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217" r:id="rId5"/>
  </p:sldMasterIdLst>
  <p:notesMasterIdLst>
    <p:notesMasterId r:id="rId62"/>
  </p:notesMasterIdLst>
  <p:sldIdLst>
    <p:sldId id="321" r:id="rId6"/>
    <p:sldId id="308" r:id="rId7"/>
    <p:sldId id="2141412045" r:id="rId8"/>
    <p:sldId id="2147474456" r:id="rId9"/>
    <p:sldId id="1747256310" r:id="rId10"/>
    <p:sldId id="2147469096" r:id="rId11"/>
    <p:sldId id="2147473817" r:id="rId12"/>
    <p:sldId id="569" r:id="rId13"/>
    <p:sldId id="398" r:id="rId14"/>
    <p:sldId id="2147473861" r:id="rId15"/>
    <p:sldId id="1747256350" r:id="rId16"/>
    <p:sldId id="2147473816" r:id="rId17"/>
    <p:sldId id="1747256333" r:id="rId18"/>
    <p:sldId id="3169" r:id="rId19"/>
    <p:sldId id="2147474457" r:id="rId20"/>
    <p:sldId id="2147474458" r:id="rId21"/>
    <p:sldId id="2147473769" r:id="rId22"/>
    <p:sldId id="1747256180" r:id="rId23"/>
    <p:sldId id="1747256181" r:id="rId24"/>
    <p:sldId id="2147474459" r:id="rId25"/>
    <p:sldId id="2147474445" r:id="rId26"/>
    <p:sldId id="2147473841" r:id="rId27"/>
    <p:sldId id="2147473701" r:id="rId28"/>
    <p:sldId id="2147473684" r:id="rId29"/>
    <p:sldId id="2147473682" r:id="rId30"/>
    <p:sldId id="2147473844" r:id="rId31"/>
    <p:sldId id="2147473863" r:id="rId32"/>
    <p:sldId id="2147474460" r:id="rId33"/>
    <p:sldId id="2147474466" r:id="rId34"/>
    <p:sldId id="2147474352" r:id="rId35"/>
    <p:sldId id="2147473704" r:id="rId36"/>
    <p:sldId id="2147474461" r:id="rId37"/>
    <p:sldId id="2145706262" r:id="rId38"/>
    <p:sldId id="317" r:id="rId39"/>
    <p:sldId id="2147474446" r:id="rId40"/>
    <p:sldId id="2147473865" r:id="rId41"/>
    <p:sldId id="1747256307" r:id="rId42"/>
    <p:sldId id="2145706295" r:id="rId43"/>
    <p:sldId id="3155" r:id="rId44"/>
    <p:sldId id="544" r:id="rId45"/>
    <p:sldId id="2147474462" r:id="rId46"/>
    <p:sldId id="2147474450" r:id="rId47"/>
    <p:sldId id="3161" r:id="rId48"/>
    <p:sldId id="2147474448" r:id="rId49"/>
    <p:sldId id="2147474465" r:id="rId50"/>
    <p:sldId id="2147474452" r:id="rId51"/>
    <p:sldId id="1747256279" r:id="rId52"/>
    <p:sldId id="2147473860" r:id="rId53"/>
    <p:sldId id="2147474453" r:id="rId54"/>
    <p:sldId id="2145706268" r:id="rId55"/>
    <p:sldId id="336" r:id="rId56"/>
    <p:sldId id="292" r:id="rId57"/>
    <p:sldId id="2147474463" r:id="rId58"/>
    <p:sldId id="2147474464" r:id="rId59"/>
    <p:sldId id="2145706284" r:id="rId60"/>
    <p:sldId id="2141412058" r:id="rId6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8D5DF18-56AD-4F3B-A29A-7DE2005AD735}">
          <p14:sldIdLst>
            <p14:sldId id="321"/>
            <p14:sldId id="308"/>
            <p14:sldId id="2141412045"/>
            <p14:sldId id="2147474456"/>
            <p14:sldId id="1747256310"/>
            <p14:sldId id="2147469096"/>
            <p14:sldId id="2147473817"/>
            <p14:sldId id="569"/>
            <p14:sldId id="398"/>
            <p14:sldId id="2147473861"/>
            <p14:sldId id="1747256350"/>
            <p14:sldId id="2147473816"/>
            <p14:sldId id="1747256333"/>
            <p14:sldId id="3169"/>
            <p14:sldId id="2147474457"/>
            <p14:sldId id="2147474458"/>
            <p14:sldId id="2147473769"/>
            <p14:sldId id="1747256180"/>
            <p14:sldId id="1747256181"/>
            <p14:sldId id="2147474459"/>
            <p14:sldId id="2147474445"/>
            <p14:sldId id="2147473841"/>
            <p14:sldId id="2147473701"/>
            <p14:sldId id="2147473684"/>
            <p14:sldId id="2147473682"/>
            <p14:sldId id="2147473844"/>
            <p14:sldId id="2147473863"/>
            <p14:sldId id="2147474460"/>
            <p14:sldId id="2147474466"/>
            <p14:sldId id="2147474352"/>
            <p14:sldId id="2147473704"/>
            <p14:sldId id="2147474461"/>
            <p14:sldId id="2145706262"/>
            <p14:sldId id="317"/>
            <p14:sldId id="2147474446"/>
            <p14:sldId id="2147473865"/>
            <p14:sldId id="1747256307"/>
            <p14:sldId id="2145706295"/>
            <p14:sldId id="3155"/>
            <p14:sldId id="544"/>
            <p14:sldId id="2147474462"/>
            <p14:sldId id="2147474450"/>
            <p14:sldId id="3161"/>
            <p14:sldId id="2147474448"/>
            <p14:sldId id="2147474465"/>
            <p14:sldId id="2147474452"/>
            <p14:sldId id="1747256279"/>
            <p14:sldId id="2147473860"/>
            <p14:sldId id="2147474453"/>
            <p14:sldId id="2145706268"/>
            <p14:sldId id="336"/>
            <p14:sldId id="292"/>
            <p14:sldId id="2147474463"/>
            <p14:sldId id="2147474464"/>
            <p14:sldId id="2145706284"/>
            <p14:sldId id="2141412058"/>
          </p14:sldIdLst>
        </p14:section>
        <p14:section name="Not Used" id="{1855CB15-7658-4366-977C-4BFA6D57A027}">
          <p14:sldIdLst/>
        </p14:section>
      </p14:sectionLst>
    </p:ex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yan Topping" initials="RT" lastIdx="109" clrIdx="0">
    <p:extLst>
      <p:ext uri="{19B8F6BF-5375-455C-9EA6-DF929625EA0E}">
        <p15:presenceInfo xmlns:p15="http://schemas.microsoft.com/office/powerpoint/2012/main" userId="Ryan Topping" providerId="None"/>
      </p:ext>
    </p:extLst>
  </p:cmAuthor>
  <p:cmAuthor id="2" name="Megan Capel" initials="MC" lastIdx="3" clrIdx="1"/>
  <p:cmAuthor id="3" name="aboecler@clinicaloptions.com" initials="a" lastIdx="1" clrIdx="2">
    <p:extLst>
      <p:ext uri="{19B8F6BF-5375-455C-9EA6-DF929625EA0E}">
        <p15:presenceInfo xmlns:p15="http://schemas.microsoft.com/office/powerpoint/2012/main" userId="aboecler@clinicaloptions.com" providerId="None"/>
      </p:ext>
    </p:extLst>
  </p:cmAuthor>
  <p:cmAuthor id="4" name="CLINICALOPTIONS\sthatcher" initials="C" lastIdx="1" clrIdx="3">
    <p:extLst>
      <p:ext uri="{19B8F6BF-5375-455C-9EA6-DF929625EA0E}">
        <p15:presenceInfo xmlns:p15="http://schemas.microsoft.com/office/powerpoint/2012/main" userId="CLINICALOPTIONS\sthatcher" providerId="None"/>
      </p:ext>
    </p:extLst>
  </p:cmAuthor>
  <p:cmAuthor id="5" name=" " initials="MAC" lastIdx="1" clrIdx="4"/>
  <p:cmAuthor id="6" name="Andrew Bowser" initials="AB" lastIdx="1" clrIdx="5"/>
  <p:cmAuthor id="7" name="Melanie Couton" initials="MAC" lastIdx="1" clrIdx="6"/>
  <p:cmAuthor id="8" name="LT Fowler" initials="LF" lastIdx="1" clrIdx="7">
    <p:extLst>
      <p:ext uri="{19B8F6BF-5375-455C-9EA6-DF929625EA0E}">
        <p15:presenceInfo xmlns:p15="http://schemas.microsoft.com/office/powerpoint/2012/main" userId="S::lfowler@practicingclinicians.com::bdc4c4d6-9ded-467c-b80c-330a0ea8ffe4" providerId="AD"/>
      </p:ext>
    </p:extLst>
  </p:cmAuthor>
  <p:cmAuthor id="9" name="Jennifer Eimers" initials="JE" lastIdx="3" clrIdx="8">
    <p:extLst>
      <p:ext uri="{19B8F6BF-5375-455C-9EA6-DF929625EA0E}">
        <p15:presenceInfo xmlns:p15="http://schemas.microsoft.com/office/powerpoint/2012/main" userId="S::jeimers@clinicaloptions.com::e496f3f7-6a48-4339-9b0c-9f426a43f948" providerId="AD"/>
      </p:ext>
    </p:extLst>
  </p:cmAuthor>
  <p:cmAuthor id="10" name="Dussadee Royal" initials="DR" lastIdx="4" clrIdx="9">
    <p:extLst>
      <p:ext uri="{19B8F6BF-5375-455C-9EA6-DF929625EA0E}">
        <p15:presenceInfo xmlns:p15="http://schemas.microsoft.com/office/powerpoint/2012/main" userId="S::droyal@clinicaloptions.com::51beead8-6fa0-4b98-aeba-37044af35e17" providerId="AD"/>
      </p:ext>
    </p:extLst>
  </p:cmAuthor>
  <p:cmAuthor id="11" name="nhanson" initials="n" lastIdx="1" clrIdx="10">
    <p:extLst>
      <p:ext uri="{19B8F6BF-5375-455C-9EA6-DF929625EA0E}">
        <p15:presenceInfo xmlns:p15="http://schemas.microsoft.com/office/powerpoint/2012/main" userId="nhanson" providerId="None"/>
      </p:ext>
    </p:extLst>
  </p:cmAuthor>
  <p:cmAuthor id="12" name="Jaime Flores" initials="JF" lastIdx="2" clrIdx="11">
    <p:extLst>
      <p:ext uri="{19B8F6BF-5375-455C-9EA6-DF929625EA0E}">
        <p15:presenceInfo xmlns:p15="http://schemas.microsoft.com/office/powerpoint/2012/main" userId="S::jaime@jaime-flores.com::8b2dc643-5a6a-415b-b6b2-7c918b013cb7" providerId="AD"/>
      </p:ext>
    </p:extLst>
  </p:cmAuthor>
  <p:cmAuthor id="13" name="Christy Seals" initials="CS" lastIdx="25" clrIdx="12">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A31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993" autoAdjust="0"/>
    <p:restoredTop sz="85408" autoAdjust="0"/>
  </p:normalViewPr>
  <p:slideViewPr>
    <p:cSldViewPr snapToGrid="0">
      <p:cViewPr varScale="1">
        <p:scale>
          <a:sx n="57" d="100"/>
          <a:sy n="57" d="100"/>
        </p:scale>
        <p:origin x="940" y="36"/>
      </p:cViewPr>
      <p:guideLst/>
    </p:cSldViewPr>
  </p:slideViewPr>
  <p:notesTextViewPr>
    <p:cViewPr>
      <p:scale>
        <a:sx n="1" d="1"/>
        <a:sy n="1" d="1"/>
      </p:scale>
      <p:origin x="0" y="0"/>
    </p:cViewPr>
  </p:notesTextViewPr>
  <p:sorterViewPr>
    <p:cViewPr varScale="1">
      <p:scale>
        <a:sx n="1" d="1"/>
        <a:sy n="1" d="1"/>
      </p:scale>
      <p:origin x="0" y="-6444"/>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commentAuthors" Target="commentAuthor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61" Type="http://schemas.openxmlformats.org/officeDocument/2006/relationships/slide" Target="slides/slide56.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notesMaster" Target="notesMasters/notesMaster1.xml"/></Relationships>
</file>

<file path=ppt/charts/_rels/chart1.xml.rels><?xml version="1.0" encoding="UTF-8" standalone="yes"?>
<Relationships xmlns="http://schemas.openxmlformats.org/package/2006/relationships"><Relationship Id="rId2" Type="http://schemas.openxmlformats.org/officeDocument/2006/relationships/oleObject" Target="file:///\\Nycfs01\editorial\___MedscapeCME-Editorial-Projects\2015\HemOnc\185736_185737\1_TownHall\4_Permissions\Mesa%20figures_1.xlsx" TargetMode="External"/><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8.2059492563429606E-2"/>
          <c:y val="6.9444444444444503E-2"/>
          <c:w val="0.88460717410323697"/>
          <c:h val="0.56253499562554699"/>
        </c:manualLayout>
      </c:layout>
      <c:barChart>
        <c:barDir val="col"/>
        <c:grouping val="clustered"/>
        <c:varyColors val="0"/>
        <c:ser>
          <c:idx val="0"/>
          <c:order val="0"/>
          <c:tx>
            <c:strRef>
              <c:f>Sheet1!$B$23</c:f>
              <c:strCache>
                <c:ptCount val="1"/>
                <c:pt idx="0">
                  <c:v>Current HU </c:v>
                </c:pt>
              </c:strCache>
            </c:strRef>
          </c:tx>
          <c:spPr>
            <a:solidFill>
              <a:srgbClr val="015873"/>
            </a:solidFill>
            <a:ln>
              <a:solidFill>
                <a:srgbClr val="000000"/>
              </a:solidFill>
            </a:ln>
            <a:effectLst/>
          </c:spPr>
          <c:invertIfNegative val="0"/>
          <c:cat>
            <c:strRef>
              <c:f>Sheet1!$A$24:$A$43</c:f>
              <c:strCache>
                <c:ptCount val="20"/>
                <c:pt idx="0">
                  <c:v>BFI (Mean)</c:v>
                </c:pt>
                <c:pt idx="1">
                  <c:v>WORST fatigue (BFI)</c:v>
                </c:pt>
                <c:pt idx="2">
                  <c:v>Early satiety</c:v>
                </c:pt>
                <c:pt idx="3">
                  <c:v>Abdominal pain</c:v>
                </c:pt>
                <c:pt idx="4">
                  <c:v>Abdominal discomfort</c:v>
                </c:pt>
                <c:pt idx="5">
                  <c:v>Inactivity</c:v>
                </c:pt>
                <c:pt idx="6">
                  <c:v>Headache</c:v>
                </c:pt>
                <c:pt idx="7">
                  <c:v>Concentration</c:v>
                </c:pt>
                <c:pt idx="8">
                  <c:v>Dizziness</c:v>
                </c:pt>
                <c:pt idx="9">
                  <c:v>Numbness</c:v>
                </c:pt>
                <c:pt idx="10">
                  <c:v>Insomnia</c:v>
                </c:pt>
                <c:pt idx="11">
                  <c:v>Sad mood</c:v>
                </c:pt>
                <c:pt idx="12">
                  <c:v>Sexuality</c:v>
                </c:pt>
                <c:pt idx="13">
                  <c:v>Cough</c:v>
                </c:pt>
                <c:pt idx="14">
                  <c:v>Night sweats</c:v>
                </c:pt>
                <c:pt idx="15">
                  <c:v>Itching</c:v>
                </c:pt>
                <c:pt idx="16">
                  <c:v>Bone pain</c:v>
                </c:pt>
                <c:pt idx="17">
                  <c:v>Fever</c:v>
                </c:pt>
                <c:pt idx="18">
                  <c:v>Weight loss</c:v>
                </c:pt>
                <c:pt idx="19">
                  <c:v>Overall QOL</c:v>
                </c:pt>
              </c:strCache>
            </c:strRef>
          </c:cat>
          <c:val>
            <c:numRef>
              <c:f>Sheet1!$B$24:$B$43</c:f>
              <c:numCache>
                <c:formatCode>General</c:formatCode>
                <c:ptCount val="20"/>
                <c:pt idx="0">
                  <c:v>2.756756756756757</c:v>
                </c:pt>
                <c:pt idx="1">
                  <c:v>3.932432432432432</c:v>
                </c:pt>
                <c:pt idx="2">
                  <c:v>2.1081081081081079</c:v>
                </c:pt>
                <c:pt idx="3">
                  <c:v>1.297297297297296</c:v>
                </c:pt>
                <c:pt idx="4">
                  <c:v>1.540540540540541</c:v>
                </c:pt>
                <c:pt idx="5">
                  <c:v>2.0270270270270272</c:v>
                </c:pt>
                <c:pt idx="6">
                  <c:v>1.8243243243243239</c:v>
                </c:pt>
                <c:pt idx="7">
                  <c:v>2.2297297297297298</c:v>
                </c:pt>
                <c:pt idx="8">
                  <c:v>2.1081081081081079</c:v>
                </c:pt>
                <c:pt idx="9">
                  <c:v>2.3108108108108101</c:v>
                </c:pt>
                <c:pt idx="10">
                  <c:v>2.9189189189189189</c:v>
                </c:pt>
                <c:pt idx="11">
                  <c:v>2.1081081081081079</c:v>
                </c:pt>
                <c:pt idx="12">
                  <c:v>2.9189189189189189</c:v>
                </c:pt>
                <c:pt idx="13">
                  <c:v>1.5</c:v>
                </c:pt>
                <c:pt idx="14">
                  <c:v>1.905405405405405</c:v>
                </c:pt>
                <c:pt idx="15">
                  <c:v>1.8243243243243239</c:v>
                </c:pt>
                <c:pt idx="16">
                  <c:v>1.905405405405405</c:v>
                </c:pt>
                <c:pt idx="17">
                  <c:v>0.28378378378378399</c:v>
                </c:pt>
                <c:pt idx="18">
                  <c:v>1.013513513513514</c:v>
                </c:pt>
                <c:pt idx="19">
                  <c:v>2.5945945945945952</c:v>
                </c:pt>
              </c:numCache>
            </c:numRef>
          </c:val>
          <c:extLst>
            <c:ext xmlns:c16="http://schemas.microsoft.com/office/drawing/2014/chart" uri="{C3380CC4-5D6E-409C-BE32-E72D297353CC}">
              <c16:uniqueId val="{00000000-4448-4130-B604-FC7370A75562}"/>
            </c:ext>
          </c:extLst>
        </c:ser>
        <c:ser>
          <c:idx val="1"/>
          <c:order val="1"/>
          <c:tx>
            <c:strRef>
              <c:f>Sheet1!$C$23</c:f>
              <c:strCache>
                <c:ptCount val="1"/>
                <c:pt idx="0">
                  <c:v>HU Control </c:v>
                </c:pt>
              </c:strCache>
            </c:strRef>
          </c:tx>
          <c:spPr>
            <a:solidFill>
              <a:srgbClr val="E1471D"/>
            </a:solidFill>
            <a:ln>
              <a:solidFill>
                <a:srgbClr val="000000"/>
              </a:solidFill>
            </a:ln>
            <a:effectLst/>
          </c:spPr>
          <c:invertIfNegative val="0"/>
          <c:cat>
            <c:strRef>
              <c:f>Sheet1!$A$24:$A$43</c:f>
              <c:strCache>
                <c:ptCount val="20"/>
                <c:pt idx="0">
                  <c:v>BFI (Mean)</c:v>
                </c:pt>
                <c:pt idx="1">
                  <c:v>WORST fatigue (BFI)</c:v>
                </c:pt>
                <c:pt idx="2">
                  <c:v>Early satiety</c:v>
                </c:pt>
                <c:pt idx="3">
                  <c:v>Abdominal pain</c:v>
                </c:pt>
                <c:pt idx="4">
                  <c:v>Abdominal discomfort</c:v>
                </c:pt>
                <c:pt idx="5">
                  <c:v>Inactivity</c:v>
                </c:pt>
                <c:pt idx="6">
                  <c:v>Headache</c:v>
                </c:pt>
                <c:pt idx="7">
                  <c:v>Concentration</c:v>
                </c:pt>
                <c:pt idx="8">
                  <c:v>Dizziness</c:v>
                </c:pt>
                <c:pt idx="9">
                  <c:v>Numbness</c:v>
                </c:pt>
                <c:pt idx="10">
                  <c:v>Insomnia</c:v>
                </c:pt>
                <c:pt idx="11">
                  <c:v>Sad mood</c:v>
                </c:pt>
                <c:pt idx="12">
                  <c:v>Sexuality</c:v>
                </c:pt>
                <c:pt idx="13">
                  <c:v>Cough</c:v>
                </c:pt>
                <c:pt idx="14">
                  <c:v>Night sweats</c:v>
                </c:pt>
                <c:pt idx="15">
                  <c:v>Itching</c:v>
                </c:pt>
                <c:pt idx="16">
                  <c:v>Bone pain</c:v>
                </c:pt>
                <c:pt idx="17">
                  <c:v>Fever</c:v>
                </c:pt>
                <c:pt idx="18">
                  <c:v>Weight loss</c:v>
                </c:pt>
                <c:pt idx="19">
                  <c:v>Overall QOL</c:v>
                </c:pt>
              </c:strCache>
            </c:strRef>
          </c:cat>
          <c:val>
            <c:numRef>
              <c:f>Sheet1!$C$24:$C$43</c:f>
              <c:numCache>
                <c:formatCode>General</c:formatCode>
                <c:ptCount val="20"/>
                <c:pt idx="0">
                  <c:v>2.5945945945945952</c:v>
                </c:pt>
                <c:pt idx="1">
                  <c:v>3.8108108108108101</c:v>
                </c:pt>
                <c:pt idx="2">
                  <c:v>1.9864864864864871</c:v>
                </c:pt>
                <c:pt idx="3">
                  <c:v>1.1756756756756761</c:v>
                </c:pt>
                <c:pt idx="4">
                  <c:v>1.6216216216216219</c:v>
                </c:pt>
                <c:pt idx="5">
                  <c:v>1.8243243243243239</c:v>
                </c:pt>
                <c:pt idx="6">
                  <c:v>1.905405405405405</c:v>
                </c:pt>
                <c:pt idx="7">
                  <c:v>2.189189189189189</c:v>
                </c:pt>
                <c:pt idx="8">
                  <c:v>2.1081081081081079</c:v>
                </c:pt>
                <c:pt idx="9">
                  <c:v>2.1081081081081079</c:v>
                </c:pt>
                <c:pt idx="10">
                  <c:v>2.6756756756756741</c:v>
                </c:pt>
                <c:pt idx="11">
                  <c:v>2.189189189189189</c:v>
                </c:pt>
                <c:pt idx="12">
                  <c:v>3.324324324324325</c:v>
                </c:pt>
                <c:pt idx="13">
                  <c:v>1.0540540540540539</c:v>
                </c:pt>
                <c:pt idx="14">
                  <c:v>1.8243243243243239</c:v>
                </c:pt>
                <c:pt idx="15">
                  <c:v>1.5810810810810809</c:v>
                </c:pt>
                <c:pt idx="16">
                  <c:v>1.5810810810810809</c:v>
                </c:pt>
                <c:pt idx="17">
                  <c:v>0.36486486486486502</c:v>
                </c:pt>
                <c:pt idx="18">
                  <c:v>0.891891891891892</c:v>
                </c:pt>
                <c:pt idx="19">
                  <c:v>2.3918918918918921</c:v>
                </c:pt>
              </c:numCache>
            </c:numRef>
          </c:val>
          <c:extLst>
            <c:ext xmlns:c16="http://schemas.microsoft.com/office/drawing/2014/chart" uri="{C3380CC4-5D6E-409C-BE32-E72D297353CC}">
              <c16:uniqueId val="{00000001-4448-4130-B604-FC7370A75562}"/>
            </c:ext>
          </c:extLst>
        </c:ser>
        <c:ser>
          <c:idx val="2"/>
          <c:order val="2"/>
          <c:tx>
            <c:strRef>
              <c:f>Sheet1!$D$23</c:f>
              <c:strCache>
                <c:ptCount val="1"/>
                <c:pt idx="0">
                  <c:v>Current Anagrelide</c:v>
                </c:pt>
              </c:strCache>
            </c:strRef>
          </c:tx>
          <c:spPr>
            <a:solidFill>
              <a:srgbClr val="00823B"/>
            </a:solidFill>
            <a:ln>
              <a:solidFill>
                <a:srgbClr val="000000"/>
              </a:solidFill>
            </a:ln>
            <a:effectLst/>
          </c:spPr>
          <c:invertIfNegative val="0"/>
          <c:cat>
            <c:strRef>
              <c:f>Sheet1!$A$24:$A$43</c:f>
              <c:strCache>
                <c:ptCount val="20"/>
                <c:pt idx="0">
                  <c:v>BFI (Mean)</c:v>
                </c:pt>
                <c:pt idx="1">
                  <c:v>WORST fatigue (BFI)</c:v>
                </c:pt>
                <c:pt idx="2">
                  <c:v>Early satiety</c:v>
                </c:pt>
                <c:pt idx="3">
                  <c:v>Abdominal pain</c:v>
                </c:pt>
                <c:pt idx="4">
                  <c:v>Abdominal discomfort</c:v>
                </c:pt>
                <c:pt idx="5">
                  <c:v>Inactivity</c:v>
                </c:pt>
                <c:pt idx="6">
                  <c:v>Headache</c:v>
                </c:pt>
                <c:pt idx="7">
                  <c:v>Concentration</c:v>
                </c:pt>
                <c:pt idx="8">
                  <c:v>Dizziness</c:v>
                </c:pt>
                <c:pt idx="9">
                  <c:v>Numbness</c:v>
                </c:pt>
                <c:pt idx="10">
                  <c:v>Insomnia</c:v>
                </c:pt>
                <c:pt idx="11">
                  <c:v>Sad mood</c:v>
                </c:pt>
                <c:pt idx="12">
                  <c:v>Sexuality</c:v>
                </c:pt>
                <c:pt idx="13">
                  <c:v>Cough</c:v>
                </c:pt>
                <c:pt idx="14">
                  <c:v>Night sweats</c:v>
                </c:pt>
                <c:pt idx="15">
                  <c:v>Itching</c:v>
                </c:pt>
                <c:pt idx="16">
                  <c:v>Bone pain</c:v>
                </c:pt>
                <c:pt idx="17">
                  <c:v>Fever</c:v>
                </c:pt>
                <c:pt idx="18">
                  <c:v>Weight loss</c:v>
                </c:pt>
                <c:pt idx="19">
                  <c:v>Overall QOL</c:v>
                </c:pt>
              </c:strCache>
            </c:strRef>
          </c:cat>
          <c:val>
            <c:numRef>
              <c:f>Sheet1!$D$24:$D$43</c:f>
              <c:numCache>
                <c:formatCode>General</c:formatCode>
                <c:ptCount val="20"/>
                <c:pt idx="0">
                  <c:v>3.0405405405405408</c:v>
                </c:pt>
                <c:pt idx="1">
                  <c:v>4.6216216216216228</c:v>
                </c:pt>
                <c:pt idx="2">
                  <c:v>2.3108108108108101</c:v>
                </c:pt>
                <c:pt idx="3">
                  <c:v>1.297297297297296</c:v>
                </c:pt>
                <c:pt idx="4">
                  <c:v>1.540540540540541</c:v>
                </c:pt>
                <c:pt idx="5">
                  <c:v>2.3918918918918921</c:v>
                </c:pt>
                <c:pt idx="6">
                  <c:v>2.1081081081081079</c:v>
                </c:pt>
                <c:pt idx="7">
                  <c:v>2.3108108108108101</c:v>
                </c:pt>
                <c:pt idx="8">
                  <c:v>1.783783783783784</c:v>
                </c:pt>
                <c:pt idx="9">
                  <c:v>2.0270270270270272</c:v>
                </c:pt>
                <c:pt idx="10">
                  <c:v>2.9189189189189189</c:v>
                </c:pt>
                <c:pt idx="11">
                  <c:v>2.3918918918918921</c:v>
                </c:pt>
                <c:pt idx="12">
                  <c:v>3.243243243243243</c:v>
                </c:pt>
                <c:pt idx="13">
                  <c:v>1.41891891891892</c:v>
                </c:pt>
                <c:pt idx="14">
                  <c:v>2.3918918918918921</c:v>
                </c:pt>
                <c:pt idx="15">
                  <c:v>1.7027027027027031</c:v>
                </c:pt>
                <c:pt idx="16">
                  <c:v>1.216216216216216</c:v>
                </c:pt>
                <c:pt idx="17">
                  <c:v>0.24324324324324301</c:v>
                </c:pt>
                <c:pt idx="18">
                  <c:v>0.608108108108108</c:v>
                </c:pt>
                <c:pt idx="19">
                  <c:v>2.6756756756756741</c:v>
                </c:pt>
              </c:numCache>
            </c:numRef>
          </c:val>
          <c:extLst>
            <c:ext xmlns:c16="http://schemas.microsoft.com/office/drawing/2014/chart" uri="{C3380CC4-5D6E-409C-BE32-E72D297353CC}">
              <c16:uniqueId val="{00000002-4448-4130-B604-FC7370A75562}"/>
            </c:ext>
          </c:extLst>
        </c:ser>
        <c:ser>
          <c:idx val="3"/>
          <c:order val="3"/>
          <c:tx>
            <c:strRef>
              <c:f>Sheet1!$E$23</c:f>
              <c:strCache>
                <c:ptCount val="1"/>
                <c:pt idx="0">
                  <c:v>Anagrelide Control</c:v>
                </c:pt>
              </c:strCache>
            </c:strRef>
          </c:tx>
          <c:spPr>
            <a:solidFill>
              <a:srgbClr val="682E74"/>
            </a:solidFill>
            <a:ln>
              <a:solidFill>
                <a:srgbClr val="000000"/>
              </a:solidFill>
            </a:ln>
            <a:effectLst/>
          </c:spPr>
          <c:invertIfNegative val="0"/>
          <c:cat>
            <c:strRef>
              <c:f>Sheet1!$A$24:$A$43</c:f>
              <c:strCache>
                <c:ptCount val="20"/>
                <c:pt idx="0">
                  <c:v>BFI (Mean)</c:v>
                </c:pt>
                <c:pt idx="1">
                  <c:v>WORST fatigue (BFI)</c:v>
                </c:pt>
                <c:pt idx="2">
                  <c:v>Early satiety</c:v>
                </c:pt>
                <c:pt idx="3">
                  <c:v>Abdominal pain</c:v>
                </c:pt>
                <c:pt idx="4">
                  <c:v>Abdominal discomfort</c:v>
                </c:pt>
                <c:pt idx="5">
                  <c:v>Inactivity</c:v>
                </c:pt>
                <c:pt idx="6">
                  <c:v>Headache</c:v>
                </c:pt>
                <c:pt idx="7">
                  <c:v>Concentration</c:v>
                </c:pt>
                <c:pt idx="8">
                  <c:v>Dizziness</c:v>
                </c:pt>
                <c:pt idx="9">
                  <c:v>Numbness</c:v>
                </c:pt>
                <c:pt idx="10">
                  <c:v>Insomnia</c:v>
                </c:pt>
                <c:pt idx="11">
                  <c:v>Sad mood</c:v>
                </c:pt>
                <c:pt idx="12">
                  <c:v>Sexuality</c:v>
                </c:pt>
                <c:pt idx="13">
                  <c:v>Cough</c:v>
                </c:pt>
                <c:pt idx="14">
                  <c:v>Night sweats</c:v>
                </c:pt>
                <c:pt idx="15">
                  <c:v>Itching</c:v>
                </c:pt>
                <c:pt idx="16">
                  <c:v>Bone pain</c:v>
                </c:pt>
                <c:pt idx="17">
                  <c:v>Fever</c:v>
                </c:pt>
                <c:pt idx="18">
                  <c:v>Weight loss</c:v>
                </c:pt>
                <c:pt idx="19">
                  <c:v>Overall QOL</c:v>
                </c:pt>
              </c:strCache>
            </c:strRef>
          </c:cat>
          <c:val>
            <c:numRef>
              <c:f>Sheet1!$E$24:$E$43</c:f>
              <c:numCache>
                <c:formatCode>General</c:formatCode>
                <c:ptCount val="20"/>
                <c:pt idx="0">
                  <c:v>2.7162162162162171</c:v>
                </c:pt>
                <c:pt idx="1">
                  <c:v>3.8918918918918921</c:v>
                </c:pt>
                <c:pt idx="2">
                  <c:v>2.0270270270270272</c:v>
                </c:pt>
                <c:pt idx="3">
                  <c:v>1.1351351351351351</c:v>
                </c:pt>
                <c:pt idx="4">
                  <c:v>1.6216216216216219</c:v>
                </c:pt>
                <c:pt idx="5">
                  <c:v>1.905405405405405</c:v>
                </c:pt>
                <c:pt idx="6">
                  <c:v>1.8243243243243239</c:v>
                </c:pt>
                <c:pt idx="7">
                  <c:v>2.189189189189189</c:v>
                </c:pt>
                <c:pt idx="8">
                  <c:v>2.067567567567568</c:v>
                </c:pt>
                <c:pt idx="9">
                  <c:v>2.2297297297297298</c:v>
                </c:pt>
                <c:pt idx="10">
                  <c:v>2.6554054054054022</c:v>
                </c:pt>
                <c:pt idx="11">
                  <c:v>2.189189189189189</c:v>
                </c:pt>
                <c:pt idx="12">
                  <c:v>3.0810810810810811</c:v>
                </c:pt>
                <c:pt idx="13">
                  <c:v>1.216216216216216</c:v>
                </c:pt>
                <c:pt idx="14">
                  <c:v>1.783783783783784</c:v>
                </c:pt>
                <c:pt idx="15">
                  <c:v>1.6621621621621621</c:v>
                </c:pt>
                <c:pt idx="16">
                  <c:v>1.6621621621621621</c:v>
                </c:pt>
                <c:pt idx="17">
                  <c:v>0.36486486486486502</c:v>
                </c:pt>
                <c:pt idx="18">
                  <c:v>0.97297297297297303</c:v>
                </c:pt>
                <c:pt idx="19">
                  <c:v>2.5540540540540539</c:v>
                </c:pt>
              </c:numCache>
            </c:numRef>
          </c:val>
          <c:extLst>
            <c:ext xmlns:c16="http://schemas.microsoft.com/office/drawing/2014/chart" uri="{C3380CC4-5D6E-409C-BE32-E72D297353CC}">
              <c16:uniqueId val="{00000003-4448-4130-B604-FC7370A75562}"/>
            </c:ext>
          </c:extLst>
        </c:ser>
        <c:dLbls>
          <c:showLegendKey val="0"/>
          <c:showVal val="0"/>
          <c:showCatName val="0"/>
          <c:showSerName val="0"/>
          <c:showPercent val="0"/>
          <c:showBubbleSize val="0"/>
        </c:dLbls>
        <c:gapWidth val="138"/>
        <c:axId val="201738880"/>
        <c:axId val="201748864"/>
      </c:barChart>
      <c:catAx>
        <c:axId val="201738880"/>
        <c:scaling>
          <c:orientation val="minMax"/>
        </c:scaling>
        <c:delete val="0"/>
        <c:axPos val="b"/>
        <c:numFmt formatCode="General" sourceLinked="1"/>
        <c:majorTickMark val="out"/>
        <c:minorTickMark val="none"/>
        <c:tickLblPos val="nextTo"/>
        <c:spPr>
          <a:noFill/>
          <a:ln w="28575" cap="flat" cmpd="sng" algn="ctr">
            <a:solidFill>
              <a:srgbClr val="000000"/>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mn-lt"/>
                <a:ea typeface="+mn-ea"/>
                <a:cs typeface="+mn-cs"/>
              </a:defRPr>
            </a:pPr>
            <a:endParaRPr lang="en-US"/>
          </a:p>
        </c:txPr>
        <c:crossAx val="201748864"/>
        <c:crosses val="autoZero"/>
        <c:auto val="1"/>
        <c:lblAlgn val="ctr"/>
        <c:lblOffset val="100"/>
        <c:noMultiLvlLbl val="0"/>
      </c:catAx>
      <c:valAx>
        <c:axId val="201748864"/>
        <c:scaling>
          <c:orientation val="minMax"/>
        </c:scaling>
        <c:delete val="0"/>
        <c:axPos val="l"/>
        <c:numFmt formatCode="General" sourceLinked="1"/>
        <c:majorTickMark val="out"/>
        <c:minorTickMark val="none"/>
        <c:tickLblPos val="nextTo"/>
        <c:spPr>
          <a:noFill/>
          <a:ln w="28575">
            <a:solidFill>
              <a:srgbClr val="000000"/>
            </a:solid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201738880"/>
        <c:crosses val="autoZero"/>
        <c:crossBetween val="between"/>
      </c:valAx>
      <c:spPr>
        <a:noFill/>
        <a:ln>
          <a:noFill/>
        </a:ln>
        <a:effectLst/>
      </c:spPr>
    </c:plotArea>
    <c:legend>
      <c:legendPos val="b"/>
      <c:layout>
        <c:manualLayout>
          <c:xMode val="edge"/>
          <c:yMode val="edge"/>
          <c:x val="0.11164866164402076"/>
          <c:y val="2.3344197024188509E-2"/>
          <c:w val="0.87985717410323705"/>
          <c:h val="9.7287832088044451E-2"/>
        </c:manualLayout>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FF1024-F43D-4E1B-B81A-B9CAF3CFF1B5}" type="datetimeFigureOut">
              <a:rPr lang="en-US" smtClean="0"/>
              <a:t>8/2/2023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E9EF136-2A4A-4F7B-A028-D58422FFDD3B}" type="slidenum">
              <a:rPr lang="en-US" smtClean="0"/>
              <a:t>‹#›</a:t>
            </a:fld>
            <a:endParaRPr lang="en-US" dirty="0"/>
          </a:p>
        </p:txBody>
      </p:sp>
    </p:spTree>
    <p:extLst>
      <p:ext uri="{BB962C8B-B14F-4D97-AF65-F5344CB8AC3E}">
        <p14:creationId xmlns:p14="http://schemas.microsoft.com/office/powerpoint/2010/main" val="13145468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9EF136-2A4A-4F7B-A028-D58422FFDD3B}" type="slidenum">
              <a:rPr lang="en-US" smtClean="0"/>
              <a:t>1</a:t>
            </a:fld>
            <a:endParaRPr lang="en-US" dirty="0"/>
          </a:p>
        </p:txBody>
      </p:sp>
    </p:spTree>
    <p:extLst>
      <p:ext uri="{BB962C8B-B14F-4D97-AF65-F5344CB8AC3E}">
        <p14:creationId xmlns:p14="http://schemas.microsoft.com/office/powerpoint/2010/main" val="16407724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9B978B31-E2A9-42F9-87A7-58A14B1A990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latin typeface="Arial" panose="020B0604020202020204" pitchFamily="34" charset="0"/>
              </a:rPr>
              <a:t>This slide lists the faculty who were involved in the production of these slides.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E9EF136-2A4A-4F7B-A028-D58422FFDD3B}" type="slidenum">
              <a:rPr lang="en-US" smtClean="0"/>
              <a:t>4</a:t>
            </a:fld>
            <a:endParaRPr lang="en-US" dirty="0"/>
          </a:p>
        </p:txBody>
      </p:sp>
    </p:spTree>
    <p:extLst>
      <p:ext uri="{BB962C8B-B14F-4D97-AF65-F5344CB8AC3E}">
        <p14:creationId xmlns:p14="http://schemas.microsoft.com/office/powerpoint/2010/main" val="14726668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ET, essential thrombocytopenia; MPN, myeloproliferative neoplasm; PMF, primary myelofibrosis; PV, polycythemia vera.</a:t>
            </a:r>
          </a:p>
        </p:txBody>
      </p:sp>
      <p:sp>
        <p:nvSpPr>
          <p:cNvPr id="4" name="Slide Number Placeholder 3"/>
          <p:cNvSpPr>
            <a:spLocks noGrp="1"/>
          </p:cNvSpPr>
          <p:nvPr>
            <p:ph type="sldNum" sz="quarter" idx="5"/>
          </p:nvPr>
        </p:nvSpPr>
        <p:spPr/>
        <p:txBody>
          <a:bodyPr/>
          <a:lstStyle/>
          <a:p>
            <a:fld id="{DE9EF136-2A4A-4F7B-A028-D58422FFDD3B}" type="slidenum">
              <a:rPr lang="en-US" smtClean="0"/>
              <a:t>5</a:t>
            </a:fld>
            <a:endParaRPr lang="en-US" dirty="0"/>
          </a:p>
        </p:txBody>
      </p:sp>
    </p:spTree>
    <p:extLst>
      <p:ext uri="{BB962C8B-B14F-4D97-AF65-F5344CB8AC3E}">
        <p14:creationId xmlns:p14="http://schemas.microsoft.com/office/powerpoint/2010/main" val="14626575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CML, chronic myeloid leukemia; ET, essential thrombocytopenia; LDH, lactate dehydrogenase; MDS, myelodysplastic syndromes; MF, myelofibrosis; PV, polycythemia vera; ULN, upper limit of normal.</a:t>
            </a:r>
          </a:p>
        </p:txBody>
      </p:sp>
      <p:sp>
        <p:nvSpPr>
          <p:cNvPr id="4" name="Slide Number Placeholder 3"/>
          <p:cNvSpPr>
            <a:spLocks noGrp="1"/>
          </p:cNvSpPr>
          <p:nvPr>
            <p:ph type="sldNum" sz="quarter" idx="10"/>
          </p:nvPr>
        </p:nvSpPr>
        <p:spPr/>
        <p:txBody>
          <a:bodyPr/>
          <a:lstStyle/>
          <a:p>
            <a:pPr marL="0" marR="0" lvl="0" indent="0" algn="r" defTabSz="456663" rtl="0" eaLnBrk="1" fontAlgn="auto" latinLnBrk="0" hangingPunct="1">
              <a:lnSpc>
                <a:spcPct val="100000"/>
              </a:lnSpc>
              <a:spcBef>
                <a:spcPts val="0"/>
              </a:spcBef>
              <a:spcAft>
                <a:spcPts val="0"/>
              </a:spcAft>
              <a:buClrTx/>
              <a:buSzTx/>
              <a:buFontTx/>
              <a:buNone/>
              <a:tabLst/>
              <a:defRPr/>
            </a:pPr>
            <a:fld id="{09C2524B-9784-4C7D-AD39-8BA546E040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456663"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2565875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lstStyle/>
          <a:p>
            <a:r>
              <a:rPr lang="en-US" i="1" dirty="0"/>
              <a:t>EMH, extramedullary hematopoiesis; ET, essential thrombocytopenia; MF, myelofibrosis; QoL, quality of life; PMF, primary myelofibrosis; PS, performance status; PV, polycythemia vera.</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EBA1543-98BE-4FEF-8B48-DE11981BFAF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0151357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bwMode="auto">
          <a:xfrm>
            <a:off x="685800" y="1143000"/>
            <a:ext cx="5486400" cy="3086100"/>
          </a:xfrm>
          <a:noFill/>
          <a:ln>
            <a:solidFill>
              <a:srgbClr val="000000"/>
            </a:solidFill>
            <a:miter lim="800000"/>
            <a:headEnd/>
            <a:tailEnd/>
          </a:ln>
        </p:spPr>
      </p:sp>
      <p:sp>
        <p:nvSpPr>
          <p:cNvPr id="54275"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eaLnBrk="1" hangingPunct="1"/>
            <a:r>
              <a:rPr lang="en-US" sz="1200" i="1" kern="1200" dirty="0">
                <a:solidFill>
                  <a:schemeClr val="tx1"/>
                </a:solidFill>
                <a:effectLst/>
                <a:latin typeface="+mn-lt"/>
                <a:ea typeface="+mn-ea"/>
                <a:cs typeface="+mn-cs"/>
              </a:rPr>
              <a:t>DIPSS, Dynamic International Prognostic Scoring System; Hgb, hemoglobin; IPSS, International Prognostic Scoring System; MF, myelofibrosis; NA, not applicable; PB, </a:t>
            </a:r>
            <a:r>
              <a:rPr lang="en-US" sz="1200" b="0" i="1" kern="1200" dirty="0">
                <a:solidFill>
                  <a:schemeClr val="tx1"/>
                </a:solidFill>
                <a:effectLst/>
                <a:latin typeface="+mn-lt"/>
                <a:ea typeface="+mn-ea"/>
                <a:cs typeface="+mn-cs"/>
              </a:rPr>
              <a:t>peripheral blood;</a:t>
            </a:r>
            <a:r>
              <a:rPr lang="en-US" sz="1200" b="1" i="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RBC, red blood cell; WBC, white blood cell.</a:t>
            </a:r>
          </a:p>
          <a:p>
            <a:pPr eaLnBrk="1" hangingPunct="1"/>
            <a:endParaRPr lang="en-US" dirty="0"/>
          </a:p>
        </p:txBody>
      </p:sp>
    </p:spTree>
    <p:extLst>
      <p:ext uri="{BB962C8B-B14F-4D97-AF65-F5344CB8AC3E}">
        <p14:creationId xmlns:p14="http://schemas.microsoft.com/office/powerpoint/2010/main" val="37470122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7550" y="1162050"/>
            <a:ext cx="5575300" cy="3136900"/>
          </a:xfrm>
        </p:spPr>
      </p:sp>
      <p:sp>
        <p:nvSpPr>
          <p:cNvPr id="3" name="Notes Placeholder 2"/>
          <p:cNvSpPr>
            <a:spLocks noGrp="1"/>
          </p:cNvSpPr>
          <p:nvPr>
            <p:ph type="body" idx="1"/>
          </p:nvPr>
        </p:nvSpPr>
        <p:spPr/>
        <p:txBody>
          <a:bodyPr>
            <a:normAutofit/>
          </a:bodyPr>
          <a:lstStyle/>
          <a:p>
            <a:r>
              <a:rPr lang="en-US" i="1" dirty="0"/>
              <a:t>HMR, high molecular risk.</a:t>
            </a:r>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EBA1543-98BE-4FEF-8B48-DE11981BFAF4}"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917615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i="1" kern="1200" dirty="0">
                <a:solidFill>
                  <a:schemeClr val="tx1"/>
                </a:solidFill>
                <a:effectLst/>
                <a:latin typeface="+mn-lt"/>
                <a:ea typeface="+mn-ea"/>
                <a:cs typeface="+mn-cs"/>
              </a:rPr>
              <a:t>Hgb, hemoglobin; </a:t>
            </a:r>
            <a:r>
              <a:rPr lang="en-US" i="1" dirty="0"/>
              <a:t>HMR, high molecular risk; </a:t>
            </a:r>
            <a:r>
              <a:rPr lang="en-US" sz="1200" i="1" dirty="0">
                <a:latin typeface="+mn-lt"/>
              </a:rPr>
              <a:t>MIPSS70-Plus, </a:t>
            </a:r>
            <a:r>
              <a:rPr lang="en-US" sz="1200" i="1" dirty="0">
                <a:effectLst/>
                <a:latin typeface="+mn-lt"/>
                <a:ea typeface="Times New Roman" panose="02020603050405020304" pitchFamily="18" charset="0"/>
                <a:cs typeface="Times New Roman" panose="02020603050405020304" pitchFamily="18" charset="0"/>
              </a:rPr>
              <a:t>Mutation-Enhanced International Prognostic Scoring System 70</a:t>
            </a:r>
            <a:r>
              <a:rPr lang="en-US" sz="1200" i="1" dirty="0">
                <a:effectLst/>
                <a:highlight>
                  <a:srgbClr val="00FFFF"/>
                </a:highlight>
                <a:latin typeface="+mn-lt"/>
                <a:ea typeface="Times New Roman" panose="02020603050405020304" pitchFamily="18" charset="0"/>
              </a:rPr>
              <a:t>‒</a:t>
            </a:r>
            <a:r>
              <a:rPr lang="en-US" sz="1200" i="1" dirty="0">
                <a:effectLst/>
                <a:latin typeface="+mn-lt"/>
                <a:ea typeface="Times New Roman" panose="02020603050405020304" pitchFamily="18" charset="0"/>
                <a:cs typeface="Times New Roman" panose="02020603050405020304" pitchFamily="18" charset="0"/>
              </a:rPr>
              <a:t>Plus; OS, overall survival; PB, peripheral blood.</a:t>
            </a:r>
            <a:endParaRPr lang="en-US" sz="1200" i="1" dirty="0">
              <a:latin typeface="+mn-lt"/>
            </a:endParaRPr>
          </a:p>
        </p:txBody>
      </p:sp>
      <p:sp>
        <p:nvSpPr>
          <p:cNvPr id="4" name="Slide Number Placeholder 3"/>
          <p:cNvSpPr>
            <a:spLocks noGrp="1"/>
          </p:cNvSpPr>
          <p:nvPr>
            <p:ph type="sldNum" sz="quarter" idx="5"/>
          </p:nvPr>
        </p:nvSpPr>
        <p:spPr/>
        <p:txBody>
          <a:bodyPr/>
          <a:lstStyle/>
          <a:p>
            <a:fld id="{DE9EF136-2A4A-4F7B-A028-D58422FFDD3B}" type="slidenum">
              <a:rPr lang="en-US" smtClean="0"/>
              <a:t>10</a:t>
            </a:fld>
            <a:endParaRPr lang="en-US" dirty="0"/>
          </a:p>
        </p:txBody>
      </p:sp>
    </p:spTree>
    <p:extLst>
      <p:ext uri="{BB962C8B-B14F-4D97-AF65-F5344CB8AC3E}">
        <p14:creationId xmlns:p14="http://schemas.microsoft.com/office/powerpoint/2010/main" val="25930472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effectLst/>
                <a:latin typeface="+mn-lt"/>
                <a:ea typeface="+mn-ea"/>
                <a:cs typeface="+mn-cs"/>
              </a:rPr>
              <a:t>Hgb, hemoglobin; </a:t>
            </a:r>
            <a:r>
              <a:rPr lang="en-US" sz="1200" i="1" dirty="0">
                <a:effectLst/>
                <a:latin typeface="+mn-lt"/>
                <a:ea typeface="Times New Roman" panose="02020603050405020304" pitchFamily="18" charset="0"/>
              </a:rPr>
              <a:t>MYSEC-PM, </a:t>
            </a:r>
            <a:r>
              <a:rPr lang="en-US" sz="1200" i="1" dirty="0">
                <a:solidFill>
                  <a:srgbClr val="212121"/>
                </a:solidFill>
                <a:effectLst/>
                <a:latin typeface="+mn-lt"/>
                <a:ea typeface="Times New Roman" panose="02020603050405020304" pitchFamily="18" charset="0"/>
              </a:rPr>
              <a:t>Myelofibrosis Secondary to PV and ET</a:t>
            </a:r>
            <a:r>
              <a:rPr lang="en-US" sz="1200" i="1" dirty="0">
                <a:solidFill>
                  <a:srgbClr val="212121"/>
                </a:solidFill>
                <a:effectLst/>
                <a:highlight>
                  <a:srgbClr val="00FFFF"/>
                </a:highlight>
                <a:latin typeface="+mn-lt"/>
                <a:ea typeface="Times New Roman" panose="02020603050405020304" pitchFamily="18" charset="0"/>
              </a:rPr>
              <a:t>‒</a:t>
            </a:r>
            <a:r>
              <a:rPr lang="en-US" sz="1200" i="1" dirty="0">
                <a:solidFill>
                  <a:srgbClr val="212121"/>
                </a:solidFill>
                <a:effectLst/>
                <a:latin typeface="+mn-lt"/>
                <a:ea typeface="Times New Roman" panose="02020603050405020304" pitchFamily="18" charset="0"/>
              </a:rPr>
              <a:t>Prognostic Model</a:t>
            </a:r>
            <a:r>
              <a:rPr lang="en-US" sz="1200" i="1" dirty="0">
                <a:effectLst/>
                <a:latin typeface="+mn-lt"/>
                <a:ea typeface="Times New Roman" panose="02020603050405020304" pitchFamily="18" charset="0"/>
                <a:cs typeface="Times New Roman" panose="02020603050405020304" pitchFamily="18" charset="0"/>
              </a:rPr>
              <a:t>; NR, not reached; OS, overall survival; PB, peripheral blood.</a:t>
            </a:r>
            <a:endParaRPr lang="en-US" sz="1200" i="1" dirty="0">
              <a:latin typeface="+mn-lt"/>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2693753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434" name="Slide Image Placeholder 1">
            <a:extLst>
              <a:ext uri="{FF2B5EF4-FFF2-40B4-BE49-F238E27FC236}">
                <a16:creationId xmlns:a16="http://schemas.microsoft.com/office/drawing/2014/main" id="{509C232F-85F4-4248-A0DD-FCD5BD5F6D0F}"/>
              </a:ext>
            </a:extLst>
          </p:cNvPr>
          <p:cNvSpPr>
            <a:spLocks noGrp="1" noRot="1" noChangeAspect="1" noChangeArrowheads="1" noTextEdit="1"/>
          </p:cNvSpPr>
          <p:nvPr>
            <p:ph type="sldImg"/>
          </p:nvPr>
        </p:nvSpPr>
        <p:spPr>
          <a:xfrm>
            <a:off x="685800" y="1163638"/>
            <a:ext cx="5583238" cy="3141662"/>
          </a:xfrm>
          <a:ln/>
        </p:spPr>
      </p:sp>
      <p:sp>
        <p:nvSpPr>
          <p:cNvPr id="402435" name="Notes Placeholder 2">
            <a:extLst>
              <a:ext uri="{FF2B5EF4-FFF2-40B4-BE49-F238E27FC236}">
                <a16:creationId xmlns:a16="http://schemas.microsoft.com/office/drawing/2014/main" id="{4710C2A3-70D1-439B-B03A-10AF6E1B35CA}"/>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696913" rtl="0" eaLnBrk="0" fontAlgn="base" latinLnBrk="0" hangingPunct="0">
              <a:lnSpc>
                <a:spcPct val="100000"/>
              </a:lnSpc>
              <a:spcBef>
                <a:spcPct val="30000"/>
              </a:spcBef>
              <a:spcAft>
                <a:spcPct val="0"/>
              </a:spcAft>
              <a:buClrTx/>
              <a:buSzTx/>
              <a:buFontTx/>
              <a:buNone/>
              <a:tabLst/>
              <a:defRPr/>
            </a:pPr>
            <a:r>
              <a:rPr lang="en-US" altLang="en-US" i="1" dirty="0">
                <a:solidFill>
                  <a:srgbClr val="000000"/>
                </a:solidFill>
                <a:latin typeface="Arial" panose="020B0604020202020204" pitchFamily="34" charset="0"/>
                <a:cs typeface="Arial" panose="020B0604020202020204" pitchFamily="34" charset="0"/>
              </a:rPr>
              <a:t>Allo-HSCT, allogeneic hematopoietic stem cell transplant; </a:t>
            </a:r>
            <a:r>
              <a:rPr lang="en-US" sz="1200" i="1" kern="1200" dirty="0">
                <a:solidFill>
                  <a:schemeClr val="tx1"/>
                </a:solidFill>
                <a:effectLst/>
                <a:latin typeface="+mn-lt"/>
                <a:ea typeface="+mn-ea"/>
                <a:cs typeface="+mn-cs"/>
              </a:rPr>
              <a:t>DIPSS, Dynamic International Prognostic Scoring System; </a:t>
            </a:r>
            <a:r>
              <a:rPr lang="en-US" altLang="en-US" i="1" dirty="0">
                <a:solidFill>
                  <a:srgbClr val="000000"/>
                </a:solidFill>
                <a:latin typeface="Arial" panose="020B0604020202020204" pitchFamily="34" charset="0"/>
                <a:cs typeface="Arial" panose="020B0604020202020204" pitchFamily="34" charset="0"/>
              </a:rPr>
              <a:t>MF, myelofibrosis;</a:t>
            </a:r>
            <a:r>
              <a:rPr lang="en-US" sz="1200" i="1" dirty="0">
                <a:latin typeface="+mn-lt"/>
              </a:rPr>
              <a:t> MIPSS70, </a:t>
            </a:r>
            <a:r>
              <a:rPr lang="en-US" sz="1200" i="1" dirty="0">
                <a:effectLst/>
                <a:latin typeface="+mn-lt"/>
                <a:ea typeface="Times New Roman" panose="02020603050405020304" pitchFamily="18" charset="0"/>
                <a:cs typeface="Times New Roman" panose="02020603050405020304" pitchFamily="18" charset="0"/>
              </a:rPr>
              <a:t>Mutation-Enhanced International Prognostic Scoring System; </a:t>
            </a:r>
            <a:r>
              <a:rPr lang="en-US" sz="1200" i="1" dirty="0">
                <a:effectLst/>
                <a:latin typeface="+mn-lt"/>
                <a:ea typeface="Times New Roman" panose="02020603050405020304" pitchFamily="18" charset="0"/>
              </a:rPr>
              <a:t>MYSEC-PM, </a:t>
            </a:r>
            <a:r>
              <a:rPr lang="en-US" sz="1200" i="1" dirty="0">
                <a:solidFill>
                  <a:srgbClr val="212121"/>
                </a:solidFill>
                <a:effectLst/>
                <a:latin typeface="+mn-lt"/>
                <a:ea typeface="Times New Roman" panose="02020603050405020304" pitchFamily="18" charset="0"/>
              </a:rPr>
              <a:t>Myelofibrosis Secondary to PV and ET</a:t>
            </a:r>
            <a:r>
              <a:rPr lang="en-US" sz="1200" i="1" dirty="0">
                <a:solidFill>
                  <a:srgbClr val="212121"/>
                </a:solidFill>
                <a:effectLst/>
                <a:highlight>
                  <a:srgbClr val="00FFFF"/>
                </a:highlight>
                <a:latin typeface="+mn-lt"/>
                <a:ea typeface="Times New Roman" panose="02020603050405020304" pitchFamily="18" charset="0"/>
              </a:rPr>
              <a:t>‒</a:t>
            </a:r>
            <a:r>
              <a:rPr lang="en-US" sz="1200" i="1" dirty="0">
                <a:solidFill>
                  <a:srgbClr val="212121"/>
                </a:solidFill>
                <a:effectLst/>
                <a:latin typeface="+mn-lt"/>
                <a:ea typeface="Times New Roman" panose="02020603050405020304" pitchFamily="18" charset="0"/>
              </a:rPr>
              <a:t>Prognostic Model</a:t>
            </a:r>
            <a:r>
              <a:rPr lang="en-US" sz="1200" i="1" dirty="0">
                <a:solidFill>
                  <a:srgbClr val="212121"/>
                </a:solidFill>
                <a:effectLst/>
                <a:latin typeface="+mn-lt"/>
                <a:ea typeface="Times New Roman" panose="02020603050405020304" pitchFamily="18" charset="0"/>
                <a:cs typeface="Times New Roman" panose="02020603050405020304" pitchFamily="18" charset="0"/>
              </a:rPr>
              <a:t>.</a:t>
            </a:r>
            <a:endParaRPr lang="en-US" altLang="en-US" i="1" dirty="0">
              <a:solidFill>
                <a:srgbClr val="000000"/>
              </a:solidFill>
              <a:latin typeface="Arial" panose="020B0604020202020204" pitchFamily="34" charset="0"/>
              <a:cs typeface="Arial" panose="020B0604020202020204" pitchFamily="34" charset="0"/>
            </a:endParaRPr>
          </a:p>
          <a:p>
            <a:pPr defTabSz="696913"/>
            <a:endParaRPr lang="en-US" altLang="en-US" dirty="0">
              <a:solidFill>
                <a:srgbClr val="000000"/>
              </a:solidFill>
              <a:latin typeface="Arial" panose="020B0604020202020204" pitchFamily="34" charset="0"/>
              <a:cs typeface="Arial" panose="020B0604020202020204" pitchFamily="34" charset="0"/>
            </a:endParaRPr>
          </a:p>
        </p:txBody>
      </p:sp>
      <p:sp>
        <p:nvSpPr>
          <p:cNvPr id="402436" name="Slide Number Placeholder 3">
            <a:extLst>
              <a:ext uri="{FF2B5EF4-FFF2-40B4-BE49-F238E27FC236}">
                <a16:creationId xmlns:a16="http://schemas.microsoft.com/office/drawing/2014/main" id="{CA7AE318-C966-4C7D-8935-8128620DC853}"/>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63550">
              <a:defRPr sz="3600" b="1">
                <a:solidFill>
                  <a:schemeClr val="bg2"/>
                </a:solidFill>
                <a:latin typeface="Arial" panose="020B0604020202020204" pitchFamily="34" charset="0"/>
              </a:defRPr>
            </a:lvl1pPr>
            <a:lvl2pPr marL="742950" indent="-285750" defTabSz="463550">
              <a:defRPr sz="3600" b="1">
                <a:solidFill>
                  <a:schemeClr val="bg2"/>
                </a:solidFill>
                <a:latin typeface="Arial" panose="020B0604020202020204" pitchFamily="34" charset="0"/>
              </a:defRPr>
            </a:lvl2pPr>
            <a:lvl3pPr marL="1143000" indent="-228600" defTabSz="463550">
              <a:defRPr sz="3600" b="1">
                <a:solidFill>
                  <a:schemeClr val="bg2"/>
                </a:solidFill>
                <a:latin typeface="Arial" panose="020B0604020202020204" pitchFamily="34" charset="0"/>
              </a:defRPr>
            </a:lvl3pPr>
            <a:lvl4pPr marL="1600200" indent="-228600" defTabSz="463550">
              <a:defRPr sz="3600" b="1">
                <a:solidFill>
                  <a:schemeClr val="bg2"/>
                </a:solidFill>
                <a:latin typeface="Arial" panose="020B0604020202020204" pitchFamily="34" charset="0"/>
              </a:defRPr>
            </a:lvl4pPr>
            <a:lvl5pPr marL="2057400" indent="-228600" defTabSz="463550">
              <a:defRPr sz="3600" b="1">
                <a:solidFill>
                  <a:schemeClr val="bg2"/>
                </a:solidFill>
                <a:latin typeface="Arial" panose="020B0604020202020204" pitchFamily="34" charset="0"/>
              </a:defRPr>
            </a:lvl5pPr>
            <a:lvl6pPr marL="2514600" indent="-228600" defTabSz="463550" eaLnBrk="0" fontAlgn="base" hangingPunct="0">
              <a:spcBef>
                <a:spcPct val="0"/>
              </a:spcBef>
              <a:spcAft>
                <a:spcPct val="0"/>
              </a:spcAft>
              <a:defRPr sz="3600" b="1">
                <a:solidFill>
                  <a:schemeClr val="bg2"/>
                </a:solidFill>
                <a:latin typeface="Arial" panose="020B0604020202020204" pitchFamily="34" charset="0"/>
              </a:defRPr>
            </a:lvl6pPr>
            <a:lvl7pPr marL="2971800" indent="-228600" defTabSz="463550" eaLnBrk="0" fontAlgn="base" hangingPunct="0">
              <a:spcBef>
                <a:spcPct val="0"/>
              </a:spcBef>
              <a:spcAft>
                <a:spcPct val="0"/>
              </a:spcAft>
              <a:defRPr sz="3600" b="1">
                <a:solidFill>
                  <a:schemeClr val="bg2"/>
                </a:solidFill>
                <a:latin typeface="Arial" panose="020B0604020202020204" pitchFamily="34" charset="0"/>
              </a:defRPr>
            </a:lvl7pPr>
            <a:lvl8pPr marL="3429000" indent="-228600" defTabSz="463550" eaLnBrk="0" fontAlgn="base" hangingPunct="0">
              <a:spcBef>
                <a:spcPct val="0"/>
              </a:spcBef>
              <a:spcAft>
                <a:spcPct val="0"/>
              </a:spcAft>
              <a:defRPr sz="3600" b="1">
                <a:solidFill>
                  <a:schemeClr val="bg2"/>
                </a:solidFill>
                <a:latin typeface="Arial" panose="020B0604020202020204" pitchFamily="34" charset="0"/>
              </a:defRPr>
            </a:lvl8pPr>
            <a:lvl9pPr marL="3886200" indent="-228600" defTabSz="463550" eaLnBrk="0" fontAlgn="base" hangingPunct="0">
              <a:spcBef>
                <a:spcPct val="0"/>
              </a:spcBef>
              <a:spcAft>
                <a:spcPct val="0"/>
              </a:spcAft>
              <a:defRPr sz="3600" b="1">
                <a:solidFill>
                  <a:schemeClr val="bg2"/>
                </a:solidFill>
                <a:latin typeface="Arial" panose="020B0604020202020204" pitchFamily="34" charset="0"/>
              </a:defRPr>
            </a:lvl9pPr>
          </a:lstStyle>
          <a:p>
            <a:pPr marL="0" marR="0" lvl="0" indent="0" algn="r" defTabSz="463550" rtl="0" eaLnBrk="1" fontAlgn="auto" latinLnBrk="0" hangingPunct="1">
              <a:lnSpc>
                <a:spcPct val="100000"/>
              </a:lnSpc>
              <a:spcBef>
                <a:spcPts val="0"/>
              </a:spcBef>
              <a:spcAft>
                <a:spcPts val="0"/>
              </a:spcAft>
              <a:buClrTx/>
              <a:buSzTx/>
              <a:buFontTx/>
              <a:buNone/>
              <a:tabLst/>
              <a:defRPr/>
            </a:pPr>
            <a:fld id="{16FCD621-840F-47AC-8BF0-144BA096A20D}" type="slidenum">
              <a:rPr kumimoji="0" lang="en-US" altLang="en-US" sz="1200" b="0" i="0" u="none" strike="noStrike" kern="1200" cap="none" spc="0" normalizeH="0" baseline="0" noProof="0" smtClean="0">
                <a:ln>
                  <a:noFill/>
                </a:ln>
                <a:solidFill>
                  <a:srgbClr val="000000"/>
                </a:solidFill>
                <a:effectLst/>
                <a:uLnTx/>
                <a:uFillTx/>
                <a:latin typeface="Calibri" panose="020F0502020204030204" pitchFamily="34" charset="0"/>
                <a:ea typeface="+mn-ea"/>
                <a:cs typeface="Arial" panose="020B0604020202020204" pitchFamily="34" charset="0"/>
              </a:rPr>
              <a:pPr marL="0" marR="0" lvl="0" indent="0" algn="r" defTabSz="463550" rtl="0" eaLnBrk="1" fontAlgn="auto" latinLnBrk="0" hangingPunct="1">
                <a:lnSpc>
                  <a:spcPct val="100000"/>
                </a:lnSpc>
                <a:spcBef>
                  <a:spcPts val="0"/>
                </a:spcBef>
                <a:spcAft>
                  <a:spcPts val="0"/>
                </a:spcAft>
                <a:buClrTx/>
                <a:buSzTx/>
                <a:buFontTx/>
                <a:buNone/>
                <a:tabLst/>
                <a:defRPr/>
              </a:pPr>
              <a:t>12</a:t>
            </a:fld>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1" dirty="0"/>
              <a:t>ESA</a:t>
            </a:r>
            <a:r>
              <a:rPr lang="en-US" b="0" i="1" dirty="0"/>
              <a:t>, </a:t>
            </a:r>
            <a:r>
              <a:rPr lang="en-US" sz="1200" b="0" i="1" kern="1200" dirty="0">
                <a:solidFill>
                  <a:schemeClr val="tx1"/>
                </a:solidFill>
                <a:effectLst/>
                <a:latin typeface="+mn-lt"/>
                <a:ea typeface="+mn-ea"/>
                <a:cs typeface="+mn-cs"/>
              </a:rPr>
              <a:t>erythropoiesis-stimulating agent; </a:t>
            </a:r>
            <a:r>
              <a:rPr lang="en-US" sz="1200" i="1" dirty="0"/>
              <a:t>HSCT, hematopoietic stem cell transplant; </a:t>
            </a:r>
            <a:r>
              <a:rPr lang="en-US" i="1" dirty="0"/>
              <a:t>IMiD, immunomodulatory drug; MF, myelofibrosis; QoL, quality of life.</a:t>
            </a:r>
          </a:p>
        </p:txBody>
      </p:sp>
      <p:sp>
        <p:nvSpPr>
          <p:cNvPr id="4" name="Slide Number Placeholder 3"/>
          <p:cNvSpPr>
            <a:spLocks noGrp="1"/>
          </p:cNvSpPr>
          <p:nvPr>
            <p:ph type="sldNum" sz="quarter" idx="10"/>
          </p:nvPr>
        </p:nvSpPr>
        <p:spPr/>
        <p:txBody>
          <a:bodyPr/>
          <a:lstStyle/>
          <a:p>
            <a:pPr marL="0" marR="0" lvl="0" indent="0" algn="r" defTabSz="456663" rtl="0" eaLnBrk="1" fontAlgn="auto" latinLnBrk="0" hangingPunct="1">
              <a:lnSpc>
                <a:spcPct val="100000"/>
              </a:lnSpc>
              <a:spcBef>
                <a:spcPts val="0"/>
              </a:spcBef>
              <a:spcAft>
                <a:spcPts val="0"/>
              </a:spcAft>
              <a:buClrTx/>
              <a:buSzTx/>
              <a:buFontTx/>
              <a:buNone/>
              <a:tabLst/>
              <a:defRPr/>
            </a:pPr>
            <a:fld id="{09C2524B-9784-4C7D-AD39-8BA546E040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456663"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389017279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a:ea typeface="ＭＳ Ｐゴシック" pitchFamily="34" charset="-128"/>
              </a:rPr>
              <a:t>AE, adverse event; BAT, best available therapy; d/c, discontinuation; MF, myelofibrosis;</a:t>
            </a:r>
            <a:r>
              <a:rPr lang="en-US" i="1" dirty="0"/>
              <a:t> MF-SAF TSS, Myelofibrosis Symptom Assessment Form Total Symptom Score; </a:t>
            </a:r>
            <a:r>
              <a:rPr lang="en-US" altLang="en-US" i="1" dirty="0">
                <a:ea typeface="ＭＳ Ｐゴシック" pitchFamily="34" charset="-128"/>
              </a:rPr>
              <a:t>NR, not reported.</a:t>
            </a:r>
          </a:p>
        </p:txBody>
      </p:sp>
      <p:sp>
        <p:nvSpPr>
          <p:cNvPr id="542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ea typeface="ＭＳ Ｐゴシック" pitchFamily="34" charset="-128"/>
              </a:defRPr>
            </a:lvl1pPr>
            <a:lvl2pPr marL="742909" indent="-285734">
              <a:defRPr>
                <a:solidFill>
                  <a:schemeClr val="tx1"/>
                </a:solidFill>
                <a:latin typeface="Arial" pitchFamily="34" charset="0"/>
                <a:ea typeface="ＭＳ Ｐゴシック" pitchFamily="34" charset="-128"/>
              </a:defRPr>
            </a:lvl2pPr>
            <a:lvl3pPr marL="1142937" indent="-228587">
              <a:defRPr>
                <a:solidFill>
                  <a:schemeClr val="tx1"/>
                </a:solidFill>
                <a:latin typeface="Arial" pitchFamily="34" charset="0"/>
                <a:ea typeface="ＭＳ Ｐゴシック" pitchFamily="34" charset="-128"/>
              </a:defRPr>
            </a:lvl3pPr>
            <a:lvl4pPr marL="1600112" indent="-228587">
              <a:defRPr>
                <a:solidFill>
                  <a:schemeClr val="tx1"/>
                </a:solidFill>
                <a:latin typeface="Arial" pitchFamily="34" charset="0"/>
                <a:ea typeface="ＭＳ Ｐゴシック" pitchFamily="34" charset="-128"/>
              </a:defRPr>
            </a:lvl4pPr>
            <a:lvl5pPr marL="2057287" indent="-228587">
              <a:defRPr>
                <a:solidFill>
                  <a:schemeClr val="tx1"/>
                </a:solidFill>
                <a:latin typeface="Arial" pitchFamily="34" charset="0"/>
                <a:ea typeface="ＭＳ Ｐゴシック" pitchFamily="34" charset="-128"/>
              </a:defRPr>
            </a:lvl5pPr>
            <a:lvl6pPr marL="2514461" indent="-228587" defTabSz="457175" eaLnBrk="0" fontAlgn="base" hangingPunct="0">
              <a:spcBef>
                <a:spcPct val="0"/>
              </a:spcBef>
              <a:spcAft>
                <a:spcPct val="0"/>
              </a:spcAft>
              <a:defRPr>
                <a:solidFill>
                  <a:schemeClr val="tx1"/>
                </a:solidFill>
                <a:latin typeface="Arial" pitchFamily="34" charset="0"/>
                <a:ea typeface="ＭＳ Ｐゴシック" pitchFamily="34" charset="-128"/>
              </a:defRPr>
            </a:lvl6pPr>
            <a:lvl7pPr marL="2971635" indent="-228587" defTabSz="457175" eaLnBrk="0" fontAlgn="base" hangingPunct="0">
              <a:spcBef>
                <a:spcPct val="0"/>
              </a:spcBef>
              <a:spcAft>
                <a:spcPct val="0"/>
              </a:spcAft>
              <a:defRPr>
                <a:solidFill>
                  <a:schemeClr val="tx1"/>
                </a:solidFill>
                <a:latin typeface="Arial" pitchFamily="34" charset="0"/>
                <a:ea typeface="ＭＳ Ｐゴシック" pitchFamily="34" charset="-128"/>
              </a:defRPr>
            </a:lvl7pPr>
            <a:lvl8pPr marL="3428810" indent="-228587" defTabSz="457175" eaLnBrk="0" fontAlgn="base" hangingPunct="0">
              <a:spcBef>
                <a:spcPct val="0"/>
              </a:spcBef>
              <a:spcAft>
                <a:spcPct val="0"/>
              </a:spcAft>
              <a:defRPr>
                <a:solidFill>
                  <a:schemeClr val="tx1"/>
                </a:solidFill>
                <a:latin typeface="Arial" pitchFamily="34" charset="0"/>
                <a:ea typeface="ＭＳ Ｐゴシック" pitchFamily="34" charset="-128"/>
              </a:defRPr>
            </a:lvl8pPr>
            <a:lvl9pPr marL="3885985" indent="-228587" defTabSz="457175" eaLnBrk="0" fontAlgn="base" hangingPunct="0">
              <a:spcBef>
                <a:spcPct val="0"/>
              </a:spcBef>
              <a:spcAft>
                <a:spcPct val="0"/>
              </a:spcAft>
              <a:defRPr>
                <a:solidFill>
                  <a:schemeClr val="tx1"/>
                </a:solidFill>
                <a:latin typeface="Arial" pitchFamily="34" charset="0"/>
                <a:ea typeface="ＭＳ Ｐゴシック" pitchFamily="34" charset="-128"/>
              </a:defRPr>
            </a:lvl9pPr>
          </a:lstStyle>
          <a:p>
            <a:pPr marL="0" marR="0" lvl="0" indent="0" algn="r" defTabSz="456663" rtl="0" eaLnBrk="1" fontAlgn="auto" latinLnBrk="0" hangingPunct="1">
              <a:lnSpc>
                <a:spcPct val="100000"/>
              </a:lnSpc>
              <a:spcBef>
                <a:spcPts val="0"/>
              </a:spcBef>
              <a:spcAft>
                <a:spcPts val="0"/>
              </a:spcAft>
              <a:buClrTx/>
              <a:buSzTx/>
              <a:buFontTx/>
              <a:buNone/>
              <a:tabLst/>
              <a:defRPr/>
            </a:pPr>
            <a:fld id="{4A399C13-56ED-4AB4-AFBE-0499F9E7D094}" type="slidenum">
              <a:rPr kumimoji="0" lang="en-US" altLang="en-US" sz="1200" b="0" i="0" u="none" strike="noStrike" kern="1200" cap="none" spc="0" normalizeH="0" baseline="0" noProof="0">
                <a:ln>
                  <a:noFill/>
                </a:ln>
                <a:solidFill>
                  <a:srgbClr val="000000"/>
                </a:solidFill>
                <a:effectLst/>
                <a:uLnTx/>
                <a:uFillTx/>
                <a:latin typeface="Calibri" pitchFamily="34" charset="0"/>
                <a:ea typeface="ＭＳ Ｐゴシック" pitchFamily="34" charset="-128"/>
                <a:cs typeface="Arial" panose="020B0604020202020204" pitchFamily="34" charset="0"/>
              </a:rPr>
              <a:pPr marL="0" marR="0" lvl="0" indent="0" algn="r" defTabSz="456663" rtl="0" eaLnBrk="1" fontAlgn="auto" latinLnBrk="0" hangingPunct="1">
                <a:lnSpc>
                  <a:spcPct val="100000"/>
                </a:lnSpc>
                <a:spcBef>
                  <a:spcPts val="0"/>
                </a:spcBef>
                <a:spcAft>
                  <a:spcPts val="0"/>
                </a:spcAft>
                <a:buClrTx/>
                <a:buSzTx/>
                <a:buFontTx/>
                <a:buNone/>
                <a:tabLst/>
                <a:defRPr/>
              </a:pPr>
              <a:t>14</a:t>
            </a:fld>
            <a:endParaRPr kumimoji="0" lang="en-US" altLang="en-US" sz="1200" b="0" i="0" u="none" strike="noStrike" kern="1200" cap="none" spc="0" normalizeH="0" baseline="0" noProof="0" dirty="0">
              <a:ln>
                <a:noFill/>
              </a:ln>
              <a:solidFill>
                <a:srgbClr val="000000"/>
              </a:solidFill>
              <a:effectLst/>
              <a:uLnTx/>
              <a:uFillTx/>
              <a:latin typeface="Calibri" pitchFamily="34" charset="0"/>
              <a:ea typeface="ＭＳ Ｐゴシック" pitchFamily="34" charset="-128"/>
              <a:cs typeface="Arial" panose="020B0604020202020204" pitchFamily="34" charset="0"/>
            </a:endParaRPr>
          </a:p>
        </p:txBody>
      </p:sp>
    </p:spTree>
    <p:extLst>
      <p:ext uri="{BB962C8B-B14F-4D97-AF65-F5344CB8AC3E}">
        <p14:creationId xmlns:p14="http://schemas.microsoft.com/office/powerpoint/2010/main" val="33622430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normAutofit/>
          </a:bodyPr>
          <a:lstStyle/>
          <a:p>
            <a:pPr defTabSz="895865">
              <a:buFont typeface="Arial" pitchFamily="34" charset="0"/>
              <a:buNone/>
              <a:defRPr/>
            </a:pPr>
            <a:r>
              <a:rPr lang="en-US" i="1" dirty="0">
                <a:latin typeface="+mn-lt"/>
              </a:rPr>
              <a:t>ITT, intention-to-treat; MF, myelofibrosis; OS, overall survival; RPSFT, </a:t>
            </a:r>
            <a:r>
              <a:rPr lang="en-US" b="0" i="1" dirty="0">
                <a:solidFill>
                  <a:srgbClr val="212121"/>
                </a:solidFill>
                <a:effectLst/>
                <a:latin typeface="+mn-lt"/>
              </a:rPr>
              <a:t>rank-preserving structural failure time.</a:t>
            </a:r>
            <a:endParaRPr lang="en-US" i="1" dirty="0">
              <a:latin typeface="+mn-lt"/>
            </a:endParaRPr>
          </a:p>
        </p:txBody>
      </p:sp>
      <p:sp>
        <p:nvSpPr>
          <p:cNvPr id="4" name="Slide Number Placeholder 3"/>
          <p:cNvSpPr>
            <a:spLocks noGrp="1"/>
          </p:cNvSpPr>
          <p:nvPr>
            <p:ph type="sldNum" sz="quarter" idx="10"/>
          </p:nvPr>
        </p:nvSpPr>
        <p:spPr/>
        <p:txBody>
          <a:bodyPr/>
          <a:lstStyle/>
          <a:p>
            <a:pPr marL="0" marR="0" lvl="0" indent="0" algn="r" defTabSz="456663" rtl="0" eaLnBrk="1" fontAlgn="auto" latinLnBrk="0" hangingPunct="1">
              <a:lnSpc>
                <a:spcPct val="100000"/>
              </a:lnSpc>
              <a:spcBef>
                <a:spcPts val="0"/>
              </a:spcBef>
              <a:spcAft>
                <a:spcPts val="0"/>
              </a:spcAft>
              <a:buClrTx/>
              <a:buSzTx/>
              <a:buFontTx/>
              <a:buNone/>
              <a:tabLst/>
              <a:defRPr/>
            </a:pPr>
            <a:fld id="{D2481243-3A18-4164-A9FD-DFE2A63ABD6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6663"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37474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OS, overall survival.</a:t>
            </a:r>
          </a:p>
        </p:txBody>
      </p:sp>
      <p:sp>
        <p:nvSpPr>
          <p:cNvPr id="4" name="Slide Number Placeholder 3"/>
          <p:cNvSpPr>
            <a:spLocks noGrp="1"/>
          </p:cNvSpPr>
          <p:nvPr>
            <p:ph type="sldNum" sz="quarter" idx="5"/>
          </p:nvPr>
        </p:nvSpPr>
        <p:spPr/>
        <p:txBody>
          <a:bodyPr/>
          <a:lstStyle/>
          <a:p>
            <a:fld id="{DE9EF136-2A4A-4F7B-A028-D58422FFDD3B}" type="slidenum">
              <a:rPr lang="en-US" smtClean="0"/>
              <a:t>16</a:t>
            </a:fld>
            <a:endParaRPr lang="en-US" dirty="0"/>
          </a:p>
        </p:txBody>
      </p:sp>
    </p:spTree>
    <p:extLst>
      <p:ext uri="{BB962C8B-B14F-4D97-AF65-F5344CB8AC3E}">
        <p14:creationId xmlns:p14="http://schemas.microsoft.com/office/powerpoint/2010/main" val="24382115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a:xfrm>
            <a:off x="419100" y="703263"/>
            <a:ext cx="6175375" cy="3473450"/>
          </a:xfrm>
          <a:ln/>
        </p:spPr>
      </p:sp>
      <p:sp>
        <p:nvSpPr>
          <p:cNvPr id="130051"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dirty="0"/>
              <a:t>TSS, total symptom score.</a:t>
            </a:r>
          </a:p>
        </p:txBody>
      </p:sp>
      <p:sp>
        <p:nvSpPr>
          <p:cNvPr id="130052"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300">
                <a:solidFill>
                  <a:schemeClr val="tx1"/>
                </a:solidFill>
                <a:latin typeface="Times New Roman" pitchFamily="18" charset="0"/>
              </a:defRPr>
            </a:lvl1pPr>
            <a:lvl2pPr marL="729736" indent="-280667">
              <a:defRPr sz="2300">
                <a:solidFill>
                  <a:schemeClr val="tx1"/>
                </a:solidFill>
                <a:latin typeface="Times New Roman" pitchFamily="18" charset="0"/>
              </a:defRPr>
            </a:lvl2pPr>
            <a:lvl3pPr marL="1122671" indent="-224535">
              <a:defRPr sz="2300">
                <a:solidFill>
                  <a:schemeClr val="tx1"/>
                </a:solidFill>
                <a:latin typeface="Times New Roman" pitchFamily="18" charset="0"/>
              </a:defRPr>
            </a:lvl3pPr>
            <a:lvl4pPr marL="1571739" indent="-224535">
              <a:defRPr sz="2300">
                <a:solidFill>
                  <a:schemeClr val="tx1"/>
                </a:solidFill>
                <a:latin typeface="Times New Roman" pitchFamily="18" charset="0"/>
              </a:defRPr>
            </a:lvl4pPr>
            <a:lvl5pPr marL="2020807" indent="-224535">
              <a:defRPr sz="2300">
                <a:solidFill>
                  <a:schemeClr val="tx1"/>
                </a:solidFill>
                <a:latin typeface="Times New Roman" pitchFamily="18" charset="0"/>
              </a:defRPr>
            </a:lvl5pPr>
            <a:lvl6pPr marL="2469876" indent="-224535" eaLnBrk="0" fontAlgn="base" hangingPunct="0">
              <a:spcBef>
                <a:spcPct val="0"/>
              </a:spcBef>
              <a:spcAft>
                <a:spcPct val="0"/>
              </a:spcAft>
              <a:defRPr sz="2300">
                <a:solidFill>
                  <a:schemeClr val="tx1"/>
                </a:solidFill>
                <a:latin typeface="Times New Roman" pitchFamily="18" charset="0"/>
              </a:defRPr>
            </a:lvl6pPr>
            <a:lvl7pPr marL="2918944" indent="-224535" eaLnBrk="0" fontAlgn="base" hangingPunct="0">
              <a:spcBef>
                <a:spcPct val="0"/>
              </a:spcBef>
              <a:spcAft>
                <a:spcPct val="0"/>
              </a:spcAft>
              <a:defRPr sz="2300">
                <a:solidFill>
                  <a:schemeClr val="tx1"/>
                </a:solidFill>
                <a:latin typeface="Times New Roman" pitchFamily="18" charset="0"/>
              </a:defRPr>
            </a:lvl7pPr>
            <a:lvl8pPr marL="3368012" indent="-224535" eaLnBrk="0" fontAlgn="base" hangingPunct="0">
              <a:spcBef>
                <a:spcPct val="0"/>
              </a:spcBef>
              <a:spcAft>
                <a:spcPct val="0"/>
              </a:spcAft>
              <a:defRPr sz="2300">
                <a:solidFill>
                  <a:schemeClr val="tx1"/>
                </a:solidFill>
                <a:latin typeface="Times New Roman" pitchFamily="18" charset="0"/>
              </a:defRPr>
            </a:lvl8pPr>
            <a:lvl9pPr marL="3817080" indent="-224535" eaLnBrk="0" fontAlgn="base" hangingPunct="0">
              <a:spcBef>
                <a:spcPct val="0"/>
              </a:spcBef>
              <a:spcAft>
                <a:spcPct val="0"/>
              </a:spcAft>
              <a:defRPr sz="2300">
                <a:solidFill>
                  <a:schemeClr val="tx1"/>
                </a:solidFill>
                <a:latin typeface="Times New Roman" pitchFamily="18" charset="0"/>
              </a:defRPr>
            </a:lvl9pPr>
          </a:lstStyle>
          <a:p>
            <a:pPr marL="0" marR="0" lvl="0" indent="0" algn="r" defTabSz="931774" rtl="0" eaLnBrk="1" fontAlgn="auto" latinLnBrk="0" hangingPunct="1">
              <a:lnSpc>
                <a:spcPct val="100000"/>
              </a:lnSpc>
              <a:spcBef>
                <a:spcPts val="0"/>
              </a:spcBef>
              <a:spcAft>
                <a:spcPts val="0"/>
              </a:spcAft>
              <a:buClrTx/>
              <a:buSzTx/>
              <a:buFontTx/>
              <a:buNone/>
              <a:tabLst/>
              <a:defRPr/>
            </a:pPr>
            <a:fld id="{7FEB2E47-AFD5-4D3B-8C7A-DE9CBA967003}" type="slidenum">
              <a:rPr kumimoji="0" lang="en-US" altLang="en-US" sz="1000" b="0" i="0" u="none" strike="noStrike" kern="1200" cap="none" spc="0" normalizeH="0" baseline="0" noProof="0">
                <a:ln>
                  <a:noFill/>
                </a:ln>
                <a:solidFill>
                  <a:srgbClr val="FFFFFF"/>
                </a:solidFill>
                <a:effectLst/>
                <a:uLnTx/>
                <a:uFillTx/>
                <a:latin typeface="Times New Roman" pitchFamily="18" charset="0"/>
                <a:ea typeface="+mn-ea"/>
                <a:cs typeface="Arial" panose="020B0604020202020204" pitchFamily="34" charset="0"/>
              </a:rPr>
              <a:pPr marL="0" marR="0" lvl="0" indent="0" algn="r" defTabSz="931774" rtl="0" eaLnBrk="1" fontAlgn="auto" latinLnBrk="0" hangingPunct="1">
                <a:lnSpc>
                  <a:spcPct val="100000"/>
                </a:lnSpc>
                <a:spcBef>
                  <a:spcPts val="0"/>
                </a:spcBef>
                <a:spcAft>
                  <a:spcPts val="0"/>
                </a:spcAft>
                <a:buClrTx/>
                <a:buSzTx/>
                <a:buFontTx/>
                <a:buNone/>
                <a:tabLst/>
                <a:defRPr/>
              </a:pPr>
              <a:t>17</a:t>
            </a:fld>
            <a:endParaRPr kumimoji="0" lang="en-US" altLang="en-US" sz="1000" b="0" i="0" u="none" strike="noStrike" kern="1200" cap="none" spc="0" normalizeH="0" baseline="0" noProof="0" dirty="0">
              <a:ln>
                <a:noFill/>
              </a:ln>
              <a:solidFill>
                <a:srgbClr val="FFFFFF"/>
              </a:solidFill>
              <a:effectLst/>
              <a:uLnTx/>
              <a:uFillTx/>
              <a:latin typeface="Times New Roman" pitchFamily="18" charset="0"/>
              <a:ea typeface="+mn-ea"/>
              <a:cs typeface="Arial" panose="020B0604020202020204" pitchFamily="34" charset="0"/>
            </a:endParaRPr>
          </a:p>
        </p:txBody>
      </p:sp>
      <p:graphicFrame>
        <p:nvGraphicFramePr>
          <p:cNvPr id="2" name="Table 1"/>
          <p:cNvGraphicFramePr>
            <a:graphicFrameLocks noGrp="1"/>
          </p:cNvGraphicFramePr>
          <p:nvPr/>
        </p:nvGraphicFramePr>
        <p:xfrm>
          <a:off x="1103490" y="4920737"/>
          <a:ext cx="5058199" cy="3200970"/>
        </p:xfrm>
        <a:graphic>
          <a:graphicData uri="http://schemas.openxmlformats.org/drawingml/2006/table">
            <a:tbl>
              <a:tblPr firstRow="1" firstCol="1" bandRow="1">
                <a:tableStyleId>{5C22544A-7EE6-4342-B048-85BDC9FD1C3A}</a:tableStyleId>
              </a:tblPr>
              <a:tblGrid>
                <a:gridCol w="1011641">
                  <a:extLst>
                    <a:ext uri="{9D8B030D-6E8A-4147-A177-3AD203B41FA5}">
                      <a16:colId xmlns:a16="http://schemas.microsoft.com/office/drawing/2014/main" val="20000"/>
                    </a:ext>
                  </a:extLst>
                </a:gridCol>
                <a:gridCol w="1011641">
                  <a:extLst>
                    <a:ext uri="{9D8B030D-6E8A-4147-A177-3AD203B41FA5}">
                      <a16:colId xmlns:a16="http://schemas.microsoft.com/office/drawing/2014/main" val="20001"/>
                    </a:ext>
                  </a:extLst>
                </a:gridCol>
                <a:gridCol w="1011641">
                  <a:extLst>
                    <a:ext uri="{9D8B030D-6E8A-4147-A177-3AD203B41FA5}">
                      <a16:colId xmlns:a16="http://schemas.microsoft.com/office/drawing/2014/main" val="20002"/>
                    </a:ext>
                  </a:extLst>
                </a:gridCol>
                <a:gridCol w="1011641">
                  <a:extLst>
                    <a:ext uri="{9D8B030D-6E8A-4147-A177-3AD203B41FA5}">
                      <a16:colId xmlns:a16="http://schemas.microsoft.com/office/drawing/2014/main" val="20003"/>
                    </a:ext>
                  </a:extLst>
                </a:gridCol>
                <a:gridCol w="1011641">
                  <a:extLst>
                    <a:ext uri="{9D8B030D-6E8A-4147-A177-3AD203B41FA5}">
                      <a16:colId xmlns:a16="http://schemas.microsoft.com/office/drawing/2014/main" val="20004"/>
                    </a:ext>
                  </a:extLst>
                </a:gridCol>
              </a:tblGrid>
              <a:tr h="213817">
                <a:tc gridSpan="5">
                  <a:txBody>
                    <a:bodyPr/>
                    <a:lstStyle/>
                    <a:p>
                      <a:pPr marL="0" marR="0">
                        <a:lnSpc>
                          <a:spcPct val="115000"/>
                        </a:lnSpc>
                        <a:spcBef>
                          <a:spcPts val="0"/>
                        </a:spcBef>
                        <a:spcAft>
                          <a:spcPts val="0"/>
                        </a:spcAft>
                      </a:pPr>
                      <a:r>
                        <a:rPr lang="en-US" sz="1200" dirty="0">
                          <a:effectLst/>
                        </a:rPr>
                        <a:t>Week 24</a:t>
                      </a:r>
                      <a:endParaRPr lang="en-US" sz="1200" dirty="0">
                        <a:effectLst/>
                        <a:latin typeface="Calibri"/>
                        <a:ea typeface="Calibri"/>
                        <a:cs typeface="Times New Roman"/>
                      </a:endParaRPr>
                    </a:p>
                  </a:txBody>
                  <a:tcPr marL="68458" marR="68458"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420623">
                <a:tc>
                  <a:txBody>
                    <a:bodyPr/>
                    <a:lstStyle/>
                    <a:p>
                      <a:pPr marL="0" marR="0">
                        <a:lnSpc>
                          <a:spcPct val="115000"/>
                        </a:lnSpc>
                        <a:spcBef>
                          <a:spcPts val="0"/>
                        </a:spcBef>
                        <a:spcAft>
                          <a:spcPts val="0"/>
                        </a:spcAft>
                      </a:pPr>
                      <a:r>
                        <a:rPr lang="en-US" sz="1200" dirty="0">
                          <a:effectLst/>
                        </a:rPr>
                        <a:t> </a:t>
                      </a:r>
                      <a:endParaRPr lang="en-US" sz="1200" dirty="0">
                        <a:effectLst/>
                        <a:latin typeface="Calibri"/>
                        <a:ea typeface="Calibri"/>
                        <a:cs typeface="Times New Roman"/>
                      </a:endParaRPr>
                    </a:p>
                  </a:txBody>
                  <a:tcPr marL="68458" marR="68458" marT="0" marB="0"/>
                </a:tc>
                <a:tc>
                  <a:txBody>
                    <a:bodyPr/>
                    <a:lstStyle/>
                    <a:p>
                      <a:pPr marL="0" marR="0">
                        <a:lnSpc>
                          <a:spcPct val="115000"/>
                        </a:lnSpc>
                        <a:spcBef>
                          <a:spcPts val="0"/>
                        </a:spcBef>
                        <a:spcAft>
                          <a:spcPts val="0"/>
                        </a:spcAft>
                      </a:pPr>
                      <a:r>
                        <a:rPr lang="en-US" sz="1200" dirty="0">
                          <a:effectLst/>
                        </a:rPr>
                        <a:t>Total daily dose</a:t>
                      </a:r>
                      <a:endParaRPr lang="en-US" sz="1200" dirty="0">
                        <a:effectLst/>
                        <a:latin typeface="Calibri"/>
                        <a:ea typeface="Calibri"/>
                        <a:cs typeface="Times New Roman"/>
                      </a:endParaRPr>
                    </a:p>
                  </a:txBody>
                  <a:tcPr marL="68458" marR="68458" marT="0" marB="0"/>
                </a:tc>
                <a:tc>
                  <a:txBody>
                    <a:bodyPr/>
                    <a:lstStyle/>
                    <a:p>
                      <a:pPr marL="0" marR="0">
                        <a:lnSpc>
                          <a:spcPct val="115000"/>
                        </a:lnSpc>
                        <a:spcBef>
                          <a:spcPts val="0"/>
                        </a:spcBef>
                        <a:spcAft>
                          <a:spcPts val="0"/>
                        </a:spcAft>
                      </a:pPr>
                      <a:r>
                        <a:rPr lang="en-US" sz="1200" dirty="0">
                          <a:effectLst/>
                        </a:rPr>
                        <a:t>Mean </a:t>
                      </a:r>
                      <a:endParaRPr lang="en-US" sz="1200" dirty="0">
                        <a:effectLst/>
                        <a:latin typeface="Calibri"/>
                        <a:ea typeface="Calibri"/>
                        <a:cs typeface="Times New Roman"/>
                      </a:endParaRPr>
                    </a:p>
                  </a:txBody>
                  <a:tcPr marL="68458" marR="68458" marT="0" marB="0"/>
                </a:tc>
                <a:tc>
                  <a:txBody>
                    <a:bodyPr/>
                    <a:lstStyle/>
                    <a:p>
                      <a:pPr marL="0" marR="0">
                        <a:lnSpc>
                          <a:spcPct val="115000"/>
                        </a:lnSpc>
                        <a:spcBef>
                          <a:spcPts val="0"/>
                        </a:spcBef>
                        <a:spcAft>
                          <a:spcPts val="0"/>
                        </a:spcAft>
                      </a:pPr>
                      <a:r>
                        <a:rPr lang="en-US" sz="1200" dirty="0">
                          <a:effectLst/>
                        </a:rPr>
                        <a:t>Median</a:t>
                      </a:r>
                      <a:endParaRPr lang="en-US" sz="1200" dirty="0">
                        <a:effectLst/>
                        <a:latin typeface="Calibri"/>
                        <a:ea typeface="Calibri"/>
                        <a:cs typeface="Times New Roman"/>
                      </a:endParaRPr>
                    </a:p>
                  </a:txBody>
                  <a:tcPr marL="68458" marR="68458" marT="0" marB="0"/>
                </a:tc>
                <a:tc>
                  <a:txBody>
                    <a:bodyPr/>
                    <a:lstStyle/>
                    <a:p>
                      <a:pPr marL="0" marR="0">
                        <a:lnSpc>
                          <a:spcPct val="115000"/>
                        </a:lnSpc>
                        <a:spcBef>
                          <a:spcPts val="0"/>
                        </a:spcBef>
                        <a:spcAft>
                          <a:spcPts val="0"/>
                        </a:spcAft>
                      </a:pPr>
                      <a:r>
                        <a:rPr lang="en-US" sz="1200" dirty="0">
                          <a:effectLst/>
                        </a:rPr>
                        <a:t>N</a:t>
                      </a:r>
                      <a:endParaRPr lang="en-US" sz="1200" dirty="0">
                        <a:effectLst/>
                        <a:latin typeface="Calibri"/>
                        <a:ea typeface="Calibri"/>
                        <a:cs typeface="Times New Roman"/>
                      </a:endParaRPr>
                    </a:p>
                  </a:txBody>
                  <a:tcPr marL="68458" marR="68458" marT="0" marB="0"/>
                </a:tc>
                <a:extLst>
                  <a:ext uri="{0D108BD9-81ED-4DB2-BD59-A6C34878D82A}">
                    <a16:rowId xmlns:a16="http://schemas.microsoft.com/office/drawing/2014/main" val="10001"/>
                  </a:ext>
                </a:extLst>
              </a:tr>
              <a:tr h="213817">
                <a:tc>
                  <a:txBody>
                    <a:bodyPr/>
                    <a:lstStyle/>
                    <a:p>
                      <a:pPr marL="0" marR="0">
                        <a:lnSpc>
                          <a:spcPct val="115000"/>
                        </a:lnSpc>
                        <a:spcBef>
                          <a:spcPts val="0"/>
                        </a:spcBef>
                        <a:spcAft>
                          <a:spcPts val="0"/>
                        </a:spcAft>
                      </a:pPr>
                      <a:r>
                        <a:rPr lang="en-US" sz="1200" dirty="0">
                          <a:effectLst/>
                        </a:rPr>
                        <a:t>&lt; 10 BID</a:t>
                      </a:r>
                      <a:endParaRPr lang="en-US" sz="1200" dirty="0">
                        <a:effectLst/>
                        <a:latin typeface="Calibri"/>
                        <a:ea typeface="Calibri"/>
                        <a:cs typeface="Times New Roman"/>
                      </a:endParaRPr>
                    </a:p>
                  </a:txBody>
                  <a:tcPr marL="68458" marR="68458" marT="0" marB="0"/>
                </a:tc>
                <a:tc>
                  <a:txBody>
                    <a:bodyPr/>
                    <a:lstStyle/>
                    <a:p>
                      <a:pPr marL="0" marR="0">
                        <a:lnSpc>
                          <a:spcPct val="115000"/>
                        </a:lnSpc>
                        <a:spcBef>
                          <a:spcPts val="0"/>
                        </a:spcBef>
                        <a:spcAft>
                          <a:spcPts val="0"/>
                        </a:spcAft>
                      </a:pPr>
                      <a:r>
                        <a:rPr lang="en-US" sz="1200" dirty="0">
                          <a:effectLst/>
                        </a:rPr>
                        <a:t>&lt; 20</a:t>
                      </a:r>
                      <a:endParaRPr lang="en-US" sz="1200" dirty="0">
                        <a:effectLst/>
                        <a:latin typeface="Calibri"/>
                        <a:ea typeface="Calibri"/>
                        <a:cs typeface="Times New Roman"/>
                      </a:endParaRPr>
                    </a:p>
                  </a:txBody>
                  <a:tcPr marL="68458" marR="68458" marT="0" marB="0"/>
                </a:tc>
                <a:tc>
                  <a:txBody>
                    <a:bodyPr/>
                    <a:lstStyle/>
                    <a:p>
                      <a:pPr marL="0" marR="0">
                        <a:lnSpc>
                          <a:spcPct val="115000"/>
                        </a:lnSpc>
                        <a:spcBef>
                          <a:spcPts val="0"/>
                        </a:spcBef>
                        <a:spcAft>
                          <a:spcPts val="0"/>
                        </a:spcAft>
                      </a:pPr>
                      <a:r>
                        <a:rPr lang="en-US" sz="1200" dirty="0">
                          <a:effectLst/>
                        </a:rPr>
                        <a:t>9.8286</a:t>
                      </a:r>
                      <a:endParaRPr lang="en-US" sz="1200" dirty="0">
                        <a:effectLst/>
                        <a:latin typeface="Calibri"/>
                        <a:ea typeface="Calibri"/>
                        <a:cs typeface="Times New Roman"/>
                      </a:endParaRPr>
                    </a:p>
                  </a:txBody>
                  <a:tcPr marL="68458" marR="68458" marT="0" marB="0"/>
                </a:tc>
                <a:tc>
                  <a:txBody>
                    <a:bodyPr/>
                    <a:lstStyle/>
                    <a:p>
                      <a:pPr marL="0" marR="0">
                        <a:lnSpc>
                          <a:spcPct val="115000"/>
                        </a:lnSpc>
                        <a:spcBef>
                          <a:spcPts val="0"/>
                        </a:spcBef>
                        <a:spcAft>
                          <a:spcPts val="0"/>
                        </a:spcAft>
                      </a:pPr>
                      <a:r>
                        <a:rPr lang="en-US" sz="1200" dirty="0">
                          <a:effectLst/>
                        </a:rPr>
                        <a:t>10</a:t>
                      </a:r>
                      <a:endParaRPr lang="en-US" sz="1200" dirty="0">
                        <a:effectLst/>
                        <a:latin typeface="Calibri"/>
                        <a:ea typeface="Calibri"/>
                        <a:cs typeface="Times New Roman"/>
                      </a:endParaRPr>
                    </a:p>
                  </a:txBody>
                  <a:tcPr marL="68458" marR="68458" marT="0" marB="0"/>
                </a:tc>
                <a:tc>
                  <a:txBody>
                    <a:bodyPr/>
                    <a:lstStyle/>
                    <a:p>
                      <a:pPr marL="0" marR="0">
                        <a:lnSpc>
                          <a:spcPct val="115000"/>
                        </a:lnSpc>
                        <a:spcBef>
                          <a:spcPts val="0"/>
                        </a:spcBef>
                        <a:spcAft>
                          <a:spcPts val="0"/>
                        </a:spcAft>
                      </a:pPr>
                      <a:r>
                        <a:rPr lang="en-US" sz="1200" dirty="0">
                          <a:effectLst/>
                        </a:rPr>
                        <a:t>25</a:t>
                      </a:r>
                      <a:endParaRPr lang="en-US" sz="1200" dirty="0">
                        <a:effectLst/>
                        <a:latin typeface="Calibri"/>
                        <a:ea typeface="Calibri"/>
                        <a:cs typeface="Times New Roman"/>
                      </a:endParaRPr>
                    </a:p>
                  </a:txBody>
                  <a:tcPr marL="68458" marR="68458" marT="0" marB="0"/>
                </a:tc>
                <a:extLst>
                  <a:ext uri="{0D108BD9-81ED-4DB2-BD59-A6C34878D82A}">
                    <a16:rowId xmlns:a16="http://schemas.microsoft.com/office/drawing/2014/main" val="10002"/>
                  </a:ext>
                </a:extLst>
              </a:tr>
              <a:tr h="213817">
                <a:tc>
                  <a:txBody>
                    <a:bodyPr/>
                    <a:lstStyle/>
                    <a:p>
                      <a:pPr marL="0" marR="0">
                        <a:lnSpc>
                          <a:spcPct val="115000"/>
                        </a:lnSpc>
                        <a:spcBef>
                          <a:spcPts val="0"/>
                        </a:spcBef>
                        <a:spcAft>
                          <a:spcPts val="0"/>
                        </a:spcAft>
                      </a:pPr>
                      <a:r>
                        <a:rPr lang="en-US" sz="1200" dirty="0">
                          <a:effectLst/>
                        </a:rPr>
                        <a:t>= 10 BID</a:t>
                      </a:r>
                      <a:endParaRPr lang="en-US" sz="1200" dirty="0">
                        <a:effectLst/>
                        <a:latin typeface="Calibri"/>
                        <a:ea typeface="Calibri"/>
                        <a:cs typeface="Times New Roman"/>
                      </a:endParaRPr>
                    </a:p>
                  </a:txBody>
                  <a:tcPr marL="68458" marR="68458" marT="0" marB="0"/>
                </a:tc>
                <a:tc>
                  <a:txBody>
                    <a:bodyPr/>
                    <a:lstStyle/>
                    <a:p>
                      <a:pPr marL="0" marR="0">
                        <a:lnSpc>
                          <a:spcPct val="115000"/>
                        </a:lnSpc>
                        <a:spcBef>
                          <a:spcPts val="0"/>
                        </a:spcBef>
                        <a:spcAft>
                          <a:spcPts val="0"/>
                        </a:spcAft>
                      </a:pPr>
                      <a:r>
                        <a:rPr lang="en-US" sz="1200" dirty="0">
                          <a:effectLst/>
                        </a:rPr>
                        <a:t>= 20</a:t>
                      </a:r>
                      <a:endParaRPr lang="en-US" sz="1200" dirty="0">
                        <a:effectLst/>
                        <a:latin typeface="Calibri"/>
                        <a:ea typeface="Calibri"/>
                        <a:cs typeface="Times New Roman"/>
                      </a:endParaRPr>
                    </a:p>
                  </a:txBody>
                  <a:tcPr marL="68458" marR="68458" marT="0" marB="0"/>
                </a:tc>
                <a:tc>
                  <a:txBody>
                    <a:bodyPr/>
                    <a:lstStyle/>
                    <a:p>
                      <a:pPr marL="0" marR="0">
                        <a:lnSpc>
                          <a:spcPct val="115000"/>
                        </a:lnSpc>
                        <a:spcBef>
                          <a:spcPts val="0"/>
                        </a:spcBef>
                        <a:spcAft>
                          <a:spcPts val="0"/>
                        </a:spcAft>
                      </a:pPr>
                      <a:r>
                        <a:rPr lang="en-US" sz="1200" dirty="0">
                          <a:effectLst/>
                        </a:rPr>
                        <a:t>20.0000</a:t>
                      </a:r>
                      <a:endParaRPr lang="en-US" sz="1200" dirty="0">
                        <a:effectLst/>
                        <a:latin typeface="Calibri"/>
                        <a:ea typeface="Calibri"/>
                        <a:cs typeface="Times New Roman"/>
                      </a:endParaRPr>
                    </a:p>
                  </a:txBody>
                  <a:tcPr marL="68458" marR="68458" marT="0" marB="0"/>
                </a:tc>
                <a:tc>
                  <a:txBody>
                    <a:bodyPr/>
                    <a:lstStyle/>
                    <a:p>
                      <a:pPr marL="0" marR="0">
                        <a:lnSpc>
                          <a:spcPct val="115000"/>
                        </a:lnSpc>
                        <a:spcBef>
                          <a:spcPts val="0"/>
                        </a:spcBef>
                        <a:spcAft>
                          <a:spcPts val="0"/>
                        </a:spcAft>
                      </a:pPr>
                      <a:r>
                        <a:rPr lang="en-US" sz="1200" dirty="0">
                          <a:effectLst/>
                        </a:rPr>
                        <a:t>20</a:t>
                      </a:r>
                      <a:endParaRPr lang="en-US" sz="1200" dirty="0">
                        <a:effectLst/>
                        <a:latin typeface="Calibri"/>
                        <a:ea typeface="Calibri"/>
                        <a:cs typeface="Times New Roman"/>
                      </a:endParaRPr>
                    </a:p>
                  </a:txBody>
                  <a:tcPr marL="68458" marR="68458" marT="0" marB="0"/>
                </a:tc>
                <a:tc>
                  <a:txBody>
                    <a:bodyPr/>
                    <a:lstStyle/>
                    <a:p>
                      <a:pPr marL="0" marR="0">
                        <a:lnSpc>
                          <a:spcPct val="115000"/>
                        </a:lnSpc>
                        <a:spcBef>
                          <a:spcPts val="0"/>
                        </a:spcBef>
                        <a:spcAft>
                          <a:spcPts val="0"/>
                        </a:spcAft>
                      </a:pPr>
                      <a:r>
                        <a:rPr lang="en-US" sz="1200" dirty="0">
                          <a:effectLst/>
                        </a:rPr>
                        <a:t>26</a:t>
                      </a:r>
                      <a:endParaRPr lang="en-US" sz="1200" dirty="0">
                        <a:effectLst/>
                        <a:latin typeface="Calibri"/>
                        <a:ea typeface="Calibri"/>
                        <a:cs typeface="Times New Roman"/>
                      </a:endParaRPr>
                    </a:p>
                  </a:txBody>
                  <a:tcPr marL="68458" marR="68458" marT="0" marB="0"/>
                </a:tc>
                <a:extLst>
                  <a:ext uri="{0D108BD9-81ED-4DB2-BD59-A6C34878D82A}">
                    <a16:rowId xmlns:a16="http://schemas.microsoft.com/office/drawing/2014/main" val="10003"/>
                  </a:ext>
                </a:extLst>
              </a:tr>
              <a:tr h="213817">
                <a:tc>
                  <a:txBody>
                    <a:bodyPr/>
                    <a:lstStyle/>
                    <a:p>
                      <a:pPr marL="0" marR="0">
                        <a:lnSpc>
                          <a:spcPct val="115000"/>
                        </a:lnSpc>
                        <a:spcBef>
                          <a:spcPts val="0"/>
                        </a:spcBef>
                        <a:spcAft>
                          <a:spcPts val="0"/>
                        </a:spcAft>
                      </a:pPr>
                      <a:r>
                        <a:rPr lang="en-US" sz="1200" dirty="0">
                          <a:effectLst/>
                        </a:rPr>
                        <a:t>15 BID</a:t>
                      </a:r>
                      <a:endParaRPr lang="en-US" sz="1200" dirty="0">
                        <a:effectLst/>
                        <a:latin typeface="Calibri"/>
                        <a:ea typeface="Calibri"/>
                        <a:cs typeface="Times New Roman"/>
                      </a:endParaRPr>
                    </a:p>
                  </a:txBody>
                  <a:tcPr marL="68458" marR="68458" marT="0" marB="0"/>
                </a:tc>
                <a:tc>
                  <a:txBody>
                    <a:bodyPr/>
                    <a:lstStyle/>
                    <a:p>
                      <a:pPr marL="0" marR="0">
                        <a:lnSpc>
                          <a:spcPct val="115000"/>
                        </a:lnSpc>
                        <a:spcBef>
                          <a:spcPts val="0"/>
                        </a:spcBef>
                        <a:spcAft>
                          <a:spcPts val="0"/>
                        </a:spcAft>
                      </a:pPr>
                      <a:r>
                        <a:rPr lang="en-US" sz="1200" dirty="0">
                          <a:effectLst/>
                        </a:rPr>
                        <a:t>&gt; 20-30</a:t>
                      </a:r>
                      <a:endParaRPr lang="en-US" sz="1200" dirty="0">
                        <a:effectLst/>
                        <a:latin typeface="Calibri"/>
                        <a:ea typeface="Calibri"/>
                        <a:cs typeface="Times New Roman"/>
                      </a:endParaRPr>
                    </a:p>
                  </a:txBody>
                  <a:tcPr marL="68458" marR="68458" marT="0" marB="0"/>
                </a:tc>
                <a:tc>
                  <a:txBody>
                    <a:bodyPr/>
                    <a:lstStyle/>
                    <a:p>
                      <a:pPr marL="0" marR="0">
                        <a:lnSpc>
                          <a:spcPct val="115000"/>
                        </a:lnSpc>
                        <a:spcBef>
                          <a:spcPts val="0"/>
                        </a:spcBef>
                        <a:spcAft>
                          <a:spcPts val="0"/>
                        </a:spcAft>
                      </a:pPr>
                      <a:r>
                        <a:rPr lang="en-US" sz="1200" dirty="0">
                          <a:effectLst/>
                        </a:rPr>
                        <a:t>29.3006</a:t>
                      </a:r>
                      <a:endParaRPr lang="en-US" sz="1200" dirty="0">
                        <a:effectLst/>
                        <a:latin typeface="Calibri"/>
                        <a:ea typeface="Calibri"/>
                        <a:cs typeface="Times New Roman"/>
                      </a:endParaRPr>
                    </a:p>
                  </a:txBody>
                  <a:tcPr marL="68458" marR="68458" marT="0" marB="0"/>
                </a:tc>
                <a:tc>
                  <a:txBody>
                    <a:bodyPr/>
                    <a:lstStyle/>
                    <a:p>
                      <a:pPr marL="0" marR="0">
                        <a:lnSpc>
                          <a:spcPct val="115000"/>
                        </a:lnSpc>
                        <a:spcBef>
                          <a:spcPts val="0"/>
                        </a:spcBef>
                        <a:spcAft>
                          <a:spcPts val="0"/>
                        </a:spcAft>
                      </a:pPr>
                      <a:r>
                        <a:rPr lang="en-US" sz="1200" dirty="0">
                          <a:effectLst/>
                        </a:rPr>
                        <a:t>30</a:t>
                      </a:r>
                      <a:endParaRPr lang="en-US" sz="1200" dirty="0">
                        <a:effectLst/>
                        <a:latin typeface="Calibri"/>
                        <a:ea typeface="Calibri"/>
                        <a:cs typeface="Times New Roman"/>
                      </a:endParaRPr>
                    </a:p>
                  </a:txBody>
                  <a:tcPr marL="68458" marR="68458" marT="0" marB="0"/>
                </a:tc>
                <a:tc>
                  <a:txBody>
                    <a:bodyPr/>
                    <a:lstStyle/>
                    <a:p>
                      <a:pPr marL="0" marR="0">
                        <a:lnSpc>
                          <a:spcPct val="115000"/>
                        </a:lnSpc>
                        <a:spcBef>
                          <a:spcPts val="0"/>
                        </a:spcBef>
                        <a:spcAft>
                          <a:spcPts val="0"/>
                        </a:spcAft>
                      </a:pPr>
                      <a:r>
                        <a:rPr lang="en-US" sz="1200" dirty="0">
                          <a:effectLst/>
                        </a:rPr>
                        <a:t>24</a:t>
                      </a:r>
                      <a:endParaRPr lang="en-US" sz="1200" dirty="0">
                        <a:effectLst/>
                        <a:latin typeface="Calibri"/>
                        <a:ea typeface="Calibri"/>
                        <a:cs typeface="Times New Roman"/>
                      </a:endParaRPr>
                    </a:p>
                  </a:txBody>
                  <a:tcPr marL="68458" marR="68458" marT="0" marB="0"/>
                </a:tc>
                <a:extLst>
                  <a:ext uri="{0D108BD9-81ED-4DB2-BD59-A6C34878D82A}">
                    <a16:rowId xmlns:a16="http://schemas.microsoft.com/office/drawing/2014/main" val="10004"/>
                  </a:ext>
                </a:extLst>
              </a:tr>
              <a:tr h="213817">
                <a:tc>
                  <a:txBody>
                    <a:bodyPr/>
                    <a:lstStyle/>
                    <a:p>
                      <a:pPr marL="0" marR="0">
                        <a:lnSpc>
                          <a:spcPct val="115000"/>
                        </a:lnSpc>
                        <a:spcBef>
                          <a:spcPts val="0"/>
                        </a:spcBef>
                        <a:spcAft>
                          <a:spcPts val="0"/>
                        </a:spcAft>
                      </a:pPr>
                      <a:r>
                        <a:rPr lang="en-US" sz="1200" dirty="0">
                          <a:effectLst/>
                        </a:rPr>
                        <a:t>20 BID</a:t>
                      </a:r>
                      <a:endParaRPr lang="en-US" sz="1200" dirty="0">
                        <a:effectLst/>
                        <a:latin typeface="Calibri"/>
                        <a:ea typeface="Calibri"/>
                        <a:cs typeface="Times New Roman"/>
                      </a:endParaRPr>
                    </a:p>
                  </a:txBody>
                  <a:tcPr marL="68458" marR="68458" marT="0" marB="0"/>
                </a:tc>
                <a:tc>
                  <a:txBody>
                    <a:bodyPr/>
                    <a:lstStyle/>
                    <a:p>
                      <a:pPr marL="0" marR="0">
                        <a:lnSpc>
                          <a:spcPct val="115000"/>
                        </a:lnSpc>
                        <a:spcBef>
                          <a:spcPts val="0"/>
                        </a:spcBef>
                        <a:spcAft>
                          <a:spcPts val="0"/>
                        </a:spcAft>
                      </a:pPr>
                      <a:r>
                        <a:rPr lang="en-US" sz="1200" dirty="0">
                          <a:effectLst/>
                        </a:rPr>
                        <a:t>&gt; 30-40</a:t>
                      </a:r>
                      <a:endParaRPr lang="en-US" sz="1200" dirty="0">
                        <a:effectLst/>
                        <a:latin typeface="Calibri"/>
                        <a:ea typeface="Calibri"/>
                        <a:cs typeface="Times New Roman"/>
                      </a:endParaRPr>
                    </a:p>
                  </a:txBody>
                  <a:tcPr marL="68458" marR="68458" marT="0" marB="0"/>
                </a:tc>
                <a:tc>
                  <a:txBody>
                    <a:bodyPr/>
                    <a:lstStyle/>
                    <a:p>
                      <a:pPr marL="0" marR="0">
                        <a:lnSpc>
                          <a:spcPct val="115000"/>
                        </a:lnSpc>
                        <a:spcBef>
                          <a:spcPts val="0"/>
                        </a:spcBef>
                        <a:spcAft>
                          <a:spcPts val="0"/>
                        </a:spcAft>
                      </a:pPr>
                      <a:r>
                        <a:rPr lang="en-US" sz="1200" dirty="0">
                          <a:effectLst/>
                        </a:rPr>
                        <a:t>39.6964</a:t>
                      </a:r>
                      <a:endParaRPr lang="en-US" sz="1200" dirty="0">
                        <a:effectLst/>
                        <a:latin typeface="Calibri"/>
                        <a:ea typeface="Calibri"/>
                        <a:cs typeface="Times New Roman"/>
                      </a:endParaRPr>
                    </a:p>
                  </a:txBody>
                  <a:tcPr marL="68458" marR="68458" marT="0" marB="0"/>
                </a:tc>
                <a:tc>
                  <a:txBody>
                    <a:bodyPr/>
                    <a:lstStyle/>
                    <a:p>
                      <a:pPr marL="0" marR="0">
                        <a:lnSpc>
                          <a:spcPct val="115000"/>
                        </a:lnSpc>
                        <a:spcBef>
                          <a:spcPts val="0"/>
                        </a:spcBef>
                        <a:spcAft>
                          <a:spcPts val="0"/>
                        </a:spcAft>
                      </a:pPr>
                      <a:r>
                        <a:rPr lang="en-US" sz="1200" dirty="0">
                          <a:effectLst/>
                        </a:rPr>
                        <a:t>40</a:t>
                      </a:r>
                      <a:endParaRPr lang="en-US" sz="1200" dirty="0">
                        <a:effectLst/>
                        <a:latin typeface="Calibri"/>
                        <a:ea typeface="Calibri"/>
                        <a:cs typeface="Times New Roman"/>
                      </a:endParaRPr>
                    </a:p>
                  </a:txBody>
                  <a:tcPr marL="68458" marR="68458" marT="0" marB="0"/>
                </a:tc>
                <a:tc>
                  <a:txBody>
                    <a:bodyPr/>
                    <a:lstStyle/>
                    <a:p>
                      <a:pPr marL="0" marR="0">
                        <a:lnSpc>
                          <a:spcPct val="115000"/>
                        </a:lnSpc>
                        <a:spcBef>
                          <a:spcPts val="0"/>
                        </a:spcBef>
                        <a:spcAft>
                          <a:spcPts val="0"/>
                        </a:spcAft>
                      </a:pPr>
                      <a:r>
                        <a:rPr lang="en-US" sz="1200" dirty="0">
                          <a:effectLst/>
                        </a:rPr>
                        <a:t>40</a:t>
                      </a:r>
                      <a:endParaRPr lang="en-US" sz="1200" dirty="0">
                        <a:effectLst/>
                        <a:latin typeface="Calibri"/>
                        <a:ea typeface="Calibri"/>
                        <a:cs typeface="Times New Roman"/>
                      </a:endParaRPr>
                    </a:p>
                  </a:txBody>
                  <a:tcPr marL="68458" marR="68458" marT="0" marB="0"/>
                </a:tc>
                <a:extLst>
                  <a:ext uri="{0D108BD9-81ED-4DB2-BD59-A6C34878D82A}">
                    <a16:rowId xmlns:a16="http://schemas.microsoft.com/office/drawing/2014/main" val="10005"/>
                  </a:ext>
                </a:extLst>
              </a:tr>
              <a:tr h="213817">
                <a:tc>
                  <a:txBody>
                    <a:bodyPr/>
                    <a:lstStyle/>
                    <a:p>
                      <a:pPr marL="0" marR="0">
                        <a:lnSpc>
                          <a:spcPct val="115000"/>
                        </a:lnSpc>
                        <a:spcBef>
                          <a:spcPts val="0"/>
                        </a:spcBef>
                        <a:spcAft>
                          <a:spcPts val="0"/>
                        </a:spcAft>
                      </a:pPr>
                      <a:r>
                        <a:rPr lang="en-US" sz="1200" dirty="0">
                          <a:effectLst/>
                        </a:rPr>
                        <a:t>&gt;20 BID</a:t>
                      </a:r>
                      <a:endParaRPr lang="en-US" sz="1200" dirty="0">
                        <a:effectLst/>
                        <a:latin typeface="Calibri"/>
                        <a:ea typeface="Calibri"/>
                        <a:cs typeface="Times New Roman"/>
                      </a:endParaRPr>
                    </a:p>
                  </a:txBody>
                  <a:tcPr marL="68458" marR="68458" marT="0" marB="0"/>
                </a:tc>
                <a:tc>
                  <a:txBody>
                    <a:bodyPr/>
                    <a:lstStyle/>
                    <a:p>
                      <a:pPr marL="0" marR="0">
                        <a:lnSpc>
                          <a:spcPct val="115000"/>
                        </a:lnSpc>
                        <a:spcBef>
                          <a:spcPts val="0"/>
                        </a:spcBef>
                        <a:spcAft>
                          <a:spcPts val="0"/>
                        </a:spcAft>
                      </a:pPr>
                      <a:r>
                        <a:rPr lang="en-US" sz="1200" dirty="0">
                          <a:effectLst/>
                        </a:rPr>
                        <a:t>&gt; 40</a:t>
                      </a:r>
                      <a:endParaRPr lang="en-US" sz="1200" dirty="0">
                        <a:effectLst/>
                        <a:latin typeface="Calibri"/>
                        <a:ea typeface="Calibri"/>
                        <a:cs typeface="Times New Roman"/>
                      </a:endParaRPr>
                    </a:p>
                  </a:txBody>
                  <a:tcPr marL="68458" marR="68458" marT="0" marB="0"/>
                </a:tc>
                <a:tc>
                  <a:txBody>
                    <a:bodyPr/>
                    <a:lstStyle/>
                    <a:p>
                      <a:pPr marL="0" marR="0">
                        <a:lnSpc>
                          <a:spcPct val="115000"/>
                        </a:lnSpc>
                        <a:spcBef>
                          <a:spcPts val="0"/>
                        </a:spcBef>
                        <a:spcAft>
                          <a:spcPts val="0"/>
                        </a:spcAft>
                      </a:pPr>
                      <a:r>
                        <a:rPr lang="en-US" sz="1200" dirty="0">
                          <a:effectLst/>
                        </a:rPr>
                        <a:t>50.0000</a:t>
                      </a:r>
                      <a:endParaRPr lang="en-US" sz="1200" dirty="0">
                        <a:effectLst/>
                        <a:latin typeface="Calibri"/>
                        <a:ea typeface="Calibri"/>
                        <a:cs typeface="Times New Roman"/>
                      </a:endParaRPr>
                    </a:p>
                  </a:txBody>
                  <a:tcPr marL="68458" marR="68458" marT="0" marB="0"/>
                </a:tc>
                <a:tc>
                  <a:txBody>
                    <a:bodyPr/>
                    <a:lstStyle/>
                    <a:p>
                      <a:pPr marL="0" marR="0">
                        <a:lnSpc>
                          <a:spcPct val="115000"/>
                        </a:lnSpc>
                        <a:spcBef>
                          <a:spcPts val="0"/>
                        </a:spcBef>
                        <a:spcAft>
                          <a:spcPts val="0"/>
                        </a:spcAft>
                      </a:pPr>
                      <a:r>
                        <a:rPr lang="en-US" sz="1200" dirty="0">
                          <a:effectLst/>
                        </a:rPr>
                        <a:t>50</a:t>
                      </a:r>
                      <a:endParaRPr lang="en-US" sz="1200" dirty="0">
                        <a:effectLst/>
                        <a:latin typeface="Calibri"/>
                        <a:ea typeface="Calibri"/>
                        <a:cs typeface="Times New Roman"/>
                      </a:endParaRPr>
                    </a:p>
                  </a:txBody>
                  <a:tcPr marL="68458" marR="68458" marT="0" marB="0"/>
                </a:tc>
                <a:tc>
                  <a:txBody>
                    <a:bodyPr/>
                    <a:lstStyle/>
                    <a:p>
                      <a:pPr marL="0" marR="0">
                        <a:lnSpc>
                          <a:spcPct val="115000"/>
                        </a:lnSpc>
                        <a:spcBef>
                          <a:spcPts val="0"/>
                        </a:spcBef>
                        <a:spcAft>
                          <a:spcPts val="0"/>
                        </a:spcAft>
                      </a:pPr>
                      <a:r>
                        <a:rPr lang="en-US" sz="1200" dirty="0">
                          <a:effectLst/>
                        </a:rPr>
                        <a:t>20</a:t>
                      </a:r>
                      <a:endParaRPr lang="en-US" sz="1200" dirty="0">
                        <a:effectLst/>
                        <a:latin typeface="Calibri"/>
                        <a:ea typeface="Calibri"/>
                        <a:cs typeface="Times New Roman"/>
                      </a:endParaRPr>
                    </a:p>
                  </a:txBody>
                  <a:tcPr marL="68458" marR="68458" marT="0" marB="0"/>
                </a:tc>
                <a:extLst>
                  <a:ext uri="{0D108BD9-81ED-4DB2-BD59-A6C34878D82A}">
                    <a16:rowId xmlns:a16="http://schemas.microsoft.com/office/drawing/2014/main" val="10006"/>
                  </a:ext>
                </a:extLst>
              </a:tr>
              <a:tr h="213817">
                <a:tc gridSpan="5">
                  <a:txBody>
                    <a:bodyPr/>
                    <a:lstStyle/>
                    <a:p>
                      <a:pPr marL="0" marR="0">
                        <a:lnSpc>
                          <a:spcPct val="115000"/>
                        </a:lnSpc>
                        <a:spcBef>
                          <a:spcPts val="0"/>
                        </a:spcBef>
                        <a:spcAft>
                          <a:spcPts val="0"/>
                        </a:spcAft>
                      </a:pPr>
                      <a:r>
                        <a:rPr lang="en-US" sz="1200" dirty="0">
                          <a:effectLst/>
                        </a:rPr>
                        <a:t>Week 48</a:t>
                      </a:r>
                      <a:endParaRPr lang="en-US" sz="1200" dirty="0">
                        <a:effectLst/>
                        <a:latin typeface="Calibri"/>
                        <a:ea typeface="Calibri"/>
                        <a:cs typeface="Times New Roman"/>
                      </a:endParaRPr>
                    </a:p>
                  </a:txBody>
                  <a:tcPr marL="68458" marR="68458" marT="0" marB="0"/>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7"/>
                  </a:ext>
                </a:extLst>
              </a:tr>
              <a:tr h="420623">
                <a:tc>
                  <a:txBody>
                    <a:bodyPr/>
                    <a:lstStyle/>
                    <a:p>
                      <a:pPr marL="0" marR="0">
                        <a:lnSpc>
                          <a:spcPct val="115000"/>
                        </a:lnSpc>
                        <a:spcBef>
                          <a:spcPts val="0"/>
                        </a:spcBef>
                        <a:spcAft>
                          <a:spcPts val="0"/>
                        </a:spcAft>
                      </a:pPr>
                      <a:r>
                        <a:rPr lang="en-US" sz="1200" dirty="0">
                          <a:effectLst/>
                        </a:rPr>
                        <a:t> </a:t>
                      </a:r>
                      <a:endParaRPr lang="en-US" sz="1200" dirty="0">
                        <a:effectLst/>
                        <a:latin typeface="Calibri"/>
                        <a:ea typeface="Calibri"/>
                        <a:cs typeface="Times New Roman"/>
                      </a:endParaRPr>
                    </a:p>
                  </a:txBody>
                  <a:tcPr marL="68458" marR="68458" marT="0" marB="0"/>
                </a:tc>
                <a:tc>
                  <a:txBody>
                    <a:bodyPr/>
                    <a:lstStyle/>
                    <a:p>
                      <a:pPr marL="0" marR="0">
                        <a:lnSpc>
                          <a:spcPct val="115000"/>
                        </a:lnSpc>
                        <a:spcBef>
                          <a:spcPts val="0"/>
                        </a:spcBef>
                        <a:spcAft>
                          <a:spcPts val="0"/>
                        </a:spcAft>
                      </a:pPr>
                      <a:r>
                        <a:rPr lang="en-US" sz="1200" dirty="0">
                          <a:effectLst/>
                        </a:rPr>
                        <a:t>Total daily dose</a:t>
                      </a:r>
                      <a:endParaRPr lang="en-US" sz="1200" dirty="0">
                        <a:effectLst/>
                        <a:latin typeface="Calibri"/>
                        <a:ea typeface="Calibri"/>
                        <a:cs typeface="Times New Roman"/>
                      </a:endParaRPr>
                    </a:p>
                  </a:txBody>
                  <a:tcPr marL="68458" marR="68458" marT="0" marB="0"/>
                </a:tc>
                <a:tc>
                  <a:txBody>
                    <a:bodyPr/>
                    <a:lstStyle/>
                    <a:p>
                      <a:pPr marL="0" marR="0">
                        <a:lnSpc>
                          <a:spcPct val="115000"/>
                        </a:lnSpc>
                        <a:spcBef>
                          <a:spcPts val="0"/>
                        </a:spcBef>
                        <a:spcAft>
                          <a:spcPts val="0"/>
                        </a:spcAft>
                      </a:pPr>
                      <a:r>
                        <a:rPr lang="en-US" sz="1200" dirty="0">
                          <a:effectLst/>
                        </a:rPr>
                        <a:t>Mean </a:t>
                      </a:r>
                      <a:endParaRPr lang="en-US" sz="1200" dirty="0">
                        <a:effectLst/>
                        <a:latin typeface="Calibri"/>
                        <a:ea typeface="Calibri"/>
                        <a:cs typeface="Times New Roman"/>
                      </a:endParaRPr>
                    </a:p>
                  </a:txBody>
                  <a:tcPr marL="68458" marR="68458" marT="0" marB="0"/>
                </a:tc>
                <a:tc>
                  <a:txBody>
                    <a:bodyPr/>
                    <a:lstStyle/>
                    <a:p>
                      <a:pPr marL="0" marR="0">
                        <a:lnSpc>
                          <a:spcPct val="115000"/>
                        </a:lnSpc>
                        <a:spcBef>
                          <a:spcPts val="0"/>
                        </a:spcBef>
                        <a:spcAft>
                          <a:spcPts val="0"/>
                        </a:spcAft>
                      </a:pPr>
                      <a:r>
                        <a:rPr lang="en-US" sz="1200" dirty="0">
                          <a:effectLst/>
                        </a:rPr>
                        <a:t>Median</a:t>
                      </a:r>
                      <a:endParaRPr lang="en-US" sz="1200" dirty="0">
                        <a:effectLst/>
                        <a:latin typeface="Calibri"/>
                        <a:ea typeface="Calibri"/>
                        <a:cs typeface="Times New Roman"/>
                      </a:endParaRPr>
                    </a:p>
                  </a:txBody>
                  <a:tcPr marL="68458" marR="68458" marT="0" marB="0"/>
                </a:tc>
                <a:tc>
                  <a:txBody>
                    <a:bodyPr/>
                    <a:lstStyle/>
                    <a:p>
                      <a:pPr marL="0" marR="0">
                        <a:lnSpc>
                          <a:spcPct val="115000"/>
                        </a:lnSpc>
                        <a:spcBef>
                          <a:spcPts val="0"/>
                        </a:spcBef>
                        <a:spcAft>
                          <a:spcPts val="0"/>
                        </a:spcAft>
                      </a:pPr>
                      <a:r>
                        <a:rPr lang="en-US" sz="1200" dirty="0">
                          <a:effectLst/>
                        </a:rPr>
                        <a:t>N</a:t>
                      </a:r>
                      <a:endParaRPr lang="en-US" sz="1200" dirty="0">
                        <a:effectLst/>
                        <a:latin typeface="Calibri"/>
                        <a:ea typeface="Calibri"/>
                        <a:cs typeface="Times New Roman"/>
                      </a:endParaRPr>
                    </a:p>
                  </a:txBody>
                  <a:tcPr marL="68458" marR="68458" marT="0" marB="0"/>
                </a:tc>
                <a:extLst>
                  <a:ext uri="{0D108BD9-81ED-4DB2-BD59-A6C34878D82A}">
                    <a16:rowId xmlns:a16="http://schemas.microsoft.com/office/drawing/2014/main" val="10008"/>
                  </a:ext>
                </a:extLst>
              </a:tr>
              <a:tr h="213817">
                <a:tc>
                  <a:txBody>
                    <a:bodyPr/>
                    <a:lstStyle/>
                    <a:p>
                      <a:pPr marL="0" marR="0">
                        <a:lnSpc>
                          <a:spcPct val="115000"/>
                        </a:lnSpc>
                        <a:spcBef>
                          <a:spcPts val="0"/>
                        </a:spcBef>
                        <a:spcAft>
                          <a:spcPts val="0"/>
                        </a:spcAft>
                      </a:pPr>
                      <a:r>
                        <a:rPr lang="en-US" sz="1200" dirty="0">
                          <a:effectLst/>
                        </a:rPr>
                        <a:t>&lt; 10 BID</a:t>
                      </a:r>
                      <a:endParaRPr lang="en-US" sz="1200" dirty="0">
                        <a:effectLst/>
                        <a:latin typeface="Calibri"/>
                        <a:ea typeface="Calibri"/>
                        <a:cs typeface="Times New Roman"/>
                      </a:endParaRPr>
                    </a:p>
                  </a:txBody>
                  <a:tcPr marL="68458" marR="68458" marT="0" marB="0"/>
                </a:tc>
                <a:tc>
                  <a:txBody>
                    <a:bodyPr/>
                    <a:lstStyle/>
                    <a:p>
                      <a:pPr marL="0" marR="0">
                        <a:lnSpc>
                          <a:spcPct val="115000"/>
                        </a:lnSpc>
                        <a:spcBef>
                          <a:spcPts val="0"/>
                        </a:spcBef>
                        <a:spcAft>
                          <a:spcPts val="0"/>
                        </a:spcAft>
                      </a:pPr>
                      <a:r>
                        <a:rPr lang="en-US" sz="1200" dirty="0">
                          <a:effectLst/>
                        </a:rPr>
                        <a:t>&lt; 20</a:t>
                      </a:r>
                      <a:endParaRPr lang="en-US" sz="1200" dirty="0">
                        <a:effectLst/>
                        <a:latin typeface="Calibri"/>
                        <a:ea typeface="Calibri"/>
                        <a:cs typeface="Times New Roman"/>
                      </a:endParaRPr>
                    </a:p>
                  </a:txBody>
                  <a:tcPr marL="68458" marR="68458" marT="0" marB="0"/>
                </a:tc>
                <a:tc>
                  <a:txBody>
                    <a:bodyPr/>
                    <a:lstStyle/>
                    <a:p>
                      <a:pPr marL="0" marR="0">
                        <a:lnSpc>
                          <a:spcPct val="115000"/>
                        </a:lnSpc>
                        <a:spcBef>
                          <a:spcPts val="0"/>
                        </a:spcBef>
                        <a:spcAft>
                          <a:spcPts val="0"/>
                        </a:spcAft>
                      </a:pPr>
                      <a:r>
                        <a:rPr lang="en-US" sz="1200" dirty="0">
                          <a:effectLst/>
                        </a:rPr>
                        <a:t>10.1416</a:t>
                      </a:r>
                      <a:endParaRPr lang="en-US" sz="1200" dirty="0">
                        <a:effectLst/>
                        <a:latin typeface="Calibri"/>
                        <a:ea typeface="Calibri"/>
                        <a:cs typeface="Times New Roman"/>
                      </a:endParaRPr>
                    </a:p>
                  </a:txBody>
                  <a:tcPr marL="68458" marR="68458" marT="0" marB="0"/>
                </a:tc>
                <a:tc>
                  <a:txBody>
                    <a:bodyPr/>
                    <a:lstStyle/>
                    <a:p>
                      <a:pPr marL="0" marR="0">
                        <a:lnSpc>
                          <a:spcPct val="115000"/>
                        </a:lnSpc>
                        <a:spcBef>
                          <a:spcPts val="0"/>
                        </a:spcBef>
                        <a:spcAft>
                          <a:spcPts val="0"/>
                        </a:spcAft>
                      </a:pPr>
                      <a:r>
                        <a:rPr lang="en-US" sz="1200" dirty="0">
                          <a:effectLst/>
                        </a:rPr>
                        <a:t>10</a:t>
                      </a:r>
                      <a:endParaRPr lang="en-US" sz="1200" dirty="0">
                        <a:effectLst/>
                        <a:latin typeface="Calibri"/>
                        <a:ea typeface="Calibri"/>
                        <a:cs typeface="Times New Roman"/>
                      </a:endParaRPr>
                    </a:p>
                  </a:txBody>
                  <a:tcPr marL="68458" marR="68458" marT="0" marB="0"/>
                </a:tc>
                <a:tc>
                  <a:txBody>
                    <a:bodyPr/>
                    <a:lstStyle/>
                    <a:p>
                      <a:pPr marL="0" marR="0">
                        <a:lnSpc>
                          <a:spcPct val="115000"/>
                        </a:lnSpc>
                        <a:spcBef>
                          <a:spcPts val="0"/>
                        </a:spcBef>
                        <a:spcAft>
                          <a:spcPts val="0"/>
                        </a:spcAft>
                      </a:pPr>
                      <a:r>
                        <a:rPr lang="en-US" sz="1200" dirty="0">
                          <a:effectLst/>
                        </a:rPr>
                        <a:t>28</a:t>
                      </a:r>
                      <a:endParaRPr lang="en-US" sz="1200" dirty="0">
                        <a:effectLst/>
                        <a:latin typeface="Calibri"/>
                        <a:ea typeface="Calibri"/>
                        <a:cs typeface="Times New Roman"/>
                      </a:endParaRPr>
                    </a:p>
                  </a:txBody>
                  <a:tcPr marL="68458" marR="68458" marT="0" marB="0"/>
                </a:tc>
                <a:extLst>
                  <a:ext uri="{0D108BD9-81ED-4DB2-BD59-A6C34878D82A}">
                    <a16:rowId xmlns:a16="http://schemas.microsoft.com/office/drawing/2014/main" val="10009"/>
                  </a:ext>
                </a:extLst>
              </a:tr>
              <a:tr h="213817">
                <a:tc>
                  <a:txBody>
                    <a:bodyPr/>
                    <a:lstStyle/>
                    <a:p>
                      <a:pPr marL="0" marR="0">
                        <a:lnSpc>
                          <a:spcPct val="115000"/>
                        </a:lnSpc>
                        <a:spcBef>
                          <a:spcPts val="0"/>
                        </a:spcBef>
                        <a:spcAft>
                          <a:spcPts val="0"/>
                        </a:spcAft>
                      </a:pPr>
                      <a:r>
                        <a:rPr lang="en-US" sz="1200" dirty="0">
                          <a:effectLst/>
                        </a:rPr>
                        <a:t>= 10 BID</a:t>
                      </a:r>
                      <a:endParaRPr lang="en-US" sz="1200" dirty="0">
                        <a:effectLst/>
                        <a:latin typeface="Calibri"/>
                        <a:ea typeface="Calibri"/>
                        <a:cs typeface="Times New Roman"/>
                      </a:endParaRPr>
                    </a:p>
                  </a:txBody>
                  <a:tcPr marL="68458" marR="68458" marT="0" marB="0"/>
                </a:tc>
                <a:tc>
                  <a:txBody>
                    <a:bodyPr/>
                    <a:lstStyle/>
                    <a:p>
                      <a:pPr marL="0" marR="0">
                        <a:lnSpc>
                          <a:spcPct val="115000"/>
                        </a:lnSpc>
                        <a:spcBef>
                          <a:spcPts val="0"/>
                        </a:spcBef>
                        <a:spcAft>
                          <a:spcPts val="0"/>
                        </a:spcAft>
                      </a:pPr>
                      <a:r>
                        <a:rPr lang="en-US" sz="1200" dirty="0">
                          <a:effectLst/>
                        </a:rPr>
                        <a:t>= 20</a:t>
                      </a:r>
                      <a:endParaRPr lang="en-US" sz="1200" dirty="0">
                        <a:effectLst/>
                        <a:latin typeface="Calibri"/>
                        <a:ea typeface="Calibri"/>
                        <a:cs typeface="Times New Roman"/>
                      </a:endParaRPr>
                    </a:p>
                  </a:txBody>
                  <a:tcPr marL="68458" marR="68458" marT="0" marB="0"/>
                </a:tc>
                <a:tc>
                  <a:txBody>
                    <a:bodyPr/>
                    <a:lstStyle/>
                    <a:p>
                      <a:pPr marL="0" marR="0">
                        <a:lnSpc>
                          <a:spcPct val="115000"/>
                        </a:lnSpc>
                        <a:spcBef>
                          <a:spcPts val="0"/>
                        </a:spcBef>
                        <a:spcAft>
                          <a:spcPts val="0"/>
                        </a:spcAft>
                      </a:pPr>
                      <a:r>
                        <a:rPr lang="en-US" sz="1200" dirty="0">
                          <a:effectLst/>
                        </a:rPr>
                        <a:t>20.0000</a:t>
                      </a:r>
                      <a:endParaRPr lang="en-US" sz="1200" dirty="0">
                        <a:effectLst/>
                        <a:latin typeface="Calibri"/>
                        <a:ea typeface="Calibri"/>
                        <a:cs typeface="Times New Roman"/>
                      </a:endParaRPr>
                    </a:p>
                  </a:txBody>
                  <a:tcPr marL="68458" marR="68458" marT="0" marB="0"/>
                </a:tc>
                <a:tc>
                  <a:txBody>
                    <a:bodyPr/>
                    <a:lstStyle/>
                    <a:p>
                      <a:pPr marL="0" marR="0">
                        <a:lnSpc>
                          <a:spcPct val="115000"/>
                        </a:lnSpc>
                        <a:spcBef>
                          <a:spcPts val="0"/>
                        </a:spcBef>
                        <a:spcAft>
                          <a:spcPts val="0"/>
                        </a:spcAft>
                      </a:pPr>
                      <a:r>
                        <a:rPr lang="en-US" sz="1200" dirty="0">
                          <a:effectLst/>
                        </a:rPr>
                        <a:t>20</a:t>
                      </a:r>
                      <a:endParaRPr lang="en-US" sz="1200" dirty="0">
                        <a:effectLst/>
                        <a:latin typeface="Calibri"/>
                        <a:ea typeface="Calibri"/>
                        <a:cs typeface="Times New Roman"/>
                      </a:endParaRPr>
                    </a:p>
                  </a:txBody>
                  <a:tcPr marL="68458" marR="68458" marT="0" marB="0"/>
                </a:tc>
                <a:tc>
                  <a:txBody>
                    <a:bodyPr/>
                    <a:lstStyle/>
                    <a:p>
                      <a:pPr marL="0" marR="0">
                        <a:lnSpc>
                          <a:spcPct val="115000"/>
                        </a:lnSpc>
                        <a:spcBef>
                          <a:spcPts val="0"/>
                        </a:spcBef>
                        <a:spcAft>
                          <a:spcPts val="0"/>
                        </a:spcAft>
                      </a:pPr>
                      <a:r>
                        <a:rPr lang="en-US" sz="1200" dirty="0">
                          <a:effectLst/>
                        </a:rPr>
                        <a:t>24</a:t>
                      </a:r>
                      <a:endParaRPr lang="en-US" sz="1200" dirty="0">
                        <a:effectLst/>
                        <a:latin typeface="Calibri"/>
                        <a:ea typeface="Calibri"/>
                        <a:cs typeface="Times New Roman"/>
                      </a:endParaRPr>
                    </a:p>
                  </a:txBody>
                  <a:tcPr marL="68458" marR="68458" marT="0" marB="0"/>
                </a:tc>
                <a:extLst>
                  <a:ext uri="{0D108BD9-81ED-4DB2-BD59-A6C34878D82A}">
                    <a16:rowId xmlns:a16="http://schemas.microsoft.com/office/drawing/2014/main" val="10010"/>
                  </a:ext>
                </a:extLst>
              </a:tr>
              <a:tr h="213817">
                <a:tc>
                  <a:txBody>
                    <a:bodyPr/>
                    <a:lstStyle/>
                    <a:p>
                      <a:pPr marL="0" marR="0">
                        <a:lnSpc>
                          <a:spcPct val="115000"/>
                        </a:lnSpc>
                        <a:spcBef>
                          <a:spcPts val="0"/>
                        </a:spcBef>
                        <a:spcAft>
                          <a:spcPts val="0"/>
                        </a:spcAft>
                      </a:pPr>
                      <a:r>
                        <a:rPr lang="en-US" sz="1200" dirty="0">
                          <a:effectLst/>
                        </a:rPr>
                        <a:t>15 BID</a:t>
                      </a:r>
                      <a:endParaRPr lang="en-US" sz="1200" dirty="0">
                        <a:effectLst/>
                        <a:latin typeface="Calibri"/>
                        <a:ea typeface="Calibri"/>
                        <a:cs typeface="Times New Roman"/>
                      </a:endParaRPr>
                    </a:p>
                  </a:txBody>
                  <a:tcPr marL="68458" marR="68458" marT="0" marB="0"/>
                </a:tc>
                <a:tc>
                  <a:txBody>
                    <a:bodyPr/>
                    <a:lstStyle/>
                    <a:p>
                      <a:pPr marL="0" marR="0">
                        <a:lnSpc>
                          <a:spcPct val="115000"/>
                        </a:lnSpc>
                        <a:spcBef>
                          <a:spcPts val="0"/>
                        </a:spcBef>
                        <a:spcAft>
                          <a:spcPts val="0"/>
                        </a:spcAft>
                      </a:pPr>
                      <a:r>
                        <a:rPr lang="en-US" sz="1200" dirty="0">
                          <a:effectLst/>
                        </a:rPr>
                        <a:t>&gt; 20-30</a:t>
                      </a:r>
                      <a:endParaRPr lang="en-US" sz="1200" dirty="0">
                        <a:effectLst/>
                        <a:latin typeface="Calibri"/>
                        <a:ea typeface="Calibri"/>
                        <a:cs typeface="Times New Roman"/>
                      </a:endParaRPr>
                    </a:p>
                  </a:txBody>
                  <a:tcPr marL="68458" marR="68458" marT="0" marB="0"/>
                </a:tc>
                <a:tc>
                  <a:txBody>
                    <a:bodyPr/>
                    <a:lstStyle/>
                    <a:p>
                      <a:pPr marL="0" marR="0">
                        <a:lnSpc>
                          <a:spcPct val="115000"/>
                        </a:lnSpc>
                        <a:spcBef>
                          <a:spcPts val="0"/>
                        </a:spcBef>
                        <a:spcAft>
                          <a:spcPts val="0"/>
                        </a:spcAft>
                      </a:pPr>
                      <a:r>
                        <a:rPr lang="en-US" sz="1200" dirty="0">
                          <a:effectLst/>
                        </a:rPr>
                        <a:t>27.3786</a:t>
                      </a:r>
                      <a:endParaRPr lang="en-US" sz="1200" dirty="0">
                        <a:effectLst/>
                        <a:latin typeface="Calibri"/>
                        <a:ea typeface="Calibri"/>
                        <a:cs typeface="Times New Roman"/>
                      </a:endParaRPr>
                    </a:p>
                  </a:txBody>
                  <a:tcPr marL="68458" marR="68458" marT="0" marB="0"/>
                </a:tc>
                <a:tc>
                  <a:txBody>
                    <a:bodyPr/>
                    <a:lstStyle/>
                    <a:p>
                      <a:pPr marL="0" marR="0">
                        <a:lnSpc>
                          <a:spcPct val="115000"/>
                        </a:lnSpc>
                        <a:spcBef>
                          <a:spcPts val="0"/>
                        </a:spcBef>
                        <a:spcAft>
                          <a:spcPts val="0"/>
                        </a:spcAft>
                      </a:pPr>
                      <a:r>
                        <a:rPr lang="en-US" sz="1200" dirty="0">
                          <a:effectLst/>
                        </a:rPr>
                        <a:t>30</a:t>
                      </a:r>
                      <a:endParaRPr lang="en-US" sz="1200" dirty="0">
                        <a:effectLst/>
                        <a:latin typeface="Calibri"/>
                        <a:ea typeface="Calibri"/>
                        <a:cs typeface="Times New Roman"/>
                      </a:endParaRPr>
                    </a:p>
                  </a:txBody>
                  <a:tcPr marL="68458" marR="68458" marT="0" marB="0"/>
                </a:tc>
                <a:tc>
                  <a:txBody>
                    <a:bodyPr/>
                    <a:lstStyle/>
                    <a:p>
                      <a:pPr marL="0" marR="0">
                        <a:lnSpc>
                          <a:spcPct val="115000"/>
                        </a:lnSpc>
                        <a:spcBef>
                          <a:spcPts val="0"/>
                        </a:spcBef>
                        <a:spcAft>
                          <a:spcPts val="0"/>
                        </a:spcAft>
                      </a:pPr>
                      <a:r>
                        <a:rPr lang="en-US" sz="1200" dirty="0">
                          <a:effectLst/>
                        </a:rPr>
                        <a:t>20</a:t>
                      </a:r>
                      <a:endParaRPr lang="en-US" sz="1200" dirty="0">
                        <a:effectLst/>
                        <a:latin typeface="Calibri"/>
                        <a:ea typeface="Calibri"/>
                        <a:cs typeface="Times New Roman"/>
                      </a:endParaRPr>
                    </a:p>
                  </a:txBody>
                  <a:tcPr marL="68458" marR="68458" marT="0" marB="0"/>
                </a:tc>
                <a:extLst>
                  <a:ext uri="{0D108BD9-81ED-4DB2-BD59-A6C34878D82A}">
                    <a16:rowId xmlns:a16="http://schemas.microsoft.com/office/drawing/2014/main" val="10011"/>
                  </a:ext>
                </a:extLst>
              </a:tr>
              <a:tr h="213817">
                <a:tc>
                  <a:txBody>
                    <a:bodyPr/>
                    <a:lstStyle/>
                    <a:p>
                      <a:pPr marL="0" marR="0">
                        <a:lnSpc>
                          <a:spcPct val="115000"/>
                        </a:lnSpc>
                        <a:spcBef>
                          <a:spcPts val="0"/>
                        </a:spcBef>
                        <a:spcAft>
                          <a:spcPts val="0"/>
                        </a:spcAft>
                      </a:pPr>
                      <a:r>
                        <a:rPr lang="en-US" sz="1200" dirty="0">
                          <a:effectLst/>
                        </a:rPr>
                        <a:t>20 BID</a:t>
                      </a:r>
                      <a:endParaRPr lang="en-US" sz="1200" dirty="0">
                        <a:effectLst/>
                        <a:latin typeface="Calibri"/>
                        <a:ea typeface="Calibri"/>
                        <a:cs typeface="Times New Roman"/>
                      </a:endParaRPr>
                    </a:p>
                  </a:txBody>
                  <a:tcPr marL="68458" marR="68458" marT="0" marB="0"/>
                </a:tc>
                <a:tc>
                  <a:txBody>
                    <a:bodyPr/>
                    <a:lstStyle/>
                    <a:p>
                      <a:pPr marL="0" marR="0">
                        <a:lnSpc>
                          <a:spcPct val="115000"/>
                        </a:lnSpc>
                        <a:spcBef>
                          <a:spcPts val="0"/>
                        </a:spcBef>
                        <a:spcAft>
                          <a:spcPts val="0"/>
                        </a:spcAft>
                      </a:pPr>
                      <a:r>
                        <a:rPr lang="en-US" sz="1200" dirty="0">
                          <a:effectLst/>
                        </a:rPr>
                        <a:t>&gt; 30-40</a:t>
                      </a:r>
                      <a:endParaRPr lang="en-US" sz="1200" dirty="0">
                        <a:effectLst/>
                        <a:latin typeface="Calibri"/>
                        <a:ea typeface="Calibri"/>
                        <a:cs typeface="Times New Roman"/>
                      </a:endParaRPr>
                    </a:p>
                  </a:txBody>
                  <a:tcPr marL="68458" marR="68458" marT="0" marB="0"/>
                </a:tc>
                <a:tc>
                  <a:txBody>
                    <a:bodyPr/>
                    <a:lstStyle/>
                    <a:p>
                      <a:pPr marL="0" marR="0">
                        <a:lnSpc>
                          <a:spcPct val="115000"/>
                        </a:lnSpc>
                        <a:spcBef>
                          <a:spcPts val="0"/>
                        </a:spcBef>
                        <a:spcAft>
                          <a:spcPts val="0"/>
                        </a:spcAft>
                      </a:pPr>
                      <a:r>
                        <a:rPr lang="en-US" sz="1200" dirty="0">
                          <a:effectLst/>
                        </a:rPr>
                        <a:t>39.4470</a:t>
                      </a:r>
                      <a:endParaRPr lang="en-US" sz="1200" dirty="0">
                        <a:effectLst/>
                        <a:latin typeface="Calibri"/>
                        <a:ea typeface="Calibri"/>
                        <a:cs typeface="Times New Roman"/>
                      </a:endParaRPr>
                    </a:p>
                  </a:txBody>
                  <a:tcPr marL="68458" marR="68458" marT="0" marB="0"/>
                </a:tc>
                <a:tc>
                  <a:txBody>
                    <a:bodyPr/>
                    <a:lstStyle/>
                    <a:p>
                      <a:pPr marL="0" marR="0">
                        <a:lnSpc>
                          <a:spcPct val="115000"/>
                        </a:lnSpc>
                        <a:spcBef>
                          <a:spcPts val="0"/>
                        </a:spcBef>
                        <a:spcAft>
                          <a:spcPts val="0"/>
                        </a:spcAft>
                      </a:pPr>
                      <a:r>
                        <a:rPr lang="en-US" sz="1200" dirty="0">
                          <a:effectLst/>
                        </a:rPr>
                        <a:t>40</a:t>
                      </a:r>
                      <a:endParaRPr lang="en-US" sz="1200" dirty="0">
                        <a:effectLst/>
                        <a:latin typeface="Calibri"/>
                        <a:ea typeface="Calibri"/>
                        <a:cs typeface="Times New Roman"/>
                      </a:endParaRPr>
                    </a:p>
                  </a:txBody>
                  <a:tcPr marL="68458" marR="68458" marT="0" marB="0"/>
                </a:tc>
                <a:tc>
                  <a:txBody>
                    <a:bodyPr/>
                    <a:lstStyle/>
                    <a:p>
                      <a:pPr marL="0" marR="0">
                        <a:lnSpc>
                          <a:spcPct val="115000"/>
                        </a:lnSpc>
                        <a:spcBef>
                          <a:spcPts val="0"/>
                        </a:spcBef>
                        <a:spcAft>
                          <a:spcPts val="0"/>
                        </a:spcAft>
                      </a:pPr>
                      <a:r>
                        <a:rPr lang="en-US" sz="1200" dirty="0">
                          <a:effectLst/>
                        </a:rPr>
                        <a:t>31</a:t>
                      </a:r>
                      <a:endParaRPr lang="en-US" sz="1200" dirty="0">
                        <a:effectLst/>
                        <a:latin typeface="Calibri"/>
                        <a:ea typeface="Calibri"/>
                        <a:cs typeface="Times New Roman"/>
                      </a:endParaRPr>
                    </a:p>
                  </a:txBody>
                  <a:tcPr marL="68458" marR="68458" marT="0" marB="0"/>
                </a:tc>
                <a:extLst>
                  <a:ext uri="{0D108BD9-81ED-4DB2-BD59-A6C34878D82A}">
                    <a16:rowId xmlns:a16="http://schemas.microsoft.com/office/drawing/2014/main" val="10012"/>
                  </a:ext>
                </a:extLst>
              </a:tr>
              <a:tr h="213817">
                <a:tc>
                  <a:txBody>
                    <a:bodyPr/>
                    <a:lstStyle/>
                    <a:p>
                      <a:pPr marL="0" marR="0">
                        <a:lnSpc>
                          <a:spcPct val="115000"/>
                        </a:lnSpc>
                        <a:spcBef>
                          <a:spcPts val="0"/>
                        </a:spcBef>
                        <a:spcAft>
                          <a:spcPts val="0"/>
                        </a:spcAft>
                      </a:pPr>
                      <a:r>
                        <a:rPr lang="en-US" sz="1200" dirty="0">
                          <a:effectLst/>
                        </a:rPr>
                        <a:t>&gt;20 BID</a:t>
                      </a:r>
                      <a:endParaRPr lang="en-US" sz="1200" dirty="0">
                        <a:effectLst/>
                        <a:latin typeface="Calibri"/>
                        <a:ea typeface="Calibri"/>
                        <a:cs typeface="Times New Roman"/>
                      </a:endParaRPr>
                    </a:p>
                  </a:txBody>
                  <a:tcPr marL="68458" marR="68458" marT="0" marB="0"/>
                </a:tc>
                <a:tc>
                  <a:txBody>
                    <a:bodyPr/>
                    <a:lstStyle/>
                    <a:p>
                      <a:pPr marL="0" marR="0">
                        <a:lnSpc>
                          <a:spcPct val="115000"/>
                        </a:lnSpc>
                        <a:spcBef>
                          <a:spcPts val="0"/>
                        </a:spcBef>
                        <a:spcAft>
                          <a:spcPts val="0"/>
                        </a:spcAft>
                      </a:pPr>
                      <a:r>
                        <a:rPr lang="en-US" sz="1200" dirty="0">
                          <a:effectLst/>
                        </a:rPr>
                        <a:t>&gt; 40</a:t>
                      </a:r>
                      <a:endParaRPr lang="en-US" sz="1200" dirty="0">
                        <a:effectLst/>
                        <a:latin typeface="Calibri"/>
                        <a:ea typeface="Calibri"/>
                        <a:cs typeface="Times New Roman"/>
                      </a:endParaRPr>
                    </a:p>
                  </a:txBody>
                  <a:tcPr marL="68458" marR="68458" marT="0" marB="0"/>
                </a:tc>
                <a:tc>
                  <a:txBody>
                    <a:bodyPr/>
                    <a:lstStyle/>
                    <a:p>
                      <a:pPr marL="0" marR="0">
                        <a:lnSpc>
                          <a:spcPct val="115000"/>
                        </a:lnSpc>
                        <a:spcBef>
                          <a:spcPts val="0"/>
                        </a:spcBef>
                        <a:spcAft>
                          <a:spcPts val="0"/>
                        </a:spcAft>
                      </a:pPr>
                      <a:r>
                        <a:rPr lang="en-US" sz="1200" dirty="0">
                          <a:effectLst/>
                        </a:rPr>
                        <a:t>49.1807</a:t>
                      </a:r>
                      <a:endParaRPr lang="en-US" sz="1200" dirty="0">
                        <a:effectLst/>
                        <a:latin typeface="Calibri"/>
                        <a:ea typeface="Calibri"/>
                        <a:cs typeface="Times New Roman"/>
                      </a:endParaRPr>
                    </a:p>
                  </a:txBody>
                  <a:tcPr marL="68458" marR="68458" marT="0" marB="0"/>
                </a:tc>
                <a:tc>
                  <a:txBody>
                    <a:bodyPr/>
                    <a:lstStyle/>
                    <a:p>
                      <a:pPr marL="0" marR="0">
                        <a:lnSpc>
                          <a:spcPct val="115000"/>
                        </a:lnSpc>
                        <a:spcBef>
                          <a:spcPts val="0"/>
                        </a:spcBef>
                        <a:spcAft>
                          <a:spcPts val="0"/>
                        </a:spcAft>
                      </a:pPr>
                      <a:r>
                        <a:rPr lang="en-US" sz="1200" dirty="0">
                          <a:effectLst/>
                        </a:rPr>
                        <a:t>50</a:t>
                      </a:r>
                      <a:endParaRPr lang="en-US" sz="1200" dirty="0">
                        <a:effectLst/>
                        <a:latin typeface="Calibri"/>
                        <a:ea typeface="Calibri"/>
                        <a:cs typeface="Times New Roman"/>
                      </a:endParaRPr>
                    </a:p>
                  </a:txBody>
                  <a:tcPr marL="68458" marR="68458" marT="0" marB="0"/>
                </a:tc>
                <a:tc>
                  <a:txBody>
                    <a:bodyPr/>
                    <a:lstStyle/>
                    <a:p>
                      <a:pPr marL="0" marR="0">
                        <a:lnSpc>
                          <a:spcPct val="115000"/>
                        </a:lnSpc>
                        <a:spcBef>
                          <a:spcPts val="0"/>
                        </a:spcBef>
                        <a:spcAft>
                          <a:spcPts val="0"/>
                        </a:spcAft>
                      </a:pPr>
                      <a:r>
                        <a:rPr lang="en-US" sz="1200" dirty="0">
                          <a:effectLst/>
                        </a:rPr>
                        <a:t>17</a:t>
                      </a:r>
                      <a:endParaRPr lang="en-US" sz="1200" dirty="0">
                        <a:effectLst/>
                        <a:latin typeface="Calibri"/>
                        <a:ea typeface="Calibri"/>
                        <a:cs typeface="Times New Roman"/>
                      </a:endParaRPr>
                    </a:p>
                  </a:txBody>
                  <a:tcPr marL="68458" marR="68458" marT="0" marB="0"/>
                </a:tc>
                <a:extLst>
                  <a:ext uri="{0D108BD9-81ED-4DB2-BD59-A6C34878D82A}">
                    <a16:rowId xmlns:a16="http://schemas.microsoft.com/office/drawing/2014/main" val="10013"/>
                  </a:ext>
                </a:extLst>
              </a:tr>
            </a:tbl>
          </a:graphicData>
        </a:graphic>
      </p:graphicFrame>
    </p:spTree>
    <p:extLst>
      <p:ext uri="{BB962C8B-B14F-4D97-AF65-F5344CB8AC3E}">
        <p14:creationId xmlns:p14="http://schemas.microsoft.com/office/powerpoint/2010/main" val="42320230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B3444B1-158A-4BF6-99BF-61DE2EB2E352}"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18</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5919461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Hgb, hemoglobin; MF, myelofibrosis.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CD2EA8-9355-4E72-B48E-FC833E02DE28}" type="slidenum">
              <a:rPr kumimoji="0" lang="en-US" sz="1200" b="0" i="0" u="none" strike="noStrike" kern="1200" cap="none" spc="0" normalizeH="0" baseline="0" noProof="0" smtClean="0">
                <a:ln>
                  <a:noFill/>
                </a:ln>
                <a:solidFill>
                  <a:prstClr val="black"/>
                </a:solidFill>
                <a:effectLst/>
                <a:uLnTx/>
                <a:uFillTx/>
                <a:latin typeface="Calibri"/>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Tree>
    <p:extLst>
      <p:ext uri="{BB962C8B-B14F-4D97-AF65-F5344CB8AC3E}">
        <p14:creationId xmlns:p14="http://schemas.microsoft.com/office/powerpoint/2010/main" val="359144805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FU, follow-up; PLT, platelets.</a:t>
            </a:r>
          </a:p>
        </p:txBody>
      </p:sp>
      <p:sp>
        <p:nvSpPr>
          <p:cNvPr id="4" name="Slide Number Placeholder 3"/>
          <p:cNvSpPr>
            <a:spLocks noGrp="1"/>
          </p:cNvSpPr>
          <p:nvPr>
            <p:ph type="sldNum" sz="quarter" idx="5"/>
          </p:nvPr>
        </p:nvSpPr>
        <p:spPr/>
        <p:txBody>
          <a:bodyPr/>
          <a:lstStyle/>
          <a:p>
            <a:fld id="{DE9EF136-2A4A-4F7B-A028-D58422FFDD3B}" type="slidenum">
              <a:rPr lang="en-US" smtClean="0"/>
              <a:t>20</a:t>
            </a:fld>
            <a:endParaRPr lang="en-US" dirty="0"/>
          </a:p>
        </p:txBody>
      </p:sp>
    </p:spTree>
    <p:extLst>
      <p:ext uri="{BB962C8B-B14F-4D97-AF65-F5344CB8AC3E}">
        <p14:creationId xmlns:p14="http://schemas.microsoft.com/office/powerpoint/2010/main" val="402691184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latin typeface="+mn-lt"/>
              </a:rPr>
              <a:t>m, median; MF, myelofibrosis; NR, not reached; OS, overall survival; RBC, red blood cell; RR6, </a:t>
            </a:r>
            <a:r>
              <a:rPr lang="en-US" sz="1200" i="1" dirty="0">
                <a:effectLst/>
                <a:latin typeface="+mn-lt"/>
                <a:ea typeface="Times New Roman" panose="02020603050405020304" pitchFamily="18" charset="0"/>
                <a:cs typeface="Times New Roman" panose="02020603050405020304" pitchFamily="18" charset="0"/>
              </a:rPr>
              <a:t>Response to Ruxolitinib After 6 Months; RUX, ruxolitinib. </a:t>
            </a:r>
            <a:endParaRPr lang="en-US" sz="1200" i="1" dirty="0">
              <a:latin typeface="+mn-lt"/>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5252148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i="1" dirty="0">
                <a:latin typeface="Arial" panose="020B0604020202020204" pitchFamily="34" charset="0"/>
                <a:cs typeface="Arial" panose="020B0604020202020204" pitchFamily="34" charset="0"/>
              </a:rPr>
              <a:t>AE, adverse event; d/c, discontinuation; ET, </a:t>
            </a:r>
            <a:r>
              <a:rPr lang="en-IN" b="0" i="1" dirty="0">
                <a:solidFill>
                  <a:srgbClr val="333333"/>
                </a:solidFill>
                <a:effectLst/>
                <a:latin typeface="Arial" panose="020B0604020202020204" pitchFamily="34" charset="0"/>
                <a:cs typeface="Arial" panose="020B0604020202020204" pitchFamily="34" charset="0"/>
              </a:rPr>
              <a:t>essential thrombocythemia; MF, </a:t>
            </a:r>
            <a:r>
              <a:rPr lang="en-IN" i="1" dirty="0">
                <a:latin typeface="Arial" panose="020B0604020202020204" pitchFamily="34" charset="0"/>
                <a:cs typeface="Arial" panose="020B0604020202020204" pitchFamily="34" charset="0"/>
              </a:rPr>
              <a:t>myelofibrosis; </a:t>
            </a:r>
            <a:r>
              <a:rPr lang="en-US" i="1" dirty="0"/>
              <a:t>MF-SAF TSS, Myelofibrosis Symptom Assessment Form Total Symptom Score; </a:t>
            </a:r>
            <a:r>
              <a:rPr lang="en-IN" i="1" dirty="0">
                <a:latin typeface="Arial" panose="020B0604020202020204" pitchFamily="34" charset="0"/>
                <a:cs typeface="Arial" panose="020B0604020202020204" pitchFamily="34" charset="0"/>
              </a:rPr>
              <a:t>PLT, platelets; PMF, primary myelofibrosis; PV, </a:t>
            </a:r>
            <a:r>
              <a:rPr lang="en-IN" b="0" i="1" dirty="0">
                <a:solidFill>
                  <a:srgbClr val="333333"/>
                </a:solidFill>
                <a:effectLst/>
                <a:latin typeface="Arial" panose="020B0604020202020204" pitchFamily="34" charset="0"/>
                <a:cs typeface="Arial" panose="020B0604020202020204" pitchFamily="34" charset="0"/>
              </a:rPr>
              <a:t>polycythemia</a:t>
            </a:r>
            <a:r>
              <a:rPr lang="en-IN" i="1" dirty="0">
                <a:latin typeface="Arial" panose="020B0604020202020204" pitchFamily="34" charset="0"/>
                <a:cs typeface="Arial" panose="020B0604020202020204" pitchFamily="34" charset="0"/>
              </a:rPr>
              <a:t> vera</a:t>
            </a:r>
            <a:r>
              <a:rPr lang="en-IN" b="0" i="1" dirty="0">
                <a:solidFill>
                  <a:srgbClr val="212121"/>
                </a:solidFill>
                <a:effectLst/>
                <a:latin typeface="Arial" panose="020B0604020202020204" pitchFamily="34" charset="0"/>
                <a:cs typeface="Arial" panose="020B0604020202020204" pitchFamily="34" charset="0"/>
              </a:rPr>
              <a:t>.</a:t>
            </a:r>
            <a:endParaRPr lang="en-IN" i="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6594323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d/c, discontinuation.</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B3444B1-158A-4BF6-99BF-61DE2EB2E35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3910782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BAT, best available therapy; DIPSS, Dynamic International Prognostic Scoring System; MF, myelofibrosis; PD, progressive disease; PMF, primary myelofibrosis; SVR, spleen volume reduction; TSS, total symptom score. </a:t>
            </a:r>
          </a:p>
          <a:p>
            <a:endParaRPr lang="en-US" i="1" dirty="0"/>
          </a:p>
          <a:p>
            <a:endParaRPr lang="en-US" i="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Stratified by </a:t>
            </a:r>
            <a:r>
              <a:rPr kumimoji="0" lang="en-US" sz="1200" b="0" i="1"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rebound platelet count, DIPSS risk category, geographic region</a:t>
            </a:r>
            <a:endParaRPr kumimoji="0" lang="en-IN" sz="12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endParaRPr lang="en-IN"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538053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BAT, best available therapy; ITT, intention-to-treat; SVR, spleen volume reduction.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28351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AE, adverse event; BAT, best available therapy; PAC, pacritinib.</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216344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FED, fedratinib; MF, myelofibrosis; MMB, momelotinib; PAC, pacritinib; RUX, ruxolitinib.</a:t>
            </a:r>
            <a:endParaRPr lang="en-US" dirty="0"/>
          </a:p>
        </p:txBody>
      </p:sp>
      <p:sp>
        <p:nvSpPr>
          <p:cNvPr id="4" name="Slide Number Placeholder 3"/>
          <p:cNvSpPr>
            <a:spLocks noGrp="1"/>
          </p:cNvSpPr>
          <p:nvPr>
            <p:ph type="sldNum" sz="quarter" idx="5"/>
          </p:nvPr>
        </p:nvSpPr>
        <p:spPr/>
        <p:txBody>
          <a:bodyPr/>
          <a:lstStyle/>
          <a:p>
            <a:fld id="{DE9EF136-2A4A-4F7B-A028-D58422FFDD3B}" type="slidenum">
              <a:rPr lang="en-US" smtClean="0"/>
              <a:t>27</a:t>
            </a:fld>
            <a:endParaRPr lang="en-US" dirty="0"/>
          </a:p>
        </p:txBody>
      </p:sp>
    </p:spTree>
    <p:extLst>
      <p:ext uri="{BB962C8B-B14F-4D97-AF65-F5344CB8AC3E}">
        <p14:creationId xmlns:p14="http://schemas.microsoft.com/office/powerpoint/2010/main" val="163641612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AB, allele burden; BAT, best available therapy; ES, erythroid support; MF, myelofibrosis; PAC, pacritinib; PLT, platelets; RBC, red blood cell; ; RUX, ruxolitinib; TI, transfusion independence.</a:t>
            </a:r>
          </a:p>
        </p:txBody>
      </p:sp>
      <p:sp>
        <p:nvSpPr>
          <p:cNvPr id="4" name="Slide Number Placeholder 3"/>
          <p:cNvSpPr>
            <a:spLocks noGrp="1"/>
          </p:cNvSpPr>
          <p:nvPr>
            <p:ph type="sldNum" sz="quarter" idx="5"/>
          </p:nvPr>
        </p:nvSpPr>
        <p:spPr/>
        <p:txBody>
          <a:bodyPr/>
          <a:lstStyle/>
          <a:p>
            <a:fld id="{DE9EF136-2A4A-4F7B-A028-D58422FFDD3B}" type="slidenum">
              <a:rPr lang="en-US" smtClean="0"/>
              <a:t>28</a:t>
            </a:fld>
            <a:endParaRPr lang="en-US" dirty="0"/>
          </a:p>
        </p:txBody>
      </p:sp>
    </p:spTree>
    <p:extLst>
      <p:ext uri="{BB962C8B-B14F-4D97-AF65-F5344CB8AC3E}">
        <p14:creationId xmlns:p14="http://schemas.microsoft.com/office/powerpoint/2010/main" val="17604073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sz="1200" b="0" i="1" kern="1200" dirty="0">
                <a:solidFill>
                  <a:schemeClr val="tx1"/>
                </a:solidFill>
                <a:effectLst/>
                <a:latin typeface="Arial" charset="0"/>
                <a:ea typeface="+mn-ea"/>
                <a:cs typeface="+mn-cs"/>
              </a:rPr>
              <a:t>MF, myelofibrosis.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5A650E-E16E-44A3-BDFA-0271D9137309}" type="slidenum">
              <a:rPr kumimoji="0" lang="en-US" sz="1200" b="0" i="0" u="none" strike="noStrike" kern="1200" cap="none" spc="0" normalizeH="0" baseline="0" noProof="0" smtClean="0">
                <a:ln>
                  <a:noFill/>
                </a:ln>
                <a:solidFill>
                  <a:prstClr val="black"/>
                </a:solidFill>
                <a:effectLst/>
                <a:uLnTx/>
                <a:uFillTx/>
                <a:latin typeface="Arial Narrow"/>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Arial Narrow"/>
              <a:ea typeface="+mn-ea"/>
              <a:cs typeface="Arial" panose="020B0604020202020204" pitchFamily="34" charset="0"/>
            </a:endParaRPr>
          </a:p>
        </p:txBody>
      </p:sp>
    </p:spTree>
    <p:extLst>
      <p:ext uri="{BB962C8B-B14F-4D97-AF65-F5344CB8AC3E}">
        <p14:creationId xmlns:p14="http://schemas.microsoft.com/office/powerpoint/2010/main" val="33511315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EPO, erythropoietin.</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E50A632-C324-4741-A233-EF2BA6928B1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3925479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solidFill>
                  <a:srgbClr val="000000"/>
                </a:solidFill>
                <a:effectLst/>
                <a:latin typeface="Source Sans Pro" panose="020B0503030403020204" pitchFamily="34" charset="0"/>
              </a:rPr>
              <a:t>AE, adverse event; Hgb, hemoglobin; MF, myelofibrosis; RBC, red blood cell; TI, transfusion independence.</a:t>
            </a:r>
            <a:endParaRPr kumimoji="0" lang="en-US" altLang="en-US" sz="1200" b="0" i="1" u="none" strike="noStrike" kern="1200" cap="none" spc="-11"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86040111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solidFill>
                  <a:srgbClr val="000000"/>
                </a:solidFill>
                <a:effectLst/>
                <a:latin typeface="Source Sans Pro" panose="020B0503030403020204" pitchFamily="34" charset="0"/>
              </a:rPr>
              <a:t>MF, myelofibrosis. </a:t>
            </a:r>
            <a:endParaRPr lang="en-US" dirty="0"/>
          </a:p>
        </p:txBody>
      </p:sp>
      <p:sp>
        <p:nvSpPr>
          <p:cNvPr id="4" name="Slide Number Placeholder 3"/>
          <p:cNvSpPr>
            <a:spLocks noGrp="1"/>
          </p:cNvSpPr>
          <p:nvPr>
            <p:ph type="sldNum" sz="quarter" idx="5"/>
          </p:nvPr>
        </p:nvSpPr>
        <p:spPr/>
        <p:txBody>
          <a:bodyPr/>
          <a:lstStyle/>
          <a:p>
            <a:fld id="{DE9EF136-2A4A-4F7B-A028-D58422FFDD3B}" type="slidenum">
              <a:rPr lang="en-US" smtClean="0"/>
              <a:t>32</a:t>
            </a:fld>
            <a:endParaRPr lang="en-US" dirty="0"/>
          </a:p>
        </p:txBody>
      </p:sp>
    </p:spTree>
    <p:extLst>
      <p:ext uri="{BB962C8B-B14F-4D97-AF65-F5344CB8AC3E}">
        <p14:creationId xmlns:p14="http://schemas.microsoft.com/office/powerpoint/2010/main" val="400478063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IN" i="1" dirty="0">
                <a:latin typeface="Arial" panose="020B0604020202020204" pitchFamily="34" charset="0"/>
                <a:cs typeface="Arial" panose="020B0604020202020204" pitchFamily="34" charset="0"/>
              </a:rPr>
              <a:t>DIPSS, Dynamic International Prognostic Scoring System; ET, </a:t>
            </a:r>
            <a:r>
              <a:rPr lang="en-IN" b="0" i="1" dirty="0">
                <a:solidFill>
                  <a:srgbClr val="333333"/>
                </a:solidFill>
                <a:effectLst/>
                <a:latin typeface="Arial" panose="020B0604020202020204" pitchFamily="34" charset="0"/>
                <a:cs typeface="Arial" panose="020B0604020202020204" pitchFamily="34" charset="0"/>
              </a:rPr>
              <a:t>essential thrombocythemia</a:t>
            </a:r>
            <a:r>
              <a:rPr lang="en-IN" i="1" dirty="0">
                <a:latin typeface="Arial" panose="020B0604020202020204" pitchFamily="34" charset="0"/>
                <a:cs typeface="Arial" panose="020B0604020202020204" pitchFamily="34" charset="0"/>
              </a:rPr>
              <a:t>; Hgb, hemoglobin;</a:t>
            </a:r>
            <a:r>
              <a:rPr lang="en-IN" i="1" dirty="0"/>
              <a:t> MF, myelofibrosis; </a:t>
            </a:r>
            <a:r>
              <a:rPr lang="en-IN" i="1" dirty="0">
                <a:latin typeface="Arial" panose="020B0604020202020204" pitchFamily="34" charset="0"/>
                <a:cs typeface="Arial" panose="020B0604020202020204" pitchFamily="34" charset="0"/>
              </a:rPr>
              <a:t>PMF, primary myelofibrosis; PV, </a:t>
            </a:r>
            <a:r>
              <a:rPr lang="en-IN" b="0" i="1" dirty="0">
                <a:solidFill>
                  <a:srgbClr val="333333"/>
                </a:solidFill>
                <a:effectLst/>
                <a:latin typeface="Arial" panose="020B0604020202020204" pitchFamily="34" charset="0"/>
                <a:cs typeface="Arial" panose="020B0604020202020204" pitchFamily="34" charset="0"/>
              </a:rPr>
              <a:t>polycythemia</a:t>
            </a:r>
            <a:r>
              <a:rPr lang="en-IN" i="1" dirty="0">
                <a:latin typeface="Arial" panose="020B0604020202020204" pitchFamily="34" charset="0"/>
                <a:cs typeface="Arial" panose="020B0604020202020204" pitchFamily="34" charset="0"/>
              </a:rPr>
              <a:t> vera; TSS, total symptom score.</a:t>
            </a:r>
            <a:endParaRPr lang="en-IN"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33</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97165765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TI, transfusion independence; TSS, total symptom score.</a:t>
            </a:r>
          </a:p>
        </p:txBody>
      </p:sp>
      <p:sp>
        <p:nvSpPr>
          <p:cNvPr id="4" name="Slide Number Placeholder 3"/>
          <p:cNvSpPr>
            <a:spLocks noGrp="1"/>
          </p:cNvSpPr>
          <p:nvPr>
            <p:ph type="sldNum" sz="quarter" idx="5"/>
          </p:nvPr>
        </p:nvSpPr>
        <p:spPr/>
        <p:txBody>
          <a:bodyPr/>
          <a:lstStyle/>
          <a:p>
            <a:fld id="{DE9EF136-2A4A-4F7B-A028-D58422FFDD3B}" type="slidenum">
              <a:rPr lang="en-US" smtClean="0"/>
              <a:t>34</a:t>
            </a:fld>
            <a:endParaRPr lang="en-US" dirty="0"/>
          </a:p>
        </p:txBody>
      </p:sp>
    </p:spTree>
    <p:extLst>
      <p:ext uri="{BB962C8B-B14F-4D97-AF65-F5344CB8AC3E}">
        <p14:creationId xmlns:p14="http://schemas.microsoft.com/office/powerpoint/2010/main" val="122123211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JAKi, JAK inhibitor; MF, myelofibrosis; MoA, mechanism of action; R/R, relapsed/refractory; SVR, spleen volume reduction; TSS, total symptom score.</a:t>
            </a:r>
          </a:p>
        </p:txBody>
      </p:sp>
      <p:sp>
        <p:nvSpPr>
          <p:cNvPr id="4" name="Slide Number Placeholder 3"/>
          <p:cNvSpPr>
            <a:spLocks noGrp="1"/>
          </p:cNvSpPr>
          <p:nvPr>
            <p:ph type="sldNum" sz="quarter" idx="5"/>
          </p:nvPr>
        </p:nvSpPr>
        <p:spPr/>
        <p:txBody>
          <a:bodyPr/>
          <a:lstStyle/>
          <a:p>
            <a:fld id="{DE9EF136-2A4A-4F7B-A028-D58422FFDD3B}" type="slidenum">
              <a:rPr lang="en-US" smtClean="0"/>
              <a:t>35</a:t>
            </a:fld>
            <a:endParaRPr lang="en-US" dirty="0"/>
          </a:p>
        </p:txBody>
      </p:sp>
    </p:spTree>
    <p:extLst>
      <p:ext uri="{BB962C8B-B14F-4D97-AF65-F5344CB8AC3E}">
        <p14:creationId xmlns:p14="http://schemas.microsoft.com/office/powerpoint/2010/main" val="81623825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effectLst/>
                <a:latin typeface="+mn-lt"/>
                <a:ea typeface="+mn-ea"/>
                <a:cs typeface="+mn-cs"/>
              </a:rPr>
              <a:t>BM, bone marrow; EPO, erythropoietin;</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Hgb, hemoglobin; </a:t>
            </a:r>
            <a:r>
              <a:rPr lang="en-US" i="1" dirty="0"/>
              <a:t>Hct hematocrit; </a:t>
            </a:r>
            <a:r>
              <a:rPr lang="en-US" sz="1200" i="1" kern="1200" dirty="0">
                <a:solidFill>
                  <a:schemeClr val="tx1"/>
                </a:solidFill>
                <a:effectLst/>
                <a:latin typeface="+mn-lt"/>
                <a:ea typeface="+mn-ea"/>
                <a:cs typeface="+mn-cs"/>
              </a:rPr>
              <a:t>PV, polycythemia vera</a:t>
            </a:r>
            <a:r>
              <a:rPr lang="en-US" dirty="0"/>
              <a:t>.</a:t>
            </a:r>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456663" rtl="0" eaLnBrk="1" fontAlgn="auto" latinLnBrk="0" hangingPunct="1">
              <a:lnSpc>
                <a:spcPct val="100000"/>
              </a:lnSpc>
              <a:spcBef>
                <a:spcPts val="0"/>
              </a:spcBef>
              <a:spcAft>
                <a:spcPts val="0"/>
              </a:spcAft>
              <a:buClrTx/>
              <a:buSzTx/>
              <a:buFontTx/>
              <a:buNone/>
              <a:tabLst/>
              <a:defRPr/>
            </a:pPr>
            <a:fld id="{09C2524B-9784-4C7D-AD39-8BA546E040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456663"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15202176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kern="1200" dirty="0">
                <a:solidFill>
                  <a:schemeClr val="tx1"/>
                </a:solidFill>
                <a:effectLst/>
                <a:latin typeface="+mn-lt"/>
                <a:ea typeface="+mn-ea"/>
                <a:cs typeface="+mn-cs"/>
              </a:rPr>
              <a:t>ASA, aspirin; PV, polycythemia vera</a:t>
            </a:r>
            <a:r>
              <a:rPr lang="en-US" dirty="0"/>
              <a:t>.</a:t>
            </a:r>
          </a:p>
          <a:p>
            <a:endParaRPr lang="en-US" dirty="0"/>
          </a:p>
          <a:p>
            <a:endParaRPr lang="en-US" dirty="0"/>
          </a:p>
        </p:txBody>
      </p:sp>
      <p:sp>
        <p:nvSpPr>
          <p:cNvPr id="4" name="Slide Number Placeholder 3"/>
          <p:cNvSpPr>
            <a:spLocks noGrp="1"/>
          </p:cNvSpPr>
          <p:nvPr>
            <p:ph type="sldNum" sz="quarter" idx="5"/>
          </p:nvPr>
        </p:nvSpPr>
        <p:spPr/>
        <p:txBody>
          <a:bodyPr/>
          <a:lstStyle/>
          <a:p>
            <a:fld id="{DE9EF136-2A4A-4F7B-A028-D58422FFDD3B}" type="slidenum">
              <a:rPr lang="en-US" smtClean="0"/>
              <a:t>38</a:t>
            </a:fld>
            <a:endParaRPr lang="en-US" dirty="0"/>
          </a:p>
        </p:txBody>
      </p:sp>
    </p:spTree>
    <p:extLst>
      <p:ext uri="{BB962C8B-B14F-4D97-AF65-F5344CB8AC3E}">
        <p14:creationId xmlns:p14="http://schemas.microsoft.com/office/powerpoint/2010/main" val="8132524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i="1" dirty="0"/>
              <a:t>ASA, aspirin; CV, cardiovascular; Hct, hematocrit; </a:t>
            </a:r>
            <a:r>
              <a:rPr lang="en-US" sz="1200" i="1" kern="1200" dirty="0">
                <a:solidFill>
                  <a:schemeClr val="tx1"/>
                </a:solidFill>
                <a:effectLst/>
                <a:latin typeface="+mn-lt"/>
                <a:ea typeface="+mn-ea"/>
                <a:cs typeface="+mn-cs"/>
              </a:rPr>
              <a:t>PV, polycythemia vera.</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i="1" dirty="0"/>
          </a:p>
        </p:txBody>
      </p:sp>
      <p:sp>
        <p:nvSpPr>
          <p:cNvPr id="4" name="Slide Number Placeholder 3"/>
          <p:cNvSpPr>
            <a:spLocks noGrp="1"/>
          </p:cNvSpPr>
          <p:nvPr>
            <p:ph type="sldNum" sz="quarter" idx="10"/>
          </p:nvPr>
        </p:nvSpPr>
        <p:spPr/>
        <p:txBody>
          <a:bodyPr/>
          <a:lstStyle/>
          <a:p>
            <a:pPr marL="0" marR="0" lvl="0" indent="0" algn="r" defTabSz="456663" rtl="0" eaLnBrk="1" fontAlgn="auto" latinLnBrk="0" hangingPunct="1">
              <a:lnSpc>
                <a:spcPct val="100000"/>
              </a:lnSpc>
              <a:spcBef>
                <a:spcPts val="0"/>
              </a:spcBef>
              <a:spcAft>
                <a:spcPts val="0"/>
              </a:spcAft>
              <a:buClrTx/>
              <a:buSzTx/>
              <a:buFontTx/>
              <a:buNone/>
              <a:tabLst/>
              <a:defRPr/>
            </a:pPr>
            <a:fld id="{CBFAA9E6-400A-E640-A318-E520058423C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6663"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201298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id="{F197C7EF-C4E8-484D-A397-E4ECF2A2D9E1}"/>
              </a:ext>
            </a:extLst>
          </p:cNvPr>
          <p:cNvSpPr>
            <a:spLocks noGrp="1" noRot="1" noChangeAspect="1" noTextEdit="1"/>
          </p:cNvSpPr>
          <p:nvPr>
            <p:ph type="sldImg"/>
          </p:nvPr>
        </p:nvSpPr>
        <p:spPr>
          <a:ln/>
        </p:spPr>
      </p:sp>
      <p:sp>
        <p:nvSpPr>
          <p:cNvPr id="12291" name="Notes Placeholder 2">
            <a:extLst>
              <a:ext uri="{FF2B5EF4-FFF2-40B4-BE49-F238E27FC236}">
                <a16:creationId xmlns:a16="http://schemas.microsoft.com/office/drawing/2014/main" id="{EB4B4B64-3F78-45A3-866E-91202459BD2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dirty="0"/>
              <a:t>AE, adverse event; BAT, best available treatment; CHR, complete hematologic response; CMR, complete molecular response; CR, complete response; HU, hydroxyurea; PMR, partial molecular response; QoL, quality of life; RR, response rate.</a:t>
            </a:r>
          </a:p>
        </p:txBody>
      </p:sp>
      <p:sp>
        <p:nvSpPr>
          <p:cNvPr id="12292" name="Slide Number Placeholder 3">
            <a:extLst>
              <a:ext uri="{FF2B5EF4-FFF2-40B4-BE49-F238E27FC236}">
                <a16:creationId xmlns:a16="http://schemas.microsoft.com/office/drawing/2014/main" id="{2A3DC861-5488-49F2-B80E-B9F73206923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EBED36A-D956-4235-BA0D-16F045698268}" type="slidenum">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40</a:t>
            </a:fld>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id="{F197C7EF-C4E8-484D-A397-E4ECF2A2D9E1}"/>
              </a:ext>
            </a:extLst>
          </p:cNvPr>
          <p:cNvSpPr>
            <a:spLocks noGrp="1" noRot="1" noChangeAspect="1" noTextEdit="1"/>
          </p:cNvSpPr>
          <p:nvPr>
            <p:ph type="sldImg"/>
          </p:nvPr>
        </p:nvSpPr>
        <p:spPr>
          <a:ln/>
        </p:spPr>
      </p:sp>
      <p:sp>
        <p:nvSpPr>
          <p:cNvPr id="12291" name="Notes Placeholder 2">
            <a:extLst>
              <a:ext uri="{FF2B5EF4-FFF2-40B4-BE49-F238E27FC236}">
                <a16:creationId xmlns:a16="http://schemas.microsoft.com/office/drawing/2014/main" id="{EB4B4B64-3F78-45A3-866E-91202459BD2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dirty="0"/>
              <a:t>CHR, complete hematologic response; HU, hydroxyurea; MR, molecular response; Ropeg, </a:t>
            </a:r>
            <a:r>
              <a:rPr lang="en-US" sz="1200" i="1" dirty="0"/>
              <a:t>Ropeginterferon alfa</a:t>
            </a:r>
            <a:r>
              <a:rPr lang="el-GR" sz="1200" i="1" dirty="0"/>
              <a:t>-2</a:t>
            </a:r>
            <a:r>
              <a:rPr lang="en-US" sz="1200" i="1" dirty="0"/>
              <a:t>b; RR, response rate</a:t>
            </a:r>
            <a:r>
              <a:rPr lang="en-US" altLang="en-US" i="1" dirty="0"/>
              <a:t>.</a:t>
            </a:r>
          </a:p>
        </p:txBody>
      </p:sp>
      <p:sp>
        <p:nvSpPr>
          <p:cNvPr id="12292" name="Slide Number Placeholder 3">
            <a:extLst>
              <a:ext uri="{FF2B5EF4-FFF2-40B4-BE49-F238E27FC236}">
                <a16:creationId xmlns:a16="http://schemas.microsoft.com/office/drawing/2014/main" id="{2A3DC861-5488-49F2-B80E-B9F73206923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EBED36A-D956-4235-BA0D-16F045698268}" type="slidenum">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41</a:t>
            </a:fld>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spTree>
    <p:extLst>
      <p:ext uri="{BB962C8B-B14F-4D97-AF65-F5344CB8AC3E}">
        <p14:creationId xmlns:p14="http://schemas.microsoft.com/office/powerpoint/2010/main" val="125097346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Image Placeholder 1">
            <a:extLst>
              <a:ext uri="{FF2B5EF4-FFF2-40B4-BE49-F238E27FC236}">
                <a16:creationId xmlns:a16="http://schemas.microsoft.com/office/drawing/2014/main" id="{F197C7EF-C4E8-484D-A397-E4ECF2A2D9E1}"/>
              </a:ext>
            </a:extLst>
          </p:cNvPr>
          <p:cNvSpPr>
            <a:spLocks noGrp="1" noRot="1" noChangeAspect="1" noTextEdit="1"/>
          </p:cNvSpPr>
          <p:nvPr>
            <p:ph type="sldImg"/>
          </p:nvPr>
        </p:nvSpPr>
        <p:spPr>
          <a:ln/>
        </p:spPr>
      </p:sp>
      <p:sp>
        <p:nvSpPr>
          <p:cNvPr id="12291" name="Notes Placeholder 2">
            <a:extLst>
              <a:ext uri="{FF2B5EF4-FFF2-40B4-BE49-F238E27FC236}">
                <a16:creationId xmlns:a16="http://schemas.microsoft.com/office/drawing/2014/main" id="{EB4B4B64-3F78-45A3-866E-91202459BD2F}"/>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i="1" dirty="0"/>
              <a:t>BL, baseline; Hct, hematocrit; PD, progressive disease; PMR, partial molecular response; Ropeg, </a:t>
            </a:r>
            <a:r>
              <a:rPr lang="en-US" sz="1200" i="1" dirty="0"/>
              <a:t>Ropeginterferon alfa</a:t>
            </a:r>
            <a:r>
              <a:rPr lang="el-GR" sz="1200" i="1" dirty="0"/>
              <a:t>-2</a:t>
            </a:r>
            <a:r>
              <a:rPr lang="en-US" sz="1200" i="1" dirty="0"/>
              <a:t>b; SD, standard deviation; VAF, variant allele frequency</a:t>
            </a:r>
            <a:r>
              <a:rPr lang="en-US" altLang="en-US" i="1" dirty="0"/>
              <a:t>.</a:t>
            </a:r>
          </a:p>
        </p:txBody>
      </p:sp>
      <p:sp>
        <p:nvSpPr>
          <p:cNvPr id="12292" name="Slide Number Placeholder 3">
            <a:extLst>
              <a:ext uri="{FF2B5EF4-FFF2-40B4-BE49-F238E27FC236}">
                <a16:creationId xmlns:a16="http://schemas.microsoft.com/office/drawing/2014/main" id="{2A3DC861-5488-49F2-B80E-B9F732069231}"/>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b="1">
                <a:solidFill>
                  <a:schemeClr val="tx1"/>
                </a:solidFill>
                <a:latin typeface="Arial" panose="020B0604020202020204" pitchFamily="34" charset="0"/>
                <a:ea typeface="MS PGothic" panose="020B0600070205080204" pitchFamily="34" charset="-128"/>
              </a:defRPr>
            </a:lvl1pPr>
            <a:lvl2pPr marL="742950" indent="-285750">
              <a:defRPr b="1">
                <a:solidFill>
                  <a:schemeClr val="tx1"/>
                </a:solidFill>
                <a:latin typeface="Arial" panose="020B0604020202020204" pitchFamily="34" charset="0"/>
                <a:ea typeface="MS PGothic" panose="020B0600070205080204" pitchFamily="34" charset="-128"/>
              </a:defRPr>
            </a:lvl2pPr>
            <a:lvl3pPr marL="1143000" indent="-228600">
              <a:defRPr b="1">
                <a:solidFill>
                  <a:schemeClr val="tx1"/>
                </a:solidFill>
                <a:latin typeface="Arial" panose="020B0604020202020204" pitchFamily="34" charset="0"/>
                <a:ea typeface="MS PGothic" panose="020B0600070205080204" pitchFamily="34" charset="-128"/>
              </a:defRPr>
            </a:lvl3pPr>
            <a:lvl4pPr marL="1600200" indent="-228600">
              <a:defRPr b="1">
                <a:solidFill>
                  <a:schemeClr val="tx1"/>
                </a:solidFill>
                <a:latin typeface="Arial" panose="020B0604020202020204" pitchFamily="34" charset="0"/>
                <a:ea typeface="MS PGothic" panose="020B0600070205080204" pitchFamily="34" charset="-128"/>
              </a:defRPr>
            </a:lvl4pPr>
            <a:lvl5pPr marL="2057400" indent="-228600">
              <a:defRPr b="1">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b="1">
                <a:solidFill>
                  <a:schemeClr val="tx1"/>
                </a:solidFill>
                <a:latin typeface="Arial" panose="020B0604020202020204" pitchFamily="34" charset="0"/>
                <a:ea typeface="MS PGothic"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2EBED36A-D956-4235-BA0D-16F045698268}" type="slidenum">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42</a:t>
            </a:fld>
            <a:endParaRPr kumimoji="0" lang="en-US" altLang="en-US" sz="12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endParaRPr>
          </a:p>
        </p:txBody>
      </p:sp>
    </p:spTree>
    <p:extLst>
      <p:ext uri="{BB962C8B-B14F-4D97-AF65-F5344CB8AC3E}">
        <p14:creationId xmlns:p14="http://schemas.microsoft.com/office/powerpoint/2010/main" val="91953500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ANC, absolute neutrophil count; CR, complete response; ELN, European LeukemiaNet; GI, gastrointestinal; Hct, hematocrit; </a:t>
            </a:r>
            <a:r>
              <a:rPr lang="en-US" sz="1200" i="1" kern="1200" dirty="0">
                <a:solidFill>
                  <a:schemeClr val="tx1"/>
                </a:solidFill>
                <a:effectLst/>
                <a:latin typeface="+mn-lt"/>
                <a:ea typeface="+mn-ea"/>
                <a:cs typeface="+mn-cs"/>
              </a:rPr>
              <a:t>HU, hydroxyurea; MF, myelofibrosis; </a:t>
            </a:r>
            <a:r>
              <a:rPr lang="en-US" i="1" dirty="0"/>
              <a:t>MTD, maximum tolerated dose; PR, partial response; </a:t>
            </a:r>
            <a:r>
              <a:rPr lang="en-US" altLang="en-US" i="1" dirty="0">
                <a:latin typeface="Arial" panose="020B0604020202020204" pitchFamily="34" charset="0"/>
              </a:rPr>
              <a:t>PV, polycythemia vera; WBC, white blood cell.</a:t>
            </a:r>
          </a:p>
          <a:p>
            <a:endParaRPr lang="en-US" i="1" dirty="0">
              <a:latin typeface="Arial" panose="020B0604020202020204" pitchFamily="34" charset="0"/>
            </a:endParaRPr>
          </a:p>
          <a:p>
            <a:endParaRPr lang="en-US" i="1" dirty="0">
              <a:latin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pPr marL="0" marR="0" lvl="0" indent="0" algn="r" defTabSz="456663" rtl="0" eaLnBrk="1" fontAlgn="auto" latinLnBrk="0" hangingPunct="1">
              <a:lnSpc>
                <a:spcPct val="100000"/>
              </a:lnSpc>
              <a:spcBef>
                <a:spcPts val="0"/>
              </a:spcBef>
              <a:spcAft>
                <a:spcPts val="0"/>
              </a:spcAft>
              <a:buClrTx/>
              <a:buSzTx/>
              <a:buFontTx/>
              <a:buNone/>
              <a:tabLst/>
              <a:defRPr/>
            </a:pPr>
            <a:fld id="{09C2524B-9784-4C7D-AD39-8BA546E040C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6663"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7037564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BAT, best available therapy; MPN-SAF TSS, Myeloproliferative Neoplasm Symptom Assessment Form Total Symptom Score; PV, polycythemia vera; SVR, spleen volume reduction.</a:t>
            </a:r>
          </a:p>
        </p:txBody>
      </p:sp>
      <p:sp>
        <p:nvSpPr>
          <p:cNvPr id="4" name="Slide Number Placeholder 3"/>
          <p:cNvSpPr>
            <a:spLocks noGrp="1"/>
          </p:cNvSpPr>
          <p:nvPr>
            <p:ph type="sldNum" sz="quarter" idx="5"/>
          </p:nvPr>
        </p:nvSpPr>
        <p:spPr/>
        <p:txBody>
          <a:bodyPr/>
          <a:lstStyle/>
          <a:p>
            <a:fld id="{DE9EF136-2A4A-4F7B-A028-D58422FFDD3B}" type="slidenum">
              <a:rPr lang="en-US" smtClean="0"/>
              <a:t>44</a:t>
            </a:fld>
            <a:endParaRPr lang="en-US" dirty="0"/>
          </a:p>
        </p:txBody>
      </p:sp>
    </p:spTree>
    <p:extLst>
      <p:ext uri="{BB962C8B-B14F-4D97-AF65-F5344CB8AC3E}">
        <p14:creationId xmlns:p14="http://schemas.microsoft.com/office/powerpoint/2010/main" val="371295196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Hct, hematocrit; PV, polycythemia vera; TP, therapeutic phlebotomy.</a:t>
            </a:r>
          </a:p>
          <a:p>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6135442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i="1" dirty="0"/>
              <a:t>BM, bone marrow; CML, chronic myeloid leukemia; ET, essential thrombocytopenia; LDH, lactate dehydrogenase; MDS, myelodysplastic syndromes; MF, myelofibrosis; MPN, myeloproliferative neoplasm; PLT, platelets. </a:t>
            </a:r>
          </a:p>
          <a:p>
            <a:endParaRPr lang="en-US" dirty="0"/>
          </a:p>
          <a:p>
            <a:r>
              <a:rPr lang="en-US" dirty="0"/>
              <a:t>Highlight that there’s a new diagnostic</a:t>
            </a:r>
            <a:r>
              <a:rPr lang="en-US" baseline="0" dirty="0"/>
              <a:t> table for prePMF</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ADF05CCA-CEFD-4F16-8C6E-B31D7DBACA08}" type="slidenum">
              <a:rPr kumimoji="0" lang="de-DE" sz="1200" b="0" i="0" u="none" strike="noStrike" kern="1200" cap="none" spc="0" normalizeH="0" baseline="0" noProof="0" smtClean="0">
                <a:ln>
                  <a:noFill/>
                </a:ln>
                <a:solidFill>
                  <a:prstClr val="black"/>
                </a:solidFill>
                <a:effectLst/>
                <a:uLnTx/>
                <a:uFillTx/>
                <a:latin typeface="Calibri"/>
                <a:ea typeface="ＭＳ Ｐゴシック" charset="0"/>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47</a:t>
            </a:fld>
            <a:endParaRPr kumimoji="0" lang="de-DE" sz="1200" b="0" i="0" u="none" strike="noStrike" kern="1200" cap="none" spc="0" normalizeH="0" baseline="0" noProof="0" dirty="0">
              <a:ln>
                <a:noFill/>
              </a:ln>
              <a:solidFill>
                <a:prstClr val="black"/>
              </a:solidFill>
              <a:effectLst/>
              <a:uLnTx/>
              <a:uFillTx/>
              <a:latin typeface="Calibri"/>
              <a:ea typeface="ＭＳ Ｐゴシック" charset="0"/>
              <a:cs typeface="Arial" panose="020B0604020202020204" pitchFamily="34" charset="0"/>
            </a:endParaRPr>
          </a:p>
        </p:txBody>
      </p:sp>
    </p:spTree>
    <p:extLst>
      <p:ext uri="{BB962C8B-B14F-4D97-AF65-F5344CB8AC3E}">
        <p14:creationId xmlns:p14="http://schemas.microsoft.com/office/powerpoint/2010/main" val="282816251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ET, essential thrombocytopenia; WT, wild-type. </a:t>
            </a:r>
          </a:p>
          <a:p>
            <a:endParaRPr lang="en-US" i="1" dirty="0"/>
          </a:p>
          <a:p>
            <a:r>
              <a:rPr lang="en-US" dirty="0"/>
              <a:t>Thrombosis risk at 10 years from Klampfl, NEJM 2013, suppl, Table S8</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C54BDD-660C-48F5-8A45-511CEAB1384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405667165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ET, essential thrombocytopenia; PLT, platelets; vWF, von Willebrand factor.</a:t>
            </a:r>
            <a:endParaRPr lang="en-US" dirty="0"/>
          </a:p>
        </p:txBody>
      </p:sp>
      <p:sp>
        <p:nvSpPr>
          <p:cNvPr id="4" name="Slide Number Placeholder 3"/>
          <p:cNvSpPr>
            <a:spLocks noGrp="1"/>
          </p:cNvSpPr>
          <p:nvPr>
            <p:ph type="sldNum" sz="quarter" idx="5"/>
          </p:nvPr>
        </p:nvSpPr>
        <p:spPr/>
        <p:txBody>
          <a:bodyPr/>
          <a:lstStyle/>
          <a:p>
            <a:fld id="{DE9EF136-2A4A-4F7B-A028-D58422FFDD3B}" type="slidenum">
              <a:rPr lang="en-US" smtClean="0"/>
              <a:t>49</a:t>
            </a:fld>
            <a:endParaRPr lang="en-US" dirty="0"/>
          </a:p>
        </p:txBody>
      </p:sp>
    </p:spTree>
    <p:extLst>
      <p:ext uri="{BB962C8B-B14F-4D97-AF65-F5344CB8AC3E}">
        <p14:creationId xmlns:p14="http://schemas.microsoft.com/office/powerpoint/2010/main" val="418476565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latin typeface="+mn-lt"/>
              </a:rPr>
              <a:t>IPSET-Thrombosis, </a:t>
            </a:r>
            <a:r>
              <a:rPr lang="en-US" sz="1800" i="1" dirty="0">
                <a:effectLst/>
                <a:latin typeface="+mn-lt"/>
                <a:ea typeface="Times New Roman" panose="02020603050405020304" pitchFamily="18" charset="0"/>
                <a:cs typeface="Times New Roman" panose="02020603050405020304" pitchFamily="18" charset="0"/>
              </a:rPr>
              <a:t>International Prognostic Score of Thrombosis for Essential Thrombocytopenia.</a:t>
            </a:r>
            <a:endParaRPr lang="en-US" i="1" dirty="0">
              <a:latin typeface="+mn-lt"/>
            </a:endParaRP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65223834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ET, essential thrombocytopenia; HU, hydroxyurea.</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05358846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i="1" dirty="0"/>
              <a:t>ET, essential thrombocytopenia; HU, hydroxyurea; QoL, quality of life.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4A7373-FA27-4B7E-AA76-A35C18162DE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201940177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ET, essential thrombocytopenia; WBC, white blood cell.</a:t>
            </a:r>
            <a:endParaRPr lang="en-US" dirty="0"/>
          </a:p>
          <a:p>
            <a:endParaRPr lang="en-US" dirty="0"/>
          </a:p>
        </p:txBody>
      </p:sp>
      <p:sp>
        <p:nvSpPr>
          <p:cNvPr id="4" name="Slide Number Placeholder 3"/>
          <p:cNvSpPr>
            <a:spLocks noGrp="1"/>
          </p:cNvSpPr>
          <p:nvPr>
            <p:ph type="sldNum" sz="quarter" idx="5"/>
          </p:nvPr>
        </p:nvSpPr>
        <p:spPr/>
        <p:txBody>
          <a:bodyPr/>
          <a:lstStyle/>
          <a:p>
            <a:fld id="{DE9EF136-2A4A-4F7B-A028-D58422FFDD3B}" type="slidenum">
              <a:rPr lang="en-US" smtClean="0"/>
              <a:t>53</a:t>
            </a:fld>
            <a:endParaRPr lang="en-US" dirty="0"/>
          </a:p>
        </p:txBody>
      </p:sp>
    </p:spTree>
    <p:extLst>
      <p:ext uri="{BB962C8B-B14F-4D97-AF65-F5344CB8AC3E}">
        <p14:creationId xmlns:p14="http://schemas.microsoft.com/office/powerpoint/2010/main" val="151273253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ET, essential thrombocytopenia.</a:t>
            </a:r>
            <a:endParaRPr lang="en-US" dirty="0"/>
          </a:p>
          <a:p>
            <a:endParaRPr lang="en-US" dirty="0"/>
          </a:p>
        </p:txBody>
      </p:sp>
      <p:sp>
        <p:nvSpPr>
          <p:cNvPr id="4" name="Slide Number Placeholder 3"/>
          <p:cNvSpPr>
            <a:spLocks noGrp="1"/>
          </p:cNvSpPr>
          <p:nvPr>
            <p:ph type="sldNum" sz="quarter" idx="5"/>
          </p:nvPr>
        </p:nvSpPr>
        <p:spPr/>
        <p:txBody>
          <a:bodyPr/>
          <a:lstStyle/>
          <a:p>
            <a:fld id="{DE9EF136-2A4A-4F7B-A028-D58422FFDD3B}" type="slidenum">
              <a:rPr lang="en-US" smtClean="0"/>
              <a:t>54</a:t>
            </a:fld>
            <a:endParaRPr lang="en-US" dirty="0"/>
          </a:p>
        </p:txBody>
      </p:sp>
    </p:spTree>
    <p:extLst>
      <p:ext uri="{BB962C8B-B14F-4D97-AF65-F5344CB8AC3E}">
        <p14:creationId xmlns:p14="http://schemas.microsoft.com/office/powerpoint/2010/main" val="178889766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ET, essential thrombocytopenia; HU, hydroxyurea; WBC, white blood cell.</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55</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68312130"/>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56</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i="1"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3" name="Picture 2" descr="A picture containing person, person&#10;&#10;Description automatically generated">
            <a:extLst>
              <a:ext uri="{FF2B5EF4-FFF2-40B4-BE49-F238E27FC236}">
                <a16:creationId xmlns:a16="http://schemas.microsoft.com/office/drawing/2014/main" id="{6B208CAC-F8CB-4858-C9DF-1400F9BF4F1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096000" y="3654396"/>
            <a:ext cx="6096000" cy="3203604"/>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 name="Picture 1">
            <a:extLst>
              <a:ext uri="{FF2B5EF4-FFF2-40B4-BE49-F238E27FC236}">
                <a16:creationId xmlns:a16="http://schemas.microsoft.com/office/drawing/2014/main" id="{EB41A74C-84B0-4990-2810-2EBBC27F6705}"/>
              </a:ext>
            </a:extLst>
          </p:cNvPr>
          <p:cNvPicPr>
            <a:picLocks noChangeAspect="1"/>
          </p:cNvPicPr>
          <p:nvPr userDrawn="1"/>
        </p:nvPicPr>
        <p:blipFill>
          <a:blip r:embed="rId3" cstate="email">
            <a:extLst>
              <a:ext uri="{28A0092B-C50C-407E-A947-70E740481C1C}">
                <a14:useLocalDpi xmlns:a14="http://schemas.microsoft.com/office/drawing/2010/main"/>
              </a:ext>
            </a:extLst>
          </a:blip>
          <a:srcRect/>
          <a:stretch/>
        </p:blipFill>
        <p:spPr>
          <a:xfrm>
            <a:off x="716132" y="244938"/>
            <a:ext cx="1681179" cy="896629"/>
          </a:xfrm>
          <a:prstGeom prst="rect">
            <a:avLst/>
          </a:prstGeom>
        </p:spPr>
      </p:pic>
    </p:spTree>
    <p:extLst>
      <p:ext uri="{BB962C8B-B14F-4D97-AF65-F5344CB8AC3E}">
        <p14:creationId xmlns:p14="http://schemas.microsoft.com/office/powerpoint/2010/main" val="3247094040"/>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448975654"/>
      </p:ext>
    </p:extLst>
  </p:cSld>
  <p:clrMapOvr>
    <a:masterClrMapping/>
  </p:clrMapOvr>
  <p:extLst>
    <p:ext uri="{DCECCB84-F9BA-43D5-87BE-67443E8EF086}">
      <p15:sldGuideLst xmlns:p15="http://schemas.microsoft.com/office/powerpoint/2012/main"/>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7" name="Group 6">
            <a:extLst>
              <a:ext uri="{FF2B5EF4-FFF2-40B4-BE49-F238E27FC236}">
                <a16:creationId xmlns:a16="http://schemas.microsoft.com/office/drawing/2014/main" id="{61E948F1-9A46-DB00-3688-293B1381831D}"/>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B3FAD21E-7F9A-4060-195B-415EF6458D53}"/>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0236AC4A-2FBD-39BB-27C3-6112472E00A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88705427"/>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A70B535-5F23-2549-2F90-54612BB85ED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443435209"/>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81035194"/>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8" name="Group 7">
            <a:extLst>
              <a:ext uri="{FF2B5EF4-FFF2-40B4-BE49-F238E27FC236}">
                <a16:creationId xmlns:a16="http://schemas.microsoft.com/office/drawing/2014/main" id="{1C78B063-2A6C-616D-D661-015323A5E093}"/>
              </a:ext>
            </a:extLst>
          </p:cNvPr>
          <p:cNvGrpSpPr/>
          <p:nvPr userDrawn="1"/>
        </p:nvGrpSpPr>
        <p:grpSpPr>
          <a:xfrm>
            <a:off x="8869472" y="6298815"/>
            <a:ext cx="2877113" cy="394353"/>
            <a:chOff x="8869472" y="6298815"/>
            <a:chExt cx="2877113" cy="394353"/>
          </a:xfrm>
        </p:grpSpPr>
        <p:pic>
          <p:nvPicPr>
            <p:cNvPr id="9" name="Picture 8">
              <a:extLst>
                <a:ext uri="{FF2B5EF4-FFF2-40B4-BE49-F238E27FC236}">
                  <a16:creationId xmlns:a16="http://schemas.microsoft.com/office/drawing/2014/main" id="{4F869D3F-CA6B-798F-6906-65987A968535}"/>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007173" y="6298815"/>
              <a:ext cx="739412" cy="394353"/>
            </a:xfrm>
            <a:prstGeom prst="rect">
              <a:avLst/>
            </a:prstGeom>
          </p:spPr>
        </p:pic>
        <p:sp>
          <p:nvSpPr>
            <p:cNvPr id="10" name="Rectangle 9">
              <a:extLst>
                <a:ext uri="{FF2B5EF4-FFF2-40B4-BE49-F238E27FC236}">
                  <a16:creationId xmlns:a16="http://schemas.microsoft.com/office/drawing/2014/main" id="{A585E4AD-B9BD-BC72-876E-4427486C997D}"/>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215870480"/>
      </p:ext>
    </p:extLst>
  </p:cSld>
  <p:clrMapOvr>
    <a:masterClrMapping/>
  </p:clrMapOvr>
  <p:extLst>
    <p:ext uri="{DCECCB84-F9BA-43D5-87BE-67443E8EF086}">
      <p15:sldGuideLst xmlns:p15="http://schemas.microsoft.com/office/powerpoint/2012/main"/>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65513640"/>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2" name="Group 1">
            <a:extLst>
              <a:ext uri="{FF2B5EF4-FFF2-40B4-BE49-F238E27FC236}">
                <a16:creationId xmlns:a16="http://schemas.microsoft.com/office/drawing/2014/main" id="{34156E66-3B20-077F-EA7B-A462304F38FB}"/>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DED79A63-9BAA-22F6-4D7F-AD096E4A7FF9}"/>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6C92BC83-9B1C-6582-A866-FEA0AFE91464}"/>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401660324"/>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280103785"/>
      </p:ext>
    </p:extLst>
  </p:cSld>
  <p:clrMapOvr>
    <a:masterClrMapping/>
  </p:clrMapOvr>
  <p:extLst>
    <p:ext uri="{DCECCB84-F9BA-43D5-87BE-67443E8EF086}">
      <p15:sldGuideLst xmlns:p15="http://schemas.microsoft.com/office/powerpoint/2012/main"/>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6" name="Group 5">
            <a:extLst>
              <a:ext uri="{FF2B5EF4-FFF2-40B4-BE49-F238E27FC236}">
                <a16:creationId xmlns:a16="http://schemas.microsoft.com/office/drawing/2014/main" id="{783677FA-280F-F81C-40F0-8027118A319E}"/>
              </a:ext>
            </a:extLst>
          </p:cNvPr>
          <p:cNvGrpSpPr/>
          <p:nvPr userDrawn="1"/>
        </p:nvGrpSpPr>
        <p:grpSpPr>
          <a:xfrm>
            <a:off x="8869472" y="6298815"/>
            <a:ext cx="2877113" cy="394353"/>
            <a:chOff x="8869472" y="6298815"/>
            <a:chExt cx="2877113" cy="394353"/>
          </a:xfrm>
        </p:grpSpPr>
        <p:pic>
          <p:nvPicPr>
            <p:cNvPr id="7" name="Picture 6">
              <a:extLst>
                <a:ext uri="{FF2B5EF4-FFF2-40B4-BE49-F238E27FC236}">
                  <a16:creationId xmlns:a16="http://schemas.microsoft.com/office/drawing/2014/main" id="{3312F934-C2D9-A1CF-5C96-C9E28E0554BC}"/>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A65439B8-635E-A303-3063-DE87F9AF1E9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150252386"/>
      </p:ext>
    </p:extLst>
  </p:cSld>
  <p:clrMapOvr>
    <a:masterClrMapping/>
  </p:clrMapOvr>
  <p:extLst>
    <p:ext uri="{DCECCB84-F9BA-43D5-87BE-67443E8EF086}">
      <p15:sldGuideLst xmlns:p15="http://schemas.microsoft.com/office/powerpoint/2012/main"/>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33949851"/>
      </p:ext>
    </p:extLst>
  </p:cSld>
  <p:clrMapOvr>
    <a:masterClrMapping/>
  </p:clrMapOvr>
  <p:extLst>
    <p:ext uri="{DCECCB84-F9BA-43D5-87BE-67443E8EF086}">
      <p15:sldGuideLst xmlns:p15="http://schemas.microsoft.com/office/powerpoint/2012/main"/>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95164D2-C97C-0292-0019-7480604E2709}"/>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FC91313E-E238-5EFF-A37A-B4C02E5C5E50}"/>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DAEBF7C9-C3DF-E054-EA79-B027941B006E}"/>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3834387"/>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418AACFD-1396-FAEB-AB64-F5D1975C040E}"/>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549459587"/>
      </p:ext>
    </p:extLst>
  </p:cSld>
  <p:clrMapOvr>
    <a:masterClrMapping/>
  </p:clrMapOvr>
  <p:extLst>
    <p:ext uri="{DCECCB84-F9BA-43D5-87BE-67443E8EF086}">
      <p15:sldGuideLst xmlns:p15="http://schemas.microsoft.com/office/powerpoint/2012/main"/>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84368048"/>
      </p:ext>
    </p:extLst>
  </p:cSld>
  <p:clrMap bg1="dk2" tx1="lt1" bg2="dk1" tx2="lt2" accent1="accent1" accent2="accent2" accent3="accent3" accent4="accent4" accent5="accent5" accent6="accent6" hlink="hlink" folHlink="folHlink"/>
  <p:sldLayoutIdLst>
    <p:sldLayoutId id="2147484218" r:id="rId1"/>
    <p:sldLayoutId id="2147484219" r:id="rId2"/>
    <p:sldLayoutId id="2147484220" r:id="rId3"/>
    <p:sldLayoutId id="2147484221" r:id="rId4"/>
    <p:sldLayoutId id="2147484222" r:id="rId5"/>
    <p:sldLayoutId id="2147484223" r:id="rId6"/>
    <p:sldLayoutId id="2147484224" r:id="rId7"/>
    <p:sldLayoutId id="2147484225" r:id="rId8"/>
    <p:sldLayoutId id="2147484226" r:id="rId9"/>
    <p:sldLayoutId id="2147484227" r:id="rId10"/>
    <p:sldLayoutId id="2147484228" r:id="rId11"/>
    <p:sldLayoutId id="2147484229" r:id="rId12"/>
    <p:sldLayoutId id="2147484230"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10.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54.xml"/><Relationship Id="rId1" Type="http://schemas.openxmlformats.org/officeDocument/2006/relationships/slideLayout" Target="../slideLayouts/slideLayout13.xml"/><Relationship Id="rId4" Type="http://schemas.openxmlformats.org/officeDocument/2006/relationships/hyperlink" Target="http://www.clinicaloptions.com/MFtoo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871203" cy="2057400"/>
          </a:xfrm>
        </p:spPr>
        <p:txBody>
          <a:bodyPr>
            <a:normAutofit/>
          </a:bodyPr>
          <a:lstStyle/>
          <a:p>
            <a:r>
              <a:rPr lang="en-US" altLang="en-US" sz="4000" dirty="0"/>
              <a:t>Integrating Current Evidence and </a:t>
            </a:r>
            <a:br>
              <a:rPr lang="en-US" altLang="en-US" sz="4000" dirty="0"/>
            </a:br>
            <a:r>
              <a:rPr lang="en-US" altLang="en-US" sz="4000" dirty="0"/>
              <a:t>Individualized Treatment Regimens </a:t>
            </a:r>
            <a:br>
              <a:rPr lang="en-US" altLang="en-US" sz="4000" dirty="0"/>
            </a:br>
            <a:r>
              <a:rPr lang="en-US" altLang="en-US" sz="4000" dirty="0"/>
              <a:t>Into Clinical Practice for Patients With MPNs</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5" y="6210300"/>
            <a:ext cx="4289650" cy="4331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GSK, Incyte Corporation, and PharmaEssentia Corp.</a:t>
            </a:r>
          </a:p>
        </p:txBody>
      </p:sp>
      <p:sp>
        <p:nvSpPr>
          <p:cNvPr id="7" name="Text Box 19">
            <a:extLst>
              <a:ext uri="{FF2B5EF4-FFF2-40B4-BE49-F238E27FC236}">
                <a16:creationId xmlns:a16="http://schemas.microsoft.com/office/drawing/2014/main" id="{7DD45807-ED90-402F-BBFD-2C736FFD6749}"/>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grpSp>
        <p:nvGrpSpPr>
          <p:cNvPr id="2" name="Group 1">
            <a:extLst>
              <a:ext uri="{FF2B5EF4-FFF2-40B4-BE49-F238E27FC236}">
                <a16:creationId xmlns:a16="http://schemas.microsoft.com/office/drawing/2014/main" id="{8B74EA07-1BBA-DBD1-0111-455DA137E1CD}"/>
              </a:ext>
            </a:extLst>
          </p:cNvPr>
          <p:cNvGrpSpPr/>
          <p:nvPr/>
        </p:nvGrpSpPr>
        <p:grpSpPr>
          <a:xfrm>
            <a:off x="3841029" y="3434848"/>
            <a:ext cx="4509943" cy="615278"/>
            <a:chOff x="4156075" y="3330939"/>
            <a:chExt cx="4509943" cy="615278"/>
          </a:xfrm>
        </p:grpSpPr>
        <p:sp>
          <p:nvSpPr>
            <p:cNvPr id="3" name="Rectangle 7">
              <a:extLst>
                <a:ext uri="{FF2B5EF4-FFF2-40B4-BE49-F238E27FC236}">
                  <a16:creationId xmlns:a16="http://schemas.microsoft.com/office/drawing/2014/main" id="{E6A85CC5-2795-55FD-E81B-F2A2DBAFF52D}"/>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a:solidFill>
                    <a:schemeClr val="bg2"/>
                  </a:solidFill>
                  <a:latin typeface="Calibri" panose="020F0502020204030204" pitchFamily="34" charset="0"/>
                </a:rPr>
                <a:t>Slide credit: </a:t>
              </a:r>
              <a:r>
                <a:rPr lang="en-US" altLang="en-US" sz="2000" b="0">
                  <a:solidFill>
                    <a:schemeClr val="bg2"/>
                  </a:solidFill>
                  <a:latin typeface="Calibri" panose="020F0502020204030204" pitchFamily="34" charset="0"/>
                  <a:hlinkClick r:id="rId4"/>
                </a:rPr>
                <a:t>clinicaloptions.com</a:t>
              </a:r>
              <a:endParaRPr lang="en-US" altLang="en-US" sz="2000" b="0">
                <a:solidFill>
                  <a:schemeClr val="bg2"/>
                </a:solidFill>
                <a:latin typeface="Calibri" panose="020F0502020204030204" pitchFamily="34" charset="0"/>
              </a:endParaRPr>
            </a:p>
          </p:txBody>
        </p:sp>
        <p:pic>
          <p:nvPicPr>
            <p:cNvPr id="4" name="Picture 3">
              <a:extLst>
                <a:ext uri="{FF2B5EF4-FFF2-40B4-BE49-F238E27FC236}">
                  <a16:creationId xmlns:a16="http://schemas.microsoft.com/office/drawing/2014/main" id="{9BE11461-C22E-698E-ED78-93E28BCFA479}"/>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dirty="0"/>
              <a:t>Faculty</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idx="1"/>
          </p:nvPr>
        </p:nvSpPr>
        <p:spPr/>
        <p:txBody>
          <a:bodyPr/>
          <a:lstStyle/>
          <a:p>
            <a:pPr marL="0" indent="0">
              <a:buNone/>
            </a:pPr>
            <a:r>
              <a:rPr lang="en-US" altLang="en-US" sz="2600" b="1" dirty="0">
                <a:solidFill>
                  <a:srgbClr val="E1471D"/>
                </a:solidFill>
              </a:rPr>
              <a:t>Prithviraj Bose, MD</a:t>
            </a:r>
            <a:br>
              <a:rPr lang="en-US" altLang="en-US" sz="2600" b="1" dirty="0">
                <a:solidFill>
                  <a:schemeClr val="accent3"/>
                </a:solidFill>
              </a:rPr>
            </a:br>
            <a:r>
              <a:rPr lang="en-US" altLang="en-US" sz="2400" dirty="0"/>
              <a:t>Associate Professor </a:t>
            </a:r>
            <a:br>
              <a:rPr lang="en-US" altLang="en-US" sz="2400" i="1" dirty="0"/>
            </a:br>
            <a:r>
              <a:rPr lang="en-US" altLang="en-US" sz="2400" dirty="0"/>
              <a:t>Division of Cancer Medicine</a:t>
            </a:r>
            <a:br>
              <a:rPr lang="en-US" altLang="en-US" sz="2400" dirty="0"/>
            </a:br>
            <a:r>
              <a:rPr lang="en-US" altLang="en-US" sz="2400" dirty="0"/>
              <a:t>Department of Leukemia</a:t>
            </a:r>
            <a:br>
              <a:rPr lang="en-US" altLang="en-US" sz="2400" dirty="0"/>
            </a:br>
            <a:r>
              <a:rPr lang="en-US" altLang="en-US" sz="2400" dirty="0"/>
              <a:t>The University of Texas MD Anderson Cancer Center</a:t>
            </a:r>
            <a:br>
              <a:rPr lang="en-US" altLang="en-US" sz="2400" dirty="0"/>
            </a:br>
            <a:r>
              <a:rPr lang="en-US" altLang="en-US" sz="2400" dirty="0"/>
              <a:t>Houston, Texas</a:t>
            </a:r>
          </a:p>
          <a:p>
            <a:pPr marL="0" indent="0">
              <a:buNone/>
            </a:pPr>
            <a:r>
              <a:rPr lang="en-US" altLang="en-US" sz="2400" b="1" dirty="0">
                <a:solidFill>
                  <a:srgbClr val="E1471D"/>
                </a:solidFill>
              </a:rPr>
              <a:t>Prithviraj</a:t>
            </a:r>
            <a:r>
              <a:rPr lang="en-US" sz="2400" b="1" dirty="0">
                <a:solidFill>
                  <a:srgbClr val="E1471D"/>
                </a:solidFill>
              </a:rPr>
              <a:t> Bose, MD: </a:t>
            </a:r>
            <a:r>
              <a:rPr lang="en-US" sz="2400" i="1" dirty="0">
                <a:effectLst/>
                <a:ea typeface="Times New Roman" panose="02020603050405020304" pitchFamily="18" charset="0"/>
                <a:cs typeface="Calibri" panose="020F0502020204030204" pitchFamily="34" charset="0"/>
              </a:rPr>
              <a:t>consultant/advisor/speaker:</a:t>
            </a:r>
            <a:r>
              <a:rPr lang="en-US" sz="2400" dirty="0">
                <a:effectLst/>
                <a:ea typeface="Times New Roman" panose="02020603050405020304" pitchFamily="18" charset="0"/>
                <a:cs typeface="Calibri" panose="020F0502020204030204" pitchFamily="34" charset="0"/>
              </a:rPr>
              <a:t> AbbVie, Blueprint, </a:t>
            </a:r>
            <a:br>
              <a:rPr lang="en-US" sz="2400" dirty="0">
                <a:effectLst/>
                <a:ea typeface="Times New Roman" panose="02020603050405020304" pitchFamily="18" charset="0"/>
                <a:cs typeface="Calibri" panose="020F0502020204030204" pitchFamily="34" charset="0"/>
              </a:rPr>
            </a:br>
            <a:r>
              <a:rPr lang="en-US" sz="2400" dirty="0">
                <a:effectLst/>
                <a:ea typeface="Times New Roman" panose="02020603050405020304" pitchFamily="18" charset="0"/>
                <a:cs typeface="Calibri" panose="020F0502020204030204" pitchFamily="34" charset="0"/>
              </a:rPr>
              <a:t>Bristol Myers Squibb, Cogent, CTI, GlaxoSmithKline, Incyte, Karyopharm, </a:t>
            </a:r>
            <a:br>
              <a:rPr lang="en-US" sz="2400" dirty="0">
                <a:effectLst/>
                <a:ea typeface="Times New Roman" panose="02020603050405020304" pitchFamily="18" charset="0"/>
                <a:cs typeface="Calibri" panose="020F0502020204030204" pitchFamily="34" charset="0"/>
              </a:rPr>
            </a:br>
            <a:r>
              <a:rPr lang="en-US" sz="2400" dirty="0">
                <a:effectLst/>
                <a:ea typeface="Times New Roman" panose="02020603050405020304" pitchFamily="18" charset="0"/>
                <a:cs typeface="Calibri" panose="020F0502020204030204" pitchFamily="34" charset="0"/>
              </a:rPr>
              <a:t>MorphoSys, Novartis, PharmaEssentia; </a:t>
            </a:r>
            <a:r>
              <a:rPr lang="en-US" sz="2400" i="1" dirty="0">
                <a:effectLst/>
                <a:ea typeface="Times New Roman" panose="02020603050405020304" pitchFamily="18" charset="0"/>
                <a:cs typeface="Calibri" panose="020F0502020204030204" pitchFamily="34" charset="0"/>
              </a:rPr>
              <a:t>researcher:</a:t>
            </a:r>
            <a:r>
              <a:rPr lang="en-US" sz="2400" dirty="0">
                <a:effectLst/>
                <a:ea typeface="Times New Roman" panose="02020603050405020304" pitchFamily="18" charset="0"/>
                <a:cs typeface="Calibri" panose="020F0502020204030204" pitchFamily="34" charset="0"/>
              </a:rPr>
              <a:t> Blueprint, Bristol Myers Squibb, Cogent, CTI, Disc Medicine, Incyte, Ionis, Kartos, MorphoSys, Telios. </a:t>
            </a:r>
            <a:endParaRPr lang="en-US" sz="2400" dirty="0">
              <a:cs typeface="Calibri" panose="020F0502020204030204" pitchFamily="34" charset="0"/>
            </a:endParaRPr>
          </a:p>
          <a:p>
            <a:pPr marL="0" indent="0">
              <a:buNone/>
            </a:pPr>
            <a:endParaRPr lang="en-US" altLang="en-US" sz="2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32" name="Rectangle 9231">
            <a:extLst>
              <a:ext uri="{FF2B5EF4-FFF2-40B4-BE49-F238E27FC236}">
                <a16:creationId xmlns:a16="http://schemas.microsoft.com/office/drawing/2014/main" id="{9ADE52AF-B5AA-F384-2ECB-2D20271D1369}"/>
              </a:ext>
            </a:extLst>
          </p:cNvPr>
          <p:cNvSpPr/>
          <p:nvPr/>
        </p:nvSpPr>
        <p:spPr bwMode="auto">
          <a:xfrm>
            <a:off x="7442754" y="2681898"/>
            <a:ext cx="3642588" cy="3097866"/>
          </a:xfrm>
          <a:prstGeom prst="rect">
            <a:avLst/>
          </a:prstGeom>
          <a:gradFill>
            <a:gsLst>
              <a:gs pos="0">
                <a:schemeClr val="accent2">
                  <a:lumMod val="60000"/>
                  <a:lumOff val="40000"/>
                </a:schemeClr>
              </a:gs>
              <a:gs pos="100000">
                <a:schemeClr val="tx1"/>
              </a:gs>
            </a:gsLst>
            <a:lin ang="5400000" scaled="1"/>
          </a:gra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9584" name="Group 9583">
            <a:extLst>
              <a:ext uri="{FF2B5EF4-FFF2-40B4-BE49-F238E27FC236}">
                <a16:creationId xmlns:a16="http://schemas.microsoft.com/office/drawing/2014/main" id="{D0F32738-BFDC-9297-3862-6ADBBA9D8089}"/>
              </a:ext>
            </a:extLst>
          </p:cNvPr>
          <p:cNvGrpSpPr/>
          <p:nvPr/>
        </p:nvGrpSpPr>
        <p:grpSpPr>
          <a:xfrm>
            <a:off x="7455789" y="2619694"/>
            <a:ext cx="3629553" cy="397324"/>
            <a:chOff x="6977575" y="7082145"/>
            <a:chExt cx="2961347" cy="324176"/>
          </a:xfrm>
        </p:grpSpPr>
        <p:grpSp>
          <p:nvGrpSpPr>
            <p:cNvPr id="9582" name="Group 9581">
              <a:extLst>
                <a:ext uri="{FF2B5EF4-FFF2-40B4-BE49-F238E27FC236}">
                  <a16:creationId xmlns:a16="http://schemas.microsoft.com/office/drawing/2014/main" id="{4414B0B6-88EC-EA5A-5B4C-6BE824A91A7E}"/>
                </a:ext>
              </a:extLst>
            </p:cNvPr>
            <p:cNvGrpSpPr/>
            <p:nvPr/>
          </p:nvGrpSpPr>
          <p:grpSpPr>
            <a:xfrm>
              <a:off x="6977575" y="7082145"/>
              <a:ext cx="2961347" cy="167100"/>
              <a:chOff x="6977575" y="6884746"/>
              <a:chExt cx="2961347" cy="167100"/>
            </a:xfrm>
          </p:grpSpPr>
          <p:grpSp>
            <p:nvGrpSpPr>
              <p:cNvPr id="9580" name="Group 9579">
                <a:extLst>
                  <a:ext uri="{FF2B5EF4-FFF2-40B4-BE49-F238E27FC236}">
                    <a16:creationId xmlns:a16="http://schemas.microsoft.com/office/drawing/2014/main" id="{B79EAB39-03E4-76C6-9C4F-2F2574E0E102}"/>
                  </a:ext>
                </a:extLst>
              </p:cNvPr>
              <p:cNvGrpSpPr/>
              <p:nvPr/>
            </p:nvGrpSpPr>
            <p:grpSpPr>
              <a:xfrm>
                <a:off x="6986551" y="6915921"/>
                <a:ext cx="2942543" cy="135925"/>
                <a:chOff x="6986551" y="6915920"/>
                <a:chExt cx="2942543" cy="238829"/>
              </a:xfrm>
            </p:grpSpPr>
            <p:sp>
              <p:nvSpPr>
                <p:cNvPr id="9408" name="Freeform 144">
                  <a:extLst>
                    <a:ext uri="{FF2B5EF4-FFF2-40B4-BE49-F238E27FC236}">
                      <a16:creationId xmlns:a16="http://schemas.microsoft.com/office/drawing/2014/main" id="{AD6AB909-412A-F5B6-7987-3EDDC33F297B}"/>
                    </a:ext>
                  </a:extLst>
                </p:cNvPr>
                <p:cNvSpPr>
                  <a:spLocks/>
                </p:cNvSpPr>
                <p:nvPr/>
              </p:nvSpPr>
              <p:spPr bwMode="auto">
                <a:xfrm>
                  <a:off x="6986551" y="6926734"/>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09" name="Freeform 145">
                  <a:extLst>
                    <a:ext uri="{FF2B5EF4-FFF2-40B4-BE49-F238E27FC236}">
                      <a16:creationId xmlns:a16="http://schemas.microsoft.com/office/drawing/2014/main" id="{BCCD5843-D6DC-B0FD-88BE-4DE42DFDE861}"/>
                    </a:ext>
                  </a:extLst>
                </p:cNvPr>
                <p:cNvSpPr>
                  <a:spLocks/>
                </p:cNvSpPr>
                <p:nvPr/>
              </p:nvSpPr>
              <p:spPr bwMode="auto">
                <a:xfrm>
                  <a:off x="7012622" y="692355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10" name="Freeform 148">
                  <a:extLst>
                    <a:ext uri="{FF2B5EF4-FFF2-40B4-BE49-F238E27FC236}">
                      <a16:creationId xmlns:a16="http://schemas.microsoft.com/office/drawing/2014/main" id="{6341D49B-C46C-5C7D-4FAC-5EAAACABB16A}"/>
                    </a:ext>
                  </a:extLst>
                </p:cNvPr>
                <p:cNvSpPr>
                  <a:spLocks/>
                </p:cNvSpPr>
                <p:nvPr/>
              </p:nvSpPr>
              <p:spPr bwMode="auto">
                <a:xfrm>
                  <a:off x="7068607" y="691910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11" name="Freeform 149">
                  <a:extLst>
                    <a:ext uri="{FF2B5EF4-FFF2-40B4-BE49-F238E27FC236}">
                      <a16:creationId xmlns:a16="http://schemas.microsoft.com/office/drawing/2014/main" id="{311FE05D-1774-C94C-37E0-6A4813D34011}"/>
                    </a:ext>
                  </a:extLst>
                </p:cNvPr>
                <p:cNvSpPr>
                  <a:spLocks/>
                </p:cNvSpPr>
                <p:nvPr/>
              </p:nvSpPr>
              <p:spPr bwMode="auto">
                <a:xfrm>
                  <a:off x="7094678" y="6915920"/>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12" name="Freeform 152">
                  <a:extLst>
                    <a:ext uri="{FF2B5EF4-FFF2-40B4-BE49-F238E27FC236}">
                      <a16:creationId xmlns:a16="http://schemas.microsoft.com/office/drawing/2014/main" id="{1CCA07BD-52E3-AA80-23F5-604DAA4773ED}"/>
                    </a:ext>
                  </a:extLst>
                </p:cNvPr>
                <p:cNvSpPr>
                  <a:spLocks/>
                </p:cNvSpPr>
                <p:nvPr/>
              </p:nvSpPr>
              <p:spPr bwMode="auto">
                <a:xfrm>
                  <a:off x="7148100" y="6926735"/>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13" name="Freeform 153">
                  <a:extLst>
                    <a:ext uri="{FF2B5EF4-FFF2-40B4-BE49-F238E27FC236}">
                      <a16:creationId xmlns:a16="http://schemas.microsoft.com/office/drawing/2014/main" id="{28833A05-99AF-7C6D-8FB6-FC4ACA392073}"/>
                    </a:ext>
                  </a:extLst>
                </p:cNvPr>
                <p:cNvSpPr>
                  <a:spLocks/>
                </p:cNvSpPr>
                <p:nvPr/>
              </p:nvSpPr>
              <p:spPr bwMode="auto">
                <a:xfrm>
                  <a:off x="7174171" y="6923554"/>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14" name="Freeform 156">
                  <a:extLst>
                    <a:ext uri="{FF2B5EF4-FFF2-40B4-BE49-F238E27FC236}">
                      <a16:creationId xmlns:a16="http://schemas.microsoft.com/office/drawing/2014/main" id="{21799B6D-B43B-3219-9441-5FBF85668BD9}"/>
                    </a:ext>
                  </a:extLst>
                </p:cNvPr>
                <p:cNvSpPr>
                  <a:spLocks/>
                </p:cNvSpPr>
                <p:nvPr/>
              </p:nvSpPr>
              <p:spPr bwMode="auto">
                <a:xfrm>
                  <a:off x="7225028" y="6922918"/>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15" name="Freeform 157">
                  <a:extLst>
                    <a:ext uri="{FF2B5EF4-FFF2-40B4-BE49-F238E27FC236}">
                      <a16:creationId xmlns:a16="http://schemas.microsoft.com/office/drawing/2014/main" id="{B277D9CA-7680-CECF-C725-C4AE1F0DBB8C}"/>
                    </a:ext>
                  </a:extLst>
                </p:cNvPr>
                <p:cNvSpPr>
                  <a:spLocks/>
                </p:cNvSpPr>
                <p:nvPr/>
              </p:nvSpPr>
              <p:spPr bwMode="auto">
                <a:xfrm>
                  <a:off x="7251099" y="6919737"/>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16" name="Freeform 160">
                  <a:extLst>
                    <a:ext uri="{FF2B5EF4-FFF2-40B4-BE49-F238E27FC236}">
                      <a16:creationId xmlns:a16="http://schemas.microsoft.com/office/drawing/2014/main" id="{9D30D6B7-6A6D-3728-65E8-DB56611D8F7B}"/>
                    </a:ext>
                  </a:extLst>
                </p:cNvPr>
                <p:cNvSpPr>
                  <a:spLocks/>
                </p:cNvSpPr>
                <p:nvPr/>
              </p:nvSpPr>
              <p:spPr bwMode="auto">
                <a:xfrm>
                  <a:off x="7304520" y="6926735"/>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17" name="Freeform 161">
                  <a:extLst>
                    <a:ext uri="{FF2B5EF4-FFF2-40B4-BE49-F238E27FC236}">
                      <a16:creationId xmlns:a16="http://schemas.microsoft.com/office/drawing/2014/main" id="{4A69E094-9BD4-A6BF-8A0C-7EE6256AD2EA}"/>
                    </a:ext>
                  </a:extLst>
                </p:cNvPr>
                <p:cNvSpPr>
                  <a:spLocks/>
                </p:cNvSpPr>
                <p:nvPr/>
              </p:nvSpPr>
              <p:spPr bwMode="auto">
                <a:xfrm>
                  <a:off x="7330591" y="6923554"/>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18" name="Freeform 217">
                  <a:extLst>
                    <a:ext uri="{FF2B5EF4-FFF2-40B4-BE49-F238E27FC236}">
                      <a16:creationId xmlns:a16="http://schemas.microsoft.com/office/drawing/2014/main" id="{804D2EBA-8B25-621A-EEEA-A08F7E5A68A2}"/>
                    </a:ext>
                  </a:extLst>
                </p:cNvPr>
                <p:cNvSpPr>
                  <a:spLocks/>
                </p:cNvSpPr>
                <p:nvPr/>
              </p:nvSpPr>
              <p:spPr bwMode="auto">
                <a:xfrm>
                  <a:off x="7622889" y="6935009"/>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19" name="Freeform 218">
                  <a:extLst>
                    <a:ext uri="{FF2B5EF4-FFF2-40B4-BE49-F238E27FC236}">
                      <a16:creationId xmlns:a16="http://schemas.microsoft.com/office/drawing/2014/main" id="{4D28336D-8CE7-F25B-DC93-90A3F76E2C56}"/>
                    </a:ext>
                  </a:extLst>
                </p:cNvPr>
                <p:cNvSpPr>
                  <a:spLocks/>
                </p:cNvSpPr>
                <p:nvPr/>
              </p:nvSpPr>
              <p:spPr bwMode="auto">
                <a:xfrm>
                  <a:off x="7648959" y="6931828"/>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20" name="Freeform 221">
                  <a:extLst>
                    <a:ext uri="{FF2B5EF4-FFF2-40B4-BE49-F238E27FC236}">
                      <a16:creationId xmlns:a16="http://schemas.microsoft.com/office/drawing/2014/main" id="{59BA5903-8F62-86C1-A0D0-96AD8C62E656}"/>
                    </a:ext>
                  </a:extLst>
                </p:cNvPr>
                <p:cNvSpPr>
                  <a:spLocks/>
                </p:cNvSpPr>
                <p:nvPr/>
              </p:nvSpPr>
              <p:spPr bwMode="auto">
                <a:xfrm>
                  <a:off x="7543396" y="6935009"/>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21" name="Freeform 222">
                  <a:extLst>
                    <a:ext uri="{FF2B5EF4-FFF2-40B4-BE49-F238E27FC236}">
                      <a16:creationId xmlns:a16="http://schemas.microsoft.com/office/drawing/2014/main" id="{1442ECDC-D3BA-054A-B39B-4EE9806D7544}"/>
                    </a:ext>
                  </a:extLst>
                </p:cNvPr>
                <p:cNvSpPr>
                  <a:spLocks/>
                </p:cNvSpPr>
                <p:nvPr/>
              </p:nvSpPr>
              <p:spPr bwMode="auto">
                <a:xfrm>
                  <a:off x="7569467" y="6931828"/>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22" name="Freeform 225">
                  <a:extLst>
                    <a:ext uri="{FF2B5EF4-FFF2-40B4-BE49-F238E27FC236}">
                      <a16:creationId xmlns:a16="http://schemas.microsoft.com/office/drawing/2014/main" id="{7228452A-8477-FDAF-F25B-10E15914A0E6}"/>
                    </a:ext>
                  </a:extLst>
                </p:cNvPr>
                <p:cNvSpPr>
                  <a:spLocks/>
                </p:cNvSpPr>
                <p:nvPr/>
              </p:nvSpPr>
              <p:spPr bwMode="auto">
                <a:xfrm>
                  <a:off x="7466469" y="6935009"/>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23" name="Freeform 226">
                  <a:extLst>
                    <a:ext uri="{FF2B5EF4-FFF2-40B4-BE49-F238E27FC236}">
                      <a16:creationId xmlns:a16="http://schemas.microsoft.com/office/drawing/2014/main" id="{CEFC5E96-DEB3-3E6E-AD1F-E40405574506}"/>
                    </a:ext>
                  </a:extLst>
                </p:cNvPr>
                <p:cNvSpPr>
                  <a:spLocks/>
                </p:cNvSpPr>
                <p:nvPr/>
              </p:nvSpPr>
              <p:spPr bwMode="auto">
                <a:xfrm>
                  <a:off x="7492540" y="6931828"/>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24" name="Freeform 229">
                  <a:extLst>
                    <a:ext uri="{FF2B5EF4-FFF2-40B4-BE49-F238E27FC236}">
                      <a16:creationId xmlns:a16="http://schemas.microsoft.com/office/drawing/2014/main" id="{F7FAA281-13A7-DAB9-4887-FE09A65193EC}"/>
                    </a:ext>
                  </a:extLst>
                </p:cNvPr>
                <p:cNvSpPr>
                  <a:spLocks/>
                </p:cNvSpPr>
                <p:nvPr/>
              </p:nvSpPr>
              <p:spPr bwMode="auto">
                <a:xfrm>
                  <a:off x="7384412" y="6935009"/>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25" name="Freeform 230">
                  <a:extLst>
                    <a:ext uri="{FF2B5EF4-FFF2-40B4-BE49-F238E27FC236}">
                      <a16:creationId xmlns:a16="http://schemas.microsoft.com/office/drawing/2014/main" id="{3C8BA9E6-F5AA-CF03-81E1-0069634A1E2D}"/>
                    </a:ext>
                  </a:extLst>
                </p:cNvPr>
                <p:cNvSpPr>
                  <a:spLocks/>
                </p:cNvSpPr>
                <p:nvPr/>
              </p:nvSpPr>
              <p:spPr bwMode="auto">
                <a:xfrm>
                  <a:off x="7410483" y="6931828"/>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44" name="Freeform 217">
                  <a:extLst>
                    <a:ext uri="{FF2B5EF4-FFF2-40B4-BE49-F238E27FC236}">
                      <a16:creationId xmlns:a16="http://schemas.microsoft.com/office/drawing/2014/main" id="{BFC04002-7813-3A12-84BF-3E4D59017AF3}"/>
                    </a:ext>
                  </a:extLst>
                </p:cNvPr>
                <p:cNvSpPr>
                  <a:spLocks/>
                </p:cNvSpPr>
                <p:nvPr/>
              </p:nvSpPr>
              <p:spPr bwMode="auto">
                <a:xfrm>
                  <a:off x="7928472" y="6940294"/>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45" name="Freeform 218">
                  <a:extLst>
                    <a:ext uri="{FF2B5EF4-FFF2-40B4-BE49-F238E27FC236}">
                      <a16:creationId xmlns:a16="http://schemas.microsoft.com/office/drawing/2014/main" id="{AA3C0129-0807-F882-B3F8-E40460F84A22}"/>
                    </a:ext>
                  </a:extLst>
                </p:cNvPr>
                <p:cNvSpPr>
                  <a:spLocks/>
                </p:cNvSpPr>
                <p:nvPr/>
              </p:nvSpPr>
              <p:spPr bwMode="auto">
                <a:xfrm>
                  <a:off x="7954543" y="693711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46" name="Freeform 221">
                  <a:extLst>
                    <a:ext uri="{FF2B5EF4-FFF2-40B4-BE49-F238E27FC236}">
                      <a16:creationId xmlns:a16="http://schemas.microsoft.com/office/drawing/2014/main" id="{2B8C8C56-B5EF-BD9A-0E62-FC1349F0DF77}"/>
                    </a:ext>
                  </a:extLst>
                </p:cNvPr>
                <p:cNvSpPr>
                  <a:spLocks/>
                </p:cNvSpPr>
                <p:nvPr/>
              </p:nvSpPr>
              <p:spPr bwMode="auto">
                <a:xfrm>
                  <a:off x="7848979" y="6940294"/>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47" name="Freeform 222">
                  <a:extLst>
                    <a:ext uri="{FF2B5EF4-FFF2-40B4-BE49-F238E27FC236}">
                      <a16:creationId xmlns:a16="http://schemas.microsoft.com/office/drawing/2014/main" id="{6DE053CE-F81D-8C58-D3B7-8C31EF71564E}"/>
                    </a:ext>
                  </a:extLst>
                </p:cNvPr>
                <p:cNvSpPr>
                  <a:spLocks/>
                </p:cNvSpPr>
                <p:nvPr/>
              </p:nvSpPr>
              <p:spPr bwMode="auto">
                <a:xfrm>
                  <a:off x="7875050" y="693711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48" name="Freeform 225">
                  <a:extLst>
                    <a:ext uri="{FF2B5EF4-FFF2-40B4-BE49-F238E27FC236}">
                      <a16:creationId xmlns:a16="http://schemas.microsoft.com/office/drawing/2014/main" id="{CC040B68-B6DB-5708-13E4-47FEFBDEB563}"/>
                    </a:ext>
                  </a:extLst>
                </p:cNvPr>
                <p:cNvSpPr>
                  <a:spLocks/>
                </p:cNvSpPr>
                <p:nvPr/>
              </p:nvSpPr>
              <p:spPr bwMode="auto">
                <a:xfrm>
                  <a:off x="7772051" y="6940294"/>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49" name="Freeform 226">
                  <a:extLst>
                    <a:ext uri="{FF2B5EF4-FFF2-40B4-BE49-F238E27FC236}">
                      <a16:creationId xmlns:a16="http://schemas.microsoft.com/office/drawing/2014/main" id="{0C2B6776-0BCB-54B4-91B7-A0B5D4A27FAB}"/>
                    </a:ext>
                  </a:extLst>
                </p:cNvPr>
                <p:cNvSpPr>
                  <a:spLocks/>
                </p:cNvSpPr>
                <p:nvPr/>
              </p:nvSpPr>
              <p:spPr bwMode="auto">
                <a:xfrm>
                  <a:off x="7798122" y="693711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50" name="Freeform 229">
                  <a:extLst>
                    <a:ext uri="{FF2B5EF4-FFF2-40B4-BE49-F238E27FC236}">
                      <a16:creationId xmlns:a16="http://schemas.microsoft.com/office/drawing/2014/main" id="{5510C121-5CF6-2308-93CE-D4E296E15247}"/>
                    </a:ext>
                  </a:extLst>
                </p:cNvPr>
                <p:cNvSpPr>
                  <a:spLocks/>
                </p:cNvSpPr>
                <p:nvPr/>
              </p:nvSpPr>
              <p:spPr bwMode="auto">
                <a:xfrm>
                  <a:off x="7689995" y="6940294"/>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51" name="Freeform 230">
                  <a:extLst>
                    <a:ext uri="{FF2B5EF4-FFF2-40B4-BE49-F238E27FC236}">
                      <a16:creationId xmlns:a16="http://schemas.microsoft.com/office/drawing/2014/main" id="{24E495F5-744A-8B50-7B34-BA51ABEDA9A3}"/>
                    </a:ext>
                  </a:extLst>
                </p:cNvPr>
                <p:cNvSpPr>
                  <a:spLocks/>
                </p:cNvSpPr>
                <p:nvPr/>
              </p:nvSpPr>
              <p:spPr bwMode="auto">
                <a:xfrm>
                  <a:off x="7716066" y="693711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60" name="Freeform 217">
                  <a:extLst>
                    <a:ext uri="{FF2B5EF4-FFF2-40B4-BE49-F238E27FC236}">
                      <a16:creationId xmlns:a16="http://schemas.microsoft.com/office/drawing/2014/main" id="{E513E254-CDF5-6FC2-068C-4A4EF9AFB77D}"/>
                    </a:ext>
                  </a:extLst>
                </p:cNvPr>
                <p:cNvSpPr>
                  <a:spLocks/>
                </p:cNvSpPr>
                <p:nvPr/>
              </p:nvSpPr>
              <p:spPr bwMode="auto">
                <a:xfrm>
                  <a:off x="8161596" y="6939900"/>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61" name="Freeform 218">
                  <a:extLst>
                    <a:ext uri="{FF2B5EF4-FFF2-40B4-BE49-F238E27FC236}">
                      <a16:creationId xmlns:a16="http://schemas.microsoft.com/office/drawing/2014/main" id="{9CBAF6CB-66CC-7921-0B58-351D5F1795D8}"/>
                    </a:ext>
                  </a:extLst>
                </p:cNvPr>
                <p:cNvSpPr>
                  <a:spLocks/>
                </p:cNvSpPr>
                <p:nvPr/>
              </p:nvSpPr>
              <p:spPr bwMode="auto">
                <a:xfrm>
                  <a:off x="8187667" y="6936720"/>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62" name="Freeform 221">
                  <a:extLst>
                    <a:ext uri="{FF2B5EF4-FFF2-40B4-BE49-F238E27FC236}">
                      <a16:creationId xmlns:a16="http://schemas.microsoft.com/office/drawing/2014/main" id="{B35BAFBB-6644-C31B-6008-9A3CF1EC1CA9}"/>
                    </a:ext>
                  </a:extLst>
                </p:cNvPr>
                <p:cNvSpPr>
                  <a:spLocks/>
                </p:cNvSpPr>
                <p:nvPr/>
              </p:nvSpPr>
              <p:spPr bwMode="auto">
                <a:xfrm>
                  <a:off x="8082104" y="6939900"/>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63" name="Freeform 222">
                  <a:extLst>
                    <a:ext uri="{FF2B5EF4-FFF2-40B4-BE49-F238E27FC236}">
                      <a16:creationId xmlns:a16="http://schemas.microsoft.com/office/drawing/2014/main" id="{7F908025-16CB-2F31-7A3F-C4DC059C59B1}"/>
                    </a:ext>
                  </a:extLst>
                </p:cNvPr>
                <p:cNvSpPr>
                  <a:spLocks/>
                </p:cNvSpPr>
                <p:nvPr/>
              </p:nvSpPr>
              <p:spPr bwMode="auto">
                <a:xfrm>
                  <a:off x="8108175" y="6936720"/>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64" name="Freeform 225">
                  <a:extLst>
                    <a:ext uri="{FF2B5EF4-FFF2-40B4-BE49-F238E27FC236}">
                      <a16:creationId xmlns:a16="http://schemas.microsoft.com/office/drawing/2014/main" id="{4FD51275-E45C-21F4-52EB-52C2EFCAD65A}"/>
                    </a:ext>
                  </a:extLst>
                </p:cNvPr>
                <p:cNvSpPr>
                  <a:spLocks/>
                </p:cNvSpPr>
                <p:nvPr/>
              </p:nvSpPr>
              <p:spPr bwMode="auto">
                <a:xfrm>
                  <a:off x="8005176" y="6939900"/>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65" name="Freeform 226">
                  <a:extLst>
                    <a:ext uri="{FF2B5EF4-FFF2-40B4-BE49-F238E27FC236}">
                      <a16:creationId xmlns:a16="http://schemas.microsoft.com/office/drawing/2014/main" id="{2F869526-A9A2-BD93-69E1-A358FD75E6BA}"/>
                    </a:ext>
                  </a:extLst>
                </p:cNvPr>
                <p:cNvSpPr>
                  <a:spLocks/>
                </p:cNvSpPr>
                <p:nvPr/>
              </p:nvSpPr>
              <p:spPr bwMode="auto">
                <a:xfrm>
                  <a:off x="8031247" y="6936720"/>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72" name="Freeform 217">
                  <a:extLst>
                    <a:ext uri="{FF2B5EF4-FFF2-40B4-BE49-F238E27FC236}">
                      <a16:creationId xmlns:a16="http://schemas.microsoft.com/office/drawing/2014/main" id="{FB6B0DB9-38ED-913D-8E4C-772D192CAA2E}"/>
                    </a:ext>
                  </a:extLst>
                </p:cNvPr>
                <p:cNvSpPr>
                  <a:spLocks/>
                </p:cNvSpPr>
                <p:nvPr/>
              </p:nvSpPr>
              <p:spPr bwMode="auto">
                <a:xfrm>
                  <a:off x="8467179" y="694518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73" name="Freeform 218">
                  <a:extLst>
                    <a:ext uri="{FF2B5EF4-FFF2-40B4-BE49-F238E27FC236}">
                      <a16:creationId xmlns:a16="http://schemas.microsoft.com/office/drawing/2014/main" id="{BC6118F6-85DB-AD26-5EDE-A416EAA1158C}"/>
                    </a:ext>
                  </a:extLst>
                </p:cNvPr>
                <p:cNvSpPr>
                  <a:spLocks/>
                </p:cNvSpPr>
                <p:nvPr/>
              </p:nvSpPr>
              <p:spPr bwMode="auto">
                <a:xfrm>
                  <a:off x="8493250" y="6942005"/>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74" name="Freeform 221">
                  <a:extLst>
                    <a:ext uri="{FF2B5EF4-FFF2-40B4-BE49-F238E27FC236}">
                      <a16:creationId xmlns:a16="http://schemas.microsoft.com/office/drawing/2014/main" id="{F6376FAC-743F-9381-AE6C-7510877E2DDF}"/>
                    </a:ext>
                  </a:extLst>
                </p:cNvPr>
                <p:cNvSpPr>
                  <a:spLocks/>
                </p:cNvSpPr>
                <p:nvPr/>
              </p:nvSpPr>
              <p:spPr bwMode="auto">
                <a:xfrm>
                  <a:off x="8387687" y="694518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75" name="Freeform 222">
                  <a:extLst>
                    <a:ext uri="{FF2B5EF4-FFF2-40B4-BE49-F238E27FC236}">
                      <a16:creationId xmlns:a16="http://schemas.microsoft.com/office/drawing/2014/main" id="{EC544C00-FC3D-4739-453A-779E8CF1C077}"/>
                    </a:ext>
                  </a:extLst>
                </p:cNvPr>
                <p:cNvSpPr>
                  <a:spLocks/>
                </p:cNvSpPr>
                <p:nvPr/>
              </p:nvSpPr>
              <p:spPr bwMode="auto">
                <a:xfrm>
                  <a:off x="8413758" y="6942005"/>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76" name="Freeform 225">
                  <a:extLst>
                    <a:ext uri="{FF2B5EF4-FFF2-40B4-BE49-F238E27FC236}">
                      <a16:creationId xmlns:a16="http://schemas.microsoft.com/office/drawing/2014/main" id="{EE2FC1CF-EDCD-C5A8-0296-D81E93BC971A}"/>
                    </a:ext>
                  </a:extLst>
                </p:cNvPr>
                <p:cNvSpPr>
                  <a:spLocks/>
                </p:cNvSpPr>
                <p:nvPr/>
              </p:nvSpPr>
              <p:spPr bwMode="auto">
                <a:xfrm>
                  <a:off x="8310760" y="694518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77" name="Freeform 226">
                  <a:extLst>
                    <a:ext uri="{FF2B5EF4-FFF2-40B4-BE49-F238E27FC236}">
                      <a16:creationId xmlns:a16="http://schemas.microsoft.com/office/drawing/2014/main" id="{E1CADC7B-9810-3F8F-0550-79484B250DB1}"/>
                    </a:ext>
                  </a:extLst>
                </p:cNvPr>
                <p:cNvSpPr>
                  <a:spLocks/>
                </p:cNvSpPr>
                <p:nvPr/>
              </p:nvSpPr>
              <p:spPr bwMode="auto">
                <a:xfrm>
                  <a:off x="8336831" y="6942005"/>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78" name="Freeform 229">
                  <a:extLst>
                    <a:ext uri="{FF2B5EF4-FFF2-40B4-BE49-F238E27FC236}">
                      <a16:creationId xmlns:a16="http://schemas.microsoft.com/office/drawing/2014/main" id="{C192803E-3C1D-2680-1512-D484BE10235E}"/>
                    </a:ext>
                  </a:extLst>
                </p:cNvPr>
                <p:cNvSpPr>
                  <a:spLocks/>
                </p:cNvSpPr>
                <p:nvPr/>
              </p:nvSpPr>
              <p:spPr bwMode="auto">
                <a:xfrm>
                  <a:off x="8228704" y="694518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79" name="Freeform 230">
                  <a:extLst>
                    <a:ext uri="{FF2B5EF4-FFF2-40B4-BE49-F238E27FC236}">
                      <a16:creationId xmlns:a16="http://schemas.microsoft.com/office/drawing/2014/main" id="{BE586B87-1D28-EDA8-2FA1-7A65664ADC19}"/>
                    </a:ext>
                  </a:extLst>
                </p:cNvPr>
                <p:cNvSpPr>
                  <a:spLocks/>
                </p:cNvSpPr>
                <p:nvPr/>
              </p:nvSpPr>
              <p:spPr bwMode="auto">
                <a:xfrm>
                  <a:off x="8254775" y="6942005"/>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88" name="Freeform 217">
                  <a:extLst>
                    <a:ext uri="{FF2B5EF4-FFF2-40B4-BE49-F238E27FC236}">
                      <a16:creationId xmlns:a16="http://schemas.microsoft.com/office/drawing/2014/main" id="{D6857575-C603-60C0-7798-3600E8596C78}"/>
                    </a:ext>
                  </a:extLst>
                </p:cNvPr>
                <p:cNvSpPr>
                  <a:spLocks/>
                </p:cNvSpPr>
                <p:nvPr/>
              </p:nvSpPr>
              <p:spPr bwMode="auto">
                <a:xfrm>
                  <a:off x="8633434" y="6940132"/>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89" name="Freeform 218">
                  <a:extLst>
                    <a:ext uri="{FF2B5EF4-FFF2-40B4-BE49-F238E27FC236}">
                      <a16:creationId xmlns:a16="http://schemas.microsoft.com/office/drawing/2014/main" id="{B55B6E1A-1207-C6BC-C8A5-2E35F4FB3660}"/>
                    </a:ext>
                  </a:extLst>
                </p:cNvPr>
                <p:cNvSpPr>
                  <a:spLocks/>
                </p:cNvSpPr>
                <p:nvPr/>
              </p:nvSpPr>
              <p:spPr bwMode="auto">
                <a:xfrm>
                  <a:off x="8659505" y="693695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90" name="Freeform 221">
                  <a:extLst>
                    <a:ext uri="{FF2B5EF4-FFF2-40B4-BE49-F238E27FC236}">
                      <a16:creationId xmlns:a16="http://schemas.microsoft.com/office/drawing/2014/main" id="{3341AF5B-0AD7-F16A-2C27-E60953F890F0}"/>
                    </a:ext>
                  </a:extLst>
                </p:cNvPr>
                <p:cNvSpPr>
                  <a:spLocks/>
                </p:cNvSpPr>
                <p:nvPr/>
              </p:nvSpPr>
              <p:spPr bwMode="auto">
                <a:xfrm>
                  <a:off x="8553942" y="6940132"/>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91" name="Freeform 222">
                  <a:extLst>
                    <a:ext uri="{FF2B5EF4-FFF2-40B4-BE49-F238E27FC236}">
                      <a16:creationId xmlns:a16="http://schemas.microsoft.com/office/drawing/2014/main" id="{7556CC48-B2D0-1572-C53F-7D750D2DF28E}"/>
                    </a:ext>
                  </a:extLst>
                </p:cNvPr>
                <p:cNvSpPr>
                  <a:spLocks/>
                </p:cNvSpPr>
                <p:nvPr/>
              </p:nvSpPr>
              <p:spPr bwMode="auto">
                <a:xfrm>
                  <a:off x="8580013" y="693695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92" name="Freeform 217">
                  <a:extLst>
                    <a:ext uri="{FF2B5EF4-FFF2-40B4-BE49-F238E27FC236}">
                      <a16:creationId xmlns:a16="http://schemas.microsoft.com/office/drawing/2014/main" id="{2213CC77-8BF9-BAB3-EE30-73EFFA542DEB}"/>
                    </a:ext>
                  </a:extLst>
                </p:cNvPr>
                <p:cNvSpPr>
                  <a:spLocks/>
                </p:cNvSpPr>
                <p:nvPr/>
              </p:nvSpPr>
              <p:spPr bwMode="auto">
                <a:xfrm>
                  <a:off x="8939018" y="694541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93" name="Freeform 218">
                  <a:extLst>
                    <a:ext uri="{FF2B5EF4-FFF2-40B4-BE49-F238E27FC236}">
                      <a16:creationId xmlns:a16="http://schemas.microsoft.com/office/drawing/2014/main" id="{6B57ADB8-FD80-5BCF-B987-4CD6FF95AB06}"/>
                    </a:ext>
                  </a:extLst>
                </p:cNvPr>
                <p:cNvSpPr>
                  <a:spLocks/>
                </p:cNvSpPr>
                <p:nvPr/>
              </p:nvSpPr>
              <p:spPr bwMode="auto">
                <a:xfrm>
                  <a:off x="8965088" y="694223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94" name="Freeform 221">
                  <a:extLst>
                    <a:ext uri="{FF2B5EF4-FFF2-40B4-BE49-F238E27FC236}">
                      <a16:creationId xmlns:a16="http://schemas.microsoft.com/office/drawing/2014/main" id="{B40F5FA0-4C9A-07E5-29F1-BAA485FEA26A}"/>
                    </a:ext>
                  </a:extLst>
                </p:cNvPr>
                <p:cNvSpPr>
                  <a:spLocks/>
                </p:cNvSpPr>
                <p:nvPr/>
              </p:nvSpPr>
              <p:spPr bwMode="auto">
                <a:xfrm>
                  <a:off x="8859526" y="694541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95" name="Freeform 222">
                  <a:extLst>
                    <a:ext uri="{FF2B5EF4-FFF2-40B4-BE49-F238E27FC236}">
                      <a16:creationId xmlns:a16="http://schemas.microsoft.com/office/drawing/2014/main" id="{59DF3E54-DD08-5391-A4FC-EA2347711040}"/>
                    </a:ext>
                  </a:extLst>
                </p:cNvPr>
                <p:cNvSpPr>
                  <a:spLocks/>
                </p:cNvSpPr>
                <p:nvPr/>
              </p:nvSpPr>
              <p:spPr bwMode="auto">
                <a:xfrm>
                  <a:off x="8885597" y="694223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96" name="Freeform 225">
                  <a:extLst>
                    <a:ext uri="{FF2B5EF4-FFF2-40B4-BE49-F238E27FC236}">
                      <a16:creationId xmlns:a16="http://schemas.microsoft.com/office/drawing/2014/main" id="{E45A77BE-A32F-8D5B-97AC-818A2B5C566B}"/>
                    </a:ext>
                  </a:extLst>
                </p:cNvPr>
                <p:cNvSpPr>
                  <a:spLocks/>
                </p:cNvSpPr>
                <p:nvPr/>
              </p:nvSpPr>
              <p:spPr bwMode="auto">
                <a:xfrm>
                  <a:off x="8782599" y="694541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97" name="Freeform 226">
                  <a:extLst>
                    <a:ext uri="{FF2B5EF4-FFF2-40B4-BE49-F238E27FC236}">
                      <a16:creationId xmlns:a16="http://schemas.microsoft.com/office/drawing/2014/main" id="{5589994F-9614-173A-A10E-BA7C31D10AD1}"/>
                    </a:ext>
                  </a:extLst>
                </p:cNvPr>
                <p:cNvSpPr>
                  <a:spLocks/>
                </p:cNvSpPr>
                <p:nvPr/>
              </p:nvSpPr>
              <p:spPr bwMode="auto">
                <a:xfrm>
                  <a:off x="8808669" y="694223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98" name="Freeform 229">
                  <a:extLst>
                    <a:ext uri="{FF2B5EF4-FFF2-40B4-BE49-F238E27FC236}">
                      <a16:creationId xmlns:a16="http://schemas.microsoft.com/office/drawing/2014/main" id="{883BF3FC-E243-857E-EADC-1DE020101E5D}"/>
                    </a:ext>
                  </a:extLst>
                </p:cNvPr>
                <p:cNvSpPr>
                  <a:spLocks/>
                </p:cNvSpPr>
                <p:nvPr/>
              </p:nvSpPr>
              <p:spPr bwMode="auto">
                <a:xfrm>
                  <a:off x="8700542" y="694541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99" name="Freeform 230">
                  <a:extLst>
                    <a:ext uri="{FF2B5EF4-FFF2-40B4-BE49-F238E27FC236}">
                      <a16:creationId xmlns:a16="http://schemas.microsoft.com/office/drawing/2014/main" id="{0C3E4891-44A3-9C14-1958-BBB80656DD34}"/>
                    </a:ext>
                  </a:extLst>
                </p:cNvPr>
                <p:cNvSpPr>
                  <a:spLocks/>
                </p:cNvSpPr>
                <p:nvPr/>
              </p:nvSpPr>
              <p:spPr bwMode="auto">
                <a:xfrm>
                  <a:off x="8726613" y="694223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500" name="Freeform 221">
                  <a:extLst>
                    <a:ext uri="{FF2B5EF4-FFF2-40B4-BE49-F238E27FC236}">
                      <a16:creationId xmlns:a16="http://schemas.microsoft.com/office/drawing/2014/main" id="{999B79CD-96E8-EA7D-0AD0-B8FF93C33CBB}"/>
                    </a:ext>
                  </a:extLst>
                </p:cNvPr>
                <p:cNvSpPr>
                  <a:spLocks/>
                </p:cNvSpPr>
                <p:nvPr/>
              </p:nvSpPr>
              <p:spPr bwMode="auto">
                <a:xfrm>
                  <a:off x="9092651" y="6945024"/>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501" name="Freeform 222">
                  <a:extLst>
                    <a:ext uri="{FF2B5EF4-FFF2-40B4-BE49-F238E27FC236}">
                      <a16:creationId xmlns:a16="http://schemas.microsoft.com/office/drawing/2014/main" id="{5F24290D-E3A3-BA63-6B4B-A78E56F5F5E4}"/>
                    </a:ext>
                  </a:extLst>
                </p:cNvPr>
                <p:cNvSpPr>
                  <a:spLocks/>
                </p:cNvSpPr>
                <p:nvPr/>
              </p:nvSpPr>
              <p:spPr bwMode="auto">
                <a:xfrm>
                  <a:off x="9118722" y="6941844"/>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502" name="Freeform 225">
                  <a:extLst>
                    <a:ext uri="{FF2B5EF4-FFF2-40B4-BE49-F238E27FC236}">
                      <a16:creationId xmlns:a16="http://schemas.microsoft.com/office/drawing/2014/main" id="{EFF6DD59-8A68-80AF-04E8-94530D141B4B}"/>
                    </a:ext>
                  </a:extLst>
                </p:cNvPr>
                <p:cNvSpPr>
                  <a:spLocks/>
                </p:cNvSpPr>
                <p:nvPr/>
              </p:nvSpPr>
              <p:spPr bwMode="auto">
                <a:xfrm>
                  <a:off x="9015723" y="6945024"/>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503" name="Freeform 226">
                  <a:extLst>
                    <a:ext uri="{FF2B5EF4-FFF2-40B4-BE49-F238E27FC236}">
                      <a16:creationId xmlns:a16="http://schemas.microsoft.com/office/drawing/2014/main" id="{9CF7FD44-23C4-4683-3060-1E69E2E3E2A0}"/>
                    </a:ext>
                  </a:extLst>
                </p:cNvPr>
                <p:cNvSpPr>
                  <a:spLocks/>
                </p:cNvSpPr>
                <p:nvPr/>
              </p:nvSpPr>
              <p:spPr bwMode="auto">
                <a:xfrm>
                  <a:off x="9041794" y="6941844"/>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237" name="Freeform 144">
                  <a:extLst>
                    <a:ext uri="{FF2B5EF4-FFF2-40B4-BE49-F238E27FC236}">
                      <a16:creationId xmlns:a16="http://schemas.microsoft.com/office/drawing/2014/main" id="{0107FBBF-A414-3F22-BE8F-13DAF0428DEB}"/>
                    </a:ext>
                  </a:extLst>
                </p:cNvPr>
                <p:cNvSpPr>
                  <a:spLocks/>
                </p:cNvSpPr>
                <p:nvPr/>
              </p:nvSpPr>
              <p:spPr bwMode="auto">
                <a:xfrm>
                  <a:off x="9172654" y="6950317"/>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238" name="Freeform 145">
                  <a:extLst>
                    <a:ext uri="{FF2B5EF4-FFF2-40B4-BE49-F238E27FC236}">
                      <a16:creationId xmlns:a16="http://schemas.microsoft.com/office/drawing/2014/main" id="{F142DDC1-4DA6-2CCE-951C-0BDAD8737A8D}"/>
                    </a:ext>
                  </a:extLst>
                </p:cNvPr>
                <p:cNvSpPr>
                  <a:spLocks/>
                </p:cNvSpPr>
                <p:nvPr/>
              </p:nvSpPr>
              <p:spPr bwMode="auto">
                <a:xfrm>
                  <a:off x="9198725" y="694713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239" name="Freeform 148">
                  <a:extLst>
                    <a:ext uri="{FF2B5EF4-FFF2-40B4-BE49-F238E27FC236}">
                      <a16:creationId xmlns:a16="http://schemas.microsoft.com/office/drawing/2014/main" id="{B56E3B63-7A71-AB4C-8BB2-DE2BB65EC0E2}"/>
                    </a:ext>
                  </a:extLst>
                </p:cNvPr>
                <p:cNvSpPr>
                  <a:spLocks/>
                </p:cNvSpPr>
                <p:nvPr/>
              </p:nvSpPr>
              <p:spPr bwMode="auto">
                <a:xfrm>
                  <a:off x="9254710" y="6942684"/>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240" name="Freeform 149">
                  <a:extLst>
                    <a:ext uri="{FF2B5EF4-FFF2-40B4-BE49-F238E27FC236}">
                      <a16:creationId xmlns:a16="http://schemas.microsoft.com/office/drawing/2014/main" id="{0F143CF1-B3B4-E3AA-ECEF-7B4B1CCD8468}"/>
                    </a:ext>
                  </a:extLst>
                </p:cNvPr>
                <p:cNvSpPr>
                  <a:spLocks/>
                </p:cNvSpPr>
                <p:nvPr/>
              </p:nvSpPr>
              <p:spPr bwMode="auto">
                <a:xfrm>
                  <a:off x="9280781" y="693950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241" name="Freeform 152">
                  <a:extLst>
                    <a:ext uri="{FF2B5EF4-FFF2-40B4-BE49-F238E27FC236}">
                      <a16:creationId xmlns:a16="http://schemas.microsoft.com/office/drawing/2014/main" id="{27284C81-31E9-406A-ADF0-C5AAA5D197FC}"/>
                    </a:ext>
                  </a:extLst>
                </p:cNvPr>
                <p:cNvSpPr>
                  <a:spLocks/>
                </p:cNvSpPr>
                <p:nvPr/>
              </p:nvSpPr>
              <p:spPr bwMode="auto">
                <a:xfrm>
                  <a:off x="9334203" y="6950318"/>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242" name="Freeform 153">
                  <a:extLst>
                    <a:ext uri="{FF2B5EF4-FFF2-40B4-BE49-F238E27FC236}">
                      <a16:creationId xmlns:a16="http://schemas.microsoft.com/office/drawing/2014/main" id="{3D3EB6F8-84AB-6DFD-CAAA-2B498D3E710C}"/>
                    </a:ext>
                  </a:extLst>
                </p:cNvPr>
                <p:cNvSpPr>
                  <a:spLocks/>
                </p:cNvSpPr>
                <p:nvPr/>
              </p:nvSpPr>
              <p:spPr bwMode="auto">
                <a:xfrm>
                  <a:off x="9360274" y="6947137"/>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243" name="Freeform 156">
                  <a:extLst>
                    <a:ext uri="{FF2B5EF4-FFF2-40B4-BE49-F238E27FC236}">
                      <a16:creationId xmlns:a16="http://schemas.microsoft.com/office/drawing/2014/main" id="{12F6DF53-5B0C-C154-005B-E7BFABF608FE}"/>
                    </a:ext>
                  </a:extLst>
                </p:cNvPr>
                <p:cNvSpPr>
                  <a:spLocks/>
                </p:cNvSpPr>
                <p:nvPr/>
              </p:nvSpPr>
              <p:spPr bwMode="auto">
                <a:xfrm>
                  <a:off x="9411131" y="694650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244" name="Freeform 157">
                  <a:extLst>
                    <a:ext uri="{FF2B5EF4-FFF2-40B4-BE49-F238E27FC236}">
                      <a16:creationId xmlns:a16="http://schemas.microsoft.com/office/drawing/2014/main" id="{D6023EB1-9D99-6D4B-DC3F-ACFFEE8FD99E}"/>
                    </a:ext>
                  </a:extLst>
                </p:cNvPr>
                <p:cNvSpPr>
                  <a:spLocks/>
                </p:cNvSpPr>
                <p:nvPr/>
              </p:nvSpPr>
              <p:spPr bwMode="auto">
                <a:xfrm>
                  <a:off x="9437202" y="6943320"/>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245" name="Freeform 160">
                  <a:extLst>
                    <a:ext uri="{FF2B5EF4-FFF2-40B4-BE49-F238E27FC236}">
                      <a16:creationId xmlns:a16="http://schemas.microsoft.com/office/drawing/2014/main" id="{DCB19576-6A3B-BAA7-6B9D-9387B61251E3}"/>
                    </a:ext>
                  </a:extLst>
                </p:cNvPr>
                <p:cNvSpPr>
                  <a:spLocks/>
                </p:cNvSpPr>
                <p:nvPr/>
              </p:nvSpPr>
              <p:spPr bwMode="auto">
                <a:xfrm>
                  <a:off x="9490623" y="6950318"/>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246" name="Freeform 161">
                  <a:extLst>
                    <a:ext uri="{FF2B5EF4-FFF2-40B4-BE49-F238E27FC236}">
                      <a16:creationId xmlns:a16="http://schemas.microsoft.com/office/drawing/2014/main" id="{14489B7F-A46B-E23D-E01B-986BFD44714D}"/>
                    </a:ext>
                  </a:extLst>
                </p:cNvPr>
                <p:cNvSpPr>
                  <a:spLocks/>
                </p:cNvSpPr>
                <p:nvPr/>
              </p:nvSpPr>
              <p:spPr bwMode="auto">
                <a:xfrm>
                  <a:off x="9516694" y="6947137"/>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247" name="Freeform 217">
                  <a:extLst>
                    <a:ext uri="{FF2B5EF4-FFF2-40B4-BE49-F238E27FC236}">
                      <a16:creationId xmlns:a16="http://schemas.microsoft.com/office/drawing/2014/main" id="{0AC7570D-5A32-A66B-B0D3-DD64E4CEDC56}"/>
                    </a:ext>
                  </a:extLst>
                </p:cNvPr>
                <p:cNvSpPr>
                  <a:spLocks/>
                </p:cNvSpPr>
                <p:nvPr/>
              </p:nvSpPr>
              <p:spPr bwMode="auto">
                <a:xfrm>
                  <a:off x="9808992" y="6958592"/>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248" name="Freeform 218">
                  <a:extLst>
                    <a:ext uri="{FF2B5EF4-FFF2-40B4-BE49-F238E27FC236}">
                      <a16:creationId xmlns:a16="http://schemas.microsoft.com/office/drawing/2014/main" id="{5C5460F2-52E4-9529-01CC-515E180487B8}"/>
                    </a:ext>
                  </a:extLst>
                </p:cNvPr>
                <p:cNvSpPr>
                  <a:spLocks/>
                </p:cNvSpPr>
                <p:nvPr/>
              </p:nvSpPr>
              <p:spPr bwMode="auto">
                <a:xfrm>
                  <a:off x="9835062" y="695541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249" name="Freeform 221">
                  <a:extLst>
                    <a:ext uri="{FF2B5EF4-FFF2-40B4-BE49-F238E27FC236}">
                      <a16:creationId xmlns:a16="http://schemas.microsoft.com/office/drawing/2014/main" id="{C55E3F28-4E71-B63D-4B38-84081C85C14E}"/>
                    </a:ext>
                  </a:extLst>
                </p:cNvPr>
                <p:cNvSpPr>
                  <a:spLocks/>
                </p:cNvSpPr>
                <p:nvPr/>
              </p:nvSpPr>
              <p:spPr bwMode="auto">
                <a:xfrm>
                  <a:off x="9729499" y="6958592"/>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250" name="Freeform 222">
                  <a:extLst>
                    <a:ext uri="{FF2B5EF4-FFF2-40B4-BE49-F238E27FC236}">
                      <a16:creationId xmlns:a16="http://schemas.microsoft.com/office/drawing/2014/main" id="{52E5A916-9F0B-3AD3-613C-642F0DFFFDEC}"/>
                    </a:ext>
                  </a:extLst>
                </p:cNvPr>
                <p:cNvSpPr>
                  <a:spLocks/>
                </p:cNvSpPr>
                <p:nvPr/>
              </p:nvSpPr>
              <p:spPr bwMode="auto">
                <a:xfrm>
                  <a:off x="9755570" y="695541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251" name="Freeform 225">
                  <a:extLst>
                    <a:ext uri="{FF2B5EF4-FFF2-40B4-BE49-F238E27FC236}">
                      <a16:creationId xmlns:a16="http://schemas.microsoft.com/office/drawing/2014/main" id="{A13A3E00-900A-075C-BF70-3C8C0CA26702}"/>
                    </a:ext>
                  </a:extLst>
                </p:cNvPr>
                <p:cNvSpPr>
                  <a:spLocks/>
                </p:cNvSpPr>
                <p:nvPr/>
              </p:nvSpPr>
              <p:spPr bwMode="auto">
                <a:xfrm>
                  <a:off x="9652572" y="6958592"/>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252" name="Freeform 226">
                  <a:extLst>
                    <a:ext uri="{FF2B5EF4-FFF2-40B4-BE49-F238E27FC236}">
                      <a16:creationId xmlns:a16="http://schemas.microsoft.com/office/drawing/2014/main" id="{F07BF0A0-FA7C-F6D9-F082-D734123E203C}"/>
                    </a:ext>
                  </a:extLst>
                </p:cNvPr>
                <p:cNvSpPr>
                  <a:spLocks/>
                </p:cNvSpPr>
                <p:nvPr/>
              </p:nvSpPr>
              <p:spPr bwMode="auto">
                <a:xfrm>
                  <a:off x="9678643" y="695541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253" name="Freeform 229">
                  <a:extLst>
                    <a:ext uri="{FF2B5EF4-FFF2-40B4-BE49-F238E27FC236}">
                      <a16:creationId xmlns:a16="http://schemas.microsoft.com/office/drawing/2014/main" id="{6EEEC4B8-65EB-8310-9803-E3CBF97AC79D}"/>
                    </a:ext>
                  </a:extLst>
                </p:cNvPr>
                <p:cNvSpPr>
                  <a:spLocks/>
                </p:cNvSpPr>
                <p:nvPr/>
              </p:nvSpPr>
              <p:spPr bwMode="auto">
                <a:xfrm>
                  <a:off x="9570515" y="6958592"/>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254" name="Freeform 230">
                  <a:extLst>
                    <a:ext uri="{FF2B5EF4-FFF2-40B4-BE49-F238E27FC236}">
                      <a16:creationId xmlns:a16="http://schemas.microsoft.com/office/drawing/2014/main" id="{9988D0FC-5AD7-956C-1FBF-E658BA274D88}"/>
                    </a:ext>
                  </a:extLst>
                </p:cNvPr>
                <p:cNvSpPr>
                  <a:spLocks/>
                </p:cNvSpPr>
                <p:nvPr/>
              </p:nvSpPr>
              <p:spPr bwMode="auto">
                <a:xfrm>
                  <a:off x="9596586" y="695541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279" name="Freeform 229">
                  <a:extLst>
                    <a:ext uri="{FF2B5EF4-FFF2-40B4-BE49-F238E27FC236}">
                      <a16:creationId xmlns:a16="http://schemas.microsoft.com/office/drawing/2014/main" id="{731A8663-7695-0700-7978-E5919E413F64}"/>
                    </a:ext>
                  </a:extLst>
                </p:cNvPr>
                <p:cNvSpPr>
                  <a:spLocks/>
                </p:cNvSpPr>
                <p:nvPr/>
              </p:nvSpPr>
              <p:spPr bwMode="auto">
                <a:xfrm>
                  <a:off x="9876098" y="6963877"/>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280" name="Freeform 230">
                  <a:extLst>
                    <a:ext uri="{FF2B5EF4-FFF2-40B4-BE49-F238E27FC236}">
                      <a16:creationId xmlns:a16="http://schemas.microsoft.com/office/drawing/2014/main" id="{2B88BFF7-B26C-B230-D389-E2010B7B8392}"/>
                    </a:ext>
                  </a:extLst>
                </p:cNvPr>
                <p:cNvSpPr>
                  <a:spLocks/>
                </p:cNvSpPr>
                <p:nvPr/>
              </p:nvSpPr>
              <p:spPr bwMode="auto">
                <a:xfrm>
                  <a:off x="9902169" y="696069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grpSp>
          <p:grpSp>
            <p:nvGrpSpPr>
              <p:cNvPr id="9579" name="Group 9578">
                <a:extLst>
                  <a:ext uri="{FF2B5EF4-FFF2-40B4-BE49-F238E27FC236}">
                    <a16:creationId xmlns:a16="http://schemas.microsoft.com/office/drawing/2014/main" id="{E5489879-A5E5-30F4-64DC-BF52E8C5C95E}"/>
                  </a:ext>
                </a:extLst>
              </p:cNvPr>
              <p:cNvGrpSpPr/>
              <p:nvPr/>
            </p:nvGrpSpPr>
            <p:grpSpPr>
              <a:xfrm>
                <a:off x="6977575" y="6884746"/>
                <a:ext cx="2961347" cy="111006"/>
                <a:chOff x="6977575" y="6884746"/>
                <a:chExt cx="2961347" cy="111006"/>
              </a:xfrm>
            </p:grpSpPr>
            <p:sp>
              <p:nvSpPr>
                <p:cNvPr id="9506" name="Oval 143">
                  <a:extLst>
                    <a:ext uri="{FF2B5EF4-FFF2-40B4-BE49-F238E27FC236}">
                      <a16:creationId xmlns:a16="http://schemas.microsoft.com/office/drawing/2014/main" id="{20137B49-6C21-FF9D-0E03-8EA0860ACE88}"/>
                    </a:ext>
                  </a:extLst>
                </p:cNvPr>
                <p:cNvSpPr>
                  <a:spLocks noChangeArrowheads="1"/>
                </p:cNvSpPr>
                <p:nvPr/>
              </p:nvSpPr>
              <p:spPr bwMode="auto">
                <a:xfrm rot="20888927">
                  <a:off x="6977575" y="6892379"/>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507" name="Oval 147">
                  <a:extLst>
                    <a:ext uri="{FF2B5EF4-FFF2-40B4-BE49-F238E27FC236}">
                      <a16:creationId xmlns:a16="http://schemas.microsoft.com/office/drawing/2014/main" id="{A8B5E814-51F4-4B2C-7F4C-C62FB8D0C37B}"/>
                    </a:ext>
                  </a:extLst>
                </p:cNvPr>
                <p:cNvSpPr>
                  <a:spLocks noChangeArrowheads="1"/>
                </p:cNvSpPr>
                <p:nvPr/>
              </p:nvSpPr>
              <p:spPr bwMode="auto">
                <a:xfrm rot="20888927">
                  <a:off x="7059631" y="6884746"/>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508" name="Oval 151">
                  <a:extLst>
                    <a:ext uri="{FF2B5EF4-FFF2-40B4-BE49-F238E27FC236}">
                      <a16:creationId xmlns:a16="http://schemas.microsoft.com/office/drawing/2014/main" id="{0258DF66-DCAA-F26B-E49E-5A87C84E55EE}"/>
                    </a:ext>
                  </a:extLst>
                </p:cNvPr>
                <p:cNvSpPr>
                  <a:spLocks noChangeArrowheads="1"/>
                </p:cNvSpPr>
                <p:nvPr/>
              </p:nvSpPr>
              <p:spPr bwMode="auto">
                <a:xfrm rot="20888927">
                  <a:off x="7139124" y="6892380"/>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509" name="Oval 155">
                  <a:extLst>
                    <a:ext uri="{FF2B5EF4-FFF2-40B4-BE49-F238E27FC236}">
                      <a16:creationId xmlns:a16="http://schemas.microsoft.com/office/drawing/2014/main" id="{C5FD95FA-239B-B7C3-842A-6684B8863BD8}"/>
                    </a:ext>
                  </a:extLst>
                </p:cNvPr>
                <p:cNvSpPr>
                  <a:spLocks noChangeArrowheads="1"/>
                </p:cNvSpPr>
                <p:nvPr/>
              </p:nvSpPr>
              <p:spPr bwMode="auto">
                <a:xfrm rot="20888927">
                  <a:off x="7216052" y="6888563"/>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510" name="Oval 159">
                  <a:extLst>
                    <a:ext uri="{FF2B5EF4-FFF2-40B4-BE49-F238E27FC236}">
                      <a16:creationId xmlns:a16="http://schemas.microsoft.com/office/drawing/2014/main" id="{9B094605-69DB-A519-FBC2-F4A3685CACF8}"/>
                    </a:ext>
                  </a:extLst>
                </p:cNvPr>
                <p:cNvSpPr>
                  <a:spLocks noChangeArrowheads="1"/>
                </p:cNvSpPr>
                <p:nvPr/>
              </p:nvSpPr>
              <p:spPr bwMode="auto">
                <a:xfrm rot="20888927">
                  <a:off x="7295544" y="6892380"/>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511" name="Oval 216">
                  <a:extLst>
                    <a:ext uri="{FF2B5EF4-FFF2-40B4-BE49-F238E27FC236}">
                      <a16:creationId xmlns:a16="http://schemas.microsoft.com/office/drawing/2014/main" id="{41811ECF-7DDF-EE74-3B7D-4C71740FAF29}"/>
                    </a:ext>
                  </a:extLst>
                </p:cNvPr>
                <p:cNvSpPr>
                  <a:spLocks noChangeArrowheads="1"/>
                </p:cNvSpPr>
                <p:nvPr/>
              </p:nvSpPr>
              <p:spPr bwMode="auto">
                <a:xfrm rot="335885">
                  <a:off x="7613912" y="6900654"/>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512" name="Oval 220">
                  <a:extLst>
                    <a:ext uri="{FF2B5EF4-FFF2-40B4-BE49-F238E27FC236}">
                      <a16:creationId xmlns:a16="http://schemas.microsoft.com/office/drawing/2014/main" id="{81B18133-7E51-2A5F-0E57-34D31951C053}"/>
                    </a:ext>
                  </a:extLst>
                </p:cNvPr>
                <p:cNvSpPr>
                  <a:spLocks noChangeArrowheads="1"/>
                </p:cNvSpPr>
                <p:nvPr/>
              </p:nvSpPr>
              <p:spPr bwMode="auto">
                <a:xfrm rot="335885">
                  <a:off x="7534420" y="6900654"/>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513" name="Oval 224">
                  <a:extLst>
                    <a:ext uri="{FF2B5EF4-FFF2-40B4-BE49-F238E27FC236}">
                      <a16:creationId xmlns:a16="http://schemas.microsoft.com/office/drawing/2014/main" id="{C3419DF0-526B-AD55-F523-91B9A5C5FCCA}"/>
                    </a:ext>
                  </a:extLst>
                </p:cNvPr>
                <p:cNvSpPr>
                  <a:spLocks noChangeArrowheads="1"/>
                </p:cNvSpPr>
                <p:nvPr/>
              </p:nvSpPr>
              <p:spPr bwMode="auto">
                <a:xfrm rot="335885">
                  <a:off x="7457493" y="6900654"/>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514" name="Oval 228">
                  <a:extLst>
                    <a:ext uri="{FF2B5EF4-FFF2-40B4-BE49-F238E27FC236}">
                      <a16:creationId xmlns:a16="http://schemas.microsoft.com/office/drawing/2014/main" id="{C880B396-3B86-47EC-B12E-EBAB6B949BDB}"/>
                    </a:ext>
                  </a:extLst>
                </p:cNvPr>
                <p:cNvSpPr>
                  <a:spLocks noChangeArrowheads="1"/>
                </p:cNvSpPr>
                <p:nvPr/>
              </p:nvSpPr>
              <p:spPr bwMode="auto">
                <a:xfrm rot="335885">
                  <a:off x="7375436" y="6900654"/>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524" name="Oval 216">
                  <a:extLst>
                    <a:ext uri="{FF2B5EF4-FFF2-40B4-BE49-F238E27FC236}">
                      <a16:creationId xmlns:a16="http://schemas.microsoft.com/office/drawing/2014/main" id="{5E4B565E-5813-422F-D230-4BE423B6213C}"/>
                    </a:ext>
                  </a:extLst>
                </p:cNvPr>
                <p:cNvSpPr>
                  <a:spLocks noChangeArrowheads="1"/>
                </p:cNvSpPr>
                <p:nvPr/>
              </p:nvSpPr>
              <p:spPr bwMode="auto">
                <a:xfrm rot="335885">
                  <a:off x="7919496" y="6905938"/>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525" name="Oval 220">
                  <a:extLst>
                    <a:ext uri="{FF2B5EF4-FFF2-40B4-BE49-F238E27FC236}">
                      <a16:creationId xmlns:a16="http://schemas.microsoft.com/office/drawing/2014/main" id="{E81D30F6-F9D8-FC63-AECF-75976D1E859F}"/>
                    </a:ext>
                  </a:extLst>
                </p:cNvPr>
                <p:cNvSpPr>
                  <a:spLocks noChangeArrowheads="1"/>
                </p:cNvSpPr>
                <p:nvPr/>
              </p:nvSpPr>
              <p:spPr bwMode="auto">
                <a:xfrm rot="335885">
                  <a:off x="7840003" y="6905938"/>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526" name="Oval 224">
                  <a:extLst>
                    <a:ext uri="{FF2B5EF4-FFF2-40B4-BE49-F238E27FC236}">
                      <a16:creationId xmlns:a16="http://schemas.microsoft.com/office/drawing/2014/main" id="{EB0C99AF-B897-8040-209B-B077ECB1C062}"/>
                    </a:ext>
                  </a:extLst>
                </p:cNvPr>
                <p:cNvSpPr>
                  <a:spLocks noChangeArrowheads="1"/>
                </p:cNvSpPr>
                <p:nvPr/>
              </p:nvSpPr>
              <p:spPr bwMode="auto">
                <a:xfrm rot="335885">
                  <a:off x="7763075" y="6905938"/>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527" name="Oval 228">
                  <a:extLst>
                    <a:ext uri="{FF2B5EF4-FFF2-40B4-BE49-F238E27FC236}">
                      <a16:creationId xmlns:a16="http://schemas.microsoft.com/office/drawing/2014/main" id="{A1D5FDE3-C4B3-0C91-24FB-FD306EF2B2A2}"/>
                    </a:ext>
                  </a:extLst>
                </p:cNvPr>
                <p:cNvSpPr>
                  <a:spLocks noChangeArrowheads="1"/>
                </p:cNvSpPr>
                <p:nvPr/>
              </p:nvSpPr>
              <p:spPr bwMode="auto">
                <a:xfrm rot="335885">
                  <a:off x="7681019" y="6905938"/>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532" name="Oval 216">
                  <a:extLst>
                    <a:ext uri="{FF2B5EF4-FFF2-40B4-BE49-F238E27FC236}">
                      <a16:creationId xmlns:a16="http://schemas.microsoft.com/office/drawing/2014/main" id="{0DE2C924-12AA-F4CD-38E2-9D2AD7E18C50}"/>
                    </a:ext>
                  </a:extLst>
                </p:cNvPr>
                <p:cNvSpPr>
                  <a:spLocks noChangeArrowheads="1"/>
                </p:cNvSpPr>
                <p:nvPr/>
              </p:nvSpPr>
              <p:spPr bwMode="auto">
                <a:xfrm rot="335885">
                  <a:off x="8152620" y="6905545"/>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533" name="Oval 220">
                  <a:extLst>
                    <a:ext uri="{FF2B5EF4-FFF2-40B4-BE49-F238E27FC236}">
                      <a16:creationId xmlns:a16="http://schemas.microsoft.com/office/drawing/2014/main" id="{AE1BE366-4A45-ECD5-AFA7-7271648A3D1D}"/>
                    </a:ext>
                  </a:extLst>
                </p:cNvPr>
                <p:cNvSpPr>
                  <a:spLocks noChangeArrowheads="1"/>
                </p:cNvSpPr>
                <p:nvPr/>
              </p:nvSpPr>
              <p:spPr bwMode="auto">
                <a:xfrm rot="335885">
                  <a:off x="8073128" y="6905545"/>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534" name="Oval 224">
                  <a:extLst>
                    <a:ext uri="{FF2B5EF4-FFF2-40B4-BE49-F238E27FC236}">
                      <a16:creationId xmlns:a16="http://schemas.microsoft.com/office/drawing/2014/main" id="{FDE959E1-3264-BD36-EA21-12C1810598A5}"/>
                    </a:ext>
                  </a:extLst>
                </p:cNvPr>
                <p:cNvSpPr>
                  <a:spLocks noChangeArrowheads="1"/>
                </p:cNvSpPr>
                <p:nvPr/>
              </p:nvSpPr>
              <p:spPr bwMode="auto">
                <a:xfrm rot="335885">
                  <a:off x="7996200" y="6905545"/>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538" name="Oval 216">
                  <a:extLst>
                    <a:ext uri="{FF2B5EF4-FFF2-40B4-BE49-F238E27FC236}">
                      <a16:creationId xmlns:a16="http://schemas.microsoft.com/office/drawing/2014/main" id="{BB4B1886-4392-090F-E392-21DBD9F9F8A3}"/>
                    </a:ext>
                  </a:extLst>
                </p:cNvPr>
                <p:cNvSpPr>
                  <a:spLocks noChangeArrowheads="1"/>
                </p:cNvSpPr>
                <p:nvPr/>
              </p:nvSpPr>
              <p:spPr bwMode="auto">
                <a:xfrm rot="335885">
                  <a:off x="8458203" y="6910831"/>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539" name="Oval 220">
                  <a:extLst>
                    <a:ext uri="{FF2B5EF4-FFF2-40B4-BE49-F238E27FC236}">
                      <a16:creationId xmlns:a16="http://schemas.microsoft.com/office/drawing/2014/main" id="{DD83C2BD-9F6E-BBBE-9FB8-7FBA9F0FC911}"/>
                    </a:ext>
                  </a:extLst>
                </p:cNvPr>
                <p:cNvSpPr>
                  <a:spLocks noChangeArrowheads="1"/>
                </p:cNvSpPr>
                <p:nvPr/>
              </p:nvSpPr>
              <p:spPr bwMode="auto">
                <a:xfrm rot="335885">
                  <a:off x="8378711" y="6910831"/>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540" name="Oval 224">
                  <a:extLst>
                    <a:ext uri="{FF2B5EF4-FFF2-40B4-BE49-F238E27FC236}">
                      <a16:creationId xmlns:a16="http://schemas.microsoft.com/office/drawing/2014/main" id="{DB93292E-E357-2A44-8AE0-B122E720E008}"/>
                    </a:ext>
                  </a:extLst>
                </p:cNvPr>
                <p:cNvSpPr>
                  <a:spLocks noChangeArrowheads="1"/>
                </p:cNvSpPr>
                <p:nvPr/>
              </p:nvSpPr>
              <p:spPr bwMode="auto">
                <a:xfrm rot="335885">
                  <a:off x="8301784" y="6910831"/>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541" name="Oval 228">
                  <a:extLst>
                    <a:ext uri="{FF2B5EF4-FFF2-40B4-BE49-F238E27FC236}">
                      <a16:creationId xmlns:a16="http://schemas.microsoft.com/office/drawing/2014/main" id="{B312D071-3AB9-E1EF-B871-E32DFAE8AC5F}"/>
                    </a:ext>
                  </a:extLst>
                </p:cNvPr>
                <p:cNvSpPr>
                  <a:spLocks noChangeArrowheads="1"/>
                </p:cNvSpPr>
                <p:nvPr/>
              </p:nvSpPr>
              <p:spPr bwMode="auto">
                <a:xfrm rot="335885">
                  <a:off x="8219728" y="6910831"/>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546" name="Oval 216">
                  <a:extLst>
                    <a:ext uri="{FF2B5EF4-FFF2-40B4-BE49-F238E27FC236}">
                      <a16:creationId xmlns:a16="http://schemas.microsoft.com/office/drawing/2014/main" id="{00FE8739-82CB-CCEE-8820-1E0C31541DA4}"/>
                    </a:ext>
                  </a:extLst>
                </p:cNvPr>
                <p:cNvSpPr>
                  <a:spLocks noChangeArrowheads="1"/>
                </p:cNvSpPr>
                <p:nvPr/>
              </p:nvSpPr>
              <p:spPr bwMode="auto">
                <a:xfrm rot="335885">
                  <a:off x="8624458" y="6905777"/>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547" name="Oval 220">
                  <a:extLst>
                    <a:ext uri="{FF2B5EF4-FFF2-40B4-BE49-F238E27FC236}">
                      <a16:creationId xmlns:a16="http://schemas.microsoft.com/office/drawing/2014/main" id="{498F7CDD-76A7-B6DE-D816-FF581594DBB1}"/>
                    </a:ext>
                  </a:extLst>
                </p:cNvPr>
                <p:cNvSpPr>
                  <a:spLocks noChangeArrowheads="1"/>
                </p:cNvSpPr>
                <p:nvPr/>
              </p:nvSpPr>
              <p:spPr bwMode="auto">
                <a:xfrm rot="335885">
                  <a:off x="8544966" y="6905777"/>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548" name="Oval 216">
                  <a:extLst>
                    <a:ext uri="{FF2B5EF4-FFF2-40B4-BE49-F238E27FC236}">
                      <a16:creationId xmlns:a16="http://schemas.microsoft.com/office/drawing/2014/main" id="{5932C243-5229-291F-1E4E-FDC83D87E582}"/>
                    </a:ext>
                  </a:extLst>
                </p:cNvPr>
                <p:cNvSpPr>
                  <a:spLocks noChangeArrowheads="1"/>
                </p:cNvSpPr>
                <p:nvPr/>
              </p:nvSpPr>
              <p:spPr bwMode="auto">
                <a:xfrm rot="335885">
                  <a:off x="8930041" y="6911061"/>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549" name="Oval 220">
                  <a:extLst>
                    <a:ext uri="{FF2B5EF4-FFF2-40B4-BE49-F238E27FC236}">
                      <a16:creationId xmlns:a16="http://schemas.microsoft.com/office/drawing/2014/main" id="{7F927017-B1E4-9111-16CC-658E0C8A2390}"/>
                    </a:ext>
                  </a:extLst>
                </p:cNvPr>
                <p:cNvSpPr>
                  <a:spLocks noChangeArrowheads="1"/>
                </p:cNvSpPr>
                <p:nvPr/>
              </p:nvSpPr>
              <p:spPr bwMode="auto">
                <a:xfrm rot="335885">
                  <a:off x="8850550" y="6911061"/>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550" name="Oval 224">
                  <a:extLst>
                    <a:ext uri="{FF2B5EF4-FFF2-40B4-BE49-F238E27FC236}">
                      <a16:creationId xmlns:a16="http://schemas.microsoft.com/office/drawing/2014/main" id="{81E31201-6C2B-3B05-1FBA-4932E77F6268}"/>
                    </a:ext>
                  </a:extLst>
                </p:cNvPr>
                <p:cNvSpPr>
                  <a:spLocks noChangeArrowheads="1"/>
                </p:cNvSpPr>
                <p:nvPr/>
              </p:nvSpPr>
              <p:spPr bwMode="auto">
                <a:xfrm rot="335885">
                  <a:off x="8773622" y="6911061"/>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551" name="Oval 228">
                  <a:extLst>
                    <a:ext uri="{FF2B5EF4-FFF2-40B4-BE49-F238E27FC236}">
                      <a16:creationId xmlns:a16="http://schemas.microsoft.com/office/drawing/2014/main" id="{0D0A05E4-2543-A100-0753-26127560B95A}"/>
                    </a:ext>
                  </a:extLst>
                </p:cNvPr>
                <p:cNvSpPr>
                  <a:spLocks noChangeArrowheads="1"/>
                </p:cNvSpPr>
                <p:nvPr/>
              </p:nvSpPr>
              <p:spPr bwMode="auto">
                <a:xfrm rot="335885">
                  <a:off x="8691566" y="6911061"/>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552" name="Oval 220">
                  <a:extLst>
                    <a:ext uri="{FF2B5EF4-FFF2-40B4-BE49-F238E27FC236}">
                      <a16:creationId xmlns:a16="http://schemas.microsoft.com/office/drawing/2014/main" id="{C2CBE569-8BBA-9456-213E-AE991B4B40C7}"/>
                    </a:ext>
                  </a:extLst>
                </p:cNvPr>
                <p:cNvSpPr>
                  <a:spLocks noChangeArrowheads="1"/>
                </p:cNvSpPr>
                <p:nvPr/>
              </p:nvSpPr>
              <p:spPr bwMode="auto">
                <a:xfrm rot="335885">
                  <a:off x="9083675" y="6910669"/>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553" name="Oval 224">
                  <a:extLst>
                    <a:ext uri="{FF2B5EF4-FFF2-40B4-BE49-F238E27FC236}">
                      <a16:creationId xmlns:a16="http://schemas.microsoft.com/office/drawing/2014/main" id="{DBF45E18-1B9D-4587-8D40-440696544E4D}"/>
                    </a:ext>
                  </a:extLst>
                </p:cNvPr>
                <p:cNvSpPr>
                  <a:spLocks noChangeArrowheads="1"/>
                </p:cNvSpPr>
                <p:nvPr/>
              </p:nvSpPr>
              <p:spPr bwMode="auto">
                <a:xfrm rot="335885">
                  <a:off x="9006747" y="6910669"/>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335" name="Oval 143">
                  <a:extLst>
                    <a:ext uri="{FF2B5EF4-FFF2-40B4-BE49-F238E27FC236}">
                      <a16:creationId xmlns:a16="http://schemas.microsoft.com/office/drawing/2014/main" id="{5BAA53D0-EDBA-E8C2-EC81-95F745118D72}"/>
                    </a:ext>
                  </a:extLst>
                </p:cNvPr>
                <p:cNvSpPr>
                  <a:spLocks noChangeArrowheads="1"/>
                </p:cNvSpPr>
                <p:nvPr/>
              </p:nvSpPr>
              <p:spPr bwMode="auto">
                <a:xfrm rot="20888927">
                  <a:off x="9163678" y="6915962"/>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336" name="Oval 147">
                  <a:extLst>
                    <a:ext uri="{FF2B5EF4-FFF2-40B4-BE49-F238E27FC236}">
                      <a16:creationId xmlns:a16="http://schemas.microsoft.com/office/drawing/2014/main" id="{B11994AB-2698-8355-0C74-002DCC42E803}"/>
                    </a:ext>
                  </a:extLst>
                </p:cNvPr>
                <p:cNvSpPr>
                  <a:spLocks noChangeArrowheads="1"/>
                </p:cNvSpPr>
                <p:nvPr/>
              </p:nvSpPr>
              <p:spPr bwMode="auto">
                <a:xfrm rot="20888927">
                  <a:off x="9245734" y="6908329"/>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337" name="Oval 151">
                  <a:extLst>
                    <a:ext uri="{FF2B5EF4-FFF2-40B4-BE49-F238E27FC236}">
                      <a16:creationId xmlns:a16="http://schemas.microsoft.com/office/drawing/2014/main" id="{F89938FF-5A45-65C4-F195-5EC4CA033D3B}"/>
                    </a:ext>
                  </a:extLst>
                </p:cNvPr>
                <p:cNvSpPr>
                  <a:spLocks noChangeArrowheads="1"/>
                </p:cNvSpPr>
                <p:nvPr/>
              </p:nvSpPr>
              <p:spPr bwMode="auto">
                <a:xfrm rot="20888927">
                  <a:off x="9325227" y="6915963"/>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338" name="Oval 155">
                  <a:extLst>
                    <a:ext uri="{FF2B5EF4-FFF2-40B4-BE49-F238E27FC236}">
                      <a16:creationId xmlns:a16="http://schemas.microsoft.com/office/drawing/2014/main" id="{9E5A3681-6C24-6862-2FA9-D23337802BD4}"/>
                    </a:ext>
                  </a:extLst>
                </p:cNvPr>
                <p:cNvSpPr>
                  <a:spLocks noChangeArrowheads="1"/>
                </p:cNvSpPr>
                <p:nvPr/>
              </p:nvSpPr>
              <p:spPr bwMode="auto">
                <a:xfrm rot="20888927">
                  <a:off x="9402155" y="6912146"/>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339" name="Oval 159">
                  <a:extLst>
                    <a:ext uri="{FF2B5EF4-FFF2-40B4-BE49-F238E27FC236}">
                      <a16:creationId xmlns:a16="http://schemas.microsoft.com/office/drawing/2014/main" id="{98521247-85A7-1E55-DCC4-42AF26B2EE8E}"/>
                    </a:ext>
                  </a:extLst>
                </p:cNvPr>
                <p:cNvSpPr>
                  <a:spLocks noChangeArrowheads="1"/>
                </p:cNvSpPr>
                <p:nvPr/>
              </p:nvSpPr>
              <p:spPr bwMode="auto">
                <a:xfrm rot="20888927">
                  <a:off x="9481647" y="6915963"/>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340" name="Oval 216">
                  <a:extLst>
                    <a:ext uri="{FF2B5EF4-FFF2-40B4-BE49-F238E27FC236}">
                      <a16:creationId xmlns:a16="http://schemas.microsoft.com/office/drawing/2014/main" id="{2A5B8DB7-573C-9775-AF5B-CC0AD0ABD79B}"/>
                    </a:ext>
                  </a:extLst>
                </p:cNvPr>
                <p:cNvSpPr>
                  <a:spLocks noChangeArrowheads="1"/>
                </p:cNvSpPr>
                <p:nvPr/>
              </p:nvSpPr>
              <p:spPr bwMode="auto">
                <a:xfrm rot="335885">
                  <a:off x="9800015" y="6924237"/>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341" name="Oval 220">
                  <a:extLst>
                    <a:ext uri="{FF2B5EF4-FFF2-40B4-BE49-F238E27FC236}">
                      <a16:creationId xmlns:a16="http://schemas.microsoft.com/office/drawing/2014/main" id="{D51D95E3-9F23-9F2A-8106-C685D7363A9B}"/>
                    </a:ext>
                  </a:extLst>
                </p:cNvPr>
                <p:cNvSpPr>
                  <a:spLocks noChangeArrowheads="1"/>
                </p:cNvSpPr>
                <p:nvPr/>
              </p:nvSpPr>
              <p:spPr bwMode="auto">
                <a:xfrm rot="335885">
                  <a:off x="9720523" y="6924237"/>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342" name="Oval 224">
                  <a:extLst>
                    <a:ext uri="{FF2B5EF4-FFF2-40B4-BE49-F238E27FC236}">
                      <a16:creationId xmlns:a16="http://schemas.microsoft.com/office/drawing/2014/main" id="{4DD1CFA5-7878-D3C8-BB82-D310A6B9380D}"/>
                    </a:ext>
                  </a:extLst>
                </p:cNvPr>
                <p:cNvSpPr>
                  <a:spLocks noChangeArrowheads="1"/>
                </p:cNvSpPr>
                <p:nvPr/>
              </p:nvSpPr>
              <p:spPr bwMode="auto">
                <a:xfrm rot="335885">
                  <a:off x="9643596" y="6924237"/>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343" name="Oval 228">
                  <a:extLst>
                    <a:ext uri="{FF2B5EF4-FFF2-40B4-BE49-F238E27FC236}">
                      <a16:creationId xmlns:a16="http://schemas.microsoft.com/office/drawing/2014/main" id="{F16F81C3-B79A-B608-D22D-DF8AD5A03847}"/>
                    </a:ext>
                  </a:extLst>
                </p:cNvPr>
                <p:cNvSpPr>
                  <a:spLocks noChangeArrowheads="1"/>
                </p:cNvSpPr>
                <p:nvPr/>
              </p:nvSpPr>
              <p:spPr bwMode="auto">
                <a:xfrm rot="335885">
                  <a:off x="9561539" y="6924237"/>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356" name="Oval 228">
                  <a:extLst>
                    <a:ext uri="{FF2B5EF4-FFF2-40B4-BE49-F238E27FC236}">
                      <a16:creationId xmlns:a16="http://schemas.microsoft.com/office/drawing/2014/main" id="{D852F959-8F51-E37F-1AC3-B7F3DA17DBC3}"/>
                    </a:ext>
                  </a:extLst>
                </p:cNvPr>
                <p:cNvSpPr>
                  <a:spLocks noChangeArrowheads="1"/>
                </p:cNvSpPr>
                <p:nvPr/>
              </p:nvSpPr>
              <p:spPr bwMode="auto">
                <a:xfrm rot="335885">
                  <a:off x="9867122" y="6929521"/>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grpSp>
        </p:grpSp>
        <p:grpSp>
          <p:nvGrpSpPr>
            <p:cNvPr id="9583" name="Group 9582">
              <a:extLst>
                <a:ext uri="{FF2B5EF4-FFF2-40B4-BE49-F238E27FC236}">
                  <a16:creationId xmlns:a16="http://schemas.microsoft.com/office/drawing/2014/main" id="{00F95017-D769-C5D8-B5B2-49E33A40669C}"/>
                </a:ext>
              </a:extLst>
            </p:cNvPr>
            <p:cNvGrpSpPr/>
            <p:nvPr/>
          </p:nvGrpSpPr>
          <p:grpSpPr>
            <a:xfrm>
              <a:off x="6978400" y="7254648"/>
              <a:ext cx="2959284" cy="151673"/>
              <a:chOff x="6978400" y="7254648"/>
              <a:chExt cx="2959284" cy="151673"/>
            </a:xfrm>
          </p:grpSpPr>
          <p:grpSp>
            <p:nvGrpSpPr>
              <p:cNvPr id="9581" name="Group 9580">
                <a:extLst>
                  <a:ext uri="{FF2B5EF4-FFF2-40B4-BE49-F238E27FC236}">
                    <a16:creationId xmlns:a16="http://schemas.microsoft.com/office/drawing/2014/main" id="{94B3B835-8EA9-1B7A-F773-F53E99E9B719}"/>
                  </a:ext>
                </a:extLst>
              </p:cNvPr>
              <p:cNvGrpSpPr/>
              <p:nvPr/>
            </p:nvGrpSpPr>
            <p:grpSpPr>
              <a:xfrm>
                <a:off x="6987376" y="7254648"/>
                <a:ext cx="2950281" cy="110612"/>
                <a:chOff x="6987376" y="7134787"/>
                <a:chExt cx="2950281" cy="244541"/>
              </a:xfrm>
            </p:grpSpPr>
            <p:grpSp>
              <p:nvGrpSpPr>
                <p:cNvPr id="9407" name="Group 9406">
                  <a:extLst>
                    <a:ext uri="{FF2B5EF4-FFF2-40B4-BE49-F238E27FC236}">
                      <a16:creationId xmlns:a16="http://schemas.microsoft.com/office/drawing/2014/main" id="{3B7A9A4B-0F24-7B6A-AF38-D39A4F32423B}"/>
                    </a:ext>
                  </a:extLst>
                </p:cNvPr>
                <p:cNvGrpSpPr/>
                <p:nvPr/>
              </p:nvGrpSpPr>
              <p:grpSpPr>
                <a:xfrm>
                  <a:off x="8782329" y="7166526"/>
                  <a:ext cx="51942" cy="193822"/>
                  <a:chOff x="-816254" y="2757336"/>
                  <a:chExt cx="60326" cy="150814"/>
                </a:xfrm>
              </p:grpSpPr>
              <p:sp>
                <p:nvSpPr>
                  <p:cNvPr id="9576" name="Freeform 233">
                    <a:extLst>
                      <a:ext uri="{FF2B5EF4-FFF2-40B4-BE49-F238E27FC236}">
                        <a16:creationId xmlns:a16="http://schemas.microsoft.com/office/drawing/2014/main" id="{C75E4203-1CE0-FA8E-BB5A-39B4E55229A9}"/>
                      </a:ext>
                    </a:extLst>
                  </p:cNvPr>
                  <p:cNvSpPr>
                    <a:spLocks/>
                  </p:cNvSpPr>
                  <p:nvPr/>
                </p:nvSpPr>
                <p:spPr bwMode="auto">
                  <a:xfrm rot="10800000" flipH="1">
                    <a:off x="-816254" y="2757336"/>
                    <a:ext cx="30162" cy="147638"/>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577" name="Freeform 234">
                    <a:extLst>
                      <a:ext uri="{FF2B5EF4-FFF2-40B4-BE49-F238E27FC236}">
                        <a16:creationId xmlns:a16="http://schemas.microsoft.com/office/drawing/2014/main" id="{C34FDE25-F078-A706-280E-2F45167E035E}"/>
                      </a:ext>
                    </a:extLst>
                  </p:cNvPr>
                  <p:cNvSpPr>
                    <a:spLocks/>
                  </p:cNvSpPr>
                  <p:nvPr/>
                </p:nvSpPr>
                <p:spPr bwMode="auto">
                  <a:xfrm rot="10800000" flipH="1">
                    <a:off x="-786091" y="2758925"/>
                    <a:ext cx="30163" cy="149225"/>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grpSp>
            <p:sp>
              <p:nvSpPr>
                <p:cNvPr id="9426" name="Freeform 305">
                  <a:extLst>
                    <a:ext uri="{FF2B5EF4-FFF2-40B4-BE49-F238E27FC236}">
                      <a16:creationId xmlns:a16="http://schemas.microsoft.com/office/drawing/2014/main" id="{093F13D0-0245-C326-1BE3-806D7A901520}"/>
                    </a:ext>
                  </a:extLst>
                </p:cNvPr>
                <p:cNvSpPr>
                  <a:spLocks/>
                </p:cNvSpPr>
                <p:nvPr/>
              </p:nvSpPr>
              <p:spPr bwMode="auto">
                <a:xfrm rot="10800000" flipH="1">
                  <a:off x="6987376" y="713860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27" name="Freeform 306">
                  <a:extLst>
                    <a:ext uri="{FF2B5EF4-FFF2-40B4-BE49-F238E27FC236}">
                      <a16:creationId xmlns:a16="http://schemas.microsoft.com/office/drawing/2014/main" id="{6966B8D3-916A-4014-AB2C-45D228E45DC0}"/>
                    </a:ext>
                  </a:extLst>
                </p:cNvPr>
                <p:cNvSpPr>
                  <a:spLocks/>
                </p:cNvSpPr>
                <p:nvPr/>
              </p:nvSpPr>
              <p:spPr bwMode="auto">
                <a:xfrm rot="10800000" flipH="1">
                  <a:off x="7013447" y="7141784"/>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28" name="Freeform 309">
                  <a:extLst>
                    <a:ext uri="{FF2B5EF4-FFF2-40B4-BE49-F238E27FC236}">
                      <a16:creationId xmlns:a16="http://schemas.microsoft.com/office/drawing/2014/main" id="{BB42FA81-0357-D2EF-5767-838B8ACFB6D5}"/>
                    </a:ext>
                  </a:extLst>
                </p:cNvPr>
                <p:cNvSpPr>
                  <a:spLocks/>
                </p:cNvSpPr>
                <p:nvPr/>
              </p:nvSpPr>
              <p:spPr bwMode="auto">
                <a:xfrm rot="10800000" flipH="1">
                  <a:off x="7066867" y="7134787"/>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29" name="Freeform 310">
                  <a:extLst>
                    <a:ext uri="{FF2B5EF4-FFF2-40B4-BE49-F238E27FC236}">
                      <a16:creationId xmlns:a16="http://schemas.microsoft.com/office/drawing/2014/main" id="{CBC71C80-92EE-ECD1-E6F8-A31AB9BDE838}"/>
                    </a:ext>
                  </a:extLst>
                </p:cNvPr>
                <p:cNvSpPr>
                  <a:spLocks/>
                </p:cNvSpPr>
                <p:nvPr/>
              </p:nvSpPr>
              <p:spPr bwMode="auto">
                <a:xfrm rot="10800000" flipH="1">
                  <a:off x="7092938" y="7137968"/>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30" name="Freeform 313">
                  <a:extLst>
                    <a:ext uri="{FF2B5EF4-FFF2-40B4-BE49-F238E27FC236}">
                      <a16:creationId xmlns:a16="http://schemas.microsoft.com/office/drawing/2014/main" id="{EFDAA989-78A7-9C05-1F89-9969674CD3C7}"/>
                    </a:ext>
                  </a:extLst>
                </p:cNvPr>
                <p:cNvSpPr>
                  <a:spLocks/>
                </p:cNvSpPr>
                <p:nvPr/>
              </p:nvSpPr>
              <p:spPr bwMode="auto">
                <a:xfrm rot="10800000" flipH="1">
                  <a:off x="7143797" y="714242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31" name="Freeform 314">
                  <a:extLst>
                    <a:ext uri="{FF2B5EF4-FFF2-40B4-BE49-F238E27FC236}">
                      <a16:creationId xmlns:a16="http://schemas.microsoft.com/office/drawing/2014/main" id="{70C0E454-FDFC-5952-F4F0-547FAEF073A8}"/>
                    </a:ext>
                  </a:extLst>
                </p:cNvPr>
                <p:cNvSpPr>
                  <a:spLocks/>
                </p:cNvSpPr>
                <p:nvPr/>
              </p:nvSpPr>
              <p:spPr bwMode="auto">
                <a:xfrm rot="10800000" flipH="1">
                  <a:off x="7169868" y="714560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32" name="Freeform 318">
                  <a:extLst>
                    <a:ext uri="{FF2B5EF4-FFF2-40B4-BE49-F238E27FC236}">
                      <a16:creationId xmlns:a16="http://schemas.microsoft.com/office/drawing/2014/main" id="{AC3BAB73-3C29-BDCD-62CB-6E7008858E7A}"/>
                    </a:ext>
                  </a:extLst>
                </p:cNvPr>
                <p:cNvSpPr>
                  <a:spLocks/>
                </p:cNvSpPr>
                <p:nvPr/>
              </p:nvSpPr>
              <p:spPr bwMode="auto">
                <a:xfrm rot="10800000" flipH="1">
                  <a:off x="7223717" y="714687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33" name="Freeform 319">
                  <a:extLst>
                    <a:ext uri="{FF2B5EF4-FFF2-40B4-BE49-F238E27FC236}">
                      <a16:creationId xmlns:a16="http://schemas.microsoft.com/office/drawing/2014/main" id="{1E29CD88-6E78-FA35-7741-CBC275814905}"/>
                    </a:ext>
                  </a:extLst>
                </p:cNvPr>
                <p:cNvSpPr>
                  <a:spLocks/>
                </p:cNvSpPr>
                <p:nvPr/>
              </p:nvSpPr>
              <p:spPr bwMode="auto">
                <a:xfrm rot="10800000" flipH="1">
                  <a:off x="7249788" y="7150057"/>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34" name="Freeform 322">
                  <a:extLst>
                    <a:ext uri="{FF2B5EF4-FFF2-40B4-BE49-F238E27FC236}">
                      <a16:creationId xmlns:a16="http://schemas.microsoft.com/office/drawing/2014/main" id="{B19691E7-8EE7-D7B4-C731-C62C818188A2}"/>
                    </a:ext>
                  </a:extLst>
                </p:cNvPr>
                <p:cNvSpPr>
                  <a:spLocks/>
                </p:cNvSpPr>
                <p:nvPr/>
              </p:nvSpPr>
              <p:spPr bwMode="auto">
                <a:xfrm rot="10800000" flipH="1">
                  <a:off x="7303635" y="7143695"/>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35" name="Freeform 323">
                  <a:extLst>
                    <a:ext uri="{FF2B5EF4-FFF2-40B4-BE49-F238E27FC236}">
                      <a16:creationId xmlns:a16="http://schemas.microsoft.com/office/drawing/2014/main" id="{B975A80C-533D-DF05-A683-8EBFB836400D}"/>
                    </a:ext>
                  </a:extLst>
                </p:cNvPr>
                <p:cNvSpPr>
                  <a:spLocks/>
                </p:cNvSpPr>
                <p:nvPr/>
              </p:nvSpPr>
              <p:spPr bwMode="auto">
                <a:xfrm rot="10800000" flipH="1">
                  <a:off x="7329706" y="714687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36" name="Freeform 378">
                  <a:extLst>
                    <a:ext uri="{FF2B5EF4-FFF2-40B4-BE49-F238E27FC236}">
                      <a16:creationId xmlns:a16="http://schemas.microsoft.com/office/drawing/2014/main" id="{EB268624-6610-8AC1-BC64-DD0A73F4D96E}"/>
                    </a:ext>
                  </a:extLst>
                </p:cNvPr>
                <p:cNvSpPr>
                  <a:spLocks/>
                </p:cNvSpPr>
                <p:nvPr/>
              </p:nvSpPr>
              <p:spPr bwMode="auto">
                <a:xfrm rot="11349086" flipH="1">
                  <a:off x="7632123" y="7150258"/>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37" name="Freeform 379">
                  <a:extLst>
                    <a:ext uri="{FF2B5EF4-FFF2-40B4-BE49-F238E27FC236}">
                      <a16:creationId xmlns:a16="http://schemas.microsoft.com/office/drawing/2014/main" id="{45F321FB-ADD9-FEDF-E4CA-69F48AA06C97}"/>
                    </a:ext>
                  </a:extLst>
                </p:cNvPr>
                <p:cNvSpPr>
                  <a:spLocks/>
                </p:cNvSpPr>
                <p:nvPr/>
              </p:nvSpPr>
              <p:spPr bwMode="auto">
                <a:xfrm rot="11349086" flipH="1">
                  <a:off x="7657522" y="7159589"/>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38" name="Freeform 382">
                  <a:extLst>
                    <a:ext uri="{FF2B5EF4-FFF2-40B4-BE49-F238E27FC236}">
                      <a16:creationId xmlns:a16="http://schemas.microsoft.com/office/drawing/2014/main" id="{E8ADA6C6-0F00-8A45-5960-5A9397F285DD}"/>
                    </a:ext>
                  </a:extLst>
                </p:cNvPr>
                <p:cNvSpPr>
                  <a:spLocks/>
                </p:cNvSpPr>
                <p:nvPr/>
              </p:nvSpPr>
              <p:spPr bwMode="auto">
                <a:xfrm rot="11349086" flipH="1">
                  <a:off x="7555196" y="7150258"/>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39" name="Freeform 383">
                  <a:extLst>
                    <a:ext uri="{FF2B5EF4-FFF2-40B4-BE49-F238E27FC236}">
                      <a16:creationId xmlns:a16="http://schemas.microsoft.com/office/drawing/2014/main" id="{81430058-517B-E3E8-7F6B-128DB806B71F}"/>
                    </a:ext>
                  </a:extLst>
                </p:cNvPr>
                <p:cNvSpPr>
                  <a:spLocks/>
                </p:cNvSpPr>
                <p:nvPr/>
              </p:nvSpPr>
              <p:spPr bwMode="auto">
                <a:xfrm rot="11349086" flipH="1">
                  <a:off x="7580595" y="7159589"/>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40" name="Freeform 386">
                  <a:extLst>
                    <a:ext uri="{FF2B5EF4-FFF2-40B4-BE49-F238E27FC236}">
                      <a16:creationId xmlns:a16="http://schemas.microsoft.com/office/drawing/2014/main" id="{AD7F3E81-EB46-B9F1-9349-AA5423E808E4}"/>
                    </a:ext>
                  </a:extLst>
                </p:cNvPr>
                <p:cNvSpPr>
                  <a:spLocks/>
                </p:cNvSpPr>
                <p:nvPr/>
              </p:nvSpPr>
              <p:spPr bwMode="auto">
                <a:xfrm rot="11349086" flipH="1">
                  <a:off x="7478268" y="7150258"/>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41" name="Freeform 387">
                  <a:extLst>
                    <a:ext uri="{FF2B5EF4-FFF2-40B4-BE49-F238E27FC236}">
                      <a16:creationId xmlns:a16="http://schemas.microsoft.com/office/drawing/2014/main" id="{FCD59A0B-CF55-06A8-0308-3350F74AF656}"/>
                    </a:ext>
                  </a:extLst>
                </p:cNvPr>
                <p:cNvSpPr>
                  <a:spLocks/>
                </p:cNvSpPr>
                <p:nvPr/>
              </p:nvSpPr>
              <p:spPr bwMode="auto">
                <a:xfrm rot="11349086" flipH="1">
                  <a:off x="7503667" y="7159589"/>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42" name="Freeform 390">
                  <a:extLst>
                    <a:ext uri="{FF2B5EF4-FFF2-40B4-BE49-F238E27FC236}">
                      <a16:creationId xmlns:a16="http://schemas.microsoft.com/office/drawing/2014/main" id="{99016410-9807-5D5F-D9FC-2493C6892871}"/>
                    </a:ext>
                  </a:extLst>
                </p:cNvPr>
                <p:cNvSpPr>
                  <a:spLocks/>
                </p:cNvSpPr>
                <p:nvPr/>
              </p:nvSpPr>
              <p:spPr bwMode="auto">
                <a:xfrm rot="11349086" flipH="1">
                  <a:off x="7393647" y="7150258"/>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43" name="Freeform 391">
                  <a:extLst>
                    <a:ext uri="{FF2B5EF4-FFF2-40B4-BE49-F238E27FC236}">
                      <a16:creationId xmlns:a16="http://schemas.microsoft.com/office/drawing/2014/main" id="{2BE1937C-445F-9BFA-D3FF-788860B7B309}"/>
                    </a:ext>
                  </a:extLst>
                </p:cNvPr>
                <p:cNvSpPr>
                  <a:spLocks/>
                </p:cNvSpPr>
                <p:nvPr/>
              </p:nvSpPr>
              <p:spPr bwMode="auto">
                <a:xfrm rot="11349086" flipH="1">
                  <a:off x="7419046" y="7159589"/>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52" name="Freeform 378">
                  <a:extLst>
                    <a:ext uri="{FF2B5EF4-FFF2-40B4-BE49-F238E27FC236}">
                      <a16:creationId xmlns:a16="http://schemas.microsoft.com/office/drawing/2014/main" id="{0C2FC59E-0F88-7F7D-44C6-72062D6AD6C1}"/>
                    </a:ext>
                  </a:extLst>
                </p:cNvPr>
                <p:cNvSpPr>
                  <a:spLocks/>
                </p:cNvSpPr>
                <p:nvPr/>
              </p:nvSpPr>
              <p:spPr bwMode="auto">
                <a:xfrm rot="11349086" flipH="1">
                  <a:off x="7937706" y="715554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53" name="Freeform 379">
                  <a:extLst>
                    <a:ext uri="{FF2B5EF4-FFF2-40B4-BE49-F238E27FC236}">
                      <a16:creationId xmlns:a16="http://schemas.microsoft.com/office/drawing/2014/main" id="{79806D1A-8B47-3927-196F-A2ECD40751E8}"/>
                    </a:ext>
                  </a:extLst>
                </p:cNvPr>
                <p:cNvSpPr>
                  <a:spLocks/>
                </p:cNvSpPr>
                <p:nvPr/>
              </p:nvSpPr>
              <p:spPr bwMode="auto">
                <a:xfrm rot="11349086" flipH="1">
                  <a:off x="7963106" y="716487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54" name="Freeform 382">
                  <a:extLst>
                    <a:ext uri="{FF2B5EF4-FFF2-40B4-BE49-F238E27FC236}">
                      <a16:creationId xmlns:a16="http://schemas.microsoft.com/office/drawing/2014/main" id="{14A9D489-9502-2CAE-2972-05DCF8CE19D1}"/>
                    </a:ext>
                  </a:extLst>
                </p:cNvPr>
                <p:cNvSpPr>
                  <a:spLocks/>
                </p:cNvSpPr>
                <p:nvPr/>
              </p:nvSpPr>
              <p:spPr bwMode="auto">
                <a:xfrm rot="11349086" flipH="1">
                  <a:off x="7860779" y="715554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55" name="Freeform 383">
                  <a:extLst>
                    <a:ext uri="{FF2B5EF4-FFF2-40B4-BE49-F238E27FC236}">
                      <a16:creationId xmlns:a16="http://schemas.microsoft.com/office/drawing/2014/main" id="{E59BBA34-72C5-E508-F42B-A87B373F0C0A}"/>
                    </a:ext>
                  </a:extLst>
                </p:cNvPr>
                <p:cNvSpPr>
                  <a:spLocks/>
                </p:cNvSpPr>
                <p:nvPr/>
              </p:nvSpPr>
              <p:spPr bwMode="auto">
                <a:xfrm rot="11349086" flipH="1">
                  <a:off x="7886178" y="716487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56" name="Freeform 386">
                  <a:extLst>
                    <a:ext uri="{FF2B5EF4-FFF2-40B4-BE49-F238E27FC236}">
                      <a16:creationId xmlns:a16="http://schemas.microsoft.com/office/drawing/2014/main" id="{B4D757CD-4900-6DE3-DB60-FD9071A0F176}"/>
                    </a:ext>
                  </a:extLst>
                </p:cNvPr>
                <p:cNvSpPr>
                  <a:spLocks/>
                </p:cNvSpPr>
                <p:nvPr/>
              </p:nvSpPr>
              <p:spPr bwMode="auto">
                <a:xfrm rot="11349086" flipH="1">
                  <a:off x="7783851" y="715554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57" name="Freeform 387">
                  <a:extLst>
                    <a:ext uri="{FF2B5EF4-FFF2-40B4-BE49-F238E27FC236}">
                      <a16:creationId xmlns:a16="http://schemas.microsoft.com/office/drawing/2014/main" id="{C679A7F1-A802-F767-62E8-CD95371898D0}"/>
                    </a:ext>
                  </a:extLst>
                </p:cNvPr>
                <p:cNvSpPr>
                  <a:spLocks/>
                </p:cNvSpPr>
                <p:nvPr/>
              </p:nvSpPr>
              <p:spPr bwMode="auto">
                <a:xfrm rot="11349086" flipH="1">
                  <a:off x="7809251" y="716487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58" name="Freeform 390">
                  <a:extLst>
                    <a:ext uri="{FF2B5EF4-FFF2-40B4-BE49-F238E27FC236}">
                      <a16:creationId xmlns:a16="http://schemas.microsoft.com/office/drawing/2014/main" id="{30624573-99F8-0D59-A09B-F5B532A6D503}"/>
                    </a:ext>
                  </a:extLst>
                </p:cNvPr>
                <p:cNvSpPr>
                  <a:spLocks/>
                </p:cNvSpPr>
                <p:nvPr/>
              </p:nvSpPr>
              <p:spPr bwMode="auto">
                <a:xfrm rot="11349086" flipH="1">
                  <a:off x="7699230" y="715554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59" name="Freeform 391">
                  <a:extLst>
                    <a:ext uri="{FF2B5EF4-FFF2-40B4-BE49-F238E27FC236}">
                      <a16:creationId xmlns:a16="http://schemas.microsoft.com/office/drawing/2014/main" id="{90272EC5-AC37-DD05-EA24-EAD45BA1B291}"/>
                    </a:ext>
                  </a:extLst>
                </p:cNvPr>
                <p:cNvSpPr>
                  <a:spLocks/>
                </p:cNvSpPr>
                <p:nvPr/>
              </p:nvSpPr>
              <p:spPr bwMode="auto">
                <a:xfrm rot="11349086" flipH="1">
                  <a:off x="7724629" y="7164873"/>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66" name="Freeform 378">
                  <a:extLst>
                    <a:ext uri="{FF2B5EF4-FFF2-40B4-BE49-F238E27FC236}">
                      <a16:creationId xmlns:a16="http://schemas.microsoft.com/office/drawing/2014/main" id="{4D99602E-6EEF-0A59-7AB2-233EE05764AD}"/>
                    </a:ext>
                  </a:extLst>
                </p:cNvPr>
                <p:cNvSpPr>
                  <a:spLocks/>
                </p:cNvSpPr>
                <p:nvPr/>
              </p:nvSpPr>
              <p:spPr bwMode="auto">
                <a:xfrm rot="11349086" flipH="1">
                  <a:off x="8170831" y="715515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67" name="Freeform 379">
                  <a:extLst>
                    <a:ext uri="{FF2B5EF4-FFF2-40B4-BE49-F238E27FC236}">
                      <a16:creationId xmlns:a16="http://schemas.microsoft.com/office/drawing/2014/main" id="{8C312E72-CDFA-2C24-1C22-40C9DAC06A1F}"/>
                    </a:ext>
                  </a:extLst>
                </p:cNvPr>
                <p:cNvSpPr>
                  <a:spLocks/>
                </p:cNvSpPr>
                <p:nvPr/>
              </p:nvSpPr>
              <p:spPr bwMode="auto">
                <a:xfrm rot="11349086" flipH="1">
                  <a:off x="8196230" y="716448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68" name="Freeform 382">
                  <a:extLst>
                    <a:ext uri="{FF2B5EF4-FFF2-40B4-BE49-F238E27FC236}">
                      <a16:creationId xmlns:a16="http://schemas.microsoft.com/office/drawing/2014/main" id="{CF17CB38-74EE-6F24-8701-DDB18ADA2101}"/>
                    </a:ext>
                  </a:extLst>
                </p:cNvPr>
                <p:cNvSpPr>
                  <a:spLocks/>
                </p:cNvSpPr>
                <p:nvPr/>
              </p:nvSpPr>
              <p:spPr bwMode="auto">
                <a:xfrm rot="11349086" flipH="1">
                  <a:off x="8093905" y="715515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69" name="Freeform 383">
                  <a:extLst>
                    <a:ext uri="{FF2B5EF4-FFF2-40B4-BE49-F238E27FC236}">
                      <a16:creationId xmlns:a16="http://schemas.microsoft.com/office/drawing/2014/main" id="{36DE61AF-0065-6730-2976-91A6C44D585A}"/>
                    </a:ext>
                  </a:extLst>
                </p:cNvPr>
                <p:cNvSpPr>
                  <a:spLocks/>
                </p:cNvSpPr>
                <p:nvPr/>
              </p:nvSpPr>
              <p:spPr bwMode="auto">
                <a:xfrm rot="11349086" flipH="1">
                  <a:off x="8119304" y="716448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70" name="Freeform 386">
                  <a:extLst>
                    <a:ext uri="{FF2B5EF4-FFF2-40B4-BE49-F238E27FC236}">
                      <a16:creationId xmlns:a16="http://schemas.microsoft.com/office/drawing/2014/main" id="{F9BE92A5-BC66-0702-3119-82F6EEFB8B7D}"/>
                    </a:ext>
                  </a:extLst>
                </p:cNvPr>
                <p:cNvSpPr>
                  <a:spLocks/>
                </p:cNvSpPr>
                <p:nvPr/>
              </p:nvSpPr>
              <p:spPr bwMode="auto">
                <a:xfrm rot="11349086" flipH="1">
                  <a:off x="8016976" y="715515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71" name="Freeform 387">
                  <a:extLst>
                    <a:ext uri="{FF2B5EF4-FFF2-40B4-BE49-F238E27FC236}">
                      <a16:creationId xmlns:a16="http://schemas.microsoft.com/office/drawing/2014/main" id="{8220789F-89E3-2C27-A030-E75A08AA14A3}"/>
                    </a:ext>
                  </a:extLst>
                </p:cNvPr>
                <p:cNvSpPr>
                  <a:spLocks/>
                </p:cNvSpPr>
                <p:nvPr/>
              </p:nvSpPr>
              <p:spPr bwMode="auto">
                <a:xfrm rot="11349086" flipH="1">
                  <a:off x="8042375" y="716448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80" name="Freeform 378">
                  <a:extLst>
                    <a:ext uri="{FF2B5EF4-FFF2-40B4-BE49-F238E27FC236}">
                      <a16:creationId xmlns:a16="http://schemas.microsoft.com/office/drawing/2014/main" id="{10EB0733-9133-F61B-CB52-13DE23BC5D6B}"/>
                    </a:ext>
                  </a:extLst>
                </p:cNvPr>
                <p:cNvSpPr>
                  <a:spLocks/>
                </p:cNvSpPr>
                <p:nvPr/>
              </p:nvSpPr>
              <p:spPr bwMode="auto">
                <a:xfrm rot="11349086" flipH="1">
                  <a:off x="8476415" y="716043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81" name="Freeform 379">
                  <a:extLst>
                    <a:ext uri="{FF2B5EF4-FFF2-40B4-BE49-F238E27FC236}">
                      <a16:creationId xmlns:a16="http://schemas.microsoft.com/office/drawing/2014/main" id="{4516B5CC-8E57-8A2B-AC99-E16D02EEEE71}"/>
                    </a:ext>
                  </a:extLst>
                </p:cNvPr>
                <p:cNvSpPr>
                  <a:spLocks/>
                </p:cNvSpPr>
                <p:nvPr/>
              </p:nvSpPr>
              <p:spPr bwMode="auto">
                <a:xfrm rot="11349086" flipH="1">
                  <a:off x="8501814" y="716976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82" name="Freeform 382">
                  <a:extLst>
                    <a:ext uri="{FF2B5EF4-FFF2-40B4-BE49-F238E27FC236}">
                      <a16:creationId xmlns:a16="http://schemas.microsoft.com/office/drawing/2014/main" id="{DAE76870-4CF9-365F-7726-053C08D73856}"/>
                    </a:ext>
                  </a:extLst>
                </p:cNvPr>
                <p:cNvSpPr>
                  <a:spLocks/>
                </p:cNvSpPr>
                <p:nvPr/>
              </p:nvSpPr>
              <p:spPr bwMode="auto">
                <a:xfrm rot="11349086" flipH="1">
                  <a:off x="8399488" y="716043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83" name="Freeform 383">
                  <a:extLst>
                    <a:ext uri="{FF2B5EF4-FFF2-40B4-BE49-F238E27FC236}">
                      <a16:creationId xmlns:a16="http://schemas.microsoft.com/office/drawing/2014/main" id="{241A0E92-7EF5-A949-EFD5-ECACB6F5EDCB}"/>
                    </a:ext>
                  </a:extLst>
                </p:cNvPr>
                <p:cNvSpPr>
                  <a:spLocks/>
                </p:cNvSpPr>
                <p:nvPr/>
              </p:nvSpPr>
              <p:spPr bwMode="auto">
                <a:xfrm rot="11349086" flipH="1">
                  <a:off x="8424887" y="716976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84" name="Freeform 386">
                  <a:extLst>
                    <a:ext uri="{FF2B5EF4-FFF2-40B4-BE49-F238E27FC236}">
                      <a16:creationId xmlns:a16="http://schemas.microsoft.com/office/drawing/2014/main" id="{593BFAD9-5FA9-31FE-E248-0B5E77B27AFA}"/>
                    </a:ext>
                  </a:extLst>
                </p:cNvPr>
                <p:cNvSpPr>
                  <a:spLocks/>
                </p:cNvSpPr>
                <p:nvPr/>
              </p:nvSpPr>
              <p:spPr bwMode="auto">
                <a:xfrm rot="11349086" flipH="1">
                  <a:off x="8322559" y="716043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85" name="Freeform 387">
                  <a:extLst>
                    <a:ext uri="{FF2B5EF4-FFF2-40B4-BE49-F238E27FC236}">
                      <a16:creationId xmlns:a16="http://schemas.microsoft.com/office/drawing/2014/main" id="{A2DC5F0B-BFCF-310A-C0A5-FB17FC0C07F1}"/>
                    </a:ext>
                  </a:extLst>
                </p:cNvPr>
                <p:cNvSpPr>
                  <a:spLocks/>
                </p:cNvSpPr>
                <p:nvPr/>
              </p:nvSpPr>
              <p:spPr bwMode="auto">
                <a:xfrm rot="11349086" flipH="1">
                  <a:off x="8347959" y="716976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86" name="Freeform 390">
                  <a:extLst>
                    <a:ext uri="{FF2B5EF4-FFF2-40B4-BE49-F238E27FC236}">
                      <a16:creationId xmlns:a16="http://schemas.microsoft.com/office/drawing/2014/main" id="{F928718E-0343-B003-C8A9-F49050F9C805}"/>
                    </a:ext>
                  </a:extLst>
                </p:cNvPr>
                <p:cNvSpPr>
                  <a:spLocks/>
                </p:cNvSpPr>
                <p:nvPr/>
              </p:nvSpPr>
              <p:spPr bwMode="auto">
                <a:xfrm rot="11349086" flipH="1">
                  <a:off x="8237938" y="716043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487" name="Freeform 391">
                  <a:extLst>
                    <a:ext uri="{FF2B5EF4-FFF2-40B4-BE49-F238E27FC236}">
                      <a16:creationId xmlns:a16="http://schemas.microsoft.com/office/drawing/2014/main" id="{C1D5FA23-C3BC-C7F6-D4CB-3D25E5FC7DC3}"/>
                    </a:ext>
                  </a:extLst>
                </p:cNvPr>
                <p:cNvSpPr>
                  <a:spLocks/>
                </p:cNvSpPr>
                <p:nvPr/>
              </p:nvSpPr>
              <p:spPr bwMode="auto">
                <a:xfrm rot="11349086" flipH="1">
                  <a:off x="8263337" y="716976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504" name="Freeform 382">
                  <a:extLst>
                    <a:ext uri="{FF2B5EF4-FFF2-40B4-BE49-F238E27FC236}">
                      <a16:creationId xmlns:a16="http://schemas.microsoft.com/office/drawing/2014/main" id="{76EAADAD-BD9D-EBC9-254E-9F9A342754EA}"/>
                    </a:ext>
                  </a:extLst>
                </p:cNvPr>
                <p:cNvSpPr>
                  <a:spLocks/>
                </p:cNvSpPr>
                <p:nvPr/>
              </p:nvSpPr>
              <p:spPr bwMode="auto">
                <a:xfrm rot="11349086" flipH="1">
                  <a:off x="9105131" y="7160173"/>
                  <a:ext cx="25970" cy="191780"/>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505" name="Freeform 383">
                  <a:extLst>
                    <a:ext uri="{FF2B5EF4-FFF2-40B4-BE49-F238E27FC236}">
                      <a16:creationId xmlns:a16="http://schemas.microsoft.com/office/drawing/2014/main" id="{B837A5D7-FDD7-FD2A-6368-75C773AD1A67}"/>
                    </a:ext>
                  </a:extLst>
                </p:cNvPr>
                <p:cNvSpPr>
                  <a:spLocks/>
                </p:cNvSpPr>
                <p:nvPr/>
              </p:nvSpPr>
              <p:spPr bwMode="auto">
                <a:xfrm rot="11349086" flipH="1">
                  <a:off x="9129735" y="7170375"/>
                  <a:ext cx="27337" cy="18973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556" name="Freeform 378">
                  <a:extLst>
                    <a:ext uri="{FF2B5EF4-FFF2-40B4-BE49-F238E27FC236}">
                      <a16:creationId xmlns:a16="http://schemas.microsoft.com/office/drawing/2014/main" id="{2E86A8E3-6D33-D54B-EAE3-2F561FD35344}"/>
                    </a:ext>
                  </a:extLst>
                </p:cNvPr>
                <p:cNvSpPr>
                  <a:spLocks/>
                </p:cNvSpPr>
                <p:nvPr/>
              </p:nvSpPr>
              <p:spPr bwMode="auto">
                <a:xfrm rot="11349086" flipH="1">
                  <a:off x="8940061" y="7167548"/>
                  <a:ext cx="27337" cy="19177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557" name="Freeform 379">
                  <a:extLst>
                    <a:ext uri="{FF2B5EF4-FFF2-40B4-BE49-F238E27FC236}">
                      <a16:creationId xmlns:a16="http://schemas.microsoft.com/office/drawing/2014/main" id="{687E4218-76F4-CDD5-342F-4B609E15453C}"/>
                    </a:ext>
                  </a:extLst>
                </p:cNvPr>
                <p:cNvSpPr>
                  <a:spLocks/>
                </p:cNvSpPr>
                <p:nvPr/>
              </p:nvSpPr>
              <p:spPr bwMode="auto">
                <a:xfrm rot="11349086" flipH="1">
                  <a:off x="8966032" y="7177750"/>
                  <a:ext cx="27337" cy="189738"/>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558" name="Freeform 386">
                  <a:extLst>
                    <a:ext uri="{FF2B5EF4-FFF2-40B4-BE49-F238E27FC236}">
                      <a16:creationId xmlns:a16="http://schemas.microsoft.com/office/drawing/2014/main" id="{EFE20C9F-A962-129C-65D7-257B0B1CD44E}"/>
                    </a:ext>
                  </a:extLst>
                </p:cNvPr>
                <p:cNvSpPr>
                  <a:spLocks/>
                </p:cNvSpPr>
                <p:nvPr/>
              </p:nvSpPr>
              <p:spPr bwMode="auto">
                <a:xfrm rot="11349086" flipH="1">
                  <a:off x="9019340" y="7167548"/>
                  <a:ext cx="27337" cy="19177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559" name="Freeform 387">
                  <a:extLst>
                    <a:ext uri="{FF2B5EF4-FFF2-40B4-BE49-F238E27FC236}">
                      <a16:creationId xmlns:a16="http://schemas.microsoft.com/office/drawing/2014/main" id="{6DE532E3-2FB0-83D0-762C-BEA9D02364E2}"/>
                    </a:ext>
                  </a:extLst>
                </p:cNvPr>
                <p:cNvSpPr>
                  <a:spLocks/>
                </p:cNvSpPr>
                <p:nvPr/>
              </p:nvSpPr>
              <p:spPr bwMode="auto">
                <a:xfrm rot="11349086" flipH="1">
                  <a:off x="9045311" y="7177750"/>
                  <a:ext cx="25970" cy="189738"/>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560" name="Freeform 382">
                  <a:extLst>
                    <a:ext uri="{FF2B5EF4-FFF2-40B4-BE49-F238E27FC236}">
                      <a16:creationId xmlns:a16="http://schemas.microsoft.com/office/drawing/2014/main" id="{7EDB7531-F36C-8314-77AA-74A5B3C2A710}"/>
                    </a:ext>
                  </a:extLst>
                </p:cNvPr>
                <p:cNvSpPr>
                  <a:spLocks/>
                </p:cNvSpPr>
                <p:nvPr/>
              </p:nvSpPr>
              <p:spPr bwMode="auto">
                <a:xfrm rot="11349086" flipH="1">
                  <a:off x="8863517" y="7167548"/>
                  <a:ext cx="25971" cy="19177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561" name="Freeform 383">
                  <a:extLst>
                    <a:ext uri="{FF2B5EF4-FFF2-40B4-BE49-F238E27FC236}">
                      <a16:creationId xmlns:a16="http://schemas.microsoft.com/office/drawing/2014/main" id="{39FD73D6-93E4-3520-D357-5107286B46B3}"/>
                    </a:ext>
                  </a:extLst>
                </p:cNvPr>
                <p:cNvSpPr>
                  <a:spLocks/>
                </p:cNvSpPr>
                <p:nvPr/>
              </p:nvSpPr>
              <p:spPr bwMode="auto">
                <a:xfrm rot="11349086" flipH="1">
                  <a:off x="8888120" y="7177750"/>
                  <a:ext cx="27337" cy="189738"/>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562" name="Freeform 382">
                  <a:extLst>
                    <a:ext uri="{FF2B5EF4-FFF2-40B4-BE49-F238E27FC236}">
                      <a16:creationId xmlns:a16="http://schemas.microsoft.com/office/drawing/2014/main" id="{C92086B9-FF03-47F9-F511-5F3AD6E2D0C6}"/>
                    </a:ext>
                  </a:extLst>
                </p:cNvPr>
                <p:cNvSpPr>
                  <a:spLocks/>
                </p:cNvSpPr>
                <p:nvPr/>
              </p:nvSpPr>
              <p:spPr bwMode="auto">
                <a:xfrm rot="11349086" flipH="1">
                  <a:off x="8785605" y="7167548"/>
                  <a:ext cx="25970" cy="19177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563" name="Freeform 382">
                  <a:extLst>
                    <a:ext uri="{FF2B5EF4-FFF2-40B4-BE49-F238E27FC236}">
                      <a16:creationId xmlns:a16="http://schemas.microsoft.com/office/drawing/2014/main" id="{EB9CA8FA-B4DF-12A1-963E-F06D477A0A9C}"/>
                    </a:ext>
                  </a:extLst>
                </p:cNvPr>
                <p:cNvSpPr>
                  <a:spLocks/>
                </p:cNvSpPr>
                <p:nvPr/>
              </p:nvSpPr>
              <p:spPr bwMode="auto">
                <a:xfrm rot="11349086" flipH="1">
                  <a:off x="8703593" y="7167548"/>
                  <a:ext cx="25970" cy="19177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564" name="Freeform 383">
                  <a:extLst>
                    <a:ext uri="{FF2B5EF4-FFF2-40B4-BE49-F238E27FC236}">
                      <a16:creationId xmlns:a16="http://schemas.microsoft.com/office/drawing/2014/main" id="{BB1D87AA-1A80-1408-0F31-3EB7187826CE}"/>
                    </a:ext>
                  </a:extLst>
                </p:cNvPr>
                <p:cNvSpPr>
                  <a:spLocks/>
                </p:cNvSpPr>
                <p:nvPr/>
              </p:nvSpPr>
              <p:spPr bwMode="auto">
                <a:xfrm rot="11349086" flipH="1">
                  <a:off x="8728197" y="7177750"/>
                  <a:ext cx="27337" cy="189738"/>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565" name="Freeform 382">
                  <a:extLst>
                    <a:ext uri="{FF2B5EF4-FFF2-40B4-BE49-F238E27FC236}">
                      <a16:creationId xmlns:a16="http://schemas.microsoft.com/office/drawing/2014/main" id="{7DB18567-9373-B013-32F7-BCA26454DD6B}"/>
                    </a:ext>
                  </a:extLst>
                </p:cNvPr>
                <p:cNvSpPr>
                  <a:spLocks/>
                </p:cNvSpPr>
                <p:nvPr/>
              </p:nvSpPr>
              <p:spPr bwMode="auto">
                <a:xfrm rot="11349086" flipH="1">
                  <a:off x="8635249" y="7167548"/>
                  <a:ext cx="27337" cy="19177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566" name="Freeform 383">
                  <a:extLst>
                    <a:ext uri="{FF2B5EF4-FFF2-40B4-BE49-F238E27FC236}">
                      <a16:creationId xmlns:a16="http://schemas.microsoft.com/office/drawing/2014/main" id="{877072CF-F2DA-C75D-4A7C-A4989300EF3A}"/>
                    </a:ext>
                  </a:extLst>
                </p:cNvPr>
                <p:cNvSpPr>
                  <a:spLocks/>
                </p:cNvSpPr>
                <p:nvPr/>
              </p:nvSpPr>
              <p:spPr bwMode="auto">
                <a:xfrm rot="11349086" flipH="1">
                  <a:off x="8661220" y="7177750"/>
                  <a:ext cx="25971" cy="189738"/>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567" name="Freeform 382">
                  <a:extLst>
                    <a:ext uri="{FF2B5EF4-FFF2-40B4-BE49-F238E27FC236}">
                      <a16:creationId xmlns:a16="http://schemas.microsoft.com/office/drawing/2014/main" id="{30F0465E-C07B-3151-1128-C434941F20CA}"/>
                    </a:ext>
                  </a:extLst>
                </p:cNvPr>
                <p:cNvSpPr>
                  <a:spLocks/>
                </p:cNvSpPr>
                <p:nvPr/>
              </p:nvSpPr>
              <p:spPr bwMode="auto">
                <a:xfrm rot="11349086" flipH="1">
                  <a:off x="8557337" y="7167548"/>
                  <a:ext cx="27337" cy="191779"/>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568" name="Freeform 383">
                  <a:extLst>
                    <a:ext uri="{FF2B5EF4-FFF2-40B4-BE49-F238E27FC236}">
                      <a16:creationId xmlns:a16="http://schemas.microsoft.com/office/drawing/2014/main" id="{675207E6-EE5A-C763-B0D6-E60757292D49}"/>
                    </a:ext>
                  </a:extLst>
                </p:cNvPr>
                <p:cNvSpPr>
                  <a:spLocks/>
                </p:cNvSpPr>
                <p:nvPr/>
              </p:nvSpPr>
              <p:spPr bwMode="auto">
                <a:xfrm rot="11349086" flipH="1">
                  <a:off x="8583308" y="7177750"/>
                  <a:ext cx="25970" cy="189738"/>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255" name="Freeform 305">
                  <a:extLst>
                    <a:ext uri="{FF2B5EF4-FFF2-40B4-BE49-F238E27FC236}">
                      <a16:creationId xmlns:a16="http://schemas.microsoft.com/office/drawing/2014/main" id="{A86191E9-6300-D945-2B96-563C4BC47FC1}"/>
                    </a:ext>
                  </a:extLst>
                </p:cNvPr>
                <p:cNvSpPr>
                  <a:spLocks/>
                </p:cNvSpPr>
                <p:nvPr/>
              </p:nvSpPr>
              <p:spPr bwMode="auto">
                <a:xfrm rot="10800000" flipH="1">
                  <a:off x="9173479" y="716218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256" name="Freeform 306">
                  <a:extLst>
                    <a:ext uri="{FF2B5EF4-FFF2-40B4-BE49-F238E27FC236}">
                      <a16:creationId xmlns:a16="http://schemas.microsoft.com/office/drawing/2014/main" id="{4BD96739-5F1D-33B1-3E34-59F09B2AAB69}"/>
                    </a:ext>
                  </a:extLst>
                </p:cNvPr>
                <p:cNvSpPr>
                  <a:spLocks/>
                </p:cNvSpPr>
                <p:nvPr/>
              </p:nvSpPr>
              <p:spPr bwMode="auto">
                <a:xfrm rot="10800000" flipH="1">
                  <a:off x="9199550" y="7165367"/>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257" name="Freeform 309">
                  <a:extLst>
                    <a:ext uri="{FF2B5EF4-FFF2-40B4-BE49-F238E27FC236}">
                      <a16:creationId xmlns:a16="http://schemas.microsoft.com/office/drawing/2014/main" id="{36FADFC2-071F-3DA9-9BCD-F5DB7F800484}"/>
                    </a:ext>
                  </a:extLst>
                </p:cNvPr>
                <p:cNvSpPr>
                  <a:spLocks/>
                </p:cNvSpPr>
                <p:nvPr/>
              </p:nvSpPr>
              <p:spPr bwMode="auto">
                <a:xfrm rot="10800000" flipH="1">
                  <a:off x="9252970" y="7158370"/>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258" name="Freeform 310">
                  <a:extLst>
                    <a:ext uri="{FF2B5EF4-FFF2-40B4-BE49-F238E27FC236}">
                      <a16:creationId xmlns:a16="http://schemas.microsoft.com/office/drawing/2014/main" id="{BA5F5F95-395D-455D-883F-B23234BDCC7C}"/>
                    </a:ext>
                  </a:extLst>
                </p:cNvPr>
                <p:cNvSpPr>
                  <a:spLocks/>
                </p:cNvSpPr>
                <p:nvPr/>
              </p:nvSpPr>
              <p:spPr bwMode="auto">
                <a:xfrm rot="10800000" flipH="1">
                  <a:off x="9279041" y="716155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259" name="Freeform 313">
                  <a:extLst>
                    <a:ext uri="{FF2B5EF4-FFF2-40B4-BE49-F238E27FC236}">
                      <a16:creationId xmlns:a16="http://schemas.microsoft.com/office/drawing/2014/main" id="{DC41949A-932E-F902-9029-8320EBCED7A1}"/>
                    </a:ext>
                  </a:extLst>
                </p:cNvPr>
                <p:cNvSpPr>
                  <a:spLocks/>
                </p:cNvSpPr>
                <p:nvPr/>
              </p:nvSpPr>
              <p:spPr bwMode="auto">
                <a:xfrm rot="10800000" flipH="1">
                  <a:off x="9329900" y="716600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260" name="Freeform 314">
                  <a:extLst>
                    <a:ext uri="{FF2B5EF4-FFF2-40B4-BE49-F238E27FC236}">
                      <a16:creationId xmlns:a16="http://schemas.microsoft.com/office/drawing/2014/main" id="{83A9FE76-FCEF-A74C-FA3B-0702D67E8B49}"/>
                    </a:ext>
                  </a:extLst>
                </p:cNvPr>
                <p:cNvSpPr>
                  <a:spLocks/>
                </p:cNvSpPr>
                <p:nvPr/>
              </p:nvSpPr>
              <p:spPr bwMode="auto">
                <a:xfrm rot="10800000" flipH="1">
                  <a:off x="9355971" y="716918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261" name="Freeform 318">
                  <a:extLst>
                    <a:ext uri="{FF2B5EF4-FFF2-40B4-BE49-F238E27FC236}">
                      <a16:creationId xmlns:a16="http://schemas.microsoft.com/office/drawing/2014/main" id="{F0704BEE-00D4-FEE6-2A2F-9BB79A2F17B0}"/>
                    </a:ext>
                  </a:extLst>
                </p:cNvPr>
                <p:cNvSpPr>
                  <a:spLocks/>
                </p:cNvSpPr>
                <p:nvPr/>
              </p:nvSpPr>
              <p:spPr bwMode="auto">
                <a:xfrm rot="10800000" flipH="1">
                  <a:off x="9409820" y="7170459"/>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262" name="Freeform 319">
                  <a:extLst>
                    <a:ext uri="{FF2B5EF4-FFF2-40B4-BE49-F238E27FC236}">
                      <a16:creationId xmlns:a16="http://schemas.microsoft.com/office/drawing/2014/main" id="{9D820A80-D519-F6C5-601F-0EEAA25B83CF}"/>
                    </a:ext>
                  </a:extLst>
                </p:cNvPr>
                <p:cNvSpPr>
                  <a:spLocks/>
                </p:cNvSpPr>
                <p:nvPr/>
              </p:nvSpPr>
              <p:spPr bwMode="auto">
                <a:xfrm rot="10800000" flipH="1">
                  <a:off x="9435891" y="7173640"/>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263" name="Freeform 322">
                  <a:extLst>
                    <a:ext uri="{FF2B5EF4-FFF2-40B4-BE49-F238E27FC236}">
                      <a16:creationId xmlns:a16="http://schemas.microsoft.com/office/drawing/2014/main" id="{C1C851DD-FE71-720E-1552-A18BAE602327}"/>
                    </a:ext>
                  </a:extLst>
                </p:cNvPr>
                <p:cNvSpPr>
                  <a:spLocks/>
                </p:cNvSpPr>
                <p:nvPr/>
              </p:nvSpPr>
              <p:spPr bwMode="auto">
                <a:xfrm rot="10800000" flipH="1">
                  <a:off x="9489738" y="7167278"/>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264" name="Freeform 323">
                  <a:extLst>
                    <a:ext uri="{FF2B5EF4-FFF2-40B4-BE49-F238E27FC236}">
                      <a16:creationId xmlns:a16="http://schemas.microsoft.com/office/drawing/2014/main" id="{9C93C19C-A0D7-4642-2A94-CE83037EE214}"/>
                    </a:ext>
                  </a:extLst>
                </p:cNvPr>
                <p:cNvSpPr>
                  <a:spLocks/>
                </p:cNvSpPr>
                <p:nvPr/>
              </p:nvSpPr>
              <p:spPr bwMode="auto">
                <a:xfrm rot="10800000" flipH="1">
                  <a:off x="9515809" y="7170459"/>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265" name="Freeform 378">
                  <a:extLst>
                    <a:ext uri="{FF2B5EF4-FFF2-40B4-BE49-F238E27FC236}">
                      <a16:creationId xmlns:a16="http://schemas.microsoft.com/office/drawing/2014/main" id="{642E10AB-0068-632E-A68F-57D685EBC4B1}"/>
                    </a:ext>
                  </a:extLst>
                </p:cNvPr>
                <p:cNvSpPr>
                  <a:spLocks/>
                </p:cNvSpPr>
                <p:nvPr/>
              </p:nvSpPr>
              <p:spPr bwMode="auto">
                <a:xfrm rot="11349086" flipH="1">
                  <a:off x="9818226" y="717384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266" name="Freeform 379">
                  <a:extLst>
                    <a:ext uri="{FF2B5EF4-FFF2-40B4-BE49-F238E27FC236}">
                      <a16:creationId xmlns:a16="http://schemas.microsoft.com/office/drawing/2014/main" id="{181D23BE-7539-9652-6B86-088B3914EEBC}"/>
                    </a:ext>
                  </a:extLst>
                </p:cNvPr>
                <p:cNvSpPr>
                  <a:spLocks/>
                </p:cNvSpPr>
                <p:nvPr/>
              </p:nvSpPr>
              <p:spPr bwMode="auto">
                <a:xfrm rot="11349086" flipH="1">
                  <a:off x="9843625" y="7183172"/>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267" name="Freeform 382">
                  <a:extLst>
                    <a:ext uri="{FF2B5EF4-FFF2-40B4-BE49-F238E27FC236}">
                      <a16:creationId xmlns:a16="http://schemas.microsoft.com/office/drawing/2014/main" id="{EF16E886-5B9C-0A9F-7751-0EC5D3B7AECD}"/>
                    </a:ext>
                  </a:extLst>
                </p:cNvPr>
                <p:cNvSpPr>
                  <a:spLocks/>
                </p:cNvSpPr>
                <p:nvPr/>
              </p:nvSpPr>
              <p:spPr bwMode="auto">
                <a:xfrm rot="11349086" flipH="1">
                  <a:off x="9741299" y="717384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268" name="Freeform 383">
                  <a:extLst>
                    <a:ext uri="{FF2B5EF4-FFF2-40B4-BE49-F238E27FC236}">
                      <a16:creationId xmlns:a16="http://schemas.microsoft.com/office/drawing/2014/main" id="{9D9CF448-FB5A-ACB2-983C-B9F660D3E46B}"/>
                    </a:ext>
                  </a:extLst>
                </p:cNvPr>
                <p:cNvSpPr>
                  <a:spLocks/>
                </p:cNvSpPr>
                <p:nvPr/>
              </p:nvSpPr>
              <p:spPr bwMode="auto">
                <a:xfrm rot="11349086" flipH="1">
                  <a:off x="9766698" y="7183172"/>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269" name="Freeform 386">
                  <a:extLst>
                    <a:ext uri="{FF2B5EF4-FFF2-40B4-BE49-F238E27FC236}">
                      <a16:creationId xmlns:a16="http://schemas.microsoft.com/office/drawing/2014/main" id="{B6155B32-238D-FD99-A594-2A98E4F36972}"/>
                    </a:ext>
                  </a:extLst>
                </p:cNvPr>
                <p:cNvSpPr>
                  <a:spLocks/>
                </p:cNvSpPr>
                <p:nvPr/>
              </p:nvSpPr>
              <p:spPr bwMode="auto">
                <a:xfrm rot="11349086" flipH="1">
                  <a:off x="9664371" y="717384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270" name="Freeform 387">
                  <a:extLst>
                    <a:ext uri="{FF2B5EF4-FFF2-40B4-BE49-F238E27FC236}">
                      <a16:creationId xmlns:a16="http://schemas.microsoft.com/office/drawing/2014/main" id="{86A1D4C0-EA3B-6240-AA02-DBF1597A119E}"/>
                    </a:ext>
                  </a:extLst>
                </p:cNvPr>
                <p:cNvSpPr>
                  <a:spLocks/>
                </p:cNvSpPr>
                <p:nvPr/>
              </p:nvSpPr>
              <p:spPr bwMode="auto">
                <a:xfrm rot="11349086" flipH="1">
                  <a:off x="9689770" y="7183172"/>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271" name="Freeform 390">
                  <a:extLst>
                    <a:ext uri="{FF2B5EF4-FFF2-40B4-BE49-F238E27FC236}">
                      <a16:creationId xmlns:a16="http://schemas.microsoft.com/office/drawing/2014/main" id="{96E2C29C-5E1D-61F9-6D44-CFBC63289F22}"/>
                    </a:ext>
                  </a:extLst>
                </p:cNvPr>
                <p:cNvSpPr>
                  <a:spLocks/>
                </p:cNvSpPr>
                <p:nvPr/>
              </p:nvSpPr>
              <p:spPr bwMode="auto">
                <a:xfrm rot="11349086" flipH="1">
                  <a:off x="9579750" y="7173841"/>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272" name="Freeform 391">
                  <a:extLst>
                    <a:ext uri="{FF2B5EF4-FFF2-40B4-BE49-F238E27FC236}">
                      <a16:creationId xmlns:a16="http://schemas.microsoft.com/office/drawing/2014/main" id="{AD023541-0783-004C-3128-5929E2FA944B}"/>
                    </a:ext>
                  </a:extLst>
                </p:cNvPr>
                <p:cNvSpPr>
                  <a:spLocks/>
                </p:cNvSpPr>
                <p:nvPr/>
              </p:nvSpPr>
              <p:spPr bwMode="auto">
                <a:xfrm rot="11349086" flipH="1">
                  <a:off x="9605149" y="7183172"/>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287" name="Freeform 390">
                  <a:extLst>
                    <a:ext uri="{FF2B5EF4-FFF2-40B4-BE49-F238E27FC236}">
                      <a16:creationId xmlns:a16="http://schemas.microsoft.com/office/drawing/2014/main" id="{F4C55F3C-E059-8D57-F5B1-A086C3BCB6DA}"/>
                    </a:ext>
                  </a:extLst>
                </p:cNvPr>
                <p:cNvSpPr>
                  <a:spLocks/>
                </p:cNvSpPr>
                <p:nvPr/>
              </p:nvSpPr>
              <p:spPr bwMode="auto">
                <a:xfrm rot="11349086" flipH="1">
                  <a:off x="9885333" y="717912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sp>
              <p:nvSpPr>
                <p:cNvPr id="9288" name="Freeform 391">
                  <a:extLst>
                    <a:ext uri="{FF2B5EF4-FFF2-40B4-BE49-F238E27FC236}">
                      <a16:creationId xmlns:a16="http://schemas.microsoft.com/office/drawing/2014/main" id="{CD81DAAC-D019-7DFA-DBAB-1C7BEDF62DC2}"/>
                    </a:ext>
                  </a:extLst>
                </p:cNvPr>
                <p:cNvSpPr>
                  <a:spLocks/>
                </p:cNvSpPr>
                <p:nvPr/>
              </p:nvSpPr>
              <p:spPr bwMode="auto">
                <a:xfrm rot="11349086" flipH="1">
                  <a:off x="9910732" y="7188456"/>
                  <a:ext cx="26925" cy="190872"/>
                </a:xfrm>
                <a:custGeom>
                  <a:avLst/>
                  <a:gdLst>
                    <a:gd name="T0" fmla="*/ 31274 w 31274"/>
                    <a:gd name="T1" fmla="*/ 0 h 148925"/>
                    <a:gd name="T2" fmla="*/ 1489 w 31274"/>
                    <a:gd name="T3" fmla="*/ 53613 h 148925"/>
                    <a:gd name="T4" fmla="*/ 22339 w 31274"/>
                    <a:gd name="T5" fmla="*/ 101269 h 148925"/>
                    <a:gd name="T6" fmla="*/ 1489 w 31274"/>
                    <a:gd name="T7" fmla="*/ 148925 h 148925"/>
                    <a:gd name="T8" fmla="*/ 0 60000 65536"/>
                    <a:gd name="T9" fmla="*/ 0 60000 65536"/>
                    <a:gd name="T10" fmla="*/ 0 60000 65536"/>
                    <a:gd name="T11" fmla="*/ 0 60000 65536"/>
                    <a:gd name="T12" fmla="*/ 0 w 31274"/>
                    <a:gd name="T13" fmla="*/ 0 h 148925"/>
                    <a:gd name="T14" fmla="*/ 31274 w 31274"/>
                    <a:gd name="T15" fmla="*/ 148925 h 148925"/>
                  </a:gdLst>
                  <a:ahLst/>
                  <a:cxnLst>
                    <a:cxn ang="T8">
                      <a:pos x="T0" y="T1"/>
                    </a:cxn>
                    <a:cxn ang="T9">
                      <a:pos x="T2" y="T3"/>
                    </a:cxn>
                    <a:cxn ang="T10">
                      <a:pos x="T4" y="T5"/>
                    </a:cxn>
                    <a:cxn ang="T11">
                      <a:pos x="T6" y="T7"/>
                    </a:cxn>
                  </a:cxnLst>
                  <a:rect l="T12" t="T13" r="T14" b="T15"/>
                  <a:pathLst>
                    <a:path w="31274" h="148925">
                      <a:moveTo>
                        <a:pt x="31274" y="0"/>
                      </a:moveTo>
                      <a:cubicBezTo>
                        <a:pt x="17126" y="18367"/>
                        <a:pt x="2978" y="36735"/>
                        <a:pt x="1489" y="53613"/>
                      </a:cubicBezTo>
                      <a:cubicBezTo>
                        <a:pt x="0" y="70491"/>
                        <a:pt x="22339" y="85384"/>
                        <a:pt x="22339" y="101269"/>
                      </a:cubicBezTo>
                      <a:cubicBezTo>
                        <a:pt x="22339" y="117154"/>
                        <a:pt x="11914" y="133039"/>
                        <a:pt x="1489" y="148925"/>
                      </a:cubicBezTo>
                    </a:path>
                  </a:pathLst>
                </a:custGeom>
                <a:noFill/>
                <a:ln w="12700">
                  <a:solidFill>
                    <a:schemeClr val="accent2"/>
                  </a:solidFill>
                  <a:round/>
                  <a:headEnd/>
                  <a:tailEnd/>
                </a:ln>
              </p:spPr>
              <p:txBody>
                <a:bodyPr anchor="ctr"/>
                <a:lstStyle/>
                <a:p>
                  <a:pPr eaLnBrk="1" fontAlgn="auto" hangingPunct="1">
                    <a:lnSpc>
                      <a:spcPct val="90000"/>
                    </a:lnSpc>
                    <a:spcBef>
                      <a:spcPts val="0"/>
                    </a:spcBef>
                    <a:spcAft>
                      <a:spcPts val="0"/>
                    </a:spcAft>
                    <a:buClr>
                      <a:srgbClr val="8B3D9A"/>
                    </a:buClr>
                    <a:buFont typeface="Arial" panose="020B0604020202020204" pitchFamily="34" charset="0"/>
                    <a:buChar char="•"/>
                    <a:defRPr/>
                  </a:pPr>
                  <a:endParaRPr lang="en-US" b="0" dirty="0">
                    <a:solidFill>
                      <a:srgbClr val="FFFFFF"/>
                    </a:solidFill>
                    <a:latin typeface="Arial"/>
                  </a:endParaRPr>
                </a:p>
              </p:txBody>
            </p:sp>
          </p:grpSp>
          <p:grpSp>
            <p:nvGrpSpPr>
              <p:cNvPr id="9578" name="Group 9577">
                <a:extLst>
                  <a:ext uri="{FF2B5EF4-FFF2-40B4-BE49-F238E27FC236}">
                    <a16:creationId xmlns:a16="http://schemas.microsoft.com/office/drawing/2014/main" id="{8A1611AE-6FB4-B228-6615-4F64EFA0E6C0}"/>
                  </a:ext>
                </a:extLst>
              </p:cNvPr>
              <p:cNvGrpSpPr/>
              <p:nvPr/>
            </p:nvGrpSpPr>
            <p:grpSpPr>
              <a:xfrm>
                <a:off x="6978400" y="7293786"/>
                <a:ext cx="2959284" cy="112535"/>
                <a:chOff x="6978400" y="7293786"/>
                <a:chExt cx="2959284" cy="112535"/>
              </a:xfrm>
            </p:grpSpPr>
            <p:sp>
              <p:nvSpPr>
                <p:cNvPr id="9515" name="Oval 304">
                  <a:extLst>
                    <a:ext uri="{FF2B5EF4-FFF2-40B4-BE49-F238E27FC236}">
                      <a16:creationId xmlns:a16="http://schemas.microsoft.com/office/drawing/2014/main" id="{3756993F-475B-BE97-67FB-CB7E64A9A616}"/>
                    </a:ext>
                  </a:extLst>
                </p:cNvPr>
                <p:cNvSpPr>
                  <a:spLocks noChangeArrowheads="1"/>
                </p:cNvSpPr>
                <p:nvPr/>
              </p:nvSpPr>
              <p:spPr bwMode="auto">
                <a:xfrm rot="10464115" flipH="1">
                  <a:off x="6978400" y="7297602"/>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516" name="Oval 308">
                  <a:extLst>
                    <a:ext uri="{FF2B5EF4-FFF2-40B4-BE49-F238E27FC236}">
                      <a16:creationId xmlns:a16="http://schemas.microsoft.com/office/drawing/2014/main" id="{105C44BF-82C0-BF71-B32D-D23492706189}"/>
                    </a:ext>
                  </a:extLst>
                </p:cNvPr>
                <p:cNvSpPr>
                  <a:spLocks noChangeArrowheads="1"/>
                </p:cNvSpPr>
                <p:nvPr/>
              </p:nvSpPr>
              <p:spPr bwMode="auto">
                <a:xfrm rot="10464115" flipH="1">
                  <a:off x="7057891" y="7293786"/>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517" name="Oval 312">
                  <a:extLst>
                    <a:ext uri="{FF2B5EF4-FFF2-40B4-BE49-F238E27FC236}">
                      <a16:creationId xmlns:a16="http://schemas.microsoft.com/office/drawing/2014/main" id="{BA492A0B-0010-C0B9-A0C7-17B9F9E9B159}"/>
                    </a:ext>
                  </a:extLst>
                </p:cNvPr>
                <p:cNvSpPr>
                  <a:spLocks noChangeArrowheads="1"/>
                </p:cNvSpPr>
                <p:nvPr/>
              </p:nvSpPr>
              <p:spPr bwMode="auto">
                <a:xfrm rot="10464115" flipH="1">
                  <a:off x="7134821" y="7301421"/>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518" name="Oval 317">
                  <a:extLst>
                    <a:ext uri="{FF2B5EF4-FFF2-40B4-BE49-F238E27FC236}">
                      <a16:creationId xmlns:a16="http://schemas.microsoft.com/office/drawing/2014/main" id="{A5DED390-B041-78C9-29DC-6A0EC6AC6434}"/>
                    </a:ext>
                  </a:extLst>
                </p:cNvPr>
                <p:cNvSpPr>
                  <a:spLocks noChangeArrowheads="1"/>
                </p:cNvSpPr>
                <p:nvPr/>
              </p:nvSpPr>
              <p:spPr bwMode="auto">
                <a:xfrm rot="10464115" flipH="1">
                  <a:off x="7214741" y="7305874"/>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519" name="Oval 321">
                  <a:extLst>
                    <a:ext uri="{FF2B5EF4-FFF2-40B4-BE49-F238E27FC236}">
                      <a16:creationId xmlns:a16="http://schemas.microsoft.com/office/drawing/2014/main" id="{E5730DC4-110B-5C51-FDCB-1A1A9991714C}"/>
                    </a:ext>
                  </a:extLst>
                </p:cNvPr>
                <p:cNvSpPr>
                  <a:spLocks noChangeArrowheads="1"/>
                </p:cNvSpPr>
                <p:nvPr/>
              </p:nvSpPr>
              <p:spPr bwMode="auto">
                <a:xfrm rot="10464115" flipH="1">
                  <a:off x="7294659" y="7302694"/>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520" name="Oval 377">
                  <a:extLst>
                    <a:ext uri="{FF2B5EF4-FFF2-40B4-BE49-F238E27FC236}">
                      <a16:creationId xmlns:a16="http://schemas.microsoft.com/office/drawing/2014/main" id="{59517972-D5EC-C51C-BF7A-05511BB529F9}"/>
                    </a:ext>
                  </a:extLst>
                </p:cNvPr>
                <p:cNvSpPr>
                  <a:spLocks noChangeArrowheads="1"/>
                </p:cNvSpPr>
                <p:nvPr/>
              </p:nvSpPr>
              <p:spPr bwMode="auto">
                <a:xfrm rot="11013201" flipH="1">
                  <a:off x="7612674" y="7311222"/>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521" name="Oval 381">
                  <a:extLst>
                    <a:ext uri="{FF2B5EF4-FFF2-40B4-BE49-F238E27FC236}">
                      <a16:creationId xmlns:a16="http://schemas.microsoft.com/office/drawing/2014/main" id="{2E9E7635-A969-E597-F79E-36B327572B9D}"/>
                    </a:ext>
                  </a:extLst>
                </p:cNvPr>
                <p:cNvSpPr>
                  <a:spLocks noChangeArrowheads="1"/>
                </p:cNvSpPr>
                <p:nvPr/>
              </p:nvSpPr>
              <p:spPr bwMode="auto">
                <a:xfrm rot="11013201" flipH="1">
                  <a:off x="7535747" y="7311222"/>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522" name="Oval 385">
                  <a:extLst>
                    <a:ext uri="{FF2B5EF4-FFF2-40B4-BE49-F238E27FC236}">
                      <a16:creationId xmlns:a16="http://schemas.microsoft.com/office/drawing/2014/main" id="{8A8CDFC2-2301-AE27-6400-D34F9819C32F}"/>
                    </a:ext>
                  </a:extLst>
                </p:cNvPr>
                <p:cNvSpPr>
                  <a:spLocks noChangeArrowheads="1"/>
                </p:cNvSpPr>
                <p:nvPr/>
              </p:nvSpPr>
              <p:spPr bwMode="auto">
                <a:xfrm rot="11013201" flipH="1">
                  <a:off x="7458819" y="7311222"/>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523" name="Oval 389">
                  <a:extLst>
                    <a:ext uri="{FF2B5EF4-FFF2-40B4-BE49-F238E27FC236}">
                      <a16:creationId xmlns:a16="http://schemas.microsoft.com/office/drawing/2014/main" id="{5CC66856-9C15-F0BE-261A-7E943771C2B3}"/>
                    </a:ext>
                  </a:extLst>
                </p:cNvPr>
                <p:cNvSpPr>
                  <a:spLocks noChangeArrowheads="1"/>
                </p:cNvSpPr>
                <p:nvPr/>
              </p:nvSpPr>
              <p:spPr bwMode="auto">
                <a:xfrm rot="11013201" flipH="1">
                  <a:off x="7374198" y="7311222"/>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528" name="Oval 377">
                  <a:extLst>
                    <a:ext uri="{FF2B5EF4-FFF2-40B4-BE49-F238E27FC236}">
                      <a16:creationId xmlns:a16="http://schemas.microsoft.com/office/drawing/2014/main" id="{BA42A32C-781C-EA1A-7161-4F22254959B1}"/>
                    </a:ext>
                  </a:extLst>
                </p:cNvPr>
                <p:cNvSpPr>
                  <a:spLocks noChangeArrowheads="1"/>
                </p:cNvSpPr>
                <p:nvPr/>
              </p:nvSpPr>
              <p:spPr bwMode="auto">
                <a:xfrm rot="11013201" flipH="1">
                  <a:off x="7918258" y="7316507"/>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529" name="Oval 381">
                  <a:extLst>
                    <a:ext uri="{FF2B5EF4-FFF2-40B4-BE49-F238E27FC236}">
                      <a16:creationId xmlns:a16="http://schemas.microsoft.com/office/drawing/2014/main" id="{D0A502CA-EA2B-ED52-3BEC-4FF2A6F0DA95}"/>
                    </a:ext>
                  </a:extLst>
                </p:cNvPr>
                <p:cNvSpPr>
                  <a:spLocks noChangeArrowheads="1"/>
                </p:cNvSpPr>
                <p:nvPr/>
              </p:nvSpPr>
              <p:spPr bwMode="auto">
                <a:xfrm rot="11013201" flipH="1">
                  <a:off x="7841330" y="7316507"/>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530" name="Oval 385">
                  <a:extLst>
                    <a:ext uri="{FF2B5EF4-FFF2-40B4-BE49-F238E27FC236}">
                      <a16:creationId xmlns:a16="http://schemas.microsoft.com/office/drawing/2014/main" id="{7F513C3B-A42A-4ABB-5854-219F2F1049EB}"/>
                    </a:ext>
                  </a:extLst>
                </p:cNvPr>
                <p:cNvSpPr>
                  <a:spLocks noChangeArrowheads="1"/>
                </p:cNvSpPr>
                <p:nvPr/>
              </p:nvSpPr>
              <p:spPr bwMode="auto">
                <a:xfrm rot="11013201" flipH="1">
                  <a:off x="7764403" y="7316507"/>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531" name="Oval 389">
                  <a:extLst>
                    <a:ext uri="{FF2B5EF4-FFF2-40B4-BE49-F238E27FC236}">
                      <a16:creationId xmlns:a16="http://schemas.microsoft.com/office/drawing/2014/main" id="{F7781936-FE2E-3658-1FD0-7A0335B9A8A8}"/>
                    </a:ext>
                  </a:extLst>
                </p:cNvPr>
                <p:cNvSpPr>
                  <a:spLocks noChangeArrowheads="1"/>
                </p:cNvSpPr>
                <p:nvPr/>
              </p:nvSpPr>
              <p:spPr bwMode="auto">
                <a:xfrm rot="11013201" flipH="1">
                  <a:off x="7679781" y="7316507"/>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535" name="Oval 377">
                  <a:extLst>
                    <a:ext uri="{FF2B5EF4-FFF2-40B4-BE49-F238E27FC236}">
                      <a16:creationId xmlns:a16="http://schemas.microsoft.com/office/drawing/2014/main" id="{77DA1909-4A71-3014-5F7E-D4EE68E8A85B}"/>
                    </a:ext>
                  </a:extLst>
                </p:cNvPr>
                <p:cNvSpPr>
                  <a:spLocks noChangeArrowheads="1"/>
                </p:cNvSpPr>
                <p:nvPr/>
              </p:nvSpPr>
              <p:spPr bwMode="auto">
                <a:xfrm rot="11013201" flipH="1">
                  <a:off x="8151382" y="7316115"/>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536" name="Oval 381">
                  <a:extLst>
                    <a:ext uri="{FF2B5EF4-FFF2-40B4-BE49-F238E27FC236}">
                      <a16:creationId xmlns:a16="http://schemas.microsoft.com/office/drawing/2014/main" id="{A85249F4-E860-B6BF-AFB5-2B2F2D87250A}"/>
                    </a:ext>
                  </a:extLst>
                </p:cNvPr>
                <p:cNvSpPr>
                  <a:spLocks noChangeArrowheads="1"/>
                </p:cNvSpPr>
                <p:nvPr/>
              </p:nvSpPr>
              <p:spPr bwMode="auto">
                <a:xfrm rot="11013201" flipH="1">
                  <a:off x="8074456" y="7316115"/>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537" name="Oval 385">
                  <a:extLst>
                    <a:ext uri="{FF2B5EF4-FFF2-40B4-BE49-F238E27FC236}">
                      <a16:creationId xmlns:a16="http://schemas.microsoft.com/office/drawing/2014/main" id="{B2E81949-7FCC-87E5-0986-ED76D1EEF587}"/>
                    </a:ext>
                  </a:extLst>
                </p:cNvPr>
                <p:cNvSpPr>
                  <a:spLocks noChangeArrowheads="1"/>
                </p:cNvSpPr>
                <p:nvPr/>
              </p:nvSpPr>
              <p:spPr bwMode="auto">
                <a:xfrm rot="11013201" flipH="1">
                  <a:off x="7997527" y="7316115"/>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542" name="Oval 377">
                  <a:extLst>
                    <a:ext uri="{FF2B5EF4-FFF2-40B4-BE49-F238E27FC236}">
                      <a16:creationId xmlns:a16="http://schemas.microsoft.com/office/drawing/2014/main" id="{F9E626FD-8B88-EE7E-965E-5CEBA6BB7390}"/>
                    </a:ext>
                  </a:extLst>
                </p:cNvPr>
                <p:cNvSpPr>
                  <a:spLocks noChangeArrowheads="1"/>
                </p:cNvSpPr>
                <p:nvPr/>
              </p:nvSpPr>
              <p:spPr bwMode="auto">
                <a:xfrm rot="11013201" flipH="1">
                  <a:off x="8456966" y="7321399"/>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543" name="Oval 381">
                  <a:extLst>
                    <a:ext uri="{FF2B5EF4-FFF2-40B4-BE49-F238E27FC236}">
                      <a16:creationId xmlns:a16="http://schemas.microsoft.com/office/drawing/2014/main" id="{6B5A7960-54B8-91B8-603B-CCE79580CA89}"/>
                    </a:ext>
                  </a:extLst>
                </p:cNvPr>
                <p:cNvSpPr>
                  <a:spLocks noChangeArrowheads="1"/>
                </p:cNvSpPr>
                <p:nvPr/>
              </p:nvSpPr>
              <p:spPr bwMode="auto">
                <a:xfrm rot="11013201" flipH="1">
                  <a:off x="8380039" y="7321399"/>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544" name="Oval 385">
                  <a:extLst>
                    <a:ext uri="{FF2B5EF4-FFF2-40B4-BE49-F238E27FC236}">
                      <a16:creationId xmlns:a16="http://schemas.microsoft.com/office/drawing/2014/main" id="{332D5D07-55B7-90E6-464B-F341615D55AC}"/>
                    </a:ext>
                  </a:extLst>
                </p:cNvPr>
                <p:cNvSpPr>
                  <a:spLocks noChangeArrowheads="1"/>
                </p:cNvSpPr>
                <p:nvPr/>
              </p:nvSpPr>
              <p:spPr bwMode="auto">
                <a:xfrm rot="11013201" flipH="1">
                  <a:off x="8303111" y="7321399"/>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545" name="Oval 389">
                  <a:extLst>
                    <a:ext uri="{FF2B5EF4-FFF2-40B4-BE49-F238E27FC236}">
                      <a16:creationId xmlns:a16="http://schemas.microsoft.com/office/drawing/2014/main" id="{A2A71703-0492-BBDC-3551-747F4483F05E}"/>
                    </a:ext>
                  </a:extLst>
                </p:cNvPr>
                <p:cNvSpPr>
                  <a:spLocks noChangeArrowheads="1"/>
                </p:cNvSpPr>
                <p:nvPr/>
              </p:nvSpPr>
              <p:spPr bwMode="auto">
                <a:xfrm rot="11013201" flipH="1">
                  <a:off x="8218489" y="7321399"/>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554" name="Oval 381">
                  <a:extLst>
                    <a:ext uri="{FF2B5EF4-FFF2-40B4-BE49-F238E27FC236}">
                      <a16:creationId xmlns:a16="http://schemas.microsoft.com/office/drawing/2014/main" id="{636D31FC-5567-3263-F35B-5D2513DD38A1}"/>
                    </a:ext>
                  </a:extLst>
                </p:cNvPr>
                <p:cNvSpPr>
                  <a:spLocks noChangeArrowheads="1"/>
                </p:cNvSpPr>
                <p:nvPr/>
              </p:nvSpPr>
              <p:spPr bwMode="auto">
                <a:xfrm rot="11013201" flipH="1">
                  <a:off x="9084627" y="7321349"/>
                  <a:ext cx="72445" cy="65287"/>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569" name="Oval 377">
                  <a:extLst>
                    <a:ext uri="{FF2B5EF4-FFF2-40B4-BE49-F238E27FC236}">
                      <a16:creationId xmlns:a16="http://schemas.microsoft.com/office/drawing/2014/main" id="{C107E36D-3924-A0BE-0643-2BDA781AD644}"/>
                    </a:ext>
                  </a:extLst>
                </p:cNvPr>
                <p:cNvSpPr>
                  <a:spLocks noChangeArrowheads="1"/>
                </p:cNvSpPr>
                <p:nvPr/>
              </p:nvSpPr>
              <p:spPr bwMode="auto">
                <a:xfrm rot="11013201" flipH="1">
                  <a:off x="8920925" y="7328725"/>
                  <a:ext cx="72445" cy="67326"/>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570" name="Oval 385">
                  <a:extLst>
                    <a:ext uri="{FF2B5EF4-FFF2-40B4-BE49-F238E27FC236}">
                      <a16:creationId xmlns:a16="http://schemas.microsoft.com/office/drawing/2014/main" id="{7F627303-9824-4B45-0A6C-568B15BFD536}"/>
                    </a:ext>
                  </a:extLst>
                </p:cNvPr>
                <p:cNvSpPr>
                  <a:spLocks noChangeArrowheads="1"/>
                </p:cNvSpPr>
                <p:nvPr/>
              </p:nvSpPr>
              <p:spPr bwMode="auto">
                <a:xfrm rot="11013201" flipH="1">
                  <a:off x="9000203" y="7328724"/>
                  <a:ext cx="72445" cy="65287"/>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571" name="Oval 381">
                  <a:extLst>
                    <a:ext uri="{FF2B5EF4-FFF2-40B4-BE49-F238E27FC236}">
                      <a16:creationId xmlns:a16="http://schemas.microsoft.com/office/drawing/2014/main" id="{3F48ACA4-4E66-DDFE-6A6E-C94DCAD381ED}"/>
                    </a:ext>
                  </a:extLst>
                </p:cNvPr>
                <p:cNvSpPr>
                  <a:spLocks noChangeArrowheads="1"/>
                </p:cNvSpPr>
                <p:nvPr/>
              </p:nvSpPr>
              <p:spPr bwMode="auto">
                <a:xfrm rot="11013201" flipH="1">
                  <a:off x="8843015" y="7328724"/>
                  <a:ext cx="72444" cy="65287"/>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572" name="Oval 381">
                  <a:extLst>
                    <a:ext uri="{FF2B5EF4-FFF2-40B4-BE49-F238E27FC236}">
                      <a16:creationId xmlns:a16="http://schemas.microsoft.com/office/drawing/2014/main" id="{9036CDB4-9539-389B-6F96-1C2D6C31A5DD}"/>
                    </a:ext>
                  </a:extLst>
                </p:cNvPr>
                <p:cNvSpPr>
                  <a:spLocks noChangeArrowheads="1"/>
                </p:cNvSpPr>
                <p:nvPr/>
              </p:nvSpPr>
              <p:spPr bwMode="auto">
                <a:xfrm rot="11013201" flipH="1">
                  <a:off x="8765102" y="7328724"/>
                  <a:ext cx="72445" cy="65287"/>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573" name="Oval 381">
                  <a:extLst>
                    <a:ext uri="{FF2B5EF4-FFF2-40B4-BE49-F238E27FC236}">
                      <a16:creationId xmlns:a16="http://schemas.microsoft.com/office/drawing/2014/main" id="{584DFB7B-90A4-4A9C-7585-28DEBF3D8BFD}"/>
                    </a:ext>
                  </a:extLst>
                </p:cNvPr>
                <p:cNvSpPr>
                  <a:spLocks noChangeArrowheads="1"/>
                </p:cNvSpPr>
                <p:nvPr/>
              </p:nvSpPr>
              <p:spPr bwMode="auto">
                <a:xfrm rot="11013201" flipH="1">
                  <a:off x="8683089" y="7328724"/>
                  <a:ext cx="72445" cy="65287"/>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574" name="Oval 381">
                  <a:extLst>
                    <a:ext uri="{FF2B5EF4-FFF2-40B4-BE49-F238E27FC236}">
                      <a16:creationId xmlns:a16="http://schemas.microsoft.com/office/drawing/2014/main" id="{EAD2B89C-5507-B051-4C08-172151F46BAD}"/>
                    </a:ext>
                  </a:extLst>
                </p:cNvPr>
                <p:cNvSpPr>
                  <a:spLocks noChangeArrowheads="1"/>
                </p:cNvSpPr>
                <p:nvPr/>
              </p:nvSpPr>
              <p:spPr bwMode="auto">
                <a:xfrm rot="11013201" flipH="1">
                  <a:off x="8616113" y="7328724"/>
                  <a:ext cx="71077" cy="65287"/>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575" name="Oval 381">
                  <a:extLst>
                    <a:ext uri="{FF2B5EF4-FFF2-40B4-BE49-F238E27FC236}">
                      <a16:creationId xmlns:a16="http://schemas.microsoft.com/office/drawing/2014/main" id="{43A29940-B7BA-0EA3-F2D5-DB71E9507318}"/>
                    </a:ext>
                  </a:extLst>
                </p:cNvPr>
                <p:cNvSpPr>
                  <a:spLocks noChangeArrowheads="1"/>
                </p:cNvSpPr>
                <p:nvPr/>
              </p:nvSpPr>
              <p:spPr bwMode="auto">
                <a:xfrm rot="11013201" flipH="1">
                  <a:off x="8538201" y="7328724"/>
                  <a:ext cx="71077" cy="65287"/>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344" name="Oval 304">
                  <a:extLst>
                    <a:ext uri="{FF2B5EF4-FFF2-40B4-BE49-F238E27FC236}">
                      <a16:creationId xmlns:a16="http://schemas.microsoft.com/office/drawing/2014/main" id="{629679AD-0E9F-6AF5-7AAE-B60F7F6C68E0}"/>
                    </a:ext>
                  </a:extLst>
                </p:cNvPr>
                <p:cNvSpPr>
                  <a:spLocks noChangeArrowheads="1"/>
                </p:cNvSpPr>
                <p:nvPr/>
              </p:nvSpPr>
              <p:spPr bwMode="auto">
                <a:xfrm rot="10464115" flipH="1">
                  <a:off x="9164503" y="7321185"/>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345" name="Oval 308">
                  <a:extLst>
                    <a:ext uri="{FF2B5EF4-FFF2-40B4-BE49-F238E27FC236}">
                      <a16:creationId xmlns:a16="http://schemas.microsoft.com/office/drawing/2014/main" id="{0EDE39F2-74BF-A177-3228-DB64108F76B7}"/>
                    </a:ext>
                  </a:extLst>
                </p:cNvPr>
                <p:cNvSpPr>
                  <a:spLocks noChangeArrowheads="1"/>
                </p:cNvSpPr>
                <p:nvPr/>
              </p:nvSpPr>
              <p:spPr bwMode="auto">
                <a:xfrm rot="10464115" flipH="1">
                  <a:off x="9243994" y="7317369"/>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346" name="Oval 312">
                  <a:extLst>
                    <a:ext uri="{FF2B5EF4-FFF2-40B4-BE49-F238E27FC236}">
                      <a16:creationId xmlns:a16="http://schemas.microsoft.com/office/drawing/2014/main" id="{AB8EA1A4-BD69-E2D0-B6BE-5E8B39779C75}"/>
                    </a:ext>
                  </a:extLst>
                </p:cNvPr>
                <p:cNvSpPr>
                  <a:spLocks noChangeArrowheads="1"/>
                </p:cNvSpPr>
                <p:nvPr/>
              </p:nvSpPr>
              <p:spPr bwMode="auto">
                <a:xfrm rot="10464115" flipH="1">
                  <a:off x="9320924" y="7325004"/>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347" name="Oval 317">
                  <a:extLst>
                    <a:ext uri="{FF2B5EF4-FFF2-40B4-BE49-F238E27FC236}">
                      <a16:creationId xmlns:a16="http://schemas.microsoft.com/office/drawing/2014/main" id="{ECAFE610-6D8D-DF36-3249-0576EFA137AE}"/>
                    </a:ext>
                  </a:extLst>
                </p:cNvPr>
                <p:cNvSpPr>
                  <a:spLocks noChangeArrowheads="1"/>
                </p:cNvSpPr>
                <p:nvPr/>
              </p:nvSpPr>
              <p:spPr bwMode="auto">
                <a:xfrm rot="10464115" flipH="1">
                  <a:off x="9400844" y="7329457"/>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348" name="Oval 321">
                  <a:extLst>
                    <a:ext uri="{FF2B5EF4-FFF2-40B4-BE49-F238E27FC236}">
                      <a16:creationId xmlns:a16="http://schemas.microsoft.com/office/drawing/2014/main" id="{E064E7A6-46FB-67F0-2278-0B388CB57847}"/>
                    </a:ext>
                  </a:extLst>
                </p:cNvPr>
                <p:cNvSpPr>
                  <a:spLocks noChangeArrowheads="1"/>
                </p:cNvSpPr>
                <p:nvPr/>
              </p:nvSpPr>
              <p:spPr bwMode="auto">
                <a:xfrm rot="10464115" flipH="1">
                  <a:off x="9480762" y="7326277"/>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349" name="Oval 377">
                  <a:extLst>
                    <a:ext uri="{FF2B5EF4-FFF2-40B4-BE49-F238E27FC236}">
                      <a16:creationId xmlns:a16="http://schemas.microsoft.com/office/drawing/2014/main" id="{75871363-78A6-C94A-34B5-710697085AF4}"/>
                    </a:ext>
                  </a:extLst>
                </p:cNvPr>
                <p:cNvSpPr>
                  <a:spLocks noChangeArrowheads="1"/>
                </p:cNvSpPr>
                <p:nvPr/>
              </p:nvSpPr>
              <p:spPr bwMode="auto">
                <a:xfrm rot="11013201" flipH="1">
                  <a:off x="9798777" y="7334805"/>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350" name="Oval 381">
                  <a:extLst>
                    <a:ext uri="{FF2B5EF4-FFF2-40B4-BE49-F238E27FC236}">
                      <a16:creationId xmlns:a16="http://schemas.microsoft.com/office/drawing/2014/main" id="{B62C2113-9891-17F4-8250-29F175490AA4}"/>
                    </a:ext>
                  </a:extLst>
                </p:cNvPr>
                <p:cNvSpPr>
                  <a:spLocks noChangeArrowheads="1"/>
                </p:cNvSpPr>
                <p:nvPr/>
              </p:nvSpPr>
              <p:spPr bwMode="auto">
                <a:xfrm rot="11013201" flipH="1">
                  <a:off x="9721850" y="7334805"/>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351" name="Oval 385">
                  <a:extLst>
                    <a:ext uri="{FF2B5EF4-FFF2-40B4-BE49-F238E27FC236}">
                      <a16:creationId xmlns:a16="http://schemas.microsoft.com/office/drawing/2014/main" id="{FB0EC332-FC95-11AB-8189-42E90A14316F}"/>
                    </a:ext>
                  </a:extLst>
                </p:cNvPr>
                <p:cNvSpPr>
                  <a:spLocks noChangeArrowheads="1"/>
                </p:cNvSpPr>
                <p:nvPr/>
              </p:nvSpPr>
              <p:spPr bwMode="auto">
                <a:xfrm rot="11013201" flipH="1">
                  <a:off x="9644922" y="7334805"/>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352" name="Oval 389">
                  <a:extLst>
                    <a:ext uri="{FF2B5EF4-FFF2-40B4-BE49-F238E27FC236}">
                      <a16:creationId xmlns:a16="http://schemas.microsoft.com/office/drawing/2014/main" id="{A9C2B614-42E4-8D7B-CA51-A159194AC385}"/>
                    </a:ext>
                  </a:extLst>
                </p:cNvPr>
                <p:cNvSpPr>
                  <a:spLocks noChangeArrowheads="1"/>
                </p:cNvSpPr>
                <p:nvPr/>
              </p:nvSpPr>
              <p:spPr bwMode="auto">
                <a:xfrm rot="11013201" flipH="1">
                  <a:off x="9560301" y="7334805"/>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sp>
              <p:nvSpPr>
                <p:cNvPr id="9360" name="Oval 389">
                  <a:extLst>
                    <a:ext uri="{FF2B5EF4-FFF2-40B4-BE49-F238E27FC236}">
                      <a16:creationId xmlns:a16="http://schemas.microsoft.com/office/drawing/2014/main" id="{65663893-FD85-FC95-E4E7-197DEBB52E57}"/>
                    </a:ext>
                  </a:extLst>
                </p:cNvPr>
                <p:cNvSpPr>
                  <a:spLocks noChangeArrowheads="1"/>
                </p:cNvSpPr>
                <p:nvPr/>
              </p:nvSpPr>
              <p:spPr bwMode="auto">
                <a:xfrm rot="11013201" flipH="1">
                  <a:off x="9865884" y="7340090"/>
                  <a:ext cx="71800" cy="66231"/>
                </a:xfrm>
                <a:prstGeom prst="ellipse">
                  <a:avLst/>
                </a:prstGeom>
                <a:solidFill>
                  <a:schemeClr val="accent5"/>
                </a:solidFill>
                <a:ln>
                  <a:noFill/>
                </a:ln>
              </p:spPr>
              <p:txBody>
                <a:bodyPr/>
                <a:lstStyle/>
                <a:p>
                  <a:pPr eaLnBrk="1" fontAlgn="auto" hangingPunct="1">
                    <a:lnSpc>
                      <a:spcPct val="90000"/>
                    </a:lnSpc>
                    <a:spcBef>
                      <a:spcPct val="35000"/>
                    </a:spcBef>
                    <a:spcAft>
                      <a:spcPct val="25000"/>
                    </a:spcAft>
                    <a:buClr>
                      <a:srgbClr val="8B3D9A"/>
                    </a:buClr>
                    <a:buFont typeface="Arial" charset="0"/>
                    <a:buChar char="•"/>
                    <a:defRPr/>
                  </a:pPr>
                  <a:endParaRPr lang="en-US" sz="1600" b="0" dirty="0">
                    <a:solidFill>
                      <a:srgbClr val="FFFFFF"/>
                    </a:solidFill>
                    <a:latin typeface="Arial"/>
                  </a:endParaRPr>
                </a:p>
              </p:txBody>
            </p:sp>
          </p:grpSp>
        </p:grpSp>
      </p:grpSp>
      <p:sp>
        <p:nvSpPr>
          <p:cNvPr id="9587" name="Oval 9586">
            <a:extLst>
              <a:ext uri="{FF2B5EF4-FFF2-40B4-BE49-F238E27FC236}">
                <a16:creationId xmlns:a16="http://schemas.microsoft.com/office/drawing/2014/main" id="{1D75260B-2E4F-9130-7762-D40E101A01F3}"/>
              </a:ext>
            </a:extLst>
          </p:cNvPr>
          <p:cNvSpPr/>
          <p:nvPr/>
        </p:nvSpPr>
        <p:spPr bwMode="auto">
          <a:xfrm>
            <a:off x="8000776" y="4586546"/>
            <a:ext cx="2664983" cy="1629237"/>
          </a:xfrm>
          <a:prstGeom prst="ellipse">
            <a:avLst/>
          </a:prstGeom>
          <a:solidFill>
            <a:schemeClr val="accent5">
              <a:lumMod val="20000"/>
              <a:lumOff val="80000"/>
            </a:schemeClr>
          </a:solidFill>
          <a:ln w="76200" cap="rnd">
            <a:solidFill>
              <a:schemeClr val="accent5"/>
            </a:solidFill>
            <a:prstDash val="lgDash"/>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altLang="en-US" dirty="0"/>
              <a:t>Activation of JAK/STAT Signaling </a:t>
            </a:r>
            <a:br>
              <a:rPr lang="en-US" altLang="en-US" dirty="0"/>
            </a:br>
            <a:r>
              <a:rPr lang="en-US" altLang="en-US" dirty="0"/>
              <a:t>Plays a Central Role in MPN Pathogenesis</a:t>
            </a:r>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4676" y="1513047"/>
            <a:ext cx="6127898" cy="4650686"/>
          </a:xfrm>
        </p:spPr>
        <p:txBody>
          <a:bodyPr/>
          <a:lstStyle/>
          <a:p>
            <a:r>
              <a:rPr lang="en-US" altLang="en-US" sz="2400" dirty="0"/>
              <a:t>Well-characterized signaling pathway involved in normal hematopoiesis, inflammation, and immune function</a:t>
            </a:r>
          </a:p>
          <a:p>
            <a:r>
              <a:rPr lang="en-US" altLang="en-US" sz="2400" dirty="0"/>
              <a:t>Members of JAK family: JAK1, JAK2, JAK3, and Tyk2</a:t>
            </a:r>
          </a:p>
          <a:p>
            <a:r>
              <a:rPr lang="en-US" altLang="en-US" sz="2400" dirty="0"/>
              <a:t>JAK2 specifically mediates cytokine signaling for red blood cells and platelets (inhibition causes anemia and low platelets)</a:t>
            </a:r>
          </a:p>
          <a:p>
            <a:r>
              <a:rPr lang="en-US" altLang="en-US" sz="2400" dirty="0"/>
              <a:t>JAK-STAT is hyperactive in MPN because of different mutations </a:t>
            </a:r>
          </a:p>
          <a:p>
            <a:pPr lvl="4">
              <a:buFont typeface="Wingdings" panose="05000000000000000000" pitchFamily="2" charset="2"/>
              <a:buChar char="§"/>
            </a:pPr>
            <a:endParaRPr lang="en-US" altLang="en-US" sz="18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Greenfield. J Hematol Oncol. 2021;14:103. </a:t>
            </a:r>
          </a:p>
        </p:txBody>
      </p:sp>
      <p:sp>
        <p:nvSpPr>
          <p:cNvPr id="4" name="TextBox 6">
            <a:extLst>
              <a:ext uri="{FF2B5EF4-FFF2-40B4-BE49-F238E27FC236}">
                <a16:creationId xmlns:a16="http://schemas.microsoft.com/office/drawing/2014/main" id="{DDD59669-231D-CE1A-F1FD-F4D54EC08A80}"/>
              </a:ext>
            </a:extLst>
          </p:cNvPr>
          <p:cNvSpPr txBox="1">
            <a:spLocks noChangeArrowheads="1"/>
          </p:cNvSpPr>
          <p:nvPr/>
        </p:nvSpPr>
        <p:spPr bwMode="auto">
          <a:xfrm>
            <a:off x="7442754" y="2024253"/>
            <a:ext cx="93965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Blood</a:t>
            </a:r>
          </a:p>
        </p:txBody>
      </p:sp>
      <p:sp>
        <p:nvSpPr>
          <p:cNvPr id="5" name="TextBox 7">
            <a:extLst>
              <a:ext uri="{FF2B5EF4-FFF2-40B4-BE49-F238E27FC236}">
                <a16:creationId xmlns:a16="http://schemas.microsoft.com/office/drawing/2014/main" id="{4AB54A19-FD03-E255-393D-9BF42BCCBCCF}"/>
              </a:ext>
            </a:extLst>
          </p:cNvPr>
          <p:cNvSpPr txBox="1">
            <a:spLocks noChangeArrowheads="1"/>
          </p:cNvSpPr>
          <p:nvPr/>
        </p:nvSpPr>
        <p:spPr bwMode="auto">
          <a:xfrm>
            <a:off x="7506552" y="3571093"/>
            <a:ext cx="81206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20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Cell</a:t>
            </a:r>
          </a:p>
        </p:txBody>
      </p:sp>
      <p:sp>
        <p:nvSpPr>
          <p:cNvPr id="2" name="TextBox 6">
            <a:extLst>
              <a:ext uri="{FF2B5EF4-FFF2-40B4-BE49-F238E27FC236}">
                <a16:creationId xmlns:a16="http://schemas.microsoft.com/office/drawing/2014/main" id="{3CB3299E-3FC7-AF18-E3EF-DA4324AB0DF4}"/>
              </a:ext>
            </a:extLst>
          </p:cNvPr>
          <p:cNvSpPr txBox="1">
            <a:spLocks noChangeArrowheads="1"/>
          </p:cNvSpPr>
          <p:nvPr/>
        </p:nvSpPr>
        <p:spPr bwMode="auto">
          <a:xfrm>
            <a:off x="10009737" y="2070420"/>
            <a:ext cx="1333438"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l" defTabSz="914400" rtl="0" eaLnBrk="1" fontAlgn="auto" latinLnBrk="0" hangingPunct="1">
              <a:lnSpc>
                <a:spcPct val="80000"/>
              </a:lnSpc>
              <a:spcBef>
                <a:spcPct val="0"/>
              </a:spcBef>
              <a:spcAft>
                <a:spcPts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Cytokine receptor</a:t>
            </a:r>
          </a:p>
        </p:txBody>
      </p:sp>
      <p:grpSp>
        <p:nvGrpSpPr>
          <p:cNvPr id="12" name="Group 11">
            <a:extLst>
              <a:ext uri="{FF2B5EF4-FFF2-40B4-BE49-F238E27FC236}">
                <a16:creationId xmlns:a16="http://schemas.microsoft.com/office/drawing/2014/main" id="{92AA43A5-819A-448E-E71E-505D9314AA93}"/>
              </a:ext>
            </a:extLst>
          </p:cNvPr>
          <p:cNvGrpSpPr/>
          <p:nvPr/>
        </p:nvGrpSpPr>
        <p:grpSpPr>
          <a:xfrm>
            <a:off x="8515708" y="5502151"/>
            <a:ext cx="1542841" cy="169289"/>
            <a:chOff x="5258497" y="5759131"/>
            <a:chExt cx="2157970" cy="503498"/>
          </a:xfrm>
        </p:grpSpPr>
        <p:pic>
          <p:nvPicPr>
            <p:cNvPr id="13" name="Picture 12">
              <a:extLst>
                <a:ext uri="{FF2B5EF4-FFF2-40B4-BE49-F238E27FC236}">
                  <a16:creationId xmlns:a16="http://schemas.microsoft.com/office/drawing/2014/main" id="{C1AD55EF-A4E5-454C-F8FD-4CE6B46610B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5658510" y="5359118"/>
              <a:ext cx="493741" cy="1293768"/>
            </a:xfrm>
            <a:prstGeom prst="rect">
              <a:avLst/>
            </a:prstGeom>
          </p:spPr>
        </p:pic>
        <p:pic>
          <p:nvPicPr>
            <p:cNvPr id="14" name="Picture 13">
              <a:extLst>
                <a:ext uri="{FF2B5EF4-FFF2-40B4-BE49-F238E27FC236}">
                  <a16:creationId xmlns:a16="http://schemas.microsoft.com/office/drawing/2014/main" id="{9464E69A-9811-A54C-3EDE-2B3E0434C9C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6522712" y="5368875"/>
              <a:ext cx="493741" cy="1293768"/>
            </a:xfrm>
            <a:prstGeom prst="rect">
              <a:avLst/>
            </a:prstGeom>
          </p:spPr>
        </p:pic>
      </p:grpSp>
      <p:sp>
        <p:nvSpPr>
          <p:cNvPr id="15" name="TextBox 7">
            <a:extLst>
              <a:ext uri="{FF2B5EF4-FFF2-40B4-BE49-F238E27FC236}">
                <a16:creationId xmlns:a16="http://schemas.microsoft.com/office/drawing/2014/main" id="{0649090E-28E5-94C0-58B8-35C6CD8EA1F9}"/>
              </a:ext>
            </a:extLst>
          </p:cNvPr>
          <p:cNvSpPr txBox="1">
            <a:spLocks noChangeArrowheads="1"/>
          </p:cNvSpPr>
          <p:nvPr/>
        </p:nvSpPr>
        <p:spPr bwMode="auto">
          <a:xfrm>
            <a:off x="8978197" y="5634921"/>
            <a:ext cx="128250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Transcription</a:t>
            </a:r>
          </a:p>
        </p:txBody>
      </p:sp>
      <p:grpSp>
        <p:nvGrpSpPr>
          <p:cNvPr id="19" name="Group 18">
            <a:extLst>
              <a:ext uri="{FF2B5EF4-FFF2-40B4-BE49-F238E27FC236}">
                <a16:creationId xmlns:a16="http://schemas.microsoft.com/office/drawing/2014/main" id="{44C2F5DC-C449-0CCC-7748-82103B448BDE}"/>
              </a:ext>
            </a:extLst>
          </p:cNvPr>
          <p:cNvGrpSpPr/>
          <p:nvPr/>
        </p:nvGrpSpPr>
        <p:grpSpPr>
          <a:xfrm>
            <a:off x="8536328" y="1956306"/>
            <a:ext cx="1441844" cy="1589435"/>
            <a:chOff x="8536328" y="1956306"/>
            <a:chExt cx="1441844" cy="1589435"/>
          </a:xfrm>
        </p:grpSpPr>
        <p:sp>
          <p:nvSpPr>
            <p:cNvPr id="16" name="Freeform: Shape 15">
              <a:extLst>
                <a:ext uri="{FF2B5EF4-FFF2-40B4-BE49-F238E27FC236}">
                  <a16:creationId xmlns:a16="http://schemas.microsoft.com/office/drawing/2014/main" id="{BF231324-7E4B-3F99-1DB9-7C0CAF1BF96F}"/>
                </a:ext>
              </a:extLst>
            </p:cNvPr>
            <p:cNvSpPr/>
            <p:nvPr/>
          </p:nvSpPr>
          <p:spPr bwMode="auto">
            <a:xfrm>
              <a:off x="8536328" y="2072103"/>
              <a:ext cx="705096" cy="1473638"/>
            </a:xfrm>
            <a:custGeom>
              <a:avLst/>
              <a:gdLst>
                <a:gd name="connsiteX0" fmla="*/ 700469 w 710461"/>
                <a:gd name="connsiteY0" fmla="*/ 1465818 h 1515132"/>
                <a:gd name="connsiteX1" fmla="*/ 684285 w 710461"/>
                <a:gd name="connsiteY1" fmla="*/ 446221 h 1515132"/>
                <a:gd name="connsiteX2" fmla="*/ 700469 w 710461"/>
                <a:gd name="connsiteY2" fmla="*/ 454313 h 1515132"/>
                <a:gd name="connsiteX3" fmla="*/ 506261 w 710461"/>
                <a:gd name="connsiteY3" fmla="*/ 381485 h 1515132"/>
                <a:gd name="connsiteX4" fmla="*/ 441524 w 710461"/>
                <a:gd name="connsiteY4" fmla="*/ 227736 h 1515132"/>
                <a:gd name="connsiteX5" fmla="*/ 433432 w 710461"/>
                <a:gd name="connsiteY5" fmla="*/ 17343 h 1515132"/>
                <a:gd name="connsiteX6" fmla="*/ 433432 w 710461"/>
                <a:gd name="connsiteY6" fmla="*/ 17343 h 1515132"/>
                <a:gd name="connsiteX7" fmla="*/ 182579 w 710461"/>
                <a:gd name="connsiteY7" fmla="*/ 9251 h 1515132"/>
                <a:gd name="connsiteX8" fmla="*/ 20738 w 710461"/>
                <a:gd name="connsiteY8" fmla="*/ 163000 h 1515132"/>
                <a:gd name="connsiteX9" fmla="*/ 20738 w 710461"/>
                <a:gd name="connsiteY9" fmla="*/ 381485 h 1515132"/>
                <a:gd name="connsiteX10" fmla="*/ 190671 w 710461"/>
                <a:gd name="connsiteY10" fmla="*/ 494773 h 1515132"/>
                <a:gd name="connsiteX11" fmla="*/ 376788 w 710461"/>
                <a:gd name="connsiteY11" fmla="*/ 470497 h 1515132"/>
                <a:gd name="connsiteX12" fmla="*/ 481984 w 710461"/>
                <a:gd name="connsiteY12" fmla="*/ 543325 h 1515132"/>
                <a:gd name="connsiteX13" fmla="*/ 538629 w 710461"/>
                <a:gd name="connsiteY13" fmla="*/ 640430 h 1515132"/>
                <a:gd name="connsiteX14" fmla="*/ 554813 w 710461"/>
                <a:gd name="connsiteY14" fmla="*/ 1109768 h 1515132"/>
                <a:gd name="connsiteX15" fmla="*/ 579089 w 710461"/>
                <a:gd name="connsiteY15" fmla="*/ 1328253 h 1515132"/>
                <a:gd name="connsiteX16" fmla="*/ 700469 w 710461"/>
                <a:gd name="connsiteY16" fmla="*/ 1465818 h 1515132"/>
                <a:gd name="connsiteX0" fmla="*/ 700469 w 711675"/>
                <a:gd name="connsiteY0" fmla="*/ 1465818 h 1515132"/>
                <a:gd name="connsiteX1" fmla="*/ 684285 w 711675"/>
                <a:gd name="connsiteY1" fmla="*/ 446221 h 1515132"/>
                <a:gd name="connsiteX2" fmla="*/ 506261 w 711675"/>
                <a:gd name="connsiteY2" fmla="*/ 381485 h 1515132"/>
                <a:gd name="connsiteX3" fmla="*/ 441524 w 711675"/>
                <a:gd name="connsiteY3" fmla="*/ 227736 h 1515132"/>
                <a:gd name="connsiteX4" fmla="*/ 433432 w 711675"/>
                <a:gd name="connsiteY4" fmla="*/ 17343 h 1515132"/>
                <a:gd name="connsiteX5" fmla="*/ 433432 w 711675"/>
                <a:gd name="connsiteY5" fmla="*/ 17343 h 1515132"/>
                <a:gd name="connsiteX6" fmla="*/ 182579 w 711675"/>
                <a:gd name="connsiteY6" fmla="*/ 9251 h 1515132"/>
                <a:gd name="connsiteX7" fmla="*/ 20738 w 711675"/>
                <a:gd name="connsiteY7" fmla="*/ 163000 h 1515132"/>
                <a:gd name="connsiteX8" fmla="*/ 20738 w 711675"/>
                <a:gd name="connsiteY8" fmla="*/ 381485 h 1515132"/>
                <a:gd name="connsiteX9" fmla="*/ 190671 w 711675"/>
                <a:gd name="connsiteY9" fmla="*/ 494773 h 1515132"/>
                <a:gd name="connsiteX10" fmla="*/ 376788 w 711675"/>
                <a:gd name="connsiteY10" fmla="*/ 470497 h 1515132"/>
                <a:gd name="connsiteX11" fmla="*/ 481984 w 711675"/>
                <a:gd name="connsiteY11" fmla="*/ 543325 h 1515132"/>
                <a:gd name="connsiteX12" fmla="*/ 538629 w 711675"/>
                <a:gd name="connsiteY12" fmla="*/ 640430 h 1515132"/>
                <a:gd name="connsiteX13" fmla="*/ 554813 w 711675"/>
                <a:gd name="connsiteY13" fmla="*/ 1109768 h 1515132"/>
                <a:gd name="connsiteX14" fmla="*/ 579089 w 711675"/>
                <a:gd name="connsiteY14" fmla="*/ 1328253 h 1515132"/>
                <a:gd name="connsiteX15" fmla="*/ 700469 w 711675"/>
                <a:gd name="connsiteY15" fmla="*/ 1465818 h 1515132"/>
                <a:gd name="connsiteX0" fmla="*/ 700469 w 709684"/>
                <a:gd name="connsiteY0" fmla="*/ 1465818 h 1515132"/>
                <a:gd name="connsiteX1" fmla="*/ 684285 w 709684"/>
                <a:gd name="connsiteY1" fmla="*/ 446221 h 1515132"/>
                <a:gd name="connsiteX2" fmla="*/ 506261 w 709684"/>
                <a:gd name="connsiteY2" fmla="*/ 381485 h 1515132"/>
                <a:gd name="connsiteX3" fmla="*/ 441524 w 709684"/>
                <a:gd name="connsiteY3" fmla="*/ 227736 h 1515132"/>
                <a:gd name="connsiteX4" fmla="*/ 433432 w 709684"/>
                <a:gd name="connsiteY4" fmla="*/ 17343 h 1515132"/>
                <a:gd name="connsiteX5" fmla="*/ 433432 w 709684"/>
                <a:gd name="connsiteY5" fmla="*/ 17343 h 1515132"/>
                <a:gd name="connsiteX6" fmla="*/ 182579 w 709684"/>
                <a:gd name="connsiteY6" fmla="*/ 9251 h 1515132"/>
                <a:gd name="connsiteX7" fmla="*/ 20738 w 709684"/>
                <a:gd name="connsiteY7" fmla="*/ 163000 h 1515132"/>
                <a:gd name="connsiteX8" fmla="*/ 20738 w 709684"/>
                <a:gd name="connsiteY8" fmla="*/ 381485 h 1515132"/>
                <a:gd name="connsiteX9" fmla="*/ 190671 w 709684"/>
                <a:gd name="connsiteY9" fmla="*/ 494773 h 1515132"/>
                <a:gd name="connsiteX10" fmla="*/ 376788 w 709684"/>
                <a:gd name="connsiteY10" fmla="*/ 470497 h 1515132"/>
                <a:gd name="connsiteX11" fmla="*/ 481984 w 709684"/>
                <a:gd name="connsiteY11" fmla="*/ 543325 h 1515132"/>
                <a:gd name="connsiteX12" fmla="*/ 538629 w 709684"/>
                <a:gd name="connsiteY12" fmla="*/ 640430 h 1515132"/>
                <a:gd name="connsiteX13" fmla="*/ 554813 w 709684"/>
                <a:gd name="connsiteY13" fmla="*/ 1109768 h 1515132"/>
                <a:gd name="connsiteX14" fmla="*/ 579089 w 709684"/>
                <a:gd name="connsiteY14" fmla="*/ 1328253 h 1515132"/>
                <a:gd name="connsiteX15" fmla="*/ 700469 w 709684"/>
                <a:gd name="connsiteY15" fmla="*/ 1465818 h 1515132"/>
                <a:gd name="connsiteX0" fmla="*/ 700469 w 709684"/>
                <a:gd name="connsiteY0" fmla="*/ 1465818 h 1515132"/>
                <a:gd name="connsiteX1" fmla="*/ 684285 w 709684"/>
                <a:gd name="connsiteY1" fmla="*/ 446221 h 1515132"/>
                <a:gd name="connsiteX2" fmla="*/ 506261 w 709684"/>
                <a:gd name="connsiteY2" fmla="*/ 381485 h 1515132"/>
                <a:gd name="connsiteX3" fmla="*/ 441524 w 709684"/>
                <a:gd name="connsiteY3" fmla="*/ 227736 h 1515132"/>
                <a:gd name="connsiteX4" fmla="*/ 433432 w 709684"/>
                <a:gd name="connsiteY4" fmla="*/ 17343 h 1515132"/>
                <a:gd name="connsiteX5" fmla="*/ 433432 w 709684"/>
                <a:gd name="connsiteY5" fmla="*/ 17343 h 1515132"/>
                <a:gd name="connsiteX6" fmla="*/ 182579 w 709684"/>
                <a:gd name="connsiteY6" fmla="*/ 9251 h 1515132"/>
                <a:gd name="connsiteX7" fmla="*/ 20738 w 709684"/>
                <a:gd name="connsiteY7" fmla="*/ 163000 h 1515132"/>
                <a:gd name="connsiteX8" fmla="*/ 20738 w 709684"/>
                <a:gd name="connsiteY8" fmla="*/ 381485 h 1515132"/>
                <a:gd name="connsiteX9" fmla="*/ 190671 w 709684"/>
                <a:gd name="connsiteY9" fmla="*/ 494773 h 1515132"/>
                <a:gd name="connsiteX10" fmla="*/ 376788 w 709684"/>
                <a:gd name="connsiteY10" fmla="*/ 470497 h 1515132"/>
                <a:gd name="connsiteX11" fmla="*/ 481984 w 709684"/>
                <a:gd name="connsiteY11" fmla="*/ 543325 h 1515132"/>
                <a:gd name="connsiteX12" fmla="*/ 538629 w 709684"/>
                <a:gd name="connsiteY12" fmla="*/ 640430 h 1515132"/>
                <a:gd name="connsiteX13" fmla="*/ 554813 w 709684"/>
                <a:gd name="connsiteY13" fmla="*/ 1109768 h 1515132"/>
                <a:gd name="connsiteX14" fmla="*/ 579089 w 709684"/>
                <a:gd name="connsiteY14" fmla="*/ 1328253 h 1515132"/>
                <a:gd name="connsiteX15" fmla="*/ 700469 w 709684"/>
                <a:gd name="connsiteY15" fmla="*/ 1465818 h 1515132"/>
                <a:gd name="connsiteX0" fmla="*/ 700469 w 705869"/>
                <a:gd name="connsiteY0" fmla="*/ 1465818 h 1515132"/>
                <a:gd name="connsiteX1" fmla="*/ 684285 w 705869"/>
                <a:gd name="connsiteY1" fmla="*/ 446221 h 1515132"/>
                <a:gd name="connsiteX2" fmla="*/ 506261 w 705869"/>
                <a:gd name="connsiteY2" fmla="*/ 381485 h 1515132"/>
                <a:gd name="connsiteX3" fmla="*/ 441524 w 705869"/>
                <a:gd name="connsiteY3" fmla="*/ 227736 h 1515132"/>
                <a:gd name="connsiteX4" fmla="*/ 433432 w 705869"/>
                <a:gd name="connsiteY4" fmla="*/ 17343 h 1515132"/>
                <a:gd name="connsiteX5" fmla="*/ 433432 w 705869"/>
                <a:gd name="connsiteY5" fmla="*/ 17343 h 1515132"/>
                <a:gd name="connsiteX6" fmla="*/ 182579 w 705869"/>
                <a:gd name="connsiteY6" fmla="*/ 9251 h 1515132"/>
                <a:gd name="connsiteX7" fmla="*/ 20738 w 705869"/>
                <a:gd name="connsiteY7" fmla="*/ 163000 h 1515132"/>
                <a:gd name="connsiteX8" fmla="*/ 20738 w 705869"/>
                <a:gd name="connsiteY8" fmla="*/ 381485 h 1515132"/>
                <a:gd name="connsiteX9" fmla="*/ 190671 w 705869"/>
                <a:gd name="connsiteY9" fmla="*/ 494773 h 1515132"/>
                <a:gd name="connsiteX10" fmla="*/ 376788 w 705869"/>
                <a:gd name="connsiteY10" fmla="*/ 470497 h 1515132"/>
                <a:gd name="connsiteX11" fmla="*/ 481984 w 705869"/>
                <a:gd name="connsiteY11" fmla="*/ 543325 h 1515132"/>
                <a:gd name="connsiteX12" fmla="*/ 538629 w 705869"/>
                <a:gd name="connsiteY12" fmla="*/ 640430 h 1515132"/>
                <a:gd name="connsiteX13" fmla="*/ 554813 w 705869"/>
                <a:gd name="connsiteY13" fmla="*/ 1109768 h 1515132"/>
                <a:gd name="connsiteX14" fmla="*/ 579089 w 705869"/>
                <a:gd name="connsiteY14" fmla="*/ 1328253 h 1515132"/>
                <a:gd name="connsiteX15" fmla="*/ 700469 w 705869"/>
                <a:gd name="connsiteY15" fmla="*/ 1465818 h 1515132"/>
                <a:gd name="connsiteX0" fmla="*/ 700469 w 715084"/>
                <a:gd name="connsiteY0" fmla="*/ 1465818 h 1466363"/>
                <a:gd name="connsiteX1" fmla="*/ 684285 w 715084"/>
                <a:gd name="connsiteY1" fmla="*/ 446221 h 1466363"/>
                <a:gd name="connsiteX2" fmla="*/ 506261 w 715084"/>
                <a:gd name="connsiteY2" fmla="*/ 381485 h 1466363"/>
                <a:gd name="connsiteX3" fmla="*/ 441524 w 715084"/>
                <a:gd name="connsiteY3" fmla="*/ 227736 h 1466363"/>
                <a:gd name="connsiteX4" fmla="*/ 433432 w 715084"/>
                <a:gd name="connsiteY4" fmla="*/ 17343 h 1466363"/>
                <a:gd name="connsiteX5" fmla="*/ 433432 w 715084"/>
                <a:gd name="connsiteY5" fmla="*/ 17343 h 1466363"/>
                <a:gd name="connsiteX6" fmla="*/ 182579 w 715084"/>
                <a:gd name="connsiteY6" fmla="*/ 9251 h 1466363"/>
                <a:gd name="connsiteX7" fmla="*/ 20738 w 715084"/>
                <a:gd name="connsiteY7" fmla="*/ 163000 h 1466363"/>
                <a:gd name="connsiteX8" fmla="*/ 20738 w 715084"/>
                <a:gd name="connsiteY8" fmla="*/ 381485 h 1466363"/>
                <a:gd name="connsiteX9" fmla="*/ 190671 w 715084"/>
                <a:gd name="connsiteY9" fmla="*/ 494773 h 1466363"/>
                <a:gd name="connsiteX10" fmla="*/ 376788 w 715084"/>
                <a:gd name="connsiteY10" fmla="*/ 470497 h 1466363"/>
                <a:gd name="connsiteX11" fmla="*/ 481984 w 715084"/>
                <a:gd name="connsiteY11" fmla="*/ 543325 h 1466363"/>
                <a:gd name="connsiteX12" fmla="*/ 538629 w 715084"/>
                <a:gd name="connsiteY12" fmla="*/ 640430 h 1466363"/>
                <a:gd name="connsiteX13" fmla="*/ 554813 w 715084"/>
                <a:gd name="connsiteY13" fmla="*/ 1109768 h 1466363"/>
                <a:gd name="connsiteX14" fmla="*/ 579089 w 715084"/>
                <a:gd name="connsiteY14" fmla="*/ 1328253 h 1466363"/>
                <a:gd name="connsiteX15" fmla="*/ 700469 w 715084"/>
                <a:gd name="connsiteY15" fmla="*/ 1465818 h 1466363"/>
                <a:gd name="connsiteX0" fmla="*/ 700469 w 707353"/>
                <a:gd name="connsiteY0" fmla="*/ 1465818 h 1514356"/>
                <a:gd name="connsiteX1" fmla="*/ 684285 w 707353"/>
                <a:gd name="connsiteY1" fmla="*/ 446221 h 1514356"/>
                <a:gd name="connsiteX2" fmla="*/ 506261 w 707353"/>
                <a:gd name="connsiteY2" fmla="*/ 381485 h 1514356"/>
                <a:gd name="connsiteX3" fmla="*/ 441524 w 707353"/>
                <a:gd name="connsiteY3" fmla="*/ 227736 h 1514356"/>
                <a:gd name="connsiteX4" fmla="*/ 433432 w 707353"/>
                <a:gd name="connsiteY4" fmla="*/ 17343 h 1514356"/>
                <a:gd name="connsiteX5" fmla="*/ 433432 w 707353"/>
                <a:gd name="connsiteY5" fmla="*/ 17343 h 1514356"/>
                <a:gd name="connsiteX6" fmla="*/ 182579 w 707353"/>
                <a:gd name="connsiteY6" fmla="*/ 9251 h 1514356"/>
                <a:gd name="connsiteX7" fmla="*/ 20738 w 707353"/>
                <a:gd name="connsiteY7" fmla="*/ 163000 h 1514356"/>
                <a:gd name="connsiteX8" fmla="*/ 20738 w 707353"/>
                <a:gd name="connsiteY8" fmla="*/ 381485 h 1514356"/>
                <a:gd name="connsiteX9" fmla="*/ 190671 w 707353"/>
                <a:gd name="connsiteY9" fmla="*/ 494773 h 1514356"/>
                <a:gd name="connsiteX10" fmla="*/ 376788 w 707353"/>
                <a:gd name="connsiteY10" fmla="*/ 470497 h 1514356"/>
                <a:gd name="connsiteX11" fmla="*/ 481984 w 707353"/>
                <a:gd name="connsiteY11" fmla="*/ 543325 h 1514356"/>
                <a:gd name="connsiteX12" fmla="*/ 538629 w 707353"/>
                <a:gd name="connsiteY12" fmla="*/ 640430 h 1514356"/>
                <a:gd name="connsiteX13" fmla="*/ 554813 w 707353"/>
                <a:gd name="connsiteY13" fmla="*/ 1109768 h 1514356"/>
                <a:gd name="connsiteX14" fmla="*/ 557231 w 707353"/>
                <a:gd name="connsiteY14" fmla="*/ 1324610 h 1514356"/>
                <a:gd name="connsiteX15" fmla="*/ 700469 w 707353"/>
                <a:gd name="connsiteY15" fmla="*/ 1465818 h 1514356"/>
                <a:gd name="connsiteX0" fmla="*/ 700469 w 701821"/>
                <a:gd name="connsiteY0" fmla="*/ 1465818 h 1466327"/>
                <a:gd name="connsiteX1" fmla="*/ 684285 w 701821"/>
                <a:gd name="connsiteY1" fmla="*/ 446221 h 1466327"/>
                <a:gd name="connsiteX2" fmla="*/ 506261 w 701821"/>
                <a:gd name="connsiteY2" fmla="*/ 381485 h 1466327"/>
                <a:gd name="connsiteX3" fmla="*/ 441524 w 701821"/>
                <a:gd name="connsiteY3" fmla="*/ 227736 h 1466327"/>
                <a:gd name="connsiteX4" fmla="*/ 433432 w 701821"/>
                <a:gd name="connsiteY4" fmla="*/ 17343 h 1466327"/>
                <a:gd name="connsiteX5" fmla="*/ 433432 w 701821"/>
                <a:gd name="connsiteY5" fmla="*/ 17343 h 1466327"/>
                <a:gd name="connsiteX6" fmla="*/ 182579 w 701821"/>
                <a:gd name="connsiteY6" fmla="*/ 9251 h 1466327"/>
                <a:gd name="connsiteX7" fmla="*/ 20738 w 701821"/>
                <a:gd name="connsiteY7" fmla="*/ 163000 h 1466327"/>
                <a:gd name="connsiteX8" fmla="*/ 20738 w 701821"/>
                <a:gd name="connsiteY8" fmla="*/ 381485 h 1466327"/>
                <a:gd name="connsiteX9" fmla="*/ 190671 w 701821"/>
                <a:gd name="connsiteY9" fmla="*/ 494773 h 1466327"/>
                <a:gd name="connsiteX10" fmla="*/ 376788 w 701821"/>
                <a:gd name="connsiteY10" fmla="*/ 470497 h 1466327"/>
                <a:gd name="connsiteX11" fmla="*/ 481984 w 701821"/>
                <a:gd name="connsiteY11" fmla="*/ 543325 h 1466327"/>
                <a:gd name="connsiteX12" fmla="*/ 538629 w 701821"/>
                <a:gd name="connsiteY12" fmla="*/ 640430 h 1466327"/>
                <a:gd name="connsiteX13" fmla="*/ 554813 w 701821"/>
                <a:gd name="connsiteY13" fmla="*/ 1109768 h 1466327"/>
                <a:gd name="connsiteX14" fmla="*/ 557231 w 701821"/>
                <a:gd name="connsiteY14" fmla="*/ 1324610 h 1466327"/>
                <a:gd name="connsiteX15" fmla="*/ 700469 w 701821"/>
                <a:gd name="connsiteY15" fmla="*/ 1465818 h 1466327"/>
                <a:gd name="connsiteX0" fmla="*/ 700469 w 701821"/>
                <a:gd name="connsiteY0" fmla="*/ 1465818 h 1466801"/>
                <a:gd name="connsiteX1" fmla="*/ 684285 w 701821"/>
                <a:gd name="connsiteY1" fmla="*/ 446221 h 1466801"/>
                <a:gd name="connsiteX2" fmla="*/ 506261 w 701821"/>
                <a:gd name="connsiteY2" fmla="*/ 381485 h 1466801"/>
                <a:gd name="connsiteX3" fmla="*/ 441524 w 701821"/>
                <a:gd name="connsiteY3" fmla="*/ 227736 h 1466801"/>
                <a:gd name="connsiteX4" fmla="*/ 433432 w 701821"/>
                <a:gd name="connsiteY4" fmla="*/ 17343 h 1466801"/>
                <a:gd name="connsiteX5" fmla="*/ 433432 w 701821"/>
                <a:gd name="connsiteY5" fmla="*/ 17343 h 1466801"/>
                <a:gd name="connsiteX6" fmla="*/ 182579 w 701821"/>
                <a:gd name="connsiteY6" fmla="*/ 9251 h 1466801"/>
                <a:gd name="connsiteX7" fmla="*/ 20738 w 701821"/>
                <a:gd name="connsiteY7" fmla="*/ 163000 h 1466801"/>
                <a:gd name="connsiteX8" fmla="*/ 20738 w 701821"/>
                <a:gd name="connsiteY8" fmla="*/ 381485 h 1466801"/>
                <a:gd name="connsiteX9" fmla="*/ 190671 w 701821"/>
                <a:gd name="connsiteY9" fmla="*/ 494773 h 1466801"/>
                <a:gd name="connsiteX10" fmla="*/ 376788 w 701821"/>
                <a:gd name="connsiteY10" fmla="*/ 470497 h 1466801"/>
                <a:gd name="connsiteX11" fmla="*/ 481984 w 701821"/>
                <a:gd name="connsiteY11" fmla="*/ 543325 h 1466801"/>
                <a:gd name="connsiteX12" fmla="*/ 538629 w 701821"/>
                <a:gd name="connsiteY12" fmla="*/ 640430 h 1466801"/>
                <a:gd name="connsiteX13" fmla="*/ 554813 w 701821"/>
                <a:gd name="connsiteY13" fmla="*/ 1109768 h 1466801"/>
                <a:gd name="connsiteX14" fmla="*/ 557231 w 701821"/>
                <a:gd name="connsiteY14" fmla="*/ 1324610 h 1466801"/>
                <a:gd name="connsiteX15" fmla="*/ 700469 w 701821"/>
                <a:gd name="connsiteY15" fmla="*/ 1465818 h 1466801"/>
                <a:gd name="connsiteX0" fmla="*/ 700469 w 701821"/>
                <a:gd name="connsiteY0" fmla="*/ 1465818 h 1466316"/>
                <a:gd name="connsiteX1" fmla="*/ 684285 w 701821"/>
                <a:gd name="connsiteY1" fmla="*/ 446221 h 1466316"/>
                <a:gd name="connsiteX2" fmla="*/ 506261 w 701821"/>
                <a:gd name="connsiteY2" fmla="*/ 381485 h 1466316"/>
                <a:gd name="connsiteX3" fmla="*/ 441524 w 701821"/>
                <a:gd name="connsiteY3" fmla="*/ 227736 h 1466316"/>
                <a:gd name="connsiteX4" fmla="*/ 433432 w 701821"/>
                <a:gd name="connsiteY4" fmla="*/ 17343 h 1466316"/>
                <a:gd name="connsiteX5" fmla="*/ 433432 w 701821"/>
                <a:gd name="connsiteY5" fmla="*/ 17343 h 1466316"/>
                <a:gd name="connsiteX6" fmla="*/ 182579 w 701821"/>
                <a:gd name="connsiteY6" fmla="*/ 9251 h 1466316"/>
                <a:gd name="connsiteX7" fmla="*/ 20738 w 701821"/>
                <a:gd name="connsiteY7" fmla="*/ 163000 h 1466316"/>
                <a:gd name="connsiteX8" fmla="*/ 20738 w 701821"/>
                <a:gd name="connsiteY8" fmla="*/ 381485 h 1466316"/>
                <a:gd name="connsiteX9" fmla="*/ 190671 w 701821"/>
                <a:gd name="connsiteY9" fmla="*/ 494773 h 1466316"/>
                <a:gd name="connsiteX10" fmla="*/ 376788 w 701821"/>
                <a:gd name="connsiteY10" fmla="*/ 470497 h 1466316"/>
                <a:gd name="connsiteX11" fmla="*/ 481984 w 701821"/>
                <a:gd name="connsiteY11" fmla="*/ 543325 h 1466316"/>
                <a:gd name="connsiteX12" fmla="*/ 538629 w 701821"/>
                <a:gd name="connsiteY12" fmla="*/ 640430 h 1466316"/>
                <a:gd name="connsiteX13" fmla="*/ 551170 w 701821"/>
                <a:gd name="connsiteY13" fmla="*/ 1106125 h 1466316"/>
                <a:gd name="connsiteX14" fmla="*/ 557231 w 701821"/>
                <a:gd name="connsiteY14" fmla="*/ 1324610 h 1466316"/>
                <a:gd name="connsiteX15" fmla="*/ 700469 w 701821"/>
                <a:gd name="connsiteY15" fmla="*/ 1465818 h 1466316"/>
                <a:gd name="connsiteX0" fmla="*/ 700469 w 701821"/>
                <a:gd name="connsiteY0" fmla="*/ 1465818 h 1466490"/>
                <a:gd name="connsiteX1" fmla="*/ 684285 w 701821"/>
                <a:gd name="connsiteY1" fmla="*/ 446221 h 1466490"/>
                <a:gd name="connsiteX2" fmla="*/ 506261 w 701821"/>
                <a:gd name="connsiteY2" fmla="*/ 381485 h 1466490"/>
                <a:gd name="connsiteX3" fmla="*/ 441524 w 701821"/>
                <a:gd name="connsiteY3" fmla="*/ 227736 h 1466490"/>
                <a:gd name="connsiteX4" fmla="*/ 433432 w 701821"/>
                <a:gd name="connsiteY4" fmla="*/ 17343 h 1466490"/>
                <a:gd name="connsiteX5" fmla="*/ 433432 w 701821"/>
                <a:gd name="connsiteY5" fmla="*/ 17343 h 1466490"/>
                <a:gd name="connsiteX6" fmla="*/ 182579 w 701821"/>
                <a:gd name="connsiteY6" fmla="*/ 9251 h 1466490"/>
                <a:gd name="connsiteX7" fmla="*/ 20738 w 701821"/>
                <a:gd name="connsiteY7" fmla="*/ 163000 h 1466490"/>
                <a:gd name="connsiteX8" fmla="*/ 20738 w 701821"/>
                <a:gd name="connsiteY8" fmla="*/ 381485 h 1466490"/>
                <a:gd name="connsiteX9" fmla="*/ 190671 w 701821"/>
                <a:gd name="connsiteY9" fmla="*/ 494773 h 1466490"/>
                <a:gd name="connsiteX10" fmla="*/ 376788 w 701821"/>
                <a:gd name="connsiteY10" fmla="*/ 470497 h 1466490"/>
                <a:gd name="connsiteX11" fmla="*/ 481984 w 701821"/>
                <a:gd name="connsiteY11" fmla="*/ 543325 h 1466490"/>
                <a:gd name="connsiteX12" fmla="*/ 538629 w 701821"/>
                <a:gd name="connsiteY12" fmla="*/ 640430 h 1466490"/>
                <a:gd name="connsiteX13" fmla="*/ 551170 w 701821"/>
                <a:gd name="connsiteY13" fmla="*/ 1106125 h 1466490"/>
                <a:gd name="connsiteX14" fmla="*/ 557231 w 701821"/>
                <a:gd name="connsiteY14" fmla="*/ 1324610 h 1466490"/>
                <a:gd name="connsiteX15" fmla="*/ 700469 w 701821"/>
                <a:gd name="connsiteY15" fmla="*/ 1465818 h 1466490"/>
                <a:gd name="connsiteX0" fmla="*/ 700469 w 707353"/>
                <a:gd name="connsiteY0" fmla="*/ 1465818 h 1517536"/>
                <a:gd name="connsiteX1" fmla="*/ 684285 w 707353"/>
                <a:gd name="connsiteY1" fmla="*/ 446221 h 1517536"/>
                <a:gd name="connsiteX2" fmla="*/ 506261 w 707353"/>
                <a:gd name="connsiteY2" fmla="*/ 381485 h 1517536"/>
                <a:gd name="connsiteX3" fmla="*/ 441524 w 707353"/>
                <a:gd name="connsiteY3" fmla="*/ 227736 h 1517536"/>
                <a:gd name="connsiteX4" fmla="*/ 433432 w 707353"/>
                <a:gd name="connsiteY4" fmla="*/ 17343 h 1517536"/>
                <a:gd name="connsiteX5" fmla="*/ 433432 w 707353"/>
                <a:gd name="connsiteY5" fmla="*/ 17343 h 1517536"/>
                <a:gd name="connsiteX6" fmla="*/ 182579 w 707353"/>
                <a:gd name="connsiteY6" fmla="*/ 9251 h 1517536"/>
                <a:gd name="connsiteX7" fmla="*/ 20738 w 707353"/>
                <a:gd name="connsiteY7" fmla="*/ 163000 h 1517536"/>
                <a:gd name="connsiteX8" fmla="*/ 20738 w 707353"/>
                <a:gd name="connsiteY8" fmla="*/ 381485 h 1517536"/>
                <a:gd name="connsiteX9" fmla="*/ 190671 w 707353"/>
                <a:gd name="connsiteY9" fmla="*/ 494773 h 1517536"/>
                <a:gd name="connsiteX10" fmla="*/ 376788 w 707353"/>
                <a:gd name="connsiteY10" fmla="*/ 470497 h 1517536"/>
                <a:gd name="connsiteX11" fmla="*/ 481984 w 707353"/>
                <a:gd name="connsiteY11" fmla="*/ 543325 h 1517536"/>
                <a:gd name="connsiteX12" fmla="*/ 538629 w 707353"/>
                <a:gd name="connsiteY12" fmla="*/ 640430 h 1517536"/>
                <a:gd name="connsiteX13" fmla="*/ 551170 w 707353"/>
                <a:gd name="connsiteY13" fmla="*/ 1106125 h 1517536"/>
                <a:gd name="connsiteX14" fmla="*/ 557231 w 707353"/>
                <a:gd name="connsiteY14" fmla="*/ 1324610 h 1517536"/>
                <a:gd name="connsiteX15" fmla="*/ 700469 w 707353"/>
                <a:gd name="connsiteY15" fmla="*/ 1465818 h 1517536"/>
                <a:gd name="connsiteX0" fmla="*/ 700469 w 707353"/>
                <a:gd name="connsiteY0" fmla="*/ 1465818 h 1518596"/>
                <a:gd name="connsiteX1" fmla="*/ 684285 w 707353"/>
                <a:gd name="connsiteY1" fmla="*/ 446221 h 1518596"/>
                <a:gd name="connsiteX2" fmla="*/ 506261 w 707353"/>
                <a:gd name="connsiteY2" fmla="*/ 381485 h 1518596"/>
                <a:gd name="connsiteX3" fmla="*/ 441524 w 707353"/>
                <a:gd name="connsiteY3" fmla="*/ 227736 h 1518596"/>
                <a:gd name="connsiteX4" fmla="*/ 433432 w 707353"/>
                <a:gd name="connsiteY4" fmla="*/ 17343 h 1518596"/>
                <a:gd name="connsiteX5" fmla="*/ 433432 w 707353"/>
                <a:gd name="connsiteY5" fmla="*/ 17343 h 1518596"/>
                <a:gd name="connsiteX6" fmla="*/ 182579 w 707353"/>
                <a:gd name="connsiteY6" fmla="*/ 9251 h 1518596"/>
                <a:gd name="connsiteX7" fmla="*/ 20738 w 707353"/>
                <a:gd name="connsiteY7" fmla="*/ 163000 h 1518596"/>
                <a:gd name="connsiteX8" fmla="*/ 20738 w 707353"/>
                <a:gd name="connsiteY8" fmla="*/ 381485 h 1518596"/>
                <a:gd name="connsiteX9" fmla="*/ 190671 w 707353"/>
                <a:gd name="connsiteY9" fmla="*/ 494773 h 1518596"/>
                <a:gd name="connsiteX10" fmla="*/ 376788 w 707353"/>
                <a:gd name="connsiteY10" fmla="*/ 470497 h 1518596"/>
                <a:gd name="connsiteX11" fmla="*/ 481984 w 707353"/>
                <a:gd name="connsiteY11" fmla="*/ 543325 h 1518596"/>
                <a:gd name="connsiteX12" fmla="*/ 538629 w 707353"/>
                <a:gd name="connsiteY12" fmla="*/ 640430 h 1518596"/>
                <a:gd name="connsiteX13" fmla="*/ 551170 w 707353"/>
                <a:gd name="connsiteY13" fmla="*/ 1106125 h 1518596"/>
                <a:gd name="connsiteX14" fmla="*/ 557231 w 707353"/>
                <a:gd name="connsiteY14" fmla="*/ 1324610 h 1518596"/>
                <a:gd name="connsiteX15" fmla="*/ 700469 w 707353"/>
                <a:gd name="connsiteY15" fmla="*/ 1465818 h 1518596"/>
                <a:gd name="connsiteX0" fmla="*/ 700469 w 700834"/>
                <a:gd name="connsiteY0" fmla="*/ 1465818 h 1467248"/>
                <a:gd name="connsiteX1" fmla="*/ 684285 w 700834"/>
                <a:gd name="connsiteY1" fmla="*/ 446221 h 1467248"/>
                <a:gd name="connsiteX2" fmla="*/ 506261 w 700834"/>
                <a:gd name="connsiteY2" fmla="*/ 381485 h 1467248"/>
                <a:gd name="connsiteX3" fmla="*/ 441524 w 700834"/>
                <a:gd name="connsiteY3" fmla="*/ 227736 h 1467248"/>
                <a:gd name="connsiteX4" fmla="*/ 433432 w 700834"/>
                <a:gd name="connsiteY4" fmla="*/ 17343 h 1467248"/>
                <a:gd name="connsiteX5" fmla="*/ 433432 w 700834"/>
                <a:gd name="connsiteY5" fmla="*/ 17343 h 1467248"/>
                <a:gd name="connsiteX6" fmla="*/ 182579 w 700834"/>
                <a:gd name="connsiteY6" fmla="*/ 9251 h 1467248"/>
                <a:gd name="connsiteX7" fmla="*/ 20738 w 700834"/>
                <a:gd name="connsiteY7" fmla="*/ 163000 h 1467248"/>
                <a:gd name="connsiteX8" fmla="*/ 20738 w 700834"/>
                <a:gd name="connsiteY8" fmla="*/ 381485 h 1467248"/>
                <a:gd name="connsiteX9" fmla="*/ 190671 w 700834"/>
                <a:gd name="connsiteY9" fmla="*/ 494773 h 1467248"/>
                <a:gd name="connsiteX10" fmla="*/ 376788 w 700834"/>
                <a:gd name="connsiteY10" fmla="*/ 470497 h 1467248"/>
                <a:gd name="connsiteX11" fmla="*/ 481984 w 700834"/>
                <a:gd name="connsiteY11" fmla="*/ 543325 h 1467248"/>
                <a:gd name="connsiteX12" fmla="*/ 538629 w 700834"/>
                <a:gd name="connsiteY12" fmla="*/ 640430 h 1467248"/>
                <a:gd name="connsiteX13" fmla="*/ 551170 w 700834"/>
                <a:gd name="connsiteY13" fmla="*/ 1106125 h 1467248"/>
                <a:gd name="connsiteX14" fmla="*/ 557231 w 700834"/>
                <a:gd name="connsiteY14" fmla="*/ 1324610 h 1467248"/>
                <a:gd name="connsiteX15" fmla="*/ 700469 w 700834"/>
                <a:gd name="connsiteY15" fmla="*/ 1465818 h 1467248"/>
                <a:gd name="connsiteX0" fmla="*/ 700469 w 700834"/>
                <a:gd name="connsiteY0" fmla="*/ 1465818 h 1467248"/>
                <a:gd name="connsiteX1" fmla="*/ 684285 w 700834"/>
                <a:gd name="connsiteY1" fmla="*/ 446221 h 1467248"/>
                <a:gd name="connsiteX2" fmla="*/ 506261 w 700834"/>
                <a:gd name="connsiteY2" fmla="*/ 381485 h 1467248"/>
                <a:gd name="connsiteX3" fmla="*/ 441524 w 700834"/>
                <a:gd name="connsiteY3" fmla="*/ 227736 h 1467248"/>
                <a:gd name="connsiteX4" fmla="*/ 433432 w 700834"/>
                <a:gd name="connsiteY4" fmla="*/ 17343 h 1467248"/>
                <a:gd name="connsiteX5" fmla="*/ 433432 w 700834"/>
                <a:gd name="connsiteY5" fmla="*/ 17343 h 1467248"/>
                <a:gd name="connsiteX6" fmla="*/ 182579 w 700834"/>
                <a:gd name="connsiteY6" fmla="*/ 9251 h 1467248"/>
                <a:gd name="connsiteX7" fmla="*/ 20738 w 700834"/>
                <a:gd name="connsiteY7" fmla="*/ 163000 h 1467248"/>
                <a:gd name="connsiteX8" fmla="*/ 20738 w 700834"/>
                <a:gd name="connsiteY8" fmla="*/ 381485 h 1467248"/>
                <a:gd name="connsiteX9" fmla="*/ 190671 w 700834"/>
                <a:gd name="connsiteY9" fmla="*/ 494773 h 1467248"/>
                <a:gd name="connsiteX10" fmla="*/ 376788 w 700834"/>
                <a:gd name="connsiteY10" fmla="*/ 470497 h 1467248"/>
                <a:gd name="connsiteX11" fmla="*/ 481984 w 700834"/>
                <a:gd name="connsiteY11" fmla="*/ 521467 h 1467248"/>
                <a:gd name="connsiteX12" fmla="*/ 538629 w 700834"/>
                <a:gd name="connsiteY12" fmla="*/ 640430 h 1467248"/>
                <a:gd name="connsiteX13" fmla="*/ 551170 w 700834"/>
                <a:gd name="connsiteY13" fmla="*/ 1106125 h 1467248"/>
                <a:gd name="connsiteX14" fmla="*/ 557231 w 700834"/>
                <a:gd name="connsiteY14" fmla="*/ 1324610 h 1467248"/>
                <a:gd name="connsiteX15" fmla="*/ 700469 w 700834"/>
                <a:gd name="connsiteY15" fmla="*/ 1465818 h 1467248"/>
                <a:gd name="connsiteX0" fmla="*/ 700469 w 700834"/>
                <a:gd name="connsiteY0" fmla="*/ 1477029 h 1478459"/>
                <a:gd name="connsiteX1" fmla="*/ 684285 w 700834"/>
                <a:gd name="connsiteY1" fmla="*/ 457432 h 1478459"/>
                <a:gd name="connsiteX2" fmla="*/ 506261 w 700834"/>
                <a:gd name="connsiteY2" fmla="*/ 392696 h 1478459"/>
                <a:gd name="connsiteX3" fmla="*/ 441524 w 700834"/>
                <a:gd name="connsiteY3" fmla="*/ 238947 h 1478459"/>
                <a:gd name="connsiteX4" fmla="*/ 433432 w 700834"/>
                <a:gd name="connsiteY4" fmla="*/ 28554 h 1478459"/>
                <a:gd name="connsiteX5" fmla="*/ 433432 w 700834"/>
                <a:gd name="connsiteY5" fmla="*/ 28554 h 1478459"/>
                <a:gd name="connsiteX6" fmla="*/ 182579 w 700834"/>
                <a:gd name="connsiteY6" fmla="*/ 20462 h 1478459"/>
                <a:gd name="connsiteX7" fmla="*/ 20738 w 700834"/>
                <a:gd name="connsiteY7" fmla="*/ 174211 h 1478459"/>
                <a:gd name="connsiteX8" fmla="*/ 20738 w 700834"/>
                <a:gd name="connsiteY8" fmla="*/ 392696 h 1478459"/>
                <a:gd name="connsiteX9" fmla="*/ 190671 w 700834"/>
                <a:gd name="connsiteY9" fmla="*/ 505984 h 1478459"/>
                <a:gd name="connsiteX10" fmla="*/ 376788 w 700834"/>
                <a:gd name="connsiteY10" fmla="*/ 481708 h 1478459"/>
                <a:gd name="connsiteX11" fmla="*/ 481984 w 700834"/>
                <a:gd name="connsiteY11" fmla="*/ 532678 h 1478459"/>
                <a:gd name="connsiteX12" fmla="*/ 538629 w 700834"/>
                <a:gd name="connsiteY12" fmla="*/ 651641 h 1478459"/>
                <a:gd name="connsiteX13" fmla="*/ 551170 w 700834"/>
                <a:gd name="connsiteY13" fmla="*/ 1117336 h 1478459"/>
                <a:gd name="connsiteX14" fmla="*/ 557231 w 700834"/>
                <a:gd name="connsiteY14" fmla="*/ 1335821 h 1478459"/>
                <a:gd name="connsiteX15" fmla="*/ 700469 w 700834"/>
                <a:gd name="connsiteY15" fmla="*/ 1477029 h 1478459"/>
                <a:gd name="connsiteX0" fmla="*/ 700469 w 700834"/>
                <a:gd name="connsiteY0" fmla="*/ 1477029 h 1478459"/>
                <a:gd name="connsiteX1" fmla="*/ 684285 w 700834"/>
                <a:gd name="connsiteY1" fmla="*/ 457432 h 1478459"/>
                <a:gd name="connsiteX2" fmla="*/ 506261 w 700834"/>
                <a:gd name="connsiteY2" fmla="*/ 392696 h 1478459"/>
                <a:gd name="connsiteX3" fmla="*/ 441524 w 700834"/>
                <a:gd name="connsiteY3" fmla="*/ 238947 h 1478459"/>
                <a:gd name="connsiteX4" fmla="*/ 433432 w 700834"/>
                <a:gd name="connsiteY4" fmla="*/ 28554 h 1478459"/>
                <a:gd name="connsiteX5" fmla="*/ 433432 w 700834"/>
                <a:gd name="connsiteY5" fmla="*/ 28554 h 1478459"/>
                <a:gd name="connsiteX6" fmla="*/ 182579 w 700834"/>
                <a:gd name="connsiteY6" fmla="*/ 20462 h 1478459"/>
                <a:gd name="connsiteX7" fmla="*/ 20738 w 700834"/>
                <a:gd name="connsiteY7" fmla="*/ 174211 h 1478459"/>
                <a:gd name="connsiteX8" fmla="*/ 20738 w 700834"/>
                <a:gd name="connsiteY8" fmla="*/ 392696 h 1478459"/>
                <a:gd name="connsiteX9" fmla="*/ 190671 w 700834"/>
                <a:gd name="connsiteY9" fmla="*/ 505984 h 1478459"/>
                <a:gd name="connsiteX10" fmla="*/ 376788 w 700834"/>
                <a:gd name="connsiteY10" fmla="*/ 481708 h 1478459"/>
                <a:gd name="connsiteX11" fmla="*/ 481984 w 700834"/>
                <a:gd name="connsiteY11" fmla="*/ 532678 h 1478459"/>
                <a:gd name="connsiteX12" fmla="*/ 538629 w 700834"/>
                <a:gd name="connsiteY12" fmla="*/ 651641 h 1478459"/>
                <a:gd name="connsiteX13" fmla="*/ 551170 w 700834"/>
                <a:gd name="connsiteY13" fmla="*/ 1117336 h 1478459"/>
                <a:gd name="connsiteX14" fmla="*/ 557231 w 700834"/>
                <a:gd name="connsiteY14" fmla="*/ 1335821 h 1478459"/>
                <a:gd name="connsiteX15" fmla="*/ 700469 w 700834"/>
                <a:gd name="connsiteY15" fmla="*/ 1477029 h 1478459"/>
                <a:gd name="connsiteX0" fmla="*/ 700469 w 700834"/>
                <a:gd name="connsiteY0" fmla="*/ 1477029 h 1478459"/>
                <a:gd name="connsiteX1" fmla="*/ 684285 w 700834"/>
                <a:gd name="connsiteY1" fmla="*/ 457432 h 1478459"/>
                <a:gd name="connsiteX2" fmla="*/ 506261 w 700834"/>
                <a:gd name="connsiteY2" fmla="*/ 392696 h 1478459"/>
                <a:gd name="connsiteX3" fmla="*/ 441524 w 700834"/>
                <a:gd name="connsiteY3" fmla="*/ 238947 h 1478459"/>
                <a:gd name="connsiteX4" fmla="*/ 433432 w 700834"/>
                <a:gd name="connsiteY4" fmla="*/ 28554 h 1478459"/>
                <a:gd name="connsiteX5" fmla="*/ 433432 w 700834"/>
                <a:gd name="connsiteY5" fmla="*/ 28554 h 1478459"/>
                <a:gd name="connsiteX6" fmla="*/ 182579 w 700834"/>
                <a:gd name="connsiteY6" fmla="*/ 20462 h 1478459"/>
                <a:gd name="connsiteX7" fmla="*/ 20738 w 700834"/>
                <a:gd name="connsiteY7" fmla="*/ 174211 h 1478459"/>
                <a:gd name="connsiteX8" fmla="*/ 20738 w 700834"/>
                <a:gd name="connsiteY8" fmla="*/ 392696 h 1478459"/>
                <a:gd name="connsiteX9" fmla="*/ 190671 w 700834"/>
                <a:gd name="connsiteY9" fmla="*/ 505984 h 1478459"/>
                <a:gd name="connsiteX10" fmla="*/ 376788 w 700834"/>
                <a:gd name="connsiteY10" fmla="*/ 481708 h 1478459"/>
                <a:gd name="connsiteX11" fmla="*/ 492913 w 700834"/>
                <a:gd name="connsiteY11" fmla="*/ 547250 h 1478459"/>
                <a:gd name="connsiteX12" fmla="*/ 538629 w 700834"/>
                <a:gd name="connsiteY12" fmla="*/ 651641 h 1478459"/>
                <a:gd name="connsiteX13" fmla="*/ 551170 w 700834"/>
                <a:gd name="connsiteY13" fmla="*/ 1117336 h 1478459"/>
                <a:gd name="connsiteX14" fmla="*/ 557231 w 700834"/>
                <a:gd name="connsiteY14" fmla="*/ 1335821 h 1478459"/>
                <a:gd name="connsiteX15" fmla="*/ 700469 w 700834"/>
                <a:gd name="connsiteY15" fmla="*/ 1477029 h 1478459"/>
                <a:gd name="connsiteX0" fmla="*/ 700469 w 700834"/>
                <a:gd name="connsiteY0" fmla="*/ 1477029 h 1478459"/>
                <a:gd name="connsiteX1" fmla="*/ 684285 w 700834"/>
                <a:gd name="connsiteY1" fmla="*/ 457432 h 1478459"/>
                <a:gd name="connsiteX2" fmla="*/ 506261 w 700834"/>
                <a:gd name="connsiteY2" fmla="*/ 392696 h 1478459"/>
                <a:gd name="connsiteX3" fmla="*/ 441524 w 700834"/>
                <a:gd name="connsiteY3" fmla="*/ 238947 h 1478459"/>
                <a:gd name="connsiteX4" fmla="*/ 433432 w 700834"/>
                <a:gd name="connsiteY4" fmla="*/ 28554 h 1478459"/>
                <a:gd name="connsiteX5" fmla="*/ 433432 w 700834"/>
                <a:gd name="connsiteY5" fmla="*/ 28554 h 1478459"/>
                <a:gd name="connsiteX6" fmla="*/ 182579 w 700834"/>
                <a:gd name="connsiteY6" fmla="*/ 20462 h 1478459"/>
                <a:gd name="connsiteX7" fmla="*/ 20738 w 700834"/>
                <a:gd name="connsiteY7" fmla="*/ 174211 h 1478459"/>
                <a:gd name="connsiteX8" fmla="*/ 20738 w 700834"/>
                <a:gd name="connsiteY8" fmla="*/ 392696 h 1478459"/>
                <a:gd name="connsiteX9" fmla="*/ 190671 w 700834"/>
                <a:gd name="connsiteY9" fmla="*/ 505984 h 1478459"/>
                <a:gd name="connsiteX10" fmla="*/ 376788 w 700834"/>
                <a:gd name="connsiteY10" fmla="*/ 481708 h 1478459"/>
                <a:gd name="connsiteX11" fmla="*/ 492913 w 700834"/>
                <a:gd name="connsiteY11" fmla="*/ 547250 h 1478459"/>
                <a:gd name="connsiteX12" fmla="*/ 545916 w 700834"/>
                <a:gd name="connsiteY12" fmla="*/ 684428 h 1478459"/>
                <a:gd name="connsiteX13" fmla="*/ 551170 w 700834"/>
                <a:gd name="connsiteY13" fmla="*/ 1117336 h 1478459"/>
                <a:gd name="connsiteX14" fmla="*/ 557231 w 700834"/>
                <a:gd name="connsiteY14" fmla="*/ 1335821 h 1478459"/>
                <a:gd name="connsiteX15" fmla="*/ 700469 w 700834"/>
                <a:gd name="connsiteY15" fmla="*/ 1477029 h 1478459"/>
                <a:gd name="connsiteX0" fmla="*/ 700469 w 700834"/>
                <a:gd name="connsiteY0" fmla="*/ 1477029 h 1478459"/>
                <a:gd name="connsiteX1" fmla="*/ 684285 w 700834"/>
                <a:gd name="connsiteY1" fmla="*/ 457432 h 1478459"/>
                <a:gd name="connsiteX2" fmla="*/ 506261 w 700834"/>
                <a:gd name="connsiteY2" fmla="*/ 392696 h 1478459"/>
                <a:gd name="connsiteX3" fmla="*/ 441524 w 700834"/>
                <a:gd name="connsiteY3" fmla="*/ 238947 h 1478459"/>
                <a:gd name="connsiteX4" fmla="*/ 433432 w 700834"/>
                <a:gd name="connsiteY4" fmla="*/ 28554 h 1478459"/>
                <a:gd name="connsiteX5" fmla="*/ 433432 w 700834"/>
                <a:gd name="connsiteY5" fmla="*/ 28554 h 1478459"/>
                <a:gd name="connsiteX6" fmla="*/ 182579 w 700834"/>
                <a:gd name="connsiteY6" fmla="*/ 20462 h 1478459"/>
                <a:gd name="connsiteX7" fmla="*/ 20738 w 700834"/>
                <a:gd name="connsiteY7" fmla="*/ 174211 h 1478459"/>
                <a:gd name="connsiteX8" fmla="*/ 20738 w 700834"/>
                <a:gd name="connsiteY8" fmla="*/ 392696 h 1478459"/>
                <a:gd name="connsiteX9" fmla="*/ 190671 w 700834"/>
                <a:gd name="connsiteY9" fmla="*/ 505984 h 1478459"/>
                <a:gd name="connsiteX10" fmla="*/ 376788 w 700834"/>
                <a:gd name="connsiteY10" fmla="*/ 481708 h 1478459"/>
                <a:gd name="connsiteX11" fmla="*/ 492913 w 700834"/>
                <a:gd name="connsiteY11" fmla="*/ 547250 h 1478459"/>
                <a:gd name="connsiteX12" fmla="*/ 545916 w 700834"/>
                <a:gd name="connsiteY12" fmla="*/ 684428 h 1478459"/>
                <a:gd name="connsiteX13" fmla="*/ 551170 w 700834"/>
                <a:gd name="connsiteY13" fmla="*/ 1117336 h 1478459"/>
                <a:gd name="connsiteX14" fmla="*/ 557231 w 700834"/>
                <a:gd name="connsiteY14" fmla="*/ 1335821 h 1478459"/>
                <a:gd name="connsiteX15" fmla="*/ 700469 w 700834"/>
                <a:gd name="connsiteY15" fmla="*/ 1477029 h 1478459"/>
                <a:gd name="connsiteX0" fmla="*/ 700469 w 700834"/>
                <a:gd name="connsiteY0" fmla="*/ 1477029 h 1478459"/>
                <a:gd name="connsiteX1" fmla="*/ 684285 w 700834"/>
                <a:gd name="connsiteY1" fmla="*/ 457432 h 1478459"/>
                <a:gd name="connsiteX2" fmla="*/ 506261 w 700834"/>
                <a:gd name="connsiteY2" fmla="*/ 392696 h 1478459"/>
                <a:gd name="connsiteX3" fmla="*/ 441524 w 700834"/>
                <a:gd name="connsiteY3" fmla="*/ 238947 h 1478459"/>
                <a:gd name="connsiteX4" fmla="*/ 433432 w 700834"/>
                <a:gd name="connsiteY4" fmla="*/ 28554 h 1478459"/>
                <a:gd name="connsiteX5" fmla="*/ 433432 w 700834"/>
                <a:gd name="connsiteY5" fmla="*/ 28554 h 1478459"/>
                <a:gd name="connsiteX6" fmla="*/ 182579 w 700834"/>
                <a:gd name="connsiteY6" fmla="*/ 20462 h 1478459"/>
                <a:gd name="connsiteX7" fmla="*/ 20738 w 700834"/>
                <a:gd name="connsiteY7" fmla="*/ 174211 h 1478459"/>
                <a:gd name="connsiteX8" fmla="*/ 20738 w 700834"/>
                <a:gd name="connsiteY8" fmla="*/ 392696 h 1478459"/>
                <a:gd name="connsiteX9" fmla="*/ 190671 w 700834"/>
                <a:gd name="connsiteY9" fmla="*/ 505984 h 1478459"/>
                <a:gd name="connsiteX10" fmla="*/ 376788 w 700834"/>
                <a:gd name="connsiteY10" fmla="*/ 481708 h 1478459"/>
                <a:gd name="connsiteX11" fmla="*/ 492913 w 700834"/>
                <a:gd name="connsiteY11" fmla="*/ 547250 h 1478459"/>
                <a:gd name="connsiteX12" fmla="*/ 545916 w 700834"/>
                <a:gd name="connsiteY12" fmla="*/ 684428 h 1478459"/>
                <a:gd name="connsiteX13" fmla="*/ 551170 w 700834"/>
                <a:gd name="connsiteY13" fmla="*/ 1117336 h 1478459"/>
                <a:gd name="connsiteX14" fmla="*/ 557231 w 700834"/>
                <a:gd name="connsiteY14" fmla="*/ 1335821 h 1478459"/>
                <a:gd name="connsiteX15" fmla="*/ 700469 w 700834"/>
                <a:gd name="connsiteY15" fmla="*/ 1477029 h 1478459"/>
                <a:gd name="connsiteX0" fmla="*/ 700469 w 700834"/>
                <a:gd name="connsiteY0" fmla="*/ 1472208 h 1473638"/>
                <a:gd name="connsiteX1" fmla="*/ 684285 w 700834"/>
                <a:gd name="connsiteY1" fmla="*/ 452611 h 1473638"/>
                <a:gd name="connsiteX2" fmla="*/ 506261 w 700834"/>
                <a:gd name="connsiteY2" fmla="*/ 387875 h 1473638"/>
                <a:gd name="connsiteX3" fmla="*/ 441524 w 700834"/>
                <a:gd name="connsiteY3" fmla="*/ 234126 h 1473638"/>
                <a:gd name="connsiteX4" fmla="*/ 433432 w 700834"/>
                <a:gd name="connsiteY4" fmla="*/ 23733 h 1473638"/>
                <a:gd name="connsiteX5" fmla="*/ 433432 w 700834"/>
                <a:gd name="connsiteY5" fmla="*/ 23733 h 1473638"/>
                <a:gd name="connsiteX6" fmla="*/ 182579 w 700834"/>
                <a:gd name="connsiteY6" fmla="*/ 15641 h 1473638"/>
                <a:gd name="connsiteX7" fmla="*/ 20738 w 700834"/>
                <a:gd name="connsiteY7" fmla="*/ 169390 h 1473638"/>
                <a:gd name="connsiteX8" fmla="*/ 20738 w 700834"/>
                <a:gd name="connsiteY8" fmla="*/ 387875 h 1473638"/>
                <a:gd name="connsiteX9" fmla="*/ 190671 w 700834"/>
                <a:gd name="connsiteY9" fmla="*/ 501163 h 1473638"/>
                <a:gd name="connsiteX10" fmla="*/ 376788 w 700834"/>
                <a:gd name="connsiteY10" fmla="*/ 476887 h 1473638"/>
                <a:gd name="connsiteX11" fmla="*/ 492913 w 700834"/>
                <a:gd name="connsiteY11" fmla="*/ 542429 h 1473638"/>
                <a:gd name="connsiteX12" fmla="*/ 545916 w 700834"/>
                <a:gd name="connsiteY12" fmla="*/ 679607 h 1473638"/>
                <a:gd name="connsiteX13" fmla="*/ 551170 w 700834"/>
                <a:gd name="connsiteY13" fmla="*/ 1112515 h 1473638"/>
                <a:gd name="connsiteX14" fmla="*/ 557231 w 700834"/>
                <a:gd name="connsiteY14" fmla="*/ 1331000 h 1473638"/>
                <a:gd name="connsiteX15" fmla="*/ 700469 w 700834"/>
                <a:gd name="connsiteY15" fmla="*/ 1472208 h 1473638"/>
                <a:gd name="connsiteX0" fmla="*/ 700469 w 700834"/>
                <a:gd name="connsiteY0" fmla="*/ 1472208 h 1473638"/>
                <a:gd name="connsiteX1" fmla="*/ 684285 w 700834"/>
                <a:gd name="connsiteY1" fmla="*/ 452611 h 1473638"/>
                <a:gd name="connsiteX2" fmla="*/ 506261 w 700834"/>
                <a:gd name="connsiteY2" fmla="*/ 387875 h 1473638"/>
                <a:gd name="connsiteX3" fmla="*/ 441524 w 700834"/>
                <a:gd name="connsiteY3" fmla="*/ 234126 h 1473638"/>
                <a:gd name="connsiteX4" fmla="*/ 433432 w 700834"/>
                <a:gd name="connsiteY4" fmla="*/ 23733 h 1473638"/>
                <a:gd name="connsiteX5" fmla="*/ 433432 w 700834"/>
                <a:gd name="connsiteY5" fmla="*/ 23733 h 1473638"/>
                <a:gd name="connsiteX6" fmla="*/ 182579 w 700834"/>
                <a:gd name="connsiteY6" fmla="*/ 15641 h 1473638"/>
                <a:gd name="connsiteX7" fmla="*/ 20738 w 700834"/>
                <a:gd name="connsiteY7" fmla="*/ 169390 h 1473638"/>
                <a:gd name="connsiteX8" fmla="*/ 20738 w 700834"/>
                <a:gd name="connsiteY8" fmla="*/ 387875 h 1473638"/>
                <a:gd name="connsiteX9" fmla="*/ 190671 w 700834"/>
                <a:gd name="connsiteY9" fmla="*/ 501163 h 1473638"/>
                <a:gd name="connsiteX10" fmla="*/ 376788 w 700834"/>
                <a:gd name="connsiteY10" fmla="*/ 476887 h 1473638"/>
                <a:gd name="connsiteX11" fmla="*/ 492913 w 700834"/>
                <a:gd name="connsiteY11" fmla="*/ 542429 h 1473638"/>
                <a:gd name="connsiteX12" fmla="*/ 545916 w 700834"/>
                <a:gd name="connsiteY12" fmla="*/ 679607 h 1473638"/>
                <a:gd name="connsiteX13" fmla="*/ 551170 w 700834"/>
                <a:gd name="connsiteY13" fmla="*/ 1112515 h 1473638"/>
                <a:gd name="connsiteX14" fmla="*/ 557231 w 700834"/>
                <a:gd name="connsiteY14" fmla="*/ 1331000 h 1473638"/>
                <a:gd name="connsiteX15" fmla="*/ 700469 w 700834"/>
                <a:gd name="connsiteY15" fmla="*/ 1472208 h 1473638"/>
                <a:gd name="connsiteX0" fmla="*/ 704774 w 705139"/>
                <a:gd name="connsiteY0" fmla="*/ 1472208 h 1473638"/>
                <a:gd name="connsiteX1" fmla="*/ 688590 w 705139"/>
                <a:gd name="connsiteY1" fmla="*/ 452611 h 1473638"/>
                <a:gd name="connsiteX2" fmla="*/ 510566 w 705139"/>
                <a:gd name="connsiteY2" fmla="*/ 387875 h 1473638"/>
                <a:gd name="connsiteX3" fmla="*/ 445829 w 705139"/>
                <a:gd name="connsiteY3" fmla="*/ 234126 h 1473638"/>
                <a:gd name="connsiteX4" fmla="*/ 437737 w 705139"/>
                <a:gd name="connsiteY4" fmla="*/ 23733 h 1473638"/>
                <a:gd name="connsiteX5" fmla="*/ 437737 w 705139"/>
                <a:gd name="connsiteY5" fmla="*/ 23733 h 1473638"/>
                <a:gd name="connsiteX6" fmla="*/ 186884 w 705139"/>
                <a:gd name="connsiteY6" fmla="*/ 15641 h 1473638"/>
                <a:gd name="connsiteX7" fmla="*/ 25043 w 705139"/>
                <a:gd name="connsiteY7" fmla="*/ 169390 h 1473638"/>
                <a:gd name="connsiteX8" fmla="*/ 25043 w 705139"/>
                <a:gd name="connsiteY8" fmla="*/ 387875 h 1473638"/>
                <a:gd name="connsiteX9" fmla="*/ 194976 w 705139"/>
                <a:gd name="connsiteY9" fmla="*/ 501163 h 1473638"/>
                <a:gd name="connsiteX10" fmla="*/ 381093 w 705139"/>
                <a:gd name="connsiteY10" fmla="*/ 476887 h 1473638"/>
                <a:gd name="connsiteX11" fmla="*/ 497218 w 705139"/>
                <a:gd name="connsiteY11" fmla="*/ 542429 h 1473638"/>
                <a:gd name="connsiteX12" fmla="*/ 550221 w 705139"/>
                <a:gd name="connsiteY12" fmla="*/ 679607 h 1473638"/>
                <a:gd name="connsiteX13" fmla="*/ 555475 w 705139"/>
                <a:gd name="connsiteY13" fmla="*/ 1112515 h 1473638"/>
                <a:gd name="connsiteX14" fmla="*/ 561536 w 705139"/>
                <a:gd name="connsiteY14" fmla="*/ 1331000 h 1473638"/>
                <a:gd name="connsiteX15" fmla="*/ 704774 w 705139"/>
                <a:gd name="connsiteY15" fmla="*/ 1472208 h 1473638"/>
                <a:gd name="connsiteX0" fmla="*/ 704774 w 705139"/>
                <a:gd name="connsiteY0" fmla="*/ 1472208 h 1473638"/>
                <a:gd name="connsiteX1" fmla="*/ 688590 w 705139"/>
                <a:gd name="connsiteY1" fmla="*/ 452611 h 1473638"/>
                <a:gd name="connsiteX2" fmla="*/ 510566 w 705139"/>
                <a:gd name="connsiteY2" fmla="*/ 387875 h 1473638"/>
                <a:gd name="connsiteX3" fmla="*/ 427614 w 705139"/>
                <a:gd name="connsiteY3" fmla="*/ 219554 h 1473638"/>
                <a:gd name="connsiteX4" fmla="*/ 437737 w 705139"/>
                <a:gd name="connsiteY4" fmla="*/ 23733 h 1473638"/>
                <a:gd name="connsiteX5" fmla="*/ 437737 w 705139"/>
                <a:gd name="connsiteY5" fmla="*/ 23733 h 1473638"/>
                <a:gd name="connsiteX6" fmla="*/ 186884 w 705139"/>
                <a:gd name="connsiteY6" fmla="*/ 15641 h 1473638"/>
                <a:gd name="connsiteX7" fmla="*/ 25043 w 705139"/>
                <a:gd name="connsiteY7" fmla="*/ 169390 h 1473638"/>
                <a:gd name="connsiteX8" fmla="*/ 25043 w 705139"/>
                <a:gd name="connsiteY8" fmla="*/ 387875 h 1473638"/>
                <a:gd name="connsiteX9" fmla="*/ 194976 w 705139"/>
                <a:gd name="connsiteY9" fmla="*/ 501163 h 1473638"/>
                <a:gd name="connsiteX10" fmla="*/ 381093 w 705139"/>
                <a:gd name="connsiteY10" fmla="*/ 476887 h 1473638"/>
                <a:gd name="connsiteX11" fmla="*/ 497218 w 705139"/>
                <a:gd name="connsiteY11" fmla="*/ 542429 h 1473638"/>
                <a:gd name="connsiteX12" fmla="*/ 550221 w 705139"/>
                <a:gd name="connsiteY12" fmla="*/ 679607 h 1473638"/>
                <a:gd name="connsiteX13" fmla="*/ 555475 w 705139"/>
                <a:gd name="connsiteY13" fmla="*/ 1112515 h 1473638"/>
                <a:gd name="connsiteX14" fmla="*/ 561536 w 705139"/>
                <a:gd name="connsiteY14" fmla="*/ 1331000 h 1473638"/>
                <a:gd name="connsiteX15" fmla="*/ 704774 w 705139"/>
                <a:gd name="connsiteY15" fmla="*/ 1472208 h 1473638"/>
                <a:gd name="connsiteX0" fmla="*/ 704774 w 709105"/>
                <a:gd name="connsiteY0" fmla="*/ 1472208 h 1473638"/>
                <a:gd name="connsiteX1" fmla="*/ 688590 w 709105"/>
                <a:gd name="connsiteY1" fmla="*/ 452611 h 1473638"/>
                <a:gd name="connsiteX2" fmla="*/ 525138 w 709105"/>
                <a:gd name="connsiteY2" fmla="*/ 387875 h 1473638"/>
                <a:gd name="connsiteX3" fmla="*/ 427614 w 709105"/>
                <a:gd name="connsiteY3" fmla="*/ 219554 h 1473638"/>
                <a:gd name="connsiteX4" fmla="*/ 437737 w 709105"/>
                <a:gd name="connsiteY4" fmla="*/ 23733 h 1473638"/>
                <a:gd name="connsiteX5" fmla="*/ 437737 w 709105"/>
                <a:gd name="connsiteY5" fmla="*/ 23733 h 1473638"/>
                <a:gd name="connsiteX6" fmla="*/ 186884 w 709105"/>
                <a:gd name="connsiteY6" fmla="*/ 15641 h 1473638"/>
                <a:gd name="connsiteX7" fmla="*/ 25043 w 709105"/>
                <a:gd name="connsiteY7" fmla="*/ 169390 h 1473638"/>
                <a:gd name="connsiteX8" fmla="*/ 25043 w 709105"/>
                <a:gd name="connsiteY8" fmla="*/ 387875 h 1473638"/>
                <a:gd name="connsiteX9" fmla="*/ 194976 w 709105"/>
                <a:gd name="connsiteY9" fmla="*/ 501163 h 1473638"/>
                <a:gd name="connsiteX10" fmla="*/ 381093 w 709105"/>
                <a:gd name="connsiteY10" fmla="*/ 476887 h 1473638"/>
                <a:gd name="connsiteX11" fmla="*/ 497218 w 709105"/>
                <a:gd name="connsiteY11" fmla="*/ 542429 h 1473638"/>
                <a:gd name="connsiteX12" fmla="*/ 550221 w 709105"/>
                <a:gd name="connsiteY12" fmla="*/ 679607 h 1473638"/>
                <a:gd name="connsiteX13" fmla="*/ 555475 w 709105"/>
                <a:gd name="connsiteY13" fmla="*/ 1112515 h 1473638"/>
                <a:gd name="connsiteX14" fmla="*/ 561536 w 709105"/>
                <a:gd name="connsiteY14" fmla="*/ 1331000 h 1473638"/>
                <a:gd name="connsiteX15" fmla="*/ 704774 w 709105"/>
                <a:gd name="connsiteY15" fmla="*/ 1472208 h 1473638"/>
                <a:gd name="connsiteX0" fmla="*/ 704774 w 705096"/>
                <a:gd name="connsiteY0" fmla="*/ 1472208 h 1473638"/>
                <a:gd name="connsiteX1" fmla="*/ 688590 w 705096"/>
                <a:gd name="connsiteY1" fmla="*/ 452611 h 1473638"/>
                <a:gd name="connsiteX2" fmla="*/ 525138 w 705096"/>
                <a:gd name="connsiteY2" fmla="*/ 387875 h 1473638"/>
                <a:gd name="connsiteX3" fmla="*/ 427614 w 705096"/>
                <a:gd name="connsiteY3" fmla="*/ 219554 h 1473638"/>
                <a:gd name="connsiteX4" fmla="*/ 437737 w 705096"/>
                <a:gd name="connsiteY4" fmla="*/ 23733 h 1473638"/>
                <a:gd name="connsiteX5" fmla="*/ 437737 w 705096"/>
                <a:gd name="connsiteY5" fmla="*/ 23733 h 1473638"/>
                <a:gd name="connsiteX6" fmla="*/ 186884 w 705096"/>
                <a:gd name="connsiteY6" fmla="*/ 15641 h 1473638"/>
                <a:gd name="connsiteX7" fmla="*/ 25043 w 705096"/>
                <a:gd name="connsiteY7" fmla="*/ 169390 h 1473638"/>
                <a:gd name="connsiteX8" fmla="*/ 25043 w 705096"/>
                <a:gd name="connsiteY8" fmla="*/ 387875 h 1473638"/>
                <a:gd name="connsiteX9" fmla="*/ 194976 w 705096"/>
                <a:gd name="connsiteY9" fmla="*/ 501163 h 1473638"/>
                <a:gd name="connsiteX10" fmla="*/ 381093 w 705096"/>
                <a:gd name="connsiteY10" fmla="*/ 476887 h 1473638"/>
                <a:gd name="connsiteX11" fmla="*/ 497218 w 705096"/>
                <a:gd name="connsiteY11" fmla="*/ 542429 h 1473638"/>
                <a:gd name="connsiteX12" fmla="*/ 550221 w 705096"/>
                <a:gd name="connsiteY12" fmla="*/ 679607 h 1473638"/>
                <a:gd name="connsiteX13" fmla="*/ 555475 w 705096"/>
                <a:gd name="connsiteY13" fmla="*/ 1112515 h 1473638"/>
                <a:gd name="connsiteX14" fmla="*/ 561536 w 705096"/>
                <a:gd name="connsiteY14" fmla="*/ 1331000 h 1473638"/>
                <a:gd name="connsiteX15" fmla="*/ 704774 w 705096"/>
                <a:gd name="connsiteY15" fmla="*/ 1472208 h 14736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05096" h="1473638">
                  <a:moveTo>
                    <a:pt x="704774" y="1472208"/>
                  </a:moveTo>
                  <a:cubicBezTo>
                    <a:pt x="707735" y="1460602"/>
                    <a:pt x="689384" y="451182"/>
                    <a:pt x="688590" y="452611"/>
                  </a:cubicBezTo>
                  <a:cubicBezTo>
                    <a:pt x="687796" y="454040"/>
                    <a:pt x="568634" y="426718"/>
                    <a:pt x="525138" y="387875"/>
                  </a:cubicBezTo>
                  <a:cubicBezTo>
                    <a:pt x="481642" y="349032"/>
                    <a:pt x="442181" y="280244"/>
                    <a:pt x="427614" y="219554"/>
                  </a:cubicBezTo>
                  <a:cubicBezTo>
                    <a:pt x="413047" y="158864"/>
                    <a:pt x="437737" y="23733"/>
                    <a:pt x="437737" y="23733"/>
                  </a:cubicBezTo>
                  <a:lnTo>
                    <a:pt x="437737" y="23733"/>
                  </a:lnTo>
                  <a:cubicBezTo>
                    <a:pt x="395928" y="22384"/>
                    <a:pt x="273882" y="-23208"/>
                    <a:pt x="186884" y="15641"/>
                  </a:cubicBezTo>
                  <a:cubicBezTo>
                    <a:pt x="99886" y="54490"/>
                    <a:pt x="52016" y="107351"/>
                    <a:pt x="25043" y="169390"/>
                  </a:cubicBezTo>
                  <a:cubicBezTo>
                    <a:pt x="-1930" y="231429"/>
                    <a:pt x="-14208" y="307079"/>
                    <a:pt x="25043" y="387875"/>
                  </a:cubicBezTo>
                  <a:cubicBezTo>
                    <a:pt x="64294" y="468671"/>
                    <a:pt x="135634" y="486328"/>
                    <a:pt x="194976" y="501163"/>
                  </a:cubicBezTo>
                  <a:cubicBezTo>
                    <a:pt x="254318" y="515998"/>
                    <a:pt x="330719" y="470009"/>
                    <a:pt x="381093" y="476887"/>
                  </a:cubicBezTo>
                  <a:cubicBezTo>
                    <a:pt x="431467" y="483765"/>
                    <a:pt x="469030" y="508642"/>
                    <a:pt x="497218" y="542429"/>
                  </a:cubicBezTo>
                  <a:cubicBezTo>
                    <a:pt x="525406" y="576216"/>
                    <a:pt x="540512" y="584593"/>
                    <a:pt x="550221" y="679607"/>
                  </a:cubicBezTo>
                  <a:cubicBezTo>
                    <a:pt x="559930" y="774621"/>
                    <a:pt x="548732" y="997878"/>
                    <a:pt x="555475" y="1112515"/>
                  </a:cubicBezTo>
                  <a:cubicBezTo>
                    <a:pt x="562218" y="1227152"/>
                    <a:pt x="551226" y="1238264"/>
                    <a:pt x="561536" y="1331000"/>
                  </a:cubicBezTo>
                  <a:cubicBezTo>
                    <a:pt x="571846" y="1423736"/>
                    <a:pt x="701813" y="1483814"/>
                    <a:pt x="704774" y="1472208"/>
                  </a:cubicBezTo>
                  <a:close/>
                </a:path>
              </a:pathLst>
            </a:cu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 name="Freeform: Shape 16">
              <a:extLst>
                <a:ext uri="{FF2B5EF4-FFF2-40B4-BE49-F238E27FC236}">
                  <a16:creationId xmlns:a16="http://schemas.microsoft.com/office/drawing/2014/main" id="{07486F7A-4382-A750-C5F5-E9D3F0BE3047}"/>
                </a:ext>
              </a:extLst>
            </p:cNvPr>
            <p:cNvSpPr/>
            <p:nvPr/>
          </p:nvSpPr>
          <p:spPr bwMode="auto">
            <a:xfrm flipH="1">
              <a:off x="9272709" y="2070419"/>
              <a:ext cx="705463" cy="1472676"/>
            </a:xfrm>
            <a:custGeom>
              <a:avLst/>
              <a:gdLst>
                <a:gd name="connsiteX0" fmla="*/ 700469 w 710461"/>
                <a:gd name="connsiteY0" fmla="*/ 1465818 h 1515132"/>
                <a:gd name="connsiteX1" fmla="*/ 684285 w 710461"/>
                <a:gd name="connsiteY1" fmla="*/ 446221 h 1515132"/>
                <a:gd name="connsiteX2" fmla="*/ 700469 w 710461"/>
                <a:gd name="connsiteY2" fmla="*/ 454313 h 1515132"/>
                <a:gd name="connsiteX3" fmla="*/ 506261 w 710461"/>
                <a:gd name="connsiteY3" fmla="*/ 381485 h 1515132"/>
                <a:gd name="connsiteX4" fmla="*/ 441524 w 710461"/>
                <a:gd name="connsiteY4" fmla="*/ 227736 h 1515132"/>
                <a:gd name="connsiteX5" fmla="*/ 433432 w 710461"/>
                <a:gd name="connsiteY5" fmla="*/ 17343 h 1515132"/>
                <a:gd name="connsiteX6" fmla="*/ 433432 w 710461"/>
                <a:gd name="connsiteY6" fmla="*/ 17343 h 1515132"/>
                <a:gd name="connsiteX7" fmla="*/ 182579 w 710461"/>
                <a:gd name="connsiteY7" fmla="*/ 9251 h 1515132"/>
                <a:gd name="connsiteX8" fmla="*/ 20738 w 710461"/>
                <a:gd name="connsiteY8" fmla="*/ 163000 h 1515132"/>
                <a:gd name="connsiteX9" fmla="*/ 20738 w 710461"/>
                <a:gd name="connsiteY9" fmla="*/ 381485 h 1515132"/>
                <a:gd name="connsiteX10" fmla="*/ 190671 w 710461"/>
                <a:gd name="connsiteY10" fmla="*/ 494773 h 1515132"/>
                <a:gd name="connsiteX11" fmla="*/ 376788 w 710461"/>
                <a:gd name="connsiteY11" fmla="*/ 470497 h 1515132"/>
                <a:gd name="connsiteX12" fmla="*/ 481984 w 710461"/>
                <a:gd name="connsiteY12" fmla="*/ 543325 h 1515132"/>
                <a:gd name="connsiteX13" fmla="*/ 538629 w 710461"/>
                <a:gd name="connsiteY13" fmla="*/ 640430 h 1515132"/>
                <a:gd name="connsiteX14" fmla="*/ 554813 w 710461"/>
                <a:gd name="connsiteY14" fmla="*/ 1109768 h 1515132"/>
                <a:gd name="connsiteX15" fmla="*/ 579089 w 710461"/>
                <a:gd name="connsiteY15" fmla="*/ 1328253 h 1515132"/>
                <a:gd name="connsiteX16" fmla="*/ 700469 w 710461"/>
                <a:gd name="connsiteY16" fmla="*/ 1465818 h 1515132"/>
                <a:gd name="connsiteX0" fmla="*/ 700469 w 711675"/>
                <a:gd name="connsiteY0" fmla="*/ 1465818 h 1515132"/>
                <a:gd name="connsiteX1" fmla="*/ 684285 w 711675"/>
                <a:gd name="connsiteY1" fmla="*/ 446221 h 1515132"/>
                <a:gd name="connsiteX2" fmla="*/ 506261 w 711675"/>
                <a:gd name="connsiteY2" fmla="*/ 381485 h 1515132"/>
                <a:gd name="connsiteX3" fmla="*/ 441524 w 711675"/>
                <a:gd name="connsiteY3" fmla="*/ 227736 h 1515132"/>
                <a:gd name="connsiteX4" fmla="*/ 433432 w 711675"/>
                <a:gd name="connsiteY4" fmla="*/ 17343 h 1515132"/>
                <a:gd name="connsiteX5" fmla="*/ 433432 w 711675"/>
                <a:gd name="connsiteY5" fmla="*/ 17343 h 1515132"/>
                <a:gd name="connsiteX6" fmla="*/ 182579 w 711675"/>
                <a:gd name="connsiteY6" fmla="*/ 9251 h 1515132"/>
                <a:gd name="connsiteX7" fmla="*/ 20738 w 711675"/>
                <a:gd name="connsiteY7" fmla="*/ 163000 h 1515132"/>
                <a:gd name="connsiteX8" fmla="*/ 20738 w 711675"/>
                <a:gd name="connsiteY8" fmla="*/ 381485 h 1515132"/>
                <a:gd name="connsiteX9" fmla="*/ 190671 w 711675"/>
                <a:gd name="connsiteY9" fmla="*/ 494773 h 1515132"/>
                <a:gd name="connsiteX10" fmla="*/ 376788 w 711675"/>
                <a:gd name="connsiteY10" fmla="*/ 470497 h 1515132"/>
                <a:gd name="connsiteX11" fmla="*/ 481984 w 711675"/>
                <a:gd name="connsiteY11" fmla="*/ 543325 h 1515132"/>
                <a:gd name="connsiteX12" fmla="*/ 538629 w 711675"/>
                <a:gd name="connsiteY12" fmla="*/ 640430 h 1515132"/>
                <a:gd name="connsiteX13" fmla="*/ 554813 w 711675"/>
                <a:gd name="connsiteY13" fmla="*/ 1109768 h 1515132"/>
                <a:gd name="connsiteX14" fmla="*/ 579089 w 711675"/>
                <a:gd name="connsiteY14" fmla="*/ 1328253 h 1515132"/>
                <a:gd name="connsiteX15" fmla="*/ 700469 w 711675"/>
                <a:gd name="connsiteY15" fmla="*/ 1465818 h 1515132"/>
                <a:gd name="connsiteX0" fmla="*/ 700469 w 709684"/>
                <a:gd name="connsiteY0" fmla="*/ 1465818 h 1515132"/>
                <a:gd name="connsiteX1" fmla="*/ 684285 w 709684"/>
                <a:gd name="connsiteY1" fmla="*/ 446221 h 1515132"/>
                <a:gd name="connsiteX2" fmla="*/ 506261 w 709684"/>
                <a:gd name="connsiteY2" fmla="*/ 381485 h 1515132"/>
                <a:gd name="connsiteX3" fmla="*/ 441524 w 709684"/>
                <a:gd name="connsiteY3" fmla="*/ 227736 h 1515132"/>
                <a:gd name="connsiteX4" fmla="*/ 433432 w 709684"/>
                <a:gd name="connsiteY4" fmla="*/ 17343 h 1515132"/>
                <a:gd name="connsiteX5" fmla="*/ 433432 w 709684"/>
                <a:gd name="connsiteY5" fmla="*/ 17343 h 1515132"/>
                <a:gd name="connsiteX6" fmla="*/ 182579 w 709684"/>
                <a:gd name="connsiteY6" fmla="*/ 9251 h 1515132"/>
                <a:gd name="connsiteX7" fmla="*/ 20738 w 709684"/>
                <a:gd name="connsiteY7" fmla="*/ 163000 h 1515132"/>
                <a:gd name="connsiteX8" fmla="*/ 20738 w 709684"/>
                <a:gd name="connsiteY8" fmla="*/ 381485 h 1515132"/>
                <a:gd name="connsiteX9" fmla="*/ 190671 w 709684"/>
                <a:gd name="connsiteY9" fmla="*/ 494773 h 1515132"/>
                <a:gd name="connsiteX10" fmla="*/ 376788 w 709684"/>
                <a:gd name="connsiteY10" fmla="*/ 470497 h 1515132"/>
                <a:gd name="connsiteX11" fmla="*/ 481984 w 709684"/>
                <a:gd name="connsiteY11" fmla="*/ 543325 h 1515132"/>
                <a:gd name="connsiteX12" fmla="*/ 538629 w 709684"/>
                <a:gd name="connsiteY12" fmla="*/ 640430 h 1515132"/>
                <a:gd name="connsiteX13" fmla="*/ 554813 w 709684"/>
                <a:gd name="connsiteY13" fmla="*/ 1109768 h 1515132"/>
                <a:gd name="connsiteX14" fmla="*/ 579089 w 709684"/>
                <a:gd name="connsiteY14" fmla="*/ 1328253 h 1515132"/>
                <a:gd name="connsiteX15" fmla="*/ 700469 w 709684"/>
                <a:gd name="connsiteY15" fmla="*/ 1465818 h 1515132"/>
                <a:gd name="connsiteX0" fmla="*/ 700469 w 709684"/>
                <a:gd name="connsiteY0" fmla="*/ 1465818 h 1515132"/>
                <a:gd name="connsiteX1" fmla="*/ 684285 w 709684"/>
                <a:gd name="connsiteY1" fmla="*/ 446221 h 1515132"/>
                <a:gd name="connsiteX2" fmla="*/ 506261 w 709684"/>
                <a:gd name="connsiteY2" fmla="*/ 381485 h 1515132"/>
                <a:gd name="connsiteX3" fmla="*/ 441524 w 709684"/>
                <a:gd name="connsiteY3" fmla="*/ 227736 h 1515132"/>
                <a:gd name="connsiteX4" fmla="*/ 433432 w 709684"/>
                <a:gd name="connsiteY4" fmla="*/ 17343 h 1515132"/>
                <a:gd name="connsiteX5" fmla="*/ 433432 w 709684"/>
                <a:gd name="connsiteY5" fmla="*/ 17343 h 1515132"/>
                <a:gd name="connsiteX6" fmla="*/ 182579 w 709684"/>
                <a:gd name="connsiteY6" fmla="*/ 9251 h 1515132"/>
                <a:gd name="connsiteX7" fmla="*/ 20738 w 709684"/>
                <a:gd name="connsiteY7" fmla="*/ 163000 h 1515132"/>
                <a:gd name="connsiteX8" fmla="*/ 20738 w 709684"/>
                <a:gd name="connsiteY8" fmla="*/ 381485 h 1515132"/>
                <a:gd name="connsiteX9" fmla="*/ 190671 w 709684"/>
                <a:gd name="connsiteY9" fmla="*/ 494773 h 1515132"/>
                <a:gd name="connsiteX10" fmla="*/ 376788 w 709684"/>
                <a:gd name="connsiteY10" fmla="*/ 470497 h 1515132"/>
                <a:gd name="connsiteX11" fmla="*/ 481984 w 709684"/>
                <a:gd name="connsiteY11" fmla="*/ 543325 h 1515132"/>
                <a:gd name="connsiteX12" fmla="*/ 538629 w 709684"/>
                <a:gd name="connsiteY12" fmla="*/ 640430 h 1515132"/>
                <a:gd name="connsiteX13" fmla="*/ 554813 w 709684"/>
                <a:gd name="connsiteY13" fmla="*/ 1109768 h 1515132"/>
                <a:gd name="connsiteX14" fmla="*/ 579089 w 709684"/>
                <a:gd name="connsiteY14" fmla="*/ 1328253 h 1515132"/>
                <a:gd name="connsiteX15" fmla="*/ 700469 w 709684"/>
                <a:gd name="connsiteY15" fmla="*/ 1465818 h 1515132"/>
                <a:gd name="connsiteX0" fmla="*/ 700469 w 705869"/>
                <a:gd name="connsiteY0" fmla="*/ 1465818 h 1515132"/>
                <a:gd name="connsiteX1" fmla="*/ 684285 w 705869"/>
                <a:gd name="connsiteY1" fmla="*/ 446221 h 1515132"/>
                <a:gd name="connsiteX2" fmla="*/ 506261 w 705869"/>
                <a:gd name="connsiteY2" fmla="*/ 381485 h 1515132"/>
                <a:gd name="connsiteX3" fmla="*/ 441524 w 705869"/>
                <a:gd name="connsiteY3" fmla="*/ 227736 h 1515132"/>
                <a:gd name="connsiteX4" fmla="*/ 433432 w 705869"/>
                <a:gd name="connsiteY4" fmla="*/ 17343 h 1515132"/>
                <a:gd name="connsiteX5" fmla="*/ 433432 w 705869"/>
                <a:gd name="connsiteY5" fmla="*/ 17343 h 1515132"/>
                <a:gd name="connsiteX6" fmla="*/ 182579 w 705869"/>
                <a:gd name="connsiteY6" fmla="*/ 9251 h 1515132"/>
                <a:gd name="connsiteX7" fmla="*/ 20738 w 705869"/>
                <a:gd name="connsiteY7" fmla="*/ 163000 h 1515132"/>
                <a:gd name="connsiteX8" fmla="*/ 20738 w 705869"/>
                <a:gd name="connsiteY8" fmla="*/ 381485 h 1515132"/>
                <a:gd name="connsiteX9" fmla="*/ 190671 w 705869"/>
                <a:gd name="connsiteY9" fmla="*/ 494773 h 1515132"/>
                <a:gd name="connsiteX10" fmla="*/ 376788 w 705869"/>
                <a:gd name="connsiteY10" fmla="*/ 470497 h 1515132"/>
                <a:gd name="connsiteX11" fmla="*/ 481984 w 705869"/>
                <a:gd name="connsiteY11" fmla="*/ 543325 h 1515132"/>
                <a:gd name="connsiteX12" fmla="*/ 538629 w 705869"/>
                <a:gd name="connsiteY12" fmla="*/ 640430 h 1515132"/>
                <a:gd name="connsiteX13" fmla="*/ 554813 w 705869"/>
                <a:gd name="connsiteY13" fmla="*/ 1109768 h 1515132"/>
                <a:gd name="connsiteX14" fmla="*/ 579089 w 705869"/>
                <a:gd name="connsiteY14" fmla="*/ 1328253 h 1515132"/>
                <a:gd name="connsiteX15" fmla="*/ 700469 w 705869"/>
                <a:gd name="connsiteY15" fmla="*/ 1465818 h 1515132"/>
                <a:gd name="connsiteX0" fmla="*/ 700469 w 715084"/>
                <a:gd name="connsiteY0" fmla="*/ 1465818 h 1466363"/>
                <a:gd name="connsiteX1" fmla="*/ 684285 w 715084"/>
                <a:gd name="connsiteY1" fmla="*/ 446221 h 1466363"/>
                <a:gd name="connsiteX2" fmla="*/ 506261 w 715084"/>
                <a:gd name="connsiteY2" fmla="*/ 381485 h 1466363"/>
                <a:gd name="connsiteX3" fmla="*/ 441524 w 715084"/>
                <a:gd name="connsiteY3" fmla="*/ 227736 h 1466363"/>
                <a:gd name="connsiteX4" fmla="*/ 433432 w 715084"/>
                <a:gd name="connsiteY4" fmla="*/ 17343 h 1466363"/>
                <a:gd name="connsiteX5" fmla="*/ 433432 w 715084"/>
                <a:gd name="connsiteY5" fmla="*/ 17343 h 1466363"/>
                <a:gd name="connsiteX6" fmla="*/ 182579 w 715084"/>
                <a:gd name="connsiteY6" fmla="*/ 9251 h 1466363"/>
                <a:gd name="connsiteX7" fmla="*/ 20738 w 715084"/>
                <a:gd name="connsiteY7" fmla="*/ 163000 h 1466363"/>
                <a:gd name="connsiteX8" fmla="*/ 20738 w 715084"/>
                <a:gd name="connsiteY8" fmla="*/ 381485 h 1466363"/>
                <a:gd name="connsiteX9" fmla="*/ 190671 w 715084"/>
                <a:gd name="connsiteY9" fmla="*/ 494773 h 1466363"/>
                <a:gd name="connsiteX10" fmla="*/ 376788 w 715084"/>
                <a:gd name="connsiteY10" fmla="*/ 470497 h 1466363"/>
                <a:gd name="connsiteX11" fmla="*/ 481984 w 715084"/>
                <a:gd name="connsiteY11" fmla="*/ 543325 h 1466363"/>
                <a:gd name="connsiteX12" fmla="*/ 538629 w 715084"/>
                <a:gd name="connsiteY12" fmla="*/ 640430 h 1466363"/>
                <a:gd name="connsiteX13" fmla="*/ 554813 w 715084"/>
                <a:gd name="connsiteY13" fmla="*/ 1109768 h 1466363"/>
                <a:gd name="connsiteX14" fmla="*/ 579089 w 715084"/>
                <a:gd name="connsiteY14" fmla="*/ 1328253 h 1466363"/>
                <a:gd name="connsiteX15" fmla="*/ 700469 w 715084"/>
                <a:gd name="connsiteY15" fmla="*/ 1465818 h 1466363"/>
                <a:gd name="connsiteX0" fmla="*/ 700469 w 707353"/>
                <a:gd name="connsiteY0" fmla="*/ 1465818 h 1514356"/>
                <a:gd name="connsiteX1" fmla="*/ 684285 w 707353"/>
                <a:gd name="connsiteY1" fmla="*/ 446221 h 1514356"/>
                <a:gd name="connsiteX2" fmla="*/ 506261 w 707353"/>
                <a:gd name="connsiteY2" fmla="*/ 381485 h 1514356"/>
                <a:gd name="connsiteX3" fmla="*/ 441524 w 707353"/>
                <a:gd name="connsiteY3" fmla="*/ 227736 h 1514356"/>
                <a:gd name="connsiteX4" fmla="*/ 433432 w 707353"/>
                <a:gd name="connsiteY4" fmla="*/ 17343 h 1514356"/>
                <a:gd name="connsiteX5" fmla="*/ 433432 w 707353"/>
                <a:gd name="connsiteY5" fmla="*/ 17343 h 1514356"/>
                <a:gd name="connsiteX6" fmla="*/ 182579 w 707353"/>
                <a:gd name="connsiteY6" fmla="*/ 9251 h 1514356"/>
                <a:gd name="connsiteX7" fmla="*/ 20738 w 707353"/>
                <a:gd name="connsiteY7" fmla="*/ 163000 h 1514356"/>
                <a:gd name="connsiteX8" fmla="*/ 20738 w 707353"/>
                <a:gd name="connsiteY8" fmla="*/ 381485 h 1514356"/>
                <a:gd name="connsiteX9" fmla="*/ 190671 w 707353"/>
                <a:gd name="connsiteY9" fmla="*/ 494773 h 1514356"/>
                <a:gd name="connsiteX10" fmla="*/ 376788 w 707353"/>
                <a:gd name="connsiteY10" fmla="*/ 470497 h 1514356"/>
                <a:gd name="connsiteX11" fmla="*/ 481984 w 707353"/>
                <a:gd name="connsiteY11" fmla="*/ 543325 h 1514356"/>
                <a:gd name="connsiteX12" fmla="*/ 538629 w 707353"/>
                <a:gd name="connsiteY12" fmla="*/ 640430 h 1514356"/>
                <a:gd name="connsiteX13" fmla="*/ 554813 w 707353"/>
                <a:gd name="connsiteY13" fmla="*/ 1109768 h 1514356"/>
                <a:gd name="connsiteX14" fmla="*/ 557231 w 707353"/>
                <a:gd name="connsiteY14" fmla="*/ 1324610 h 1514356"/>
                <a:gd name="connsiteX15" fmla="*/ 700469 w 707353"/>
                <a:gd name="connsiteY15" fmla="*/ 1465818 h 1514356"/>
                <a:gd name="connsiteX0" fmla="*/ 700469 w 701821"/>
                <a:gd name="connsiteY0" fmla="*/ 1465818 h 1466327"/>
                <a:gd name="connsiteX1" fmla="*/ 684285 w 701821"/>
                <a:gd name="connsiteY1" fmla="*/ 446221 h 1466327"/>
                <a:gd name="connsiteX2" fmla="*/ 506261 w 701821"/>
                <a:gd name="connsiteY2" fmla="*/ 381485 h 1466327"/>
                <a:gd name="connsiteX3" fmla="*/ 441524 w 701821"/>
                <a:gd name="connsiteY3" fmla="*/ 227736 h 1466327"/>
                <a:gd name="connsiteX4" fmla="*/ 433432 w 701821"/>
                <a:gd name="connsiteY4" fmla="*/ 17343 h 1466327"/>
                <a:gd name="connsiteX5" fmla="*/ 433432 w 701821"/>
                <a:gd name="connsiteY5" fmla="*/ 17343 h 1466327"/>
                <a:gd name="connsiteX6" fmla="*/ 182579 w 701821"/>
                <a:gd name="connsiteY6" fmla="*/ 9251 h 1466327"/>
                <a:gd name="connsiteX7" fmla="*/ 20738 w 701821"/>
                <a:gd name="connsiteY7" fmla="*/ 163000 h 1466327"/>
                <a:gd name="connsiteX8" fmla="*/ 20738 w 701821"/>
                <a:gd name="connsiteY8" fmla="*/ 381485 h 1466327"/>
                <a:gd name="connsiteX9" fmla="*/ 190671 w 701821"/>
                <a:gd name="connsiteY9" fmla="*/ 494773 h 1466327"/>
                <a:gd name="connsiteX10" fmla="*/ 376788 w 701821"/>
                <a:gd name="connsiteY10" fmla="*/ 470497 h 1466327"/>
                <a:gd name="connsiteX11" fmla="*/ 481984 w 701821"/>
                <a:gd name="connsiteY11" fmla="*/ 543325 h 1466327"/>
                <a:gd name="connsiteX12" fmla="*/ 538629 w 701821"/>
                <a:gd name="connsiteY12" fmla="*/ 640430 h 1466327"/>
                <a:gd name="connsiteX13" fmla="*/ 554813 w 701821"/>
                <a:gd name="connsiteY13" fmla="*/ 1109768 h 1466327"/>
                <a:gd name="connsiteX14" fmla="*/ 557231 w 701821"/>
                <a:gd name="connsiteY14" fmla="*/ 1324610 h 1466327"/>
                <a:gd name="connsiteX15" fmla="*/ 700469 w 701821"/>
                <a:gd name="connsiteY15" fmla="*/ 1465818 h 1466327"/>
                <a:gd name="connsiteX0" fmla="*/ 700469 w 701821"/>
                <a:gd name="connsiteY0" fmla="*/ 1465818 h 1466801"/>
                <a:gd name="connsiteX1" fmla="*/ 684285 w 701821"/>
                <a:gd name="connsiteY1" fmla="*/ 446221 h 1466801"/>
                <a:gd name="connsiteX2" fmla="*/ 506261 w 701821"/>
                <a:gd name="connsiteY2" fmla="*/ 381485 h 1466801"/>
                <a:gd name="connsiteX3" fmla="*/ 441524 w 701821"/>
                <a:gd name="connsiteY3" fmla="*/ 227736 h 1466801"/>
                <a:gd name="connsiteX4" fmla="*/ 433432 w 701821"/>
                <a:gd name="connsiteY4" fmla="*/ 17343 h 1466801"/>
                <a:gd name="connsiteX5" fmla="*/ 433432 w 701821"/>
                <a:gd name="connsiteY5" fmla="*/ 17343 h 1466801"/>
                <a:gd name="connsiteX6" fmla="*/ 182579 w 701821"/>
                <a:gd name="connsiteY6" fmla="*/ 9251 h 1466801"/>
                <a:gd name="connsiteX7" fmla="*/ 20738 w 701821"/>
                <a:gd name="connsiteY7" fmla="*/ 163000 h 1466801"/>
                <a:gd name="connsiteX8" fmla="*/ 20738 w 701821"/>
                <a:gd name="connsiteY8" fmla="*/ 381485 h 1466801"/>
                <a:gd name="connsiteX9" fmla="*/ 190671 w 701821"/>
                <a:gd name="connsiteY9" fmla="*/ 494773 h 1466801"/>
                <a:gd name="connsiteX10" fmla="*/ 376788 w 701821"/>
                <a:gd name="connsiteY10" fmla="*/ 470497 h 1466801"/>
                <a:gd name="connsiteX11" fmla="*/ 481984 w 701821"/>
                <a:gd name="connsiteY11" fmla="*/ 543325 h 1466801"/>
                <a:gd name="connsiteX12" fmla="*/ 538629 w 701821"/>
                <a:gd name="connsiteY12" fmla="*/ 640430 h 1466801"/>
                <a:gd name="connsiteX13" fmla="*/ 554813 w 701821"/>
                <a:gd name="connsiteY13" fmla="*/ 1109768 h 1466801"/>
                <a:gd name="connsiteX14" fmla="*/ 557231 w 701821"/>
                <a:gd name="connsiteY14" fmla="*/ 1324610 h 1466801"/>
                <a:gd name="connsiteX15" fmla="*/ 700469 w 701821"/>
                <a:gd name="connsiteY15" fmla="*/ 1465818 h 1466801"/>
                <a:gd name="connsiteX0" fmla="*/ 700469 w 701821"/>
                <a:gd name="connsiteY0" fmla="*/ 1465818 h 1466316"/>
                <a:gd name="connsiteX1" fmla="*/ 684285 w 701821"/>
                <a:gd name="connsiteY1" fmla="*/ 446221 h 1466316"/>
                <a:gd name="connsiteX2" fmla="*/ 506261 w 701821"/>
                <a:gd name="connsiteY2" fmla="*/ 381485 h 1466316"/>
                <a:gd name="connsiteX3" fmla="*/ 441524 w 701821"/>
                <a:gd name="connsiteY3" fmla="*/ 227736 h 1466316"/>
                <a:gd name="connsiteX4" fmla="*/ 433432 w 701821"/>
                <a:gd name="connsiteY4" fmla="*/ 17343 h 1466316"/>
                <a:gd name="connsiteX5" fmla="*/ 433432 w 701821"/>
                <a:gd name="connsiteY5" fmla="*/ 17343 h 1466316"/>
                <a:gd name="connsiteX6" fmla="*/ 182579 w 701821"/>
                <a:gd name="connsiteY6" fmla="*/ 9251 h 1466316"/>
                <a:gd name="connsiteX7" fmla="*/ 20738 w 701821"/>
                <a:gd name="connsiteY7" fmla="*/ 163000 h 1466316"/>
                <a:gd name="connsiteX8" fmla="*/ 20738 w 701821"/>
                <a:gd name="connsiteY8" fmla="*/ 381485 h 1466316"/>
                <a:gd name="connsiteX9" fmla="*/ 190671 w 701821"/>
                <a:gd name="connsiteY9" fmla="*/ 494773 h 1466316"/>
                <a:gd name="connsiteX10" fmla="*/ 376788 w 701821"/>
                <a:gd name="connsiteY10" fmla="*/ 470497 h 1466316"/>
                <a:gd name="connsiteX11" fmla="*/ 481984 w 701821"/>
                <a:gd name="connsiteY11" fmla="*/ 543325 h 1466316"/>
                <a:gd name="connsiteX12" fmla="*/ 538629 w 701821"/>
                <a:gd name="connsiteY12" fmla="*/ 640430 h 1466316"/>
                <a:gd name="connsiteX13" fmla="*/ 551170 w 701821"/>
                <a:gd name="connsiteY13" fmla="*/ 1106125 h 1466316"/>
                <a:gd name="connsiteX14" fmla="*/ 557231 w 701821"/>
                <a:gd name="connsiteY14" fmla="*/ 1324610 h 1466316"/>
                <a:gd name="connsiteX15" fmla="*/ 700469 w 701821"/>
                <a:gd name="connsiteY15" fmla="*/ 1465818 h 1466316"/>
                <a:gd name="connsiteX0" fmla="*/ 700469 w 701821"/>
                <a:gd name="connsiteY0" fmla="*/ 1465818 h 1466490"/>
                <a:gd name="connsiteX1" fmla="*/ 684285 w 701821"/>
                <a:gd name="connsiteY1" fmla="*/ 446221 h 1466490"/>
                <a:gd name="connsiteX2" fmla="*/ 506261 w 701821"/>
                <a:gd name="connsiteY2" fmla="*/ 381485 h 1466490"/>
                <a:gd name="connsiteX3" fmla="*/ 441524 w 701821"/>
                <a:gd name="connsiteY3" fmla="*/ 227736 h 1466490"/>
                <a:gd name="connsiteX4" fmla="*/ 433432 w 701821"/>
                <a:gd name="connsiteY4" fmla="*/ 17343 h 1466490"/>
                <a:gd name="connsiteX5" fmla="*/ 433432 w 701821"/>
                <a:gd name="connsiteY5" fmla="*/ 17343 h 1466490"/>
                <a:gd name="connsiteX6" fmla="*/ 182579 w 701821"/>
                <a:gd name="connsiteY6" fmla="*/ 9251 h 1466490"/>
                <a:gd name="connsiteX7" fmla="*/ 20738 w 701821"/>
                <a:gd name="connsiteY7" fmla="*/ 163000 h 1466490"/>
                <a:gd name="connsiteX8" fmla="*/ 20738 w 701821"/>
                <a:gd name="connsiteY8" fmla="*/ 381485 h 1466490"/>
                <a:gd name="connsiteX9" fmla="*/ 190671 w 701821"/>
                <a:gd name="connsiteY9" fmla="*/ 494773 h 1466490"/>
                <a:gd name="connsiteX10" fmla="*/ 376788 w 701821"/>
                <a:gd name="connsiteY10" fmla="*/ 470497 h 1466490"/>
                <a:gd name="connsiteX11" fmla="*/ 481984 w 701821"/>
                <a:gd name="connsiteY11" fmla="*/ 543325 h 1466490"/>
                <a:gd name="connsiteX12" fmla="*/ 538629 w 701821"/>
                <a:gd name="connsiteY12" fmla="*/ 640430 h 1466490"/>
                <a:gd name="connsiteX13" fmla="*/ 551170 w 701821"/>
                <a:gd name="connsiteY13" fmla="*/ 1106125 h 1466490"/>
                <a:gd name="connsiteX14" fmla="*/ 557231 w 701821"/>
                <a:gd name="connsiteY14" fmla="*/ 1324610 h 1466490"/>
                <a:gd name="connsiteX15" fmla="*/ 700469 w 701821"/>
                <a:gd name="connsiteY15" fmla="*/ 1465818 h 1466490"/>
                <a:gd name="connsiteX0" fmla="*/ 700469 w 707353"/>
                <a:gd name="connsiteY0" fmla="*/ 1465818 h 1517536"/>
                <a:gd name="connsiteX1" fmla="*/ 684285 w 707353"/>
                <a:gd name="connsiteY1" fmla="*/ 446221 h 1517536"/>
                <a:gd name="connsiteX2" fmla="*/ 506261 w 707353"/>
                <a:gd name="connsiteY2" fmla="*/ 381485 h 1517536"/>
                <a:gd name="connsiteX3" fmla="*/ 441524 w 707353"/>
                <a:gd name="connsiteY3" fmla="*/ 227736 h 1517536"/>
                <a:gd name="connsiteX4" fmla="*/ 433432 w 707353"/>
                <a:gd name="connsiteY4" fmla="*/ 17343 h 1517536"/>
                <a:gd name="connsiteX5" fmla="*/ 433432 w 707353"/>
                <a:gd name="connsiteY5" fmla="*/ 17343 h 1517536"/>
                <a:gd name="connsiteX6" fmla="*/ 182579 w 707353"/>
                <a:gd name="connsiteY6" fmla="*/ 9251 h 1517536"/>
                <a:gd name="connsiteX7" fmla="*/ 20738 w 707353"/>
                <a:gd name="connsiteY7" fmla="*/ 163000 h 1517536"/>
                <a:gd name="connsiteX8" fmla="*/ 20738 w 707353"/>
                <a:gd name="connsiteY8" fmla="*/ 381485 h 1517536"/>
                <a:gd name="connsiteX9" fmla="*/ 190671 w 707353"/>
                <a:gd name="connsiteY9" fmla="*/ 494773 h 1517536"/>
                <a:gd name="connsiteX10" fmla="*/ 376788 w 707353"/>
                <a:gd name="connsiteY10" fmla="*/ 470497 h 1517536"/>
                <a:gd name="connsiteX11" fmla="*/ 481984 w 707353"/>
                <a:gd name="connsiteY11" fmla="*/ 543325 h 1517536"/>
                <a:gd name="connsiteX12" fmla="*/ 538629 w 707353"/>
                <a:gd name="connsiteY12" fmla="*/ 640430 h 1517536"/>
                <a:gd name="connsiteX13" fmla="*/ 551170 w 707353"/>
                <a:gd name="connsiteY13" fmla="*/ 1106125 h 1517536"/>
                <a:gd name="connsiteX14" fmla="*/ 557231 w 707353"/>
                <a:gd name="connsiteY14" fmla="*/ 1324610 h 1517536"/>
                <a:gd name="connsiteX15" fmla="*/ 700469 w 707353"/>
                <a:gd name="connsiteY15" fmla="*/ 1465818 h 1517536"/>
                <a:gd name="connsiteX0" fmla="*/ 700469 w 707353"/>
                <a:gd name="connsiteY0" fmla="*/ 1465818 h 1518596"/>
                <a:gd name="connsiteX1" fmla="*/ 684285 w 707353"/>
                <a:gd name="connsiteY1" fmla="*/ 446221 h 1518596"/>
                <a:gd name="connsiteX2" fmla="*/ 506261 w 707353"/>
                <a:gd name="connsiteY2" fmla="*/ 381485 h 1518596"/>
                <a:gd name="connsiteX3" fmla="*/ 441524 w 707353"/>
                <a:gd name="connsiteY3" fmla="*/ 227736 h 1518596"/>
                <a:gd name="connsiteX4" fmla="*/ 433432 w 707353"/>
                <a:gd name="connsiteY4" fmla="*/ 17343 h 1518596"/>
                <a:gd name="connsiteX5" fmla="*/ 433432 w 707353"/>
                <a:gd name="connsiteY5" fmla="*/ 17343 h 1518596"/>
                <a:gd name="connsiteX6" fmla="*/ 182579 w 707353"/>
                <a:gd name="connsiteY6" fmla="*/ 9251 h 1518596"/>
                <a:gd name="connsiteX7" fmla="*/ 20738 w 707353"/>
                <a:gd name="connsiteY7" fmla="*/ 163000 h 1518596"/>
                <a:gd name="connsiteX8" fmla="*/ 20738 w 707353"/>
                <a:gd name="connsiteY8" fmla="*/ 381485 h 1518596"/>
                <a:gd name="connsiteX9" fmla="*/ 190671 w 707353"/>
                <a:gd name="connsiteY9" fmla="*/ 494773 h 1518596"/>
                <a:gd name="connsiteX10" fmla="*/ 376788 w 707353"/>
                <a:gd name="connsiteY10" fmla="*/ 470497 h 1518596"/>
                <a:gd name="connsiteX11" fmla="*/ 481984 w 707353"/>
                <a:gd name="connsiteY11" fmla="*/ 543325 h 1518596"/>
                <a:gd name="connsiteX12" fmla="*/ 538629 w 707353"/>
                <a:gd name="connsiteY12" fmla="*/ 640430 h 1518596"/>
                <a:gd name="connsiteX13" fmla="*/ 551170 w 707353"/>
                <a:gd name="connsiteY13" fmla="*/ 1106125 h 1518596"/>
                <a:gd name="connsiteX14" fmla="*/ 557231 w 707353"/>
                <a:gd name="connsiteY14" fmla="*/ 1324610 h 1518596"/>
                <a:gd name="connsiteX15" fmla="*/ 700469 w 707353"/>
                <a:gd name="connsiteY15" fmla="*/ 1465818 h 1518596"/>
                <a:gd name="connsiteX0" fmla="*/ 700469 w 700834"/>
                <a:gd name="connsiteY0" fmla="*/ 1465818 h 1467248"/>
                <a:gd name="connsiteX1" fmla="*/ 684285 w 700834"/>
                <a:gd name="connsiteY1" fmla="*/ 446221 h 1467248"/>
                <a:gd name="connsiteX2" fmla="*/ 506261 w 700834"/>
                <a:gd name="connsiteY2" fmla="*/ 381485 h 1467248"/>
                <a:gd name="connsiteX3" fmla="*/ 441524 w 700834"/>
                <a:gd name="connsiteY3" fmla="*/ 227736 h 1467248"/>
                <a:gd name="connsiteX4" fmla="*/ 433432 w 700834"/>
                <a:gd name="connsiteY4" fmla="*/ 17343 h 1467248"/>
                <a:gd name="connsiteX5" fmla="*/ 433432 w 700834"/>
                <a:gd name="connsiteY5" fmla="*/ 17343 h 1467248"/>
                <a:gd name="connsiteX6" fmla="*/ 182579 w 700834"/>
                <a:gd name="connsiteY6" fmla="*/ 9251 h 1467248"/>
                <a:gd name="connsiteX7" fmla="*/ 20738 w 700834"/>
                <a:gd name="connsiteY7" fmla="*/ 163000 h 1467248"/>
                <a:gd name="connsiteX8" fmla="*/ 20738 w 700834"/>
                <a:gd name="connsiteY8" fmla="*/ 381485 h 1467248"/>
                <a:gd name="connsiteX9" fmla="*/ 190671 w 700834"/>
                <a:gd name="connsiteY9" fmla="*/ 494773 h 1467248"/>
                <a:gd name="connsiteX10" fmla="*/ 376788 w 700834"/>
                <a:gd name="connsiteY10" fmla="*/ 470497 h 1467248"/>
                <a:gd name="connsiteX11" fmla="*/ 481984 w 700834"/>
                <a:gd name="connsiteY11" fmla="*/ 543325 h 1467248"/>
                <a:gd name="connsiteX12" fmla="*/ 538629 w 700834"/>
                <a:gd name="connsiteY12" fmla="*/ 640430 h 1467248"/>
                <a:gd name="connsiteX13" fmla="*/ 551170 w 700834"/>
                <a:gd name="connsiteY13" fmla="*/ 1106125 h 1467248"/>
                <a:gd name="connsiteX14" fmla="*/ 557231 w 700834"/>
                <a:gd name="connsiteY14" fmla="*/ 1324610 h 1467248"/>
                <a:gd name="connsiteX15" fmla="*/ 700469 w 700834"/>
                <a:gd name="connsiteY15" fmla="*/ 1465818 h 1467248"/>
                <a:gd name="connsiteX0" fmla="*/ 700469 w 700834"/>
                <a:gd name="connsiteY0" fmla="*/ 1465818 h 1467248"/>
                <a:gd name="connsiteX1" fmla="*/ 684285 w 700834"/>
                <a:gd name="connsiteY1" fmla="*/ 446221 h 1467248"/>
                <a:gd name="connsiteX2" fmla="*/ 506261 w 700834"/>
                <a:gd name="connsiteY2" fmla="*/ 381485 h 1467248"/>
                <a:gd name="connsiteX3" fmla="*/ 441524 w 700834"/>
                <a:gd name="connsiteY3" fmla="*/ 227736 h 1467248"/>
                <a:gd name="connsiteX4" fmla="*/ 433432 w 700834"/>
                <a:gd name="connsiteY4" fmla="*/ 17343 h 1467248"/>
                <a:gd name="connsiteX5" fmla="*/ 433432 w 700834"/>
                <a:gd name="connsiteY5" fmla="*/ 17343 h 1467248"/>
                <a:gd name="connsiteX6" fmla="*/ 182579 w 700834"/>
                <a:gd name="connsiteY6" fmla="*/ 9251 h 1467248"/>
                <a:gd name="connsiteX7" fmla="*/ 20738 w 700834"/>
                <a:gd name="connsiteY7" fmla="*/ 163000 h 1467248"/>
                <a:gd name="connsiteX8" fmla="*/ 20738 w 700834"/>
                <a:gd name="connsiteY8" fmla="*/ 381485 h 1467248"/>
                <a:gd name="connsiteX9" fmla="*/ 190671 w 700834"/>
                <a:gd name="connsiteY9" fmla="*/ 494773 h 1467248"/>
                <a:gd name="connsiteX10" fmla="*/ 376788 w 700834"/>
                <a:gd name="connsiteY10" fmla="*/ 470497 h 1467248"/>
                <a:gd name="connsiteX11" fmla="*/ 481984 w 700834"/>
                <a:gd name="connsiteY11" fmla="*/ 521467 h 1467248"/>
                <a:gd name="connsiteX12" fmla="*/ 538629 w 700834"/>
                <a:gd name="connsiteY12" fmla="*/ 640430 h 1467248"/>
                <a:gd name="connsiteX13" fmla="*/ 551170 w 700834"/>
                <a:gd name="connsiteY13" fmla="*/ 1106125 h 1467248"/>
                <a:gd name="connsiteX14" fmla="*/ 557231 w 700834"/>
                <a:gd name="connsiteY14" fmla="*/ 1324610 h 1467248"/>
                <a:gd name="connsiteX15" fmla="*/ 700469 w 700834"/>
                <a:gd name="connsiteY15" fmla="*/ 1465818 h 1467248"/>
                <a:gd name="connsiteX0" fmla="*/ 700469 w 700834"/>
                <a:gd name="connsiteY0" fmla="*/ 1477029 h 1478459"/>
                <a:gd name="connsiteX1" fmla="*/ 684285 w 700834"/>
                <a:gd name="connsiteY1" fmla="*/ 457432 h 1478459"/>
                <a:gd name="connsiteX2" fmla="*/ 506261 w 700834"/>
                <a:gd name="connsiteY2" fmla="*/ 392696 h 1478459"/>
                <a:gd name="connsiteX3" fmla="*/ 441524 w 700834"/>
                <a:gd name="connsiteY3" fmla="*/ 238947 h 1478459"/>
                <a:gd name="connsiteX4" fmla="*/ 433432 w 700834"/>
                <a:gd name="connsiteY4" fmla="*/ 28554 h 1478459"/>
                <a:gd name="connsiteX5" fmla="*/ 433432 w 700834"/>
                <a:gd name="connsiteY5" fmla="*/ 28554 h 1478459"/>
                <a:gd name="connsiteX6" fmla="*/ 182579 w 700834"/>
                <a:gd name="connsiteY6" fmla="*/ 20462 h 1478459"/>
                <a:gd name="connsiteX7" fmla="*/ 20738 w 700834"/>
                <a:gd name="connsiteY7" fmla="*/ 174211 h 1478459"/>
                <a:gd name="connsiteX8" fmla="*/ 20738 w 700834"/>
                <a:gd name="connsiteY8" fmla="*/ 392696 h 1478459"/>
                <a:gd name="connsiteX9" fmla="*/ 190671 w 700834"/>
                <a:gd name="connsiteY9" fmla="*/ 505984 h 1478459"/>
                <a:gd name="connsiteX10" fmla="*/ 376788 w 700834"/>
                <a:gd name="connsiteY10" fmla="*/ 481708 h 1478459"/>
                <a:gd name="connsiteX11" fmla="*/ 481984 w 700834"/>
                <a:gd name="connsiteY11" fmla="*/ 532678 h 1478459"/>
                <a:gd name="connsiteX12" fmla="*/ 538629 w 700834"/>
                <a:gd name="connsiteY12" fmla="*/ 651641 h 1478459"/>
                <a:gd name="connsiteX13" fmla="*/ 551170 w 700834"/>
                <a:gd name="connsiteY13" fmla="*/ 1117336 h 1478459"/>
                <a:gd name="connsiteX14" fmla="*/ 557231 w 700834"/>
                <a:gd name="connsiteY14" fmla="*/ 1335821 h 1478459"/>
                <a:gd name="connsiteX15" fmla="*/ 700469 w 700834"/>
                <a:gd name="connsiteY15" fmla="*/ 1477029 h 1478459"/>
                <a:gd name="connsiteX0" fmla="*/ 700469 w 700834"/>
                <a:gd name="connsiteY0" fmla="*/ 1477029 h 1478459"/>
                <a:gd name="connsiteX1" fmla="*/ 684285 w 700834"/>
                <a:gd name="connsiteY1" fmla="*/ 457432 h 1478459"/>
                <a:gd name="connsiteX2" fmla="*/ 506261 w 700834"/>
                <a:gd name="connsiteY2" fmla="*/ 392696 h 1478459"/>
                <a:gd name="connsiteX3" fmla="*/ 441524 w 700834"/>
                <a:gd name="connsiteY3" fmla="*/ 238947 h 1478459"/>
                <a:gd name="connsiteX4" fmla="*/ 433432 w 700834"/>
                <a:gd name="connsiteY4" fmla="*/ 28554 h 1478459"/>
                <a:gd name="connsiteX5" fmla="*/ 433432 w 700834"/>
                <a:gd name="connsiteY5" fmla="*/ 28554 h 1478459"/>
                <a:gd name="connsiteX6" fmla="*/ 182579 w 700834"/>
                <a:gd name="connsiteY6" fmla="*/ 20462 h 1478459"/>
                <a:gd name="connsiteX7" fmla="*/ 20738 w 700834"/>
                <a:gd name="connsiteY7" fmla="*/ 174211 h 1478459"/>
                <a:gd name="connsiteX8" fmla="*/ 20738 w 700834"/>
                <a:gd name="connsiteY8" fmla="*/ 392696 h 1478459"/>
                <a:gd name="connsiteX9" fmla="*/ 190671 w 700834"/>
                <a:gd name="connsiteY9" fmla="*/ 505984 h 1478459"/>
                <a:gd name="connsiteX10" fmla="*/ 376788 w 700834"/>
                <a:gd name="connsiteY10" fmla="*/ 481708 h 1478459"/>
                <a:gd name="connsiteX11" fmla="*/ 481984 w 700834"/>
                <a:gd name="connsiteY11" fmla="*/ 532678 h 1478459"/>
                <a:gd name="connsiteX12" fmla="*/ 538629 w 700834"/>
                <a:gd name="connsiteY12" fmla="*/ 651641 h 1478459"/>
                <a:gd name="connsiteX13" fmla="*/ 551170 w 700834"/>
                <a:gd name="connsiteY13" fmla="*/ 1117336 h 1478459"/>
                <a:gd name="connsiteX14" fmla="*/ 557231 w 700834"/>
                <a:gd name="connsiteY14" fmla="*/ 1335821 h 1478459"/>
                <a:gd name="connsiteX15" fmla="*/ 700469 w 700834"/>
                <a:gd name="connsiteY15" fmla="*/ 1477029 h 1478459"/>
                <a:gd name="connsiteX0" fmla="*/ 700469 w 700834"/>
                <a:gd name="connsiteY0" fmla="*/ 1477029 h 1478459"/>
                <a:gd name="connsiteX1" fmla="*/ 684285 w 700834"/>
                <a:gd name="connsiteY1" fmla="*/ 457432 h 1478459"/>
                <a:gd name="connsiteX2" fmla="*/ 506261 w 700834"/>
                <a:gd name="connsiteY2" fmla="*/ 392696 h 1478459"/>
                <a:gd name="connsiteX3" fmla="*/ 441524 w 700834"/>
                <a:gd name="connsiteY3" fmla="*/ 238947 h 1478459"/>
                <a:gd name="connsiteX4" fmla="*/ 433432 w 700834"/>
                <a:gd name="connsiteY4" fmla="*/ 28554 h 1478459"/>
                <a:gd name="connsiteX5" fmla="*/ 433432 w 700834"/>
                <a:gd name="connsiteY5" fmla="*/ 28554 h 1478459"/>
                <a:gd name="connsiteX6" fmla="*/ 182579 w 700834"/>
                <a:gd name="connsiteY6" fmla="*/ 20462 h 1478459"/>
                <a:gd name="connsiteX7" fmla="*/ 20738 w 700834"/>
                <a:gd name="connsiteY7" fmla="*/ 174211 h 1478459"/>
                <a:gd name="connsiteX8" fmla="*/ 20738 w 700834"/>
                <a:gd name="connsiteY8" fmla="*/ 392696 h 1478459"/>
                <a:gd name="connsiteX9" fmla="*/ 190671 w 700834"/>
                <a:gd name="connsiteY9" fmla="*/ 505984 h 1478459"/>
                <a:gd name="connsiteX10" fmla="*/ 376788 w 700834"/>
                <a:gd name="connsiteY10" fmla="*/ 481708 h 1478459"/>
                <a:gd name="connsiteX11" fmla="*/ 492913 w 700834"/>
                <a:gd name="connsiteY11" fmla="*/ 547250 h 1478459"/>
                <a:gd name="connsiteX12" fmla="*/ 538629 w 700834"/>
                <a:gd name="connsiteY12" fmla="*/ 651641 h 1478459"/>
                <a:gd name="connsiteX13" fmla="*/ 551170 w 700834"/>
                <a:gd name="connsiteY13" fmla="*/ 1117336 h 1478459"/>
                <a:gd name="connsiteX14" fmla="*/ 557231 w 700834"/>
                <a:gd name="connsiteY14" fmla="*/ 1335821 h 1478459"/>
                <a:gd name="connsiteX15" fmla="*/ 700469 w 700834"/>
                <a:gd name="connsiteY15" fmla="*/ 1477029 h 1478459"/>
                <a:gd name="connsiteX0" fmla="*/ 700469 w 700834"/>
                <a:gd name="connsiteY0" fmla="*/ 1477029 h 1478459"/>
                <a:gd name="connsiteX1" fmla="*/ 684285 w 700834"/>
                <a:gd name="connsiteY1" fmla="*/ 457432 h 1478459"/>
                <a:gd name="connsiteX2" fmla="*/ 506261 w 700834"/>
                <a:gd name="connsiteY2" fmla="*/ 392696 h 1478459"/>
                <a:gd name="connsiteX3" fmla="*/ 441524 w 700834"/>
                <a:gd name="connsiteY3" fmla="*/ 238947 h 1478459"/>
                <a:gd name="connsiteX4" fmla="*/ 433432 w 700834"/>
                <a:gd name="connsiteY4" fmla="*/ 28554 h 1478459"/>
                <a:gd name="connsiteX5" fmla="*/ 433432 w 700834"/>
                <a:gd name="connsiteY5" fmla="*/ 28554 h 1478459"/>
                <a:gd name="connsiteX6" fmla="*/ 182579 w 700834"/>
                <a:gd name="connsiteY6" fmla="*/ 20462 h 1478459"/>
                <a:gd name="connsiteX7" fmla="*/ 20738 w 700834"/>
                <a:gd name="connsiteY7" fmla="*/ 174211 h 1478459"/>
                <a:gd name="connsiteX8" fmla="*/ 20738 w 700834"/>
                <a:gd name="connsiteY8" fmla="*/ 392696 h 1478459"/>
                <a:gd name="connsiteX9" fmla="*/ 190671 w 700834"/>
                <a:gd name="connsiteY9" fmla="*/ 505984 h 1478459"/>
                <a:gd name="connsiteX10" fmla="*/ 376788 w 700834"/>
                <a:gd name="connsiteY10" fmla="*/ 481708 h 1478459"/>
                <a:gd name="connsiteX11" fmla="*/ 492913 w 700834"/>
                <a:gd name="connsiteY11" fmla="*/ 547250 h 1478459"/>
                <a:gd name="connsiteX12" fmla="*/ 545916 w 700834"/>
                <a:gd name="connsiteY12" fmla="*/ 684428 h 1478459"/>
                <a:gd name="connsiteX13" fmla="*/ 551170 w 700834"/>
                <a:gd name="connsiteY13" fmla="*/ 1117336 h 1478459"/>
                <a:gd name="connsiteX14" fmla="*/ 557231 w 700834"/>
                <a:gd name="connsiteY14" fmla="*/ 1335821 h 1478459"/>
                <a:gd name="connsiteX15" fmla="*/ 700469 w 700834"/>
                <a:gd name="connsiteY15" fmla="*/ 1477029 h 1478459"/>
                <a:gd name="connsiteX0" fmla="*/ 700469 w 700834"/>
                <a:gd name="connsiteY0" fmla="*/ 1477029 h 1478459"/>
                <a:gd name="connsiteX1" fmla="*/ 684285 w 700834"/>
                <a:gd name="connsiteY1" fmla="*/ 457432 h 1478459"/>
                <a:gd name="connsiteX2" fmla="*/ 506261 w 700834"/>
                <a:gd name="connsiteY2" fmla="*/ 392696 h 1478459"/>
                <a:gd name="connsiteX3" fmla="*/ 441524 w 700834"/>
                <a:gd name="connsiteY3" fmla="*/ 238947 h 1478459"/>
                <a:gd name="connsiteX4" fmla="*/ 433432 w 700834"/>
                <a:gd name="connsiteY4" fmla="*/ 28554 h 1478459"/>
                <a:gd name="connsiteX5" fmla="*/ 433432 w 700834"/>
                <a:gd name="connsiteY5" fmla="*/ 28554 h 1478459"/>
                <a:gd name="connsiteX6" fmla="*/ 182579 w 700834"/>
                <a:gd name="connsiteY6" fmla="*/ 20462 h 1478459"/>
                <a:gd name="connsiteX7" fmla="*/ 20738 w 700834"/>
                <a:gd name="connsiteY7" fmla="*/ 174211 h 1478459"/>
                <a:gd name="connsiteX8" fmla="*/ 20738 w 700834"/>
                <a:gd name="connsiteY8" fmla="*/ 392696 h 1478459"/>
                <a:gd name="connsiteX9" fmla="*/ 190671 w 700834"/>
                <a:gd name="connsiteY9" fmla="*/ 505984 h 1478459"/>
                <a:gd name="connsiteX10" fmla="*/ 376788 w 700834"/>
                <a:gd name="connsiteY10" fmla="*/ 481708 h 1478459"/>
                <a:gd name="connsiteX11" fmla="*/ 492913 w 700834"/>
                <a:gd name="connsiteY11" fmla="*/ 547250 h 1478459"/>
                <a:gd name="connsiteX12" fmla="*/ 545916 w 700834"/>
                <a:gd name="connsiteY12" fmla="*/ 684428 h 1478459"/>
                <a:gd name="connsiteX13" fmla="*/ 551170 w 700834"/>
                <a:gd name="connsiteY13" fmla="*/ 1117336 h 1478459"/>
                <a:gd name="connsiteX14" fmla="*/ 557231 w 700834"/>
                <a:gd name="connsiteY14" fmla="*/ 1335821 h 1478459"/>
                <a:gd name="connsiteX15" fmla="*/ 700469 w 700834"/>
                <a:gd name="connsiteY15" fmla="*/ 1477029 h 1478459"/>
                <a:gd name="connsiteX0" fmla="*/ 700469 w 700834"/>
                <a:gd name="connsiteY0" fmla="*/ 1477029 h 1478459"/>
                <a:gd name="connsiteX1" fmla="*/ 684285 w 700834"/>
                <a:gd name="connsiteY1" fmla="*/ 457432 h 1478459"/>
                <a:gd name="connsiteX2" fmla="*/ 506261 w 700834"/>
                <a:gd name="connsiteY2" fmla="*/ 392696 h 1478459"/>
                <a:gd name="connsiteX3" fmla="*/ 441524 w 700834"/>
                <a:gd name="connsiteY3" fmla="*/ 238947 h 1478459"/>
                <a:gd name="connsiteX4" fmla="*/ 433432 w 700834"/>
                <a:gd name="connsiteY4" fmla="*/ 28554 h 1478459"/>
                <a:gd name="connsiteX5" fmla="*/ 433432 w 700834"/>
                <a:gd name="connsiteY5" fmla="*/ 28554 h 1478459"/>
                <a:gd name="connsiteX6" fmla="*/ 182579 w 700834"/>
                <a:gd name="connsiteY6" fmla="*/ 20462 h 1478459"/>
                <a:gd name="connsiteX7" fmla="*/ 20738 w 700834"/>
                <a:gd name="connsiteY7" fmla="*/ 174211 h 1478459"/>
                <a:gd name="connsiteX8" fmla="*/ 20738 w 700834"/>
                <a:gd name="connsiteY8" fmla="*/ 392696 h 1478459"/>
                <a:gd name="connsiteX9" fmla="*/ 190671 w 700834"/>
                <a:gd name="connsiteY9" fmla="*/ 505984 h 1478459"/>
                <a:gd name="connsiteX10" fmla="*/ 376788 w 700834"/>
                <a:gd name="connsiteY10" fmla="*/ 481708 h 1478459"/>
                <a:gd name="connsiteX11" fmla="*/ 492913 w 700834"/>
                <a:gd name="connsiteY11" fmla="*/ 547250 h 1478459"/>
                <a:gd name="connsiteX12" fmla="*/ 545916 w 700834"/>
                <a:gd name="connsiteY12" fmla="*/ 684428 h 1478459"/>
                <a:gd name="connsiteX13" fmla="*/ 551170 w 700834"/>
                <a:gd name="connsiteY13" fmla="*/ 1117336 h 1478459"/>
                <a:gd name="connsiteX14" fmla="*/ 557231 w 700834"/>
                <a:gd name="connsiteY14" fmla="*/ 1335821 h 1478459"/>
                <a:gd name="connsiteX15" fmla="*/ 700469 w 700834"/>
                <a:gd name="connsiteY15" fmla="*/ 1477029 h 1478459"/>
                <a:gd name="connsiteX0" fmla="*/ 700469 w 700834"/>
                <a:gd name="connsiteY0" fmla="*/ 1472208 h 1473638"/>
                <a:gd name="connsiteX1" fmla="*/ 684285 w 700834"/>
                <a:gd name="connsiteY1" fmla="*/ 452611 h 1473638"/>
                <a:gd name="connsiteX2" fmla="*/ 506261 w 700834"/>
                <a:gd name="connsiteY2" fmla="*/ 387875 h 1473638"/>
                <a:gd name="connsiteX3" fmla="*/ 441524 w 700834"/>
                <a:gd name="connsiteY3" fmla="*/ 234126 h 1473638"/>
                <a:gd name="connsiteX4" fmla="*/ 433432 w 700834"/>
                <a:gd name="connsiteY4" fmla="*/ 23733 h 1473638"/>
                <a:gd name="connsiteX5" fmla="*/ 433432 w 700834"/>
                <a:gd name="connsiteY5" fmla="*/ 23733 h 1473638"/>
                <a:gd name="connsiteX6" fmla="*/ 182579 w 700834"/>
                <a:gd name="connsiteY6" fmla="*/ 15641 h 1473638"/>
                <a:gd name="connsiteX7" fmla="*/ 20738 w 700834"/>
                <a:gd name="connsiteY7" fmla="*/ 169390 h 1473638"/>
                <a:gd name="connsiteX8" fmla="*/ 20738 w 700834"/>
                <a:gd name="connsiteY8" fmla="*/ 387875 h 1473638"/>
                <a:gd name="connsiteX9" fmla="*/ 190671 w 700834"/>
                <a:gd name="connsiteY9" fmla="*/ 501163 h 1473638"/>
                <a:gd name="connsiteX10" fmla="*/ 376788 w 700834"/>
                <a:gd name="connsiteY10" fmla="*/ 476887 h 1473638"/>
                <a:gd name="connsiteX11" fmla="*/ 492913 w 700834"/>
                <a:gd name="connsiteY11" fmla="*/ 542429 h 1473638"/>
                <a:gd name="connsiteX12" fmla="*/ 545916 w 700834"/>
                <a:gd name="connsiteY12" fmla="*/ 679607 h 1473638"/>
                <a:gd name="connsiteX13" fmla="*/ 551170 w 700834"/>
                <a:gd name="connsiteY13" fmla="*/ 1112515 h 1473638"/>
                <a:gd name="connsiteX14" fmla="*/ 557231 w 700834"/>
                <a:gd name="connsiteY14" fmla="*/ 1331000 h 1473638"/>
                <a:gd name="connsiteX15" fmla="*/ 700469 w 700834"/>
                <a:gd name="connsiteY15" fmla="*/ 1472208 h 1473638"/>
                <a:gd name="connsiteX0" fmla="*/ 700469 w 700834"/>
                <a:gd name="connsiteY0" fmla="*/ 1472208 h 1473638"/>
                <a:gd name="connsiteX1" fmla="*/ 684285 w 700834"/>
                <a:gd name="connsiteY1" fmla="*/ 452611 h 1473638"/>
                <a:gd name="connsiteX2" fmla="*/ 506261 w 700834"/>
                <a:gd name="connsiteY2" fmla="*/ 387875 h 1473638"/>
                <a:gd name="connsiteX3" fmla="*/ 441524 w 700834"/>
                <a:gd name="connsiteY3" fmla="*/ 234126 h 1473638"/>
                <a:gd name="connsiteX4" fmla="*/ 433432 w 700834"/>
                <a:gd name="connsiteY4" fmla="*/ 23733 h 1473638"/>
                <a:gd name="connsiteX5" fmla="*/ 433432 w 700834"/>
                <a:gd name="connsiteY5" fmla="*/ 23733 h 1473638"/>
                <a:gd name="connsiteX6" fmla="*/ 182579 w 700834"/>
                <a:gd name="connsiteY6" fmla="*/ 15641 h 1473638"/>
                <a:gd name="connsiteX7" fmla="*/ 20738 w 700834"/>
                <a:gd name="connsiteY7" fmla="*/ 169390 h 1473638"/>
                <a:gd name="connsiteX8" fmla="*/ 20738 w 700834"/>
                <a:gd name="connsiteY8" fmla="*/ 387875 h 1473638"/>
                <a:gd name="connsiteX9" fmla="*/ 190671 w 700834"/>
                <a:gd name="connsiteY9" fmla="*/ 501163 h 1473638"/>
                <a:gd name="connsiteX10" fmla="*/ 376788 w 700834"/>
                <a:gd name="connsiteY10" fmla="*/ 476887 h 1473638"/>
                <a:gd name="connsiteX11" fmla="*/ 492913 w 700834"/>
                <a:gd name="connsiteY11" fmla="*/ 542429 h 1473638"/>
                <a:gd name="connsiteX12" fmla="*/ 545916 w 700834"/>
                <a:gd name="connsiteY12" fmla="*/ 679607 h 1473638"/>
                <a:gd name="connsiteX13" fmla="*/ 551170 w 700834"/>
                <a:gd name="connsiteY13" fmla="*/ 1112515 h 1473638"/>
                <a:gd name="connsiteX14" fmla="*/ 557231 w 700834"/>
                <a:gd name="connsiteY14" fmla="*/ 1331000 h 1473638"/>
                <a:gd name="connsiteX15" fmla="*/ 700469 w 700834"/>
                <a:gd name="connsiteY15" fmla="*/ 1472208 h 1473638"/>
                <a:gd name="connsiteX0" fmla="*/ 704774 w 705139"/>
                <a:gd name="connsiteY0" fmla="*/ 1472208 h 1473638"/>
                <a:gd name="connsiteX1" fmla="*/ 688590 w 705139"/>
                <a:gd name="connsiteY1" fmla="*/ 452611 h 1473638"/>
                <a:gd name="connsiteX2" fmla="*/ 510566 w 705139"/>
                <a:gd name="connsiteY2" fmla="*/ 387875 h 1473638"/>
                <a:gd name="connsiteX3" fmla="*/ 445829 w 705139"/>
                <a:gd name="connsiteY3" fmla="*/ 234126 h 1473638"/>
                <a:gd name="connsiteX4" fmla="*/ 437737 w 705139"/>
                <a:gd name="connsiteY4" fmla="*/ 23733 h 1473638"/>
                <a:gd name="connsiteX5" fmla="*/ 437737 w 705139"/>
                <a:gd name="connsiteY5" fmla="*/ 23733 h 1473638"/>
                <a:gd name="connsiteX6" fmla="*/ 186884 w 705139"/>
                <a:gd name="connsiteY6" fmla="*/ 15641 h 1473638"/>
                <a:gd name="connsiteX7" fmla="*/ 25043 w 705139"/>
                <a:gd name="connsiteY7" fmla="*/ 169390 h 1473638"/>
                <a:gd name="connsiteX8" fmla="*/ 25043 w 705139"/>
                <a:gd name="connsiteY8" fmla="*/ 387875 h 1473638"/>
                <a:gd name="connsiteX9" fmla="*/ 194976 w 705139"/>
                <a:gd name="connsiteY9" fmla="*/ 501163 h 1473638"/>
                <a:gd name="connsiteX10" fmla="*/ 381093 w 705139"/>
                <a:gd name="connsiteY10" fmla="*/ 476887 h 1473638"/>
                <a:gd name="connsiteX11" fmla="*/ 497218 w 705139"/>
                <a:gd name="connsiteY11" fmla="*/ 542429 h 1473638"/>
                <a:gd name="connsiteX12" fmla="*/ 550221 w 705139"/>
                <a:gd name="connsiteY12" fmla="*/ 679607 h 1473638"/>
                <a:gd name="connsiteX13" fmla="*/ 555475 w 705139"/>
                <a:gd name="connsiteY13" fmla="*/ 1112515 h 1473638"/>
                <a:gd name="connsiteX14" fmla="*/ 561536 w 705139"/>
                <a:gd name="connsiteY14" fmla="*/ 1331000 h 1473638"/>
                <a:gd name="connsiteX15" fmla="*/ 704774 w 705139"/>
                <a:gd name="connsiteY15" fmla="*/ 1472208 h 1473638"/>
                <a:gd name="connsiteX0" fmla="*/ 704774 w 705139"/>
                <a:gd name="connsiteY0" fmla="*/ 1472208 h 1473638"/>
                <a:gd name="connsiteX1" fmla="*/ 688590 w 705139"/>
                <a:gd name="connsiteY1" fmla="*/ 452611 h 1473638"/>
                <a:gd name="connsiteX2" fmla="*/ 510566 w 705139"/>
                <a:gd name="connsiteY2" fmla="*/ 387875 h 1473638"/>
                <a:gd name="connsiteX3" fmla="*/ 420328 w 705139"/>
                <a:gd name="connsiteY3" fmla="*/ 219554 h 1473638"/>
                <a:gd name="connsiteX4" fmla="*/ 437737 w 705139"/>
                <a:gd name="connsiteY4" fmla="*/ 23733 h 1473638"/>
                <a:gd name="connsiteX5" fmla="*/ 437737 w 705139"/>
                <a:gd name="connsiteY5" fmla="*/ 23733 h 1473638"/>
                <a:gd name="connsiteX6" fmla="*/ 186884 w 705139"/>
                <a:gd name="connsiteY6" fmla="*/ 15641 h 1473638"/>
                <a:gd name="connsiteX7" fmla="*/ 25043 w 705139"/>
                <a:gd name="connsiteY7" fmla="*/ 169390 h 1473638"/>
                <a:gd name="connsiteX8" fmla="*/ 25043 w 705139"/>
                <a:gd name="connsiteY8" fmla="*/ 387875 h 1473638"/>
                <a:gd name="connsiteX9" fmla="*/ 194976 w 705139"/>
                <a:gd name="connsiteY9" fmla="*/ 501163 h 1473638"/>
                <a:gd name="connsiteX10" fmla="*/ 381093 w 705139"/>
                <a:gd name="connsiteY10" fmla="*/ 476887 h 1473638"/>
                <a:gd name="connsiteX11" fmla="*/ 497218 w 705139"/>
                <a:gd name="connsiteY11" fmla="*/ 542429 h 1473638"/>
                <a:gd name="connsiteX12" fmla="*/ 550221 w 705139"/>
                <a:gd name="connsiteY12" fmla="*/ 679607 h 1473638"/>
                <a:gd name="connsiteX13" fmla="*/ 555475 w 705139"/>
                <a:gd name="connsiteY13" fmla="*/ 1112515 h 1473638"/>
                <a:gd name="connsiteX14" fmla="*/ 561536 w 705139"/>
                <a:gd name="connsiteY14" fmla="*/ 1331000 h 1473638"/>
                <a:gd name="connsiteX15" fmla="*/ 704774 w 705139"/>
                <a:gd name="connsiteY15" fmla="*/ 1472208 h 1473638"/>
                <a:gd name="connsiteX0" fmla="*/ 704774 w 705139"/>
                <a:gd name="connsiteY0" fmla="*/ 1472208 h 1473638"/>
                <a:gd name="connsiteX1" fmla="*/ 688590 w 705139"/>
                <a:gd name="connsiteY1" fmla="*/ 452611 h 1473638"/>
                <a:gd name="connsiteX2" fmla="*/ 510566 w 705139"/>
                <a:gd name="connsiteY2" fmla="*/ 387875 h 1473638"/>
                <a:gd name="connsiteX3" fmla="*/ 427614 w 705139"/>
                <a:gd name="connsiteY3" fmla="*/ 219554 h 1473638"/>
                <a:gd name="connsiteX4" fmla="*/ 437737 w 705139"/>
                <a:gd name="connsiteY4" fmla="*/ 23733 h 1473638"/>
                <a:gd name="connsiteX5" fmla="*/ 437737 w 705139"/>
                <a:gd name="connsiteY5" fmla="*/ 23733 h 1473638"/>
                <a:gd name="connsiteX6" fmla="*/ 186884 w 705139"/>
                <a:gd name="connsiteY6" fmla="*/ 15641 h 1473638"/>
                <a:gd name="connsiteX7" fmla="*/ 25043 w 705139"/>
                <a:gd name="connsiteY7" fmla="*/ 169390 h 1473638"/>
                <a:gd name="connsiteX8" fmla="*/ 25043 w 705139"/>
                <a:gd name="connsiteY8" fmla="*/ 387875 h 1473638"/>
                <a:gd name="connsiteX9" fmla="*/ 194976 w 705139"/>
                <a:gd name="connsiteY9" fmla="*/ 501163 h 1473638"/>
                <a:gd name="connsiteX10" fmla="*/ 381093 w 705139"/>
                <a:gd name="connsiteY10" fmla="*/ 476887 h 1473638"/>
                <a:gd name="connsiteX11" fmla="*/ 497218 w 705139"/>
                <a:gd name="connsiteY11" fmla="*/ 542429 h 1473638"/>
                <a:gd name="connsiteX12" fmla="*/ 550221 w 705139"/>
                <a:gd name="connsiteY12" fmla="*/ 679607 h 1473638"/>
                <a:gd name="connsiteX13" fmla="*/ 555475 w 705139"/>
                <a:gd name="connsiteY13" fmla="*/ 1112515 h 1473638"/>
                <a:gd name="connsiteX14" fmla="*/ 561536 w 705139"/>
                <a:gd name="connsiteY14" fmla="*/ 1331000 h 1473638"/>
                <a:gd name="connsiteX15" fmla="*/ 704774 w 705139"/>
                <a:gd name="connsiteY15" fmla="*/ 1472208 h 1473638"/>
                <a:gd name="connsiteX0" fmla="*/ 704774 w 709313"/>
                <a:gd name="connsiteY0" fmla="*/ 1472208 h 1473638"/>
                <a:gd name="connsiteX1" fmla="*/ 688590 w 709313"/>
                <a:gd name="connsiteY1" fmla="*/ 452611 h 1473638"/>
                <a:gd name="connsiteX2" fmla="*/ 521495 w 709313"/>
                <a:gd name="connsiteY2" fmla="*/ 387875 h 1473638"/>
                <a:gd name="connsiteX3" fmla="*/ 427614 w 709313"/>
                <a:gd name="connsiteY3" fmla="*/ 219554 h 1473638"/>
                <a:gd name="connsiteX4" fmla="*/ 437737 w 709313"/>
                <a:gd name="connsiteY4" fmla="*/ 23733 h 1473638"/>
                <a:gd name="connsiteX5" fmla="*/ 437737 w 709313"/>
                <a:gd name="connsiteY5" fmla="*/ 23733 h 1473638"/>
                <a:gd name="connsiteX6" fmla="*/ 186884 w 709313"/>
                <a:gd name="connsiteY6" fmla="*/ 15641 h 1473638"/>
                <a:gd name="connsiteX7" fmla="*/ 25043 w 709313"/>
                <a:gd name="connsiteY7" fmla="*/ 169390 h 1473638"/>
                <a:gd name="connsiteX8" fmla="*/ 25043 w 709313"/>
                <a:gd name="connsiteY8" fmla="*/ 387875 h 1473638"/>
                <a:gd name="connsiteX9" fmla="*/ 194976 w 709313"/>
                <a:gd name="connsiteY9" fmla="*/ 501163 h 1473638"/>
                <a:gd name="connsiteX10" fmla="*/ 381093 w 709313"/>
                <a:gd name="connsiteY10" fmla="*/ 476887 h 1473638"/>
                <a:gd name="connsiteX11" fmla="*/ 497218 w 709313"/>
                <a:gd name="connsiteY11" fmla="*/ 542429 h 1473638"/>
                <a:gd name="connsiteX12" fmla="*/ 550221 w 709313"/>
                <a:gd name="connsiteY12" fmla="*/ 679607 h 1473638"/>
                <a:gd name="connsiteX13" fmla="*/ 555475 w 709313"/>
                <a:gd name="connsiteY13" fmla="*/ 1112515 h 1473638"/>
                <a:gd name="connsiteX14" fmla="*/ 561536 w 709313"/>
                <a:gd name="connsiteY14" fmla="*/ 1331000 h 1473638"/>
                <a:gd name="connsiteX15" fmla="*/ 704774 w 709313"/>
                <a:gd name="connsiteY15" fmla="*/ 1472208 h 1473638"/>
                <a:gd name="connsiteX0" fmla="*/ 704774 w 705106"/>
                <a:gd name="connsiteY0" fmla="*/ 1472208 h 1473638"/>
                <a:gd name="connsiteX1" fmla="*/ 688590 w 705106"/>
                <a:gd name="connsiteY1" fmla="*/ 452611 h 1473638"/>
                <a:gd name="connsiteX2" fmla="*/ 521495 w 705106"/>
                <a:gd name="connsiteY2" fmla="*/ 387875 h 1473638"/>
                <a:gd name="connsiteX3" fmla="*/ 427614 w 705106"/>
                <a:gd name="connsiteY3" fmla="*/ 219554 h 1473638"/>
                <a:gd name="connsiteX4" fmla="*/ 437737 w 705106"/>
                <a:gd name="connsiteY4" fmla="*/ 23733 h 1473638"/>
                <a:gd name="connsiteX5" fmla="*/ 437737 w 705106"/>
                <a:gd name="connsiteY5" fmla="*/ 23733 h 1473638"/>
                <a:gd name="connsiteX6" fmla="*/ 186884 w 705106"/>
                <a:gd name="connsiteY6" fmla="*/ 15641 h 1473638"/>
                <a:gd name="connsiteX7" fmla="*/ 25043 w 705106"/>
                <a:gd name="connsiteY7" fmla="*/ 169390 h 1473638"/>
                <a:gd name="connsiteX8" fmla="*/ 25043 w 705106"/>
                <a:gd name="connsiteY8" fmla="*/ 387875 h 1473638"/>
                <a:gd name="connsiteX9" fmla="*/ 194976 w 705106"/>
                <a:gd name="connsiteY9" fmla="*/ 501163 h 1473638"/>
                <a:gd name="connsiteX10" fmla="*/ 381093 w 705106"/>
                <a:gd name="connsiteY10" fmla="*/ 476887 h 1473638"/>
                <a:gd name="connsiteX11" fmla="*/ 497218 w 705106"/>
                <a:gd name="connsiteY11" fmla="*/ 542429 h 1473638"/>
                <a:gd name="connsiteX12" fmla="*/ 550221 w 705106"/>
                <a:gd name="connsiteY12" fmla="*/ 679607 h 1473638"/>
                <a:gd name="connsiteX13" fmla="*/ 555475 w 705106"/>
                <a:gd name="connsiteY13" fmla="*/ 1112515 h 1473638"/>
                <a:gd name="connsiteX14" fmla="*/ 561536 w 705106"/>
                <a:gd name="connsiteY14" fmla="*/ 1331000 h 1473638"/>
                <a:gd name="connsiteX15" fmla="*/ 704774 w 705106"/>
                <a:gd name="connsiteY15" fmla="*/ 1472208 h 1473638"/>
                <a:gd name="connsiteX0" fmla="*/ 704774 w 713066"/>
                <a:gd name="connsiteY0" fmla="*/ 1472208 h 1523952"/>
                <a:gd name="connsiteX1" fmla="*/ 695876 w 713066"/>
                <a:gd name="connsiteY1" fmla="*/ 467183 h 1523952"/>
                <a:gd name="connsiteX2" fmla="*/ 521495 w 713066"/>
                <a:gd name="connsiteY2" fmla="*/ 387875 h 1523952"/>
                <a:gd name="connsiteX3" fmla="*/ 427614 w 713066"/>
                <a:gd name="connsiteY3" fmla="*/ 219554 h 1523952"/>
                <a:gd name="connsiteX4" fmla="*/ 437737 w 713066"/>
                <a:gd name="connsiteY4" fmla="*/ 23733 h 1523952"/>
                <a:gd name="connsiteX5" fmla="*/ 437737 w 713066"/>
                <a:gd name="connsiteY5" fmla="*/ 23733 h 1523952"/>
                <a:gd name="connsiteX6" fmla="*/ 186884 w 713066"/>
                <a:gd name="connsiteY6" fmla="*/ 15641 h 1523952"/>
                <a:gd name="connsiteX7" fmla="*/ 25043 w 713066"/>
                <a:gd name="connsiteY7" fmla="*/ 169390 h 1523952"/>
                <a:gd name="connsiteX8" fmla="*/ 25043 w 713066"/>
                <a:gd name="connsiteY8" fmla="*/ 387875 h 1523952"/>
                <a:gd name="connsiteX9" fmla="*/ 194976 w 713066"/>
                <a:gd name="connsiteY9" fmla="*/ 501163 h 1523952"/>
                <a:gd name="connsiteX10" fmla="*/ 381093 w 713066"/>
                <a:gd name="connsiteY10" fmla="*/ 476887 h 1523952"/>
                <a:gd name="connsiteX11" fmla="*/ 497218 w 713066"/>
                <a:gd name="connsiteY11" fmla="*/ 542429 h 1523952"/>
                <a:gd name="connsiteX12" fmla="*/ 550221 w 713066"/>
                <a:gd name="connsiteY12" fmla="*/ 679607 h 1523952"/>
                <a:gd name="connsiteX13" fmla="*/ 555475 w 713066"/>
                <a:gd name="connsiteY13" fmla="*/ 1112515 h 1523952"/>
                <a:gd name="connsiteX14" fmla="*/ 561536 w 713066"/>
                <a:gd name="connsiteY14" fmla="*/ 1331000 h 1523952"/>
                <a:gd name="connsiteX15" fmla="*/ 704774 w 713066"/>
                <a:gd name="connsiteY15" fmla="*/ 1472208 h 1523952"/>
                <a:gd name="connsiteX0" fmla="*/ 704774 w 705671"/>
                <a:gd name="connsiteY0" fmla="*/ 1472208 h 1474763"/>
                <a:gd name="connsiteX1" fmla="*/ 695876 w 705671"/>
                <a:gd name="connsiteY1" fmla="*/ 467183 h 1474763"/>
                <a:gd name="connsiteX2" fmla="*/ 521495 w 705671"/>
                <a:gd name="connsiteY2" fmla="*/ 387875 h 1474763"/>
                <a:gd name="connsiteX3" fmla="*/ 427614 w 705671"/>
                <a:gd name="connsiteY3" fmla="*/ 219554 h 1474763"/>
                <a:gd name="connsiteX4" fmla="*/ 437737 w 705671"/>
                <a:gd name="connsiteY4" fmla="*/ 23733 h 1474763"/>
                <a:gd name="connsiteX5" fmla="*/ 437737 w 705671"/>
                <a:gd name="connsiteY5" fmla="*/ 23733 h 1474763"/>
                <a:gd name="connsiteX6" fmla="*/ 186884 w 705671"/>
                <a:gd name="connsiteY6" fmla="*/ 15641 h 1474763"/>
                <a:gd name="connsiteX7" fmla="*/ 25043 w 705671"/>
                <a:gd name="connsiteY7" fmla="*/ 169390 h 1474763"/>
                <a:gd name="connsiteX8" fmla="*/ 25043 w 705671"/>
                <a:gd name="connsiteY8" fmla="*/ 387875 h 1474763"/>
                <a:gd name="connsiteX9" fmla="*/ 194976 w 705671"/>
                <a:gd name="connsiteY9" fmla="*/ 501163 h 1474763"/>
                <a:gd name="connsiteX10" fmla="*/ 381093 w 705671"/>
                <a:gd name="connsiteY10" fmla="*/ 476887 h 1474763"/>
                <a:gd name="connsiteX11" fmla="*/ 497218 w 705671"/>
                <a:gd name="connsiteY11" fmla="*/ 542429 h 1474763"/>
                <a:gd name="connsiteX12" fmla="*/ 550221 w 705671"/>
                <a:gd name="connsiteY12" fmla="*/ 679607 h 1474763"/>
                <a:gd name="connsiteX13" fmla="*/ 555475 w 705671"/>
                <a:gd name="connsiteY13" fmla="*/ 1112515 h 1474763"/>
                <a:gd name="connsiteX14" fmla="*/ 561536 w 705671"/>
                <a:gd name="connsiteY14" fmla="*/ 1331000 h 1474763"/>
                <a:gd name="connsiteX15" fmla="*/ 704774 w 705671"/>
                <a:gd name="connsiteY15" fmla="*/ 1472208 h 1474763"/>
                <a:gd name="connsiteX0" fmla="*/ 704774 w 715160"/>
                <a:gd name="connsiteY0" fmla="*/ 1472208 h 1524211"/>
                <a:gd name="connsiteX1" fmla="*/ 703162 w 715160"/>
                <a:gd name="connsiteY1" fmla="*/ 463540 h 1524211"/>
                <a:gd name="connsiteX2" fmla="*/ 521495 w 715160"/>
                <a:gd name="connsiteY2" fmla="*/ 387875 h 1524211"/>
                <a:gd name="connsiteX3" fmla="*/ 427614 w 715160"/>
                <a:gd name="connsiteY3" fmla="*/ 219554 h 1524211"/>
                <a:gd name="connsiteX4" fmla="*/ 437737 w 715160"/>
                <a:gd name="connsiteY4" fmla="*/ 23733 h 1524211"/>
                <a:gd name="connsiteX5" fmla="*/ 437737 w 715160"/>
                <a:gd name="connsiteY5" fmla="*/ 23733 h 1524211"/>
                <a:gd name="connsiteX6" fmla="*/ 186884 w 715160"/>
                <a:gd name="connsiteY6" fmla="*/ 15641 h 1524211"/>
                <a:gd name="connsiteX7" fmla="*/ 25043 w 715160"/>
                <a:gd name="connsiteY7" fmla="*/ 169390 h 1524211"/>
                <a:gd name="connsiteX8" fmla="*/ 25043 w 715160"/>
                <a:gd name="connsiteY8" fmla="*/ 387875 h 1524211"/>
                <a:gd name="connsiteX9" fmla="*/ 194976 w 715160"/>
                <a:gd name="connsiteY9" fmla="*/ 501163 h 1524211"/>
                <a:gd name="connsiteX10" fmla="*/ 381093 w 715160"/>
                <a:gd name="connsiteY10" fmla="*/ 476887 h 1524211"/>
                <a:gd name="connsiteX11" fmla="*/ 497218 w 715160"/>
                <a:gd name="connsiteY11" fmla="*/ 542429 h 1524211"/>
                <a:gd name="connsiteX12" fmla="*/ 550221 w 715160"/>
                <a:gd name="connsiteY12" fmla="*/ 679607 h 1524211"/>
                <a:gd name="connsiteX13" fmla="*/ 555475 w 715160"/>
                <a:gd name="connsiteY13" fmla="*/ 1112515 h 1524211"/>
                <a:gd name="connsiteX14" fmla="*/ 561536 w 715160"/>
                <a:gd name="connsiteY14" fmla="*/ 1331000 h 1524211"/>
                <a:gd name="connsiteX15" fmla="*/ 704774 w 715160"/>
                <a:gd name="connsiteY15" fmla="*/ 1472208 h 1524211"/>
                <a:gd name="connsiteX0" fmla="*/ 704774 w 705463"/>
                <a:gd name="connsiteY0" fmla="*/ 1472208 h 1472676"/>
                <a:gd name="connsiteX1" fmla="*/ 703162 w 705463"/>
                <a:gd name="connsiteY1" fmla="*/ 463540 h 1472676"/>
                <a:gd name="connsiteX2" fmla="*/ 521495 w 705463"/>
                <a:gd name="connsiteY2" fmla="*/ 387875 h 1472676"/>
                <a:gd name="connsiteX3" fmla="*/ 427614 w 705463"/>
                <a:gd name="connsiteY3" fmla="*/ 219554 h 1472676"/>
                <a:gd name="connsiteX4" fmla="*/ 437737 w 705463"/>
                <a:gd name="connsiteY4" fmla="*/ 23733 h 1472676"/>
                <a:gd name="connsiteX5" fmla="*/ 437737 w 705463"/>
                <a:gd name="connsiteY5" fmla="*/ 23733 h 1472676"/>
                <a:gd name="connsiteX6" fmla="*/ 186884 w 705463"/>
                <a:gd name="connsiteY6" fmla="*/ 15641 h 1472676"/>
                <a:gd name="connsiteX7" fmla="*/ 25043 w 705463"/>
                <a:gd name="connsiteY7" fmla="*/ 169390 h 1472676"/>
                <a:gd name="connsiteX8" fmla="*/ 25043 w 705463"/>
                <a:gd name="connsiteY8" fmla="*/ 387875 h 1472676"/>
                <a:gd name="connsiteX9" fmla="*/ 194976 w 705463"/>
                <a:gd name="connsiteY9" fmla="*/ 501163 h 1472676"/>
                <a:gd name="connsiteX10" fmla="*/ 381093 w 705463"/>
                <a:gd name="connsiteY10" fmla="*/ 476887 h 1472676"/>
                <a:gd name="connsiteX11" fmla="*/ 497218 w 705463"/>
                <a:gd name="connsiteY11" fmla="*/ 542429 h 1472676"/>
                <a:gd name="connsiteX12" fmla="*/ 550221 w 705463"/>
                <a:gd name="connsiteY12" fmla="*/ 679607 h 1472676"/>
                <a:gd name="connsiteX13" fmla="*/ 555475 w 705463"/>
                <a:gd name="connsiteY13" fmla="*/ 1112515 h 1472676"/>
                <a:gd name="connsiteX14" fmla="*/ 561536 w 705463"/>
                <a:gd name="connsiteY14" fmla="*/ 1331000 h 1472676"/>
                <a:gd name="connsiteX15" fmla="*/ 704774 w 705463"/>
                <a:gd name="connsiteY15" fmla="*/ 1472208 h 14726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05463" h="1472676">
                  <a:moveTo>
                    <a:pt x="704774" y="1472208"/>
                  </a:moveTo>
                  <a:cubicBezTo>
                    <a:pt x="706520" y="1466066"/>
                    <a:pt x="704564" y="465754"/>
                    <a:pt x="703162" y="463540"/>
                  </a:cubicBezTo>
                  <a:cubicBezTo>
                    <a:pt x="701760" y="461326"/>
                    <a:pt x="567420" y="428539"/>
                    <a:pt x="521495" y="387875"/>
                  </a:cubicBezTo>
                  <a:cubicBezTo>
                    <a:pt x="475570" y="347211"/>
                    <a:pt x="441574" y="280244"/>
                    <a:pt x="427614" y="219554"/>
                  </a:cubicBezTo>
                  <a:cubicBezTo>
                    <a:pt x="413654" y="158864"/>
                    <a:pt x="437737" y="23733"/>
                    <a:pt x="437737" y="23733"/>
                  </a:cubicBezTo>
                  <a:lnTo>
                    <a:pt x="437737" y="23733"/>
                  </a:lnTo>
                  <a:cubicBezTo>
                    <a:pt x="395928" y="22384"/>
                    <a:pt x="273882" y="-23208"/>
                    <a:pt x="186884" y="15641"/>
                  </a:cubicBezTo>
                  <a:cubicBezTo>
                    <a:pt x="99886" y="54490"/>
                    <a:pt x="52016" y="107351"/>
                    <a:pt x="25043" y="169390"/>
                  </a:cubicBezTo>
                  <a:cubicBezTo>
                    <a:pt x="-1930" y="231429"/>
                    <a:pt x="-14208" y="307079"/>
                    <a:pt x="25043" y="387875"/>
                  </a:cubicBezTo>
                  <a:cubicBezTo>
                    <a:pt x="64294" y="468671"/>
                    <a:pt x="135634" y="486328"/>
                    <a:pt x="194976" y="501163"/>
                  </a:cubicBezTo>
                  <a:cubicBezTo>
                    <a:pt x="254318" y="515998"/>
                    <a:pt x="330719" y="470009"/>
                    <a:pt x="381093" y="476887"/>
                  </a:cubicBezTo>
                  <a:cubicBezTo>
                    <a:pt x="431467" y="483765"/>
                    <a:pt x="469030" y="508642"/>
                    <a:pt x="497218" y="542429"/>
                  </a:cubicBezTo>
                  <a:cubicBezTo>
                    <a:pt x="525406" y="576216"/>
                    <a:pt x="540512" y="584593"/>
                    <a:pt x="550221" y="679607"/>
                  </a:cubicBezTo>
                  <a:cubicBezTo>
                    <a:pt x="559930" y="774621"/>
                    <a:pt x="548732" y="997878"/>
                    <a:pt x="555475" y="1112515"/>
                  </a:cubicBezTo>
                  <a:cubicBezTo>
                    <a:pt x="562218" y="1227152"/>
                    <a:pt x="551226" y="1238264"/>
                    <a:pt x="561536" y="1331000"/>
                  </a:cubicBezTo>
                  <a:cubicBezTo>
                    <a:pt x="571846" y="1423736"/>
                    <a:pt x="703028" y="1478350"/>
                    <a:pt x="704774" y="1472208"/>
                  </a:cubicBezTo>
                  <a:close/>
                </a:path>
              </a:pathLst>
            </a:cu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 name="Oval 17">
              <a:extLst>
                <a:ext uri="{FF2B5EF4-FFF2-40B4-BE49-F238E27FC236}">
                  <a16:creationId xmlns:a16="http://schemas.microsoft.com/office/drawing/2014/main" id="{AC75B9A1-AA3A-D5DD-2559-89DF801AAFCB}"/>
                </a:ext>
              </a:extLst>
            </p:cNvPr>
            <p:cNvSpPr/>
            <p:nvPr/>
          </p:nvSpPr>
          <p:spPr bwMode="auto">
            <a:xfrm>
              <a:off x="8990333" y="1956306"/>
              <a:ext cx="539168" cy="539168"/>
            </a:xfrm>
            <a:prstGeom prst="ellipse">
              <a:avLst/>
            </a:prstGeom>
            <a:solidFill>
              <a:schemeClr val="accent5"/>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3" name="Group 22">
            <a:extLst>
              <a:ext uri="{FF2B5EF4-FFF2-40B4-BE49-F238E27FC236}">
                <a16:creationId xmlns:a16="http://schemas.microsoft.com/office/drawing/2014/main" id="{2C076BD0-2AE9-1363-FD76-BDA62A4A8EE1}"/>
              </a:ext>
            </a:extLst>
          </p:cNvPr>
          <p:cNvGrpSpPr/>
          <p:nvPr/>
        </p:nvGrpSpPr>
        <p:grpSpPr>
          <a:xfrm>
            <a:off x="8718956" y="3055788"/>
            <a:ext cx="500620" cy="307777"/>
            <a:chOff x="8180494" y="3064432"/>
            <a:chExt cx="500620" cy="307777"/>
          </a:xfrm>
        </p:grpSpPr>
        <p:sp>
          <p:nvSpPr>
            <p:cNvPr id="20" name="Oval 19">
              <a:extLst>
                <a:ext uri="{FF2B5EF4-FFF2-40B4-BE49-F238E27FC236}">
                  <a16:creationId xmlns:a16="http://schemas.microsoft.com/office/drawing/2014/main" id="{E746044E-4234-039C-040C-FDA42F6B85F7}"/>
                </a:ext>
              </a:extLst>
            </p:cNvPr>
            <p:cNvSpPr/>
            <p:nvPr/>
          </p:nvSpPr>
          <p:spPr bwMode="auto">
            <a:xfrm>
              <a:off x="8207960" y="3076891"/>
              <a:ext cx="439673" cy="277354"/>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22" name="TextBox 21">
              <a:extLst>
                <a:ext uri="{FF2B5EF4-FFF2-40B4-BE49-F238E27FC236}">
                  <a16:creationId xmlns:a16="http://schemas.microsoft.com/office/drawing/2014/main" id="{1830B987-E7CE-13A9-A3B1-3D2C09762E44}"/>
                </a:ext>
              </a:extLst>
            </p:cNvPr>
            <p:cNvSpPr txBox="1"/>
            <p:nvPr/>
          </p:nvSpPr>
          <p:spPr bwMode="auto">
            <a:xfrm>
              <a:off x="8180494" y="3064432"/>
              <a:ext cx="5006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1" hangingPunct="1">
                <a:spcBef>
                  <a:spcPct val="35000"/>
                </a:spcBef>
                <a:spcAft>
                  <a:spcPct val="25000"/>
                </a:spcAft>
                <a:buClr>
                  <a:schemeClr val="folHlink"/>
                </a:buClr>
                <a:buNone/>
              </a:pPr>
              <a:r>
                <a:rPr lang="en-US" sz="1400" b="0" dirty="0">
                  <a:solidFill>
                    <a:schemeClr val="tx1"/>
                  </a:solidFill>
                  <a:latin typeface="Calibri" panose="020F0502020204030204" pitchFamily="34" charset="0"/>
                </a:rPr>
                <a:t>JAK</a:t>
              </a:r>
            </a:p>
          </p:txBody>
        </p:sp>
      </p:grpSp>
      <p:grpSp>
        <p:nvGrpSpPr>
          <p:cNvPr id="24" name="Group 23">
            <a:extLst>
              <a:ext uri="{FF2B5EF4-FFF2-40B4-BE49-F238E27FC236}">
                <a16:creationId xmlns:a16="http://schemas.microsoft.com/office/drawing/2014/main" id="{B79D6AAA-BAB2-D84F-E52F-2AE657BA02C1}"/>
              </a:ext>
            </a:extLst>
          </p:cNvPr>
          <p:cNvGrpSpPr/>
          <p:nvPr/>
        </p:nvGrpSpPr>
        <p:grpSpPr>
          <a:xfrm>
            <a:off x="9309081" y="3043542"/>
            <a:ext cx="500620" cy="307777"/>
            <a:chOff x="8180494" y="3057058"/>
            <a:chExt cx="500620" cy="307777"/>
          </a:xfrm>
        </p:grpSpPr>
        <p:sp>
          <p:nvSpPr>
            <p:cNvPr id="25" name="Oval 24">
              <a:extLst>
                <a:ext uri="{FF2B5EF4-FFF2-40B4-BE49-F238E27FC236}">
                  <a16:creationId xmlns:a16="http://schemas.microsoft.com/office/drawing/2014/main" id="{8354C174-3737-B4E6-CCE0-6140C5DE242B}"/>
                </a:ext>
              </a:extLst>
            </p:cNvPr>
            <p:cNvSpPr/>
            <p:nvPr/>
          </p:nvSpPr>
          <p:spPr bwMode="auto">
            <a:xfrm>
              <a:off x="8207960" y="3076891"/>
              <a:ext cx="439673" cy="277354"/>
            </a:xfrm>
            <a:prstGeom prst="ellipse">
              <a:avLst/>
            </a:prstGeom>
            <a:solidFill>
              <a:schemeClr val="accent6"/>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400" b="0" dirty="0">
                <a:solidFill>
                  <a:schemeClr val="tx1"/>
                </a:solidFill>
                <a:latin typeface="Calibri" panose="020F0502020204030204" pitchFamily="34" charset="0"/>
              </a:endParaRPr>
            </a:p>
          </p:txBody>
        </p:sp>
        <p:sp>
          <p:nvSpPr>
            <p:cNvPr id="26" name="TextBox 25">
              <a:extLst>
                <a:ext uri="{FF2B5EF4-FFF2-40B4-BE49-F238E27FC236}">
                  <a16:creationId xmlns:a16="http://schemas.microsoft.com/office/drawing/2014/main" id="{7B6D55B5-1932-FA00-E29F-579A13A7381C}"/>
                </a:ext>
              </a:extLst>
            </p:cNvPr>
            <p:cNvSpPr txBox="1"/>
            <p:nvPr/>
          </p:nvSpPr>
          <p:spPr bwMode="auto">
            <a:xfrm>
              <a:off x="8180494" y="3057058"/>
              <a:ext cx="50062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1" hangingPunct="1">
                <a:spcBef>
                  <a:spcPct val="35000"/>
                </a:spcBef>
                <a:spcAft>
                  <a:spcPct val="25000"/>
                </a:spcAft>
                <a:buClr>
                  <a:schemeClr val="folHlink"/>
                </a:buClr>
                <a:buNone/>
              </a:pPr>
              <a:r>
                <a:rPr lang="en-US" sz="1400" b="0" dirty="0">
                  <a:solidFill>
                    <a:schemeClr val="tx1"/>
                  </a:solidFill>
                  <a:latin typeface="Calibri" panose="020F0502020204030204" pitchFamily="34" charset="0"/>
                </a:rPr>
                <a:t>JAK</a:t>
              </a:r>
            </a:p>
          </p:txBody>
        </p:sp>
      </p:grpSp>
      <p:grpSp>
        <p:nvGrpSpPr>
          <p:cNvPr id="34" name="Group 33">
            <a:extLst>
              <a:ext uri="{FF2B5EF4-FFF2-40B4-BE49-F238E27FC236}">
                <a16:creationId xmlns:a16="http://schemas.microsoft.com/office/drawing/2014/main" id="{E1F66A39-9FCC-D888-7A0A-0264D5C727D5}"/>
              </a:ext>
            </a:extLst>
          </p:cNvPr>
          <p:cNvGrpSpPr/>
          <p:nvPr/>
        </p:nvGrpSpPr>
        <p:grpSpPr>
          <a:xfrm>
            <a:off x="8432377" y="3872143"/>
            <a:ext cx="819224" cy="580709"/>
            <a:chOff x="8432377" y="3872143"/>
            <a:chExt cx="819224" cy="580709"/>
          </a:xfrm>
        </p:grpSpPr>
        <p:grpSp>
          <p:nvGrpSpPr>
            <p:cNvPr id="39" name="Group 38">
              <a:extLst>
                <a:ext uri="{FF2B5EF4-FFF2-40B4-BE49-F238E27FC236}">
                  <a16:creationId xmlns:a16="http://schemas.microsoft.com/office/drawing/2014/main" id="{2ADB8FF8-9EF7-13E2-890E-0893F7E6259D}"/>
                </a:ext>
              </a:extLst>
            </p:cNvPr>
            <p:cNvGrpSpPr/>
            <p:nvPr/>
          </p:nvGrpSpPr>
          <p:grpSpPr>
            <a:xfrm>
              <a:off x="8432377" y="3872143"/>
              <a:ext cx="612961" cy="580709"/>
              <a:chOff x="8432377" y="3872143"/>
              <a:chExt cx="612961" cy="580709"/>
            </a:xfrm>
          </p:grpSpPr>
          <p:sp>
            <p:nvSpPr>
              <p:cNvPr id="30" name="Freeform: Shape 29">
                <a:extLst>
                  <a:ext uri="{FF2B5EF4-FFF2-40B4-BE49-F238E27FC236}">
                    <a16:creationId xmlns:a16="http://schemas.microsoft.com/office/drawing/2014/main" id="{F7B925AE-E02D-229B-29CA-A6A6B367D6D4}"/>
                  </a:ext>
                </a:extLst>
              </p:cNvPr>
              <p:cNvSpPr/>
              <p:nvPr/>
            </p:nvSpPr>
            <p:spPr bwMode="auto">
              <a:xfrm>
                <a:off x="8558581" y="3872143"/>
                <a:ext cx="369321" cy="580709"/>
              </a:xfrm>
              <a:custGeom>
                <a:avLst/>
                <a:gdLst>
                  <a:gd name="connsiteX0" fmla="*/ 113559 w 369321"/>
                  <a:gd name="connsiteY0" fmla="*/ 0 h 580709"/>
                  <a:gd name="connsiteX1" fmla="*/ 255762 w 369321"/>
                  <a:gd name="connsiteY1" fmla="*/ 0 h 580709"/>
                  <a:gd name="connsiteX2" fmla="*/ 369321 w 369321"/>
                  <a:gd name="connsiteY2" fmla="*/ 113559 h 580709"/>
                  <a:gd name="connsiteX3" fmla="*/ 369321 w 369321"/>
                  <a:gd name="connsiteY3" fmla="*/ 264084 h 580709"/>
                  <a:gd name="connsiteX4" fmla="*/ 331268 w 369321"/>
                  <a:gd name="connsiteY4" fmla="*/ 256402 h 580709"/>
                  <a:gd name="connsiteX5" fmla="*/ 215402 w 369321"/>
                  <a:gd name="connsiteY5" fmla="*/ 372268 h 580709"/>
                  <a:gd name="connsiteX6" fmla="*/ 331268 w 369321"/>
                  <a:gd name="connsiteY6" fmla="*/ 488134 h 580709"/>
                  <a:gd name="connsiteX7" fmla="*/ 366521 w 369321"/>
                  <a:gd name="connsiteY7" fmla="*/ 481017 h 580709"/>
                  <a:gd name="connsiteX8" fmla="*/ 360397 w 369321"/>
                  <a:gd name="connsiteY8" fmla="*/ 511352 h 580709"/>
                  <a:gd name="connsiteX9" fmla="*/ 255762 w 369321"/>
                  <a:gd name="connsiteY9" fmla="*/ 580709 h 580709"/>
                  <a:gd name="connsiteX10" fmla="*/ 113559 w 369321"/>
                  <a:gd name="connsiteY10" fmla="*/ 580709 h 580709"/>
                  <a:gd name="connsiteX11" fmla="*/ 0 w 369321"/>
                  <a:gd name="connsiteY11" fmla="*/ 467150 h 580709"/>
                  <a:gd name="connsiteX12" fmla="*/ 0 w 369321"/>
                  <a:gd name="connsiteY12" fmla="*/ 113559 h 580709"/>
                  <a:gd name="connsiteX13" fmla="*/ 113559 w 369321"/>
                  <a:gd name="connsiteY13" fmla="*/ 0 h 580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9321" h="580709">
                    <a:moveTo>
                      <a:pt x="113559" y="0"/>
                    </a:moveTo>
                    <a:lnTo>
                      <a:pt x="255762" y="0"/>
                    </a:lnTo>
                    <a:cubicBezTo>
                      <a:pt x="318479" y="0"/>
                      <a:pt x="369321" y="50842"/>
                      <a:pt x="369321" y="113559"/>
                    </a:cubicBezTo>
                    <a:lnTo>
                      <a:pt x="369321" y="264084"/>
                    </a:lnTo>
                    <a:lnTo>
                      <a:pt x="331268" y="256402"/>
                    </a:lnTo>
                    <a:cubicBezTo>
                      <a:pt x="267277" y="256402"/>
                      <a:pt x="215402" y="308277"/>
                      <a:pt x="215402" y="372268"/>
                    </a:cubicBezTo>
                    <a:cubicBezTo>
                      <a:pt x="215402" y="436259"/>
                      <a:pt x="267277" y="488134"/>
                      <a:pt x="331268" y="488134"/>
                    </a:cubicBezTo>
                    <a:lnTo>
                      <a:pt x="366521" y="481017"/>
                    </a:lnTo>
                    <a:lnTo>
                      <a:pt x="360397" y="511352"/>
                    </a:lnTo>
                    <a:cubicBezTo>
                      <a:pt x="343158" y="552111"/>
                      <a:pt x="302800" y="580709"/>
                      <a:pt x="255762" y="580709"/>
                    </a:cubicBezTo>
                    <a:lnTo>
                      <a:pt x="113559" y="580709"/>
                    </a:lnTo>
                    <a:cubicBezTo>
                      <a:pt x="50842" y="580709"/>
                      <a:pt x="0" y="529867"/>
                      <a:pt x="0" y="467150"/>
                    </a:cubicBezTo>
                    <a:lnTo>
                      <a:pt x="0" y="113559"/>
                    </a:lnTo>
                    <a:cubicBezTo>
                      <a:pt x="0" y="50842"/>
                      <a:pt x="50842" y="0"/>
                      <a:pt x="113559" y="0"/>
                    </a:cubicBezTo>
                    <a:close/>
                  </a:path>
                </a:pathLst>
              </a:custGeom>
              <a:solidFill>
                <a:schemeClr val="accent2"/>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6" name="TextBox 35">
                <a:extLst>
                  <a:ext uri="{FF2B5EF4-FFF2-40B4-BE49-F238E27FC236}">
                    <a16:creationId xmlns:a16="http://schemas.microsoft.com/office/drawing/2014/main" id="{563058F1-B176-7495-B9DF-EDB796B9E295}"/>
                  </a:ext>
                </a:extLst>
              </p:cNvPr>
              <p:cNvSpPr txBox="1"/>
              <p:nvPr/>
            </p:nvSpPr>
            <p:spPr bwMode="auto">
              <a:xfrm>
                <a:off x="8432377" y="3875766"/>
                <a:ext cx="6129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1" hangingPunct="1">
                  <a:spcBef>
                    <a:spcPct val="35000"/>
                  </a:spcBef>
                  <a:spcAft>
                    <a:spcPct val="25000"/>
                  </a:spcAft>
                  <a:buClr>
                    <a:schemeClr val="folHlink"/>
                  </a:buClr>
                  <a:buNone/>
                </a:pPr>
                <a:r>
                  <a:rPr lang="en-US" sz="1400" b="0" dirty="0">
                    <a:solidFill>
                      <a:schemeClr val="tx1"/>
                    </a:solidFill>
                    <a:latin typeface="Calibri" panose="020F0502020204030204" pitchFamily="34" charset="0"/>
                  </a:rPr>
                  <a:t>STAT</a:t>
                </a:r>
              </a:p>
            </p:txBody>
          </p:sp>
        </p:grpSp>
        <p:cxnSp>
          <p:nvCxnSpPr>
            <p:cNvPr id="50" name="Straight Connector 49">
              <a:extLst>
                <a:ext uri="{FF2B5EF4-FFF2-40B4-BE49-F238E27FC236}">
                  <a16:creationId xmlns:a16="http://schemas.microsoft.com/office/drawing/2014/main" id="{C7EF4D4A-8235-9847-9FCE-3B3733802F75}"/>
                </a:ext>
              </a:extLst>
            </p:cNvPr>
            <p:cNvCxnSpPr/>
            <p:nvPr/>
          </p:nvCxnSpPr>
          <p:spPr bwMode="auto">
            <a:xfrm>
              <a:off x="8929283" y="4089099"/>
              <a:ext cx="97827" cy="0"/>
            </a:xfrm>
            <a:prstGeom prst="line">
              <a:avLst/>
            </a:prstGeom>
            <a:noFill/>
            <a:ln w="28575" cap="flat" cmpd="sng" algn="ctr">
              <a:solidFill>
                <a:schemeClr val="bg1"/>
              </a:solidFill>
              <a:prstDash val="solid"/>
              <a:round/>
              <a:headEnd type="none" w="med" len="med"/>
              <a:tailEnd type="none" w="med" len="med"/>
            </a:ln>
            <a:effectLst/>
          </p:spPr>
        </p:cxnSp>
        <p:sp>
          <p:nvSpPr>
            <p:cNvPr id="51" name="TextBox 50">
              <a:extLst>
                <a:ext uri="{FF2B5EF4-FFF2-40B4-BE49-F238E27FC236}">
                  <a16:creationId xmlns:a16="http://schemas.microsoft.com/office/drawing/2014/main" id="{9170D31D-BB86-695C-35CB-75CBC96E0A24}"/>
                </a:ext>
              </a:extLst>
            </p:cNvPr>
            <p:cNvSpPr txBox="1"/>
            <p:nvPr/>
          </p:nvSpPr>
          <p:spPr bwMode="auto">
            <a:xfrm>
              <a:off x="8936463" y="3930877"/>
              <a:ext cx="3151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1" hangingPunct="1">
                <a:spcBef>
                  <a:spcPct val="35000"/>
                </a:spcBef>
                <a:spcAft>
                  <a:spcPct val="25000"/>
                </a:spcAft>
                <a:buClr>
                  <a:schemeClr val="folHlink"/>
                </a:buClr>
                <a:buNone/>
              </a:pPr>
              <a:r>
                <a:rPr lang="en-US" sz="1400" b="0" dirty="0">
                  <a:solidFill>
                    <a:schemeClr val="bg1"/>
                  </a:solidFill>
                  <a:latin typeface="Calibri" panose="020F0502020204030204" pitchFamily="34" charset="0"/>
                </a:rPr>
                <a:t>Y</a:t>
              </a:r>
            </a:p>
          </p:txBody>
        </p:sp>
      </p:grpSp>
      <p:grpSp>
        <p:nvGrpSpPr>
          <p:cNvPr id="33" name="Group 32">
            <a:extLst>
              <a:ext uri="{FF2B5EF4-FFF2-40B4-BE49-F238E27FC236}">
                <a16:creationId xmlns:a16="http://schemas.microsoft.com/office/drawing/2014/main" id="{CAFFC9A2-0B21-92F4-E692-F300906ED04B}"/>
              </a:ext>
            </a:extLst>
          </p:cNvPr>
          <p:cNvGrpSpPr/>
          <p:nvPr/>
        </p:nvGrpSpPr>
        <p:grpSpPr>
          <a:xfrm>
            <a:off x="9400967" y="3873983"/>
            <a:ext cx="815182" cy="580709"/>
            <a:chOff x="9400967" y="3873983"/>
            <a:chExt cx="815182" cy="580709"/>
          </a:xfrm>
        </p:grpSpPr>
        <p:grpSp>
          <p:nvGrpSpPr>
            <p:cNvPr id="38" name="Group 37">
              <a:extLst>
                <a:ext uri="{FF2B5EF4-FFF2-40B4-BE49-F238E27FC236}">
                  <a16:creationId xmlns:a16="http://schemas.microsoft.com/office/drawing/2014/main" id="{950A06C6-E2FD-2E5D-277E-6E9B40DAA67B}"/>
                </a:ext>
              </a:extLst>
            </p:cNvPr>
            <p:cNvGrpSpPr/>
            <p:nvPr/>
          </p:nvGrpSpPr>
          <p:grpSpPr>
            <a:xfrm>
              <a:off x="9400967" y="3873983"/>
              <a:ext cx="612961" cy="580709"/>
              <a:chOff x="9400967" y="3873983"/>
              <a:chExt cx="612961" cy="580709"/>
            </a:xfrm>
          </p:grpSpPr>
          <p:sp>
            <p:nvSpPr>
              <p:cNvPr id="32" name="Freeform: Shape 31">
                <a:extLst>
                  <a:ext uri="{FF2B5EF4-FFF2-40B4-BE49-F238E27FC236}">
                    <a16:creationId xmlns:a16="http://schemas.microsoft.com/office/drawing/2014/main" id="{031C6B37-1362-8191-BA3B-9B5CE2802CC3}"/>
                  </a:ext>
                </a:extLst>
              </p:cNvPr>
              <p:cNvSpPr/>
              <p:nvPr/>
            </p:nvSpPr>
            <p:spPr bwMode="auto">
              <a:xfrm flipV="1">
                <a:off x="9522788" y="3873983"/>
                <a:ext cx="369321" cy="580709"/>
              </a:xfrm>
              <a:custGeom>
                <a:avLst/>
                <a:gdLst>
                  <a:gd name="connsiteX0" fmla="*/ 113559 w 369321"/>
                  <a:gd name="connsiteY0" fmla="*/ 0 h 580709"/>
                  <a:gd name="connsiteX1" fmla="*/ 255762 w 369321"/>
                  <a:gd name="connsiteY1" fmla="*/ 0 h 580709"/>
                  <a:gd name="connsiteX2" fmla="*/ 369321 w 369321"/>
                  <a:gd name="connsiteY2" fmla="*/ 113559 h 580709"/>
                  <a:gd name="connsiteX3" fmla="*/ 369321 w 369321"/>
                  <a:gd name="connsiteY3" fmla="*/ 264084 h 580709"/>
                  <a:gd name="connsiteX4" fmla="*/ 331268 w 369321"/>
                  <a:gd name="connsiteY4" fmla="*/ 256402 h 580709"/>
                  <a:gd name="connsiteX5" fmla="*/ 215402 w 369321"/>
                  <a:gd name="connsiteY5" fmla="*/ 372268 h 580709"/>
                  <a:gd name="connsiteX6" fmla="*/ 331268 w 369321"/>
                  <a:gd name="connsiteY6" fmla="*/ 488134 h 580709"/>
                  <a:gd name="connsiteX7" fmla="*/ 366521 w 369321"/>
                  <a:gd name="connsiteY7" fmla="*/ 481017 h 580709"/>
                  <a:gd name="connsiteX8" fmla="*/ 360397 w 369321"/>
                  <a:gd name="connsiteY8" fmla="*/ 511352 h 580709"/>
                  <a:gd name="connsiteX9" fmla="*/ 255762 w 369321"/>
                  <a:gd name="connsiteY9" fmla="*/ 580709 h 580709"/>
                  <a:gd name="connsiteX10" fmla="*/ 113559 w 369321"/>
                  <a:gd name="connsiteY10" fmla="*/ 580709 h 580709"/>
                  <a:gd name="connsiteX11" fmla="*/ 0 w 369321"/>
                  <a:gd name="connsiteY11" fmla="*/ 467150 h 580709"/>
                  <a:gd name="connsiteX12" fmla="*/ 0 w 369321"/>
                  <a:gd name="connsiteY12" fmla="*/ 113559 h 580709"/>
                  <a:gd name="connsiteX13" fmla="*/ 113559 w 369321"/>
                  <a:gd name="connsiteY13" fmla="*/ 0 h 580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9321" h="580709">
                    <a:moveTo>
                      <a:pt x="113559" y="0"/>
                    </a:moveTo>
                    <a:lnTo>
                      <a:pt x="255762" y="0"/>
                    </a:lnTo>
                    <a:cubicBezTo>
                      <a:pt x="318479" y="0"/>
                      <a:pt x="369321" y="50842"/>
                      <a:pt x="369321" y="113559"/>
                    </a:cubicBezTo>
                    <a:lnTo>
                      <a:pt x="369321" y="264084"/>
                    </a:lnTo>
                    <a:lnTo>
                      <a:pt x="331268" y="256402"/>
                    </a:lnTo>
                    <a:cubicBezTo>
                      <a:pt x="267277" y="256402"/>
                      <a:pt x="215402" y="308277"/>
                      <a:pt x="215402" y="372268"/>
                    </a:cubicBezTo>
                    <a:cubicBezTo>
                      <a:pt x="215402" y="436259"/>
                      <a:pt x="267277" y="488134"/>
                      <a:pt x="331268" y="488134"/>
                    </a:cubicBezTo>
                    <a:lnTo>
                      <a:pt x="366521" y="481017"/>
                    </a:lnTo>
                    <a:lnTo>
                      <a:pt x="360397" y="511352"/>
                    </a:lnTo>
                    <a:cubicBezTo>
                      <a:pt x="343158" y="552111"/>
                      <a:pt x="302800" y="580709"/>
                      <a:pt x="255762" y="580709"/>
                    </a:cubicBezTo>
                    <a:lnTo>
                      <a:pt x="113559" y="580709"/>
                    </a:lnTo>
                    <a:cubicBezTo>
                      <a:pt x="50842" y="580709"/>
                      <a:pt x="0" y="529867"/>
                      <a:pt x="0" y="467150"/>
                    </a:cubicBezTo>
                    <a:lnTo>
                      <a:pt x="0" y="113559"/>
                    </a:lnTo>
                    <a:cubicBezTo>
                      <a:pt x="0" y="50842"/>
                      <a:pt x="50842" y="0"/>
                      <a:pt x="113559" y="0"/>
                    </a:cubicBezTo>
                    <a:close/>
                  </a:path>
                </a:pathLst>
              </a:custGeom>
              <a:solidFill>
                <a:schemeClr val="accent2"/>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37" name="TextBox 36">
                <a:extLst>
                  <a:ext uri="{FF2B5EF4-FFF2-40B4-BE49-F238E27FC236}">
                    <a16:creationId xmlns:a16="http://schemas.microsoft.com/office/drawing/2014/main" id="{AF62DA01-D23B-C231-0163-9222E3390F7D}"/>
                  </a:ext>
                </a:extLst>
              </p:cNvPr>
              <p:cNvSpPr txBox="1"/>
              <p:nvPr/>
            </p:nvSpPr>
            <p:spPr bwMode="auto">
              <a:xfrm>
                <a:off x="9400967" y="4144790"/>
                <a:ext cx="6129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1" hangingPunct="1">
                  <a:spcBef>
                    <a:spcPct val="35000"/>
                  </a:spcBef>
                  <a:spcAft>
                    <a:spcPct val="25000"/>
                  </a:spcAft>
                  <a:buClr>
                    <a:schemeClr val="folHlink"/>
                  </a:buClr>
                  <a:buNone/>
                </a:pPr>
                <a:r>
                  <a:rPr lang="en-US" sz="1400" b="0" dirty="0">
                    <a:solidFill>
                      <a:schemeClr val="tx1"/>
                    </a:solidFill>
                    <a:latin typeface="Calibri" panose="020F0502020204030204" pitchFamily="34" charset="0"/>
                  </a:rPr>
                  <a:t>STAT</a:t>
                </a:r>
              </a:p>
            </p:txBody>
          </p:sp>
        </p:grpSp>
        <p:grpSp>
          <p:nvGrpSpPr>
            <p:cNvPr id="45" name="Group 44">
              <a:extLst>
                <a:ext uri="{FF2B5EF4-FFF2-40B4-BE49-F238E27FC236}">
                  <a16:creationId xmlns:a16="http://schemas.microsoft.com/office/drawing/2014/main" id="{4824BD96-0F12-999C-0324-EB10F6C131F7}"/>
                </a:ext>
              </a:extLst>
            </p:cNvPr>
            <p:cNvGrpSpPr/>
            <p:nvPr/>
          </p:nvGrpSpPr>
          <p:grpSpPr>
            <a:xfrm>
              <a:off x="9732770" y="3935211"/>
              <a:ext cx="260417" cy="307777"/>
              <a:chOff x="10931080" y="4246781"/>
              <a:chExt cx="260417" cy="307777"/>
            </a:xfrm>
          </p:grpSpPr>
          <p:sp>
            <p:nvSpPr>
              <p:cNvPr id="43" name="Oval 42">
                <a:extLst>
                  <a:ext uri="{FF2B5EF4-FFF2-40B4-BE49-F238E27FC236}">
                    <a16:creationId xmlns:a16="http://schemas.microsoft.com/office/drawing/2014/main" id="{7ABA51A1-575C-37B8-DB3E-46606CF646E5}"/>
                  </a:ext>
                </a:extLst>
              </p:cNvPr>
              <p:cNvSpPr/>
              <p:nvPr/>
            </p:nvSpPr>
            <p:spPr bwMode="auto">
              <a:xfrm>
                <a:off x="10956527" y="4298678"/>
                <a:ext cx="195316" cy="195316"/>
              </a:xfrm>
              <a:prstGeom prst="ellipse">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4" name="TextBox 43">
                <a:extLst>
                  <a:ext uri="{FF2B5EF4-FFF2-40B4-BE49-F238E27FC236}">
                    <a16:creationId xmlns:a16="http://schemas.microsoft.com/office/drawing/2014/main" id="{20A053DB-9498-4929-F04A-305E863164F9}"/>
                  </a:ext>
                </a:extLst>
              </p:cNvPr>
              <p:cNvSpPr txBox="1"/>
              <p:nvPr/>
            </p:nvSpPr>
            <p:spPr bwMode="auto">
              <a:xfrm>
                <a:off x="10931080" y="4246781"/>
                <a:ext cx="260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1" hangingPunct="1">
                  <a:spcBef>
                    <a:spcPct val="35000"/>
                  </a:spcBef>
                  <a:spcAft>
                    <a:spcPct val="25000"/>
                  </a:spcAft>
                  <a:buClr>
                    <a:schemeClr val="folHlink"/>
                  </a:buClr>
                  <a:buNone/>
                </a:pPr>
                <a:r>
                  <a:rPr lang="en-US" sz="1400" b="0" dirty="0">
                    <a:solidFill>
                      <a:schemeClr val="tx1"/>
                    </a:solidFill>
                    <a:latin typeface="Calibri" panose="020F0502020204030204" pitchFamily="34" charset="0"/>
                  </a:rPr>
                  <a:t>P</a:t>
                </a:r>
              </a:p>
            </p:txBody>
          </p:sp>
        </p:grpSp>
        <p:grpSp>
          <p:nvGrpSpPr>
            <p:cNvPr id="11" name="Group 10">
              <a:extLst>
                <a:ext uri="{FF2B5EF4-FFF2-40B4-BE49-F238E27FC236}">
                  <a16:creationId xmlns:a16="http://schemas.microsoft.com/office/drawing/2014/main" id="{348AA29C-BFAD-7556-EB4E-4A66096E128E}"/>
                </a:ext>
              </a:extLst>
            </p:cNvPr>
            <p:cNvGrpSpPr/>
            <p:nvPr/>
          </p:nvGrpSpPr>
          <p:grpSpPr>
            <a:xfrm>
              <a:off x="9898695" y="4129438"/>
              <a:ext cx="317454" cy="307777"/>
              <a:chOff x="9081683" y="4083277"/>
              <a:chExt cx="317454" cy="307777"/>
            </a:xfrm>
          </p:grpSpPr>
          <p:cxnSp>
            <p:nvCxnSpPr>
              <p:cNvPr id="9" name="Straight Connector 8">
                <a:extLst>
                  <a:ext uri="{FF2B5EF4-FFF2-40B4-BE49-F238E27FC236}">
                    <a16:creationId xmlns:a16="http://schemas.microsoft.com/office/drawing/2014/main" id="{A2CDBC76-7964-FC19-2371-B69E260C0438}"/>
                  </a:ext>
                </a:extLst>
              </p:cNvPr>
              <p:cNvCxnSpPr/>
              <p:nvPr/>
            </p:nvCxnSpPr>
            <p:spPr bwMode="auto">
              <a:xfrm>
                <a:off x="9081683" y="4241499"/>
                <a:ext cx="97827" cy="0"/>
              </a:xfrm>
              <a:prstGeom prst="line">
                <a:avLst/>
              </a:prstGeom>
              <a:noFill/>
              <a:ln w="28575" cap="flat" cmpd="sng" algn="ctr">
                <a:solidFill>
                  <a:schemeClr val="bg1"/>
                </a:solidFill>
                <a:prstDash val="solid"/>
                <a:round/>
                <a:headEnd type="none" w="med" len="med"/>
                <a:tailEnd type="none" w="med" len="med"/>
              </a:ln>
              <a:effectLst/>
            </p:spPr>
          </p:cxnSp>
          <p:sp>
            <p:nvSpPr>
              <p:cNvPr id="10" name="TextBox 9">
                <a:extLst>
                  <a:ext uri="{FF2B5EF4-FFF2-40B4-BE49-F238E27FC236}">
                    <a16:creationId xmlns:a16="http://schemas.microsoft.com/office/drawing/2014/main" id="{E9F3CF78-AA03-2CFE-B05C-04C514B238CD}"/>
                  </a:ext>
                </a:extLst>
              </p:cNvPr>
              <p:cNvSpPr txBox="1"/>
              <p:nvPr/>
            </p:nvSpPr>
            <p:spPr bwMode="auto">
              <a:xfrm>
                <a:off x="9083999" y="4083277"/>
                <a:ext cx="3151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1" hangingPunct="1">
                  <a:spcBef>
                    <a:spcPct val="35000"/>
                  </a:spcBef>
                  <a:spcAft>
                    <a:spcPct val="25000"/>
                  </a:spcAft>
                  <a:buClr>
                    <a:schemeClr val="folHlink"/>
                  </a:buClr>
                  <a:buNone/>
                </a:pPr>
                <a:r>
                  <a:rPr lang="en-US" sz="1400" b="0" dirty="0">
                    <a:solidFill>
                      <a:schemeClr val="bg1"/>
                    </a:solidFill>
                    <a:latin typeface="Calibri" panose="020F0502020204030204" pitchFamily="34" charset="0"/>
                  </a:rPr>
                  <a:t>Y</a:t>
                </a:r>
              </a:p>
            </p:txBody>
          </p:sp>
        </p:grpSp>
      </p:grpSp>
      <p:grpSp>
        <p:nvGrpSpPr>
          <p:cNvPr id="31" name="Group 30">
            <a:extLst>
              <a:ext uri="{FF2B5EF4-FFF2-40B4-BE49-F238E27FC236}">
                <a16:creationId xmlns:a16="http://schemas.microsoft.com/office/drawing/2014/main" id="{06CECCCE-3DF6-B8AD-E233-42477D910052}"/>
              </a:ext>
            </a:extLst>
          </p:cNvPr>
          <p:cNvGrpSpPr/>
          <p:nvPr/>
        </p:nvGrpSpPr>
        <p:grpSpPr>
          <a:xfrm>
            <a:off x="9888031" y="3864733"/>
            <a:ext cx="795493" cy="580709"/>
            <a:chOff x="9888031" y="3864733"/>
            <a:chExt cx="795493" cy="580709"/>
          </a:xfrm>
        </p:grpSpPr>
        <p:grpSp>
          <p:nvGrpSpPr>
            <p:cNvPr id="40" name="Group 39">
              <a:extLst>
                <a:ext uri="{FF2B5EF4-FFF2-40B4-BE49-F238E27FC236}">
                  <a16:creationId xmlns:a16="http://schemas.microsoft.com/office/drawing/2014/main" id="{F809D749-831C-8CA2-695F-CBDF1CDB4A38}"/>
                </a:ext>
              </a:extLst>
            </p:cNvPr>
            <p:cNvGrpSpPr/>
            <p:nvPr/>
          </p:nvGrpSpPr>
          <p:grpSpPr>
            <a:xfrm>
              <a:off x="10070563" y="3864733"/>
              <a:ext cx="612961" cy="580709"/>
              <a:chOff x="8437241" y="3872143"/>
              <a:chExt cx="612961" cy="580709"/>
            </a:xfrm>
          </p:grpSpPr>
          <p:sp>
            <p:nvSpPr>
              <p:cNvPr id="41" name="Freeform: Shape 40">
                <a:extLst>
                  <a:ext uri="{FF2B5EF4-FFF2-40B4-BE49-F238E27FC236}">
                    <a16:creationId xmlns:a16="http://schemas.microsoft.com/office/drawing/2014/main" id="{0863F145-69BB-1971-E4EC-91368FC5D63B}"/>
                  </a:ext>
                </a:extLst>
              </p:cNvPr>
              <p:cNvSpPr/>
              <p:nvPr/>
            </p:nvSpPr>
            <p:spPr bwMode="auto">
              <a:xfrm flipH="1">
                <a:off x="8563445" y="3872143"/>
                <a:ext cx="369321" cy="580709"/>
              </a:xfrm>
              <a:custGeom>
                <a:avLst/>
                <a:gdLst>
                  <a:gd name="connsiteX0" fmla="*/ 113559 w 369321"/>
                  <a:gd name="connsiteY0" fmla="*/ 0 h 580709"/>
                  <a:gd name="connsiteX1" fmla="*/ 255762 w 369321"/>
                  <a:gd name="connsiteY1" fmla="*/ 0 h 580709"/>
                  <a:gd name="connsiteX2" fmla="*/ 369321 w 369321"/>
                  <a:gd name="connsiteY2" fmla="*/ 113559 h 580709"/>
                  <a:gd name="connsiteX3" fmla="*/ 369321 w 369321"/>
                  <a:gd name="connsiteY3" fmla="*/ 264084 h 580709"/>
                  <a:gd name="connsiteX4" fmla="*/ 331268 w 369321"/>
                  <a:gd name="connsiteY4" fmla="*/ 256402 h 580709"/>
                  <a:gd name="connsiteX5" fmla="*/ 215402 w 369321"/>
                  <a:gd name="connsiteY5" fmla="*/ 372268 h 580709"/>
                  <a:gd name="connsiteX6" fmla="*/ 331268 w 369321"/>
                  <a:gd name="connsiteY6" fmla="*/ 488134 h 580709"/>
                  <a:gd name="connsiteX7" fmla="*/ 366521 w 369321"/>
                  <a:gd name="connsiteY7" fmla="*/ 481017 h 580709"/>
                  <a:gd name="connsiteX8" fmla="*/ 360397 w 369321"/>
                  <a:gd name="connsiteY8" fmla="*/ 511352 h 580709"/>
                  <a:gd name="connsiteX9" fmla="*/ 255762 w 369321"/>
                  <a:gd name="connsiteY9" fmla="*/ 580709 h 580709"/>
                  <a:gd name="connsiteX10" fmla="*/ 113559 w 369321"/>
                  <a:gd name="connsiteY10" fmla="*/ 580709 h 580709"/>
                  <a:gd name="connsiteX11" fmla="*/ 0 w 369321"/>
                  <a:gd name="connsiteY11" fmla="*/ 467150 h 580709"/>
                  <a:gd name="connsiteX12" fmla="*/ 0 w 369321"/>
                  <a:gd name="connsiteY12" fmla="*/ 113559 h 580709"/>
                  <a:gd name="connsiteX13" fmla="*/ 113559 w 369321"/>
                  <a:gd name="connsiteY13" fmla="*/ 0 h 580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9321" h="580709">
                    <a:moveTo>
                      <a:pt x="113559" y="0"/>
                    </a:moveTo>
                    <a:lnTo>
                      <a:pt x="255762" y="0"/>
                    </a:lnTo>
                    <a:cubicBezTo>
                      <a:pt x="318479" y="0"/>
                      <a:pt x="369321" y="50842"/>
                      <a:pt x="369321" y="113559"/>
                    </a:cubicBezTo>
                    <a:lnTo>
                      <a:pt x="369321" y="264084"/>
                    </a:lnTo>
                    <a:lnTo>
                      <a:pt x="331268" y="256402"/>
                    </a:lnTo>
                    <a:cubicBezTo>
                      <a:pt x="267277" y="256402"/>
                      <a:pt x="215402" y="308277"/>
                      <a:pt x="215402" y="372268"/>
                    </a:cubicBezTo>
                    <a:cubicBezTo>
                      <a:pt x="215402" y="436259"/>
                      <a:pt x="267277" y="488134"/>
                      <a:pt x="331268" y="488134"/>
                    </a:cubicBezTo>
                    <a:lnTo>
                      <a:pt x="366521" y="481017"/>
                    </a:lnTo>
                    <a:lnTo>
                      <a:pt x="360397" y="511352"/>
                    </a:lnTo>
                    <a:cubicBezTo>
                      <a:pt x="343158" y="552111"/>
                      <a:pt x="302800" y="580709"/>
                      <a:pt x="255762" y="580709"/>
                    </a:cubicBezTo>
                    <a:lnTo>
                      <a:pt x="113559" y="580709"/>
                    </a:lnTo>
                    <a:cubicBezTo>
                      <a:pt x="50842" y="580709"/>
                      <a:pt x="0" y="529867"/>
                      <a:pt x="0" y="467150"/>
                    </a:cubicBezTo>
                    <a:lnTo>
                      <a:pt x="0" y="113559"/>
                    </a:lnTo>
                    <a:cubicBezTo>
                      <a:pt x="0" y="50842"/>
                      <a:pt x="50842" y="0"/>
                      <a:pt x="113559" y="0"/>
                    </a:cubicBezTo>
                    <a:close/>
                  </a:path>
                </a:pathLst>
              </a:custGeom>
              <a:solidFill>
                <a:schemeClr val="accent2"/>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2" name="TextBox 41">
                <a:extLst>
                  <a:ext uri="{FF2B5EF4-FFF2-40B4-BE49-F238E27FC236}">
                    <a16:creationId xmlns:a16="http://schemas.microsoft.com/office/drawing/2014/main" id="{CE1CCE41-2678-97E8-26CB-AA1A316CEE42}"/>
                  </a:ext>
                </a:extLst>
              </p:cNvPr>
              <p:cNvSpPr txBox="1"/>
              <p:nvPr/>
            </p:nvSpPr>
            <p:spPr bwMode="auto">
              <a:xfrm>
                <a:off x="8437241" y="3875766"/>
                <a:ext cx="6129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1" hangingPunct="1">
                  <a:spcBef>
                    <a:spcPct val="35000"/>
                  </a:spcBef>
                  <a:spcAft>
                    <a:spcPct val="25000"/>
                  </a:spcAft>
                  <a:buClr>
                    <a:schemeClr val="folHlink"/>
                  </a:buClr>
                  <a:buNone/>
                </a:pPr>
                <a:r>
                  <a:rPr lang="en-US" sz="1400" b="0" dirty="0">
                    <a:solidFill>
                      <a:schemeClr val="tx1"/>
                    </a:solidFill>
                    <a:latin typeface="Calibri" panose="020F0502020204030204" pitchFamily="34" charset="0"/>
                  </a:rPr>
                  <a:t>STAT</a:t>
                </a:r>
              </a:p>
            </p:txBody>
          </p:sp>
        </p:grpSp>
        <p:grpSp>
          <p:nvGrpSpPr>
            <p:cNvPr id="46" name="Group 45">
              <a:extLst>
                <a:ext uri="{FF2B5EF4-FFF2-40B4-BE49-F238E27FC236}">
                  <a16:creationId xmlns:a16="http://schemas.microsoft.com/office/drawing/2014/main" id="{614CD1D6-9C7F-6E4A-82E9-5726C008EF21}"/>
                </a:ext>
              </a:extLst>
            </p:cNvPr>
            <p:cNvGrpSpPr/>
            <p:nvPr/>
          </p:nvGrpSpPr>
          <p:grpSpPr>
            <a:xfrm>
              <a:off x="10114340" y="4089099"/>
              <a:ext cx="260417" cy="307777"/>
              <a:chOff x="10931080" y="4246781"/>
              <a:chExt cx="260417" cy="307777"/>
            </a:xfrm>
          </p:grpSpPr>
          <p:sp>
            <p:nvSpPr>
              <p:cNvPr id="47" name="Oval 46">
                <a:extLst>
                  <a:ext uri="{FF2B5EF4-FFF2-40B4-BE49-F238E27FC236}">
                    <a16:creationId xmlns:a16="http://schemas.microsoft.com/office/drawing/2014/main" id="{60DE2C89-EFF6-A21F-D28F-8679C313A188}"/>
                  </a:ext>
                </a:extLst>
              </p:cNvPr>
              <p:cNvSpPr/>
              <p:nvPr/>
            </p:nvSpPr>
            <p:spPr bwMode="auto">
              <a:xfrm>
                <a:off x="10956527" y="4298678"/>
                <a:ext cx="195316" cy="195316"/>
              </a:xfrm>
              <a:prstGeom prst="ellipse">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TextBox 47">
                <a:extLst>
                  <a:ext uri="{FF2B5EF4-FFF2-40B4-BE49-F238E27FC236}">
                    <a16:creationId xmlns:a16="http://schemas.microsoft.com/office/drawing/2014/main" id="{C21C7D3E-4E9F-11D7-4DB1-F5E68B7674DF}"/>
                  </a:ext>
                </a:extLst>
              </p:cNvPr>
              <p:cNvSpPr txBox="1"/>
              <p:nvPr/>
            </p:nvSpPr>
            <p:spPr bwMode="auto">
              <a:xfrm>
                <a:off x="10931080" y="4246781"/>
                <a:ext cx="260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1" hangingPunct="1">
                  <a:spcBef>
                    <a:spcPct val="35000"/>
                  </a:spcBef>
                  <a:spcAft>
                    <a:spcPct val="25000"/>
                  </a:spcAft>
                  <a:buClr>
                    <a:schemeClr val="folHlink"/>
                  </a:buClr>
                  <a:buNone/>
                </a:pPr>
                <a:r>
                  <a:rPr lang="en-US" sz="1400" b="0" dirty="0">
                    <a:solidFill>
                      <a:schemeClr val="tx1"/>
                    </a:solidFill>
                    <a:latin typeface="Calibri" panose="020F0502020204030204" pitchFamily="34" charset="0"/>
                  </a:rPr>
                  <a:t>P</a:t>
                </a:r>
              </a:p>
            </p:txBody>
          </p:sp>
        </p:grpSp>
        <p:grpSp>
          <p:nvGrpSpPr>
            <p:cNvPr id="21" name="Group 20">
              <a:extLst>
                <a:ext uri="{FF2B5EF4-FFF2-40B4-BE49-F238E27FC236}">
                  <a16:creationId xmlns:a16="http://schemas.microsoft.com/office/drawing/2014/main" id="{060A8DA6-9F1B-D161-34C2-ADFF6F1F7CFA}"/>
                </a:ext>
              </a:extLst>
            </p:cNvPr>
            <p:cNvGrpSpPr/>
            <p:nvPr/>
          </p:nvGrpSpPr>
          <p:grpSpPr>
            <a:xfrm>
              <a:off x="9888031" y="3878436"/>
              <a:ext cx="315138" cy="307777"/>
              <a:chOff x="9064307" y="4078944"/>
              <a:chExt cx="315138" cy="307777"/>
            </a:xfrm>
          </p:grpSpPr>
          <p:cxnSp>
            <p:nvCxnSpPr>
              <p:cNvPr id="27" name="Straight Connector 26">
                <a:extLst>
                  <a:ext uri="{FF2B5EF4-FFF2-40B4-BE49-F238E27FC236}">
                    <a16:creationId xmlns:a16="http://schemas.microsoft.com/office/drawing/2014/main" id="{85BE299D-BAD4-73F4-394C-99BC67F50E81}"/>
                  </a:ext>
                </a:extLst>
              </p:cNvPr>
              <p:cNvCxnSpPr>
                <a:cxnSpLocks/>
              </p:cNvCxnSpPr>
              <p:nvPr/>
            </p:nvCxnSpPr>
            <p:spPr bwMode="auto">
              <a:xfrm>
                <a:off x="9275216" y="4241499"/>
                <a:ext cx="97827" cy="0"/>
              </a:xfrm>
              <a:prstGeom prst="line">
                <a:avLst/>
              </a:prstGeom>
              <a:noFill/>
              <a:ln w="28575" cap="flat" cmpd="sng" algn="ctr">
                <a:solidFill>
                  <a:schemeClr val="bg1"/>
                </a:solidFill>
                <a:prstDash val="solid"/>
                <a:round/>
                <a:headEnd type="none" w="med" len="med"/>
                <a:tailEnd type="none" w="med" len="med"/>
              </a:ln>
              <a:effectLst/>
            </p:spPr>
          </p:cxnSp>
          <p:sp>
            <p:nvSpPr>
              <p:cNvPr id="28" name="TextBox 27">
                <a:extLst>
                  <a:ext uri="{FF2B5EF4-FFF2-40B4-BE49-F238E27FC236}">
                    <a16:creationId xmlns:a16="http://schemas.microsoft.com/office/drawing/2014/main" id="{89373943-E56E-9110-528E-606C130C6D05}"/>
                  </a:ext>
                </a:extLst>
              </p:cNvPr>
              <p:cNvSpPr txBox="1"/>
              <p:nvPr/>
            </p:nvSpPr>
            <p:spPr bwMode="auto">
              <a:xfrm>
                <a:off x="9064307" y="4078944"/>
                <a:ext cx="3151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1" hangingPunct="1">
                  <a:spcBef>
                    <a:spcPct val="35000"/>
                  </a:spcBef>
                  <a:spcAft>
                    <a:spcPct val="25000"/>
                  </a:spcAft>
                  <a:buClr>
                    <a:schemeClr val="folHlink"/>
                  </a:buClr>
                  <a:buNone/>
                </a:pPr>
                <a:r>
                  <a:rPr lang="en-US" sz="1400" b="0" dirty="0">
                    <a:solidFill>
                      <a:schemeClr val="bg1"/>
                    </a:solidFill>
                    <a:latin typeface="Calibri" panose="020F0502020204030204" pitchFamily="34" charset="0"/>
                  </a:rPr>
                  <a:t>Y</a:t>
                </a:r>
              </a:p>
            </p:txBody>
          </p:sp>
        </p:grpSp>
      </p:grpSp>
      <p:grpSp>
        <p:nvGrpSpPr>
          <p:cNvPr id="35" name="Group 34">
            <a:extLst>
              <a:ext uri="{FF2B5EF4-FFF2-40B4-BE49-F238E27FC236}">
                <a16:creationId xmlns:a16="http://schemas.microsoft.com/office/drawing/2014/main" id="{A8E8EA1D-3F61-47E0-F295-043AD95984C3}"/>
              </a:ext>
            </a:extLst>
          </p:cNvPr>
          <p:cNvGrpSpPr/>
          <p:nvPr/>
        </p:nvGrpSpPr>
        <p:grpSpPr>
          <a:xfrm>
            <a:off x="8620733" y="4882372"/>
            <a:ext cx="815182" cy="580709"/>
            <a:chOff x="9400967" y="3873983"/>
            <a:chExt cx="815182" cy="580709"/>
          </a:xfrm>
        </p:grpSpPr>
        <p:grpSp>
          <p:nvGrpSpPr>
            <p:cNvPr id="49" name="Group 48">
              <a:extLst>
                <a:ext uri="{FF2B5EF4-FFF2-40B4-BE49-F238E27FC236}">
                  <a16:creationId xmlns:a16="http://schemas.microsoft.com/office/drawing/2014/main" id="{F56CEFEF-E775-D555-C6F7-D261CDF3D5E6}"/>
                </a:ext>
              </a:extLst>
            </p:cNvPr>
            <p:cNvGrpSpPr/>
            <p:nvPr/>
          </p:nvGrpSpPr>
          <p:grpSpPr>
            <a:xfrm>
              <a:off x="9400967" y="3873983"/>
              <a:ext cx="612961" cy="580709"/>
              <a:chOff x="9400967" y="3873983"/>
              <a:chExt cx="612961" cy="580709"/>
            </a:xfrm>
          </p:grpSpPr>
          <p:sp>
            <p:nvSpPr>
              <p:cNvPr id="58" name="Freeform: Shape 57">
                <a:extLst>
                  <a:ext uri="{FF2B5EF4-FFF2-40B4-BE49-F238E27FC236}">
                    <a16:creationId xmlns:a16="http://schemas.microsoft.com/office/drawing/2014/main" id="{8A827101-88C1-AF12-E67D-9A98484DBC98}"/>
                  </a:ext>
                </a:extLst>
              </p:cNvPr>
              <p:cNvSpPr/>
              <p:nvPr/>
            </p:nvSpPr>
            <p:spPr bwMode="auto">
              <a:xfrm flipV="1">
                <a:off x="9522788" y="3873983"/>
                <a:ext cx="369321" cy="580709"/>
              </a:xfrm>
              <a:custGeom>
                <a:avLst/>
                <a:gdLst>
                  <a:gd name="connsiteX0" fmla="*/ 113559 w 369321"/>
                  <a:gd name="connsiteY0" fmla="*/ 0 h 580709"/>
                  <a:gd name="connsiteX1" fmla="*/ 255762 w 369321"/>
                  <a:gd name="connsiteY1" fmla="*/ 0 h 580709"/>
                  <a:gd name="connsiteX2" fmla="*/ 369321 w 369321"/>
                  <a:gd name="connsiteY2" fmla="*/ 113559 h 580709"/>
                  <a:gd name="connsiteX3" fmla="*/ 369321 w 369321"/>
                  <a:gd name="connsiteY3" fmla="*/ 264084 h 580709"/>
                  <a:gd name="connsiteX4" fmla="*/ 331268 w 369321"/>
                  <a:gd name="connsiteY4" fmla="*/ 256402 h 580709"/>
                  <a:gd name="connsiteX5" fmla="*/ 215402 w 369321"/>
                  <a:gd name="connsiteY5" fmla="*/ 372268 h 580709"/>
                  <a:gd name="connsiteX6" fmla="*/ 331268 w 369321"/>
                  <a:gd name="connsiteY6" fmla="*/ 488134 h 580709"/>
                  <a:gd name="connsiteX7" fmla="*/ 366521 w 369321"/>
                  <a:gd name="connsiteY7" fmla="*/ 481017 h 580709"/>
                  <a:gd name="connsiteX8" fmla="*/ 360397 w 369321"/>
                  <a:gd name="connsiteY8" fmla="*/ 511352 h 580709"/>
                  <a:gd name="connsiteX9" fmla="*/ 255762 w 369321"/>
                  <a:gd name="connsiteY9" fmla="*/ 580709 h 580709"/>
                  <a:gd name="connsiteX10" fmla="*/ 113559 w 369321"/>
                  <a:gd name="connsiteY10" fmla="*/ 580709 h 580709"/>
                  <a:gd name="connsiteX11" fmla="*/ 0 w 369321"/>
                  <a:gd name="connsiteY11" fmla="*/ 467150 h 580709"/>
                  <a:gd name="connsiteX12" fmla="*/ 0 w 369321"/>
                  <a:gd name="connsiteY12" fmla="*/ 113559 h 580709"/>
                  <a:gd name="connsiteX13" fmla="*/ 113559 w 369321"/>
                  <a:gd name="connsiteY13" fmla="*/ 0 h 580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9321" h="580709">
                    <a:moveTo>
                      <a:pt x="113559" y="0"/>
                    </a:moveTo>
                    <a:lnTo>
                      <a:pt x="255762" y="0"/>
                    </a:lnTo>
                    <a:cubicBezTo>
                      <a:pt x="318479" y="0"/>
                      <a:pt x="369321" y="50842"/>
                      <a:pt x="369321" y="113559"/>
                    </a:cubicBezTo>
                    <a:lnTo>
                      <a:pt x="369321" y="264084"/>
                    </a:lnTo>
                    <a:lnTo>
                      <a:pt x="331268" y="256402"/>
                    </a:lnTo>
                    <a:cubicBezTo>
                      <a:pt x="267277" y="256402"/>
                      <a:pt x="215402" y="308277"/>
                      <a:pt x="215402" y="372268"/>
                    </a:cubicBezTo>
                    <a:cubicBezTo>
                      <a:pt x="215402" y="436259"/>
                      <a:pt x="267277" y="488134"/>
                      <a:pt x="331268" y="488134"/>
                    </a:cubicBezTo>
                    <a:lnTo>
                      <a:pt x="366521" y="481017"/>
                    </a:lnTo>
                    <a:lnTo>
                      <a:pt x="360397" y="511352"/>
                    </a:lnTo>
                    <a:cubicBezTo>
                      <a:pt x="343158" y="552111"/>
                      <a:pt x="302800" y="580709"/>
                      <a:pt x="255762" y="580709"/>
                    </a:cubicBezTo>
                    <a:lnTo>
                      <a:pt x="113559" y="580709"/>
                    </a:lnTo>
                    <a:cubicBezTo>
                      <a:pt x="50842" y="580709"/>
                      <a:pt x="0" y="529867"/>
                      <a:pt x="0" y="467150"/>
                    </a:cubicBezTo>
                    <a:lnTo>
                      <a:pt x="0" y="113559"/>
                    </a:lnTo>
                    <a:cubicBezTo>
                      <a:pt x="0" y="50842"/>
                      <a:pt x="50842" y="0"/>
                      <a:pt x="113559" y="0"/>
                    </a:cubicBezTo>
                    <a:close/>
                  </a:path>
                </a:pathLst>
              </a:custGeom>
              <a:solidFill>
                <a:schemeClr val="accent2"/>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TextBox 58">
                <a:extLst>
                  <a:ext uri="{FF2B5EF4-FFF2-40B4-BE49-F238E27FC236}">
                    <a16:creationId xmlns:a16="http://schemas.microsoft.com/office/drawing/2014/main" id="{573E1E75-DFE1-9D5B-4369-B9917A22CB49}"/>
                  </a:ext>
                </a:extLst>
              </p:cNvPr>
              <p:cNvSpPr txBox="1"/>
              <p:nvPr/>
            </p:nvSpPr>
            <p:spPr bwMode="auto">
              <a:xfrm>
                <a:off x="9400967" y="4144790"/>
                <a:ext cx="6129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1" hangingPunct="1">
                  <a:spcBef>
                    <a:spcPct val="35000"/>
                  </a:spcBef>
                  <a:spcAft>
                    <a:spcPct val="25000"/>
                  </a:spcAft>
                  <a:buClr>
                    <a:schemeClr val="folHlink"/>
                  </a:buClr>
                  <a:buNone/>
                </a:pPr>
                <a:r>
                  <a:rPr lang="en-US" sz="1400" b="0" dirty="0">
                    <a:solidFill>
                      <a:schemeClr val="tx1"/>
                    </a:solidFill>
                    <a:latin typeface="Calibri" panose="020F0502020204030204" pitchFamily="34" charset="0"/>
                  </a:rPr>
                  <a:t>STAT</a:t>
                </a:r>
              </a:p>
            </p:txBody>
          </p:sp>
        </p:grpSp>
        <p:grpSp>
          <p:nvGrpSpPr>
            <p:cNvPr id="52" name="Group 51">
              <a:extLst>
                <a:ext uri="{FF2B5EF4-FFF2-40B4-BE49-F238E27FC236}">
                  <a16:creationId xmlns:a16="http://schemas.microsoft.com/office/drawing/2014/main" id="{C2CBFA61-C80B-7994-A182-9A28C9C1375E}"/>
                </a:ext>
              </a:extLst>
            </p:cNvPr>
            <p:cNvGrpSpPr/>
            <p:nvPr/>
          </p:nvGrpSpPr>
          <p:grpSpPr>
            <a:xfrm>
              <a:off x="9732770" y="3935211"/>
              <a:ext cx="260417" cy="307777"/>
              <a:chOff x="10931080" y="4246781"/>
              <a:chExt cx="260417" cy="307777"/>
            </a:xfrm>
          </p:grpSpPr>
          <p:sp>
            <p:nvSpPr>
              <p:cNvPr id="56" name="Oval 55">
                <a:extLst>
                  <a:ext uri="{FF2B5EF4-FFF2-40B4-BE49-F238E27FC236}">
                    <a16:creationId xmlns:a16="http://schemas.microsoft.com/office/drawing/2014/main" id="{B284F55B-62B2-D225-9426-2B9F4523C920}"/>
                  </a:ext>
                </a:extLst>
              </p:cNvPr>
              <p:cNvSpPr/>
              <p:nvPr/>
            </p:nvSpPr>
            <p:spPr bwMode="auto">
              <a:xfrm>
                <a:off x="10956527" y="4298678"/>
                <a:ext cx="195316" cy="195316"/>
              </a:xfrm>
              <a:prstGeom prst="ellipse">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TextBox 56">
                <a:extLst>
                  <a:ext uri="{FF2B5EF4-FFF2-40B4-BE49-F238E27FC236}">
                    <a16:creationId xmlns:a16="http://schemas.microsoft.com/office/drawing/2014/main" id="{E0D41359-03C8-891D-7B38-A6E7158A3992}"/>
                  </a:ext>
                </a:extLst>
              </p:cNvPr>
              <p:cNvSpPr txBox="1"/>
              <p:nvPr/>
            </p:nvSpPr>
            <p:spPr bwMode="auto">
              <a:xfrm>
                <a:off x="10931080" y="4246781"/>
                <a:ext cx="260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1" hangingPunct="1">
                  <a:spcBef>
                    <a:spcPct val="35000"/>
                  </a:spcBef>
                  <a:spcAft>
                    <a:spcPct val="25000"/>
                  </a:spcAft>
                  <a:buClr>
                    <a:schemeClr val="folHlink"/>
                  </a:buClr>
                  <a:buNone/>
                </a:pPr>
                <a:r>
                  <a:rPr lang="en-US" sz="1400" b="0" dirty="0">
                    <a:solidFill>
                      <a:schemeClr val="tx1"/>
                    </a:solidFill>
                    <a:latin typeface="Calibri" panose="020F0502020204030204" pitchFamily="34" charset="0"/>
                  </a:rPr>
                  <a:t>P</a:t>
                </a:r>
              </a:p>
            </p:txBody>
          </p:sp>
        </p:grpSp>
        <p:grpSp>
          <p:nvGrpSpPr>
            <p:cNvPr id="53" name="Group 52">
              <a:extLst>
                <a:ext uri="{FF2B5EF4-FFF2-40B4-BE49-F238E27FC236}">
                  <a16:creationId xmlns:a16="http://schemas.microsoft.com/office/drawing/2014/main" id="{C5DBA839-948A-0D8D-9B14-5A34D445B0C8}"/>
                </a:ext>
              </a:extLst>
            </p:cNvPr>
            <p:cNvGrpSpPr/>
            <p:nvPr/>
          </p:nvGrpSpPr>
          <p:grpSpPr>
            <a:xfrm>
              <a:off x="9898695" y="4129438"/>
              <a:ext cx="317454" cy="307777"/>
              <a:chOff x="9081683" y="4083277"/>
              <a:chExt cx="317454" cy="307777"/>
            </a:xfrm>
          </p:grpSpPr>
          <p:cxnSp>
            <p:nvCxnSpPr>
              <p:cNvPr id="54" name="Straight Connector 53">
                <a:extLst>
                  <a:ext uri="{FF2B5EF4-FFF2-40B4-BE49-F238E27FC236}">
                    <a16:creationId xmlns:a16="http://schemas.microsoft.com/office/drawing/2014/main" id="{0158B379-390C-0DB3-3FED-F8D1810FCEE2}"/>
                  </a:ext>
                </a:extLst>
              </p:cNvPr>
              <p:cNvCxnSpPr/>
              <p:nvPr/>
            </p:nvCxnSpPr>
            <p:spPr bwMode="auto">
              <a:xfrm>
                <a:off x="9081683" y="4241499"/>
                <a:ext cx="97827" cy="0"/>
              </a:xfrm>
              <a:prstGeom prst="line">
                <a:avLst/>
              </a:prstGeom>
              <a:noFill/>
              <a:ln w="28575" cap="flat" cmpd="sng" algn="ctr">
                <a:solidFill>
                  <a:schemeClr val="bg1"/>
                </a:solidFill>
                <a:prstDash val="solid"/>
                <a:round/>
                <a:headEnd type="none" w="med" len="med"/>
                <a:tailEnd type="none" w="med" len="med"/>
              </a:ln>
              <a:effectLst/>
            </p:spPr>
          </p:cxnSp>
          <p:sp>
            <p:nvSpPr>
              <p:cNvPr id="55" name="TextBox 54">
                <a:extLst>
                  <a:ext uri="{FF2B5EF4-FFF2-40B4-BE49-F238E27FC236}">
                    <a16:creationId xmlns:a16="http://schemas.microsoft.com/office/drawing/2014/main" id="{7A85311C-9072-EFA5-AC12-71A524CEFCB7}"/>
                  </a:ext>
                </a:extLst>
              </p:cNvPr>
              <p:cNvSpPr txBox="1"/>
              <p:nvPr/>
            </p:nvSpPr>
            <p:spPr bwMode="auto">
              <a:xfrm>
                <a:off x="9083999" y="4083277"/>
                <a:ext cx="3151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1" hangingPunct="1">
                  <a:spcBef>
                    <a:spcPct val="35000"/>
                  </a:spcBef>
                  <a:spcAft>
                    <a:spcPct val="25000"/>
                  </a:spcAft>
                  <a:buClr>
                    <a:schemeClr val="folHlink"/>
                  </a:buClr>
                  <a:buNone/>
                </a:pPr>
                <a:r>
                  <a:rPr lang="en-US" sz="1400" b="0" dirty="0">
                    <a:solidFill>
                      <a:schemeClr val="bg1"/>
                    </a:solidFill>
                    <a:latin typeface="Calibri" panose="020F0502020204030204" pitchFamily="34" charset="0"/>
                  </a:rPr>
                  <a:t>Y</a:t>
                </a:r>
              </a:p>
            </p:txBody>
          </p:sp>
        </p:grpSp>
      </p:grpSp>
      <p:grpSp>
        <p:nvGrpSpPr>
          <p:cNvPr id="60" name="Group 59">
            <a:extLst>
              <a:ext uri="{FF2B5EF4-FFF2-40B4-BE49-F238E27FC236}">
                <a16:creationId xmlns:a16="http://schemas.microsoft.com/office/drawing/2014/main" id="{78EF0EED-0EC7-2009-75AA-66C9C8AA40CE}"/>
              </a:ext>
            </a:extLst>
          </p:cNvPr>
          <p:cNvGrpSpPr/>
          <p:nvPr/>
        </p:nvGrpSpPr>
        <p:grpSpPr>
          <a:xfrm>
            <a:off x="9107797" y="4873122"/>
            <a:ext cx="795493" cy="580709"/>
            <a:chOff x="9888031" y="3864733"/>
            <a:chExt cx="795493" cy="580709"/>
          </a:xfrm>
        </p:grpSpPr>
        <p:grpSp>
          <p:nvGrpSpPr>
            <p:cNvPr id="61" name="Group 60">
              <a:extLst>
                <a:ext uri="{FF2B5EF4-FFF2-40B4-BE49-F238E27FC236}">
                  <a16:creationId xmlns:a16="http://schemas.microsoft.com/office/drawing/2014/main" id="{84F7D9CC-0CBA-6E42-7054-7F2B98BAA8DB}"/>
                </a:ext>
              </a:extLst>
            </p:cNvPr>
            <p:cNvGrpSpPr/>
            <p:nvPr/>
          </p:nvGrpSpPr>
          <p:grpSpPr>
            <a:xfrm>
              <a:off x="10070563" y="3864733"/>
              <a:ext cx="612961" cy="580709"/>
              <a:chOff x="8437241" y="3872143"/>
              <a:chExt cx="612961" cy="580709"/>
            </a:xfrm>
          </p:grpSpPr>
          <p:sp>
            <p:nvSpPr>
              <p:cNvPr id="9223" name="Freeform: Shape 9222">
                <a:extLst>
                  <a:ext uri="{FF2B5EF4-FFF2-40B4-BE49-F238E27FC236}">
                    <a16:creationId xmlns:a16="http://schemas.microsoft.com/office/drawing/2014/main" id="{75F4F6A6-D503-126F-3A11-E5E2D2EAF7F4}"/>
                  </a:ext>
                </a:extLst>
              </p:cNvPr>
              <p:cNvSpPr/>
              <p:nvPr/>
            </p:nvSpPr>
            <p:spPr bwMode="auto">
              <a:xfrm flipH="1">
                <a:off x="8563445" y="3872143"/>
                <a:ext cx="369321" cy="580709"/>
              </a:xfrm>
              <a:custGeom>
                <a:avLst/>
                <a:gdLst>
                  <a:gd name="connsiteX0" fmla="*/ 113559 w 369321"/>
                  <a:gd name="connsiteY0" fmla="*/ 0 h 580709"/>
                  <a:gd name="connsiteX1" fmla="*/ 255762 w 369321"/>
                  <a:gd name="connsiteY1" fmla="*/ 0 h 580709"/>
                  <a:gd name="connsiteX2" fmla="*/ 369321 w 369321"/>
                  <a:gd name="connsiteY2" fmla="*/ 113559 h 580709"/>
                  <a:gd name="connsiteX3" fmla="*/ 369321 w 369321"/>
                  <a:gd name="connsiteY3" fmla="*/ 264084 h 580709"/>
                  <a:gd name="connsiteX4" fmla="*/ 331268 w 369321"/>
                  <a:gd name="connsiteY4" fmla="*/ 256402 h 580709"/>
                  <a:gd name="connsiteX5" fmla="*/ 215402 w 369321"/>
                  <a:gd name="connsiteY5" fmla="*/ 372268 h 580709"/>
                  <a:gd name="connsiteX6" fmla="*/ 331268 w 369321"/>
                  <a:gd name="connsiteY6" fmla="*/ 488134 h 580709"/>
                  <a:gd name="connsiteX7" fmla="*/ 366521 w 369321"/>
                  <a:gd name="connsiteY7" fmla="*/ 481017 h 580709"/>
                  <a:gd name="connsiteX8" fmla="*/ 360397 w 369321"/>
                  <a:gd name="connsiteY8" fmla="*/ 511352 h 580709"/>
                  <a:gd name="connsiteX9" fmla="*/ 255762 w 369321"/>
                  <a:gd name="connsiteY9" fmla="*/ 580709 h 580709"/>
                  <a:gd name="connsiteX10" fmla="*/ 113559 w 369321"/>
                  <a:gd name="connsiteY10" fmla="*/ 580709 h 580709"/>
                  <a:gd name="connsiteX11" fmla="*/ 0 w 369321"/>
                  <a:gd name="connsiteY11" fmla="*/ 467150 h 580709"/>
                  <a:gd name="connsiteX12" fmla="*/ 0 w 369321"/>
                  <a:gd name="connsiteY12" fmla="*/ 113559 h 580709"/>
                  <a:gd name="connsiteX13" fmla="*/ 113559 w 369321"/>
                  <a:gd name="connsiteY13" fmla="*/ 0 h 580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69321" h="580709">
                    <a:moveTo>
                      <a:pt x="113559" y="0"/>
                    </a:moveTo>
                    <a:lnTo>
                      <a:pt x="255762" y="0"/>
                    </a:lnTo>
                    <a:cubicBezTo>
                      <a:pt x="318479" y="0"/>
                      <a:pt x="369321" y="50842"/>
                      <a:pt x="369321" y="113559"/>
                    </a:cubicBezTo>
                    <a:lnTo>
                      <a:pt x="369321" y="264084"/>
                    </a:lnTo>
                    <a:lnTo>
                      <a:pt x="331268" y="256402"/>
                    </a:lnTo>
                    <a:cubicBezTo>
                      <a:pt x="267277" y="256402"/>
                      <a:pt x="215402" y="308277"/>
                      <a:pt x="215402" y="372268"/>
                    </a:cubicBezTo>
                    <a:cubicBezTo>
                      <a:pt x="215402" y="436259"/>
                      <a:pt x="267277" y="488134"/>
                      <a:pt x="331268" y="488134"/>
                    </a:cubicBezTo>
                    <a:lnTo>
                      <a:pt x="366521" y="481017"/>
                    </a:lnTo>
                    <a:lnTo>
                      <a:pt x="360397" y="511352"/>
                    </a:lnTo>
                    <a:cubicBezTo>
                      <a:pt x="343158" y="552111"/>
                      <a:pt x="302800" y="580709"/>
                      <a:pt x="255762" y="580709"/>
                    </a:cubicBezTo>
                    <a:lnTo>
                      <a:pt x="113559" y="580709"/>
                    </a:lnTo>
                    <a:cubicBezTo>
                      <a:pt x="50842" y="580709"/>
                      <a:pt x="0" y="529867"/>
                      <a:pt x="0" y="467150"/>
                    </a:cubicBezTo>
                    <a:lnTo>
                      <a:pt x="0" y="113559"/>
                    </a:lnTo>
                    <a:cubicBezTo>
                      <a:pt x="0" y="50842"/>
                      <a:pt x="50842" y="0"/>
                      <a:pt x="113559" y="0"/>
                    </a:cubicBezTo>
                    <a:close/>
                  </a:path>
                </a:pathLst>
              </a:custGeom>
              <a:solidFill>
                <a:schemeClr val="accent2"/>
              </a:solidFill>
              <a:ln w="0">
                <a:solidFill>
                  <a:schemeClr val="bg1"/>
                </a:solidFill>
                <a:miter lim="800000"/>
                <a:headEnd/>
                <a:tailEnd/>
              </a:ln>
            </p:spPr>
            <p:txBody>
              <a:bodyPr wrap="square" rtlCol="0" anchor="b">
                <a:noAutofit/>
              </a:bodyPr>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4" name="TextBox 9223">
                <a:extLst>
                  <a:ext uri="{FF2B5EF4-FFF2-40B4-BE49-F238E27FC236}">
                    <a16:creationId xmlns:a16="http://schemas.microsoft.com/office/drawing/2014/main" id="{7C2E3FED-399E-27A8-F761-D881E08AF6AF}"/>
                  </a:ext>
                </a:extLst>
              </p:cNvPr>
              <p:cNvSpPr txBox="1"/>
              <p:nvPr/>
            </p:nvSpPr>
            <p:spPr bwMode="auto">
              <a:xfrm>
                <a:off x="8437241" y="3875766"/>
                <a:ext cx="6129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1" hangingPunct="1">
                  <a:spcBef>
                    <a:spcPct val="35000"/>
                  </a:spcBef>
                  <a:spcAft>
                    <a:spcPct val="25000"/>
                  </a:spcAft>
                  <a:buClr>
                    <a:schemeClr val="folHlink"/>
                  </a:buClr>
                  <a:buNone/>
                </a:pPr>
                <a:r>
                  <a:rPr lang="en-US" sz="1400" b="0" dirty="0">
                    <a:solidFill>
                      <a:schemeClr val="tx1"/>
                    </a:solidFill>
                    <a:latin typeface="Calibri" panose="020F0502020204030204" pitchFamily="34" charset="0"/>
                  </a:rPr>
                  <a:t>STAT</a:t>
                </a:r>
              </a:p>
            </p:txBody>
          </p:sp>
        </p:grpSp>
        <p:grpSp>
          <p:nvGrpSpPr>
            <p:cNvPr id="62" name="Group 61">
              <a:extLst>
                <a:ext uri="{FF2B5EF4-FFF2-40B4-BE49-F238E27FC236}">
                  <a16:creationId xmlns:a16="http://schemas.microsoft.com/office/drawing/2014/main" id="{BBA9B57D-E0DB-4158-25A8-6AF901B64B39}"/>
                </a:ext>
              </a:extLst>
            </p:cNvPr>
            <p:cNvGrpSpPr/>
            <p:nvPr/>
          </p:nvGrpSpPr>
          <p:grpSpPr>
            <a:xfrm>
              <a:off x="10114340" y="4089099"/>
              <a:ext cx="260417" cy="307777"/>
              <a:chOff x="10931080" y="4246781"/>
              <a:chExt cx="260417" cy="307777"/>
            </a:xfrm>
          </p:grpSpPr>
          <p:sp>
            <p:nvSpPr>
              <p:cNvPr id="9220" name="Oval 9219">
                <a:extLst>
                  <a:ext uri="{FF2B5EF4-FFF2-40B4-BE49-F238E27FC236}">
                    <a16:creationId xmlns:a16="http://schemas.microsoft.com/office/drawing/2014/main" id="{33E13CA4-290A-848A-B828-819B9DBBD02C}"/>
                  </a:ext>
                </a:extLst>
              </p:cNvPr>
              <p:cNvSpPr/>
              <p:nvPr/>
            </p:nvSpPr>
            <p:spPr bwMode="auto">
              <a:xfrm>
                <a:off x="10956527" y="4298678"/>
                <a:ext cx="195316" cy="195316"/>
              </a:xfrm>
              <a:prstGeom prst="ellipse">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9222" name="TextBox 9221">
                <a:extLst>
                  <a:ext uri="{FF2B5EF4-FFF2-40B4-BE49-F238E27FC236}">
                    <a16:creationId xmlns:a16="http://schemas.microsoft.com/office/drawing/2014/main" id="{98C7797A-1FA7-B6C5-13F6-14681CC5F798}"/>
                  </a:ext>
                </a:extLst>
              </p:cNvPr>
              <p:cNvSpPr txBox="1"/>
              <p:nvPr/>
            </p:nvSpPr>
            <p:spPr bwMode="auto">
              <a:xfrm>
                <a:off x="10931080" y="4246781"/>
                <a:ext cx="26041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1" hangingPunct="1">
                  <a:spcBef>
                    <a:spcPct val="35000"/>
                  </a:spcBef>
                  <a:spcAft>
                    <a:spcPct val="25000"/>
                  </a:spcAft>
                  <a:buClr>
                    <a:schemeClr val="folHlink"/>
                  </a:buClr>
                  <a:buNone/>
                </a:pPr>
                <a:r>
                  <a:rPr lang="en-US" sz="1400" b="0" dirty="0">
                    <a:solidFill>
                      <a:schemeClr val="tx1"/>
                    </a:solidFill>
                    <a:latin typeface="Calibri" panose="020F0502020204030204" pitchFamily="34" charset="0"/>
                  </a:rPr>
                  <a:t>P</a:t>
                </a:r>
              </a:p>
            </p:txBody>
          </p:sp>
        </p:grpSp>
        <p:grpSp>
          <p:nvGrpSpPr>
            <p:cNvPr id="63" name="Group 62">
              <a:extLst>
                <a:ext uri="{FF2B5EF4-FFF2-40B4-BE49-F238E27FC236}">
                  <a16:creationId xmlns:a16="http://schemas.microsoft.com/office/drawing/2014/main" id="{14C9A30A-A304-C026-0676-4E91D6C7C633}"/>
                </a:ext>
              </a:extLst>
            </p:cNvPr>
            <p:cNvGrpSpPr/>
            <p:nvPr/>
          </p:nvGrpSpPr>
          <p:grpSpPr>
            <a:xfrm>
              <a:off x="9888031" y="3878436"/>
              <a:ext cx="315138" cy="307777"/>
              <a:chOff x="9064307" y="4078944"/>
              <a:chExt cx="315138" cy="307777"/>
            </a:xfrm>
          </p:grpSpPr>
          <p:cxnSp>
            <p:nvCxnSpPr>
              <p:cNvPr id="9216" name="Straight Connector 9215">
                <a:extLst>
                  <a:ext uri="{FF2B5EF4-FFF2-40B4-BE49-F238E27FC236}">
                    <a16:creationId xmlns:a16="http://schemas.microsoft.com/office/drawing/2014/main" id="{E17501AB-61D0-7583-1D66-73AEA50BF4B5}"/>
                  </a:ext>
                </a:extLst>
              </p:cNvPr>
              <p:cNvCxnSpPr>
                <a:cxnSpLocks/>
              </p:cNvCxnSpPr>
              <p:nvPr/>
            </p:nvCxnSpPr>
            <p:spPr bwMode="auto">
              <a:xfrm>
                <a:off x="9275216" y="4241499"/>
                <a:ext cx="97827" cy="0"/>
              </a:xfrm>
              <a:prstGeom prst="line">
                <a:avLst/>
              </a:prstGeom>
              <a:noFill/>
              <a:ln w="28575" cap="flat" cmpd="sng" algn="ctr">
                <a:solidFill>
                  <a:schemeClr val="bg1"/>
                </a:solidFill>
                <a:prstDash val="solid"/>
                <a:round/>
                <a:headEnd type="none" w="med" len="med"/>
                <a:tailEnd type="none" w="med" len="med"/>
              </a:ln>
              <a:effectLst/>
            </p:spPr>
          </p:cxnSp>
          <p:sp>
            <p:nvSpPr>
              <p:cNvPr id="9217" name="TextBox 9216">
                <a:extLst>
                  <a:ext uri="{FF2B5EF4-FFF2-40B4-BE49-F238E27FC236}">
                    <a16:creationId xmlns:a16="http://schemas.microsoft.com/office/drawing/2014/main" id="{5667E56E-653A-62EE-B57E-4D7685507DE6}"/>
                  </a:ext>
                </a:extLst>
              </p:cNvPr>
              <p:cNvSpPr txBox="1"/>
              <p:nvPr/>
            </p:nvSpPr>
            <p:spPr bwMode="auto">
              <a:xfrm>
                <a:off x="9064307" y="4078944"/>
                <a:ext cx="3151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1" hangingPunct="1">
                  <a:spcBef>
                    <a:spcPct val="35000"/>
                  </a:spcBef>
                  <a:spcAft>
                    <a:spcPct val="25000"/>
                  </a:spcAft>
                  <a:buClr>
                    <a:schemeClr val="folHlink"/>
                  </a:buClr>
                  <a:buNone/>
                </a:pPr>
                <a:r>
                  <a:rPr lang="en-US" sz="1400" b="0" dirty="0">
                    <a:solidFill>
                      <a:schemeClr val="bg1"/>
                    </a:solidFill>
                    <a:latin typeface="Calibri" panose="020F0502020204030204" pitchFamily="34" charset="0"/>
                  </a:rPr>
                  <a:t>Y</a:t>
                </a:r>
              </a:p>
            </p:txBody>
          </p:sp>
        </p:grpSp>
      </p:grpSp>
      <p:sp>
        <p:nvSpPr>
          <p:cNvPr id="9225" name="TextBox 7">
            <a:extLst>
              <a:ext uri="{FF2B5EF4-FFF2-40B4-BE49-F238E27FC236}">
                <a16:creationId xmlns:a16="http://schemas.microsoft.com/office/drawing/2014/main" id="{06FA8705-3A28-84A0-0EFE-0CC6605A5A97}"/>
              </a:ext>
            </a:extLst>
          </p:cNvPr>
          <p:cNvSpPr txBox="1">
            <a:spLocks noChangeArrowheads="1"/>
          </p:cNvSpPr>
          <p:nvPr/>
        </p:nvSpPr>
        <p:spPr bwMode="auto">
          <a:xfrm>
            <a:off x="8797427" y="4620059"/>
            <a:ext cx="9249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Times New Roman" pitchFamily="18" charset="0"/>
              </a:defRPr>
            </a:lvl1pPr>
            <a:lvl2pPr marL="742950" indent="-285750">
              <a:spcBef>
                <a:spcPct val="20000"/>
              </a:spcBef>
              <a:buChar char="–"/>
              <a:defRPr sz="2800">
                <a:solidFill>
                  <a:schemeClr val="tx1"/>
                </a:solidFill>
                <a:latin typeface="Times New Roman" pitchFamily="18" charset="0"/>
              </a:defRPr>
            </a:lvl2pPr>
            <a:lvl3pPr marL="1143000" indent="-228600">
              <a:spcBef>
                <a:spcPct val="20000"/>
              </a:spcBef>
              <a:buChar char="•"/>
              <a:defRPr sz="2400">
                <a:solidFill>
                  <a:schemeClr val="tx1"/>
                </a:solidFill>
                <a:latin typeface="Times New Roman" pitchFamily="18" charset="0"/>
              </a:defRPr>
            </a:lvl3pPr>
            <a:lvl4pPr marL="1600200" indent="-228600">
              <a:spcBef>
                <a:spcPct val="20000"/>
              </a:spcBef>
              <a:buChar char="–"/>
              <a:defRPr sz="2000">
                <a:solidFill>
                  <a:schemeClr val="tx1"/>
                </a:solidFill>
                <a:latin typeface="Times New Roman" pitchFamily="18" charset="0"/>
              </a:defRPr>
            </a:lvl4pPr>
            <a:lvl5pPr marL="2057400" indent="-22860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Nucleus</a:t>
            </a:r>
          </a:p>
        </p:txBody>
      </p:sp>
      <p:cxnSp>
        <p:nvCxnSpPr>
          <p:cNvPr id="9227" name="Straight Arrow Connector 9226">
            <a:extLst>
              <a:ext uri="{FF2B5EF4-FFF2-40B4-BE49-F238E27FC236}">
                <a16:creationId xmlns:a16="http://schemas.microsoft.com/office/drawing/2014/main" id="{84781870-C7F1-3149-E7E6-32FE5D53011B}"/>
              </a:ext>
            </a:extLst>
          </p:cNvPr>
          <p:cNvCxnSpPr/>
          <p:nvPr/>
        </p:nvCxnSpPr>
        <p:spPr bwMode="auto">
          <a:xfrm>
            <a:off x="9785854" y="5194602"/>
            <a:ext cx="272695" cy="0"/>
          </a:xfrm>
          <a:prstGeom prst="straightConnector1">
            <a:avLst/>
          </a:prstGeom>
          <a:noFill/>
          <a:ln w="28575" cap="flat" cmpd="sng" algn="ctr">
            <a:solidFill>
              <a:schemeClr val="bg1"/>
            </a:solidFill>
            <a:prstDash val="solid"/>
            <a:round/>
            <a:headEnd type="none" w="med" len="med"/>
            <a:tailEnd type="triangle"/>
          </a:ln>
          <a:effectLst/>
        </p:spPr>
      </p:cxnSp>
      <p:sp>
        <p:nvSpPr>
          <p:cNvPr id="9230" name="Freeform: Shape 9229">
            <a:extLst>
              <a:ext uri="{FF2B5EF4-FFF2-40B4-BE49-F238E27FC236}">
                <a16:creationId xmlns:a16="http://schemas.microsoft.com/office/drawing/2014/main" id="{3EEBD3F3-459B-51C4-2F7B-093D2ABD8B7D}"/>
              </a:ext>
            </a:extLst>
          </p:cNvPr>
          <p:cNvSpPr/>
          <p:nvPr/>
        </p:nvSpPr>
        <p:spPr bwMode="auto">
          <a:xfrm>
            <a:off x="8818123" y="3550124"/>
            <a:ext cx="875490" cy="277710"/>
          </a:xfrm>
          <a:custGeom>
            <a:avLst/>
            <a:gdLst>
              <a:gd name="connsiteX0" fmla="*/ 0 w 875490"/>
              <a:gd name="connsiteY0" fmla="*/ 277710 h 277710"/>
              <a:gd name="connsiteX1" fmla="*/ 155643 w 875490"/>
              <a:gd name="connsiteY1" fmla="*/ 102612 h 277710"/>
              <a:gd name="connsiteX2" fmla="*/ 423154 w 875490"/>
              <a:gd name="connsiteY2" fmla="*/ 472 h 277710"/>
              <a:gd name="connsiteX3" fmla="*/ 680937 w 875490"/>
              <a:gd name="connsiteY3" fmla="*/ 73429 h 277710"/>
              <a:gd name="connsiteX4" fmla="*/ 875490 w 875490"/>
              <a:gd name="connsiteY4" fmla="*/ 267982 h 277710"/>
              <a:gd name="connsiteX0" fmla="*/ 0 w 875490"/>
              <a:gd name="connsiteY0" fmla="*/ 277710 h 277710"/>
              <a:gd name="connsiteX1" fmla="*/ 155643 w 875490"/>
              <a:gd name="connsiteY1" fmla="*/ 102612 h 277710"/>
              <a:gd name="connsiteX2" fmla="*/ 423154 w 875490"/>
              <a:gd name="connsiteY2" fmla="*/ 472 h 277710"/>
              <a:gd name="connsiteX3" fmla="*/ 680937 w 875490"/>
              <a:gd name="connsiteY3" fmla="*/ 73429 h 277710"/>
              <a:gd name="connsiteX4" fmla="*/ 875490 w 875490"/>
              <a:gd name="connsiteY4" fmla="*/ 267982 h 277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5490" h="277710">
                <a:moveTo>
                  <a:pt x="0" y="277710"/>
                </a:moveTo>
                <a:cubicBezTo>
                  <a:pt x="42558" y="213264"/>
                  <a:pt x="89981" y="158545"/>
                  <a:pt x="155643" y="102612"/>
                </a:cubicBezTo>
                <a:cubicBezTo>
                  <a:pt x="221305" y="46679"/>
                  <a:pt x="335605" y="5336"/>
                  <a:pt x="423154" y="472"/>
                </a:cubicBezTo>
                <a:cubicBezTo>
                  <a:pt x="510703" y="-4392"/>
                  <a:pt x="605548" y="28844"/>
                  <a:pt x="680937" y="73429"/>
                </a:cubicBezTo>
                <a:cubicBezTo>
                  <a:pt x="756326" y="118014"/>
                  <a:pt x="815908" y="192998"/>
                  <a:pt x="875490" y="267982"/>
                </a:cubicBezTo>
              </a:path>
            </a:pathLst>
          </a:custGeom>
          <a:noFill/>
          <a:ln w="28575">
            <a:solidFill>
              <a:schemeClr val="bg1"/>
            </a:solidFill>
            <a:miter lim="800000"/>
            <a:headEnd type="none" w="med" len="med"/>
            <a:tailEnd type="triangle" w="med" len="med"/>
          </a:ln>
        </p:spPr>
        <p:txBody>
          <a:bodyPr rtlCol="0" anchor="ctr"/>
          <a:lstStyle/>
          <a:p>
            <a:pPr algn="ctr"/>
            <a:endParaRPr lang="en-US" dirty="0"/>
          </a:p>
        </p:txBody>
      </p:sp>
      <p:sp>
        <p:nvSpPr>
          <p:cNvPr id="9231" name="Freeform: Shape 9230">
            <a:extLst>
              <a:ext uri="{FF2B5EF4-FFF2-40B4-BE49-F238E27FC236}">
                <a16:creationId xmlns:a16="http://schemas.microsoft.com/office/drawing/2014/main" id="{1D233302-DC15-CB7D-C5CE-7FF14D8815ED}"/>
              </a:ext>
            </a:extLst>
          </p:cNvPr>
          <p:cNvSpPr/>
          <p:nvPr/>
        </p:nvSpPr>
        <p:spPr bwMode="auto">
          <a:xfrm rot="6825012">
            <a:off x="9636714" y="4632805"/>
            <a:ext cx="475165" cy="69979"/>
          </a:xfrm>
          <a:custGeom>
            <a:avLst/>
            <a:gdLst>
              <a:gd name="connsiteX0" fmla="*/ 0 w 875490"/>
              <a:gd name="connsiteY0" fmla="*/ 277710 h 277710"/>
              <a:gd name="connsiteX1" fmla="*/ 155643 w 875490"/>
              <a:gd name="connsiteY1" fmla="*/ 102612 h 277710"/>
              <a:gd name="connsiteX2" fmla="*/ 423154 w 875490"/>
              <a:gd name="connsiteY2" fmla="*/ 472 h 277710"/>
              <a:gd name="connsiteX3" fmla="*/ 680937 w 875490"/>
              <a:gd name="connsiteY3" fmla="*/ 73429 h 277710"/>
              <a:gd name="connsiteX4" fmla="*/ 875490 w 875490"/>
              <a:gd name="connsiteY4" fmla="*/ 267982 h 2777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75490" h="277710">
                <a:moveTo>
                  <a:pt x="0" y="277710"/>
                </a:moveTo>
                <a:cubicBezTo>
                  <a:pt x="42558" y="213264"/>
                  <a:pt x="85117" y="148818"/>
                  <a:pt x="155643" y="102612"/>
                </a:cubicBezTo>
                <a:cubicBezTo>
                  <a:pt x="226169" y="56406"/>
                  <a:pt x="335605" y="5336"/>
                  <a:pt x="423154" y="472"/>
                </a:cubicBezTo>
                <a:cubicBezTo>
                  <a:pt x="510703" y="-4392"/>
                  <a:pt x="605548" y="28844"/>
                  <a:pt x="680937" y="73429"/>
                </a:cubicBezTo>
                <a:cubicBezTo>
                  <a:pt x="756326" y="118014"/>
                  <a:pt x="815908" y="192998"/>
                  <a:pt x="875490" y="267982"/>
                </a:cubicBezTo>
              </a:path>
            </a:pathLst>
          </a:custGeom>
          <a:noFill/>
          <a:ln w="28575">
            <a:solidFill>
              <a:schemeClr val="bg1"/>
            </a:solidFill>
            <a:miter lim="800000"/>
            <a:headEnd type="none" w="med" len="med"/>
            <a:tailEnd type="triangle" w="med" len="med"/>
          </a:ln>
        </p:spPr>
        <p:txBody>
          <a:bodyPr rtlCol="0" anchor="ctr"/>
          <a:lstStyle/>
          <a:p>
            <a:pPr algn="ctr"/>
            <a:endParaRPr lang="en-US" dirty="0"/>
          </a:p>
        </p:txBody>
      </p:sp>
      <p:cxnSp>
        <p:nvCxnSpPr>
          <p:cNvPr id="9586" name="Straight Connector 9585">
            <a:extLst>
              <a:ext uri="{FF2B5EF4-FFF2-40B4-BE49-F238E27FC236}">
                <a16:creationId xmlns:a16="http://schemas.microsoft.com/office/drawing/2014/main" id="{BBD70B20-737C-C51A-9E67-CD9DF23CDAE4}"/>
              </a:ext>
            </a:extLst>
          </p:cNvPr>
          <p:cNvCxnSpPr/>
          <p:nvPr/>
        </p:nvCxnSpPr>
        <p:spPr bwMode="auto">
          <a:xfrm>
            <a:off x="9938416" y="2216392"/>
            <a:ext cx="111042" cy="0"/>
          </a:xfrm>
          <a:prstGeom prst="line">
            <a:avLst/>
          </a:prstGeom>
          <a:noFill/>
          <a:ln w="28575" cap="flat" cmpd="sng" algn="ctr">
            <a:solidFill>
              <a:schemeClr val="bg1"/>
            </a:solidFill>
            <a:prstDash val="solid"/>
            <a:round/>
            <a:headEnd type="none" w="med" len="med"/>
            <a:tailEnd type="none" w="med" len="med"/>
          </a:ln>
          <a:effectLst/>
        </p:spPr>
      </p:cxnSp>
      <p:sp>
        <p:nvSpPr>
          <p:cNvPr id="29" name="TextBox 28">
            <a:extLst>
              <a:ext uri="{FF2B5EF4-FFF2-40B4-BE49-F238E27FC236}">
                <a16:creationId xmlns:a16="http://schemas.microsoft.com/office/drawing/2014/main" id="{3373E431-5C05-7B78-EC65-6C582204DCE6}"/>
              </a:ext>
            </a:extLst>
          </p:cNvPr>
          <p:cNvSpPr txBox="1"/>
          <p:nvPr/>
        </p:nvSpPr>
        <p:spPr bwMode="auto">
          <a:xfrm>
            <a:off x="8854396" y="1698212"/>
            <a:ext cx="8315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algn="ctr" eaLnBrk="1" hangingPunct="1">
              <a:spcBef>
                <a:spcPct val="35000"/>
              </a:spcBef>
              <a:spcAft>
                <a:spcPct val="25000"/>
              </a:spcAft>
              <a:buClr>
                <a:schemeClr val="folHlink"/>
              </a:buClr>
              <a:buNone/>
            </a:pPr>
            <a:r>
              <a:rPr lang="en-US" sz="1400" b="0" dirty="0">
                <a:solidFill>
                  <a:schemeClr val="bg1"/>
                </a:solidFill>
                <a:latin typeface="Calibri" panose="020F0502020204030204" pitchFamily="34" charset="0"/>
              </a:rPr>
              <a:t>Cytokine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09993-1163-43C6-9E2B-6591E26D646E}"/>
              </a:ext>
            </a:extLst>
          </p:cNvPr>
          <p:cNvSpPr>
            <a:spLocks noGrp="1"/>
          </p:cNvSpPr>
          <p:nvPr>
            <p:ph type="title"/>
          </p:nvPr>
        </p:nvSpPr>
        <p:spPr/>
        <p:txBody>
          <a:bodyPr/>
          <a:lstStyle/>
          <a:p>
            <a:r>
              <a:rPr lang="en-US" dirty="0"/>
              <a:t>Phenotypic Driver Mutations in MPNs</a:t>
            </a:r>
          </a:p>
        </p:txBody>
      </p:sp>
      <p:sp>
        <p:nvSpPr>
          <p:cNvPr id="50" name="TextBox 49">
            <a:extLst>
              <a:ext uri="{FF2B5EF4-FFF2-40B4-BE49-F238E27FC236}">
                <a16:creationId xmlns:a16="http://schemas.microsoft.com/office/drawing/2014/main" id="{B6DCBB70-C77A-467F-89A4-9F0ED9463435}"/>
              </a:ext>
            </a:extLst>
          </p:cNvPr>
          <p:cNvSpPr txBox="1"/>
          <p:nvPr/>
        </p:nvSpPr>
        <p:spPr bwMode="auto">
          <a:xfrm>
            <a:off x="6079864" y="3165933"/>
            <a:ext cx="101917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Pre-PMF</a:t>
            </a:r>
          </a:p>
        </p:txBody>
      </p:sp>
      <p:sp>
        <p:nvSpPr>
          <p:cNvPr id="51" name="TextBox 50">
            <a:extLst>
              <a:ext uri="{FF2B5EF4-FFF2-40B4-BE49-F238E27FC236}">
                <a16:creationId xmlns:a16="http://schemas.microsoft.com/office/drawing/2014/main" id="{C87569FC-02B8-4C48-9689-7EE06F5F4D9C}"/>
              </a:ext>
            </a:extLst>
          </p:cNvPr>
          <p:cNvSpPr txBox="1"/>
          <p:nvPr/>
        </p:nvSpPr>
        <p:spPr bwMode="auto">
          <a:xfrm>
            <a:off x="8982069" y="3152575"/>
            <a:ext cx="1225369"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Overt PMF</a:t>
            </a:r>
          </a:p>
        </p:txBody>
      </p:sp>
      <p:sp>
        <p:nvSpPr>
          <p:cNvPr id="54" name="TextBox 53">
            <a:extLst>
              <a:ext uri="{FF2B5EF4-FFF2-40B4-BE49-F238E27FC236}">
                <a16:creationId xmlns:a16="http://schemas.microsoft.com/office/drawing/2014/main" id="{0F51B5BB-0CEA-4979-A864-2E64B3F1680E}"/>
              </a:ext>
            </a:extLst>
          </p:cNvPr>
          <p:cNvSpPr txBox="1"/>
          <p:nvPr/>
        </p:nvSpPr>
        <p:spPr bwMode="auto">
          <a:xfrm>
            <a:off x="10030358" y="5133624"/>
            <a:ext cx="8873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390</a:t>
            </a:r>
          </a:p>
        </p:txBody>
      </p:sp>
      <p:sp>
        <p:nvSpPr>
          <p:cNvPr id="55" name="TextBox 54">
            <a:extLst>
              <a:ext uri="{FF2B5EF4-FFF2-40B4-BE49-F238E27FC236}">
                <a16:creationId xmlns:a16="http://schemas.microsoft.com/office/drawing/2014/main" id="{8674AD81-D428-4AFB-B544-6064D7047D24}"/>
              </a:ext>
            </a:extLst>
          </p:cNvPr>
          <p:cNvSpPr txBox="1"/>
          <p:nvPr/>
        </p:nvSpPr>
        <p:spPr bwMode="auto">
          <a:xfrm>
            <a:off x="7389530" y="5131497"/>
            <a:ext cx="8873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286</a:t>
            </a:r>
          </a:p>
        </p:txBody>
      </p:sp>
      <p:sp>
        <p:nvSpPr>
          <p:cNvPr id="3" name="TextBox 2">
            <a:extLst>
              <a:ext uri="{FF2B5EF4-FFF2-40B4-BE49-F238E27FC236}">
                <a16:creationId xmlns:a16="http://schemas.microsoft.com/office/drawing/2014/main" id="{7239A634-0E73-4958-AF4C-2ABDDB5EA8A0}"/>
              </a:ext>
            </a:extLst>
          </p:cNvPr>
          <p:cNvSpPr txBox="1"/>
          <p:nvPr/>
        </p:nvSpPr>
        <p:spPr bwMode="auto">
          <a:xfrm>
            <a:off x="762160" y="1533936"/>
            <a:ext cx="151778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JAK2</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Chr 9p24.1</a:t>
            </a:r>
            <a:endPar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3" name="TextBox 12">
            <a:extLst>
              <a:ext uri="{FF2B5EF4-FFF2-40B4-BE49-F238E27FC236}">
                <a16:creationId xmlns:a16="http://schemas.microsoft.com/office/drawing/2014/main" id="{CD054EFE-4087-4470-8CD2-116EDC786C79}"/>
              </a:ext>
            </a:extLst>
          </p:cNvPr>
          <p:cNvSpPr txBox="1"/>
          <p:nvPr/>
        </p:nvSpPr>
        <p:spPr bwMode="auto">
          <a:xfrm>
            <a:off x="754220" y="2716318"/>
            <a:ext cx="151778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MPL</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Chr p34.2</a:t>
            </a:r>
            <a:endParaRPr kumimoji="0" lang="en-US" sz="16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 name="TextBox 13">
            <a:extLst>
              <a:ext uri="{FF2B5EF4-FFF2-40B4-BE49-F238E27FC236}">
                <a16:creationId xmlns:a16="http://schemas.microsoft.com/office/drawing/2014/main" id="{E3666266-2CA7-4432-88D4-A1D415EC8238}"/>
              </a:ext>
            </a:extLst>
          </p:cNvPr>
          <p:cNvSpPr txBox="1"/>
          <p:nvPr/>
        </p:nvSpPr>
        <p:spPr bwMode="auto">
          <a:xfrm>
            <a:off x="682747" y="4509288"/>
            <a:ext cx="74843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CALR</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Chr 19</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p13.13</a:t>
            </a:r>
            <a:endParaRPr kumimoji="0" lang="en-US" sz="14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 name="TextBox 16">
            <a:extLst>
              <a:ext uri="{FF2B5EF4-FFF2-40B4-BE49-F238E27FC236}">
                <a16:creationId xmlns:a16="http://schemas.microsoft.com/office/drawing/2014/main" id="{892F40A3-78EA-4A90-9FD5-BF7737B1AA00}"/>
              </a:ext>
            </a:extLst>
          </p:cNvPr>
          <p:cNvSpPr txBox="1"/>
          <p:nvPr/>
        </p:nvSpPr>
        <p:spPr bwMode="auto">
          <a:xfrm>
            <a:off x="2306840" y="1805441"/>
            <a:ext cx="683035" cy="297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333"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532</a:t>
            </a:r>
          </a:p>
        </p:txBody>
      </p:sp>
      <p:sp>
        <p:nvSpPr>
          <p:cNvPr id="18" name="TextBox 17">
            <a:extLst>
              <a:ext uri="{FF2B5EF4-FFF2-40B4-BE49-F238E27FC236}">
                <a16:creationId xmlns:a16="http://schemas.microsoft.com/office/drawing/2014/main" id="{9F2DF043-7F92-481B-BAF3-73FEDBCBBE2B}"/>
              </a:ext>
            </a:extLst>
          </p:cNvPr>
          <p:cNvSpPr txBox="1"/>
          <p:nvPr/>
        </p:nvSpPr>
        <p:spPr bwMode="auto">
          <a:xfrm>
            <a:off x="2729303" y="1724587"/>
            <a:ext cx="683035" cy="297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333"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547</a:t>
            </a:r>
          </a:p>
        </p:txBody>
      </p:sp>
      <p:sp>
        <p:nvSpPr>
          <p:cNvPr id="19" name="TextBox 18">
            <a:extLst>
              <a:ext uri="{FF2B5EF4-FFF2-40B4-BE49-F238E27FC236}">
                <a16:creationId xmlns:a16="http://schemas.microsoft.com/office/drawing/2014/main" id="{442BC8DC-4864-4FE4-BDBA-864082352268}"/>
              </a:ext>
            </a:extLst>
          </p:cNvPr>
          <p:cNvSpPr txBox="1"/>
          <p:nvPr/>
        </p:nvSpPr>
        <p:spPr bwMode="auto">
          <a:xfrm>
            <a:off x="3018163" y="1856666"/>
            <a:ext cx="683035" cy="297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333"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V617F</a:t>
            </a:r>
          </a:p>
        </p:txBody>
      </p:sp>
      <p:grpSp>
        <p:nvGrpSpPr>
          <p:cNvPr id="125" name="Group 124">
            <a:extLst>
              <a:ext uri="{FF2B5EF4-FFF2-40B4-BE49-F238E27FC236}">
                <a16:creationId xmlns:a16="http://schemas.microsoft.com/office/drawing/2014/main" id="{8A23B534-D791-5C48-85FE-78285D86887E}"/>
              </a:ext>
            </a:extLst>
          </p:cNvPr>
          <p:cNvGrpSpPr/>
          <p:nvPr/>
        </p:nvGrpSpPr>
        <p:grpSpPr>
          <a:xfrm>
            <a:off x="1220094" y="2212999"/>
            <a:ext cx="3528025" cy="396081"/>
            <a:chOff x="800770" y="1529122"/>
            <a:chExt cx="2646019" cy="297061"/>
          </a:xfrm>
        </p:grpSpPr>
        <p:sp>
          <p:nvSpPr>
            <p:cNvPr id="79" name="Rectangle 78">
              <a:extLst>
                <a:ext uri="{FF2B5EF4-FFF2-40B4-BE49-F238E27FC236}">
                  <a16:creationId xmlns:a16="http://schemas.microsoft.com/office/drawing/2014/main" id="{F4DB6F6A-0383-8F47-B121-3CBE2CB3791B}"/>
                </a:ext>
              </a:extLst>
            </p:cNvPr>
            <p:cNvSpPr/>
            <p:nvPr/>
          </p:nvSpPr>
          <p:spPr bwMode="auto">
            <a:xfrm>
              <a:off x="800770" y="1631568"/>
              <a:ext cx="2621131" cy="45719"/>
            </a:xfrm>
            <a:prstGeom prst="rect">
              <a:avLst/>
            </a:prstGeom>
            <a:solidFill>
              <a:schemeClr val="bg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0" name="Rectangle 79">
              <a:extLst>
                <a:ext uri="{FF2B5EF4-FFF2-40B4-BE49-F238E27FC236}">
                  <a16:creationId xmlns:a16="http://schemas.microsoft.com/office/drawing/2014/main" id="{D00BC872-B39B-7D43-8D18-BDA513EE7D1E}"/>
                </a:ext>
              </a:extLst>
            </p:cNvPr>
            <p:cNvSpPr/>
            <p:nvPr/>
          </p:nvSpPr>
          <p:spPr bwMode="auto">
            <a:xfrm>
              <a:off x="868838" y="1530926"/>
              <a:ext cx="461479" cy="24622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1" name="Rectangle 80">
              <a:extLst>
                <a:ext uri="{FF2B5EF4-FFF2-40B4-BE49-F238E27FC236}">
                  <a16:creationId xmlns:a16="http://schemas.microsoft.com/office/drawing/2014/main" id="{EE53CADF-6FC9-E440-85ED-2EB858C71F14}"/>
                </a:ext>
              </a:extLst>
            </p:cNvPr>
            <p:cNvSpPr/>
            <p:nvPr/>
          </p:nvSpPr>
          <p:spPr bwMode="auto">
            <a:xfrm>
              <a:off x="1536096" y="1530926"/>
              <a:ext cx="265685" cy="24622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2" name="Rectangle 81">
              <a:extLst>
                <a:ext uri="{FF2B5EF4-FFF2-40B4-BE49-F238E27FC236}">
                  <a16:creationId xmlns:a16="http://schemas.microsoft.com/office/drawing/2014/main" id="{24805186-F059-F147-989E-D917B82D7BC0}"/>
                </a:ext>
              </a:extLst>
            </p:cNvPr>
            <p:cNvSpPr/>
            <p:nvPr/>
          </p:nvSpPr>
          <p:spPr bwMode="auto">
            <a:xfrm>
              <a:off x="2062198" y="1530926"/>
              <a:ext cx="452402" cy="246221"/>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3" name="Rectangle 82">
              <a:extLst>
                <a:ext uri="{FF2B5EF4-FFF2-40B4-BE49-F238E27FC236}">
                  <a16:creationId xmlns:a16="http://schemas.microsoft.com/office/drawing/2014/main" id="{F1569C5A-0ED7-D24F-A493-75A122498569}"/>
                </a:ext>
              </a:extLst>
            </p:cNvPr>
            <p:cNvSpPr/>
            <p:nvPr/>
          </p:nvSpPr>
          <p:spPr bwMode="auto">
            <a:xfrm>
              <a:off x="2637868" y="1529122"/>
              <a:ext cx="641544" cy="238673"/>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 name="TextBox 14">
              <a:extLst>
                <a:ext uri="{FF2B5EF4-FFF2-40B4-BE49-F238E27FC236}">
                  <a16:creationId xmlns:a16="http://schemas.microsoft.com/office/drawing/2014/main" id="{227AFFA5-51F6-402A-939D-57CC5305158A}"/>
                </a:ext>
              </a:extLst>
            </p:cNvPr>
            <p:cNvSpPr txBox="1"/>
            <p:nvPr/>
          </p:nvSpPr>
          <p:spPr bwMode="auto">
            <a:xfrm>
              <a:off x="881512" y="1532268"/>
              <a:ext cx="512276" cy="223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333"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FERM</a:t>
              </a:r>
            </a:p>
          </p:txBody>
        </p:sp>
        <p:sp>
          <p:nvSpPr>
            <p:cNvPr id="16" name="TextBox 15">
              <a:extLst>
                <a:ext uri="{FF2B5EF4-FFF2-40B4-BE49-F238E27FC236}">
                  <a16:creationId xmlns:a16="http://schemas.microsoft.com/office/drawing/2014/main" id="{3B192F20-D178-44C9-86AE-59329E157C2C}"/>
                </a:ext>
              </a:extLst>
            </p:cNvPr>
            <p:cNvSpPr txBox="1"/>
            <p:nvPr/>
          </p:nvSpPr>
          <p:spPr bwMode="auto">
            <a:xfrm>
              <a:off x="1500075" y="1539056"/>
              <a:ext cx="512276" cy="223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333"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SH2</a:t>
              </a:r>
            </a:p>
          </p:txBody>
        </p:sp>
        <p:sp>
          <p:nvSpPr>
            <p:cNvPr id="20" name="TextBox 19">
              <a:extLst>
                <a:ext uri="{FF2B5EF4-FFF2-40B4-BE49-F238E27FC236}">
                  <a16:creationId xmlns:a16="http://schemas.microsoft.com/office/drawing/2014/main" id="{9A7F707B-6AF9-452B-94E6-B91CA3EB8641}"/>
                </a:ext>
              </a:extLst>
            </p:cNvPr>
            <p:cNvSpPr txBox="1"/>
            <p:nvPr/>
          </p:nvSpPr>
          <p:spPr bwMode="auto">
            <a:xfrm>
              <a:off x="2109829" y="1533054"/>
              <a:ext cx="512276" cy="223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333"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JH2</a:t>
              </a:r>
            </a:p>
          </p:txBody>
        </p:sp>
        <p:sp>
          <p:nvSpPr>
            <p:cNvPr id="21" name="TextBox 20">
              <a:extLst>
                <a:ext uri="{FF2B5EF4-FFF2-40B4-BE49-F238E27FC236}">
                  <a16:creationId xmlns:a16="http://schemas.microsoft.com/office/drawing/2014/main" id="{E9DD2CEB-A565-4C71-9574-D6E7BC55DEE0}"/>
                </a:ext>
              </a:extLst>
            </p:cNvPr>
            <p:cNvSpPr txBox="1"/>
            <p:nvPr/>
          </p:nvSpPr>
          <p:spPr bwMode="auto">
            <a:xfrm>
              <a:off x="2622820" y="1551119"/>
              <a:ext cx="823969"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JH1 (kinase)</a:t>
              </a:r>
            </a:p>
          </p:txBody>
        </p:sp>
        <p:sp>
          <p:nvSpPr>
            <p:cNvPr id="22" name="TextBox 21">
              <a:extLst>
                <a:ext uri="{FF2B5EF4-FFF2-40B4-BE49-F238E27FC236}">
                  <a16:creationId xmlns:a16="http://schemas.microsoft.com/office/drawing/2014/main" id="{5C0DD7E2-2B5D-454A-BAE6-93A14368F09A}"/>
                </a:ext>
              </a:extLst>
            </p:cNvPr>
            <p:cNvSpPr txBox="1"/>
            <p:nvPr/>
          </p:nvSpPr>
          <p:spPr bwMode="auto">
            <a:xfrm>
              <a:off x="1762489" y="1618434"/>
              <a:ext cx="665490" cy="207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ex12</a:t>
              </a:r>
            </a:p>
          </p:txBody>
        </p:sp>
      </p:grpSp>
      <p:sp>
        <p:nvSpPr>
          <p:cNvPr id="23" name="TextBox 22">
            <a:extLst>
              <a:ext uri="{FF2B5EF4-FFF2-40B4-BE49-F238E27FC236}">
                <a16:creationId xmlns:a16="http://schemas.microsoft.com/office/drawing/2014/main" id="{46CE8C50-8AE6-4B3E-9375-E042DD1CAF62}"/>
              </a:ext>
            </a:extLst>
          </p:cNvPr>
          <p:cNvSpPr txBox="1"/>
          <p:nvPr/>
        </p:nvSpPr>
        <p:spPr bwMode="auto">
          <a:xfrm>
            <a:off x="1187914" y="3720983"/>
            <a:ext cx="887320" cy="5025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333"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Fbn </a:t>
            </a:r>
            <a:br>
              <a:rPr kumimoji="0" lang="en-US" sz="1333"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333"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type III</a:t>
            </a:r>
          </a:p>
        </p:txBody>
      </p:sp>
      <p:sp>
        <p:nvSpPr>
          <p:cNvPr id="24" name="TextBox 23">
            <a:extLst>
              <a:ext uri="{FF2B5EF4-FFF2-40B4-BE49-F238E27FC236}">
                <a16:creationId xmlns:a16="http://schemas.microsoft.com/office/drawing/2014/main" id="{8490CCE1-040F-467D-A549-93BC7C3DF686}"/>
              </a:ext>
            </a:extLst>
          </p:cNvPr>
          <p:cNvSpPr txBox="1"/>
          <p:nvPr/>
        </p:nvSpPr>
        <p:spPr bwMode="auto">
          <a:xfrm>
            <a:off x="2098702" y="3780991"/>
            <a:ext cx="887320" cy="297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333"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WSXW</a:t>
            </a:r>
          </a:p>
        </p:txBody>
      </p:sp>
      <p:sp>
        <p:nvSpPr>
          <p:cNvPr id="31" name="TextBox 30">
            <a:extLst>
              <a:ext uri="{FF2B5EF4-FFF2-40B4-BE49-F238E27FC236}">
                <a16:creationId xmlns:a16="http://schemas.microsoft.com/office/drawing/2014/main" id="{7A122B4B-DD98-43B9-A744-05CB337F2E58}"/>
              </a:ext>
            </a:extLst>
          </p:cNvPr>
          <p:cNvSpPr txBox="1"/>
          <p:nvPr/>
        </p:nvSpPr>
        <p:spPr bwMode="auto">
          <a:xfrm>
            <a:off x="3912963" y="3717588"/>
            <a:ext cx="887320" cy="297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333"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491</a:t>
            </a:r>
          </a:p>
        </p:txBody>
      </p:sp>
      <p:sp>
        <p:nvSpPr>
          <p:cNvPr id="34" name="TextBox 33">
            <a:extLst>
              <a:ext uri="{FF2B5EF4-FFF2-40B4-BE49-F238E27FC236}">
                <a16:creationId xmlns:a16="http://schemas.microsoft.com/office/drawing/2014/main" id="{4E24F86A-8E99-410E-86B1-21801D01F697}"/>
              </a:ext>
            </a:extLst>
          </p:cNvPr>
          <p:cNvSpPr txBox="1"/>
          <p:nvPr/>
        </p:nvSpPr>
        <p:spPr bwMode="auto">
          <a:xfrm>
            <a:off x="2829513" y="3890970"/>
            <a:ext cx="887320" cy="297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333"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591</a:t>
            </a:r>
            <a:endParaRPr kumimoji="0" lang="en-US" sz="1333"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5" name="TextBox 34">
            <a:extLst>
              <a:ext uri="{FF2B5EF4-FFF2-40B4-BE49-F238E27FC236}">
                <a16:creationId xmlns:a16="http://schemas.microsoft.com/office/drawing/2014/main" id="{52A87B2E-EF85-4A15-A596-72BCF3CE7441}"/>
              </a:ext>
            </a:extLst>
          </p:cNvPr>
          <p:cNvSpPr txBox="1"/>
          <p:nvPr/>
        </p:nvSpPr>
        <p:spPr bwMode="auto">
          <a:xfrm>
            <a:off x="3376495" y="3989060"/>
            <a:ext cx="515951" cy="297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333"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626</a:t>
            </a:r>
            <a:endParaRPr kumimoji="0" lang="en-US" sz="1333"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6" name="TextBox 35">
            <a:extLst>
              <a:ext uri="{FF2B5EF4-FFF2-40B4-BE49-F238E27FC236}">
                <a16:creationId xmlns:a16="http://schemas.microsoft.com/office/drawing/2014/main" id="{E112B93A-5701-450A-B1E0-8C7D519991C1}"/>
              </a:ext>
            </a:extLst>
          </p:cNvPr>
          <p:cNvSpPr txBox="1"/>
          <p:nvPr/>
        </p:nvSpPr>
        <p:spPr bwMode="auto">
          <a:xfrm>
            <a:off x="3650670" y="3892261"/>
            <a:ext cx="529559" cy="297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333"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631</a:t>
            </a:r>
            <a:endParaRPr kumimoji="0" lang="en-US" sz="1333"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cxnSp>
        <p:nvCxnSpPr>
          <p:cNvPr id="85" name="Straight Connector 84">
            <a:extLst>
              <a:ext uri="{FF2B5EF4-FFF2-40B4-BE49-F238E27FC236}">
                <a16:creationId xmlns:a16="http://schemas.microsoft.com/office/drawing/2014/main" id="{52994A27-2358-0543-B5C8-B1225FF672B3}"/>
              </a:ext>
            </a:extLst>
          </p:cNvPr>
          <p:cNvCxnSpPr>
            <a:stCxn id="17" idx="2"/>
          </p:cNvCxnSpPr>
          <p:nvPr/>
        </p:nvCxnSpPr>
        <p:spPr bwMode="auto">
          <a:xfrm>
            <a:off x="2648358" y="2102894"/>
            <a:ext cx="136795" cy="246700"/>
          </a:xfrm>
          <a:prstGeom prst="line">
            <a:avLst/>
          </a:prstGeom>
          <a:noFill/>
          <a:ln w="28575" cap="flat" cmpd="sng" algn="ctr">
            <a:solidFill>
              <a:schemeClr val="accent3"/>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348DE6EC-77FB-434E-83F6-CBB107F44E4D}"/>
              </a:ext>
            </a:extLst>
          </p:cNvPr>
          <p:cNvCxnSpPr/>
          <p:nvPr/>
        </p:nvCxnSpPr>
        <p:spPr bwMode="auto">
          <a:xfrm>
            <a:off x="2846083" y="2052882"/>
            <a:ext cx="0" cy="296712"/>
          </a:xfrm>
          <a:prstGeom prst="line">
            <a:avLst/>
          </a:prstGeom>
          <a:noFill/>
          <a:ln w="28575" cap="flat" cmpd="sng" algn="ctr">
            <a:solidFill>
              <a:schemeClr val="accent3"/>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489F60B3-D320-1443-94BA-A875D0A9B6B2}"/>
              </a:ext>
            </a:extLst>
          </p:cNvPr>
          <p:cNvCxnSpPr>
            <a:stCxn id="19" idx="1"/>
          </p:cNvCxnSpPr>
          <p:nvPr/>
        </p:nvCxnSpPr>
        <p:spPr bwMode="auto">
          <a:xfrm>
            <a:off x="3018163" y="2005393"/>
            <a:ext cx="0" cy="210011"/>
          </a:xfrm>
          <a:prstGeom prst="line">
            <a:avLst/>
          </a:prstGeom>
          <a:noFill/>
          <a:ln w="28575" cap="flat" cmpd="sng" algn="ctr">
            <a:solidFill>
              <a:schemeClr val="accent3"/>
            </a:solidFill>
            <a:prstDash val="solid"/>
            <a:round/>
            <a:headEnd type="none" w="med" len="med"/>
            <a:tailEnd type="triangle" w="med" len="med"/>
          </a:ln>
          <a:effectLst/>
        </p:spPr>
      </p:cxnSp>
      <p:cxnSp>
        <p:nvCxnSpPr>
          <p:cNvPr id="99" name="Straight Connector 98">
            <a:extLst>
              <a:ext uri="{FF2B5EF4-FFF2-40B4-BE49-F238E27FC236}">
                <a16:creationId xmlns:a16="http://schemas.microsoft.com/office/drawing/2014/main" id="{9FCC4E35-72EA-D946-B5B0-B8CD168CA79E}"/>
              </a:ext>
            </a:extLst>
          </p:cNvPr>
          <p:cNvCxnSpPr>
            <a:cxnSpLocks/>
            <a:endCxn id="102" idx="0"/>
          </p:cNvCxnSpPr>
          <p:nvPr/>
        </p:nvCxnSpPr>
        <p:spPr bwMode="auto">
          <a:xfrm>
            <a:off x="3459508" y="3441165"/>
            <a:ext cx="3879" cy="433481"/>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7ED01662-1839-3B4E-88EB-D1BB3675BFDB}"/>
              </a:ext>
            </a:extLst>
          </p:cNvPr>
          <p:cNvCxnSpPr>
            <a:cxnSpLocks/>
            <a:endCxn id="103" idx="0"/>
          </p:cNvCxnSpPr>
          <p:nvPr/>
        </p:nvCxnSpPr>
        <p:spPr bwMode="auto">
          <a:xfrm flipH="1">
            <a:off x="3621444" y="3441165"/>
            <a:ext cx="691" cy="433481"/>
          </a:xfrm>
          <a:prstGeom prst="line">
            <a:avLst/>
          </a:prstGeom>
          <a:noFill/>
          <a:ln w="28575" cap="flat" cmpd="sng" algn="ctr">
            <a:solidFill>
              <a:schemeClr val="bg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C240B63C-FBDD-EF49-A578-D6694111D1AC}"/>
              </a:ext>
            </a:extLst>
          </p:cNvPr>
          <p:cNvCxnSpPr>
            <a:cxnSpLocks/>
            <a:endCxn id="104" idx="0"/>
          </p:cNvCxnSpPr>
          <p:nvPr/>
        </p:nvCxnSpPr>
        <p:spPr bwMode="auto">
          <a:xfrm flipH="1">
            <a:off x="3725946" y="3441165"/>
            <a:ext cx="2848" cy="433481"/>
          </a:xfrm>
          <a:prstGeom prst="line">
            <a:avLst/>
          </a:prstGeom>
          <a:noFill/>
          <a:ln w="28575" cap="flat" cmpd="sng" algn="ctr">
            <a:solidFill>
              <a:schemeClr val="bg1"/>
            </a:solidFill>
            <a:prstDash val="solid"/>
            <a:round/>
            <a:headEnd type="none" w="med" len="med"/>
            <a:tailEnd type="none" w="med" len="med"/>
          </a:ln>
          <a:effectLst/>
        </p:spPr>
      </p:cxnSp>
      <p:sp>
        <p:nvSpPr>
          <p:cNvPr id="102" name="Oval 101">
            <a:extLst>
              <a:ext uri="{FF2B5EF4-FFF2-40B4-BE49-F238E27FC236}">
                <a16:creationId xmlns:a16="http://schemas.microsoft.com/office/drawing/2014/main" id="{AF8E712A-8074-8B43-ABD3-1B5FA3FC88E8}"/>
              </a:ext>
            </a:extLst>
          </p:cNvPr>
          <p:cNvSpPr/>
          <p:nvPr/>
        </p:nvSpPr>
        <p:spPr bwMode="auto">
          <a:xfrm>
            <a:off x="3404948" y="3874647"/>
            <a:ext cx="116876" cy="116876"/>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3" name="Oval 102">
            <a:extLst>
              <a:ext uri="{FF2B5EF4-FFF2-40B4-BE49-F238E27FC236}">
                <a16:creationId xmlns:a16="http://schemas.microsoft.com/office/drawing/2014/main" id="{47134B04-BC4A-084C-8401-E19169110B4B}"/>
              </a:ext>
            </a:extLst>
          </p:cNvPr>
          <p:cNvSpPr/>
          <p:nvPr/>
        </p:nvSpPr>
        <p:spPr bwMode="auto">
          <a:xfrm>
            <a:off x="3563006" y="3874647"/>
            <a:ext cx="116876" cy="116876"/>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4" name="Oval 103">
            <a:extLst>
              <a:ext uri="{FF2B5EF4-FFF2-40B4-BE49-F238E27FC236}">
                <a16:creationId xmlns:a16="http://schemas.microsoft.com/office/drawing/2014/main" id="{88E5AA35-332E-0943-9024-928DED276953}"/>
              </a:ext>
            </a:extLst>
          </p:cNvPr>
          <p:cNvSpPr/>
          <p:nvPr/>
        </p:nvSpPr>
        <p:spPr bwMode="auto">
          <a:xfrm>
            <a:off x="3667507" y="3874647"/>
            <a:ext cx="116876" cy="116876"/>
          </a:xfrm>
          <a:prstGeom prst="ellipse">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11" name="Group 110">
            <a:extLst>
              <a:ext uri="{FF2B5EF4-FFF2-40B4-BE49-F238E27FC236}">
                <a16:creationId xmlns:a16="http://schemas.microsoft.com/office/drawing/2014/main" id="{AB23FBC0-1036-2D44-A61C-59473CB51345}"/>
              </a:ext>
            </a:extLst>
          </p:cNvPr>
          <p:cNvGrpSpPr/>
          <p:nvPr/>
        </p:nvGrpSpPr>
        <p:grpSpPr>
          <a:xfrm>
            <a:off x="1109452" y="3339874"/>
            <a:ext cx="2678667" cy="536681"/>
            <a:chOff x="717789" y="2098141"/>
            <a:chExt cx="2009000" cy="402511"/>
          </a:xfrm>
        </p:grpSpPr>
        <p:sp>
          <p:nvSpPr>
            <p:cNvPr id="92" name="Rectangle 91">
              <a:extLst>
                <a:ext uri="{FF2B5EF4-FFF2-40B4-BE49-F238E27FC236}">
                  <a16:creationId xmlns:a16="http://schemas.microsoft.com/office/drawing/2014/main" id="{DA84C124-51DF-A94D-A600-E86215F1BD58}"/>
                </a:ext>
              </a:extLst>
            </p:cNvPr>
            <p:cNvSpPr/>
            <p:nvPr/>
          </p:nvSpPr>
          <p:spPr bwMode="auto">
            <a:xfrm>
              <a:off x="717789" y="2160898"/>
              <a:ext cx="2009000" cy="276998"/>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 name="Rectangle 92">
              <a:extLst>
                <a:ext uri="{FF2B5EF4-FFF2-40B4-BE49-F238E27FC236}">
                  <a16:creationId xmlns:a16="http://schemas.microsoft.com/office/drawing/2014/main" id="{C1E26683-3D17-3744-B9DF-5CF2BB002CAA}"/>
                </a:ext>
              </a:extLst>
            </p:cNvPr>
            <p:cNvSpPr/>
            <p:nvPr/>
          </p:nvSpPr>
          <p:spPr bwMode="auto">
            <a:xfrm>
              <a:off x="1004240" y="2163600"/>
              <a:ext cx="166963" cy="27159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4" name="Rectangle 93">
              <a:extLst>
                <a:ext uri="{FF2B5EF4-FFF2-40B4-BE49-F238E27FC236}">
                  <a16:creationId xmlns:a16="http://schemas.microsoft.com/office/drawing/2014/main" id="{33BC094C-B473-6748-9615-B15D1DFFA916}"/>
                </a:ext>
              </a:extLst>
            </p:cNvPr>
            <p:cNvSpPr/>
            <p:nvPr/>
          </p:nvSpPr>
          <p:spPr bwMode="auto">
            <a:xfrm>
              <a:off x="1684541" y="2163600"/>
              <a:ext cx="166963" cy="271595"/>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 name="Rectangle 94">
              <a:extLst>
                <a:ext uri="{FF2B5EF4-FFF2-40B4-BE49-F238E27FC236}">
                  <a16:creationId xmlns:a16="http://schemas.microsoft.com/office/drawing/2014/main" id="{26CAD217-5272-2942-99B5-9D56A0B748BA}"/>
                </a:ext>
              </a:extLst>
            </p:cNvPr>
            <p:cNvSpPr/>
            <p:nvPr/>
          </p:nvSpPr>
          <p:spPr bwMode="auto">
            <a:xfrm>
              <a:off x="2000416" y="2163600"/>
              <a:ext cx="166963" cy="27159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 name="TextBox 27">
              <a:extLst>
                <a:ext uri="{FF2B5EF4-FFF2-40B4-BE49-F238E27FC236}">
                  <a16:creationId xmlns:a16="http://schemas.microsoft.com/office/drawing/2014/main" id="{7BB53057-28C7-4B68-8B5C-1A0E53F71EB9}"/>
                </a:ext>
              </a:extLst>
            </p:cNvPr>
            <p:cNvSpPr txBox="1"/>
            <p:nvPr/>
          </p:nvSpPr>
          <p:spPr bwMode="auto">
            <a:xfrm rot="16200000">
              <a:off x="1883742" y="2187852"/>
              <a:ext cx="402511" cy="223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333"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TM</a:t>
              </a:r>
            </a:p>
          </p:txBody>
        </p:sp>
        <p:sp>
          <p:nvSpPr>
            <p:cNvPr id="97" name="Rectangle 96">
              <a:extLst>
                <a:ext uri="{FF2B5EF4-FFF2-40B4-BE49-F238E27FC236}">
                  <a16:creationId xmlns:a16="http://schemas.microsoft.com/office/drawing/2014/main" id="{404CD191-D380-BF45-85CF-A6CC4CD64AE2}"/>
                </a:ext>
              </a:extLst>
            </p:cNvPr>
            <p:cNvSpPr/>
            <p:nvPr/>
          </p:nvSpPr>
          <p:spPr bwMode="auto">
            <a:xfrm>
              <a:off x="2167379" y="2163600"/>
              <a:ext cx="110610" cy="271595"/>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 name="TextBox 29">
              <a:extLst>
                <a:ext uri="{FF2B5EF4-FFF2-40B4-BE49-F238E27FC236}">
                  <a16:creationId xmlns:a16="http://schemas.microsoft.com/office/drawing/2014/main" id="{F05D8D0E-656C-49D7-8D1D-C6639FA5A93D}"/>
                </a:ext>
              </a:extLst>
            </p:cNvPr>
            <p:cNvSpPr txBox="1"/>
            <p:nvPr/>
          </p:nvSpPr>
          <p:spPr bwMode="auto">
            <a:xfrm rot="16200000">
              <a:off x="2043860" y="2187852"/>
              <a:ext cx="353854" cy="223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333"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JM</a:t>
              </a:r>
            </a:p>
          </p:txBody>
        </p:sp>
      </p:grpSp>
      <p:sp>
        <p:nvSpPr>
          <p:cNvPr id="46" name="TextBox 45">
            <a:extLst>
              <a:ext uri="{FF2B5EF4-FFF2-40B4-BE49-F238E27FC236}">
                <a16:creationId xmlns:a16="http://schemas.microsoft.com/office/drawing/2014/main" id="{024B8A87-F22D-4771-B4AB-E343D76BBAE7}"/>
              </a:ext>
            </a:extLst>
          </p:cNvPr>
          <p:cNvSpPr txBox="1"/>
          <p:nvPr/>
        </p:nvSpPr>
        <p:spPr bwMode="auto">
          <a:xfrm rot="16200000">
            <a:off x="3181963" y="4791520"/>
            <a:ext cx="598424" cy="297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333"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KDEL</a:t>
            </a:r>
          </a:p>
        </p:txBody>
      </p:sp>
      <p:grpSp>
        <p:nvGrpSpPr>
          <p:cNvPr id="124" name="Group 123">
            <a:extLst>
              <a:ext uri="{FF2B5EF4-FFF2-40B4-BE49-F238E27FC236}">
                <a16:creationId xmlns:a16="http://schemas.microsoft.com/office/drawing/2014/main" id="{AE54AA82-DD3B-104F-A9FB-42C266DFCF77}"/>
              </a:ext>
            </a:extLst>
          </p:cNvPr>
          <p:cNvGrpSpPr/>
          <p:nvPr/>
        </p:nvGrpSpPr>
        <p:grpSpPr>
          <a:xfrm>
            <a:off x="1306586" y="4706843"/>
            <a:ext cx="2066493" cy="1036364"/>
            <a:chOff x="865639" y="2847593"/>
            <a:chExt cx="1549870" cy="777273"/>
          </a:xfrm>
        </p:grpSpPr>
        <p:sp>
          <p:nvSpPr>
            <p:cNvPr id="113" name="Rectangle 112">
              <a:extLst>
                <a:ext uri="{FF2B5EF4-FFF2-40B4-BE49-F238E27FC236}">
                  <a16:creationId xmlns:a16="http://schemas.microsoft.com/office/drawing/2014/main" id="{2AFA45B5-BF1A-D54D-828C-0C8D5F90F8AC}"/>
                </a:ext>
              </a:extLst>
            </p:cNvPr>
            <p:cNvSpPr/>
            <p:nvPr/>
          </p:nvSpPr>
          <p:spPr bwMode="auto">
            <a:xfrm>
              <a:off x="1063938" y="2904119"/>
              <a:ext cx="530126" cy="24285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5" name="Rectangle 114">
              <a:extLst>
                <a:ext uri="{FF2B5EF4-FFF2-40B4-BE49-F238E27FC236}">
                  <a16:creationId xmlns:a16="http://schemas.microsoft.com/office/drawing/2014/main" id="{D9E18D1F-C258-5043-AAD4-DE418DE92285}"/>
                </a:ext>
              </a:extLst>
            </p:cNvPr>
            <p:cNvSpPr/>
            <p:nvPr/>
          </p:nvSpPr>
          <p:spPr bwMode="auto">
            <a:xfrm>
              <a:off x="1891231" y="2904119"/>
              <a:ext cx="504485" cy="242854"/>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7" name="Rectangle 116">
              <a:extLst>
                <a:ext uri="{FF2B5EF4-FFF2-40B4-BE49-F238E27FC236}">
                  <a16:creationId xmlns:a16="http://schemas.microsoft.com/office/drawing/2014/main" id="{13287694-CA80-F84E-A3AA-16ECCD6223C6}"/>
                </a:ext>
              </a:extLst>
            </p:cNvPr>
            <p:cNvSpPr/>
            <p:nvPr/>
          </p:nvSpPr>
          <p:spPr bwMode="auto">
            <a:xfrm>
              <a:off x="1063938" y="3321717"/>
              <a:ext cx="530126" cy="24285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8" name="Rectangle 117">
              <a:extLst>
                <a:ext uri="{FF2B5EF4-FFF2-40B4-BE49-F238E27FC236}">
                  <a16:creationId xmlns:a16="http://schemas.microsoft.com/office/drawing/2014/main" id="{4FE9096D-4255-364A-886B-3E73C0970D96}"/>
                </a:ext>
              </a:extLst>
            </p:cNvPr>
            <p:cNvSpPr/>
            <p:nvPr/>
          </p:nvSpPr>
          <p:spPr bwMode="auto">
            <a:xfrm>
              <a:off x="1595530" y="3321717"/>
              <a:ext cx="294076" cy="24285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9" name="Rectangle 118">
              <a:extLst>
                <a:ext uri="{FF2B5EF4-FFF2-40B4-BE49-F238E27FC236}">
                  <a16:creationId xmlns:a16="http://schemas.microsoft.com/office/drawing/2014/main" id="{7AC2EF4E-7904-9F4F-BF43-A8EDF0976620}"/>
                </a:ext>
              </a:extLst>
            </p:cNvPr>
            <p:cNvSpPr/>
            <p:nvPr/>
          </p:nvSpPr>
          <p:spPr bwMode="auto">
            <a:xfrm>
              <a:off x="1891232" y="3321717"/>
              <a:ext cx="272047" cy="242854"/>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1" name="Rectangle 120">
              <a:extLst>
                <a:ext uri="{FF2B5EF4-FFF2-40B4-BE49-F238E27FC236}">
                  <a16:creationId xmlns:a16="http://schemas.microsoft.com/office/drawing/2014/main" id="{AAABC319-AD82-0E4A-A5E5-BC347BBC1D8E}"/>
                </a:ext>
              </a:extLst>
            </p:cNvPr>
            <p:cNvSpPr/>
            <p:nvPr/>
          </p:nvSpPr>
          <p:spPr bwMode="auto">
            <a:xfrm>
              <a:off x="2168003" y="3321717"/>
              <a:ext cx="227720" cy="242854"/>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 name="TextBox 38">
              <a:extLst>
                <a:ext uri="{FF2B5EF4-FFF2-40B4-BE49-F238E27FC236}">
                  <a16:creationId xmlns:a16="http://schemas.microsoft.com/office/drawing/2014/main" id="{7B59192B-0BF3-40E3-97CE-E42EF39B9A54}"/>
                </a:ext>
              </a:extLst>
            </p:cNvPr>
            <p:cNvSpPr txBox="1"/>
            <p:nvPr/>
          </p:nvSpPr>
          <p:spPr bwMode="auto">
            <a:xfrm>
              <a:off x="1196046" y="2909544"/>
              <a:ext cx="281866" cy="223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333"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a:t>
              </a:r>
            </a:p>
          </p:txBody>
        </p:sp>
        <p:sp>
          <p:nvSpPr>
            <p:cNvPr id="41" name="TextBox 40">
              <a:extLst>
                <a:ext uri="{FF2B5EF4-FFF2-40B4-BE49-F238E27FC236}">
                  <a16:creationId xmlns:a16="http://schemas.microsoft.com/office/drawing/2014/main" id="{F024A05C-477E-4939-A46D-E946E60E96B9}"/>
                </a:ext>
              </a:extLst>
            </p:cNvPr>
            <p:cNvSpPr txBox="1"/>
            <p:nvPr/>
          </p:nvSpPr>
          <p:spPr bwMode="auto">
            <a:xfrm>
              <a:off x="1207702" y="3320034"/>
              <a:ext cx="258690" cy="223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333"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a:t>
              </a:r>
            </a:p>
          </p:txBody>
        </p:sp>
        <p:sp>
          <p:nvSpPr>
            <p:cNvPr id="43" name="TextBox 42">
              <a:extLst>
                <a:ext uri="{FF2B5EF4-FFF2-40B4-BE49-F238E27FC236}">
                  <a16:creationId xmlns:a16="http://schemas.microsoft.com/office/drawing/2014/main" id="{3A65DB0C-5BA7-4B39-BE14-81F2E27208F3}"/>
                </a:ext>
              </a:extLst>
            </p:cNvPr>
            <p:cNvSpPr txBox="1"/>
            <p:nvPr/>
          </p:nvSpPr>
          <p:spPr bwMode="auto">
            <a:xfrm>
              <a:off x="1396708" y="3320034"/>
              <a:ext cx="665490" cy="223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333"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a:t>
              </a:r>
            </a:p>
          </p:txBody>
        </p:sp>
        <p:sp>
          <p:nvSpPr>
            <p:cNvPr id="44" name="TextBox 43">
              <a:extLst>
                <a:ext uri="{FF2B5EF4-FFF2-40B4-BE49-F238E27FC236}">
                  <a16:creationId xmlns:a16="http://schemas.microsoft.com/office/drawing/2014/main" id="{2F1B8773-000D-4BE0-A04A-A60AF0914247}"/>
                </a:ext>
              </a:extLst>
            </p:cNvPr>
            <p:cNvSpPr txBox="1"/>
            <p:nvPr/>
          </p:nvSpPr>
          <p:spPr bwMode="auto">
            <a:xfrm>
              <a:off x="1893447" y="3320034"/>
              <a:ext cx="273931" cy="223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333"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a:t>
              </a:r>
            </a:p>
          </p:txBody>
        </p:sp>
        <p:sp>
          <p:nvSpPr>
            <p:cNvPr id="45" name="TextBox 44">
              <a:extLst>
                <a:ext uri="{FF2B5EF4-FFF2-40B4-BE49-F238E27FC236}">
                  <a16:creationId xmlns:a16="http://schemas.microsoft.com/office/drawing/2014/main" id="{52879BA4-0835-4237-9485-11AADA324931}"/>
                </a:ext>
              </a:extLst>
            </p:cNvPr>
            <p:cNvSpPr txBox="1"/>
            <p:nvPr/>
          </p:nvSpPr>
          <p:spPr bwMode="auto">
            <a:xfrm>
              <a:off x="1957385" y="2909544"/>
              <a:ext cx="250722" cy="223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333"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C</a:t>
              </a:r>
            </a:p>
          </p:txBody>
        </p:sp>
        <p:sp>
          <p:nvSpPr>
            <p:cNvPr id="47" name="TextBox 46">
              <a:extLst>
                <a:ext uri="{FF2B5EF4-FFF2-40B4-BE49-F238E27FC236}">
                  <a16:creationId xmlns:a16="http://schemas.microsoft.com/office/drawing/2014/main" id="{972E416A-5125-456B-B5EB-138514A2BCC5}"/>
                </a:ext>
              </a:extLst>
            </p:cNvPr>
            <p:cNvSpPr txBox="1"/>
            <p:nvPr/>
          </p:nvSpPr>
          <p:spPr bwMode="auto">
            <a:xfrm>
              <a:off x="2137619" y="3123394"/>
              <a:ext cx="277890" cy="223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333"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fs</a:t>
              </a:r>
            </a:p>
          </p:txBody>
        </p:sp>
        <p:sp>
          <p:nvSpPr>
            <p:cNvPr id="112" name="Rectangle 111">
              <a:extLst>
                <a:ext uri="{FF2B5EF4-FFF2-40B4-BE49-F238E27FC236}">
                  <a16:creationId xmlns:a16="http://schemas.microsoft.com/office/drawing/2014/main" id="{F300D0CD-A7F8-4B4D-8188-DFC65488B3A9}"/>
                </a:ext>
              </a:extLst>
            </p:cNvPr>
            <p:cNvSpPr/>
            <p:nvPr/>
          </p:nvSpPr>
          <p:spPr bwMode="auto">
            <a:xfrm>
              <a:off x="904049" y="2904119"/>
              <a:ext cx="157912" cy="24285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4" name="Rectangle 113">
              <a:extLst>
                <a:ext uri="{FF2B5EF4-FFF2-40B4-BE49-F238E27FC236}">
                  <a16:creationId xmlns:a16="http://schemas.microsoft.com/office/drawing/2014/main" id="{7AC7BE3F-37D1-5B4A-8CF4-BCE7FB47F6AE}"/>
                </a:ext>
              </a:extLst>
            </p:cNvPr>
            <p:cNvSpPr/>
            <p:nvPr/>
          </p:nvSpPr>
          <p:spPr bwMode="auto">
            <a:xfrm>
              <a:off x="1595530" y="2904119"/>
              <a:ext cx="294076" cy="24285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6" name="Rectangle 115">
              <a:extLst>
                <a:ext uri="{FF2B5EF4-FFF2-40B4-BE49-F238E27FC236}">
                  <a16:creationId xmlns:a16="http://schemas.microsoft.com/office/drawing/2014/main" id="{EAF4D587-3946-6B40-BF46-2528B4C9EF6B}"/>
                </a:ext>
              </a:extLst>
            </p:cNvPr>
            <p:cNvSpPr/>
            <p:nvPr/>
          </p:nvSpPr>
          <p:spPr bwMode="auto">
            <a:xfrm>
              <a:off x="904049" y="3321717"/>
              <a:ext cx="157912" cy="24285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22" name="Straight Connector 121">
              <a:extLst>
                <a:ext uri="{FF2B5EF4-FFF2-40B4-BE49-F238E27FC236}">
                  <a16:creationId xmlns:a16="http://schemas.microsoft.com/office/drawing/2014/main" id="{24241B0F-C5FA-F84C-A7B3-5AEA02BF521A}"/>
                </a:ext>
              </a:extLst>
            </p:cNvPr>
            <p:cNvCxnSpPr/>
            <p:nvPr/>
          </p:nvCxnSpPr>
          <p:spPr bwMode="auto">
            <a:xfrm>
              <a:off x="2149322" y="3168450"/>
              <a:ext cx="0" cy="145943"/>
            </a:xfrm>
            <a:prstGeom prst="line">
              <a:avLst/>
            </a:prstGeom>
            <a:noFill/>
            <a:ln w="28575" cap="flat" cmpd="sng" algn="ctr">
              <a:solidFill>
                <a:schemeClr val="accent3"/>
              </a:solidFill>
              <a:prstDash val="solid"/>
              <a:round/>
              <a:headEnd type="none" w="med" len="med"/>
              <a:tailEnd type="triangle" w="med" len="med"/>
            </a:ln>
            <a:effectLst/>
          </p:spPr>
        </p:cxnSp>
        <p:sp>
          <p:nvSpPr>
            <p:cNvPr id="38" name="TextBox 37">
              <a:extLst>
                <a:ext uri="{FF2B5EF4-FFF2-40B4-BE49-F238E27FC236}">
                  <a16:creationId xmlns:a16="http://schemas.microsoft.com/office/drawing/2014/main" id="{9DE7E937-E826-4F52-9023-93AD93FDBC43}"/>
                </a:ext>
              </a:extLst>
            </p:cNvPr>
            <p:cNvSpPr txBox="1"/>
            <p:nvPr/>
          </p:nvSpPr>
          <p:spPr bwMode="auto">
            <a:xfrm rot="16200000">
              <a:off x="791465" y="3327600"/>
              <a:ext cx="371440" cy="223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333"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SP</a:t>
              </a:r>
            </a:p>
          </p:txBody>
        </p:sp>
        <p:sp>
          <p:nvSpPr>
            <p:cNvPr id="37" name="TextBox 36">
              <a:extLst>
                <a:ext uri="{FF2B5EF4-FFF2-40B4-BE49-F238E27FC236}">
                  <a16:creationId xmlns:a16="http://schemas.microsoft.com/office/drawing/2014/main" id="{F658DBD9-AC8D-4E8D-A351-7F2E076A00C9}"/>
                </a:ext>
              </a:extLst>
            </p:cNvPr>
            <p:cNvSpPr txBox="1"/>
            <p:nvPr/>
          </p:nvSpPr>
          <p:spPr bwMode="auto">
            <a:xfrm rot="16200000">
              <a:off x="796831" y="2921429"/>
              <a:ext cx="370763" cy="223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333"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SP</a:t>
              </a:r>
            </a:p>
          </p:txBody>
        </p:sp>
        <p:sp>
          <p:nvSpPr>
            <p:cNvPr id="42" name="TextBox 41">
              <a:extLst>
                <a:ext uri="{FF2B5EF4-FFF2-40B4-BE49-F238E27FC236}">
                  <a16:creationId xmlns:a16="http://schemas.microsoft.com/office/drawing/2014/main" id="{9C88E6C2-2C4B-4C39-8090-4D3D3C3D6D12}"/>
                </a:ext>
              </a:extLst>
            </p:cNvPr>
            <p:cNvSpPr txBox="1"/>
            <p:nvPr/>
          </p:nvSpPr>
          <p:spPr bwMode="auto">
            <a:xfrm>
              <a:off x="1613655" y="2909544"/>
              <a:ext cx="226112" cy="223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333"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a:t>
              </a:r>
            </a:p>
          </p:txBody>
        </p:sp>
      </p:grpSp>
      <p:grpSp>
        <p:nvGrpSpPr>
          <p:cNvPr id="128" name="Group 127">
            <a:extLst>
              <a:ext uri="{FF2B5EF4-FFF2-40B4-BE49-F238E27FC236}">
                <a16:creationId xmlns:a16="http://schemas.microsoft.com/office/drawing/2014/main" id="{D515D277-1C4C-8A40-9B28-9CDDC85E2FDC}"/>
              </a:ext>
            </a:extLst>
          </p:cNvPr>
          <p:cNvGrpSpPr/>
          <p:nvPr/>
        </p:nvGrpSpPr>
        <p:grpSpPr>
          <a:xfrm>
            <a:off x="4162855" y="3041369"/>
            <a:ext cx="1810156" cy="973672"/>
            <a:chOff x="3007841" y="1874262"/>
            <a:chExt cx="1357617" cy="730254"/>
          </a:xfrm>
        </p:grpSpPr>
        <p:sp>
          <p:nvSpPr>
            <p:cNvPr id="25" name="TextBox 24">
              <a:extLst>
                <a:ext uri="{FF2B5EF4-FFF2-40B4-BE49-F238E27FC236}">
                  <a16:creationId xmlns:a16="http://schemas.microsoft.com/office/drawing/2014/main" id="{5056C735-F818-4336-B758-6B1EF8F9C28D}"/>
                </a:ext>
              </a:extLst>
            </p:cNvPr>
            <p:cNvSpPr txBox="1"/>
            <p:nvPr/>
          </p:nvSpPr>
          <p:spPr bwMode="auto">
            <a:xfrm>
              <a:off x="3007841" y="1874262"/>
              <a:ext cx="665490" cy="223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333"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S505N</a:t>
              </a:r>
            </a:p>
          </p:txBody>
        </p:sp>
        <p:sp>
          <p:nvSpPr>
            <p:cNvPr id="26" name="TextBox 25">
              <a:extLst>
                <a:ext uri="{FF2B5EF4-FFF2-40B4-BE49-F238E27FC236}">
                  <a16:creationId xmlns:a16="http://schemas.microsoft.com/office/drawing/2014/main" id="{AFAFD254-22EB-4B35-A952-2D2190E91DF8}"/>
                </a:ext>
              </a:extLst>
            </p:cNvPr>
            <p:cNvSpPr txBox="1"/>
            <p:nvPr/>
          </p:nvSpPr>
          <p:spPr bwMode="auto">
            <a:xfrm>
              <a:off x="3394191" y="1874262"/>
              <a:ext cx="665490" cy="223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333"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S515N</a:t>
              </a:r>
            </a:p>
          </p:txBody>
        </p:sp>
        <p:sp>
          <p:nvSpPr>
            <p:cNvPr id="32" name="TextBox 31">
              <a:extLst>
                <a:ext uri="{FF2B5EF4-FFF2-40B4-BE49-F238E27FC236}">
                  <a16:creationId xmlns:a16="http://schemas.microsoft.com/office/drawing/2014/main" id="{F950174E-A7DF-4D59-A1BD-052F9E9A36DE}"/>
                </a:ext>
              </a:extLst>
            </p:cNvPr>
            <p:cNvSpPr txBox="1"/>
            <p:nvPr/>
          </p:nvSpPr>
          <p:spPr bwMode="auto">
            <a:xfrm>
              <a:off x="3279412" y="2381426"/>
              <a:ext cx="665490" cy="223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333"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513</a:t>
              </a:r>
            </a:p>
          </p:txBody>
        </p:sp>
        <p:sp>
          <p:nvSpPr>
            <p:cNvPr id="33" name="TextBox 32">
              <a:extLst>
                <a:ext uri="{FF2B5EF4-FFF2-40B4-BE49-F238E27FC236}">
                  <a16:creationId xmlns:a16="http://schemas.microsoft.com/office/drawing/2014/main" id="{55B15012-D3AE-4072-911C-D76D55F94C56}"/>
                </a:ext>
              </a:extLst>
            </p:cNvPr>
            <p:cNvSpPr txBox="1"/>
            <p:nvPr/>
          </p:nvSpPr>
          <p:spPr bwMode="auto">
            <a:xfrm>
              <a:off x="3699968" y="2381426"/>
              <a:ext cx="665490" cy="223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333"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518</a:t>
              </a:r>
            </a:p>
          </p:txBody>
        </p:sp>
        <p:cxnSp>
          <p:nvCxnSpPr>
            <p:cNvPr id="90" name="Straight Connector 89">
              <a:extLst>
                <a:ext uri="{FF2B5EF4-FFF2-40B4-BE49-F238E27FC236}">
                  <a16:creationId xmlns:a16="http://schemas.microsoft.com/office/drawing/2014/main" id="{6E340E68-E452-E44C-B260-533BBA4FDEA8}"/>
                </a:ext>
              </a:extLst>
            </p:cNvPr>
            <p:cNvCxnSpPr/>
            <p:nvPr/>
          </p:nvCxnSpPr>
          <p:spPr bwMode="auto">
            <a:xfrm>
              <a:off x="3400101" y="2035367"/>
              <a:ext cx="0" cy="145943"/>
            </a:xfrm>
            <a:prstGeom prst="line">
              <a:avLst/>
            </a:prstGeom>
            <a:noFill/>
            <a:ln w="28575" cap="flat" cmpd="sng" algn="ctr">
              <a:solidFill>
                <a:schemeClr val="accent3"/>
              </a:solidFill>
              <a:prstDash val="solid"/>
              <a:round/>
              <a:headEnd type="none" w="med" len="med"/>
              <a:tailEnd type="triangle" w="med" len="med"/>
            </a:ln>
            <a:effectLst/>
          </p:spPr>
        </p:cxnSp>
        <p:cxnSp>
          <p:nvCxnSpPr>
            <p:cNvPr id="91" name="Straight Connector 90">
              <a:extLst>
                <a:ext uri="{FF2B5EF4-FFF2-40B4-BE49-F238E27FC236}">
                  <a16:creationId xmlns:a16="http://schemas.microsoft.com/office/drawing/2014/main" id="{D36122AE-26A0-B84B-809E-3F200BA9275B}"/>
                </a:ext>
              </a:extLst>
            </p:cNvPr>
            <p:cNvCxnSpPr/>
            <p:nvPr/>
          </p:nvCxnSpPr>
          <p:spPr bwMode="auto">
            <a:xfrm>
              <a:off x="3700164" y="2037819"/>
              <a:ext cx="0" cy="145943"/>
            </a:xfrm>
            <a:prstGeom prst="line">
              <a:avLst/>
            </a:prstGeom>
            <a:noFill/>
            <a:ln w="28575" cap="flat" cmpd="sng" algn="ctr">
              <a:solidFill>
                <a:schemeClr val="accent3"/>
              </a:solidFill>
              <a:prstDash val="solid"/>
              <a:round/>
              <a:headEnd type="none" w="med" len="med"/>
              <a:tailEnd type="triangle" w="med" len="med"/>
            </a:ln>
            <a:effectLst/>
          </p:spPr>
        </p:cxnSp>
        <p:sp>
          <p:nvSpPr>
            <p:cNvPr id="126" name="Rectangle 125">
              <a:extLst>
                <a:ext uri="{FF2B5EF4-FFF2-40B4-BE49-F238E27FC236}">
                  <a16:creationId xmlns:a16="http://schemas.microsoft.com/office/drawing/2014/main" id="{CCD634BA-C998-2348-B105-E7A6AF4261AA}"/>
                </a:ext>
              </a:extLst>
            </p:cNvPr>
            <p:cNvSpPr/>
            <p:nvPr/>
          </p:nvSpPr>
          <p:spPr bwMode="auto">
            <a:xfrm>
              <a:off x="3083735" y="2158397"/>
              <a:ext cx="507047" cy="27790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7" name="Rectangle 126">
              <a:extLst>
                <a:ext uri="{FF2B5EF4-FFF2-40B4-BE49-F238E27FC236}">
                  <a16:creationId xmlns:a16="http://schemas.microsoft.com/office/drawing/2014/main" id="{F40F638C-B3D4-2442-A505-A038E631E5FE}"/>
                </a:ext>
              </a:extLst>
            </p:cNvPr>
            <p:cNvSpPr/>
            <p:nvPr/>
          </p:nvSpPr>
          <p:spPr bwMode="auto">
            <a:xfrm>
              <a:off x="3589768" y="2159820"/>
              <a:ext cx="260170" cy="276481"/>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 name="TextBox 26">
              <a:extLst>
                <a:ext uri="{FF2B5EF4-FFF2-40B4-BE49-F238E27FC236}">
                  <a16:creationId xmlns:a16="http://schemas.microsoft.com/office/drawing/2014/main" id="{DEDE3CE4-210B-4A88-8D88-94ED557EDC89}"/>
                </a:ext>
              </a:extLst>
            </p:cNvPr>
            <p:cNvSpPr txBox="1"/>
            <p:nvPr/>
          </p:nvSpPr>
          <p:spPr bwMode="auto">
            <a:xfrm>
              <a:off x="3144650" y="2175350"/>
              <a:ext cx="385270" cy="223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333"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TM</a:t>
              </a:r>
            </a:p>
          </p:txBody>
        </p:sp>
        <p:sp>
          <p:nvSpPr>
            <p:cNvPr id="29" name="TextBox 28">
              <a:extLst>
                <a:ext uri="{FF2B5EF4-FFF2-40B4-BE49-F238E27FC236}">
                  <a16:creationId xmlns:a16="http://schemas.microsoft.com/office/drawing/2014/main" id="{27A77695-8227-4EDB-BE31-25CE04CDB5C0}"/>
                </a:ext>
              </a:extLst>
            </p:cNvPr>
            <p:cNvSpPr txBox="1"/>
            <p:nvPr/>
          </p:nvSpPr>
          <p:spPr bwMode="auto">
            <a:xfrm>
              <a:off x="3555755" y="2175350"/>
              <a:ext cx="342870" cy="223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333"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JM</a:t>
              </a:r>
            </a:p>
          </p:txBody>
        </p:sp>
      </p:grpSp>
      <p:sp>
        <p:nvSpPr>
          <p:cNvPr id="137" name="Rectangle 136">
            <a:extLst>
              <a:ext uri="{FF2B5EF4-FFF2-40B4-BE49-F238E27FC236}">
                <a16:creationId xmlns:a16="http://schemas.microsoft.com/office/drawing/2014/main" id="{92D8B189-A240-9748-9DEE-B1DC7FA11CD0}"/>
              </a:ext>
            </a:extLst>
          </p:cNvPr>
          <p:cNvSpPr/>
          <p:nvPr/>
        </p:nvSpPr>
        <p:spPr bwMode="auto">
          <a:xfrm>
            <a:off x="8769723" y="1359148"/>
            <a:ext cx="2572809" cy="1626381"/>
          </a:xfrm>
          <a:prstGeom prst="rect">
            <a:avLst/>
          </a:prstGeom>
          <a:no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 name="TextBox 48">
            <a:extLst>
              <a:ext uri="{FF2B5EF4-FFF2-40B4-BE49-F238E27FC236}">
                <a16:creationId xmlns:a16="http://schemas.microsoft.com/office/drawing/2014/main" id="{059804C0-6113-4169-B6EB-01ADAFE652EE}"/>
              </a:ext>
            </a:extLst>
          </p:cNvPr>
          <p:cNvSpPr txBox="1"/>
          <p:nvPr/>
        </p:nvSpPr>
        <p:spPr bwMode="auto">
          <a:xfrm>
            <a:off x="8743895" y="1301416"/>
            <a:ext cx="8873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ET</a:t>
            </a:r>
          </a:p>
        </p:txBody>
      </p:sp>
      <p:sp>
        <p:nvSpPr>
          <p:cNvPr id="53" name="TextBox 52">
            <a:extLst>
              <a:ext uri="{FF2B5EF4-FFF2-40B4-BE49-F238E27FC236}">
                <a16:creationId xmlns:a16="http://schemas.microsoft.com/office/drawing/2014/main" id="{BE6476D5-44FC-46C0-83ED-2D98BCEAAF48}"/>
              </a:ext>
            </a:extLst>
          </p:cNvPr>
          <p:cNvSpPr txBox="1"/>
          <p:nvPr/>
        </p:nvSpPr>
        <p:spPr bwMode="auto">
          <a:xfrm>
            <a:off x="10110936" y="2958899"/>
            <a:ext cx="887320"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773</a:t>
            </a:r>
          </a:p>
        </p:txBody>
      </p:sp>
      <p:sp>
        <p:nvSpPr>
          <p:cNvPr id="132" name="Pie 131">
            <a:extLst>
              <a:ext uri="{FF2B5EF4-FFF2-40B4-BE49-F238E27FC236}">
                <a16:creationId xmlns:a16="http://schemas.microsoft.com/office/drawing/2014/main" id="{9BFA2A0E-EBF9-C74A-815A-DA8453AE6B0F}"/>
              </a:ext>
            </a:extLst>
          </p:cNvPr>
          <p:cNvSpPr/>
          <p:nvPr/>
        </p:nvSpPr>
        <p:spPr bwMode="auto">
          <a:xfrm>
            <a:off x="9785182" y="1517843"/>
            <a:ext cx="1398989" cy="1398989"/>
          </a:xfrm>
          <a:prstGeom prst="pie">
            <a:avLst>
              <a:gd name="adj1" fmla="val 16234956"/>
              <a:gd name="adj2" fmla="val 8254695"/>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5" name="TextBox 74">
            <a:extLst>
              <a:ext uri="{FF2B5EF4-FFF2-40B4-BE49-F238E27FC236}">
                <a16:creationId xmlns:a16="http://schemas.microsoft.com/office/drawing/2014/main" id="{2BEC15AE-3B70-4A6B-96E9-3A42CC8E4F87}"/>
              </a:ext>
            </a:extLst>
          </p:cNvPr>
          <p:cNvSpPr txBox="1"/>
          <p:nvPr/>
        </p:nvSpPr>
        <p:spPr bwMode="auto">
          <a:xfrm>
            <a:off x="10562143" y="2042836"/>
            <a:ext cx="622028"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63%</a:t>
            </a:r>
          </a:p>
        </p:txBody>
      </p:sp>
      <p:sp>
        <p:nvSpPr>
          <p:cNvPr id="133" name="Pie 132">
            <a:extLst>
              <a:ext uri="{FF2B5EF4-FFF2-40B4-BE49-F238E27FC236}">
                <a16:creationId xmlns:a16="http://schemas.microsoft.com/office/drawing/2014/main" id="{3860BA95-D657-BF4B-96DD-B579EB684A5F}"/>
              </a:ext>
            </a:extLst>
          </p:cNvPr>
          <p:cNvSpPr/>
          <p:nvPr/>
        </p:nvSpPr>
        <p:spPr bwMode="auto">
          <a:xfrm>
            <a:off x="9742990" y="1407745"/>
            <a:ext cx="1398989" cy="1398989"/>
          </a:xfrm>
          <a:prstGeom prst="pie">
            <a:avLst>
              <a:gd name="adj1" fmla="val 13120031"/>
              <a:gd name="adj2" fmla="val 16184208"/>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9" name="TextBox 68">
            <a:extLst>
              <a:ext uri="{FF2B5EF4-FFF2-40B4-BE49-F238E27FC236}">
                <a16:creationId xmlns:a16="http://schemas.microsoft.com/office/drawing/2014/main" id="{B5520A5B-1A71-4876-B646-FFDFCD277F21}"/>
              </a:ext>
            </a:extLst>
          </p:cNvPr>
          <p:cNvSpPr txBox="1"/>
          <p:nvPr/>
        </p:nvSpPr>
        <p:spPr bwMode="auto">
          <a:xfrm>
            <a:off x="9916523" y="1453585"/>
            <a:ext cx="622029"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14%</a:t>
            </a:r>
          </a:p>
        </p:txBody>
      </p:sp>
      <p:sp>
        <p:nvSpPr>
          <p:cNvPr id="134" name="Pie 133">
            <a:extLst>
              <a:ext uri="{FF2B5EF4-FFF2-40B4-BE49-F238E27FC236}">
                <a16:creationId xmlns:a16="http://schemas.microsoft.com/office/drawing/2014/main" id="{6F5C9ABA-1026-4D44-A067-91E7FCCC8D7A}"/>
              </a:ext>
            </a:extLst>
          </p:cNvPr>
          <p:cNvSpPr/>
          <p:nvPr/>
        </p:nvSpPr>
        <p:spPr bwMode="auto">
          <a:xfrm>
            <a:off x="9721210" y="1439583"/>
            <a:ext cx="1398989" cy="1398989"/>
          </a:xfrm>
          <a:prstGeom prst="pie">
            <a:avLst>
              <a:gd name="adj1" fmla="val 12332108"/>
              <a:gd name="adj2" fmla="val 13112458"/>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1" name="TextBox 70">
            <a:extLst>
              <a:ext uri="{FF2B5EF4-FFF2-40B4-BE49-F238E27FC236}">
                <a16:creationId xmlns:a16="http://schemas.microsoft.com/office/drawing/2014/main" id="{C661B4C4-5A2D-4664-BFE1-93A9F97055EB}"/>
              </a:ext>
            </a:extLst>
          </p:cNvPr>
          <p:cNvSpPr txBox="1"/>
          <p:nvPr/>
        </p:nvSpPr>
        <p:spPr bwMode="auto">
          <a:xfrm>
            <a:off x="9428472" y="1560623"/>
            <a:ext cx="5100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135" name="Pie 134">
            <a:extLst>
              <a:ext uri="{FF2B5EF4-FFF2-40B4-BE49-F238E27FC236}">
                <a16:creationId xmlns:a16="http://schemas.microsoft.com/office/drawing/2014/main" id="{1DE000AE-79F7-9342-AD7F-8BE2328C6D59}"/>
              </a:ext>
            </a:extLst>
          </p:cNvPr>
          <p:cNvSpPr/>
          <p:nvPr/>
        </p:nvSpPr>
        <p:spPr bwMode="auto">
          <a:xfrm>
            <a:off x="9708787" y="1457337"/>
            <a:ext cx="1398989" cy="1398989"/>
          </a:xfrm>
          <a:prstGeom prst="pie">
            <a:avLst>
              <a:gd name="adj1" fmla="val 10515351"/>
              <a:gd name="adj2" fmla="val 12264869"/>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3" name="TextBox 72">
            <a:extLst>
              <a:ext uri="{FF2B5EF4-FFF2-40B4-BE49-F238E27FC236}">
                <a16:creationId xmlns:a16="http://schemas.microsoft.com/office/drawing/2014/main" id="{1624700F-BCF2-4B2D-9A07-BA13E1C29637}"/>
              </a:ext>
            </a:extLst>
          </p:cNvPr>
          <p:cNvSpPr txBox="1"/>
          <p:nvPr/>
        </p:nvSpPr>
        <p:spPr bwMode="auto">
          <a:xfrm>
            <a:off x="9258168" y="1884439"/>
            <a:ext cx="5954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136" name="Pie 135">
            <a:extLst>
              <a:ext uri="{FF2B5EF4-FFF2-40B4-BE49-F238E27FC236}">
                <a16:creationId xmlns:a16="http://schemas.microsoft.com/office/drawing/2014/main" id="{FE050CDE-283C-7148-857B-2066544D8954}"/>
              </a:ext>
            </a:extLst>
          </p:cNvPr>
          <p:cNvSpPr/>
          <p:nvPr/>
        </p:nvSpPr>
        <p:spPr bwMode="auto">
          <a:xfrm>
            <a:off x="9719486" y="1486436"/>
            <a:ext cx="1398989" cy="1398989"/>
          </a:xfrm>
          <a:prstGeom prst="pie">
            <a:avLst>
              <a:gd name="adj1" fmla="val 8254489"/>
              <a:gd name="adj2" fmla="val 10546747"/>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4" name="TextBox 73">
            <a:extLst>
              <a:ext uri="{FF2B5EF4-FFF2-40B4-BE49-F238E27FC236}">
                <a16:creationId xmlns:a16="http://schemas.microsoft.com/office/drawing/2014/main" id="{A3764342-0BD0-4A35-A0B5-AB373BEB502E}"/>
              </a:ext>
            </a:extLst>
          </p:cNvPr>
          <p:cNvSpPr txBox="1"/>
          <p:nvPr/>
        </p:nvSpPr>
        <p:spPr bwMode="auto">
          <a:xfrm>
            <a:off x="9649778" y="2214722"/>
            <a:ext cx="622029"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11%</a:t>
            </a:r>
          </a:p>
        </p:txBody>
      </p:sp>
      <p:sp>
        <p:nvSpPr>
          <p:cNvPr id="48" name="TextBox 47">
            <a:extLst>
              <a:ext uri="{FF2B5EF4-FFF2-40B4-BE49-F238E27FC236}">
                <a16:creationId xmlns:a16="http://schemas.microsoft.com/office/drawing/2014/main" id="{9B76FB57-DEA6-4517-AC3F-2B74DFCC2C75}"/>
              </a:ext>
            </a:extLst>
          </p:cNvPr>
          <p:cNvSpPr txBox="1"/>
          <p:nvPr/>
        </p:nvSpPr>
        <p:spPr bwMode="auto">
          <a:xfrm>
            <a:off x="6125735" y="1301248"/>
            <a:ext cx="88732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PV</a:t>
            </a:r>
          </a:p>
        </p:txBody>
      </p:sp>
      <p:sp>
        <p:nvSpPr>
          <p:cNvPr id="52" name="TextBox 51">
            <a:extLst>
              <a:ext uri="{FF2B5EF4-FFF2-40B4-BE49-F238E27FC236}">
                <a16:creationId xmlns:a16="http://schemas.microsoft.com/office/drawing/2014/main" id="{B7E7155E-9D56-4C7B-B27F-B0DD341E4AB1}"/>
              </a:ext>
            </a:extLst>
          </p:cNvPr>
          <p:cNvSpPr txBox="1"/>
          <p:nvPr/>
        </p:nvSpPr>
        <p:spPr bwMode="auto">
          <a:xfrm>
            <a:off x="7508849" y="2942643"/>
            <a:ext cx="887320"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482</a:t>
            </a:r>
          </a:p>
        </p:txBody>
      </p:sp>
      <p:sp>
        <p:nvSpPr>
          <p:cNvPr id="62" name="TextBox 61">
            <a:extLst>
              <a:ext uri="{FF2B5EF4-FFF2-40B4-BE49-F238E27FC236}">
                <a16:creationId xmlns:a16="http://schemas.microsoft.com/office/drawing/2014/main" id="{73C5218E-FD1D-4B22-A80B-5198123B2FCD}"/>
              </a:ext>
            </a:extLst>
          </p:cNvPr>
          <p:cNvSpPr txBox="1"/>
          <p:nvPr/>
        </p:nvSpPr>
        <p:spPr bwMode="auto">
          <a:xfrm>
            <a:off x="7493233" y="1197915"/>
            <a:ext cx="635681"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130" name="Pie 129">
            <a:extLst>
              <a:ext uri="{FF2B5EF4-FFF2-40B4-BE49-F238E27FC236}">
                <a16:creationId xmlns:a16="http://schemas.microsoft.com/office/drawing/2014/main" id="{45603564-97A8-824B-AC70-96F9FDE620E5}"/>
              </a:ext>
            </a:extLst>
          </p:cNvPr>
          <p:cNvSpPr/>
          <p:nvPr/>
        </p:nvSpPr>
        <p:spPr bwMode="auto">
          <a:xfrm>
            <a:off x="7225096" y="1517844"/>
            <a:ext cx="1398990" cy="1398989"/>
          </a:xfrm>
          <a:prstGeom prst="pie">
            <a:avLst>
              <a:gd name="adj1" fmla="val 16234956"/>
              <a:gd name="adj2" fmla="val 15566643"/>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3" name="TextBox 62">
            <a:extLst>
              <a:ext uri="{FF2B5EF4-FFF2-40B4-BE49-F238E27FC236}">
                <a16:creationId xmlns:a16="http://schemas.microsoft.com/office/drawing/2014/main" id="{EBBE84FE-AA53-43A1-AD7D-D5239013CFE4}"/>
              </a:ext>
            </a:extLst>
          </p:cNvPr>
          <p:cNvSpPr txBox="1"/>
          <p:nvPr/>
        </p:nvSpPr>
        <p:spPr bwMode="auto">
          <a:xfrm>
            <a:off x="7517473" y="2255175"/>
            <a:ext cx="887320"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97%</a:t>
            </a:r>
          </a:p>
        </p:txBody>
      </p:sp>
      <p:sp>
        <p:nvSpPr>
          <p:cNvPr id="131" name="Pie 130">
            <a:extLst>
              <a:ext uri="{FF2B5EF4-FFF2-40B4-BE49-F238E27FC236}">
                <a16:creationId xmlns:a16="http://schemas.microsoft.com/office/drawing/2014/main" id="{267B86DC-7BEA-FC42-92E7-82848BE388AC}"/>
              </a:ext>
            </a:extLst>
          </p:cNvPr>
          <p:cNvSpPr/>
          <p:nvPr/>
        </p:nvSpPr>
        <p:spPr bwMode="auto">
          <a:xfrm>
            <a:off x="7225096" y="1487106"/>
            <a:ext cx="1398990" cy="1398989"/>
          </a:xfrm>
          <a:prstGeom prst="pie">
            <a:avLst>
              <a:gd name="adj1" fmla="val 15523509"/>
              <a:gd name="adj2" fmla="val 16250942"/>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8" name="Rectangle 137">
            <a:extLst>
              <a:ext uri="{FF2B5EF4-FFF2-40B4-BE49-F238E27FC236}">
                <a16:creationId xmlns:a16="http://schemas.microsoft.com/office/drawing/2014/main" id="{91377797-4762-9142-AD54-D342E99C8C2E}"/>
              </a:ext>
            </a:extLst>
          </p:cNvPr>
          <p:cNvSpPr/>
          <p:nvPr/>
        </p:nvSpPr>
        <p:spPr bwMode="auto">
          <a:xfrm>
            <a:off x="6126688" y="1359150"/>
            <a:ext cx="2572810" cy="1626381"/>
          </a:xfrm>
          <a:prstGeom prst="rect">
            <a:avLst/>
          </a:prstGeom>
          <a:no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 name="TextBox 55">
            <a:extLst>
              <a:ext uri="{FF2B5EF4-FFF2-40B4-BE49-F238E27FC236}">
                <a16:creationId xmlns:a16="http://schemas.microsoft.com/office/drawing/2014/main" id="{DC0A6A8B-A15B-424B-A7E5-B5FBF8D4A637}"/>
              </a:ext>
            </a:extLst>
          </p:cNvPr>
          <p:cNvSpPr txBox="1"/>
          <p:nvPr/>
        </p:nvSpPr>
        <p:spPr bwMode="auto">
          <a:xfrm>
            <a:off x="7083376" y="5485038"/>
            <a:ext cx="1295356"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JAK2 </a:t>
            </a:r>
            <a:r>
              <a:rPr kumimoji="0" lang="en-US" sz="1600" b="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V617F</a:t>
            </a:r>
          </a:p>
        </p:txBody>
      </p:sp>
      <p:sp>
        <p:nvSpPr>
          <p:cNvPr id="141" name="Rectangle 140">
            <a:extLst>
              <a:ext uri="{FF2B5EF4-FFF2-40B4-BE49-F238E27FC236}">
                <a16:creationId xmlns:a16="http://schemas.microsoft.com/office/drawing/2014/main" id="{B77EDF8B-E513-394C-A734-2F3216BCF466}"/>
              </a:ext>
            </a:extLst>
          </p:cNvPr>
          <p:cNvSpPr/>
          <p:nvPr/>
        </p:nvSpPr>
        <p:spPr bwMode="auto">
          <a:xfrm>
            <a:off x="6933361" y="5588807"/>
            <a:ext cx="131019" cy="13101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9" name="TextBox 58">
            <a:extLst>
              <a:ext uri="{FF2B5EF4-FFF2-40B4-BE49-F238E27FC236}">
                <a16:creationId xmlns:a16="http://schemas.microsoft.com/office/drawing/2014/main" id="{E62A1071-79F5-4CB4-8FFF-23B9E2ADEC01}"/>
              </a:ext>
            </a:extLst>
          </p:cNvPr>
          <p:cNvSpPr txBox="1"/>
          <p:nvPr/>
        </p:nvSpPr>
        <p:spPr bwMode="auto">
          <a:xfrm>
            <a:off x="8708952" y="5485038"/>
            <a:ext cx="1295356"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CALR</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type 2</a:t>
            </a:r>
          </a:p>
        </p:txBody>
      </p:sp>
      <p:sp>
        <p:nvSpPr>
          <p:cNvPr id="142" name="Rectangle 141">
            <a:extLst>
              <a:ext uri="{FF2B5EF4-FFF2-40B4-BE49-F238E27FC236}">
                <a16:creationId xmlns:a16="http://schemas.microsoft.com/office/drawing/2014/main" id="{39C557E6-C084-4A44-811F-19990DF45665}"/>
              </a:ext>
            </a:extLst>
          </p:cNvPr>
          <p:cNvSpPr/>
          <p:nvPr/>
        </p:nvSpPr>
        <p:spPr bwMode="auto">
          <a:xfrm>
            <a:off x="8572072" y="5590307"/>
            <a:ext cx="128016" cy="128016"/>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0" name="TextBox 59">
            <a:extLst>
              <a:ext uri="{FF2B5EF4-FFF2-40B4-BE49-F238E27FC236}">
                <a16:creationId xmlns:a16="http://schemas.microsoft.com/office/drawing/2014/main" id="{4DD948DC-428D-461F-97ED-E8E4F36F28E4}"/>
              </a:ext>
            </a:extLst>
          </p:cNvPr>
          <p:cNvSpPr txBox="1"/>
          <p:nvPr/>
        </p:nvSpPr>
        <p:spPr bwMode="auto">
          <a:xfrm>
            <a:off x="8708952" y="5836039"/>
            <a:ext cx="1295356"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MPLW</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515</a:t>
            </a:r>
          </a:p>
        </p:txBody>
      </p:sp>
      <p:sp>
        <p:nvSpPr>
          <p:cNvPr id="143" name="Rectangle 142">
            <a:extLst>
              <a:ext uri="{FF2B5EF4-FFF2-40B4-BE49-F238E27FC236}">
                <a16:creationId xmlns:a16="http://schemas.microsoft.com/office/drawing/2014/main" id="{F90D018C-23CE-2E41-A280-944EE626D6DD}"/>
              </a:ext>
            </a:extLst>
          </p:cNvPr>
          <p:cNvSpPr/>
          <p:nvPr/>
        </p:nvSpPr>
        <p:spPr bwMode="auto">
          <a:xfrm>
            <a:off x="8572072" y="5941308"/>
            <a:ext cx="128016" cy="128016"/>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 name="TextBox 56">
            <a:extLst>
              <a:ext uri="{FF2B5EF4-FFF2-40B4-BE49-F238E27FC236}">
                <a16:creationId xmlns:a16="http://schemas.microsoft.com/office/drawing/2014/main" id="{82D237E1-3E5F-4570-AD41-0F7618914516}"/>
              </a:ext>
            </a:extLst>
          </p:cNvPr>
          <p:cNvSpPr txBox="1"/>
          <p:nvPr/>
        </p:nvSpPr>
        <p:spPr bwMode="auto">
          <a:xfrm>
            <a:off x="7076470" y="5836039"/>
            <a:ext cx="1295356"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JAK2</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Ex12</a:t>
            </a:r>
          </a:p>
        </p:txBody>
      </p:sp>
      <p:sp>
        <p:nvSpPr>
          <p:cNvPr id="144" name="Rectangle 143">
            <a:extLst>
              <a:ext uri="{FF2B5EF4-FFF2-40B4-BE49-F238E27FC236}">
                <a16:creationId xmlns:a16="http://schemas.microsoft.com/office/drawing/2014/main" id="{DC64A643-0725-FB42-8309-E6F216247BD8}"/>
              </a:ext>
            </a:extLst>
          </p:cNvPr>
          <p:cNvSpPr/>
          <p:nvPr/>
        </p:nvSpPr>
        <p:spPr bwMode="auto">
          <a:xfrm>
            <a:off x="6933360" y="5939806"/>
            <a:ext cx="131020" cy="131020"/>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1" name="TextBox 60">
            <a:extLst>
              <a:ext uri="{FF2B5EF4-FFF2-40B4-BE49-F238E27FC236}">
                <a16:creationId xmlns:a16="http://schemas.microsoft.com/office/drawing/2014/main" id="{FA170F7F-BA67-4FDC-84E6-BF36C2DE5D84}"/>
              </a:ext>
            </a:extLst>
          </p:cNvPr>
          <p:cNvSpPr txBox="1"/>
          <p:nvPr/>
        </p:nvSpPr>
        <p:spPr bwMode="auto">
          <a:xfrm>
            <a:off x="10254798" y="5833809"/>
            <a:ext cx="1295356"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Triple neg</a:t>
            </a:r>
          </a:p>
        </p:txBody>
      </p:sp>
      <p:sp>
        <p:nvSpPr>
          <p:cNvPr id="145" name="Rectangle 144">
            <a:extLst>
              <a:ext uri="{FF2B5EF4-FFF2-40B4-BE49-F238E27FC236}">
                <a16:creationId xmlns:a16="http://schemas.microsoft.com/office/drawing/2014/main" id="{1A87D27C-A47E-284B-8DDE-352E914EC5B5}"/>
              </a:ext>
            </a:extLst>
          </p:cNvPr>
          <p:cNvSpPr/>
          <p:nvPr/>
        </p:nvSpPr>
        <p:spPr bwMode="auto">
          <a:xfrm>
            <a:off x="10117918" y="5939078"/>
            <a:ext cx="128016" cy="12801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 name="TextBox 57">
            <a:extLst>
              <a:ext uri="{FF2B5EF4-FFF2-40B4-BE49-F238E27FC236}">
                <a16:creationId xmlns:a16="http://schemas.microsoft.com/office/drawing/2014/main" id="{58164635-3125-4491-9626-013C722A91FF}"/>
              </a:ext>
            </a:extLst>
          </p:cNvPr>
          <p:cNvSpPr txBox="1"/>
          <p:nvPr/>
        </p:nvSpPr>
        <p:spPr bwMode="auto">
          <a:xfrm>
            <a:off x="10254798" y="5482552"/>
            <a:ext cx="1295355"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CALR</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type 1</a:t>
            </a:r>
          </a:p>
        </p:txBody>
      </p:sp>
      <p:sp>
        <p:nvSpPr>
          <p:cNvPr id="146" name="Rectangle 145">
            <a:extLst>
              <a:ext uri="{FF2B5EF4-FFF2-40B4-BE49-F238E27FC236}">
                <a16:creationId xmlns:a16="http://schemas.microsoft.com/office/drawing/2014/main" id="{D167C1F4-E2DA-DC4B-9D24-934E74EDC9A1}"/>
              </a:ext>
            </a:extLst>
          </p:cNvPr>
          <p:cNvSpPr/>
          <p:nvPr/>
        </p:nvSpPr>
        <p:spPr bwMode="auto">
          <a:xfrm>
            <a:off x="10117615" y="5587821"/>
            <a:ext cx="128016" cy="128016"/>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3" name="Rectangle 152">
            <a:extLst>
              <a:ext uri="{FF2B5EF4-FFF2-40B4-BE49-F238E27FC236}">
                <a16:creationId xmlns:a16="http://schemas.microsoft.com/office/drawing/2014/main" id="{30884E65-925E-9640-A80F-FE5D45AF484C}"/>
              </a:ext>
            </a:extLst>
          </p:cNvPr>
          <p:cNvSpPr/>
          <p:nvPr/>
        </p:nvSpPr>
        <p:spPr bwMode="auto">
          <a:xfrm>
            <a:off x="6123326" y="3656630"/>
            <a:ext cx="5219207" cy="1593268"/>
          </a:xfrm>
          <a:prstGeom prst="rect">
            <a:avLst/>
          </a:prstGeom>
          <a:noFill/>
          <a:ln w="1270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6" name="TextBox 75">
            <a:extLst>
              <a:ext uri="{FF2B5EF4-FFF2-40B4-BE49-F238E27FC236}">
                <a16:creationId xmlns:a16="http://schemas.microsoft.com/office/drawing/2014/main" id="{8ED8D75E-BBB1-4BFB-8301-1A729C763017}"/>
              </a:ext>
            </a:extLst>
          </p:cNvPr>
          <p:cNvSpPr txBox="1"/>
          <p:nvPr/>
        </p:nvSpPr>
        <p:spPr bwMode="auto">
          <a:xfrm>
            <a:off x="10407876" y="4319741"/>
            <a:ext cx="887320" cy="338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58%</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8" name="Pie 157">
            <a:extLst>
              <a:ext uri="{FF2B5EF4-FFF2-40B4-BE49-F238E27FC236}">
                <a16:creationId xmlns:a16="http://schemas.microsoft.com/office/drawing/2014/main" id="{96FDC88F-7CE2-DE49-BE35-7AE26E9E4899}"/>
              </a:ext>
            </a:extLst>
          </p:cNvPr>
          <p:cNvSpPr/>
          <p:nvPr/>
        </p:nvSpPr>
        <p:spPr bwMode="auto">
          <a:xfrm>
            <a:off x="9785178" y="3693987"/>
            <a:ext cx="1398989" cy="1398990"/>
          </a:xfrm>
          <a:prstGeom prst="pie">
            <a:avLst>
              <a:gd name="adj1" fmla="val 16234956"/>
              <a:gd name="adj2" fmla="val 7239511"/>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59" name="TextBox 158">
            <a:extLst>
              <a:ext uri="{FF2B5EF4-FFF2-40B4-BE49-F238E27FC236}">
                <a16:creationId xmlns:a16="http://schemas.microsoft.com/office/drawing/2014/main" id="{FE155CAB-B8A4-6E4F-B589-E2CB21854514}"/>
              </a:ext>
            </a:extLst>
          </p:cNvPr>
          <p:cNvSpPr txBox="1"/>
          <p:nvPr/>
        </p:nvSpPr>
        <p:spPr bwMode="auto">
          <a:xfrm>
            <a:off x="10562139" y="4218981"/>
            <a:ext cx="622028" cy="338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58%</a:t>
            </a:r>
          </a:p>
        </p:txBody>
      </p:sp>
      <p:sp>
        <p:nvSpPr>
          <p:cNvPr id="160" name="Pie 159">
            <a:extLst>
              <a:ext uri="{FF2B5EF4-FFF2-40B4-BE49-F238E27FC236}">
                <a16:creationId xmlns:a16="http://schemas.microsoft.com/office/drawing/2014/main" id="{CFFA4F28-5A40-DB42-854A-5C04D1452922}"/>
              </a:ext>
            </a:extLst>
          </p:cNvPr>
          <p:cNvSpPr/>
          <p:nvPr/>
        </p:nvSpPr>
        <p:spPr bwMode="auto">
          <a:xfrm>
            <a:off x="9769146" y="3646674"/>
            <a:ext cx="1398989" cy="1398990"/>
          </a:xfrm>
          <a:prstGeom prst="pie">
            <a:avLst>
              <a:gd name="adj1" fmla="val 13120031"/>
              <a:gd name="adj2" fmla="val 16184208"/>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1" name="TextBox 160">
            <a:extLst>
              <a:ext uri="{FF2B5EF4-FFF2-40B4-BE49-F238E27FC236}">
                <a16:creationId xmlns:a16="http://schemas.microsoft.com/office/drawing/2014/main" id="{03605EEF-C509-5443-AB50-3E76C2B64344}"/>
              </a:ext>
            </a:extLst>
          </p:cNvPr>
          <p:cNvSpPr txBox="1"/>
          <p:nvPr/>
        </p:nvSpPr>
        <p:spPr bwMode="auto">
          <a:xfrm>
            <a:off x="9942679" y="3692514"/>
            <a:ext cx="622029" cy="338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14%</a:t>
            </a:r>
          </a:p>
        </p:txBody>
      </p:sp>
      <p:sp>
        <p:nvSpPr>
          <p:cNvPr id="162" name="Pie 161">
            <a:extLst>
              <a:ext uri="{FF2B5EF4-FFF2-40B4-BE49-F238E27FC236}">
                <a16:creationId xmlns:a16="http://schemas.microsoft.com/office/drawing/2014/main" id="{D6C8855D-0AF4-5246-B7E9-190CFA4F92E4}"/>
              </a:ext>
            </a:extLst>
          </p:cNvPr>
          <p:cNvSpPr/>
          <p:nvPr/>
        </p:nvSpPr>
        <p:spPr bwMode="auto">
          <a:xfrm>
            <a:off x="9757830" y="3662815"/>
            <a:ext cx="1398989" cy="1398990"/>
          </a:xfrm>
          <a:prstGeom prst="pie">
            <a:avLst>
              <a:gd name="adj1" fmla="val 11899947"/>
              <a:gd name="adj2" fmla="val 13112458"/>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3" name="TextBox 162">
            <a:extLst>
              <a:ext uri="{FF2B5EF4-FFF2-40B4-BE49-F238E27FC236}">
                <a16:creationId xmlns:a16="http://schemas.microsoft.com/office/drawing/2014/main" id="{70675EC8-EFB2-4E40-BB7E-B8D1BFF4B3BC}"/>
              </a:ext>
            </a:extLst>
          </p:cNvPr>
          <p:cNvSpPr txBox="1"/>
          <p:nvPr/>
        </p:nvSpPr>
        <p:spPr bwMode="auto">
          <a:xfrm>
            <a:off x="9440109" y="3810711"/>
            <a:ext cx="510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164" name="Pie 163">
            <a:extLst>
              <a:ext uri="{FF2B5EF4-FFF2-40B4-BE49-F238E27FC236}">
                <a16:creationId xmlns:a16="http://schemas.microsoft.com/office/drawing/2014/main" id="{0A9E0A0B-6B39-9749-9C31-A52AEFC8CF9E}"/>
              </a:ext>
            </a:extLst>
          </p:cNvPr>
          <p:cNvSpPr/>
          <p:nvPr/>
        </p:nvSpPr>
        <p:spPr bwMode="auto">
          <a:xfrm>
            <a:off x="9755871" y="3680570"/>
            <a:ext cx="1398989" cy="1398990"/>
          </a:xfrm>
          <a:prstGeom prst="pie">
            <a:avLst>
              <a:gd name="adj1" fmla="val 10980293"/>
              <a:gd name="adj2" fmla="val 11832477"/>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6" name="Pie 165">
            <a:extLst>
              <a:ext uri="{FF2B5EF4-FFF2-40B4-BE49-F238E27FC236}">
                <a16:creationId xmlns:a16="http://schemas.microsoft.com/office/drawing/2014/main" id="{78BE0033-B06D-D44F-8CB2-F3D20D5A153B}"/>
              </a:ext>
            </a:extLst>
          </p:cNvPr>
          <p:cNvSpPr/>
          <p:nvPr/>
        </p:nvSpPr>
        <p:spPr bwMode="auto">
          <a:xfrm>
            <a:off x="9753197" y="3703874"/>
            <a:ext cx="1398989" cy="1398990"/>
          </a:xfrm>
          <a:prstGeom prst="pie">
            <a:avLst>
              <a:gd name="adj1" fmla="val 7310659"/>
              <a:gd name="adj2" fmla="val 10930091"/>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7" name="TextBox 166">
            <a:extLst>
              <a:ext uri="{FF2B5EF4-FFF2-40B4-BE49-F238E27FC236}">
                <a16:creationId xmlns:a16="http://schemas.microsoft.com/office/drawing/2014/main" id="{C4FF6872-CE86-DA4E-AEF8-1FAB22D06FB4}"/>
              </a:ext>
            </a:extLst>
          </p:cNvPr>
          <p:cNvSpPr txBox="1"/>
          <p:nvPr/>
        </p:nvSpPr>
        <p:spPr bwMode="auto">
          <a:xfrm>
            <a:off x="9683489" y="4432161"/>
            <a:ext cx="622029" cy="338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18%</a:t>
            </a:r>
          </a:p>
        </p:txBody>
      </p:sp>
      <p:sp>
        <p:nvSpPr>
          <p:cNvPr id="165" name="TextBox 164">
            <a:extLst>
              <a:ext uri="{FF2B5EF4-FFF2-40B4-BE49-F238E27FC236}">
                <a16:creationId xmlns:a16="http://schemas.microsoft.com/office/drawing/2014/main" id="{8E3AF589-59FD-FE4A-BA10-ACF1EA12C7D5}"/>
              </a:ext>
            </a:extLst>
          </p:cNvPr>
          <p:cNvSpPr txBox="1"/>
          <p:nvPr/>
        </p:nvSpPr>
        <p:spPr bwMode="auto">
          <a:xfrm>
            <a:off x="9306486" y="4077880"/>
            <a:ext cx="5954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170" name="TextBox 169">
            <a:extLst>
              <a:ext uri="{FF2B5EF4-FFF2-40B4-BE49-F238E27FC236}">
                <a16:creationId xmlns:a16="http://schemas.microsoft.com/office/drawing/2014/main" id="{1C1B93C0-8809-0B4A-BDB9-A9E1AFCEDC3B}"/>
              </a:ext>
            </a:extLst>
          </p:cNvPr>
          <p:cNvSpPr txBox="1"/>
          <p:nvPr/>
        </p:nvSpPr>
        <p:spPr bwMode="auto">
          <a:xfrm>
            <a:off x="7756395" y="4319742"/>
            <a:ext cx="887320"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58%</a:t>
            </a:r>
            <a:endPar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71" name="Pie 170">
            <a:extLst>
              <a:ext uri="{FF2B5EF4-FFF2-40B4-BE49-F238E27FC236}">
                <a16:creationId xmlns:a16="http://schemas.microsoft.com/office/drawing/2014/main" id="{C5DB5EAD-D06B-2E43-8A6B-ECABE48F2B87}"/>
              </a:ext>
            </a:extLst>
          </p:cNvPr>
          <p:cNvSpPr/>
          <p:nvPr/>
        </p:nvSpPr>
        <p:spPr bwMode="auto">
          <a:xfrm>
            <a:off x="7133696" y="3693988"/>
            <a:ext cx="1398989" cy="1398990"/>
          </a:xfrm>
          <a:prstGeom prst="pie">
            <a:avLst>
              <a:gd name="adj1" fmla="val 16234956"/>
              <a:gd name="adj2" fmla="val 9119188"/>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2" name="TextBox 171">
            <a:extLst>
              <a:ext uri="{FF2B5EF4-FFF2-40B4-BE49-F238E27FC236}">
                <a16:creationId xmlns:a16="http://schemas.microsoft.com/office/drawing/2014/main" id="{56919CB8-DD53-D540-A916-5441657A21E3}"/>
              </a:ext>
            </a:extLst>
          </p:cNvPr>
          <p:cNvSpPr txBox="1"/>
          <p:nvPr/>
        </p:nvSpPr>
        <p:spPr bwMode="auto">
          <a:xfrm>
            <a:off x="7910658" y="4218982"/>
            <a:ext cx="622028"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67%</a:t>
            </a:r>
          </a:p>
        </p:txBody>
      </p:sp>
      <p:sp>
        <p:nvSpPr>
          <p:cNvPr id="173" name="Pie 172">
            <a:extLst>
              <a:ext uri="{FF2B5EF4-FFF2-40B4-BE49-F238E27FC236}">
                <a16:creationId xmlns:a16="http://schemas.microsoft.com/office/drawing/2014/main" id="{CA9EBD42-611F-4E42-A75A-67C28AFDE2DF}"/>
              </a:ext>
            </a:extLst>
          </p:cNvPr>
          <p:cNvSpPr/>
          <p:nvPr/>
        </p:nvSpPr>
        <p:spPr bwMode="auto">
          <a:xfrm>
            <a:off x="7122896" y="3651907"/>
            <a:ext cx="1398989" cy="1398990"/>
          </a:xfrm>
          <a:prstGeom prst="pie">
            <a:avLst>
              <a:gd name="adj1" fmla="val 13982747"/>
              <a:gd name="adj2" fmla="val 16184208"/>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4" name="TextBox 173">
            <a:extLst>
              <a:ext uri="{FF2B5EF4-FFF2-40B4-BE49-F238E27FC236}">
                <a16:creationId xmlns:a16="http://schemas.microsoft.com/office/drawing/2014/main" id="{7A2CCC00-072B-8642-849E-9BEAD12074A4}"/>
              </a:ext>
            </a:extLst>
          </p:cNvPr>
          <p:cNvSpPr txBox="1"/>
          <p:nvPr/>
        </p:nvSpPr>
        <p:spPr bwMode="auto">
          <a:xfrm>
            <a:off x="7330480" y="3680572"/>
            <a:ext cx="6220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10%</a:t>
            </a:r>
          </a:p>
        </p:txBody>
      </p:sp>
      <p:sp>
        <p:nvSpPr>
          <p:cNvPr id="175" name="Pie 174">
            <a:extLst>
              <a:ext uri="{FF2B5EF4-FFF2-40B4-BE49-F238E27FC236}">
                <a16:creationId xmlns:a16="http://schemas.microsoft.com/office/drawing/2014/main" id="{C4574A95-3FA0-C045-B074-05E7D4DA3252}"/>
              </a:ext>
            </a:extLst>
          </p:cNvPr>
          <p:cNvSpPr/>
          <p:nvPr/>
        </p:nvSpPr>
        <p:spPr bwMode="auto">
          <a:xfrm>
            <a:off x="7111580" y="3662816"/>
            <a:ext cx="1398989" cy="1398990"/>
          </a:xfrm>
          <a:prstGeom prst="pie">
            <a:avLst>
              <a:gd name="adj1" fmla="val 12946969"/>
              <a:gd name="adj2" fmla="val 13964706"/>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6" name="TextBox 175">
            <a:extLst>
              <a:ext uri="{FF2B5EF4-FFF2-40B4-BE49-F238E27FC236}">
                <a16:creationId xmlns:a16="http://schemas.microsoft.com/office/drawing/2014/main" id="{268204AC-32E6-AD49-A058-1790061DC435}"/>
              </a:ext>
            </a:extLst>
          </p:cNvPr>
          <p:cNvSpPr txBox="1"/>
          <p:nvPr/>
        </p:nvSpPr>
        <p:spPr bwMode="auto">
          <a:xfrm>
            <a:off x="6936859" y="3623720"/>
            <a:ext cx="51003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177" name="Pie 176">
            <a:extLst>
              <a:ext uri="{FF2B5EF4-FFF2-40B4-BE49-F238E27FC236}">
                <a16:creationId xmlns:a16="http://schemas.microsoft.com/office/drawing/2014/main" id="{396DEBF3-18CB-484C-8FDD-DD3BC1779284}"/>
              </a:ext>
            </a:extLst>
          </p:cNvPr>
          <p:cNvSpPr/>
          <p:nvPr/>
        </p:nvSpPr>
        <p:spPr bwMode="auto">
          <a:xfrm>
            <a:off x="7104390" y="3675339"/>
            <a:ext cx="1398989" cy="1398990"/>
          </a:xfrm>
          <a:prstGeom prst="pie">
            <a:avLst>
              <a:gd name="adj1" fmla="val 11704839"/>
              <a:gd name="adj2" fmla="val 12902956"/>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8" name="Pie 177">
            <a:extLst>
              <a:ext uri="{FF2B5EF4-FFF2-40B4-BE49-F238E27FC236}">
                <a16:creationId xmlns:a16="http://schemas.microsoft.com/office/drawing/2014/main" id="{EC439F78-63A9-2042-8B54-006A9BD393D5}"/>
              </a:ext>
            </a:extLst>
          </p:cNvPr>
          <p:cNvSpPr/>
          <p:nvPr/>
        </p:nvSpPr>
        <p:spPr bwMode="auto">
          <a:xfrm>
            <a:off x="7101715" y="3693411"/>
            <a:ext cx="1398989" cy="1398990"/>
          </a:xfrm>
          <a:prstGeom prst="pie">
            <a:avLst>
              <a:gd name="adj1" fmla="val 9121333"/>
              <a:gd name="adj2" fmla="val 11723692"/>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9" name="TextBox 178">
            <a:extLst>
              <a:ext uri="{FF2B5EF4-FFF2-40B4-BE49-F238E27FC236}">
                <a16:creationId xmlns:a16="http://schemas.microsoft.com/office/drawing/2014/main" id="{592F1C97-438F-B044-94B4-CB3733EA48CB}"/>
              </a:ext>
            </a:extLst>
          </p:cNvPr>
          <p:cNvSpPr txBox="1"/>
          <p:nvPr/>
        </p:nvSpPr>
        <p:spPr bwMode="auto">
          <a:xfrm>
            <a:off x="7011154" y="4254080"/>
            <a:ext cx="622029" cy="338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12%</a:t>
            </a:r>
          </a:p>
        </p:txBody>
      </p:sp>
      <p:sp>
        <p:nvSpPr>
          <p:cNvPr id="180" name="TextBox 179">
            <a:extLst>
              <a:ext uri="{FF2B5EF4-FFF2-40B4-BE49-F238E27FC236}">
                <a16:creationId xmlns:a16="http://schemas.microsoft.com/office/drawing/2014/main" id="{A927A5F2-B747-EB42-ABD2-3F46027F3EFD}"/>
              </a:ext>
            </a:extLst>
          </p:cNvPr>
          <p:cNvSpPr txBox="1"/>
          <p:nvPr/>
        </p:nvSpPr>
        <p:spPr bwMode="auto">
          <a:xfrm>
            <a:off x="6715919" y="3886096"/>
            <a:ext cx="59549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147" name="Text Box 15">
            <a:extLst>
              <a:ext uri="{FF2B5EF4-FFF2-40B4-BE49-F238E27FC236}">
                <a16:creationId xmlns:a16="http://schemas.microsoft.com/office/drawing/2014/main" id="{4AFF8164-61F9-42A4-B655-C4DAAF9F42E9}"/>
              </a:ext>
            </a:extLst>
          </p:cNvPr>
          <p:cNvSpPr txBox="1">
            <a:spLocks noChangeArrowheads="1"/>
          </p:cNvSpPr>
          <p:nvPr/>
        </p:nvSpPr>
        <p:spPr bwMode="auto">
          <a:xfrm>
            <a:off x="412751" y="6388916"/>
            <a:ext cx="7853363"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456651" rtl="0" eaLnBrk="1" fontAlgn="auto" latinLnBrk="0" hangingPunct="1">
              <a:lnSpc>
                <a:spcPct val="100000"/>
              </a:lnSpc>
              <a:spcBef>
                <a:spcPts val="0"/>
              </a:spcBef>
              <a:spcAft>
                <a:spcPts val="0"/>
              </a:spcAft>
              <a:buClrTx/>
              <a:buSzTx/>
              <a:buFontTx/>
              <a:buNone/>
              <a:tabLst/>
              <a:defRPr/>
            </a:pPr>
            <a:r>
              <a:rPr kumimoji="0" lang="nl-NL" altLang="en-US" sz="1200" b="0" i="0" u="none" strike="noStrike" kern="1200" cap="none" spc="-11"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Guglielmelli. Blood. 2017;129:3227. CRIMM Database. AGIMM Database.</a:t>
            </a:r>
          </a:p>
        </p:txBody>
      </p:sp>
    </p:spTree>
    <p:extLst>
      <p:ext uri="{BB962C8B-B14F-4D97-AF65-F5344CB8AC3E}">
        <p14:creationId xmlns:p14="http://schemas.microsoft.com/office/powerpoint/2010/main" val="21264243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ea typeface="Calibri" panose="020F0502020204030204" pitchFamily="34" charset="0"/>
                <a:cs typeface="Calibri" panose="020F0502020204030204" pitchFamily="34" charset="0"/>
              </a:rPr>
              <a:t>Primary Myelofibrosis: Overt Fibrotic Stage</a:t>
            </a:r>
            <a:endParaRPr lang="en-US" sz="3600" dirty="0">
              <a:ea typeface="Calibri" panose="020F0502020204030204" pitchFamily="34" charset="0"/>
              <a:cs typeface="Calibri" panose="020F0502020204030204" pitchFamily="34" charset="0"/>
            </a:endParaRPr>
          </a:p>
        </p:txBody>
      </p:sp>
      <p:graphicFrame>
        <p:nvGraphicFramePr>
          <p:cNvPr id="15" name="Group 32">
            <a:extLst>
              <a:ext uri="{FF2B5EF4-FFF2-40B4-BE49-F238E27FC236}">
                <a16:creationId xmlns:a16="http://schemas.microsoft.com/office/drawing/2014/main" id="{F41754CA-6FCD-4903-9AC7-A9AE1B9752DE}"/>
              </a:ext>
            </a:extLst>
          </p:cNvPr>
          <p:cNvGraphicFramePr>
            <a:graphicFrameLocks noGrp="1"/>
          </p:cNvGraphicFramePr>
          <p:nvPr>
            <p:extLst>
              <p:ext uri="{D42A27DB-BD31-4B8C-83A1-F6EECF244321}">
                <p14:modId xmlns:p14="http://schemas.microsoft.com/office/powerpoint/2010/main" val="2831814287"/>
              </p:ext>
            </p:extLst>
          </p:nvPr>
        </p:nvGraphicFramePr>
        <p:xfrm>
          <a:off x="609759" y="1513047"/>
          <a:ext cx="10872444" cy="2804160"/>
        </p:xfrm>
        <a:graphic>
          <a:graphicData uri="http://schemas.openxmlformats.org/drawingml/2006/table">
            <a:tbl>
              <a:tblPr/>
              <a:tblGrid>
                <a:gridCol w="5286756">
                  <a:extLst>
                    <a:ext uri="{9D8B030D-6E8A-4147-A177-3AD203B41FA5}">
                      <a16:colId xmlns:a16="http://schemas.microsoft.com/office/drawing/2014/main" val="20001"/>
                    </a:ext>
                  </a:extLst>
                </a:gridCol>
                <a:gridCol w="5585688">
                  <a:extLst>
                    <a:ext uri="{9D8B030D-6E8A-4147-A177-3AD203B41FA5}">
                      <a16:colId xmlns:a16="http://schemas.microsoft.com/office/drawing/2014/main" val="638795132"/>
                    </a:ext>
                  </a:extLst>
                </a:gridCol>
              </a:tblGrid>
              <a:tr h="0">
                <a:tc gridSpan="2">
                  <a:txBody>
                    <a:bodyPr/>
                    <a:lstStyle/>
                    <a:p>
                      <a:pPr marL="0" marR="0" lvl="0" indent="0" algn="l" defTabSz="914400" rtl="0" eaLnBrk="1" fontAlgn="base" latinLnBrk="0" hangingPunct="1">
                        <a:lnSpc>
                          <a:spcPct val="100000"/>
                        </a:lnSpc>
                        <a:spcBef>
                          <a:spcPct val="35000"/>
                        </a:spcBef>
                        <a:spcAft>
                          <a:spcPct val="25000"/>
                        </a:spcAft>
                        <a:buClr>
                          <a:srgbClr val="5AAACE"/>
                        </a:buClr>
                        <a:buSzTx/>
                        <a:buFont typeface="Wingdings" pitchFamily="2" charset="2"/>
                        <a:buNone/>
                        <a:tabLst/>
                        <a:defRPr/>
                      </a:pPr>
                      <a:r>
                        <a:rPr kumimoji="0" lang="en-US" sz="2000" b="1" i="0" u="none" strike="noStrike" kern="120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Major Criteria</a:t>
                      </a:r>
                      <a:endParaRPr kumimoji="0" lang="en-US" sz="2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extLst>
                  <a:ext uri="{0D108BD9-81ED-4DB2-BD59-A6C34878D82A}">
                    <a16:rowId xmlns:a16="http://schemas.microsoft.com/office/drawing/2014/main" val="10002"/>
                  </a:ext>
                </a:extLst>
              </a:tr>
              <a:tr h="0">
                <a:tc gridSpan="2">
                  <a:txBody>
                    <a:bodyPr/>
                    <a:lstStyle/>
                    <a:p>
                      <a:pPr marL="342900" marR="0" lvl="0" indent="-342900" algn="l" defTabSz="914400" rtl="0" eaLnBrk="1" fontAlgn="base" latinLnBrk="0" hangingPunct="1">
                        <a:lnSpc>
                          <a:spcPct val="100000"/>
                        </a:lnSpc>
                        <a:spcBef>
                          <a:spcPct val="0"/>
                        </a:spcBef>
                        <a:spcAft>
                          <a:spcPct val="0"/>
                        </a:spcAft>
                        <a:buClrTx/>
                        <a:buSzTx/>
                        <a:buFont typeface="+mj-lt"/>
                        <a:buAutoNum type="arabicPeriod"/>
                        <a:tabLst/>
                        <a:defRPr/>
                      </a:pPr>
                      <a:r>
                        <a:rPr kumimoji="0" lang="en-US" sz="2000" b="0" i="0" u="none" strike="noStrike" kern="1200" cap="none" spc="0" normalizeH="0" baseline="0" noProof="0" dirty="0">
                          <a:ln>
                            <a:noFill/>
                          </a:ln>
                          <a:solidFill>
                            <a:srgbClr val="CDCDCF">
                              <a:lumMod val="10000"/>
                            </a:srgbClr>
                          </a:solidFill>
                          <a:effectLst/>
                          <a:uLnTx/>
                          <a:uFillTx/>
                          <a:latin typeface="Calibri" panose="020F0502020204030204" pitchFamily="34" charset="0"/>
                          <a:ea typeface="Calibri" panose="020F0502020204030204" pitchFamily="34" charset="0"/>
                          <a:cs typeface="Calibri" panose="020F0502020204030204" pitchFamily="34" charset="0"/>
                        </a:rPr>
                        <a:t>Megakaryocytic proliferation and atypia </a:t>
                      </a:r>
                      <a:r>
                        <a:rPr kumimoji="0" lang="en-US" sz="2000" b="1"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with reticulin and/or collagen fibrosis grade 2/3 </a:t>
                      </a:r>
                    </a:p>
                    <a:p>
                      <a:pPr marL="342900" marR="0" lvl="0" indent="-342900" algn="l" defTabSz="914400" rtl="0" eaLnBrk="1" fontAlgn="base" latinLnBrk="0" hangingPunct="1">
                        <a:lnSpc>
                          <a:spcPct val="100000"/>
                        </a:lnSpc>
                        <a:spcBef>
                          <a:spcPct val="0"/>
                        </a:spcBef>
                        <a:spcAft>
                          <a:spcPct val="0"/>
                        </a:spcAft>
                        <a:buClrTx/>
                        <a:buSzTx/>
                        <a:buFont typeface="+mj-lt"/>
                        <a:buAutoNum type="arabicPeriod"/>
                        <a:tabLst/>
                        <a:defRPr/>
                      </a:pPr>
                      <a:r>
                        <a:rPr kumimoji="0" lang="en-US" sz="2000" b="0" i="1" u="none" strike="noStrike" kern="1200" cap="none" spc="0" normalizeH="0" baseline="0" noProof="0" dirty="0">
                          <a:ln>
                            <a:noFill/>
                          </a:ln>
                          <a:solidFill>
                            <a:srgbClr val="CDCDCF">
                              <a:lumMod val="10000"/>
                            </a:srgbClr>
                          </a:solidFill>
                          <a:effectLst/>
                          <a:uLnTx/>
                          <a:uFillTx/>
                          <a:latin typeface="Calibri" panose="020F0502020204030204" pitchFamily="34" charset="0"/>
                          <a:ea typeface="Calibri" panose="020F0502020204030204" pitchFamily="34" charset="0"/>
                          <a:cs typeface="Calibri" panose="020F0502020204030204" pitchFamily="34" charset="0"/>
                        </a:rPr>
                        <a:t>JAK2, CALR</a:t>
                      </a:r>
                      <a:r>
                        <a:rPr kumimoji="0" lang="en-US" sz="2000" b="0" i="0" u="none" strike="noStrike" kern="1200" cap="none" spc="0" normalizeH="0" baseline="0" noProof="0" dirty="0">
                          <a:ln>
                            <a:noFill/>
                          </a:ln>
                          <a:solidFill>
                            <a:srgbClr val="CDCDCF">
                              <a:lumMod val="10000"/>
                            </a:srgbClr>
                          </a:solidFill>
                          <a:effectLst/>
                          <a:uLnTx/>
                          <a:uFillTx/>
                          <a:latin typeface="Calibri" panose="020F0502020204030204" pitchFamily="34" charset="0"/>
                          <a:ea typeface="Calibri" panose="020F0502020204030204" pitchFamily="34" charset="0"/>
                          <a:cs typeface="Calibri" panose="020F0502020204030204" pitchFamily="34" charset="0"/>
                        </a:rPr>
                        <a:t>, or </a:t>
                      </a:r>
                      <a:r>
                        <a:rPr kumimoji="0" lang="en-US" sz="2000" b="0" i="1" u="none" strike="noStrike" kern="1200" cap="none" spc="0" normalizeH="0" baseline="0" noProof="0" dirty="0">
                          <a:ln>
                            <a:noFill/>
                          </a:ln>
                          <a:solidFill>
                            <a:srgbClr val="CDCDCF">
                              <a:lumMod val="10000"/>
                            </a:srgbClr>
                          </a:solidFill>
                          <a:effectLst/>
                          <a:uLnTx/>
                          <a:uFillTx/>
                          <a:latin typeface="Calibri" panose="020F0502020204030204" pitchFamily="34" charset="0"/>
                          <a:ea typeface="Calibri" panose="020F0502020204030204" pitchFamily="34" charset="0"/>
                          <a:cs typeface="Calibri" panose="020F0502020204030204" pitchFamily="34" charset="0"/>
                        </a:rPr>
                        <a:t>MPL</a:t>
                      </a:r>
                      <a:r>
                        <a:rPr kumimoji="0" lang="en-US" sz="2000" b="0" i="0" u="none" strike="noStrike" kern="1200" cap="none" spc="0" normalizeH="0" baseline="0" noProof="0" dirty="0">
                          <a:ln>
                            <a:noFill/>
                          </a:ln>
                          <a:solidFill>
                            <a:srgbClr val="CDCDCF">
                              <a:lumMod val="10000"/>
                            </a:srgbClr>
                          </a:solidFill>
                          <a:effectLst/>
                          <a:uLnTx/>
                          <a:uFillTx/>
                          <a:latin typeface="Calibri" panose="020F0502020204030204" pitchFamily="34" charset="0"/>
                          <a:ea typeface="Calibri" panose="020F0502020204030204" pitchFamily="34" charset="0"/>
                          <a:cs typeface="Calibri" panose="020F0502020204030204" pitchFamily="34" charset="0"/>
                        </a:rPr>
                        <a:t> mutation, or presence of other clonal markers,* or absence of reactive MF</a:t>
                      </a:r>
                    </a:p>
                    <a:p>
                      <a:pPr marL="342900" marR="0" lvl="0" indent="-342900" algn="l" defTabSz="914400" rtl="0" eaLnBrk="1" fontAlgn="base" latinLnBrk="0" hangingPunct="1">
                        <a:lnSpc>
                          <a:spcPct val="100000"/>
                        </a:lnSpc>
                        <a:spcBef>
                          <a:spcPct val="0"/>
                        </a:spcBef>
                        <a:spcAft>
                          <a:spcPct val="0"/>
                        </a:spcAft>
                        <a:buClrTx/>
                        <a:buSzTx/>
                        <a:buFont typeface="+mj-lt"/>
                        <a:buAutoNum type="arabicPeriod"/>
                        <a:tabLst/>
                        <a:defRPr/>
                      </a:pPr>
                      <a:r>
                        <a:rPr kumimoji="0" lang="en-US" sz="2000" b="0" i="0" u="none" strike="noStrike" kern="1200" cap="none" spc="0" normalizeH="0" baseline="0" noProof="0" dirty="0">
                          <a:ln>
                            <a:noFill/>
                          </a:ln>
                          <a:solidFill>
                            <a:srgbClr val="CDCDCF">
                              <a:lumMod val="10000"/>
                            </a:srgbClr>
                          </a:solidFill>
                          <a:effectLst/>
                          <a:uLnTx/>
                          <a:uFillTx/>
                          <a:latin typeface="Calibri" panose="020F0502020204030204" pitchFamily="34" charset="0"/>
                          <a:ea typeface="Calibri" panose="020F0502020204030204" pitchFamily="34" charset="0"/>
                          <a:cs typeface="Calibri" panose="020F0502020204030204" pitchFamily="34" charset="0"/>
                        </a:rPr>
                        <a:t>Not meeting WHO criteria for other myeloid malignancies (eg, ET, PV, </a:t>
                      </a:r>
                      <a:r>
                        <a:rPr kumimoji="0" lang="en-US" sz="2000" b="0" i="1" u="none" strike="noStrike" kern="1200" cap="none" spc="0" normalizeH="0" baseline="0" noProof="0" dirty="0">
                          <a:ln>
                            <a:noFill/>
                          </a:ln>
                          <a:solidFill>
                            <a:srgbClr val="CDCDCF">
                              <a:lumMod val="10000"/>
                            </a:srgbClr>
                          </a:solidFill>
                          <a:effectLst/>
                          <a:uLnTx/>
                          <a:uFillTx/>
                          <a:latin typeface="Calibri" panose="020F0502020204030204" pitchFamily="34" charset="0"/>
                          <a:ea typeface="Calibri" panose="020F0502020204030204" pitchFamily="34" charset="0"/>
                          <a:cs typeface="Calibri" panose="020F0502020204030204" pitchFamily="34" charset="0"/>
                        </a:rPr>
                        <a:t>BCR::ABL1-</a:t>
                      </a:r>
                      <a:r>
                        <a:rPr kumimoji="0" lang="en-US" sz="2000" b="0" i="0" u="none" strike="noStrike" kern="1200" cap="none" spc="0" normalizeH="0" baseline="0" noProof="0" dirty="0">
                          <a:ln>
                            <a:noFill/>
                          </a:ln>
                          <a:solidFill>
                            <a:srgbClr val="CDCDCF">
                              <a:lumMod val="10000"/>
                            </a:srgbClr>
                          </a:solidFill>
                          <a:effectLst/>
                          <a:uLnTx/>
                          <a:uFillTx/>
                          <a:latin typeface="Calibri" panose="020F0502020204030204" pitchFamily="34" charset="0"/>
                          <a:ea typeface="Calibri" panose="020F0502020204030204" pitchFamily="34" charset="0"/>
                          <a:cs typeface="Calibri" panose="020F0502020204030204" pitchFamily="34" charset="0"/>
                        </a:rPr>
                        <a:t>positive CML, MDS)</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hMerge="1">
                  <a:txBody>
                    <a:bodyPr/>
                    <a:lstStyle/>
                    <a:p>
                      <a:endParaRPr lang="en-US"/>
                    </a:p>
                  </a:txBody>
                  <a:tcPr/>
                </a:tc>
                <a:extLst>
                  <a:ext uri="{0D108BD9-81ED-4DB2-BD59-A6C34878D82A}">
                    <a16:rowId xmlns:a16="http://schemas.microsoft.com/office/drawing/2014/main" val="3487677912"/>
                  </a:ext>
                </a:extLst>
              </a:tr>
              <a:tr h="0">
                <a:tc gridSpan="2">
                  <a:txBody>
                    <a:bodyPr/>
                    <a:lstStyle/>
                    <a:p>
                      <a:pPr marL="0" marR="0" lvl="0" indent="0" algn="l" defTabSz="914400" rtl="0" eaLnBrk="1" fontAlgn="base" latinLnBrk="0" hangingPunct="1">
                        <a:lnSpc>
                          <a:spcPct val="100000"/>
                        </a:lnSpc>
                        <a:spcBef>
                          <a:spcPct val="0"/>
                        </a:spcBef>
                        <a:spcAft>
                          <a:spcPct val="25000"/>
                        </a:spcAft>
                        <a:buClrTx/>
                        <a:buSzTx/>
                        <a:buFontTx/>
                        <a:buNone/>
                        <a:tabLst/>
                        <a:defRPr/>
                      </a:pPr>
                      <a:r>
                        <a:rPr kumimoji="0" lang="en-US" sz="2000" b="1" i="0" u="none" strike="noStrike" kern="1200" cap="none" spc="0" normalizeH="0" baseline="0" noProof="0" dirty="0">
                          <a:ln>
                            <a:noFill/>
                          </a:ln>
                          <a:solidFill>
                            <a:schemeClr val="tx1"/>
                          </a:solidFill>
                          <a:effectLst/>
                          <a:uLnTx/>
                          <a:uFillTx/>
                          <a:latin typeface="Calibri" panose="020F0502020204030204" pitchFamily="34" charset="0"/>
                          <a:ea typeface="Calibri" panose="020F0502020204030204" pitchFamily="34" charset="0"/>
                          <a:cs typeface="Calibri" panose="020F0502020204030204" pitchFamily="34" charset="0"/>
                        </a:rPr>
                        <a:t>Minor Criteria</a:t>
                      </a:r>
                      <a:endParaRPr kumimoji="0" lang="en-US" sz="2400" b="0"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extLst>
                  <a:ext uri="{0D108BD9-81ED-4DB2-BD59-A6C34878D82A}">
                    <a16:rowId xmlns:a16="http://schemas.microsoft.com/office/drawing/2014/main" val="10003"/>
                  </a:ext>
                </a:extLst>
              </a:tr>
              <a:tr h="0">
                <a:tc>
                  <a:txBody>
                    <a:bodyPr/>
                    <a:lstStyle/>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CDCDCF">
                              <a:lumMod val="10000"/>
                            </a:srgbClr>
                          </a:solidFill>
                          <a:effectLst/>
                          <a:uLnTx/>
                          <a:uFillTx/>
                          <a:latin typeface="Calibri" panose="020F0502020204030204" pitchFamily="34" charset="0"/>
                          <a:ea typeface="Calibri" panose="020F0502020204030204" pitchFamily="34" charset="0"/>
                          <a:cs typeface="Calibri" panose="020F0502020204030204" pitchFamily="34" charset="0"/>
                        </a:rPr>
                        <a:t>Anemia not related to comorbid condition</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CDCDCF">
                              <a:lumMod val="10000"/>
                            </a:srgbClr>
                          </a:solidFill>
                          <a:effectLst/>
                          <a:uLnTx/>
                          <a:uFillTx/>
                          <a:latin typeface="Calibri" panose="020F0502020204030204" pitchFamily="34" charset="0"/>
                          <a:ea typeface="Calibri" panose="020F0502020204030204" pitchFamily="34" charset="0"/>
                          <a:cs typeface="Calibri" panose="020F0502020204030204" pitchFamily="34" charset="0"/>
                        </a:rPr>
                        <a:t>Leukocytosis ≥11 x 10</a:t>
                      </a:r>
                      <a:r>
                        <a:rPr kumimoji="0" lang="en-US" sz="2000" b="0" i="0" u="none" strike="noStrike" kern="1200" cap="none" spc="0" normalizeH="0" baseline="30000" noProof="0" dirty="0">
                          <a:ln>
                            <a:noFill/>
                          </a:ln>
                          <a:solidFill>
                            <a:srgbClr val="CDCDCF">
                              <a:lumMod val="10000"/>
                            </a:srgbClr>
                          </a:solidFill>
                          <a:effectLst/>
                          <a:uLnTx/>
                          <a:uFillTx/>
                          <a:latin typeface="Calibri" panose="020F0502020204030204" pitchFamily="34" charset="0"/>
                          <a:ea typeface="Calibri" panose="020F0502020204030204" pitchFamily="34" charset="0"/>
                          <a:cs typeface="Calibri" panose="020F0502020204030204" pitchFamily="34" charset="0"/>
                        </a:rPr>
                        <a:t>9</a:t>
                      </a:r>
                      <a:r>
                        <a:rPr kumimoji="0" lang="en-US" sz="2000" b="0" i="0" u="none" strike="noStrike" kern="1200" cap="none" spc="0" normalizeH="0" baseline="0" noProof="0" dirty="0">
                          <a:ln>
                            <a:noFill/>
                          </a:ln>
                          <a:solidFill>
                            <a:srgbClr val="CDCDCF">
                              <a:lumMod val="10000"/>
                            </a:srgbClr>
                          </a:solidFill>
                          <a:effectLst/>
                          <a:uLnTx/>
                          <a:uFillTx/>
                          <a:latin typeface="Calibri" panose="020F0502020204030204" pitchFamily="34" charset="0"/>
                          <a:ea typeface="Calibri" panose="020F0502020204030204" pitchFamily="34" charset="0"/>
                          <a:cs typeface="Calibri" panose="020F0502020204030204" pitchFamily="34" charset="0"/>
                        </a:rPr>
                        <a:t>/L</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344488" marR="0" lvl="0" indent="-344488" algn="l" defTabSz="914400" rtl="0" eaLnBrk="1" fontAlgn="base" latinLnBrk="0" hangingPunct="1">
                        <a:lnSpc>
                          <a:spcPct val="100000"/>
                        </a:lnSpc>
                        <a:spcBef>
                          <a:spcPct val="0"/>
                        </a:spcBef>
                        <a:spcAft>
                          <a:spcPct val="0"/>
                        </a:spcAft>
                        <a:buClrTx/>
                        <a:buSzTx/>
                        <a:buFont typeface="Wingdings" panose="05000000000000000000" pitchFamily="2" charset="2"/>
                        <a:buChar char="§"/>
                        <a:tabLst>
                          <a:tab pos="344488" algn="l"/>
                        </a:tabLst>
                        <a:defRPr/>
                      </a:pPr>
                      <a:r>
                        <a:rPr kumimoji="0" lang="en-US" sz="2000" b="0" i="0" u="none" strike="noStrike" kern="1200" cap="none" spc="0" normalizeH="0" baseline="0" noProof="0" dirty="0">
                          <a:ln>
                            <a:noFill/>
                          </a:ln>
                          <a:solidFill>
                            <a:srgbClr val="CDCDCF">
                              <a:lumMod val="10000"/>
                            </a:srgbClr>
                          </a:solidFill>
                          <a:effectLst/>
                          <a:uLnTx/>
                          <a:uFillTx/>
                          <a:latin typeface="Calibri" panose="020F0502020204030204" pitchFamily="34" charset="0"/>
                          <a:ea typeface="Calibri" panose="020F0502020204030204" pitchFamily="34" charset="0"/>
                          <a:cs typeface="Calibri" panose="020F0502020204030204" pitchFamily="34" charset="0"/>
                        </a:rPr>
                        <a:t>Palpable splenomegaly</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CDCDCF">
                              <a:lumMod val="10000"/>
                            </a:srgbClr>
                          </a:solidFill>
                          <a:effectLst/>
                          <a:uLnTx/>
                          <a:uFillTx/>
                          <a:latin typeface="Calibri" panose="020F0502020204030204" pitchFamily="34" charset="0"/>
                          <a:ea typeface="Calibri" panose="020F0502020204030204" pitchFamily="34" charset="0"/>
                          <a:cs typeface="Calibri" panose="020F0502020204030204" pitchFamily="34" charset="0"/>
                        </a:rPr>
                        <a:t>LDH increased above ULN</a:t>
                      </a:r>
                    </a:p>
                    <a:p>
                      <a:pPr marL="342900" marR="0" lvl="0" indent="-34290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chemeClr val="bg1"/>
                          </a:solidFill>
                          <a:effectLst/>
                          <a:uLnTx/>
                          <a:uFillTx/>
                          <a:latin typeface="Calibri" panose="020F0502020204030204" pitchFamily="34" charset="0"/>
                          <a:ea typeface="Calibri" panose="020F0502020204030204" pitchFamily="34" charset="0"/>
                          <a:cs typeface="Calibri" panose="020F0502020204030204" pitchFamily="34" charset="0"/>
                        </a:rPr>
                        <a:t>Leukoerythroblastosis</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73523951"/>
                  </a:ext>
                </a:extLst>
              </a:tr>
            </a:tbl>
          </a:graphicData>
        </a:graphic>
      </p:graphicFrame>
      <p:sp>
        <p:nvSpPr>
          <p:cNvPr id="14" name="TextBox 13">
            <a:extLst>
              <a:ext uri="{FF2B5EF4-FFF2-40B4-BE49-F238E27FC236}">
                <a16:creationId xmlns:a16="http://schemas.microsoft.com/office/drawing/2014/main" id="{0A4A939E-A479-43FE-8430-E4889D71BB27}"/>
              </a:ext>
            </a:extLst>
          </p:cNvPr>
          <p:cNvSpPr txBox="1"/>
          <p:nvPr/>
        </p:nvSpPr>
        <p:spPr>
          <a:xfrm>
            <a:off x="562635" y="4303405"/>
            <a:ext cx="10971215" cy="307777"/>
          </a:xfrm>
          <a:prstGeom prst="rect">
            <a:avLst/>
          </a:prstGeom>
          <a:noFill/>
        </p:spPr>
        <p:txBody>
          <a:bodyPr wrap="square" rtlCol="0">
            <a:spAutoFit/>
          </a:bodyPr>
          <a:lstStyle/>
          <a:p>
            <a:pPr marL="0" marR="0" lvl="0" indent="0" algn="l" defTabSz="456663"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*For example,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ASXL1, EZH2, TET2, IDH1/IDH2, SRSF2, SF3B1,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and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TET2. </a:t>
            </a:r>
          </a:p>
        </p:txBody>
      </p:sp>
      <p:sp>
        <p:nvSpPr>
          <p:cNvPr id="11" name="TextBox 10">
            <a:extLst>
              <a:ext uri="{FF2B5EF4-FFF2-40B4-BE49-F238E27FC236}">
                <a16:creationId xmlns:a16="http://schemas.microsoft.com/office/drawing/2014/main" id="{0B4EC944-3119-4C70-B830-79202AA92AC8}"/>
              </a:ext>
            </a:extLst>
          </p:cNvPr>
          <p:cNvSpPr txBox="1"/>
          <p:nvPr/>
        </p:nvSpPr>
        <p:spPr>
          <a:xfrm>
            <a:off x="848865" y="5144898"/>
            <a:ext cx="10633338" cy="769441"/>
          </a:xfrm>
          <a:prstGeom prst="rect">
            <a:avLst/>
          </a:prstGeom>
          <a:noFill/>
        </p:spPr>
        <p:txBody>
          <a:bodyPr wrap="square">
            <a:spAutoFit/>
          </a:bodyPr>
          <a:lstStyle/>
          <a:p>
            <a:pPr marL="0" marR="0" lvl="0" indent="0" algn="ctr" defTabSz="456663"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E1471D"/>
                </a:solidFill>
                <a:effectLst/>
                <a:uLnTx/>
                <a:uFillTx/>
                <a:latin typeface="Calibri" panose="020F0502020204030204" pitchFamily="34" charset="0"/>
                <a:ea typeface="Calibri" panose="020F0502020204030204" pitchFamily="34" charset="0"/>
                <a:cs typeface="Calibri" panose="020F0502020204030204" pitchFamily="34" charset="0"/>
              </a:rPr>
              <a:t>All 3 major criteria required, along with 1 minor criterion </a:t>
            </a:r>
            <a:br>
              <a:rPr kumimoji="0" lang="en-US" sz="2200" b="1" i="0" u="none" strike="noStrike" kern="1200" cap="none" spc="0" normalizeH="0" baseline="0" noProof="0" dirty="0">
                <a:ln>
                  <a:noFill/>
                </a:ln>
                <a:solidFill>
                  <a:srgbClr val="E1471D"/>
                </a:solidFill>
                <a:effectLst/>
                <a:uLnTx/>
                <a:uFillTx/>
                <a:latin typeface="Calibri" panose="020F0502020204030204" pitchFamily="34" charset="0"/>
                <a:ea typeface="Calibri" panose="020F0502020204030204" pitchFamily="34" charset="0"/>
                <a:cs typeface="Calibri" panose="020F0502020204030204" pitchFamily="34" charset="0"/>
              </a:rPr>
            </a:br>
            <a:r>
              <a:rPr kumimoji="0" lang="en-US" sz="2200" b="1" i="0" u="none" strike="noStrike" kern="1200" cap="none" spc="0" normalizeH="0" baseline="0" noProof="0" dirty="0">
                <a:ln>
                  <a:noFill/>
                </a:ln>
                <a:solidFill>
                  <a:srgbClr val="E1471D"/>
                </a:solidFill>
                <a:effectLst/>
                <a:uLnTx/>
                <a:uFillTx/>
                <a:latin typeface="Calibri" panose="020F0502020204030204" pitchFamily="34" charset="0"/>
                <a:ea typeface="Calibri" panose="020F0502020204030204" pitchFamily="34" charset="0"/>
                <a:cs typeface="Calibri" panose="020F0502020204030204" pitchFamily="34" charset="0"/>
              </a:rPr>
              <a:t>(on 2 consecutive determinations)</a:t>
            </a:r>
          </a:p>
        </p:txBody>
      </p:sp>
      <p:sp>
        <p:nvSpPr>
          <p:cNvPr id="6" name="Text Box 11">
            <a:extLst>
              <a:ext uri="{FF2B5EF4-FFF2-40B4-BE49-F238E27FC236}">
                <a16:creationId xmlns:a16="http://schemas.microsoft.com/office/drawing/2014/main" id="{B3214514-C8B4-E9F9-2C6C-4825D0BEFD6B}"/>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Arber. Blood. 2022;140:1200. Thiele. Am J Hematol. 2023;98:166.</a:t>
            </a:r>
          </a:p>
        </p:txBody>
      </p:sp>
    </p:spTree>
    <p:extLst>
      <p:ext uri="{BB962C8B-B14F-4D97-AF65-F5344CB8AC3E}">
        <p14:creationId xmlns:p14="http://schemas.microsoft.com/office/powerpoint/2010/main" val="39570753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Myelofibrosis: </a:t>
            </a:r>
            <a:r>
              <a:rPr lang="en-US" sz="3600" dirty="0"/>
              <a:t>Disease Course and Complications</a:t>
            </a:r>
            <a:endParaRPr lang="en-US" dirty="0"/>
          </a:p>
        </p:txBody>
      </p:sp>
      <p:sp>
        <p:nvSpPr>
          <p:cNvPr id="25" name="Footer Placeholder 24">
            <a:extLst>
              <a:ext uri="{FF2B5EF4-FFF2-40B4-BE49-F238E27FC236}">
                <a16:creationId xmlns:a16="http://schemas.microsoft.com/office/drawing/2014/main" id="{32D045DF-0B31-40D4-9356-9F5C176DB11C}"/>
              </a:ext>
            </a:extLst>
          </p:cNvPr>
          <p:cNvSpPr>
            <a:spLocks noGrp="1"/>
          </p:cNvSpPr>
          <p:nvPr>
            <p:ph type="ftr" sz="quarter" idx="4294967295"/>
          </p:nvPr>
        </p:nvSpPr>
        <p:spPr>
          <a:xfrm>
            <a:off x="304800" y="6210080"/>
            <a:ext cx="7348538" cy="4794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*Including cardiovascular events.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a:ea typeface="+mn-ea"/>
                <a:cs typeface="Arial" panose="020B0604020202020204" pitchFamily="34" charset="0"/>
              </a:rPr>
              <a:t>Modified from Mughal. Int J Gen Med. 2014;7:89. </a:t>
            </a:r>
          </a:p>
        </p:txBody>
      </p:sp>
      <p:sp>
        <p:nvSpPr>
          <p:cNvPr id="4" name="Rectangle 3"/>
          <p:cNvSpPr/>
          <p:nvPr/>
        </p:nvSpPr>
        <p:spPr>
          <a:xfrm>
            <a:off x="699119" y="1585629"/>
            <a:ext cx="2147554" cy="573517"/>
          </a:xfrm>
          <a:prstGeom prst="rect">
            <a:avLst/>
          </a:prstGeom>
          <a:solidFill>
            <a:schemeClr val="accent2"/>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a:ea typeface="+mn-ea"/>
                <a:cs typeface="+mn-cs"/>
              </a:rPr>
              <a:t>Early PMF</a:t>
            </a:r>
          </a:p>
        </p:txBody>
      </p:sp>
      <p:sp>
        <p:nvSpPr>
          <p:cNvPr id="5" name="Rectangle 4"/>
          <p:cNvSpPr/>
          <p:nvPr/>
        </p:nvSpPr>
        <p:spPr>
          <a:xfrm>
            <a:off x="690664" y="2219536"/>
            <a:ext cx="2164465" cy="566002"/>
          </a:xfrm>
          <a:prstGeom prst="rect">
            <a:avLst/>
          </a:prstGeom>
          <a:solidFill>
            <a:schemeClr val="accent2">
              <a:lumMod val="20000"/>
              <a:lumOff val="80000"/>
            </a:schemeClr>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a:ea typeface="+mn-ea"/>
                <a:cs typeface="+mn-cs"/>
              </a:rPr>
              <a:t>Short term: </a:t>
            </a:r>
            <a:br>
              <a:rPr kumimoji="0" lang="en-US" sz="1600" b="1" i="0" u="none" strike="noStrike" kern="1200" cap="none" spc="0" normalizeH="0" baseline="0" noProof="0" dirty="0">
                <a:ln>
                  <a:noFill/>
                </a:ln>
                <a:solidFill>
                  <a:srgbClr val="000000"/>
                </a:solidFill>
                <a:effectLst/>
                <a:uLnTx/>
                <a:uFillTx/>
                <a:latin typeface="Calibri" panose="020F0502020204030204"/>
                <a:ea typeface="+mn-ea"/>
                <a:cs typeface="+mn-cs"/>
              </a:rPr>
            </a:br>
            <a:r>
              <a:rPr kumimoji="0" lang="en-US" sz="1600" b="1" i="0" u="none" strike="noStrike" kern="1200" cap="none" spc="0" normalizeH="0" baseline="0" noProof="0" dirty="0">
                <a:ln>
                  <a:noFill/>
                </a:ln>
                <a:solidFill>
                  <a:srgbClr val="000000"/>
                </a:solidFill>
                <a:effectLst/>
                <a:uLnTx/>
                <a:uFillTx/>
                <a:latin typeface="Calibri" panose="020F0502020204030204"/>
                <a:ea typeface="+mn-ea"/>
                <a:cs typeface="+mn-cs"/>
              </a:rPr>
              <a:t>vascular events</a:t>
            </a:r>
          </a:p>
        </p:txBody>
      </p:sp>
      <p:cxnSp>
        <p:nvCxnSpPr>
          <p:cNvPr id="9" name="Straight Connector 8"/>
          <p:cNvCxnSpPr>
            <a:cxnSpLocks/>
          </p:cNvCxnSpPr>
          <p:nvPr/>
        </p:nvCxnSpPr>
        <p:spPr>
          <a:xfrm>
            <a:off x="4158913" y="1554503"/>
            <a:ext cx="0" cy="4592941"/>
          </a:xfrm>
          <a:prstGeom prst="line">
            <a:avLst/>
          </a:prstGeom>
          <a:ln w="28575">
            <a:solidFill>
              <a:schemeClr val="tx2"/>
            </a:solidFill>
            <a:prstDash val="lg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699119" y="5644728"/>
            <a:ext cx="3156428" cy="318615"/>
          </a:xfrm>
          <a:prstGeom prst="rect">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FFFFFF"/>
                </a:solidFill>
                <a:effectLst/>
                <a:uLnTx/>
                <a:uFillTx/>
                <a:latin typeface="Calibri" panose="020F0502020204030204"/>
                <a:ea typeface="+mn-ea"/>
                <a:cs typeface="+mn-cs"/>
              </a:rPr>
              <a:t>Time:</a:t>
            </a:r>
            <a:r>
              <a:rPr kumimoji="0" lang="en-US" sz="1600" b="0" i="0" u="none" strike="noStrike" kern="1200" cap="none" spc="0" normalizeH="0" baseline="0" noProof="0" dirty="0">
                <a:ln>
                  <a:noFill/>
                </a:ln>
                <a:solidFill>
                  <a:srgbClr val="FFFFFF"/>
                </a:solidFill>
                <a:effectLst/>
                <a:uLnTx/>
                <a:uFillTx/>
                <a:latin typeface="Calibri" panose="020F0502020204030204"/>
                <a:ea typeface="+mn-ea"/>
                <a:cs typeface="+mn-cs"/>
              </a:rPr>
              <a:t> </a:t>
            </a:r>
            <a:r>
              <a:rPr kumimoji="0" lang="en-US" sz="1600" b="0" i="1" u="none" strike="noStrike" kern="1200" cap="none" spc="0" normalizeH="0" baseline="0" noProof="0" dirty="0">
                <a:ln>
                  <a:noFill/>
                </a:ln>
                <a:solidFill>
                  <a:srgbClr val="FFFFFF"/>
                </a:solidFill>
                <a:effectLst/>
                <a:uLnTx/>
                <a:uFillTx/>
                <a:latin typeface="Calibri" panose="020F0502020204030204"/>
                <a:ea typeface="+mn-ea"/>
                <a:cs typeface="+mn-cs"/>
              </a:rPr>
              <a:t>typically many years</a:t>
            </a:r>
          </a:p>
        </p:txBody>
      </p:sp>
      <p:sp>
        <p:nvSpPr>
          <p:cNvPr id="12" name="Rectangle 11"/>
          <p:cNvSpPr/>
          <p:nvPr/>
        </p:nvSpPr>
        <p:spPr>
          <a:xfrm>
            <a:off x="4306064" y="5630417"/>
            <a:ext cx="3482191" cy="318615"/>
          </a:xfrm>
          <a:prstGeom prst="rect">
            <a:avLst/>
          </a:prstGeom>
          <a:solidFill>
            <a:schemeClr val="accent3"/>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600" b="0" i="1" u="none" strike="noStrike" kern="1200" cap="none" spc="0" normalizeH="0" baseline="0" noProof="0" dirty="0">
                <a:ln>
                  <a:noFill/>
                </a:ln>
                <a:solidFill>
                  <a:srgbClr val="FFFFFF"/>
                </a:solidFill>
                <a:effectLst/>
                <a:uLnTx/>
                <a:uFillTx/>
                <a:latin typeface="Calibri" panose="020F0502020204030204"/>
                <a:ea typeface="+mn-ea"/>
                <a:cs typeface="+mn-cs"/>
              </a:rPr>
              <a:t>Time: </a:t>
            </a:r>
            <a:r>
              <a:rPr kumimoji="0" lang="en-US" sz="1600" b="0" i="0" u="none" strike="noStrike" kern="1200" cap="none" spc="0" normalizeH="0" baseline="0" noProof="0" dirty="0">
                <a:ln>
                  <a:noFill/>
                </a:ln>
                <a:solidFill>
                  <a:srgbClr val="FFFFFF"/>
                </a:solidFill>
                <a:effectLst/>
                <a:uLnTx/>
                <a:uFillTx/>
                <a:latin typeface="Calibri" panose="020F0502020204030204"/>
                <a:ea typeface="+mn-ea"/>
                <a:cs typeface="+mn-cs"/>
              </a:rPr>
              <a:t>v</a:t>
            </a:r>
            <a:r>
              <a:rPr kumimoji="0" lang="en-US" sz="1600" b="0" i="1" u="none" strike="noStrike" kern="1200" cap="none" spc="0" normalizeH="0" baseline="0" noProof="0" dirty="0">
                <a:ln>
                  <a:noFill/>
                </a:ln>
                <a:solidFill>
                  <a:srgbClr val="FFFFFF"/>
                </a:solidFill>
                <a:effectLst/>
                <a:uLnTx/>
                <a:uFillTx/>
                <a:latin typeface="Calibri" panose="020F0502020204030204"/>
                <a:ea typeface="+mn-ea"/>
                <a:cs typeface="+mn-cs"/>
              </a:rPr>
              <a:t>ariable (5-7 yr common)</a:t>
            </a:r>
          </a:p>
        </p:txBody>
      </p:sp>
      <p:sp>
        <p:nvSpPr>
          <p:cNvPr id="10" name="Right Arrow 9"/>
          <p:cNvSpPr/>
          <p:nvPr/>
        </p:nvSpPr>
        <p:spPr>
          <a:xfrm>
            <a:off x="2974973" y="1697809"/>
            <a:ext cx="2828933" cy="179706"/>
          </a:xfrm>
          <a:prstGeom prst="rightArrow">
            <a:avLst>
              <a:gd name="adj1" fmla="val 50000"/>
              <a:gd name="adj2" fmla="val 81083"/>
            </a:avLst>
          </a:prstGeom>
          <a:solidFill>
            <a:schemeClr val="bg2"/>
          </a:solid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3" name="Rectangle 12"/>
          <p:cNvSpPr/>
          <p:nvPr/>
        </p:nvSpPr>
        <p:spPr>
          <a:xfrm>
            <a:off x="6066410" y="1528865"/>
            <a:ext cx="3414739" cy="651521"/>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a:ea typeface="+mn-ea"/>
                <a:cs typeface="+mn-cs"/>
              </a:rPr>
              <a:t>Overt PMF</a:t>
            </a:r>
            <a:br>
              <a:rPr kumimoji="0" lang="en-US" sz="1600" b="1" i="0" u="none" strike="noStrike" kern="1200" cap="none" spc="0" normalizeH="0" baseline="0" noProof="0" dirty="0">
                <a:ln>
                  <a:noFill/>
                </a:ln>
                <a:solidFill>
                  <a:srgbClr val="FFFFFF"/>
                </a:solidFill>
                <a:effectLst/>
                <a:uLnTx/>
                <a:uFillTx/>
                <a:latin typeface="Calibri" panose="020F0502020204030204"/>
                <a:ea typeface="+mn-ea"/>
                <a:cs typeface="+mn-cs"/>
              </a:rPr>
            </a:br>
            <a:r>
              <a:rPr kumimoji="0" lang="en-US" sz="1600" b="1" i="0" u="none" strike="noStrike" kern="1200" cap="none" spc="0" normalizeH="0" baseline="0" noProof="0" dirty="0">
                <a:ln>
                  <a:noFill/>
                </a:ln>
                <a:solidFill>
                  <a:srgbClr val="FFFFFF"/>
                </a:solidFill>
                <a:effectLst/>
                <a:uLnTx/>
                <a:uFillTx/>
                <a:latin typeface="Calibri" panose="020F0502020204030204"/>
                <a:ea typeface="+mn-ea"/>
                <a:cs typeface="+mn-cs"/>
              </a:rPr>
              <a:t>Post-ET MF/post-PV MF</a:t>
            </a:r>
          </a:p>
        </p:txBody>
      </p:sp>
      <p:sp>
        <p:nvSpPr>
          <p:cNvPr id="15" name="Right Arrow 14"/>
          <p:cNvSpPr/>
          <p:nvPr/>
        </p:nvSpPr>
        <p:spPr>
          <a:xfrm>
            <a:off x="699119" y="5967739"/>
            <a:ext cx="3362660" cy="179706"/>
          </a:xfrm>
          <a:prstGeom prst="rightArrow">
            <a:avLst>
              <a:gd name="adj1" fmla="val 50000"/>
              <a:gd name="adj2" fmla="val 81083"/>
            </a:avLst>
          </a:prstGeom>
          <a:solidFill>
            <a:schemeClr val="bg2"/>
          </a:solid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6" name="Right Arrow 15"/>
          <p:cNvSpPr/>
          <p:nvPr/>
        </p:nvSpPr>
        <p:spPr>
          <a:xfrm>
            <a:off x="4306066" y="5978973"/>
            <a:ext cx="5990456" cy="168471"/>
          </a:xfrm>
          <a:prstGeom prst="rightArrow">
            <a:avLst>
              <a:gd name="adj1" fmla="val 50000"/>
              <a:gd name="adj2" fmla="val 81083"/>
            </a:avLst>
          </a:prstGeom>
          <a:solidFill>
            <a:schemeClr val="bg2"/>
          </a:solidFill>
          <a:ln w="190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17" name="Rectangle 16"/>
          <p:cNvSpPr/>
          <p:nvPr/>
        </p:nvSpPr>
        <p:spPr>
          <a:xfrm>
            <a:off x="9268543" y="2575131"/>
            <a:ext cx="1913328" cy="694990"/>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a:ea typeface="+mn-ea"/>
                <a:cs typeface="+mn-cs"/>
              </a:rPr>
              <a:t>Progressive</a:t>
            </a:r>
            <a:br>
              <a:rPr kumimoji="0" lang="en-US" sz="1600" b="1" i="0" u="none" strike="noStrike" kern="1200" cap="none" spc="0" normalizeH="0" baseline="0" noProof="0" dirty="0">
                <a:ln>
                  <a:noFill/>
                </a:ln>
                <a:solidFill>
                  <a:srgbClr val="FFFFFF"/>
                </a:solidFill>
                <a:effectLst/>
                <a:uLnTx/>
                <a:uFillTx/>
                <a:latin typeface="Calibri" panose="020F0502020204030204"/>
                <a:ea typeface="+mn-ea"/>
                <a:cs typeface="+mn-cs"/>
              </a:rPr>
            </a:br>
            <a:r>
              <a:rPr kumimoji="0" lang="en-US" sz="1600" b="1" i="0" u="none" strike="noStrike" kern="1200" cap="none" spc="0" normalizeH="0" baseline="0" noProof="0" dirty="0">
                <a:ln>
                  <a:noFill/>
                </a:ln>
                <a:solidFill>
                  <a:srgbClr val="FFFFFF"/>
                </a:solidFill>
                <a:effectLst/>
                <a:uLnTx/>
                <a:uFillTx/>
                <a:latin typeface="Calibri" panose="020F0502020204030204"/>
                <a:ea typeface="+mn-ea"/>
                <a:cs typeface="+mn-cs"/>
              </a:rPr>
              <a:t>cytopenias</a:t>
            </a:r>
          </a:p>
        </p:txBody>
      </p:sp>
      <p:sp>
        <p:nvSpPr>
          <p:cNvPr id="18" name="Rectangle 17"/>
          <p:cNvSpPr/>
          <p:nvPr/>
        </p:nvSpPr>
        <p:spPr>
          <a:xfrm>
            <a:off x="6517364" y="2882701"/>
            <a:ext cx="2541786" cy="627587"/>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a:ea typeface="+mn-ea"/>
                <a:cs typeface="+mn-cs"/>
              </a:rPr>
              <a:t>Progressive</a:t>
            </a:r>
            <a:br>
              <a:rPr kumimoji="0" lang="en-US" sz="1600" b="1" i="0" u="none" strike="noStrike" kern="1200" cap="none" spc="0" normalizeH="0" baseline="0" noProof="0" dirty="0">
                <a:ln>
                  <a:noFill/>
                </a:ln>
                <a:solidFill>
                  <a:srgbClr val="FFFFFF"/>
                </a:solidFill>
                <a:effectLst/>
                <a:uLnTx/>
                <a:uFillTx/>
                <a:latin typeface="Calibri" panose="020F0502020204030204"/>
                <a:ea typeface="+mn-ea"/>
                <a:cs typeface="+mn-cs"/>
              </a:rPr>
            </a:br>
            <a:r>
              <a:rPr kumimoji="0" lang="en-US" sz="1600" b="1" i="0" u="none" strike="noStrike" kern="1200" cap="none" spc="0" normalizeH="0" baseline="0" noProof="0" dirty="0">
                <a:ln>
                  <a:noFill/>
                </a:ln>
                <a:solidFill>
                  <a:srgbClr val="FFFFFF"/>
                </a:solidFill>
                <a:effectLst/>
                <a:uLnTx/>
                <a:uFillTx/>
                <a:latin typeface="Calibri" panose="020F0502020204030204"/>
                <a:ea typeface="+mn-ea"/>
                <a:cs typeface="+mn-cs"/>
              </a:rPr>
              <a:t>organomegaly/EMH</a:t>
            </a:r>
          </a:p>
        </p:txBody>
      </p:sp>
      <p:sp>
        <p:nvSpPr>
          <p:cNvPr id="19" name="Rectangle 18"/>
          <p:cNvSpPr/>
          <p:nvPr/>
        </p:nvSpPr>
        <p:spPr>
          <a:xfrm>
            <a:off x="4365690" y="2575130"/>
            <a:ext cx="1913328" cy="694990"/>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85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a:ea typeface="+mn-ea"/>
                <a:cs typeface="+mn-cs"/>
              </a:rPr>
              <a:t>Progressive</a:t>
            </a:r>
            <a:br>
              <a:rPr kumimoji="0" lang="en-US" sz="1600" b="1" i="0" u="none" strike="noStrike" kern="1200" cap="none" spc="0" normalizeH="0" baseline="0" noProof="0" dirty="0">
                <a:ln>
                  <a:noFill/>
                </a:ln>
                <a:solidFill>
                  <a:srgbClr val="FFFFFF"/>
                </a:solidFill>
                <a:effectLst/>
                <a:uLnTx/>
                <a:uFillTx/>
                <a:latin typeface="Calibri" panose="020F0502020204030204"/>
                <a:ea typeface="+mn-ea"/>
                <a:cs typeface="+mn-cs"/>
              </a:rPr>
            </a:br>
            <a:r>
              <a:rPr kumimoji="0" lang="en-US" sz="1600" b="1" i="0" u="none" strike="noStrike" kern="1200" cap="none" spc="0" normalizeH="0" baseline="0" noProof="0" dirty="0">
                <a:ln>
                  <a:noFill/>
                </a:ln>
                <a:solidFill>
                  <a:srgbClr val="FFFFFF"/>
                </a:solidFill>
                <a:effectLst/>
                <a:uLnTx/>
                <a:uFillTx/>
                <a:latin typeface="Calibri" panose="020F0502020204030204"/>
                <a:ea typeface="+mn-ea"/>
                <a:cs typeface="+mn-cs"/>
              </a:rPr>
              <a:t>constitutional</a:t>
            </a:r>
            <a:br>
              <a:rPr kumimoji="0" lang="en-US" sz="1600" b="1" i="0" u="none" strike="noStrike" kern="1200" cap="none" spc="0" normalizeH="0" baseline="0" noProof="0" dirty="0">
                <a:ln>
                  <a:noFill/>
                </a:ln>
                <a:solidFill>
                  <a:srgbClr val="FFFFFF"/>
                </a:solidFill>
                <a:effectLst/>
                <a:uLnTx/>
                <a:uFillTx/>
                <a:latin typeface="Calibri" panose="020F0502020204030204"/>
                <a:ea typeface="+mn-ea"/>
                <a:cs typeface="+mn-cs"/>
              </a:rPr>
            </a:br>
            <a:r>
              <a:rPr kumimoji="0" lang="en-US" sz="1600" b="1" i="0" u="none" strike="noStrike" kern="1200" cap="none" spc="0" normalizeH="0" baseline="0" noProof="0" dirty="0">
                <a:ln>
                  <a:noFill/>
                </a:ln>
                <a:solidFill>
                  <a:srgbClr val="FFFFFF"/>
                </a:solidFill>
                <a:effectLst/>
                <a:uLnTx/>
                <a:uFillTx/>
                <a:latin typeface="Calibri" panose="020F0502020204030204"/>
                <a:ea typeface="+mn-ea"/>
                <a:cs typeface="+mn-cs"/>
              </a:rPr>
              <a:t>symptoms</a:t>
            </a:r>
          </a:p>
        </p:txBody>
      </p:sp>
      <p:cxnSp>
        <p:nvCxnSpPr>
          <p:cNvPr id="20" name="Elbow Connector 19"/>
          <p:cNvCxnSpPr>
            <a:cxnSpLocks/>
            <a:stCxn id="13" idx="2"/>
            <a:endCxn id="19" idx="0"/>
          </p:cNvCxnSpPr>
          <p:nvPr/>
        </p:nvCxnSpPr>
        <p:spPr>
          <a:xfrm rot="5400000">
            <a:off x="6350694" y="1152046"/>
            <a:ext cx="394744" cy="2451426"/>
          </a:xfrm>
          <a:prstGeom prst="bentConnector3">
            <a:avLst/>
          </a:prstGeom>
          <a:ln w="28575">
            <a:solidFill>
              <a:schemeClr val="bg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24" name="Elbow Connector 23"/>
          <p:cNvCxnSpPr>
            <a:cxnSpLocks/>
            <a:stCxn id="13" idx="2"/>
            <a:endCxn id="17" idx="0"/>
          </p:cNvCxnSpPr>
          <p:nvPr/>
        </p:nvCxnSpPr>
        <p:spPr>
          <a:xfrm rot="16200000" flipH="1">
            <a:off x="8802122" y="1152044"/>
            <a:ext cx="394745" cy="2451427"/>
          </a:xfrm>
          <a:prstGeom prst="bentConnector3">
            <a:avLst/>
          </a:prstGeom>
          <a:ln w="28575">
            <a:solidFill>
              <a:schemeClr val="bg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a:off x="9251156" y="4020990"/>
            <a:ext cx="2044373" cy="627587"/>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a:ea typeface="+mn-ea"/>
                <a:cs typeface="+mn-cs"/>
              </a:rPr>
              <a:t>Leukemic</a:t>
            </a:r>
            <a:br>
              <a:rPr kumimoji="0" lang="en-US" sz="1600" b="1" i="0" u="none" strike="noStrike" kern="1200" cap="none" spc="0" normalizeH="0" baseline="0" noProof="0" dirty="0">
                <a:ln>
                  <a:noFill/>
                </a:ln>
                <a:solidFill>
                  <a:srgbClr val="FFFFFF"/>
                </a:solidFill>
                <a:effectLst/>
                <a:uLnTx/>
                <a:uFillTx/>
                <a:latin typeface="Calibri" panose="020F0502020204030204"/>
                <a:ea typeface="+mn-ea"/>
                <a:cs typeface="+mn-cs"/>
              </a:rPr>
            </a:br>
            <a:r>
              <a:rPr kumimoji="0" lang="en-US" sz="1600" b="1" i="0" u="none" strike="noStrike" kern="1200" cap="none" spc="0" normalizeH="0" baseline="0" noProof="0" dirty="0">
                <a:ln>
                  <a:noFill/>
                </a:ln>
                <a:solidFill>
                  <a:srgbClr val="FFFFFF"/>
                </a:solidFill>
                <a:effectLst/>
                <a:uLnTx/>
                <a:uFillTx/>
                <a:latin typeface="Calibri" panose="020F0502020204030204"/>
                <a:ea typeface="+mn-ea"/>
                <a:cs typeface="+mn-cs"/>
              </a:rPr>
              <a:t>transformation (~25%)</a:t>
            </a:r>
          </a:p>
        </p:txBody>
      </p:sp>
      <p:sp>
        <p:nvSpPr>
          <p:cNvPr id="30" name="Rectangle 29"/>
          <p:cNvSpPr/>
          <p:nvPr/>
        </p:nvSpPr>
        <p:spPr>
          <a:xfrm>
            <a:off x="9251156" y="5261549"/>
            <a:ext cx="1913328" cy="627587"/>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FFFFFF"/>
                </a:solidFill>
                <a:effectLst/>
                <a:uLnTx/>
                <a:uFillTx/>
                <a:latin typeface="Calibri" panose="020F0502020204030204"/>
                <a:ea typeface="+mn-ea"/>
                <a:cs typeface="+mn-cs"/>
              </a:rPr>
              <a:t>Premature</a:t>
            </a:r>
            <a:br>
              <a:rPr kumimoji="0" lang="en-US" sz="1600" b="1" i="0" u="none" strike="noStrike" kern="1200" cap="none" spc="0" normalizeH="0" baseline="0" noProof="0" dirty="0">
                <a:ln>
                  <a:noFill/>
                </a:ln>
                <a:solidFill>
                  <a:srgbClr val="FFFFFF"/>
                </a:solidFill>
                <a:effectLst/>
                <a:uLnTx/>
                <a:uFillTx/>
                <a:latin typeface="Calibri" panose="020F0502020204030204"/>
                <a:ea typeface="+mn-ea"/>
                <a:cs typeface="+mn-cs"/>
              </a:rPr>
            </a:br>
            <a:r>
              <a:rPr kumimoji="0" lang="en-US" sz="1600" b="1" i="0" u="none" strike="noStrike" kern="1200" cap="none" spc="0" normalizeH="0" baseline="0" noProof="0" dirty="0">
                <a:ln>
                  <a:noFill/>
                </a:ln>
                <a:solidFill>
                  <a:srgbClr val="FFFFFF"/>
                </a:solidFill>
                <a:effectLst/>
                <a:uLnTx/>
                <a:uFillTx/>
                <a:latin typeface="Calibri" panose="020F0502020204030204"/>
                <a:ea typeface="+mn-ea"/>
                <a:cs typeface="+mn-cs"/>
              </a:rPr>
              <a:t>death</a:t>
            </a:r>
          </a:p>
        </p:txBody>
      </p:sp>
      <p:sp>
        <p:nvSpPr>
          <p:cNvPr id="32" name="Rectangle 31"/>
          <p:cNvSpPr/>
          <p:nvPr/>
        </p:nvSpPr>
        <p:spPr>
          <a:xfrm>
            <a:off x="4247540" y="3632004"/>
            <a:ext cx="2090854" cy="627587"/>
          </a:xfrm>
          <a:prstGeom prst="rect">
            <a:avLst/>
          </a:prstGeom>
          <a:solidFill>
            <a:schemeClr val="accent1"/>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alibri" panose="020F0502020204030204"/>
                <a:ea typeface="+mn-ea"/>
                <a:cs typeface="+mn-cs"/>
              </a:rPr>
              <a:t>Decreased QoL and PS </a:t>
            </a:r>
            <a:br>
              <a:rPr kumimoji="0" lang="en-US" sz="1400" b="1" i="0" u="none" strike="noStrike" kern="1200" cap="none" spc="0" normalizeH="0" baseline="0" noProof="0" dirty="0">
                <a:ln>
                  <a:noFill/>
                </a:ln>
                <a:solidFill>
                  <a:srgbClr val="FFFFFF"/>
                </a:solidFill>
                <a:effectLst/>
                <a:uLnTx/>
                <a:uFillTx/>
                <a:latin typeface="Calibri" panose="020F0502020204030204"/>
                <a:ea typeface="+mn-ea"/>
                <a:cs typeface="+mn-cs"/>
              </a:rPr>
            </a:br>
            <a:r>
              <a:rPr kumimoji="0" lang="en-US" sz="1400" b="1" i="0" u="none" strike="noStrike" kern="1200" cap="none" spc="0" normalizeH="0" baseline="0" noProof="0" dirty="0">
                <a:ln>
                  <a:noFill/>
                </a:ln>
                <a:solidFill>
                  <a:srgbClr val="FFFFFF"/>
                </a:solidFill>
                <a:effectLst/>
                <a:uLnTx/>
                <a:uFillTx/>
                <a:latin typeface="Calibri" panose="020F0502020204030204"/>
                <a:ea typeface="+mn-ea"/>
                <a:cs typeface="+mn-cs"/>
              </a:rPr>
              <a:t>Progressive incapacitation</a:t>
            </a:r>
            <a:br>
              <a:rPr kumimoji="0" lang="en-US" sz="1400" b="1" i="0" u="none" strike="noStrike" kern="1200" cap="none" spc="0" normalizeH="0" baseline="0" noProof="0" dirty="0">
                <a:ln>
                  <a:noFill/>
                </a:ln>
                <a:solidFill>
                  <a:srgbClr val="FFFFFF"/>
                </a:solidFill>
                <a:effectLst/>
                <a:uLnTx/>
                <a:uFillTx/>
                <a:latin typeface="Calibri" panose="020F0502020204030204"/>
                <a:ea typeface="+mn-ea"/>
                <a:cs typeface="+mn-cs"/>
              </a:rPr>
            </a:br>
            <a:r>
              <a:rPr kumimoji="0" lang="en-US" sz="1400" b="1" i="0" u="none" strike="noStrike" kern="1200" cap="none" spc="0" normalizeH="0" baseline="0" noProof="0" dirty="0">
                <a:ln>
                  <a:noFill/>
                </a:ln>
                <a:solidFill>
                  <a:srgbClr val="FFFFFF"/>
                </a:solidFill>
                <a:effectLst/>
                <a:uLnTx/>
                <a:uFillTx/>
                <a:latin typeface="Calibri" panose="020F0502020204030204"/>
                <a:ea typeface="+mn-ea"/>
                <a:cs typeface="+mn-cs"/>
              </a:rPr>
              <a:t>Immobility</a:t>
            </a:r>
          </a:p>
        </p:txBody>
      </p:sp>
      <p:cxnSp>
        <p:nvCxnSpPr>
          <p:cNvPr id="33" name="Straight Arrow Connector 32"/>
          <p:cNvCxnSpPr>
            <a:cxnSpLocks/>
          </p:cNvCxnSpPr>
          <p:nvPr/>
        </p:nvCxnSpPr>
        <p:spPr>
          <a:xfrm>
            <a:off x="7788257" y="3525127"/>
            <a:ext cx="0" cy="1123450"/>
          </a:xfrm>
          <a:prstGeom prst="straightConnector1">
            <a:avLst/>
          </a:prstGeom>
          <a:ln w="38100">
            <a:solidFill>
              <a:schemeClr val="bg1">
                <a:lumMod val="7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35" name="Elbow Connector 34"/>
          <p:cNvCxnSpPr>
            <a:cxnSpLocks/>
          </p:cNvCxnSpPr>
          <p:nvPr/>
        </p:nvCxnSpPr>
        <p:spPr>
          <a:xfrm rot="10800000" flipV="1">
            <a:off x="6346175" y="3559957"/>
            <a:ext cx="933550" cy="191062"/>
          </a:xfrm>
          <a:prstGeom prst="bentConnector3">
            <a:avLst>
              <a:gd name="adj1" fmla="val 1240"/>
            </a:avLst>
          </a:prstGeom>
          <a:ln w="28575">
            <a:solidFill>
              <a:schemeClr val="bg1"/>
            </a:solidFill>
            <a:prstDash val="dash"/>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40" name="Elbow Connector 39"/>
          <p:cNvCxnSpPr>
            <a:cxnSpLocks/>
          </p:cNvCxnSpPr>
          <p:nvPr/>
        </p:nvCxnSpPr>
        <p:spPr>
          <a:xfrm rot="5400000">
            <a:off x="7961484" y="1700421"/>
            <a:ext cx="647319" cy="3880131"/>
          </a:xfrm>
          <a:prstGeom prst="bentConnector2">
            <a:avLst/>
          </a:prstGeom>
          <a:ln w="28575">
            <a:solidFill>
              <a:schemeClr val="bg1"/>
            </a:solidFill>
            <a:prstDash val="dash"/>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a:off x="6176619" y="4293712"/>
            <a:ext cx="0" cy="354865"/>
          </a:xfrm>
          <a:prstGeom prst="straightConnector1">
            <a:avLst/>
          </a:prstGeom>
          <a:ln w="38100">
            <a:solidFill>
              <a:schemeClr val="bg1">
                <a:lumMod val="7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44" name="Elbow Connector 43"/>
          <p:cNvCxnSpPr>
            <a:endCxn id="30" idx="1"/>
          </p:cNvCxnSpPr>
          <p:nvPr/>
        </p:nvCxnSpPr>
        <p:spPr>
          <a:xfrm>
            <a:off x="7845941" y="5143243"/>
            <a:ext cx="1405215" cy="432100"/>
          </a:xfrm>
          <a:prstGeom prst="bentConnector3">
            <a:avLst>
              <a:gd name="adj1" fmla="val 972"/>
            </a:avLst>
          </a:prstGeom>
          <a:ln w="38100">
            <a:solidFill>
              <a:schemeClr val="bg1">
                <a:lumMod val="75000"/>
              </a:schemeClr>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0" name="Elbow Connector 49"/>
          <p:cNvCxnSpPr>
            <a:endCxn id="29" idx="1"/>
          </p:cNvCxnSpPr>
          <p:nvPr/>
        </p:nvCxnSpPr>
        <p:spPr>
          <a:xfrm rot="16200000" flipH="1">
            <a:off x="8487601" y="3571230"/>
            <a:ext cx="824499" cy="702608"/>
          </a:xfrm>
          <a:prstGeom prst="bentConnector2">
            <a:avLst/>
          </a:prstGeom>
          <a:ln w="28575">
            <a:solidFill>
              <a:schemeClr val="bg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5" name="Straight Arrow Connector 54"/>
          <p:cNvCxnSpPr>
            <a:stCxn id="29" idx="2"/>
            <a:endCxn id="30" idx="0"/>
          </p:cNvCxnSpPr>
          <p:nvPr/>
        </p:nvCxnSpPr>
        <p:spPr>
          <a:xfrm flipH="1">
            <a:off x="10207820" y="4648577"/>
            <a:ext cx="0" cy="612972"/>
          </a:xfrm>
          <a:prstGeom prst="straightConnector1">
            <a:avLst/>
          </a:prstGeom>
          <a:ln w="28575">
            <a:solidFill>
              <a:schemeClr val="bg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57" name="Elbow Connector 56"/>
          <p:cNvCxnSpPr>
            <a:cxnSpLocks/>
            <a:stCxn id="17" idx="3"/>
            <a:endCxn id="30" idx="3"/>
          </p:cNvCxnSpPr>
          <p:nvPr/>
        </p:nvCxnSpPr>
        <p:spPr>
          <a:xfrm flipH="1">
            <a:off x="11164485" y="2922626"/>
            <a:ext cx="17387" cy="2652717"/>
          </a:xfrm>
          <a:prstGeom prst="bentConnector3">
            <a:avLst>
              <a:gd name="adj1" fmla="val -1472084"/>
            </a:avLst>
          </a:prstGeom>
          <a:ln w="28575">
            <a:solidFill>
              <a:schemeClr val="bg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739678" y="3711376"/>
            <a:ext cx="1896225"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Arial" panose="020B0604020202020204" pitchFamily="34" charset="0"/>
              </a:rPr>
              <a:t>(Management as ET)</a:t>
            </a:r>
          </a:p>
        </p:txBody>
      </p:sp>
      <p:cxnSp>
        <p:nvCxnSpPr>
          <p:cNvPr id="59" name="Straight Arrow Connector 58"/>
          <p:cNvCxnSpPr>
            <a:cxnSpLocks/>
          </p:cNvCxnSpPr>
          <p:nvPr/>
        </p:nvCxnSpPr>
        <p:spPr>
          <a:xfrm flipH="1">
            <a:off x="5292833" y="3270120"/>
            <a:ext cx="0" cy="365760"/>
          </a:xfrm>
          <a:prstGeom prst="straightConnector1">
            <a:avLst/>
          </a:prstGeom>
          <a:ln w="28575">
            <a:solidFill>
              <a:schemeClr val="bg1"/>
            </a:solidFill>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a:cxnSpLocks/>
            <a:stCxn id="13" idx="2"/>
            <a:endCxn id="18" idx="0"/>
          </p:cNvCxnSpPr>
          <p:nvPr/>
        </p:nvCxnSpPr>
        <p:spPr>
          <a:xfrm>
            <a:off x="7773779" y="2180386"/>
            <a:ext cx="0" cy="702315"/>
          </a:xfrm>
          <a:prstGeom prst="straightConnector1">
            <a:avLst/>
          </a:prstGeom>
          <a:ln w="28575">
            <a:solidFill>
              <a:schemeClr val="bg1"/>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6" name="Rectangle: Rounded Corners 5">
            <a:extLst>
              <a:ext uri="{FF2B5EF4-FFF2-40B4-BE49-F238E27FC236}">
                <a16:creationId xmlns:a16="http://schemas.microsoft.com/office/drawing/2014/main" id="{852E31B0-3962-46AF-8453-B9837FC430F9}"/>
              </a:ext>
            </a:extLst>
          </p:cNvPr>
          <p:cNvSpPr/>
          <p:nvPr/>
        </p:nvSpPr>
        <p:spPr>
          <a:xfrm>
            <a:off x="4235142" y="2288758"/>
            <a:ext cx="4902355" cy="1262454"/>
          </a:xfrm>
          <a:prstGeom prst="roundRect">
            <a:avLst/>
          </a:pr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31" name="Rectangle 30"/>
          <p:cNvSpPr/>
          <p:nvPr/>
        </p:nvSpPr>
        <p:spPr>
          <a:xfrm>
            <a:off x="6066410" y="4648933"/>
            <a:ext cx="1956736" cy="627587"/>
          </a:xfrm>
          <a:prstGeom prst="rect">
            <a:avLst/>
          </a:prstGeom>
          <a:solidFill>
            <a:schemeClr val="tx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a:ea typeface="+mn-ea"/>
                <a:cs typeface="+mn-cs"/>
              </a:rPr>
              <a:t>MF-related</a:t>
            </a:r>
            <a:br>
              <a:rPr kumimoji="0" lang="en-US" sz="1600" b="1" i="0" u="none" strike="noStrike" kern="1200" cap="none" spc="0" normalizeH="0" baseline="0" noProof="0" dirty="0">
                <a:ln>
                  <a:noFill/>
                </a:ln>
                <a:solidFill>
                  <a:srgbClr val="000000"/>
                </a:solidFill>
                <a:effectLst/>
                <a:uLnTx/>
                <a:uFillTx/>
                <a:latin typeface="Calibri" panose="020F0502020204030204"/>
                <a:ea typeface="+mn-ea"/>
                <a:cs typeface="+mn-cs"/>
              </a:rPr>
            </a:br>
            <a:r>
              <a:rPr kumimoji="0" lang="en-US" sz="1600" b="1" i="0" u="none" strike="noStrike" kern="1200" cap="none" spc="0" normalizeH="0" baseline="0" noProof="0" dirty="0">
                <a:ln>
                  <a:noFill/>
                </a:ln>
                <a:solidFill>
                  <a:srgbClr val="000000"/>
                </a:solidFill>
                <a:effectLst/>
                <a:uLnTx/>
                <a:uFillTx/>
                <a:latin typeface="Calibri" panose="020F0502020204030204"/>
                <a:ea typeface="+mn-ea"/>
                <a:cs typeface="+mn-cs"/>
              </a:rPr>
              <a:t>complications*</a:t>
            </a:r>
          </a:p>
        </p:txBody>
      </p:sp>
    </p:spTree>
    <p:extLst>
      <p:ext uri="{BB962C8B-B14F-4D97-AF65-F5344CB8AC3E}">
        <p14:creationId xmlns:p14="http://schemas.microsoft.com/office/powerpoint/2010/main" val="2375170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Group 32">
            <a:extLst>
              <a:ext uri="{FF2B5EF4-FFF2-40B4-BE49-F238E27FC236}">
                <a16:creationId xmlns:a16="http://schemas.microsoft.com/office/drawing/2014/main" id="{28DD1AFB-BDB6-4F3C-93AA-140A3B3BBE08}"/>
              </a:ext>
            </a:extLst>
          </p:cNvPr>
          <p:cNvGraphicFramePr>
            <a:graphicFrameLocks noGrp="1"/>
          </p:cNvGraphicFramePr>
          <p:nvPr>
            <p:extLst>
              <p:ext uri="{D42A27DB-BD31-4B8C-83A1-F6EECF244321}">
                <p14:modId xmlns:p14="http://schemas.microsoft.com/office/powerpoint/2010/main" val="2846000814"/>
              </p:ext>
            </p:extLst>
          </p:nvPr>
        </p:nvGraphicFramePr>
        <p:xfrm>
          <a:off x="495300" y="1610437"/>
          <a:ext cx="5403659" cy="4114800"/>
        </p:xfrm>
        <a:graphic>
          <a:graphicData uri="http://schemas.openxmlformats.org/drawingml/2006/table">
            <a:tbl>
              <a:tblPr/>
              <a:tblGrid>
                <a:gridCol w="1619183">
                  <a:extLst>
                    <a:ext uri="{9D8B030D-6E8A-4147-A177-3AD203B41FA5}">
                      <a16:colId xmlns:a16="http://schemas.microsoft.com/office/drawing/2014/main" val="20000"/>
                    </a:ext>
                  </a:extLst>
                </a:gridCol>
                <a:gridCol w="1261492">
                  <a:extLst>
                    <a:ext uri="{9D8B030D-6E8A-4147-A177-3AD203B41FA5}">
                      <a16:colId xmlns:a16="http://schemas.microsoft.com/office/drawing/2014/main" val="20001"/>
                    </a:ext>
                  </a:extLst>
                </a:gridCol>
                <a:gridCol w="1261492">
                  <a:extLst>
                    <a:ext uri="{9D8B030D-6E8A-4147-A177-3AD203B41FA5}">
                      <a16:colId xmlns:a16="http://schemas.microsoft.com/office/drawing/2014/main" val="20002"/>
                    </a:ext>
                  </a:extLst>
                </a:gridCol>
                <a:gridCol w="1261492">
                  <a:extLst>
                    <a:ext uri="{9D8B030D-6E8A-4147-A177-3AD203B41FA5}">
                      <a16:colId xmlns:a16="http://schemas.microsoft.com/office/drawing/2014/main" val="4116644709"/>
                    </a:ext>
                  </a:extLst>
                </a:gridCol>
              </a:tblGrid>
              <a:tr h="156007">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Parameter</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IPSS</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DIPSS</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DIPSS-Plus</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156007">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Age &gt;65 yr</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Yes (1 point)</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Yes (1 point)</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Yes*</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1"/>
                  </a:ext>
                </a:extLst>
              </a:tr>
              <a:tr h="156007">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Hgb &lt;10 g/dL</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Yes (1 point)</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Yes (2 points)</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Yes*</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2"/>
                  </a:ext>
                </a:extLst>
              </a:tr>
              <a:tr h="156007">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WBC &gt;25 x 10</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9</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Yes (1 point)</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Yes (1 point)</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Yes*</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3"/>
                  </a:ext>
                </a:extLst>
              </a:tr>
              <a:tr h="156007">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PB blasts ≥1%</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Yes (1 point)</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Yes (1 point)</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Yes*</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4"/>
                  </a:ext>
                </a:extLst>
              </a:tr>
              <a:tr h="26520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Constitutional symptoms</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Yes (1 point)</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Yes (1 point)</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Yes*</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700873194"/>
                  </a:ext>
                </a:extLst>
              </a:tr>
              <a:tr h="26520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Unfavorable karyotype</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NA</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NA</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Yes (1 point)</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59907302"/>
                  </a:ext>
                </a:extLst>
              </a:tr>
              <a:tr h="277415">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RBC transfusion dependence</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NA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NA</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Yes (1 point)</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4147784176"/>
                  </a:ext>
                </a:extLst>
              </a:tr>
              <a:tr h="26520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Platelets </a:t>
                      </a:r>
                      <a:b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&lt;100 x 10</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9</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NA</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NA </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Yes (1 point)</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394536906"/>
                  </a:ext>
                </a:extLst>
              </a:tr>
              <a:tr h="26520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Can be used at any time point</a:t>
                      </a:r>
                    </a:p>
                  </a:txBody>
                  <a:tcP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No (only at diagnosis)</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Yes</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Yes</a:t>
                      </a:r>
                    </a:p>
                  </a:txBody>
                  <a:tcPr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562724304"/>
                  </a:ext>
                </a:extLst>
              </a:tr>
            </a:tbl>
          </a:graphicData>
        </a:graphic>
      </p:graphicFrame>
      <p:sp>
        <p:nvSpPr>
          <p:cNvPr id="2" name="TextBox 1">
            <a:extLst>
              <a:ext uri="{FF2B5EF4-FFF2-40B4-BE49-F238E27FC236}">
                <a16:creationId xmlns:a16="http://schemas.microsoft.com/office/drawing/2014/main" id="{DF3798E6-5AF5-4C9E-8FB3-1F9024147F7D}"/>
              </a:ext>
            </a:extLst>
          </p:cNvPr>
          <p:cNvSpPr txBox="1"/>
          <p:nvPr/>
        </p:nvSpPr>
        <p:spPr>
          <a:xfrm>
            <a:off x="1047980" y="1234136"/>
            <a:ext cx="4605748" cy="384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gn="ctr">
              <a:lnSpc>
                <a:spcPct val="100000"/>
              </a:lnSpc>
              <a:spcBef>
                <a:spcPct val="50000"/>
              </a:spcBef>
              <a:spcAft>
                <a:spcPct val="0"/>
              </a:spcAft>
              <a:buClrTx/>
              <a:buFontTx/>
              <a:buNone/>
              <a:defRPr b="1">
                <a:solidFill>
                  <a:schemeClr val="bg1"/>
                </a:solidFill>
                <a:latin typeface="Calibri" panose="020F0502020204030204" pitchFamily="34" charset="0"/>
              </a:defRPr>
            </a:lvl1pPr>
          </a:lstStyle>
          <a:p>
            <a:pPr marL="0" marR="0" lvl="0" indent="0" algn="ctr" defTabSz="456663" rtl="0" eaLnBrk="1" fontAlgn="auto" latinLnBrk="0" hangingPunct="1">
              <a:lnSpc>
                <a:spcPct val="100000"/>
              </a:lnSpc>
              <a:spcBef>
                <a:spcPct val="50000"/>
              </a:spcBef>
              <a:spcAft>
                <a:spcPct val="0"/>
              </a:spcAft>
              <a:buClrTx/>
              <a:buSzTx/>
              <a:buFontTx/>
              <a:buNone/>
              <a:tabLst/>
              <a:defRPr/>
            </a:pP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Comparison of IPSS, DIPSS, and DIPSS-Plus</a:t>
            </a:r>
            <a:r>
              <a:rPr kumimoji="0" lang="en-US" sz="19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12" name="TextBox 11">
            <a:extLst>
              <a:ext uri="{FF2B5EF4-FFF2-40B4-BE49-F238E27FC236}">
                <a16:creationId xmlns:a16="http://schemas.microsoft.com/office/drawing/2014/main" id="{C047390E-C566-4CEF-8CE0-8B473965C218}"/>
              </a:ext>
            </a:extLst>
          </p:cNvPr>
          <p:cNvSpPr txBox="1"/>
          <p:nvPr/>
        </p:nvSpPr>
        <p:spPr>
          <a:xfrm>
            <a:off x="6512681" y="1232139"/>
            <a:ext cx="512293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defPPr>
              <a:defRPr lang="en-US"/>
            </a:defPPr>
            <a:lvl1pPr algn="ctr">
              <a:lnSpc>
                <a:spcPct val="100000"/>
              </a:lnSpc>
              <a:spcBef>
                <a:spcPct val="50000"/>
              </a:spcBef>
              <a:spcAft>
                <a:spcPct val="0"/>
              </a:spcAft>
              <a:buClrTx/>
              <a:buFontTx/>
              <a:buNone/>
              <a:defRPr b="1">
                <a:solidFill>
                  <a:schemeClr val="bg1"/>
                </a:solidFill>
                <a:latin typeface="Calibri" panose="020F0502020204030204" pitchFamily="34" charset="0"/>
              </a:defRPr>
            </a:lvl1pPr>
          </a:lstStyle>
          <a:p>
            <a:pPr marL="0" marR="0" lvl="0" indent="0" algn="ctr" defTabSz="456663" rtl="0" eaLnBrk="1" fontAlgn="auto" latinLnBrk="0" hangingPunct="1">
              <a:lnSpc>
                <a:spcPct val="100000"/>
              </a:lnSpc>
              <a:spcBef>
                <a:spcPct val="50000"/>
              </a:spcBef>
              <a:spcAft>
                <a:spcPct val="0"/>
              </a:spcAft>
              <a:buClrTx/>
              <a:buSzTx/>
              <a:buFontTx/>
              <a:buNone/>
              <a:tabLst/>
              <a:defRPr/>
            </a:pP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Survival by Risk Group and Prognostic Model</a:t>
            </a:r>
          </a:p>
        </p:txBody>
      </p:sp>
      <p:graphicFrame>
        <p:nvGraphicFramePr>
          <p:cNvPr id="18" name="Group 32">
            <a:extLst>
              <a:ext uri="{FF2B5EF4-FFF2-40B4-BE49-F238E27FC236}">
                <a16:creationId xmlns:a16="http://schemas.microsoft.com/office/drawing/2014/main" id="{103FF1FA-BCC2-4C05-9B3C-1D6BEA93A393}"/>
              </a:ext>
            </a:extLst>
          </p:cNvPr>
          <p:cNvGraphicFramePr>
            <a:graphicFrameLocks noGrp="1"/>
          </p:cNvGraphicFramePr>
          <p:nvPr>
            <p:extLst>
              <p:ext uri="{D42A27DB-BD31-4B8C-83A1-F6EECF244321}">
                <p14:modId xmlns:p14="http://schemas.microsoft.com/office/powerpoint/2010/main" val="996991241"/>
              </p:ext>
            </p:extLst>
          </p:nvPr>
        </p:nvGraphicFramePr>
        <p:xfrm>
          <a:off x="6357494" y="1610437"/>
          <a:ext cx="5376671" cy="3749124"/>
        </p:xfrm>
        <a:graphic>
          <a:graphicData uri="http://schemas.openxmlformats.org/drawingml/2006/table">
            <a:tbl>
              <a:tblPr/>
              <a:tblGrid>
                <a:gridCol w="2202374">
                  <a:extLst>
                    <a:ext uri="{9D8B030D-6E8A-4147-A177-3AD203B41FA5}">
                      <a16:colId xmlns:a16="http://schemas.microsoft.com/office/drawing/2014/main" val="20000"/>
                    </a:ext>
                  </a:extLst>
                </a:gridCol>
                <a:gridCol w="1058099">
                  <a:extLst>
                    <a:ext uri="{9D8B030D-6E8A-4147-A177-3AD203B41FA5}">
                      <a16:colId xmlns:a16="http://schemas.microsoft.com/office/drawing/2014/main" val="20001"/>
                    </a:ext>
                  </a:extLst>
                </a:gridCol>
                <a:gridCol w="877458">
                  <a:extLst>
                    <a:ext uri="{9D8B030D-6E8A-4147-A177-3AD203B41FA5}">
                      <a16:colId xmlns:a16="http://schemas.microsoft.com/office/drawing/2014/main" val="20002"/>
                    </a:ext>
                  </a:extLst>
                </a:gridCol>
                <a:gridCol w="1238740">
                  <a:extLst>
                    <a:ext uri="{9D8B030D-6E8A-4147-A177-3AD203B41FA5}">
                      <a16:colId xmlns:a16="http://schemas.microsoft.com/office/drawing/2014/main" val="4116644709"/>
                    </a:ext>
                  </a:extLst>
                </a:gridCol>
              </a:tblGrid>
              <a:tr h="135877">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Risk Group</a:t>
                      </a:r>
                    </a:p>
                    <a:p>
                      <a:pPr marL="284163" marR="0" lvl="0" indent="-171450" algn="l" defTabSz="914400" rtl="0" eaLnBrk="1" fontAlgn="base" latinLnBrk="0" hangingPunct="1">
                        <a:lnSpc>
                          <a:spcPct val="100000"/>
                        </a:lnSpc>
                        <a:spcBef>
                          <a:spcPct val="0"/>
                        </a:spcBef>
                        <a:spcAft>
                          <a:spcPct val="0"/>
                        </a:spcAft>
                        <a:buClr>
                          <a:schemeClr val="tx1"/>
                        </a:buClr>
                        <a:buSzTx/>
                        <a:buFont typeface="Wingdings" pitchFamily="2" charset="2"/>
                        <a:buChar char="§"/>
                        <a:tabLst/>
                      </a:pPr>
                      <a:r>
                        <a:rPr kumimoji="0" lang="en-US" sz="1400" b="1" i="0" u="none" strike="noStrike" kern="1200" cap="none" normalizeH="0" baseline="0" noProof="0" dirty="0">
                          <a:ln>
                            <a:noFill/>
                          </a:ln>
                          <a:solidFill>
                            <a:schemeClr val="tx1"/>
                          </a:solidFill>
                          <a:effectLst/>
                          <a:latin typeface="Calibri" panose="020F0502020204030204" pitchFamily="34" charset="0"/>
                          <a:ea typeface="+mn-ea"/>
                          <a:cs typeface="+mn-cs"/>
                        </a:rPr>
                        <a:t>Points</a:t>
                      </a:r>
                      <a:endParaRPr kumimoji="0" lang="en-US" sz="14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21881" marR="121881" marT="45727" marB="4572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Median OS, Yr</a:t>
                      </a:r>
                    </a:p>
                  </a:txBody>
                  <a:tcPr marL="121881" marR="121881" marT="45727" marB="4572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1600" b="1" i="0" u="none" strike="noStrike" cap="none" normalizeH="0" baseline="0" dirty="0">
                        <a:ln>
                          <a:noFill/>
                        </a:ln>
                        <a:solidFill>
                          <a:schemeClr val="tx1"/>
                        </a:solidFill>
                        <a:effectLst/>
                        <a:latin typeface="Arial" charset="0"/>
                      </a:endParaRPr>
                    </a:p>
                  </a:txBody>
                  <a:tcPr marL="121881" marR="121881" marT="45727" marB="4572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hMerge="1">
                  <a:txBody>
                    <a:bodyPr/>
                    <a:lstStyle/>
                    <a:p>
                      <a:pPr marL="0" marR="0" lvl="0" indent="0" algn="ctr" defTabSz="914400" rtl="0" eaLnBrk="1" fontAlgn="base" latinLnBrk="0" hangingPunct="1">
                        <a:lnSpc>
                          <a:spcPct val="100000"/>
                        </a:lnSpc>
                        <a:spcBef>
                          <a:spcPct val="0"/>
                        </a:spcBef>
                        <a:spcAft>
                          <a:spcPct val="25000"/>
                        </a:spcAft>
                        <a:buClrTx/>
                        <a:buSzTx/>
                        <a:buFontTx/>
                        <a:buNone/>
                        <a:tabLst/>
                      </a:pPr>
                      <a:endParaRPr kumimoji="0" lang="en-US" sz="1600" b="1" i="0" u="none" strike="noStrike" cap="none" normalizeH="0" baseline="0" dirty="0">
                        <a:ln>
                          <a:noFill/>
                        </a:ln>
                        <a:solidFill>
                          <a:schemeClr val="tx1"/>
                        </a:solidFill>
                        <a:effectLst/>
                        <a:latin typeface="Arial" charset="0"/>
                      </a:endParaRPr>
                    </a:p>
                  </a:txBody>
                  <a:tcPr marL="121881" marR="121881" marT="45727" marB="4572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extLst>
                  <a:ext uri="{0D108BD9-81ED-4DB2-BD59-A6C34878D82A}">
                    <a16:rowId xmlns:a16="http://schemas.microsoft.com/office/drawing/2014/main" val="1550984108"/>
                  </a:ext>
                </a:extLst>
              </a:tr>
              <a:tr h="135877">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600" b="1" i="0" u="none" strike="noStrike" cap="none" normalizeH="0" baseline="0" dirty="0">
                        <a:ln>
                          <a:noFill/>
                        </a:ln>
                        <a:solidFill>
                          <a:schemeClr val="tx1"/>
                        </a:solidFill>
                        <a:effectLst/>
                        <a:latin typeface="Arial" charset="0"/>
                      </a:endParaRPr>
                    </a:p>
                  </a:txBody>
                  <a:tcPr marL="121881" marR="121881" marT="45727" marB="4572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IPSS</a:t>
                      </a:r>
                      <a:r>
                        <a:rPr kumimoji="0" lang="en-US" sz="1400" b="1" i="0" u="none" strike="noStrike" kern="1200" cap="none" normalizeH="0" baseline="30000" dirty="0">
                          <a:ln>
                            <a:noFill/>
                          </a:ln>
                          <a:solidFill>
                            <a:schemeClr val="tx1"/>
                          </a:solidFill>
                          <a:effectLst/>
                          <a:latin typeface="Calibri" panose="020F0502020204030204" pitchFamily="34" charset="0"/>
                          <a:ea typeface="+mn-ea"/>
                          <a:cs typeface="+mn-cs"/>
                        </a:rPr>
                        <a:t>2</a:t>
                      </a:r>
                    </a:p>
                  </a:txBody>
                  <a:tcPr marL="121881" marR="121881" marT="45727" marB="4572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DIPSS</a:t>
                      </a:r>
                      <a:r>
                        <a:rPr kumimoji="0" lang="en-US" sz="1400" b="1" i="0" u="none" strike="noStrike" kern="1200" cap="none" normalizeH="0" baseline="30000" dirty="0">
                          <a:ln>
                            <a:noFill/>
                          </a:ln>
                          <a:solidFill>
                            <a:schemeClr val="tx1"/>
                          </a:solidFill>
                          <a:effectLst/>
                          <a:latin typeface="Calibri" panose="020F0502020204030204" pitchFamily="34" charset="0"/>
                          <a:ea typeface="+mn-ea"/>
                          <a:cs typeface="+mn-cs"/>
                        </a:rPr>
                        <a:t>3</a:t>
                      </a:r>
                    </a:p>
                  </a:txBody>
                  <a:tcPr marL="121881" marR="121881" marT="45727" marB="4572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kern="1200" cap="none" normalizeH="0" baseline="0" dirty="0">
                          <a:ln>
                            <a:noFill/>
                          </a:ln>
                          <a:solidFill>
                            <a:schemeClr val="tx1"/>
                          </a:solidFill>
                          <a:effectLst/>
                          <a:latin typeface="Calibri" panose="020F0502020204030204" pitchFamily="34" charset="0"/>
                          <a:ea typeface="+mn-ea"/>
                          <a:cs typeface="+mn-cs"/>
                        </a:rPr>
                        <a:t>DIPSS-Plus</a:t>
                      </a:r>
                      <a:r>
                        <a:rPr kumimoji="0" lang="en-US" sz="1400" b="1" i="0" u="none" strike="noStrike" kern="1200" cap="none" normalizeH="0" baseline="30000" dirty="0">
                          <a:ln>
                            <a:noFill/>
                          </a:ln>
                          <a:solidFill>
                            <a:schemeClr val="tx1"/>
                          </a:solidFill>
                          <a:effectLst/>
                          <a:latin typeface="Calibri" panose="020F0502020204030204" pitchFamily="34" charset="0"/>
                          <a:ea typeface="+mn-ea"/>
                          <a:cs typeface="+mn-cs"/>
                        </a:rPr>
                        <a:t>4</a:t>
                      </a:r>
                    </a:p>
                  </a:txBody>
                  <a:tcPr marL="121881" marR="121881" marT="45727" marB="4572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23098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Low</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1881" marR="121881" marT="45727" marB="4572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11.3</a:t>
                      </a:r>
                    </a:p>
                  </a:txBody>
                  <a:tcPr marL="121881" marR="121881" marT="45727" marB="4572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NR</a:t>
                      </a:r>
                    </a:p>
                  </a:txBody>
                  <a:tcPr marL="121881" marR="121881" marT="45727" marB="4572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15.0</a:t>
                      </a:r>
                    </a:p>
                  </a:txBody>
                  <a:tcPr marL="121881" marR="121881" marT="45727" marB="45727"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1"/>
                  </a:ext>
                </a:extLst>
              </a:tr>
              <a:tr h="3260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Intermediate-1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IPSS/DIPSS-Plus: 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DIPSS: 1-2 </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27" marB="4572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7.9</a:t>
                      </a:r>
                    </a:p>
                  </a:txBody>
                  <a:tcPr marL="121920" marR="1219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14.2</a:t>
                      </a:r>
                    </a:p>
                  </a:txBody>
                  <a:tcPr marL="121920" marR="1219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6.6</a:t>
                      </a:r>
                    </a:p>
                  </a:txBody>
                  <a:tcPr marL="121920" marR="1219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2"/>
                  </a:ext>
                </a:extLst>
              </a:tr>
              <a:tr h="4212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Intermediate-2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IPSS: 2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DIPSS: 3-4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DIPSS-Plus: 2-3</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27" marB="4572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4.0</a:t>
                      </a:r>
                    </a:p>
                  </a:txBody>
                  <a:tcPr marL="121920" marR="1219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4.0</a:t>
                      </a:r>
                    </a:p>
                  </a:txBody>
                  <a:tcPr marL="121920" marR="1219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2.9</a:t>
                      </a:r>
                    </a:p>
                  </a:txBody>
                  <a:tcPr marL="121920" marR="1219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3"/>
                  </a:ext>
                </a:extLst>
              </a:tr>
              <a:tr h="4212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High</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IPSS: ≥3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DIPSS: </a:t>
                      </a: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DIPSS-Plus: </a:t>
                      </a:r>
                      <a:r>
                        <a:rPr kumimoji="0" lang="en-US" sz="14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≥4</a:t>
                      </a: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txBody>
                  <a:tcPr marL="121881" marR="121881" marT="45727" marB="45727"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a:t>
                      </a:r>
                    </a:p>
                  </a:txBody>
                  <a:tcPr marL="121920" marR="1219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a:t>
                      </a:r>
                    </a:p>
                  </a:txBody>
                  <a:tcPr marL="121920" marR="1219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a:t>
                      </a:r>
                    </a:p>
                  </a:txBody>
                  <a:tcPr marL="121920" marR="12192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4"/>
                  </a:ext>
                </a:extLst>
              </a:tr>
            </a:tbl>
          </a:graphicData>
        </a:graphic>
      </p:graphicFrame>
      <p:sp>
        <p:nvSpPr>
          <p:cNvPr id="5" name="Title 4">
            <a:extLst>
              <a:ext uri="{FF2B5EF4-FFF2-40B4-BE49-F238E27FC236}">
                <a16:creationId xmlns:a16="http://schemas.microsoft.com/office/drawing/2014/main" id="{AFF1815C-58F2-4D6E-BFA1-078F38C6E7EC}"/>
              </a:ext>
            </a:extLst>
          </p:cNvPr>
          <p:cNvSpPr>
            <a:spLocks noGrp="1"/>
          </p:cNvSpPr>
          <p:nvPr>
            <p:ph type="title"/>
          </p:nvPr>
        </p:nvSpPr>
        <p:spPr>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lstStyle/>
          <a:p>
            <a:r>
              <a:rPr lang="en-US" dirty="0"/>
              <a:t>Clinicohematologic-Based Prognostic Models of MF</a:t>
            </a:r>
          </a:p>
        </p:txBody>
      </p:sp>
      <p:sp>
        <p:nvSpPr>
          <p:cNvPr id="16" name="Text Box 30">
            <a:extLst>
              <a:ext uri="{FF2B5EF4-FFF2-40B4-BE49-F238E27FC236}">
                <a16:creationId xmlns:a16="http://schemas.microsoft.com/office/drawing/2014/main" id="{FCED505C-DFC2-4E96-973A-BC91BE39D871}"/>
              </a:ext>
            </a:extLst>
          </p:cNvPr>
          <p:cNvSpPr txBox="1">
            <a:spLocks noChangeArrowheads="1"/>
          </p:cNvSpPr>
          <p:nvPr/>
        </p:nvSpPr>
        <p:spPr bwMode="auto">
          <a:xfrm>
            <a:off x="453260" y="5712618"/>
            <a:ext cx="5403659"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456663" rtl="0" eaLnBrk="1" fontAlgn="auto" latinLnBrk="0" hangingPunct="1">
              <a:lnSpc>
                <a:spcPct val="100000"/>
              </a:lnSpc>
              <a:spcBef>
                <a:spcPct val="35000"/>
              </a:spcBef>
              <a:spcAft>
                <a:spcPct val="25000"/>
              </a:spcAft>
              <a:buClr>
                <a:srgbClr val="015873"/>
              </a:buClr>
              <a:buSzTx/>
              <a:buFont typeface="Wingdings" panose="05000000000000000000" pitchFamily="2" charset="2"/>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*0-3 points for each based on DIPSS risk categories; features not individually weighted.</a:t>
            </a:r>
          </a:p>
        </p:txBody>
      </p:sp>
      <p:sp>
        <p:nvSpPr>
          <p:cNvPr id="20" name="Text Box 15">
            <a:extLst>
              <a:ext uri="{FF2B5EF4-FFF2-40B4-BE49-F238E27FC236}">
                <a16:creationId xmlns:a16="http://schemas.microsoft.com/office/drawing/2014/main" id="{9D370997-28A5-4AB2-8399-7DB316CB5036}"/>
              </a:ext>
            </a:extLst>
          </p:cNvPr>
          <p:cNvSpPr txBox="1">
            <a:spLocks noChangeArrowheads="1"/>
          </p:cNvSpPr>
          <p:nvPr/>
        </p:nvSpPr>
        <p:spPr bwMode="auto">
          <a:xfrm>
            <a:off x="412751" y="6388915"/>
            <a:ext cx="8711794"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456663"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Bose. Cancer. 2016;122:681. 2. Cervantes. Blood. 2009;113:2895. 3. Passamonti. Blood. 2010;115:1703. 4. Gangat. JCO. 2011;29:392.</a:t>
            </a:r>
          </a:p>
        </p:txBody>
      </p:sp>
    </p:spTree>
    <p:extLst>
      <p:ext uri="{BB962C8B-B14F-4D97-AF65-F5344CB8AC3E}">
        <p14:creationId xmlns:p14="http://schemas.microsoft.com/office/powerpoint/2010/main" val="42360326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Impact of Driver and High Molecular Risk </a:t>
            </a:r>
            <a:br>
              <a:rPr lang="en-US" dirty="0"/>
            </a:br>
            <a:r>
              <a:rPr lang="en-US" dirty="0"/>
              <a:t>Mutations in Primary Myelofibrosis</a:t>
            </a:r>
          </a:p>
        </p:txBody>
      </p:sp>
      <p:sp>
        <p:nvSpPr>
          <p:cNvPr id="7" name="Content Placeholder 6">
            <a:extLst>
              <a:ext uri="{FF2B5EF4-FFF2-40B4-BE49-F238E27FC236}">
                <a16:creationId xmlns:a16="http://schemas.microsoft.com/office/drawing/2014/main" id="{B3D7F00C-CAF9-DCF5-0E6D-49BFFA5DAB09}"/>
              </a:ext>
            </a:extLst>
          </p:cNvPr>
          <p:cNvSpPr>
            <a:spLocks noGrp="1"/>
          </p:cNvSpPr>
          <p:nvPr>
            <p:ph idx="4294967295"/>
          </p:nvPr>
        </p:nvSpPr>
        <p:spPr>
          <a:xfrm>
            <a:off x="741511" y="5516563"/>
            <a:ext cx="10877550" cy="647700"/>
          </a:xfrm>
        </p:spPr>
        <p:txBody>
          <a:bodyPr/>
          <a:lstStyle/>
          <a:p>
            <a:r>
              <a:rPr lang="en-US" b="0" dirty="0">
                <a:solidFill>
                  <a:schemeClr val="bg1"/>
                </a:solidFill>
                <a:cs typeface="Calibri" panose="020F0502020204030204" pitchFamily="34" charset="0"/>
              </a:rPr>
              <a:t>≥</a:t>
            </a:r>
            <a:r>
              <a:rPr lang="en-US" b="0" dirty="0">
                <a:solidFill>
                  <a:schemeClr val="bg1"/>
                </a:solidFill>
                <a:latin typeface="+mn-lt"/>
              </a:rPr>
              <a:t>2 HMR mutations also worsen survival</a:t>
            </a:r>
            <a:endParaRPr lang="en-US" b="0" baseline="30000" dirty="0">
              <a:solidFill>
                <a:schemeClr val="bg1"/>
              </a:solidFill>
              <a:latin typeface="+mn-lt"/>
            </a:endParaRPr>
          </a:p>
        </p:txBody>
      </p:sp>
      <p:grpSp>
        <p:nvGrpSpPr>
          <p:cNvPr id="3" name="Group 2">
            <a:extLst>
              <a:ext uri="{FF2B5EF4-FFF2-40B4-BE49-F238E27FC236}">
                <a16:creationId xmlns:a16="http://schemas.microsoft.com/office/drawing/2014/main" id="{5A42C05C-3CA6-4456-8F0C-2E9A333DA3CB}"/>
              </a:ext>
            </a:extLst>
          </p:cNvPr>
          <p:cNvGrpSpPr/>
          <p:nvPr/>
        </p:nvGrpSpPr>
        <p:grpSpPr>
          <a:xfrm>
            <a:off x="2076450" y="1600200"/>
            <a:ext cx="8039100" cy="3611947"/>
            <a:chOff x="1965960" y="1117235"/>
            <a:chExt cx="8039100" cy="3611947"/>
          </a:xfrm>
        </p:grpSpPr>
        <p:sp>
          <p:nvSpPr>
            <p:cNvPr id="8" name="Right Arrow 7"/>
            <p:cNvSpPr/>
            <p:nvPr/>
          </p:nvSpPr>
          <p:spPr>
            <a:xfrm>
              <a:off x="1965960" y="2871353"/>
              <a:ext cx="8039100" cy="990600"/>
            </a:xfrm>
            <a:prstGeom prst="rightArrow">
              <a:avLst/>
            </a:prstGeom>
            <a:solidFill>
              <a:schemeClr val="tx2">
                <a:lumMod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a:ea typeface="+mn-ea"/>
                  <a:cs typeface="+mn-cs"/>
                </a:rPr>
                <a:t>Worsening prognosis</a:t>
              </a:r>
            </a:p>
          </p:txBody>
        </p:sp>
        <p:sp>
          <p:nvSpPr>
            <p:cNvPr id="11" name="Oval 10"/>
            <p:cNvSpPr/>
            <p:nvPr/>
          </p:nvSpPr>
          <p:spPr>
            <a:xfrm>
              <a:off x="4876800" y="1118753"/>
              <a:ext cx="2267814" cy="1524000"/>
            </a:xfrm>
            <a:prstGeom prst="ellipse">
              <a:avLst/>
            </a:prstGeom>
            <a:solidFill>
              <a:srgbClr val="E1471D"/>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1" b="1" i="1" u="none" strike="noStrike" kern="1200" cap="none" spc="0" normalizeH="0" baseline="0" noProof="0" dirty="0">
                  <a:ln>
                    <a:noFill/>
                  </a:ln>
                  <a:solidFill>
                    <a:srgbClr val="FFFFFF"/>
                  </a:solidFill>
                  <a:effectLst/>
                  <a:uLnTx/>
                  <a:uFillTx/>
                  <a:latin typeface="Calibri"/>
                  <a:ea typeface="+mn-ea"/>
                  <a:cs typeface="+mn-cs"/>
                </a:rPr>
                <a:t>JAK2 (65%) or MPL (4%)</a:t>
              </a:r>
              <a:r>
                <a:rPr kumimoji="0" lang="en-US" sz="2001" b="1" i="0" u="none" strike="noStrike" kern="1200" cap="none" spc="0" normalizeH="0" baseline="0" noProof="0" dirty="0">
                  <a:ln>
                    <a:noFill/>
                  </a:ln>
                  <a:solidFill>
                    <a:srgbClr val="FFFFFF"/>
                  </a:solidFill>
                  <a:effectLst/>
                  <a:uLnTx/>
                  <a:uFillTx/>
                  <a:latin typeface="Calibri"/>
                  <a:ea typeface="+mn-ea"/>
                  <a:cs typeface="+mn-cs"/>
                </a:rPr>
                <a:t> Positive</a:t>
              </a:r>
            </a:p>
          </p:txBody>
        </p:sp>
        <p:sp>
          <p:nvSpPr>
            <p:cNvPr id="13" name="Rectangle 12"/>
            <p:cNvSpPr/>
            <p:nvPr/>
          </p:nvSpPr>
          <p:spPr>
            <a:xfrm>
              <a:off x="1981200" y="4028868"/>
              <a:ext cx="7639050" cy="700314"/>
            </a:xfrm>
            <a:prstGeom prst="rect">
              <a:avLst/>
            </a:prstGeom>
            <a:solidFill>
              <a:schemeClr val="accent6"/>
            </a:solidFill>
            <a:ln>
              <a:noFill/>
            </a:ln>
            <a:effectLst/>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Calibri"/>
                  <a:ea typeface="+mn-ea"/>
                  <a:cs typeface="+mn-cs"/>
                </a:rPr>
                <a:t>High molecular risk: </a:t>
              </a:r>
              <a:r>
                <a:rPr kumimoji="0" lang="en-US" sz="2400" b="1" i="1" u="none" strike="noStrike" kern="1200" cap="none" spc="0" normalizeH="0" baseline="0" noProof="0" dirty="0">
                  <a:ln>
                    <a:noFill/>
                  </a:ln>
                  <a:solidFill>
                    <a:srgbClr val="FFFFFF"/>
                  </a:solidFill>
                  <a:effectLst/>
                  <a:uLnTx/>
                  <a:uFillTx/>
                  <a:latin typeface="Calibri"/>
                  <a:ea typeface="+mn-ea"/>
                  <a:cs typeface="+mn-cs"/>
                </a:rPr>
                <a:t>IDH1/2, EZH2, ASXL1, SRSF2</a:t>
              </a:r>
              <a:endParaRPr kumimoji="0" lang="en-US" sz="2400" b="1" i="1" u="none" strike="noStrike" kern="1200" cap="none" spc="0" normalizeH="0" baseline="30000" noProof="0" dirty="0">
                <a:ln>
                  <a:noFill/>
                </a:ln>
                <a:solidFill>
                  <a:srgbClr val="FFFFFF"/>
                </a:solidFill>
                <a:effectLst/>
                <a:uLnTx/>
                <a:uFillTx/>
                <a:latin typeface="Calibri"/>
                <a:ea typeface="+mn-ea"/>
                <a:cs typeface="+mn-cs"/>
              </a:endParaRPr>
            </a:p>
          </p:txBody>
        </p:sp>
        <p:sp>
          <p:nvSpPr>
            <p:cNvPr id="2" name="TextBox 1"/>
            <p:cNvSpPr txBox="1"/>
            <p:nvPr/>
          </p:nvSpPr>
          <p:spPr>
            <a:xfrm>
              <a:off x="2508561" y="2644812"/>
              <a:ext cx="1600200" cy="369332"/>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17.7 yr</a:t>
              </a:r>
              <a:endParaRPr kumimoji="0" lang="en-US" sz="1800" b="1" i="0" u="none" strike="noStrike" kern="1200" cap="none" spc="0" normalizeH="0" baseline="30000" noProof="0" dirty="0">
                <a:ln>
                  <a:noFill/>
                </a:ln>
                <a:solidFill>
                  <a:srgbClr val="000000"/>
                </a:solidFill>
                <a:effectLst/>
                <a:uLnTx/>
                <a:uFillTx/>
                <a:latin typeface="Calibri"/>
                <a:ea typeface="+mn-ea"/>
                <a:cs typeface="Arial" panose="020B0604020202020204" pitchFamily="34" charset="0"/>
              </a:endParaRPr>
            </a:p>
          </p:txBody>
        </p:sp>
        <p:sp>
          <p:nvSpPr>
            <p:cNvPr id="14" name="TextBox 13"/>
            <p:cNvSpPr txBox="1"/>
            <p:nvPr/>
          </p:nvSpPr>
          <p:spPr>
            <a:xfrm>
              <a:off x="5021381" y="2642753"/>
              <a:ext cx="1959204" cy="369332"/>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9.2 and 9.1 yr</a:t>
              </a:r>
              <a:endParaRPr kumimoji="0" lang="en-US" sz="1800" b="1" i="0" u="none" strike="noStrike" kern="1200" cap="none" spc="0" normalizeH="0" baseline="30000" noProof="0" dirty="0">
                <a:ln>
                  <a:noFill/>
                </a:ln>
                <a:solidFill>
                  <a:srgbClr val="000000"/>
                </a:solidFill>
                <a:effectLst/>
                <a:uLnTx/>
                <a:uFillTx/>
                <a:latin typeface="Calibri"/>
                <a:ea typeface="+mn-ea"/>
                <a:cs typeface="Arial" panose="020B0604020202020204" pitchFamily="34" charset="0"/>
              </a:endParaRPr>
            </a:p>
          </p:txBody>
        </p:sp>
        <p:sp>
          <p:nvSpPr>
            <p:cNvPr id="15" name="TextBox 14"/>
            <p:cNvSpPr txBox="1"/>
            <p:nvPr/>
          </p:nvSpPr>
          <p:spPr>
            <a:xfrm>
              <a:off x="7745741" y="2642753"/>
              <a:ext cx="1600200" cy="369332"/>
            </a:xfrm>
            <a:prstGeom prst="rect">
              <a:avLst/>
            </a:prstGeom>
            <a:noFill/>
            <a:ln>
              <a:noFill/>
            </a:ln>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entury Gothic" panose="020B0502020202020204" pitchFamily="34" charset="0"/>
                  <a:ea typeface="+mn-ea"/>
                  <a:cs typeface="Arial" panose="020B0604020202020204" pitchFamily="34" charset="0"/>
                </a:rPr>
                <a:t> </a:t>
              </a:r>
              <a:r>
                <a:rPr kumimoji="0" lang="en-US" sz="1800" b="1"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3.2 yr</a:t>
              </a:r>
              <a:endParaRPr kumimoji="0" lang="en-US" sz="1800" b="1" i="0" u="none" strike="noStrike" kern="1200" cap="none" spc="0" normalizeH="0" baseline="30000" noProof="0" dirty="0">
                <a:ln>
                  <a:noFill/>
                </a:ln>
                <a:solidFill>
                  <a:srgbClr val="000000"/>
                </a:solidFill>
                <a:effectLst/>
                <a:uLnTx/>
                <a:uFillTx/>
                <a:latin typeface="Calibri"/>
                <a:ea typeface="+mn-ea"/>
                <a:cs typeface="Arial" panose="020B0604020202020204" pitchFamily="34" charset="0"/>
              </a:endParaRPr>
            </a:p>
          </p:txBody>
        </p:sp>
        <p:sp>
          <p:nvSpPr>
            <p:cNvPr id="10" name="Oval 9"/>
            <p:cNvSpPr/>
            <p:nvPr/>
          </p:nvSpPr>
          <p:spPr>
            <a:xfrm>
              <a:off x="2236470" y="1120045"/>
              <a:ext cx="2217266" cy="1537948"/>
            </a:xfrm>
            <a:prstGeom prst="ellipse">
              <a:avLst/>
            </a:prstGeom>
            <a:solidFill>
              <a:schemeClr val="accent1"/>
            </a:solidFill>
            <a:ln>
              <a:noFill/>
            </a:ln>
            <a:effectLst/>
          </p:spPr>
          <p:style>
            <a:lnRef idx="3">
              <a:schemeClr val="lt1"/>
            </a:lnRef>
            <a:fillRef idx="1">
              <a:schemeClr val="dk1"/>
            </a:fillRef>
            <a:effectRef idx="1">
              <a:schemeClr val="dk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1" b="1" i="1" u="none" strike="noStrike" kern="1200" cap="none" spc="0" normalizeH="0" baseline="0" noProof="0" dirty="0">
                  <a:ln>
                    <a:noFill/>
                  </a:ln>
                  <a:solidFill>
                    <a:srgbClr val="FFFFFF"/>
                  </a:solidFill>
                  <a:effectLst/>
                  <a:uLnTx/>
                  <a:uFillTx/>
                  <a:latin typeface="Calibri"/>
                  <a:ea typeface="+mn-ea"/>
                  <a:cs typeface="+mn-cs"/>
                </a:rPr>
                <a:t>CALR</a:t>
              </a:r>
              <a:r>
                <a:rPr kumimoji="0" lang="en-US" sz="2001" b="1" i="0" u="none" strike="noStrike" kern="1200" cap="none" spc="0" normalizeH="0" baseline="0" noProof="0" dirty="0">
                  <a:ln>
                    <a:noFill/>
                  </a:ln>
                  <a:solidFill>
                    <a:srgbClr val="FFFFFF"/>
                  </a:solidFill>
                  <a:effectLst/>
                  <a:uLnTx/>
                  <a:uFillTx/>
                  <a:latin typeface="Calibri"/>
                  <a:ea typeface="+mn-ea"/>
                  <a:cs typeface="+mn-cs"/>
                </a:rPr>
                <a:t> Positive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1" b="1" i="0" u="none" strike="noStrike" kern="1200" cap="none" spc="0" normalizeH="0" baseline="0" noProof="0" dirty="0">
                  <a:ln>
                    <a:noFill/>
                  </a:ln>
                  <a:solidFill>
                    <a:srgbClr val="FFFFFF"/>
                  </a:solidFill>
                  <a:effectLst/>
                  <a:uLnTx/>
                  <a:uFillTx/>
                  <a:latin typeface="Calibri"/>
                  <a:ea typeface="+mn-ea"/>
                  <a:cs typeface="+mn-cs"/>
                </a:rPr>
                <a:t>(22.7%)</a:t>
              </a:r>
            </a:p>
          </p:txBody>
        </p:sp>
        <p:sp>
          <p:nvSpPr>
            <p:cNvPr id="12" name="Oval 11"/>
            <p:cNvSpPr/>
            <p:nvPr/>
          </p:nvSpPr>
          <p:spPr>
            <a:xfrm>
              <a:off x="7429756" y="1117235"/>
              <a:ext cx="2217267" cy="1517898"/>
            </a:xfrm>
            <a:prstGeom prst="ellipse">
              <a:avLst/>
            </a:prstGeom>
            <a:solidFill>
              <a:schemeClr val="accent4"/>
            </a:solidFill>
            <a:ln>
              <a:noFill/>
            </a:ln>
          </p:spPr>
          <p:style>
            <a:lnRef idx="0">
              <a:scrgbClr r="0" g="0" b="0"/>
            </a:lnRef>
            <a:fillRef idx="0">
              <a:scrgbClr r="0" g="0" b="0"/>
            </a:fillRef>
            <a:effectRef idx="0">
              <a:scrgbClr r="0" g="0" b="0"/>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2001" b="1" i="0" u="none" strike="noStrike" kern="1200" cap="none" spc="0" normalizeH="0" baseline="0" noProof="0" dirty="0">
                  <a:ln>
                    <a:noFill/>
                  </a:ln>
                  <a:solidFill>
                    <a:srgbClr val="FFFFFF"/>
                  </a:solidFill>
                  <a:effectLst/>
                  <a:uLnTx/>
                  <a:uFillTx/>
                  <a:latin typeface="Calibri"/>
                  <a:ea typeface="+mn-ea"/>
                  <a:cs typeface="+mn-cs"/>
                </a:rPr>
                <a:t>Triple Negative (8.6%)</a:t>
              </a:r>
            </a:p>
          </p:txBody>
        </p:sp>
      </p:grpSp>
      <p:sp>
        <p:nvSpPr>
          <p:cNvPr id="20" name="TextBox 19">
            <a:extLst>
              <a:ext uri="{FF2B5EF4-FFF2-40B4-BE49-F238E27FC236}">
                <a16:creationId xmlns:a16="http://schemas.microsoft.com/office/drawing/2014/main" id="{57C38983-DA4B-39B3-0703-568747AC85D9}"/>
              </a:ext>
            </a:extLst>
          </p:cNvPr>
          <p:cNvSpPr txBox="1"/>
          <p:nvPr/>
        </p:nvSpPr>
        <p:spPr bwMode="auto">
          <a:xfrm>
            <a:off x="435147" y="6367124"/>
            <a:ext cx="81233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a:ea typeface="+mn-ea"/>
                <a:cs typeface="Arial" panose="020B0604020202020204" pitchFamily="34" charset="0"/>
              </a:rPr>
              <a:t>Rumi. Blood. 2014;124:1062. Vannucchi. Leukemia. 2013;27:1861. Guglielmelli. Leukemia. 2014;28:1804. </a:t>
            </a:r>
          </a:p>
        </p:txBody>
      </p:sp>
    </p:spTree>
    <p:extLst>
      <p:ext uri="{BB962C8B-B14F-4D97-AF65-F5344CB8AC3E}">
        <p14:creationId xmlns:p14="http://schemas.microsoft.com/office/powerpoint/2010/main" val="148809646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109FC8-8458-C8CA-D1CC-9EE503ABFDA3}"/>
              </a:ext>
            </a:extLst>
          </p:cNvPr>
          <p:cNvSpPr>
            <a:spLocks noGrp="1"/>
          </p:cNvSpPr>
          <p:nvPr>
            <p:ph type="title"/>
          </p:nvPr>
        </p:nvSpPr>
        <p:spPr/>
        <p:txBody>
          <a:bodyPr/>
          <a:lstStyle/>
          <a:p>
            <a:r>
              <a:rPr lang="en-US" dirty="0"/>
              <a:t>MIPSS70-Plus Risk Score</a:t>
            </a:r>
          </a:p>
        </p:txBody>
      </p:sp>
      <p:sp>
        <p:nvSpPr>
          <p:cNvPr id="3" name="Content Placeholder 2">
            <a:extLst>
              <a:ext uri="{FF2B5EF4-FFF2-40B4-BE49-F238E27FC236}">
                <a16:creationId xmlns:a16="http://schemas.microsoft.com/office/drawing/2014/main" id="{B1F85FAF-C549-8EC6-88CF-A7ABDCD4C2C7}"/>
              </a:ext>
            </a:extLst>
          </p:cNvPr>
          <p:cNvSpPr>
            <a:spLocks noGrp="1"/>
          </p:cNvSpPr>
          <p:nvPr>
            <p:ph idx="4294967295"/>
          </p:nvPr>
        </p:nvSpPr>
        <p:spPr>
          <a:xfrm>
            <a:off x="599568" y="5265738"/>
            <a:ext cx="10877550" cy="819150"/>
          </a:xfrm>
        </p:spPr>
        <p:txBody>
          <a:bodyPr/>
          <a:lstStyle/>
          <a:p>
            <a:pPr marL="0" indent="0">
              <a:buNone/>
            </a:pPr>
            <a:r>
              <a:rPr lang="en-US" sz="1400" dirty="0"/>
              <a:t>*Any mutation in </a:t>
            </a:r>
            <a:r>
              <a:rPr lang="en-US" sz="1400" i="1" dirty="0"/>
              <a:t>ASXL1, EZH2, SRSF2, IDH1/2. </a:t>
            </a:r>
            <a:r>
              <a:rPr lang="en-US" sz="1400" baseline="30000" dirty="0"/>
              <a:t>†</a:t>
            </a:r>
            <a:r>
              <a:rPr lang="en-US" sz="1400" dirty="0"/>
              <a:t>Any abnormal karyotype other than normal karyotype or sole </a:t>
            </a:r>
            <a:br>
              <a:rPr lang="en-US" sz="1400" dirty="0"/>
            </a:br>
            <a:r>
              <a:rPr lang="en-US" sz="1400" dirty="0"/>
              <a:t>abnormalities of 20q-, 13q-, +9, chr 1 translocation/duplication, -Y, or sex chromosome abnormality other than -Y.</a:t>
            </a:r>
          </a:p>
        </p:txBody>
      </p:sp>
      <p:sp>
        <p:nvSpPr>
          <p:cNvPr id="4" name="TextBox 3">
            <a:extLst>
              <a:ext uri="{FF2B5EF4-FFF2-40B4-BE49-F238E27FC236}">
                <a16:creationId xmlns:a16="http://schemas.microsoft.com/office/drawing/2014/main" id="{4822B0D9-A5B2-1CA7-4973-38D5735E41FC}"/>
              </a:ext>
            </a:extLst>
          </p:cNvPr>
          <p:cNvSpPr txBox="1"/>
          <p:nvPr/>
        </p:nvSpPr>
        <p:spPr bwMode="auto">
          <a:xfrm>
            <a:off x="435147" y="6367124"/>
            <a:ext cx="81233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a:ea typeface="+mn-ea"/>
                <a:cs typeface="Arial" panose="020B0604020202020204" pitchFamily="34" charset="0"/>
              </a:rPr>
              <a:t>Guglielmelli. JCO. 2018;36:310. </a:t>
            </a:r>
          </a:p>
        </p:txBody>
      </p:sp>
      <p:graphicFrame>
        <p:nvGraphicFramePr>
          <p:cNvPr id="5" name="Table 5">
            <a:extLst>
              <a:ext uri="{FF2B5EF4-FFF2-40B4-BE49-F238E27FC236}">
                <a16:creationId xmlns:a16="http://schemas.microsoft.com/office/drawing/2014/main" id="{FE7B7AE7-40E6-89BA-FEC9-1ACCAF09ADCE}"/>
              </a:ext>
            </a:extLst>
          </p:cNvPr>
          <p:cNvGraphicFramePr>
            <a:graphicFrameLocks/>
          </p:cNvGraphicFramePr>
          <p:nvPr>
            <p:extLst>
              <p:ext uri="{D42A27DB-BD31-4B8C-83A1-F6EECF244321}">
                <p14:modId xmlns:p14="http://schemas.microsoft.com/office/powerpoint/2010/main" val="215583290"/>
              </p:ext>
            </p:extLst>
          </p:nvPr>
        </p:nvGraphicFramePr>
        <p:xfrm>
          <a:off x="604675" y="1513048"/>
          <a:ext cx="10872443" cy="3718560"/>
        </p:xfrm>
        <a:graphic>
          <a:graphicData uri="http://schemas.openxmlformats.org/drawingml/2006/table">
            <a:tbl>
              <a:tblPr firstRow="1" bandRow="1">
                <a:tableStyleId>{93296810-A885-4BE3-A3E7-6D5BEEA58F35}</a:tableStyleId>
              </a:tblPr>
              <a:tblGrid>
                <a:gridCol w="3195800">
                  <a:extLst>
                    <a:ext uri="{9D8B030D-6E8A-4147-A177-3AD203B41FA5}">
                      <a16:colId xmlns:a16="http://schemas.microsoft.com/office/drawing/2014/main" val="163849081"/>
                    </a:ext>
                  </a:extLst>
                </a:gridCol>
                <a:gridCol w="2558881">
                  <a:extLst>
                    <a:ext uri="{9D8B030D-6E8A-4147-A177-3AD203B41FA5}">
                      <a16:colId xmlns:a16="http://schemas.microsoft.com/office/drawing/2014/main" val="88426503"/>
                    </a:ext>
                  </a:extLst>
                </a:gridCol>
                <a:gridCol w="2558881">
                  <a:extLst>
                    <a:ext uri="{9D8B030D-6E8A-4147-A177-3AD203B41FA5}">
                      <a16:colId xmlns:a16="http://schemas.microsoft.com/office/drawing/2014/main" val="3258676914"/>
                    </a:ext>
                  </a:extLst>
                </a:gridCol>
                <a:gridCol w="2558881">
                  <a:extLst>
                    <a:ext uri="{9D8B030D-6E8A-4147-A177-3AD203B41FA5}">
                      <a16:colId xmlns:a16="http://schemas.microsoft.com/office/drawing/2014/main" val="1394073639"/>
                    </a:ext>
                  </a:extLst>
                </a:gridCol>
              </a:tblGrid>
              <a:tr h="253643">
                <a:tc>
                  <a:txBody>
                    <a:bodyPr/>
                    <a:lstStyle/>
                    <a:p>
                      <a:pPr algn="l"/>
                      <a:r>
                        <a:rPr lang="it-IT" sz="2000" b="1" dirty="0">
                          <a:solidFill>
                            <a:schemeClr val="tx1"/>
                          </a:solidFill>
                        </a:rPr>
                        <a:t>Variables Associated </a:t>
                      </a:r>
                      <a:br>
                        <a:rPr lang="it-IT" sz="2000" b="1" dirty="0">
                          <a:solidFill>
                            <a:schemeClr val="tx1"/>
                          </a:solidFill>
                        </a:rPr>
                      </a:br>
                      <a:r>
                        <a:rPr lang="it-IT" sz="2000" b="1" dirty="0">
                          <a:solidFill>
                            <a:schemeClr val="tx1"/>
                          </a:solidFill>
                        </a:rPr>
                        <a:t>With Reduced OS</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it-IT" sz="2000" b="1" dirty="0">
                          <a:solidFill>
                            <a:schemeClr val="tx1"/>
                          </a:solidFill>
                        </a:rPr>
                        <a:t>HR (95% CI)</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it-IT" sz="2000" b="1" i="1" dirty="0">
                          <a:solidFill>
                            <a:schemeClr val="tx1"/>
                          </a:solidFill>
                        </a:rPr>
                        <a:t>P</a:t>
                      </a:r>
                      <a:r>
                        <a:rPr lang="it-IT" sz="2000" b="1" dirty="0">
                          <a:solidFill>
                            <a:schemeClr val="tx1"/>
                          </a:solidFill>
                        </a:rPr>
                        <a:t> Value</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it-IT" sz="2000" b="1" dirty="0">
                          <a:solidFill>
                            <a:schemeClr val="tx1"/>
                          </a:solidFill>
                        </a:rPr>
                        <a:t>Weighted Value</a:t>
                      </a:r>
                      <a:endParaRPr lang="it-IT" sz="2000" b="1" i="0" dirty="0">
                        <a:solidFill>
                          <a:schemeClr val="tx1"/>
                        </a:solidFill>
                      </a:endParaRP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766802859"/>
                  </a:ext>
                </a:extLst>
              </a:tr>
              <a:tr h="25364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sz="2000" b="0" dirty="0">
                          <a:solidFill>
                            <a:schemeClr val="bg1"/>
                          </a:solidFill>
                        </a:rPr>
                        <a:t>Hgb </a:t>
                      </a:r>
                      <a:r>
                        <a:rPr lang="it-IT" sz="2000" b="0" u="none" dirty="0">
                          <a:solidFill>
                            <a:schemeClr val="bg1"/>
                          </a:solidFill>
                        </a:rPr>
                        <a:t>&lt;</a:t>
                      </a:r>
                      <a:r>
                        <a:rPr lang="it-IT" sz="2000" b="0" dirty="0">
                          <a:solidFill>
                            <a:schemeClr val="bg1"/>
                          </a:solidFill>
                        </a:rPr>
                        <a:t>100 g/L</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it-IT" sz="2000" b="0" dirty="0">
                          <a:solidFill>
                            <a:schemeClr val="bg1"/>
                          </a:solidFill>
                        </a:rPr>
                        <a:t>1.5</a:t>
                      </a:r>
                      <a:r>
                        <a:rPr lang="it-IT" sz="2000" b="0" baseline="0" dirty="0">
                          <a:solidFill>
                            <a:schemeClr val="bg1"/>
                          </a:solidFill>
                        </a:rPr>
                        <a:t> </a:t>
                      </a:r>
                      <a:r>
                        <a:rPr lang="it-IT" sz="2000" b="0" dirty="0">
                          <a:solidFill>
                            <a:schemeClr val="bg1"/>
                          </a:solidFill>
                        </a:rPr>
                        <a:t>(1.1-2.0)</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2000" b="0" dirty="0">
                          <a:solidFill>
                            <a:schemeClr val="bg1"/>
                          </a:solidFill>
                        </a:rPr>
                        <a:t>.005</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2000" dirty="0">
                          <a:solidFill>
                            <a:schemeClr val="bg1"/>
                          </a:solidFill>
                        </a:rPr>
                        <a:t>1</a:t>
                      </a:r>
                    </a:p>
                  </a:txBody>
                  <a:tcPr marL="121920" marR="121920" marT="60960" marB="60960"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015698834"/>
                  </a:ext>
                </a:extLst>
              </a:tr>
              <a:tr h="253643">
                <a:tc>
                  <a:txBody>
                    <a:bodyPr/>
                    <a:lstStyle/>
                    <a:p>
                      <a:pPr algn="l"/>
                      <a:r>
                        <a:rPr lang="it-IT" sz="2000" b="0" dirty="0">
                          <a:solidFill>
                            <a:schemeClr val="bg1"/>
                          </a:solidFill>
                        </a:rPr>
                        <a:t>PB</a:t>
                      </a:r>
                      <a:r>
                        <a:rPr lang="it-IT" sz="2000" b="0" baseline="0" dirty="0">
                          <a:solidFill>
                            <a:schemeClr val="bg1"/>
                          </a:solidFill>
                        </a:rPr>
                        <a:t> b</a:t>
                      </a:r>
                      <a:r>
                        <a:rPr lang="it-IT" sz="2000" b="0" dirty="0">
                          <a:solidFill>
                            <a:schemeClr val="bg1"/>
                          </a:solidFill>
                        </a:rPr>
                        <a:t>lasts ≥2%</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it-IT" sz="2000" b="0" dirty="0">
                          <a:solidFill>
                            <a:schemeClr val="bg1"/>
                          </a:solidFill>
                        </a:rPr>
                        <a:t>1.6</a:t>
                      </a:r>
                      <a:r>
                        <a:rPr lang="it-IT" sz="2000" b="0" baseline="0" dirty="0">
                          <a:solidFill>
                            <a:schemeClr val="bg1"/>
                          </a:solidFill>
                        </a:rPr>
                        <a:t> </a:t>
                      </a:r>
                      <a:r>
                        <a:rPr lang="it-IT" sz="2000" b="0" dirty="0">
                          <a:solidFill>
                            <a:schemeClr val="bg1"/>
                          </a:solidFill>
                        </a:rPr>
                        <a:t>(1.2-2.3)</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2000" b="0" dirty="0">
                          <a:solidFill>
                            <a:schemeClr val="bg1"/>
                          </a:solidFill>
                        </a:rPr>
                        <a:t>.002</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2000" dirty="0">
                          <a:solidFill>
                            <a:schemeClr val="bg1"/>
                          </a:solidFill>
                        </a:rPr>
                        <a:t>1</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58168753"/>
                  </a:ext>
                </a:extLst>
              </a:tr>
              <a:tr h="253643">
                <a:tc>
                  <a:txBody>
                    <a:bodyPr/>
                    <a:lstStyle/>
                    <a:p>
                      <a:pPr algn="l"/>
                      <a:r>
                        <a:rPr lang="it-IT" sz="2000" b="0" dirty="0">
                          <a:solidFill>
                            <a:schemeClr val="bg1"/>
                          </a:solidFill>
                        </a:rPr>
                        <a:t>Constitutional symptoms</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it-IT" sz="2000" b="0" dirty="0">
                          <a:solidFill>
                            <a:schemeClr val="bg1"/>
                          </a:solidFill>
                        </a:rPr>
                        <a:t>1.9</a:t>
                      </a:r>
                      <a:r>
                        <a:rPr lang="it-IT" sz="2000" b="0" baseline="0" dirty="0">
                          <a:solidFill>
                            <a:schemeClr val="bg1"/>
                          </a:solidFill>
                        </a:rPr>
                        <a:t> </a:t>
                      </a:r>
                      <a:r>
                        <a:rPr lang="it-IT" sz="2000" b="0" dirty="0">
                          <a:solidFill>
                            <a:schemeClr val="bg1"/>
                          </a:solidFill>
                        </a:rPr>
                        <a:t>(1.4-2.5)</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2000" b="0" dirty="0">
                          <a:solidFill>
                            <a:schemeClr val="bg1"/>
                          </a:solidFill>
                        </a:rPr>
                        <a:t>&lt;.001</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2000" dirty="0">
                          <a:solidFill>
                            <a:schemeClr val="bg1"/>
                          </a:solidFill>
                        </a:rPr>
                        <a:t>1</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74661450"/>
                  </a:ext>
                </a:extLst>
              </a:tr>
              <a:tr h="253643">
                <a:tc>
                  <a:txBody>
                    <a:bodyPr/>
                    <a:lstStyle/>
                    <a:p>
                      <a:pPr algn="l"/>
                      <a:r>
                        <a:rPr lang="it-IT" sz="2000" b="0" dirty="0">
                          <a:solidFill>
                            <a:schemeClr val="bg1"/>
                          </a:solidFill>
                        </a:rPr>
                        <a:t>Absence of</a:t>
                      </a:r>
                      <a:r>
                        <a:rPr lang="it-IT" sz="2000" b="0" i="1" dirty="0">
                          <a:solidFill>
                            <a:schemeClr val="bg1"/>
                          </a:solidFill>
                        </a:rPr>
                        <a:t> CALR </a:t>
                      </a:r>
                      <a:r>
                        <a:rPr lang="it-IT" sz="2000" b="0" i="0" dirty="0">
                          <a:solidFill>
                            <a:schemeClr val="bg1"/>
                          </a:solidFill>
                        </a:rPr>
                        <a:t>type</a:t>
                      </a:r>
                      <a:r>
                        <a:rPr lang="it-IT" sz="2000" b="0" dirty="0">
                          <a:solidFill>
                            <a:schemeClr val="bg1"/>
                          </a:solidFill>
                        </a:rPr>
                        <a:t> 1 </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it-IT" sz="2000" b="0" dirty="0">
                          <a:solidFill>
                            <a:schemeClr val="bg1"/>
                          </a:solidFill>
                        </a:rPr>
                        <a:t>2.4</a:t>
                      </a:r>
                      <a:r>
                        <a:rPr lang="it-IT" sz="2000" b="0" baseline="0" dirty="0">
                          <a:solidFill>
                            <a:schemeClr val="bg1"/>
                          </a:solidFill>
                        </a:rPr>
                        <a:t> </a:t>
                      </a:r>
                      <a:r>
                        <a:rPr lang="it-IT" sz="2000" b="0" dirty="0">
                          <a:solidFill>
                            <a:schemeClr val="bg1"/>
                          </a:solidFill>
                        </a:rPr>
                        <a:t>(1.7-3.5)</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2000" b="0" dirty="0">
                          <a:solidFill>
                            <a:schemeClr val="bg1"/>
                          </a:solidFill>
                        </a:rPr>
                        <a:t>&lt;.001</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2000" dirty="0">
                          <a:solidFill>
                            <a:schemeClr val="bg1"/>
                          </a:solidFill>
                        </a:rPr>
                        <a:t>2</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58374285"/>
                  </a:ext>
                </a:extLst>
              </a:tr>
              <a:tr h="253643">
                <a:tc>
                  <a:txBody>
                    <a:bodyPr/>
                    <a:lstStyle/>
                    <a:p>
                      <a:pPr algn="l"/>
                      <a:r>
                        <a:rPr lang="it-IT" sz="2000" b="0" dirty="0">
                          <a:solidFill>
                            <a:schemeClr val="bg1"/>
                          </a:solidFill>
                        </a:rPr>
                        <a:t>HMR*</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it-IT" sz="2000" b="0" dirty="0">
                          <a:solidFill>
                            <a:schemeClr val="bg1"/>
                          </a:solidFill>
                        </a:rPr>
                        <a:t>1.8</a:t>
                      </a:r>
                      <a:r>
                        <a:rPr lang="it-IT" sz="2000" b="0" baseline="0" dirty="0">
                          <a:solidFill>
                            <a:schemeClr val="bg1"/>
                          </a:solidFill>
                        </a:rPr>
                        <a:t> </a:t>
                      </a:r>
                      <a:r>
                        <a:rPr lang="it-IT" sz="2000" b="0" dirty="0">
                          <a:solidFill>
                            <a:schemeClr val="bg1"/>
                          </a:solidFill>
                        </a:rPr>
                        <a:t>(1.3-2.5)</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2000" b="0" dirty="0">
                          <a:solidFill>
                            <a:schemeClr val="bg1"/>
                          </a:solidFill>
                        </a:rPr>
                        <a:t>&lt;.001</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2000" dirty="0">
                          <a:solidFill>
                            <a:schemeClr val="bg1"/>
                          </a:solidFill>
                        </a:rPr>
                        <a:t>1</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28330088"/>
                  </a:ext>
                </a:extLst>
              </a:tr>
              <a:tr h="253643">
                <a:tc>
                  <a:txBody>
                    <a:bodyPr/>
                    <a:lstStyle/>
                    <a:p>
                      <a:pPr algn="l"/>
                      <a:r>
                        <a:rPr lang="it-IT" sz="2000" b="0" dirty="0">
                          <a:solidFill>
                            <a:schemeClr val="bg1"/>
                          </a:solidFill>
                        </a:rPr>
                        <a:t>≥2 HMR mutations</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it-IT" sz="2000" b="0" dirty="0">
                          <a:solidFill>
                            <a:schemeClr val="bg1"/>
                          </a:solidFill>
                        </a:rPr>
                        <a:t>2.4</a:t>
                      </a:r>
                      <a:r>
                        <a:rPr lang="it-IT" sz="2000" b="0" baseline="0" dirty="0">
                          <a:solidFill>
                            <a:schemeClr val="bg1"/>
                          </a:solidFill>
                        </a:rPr>
                        <a:t> </a:t>
                      </a:r>
                      <a:r>
                        <a:rPr lang="it-IT" sz="2000" b="0" dirty="0">
                          <a:solidFill>
                            <a:schemeClr val="bg1"/>
                          </a:solidFill>
                        </a:rPr>
                        <a:t>(1.4-4.0)</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2000" b="0" dirty="0">
                          <a:solidFill>
                            <a:schemeClr val="bg1"/>
                          </a:solidFill>
                        </a:rPr>
                        <a:t>&lt;.001</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2000" dirty="0">
                          <a:solidFill>
                            <a:schemeClr val="bg1"/>
                          </a:solidFill>
                        </a:rPr>
                        <a:t>2</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116471482"/>
                  </a:ext>
                </a:extLst>
              </a:tr>
              <a:tr h="253643">
                <a:tc>
                  <a:txBody>
                    <a:bodyPr/>
                    <a:lstStyle/>
                    <a:p>
                      <a:pPr algn="l"/>
                      <a:r>
                        <a:rPr lang="it-IT" sz="2000" b="0" dirty="0">
                          <a:solidFill>
                            <a:schemeClr val="bg1"/>
                          </a:solidFill>
                        </a:rPr>
                        <a:t>Unfavorable karyotype</a:t>
                      </a:r>
                      <a:r>
                        <a:rPr lang="en-US" sz="2000" i="0" baseline="30000" dirty="0">
                          <a:solidFill>
                            <a:schemeClr val="bg1"/>
                          </a:solidFill>
                        </a:rPr>
                        <a:t>†</a:t>
                      </a:r>
                      <a:endParaRPr lang="it-IT" sz="2000" b="0" i="0" dirty="0">
                        <a:solidFill>
                          <a:schemeClr val="bg1"/>
                        </a:solidFill>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it-IT" sz="2000" b="0" dirty="0">
                          <a:solidFill>
                            <a:schemeClr val="bg1"/>
                          </a:solidFill>
                        </a:rPr>
                        <a:t>3.1 (2.3-4.3)</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2000" b="0" dirty="0">
                          <a:solidFill>
                            <a:schemeClr val="bg1"/>
                          </a:solidFill>
                        </a:rPr>
                        <a:t>&lt;.001</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it-IT" sz="2000" dirty="0">
                          <a:solidFill>
                            <a:schemeClr val="bg1"/>
                          </a:solidFill>
                        </a:rPr>
                        <a:t>3</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396547720"/>
                  </a:ext>
                </a:extLst>
              </a:tr>
            </a:tbl>
          </a:graphicData>
        </a:graphic>
      </p:graphicFrame>
    </p:spTree>
    <p:extLst>
      <p:ext uri="{BB962C8B-B14F-4D97-AF65-F5344CB8AC3E}">
        <p14:creationId xmlns:p14="http://schemas.microsoft.com/office/powerpoint/2010/main" val="331287494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Freeform: Shape 35">
            <a:extLst>
              <a:ext uri="{FF2B5EF4-FFF2-40B4-BE49-F238E27FC236}">
                <a16:creationId xmlns:a16="http://schemas.microsoft.com/office/drawing/2014/main" id="{469B4199-C6D3-4F62-A63C-DB06900BDB58}"/>
              </a:ext>
            </a:extLst>
          </p:cNvPr>
          <p:cNvSpPr/>
          <p:nvPr/>
        </p:nvSpPr>
        <p:spPr bwMode="auto">
          <a:xfrm>
            <a:off x="1462088" y="3648074"/>
            <a:ext cx="3486150" cy="2288905"/>
          </a:xfrm>
          <a:custGeom>
            <a:avLst/>
            <a:gdLst>
              <a:gd name="connsiteX0" fmla="*/ 0 w 3486150"/>
              <a:gd name="connsiteY0" fmla="*/ 0 h 2262188"/>
              <a:gd name="connsiteX1" fmla="*/ 3486150 w 3486150"/>
              <a:gd name="connsiteY1" fmla="*/ 0 h 2262188"/>
              <a:gd name="connsiteX2" fmla="*/ 3486150 w 3486150"/>
              <a:gd name="connsiteY2" fmla="*/ 2262188 h 2262188"/>
              <a:gd name="connsiteX3" fmla="*/ 14287 w 3486150"/>
              <a:gd name="connsiteY3" fmla="*/ 2262188 h 2262188"/>
              <a:gd name="connsiteX4" fmla="*/ 0 w 3486150"/>
              <a:gd name="connsiteY4" fmla="*/ 0 h 22621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86150" h="2262188">
                <a:moveTo>
                  <a:pt x="0" y="0"/>
                </a:moveTo>
                <a:lnTo>
                  <a:pt x="3486150" y="0"/>
                </a:lnTo>
                <a:lnTo>
                  <a:pt x="3486150" y="2262188"/>
                </a:lnTo>
                <a:lnTo>
                  <a:pt x="14287" y="2262188"/>
                </a:lnTo>
                <a:cubicBezTo>
                  <a:pt x="9525" y="1508125"/>
                  <a:pt x="4762" y="754063"/>
                  <a:pt x="0" y="0"/>
                </a:cubicBezTo>
                <a:close/>
              </a:path>
            </a:pathLst>
          </a:cu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 name="Freeform: Shape 34">
            <a:extLst>
              <a:ext uri="{FF2B5EF4-FFF2-40B4-BE49-F238E27FC236}">
                <a16:creationId xmlns:a16="http://schemas.microsoft.com/office/drawing/2014/main" id="{4D1E16BE-6B23-4F5B-8C5F-3744DA2EC7B2}"/>
              </a:ext>
            </a:extLst>
          </p:cNvPr>
          <p:cNvSpPr/>
          <p:nvPr/>
        </p:nvSpPr>
        <p:spPr bwMode="auto">
          <a:xfrm>
            <a:off x="1471613" y="3648075"/>
            <a:ext cx="3476625" cy="2276475"/>
          </a:xfrm>
          <a:custGeom>
            <a:avLst/>
            <a:gdLst>
              <a:gd name="connsiteX0" fmla="*/ 4762 w 3476625"/>
              <a:gd name="connsiteY0" fmla="*/ 0 h 2276475"/>
              <a:gd name="connsiteX1" fmla="*/ 1357312 w 3476625"/>
              <a:gd name="connsiteY1" fmla="*/ 0 h 2276475"/>
              <a:gd name="connsiteX2" fmla="*/ 1357312 w 3476625"/>
              <a:gd name="connsiteY2" fmla="*/ 242888 h 2276475"/>
              <a:gd name="connsiteX3" fmla="*/ 1714500 w 3476625"/>
              <a:gd name="connsiteY3" fmla="*/ 242888 h 2276475"/>
              <a:gd name="connsiteX4" fmla="*/ 1714500 w 3476625"/>
              <a:gd name="connsiteY4" fmla="*/ 509588 h 2276475"/>
              <a:gd name="connsiteX5" fmla="*/ 2114550 w 3476625"/>
              <a:gd name="connsiteY5" fmla="*/ 509588 h 2276475"/>
              <a:gd name="connsiteX6" fmla="*/ 2114550 w 3476625"/>
              <a:gd name="connsiteY6" fmla="*/ 757238 h 2276475"/>
              <a:gd name="connsiteX7" fmla="*/ 2495550 w 3476625"/>
              <a:gd name="connsiteY7" fmla="*/ 757238 h 2276475"/>
              <a:gd name="connsiteX8" fmla="*/ 2495550 w 3476625"/>
              <a:gd name="connsiteY8" fmla="*/ 1009650 h 2276475"/>
              <a:gd name="connsiteX9" fmla="*/ 2871787 w 3476625"/>
              <a:gd name="connsiteY9" fmla="*/ 1009650 h 2276475"/>
              <a:gd name="connsiteX10" fmla="*/ 2871787 w 3476625"/>
              <a:gd name="connsiteY10" fmla="*/ 1266825 h 2276475"/>
              <a:gd name="connsiteX11" fmla="*/ 3262312 w 3476625"/>
              <a:gd name="connsiteY11" fmla="*/ 1266825 h 2276475"/>
              <a:gd name="connsiteX12" fmla="*/ 3262312 w 3476625"/>
              <a:gd name="connsiteY12" fmla="*/ 1504950 h 2276475"/>
              <a:gd name="connsiteX13" fmla="*/ 3476625 w 3476625"/>
              <a:gd name="connsiteY13" fmla="*/ 1504950 h 2276475"/>
              <a:gd name="connsiteX14" fmla="*/ 3476625 w 3476625"/>
              <a:gd name="connsiteY14" fmla="*/ 2276475 h 2276475"/>
              <a:gd name="connsiteX15" fmla="*/ 0 w 3476625"/>
              <a:gd name="connsiteY15" fmla="*/ 2276475 h 2276475"/>
              <a:gd name="connsiteX16" fmla="*/ 4762 w 3476625"/>
              <a:gd name="connsiteY16" fmla="*/ 0 h 2276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476625" h="2276475">
                <a:moveTo>
                  <a:pt x="4762" y="0"/>
                </a:moveTo>
                <a:lnTo>
                  <a:pt x="1357312" y="0"/>
                </a:lnTo>
                <a:lnTo>
                  <a:pt x="1357312" y="242888"/>
                </a:lnTo>
                <a:lnTo>
                  <a:pt x="1714500" y="242888"/>
                </a:lnTo>
                <a:lnTo>
                  <a:pt x="1714500" y="509588"/>
                </a:lnTo>
                <a:lnTo>
                  <a:pt x="2114550" y="509588"/>
                </a:lnTo>
                <a:lnTo>
                  <a:pt x="2114550" y="757238"/>
                </a:lnTo>
                <a:lnTo>
                  <a:pt x="2495550" y="757238"/>
                </a:lnTo>
                <a:lnTo>
                  <a:pt x="2495550" y="1009650"/>
                </a:lnTo>
                <a:lnTo>
                  <a:pt x="2871787" y="1009650"/>
                </a:lnTo>
                <a:lnTo>
                  <a:pt x="2871787" y="1266825"/>
                </a:lnTo>
                <a:lnTo>
                  <a:pt x="3262312" y="1266825"/>
                </a:lnTo>
                <a:lnTo>
                  <a:pt x="3262312" y="1504950"/>
                </a:lnTo>
                <a:lnTo>
                  <a:pt x="3476625" y="1504950"/>
                </a:lnTo>
                <a:lnTo>
                  <a:pt x="3476625" y="2276475"/>
                </a:lnTo>
                <a:lnTo>
                  <a:pt x="0" y="2276475"/>
                </a:lnTo>
                <a:cubicBezTo>
                  <a:pt x="1587" y="1517650"/>
                  <a:pt x="3175" y="758825"/>
                  <a:pt x="4762" y="0"/>
                </a:cubicBezTo>
                <a:close/>
              </a:path>
            </a:pathLst>
          </a:cu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 name="Freeform: Shape 33">
            <a:extLst>
              <a:ext uri="{FF2B5EF4-FFF2-40B4-BE49-F238E27FC236}">
                <a16:creationId xmlns:a16="http://schemas.microsoft.com/office/drawing/2014/main" id="{1E1E3543-D978-4DF4-A6A9-1F877A71E1B3}"/>
              </a:ext>
            </a:extLst>
          </p:cNvPr>
          <p:cNvSpPr/>
          <p:nvPr/>
        </p:nvSpPr>
        <p:spPr bwMode="auto">
          <a:xfrm>
            <a:off x="1462088" y="3652838"/>
            <a:ext cx="3490912" cy="2276475"/>
          </a:xfrm>
          <a:custGeom>
            <a:avLst/>
            <a:gdLst>
              <a:gd name="connsiteX0" fmla="*/ 0 w 3490912"/>
              <a:gd name="connsiteY0" fmla="*/ 0 h 2276475"/>
              <a:gd name="connsiteX1" fmla="*/ 590550 w 3490912"/>
              <a:gd name="connsiteY1" fmla="*/ 0 h 2276475"/>
              <a:gd name="connsiteX2" fmla="*/ 590550 w 3490912"/>
              <a:gd name="connsiteY2" fmla="*/ 247650 h 2276475"/>
              <a:gd name="connsiteX3" fmla="*/ 981075 w 3490912"/>
              <a:gd name="connsiteY3" fmla="*/ 247650 h 2276475"/>
              <a:gd name="connsiteX4" fmla="*/ 981075 w 3490912"/>
              <a:gd name="connsiteY4" fmla="*/ 476250 h 2276475"/>
              <a:gd name="connsiteX5" fmla="*/ 981075 w 3490912"/>
              <a:gd name="connsiteY5" fmla="*/ 490537 h 2276475"/>
              <a:gd name="connsiteX6" fmla="*/ 1376362 w 3490912"/>
              <a:gd name="connsiteY6" fmla="*/ 490537 h 2276475"/>
              <a:gd name="connsiteX7" fmla="*/ 1376362 w 3490912"/>
              <a:gd name="connsiteY7" fmla="*/ 747712 h 2276475"/>
              <a:gd name="connsiteX8" fmla="*/ 1733550 w 3490912"/>
              <a:gd name="connsiteY8" fmla="*/ 747712 h 2276475"/>
              <a:gd name="connsiteX9" fmla="*/ 1733550 w 3490912"/>
              <a:gd name="connsiteY9" fmla="*/ 1014412 h 2276475"/>
              <a:gd name="connsiteX10" fmla="*/ 2128837 w 3490912"/>
              <a:gd name="connsiteY10" fmla="*/ 1014412 h 2276475"/>
              <a:gd name="connsiteX11" fmla="*/ 2128837 w 3490912"/>
              <a:gd name="connsiteY11" fmla="*/ 1257300 h 2276475"/>
              <a:gd name="connsiteX12" fmla="*/ 2524125 w 3490912"/>
              <a:gd name="connsiteY12" fmla="*/ 1257300 h 2276475"/>
              <a:gd name="connsiteX13" fmla="*/ 2524125 w 3490912"/>
              <a:gd name="connsiteY13" fmla="*/ 1509712 h 2276475"/>
              <a:gd name="connsiteX14" fmla="*/ 2876550 w 3490912"/>
              <a:gd name="connsiteY14" fmla="*/ 1509712 h 2276475"/>
              <a:gd name="connsiteX15" fmla="*/ 2876550 w 3490912"/>
              <a:gd name="connsiteY15" fmla="*/ 1766887 h 2276475"/>
              <a:gd name="connsiteX16" fmla="*/ 3262312 w 3490912"/>
              <a:gd name="connsiteY16" fmla="*/ 1766887 h 2276475"/>
              <a:gd name="connsiteX17" fmla="*/ 3262312 w 3490912"/>
              <a:gd name="connsiteY17" fmla="*/ 2019300 h 2276475"/>
              <a:gd name="connsiteX18" fmla="*/ 3490912 w 3490912"/>
              <a:gd name="connsiteY18" fmla="*/ 2019300 h 2276475"/>
              <a:gd name="connsiteX19" fmla="*/ 3490912 w 3490912"/>
              <a:gd name="connsiteY19" fmla="*/ 2276475 h 2276475"/>
              <a:gd name="connsiteX20" fmla="*/ 4762 w 3490912"/>
              <a:gd name="connsiteY20" fmla="*/ 2276475 h 2276475"/>
              <a:gd name="connsiteX21" fmla="*/ 0 w 3490912"/>
              <a:gd name="connsiteY21" fmla="*/ 0 h 2276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490912" h="2276475">
                <a:moveTo>
                  <a:pt x="0" y="0"/>
                </a:moveTo>
                <a:lnTo>
                  <a:pt x="590550" y="0"/>
                </a:lnTo>
                <a:lnTo>
                  <a:pt x="590550" y="247650"/>
                </a:lnTo>
                <a:lnTo>
                  <a:pt x="981075" y="247650"/>
                </a:lnTo>
                <a:lnTo>
                  <a:pt x="981075" y="476250"/>
                </a:lnTo>
                <a:lnTo>
                  <a:pt x="981075" y="490537"/>
                </a:lnTo>
                <a:lnTo>
                  <a:pt x="1376362" y="490537"/>
                </a:lnTo>
                <a:lnTo>
                  <a:pt x="1376362" y="747712"/>
                </a:lnTo>
                <a:lnTo>
                  <a:pt x="1733550" y="747712"/>
                </a:lnTo>
                <a:lnTo>
                  <a:pt x="1733550" y="1014412"/>
                </a:lnTo>
                <a:lnTo>
                  <a:pt x="2128837" y="1014412"/>
                </a:lnTo>
                <a:lnTo>
                  <a:pt x="2128837" y="1257300"/>
                </a:lnTo>
                <a:lnTo>
                  <a:pt x="2524125" y="1257300"/>
                </a:lnTo>
                <a:lnTo>
                  <a:pt x="2524125" y="1509712"/>
                </a:lnTo>
                <a:lnTo>
                  <a:pt x="2876550" y="1509712"/>
                </a:lnTo>
                <a:lnTo>
                  <a:pt x="2876550" y="1766887"/>
                </a:lnTo>
                <a:lnTo>
                  <a:pt x="3262312" y="1766887"/>
                </a:lnTo>
                <a:lnTo>
                  <a:pt x="3262312" y="2019300"/>
                </a:lnTo>
                <a:lnTo>
                  <a:pt x="3490912" y="2019300"/>
                </a:lnTo>
                <a:lnTo>
                  <a:pt x="3490912" y="2276475"/>
                </a:lnTo>
                <a:lnTo>
                  <a:pt x="4762" y="2276475"/>
                </a:lnTo>
                <a:cubicBezTo>
                  <a:pt x="3175" y="1517650"/>
                  <a:pt x="1587" y="758825"/>
                  <a:pt x="0" y="0"/>
                </a:cubicBezTo>
                <a:close/>
              </a:path>
            </a:pathLst>
          </a:cu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aphicFrame>
        <p:nvGraphicFramePr>
          <p:cNvPr id="4" name="Tabella 3">
            <a:extLst>
              <a:ext uri="{FF2B5EF4-FFF2-40B4-BE49-F238E27FC236}">
                <a16:creationId xmlns:a16="http://schemas.microsoft.com/office/drawing/2014/main" id="{D960E09F-CB12-F348-B547-05B41F829E5E}"/>
              </a:ext>
            </a:extLst>
          </p:cNvPr>
          <p:cNvGraphicFramePr>
            <a:graphicFrameLocks noGrp="1"/>
          </p:cNvGraphicFramePr>
          <p:nvPr>
            <p:extLst>
              <p:ext uri="{D42A27DB-BD31-4B8C-83A1-F6EECF244321}">
                <p14:modId xmlns:p14="http://schemas.microsoft.com/office/powerpoint/2010/main" val="3922835279"/>
              </p:ext>
            </p:extLst>
          </p:nvPr>
        </p:nvGraphicFramePr>
        <p:xfrm>
          <a:off x="1439162" y="1511166"/>
          <a:ext cx="3655500" cy="2011956"/>
        </p:xfrm>
        <a:graphic>
          <a:graphicData uri="http://schemas.openxmlformats.org/drawingml/2006/table">
            <a:tbl>
              <a:tblPr firstRow="1" bandRow="1">
                <a:tableStyleId>{5C22544A-7EE6-4342-B048-85BDC9FD1C3A}</a:tableStyleId>
              </a:tblPr>
              <a:tblGrid>
                <a:gridCol w="2434402">
                  <a:extLst>
                    <a:ext uri="{9D8B030D-6E8A-4147-A177-3AD203B41FA5}">
                      <a16:colId xmlns:a16="http://schemas.microsoft.com/office/drawing/2014/main" val="20000"/>
                    </a:ext>
                  </a:extLst>
                </a:gridCol>
                <a:gridCol w="1221098">
                  <a:extLst>
                    <a:ext uri="{9D8B030D-6E8A-4147-A177-3AD203B41FA5}">
                      <a16:colId xmlns:a16="http://schemas.microsoft.com/office/drawing/2014/main" val="20003"/>
                    </a:ext>
                  </a:extLst>
                </a:gridCol>
              </a:tblGrid>
              <a:tr h="171276">
                <a:tc>
                  <a:txBody>
                    <a:bodyPr/>
                    <a:lstStyle/>
                    <a:p>
                      <a:r>
                        <a:rPr lang="it-IT" sz="1600" dirty="0" err="1">
                          <a:latin typeface="Calibri" panose="020F0502020204030204" pitchFamily="34" charset="0"/>
                          <a:cs typeface="Calibri" panose="020F0502020204030204" pitchFamily="34" charset="0"/>
                        </a:rPr>
                        <a:t>Covariate</a:t>
                      </a:r>
                      <a:endParaRPr lang="it-IT" sz="1600" dirty="0">
                        <a:latin typeface="Calibri" panose="020F0502020204030204" pitchFamily="34" charset="0"/>
                        <a:cs typeface="Calibri" panose="020F0502020204030204" pitchFamily="34" charset="0"/>
                      </a:endParaRPr>
                    </a:p>
                  </a:txBody>
                  <a:tcPr marL="91423" marR="91423" marT="45743" marB="45743"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it-IT" sz="1600" dirty="0" err="1">
                          <a:latin typeface="Calibri" panose="020F0502020204030204" pitchFamily="34" charset="0"/>
                          <a:cs typeface="Calibri" panose="020F0502020204030204" pitchFamily="34" charset="0"/>
                        </a:rPr>
                        <a:t>Points</a:t>
                      </a:r>
                      <a:endParaRPr lang="it-IT" sz="1600" dirty="0">
                        <a:latin typeface="Calibri" panose="020F0502020204030204" pitchFamily="34" charset="0"/>
                        <a:cs typeface="Calibri" panose="020F0502020204030204" pitchFamily="34" charset="0"/>
                      </a:endParaRPr>
                    </a:p>
                  </a:txBody>
                  <a:tcPr marL="91423" marR="91423" marT="45743" marB="45743"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171276">
                <a:tc>
                  <a:txBody>
                    <a:bodyPr/>
                    <a:lstStyle/>
                    <a:p>
                      <a:r>
                        <a:rPr lang="it-IT" sz="1600" dirty="0">
                          <a:solidFill>
                            <a:schemeClr val="bg1"/>
                          </a:solidFill>
                          <a:latin typeface="Calibri" panose="020F0502020204030204" pitchFamily="34" charset="0"/>
                          <a:cs typeface="Calibri" panose="020F0502020204030204" pitchFamily="34" charset="0"/>
                        </a:rPr>
                        <a:t>Hgb &lt;11 g/dL</a:t>
                      </a:r>
                    </a:p>
                  </a:txBody>
                  <a:tcPr marL="91423" marR="91423" marT="45743" marB="4574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it-IT" sz="1600" dirty="0">
                          <a:solidFill>
                            <a:schemeClr val="bg1"/>
                          </a:solidFill>
                          <a:latin typeface="Calibri" panose="020F0502020204030204" pitchFamily="34" charset="0"/>
                          <a:cs typeface="Calibri" panose="020F0502020204030204" pitchFamily="34" charset="0"/>
                        </a:rPr>
                        <a:t>2</a:t>
                      </a:r>
                    </a:p>
                  </a:txBody>
                  <a:tcPr marL="91423" marR="91423" marT="45743" marB="4574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2"/>
                  </a:ext>
                </a:extLst>
              </a:tr>
              <a:tr h="171276">
                <a:tc>
                  <a:txBody>
                    <a:bodyPr/>
                    <a:lstStyle/>
                    <a:p>
                      <a:r>
                        <a:rPr lang="it-IT" sz="1600" dirty="0">
                          <a:solidFill>
                            <a:schemeClr val="bg1"/>
                          </a:solidFill>
                          <a:latin typeface="Calibri" panose="020F0502020204030204" pitchFamily="34" charset="0"/>
                          <a:cs typeface="Calibri" panose="020F0502020204030204" pitchFamily="34" charset="0"/>
                        </a:rPr>
                        <a:t>Platelets &lt;150 x 10</a:t>
                      </a:r>
                      <a:r>
                        <a:rPr lang="it-IT" sz="1600" baseline="30000" dirty="0">
                          <a:solidFill>
                            <a:schemeClr val="bg1"/>
                          </a:solidFill>
                          <a:latin typeface="Calibri" panose="020F0502020204030204" pitchFamily="34" charset="0"/>
                          <a:cs typeface="Calibri" panose="020F0502020204030204" pitchFamily="34" charset="0"/>
                        </a:rPr>
                        <a:t>9</a:t>
                      </a:r>
                      <a:r>
                        <a:rPr lang="it-IT" sz="1600" dirty="0">
                          <a:solidFill>
                            <a:schemeClr val="bg1"/>
                          </a:solidFill>
                          <a:latin typeface="Calibri" panose="020F0502020204030204" pitchFamily="34" charset="0"/>
                          <a:cs typeface="Calibri" panose="020F0502020204030204" pitchFamily="34" charset="0"/>
                        </a:rPr>
                        <a:t>/L</a:t>
                      </a:r>
                    </a:p>
                  </a:txBody>
                  <a:tcPr marL="91423" marR="91423" marT="45743" marB="4574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it-IT" sz="1600" dirty="0">
                          <a:solidFill>
                            <a:schemeClr val="bg1"/>
                          </a:solidFill>
                          <a:latin typeface="Calibri" panose="020F0502020204030204" pitchFamily="34" charset="0"/>
                          <a:cs typeface="Calibri" panose="020F0502020204030204" pitchFamily="34" charset="0"/>
                        </a:rPr>
                        <a:t>1</a:t>
                      </a:r>
                    </a:p>
                  </a:txBody>
                  <a:tcPr marL="91423" marR="91423" marT="45743" marB="4574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3"/>
                  </a:ext>
                </a:extLst>
              </a:tr>
              <a:tr h="171276">
                <a:tc>
                  <a:txBody>
                    <a:bodyPr/>
                    <a:lstStyle/>
                    <a:p>
                      <a:r>
                        <a:rPr lang="it-IT" sz="1600" dirty="0">
                          <a:solidFill>
                            <a:schemeClr val="bg1"/>
                          </a:solidFill>
                          <a:latin typeface="Calibri" panose="020F0502020204030204" pitchFamily="34" charset="0"/>
                          <a:cs typeface="Calibri" panose="020F0502020204030204" pitchFamily="34" charset="0"/>
                        </a:rPr>
                        <a:t>PB</a:t>
                      </a:r>
                      <a:r>
                        <a:rPr lang="it-IT" sz="1600" baseline="0" dirty="0">
                          <a:solidFill>
                            <a:schemeClr val="bg1"/>
                          </a:solidFill>
                          <a:latin typeface="Calibri" panose="020F0502020204030204" pitchFamily="34" charset="0"/>
                          <a:cs typeface="Calibri" panose="020F0502020204030204" pitchFamily="34" charset="0"/>
                        </a:rPr>
                        <a:t> blasts </a:t>
                      </a:r>
                      <a:r>
                        <a:rPr lang="it-IT" sz="1600" u="none" baseline="0" dirty="0">
                          <a:solidFill>
                            <a:schemeClr val="bg1"/>
                          </a:solidFill>
                          <a:latin typeface="Calibri" panose="020F0502020204030204" pitchFamily="34" charset="0"/>
                          <a:cs typeface="Calibri" panose="020F0502020204030204" pitchFamily="34" charset="0"/>
                        </a:rPr>
                        <a:t>≥</a:t>
                      </a:r>
                      <a:r>
                        <a:rPr lang="it-IT" sz="1600" baseline="0" dirty="0">
                          <a:solidFill>
                            <a:schemeClr val="bg1"/>
                          </a:solidFill>
                          <a:latin typeface="Calibri" panose="020F0502020204030204" pitchFamily="34" charset="0"/>
                          <a:cs typeface="Calibri" panose="020F0502020204030204" pitchFamily="34" charset="0"/>
                        </a:rPr>
                        <a:t>3%</a:t>
                      </a:r>
                      <a:endParaRPr lang="it-IT" sz="1600" dirty="0">
                        <a:solidFill>
                          <a:schemeClr val="bg1"/>
                        </a:solidFill>
                        <a:latin typeface="Calibri" panose="020F0502020204030204" pitchFamily="34" charset="0"/>
                        <a:cs typeface="Calibri" panose="020F0502020204030204" pitchFamily="34" charset="0"/>
                      </a:endParaRPr>
                    </a:p>
                  </a:txBody>
                  <a:tcPr marL="91423" marR="91423" marT="45743" marB="4574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it-IT" sz="1600" dirty="0">
                          <a:solidFill>
                            <a:schemeClr val="bg1"/>
                          </a:solidFill>
                          <a:latin typeface="Calibri" panose="020F0502020204030204" pitchFamily="34" charset="0"/>
                          <a:cs typeface="Calibri" panose="020F0502020204030204" pitchFamily="34" charset="0"/>
                        </a:rPr>
                        <a:t>2</a:t>
                      </a:r>
                    </a:p>
                  </a:txBody>
                  <a:tcPr marL="91423" marR="91423" marT="45743" marB="4574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4"/>
                  </a:ext>
                </a:extLst>
              </a:tr>
              <a:tr h="171276">
                <a:tc>
                  <a:txBody>
                    <a:bodyPr/>
                    <a:lstStyle/>
                    <a:p>
                      <a:r>
                        <a:rPr lang="it-IT" sz="1600" i="1" dirty="0">
                          <a:solidFill>
                            <a:schemeClr val="bg1"/>
                          </a:solidFill>
                          <a:latin typeface="Calibri" panose="020F0502020204030204" pitchFamily="34" charset="0"/>
                          <a:cs typeface="Calibri" panose="020F0502020204030204" pitchFamily="34" charset="0"/>
                        </a:rPr>
                        <a:t>CALR</a:t>
                      </a:r>
                      <a:r>
                        <a:rPr lang="it-IT" sz="1600" dirty="0">
                          <a:solidFill>
                            <a:schemeClr val="bg1"/>
                          </a:solidFill>
                          <a:latin typeface="Calibri" panose="020F0502020204030204" pitchFamily="34" charset="0"/>
                          <a:cs typeface="Calibri" panose="020F0502020204030204" pitchFamily="34" charset="0"/>
                        </a:rPr>
                        <a:t> </a:t>
                      </a:r>
                      <a:r>
                        <a:rPr lang="it-IT" sz="1600" dirty="0" err="1">
                          <a:solidFill>
                            <a:schemeClr val="bg1"/>
                          </a:solidFill>
                          <a:latin typeface="Calibri" panose="020F0502020204030204" pitchFamily="34" charset="0"/>
                          <a:cs typeface="Calibri" panose="020F0502020204030204" pitchFamily="34" charset="0"/>
                        </a:rPr>
                        <a:t>wt</a:t>
                      </a:r>
                      <a:endParaRPr lang="it-IT" sz="1600" dirty="0">
                        <a:solidFill>
                          <a:schemeClr val="bg1"/>
                        </a:solidFill>
                        <a:latin typeface="Calibri" panose="020F0502020204030204" pitchFamily="34" charset="0"/>
                        <a:cs typeface="Calibri" panose="020F0502020204030204" pitchFamily="34" charset="0"/>
                      </a:endParaRPr>
                    </a:p>
                  </a:txBody>
                  <a:tcPr marL="91423" marR="91423" marT="45743" marB="4574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it-IT" sz="1600" dirty="0">
                          <a:solidFill>
                            <a:schemeClr val="bg1"/>
                          </a:solidFill>
                          <a:latin typeface="Calibri" panose="020F0502020204030204" pitchFamily="34" charset="0"/>
                          <a:cs typeface="Calibri" panose="020F0502020204030204" pitchFamily="34" charset="0"/>
                        </a:rPr>
                        <a:t>2</a:t>
                      </a:r>
                    </a:p>
                  </a:txBody>
                  <a:tcPr marL="91423" marR="91423" marT="45743" marB="4574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5"/>
                  </a:ext>
                </a:extLst>
              </a:tr>
              <a:tr h="171276">
                <a:tc>
                  <a:txBody>
                    <a:bodyPr/>
                    <a:lstStyle/>
                    <a:p>
                      <a:r>
                        <a:rPr lang="it-IT" sz="1600" dirty="0">
                          <a:solidFill>
                            <a:schemeClr val="bg1"/>
                          </a:solidFill>
                          <a:latin typeface="Calibri" panose="020F0502020204030204" pitchFamily="34" charset="0"/>
                          <a:cs typeface="Calibri" panose="020F0502020204030204" pitchFamily="34" charset="0"/>
                        </a:rPr>
                        <a:t>Const symptoms</a:t>
                      </a:r>
                    </a:p>
                  </a:txBody>
                  <a:tcPr marL="91423" marR="91423" marT="45743" marB="4574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it-IT" sz="1600" dirty="0">
                          <a:solidFill>
                            <a:schemeClr val="bg1"/>
                          </a:solidFill>
                          <a:latin typeface="Calibri" panose="020F0502020204030204" pitchFamily="34" charset="0"/>
                          <a:cs typeface="Calibri" panose="020F0502020204030204" pitchFamily="34" charset="0"/>
                        </a:rPr>
                        <a:t>1</a:t>
                      </a:r>
                    </a:p>
                  </a:txBody>
                  <a:tcPr marL="91423" marR="91423" marT="45743" marB="45743"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6"/>
                  </a:ext>
                </a:extLst>
              </a:tr>
            </a:tbl>
          </a:graphicData>
        </a:graphic>
      </p:graphicFrame>
      <p:sp>
        <p:nvSpPr>
          <p:cNvPr id="3" name="Title 2">
            <a:extLst>
              <a:ext uri="{FF2B5EF4-FFF2-40B4-BE49-F238E27FC236}">
                <a16:creationId xmlns:a16="http://schemas.microsoft.com/office/drawing/2014/main" id="{03D54FBA-B5C7-9C4D-86AD-51BB84283E29}"/>
              </a:ext>
            </a:extLst>
          </p:cNvPr>
          <p:cNvSpPr>
            <a:spLocks noGrp="1"/>
          </p:cNvSpPr>
          <p:nvPr>
            <p:ph type="title"/>
          </p:nvPr>
        </p:nvSpPr>
        <p:spPr/>
        <p:txBody>
          <a:bodyPr/>
          <a:lstStyle/>
          <a:p>
            <a:r>
              <a:rPr lang="en-US" dirty="0"/>
              <a:t>MYSEC-PM Risk Score for Post-ET MF and Post-PV MF</a:t>
            </a:r>
          </a:p>
        </p:txBody>
      </p:sp>
      <p:sp>
        <p:nvSpPr>
          <p:cNvPr id="13356" name="CasellaDiTesto 6">
            <a:extLst>
              <a:ext uri="{FF2B5EF4-FFF2-40B4-BE49-F238E27FC236}">
                <a16:creationId xmlns:a16="http://schemas.microsoft.com/office/drawing/2014/main" id="{2ED15B3B-1454-5E4C-AA1B-7BDF902A82FE}"/>
              </a:ext>
            </a:extLst>
          </p:cNvPr>
          <p:cNvSpPr txBox="1">
            <a:spLocks noChangeArrowheads="1"/>
          </p:cNvSpPr>
          <p:nvPr/>
        </p:nvSpPr>
        <p:spPr bwMode="auto">
          <a:xfrm>
            <a:off x="10424080" y="2075614"/>
            <a:ext cx="55496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1pPr>
            <a:lvl2pPr marL="742950" indent="-285750">
              <a:defRPr sz="24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2pPr>
            <a:lvl3pPr marL="1143000" indent="-228600">
              <a:defRPr sz="24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3pPr>
            <a:lvl4pPr marL="1600200" indent="-228600">
              <a:defRPr sz="24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4pPr>
            <a:lvl5pPr marL="2057400" indent="-228600">
              <a:defRPr sz="24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5pPr>
            <a:lvl6pPr marL="2514600" indent="-228600" defTabSz="457200" eaLnBrk="0" fontAlgn="base" hangingPunct="0">
              <a:spcBef>
                <a:spcPct val="0"/>
              </a:spcBef>
              <a:spcAft>
                <a:spcPct val="0"/>
              </a:spcAft>
              <a:defRPr sz="24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6pPr>
            <a:lvl7pPr marL="2971800" indent="-228600" defTabSz="457200" eaLnBrk="0" fontAlgn="base" hangingPunct="0">
              <a:spcBef>
                <a:spcPct val="0"/>
              </a:spcBef>
              <a:spcAft>
                <a:spcPct val="0"/>
              </a:spcAft>
              <a:defRPr sz="24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7pPr>
            <a:lvl8pPr marL="3429000" indent="-228600" defTabSz="457200" eaLnBrk="0" fontAlgn="base" hangingPunct="0">
              <a:spcBef>
                <a:spcPct val="0"/>
              </a:spcBef>
              <a:spcAft>
                <a:spcPct val="0"/>
              </a:spcAft>
              <a:defRPr sz="24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8pPr>
            <a:lvl9pPr marL="3886200" indent="-228600" defTabSz="457200" eaLnBrk="0" fontAlgn="base" hangingPunct="0">
              <a:spcBef>
                <a:spcPct val="0"/>
              </a:spcBef>
              <a:spcAft>
                <a:spcPct val="0"/>
              </a:spcAft>
              <a:defRPr sz="24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it-IT" altLang="it-IT" sz="1600" b="1" i="0" u="none" strike="noStrike" kern="1200" cap="none" spc="0" normalizeH="0" baseline="0" noProof="0" dirty="0">
                <a:ln>
                  <a:noFill/>
                </a:ln>
                <a:solidFill>
                  <a:srgbClr val="00823B"/>
                </a:solidFill>
                <a:effectLst/>
                <a:uLnTx/>
                <a:uFillTx/>
                <a:latin typeface="Calibri" panose="020F0502020204030204" pitchFamily="34" charset="0"/>
                <a:cs typeface="Calibri" panose="020F0502020204030204" pitchFamily="34" charset="0"/>
                <a:sym typeface="Helvetica Neue" panose="02000503000000020004" pitchFamily="2" charset="0"/>
              </a:rPr>
              <a:t>Low</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it-IT" altLang="it-IT" sz="1600" b="0" i="0" u="none" strike="noStrike" kern="1200" cap="none" spc="0" normalizeH="0" baseline="0" noProof="0" dirty="0">
                <a:ln>
                  <a:noFill/>
                </a:ln>
                <a:solidFill>
                  <a:srgbClr val="00823B"/>
                </a:solidFill>
                <a:effectLst/>
                <a:uLnTx/>
                <a:uFillTx/>
                <a:latin typeface="Calibri" panose="020F0502020204030204" pitchFamily="34" charset="0"/>
                <a:cs typeface="Calibri" panose="020F0502020204030204" pitchFamily="34" charset="0"/>
                <a:sym typeface="Helvetica Neue" panose="02000503000000020004" pitchFamily="2" charset="0"/>
              </a:rPr>
              <a:t>(NR)</a:t>
            </a:r>
          </a:p>
        </p:txBody>
      </p:sp>
      <p:sp>
        <p:nvSpPr>
          <p:cNvPr id="13357" name="CasellaDiTesto 7">
            <a:extLst>
              <a:ext uri="{FF2B5EF4-FFF2-40B4-BE49-F238E27FC236}">
                <a16:creationId xmlns:a16="http://schemas.microsoft.com/office/drawing/2014/main" id="{5D741D4C-3EF3-C44F-A3EF-F8F5CA1DFB6D}"/>
              </a:ext>
            </a:extLst>
          </p:cNvPr>
          <p:cNvSpPr txBox="1">
            <a:spLocks noChangeArrowheads="1"/>
          </p:cNvSpPr>
          <p:nvPr/>
        </p:nvSpPr>
        <p:spPr bwMode="auto">
          <a:xfrm>
            <a:off x="9772117" y="2791110"/>
            <a:ext cx="1449436"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1pPr>
            <a:lvl2pPr marL="742950" indent="-285750">
              <a:defRPr sz="24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2pPr>
            <a:lvl3pPr marL="1143000" indent="-228600">
              <a:defRPr sz="24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3pPr>
            <a:lvl4pPr marL="1600200" indent="-228600">
              <a:defRPr sz="24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4pPr>
            <a:lvl5pPr marL="2057400" indent="-228600">
              <a:defRPr sz="24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5pPr>
            <a:lvl6pPr marL="2514600" indent="-228600" defTabSz="457200" eaLnBrk="0" fontAlgn="base" hangingPunct="0">
              <a:spcBef>
                <a:spcPct val="0"/>
              </a:spcBef>
              <a:spcAft>
                <a:spcPct val="0"/>
              </a:spcAft>
              <a:defRPr sz="24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6pPr>
            <a:lvl7pPr marL="2971800" indent="-228600" defTabSz="457200" eaLnBrk="0" fontAlgn="base" hangingPunct="0">
              <a:spcBef>
                <a:spcPct val="0"/>
              </a:spcBef>
              <a:spcAft>
                <a:spcPct val="0"/>
              </a:spcAft>
              <a:defRPr sz="24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7pPr>
            <a:lvl8pPr marL="3429000" indent="-228600" defTabSz="457200" eaLnBrk="0" fontAlgn="base" hangingPunct="0">
              <a:spcBef>
                <a:spcPct val="0"/>
              </a:spcBef>
              <a:spcAft>
                <a:spcPct val="0"/>
              </a:spcAft>
              <a:defRPr sz="24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8pPr>
            <a:lvl9pPr marL="3886200" indent="-228600" defTabSz="457200" eaLnBrk="0" fontAlgn="base" hangingPunct="0">
              <a:spcBef>
                <a:spcPct val="0"/>
              </a:spcBef>
              <a:spcAft>
                <a:spcPct val="0"/>
              </a:spcAft>
              <a:defRPr sz="24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it-IT" altLang="it-IT" sz="1600" b="1" i="0" u="none" strike="noStrike" kern="1200" cap="none" spc="0" normalizeH="0" baseline="0" noProof="0" dirty="0">
                <a:ln>
                  <a:noFill/>
                </a:ln>
                <a:solidFill>
                  <a:srgbClr val="015873"/>
                </a:solidFill>
                <a:effectLst/>
                <a:uLnTx/>
                <a:uFillTx/>
                <a:latin typeface="Calibri" panose="020F0502020204030204" pitchFamily="34" charset="0"/>
                <a:cs typeface="Calibri" panose="020F0502020204030204" pitchFamily="34" charset="0"/>
                <a:sym typeface="Helvetica Neue" panose="02000503000000020004" pitchFamily="2" charset="0"/>
              </a:rPr>
              <a:t>Int-1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it-IT" altLang="it-IT" sz="1600" b="0" i="0" u="none" strike="noStrike" kern="1200" cap="none" spc="0" normalizeH="0" baseline="0" noProof="0" dirty="0">
                <a:ln>
                  <a:noFill/>
                </a:ln>
                <a:solidFill>
                  <a:srgbClr val="015873"/>
                </a:solidFill>
                <a:effectLst/>
                <a:uLnTx/>
                <a:uFillTx/>
                <a:latin typeface="Calibri" panose="020F0502020204030204" pitchFamily="34" charset="0"/>
                <a:cs typeface="Calibri" panose="020F0502020204030204" pitchFamily="34" charset="0"/>
                <a:sym typeface="Helvetica Neue" panose="02000503000000020004" pitchFamily="2" charset="0"/>
              </a:rPr>
              <a:t>(9.3 yr; 8.1-NR)</a:t>
            </a:r>
          </a:p>
        </p:txBody>
      </p:sp>
      <p:sp>
        <p:nvSpPr>
          <p:cNvPr id="13358" name="CasellaDiTesto 8">
            <a:extLst>
              <a:ext uri="{FF2B5EF4-FFF2-40B4-BE49-F238E27FC236}">
                <a16:creationId xmlns:a16="http://schemas.microsoft.com/office/drawing/2014/main" id="{88486BB2-CE70-1D46-B0B6-C14966C834C3}"/>
              </a:ext>
            </a:extLst>
          </p:cNvPr>
          <p:cNvSpPr txBox="1">
            <a:spLocks noChangeArrowheads="1"/>
          </p:cNvSpPr>
          <p:nvPr/>
        </p:nvSpPr>
        <p:spPr bwMode="auto">
          <a:xfrm>
            <a:off x="9911606" y="3679496"/>
            <a:ext cx="140936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1pPr>
            <a:lvl2pPr marL="742950" indent="-285750">
              <a:defRPr sz="24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2pPr>
            <a:lvl3pPr marL="1143000" indent="-228600">
              <a:defRPr sz="24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3pPr>
            <a:lvl4pPr marL="1600200" indent="-228600">
              <a:defRPr sz="24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4pPr>
            <a:lvl5pPr marL="2057400" indent="-228600">
              <a:defRPr sz="24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5pPr>
            <a:lvl6pPr marL="2514600" indent="-228600" defTabSz="457200" eaLnBrk="0" fontAlgn="base" hangingPunct="0">
              <a:spcBef>
                <a:spcPct val="0"/>
              </a:spcBef>
              <a:spcAft>
                <a:spcPct val="0"/>
              </a:spcAft>
              <a:defRPr sz="24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6pPr>
            <a:lvl7pPr marL="2971800" indent="-228600" defTabSz="457200" eaLnBrk="0" fontAlgn="base" hangingPunct="0">
              <a:spcBef>
                <a:spcPct val="0"/>
              </a:spcBef>
              <a:spcAft>
                <a:spcPct val="0"/>
              </a:spcAft>
              <a:defRPr sz="24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7pPr>
            <a:lvl8pPr marL="3429000" indent="-228600" defTabSz="457200" eaLnBrk="0" fontAlgn="base" hangingPunct="0">
              <a:spcBef>
                <a:spcPct val="0"/>
              </a:spcBef>
              <a:spcAft>
                <a:spcPct val="0"/>
              </a:spcAft>
              <a:defRPr sz="24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8pPr>
            <a:lvl9pPr marL="3886200" indent="-228600" defTabSz="457200" eaLnBrk="0" fontAlgn="base" hangingPunct="0">
              <a:spcBef>
                <a:spcPct val="0"/>
              </a:spcBef>
              <a:spcAft>
                <a:spcPct val="0"/>
              </a:spcAft>
              <a:defRPr sz="24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it-IT" altLang="it-IT" sz="1600" b="1" i="0" u="none" strike="noStrike" kern="1200" cap="none" spc="0" normalizeH="0" baseline="0" noProof="0" dirty="0">
                <a:ln>
                  <a:noFill/>
                </a:ln>
                <a:solidFill>
                  <a:srgbClr val="682E74"/>
                </a:solidFill>
                <a:effectLst/>
                <a:uLnTx/>
                <a:uFillTx/>
                <a:latin typeface="Calibri" panose="020F0502020204030204" pitchFamily="34" charset="0"/>
                <a:cs typeface="Calibri" panose="020F0502020204030204" pitchFamily="34" charset="0"/>
                <a:sym typeface="Helvetica Neue" panose="02000503000000020004" pitchFamily="2" charset="0"/>
              </a:rPr>
              <a:t>Int-2</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it-IT" altLang="it-IT" sz="1600" b="0" i="0" u="none" strike="noStrike" kern="1200" cap="none" spc="0" normalizeH="0" baseline="0" noProof="0" dirty="0">
                <a:ln>
                  <a:noFill/>
                </a:ln>
                <a:solidFill>
                  <a:srgbClr val="682E74"/>
                </a:solidFill>
                <a:effectLst/>
                <a:uLnTx/>
                <a:uFillTx/>
                <a:latin typeface="Calibri" panose="020F0502020204030204" pitchFamily="34" charset="0"/>
                <a:cs typeface="Calibri" panose="020F0502020204030204" pitchFamily="34" charset="0"/>
                <a:sym typeface="Helvetica Neue" panose="02000503000000020004" pitchFamily="2" charset="0"/>
              </a:rPr>
              <a:t>4.4 yr (3.2-7.9)</a:t>
            </a:r>
          </a:p>
        </p:txBody>
      </p:sp>
      <p:sp>
        <p:nvSpPr>
          <p:cNvPr id="13359" name="CasellaDiTesto 9">
            <a:extLst>
              <a:ext uri="{FF2B5EF4-FFF2-40B4-BE49-F238E27FC236}">
                <a16:creationId xmlns:a16="http://schemas.microsoft.com/office/drawing/2014/main" id="{DD7241FF-66EE-4542-A855-BAC0B3E960FD}"/>
              </a:ext>
            </a:extLst>
          </p:cNvPr>
          <p:cNvSpPr txBox="1">
            <a:spLocks noChangeArrowheads="1"/>
          </p:cNvSpPr>
          <p:nvPr/>
        </p:nvSpPr>
        <p:spPr bwMode="auto">
          <a:xfrm>
            <a:off x="9447885" y="4270216"/>
            <a:ext cx="140936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1pPr>
            <a:lvl2pPr marL="742950" indent="-285750">
              <a:defRPr sz="24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2pPr>
            <a:lvl3pPr marL="1143000" indent="-228600">
              <a:defRPr sz="24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3pPr>
            <a:lvl4pPr marL="1600200" indent="-228600">
              <a:defRPr sz="24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4pPr>
            <a:lvl5pPr marL="2057400" indent="-228600">
              <a:defRPr sz="24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5pPr>
            <a:lvl6pPr marL="2514600" indent="-228600" defTabSz="457200" eaLnBrk="0" fontAlgn="base" hangingPunct="0">
              <a:spcBef>
                <a:spcPct val="0"/>
              </a:spcBef>
              <a:spcAft>
                <a:spcPct val="0"/>
              </a:spcAft>
              <a:defRPr sz="24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6pPr>
            <a:lvl7pPr marL="2971800" indent="-228600" defTabSz="457200" eaLnBrk="0" fontAlgn="base" hangingPunct="0">
              <a:spcBef>
                <a:spcPct val="0"/>
              </a:spcBef>
              <a:spcAft>
                <a:spcPct val="0"/>
              </a:spcAft>
              <a:defRPr sz="24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7pPr>
            <a:lvl8pPr marL="3429000" indent="-228600" defTabSz="457200" eaLnBrk="0" fontAlgn="base" hangingPunct="0">
              <a:spcBef>
                <a:spcPct val="0"/>
              </a:spcBef>
              <a:spcAft>
                <a:spcPct val="0"/>
              </a:spcAft>
              <a:defRPr sz="24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8pPr>
            <a:lvl9pPr marL="3886200" indent="-228600" defTabSz="457200" eaLnBrk="0" fontAlgn="base" hangingPunct="0">
              <a:spcBef>
                <a:spcPct val="0"/>
              </a:spcBef>
              <a:spcAft>
                <a:spcPct val="0"/>
              </a:spcAft>
              <a:defRPr sz="2400">
                <a:solidFill>
                  <a:srgbClr val="000000"/>
                </a:solidFill>
                <a:latin typeface="Helvetica Neue" panose="02000503000000020004" pitchFamily="2" charset="0"/>
                <a:ea typeface="Helvetica Neue" panose="02000503000000020004" pitchFamily="2" charset="0"/>
                <a:cs typeface="Helvetica Neue" panose="02000503000000020004" pitchFamily="2" charset="0"/>
                <a:sym typeface="Helvetica Neue" panose="02000503000000020004" pitchFamily="2"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it-IT" altLang="it-IT" sz="1600" b="1" i="0" u="none" strike="noStrike" kern="1200" cap="none" spc="0" normalizeH="0" baseline="0" noProof="0" dirty="0">
                <a:ln>
                  <a:noFill/>
                </a:ln>
                <a:solidFill>
                  <a:srgbClr val="E1471D"/>
                </a:solidFill>
                <a:effectLst/>
                <a:uLnTx/>
                <a:uFillTx/>
                <a:latin typeface="Calibri" panose="020F0502020204030204" pitchFamily="34" charset="0"/>
                <a:cs typeface="Calibri" panose="020F0502020204030204" pitchFamily="34" charset="0"/>
                <a:sym typeface="Helvetica Neue" panose="02000503000000020004" pitchFamily="2" charset="0"/>
              </a:rPr>
              <a:t>High</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it-IT" altLang="it-IT" sz="1600" b="0" i="0" u="none" strike="noStrike" kern="1200" cap="none" spc="0" normalizeH="0" baseline="0" noProof="0" dirty="0">
                <a:ln>
                  <a:noFill/>
                </a:ln>
                <a:solidFill>
                  <a:srgbClr val="E1471D"/>
                </a:solidFill>
                <a:effectLst/>
                <a:uLnTx/>
                <a:uFillTx/>
                <a:latin typeface="Calibri" panose="020F0502020204030204" pitchFamily="34" charset="0"/>
                <a:cs typeface="Calibri" panose="020F0502020204030204" pitchFamily="34" charset="0"/>
                <a:sym typeface="Helvetica Neue" panose="02000503000000020004" pitchFamily="2" charset="0"/>
              </a:rPr>
              <a:t>2.0 yr (1.7-3.9)</a:t>
            </a:r>
          </a:p>
        </p:txBody>
      </p:sp>
      <p:sp>
        <p:nvSpPr>
          <p:cNvPr id="15" name="TextBox 13">
            <a:extLst>
              <a:ext uri="{FF2B5EF4-FFF2-40B4-BE49-F238E27FC236}">
                <a16:creationId xmlns:a16="http://schemas.microsoft.com/office/drawing/2014/main" id="{24F3A38E-4995-4C74-98FB-1B5C0CBAF32E}"/>
              </a:ext>
            </a:extLst>
          </p:cNvPr>
          <p:cNvSpPr txBox="1">
            <a:spLocks noChangeArrowheads="1"/>
          </p:cNvSpPr>
          <p:nvPr/>
        </p:nvSpPr>
        <p:spPr bwMode="auto">
          <a:xfrm rot="16200000">
            <a:off x="5474617" y="3258985"/>
            <a:ext cx="2633128" cy="400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it-IT"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OS (%)</a:t>
            </a:r>
            <a:endParaRPr kumimoji="0" lang="en-US" altLang="it-IT" sz="20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6" name="TextBox 13">
            <a:extLst>
              <a:ext uri="{FF2B5EF4-FFF2-40B4-BE49-F238E27FC236}">
                <a16:creationId xmlns:a16="http://schemas.microsoft.com/office/drawing/2014/main" id="{D9267BF1-6C61-46BE-B3AB-986DAF04A2AF}"/>
              </a:ext>
            </a:extLst>
          </p:cNvPr>
          <p:cNvSpPr txBox="1">
            <a:spLocks noChangeArrowheads="1"/>
          </p:cNvSpPr>
          <p:nvPr/>
        </p:nvSpPr>
        <p:spPr bwMode="auto">
          <a:xfrm>
            <a:off x="7448221" y="5219775"/>
            <a:ext cx="3921982" cy="4001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it-IT"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Follow-up Time (Yr)</a:t>
            </a:r>
            <a:endParaRPr kumimoji="0" lang="en-US" altLang="it-IT" sz="20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cxnSp>
        <p:nvCxnSpPr>
          <p:cNvPr id="28" name="Straight Connector 27">
            <a:extLst>
              <a:ext uri="{FF2B5EF4-FFF2-40B4-BE49-F238E27FC236}">
                <a16:creationId xmlns:a16="http://schemas.microsoft.com/office/drawing/2014/main" id="{A4A51EBB-3469-9B4C-BE84-EECBE302D2C8}"/>
              </a:ext>
            </a:extLst>
          </p:cNvPr>
          <p:cNvCxnSpPr>
            <a:cxnSpLocks/>
          </p:cNvCxnSpPr>
          <p:nvPr/>
        </p:nvCxnSpPr>
        <p:spPr bwMode="auto">
          <a:xfrm flipH="1">
            <a:off x="7464617" y="2034342"/>
            <a:ext cx="0" cy="2864835"/>
          </a:xfrm>
          <a:prstGeom prst="line">
            <a:avLst/>
          </a:prstGeom>
          <a:noFill/>
          <a:ln w="28575" cap="flat" cmpd="sng" algn="ctr">
            <a:solidFill>
              <a:schemeClr val="bg1"/>
            </a:solidFill>
            <a:prstDash val="solid"/>
            <a:round/>
            <a:headEnd type="none" w="med" len="med"/>
            <a:tailEnd type="none" w="med" len="med"/>
          </a:ln>
          <a:effectLst/>
        </p:spPr>
      </p:cxnSp>
      <p:grpSp>
        <p:nvGrpSpPr>
          <p:cNvPr id="29" name="Group 28">
            <a:extLst>
              <a:ext uri="{FF2B5EF4-FFF2-40B4-BE49-F238E27FC236}">
                <a16:creationId xmlns:a16="http://schemas.microsoft.com/office/drawing/2014/main" id="{57D05120-462E-3541-B7BF-16FADEE2A2CC}"/>
              </a:ext>
            </a:extLst>
          </p:cNvPr>
          <p:cNvGrpSpPr/>
          <p:nvPr/>
        </p:nvGrpSpPr>
        <p:grpSpPr>
          <a:xfrm>
            <a:off x="6935104" y="1938210"/>
            <a:ext cx="476413" cy="3002715"/>
            <a:chOff x="5800617" y="1697257"/>
            <a:chExt cx="415451" cy="2431655"/>
          </a:xfrm>
        </p:grpSpPr>
        <p:sp>
          <p:nvSpPr>
            <p:cNvPr id="57" name="TextBox 56">
              <a:extLst>
                <a:ext uri="{FF2B5EF4-FFF2-40B4-BE49-F238E27FC236}">
                  <a16:creationId xmlns:a16="http://schemas.microsoft.com/office/drawing/2014/main" id="{01074160-9EBF-354E-BB85-07A71844704B}"/>
                </a:ext>
              </a:extLst>
            </p:cNvPr>
            <p:cNvSpPr txBox="1"/>
            <p:nvPr/>
          </p:nvSpPr>
          <p:spPr bwMode="auto">
            <a:xfrm>
              <a:off x="5800617" y="1697257"/>
              <a:ext cx="415450" cy="299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a:t>
              </a:r>
            </a:p>
          </p:txBody>
        </p:sp>
        <p:sp>
          <p:nvSpPr>
            <p:cNvPr id="58" name="TextBox 57">
              <a:extLst>
                <a:ext uri="{FF2B5EF4-FFF2-40B4-BE49-F238E27FC236}">
                  <a16:creationId xmlns:a16="http://schemas.microsoft.com/office/drawing/2014/main" id="{1F7E7C03-B7DB-C643-83B4-704570FC10FE}"/>
                </a:ext>
              </a:extLst>
            </p:cNvPr>
            <p:cNvSpPr txBox="1"/>
            <p:nvPr/>
          </p:nvSpPr>
          <p:spPr bwMode="auto">
            <a:xfrm>
              <a:off x="5800617" y="2126954"/>
              <a:ext cx="415450" cy="299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0.8</a:t>
              </a:r>
            </a:p>
          </p:txBody>
        </p:sp>
        <p:sp>
          <p:nvSpPr>
            <p:cNvPr id="59" name="TextBox 58">
              <a:extLst>
                <a:ext uri="{FF2B5EF4-FFF2-40B4-BE49-F238E27FC236}">
                  <a16:creationId xmlns:a16="http://schemas.microsoft.com/office/drawing/2014/main" id="{39BFFFEC-48F3-0F41-B5C1-7D2E59988F2E}"/>
                </a:ext>
              </a:extLst>
            </p:cNvPr>
            <p:cNvSpPr txBox="1"/>
            <p:nvPr/>
          </p:nvSpPr>
          <p:spPr bwMode="auto">
            <a:xfrm>
              <a:off x="5800617" y="2556651"/>
              <a:ext cx="415450" cy="299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0.6</a:t>
              </a:r>
            </a:p>
          </p:txBody>
        </p:sp>
        <p:sp>
          <p:nvSpPr>
            <p:cNvPr id="60" name="TextBox 59">
              <a:extLst>
                <a:ext uri="{FF2B5EF4-FFF2-40B4-BE49-F238E27FC236}">
                  <a16:creationId xmlns:a16="http://schemas.microsoft.com/office/drawing/2014/main" id="{E4E6F22A-A381-3346-A659-932F32FE28FC}"/>
                </a:ext>
              </a:extLst>
            </p:cNvPr>
            <p:cNvSpPr txBox="1"/>
            <p:nvPr/>
          </p:nvSpPr>
          <p:spPr bwMode="auto">
            <a:xfrm>
              <a:off x="5800617" y="2986349"/>
              <a:ext cx="415450" cy="299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0.4</a:t>
              </a:r>
            </a:p>
          </p:txBody>
        </p:sp>
        <p:sp>
          <p:nvSpPr>
            <p:cNvPr id="61" name="TextBox 60">
              <a:extLst>
                <a:ext uri="{FF2B5EF4-FFF2-40B4-BE49-F238E27FC236}">
                  <a16:creationId xmlns:a16="http://schemas.microsoft.com/office/drawing/2014/main" id="{3805A642-E323-DA4B-A7E6-D8872326A81F}"/>
                </a:ext>
              </a:extLst>
            </p:cNvPr>
            <p:cNvSpPr txBox="1"/>
            <p:nvPr/>
          </p:nvSpPr>
          <p:spPr bwMode="auto">
            <a:xfrm>
              <a:off x="5800617" y="3416047"/>
              <a:ext cx="415450" cy="299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0.2</a:t>
              </a:r>
            </a:p>
          </p:txBody>
        </p:sp>
        <p:sp>
          <p:nvSpPr>
            <p:cNvPr id="62" name="TextBox 61">
              <a:extLst>
                <a:ext uri="{FF2B5EF4-FFF2-40B4-BE49-F238E27FC236}">
                  <a16:creationId xmlns:a16="http://schemas.microsoft.com/office/drawing/2014/main" id="{B558C858-18A1-7446-9303-BF0519236B99}"/>
                </a:ext>
              </a:extLst>
            </p:cNvPr>
            <p:cNvSpPr txBox="1"/>
            <p:nvPr/>
          </p:nvSpPr>
          <p:spPr bwMode="auto">
            <a:xfrm>
              <a:off x="5952986" y="3829820"/>
              <a:ext cx="263082" cy="299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grpSp>
      <p:cxnSp>
        <p:nvCxnSpPr>
          <p:cNvPr id="51" name="Straight Connector 50">
            <a:extLst>
              <a:ext uri="{FF2B5EF4-FFF2-40B4-BE49-F238E27FC236}">
                <a16:creationId xmlns:a16="http://schemas.microsoft.com/office/drawing/2014/main" id="{6FC0A117-085F-FE43-8446-52A367DD0CCD}"/>
              </a:ext>
            </a:extLst>
          </p:cNvPr>
          <p:cNvCxnSpPr>
            <a:cxnSpLocks/>
          </p:cNvCxnSpPr>
          <p:nvPr/>
        </p:nvCxnSpPr>
        <p:spPr bwMode="auto">
          <a:xfrm>
            <a:off x="7386760" y="212849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7725E50C-E7B9-2C4F-B81D-007C4BECC6F6}"/>
              </a:ext>
            </a:extLst>
          </p:cNvPr>
          <p:cNvCxnSpPr>
            <a:cxnSpLocks/>
          </p:cNvCxnSpPr>
          <p:nvPr/>
        </p:nvCxnSpPr>
        <p:spPr bwMode="auto">
          <a:xfrm>
            <a:off x="7386760" y="265470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596EAA51-A03B-134F-9056-0310833C9AD2}"/>
              </a:ext>
            </a:extLst>
          </p:cNvPr>
          <p:cNvCxnSpPr>
            <a:cxnSpLocks/>
          </p:cNvCxnSpPr>
          <p:nvPr/>
        </p:nvCxnSpPr>
        <p:spPr bwMode="auto">
          <a:xfrm>
            <a:off x="7386785" y="318091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64DE2A4B-8EAB-064A-BE03-15DFC39A6263}"/>
              </a:ext>
            </a:extLst>
          </p:cNvPr>
          <p:cNvCxnSpPr>
            <a:cxnSpLocks/>
          </p:cNvCxnSpPr>
          <p:nvPr/>
        </p:nvCxnSpPr>
        <p:spPr bwMode="auto">
          <a:xfrm>
            <a:off x="7386795" y="370712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80E2894E-A1B0-4A44-87C9-8807D819703A}"/>
              </a:ext>
            </a:extLst>
          </p:cNvPr>
          <p:cNvCxnSpPr>
            <a:cxnSpLocks/>
          </p:cNvCxnSpPr>
          <p:nvPr/>
        </p:nvCxnSpPr>
        <p:spPr bwMode="auto">
          <a:xfrm>
            <a:off x="7386876" y="423334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2F1A35D3-768F-DA43-A093-27F7434A2D00}"/>
              </a:ext>
            </a:extLst>
          </p:cNvPr>
          <p:cNvCxnSpPr>
            <a:cxnSpLocks/>
          </p:cNvCxnSpPr>
          <p:nvPr/>
        </p:nvCxnSpPr>
        <p:spPr bwMode="auto">
          <a:xfrm>
            <a:off x="7386902" y="475955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6199D2C1-912A-AC46-999B-2867E83BD668}"/>
              </a:ext>
            </a:extLst>
          </p:cNvPr>
          <p:cNvCxnSpPr>
            <a:cxnSpLocks/>
          </p:cNvCxnSpPr>
          <p:nvPr/>
        </p:nvCxnSpPr>
        <p:spPr bwMode="auto">
          <a:xfrm flipH="1">
            <a:off x="7448228" y="4884680"/>
            <a:ext cx="3921983" cy="0"/>
          </a:xfrm>
          <a:prstGeom prst="line">
            <a:avLst/>
          </a:prstGeom>
          <a:noFill/>
          <a:ln w="28575" cap="flat" cmpd="sng" algn="ctr">
            <a:solidFill>
              <a:schemeClr val="bg1"/>
            </a:solidFill>
            <a:prstDash val="solid"/>
            <a:round/>
            <a:headEnd type="none" w="med" len="med"/>
            <a:tailEnd type="none" w="med" len="med"/>
          </a:ln>
          <a:effectLst/>
        </p:spPr>
      </p:cxnSp>
      <p:grpSp>
        <p:nvGrpSpPr>
          <p:cNvPr id="32" name="Group 31">
            <a:extLst>
              <a:ext uri="{FF2B5EF4-FFF2-40B4-BE49-F238E27FC236}">
                <a16:creationId xmlns:a16="http://schemas.microsoft.com/office/drawing/2014/main" id="{203ADA27-7158-214B-B240-35C4DE593488}"/>
              </a:ext>
            </a:extLst>
          </p:cNvPr>
          <p:cNvGrpSpPr/>
          <p:nvPr/>
        </p:nvGrpSpPr>
        <p:grpSpPr>
          <a:xfrm>
            <a:off x="7228832" y="4898638"/>
            <a:ext cx="4405111" cy="369333"/>
            <a:chOff x="2808557" y="4485727"/>
            <a:chExt cx="2294399" cy="336981"/>
          </a:xfrm>
        </p:grpSpPr>
        <p:sp>
          <p:nvSpPr>
            <p:cNvPr id="44" name="TextBox 43">
              <a:extLst>
                <a:ext uri="{FF2B5EF4-FFF2-40B4-BE49-F238E27FC236}">
                  <a16:creationId xmlns:a16="http://schemas.microsoft.com/office/drawing/2014/main" id="{759F6A47-010B-EC4C-8F9F-E7AA1BDF0A70}"/>
                </a:ext>
              </a:extLst>
            </p:cNvPr>
            <p:cNvSpPr txBox="1"/>
            <p:nvPr/>
          </p:nvSpPr>
          <p:spPr bwMode="auto">
            <a:xfrm>
              <a:off x="2808557" y="4485728"/>
              <a:ext cx="251998" cy="336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0</a:t>
              </a:r>
            </a:p>
          </p:txBody>
        </p:sp>
        <p:sp>
          <p:nvSpPr>
            <p:cNvPr id="45" name="TextBox 44">
              <a:extLst>
                <a:ext uri="{FF2B5EF4-FFF2-40B4-BE49-F238E27FC236}">
                  <a16:creationId xmlns:a16="http://schemas.microsoft.com/office/drawing/2014/main" id="{C99ABF71-A170-AE42-91F5-07A9B2CC523E}"/>
                </a:ext>
              </a:extLst>
            </p:cNvPr>
            <p:cNvSpPr txBox="1"/>
            <p:nvPr/>
          </p:nvSpPr>
          <p:spPr bwMode="auto">
            <a:xfrm>
              <a:off x="3134831" y="4485728"/>
              <a:ext cx="180188" cy="336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2</a:t>
              </a:r>
            </a:p>
          </p:txBody>
        </p:sp>
        <p:sp>
          <p:nvSpPr>
            <p:cNvPr id="46" name="TextBox 45">
              <a:extLst>
                <a:ext uri="{FF2B5EF4-FFF2-40B4-BE49-F238E27FC236}">
                  <a16:creationId xmlns:a16="http://schemas.microsoft.com/office/drawing/2014/main" id="{BDA51781-5531-024A-9C01-C308F0A0E5C7}"/>
                </a:ext>
              </a:extLst>
            </p:cNvPr>
            <p:cNvSpPr txBox="1"/>
            <p:nvPr/>
          </p:nvSpPr>
          <p:spPr bwMode="auto">
            <a:xfrm>
              <a:off x="3370099" y="4485727"/>
              <a:ext cx="272470" cy="336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a:t>
              </a:r>
            </a:p>
          </p:txBody>
        </p:sp>
        <p:sp>
          <p:nvSpPr>
            <p:cNvPr id="47" name="TextBox 46">
              <a:extLst>
                <a:ext uri="{FF2B5EF4-FFF2-40B4-BE49-F238E27FC236}">
                  <a16:creationId xmlns:a16="http://schemas.microsoft.com/office/drawing/2014/main" id="{0F8D606F-3CD4-5E47-8D6E-F3132086B501}"/>
                </a:ext>
              </a:extLst>
            </p:cNvPr>
            <p:cNvSpPr txBox="1"/>
            <p:nvPr/>
          </p:nvSpPr>
          <p:spPr bwMode="auto">
            <a:xfrm>
              <a:off x="3730802" y="4485728"/>
              <a:ext cx="157133" cy="336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a:t>
              </a:r>
            </a:p>
          </p:txBody>
        </p:sp>
        <p:sp>
          <p:nvSpPr>
            <p:cNvPr id="48" name="TextBox 47">
              <a:extLst>
                <a:ext uri="{FF2B5EF4-FFF2-40B4-BE49-F238E27FC236}">
                  <a16:creationId xmlns:a16="http://schemas.microsoft.com/office/drawing/2014/main" id="{CE039836-A8FE-CD4D-8BA6-84163336D1A9}"/>
                </a:ext>
              </a:extLst>
            </p:cNvPr>
            <p:cNvSpPr txBox="1"/>
            <p:nvPr/>
          </p:nvSpPr>
          <p:spPr bwMode="auto">
            <a:xfrm>
              <a:off x="4010026" y="4485728"/>
              <a:ext cx="157133" cy="336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8</a:t>
              </a:r>
            </a:p>
          </p:txBody>
        </p:sp>
        <p:sp>
          <p:nvSpPr>
            <p:cNvPr id="49" name="TextBox 48">
              <a:extLst>
                <a:ext uri="{FF2B5EF4-FFF2-40B4-BE49-F238E27FC236}">
                  <a16:creationId xmlns:a16="http://schemas.microsoft.com/office/drawing/2014/main" id="{E45C0AEF-9AD5-2941-8939-D8F33F77A984}"/>
                </a:ext>
              </a:extLst>
            </p:cNvPr>
            <p:cNvSpPr txBox="1"/>
            <p:nvPr/>
          </p:nvSpPr>
          <p:spPr bwMode="auto">
            <a:xfrm>
              <a:off x="4240825" y="4485727"/>
              <a:ext cx="278920" cy="336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10</a:t>
              </a:r>
            </a:p>
          </p:txBody>
        </p:sp>
        <p:sp>
          <p:nvSpPr>
            <p:cNvPr id="50" name="TextBox 49">
              <a:extLst>
                <a:ext uri="{FF2B5EF4-FFF2-40B4-BE49-F238E27FC236}">
                  <a16:creationId xmlns:a16="http://schemas.microsoft.com/office/drawing/2014/main" id="{135D76FC-F5F6-0B4B-A2DC-A02AC4E4F538}"/>
                </a:ext>
              </a:extLst>
            </p:cNvPr>
            <p:cNvSpPr txBox="1"/>
            <p:nvPr/>
          </p:nvSpPr>
          <p:spPr bwMode="auto">
            <a:xfrm>
              <a:off x="4554431" y="4485727"/>
              <a:ext cx="253452" cy="336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a:t>
              </a:r>
            </a:p>
          </p:txBody>
        </p:sp>
        <p:sp>
          <p:nvSpPr>
            <p:cNvPr id="65" name="TextBox 64">
              <a:extLst>
                <a:ext uri="{FF2B5EF4-FFF2-40B4-BE49-F238E27FC236}">
                  <a16:creationId xmlns:a16="http://schemas.microsoft.com/office/drawing/2014/main" id="{38C6EC43-5596-794D-9A43-E1EE08937AD1}"/>
                </a:ext>
              </a:extLst>
            </p:cNvPr>
            <p:cNvSpPr txBox="1"/>
            <p:nvPr/>
          </p:nvSpPr>
          <p:spPr bwMode="auto">
            <a:xfrm>
              <a:off x="4849504" y="4485727"/>
              <a:ext cx="253452" cy="336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14</a:t>
              </a:r>
            </a:p>
          </p:txBody>
        </p:sp>
      </p:grpSp>
      <p:cxnSp>
        <p:nvCxnSpPr>
          <p:cNvPr id="37" name="Straight Connector 36">
            <a:extLst>
              <a:ext uri="{FF2B5EF4-FFF2-40B4-BE49-F238E27FC236}">
                <a16:creationId xmlns:a16="http://schemas.microsoft.com/office/drawing/2014/main" id="{70EB8755-27CC-9D45-90D0-47A1DBD44ADD}"/>
              </a:ext>
            </a:extLst>
          </p:cNvPr>
          <p:cNvCxnSpPr>
            <a:cxnSpLocks/>
          </p:cNvCxnSpPr>
          <p:nvPr/>
        </p:nvCxnSpPr>
        <p:spPr bwMode="auto">
          <a:xfrm rot="5400000">
            <a:off x="10216053" y="491303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55FE5B12-D12C-CB4F-AB5F-8D00EF6C6C8C}"/>
              </a:ext>
            </a:extLst>
          </p:cNvPr>
          <p:cNvCxnSpPr>
            <a:cxnSpLocks/>
          </p:cNvCxnSpPr>
          <p:nvPr/>
        </p:nvCxnSpPr>
        <p:spPr bwMode="auto">
          <a:xfrm rot="5400000">
            <a:off x="9659359" y="491303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B64A1B25-3AA0-8C45-9F67-18CABCD53457}"/>
              </a:ext>
            </a:extLst>
          </p:cNvPr>
          <p:cNvCxnSpPr>
            <a:cxnSpLocks/>
          </p:cNvCxnSpPr>
          <p:nvPr/>
        </p:nvCxnSpPr>
        <p:spPr bwMode="auto">
          <a:xfrm rot="5400000">
            <a:off x="9102665" y="491303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14224C1A-6B7E-6D46-BED3-05AA7033356D}"/>
              </a:ext>
            </a:extLst>
          </p:cNvPr>
          <p:cNvCxnSpPr>
            <a:cxnSpLocks/>
          </p:cNvCxnSpPr>
          <p:nvPr/>
        </p:nvCxnSpPr>
        <p:spPr bwMode="auto">
          <a:xfrm rot="5400000">
            <a:off x="8545971" y="491303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68336686-F433-1943-BB79-7613765B7BF5}"/>
              </a:ext>
            </a:extLst>
          </p:cNvPr>
          <p:cNvCxnSpPr>
            <a:cxnSpLocks/>
          </p:cNvCxnSpPr>
          <p:nvPr/>
        </p:nvCxnSpPr>
        <p:spPr bwMode="auto">
          <a:xfrm rot="5400000">
            <a:off x="7989277" y="491303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F3BFB772-2402-3D4B-BFFC-4BC516AB24A4}"/>
              </a:ext>
            </a:extLst>
          </p:cNvPr>
          <p:cNvCxnSpPr>
            <a:cxnSpLocks/>
          </p:cNvCxnSpPr>
          <p:nvPr/>
        </p:nvCxnSpPr>
        <p:spPr bwMode="auto">
          <a:xfrm rot="5400000">
            <a:off x="7432582" y="491303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792A1183-E796-2847-8332-31B1491D0F59}"/>
              </a:ext>
            </a:extLst>
          </p:cNvPr>
          <p:cNvCxnSpPr>
            <a:cxnSpLocks/>
          </p:cNvCxnSpPr>
          <p:nvPr/>
        </p:nvCxnSpPr>
        <p:spPr bwMode="auto">
          <a:xfrm rot="5400000">
            <a:off x="10785919" y="491303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0387880B-A373-6C45-B5E2-58DA2793A61C}"/>
              </a:ext>
            </a:extLst>
          </p:cNvPr>
          <p:cNvCxnSpPr>
            <a:cxnSpLocks/>
          </p:cNvCxnSpPr>
          <p:nvPr/>
        </p:nvCxnSpPr>
        <p:spPr bwMode="auto">
          <a:xfrm rot="5400000">
            <a:off x="11351012" y="4913035"/>
            <a:ext cx="64008" cy="0"/>
          </a:xfrm>
          <a:prstGeom prst="line">
            <a:avLst/>
          </a:prstGeom>
          <a:noFill/>
          <a:ln w="28575" cap="flat" cmpd="sng" algn="ctr">
            <a:solidFill>
              <a:schemeClr val="bg1"/>
            </a:solidFill>
            <a:prstDash val="solid"/>
            <a:round/>
            <a:headEnd type="none" w="med" len="med"/>
            <a:tailEnd type="none" w="med" len="med"/>
          </a:ln>
          <a:effectLst/>
        </p:spPr>
      </p:cxnSp>
      <p:sp>
        <p:nvSpPr>
          <p:cNvPr id="12" name="Freeform 11">
            <a:extLst>
              <a:ext uri="{FF2B5EF4-FFF2-40B4-BE49-F238E27FC236}">
                <a16:creationId xmlns:a16="http://schemas.microsoft.com/office/drawing/2014/main" id="{957BE3D9-7D56-4743-A45A-EBFDB179EC49}"/>
              </a:ext>
            </a:extLst>
          </p:cNvPr>
          <p:cNvSpPr/>
          <p:nvPr/>
        </p:nvSpPr>
        <p:spPr bwMode="auto">
          <a:xfrm>
            <a:off x="7452589" y="2159411"/>
            <a:ext cx="2006600" cy="2616200"/>
          </a:xfrm>
          <a:custGeom>
            <a:avLst/>
            <a:gdLst>
              <a:gd name="connsiteX0" fmla="*/ 1504950 w 1504950"/>
              <a:gd name="connsiteY0" fmla="*/ 1962150 h 1962150"/>
              <a:gd name="connsiteX1" fmla="*/ 1504950 w 1504950"/>
              <a:gd name="connsiteY1" fmla="*/ 1533525 h 1962150"/>
              <a:gd name="connsiteX2" fmla="*/ 939800 w 1504950"/>
              <a:gd name="connsiteY2" fmla="*/ 1533525 h 1962150"/>
              <a:gd name="connsiteX3" fmla="*/ 939800 w 1504950"/>
              <a:gd name="connsiteY3" fmla="*/ 1425575 h 1962150"/>
              <a:gd name="connsiteX4" fmla="*/ 822325 w 1504950"/>
              <a:gd name="connsiteY4" fmla="*/ 1425575 h 1962150"/>
              <a:gd name="connsiteX5" fmla="*/ 822325 w 1504950"/>
              <a:gd name="connsiteY5" fmla="*/ 1336675 h 1962150"/>
              <a:gd name="connsiteX6" fmla="*/ 784225 w 1504950"/>
              <a:gd name="connsiteY6" fmla="*/ 1336675 h 1962150"/>
              <a:gd name="connsiteX7" fmla="*/ 784225 w 1504950"/>
              <a:gd name="connsiteY7" fmla="*/ 1257300 h 1962150"/>
              <a:gd name="connsiteX8" fmla="*/ 755650 w 1504950"/>
              <a:gd name="connsiteY8" fmla="*/ 1257300 h 1962150"/>
              <a:gd name="connsiteX9" fmla="*/ 755650 w 1504950"/>
              <a:gd name="connsiteY9" fmla="*/ 1181100 h 1962150"/>
              <a:gd name="connsiteX10" fmla="*/ 660400 w 1504950"/>
              <a:gd name="connsiteY10" fmla="*/ 1181100 h 1962150"/>
              <a:gd name="connsiteX11" fmla="*/ 660400 w 1504950"/>
              <a:gd name="connsiteY11" fmla="*/ 1114425 h 1962150"/>
              <a:gd name="connsiteX12" fmla="*/ 479425 w 1504950"/>
              <a:gd name="connsiteY12" fmla="*/ 1114425 h 1962150"/>
              <a:gd name="connsiteX13" fmla="*/ 479425 w 1504950"/>
              <a:gd name="connsiteY13" fmla="*/ 1022350 h 1962150"/>
              <a:gd name="connsiteX14" fmla="*/ 441325 w 1504950"/>
              <a:gd name="connsiteY14" fmla="*/ 1022350 h 1962150"/>
              <a:gd name="connsiteX15" fmla="*/ 441325 w 1504950"/>
              <a:gd name="connsiteY15" fmla="*/ 936625 h 1962150"/>
              <a:gd name="connsiteX16" fmla="*/ 441325 w 1504950"/>
              <a:gd name="connsiteY16" fmla="*/ 936625 h 1962150"/>
              <a:gd name="connsiteX17" fmla="*/ 412750 w 1504950"/>
              <a:gd name="connsiteY17" fmla="*/ 936625 h 1962150"/>
              <a:gd name="connsiteX18" fmla="*/ 412750 w 1504950"/>
              <a:gd name="connsiteY18" fmla="*/ 866775 h 1962150"/>
              <a:gd name="connsiteX19" fmla="*/ 412750 w 1504950"/>
              <a:gd name="connsiteY19" fmla="*/ 866775 h 1962150"/>
              <a:gd name="connsiteX20" fmla="*/ 412750 w 1504950"/>
              <a:gd name="connsiteY20" fmla="*/ 825500 h 1962150"/>
              <a:gd name="connsiteX21" fmla="*/ 381000 w 1504950"/>
              <a:gd name="connsiteY21" fmla="*/ 825500 h 1962150"/>
              <a:gd name="connsiteX22" fmla="*/ 381000 w 1504950"/>
              <a:gd name="connsiteY22" fmla="*/ 771525 h 1962150"/>
              <a:gd name="connsiteX23" fmla="*/ 358775 w 1504950"/>
              <a:gd name="connsiteY23" fmla="*/ 771525 h 1962150"/>
              <a:gd name="connsiteX24" fmla="*/ 358775 w 1504950"/>
              <a:gd name="connsiteY24" fmla="*/ 714375 h 1962150"/>
              <a:gd name="connsiteX25" fmla="*/ 358775 w 1504950"/>
              <a:gd name="connsiteY25" fmla="*/ 714375 h 1962150"/>
              <a:gd name="connsiteX26" fmla="*/ 358775 w 1504950"/>
              <a:gd name="connsiteY26" fmla="*/ 714375 h 1962150"/>
              <a:gd name="connsiteX27" fmla="*/ 330200 w 1504950"/>
              <a:gd name="connsiteY27" fmla="*/ 714375 h 1962150"/>
              <a:gd name="connsiteX28" fmla="*/ 330200 w 1504950"/>
              <a:gd name="connsiteY28" fmla="*/ 577850 h 1962150"/>
              <a:gd name="connsiteX29" fmla="*/ 314325 w 1504950"/>
              <a:gd name="connsiteY29" fmla="*/ 577850 h 1962150"/>
              <a:gd name="connsiteX30" fmla="*/ 314325 w 1504950"/>
              <a:gd name="connsiteY30" fmla="*/ 546100 h 1962150"/>
              <a:gd name="connsiteX31" fmla="*/ 314325 w 1504950"/>
              <a:gd name="connsiteY31" fmla="*/ 546100 h 1962150"/>
              <a:gd name="connsiteX32" fmla="*/ 279400 w 1504950"/>
              <a:gd name="connsiteY32" fmla="*/ 546100 h 1962150"/>
              <a:gd name="connsiteX33" fmla="*/ 279400 w 1504950"/>
              <a:gd name="connsiteY33" fmla="*/ 476250 h 1962150"/>
              <a:gd name="connsiteX34" fmla="*/ 234950 w 1504950"/>
              <a:gd name="connsiteY34" fmla="*/ 476250 h 1962150"/>
              <a:gd name="connsiteX35" fmla="*/ 234950 w 1504950"/>
              <a:gd name="connsiteY35" fmla="*/ 438150 h 1962150"/>
              <a:gd name="connsiteX36" fmla="*/ 215900 w 1504950"/>
              <a:gd name="connsiteY36" fmla="*/ 438150 h 1962150"/>
              <a:gd name="connsiteX37" fmla="*/ 215900 w 1504950"/>
              <a:gd name="connsiteY37" fmla="*/ 403225 h 1962150"/>
              <a:gd name="connsiteX38" fmla="*/ 196850 w 1504950"/>
              <a:gd name="connsiteY38" fmla="*/ 403225 h 1962150"/>
              <a:gd name="connsiteX39" fmla="*/ 196850 w 1504950"/>
              <a:gd name="connsiteY39" fmla="*/ 368300 h 1962150"/>
              <a:gd name="connsiteX40" fmla="*/ 196850 w 1504950"/>
              <a:gd name="connsiteY40" fmla="*/ 368300 h 1962150"/>
              <a:gd name="connsiteX41" fmla="*/ 180975 w 1504950"/>
              <a:gd name="connsiteY41" fmla="*/ 384175 h 1962150"/>
              <a:gd name="connsiteX42" fmla="*/ 180975 w 1504950"/>
              <a:gd name="connsiteY42" fmla="*/ 292100 h 1962150"/>
              <a:gd name="connsiteX43" fmla="*/ 149225 w 1504950"/>
              <a:gd name="connsiteY43" fmla="*/ 292100 h 1962150"/>
              <a:gd name="connsiteX44" fmla="*/ 149225 w 1504950"/>
              <a:gd name="connsiteY44" fmla="*/ 254000 h 1962150"/>
              <a:gd name="connsiteX45" fmla="*/ 149225 w 1504950"/>
              <a:gd name="connsiteY45" fmla="*/ 203200 h 1962150"/>
              <a:gd name="connsiteX46" fmla="*/ 114300 w 1504950"/>
              <a:gd name="connsiteY46" fmla="*/ 203200 h 1962150"/>
              <a:gd name="connsiteX47" fmla="*/ 114300 w 1504950"/>
              <a:gd name="connsiteY47" fmla="*/ 139700 h 1962150"/>
              <a:gd name="connsiteX48" fmla="*/ 85725 w 1504950"/>
              <a:gd name="connsiteY48" fmla="*/ 139700 h 1962150"/>
              <a:gd name="connsiteX49" fmla="*/ 85725 w 1504950"/>
              <a:gd name="connsiteY49" fmla="*/ 111125 h 1962150"/>
              <a:gd name="connsiteX50" fmla="*/ 66675 w 1504950"/>
              <a:gd name="connsiteY50" fmla="*/ 111125 h 1962150"/>
              <a:gd name="connsiteX51" fmla="*/ 66675 w 1504950"/>
              <a:gd name="connsiteY51" fmla="*/ 76200 h 1962150"/>
              <a:gd name="connsiteX52" fmla="*/ 47625 w 1504950"/>
              <a:gd name="connsiteY52" fmla="*/ 76200 h 1962150"/>
              <a:gd name="connsiteX53" fmla="*/ 47625 w 1504950"/>
              <a:gd name="connsiteY53" fmla="*/ 34925 h 1962150"/>
              <a:gd name="connsiteX54" fmla="*/ 34925 w 1504950"/>
              <a:gd name="connsiteY54" fmla="*/ 34925 h 1962150"/>
              <a:gd name="connsiteX55" fmla="*/ 34925 w 1504950"/>
              <a:gd name="connsiteY55" fmla="*/ 0 h 1962150"/>
              <a:gd name="connsiteX56" fmla="*/ 0 w 1504950"/>
              <a:gd name="connsiteY56" fmla="*/ 0 h 1962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1504950" h="1962150">
                <a:moveTo>
                  <a:pt x="1504950" y="1962150"/>
                </a:moveTo>
                <a:lnTo>
                  <a:pt x="1504950" y="1533525"/>
                </a:lnTo>
                <a:lnTo>
                  <a:pt x="939800" y="1533525"/>
                </a:lnTo>
                <a:lnTo>
                  <a:pt x="939800" y="1425575"/>
                </a:lnTo>
                <a:lnTo>
                  <a:pt x="822325" y="1425575"/>
                </a:lnTo>
                <a:lnTo>
                  <a:pt x="822325" y="1336675"/>
                </a:lnTo>
                <a:lnTo>
                  <a:pt x="784225" y="1336675"/>
                </a:lnTo>
                <a:lnTo>
                  <a:pt x="784225" y="1257300"/>
                </a:lnTo>
                <a:lnTo>
                  <a:pt x="755650" y="1257300"/>
                </a:lnTo>
                <a:lnTo>
                  <a:pt x="755650" y="1181100"/>
                </a:lnTo>
                <a:lnTo>
                  <a:pt x="660400" y="1181100"/>
                </a:lnTo>
                <a:lnTo>
                  <a:pt x="660400" y="1114425"/>
                </a:lnTo>
                <a:lnTo>
                  <a:pt x="479425" y="1114425"/>
                </a:lnTo>
                <a:lnTo>
                  <a:pt x="479425" y="1022350"/>
                </a:lnTo>
                <a:lnTo>
                  <a:pt x="441325" y="1022350"/>
                </a:lnTo>
                <a:lnTo>
                  <a:pt x="441325" y="936625"/>
                </a:lnTo>
                <a:lnTo>
                  <a:pt x="441325" y="936625"/>
                </a:lnTo>
                <a:lnTo>
                  <a:pt x="412750" y="936625"/>
                </a:lnTo>
                <a:lnTo>
                  <a:pt x="412750" y="866775"/>
                </a:lnTo>
                <a:lnTo>
                  <a:pt x="412750" y="866775"/>
                </a:lnTo>
                <a:lnTo>
                  <a:pt x="412750" y="825500"/>
                </a:lnTo>
                <a:lnTo>
                  <a:pt x="381000" y="825500"/>
                </a:lnTo>
                <a:lnTo>
                  <a:pt x="381000" y="771525"/>
                </a:lnTo>
                <a:lnTo>
                  <a:pt x="358775" y="771525"/>
                </a:lnTo>
                <a:lnTo>
                  <a:pt x="358775" y="714375"/>
                </a:lnTo>
                <a:lnTo>
                  <a:pt x="358775" y="714375"/>
                </a:lnTo>
                <a:lnTo>
                  <a:pt x="358775" y="714375"/>
                </a:lnTo>
                <a:lnTo>
                  <a:pt x="330200" y="714375"/>
                </a:lnTo>
                <a:lnTo>
                  <a:pt x="330200" y="577850"/>
                </a:lnTo>
                <a:lnTo>
                  <a:pt x="314325" y="577850"/>
                </a:lnTo>
                <a:lnTo>
                  <a:pt x="314325" y="546100"/>
                </a:lnTo>
                <a:lnTo>
                  <a:pt x="314325" y="546100"/>
                </a:lnTo>
                <a:lnTo>
                  <a:pt x="279400" y="546100"/>
                </a:lnTo>
                <a:lnTo>
                  <a:pt x="279400" y="476250"/>
                </a:lnTo>
                <a:lnTo>
                  <a:pt x="234950" y="476250"/>
                </a:lnTo>
                <a:lnTo>
                  <a:pt x="234950" y="438150"/>
                </a:lnTo>
                <a:lnTo>
                  <a:pt x="215900" y="438150"/>
                </a:lnTo>
                <a:lnTo>
                  <a:pt x="215900" y="403225"/>
                </a:lnTo>
                <a:lnTo>
                  <a:pt x="196850" y="403225"/>
                </a:lnTo>
                <a:lnTo>
                  <a:pt x="196850" y="368300"/>
                </a:lnTo>
                <a:lnTo>
                  <a:pt x="196850" y="368300"/>
                </a:lnTo>
                <a:lnTo>
                  <a:pt x="180975" y="384175"/>
                </a:lnTo>
                <a:lnTo>
                  <a:pt x="180975" y="292100"/>
                </a:lnTo>
                <a:lnTo>
                  <a:pt x="149225" y="292100"/>
                </a:lnTo>
                <a:lnTo>
                  <a:pt x="149225" y="254000"/>
                </a:lnTo>
                <a:lnTo>
                  <a:pt x="149225" y="203200"/>
                </a:lnTo>
                <a:lnTo>
                  <a:pt x="114300" y="203200"/>
                </a:lnTo>
                <a:lnTo>
                  <a:pt x="114300" y="139700"/>
                </a:lnTo>
                <a:lnTo>
                  <a:pt x="85725" y="139700"/>
                </a:lnTo>
                <a:lnTo>
                  <a:pt x="85725" y="111125"/>
                </a:lnTo>
                <a:lnTo>
                  <a:pt x="66675" y="111125"/>
                </a:lnTo>
                <a:lnTo>
                  <a:pt x="66675" y="76200"/>
                </a:lnTo>
                <a:lnTo>
                  <a:pt x="47625" y="76200"/>
                </a:lnTo>
                <a:lnTo>
                  <a:pt x="47625" y="34925"/>
                </a:lnTo>
                <a:lnTo>
                  <a:pt x="34925" y="34925"/>
                </a:lnTo>
                <a:lnTo>
                  <a:pt x="34925" y="0"/>
                </a:lnTo>
                <a:lnTo>
                  <a:pt x="0" y="0"/>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4" name="Freeform 13">
            <a:extLst>
              <a:ext uri="{FF2B5EF4-FFF2-40B4-BE49-F238E27FC236}">
                <a16:creationId xmlns:a16="http://schemas.microsoft.com/office/drawing/2014/main" id="{956F1E94-765C-5D4D-9D8B-59E7882A76EB}"/>
              </a:ext>
            </a:extLst>
          </p:cNvPr>
          <p:cNvSpPr/>
          <p:nvPr/>
        </p:nvSpPr>
        <p:spPr bwMode="auto">
          <a:xfrm>
            <a:off x="7452589" y="2150945"/>
            <a:ext cx="2942166" cy="2108200"/>
          </a:xfrm>
          <a:custGeom>
            <a:avLst/>
            <a:gdLst>
              <a:gd name="connsiteX0" fmla="*/ 0 w 2206625"/>
              <a:gd name="connsiteY0" fmla="*/ 0 h 1581150"/>
              <a:gd name="connsiteX1" fmla="*/ 73025 w 2206625"/>
              <a:gd name="connsiteY1" fmla="*/ 0 h 1581150"/>
              <a:gd name="connsiteX2" fmla="*/ 73025 w 2206625"/>
              <a:gd name="connsiteY2" fmla="*/ 34925 h 1581150"/>
              <a:gd name="connsiteX3" fmla="*/ 136525 w 2206625"/>
              <a:gd name="connsiteY3" fmla="*/ 34925 h 1581150"/>
              <a:gd name="connsiteX4" fmla="*/ 136525 w 2206625"/>
              <a:gd name="connsiteY4" fmla="*/ 69850 h 1581150"/>
              <a:gd name="connsiteX5" fmla="*/ 168275 w 2206625"/>
              <a:gd name="connsiteY5" fmla="*/ 69850 h 1581150"/>
              <a:gd name="connsiteX6" fmla="*/ 168275 w 2206625"/>
              <a:gd name="connsiteY6" fmla="*/ 114300 h 1581150"/>
              <a:gd name="connsiteX7" fmla="*/ 196850 w 2206625"/>
              <a:gd name="connsiteY7" fmla="*/ 114300 h 1581150"/>
              <a:gd name="connsiteX8" fmla="*/ 196850 w 2206625"/>
              <a:gd name="connsiteY8" fmla="*/ 161925 h 1581150"/>
              <a:gd name="connsiteX9" fmla="*/ 234950 w 2206625"/>
              <a:gd name="connsiteY9" fmla="*/ 161925 h 1581150"/>
              <a:gd name="connsiteX10" fmla="*/ 234950 w 2206625"/>
              <a:gd name="connsiteY10" fmla="*/ 203200 h 1581150"/>
              <a:gd name="connsiteX11" fmla="*/ 307975 w 2206625"/>
              <a:gd name="connsiteY11" fmla="*/ 203200 h 1581150"/>
              <a:gd name="connsiteX12" fmla="*/ 307975 w 2206625"/>
              <a:gd name="connsiteY12" fmla="*/ 238125 h 1581150"/>
              <a:gd name="connsiteX13" fmla="*/ 352425 w 2206625"/>
              <a:gd name="connsiteY13" fmla="*/ 238125 h 1581150"/>
              <a:gd name="connsiteX14" fmla="*/ 352425 w 2206625"/>
              <a:gd name="connsiteY14" fmla="*/ 273050 h 1581150"/>
              <a:gd name="connsiteX15" fmla="*/ 352425 w 2206625"/>
              <a:gd name="connsiteY15" fmla="*/ 273050 h 1581150"/>
              <a:gd name="connsiteX16" fmla="*/ 374650 w 2206625"/>
              <a:gd name="connsiteY16" fmla="*/ 295275 h 1581150"/>
              <a:gd name="connsiteX17" fmla="*/ 403225 w 2206625"/>
              <a:gd name="connsiteY17" fmla="*/ 295275 h 1581150"/>
              <a:gd name="connsiteX18" fmla="*/ 403225 w 2206625"/>
              <a:gd name="connsiteY18" fmla="*/ 339725 h 1581150"/>
              <a:gd name="connsiteX19" fmla="*/ 434975 w 2206625"/>
              <a:gd name="connsiteY19" fmla="*/ 339725 h 1581150"/>
              <a:gd name="connsiteX20" fmla="*/ 434975 w 2206625"/>
              <a:gd name="connsiteY20" fmla="*/ 381000 h 1581150"/>
              <a:gd name="connsiteX21" fmla="*/ 434975 w 2206625"/>
              <a:gd name="connsiteY21" fmla="*/ 381000 h 1581150"/>
              <a:gd name="connsiteX22" fmla="*/ 434975 w 2206625"/>
              <a:gd name="connsiteY22" fmla="*/ 422275 h 1581150"/>
              <a:gd name="connsiteX23" fmla="*/ 479425 w 2206625"/>
              <a:gd name="connsiteY23" fmla="*/ 422275 h 1581150"/>
              <a:gd name="connsiteX24" fmla="*/ 479425 w 2206625"/>
              <a:gd name="connsiteY24" fmla="*/ 476250 h 1581150"/>
              <a:gd name="connsiteX25" fmla="*/ 479425 w 2206625"/>
              <a:gd name="connsiteY25" fmla="*/ 476250 h 1581150"/>
              <a:gd name="connsiteX26" fmla="*/ 479425 w 2206625"/>
              <a:gd name="connsiteY26" fmla="*/ 476250 h 1581150"/>
              <a:gd name="connsiteX27" fmla="*/ 479425 w 2206625"/>
              <a:gd name="connsiteY27" fmla="*/ 476250 h 1581150"/>
              <a:gd name="connsiteX28" fmla="*/ 514350 w 2206625"/>
              <a:gd name="connsiteY28" fmla="*/ 476250 h 1581150"/>
              <a:gd name="connsiteX29" fmla="*/ 514350 w 2206625"/>
              <a:gd name="connsiteY29" fmla="*/ 523875 h 1581150"/>
              <a:gd name="connsiteX30" fmla="*/ 542925 w 2206625"/>
              <a:gd name="connsiteY30" fmla="*/ 523875 h 1581150"/>
              <a:gd name="connsiteX31" fmla="*/ 542925 w 2206625"/>
              <a:gd name="connsiteY31" fmla="*/ 606425 h 1581150"/>
              <a:gd name="connsiteX32" fmla="*/ 577850 w 2206625"/>
              <a:gd name="connsiteY32" fmla="*/ 606425 h 1581150"/>
              <a:gd name="connsiteX33" fmla="*/ 577850 w 2206625"/>
              <a:gd name="connsiteY33" fmla="*/ 644525 h 1581150"/>
              <a:gd name="connsiteX34" fmla="*/ 609600 w 2206625"/>
              <a:gd name="connsiteY34" fmla="*/ 644525 h 1581150"/>
              <a:gd name="connsiteX35" fmla="*/ 609600 w 2206625"/>
              <a:gd name="connsiteY35" fmla="*/ 708025 h 1581150"/>
              <a:gd name="connsiteX36" fmla="*/ 654050 w 2206625"/>
              <a:gd name="connsiteY36" fmla="*/ 708025 h 1581150"/>
              <a:gd name="connsiteX37" fmla="*/ 654050 w 2206625"/>
              <a:gd name="connsiteY37" fmla="*/ 771525 h 1581150"/>
              <a:gd name="connsiteX38" fmla="*/ 692150 w 2206625"/>
              <a:gd name="connsiteY38" fmla="*/ 771525 h 1581150"/>
              <a:gd name="connsiteX39" fmla="*/ 692150 w 2206625"/>
              <a:gd name="connsiteY39" fmla="*/ 828675 h 1581150"/>
              <a:gd name="connsiteX40" fmla="*/ 736600 w 2206625"/>
              <a:gd name="connsiteY40" fmla="*/ 828675 h 1581150"/>
              <a:gd name="connsiteX41" fmla="*/ 736600 w 2206625"/>
              <a:gd name="connsiteY41" fmla="*/ 876300 h 1581150"/>
              <a:gd name="connsiteX42" fmla="*/ 908050 w 2206625"/>
              <a:gd name="connsiteY42" fmla="*/ 876300 h 1581150"/>
              <a:gd name="connsiteX43" fmla="*/ 908050 w 2206625"/>
              <a:gd name="connsiteY43" fmla="*/ 904875 h 1581150"/>
              <a:gd name="connsiteX44" fmla="*/ 946150 w 2206625"/>
              <a:gd name="connsiteY44" fmla="*/ 904875 h 1581150"/>
              <a:gd name="connsiteX45" fmla="*/ 946150 w 2206625"/>
              <a:gd name="connsiteY45" fmla="*/ 1003300 h 1581150"/>
              <a:gd name="connsiteX46" fmla="*/ 1292225 w 2206625"/>
              <a:gd name="connsiteY46" fmla="*/ 1003300 h 1581150"/>
              <a:gd name="connsiteX47" fmla="*/ 1292225 w 2206625"/>
              <a:gd name="connsiteY47" fmla="*/ 1104900 h 1581150"/>
              <a:gd name="connsiteX48" fmla="*/ 1320800 w 2206625"/>
              <a:gd name="connsiteY48" fmla="*/ 1104900 h 1581150"/>
              <a:gd name="connsiteX49" fmla="*/ 1320800 w 2206625"/>
              <a:gd name="connsiteY49" fmla="*/ 1193800 h 1581150"/>
              <a:gd name="connsiteX50" fmla="*/ 1473200 w 2206625"/>
              <a:gd name="connsiteY50" fmla="*/ 1193800 h 1581150"/>
              <a:gd name="connsiteX51" fmla="*/ 1473200 w 2206625"/>
              <a:gd name="connsiteY51" fmla="*/ 1260475 h 1581150"/>
              <a:gd name="connsiteX52" fmla="*/ 1565275 w 2206625"/>
              <a:gd name="connsiteY52" fmla="*/ 1260475 h 1581150"/>
              <a:gd name="connsiteX53" fmla="*/ 1565275 w 2206625"/>
              <a:gd name="connsiteY53" fmla="*/ 1323975 h 1581150"/>
              <a:gd name="connsiteX54" fmla="*/ 1663700 w 2206625"/>
              <a:gd name="connsiteY54" fmla="*/ 1323975 h 1581150"/>
              <a:gd name="connsiteX55" fmla="*/ 1663700 w 2206625"/>
              <a:gd name="connsiteY55" fmla="*/ 1397000 h 1581150"/>
              <a:gd name="connsiteX56" fmla="*/ 1695450 w 2206625"/>
              <a:gd name="connsiteY56" fmla="*/ 1397000 h 1581150"/>
              <a:gd name="connsiteX57" fmla="*/ 1695450 w 2206625"/>
              <a:gd name="connsiteY57" fmla="*/ 1463675 h 1581150"/>
              <a:gd name="connsiteX58" fmla="*/ 1835150 w 2206625"/>
              <a:gd name="connsiteY58" fmla="*/ 1463675 h 1581150"/>
              <a:gd name="connsiteX59" fmla="*/ 1835150 w 2206625"/>
              <a:gd name="connsiteY59" fmla="*/ 1581150 h 1581150"/>
              <a:gd name="connsiteX60" fmla="*/ 2206625 w 2206625"/>
              <a:gd name="connsiteY60" fmla="*/ 1581150 h 158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2206625" h="1581150">
                <a:moveTo>
                  <a:pt x="0" y="0"/>
                </a:moveTo>
                <a:lnTo>
                  <a:pt x="73025" y="0"/>
                </a:lnTo>
                <a:lnTo>
                  <a:pt x="73025" y="34925"/>
                </a:lnTo>
                <a:lnTo>
                  <a:pt x="136525" y="34925"/>
                </a:lnTo>
                <a:lnTo>
                  <a:pt x="136525" y="69850"/>
                </a:lnTo>
                <a:lnTo>
                  <a:pt x="168275" y="69850"/>
                </a:lnTo>
                <a:lnTo>
                  <a:pt x="168275" y="114300"/>
                </a:lnTo>
                <a:lnTo>
                  <a:pt x="196850" y="114300"/>
                </a:lnTo>
                <a:lnTo>
                  <a:pt x="196850" y="161925"/>
                </a:lnTo>
                <a:lnTo>
                  <a:pt x="234950" y="161925"/>
                </a:lnTo>
                <a:lnTo>
                  <a:pt x="234950" y="203200"/>
                </a:lnTo>
                <a:lnTo>
                  <a:pt x="307975" y="203200"/>
                </a:lnTo>
                <a:lnTo>
                  <a:pt x="307975" y="238125"/>
                </a:lnTo>
                <a:lnTo>
                  <a:pt x="352425" y="238125"/>
                </a:lnTo>
                <a:lnTo>
                  <a:pt x="352425" y="273050"/>
                </a:lnTo>
                <a:lnTo>
                  <a:pt x="352425" y="273050"/>
                </a:lnTo>
                <a:lnTo>
                  <a:pt x="374650" y="295275"/>
                </a:lnTo>
                <a:lnTo>
                  <a:pt x="403225" y="295275"/>
                </a:lnTo>
                <a:lnTo>
                  <a:pt x="403225" y="339725"/>
                </a:lnTo>
                <a:lnTo>
                  <a:pt x="434975" y="339725"/>
                </a:lnTo>
                <a:lnTo>
                  <a:pt x="434975" y="381000"/>
                </a:lnTo>
                <a:lnTo>
                  <a:pt x="434975" y="381000"/>
                </a:lnTo>
                <a:lnTo>
                  <a:pt x="434975" y="422275"/>
                </a:lnTo>
                <a:lnTo>
                  <a:pt x="479425" y="422275"/>
                </a:lnTo>
                <a:lnTo>
                  <a:pt x="479425" y="476250"/>
                </a:lnTo>
                <a:lnTo>
                  <a:pt x="479425" y="476250"/>
                </a:lnTo>
                <a:lnTo>
                  <a:pt x="479425" y="476250"/>
                </a:lnTo>
                <a:lnTo>
                  <a:pt x="479425" y="476250"/>
                </a:lnTo>
                <a:lnTo>
                  <a:pt x="514350" y="476250"/>
                </a:lnTo>
                <a:lnTo>
                  <a:pt x="514350" y="523875"/>
                </a:lnTo>
                <a:lnTo>
                  <a:pt x="542925" y="523875"/>
                </a:lnTo>
                <a:lnTo>
                  <a:pt x="542925" y="606425"/>
                </a:lnTo>
                <a:lnTo>
                  <a:pt x="577850" y="606425"/>
                </a:lnTo>
                <a:lnTo>
                  <a:pt x="577850" y="644525"/>
                </a:lnTo>
                <a:lnTo>
                  <a:pt x="609600" y="644525"/>
                </a:lnTo>
                <a:lnTo>
                  <a:pt x="609600" y="708025"/>
                </a:lnTo>
                <a:lnTo>
                  <a:pt x="654050" y="708025"/>
                </a:lnTo>
                <a:lnTo>
                  <a:pt x="654050" y="771525"/>
                </a:lnTo>
                <a:lnTo>
                  <a:pt x="692150" y="771525"/>
                </a:lnTo>
                <a:lnTo>
                  <a:pt x="692150" y="828675"/>
                </a:lnTo>
                <a:lnTo>
                  <a:pt x="736600" y="828675"/>
                </a:lnTo>
                <a:lnTo>
                  <a:pt x="736600" y="876300"/>
                </a:lnTo>
                <a:lnTo>
                  <a:pt x="908050" y="876300"/>
                </a:lnTo>
                <a:lnTo>
                  <a:pt x="908050" y="904875"/>
                </a:lnTo>
                <a:lnTo>
                  <a:pt x="946150" y="904875"/>
                </a:lnTo>
                <a:lnTo>
                  <a:pt x="946150" y="1003300"/>
                </a:lnTo>
                <a:lnTo>
                  <a:pt x="1292225" y="1003300"/>
                </a:lnTo>
                <a:lnTo>
                  <a:pt x="1292225" y="1104900"/>
                </a:lnTo>
                <a:lnTo>
                  <a:pt x="1320800" y="1104900"/>
                </a:lnTo>
                <a:lnTo>
                  <a:pt x="1320800" y="1193800"/>
                </a:lnTo>
                <a:lnTo>
                  <a:pt x="1473200" y="1193800"/>
                </a:lnTo>
                <a:lnTo>
                  <a:pt x="1473200" y="1260475"/>
                </a:lnTo>
                <a:lnTo>
                  <a:pt x="1565275" y="1260475"/>
                </a:lnTo>
                <a:lnTo>
                  <a:pt x="1565275" y="1323975"/>
                </a:lnTo>
                <a:lnTo>
                  <a:pt x="1663700" y="1323975"/>
                </a:lnTo>
                <a:lnTo>
                  <a:pt x="1663700" y="1397000"/>
                </a:lnTo>
                <a:lnTo>
                  <a:pt x="1695450" y="1397000"/>
                </a:lnTo>
                <a:lnTo>
                  <a:pt x="1695450" y="1463675"/>
                </a:lnTo>
                <a:lnTo>
                  <a:pt x="1835150" y="1463675"/>
                </a:lnTo>
                <a:lnTo>
                  <a:pt x="1835150" y="1581150"/>
                </a:lnTo>
                <a:lnTo>
                  <a:pt x="2206625" y="1581150"/>
                </a:lnTo>
              </a:path>
            </a:pathLst>
          </a:custGeom>
          <a:noFill/>
          <a:ln w="28575">
            <a:solidFill>
              <a:schemeClr val="accent6"/>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8" name="Freeform 17">
            <a:extLst>
              <a:ext uri="{FF2B5EF4-FFF2-40B4-BE49-F238E27FC236}">
                <a16:creationId xmlns:a16="http://schemas.microsoft.com/office/drawing/2014/main" id="{AB4DAF18-AB96-6348-89C7-1F443C08A392}"/>
              </a:ext>
            </a:extLst>
          </p:cNvPr>
          <p:cNvSpPr/>
          <p:nvPr/>
        </p:nvSpPr>
        <p:spPr bwMode="auto">
          <a:xfrm>
            <a:off x="7469522" y="2150945"/>
            <a:ext cx="3623733" cy="1574800"/>
          </a:xfrm>
          <a:custGeom>
            <a:avLst/>
            <a:gdLst>
              <a:gd name="connsiteX0" fmla="*/ 0 w 2717800"/>
              <a:gd name="connsiteY0" fmla="*/ 0 h 1181100"/>
              <a:gd name="connsiteX1" fmla="*/ 285750 w 2717800"/>
              <a:gd name="connsiteY1" fmla="*/ 0 h 1181100"/>
              <a:gd name="connsiteX2" fmla="*/ 285750 w 2717800"/>
              <a:gd name="connsiteY2" fmla="*/ 38100 h 1181100"/>
              <a:gd name="connsiteX3" fmla="*/ 342900 w 2717800"/>
              <a:gd name="connsiteY3" fmla="*/ 38100 h 1181100"/>
              <a:gd name="connsiteX4" fmla="*/ 342900 w 2717800"/>
              <a:gd name="connsiteY4" fmla="*/ 69850 h 1181100"/>
              <a:gd name="connsiteX5" fmla="*/ 396875 w 2717800"/>
              <a:gd name="connsiteY5" fmla="*/ 69850 h 1181100"/>
              <a:gd name="connsiteX6" fmla="*/ 396875 w 2717800"/>
              <a:gd name="connsiteY6" fmla="*/ 111125 h 1181100"/>
              <a:gd name="connsiteX7" fmla="*/ 485775 w 2717800"/>
              <a:gd name="connsiteY7" fmla="*/ 111125 h 1181100"/>
              <a:gd name="connsiteX8" fmla="*/ 485775 w 2717800"/>
              <a:gd name="connsiteY8" fmla="*/ 146050 h 1181100"/>
              <a:gd name="connsiteX9" fmla="*/ 584200 w 2717800"/>
              <a:gd name="connsiteY9" fmla="*/ 146050 h 1181100"/>
              <a:gd name="connsiteX10" fmla="*/ 584200 w 2717800"/>
              <a:gd name="connsiteY10" fmla="*/ 184150 h 1181100"/>
              <a:gd name="connsiteX11" fmla="*/ 666750 w 2717800"/>
              <a:gd name="connsiteY11" fmla="*/ 184150 h 1181100"/>
              <a:gd name="connsiteX12" fmla="*/ 666750 w 2717800"/>
              <a:gd name="connsiteY12" fmla="*/ 215900 h 1181100"/>
              <a:gd name="connsiteX13" fmla="*/ 730250 w 2717800"/>
              <a:gd name="connsiteY13" fmla="*/ 215900 h 1181100"/>
              <a:gd name="connsiteX14" fmla="*/ 730250 w 2717800"/>
              <a:gd name="connsiteY14" fmla="*/ 250825 h 1181100"/>
              <a:gd name="connsiteX15" fmla="*/ 819150 w 2717800"/>
              <a:gd name="connsiteY15" fmla="*/ 250825 h 1181100"/>
              <a:gd name="connsiteX16" fmla="*/ 819150 w 2717800"/>
              <a:gd name="connsiteY16" fmla="*/ 279400 h 1181100"/>
              <a:gd name="connsiteX17" fmla="*/ 869950 w 2717800"/>
              <a:gd name="connsiteY17" fmla="*/ 279400 h 1181100"/>
              <a:gd name="connsiteX18" fmla="*/ 869950 w 2717800"/>
              <a:gd name="connsiteY18" fmla="*/ 314325 h 1181100"/>
              <a:gd name="connsiteX19" fmla="*/ 1003300 w 2717800"/>
              <a:gd name="connsiteY19" fmla="*/ 314325 h 1181100"/>
              <a:gd name="connsiteX20" fmla="*/ 1003300 w 2717800"/>
              <a:gd name="connsiteY20" fmla="*/ 358775 h 1181100"/>
              <a:gd name="connsiteX21" fmla="*/ 1038225 w 2717800"/>
              <a:gd name="connsiteY21" fmla="*/ 358775 h 1181100"/>
              <a:gd name="connsiteX22" fmla="*/ 1038225 w 2717800"/>
              <a:gd name="connsiteY22" fmla="*/ 428625 h 1181100"/>
              <a:gd name="connsiteX23" fmla="*/ 1089025 w 2717800"/>
              <a:gd name="connsiteY23" fmla="*/ 428625 h 1181100"/>
              <a:gd name="connsiteX24" fmla="*/ 1089025 w 2717800"/>
              <a:gd name="connsiteY24" fmla="*/ 428625 h 1181100"/>
              <a:gd name="connsiteX25" fmla="*/ 1200150 w 2717800"/>
              <a:gd name="connsiteY25" fmla="*/ 428625 h 1181100"/>
              <a:gd name="connsiteX26" fmla="*/ 1200150 w 2717800"/>
              <a:gd name="connsiteY26" fmla="*/ 473075 h 1181100"/>
              <a:gd name="connsiteX27" fmla="*/ 1282700 w 2717800"/>
              <a:gd name="connsiteY27" fmla="*/ 473075 h 1181100"/>
              <a:gd name="connsiteX28" fmla="*/ 1282700 w 2717800"/>
              <a:gd name="connsiteY28" fmla="*/ 568325 h 1181100"/>
              <a:gd name="connsiteX29" fmla="*/ 1397000 w 2717800"/>
              <a:gd name="connsiteY29" fmla="*/ 568325 h 1181100"/>
              <a:gd name="connsiteX30" fmla="*/ 1397000 w 2717800"/>
              <a:gd name="connsiteY30" fmla="*/ 606425 h 1181100"/>
              <a:gd name="connsiteX31" fmla="*/ 1508125 w 2717800"/>
              <a:gd name="connsiteY31" fmla="*/ 606425 h 1181100"/>
              <a:gd name="connsiteX32" fmla="*/ 1508125 w 2717800"/>
              <a:gd name="connsiteY32" fmla="*/ 704850 h 1181100"/>
              <a:gd name="connsiteX33" fmla="*/ 1606550 w 2717800"/>
              <a:gd name="connsiteY33" fmla="*/ 704850 h 1181100"/>
              <a:gd name="connsiteX34" fmla="*/ 1606550 w 2717800"/>
              <a:gd name="connsiteY34" fmla="*/ 755650 h 1181100"/>
              <a:gd name="connsiteX35" fmla="*/ 1679575 w 2717800"/>
              <a:gd name="connsiteY35" fmla="*/ 755650 h 1181100"/>
              <a:gd name="connsiteX36" fmla="*/ 1679575 w 2717800"/>
              <a:gd name="connsiteY36" fmla="*/ 939800 h 1181100"/>
              <a:gd name="connsiteX37" fmla="*/ 1939925 w 2717800"/>
              <a:gd name="connsiteY37" fmla="*/ 939800 h 1181100"/>
              <a:gd name="connsiteX38" fmla="*/ 1939925 w 2717800"/>
              <a:gd name="connsiteY38" fmla="*/ 1028700 h 1181100"/>
              <a:gd name="connsiteX39" fmla="*/ 1993900 w 2717800"/>
              <a:gd name="connsiteY39" fmla="*/ 1028700 h 1181100"/>
              <a:gd name="connsiteX40" fmla="*/ 1993900 w 2717800"/>
              <a:gd name="connsiteY40" fmla="*/ 1089025 h 1181100"/>
              <a:gd name="connsiteX41" fmla="*/ 2105025 w 2717800"/>
              <a:gd name="connsiteY41" fmla="*/ 1089025 h 1181100"/>
              <a:gd name="connsiteX42" fmla="*/ 2105025 w 2717800"/>
              <a:gd name="connsiteY42" fmla="*/ 1181100 h 1181100"/>
              <a:gd name="connsiteX43" fmla="*/ 2717800 w 2717800"/>
              <a:gd name="connsiteY43" fmla="*/ 1181100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717800" h="1181100">
                <a:moveTo>
                  <a:pt x="0" y="0"/>
                </a:moveTo>
                <a:lnTo>
                  <a:pt x="285750" y="0"/>
                </a:lnTo>
                <a:lnTo>
                  <a:pt x="285750" y="38100"/>
                </a:lnTo>
                <a:lnTo>
                  <a:pt x="342900" y="38100"/>
                </a:lnTo>
                <a:lnTo>
                  <a:pt x="342900" y="69850"/>
                </a:lnTo>
                <a:lnTo>
                  <a:pt x="396875" y="69850"/>
                </a:lnTo>
                <a:lnTo>
                  <a:pt x="396875" y="111125"/>
                </a:lnTo>
                <a:lnTo>
                  <a:pt x="485775" y="111125"/>
                </a:lnTo>
                <a:lnTo>
                  <a:pt x="485775" y="146050"/>
                </a:lnTo>
                <a:lnTo>
                  <a:pt x="584200" y="146050"/>
                </a:lnTo>
                <a:lnTo>
                  <a:pt x="584200" y="184150"/>
                </a:lnTo>
                <a:lnTo>
                  <a:pt x="666750" y="184150"/>
                </a:lnTo>
                <a:lnTo>
                  <a:pt x="666750" y="215900"/>
                </a:lnTo>
                <a:lnTo>
                  <a:pt x="730250" y="215900"/>
                </a:lnTo>
                <a:lnTo>
                  <a:pt x="730250" y="250825"/>
                </a:lnTo>
                <a:lnTo>
                  <a:pt x="819150" y="250825"/>
                </a:lnTo>
                <a:lnTo>
                  <a:pt x="819150" y="279400"/>
                </a:lnTo>
                <a:lnTo>
                  <a:pt x="869950" y="279400"/>
                </a:lnTo>
                <a:lnTo>
                  <a:pt x="869950" y="314325"/>
                </a:lnTo>
                <a:lnTo>
                  <a:pt x="1003300" y="314325"/>
                </a:lnTo>
                <a:lnTo>
                  <a:pt x="1003300" y="358775"/>
                </a:lnTo>
                <a:lnTo>
                  <a:pt x="1038225" y="358775"/>
                </a:lnTo>
                <a:lnTo>
                  <a:pt x="1038225" y="428625"/>
                </a:lnTo>
                <a:lnTo>
                  <a:pt x="1089025" y="428625"/>
                </a:lnTo>
                <a:lnTo>
                  <a:pt x="1089025" y="428625"/>
                </a:lnTo>
                <a:lnTo>
                  <a:pt x="1200150" y="428625"/>
                </a:lnTo>
                <a:lnTo>
                  <a:pt x="1200150" y="473075"/>
                </a:lnTo>
                <a:lnTo>
                  <a:pt x="1282700" y="473075"/>
                </a:lnTo>
                <a:lnTo>
                  <a:pt x="1282700" y="568325"/>
                </a:lnTo>
                <a:lnTo>
                  <a:pt x="1397000" y="568325"/>
                </a:lnTo>
                <a:lnTo>
                  <a:pt x="1397000" y="606425"/>
                </a:lnTo>
                <a:lnTo>
                  <a:pt x="1508125" y="606425"/>
                </a:lnTo>
                <a:lnTo>
                  <a:pt x="1508125" y="704850"/>
                </a:lnTo>
                <a:lnTo>
                  <a:pt x="1606550" y="704850"/>
                </a:lnTo>
                <a:lnTo>
                  <a:pt x="1606550" y="755650"/>
                </a:lnTo>
                <a:lnTo>
                  <a:pt x="1679575" y="755650"/>
                </a:lnTo>
                <a:lnTo>
                  <a:pt x="1679575" y="939800"/>
                </a:lnTo>
                <a:lnTo>
                  <a:pt x="1939925" y="939800"/>
                </a:lnTo>
                <a:lnTo>
                  <a:pt x="1939925" y="1028700"/>
                </a:lnTo>
                <a:lnTo>
                  <a:pt x="1993900" y="1028700"/>
                </a:lnTo>
                <a:lnTo>
                  <a:pt x="1993900" y="1089025"/>
                </a:lnTo>
                <a:lnTo>
                  <a:pt x="2105025" y="1089025"/>
                </a:lnTo>
                <a:lnTo>
                  <a:pt x="2105025" y="1181100"/>
                </a:lnTo>
                <a:lnTo>
                  <a:pt x="2717800" y="118110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9" name="Freeform 18">
            <a:extLst>
              <a:ext uri="{FF2B5EF4-FFF2-40B4-BE49-F238E27FC236}">
                <a16:creationId xmlns:a16="http://schemas.microsoft.com/office/drawing/2014/main" id="{A3DF0C71-30C0-0A4A-902A-834D95EADF28}"/>
              </a:ext>
            </a:extLst>
          </p:cNvPr>
          <p:cNvSpPr/>
          <p:nvPr/>
        </p:nvSpPr>
        <p:spPr bwMode="auto">
          <a:xfrm>
            <a:off x="7575356" y="2142478"/>
            <a:ext cx="3526366" cy="512233"/>
          </a:xfrm>
          <a:custGeom>
            <a:avLst/>
            <a:gdLst>
              <a:gd name="connsiteX0" fmla="*/ 2644775 w 2644775"/>
              <a:gd name="connsiteY0" fmla="*/ 384175 h 384175"/>
              <a:gd name="connsiteX1" fmla="*/ 1600200 w 2644775"/>
              <a:gd name="connsiteY1" fmla="*/ 384175 h 384175"/>
              <a:gd name="connsiteX2" fmla="*/ 1600200 w 2644775"/>
              <a:gd name="connsiteY2" fmla="*/ 323850 h 384175"/>
              <a:gd name="connsiteX3" fmla="*/ 1425575 w 2644775"/>
              <a:gd name="connsiteY3" fmla="*/ 323850 h 384175"/>
              <a:gd name="connsiteX4" fmla="*/ 1425575 w 2644775"/>
              <a:gd name="connsiteY4" fmla="*/ 263525 h 384175"/>
              <a:gd name="connsiteX5" fmla="*/ 1355725 w 2644775"/>
              <a:gd name="connsiteY5" fmla="*/ 263525 h 384175"/>
              <a:gd name="connsiteX6" fmla="*/ 1355725 w 2644775"/>
              <a:gd name="connsiteY6" fmla="*/ 222250 h 384175"/>
              <a:gd name="connsiteX7" fmla="*/ 1327150 w 2644775"/>
              <a:gd name="connsiteY7" fmla="*/ 222250 h 384175"/>
              <a:gd name="connsiteX8" fmla="*/ 1327150 w 2644775"/>
              <a:gd name="connsiteY8" fmla="*/ 171450 h 384175"/>
              <a:gd name="connsiteX9" fmla="*/ 1181100 w 2644775"/>
              <a:gd name="connsiteY9" fmla="*/ 171450 h 384175"/>
              <a:gd name="connsiteX10" fmla="*/ 1181100 w 2644775"/>
              <a:gd name="connsiteY10" fmla="*/ 136525 h 384175"/>
              <a:gd name="connsiteX11" fmla="*/ 1111250 w 2644775"/>
              <a:gd name="connsiteY11" fmla="*/ 136525 h 384175"/>
              <a:gd name="connsiteX12" fmla="*/ 1111250 w 2644775"/>
              <a:gd name="connsiteY12" fmla="*/ 95250 h 384175"/>
              <a:gd name="connsiteX13" fmla="*/ 742950 w 2644775"/>
              <a:gd name="connsiteY13" fmla="*/ 95250 h 384175"/>
              <a:gd name="connsiteX14" fmla="*/ 742950 w 2644775"/>
              <a:gd name="connsiteY14" fmla="*/ 95250 h 384175"/>
              <a:gd name="connsiteX15" fmla="*/ 676275 w 2644775"/>
              <a:gd name="connsiteY15" fmla="*/ 95250 h 384175"/>
              <a:gd name="connsiteX16" fmla="*/ 676275 w 2644775"/>
              <a:gd name="connsiteY16" fmla="*/ 44450 h 384175"/>
              <a:gd name="connsiteX17" fmla="*/ 434975 w 2644775"/>
              <a:gd name="connsiteY17" fmla="*/ 44450 h 384175"/>
              <a:gd name="connsiteX18" fmla="*/ 434975 w 2644775"/>
              <a:gd name="connsiteY18" fmla="*/ 44450 h 384175"/>
              <a:gd name="connsiteX19" fmla="*/ 149225 w 2644775"/>
              <a:gd name="connsiteY19" fmla="*/ 44450 h 384175"/>
              <a:gd name="connsiteX20" fmla="*/ 149225 w 2644775"/>
              <a:gd name="connsiteY20" fmla="*/ 0 h 384175"/>
              <a:gd name="connsiteX21" fmla="*/ 0 w 2644775"/>
              <a:gd name="connsiteY21" fmla="*/ 0 h 384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644775" h="384175">
                <a:moveTo>
                  <a:pt x="2644775" y="384175"/>
                </a:moveTo>
                <a:lnTo>
                  <a:pt x="1600200" y="384175"/>
                </a:lnTo>
                <a:lnTo>
                  <a:pt x="1600200" y="323850"/>
                </a:lnTo>
                <a:lnTo>
                  <a:pt x="1425575" y="323850"/>
                </a:lnTo>
                <a:lnTo>
                  <a:pt x="1425575" y="263525"/>
                </a:lnTo>
                <a:lnTo>
                  <a:pt x="1355725" y="263525"/>
                </a:lnTo>
                <a:lnTo>
                  <a:pt x="1355725" y="222250"/>
                </a:lnTo>
                <a:lnTo>
                  <a:pt x="1327150" y="222250"/>
                </a:lnTo>
                <a:lnTo>
                  <a:pt x="1327150" y="171450"/>
                </a:lnTo>
                <a:lnTo>
                  <a:pt x="1181100" y="171450"/>
                </a:lnTo>
                <a:lnTo>
                  <a:pt x="1181100" y="136525"/>
                </a:lnTo>
                <a:lnTo>
                  <a:pt x="1111250" y="136525"/>
                </a:lnTo>
                <a:lnTo>
                  <a:pt x="1111250" y="95250"/>
                </a:lnTo>
                <a:lnTo>
                  <a:pt x="742950" y="95250"/>
                </a:lnTo>
                <a:lnTo>
                  <a:pt x="742950" y="95250"/>
                </a:lnTo>
                <a:lnTo>
                  <a:pt x="676275" y="95250"/>
                </a:lnTo>
                <a:lnTo>
                  <a:pt x="676275" y="44450"/>
                </a:lnTo>
                <a:lnTo>
                  <a:pt x="434975" y="44450"/>
                </a:lnTo>
                <a:lnTo>
                  <a:pt x="434975" y="44450"/>
                </a:lnTo>
                <a:lnTo>
                  <a:pt x="149225" y="44450"/>
                </a:lnTo>
                <a:lnTo>
                  <a:pt x="149225" y="0"/>
                </a:lnTo>
                <a:lnTo>
                  <a:pt x="0" y="0"/>
                </a:ln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66" name="Text Box 15">
            <a:extLst>
              <a:ext uri="{FF2B5EF4-FFF2-40B4-BE49-F238E27FC236}">
                <a16:creationId xmlns:a16="http://schemas.microsoft.com/office/drawing/2014/main" id="{04811EC6-399E-46A0-AEBF-C11D433D149A}"/>
              </a:ext>
            </a:extLst>
          </p:cNvPr>
          <p:cNvSpPr txBox="1">
            <a:spLocks noChangeArrowheads="1"/>
          </p:cNvSpPr>
          <p:nvPr/>
        </p:nvSpPr>
        <p:spPr bwMode="auto">
          <a:xfrm>
            <a:off x="434427" y="6425279"/>
            <a:ext cx="7853363"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456651" rtl="0" eaLnBrk="1" fontAlgn="auto" latinLnBrk="0" hangingPunct="1">
              <a:lnSpc>
                <a:spcPct val="100000"/>
              </a:lnSpc>
              <a:spcBef>
                <a:spcPts val="0"/>
              </a:spcBef>
              <a:spcAft>
                <a:spcPts val="0"/>
              </a:spcAft>
              <a:buClrTx/>
              <a:buSzTx/>
              <a:buFontTx/>
              <a:buNone/>
              <a:tabLst/>
              <a:defRPr/>
            </a:pPr>
            <a:r>
              <a:rPr kumimoji="0" lang="it-IT" altLang="it-IT"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Passamonti. Leukemia. 2017;31:2726. mysec-pm.eu</a:t>
            </a:r>
            <a:r>
              <a:rPr kumimoji="0" lang="nl-NL" altLang="en-US" sz="1200" b="0" i="0" u="none" strike="noStrike" kern="1200" cap="none" spc="-11"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p>
        </p:txBody>
      </p:sp>
      <p:sp>
        <p:nvSpPr>
          <p:cNvPr id="6" name="Rectangle 5">
            <a:extLst>
              <a:ext uri="{FF2B5EF4-FFF2-40B4-BE49-F238E27FC236}">
                <a16:creationId xmlns:a16="http://schemas.microsoft.com/office/drawing/2014/main" id="{77D9F0CD-BD9D-4E93-9E49-5B9C73D0718A}"/>
              </a:ext>
            </a:extLst>
          </p:cNvPr>
          <p:cNvSpPr/>
          <p:nvPr/>
        </p:nvSpPr>
        <p:spPr bwMode="auto">
          <a:xfrm>
            <a:off x="4640587" y="6086475"/>
            <a:ext cx="788663" cy="195442"/>
          </a:xfrm>
          <a:prstGeom prst="rect">
            <a:avLst/>
          </a:prstGeom>
          <a:solidFill>
            <a:schemeClr val="tx1"/>
          </a:solidFill>
          <a:ln w="0">
            <a:noFill/>
            <a:miter lim="800000"/>
            <a:headEnd/>
            <a:tailEnd/>
          </a:ln>
        </p:spPr>
        <p:txBody>
          <a:bodyPr rtlCol="0" anchor="b"/>
          <a:lstStyle/>
          <a:p>
            <a:pPr marL="0" marR="0" lvl="0" indent="0" algn="ctr" defTabSz="456663" rtl="0" eaLnBrk="1" fontAlgn="auto" latinLnBrk="0" hangingPunct="1">
              <a:lnSpc>
                <a:spcPct val="100000"/>
              </a:lnSpc>
              <a:spcBef>
                <a:spcPct val="35000"/>
              </a:spcBef>
              <a:spcAft>
                <a:spcPct val="25000"/>
              </a:spcAft>
              <a:buClr>
                <a:srgbClr val="015873"/>
              </a:buClr>
              <a:buSzTx/>
              <a:buFontTx/>
              <a:buNone/>
              <a:tabLst/>
              <a:defRPr/>
            </a:pPr>
            <a:endPar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9" name="Group 8">
            <a:extLst>
              <a:ext uri="{FF2B5EF4-FFF2-40B4-BE49-F238E27FC236}">
                <a16:creationId xmlns:a16="http://schemas.microsoft.com/office/drawing/2014/main" id="{E539FEDF-0BC1-4F6A-8BF6-6FD473A86967}"/>
              </a:ext>
            </a:extLst>
          </p:cNvPr>
          <p:cNvGrpSpPr/>
          <p:nvPr/>
        </p:nvGrpSpPr>
        <p:grpSpPr>
          <a:xfrm>
            <a:off x="5100533" y="4641724"/>
            <a:ext cx="2093802" cy="1477328"/>
            <a:chOff x="5463758" y="4641724"/>
            <a:chExt cx="2093802" cy="1477328"/>
          </a:xfrm>
        </p:grpSpPr>
        <p:sp>
          <p:nvSpPr>
            <p:cNvPr id="7" name="TextBox 6">
              <a:extLst>
                <a:ext uri="{FF2B5EF4-FFF2-40B4-BE49-F238E27FC236}">
                  <a16:creationId xmlns:a16="http://schemas.microsoft.com/office/drawing/2014/main" id="{053CA987-63DA-46FD-9C78-ED4880111980}"/>
                </a:ext>
              </a:extLst>
            </p:cNvPr>
            <p:cNvSpPr txBox="1"/>
            <p:nvPr/>
          </p:nvSpPr>
          <p:spPr bwMode="auto">
            <a:xfrm>
              <a:off x="5463758" y="4641724"/>
              <a:ext cx="2093802"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0" indent="-285750" algn="l"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Risk Group</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High</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Intermediate-2</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Intermediate-1</a:t>
              </a:r>
              <a:b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Low</a:t>
              </a:r>
            </a:p>
          </p:txBody>
        </p:sp>
        <p:sp>
          <p:nvSpPr>
            <p:cNvPr id="8" name="Rectangle 7">
              <a:extLst>
                <a:ext uri="{FF2B5EF4-FFF2-40B4-BE49-F238E27FC236}">
                  <a16:creationId xmlns:a16="http://schemas.microsoft.com/office/drawing/2014/main" id="{6ECD38B8-860C-4687-B518-00CB2315C8E1}"/>
                </a:ext>
              </a:extLst>
            </p:cNvPr>
            <p:cNvSpPr/>
            <p:nvPr/>
          </p:nvSpPr>
          <p:spPr bwMode="auto">
            <a:xfrm>
              <a:off x="5584667" y="5019720"/>
              <a:ext cx="146304" cy="14630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8" name="Rectangle 67">
              <a:extLst>
                <a:ext uri="{FF2B5EF4-FFF2-40B4-BE49-F238E27FC236}">
                  <a16:creationId xmlns:a16="http://schemas.microsoft.com/office/drawing/2014/main" id="{95DD71F2-0649-4226-B85B-EAEB20644E57}"/>
                </a:ext>
              </a:extLst>
            </p:cNvPr>
            <p:cNvSpPr/>
            <p:nvPr/>
          </p:nvSpPr>
          <p:spPr bwMode="auto">
            <a:xfrm>
              <a:off x="5584667" y="5294263"/>
              <a:ext cx="146304" cy="146304"/>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9" name="Rectangle 68">
              <a:extLst>
                <a:ext uri="{FF2B5EF4-FFF2-40B4-BE49-F238E27FC236}">
                  <a16:creationId xmlns:a16="http://schemas.microsoft.com/office/drawing/2014/main" id="{5A36317B-6329-4E5E-9E14-4D2C9076D181}"/>
                </a:ext>
              </a:extLst>
            </p:cNvPr>
            <p:cNvSpPr/>
            <p:nvPr/>
          </p:nvSpPr>
          <p:spPr bwMode="auto">
            <a:xfrm>
              <a:off x="5584667" y="5568806"/>
              <a:ext cx="146304" cy="14630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0" name="Rectangle 69">
              <a:extLst>
                <a:ext uri="{FF2B5EF4-FFF2-40B4-BE49-F238E27FC236}">
                  <a16:creationId xmlns:a16="http://schemas.microsoft.com/office/drawing/2014/main" id="{3977D080-87C9-4DDE-A769-67FDCD9BA066}"/>
                </a:ext>
              </a:extLst>
            </p:cNvPr>
            <p:cNvSpPr/>
            <p:nvPr/>
          </p:nvSpPr>
          <p:spPr bwMode="auto">
            <a:xfrm>
              <a:off x="5584667" y="5843348"/>
              <a:ext cx="146304" cy="146304"/>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cxnSp>
        <p:nvCxnSpPr>
          <p:cNvPr id="23" name="Straight Connector 22">
            <a:extLst>
              <a:ext uri="{FF2B5EF4-FFF2-40B4-BE49-F238E27FC236}">
                <a16:creationId xmlns:a16="http://schemas.microsoft.com/office/drawing/2014/main" id="{589BFDD1-7460-4625-A39B-BD65AF727F24}"/>
              </a:ext>
            </a:extLst>
          </p:cNvPr>
          <p:cNvCxnSpPr/>
          <p:nvPr/>
        </p:nvCxnSpPr>
        <p:spPr bwMode="auto">
          <a:xfrm flipH="1">
            <a:off x="1395414" y="377658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F5FE516A-EB28-4785-85E5-ED28DC74FA0C}"/>
              </a:ext>
            </a:extLst>
          </p:cNvPr>
          <p:cNvCxnSpPr/>
          <p:nvPr/>
        </p:nvCxnSpPr>
        <p:spPr bwMode="auto">
          <a:xfrm flipH="1">
            <a:off x="1395414" y="402956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CC792DC2-1AC0-4B0B-8D3D-8BCFD9AEFC56}"/>
              </a:ext>
            </a:extLst>
          </p:cNvPr>
          <p:cNvCxnSpPr/>
          <p:nvPr/>
        </p:nvCxnSpPr>
        <p:spPr bwMode="auto">
          <a:xfrm flipH="1">
            <a:off x="1395414" y="428254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0D361FE5-6B1E-4319-8A06-7BCB0EDBF51A}"/>
              </a:ext>
            </a:extLst>
          </p:cNvPr>
          <p:cNvCxnSpPr/>
          <p:nvPr/>
        </p:nvCxnSpPr>
        <p:spPr bwMode="auto">
          <a:xfrm flipH="1">
            <a:off x="1395414" y="453551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4407C124-3594-4459-A340-53BE54570393}"/>
              </a:ext>
            </a:extLst>
          </p:cNvPr>
          <p:cNvCxnSpPr/>
          <p:nvPr/>
        </p:nvCxnSpPr>
        <p:spPr bwMode="auto">
          <a:xfrm flipH="1">
            <a:off x="1395414" y="478849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24C67BE3-5D51-4563-9A63-1551C208AD57}"/>
              </a:ext>
            </a:extLst>
          </p:cNvPr>
          <p:cNvCxnSpPr/>
          <p:nvPr/>
        </p:nvCxnSpPr>
        <p:spPr bwMode="auto">
          <a:xfrm flipH="1">
            <a:off x="1395414" y="504147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316F11AD-4366-4EF7-BAB2-416D44F6666C}"/>
              </a:ext>
            </a:extLst>
          </p:cNvPr>
          <p:cNvCxnSpPr/>
          <p:nvPr/>
        </p:nvCxnSpPr>
        <p:spPr bwMode="auto">
          <a:xfrm flipH="1">
            <a:off x="1395414" y="529445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E9CF66AD-9DE8-4619-B759-2CF94C9DE911}"/>
              </a:ext>
            </a:extLst>
          </p:cNvPr>
          <p:cNvCxnSpPr/>
          <p:nvPr/>
        </p:nvCxnSpPr>
        <p:spPr bwMode="auto">
          <a:xfrm flipH="1">
            <a:off x="1395414" y="5547430"/>
            <a:ext cx="64008" cy="0"/>
          </a:xfrm>
          <a:prstGeom prst="line">
            <a:avLst/>
          </a:prstGeom>
          <a:noFill/>
          <a:ln w="28575" cap="flat" cmpd="sng" algn="ctr">
            <a:solidFill>
              <a:schemeClr val="bg1"/>
            </a:solidFill>
            <a:prstDash val="solid"/>
            <a:round/>
            <a:headEnd type="none" w="med" len="med"/>
            <a:tailEnd type="none" w="med" len="med"/>
          </a:ln>
          <a:effectLst/>
        </p:spPr>
      </p:cxnSp>
      <p:sp>
        <p:nvSpPr>
          <p:cNvPr id="26" name="TextBox 25">
            <a:extLst>
              <a:ext uri="{FF2B5EF4-FFF2-40B4-BE49-F238E27FC236}">
                <a16:creationId xmlns:a16="http://schemas.microsoft.com/office/drawing/2014/main" id="{6FD5D438-5711-4E5D-B66E-82E9CB54C08C}"/>
              </a:ext>
            </a:extLst>
          </p:cNvPr>
          <p:cNvSpPr txBox="1"/>
          <p:nvPr/>
        </p:nvSpPr>
        <p:spPr bwMode="auto">
          <a:xfrm>
            <a:off x="1151618" y="3591918"/>
            <a:ext cx="2428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p>
        </p:txBody>
      </p:sp>
      <p:sp>
        <p:nvSpPr>
          <p:cNvPr id="94" name="TextBox 93">
            <a:extLst>
              <a:ext uri="{FF2B5EF4-FFF2-40B4-BE49-F238E27FC236}">
                <a16:creationId xmlns:a16="http://schemas.microsoft.com/office/drawing/2014/main" id="{56FB04F5-B36B-40B1-A479-E1F8A4038704}"/>
              </a:ext>
            </a:extLst>
          </p:cNvPr>
          <p:cNvSpPr txBox="1"/>
          <p:nvPr/>
        </p:nvSpPr>
        <p:spPr bwMode="auto">
          <a:xfrm>
            <a:off x="1151618" y="3844374"/>
            <a:ext cx="2428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95" name="TextBox 94">
            <a:extLst>
              <a:ext uri="{FF2B5EF4-FFF2-40B4-BE49-F238E27FC236}">
                <a16:creationId xmlns:a16="http://schemas.microsoft.com/office/drawing/2014/main" id="{6C03CBBA-FFBD-4C44-9BF2-11DC11DBAD49}"/>
              </a:ext>
            </a:extLst>
          </p:cNvPr>
          <p:cNvSpPr txBox="1"/>
          <p:nvPr/>
        </p:nvSpPr>
        <p:spPr bwMode="auto">
          <a:xfrm>
            <a:off x="1151618" y="4096830"/>
            <a:ext cx="2428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p>
        </p:txBody>
      </p:sp>
      <p:sp>
        <p:nvSpPr>
          <p:cNvPr id="96" name="TextBox 95">
            <a:extLst>
              <a:ext uri="{FF2B5EF4-FFF2-40B4-BE49-F238E27FC236}">
                <a16:creationId xmlns:a16="http://schemas.microsoft.com/office/drawing/2014/main" id="{360BEC2B-DED7-4452-A88D-BB10B730B73F}"/>
              </a:ext>
            </a:extLst>
          </p:cNvPr>
          <p:cNvSpPr txBox="1"/>
          <p:nvPr/>
        </p:nvSpPr>
        <p:spPr bwMode="auto">
          <a:xfrm>
            <a:off x="1151618" y="4349286"/>
            <a:ext cx="2428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p>
        </p:txBody>
      </p:sp>
      <p:sp>
        <p:nvSpPr>
          <p:cNvPr id="97" name="TextBox 96">
            <a:extLst>
              <a:ext uri="{FF2B5EF4-FFF2-40B4-BE49-F238E27FC236}">
                <a16:creationId xmlns:a16="http://schemas.microsoft.com/office/drawing/2014/main" id="{3986747C-9B9C-4534-92BB-70D3D43FDAED}"/>
              </a:ext>
            </a:extLst>
          </p:cNvPr>
          <p:cNvSpPr txBox="1"/>
          <p:nvPr/>
        </p:nvSpPr>
        <p:spPr bwMode="auto">
          <a:xfrm>
            <a:off x="1151618" y="4601742"/>
            <a:ext cx="2428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p>
        </p:txBody>
      </p:sp>
      <p:sp>
        <p:nvSpPr>
          <p:cNvPr id="98" name="TextBox 97">
            <a:extLst>
              <a:ext uri="{FF2B5EF4-FFF2-40B4-BE49-F238E27FC236}">
                <a16:creationId xmlns:a16="http://schemas.microsoft.com/office/drawing/2014/main" id="{3933872B-DDD3-461D-8B8B-F69791316004}"/>
              </a:ext>
            </a:extLst>
          </p:cNvPr>
          <p:cNvSpPr txBox="1"/>
          <p:nvPr/>
        </p:nvSpPr>
        <p:spPr bwMode="auto">
          <a:xfrm>
            <a:off x="1151618" y="4854198"/>
            <a:ext cx="2428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p>
        </p:txBody>
      </p:sp>
      <p:sp>
        <p:nvSpPr>
          <p:cNvPr id="99" name="TextBox 98">
            <a:extLst>
              <a:ext uri="{FF2B5EF4-FFF2-40B4-BE49-F238E27FC236}">
                <a16:creationId xmlns:a16="http://schemas.microsoft.com/office/drawing/2014/main" id="{7D536CD7-92A3-4550-A16B-3F318DDCC6A8}"/>
              </a:ext>
            </a:extLst>
          </p:cNvPr>
          <p:cNvSpPr txBox="1"/>
          <p:nvPr/>
        </p:nvSpPr>
        <p:spPr bwMode="auto">
          <a:xfrm>
            <a:off x="1151618" y="5106654"/>
            <a:ext cx="2428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100" name="TextBox 99">
            <a:extLst>
              <a:ext uri="{FF2B5EF4-FFF2-40B4-BE49-F238E27FC236}">
                <a16:creationId xmlns:a16="http://schemas.microsoft.com/office/drawing/2014/main" id="{C7100054-1DF6-4599-9249-E2E55D899EF9}"/>
              </a:ext>
            </a:extLst>
          </p:cNvPr>
          <p:cNvSpPr txBox="1"/>
          <p:nvPr/>
        </p:nvSpPr>
        <p:spPr bwMode="auto">
          <a:xfrm>
            <a:off x="1151618" y="5359110"/>
            <a:ext cx="2428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101" name="TextBox 100">
            <a:extLst>
              <a:ext uri="{FF2B5EF4-FFF2-40B4-BE49-F238E27FC236}">
                <a16:creationId xmlns:a16="http://schemas.microsoft.com/office/drawing/2014/main" id="{6DC8D399-B499-4CB4-965C-B4B85AADC361}"/>
              </a:ext>
            </a:extLst>
          </p:cNvPr>
          <p:cNvSpPr txBox="1"/>
          <p:nvPr/>
        </p:nvSpPr>
        <p:spPr bwMode="auto">
          <a:xfrm>
            <a:off x="1151618" y="5611569"/>
            <a:ext cx="2428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02" name="TextBox 101">
            <a:extLst>
              <a:ext uri="{FF2B5EF4-FFF2-40B4-BE49-F238E27FC236}">
                <a16:creationId xmlns:a16="http://schemas.microsoft.com/office/drawing/2014/main" id="{A506F822-0E80-4FF0-89FD-A65C903D6651}"/>
              </a:ext>
            </a:extLst>
          </p:cNvPr>
          <p:cNvSpPr txBox="1"/>
          <p:nvPr/>
        </p:nvSpPr>
        <p:spPr bwMode="auto">
          <a:xfrm rot="16200000">
            <a:off x="-284948" y="4477108"/>
            <a:ext cx="225780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Sum of Risk Points </a:t>
            </a:r>
            <a:b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(Excluding Age)</a:t>
            </a:r>
          </a:p>
        </p:txBody>
      </p:sp>
      <p:sp>
        <p:nvSpPr>
          <p:cNvPr id="103" name="TextBox 102">
            <a:extLst>
              <a:ext uri="{FF2B5EF4-FFF2-40B4-BE49-F238E27FC236}">
                <a16:creationId xmlns:a16="http://schemas.microsoft.com/office/drawing/2014/main" id="{171285B9-6D25-48C2-87BF-AA9CC54CFA84}"/>
              </a:ext>
            </a:extLst>
          </p:cNvPr>
          <p:cNvSpPr txBox="1"/>
          <p:nvPr/>
        </p:nvSpPr>
        <p:spPr bwMode="auto">
          <a:xfrm>
            <a:off x="1501998" y="6121173"/>
            <a:ext cx="34026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Age (Yr)</a:t>
            </a:r>
          </a:p>
        </p:txBody>
      </p:sp>
      <p:sp>
        <p:nvSpPr>
          <p:cNvPr id="104" name="TextBox 103">
            <a:extLst>
              <a:ext uri="{FF2B5EF4-FFF2-40B4-BE49-F238E27FC236}">
                <a16:creationId xmlns:a16="http://schemas.microsoft.com/office/drawing/2014/main" id="{97D676AA-6C6B-465F-B334-C536F8424506}"/>
              </a:ext>
            </a:extLst>
          </p:cNvPr>
          <p:cNvSpPr txBox="1"/>
          <p:nvPr/>
        </p:nvSpPr>
        <p:spPr bwMode="auto">
          <a:xfrm>
            <a:off x="1268297" y="5905529"/>
            <a:ext cx="4661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105" name="TextBox 104">
            <a:extLst>
              <a:ext uri="{FF2B5EF4-FFF2-40B4-BE49-F238E27FC236}">
                <a16:creationId xmlns:a16="http://schemas.microsoft.com/office/drawing/2014/main" id="{9A8E5E5B-67B1-44F6-9A80-DFA1853DFD30}"/>
              </a:ext>
            </a:extLst>
          </p:cNvPr>
          <p:cNvSpPr txBox="1"/>
          <p:nvPr/>
        </p:nvSpPr>
        <p:spPr bwMode="auto">
          <a:xfrm>
            <a:off x="1553170" y="5905529"/>
            <a:ext cx="4661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35</a:t>
            </a:r>
          </a:p>
        </p:txBody>
      </p:sp>
      <p:sp>
        <p:nvSpPr>
          <p:cNvPr id="106" name="TextBox 105">
            <a:extLst>
              <a:ext uri="{FF2B5EF4-FFF2-40B4-BE49-F238E27FC236}">
                <a16:creationId xmlns:a16="http://schemas.microsoft.com/office/drawing/2014/main" id="{B99CC118-3B9A-4CA2-8072-54F34C639B24}"/>
              </a:ext>
            </a:extLst>
          </p:cNvPr>
          <p:cNvSpPr txBox="1"/>
          <p:nvPr/>
        </p:nvSpPr>
        <p:spPr bwMode="auto">
          <a:xfrm>
            <a:off x="1838043" y="5905529"/>
            <a:ext cx="4661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07" name="TextBox 106">
            <a:extLst>
              <a:ext uri="{FF2B5EF4-FFF2-40B4-BE49-F238E27FC236}">
                <a16:creationId xmlns:a16="http://schemas.microsoft.com/office/drawing/2014/main" id="{83109093-FB5B-4255-824E-659B68D96163}"/>
              </a:ext>
            </a:extLst>
          </p:cNvPr>
          <p:cNvSpPr txBox="1"/>
          <p:nvPr/>
        </p:nvSpPr>
        <p:spPr bwMode="auto">
          <a:xfrm>
            <a:off x="2122916" y="5905529"/>
            <a:ext cx="4661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a:t>
            </a:r>
          </a:p>
        </p:txBody>
      </p:sp>
      <p:sp>
        <p:nvSpPr>
          <p:cNvPr id="108" name="TextBox 107">
            <a:extLst>
              <a:ext uri="{FF2B5EF4-FFF2-40B4-BE49-F238E27FC236}">
                <a16:creationId xmlns:a16="http://schemas.microsoft.com/office/drawing/2014/main" id="{8A90B1CE-462E-406B-982A-1D2AA8A688E2}"/>
              </a:ext>
            </a:extLst>
          </p:cNvPr>
          <p:cNvSpPr txBox="1"/>
          <p:nvPr/>
        </p:nvSpPr>
        <p:spPr bwMode="auto">
          <a:xfrm>
            <a:off x="2407789" y="5905529"/>
            <a:ext cx="4661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109" name="TextBox 108">
            <a:extLst>
              <a:ext uri="{FF2B5EF4-FFF2-40B4-BE49-F238E27FC236}">
                <a16:creationId xmlns:a16="http://schemas.microsoft.com/office/drawing/2014/main" id="{84A2CFBB-3AE0-4ED2-8CCA-3CECDCB8641D}"/>
              </a:ext>
            </a:extLst>
          </p:cNvPr>
          <p:cNvSpPr txBox="1"/>
          <p:nvPr/>
        </p:nvSpPr>
        <p:spPr bwMode="auto">
          <a:xfrm>
            <a:off x="2692662" y="5905529"/>
            <a:ext cx="4661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55</a:t>
            </a:r>
          </a:p>
        </p:txBody>
      </p:sp>
      <p:sp>
        <p:nvSpPr>
          <p:cNvPr id="110" name="TextBox 109">
            <a:extLst>
              <a:ext uri="{FF2B5EF4-FFF2-40B4-BE49-F238E27FC236}">
                <a16:creationId xmlns:a16="http://schemas.microsoft.com/office/drawing/2014/main" id="{E2B45136-AFAE-4BBF-8399-E2DE7ACBADE1}"/>
              </a:ext>
            </a:extLst>
          </p:cNvPr>
          <p:cNvSpPr txBox="1"/>
          <p:nvPr/>
        </p:nvSpPr>
        <p:spPr bwMode="auto">
          <a:xfrm>
            <a:off x="2977535" y="5905529"/>
            <a:ext cx="4661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11" name="TextBox 110">
            <a:extLst>
              <a:ext uri="{FF2B5EF4-FFF2-40B4-BE49-F238E27FC236}">
                <a16:creationId xmlns:a16="http://schemas.microsoft.com/office/drawing/2014/main" id="{EA120D48-9A61-43CA-B7DF-1FAD9EA026A8}"/>
              </a:ext>
            </a:extLst>
          </p:cNvPr>
          <p:cNvSpPr txBox="1"/>
          <p:nvPr/>
        </p:nvSpPr>
        <p:spPr bwMode="auto">
          <a:xfrm>
            <a:off x="3262408" y="5905529"/>
            <a:ext cx="4661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65</a:t>
            </a:r>
          </a:p>
        </p:txBody>
      </p:sp>
      <p:sp>
        <p:nvSpPr>
          <p:cNvPr id="112" name="TextBox 111">
            <a:extLst>
              <a:ext uri="{FF2B5EF4-FFF2-40B4-BE49-F238E27FC236}">
                <a16:creationId xmlns:a16="http://schemas.microsoft.com/office/drawing/2014/main" id="{33109B50-E06B-45C7-BFC9-A3ED0B29816C}"/>
              </a:ext>
            </a:extLst>
          </p:cNvPr>
          <p:cNvSpPr txBox="1"/>
          <p:nvPr/>
        </p:nvSpPr>
        <p:spPr bwMode="auto">
          <a:xfrm>
            <a:off x="3547281" y="5905529"/>
            <a:ext cx="4661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70</a:t>
            </a:r>
          </a:p>
        </p:txBody>
      </p:sp>
      <p:sp>
        <p:nvSpPr>
          <p:cNvPr id="113" name="TextBox 112">
            <a:extLst>
              <a:ext uri="{FF2B5EF4-FFF2-40B4-BE49-F238E27FC236}">
                <a16:creationId xmlns:a16="http://schemas.microsoft.com/office/drawing/2014/main" id="{5E1B0B10-FBBA-464B-8194-26A7D00E20C6}"/>
              </a:ext>
            </a:extLst>
          </p:cNvPr>
          <p:cNvSpPr txBox="1"/>
          <p:nvPr/>
        </p:nvSpPr>
        <p:spPr bwMode="auto">
          <a:xfrm>
            <a:off x="3832154" y="5905529"/>
            <a:ext cx="4661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75</a:t>
            </a:r>
          </a:p>
        </p:txBody>
      </p:sp>
      <p:sp>
        <p:nvSpPr>
          <p:cNvPr id="114" name="TextBox 113">
            <a:extLst>
              <a:ext uri="{FF2B5EF4-FFF2-40B4-BE49-F238E27FC236}">
                <a16:creationId xmlns:a16="http://schemas.microsoft.com/office/drawing/2014/main" id="{5FC62D3D-AA7B-4171-A946-982412FBC9AF}"/>
              </a:ext>
            </a:extLst>
          </p:cNvPr>
          <p:cNvSpPr txBox="1"/>
          <p:nvPr/>
        </p:nvSpPr>
        <p:spPr bwMode="auto">
          <a:xfrm>
            <a:off x="4117027" y="5905529"/>
            <a:ext cx="4661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15" name="TextBox 114">
            <a:extLst>
              <a:ext uri="{FF2B5EF4-FFF2-40B4-BE49-F238E27FC236}">
                <a16:creationId xmlns:a16="http://schemas.microsoft.com/office/drawing/2014/main" id="{8C88574F-BD3C-4B54-9D46-4DCA7CA70BF5}"/>
              </a:ext>
            </a:extLst>
          </p:cNvPr>
          <p:cNvSpPr txBox="1"/>
          <p:nvPr/>
        </p:nvSpPr>
        <p:spPr bwMode="auto">
          <a:xfrm>
            <a:off x="4401900" y="5905529"/>
            <a:ext cx="4661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85</a:t>
            </a:r>
          </a:p>
        </p:txBody>
      </p:sp>
      <p:sp>
        <p:nvSpPr>
          <p:cNvPr id="116" name="TextBox 115">
            <a:extLst>
              <a:ext uri="{FF2B5EF4-FFF2-40B4-BE49-F238E27FC236}">
                <a16:creationId xmlns:a16="http://schemas.microsoft.com/office/drawing/2014/main" id="{6DCA4842-DAA8-4496-94B5-C9B3162302BD}"/>
              </a:ext>
            </a:extLst>
          </p:cNvPr>
          <p:cNvSpPr txBox="1"/>
          <p:nvPr/>
        </p:nvSpPr>
        <p:spPr bwMode="auto">
          <a:xfrm>
            <a:off x="4686776" y="5905529"/>
            <a:ext cx="4661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90</a:t>
            </a:r>
          </a:p>
        </p:txBody>
      </p:sp>
      <p:sp>
        <p:nvSpPr>
          <p:cNvPr id="27" name="Freeform: Shape 26">
            <a:extLst>
              <a:ext uri="{FF2B5EF4-FFF2-40B4-BE49-F238E27FC236}">
                <a16:creationId xmlns:a16="http://schemas.microsoft.com/office/drawing/2014/main" id="{E050FA9C-1C9D-4E78-94B6-317A8D29C6EE}"/>
              </a:ext>
            </a:extLst>
          </p:cNvPr>
          <p:cNvSpPr/>
          <p:nvPr/>
        </p:nvSpPr>
        <p:spPr bwMode="auto">
          <a:xfrm>
            <a:off x="1462088" y="4152900"/>
            <a:ext cx="2509837" cy="1771650"/>
          </a:xfrm>
          <a:custGeom>
            <a:avLst/>
            <a:gdLst>
              <a:gd name="connsiteX0" fmla="*/ 4762 w 2509837"/>
              <a:gd name="connsiteY0" fmla="*/ 1771650 h 1771650"/>
              <a:gd name="connsiteX1" fmla="*/ 2509837 w 2509837"/>
              <a:gd name="connsiteY1" fmla="*/ 1771650 h 1771650"/>
              <a:gd name="connsiteX2" fmla="*/ 2509837 w 2509837"/>
              <a:gd name="connsiteY2" fmla="*/ 1524000 h 1771650"/>
              <a:gd name="connsiteX3" fmla="*/ 2128837 w 2509837"/>
              <a:gd name="connsiteY3" fmla="*/ 1524000 h 1771650"/>
              <a:gd name="connsiteX4" fmla="*/ 2128837 w 2509837"/>
              <a:gd name="connsiteY4" fmla="*/ 1266825 h 1771650"/>
              <a:gd name="connsiteX5" fmla="*/ 1719262 w 2509837"/>
              <a:gd name="connsiteY5" fmla="*/ 1266825 h 1771650"/>
              <a:gd name="connsiteX6" fmla="*/ 1719262 w 2509837"/>
              <a:gd name="connsiteY6" fmla="*/ 1019175 h 1771650"/>
              <a:gd name="connsiteX7" fmla="*/ 1395412 w 2509837"/>
              <a:gd name="connsiteY7" fmla="*/ 1019175 h 1771650"/>
              <a:gd name="connsiteX8" fmla="*/ 1395412 w 2509837"/>
              <a:gd name="connsiteY8" fmla="*/ 762000 h 1771650"/>
              <a:gd name="connsiteX9" fmla="*/ 981075 w 2509837"/>
              <a:gd name="connsiteY9" fmla="*/ 762000 h 1771650"/>
              <a:gd name="connsiteX10" fmla="*/ 981075 w 2509837"/>
              <a:gd name="connsiteY10" fmla="*/ 504825 h 1771650"/>
              <a:gd name="connsiteX11" fmla="*/ 585787 w 2509837"/>
              <a:gd name="connsiteY11" fmla="*/ 504825 h 1771650"/>
              <a:gd name="connsiteX12" fmla="*/ 585787 w 2509837"/>
              <a:gd name="connsiteY12" fmla="*/ 252413 h 1771650"/>
              <a:gd name="connsiteX13" fmla="*/ 242887 w 2509837"/>
              <a:gd name="connsiteY13" fmla="*/ 252413 h 1771650"/>
              <a:gd name="connsiteX14" fmla="*/ 242887 w 2509837"/>
              <a:gd name="connsiteY14" fmla="*/ 0 h 1771650"/>
              <a:gd name="connsiteX15" fmla="*/ 0 w 2509837"/>
              <a:gd name="connsiteY15" fmla="*/ 0 h 1771650"/>
              <a:gd name="connsiteX16" fmla="*/ 4762 w 2509837"/>
              <a:gd name="connsiteY16" fmla="*/ 1771650 h 1771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9837" h="1771650">
                <a:moveTo>
                  <a:pt x="4762" y="1771650"/>
                </a:moveTo>
                <a:lnTo>
                  <a:pt x="2509837" y="1771650"/>
                </a:lnTo>
                <a:lnTo>
                  <a:pt x="2509837" y="1524000"/>
                </a:lnTo>
                <a:lnTo>
                  <a:pt x="2128837" y="1524000"/>
                </a:lnTo>
                <a:lnTo>
                  <a:pt x="2128837" y="1266825"/>
                </a:lnTo>
                <a:lnTo>
                  <a:pt x="1719262" y="1266825"/>
                </a:lnTo>
                <a:lnTo>
                  <a:pt x="1719262" y="1019175"/>
                </a:lnTo>
                <a:lnTo>
                  <a:pt x="1395412" y="1019175"/>
                </a:lnTo>
                <a:lnTo>
                  <a:pt x="1395412" y="762000"/>
                </a:lnTo>
                <a:lnTo>
                  <a:pt x="981075" y="762000"/>
                </a:lnTo>
                <a:lnTo>
                  <a:pt x="981075" y="504825"/>
                </a:lnTo>
                <a:lnTo>
                  <a:pt x="585787" y="504825"/>
                </a:lnTo>
                <a:lnTo>
                  <a:pt x="585787" y="252413"/>
                </a:lnTo>
                <a:lnTo>
                  <a:pt x="242887" y="252413"/>
                </a:lnTo>
                <a:lnTo>
                  <a:pt x="242887" y="0"/>
                </a:lnTo>
                <a:lnTo>
                  <a:pt x="0" y="0"/>
                </a:lnTo>
                <a:cubicBezTo>
                  <a:pt x="1587" y="590550"/>
                  <a:pt x="3175" y="1181100"/>
                  <a:pt x="4762" y="1771650"/>
                </a:cubicBezTo>
                <a:close/>
              </a:path>
            </a:pathLst>
          </a:custGeom>
          <a:solidFill>
            <a:schemeClr val="accent4"/>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11" name="Straight Connector 10">
            <a:extLst>
              <a:ext uri="{FF2B5EF4-FFF2-40B4-BE49-F238E27FC236}">
                <a16:creationId xmlns:a16="http://schemas.microsoft.com/office/drawing/2014/main" id="{A84547C1-AC89-41D4-BE55-8AF751F5199C}"/>
              </a:ext>
            </a:extLst>
          </p:cNvPr>
          <p:cNvCxnSpPr/>
          <p:nvPr/>
        </p:nvCxnSpPr>
        <p:spPr bwMode="auto">
          <a:xfrm>
            <a:off x="1458826" y="5929177"/>
            <a:ext cx="3510666"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CF9A7665-D73A-4854-B28D-A63051D23797}"/>
              </a:ext>
            </a:extLst>
          </p:cNvPr>
          <p:cNvCxnSpPr>
            <a:cxnSpLocks/>
          </p:cNvCxnSpPr>
          <p:nvPr/>
        </p:nvCxnSpPr>
        <p:spPr bwMode="auto">
          <a:xfrm flipV="1">
            <a:off x="1468658" y="3652754"/>
            <a:ext cx="0" cy="2282523"/>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F969A9EE-FEF7-41D0-800E-62DA9D4E3473}"/>
              </a:ext>
            </a:extLst>
          </p:cNvPr>
          <p:cNvCxnSpPr/>
          <p:nvPr/>
        </p:nvCxnSpPr>
        <p:spPr bwMode="auto">
          <a:xfrm flipH="1">
            <a:off x="1395414" y="580040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D0B62EBD-F90C-4FD3-8E89-5BA230F097C5}"/>
              </a:ext>
            </a:extLst>
          </p:cNvPr>
          <p:cNvCxnSpPr>
            <a:cxnSpLocks/>
          </p:cNvCxnSpPr>
          <p:nvPr/>
        </p:nvCxnSpPr>
        <p:spPr bwMode="auto">
          <a:xfrm>
            <a:off x="1501998" y="592917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75E43C30-4D4C-4BBE-9DF2-964B2AB5492C}"/>
              </a:ext>
            </a:extLst>
          </p:cNvPr>
          <p:cNvCxnSpPr>
            <a:cxnSpLocks/>
          </p:cNvCxnSpPr>
          <p:nvPr/>
        </p:nvCxnSpPr>
        <p:spPr bwMode="auto">
          <a:xfrm>
            <a:off x="1787351" y="592917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663DE75E-0729-45BB-ABE8-66A7308CCA21}"/>
              </a:ext>
            </a:extLst>
          </p:cNvPr>
          <p:cNvCxnSpPr>
            <a:cxnSpLocks/>
          </p:cNvCxnSpPr>
          <p:nvPr/>
        </p:nvCxnSpPr>
        <p:spPr bwMode="auto">
          <a:xfrm>
            <a:off x="2072704" y="592917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FE5438B7-C31A-42AB-B3DA-6CB6BA8D8551}"/>
              </a:ext>
            </a:extLst>
          </p:cNvPr>
          <p:cNvCxnSpPr>
            <a:cxnSpLocks/>
          </p:cNvCxnSpPr>
          <p:nvPr/>
        </p:nvCxnSpPr>
        <p:spPr bwMode="auto">
          <a:xfrm>
            <a:off x="2358057" y="592917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4A04AED7-F528-40CE-BA8B-E5C0CB445879}"/>
              </a:ext>
            </a:extLst>
          </p:cNvPr>
          <p:cNvCxnSpPr>
            <a:cxnSpLocks/>
          </p:cNvCxnSpPr>
          <p:nvPr/>
        </p:nvCxnSpPr>
        <p:spPr bwMode="auto">
          <a:xfrm>
            <a:off x="2643410" y="592917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54111D75-3CF4-4CFD-A063-BF3F07E09C70}"/>
              </a:ext>
            </a:extLst>
          </p:cNvPr>
          <p:cNvCxnSpPr>
            <a:cxnSpLocks/>
          </p:cNvCxnSpPr>
          <p:nvPr/>
        </p:nvCxnSpPr>
        <p:spPr bwMode="auto">
          <a:xfrm>
            <a:off x="2928763" y="592917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8E954FBF-F52A-4EF9-8963-E636EAFBE8D6}"/>
              </a:ext>
            </a:extLst>
          </p:cNvPr>
          <p:cNvCxnSpPr>
            <a:cxnSpLocks/>
          </p:cNvCxnSpPr>
          <p:nvPr/>
        </p:nvCxnSpPr>
        <p:spPr bwMode="auto">
          <a:xfrm>
            <a:off x="3214116" y="592917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19BBEF04-69C0-4AE9-938B-87FCC6ACC8A4}"/>
              </a:ext>
            </a:extLst>
          </p:cNvPr>
          <p:cNvCxnSpPr>
            <a:cxnSpLocks/>
          </p:cNvCxnSpPr>
          <p:nvPr/>
        </p:nvCxnSpPr>
        <p:spPr bwMode="auto">
          <a:xfrm>
            <a:off x="3499469" y="592917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4B39F8D9-BFE3-44FD-9A41-046E9E8FA963}"/>
              </a:ext>
            </a:extLst>
          </p:cNvPr>
          <p:cNvCxnSpPr/>
          <p:nvPr/>
        </p:nvCxnSpPr>
        <p:spPr bwMode="auto">
          <a:xfrm>
            <a:off x="3784822" y="592917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81D779C4-7FDA-4C60-A4FB-39327021A22E}"/>
              </a:ext>
            </a:extLst>
          </p:cNvPr>
          <p:cNvCxnSpPr/>
          <p:nvPr/>
        </p:nvCxnSpPr>
        <p:spPr bwMode="auto">
          <a:xfrm>
            <a:off x="4070175" y="592917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5DA2E3FE-AAF4-4FA8-A12D-724CAB277714}"/>
              </a:ext>
            </a:extLst>
          </p:cNvPr>
          <p:cNvCxnSpPr/>
          <p:nvPr/>
        </p:nvCxnSpPr>
        <p:spPr bwMode="auto">
          <a:xfrm>
            <a:off x="4355528" y="592917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7C75EA91-BB98-4CE2-AC1D-CC2EB24AEB4E}"/>
              </a:ext>
            </a:extLst>
          </p:cNvPr>
          <p:cNvCxnSpPr/>
          <p:nvPr/>
        </p:nvCxnSpPr>
        <p:spPr bwMode="auto">
          <a:xfrm>
            <a:off x="4640881" y="5929177"/>
            <a:ext cx="0" cy="64008"/>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4C37EA9A-BDD3-4908-BBF2-F70E5B7A5F9E}"/>
              </a:ext>
            </a:extLst>
          </p:cNvPr>
          <p:cNvCxnSpPr/>
          <p:nvPr/>
        </p:nvCxnSpPr>
        <p:spPr bwMode="auto">
          <a:xfrm>
            <a:off x="4926236" y="5929177"/>
            <a:ext cx="0" cy="64008"/>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23280634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hteck 34">
            <a:extLst>
              <a:ext uri="{FF2B5EF4-FFF2-40B4-BE49-F238E27FC236}">
                <a16:creationId xmlns:a16="http://schemas.microsoft.com/office/drawing/2014/main" id="{719AF3FB-3BE9-414B-9634-B4A607B23775}"/>
              </a:ext>
            </a:extLst>
          </p:cNvPr>
          <p:cNvSpPr/>
          <p:nvPr/>
        </p:nvSpPr>
        <p:spPr>
          <a:xfrm>
            <a:off x="2853830" y="3304068"/>
            <a:ext cx="58737" cy="4460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6851" tIns="38457" rIns="76851" bIns="38457" anchor="ctr"/>
          <a:lstStyle/>
          <a:p>
            <a:pPr marL="0" marR="0" lvl="0" indent="0" algn="ctr" defTabSz="576297"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1" name="Rechteck 43">
            <a:extLst>
              <a:ext uri="{FF2B5EF4-FFF2-40B4-BE49-F238E27FC236}">
                <a16:creationId xmlns:a16="http://schemas.microsoft.com/office/drawing/2014/main" id="{6395145C-815E-4381-9DEB-05F96C5C05AA}"/>
              </a:ext>
            </a:extLst>
          </p:cNvPr>
          <p:cNvSpPr/>
          <p:nvPr/>
        </p:nvSpPr>
        <p:spPr>
          <a:xfrm>
            <a:off x="2853830" y="4026382"/>
            <a:ext cx="58737" cy="44608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6851" tIns="38457" rIns="76851" bIns="38457" anchor="ctr"/>
          <a:lstStyle/>
          <a:p>
            <a:pPr marL="0" marR="0" lvl="0" indent="0" algn="ctr" defTabSz="576297"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12" name="Rechteck 44">
            <a:extLst>
              <a:ext uri="{FF2B5EF4-FFF2-40B4-BE49-F238E27FC236}">
                <a16:creationId xmlns:a16="http://schemas.microsoft.com/office/drawing/2014/main" id="{011C802D-4CBA-4EC2-883F-82736B8E0719}"/>
              </a:ext>
            </a:extLst>
          </p:cNvPr>
          <p:cNvSpPr/>
          <p:nvPr/>
        </p:nvSpPr>
        <p:spPr>
          <a:xfrm>
            <a:off x="2853830" y="4860499"/>
            <a:ext cx="58737" cy="44608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6851" tIns="38457" rIns="76851" bIns="38457" anchor="ctr"/>
          <a:lstStyle/>
          <a:p>
            <a:pPr marL="0" marR="0" lvl="0" indent="0" algn="ctr" defTabSz="576297"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36" name="Rechteck 34">
            <a:extLst>
              <a:ext uri="{FF2B5EF4-FFF2-40B4-BE49-F238E27FC236}">
                <a16:creationId xmlns:a16="http://schemas.microsoft.com/office/drawing/2014/main" id="{14372AB7-2F6B-47FF-8CCC-E9C17D87CB47}"/>
              </a:ext>
            </a:extLst>
          </p:cNvPr>
          <p:cNvSpPr/>
          <p:nvPr/>
        </p:nvSpPr>
        <p:spPr>
          <a:xfrm>
            <a:off x="2853830" y="1881668"/>
            <a:ext cx="58737" cy="4460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6851" tIns="38457" rIns="76851" bIns="38457" anchor="ctr"/>
          <a:lstStyle/>
          <a:p>
            <a:pPr marL="0" marR="0" lvl="0" indent="0" algn="ctr" defTabSz="576297"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37" name="Rechteck 43">
            <a:extLst>
              <a:ext uri="{FF2B5EF4-FFF2-40B4-BE49-F238E27FC236}">
                <a16:creationId xmlns:a16="http://schemas.microsoft.com/office/drawing/2014/main" id="{CCB65BB1-1C76-4E29-83B5-2E250B4B3C21}"/>
              </a:ext>
            </a:extLst>
          </p:cNvPr>
          <p:cNvSpPr/>
          <p:nvPr/>
        </p:nvSpPr>
        <p:spPr>
          <a:xfrm>
            <a:off x="2853830" y="2554768"/>
            <a:ext cx="58737" cy="44608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76851" tIns="38457" rIns="76851" bIns="38457" anchor="ctr"/>
          <a:lstStyle/>
          <a:p>
            <a:pPr marL="0" marR="0" lvl="0" indent="0" algn="ctr" defTabSz="576297" rtl="0" eaLnBrk="1" fontAlgn="auto" latinLnBrk="0" hangingPunct="1">
              <a:lnSpc>
                <a:spcPct val="100000"/>
              </a:lnSpc>
              <a:spcBef>
                <a:spcPts val="0"/>
              </a:spcBef>
              <a:spcAft>
                <a:spcPts val="0"/>
              </a:spcAft>
              <a:buClrTx/>
              <a:buSzTx/>
              <a:buFontTx/>
              <a:buNone/>
              <a:tabLst/>
              <a:defRPr/>
            </a:pPr>
            <a:endParaRPr kumimoji="0" lang="de-DE" sz="1600" b="0" i="0" u="none" strike="noStrike" kern="120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401410" name="Title 1">
            <a:extLst>
              <a:ext uri="{FF2B5EF4-FFF2-40B4-BE49-F238E27FC236}">
                <a16:creationId xmlns:a16="http://schemas.microsoft.com/office/drawing/2014/main" id="{86CCFE49-7A86-421B-86BE-29180B308543}"/>
              </a:ext>
            </a:extLst>
          </p:cNvPr>
          <p:cNvSpPr>
            <a:spLocks noGrp="1" noChangeArrowheads="1"/>
          </p:cNvSpPr>
          <p:nvPr>
            <p:ph type="title"/>
          </p:nvPr>
        </p:nvSpPr>
        <p:spPr/>
        <p:txBody>
          <a:bodyPr/>
          <a:lstStyle/>
          <a:p>
            <a:r>
              <a:rPr lang="en-US" altLang="en-US" dirty="0"/>
              <a:t>Guidelines for Treating MF </a:t>
            </a:r>
            <a:br>
              <a:rPr lang="en-US" altLang="en-US" dirty="0"/>
            </a:br>
            <a:r>
              <a:rPr lang="en-US" altLang="en-US" dirty="0"/>
              <a:t>Based on Risk and Symptoms/Signs</a:t>
            </a:r>
          </a:p>
        </p:txBody>
      </p:sp>
      <p:sp>
        <p:nvSpPr>
          <p:cNvPr id="401413" name="TextBox 6">
            <a:extLst>
              <a:ext uri="{FF2B5EF4-FFF2-40B4-BE49-F238E27FC236}">
                <a16:creationId xmlns:a16="http://schemas.microsoft.com/office/drawing/2014/main" id="{0F182E6A-FAAB-48ED-A6C4-CE53A0CE83C4}"/>
              </a:ext>
            </a:extLst>
          </p:cNvPr>
          <p:cNvSpPr txBox="1">
            <a:spLocks noChangeArrowheads="1"/>
          </p:cNvSpPr>
          <p:nvPr/>
        </p:nvSpPr>
        <p:spPr bwMode="auto">
          <a:xfrm>
            <a:off x="445869" y="5830522"/>
            <a:ext cx="9710716"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5636" tIns="0" rIns="0" bIns="0">
            <a:spAutoFit/>
          </a:bodyPr>
          <a:lstStyle>
            <a:lvl1pPr defTabSz="576263">
              <a:defRPr sz="3600" b="1">
                <a:solidFill>
                  <a:schemeClr val="bg2"/>
                </a:solidFill>
                <a:latin typeface="Arial" panose="020B0604020202020204" pitchFamily="34" charset="0"/>
              </a:defRPr>
            </a:lvl1pPr>
            <a:lvl2pPr marL="742950" indent="-285750" defTabSz="576263">
              <a:defRPr sz="3600" b="1">
                <a:solidFill>
                  <a:schemeClr val="bg2"/>
                </a:solidFill>
                <a:latin typeface="Arial" panose="020B0604020202020204" pitchFamily="34" charset="0"/>
              </a:defRPr>
            </a:lvl2pPr>
            <a:lvl3pPr marL="1143000" indent="-228600" defTabSz="576263">
              <a:defRPr sz="3600" b="1">
                <a:solidFill>
                  <a:schemeClr val="bg2"/>
                </a:solidFill>
                <a:latin typeface="Arial" panose="020B0604020202020204" pitchFamily="34" charset="0"/>
              </a:defRPr>
            </a:lvl3pPr>
            <a:lvl4pPr marL="1600200" indent="-228600" defTabSz="576263">
              <a:defRPr sz="3600" b="1">
                <a:solidFill>
                  <a:schemeClr val="bg2"/>
                </a:solidFill>
                <a:latin typeface="Arial" panose="020B0604020202020204" pitchFamily="34" charset="0"/>
              </a:defRPr>
            </a:lvl4pPr>
            <a:lvl5pPr marL="2057400" indent="-228600" defTabSz="576263">
              <a:defRPr sz="3600" b="1">
                <a:solidFill>
                  <a:schemeClr val="bg2"/>
                </a:solidFill>
                <a:latin typeface="Arial" panose="020B0604020202020204" pitchFamily="34" charset="0"/>
              </a:defRPr>
            </a:lvl5pPr>
            <a:lvl6pPr marL="2514600" indent="-228600" defTabSz="576263" eaLnBrk="0" fontAlgn="base" hangingPunct="0">
              <a:spcBef>
                <a:spcPct val="0"/>
              </a:spcBef>
              <a:spcAft>
                <a:spcPct val="0"/>
              </a:spcAft>
              <a:defRPr sz="3600" b="1">
                <a:solidFill>
                  <a:schemeClr val="bg2"/>
                </a:solidFill>
                <a:latin typeface="Arial" panose="020B0604020202020204" pitchFamily="34" charset="0"/>
              </a:defRPr>
            </a:lvl6pPr>
            <a:lvl7pPr marL="2971800" indent="-228600" defTabSz="576263" eaLnBrk="0" fontAlgn="base" hangingPunct="0">
              <a:spcBef>
                <a:spcPct val="0"/>
              </a:spcBef>
              <a:spcAft>
                <a:spcPct val="0"/>
              </a:spcAft>
              <a:defRPr sz="3600" b="1">
                <a:solidFill>
                  <a:schemeClr val="bg2"/>
                </a:solidFill>
                <a:latin typeface="Arial" panose="020B0604020202020204" pitchFamily="34" charset="0"/>
              </a:defRPr>
            </a:lvl7pPr>
            <a:lvl8pPr marL="3429000" indent="-228600" defTabSz="576263" eaLnBrk="0" fontAlgn="base" hangingPunct="0">
              <a:spcBef>
                <a:spcPct val="0"/>
              </a:spcBef>
              <a:spcAft>
                <a:spcPct val="0"/>
              </a:spcAft>
              <a:defRPr sz="3600" b="1">
                <a:solidFill>
                  <a:schemeClr val="bg2"/>
                </a:solidFill>
                <a:latin typeface="Arial" panose="020B0604020202020204" pitchFamily="34" charset="0"/>
              </a:defRPr>
            </a:lvl8pPr>
            <a:lvl9pPr marL="3886200" indent="-228600" defTabSz="576263" eaLnBrk="0" fontAlgn="base" hangingPunct="0">
              <a:spcBef>
                <a:spcPct val="0"/>
              </a:spcBef>
              <a:spcAft>
                <a:spcPct val="0"/>
              </a:spcAft>
              <a:defRPr sz="3600" b="1">
                <a:solidFill>
                  <a:schemeClr val="bg2"/>
                </a:solidFill>
                <a:latin typeface="Arial" panose="020B0604020202020204" pitchFamily="34" charset="0"/>
              </a:defRPr>
            </a:lvl9pPr>
          </a:lstStyle>
          <a:p>
            <a:pPr marL="0" marR="0" lvl="0" indent="0" algn="l" defTabSz="576263" rtl="0" eaLnBrk="1" fontAlgn="auto" latinLnBrk="0" hangingPunct="1">
              <a:lnSpc>
                <a:spcPct val="100000"/>
              </a:lnSpc>
              <a:spcBef>
                <a:spcPts val="0"/>
              </a:spcBef>
              <a:spcAft>
                <a:spcPts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Lower risk: MIPSS-70 ≤3, MIPPS-70+ ≤3, DIPSS-Plus ≤1, DIPSS ≤2, MYSEC-PM &lt;14</a:t>
            </a:r>
          </a:p>
          <a:p>
            <a:pPr marL="0" marR="0" lvl="0" indent="0" algn="l" defTabSz="576263" rtl="0" eaLnBrk="1" fontAlgn="auto" latinLnBrk="0" hangingPunct="1">
              <a:lnSpc>
                <a:spcPct val="100000"/>
              </a:lnSpc>
              <a:spcBef>
                <a:spcPts val="0"/>
              </a:spcBef>
              <a:spcAft>
                <a:spcPts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panose="020B0600070205080204" pitchFamily="34" charset="-128"/>
                <a:cs typeface="Calibri" panose="020F0502020204030204" pitchFamily="34" charset="0"/>
              </a:rPr>
              <a:t>Higher risk: MIPSS-70 ≥4, MIPPS-70+ ≥4, DIPSS-Plus &gt;1, DIPSS &gt;2, MYSEC-PM ≥14</a:t>
            </a:r>
          </a:p>
        </p:txBody>
      </p:sp>
      <p:sp>
        <p:nvSpPr>
          <p:cNvPr id="13" name="TextBox 12">
            <a:extLst>
              <a:ext uri="{FF2B5EF4-FFF2-40B4-BE49-F238E27FC236}">
                <a16:creationId xmlns:a16="http://schemas.microsoft.com/office/drawing/2014/main" id="{8DB55537-DC2D-4449-86AC-653E8D599F49}"/>
              </a:ext>
            </a:extLst>
          </p:cNvPr>
          <p:cNvSpPr txBox="1"/>
          <p:nvPr/>
        </p:nvSpPr>
        <p:spPr>
          <a:xfrm>
            <a:off x="719137" y="2191231"/>
            <a:ext cx="1612899" cy="406400"/>
          </a:xfrm>
          <a:prstGeom prst="roundRect">
            <a:avLst/>
          </a:prstGeom>
          <a:solidFill>
            <a:schemeClr val="accent1"/>
          </a:solidFill>
          <a:ln>
            <a:noFill/>
          </a:ln>
        </p:spPr>
        <p:txBody>
          <a:bodyPr lIns="22703" tIns="21621" rIns="22703" bIns="21621" anchor="ctr"/>
          <a:lstStyle/>
          <a:p>
            <a:pPr marL="0" marR="0" lvl="0" indent="0" algn="ctr" defTabSz="576297"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panose="020F0502020204030204" pitchFamily="34" charset="0"/>
                <a:ea typeface="ＭＳ Ｐゴシック" charset="0"/>
                <a:cs typeface="Calibri" panose="020F0502020204030204" pitchFamily="34" charset="0"/>
              </a:rPr>
              <a:t>Lower Risk</a:t>
            </a:r>
          </a:p>
        </p:txBody>
      </p:sp>
      <p:sp>
        <p:nvSpPr>
          <p:cNvPr id="16" name="TextBox 15">
            <a:extLst>
              <a:ext uri="{FF2B5EF4-FFF2-40B4-BE49-F238E27FC236}">
                <a16:creationId xmlns:a16="http://schemas.microsoft.com/office/drawing/2014/main" id="{F5248686-56FD-4AA9-9C29-D9DF3F6AD6F4}"/>
              </a:ext>
            </a:extLst>
          </p:cNvPr>
          <p:cNvSpPr txBox="1"/>
          <p:nvPr/>
        </p:nvSpPr>
        <p:spPr>
          <a:xfrm>
            <a:off x="2943289" y="3352906"/>
            <a:ext cx="6291262" cy="320663"/>
          </a:xfrm>
          <a:prstGeom prst="rect">
            <a:avLst/>
          </a:prstGeom>
          <a:noFill/>
        </p:spPr>
        <p:txBody>
          <a:bodyPr lIns="43219" tIns="21621" rIns="43219" bIns="21621" anchor="ctr">
            <a:spAutoFit/>
          </a:bodyPr>
          <a:lstStyle/>
          <a:p>
            <a:pPr marL="0" marR="0" lvl="0" indent="0" algn="l" defTabSz="57629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rPr>
              <a:t>Transplant eligible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sym typeface="Wingdings"/>
              </a:rPr>
              <a:t> a</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rPr>
              <a:t>llo-HSCT </a:t>
            </a:r>
          </a:p>
        </p:txBody>
      </p:sp>
      <p:sp>
        <p:nvSpPr>
          <p:cNvPr id="17" name="TextBox 16">
            <a:extLst>
              <a:ext uri="{FF2B5EF4-FFF2-40B4-BE49-F238E27FC236}">
                <a16:creationId xmlns:a16="http://schemas.microsoft.com/office/drawing/2014/main" id="{94EA4C68-FC8E-4A58-8140-727DF0BC0944}"/>
              </a:ext>
            </a:extLst>
          </p:cNvPr>
          <p:cNvSpPr txBox="1"/>
          <p:nvPr/>
        </p:nvSpPr>
        <p:spPr>
          <a:xfrm>
            <a:off x="2943289" y="1941522"/>
            <a:ext cx="6292850" cy="335272"/>
          </a:xfrm>
          <a:prstGeom prst="rect">
            <a:avLst/>
          </a:prstGeom>
          <a:noFill/>
        </p:spPr>
        <p:txBody>
          <a:bodyPr lIns="57637" tIns="28855" rIns="57637" bIns="28855" anchor="ctr">
            <a:spAutoFit/>
          </a:bodyPr>
          <a:lstStyle/>
          <a:p>
            <a:pPr marL="0" marR="0" lvl="0" indent="0" algn="l" defTabSz="57629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rPr>
              <a:t>Asymptomatic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sym typeface="Wingdings"/>
              </a:rPr>
              <a:t>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rPr>
              <a:t>observation or clinical trial</a:t>
            </a:r>
          </a:p>
        </p:txBody>
      </p:sp>
      <p:sp>
        <p:nvSpPr>
          <p:cNvPr id="18" name="TextBox 17">
            <a:extLst>
              <a:ext uri="{FF2B5EF4-FFF2-40B4-BE49-F238E27FC236}">
                <a16:creationId xmlns:a16="http://schemas.microsoft.com/office/drawing/2014/main" id="{F58403DF-C9E6-460F-A1BF-9F631CC5B9EE}"/>
              </a:ext>
            </a:extLst>
          </p:cNvPr>
          <p:cNvSpPr txBox="1"/>
          <p:nvPr/>
        </p:nvSpPr>
        <p:spPr>
          <a:xfrm>
            <a:off x="717551" y="4045431"/>
            <a:ext cx="1612900" cy="406400"/>
          </a:xfrm>
          <a:prstGeom prst="roundRect">
            <a:avLst/>
          </a:prstGeom>
          <a:solidFill>
            <a:schemeClr val="accent1"/>
          </a:solidFill>
          <a:ln>
            <a:noFill/>
          </a:ln>
        </p:spPr>
        <p:txBody>
          <a:bodyPr lIns="22703" tIns="21621" rIns="22703" bIns="21621" anchor="ctr"/>
          <a:lstStyle/>
          <a:p>
            <a:pPr marL="0" marR="0" lvl="0" indent="0" algn="ctr" defTabSz="576297"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panose="020F0502020204030204" pitchFamily="34" charset="0"/>
                <a:ea typeface="ＭＳ Ｐゴシック" charset="0"/>
                <a:cs typeface="Calibri" panose="020F0502020204030204" pitchFamily="34" charset="0"/>
              </a:rPr>
              <a:t>Higher Risk</a:t>
            </a:r>
          </a:p>
        </p:txBody>
      </p:sp>
      <p:cxnSp>
        <p:nvCxnSpPr>
          <p:cNvPr id="23" name="Gerade Verbindung 42">
            <a:extLst>
              <a:ext uri="{FF2B5EF4-FFF2-40B4-BE49-F238E27FC236}">
                <a16:creationId xmlns:a16="http://schemas.microsoft.com/office/drawing/2014/main" id="{DD0EA9A0-2F10-4C91-BBF2-EC16CA83D51E}"/>
              </a:ext>
            </a:extLst>
          </p:cNvPr>
          <p:cNvCxnSpPr>
            <a:cxnSpLocks/>
          </p:cNvCxnSpPr>
          <p:nvPr/>
        </p:nvCxnSpPr>
        <p:spPr>
          <a:xfrm>
            <a:off x="2419350" y="4248631"/>
            <a:ext cx="419100" cy="0"/>
          </a:xfrm>
          <a:prstGeom prst="line">
            <a:avLst/>
          </a:prstGeom>
          <a:ln w="19050">
            <a:solidFill>
              <a:schemeClr val="bg1"/>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24" name="Gerade Verbindung 45">
            <a:extLst>
              <a:ext uri="{FF2B5EF4-FFF2-40B4-BE49-F238E27FC236}">
                <a16:creationId xmlns:a16="http://schemas.microsoft.com/office/drawing/2014/main" id="{A49162A5-C982-464D-ABBD-F67EDBF41375}"/>
              </a:ext>
            </a:extLst>
          </p:cNvPr>
          <p:cNvCxnSpPr>
            <a:cxnSpLocks/>
          </p:cNvCxnSpPr>
          <p:nvPr/>
        </p:nvCxnSpPr>
        <p:spPr>
          <a:xfrm flipV="1">
            <a:off x="2433638" y="3527907"/>
            <a:ext cx="415925" cy="720725"/>
          </a:xfrm>
          <a:prstGeom prst="line">
            <a:avLst/>
          </a:prstGeom>
          <a:ln w="19050">
            <a:solidFill>
              <a:schemeClr val="bg1"/>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25" name="Gerade Verbindung 46">
            <a:extLst>
              <a:ext uri="{FF2B5EF4-FFF2-40B4-BE49-F238E27FC236}">
                <a16:creationId xmlns:a16="http://schemas.microsoft.com/office/drawing/2014/main" id="{3D35AC15-AA4D-4CA3-8129-E4EA07CB6658}"/>
              </a:ext>
            </a:extLst>
          </p:cNvPr>
          <p:cNvCxnSpPr>
            <a:cxnSpLocks/>
            <a:endCxn id="12" idx="1"/>
          </p:cNvCxnSpPr>
          <p:nvPr/>
        </p:nvCxnSpPr>
        <p:spPr>
          <a:xfrm>
            <a:off x="2425701" y="4254982"/>
            <a:ext cx="428129" cy="828561"/>
          </a:xfrm>
          <a:prstGeom prst="line">
            <a:avLst/>
          </a:prstGeom>
          <a:ln w="19050">
            <a:solidFill>
              <a:schemeClr val="bg1"/>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26" name="TextBox 21">
            <a:extLst>
              <a:ext uri="{FF2B5EF4-FFF2-40B4-BE49-F238E27FC236}">
                <a16:creationId xmlns:a16="http://schemas.microsoft.com/office/drawing/2014/main" id="{A5C7D38E-995E-4062-9FB6-1D284704A204}"/>
              </a:ext>
            </a:extLst>
          </p:cNvPr>
          <p:cNvSpPr txBox="1"/>
          <p:nvPr/>
        </p:nvSpPr>
        <p:spPr>
          <a:xfrm>
            <a:off x="2943289" y="4926875"/>
            <a:ext cx="6599237" cy="320663"/>
          </a:xfrm>
          <a:prstGeom prst="rect">
            <a:avLst/>
          </a:prstGeom>
          <a:noFill/>
        </p:spPr>
        <p:txBody>
          <a:bodyPr lIns="43219" tIns="21621" rIns="43219" bIns="21621" anchor="ctr">
            <a:spAutoFit/>
          </a:bodyPr>
          <a:lstStyle/>
          <a:p>
            <a:pPr marL="0" marR="0" lvl="0" indent="0" algn="l" defTabSz="57629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rPr>
              <a:t>Transplant ineligible/anemia</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sym typeface="Wingdings"/>
              </a:rPr>
              <a:t>  </a:t>
            </a: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ＭＳ Ｐゴシック" charset="0"/>
                <a:cs typeface="Calibri" panose="020F0502020204030204" pitchFamily="34" charset="0"/>
              </a:rPr>
              <a:t>anemia therapy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rPr>
              <a:t>or clinical trial</a:t>
            </a:r>
          </a:p>
        </p:txBody>
      </p:sp>
      <p:sp>
        <p:nvSpPr>
          <p:cNvPr id="28" name="TextBox 21">
            <a:extLst>
              <a:ext uri="{FF2B5EF4-FFF2-40B4-BE49-F238E27FC236}">
                <a16:creationId xmlns:a16="http://schemas.microsoft.com/office/drawing/2014/main" id="{F135A44C-D7F1-47F1-A656-AA5F2E03A680}"/>
              </a:ext>
            </a:extLst>
          </p:cNvPr>
          <p:cNvSpPr txBox="1"/>
          <p:nvPr/>
        </p:nvSpPr>
        <p:spPr>
          <a:xfrm>
            <a:off x="2943289" y="3943070"/>
            <a:ext cx="8735039" cy="597662"/>
          </a:xfrm>
          <a:prstGeom prst="rect">
            <a:avLst/>
          </a:prstGeom>
          <a:noFill/>
        </p:spPr>
        <p:txBody>
          <a:bodyPr wrap="square" lIns="43219" tIns="21621" rIns="43219" bIns="21621" anchor="ctr">
            <a:spAutoFit/>
          </a:bodyPr>
          <a:lstStyle/>
          <a:p>
            <a:pPr marL="0" marR="0" lvl="0" indent="0" algn="l" defTabSz="57629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rPr>
              <a:t>Transplant ineligible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sym typeface="Wingdings"/>
              </a:rPr>
              <a:t> </a:t>
            </a: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ＭＳ Ｐゴシック" charset="0"/>
                <a:cs typeface="Calibri" panose="020F0502020204030204" pitchFamily="34" charset="0"/>
                <a:sym typeface="Wingdings"/>
              </a:rPr>
              <a:t>r</a:t>
            </a: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ＭＳ Ｐゴシック" charset="0"/>
                <a:cs typeface="Calibri" panose="020F0502020204030204" pitchFamily="34" charset="0"/>
              </a:rPr>
              <a:t>uxolitinib</a:t>
            </a:r>
            <a:r>
              <a:rPr kumimoji="0" lang="en-US" sz="1800" b="0" i="0" u="none" strike="noStrike" kern="1200" cap="none" spc="0" normalizeH="0" baseline="0" noProof="0" dirty="0">
                <a:ln>
                  <a:noFill/>
                </a:ln>
                <a:solidFill>
                  <a:srgbClr val="ED7D31"/>
                </a:solidFill>
                <a:effectLst/>
                <a:uLnTx/>
                <a:uFillTx/>
                <a:latin typeface="Calibri" panose="020F0502020204030204" pitchFamily="34" charset="0"/>
                <a:ea typeface="ＭＳ Ｐゴシック" charset="0"/>
                <a:cs typeface="Calibri" panose="020F0502020204030204" pitchFamily="34" charset="0"/>
              </a:rPr>
              <a:t>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rPr>
              <a:t>or </a:t>
            </a: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ＭＳ Ｐゴシック" charset="0"/>
                <a:cs typeface="Calibri" panose="020F0502020204030204" pitchFamily="34" charset="0"/>
              </a:rPr>
              <a:t>fedratinib</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rPr>
              <a:t> (either for patients with platelets &gt;50K) </a:t>
            </a:r>
            <a:b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rPr>
            </a:b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rPr>
              <a:t>or </a:t>
            </a: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ＭＳ Ｐゴシック" charset="0"/>
                <a:cs typeface="Calibri" panose="020F0502020204030204" pitchFamily="34" charset="0"/>
              </a:rPr>
              <a:t>pacritinib</a:t>
            </a: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ＭＳ Ｐゴシック" charset="0"/>
                <a:cs typeface="Calibri" panose="020F0502020204030204" pitchFamily="34" charset="0"/>
              </a:rPr>
              <a:t>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rPr>
              <a:t>(for patients with platelets &lt;50K) or clinical trial</a:t>
            </a:r>
          </a:p>
        </p:txBody>
      </p:sp>
      <p:sp>
        <p:nvSpPr>
          <p:cNvPr id="40" name="TextBox 39">
            <a:extLst>
              <a:ext uri="{FF2B5EF4-FFF2-40B4-BE49-F238E27FC236}">
                <a16:creationId xmlns:a16="http://schemas.microsoft.com/office/drawing/2014/main" id="{DD2CBAD2-30B9-4360-984A-A4F0A68E535C}"/>
              </a:ext>
            </a:extLst>
          </p:cNvPr>
          <p:cNvSpPr txBox="1"/>
          <p:nvPr/>
        </p:nvSpPr>
        <p:spPr>
          <a:xfrm>
            <a:off x="2943289" y="2478314"/>
            <a:ext cx="6143625" cy="612271"/>
          </a:xfrm>
          <a:prstGeom prst="rect">
            <a:avLst/>
          </a:prstGeom>
          <a:noFill/>
        </p:spPr>
        <p:txBody>
          <a:bodyPr lIns="57637" tIns="28855" rIns="57637" bIns="28855" anchor="ctr">
            <a:spAutoFit/>
          </a:bodyPr>
          <a:lstStyle/>
          <a:p>
            <a:pPr marL="0" marR="0" lvl="0" indent="0" algn="l" defTabSz="57629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rPr>
              <a:t>Symptomatic</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sym typeface="Wingdings"/>
              </a:rPr>
              <a:t>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rPr>
              <a:t> clinical trial or observation or </a:t>
            </a: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ＭＳ Ｐゴシック" charset="0"/>
                <a:cs typeface="Calibri" panose="020F0502020204030204" pitchFamily="34" charset="0"/>
              </a:rPr>
              <a:t>ruxolitinib</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rPr>
              <a:t> or </a:t>
            </a: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ＭＳ Ｐゴシック" charset="0"/>
                <a:cs typeface="Calibri" panose="020F0502020204030204" pitchFamily="34" charset="0"/>
              </a:rPr>
              <a:t>peginterferon alfa-2a </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rPr>
              <a:t>or </a:t>
            </a:r>
            <a:r>
              <a:rPr kumimoji="0" lang="en-US" sz="1800" b="1" i="0" u="none" strike="noStrike" kern="1200" cap="none" spc="0" normalizeH="0" baseline="0" noProof="0" dirty="0">
                <a:ln>
                  <a:noFill/>
                </a:ln>
                <a:solidFill>
                  <a:srgbClr val="E1471D"/>
                </a:solidFill>
                <a:effectLst/>
                <a:uLnTx/>
                <a:uFillTx/>
                <a:latin typeface="Calibri" panose="020F0502020204030204" pitchFamily="34" charset="0"/>
                <a:ea typeface="ＭＳ Ｐゴシック" charset="0"/>
                <a:cs typeface="Calibri" panose="020F0502020204030204" pitchFamily="34" charset="0"/>
              </a:rPr>
              <a:t>hydroxyurea</a:t>
            </a:r>
            <a:r>
              <a:rPr kumimoji="0" lang="en-US" sz="1800" b="0" i="0" u="none" strike="noStrike" kern="120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rPr>
              <a:t> </a:t>
            </a:r>
          </a:p>
        </p:txBody>
      </p:sp>
      <p:cxnSp>
        <p:nvCxnSpPr>
          <p:cNvPr id="21" name="Gerade Verbindung 25">
            <a:extLst>
              <a:ext uri="{FF2B5EF4-FFF2-40B4-BE49-F238E27FC236}">
                <a16:creationId xmlns:a16="http://schemas.microsoft.com/office/drawing/2014/main" id="{B92C414E-F59A-4221-BA10-6C568444C8A0}"/>
              </a:ext>
            </a:extLst>
          </p:cNvPr>
          <p:cNvCxnSpPr>
            <a:cxnSpLocks/>
            <a:endCxn id="36" idx="1"/>
          </p:cNvCxnSpPr>
          <p:nvPr/>
        </p:nvCxnSpPr>
        <p:spPr>
          <a:xfrm flipV="1">
            <a:off x="2428875" y="2104712"/>
            <a:ext cx="424955" cy="307182"/>
          </a:xfrm>
          <a:prstGeom prst="line">
            <a:avLst/>
          </a:prstGeom>
          <a:ln w="19050">
            <a:solidFill>
              <a:schemeClr val="bg1"/>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31" name="Gerade Verbindung 25">
            <a:extLst>
              <a:ext uri="{FF2B5EF4-FFF2-40B4-BE49-F238E27FC236}">
                <a16:creationId xmlns:a16="http://schemas.microsoft.com/office/drawing/2014/main" id="{E8FE46FB-B913-4508-A6E3-C14F3DA085AE}"/>
              </a:ext>
            </a:extLst>
          </p:cNvPr>
          <p:cNvCxnSpPr>
            <a:cxnSpLocks/>
            <a:endCxn id="37" idx="1"/>
          </p:cNvCxnSpPr>
          <p:nvPr/>
        </p:nvCxnSpPr>
        <p:spPr>
          <a:xfrm>
            <a:off x="2425701" y="2394432"/>
            <a:ext cx="428129" cy="383380"/>
          </a:xfrm>
          <a:prstGeom prst="line">
            <a:avLst/>
          </a:prstGeom>
          <a:ln w="19050">
            <a:solidFill>
              <a:schemeClr val="bg1"/>
            </a:solidFill>
            <a:headEnd type="none"/>
            <a:tailEnd type="oval"/>
          </a:ln>
        </p:spPr>
        <p:style>
          <a:lnRef idx="1">
            <a:schemeClr val="accent1"/>
          </a:lnRef>
          <a:fillRef idx="0">
            <a:schemeClr val="accent1"/>
          </a:fillRef>
          <a:effectRef idx="0">
            <a:schemeClr val="accent1"/>
          </a:effectRef>
          <a:fontRef idx="minor">
            <a:schemeClr val="tx1"/>
          </a:fontRef>
        </p:style>
      </p:cxnSp>
      <p:sp>
        <p:nvSpPr>
          <p:cNvPr id="2" name="Rectangle 1">
            <a:extLst>
              <a:ext uri="{FF2B5EF4-FFF2-40B4-BE49-F238E27FC236}">
                <a16:creationId xmlns:a16="http://schemas.microsoft.com/office/drawing/2014/main" id="{6EFDCD1B-C50E-41CC-A5C5-FF253D85DBAB}"/>
              </a:ext>
            </a:extLst>
          </p:cNvPr>
          <p:cNvSpPr/>
          <p:nvPr/>
        </p:nvSpPr>
        <p:spPr>
          <a:xfrm>
            <a:off x="9370213" y="2512115"/>
            <a:ext cx="2388400" cy="92333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JAK inhibitors are not selective for mutated </a:t>
            </a:r>
            <a:r>
              <a:rPr kumimoji="0" lang="en-US" sz="1800" b="1" i="1"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JAK2</a:t>
            </a:r>
            <a:r>
              <a:rPr kumimoji="0" lang="en-US" sz="1800" b="1" i="0" u="none" strike="noStrike" kern="1200" cap="none" spc="0" normalizeH="0" baseline="0" noProof="0" dirty="0">
                <a:ln>
                  <a:noFill/>
                </a:ln>
                <a:solidFill>
                  <a:srgbClr val="00823B"/>
                </a:solidFill>
                <a:effectLst/>
                <a:uLnTx/>
                <a:uFillTx/>
                <a:latin typeface="Calibri" panose="020F0502020204030204" pitchFamily="34" charset="0"/>
                <a:ea typeface="+mn-ea"/>
                <a:cs typeface="Calibri" panose="020F0502020204030204" pitchFamily="34" charset="0"/>
              </a:rPr>
              <a:t> V617F protein</a:t>
            </a:r>
          </a:p>
        </p:txBody>
      </p:sp>
      <p:sp>
        <p:nvSpPr>
          <p:cNvPr id="7" name="Text Box 11">
            <a:extLst>
              <a:ext uri="{FF2B5EF4-FFF2-40B4-BE49-F238E27FC236}">
                <a16:creationId xmlns:a16="http://schemas.microsoft.com/office/drawing/2014/main" id="{537F5D5E-45FF-44F4-D479-A0D0CF3F59F5}"/>
              </a:ext>
            </a:extLst>
          </p:cNvPr>
          <p:cNvSpPr txBox="1">
            <a:spLocks noChangeArrowheads="1"/>
          </p:cNvSpPr>
          <p:nvPr/>
        </p:nvSpPr>
        <p:spPr bwMode="auto">
          <a:xfrm>
            <a:off x="445869" y="635986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NCCN. Clinical practice guidelines in oncology: myeloproliferative neoplasms. v.1.2023. nccn.org.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908" name="Rectangle 2"/>
          <p:cNvSpPr>
            <a:spLocks noGrp="1"/>
          </p:cNvSpPr>
          <p:nvPr>
            <p:ph type="title"/>
          </p:nvPr>
        </p:nvSpPr>
        <p:spPr/>
        <p:txBody>
          <a:bodyPr/>
          <a:lstStyle/>
          <a:p>
            <a:r>
              <a:rPr lang="en-GB" altLang="en-US" dirty="0"/>
              <a:t>Needs-Oriented Therapy for MF</a:t>
            </a:r>
          </a:p>
        </p:txBody>
      </p:sp>
      <p:graphicFrame>
        <p:nvGraphicFramePr>
          <p:cNvPr id="9" name="Group 32"/>
          <p:cNvGraphicFramePr>
            <a:graphicFrameLocks noGrp="1"/>
          </p:cNvGraphicFramePr>
          <p:nvPr>
            <p:extLst>
              <p:ext uri="{D42A27DB-BD31-4B8C-83A1-F6EECF244321}">
                <p14:modId xmlns:p14="http://schemas.microsoft.com/office/powerpoint/2010/main" val="3960928702"/>
              </p:ext>
            </p:extLst>
          </p:nvPr>
        </p:nvGraphicFramePr>
        <p:xfrm>
          <a:off x="725493" y="1404659"/>
          <a:ext cx="10742613" cy="4876834"/>
        </p:xfrm>
        <a:graphic>
          <a:graphicData uri="http://schemas.openxmlformats.org/drawingml/2006/table">
            <a:tbl>
              <a:tblPr/>
              <a:tblGrid>
                <a:gridCol w="3580871">
                  <a:extLst>
                    <a:ext uri="{9D8B030D-6E8A-4147-A177-3AD203B41FA5}">
                      <a16:colId xmlns:a16="http://schemas.microsoft.com/office/drawing/2014/main" val="20000"/>
                    </a:ext>
                  </a:extLst>
                </a:gridCol>
                <a:gridCol w="3751786">
                  <a:extLst>
                    <a:ext uri="{9D8B030D-6E8A-4147-A177-3AD203B41FA5}">
                      <a16:colId xmlns:a16="http://schemas.microsoft.com/office/drawing/2014/main" val="20001"/>
                    </a:ext>
                  </a:extLst>
                </a:gridCol>
                <a:gridCol w="3409956">
                  <a:extLst>
                    <a:ext uri="{9D8B030D-6E8A-4147-A177-3AD203B41FA5}">
                      <a16:colId xmlns:a16="http://schemas.microsoft.com/office/drawing/2014/main" val="2369454929"/>
                    </a:ext>
                  </a:extLst>
                </a:gridCol>
              </a:tblGrid>
              <a:tr h="3298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900" b="1" i="0" u="none" strike="noStrike" kern="1200" cap="none" normalizeH="0" baseline="0" dirty="0">
                          <a:ln>
                            <a:noFill/>
                          </a:ln>
                          <a:solidFill>
                            <a:schemeClr val="tx1"/>
                          </a:solidFill>
                          <a:effectLst/>
                          <a:latin typeface="Calibri" panose="020F0502020204030204" pitchFamily="34" charset="0"/>
                          <a:ea typeface="+mn-ea"/>
                          <a:cs typeface="+mn-cs"/>
                        </a:rPr>
                        <a:t>Clinical Issue</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900" b="1" i="0" u="none" strike="noStrike" kern="1200" cap="none" normalizeH="0" baseline="0" dirty="0">
                          <a:ln>
                            <a:noFill/>
                          </a:ln>
                          <a:solidFill>
                            <a:schemeClr val="tx1"/>
                          </a:solidFill>
                          <a:effectLst/>
                          <a:latin typeface="Calibri" panose="020F0502020204030204" pitchFamily="34" charset="0"/>
                          <a:ea typeface="+mn-ea"/>
                          <a:cs typeface="+mn-cs"/>
                        </a:rPr>
                        <a:t>Treatments</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extLst>
                  <a:ext uri="{0D108BD9-81ED-4DB2-BD59-A6C34878D82A}">
                    <a16:rowId xmlns:a16="http://schemas.microsoft.com/office/drawing/2014/main" val="10000"/>
                  </a:ext>
                </a:extLst>
              </a:tr>
              <a:tr h="83125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9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Anemia</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GB" sz="19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ESAs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GB" sz="19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Corticosteroids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GB" sz="19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Danazol</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GB" sz="19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Thalidomide, lenalidomide (IMiDs)</a:t>
                      </a:r>
                    </a:p>
                  </a:txBody>
                  <a:tcPr marL="121881" marR="121881" marT="45732" marB="4573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1"/>
                  </a:ext>
                </a:extLst>
              </a:tr>
              <a:tr h="5805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9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Symptomatic splenomegaly </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GB" sz="1900" b="0" i="0" u="none" strike="noStrike" kern="1200" cap="none" normalizeH="0" baseline="0" dirty="0">
                          <a:ln>
                            <a:noFill/>
                          </a:ln>
                          <a:solidFill>
                            <a:schemeClr val="bg1"/>
                          </a:solidFill>
                          <a:effectLst/>
                          <a:latin typeface="Calibri" panose="020F0502020204030204" pitchFamily="34" charset="0"/>
                          <a:ea typeface="+mn-ea"/>
                          <a:cs typeface="+mn-cs"/>
                        </a:rPr>
                        <a:t>Ruxolitinib, fedratinib, pacritinib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GB" sz="1900" b="0" i="0" u="none" strike="noStrike" kern="1200" cap="none" normalizeH="0" baseline="0" dirty="0">
                          <a:ln>
                            <a:noFill/>
                          </a:ln>
                          <a:solidFill>
                            <a:schemeClr val="bg1"/>
                          </a:solidFill>
                          <a:effectLst/>
                          <a:latin typeface="Calibri" panose="020F0502020204030204" pitchFamily="34" charset="0"/>
                          <a:ea typeface="+mn-ea"/>
                          <a:cs typeface="+mn-cs"/>
                        </a:rPr>
                        <a:t>Hydroxyurea</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GB" sz="19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Cladribine, IMiDs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GB" sz="19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Splenectomy</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0002"/>
                  </a:ext>
                </a:extLst>
              </a:tr>
              <a:tr h="5805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9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Constitutional symptoms/QoL</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gridSpan="2">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GB" sz="1900" b="0" i="0" u="none" strike="noStrike" kern="1200" cap="none" normalizeH="0" baseline="0" dirty="0">
                          <a:ln>
                            <a:noFill/>
                          </a:ln>
                          <a:solidFill>
                            <a:schemeClr val="bg1"/>
                          </a:solidFill>
                          <a:effectLst/>
                          <a:latin typeface="Calibri" panose="020F0502020204030204" pitchFamily="34" charset="0"/>
                          <a:ea typeface="+mn-ea"/>
                          <a:cs typeface="+mn-cs"/>
                        </a:rPr>
                        <a:t>Ruxolitinib, fedratinib, pacritinib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GB" sz="1900" b="0" i="0" u="none" strike="noStrike" kern="1200" cap="none" normalizeH="0" baseline="0" dirty="0">
                          <a:ln>
                            <a:noFill/>
                          </a:ln>
                          <a:solidFill>
                            <a:schemeClr val="bg1"/>
                          </a:solidFill>
                          <a:effectLst/>
                          <a:latin typeface="Calibri" panose="020F0502020204030204" pitchFamily="34" charset="0"/>
                          <a:ea typeface="+mn-ea"/>
                          <a:cs typeface="+mn-cs"/>
                        </a:rPr>
                        <a:t>Corticosteroids</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hMerge="1">
                  <a:txBody>
                    <a:bodyPr/>
                    <a:lstStyle/>
                    <a:p>
                      <a:endParaRPr lang="en-US"/>
                    </a:p>
                  </a:txBody>
                  <a:tcPr/>
                </a:tc>
                <a:extLst>
                  <a:ext uri="{0D108BD9-81ED-4DB2-BD59-A6C34878D82A}">
                    <a16:rowId xmlns:a16="http://schemas.microsoft.com/office/drawing/2014/main" val="2222932834"/>
                  </a:ext>
                </a:extLst>
              </a:tr>
              <a:tr h="3298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9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Extramedullary hematopoiesis</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gridSpan="2">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GB" sz="1900" b="0" i="0" u="none" strike="noStrike" kern="1200" cap="none" normalizeH="0" baseline="0" dirty="0">
                          <a:ln>
                            <a:noFill/>
                          </a:ln>
                          <a:solidFill>
                            <a:schemeClr val="bg1"/>
                          </a:solidFill>
                          <a:effectLst/>
                          <a:latin typeface="Calibri" panose="020F0502020204030204" pitchFamily="34" charset="0"/>
                          <a:ea typeface="+mn-ea"/>
                          <a:cs typeface="+mn-cs"/>
                        </a:rPr>
                        <a:t>Radiation therapy</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hMerge="1">
                  <a:txBody>
                    <a:bodyPr/>
                    <a:lstStyle/>
                    <a:p>
                      <a:endParaRPr lang="en-US"/>
                    </a:p>
                  </a:txBody>
                  <a:tcPr/>
                </a:tc>
                <a:extLst>
                  <a:ext uri="{0D108BD9-81ED-4DB2-BD59-A6C34878D82A}">
                    <a16:rowId xmlns:a16="http://schemas.microsoft.com/office/drawing/2014/main" val="10003"/>
                  </a:ext>
                </a:extLst>
              </a:tr>
              <a:tr h="3298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9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Hyperproliferative (early) disease</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gridSpan="2">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GB" sz="1900" b="0" i="0" u="none" strike="noStrike" kern="1200" cap="none" normalizeH="0" baseline="0" dirty="0">
                          <a:ln>
                            <a:noFill/>
                          </a:ln>
                          <a:solidFill>
                            <a:schemeClr val="bg1"/>
                          </a:solidFill>
                          <a:effectLst/>
                          <a:latin typeface="Calibri" panose="020F0502020204030204" pitchFamily="34" charset="0"/>
                          <a:ea typeface="+mn-ea"/>
                          <a:cs typeface="+mn-cs"/>
                        </a:rPr>
                        <a:t>Interferon</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hMerge="1">
                  <a:txBody>
                    <a:bodyPr/>
                    <a:lstStyle/>
                    <a:p>
                      <a:endParaRPr lang="en-US"/>
                    </a:p>
                  </a:txBody>
                  <a:tcPr/>
                </a:tc>
                <a:extLst>
                  <a:ext uri="{0D108BD9-81ED-4DB2-BD59-A6C34878D82A}">
                    <a16:rowId xmlns:a16="http://schemas.microsoft.com/office/drawing/2014/main" val="2242279678"/>
                  </a:ext>
                </a:extLst>
              </a:tr>
              <a:tr h="3298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9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Risk of thrombosis </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gridSpan="2">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GB" sz="1900" b="0" i="0" u="none" strike="noStrike" kern="1200" cap="none" normalizeH="0" baseline="0" dirty="0">
                          <a:ln>
                            <a:noFill/>
                          </a:ln>
                          <a:solidFill>
                            <a:schemeClr val="bg1"/>
                          </a:solidFill>
                          <a:effectLst/>
                          <a:latin typeface="Calibri" panose="020F0502020204030204" pitchFamily="34" charset="0"/>
                          <a:ea typeface="+mn-ea"/>
                          <a:cs typeface="+mn-cs"/>
                        </a:rPr>
                        <a:t>Low-dose aspirin</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hMerge="1">
                  <a:txBody>
                    <a:bodyPr/>
                    <a:lstStyle/>
                    <a:p>
                      <a:endParaRPr lang="en-US"/>
                    </a:p>
                  </a:txBody>
                  <a:tcPr/>
                </a:tc>
                <a:extLst>
                  <a:ext uri="{0D108BD9-81ED-4DB2-BD59-A6C34878D82A}">
                    <a16:rowId xmlns:a16="http://schemas.microsoft.com/office/drawing/2014/main" val="564946732"/>
                  </a:ext>
                </a:extLst>
              </a:tr>
              <a:tr h="32985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9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Accelerated/blastic phase </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gridSpan="2">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GB" sz="1900" b="0" i="0" u="none" strike="noStrike" kern="1200" cap="none" normalizeH="0" baseline="0" dirty="0">
                          <a:ln>
                            <a:noFill/>
                          </a:ln>
                          <a:solidFill>
                            <a:schemeClr val="bg1"/>
                          </a:solidFill>
                          <a:effectLst/>
                          <a:latin typeface="Calibri" panose="020F0502020204030204" pitchFamily="34" charset="0"/>
                          <a:ea typeface="+mn-ea"/>
                          <a:cs typeface="+mn-cs"/>
                        </a:rPr>
                        <a:t>Hypomethylating agents</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hMerge="1">
                  <a:txBody>
                    <a:bodyPr/>
                    <a:lstStyle/>
                    <a:p>
                      <a:endParaRPr lang="en-US"/>
                    </a:p>
                  </a:txBody>
                  <a:tcPr/>
                </a:tc>
                <a:extLst>
                  <a:ext uri="{0D108BD9-81ED-4DB2-BD59-A6C34878D82A}">
                    <a16:rowId xmlns:a16="http://schemas.microsoft.com/office/drawing/2014/main" val="3093730286"/>
                  </a:ext>
                </a:extLst>
              </a:tr>
              <a:tr h="5805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9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Improved survival</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gridSpan="2">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GB" sz="1900" b="0" i="0" u="none" strike="noStrike" kern="1200" cap="none" normalizeH="0" baseline="0" dirty="0">
                          <a:ln>
                            <a:noFill/>
                          </a:ln>
                          <a:solidFill>
                            <a:schemeClr val="bg1"/>
                          </a:solidFill>
                          <a:effectLst/>
                          <a:latin typeface="Calibri" panose="020F0502020204030204" pitchFamily="34" charset="0"/>
                          <a:ea typeface="+mn-ea"/>
                          <a:cs typeface="+mn-cs"/>
                        </a:rPr>
                        <a:t>Allogeneic HSCT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GB" sz="1900" b="0" i="0" u="none" strike="noStrike" kern="1200" cap="none" normalizeH="0" baseline="0" dirty="0">
                          <a:ln>
                            <a:noFill/>
                          </a:ln>
                          <a:solidFill>
                            <a:schemeClr val="bg1"/>
                          </a:solidFill>
                          <a:effectLst/>
                          <a:latin typeface="Calibri" panose="020F0502020204030204" pitchFamily="34" charset="0"/>
                          <a:ea typeface="+mn-ea"/>
                          <a:cs typeface="+mn-cs"/>
                        </a:rPr>
                        <a:t>JAK inhibitors</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hMerge="1">
                  <a:txBody>
                    <a:bodyPr/>
                    <a:lstStyle/>
                    <a:p>
                      <a:endParaRPr lang="en-US"/>
                    </a:p>
                  </a:txBody>
                  <a:tcPr/>
                </a:tc>
                <a:extLst>
                  <a:ext uri="{0D108BD9-81ED-4DB2-BD59-A6C34878D82A}">
                    <a16:rowId xmlns:a16="http://schemas.microsoft.com/office/drawing/2014/main" val="670008221"/>
                  </a:ext>
                </a:extLst>
              </a:tr>
            </a:tbl>
          </a:graphicData>
        </a:graphic>
      </p:graphicFrame>
    </p:spTree>
    <p:extLst>
      <p:ext uri="{BB962C8B-B14F-4D97-AF65-F5344CB8AC3E}">
        <p14:creationId xmlns:p14="http://schemas.microsoft.com/office/powerpoint/2010/main" val="10552350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eaLnBrk="1" hangingPunct="1"/>
            <a:r>
              <a:rPr lang="en-US" altLang="en-US" sz="3600" dirty="0"/>
              <a:t>COMFORT-I and COMFORT-II: Ruxolitinib for </a:t>
            </a:r>
            <a:br>
              <a:rPr lang="en-US" altLang="en-US" sz="3600" dirty="0"/>
            </a:br>
            <a:r>
              <a:rPr lang="en-US" altLang="en-US" sz="3600" dirty="0"/>
              <a:t>Patients With Intermediate-2–Risk/High-Risk MF</a:t>
            </a:r>
          </a:p>
        </p:txBody>
      </p:sp>
      <p:sp>
        <p:nvSpPr>
          <p:cNvPr id="2" name="Content Placeholder 1"/>
          <p:cNvSpPr>
            <a:spLocks noGrp="1"/>
          </p:cNvSpPr>
          <p:nvPr>
            <p:ph idx="1"/>
          </p:nvPr>
        </p:nvSpPr>
        <p:spPr/>
        <p:txBody>
          <a:bodyPr/>
          <a:lstStyle/>
          <a:p>
            <a:r>
              <a:rPr lang="en-US" sz="2400" dirty="0"/>
              <a:t>Randomized phase III studies in which patients with i</a:t>
            </a:r>
            <a:r>
              <a:rPr lang="en-US" altLang="en-US" sz="2400" dirty="0"/>
              <a:t>ntermediate 2–risk/high-risk MF </a:t>
            </a:r>
            <a:r>
              <a:rPr lang="en-US" sz="2400" dirty="0"/>
              <a:t>received </a:t>
            </a:r>
            <a:r>
              <a:rPr lang="en-US" sz="2400" b="1" dirty="0">
                <a:solidFill>
                  <a:schemeClr val="accent1"/>
                </a:solidFill>
              </a:rPr>
              <a:t>ruxolitinib</a:t>
            </a:r>
            <a:r>
              <a:rPr lang="en-US" sz="2400" dirty="0"/>
              <a:t> (15 mg or 20 mg BID) vs </a:t>
            </a:r>
            <a:r>
              <a:rPr lang="en-US" sz="2400" b="1" dirty="0">
                <a:solidFill>
                  <a:schemeClr val="accent3"/>
                </a:solidFill>
              </a:rPr>
              <a:t>placebo</a:t>
            </a:r>
            <a:r>
              <a:rPr lang="en-US" sz="2400" dirty="0"/>
              <a:t> (COMFORT-I; N = 309) or </a:t>
            </a:r>
            <a:br>
              <a:rPr lang="en-US" sz="2400" dirty="0"/>
            </a:br>
            <a:r>
              <a:rPr lang="en-US" sz="2400" b="1" dirty="0">
                <a:solidFill>
                  <a:schemeClr val="accent4"/>
                </a:solidFill>
              </a:rPr>
              <a:t>best available therapy</a:t>
            </a:r>
            <a:r>
              <a:rPr lang="en-US" sz="2400" dirty="0">
                <a:solidFill>
                  <a:schemeClr val="accent4"/>
                </a:solidFill>
              </a:rPr>
              <a:t> </a:t>
            </a:r>
            <a:r>
              <a:rPr lang="en-US" sz="2400" dirty="0"/>
              <a:t>(COMFORT-II; N = 149)</a:t>
            </a:r>
            <a:br>
              <a:rPr lang="en-US" sz="2400" dirty="0"/>
            </a:br>
            <a:br>
              <a:rPr lang="en-US" sz="2400" dirty="0"/>
            </a:br>
            <a:br>
              <a:rPr lang="en-US" sz="2400" dirty="0"/>
            </a:br>
            <a:br>
              <a:rPr lang="en-US" sz="2400" dirty="0"/>
            </a:br>
            <a:br>
              <a:rPr lang="en-US" sz="2400" dirty="0"/>
            </a:br>
            <a:br>
              <a:rPr lang="en-US" sz="2400" dirty="0"/>
            </a:br>
            <a:br>
              <a:rPr lang="en-US" sz="2400" dirty="0"/>
            </a:br>
            <a:endParaRPr lang="en-US" sz="2400" dirty="0"/>
          </a:p>
          <a:p>
            <a:r>
              <a:rPr lang="it-IT" sz="2400" dirty="0"/>
              <a:t>Grade 3/4 anemia/thrombocytopenia/neutropenia in COMFORT-I, %: </a:t>
            </a:r>
            <a:br>
              <a:rPr lang="it-IT" sz="2400" dirty="0"/>
            </a:br>
            <a:r>
              <a:rPr lang="it-IT" sz="2400" b="1" dirty="0">
                <a:solidFill>
                  <a:schemeClr val="accent1"/>
                </a:solidFill>
              </a:rPr>
              <a:t>ruxolitinib</a:t>
            </a:r>
            <a:r>
              <a:rPr lang="it-IT" sz="2400" dirty="0"/>
              <a:t>, 45/13/7; </a:t>
            </a:r>
            <a:r>
              <a:rPr lang="it-IT" sz="2400" b="1" dirty="0">
                <a:solidFill>
                  <a:schemeClr val="accent3"/>
                </a:solidFill>
              </a:rPr>
              <a:t>placebo</a:t>
            </a:r>
            <a:r>
              <a:rPr lang="it-IT" sz="2400" dirty="0"/>
              <a:t> 19/1/2</a:t>
            </a:r>
            <a:r>
              <a:rPr lang="it-IT" sz="2400" baseline="30000" dirty="0"/>
              <a:t>†</a:t>
            </a:r>
          </a:p>
          <a:p>
            <a:endParaRPr lang="en-US" sz="2000" dirty="0"/>
          </a:p>
        </p:txBody>
      </p:sp>
      <p:graphicFrame>
        <p:nvGraphicFramePr>
          <p:cNvPr id="24" name="Group 32"/>
          <p:cNvGraphicFramePr>
            <a:graphicFrameLocks noGrp="1"/>
          </p:cNvGraphicFramePr>
          <p:nvPr>
            <p:extLst>
              <p:ext uri="{D42A27DB-BD31-4B8C-83A1-F6EECF244321}">
                <p14:modId xmlns:p14="http://schemas.microsoft.com/office/powerpoint/2010/main" val="626286228"/>
              </p:ext>
            </p:extLst>
          </p:nvPr>
        </p:nvGraphicFramePr>
        <p:xfrm>
          <a:off x="503064" y="2765057"/>
          <a:ext cx="11231735" cy="2103240"/>
        </p:xfrm>
        <a:graphic>
          <a:graphicData uri="http://schemas.openxmlformats.org/drawingml/2006/table">
            <a:tbl>
              <a:tblPr/>
              <a:tblGrid>
                <a:gridCol w="3879828">
                  <a:extLst>
                    <a:ext uri="{9D8B030D-6E8A-4147-A177-3AD203B41FA5}">
                      <a16:colId xmlns:a16="http://schemas.microsoft.com/office/drawing/2014/main" val="20000"/>
                    </a:ext>
                  </a:extLst>
                </a:gridCol>
                <a:gridCol w="1427636">
                  <a:extLst>
                    <a:ext uri="{9D8B030D-6E8A-4147-A177-3AD203B41FA5}">
                      <a16:colId xmlns:a16="http://schemas.microsoft.com/office/drawing/2014/main" val="20001"/>
                    </a:ext>
                  </a:extLst>
                </a:gridCol>
                <a:gridCol w="1344633">
                  <a:extLst>
                    <a:ext uri="{9D8B030D-6E8A-4147-A177-3AD203B41FA5}">
                      <a16:colId xmlns:a16="http://schemas.microsoft.com/office/drawing/2014/main" val="745106528"/>
                    </a:ext>
                  </a:extLst>
                </a:gridCol>
                <a:gridCol w="996026">
                  <a:extLst>
                    <a:ext uri="{9D8B030D-6E8A-4147-A177-3AD203B41FA5}">
                      <a16:colId xmlns:a16="http://schemas.microsoft.com/office/drawing/2014/main" val="4074616155"/>
                    </a:ext>
                  </a:extLst>
                </a:gridCol>
                <a:gridCol w="1494037">
                  <a:extLst>
                    <a:ext uri="{9D8B030D-6E8A-4147-A177-3AD203B41FA5}">
                      <a16:colId xmlns:a16="http://schemas.microsoft.com/office/drawing/2014/main" val="70797092"/>
                    </a:ext>
                  </a:extLst>
                </a:gridCol>
                <a:gridCol w="1178628">
                  <a:extLst>
                    <a:ext uri="{9D8B030D-6E8A-4147-A177-3AD203B41FA5}">
                      <a16:colId xmlns:a16="http://schemas.microsoft.com/office/drawing/2014/main" val="55487356"/>
                    </a:ext>
                  </a:extLst>
                </a:gridCol>
                <a:gridCol w="910947">
                  <a:extLst>
                    <a:ext uri="{9D8B030D-6E8A-4147-A177-3AD203B41FA5}">
                      <a16:colId xmlns:a16="http://schemas.microsoft.com/office/drawing/2014/main" val="739848581"/>
                    </a:ext>
                  </a:extLst>
                </a:gridCol>
              </a:tblGrid>
              <a:tr h="179403">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Outcome, %</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COMFORT-I, Wk 24</a:t>
                      </a:r>
                      <a:r>
                        <a:rPr kumimoji="0" lang="en-US" sz="1800" b="1" i="0" u="none" strike="noStrike" cap="none" normalizeH="0" baseline="30000" dirty="0">
                          <a:ln>
                            <a:noFill/>
                          </a:ln>
                          <a:solidFill>
                            <a:schemeClr val="tx1"/>
                          </a:solidFill>
                          <a:effectLst/>
                          <a:latin typeface="Calibri" panose="020F0502020204030204" pitchFamily="34" charset="0"/>
                        </a:rPr>
                        <a:t>1</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bg2">
                            <a:lumMod val="10000"/>
                          </a:schemeClr>
                        </a:solidFill>
                        <a:effectLst/>
                        <a:latin typeface="Arial" charset="0"/>
                      </a:endParaRP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row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1" i="1" u="none" strike="noStrike" cap="none" normalizeH="0" baseline="0" dirty="0">
                          <a:ln>
                            <a:noFill/>
                          </a:ln>
                          <a:solidFill>
                            <a:schemeClr val="tx1"/>
                          </a:solidFill>
                          <a:effectLst/>
                          <a:latin typeface="Calibri" panose="020F0502020204030204" pitchFamily="34" charset="0"/>
                        </a:rPr>
                        <a:t>P</a:t>
                      </a:r>
                      <a:r>
                        <a:rPr kumimoji="0" lang="en-US" sz="1800" b="1" i="0" u="none" strike="noStrike" cap="none" normalizeH="0" baseline="0" dirty="0">
                          <a:ln>
                            <a:noFill/>
                          </a:ln>
                          <a:solidFill>
                            <a:schemeClr val="tx1"/>
                          </a:solidFill>
                          <a:effectLst/>
                          <a:latin typeface="Calibri" panose="020F0502020204030204" pitchFamily="34" charset="0"/>
                        </a:rPr>
                        <a:t> </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Value</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COMFORT-II, Wk 48</a:t>
                      </a:r>
                      <a:r>
                        <a:rPr kumimoji="0" lang="en-US" sz="1800" b="1" i="0" u="none" strike="noStrike" cap="none" normalizeH="0" baseline="30000" dirty="0">
                          <a:ln>
                            <a:noFill/>
                          </a:ln>
                          <a:solidFill>
                            <a:schemeClr val="tx1"/>
                          </a:solidFill>
                          <a:effectLst/>
                          <a:latin typeface="Calibri" panose="020F0502020204030204" pitchFamily="34" charset="0"/>
                        </a:rPr>
                        <a:t>2</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Arial" charset="0"/>
                      </a:endParaRP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lumMod val="50000"/>
                      </a:schemeClr>
                    </a:solidFill>
                  </a:tcPr>
                </a:tc>
                <a:tc row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a:t>
                      </a:r>
                      <a:r>
                        <a:rPr kumimoji="0" lang="en-US" sz="1800" b="1" i="0" u="none" strike="noStrike" cap="none" normalizeH="0" baseline="0" dirty="0">
                          <a:ln>
                            <a:noFill/>
                          </a:ln>
                          <a:solidFill>
                            <a:schemeClr val="tx1"/>
                          </a:solidFill>
                          <a:effectLst/>
                          <a:latin typeface="Calibri" panose="020F0502020204030204" pitchFamily="34" charset="0"/>
                        </a:rPr>
                        <a:t> Value</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extLst>
                  <a:ext uri="{0D108BD9-81ED-4DB2-BD59-A6C34878D82A}">
                    <a16:rowId xmlns:a16="http://schemas.microsoft.com/office/drawing/2014/main" val="2606585970"/>
                  </a:ext>
                </a:extLst>
              </a:tr>
              <a:tr h="313946">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endParaRPr kumimoji="0" lang="en-US" sz="1800" b="1" i="0" u="none" strike="noStrike" cap="none" normalizeH="0" baseline="0" dirty="0">
                        <a:ln>
                          <a:noFill/>
                        </a:ln>
                        <a:solidFill>
                          <a:schemeClr val="tx1"/>
                        </a:solidFill>
                        <a:effectLst/>
                        <a:latin typeface="Arial" charset="0"/>
                      </a:endParaRP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lumMod val="50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Ruxolitinib</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155)</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154)</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v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bg2">
                            <a:lumMod val="10000"/>
                          </a:schemeClr>
                        </a:solidFill>
                        <a:effectLst/>
                        <a:latin typeface="Arial" charset="0"/>
                      </a:endParaRP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Ruxolitinib</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144)</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BAT</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73)</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v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Arial" charset="0"/>
                      </a:endParaRP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bg2">
                        <a:lumMod val="50000"/>
                      </a:schemeClr>
                    </a:solidFill>
                  </a:tcPr>
                </a:tc>
                <a:extLst>
                  <a:ext uri="{0D108BD9-81ED-4DB2-BD59-A6C34878D82A}">
                    <a16:rowId xmlns:a16="http://schemas.microsoft.com/office/drawing/2014/main" val="10000"/>
                  </a:ext>
                </a:extLst>
              </a:tr>
              <a:tr h="249643">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1"/>
                          </a:solidFill>
                          <a:effectLst/>
                          <a:latin typeface="Calibri" panose="020F0502020204030204" pitchFamily="34" charset="0"/>
                        </a:rPr>
                        <a:t>Spleen volume reduction ≥35%* </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41.9</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0.7</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&lt;.001</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28</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0</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1"/>
                          </a:solidFill>
                          <a:effectLst/>
                          <a:latin typeface="Calibri" panose="020F0502020204030204" pitchFamily="34" charset="0"/>
                        </a:rPr>
                        <a:t>&lt;.001</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80920">
                <a:tc>
                  <a:txBody>
                    <a:bodyPr/>
                    <a:lstStyle/>
                    <a:p>
                      <a:pPr marL="0" marR="0" lvl="0" indent="0" algn="l" defTabSz="914400" rtl="0" eaLnBrk="1" fontAlgn="base" latinLnBrk="0" hangingPunct="1">
                        <a:lnSpc>
                          <a:spcPct val="100000"/>
                        </a:lnSpc>
                        <a:spcBef>
                          <a:spcPct val="0"/>
                        </a:spcBef>
                        <a:spcAft>
                          <a:spcPct val="25000"/>
                        </a:spcAft>
                        <a:buClrTx/>
                        <a:buSzTx/>
                        <a:buFont typeface="Arial" panose="020B0604020202020204" pitchFamily="34" charset="0"/>
                        <a:buNone/>
                        <a:tabLst/>
                      </a:pPr>
                      <a:r>
                        <a:rPr kumimoji="0" lang="en-US" sz="1800" b="0" i="0" u="none" strike="noStrike" cap="none" normalizeH="0" baseline="0" dirty="0">
                          <a:ln>
                            <a:noFill/>
                          </a:ln>
                          <a:solidFill>
                            <a:schemeClr val="bg1"/>
                          </a:solidFill>
                          <a:effectLst/>
                          <a:latin typeface="Calibri" panose="020F0502020204030204" pitchFamily="34" charset="0"/>
                        </a:rPr>
                        <a:t>≥50% reduction in MF-SAF TSS</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Calibri" panose="020F0502020204030204" pitchFamily="34" charset="0"/>
                        </a:rPr>
                        <a:t>45.9</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Calibri" panose="020F0502020204030204" pitchFamily="34" charset="0"/>
                        </a:rPr>
                        <a:t>5.3</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Calibri" panose="020F0502020204030204" pitchFamily="34" charset="0"/>
                        </a:rPr>
                        <a:t>&lt;.001</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Calibri" panose="020F0502020204030204" pitchFamily="34" charset="0"/>
                        </a:rPr>
                        <a:t>NR</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Calibri" panose="020F0502020204030204" pitchFamily="34" charset="0"/>
                        </a:rPr>
                        <a:t>NR</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Calibri" panose="020F0502020204030204" pitchFamily="34" charset="0"/>
                        </a:rPr>
                        <a:t>NR</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03175128"/>
                  </a:ext>
                </a:extLst>
              </a:tr>
              <a:tr h="179403">
                <a:tc>
                  <a:txBody>
                    <a:bodyPr/>
                    <a:lstStyle/>
                    <a:p>
                      <a:pPr marL="0" marR="0" lvl="0" indent="0" algn="l" defTabSz="914400" rtl="0" eaLnBrk="1" fontAlgn="base" latinLnBrk="0" hangingPunct="1">
                        <a:lnSpc>
                          <a:spcPct val="100000"/>
                        </a:lnSpc>
                        <a:spcBef>
                          <a:spcPct val="0"/>
                        </a:spcBef>
                        <a:spcAft>
                          <a:spcPct val="25000"/>
                        </a:spcAft>
                        <a:buClrTx/>
                        <a:buSzTx/>
                        <a:buFont typeface="Arial" panose="020B0604020202020204" pitchFamily="34" charset="0"/>
                        <a:buNone/>
                        <a:tabLst/>
                        <a:defRPr/>
                      </a:pPr>
                      <a:r>
                        <a:rPr kumimoji="0" lang="en-US" sz="1800" b="0" i="0" u="none" strike="noStrike" cap="none" normalizeH="0" baseline="0" dirty="0">
                          <a:ln>
                            <a:noFill/>
                          </a:ln>
                          <a:solidFill>
                            <a:schemeClr val="bg1"/>
                          </a:solidFill>
                          <a:effectLst/>
                          <a:latin typeface="Calibri" panose="020F0502020204030204" pitchFamily="34" charset="0"/>
                        </a:rPr>
                        <a:t>D/c for AEs</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Calibri" panose="020F0502020204030204" pitchFamily="34" charset="0"/>
                        </a:rPr>
                        <a:t>11.0</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Calibri" panose="020F0502020204030204" pitchFamily="34" charset="0"/>
                        </a:rPr>
                        <a:t>10.6</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Calibri" panose="020F0502020204030204" pitchFamily="34" charset="0"/>
                        </a:rPr>
                        <a:t>NR</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Calibri" panose="020F0502020204030204" pitchFamily="34" charset="0"/>
                        </a:rPr>
                        <a:t>8</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Calibri" panose="020F0502020204030204" pitchFamily="34" charset="0"/>
                        </a:rPr>
                        <a:t>5</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0" i="0" u="none" strike="noStrike" cap="none" normalizeH="0" baseline="0" dirty="0">
                          <a:ln>
                            <a:noFill/>
                          </a:ln>
                          <a:solidFill>
                            <a:schemeClr val="bg1"/>
                          </a:solidFill>
                          <a:effectLst/>
                          <a:latin typeface="Calibri" panose="020F0502020204030204" pitchFamily="34" charset="0"/>
                        </a:rPr>
                        <a:t>NR</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3099457"/>
                  </a:ext>
                </a:extLst>
              </a:tr>
            </a:tbl>
          </a:graphicData>
        </a:graphic>
      </p:graphicFrame>
      <p:sp>
        <p:nvSpPr>
          <p:cNvPr id="29" name="Text Box 15"/>
          <p:cNvSpPr txBox="1">
            <a:spLocks noChangeArrowheads="1"/>
          </p:cNvSpPr>
          <p:nvPr/>
        </p:nvSpPr>
        <p:spPr bwMode="auto">
          <a:xfrm>
            <a:off x="411164" y="6382035"/>
            <a:ext cx="8783638"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456663" rtl="0" eaLnBrk="1" fontAlgn="auto" latinLnBrk="0" hangingPunct="1">
              <a:lnSpc>
                <a:spcPct val="100000"/>
              </a:lnSpc>
              <a:spcBef>
                <a:spcPts val="0"/>
              </a:spcBef>
              <a:spcAft>
                <a:spcPts val="0"/>
              </a:spcAft>
              <a:buClrTx/>
              <a:buSzTx/>
              <a:buFontTx/>
              <a:buNone/>
              <a:tabLst/>
              <a:defRPr/>
            </a:pPr>
            <a:r>
              <a:rPr kumimoji="0" lang="da-DK"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Verstovsek. </a:t>
            </a:r>
            <a:r>
              <a:rPr kumimoji="0" lang="pt-B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NEJM. 2012;366:799. 2. </a:t>
            </a:r>
            <a:r>
              <a:rPr kumimoji="0" lang="da-DK"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Harrison. </a:t>
            </a:r>
            <a:r>
              <a:rPr kumimoji="0" lang="pt-B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NEJM. 2012;366:787.</a:t>
            </a:r>
            <a:endParaRPr kumimoji="0" lang="da-DK"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30" name="Text Box 15"/>
          <p:cNvSpPr txBox="1">
            <a:spLocks noChangeArrowheads="1"/>
          </p:cNvSpPr>
          <p:nvPr/>
        </p:nvSpPr>
        <p:spPr bwMode="auto">
          <a:xfrm>
            <a:off x="433387" y="6155404"/>
            <a:ext cx="7853363" cy="307777"/>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456663" rtl="0" eaLnBrk="1" fontAlgn="auto" latinLnBrk="0" hangingPunct="1">
              <a:lnSpc>
                <a:spcPct val="100000"/>
              </a:lnSpc>
              <a:spcBef>
                <a:spcPts val="0"/>
              </a:spcBef>
              <a:spcAft>
                <a:spcPts val="0"/>
              </a:spcAft>
              <a:buClrTx/>
              <a:buSzTx/>
              <a:buFontTx/>
              <a:buNone/>
              <a:tabLst/>
              <a:defRPr/>
            </a:pPr>
            <a:r>
              <a:rPr kumimoji="0" lang="en-US" altLang="en-US" sz="1400" b="0" i="0" u="none" strike="noStrike" kern="1200" cap="none" spc="-1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*Primary endpoint. </a:t>
            </a:r>
            <a:r>
              <a:rPr kumimoji="0" lang="en-US" altLang="en-US" sz="1400" b="0" i="0" u="none" strike="noStrike" kern="1200" cap="none" spc="-1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400" b="0" i="0" u="none" strike="noStrike" kern="1200" cap="none" spc="-1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151. </a:t>
            </a:r>
            <a:endParaRPr kumimoji="0" lang="da-DK" altLang="en-US" sz="1400" b="0" i="0" u="none" strike="noStrike" kern="1200" cap="none" spc="-1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8335472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FF202-AC0D-2B04-80A9-36A42A9AFB2C}"/>
              </a:ext>
            </a:extLst>
          </p:cNvPr>
          <p:cNvSpPr>
            <a:spLocks noGrp="1"/>
          </p:cNvSpPr>
          <p:nvPr>
            <p:ph type="title"/>
          </p:nvPr>
        </p:nvSpPr>
        <p:spPr/>
        <p:txBody>
          <a:bodyPr/>
          <a:lstStyle/>
          <a:p>
            <a:r>
              <a:rPr lang="en-US" dirty="0"/>
              <a:t>COMFORT-I and COMFORT-II Pooled Analyses:</a:t>
            </a:r>
            <a:br>
              <a:rPr lang="en-US" dirty="0"/>
            </a:br>
            <a:r>
              <a:rPr lang="en-US" dirty="0"/>
              <a:t>Long-term Survival With Ruxolitinib for MF</a:t>
            </a:r>
          </a:p>
        </p:txBody>
      </p:sp>
      <p:sp>
        <p:nvSpPr>
          <p:cNvPr id="3" name="Content Placeholder 2"/>
          <p:cNvSpPr>
            <a:spLocks noGrp="1"/>
          </p:cNvSpPr>
          <p:nvPr>
            <p:ph idx="1"/>
          </p:nvPr>
        </p:nvSpPr>
        <p:spPr>
          <a:xfrm>
            <a:off x="604675" y="5696479"/>
            <a:ext cx="10877529" cy="600781"/>
          </a:xfrm>
        </p:spPr>
        <p:txBody>
          <a:bodyPr>
            <a:noAutofit/>
          </a:bodyPr>
          <a:lstStyle/>
          <a:p>
            <a:pPr>
              <a:buFont typeface="Wingdings" panose="05000000000000000000" pitchFamily="2" charset="2"/>
              <a:buChar char="§"/>
            </a:pPr>
            <a:r>
              <a:rPr lang="en-US" sz="1800" dirty="0"/>
              <a:t>After correcting for crossover (RPSFT), OS advantage observed in ITT analysis was more pronounced for those originally randomized to receive ruxolitinib vs those who crossed over from control to ruxolitinib</a:t>
            </a:r>
          </a:p>
        </p:txBody>
      </p:sp>
      <p:sp>
        <p:nvSpPr>
          <p:cNvPr id="8" name="TextBox 7"/>
          <p:cNvSpPr txBox="1"/>
          <p:nvPr/>
        </p:nvSpPr>
        <p:spPr>
          <a:xfrm>
            <a:off x="409315" y="6373906"/>
            <a:ext cx="2901802" cy="276956"/>
          </a:xfrm>
          <a:prstGeom prst="rect">
            <a:avLst/>
          </a:prstGeom>
          <a:noFill/>
        </p:spPr>
        <p:txBody>
          <a:bodyPr wrap="none" lIns="91399" tIns="45699" rIns="91399" bIns="45699" rtlCol="0">
            <a:spAutoFit/>
          </a:bodyPr>
          <a:lstStyle/>
          <a:p>
            <a:pPr marL="0" marR="0" lvl="0" indent="0" algn="l" defTabSz="45697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mn-cs"/>
              </a:rPr>
              <a:t>Verstovsek. J Hematol Oncol. 2017;10:156.</a:t>
            </a:r>
          </a:p>
        </p:txBody>
      </p:sp>
      <p:sp>
        <p:nvSpPr>
          <p:cNvPr id="11" name="TextBox 10">
            <a:extLst>
              <a:ext uri="{FF2B5EF4-FFF2-40B4-BE49-F238E27FC236}">
                <a16:creationId xmlns:a16="http://schemas.microsoft.com/office/drawing/2014/main" id="{47ED41F8-49AF-9770-6C89-4435064DFCE8}"/>
              </a:ext>
            </a:extLst>
          </p:cNvPr>
          <p:cNvSpPr txBox="1"/>
          <p:nvPr/>
        </p:nvSpPr>
        <p:spPr bwMode="auto">
          <a:xfrm rot="16200000">
            <a:off x="1350021" y="3373354"/>
            <a:ext cx="13988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OS Probability</a:t>
            </a:r>
          </a:p>
        </p:txBody>
      </p:sp>
      <p:sp>
        <p:nvSpPr>
          <p:cNvPr id="12" name="TextBox 11">
            <a:extLst>
              <a:ext uri="{FF2B5EF4-FFF2-40B4-BE49-F238E27FC236}">
                <a16:creationId xmlns:a16="http://schemas.microsoft.com/office/drawing/2014/main" id="{8EE26723-FCFB-9A24-BA5E-D299A32A3830}"/>
              </a:ext>
            </a:extLst>
          </p:cNvPr>
          <p:cNvSpPr txBox="1"/>
          <p:nvPr/>
        </p:nvSpPr>
        <p:spPr bwMode="auto">
          <a:xfrm>
            <a:off x="6011575" y="5328447"/>
            <a:ext cx="123424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OS Time (Yr)</a:t>
            </a:r>
          </a:p>
        </p:txBody>
      </p:sp>
      <p:grpSp>
        <p:nvGrpSpPr>
          <p:cNvPr id="19" name="Group 18">
            <a:extLst>
              <a:ext uri="{FF2B5EF4-FFF2-40B4-BE49-F238E27FC236}">
                <a16:creationId xmlns:a16="http://schemas.microsoft.com/office/drawing/2014/main" id="{876CCAD9-6A18-F213-E845-353397289EAB}"/>
              </a:ext>
            </a:extLst>
          </p:cNvPr>
          <p:cNvGrpSpPr/>
          <p:nvPr/>
        </p:nvGrpSpPr>
        <p:grpSpPr>
          <a:xfrm>
            <a:off x="2238123" y="1932137"/>
            <a:ext cx="444353" cy="3274859"/>
            <a:chOff x="2002730" y="2227896"/>
            <a:chExt cx="444353" cy="3274859"/>
          </a:xfrm>
        </p:grpSpPr>
        <p:sp>
          <p:nvSpPr>
            <p:cNvPr id="13" name="TextBox 12">
              <a:extLst>
                <a:ext uri="{FF2B5EF4-FFF2-40B4-BE49-F238E27FC236}">
                  <a16:creationId xmlns:a16="http://schemas.microsoft.com/office/drawing/2014/main" id="{ED78465C-E6FA-1A60-FE01-238A410DFDE2}"/>
                </a:ext>
              </a:extLst>
            </p:cNvPr>
            <p:cNvSpPr txBox="1"/>
            <p:nvPr/>
          </p:nvSpPr>
          <p:spPr bwMode="auto">
            <a:xfrm>
              <a:off x="2002731" y="2227896"/>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14" name="TextBox 13">
              <a:extLst>
                <a:ext uri="{FF2B5EF4-FFF2-40B4-BE49-F238E27FC236}">
                  <a16:creationId xmlns:a16="http://schemas.microsoft.com/office/drawing/2014/main" id="{783C14D0-0A45-F410-709E-FB77C8F311CD}"/>
                </a:ext>
              </a:extLst>
            </p:cNvPr>
            <p:cNvSpPr txBox="1"/>
            <p:nvPr/>
          </p:nvSpPr>
          <p:spPr bwMode="auto">
            <a:xfrm>
              <a:off x="2002730" y="2808034"/>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0.8</a:t>
              </a:r>
            </a:p>
          </p:txBody>
        </p:sp>
        <p:sp>
          <p:nvSpPr>
            <p:cNvPr id="15" name="TextBox 14">
              <a:extLst>
                <a:ext uri="{FF2B5EF4-FFF2-40B4-BE49-F238E27FC236}">
                  <a16:creationId xmlns:a16="http://schemas.microsoft.com/office/drawing/2014/main" id="{08DF4927-2A98-2AC1-D92F-7FD84DF1CE25}"/>
                </a:ext>
              </a:extLst>
            </p:cNvPr>
            <p:cNvSpPr txBox="1"/>
            <p:nvPr/>
          </p:nvSpPr>
          <p:spPr bwMode="auto">
            <a:xfrm>
              <a:off x="2002730" y="3402470"/>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0.6</a:t>
              </a:r>
            </a:p>
          </p:txBody>
        </p:sp>
        <p:sp>
          <p:nvSpPr>
            <p:cNvPr id="16" name="TextBox 15">
              <a:extLst>
                <a:ext uri="{FF2B5EF4-FFF2-40B4-BE49-F238E27FC236}">
                  <a16:creationId xmlns:a16="http://schemas.microsoft.com/office/drawing/2014/main" id="{43F0B161-C2B3-FE41-5EFE-AD8C384A763F}"/>
                </a:ext>
              </a:extLst>
            </p:cNvPr>
            <p:cNvSpPr txBox="1"/>
            <p:nvPr/>
          </p:nvSpPr>
          <p:spPr bwMode="auto">
            <a:xfrm>
              <a:off x="2002730" y="3984380"/>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0.4</a:t>
              </a:r>
            </a:p>
          </p:txBody>
        </p:sp>
        <p:sp>
          <p:nvSpPr>
            <p:cNvPr id="17" name="TextBox 16">
              <a:extLst>
                <a:ext uri="{FF2B5EF4-FFF2-40B4-BE49-F238E27FC236}">
                  <a16:creationId xmlns:a16="http://schemas.microsoft.com/office/drawing/2014/main" id="{EE759F03-4ED7-A051-36FA-B758AD5A73A6}"/>
                </a:ext>
              </a:extLst>
            </p:cNvPr>
            <p:cNvSpPr txBox="1"/>
            <p:nvPr/>
          </p:nvSpPr>
          <p:spPr bwMode="auto">
            <a:xfrm>
              <a:off x="2002730" y="4578816"/>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0.2</a:t>
              </a:r>
            </a:p>
          </p:txBody>
        </p:sp>
        <p:sp>
          <p:nvSpPr>
            <p:cNvPr id="18" name="TextBox 17">
              <a:extLst>
                <a:ext uri="{FF2B5EF4-FFF2-40B4-BE49-F238E27FC236}">
                  <a16:creationId xmlns:a16="http://schemas.microsoft.com/office/drawing/2014/main" id="{F1A9B2FB-9BE3-C56A-7A4A-73A2D6001237}"/>
                </a:ext>
              </a:extLst>
            </p:cNvPr>
            <p:cNvSpPr txBox="1"/>
            <p:nvPr/>
          </p:nvSpPr>
          <p:spPr bwMode="auto">
            <a:xfrm>
              <a:off x="2158222" y="5164201"/>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grpSp>
        <p:nvGrpSpPr>
          <p:cNvPr id="33" name="Group 32">
            <a:extLst>
              <a:ext uri="{FF2B5EF4-FFF2-40B4-BE49-F238E27FC236}">
                <a16:creationId xmlns:a16="http://schemas.microsoft.com/office/drawing/2014/main" id="{F865B2F6-7D5B-287F-4E48-AAF0F7812050}"/>
              </a:ext>
            </a:extLst>
          </p:cNvPr>
          <p:cNvGrpSpPr/>
          <p:nvPr/>
        </p:nvGrpSpPr>
        <p:grpSpPr>
          <a:xfrm>
            <a:off x="2510362" y="5084637"/>
            <a:ext cx="8208933" cy="338554"/>
            <a:chOff x="2510362" y="5447773"/>
            <a:chExt cx="8208933" cy="338554"/>
          </a:xfrm>
        </p:grpSpPr>
        <p:sp>
          <p:nvSpPr>
            <p:cNvPr id="20" name="TextBox 19">
              <a:extLst>
                <a:ext uri="{FF2B5EF4-FFF2-40B4-BE49-F238E27FC236}">
                  <a16:creationId xmlns:a16="http://schemas.microsoft.com/office/drawing/2014/main" id="{03121192-A80E-5C0A-4182-992793A20770}"/>
                </a:ext>
              </a:extLst>
            </p:cNvPr>
            <p:cNvSpPr txBox="1"/>
            <p:nvPr/>
          </p:nvSpPr>
          <p:spPr bwMode="auto">
            <a:xfrm>
              <a:off x="2510362" y="5447773"/>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0.0</a:t>
              </a:r>
            </a:p>
          </p:txBody>
        </p:sp>
        <p:sp>
          <p:nvSpPr>
            <p:cNvPr id="21" name="TextBox 20">
              <a:extLst>
                <a:ext uri="{FF2B5EF4-FFF2-40B4-BE49-F238E27FC236}">
                  <a16:creationId xmlns:a16="http://schemas.microsoft.com/office/drawing/2014/main" id="{AB5A1045-D15E-C5E3-51C9-A4C03A729D73}"/>
                </a:ext>
              </a:extLst>
            </p:cNvPr>
            <p:cNvSpPr txBox="1"/>
            <p:nvPr/>
          </p:nvSpPr>
          <p:spPr bwMode="auto">
            <a:xfrm>
              <a:off x="3165679" y="5447773"/>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0.5</a:t>
              </a:r>
            </a:p>
          </p:txBody>
        </p:sp>
        <p:sp>
          <p:nvSpPr>
            <p:cNvPr id="22" name="TextBox 21">
              <a:extLst>
                <a:ext uri="{FF2B5EF4-FFF2-40B4-BE49-F238E27FC236}">
                  <a16:creationId xmlns:a16="http://schemas.microsoft.com/office/drawing/2014/main" id="{883231DA-30EA-9285-2D2B-BEAE14FE5B18}"/>
                </a:ext>
              </a:extLst>
            </p:cNvPr>
            <p:cNvSpPr txBox="1"/>
            <p:nvPr/>
          </p:nvSpPr>
          <p:spPr bwMode="auto">
            <a:xfrm>
              <a:off x="3813378" y="5447773"/>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23" name="TextBox 22">
              <a:extLst>
                <a:ext uri="{FF2B5EF4-FFF2-40B4-BE49-F238E27FC236}">
                  <a16:creationId xmlns:a16="http://schemas.microsoft.com/office/drawing/2014/main" id="{7B09D2FA-AF8A-143A-14D4-6CDBF2056639}"/>
                </a:ext>
              </a:extLst>
            </p:cNvPr>
            <p:cNvSpPr txBox="1"/>
            <p:nvPr/>
          </p:nvSpPr>
          <p:spPr bwMode="auto">
            <a:xfrm>
              <a:off x="4468696" y="5447773"/>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a:t>
              </a:r>
            </a:p>
          </p:txBody>
        </p:sp>
        <p:sp>
          <p:nvSpPr>
            <p:cNvPr id="24" name="TextBox 23">
              <a:extLst>
                <a:ext uri="{FF2B5EF4-FFF2-40B4-BE49-F238E27FC236}">
                  <a16:creationId xmlns:a16="http://schemas.microsoft.com/office/drawing/2014/main" id="{8A6E430E-76B6-C411-39C9-3166B55494CF}"/>
                </a:ext>
              </a:extLst>
            </p:cNvPr>
            <p:cNvSpPr txBox="1"/>
            <p:nvPr/>
          </p:nvSpPr>
          <p:spPr bwMode="auto">
            <a:xfrm>
              <a:off x="5095886" y="5447773"/>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25" name="TextBox 24">
              <a:extLst>
                <a:ext uri="{FF2B5EF4-FFF2-40B4-BE49-F238E27FC236}">
                  <a16:creationId xmlns:a16="http://schemas.microsoft.com/office/drawing/2014/main" id="{130964CC-6668-FF9C-B363-F12D7C6CAFEA}"/>
                </a:ext>
              </a:extLst>
            </p:cNvPr>
            <p:cNvSpPr txBox="1"/>
            <p:nvPr/>
          </p:nvSpPr>
          <p:spPr bwMode="auto">
            <a:xfrm>
              <a:off x="5751203" y="5447773"/>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a:t>
              </a:r>
            </a:p>
          </p:txBody>
        </p:sp>
        <p:sp>
          <p:nvSpPr>
            <p:cNvPr id="26" name="TextBox 25">
              <a:extLst>
                <a:ext uri="{FF2B5EF4-FFF2-40B4-BE49-F238E27FC236}">
                  <a16:creationId xmlns:a16="http://schemas.microsoft.com/office/drawing/2014/main" id="{E04228B2-F23A-F56E-F98C-A52894DC25B6}"/>
                </a:ext>
              </a:extLst>
            </p:cNvPr>
            <p:cNvSpPr txBox="1"/>
            <p:nvPr/>
          </p:nvSpPr>
          <p:spPr bwMode="auto">
            <a:xfrm>
              <a:off x="6398902" y="5447773"/>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27" name="TextBox 26">
              <a:extLst>
                <a:ext uri="{FF2B5EF4-FFF2-40B4-BE49-F238E27FC236}">
                  <a16:creationId xmlns:a16="http://schemas.microsoft.com/office/drawing/2014/main" id="{0EBF75B0-4DA1-6A80-4639-F784E4F2E098}"/>
                </a:ext>
              </a:extLst>
            </p:cNvPr>
            <p:cNvSpPr txBox="1"/>
            <p:nvPr/>
          </p:nvSpPr>
          <p:spPr bwMode="auto">
            <a:xfrm>
              <a:off x="7054220" y="5447773"/>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3.5</a:t>
              </a:r>
            </a:p>
          </p:txBody>
        </p:sp>
        <p:sp>
          <p:nvSpPr>
            <p:cNvPr id="28" name="TextBox 27">
              <a:extLst>
                <a:ext uri="{FF2B5EF4-FFF2-40B4-BE49-F238E27FC236}">
                  <a16:creationId xmlns:a16="http://schemas.microsoft.com/office/drawing/2014/main" id="{3C12E8EA-8CF8-B0B5-8F1C-97869A09189A}"/>
                </a:ext>
              </a:extLst>
            </p:cNvPr>
            <p:cNvSpPr txBox="1"/>
            <p:nvPr/>
          </p:nvSpPr>
          <p:spPr bwMode="auto">
            <a:xfrm>
              <a:off x="7689418" y="5447773"/>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29" name="TextBox 28">
              <a:extLst>
                <a:ext uri="{FF2B5EF4-FFF2-40B4-BE49-F238E27FC236}">
                  <a16:creationId xmlns:a16="http://schemas.microsoft.com/office/drawing/2014/main" id="{8C50E46F-A511-FB37-B321-CB29DE9BFD43}"/>
                </a:ext>
              </a:extLst>
            </p:cNvPr>
            <p:cNvSpPr txBox="1"/>
            <p:nvPr/>
          </p:nvSpPr>
          <p:spPr bwMode="auto">
            <a:xfrm>
              <a:off x="8344736" y="5447773"/>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4.5</a:t>
              </a:r>
            </a:p>
          </p:txBody>
        </p:sp>
        <p:sp>
          <p:nvSpPr>
            <p:cNvPr id="30" name="TextBox 29">
              <a:extLst>
                <a:ext uri="{FF2B5EF4-FFF2-40B4-BE49-F238E27FC236}">
                  <a16:creationId xmlns:a16="http://schemas.microsoft.com/office/drawing/2014/main" id="{2940F98E-D489-C8F0-530D-44BB287131F3}"/>
                </a:ext>
              </a:extLst>
            </p:cNvPr>
            <p:cNvSpPr txBox="1"/>
            <p:nvPr/>
          </p:nvSpPr>
          <p:spPr bwMode="auto">
            <a:xfrm>
              <a:off x="8971926" y="5447773"/>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31" name="TextBox 30">
              <a:extLst>
                <a:ext uri="{FF2B5EF4-FFF2-40B4-BE49-F238E27FC236}">
                  <a16:creationId xmlns:a16="http://schemas.microsoft.com/office/drawing/2014/main" id="{60B4981C-9556-FFA7-7369-A56A2D0D3B02}"/>
                </a:ext>
              </a:extLst>
            </p:cNvPr>
            <p:cNvSpPr txBox="1"/>
            <p:nvPr/>
          </p:nvSpPr>
          <p:spPr bwMode="auto">
            <a:xfrm>
              <a:off x="9627243" y="5447773"/>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5.5</a:t>
              </a:r>
            </a:p>
          </p:txBody>
        </p:sp>
        <p:sp>
          <p:nvSpPr>
            <p:cNvPr id="32" name="TextBox 31">
              <a:extLst>
                <a:ext uri="{FF2B5EF4-FFF2-40B4-BE49-F238E27FC236}">
                  <a16:creationId xmlns:a16="http://schemas.microsoft.com/office/drawing/2014/main" id="{25BE36C1-2A64-D3BD-AE49-F62B0811861B}"/>
                </a:ext>
              </a:extLst>
            </p:cNvPr>
            <p:cNvSpPr txBox="1"/>
            <p:nvPr/>
          </p:nvSpPr>
          <p:spPr bwMode="auto">
            <a:xfrm>
              <a:off x="10274942" y="5447773"/>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grpSp>
      <p:sp>
        <p:nvSpPr>
          <p:cNvPr id="34" name="Freeform: Shape 33">
            <a:extLst>
              <a:ext uri="{FF2B5EF4-FFF2-40B4-BE49-F238E27FC236}">
                <a16:creationId xmlns:a16="http://schemas.microsoft.com/office/drawing/2014/main" id="{A6332FA2-CB65-1FF5-80A1-7CC8C6008776}"/>
              </a:ext>
            </a:extLst>
          </p:cNvPr>
          <p:cNvSpPr/>
          <p:nvPr/>
        </p:nvSpPr>
        <p:spPr bwMode="auto">
          <a:xfrm>
            <a:off x="2740652" y="2005480"/>
            <a:ext cx="8003547" cy="3040381"/>
          </a:xfrm>
          <a:custGeom>
            <a:avLst/>
            <a:gdLst>
              <a:gd name="connsiteX0" fmla="*/ 0 w 8221980"/>
              <a:gd name="connsiteY0" fmla="*/ 0 h 3032760"/>
              <a:gd name="connsiteX1" fmla="*/ 0 w 8221980"/>
              <a:gd name="connsiteY1" fmla="*/ 3032760 h 3032760"/>
              <a:gd name="connsiteX2" fmla="*/ 8221980 w 8221980"/>
              <a:gd name="connsiteY2" fmla="*/ 3032760 h 3032760"/>
            </a:gdLst>
            <a:ahLst/>
            <a:cxnLst>
              <a:cxn ang="0">
                <a:pos x="connsiteX0" y="connsiteY0"/>
              </a:cxn>
              <a:cxn ang="0">
                <a:pos x="connsiteX1" y="connsiteY1"/>
              </a:cxn>
              <a:cxn ang="0">
                <a:pos x="connsiteX2" y="connsiteY2"/>
              </a:cxn>
            </a:cxnLst>
            <a:rect l="l" t="t" r="r" b="b"/>
            <a:pathLst>
              <a:path w="8221980" h="3032760">
                <a:moveTo>
                  <a:pt x="0" y="0"/>
                </a:moveTo>
                <a:lnTo>
                  <a:pt x="0" y="3032760"/>
                </a:lnTo>
                <a:lnTo>
                  <a:pt x="8221980" y="303276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5" name="TextBox 34">
            <a:extLst>
              <a:ext uri="{FF2B5EF4-FFF2-40B4-BE49-F238E27FC236}">
                <a16:creationId xmlns:a16="http://schemas.microsoft.com/office/drawing/2014/main" id="{24139840-2B8D-D0A4-784D-7614D2CD8150}"/>
              </a:ext>
            </a:extLst>
          </p:cNvPr>
          <p:cNvSpPr txBox="1"/>
          <p:nvPr/>
        </p:nvSpPr>
        <p:spPr bwMode="auto">
          <a:xfrm>
            <a:off x="2704548" y="4440282"/>
            <a:ext cx="121539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Median OS, yr</a:t>
            </a:r>
          </a:p>
        </p:txBody>
      </p:sp>
      <p:sp>
        <p:nvSpPr>
          <p:cNvPr id="36" name="TextBox 35">
            <a:extLst>
              <a:ext uri="{FF2B5EF4-FFF2-40B4-BE49-F238E27FC236}">
                <a16:creationId xmlns:a16="http://schemas.microsoft.com/office/drawing/2014/main" id="{786B479C-BD26-D917-39C6-21CAE0A6ED76}"/>
              </a:ext>
            </a:extLst>
          </p:cNvPr>
          <p:cNvSpPr txBox="1"/>
          <p:nvPr/>
        </p:nvSpPr>
        <p:spPr bwMode="auto">
          <a:xfrm>
            <a:off x="3818619" y="4027175"/>
            <a:ext cx="108084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Ruxolitinib (n = 301)</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5.3</a:t>
            </a:r>
          </a:p>
        </p:txBody>
      </p:sp>
      <p:sp>
        <p:nvSpPr>
          <p:cNvPr id="37" name="TextBox 36">
            <a:extLst>
              <a:ext uri="{FF2B5EF4-FFF2-40B4-BE49-F238E27FC236}">
                <a16:creationId xmlns:a16="http://schemas.microsoft.com/office/drawing/2014/main" id="{5C7EDA60-C996-6F11-DD66-B4A6A5F24DA8}"/>
              </a:ext>
            </a:extLst>
          </p:cNvPr>
          <p:cNvSpPr txBox="1"/>
          <p:nvPr/>
        </p:nvSpPr>
        <p:spPr bwMode="auto">
          <a:xfrm>
            <a:off x="4849454" y="4027175"/>
            <a:ext cx="108084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1"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RPSFT</a:t>
            </a:r>
            <a:br>
              <a:rPr kumimoji="0" lang="en-US" sz="1400" b="1"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00823B"/>
                </a:solidFill>
                <a:effectLst/>
                <a:uLnTx/>
                <a:uFillTx/>
                <a:latin typeface="Calibri" panose="020F0502020204030204" pitchFamily="34" charset="0"/>
                <a:ea typeface="+mn-ea"/>
                <a:cs typeface="+mn-cs"/>
              </a:rPr>
              <a:t> (n = 227)</a:t>
            </a:r>
          </a:p>
          <a:p>
            <a:pPr marL="0" marR="0" lvl="0" indent="0" algn="ctr"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2.3</a:t>
            </a:r>
          </a:p>
        </p:txBody>
      </p:sp>
      <p:sp>
        <p:nvSpPr>
          <p:cNvPr id="38" name="TextBox 37">
            <a:extLst>
              <a:ext uri="{FF2B5EF4-FFF2-40B4-BE49-F238E27FC236}">
                <a16:creationId xmlns:a16="http://schemas.microsoft.com/office/drawing/2014/main" id="{AD198218-FF64-8582-737E-70C93537AACB}"/>
              </a:ext>
            </a:extLst>
          </p:cNvPr>
          <p:cNvSpPr txBox="1"/>
          <p:nvPr/>
        </p:nvSpPr>
        <p:spPr bwMode="auto">
          <a:xfrm>
            <a:off x="3779813" y="4666371"/>
            <a:ext cx="226376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 0.35 (95% CI: 0.23-0.59) </a:t>
            </a:r>
          </a:p>
        </p:txBody>
      </p:sp>
      <p:sp>
        <p:nvSpPr>
          <p:cNvPr id="39" name="TextBox 38">
            <a:extLst>
              <a:ext uri="{FF2B5EF4-FFF2-40B4-BE49-F238E27FC236}">
                <a16:creationId xmlns:a16="http://schemas.microsoft.com/office/drawing/2014/main" id="{36AF41CA-48E2-3BB7-080B-6504560E29E3}"/>
              </a:ext>
            </a:extLst>
          </p:cNvPr>
          <p:cNvSpPr txBox="1"/>
          <p:nvPr/>
        </p:nvSpPr>
        <p:spPr bwMode="auto">
          <a:xfrm>
            <a:off x="9043388" y="2035519"/>
            <a:ext cx="167590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Ruxolitinib (n = 301)</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Control (n = 227)</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RPSFT (n = 227)</a:t>
            </a:r>
          </a:p>
        </p:txBody>
      </p:sp>
      <p:cxnSp>
        <p:nvCxnSpPr>
          <p:cNvPr id="41" name="Straight Connector 40">
            <a:extLst>
              <a:ext uri="{FF2B5EF4-FFF2-40B4-BE49-F238E27FC236}">
                <a16:creationId xmlns:a16="http://schemas.microsoft.com/office/drawing/2014/main" id="{C4BB4C84-7455-A230-D776-C3C0099276E1}"/>
              </a:ext>
            </a:extLst>
          </p:cNvPr>
          <p:cNvCxnSpPr/>
          <p:nvPr/>
        </p:nvCxnSpPr>
        <p:spPr bwMode="auto">
          <a:xfrm>
            <a:off x="8633097" y="2178283"/>
            <a:ext cx="433141" cy="0"/>
          </a:xfrm>
          <a:prstGeom prst="line">
            <a:avLst/>
          </a:prstGeom>
          <a:noFill/>
          <a:ln w="28575" cap="flat" cmpd="sng" algn="ctr">
            <a:solidFill>
              <a:schemeClr val="accent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AAA5F7F1-645A-D80E-8A11-1C87DA99EB81}"/>
              </a:ext>
            </a:extLst>
          </p:cNvPr>
          <p:cNvCxnSpPr/>
          <p:nvPr/>
        </p:nvCxnSpPr>
        <p:spPr bwMode="auto">
          <a:xfrm>
            <a:off x="8633097" y="2406411"/>
            <a:ext cx="433141" cy="0"/>
          </a:xfrm>
          <a:prstGeom prst="line">
            <a:avLst/>
          </a:prstGeom>
          <a:noFill/>
          <a:ln w="28575" cap="flat" cmpd="sng" algn="ctr">
            <a:solidFill>
              <a:schemeClr val="accent3"/>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50ABC56F-4137-0872-1401-5A2B80BD08ED}"/>
              </a:ext>
            </a:extLst>
          </p:cNvPr>
          <p:cNvCxnSpPr/>
          <p:nvPr/>
        </p:nvCxnSpPr>
        <p:spPr bwMode="auto">
          <a:xfrm>
            <a:off x="8633097" y="2607393"/>
            <a:ext cx="433141" cy="0"/>
          </a:xfrm>
          <a:prstGeom prst="line">
            <a:avLst/>
          </a:prstGeom>
          <a:noFill/>
          <a:ln w="28575" cap="flat" cmpd="sng" algn="ctr">
            <a:solidFill>
              <a:schemeClr val="accent4"/>
            </a:solidFill>
            <a:prstDash val="solid"/>
            <a:round/>
            <a:headEnd type="none" w="med" len="med"/>
            <a:tailEnd type="none" w="med" len="med"/>
          </a:ln>
          <a:effectLst/>
        </p:spPr>
      </p:cxnSp>
      <p:grpSp>
        <p:nvGrpSpPr>
          <p:cNvPr id="51" name="Group 50">
            <a:extLst>
              <a:ext uri="{FF2B5EF4-FFF2-40B4-BE49-F238E27FC236}">
                <a16:creationId xmlns:a16="http://schemas.microsoft.com/office/drawing/2014/main" id="{2F037C81-5544-A1E2-CFC8-0BDB1B73C68B}"/>
              </a:ext>
            </a:extLst>
          </p:cNvPr>
          <p:cNvGrpSpPr/>
          <p:nvPr/>
        </p:nvGrpSpPr>
        <p:grpSpPr>
          <a:xfrm>
            <a:off x="2643313" y="2100942"/>
            <a:ext cx="106680" cy="2947242"/>
            <a:chOff x="2109892" y="2396701"/>
            <a:chExt cx="1245292" cy="2947242"/>
          </a:xfrm>
        </p:grpSpPr>
        <p:cxnSp>
          <p:nvCxnSpPr>
            <p:cNvPr id="45" name="Straight Connector 44">
              <a:extLst>
                <a:ext uri="{FF2B5EF4-FFF2-40B4-BE49-F238E27FC236}">
                  <a16:creationId xmlns:a16="http://schemas.microsoft.com/office/drawing/2014/main" id="{06B8A92D-CE16-02A0-D53A-7126DBB1327B}"/>
                </a:ext>
              </a:extLst>
            </p:cNvPr>
            <p:cNvCxnSpPr>
              <a:cxnSpLocks/>
            </p:cNvCxnSpPr>
            <p:nvPr/>
          </p:nvCxnSpPr>
          <p:spPr bwMode="auto">
            <a:xfrm>
              <a:off x="2109892" y="2396701"/>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782CD53E-56B5-C804-1364-597ED2E42D28}"/>
                </a:ext>
              </a:extLst>
            </p:cNvPr>
            <p:cNvCxnSpPr>
              <a:cxnSpLocks/>
            </p:cNvCxnSpPr>
            <p:nvPr/>
          </p:nvCxnSpPr>
          <p:spPr bwMode="auto">
            <a:xfrm>
              <a:off x="2109892" y="2992551"/>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4DBFCEFE-7CF0-E112-E127-57806AC1AFF7}"/>
                </a:ext>
              </a:extLst>
            </p:cNvPr>
            <p:cNvCxnSpPr>
              <a:cxnSpLocks/>
            </p:cNvCxnSpPr>
            <p:nvPr/>
          </p:nvCxnSpPr>
          <p:spPr bwMode="auto">
            <a:xfrm>
              <a:off x="2109892" y="3575768"/>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67C6A08C-B445-67FE-0AB2-10EC13B62023}"/>
                </a:ext>
              </a:extLst>
            </p:cNvPr>
            <p:cNvCxnSpPr>
              <a:cxnSpLocks/>
            </p:cNvCxnSpPr>
            <p:nvPr/>
          </p:nvCxnSpPr>
          <p:spPr bwMode="auto">
            <a:xfrm>
              <a:off x="2109892" y="4171618"/>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149DC60C-984D-6212-FA63-CF4F983311B0}"/>
                </a:ext>
              </a:extLst>
            </p:cNvPr>
            <p:cNvCxnSpPr>
              <a:cxnSpLocks/>
            </p:cNvCxnSpPr>
            <p:nvPr/>
          </p:nvCxnSpPr>
          <p:spPr bwMode="auto">
            <a:xfrm>
              <a:off x="2109892" y="4748093"/>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93981CCF-0D20-A2D9-5208-BD0CFFA50233}"/>
                </a:ext>
              </a:extLst>
            </p:cNvPr>
            <p:cNvCxnSpPr>
              <a:cxnSpLocks/>
            </p:cNvCxnSpPr>
            <p:nvPr/>
          </p:nvCxnSpPr>
          <p:spPr bwMode="auto">
            <a:xfrm>
              <a:off x="2109892" y="5343943"/>
              <a:ext cx="1245292" cy="0"/>
            </a:xfrm>
            <a:prstGeom prst="line">
              <a:avLst/>
            </a:prstGeom>
            <a:noFill/>
            <a:ln w="28575" cap="flat" cmpd="sng" algn="ctr">
              <a:solidFill>
                <a:schemeClr val="bg1"/>
              </a:solidFill>
              <a:prstDash val="solid"/>
              <a:round/>
              <a:headEnd type="none" w="med" len="med"/>
              <a:tailEnd type="none" w="med" len="med"/>
            </a:ln>
            <a:effectLst/>
          </p:spPr>
        </p:cxnSp>
      </p:grpSp>
      <p:grpSp>
        <p:nvGrpSpPr>
          <p:cNvPr id="52" name="Group 51">
            <a:extLst>
              <a:ext uri="{FF2B5EF4-FFF2-40B4-BE49-F238E27FC236}">
                <a16:creationId xmlns:a16="http://schemas.microsoft.com/office/drawing/2014/main" id="{D9A82856-DDAF-1D43-77B7-0A038AC2435B}"/>
              </a:ext>
            </a:extLst>
          </p:cNvPr>
          <p:cNvGrpSpPr/>
          <p:nvPr/>
        </p:nvGrpSpPr>
        <p:grpSpPr>
          <a:xfrm rot="5400000">
            <a:off x="4309263" y="3479575"/>
            <a:ext cx="103825" cy="3241045"/>
            <a:chOff x="2109892" y="2396701"/>
            <a:chExt cx="1245292" cy="2947242"/>
          </a:xfrm>
        </p:grpSpPr>
        <p:cxnSp>
          <p:nvCxnSpPr>
            <p:cNvPr id="53" name="Straight Connector 52">
              <a:extLst>
                <a:ext uri="{FF2B5EF4-FFF2-40B4-BE49-F238E27FC236}">
                  <a16:creationId xmlns:a16="http://schemas.microsoft.com/office/drawing/2014/main" id="{C22D5A63-BB23-3A15-AFD4-23D75CE01A46}"/>
                </a:ext>
              </a:extLst>
            </p:cNvPr>
            <p:cNvCxnSpPr>
              <a:cxnSpLocks/>
            </p:cNvCxnSpPr>
            <p:nvPr/>
          </p:nvCxnSpPr>
          <p:spPr bwMode="auto">
            <a:xfrm>
              <a:off x="2109892" y="2396701"/>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28BE45D8-7A3B-5B4B-F400-1CCCB08552A4}"/>
                </a:ext>
              </a:extLst>
            </p:cNvPr>
            <p:cNvCxnSpPr>
              <a:cxnSpLocks/>
            </p:cNvCxnSpPr>
            <p:nvPr/>
          </p:nvCxnSpPr>
          <p:spPr bwMode="auto">
            <a:xfrm>
              <a:off x="2109892" y="2992551"/>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BC6ACA90-8F26-872D-9968-6B39315136C7}"/>
                </a:ext>
              </a:extLst>
            </p:cNvPr>
            <p:cNvCxnSpPr>
              <a:cxnSpLocks/>
            </p:cNvCxnSpPr>
            <p:nvPr/>
          </p:nvCxnSpPr>
          <p:spPr bwMode="auto">
            <a:xfrm>
              <a:off x="2109892" y="3575768"/>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B6F45A9D-A262-48A4-C0D8-3788DC0B6FC0}"/>
                </a:ext>
              </a:extLst>
            </p:cNvPr>
            <p:cNvCxnSpPr>
              <a:cxnSpLocks/>
            </p:cNvCxnSpPr>
            <p:nvPr/>
          </p:nvCxnSpPr>
          <p:spPr bwMode="auto">
            <a:xfrm>
              <a:off x="2109892" y="4171618"/>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5ED985D9-553C-9DE8-A72E-B352395E4C52}"/>
                </a:ext>
              </a:extLst>
            </p:cNvPr>
            <p:cNvCxnSpPr>
              <a:cxnSpLocks/>
            </p:cNvCxnSpPr>
            <p:nvPr/>
          </p:nvCxnSpPr>
          <p:spPr bwMode="auto">
            <a:xfrm>
              <a:off x="2109892" y="4748093"/>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48BE294E-2055-C37A-59D0-A9F5CAD6B328}"/>
                </a:ext>
              </a:extLst>
            </p:cNvPr>
            <p:cNvCxnSpPr>
              <a:cxnSpLocks/>
            </p:cNvCxnSpPr>
            <p:nvPr/>
          </p:nvCxnSpPr>
          <p:spPr bwMode="auto">
            <a:xfrm>
              <a:off x="2109892" y="5343943"/>
              <a:ext cx="1245292" cy="0"/>
            </a:xfrm>
            <a:prstGeom prst="line">
              <a:avLst/>
            </a:prstGeom>
            <a:noFill/>
            <a:ln w="28575" cap="flat" cmpd="sng" algn="ctr">
              <a:solidFill>
                <a:schemeClr val="bg1"/>
              </a:solidFill>
              <a:prstDash val="solid"/>
              <a:round/>
              <a:headEnd type="none" w="med" len="med"/>
              <a:tailEnd type="none" w="med" len="med"/>
            </a:ln>
            <a:effectLst/>
          </p:spPr>
        </p:cxnSp>
      </p:grpSp>
      <p:grpSp>
        <p:nvGrpSpPr>
          <p:cNvPr id="59" name="Group 58">
            <a:extLst>
              <a:ext uri="{FF2B5EF4-FFF2-40B4-BE49-F238E27FC236}">
                <a16:creationId xmlns:a16="http://schemas.microsoft.com/office/drawing/2014/main" id="{62C89109-C5E5-D8F1-FCE9-B593A0633315}"/>
              </a:ext>
            </a:extLst>
          </p:cNvPr>
          <p:cNvGrpSpPr/>
          <p:nvPr/>
        </p:nvGrpSpPr>
        <p:grpSpPr>
          <a:xfrm rot="5400000">
            <a:off x="8506350" y="3150632"/>
            <a:ext cx="103825" cy="3898940"/>
            <a:chOff x="2109892" y="1798445"/>
            <a:chExt cx="1245293" cy="3545498"/>
          </a:xfrm>
        </p:grpSpPr>
        <p:cxnSp>
          <p:nvCxnSpPr>
            <p:cNvPr id="60" name="Straight Connector 59">
              <a:extLst>
                <a:ext uri="{FF2B5EF4-FFF2-40B4-BE49-F238E27FC236}">
                  <a16:creationId xmlns:a16="http://schemas.microsoft.com/office/drawing/2014/main" id="{AFC37723-B361-92C8-C563-7A802588D2F0}"/>
                </a:ext>
              </a:extLst>
            </p:cNvPr>
            <p:cNvCxnSpPr>
              <a:cxnSpLocks/>
            </p:cNvCxnSpPr>
            <p:nvPr/>
          </p:nvCxnSpPr>
          <p:spPr bwMode="auto">
            <a:xfrm>
              <a:off x="2109892" y="2396701"/>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D2EF092C-E3C5-A117-7E8B-F361C8E8FE03}"/>
                </a:ext>
              </a:extLst>
            </p:cNvPr>
            <p:cNvCxnSpPr>
              <a:cxnSpLocks/>
            </p:cNvCxnSpPr>
            <p:nvPr/>
          </p:nvCxnSpPr>
          <p:spPr bwMode="auto">
            <a:xfrm>
              <a:off x="2109892" y="2992551"/>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739240BE-7B61-F5BF-ADEC-832E708BCD67}"/>
                </a:ext>
              </a:extLst>
            </p:cNvPr>
            <p:cNvCxnSpPr>
              <a:cxnSpLocks/>
            </p:cNvCxnSpPr>
            <p:nvPr/>
          </p:nvCxnSpPr>
          <p:spPr bwMode="auto">
            <a:xfrm>
              <a:off x="2109892" y="3575768"/>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9841CA5A-88D5-9EFE-A338-031484916FDC}"/>
                </a:ext>
              </a:extLst>
            </p:cNvPr>
            <p:cNvCxnSpPr>
              <a:cxnSpLocks/>
            </p:cNvCxnSpPr>
            <p:nvPr/>
          </p:nvCxnSpPr>
          <p:spPr bwMode="auto">
            <a:xfrm>
              <a:off x="2109892" y="4171618"/>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4096" name="Straight Connector 4095">
              <a:extLst>
                <a:ext uri="{FF2B5EF4-FFF2-40B4-BE49-F238E27FC236}">
                  <a16:creationId xmlns:a16="http://schemas.microsoft.com/office/drawing/2014/main" id="{F04BB940-EB23-F297-E33C-0B31E6845175}"/>
                </a:ext>
              </a:extLst>
            </p:cNvPr>
            <p:cNvCxnSpPr>
              <a:cxnSpLocks/>
            </p:cNvCxnSpPr>
            <p:nvPr/>
          </p:nvCxnSpPr>
          <p:spPr bwMode="auto">
            <a:xfrm>
              <a:off x="2109892" y="4748093"/>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4097" name="Straight Connector 4096">
              <a:extLst>
                <a:ext uri="{FF2B5EF4-FFF2-40B4-BE49-F238E27FC236}">
                  <a16:creationId xmlns:a16="http://schemas.microsoft.com/office/drawing/2014/main" id="{78ADDA06-B5B2-FD30-754D-7B7BCA45FD2D}"/>
                </a:ext>
              </a:extLst>
            </p:cNvPr>
            <p:cNvCxnSpPr>
              <a:cxnSpLocks/>
            </p:cNvCxnSpPr>
            <p:nvPr/>
          </p:nvCxnSpPr>
          <p:spPr bwMode="auto">
            <a:xfrm>
              <a:off x="2109892" y="5343943"/>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4099" name="Straight Connector 4098">
              <a:extLst>
                <a:ext uri="{FF2B5EF4-FFF2-40B4-BE49-F238E27FC236}">
                  <a16:creationId xmlns:a16="http://schemas.microsoft.com/office/drawing/2014/main" id="{11A5C53B-7FFB-D98B-FBE7-BEAEDE0EA4A1}"/>
                </a:ext>
              </a:extLst>
            </p:cNvPr>
            <p:cNvCxnSpPr>
              <a:cxnSpLocks/>
            </p:cNvCxnSpPr>
            <p:nvPr/>
          </p:nvCxnSpPr>
          <p:spPr bwMode="auto">
            <a:xfrm>
              <a:off x="2109893" y="1798445"/>
              <a:ext cx="1245292" cy="0"/>
            </a:xfrm>
            <a:prstGeom prst="line">
              <a:avLst/>
            </a:prstGeom>
            <a:noFill/>
            <a:ln w="28575" cap="flat" cmpd="sng" algn="ctr">
              <a:solidFill>
                <a:schemeClr val="bg1"/>
              </a:solidFill>
              <a:prstDash val="solid"/>
              <a:round/>
              <a:headEnd type="none" w="med" len="med"/>
              <a:tailEnd type="none" w="med" len="med"/>
            </a:ln>
            <a:effectLst/>
          </p:spPr>
        </p:cxnSp>
      </p:grpSp>
      <p:cxnSp>
        <p:nvCxnSpPr>
          <p:cNvPr id="4101" name="Straight Connector 4100">
            <a:extLst>
              <a:ext uri="{FF2B5EF4-FFF2-40B4-BE49-F238E27FC236}">
                <a16:creationId xmlns:a16="http://schemas.microsoft.com/office/drawing/2014/main" id="{38F3DDC4-7A6F-E8E1-E82C-0BE85F27970D}"/>
              </a:ext>
            </a:extLst>
          </p:cNvPr>
          <p:cNvCxnSpPr/>
          <p:nvPr/>
        </p:nvCxnSpPr>
        <p:spPr bwMode="auto">
          <a:xfrm>
            <a:off x="2749993" y="3565491"/>
            <a:ext cx="6737459" cy="0"/>
          </a:xfrm>
          <a:prstGeom prst="line">
            <a:avLst/>
          </a:prstGeom>
          <a:noFill/>
          <a:ln w="28575" cap="flat" cmpd="sng" algn="ctr">
            <a:solidFill>
              <a:schemeClr val="tx2"/>
            </a:solidFill>
            <a:prstDash val="sysDash"/>
            <a:round/>
            <a:headEnd type="none" w="med" len="med"/>
            <a:tailEnd type="none" w="med" len="med"/>
          </a:ln>
          <a:effectLst/>
        </p:spPr>
      </p:cxnSp>
      <p:grpSp>
        <p:nvGrpSpPr>
          <p:cNvPr id="4103" name="Group 4102">
            <a:extLst>
              <a:ext uri="{FF2B5EF4-FFF2-40B4-BE49-F238E27FC236}">
                <a16:creationId xmlns:a16="http://schemas.microsoft.com/office/drawing/2014/main" id="{0FD87985-E602-3C13-B870-772F60BF6FD0}"/>
              </a:ext>
            </a:extLst>
          </p:cNvPr>
          <p:cNvGrpSpPr/>
          <p:nvPr/>
        </p:nvGrpSpPr>
        <p:grpSpPr>
          <a:xfrm>
            <a:off x="2749550" y="2075966"/>
            <a:ext cx="7418388" cy="1957388"/>
            <a:chOff x="2749550" y="2371725"/>
            <a:chExt cx="7418388" cy="1957388"/>
          </a:xfrm>
        </p:grpSpPr>
        <p:sp>
          <p:nvSpPr>
            <p:cNvPr id="44" name="Freeform: Shape 43">
              <a:extLst>
                <a:ext uri="{FF2B5EF4-FFF2-40B4-BE49-F238E27FC236}">
                  <a16:creationId xmlns:a16="http://schemas.microsoft.com/office/drawing/2014/main" id="{953FE887-25E8-538C-167D-5E4A598CE743}"/>
                </a:ext>
              </a:extLst>
            </p:cNvPr>
            <p:cNvSpPr/>
            <p:nvPr/>
          </p:nvSpPr>
          <p:spPr bwMode="auto">
            <a:xfrm>
              <a:off x="5872163" y="3505200"/>
              <a:ext cx="4295775" cy="823913"/>
            </a:xfrm>
            <a:custGeom>
              <a:avLst/>
              <a:gdLst>
                <a:gd name="connsiteX0" fmla="*/ 4295775 w 4295775"/>
                <a:gd name="connsiteY0" fmla="*/ 823913 h 823913"/>
                <a:gd name="connsiteX1" fmla="*/ 4095750 w 4295775"/>
                <a:gd name="connsiteY1" fmla="*/ 823913 h 823913"/>
                <a:gd name="connsiteX2" fmla="*/ 4095750 w 4295775"/>
                <a:gd name="connsiteY2" fmla="*/ 647700 h 823913"/>
                <a:gd name="connsiteX3" fmla="*/ 3348037 w 4295775"/>
                <a:gd name="connsiteY3" fmla="*/ 647700 h 823913"/>
                <a:gd name="connsiteX4" fmla="*/ 3348037 w 4295775"/>
                <a:gd name="connsiteY4" fmla="*/ 619125 h 823913"/>
                <a:gd name="connsiteX5" fmla="*/ 3067050 w 4295775"/>
                <a:gd name="connsiteY5" fmla="*/ 619125 h 823913"/>
                <a:gd name="connsiteX6" fmla="*/ 3067050 w 4295775"/>
                <a:gd name="connsiteY6" fmla="*/ 600075 h 823913"/>
                <a:gd name="connsiteX7" fmla="*/ 3033712 w 4295775"/>
                <a:gd name="connsiteY7" fmla="*/ 600075 h 823913"/>
                <a:gd name="connsiteX8" fmla="*/ 3033712 w 4295775"/>
                <a:gd name="connsiteY8" fmla="*/ 571500 h 823913"/>
                <a:gd name="connsiteX9" fmla="*/ 2819400 w 4295775"/>
                <a:gd name="connsiteY9" fmla="*/ 571500 h 823913"/>
                <a:gd name="connsiteX10" fmla="*/ 2819400 w 4295775"/>
                <a:gd name="connsiteY10" fmla="*/ 557213 h 823913"/>
                <a:gd name="connsiteX11" fmla="*/ 2771775 w 4295775"/>
                <a:gd name="connsiteY11" fmla="*/ 557213 h 823913"/>
                <a:gd name="connsiteX12" fmla="*/ 2781300 w 4295775"/>
                <a:gd name="connsiteY12" fmla="*/ 547688 h 823913"/>
                <a:gd name="connsiteX13" fmla="*/ 2719387 w 4295775"/>
                <a:gd name="connsiteY13" fmla="*/ 547688 h 823913"/>
                <a:gd name="connsiteX14" fmla="*/ 2719387 w 4295775"/>
                <a:gd name="connsiteY14" fmla="*/ 528638 h 823913"/>
                <a:gd name="connsiteX15" fmla="*/ 2647950 w 4295775"/>
                <a:gd name="connsiteY15" fmla="*/ 528638 h 823913"/>
                <a:gd name="connsiteX16" fmla="*/ 2647950 w 4295775"/>
                <a:gd name="connsiteY16" fmla="*/ 509588 h 823913"/>
                <a:gd name="connsiteX17" fmla="*/ 2390775 w 4295775"/>
                <a:gd name="connsiteY17" fmla="*/ 509588 h 823913"/>
                <a:gd name="connsiteX18" fmla="*/ 2390775 w 4295775"/>
                <a:gd name="connsiteY18" fmla="*/ 476250 h 823913"/>
                <a:gd name="connsiteX19" fmla="*/ 2276475 w 4295775"/>
                <a:gd name="connsiteY19" fmla="*/ 476250 h 823913"/>
                <a:gd name="connsiteX20" fmla="*/ 2276475 w 4295775"/>
                <a:gd name="connsiteY20" fmla="*/ 452438 h 823913"/>
                <a:gd name="connsiteX21" fmla="*/ 2214562 w 4295775"/>
                <a:gd name="connsiteY21" fmla="*/ 452438 h 823913"/>
                <a:gd name="connsiteX22" fmla="*/ 2219325 w 4295775"/>
                <a:gd name="connsiteY22" fmla="*/ 447675 h 823913"/>
                <a:gd name="connsiteX23" fmla="*/ 2181225 w 4295775"/>
                <a:gd name="connsiteY23" fmla="*/ 447675 h 823913"/>
                <a:gd name="connsiteX24" fmla="*/ 2181225 w 4295775"/>
                <a:gd name="connsiteY24" fmla="*/ 419100 h 823913"/>
                <a:gd name="connsiteX25" fmla="*/ 2133600 w 4295775"/>
                <a:gd name="connsiteY25" fmla="*/ 419100 h 823913"/>
                <a:gd name="connsiteX26" fmla="*/ 2133600 w 4295775"/>
                <a:gd name="connsiteY26" fmla="*/ 409575 h 823913"/>
                <a:gd name="connsiteX27" fmla="*/ 2071687 w 4295775"/>
                <a:gd name="connsiteY27" fmla="*/ 409575 h 823913"/>
                <a:gd name="connsiteX28" fmla="*/ 2071687 w 4295775"/>
                <a:gd name="connsiteY28" fmla="*/ 395288 h 823913"/>
                <a:gd name="connsiteX29" fmla="*/ 2071687 w 4295775"/>
                <a:gd name="connsiteY29" fmla="*/ 376238 h 823913"/>
                <a:gd name="connsiteX30" fmla="*/ 1795462 w 4295775"/>
                <a:gd name="connsiteY30" fmla="*/ 376238 h 823913"/>
                <a:gd name="connsiteX31" fmla="*/ 1795462 w 4295775"/>
                <a:gd name="connsiteY31" fmla="*/ 376238 h 823913"/>
                <a:gd name="connsiteX32" fmla="*/ 1819275 w 4295775"/>
                <a:gd name="connsiteY32" fmla="*/ 352425 h 823913"/>
                <a:gd name="connsiteX33" fmla="*/ 1695450 w 4295775"/>
                <a:gd name="connsiteY33" fmla="*/ 352425 h 823913"/>
                <a:gd name="connsiteX34" fmla="*/ 1695450 w 4295775"/>
                <a:gd name="connsiteY34" fmla="*/ 342900 h 823913"/>
                <a:gd name="connsiteX35" fmla="*/ 1662112 w 4295775"/>
                <a:gd name="connsiteY35" fmla="*/ 342900 h 823913"/>
                <a:gd name="connsiteX36" fmla="*/ 1662112 w 4295775"/>
                <a:gd name="connsiteY36" fmla="*/ 323850 h 823913"/>
                <a:gd name="connsiteX37" fmla="*/ 1585912 w 4295775"/>
                <a:gd name="connsiteY37" fmla="*/ 323850 h 823913"/>
                <a:gd name="connsiteX38" fmla="*/ 1585912 w 4295775"/>
                <a:gd name="connsiteY38" fmla="*/ 304800 h 823913"/>
                <a:gd name="connsiteX39" fmla="*/ 1481137 w 4295775"/>
                <a:gd name="connsiteY39" fmla="*/ 304800 h 823913"/>
                <a:gd name="connsiteX40" fmla="*/ 1481137 w 4295775"/>
                <a:gd name="connsiteY40" fmla="*/ 285750 h 823913"/>
                <a:gd name="connsiteX41" fmla="*/ 1357312 w 4295775"/>
                <a:gd name="connsiteY41" fmla="*/ 285750 h 823913"/>
                <a:gd name="connsiteX42" fmla="*/ 1357312 w 4295775"/>
                <a:gd name="connsiteY42" fmla="*/ 271463 h 823913"/>
                <a:gd name="connsiteX43" fmla="*/ 1333500 w 4295775"/>
                <a:gd name="connsiteY43" fmla="*/ 271463 h 823913"/>
                <a:gd name="connsiteX44" fmla="*/ 1333500 w 4295775"/>
                <a:gd name="connsiteY44" fmla="*/ 209550 h 823913"/>
                <a:gd name="connsiteX45" fmla="*/ 1243012 w 4295775"/>
                <a:gd name="connsiteY45" fmla="*/ 209550 h 823913"/>
                <a:gd name="connsiteX46" fmla="*/ 1243012 w 4295775"/>
                <a:gd name="connsiteY46" fmla="*/ 180975 h 823913"/>
                <a:gd name="connsiteX47" fmla="*/ 1138237 w 4295775"/>
                <a:gd name="connsiteY47" fmla="*/ 180975 h 823913"/>
                <a:gd name="connsiteX48" fmla="*/ 1138237 w 4295775"/>
                <a:gd name="connsiteY48" fmla="*/ 166688 h 823913"/>
                <a:gd name="connsiteX49" fmla="*/ 971550 w 4295775"/>
                <a:gd name="connsiteY49" fmla="*/ 166688 h 823913"/>
                <a:gd name="connsiteX50" fmla="*/ 971550 w 4295775"/>
                <a:gd name="connsiteY50" fmla="*/ 138113 h 823913"/>
                <a:gd name="connsiteX51" fmla="*/ 938212 w 4295775"/>
                <a:gd name="connsiteY51" fmla="*/ 138113 h 823913"/>
                <a:gd name="connsiteX52" fmla="*/ 938212 w 4295775"/>
                <a:gd name="connsiteY52" fmla="*/ 123825 h 823913"/>
                <a:gd name="connsiteX53" fmla="*/ 895350 w 4295775"/>
                <a:gd name="connsiteY53" fmla="*/ 123825 h 823913"/>
                <a:gd name="connsiteX54" fmla="*/ 895350 w 4295775"/>
                <a:gd name="connsiteY54" fmla="*/ 104775 h 823913"/>
                <a:gd name="connsiteX55" fmla="*/ 862012 w 4295775"/>
                <a:gd name="connsiteY55" fmla="*/ 104775 h 823913"/>
                <a:gd name="connsiteX56" fmla="*/ 862012 w 4295775"/>
                <a:gd name="connsiteY56" fmla="*/ 95250 h 823913"/>
                <a:gd name="connsiteX57" fmla="*/ 628650 w 4295775"/>
                <a:gd name="connsiteY57" fmla="*/ 95250 h 823913"/>
                <a:gd name="connsiteX58" fmla="*/ 628650 w 4295775"/>
                <a:gd name="connsiteY58" fmla="*/ 71438 h 823913"/>
                <a:gd name="connsiteX59" fmla="*/ 595312 w 4295775"/>
                <a:gd name="connsiteY59" fmla="*/ 71438 h 823913"/>
                <a:gd name="connsiteX60" fmla="*/ 376237 w 4295775"/>
                <a:gd name="connsiteY60" fmla="*/ 71438 h 823913"/>
                <a:gd name="connsiteX61" fmla="*/ 376237 w 4295775"/>
                <a:gd name="connsiteY61" fmla="*/ 42863 h 823913"/>
                <a:gd name="connsiteX62" fmla="*/ 261937 w 4295775"/>
                <a:gd name="connsiteY62" fmla="*/ 42863 h 823913"/>
                <a:gd name="connsiteX63" fmla="*/ 261937 w 4295775"/>
                <a:gd name="connsiteY63" fmla="*/ 28575 h 823913"/>
                <a:gd name="connsiteX64" fmla="*/ 119062 w 4295775"/>
                <a:gd name="connsiteY64" fmla="*/ 28575 h 823913"/>
                <a:gd name="connsiteX65" fmla="*/ 119062 w 4295775"/>
                <a:gd name="connsiteY65" fmla="*/ 14288 h 823913"/>
                <a:gd name="connsiteX66" fmla="*/ 71437 w 4295775"/>
                <a:gd name="connsiteY66" fmla="*/ 14288 h 823913"/>
                <a:gd name="connsiteX67" fmla="*/ 71437 w 4295775"/>
                <a:gd name="connsiteY67" fmla="*/ 0 h 823913"/>
                <a:gd name="connsiteX68" fmla="*/ 0 w 4295775"/>
                <a:gd name="connsiteY68" fmla="*/ 0 h 823913"/>
                <a:gd name="connsiteX0" fmla="*/ 4295775 w 4295775"/>
                <a:gd name="connsiteY0" fmla="*/ 823913 h 823913"/>
                <a:gd name="connsiteX1" fmla="*/ 4095750 w 4295775"/>
                <a:gd name="connsiteY1" fmla="*/ 823913 h 823913"/>
                <a:gd name="connsiteX2" fmla="*/ 4095750 w 4295775"/>
                <a:gd name="connsiteY2" fmla="*/ 647700 h 823913"/>
                <a:gd name="connsiteX3" fmla="*/ 3348037 w 4295775"/>
                <a:gd name="connsiteY3" fmla="*/ 647700 h 823913"/>
                <a:gd name="connsiteX4" fmla="*/ 3348037 w 4295775"/>
                <a:gd name="connsiteY4" fmla="*/ 619125 h 823913"/>
                <a:gd name="connsiteX5" fmla="*/ 3067050 w 4295775"/>
                <a:gd name="connsiteY5" fmla="*/ 619125 h 823913"/>
                <a:gd name="connsiteX6" fmla="*/ 3067050 w 4295775"/>
                <a:gd name="connsiteY6" fmla="*/ 600075 h 823913"/>
                <a:gd name="connsiteX7" fmla="*/ 3033712 w 4295775"/>
                <a:gd name="connsiteY7" fmla="*/ 600075 h 823913"/>
                <a:gd name="connsiteX8" fmla="*/ 3033712 w 4295775"/>
                <a:gd name="connsiteY8" fmla="*/ 571500 h 823913"/>
                <a:gd name="connsiteX9" fmla="*/ 2819400 w 4295775"/>
                <a:gd name="connsiteY9" fmla="*/ 571500 h 823913"/>
                <a:gd name="connsiteX10" fmla="*/ 2819400 w 4295775"/>
                <a:gd name="connsiteY10" fmla="*/ 557213 h 823913"/>
                <a:gd name="connsiteX11" fmla="*/ 2771775 w 4295775"/>
                <a:gd name="connsiteY11" fmla="*/ 557213 h 823913"/>
                <a:gd name="connsiteX12" fmla="*/ 2781300 w 4295775"/>
                <a:gd name="connsiteY12" fmla="*/ 547688 h 823913"/>
                <a:gd name="connsiteX13" fmla="*/ 2719387 w 4295775"/>
                <a:gd name="connsiteY13" fmla="*/ 547688 h 823913"/>
                <a:gd name="connsiteX14" fmla="*/ 2719387 w 4295775"/>
                <a:gd name="connsiteY14" fmla="*/ 528638 h 823913"/>
                <a:gd name="connsiteX15" fmla="*/ 2647950 w 4295775"/>
                <a:gd name="connsiteY15" fmla="*/ 528638 h 823913"/>
                <a:gd name="connsiteX16" fmla="*/ 2647950 w 4295775"/>
                <a:gd name="connsiteY16" fmla="*/ 509588 h 823913"/>
                <a:gd name="connsiteX17" fmla="*/ 2390775 w 4295775"/>
                <a:gd name="connsiteY17" fmla="*/ 509588 h 823913"/>
                <a:gd name="connsiteX18" fmla="*/ 2390775 w 4295775"/>
                <a:gd name="connsiteY18" fmla="*/ 476250 h 823913"/>
                <a:gd name="connsiteX19" fmla="*/ 2276475 w 4295775"/>
                <a:gd name="connsiteY19" fmla="*/ 476250 h 823913"/>
                <a:gd name="connsiteX20" fmla="*/ 2276475 w 4295775"/>
                <a:gd name="connsiteY20" fmla="*/ 452438 h 823913"/>
                <a:gd name="connsiteX21" fmla="*/ 2214562 w 4295775"/>
                <a:gd name="connsiteY21" fmla="*/ 452438 h 823913"/>
                <a:gd name="connsiteX22" fmla="*/ 2219325 w 4295775"/>
                <a:gd name="connsiteY22" fmla="*/ 447675 h 823913"/>
                <a:gd name="connsiteX23" fmla="*/ 2181225 w 4295775"/>
                <a:gd name="connsiteY23" fmla="*/ 447675 h 823913"/>
                <a:gd name="connsiteX24" fmla="*/ 2181225 w 4295775"/>
                <a:gd name="connsiteY24" fmla="*/ 419100 h 823913"/>
                <a:gd name="connsiteX25" fmla="*/ 2133600 w 4295775"/>
                <a:gd name="connsiteY25" fmla="*/ 419100 h 823913"/>
                <a:gd name="connsiteX26" fmla="*/ 2133600 w 4295775"/>
                <a:gd name="connsiteY26" fmla="*/ 409575 h 823913"/>
                <a:gd name="connsiteX27" fmla="*/ 2071687 w 4295775"/>
                <a:gd name="connsiteY27" fmla="*/ 409575 h 823913"/>
                <a:gd name="connsiteX28" fmla="*/ 2071687 w 4295775"/>
                <a:gd name="connsiteY28" fmla="*/ 395288 h 823913"/>
                <a:gd name="connsiteX29" fmla="*/ 2071687 w 4295775"/>
                <a:gd name="connsiteY29" fmla="*/ 376238 h 823913"/>
                <a:gd name="connsiteX30" fmla="*/ 1795462 w 4295775"/>
                <a:gd name="connsiteY30" fmla="*/ 376238 h 823913"/>
                <a:gd name="connsiteX31" fmla="*/ 1795462 w 4295775"/>
                <a:gd name="connsiteY31" fmla="*/ 376238 h 823913"/>
                <a:gd name="connsiteX32" fmla="*/ 1793081 w 4295775"/>
                <a:gd name="connsiteY32" fmla="*/ 354806 h 823913"/>
                <a:gd name="connsiteX33" fmla="*/ 1695450 w 4295775"/>
                <a:gd name="connsiteY33" fmla="*/ 352425 h 823913"/>
                <a:gd name="connsiteX34" fmla="*/ 1695450 w 4295775"/>
                <a:gd name="connsiteY34" fmla="*/ 342900 h 823913"/>
                <a:gd name="connsiteX35" fmla="*/ 1662112 w 4295775"/>
                <a:gd name="connsiteY35" fmla="*/ 342900 h 823913"/>
                <a:gd name="connsiteX36" fmla="*/ 1662112 w 4295775"/>
                <a:gd name="connsiteY36" fmla="*/ 323850 h 823913"/>
                <a:gd name="connsiteX37" fmla="*/ 1585912 w 4295775"/>
                <a:gd name="connsiteY37" fmla="*/ 323850 h 823913"/>
                <a:gd name="connsiteX38" fmla="*/ 1585912 w 4295775"/>
                <a:gd name="connsiteY38" fmla="*/ 304800 h 823913"/>
                <a:gd name="connsiteX39" fmla="*/ 1481137 w 4295775"/>
                <a:gd name="connsiteY39" fmla="*/ 304800 h 823913"/>
                <a:gd name="connsiteX40" fmla="*/ 1481137 w 4295775"/>
                <a:gd name="connsiteY40" fmla="*/ 285750 h 823913"/>
                <a:gd name="connsiteX41" fmla="*/ 1357312 w 4295775"/>
                <a:gd name="connsiteY41" fmla="*/ 285750 h 823913"/>
                <a:gd name="connsiteX42" fmla="*/ 1357312 w 4295775"/>
                <a:gd name="connsiteY42" fmla="*/ 271463 h 823913"/>
                <a:gd name="connsiteX43" fmla="*/ 1333500 w 4295775"/>
                <a:gd name="connsiteY43" fmla="*/ 271463 h 823913"/>
                <a:gd name="connsiteX44" fmla="*/ 1333500 w 4295775"/>
                <a:gd name="connsiteY44" fmla="*/ 209550 h 823913"/>
                <a:gd name="connsiteX45" fmla="*/ 1243012 w 4295775"/>
                <a:gd name="connsiteY45" fmla="*/ 209550 h 823913"/>
                <a:gd name="connsiteX46" fmla="*/ 1243012 w 4295775"/>
                <a:gd name="connsiteY46" fmla="*/ 180975 h 823913"/>
                <a:gd name="connsiteX47" fmla="*/ 1138237 w 4295775"/>
                <a:gd name="connsiteY47" fmla="*/ 180975 h 823913"/>
                <a:gd name="connsiteX48" fmla="*/ 1138237 w 4295775"/>
                <a:gd name="connsiteY48" fmla="*/ 166688 h 823913"/>
                <a:gd name="connsiteX49" fmla="*/ 971550 w 4295775"/>
                <a:gd name="connsiteY49" fmla="*/ 166688 h 823913"/>
                <a:gd name="connsiteX50" fmla="*/ 971550 w 4295775"/>
                <a:gd name="connsiteY50" fmla="*/ 138113 h 823913"/>
                <a:gd name="connsiteX51" fmla="*/ 938212 w 4295775"/>
                <a:gd name="connsiteY51" fmla="*/ 138113 h 823913"/>
                <a:gd name="connsiteX52" fmla="*/ 938212 w 4295775"/>
                <a:gd name="connsiteY52" fmla="*/ 123825 h 823913"/>
                <a:gd name="connsiteX53" fmla="*/ 895350 w 4295775"/>
                <a:gd name="connsiteY53" fmla="*/ 123825 h 823913"/>
                <a:gd name="connsiteX54" fmla="*/ 895350 w 4295775"/>
                <a:gd name="connsiteY54" fmla="*/ 104775 h 823913"/>
                <a:gd name="connsiteX55" fmla="*/ 862012 w 4295775"/>
                <a:gd name="connsiteY55" fmla="*/ 104775 h 823913"/>
                <a:gd name="connsiteX56" fmla="*/ 862012 w 4295775"/>
                <a:gd name="connsiteY56" fmla="*/ 95250 h 823913"/>
                <a:gd name="connsiteX57" fmla="*/ 628650 w 4295775"/>
                <a:gd name="connsiteY57" fmla="*/ 95250 h 823913"/>
                <a:gd name="connsiteX58" fmla="*/ 628650 w 4295775"/>
                <a:gd name="connsiteY58" fmla="*/ 71438 h 823913"/>
                <a:gd name="connsiteX59" fmla="*/ 595312 w 4295775"/>
                <a:gd name="connsiteY59" fmla="*/ 71438 h 823913"/>
                <a:gd name="connsiteX60" fmla="*/ 376237 w 4295775"/>
                <a:gd name="connsiteY60" fmla="*/ 71438 h 823913"/>
                <a:gd name="connsiteX61" fmla="*/ 376237 w 4295775"/>
                <a:gd name="connsiteY61" fmla="*/ 42863 h 823913"/>
                <a:gd name="connsiteX62" fmla="*/ 261937 w 4295775"/>
                <a:gd name="connsiteY62" fmla="*/ 42863 h 823913"/>
                <a:gd name="connsiteX63" fmla="*/ 261937 w 4295775"/>
                <a:gd name="connsiteY63" fmla="*/ 28575 h 823913"/>
                <a:gd name="connsiteX64" fmla="*/ 119062 w 4295775"/>
                <a:gd name="connsiteY64" fmla="*/ 28575 h 823913"/>
                <a:gd name="connsiteX65" fmla="*/ 119062 w 4295775"/>
                <a:gd name="connsiteY65" fmla="*/ 14288 h 823913"/>
                <a:gd name="connsiteX66" fmla="*/ 71437 w 4295775"/>
                <a:gd name="connsiteY66" fmla="*/ 14288 h 823913"/>
                <a:gd name="connsiteX67" fmla="*/ 71437 w 4295775"/>
                <a:gd name="connsiteY67" fmla="*/ 0 h 823913"/>
                <a:gd name="connsiteX68" fmla="*/ 0 w 4295775"/>
                <a:gd name="connsiteY68" fmla="*/ 0 h 823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4295775" h="823913">
                  <a:moveTo>
                    <a:pt x="4295775" y="823913"/>
                  </a:moveTo>
                  <a:lnTo>
                    <a:pt x="4095750" y="823913"/>
                  </a:lnTo>
                  <a:lnTo>
                    <a:pt x="4095750" y="647700"/>
                  </a:lnTo>
                  <a:lnTo>
                    <a:pt x="3348037" y="647700"/>
                  </a:lnTo>
                  <a:lnTo>
                    <a:pt x="3348037" y="619125"/>
                  </a:lnTo>
                  <a:lnTo>
                    <a:pt x="3067050" y="619125"/>
                  </a:lnTo>
                  <a:lnTo>
                    <a:pt x="3067050" y="600075"/>
                  </a:lnTo>
                  <a:lnTo>
                    <a:pt x="3033712" y="600075"/>
                  </a:lnTo>
                  <a:lnTo>
                    <a:pt x="3033712" y="571500"/>
                  </a:lnTo>
                  <a:lnTo>
                    <a:pt x="2819400" y="571500"/>
                  </a:lnTo>
                  <a:lnTo>
                    <a:pt x="2819400" y="557213"/>
                  </a:lnTo>
                  <a:lnTo>
                    <a:pt x="2771775" y="557213"/>
                  </a:lnTo>
                  <a:lnTo>
                    <a:pt x="2781300" y="547688"/>
                  </a:lnTo>
                  <a:lnTo>
                    <a:pt x="2719387" y="547688"/>
                  </a:lnTo>
                  <a:lnTo>
                    <a:pt x="2719387" y="528638"/>
                  </a:lnTo>
                  <a:lnTo>
                    <a:pt x="2647950" y="528638"/>
                  </a:lnTo>
                  <a:lnTo>
                    <a:pt x="2647950" y="509588"/>
                  </a:lnTo>
                  <a:lnTo>
                    <a:pt x="2390775" y="509588"/>
                  </a:lnTo>
                  <a:lnTo>
                    <a:pt x="2390775" y="476250"/>
                  </a:lnTo>
                  <a:lnTo>
                    <a:pt x="2276475" y="476250"/>
                  </a:lnTo>
                  <a:lnTo>
                    <a:pt x="2276475" y="452438"/>
                  </a:lnTo>
                  <a:lnTo>
                    <a:pt x="2214562" y="452438"/>
                  </a:lnTo>
                  <a:lnTo>
                    <a:pt x="2219325" y="447675"/>
                  </a:lnTo>
                  <a:lnTo>
                    <a:pt x="2181225" y="447675"/>
                  </a:lnTo>
                  <a:lnTo>
                    <a:pt x="2181225" y="419100"/>
                  </a:lnTo>
                  <a:lnTo>
                    <a:pt x="2133600" y="419100"/>
                  </a:lnTo>
                  <a:lnTo>
                    <a:pt x="2133600" y="409575"/>
                  </a:lnTo>
                  <a:lnTo>
                    <a:pt x="2071687" y="409575"/>
                  </a:lnTo>
                  <a:lnTo>
                    <a:pt x="2071687" y="395288"/>
                  </a:lnTo>
                  <a:lnTo>
                    <a:pt x="2071687" y="376238"/>
                  </a:lnTo>
                  <a:lnTo>
                    <a:pt x="1795462" y="376238"/>
                  </a:lnTo>
                  <a:lnTo>
                    <a:pt x="1795462" y="376238"/>
                  </a:lnTo>
                  <a:lnTo>
                    <a:pt x="1793081" y="354806"/>
                  </a:lnTo>
                  <a:lnTo>
                    <a:pt x="1695450" y="352425"/>
                  </a:lnTo>
                  <a:lnTo>
                    <a:pt x="1695450" y="342900"/>
                  </a:lnTo>
                  <a:lnTo>
                    <a:pt x="1662112" y="342900"/>
                  </a:lnTo>
                  <a:lnTo>
                    <a:pt x="1662112" y="323850"/>
                  </a:lnTo>
                  <a:lnTo>
                    <a:pt x="1585912" y="323850"/>
                  </a:lnTo>
                  <a:lnTo>
                    <a:pt x="1585912" y="304800"/>
                  </a:lnTo>
                  <a:lnTo>
                    <a:pt x="1481137" y="304800"/>
                  </a:lnTo>
                  <a:lnTo>
                    <a:pt x="1481137" y="285750"/>
                  </a:lnTo>
                  <a:lnTo>
                    <a:pt x="1357312" y="285750"/>
                  </a:lnTo>
                  <a:lnTo>
                    <a:pt x="1357312" y="271463"/>
                  </a:lnTo>
                  <a:lnTo>
                    <a:pt x="1333500" y="271463"/>
                  </a:lnTo>
                  <a:lnTo>
                    <a:pt x="1333500" y="209550"/>
                  </a:lnTo>
                  <a:lnTo>
                    <a:pt x="1243012" y="209550"/>
                  </a:lnTo>
                  <a:lnTo>
                    <a:pt x="1243012" y="180975"/>
                  </a:lnTo>
                  <a:lnTo>
                    <a:pt x="1138237" y="180975"/>
                  </a:lnTo>
                  <a:lnTo>
                    <a:pt x="1138237" y="166688"/>
                  </a:lnTo>
                  <a:lnTo>
                    <a:pt x="971550" y="166688"/>
                  </a:lnTo>
                  <a:lnTo>
                    <a:pt x="971550" y="138113"/>
                  </a:lnTo>
                  <a:lnTo>
                    <a:pt x="938212" y="138113"/>
                  </a:lnTo>
                  <a:lnTo>
                    <a:pt x="938212" y="123825"/>
                  </a:lnTo>
                  <a:lnTo>
                    <a:pt x="895350" y="123825"/>
                  </a:lnTo>
                  <a:lnTo>
                    <a:pt x="895350" y="104775"/>
                  </a:lnTo>
                  <a:lnTo>
                    <a:pt x="862012" y="104775"/>
                  </a:lnTo>
                  <a:lnTo>
                    <a:pt x="862012" y="95250"/>
                  </a:lnTo>
                  <a:lnTo>
                    <a:pt x="628650" y="95250"/>
                  </a:lnTo>
                  <a:lnTo>
                    <a:pt x="628650" y="71438"/>
                  </a:lnTo>
                  <a:lnTo>
                    <a:pt x="595312" y="71438"/>
                  </a:lnTo>
                  <a:lnTo>
                    <a:pt x="376237" y="71438"/>
                  </a:lnTo>
                  <a:lnTo>
                    <a:pt x="376237" y="42863"/>
                  </a:lnTo>
                  <a:lnTo>
                    <a:pt x="261937" y="42863"/>
                  </a:lnTo>
                  <a:lnTo>
                    <a:pt x="261937" y="28575"/>
                  </a:lnTo>
                  <a:lnTo>
                    <a:pt x="119062" y="28575"/>
                  </a:lnTo>
                  <a:lnTo>
                    <a:pt x="119062" y="14288"/>
                  </a:lnTo>
                  <a:lnTo>
                    <a:pt x="71437" y="14288"/>
                  </a:lnTo>
                  <a:lnTo>
                    <a:pt x="71437" y="0"/>
                  </a:lnTo>
                  <a:lnTo>
                    <a:pt x="0" y="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102" name="Freeform: Shape 4101">
              <a:extLst>
                <a:ext uri="{FF2B5EF4-FFF2-40B4-BE49-F238E27FC236}">
                  <a16:creationId xmlns:a16="http://schemas.microsoft.com/office/drawing/2014/main" id="{225184DA-5291-B6C4-8F67-A7654BBDD699}"/>
                </a:ext>
              </a:extLst>
            </p:cNvPr>
            <p:cNvSpPr/>
            <p:nvPr/>
          </p:nvSpPr>
          <p:spPr bwMode="auto">
            <a:xfrm>
              <a:off x="2749550" y="2371725"/>
              <a:ext cx="3143250" cy="1130300"/>
            </a:xfrm>
            <a:custGeom>
              <a:avLst/>
              <a:gdLst>
                <a:gd name="connsiteX0" fmla="*/ 0 w 3143250"/>
                <a:gd name="connsiteY0" fmla="*/ 0 h 1130300"/>
                <a:gd name="connsiteX1" fmla="*/ 69850 w 3143250"/>
                <a:gd name="connsiteY1" fmla="*/ 0 h 1130300"/>
                <a:gd name="connsiteX2" fmla="*/ 69850 w 3143250"/>
                <a:gd name="connsiteY2" fmla="*/ 25400 h 1130300"/>
                <a:gd name="connsiteX3" fmla="*/ 222250 w 3143250"/>
                <a:gd name="connsiteY3" fmla="*/ 25400 h 1130300"/>
                <a:gd name="connsiteX4" fmla="*/ 222250 w 3143250"/>
                <a:gd name="connsiteY4" fmla="*/ 47625 h 1130300"/>
                <a:gd name="connsiteX5" fmla="*/ 276225 w 3143250"/>
                <a:gd name="connsiteY5" fmla="*/ 47625 h 1130300"/>
                <a:gd name="connsiteX6" fmla="*/ 276225 w 3143250"/>
                <a:gd name="connsiteY6" fmla="*/ 63500 h 1130300"/>
                <a:gd name="connsiteX7" fmla="*/ 320675 w 3143250"/>
                <a:gd name="connsiteY7" fmla="*/ 63500 h 1130300"/>
                <a:gd name="connsiteX8" fmla="*/ 320675 w 3143250"/>
                <a:gd name="connsiteY8" fmla="*/ 76200 h 1130300"/>
                <a:gd name="connsiteX9" fmla="*/ 501650 w 3143250"/>
                <a:gd name="connsiteY9" fmla="*/ 76200 h 1130300"/>
                <a:gd name="connsiteX10" fmla="*/ 501650 w 3143250"/>
                <a:gd name="connsiteY10" fmla="*/ 123825 h 1130300"/>
                <a:gd name="connsiteX11" fmla="*/ 584200 w 3143250"/>
                <a:gd name="connsiteY11" fmla="*/ 123825 h 1130300"/>
                <a:gd name="connsiteX12" fmla="*/ 568325 w 3143250"/>
                <a:gd name="connsiteY12" fmla="*/ 139700 h 1130300"/>
                <a:gd name="connsiteX13" fmla="*/ 673100 w 3143250"/>
                <a:gd name="connsiteY13" fmla="*/ 139700 h 1130300"/>
                <a:gd name="connsiteX14" fmla="*/ 673100 w 3143250"/>
                <a:gd name="connsiteY14" fmla="*/ 190500 h 1130300"/>
                <a:gd name="connsiteX15" fmla="*/ 708025 w 3143250"/>
                <a:gd name="connsiteY15" fmla="*/ 190500 h 1130300"/>
                <a:gd name="connsiteX16" fmla="*/ 708025 w 3143250"/>
                <a:gd name="connsiteY16" fmla="*/ 209550 h 1130300"/>
                <a:gd name="connsiteX17" fmla="*/ 895350 w 3143250"/>
                <a:gd name="connsiteY17" fmla="*/ 209550 h 1130300"/>
                <a:gd name="connsiteX18" fmla="*/ 895350 w 3143250"/>
                <a:gd name="connsiteY18" fmla="*/ 244475 h 1130300"/>
                <a:gd name="connsiteX19" fmla="*/ 933450 w 3143250"/>
                <a:gd name="connsiteY19" fmla="*/ 244475 h 1130300"/>
                <a:gd name="connsiteX20" fmla="*/ 933450 w 3143250"/>
                <a:gd name="connsiteY20" fmla="*/ 260350 h 1130300"/>
                <a:gd name="connsiteX21" fmla="*/ 968375 w 3143250"/>
                <a:gd name="connsiteY21" fmla="*/ 260350 h 1130300"/>
                <a:gd name="connsiteX22" fmla="*/ 968375 w 3143250"/>
                <a:gd name="connsiteY22" fmla="*/ 288925 h 1130300"/>
                <a:gd name="connsiteX23" fmla="*/ 1012825 w 3143250"/>
                <a:gd name="connsiteY23" fmla="*/ 288925 h 1130300"/>
                <a:gd name="connsiteX24" fmla="*/ 1012825 w 3143250"/>
                <a:gd name="connsiteY24" fmla="*/ 317500 h 1130300"/>
                <a:gd name="connsiteX25" fmla="*/ 1063625 w 3143250"/>
                <a:gd name="connsiteY25" fmla="*/ 317500 h 1130300"/>
                <a:gd name="connsiteX26" fmla="*/ 1063625 w 3143250"/>
                <a:gd name="connsiteY26" fmla="*/ 339725 h 1130300"/>
                <a:gd name="connsiteX27" fmla="*/ 1095375 w 3143250"/>
                <a:gd name="connsiteY27" fmla="*/ 339725 h 1130300"/>
                <a:gd name="connsiteX28" fmla="*/ 1095375 w 3143250"/>
                <a:gd name="connsiteY28" fmla="*/ 358775 h 1130300"/>
                <a:gd name="connsiteX29" fmla="*/ 1158875 w 3143250"/>
                <a:gd name="connsiteY29" fmla="*/ 358775 h 1130300"/>
                <a:gd name="connsiteX30" fmla="*/ 1158875 w 3143250"/>
                <a:gd name="connsiteY30" fmla="*/ 396875 h 1130300"/>
                <a:gd name="connsiteX31" fmla="*/ 1193800 w 3143250"/>
                <a:gd name="connsiteY31" fmla="*/ 396875 h 1130300"/>
                <a:gd name="connsiteX32" fmla="*/ 1193800 w 3143250"/>
                <a:gd name="connsiteY32" fmla="*/ 409575 h 1130300"/>
                <a:gd name="connsiteX33" fmla="*/ 1289050 w 3143250"/>
                <a:gd name="connsiteY33" fmla="*/ 409575 h 1130300"/>
                <a:gd name="connsiteX34" fmla="*/ 1289050 w 3143250"/>
                <a:gd name="connsiteY34" fmla="*/ 438150 h 1130300"/>
                <a:gd name="connsiteX35" fmla="*/ 1314450 w 3143250"/>
                <a:gd name="connsiteY35" fmla="*/ 438150 h 1130300"/>
                <a:gd name="connsiteX36" fmla="*/ 1314450 w 3143250"/>
                <a:gd name="connsiteY36" fmla="*/ 460375 h 1130300"/>
                <a:gd name="connsiteX37" fmla="*/ 1381125 w 3143250"/>
                <a:gd name="connsiteY37" fmla="*/ 460375 h 1130300"/>
                <a:gd name="connsiteX38" fmla="*/ 1381125 w 3143250"/>
                <a:gd name="connsiteY38" fmla="*/ 485775 h 1130300"/>
                <a:gd name="connsiteX39" fmla="*/ 1409700 w 3143250"/>
                <a:gd name="connsiteY39" fmla="*/ 485775 h 1130300"/>
                <a:gd name="connsiteX40" fmla="*/ 1409700 w 3143250"/>
                <a:gd name="connsiteY40" fmla="*/ 501650 h 1130300"/>
                <a:gd name="connsiteX41" fmla="*/ 1485900 w 3143250"/>
                <a:gd name="connsiteY41" fmla="*/ 501650 h 1130300"/>
                <a:gd name="connsiteX42" fmla="*/ 1485900 w 3143250"/>
                <a:gd name="connsiteY42" fmla="*/ 539750 h 1130300"/>
                <a:gd name="connsiteX43" fmla="*/ 1647825 w 3143250"/>
                <a:gd name="connsiteY43" fmla="*/ 539750 h 1130300"/>
                <a:gd name="connsiteX44" fmla="*/ 1647825 w 3143250"/>
                <a:gd name="connsiteY44" fmla="*/ 555625 h 1130300"/>
                <a:gd name="connsiteX45" fmla="*/ 1790700 w 3143250"/>
                <a:gd name="connsiteY45" fmla="*/ 555625 h 1130300"/>
                <a:gd name="connsiteX46" fmla="*/ 1790700 w 3143250"/>
                <a:gd name="connsiteY46" fmla="*/ 581025 h 1130300"/>
                <a:gd name="connsiteX47" fmla="*/ 1831975 w 3143250"/>
                <a:gd name="connsiteY47" fmla="*/ 581025 h 1130300"/>
                <a:gd name="connsiteX48" fmla="*/ 1831975 w 3143250"/>
                <a:gd name="connsiteY48" fmla="*/ 622300 h 1130300"/>
                <a:gd name="connsiteX49" fmla="*/ 1841500 w 3143250"/>
                <a:gd name="connsiteY49" fmla="*/ 622300 h 1130300"/>
                <a:gd name="connsiteX50" fmla="*/ 1841500 w 3143250"/>
                <a:gd name="connsiteY50" fmla="*/ 638175 h 1130300"/>
                <a:gd name="connsiteX51" fmla="*/ 1873250 w 3143250"/>
                <a:gd name="connsiteY51" fmla="*/ 638175 h 1130300"/>
                <a:gd name="connsiteX52" fmla="*/ 1873250 w 3143250"/>
                <a:gd name="connsiteY52" fmla="*/ 641350 h 1130300"/>
                <a:gd name="connsiteX53" fmla="*/ 1949450 w 3143250"/>
                <a:gd name="connsiteY53" fmla="*/ 641350 h 1130300"/>
                <a:gd name="connsiteX54" fmla="*/ 1962150 w 3143250"/>
                <a:gd name="connsiteY54" fmla="*/ 654050 h 1130300"/>
                <a:gd name="connsiteX55" fmla="*/ 2057400 w 3143250"/>
                <a:gd name="connsiteY55" fmla="*/ 654050 h 1130300"/>
                <a:gd name="connsiteX56" fmla="*/ 2057400 w 3143250"/>
                <a:gd name="connsiteY56" fmla="*/ 679450 h 1130300"/>
                <a:gd name="connsiteX57" fmla="*/ 2162175 w 3143250"/>
                <a:gd name="connsiteY57" fmla="*/ 679450 h 1130300"/>
                <a:gd name="connsiteX58" fmla="*/ 2162175 w 3143250"/>
                <a:gd name="connsiteY58" fmla="*/ 695325 h 1130300"/>
                <a:gd name="connsiteX59" fmla="*/ 2162175 w 3143250"/>
                <a:gd name="connsiteY59" fmla="*/ 695325 h 1130300"/>
                <a:gd name="connsiteX60" fmla="*/ 2181225 w 3143250"/>
                <a:gd name="connsiteY60" fmla="*/ 714375 h 1130300"/>
                <a:gd name="connsiteX61" fmla="*/ 2216150 w 3143250"/>
                <a:gd name="connsiteY61" fmla="*/ 714375 h 1130300"/>
                <a:gd name="connsiteX62" fmla="*/ 2216150 w 3143250"/>
                <a:gd name="connsiteY62" fmla="*/ 739775 h 1130300"/>
                <a:gd name="connsiteX63" fmla="*/ 2247900 w 3143250"/>
                <a:gd name="connsiteY63" fmla="*/ 739775 h 1130300"/>
                <a:gd name="connsiteX64" fmla="*/ 2247900 w 3143250"/>
                <a:gd name="connsiteY64" fmla="*/ 739775 h 1130300"/>
                <a:gd name="connsiteX65" fmla="*/ 2266950 w 3143250"/>
                <a:gd name="connsiteY65" fmla="*/ 758825 h 1130300"/>
                <a:gd name="connsiteX66" fmla="*/ 2266950 w 3143250"/>
                <a:gd name="connsiteY66" fmla="*/ 771525 h 1130300"/>
                <a:gd name="connsiteX67" fmla="*/ 2355850 w 3143250"/>
                <a:gd name="connsiteY67" fmla="*/ 771525 h 1130300"/>
                <a:gd name="connsiteX68" fmla="*/ 2355850 w 3143250"/>
                <a:gd name="connsiteY68" fmla="*/ 790575 h 1130300"/>
                <a:gd name="connsiteX69" fmla="*/ 2381250 w 3143250"/>
                <a:gd name="connsiteY69" fmla="*/ 790575 h 1130300"/>
                <a:gd name="connsiteX70" fmla="*/ 2381250 w 3143250"/>
                <a:gd name="connsiteY70" fmla="*/ 809625 h 1130300"/>
                <a:gd name="connsiteX71" fmla="*/ 2432050 w 3143250"/>
                <a:gd name="connsiteY71" fmla="*/ 809625 h 1130300"/>
                <a:gd name="connsiteX72" fmla="*/ 2432050 w 3143250"/>
                <a:gd name="connsiteY72" fmla="*/ 822325 h 1130300"/>
                <a:gd name="connsiteX73" fmla="*/ 2505075 w 3143250"/>
                <a:gd name="connsiteY73" fmla="*/ 822325 h 1130300"/>
                <a:gd name="connsiteX74" fmla="*/ 2505075 w 3143250"/>
                <a:gd name="connsiteY74" fmla="*/ 844550 h 1130300"/>
                <a:gd name="connsiteX75" fmla="*/ 2540000 w 3143250"/>
                <a:gd name="connsiteY75" fmla="*/ 844550 h 1130300"/>
                <a:gd name="connsiteX76" fmla="*/ 2540000 w 3143250"/>
                <a:gd name="connsiteY76" fmla="*/ 857250 h 1130300"/>
                <a:gd name="connsiteX77" fmla="*/ 2578100 w 3143250"/>
                <a:gd name="connsiteY77" fmla="*/ 857250 h 1130300"/>
                <a:gd name="connsiteX78" fmla="*/ 2578100 w 3143250"/>
                <a:gd name="connsiteY78" fmla="*/ 885825 h 1130300"/>
                <a:gd name="connsiteX79" fmla="*/ 2597150 w 3143250"/>
                <a:gd name="connsiteY79" fmla="*/ 885825 h 1130300"/>
                <a:gd name="connsiteX80" fmla="*/ 2597150 w 3143250"/>
                <a:gd name="connsiteY80" fmla="*/ 908050 h 1130300"/>
                <a:gd name="connsiteX81" fmla="*/ 2616200 w 3143250"/>
                <a:gd name="connsiteY81" fmla="*/ 908050 h 1130300"/>
                <a:gd name="connsiteX82" fmla="*/ 2616200 w 3143250"/>
                <a:gd name="connsiteY82" fmla="*/ 920750 h 1130300"/>
                <a:gd name="connsiteX83" fmla="*/ 2698750 w 3143250"/>
                <a:gd name="connsiteY83" fmla="*/ 920750 h 1130300"/>
                <a:gd name="connsiteX84" fmla="*/ 2698750 w 3143250"/>
                <a:gd name="connsiteY84" fmla="*/ 942975 h 1130300"/>
                <a:gd name="connsiteX85" fmla="*/ 2768600 w 3143250"/>
                <a:gd name="connsiteY85" fmla="*/ 942975 h 1130300"/>
                <a:gd name="connsiteX86" fmla="*/ 2768600 w 3143250"/>
                <a:gd name="connsiteY86" fmla="*/ 958850 h 1130300"/>
                <a:gd name="connsiteX87" fmla="*/ 2794000 w 3143250"/>
                <a:gd name="connsiteY87" fmla="*/ 958850 h 1130300"/>
                <a:gd name="connsiteX88" fmla="*/ 2794000 w 3143250"/>
                <a:gd name="connsiteY88" fmla="*/ 987425 h 1130300"/>
                <a:gd name="connsiteX89" fmla="*/ 2822575 w 3143250"/>
                <a:gd name="connsiteY89" fmla="*/ 987425 h 1130300"/>
                <a:gd name="connsiteX90" fmla="*/ 2822575 w 3143250"/>
                <a:gd name="connsiteY90" fmla="*/ 1022350 h 1130300"/>
                <a:gd name="connsiteX91" fmla="*/ 2860675 w 3143250"/>
                <a:gd name="connsiteY91" fmla="*/ 1022350 h 1130300"/>
                <a:gd name="connsiteX92" fmla="*/ 2860675 w 3143250"/>
                <a:gd name="connsiteY92" fmla="*/ 1025525 h 1130300"/>
                <a:gd name="connsiteX93" fmla="*/ 2911475 w 3143250"/>
                <a:gd name="connsiteY93" fmla="*/ 1025525 h 1130300"/>
                <a:gd name="connsiteX94" fmla="*/ 2911475 w 3143250"/>
                <a:gd name="connsiteY94" fmla="*/ 1038225 h 1130300"/>
                <a:gd name="connsiteX95" fmla="*/ 2997200 w 3143250"/>
                <a:gd name="connsiteY95" fmla="*/ 1038225 h 1130300"/>
                <a:gd name="connsiteX96" fmla="*/ 2997200 w 3143250"/>
                <a:gd name="connsiteY96" fmla="*/ 1069975 h 1130300"/>
                <a:gd name="connsiteX97" fmla="*/ 3041650 w 3143250"/>
                <a:gd name="connsiteY97" fmla="*/ 1069975 h 1130300"/>
                <a:gd name="connsiteX98" fmla="*/ 3041650 w 3143250"/>
                <a:gd name="connsiteY98" fmla="*/ 1095375 h 1130300"/>
                <a:gd name="connsiteX99" fmla="*/ 3098800 w 3143250"/>
                <a:gd name="connsiteY99" fmla="*/ 1095375 h 1130300"/>
                <a:gd name="connsiteX100" fmla="*/ 3098800 w 3143250"/>
                <a:gd name="connsiteY100" fmla="*/ 1101725 h 1130300"/>
                <a:gd name="connsiteX101" fmla="*/ 3143250 w 3143250"/>
                <a:gd name="connsiteY101" fmla="*/ 1101725 h 1130300"/>
                <a:gd name="connsiteX102" fmla="*/ 3143250 w 3143250"/>
                <a:gd name="connsiteY102" fmla="*/ 1130300 h 1130300"/>
                <a:gd name="connsiteX0" fmla="*/ 0 w 3143250"/>
                <a:gd name="connsiteY0" fmla="*/ 0 h 1130300"/>
                <a:gd name="connsiteX1" fmla="*/ 69850 w 3143250"/>
                <a:gd name="connsiteY1" fmla="*/ 0 h 1130300"/>
                <a:gd name="connsiteX2" fmla="*/ 69850 w 3143250"/>
                <a:gd name="connsiteY2" fmla="*/ 25400 h 1130300"/>
                <a:gd name="connsiteX3" fmla="*/ 222250 w 3143250"/>
                <a:gd name="connsiteY3" fmla="*/ 25400 h 1130300"/>
                <a:gd name="connsiteX4" fmla="*/ 222250 w 3143250"/>
                <a:gd name="connsiteY4" fmla="*/ 47625 h 1130300"/>
                <a:gd name="connsiteX5" fmla="*/ 276225 w 3143250"/>
                <a:gd name="connsiteY5" fmla="*/ 47625 h 1130300"/>
                <a:gd name="connsiteX6" fmla="*/ 276225 w 3143250"/>
                <a:gd name="connsiteY6" fmla="*/ 63500 h 1130300"/>
                <a:gd name="connsiteX7" fmla="*/ 320675 w 3143250"/>
                <a:gd name="connsiteY7" fmla="*/ 63500 h 1130300"/>
                <a:gd name="connsiteX8" fmla="*/ 320675 w 3143250"/>
                <a:gd name="connsiteY8" fmla="*/ 76200 h 1130300"/>
                <a:gd name="connsiteX9" fmla="*/ 501650 w 3143250"/>
                <a:gd name="connsiteY9" fmla="*/ 76200 h 1130300"/>
                <a:gd name="connsiteX10" fmla="*/ 501650 w 3143250"/>
                <a:gd name="connsiteY10" fmla="*/ 123825 h 1130300"/>
                <a:gd name="connsiteX11" fmla="*/ 584200 w 3143250"/>
                <a:gd name="connsiteY11" fmla="*/ 123825 h 1130300"/>
                <a:gd name="connsiteX12" fmla="*/ 587375 w 3143250"/>
                <a:gd name="connsiteY12" fmla="*/ 139700 h 1130300"/>
                <a:gd name="connsiteX13" fmla="*/ 673100 w 3143250"/>
                <a:gd name="connsiteY13" fmla="*/ 139700 h 1130300"/>
                <a:gd name="connsiteX14" fmla="*/ 673100 w 3143250"/>
                <a:gd name="connsiteY14" fmla="*/ 190500 h 1130300"/>
                <a:gd name="connsiteX15" fmla="*/ 708025 w 3143250"/>
                <a:gd name="connsiteY15" fmla="*/ 190500 h 1130300"/>
                <a:gd name="connsiteX16" fmla="*/ 708025 w 3143250"/>
                <a:gd name="connsiteY16" fmla="*/ 209550 h 1130300"/>
                <a:gd name="connsiteX17" fmla="*/ 895350 w 3143250"/>
                <a:gd name="connsiteY17" fmla="*/ 209550 h 1130300"/>
                <a:gd name="connsiteX18" fmla="*/ 895350 w 3143250"/>
                <a:gd name="connsiteY18" fmla="*/ 244475 h 1130300"/>
                <a:gd name="connsiteX19" fmla="*/ 933450 w 3143250"/>
                <a:gd name="connsiteY19" fmla="*/ 244475 h 1130300"/>
                <a:gd name="connsiteX20" fmla="*/ 933450 w 3143250"/>
                <a:gd name="connsiteY20" fmla="*/ 260350 h 1130300"/>
                <a:gd name="connsiteX21" fmla="*/ 968375 w 3143250"/>
                <a:gd name="connsiteY21" fmla="*/ 260350 h 1130300"/>
                <a:gd name="connsiteX22" fmla="*/ 968375 w 3143250"/>
                <a:gd name="connsiteY22" fmla="*/ 288925 h 1130300"/>
                <a:gd name="connsiteX23" fmla="*/ 1012825 w 3143250"/>
                <a:gd name="connsiteY23" fmla="*/ 288925 h 1130300"/>
                <a:gd name="connsiteX24" fmla="*/ 1012825 w 3143250"/>
                <a:gd name="connsiteY24" fmla="*/ 317500 h 1130300"/>
                <a:gd name="connsiteX25" fmla="*/ 1063625 w 3143250"/>
                <a:gd name="connsiteY25" fmla="*/ 317500 h 1130300"/>
                <a:gd name="connsiteX26" fmla="*/ 1063625 w 3143250"/>
                <a:gd name="connsiteY26" fmla="*/ 339725 h 1130300"/>
                <a:gd name="connsiteX27" fmla="*/ 1095375 w 3143250"/>
                <a:gd name="connsiteY27" fmla="*/ 339725 h 1130300"/>
                <a:gd name="connsiteX28" fmla="*/ 1095375 w 3143250"/>
                <a:gd name="connsiteY28" fmla="*/ 358775 h 1130300"/>
                <a:gd name="connsiteX29" fmla="*/ 1158875 w 3143250"/>
                <a:gd name="connsiteY29" fmla="*/ 358775 h 1130300"/>
                <a:gd name="connsiteX30" fmla="*/ 1158875 w 3143250"/>
                <a:gd name="connsiteY30" fmla="*/ 396875 h 1130300"/>
                <a:gd name="connsiteX31" fmla="*/ 1193800 w 3143250"/>
                <a:gd name="connsiteY31" fmla="*/ 396875 h 1130300"/>
                <a:gd name="connsiteX32" fmla="*/ 1193800 w 3143250"/>
                <a:gd name="connsiteY32" fmla="*/ 409575 h 1130300"/>
                <a:gd name="connsiteX33" fmla="*/ 1289050 w 3143250"/>
                <a:gd name="connsiteY33" fmla="*/ 409575 h 1130300"/>
                <a:gd name="connsiteX34" fmla="*/ 1289050 w 3143250"/>
                <a:gd name="connsiteY34" fmla="*/ 438150 h 1130300"/>
                <a:gd name="connsiteX35" fmla="*/ 1314450 w 3143250"/>
                <a:gd name="connsiteY35" fmla="*/ 438150 h 1130300"/>
                <a:gd name="connsiteX36" fmla="*/ 1314450 w 3143250"/>
                <a:gd name="connsiteY36" fmla="*/ 460375 h 1130300"/>
                <a:gd name="connsiteX37" fmla="*/ 1381125 w 3143250"/>
                <a:gd name="connsiteY37" fmla="*/ 460375 h 1130300"/>
                <a:gd name="connsiteX38" fmla="*/ 1381125 w 3143250"/>
                <a:gd name="connsiteY38" fmla="*/ 485775 h 1130300"/>
                <a:gd name="connsiteX39" fmla="*/ 1409700 w 3143250"/>
                <a:gd name="connsiteY39" fmla="*/ 485775 h 1130300"/>
                <a:gd name="connsiteX40" fmla="*/ 1409700 w 3143250"/>
                <a:gd name="connsiteY40" fmla="*/ 501650 h 1130300"/>
                <a:gd name="connsiteX41" fmla="*/ 1485900 w 3143250"/>
                <a:gd name="connsiteY41" fmla="*/ 501650 h 1130300"/>
                <a:gd name="connsiteX42" fmla="*/ 1485900 w 3143250"/>
                <a:gd name="connsiteY42" fmla="*/ 539750 h 1130300"/>
                <a:gd name="connsiteX43" fmla="*/ 1647825 w 3143250"/>
                <a:gd name="connsiteY43" fmla="*/ 539750 h 1130300"/>
                <a:gd name="connsiteX44" fmla="*/ 1647825 w 3143250"/>
                <a:gd name="connsiteY44" fmla="*/ 555625 h 1130300"/>
                <a:gd name="connsiteX45" fmla="*/ 1790700 w 3143250"/>
                <a:gd name="connsiteY45" fmla="*/ 555625 h 1130300"/>
                <a:gd name="connsiteX46" fmla="*/ 1790700 w 3143250"/>
                <a:gd name="connsiteY46" fmla="*/ 581025 h 1130300"/>
                <a:gd name="connsiteX47" fmla="*/ 1831975 w 3143250"/>
                <a:gd name="connsiteY47" fmla="*/ 581025 h 1130300"/>
                <a:gd name="connsiteX48" fmla="*/ 1831975 w 3143250"/>
                <a:gd name="connsiteY48" fmla="*/ 622300 h 1130300"/>
                <a:gd name="connsiteX49" fmla="*/ 1841500 w 3143250"/>
                <a:gd name="connsiteY49" fmla="*/ 622300 h 1130300"/>
                <a:gd name="connsiteX50" fmla="*/ 1841500 w 3143250"/>
                <a:gd name="connsiteY50" fmla="*/ 638175 h 1130300"/>
                <a:gd name="connsiteX51" fmla="*/ 1873250 w 3143250"/>
                <a:gd name="connsiteY51" fmla="*/ 638175 h 1130300"/>
                <a:gd name="connsiteX52" fmla="*/ 1873250 w 3143250"/>
                <a:gd name="connsiteY52" fmla="*/ 641350 h 1130300"/>
                <a:gd name="connsiteX53" fmla="*/ 1949450 w 3143250"/>
                <a:gd name="connsiteY53" fmla="*/ 641350 h 1130300"/>
                <a:gd name="connsiteX54" fmla="*/ 1962150 w 3143250"/>
                <a:gd name="connsiteY54" fmla="*/ 654050 h 1130300"/>
                <a:gd name="connsiteX55" fmla="*/ 2057400 w 3143250"/>
                <a:gd name="connsiteY55" fmla="*/ 654050 h 1130300"/>
                <a:gd name="connsiteX56" fmla="*/ 2057400 w 3143250"/>
                <a:gd name="connsiteY56" fmla="*/ 679450 h 1130300"/>
                <a:gd name="connsiteX57" fmla="*/ 2162175 w 3143250"/>
                <a:gd name="connsiteY57" fmla="*/ 679450 h 1130300"/>
                <a:gd name="connsiteX58" fmla="*/ 2162175 w 3143250"/>
                <a:gd name="connsiteY58" fmla="*/ 695325 h 1130300"/>
                <a:gd name="connsiteX59" fmla="*/ 2162175 w 3143250"/>
                <a:gd name="connsiteY59" fmla="*/ 695325 h 1130300"/>
                <a:gd name="connsiteX60" fmla="*/ 2181225 w 3143250"/>
                <a:gd name="connsiteY60" fmla="*/ 714375 h 1130300"/>
                <a:gd name="connsiteX61" fmla="*/ 2216150 w 3143250"/>
                <a:gd name="connsiteY61" fmla="*/ 714375 h 1130300"/>
                <a:gd name="connsiteX62" fmla="*/ 2216150 w 3143250"/>
                <a:gd name="connsiteY62" fmla="*/ 739775 h 1130300"/>
                <a:gd name="connsiteX63" fmla="*/ 2247900 w 3143250"/>
                <a:gd name="connsiteY63" fmla="*/ 739775 h 1130300"/>
                <a:gd name="connsiteX64" fmla="*/ 2247900 w 3143250"/>
                <a:gd name="connsiteY64" fmla="*/ 739775 h 1130300"/>
                <a:gd name="connsiteX65" fmla="*/ 2266950 w 3143250"/>
                <a:gd name="connsiteY65" fmla="*/ 758825 h 1130300"/>
                <a:gd name="connsiteX66" fmla="*/ 2266950 w 3143250"/>
                <a:gd name="connsiteY66" fmla="*/ 771525 h 1130300"/>
                <a:gd name="connsiteX67" fmla="*/ 2355850 w 3143250"/>
                <a:gd name="connsiteY67" fmla="*/ 771525 h 1130300"/>
                <a:gd name="connsiteX68" fmla="*/ 2355850 w 3143250"/>
                <a:gd name="connsiteY68" fmla="*/ 790575 h 1130300"/>
                <a:gd name="connsiteX69" fmla="*/ 2381250 w 3143250"/>
                <a:gd name="connsiteY69" fmla="*/ 790575 h 1130300"/>
                <a:gd name="connsiteX70" fmla="*/ 2381250 w 3143250"/>
                <a:gd name="connsiteY70" fmla="*/ 809625 h 1130300"/>
                <a:gd name="connsiteX71" fmla="*/ 2432050 w 3143250"/>
                <a:gd name="connsiteY71" fmla="*/ 809625 h 1130300"/>
                <a:gd name="connsiteX72" fmla="*/ 2432050 w 3143250"/>
                <a:gd name="connsiteY72" fmla="*/ 822325 h 1130300"/>
                <a:gd name="connsiteX73" fmla="*/ 2505075 w 3143250"/>
                <a:gd name="connsiteY73" fmla="*/ 822325 h 1130300"/>
                <a:gd name="connsiteX74" fmla="*/ 2505075 w 3143250"/>
                <a:gd name="connsiteY74" fmla="*/ 844550 h 1130300"/>
                <a:gd name="connsiteX75" fmla="*/ 2540000 w 3143250"/>
                <a:gd name="connsiteY75" fmla="*/ 844550 h 1130300"/>
                <a:gd name="connsiteX76" fmla="*/ 2540000 w 3143250"/>
                <a:gd name="connsiteY76" fmla="*/ 857250 h 1130300"/>
                <a:gd name="connsiteX77" fmla="*/ 2578100 w 3143250"/>
                <a:gd name="connsiteY77" fmla="*/ 857250 h 1130300"/>
                <a:gd name="connsiteX78" fmla="*/ 2578100 w 3143250"/>
                <a:gd name="connsiteY78" fmla="*/ 885825 h 1130300"/>
                <a:gd name="connsiteX79" fmla="*/ 2597150 w 3143250"/>
                <a:gd name="connsiteY79" fmla="*/ 885825 h 1130300"/>
                <a:gd name="connsiteX80" fmla="*/ 2597150 w 3143250"/>
                <a:gd name="connsiteY80" fmla="*/ 908050 h 1130300"/>
                <a:gd name="connsiteX81" fmla="*/ 2616200 w 3143250"/>
                <a:gd name="connsiteY81" fmla="*/ 908050 h 1130300"/>
                <a:gd name="connsiteX82" fmla="*/ 2616200 w 3143250"/>
                <a:gd name="connsiteY82" fmla="*/ 920750 h 1130300"/>
                <a:gd name="connsiteX83" fmla="*/ 2698750 w 3143250"/>
                <a:gd name="connsiteY83" fmla="*/ 920750 h 1130300"/>
                <a:gd name="connsiteX84" fmla="*/ 2698750 w 3143250"/>
                <a:gd name="connsiteY84" fmla="*/ 942975 h 1130300"/>
                <a:gd name="connsiteX85" fmla="*/ 2768600 w 3143250"/>
                <a:gd name="connsiteY85" fmla="*/ 942975 h 1130300"/>
                <a:gd name="connsiteX86" fmla="*/ 2768600 w 3143250"/>
                <a:gd name="connsiteY86" fmla="*/ 958850 h 1130300"/>
                <a:gd name="connsiteX87" fmla="*/ 2794000 w 3143250"/>
                <a:gd name="connsiteY87" fmla="*/ 958850 h 1130300"/>
                <a:gd name="connsiteX88" fmla="*/ 2794000 w 3143250"/>
                <a:gd name="connsiteY88" fmla="*/ 987425 h 1130300"/>
                <a:gd name="connsiteX89" fmla="*/ 2822575 w 3143250"/>
                <a:gd name="connsiteY89" fmla="*/ 987425 h 1130300"/>
                <a:gd name="connsiteX90" fmla="*/ 2822575 w 3143250"/>
                <a:gd name="connsiteY90" fmla="*/ 1022350 h 1130300"/>
                <a:gd name="connsiteX91" fmla="*/ 2860675 w 3143250"/>
                <a:gd name="connsiteY91" fmla="*/ 1022350 h 1130300"/>
                <a:gd name="connsiteX92" fmla="*/ 2860675 w 3143250"/>
                <a:gd name="connsiteY92" fmla="*/ 1025525 h 1130300"/>
                <a:gd name="connsiteX93" fmla="*/ 2911475 w 3143250"/>
                <a:gd name="connsiteY93" fmla="*/ 1025525 h 1130300"/>
                <a:gd name="connsiteX94" fmla="*/ 2911475 w 3143250"/>
                <a:gd name="connsiteY94" fmla="*/ 1038225 h 1130300"/>
                <a:gd name="connsiteX95" fmla="*/ 2997200 w 3143250"/>
                <a:gd name="connsiteY95" fmla="*/ 1038225 h 1130300"/>
                <a:gd name="connsiteX96" fmla="*/ 2997200 w 3143250"/>
                <a:gd name="connsiteY96" fmla="*/ 1069975 h 1130300"/>
                <a:gd name="connsiteX97" fmla="*/ 3041650 w 3143250"/>
                <a:gd name="connsiteY97" fmla="*/ 1069975 h 1130300"/>
                <a:gd name="connsiteX98" fmla="*/ 3041650 w 3143250"/>
                <a:gd name="connsiteY98" fmla="*/ 1095375 h 1130300"/>
                <a:gd name="connsiteX99" fmla="*/ 3098800 w 3143250"/>
                <a:gd name="connsiteY99" fmla="*/ 1095375 h 1130300"/>
                <a:gd name="connsiteX100" fmla="*/ 3098800 w 3143250"/>
                <a:gd name="connsiteY100" fmla="*/ 1101725 h 1130300"/>
                <a:gd name="connsiteX101" fmla="*/ 3143250 w 3143250"/>
                <a:gd name="connsiteY101" fmla="*/ 1101725 h 1130300"/>
                <a:gd name="connsiteX102" fmla="*/ 3143250 w 3143250"/>
                <a:gd name="connsiteY102" fmla="*/ 1130300 h 1130300"/>
                <a:gd name="connsiteX0" fmla="*/ 0 w 3143250"/>
                <a:gd name="connsiteY0" fmla="*/ 0 h 1130300"/>
                <a:gd name="connsiteX1" fmla="*/ 69850 w 3143250"/>
                <a:gd name="connsiteY1" fmla="*/ 0 h 1130300"/>
                <a:gd name="connsiteX2" fmla="*/ 69850 w 3143250"/>
                <a:gd name="connsiteY2" fmla="*/ 25400 h 1130300"/>
                <a:gd name="connsiteX3" fmla="*/ 222250 w 3143250"/>
                <a:gd name="connsiteY3" fmla="*/ 25400 h 1130300"/>
                <a:gd name="connsiteX4" fmla="*/ 222250 w 3143250"/>
                <a:gd name="connsiteY4" fmla="*/ 47625 h 1130300"/>
                <a:gd name="connsiteX5" fmla="*/ 276225 w 3143250"/>
                <a:gd name="connsiteY5" fmla="*/ 47625 h 1130300"/>
                <a:gd name="connsiteX6" fmla="*/ 276225 w 3143250"/>
                <a:gd name="connsiteY6" fmla="*/ 63500 h 1130300"/>
                <a:gd name="connsiteX7" fmla="*/ 320675 w 3143250"/>
                <a:gd name="connsiteY7" fmla="*/ 63500 h 1130300"/>
                <a:gd name="connsiteX8" fmla="*/ 320675 w 3143250"/>
                <a:gd name="connsiteY8" fmla="*/ 76200 h 1130300"/>
                <a:gd name="connsiteX9" fmla="*/ 501650 w 3143250"/>
                <a:gd name="connsiteY9" fmla="*/ 76200 h 1130300"/>
                <a:gd name="connsiteX10" fmla="*/ 501650 w 3143250"/>
                <a:gd name="connsiteY10" fmla="*/ 123825 h 1130300"/>
                <a:gd name="connsiteX11" fmla="*/ 584200 w 3143250"/>
                <a:gd name="connsiteY11" fmla="*/ 123825 h 1130300"/>
                <a:gd name="connsiteX12" fmla="*/ 587375 w 3143250"/>
                <a:gd name="connsiteY12" fmla="*/ 139700 h 1130300"/>
                <a:gd name="connsiteX13" fmla="*/ 673100 w 3143250"/>
                <a:gd name="connsiteY13" fmla="*/ 139700 h 1130300"/>
                <a:gd name="connsiteX14" fmla="*/ 673100 w 3143250"/>
                <a:gd name="connsiteY14" fmla="*/ 190500 h 1130300"/>
                <a:gd name="connsiteX15" fmla="*/ 708025 w 3143250"/>
                <a:gd name="connsiteY15" fmla="*/ 190500 h 1130300"/>
                <a:gd name="connsiteX16" fmla="*/ 708025 w 3143250"/>
                <a:gd name="connsiteY16" fmla="*/ 209550 h 1130300"/>
                <a:gd name="connsiteX17" fmla="*/ 895350 w 3143250"/>
                <a:gd name="connsiteY17" fmla="*/ 209550 h 1130300"/>
                <a:gd name="connsiteX18" fmla="*/ 895350 w 3143250"/>
                <a:gd name="connsiteY18" fmla="*/ 244475 h 1130300"/>
                <a:gd name="connsiteX19" fmla="*/ 933450 w 3143250"/>
                <a:gd name="connsiteY19" fmla="*/ 244475 h 1130300"/>
                <a:gd name="connsiteX20" fmla="*/ 933450 w 3143250"/>
                <a:gd name="connsiteY20" fmla="*/ 260350 h 1130300"/>
                <a:gd name="connsiteX21" fmla="*/ 968375 w 3143250"/>
                <a:gd name="connsiteY21" fmla="*/ 260350 h 1130300"/>
                <a:gd name="connsiteX22" fmla="*/ 968375 w 3143250"/>
                <a:gd name="connsiteY22" fmla="*/ 288925 h 1130300"/>
                <a:gd name="connsiteX23" fmla="*/ 1012825 w 3143250"/>
                <a:gd name="connsiteY23" fmla="*/ 288925 h 1130300"/>
                <a:gd name="connsiteX24" fmla="*/ 1012825 w 3143250"/>
                <a:gd name="connsiteY24" fmla="*/ 317500 h 1130300"/>
                <a:gd name="connsiteX25" fmla="*/ 1063625 w 3143250"/>
                <a:gd name="connsiteY25" fmla="*/ 317500 h 1130300"/>
                <a:gd name="connsiteX26" fmla="*/ 1063625 w 3143250"/>
                <a:gd name="connsiteY26" fmla="*/ 339725 h 1130300"/>
                <a:gd name="connsiteX27" fmla="*/ 1095375 w 3143250"/>
                <a:gd name="connsiteY27" fmla="*/ 339725 h 1130300"/>
                <a:gd name="connsiteX28" fmla="*/ 1095375 w 3143250"/>
                <a:gd name="connsiteY28" fmla="*/ 358775 h 1130300"/>
                <a:gd name="connsiteX29" fmla="*/ 1158875 w 3143250"/>
                <a:gd name="connsiteY29" fmla="*/ 358775 h 1130300"/>
                <a:gd name="connsiteX30" fmla="*/ 1158875 w 3143250"/>
                <a:gd name="connsiteY30" fmla="*/ 396875 h 1130300"/>
                <a:gd name="connsiteX31" fmla="*/ 1193800 w 3143250"/>
                <a:gd name="connsiteY31" fmla="*/ 396875 h 1130300"/>
                <a:gd name="connsiteX32" fmla="*/ 1193800 w 3143250"/>
                <a:gd name="connsiteY32" fmla="*/ 409575 h 1130300"/>
                <a:gd name="connsiteX33" fmla="*/ 1289050 w 3143250"/>
                <a:gd name="connsiteY33" fmla="*/ 409575 h 1130300"/>
                <a:gd name="connsiteX34" fmla="*/ 1289050 w 3143250"/>
                <a:gd name="connsiteY34" fmla="*/ 438150 h 1130300"/>
                <a:gd name="connsiteX35" fmla="*/ 1314450 w 3143250"/>
                <a:gd name="connsiteY35" fmla="*/ 438150 h 1130300"/>
                <a:gd name="connsiteX36" fmla="*/ 1314450 w 3143250"/>
                <a:gd name="connsiteY36" fmla="*/ 460375 h 1130300"/>
                <a:gd name="connsiteX37" fmla="*/ 1381125 w 3143250"/>
                <a:gd name="connsiteY37" fmla="*/ 460375 h 1130300"/>
                <a:gd name="connsiteX38" fmla="*/ 1381125 w 3143250"/>
                <a:gd name="connsiteY38" fmla="*/ 485775 h 1130300"/>
                <a:gd name="connsiteX39" fmla="*/ 1409700 w 3143250"/>
                <a:gd name="connsiteY39" fmla="*/ 485775 h 1130300"/>
                <a:gd name="connsiteX40" fmla="*/ 1409700 w 3143250"/>
                <a:gd name="connsiteY40" fmla="*/ 501650 h 1130300"/>
                <a:gd name="connsiteX41" fmla="*/ 1485900 w 3143250"/>
                <a:gd name="connsiteY41" fmla="*/ 501650 h 1130300"/>
                <a:gd name="connsiteX42" fmla="*/ 1485900 w 3143250"/>
                <a:gd name="connsiteY42" fmla="*/ 539750 h 1130300"/>
                <a:gd name="connsiteX43" fmla="*/ 1647825 w 3143250"/>
                <a:gd name="connsiteY43" fmla="*/ 539750 h 1130300"/>
                <a:gd name="connsiteX44" fmla="*/ 1647825 w 3143250"/>
                <a:gd name="connsiteY44" fmla="*/ 555625 h 1130300"/>
                <a:gd name="connsiteX45" fmla="*/ 1790700 w 3143250"/>
                <a:gd name="connsiteY45" fmla="*/ 555625 h 1130300"/>
                <a:gd name="connsiteX46" fmla="*/ 1790700 w 3143250"/>
                <a:gd name="connsiteY46" fmla="*/ 581025 h 1130300"/>
                <a:gd name="connsiteX47" fmla="*/ 1831975 w 3143250"/>
                <a:gd name="connsiteY47" fmla="*/ 581025 h 1130300"/>
                <a:gd name="connsiteX48" fmla="*/ 1831975 w 3143250"/>
                <a:gd name="connsiteY48" fmla="*/ 622300 h 1130300"/>
                <a:gd name="connsiteX49" fmla="*/ 1841500 w 3143250"/>
                <a:gd name="connsiteY49" fmla="*/ 622300 h 1130300"/>
                <a:gd name="connsiteX50" fmla="*/ 1841500 w 3143250"/>
                <a:gd name="connsiteY50" fmla="*/ 638175 h 1130300"/>
                <a:gd name="connsiteX51" fmla="*/ 1873250 w 3143250"/>
                <a:gd name="connsiteY51" fmla="*/ 638175 h 1130300"/>
                <a:gd name="connsiteX52" fmla="*/ 1873250 w 3143250"/>
                <a:gd name="connsiteY52" fmla="*/ 641350 h 1130300"/>
                <a:gd name="connsiteX53" fmla="*/ 1949450 w 3143250"/>
                <a:gd name="connsiteY53" fmla="*/ 641350 h 1130300"/>
                <a:gd name="connsiteX54" fmla="*/ 1962150 w 3143250"/>
                <a:gd name="connsiteY54" fmla="*/ 654050 h 1130300"/>
                <a:gd name="connsiteX55" fmla="*/ 2057400 w 3143250"/>
                <a:gd name="connsiteY55" fmla="*/ 654050 h 1130300"/>
                <a:gd name="connsiteX56" fmla="*/ 2057400 w 3143250"/>
                <a:gd name="connsiteY56" fmla="*/ 679450 h 1130300"/>
                <a:gd name="connsiteX57" fmla="*/ 2162175 w 3143250"/>
                <a:gd name="connsiteY57" fmla="*/ 679450 h 1130300"/>
                <a:gd name="connsiteX58" fmla="*/ 2162175 w 3143250"/>
                <a:gd name="connsiteY58" fmla="*/ 695325 h 1130300"/>
                <a:gd name="connsiteX59" fmla="*/ 2162175 w 3143250"/>
                <a:gd name="connsiteY59" fmla="*/ 695325 h 1130300"/>
                <a:gd name="connsiteX60" fmla="*/ 2181225 w 3143250"/>
                <a:gd name="connsiteY60" fmla="*/ 714375 h 1130300"/>
                <a:gd name="connsiteX61" fmla="*/ 2216150 w 3143250"/>
                <a:gd name="connsiteY61" fmla="*/ 714375 h 1130300"/>
                <a:gd name="connsiteX62" fmla="*/ 2216150 w 3143250"/>
                <a:gd name="connsiteY62" fmla="*/ 739775 h 1130300"/>
                <a:gd name="connsiteX63" fmla="*/ 2247900 w 3143250"/>
                <a:gd name="connsiteY63" fmla="*/ 739775 h 1130300"/>
                <a:gd name="connsiteX64" fmla="*/ 2257425 w 3143250"/>
                <a:gd name="connsiteY64" fmla="*/ 742950 h 1130300"/>
                <a:gd name="connsiteX65" fmla="*/ 2266950 w 3143250"/>
                <a:gd name="connsiteY65" fmla="*/ 758825 h 1130300"/>
                <a:gd name="connsiteX66" fmla="*/ 2266950 w 3143250"/>
                <a:gd name="connsiteY66" fmla="*/ 771525 h 1130300"/>
                <a:gd name="connsiteX67" fmla="*/ 2355850 w 3143250"/>
                <a:gd name="connsiteY67" fmla="*/ 771525 h 1130300"/>
                <a:gd name="connsiteX68" fmla="*/ 2355850 w 3143250"/>
                <a:gd name="connsiteY68" fmla="*/ 790575 h 1130300"/>
                <a:gd name="connsiteX69" fmla="*/ 2381250 w 3143250"/>
                <a:gd name="connsiteY69" fmla="*/ 790575 h 1130300"/>
                <a:gd name="connsiteX70" fmla="*/ 2381250 w 3143250"/>
                <a:gd name="connsiteY70" fmla="*/ 809625 h 1130300"/>
                <a:gd name="connsiteX71" fmla="*/ 2432050 w 3143250"/>
                <a:gd name="connsiteY71" fmla="*/ 809625 h 1130300"/>
                <a:gd name="connsiteX72" fmla="*/ 2432050 w 3143250"/>
                <a:gd name="connsiteY72" fmla="*/ 822325 h 1130300"/>
                <a:gd name="connsiteX73" fmla="*/ 2505075 w 3143250"/>
                <a:gd name="connsiteY73" fmla="*/ 822325 h 1130300"/>
                <a:gd name="connsiteX74" fmla="*/ 2505075 w 3143250"/>
                <a:gd name="connsiteY74" fmla="*/ 844550 h 1130300"/>
                <a:gd name="connsiteX75" fmla="*/ 2540000 w 3143250"/>
                <a:gd name="connsiteY75" fmla="*/ 844550 h 1130300"/>
                <a:gd name="connsiteX76" fmla="*/ 2540000 w 3143250"/>
                <a:gd name="connsiteY76" fmla="*/ 857250 h 1130300"/>
                <a:gd name="connsiteX77" fmla="*/ 2578100 w 3143250"/>
                <a:gd name="connsiteY77" fmla="*/ 857250 h 1130300"/>
                <a:gd name="connsiteX78" fmla="*/ 2578100 w 3143250"/>
                <a:gd name="connsiteY78" fmla="*/ 885825 h 1130300"/>
                <a:gd name="connsiteX79" fmla="*/ 2597150 w 3143250"/>
                <a:gd name="connsiteY79" fmla="*/ 885825 h 1130300"/>
                <a:gd name="connsiteX80" fmla="*/ 2597150 w 3143250"/>
                <a:gd name="connsiteY80" fmla="*/ 908050 h 1130300"/>
                <a:gd name="connsiteX81" fmla="*/ 2616200 w 3143250"/>
                <a:gd name="connsiteY81" fmla="*/ 908050 h 1130300"/>
                <a:gd name="connsiteX82" fmla="*/ 2616200 w 3143250"/>
                <a:gd name="connsiteY82" fmla="*/ 920750 h 1130300"/>
                <a:gd name="connsiteX83" fmla="*/ 2698750 w 3143250"/>
                <a:gd name="connsiteY83" fmla="*/ 920750 h 1130300"/>
                <a:gd name="connsiteX84" fmla="*/ 2698750 w 3143250"/>
                <a:gd name="connsiteY84" fmla="*/ 942975 h 1130300"/>
                <a:gd name="connsiteX85" fmla="*/ 2768600 w 3143250"/>
                <a:gd name="connsiteY85" fmla="*/ 942975 h 1130300"/>
                <a:gd name="connsiteX86" fmla="*/ 2768600 w 3143250"/>
                <a:gd name="connsiteY86" fmla="*/ 958850 h 1130300"/>
                <a:gd name="connsiteX87" fmla="*/ 2794000 w 3143250"/>
                <a:gd name="connsiteY87" fmla="*/ 958850 h 1130300"/>
                <a:gd name="connsiteX88" fmla="*/ 2794000 w 3143250"/>
                <a:gd name="connsiteY88" fmla="*/ 987425 h 1130300"/>
                <a:gd name="connsiteX89" fmla="*/ 2822575 w 3143250"/>
                <a:gd name="connsiteY89" fmla="*/ 987425 h 1130300"/>
                <a:gd name="connsiteX90" fmla="*/ 2822575 w 3143250"/>
                <a:gd name="connsiteY90" fmla="*/ 1022350 h 1130300"/>
                <a:gd name="connsiteX91" fmla="*/ 2860675 w 3143250"/>
                <a:gd name="connsiteY91" fmla="*/ 1022350 h 1130300"/>
                <a:gd name="connsiteX92" fmla="*/ 2860675 w 3143250"/>
                <a:gd name="connsiteY92" fmla="*/ 1025525 h 1130300"/>
                <a:gd name="connsiteX93" fmla="*/ 2911475 w 3143250"/>
                <a:gd name="connsiteY93" fmla="*/ 1025525 h 1130300"/>
                <a:gd name="connsiteX94" fmla="*/ 2911475 w 3143250"/>
                <a:gd name="connsiteY94" fmla="*/ 1038225 h 1130300"/>
                <a:gd name="connsiteX95" fmla="*/ 2997200 w 3143250"/>
                <a:gd name="connsiteY95" fmla="*/ 1038225 h 1130300"/>
                <a:gd name="connsiteX96" fmla="*/ 2997200 w 3143250"/>
                <a:gd name="connsiteY96" fmla="*/ 1069975 h 1130300"/>
                <a:gd name="connsiteX97" fmla="*/ 3041650 w 3143250"/>
                <a:gd name="connsiteY97" fmla="*/ 1069975 h 1130300"/>
                <a:gd name="connsiteX98" fmla="*/ 3041650 w 3143250"/>
                <a:gd name="connsiteY98" fmla="*/ 1095375 h 1130300"/>
                <a:gd name="connsiteX99" fmla="*/ 3098800 w 3143250"/>
                <a:gd name="connsiteY99" fmla="*/ 1095375 h 1130300"/>
                <a:gd name="connsiteX100" fmla="*/ 3098800 w 3143250"/>
                <a:gd name="connsiteY100" fmla="*/ 1101725 h 1130300"/>
                <a:gd name="connsiteX101" fmla="*/ 3143250 w 3143250"/>
                <a:gd name="connsiteY101" fmla="*/ 1101725 h 1130300"/>
                <a:gd name="connsiteX102" fmla="*/ 3143250 w 3143250"/>
                <a:gd name="connsiteY102" fmla="*/ 1130300 h 1130300"/>
                <a:gd name="connsiteX0" fmla="*/ 0 w 3143250"/>
                <a:gd name="connsiteY0" fmla="*/ 0 h 1130300"/>
                <a:gd name="connsiteX1" fmla="*/ 69850 w 3143250"/>
                <a:gd name="connsiteY1" fmla="*/ 0 h 1130300"/>
                <a:gd name="connsiteX2" fmla="*/ 69850 w 3143250"/>
                <a:gd name="connsiteY2" fmla="*/ 25400 h 1130300"/>
                <a:gd name="connsiteX3" fmla="*/ 222250 w 3143250"/>
                <a:gd name="connsiteY3" fmla="*/ 25400 h 1130300"/>
                <a:gd name="connsiteX4" fmla="*/ 222250 w 3143250"/>
                <a:gd name="connsiteY4" fmla="*/ 47625 h 1130300"/>
                <a:gd name="connsiteX5" fmla="*/ 276225 w 3143250"/>
                <a:gd name="connsiteY5" fmla="*/ 47625 h 1130300"/>
                <a:gd name="connsiteX6" fmla="*/ 276225 w 3143250"/>
                <a:gd name="connsiteY6" fmla="*/ 63500 h 1130300"/>
                <a:gd name="connsiteX7" fmla="*/ 320675 w 3143250"/>
                <a:gd name="connsiteY7" fmla="*/ 63500 h 1130300"/>
                <a:gd name="connsiteX8" fmla="*/ 320675 w 3143250"/>
                <a:gd name="connsiteY8" fmla="*/ 76200 h 1130300"/>
                <a:gd name="connsiteX9" fmla="*/ 501650 w 3143250"/>
                <a:gd name="connsiteY9" fmla="*/ 76200 h 1130300"/>
                <a:gd name="connsiteX10" fmla="*/ 501650 w 3143250"/>
                <a:gd name="connsiteY10" fmla="*/ 123825 h 1130300"/>
                <a:gd name="connsiteX11" fmla="*/ 584200 w 3143250"/>
                <a:gd name="connsiteY11" fmla="*/ 123825 h 1130300"/>
                <a:gd name="connsiteX12" fmla="*/ 587375 w 3143250"/>
                <a:gd name="connsiteY12" fmla="*/ 139700 h 1130300"/>
                <a:gd name="connsiteX13" fmla="*/ 673100 w 3143250"/>
                <a:gd name="connsiteY13" fmla="*/ 139700 h 1130300"/>
                <a:gd name="connsiteX14" fmla="*/ 673100 w 3143250"/>
                <a:gd name="connsiteY14" fmla="*/ 190500 h 1130300"/>
                <a:gd name="connsiteX15" fmla="*/ 708025 w 3143250"/>
                <a:gd name="connsiteY15" fmla="*/ 190500 h 1130300"/>
                <a:gd name="connsiteX16" fmla="*/ 708025 w 3143250"/>
                <a:gd name="connsiteY16" fmla="*/ 209550 h 1130300"/>
                <a:gd name="connsiteX17" fmla="*/ 895350 w 3143250"/>
                <a:gd name="connsiteY17" fmla="*/ 209550 h 1130300"/>
                <a:gd name="connsiteX18" fmla="*/ 895350 w 3143250"/>
                <a:gd name="connsiteY18" fmla="*/ 244475 h 1130300"/>
                <a:gd name="connsiteX19" fmla="*/ 933450 w 3143250"/>
                <a:gd name="connsiteY19" fmla="*/ 244475 h 1130300"/>
                <a:gd name="connsiteX20" fmla="*/ 933450 w 3143250"/>
                <a:gd name="connsiteY20" fmla="*/ 260350 h 1130300"/>
                <a:gd name="connsiteX21" fmla="*/ 968375 w 3143250"/>
                <a:gd name="connsiteY21" fmla="*/ 260350 h 1130300"/>
                <a:gd name="connsiteX22" fmla="*/ 968375 w 3143250"/>
                <a:gd name="connsiteY22" fmla="*/ 288925 h 1130300"/>
                <a:gd name="connsiteX23" fmla="*/ 1012825 w 3143250"/>
                <a:gd name="connsiteY23" fmla="*/ 288925 h 1130300"/>
                <a:gd name="connsiteX24" fmla="*/ 1012825 w 3143250"/>
                <a:gd name="connsiteY24" fmla="*/ 317500 h 1130300"/>
                <a:gd name="connsiteX25" fmla="*/ 1063625 w 3143250"/>
                <a:gd name="connsiteY25" fmla="*/ 317500 h 1130300"/>
                <a:gd name="connsiteX26" fmla="*/ 1063625 w 3143250"/>
                <a:gd name="connsiteY26" fmla="*/ 339725 h 1130300"/>
                <a:gd name="connsiteX27" fmla="*/ 1095375 w 3143250"/>
                <a:gd name="connsiteY27" fmla="*/ 339725 h 1130300"/>
                <a:gd name="connsiteX28" fmla="*/ 1095375 w 3143250"/>
                <a:gd name="connsiteY28" fmla="*/ 358775 h 1130300"/>
                <a:gd name="connsiteX29" fmla="*/ 1158875 w 3143250"/>
                <a:gd name="connsiteY29" fmla="*/ 358775 h 1130300"/>
                <a:gd name="connsiteX30" fmla="*/ 1158875 w 3143250"/>
                <a:gd name="connsiteY30" fmla="*/ 396875 h 1130300"/>
                <a:gd name="connsiteX31" fmla="*/ 1193800 w 3143250"/>
                <a:gd name="connsiteY31" fmla="*/ 396875 h 1130300"/>
                <a:gd name="connsiteX32" fmla="*/ 1193800 w 3143250"/>
                <a:gd name="connsiteY32" fmla="*/ 409575 h 1130300"/>
                <a:gd name="connsiteX33" fmla="*/ 1289050 w 3143250"/>
                <a:gd name="connsiteY33" fmla="*/ 409575 h 1130300"/>
                <a:gd name="connsiteX34" fmla="*/ 1289050 w 3143250"/>
                <a:gd name="connsiteY34" fmla="*/ 438150 h 1130300"/>
                <a:gd name="connsiteX35" fmla="*/ 1314450 w 3143250"/>
                <a:gd name="connsiteY35" fmla="*/ 438150 h 1130300"/>
                <a:gd name="connsiteX36" fmla="*/ 1314450 w 3143250"/>
                <a:gd name="connsiteY36" fmla="*/ 460375 h 1130300"/>
                <a:gd name="connsiteX37" fmla="*/ 1381125 w 3143250"/>
                <a:gd name="connsiteY37" fmla="*/ 460375 h 1130300"/>
                <a:gd name="connsiteX38" fmla="*/ 1381125 w 3143250"/>
                <a:gd name="connsiteY38" fmla="*/ 485775 h 1130300"/>
                <a:gd name="connsiteX39" fmla="*/ 1409700 w 3143250"/>
                <a:gd name="connsiteY39" fmla="*/ 485775 h 1130300"/>
                <a:gd name="connsiteX40" fmla="*/ 1409700 w 3143250"/>
                <a:gd name="connsiteY40" fmla="*/ 501650 h 1130300"/>
                <a:gd name="connsiteX41" fmla="*/ 1485900 w 3143250"/>
                <a:gd name="connsiteY41" fmla="*/ 501650 h 1130300"/>
                <a:gd name="connsiteX42" fmla="*/ 1485900 w 3143250"/>
                <a:gd name="connsiteY42" fmla="*/ 539750 h 1130300"/>
                <a:gd name="connsiteX43" fmla="*/ 1647825 w 3143250"/>
                <a:gd name="connsiteY43" fmla="*/ 539750 h 1130300"/>
                <a:gd name="connsiteX44" fmla="*/ 1647825 w 3143250"/>
                <a:gd name="connsiteY44" fmla="*/ 555625 h 1130300"/>
                <a:gd name="connsiteX45" fmla="*/ 1790700 w 3143250"/>
                <a:gd name="connsiteY45" fmla="*/ 555625 h 1130300"/>
                <a:gd name="connsiteX46" fmla="*/ 1790700 w 3143250"/>
                <a:gd name="connsiteY46" fmla="*/ 581025 h 1130300"/>
                <a:gd name="connsiteX47" fmla="*/ 1831975 w 3143250"/>
                <a:gd name="connsiteY47" fmla="*/ 581025 h 1130300"/>
                <a:gd name="connsiteX48" fmla="*/ 1831975 w 3143250"/>
                <a:gd name="connsiteY48" fmla="*/ 622300 h 1130300"/>
                <a:gd name="connsiteX49" fmla="*/ 1841500 w 3143250"/>
                <a:gd name="connsiteY49" fmla="*/ 622300 h 1130300"/>
                <a:gd name="connsiteX50" fmla="*/ 1841500 w 3143250"/>
                <a:gd name="connsiteY50" fmla="*/ 638175 h 1130300"/>
                <a:gd name="connsiteX51" fmla="*/ 1873250 w 3143250"/>
                <a:gd name="connsiteY51" fmla="*/ 638175 h 1130300"/>
                <a:gd name="connsiteX52" fmla="*/ 1873250 w 3143250"/>
                <a:gd name="connsiteY52" fmla="*/ 641350 h 1130300"/>
                <a:gd name="connsiteX53" fmla="*/ 1949450 w 3143250"/>
                <a:gd name="connsiteY53" fmla="*/ 641350 h 1130300"/>
                <a:gd name="connsiteX54" fmla="*/ 1962150 w 3143250"/>
                <a:gd name="connsiteY54" fmla="*/ 654050 h 1130300"/>
                <a:gd name="connsiteX55" fmla="*/ 2057400 w 3143250"/>
                <a:gd name="connsiteY55" fmla="*/ 654050 h 1130300"/>
                <a:gd name="connsiteX56" fmla="*/ 2057400 w 3143250"/>
                <a:gd name="connsiteY56" fmla="*/ 679450 h 1130300"/>
                <a:gd name="connsiteX57" fmla="*/ 2162175 w 3143250"/>
                <a:gd name="connsiteY57" fmla="*/ 679450 h 1130300"/>
                <a:gd name="connsiteX58" fmla="*/ 2162175 w 3143250"/>
                <a:gd name="connsiteY58" fmla="*/ 695325 h 1130300"/>
                <a:gd name="connsiteX59" fmla="*/ 2162175 w 3143250"/>
                <a:gd name="connsiteY59" fmla="*/ 695325 h 1130300"/>
                <a:gd name="connsiteX60" fmla="*/ 2181225 w 3143250"/>
                <a:gd name="connsiteY60" fmla="*/ 714375 h 1130300"/>
                <a:gd name="connsiteX61" fmla="*/ 2216150 w 3143250"/>
                <a:gd name="connsiteY61" fmla="*/ 714375 h 1130300"/>
                <a:gd name="connsiteX62" fmla="*/ 2216150 w 3143250"/>
                <a:gd name="connsiteY62" fmla="*/ 739775 h 1130300"/>
                <a:gd name="connsiteX63" fmla="*/ 2247900 w 3143250"/>
                <a:gd name="connsiteY63" fmla="*/ 739775 h 1130300"/>
                <a:gd name="connsiteX64" fmla="*/ 2305050 w 3143250"/>
                <a:gd name="connsiteY64" fmla="*/ 742950 h 1130300"/>
                <a:gd name="connsiteX65" fmla="*/ 2266950 w 3143250"/>
                <a:gd name="connsiteY65" fmla="*/ 758825 h 1130300"/>
                <a:gd name="connsiteX66" fmla="*/ 2266950 w 3143250"/>
                <a:gd name="connsiteY66" fmla="*/ 771525 h 1130300"/>
                <a:gd name="connsiteX67" fmla="*/ 2355850 w 3143250"/>
                <a:gd name="connsiteY67" fmla="*/ 771525 h 1130300"/>
                <a:gd name="connsiteX68" fmla="*/ 2355850 w 3143250"/>
                <a:gd name="connsiteY68" fmla="*/ 790575 h 1130300"/>
                <a:gd name="connsiteX69" fmla="*/ 2381250 w 3143250"/>
                <a:gd name="connsiteY69" fmla="*/ 790575 h 1130300"/>
                <a:gd name="connsiteX70" fmla="*/ 2381250 w 3143250"/>
                <a:gd name="connsiteY70" fmla="*/ 809625 h 1130300"/>
                <a:gd name="connsiteX71" fmla="*/ 2432050 w 3143250"/>
                <a:gd name="connsiteY71" fmla="*/ 809625 h 1130300"/>
                <a:gd name="connsiteX72" fmla="*/ 2432050 w 3143250"/>
                <a:gd name="connsiteY72" fmla="*/ 822325 h 1130300"/>
                <a:gd name="connsiteX73" fmla="*/ 2505075 w 3143250"/>
                <a:gd name="connsiteY73" fmla="*/ 822325 h 1130300"/>
                <a:gd name="connsiteX74" fmla="*/ 2505075 w 3143250"/>
                <a:gd name="connsiteY74" fmla="*/ 844550 h 1130300"/>
                <a:gd name="connsiteX75" fmla="*/ 2540000 w 3143250"/>
                <a:gd name="connsiteY75" fmla="*/ 844550 h 1130300"/>
                <a:gd name="connsiteX76" fmla="*/ 2540000 w 3143250"/>
                <a:gd name="connsiteY76" fmla="*/ 857250 h 1130300"/>
                <a:gd name="connsiteX77" fmla="*/ 2578100 w 3143250"/>
                <a:gd name="connsiteY77" fmla="*/ 857250 h 1130300"/>
                <a:gd name="connsiteX78" fmla="*/ 2578100 w 3143250"/>
                <a:gd name="connsiteY78" fmla="*/ 885825 h 1130300"/>
                <a:gd name="connsiteX79" fmla="*/ 2597150 w 3143250"/>
                <a:gd name="connsiteY79" fmla="*/ 885825 h 1130300"/>
                <a:gd name="connsiteX80" fmla="*/ 2597150 w 3143250"/>
                <a:gd name="connsiteY80" fmla="*/ 908050 h 1130300"/>
                <a:gd name="connsiteX81" fmla="*/ 2616200 w 3143250"/>
                <a:gd name="connsiteY81" fmla="*/ 908050 h 1130300"/>
                <a:gd name="connsiteX82" fmla="*/ 2616200 w 3143250"/>
                <a:gd name="connsiteY82" fmla="*/ 920750 h 1130300"/>
                <a:gd name="connsiteX83" fmla="*/ 2698750 w 3143250"/>
                <a:gd name="connsiteY83" fmla="*/ 920750 h 1130300"/>
                <a:gd name="connsiteX84" fmla="*/ 2698750 w 3143250"/>
                <a:gd name="connsiteY84" fmla="*/ 942975 h 1130300"/>
                <a:gd name="connsiteX85" fmla="*/ 2768600 w 3143250"/>
                <a:gd name="connsiteY85" fmla="*/ 942975 h 1130300"/>
                <a:gd name="connsiteX86" fmla="*/ 2768600 w 3143250"/>
                <a:gd name="connsiteY86" fmla="*/ 958850 h 1130300"/>
                <a:gd name="connsiteX87" fmla="*/ 2794000 w 3143250"/>
                <a:gd name="connsiteY87" fmla="*/ 958850 h 1130300"/>
                <a:gd name="connsiteX88" fmla="*/ 2794000 w 3143250"/>
                <a:gd name="connsiteY88" fmla="*/ 987425 h 1130300"/>
                <a:gd name="connsiteX89" fmla="*/ 2822575 w 3143250"/>
                <a:gd name="connsiteY89" fmla="*/ 987425 h 1130300"/>
                <a:gd name="connsiteX90" fmla="*/ 2822575 w 3143250"/>
                <a:gd name="connsiteY90" fmla="*/ 1022350 h 1130300"/>
                <a:gd name="connsiteX91" fmla="*/ 2860675 w 3143250"/>
                <a:gd name="connsiteY91" fmla="*/ 1022350 h 1130300"/>
                <a:gd name="connsiteX92" fmla="*/ 2860675 w 3143250"/>
                <a:gd name="connsiteY92" fmla="*/ 1025525 h 1130300"/>
                <a:gd name="connsiteX93" fmla="*/ 2911475 w 3143250"/>
                <a:gd name="connsiteY93" fmla="*/ 1025525 h 1130300"/>
                <a:gd name="connsiteX94" fmla="*/ 2911475 w 3143250"/>
                <a:gd name="connsiteY94" fmla="*/ 1038225 h 1130300"/>
                <a:gd name="connsiteX95" fmla="*/ 2997200 w 3143250"/>
                <a:gd name="connsiteY95" fmla="*/ 1038225 h 1130300"/>
                <a:gd name="connsiteX96" fmla="*/ 2997200 w 3143250"/>
                <a:gd name="connsiteY96" fmla="*/ 1069975 h 1130300"/>
                <a:gd name="connsiteX97" fmla="*/ 3041650 w 3143250"/>
                <a:gd name="connsiteY97" fmla="*/ 1069975 h 1130300"/>
                <a:gd name="connsiteX98" fmla="*/ 3041650 w 3143250"/>
                <a:gd name="connsiteY98" fmla="*/ 1095375 h 1130300"/>
                <a:gd name="connsiteX99" fmla="*/ 3098800 w 3143250"/>
                <a:gd name="connsiteY99" fmla="*/ 1095375 h 1130300"/>
                <a:gd name="connsiteX100" fmla="*/ 3098800 w 3143250"/>
                <a:gd name="connsiteY100" fmla="*/ 1101725 h 1130300"/>
                <a:gd name="connsiteX101" fmla="*/ 3143250 w 3143250"/>
                <a:gd name="connsiteY101" fmla="*/ 1101725 h 1130300"/>
                <a:gd name="connsiteX102" fmla="*/ 3143250 w 3143250"/>
                <a:gd name="connsiteY102" fmla="*/ 1130300 h 1130300"/>
                <a:gd name="connsiteX0" fmla="*/ 0 w 3143250"/>
                <a:gd name="connsiteY0" fmla="*/ 0 h 1130300"/>
                <a:gd name="connsiteX1" fmla="*/ 69850 w 3143250"/>
                <a:gd name="connsiteY1" fmla="*/ 0 h 1130300"/>
                <a:gd name="connsiteX2" fmla="*/ 69850 w 3143250"/>
                <a:gd name="connsiteY2" fmla="*/ 25400 h 1130300"/>
                <a:gd name="connsiteX3" fmla="*/ 222250 w 3143250"/>
                <a:gd name="connsiteY3" fmla="*/ 25400 h 1130300"/>
                <a:gd name="connsiteX4" fmla="*/ 222250 w 3143250"/>
                <a:gd name="connsiteY4" fmla="*/ 47625 h 1130300"/>
                <a:gd name="connsiteX5" fmla="*/ 276225 w 3143250"/>
                <a:gd name="connsiteY5" fmla="*/ 47625 h 1130300"/>
                <a:gd name="connsiteX6" fmla="*/ 276225 w 3143250"/>
                <a:gd name="connsiteY6" fmla="*/ 63500 h 1130300"/>
                <a:gd name="connsiteX7" fmla="*/ 320675 w 3143250"/>
                <a:gd name="connsiteY7" fmla="*/ 63500 h 1130300"/>
                <a:gd name="connsiteX8" fmla="*/ 320675 w 3143250"/>
                <a:gd name="connsiteY8" fmla="*/ 76200 h 1130300"/>
                <a:gd name="connsiteX9" fmla="*/ 501650 w 3143250"/>
                <a:gd name="connsiteY9" fmla="*/ 76200 h 1130300"/>
                <a:gd name="connsiteX10" fmla="*/ 501650 w 3143250"/>
                <a:gd name="connsiteY10" fmla="*/ 123825 h 1130300"/>
                <a:gd name="connsiteX11" fmla="*/ 584200 w 3143250"/>
                <a:gd name="connsiteY11" fmla="*/ 123825 h 1130300"/>
                <a:gd name="connsiteX12" fmla="*/ 587375 w 3143250"/>
                <a:gd name="connsiteY12" fmla="*/ 139700 h 1130300"/>
                <a:gd name="connsiteX13" fmla="*/ 673100 w 3143250"/>
                <a:gd name="connsiteY13" fmla="*/ 139700 h 1130300"/>
                <a:gd name="connsiteX14" fmla="*/ 673100 w 3143250"/>
                <a:gd name="connsiteY14" fmla="*/ 190500 h 1130300"/>
                <a:gd name="connsiteX15" fmla="*/ 708025 w 3143250"/>
                <a:gd name="connsiteY15" fmla="*/ 190500 h 1130300"/>
                <a:gd name="connsiteX16" fmla="*/ 708025 w 3143250"/>
                <a:gd name="connsiteY16" fmla="*/ 209550 h 1130300"/>
                <a:gd name="connsiteX17" fmla="*/ 895350 w 3143250"/>
                <a:gd name="connsiteY17" fmla="*/ 209550 h 1130300"/>
                <a:gd name="connsiteX18" fmla="*/ 895350 w 3143250"/>
                <a:gd name="connsiteY18" fmla="*/ 244475 h 1130300"/>
                <a:gd name="connsiteX19" fmla="*/ 933450 w 3143250"/>
                <a:gd name="connsiteY19" fmla="*/ 244475 h 1130300"/>
                <a:gd name="connsiteX20" fmla="*/ 933450 w 3143250"/>
                <a:gd name="connsiteY20" fmla="*/ 260350 h 1130300"/>
                <a:gd name="connsiteX21" fmla="*/ 968375 w 3143250"/>
                <a:gd name="connsiteY21" fmla="*/ 260350 h 1130300"/>
                <a:gd name="connsiteX22" fmla="*/ 968375 w 3143250"/>
                <a:gd name="connsiteY22" fmla="*/ 288925 h 1130300"/>
                <a:gd name="connsiteX23" fmla="*/ 1012825 w 3143250"/>
                <a:gd name="connsiteY23" fmla="*/ 288925 h 1130300"/>
                <a:gd name="connsiteX24" fmla="*/ 1012825 w 3143250"/>
                <a:gd name="connsiteY24" fmla="*/ 317500 h 1130300"/>
                <a:gd name="connsiteX25" fmla="*/ 1063625 w 3143250"/>
                <a:gd name="connsiteY25" fmla="*/ 317500 h 1130300"/>
                <a:gd name="connsiteX26" fmla="*/ 1063625 w 3143250"/>
                <a:gd name="connsiteY26" fmla="*/ 339725 h 1130300"/>
                <a:gd name="connsiteX27" fmla="*/ 1095375 w 3143250"/>
                <a:gd name="connsiteY27" fmla="*/ 339725 h 1130300"/>
                <a:gd name="connsiteX28" fmla="*/ 1095375 w 3143250"/>
                <a:gd name="connsiteY28" fmla="*/ 358775 h 1130300"/>
                <a:gd name="connsiteX29" fmla="*/ 1158875 w 3143250"/>
                <a:gd name="connsiteY29" fmla="*/ 358775 h 1130300"/>
                <a:gd name="connsiteX30" fmla="*/ 1158875 w 3143250"/>
                <a:gd name="connsiteY30" fmla="*/ 396875 h 1130300"/>
                <a:gd name="connsiteX31" fmla="*/ 1193800 w 3143250"/>
                <a:gd name="connsiteY31" fmla="*/ 396875 h 1130300"/>
                <a:gd name="connsiteX32" fmla="*/ 1193800 w 3143250"/>
                <a:gd name="connsiteY32" fmla="*/ 409575 h 1130300"/>
                <a:gd name="connsiteX33" fmla="*/ 1289050 w 3143250"/>
                <a:gd name="connsiteY33" fmla="*/ 409575 h 1130300"/>
                <a:gd name="connsiteX34" fmla="*/ 1289050 w 3143250"/>
                <a:gd name="connsiteY34" fmla="*/ 438150 h 1130300"/>
                <a:gd name="connsiteX35" fmla="*/ 1314450 w 3143250"/>
                <a:gd name="connsiteY35" fmla="*/ 438150 h 1130300"/>
                <a:gd name="connsiteX36" fmla="*/ 1314450 w 3143250"/>
                <a:gd name="connsiteY36" fmla="*/ 460375 h 1130300"/>
                <a:gd name="connsiteX37" fmla="*/ 1381125 w 3143250"/>
                <a:gd name="connsiteY37" fmla="*/ 460375 h 1130300"/>
                <a:gd name="connsiteX38" fmla="*/ 1381125 w 3143250"/>
                <a:gd name="connsiteY38" fmla="*/ 485775 h 1130300"/>
                <a:gd name="connsiteX39" fmla="*/ 1409700 w 3143250"/>
                <a:gd name="connsiteY39" fmla="*/ 485775 h 1130300"/>
                <a:gd name="connsiteX40" fmla="*/ 1409700 w 3143250"/>
                <a:gd name="connsiteY40" fmla="*/ 501650 h 1130300"/>
                <a:gd name="connsiteX41" fmla="*/ 1485900 w 3143250"/>
                <a:gd name="connsiteY41" fmla="*/ 501650 h 1130300"/>
                <a:gd name="connsiteX42" fmla="*/ 1485900 w 3143250"/>
                <a:gd name="connsiteY42" fmla="*/ 539750 h 1130300"/>
                <a:gd name="connsiteX43" fmla="*/ 1647825 w 3143250"/>
                <a:gd name="connsiteY43" fmla="*/ 539750 h 1130300"/>
                <a:gd name="connsiteX44" fmla="*/ 1647825 w 3143250"/>
                <a:gd name="connsiteY44" fmla="*/ 555625 h 1130300"/>
                <a:gd name="connsiteX45" fmla="*/ 1790700 w 3143250"/>
                <a:gd name="connsiteY45" fmla="*/ 555625 h 1130300"/>
                <a:gd name="connsiteX46" fmla="*/ 1790700 w 3143250"/>
                <a:gd name="connsiteY46" fmla="*/ 581025 h 1130300"/>
                <a:gd name="connsiteX47" fmla="*/ 1831975 w 3143250"/>
                <a:gd name="connsiteY47" fmla="*/ 581025 h 1130300"/>
                <a:gd name="connsiteX48" fmla="*/ 1831975 w 3143250"/>
                <a:gd name="connsiteY48" fmla="*/ 622300 h 1130300"/>
                <a:gd name="connsiteX49" fmla="*/ 1841500 w 3143250"/>
                <a:gd name="connsiteY49" fmla="*/ 622300 h 1130300"/>
                <a:gd name="connsiteX50" fmla="*/ 1841500 w 3143250"/>
                <a:gd name="connsiteY50" fmla="*/ 638175 h 1130300"/>
                <a:gd name="connsiteX51" fmla="*/ 1873250 w 3143250"/>
                <a:gd name="connsiteY51" fmla="*/ 638175 h 1130300"/>
                <a:gd name="connsiteX52" fmla="*/ 1873250 w 3143250"/>
                <a:gd name="connsiteY52" fmla="*/ 641350 h 1130300"/>
                <a:gd name="connsiteX53" fmla="*/ 1949450 w 3143250"/>
                <a:gd name="connsiteY53" fmla="*/ 641350 h 1130300"/>
                <a:gd name="connsiteX54" fmla="*/ 1962150 w 3143250"/>
                <a:gd name="connsiteY54" fmla="*/ 654050 h 1130300"/>
                <a:gd name="connsiteX55" fmla="*/ 2057400 w 3143250"/>
                <a:gd name="connsiteY55" fmla="*/ 654050 h 1130300"/>
                <a:gd name="connsiteX56" fmla="*/ 2057400 w 3143250"/>
                <a:gd name="connsiteY56" fmla="*/ 679450 h 1130300"/>
                <a:gd name="connsiteX57" fmla="*/ 2162175 w 3143250"/>
                <a:gd name="connsiteY57" fmla="*/ 679450 h 1130300"/>
                <a:gd name="connsiteX58" fmla="*/ 2162175 w 3143250"/>
                <a:gd name="connsiteY58" fmla="*/ 695325 h 1130300"/>
                <a:gd name="connsiteX59" fmla="*/ 2162175 w 3143250"/>
                <a:gd name="connsiteY59" fmla="*/ 695325 h 1130300"/>
                <a:gd name="connsiteX60" fmla="*/ 2181225 w 3143250"/>
                <a:gd name="connsiteY60" fmla="*/ 714375 h 1130300"/>
                <a:gd name="connsiteX61" fmla="*/ 2216150 w 3143250"/>
                <a:gd name="connsiteY61" fmla="*/ 714375 h 1130300"/>
                <a:gd name="connsiteX62" fmla="*/ 2216150 w 3143250"/>
                <a:gd name="connsiteY62" fmla="*/ 739775 h 1130300"/>
                <a:gd name="connsiteX63" fmla="*/ 2247900 w 3143250"/>
                <a:gd name="connsiteY63" fmla="*/ 739775 h 1130300"/>
                <a:gd name="connsiteX64" fmla="*/ 2266950 w 3143250"/>
                <a:gd name="connsiteY64" fmla="*/ 758825 h 1130300"/>
                <a:gd name="connsiteX65" fmla="*/ 2266950 w 3143250"/>
                <a:gd name="connsiteY65" fmla="*/ 771525 h 1130300"/>
                <a:gd name="connsiteX66" fmla="*/ 2355850 w 3143250"/>
                <a:gd name="connsiteY66" fmla="*/ 771525 h 1130300"/>
                <a:gd name="connsiteX67" fmla="*/ 2355850 w 3143250"/>
                <a:gd name="connsiteY67" fmla="*/ 790575 h 1130300"/>
                <a:gd name="connsiteX68" fmla="*/ 2381250 w 3143250"/>
                <a:gd name="connsiteY68" fmla="*/ 790575 h 1130300"/>
                <a:gd name="connsiteX69" fmla="*/ 2381250 w 3143250"/>
                <a:gd name="connsiteY69" fmla="*/ 809625 h 1130300"/>
                <a:gd name="connsiteX70" fmla="*/ 2432050 w 3143250"/>
                <a:gd name="connsiteY70" fmla="*/ 809625 h 1130300"/>
                <a:gd name="connsiteX71" fmla="*/ 2432050 w 3143250"/>
                <a:gd name="connsiteY71" fmla="*/ 822325 h 1130300"/>
                <a:gd name="connsiteX72" fmla="*/ 2505075 w 3143250"/>
                <a:gd name="connsiteY72" fmla="*/ 822325 h 1130300"/>
                <a:gd name="connsiteX73" fmla="*/ 2505075 w 3143250"/>
                <a:gd name="connsiteY73" fmla="*/ 844550 h 1130300"/>
                <a:gd name="connsiteX74" fmla="*/ 2540000 w 3143250"/>
                <a:gd name="connsiteY74" fmla="*/ 844550 h 1130300"/>
                <a:gd name="connsiteX75" fmla="*/ 2540000 w 3143250"/>
                <a:gd name="connsiteY75" fmla="*/ 857250 h 1130300"/>
                <a:gd name="connsiteX76" fmla="*/ 2578100 w 3143250"/>
                <a:gd name="connsiteY76" fmla="*/ 857250 h 1130300"/>
                <a:gd name="connsiteX77" fmla="*/ 2578100 w 3143250"/>
                <a:gd name="connsiteY77" fmla="*/ 885825 h 1130300"/>
                <a:gd name="connsiteX78" fmla="*/ 2597150 w 3143250"/>
                <a:gd name="connsiteY78" fmla="*/ 885825 h 1130300"/>
                <a:gd name="connsiteX79" fmla="*/ 2597150 w 3143250"/>
                <a:gd name="connsiteY79" fmla="*/ 908050 h 1130300"/>
                <a:gd name="connsiteX80" fmla="*/ 2616200 w 3143250"/>
                <a:gd name="connsiteY80" fmla="*/ 908050 h 1130300"/>
                <a:gd name="connsiteX81" fmla="*/ 2616200 w 3143250"/>
                <a:gd name="connsiteY81" fmla="*/ 920750 h 1130300"/>
                <a:gd name="connsiteX82" fmla="*/ 2698750 w 3143250"/>
                <a:gd name="connsiteY82" fmla="*/ 920750 h 1130300"/>
                <a:gd name="connsiteX83" fmla="*/ 2698750 w 3143250"/>
                <a:gd name="connsiteY83" fmla="*/ 942975 h 1130300"/>
                <a:gd name="connsiteX84" fmla="*/ 2768600 w 3143250"/>
                <a:gd name="connsiteY84" fmla="*/ 942975 h 1130300"/>
                <a:gd name="connsiteX85" fmla="*/ 2768600 w 3143250"/>
                <a:gd name="connsiteY85" fmla="*/ 958850 h 1130300"/>
                <a:gd name="connsiteX86" fmla="*/ 2794000 w 3143250"/>
                <a:gd name="connsiteY86" fmla="*/ 958850 h 1130300"/>
                <a:gd name="connsiteX87" fmla="*/ 2794000 w 3143250"/>
                <a:gd name="connsiteY87" fmla="*/ 987425 h 1130300"/>
                <a:gd name="connsiteX88" fmla="*/ 2822575 w 3143250"/>
                <a:gd name="connsiteY88" fmla="*/ 987425 h 1130300"/>
                <a:gd name="connsiteX89" fmla="*/ 2822575 w 3143250"/>
                <a:gd name="connsiteY89" fmla="*/ 1022350 h 1130300"/>
                <a:gd name="connsiteX90" fmla="*/ 2860675 w 3143250"/>
                <a:gd name="connsiteY90" fmla="*/ 1022350 h 1130300"/>
                <a:gd name="connsiteX91" fmla="*/ 2860675 w 3143250"/>
                <a:gd name="connsiteY91" fmla="*/ 1025525 h 1130300"/>
                <a:gd name="connsiteX92" fmla="*/ 2911475 w 3143250"/>
                <a:gd name="connsiteY92" fmla="*/ 1025525 h 1130300"/>
                <a:gd name="connsiteX93" fmla="*/ 2911475 w 3143250"/>
                <a:gd name="connsiteY93" fmla="*/ 1038225 h 1130300"/>
                <a:gd name="connsiteX94" fmla="*/ 2997200 w 3143250"/>
                <a:gd name="connsiteY94" fmla="*/ 1038225 h 1130300"/>
                <a:gd name="connsiteX95" fmla="*/ 2997200 w 3143250"/>
                <a:gd name="connsiteY95" fmla="*/ 1069975 h 1130300"/>
                <a:gd name="connsiteX96" fmla="*/ 3041650 w 3143250"/>
                <a:gd name="connsiteY96" fmla="*/ 1069975 h 1130300"/>
                <a:gd name="connsiteX97" fmla="*/ 3041650 w 3143250"/>
                <a:gd name="connsiteY97" fmla="*/ 1095375 h 1130300"/>
                <a:gd name="connsiteX98" fmla="*/ 3098800 w 3143250"/>
                <a:gd name="connsiteY98" fmla="*/ 1095375 h 1130300"/>
                <a:gd name="connsiteX99" fmla="*/ 3098800 w 3143250"/>
                <a:gd name="connsiteY99" fmla="*/ 1101725 h 1130300"/>
                <a:gd name="connsiteX100" fmla="*/ 3143250 w 3143250"/>
                <a:gd name="connsiteY100" fmla="*/ 1101725 h 1130300"/>
                <a:gd name="connsiteX101" fmla="*/ 3143250 w 3143250"/>
                <a:gd name="connsiteY101" fmla="*/ 1130300 h 1130300"/>
                <a:gd name="connsiteX0" fmla="*/ 0 w 3143250"/>
                <a:gd name="connsiteY0" fmla="*/ 0 h 1130300"/>
                <a:gd name="connsiteX1" fmla="*/ 69850 w 3143250"/>
                <a:gd name="connsiteY1" fmla="*/ 0 h 1130300"/>
                <a:gd name="connsiteX2" fmla="*/ 69850 w 3143250"/>
                <a:gd name="connsiteY2" fmla="*/ 25400 h 1130300"/>
                <a:gd name="connsiteX3" fmla="*/ 222250 w 3143250"/>
                <a:gd name="connsiteY3" fmla="*/ 25400 h 1130300"/>
                <a:gd name="connsiteX4" fmla="*/ 222250 w 3143250"/>
                <a:gd name="connsiteY4" fmla="*/ 47625 h 1130300"/>
                <a:gd name="connsiteX5" fmla="*/ 276225 w 3143250"/>
                <a:gd name="connsiteY5" fmla="*/ 47625 h 1130300"/>
                <a:gd name="connsiteX6" fmla="*/ 276225 w 3143250"/>
                <a:gd name="connsiteY6" fmla="*/ 63500 h 1130300"/>
                <a:gd name="connsiteX7" fmla="*/ 320675 w 3143250"/>
                <a:gd name="connsiteY7" fmla="*/ 63500 h 1130300"/>
                <a:gd name="connsiteX8" fmla="*/ 320675 w 3143250"/>
                <a:gd name="connsiteY8" fmla="*/ 76200 h 1130300"/>
                <a:gd name="connsiteX9" fmla="*/ 501650 w 3143250"/>
                <a:gd name="connsiteY9" fmla="*/ 76200 h 1130300"/>
                <a:gd name="connsiteX10" fmla="*/ 501650 w 3143250"/>
                <a:gd name="connsiteY10" fmla="*/ 123825 h 1130300"/>
                <a:gd name="connsiteX11" fmla="*/ 584200 w 3143250"/>
                <a:gd name="connsiteY11" fmla="*/ 123825 h 1130300"/>
                <a:gd name="connsiteX12" fmla="*/ 587375 w 3143250"/>
                <a:gd name="connsiteY12" fmla="*/ 139700 h 1130300"/>
                <a:gd name="connsiteX13" fmla="*/ 673100 w 3143250"/>
                <a:gd name="connsiteY13" fmla="*/ 139700 h 1130300"/>
                <a:gd name="connsiteX14" fmla="*/ 673100 w 3143250"/>
                <a:gd name="connsiteY14" fmla="*/ 190500 h 1130300"/>
                <a:gd name="connsiteX15" fmla="*/ 708025 w 3143250"/>
                <a:gd name="connsiteY15" fmla="*/ 190500 h 1130300"/>
                <a:gd name="connsiteX16" fmla="*/ 708025 w 3143250"/>
                <a:gd name="connsiteY16" fmla="*/ 209550 h 1130300"/>
                <a:gd name="connsiteX17" fmla="*/ 895350 w 3143250"/>
                <a:gd name="connsiteY17" fmla="*/ 209550 h 1130300"/>
                <a:gd name="connsiteX18" fmla="*/ 895350 w 3143250"/>
                <a:gd name="connsiteY18" fmla="*/ 244475 h 1130300"/>
                <a:gd name="connsiteX19" fmla="*/ 933450 w 3143250"/>
                <a:gd name="connsiteY19" fmla="*/ 244475 h 1130300"/>
                <a:gd name="connsiteX20" fmla="*/ 933450 w 3143250"/>
                <a:gd name="connsiteY20" fmla="*/ 260350 h 1130300"/>
                <a:gd name="connsiteX21" fmla="*/ 968375 w 3143250"/>
                <a:gd name="connsiteY21" fmla="*/ 260350 h 1130300"/>
                <a:gd name="connsiteX22" fmla="*/ 968375 w 3143250"/>
                <a:gd name="connsiteY22" fmla="*/ 288925 h 1130300"/>
                <a:gd name="connsiteX23" fmla="*/ 1012825 w 3143250"/>
                <a:gd name="connsiteY23" fmla="*/ 288925 h 1130300"/>
                <a:gd name="connsiteX24" fmla="*/ 1012825 w 3143250"/>
                <a:gd name="connsiteY24" fmla="*/ 317500 h 1130300"/>
                <a:gd name="connsiteX25" fmla="*/ 1063625 w 3143250"/>
                <a:gd name="connsiteY25" fmla="*/ 317500 h 1130300"/>
                <a:gd name="connsiteX26" fmla="*/ 1063625 w 3143250"/>
                <a:gd name="connsiteY26" fmla="*/ 339725 h 1130300"/>
                <a:gd name="connsiteX27" fmla="*/ 1095375 w 3143250"/>
                <a:gd name="connsiteY27" fmla="*/ 339725 h 1130300"/>
                <a:gd name="connsiteX28" fmla="*/ 1095375 w 3143250"/>
                <a:gd name="connsiteY28" fmla="*/ 358775 h 1130300"/>
                <a:gd name="connsiteX29" fmla="*/ 1158875 w 3143250"/>
                <a:gd name="connsiteY29" fmla="*/ 358775 h 1130300"/>
                <a:gd name="connsiteX30" fmla="*/ 1158875 w 3143250"/>
                <a:gd name="connsiteY30" fmla="*/ 396875 h 1130300"/>
                <a:gd name="connsiteX31" fmla="*/ 1193800 w 3143250"/>
                <a:gd name="connsiteY31" fmla="*/ 396875 h 1130300"/>
                <a:gd name="connsiteX32" fmla="*/ 1193800 w 3143250"/>
                <a:gd name="connsiteY32" fmla="*/ 409575 h 1130300"/>
                <a:gd name="connsiteX33" fmla="*/ 1289050 w 3143250"/>
                <a:gd name="connsiteY33" fmla="*/ 409575 h 1130300"/>
                <a:gd name="connsiteX34" fmla="*/ 1289050 w 3143250"/>
                <a:gd name="connsiteY34" fmla="*/ 438150 h 1130300"/>
                <a:gd name="connsiteX35" fmla="*/ 1314450 w 3143250"/>
                <a:gd name="connsiteY35" fmla="*/ 438150 h 1130300"/>
                <a:gd name="connsiteX36" fmla="*/ 1314450 w 3143250"/>
                <a:gd name="connsiteY36" fmla="*/ 460375 h 1130300"/>
                <a:gd name="connsiteX37" fmla="*/ 1381125 w 3143250"/>
                <a:gd name="connsiteY37" fmla="*/ 460375 h 1130300"/>
                <a:gd name="connsiteX38" fmla="*/ 1381125 w 3143250"/>
                <a:gd name="connsiteY38" fmla="*/ 485775 h 1130300"/>
                <a:gd name="connsiteX39" fmla="*/ 1409700 w 3143250"/>
                <a:gd name="connsiteY39" fmla="*/ 485775 h 1130300"/>
                <a:gd name="connsiteX40" fmla="*/ 1409700 w 3143250"/>
                <a:gd name="connsiteY40" fmla="*/ 501650 h 1130300"/>
                <a:gd name="connsiteX41" fmla="*/ 1485900 w 3143250"/>
                <a:gd name="connsiteY41" fmla="*/ 501650 h 1130300"/>
                <a:gd name="connsiteX42" fmla="*/ 1485900 w 3143250"/>
                <a:gd name="connsiteY42" fmla="*/ 539750 h 1130300"/>
                <a:gd name="connsiteX43" fmla="*/ 1647825 w 3143250"/>
                <a:gd name="connsiteY43" fmla="*/ 539750 h 1130300"/>
                <a:gd name="connsiteX44" fmla="*/ 1647825 w 3143250"/>
                <a:gd name="connsiteY44" fmla="*/ 555625 h 1130300"/>
                <a:gd name="connsiteX45" fmla="*/ 1790700 w 3143250"/>
                <a:gd name="connsiteY45" fmla="*/ 555625 h 1130300"/>
                <a:gd name="connsiteX46" fmla="*/ 1790700 w 3143250"/>
                <a:gd name="connsiteY46" fmla="*/ 581025 h 1130300"/>
                <a:gd name="connsiteX47" fmla="*/ 1831975 w 3143250"/>
                <a:gd name="connsiteY47" fmla="*/ 581025 h 1130300"/>
                <a:gd name="connsiteX48" fmla="*/ 1831975 w 3143250"/>
                <a:gd name="connsiteY48" fmla="*/ 622300 h 1130300"/>
                <a:gd name="connsiteX49" fmla="*/ 1841500 w 3143250"/>
                <a:gd name="connsiteY49" fmla="*/ 622300 h 1130300"/>
                <a:gd name="connsiteX50" fmla="*/ 1841500 w 3143250"/>
                <a:gd name="connsiteY50" fmla="*/ 638175 h 1130300"/>
                <a:gd name="connsiteX51" fmla="*/ 1873250 w 3143250"/>
                <a:gd name="connsiteY51" fmla="*/ 638175 h 1130300"/>
                <a:gd name="connsiteX52" fmla="*/ 1873250 w 3143250"/>
                <a:gd name="connsiteY52" fmla="*/ 641350 h 1130300"/>
                <a:gd name="connsiteX53" fmla="*/ 1949450 w 3143250"/>
                <a:gd name="connsiteY53" fmla="*/ 641350 h 1130300"/>
                <a:gd name="connsiteX54" fmla="*/ 1962150 w 3143250"/>
                <a:gd name="connsiteY54" fmla="*/ 654050 h 1130300"/>
                <a:gd name="connsiteX55" fmla="*/ 2057400 w 3143250"/>
                <a:gd name="connsiteY55" fmla="*/ 654050 h 1130300"/>
                <a:gd name="connsiteX56" fmla="*/ 2057400 w 3143250"/>
                <a:gd name="connsiteY56" fmla="*/ 679450 h 1130300"/>
                <a:gd name="connsiteX57" fmla="*/ 2162175 w 3143250"/>
                <a:gd name="connsiteY57" fmla="*/ 679450 h 1130300"/>
                <a:gd name="connsiteX58" fmla="*/ 2162175 w 3143250"/>
                <a:gd name="connsiteY58" fmla="*/ 695325 h 1130300"/>
                <a:gd name="connsiteX59" fmla="*/ 2162175 w 3143250"/>
                <a:gd name="connsiteY59" fmla="*/ 695325 h 1130300"/>
                <a:gd name="connsiteX60" fmla="*/ 2181225 w 3143250"/>
                <a:gd name="connsiteY60" fmla="*/ 714375 h 1130300"/>
                <a:gd name="connsiteX61" fmla="*/ 2216150 w 3143250"/>
                <a:gd name="connsiteY61" fmla="*/ 714375 h 1130300"/>
                <a:gd name="connsiteX62" fmla="*/ 2216150 w 3143250"/>
                <a:gd name="connsiteY62" fmla="*/ 739775 h 1130300"/>
                <a:gd name="connsiteX63" fmla="*/ 2247900 w 3143250"/>
                <a:gd name="connsiteY63" fmla="*/ 739775 h 1130300"/>
                <a:gd name="connsiteX64" fmla="*/ 2266950 w 3143250"/>
                <a:gd name="connsiteY64" fmla="*/ 758825 h 1130300"/>
                <a:gd name="connsiteX65" fmla="*/ 2244725 w 3143250"/>
                <a:gd name="connsiteY65" fmla="*/ 771525 h 1130300"/>
                <a:gd name="connsiteX66" fmla="*/ 2355850 w 3143250"/>
                <a:gd name="connsiteY66" fmla="*/ 771525 h 1130300"/>
                <a:gd name="connsiteX67" fmla="*/ 2355850 w 3143250"/>
                <a:gd name="connsiteY67" fmla="*/ 790575 h 1130300"/>
                <a:gd name="connsiteX68" fmla="*/ 2381250 w 3143250"/>
                <a:gd name="connsiteY68" fmla="*/ 790575 h 1130300"/>
                <a:gd name="connsiteX69" fmla="*/ 2381250 w 3143250"/>
                <a:gd name="connsiteY69" fmla="*/ 809625 h 1130300"/>
                <a:gd name="connsiteX70" fmla="*/ 2432050 w 3143250"/>
                <a:gd name="connsiteY70" fmla="*/ 809625 h 1130300"/>
                <a:gd name="connsiteX71" fmla="*/ 2432050 w 3143250"/>
                <a:gd name="connsiteY71" fmla="*/ 822325 h 1130300"/>
                <a:gd name="connsiteX72" fmla="*/ 2505075 w 3143250"/>
                <a:gd name="connsiteY72" fmla="*/ 822325 h 1130300"/>
                <a:gd name="connsiteX73" fmla="*/ 2505075 w 3143250"/>
                <a:gd name="connsiteY73" fmla="*/ 844550 h 1130300"/>
                <a:gd name="connsiteX74" fmla="*/ 2540000 w 3143250"/>
                <a:gd name="connsiteY74" fmla="*/ 844550 h 1130300"/>
                <a:gd name="connsiteX75" fmla="*/ 2540000 w 3143250"/>
                <a:gd name="connsiteY75" fmla="*/ 857250 h 1130300"/>
                <a:gd name="connsiteX76" fmla="*/ 2578100 w 3143250"/>
                <a:gd name="connsiteY76" fmla="*/ 857250 h 1130300"/>
                <a:gd name="connsiteX77" fmla="*/ 2578100 w 3143250"/>
                <a:gd name="connsiteY77" fmla="*/ 885825 h 1130300"/>
                <a:gd name="connsiteX78" fmla="*/ 2597150 w 3143250"/>
                <a:gd name="connsiteY78" fmla="*/ 885825 h 1130300"/>
                <a:gd name="connsiteX79" fmla="*/ 2597150 w 3143250"/>
                <a:gd name="connsiteY79" fmla="*/ 908050 h 1130300"/>
                <a:gd name="connsiteX80" fmla="*/ 2616200 w 3143250"/>
                <a:gd name="connsiteY80" fmla="*/ 908050 h 1130300"/>
                <a:gd name="connsiteX81" fmla="*/ 2616200 w 3143250"/>
                <a:gd name="connsiteY81" fmla="*/ 920750 h 1130300"/>
                <a:gd name="connsiteX82" fmla="*/ 2698750 w 3143250"/>
                <a:gd name="connsiteY82" fmla="*/ 920750 h 1130300"/>
                <a:gd name="connsiteX83" fmla="*/ 2698750 w 3143250"/>
                <a:gd name="connsiteY83" fmla="*/ 942975 h 1130300"/>
                <a:gd name="connsiteX84" fmla="*/ 2768600 w 3143250"/>
                <a:gd name="connsiteY84" fmla="*/ 942975 h 1130300"/>
                <a:gd name="connsiteX85" fmla="*/ 2768600 w 3143250"/>
                <a:gd name="connsiteY85" fmla="*/ 958850 h 1130300"/>
                <a:gd name="connsiteX86" fmla="*/ 2794000 w 3143250"/>
                <a:gd name="connsiteY86" fmla="*/ 958850 h 1130300"/>
                <a:gd name="connsiteX87" fmla="*/ 2794000 w 3143250"/>
                <a:gd name="connsiteY87" fmla="*/ 987425 h 1130300"/>
                <a:gd name="connsiteX88" fmla="*/ 2822575 w 3143250"/>
                <a:gd name="connsiteY88" fmla="*/ 987425 h 1130300"/>
                <a:gd name="connsiteX89" fmla="*/ 2822575 w 3143250"/>
                <a:gd name="connsiteY89" fmla="*/ 1022350 h 1130300"/>
                <a:gd name="connsiteX90" fmla="*/ 2860675 w 3143250"/>
                <a:gd name="connsiteY90" fmla="*/ 1022350 h 1130300"/>
                <a:gd name="connsiteX91" fmla="*/ 2860675 w 3143250"/>
                <a:gd name="connsiteY91" fmla="*/ 1025525 h 1130300"/>
                <a:gd name="connsiteX92" fmla="*/ 2911475 w 3143250"/>
                <a:gd name="connsiteY92" fmla="*/ 1025525 h 1130300"/>
                <a:gd name="connsiteX93" fmla="*/ 2911475 w 3143250"/>
                <a:gd name="connsiteY93" fmla="*/ 1038225 h 1130300"/>
                <a:gd name="connsiteX94" fmla="*/ 2997200 w 3143250"/>
                <a:gd name="connsiteY94" fmla="*/ 1038225 h 1130300"/>
                <a:gd name="connsiteX95" fmla="*/ 2997200 w 3143250"/>
                <a:gd name="connsiteY95" fmla="*/ 1069975 h 1130300"/>
                <a:gd name="connsiteX96" fmla="*/ 3041650 w 3143250"/>
                <a:gd name="connsiteY96" fmla="*/ 1069975 h 1130300"/>
                <a:gd name="connsiteX97" fmla="*/ 3041650 w 3143250"/>
                <a:gd name="connsiteY97" fmla="*/ 1095375 h 1130300"/>
                <a:gd name="connsiteX98" fmla="*/ 3098800 w 3143250"/>
                <a:gd name="connsiteY98" fmla="*/ 1095375 h 1130300"/>
                <a:gd name="connsiteX99" fmla="*/ 3098800 w 3143250"/>
                <a:gd name="connsiteY99" fmla="*/ 1101725 h 1130300"/>
                <a:gd name="connsiteX100" fmla="*/ 3143250 w 3143250"/>
                <a:gd name="connsiteY100" fmla="*/ 1101725 h 1130300"/>
                <a:gd name="connsiteX101" fmla="*/ 3143250 w 3143250"/>
                <a:gd name="connsiteY101" fmla="*/ 1130300 h 1130300"/>
                <a:gd name="connsiteX0" fmla="*/ 0 w 3143250"/>
                <a:gd name="connsiteY0" fmla="*/ 0 h 1130300"/>
                <a:gd name="connsiteX1" fmla="*/ 69850 w 3143250"/>
                <a:gd name="connsiteY1" fmla="*/ 0 h 1130300"/>
                <a:gd name="connsiteX2" fmla="*/ 69850 w 3143250"/>
                <a:gd name="connsiteY2" fmla="*/ 25400 h 1130300"/>
                <a:gd name="connsiteX3" fmla="*/ 222250 w 3143250"/>
                <a:gd name="connsiteY3" fmla="*/ 25400 h 1130300"/>
                <a:gd name="connsiteX4" fmla="*/ 222250 w 3143250"/>
                <a:gd name="connsiteY4" fmla="*/ 47625 h 1130300"/>
                <a:gd name="connsiteX5" fmla="*/ 276225 w 3143250"/>
                <a:gd name="connsiteY5" fmla="*/ 47625 h 1130300"/>
                <a:gd name="connsiteX6" fmla="*/ 276225 w 3143250"/>
                <a:gd name="connsiteY6" fmla="*/ 63500 h 1130300"/>
                <a:gd name="connsiteX7" fmla="*/ 320675 w 3143250"/>
                <a:gd name="connsiteY7" fmla="*/ 63500 h 1130300"/>
                <a:gd name="connsiteX8" fmla="*/ 320675 w 3143250"/>
                <a:gd name="connsiteY8" fmla="*/ 76200 h 1130300"/>
                <a:gd name="connsiteX9" fmla="*/ 501650 w 3143250"/>
                <a:gd name="connsiteY9" fmla="*/ 76200 h 1130300"/>
                <a:gd name="connsiteX10" fmla="*/ 501650 w 3143250"/>
                <a:gd name="connsiteY10" fmla="*/ 123825 h 1130300"/>
                <a:gd name="connsiteX11" fmla="*/ 584200 w 3143250"/>
                <a:gd name="connsiteY11" fmla="*/ 123825 h 1130300"/>
                <a:gd name="connsiteX12" fmla="*/ 587375 w 3143250"/>
                <a:gd name="connsiteY12" fmla="*/ 139700 h 1130300"/>
                <a:gd name="connsiteX13" fmla="*/ 673100 w 3143250"/>
                <a:gd name="connsiteY13" fmla="*/ 139700 h 1130300"/>
                <a:gd name="connsiteX14" fmla="*/ 673100 w 3143250"/>
                <a:gd name="connsiteY14" fmla="*/ 190500 h 1130300"/>
                <a:gd name="connsiteX15" fmla="*/ 708025 w 3143250"/>
                <a:gd name="connsiteY15" fmla="*/ 190500 h 1130300"/>
                <a:gd name="connsiteX16" fmla="*/ 708025 w 3143250"/>
                <a:gd name="connsiteY16" fmla="*/ 209550 h 1130300"/>
                <a:gd name="connsiteX17" fmla="*/ 895350 w 3143250"/>
                <a:gd name="connsiteY17" fmla="*/ 209550 h 1130300"/>
                <a:gd name="connsiteX18" fmla="*/ 895350 w 3143250"/>
                <a:gd name="connsiteY18" fmla="*/ 244475 h 1130300"/>
                <a:gd name="connsiteX19" fmla="*/ 933450 w 3143250"/>
                <a:gd name="connsiteY19" fmla="*/ 244475 h 1130300"/>
                <a:gd name="connsiteX20" fmla="*/ 933450 w 3143250"/>
                <a:gd name="connsiteY20" fmla="*/ 260350 h 1130300"/>
                <a:gd name="connsiteX21" fmla="*/ 968375 w 3143250"/>
                <a:gd name="connsiteY21" fmla="*/ 260350 h 1130300"/>
                <a:gd name="connsiteX22" fmla="*/ 968375 w 3143250"/>
                <a:gd name="connsiteY22" fmla="*/ 288925 h 1130300"/>
                <a:gd name="connsiteX23" fmla="*/ 1012825 w 3143250"/>
                <a:gd name="connsiteY23" fmla="*/ 288925 h 1130300"/>
                <a:gd name="connsiteX24" fmla="*/ 1012825 w 3143250"/>
                <a:gd name="connsiteY24" fmla="*/ 317500 h 1130300"/>
                <a:gd name="connsiteX25" fmla="*/ 1063625 w 3143250"/>
                <a:gd name="connsiteY25" fmla="*/ 317500 h 1130300"/>
                <a:gd name="connsiteX26" fmla="*/ 1063625 w 3143250"/>
                <a:gd name="connsiteY26" fmla="*/ 339725 h 1130300"/>
                <a:gd name="connsiteX27" fmla="*/ 1095375 w 3143250"/>
                <a:gd name="connsiteY27" fmla="*/ 339725 h 1130300"/>
                <a:gd name="connsiteX28" fmla="*/ 1095375 w 3143250"/>
                <a:gd name="connsiteY28" fmla="*/ 358775 h 1130300"/>
                <a:gd name="connsiteX29" fmla="*/ 1158875 w 3143250"/>
                <a:gd name="connsiteY29" fmla="*/ 358775 h 1130300"/>
                <a:gd name="connsiteX30" fmla="*/ 1158875 w 3143250"/>
                <a:gd name="connsiteY30" fmla="*/ 396875 h 1130300"/>
                <a:gd name="connsiteX31" fmla="*/ 1193800 w 3143250"/>
                <a:gd name="connsiteY31" fmla="*/ 396875 h 1130300"/>
                <a:gd name="connsiteX32" fmla="*/ 1193800 w 3143250"/>
                <a:gd name="connsiteY32" fmla="*/ 409575 h 1130300"/>
                <a:gd name="connsiteX33" fmla="*/ 1289050 w 3143250"/>
                <a:gd name="connsiteY33" fmla="*/ 409575 h 1130300"/>
                <a:gd name="connsiteX34" fmla="*/ 1289050 w 3143250"/>
                <a:gd name="connsiteY34" fmla="*/ 438150 h 1130300"/>
                <a:gd name="connsiteX35" fmla="*/ 1314450 w 3143250"/>
                <a:gd name="connsiteY35" fmla="*/ 438150 h 1130300"/>
                <a:gd name="connsiteX36" fmla="*/ 1314450 w 3143250"/>
                <a:gd name="connsiteY36" fmla="*/ 460375 h 1130300"/>
                <a:gd name="connsiteX37" fmla="*/ 1381125 w 3143250"/>
                <a:gd name="connsiteY37" fmla="*/ 460375 h 1130300"/>
                <a:gd name="connsiteX38" fmla="*/ 1381125 w 3143250"/>
                <a:gd name="connsiteY38" fmla="*/ 485775 h 1130300"/>
                <a:gd name="connsiteX39" fmla="*/ 1409700 w 3143250"/>
                <a:gd name="connsiteY39" fmla="*/ 485775 h 1130300"/>
                <a:gd name="connsiteX40" fmla="*/ 1409700 w 3143250"/>
                <a:gd name="connsiteY40" fmla="*/ 501650 h 1130300"/>
                <a:gd name="connsiteX41" fmla="*/ 1485900 w 3143250"/>
                <a:gd name="connsiteY41" fmla="*/ 501650 h 1130300"/>
                <a:gd name="connsiteX42" fmla="*/ 1485900 w 3143250"/>
                <a:gd name="connsiteY42" fmla="*/ 539750 h 1130300"/>
                <a:gd name="connsiteX43" fmla="*/ 1647825 w 3143250"/>
                <a:gd name="connsiteY43" fmla="*/ 539750 h 1130300"/>
                <a:gd name="connsiteX44" fmla="*/ 1647825 w 3143250"/>
                <a:gd name="connsiteY44" fmla="*/ 555625 h 1130300"/>
                <a:gd name="connsiteX45" fmla="*/ 1790700 w 3143250"/>
                <a:gd name="connsiteY45" fmla="*/ 555625 h 1130300"/>
                <a:gd name="connsiteX46" fmla="*/ 1790700 w 3143250"/>
                <a:gd name="connsiteY46" fmla="*/ 581025 h 1130300"/>
                <a:gd name="connsiteX47" fmla="*/ 1831975 w 3143250"/>
                <a:gd name="connsiteY47" fmla="*/ 581025 h 1130300"/>
                <a:gd name="connsiteX48" fmla="*/ 1831975 w 3143250"/>
                <a:gd name="connsiteY48" fmla="*/ 622300 h 1130300"/>
                <a:gd name="connsiteX49" fmla="*/ 1841500 w 3143250"/>
                <a:gd name="connsiteY49" fmla="*/ 622300 h 1130300"/>
                <a:gd name="connsiteX50" fmla="*/ 1841500 w 3143250"/>
                <a:gd name="connsiteY50" fmla="*/ 638175 h 1130300"/>
                <a:gd name="connsiteX51" fmla="*/ 1873250 w 3143250"/>
                <a:gd name="connsiteY51" fmla="*/ 638175 h 1130300"/>
                <a:gd name="connsiteX52" fmla="*/ 1873250 w 3143250"/>
                <a:gd name="connsiteY52" fmla="*/ 641350 h 1130300"/>
                <a:gd name="connsiteX53" fmla="*/ 1949450 w 3143250"/>
                <a:gd name="connsiteY53" fmla="*/ 641350 h 1130300"/>
                <a:gd name="connsiteX54" fmla="*/ 1962150 w 3143250"/>
                <a:gd name="connsiteY54" fmla="*/ 654050 h 1130300"/>
                <a:gd name="connsiteX55" fmla="*/ 2057400 w 3143250"/>
                <a:gd name="connsiteY55" fmla="*/ 654050 h 1130300"/>
                <a:gd name="connsiteX56" fmla="*/ 2057400 w 3143250"/>
                <a:gd name="connsiteY56" fmla="*/ 679450 h 1130300"/>
                <a:gd name="connsiteX57" fmla="*/ 2162175 w 3143250"/>
                <a:gd name="connsiteY57" fmla="*/ 679450 h 1130300"/>
                <a:gd name="connsiteX58" fmla="*/ 2162175 w 3143250"/>
                <a:gd name="connsiteY58" fmla="*/ 695325 h 1130300"/>
                <a:gd name="connsiteX59" fmla="*/ 2162175 w 3143250"/>
                <a:gd name="connsiteY59" fmla="*/ 695325 h 1130300"/>
                <a:gd name="connsiteX60" fmla="*/ 2181225 w 3143250"/>
                <a:gd name="connsiteY60" fmla="*/ 714375 h 1130300"/>
                <a:gd name="connsiteX61" fmla="*/ 2216150 w 3143250"/>
                <a:gd name="connsiteY61" fmla="*/ 714375 h 1130300"/>
                <a:gd name="connsiteX62" fmla="*/ 2216150 w 3143250"/>
                <a:gd name="connsiteY62" fmla="*/ 739775 h 1130300"/>
                <a:gd name="connsiteX63" fmla="*/ 2247900 w 3143250"/>
                <a:gd name="connsiteY63" fmla="*/ 739775 h 1130300"/>
                <a:gd name="connsiteX64" fmla="*/ 2266950 w 3143250"/>
                <a:gd name="connsiteY64" fmla="*/ 758825 h 1130300"/>
                <a:gd name="connsiteX65" fmla="*/ 2301875 w 3143250"/>
                <a:gd name="connsiteY65" fmla="*/ 793750 h 1130300"/>
                <a:gd name="connsiteX66" fmla="*/ 2355850 w 3143250"/>
                <a:gd name="connsiteY66" fmla="*/ 771525 h 1130300"/>
                <a:gd name="connsiteX67" fmla="*/ 2355850 w 3143250"/>
                <a:gd name="connsiteY67" fmla="*/ 790575 h 1130300"/>
                <a:gd name="connsiteX68" fmla="*/ 2381250 w 3143250"/>
                <a:gd name="connsiteY68" fmla="*/ 790575 h 1130300"/>
                <a:gd name="connsiteX69" fmla="*/ 2381250 w 3143250"/>
                <a:gd name="connsiteY69" fmla="*/ 809625 h 1130300"/>
                <a:gd name="connsiteX70" fmla="*/ 2432050 w 3143250"/>
                <a:gd name="connsiteY70" fmla="*/ 809625 h 1130300"/>
                <a:gd name="connsiteX71" fmla="*/ 2432050 w 3143250"/>
                <a:gd name="connsiteY71" fmla="*/ 822325 h 1130300"/>
                <a:gd name="connsiteX72" fmla="*/ 2505075 w 3143250"/>
                <a:gd name="connsiteY72" fmla="*/ 822325 h 1130300"/>
                <a:gd name="connsiteX73" fmla="*/ 2505075 w 3143250"/>
                <a:gd name="connsiteY73" fmla="*/ 844550 h 1130300"/>
                <a:gd name="connsiteX74" fmla="*/ 2540000 w 3143250"/>
                <a:gd name="connsiteY74" fmla="*/ 844550 h 1130300"/>
                <a:gd name="connsiteX75" fmla="*/ 2540000 w 3143250"/>
                <a:gd name="connsiteY75" fmla="*/ 857250 h 1130300"/>
                <a:gd name="connsiteX76" fmla="*/ 2578100 w 3143250"/>
                <a:gd name="connsiteY76" fmla="*/ 857250 h 1130300"/>
                <a:gd name="connsiteX77" fmla="*/ 2578100 w 3143250"/>
                <a:gd name="connsiteY77" fmla="*/ 885825 h 1130300"/>
                <a:gd name="connsiteX78" fmla="*/ 2597150 w 3143250"/>
                <a:gd name="connsiteY78" fmla="*/ 885825 h 1130300"/>
                <a:gd name="connsiteX79" fmla="*/ 2597150 w 3143250"/>
                <a:gd name="connsiteY79" fmla="*/ 908050 h 1130300"/>
                <a:gd name="connsiteX80" fmla="*/ 2616200 w 3143250"/>
                <a:gd name="connsiteY80" fmla="*/ 908050 h 1130300"/>
                <a:gd name="connsiteX81" fmla="*/ 2616200 w 3143250"/>
                <a:gd name="connsiteY81" fmla="*/ 920750 h 1130300"/>
                <a:gd name="connsiteX82" fmla="*/ 2698750 w 3143250"/>
                <a:gd name="connsiteY82" fmla="*/ 920750 h 1130300"/>
                <a:gd name="connsiteX83" fmla="*/ 2698750 w 3143250"/>
                <a:gd name="connsiteY83" fmla="*/ 942975 h 1130300"/>
                <a:gd name="connsiteX84" fmla="*/ 2768600 w 3143250"/>
                <a:gd name="connsiteY84" fmla="*/ 942975 h 1130300"/>
                <a:gd name="connsiteX85" fmla="*/ 2768600 w 3143250"/>
                <a:gd name="connsiteY85" fmla="*/ 958850 h 1130300"/>
                <a:gd name="connsiteX86" fmla="*/ 2794000 w 3143250"/>
                <a:gd name="connsiteY86" fmla="*/ 958850 h 1130300"/>
                <a:gd name="connsiteX87" fmla="*/ 2794000 w 3143250"/>
                <a:gd name="connsiteY87" fmla="*/ 987425 h 1130300"/>
                <a:gd name="connsiteX88" fmla="*/ 2822575 w 3143250"/>
                <a:gd name="connsiteY88" fmla="*/ 987425 h 1130300"/>
                <a:gd name="connsiteX89" fmla="*/ 2822575 w 3143250"/>
                <a:gd name="connsiteY89" fmla="*/ 1022350 h 1130300"/>
                <a:gd name="connsiteX90" fmla="*/ 2860675 w 3143250"/>
                <a:gd name="connsiteY90" fmla="*/ 1022350 h 1130300"/>
                <a:gd name="connsiteX91" fmla="*/ 2860675 w 3143250"/>
                <a:gd name="connsiteY91" fmla="*/ 1025525 h 1130300"/>
                <a:gd name="connsiteX92" fmla="*/ 2911475 w 3143250"/>
                <a:gd name="connsiteY92" fmla="*/ 1025525 h 1130300"/>
                <a:gd name="connsiteX93" fmla="*/ 2911475 w 3143250"/>
                <a:gd name="connsiteY93" fmla="*/ 1038225 h 1130300"/>
                <a:gd name="connsiteX94" fmla="*/ 2997200 w 3143250"/>
                <a:gd name="connsiteY94" fmla="*/ 1038225 h 1130300"/>
                <a:gd name="connsiteX95" fmla="*/ 2997200 w 3143250"/>
                <a:gd name="connsiteY95" fmla="*/ 1069975 h 1130300"/>
                <a:gd name="connsiteX96" fmla="*/ 3041650 w 3143250"/>
                <a:gd name="connsiteY96" fmla="*/ 1069975 h 1130300"/>
                <a:gd name="connsiteX97" fmla="*/ 3041650 w 3143250"/>
                <a:gd name="connsiteY97" fmla="*/ 1095375 h 1130300"/>
                <a:gd name="connsiteX98" fmla="*/ 3098800 w 3143250"/>
                <a:gd name="connsiteY98" fmla="*/ 1095375 h 1130300"/>
                <a:gd name="connsiteX99" fmla="*/ 3098800 w 3143250"/>
                <a:gd name="connsiteY99" fmla="*/ 1101725 h 1130300"/>
                <a:gd name="connsiteX100" fmla="*/ 3143250 w 3143250"/>
                <a:gd name="connsiteY100" fmla="*/ 1101725 h 1130300"/>
                <a:gd name="connsiteX101" fmla="*/ 3143250 w 3143250"/>
                <a:gd name="connsiteY101" fmla="*/ 1130300 h 1130300"/>
                <a:gd name="connsiteX0" fmla="*/ 0 w 3143250"/>
                <a:gd name="connsiteY0" fmla="*/ 0 h 1130300"/>
                <a:gd name="connsiteX1" fmla="*/ 69850 w 3143250"/>
                <a:gd name="connsiteY1" fmla="*/ 0 h 1130300"/>
                <a:gd name="connsiteX2" fmla="*/ 69850 w 3143250"/>
                <a:gd name="connsiteY2" fmla="*/ 25400 h 1130300"/>
                <a:gd name="connsiteX3" fmla="*/ 222250 w 3143250"/>
                <a:gd name="connsiteY3" fmla="*/ 25400 h 1130300"/>
                <a:gd name="connsiteX4" fmla="*/ 222250 w 3143250"/>
                <a:gd name="connsiteY4" fmla="*/ 47625 h 1130300"/>
                <a:gd name="connsiteX5" fmla="*/ 276225 w 3143250"/>
                <a:gd name="connsiteY5" fmla="*/ 47625 h 1130300"/>
                <a:gd name="connsiteX6" fmla="*/ 276225 w 3143250"/>
                <a:gd name="connsiteY6" fmla="*/ 63500 h 1130300"/>
                <a:gd name="connsiteX7" fmla="*/ 320675 w 3143250"/>
                <a:gd name="connsiteY7" fmla="*/ 63500 h 1130300"/>
                <a:gd name="connsiteX8" fmla="*/ 320675 w 3143250"/>
                <a:gd name="connsiteY8" fmla="*/ 76200 h 1130300"/>
                <a:gd name="connsiteX9" fmla="*/ 501650 w 3143250"/>
                <a:gd name="connsiteY9" fmla="*/ 76200 h 1130300"/>
                <a:gd name="connsiteX10" fmla="*/ 501650 w 3143250"/>
                <a:gd name="connsiteY10" fmla="*/ 123825 h 1130300"/>
                <a:gd name="connsiteX11" fmla="*/ 584200 w 3143250"/>
                <a:gd name="connsiteY11" fmla="*/ 123825 h 1130300"/>
                <a:gd name="connsiteX12" fmla="*/ 587375 w 3143250"/>
                <a:gd name="connsiteY12" fmla="*/ 139700 h 1130300"/>
                <a:gd name="connsiteX13" fmla="*/ 673100 w 3143250"/>
                <a:gd name="connsiteY13" fmla="*/ 139700 h 1130300"/>
                <a:gd name="connsiteX14" fmla="*/ 673100 w 3143250"/>
                <a:gd name="connsiteY14" fmla="*/ 190500 h 1130300"/>
                <a:gd name="connsiteX15" fmla="*/ 708025 w 3143250"/>
                <a:gd name="connsiteY15" fmla="*/ 190500 h 1130300"/>
                <a:gd name="connsiteX16" fmla="*/ 708025 w 3143250"/>
                <a:gd name="connsiteY16" fmla="*/ 209550 h 1130300"/>
                <a:gd name="connsiteX17" fmla="*/ 895350 w 3143250"/>
                <a:gd name="connsiteY17" fmla="*/ 209550 h 1130300"/>
                <a:gd name="connsiteX18" fmla="*/ 895350 w 3143250"/>
                <a:gd name="connsiteY18" fmla="*/ 244475 h 1130300"/>
                <a:gd name="connsiteX19" fmla="*/ 933450 w 3143250"/>
                <a:gd name="connsiteY19" fmla="*/ 244475 h 1130300"/>
                <a:gd name="connsiteX20" fmla="*/ 933450 w 3143250"/>
                <a:gd name="connsiteY20" fmla="*/ 260350 h 1130300"/>
                <a:gd name="connsiteX21" fmla="*/ 968375 w 3143250"/>
                <a:gd name="connsiteY21" fmla="*/ 260350 h 1130300"/>
                <a:gd name="connsiteX22" fmla="*/ 968375 w 3143250"/>
                <a:gd name="connsiteY22" fmla="*/ 288925 h 1130300"/>
                <a:gd name="connsiteX23" fmla="*/ 1012825 w 3143250"/>
                <a:gd name="connsiteY23" fmla="*/ 288925 h 1130300"/>
                <a:gd name="connsiteX24" fmla="*/ 1012825 w 3143250"/>
                <a:gd name="connsiteY24" fmla="*/ 317500 h 1130300"/>
                <a:gd name="connsiteX25" fmla="*/ 1063625 w 3143250"/>
                <a:gd name="connsiteY25" fmla="*/ 317500 h 1130300"/>
                <a:gd name="connsiteX26" fmla="*/ 1063625 w 3143250"/>
                <a:gd name="connsiteY26" fmla="*/ 339725 h 1130300"/>
                <a:gd name="connsiteX27" fmla="*/ 1095375 w 3143250"/>
                <a:gd name="connsiteY27" fmla="*/ 339725 h 1130300"/>
                <a:gd name="connsiteX28" fmla="*/ 1095375 w 3143250"/>
                <a:gd name="connsiteY28" fmla="*/ 358775 h 1130300"/>
                <a:gd name="connsiteX29" fmla="*/ 1158875 w 3143250"/>
                <a:gd name="connsiteY29" fmla="*/ 358775 h 1130300"/>
                <a:gd name="connsiteX30" fmla="*/ 1158875 w 3143250"/>
                <a:gd name="connsiteY30" fmla="*/ 396875 h 1130300"/>
                <a:gd name="connsiteX31" fmla="*/ 1193800 w 3143250"/>
                <a:gd name="connsiteY31" fmla="*/ 396875 h 1130300"/>
                <a:gd name="connsiteX32" fmla="*/ 1193800 w 3143250"/>
                <a:gd name="connsiteY32" fmla="*/ 409575 h 1130300"/>
                <a:gd name="connsiteX33" fmla="*/ 1289050 w 3143250"/>
                <a:gd name="connsiteY33" fmla="*/ 409575 h 1130300"/>
                <a:gd name="connsiteX34" fmla="*/ 1289050 w 3143250"/>
                <a:gd name="connsiteY34" fmla="*/ 438150 h 1130300"/>
                <a:gd name="connsiteX35" fmla="*/ 1314450 w 3143250"/>
                <a:gd name="connsiteY35" fmla="*/ 438150 h 1130300"/>
                <a:gd name="connsiteX36" fmla="*/ 1314450 w 3143250"/>
                <a:gd name="connsiteY36" fmla="*/ 460375 h 1130300"/>
                <a:gd name="connsiteX37" fmla="*/ 1381125 w 3143250"/>
                <a:gd name="connsiteY37" fmla="*/ 460375 h 1130300"/>
                <a:gd name="connsiteX38" fmla="*/ 1381125 w 3143250"/>
                <a:gd name="connsiteY38" fmla="*/ 485775 h 1130300"/>
                <a:gd name="connsiteX39" fmla="*/ 1409700 w 3143250"/>
                <a:gd name="connsiteY39" fmla="*/ 485775 h 1130300"/>
                <a:gd name="connsiteX40" fmla="*/ 1409700 w 3143250"/>
                <a:gd name="connsiteY40" fmla="*/ 501650 h 1130300"/>
                <a:gd name="connsiteX41" fmla="*/ 1485900 w 3143250"/>
                <a:gd name="connsiteY41" fmla="*/ 501650 h 1130300"/>
                <a:gd name="connsiteX42" fmla="*/ 1485900 w 3143250"/>
                <a:gd name="connsiteY42" fmla="*/ 539750 h 1130300"/>
                <a:gd name="connsiteX43" fmla="*/ 1647825 w 3143250"/>
                <a:gd name="connsiteY43" fmla="*/ 539750 h 1130300"/>
                <a:gd name="connsiteX44" fmla="*/ 1647825 w 3143250"/>
                <a:gd name="connsiteY44" fmla="*/ 555625 h 1130300"/>
                <a:gd name="connsiteX45" fmla="*/ 1790700 w 3143250"/>
                <a:gd name="connsiteY45" fmla="*/ 555625 h 1130300"/>
                <a:gd name="connsiteX46" fmla="*/ 1790700 w 3143250"/>
                <a:gd name="connsiteY46" fmla="*/ 581025 h 1130300"/>
                <a:gd name="connsiteX47" fmla="*/ 1831975 w 3143250"/>
                <a:gd name="connsiteY47" fmla="*/ 581025 h 1130300"/>
                <a:gd name="connsiteX48" fmla="*/ 1831975 w 3143250"/>
                <a:gd name="connsiteY48" fmla="*/ 622300 h 1130300"/>
                <a:gd name="connsiteX49" fmla="*/ 1841500 w 3143250"/>
                <a:gd name="connsiteY49" fmla="*/ 622300 h 1130300"/>
                <a:gd name="connsiteX50" fmla="*/ 1841500 w 3143250"/>
                <a:gd name="connsiteY50" fmla="*/ 638175 h 1130300"/>
                <a:gd name="connsiteX51" fmla="*/ 1873250 w 3143250"/>
                <a:gd name="connsiteY51" fmla="*/ 638175 h 1130300"/>
                <a:gd name="connsiteX52" fmla="*/ 1873250 w 3143250"/>
                <a:gd name="connsiteY52" fmla="*/ 641350 h 1130300"/>
                <a:gd name="connsiteX53" fmla="*/ 1949450 w 3143250"/>
                <a:gd name="connsiteY53" fmla="*/ 641350 h 1130300"/>
                <a:gd name="connsiteX54" fmla="*/ 1962150 w 3143250"/>
                <a:gd name="connsiteY54" fmla="*/ 654050 h 1130300"/>
                <a:gd name="connsiteX55" fmla="*/ 2057400 w 3143250"/>
                <a:gd name="connsiteY55" fmla="*/ 654050 h 1130300"/>
                <a:gd name="connsiteX56" fmla="*/ 2057400 w 3143250"/>
                <a:gd name="connsiteY56" fmla="*/ 679450 h 1130300"/>
                <a:gd name="connsiteX57" fmla="*/ 2162175 w 3143250"/>
                <a:gd name="connsiteY57" fmla="*/ 679450 h 1130300"/>
                <a:gd name="connsiteX58" fmla="*/ 2162175 w 3143250"/>
                <a:gd name="connsiteY58" fmla="*/ 695325 h 1130300"/>
                <a:gd name="connsiteX59" fmla="*/ 2162175 w 3143250"/>
                <a:gd name="connsiteY59" fmla="*/ 695325 h 1130300"/>
                <a:gd name="connsiteX60" fmla="*/ 2181225 w 3143250"/>
                <a:gd name="connsiteY60" fmla="*/ 714375 h 1130300"/>
                <a:gd name="connsiteX61" fmla="*/ 2216150 w 3143250"/>
                <a:gd name="connsiteY61" fmla="*/ 714375 h 1130300"/>
                <a:gd name="connsiteX62" fmla="*/ 2216150 w 3143250"/>
                <a:gd name="connsiteY62" fmla="*/ 739775 h 1130300"/>
                <a:gd name="connsiteX63" fmla="*/ 2247900 w 3143250"/>
                <a:gd name="connsiteY63" fmla="*/ 739775 h 1130300"/>
                <a:gd name="connsiteX64" fmla="*/ 2247900 w 3143250"/>
                <a:gd name="connsiteY64" fmla="*/ 758825 h 1130300"/>
                <a:gd name="connsiteX65" fmla="*/ 2301875 w 3143250"/>
                <a:gd name="connsiteY65" fmla="*/ 793750 h 1130300"/>
                <a:gd name="connsiteX66" fmla="*/ 2355850 w 3143250"/>
                <a:gd name="connsiteY66" fmla="*/ 771525 h 1130300"/>
                <a:gd name="connsiteX67" fmla="*/ 2355850 w 3143250"/>
                <a:gd name="connsiteY67" fmla="*/ 790575 h 1130300"/>
                <a:gd name="connsiteX68" fmla="*/ 2381250 w 3143250"/>
                <a:gd name="connsiteY68" fmla="*/ 790575 h 1130300"/>
                <a:gd name="connsiteX69" fmla="*/ 2381250 w 3143250"/>
                <a:gd name="connsiteY69" fmla="*/ 809625 h 1130300"/>
                <a:gd name="connsiteX70" fmla="*/ 2432050 w 3143250"/>
                <a:gd name="connsiteY70" fmla="*/ 809625 h 1130300"/>
                <a:gd name="connsiteX71" fmla="*/ 2432050 w 3143250"/>
                <a:gd name="connsiteY71" fmla="*/ 822325 h 1130300"/>
                <a:gd name="connsiteX72" fmla="*/ 2505075 w 3143250"/>
                <a:gd name="connsiteY72" fmla="*/ 822325 h 1130300"/>
                <a:gd name="connsiteX73" fmla="*/ 2505075 w 3143250"/>
                <a:gd name="connsiteY73" fmla="*/ 844550 h 1130300"/>
                <a:gd name="connsiteX74" fmla="*/ 2540000 w 3143250"/>
                <a:gd name="connsiteY74" fmla="*/ 844550 h 1130300"/>
                <a:gd name="connsiteX75" fmla="*/ 2540000 w 3143250"/>
                <a:gd name="connsiteY75" fmla="*/ 857250 h 1130300"/>
                <a:gd name="connsiteX76" fmla="*/ 2578100 w 3143250"/>
                <a:gd name="connsiteY76" fmla="*/ 857250 h 1130300"/>
                <a:gd name="connsiteX77" fmla="*/ 2578100 w 3143250"/>
                <a:gd name="connsiteY77" fmla="*/ 885825 h 1130300"/>
                <a:gd name="connsiteX78" fmla="*/ 2597150 w 3143250"/>
                <a:gd name="connsiteY78" fmla="*/ 885825 h 1130300"/>
                <a:gd name="connsiteX79" fmla="*/ 2597150 w 3143250"/>
                <a:gd name="connsiteY79" fmla="*/ 908050 h 1130300"/>
                <a:gd name="connsiteX80" fmla="*/ 2616200 w 3143250"/>
                <a:gd name="connsiteY80" fmla="*/ 908050 h 1130300"/>
                <a:gd name="connsiteX81" fmla="*/ 2616200 w 3143250"/>
                <a:gd name="connsiteY81" fmla="*/ 920750 h 1130300"/>
                <a:gd name="connsiteX82" fmla="*/ 2698750 w 3143250"/>
                <a:gd name="connsiteY82" fmla="*/ 920750 h 1130300"/>
                <a:gd name="connsiteX83" fmla="*/ 2698750 w 3143250"/>
                <a:gd name="connsiteY83" fmla="*/ 942975 h 1130300"/>
                <a:gd name="connsiteX84" fmla="*/ 2768600 w 3143250"/>
                <a:gd name="connsiteY84" fmla="*/ 942975 h 1130300"/>
                <a:gd name="connsiteX85" fmla="*/ 2768600 w 3143250"/>
                <a:gd name="connsiteY85" fmla="*/ 958850 h 1130300"/>
                <a:gd name="connsiteX86" fmla="*/ 2794000 w 3143250"/>
                <a:gd name="connsiteY86" fmla="*/ 958850 h 1130300"/>
                <a:gd name="connsiteX87" fmla="*/ 2794000 w 3143250"/>
                <a:gd name="connsiteY87" fmla="*/ 987425 h 1130300"/>
                <a:gd name="connsiteX88" fmla="*/ 2822575 w 3143250"/>
                <a:gd name="connsiteY88" fmla="*/ 987425 h 1130300"/>
                <a:gd name="connsiteX89" fmla="*/ 2822575 w 3143250"/>
                <a:gd name="connsiteY89" fmla="*/ 1022350 h 1130300"/>
                <a:gd name="connsiteX90" fmla="*/ 2860675 w 3143250"/>
                <a:gd name="connsiteY90" fmla="*/ 1022350 h 1130300"/>
                <a:gd name="connsiteX91" fmla="*/ 2860675 w 3143250"/>
                <a:gd name="connsiteY91" fmla="*/ 1025525 h 1130300"/>
                <a:gd name="connsiteX92" fmla="*/ 2911475 w 3143250"/>
                <a:gd name="connsiteY92" fmla="*/ 1025525 h 1130300"/>
                <a:gd name="connsiteX93" fmla="*/ 2911475 w 3143250"/>
                <a:gd name="connsiteY93" fmla="*/ 1038225 h 1130300"/>
                <a:gd name="connsiteX94" fmla="*/ 2997200 w 3143250"/>
                <a:gd name="connsiteY94" fmla="*/ 1038225 h 1130300"/>
                <a:gd name="connsiteX95" fmla="*/ 2997200 w 3143250"/>
                <a:gd name="connsiteY95" fmla="*/ 1069975 h 1130300"/>
                <a:gd name="connsiteX96" fmla="*/ 3041650 w 3143250"/>
                <a:gd name="connsiteY96" fmla="*/ 1069975 h 1130300"/>
                <a:gd name="connsiteX97" fmla="*/ 3041650 w 3143250"/>
                <a:gd name="connsiteY97" fmla="*/ 1095375 h 1130300"/>
                <a:gd name="connsiteX98" fmla="*/ 3098800 w 3143250"/>
                <a:gd name="connsiteY98" fmla="*/ 1095375 h 1130300"/>
                <a:gd name="connsiteX99" fmla="*/ 3098800 w 3143250"/>
                <a:gd name="connsiteY99" fmla="*/ 1101725 h 1130300"/>
                <a:gd name="connsiteX100" fmla="*/ 3143250 w 3143250"/>
                <a:gd name="connsiteY100" fmla="*/ 1101725 h 1130300"/>
                <a:gd name="connsiteX101" fmla="*/ 3143250 w 3143250"/>
                <a:gd name="connsiteY101" fmla="*/ 1130300 h 1130300"/>
                <a:gd name="connsiteX0" fmla="*/ 0 w 3143250"/>
                <a:gd name="connsiteY0" fmla="*/ 0 h 1130300"/>
                <a:gd name="connsiteX1" fmla="*/ 69850 w 3143250"/>
                <a:gd name="connsiteY1" fmla="*/ 0 h 1130300"/>
                <a:gd name="connsiteX2" fmla="*/ 69850 w 3143250"/>
                <a:gd name="connsiteY2" fmla="*/ 25400 h 1130300"/>
                <a:gd name="connsiteX3" fmla="*/ 222250 w 3143250"/>
                <a:gd name="connsiteY3" fmla="*/ 25400 h 1130300"/>
                <a:gd name="connsiteX4" fmla="*/ 222250 w 3143250"/>
                <a:gd name="connsiteY4" fmla="*/ 47625 h 1130300"/>
                <a:gd name="connsiteX5" fmla="*/ 276225 w 3143250"/>
                <a:gd name="connsiteY5" fmla="*/ 47625 h 1130300"/>
                <a:gd name="connsiteX6" fmla="*/ 276225 w 3143250"/>
                <a:gd name="connsiteY6" fmla="*/ 63500 h 1130300"/>
                <a:gd name="connsiteX7" fmla="*/ 320675 w 3143250"/>
                <a:gd name="connsiteY7" fmla="*/ 63500 h 1130300"/>
                <a:gd name="connsiteX8" fmla="*/ 320675 w 3143250"/>
                <a:gd name="connsiteY8" fmla="*/ 76200 h 1130300"/>
                <a:gd name="connsiteX9" fmla="*/ 501650 w 3143250"/>
                <a:gd name="connsiteY9" fmla="*/ 76200 h 1130300"/>
                <a:gd name="connsiteX10" fmla="*/ 501650 w 3143250"/>
                <a:gd name="connsiteY10" fmla="*/ 123825 h 1130300"/>
                <a:gd name="connsiteX11" fmla="*/ 584200 w 3143250"/>
                <a:gd name="connsiteY11" fmla="*/ 123825 h 1130300"/>
                <a:gd name="connsiteX12" fmla="*/ 587375 w 3143250"/>
                <a:gd name="connsiteY12" fmla="*/ 139700 h 1130300"/>
                <a:gd name="connsiteX13" fmla="*/ 673100 w 3143250"/>
                <a:gd name="connsiteY13" fmla="*/ 139700 h 1130300"/>
                <a:gd name="connsiteX14" fmla="*/ 673100 w 3143250"/>
                <a:gd name="connsiteY14" fmla="*/ 190500 h 1130300"/>
                <a:gd name="connsiteX15" fmla="*/ 708025 w 3143250"/>
                <a:gd name="connsiteY15" fmla="*/ 190500 h 1130300"/>
                <a:gd name="connsiteX16" fmla="*/ 708025 w 3143250"/>
                <a:gd name="connsiteY16" fmla="*/ 209550 h 1130300"/>
                <a:gd name="connsiteX17" fmla="*/ 895350 w 3143250"/>
                <a:gd name="connsiteY17" fmla="*/ 209550 h 1130300"/>
                <a:gd name="connsiteX18" fmla="*/ 895350 w 3143250"/>
                <a:gd name="connsiteY18" fmla="*/ 244475 h 1130300"/>
                <a:gd name="connsiteX19" fmla="*/ 933450 w 3143250"/>
                <a:gd name="connsiteY19" fmla="*/ 244475 h 1130300"/>
                <a:gd name="connsiteX20" fmla="*/ 933450 w 3143250"/>
                <a:gd name="connsiteY20" fmla="*/ 260350 h 1130300"/>
                <a:gd name="connsiteX21" fmla="*/ 968375 w 3143250"/>
                <a:gd name="connsiteY21" fmla="*/ 260350 h 1130300"/>
                <a:gd name="connsiteX22" fmla="*/ 968375 w 3143250"/>
                <a:gd name="connsiteY22" fmla="*/ 288925 h 1130300"/>
                <a:gd name="connsiteX23" fmla="*/ 1012825 w 3143250"/>
                <a:gd name="connsiteY23" fmla="*/ 288925 h 1130300"/>
                <a:gd name="connsiteX24" fmla="*/ 1012825 w 3143250"/>
                <a:gd name="connsiteY24" fmla="*/ 317500 h 1130300"/>
                <a:gd name="connsiteX25" fmla="*/ 1063625 w 3143250"/>
                <a:gd name="connsiteY25" fmla="*/ 317500 h 1130300"/>
                <a:gd name="connsiteX26" fmla="*/ 1063625 w 3143250"/>
                <a:gd name="connsiteY26" fmla="*/ 339725 h 1130300"/>
                <a:gd name="connsiteX27" fmla="*/ 1095375 w 3143250"/>
                <a:gd name="connsiteY27" fmla="*/ 339725 h 1130300"/>
                <a:gd name="connsiteX28" fmla="*/ 1095375 w 3143250"/>
                <a:gd name="connsiteY28" fmla="*/ 358775 h 1130300"/>
                <a:gd name="connsiteX29" fmla="*/ 1158875 w 3143250"/>
                <a:gd name="connsiteY29" fmla="*/ 358775 h 1130300"/>
                <a:gd name="connsiteX30" fmla="*/ 1158875 w 3143250"/>
                <a:gd name="connsiteY30" fmla="*/ 396875 h 1130300"/>
                <a:gd name="connsiteX31" fmla="*/ 1193800 w 3143250"/>
                <a:gd name="connsiteY31" fmla="*/ 396875 h 1130300"/>
                <a:gd name="connsiteX32" fmla="*/ 1193800 w 3143250"/>
                <a:gd name="connsiteY32" fmla="*/ 409575 h 1130300"/>
                <a:gd name="connsiteX33" fmla="*/ 1289050 w 3143250"/>
                <a:gd name="connsiteY33" fmla="*/ 409575 h 1130300"/>
                <a:gd name="connsiteX34" fmla="*/ 1289050 w 3143250"/>
                <a:gd name="connsiteY34" fmla="*/ 438150 h 1130300"/>
                <a:gd name="connsiteX35" fmla="*/ 1314450 w 3143250"/>
                <a:gd name="connsiteY35" fmla="*/ 438150 h 1130300"/>
                <a:gd name="connsiteX36" fmla="*/ 1314450 w 3143250"/>
                <a:gd name="connsiteY36" fmla="*/ 460375 h 1130300"/>
                <a:gd name="connsiteX37" fmla="*/ 1381125 w 3143250"/>
                <a:gd name="connsiteY37" fmla="*/ 460375 h 1130300"/>
                <a:gd name="connsiteX38" fmla="*/ 1381125 w 3143250"/>
                <a:gd name="connsiteY38" fmla="*/ 485775 h 1130300"/>
                <a:gd name="connsiteX39" fmla="*/ 1409700 w 3143250"/>
                <a:gd name="connsiteY39" fmla="*/ 485775 h 1130300"/>
                <a:gd name="connsiteX40" fmla="*/ 1409700 w 3143250"/>
                <a:gd name="connsiteY40" fmla="*/ 501650 h 1130300"/>
                <a:gd name="connsiteX41" fmla="*/ 1485900 w 3143250"/>
                <a:gd name="connsiteY41" fmla="*/ 501650 h 1130300"/>
                <a:gd name="connsiteX42" fmla="*/ 1485900 w 3143250"/>
                <a:gd name="connsiteY42" fmla="*/ 539750 h 1130300"/>
                <a:gd name="connsiteX43" fmla="*/ 1647825 w 3143250"/>
                <a:gd name="connsiteY43" fmla="*/ 539750 h 1130300"/>
                <a:gd name="connsiteX44" fmla="*/ 1647825 w 3143250"/>
                <a:gd name="connsiteY44" fmla="*/ 555625 h 1130300"/>
                <a:gd name="connsiteX45" fmla="*/ 1790700 w 3143250"/>
                <a:gd name="connsiteY45" fmla="*/ 555625 h 1130300"/>
                <a:gd name="connsiteX46" fmla="*/ 1790700 w 3143250"/>
                <a:gd name="connsiteY46" fmla="*/ 581025 h 1130300"/>
                <a:gd name="connsiteX47" fmla="*/ 1831975 w 3143250"/>
                <a:gd name="connsiteY47" fmla="*/ 581025 h 1130300"/>
                <a:gd name="connsiteX48" fmla="*/ 1831975 w 3143250"/>
                <a:gd name="connsiteY48" fmla="*/ 622300 h 1130300"/>
                <a:gd name="connsiteX49" fmla="*/ 1841500 w 3143250"/>
                <a:gd name="connsiteY49" fmla="*/ 622300 h 1130300"/>
                <a:gd name="connsiteX50" fmla="*/ 1841500 w 3143250"/>
                <a:gd name="connsiteY50" fmla="*/ 638175 h 1130300"/>
                <a:gd name="connsiteX51" fmla="*/ 1873250 w 3143250"/>
                <a:gd name="connsiteY51" fmla="*/ 638175 h 1130300"/>
                <a:gd name="connsiteX52" fmla="*/ 1873250 w 3143250"/>
                <a:gd name="connsiteY52" fmla="*/ 641350 h 1130300"/>
                <a:gd name="connsiteX53" fmla="*/ 1949450 w 3143250"/>
                <a:gd name="connsiteY53" fmla="*/ 641350 h 1130300"/>
                <a:gd name="connsiteX54" fmla="*/ 1962150 w 3143250"/>
                <a:gd name="connsiteY54" fmla="*/ 654050 h 1130300"/>
                <a:gd name="connsiteX55" fmla="*/ 2057400 w 3143250"/>
                <a:gd name="connsiteY55" fmla="*/ 654050 h 1130300"/>
                <a:gd name="connsiteX56" fmla="*/ 2057400 w 3143250"/>
                <a:gd name="connsiteY56" fmla="*/ 679450 h 1130300"/>
                <a:gd name="connsiteX57" fmla="*/ 2162175 w 3143250"/>
                <a:gd name="connsiteY57" fmla="*/ 679450 h 1130300"/>
                <a:gd name="connsiteX58" fmla="*/ 2162175 w 3143250"/>
                <a:gd name="connsiteY58" fmla="*/ 695325 h 1130300"/>
                <a:gd name="connsiteX59" fmla="*/ 2162175 w 3143250"/>
                <a:gd name="connsiteY59" fmla="*/ 695325 h 1130300"/>
                <a:gd name="connsiteX60" fmla="*/ 2181225 w 3143250"/>
                <a:gd name="connsiteY60" fmla="*/ 714375 h 1130300"/>
                <a:gd name="connsiteX61" fmla="*/ 2216150 w 3143250"/>
                <a:gd name="connsiteY61" fmla="*/ 714375 h 1130300"/>
                <a:gd name="connsiteX62" fmla="*/ 2216150 w 3143250"/>
                <a:gd name="connsiteY62" fmla="*/ 739775 h 1130300"/>
                <a:gd name="connsiteX63" fmla="*/ 2247900 w 3143250"/>
                <a:gd name="connsiteY63" fmla="*/ 739775 h 1130300"/>
                <a:gd name="connsiteX64" fmla="*/ 2247900 w 3143250"/>
                <a:gd name="connsiteY64" fmla="*/ 758825 h 1130300"/>
                <a:gd name="connsiteX65" fmla="*/ 2276475 w 3143250"/>
                <a:gd name="connsiteY65" fmla="*/ 774700 h 1130300"/>
                <a:gd name="connsiteX66" fmla="*/ 2355850 w 3143250"/>
                <a:gd name="connsiteY66" fmla="*/ 771525 h 1130300"/>
                <a:gd name="connsiteX67" fmla="*/ 2355850 w 3143250"/>
                <a:gd name="connsiteY67" fmla="*/ 790575 h 1130300"/>
                <a:gd name="connsiteX68" fmla="*/ 2381250 w 3143250"/>
                <a:gd name="connsiteY68" fmla="*/ 790575 h 1130300"/>
                <a:gd name="connsiteX69" fmla="*/ 2381250 w 3143250"/>
                <a:gd name="connsiteY69" fmla="*/ 809625 h 1130300"/>
                <a:gd name="connsiteX70" fmla="*/ 2432050 w 3143250"/>
                <a:gd name="connsiteY70" fmla="*/ 809625 h 1130300"/>
                <a:gd name="connsiteX71" fmla="*/ 2432050 w 3143250"/>
                <a:gd name="connsiteY71" fmla="*/ 822325 h 1130300"/>
                <a:gd name="connsiteX72" fmla="*/ 2505075 w 3143250"/>
                <a:gd name="connsiteY72" fmla="*/ 822325 h 1130300"/>
                <a:gd name="connsiteX73" fmla="*/ 2505075 w 3143250"/>
                <a:gd name="connsiteY73" fmla="*/ 844550 h 1130300"/>
                <a:gd name="connsiteX74" fmla="*/ 2540000 w 3143250"/>
                <a:gd name="connsiteY74" fmla="*/ 844550 h 1130300"/>
                <a:gd name="connsiteX75" fmla="*/ 2540000 w 3143250"/>
                <a:gd name="connsiteY75" fmla="*/ 857250 h 1130300"/>
                <a:gd name="connsiteX76" fmla="*/ 2578100 w 3143250"/>
                <a:gd name="connsiteY76" fmla="*/ 857250 h 1130300"/>
                <a:gd name="connsiteX77" fmla="*/ 2578100 w 3143250"/>
                <a:gd name="connsiteY77" fmla="*/ 885825 h 1130300"/>
                <a:gd name="connsiteX78" fmla="*/ 2597150 w 3143250"/>
                <a:gd name="connsiteY78" fmla="*/ 885825 h 1130300"/>
                <a:gd name="connsiteX79" fmla="*/ 2597150 w 3143250"/>
                <a:gd name="connsiteY79" fmla="*/ 908050 h 1130300"/>
                <a:gd name="connsiteX80" fmla="*/ 2616200 w 3143250"/>
                <a:gd name="connsiteY80" fmla="*/ 908050 h 1130300"/>
                <a:gd name="connsiteX81" fmla="*/ 2616200 w 3143250"/>
                <a:gd name="connsiteY81" fmla="*/ 920750 h 1130300"/>
                <a:gd name="connsiteX82" fmla="*/ 2698750 w 3143250"/>
                <a:gd name="connsiteY82" fmla="*/ 920750 h 1130300"/>
                <a:gd name="connsiteX83" fmla="*/ 2698750 w 3143250"/>
                <a:gd name="connsiteY83" fmla="*/ 942975 h 1130300"/>
                <a:gd name="connsiteX84" fmla="*/ 2768600 w 3143250"/>
                <a:gd name="connsiteY84" fmla="*/ 942975 h 1130300"/>
                <a:gd name="connsiteX85" fmla="*/ 2768600 w 3143250"/>
                <a:gd name="connsiteY85" fmla="*/ 958850 h 1130300"/>
                <a:gd name="connsiteX86" fmla="*/ 2794000 w 3143250"/>
                <a:gd name="connsiteY86" fmla="*/ 958850 h 1130300"/>
                <a:gd name="connsiteX87" fmla="*/ 2794000 w 3143250"/>
                <a:gd name="connsiteY87" fmla="*/ 987425 h 1130300"/>
                <a:gd name="connsiteX88" fmla="*/ 2822575 w 3143250"/>
                <a:gd name="connsiteY88" fmla="*/ 987425 h 1130300"/>
                <a:gd name="connsiteX89" fmla="*/ 2822575 w 3143250"/>
                <a:gd name="connsiteY89" fmla="*/ 1022350 h 1130300"/>
                <a:gd name="connsiteX90" fmla="*/ 2860675 w 3143250"/>
                <a:gd name="connsiteY90" fmla="*/ 1022350 h 1130300"/>
                <a:gd name="connsiteX91" fmla="*/ 2860675 w 3143250"/>
                <a:gd name="connsiteY91" fmla="*/ 1025525 h 1130300"/>
                <a:gd name="connsiteX92" fmla="*/ 2911475 w 3143250"/>
                <a:gd name="connsiteY92" fmla="*/ 1025525 h 1130300"/>
                <a:gd name="connsiteX93" fmla="*/ 2911475 w 3143250"/>
                <a:gd name="connsiteY93" fmla="*/ 1038225 h 1130300"/>
                <a:gd name="connsiteX94" fmla="*/ 2997200 w 3143250"/>
                <a:gd name="connsiteY94" fmla="*/ 1038225 h 1130300"/>
                <a:gd name="connsiteX95" fmla="*/ 2997200 w 3143250"/>
                <a:gd name="connsiteY95" fmla="*/ 1069975 h 1130300"/>
                <a:gd name="connsiteX96" fmla="*/ 3041650 w 3143250"/>
                <a:gd name="connsiteY96" fmla="*/ 1069975 h 1130300"/>
                <a:gd name="connsiteX97" fmla="*/ 3041650 w 3143250"/>
                <a:gd name="connsiteY97" fmla="*/ 1095375 h 1130300"/>
                <a:gd name="connsiteX98" fmla="*/ 3098800 w 3143250"/>
                <a:gd name="connsiteY98" fmla="*/ 1095375 h 1130300"/>
                <a:gd name="connsiteX99" fmla="*/ 3098800 w 3143250"/>
                <a:gd name="connsiteY99" fmla="*/ 1101725 h 1130300"/>
                <a:gd name="connsiteX100" fmla="*/ 3143250 w 3143250"/>
                <a:gd name="connsiteY100" fmla="*/ 1101725 h 1130300"/>
                <a:gd name="connsiteX101" fmla="*/ 3143250 w 3143250"/>
                <a:gd name="connsiteY101" fmla="*/ 1130300 h 1130300"/>
                <a:gd name="connsiteX0" fmla="*/ 0 w 3143250"/>
                <a:gd name="connsiteY0" fmla="*/ 0 h 1130300"/>
                <a:gd name="connsiteX1" fmla="*/ 69850 w 3143250"/>
                <a:gd name="connsiteY1" fmla="*/ 0 h 1130300"/>
                <a:gd name="connsiteX2" fmla="*/ 69850 w 3143250"/>
                <a:gd name="connsiteY2" fmla="*/ 25400 h 1130300"/>
                <a:gd name="connsiteX3" fmla="*/ 222250 w 3143250"/>
                <a:gd name="connsiteY3" fmla="*/ 25400 h 1130300"/>
                <a:gd name="connsiteX4" fmla="*/ 222250 w 3143250"/>
                <a:gd name="connsiteY4" fmla="*/ 47625 h 1130300"/>
                <a:gd name="connsiteX5" fmla="*/ 276225 w 3143250"/>
                <a:gd name="connsiteY5" fmla="*/ 47625 h 1130300"/>
                <a:gd name="connsiteX6" fmla="*/ 276225 w 3143250"/>
                <a:gd name="connsiteY6" fmla="*/ 63500 h 1130300"/>
                <a:gd name="connsiteX7" fmla="*/ 320675 w 3143250"/>
                <a:gd name="connsiteY7" fmla="*/ 63500 h 1130300"/>
                <a:gd name="connsiteX8" fmla="*/ 320675 w 3143250"/>
                <a:gd name="connsiteY8" fmla="*/ 76200 h 1130300"/>
                <a:gd name="connsiteX9" fmla="*/ 501650 w 3143250"/>
                <a:gd name="connsiteY9" fmla="*/ 76200 h 1130300"/>
                <a:gd name="connsiteX10" fmla="*/ 501650 w 3143250"/>
                <a:gd name="connsiteY10" fmla="*/ 123825 h 1130300"/>
                <a:gd name="connsiteX11" fmla="*/ 584200 w 3143250"/>
                <a:gd name="connsiteY11" fmla="*/ 123825 h 1130300"/>
                <a:gd name="connsiteX12" fmla="*/ 587375 w 3143250"/>
                <a:gd name="connsiteY12" fmla="*/ 139700 h 1130300"/>
                <a:gd name="connsiteX13" fmla="*/ 673100 w 3143250"/>
                <a:gd name="connsiteY13" fmla="*/ 139700 h 1130300"/>
                <a:gd name="connsiteX14" fmla="*/ 673100 w 3143250"/>
                <a:gd name="connsiteY14" fmla="*/ 190500 h 1130300"/>
                <a:gd name="connsiteX15" fmla="*/ 708025 w 3143250"/>
                <a:gd name="connsiteY15" fmla="*/ 190500 h 1130300"/>
                <a:gd name="connsiteX16" fmla="*/ 708025 w 3143250"/>
                <a:gd name="connsiteY16" fmla="*/ 209550 h 1130300"/>
                <a:gd name="connsiteX17" fmla="*/ 895350 w 3143250"/>
                <a:gd name="connsiteY17" fmla="*/ 209550 h 1130300"/>
                <a:gd name="connsiteX18" fmla="*/ 895350 w 3143250"/>
                <a:gd name="connsiteY18" fmla="*/ 244475 h 1130300"/>
                <a:gd name="connsiteX19" fmla="*/ 933450 w 3143250"/>
                <a:gd name="connsiteY19" fmla="*/ 244475 h 1130300"/>
                <a:gd name="connsiteX20" fmla="*/ 933450 w 3143250"/>
                <a:gd name="connsiteY20" fmla="*/ 260350 h 1130300"/>
                <a:gd name="connsiteX21" fmla="*/ 968375 w 3143250"/>
                <a:gd name="connsiteY21" fmla="*/ 260350 h 1130300"/>
                <a:gd name="connsiteX22" fmla="*/ 968375 w 3143250"/>
                <a:gd name="connsiteY22" fmla="*/ 288925 h 1130300"/>
                <a:gd name="connsiteX23" fmla="*/ 1012825 w 3143250"/>
                <a:gd name="connsiteY23" fmla="*/ 288925 h 1130300"/>
                <a:gd name="connsiteX24" fmla="*/ 1012825 w 3143250"/>
                <a:gd name="connsiteY24" fmla="*/ 317500 h 1130300"/>
                <a:gd name="connsiteX25" fmla="*/ 1063625 w 3143250"/>
                <a:gd name="connsiteY25" fmla="*/ 317500 h 1130300"/>
                <a:gd name="connsiteX26" fmla="*/ 1063625 w 3143250"/>
                <a:gd name="connsiteY26" fmla="*/ 339725 h 1130300"/>
                <a:gd name="connsiteX27" fmla="*/ 1095375 w 3143250"/>
                <a:gd name="connsiteY27" fmla="*/ 339725 h 1130300"/>
                <a:gd name="connsiteX28" fmla="*/ 1095375 w 3143250"/>
                <a:gd name="connsiteY28" fmla="*/ 358775 h 1130300"/>
                <a:gd name="connsiteX29" fmla="*/ 1158875 w 3143250"/>
                <a:gd name="connsiteY29" fmla="*/ 358775 h 1130300"/>
                <a:gd name="connsiteX30" fmla="*/ 1158875 w 3143250"/>
                <a:gd name="connsiteY30" fmla="*/ 396875 h 1130300"/>
                <a:gd name="connsiteX31" fmla="*/ 1193800 w 3143250"/>
                <a:gd name="connsiteY31" fmla="*/ 396875 h 1130300"/>
                <a:gd name="connsiteX32" fmla="*/ 1193800 w 3143250"/>
                <a:gd name="connsiteY32" fmla="*/ 409575 h 1130300"/>
                <a:gd name="connsiteX33" fmla="*/ 1289050 w 3143250"/>
                <a:gd name="connsiteY33" fmla="*/ 409575 h 1130300"/>
                <a:gd name="connsiteX34" fmla="*/ 1289050 w 3143250"/>
                <a:gd name="connsiteY34" fmla="*/ 438150 h 1130300"/>
                <a:gd name="connsiteX35" fmla="*/ 1314450 w 3143250"/>
                <a:gd name="connsiteY35" fmla="*/ 438150 h 1130300"/>
                <a:gd name="connsiteX36" fmla="*/ 1314450 w 3143250"/>
                <a:gd name="connsiteY36" fmla="*/ 460375 h 1130300"/>
                <a:gd name="connsiteX37" fmla="*/ 1381125 w 3143250"/>
                <a:gd name="connsiteY37" fmla="*/ 460375 h 1130300"/>
                <a:gd name="connsiteX38" fmla="*/ 1381125 w 3143250"/>
                <a:gd name="connsiteY38" fmla="*/ 485775 h 1130300"/>
                <a:gd name="connsiteX39" fmla="*/ 1409700 w 3143250"/>
                <a:gd name="connsiteY39" fmla="*/ 485775 h 1130300"/>
                <a:gd name="connsiteX40" fmla="*/ 1409700 w 3143250"/>
                <a:gd name="connsiteY40" fmla="*/ 501650 h 1130300"/>
                <a:gd name="connsiteX41" fmla="*/ 1485900 w 3143250"/>
                <a:gd name="connsiteY41" fmla="*/ 501650 h 1130300"/>
                <a:gd name="connsiteX42" fmla="*/ 1485900 w 3143250"/>
                <a:gd name="connsiteY42" fmla="*/ 539750 h 1130300"/>
                <a:gd name="connsiteX43" fmla="*/ 1647825 w 3143250"/>
                <a:gd name="connsiteY43" fmla="*/ 539750 h 1130300"/>
                <a:gd name="connsiteX44" fmla="*/ 1647825 w 3143250"/>
                <a:gd name="connsiteY44" fmla="*/ 555625 h 1130300"/>
                <a:gd name="connsiteX45" fmla="*/ 1790700 w 3143250"/>
                <a:gd name="connsiteY45" fmla="*/ 555625 h 1130300"/>
                <a:gd name="connsiteX46" fmla="*/ 1790700 w 3143250"/>
                <a:gd name="connsiteY46" fmla="*/ 581025 h 1130300"/>
                <a:gd name="connsiteX47" fmla="*/ 1831975 w 3143250"/>
                <a:gd name="connsiteY47" fmla="*/ 581025 h 1130300"/>
                <a:gd name="connsiteX48" fmla="*/ 1831975 w 3143250"/>
                <a:gd name="connsiteY48" fmla="*/ 622300 h 1130300"/>
                <a:gd name="connsiteX49" fmla="*/ 1841500 w 3143250"/>
                <a:gd name="connsiteY49" fmla="*/ 622300 h 1130300"/>
                <a:gd name="connsiteX50" fmla="*/ 1841500 w 3143250"/>
                <a:gd name="connsiteY50" fmla="*/ 638175 h 1130300"/>
                <a:gd name="connsiteX51" fmla="*/ 1873250 w 3143250"/>
                <a:gd name="connsiteY51" fmla="*/ 638175 h 1130300"/>
                <a:gd name="connsiteX52" fmla="*/ 1873250 w 3143250"/>
                <a:gd name="connsiteY52" fmla="*/ 641350 h 1130300"/>
                <a:gd name="connsiteX53" fmla="*/ 1949450 w 3143250"/>
                <a:gd name="connsiteY53" fmla="*/ 641350 h 1130300"/>
                <a:gd name="connsiteX54" fmla="*/ 1962150 w 3143250"/>
                <a:gd name="connsiteY54" fmla="*/ 654050 h 1130300"/>
                <a:gd name="connsiteX55" fmla="*/ 2057400 w 3143250"/>
                <a:gd name="connsiteY55" fmla="*/ 654050 h 1130300"/>
                <a:gd name="connsiteX56" fmla="*/ 2057400 w 3143250"/>
                <a:gd name="connsiteY56" fmla="*/ 679450 h 1130300"/>
                <a:gd name="connsiteX57" fmla="*/ 2162175 w 3143250"/>
                <a:gd name="connsiteY57" fmla="*/ 679450 h 1130300"/>
                <a:gd name="connsiteX58" fmla="*/ 2162175 w 3143250"/>
                <a:gd name="connsiteY58" fmla="*/ 695325 h 1130300"/>
                <a:gd name="connsiteX59" fmla="*/ 2162175 w 3143250"/>
                <a:gd name="connsiteY59" fmla="*/ 695325 h 1130300"/>
                <a:gd name="connsiteX60" fmla="*/ 2181225 w 3143250"/>
                <a:gd name="connsiteY60" fmla="*/ 714375 h 1130300"/>
                <a:gd name="connsiteX61" fmla="*/ 2216150 w 3143250"/>
                <a:gd name="connsiteY61" fmla="*/ 714375 h 1130300"/>
                <a:gd name="connsiteX62" fmla="*/ 2216150 w 3143250"/>
                <a:gd name="connsiteY62" fmla="*/ 739775 h 1130300"/>
                <a:gd name="connsiteX63" fmla="*/ 2247900 w 3143250"/>
                <a:gd name="connsiteY63" fmla="*/ 739775 h 1130300"/>
                <a:gd name="connsiteX64" fmla="*/ 2247900 w 3143250"/>
                <a:gd name="connsiteY64" fmla="*/ 758825 h 1130300"/>
                <a:gd name="connsiteX65" fmla="*/ 2279650 w 3143250"/>
                <a:gd name="connsiteY65" fmla="*/ 765175 h 1130300"/>
                <a:gd name="connsiteX66" fmla="*/ 2355850 w 3143250"/>
                <a:gd name="connsiteY66" fmla="*/ 771525 h 1130300"/>
                <a:gd name="connsiteX67" fmla="*/ 2355850 w 3143250"/>
                <a:gd name="connsiteY67" fmla="*/ 790575 h 1130300"/>
                <a:gd name="connsiteX68" fmla="*/ 2381250 w 3143250"/>
                <a:gd name="connsiteY68" fmla="*/ 790575 h 1130300"/>
                <a:gd name="connsiteX69" fmla="*/ 2381250 w 3143250"/>
                <a:gd name="connsiteY69" fmla="*/ 809625 h 1130300"/>
                <a:gd name="connsiteX70" fmla="*/ 2432050 w 3143250"/>
                <a:gd name="connsiteY70" fmla="*/ 809625 h 1130300"/>
                <a:gd name="connsiteX71" fmla="*/ 2432050 w 3143250"/>
                <a:gd name="connsiteY71" fmla="*/ 822325 h 1130300"/>
                <a:gd name="connsiteX72" fmla="*/ 2505075 w 3143250"/>
                <a:gd name="connsiteY72" fmla="*/ 822325 h 1130300"/>
                <a:gd name="connsiteX73" fmla="*/ 2505075 w 3143250"/>
                <a:gd name="connsiteY73" fmla="*/ 844550 h 1130300"/>
                <a:gd name="connsiteX74" fmla="*/ 2540000 w 3143250"/>
                <a:gd name="connsiteY74" fmla="*/ 844550 h 1130300"/>
                <a:gd name="connsiteX75" fmla="*/ 2540000 w 3143250"/>
                <a:gd name="connsiteY75" fmla="*/ 857250 h 1130300"/>
                <a:gd name="connsiteX76" fmla="*/ 2578100 w 3143250"/>
                <a:gd name="connsiteY76" fmla="*/ 857250 h 1130300"/>
                <a:gd name="connsiteX77" fmla="*/ 2578100 w 3143250"/>
                <a:gd name="connsiteY77" fmla="*/ 885825 h 1130300"/>
                <a:gd name="connsiteX78" fmla="*/ 2597150 w 3143250"/>
                <a:gd name="connsiteY78" fmla="*/ 885825 h 1130300"/>
                <a:gd name="connsiteX79" fmla="*/ 2597150 w 3143250"/>
                <a:gd name="connsiteY79" fmla="*/ 908050 h 1130300"/>
                <a:gd name="connsiteX80" fmla="*/ 2616200 w 3143250"/>
                <a:gd name="connsiteY80" fmla="*/ 908050 h 1130300"/>
                <a:gd name="connsiteX81" fmla="*/ 2616200 w 3143250"/>
                <a:gd name="connsiteY81" fmla="*/ 920750 h 1130300"/>
                <a:gd name="connsiteX82" fmla="*/ 2698750 w 3143250"/>
                <a:gd name="connsiteY82" fmla="*/ 920750 h 1130300"/>
                <a:gd name="connsiteX83" fmla="*/ 2698750 w 3143250"/>
                <a:gd name="connsiteY83" fmla="*/ 942975 h 1130300"/>
                <a:gd name="connsiteX84" fmla="*/ 2768600 w 3143250"/>
                <a:gd name="connsiteY84" fmla="*/ 942975 h 1130300"/>
                <a:gd name="connsiteX85" fmla="*/ 2768600 w 3143250"/>
                <a:gd name="connsiteY85" fmla="*/ 958850 h 1130300"/>
                <a:gd name="connsiteX86" fmla="*/ 2794000 w 3143250"/>
                <a:gd name="connsiteY86" fmla="*/ 958850 h 1130300"/>
                <a:gd name="connsiteX87" fmla="*/ 2794000 w 3143250"/>
                <a:gd name="connsiteY87" fmla="*/ 987425 h 1130300"/>
                <a:gd name="connsiteX88" fmla="*/ 2822575 w 3143250"/>
                <a:gd name="connsiteY88" fmla="*/ 987425 h 1130300"/>
                <a:gd name="connsiteX89" fmla="*/ 2822575 w 3143250"/>
                <a:gd name="connsiteY89" fmla="*/ 1022350 h 1130300"/>
                <a:gd name="connsiteX90" fmla="*/ 2860675 w 3143250"/>
                <a:gd name="connsiteY90" fmla="*/ 1022350 h 1130300"/>
                <a:gd name="connsiteX91" fmla="*/ 2860675 w 3143250"/>
                <a:gd name="connsiteY91" fmla="*/ 1025525 h 1130300"/>
                <a:gd name="connsiteX92" fmla="*/ 2911475 w 3143250"/>
                <a:gd name="connsiteY92" fmla="*/ 1025525 h 1130300"/>
                <a:gd name="connsiteX93" fmla="*/ 2911475 w 3143250"/>
                <a:gd name="connsiteY93" fmla="*/ 1038225 h 1130300"/>
                <a:gd name="connsiteX94" fmla="*/ 2997200 w 3143250"/>
                <a:gd name="connsiteY94" fmla="*/ 1038225 h 1130300"/>
                <a:gd name="connsiteX95" fmla="*/ 2997200 w 3143250"/>
                <a:gd name="connsiteY95" fmla="*/ 1069975 h 1130300"/>
                <a:gd name="connsiteX96" fmla="*/ 3041650 w 3143250"/>
                <a:gd name="connsiteY96" fmla="*/ 1069975 h 1130300"/>
                <a:gd name="connsiteX97" fmla="*/ 3041650 w 3143250"/>
                <a:gd name="connsiteY97" fmla="*/ 1095375 h 1130300"/>
                <a:gd name="connsiteX98" fmla="*/ 3098800 w 3143250"/>
                <a:gd name="connsiteY98" fmla="*/ 1095375 h 1130300"/>
                <a:gd name="connsiteX99" fmla="*/ 3098800 w 3143250"/>
                <a:gd name="connsiteY99" fmla="*/ 1101725 h 1130300"/>
                <a:gd name="connsiteX100" fmla="*/ 3143250 w 3143250"/>
                <a:gd name="connsiteY100" fmla="*/ 1101725 h 1130300"/>
                <a:gd name="connsiteX101" fmla="*/ 3143250 w 3143250"/>
                <a:gd name="connsiteY101" fmla="*/ 1130300 h 1130300"/>
                <a:gd name="connsiteX0" fmla="*/ 0 w 3143250"/>
                <a:gd name="connsiteY0" fmla="*/ 0 h 1130300"/>
                <a:gd name="connsiteX1" fmla="*/ 69850 w 3143250"/>
                <a:gd name="connsiteY1" fmla="*/ 0 h 1130300"/>
                <a:gd name="connsiteX2" fmla="*/ 69850 w 3143250"/>
                <a:gd name="connsiteY2" fmla="*/ 25400 h 1130300"/>
                <a:gd name="connsiteX3" fmla="*/ 222250 w 3143250"/>
                <a:gd name="connsiteY3" fmla="*/ 25400 h 1130300"/>
                <a:gd name="connsiteX4" fmla="*/ 222250 w 3143250"/>
                <a:gd name="connsiteY4" fmla="*/ 47625 h 1130300"/>
                <a:gd name="connsiteX5" fmla="*/ 276225 w 3143250"/>
                <a:gd name="connsiteY5" fmla="*/ 47625 h 1130300"/>
                <a:gd name="connsiteX6" fmla="*/ 276225 w 3143250"/>
                <a:gd name="connsiteY6" fmla="*/ 63500 h 1130300"/>
                <a:gd name="connsiteX7" fmla="*/ 320675 w 3143250"/>
                <a:gd name="connsiteY7" fmla="*/ 63500 h 1130300"/>
                <a:gd name="connsiteX8" fmla="*/ 320675 w 3143250"/>
                <a:gd name="connsiteY8" fmla="*/ 76200 h 1130300"/>
                <a:gd name="connsiteX9" fmla="*/ 501650 w 3143250"/>
                <a:gd name="connsiteY9" fmla="*/ 76200 h 1130300"/>
                <a:gd name="connsiteX10" fmla="*/ 501650 w 3143250"/>
                <a:gd name="connsiteY10" fmla="*/ 123825 h 1130300"/>
                <a:gd name="connsiteX11" fmla="*/ 584200 w 3143250"/>
                <a:gd name="connsiteY11" fmla="*/ 123825 h 1130300"/>
                <a:gd name="connsiteX12" fmla="*/ 587375 w 3143250"/>
                <a:gd name="connsiteY12" fmla="*/ 139700 h 1130300"/>
                <a:gd name="connsiteX13" fmla="*/ 673100 w 3143250"/>
                <a:gd name="connsiteY13" fmla="*/ 139700 h 1130300"/>
                <a:gd name="connsiteX14" fmla="*/ 673100 w 3143250"/>
                <a:gd name="connsiteY14" fmla="*/ 190500 h 1130300"/>
                <a:gd name="connsiteX15" fmla="*/ 708025 w 3143250"/>
                <a:gd name="connsiteY15" fmla="*/ 190500 h 1130300"/>
                <a:gd name="connsiteX16" fmla="*/ 708025 w 3143250"/>
                <a:gd name="connsiteY16" fmla="*/ 209550 h 1130300"/>
                <a:gd name="connsiteX17" fmla="*/ 895350 w 3143250"/>
                <a:gd name="connsiteY17" fmla="*/ 209550 h 1130300"/>
                <a:gd name="connsiteX18" fmla="*/ 895350 w 3143250"/>
                <a:gd name="connsiteY18" fmla="*/ 244475 h 1130300"/>
                <a:gd name="connsiteX19" fmla="*/ 933450 w 3143250"/>
                <a:gd name="connsiteY19" fmla="*/ 244475 h 1130300"/>
                <a:gd name="connsiteX20" fmla="*/ 933450 w 3143250"/>
                <a:gd name="connsiteY20" fmla="*/ 260350 h 1130300"/>
                <a:gd name="connsiteX21" fmla="*/ 968375 w 3143250"/>
                <a:gd name="connsiteY21" fmla="*/ 260350 h 1130300"/>
                <a:gd name="connsiteX22" fmla="*/ 968375 w 3143250"/>
                <a:gd name="connsiteY22" fmla="*/ 288925 h 1130300"/>
                <a:gd name="connsiteX23" fmla="*/ 1012825 w 3143250"/>
                <a:gd name="connsiteY23" fmla="*/ 288925 h 1130300"/>
                <a:gd name="connsiteX24" fmla="*/ 1012825 w 3143250"/>
                <a:gd name="connsiteY24" fmla="*/ 317500 h 1130300"/>
                <a:gd name="connsiteX25" fmla="*/ 1063625 w 3143250"/>
                <a:gd name="connsiteY25" fmla="*/ 317500 h 1130300"/>
                <a:gd name="connsiteX26" fmla="*/ 1063625 w 3143250"/>
                <a:gd name="connsiteY26" fmla="*/ 339725 h 1130300"/>
                <a:gd name="connsiteX27" fmla="*/ 1095375 w 3143250"/>
                <a:gd name="connsiteY27" fmla="*/ 339725 h 1130300"/>
                <a:gd name="connsiteX28" fmla="*/ 1095375 w 3143250"/>
                <a:gd name="connsiteY28" fmla="*/ 358775 h 1130300"/>
                <a:gd name="connsiteX29" fmla="*/ 1158875 w 3143250"/>
                <a:gd name="connsiteY29" fmla="*/ 358775 h 1130300"/>
                <a:gd name="connsiteX30" fmla="*/ 1158875 w 3143250"/>
                <a:gd name="connsiteY30" fmla="*/ 396875 h 1130300"/>
                <a:gd name="connsiteX31" fmla="*/ 1193800 w 3143250"/>
                <a:gd name="connsiteY31" fmla="*/ 396875 h 1130300"/>
                <a:gd name="connsiteX32" fmla="*/ 1193800 w 3143250"/>
                <a:gd name="connsiteY32" fmla="*/ 409575 h 1130300"/>
                <a:gd name="connsiteX33" fmla="*/ 1289050 w 3143250"/>
                <a:gd name="connsiteY33" fmla="*/ 409575 h 1130300"/>
                <a:gd name="connsiteX34" fmla="*/ 1289050 w 3143250"/>
                <a:gd name="connsiteY34" fmla="*/ 438150 h 1130300"/>
                <a:gd name="connsiteX35" fmla="*/ 1314450 w 3143250"/>
                <a:gd name="connsiteY35" fmla="*/ 438150 h 1130300"/>
                <a:gd name="connsiteX36" fmla="*/ 1314450 w 3143250"/>
                <a:gd name="connsiteY36" fmla="*/ 460375 h 1130300"/>
                <a:gd name="connsiteX37" fmla="*/ 1381125 w 3143250"/>
                <a:gd name="connsiteY37" fmla="*/ 460375 h 1130300"/>
                <a:gd name="connsiteX38" fmla="*/ 1381125 w 3143250"/>
                <a:gd name="connsiteY38" fmla="*/ 485775 h 1130300"/>
                <a:gd name="connsiteX39" fmla="*/ 1409700 w 3143250"/>
                <a:gd name="connsiteY39" fmla="*/ 485775 h 1130300"/>
                <a:gd name="connsiteX40" fmla="*/ 1409700 w 3143250"/>
                <a:gd name="connsiteY40" fmla="*/ 501650 h 1130300"/>
                <a:gd name="connsiteX41" fmla="*/ 1485900 w 3143250"/>
                <a:gd name="connsiteY41" fmla="*/ 501650 h 1130300"/>
                <a:gd name="connsiteX42" fmla="*/ 1485900 w 3143250"/>
                <a:gd name="connsiteY42" fmla="*/ 539750 h 1130300"/>
                <a:gd name="connsiteX43" fmla="*/ 1647825 w 3143250"/>
                <a:gd name="connsiteY43" fmla="*/ 539750 h 1130300"/>
                <a:gd name="connsiteX44" fmla="*/ 1647825 w 3143250"/>
                <a:gd name="connsiteY44" fmla="*/ 555625 h 1130300"/>
                <a:gd name="connsiteX45" fmla="*/ 1790700 w 3143250"/>
                <a:gd name="connsiteY45" fmla="*/ 555625 h 1130300"/>
                <a:gd name="connsiteX46" fmla="*/ 1790700 w 3143250"/>
                <a:gd name="connsiteY46" fmla="*/ 581025 h 1130300"/>
                <a:gd name="connsiteX47" fmla="*/ 1831975 w 3143250"/>
                <a:gd name="connsiteY47" fmla="*/ 581025 h 1130300"/>
                <a:gd name="connsiteX48" fmla="*/ 1831975 w 3143250"/>
                <a:gd name="connsiteY48" fmla="*/ 622300 h 1130300"/>
                <a:gd name="connsiteX49" fmla="*/ 1841500 w 3143250"/>
                <a:gd name="connsiteY49" fmla="*/ 622300 h 1130300"/>
                <a:gd name="connsiteX50" fmla="*/ 1841500 w 3143250"/>
                <a:gd name="connsiteY50" fmla="*/ 638175 h 1130300"/>
                <a:gd name="connsiteX51" fmla="*/ 1873250 w 3143250"/>
                <a:gd name="connsiteY51" fmla="*/ 638175 h 1130300"/>
                <a:gd name="connsiteX52" fmla="*/ 1873250 w 3143250"/>
                <a:gd name="connsiteY52" fmla="*/ 641350 h 1130300"/>
                <a:gd name="connsiteX53" fmla="*/ 1949450 w 3143250"/>
                <a:gd name="connsiteY53" fmla="*/ 641350 h 1130300"/>
                <a:gd name="connsiteX54" fmla="*/ 1962150 w 3143250"/>
                <a:gd name="connsiteY54" fmla="*/ 654050 h 1130300"/>
                <a:gd name="connsiteX55" fmla="*/ 2057400 w 3143250"/>
                <a:gd name="connsiteY55" fmla="*/ 654050 h 1130300"/>
                <a:gd name="connsiteX56" fmla="*/ 2057400 w 3143250"/>
                <a:gd name="connsiteY56" fmla="*/ 679450 h 1130300"/>
                <a:gd name="connsiteX57" fmla="*/ 2162175 w 3143250"/>
                <a:gd name="connsiteY57" fmla="*/ 679450 h 1130300"/>
                <a:gd name="connsiteX58" fmla="*/ 2162175 w 3143250"/>
                <a:gd name="connsiteY58" fmla="*/ 695325 h 1130300"/>
                <a:gd name="connsiteX59" fmla="*/ 2162175 w 3143250"/>
                <a:gd name="connsiteY59" fmla="*/ 695325 h 1130300"/>
                <a:gd name="connsiteX60" fmla="*/ 2181225 w 3143250"/>
                <a:gd name="connsiteY60" fmla="*/ 714375 h 1130300"/>
                <a:gd name="connsiteX61" fmla="*/ 2216150 w 3143250"/>
                <a:gd name="connsiteY61" fmla="*/ 714375 h 1130300"/>
                <a:gd name="connsiteX62" fmla="*/ 2216150 w 3143250"/>
                <a:gd name="connsiteY62" fmla="*/ 739775 h 1130300"/>
                <a:gd name="connsiteX63" fmla="*/ 2247900 w 3143250"/>
                <a:gd name="connsiteY63" fmla="*/ 739775 h 1130300"/>
                <a:gd name="connsiteX64" fmla="*/ 2247900 w 3143250"/>
                <a:gd name="connsiteY64" fmla="*/ 758825 h 1130300"/>
                <a:gd name="connsiteX65" fmla="*/ 2279650 w 3143250"/>
                <a:gd name="connsiteY65" fmla="*/ 765175 h 1130300"/>
                <a:gd name="connsiteX66" fmla="*/ 2355850 w 3143250"/>
                <a:gd name="connsiteY66" fmla="*/ 771525 h 1130300"/>
                <a:gd name="connsiteX67" fmla="*/ 2355850 w 3143250"/>
                <a:gd name="connsiteY67" fmla="*/ 790575 h 1130300"/>
                <a:gd name="connsiteX68" fmla="*/ 2381250 w 3143250"/>
                <a:gd name="connsiteY68" fmla="*/ 790575 h 1130300"/>
                <a:gd name="connsiteX69" fmla="*/ 2381250 w 3143250"/>
                <a:gd name="connsiteY69" fmla="*/ 809625 h 1130300"/>
                <a:gd name="connsiteX70" fmla="*/ 2432050 w 3143250"/>
                <a:gd name="connsiteY70" fmla="*/ 809625 h 1130300"/>
                <a:gd name="connsiteX71" fmla="*/ 2432050 w 3143250"/>
                <a:gd name="connsiteY71" fmla="*/ 822325 h 1130300"/>
                <a:gd name="connsiteX72" fmla="*/ 2505075 w 3143250"/>
                <a:gd name="connsiteY72" fmla="*/ 822325 h 1130300"/>
                <a:gd name="connsiteX73" fmla="*/ 2505075 w 3143250"/>
                <a:gd name="connsiteY73" fmla="*/ 844550 h 1130300"/>
                <a:gd name="connsiteX74" fmla="*/ 2540000 w 3143250"/>
                <a:gd name="connsiteY74" fmla="*/ 844550 h 1130300"/>
                <a:gd name="connsiteX75" fmla="*/ 2540000 w 3143250"/>
                <a:gd name="connsiteY75" fmla="*/ 857250 h 1130300"/>
                <a:gd name="connsiteX76" fmla="*/ 2578100 w 3143250"/>
                <a:gd name="connsiteY76" fmla="*/ 857250 h 1130300"/>
                <a:gd name="connsiteX77" fmla="*/ 2578100 w 3143250"/>
                <a:gd name="connsiteY77" fmla="*/ 885825 h 1130300"/>
                <a:gd name="connsiteX78" fmla="*/ 2597150 w 3143250"/>
                <a:gd name="connsiteY78" fmla="*/ 885825 h 1130300"/>
                <a:gd name="connsiteX79" fmla="*/ 2597150 w 3143250"/>
                <a:gd name="connsiteY79" fmla="*/ 908050 h 1130300"/>
                <a:gd name="connsiteX80" fmla="*/ 2616200 w 3143250"/>
                <a:gd name="connsiteY80" fmla="*/ 908050 h 1130300"/>
                <a:gd name="connsiteX81" fmla="*/ 2616200 w 3143250"/>
                <a:gd name="connsiteY81" fmla="*/ 920750 h 1130300"/>
                <a:gd name="connsiteX82" fmla="*/ 2698750 w 3143250"/>
                <a:gd name="connsiteY82" fmla="*/ 920750 h 1130300"/>
                <a:gd name="connsiteX83" fmla="*/ 2698750 w 3143250"/>
                <a:gd name="connsiteY83" fmla="*/ 942975 h 1130300"/>
                <a:gd name="connsiteX84" fmla="*/ 2768600 w 3143250"/>
                <a:gd name="connsiteY84" fmla="*/ 942975 h 1130300"/>
                <a:gd name="connsiteX85" fmla="*/ 2768600 w 3143250"/>
                <a:gd name="connsiteY85" fmla="*/ 958850 h 1130300"/>
                <a:gd name="connsiteX86" fmla="*/ 2794000 w 3143250"/>
                <a:gd name="connsiteY86" fmla="*/ 958850 h 1130300"/>
                <a:gd name="connsiteX87" fmla="*/ 2794000 w 3143250"/>
                <a:gd name="connsiteY87" fmla="*/ 987425 h 1130300"/>
                <a:gd name="connsiteX88" fmla="*/ 2822575 w 3143250"/>
                <a:gd name="connsiteY88" fmla="*/ 987425 h 1130300"/>
                <a:gd name="connsiteX89" fmla="*/ 2822575 w 3143250"/>
                <a:gd name="connsiteY89" fmla="*/ 1022350 h 1130300"/>
                <a:gd name="connsiteX90" fmla="*/ 2860675 w 3143250"/>
                <a:gd name="connsiteY90" fmla="*/ 1022350 h 1130300"/>
                <a:gd name="connsiteX91" fmla="*/ 2860675 w 3143250"/>
                <a:gd name="connsiteY91" fmla="*/ 1025525 h 1130300"/>
                <a:gd name="connsiteX92" fmla="*/ 2911475 w 3143250"/>
                <a:gd name="connsiteY92" fmla="*/ 1025525 h 1130300"/>
                <a:gd name="connsiteX93" fmla="*/ 2911475 w 3143250"/>
                <a:gd name="connsiteY93" fmla="*/ 1038225 h 1130300"/>
                <a:gd name="connsiteX94" fmla="*/ 2997200 w 3143250"/>
                <a:gd name="connsiteY94" fmla="*/ 1038225 h 1130300"/>
                <a:gd name="connsiteX95" fmla="*/ 2997200 w 3143250"/>
                <a:gd name="connsiteY95" fmla="*/ 1069975 h 1130300"/>
                <a:gd name="connsiteX96" fmla="*/ 3041650 w 3143250"/>
                <a:gd name="connsiteY96" fmla="*/ 1069975 h 1130300"/>
                <a:gd name="connsiteX97" fmla="*/ 3041650 w 3143250"/>
                <a:gd name="connsiteY97" fmla="*/ 1095375 h 1130300"/>
                <a:gd name="connsiteX98" fmla="*/ 3098800 w 3143250"/>
                <a:gd name="connsiteY98" fmla="*/ 1095375 h 1130300"/>
                <a:gd name="connsiteX99" fmla="*/ 3098800 w 3143250"/>
                <a:gd name="connsiteY99" fmla="*/ 1101725 h 1130300"/>
                <a:gd name="connsiteX100" fmla="*/ 3143250 w 3143250"/>
                <a:gd name="connsiteY100" fmla="*/ 1101725 h 1130300"/>
                <a:gd name="connsiteX101" fmla="*/ 3143250 w 3143250"/>
                <a:gd name="connsiteY101" fmla="*/ 1130300 h 1130300"/>
                <a:gd name="connsiteX0" fmla="*/ 0 w 3143250"/>
                <a:gd name="connsiteY0" fmla="*/ 0 h 1130300"/>
                <a:gd name="connsiteX1" fmla="*/ 69850 w 3143250"/>
                <a:gd name="connsiteY1" fmla="*/ 0 h 1130300"/>
                <a:gd name="connsiteX2" fmla="*/ 69850 w 3143250"/>
                <a:gd name="connsiteY2" fmla="*/ 25400 h 1130300"/>
                <a:gd name="connsiteX3" fmla="*/ 222250 w 3143250"/>
                <a:gd name="connsiteY3" fmla="*/ 25400 h 1130300"/>
                <a:gd name="connsiteX4" fmla="*/ 222250 w 3143250"/>
                <a:gd name="connsiteY4" fmla="*/ 47625 h 1130300"/>
                <a:gd name="connsiteX5" fmla="*/ 276225 w 3143250"/>
                <a:gd name="connsiteY5" fmla="*/ 47625 h 1130300"/>
                <a:gd name="connsiteX6" fmla="*/ 276225 w 3143250"/>
                <a:gd name="connsiteY6" fmla="*/ 63500 h 1130300"/>
                <a:gd name="connsiteX7" fmla="*/ 320675 w 3143250"/>
                <a:gd name="connsiteY7" fmla="*/ 63500 h 1130300"/>
                <a:gd name="connsiteX8" fmla="*/ 320675 w 3143250"/>
                <a:gd name="connsiteY8" fmla="*/ 76200 h 1130300"/>
                <a:gd name="connsiteX9" fmla="*/ 501650 w 3143250"/>
                <a:gd name="connsiteY9" fmla="*/ 76200 h 1130300"/>
                <a:gd name="connsiteX10" fmla="*/ 501650 w 3143250"/>
                <a:gd name="connsiteY10" fmla="*/ 123825 h 1130300"/>
                <a:gd name="connsiteX11" fmla="*/ 584200 w 3143250"/>
                <a:gd name="connsiteY11" fmla="*/ 123825 h 1130300"/>
                <a:gd name="connsiteX12" fmla="*/ 587375 w 3143250"/>
                <a:gd name="connsiteY12" fmla="*/ 139700 h 1130300"/>
                <a:gd name="connsiteX13" fmla="*/ 673100 w 3143250"/>
                <a:gd name="connsiteY13" fmla="*/ 139700 h 1130300"/>
                <a:gd name="connsiteX14" fmla="*/ 673100 w 3143250"/>
                <a:gd name="connsiteY14" fmla="*/ 190500 h 1130300"/>
                <a:gd name="connsiteX15" fmla="*/ 708025 w 3143250"/>
                <a:gd name="connsiteY15" fmla="*/ 190500 h 1130300"/>
                <a:gd name="connsiteX16" fmla="*/ 708025 w 3143250"/>
                <a:gd name="connsiteY16" fmla="*/ 209550 h 1130300"/>
                <a:gd name="connsiteX17" fmla="*/ 895350 w 3143250"/>
                <a:gd name="connsiteY17" fmla="*/ 209550 h 1130300"/>
                <a:gd name="connsiteX18" fmla="*/ 895350 w 3143250"/>
                <a:gd name="connsiteY18" fmla="*/ 244475 h 1130300"/>
                <a:gd name="connsiteX19" fmla="*/ 933450 w 3143250"/>
                <a:gd name="connsiteY19" fmla="*/ 244475 h 1130300"/>
                <a:gd name="connsiteX20" fmla="*/ 933450 w 3143250"/>
                <a:gd name="connsiteY20" fmla="*/ 260350 h 1130300"/>
                <a:gd name="connsiteX21" fmla="*/ 968375 w 3143250"/>
                <a:gd name="connsiteY21" fmla="*/ 260350 h 1130300"/>
                <a:gd name="connsiteX22" fmla="*/ 968375 w 3143250"/>
                <a:gd name="connsiteY22" fmla="*/ 288925 h 1130300"/>
                <a:gd name="connsiteX23" fmla="*/ 1012825 w 3143250"/>
                <a:gd name="connsiteY23" fmla="*/ 288925 h 1130300"/>
                <a:gd name="connsiteX24" fmla="*/ 1012825 w 3143250"/>
                <a:gd name="connsiteY24" fmla="*/ 317500 h 1130300"/>
                <a:gd name="connsiteX25" fmla="*/ 1063625 w 3143250"/>
                <a:gd name="connsiteY25" fmla="*/ 317500 h 1130300"/>
                <a:gd name="connsiteX26" fmla="*/ 1063625 w 3143250"/>
                <a:gd name="connsiteY26" fmla="*/ 339725 h 1130300"/>
                <a:gd name="connsiteX27" fmla="*/ 1095375 w 3143250"/>
                <a:gd name="connsiteY27" fmla="*/ 339725 h 1130300"/>
                <a:gd name="connsiteX28" fmla="*/ 1095375 w 3143250"/>
                <a:gd name="connsiteY28" fmla="*/ 358775 h 1130300"/>
                <a:gd name="connsiteX29" fmla="*/ 1158875 w 3143250"/>
                <a:gd name="connsiteY29" fmla="*/ 358775 h 1130300"/>
                <a:gd name="connsiteX30" fmla="*/ 1158875 w 3143250"/>
                <a:gd name="connsiteY30" fmla="*/ 396875 h 1130300"/>
                <a:gd name="connsiteX31" fmla="*/ 1193800 w 3143250"/>
                <a:gd name="connsiteY31" fmla="*/ 396875 h 1130300"/>
                <a:gd name="connsiteX32" fmla="*/ 1193800 w 3143250"/>
                <a:gd name="connsiteY32" fmla="*/ 409575 h 1130300"/>
                <a:gd name="connsiteX33" fmla="*/ 1289050 w 3143250"/>
                <a:gd name="connsiteY33" fmla="*/ 409575 h 1130300"/>
                <a:gd name="connsiteX34" fmla="*/ 1289050 w 3143250"/>
                <a:gd name="connsiteY34" fmla="*/ 438150 h 1130300"/>
                <a:gd name="connsiteX35" fmla="*/ 1314450 w 3143250"/>
                <a:gd name="connsiteY35" fmla="*/ 438150 h 1130300"/>
                <a:gd name="connsiteX36" fmla="*/ 1314450 w 3143250"/>
                <a:gd name="connsiteY36" fmla="*/ 460375 h 1130300"/>
                <a:gd name="connsiteX37" fmla="*/ 1381125 w 3143250"/>
                <a:gd name="connsiteY37" fmla="*/ 460375 h 1130300"/>
                <a:gd name="connsiteX38" fmla="*/ 1381125 w 3143250"/>
                <a:gd name="connsiteY38" fmla="*/ 485775 h 1130300"/>
                <a:gd name="connsiteX39" fmla="*/ 1409700 w 3143250"/>
                <a:gd name="connsiteY39" fmla="*/ 485775 h 1130300"/>
                <a:gd name="connsiteX40" fmla="*/ 1409700 w 3143250"/>
                <a:gd name="connsiteY40" fmla="*/ 501650 h 1130300"/>
                <a:gd name="connsiteX41" fmla="*/ 1485900 w 3143250"/>
                <a:gd name="connsiteY41" fmla="*/ 501650 h 1130300"/>
                <a:gd name="connsiteX42" fmla="*/ 1485900 w 3143250"/>
                <a:gd name="connsiteY42" fmla="*/ 539750 h 1130300"/>
                <a:gd name="connsiteX43" fmla="*/ 1647825 w 3143250"/>
                <a:gd name="connsiteY43" fmla="*/ 539750 h 1130300"/>
                <a:gd name="connsiteX44" fmla="*/ 1647825 w 3143250"/>
                <a:gd name="connsiteY44" fmla="*/ 555625 h 1130300"/>
                <a:gd name="connsiteX45" fmla="*/ 1790700 w 3143250"/>
                <a:gd name="connsiteY45" fmla="*/ 555625 h 1130300"/>
                <a:gd name="connsiteX46" fmla="*/ 1790700 w 3143250"/>
                <a:gd name="connsiteY46" fmla="*/ 581025 h 1130300"/>
                <a:gd name="connsiteX47" fmla="*/ 1831975 w 3143250"/>
                <a:gd name="connsiteY47" fmla="*/ 581025 h 1130300"/>
                <a:gd name="connsiteX48" fmla="*/ 1831975 w 3143250"/>
                <a:gd name="connsiteY48" fmla="*/ 622300 h 1130300"/>
                <a:gd name="connsiteX49" fmla="*/ 1841500 w 3143250"/>
                <a:gd name="connsiteY49" fmla="*/ 622300 h 1130300"/>
                <a:gd name="connsiteX50" fmla="*/ 1841500 w 3143250"/>
                <a:gd name="connsiteY50" fmla="*/ 638175 h 1130300"/>
                <a:gd name="connsiteX51" fmla="*/ 1873250 w 3143250"/>
                <a:gd name="connsiteY51" fmla="*/ 638175 h 1130300"/>
                <a:gd name="connsiteX52" fmla="*/ 1873250 w 3143250"/>
                <a:gd name="connsiteY52" fmla="*/ 641350 h 1130300"/>
                <a:gd name="connsiteX53" fmla="*/ 1949450 w 3143250"/>
                <a:gd name="connsiteY53" fmla="*/ 641350 h 1130300"/>
                <a:gd name="connsiteX54" fmla="*/ 1962150 w 3143250"/>
                <a:gd name="connsiteY54" fmla="*/ 654050 h 1130300"/>
                <a:gd name="connsiteX55" fmla="*/ 2057400 w 3143250"/>
                <a:gd name="connsiteY55" fmla="*/ 654050 h 1130300"/>
                <a:gd name="connsiteX56" fmla="*/ 2057400 w 3143250"/>
                <a:gd name="connsiteY56" fmla="*/ 679450 h 1130300"/>
                <a:gd name="connsiteX57" fmla="*/ 2162175 w 3143250"/>
                <a:gd name="connsiteY57" fmla="*/ 679450 h 1130300"/>
                <a:gd name="connsiteX58" fmla="*/ 2162175 w 3143250"/>
                <a:gd name="connsiteY58" fmla="*/ 695325 h 1130300"/>
                <a:gd name="connsiteX59" fmla="*/ 2162175 w 3143250"/>
                <a:gd name="connsiteY59" fmla="*/ 695325 h 1130300"/>
                <a:gd name="connsiteX60" fmla="*/ 2181225 w 3143250"/>
                <a:gd name="connsiteY60" fmla="*/ 714375 h 1130300"/>
                <a:gd name="connsiteX61" fmla="*/ 2216150 w 3143250"/>
                <a:gd name="connsiteY61" fmla="*/ 714375 h 1130300"/>
                <a:gd name="connsiteX62" fmla="*/ 2216150 w 3143250"/>
                <a:gd name="connsiteY62" fmla="*/ 739775 h 1130300"/>
                <a:gd name="connsiteX63" fmla="*/ 2247900 w 3143250"/>
                <a:gd name="connsiteY63" fmla="*/ 739775 h 1130300"/>
                <a:gd name="connsiteX64" fmla="*/ 2247900 w 3143250"/>
                <a:gd name="connsiteY64" fmla="*/ 758825 h 1130300"/>
                <a:gd name="connsiteX65" fmla="*/ 2289175 w 3143250"/>
                <a:gd name="connsiteY65" fmla="*/ 784225 h 1130300"/>
                <a:gd name="connsiteX66" fmla="*/ 2355850 w 3143250"/>
                <a:gd name="connsiteY66" fmla="*/ 771525 h 1130300"/>
                <a:gd name="connsiteX67" fmla="*/ 2355850 w 3143250"/>
                <a:gd name="connsiteY67" fmla="*/ 790575 h 1130300"/>
                <a:gd name="connsiteX68" fmla="*/ 2381250 w 3143250"/>
                <a:gd name="connsiteY68" fmla="*/ 790575 h 1130300"/>
                <a:gd name="connsiteX69" fmla="*/ 2381250 w 3143250"/>
                <a:gd name="connsiteY69" fmla="*/ 809625 h 1130300"/>
                <a:gd name="connsiteX70" fmla="*/ 2432050 w 3143250"/>
                <a:gd name="connsiteY70" fmla="*/ 809625 h 1130300"/>
                <a:gd name="connsiteX71" fmla="*/ 2432050 w 3143250"/>
                <a:gd name="connsiteY71" fmla="*/ 822325 h 1130300"/>
                <a:gd name="connsiteX72" fmla="*/ 2505075 w 3143250"/>
                <a:gd name="connsiteY72" fmla="*/ 822325 h 1130300"/>
                <a:gd name="connsiteX73" fmla="*/ 2505075 w 3143250"/>
                <a:gd name="connsiteY73" fmla="*/ 844550 h 1130300"/>
                <a:gd name="connsiteX74" fmla="*/ 2540000 w 3143250"/>
                <a:gd name="connsiteY74" fmla="*/ 844550 h 1130300"/>
                <a:gd name="connsiteX75" fmla="*/ 2540000 w 3143250"/>
                <a:gd name="connsiteY75" fmla="*/ 857250 h 1130300"/>
                <a:gd name="connsiteX76" fmla="*/ 2578100 w 3143250"/>
                <a:gd name="connsiteY76" fmla="*/ 857250 h 1130300"/>
                <a:gd name="connsiteX77" fmla="*/ 2578100 w 3143250"/>
                <a:gd name="connsiteY77" fmla="*/ 885825 h 1130300"/>
                <a:gd name="connsiteX78" fmla="*/ 2597150 w 3143250"/>
                <a:gd name="connsiteY78" fmla="*/ 885825 h 1130300"/>
                <a:gd name="connsiteX79" fmla="*/ 2597150 w 3143250"/>
                <a:gd name="connsiteY79" fmla="*/ 908050 h 1130300"/>
                <a:gd name="connsiteX80" fmla="*/ 2616200 w 3143250"/>
                <a:gd name="connsiteY80" fmla="*/ 908050 h 1130300"/>
                <a:gd name="connsiteX81" fmla="*/ 2616200 w 3143250"/>
                <a:gd name="connsiteY81" fmla="*/ 920750 h 1130300"/>
                <a:gd name="connsiteX82" fmla="*/ 2698750 w 3143250"/>
                <a:gd name="connsiteY82" fmla="*/ 920750 h 1130300"/>
                <a:gd name="connsiteX83" fmla="*/ 2698750 w 3143250"/>
                <a:gd name="connsiteY83" fmla="*/ 942975 h 1130300"/>
                <a:gd name="connsiteX84" fmla="*/ 2768600 w 3143250"/>
                <a:gd name="connsiteY84" fmla="*/ 942975 h 1130300"/>
                <a:gd name="connsiteX85" fmla="*/ 2768600 w 3143250"/>
                <a:gd name="connsiteY85" fmla="*/ 958850 h 1130300"/>
                <a:gd name="connsiteX86" fmla="*/ 2794000 w 3143250"/>
                <a:gd name="connsiteY86" fmla="*/ 958850 h 1130300"/>
                <a:gd name="connsiteX87" fmla="*/ 2794000 w 3143250"/>
                <a:gd name="connsiteY87" fmla="*/ 987425 h 1130300"/>
                <a:gd name="connsiteX88" fmla="*/ 2822575 w 3143250"/>
                <a:gd name="connsiteY88" fmla="*/ 987425 h 1130300"/>
                <a:gd name="connsiteX89" fmla="*/ 2822575 w 3143250"/>
                <a:gd name="connsiteY89" fmla="*/ 1022350 h 1130300"/>
                <a:gd name="connsiteX90" fmla="*/ 2860675 w 3143250"/>
                <a:gd name="connsiteY90" fmla="*/ 1022350 h 1130300"/>
                <a:gd name="connsiteX91" fmla="*/ 2860675 w 3143250"/>
                <a:gd name="connsiteY91" fmla="*/ 1025525 h 1130300"/>
                <a:gd name="connsiteX92" fmla="*/ 2911475 w 3143250"/>
                <a:gd name="connsiteY92" fmla="*/ 1025525 h 1130300"/>
                <a:gd name="connsiteX93" fmla="*/ 2911475 w 3143250"/>
                <a:gd name="connsiteY93" fmla="*/ 1038225 h 1130300"/>
                <a:gd name="connsiteX94" fmla="*/ 2997200 w 3143250"/>
                <a:gd name="connsiteY94" fmla="*/ 1038225 h 1130300"/>
                <a:gd name="connsiteX95" fmla="*/ 2997200 w 3143250"/>
                <a:gd name="connsiteY95" fmla="*/ 1069975 h 1130300"/>
                <a:gd name="connsiteX96" fmla="*/ 3041650 w 3143250"/>
                <a:gd name="connsiteY96" fmla="*/ 1069975 h 1130300"/>
                <a:gd name="connsiteX97" fmla="*/ 3041650 w 3143250"/>
                <a:gd name="connsiteY97" fmla="*/ 1095375 h 1130300"/>
                <a:gd name="connsiteX98" fmla="*/ 3098800 w 3143250"/>
                <a:gd name="connsiteY98" fmla="*/ 1095375 h 1130300"/>
                <a:gd name="connsiteX99" fmla="*/ 3098800 w 3143250"/>
                <a:gd name="connsiteY99" fmla="*/ 1101725 h 1130300"/>
                <a:gd name="connsiteX100" fmla="*/ 3143250 w 3143250"/>
                <a:gd name="connsiteY100" fmla="*/ 1101725 h 1130300"/>
                <a:gd name="connsiteX101" fmla="*/ 3143250 w 3143250"/>
                <a:gd name="connsiteY101" fmla="*/ 1130300 h 1130300"/>
                <a:gd name="connsiteX0" fmla="*/ 0 w 3143250"/>
                <a:gd name="connsiteY0" fmla="*/ 0 h 1130300"/>
                <a:gd name="connsiteX1" fmla="*/ 69850 w 3143250"/>
                <a:gd name="connsiteY1" fmla="*/ 0 h 1130300"/>
                <a:gd name="connsiteX2" fmla="*/ 69850 w 3143250"/>
                <a:gd name="connsiteY2" fmla="*/ 25400 h 1130300"/>
                <a:gd name="connsiteX3" fmla="*/ 222250 w 3143250"/>
                <a:gd name="connsiteY3" fmla="*/ 25400 h 1130300"/>
                <a:gd name="connsiteX4" fmla="*/ 222250 w 3143250"/>
                <a:gd name="connsiteY4" fmla="*/ 47625 h 1130300"/>
                <a:gd name="connsiteX5" fmla="*/ 276225 w 3143250"/>
                <a:gd name="connsiteY5" fmla="*/ 47625 h 1130300"/>
                <a:gd name="connsiteX6" fmla="*/ 276225 w 3143250"/>
                <a:gd name="connsiteY6" fmla="*/ 63500 h 1130300"/>
                <a:gd name="connsiteX7" fmla="*/ 320675 w 3143250"/>
                <a:gd name="connsiteY7" fmla="*/ 63500 h 1130300"/>
                <a:gd name="connsiteX8" fmla="*/ 320675 w 3143250"/>
                <a:gd name="connsiteY8" fmla="*/ 76200 h 1130300"/>
                <a:gd name="connsiteX9" fmla="*/ 501650 w 3143250"/>
                <a:gd name="connsiteY9" fmla="*/ 76200 h 1130300"/>
                <a:gd name="connsiteX10" fmla="*/ 501650 w 3143250"/>
                <a:gd name="connsiteY10" fmla="*/ 123825 h 1130300"/>
                <a:gd name="connsiteX11" fmla="*/ 584200 w 3143250"/>
                <a:gd name="connsiteY11" fmla="*/ 123825 h 1130300"/>
                <a:gd name="connsiteX12" fmla="*/ 587375 w 3143250"/>
                <a:gd name="connsiteY12" fmla="*/ 139700 h 1130300"/>
                <a:gd name="connsiteX13" fmla="*/ 673100 w 3143250"/>
                <a:gd name="connsiteY13" fmla="*/ 139700 h 1130300"/>
                <a:gd name="connsiteX14" fmla="*/ 673100 w 3143250"/>
                <a:gd name="connsiteY14" fmla="*/ 190500 h 1130300"/>
                <a:gd name="connsiteX15" fmla="*/ 708025 w 3143250"/>
                <a:gd name="connsiteY15" fmla="*/ 190500 h 1130300"/>
                <a:gd name="connsiteX16" fmla="*/ 708025 w 3143250"/>
                <a:gd name="connsiteY16" fmla="*/ 209550 h 1130300"/>
                <a:gd name="connsiteX17" fmla="*/ 895350 w 3143250"/>
                <a:gd name="connsiteY17" fmla="*/ 209550 h 1130300"/>
                <a:gd name="connsiteX18" fmla="*/ 895350 w 3143250"/>
                <a:gd name="connsiteY18" fmla="*/ 244475 h 1130300"/>
                <a:gd name="connsiteX19" fmla="*/ 933450 w 3143250"/>
                <a:gd name="connsiteY19" fmla="*/ 244475 h 1130300"/>
                <a:gd name="connsiteX20" fmla="*/ 933450 w 3143250"/>
                <a:gd name="connsiteY20" fmla="*/ 260350 h 1130300"/>
                <a:gd name="connsiteX21" fmla="*/ 968375 w 3143250"/>
                <a:gd name="connsiteY21" fmla="*/ 260350 h 1130300"/>
                <a:gd name="connsiteX22" fmla="*/ 968375 w 3143250"/>
                <a:gd name="connsiteY22" fmla="*/ 288925 h 1130300"/>
                <a:gd name="connsiteX23" fmla="*/ 1012825 w 3143250"/>
                <a:gd name="connsiteY23" fmla="*/ 288925 h 1130300"/>
                <a:gd name="connsiteX24" fmla="*/ 1012825 w 3143250"/>
                <a:gd name="connsiteY24" fmla="*/ 317500 h 1130300"/>
                <a:gd name="connsiteX25" fmla="*/ 1063625 w 3143250"/>
                <a:gd name="connsiteY25" fmla="*/ 317500 h 1130300"/>
                <a:gd name="connsiteX26" fmla="*/ 1063625 w 3143250"/>
                <a:gd name="connsiteY26" fmla="*/ 339725 h 1130300"/>
                <a:gd name="connsiteX27" fmla="*/ 1095375 w 3143250"/>
                <a:gd name="connsiteY27" fmla="*/ 339725 h 1130300"/>
                <a:gd name="connsiteX28" fmla="*/ 1095375 w 3143250"/>
                <a:gd name="connsiteY28" fmla="*/ 358775 h 1130300"/>
                <a:gd name="connsiteX29" fmla="*/ 1158875 w 3143250"/>
                <a:gd name="connsiteY29" fmla="*/ 358775 h 1130300"/>
                <a:gd name="connsiteX30" fmla="*/ 1158875 w 3143250"/>
                <a:gd name="connsiteY30" fmla="*/ 396875 h 1130300"/>
                <a:gd name="connsiteX31" fmla="*/ 1193800 w 3143250"/>
                <a:gd name="connsiteY31" fmla="*/ 396875 h 1130300"/>
                <a:gd name="connsiteX32" fmla="*/ 1193800 w 3143250"/>
                <a:gd name="connsiteY32" fmla="*/ 409575 h 1130300"/>
                <a:gd name="connsiteX33" fmla="*/ 1289050 w 3143250"/>
                <a:gd name="connsiteY33" fmla="*/ 409575 h 1130300"/>
                <a:gd name="connsiteX34" fmla="*/ 1289050 w 3143250"/>
                <a:gd name="connsiteY34" fmla="*/ 438150 h 1130300"/>
                <a:gd name="connsiteX35" fmla="*/ 1314450 w 3143250"/>
                <a:gd name="connsiteY35" fmla="*/ 438150 h 1130300"/>
                <a:gd name="connsiteX36" fmla="*/ 1314450 w 3143250"/>
                <a:gd name="connsiteY36" fmla="*/ 460375 h 1130300"/>
                <a:gd name="connsiteX37" fmla="*/ 1381125 w 3143250"/>
                <a:gd name="connsiteY37" fmla="*/ 460375 h 1130300"/>
                <a:gd name="connsiteX38" fmla="*/ 1381125 w 3143250"/>
                <a:gd name="connsiteY38" fmla="*/ 485775 h 1130300"/>
                <a:gd name="connsiteX39" fmla="*/ 1409700 w 3143250"/>
                <a:gd name="connsiteY39" fmla="*/ 485775 h 1130300"/>
                <a:gd name="connsiteX40" fmla="*/ 1409700 w 3143250"/>
                <a:gd name="connsiteY40" fmla="*/ 501650 h 1130300"/>
                <a:gd name="connsiteX41" fmla="*/ 1485900 w 3143250"/>
                <a:gd name="connsiteY41" fmla="*/ 501650 h 1130300"/>
                <a:gd name="connsiteX42" fmla="*/ 1485900 w 3143250"/>
                <a:gd name="connsiteY42" fmla="*/ 539750 h 1130300"/>
                <a:gd name="connsiteX43" fmla="*/ 1647825 w 3143250"/>
                <a:gd name="connsiteY43" fmla="*/ 539750 h 1130300"/>
                <a:gd name="connsiteX44" fmla="*/ 1647825 w 3143250"/>
                <a:gd name="connsiteY44" fmla="*/ 555625 h 1130300"/>
                <a:gd name="connsiteX45" fmla="*/ 1790700 w 3143250"/>
                <a:gd name="connsiteY45" fmla="*/ 555625 h 1130300"/>
                <a:gd name="connsiteX46" fmla="*/ 1790700 w 3143250"/>
                <a:gd name="connsiteY46" fmla="*/ 581025 h 1130300"/>
                <a:gd name="connsiteX47" fmla="*/ 1831975 w 3143250"/>
                <a:gd name="connsiteY47" fmla="*/ 581025 h 1130300"/>
                <a:gd name="connsiteX48" fmla="*/ 1831975 w 3143250"/>
                <a:gd name="connsiteY48" fmla="*/ 622300 h 1130300"/>
                <a:gd name="connsiteX49" fmla="*/ 1841500 w 3143250"/>
                <a:gd name="connsiteY49" fmla="*/ 622300 h 1130300"/>
                <a:gd name="connsiteX50" fmla="*/ 1841500 w 3143250"/>
                <a:gd name="connsiteY50" fmla="*/ 638175 h 1130300"/>
                <a:gd name="connsiteX51" fmla="*/ 1873250 w 3143250"/>
                <a:gd name="connsiteY51" fmla="*/ 638175 h 1130300"/>
                <a:gd name="connsiteX52" fmla="*/ 1873250 w 3143250"/>
                <a:gd name="connsiteY52" fmla="*/ 641350 h 1130300"/>
                <a:gd name="connsiteX53" fmla="*/ 1949450 w 3143250"/>
                <a:gd name="connsiteY53" fmla="*/ 641350 h 1130300"/>
                <a:gd name="connsiteX54" fmla="*/ 1962150 w 3143250"/>
                <a:gd name="connsiteY54" fmla="*/ 654050 h 1130300"/>
                <a:gd name="connsiteX55" fmla="*/ 2057400 w 3143250"/>
                <a:gd name="connsiteY55" fmla="*/ 654050 h 1130300"/>
                <a:gd name="connsiteX56" fmla="*/ 2057400 w 3143250"/>
                <a:gd name="connsiteY56" fmla="*/ 679450 h 1130300"/>
                <a:gd name="connsiteX57" fmla="*/ 2162175 w 3143250"/>
                <a:gd name="connsiteY57" fmla="*/ 679450 h 1130300"/>
                <a:gd name="connsiteX58" fmla="*/ 2162175 w 3143250"/>
                <a:gd name="connsiteY58" fmla="*/ 695325 h 1130300"/>
                <a:gd name="connsiteX59" fmla="*/ 2162175 w 3143250"/>
                <a:gd name="connsiteY59" fmla="*/ 695325 h 1130300"/>
                <a:gd name="connsiteX60" fmla="*/ 2181225 w 3143250"/>
                <a:gd name="connsiteY60" fmla="*/ 714375 h 1130300"/>
                <a:gd name="connsiteX61" fmla="*/ 2216150 w 3143250"/>
                <a:gd name="connsiteY61" fmla="*/ 714375 h 1130300"/>
                <a:gd name="connsiteX62" fmla="*/ 2216150 w 3143250"/>
                <a:gd name="connsiteY62" fmla="*/ 739775 h 1130300"/>
                <a:gd name="connsiteX63" fmla="*/ 2247900 w 3143250"/>
                <a:gd name="connsiteY63" fmla="*/ 739775 h 1130300"/>
                <a:gd name="connsiteX64" fmla="*/ 2247900 w 3143250"/>
                <a:gd name="connsiteY64" fmla="*/ 758825 h 1130300"/>
                <a:gd name="connsiteX65" fmla="*/ 2289175 w 3143250"/>
                <a:gd name="connsiteY65" fmla="*/ 774700 h 1130300"/>
                <a:gd name="connsiteX66" fmla="*/ 2355850 w 3143250"/>
                <a:gd name="connsiteY66" fmla="*/ 771525 h 1130300"/>
                <a:gd name="connsiteX67" fmla="*/ 2355850 w 3143250"/>
                <a:gd name="connsiteY67" fmla="*/ 790575 h 1130300"/>
                <a:gd name="connsiteX68" fmla="*/ 2381250 w 3143250"/>
                <a:gd name="connsiteY68" fmla="*/ 790575 h 1130300"/>
                <a:gd name="connsiteX69" fmla="*/ 2381250 w 3143250"/>
                <a:gd name="connsiteY69" fmla="*/ 809625 h 1130300"/>
                <a:gd name="connsiteX70" fmla="*/ 2432050 w 3143250"/>
                <a:gd name="connsiteY70" fmla="*/ 809625 h 1130300"/>
                <a:gd name="connsiteX71" fmla="*/ 2432050 w 3143250"/>
                <a:gd name="connsiteY71" fmla="*/ 822325 h 1130300"/>
                <a:gd name="connsiteX72" fmla="*/ 2505075 w 3143250"/>
                <a:gd name="connsiteY72" fmla="*/ 822325 h 1130300"/>
                <a:gd name="connsiteX73" fmla="*/ 2505075 w 3143250"/>
                <a:gd name="connsiteY73" fmla="*/ 844550 h 1130300"/>
                <a:gd name="connsiteX74" fmla="*/ 2540000 w 3143250"/>
                <a:gd name="connsiteY74" fmla="*/ 844550 h 1130300"/>
                <a:gd name="connsiteX75" fmla="*/ 2540000 w 3143250"/>
                <a:gd name="connsiteY75" fmla="*/ 857250 h 1130300"/>
                <a:gd name="connsiteX76" fmla="*/ 2578100 w 3143250"/>
                <a:gd name="connsiteY76" fmla="*/ 857250 h 1130300"/>
                <a:gd name="connsiteX77" fmla="*/ 2578100 w 3143250"/>
                <a:gd name="connsiteY77" fmla="*/ 885825 h 1130300"/>
                <a:gd name="connsiteX78" fmla="*/ 2597150 w 3143250"/>
                <a:gd name="connsiteY78" fmla="*/ 885825 h 1130300"/>
                <a:gd name="connsiteX79" fmla="*/ 2597150 w 3143250"/>
                <a:gd name="connsiteY79" fmla="*/ 908050 h 1130300"/>
                <a:gd name="connsiteX80" fmla="*/ 2616200 w 3143250"/>
                <a:gd name="connsiteY80" fmla="*/ 908050 h 1130300"/>
                <a:gd name="connsiteX81" fmla="*/ 2616200 w 3143250"/>
                <a:gd name="connsiteY81" fmla="*/ 920750 h 1130300"/>
                <a:gd name="connsiteX82" fmla="*/ 2698750 w 3143250"/>
                <a:gd name="connsiteY82" fmla="*/ 920750 h 1130300"/>
                <a:gd name="connsiteX83" fmla="*/ 2698750 w 3143250"/>
                <a:gd name="connsiteY83" fmla="*/ 942975 h 1130300"/>
                <a:gd name="connsiteX84" fmla="*/ 2768600 w 3143250"/>
                <a:gd name="connsiteY84" fmla="*/ 942975 h 1130300"/>
                <a:gd name="connsiteX85" fmla="*/ 2768600 w 3143250"/>
                <a:gd name="connsiteY85" fmla="*/ 958850 h 1130300"/>
                <a:gd name="connsiteX86" fmla="*/ 2794000 w 3143250"/>
                <a:gd name="connsiteY86" fmla="*/ 958850 h 1130300"/>
                <a:gd name="connsiteX87" fmla="*/ 2794000 w 3143250"/>
                <a:gd name="connsiteY87" fmla="*/ 987425 h 1130300"/>
                <a:gd name="connsiteX88" fmla="*/ 2822575 w 3143250"/>
                <a:gd name="connsiteY88" fmla="*/ 987425 h 1130300"/>
                <a:gd name="connsiteX89" fmla="*/ 2822575 w 3143250"/>
                <a:gd name="connsiteY89" fmla="*/ 1022350 h 1130300"/>
                <a:gd name="connsiteX90" fmla="*/ 2860675 w 3143250"/>
                <a:gd name="connsiteY90" fmla="*/ 1022350 h 1130300"/>
                <a:gd name="connsiteX91" fmla="*/ 2860675 w 3143250"/>
                <a:gd name="connsiteY91" fmla="*/ 1025525 h 1130300"/>
                <a:gd name="connsiteX92" fmla="*/ 2911475 w 3143250"/>
                <a:gd name="connsiteY92" fmla="*/ 1025525 h 1130300"/>
                <a:gd name="connsiteX93" fmla="*/ 2911475 w 3143250"/>
                <a:gd name="connsiteY93" fmla="*/ 1038225 h 1130300"/>
                <a:gd name="connsiteX94" fmla="*/ 2997200 w 3143250"/>
                <a:gd name="connsiteY94" fmla="*/ 1038225 h 1130300"/>
                <a:gd name="connsiteX95" fmla="*/ 2997200 w 3143250"/>
                <a:gd name="connsiteY95" fmla="*/ 1069975 h 1130300"/>
                <a:gd name="connsiteX96" fmla="*/ 3041650 w 3143250"/>
                <a:gd name="connsiteY96" fmla="*/ 1069975 h 1130300"/>
                <a:gd name="connsiteX97" fmla="*/ 3041650 w 3143250"/>
                <a:gd name="connsiteY97" fmla="*/ 1095375 h 1130300"/>
                <a:gd name="connsiteX98" fmla="*/ 3098800 w 3143250"/>
                <a:gd name="connsiteY98" fmla="*/ 1095375 h 1130300"/>
                <a:gd name="connsiteX99" fmla="*/ 3098800 w 3143250"/>
                <a:gd name="connsiteY99" fmla="*/ 1101725 h 1130300"/>
                <a:gd name="connsiteX100" fmla="*/ 3143250 w 3143250"/>
                <a:gd name="connsiteY100" fmla="*/ 1101725 h 1130300"/>
                <a:gd name="connsiteX101" fmla="*/ 3143250 w 3143250"/>
                <a:gd name="connsiteY101" fmla="*/ 1130300 h 1130300"/>
                <a:gd name="connsiteX0" fmla="*/ 0 w 3143250"/>
                <a:gd name="connsiteY0" fmla="*/ 0 h 1130300"/>
                <a:gd name="connsiteX1" fmla="*/ 69850 w 3143250"/>
                <a:gd name="connsiteY1" fmla="*/ 0 h 1130300"/>
                <a:gd name="connsiteX2" fmla="*/ 69850 w 3143250"/>
                <a:gd name="connsiteY2" fmla="*/ 25400 h 1130300"/>
                <a:gd name="connsiteX3" fmla="*/ 222250 w 3143250"/>
                <a:gd name="connsiteY3" fmla="*/ 25400 h 1130300"/>
                <a:gd name="connsiteX4" fmla="*/ 222250 w 3143250"/>
                <a:gd name="connsiteY4" fmla="*/ 47625 h 1130300"/>
                <a:gd name="connsiteX5" fmla="*/ 276225 w 3143250"/>
                <a:gd name="connsiteY5" fmla="*/ 47625 h 1130300"/>
                <a:gd name="connsiteX6" fmla="*/ 276225 w 3143250"/>
                <a:gd name="connsiteY6" fmla="*/ 63500 h 1130300"/>
                <a:gd name="connsiteX7" fmla="*/ 320675 w 3143250"/>
                <a:gd name="connsiteY7" fmla="*/ 63500 h 1130300"/>
                <a:gd name="connsiteX8" fmla="*/ 320675 w 3143250"/>
                <a:gd name="connsiteY8" fmla="*/ 76200 h 1130300"/>
                <a:gd name="connsiteX9" fmla="*/ 501650 w 3143250"/>
                <a:gd name="connsiteY9" fmla="*/ 76200 h 1130300"/>
                <a:gd name="connsiteX10" fmla="*/ 501650 w 3143250"/>
                <a:gd name="connsiteY10" fmla="*/ 123825 h 1130300"/>
                <a:gd name="connsiteX11" fmla="*/ 584200 w 3143250"/>
                <a:gd name="connsiteY11" fmla="*/ 123825 h 1130300"/>
                <a:gd name="connsiteX12" fmla="*/ 587375 w 3143250"/>
                <a:gd name="connsiteY12" fmla="*/ 139700 h 1130300"/>
                <a:gd name="connsiteX13" fmla="*/ 673100 w 3143250"/>
                <a:gd name="connsiteY13" fmla="*/ 139700 h 1130300"/>
                <a:gd name="connsiteX14" fmla="*/ 673100 w 3143250"/>
                <a:gd name="connsiteY14" fmla="*/ 190500 h 1130300"/>
                <a:gd name="connsiteX15" fmla="*/ 708025 w 3143250"/>
                <a:gd name="connsiteY15" fmla="*/ 190500 h 1130300"/>
                <a:gd name="connsiteX16" fmla="*/ 708025 w 3143250"/>
                <a:gd name="connsiteY16" fmla="*/ 209550 h 1130300"/>
                <a:gd name="connsiteX17" fmla="*/ 895350 w 3143250"/>
                <a:gd name="connsiteY17" fmla="*/ 209550 h 1130300"/>
                <a:gd name="connsiteX18" fmla="*/ 895350 w 3143250"/>
                <a:gd name="connsiteY18" fmla="*/ 244475 h 1130300"/>
                <a:gd name="connsiteX19" fmla="*/ 933450 w 3143250"/>
                <a:gd name="connsiteY19" fmla="*/ 244475 h 1130300"/>
                <a:gd name="connsiteX20" fmla="*/ 933450 w 3143250"/>
                <a:gd name="connsiteY20" fmla="*/ 260350 h 1130300"/>
                <a:gd name="connsiteX21" fmla="*/ 968375 w 3143250"/>
                <a:gd name="connsiteY21" fmla="*/ 260350 h 1130300"/>
                <a:gd name="connsiteX22" fmla="*/ 968375 w 3143250"/>
                <a:gd name="connsiteY22" fmla="*/ 288925 h 1130300"/>
                <a:gd name="connsiteX23" fmla="*/ 1012825 w 3143250"/>
                <a:gd name="connsiteY23" fmla="*/ 288925 h 1130300"/>
                <a:gd name="connsiteX24" fmla="*/ 1012825 w 3143250"/>
                <a:gd name="connsiteY24" fmla="*/ 317500 h 1130300"/>
                <a:gd name="connsiteX25" fmla="*/ 1063625 w 3143250"/>
                <a:gd name="connsiteY25" fmla="*/ 317500 h 1130300"/>
                <a:gd name="connsiteX26" fmla="*/ 1063625 w 3143250"/>
                <a:gd name="connsiteY26" fmla="*/ 339725 h 1130300"/>
                <a:gd name="connsiteX27" fmla="*/ 1095375 w 3143250"/>
                <a:gd name="connsiteY27" fmla="*/ 339725 h 1130300"/>
                <a:gd name="connsiteX28" fmla="*/ 1095375 w 3143250"/>
                <a:gd name="connsiteY28" fmla="*/ 358775 h 1130300"/>
                <a:gd name="connsiteX29" fmla="*/ 1158875 w 3143250"/>
                <a:gd name="connsiteY29" fmla="*/ 358775 h 1130300"/>
                <a:gd name="connsiteX30" fmla="*/ 1158875 w 3143250"/>
                <a:gd name="connsiteY30" fmla="*/ 396875 h 1130300"/>
                <a:gd name="connsiteX31" fmla="*/ 1193800 w 3143250"/>
                <a:gd name="connsiteY31" fmla="*/ 396875 h 1130300"/>
                <a:gd name="connsiteX32" fmla="*/ 1193800 w 3143250"/>
                <a:gd name="connsiteY32" fmla="*/ 409575 h 1130300"/>
                <a:gd name="connsiteX33" fmla="*/ 1289050 w 3143250"/>
                <a:gd name="connsiteY33" fmla="*/ 409575 h 1130300"/>
                <a:gd name="connsiteX34" fmla="*/ 1289050 w 3143250"/>
                <a:gd name="connsiteY34" fmla="*/ 438150 h 1130300"/>
                <a:gd name="connsiteX35" fmla="*/ 1314450 w 3143250"/>
                <a:gd name="connsiteY35" fmla="*/ 438150 h 1130300"/>
                <a:gd name="connsiteX36" fmla="*/ 1314450 w 3143250"/>
                <a:gd name="connsiteY36" fmla="*/ 460375 h 1130300"/>
                <a:gd name="connsiteX37" fmla="*/ 1381125 w 3143250"/>
                <a:gd name="connsiteY37" fmla="*/ 460375 h 1130300"/>
                <a:gd name="connsiteX38" fmla="*/ 1381125 w 3143250"/>
                <a:gd name="connsiteY38" fmla="*/ 485775 h 1130300"/>
                <a:gd name="connsiteX39" fmla="*/ 1409700 w 3143250"/>
                <a:gd name="connsiteY39" fmla="*/ 485775 h 1130300"/>
                <a:gd name="connsiteX40" fmla="*/ 1409700 w 3143250"/>
                <a:gd name="connsiteY40" fmla="*/ 501650 h 1130300"/>
                <a:gd name="connsiteX41" fmla="*/ 1485900 w 3143250"/>
                <a:gd name="connsiteY41" fmla="*/ 501650 h 1130300"/>
                <a:gd name="connsiteX42" fmla="*/ 1485900 w 3143250"/>
                <a:gd name="connsiteY42" fmla="*/ 539750 h 1130300"/>
                <a:gd name="connsiteX43" fmla="*/ 1647825 w 3143250"/>
                <a:gd name="connsiteY43" fmla="*/ 539750 h 1130300"/>
                <a:gd name="connsiteX44" fmla="*/ 1647825 w 3143250"/>
                <a:gd name="connsiteY44" fmla="*/ 555625 h 1130300"/>
                <a:gd name="connsiteX45" fmla="*/ 1790700 w 3143250"/>
                <a:gd name="connsiteY45" fmla="*/ 555625 h 1130300"/>
                <a:gd name="connsiteX46" fmla="*/ 1790700 w 3143250"/>
                <a:gd name="connsiteY46" fmla="*/ 581025 h 1130300"/>
                <a:gd name="connsiteX47" fmla="*/ 1831975 w 3143250"/>
                <a:gd name="connsiteY47" fmla="*/ 581025 h 1130300"/>
                <a:gd name="connsiteX48" fmla="*/ 1831975 w 3143250"/>
                <a:gd name="connsiteY48" fmla="*/ 622300 h 1130300"/>
                <a:gd name="connsiteX49" fmla="*/ 1841500 w 3143250"/>
                <a:gd name="connsiteY49" fmla="*/ 622300 h 1130300"/>
                <a:gd name="connsiteX50" fmla="*/ 1841500 w 3143250"/>
                <a:gd name="connsiteY50" fmla="*/ 638175 h 1130300"/>
                <a:gd name="connsiteX51" fmla="*/ 1873250 w 3143250"/>
                <a:gd name="connsiteY51" fmla="*/ 638175 h 1130300"/>
                <a:gd name="connsiteX52" fmla="*/ 1873250 w 3143250"/>
                <a:gd name="connsiteY52" fmla="*/ 641350 h 1130300"/>
                <a:gd name="connsiteX53" fmla="*/ 1949450 w 3143250"/>
                <a:gd name="connsiteY53" fmla="*/ 641350 h 1130300"/>
                <a:gd name="connsiteX54" fmla="*/ 1952625 w 3143250"/>
                <a:gd name="connsiteY54" fmla="*/ 656431 h 1130300"/>
                <a:gd name="connsiteX55" fmla="*/ 2057400 w 3143250"/>
                <a:gd name="connsiteY55" fmla="*/ 654050 h 1130300"/>
                <a:gd name="connsiteX56" fmla="*/ 2057400 w 3143250"/>
                <a:gd name="connsiteY56" fmla="*/ 679450 h 1130300"/>
                <a:gd name="connsiteX57" fmla="*/ 2162175 w 3143250"/>
                <a:gd name="connsiteY57" fmla="*/ 679450 h 1130300"/>
                <a:gd name="connsiteX58" fmla="*/ 2162175 w 3143250"/>
                <a:gd name="connsiteY58" fmla="*/ 695325 h 1130300"/>
                <a:gd name="connsiteX59" fmla="*/ 2162175 w 3143250"/>
                <a:gd name="connsiteY59" fmla="*/ 695325 h 1130300"/>
                <a:gd name="connsiteX60" fmla="*/ 2181225 w 3143250"/>
                <a:gd name="connsiteY60" fmla="*/ 714375 h 1130300"/>
                <a:gd name="connsiteX61" fmla="*/ 2216150 w 3143250"/>
                <a:gd name="connsiteY61" fmla="*/ 714375 h 1130300"/>
                <a:gd name="connsiteX62" fmla="*/ 2216150 w 3143250"/>
                <a:gd name="connsiteY62" fmla="*/ 739775 h 1130300"/>
                <a:gd name="connsiteX63" fmla="*/ 2247900 w 3143250"/>
                <a:gd name="connsiteY63" fmla="*/ 739775 h 1130300"/>
                <a:gd name="connsiteX64" fmla="*/ 2247900 w 3143250"/>
                <a:gd name="connsiteY64" fmla="*/ 758825 h 1130300"/>
                <a:gd name="connsiteX65" fmla="*/ 2289175 w 3143250"/>
                <a:gd name="connsiteY65" fmla="*/ 774700 h 1130300"/>
                <a:gd name="connsiteX66" fmla="*/ 2355850 w 3143250"/>
                <a:gd name="connsiteY66" fmla="*/ 771525 h 1130300"/>
                <a:gd name="connsiteX67" fmla="*/ 2355850 w 3143250"/>
                <a:gd name="connsiteY67" fmla="*/ 790575 h 1130300"/>
                <a:gd name="connsiteX68" fmla="*/ 2381250 w 3143250"/>
                <a:gd name="connsiteY68" fmla="*/ 790575 h 1130300"/>
                <a:gd name="connsiteX69" fmla="*/ 2381250 w 3143250"/>
                <a:gd name="connsiteY69" fmla="*/ 809625 h 1130300"/>
                <a:gd name="connsiteX70" fmla="*/ 2432050 w 3143250"/>
                <a:gd name="connsiteY70" fmla="*/ 809625 h 1130300"/>
                <a:gd name="connsiteX71" fmla="*/ 2432050 w 3143250"/>
                <a:gd name="connsiteY71" fmla="*/ 822325 h 1130300"/>
                <a:gd name="connsiteX72" fmla="*/ 2505075 w 3143250"/>
                <a:gd name="connsiteY72" fmla="*/ 822325 h 1130300"/>
                <a:gd name="connsiteX73" fmla="*/ 2505075 w 3143250"/>
                <a:gd name="connsiteY73" fmla="*/ 844550 h 1130300"/>
                <a:gd name="connsiteX74" fmla="*/ 2540000 w 3143250"/>
                <a:gd name="connsiteY74" fmla="*/ 844550 h 1130300"/>
                <a:gd name="connsiteX75" fmla="*/ 2540000 w 3143250"/>
                <a:gd name="connsiteY75" fmla="*/ 857250 h 1130300"/>
                <a:gd name="connsiteX76" fmla="*/ 2578100 w 3143250"/>
                <a:gd name="connsiteY76" fmla="*/ 857250 h 1130300"/>
                <a:gd name="connsiteX77" fmla="*/ 2578100 w 3143250"/>
                <a:gd name="connsiteY77" fmla="*/ 885825 h 1130300"/>
                <a:gd name="connsiteX78" fmla="*/ 2597150 w 3143250"/>
                <a:gd name="connsiteY78" fmla="*/ 885825 h 1130300"/>
                <a:gd name="connsiteX79" fmla="*/ 2597150 w 3143250"/>
                <a:gd name="connsiteY79" fmla="*/ 908050 h 1130300"/>
                <a:gd name="connsiteX80" fmla="*/ 2616200 w 3143250"/>
                <a:gd name="connsiteY80" fmla="*/ 908050 h 1130300"/>
                <a:gd name="connsiteX81" fmla="*/ 2616200 w 3143250"/>
                <a:gd name="connsiteY81" fmla="*/ 920750 h 1130300"/>
                <a:gd name="connsiteX82" fmla="*/ 2698750 w 3143250"/>
                <a:gd name="connsiteY82" fmla="*/ 920750 h 1130300"/>
                <a:gd name="connsiteX83" fmla="*/ 2698750 w 3143250"/>
                <a:gd name="connsiteY83" fmla="*/ 942975 h 1130300"/>
                <a:gd name="connsiteX84" fmla="*/ 2768600 w 3143250"/>
                <a:gd name="connsiteY84" fmla="*/ 942975 h 1130300"/>
                <a:gd name="connsiteX85" fmla="*/ 2768600 w 3143250"/>
                <a:gd name="connsiteY85" fmla="*/ 958850 h 1130300"/>
                <a:gd name="connsiteX86" fmla="*/ 2794000 w 3143250"/>
                <a:gd name="connsiteY86" fmla="*/ 958850 h 1130300"/>
                <a:gd name="connsiteX87" fmla="*/ 2794000 w 3143250"/>
                <a:gd name="connsiteY87" fmla="*/ 987425 h 1130300"/>
                <a:gd name="connsiteX88" fmla="*/ 2822575 w 3143250"/>
                <a:gd name="connsiteY88" fmla="*/ 987425 h 1130300"/>
                <a:gd name="connsiteX89" fmla="*/ 2822575 w 3143250"/>
                <a:gd name="connsiteY89" fmla="*/ 1022350 h 1130300"/>
                <a:gd name="connsiteX90" fmla="*/ 2860675 w 3143250"/>
                <a:gd name="connsiteY90" fmla="*/ 1022350 h 1130300"/>
                <a:gd name="connsiteX91" fmla="*/ 2860675 w 3143250"/>
                <a:gd name="connsiteY91" fmla="*/ 1025525 h 1130300"/>
                <a:gd name="connsiteX92" fmla="*/ 2911475 w 3143250"/>
                <a:gd name="connsiteY92" fmla="*/ 1025525 h 1130300"/>
                <a:gd name="connsiteX93" fmla="*/ 2911475 w 3143250"/>
                <a:gd name="connsiteY93" fmla="*/ 1038225 h 1130300"/>
                <a:gd name="connsiteX94" fmla="*/ 2997200 w 3143250"/>
                <a:gd name="connsiteY94" fmla="*/ 1038225 h 1130300"/>
                <a:gd name="connsiteX95" fmla="*/ 2997200 w 3143250"/>
                <a:gd name="connsiteY95" fmla="*/ 1069975 h 1130300"/>
                <a:gd name="connsiteX96" fmla="*/ 3041650 w 3143250"/>
                <a:gd name="connsiteY96" fmla="*/ 1069975 h 1130300"/>
                <a:gd name="connsiteX97" fmla="*/ 3041650 w 3143250"/>
                <a:gd name="connsiteY97" fmla="*/ 1095375 h 1130300"/>
                <a:gd name="connsiteX98" fmla="*/ 3098800 w 3143250"/>
                <a:gd name="connsiteY98" fmla="*/ 1095375 h 1130300"/>
                <a:gd name="connsiteX99" fmla="*/ 3098800 w 3143250"/>
                <a:gd name="connsiteY99" fmla="*/ 1101725 h 1130300"/>
                <a:gd name="connsiteX100" fmla="*/ 3143250 w 3143250"/>
                <a:gd name="connsiteY100" fmla="*/ 1101725 h 1130300"/>
                <a:gd name="connsiteX101" fmla="*/ 3143250 w 3143250"/>
                <a:gd name="connsiteY101" fmla="*/ 1130300 h 1130300"/>
                <a:gd name="connsiteX0" fmla="*/ 0 w 3143250"/>
                <a:gd name="connsiteY0" fmla="*/ 0 h 1130300"/>
                <a:gd name="connsiteX1" fmla="*/ 69850 w 3143250"/>
                <a:gd name="connsiteY1" fmla="*/ 0 h 1130300"/>
                <a:gd name="connsiteX2" fmla="*/ 69850 w 3143250"/>
                <a:gd name="connsiteY2" fmla="*/ 25400 h 1130300"/>
                <a:gd name="connsiteX3" fmla="*/ 222250 w 3143250"/>
                <a:gd name="connsiteY3" fmla="*/ 25400 h 1130300"/>
                <a:gd name="connsiteX4" fmla="*/ 222250 w 3143250"/>
                <a:gd name="connsiteY4" fmla="*/ 47625 h 1130300"/>
                <a:gd name="connsiteX5" fmla="*/ 276225 w 3143250"/>
                <a:gd name="connsiteY5" fmla="*/ 47625 h 1130300"/>
                <a:gd name="connsiteX6" fmla="*/ 276225 w 3143250"/>
                <a:gd name="connsiteY6" fmla="*/ 63500 h 1130300"/>
                <a:gd name="connsiteX7" fmla="*/ 320675 w 3143250"/>
                <a:gd name="connsiteY7" fmla="*/ 63500 h 1130300"/>
                <a:gd name="connsiteX8" fmla="*/ 320675 w 3143250"/>
                <a:gd name="connsiteY8" fmla="*/ 76200 h 1130300"/>
                <a:gd name="connsiteX9" fmla="*/ 501650 w 3143250"/>
                <a:gd name="connsiteY9" fmla="*/ 76200 h 1130300"/>
                <a:gd name="connsiteX10" fmla="*/ 501650 w 3143250"/>
                <a:gd name="connsiteY10" fmla="*/ 123825 h 1130300"/>
                <a:gd name="connsiteX11" fmla="*/ 584200 w 3143250"/>
                <a:gd name="connsiteY11" fmla="*/ 123825 h 1130300"/>
                <a:gd name="connsiteX12" fmla="*/ 587375 w 3143250"/>
                <a:gd name="connsiteY12" fmla="*/ 139700 h 1130300"/>
                <a:gd name="connsiteX13" fmla="*/ 673100 w 3143250"/>
                <a:gd name="connsiteY13" fmla="*/ 139700 h 1130300"/>
                <a:gd name="connsiteX14" fmla="*/ 673100 w 3143250"/>
                <a:gd name="connsiteY14" fmla="*/ 190500 h 1130300"/>
                <a:gd name="connsiteX15" fmla="*/ 708025 w 3143250"/>
                <a:gd name="connsiteY15" fmla="*/ 190500 h 1130300"/>
                <a:gd name="connsiteX16" fmla="*/ 708025 w 3143250"/>
                <a:gd name="connsiteY16" fmla="*/ 209550 h 1130300"/>
                <a:gd name="connsiteX17" fmla="*/ 895350 w 3143250"/>
                <a:gd name="connsiteY17" fmla="*/ 209550 h 1130300"/>
                <a:gd name="connsiteX18" fmla="*/ 895350 w 3143250"/>
                <a:gd name="connsiteY18" fmla="*/ 244475 h 1130300"/>
                <a:gd name="connsiteX19" fmla="*/ 933450 w 3143250"/>
                <a:gd name="connsiteY19" fmla="*/ 244475 h 1130300"/>
                <a:gd name="connsiteX20" fmla="*/ 933450 w 3143250"/>
                <a:gd name="connsiteY20" fmla="*/ 260350 h 1130300"/>
                <a:gd name="connsiteX21" fmla="*/ 968375 w 3143250"/>
                <a:gd name="connsiteY21" fmla="*/ 260350 h 1130300"/>
                <a:gd name="connsiteX22" fmla="*/ 968375 w 3143250"/>
                <a:gd name="connsiteY22" fmla="*/ 288925 h 1130300"/>
                <a:gd name="connsiteX23" fmla="*/ 1012825 w 3143250"/>
                <a:gd name="connsiteY23" fmla="*/ 288925 h 1130300"/>
                <a:gd name="connsiteX24" fmla="*/ 1012825 w 3143250"/>
                <a:gd name="connsiteY24" fmla="*/ 317500 h 1130300"/>
                <a:gd name="connsiteX25" fmla="*/ 1063625 w 3143250"/>
                <a:gd name="connsiteY25" fmla="*/ 317500 h 1130300"/>
                <a:gd name="connsiteX26" fmla="*/ 1063625 w 3143250"/>
                <a:gd name="connsiteY26" fmla="*/ 339725 h 1130300"/>
                <a:gd name="connsiteX27" fmla="*/ 1095375 w 3143250"/>
                <a:gd name="connsiteY27" fmla="*/ 339725 h 1130300"/>
                <a:gd name="connsiteX28" fmla="*/ 1095375 w 3143250"/>
                <a:gd name="connsiteY28" fmla="*/ 358775 h 1130300"/>
                <a:gd name="connsiteX29" fmla="*/ 1158875 w 3143250"/>
                <a:gd name="connsiteY29" fmla="*/ 358775 h 1130300"/>
                <a:gd name="connsiteX30" fmla="*/ 1158875 w 3143250"/>
                <a:gd name="connsiteY30" fmla="*/ 396875 h 1130300"/>
                <a:gd name="connsiteX31" fmla="*/ 1193800 w 3143250"/>
                <a:gd name="connsiteY31" fmla="*/ 396875 h 1130300"/>
                <a:gd name="connsiteX32" fmla="*/ 1193800 w 3143250"/>
                <a:gd name="connsiteY32" fmla="*/ 409575 h 1130300"/>
                <a:gd name="connsiteX33" fmla="*/ 1289050 w 3143250"/>
                <a:gd name="connsiteY33" fmla="*/ 409575 h 1130300"/>
                <a:gd name="connsiteX34" fmla="*/ 1289050 w 3143250"/>
                <a:gd name="connsiteY34" fmla="*/ 438150 h 1130300"/>
                <a:gd name="connsiteX35" fmla="*/ 1314450 w 3143250"/>
                <a:gd name="connsiteY35" fmla="*/ 438150 h 1130300"/>
                <a:gd name="connsiteX36" fmla="*/ 1314450 w 3143250"/>
                <a:gd name="connsiteY36" fmla="*/ 460375 h 1130300"/>
                <a:gd name="connsiteX37" fmla="*/ 1381125 w 3143250"/>
                <a:gd name="connsiteY37" fmla="*/ 460375 h 1130300"/>
                <a:gd name="connsiteX38" fmla="*/ 1381125 w 3143250"/>
                <a:gd name="connsiteY38" fmla="*/ 485775 h 1130300"/>
                <a:gd name="connsiteX39" fmla="*/ 1409700 w 3143250"/>
                <a:gd name="connsiteY39" fmla="*/ 485775 h 1130300"/>
                <a:gd name="connsiteX40" fmla="*/ 1409700 w 3143250"/>
                <a:gd name="connsiteY40" fmla="*/ 501650 h 1130300"/>
                <a:gd name="connsiteX41" fmla="*/ 1485900 w 3143250"/>
                <a:gd name="connsiteY41" fmla="*/ 501650 h 1130300"/>
                <a:gd name="connsiteX42" fmla="*/ 1485900 w 3143250"/>
                <a:gd name="connsiteY42" fmla="*/ 539750 h 1130300"/>
                <a:gd name="connsiteX43" fmla="*/ 1647825 w 3143250"/>
                <a:gd name="connsiteY43" fmla="*/ 539750 h 1130300"/>
                <a:gd name="connsiteX44" fmla="*/ 1647825 w 3143250"/>
                <a:gd name="connsiteY44" fmla="*/ 555625 h 1130300"/>
                <a:gd name="connsiteX45" fmla="*/ 1790700 w 3143250"/>
                <a:gd name="connsiteY45" fmla="*/ 555625 h 1130300"/>
                <a:gd name="connsiteX46" fmla="*/ 1790700 w 3143250"/>
                <a:gd name="connsiteY46" fmla="*/ 581025 h 1130300"/>
                <a:gd name="connsiteX47" fmla="*/ 1831975 w 3143250"/>
                <a:gd name="connsiteY47" fmla="*/ 581025 h 1130300"/>
                <a:gd name="connsiteX48" fmla="*/ 1831975 w 3143250"/>
                <a:gd name="connsiteY48" fmla="*/ 622300 h 1130300"/>
                <a:gd name="connsiteX49" fmla="*/ 1841500 w 3143250"/>
                <a:gd name="connsiteY49" fmla="*/ 622300 h 1130300"/>
                <a:gd name="connsiteX50" fmla="*/ 1841500 w 3143250"/>
                <a:gd name="connsiteY50" fmla="*/ 638175 h 1130300"/>
                <a:gd name="connsiteX51" fmla="*/ 1873250 w 3143250"/>
                <a:gd name="connsiteY51" fmla="*/ 638175 h 1130300"/>
                <a:gd name="connsiteX52" fmla="*/ 1873250 w 3143250"/>
                <a:gd name="connsiteY52" fmla="*/ 641350 h 1130300"/>
                <a:gd name="connsiteX53" fmla="*/ 1949450 w 3143250"/>
                <a:gd name="connsiteY53" fmla="*/ 641350 h 1130300"/>
                <a:gd name="connsiteX54" fmla="*/ 1952625 w 3143250"/>
                <a:gd name="connsiteY54" fmla="*/ 656431 h 1130300"/>
                <a:gd name="connsiteX55" fmla="*/ 2057400 w 3143250"/>
                <a:gd name="connsiteY55" fmla="*/ 654050 h 1130300"/>
                <a:gd name="connsiteX56" fmla="*/ 2057400 w 3143250"/>
                <a:gd name="connsiteY56" fmla="*/ 679450 h 1130300"/>
                <a:gd name="connsiteX57" fmla="*/ 2162175 w 3143250"/>
                <a:gd name="connsiteY57" fmla="*/ 679450 h 1130300"/>
                <a:gd name="connsiteX58" fmla="*/ 2162175 w 3143250"/>
                <a:gd name="connsiteY58" fmla="*/ 695325 h 1130300"/>
                <a:gd name="connsiteX59" fmla="*/ 2181225 w 3143250"/>
                <a:gd name="connsiteY59" fmla="*/ 692944 h 1130300"/>
                <a:gd name="connsiteX60" fmla="*/ 2181225 w 3143250"/>
                <a:gd name="connsiteY60" fmla="*/ 714375 h 1130300"/>
                <a:gd name="connsiteX61" fmla="*/ 2216150 w 3143250"/>
                <a:gd name="connsiteY61" fmla="*/ 714375 h 1130300"/>
                <a:gd name="connsiteX62" fmla="*/ 2216150 w 3143250"/>
                <a:gd name="connsiteY62" fmla="*/ 739775 h 1130300"/>
                <a:gd name="connsiteX63" fmla="*/ 2247900 w 3143250"/>
                <a:gd name="connsiteY63" fmla="*/ 739775 h 1130300"/>
                <a:gd name="connsiteX64" fmla="*/ 2247900 w 3143250"/>
                <a:gd name="connsiteY64" fmla="*/ 758825 h 1130300"/>
                <a:gd name="connsiteX65" fmla="*/ 2289175 w 3143250"/>
                <a:gd name="connsiteY65" fmla="*/ 774700 h 1130300"/>
                <a:gd name="connsiteX66" fmla="*/ 2355850 w 3143250"/>
                <a:gd name="connsiteY66" fmla="*/ 771525 h 1130300"/>
                <a:gd name="connsiteX67" fmla="*/ 2355850 w 3143250"/>
                <a:gd name="connsiteY67" fmla="*/ 790575 h 1130300"/>
                <a:gd name="connsiteX68" fmla="*/ 2381250 w 3143250"/>
                <a:gd name="connsiteY68" fmla="*/ 790575 h 1130300"/>
                <a:gd name="connsiteX69" fmla="*/ 2381250 w 3143250"/>
                <a:gd name="connsiteY69" fmla="*/ 809625 h 1130300"/>
                <a:gd name="connsiteX70" fmla="*/ 2432050 w 3143250"/>
                <a:gd name="connsiteY70" fmla="*/ 809625 h 1130300"/>
                <a:gd name="connsiteX71" fmla="*/ 2432050 w 3143250"/>
                <a:gd name="connsiteY71" fmla="*/ 822325 h 1130300"/>
                <a:gd name="connsiteX72" fmla="*/ 2505075 w 3143250"/>
                <a:gd name="connsiteY72" fmla="*/ 822325 h 1130300"/>
                <a:gd name="connsiteX73" fmla="*/ 2505075 w 3143250"/>
                <a:gd name="connsiteY73" fmla="*/ 844550 h 1130300"/>
                <a:gd name="connsiteX74" fmla="*/ 2540000 w 3143250"/>
                <a:gd name="connsiteY74" fmla="*/ 844550 h 1130300"/>
                <a:gd name="connsiteX75" fmla="*/ 2540000 w 3143250"/>
                <a:gd name="connsiteY75" fmla="*/ 857250 h 1130300"/>
                <a:gd name="connsiteX76" fmla="*/ 2578100 w 3143250"/>
                <a:gd name="connsiteY76" fmla="*/ 857250 h 1130300"/>
                <a:gd name="connsiteX77" fmla="*/ 2578100 w 3143250"/>
                <a:gd name="connsiteY77" fmla="*/ 885825 h 1130300"/>
                <a:gd name="connsiteX78" fmla="*/ 2597150 w 3143250"/>
                <a:gd name="connsiteY78" fmla="*/ 885825 h 1130300"/>
                <a:gd name="connsiteX79" fmla="*/ 2597150 w 3143250"/>
                <a:gd name="connsiteY79" fmla="*/ 908050 h 1130300"/>
                <a:gd name="connsiteX80" fmla="*/ 2616200 w 3143250"/>
                <a:gd name="connsiteY80" fmla="*/ 908050 h 1130300"/>
                <a:gd name="connsiteX81" fmla="*/ 2616200 w 3143250"/>
                <a:gd name="connsiteY81" fmla="*/ 920750 h 1130300"/>
                <a:gd name="connsiteX82" fmla="*/ 2698750 w 3143250"/>
                <a:gd name="connsiteY82" fmla="*/ 920750 h 1130300"/>
                <a:gd name="connsiteX83" fmla="*/ 2698750 w 3143250"/>
                <a:gd name="connsiteY83" fmla="*/ 942975 h 1130300"/>
                <a:gd name="connsiteX84" fmla="*/ 2768600 w 3143250"/>
                <a:gd name="connsiteY84" fmla="*/ 942975 h 1130300"/>
                <a:gd name="connsiteX85" fmla="*/ 2768600 w 3143250"/>
                <a:gd name="connsiteY85" fmla="*/ 958850 h 1130300"/>
                <a:gd name="connsiteX86" fmla="*/ 2794000 w 3143250"/>
                <a:gd name="connsiteY86" fmla="*/ 958850 h 1130300"/>
                <a:gd name="connsiteX87" fmla="*/ 2794000 w 3143250"/>
                <a:gd name="connsiteY87" fmla="*/ 987425 h 1130300"/>
                <a:gd name="connsiteX88" fmla="*/ 2822575 w 3143250"/>
                <a:gd name="connsiteY88" fmla="*/ 987425 h 1130300"/>
                <a:gd name="connsiteX89" fmla="*/ 2822575 w 3143250"/>
                <a:gd name="connsiteY89" fmla="*/ 1022350 h 1130300"/>
                <a:gd name="connsiteX90" fmla="*/ 2860675 w 3143250"/>
                <a:gd name="connsiteY90" fmla="*/ 1022350 h 1130300"/>
                <a:gd name="connsiteX91" fmla="*/ 2860675 w 3143250"/>
                <a:gd name="connsiteY91" fmla="*/ 1025525 h 1130300"/>
                <a:gd name="connsiteX92" fmla="*/ 2911475 w 3143250"/>
                <a:gd name="connsiteY92" fmla="*/ 1025525 h 1130300"/>
                <a:gd name="connsiteX93" fmla="*/ 2911475 w 3143250"/>
                <a:gd name="connsiteY93" fmla="*/ 1038225 h 1130300"/>
                <a:gd name="connsiteX94" fmla="*/ 2997200 w 3143250"/>
                <a:gd name="connsiteY94" fmla="*/ 1038225 h 1130300"/>
                <a:gd name="connsiteX95" fmla="*/ 2997200 w 3143250"/>
                <a:gd name="connsiteY95" fmla="*/ 1069975 h 1130300"/>
                <a:gd name="connsiteX96" fmla="*/ 3041650 w 3143250"/>
                <a:gd name="connsiteY96" fmla="*/ 1069975 h 1130300"/>
                <a:gd name="connsiteX97" fmla="*/ 3041650 w 3143250"/>
                <a:gd name="connsiteY97" fmla="*/ 1095375 h 1130300"/>
                <a:gd name="connsiteX98" fmla="*/ 3098800 w 3143250"/>
                <a:gd name="connsiteY98" fmla="*/ 1095375 h 1130300"/>
                <a:gd name="connsiteX99" fmla="*/ 3098800 w 3143250"/>
                <a:gd name="connsiteY99" fmla="*/ 1101725 h 1130300"/>
                <a:gd name="connsiteX100" fmla="*/ 3143250 w 3143250"/>
                <a:gd name="connsiteY100" fmla="*/ 1101725 h 1130300"/>
                <a:gd name="connsiteX101" fmla="*/ 3143250 w 3143250"/>
                <a:gd name="connsiteY101" fmla="*/ 1130300 h 1130300"/>
                <a:gd name="connsiteX0" fmla="*/ 0 w 3143250"/>
                <a:gd name="connsiteY0" fmla="*/ 0 h 1130300"/>
                <a:gd name="connsiteX1" fmla="*/ 69850 w 3143250"/>
                <a:gd name="connsiteY1" fmla="*/ 0 h 1130300"/>
                <a:gd name="connsiteX2" fmla="*/ 69850 w 3143250"/>
                <a:gd name="connsiteY2" fmla="*/ 25400 h 1130300"/>
                <a:gd name="connsiteX3" fmla="*/ 222250 w 3143250"/>
                <a:gd name="connsiteY3" fmla="*/ 25400 h 1130300"/>
                <a:gd name="connsiteX4" fmla="*/ 222250 w 3143250"/>
                <a:gd name="connsiteY4" fmla="*/ 47625 h 1130300"/>
                <a:gd name="connsiteX5" fmla="*/ 276225 w 3143250"/>
                <a:gd name="connsiteY5" fmla="*/ 47625 h 1130300"/>
                <a:gd name="connsiteX6" fmla="*/ 276225 w 3143250"/>
                <a:gd name="connsiteY6" fmla="*/ 63500 h 1130300"/>
                <a:gd name="connsiteX7" fmla="*/ 320675 w 3143250"/>
                <a:gd name="connsiteY7" fmla="*/ 63500 h 1130300"/>
                <a:gd name="connsiteX8" fmla="*/ 320675 w 3143250"/>
                <a:gd name="connsiteY8" fmla="*/ 76200 h 1130300"/>
                <a:gd name="connsiteX9" fmla="*/ 501650 w 3143250"/>
                <a:gd name="connsiteY9" fmla="*/ 76200 h 1130300"/>
                <a:gd name="connsiteX10" fmla="*/ 501650 w 3143250"/>
                <a:gd name="connsiteY10" fmla="*/ 123825 h 1130300"/>
                <a:gd name="connsiteX11" fmla="*/ 584200 w 3143250"/>
                <a:gd name="connsiteY11" fmla="*/ 123825 h 1130300"/>
                <a:gd name="connsiteX12" fmla="*/ 587375 w 3143250"/>
                <a:gd name="connsiteY12" fmla="*/ 139700 h 1130300"/>
                <a:gd name="connsiteX13" fmla="*/ 673100 w 3143250"/>
                <a:gd name="connsiteY13" fmla="*/ 139700 h 1130300"/>
                <a:gd name="connsiteX14" fmla="*/ 673100 w 3143250"/>
                <a:gd name="connsiteY14" fmla="*/ 190500 h 1130300"/>
                <a:gd name="connsiteX15" fmla="*/ 708025 w 3143250"/>
                <a:gd name="connsiteY15" fmla="*/ 190500 h 1130300"/>
                <a:gd name="connsiteX16" fmla="*/ 708025 w 3143250"/>
                <a:gd name="connsiteY16" fmla="*/ 209550 h 1130300"/>
                <a:gd name="connsiteX17" fmla="*/ 895350 w 3143250"/>
                <a:gd name="connsiteY17" fmla="*/ 209550 h 1130300"/>
                <a:gd name="connsiteX18" fmla="*/ 895350 w 3143250"/>
                <a:gd name="connsiteY18" fmla="*/ 244475 h 1130300"/>
                <a:gd name="connsiteX19" fmla="*/ 933450 w 3143250"/>
                <a:gd name="connsiteY19" fmla="*/ 244475 h 1130300"/>
                <a:gd name="connsiteX20" fmla="*/ 933450 w 3143250"/>
                <a:gd name="connsiteY20" fmla="*/ 260350 h 1130300"/>
                <a:gd name="connsiteX21" fmla="*/ 968375 w 3143250"/>
                <a:gd name="connsiteY21" fmla="*/ 260350 h 1130300"/>
                <a:gd name="connsiteX22" fmla="*/ 968375 w 3143250"/>
                <a:gd name="connsiteY22" fmla="*/ 288925 h 1130300"/>
                <a:gd name="connsiteX23" fmla="*/ 1012825 w 3143250"/>
                <a:gd name="connsiteY23" fmla="*/ 288925 h 1130300"/>
                <a:gd name="connsiteX24" fmla="*/ 1012825 w 3143250"/>
                <a:gd name="connsiteY24" fmla="*/ 317500 h 1130300"/>
                <a:gd name="connsiteX25" fmla="*/ 1063625 w 3143250"/>
                <a:gd name="connsiteY25" fmla="*/ 317500 h 1130300"/>
                <a:gd name="connsiteX26" fmla="*/ 1063625 w 3143250"/>
                <a:gd name="connsiteY26" fmla="*/ 339725 h 1130300"/>
                <a:gd name="connsiteX27" fmla="*/ 1095375 w 3143250"/>
                <a:gd name="connsiteY27" fmla="*/ 339725 h 1130300"/>
                <a:gd name="connsiteX28" fmla="*/ 1095375 w 3143250"/>
                <a:gd name="connsiteY28" fmla="*/ 358775 h 1130300"/>
                <a:gd name="connsiteX29" fmla="*/ 1158875 w 3143250"/>
                <a:gd name="connsiteY29" fmla="*/ 358775 h 1130300"/>
                <a:gd name="connsiteX30" fmla="*/ 1158875 w 3143250"/>
                <a:gd name="connsiteY30" fmla="*/ 396875 h 1130300"/>
                <a:gd name="connsiteX31" fmla="*/ 1193800 w 3143250"/>
                <a:gd name="connsiteY31" fmla="*/ 396875 h 1130300"/>
                <a:gd name="connsiteX32" fmla="*/ 1193800 w 3143250"/>
                <a:gd name="connsiteY32" fmla="*/ 409575 h 1130300"/>
                <a:gd name="connsiteX33" fmla="*/ 1289050 w 3143250"/>
                <a:gd name="connsiteY33" fmla="*/ 409575 h 1130300"/>
                <a:gd name="connsiteX34" fmla="*/ 1289050 w 3143250"/>
                <a:gd name="connsiteY34" fmla="*/ 438150 h 1130300"/>
                <a:gd name="connsiteX35" fmla="*/ 1314450 w 3143250"/>
                <a:gd name="connsiteY35" fmla="*/ 438150 h 1130300"/>
                <a:gd name="connsiteX36" fmla="*/ 1314450 w 3143250"/>
                <a:gd name="connsiteY36" fmla="*/ 460375 h 1130300"/>
                <a:gd name="connsiteX37" fmla="*/ 1381125 w 3143250"/>
                <a:gd name="connsiteY37" fmla="*/ 460375 h 1130300"/>
                <a:gd name="connsiteX38" fmla="*/ 1381125 w 3143250"/>
                <a:gd name="connsiteY38" fmla="*/ 485775 h 1130300"/>
                <a:gd name="connsiteX39" fmla="*/ 1409700 w 3143250"/>
                <a:gd name="connsiteY39" fmla="*/ 485775 h 1130300"/>
                <a:gd name="connsiteX40" fmla="*/ 1409700 w 3143250"/>
                <a:gd name="connsiteY40" fmla="*/ 501650 h 1130300"/>
                <a:gd name="connsiteX41" fmla="*/ 1485900 w 3143250"/>
                <a:gd name="connsiteY41" fmla="*/ 501650 h 1130300"/>
                <a:gd name="connsiteX42" fmla="*/ 1485900 w 3143250"/>
                <a:gd name="connsiteY42" fmla="*/ 539750 h 1130300"/>
                <a:gd name="connsiteX43" fmla="*/ 1647825 w 3143250"/>
                <a:gd name="connsiteY43" fmla="*/ 539750 h 1130300"/>
                <a:gd name="connsiteX44" fmla="*/ 1647825 w 3143250"/>
                <a:gd name="connsiteY44" fmla="*/ 555625 h 1130300"/>
                <a:gd name="connsiteX45" fmla="*/ 1790700 w 3143250"/>
                <a:gd name="connsiteY45" fmla="*/ 555625 h 1130300"/>
                <a:gd name="connsiteX46" fmla="*/ 1790700 w 3143250"/>
                <a:gd name="connsiteY46" fmla="*/ 581025 h 1130300"/>
                <a:gd name="connsiteX47" fmla="*/ 1831975 w 3143250"/>
                <a:gd name="connsiteY47" fmla="*/ 581025 h 1130300"/>
                <a:gd name="connsiteX48" fmla="*/ 1831975 w 3143250"/>
                <a:gd name="connsiteY48" fmla="*/ 622300 h 1130300"/>
                <a:gd name="connsiteX49" fmla="*/ 1841500 w 3143250"/>
                <a:gd name="connsiteY49" fmla="*/ 622300 h 1130300"/>
                <a:gd name="connsiteX50" fmla="*/ 1841500 w 3143250"/>
                <a:gd name="connsiteY50" fmla="*/ 638175 h 1130300"/>
                <a:gd name="connsiteX51" fmla="*/ 1873250 w 3143250"/>
                <a:gd name="connsiteY51" fmla="*/ 638175 h 1130300"/>
                <a:gd name="connsiteX52" fmla="*/ 1873250 w 3143250"/>
                <a:gd name="connsiteY52" fmla="*/ 641350 h 1130300"/>
                <a:gd name="connsiteX53" fmla="*/ 1949450 w 3143250"/>
                <a:gd name="connsiteY53" fmla="*/ 641350 h 1130300"/>
                <a:gd name="connsiteX54" fmla="*/ 1952625 w 3143250"/>
                <a:gd name="connsiteY54" fmla="*/ 656431 h 1130300"/>
                <a:gd name="connsiteX55" fmla="*/ 2057400 w 3143250"/>
                <a:gd name="connsiteY55" fmla="*/ 654050 h 1130300"/>
                <a:gd name="connsiteX56" fmla="*/ 2057400 w 3143250"/>
                <a:gd name="connsiteY56" fmla="*/ 679450 h 1130300"/>
                <a:gd name="connsiteX57" fmla="*/ 2162175 w 3143250"/>
                <a:gd name="connsiteY57" fmla="*/ 679450 h 1130300"/>
                <a:gd name="connsiteX58" fmla="*/ 2162175 w 3143250"/>
                <a:gd name="connsiteY58" fmla="*/ 695325 h 1130300"/>
                <a:gd name="connsiteX59" fmla="*/ 2181225 w 3143250"/>
                <a:gd name="connsiteY59" fmla="*/ 692944 h 1130300"/>
                <a:gd name="connsiteX60" fmla="*/ 2181225 w 3143250"/>
                <a:gd name="connsiteY60" fmla="*/ 714375 h 1130300"/>
                <a:gd name="connsiteX61" fmla="*/ 2216150 w 3143250"/>
                <a:gd name="connsiteY61" fmla="*/ 714375 h 1130300"/>
                <a:gd name="connsiteX62" fmla="*/ 2216150 w 3143250"/>
                <a:gd name="connsiteY62" fmla="*/ 739775 h 1130300"/>
                <a:gd name="connsiteX63" fmla="*/ 2247900 w 3143250"/>
                <a:gd name="connsiteY63" fmla="*/ 739775 h 1130300"/>
                <a:gd name="connsiteX64" fmla="*/ 2247900 w 3143250"/>
                <a:gd name="connsiteY64" fmla="*/ 758825 h 1130300"/>
                <a:gd name="connsiteX65" fmla="*/ 2272506 w 3143250"/>
                <a:gd name="connsiteY65" fmla="*/ 772319 h 1130300"/>
                <a:gd name="connsiteX66" fmla="*/ 2355850 w 3143250"/>
                <a:gd name="connsiteY66" fmla="*/ 771525 h 1130300"/>
                <a:gd name="connsiteX67" fmla="*/ 2355850 w 3143250"/>
                <a:gd name="connsiteY67" fmla="*/ 790575 h 1130300"/>
                <a:gd name="connsiteX68" fmla="*/ 2381250 w 3143250"/>
                <a:gd name="connsiteY68" fmla="*/ 790575 h 1130300"/>
                <a:gd name="connsiteX69" fmla="*/ 2381250 w 3143250"/>
                <a:gd name="connsiteY69" fmla="*/ 809625 h 1130300"/>
                <a:gd name="connsiteX70" fmla="*/ 2432050 w 3143250"/>
                <a:gd name="connsiteY70" fmla="*/ 809625 h 1130300"/>
                <a:gd name="connsiteX71" fmla="*/ 2432050 w 3143250"/>
                <a:gd name="connsiteY71" fmla="*/ 822325 h 1130300"/>
                <a:gd name="connsiteX72" fmla="*/ 2505075 w 3143250"/>
                <a:gd name="connsiteY72" fmla="*/ 822325 h 1130300"/>
                <a:gd name="connsiteX73" fmla="*/ 2505075 w 3143250"/>
                <a:gd name="connsiteY73" fmla="*/ 844550 h 1130300"/>
                <a:gd name="connsiteX74" fmla="*/ 2540000 w 3143250"/>
                <a:gd name="connsiteY74" fmla="*/ 844550 h 1130300"/>
                <a:gd name="connsiteX75" fmla="*/ 2540000 w 3143250"/>
                <a:gd name="connsiteY75" fmla="*/ 857250 h 1130300"/>
                <a:gd name="connsiteX76" fmla="*/ 2578100 w 3143250"/>
                <a:gd name="connsiteY76" fmla="*/ 857250 h 1130300"/>
                <a:gd name="connsiteX77" fmla="*/ 2578100 w 3143250"/>
                <a:gd name="connsiteY77" fmla="*/ 885825 h 1130300"/>
                <a:gd name="connsiteX78" fmla="*/ 2597150 w 3143250"/>
                <a:gd name="connsiteY78" fmla="*/ 885825 h 1130300"/>
                <a:gd name="connsiteX79" fmla="*/ 2597150 w 3143250"/>
                <a:gd name="connsiteY79" fmla="*/ 908050 h 1130300"/>
                <a:gd name="connsiteX80" fmla="*/ 2616200 w 3143250"/>
                <a:gd name="connsiteY80" fmla="*/ 908050 h 1130300"/>
                <a:gd name="connsiteX81" fmla="*/ 2616200 w 3143250"/>
                <a:gd name="connsiteY81" fmla="*/ 920750 h 1130300"/>
                <a:gd name="connsiteX82" fmla="*/ 2698750 w 3143250"/>
                <a:gd name="connsiteY82" fmla="*/ 920750 h 1130300"/>
                <a:gd name="connsiteX83" fmla="*/ 2698750 w 3143250"/>
                <a:gd name="connsiteY83" fmla="*/ 942975 h 1130300"/>
                <a:gd name="connsiteX84" fmla="*/ 2768600 w 3143250"/>
                <a:gd name="connsiteY84" fmla="*/ 942975 h 1130300"/>
                <a:gd name="connsiteX85" fmla="*/ 2768600 w 3143250"/>
                <a:gd name="connsiteY85" fmla="*/ 958850 h 1130300"/>
                <a:gd name="connsiteX86" fmla="*/ 2794000 w 3143250"/>
                <a:gd name="connsiteY86" fmla="*/ 958850 h 1130300"/>
                <a:gd name="connsiteX87" fmla="*/ 2794000 w 3143250"/>
                <a:gd name="connsiteY87" fmla="*/ 987425 h 1130300"/>
                <a:gd name="connsiteX88" fmla="*/ 2822575 w 3143250"/>
                <a:gd name="connsiteY88" fmla="*/ 987425 h 1130300"/>
                <a:gd name="connsiteX89" fmla="*/ 2822575 w 3143250"/>
                <a:gd name="connsiteY89" fmla="*/ 1022350 h 1130300"/>
                <a:gd name="connsiteX90" fmla="*/ 2860675 w 3143250"/>
                <a:gd name="connsiteY90" fmla="*/ 1022350 h 1130300"/>
                <a:gd name="connsiteX91" fmla="*/ 2860675 w 3143250"/>
                <a:gd name="connsiteY91" fmla="*/ 1025525 h 1130300"/>
                <a:gd name="connsiteX92" fmla="*/ 2911475 w 3143250"/>
                <a:gd name="connsiteY92" fmla="*/ 1025525 h 1130300"/>
                <a:gd name="connsiteX93" fmla="*/ 2911475 w 3143250"/>
                <a:gd name="connsiteY93" fmla="*/ 1038225 h 1130300"/>
                <a:gd name="connsiteX94" fmla="*/ 2997200 w 3143250"/>
                <a:gd name="connsiteY94" fmla="*/ 1038225 h 1130300"/>
                <a:gd name="connsiteX95" fmla="*/ 2997200 w 3143250"/>
                <a:gd name="connsiteY95" fmla="*/ 1069975 h 1130300"/>
                <a:gd name="connsiteX96" fmla="*/ 3041650 w 3143250"/>
                <a:gd name="connsiteY96" fmla="*/ 1069975 h 1130300"/>
                <a:gd name="connsiteX97" fmla="*/ 3041650 w 3143250"/>
                <a:gd name="connsiteY97" fmla="*/ 1095375 h 1130300"/>
                <a:gd name="connsiteX98" fmla="*/ 3098800 w 3143250"/>
                <a:gd name="connsiteY98" fmla="*/ 1095375 h 1130300"/>
                <a:gd name="connsiteX99" fmla="*/ 3098800 w 3143250"/>
                <a:gd name="connsiteY99" fmla="*/ 1101725 h 1130300"/>
                <a:gd name="connsiteX100" fmla="*/ 3143250 w 3143250"/>
                <a:gd name="connsiteY100" fmla="*/ 1101725 h 1130300"/>
                <a:gd name="connsiteX101" fmla="*/ 3143250 w 3143250"/>
                <a:gd name="connsiteY101" fmla="*/ 1130300 h 1130300"/>
                <a:gd name="connsiteX0" fmla="*/ 0 w 3143250"/>
                <a:gd name="connsiteY0" fmla="*/ 0 h 1130300"/>
                <a:gd name="connsiteX1" fmla="*/ 69850 w 3143250"/>
                <a:gd name="connsiteY1" fmla="*/ 0 h 1130300"/>
                <a:gd name="connsiteX2" fmla="*/ 69850 w 3143250"/>
                <a:gd name="connsiteY2" fmla="*/ 25400 h 1130300"/>
                <a:gd name="connsiteX3" fmla="*/ 222250 w 3143250"/>
                <a:gd name="connsiteY3" fmla="*/ 25400 h 1130300"/>
                <a:gd name="connsiteX4" fmla="*/ 222250 w 3143250"/>
                <a:gd name="connsiteY4" fmla="*/ 47625 h 1130300"/>
                <a:gd name="connsiteX5" fmla="*/ 276225 w 3143250"/>
                <a:gd name="connsiteY5" fmla="*/ 47625 h 1130300"/>
                <a:gd name="connsiteX6" fmla="*/ 276225 w 3143250"/>
                <a:gd name="connsiteY6" fmla="*/ 63500 h 1130300"/>
                <a:gd name="connsiteX7" fmla="*/ 320675 w 3143250"/>
                <a:gd name="connsiteY7" fmla="*/ 63500 h 1130300"/>
                <a:gd name="connsiteX8" fmla="*/ 320675 w 3143250"/>
                <a:gd name="connsiteY8" fmla="*/ 76200 h 1130300"/>
                <a:gd name="connsiteX9" fmla="*/ 501650 w 3143250"/>
                <a:gd name="connsiteY9" fmla="*/ 76200 h 1130300"/>
                <a:gd name="connsiteX10" fmla="*/ 501650 w 3143250"/>
                <a:gd name="connsiteY10" fmla="*/ 123825 h 1130300"/>
                <a:gd name="connsiteX11" fmla="*/ 584200 w 3143250"/>
                <a:gd name="connsiteY11" fmla="*/ 123825 h 1130300"/>
                <a:gd name="connsiteX12" fmla="*/ 587375 w 3143250"/>
                <a:gd name="connsiteY12" fmla="*/ 139700 h 1130300"/>
                <a:gd name="connsiteX13" fmla="*/ 673100 w 3143250"/>
                <a:gd name="connsiteY13" fmla="*/ 139700 h 1130300"/>
                <a:gd name="connsiteX14" fmla="*/ 673100 w 3143250"/>
                <a:gd name="connsiteY14" fmla="*/ 190500 h 1130300"/>
                <a:gd name="connsiteX15" fmla="*/ 708025 w 3143250"/>
                <a:gd name="connsiteY15" fmla="*/ 190500 h 1130300"/>
                <a:gd name="connsiteX16" fmla="*/ 708025 w 3143250"/>
                <a:gd name="connsiteY16" fmla="*/ 209550 h 1130300"/>
                <a:gd name="connsiteX17" fmla="*/ 895350 w 3143250"/>
                <a:gd name="connsiteY17" fmla="*/ 209550 h 1130300"/>
                <a:gd name="connsiteX18" fmla="*/ 895350 w 3143250"/>
                <a:gd name="connsiteY18" fmla="*/ 244475 h 1130300"/>
                <a:gd name="connsiteX19" fmla="*/ 933450 w 3143250"/>
                <a:gd name="connsiteY19" fmla="*/ 244475 h 1130300"/>
                <a:gd name="connsiteX20" fmla="*/ 933450 w 3143250"/>
                <a:gd name="connsiteY20" fmla="*/ 260350 h 1130300"/>
                <a:gd name="connsiteX21" fmla="*/ 968375 w 3143250"/>
                <a:gd name="connsiteY21" fmla="*/ 260350 h 1130300"/>
                <a:gd name="connsiteX22" fmla="*/ 968375 w 3143250"/>
                <a:gd name="connsiteY22" fmla="*/ 288925 h 1130300"/>
                <a:gd name="connsiteX23" fmla="*/ 1012825 w 3143250"/>
                <a:gd name="connsiteY23" fmla="*/ 288925 h 1130300"/>
                <a:gd name="connsiteX24" fmla="*/ 1012825 w 3143250"/>
                <a:gd name="connsiteY24" fmla="*/ 317500 h 1130300"/>
                <a:gd name="connsiteX25" fmla="*/ 1063625 w 3143250"/>
                <a:gd name="connsiteY25" fmla="*/ 317500 h 1130300"/>
                <a:gd name="connsiteX26" fmla="*/ 1063625 w 3143250"/>
                <a:gd name="connsiteY26" fmla="*/ 339725 h 1130300"/>
                <a:gd name="connsiteX27" fmla="*/ 1095375 w 3143250"/>
                <a:gd name="connsiteY27" fmla="*/ 339725 h 1130300"/>
                <a:gd name="connsiteX28" fmla="*/ 1095375 w 3143250"/>
                <a:gd name="connsiteY28" fmla="*/ 358775 h 1130300"/>
                <a:gd name="connsiteX29" fmla="*/ 1158875 w 3143250"/>
                <a:gd name="connsiteY29" fmla="*/ 358775 h 1130300"/>
                <a:gd name="connsiteX30" fmla="*/ 1158875 w 3143250"/>
                <a:gd name="connsiteY30" fmla="*/ 396875 h 1130300"/>
                <a:gd name="connsiteX31" fmla="*/ 1193800 w 3143250"/>
                <a:gd name="connsiteY31" fmla="*/ 396875 h 1130300"/>
                <a:gd name="connsiteX32" fmla="*/ 1193800 w 3143250"/>
                <a:gd name="connsiteY32" fmla="*/ 409575 h 1130300"/>
                <a:gd name="connsiteX33" fmla="*/ 1289050 w 3143250"/>
                <a:gd name="connsiteY33" fmla="*/ 409575 h 1130300"/>
                <a:gd name="connsiteX34" fmla="*/ 1289050 w 3143250"/>
                <a:gd name="connsiteY34" fmla="*/ 438150 h 1130300"/>
                <a:gd name="connsiteX35" fmla="*/ 1314450 w 3143250"/>
                <a:gd name="connsiteY35" fmla="*/ 438150 h 1130300"/>
                <a:gd name="connsiteX36" fmla="*/ 1314450 w 3143250"/>
                <a:gd name="connsiteY36" fmla="*/ 460375 h 1130300"/>
                <a:gd name="connsiteX37" fmla="*/ 1381125 w 3143250"/>
                <a:gd name="connsiteY37" fmla="*/ 460375 h 1130300"/>
                <a:gd name="connsiteX38" fmla="*/ 1381125 w 3143250"/>
                <a:gd name="connsiteY38" fmla="*/ 485775 h 1130300"/>
                <a:gd name="connsiteX39" fmla="*/ 1409700 w 3143250"/>
                <a:gd name="connsiteY39" fmla="*/ 485775 h 1130300"/>
                <a:gd name="connsiteX40" fmla="*/ 1409700 w 3143250"/>
                <a:gd name="connsiteY40" fmla="*/ 501650 h 1130300"/>
                <a:gd name="connsiteX41" fmla="*/ 1485900 w 3143250"/>
                <a:gd name="connsiteY41" fmla="*/ 501650 h 1130300"/>
                <a:gd name="connsiteX42" fmla="*/ 1485900 w 3143250"/>
                <a:gd name="connsiteY42" fmla="*/ 539750 h 1130300"/>
                <a:gd name="connsiteX43" fmla="*/ 1647825 w 3143250"/>
                <a:gd name="connsiteY43" fmla="*/ 539750 h 1130300"/>
                <a:gd name="connsiteX44" fmla="*/ 1647825 w 3143250"/>
                <a:gd name="connsiteY44" fmla="*/ 555625 h 1130300"/>
                <a:gd name="connsiteX45" fmla="*/ 1790700 w 3143250"/>
                <a:gd name="connsiteY45" fmla="*/ 555625 h 1130300"/>
                <a:gd name="connsiteX46" fmla="*/ 1790700 w 3143250"/>
                <a:gd name="connsiteY46" fmla="*/ 581025 h 1130300"/>
                <a:gd name="connsiteX47" fmla="*/ 1831975 w 3143250"/>
                <a:gd name="connsiteY47" fmla="*/ 581025 h 1130300"/>
                <a:gd name="connsiteX48" fmla="*/ 1831975 w 3143250"/>
                <a:gd name="connsiteY48" fmla="*/ 622300 h 1130300"/>
                <a:gd name="connsiteX49" fmla="*/ 1841500 w 3143250"/>
                <a:gd name="connsiteY49" fmla="*/ 622300 h 1130300"/>
                <a:gd name="connsiteX50" fmla="*/ 1841500 w 3143250"/>
                <a:gd name="connsiteY50" fmla="*/ 638175 h 1130300"/>
                <a:gd name="connsiteX51" fmla="*/ 1873250 w 3143250"/>
                <a:gd name="connsiteY51" fmla="*/ 638175 h 1130300"/>
                <a:gd name="connsiteX52" fmla="*/ 1873250 w 3143250"/>
                <a:gd name="connsiteY52" fmla="*/ 641350 h 1130300"/>
                <a:gd name="connsiteX53" fmla="*/ 1949450 w 3143250"/>
                <a:gd name="connsiteY53" fmla="*/ 641350 h 1130300"/>
                <a:gd name="connsiteX54" fmla="*/ 1952625 w 3143250"/>
                <a:gd name="connsiteY54" fmla="*/ 656431 h 1130300"/>
                <a:gd name="connsiteX55" fmla="*/ 2057400 w 3143250"/>
                <a:gd name="connsiteY55" fmla="*/ 654050 h 1130300"/>
                <a:gd name="connsiteX56" fmla="*/ 2057400 w 3143250"/>
                <a:gd name="connsiteY56" fmla="*/ 679450 h 1130300"/>
                <a:gd name="connsiteX57" fmla="*/ 2162175 w 3143250"/>
                <a:gd name="connsiteY57" fmla="*/ 679450 h 1130300"/>
                <a:gd name="connsiteX58" fmla="*/ 2162175 w 3143250"/>
                <a:gd name="connsiteY58" fmla="*/ 695325 h 1130300"/>
                <a:gd name="connsiteX59" fmla="*/ 2181225 w 3143250"/>
                <a:gd name="connsiteY59" fmla="*/ 692944 h 1130300"/>
                <a:gd name="connsiteX60" fmla="*/ 2181225 w 3143250"/>
                <a:gd name="connsiteY60" fmla="*/ 714375 h 1130300"/>
                <a:gd name="connsiteX61" fmla="*/ 2216150 w 3143250"/>
                <a:gd name="connsiteY61" fmla="*/ 714375 h 1130300"/>
                <a:gd name="connsiteX62" fmla="*/ 2216150 w 3143250"/>
                <a:gd name="connsiteY62" fmla="*/ 739775 h 1130300"/>
                <a:gd name="connsiteX63" fmla="*/ 2247900 w 3143250"/>
                <a:gd name="connsiteY63" fmla="*/ 739775 h 1130300"/>
                <a:gd name="connsiteX64" fmla="*/ 2266950 w 3143250"/>
                <a:gd name="connsiteY64" fmla="*/ 756444 h 1130300"/>
                <a:gd name="connsiteX65" fmla="*/ 2272506 w 3143250"/>
                <a:gd name="connsiteY65" fmla="*/ 772319 h 1130300"/>
                <a:gd name="connsiteX66" fmla="*/ 2355850 w 3143250"/>
                <a:gd name="connsiteY66" fmla="*/ 771525 h 1130300"/>
                <a:gd name="connsiteX67" fmla="*/ 2355850 w 3143250"/>
                <a:gd name="connsiteY67" fmla="*/ 790575 h 1130300"/>
                <a:gd name="connsiteX68" fmla="*/ 2381250 w 3143250"/>
                <a:gd name="connsiteY68" fmla="*/ 790575 h 1130300"/>
                <a:gd name="connsiteX69" fmla="*/ 2381250 w 3143250"/>
                <a:gd name="connsiteY69" fmla="*/ 809625 h 1130300"/>
                <a:gd name="connsiteX70" fmla="*/ 2432050 w 3143250"/>
                <a:gd name="connsiteY70" fmla="*/ 809625 h 1130300"/>
                <a:gd name="connsiteX71" fmla="*/ 2432050 w 3143250"/>
                <a:gd name="connsiteY71" fmla="*/ 822325 h 1130300"/>
                <a:gd name="connsiteX72" fmla="*/ 2505075 w 3143250"/>
                <a:gd name="connsiteY72" fmla="*/ 822325 h 1130300"/>
                <a:gd name="connsiteX73" fmla="*/ 2505075 w 3143250"/>
                <a:gd name="connsiteY73" fmla="*/ 844550 h 1130300"/>
                <a:gd name="connsiteX74" fmla="*/ 2540000 w 3143250"/>
                <a:gd name="connsiteY74" fmla="*/ 844550 h 1130300"/>
                <a:gd name="connsiteX75" fmla="*/ 2540000 w 3143250"/>
                <a:gd name="connsiteY75" fmla="*/ 857250 h 1130300"/>
                <a:gd name="connsiteX76" fmla="*/ 2578100 w 3143250"/>
                <a:gd name="connsiteY76" fmla="*/ 857250 h 1130300"/>
                <a:gd name="connsiteX77" fmla="*/ 2578100 w 3143250"/>
                <a:gd name="connsiteY77" fmla="*/ 885825 h 1130300"/>
                <a:gd name="connsiteX78" fmla="*/ 2597150 w 3143250"/>
                <a:gd name="connsiteY78" fmla="*/ 885825 h 1130300"/>
                <a:gd name="connsiteX79" fmla="*/ 2597150 w 3143250"/>
                <a:gd name="connsiteY79" fmla="*/ 908050 h 1130300"/>
                <a:gd name="connsiteX80" fmla="*/ 2616200 w 3143250"/>
                <a:gd name="connsiteY80" fmla="*/ 908050 h 1130300"/>
                <a:gd name="connsiteX81" fmla="*/ 2616200 w 3143250"/>
                <a:gd name="connsiteY81" fmla="*/ 920750 h 1130300"/>
                <a:gd name="connsiteX82" fmla="*/ 2698750 w 3143250"/>
                <a:gd name="connsiteY82" fmla="*/ 920750 h 1130300"/>
                <a:gd name="connsiteX83" fmla="*/ 2698750 w 3143250"/>
                <a:gd name="connsiteY83" fmla="*/ 942975 h 1130300"/>
                <a:gd name="connsiteX84" fmla="*/ 2768600 w 3143250"/>
                <a:gd name="connsiteY84" fmla="*/ 942975 h 1130300"/>
                <a:gd name="connsiteX85" fmla="*/ 2768600 w 3143250"/>
                <a:gd name="connsiteY85" fmla="*/ 958850 h 1130300"/>
                <a:gd name="connsiteX86" fmla="*/ 2794000 w 3143250"/>
                <a:gd name="connsiteY86" fmla="*/ 958850 h 1130300"/>
                <a:gd name="connsiteX87" fmla="*/ 2794000 w 3143250"/>
                <a:gd name="connsiteY87" fmla="*/ 987425 h 1130300"/>
                <a:gd name="connsiteX88" fmla="*/ 2822575 w 3143250"/>
                <a:gd name="connsiteY88" fmla="*/ 987425 h 1130300"/>
                <a:gd name="connsiteX89" fmla="*/ 2822575 w 3143250"/>
                <a:gd name="connsiteY89" fmla="*/ 1022350 h 1130300"/>
                <a:gd name="connsiteX90" fmla="*/ 2860675 w 3143250"/>
                <a:gd name="connsiteY90" fmla="*/ 1022350 h 1130300"/>
                <a:gd name="connsiteX91" fmla="*/ 2860675 w 3143250"/>
                <a:gd name="connsiteY91" fmla="*/ 1025525 h 1130300"/>
                <a:gd name="connsiteX92" fmla="*/ 2911475 w 3143250"/>
                <a:gd name="connsiteY92" fmla="*/ 1025525 h 1130300"/>
                <a:gd name="connsiteX93" fmla="*/ 2911475 w 3143250"/>
                <a:gd name="connsiteY93" fmla="*/ 1038225 h 1130300"/>
                <a:gd name="connsiteX94" fmla="*/ 2997200 w 3143250"/>
                <a:gd name="connsiteY94" fmla="*/ 1038225 h 1130300"/>
                <a:gd name="connsiteX95" fmla="*/ 2997200 w 3143250"/>
                <a:gd name="connsiteY95" fmla="*/ 1069975 h 1130300"/>
                <a:gd name="connsiteX96" fmla="*/ 3041650 w 3143250"/>
                <a:gd name="connsiteY96" fmla="*/ 1069975 h 1130300"/>
                <a:gd name="connsiteX97" fmla="*/ 3041650 w 3143250"/>
                <a:gd name="connsiteY97" fmla="*/ 1095375 h 1130300"/>
                <a:gd name="connsiteX98" fmla="*/ 3098800 w 3143250"/>
                <a:gd name="connsiteY98" fmla="*/ 1095375 h 1130300"/>
                <a:gd name="connsiteX99" fmla="*/ 3098800 w 3143250"/>
                <a:gd name="connsiteY99" fmla="*/ 1101725 h 1130300"/>
                <a:gd name="connsiteX100" fmla="*/ 3143250 w 3143250"/>
                <a:gd name="connsiteY100" fmla="*/ 1101725 h 1130300"/>
                <a:gd name="connsiteX101" fmla="*/ 3143250 w 3143250"/>
                <a:gd name="connsiteY101" fmla="*/ 1130300 h 1130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143250" h="1130300">
                  <a:moveTo>
                    <a:pt x="0" y="0"/>
                  </a:moveTo>
                  <a:lnTo>
                    <a:pt x="69850" y="0"/>
                  </a:lnTo>
                  <a:lnTo>
                    <a:pt x="69850" y="25400"/>
                  </a:lnTo>
                  <a:lnTo>
                    <a:pt x="222250" y="25400"/>
                  </a:lnTo>
                  <a:lnTo>
                    <a:pt x="222250" y="47625"/>
                  </a:lnTo>
                  <a:lnTo>
                    <a:pt x="276225" y="47625"/>
                  </a:lnTo>
                  <a:lnTo>
                    <a:pt x="276225" y="63500"/>
                  </a:lnTo>
                  <a:lnTo>
                    <a:pt x="320675" y="63500"/>
                  </a:lnTo>
                  <a:lnTo>
                    <a:pt x="320675" y="76200"/>
                  </a:lnTo>
                  <a:lnTo>
                    <a:pt x="501650" y="76200"/>
                  </a:lnTo>
                  <a:lnTo>
                    <a:pt x="501650" y="123825"/>
                  </a:lnTo>
                  <a:lnTo>
                    <a:pt x="584200" y="123825"/>
                  </a:lnTo>
                  <a:lnTo>
                    <a:pt x="587375" y="139700"/>
                  </a:lnTo>
                  <a:lnTo>
                    <a:pt x="673100" y="139700"/>
                  </a:lnTo>
                  <a:lnTo>
                    <a:pt x="673100" y="190500"/>
                  </a:lnTo>
                  <a:lnTo>
                    <a:pt x="708025" y="190500"/>
                  </a:lnTo>
                  <a:lnTo>
                    <a:pt x="708025" y="209550"/>
                  </a:lnTo>
                  <a:lnTo>
                    <a:pt x="895350" y="209550"/>
                  </a:lnTo>
                  <a:lnTo>
                    <a:pt x="895350" y="244475"/>
                  </a:lnTo>
                  <a:lnTo>
                    <a:pt x="933450" y="244475"/>
                  </a:lnTo>
                  <a:lnTo>
                    <a:pt x="933450" y="260350"/>
                  </a:lnTo>
                  <a:lnTo>
                    <a:pt x="968375" y="260350"/>
                  </a:lnTo>
                  <a:lnTo>
                    <a:pt x="968375" y="288925"/>
                  </a:lnTo>
                  <a:lnTo>
                    <a:pt x="1012825" y="288925"/>
                  </a:lnTo>
                  <a:lnTo>
                    <a:pt x="1012825" y="317500"/>
                  </a:lnTo>
                  <a:lnTo>
                    <a:pt x="1063625" y="317500"/>
                  </a:lnTo>
                  <a:lnTo>
                    <a:pt x="1063625" y="339725"/>
                  </a:lnTo>
                  <a:lnTo>
                    <a:pt x="1095375" y="339725"/>
                  </a:lnTo>
                  <a:lnTo>
                    <a:pt x="1095375" y="358775"/>
                  </a:lnTo>
                  <a:lnTo>
                    <a:pt x="1158875" y="358775"/>
                  </a:lnTo>
                  <a:lnTo>
                    <a:pt x="1158875" y="396875"/>
                  </a:lnTo>
                  <a:lnTo>
                    <a:pt x="1193800" y="396875"/>
                  </a:lnTo>
                  <a:lnTo>
                    <a:pt x="1193800" y="409575"/>
                  </a:lnTo>
                  <a:lnTo>
                    <a:pt x="1289050" y="409575"/>
                  </a:lnTo>
                  <a:lnTo>
                    <a:pt x="1289050" y="438150"/>
                  </a:lnTo>
                  <a:lnTo>
                    <a:pt x="1314450" y="438150"/>
                  </a:lnTo>
                  <a:lnTo>
                    <a:pt x="1314450" y="460375"/>
                  </a:lnTo>
                  <a:lnTo>
                    <a:pt x="1381125" y="460375"/>
                  </a:lnTo>
                  <a:lnTo>
                    <a:pt x="1381125" y="485775"/>
                  </a:lnTo>
                  <a:lnTo>
                    <a:pt x="1409700" y="485775"/>
                  </a:lnTo>
                  <a:lnTo>
                    <a:pt x="1409700" y="501650"/>
                  </a:lnTo>
                  <a:lnTo>
                    <a:pt x="1485900" y="501650"/>
                  </a:lnTo>
                  <a:lnTo>
                    <a:pt x="1485900" y="539750"/>
                  </a:lnTo>
                  <a:lnTo>
                    <a:pt x="1647825" y="539750"/>
                  </a:lnTo>
                  <a:lnTo>
                    <a:pt x="1647825" y="555625"/>
                  </a:lnTo>
                  <a:lnTo>
                    <a:pt x="1790700" y="555625"/>
                  </a:lnTo>
                  <a:lnTo>
                    <a:pt x="1790700" y="581025"/>
                  </a:lnTo>
                  <a:lnTo>
                    <a:pt x="1831975" y="581025"/>
                  </a:lnTo>
                  <a:lnTo>
                    <a:pt x="1831975" y="622300"/>
                  </a:lnTo>
                  <a:lnTo>
                    <a:pt x="1841500" y="622300"/>
                  </a:lnTo>
                  <a:lnTo>
                    <a:pt x="1841500" y="638175"/>
                  </a:lnTo>
                  <a:lnTo>
                    <a:pt x="1873250" y="638175"/>
                  </a:lnTo>
                  <a:lnTo>
                    <a:pt x="1873250" y="641350"/>
                  </a:lnTo>
                  <a:lnTo>
                    <a:pt x="1949450" y="641350"/>
                  </a:lnTo>
                  <a:lnTo>
                    <a:pt x="1952625" y="656431"/>
                  </a:lnTo>
                  <a:lnTo>
                    <a:pt x="2057400" y="654050"/>
                  </a:lnTo>
                  <a:lnTo>
                    <a:pt x="2057400" y="679450"/>
                  </a:lnTo>
                  <a:lnTo>
                    <a:pt x="2162175" y="679450"/>
                  </a:lnTo>
                  <a:lnTo>
                    <a:pt x="2162175" y="695325"/>
                  </a:lnTo>
                  <a:lnTo>
                    <a:pt x="2181225" y="692944"/>
                  </a:lnTo>
                  <a:lnTo>
                    <a:pt x="2181225" y="714375"/>
                  </a:lnTo>
                  <a:lnTo>
                    <a:pt x="2216150" y="714375"/>
                  </a:lnTo>
                  <a:lnTo>
                    <a:pt x="2216150" y="739775"/>
                  </a:lnTo>
                  <a:lnTo>
                    <a:pt x="2247900" y="739775"/>
                  </a:lnTo>
                  <a:lnTo>
                    <a:pt x="2266950" y="756444"/>
                  </a:lnTo>
                  <a:lnTo>
                    <a:pt x="2272506" y="772319"/>
                  </a:lnTo>
                  <a:lnTo>
                    <a:pt x="2355850" y="771525"/>
                  </a:lnTo>
                  <a:lnTo>
                    <a:pt x="2355850" y="790575"/>
                  </a:lnTo>
                  <a:lnTo>
                    <a:pt x="2381250" y="790575"/>
                  </a:lnTo>
                  <a:lnTo>
                    <a:pt x="2381250" y="809625"/>
                  </a:lnTo>
                  <a:lnTo>
                    <a:pt x="2432050" y="809625"/>
                  </a:lnTo>
                  <a:lnTo>
                    <a:pt x="2432050" y="822325"/>
                  </a:lnTo>
                  <a:lnTo>
                    <a:pt x="2505075" y="822325"/>
                  </a:lnTo>
                  <a:lnTo>
                    <a:pt x="2505075" y="844550"/>
                  </a:lnTo>
                  <a:lnTo>
                    <a:pt x="2540000" y="844550"/>
                  </a:lnTo>
                  <a:lnTo>
                    <a:pt x="2540000" y="857250"/>
                  </a:lnTo>
                  <a:lnTo>
                    <a:pt x="2578100" y="857250"/>
                  </a:lnTo>
                  <a:lnTo>
                    <a:pt x="2578100" y="885825"/>
                  </a:lnTo>
                  <a:lnTo>
                    <a:pt x="2597150" y="885825"/>
                  </a:lnTo>
                  <a:lnTo>
                    <a:pt x="2597150" y="908050"/>
                  </a:lnTo>
                  <a:lnTo>
                    <a:pt x="2616200" y="908050"/>
                  </a:lnTo>
                  <a:lnTo>
                    <a:pt x="2616200" y="920750"/>
                  </a:lnTo>
                  <a:lnTo>
                    <a:pt x="2698750" y="920750"/>
                  </a:lnTo>
                  <a:lnTo>
                    <a:pt x="2698750" y="942975"/>
                  </a:lnTo>
                  <a:lnTo>
                    <a:pt x="2768600" y="942975"/>
                  </a:lnTo>
                  <a:lnTo>
                    <a:pt x="2768600" y="958850"/>
                  </a:lnTo>
                  <a:lnTo>
                    <a:pt x="2794000" y="958850"/>
                  </a:lnTo>
                  <a:lnTo>
                    <a:pt x="2794000" y="987425"/>
                  </a:lnTo>
                  <a:lnTo>
                    <a:pt x="2822575" y="987425"/>
                  </a:lnTo>
                  <a:lnTo>
                    <a:pt x="2822575" y="1022350"/>
                  </a:lnTo>
                  <a:lnTo>
                    <a:pt x="2860675" y="1022350"/>
                  </a:lnTo>
                  <a:lnTo>
                    <a:pt x="2860675" y="1025525"/>
                  </a:lnTo>
                  <a:lnTo>
                    <a:pt x="2911475" y="1025525"/>
                  </a:lnTo>
                  <a:lnTo>
                    <a:pt x="2911475" y="1038225"/>
                  </a:lnTo>
                  <a:lnTo>
                    <a:pt x="2997200" y="1038225"/>
                  </a:lnTo>
                  <a:lnTo>
                    <a:pt x="2997200" y="1069975"/>
                  </a:lnTo>
                  <a:lnTo>
                    <a:pt x="3041650" y="1069975"/>
                  </a:lnTo>
                  <a:lnTo>
                    <a:pt x="3041650" y="1095375"/>
                  </a:lnTo>
                  <a:lnTo>
                    <a:pt x="3098800" y="1095375"/>
                  </a:lnTo>
                  <a:lnTo>
                    <a:pt x="3098800" y="1101725"/>
                  </a:lnTo>
                  <a:lnTo>
                    <a:pt x="3143250" y="1101725"/>
                  </a:lnTo>
                  <a:lnTo>
                    <a:pt x="3143250" y="113030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4106" name="Group 4105">
            <a:extLst>
              <a:ext uri="{FF2B5EF4-FFF2-40B4-BE49-F238E27FC236}">
                <a16:creationId xmlns:a16="http://schemas.microsoft.com/office/drawing/2014/main" id="{9720C1FF-90E5-E311-4206-66A6740E64EC}"/>
              </a:ext>
            </a:extLst>
          </p:cNvPr>
          <p:cNvGrpSpPr/>
          <p:nvPr/>
        </p:nvGrpSpPr>
        <p:grpSpPr>
          <a:xfrm>
            <a:off x="2647950" y="2095016"/>
            <a:ext cx="7434263" cy="1604963"/>
            <a:chOff x="2647950" y="2390775"/>
            <a:chExt cx="7434263" cy="1604963"/>
          </a:xfrm>
        </p:grpSpPr>
        <p:sp>
          <p:nvSpPr>
            <p:cNvPr id="4104" name="Freeform: Shape 4103">
              <a:extLst>
                <a:ext uri="{FF2B5EF4-FFF2-40B4-BE49-F238E27FC236}">
                  <a16:creationId xmlns:a16="http://schemas.microsoft.com/office/drawing/2014/main" id="{75F810B1-F6E5-6A70-FF01-45A62755CD42}"/>
                </a:ext>
              </a:extLst>
            </p:cNvPr>
            <p:cNvSpPr/>
            <p:nvPr/>
          </p:nvSpPr>
          <p:spPr bwMode="auto">
            <a:xfrm>
              <a:off x="6677025" y="3219450"/>
              <a:ext cx="3405188" cy="776288"/>
            </a:xfrm>
            <a:custGeom>
              <a:avLst/>
              <a:gdLst>
                <a:gd name="connsiteX0" fmla="*/ 3424238 w 3424238"/>
                <a:gd name="connsiteY0" fmla="*/ 776288 h 776288"/>
                <a:gd name="connsiteX1" fmla="*/ 3000375 w 3424238"/>
                <a:gd name="connsiteY1" fmla="*/ 776288 h 776288"/>
                <a:gd name="connsiteX2" fmla="*/ 3000375 w 3424238"/>
                <a:gd name="connsiteY2" fmla="*/ 685800 h 776288"/>
                <a:gd name="connsiteX3" fmla="*/ 2814638 w 3424238"/>
                <a:gd name="connsiteY3" fmla="*/ 685800 h 776288"/>
                <a:gd name="connsiteX4" fmla="*/ 2814638 w 3424238"/>
                <a:gd name="connsiteY4" fmla="*/ 547688 h 776288"/>
                <a:gd name="connsiteX5" fmla="*/ 2400300 w 3424238"/>
                <a:gd name="connsiteY5" fmla="*/ 547688 h 776288"/>
                <a:gd name="connsiteX6" fmla="*/ 2400300 w 3424238"/>
                <a:gd name="connsiteY6" fmla="*/ 509588 h 776288"/>
                <a:gd name="connsiteX7" fmla="*/ 2243138 w 3424238"/>
                <a:gd name="connsiteY7" fmla="*/ 509588 h 776288"/>
                <a:gd name="connsiteX8" fmla="*/ 2243138 w 3424238"/>
                <a:gd name="connsiteY8" fmla="*/ 495300 h 776288"/>
                <a:gd name="connsiteX9" fmla="*/ 2085975 w 3424238"/>
                <a:gd name="connsiteY9" fmla="*/ 495300 h 776288"/>
                <a:gd name="connsiteX10" fmla="*/ 2085975 w 3424238"/>
                <a:gd name="connsiteY10" fmla="*/ 471488 h 776288"/>
                <a:gd name="connsiteX11" fmla="*/ 2066925 w 3424238"/>
                <a:gd name="connsiteY11" fmla="*/ 490538 h 776288"/>
                <a:gd name="connsiteX12" fmla="*/ 2066925 w 3424238"/>
                <a:gd name="connsiteY12" fmla="*/ 457200 h 776288"/>
                <a:gd name="connsiteX13" fmla="*/ 2024063 w 3424238"/>
                <a:gd name="connsiteY13" fmla="*/ 457200 h 776288"/>
                <a:gd name="connsiteX14" fmla="*/ 2024063 w 3424238"/>
                <a:gd name="connsiteY14" fmla="*/ 442913 h 776288"/>
                <a:gd name="connsiteX15" fmla="*/ 1971675 w 3424238"/>
                <a:gd name="connsiteY15" fmla="*/ 442913 h 776288"/>
                <a:gd name="connsiteX16" fmla="*/ 1971675 w 3424238"/>
                <a:gd name="connsiteY16" fmla="*/ 428625 h 776288"/>
                <a:gd name="connsiteX17" fmla="*/ 1943100 w 3424238"/>
                <a:gd name="connsiteY17" fmla="*/ 428625 h 776288"/>
                <a:gd name="connsiteX18" fmla="*/ 1943100 w 3424238"/>
                <a:gd name="connsiteY18" fmla="*/ 404813 h 776288"/>
                <a:gd name="connsiteX19" fmla="*/ 1943100 w 3424238"/>
                <a:gd name="connsiteY19" fmla="*/ 404813 h 776288"/>
                <a:gd name="connsiteX20" fmla="*/ 1943100 w 3424238"/>
                <a:gd name="connsiteY20" fmla="*/ 385763 h 776288"/>
                <a:gd name="connsiteX21" fmla="*/ 1809750 w 3424238"/>
                <a:gd name="connsiteY21" fmla="*/ 385763 h 776288"/>
                <a:gd name="connsiteX22" fmla="*/ 1819275 w 3424238"/>
                <a:gd name="connsiteY22" fmla="*/ 376238 h 776288"/>
                <a:gd name="connsiteX23" fmla="*/ 1671638 w 3424238"/>
                <a:gd name="connsiteY23" fmla="*/ 376238 h 776288"/>
                <a:gd name="connsiteX24" fmla="*/ 1671638 w 3424238"/>
                <a:gd name="connsiteY24" fmla="*/ 342900 h 776288"/>
                <a:gd name="connsiteX25" fmla="*/ 1624013 w 3424238"/>
                <a:gd name="connsiteY25" fmla="*/ 342900 h 776288"/>
                <a:gd name="connsiteX26" fmla="*/ 1624013 w 3424238"/>
                <a:gd name="connsiteY26" fmla="*/ 328613 h 776288"/>
                <a:gd name="connsiteX27" fmla="*/ 1566863 w 3424238"/>
                <a:gd name="connsiteY27" fmla="*/ 328613 h 776288"/>
                <a:gd name="connsiteX28" fmla="*/ 1576388 w 3424238"/>
                <a:gd name="connsiteY28" fmla="*/ 319088 h 776288"/>
                <a:gd name="connsiteX29" fmla="*/ 1514475 w 3424238"/>
                <a:gd name="connsiteY29" fmla="*/ 319088 h 776288"/>
                <a:gd name="connsiteX30" fmla="*/ 1514475 w 3424238"/>
                <a:gd name="connsiteY30" fmla="*/ 295275 h 776288"/>
                <a:gd name="connsiteX31" fmla="*/ 1495425 w 3424238"/>
                <a:gd name="connsiteY31" fmla="*/ 295275 h 776288"/>
                <a:gd name="connsiteX32" fmla="*/ 1495425 w 3424238"/>
                <a:gd name="connsiteY32" fmla="*/ 266700 h 776288"/>
                <a:gd name="connsiteX33" fmla="*/ 1447800 w 3424238"/>
                <a:gd name="connsiteY33" fmla="*/ 266700 h 776288"/>
                <a:gd name="connsiteX34" fmla="*/ 1409700 w 3424238"/>
                <a:gd name="connsiteY34" fmla="*/ 266700 h 776288"/>
                <a:gd name="connsiteX35" fmla="*/ 1409700 w 3424238"/>
                <a:gd name="connsiteY35" fmla="*/ 242888 h 776288"/>
                <a:gd name="connsiteX36" fmla="*/ 1347788 w 3424238"/>
                <a:gd name="connsiteY36" fmla="*/ 242888 h 776288"/>
                <a:gd name="connsiteX37" fmla="*/ 1347788 w 3424238"/>
                <a:gd name="connsiteY37" fmla="*/ 233363 h 776288"/>
                <a:gd name="connsiteX38" fmla="*/ 1285875 w 3424238"/>
                <a:gd name="connsiteY38" fmla="*/ 233363 h 776288"/>
                <a:gd name="connsiteX39" fmla="*/ 1285875 w 3424238"/>
                <a:gd name="connsiteY39" fmla="*/ 214313 h 776288"/>
                <a:gd name="connsiteX40" fmla="*/ 1209675 w 3424238"/>
                <a:gd name="connsiteY40" fmla="*/ 214313 h 776288"/>
                <a:gd name="connsiteX41" fmla="*/ 1209675 w 3424238"/>
                <a:gd name="connsiteY41" fmla="*/ 190500 h 776288"/>
                <a:gd name="connsiteX42" fmla="*/ 1138238 w 3424238"/>
                <a:gd name="connsiteY42" fmla="*/ 190500 h 776288"/>
                <a:gd name="connsiteX43" fmla="*/ 933450 w 3424238"/>
                <a:gd name="connsiteY43" fmla="*/ 190500 h 776288"/>
                <a:gd name="connsiteX44" fmla="*/ 933450 w 3424238"/>
                <a:gd name="connsiteY44" fmla="*/ 176213 h 776288"/>
                <a:gd name="connsiteX45" fmla="*/ 823913 w 3424238"/>
                <a:gd name="connsiteY45" fmla="*/ 176213 h 776288"/>
                <a:gd name="connsiteX46" fmla="*/ 823913 w 3424238"/>
                <a:gd name="connsiteY46" fmla="*/ 166688 h 776288"/>
                <a:gd name="connsiteX47" fmla="*/ 723900 w 3424238"/>
                <a:gd name="connsiteY47" fmla="*/ 166688 h 776288"/>
                <a:gd name="connsiteX48" fmla="*/ 723900 w 3424238"/>
                <a:gd name="connsiteY48" fmla="*/ 152400 h 776288"/>
                <a:gd name="connsiteX49" fmla="*/ 676275 w 3424238"/>
                <a:gd name="connsiteY49" fmla="*/ 152400 h 776288"/>
                <a:gd name="connsiteX50" fmla="*/ 676275 w 3424238"/>
                <a:gd name="connsiteY50" fmla="*/ 128588 h 776288"/>
                <a:gd name="connsiteX51" fmla="*/ 600075 w 3424238"/>
                <a:gd name="connsiteY51" fmla="*/ 128588 h 776288"/>
                <a:gd name="connsiteX52" fmla="*/ 600075 w 3424238"/>
                <a:gd name="connsiteY52" fmla="*/ 119063 h 776288"/>
                <a:gd name="connsiteX53" fmla="*/ 423863 w 3424238"/>
                <a:gd name="connsiteY53" fmla="*/ 119063 h 776288"/>
                <a:gd name="connsiteX54" fmla="*/ 423863 w 3424238"/>
                <a:gd name="connsiteY54" fmla="*/ 104775 h 776288"/>
                <a:gd name="connsiteX55" fmla="*/ 166688 w 3424238"/>
                <a:gd name="connsiteY55" fmla="*/ 104775 h 776288"/>
                <a:gd name="connsiteX56" fmla="*/ 166688 w 3424238"/>
                <a:gd name="connsiteY56" fmla="*/ 76200 h 776288"/>
                <a:gd name="connsiteX57" fmla="*/ 100013 w 3424238"/>
                <a:gd name="connsiteY57" fmla="*/ 76200 h 776288"/>
                <a:gd name="connsiteX58" fmla="*/ 100013 w 3424238"/>
                <a:gd name="connsiteY58" fmla="*/ 52388 h 776288"/>
                <a:gd name="connsiteX59" fmla="*/ 90488 w 3424238"/>
                <a:gd name="connsiteY59" fmla="*/ 52388 h 776288"/>
                <a:gd name="connsiteX60" fmla="*/ 90488 w 3424238"/>
                <a:gd name="connsiteY60" fmla="*/ 38100 h 776288"/>
                <a:gd name="connsiteX61" fmla="*/ 61913 w 3424238"/>
                <a:gd name="connsiteY61" fmla="*/ 38100 h 776288"/>
                <a:gd name="connsiteX62" fmla="*/ 61913 w 3424238"/>
                <a:gd name="connsiteY62" fmla="*/ 38100 h 776288"/>
                <a:gd name="connsiteX63" fmla="*/ 61913 w 3424238"/>
                <a:gd name="connsiteY63" fmla="*/ 19050 h 776288"/>
                <a:gd name="connsiteX64" fmla="*/ 19050 w 3424238"/>
                <a:gd name="connsiteY64" fmla="*/ 19050 h 776288"/>
                <a:gd name="connsiteX65" fmla="*/ 19050 w 3424238"/>
                <a:gd name="connsiteY65" fmla="*/ 0 h 776288"/>
                <a:gd name="connsiteX66" fmla="*/ 0 w 3424238"/>
                <a:gd name="connsiteY66" fmla="*/ 19050 h 776288"/>
                <a:gd name="connsiteX0" fmla="*/ 3424238 w 3424238"/>
                <a:gd name="connsiteY0" fmla="*/ 776288 h 776288"/>
                <a:gd name="connsiteX1" fmla="*/ 3000375 w 3424238"/>
                <a:gd name="connsiteY1" fmla="*/ 776288 h 776288"/>
                <a:gd name="connsiteX2" fmla="*/ 3000375 w 3424238"/>
                <a:gd name="connsiteY2" fmla="*/ 685800 h 776288"/>
                <a:gd name="connsiteX3" fmla="*/ 2814638 w 3424238"/>
                <a:gd name="connsiteY3" fmla="*/ 685800 h 776288"/>
                <a:gd name="connsiteX4" fmla="*/ 2814638 w 3424238"/>
                <a:gd name="connsiteY4" fmla="*/ 547688 h 776288"/>
                <a:gd name="connsiteX5" fmla="*/ 2400300 w 3424238"/>
                <a:gd name="connsiteY5" fmla="*/ 547688 h 776288"/>
                <a:gd name="connsiteX6" fmla="*/ 2400300 w 3424238"/>
                <a:gd name="connsiteY6" fmla="*/ 509588 h 776288"/>
                <a:gd name="connsiteX7" fmla="*/ 2243138 w 3424238"/>
                <a:gd name="connsiteY7" fmla="*/ 509588 h 776288"/>
                <a:gd name="connsiteX8" fmla="*/ 2243138 w 3424238"/>
                <a:gd name="connsiteY8" fmla="*/ 495300 h 776288"/>
                <a:gd name="connsiteX9" fmla="*/ 2085975 w 3424238"/>
                <a:gd name="connsiteY9" fmla="*/ 495300 h 776288"/>
                <a:gd name="connsiteX10" fmla="*/ 2085975 w 3424238"/>
                <a:gd name="connsiteY10" fmla="*/ 471488 h 776288"/>
                <a:gd name="connsiteX11" fmla="*/ 2066925 w 3424238"/>
                <a:gd name="connsiteY11" fmla="*/ 490538 h 776288"/>
                <a:gd name="connsiteX12" fmla="*/ 2066925 w 3424238"/>
                <a:gd name="connsiteY12" fmla="*/ 457200 h 776288"/>
                <a:gd name="connsiteX13" fmla="*/ 2024063 w 3424238"/>
                <a:gd name="connsiteY13" fmla="*/ 457200 h 776288"/>
                <a:gd name="connsiteX14" fmla="*/ 2024063 w 3424238"/>
                <a:gd name="connsiteY14" fmla="*/ 442913 h 776288"/>
                <a:gd name="connsiteX15" fmla="*/ 1971675 w 3424238"/>
                <a:gd name="connsiteY15" fmla="*/ 442913 h 776288"/>
                <a:gd name="connsiteX16" fmla="*/ 1971675 w 3424238"/>
                <a:gd name="connsiteY16" fmla="*/ 428625 h 776288"/>
                <a:gd name="connsiteX17" fmla="*/ 1943100 w 3424238"/>
                <a:gd name="connsiteY17" fmla="*/ 428625 h 776288"/>
                <a:gd name="connsiteX18" fmla="*/ 1943100 w 3424238"/>
                <a:gd name="connsiteY18" fmla="*/ 404813 h 776288"/>
                <a:gd name="connsiteX19" fmla="*/ 1943100 w 3424238"/>
                <a:gd name="connsiteY19" fmla="*/ 404813 h 776288"/>
                <a:gd name="connsiteX20" fmla="*/ 1943100 w 3424238"/>
                <a:gd name="connsiteY20" fmla="*/ 385763 h 776288"/>
                <a:gd name="connsiteX21" fmla="*/ 1809750 w 3424238"/>
                <a:gd name="connsiteY21" fmla="*/ 385763 h 776288"/>
                <a:gd name="connsiteX22" fmla="*/ 1807369 w 3424238"/>
                <a:gd name="connsiteY22" fmla="*/ 376238 h 776288"/>
                <a:gd name="connsiteX23" fmla="*/ 1671638 w 3424238"/>
                <a:gd name="connsiteY23" fmla="*/ 376238 h 776288"/>
                <a:gd name="connsiteX24" fmla="*/ 1671638 w 3424238"/>
                <a:gd name="connsiteY24" fmla="*/ 342900 h 776288"/>
                <a:gd name="connsiteX25" fmla="*/ 1624013 w 3424238"/>
                <a:gd name="connsiteY25" fmla="*/ 342900 h 776288"/>
                <a:gd name="connsiteX26" fmla="*/ 1624013 w 3424238"/>
                <a:gd name="connsiteY26" fmla="*/ 328613 h 776288"/>
                <a:gd name="connsiteX27" fmla="*/ 1566863 w 3424238"/>
                <a:gd name="connsiteY27" fmla="*/ 328613 h 776288"/>
                <a:gd name="connsiteX28" fmla="*/ 1576388 w 3424238"/>
                <a:gd name="connsiteY28" fmla="*/ 319088 h 776288"/>
                <a:gd name="connsiteX29" fmla="*/ 1514475 w 3424238"/>
                <a:gd name="connsiteY29" fmla="*/ 319088 h 776288"/>
                <a:gd name="connsiteX30" fmla="*/ 1514475 w 3424238"/>
                <a:gd name="connsiteY30" fmla="*/ 295275 h 776288"/>
                <a:gd name="connsiteX31" fmla="*/ 1495425 w 3424238"/>
                <a:gd name="connsiteY31" fmla="*/ 295275 h 776288"/>
                <a:gd name="connsiteX32" fmla="*/ 1495425 w 3424238"/>
                <a:gd name="connsiteY32" fmla="*/ 266700 h 776288"/>
                <a:gd name="connsiteX33" fmla="*/ 1447800 w 3424238"/>
                <a:gd name="connsiteY33" fmla="*/ 266700 h 776288"/>
                <a:gd name="connsiteX34" fmla="*/ 1409700 w 3424238"/>
                <a:gd name="connsiteY34" fmla="*/ 266700 h 776288"/>
                <a:gd name="connsiteX35" fmla="*/ 1409700 w 3424238"/>
                <a:gd name="connsiteY35" fmla="*/ 242888 h 776288"/>
                <a:gd name="connsiteX36" fmla="*/ 1347788 w 3424238"/>
                <a:gd name="connsiteY36" fmla="*/ 242888 h 776288"/>
                <a:gd name="connsiteX37" fmla="*/ 1347788 w 3424238"/>
                <a:gd name="connsiteY37" fmla="*/ 233363 h 776288"/>
                <a:gd name="connsiteX38" fmla="*/ 1285875 w 3424238"/>
                <a:gd name="connsiteY38" fmla="*/ 233363 h 776288"/>
                <a:gd name="connsiteX39" fmla="*/ 1285875 w 3424238"/>
                <a:gd name="connsiteY39" fmla="*/ 214313 h 776288"/>
                <a:gd name="connsiteX40" fmla="*/ 1209675 w 3424238"/>
                <a:gd name="connsiteY40" fmla="*/ 214313 h 776288"/>
                <a:gd name="connsiteX41" fmla="*/ 1209675 w 3424238"/>
                <a:gd name="connsiteY41" fmla="*/ 190500 h 776288"/>
                <a:gd name="connsiteX42" fmla="*/ 1138238 w 3424238"/>
                <a:gd name="connsiteY42" fmla="*/ 190500 h 776288"/>
                <a:gd name="connsiteX43" fmla="*/ 933450 w 3424238"/>
                <a:gd name="connsiteY43" fmla="*/ 190500 h 776288"/>
                <a:gd name="connsiteX44" fmla="*/ 933450 w 3424238"/>
                <a:gd name="connsiteY44" fmla="*/ 176213 h 776288"/>
                <a:gd name="connsiteX45" fmla="*/ 823913 w 3424238"/>
                <a:gd name="connsiteY45" fmla="*/ 176213 h 776288"/>
                <a:gd name="connsiteX46" fmla="*/ 823913 w 3424238"/>
                <a:gd name="connsiteY46" fmla="*/ 166688 h 776288"/>
                <a:gd name="connsiteX47" fmla="*/ 723900 w 3424238"/>
                <a:gd name="connsiteY47" fmla="*/ 166688 h 776288"/>
                <a:gd name="connsiteX48" fmla="*/ 723900 w 3424238"/>
                <a:gd name="connsiteY48" fmla="*/ 152400 h 776288"/>
                <a:gd name="connsiteX49" fmla="*/ 676275 w 3424238"/>
                <a:gd name="connsiteY49" fmla="*/ 152400 h 776288"/>
                <a:gd name="connsiteX50" fmla="*/ 676275 w 3424238"/>
                <a:gd name="connsiteY50" fmla="*/ 128588 h 776288"/>
                <a:gd name="connsiteX51" fmla="*/ 600075 w 3424238"/>
                <a:gd name="connsiteY51" fmla="*/ 128588 h 776288"/>
                <a:gd name="connsiteX52" fmla="*/ 600075 w 3424238"/>
                <a:gd name="connsiteY52" fmla="*/ 119063 h 776288"/>
                <a:gd name="connsiteX53" fmla="*/ 423863 w 3424238"/>
                <a:gd name="connsiteY53" fmla="*/ 119063 h 776288"/>
                <a:gd name="connsiteX54" fmla="*/ 423863 w 3424238"/>
                <a:gd name="connsiteY54" fmla="*/ 104775 h 776288"/>
                <a:gd name="connsiteX55" fmla="*/ 166688 w 3424238"/>
                <a:gd name="connsiteY55" fmla="*/ 104775 h 776288"/>
                <a:gd name="connsiteX56" fmla="*/ 166688 w 3424238"/>
                <a:gd name="connsiteY56" fmla="*/ 76200 h 776288"/>
                <a:gd name="connsiteX57" fmla="*/ 100013 w 3424238"/>
                <a:gd name="connsiteY57" fmla="*/ 76200 h 776288"/>
                <a:gd name="connsiteX58" fmla="*/ 100013 w 3424238"/>
                <a:gd name="connsiteY58" fmla="*/ 52388 h 776288"/>
                <a:gd name="connsiteX59" fmla="*/ 90488 w 3424238"/>
                <a:gd name="connsiteY59" fmla="*/ 52388 h 776288"/>
                <a:gd name="connsiteX60" fmla="*/ 90488 w 3424238"/>
                <a:gd name="connsiteY60" fmla="*/ 38100 h 776288"/>
                <a:gd name="connsiteX61" fmla="*/ 61913 w 3424238"/>
                <a:gd name="connsiteY61" fmla="*/ 38100 h 776288"/>
                <a:gd name="connsiteX62" fmla="*/ 61913 w 3424238"/>
                <a:gd name="connsiteY62" fmla="*/ 38100 h 776288"/>
                <a:gd name="connsiteX63" fmla="*/ 61913 w 3424238"/>
                <a:gd name="connsiteY63" fmla="*/ 19050 h 776288"/>
                <a:gd name="connsiteX64" fmla="*/ 19050 w 3424238"/>
                <a:gd name="connsiteY64" fmla="*/ 19050 h 776288"/>
                <a:gd name="connsiteX65" fmla="*/ 19050 w 3424238"/>
                <a:gd name="connsiteY65" fmla="*/ 0 h 776288"/>
                <a:gd name="connsiteX66" fmla="*/ 0 w 3424238"/>
                <a:gd name="connsiteY66" fmla="*/ 19050 h 776288"/>
                <a:gd name="connsiteX0" fmla="*/ 3424238 w 3424238"/>
                <a:gd name="connsiteY0" fmla="*/ 776288 h 776288"/>
                <a:gd name="connsiteX1" fmla="*/ 3000375 w 3424238"/>
                <a:gd name="connsiteY1" fmla="*/ 776288 h 776288"/>
                <a:gd name="connsiteX2" fmla="*/ 3000375 w 3424238"/>
                <a:gd name="connsiteY2" fmla="*/ 685800 h 776288"/>
                <a:gd name="connsiteX3" fmla="*/ 2814638 w 3424238"/>
                <a:gd name="connsiteY3" fmla="*/ 685800 h 776288"/>
                <a:gd name="connsiteX4" fmla="*/ 2814638 w 3424238"/>
                <a:gd name="connsiteY4" fmla="*/ 547688 h 776288"/>
                <a:gd name="connsiteX5" fmla="*/ 2400300 w 3424238"/>
                <a:gd name="connsiteY5" fmla="*/ 547688 h 776288"/>
                <a:gd name="connsiteX6" fmla="*/ 2400300 w 3424238"/>
                <a:gd name="connsiteY6" fmla="*/ 509588 h 776288"/>
                <a:gd name="connsiteX7" fmla="*/ 2243138 w 3424238"/>
                <a:gd name="connsiteY7" fmla="*/ 509588 h 776288"/>
                <a:gd name="connsiteX8" fmla="*/ 2243138 w 3424238"/>
                <a:gd name="connsiteY8" fmla="*/ 495300 h 776288"/>
                <a:gd name="connsiteX9" fmla="*/ 2085975 w 3424238"/>
                <a:gd name="connsiteY9" fmla="*/ 495300 h 776288"/>
                <a:gd name="connsiteX10" fmla="*/ 2085975 w 3424238"/>
                <a:gd name="connsiteY10" fmla="*/ 471488 h 776288"/>
                <a:gd name="connsiteX11" fmla="*/ 2059781 w 3424238"/>
                <a:gd name="connsiteY11" fmla="*/ 481013 h 776288"/>
                <a:gd name="connsiteX12" fmla="*/ 2066925 w 3424238"/>
                <a:gd name="connsiteY12" fmla="*/ 457200 h 776288"/>
                <a:gd name="connsiteX13" fmla="*/ 2024063 w 3424238"/>
                <a:gd name="connsiteY13" fmla="*/ 457200 h 776288"/>
                <a:gd name="connsiteX14" fmla="*/ 2024063 w 3424238"/>
                <a:gd name="connsiteY14" fmla="*/ 442913 h 776288"/>
                <a:gd name="connsiteX15" fmla="*/ 1971675 w 3424238"/>
                <a:gd name="connsiteY15" fmla="*/ 442913 h 776288"/>
                <a:gd name="connsiteX16" fmla="*/ 1971675 w 3424238"/>
                <a:gd name="connsiteY16" fmla="*/ 428625 h 776288"/>
                <a:gd name="connsiteX17" fmla="*/ 1943100 w 3424238"/>
                <a:gd name="connsiteY17" fmla="*/ 428625 h 776288"/>
                <a:gd name="connsiteX18" fmla="*/ 1943100 w 3424238"/>
                <a:gd name="connsiteY18" fmla="*/ 404813 h 776288"/>
                <a:gd name="connsiteX19" fmla="*/ 1943100 w 3424238"/>
                <a:gd name="connsiteY19" fmla="*/ 404813 h 776288"/>
                <a:gd name="connsiteX20" fmla="*/ 1943100 w 3424238"/>
                <a:gd name="connsiteY20" fmla="*/ 385763 h 776288"/>
                <a:gd name="connsiteX21" fmla="*/ 1809750 w 3424238"/>
                <a:gd name="connsiteY21" fmla="*/ 385763 h 776288"/>
                <a:gd name="connsiteX22" fmla="*/ 1807369 w 3424238"/>
                <a:gd name="connsiteY22" fmla="*/ 376238 h 776288"/>
                <a:gd name="connsiteX23" fmla="*/ 1671638 w 3424238"/>
                <a:gd name="connsiteY23" fmla="*/ 376238 h 776288"/>
                <a:gd name="connsiteX24" fmla="*/ 1671638 w 3424238"/>
                <a:gd name="connsiteY24" fmla="*/ 342900 h 776288"/>
                <a:gd name="connsiteX25" fmla="*/ 1624013 w 3424238"/>
                <a:gd name="connsiteY25" fmla="*/ 342900 h 776288"/>
                <a:gd name="connsiteX26" fmla="*/ 1624013 w 3424238"/>
                <a:gd name="connsiteY26" fmla="*/ 328613 h 776288"/>
                <a:gd name="connsiteX27" fmla="*/ 1566863 w 3424238"/>
                <a:gd name="connsiteY27" fmla="*/ 328613 h 776288"/>
                <a:gd name="connsiteX28" fmla="*/ 1576388 w 3424238"/>
                <a:gd name="connsiteY28" fmla="*/ 319088 h 776288"/>
                <a:gd name="connsiteX29" fmla="*/ 1514475 w 3424238"/>
                <a:gd name="connsiteY29" fmla="*/ 319088 h 776288"/>
                <a:gd name="connsiteX30" fmla="*/ 1514475 w 3424238"/>
                <a:gd name="connsiteY30" fmla="*/ 295275 h 776288"/>
                <a:gd name="connsiteX31" fmla="*/ 1495425 w 3424238"/>
                <a:gd name="connsiteY31" fmla="*/ 295275 h 776288"/>
                <a:gd name="connsiteX32" fmla="*/ 1495425 w 3424238"/>
                <a:gd name="connsiteY32" fmla="*/ 266700 h 776288"/>
                <a:gd name="connsiteX33" fmla="*/ 1447800 w 3424238"/>
                <a:gd name="connsiteY33" fmla="*/ 266700 h 776288"/>
                <a:gd name="connsiteX34" fmla="*/ 1409700 w 3424238"/>
                <a:gd name="connsiteY34" fmla="*/ 266700 h 776288"/>
                <a:gd name="connsiteX35" fmla="*/ 1409700 w 3424238"/>
                <a:gd name="connsiteY35" fmla="*/ 242888 h 776288"/>
                <a:gd name="connsiteX36" fmla="*/ 1347788 w 3424238"/>
                <a:gd name="connsiteY36" fmla="*/ 242888 h 776288"/>
                <a:gd name="connsiteX37" fmla="*/ 1347788 w 3424238"/>
                <a:gd name="connsiteY37" fmla="*/ 233363 h 776288"/>
                <a:gd name="connsiteX38" fmla="*/ 1285875 w 3424238"/>
                <a:gd name="connsiteY38" fmla="*/ 233363 h 776288"/>
                <a:gd name="connsiteX39" fmla="*/ 1285875 w 3424238"/>
                <a:gd name="connsiteY39" fmla="*/ 214313 h 776288"/>
                <a:gd name="connsiteX40" fmla="*/ 1209675 w 3424238"/>
                <a:gd name="connsiteY40" fmla="*/ 214313 h 776288"/>
                <a:gd name="connsiteX41" fmla="*/ 1209675 w 3424238"/>
                <a:gd name="connsiteY41" fmla="*/ 190500 h 776288"/>
                <a:gd name="connsiteX42" fmla="*/ 1138238 w 3424238"/>
                <a:gd name="connsiteY42" fmla="*/ 190500 h 776288"/>
                <a:gd name="connsiteX43" fmla="*/ 933450 w 3424238"/>
                <a:gd name="connsiteY43" fmla="*/ 190500 h 776288"/>
                <a:gd name="connsiteX44" fmla="*/ 933450 w 3424238"/>
                <a:gd name="connsiteY44" fmla="*/ 176213 h 776288"/>
                <a:gd name="connsiteX45" fmla="*/ 823913 w 3424238"/>
                <a:gd name="connsiteY45" fmla="*/ 176213 h 776288"/>
                <a:gd name="connsiteX46" fmla="*/ 823913 w 3424238"/>
                <a:gd name="connsiteY46" fmla="*/ 166688 h 776288"/>
                <a:gd name="connsiteX47" fmla="*/ 723900 w 3424238"/>
                <a:gd name="connsiteY47" fmla="*/ 166688 h 776288"/>
                <a:gd name="connsiteX48" fmla="*/ 723900 w 3424238"/>
                <a:gd name="connsiteY48" fmla="*/ 152400 h 776288"/>
                <a:gd name="connsiteX49" fmla="*/ 676275 w 3424238"/>
                <a:gd name="connsiteY49" fmla="*/ 152400 h 776288"/>
                <a:gd name="connsiteX50" fmla="*/ 676275 w 3424238"/>
                <a:gd name="connsiteY50" fmla="*/ 128588 h 776288"/>
                <a:gd name="connsiteX51" fmla="*/ 600075 w 3424238"/>
                <a:gd name="connsiteY51" fmla="*/ 128588 h 776288"/>
                <a:gd name="connsiteX52" fmla="*/ 600075 w 3424238"/>
                <a:gd name="connsiteY52" fmla="*/ 119063 h 776288"/>
                <a:gd name="connsiteX53" fmla="*/ 423863 w 3424238"/>
                <a:gd name="connsiteY53" fmla="*/ 119063 h 776288"/>
                <a:gd name="connsiteX54" fmla="*/ 423863 w 3424238"/>
                <a:gd name="connsiteY54" fmla="*/ 104775 h 776288"/>
                <a:gd name="connsiteX55" fmla="*/ 166688 w 3424238"/>
                <a:gd name="connsiteY55" fmla="*/ 104775 h 776288"/>
                <a:gd name="connsiteX56" fmla="*/ 166688 w 3424238"/>
                <a:gd name="connsiteY56" fmla="*/ 76200 h 776288"/>
                <a:gd name="connsiteX57" fmla="*/ 100013 w 3424238"/>
                <a:gd name="connsiteY57" fmla="*/ 76200 h 776288"/>
                <a:gd name="connsiteX58" fmla="*/ 100013 w 3424238"/>
                <a:gd name="connsiteY58" fmla="*/ 52388 h 776288"/>
                <a:gd name="connsiteX59" fmla="*/ 90488 w 3424238"/>
                <a:gd name="connsiteY59" fmla="*/ 52388 h 776288"/>
                <a:gd name="connsiteX60" fmla="*/ 90488 w 3424238"/>
                <a:gd name="connsiteY60" fmla="*/ 38100 h 776288"/>
                <a:gd name="connsiteX61" fmla="*/ 61913 w 3424238"/>
                <a:gd name="connsiteY61" fmla="*/ 38100 h 776288"/>
                <a:gd name="connsiteX62" fmla="*/ 61913 w 3424238"/>
                <a:gd name="connsiteY62" fmla="*/ 38100 h 776288"/>
                <a:gd name="connsiteX63" fmla="*/ 61913 w 3424238"/>
                <a:gd name="connsiteY63" fmla="*/ 19050 h 776288"/>
                <a:gd name="connsiteX64" fmla="*/ 19050 w 3424238"/>
                <a:gd name="connsiteY64" fmla="*/ 19050 h 776288"/>
                <a:gd name="connsiteX65" fmla="*/ 19050 w 3424238"/>
                <a:gd name="connsiteY65" fmla="*/ 0 h 776288"/>
                <a:gd name="connsiteX66" fmla="*/ 0 w 3424238"/>
                <a:gd name="connsiteY66" fmla="*/ 19050 h 776288"/>
                <a:gd name="connsiteX0" fmla="*/ 3424238 w 3424238"/>
                <a:gd name="connsiteY0" fmla="*/ 776288 h 776288"/>
                <a:gd name="connsiteX1" fmla="*/ 3000375 w 3424238"/>
                <a:gd name="connsiteY1" fmla="*/ 776288 h 776288"/>
                <a:gd name="connsiteX2" fmla="*/ 3000375 w 3424238"/>
                <a:gd name="connsiteY2" fmla="*/ 685800 h 776288"/>
                <a:gd name="connsiteX3" fmla="*/ 2814638 w 3424238"/>
                <a:gd name="connsiteY3" fmla="*/ 685800 h 776288"/>
                <a:gd name="connsiteX4" fmla="*/ 2814638 w 3424238"/>
                <a:gd name="connsiteY4" fmla="*/ 547688 h 776288"/>
                <a:gd name="connsiteX5" fmla="*/ 2400300 w 3424238"/>
                <a:gd name="connsiteY5" fmla="*/ 547688 h 776288"/>
                <a:gd name="connsiteX6" fmla="*/ 2400300 w 3424238"/>
                <a:gd name="connsiteY6" fmla="*/ 509588 h 776288"/>
                <a:gd name="connsiteX7" fmla="*/ 2243138 w 3424238"/>
                <a:gd name="connsiteY7" fmla="*/ 509588 h 776288"/>
                <a:gd name="connsiteX8" fmla="*/ 2243138 w 3424238"/>
                <a:gd name="connsiteY8" fmla="*/ 495300 h 776288"/>
                <a:gd name="connsiteX9" fmla="*/ 2085975 w 3424238"/>
                <a:gd name="connsiteY9" fmla="*/ 495300 h 776288"/>
                <a:gd name="connsiteX10" fmla="*/ 2085975 w 3424238"/>
                <a:gd name="connsiteY10" fmla="*/ 471488 h 776288"/>
                <a:gd name="connsiteX11" fmla="*/ 2066924 w 3424238"/>
                <a:gd name="connsiteY11" fmla="*/ 481013 h 776288"/>
                <a:gd name="connsiteX12" fmla="*/ 2066925 w 3424238"/>
                <a:gd name="connsiteY12" fmla="*/ 457200 h 776288"/>
                <a:gd name="connsiteX13" fmla="*/ 2024063 w 3424238"/>
                <a:gd name="connsiteY13" fmla="*/ 457200 h 776288"/>
                <a:gd name="connsiteX14" fmla="*/ 2024063 w 3424238"/>
                <a:gd name="connsiteY14" fmla="*/ 442913 h 776288"/>
                <a:gd name="connsiteX15" fmla="*/ 1971675 w 3424238"/>
                <a:gd name="connsiteY15" fmla="*/ 442913 h 776288"/>
                <a:gd name="connsiteX16" fmla="*/ 1971675 w 3424238"/>
                <a:gd name="connsiteY16" fmla="*/ 428625 h 776288"/>
                <a:gd name="connsiteX17" fmla="*/ 1943100 w 3424238"/>
                <a:gd name="connsiteY17" fmla="*/ 428625 h 776288"/>
                <a:gd name="connsiteX18" fmla="*/ 1943100 w 3424238"/>
                <a:gd name="connsiteY18" fmla="*/ 404813 h 776288"/>
                <a:gd name="connsiteX19" fmla="*/ 1943100 w 3424238"/>
                <a:gd name="connsiteY19" fmla="*/ 404813 h 776288"/>
                <a:gd name="connsiteX20" fmla="*/ 1943100 w 3424238"/>
                <a:gd name="connsiteY20" fmla="*/ 385763 h 776288"/>
                <a:gd name="connsiteX21" fmla="*/ 1809750 w 3424238"/>
                <a:gd name="connsiteY21" fmla="*/ 385763 h 776288"/>
                <a:gd name="connsiteX22" fmla="*/ 1807369 w 3424238"/>
                <a:gd name="connsiteY22" fmla="*/ 376238 h 776288"/>
                <a:gd name="connsiteX23" fmla="*/ 1671638 w 3424238"/>
                <a:gd name="connsiteY23" fmla="*/ 376238 h 776288"/>
                <a:gd name="connsiteX24" fmla="*/ 1671638 w 3424238"/>
                <a:gd name="connsiteY24" fmla="*/ 342900 h 776288"/>
                <a:gd name="connsiteX25" fmla="*/ 1624013 w 3424238"/>
                <a:gd name="connsiteY25" fmla="*/ 342900 h 776288"/>
                <a:gd name="connsiteX26" fmla="*/ 1624013 w 3424238"/>
                <a:gd name="connsiteY26" fmla="*/ 328613 h 776288"/>
                <a:gd name="connsiteX27" fmla="*/ 1566863 w 3424238"/>
                <a:gd name="connsiteY27" fmla="*/ 328613 h 776288"/>
                <a:gd name="connsiteX28" fmla="*/ 1576388 w 3424238"/>
                <a:gd name="connsiteY28" fmla="*/ 319088 h 776288"/>
                <a:gd name="connsiteX29" fmla="*/ 1514475 w 3424238"/>
                <a:gd name="connsiteY29" fmla="*/ 319088 h 776288"/>
                <a:gd name="connsiteX30" fmla="*/ 1514475 w 3424238"/>
                <a:gd name="connsiteY30" fmla="*/ 295275 h 776288"/>
                <a:gd name="connsiteX31" fmla="*/ 1495425 w 3424238"/>
                <a:gd name="connsiteY31" fmla="*/ 295275 h 776288"/>
                <a:gd name="connsiteX32" fmla="*/ 1495425 w 3424238"/>
                <a:gd name="connsiteY32" fmla="*/ 266700 h 776288"/>
                <a:gd name="connsiteX33" fmla="*/ 1447800 w 3424238"/>
                <a:gd name="connsiteY33" fmla="*/ 266700 h 776288"/>
                <a:gd name="connsiteX34" fmla="*/ 1409700 w 3424238"/>
                <a:gd name="connsiteY34" fmla="*/ 266700 h 776288"/>
                <a:gd name="connsiteX35" fmla="*/ 1409700 w 3424238"/>
                <a:gd name="connsiteY35" fmla="*/ 242888 h 776288"/>
                <a:gd name="connsiteX36" fmla="*/ 1347788 w 3424238"/>
                <a:gd name="connsiteY36" fmla="*/ 242888 h 776288"/>
                <a:gd name="connsiteX37" fmla="*/ 1347788 w 3424238"/>
                <a:gd name="connsiteY37" fmla="*/ 233363 h 776288"/>
                <a:gd name="connsiteX38" fmla="*/ 1285875 w 3424238"/>
                <a:gd name="connsiteY38" fmla="*/ 233363 h 776288"/>
                <a:gd name="connsiteX39" fmla="*/ 1285875 w 3424238"/>
                <a:gd name="connsiteY39" fmla="*/ 214313 h 776288"/>
                <a:gd name="connsiteX40" fmla="*/ 1209675 w 3424238"/>
                <a:gd name="connsiteY40" fmla="*/ 214313 h 776288"/>
                <a:gd name="connsiteX41" fmla="*/ 1209675 w 3424238"/>
                <a:gd name="connsiteY41" fmla="*/ 190500 h 776288"/>
                <a:gd name="connsiteX42" fmla="*/ 1138238 w 3424238"/>
                <a:gd name="connsiteY42" fmla="*/ 190500 h 776288"/>
                <a:gd name="connsiteX43" fmla="*/ 933450 w 3424238"/>
                <a:gd name="connsiteY43" fmla="*/ 190500 h 776288"/>
                <a:gd name="connsiteX44" fmla="*/ 933450 w 3424238"/>
                <a:gd name="connsiteY44" fmla="*/ 176213 h 776288"/>
                <a:gd name="connsiteX45" fmla="*/ 823913 w 3424238"/>
                <a:gd name="connsiteY45" fmla="*/ 176213 h 776288"/>
                <a:gd name="connsiteX46" fmla="*/ 823913 w 3424238"/>
                <a:gd name="connsiteY46" fmla="*/ 166688 h 776288"/>
                <a:gd name="connsiteX47" fmla="*/ 723900 w 3424238"/>
                <a:gd name="connsiteY47" fmla="*/ 166688 h 776288"/>
                <a:gd name="connsiteX48" fmla="*/ 723900 w 3424238"/>
                <a:gd name="connsiteY48" fmla="*/ 152400 h 776288"/>
                <a:gd name="connsiteX49" fmla="*/ 676275 w 3424238"/>
                <a:gd name="connsiteY49" fmla="*/ 152400 h 776288"/>
                <a:gd name="connsiteX50" fmla="*/ 676275 w 3424238"/>
                <a:gd name="connsiteY50" fmla="*/ 128588 h 776288"/>
                <a:gd name="connsiteX51" fmla="*/ 600075 w 3424238"/>
                <a:gd name="connsiteY51" fmla="*/ 128588 h 776288"/>
                <a:gd name="connsiteX52" fmla="*/ 600075 w 3424238"/>
                <a:gd name="connsiteY52" fmla="*/ 119063 h 776288"/>
                <a:gd name="connsiteX53" fmla="*/ 423863 w 3424238"/>
                <a:gd name="connsiteY53" fmla="*/ 119063 h 776288"/>
                <a:gd name="connsiteX54" fmla="*/ 423863 w 3424238"/>
                <a:gd name="connsiteY54" fmla="*/ 104775 h 776288"/>
                <a:gd name="connsiteX55" fmla="*/ 166688 w 3424238"/>
                <a:gd name="connsiteY55" fmla="*/ 104775 h 776288"/>
                <a:gd name="connsiteX56" fmla="*/ 166688 w 3424238"/>
                <a:gd name="connsiteY56" fmla="*/ 76200 h 776288"/>
                <a:gd name="connsiteX57" fmla="*/ 100013 w 3424238"/>
                <a:gd name="connsiteY57" fmla="*/ 76200 h 776288"/>
                <a:gd name="connsiteX58" fmla="*/ 100013 w 3424238"/>
                <a:gd name="connsiteY58" fmla="*/ 52388 h 776288"/>
                <a:gd name="connsiteX59" fmla="*/ 90488 w 3424238"/>
                <a:gd name="connsiteY59" fmla="*/ 52388 h 776288"/>
                <a:gd name="connsiteX60" fmla="*/ 90488 w 3424238"/>
                <a:gd name="connsiteY60" fmla="*/ 38100 h 776288"/>
                <a:gd name="connsiteX61" fmla="*/ 61913 w 3424238"/>
                <a:gd name="connsiteY61" fmla="*/ 38100 h 776288"/>
                <a:gd name="connsiteX62" fmla="*/ 61913 w 3424238"/>
                <a:gd name="connsiteY62" fmla="*/ 38100 h 776288"/>
                <a:gd name="connsiteX63" fmla="*/ 61913 w 3424238"/>
                <a:gd name="connsiteY63" fmla="*/ 19050 h 776288"/>
                <a:gd name="connsiteX64" fmla="*/ 19050 w 3424238"/>
                <a:gd name="connsiteY64" fmla="*/ 19050 h 776288"/>
                <a:gd name="connsiteX65" fmla="*/ 19050 w 3424238"/>
                <a:gd name="connsiteY65" fmla="*/ 0 h 776288"/>
                <a:gd name="connsiteX66" fmla="*/ 0 w 3424238"/>
                <a:gd name="connsiteY66" fmla="*/ 19050 h 776288"/>
                <a:gd name="connsiteX0" fmla="*/ 3424238 w 3424238"/>
                <a:gd name="connsiteY0" fmla="*/ 776288 h 776288"/>
                <a:gd name="connsiteX1" fmla="*/ 3000375 w 3424238"/>
                <a:gd name="connsiteY1" fmla="*/ 776288 h 776288"/>
                <a:gd name="connsiteX2" fmla="*/ 3000375 w 3424238"/>
                <a:gd name="connsiteY2" fmla="*/ 685800 h 776288"/>
                <a:gd name="connsiteX3" fmla="*/ 2814638 w 3424238"/>
                <a:gd name="connsiteY3" fmla="*/ 685800 h 776288"/>
                <a:gd name="connsiteX4" fmla="*/ 2814638 w 3424238"/>
                <a:gd name="connsiteY4" fmla="*/ 547688 h 776288"/>
                <a:gd name="connsiteX5" fmla="*/ 2400300 w 3424238"/>
                <a:gd name="connsiteY5" fmla="*/ 547688 h 776288"/>
                <a:gd name="connsiteX6" fmla="*/ 2400300 w 3424238"/>
                <a:gd name="connsiteY6" fmla="*/ 509588 h 776288"/>
                <a:gd name="connsiteX7" fmla="*/ 2243138 w 3424238"/>
                <a:gd name="connsiteY7" fmla="*/ 509588 h 776288"/>
                <a:gd name="connsiteX8" fmla="*/ 2243138 w 3424238"/>
                <a:gd name="connsiteY8" fmla="*/ 495300 h 776288"/>
                <a:gd name="connsiteX9" fmla="*/ 2085975 w 3424238"/>
                <a:gd name="connsiteY9" fmla="*/ 495300 h 776288"/>
                <a:gd name="connsiteX10" fmla="*/ 2085975 w 3424238"/>
                <a:gd name="connsiteY10" fmla="*/ 471488 h 776288"/>
                <a:gd name="connsiteX11" fmla="*/ 2066924 w 3424238"/>
                <a:gd name="connsiteY11" fmla="*/ 471488 h 776288"/>
                <a:gd name="connsiteX12" fmla="*/ 2066925 w 3424238"/>
                <a:gd name="connsiteY12" fmla="*/ 457200 h 776288"/>
                <a:gd name="connsiteX13" fmla="*/ 2024063 w 3424238"/>
                <a:gd name="connsiteY13" fmla="*/ 457200 h 776288"/>
                <a:gd name="connsiteX14" fmla="*/ 2024063 w 3424238"/>
                <a:gd name="connsiteY14" fmla="*/ 442913 h 776288"/>
                <a:gd name="connsiteX15" fmla="*/ 1971675 w 3424238"/>
                <a:gd name="connsiteY15" fmla="*/ 442913 h 776288"/>
                <a:gd name="connsiteX16" fmla="*/ 1971675 w 3424238"/>
                <a:gd name="connsiteY16" fmla="*/ 428625 h 776288"/>
                <a:gd name="connsiteX17" fmla="*/ 1943100 w 3424238"/>
                <a:gd name="connsiteY17" fmla="*/ 428625 h 776288"/>
                <a:gd name="connsiteX18" fmla="*/ 1943100 w 3424238"/>
                <a:gd name="connsiteY18" fmla="*/ 404813 h 776288"/>
                <a:gd name="connsiteX19" fmla="*/ 1943100 w 3424238"/>
                <a:gd name="connsiteY19" fmla="*/ 404813 h 776288"/>
                <a:gd name="connsiteX20" fmla="*/ 1943100 w 3424238"/>
                <a:gd name="connsiteY20" fmla="*/ 385763 h 776288"/>
                <a:gd name="connsiteX21" fmla="*/ 1809750 w 3424238"/>
                <a:gd name="connsiteY21" fmla="*/ 385763 h 776288"/>
                <a:gd name="connsiteX22" fmla="*/ 1807369 w 3424238"/>
                <a:gd name="connsiteY22" fmla="*/ 376238 h 776288"/>
                <a:gd name="connsiteX23" fmla="*/ 1671638 w 3424238"/>
                <a:gd name="connsiteY23" fmla="*/ 376238 h 776288"/>
                <a:gd name="connsiteX24" fmla="*/ 1671638 w 3424238"/>
                <a:gd name="connsiteY24" fmla="*/ 342900 h 776288"/>
                <a:gd name="connsiteX25" fmla="*/ 1624013 w 3424238"/>
                <a:gd name="connsiteY25" fmla="*/ 342900 h 776288"/>
                <a:gd name="connsiteX26" fmla="*/ 1624013 w 3424238"/>
                <a:gd name="connsiteY26" fmla="*/ 328613 h 776288"/>
                <a:gd name="connsiteX27" fmla="*/ 1566863 w 3424238"/>
                <a:gd name="connsiteY27" fmla="*/ 328613 h 776288"/>
                <a:gd name="connsiteX28" fmla="*/ 1576388 w 3424238"/>
                <a:gd name="connsiteY28" fmla="*/ 319088 h 776288"/>
                <a:gd name="connsiteX29" fmla="*/ 1514475 w 3424238"/>
                <a:gd name="connsiteY29" fmla="*/ 319088 h 776288"/>
                <a:gd name="connsiteX30" fmla="*/ 1514475 w 3424238"/>
                <a:gd name="connsiteY30" fmla="*/ 295275 h 776288"/>
                <a:gd name="connsiteX31" fmla="*/ 1495425 w 3424238"/>
                <a:gd name="connsiteY31" fmla="*/ 295275 h 776288"/>
                <a:gd name="connsiteX32" fmla="*/ 1495425 w 3424238"/>
                <a:gd name="connsiteY32" fmla="*/ 266700 h 776288"/>
                <a:gd name="connsiteX33" fmla="*/ 1447800 w 3424238"/>
                <a:gd name="connsiteY33" fmla="*/ 266700 h 776288"/>
                <a:gd name="connsiteX34" fmla="*/ 1409700 w 3424238"/>
                <a:gd name="connsiteY34" fmla="*/ 266700 h 776288"/>
                <a:gd name="connsiteX35" fmla="*/ 1409700 w 3424238"/>
                <a:gd name="connsiteY35" fmla="*/ 242888 h 776288"/>
                <a:gd name="connsiteX36" fmla="*/ 1347788 w 3424238"/>
                <a:gd name="connsiteY36" fmla="*/ 242888 h 776288"/>
                <a:gd name="connsiteX37" fmla="*/ 1347788 w 3424238"/>
                <a:gd name="connsiteY37" fmla="*/ 233363 h 776288"/>
                <a:gd name="connsiteX38" fmla="*/ 1285875 w 3424238"/>
                <a:gd name="connsiteY38" fmla="*/ 233363 h 776288"/>
                <a:gd name="connsiteX39" fmla="*/ 1285875 w 3424238"/>
                <a:gd name="connsiteY39" fmla="*/ 214313 h 776288"/>
                <a:gd name="connsiteX40" fmla="*/ 1209675 w 3424238"/>
                <a:gd name="connsiteY40" fmla="*/ 214313 h 776288"/>
                <a:gd name="connsiteX41" fmla="*/ 1209675 w 3424238"/>
                <a:gd name="connsiteY41" fmla="*/ 190500 h 776288"/>
                <a:gd name="connsiteX42" fmla="*/ 1138238 w 3424238"/>
                <a:gd name="connsiteY42" fmla="*/ 190500 h 776288"/>
                <a:gd name="connsiteX43" fmla="*/ 933450 w 3424238"/>
                <a:gd name="connsiteY43" fmla="*/ 190500 h 776288"/>
                <a:gd name="connsiteX44" fmla="*/ 933450 w 3424238"/>
                <a:gd name="connsiteY44" fmla="*/ 176213 h 776288"/>
                <a:gd name="connsiteX45" fmla="*/ 823913 w 3424238"/>
                <a:gd name="connsiteY45" fmla="*/ 176213 h 776288"/>
                <a:gd name="connsiteX46" fmla="*/ 823913 w 3424238"/>
                <a:gd name="connsiteY46" fmla="*/ 166688 h 776288"/>
                <a:gd name="connsiteX47" fmla="*/ 723900 w 3424238"/>
                <a:gd name="connsiteY47" fmla="*/ 166688 h 776288"/>
                <a:gd name="connsiteX48" fmla="*/ 723900 w 3424238"/>
                <a:gd name="connsiteY48" fmla="*/ 152400 h 776288"/>
                <a:gd name="connsiteX49" fmla="*/ 676275 w 3424238"/>
                <a:gd name="connsiteY49" fmla="*/ 152400 h 776288"/>
                <a:gd name="connsiteX50" fmla="*/ 676275 w 3424238"/>
                <a:gd name="connsiteY50" fmla="*/ 128588 h 776288"/>
                <a:gd name="connsiteX51" fmla="*/ 600075 w 3424238"/>
                <a:gd name="connsiteY51" fmla="*/ 128588 h 776288"/>
                <a:gd name="connsiteX52" fmla="*/ 600075 w 3424238"/>
                <a:gd name="connsiteY52" fmla="*/ 119063 h 776288"/>
                <a:gd name="connsiteX53" fmla="*/ 423863 w 3424238"/>
                <a:gd name="connsiteY53" fmla="*/ 119063 h 776288"/>
                <a:gd name="connsiteX54" fmla="*/ 423863 w 3424238"/>
                <a:gd name="connsiteY54" fmla="*/ 104775 h 776288"/>
                <a:gd name="connsiteX55" fmla="*/ 166688 w 3424238"/>
                <a:gd name="connsiteY55" fmla="*/ 104775 h 776288"/>
                <a:gd name="connsiteX56" fmla="*/ 166688 w 3424238"/>
                <a:gd name="connsiteY56" fmla="*/ 76200 h 776288"/>
                <a:gd name="connsiteX57" fmla="*/ 100013 w 3424238"/>
                <a:gd name="connsiteY57" fmla="*/ 76200 h 776288"/>
                <a:gd name="connsiteX58" fmla="*/ 100013 w 3424238"/>
                <a:gd name="connsiteY58" fmla="*/ 52388 h 776288"/>
                <a:gd name="connsiteX59" fmla="*/ 90488 w 3424238"/>
                <a:gd name="connsiteY59" fmla="*/ 52388 h 776288"/>
                <a:gd name="connsiteX60" fmla="*/ 90488 w 3424238"/>
                <a:gd name="connsiteY60" fmla="*/ 38100 h 776288"/>
                <a:gd name="connsiteX61" fmla="*/ 61913 w 3424238"/>
                <a:gd name="connsiteY61" fmla="*/ 38100 h 776288"/>
                <a:gd name="connsiteX62" fmla="*/ 61913 w 3424238"/>
                <a:gd name="connsiteY62" fmla="*/ 38100 h 776288"/>
                <a:gd name="connsiteX63" fmla="*/ 61913 w 3424238"/>
                <a:gd name="connsiteY63" fmla="*/ 19050 h 776288"/>
                <a:gd name="connsiteX64" fmla="*/ 19050 w 3424238"/>
                <a:gd name="connsiteY64" fmla="*/ 19050 h 776288"/>
                <a:gd name="connsiteX65" fmla="*/ 19050 w 3424238"/>
                <a:gd name="connsiteY65" fmla="*/ 0 h 776288"/>
                <a:gd name="connsiteX66" fmla="*/ 0 w 3424238"/>
                <a:gd name="connsiteY66" fmla="*/ 19050 h 776288"/>
                <a:gd name="connsiteX0" fmla="*/ 3405188 w 3405188"/>
                <a:gd name="connsiteY0" fmla="*/ 776288 h 776288"/>
                <a:gd name="connsiteX1" fmla="*/ 2981325 w 3405188"/>
                <a:gd name="connsiteY1" fmla="*/ 776288 h 776288"/>
                <a:gd name="connsiteX2" fmla="*/ 2981325 w 3405188"/>
                <a:gd name="connsiteY2" fmla="*/ 685800 h 776288"/>
                <a:gd name="connsiteX3" fmla="*/ 2795588 w 3405188"/>
                <a:gd name="connsiteY3" fmla="*/ 685800 h 776288"/>
                <a:gd name="connsiteX4" fmla="*/ 2795588 w 3405188"/>
                <a:gd name="connsiteY4" fmla="*/ 547688 h 776288"/>
                <a:gd name="connsiteX5" fmla="*/ 2381250 w 3405188"/>
                <a:gd name="connsiteY5" fmla="*/ 547688 h 776288"/>
                <a:gd name="connsiteX6" fmla="*/ 2381250 w 3405188"/>
                <a:gd name="connsiteY6" fmla="*/ 509588 h 776288"/>
                <a:gd name="connsiteX7" fmla="*/ 2224088 w 3405188"/>
                <a:gd name="connsiteY7" fmla="*/ 509588 h 776288"/>
                <a:gd name="connsiteX8" fmla="*/ 2224088 w 3405188"/>
                <a:gd name="connsiteY8" fmla="*/ 495300 h 776288"/>
                <a:gd name="connsiteX9" fmla="*/ 2066925 w 3405188"/>
                <a:gd name="connsiteY9" fmla="*/ 495300 h 776288"/>
                <a:gd name="connsiteX10" fmla="*/ 2066925 w 3405188"/>
                <a:gd name="connsiteY10" fmla="*/ 471488 h 776288"/>
                <a:gd name="connsiteX11" fmla="*/ 2047874 w 3405188"/>
                <a:gd name="connsiteY11" fmla="*/ 471488 h 776288"/>
                <a:gd name="connsiteX12" fmla="*/ 2047875 w 3405188"/>
                <a:gd name="connsiteY12" fmla="*/ 457200 h 776288"/>
                <a:gd name="connsiteX13" fmla="*/ 2005013 w 3405188"/>
                <a:gd name="connsiteY13" fmla="*/ 457200 h 776288"/>
                <a:gd name="connsiteX14" fmla="*/ 2005013 w 3405188"/>
                <a:gd name="connsiteY14" fmla="*/ 442913 h 776288"/>
                <a:gd name="connsiteX15" fmla="*/ 1952625 w 3405188"/>
                <a:gd name="connsiteY15" fmla="*/ 442913 h 776288"/>
                <a:gd name="connsiteX16" fmla="*/ 1952625 w 3405188"/>
                <a:gd name="connsiteY16" fmla="*/ 428625 h 776288"/>
                <a:gd name="connsiteX17" fmla="*/ 1924050 w 3405188"/>
                <a:gd name="connsiteY17" fmla="*/ 428625 h 776288"/>
                <a:gd name="connsiteX18" fmla="*/ 1924050 w 3405188"/>
                <a:gd name="connsiteY18" fmla="*/ 404813 h 776288"/>
                <a:gd name="connsiteX19" fmla="*/ 1924050 w 3405188"/>
                <a:gd name="connsiteY19" fmla="*/ 404813 h 776288"/>
                <a:gd name="connsiteX20" fmla="*/ 1924050 w 3405188"/>
                <a:gd name="connsiteY20" fmla="*/ 385763 h 776288"/>
                <a:gd name="connsiteX21" fmla="*/ 1790700 w 3405188"/>
                <a:gd name="connsiteY21" fmla="*/ 385763 h 776288"/>
                <a:gd name="connsiteX22" fmla="*/ 1788319 w 3405188"/>
                <a:gd name="connsiteY22" fmla="*/ 376238 h 776288"/>
                <a:gd name="connsiteX23" fmla="*/ 1652588 w 3405188"/>
                <a:gd name="connsiteY23" fmla="*/ 376238 h 776288"/>
                <a:gd name="connsiteX24" fmla="*/ 1652588 w 3405188"/>
                <a:gd name="connsiteY24" fmla="*/ 342900 h 776288"/>
                <a:gd name="connsiteX25" fmla="*/ 1604963 w 3405188"/>
                <a:gd name="connsiteY25" fmla="*/ 342900 h 776288"/>
                <a:gd name="connsiteX26" fmla="*/ 1604963 w 3405188"/>
                <a:gd name="connsiteY26" fmla="*/ 328613 h 776288"/>
                <a:gd name="connsiteX27" fmla="*/ 1547813 w 3405188"/>
                <a:gd name="connsiteY27" fmla="*/ 328613 h 776288"/>
                <a:gd name="connsiteX28" fmla="*/ 1557338 w 3405188"/>
                <a:gd name="connsiteY28" fmla="*/ 319088 h 776288"/>
                <a:gd name="connsiteX29" fmla="*/ 1495425 w 3405188"/>
                <a:gd name="connsiteY29" fmla="*/ 319088 h 776288"/>
                <a:gd name="connsiteX30" fmla="*/ 1495425 w 3405188"/>
                <a:gd name="connsiteY30" fmla="*/ 295275 h 776288"/>
                <a:gd name="connsiteX31" fmla="*/ 1476375 w 3405188"/>
                <a:gd name="connsiteY31" fmla="*/ 295275 h 776288"/>
                <a:gd name="connsiteX32" fmla="*/ 1476375 w 3405188"/>
                <a:gd name="connsiteY32" fmla="*/ 266700 h 776288"/>
                <a:gd name="connsiteX33" fmla="*/ 1428750 w 3405188"/>
                <a:gd name="connsiteY33" fmla="*/ 266700 h 776288"/>
                <a:gd name="connsiteX34" fmla="*/ 1390650 w 3405188"/>
                <a:gd name="connsiteY34" fmla="*/ 266700 h 776288"/>
                <a:gd name="connsiteX35" fmla="*/ 1390650 w 3405188"/>
                <a:gd name="connsiteY35" fmla="*/ 242888 h 776288"/>
                <a:gd name="connsiteX36" fmla="*/ 1328738 w 3405188"/>
                <a:gd name="connsiteY36" fmla="*/ 242888 h 776288"/>
                <a:gd name="connsiteX37" fmla="*/ 1328738 w 3405188"/>
                <a:gd name="connsiteY37" fmla="*/ 233363 h 776288"/>
                <a:gd name="connsiteX38" fmla="*/ 1266825 w 3405188"/>
                <a:gd name="connsiteY38" fmla="*/ 233363 h 776288"/>
                <a:gd name="connsiteX39" fmla="*/ 1266825 w 3405188"/>
                <a:gd name="connsiteY39" fmla="*/ 214313 h 776288"/>
                <a:gd name="connsiteX40" fmla="*/ 1190625 w 3405188"/>
                <a:gd name="connsiteY40" fmla="*/ 214313 h 776288"/>
                <a:gd name="connsiteX41" fmla="*/ 1190625 w 3405188"/>
                <a:gd name="connsiteY41" fmla="*/ 190500 h 776288"/>
                <a:gd name="connsiteX42" fmla="*/ 1119188 w 3405188"/>
                <a:gd name="connsiteY42" fmla="*/ 190500 h 776288"/>
                <a:gd name="connsiteX43" fmla="*/ 914400 w 3405188"/>
                <a:gd name="connsiteY43" fmla="*/ 190500 h 776288"/>
                <a:gd name="connsiteX44" fmla="*/ 914400 w 3405188"/>
                <a:gd name="connsiteY44" fmla="*/ 176213 h 776288"/>
                <a:gd name="connsiteX45" fmla="*/ 804863 w 3405188"/>
                <a:gd name="connsiteY45" fmla="*/ 176213 h 776288"/>
                <a:gd name="connsiteX46" fmla="*/ 804863 w 3405188"/>
                <a:gd name="connsiteY46" fmla="*/ 166688 h 776288"/>
                <a:gd name="connsiteX47" fmla="*/ 704850 w 3405188"/>
                <a:gd name="connsiteY47" fmla="*/ 166688 h 776288"/>
                <a:gd name="connsiteX48" fmla="*/ 704850 w 3405188"/>
                <a:gd name="connsiteY48" fmla="*/ 152400 h 776288"/>
                <a:gd name="connsiteX49" fmla="*/ 657225 w 3405188"/>
                <a:gd name="connsiteY49" fmla="*/ 152400 h 776288"/>
                <a:gd name="connsiteX50" fmla="*/ 657225 w 3405188"/>
                <a:gd name="connsiteY50" fmla="*/ 128588 h 776288"/>
                <a:gd name="connsiteX51" fmla="*/ 581025 w 3405188"/>
                <a:gd name="connsiteY51" fmla="*/ 128588 h 776288"/>
                <a:gd name="connsiteX52" fmla="*/ 581025 w 3405188"/>
                <a:gd name="connsiteY52" fmla="*/ 119063 h 776288"/>
                <a:gd name="connsiteX53" fmla="*/ 404813 w 3405188"/>
                <a:gd name="connsiteY53" fmla="*/ 119063 h 776288"/>
                <a:gd name="connsiteX54" fmla="*/ 404813 w 3405188"/>
                <a:gd name="connsiteY54" fmla="*/ 104775 h 776288"/>
                <a:gd name="connsiteX55" fmla="*/ 147638 w 3405188"/>
                <a:gd name="connsiteY55" fmla="*/ 104775 h 776288"/>
                <a:gd name="connsiteX56" fmla="*/ 147638 w 3405188"/>
                <a:gd name="connsiteY56" fmla="*/ 76200 h 776288"/>
                <a:gd name="connsiteX57" fmla="*/ 80963 w 3405188"/>
                <a:gd name="connsiteY57" fmla="*/ 76200 h 776288"/>
                <a:gd name="connsiteX58" fmla="*/ 80963 w 3405188"/>
                <a:gd name="connsiteY58" fmla="*/ 52388 h 776288"/>
                <a:gd name="connsiteX59" fmla="*/ 71438 w 3405188"/>
                <a:gd name="connsiteY59" fmla="*/ 52388 h 776288"/>
                <a:gd name="connsiteX60" fmla="*/ 71438 w 3405188"/>
                <a:gd name="connsiteY60" fmla="*/ 38100 h 776288"/>
                <a:gd name="connsiteX61" fmla="*/ 42863 w 3405188"/>
                <a:gd name="connsiteY61" fmla="*/ 38100 h 776288"/>
                <a:gd name="connsiteX62" fmla="*/ 42863 w 3405188"/>
                <a:gd name="connsiteY62" fmla="*/ 38100 h 776288"/>
                <a:gd name="connsiteX63" fmla="*/ 42863 w 3405188"/>
                <a:gd name="connsiteY63" fmla="*/ 19050 h 776288"/>
                <a:gd name="connsiteX64" fmla="*/ 0 w 3405188"/>
                <a:gd name="connsiteY64" fmla="*/ 19050 h 776288"/>
                <a:gd name="connsiteX65" fmla="*/ 0 w 3405188"/>
                <a:gd name="connsiteY65" fmla="*/ 0 h 776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3405188" h="776288">
                  <a:moveTo>
                    <a:pt x="3405188" y="776288"/>
                  </a:moveTo>
                  <a:lnTo>
                    <a:pt x="2981325" y="776288"/>
                  </a:lnTo>
                  <a:lnTo>
                    <a:pt x="2981325" y="685800"/>
                  </a:lnTo>
                  <a:lnTo>
                    <a:pt x="2795588" y="685800"/>
                  </a:lnTo>
                  <a:lnTo>
                    <a:pt x="2795588" y="547688"/>
                  </a:lnTo>
                  <a:lnTo>
                    <a:pt x="2381250" y="547688"/>
                  </a:lnTo>
                  <a:lnTo>
                    <a:pt x="2381250" y="509588"/>
                  </a:lnTo>
                  <a:lnTo>
                    <a:pt x="2224088" y="509588"/>
                  </a:lnTo>
                  <a:lnTo>
                    <a:pt x="2224088" y="495300"/>
                  </a:lnTo>
                  <a:lnTo>
                    <a:pt x="2066925" y="495300"/>
                  </a:lnTo>
                  <a:lnTo>
                    <a:pt x="2066925" y="471488"/>
                  </a:lnTo>
                  <a:lnTo>
                    <a:pt x="2047874" y="471488"/>
                  </a:lnTo>
                  <a:cubicBezTo>
                    <a:pt x="2047874" y="463550"/>
                    <a:pt x="2047875" y="465138"/>
                    <a:pt x="2047875" y="457200"/>
                  </a:cubicBezTo>
                  <a:lnTo>
                    <a:pt x="2005013" y="457200"/>
                  </a:lnTo>
                  <a:lnTo>
                    <a:pt x="2005013" y="442913"/>
                  </a:lnTo>
                  <a:lnTo>
                    <a:pt x="1952625" y="442913"/>
                  </a:lnTo>
                  <a:lnTo>
                    <a:pt x="1952625" y="428625"/>
                  </a:lnTo>
                  <a:lnTo>
                    <a:pt x="1924050" y="428625"/>
                  </a:lnTo>
                  <a:lnTo>
                    <a:pt x="1924050" y="404813"/>
                  </a:lnTo>
                  <a:lnTo>
                    <a:pt x="1924050" y="404813"/>
                  </a:lnTo>
                  <a:lnTo>
                    <a:pt x="1924050" y="385763"/>
                  </a:lnTo>
                  <a:lnTo>
                    <a:pt x="1790700" y="385763"/>
                  </a:lnTo>
                  <a:lnTo>
                    <a:pt x="1788319" y="376238"/>
                  </a:lnTo>
                  <a:lnTo>
                    <a:pt x="1652588" y="376238"/>
                  </a:lnTo>
                  <a:lnTo>
                    <a:pt x="1652588" y="342900"/>
                  </a:lnTo>
                  <a:lnTo>
                    <a:pt x="1604963" y="342900"/>
                  </a:lnTo>
                  <a:lnTo>
                    <a:pt x="1604963" y="328613"/>
                  </a:lnTo>
                  <a:lnTo>
                    <a:pt x="1547813" y="328613"/>
                  </a:lnTo>
                  <a:lnTo>
                    <a:pt x="1557338" y="319088"/>
                  </a:lnTo>
                  <a:lnTo>
                    <a:pt x="1495425" y="319088"/>
                  </a:lnTo>
                  <a:lnTo>
                    <a:pt x="1495425" y="295275"/>
                  </a:lnTo>
                  <a:lnTo>
                    <a:pt x="1476375" y="295275"/>
                  </a:lnTo>
                  <a:lnTo>
                    <a:pt x="1476375" y="266700"/>
                  </a:lnTo>
                  <a:lnTo>
                    <a:pt x="1428750" y="266700"/>
                  </a:lnTo>
                  <a:lnTo>
                    <a:pt x="1390650" y="266700"/>
                  </a:lnTo>
                  <a:lnTo>
                    <a:pt x="1390650" y="242888"/>
                  </a:lnTo>
                  <a:lnTo>
                    <a:pt x="1328738" y="242888"/>
                  </a:lnTo>
                  <a:lnTo>
                    <a:pt x="1328738" y="233363"/>
                  </a:lnTo>
                  <a:lnTo>
                    <a:pt x="1266825" y="233363"/>
                  </a:lnTo>
                  <a:lnTo>
                    <a:pt x="1266825" y="214313"/>
                  </a:lnTo>
                  <a:lnTo>
                    <a:pt x="1190625" y="214313"/>
                  </a:lnTo>
                  <a:lnTo>
                    <a:pt x="1190625" y="190500"/>
                  </a:lnTo>
                  <a:lnTo>
                    <a:pt x="1119188" y="190500"/>
                  </a:lnTo>
                  <a:lnTo>
                    <a:pt x="914400" y="190500"/>
                  </a:lnTo>
                  <a:lnTo>
                    <a:pt x="914400" y="176213"/>
                  </a:lnTo>
                  <a:lnTo>
                    <a:pt x="804863" y="176213"/>
                  </a:lnTo>
                  <a:lnTo>
                    <a:pt x="804863" y="166688"/>
                  </a:lnTo>
                  <a:lnTo>
                    <a:pt x="704850" y="166688"/>
                  </a:lnTo>
                  <a:lnTo>
                    <a:pt x="704850" y="152400"/>
                  </a:lnTo>
                  <a:lnTo>
                    <a:pt x="657225" y="152400"/>
                  </a:lnTo>
                  <a:lnTo>
                    <a:pt x="657225" y="128588"/>
                  </a:lnTo>
                  <a:lnTo>
                    <a:pt x="581025" y="128588"/>
                  </a:lnTo>
                  <a:lnTo>
                    <a:pt x="581025" y="119063"/>
                  </a:lnTo>
                  <a:lnTo>
                    <a:pt x="404813" y="119063"/>
                  </a:lnTo>
                  <a:lnTo>
                    <a:pt x="404813" y="104775"/>
                  </a:lnTo>
                  <a:lnTo>
                    <a:pt x="147638" y="104775"/>
                  </a:lnTo>
                  <a:lnTo>
                    <a:pt x="147638" y="76200"/>
                  </a:lnTo>
                  <a:lnTo>
                    <a:pt x="80963" y="76200"/>
                  </a:lnTo>
                  <a:lnTo>
                    <a:pt x="80963" y="52388"/>
                  </a:lnTo>
                  <a:lnTo>
                    <a:pt x="71438" y="52388"/>
                  </a:lnTo>
                  <a:lnTo>
                    <a:pt x="71438" y="38100"/>
                  </a:lnTo>
                  <a:lnTo>
                    <a:pt x="42863" y="38100"/>
                  </a:lnTo>
                  <a:lnTo>
                    <a:pt x="42863" y="38100"/>
                  </a:lnTo>
                  <a:lnTo>
                    <a:pt x="42863" y="19050"/>
                  </a:lnTo>
                  <a:lnTo>
                    <a:pt x="0" y="19050"/>
                  </a:lnTo>
                  <a:lnTo>
                    <a:pt x="0" y="0"/>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105" name="Freeform: Shape 4104">
              <a:extLst>
                <a:ext uri="{FF2B5EF4-FFF2-40B4-BE49-F238E27FC236}">
                  <a16:creationId xmlns:a16="http://schemas.microsoft.com/office/drawing/2014/main" id="{4017DE30-A8D1-02BF-1D4B-188E295E08F0}"/>
                </a:ext>
              </a:extLst>
            </p:cNvPr>
            <p:cNvSpPr/>
            <p:nvPr/>
          </p:nvSpPr>
          <p:spPr bwMode="auto">
            <a:xfrm>
              <a:off x="2647950" y="2390775"/>
              <a:ext cx="4025900" cy="828675"/>
            </a:xfrm>
            <a:custGeom>
              <a:avLst/>
              <a:gdLst>
                <a:gd name="connsiteX0" fmla="*/ 0 w 3924300"/>
                <a:gd name="connsiteY0" fmla="*/ 0 h 828675"/>
                <a:gd name="connsiteX1" fmla="*/ 165100 w 3924300"/>
                <a:gd name="connsiteY1" fmla="*/ 0 h 828675"/>
                <a:gd name="connsiteX2" fmla="*/ 165100 w 3924300"/>
                <a:gd name="connsiteY2" fmla="*/ 22225 h 828675"/>
                <a:gd name="connsiteX3" fmla="*/ 215900 w 3924300"/>
                <a:gd name="connsiteY3" fmla="*/ 22225 h 828675"/>
                <a:gd name="connsiteX4" fmla="*/ 215900 w 3924300"/>
                <a:gd name="connsiteY4" fmla="*/ 34925 h 828675"/>
                <a:gd name="connsiteX5" fmla="*/ 320675 w 3924300"/>
                <a:gd name="connsiteY5" fmla="*/ 34925 h 828675"/>
                <a:gd name="connsiteX6" fmla="*/ 320675 w 3924300"/>
                <a:gd name="connsiteY6" fmla="*/ 50800 h 828675"/>
                <a:gd name="connsiteX7" fmla="*/ 415925 w 3924300"/>
                <a:gd name="connsiteY7" fmla="*/ 50800 h 828675"/>
                <a:gd name="connsiteX8" fmla="*/ 415925 w 3924300"/>
                <a:gd name="connsiteY8" fmla="*/ 60325 h 828675"/>
                <a:gd name="connsiteX9" fmla="*/ 441325 w 3924300"/>
                <a:gd name="connsiteY9" fmla="*/ 60325 h 828675"/>
                <a:gd name="connsiteX10" fmla="*/ 441325 w 3924300"/>
                <a:gd name="connsiteY10" fmla="*/ 85725 h 828675"/>
                <a:gd name="connsiteX11" fmla="*/ 485775 w 3924300"/>
                <a:gd name="connsiteY11" fmla="*/ 85725 h 828675"/>
                <a:gd name="connsiteX12" fmla="*/ 485775 w 3924300"/>
                <a:gd name="connsiteY12" fmla="*/ 88900 h 828675"/>
                <a:gd name="connsiteX13" fmla="*/ 520700 w 3924300"/>
                <a:gd name="connsiteY13" fmla="*/ 88900 h 828675"/>
                <a:gd name="connsiteX14" fmla="*/ 520700 w 3924300"/>
                <a:gd name="connsiteY14" fmla="*/ 114300 h 828675"/>
                <a:gd name="connsiteX15" fmla="*/ 603250 w 3924300"/>
                <a:gd name="connsiteY15" fmla="*/ 114300 h 828675"/>
                <a:gd name="connsiteX16" fmla="*/ 603250 w 3924300"/>
                <a:gd name="connsiteY16" fmla="*/ 139700 h 828675"/>
                <a:gd name="connsiteX17" fmla="*/ 835025 w 3924300"/>
                <a:gd name="connsiteY17" fmla="*/ 139700 h 828675"/>
                <a:gd name="connsiteX18" fmla="*/ 898525 w 3924300"/>
                <a:gd name="connsiteY18" fmla="*/ 139700 h 828675"/>
                <a:gd name="connsiteX19" fmla="*/ 898525 w 3924300"/>
                <a:gd name="connsiteY19" fmla="*/ 158750 h 828675"/>
                <a:gd name="connsiteX20" fmla="*/ 1006475 w 3924300"/>
                <a:gd name="connsiteY20" fmla="*/ 158750 h 828675"/>
                <a:gd name="connsiteX21" fmla="*/ 1006475 w 3924300"/>
                <a:gd name="connsiteY21" fmla="*/ 177800 h 828675"/>
                <a:gd name="connsiteX22" fmla="*/ 1050925 w 3924300"/>
                <a:gd name="connsiteY22" fmla="*/ 177800 h 828675"/>
                <a:gd name="connsiteX23" fmla="*/ 1050925 w 3924300"/>
                <a:gd name="connsiteY23" fmla="*/ 190500 h 828675"/>
                <a:gd name="connsiteX24" fmla="*/ 1123950 w 3924300"/>
                <a:gd name="connsiteY24" fmla="*/ 190500 h 828675"/>
                <a:gd name="connsiteX25" fmla="*/ 1123950 w 3924300"/>
                <a:gd name="connsiteY25" fmla="*/ 196850 h 828675"/>
                <a:gd name="connsiteX26" fmla="*/ 1279525 w 3924300"/>
                <a:gd name="connsiteY26" fmla="*/ 196850 h 828675"/>
                <a:gd name="connsiteX27" fmla="*/ 1279525 w 3924300"/>
                <a:gd name="connsiteY27" fmla="*/ 222250 h 828675"/>
                <a:gd name="connsiteX28" fmla="*/ 1352550 w 3924300"/>
                <a:gd name="connsiteY28" fmla="*/ 222250 h 828675"/>
                <a:gd name="connsiteX29" fmla="*/ 1352550 w 3924300"/>
                <a:gd name="connsiteY29" fmla="*/ 241300 h 828675"/>
                <a:gd name="connsiteX30" fmla="*/ 1412875 w 3924300"/>
                <a:gd name="connsiteY30" fmla="*/ 241300 h 828675"/>
                <a:gd name="connsiteX31" fmla="*/ 1412875 w 3924300"/>
                <a:gd name="connsiteY31" fmla="*/ 254000 h 828675"/>
                <a:gd name="connsiteX32" fmla="*/ 1431925 w 3924300"/>
                <a:gd name="connsiteY32" fmla="*/ 254000 h 828675"/>
                <a:gd name="connsiteX33" fmla="*/ 1431925 w 3924300"/>
                <a:gd name="connsiteY33" fmla="*/ 276225 h 828675"/>
                <a:gd name="connsiteX34" fmla="*/ 1498600 w 3924300"/>
                <a:gd name="connsiteY34" fmla="*/ 276225 h 828675"/>
                <a:gd name="connsiteX35" fmla="*/ 1498600 w 3924300"/>
                <a:gd name="connsiteY35" fmla="*/ 292100 h 828675"/>
                <a:gd name="connsiteX36" fmla="*/ 1536700 w 3924300"/>
                <a:gd name="connsiteY36" fmla="*/ 292100 h 828675"/>
                <a:gd name="connsiteX37" fmla="*/ 1536700 w 3924300"/>
                <a:gd name="connsiteY37" fmla="*/ 311150 h 828675"/>
                <a:gd name="connsiteX38" fmla="*/ 1590675 w 3924300"/>
                <a:gd name="connsiteY38" fmla="*/ 311150 h 828675"/>
                <a:gd name="connsiteX39" fmla="*/ 1590675 w 3924300"/>
                <a:gd name="connsiteY39" fmla="*/ 333375 h 828675"/>
                <a:gd name="connsiteX40" fmla="*/ 1673225 w 3924300"/>
                <a:gd name="connsiteY40" fmla="*/ 333375 h 828675"/>
                <a:gd name="connsiteX41" fmla="*/ 1673225 w 3924300"/>
                <a:gd name="connsiteY41" fmla="*/ 346075 h 828675"/>
                <a:gd name="connsiteX42" fmla="*/ 1743075 w 3924300"/>
                <a:gd name="connsiteY42" fmla="*/ 346075 h 828675"/>
                <a:gd name="connsiteX43" fmla="*/ 1743075 w 3924300"/>
                <a:gd name="connsiteY43" fmla="*/ 368300 h 828675"/>
                <a:gd name="connsiteX44" fmla="*/ 1879600 w 3924300"/>
                <a:gd name="connsiteY44" fmla="*/ 368300 h 828675"/>
                <a:gd name="connsiteX45" fmla="*/ 1879600 w 3924300"/>
                <a:gd name="connsiteY45" fmla="*/ 387350 h 828675"/>
                <a:gd name="connsiteX46" fmla="*/ 1930400 w 3924300"/>
                <a:gd name="connsiteY46" fmla="*/ 387350 h 828675"/>
                <a:gd name="connsiteX47" fmla="*/ 1930400 w 3924300"/>
                <a:gd name="connsiteY47" fmla="*/ 403225 h 828675"/>
                <a:gd name="connsiteX48" fmla="*/ 1952625 w 3924300"/>
                <a:gd name="connsiteY48" fmla="*/ 403225 h 828675"/>
                <a:gd name="connsiteX49" fmla="*/ 1952625 w 3924300"/>
                <a:gd name="connsiteY49" fmla="*/ 419100 h 828675"/>
                <a:gd name="connsiteX50" fmla="*/ 2041525 w 3924300"/>
                <a:gd name="connsiteY50" fmla="*/ 419100 h 828675"/>
                <a:gd name="connsiteX51" fmla="*/ 2041525 w 3924300"/>
                <a:gd name="connsiteY51" fmla="*/ 441325 h 828675"/>
                <a:gd name="connsiteX52" fmla="*/ 2089150 w 3924300"/>
                <a:gd name="connsiteY52" fmla="*/ 441325 h 828675"/>
                <a:gd name="connsiteX53" fmla="*/ 2095500 w 3924300"/>
                <a:gd name="connsiteY53" fmla="*/ 447675 h 828675"/>
                <a:gd name="connsiteX54" fmla="*/ 2155825 w 3924300"/>
                <a:gd name="connsiteY54" fmla="*/ 447675 h 828675"/>
                <a:gd name="connsiteX55" fmla="*/ 2155825 w 3924300"/>
                <a:gd name="connsiteY55" fmla="*/ 473075 h 828675"/>
                <a:gd name="connsiteX56" fmla="*/ 2244725 w 3924300"/>
                <a:gd name="connsiteY56" fmla="*/ 473075 h 828675"/>
                <a:gd name="connsiteX57" fmla="*/ 2244725 w 3924300"/>
                <a:gd name="connsiteY57" fmla="*/ 488950 h 828675"/>
                <a:gd name="connsiteX58" fmla="*/ 2343150 w 3924300"/>
                <a:gd name="connsiteY58" fmla="*/ 488950 h 828675"/>
                <a:gd name="connsiteX59" fmla="*/ 2343150 w 3924300"/>
                <a:gd name="connsiteY59" fmla="*/ 508000 h 828675"/>
                <a:gd name="connsiteX60" fmla="*/ 2457450 w 3924300"/>
                <a:gd name="connsiteY60" fmla="*/ 508000 h 828675"/>
                <a:gd name="connsiteX61" fmla="*/ 2457450 w 3924300"/>
                <a:gd name="connsiteY61" fmla="*/ 520700 h 828675"/>
                <a:gd name="connsiteX62" fmla="*/ 2654300 w 3924300"/>
                <a:gd name="connsiteY62" fmla="*/ 520700 h 828675"/>
                <a:gd name="connsiteX63" fmla="*/ 2667000 w 3924300"/>
                <a:gd name="connsiteY63" fmla="*/ 533400 h 828675"/>
                <a:gd name="connsiteX64" fmla="*/ 2759075 w 3924300"/>
                <a:gd name="connsiteY64" fmla="*/ 533400 h 828675"/>
                <a:gd name="connsiteX65" fmla="*/ 2759075 w 3924300"/>
                <a:gd name="connsiteY65" fmla="*/ 555625 h 828675"/>
                <a:gd name="connsiteX66" fmla="*/ 2867025 w 3924300"/>
                <a:gd name="connsiteY66" fmla="*/ 555625 h 828675"/>
                <a:gd name="connsiteX67" fmla="*/ 2867025 w 3924300"/>
                <a:gd name="connsiteY67" fmla="*/ 571500 h 828675"/>
                <a:gd name="connsiteX68" fmla="*/ 2984500 w 3924300"/>
                <a:gd name="connsiteY68" fmla="*/ 571500 h 828675"/>
                <a:gd name="connsiteX69" fmla="*/ 2984500 w 3924300"/>
                <a:gd name="connsiteY69" fmla="*/ 581025 h 828675"/>
                <a:gd name="connsiteX70" fmla="*/ 3057525 w 3924300"/>
                <a:gd name="connsiteY70" fmla="*/ 581025 h 828675"/>
                <a:gd name="connsiteX71" fmla="*/ 3057525 w 3924300"/>
                <a:gd name="connsiteY71" fmla="*/ 619125 h 828675"/>
                <a:gd name="connsiteX72" fmla="*/ 3086100 w 3924300"/>
                <a:gd name="connsiteY72" fmla="*/ 619125 h 828675"/>
                <a:gd name="connsiteX73" fmla="*/ 3086100 w 3924300"/>
                <a:gd name="connsiteY73" fmla="*/ 628650 h 828675"/>
                <a:gd name="connsiteX74" fmla="*/ 3133725 w 3924300"/>
                <a:gd name="connsiteY74" fmla="*/ 628650 h 828675"/>
                <a:gd name="connsiteX75" fmla="*/ 3133725 w 3924300"/>
                <a:gd name="connsiteY75" fmla="*/ 641350 h 828675"/>
                <a:gd name="connsiteX76" fmla="*/ 3162300 w 3924300"/>
                <a:gd name="connsiteY76" fmla="*/ 641350 h 828675"/>
                <a:gd name="connsiteX77" fmla="*/ 3162300 w 3924300"/>
                <a:gd name="connsiteY77" fmla="*/ 650875 h 828675"/>
                <a:gd name="connsiteX78" fmla="*/ 3289300 w 3924300"/>
                <a:gd name="connsiteY78" fmla="*/ 650875 h 828675"/>
                <a:gd name="connsiteX79" fmla="*/ 3289300 w 3924300"/>
                <a:gd name="connsiteY79" fmla="*/ 650875 h 828675"/>
                <a:gd name="connsiteX80" fmla="*/ 3302000 w 3924300"/>
                <a:gd name="connsiteY80" fmla="*/ 650875 h 828675"/>
                <a:gd name="connsiteX81" fmla="*/ 3302000 w 3924300"/>
                <a:gd name="connsiteY81" fmla="*/ 650875 h 828675"/>
                <a:gd name="connsiteX82" fmla="*/ 3302000 w 3924300"/>
                <a:gd name="connsiteY82" fmla="*/ 666750 h 828675"/>
                <a:gd name="connsiteX83" fmla="*/ 3438525 w 3924300"/>
                <a:gd name="connsiteY83" fmla="*/ 666750 h 828675"/>
                <a:gd name="connsiteX84" fmla="*/ 3438525 w 3924300"/>
                <a:gd name="connsiteY84" fmla="*/ 679450 h 828675"/>
                <a:gd name="connsiteX85" fmla="*/ 3517900 w 3924300"/>
                <a:gd name="connsiteY85" fmla="*/ 679450 h 828675"/>
                <a:gd name="connsiteX86" fmla="*/ 3517900 w 3924300"/>
                <a:gd name="connsiteY86" fmla="*/ 695325 h 828675"/>
                <a:gd name="connsiteX87" fmla="*/ 3559175 w 3924300"/>
                <a:gd name="connsiteY87" fmla="*/ 695325 h 828675"/>
                <a:gd name="connsiteX88" fmla="*/ 3559175 w 3924300"/>
                <a:gd name="connsiteY88" fmla="*/ 714375 h 828675"/>
                <a:gd name="connsiteX89" fmla="*/ 3584575 w 3924300"/>
                <a:gd name="connsiteY89" fmla="*/ 714375 h 828675"/>
                <a:gd name="connsiteX90" fmla="*/ 3584575 w 3924300"/>
                <a:gd name="connsiteY90" fmla="*/ 736600 h 828675"/>
                <a:gd name="connsiteX91" fmla="*/ 3746500 w 3924300"/>
                <a:gd name="connsiteY91" fmla="*/ 736600 h 828675"/>
                <a:gd name="connsiteX92" fmla="*/ 3746500 w 3924300"/>
                <a:gd name="connsiteY92" fmla="*/ 752475 h 828675"/>
                <a:gd name="connsiteX93" fmla="*/ 3784600 w 3924300"/>
                <a:gd name="connsiteY93" fmla="*/ 752475 h 828675"/>
                <a:gd name="connsiteX94" fmla="*/ 3784600 w 3924300"/>
                <a:gd name="connsiteY94" fmla="*/ 771525 h 828675"/>
                <a:gd name="connsiteX95" fmla="*/ 3835400 w 3924300"/>
                <a:gd name="connsiteY95" fmla="*/ 771525 h 828675"/>
                <a:gd name="connsiteX96" fmla="*/ 3835400 w 3924300"/>
                <a:gd name="connsiteY96" fmla="*/ 787400 h 828675"/>
                <a:gd name="connsiteX97" fmla="*/ 3854450 w 3924300"/>
                <a:gd name="connsiteY97" fmla="*/ 787400 h 828675"/>
                <a:gd name="connsiteX98" fmla="*/ 3854450 w 3924300"/>
                <a:gd name="connsiteY98" fmla="*/ 809625 h 828675"/>
                <a:gd name="connsiteX99" fmla="*/ 3911600 w 3924300"/>
                <a:gd name="connsiteY99" fmla="*/ 809625 h 828675"/>
                <a:gd name="connsiteX100" fmla="*/ 3911600 w 3924300"/>
                <a:gd name="connsiteY100" fmla="*/ 828675 h 828675"/>
                <a:gd name="connsiteX101" fmla="*/ 3924300 w 3924300"/>
                <a:gd name="connsiteY101" fmla="*/ 828675 h 828675"/>
                <a:gd name="connsiteX0" fmla="*/ 0 w 4025900"/>
                <a:gd name="connsiteY0" fmla="*/ 0 h 828675"/>
                <a:gd name="connsiteX1" fmla="*/ 266700 w 4025900"/>
                <a:gd name="connsiteY1" fmla="*/ 0 h 828675"/>
                <a:gd name="connsiteX2" fmla="*/ 266700 w 4025900"/>
                <a:gd name="connsiteY2" fmla="*/ 22225 h 828675"/>
                <a:gd name="connsiteX3" fmla="*/ 317500 w 4025900"/>
                <a:gd name="connsiteY3" fmla="*/ 22225 h 828675"/>
                <a:gd name="connsiteX4" fmla="*/ 317500 w 4025900"/>
                <a:gd name="connsiteY4" fmla="*/ 34925 h 828675"/>
                <a:gd name="connsiteX5" fmla="*/ 422275 w 4025900"/>
                <a:gd name="connsiteY5" fmla="*/ 34925 h 828675"/>
                <a:gd name="connsiteX6" fmla="*/ 422275 w 4025900"/>
                <a:gd name="connsiteY6" fmla="*/ 50800 h 828675"/>
                <a:gd name="connsiteX7" fmla="*/ 517525 w 4025900"/>
                <a:gd name="connsiteY7" fmla="*/ 50800 h 828675"/>
                <a:gd name="connsiteX8" fmla="*/ 517525 w 4025900"/>
                <a:gd name="connsiteY8" fmla="*/ 60325 h 828675"/>
                <a:gd name="connsiteX9" fmla="*/ 542925 w 4025900"/>
                <a:gd name="connsiteY9" fmla="*/ 60325 h 828675"/>
                <a:gd name="connsiteX10" fmla="*/ 542925 w 4025900"/>
                <a:gd name="connsiteY10" fmla="*/ 85725 h 828675"/>
                <a:gd name="connsiteX11" fmla="*/ 587375 w 4025900"/>
                <a:gd name="connsiteY11" fmla="*/ 85725 h 828675"/>
                <a:gd name="connsiteX12" fmla="*/ 587375 w 4025900"/>
                <a:gd name="connsiteY12" fmla="*/ 88900 h 828675"/>
                <a:gd name="connsiteX13" fmla="*/ 622300 w 4025900"/>
                <a:gd name="connsiteY13" fmla="*/ 88900 h 828675"/>
                <a:gd name="connsiteX14" fmla="*/ 622300 w 4025900"/>
                <a:gd name="connsiteY14" fmla="*/ 114300 h 828675"/>
                <a:gd name="connsiteX15" fmla="*/ 704850 w 4025900"/>
                <a:gd name="connsiteY15" fmla="*/ 114300 h 828675"/>
                <a:gd name="connsiteX16" fmla="*/ 704850 w 4025900"/>
                <a:gd name="connsiteY16" fmla="*/ 139700 h 828675"/>
                <a:gd name="connsiteX17" fmla="*/ 936625 w 4025900"/>
                <a:gd name="connsiteY17" fmla="*/ 139700 h 828675"/>
                <a:gd name="connsiteX18" fmla="*/ 1000125 w 4025900"/>
                <a:gd name="connsiteY18" fmla="*/ 139700 h 828675"/>
                <a:gd name="connsiteX19" fmla="*/ 1000125 w 4025900"/>
                <a:gd name="connsiteY19" fmla="*/ 158750 h 828675"/>
                <a:gd name="connsiteX20" fmla="*/ 1108075 w 4025900"/>
                <a:gd name="connsiteY20" fmla="*/ 158750 h 828675"/>
                <a:gd name="connsiteX21" fmla="*/ 1108075 w 4025900"/>
                <a:gd name="connsiteY21" fmla="*/ 177800 h 828675"/>
                <a:gd name="connsiteX22" fmla="*/ 1152525 w 4025900"/>
                <a:gd name="connsiteY22" fmla="*/ 177800 h 828675"/>
                <a:gd name="connsiteX23" fmla="*/ 1152525 w 4025900"/>
                <a:gd name="connsiteY23" fmla="*/ 190500 h 828675"/>
                <a:gd name="connsiteX24" fmla="*/ 1225550 w 4025900"/>
                <a:gd name="connsiteY24" fmla="*/ 190500 h 828675"/>
                <a:gd name="connsiteX25" fmla="*/ 1225550 w 4025900"/>
                <a:gd name="connsiteY25" fmla="*/ 196850 h 828675"/>
                <a:gd name="connsiteX26" fmla="*/ 1381125 w 4025900"/>
                <a:gd name="connsiteY26" fmla="*/ 196850 h 828675"/>
                <a:gd name="connsiteX27" fmla="*/ 1381125 w 4025900"/>
                <a:gd name="connsiteY27" fmla="*/ 222250 h 828675"/>
                <a:gd name="connsiteX28" fmla="*/ 1454150 w 4025900"/>
                <a:gd name="connsiteY28" fmla="*/ 222250 h 828675"/>
                <a:gd name="connsiteX29" fmla="*/ 1454150 w 4025900"/>
                <a:gd name="connsiteY29" fmla="*/ 241300 h 828675"/>
                <a:gd name="connsiteX30" fmla="*/ 1514475 w 4025900"/>
                <a:gd name="connsiteY30" fmla="*/ 241300 h 828675"/>
                <a:gd name="connsiteX31" fmla="*/ 1514475 w 4025900"/>
                <a:gd name="connsiteY31" fmla="*/ 254000 h 828675"/>
                <a:gd name="connsiteX32" fmla="*/ 1533525 w 4025900"/>
                <a:gd name="connsiteY32" fmla="*/ 254000 h 828675"/>
                <a:gd name="connsiteX33" fmla="*/ 1533525 w 4025900"/>
                <a:gd name="connsiteY33" fmla="*/ 276225 h 828675"/>
                <a:gd name="connsiteX34" fmla="*/ 1600200 w 4025900"/>
                <a:gd name="connsiteY34" fmla="*/ 276225 h 828675"/>
                <a:gd name="connsiteX35" fmla="*/ 1600200 w 4025900"/>
                <a:gd name="connsiteY35" fmla="*/ 292100 h 828675"/>
                <a:gd name="connsiteX36" fmla="*/ 1638300 w 4025900"/>
                <a:gd name="connsiteY36" fmla="*/ 292100 h 828675"/>
                <a:gd name="connsiteX37" fmla="*/ 1638300 w 4025900"/>
                <a:gd name="connsiteY37" fmla="*/ 311150 h 828675"/>
                <a:gd name="connsiteX38" fmla="*/ 1692275 w 4025900"/>
                <a:gd name="connsiteY38" fmla="*/ 311150 h 828675"/>
                <a:gd name="connsiteX39" fmla="*/ 1692275 w 4025900"/>
                <a:gd name="connsiteY39" fmla="*/ 333375 h 828675"/>
                <a:gd name="connsiteX40" fmla="*/ 1774825 w 4025900"/>
                <a:gd name="connsiteY40" fmla="*/ 333375 h 828675"/>
                <a:gd name="connsiteX41" fmla="*/ 1774825 w 4025900"/>
                <a:gd name="connsiteY41" fmla="*/ 346075 h 828675"/>
                <a:gd name="connsiteX42" fmla="*/ 1844675 w 4025900"/>
                <a:gd name="connsiteY42" fmla="*/ 346075 h 828675"/>
                <a:gd name="connsiteX43" fmla="*/ 1844675 w 4025900"/>
                <a:gd name="connsiteY43" fmla="*/ 368300 h 828675"/>
                <a:gd name="connsiteX44" fmla="*/ 1981200 w 4025900"/>
                <a:gd name="connsiteY44" fmla="*/ 368300 h 828675"/>
                <a:gd name="connsiteX45" fmla="*/ 1981200 w 4025900"/>
                <a:gd name="connsiteY45" fmla="*/ 387350 h 828675"/>
                <a:gd name="connsiteX46" fmla="*/ 2032000 w 4025900"/>
                <a:gd name="connsiteY46" fmla="*/ 387350 h 828675"/>
                <a:gd name="connsiteX47" fmla="*/ 2032000 w 4025900"/>
                <a:gd name="connsiteY47" fmla="*/ 403225 h 828675"/>
                <a:gd name="connsiteX48" fmla="*/ 2054225 w 4025900"/>
                <a:gd name="connsiteY48" fmla="*/ 403225 h 828675"/>
                <a:gd name="connsiteX49" fmla="*/ 2054225 w 4025900"/>
                <a:gd name="connsiteY49" fmla="*/ 419100 h 828675"/>
                <a:gd name="connsiteX50" fmla="*/ 2143125 w 4025900"/>
                <a:gd name="connsiteY50" fmla="*/ 419100 h 828675"/>
                <a:gd name="connsiteX51" fmla="*/ 2143125 w 4025900"/>
                <a:gd name="connsiteY51" fmla="*/ 441325 h 828675"/>
                <a:gd name="connsiteX52" fmla="*/ 2190750 w 4025900"/>
                <a:gd name="connsiteY52" fmla="*/ 441325 h 828675"/>
                <a:gd name="connsiteX53" fmla="*/ 2197100 w 4025900"/>
                <a:gd name="connsiteY53" fmla="*/ 447675 h 828675"/>
                <a:gd name="connsiteX54" fmla="*/ 2257425 w 4025900"/>
                <a:gd name="connsiteY54" fmla="*/ 447675 h 828675"/>
                <a:gd name="connsiteX55" fmla="*/ 2257425 w 4025900"/>
                <a:gd name="connsiteY55" fmla="*/ 473075 h 828675"/>
                <a:gd name="connsiteX56" fmla="*/ 2346325 w 4025900"/>
                <a:gd name="connsiteY56" fmla="*/ 473075 h 828675"/>
                <a:gd name="connsiteX57" fmla="*/ 2346325 w 4025900"/>
                <a:gd name="connsiteY57" fmla="*/ 488950 h 828675"/>
                <a:gd name="connsiteX58" fmla="*/ 2444750 w 4025900"/>
                <a:gd name="connsiteY58" fmla="*/ 488950 h 828675"/>
                <a:gd name="connsiteX59" fmla="*/ 2444750 w 4025900"/>
                <a:gd name="connsiteY59" fmla="*/ 508000 h 828675"/>
                <a:gd name="connsiteX60" fmla="*/ 2559050 w 4025900"/>
                <a:gd name="connsiteY60" fmla="*/ 508000 h 828675"/>
                <a:gd name="connsiteX61" fmla="*/ 2559050 w 4025900"/>
                <a:gd name="connsiteY61" fmla="*/ 520700 h 828675"/>
                <a:gd name="connsiteX62" fmla="*/ 2755900 w 4025900"/>
                <a:gd name="connsiteY62" fmla="*/ 520700 h 828675"/>
                <a:gd name="connsiteX63" fmla="*/ 2768600 w 4025900"/>
                <a:gd name="connsiteY63" fmla="*/ 533400 h 828675"/>
                <a:gd name="connsiteX64" fmla="*/ 2860675 w 4025900"/>
                <a:gd name="connsiteY64" fmla="*/ 533400 h 828675"/>
                <a:gd name="connsiteX65" fmla="*/ 2860675 w 4025900"/>
                <a:gd name="connsiteY65" fmla="*/ 555625 h 828675"/>
                <a:gd name="connsiteX66" fmla="*/ 2968625 w 4025900"/>
                <a:gd name="connsiteY66" fmla="*/ 555625 h 828675"/>
                <a:gd name="connsiteX67" fmla="*/ 2968625 w 4025900"/>
                <a:gd name="connsiteY67" fmla="*/ 571500 h 828675"/>
                <a:gd name="connsiteX68" fmla="*/ 3086100 w 4025900"/>
                <a:gd name="connsiteY68" fmla="*/ 571500 h 828675"/>
                <a:gd name="connsiteX69" fmla="*/ 3086100 w 4025900"/>
                <a:gd name="connsiteY69" fmla="*/ 581025 h 828675"/>
                <a:gd name="connsiteX70" fmla="*/ 3159125 w 4025900"/>
                <a:gd name="connsiteY70" fmla="*/ 581025 h 828675"/>
                <a:gd name="connsiteX71" fmla="*/ 3159125 w 4025900"/>
                <a:gd name="connsiteY71" fmla="*/ 619125 h 828675"/>
                <a:gd name="connsiteX72" fmla="*/ 3187700 w 4025900"/>
                <a:gd name="connsiteY72" fmla="*/ 619125 h 828675"/>
                <a:gd name="connsiteX73" fmla="*/ 3187700 w 4025900"/>
                <a:gd name="connsiteY73" fmla="*/ 628650 h 828675"/>
                <a:gd name="connsiteX74" fmla="*/ 3235325 w 4025900"/>
                <a:gd name="connsiteY74" fmla="*/ 628650 h 828675"/>
                <a:gd name="connsiteX75" fmla="*/ 3235325 w 4025900"/>
                <a:gd name="connsiteY75" fmla="*/ 641350 h 828675"/>
                <a:gd name="connsiteX76" fmla="*/ 3263900 w 4025900"/>
                <a:gd name="connsiteY76" fmla="*/ 641350 h 828675"/>
                <a:gd name="connsiteX77" fmla="*/ 3263900 w 4025900"/>
                <a:gd name="connsiteY77" fmla="*/ 650875 h 828675"/>
                <a:gd name="connsiteX78" fmla="*/ 3390900 w 4025900"/>
                <a:gd name="connsiteY78" fmla="*/ 650875 h 828675"/>
                <a:gd name="connsiteX79" fmla="*/ 3390900 w 4025900"/>
                <a:gd name="connsiteY79" fmla="*/ 650875 h 828675"/>
                <a:gd name="connsiteX80" fmla="*/ 3403600 w 4025900"/>
                <a:gd name="connsiteY80" fmla="*/ 650875 h 828675"/>
                <a:gd name="connsiteX81" fmla="*/ 3403600 w 4025900"/>
                <a:gd name="connsiteY81" fmla="*/ 650875 h 828675"/>
                <a:gd name="connsiteX82" fmla="*/ 3403600 w 4025900"/>
                <a:gd name="connsiteY82" fmla="*/ 666750 h 828675"/>
                <a:gd name="connsiteX83" fmla="*/ 3540125 w 4025900"/>
                <a:gd name="connsiteY83" fmla="*/ 666750 h 828675"/>
                <a:gd name="connsiteX84" fmla="*/ 3540125 w 4025900"/>
                <a:gd name="connsiteY84" fmla="*/ 679450 h 828675"/>
                <a:gd name="connsiteX85" fmla="*/ 3619500 w 4025900"/>
                <a:gd name="connsiteY85" fmla="*/ 679450 h 828675"/>
                <a:gd name="connsiteX86" fmla="*/ 3619500 w 4025900"/>
                <a:gd name="connsiteY86" fmla="*/ 695325 h 828675"/>
                <a:gd name="connsiteX87" fmla="*/ 3660775 w 4025900"/>
                <a:gd name="connsiteY87" fmla="*/ 695325 h 828675"/>
                <a:gd name="connsiteX88" fmla="*/ 3660775 w 4025900"/>
                <a:gd name="connsiteY88" fmla="*/ 714375 h 828675"/>
                <a:gd name="connsiteX89" fmla="*/ 3686175 w 4025900"/>
                <a:gd name="connsiteY89" fmla="*/ 714375 h 828675"/>
                <a:gd name="connsiteX90" fmla="*/ 3686175 w 4025900"/>
                <a:gd name="connsiteY90" fmla="*/ 736600 h 828675"/>
                <a:gd name="connsiteX91" fmla="*/ 3848100 w 4025900"/>
                <a:gd name="connsiteY91" fmla="*/ 736600 h 828675"/>
                <a:gd name="connsiteX92" fmla="*/ 3848100 w 4025900"/>
                <a:gd name="connsiteY92" fmla="*/ 752475 h 828675"/>
                <a:gd name="connsiteX93" fmla="*/ 3886200 w 4025900"/>
                <a:gd name="connsiteY93" fmla="*/ 752475 h 828675"/>
                <a:gd name="connsiteX94" fmla="*/ 3886200 w 4025900"/>
                <a:gd name="connsiteY94" fmla="*/ 771525 h 828675"/>
                <a:gd name="connsiteX95" fmla="*/ 3937000 w 4025900"/>
                <a:gd name="connsiteY95" fmla="*/ 771525 h 828675"/>
                <a:gd name="connsiteX96" fmla="*/ 3937000 w 4025900"/>
                <a:gd name="connsiteY96" fmla="*/ 787400 h 828675"/>
                <a:gd name="connsiteX97" fmla="*/ 3956050 w 4025900"/>
                <a:gd name="connsiteY97" fmla="*/ 787400 h 828675"/>
                <a:gd name="connsiteX98" fmla="*/ 3956050 w 4025900"/>
                <a:gd name="connsiteY98" fmla="*/ 809625 h 828675"/>
                <a:gd name="connsiteX99" fmla="*/ 4013200 w 4025900"/>
                <a:gd name="connsiteY99" fmla="*/ 809625 h 828675"/>
                <a:gd name="connsiteX100" fmla="*/ 4013200 w 4025900"/>
                <a:gd name="connsiteY100" fmla="*/ 828675 h 828675"/>
                <a:gd name="connsiteX101" fmla="*/ 4025900 w 4025900"/>
                <a:gd name="connsiteY101" fmla="*/ 828675 h 828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4025900" h="828675">
                  <a:moveTo>
                    <a:pt x="0" y="0"/>
                  </a:moveTo>
                  <a:lnTo>
                    <a:pt x="266700" y="0"/>
                  </a:lnTo>
                  <a:lnTo>
                    <a:pt x="266700" y="22225"/>
                  </a:lnTo>
                  <a:lnTo>
                    <a:pt x="317500" y="22225"/>
                  </a:lnTo>
                  <a:lnTo>
                    <a:pt x="317500" y="34925"/>
                  </a:lnTo>
                  <a:lnTo>
                    <a:pt x="422275" y="34925"/>
                  </a:lnTo>
                  <a:lnTo>
                    <a:pt x="422275" y="50800"/>
                  </a:lnTo>
                  <a:lnTo>
                    <a:pt x="517525" y="50800"/>
                  </a:lnTo>
                  <a:lnTo>
                    <a:pt x="517525" y="60325"/>
                  </a:lnTo>
                  <a:lnTo>
                    <a:pt x="542925" y="60325"/>
                  </a:lnTo>
                  <a:lnTo>
                    <a:pt x="542925" y="85725"/>
                  </a:lnTo>
                  <a:lnTo>
                    <a:pt x="587375" y="85725"/>
                  </a:lnTo>
                  <a:lnTo>
                    <a:pt x="587375" y="88900"/>
                  </a:lnTo>
                  <a:lnTo>
                    <a:pt x="622300" y="88900"/>
                  </a:lnTo>
                  <a:lnTo>
                    <a:pt x="622300" y="114300"/>
                  </a:lnTo>
                  <a:lnTo>
                    <a:pt x="704850" y="114300"/>
                  </a:lnTo>
                  <a:lnTo>
                    <a:pt x="704850" y="139700"/>
                  </a:lnTo>
                  <a:lnTo>
                    <a:pt x="936625" y="139700"/>
                  </a:lnTo>
                  <a:lnTo>
                    <a:pt x="1000125" y="139700"/>
                  </a:lnTo>
                  <a:lnTo>
                    <a:pt x="1000125" y="158750"/>
                  </a:lnTo>
                  <a:lnTo>
                    <a:pt x="1108075" y="158750"/>
                  </a:lnTo>
                  <a:lnTo>
                    <a:pt x="1108075" y="177800"/>
                  </a:lnTo>
                  <a:lnTo>
                    <a:pt x="1152525" y="177800"/>
                  </a:lnTo>
                  <a:lnTo>
                    <a:pt x="1152525" y="190500"/>
                  </a:lnTo>
                  <a:lnTo>
                    <a:pt x="1225550" y="190500"/>
                  </a:lnTo>
                  <a:lnTo>
                    <a:pt x="1225550" y="196850"/>
                  </a:lnTo>
                  <a:lnTo>
                    <a:pt x="1381125" y="196850"/>
                  </a:lnTo>
                  <a:lnTo>
                    <a:pt x="1381125" y="222250"/>
                  </a:lnTo>
                  <a:lnTo>
                    <a:pt x="1454150" y="222250"/>
                  </a:lnTo>
                  <a:lnTo>
                    <a:pt x="1454150" y="241300"/>
                  </a:lnTo>
                  <a:lnTo>
                    <a:pt x="1514475" y="241300"/>
                  </a:lnTo>
                  <a:lnTo>
                    <a:pt x="1514475" y="254000"/>
                  </a:lnTo>
                  <a:lnTo>
                    <a:pt x="1533525" y="254000"/>
                  </a:lnTo>
                  <a:lnTo>
                    <a:pt x="1533525" y="276225"/>
                  </a:lnTo>
                  <a:lnTo>
                    <a:pt x="1600200" y="276225"/>
                  </a:lnTo>
                  <a:lnTo>
                    <a:pt x="1600200" y="292100"/>
                  </a:lnTo>
                  <a:lnTo>
                    <a:pt x="1638300" y="292100"/>
                  </a:lnTo>
                  <a:lnTo>
                    <a:pt x="1638300" y="311150"/>
                  </a:lnTo>
                  <a:lnTo>
                    <a:pt x="1692275" y="311150"/>
                  </a:lnTo>
                  <a:lnTo>
                    <a:pt x="1692275" y="333375"/>
                  </a:lnTo>
                  <a:lnTo>
                    <a:pt x="1774825" y="333375"/>
                  </a:lnTo>
                  <a:lnTo>
                    <a:pt x="1774825" y="346075"/>
                  </a:lnTo>
                  <a:lnTo>
                    <a:pt x="1844675" y="346075"/>
                  </a:lnTo>
                  <a:lnTo>
                    <a:pt x="1844675" y="368300"/>
                  </a:lnTo>
                  <a:lnTo>
                    <a:pt x="1981200" y="368300"/>
                  </a:lnTo>
                  <a:lnTo>
                    <a:pt x="1981200" y="387350"/>
                  </a:lnTo>
                  <a:lnTo>
                    <a:pt x="2032000" y="387350"/>
                  </a:lnTo>
                  <a:lnTo>
                    <a:pt x="2032000" y="403225"/>
                  </a:lnTo>
                  <a:lnTo>
                    <a:pt x="2054225" y="403225"/>
                  </a:lnTo>
                  <a:lnTo>
                    <a:pt x="2054225" y="419100"/>
                  </a:lnTo>
                  <a:lnTo>
                    <a:pt x="2143125" y="419100"/>
                  </a:lnTo>
                  <a:lnTo>
                    <a:pt x="2143125" y="441325"/>
                  </a:lnTo>
                  <a:lnTo>
                    <a:pt x="2190750" y="441325"/>
                  </a:lnTo>
                  <a:lnTo>
                    <a:pt x="2197100" y="447675"/>
                  </a:lnTo>
                  <a:lnTo>
                    <a:pt x="2257425" y="447675"/>
                  </a:lnTo>
                  <a:lnTo>
                    <a:pt x="2257425" y="473075"/>
                  </a:lnTo>
                  <a:lnTo>
                    <a:pt x="2346325" y="473075"/>
                  </a:lnTo>
                  <a:lnTo>
                    <a:pt x="2346325" y="488950"/>
                  </a:lnTo>
                  <a:lnTo>
                    <a:pt x="2444750" y="488950"/>
                  </a:lnTo>
                  <a:lnTo>
                    <a:pt x="2444750" y="508000"/>
                  </a:lnTo>
                  <a:lnTo>
                    <a:pt x="2559050" y="508000"/>
                  </a:lnTo>
                  <a:lnTo>
                    <a:pt x="2559050" y="520700"/>
                  </a:lnTo>
                  <a:lnTo>
                    <a:pt x="2755900" y="520700"/>
                  </a:lnTo>
                  <a:lnTo>
                    <a:pt x="2768600" y="533400"/>
                  </a:lnTo>
                  <a:lnTo>
                    <a:pt x="2860675" y="533400"/>
                  </a:lnTo>
                  <a:lnTo>
                    <a:pt x="2860675" y="555625"/>
                  </a:lnTo>
                  <a:lnTo>
                    <a:pt x="2968625" y="555625"/>
                  </a:lnTo>
                  <a:lnTo>
                    <a:pt x="2968625" y="571500"/>
                  </a:lnTo>
                  <a:lnTo>
                    <a:pt x="3086100" y="571500"/>
                  </a:lnTo>
                  <a:lnTo>
                    <a:pt x="3086100" y="581025"/>
                  </a:lnTo>
                  <a:lnTo>
                    <a:pt x="3159125" y="581025"/>
                  </a:lnTo>
                  <a:lnTo>
                    <a:pt x="3159125" y="619125"/>
                  </a:lnTo>
                  <a:lnTo>
                    <a:pt x="3187700" y="619125"/>
                  </a:lnTo>
                  <a:lnTo>
                    <a:pt x="3187700" y="628650"/>
                  </a:lnTo>
                  <a:lnTo>
                    <a:pt x="3235325" y="628650"/>
                  </a:lnTo>
                  <a:lnTo>
                    <a:pt x="3235325" y="641350"/>
                  </a:lnTo>
                  <a:lnTo>
                    <a:pt x="3263900" y="641350"/>
                  </a:lnTo>
                  <a:lnTo>
                    <a:pt x="3263900" y="650875"/>
                  </a:lnTo>
                  <a:lnTo>
                    <a:pt x="3390900" y="650875"/>
                  </a:lnTo>
                  <a:lnTo>
                    <a:pt x="3390900" y="650875"/>
                  </a:lnTo>
                  <a:lnTo>
                    <a:pt x="3403600" y="650875"/>
                  </a:lnTo>
                  <a:lnTo>
                    <a:pt x="3403600" y="650875"/>
                  </a:lnTo>
                  <a:lnTo>
                    <a:pt x="3403600" y="666750"/>
                  </a:lnTo>
                  <a:lnTo>
                    <a:pt x="3540125" y="666750"/>
                  </a:lnTo>
                  <a:lnTo>
                    <a:pt x="3540125" y="679450"/>
                  </a:lnTo>
                  <a:lnTo>
                    <a:pt x="3619500" y="679450"/>
                  </a:lnTo>
                  <a:lnTo>
                    <a:pt x="3619500" y="695325"/>
                  </a:lnTo>
                  <a:lnTo>
                    <a:pt x="3660775" y="695325"/>
                  </a:lnTo>
                  <a:lnTo>
                    <a:pt x="3660775" y="714375"/>
                  </a:lnTo>
                  <a:lnTo>
                    <a:pt x="3686175" y="714375"/>
                  </a:lnTo>
                  <a:lnTo>
                    <a:pt x="3686175" y="736600"/>
                  </a:lnTo>
                  <a:lnTo>
                    <a:pt x="3848100" y="736600"/>
                  </a:lnTo>
                  <a:lnTo>
                    <a:pt x="3848100" y="752475"/>
                  </a:lnTo>
                  <a:lnTo>
                    <a:pt x="3886200" y="752475"/>
                  </a:lnTo>
                  <a:lnTo>
                    <a:pt x="3886200" y="771525"/>
                  </a:lnTo>
                  <a:lnTo>
                    <a:pt x="3937000" y="771525"/>
                  </a:lnTo>
                  <a:lnTo>
                    <a:pt x="3937000" y="787400"/>
                  </a:lnTo>
                  <a:lnTo>
                    <a:pt x="3956050" y="787400"/>
                  </a:lnTo>
                  <a:lnTo>
                    <a:pt x="3956050" y="809625"/>
                  </a:lnTo>
                  <a:lnTo>
                    <a:pt x="4013200" y="809625"/>
                  </a:lnTo>
                  <a:lnTo>
                    <a:pt x="4013200" y="828675"/>
                  </a:lnTo>
                  <a:lnTo>
                    <a:pt x="4025900" y="828675"/>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grpSp>
        <p:nvGrpSpPr>
          <p:cNvPr id="4110" name="Group 4109">
            <a:extLst>
              <a:ext uri="{FF2B5EF4-FFF2-40B4-BE49-F238E27FC236}">
                <a16:creationId xmlns:a16="http://schemas.microsoft.com/office/drawing/2014/main" id="{3F1C3ABE-F194-3E9D-415A-D1628CB28D5E}"/>
              </a:ext>
            </a:extLst>
          </p:cNvPr>
          <p:cNvGrpSpPr/>
          <p:nvPr/>
        </p:nvGrpSpPr>
        <p:grpSpPr>
          <a:xfrm>
            <a:off x="2720975" y="1990241"/>
            <a:ext cx="7432675" cy="2238375"/>
            <a:chOff x="2720975" y="2286000"/>
            <a:chExt cx="7432675" cy="2238375"/>
          </a:xfrm>
        </p:grpSpPr>
        <p:sp>
          <p:nvSpPr>
            <p:cNvPr id="4108" name="Freeform: Shape 4107">
              <a:extLst>
                <a:ext uri="{FF2B5EF4-FFF2-40B4-BE49-F238E27FC236}">
                  <a16:creationId xmlns:a16="http://schemas.microsoft.com/office/drawing/2014/main" id="{1D32BA97-41AA-71C3-A5C3-B5C41FE95D1A}"/>
                </a:ext>
              </a:extLst>
            </p:cNvPr>
            <p:cNvSpPr/>
            <p:nvPr/>
          </p:nvSpPr>
          <p:spPr bwMode="auto">
            <a:xfrm>
              <a:off x="2720975" y="2286000"/>
              <a:ext cx="3756025" cy="2047875"/>
            </a:xfrm>
            <a:custGeom>
              <a:avLst/>
              <a:gdLst>
                <a:gd name="connsiteX0" fmla="*/ 0 w 3756025"/>
                <a:gd name="connsiteY0" fmla="*/ 0 h 2047875"/>
                <a:gd name="connsiteX1" fmla="*/ 104775 w 3756025"/>
                <a:gd name="connsiteY1" fmla="*/ 0 h 2047875"/>
                <a:gd name="connsiteX2" fmla="*/ 104775 w 3756025"/>
                <a:gd name="connsiteY2" fmla="*/ 22225 h 2047875"/>
                <a:gd name="connsiteX3" fmla="*/ 231775 w 3756025"/>
                <a:gd name="connsiteY3" fmla="*/ 22225 h 2047875"/>
                <a:gd name="connsiteX4" fmla="*/ 231775 w 3756025"/>
                <a:gd name="connsiteY4" fmla="*/ 44450 h 2047875"/>
                <a:gd name="connsiteX5" fmla="*/ 295275 w 3756025"/>
                <a:gd name="connsiteY5" fmla="*/ 44450 h 2047875"/>
                <a:gd name="connsiteX6" fmla="*/ 295275 w 3756025"/>
                <a:gd name="connsiteY6" fmla="*/ 60325 h 2047875"/>
                <a:gd name="connsiteX7" fmla="*/ 352425 w 3756025"/>
                <a:gd name="connsiteY7" fmla="*/ 60325 h 2047875"/>
                <a:gd name="connsiteX8" fmla="*/ 352425 w 3756025"/>
                <a:gd name="connsiteY8" fmla="*/ 76200 h 2047875"/>
                <a:gd name="connsiteX9" fmla="*/ 527050 w 3756025"/>
                <a:gd name="connsiteY9" fmla="*/ 76200 h 2047875"/>
                <a:gd name="connsiteX10" fmla="*/ 527050 w 3756025"/>
                <a:gd name="connsiteY10" fmla="*/ 107950 h 2047875"/>
                <a:gd name="connsiteX11" fmla="*/ 615950 w 3756025"/>
                <a:gd name="connsiteY11" fmla="*/ 107950 h 2047875"/>
                <a:gd name="connsiteX12" fmla="*/ 615950 w 3756025"/>
                <a:gd name="connsiteY12" fmla="*/ 139700 h 2047875"/>
                <a:gd name="connsiteX13" fmla="*/ 638175 w 3756025"/>
                <a:gd name="connsiteY13" fmla="*/ 139700 h 2047875"/>
                <a:gd name="connsiteX14" fmla="*/ 638175 w 3756025"/>
                <a:gd name="connsiteY14" fmla="*/ 168275 h 2047875"/>
                <a:gd name="connsiteX15" fmla="*/ 666750 w 3756025"/>
                <a:gd name="connsiteY15" fmla="*/ 168275 h 2047875"/>
                <a:gd name="connsiteX16" fmla="*/ 666750 w 3756025"/>
                <a:gd name="connsiteY16" fmla="*/ 184150 h 2047875"/>
                <a:gd name="connsiteX17" fmla="*/ 711200 w 3756025"/>
                <a:gd name="connsiteY17" fmla="*/ 184150 h 2047875"/>
                <a:gd name="connsiteX18" fmla="*/ 711200 w 3756025"/>
                <a:gd name="connsiteY18" fmla="*/ 209550 h 2047875"/>
                <a:gd name="connsiteX19" fmla="*/ 765175 w 3756025"/>
                <a:gd name="connsiteY19" fmla="*/ 209550 h 2047875"/>
                <a:gd name="connsiteX20" fmla="*/ 765175 w 3756025"/>
                <a:gd name="connsiteY20" fmla="*/ 260350 h 2047875"/>
                <a:gd name="connsiteX21" fmla="*/ 892175 w 3756025"/>
                <a:gd name="connsiteY21" fmla="*/ 260350 h 2047875"/>
                <a:gd name="connsiteX22" fmla="*/ 892175 w 3756025"/>
                <a:gd name="connsiteY22" fmla="*/ 304800 h 2047875"/>
                <a:gd name="connsiteX23" fmla="*/ 942975 w 3756025"/>
                <a:gd name="connsiteY23" fmla="*/ 304800 h 2047875"/>
                <a:gd name="connsiteX24" fmla="*/ 942975 w 3756025"/>
                <a:gd name="connsiteY24" fmla="*/ 333375 h 2047875"/>
                <a:gd name="connsiteX25" fmla="*/ 977900 w 3756025"/>
                <a:gd name="connsiteY25" fmla="*/ 333375 h 2047875"/>
                <a:gd name="connsiteX26" fmla="*/ 977900 w 3756025"/>
                <a:gd name="connsiteY26" fmla="*/ 361950 h 2047875"/>
                <a:gd name="connsiteX27" fmla="*/ 1038225 w 3756025"/>
                <a:gd name="connsiteY27" fmla="*/ 361950 h 2047875"/>
                <a:gd name="connsiteX28" fmla="*/ 1038225 w 3756025"/>
                <a:gd name="connsiteY28" fmla="*/ 400050 h 2047875"/>
                <a:gd name="connsiteX29" fmla="*/ 1063625 w 3756025"/>
                <a:gd name="connsiteY29" fmla="*/ 400050 h 2047875"/>
                <a:gd name="connsiteX30" fmla="*/ 1063625 w 3756025"/>
                <a:gd name="connsiteY30" fmla="*/ 400050 h 2047875"/>
                <a:gd name="connsiteX31" fmla="*/ 1085850 w 3756025"/>
                <a:gd name="connsiteY31" fmla="*/ 422275 h 2047875"/>
                <a:gd name="connsiteX32" fmla="*/ 1085850 w 3756025"/>
                <a:gd name="connsiteY32" fmla="*/ 454025 h 2047875"/>
                <a:gd name="connsiteX33" fmla="*/ 1184275 w 3756025"/>
                <a:gd name="connsiteY33" fmla="*/ 454025 h 2047875"/>
                <a:gd name="connsiteX34" fmla="*/ 1184275 w 3756025"/>
                <a:gd name="connsiteY34" fmla="*/ 508000 h 2047875"/>
                <a:gd name="connsiteX35" fmla="*/ 1231900 w 3756025"/>
                <a:gd name="connsiteY35" fmla="*/ 508000 h 2047875"/>
                <a:gd name="connsiteX36" fmla="*/ 1231900 w 3756025"/>
                <a:gd name="connsiteY36" fmla="*/ 523875 h 2047875"/>
                <a:gd name="connsiteX37" fmla="*/ 1292225 w 3756025"/>
                <a:gd name="connsiteY37" fmla="*/ 523875 h 2047875"/>
                <a:gd name="connsiteX38" fmla="*/ 1292225 w 3756025"/>
                <a:gd name="connsiteY38" fmla="*/ 523875 h 2047875"/>
                <a:gd name="connsiteX39" fmla="*/ 1311275 w 3756025"/>
                <a:gd name="connsiteY39" fmla="*/ 542925 h 2047875"/>
                <a:gd name="connsiteX40" fmla="*/ 1311275 w 3756025"/>
                <a:gd name="connsiteY40" fmla="*/ 571500 h 2047875"/>
                <a:gd name="connsiteX41" fmla="*/ 1339850 w 3756025"/>
                <a:gd name="connsiteY41" fmla="*/ 571500 h 2047875"/>
                <a:gd name="connsiteX42" fmla="*/ 1339850 w 3756025"/>
                <a:gd name="connsiteY42" fmla="*/ 619125 h 2047875"/>
                <a:gd name="connsiteX43" fmla="*/ 1422400 w 3756025"/>
                <a:gd name="connsiteY43" fmla="*/ 619125 h 2047875"/>
                <a:gd name="connsiteX44" fmla="*/ 1422400 w 3756025"/>
                <a:gd name="connsiteY44" fmla="*/ 625475 h 2047875"/>
                <a:gd name="connsiteX45" fmla="*/ 1447800 w 3756025"/>
                <a:gd name="connsiteY45" fmla="*/ 625475 h 2047875"/>
                <a:gd name="connsiteX46" fmla="*/ 1447800 w 3756025"/>
                <a:gd name="connsiteY46" fmla="*/ 657225 h 2047875"/>
                <a:gd name="connsiteX47" fmla="*/ 1485900 w 3756025"/>
                <a:gd name="connsiteY47" fmla="*/ 657225 h 2047875"/>
                <a:gd name="connsiteX48" fmla="*/ 1485900 w 3756025"/>
                <a:gd name="connsiteY48" fmla="*/ 657225 h 2047875"/>
                <a:gd name="connsiteX49" fmla="*/ 1508125 w 3756025"/>
                <a:gd name="connsiteY49" fmla="*/ 679450 h 2047875"/>
                <a:gd name="connsiteX50" fmla="*/ 1508125 w 3756025"/>
                <a:gd name="connsiteY50" fmla="*/ 727075 h 2047875"/>
                <a:gd name="connsiteX51" fmla="*/ 1543050 w 3756025"/>
                <a:gd name="connsiteY51" fmla="*/ 727075 h 2047875"/>
                <a:gd name="connsiteX52" fmla="*/ 1543050 w 3756025"/>
                <a:gd name="connsiteY52" fmla="*/ 749300 h 2047875"/>
                <a:gd name="connsiteX53" fmla="*/ 1568450 w 3756025"/>
                <a:gd name="connsiteY53" fmla="*/ 749300 h 2047875"/>
                <a:gd name="connsiteX54" fmla="*/ 1568450 w 3756025"/>
                <a:gd name="connsiteY54" fmla="*/ 774700 h 2047875"/>
                <a:gd name="connsiteX55" fmla="*/ 1606550 w 3756025"/>
                <a:gd name="connsiteY55" fmla="*/ 774700 h 2047875"/>
                <a:gd name="connsiteX56" fmla="*/ 1606550 w 3756025"/>
                <a:gd name="connsiteY56" fmla="*/ 822325 h 2047875"/>
                <a:gd name="connsiteX57" fmla="*/ 1631950 w 3756025"/>
                <a:gd name="connsiteY57" fmla="*/ 822325 h 2047875"/>
                <a:gd name="connsiteX58" fmla="*/ 1631950 w 3756025"/>
                <a:gd name="connsiteY58" fmla="*/ 863600 h 2047875"/>
                <a:gd name="connsiteX59" fmla="*/ 1679575 w 3756025"/>
                <a:gd name="connsiteY59" fmla="*/ 863600 h 2047875"/>
                <a:gd name="connsiteX60" fmla="*/ 1679575 w 3756025"/>
                <a:gd name="connsiteY60" fmla="*/ 892175 h 2047875"/>
                <a:gd name="connsiteX61" fmla="*/ 1704975 w 3756025"/>
                <a:gd name="connsiteY61" fmla="*/ 892175 h 2047875"/>
                <a:gd name="connsiteX62" fmla="*/ 1704975 w 3756025"/>
                <a:gd name="connsiteY62" fmla="*/ 892175 h 2047875"/>
                <a:gd name="connsiteX63" fmla="*/ 1704975 w 3756025"/>
                <a:gd name="connsiteY63" fmla="*/ 914400 h 2047875"/>
                <a:gd name="connsiteX64" fmla="*/ 1739900 w 3756025"/>
                <a:gd name="connsiteY64" fmla="*/ 914400 h 2047875"/>
                <a:gd name="connsiteX65" fmla="*/ 1739900 w 3756025"/>
                <a:gd name="connsiteY65" fmla="*/ 946150 h 2047875"/>
                <a:gd name="connsiteX66" fmla="*/ 1781175 w 3756025"/>
                <a:gd name="connsiteY66" fmla="*/ 946150 h 2047875"/>
                <a:gd name="connsiteX67" fmla="*/ 1781175 w 3756025"/>
                <a:gd name="connsiteY67" fmla="*/ 965200 h 2047875"/>
                <a:gd name="connsiteX68" fmla="*/ 1781175 w 3756025"/>
                <a:gd name="connsiteY68" fmla="*/ 965200 h 2047875"/>
                <a:gd name="connsiteX69" fmla="*/ 1793875 w 3756025"/>
                <a:gd name="connsiteY69" fmla="*/ 977900 h 2047875"/>
                <a:gd name="connsiteX70" fmla="*/ 1879600 w 3756025"/>
                <a:gd name="connsiteY70" fmla="*/ 977900 h 2047875"/>
                <a:gd name="connsiteX71" fmla="*/ 1879600 w 3756025"/>
                <a:gd name="connsiteY71" fmla="*/ 1012825 h 2047875"/>
                <a:gd name="connsiteX72" fmla="*/ 1962150 w 3756025"/>
                <a:gd name="connsiteY72" fmla="*/ 1012825 h 2047875"/>
                <a:gd name="connsiteX73" fmla="*/ 1962150 w 3756025"/>
                <a:gd name="connsiteY73" fmla="*/ 1031875 h 2047875"/>
                <a:gd name="connsiteX74" fmla="*/ 2009775 w 3756025"/>
                <a:gd name="connsiteY74" fmla="*/ 1031875 h 2047875"/>
                <a:gd name="connsiteX75" fmla="*/ 2009775 w 3756025"/>
                <a:gd name="connsiteY75" fmla="*/ 1066800 h 2047875"/>
                <a:gd name="connsiteX76" fmla="*/ 2057400 w 3756025"/>
                <a:gd name="connsiteY76" fmla="*/ 1066800 h 2047875"/>
                <a:gd name="connsiteX77" fmla="*/ 2057400 w 3756025"/>
                <a:gd name="connsiteY77" fmla="*/ 1092200 h 2047875"/>
                <a:gd name="connsiteX78" fmla="*/ 2139950 w 3756025"/>
                <a:gd name="connsiteY78" fmla="*/ 1092200 h 2047875"/>
                <a:gd name="connsiteX79" fmla="*/ 2139950 w 3756025"/>
                <a:gd name="connsiteY79" fmla="*/ 1114425 h 2047875"/>
                <a:gd name="connsiteX80" fmla="*/ 2162175 w 3756025"/>
                <a:gd name="connsiteY80" fmla="*/ 1114425 h 2047875"/>
                <a:gd name="connsiteX81" fmla="*/ 2162175 w 3756025"/>
                <a:gd name="connsiteY81" fmla="*/ 1130300 h 2047875"/>
                <a:gd name="connsiteX82" fmla="*/ 2200275 w 3756025"/>
                <a:gd name="connsiteY82" fmla="*/ 1130300 h 2047875"/>
                <a:gd name="connsiteX83" fmla="*/ 2200275 w 3756025"/>
                <a:gd name="connsiteY83" fmla="*/ 1152525 h 2047875"/>
                <a:gd name="connsiteX84" fmla="*/ 2232025 w 3756025"/>
                <a:gd name="connsiteY84" fmla="*/ 1152525 h 2047875"/>
                <a:gd name="connsiteX85" fmla="*/ 2232025 w 3756025"/>
                <a:gd name="connsiteY85" fmla="*/ 1165225 h 2047875"/>
                <a:gd name="connsiteX86" fmla="*/ 2273300 w 3756025"/>
                <a:gd name="connsiteY86" fmla="*/ 1165225 h 2047875"/>
                <a:gd name="connsiteX87" fmla="*/ 2273300 w 3756025"/>
                <a:gd name="connsiteY87" fmla="*/ 1206500 h 2047875"/>
                <a:gd name="connsiteX88" fmla="*/ 2273300 w 3756025"/>
                <a:gd name="connsiteY88" fmla="*/ 1206500 h 2047875"/>
                <a:gd name="connsiteX89" fmla="*/ 2289175 w 3756025"/>
                <a:gd name="connsiteY89" fmla="*/ 1222375 h 2047875"/>
                <a:gd name="connsiteX90" fmla="*/ 2346325 w 3756025"/>
                <a:gd name="connsiteY90" fmla="*/ 1222375 h 2047875"/>
                <a:gd name="connsiteX91" fmla="*/ 2346325 w 3756025"/>
                <a:gd name="connsiteY91" fmla="*/ 1250950 h 2047875"/>
                <a:gd name="connsiteX92" fmla="*/ 2413000 w 3756025"/>
                <a:gd name="connsiteY92" fmla="*/ 1250950 h 2047875"/>
                <a:gd name="connsiteX93" fmla="*/ 2413000 w 3756025"/>
                <a:gd name="connsiteY93" fmla="*/ 1292225 h 2047875"/>
                <a:gd name="connsiteX94" fmla="*/ 2432050 w 3756025"/>
                <a:gd name="connsiteY94" fmla="*/ 1292225 h 2047875"/>
                <a:gd name="connsiteX95" fmla="*/ 2432050 w 3756025"/>
                <a:gd name="connsiteY95" fmla="*/ 1320800 h 2047875"/>
                <a:gd name="connsiteX96" fmla="*/ 2495550 w 3756025"/>
                <a:gd name="connsiteY96" fmla="*/ 1320800 h 2047875"/>
                <a:gd name="connsiteX97" fmla="*/ 2495550 w 3756025"/>
                <a:gd name="connsiteY97" fmla="*/ 1352550 h 2047875"/>
                <a:gd name="connsiteX98" fmla="*/ 2638425 w 3756025"/>
                <a:gd name="connsiteY98" fmla="*/ 1352550 h 2047875"/>
                <a:gd name="connsiteX99" fmla="*/ 2638425 w 3756025"/>
                <a:gd name="connsiteY99" fmla="*/ 1384300 h 2047875"/>
                <a:gd name="connsiteX100" fmla="*/ 2676525 w 3756025"/>
                <a:gd name="connsiteY100" fmla="*/ 1384300 h 2047875"/>
                <a:gd name="connsiteX101" fmla="*/ 2676525 w 3756025"/>
                <a:gd name="connsiteY101" fmla="*/ 1416050 h 2047875"/>
                <a:gd name="connsiteX102" fmla="*/ 2762250 w 3756025"/>
                <a:gd name="connsiteY102" fmla="*/ 1416050 h 2047875"/>
                <a:gd name="connsiteX103" fmla="*/ 2762250 w 3756025"/>
                <a:gd name="connsiteY103" fmla="*/ 1428750 h 2047875"/>
                <a:gd name="connsiteX104" fmla="*/ 2790825 w 3756025"/>
                <a:gd name="connsiteY104" fmla="*/ 1428750 h 2047875"/>
                <a:gd name="connsiteX105" fmla="*/ 2790825 w 3756025"/>
                <a:gd name="connsiteY105" fmla="*/ 1447800 h 2047875"/>
                <a:gd name="connsiteX106" fmla="*/ 2822575 w 3756025"/>
                <a:gd name="connsiteY106" fmla="*/ 1447800 h 2047875"/>
                <a:gd name="connsiteX107" fmla="*/ 2822575 w 3756025"/>
                <a:gd name="connsiteY107" fmla="*/ 1489075 h 2047875"/>
                <a:gd name="connsiteX108" fmla="*/ 2860675 w 3756025"/>
                <a:gd name="connsiteY108" fmla="*/ 1489075 h 2047875"/>
                <a:gd name="connsiteX109" fmla="*/ 2860675 w 3756025"/>
                <a:gd name="connsiteY109" fmla="*/ 1524000 h 2047875"/>
                <a:gd name="connsiteX110" fmla="*/ 2879725 w 3756025"/>
                <a:gd name="connsiteY110" fmla="*/ 1524000 h 2047875"/>
                <a:gd name="connsiteX111" fmla="*/ 2879725 w 3756025"/>
                <a:gd name="connsiteY111" fmla="*/ 1593850 h 2047875"/>
                <a:gd name="connsiteX112" fmla="*/ 2924175 w 3756025"/>
                <a:gd name="connsiteY112" fmla="*/ 1593850 h 2047875"/>
                <a:gd name="connsiteX113" fmla="*/ 2924175 w 3756025"/>
                <a:gd name="connsiteY113" fmla="*/ 1606550 h 2047875"/>
                <a:gd name="connsiteX114" fmla="*/ 3028950 w 3756025"/>
                <a:gd name="connsiteY114" fmla="*/ 1606550 h 2047875"/>
                <a:gd name="connsiteX115" fmla="*/ 3028950 w 3756025"/>
                <a:gd name="connsiteY115" fmla="*/ 1679575 h 2047875"/>
                <a:gd name="connsiteX116" fmla="*/ 3038475 w 3756025"/>
                <a:gd name="connsiteY116" fmla="*/ 1689100 h 2047875"/>
                <a:gd name="connsiteX117" fmla="*/ 3038475 w 3756025"/>
                <a:gd name="connsiteY117" fmla="*/ 1746250 h 2047875"/>
                <a:gd name="connsiteX118" fmla="*/ 3060700 w 3756025"/>
                <a:gd name="connsiteY118" fmla="*/ 1746250 h 2047875"/>
                <a:gd name="connsiteX119" fmla="*/ 3060700 w 3756025"/>
                <a:gd name="connsiteY119" fmla="*/ 1797050 h 2047875"/>
                <a:gd name="connsiteX120" fmla="*/ 3079750 w 3756025"/>
                <a:gd name="connsiteY120" fmla="*/ 1797050 h 2047875"/>
                <a:gd name="connsiteX121" fmla="*/ 3079750 w 3756025"/>
                <a:gd name="connsiteY121" fmla="*/ 1860550 h 2047875"/>
                <a:gd name="connsiteX122" fmla="*/ 3133725 w 3756025"/>
                <a:gd name="connsiteY122" fmla="*/ 1860550 h 2047875"/>
                <a:gd name="connsiteX123" fmla="*/ 3133725 w 3756025"/>
                <a:gd name="connsiteY123" fmla="*/ 1892300 h 2047875"/>
                <a:gd name="connsiteX124" fmla="*/ 3209925 w 3756025"/>
                <a:gd name="connsiteY124" fmla="*/ 1892300 h 2047875"/>
                <a:gd name="connsiteX125" fmla="*/ 3209925 w 3756025"/>
                <a:gd name="connsiteY125" fmla="*/ 1965325 h 2047875"/>
                <a:gd name="connsiteX126" fmla="*/ 3527425 w 3756025"/>
                <a:gd name="connsiteY126" fmla="*/ 1965325 h 2047875"/>
                <a:gd name="connsiteX127" fmla="*/ 3527425 w 3756025"/>
                <a:gd name="connsiteY127" fmla="*/ 2047875 h 2047875"/>
                <a:gd name="connsiteX128" fmla="*/ 3756025 w 3756025"/>
                <a:gd name="connsiteY128" fmla="*/ 2047875 h 2047875"/>
                <a:gd name="connsiteX0" fmla="*/ 0 w 3756025"/>
                <a:gd name="connsiteY0" fmla="*/ 0 h 2047875"/>
                <a:gd name="connsiteX1" fmla="*/ 104775 w 3756025"/>
                <a:gd name="connsiteY1" fmla="*/ 0 h 2047875"/>
                <a:gd name="connsiteX2" fmla="*/ 104775 w 3756025"/>
                <a:gd name="connsiteY2" fmla="*/ 22225 h 2047875"/>
                <a:gd name="connsiteX3" fmla="*/ 231775 w 3756025"/>
                <a:gd name="connsiteY3" fmla="*/ 22225 h 2047875"/>
                <a:gd name="connsiteX4" fmla="*/ 231775 w 3756025"/>
                <a:gd name="connsiteY4" fmla="*/ 44450 h 2047875"/>
                <a:gd name="connsiteX5" fmla="*/ 295275 w 3756025"/>
                <a:gd name="connsiteY5" fmla="*/ 44450 h 2047875"/>
                <a:gd name="connsiteX6" fmla="*/ 295275 w 3756025"/>
                <a:gd name="connsiteY6" fmla="*/ 60325 h 2047875"/>
                <a:gd name="connsiteX7" fmla="*/ 352425 w 3756025"/>
                <a:gd name="connsiteY7" fmla="*/ 60325 h 2047875"/>
                <a:gd name="connsiteX8" fmla="*/ 352425 w 3756025"/>
                <a:gd name="connsiteY8" fmla="*/ 76200 h 2047875"/>
                <a:gd name="connsiteX9" fmla="*/ 527050 w 3756025"/>
                <a:gd name="connsiteY9" fmla="*/ 76200 h 2047875"/>
                <a:gd name="connsiteX10" fmla="*/ 527050 w 3756025"/>
                <a:gd name="connsiteY10" fmla="*/ 107950 h 2047875"/>
                <a:gd name="connsiteX11" fmla="*/ 615950 w 3756025"/>
                <a:gd name="connsiteY11" fmla="*/ 107950 h 2047875"/>
                <a:gd name="connsiteX12" fmla="*/ 615950 w 3756025"/>
                <a:gd name="connsiteY12" fmla="*/ 139700 h 2047875"/>
                <a:gd name="connsiteX13" fmla="*/ 638175 w 3756025"/>
                <a:gd name="connsiteY13" fmla="*/ 139700 h 2047875"/>
                <a:gd name="connsiteX14" fmla="*/ 638175 w 3756025"/>
                <a:gd name="connsiteY14" fmla="*/ 168275 h 2047875"/>
                <a:gd name="connsiteX15" fmla="*/ 666750 w 3756025"/>
                <a:gd name="connsiteY15" fmla="*/ 168275 h 2047875"/>
                <a:gd name="connsiteX16" fmla="*/ 666750 w 3756025"/>
                <a:gd name="connsiteY16" fmla="*/ 184150 h 2047875"/>
                <a:gd name="connsiteX17" fmla="*/ 711200 w 3756025"/>
                <a:gd name="connsiteY17" fmla="*/ 184150 h 2047875"/>
                <a:gd name="connsiteX18" fmla="*/ 711200 w 3756025"/>
                <a:gd name="connsiteY18" fmla="*/ 209550 h 2047875"/>
                <a:gd name="connsiteX19" fmla="*/ 765175 w 3756025"/>
                <a:gd name="connsiteY19" fmla="*/ 209550 h 2047875"/>
                <a:gd name="connsiteX20" fmla="*/ 765175 w 3756025"/>
                <a:gd name="connsiteY20" fmla="*/ 260350 h 2047875"/>
                <a:gd name="connsiteX21" fmla="*/ 892175 w 3756025"/>
                <a:gd name="connsiteY21" fmla="*/ 260350 h 2047875"/>
                <a:gd name="connsiteX22" fmla="*/ 892175 w 3756025"/>
                <a:gd name="connsiteY22" fmla="*/ 304800 h 2047875"/>
                <a:gd name="connsiteX23" fmla="*/ 942975 w 3756025"/>
                <a:gd name="connsiteY23" fmla="*/ 304800 h 2047875"/>
                <a:gd name="connsiteX24" fmla="*/ 942975 w 3756025"/>
                <a:gd name="connsiteY24" fmla="*/ 333375 h 2047875"/>
                <a:gd name="connsiteX25" fmla="*/ 977900 w 3756025"/>
                <a:gd name="connsiteY25" fmla="*/ 333375 h 2047875"/>
                <a:gd name="connsiteX26" fmla="*/ 977900 w 3756025"/>
                <a:gd name="connsiteY26" fmla="*/ 361950 h 2047875"/>
                <a:gd name="connsiteX27" fmla="*/ 1038225 w 3756025"/>
                <a:gd name="connsiteY27" fmla="*/ 361950 h 2047875"/>
                <a:gd name="connsiteX28" fmla="*/ 1038225 w 3756025"/>
                <a:gd name="connsiteY28" fmla="*/ 400050 h 2047875"/>
                <a:gd name="connsiteX29" fmla="*/ 1063625 w 3756025"/>
                <a:gd name="connsiteY29" fmla="*/ 400050 h 2047875"/>
                <a:gd name="connsiteX30" fmla="*/ 1063625 w 3756025"/>
                <a:gd name="connsiteY30" fmla="*/ 400050 h 2047875"/>
                <a:gd name="connsiteX31" fmla="*/ 1085850 w 3756025"/>
                <a:gd name="connsiteY31" fmla="*/ 422275 h 2047875"/>
                <a:gd name="connsiteX32" fmla="*/ 1085850 w 3756025"/>
                <a:gd name="connsiteY32" fmla="*/ 454025 h 2047875"/>
                <a:gd name="connsiteX33" fmla="*/ 1184275 w 3756025"/>
                <a:gd name="connsiteY33" fmla="*/ 454025 h 2047875"/>
                <a:gd name="connsiteX34" fmla="*/ 1184275 w 3756025"/>
                <a:gd name="connsiteY34" fmla="*/ 508000 h 2047875"/>
                <a:gd name="connsiteX35" fmla="*/ 1231900 w 3756025"/>
                <a:gd name="connsiteY35" fmla="*/ 508000 h 2047875"/>
                <a:gd name="connsiteX36" fmla="*/ 1231900 w 3756025"/>
                <a:gd name="connsiteY36" fmla="*/ 523875 h 2047875"/>
                <a:gd name="connsiteX37" fmla="*/ 1292225 w 3756025"/>
                <a:gd name="connsiteY37" fmla="*/ 523875 h 2047875"/>
                <a:gd name="connsiteX38" fmla="*/ 1292225 w 3756025"/>
                <a:gd name="connsiteY38" fmla="*/ 523875 h 2047875"/>
                <a:gd name="connsiteX39" fmla="*/ 1311275 w 3756025"/>
                <a:gd name="connsiteY39" fmla="*/ 542925 h 2047875"/>
                <a:gd name="connsiteX40" fmla="*/ 1311275 w 3756025"/>
                <a:gd name="connsiteY40" fmla="*/ 571500 h 2047875"/>
                <a:gd name="connsiteX41" fmla="*/ 1339850 w 3756025"/>
                <a:gd name="connsiteY41" fmla="*/ 571500 h 2047875"/>
                <a:gd name="connsiteX42" fmla="*/ 1339850 w 3756025"/>
                <a:gd name="connsiteY42" fmla="*/ 619125 h 2047875"/>
                <a:gd name="connsiteX43" fmla="*/ 1422400 w 3756025"/>
                <a:gd name="connsiteY43" fmla="*/ 619125 h 2047875"/>
                <a:gd name="connsiteX44" fmla="*/ 1422400 w 3756025"/>
                <a:gd name="connsiteY44" fmla="*/ 625475 h 2047875"/>
                <a:gd name="connsiteX45" fmla="*/ 1447800 w 3756025"/>
                <a:gd name="connsiteY45" fmla="*/ 625475 h 2047875"/>
                <a:gd name="connsiteX46" fmla="*/ 1447800 w 3756025"/>
                <a:gd name="connsiteY46" fmla="*/ 657225 h 2047875"/>
                <a:gd name="connsiteX47" fmla="*/ 1485900 w 3756025"/>
                <a:gd name="connsiteY47" fmla="*/ 657225 h 2047875"/>
                <a:gd name="connsiteX48" fmla="*/ 1485900 w 3756025"/>
                <a:gd name="connsiteY48" fmla="*/ 657225 h 2047875"/>
                <a:gd name="connsiteX49" fmla="*/ 1486693 w 3756025"/>
                <a:gd name="connsiteY49" fmla="*/ 688975 h 2047875"/>
                <a:gd name="connsiteX50" fmla="*/ 1508125 w 3756025"/>
                <a:gd name="connsiteY50" fmla="*/ 727075 h 2047875"/>
                <a:gd name="connsiteX51" fmla="*/ 1543050 w 3756025"/>
                <a:gd name="connsiteY51" fmla="*/ 727075 h 2047875"/>
                <a:gd name="connsiteX52" fmla="*/ 1543050 w 3756025"/>
                <a:gd name="connsiteY52" fmla="*/ 749300 h 2047875"/>
                <a:gd name="connsiteX53" fmla="*/ 1568450 w 3756025"/>
                <a:gd name="connsiteY53" fmla="*/ 749300 h 2047875"/>
                <a:gd name="connsiteX54" fmla="*/ 1568450 w 3756025"/>
                <a:gd name="connsiteY54" fmla="*/ 774700 h 2047875"/>
                <a:gd name="connsiteX55" fmla="*/ 1606550 w 3756025"/>
                <a:gd name="connsiteY55" fmla="*/ 774700 h 2047875"/>
                <a:gd name="connsiteX56" fmla="*/ 1606550 w 3756025"/>
                <a:gd name="connsiteY56" fmla="*/ 822325 h 2047875"/>
                <a:gd name="connsiteX57" fmla="*/ 1631950 w 3756025"/>
                <a:gd name="connsiteY57" fmla="*/ 822325 h 2047875"/>
                <a:gd name="connsiteX58" fmla="*/ 1631950 w 3756025"/>
                <a:gd name="connsiteY58" fmla="*/ 863600 h 2047875"/>
                <a:gd name="connsiteX59" fmla="*/ 1679575 w 3756025"/>
                <a:gd name="connsiteY59" fmla="*/ 863600 h 2047875"/>
                <a:gd name="connsiteX60" fmla="*/ 1679575 w 3756025"/>
                <a:gd name="connsiteY60" fmla="*/ 892175 h 2047875"/>
                <a:gd name="connsiteX61" fmla="*/ 1704975 w 3756025"/>
                <a:gd name="connsiteY61" fmla="*/ 892175 h 2047875"/>
                <a:gd name="connsiteX62" fmla="*/ 1704975 w 3756025"/>
                <a:gd name="connsiteY62" fmla="*/ 892175 h 2047875"/>
                <a:gd name="connsiteX63" fmla="*/ 1704975 w 3756025"/>
                <a:gd name="connsiteY63" fmla="*/ 914400 h 2047875"/>
                <a:gd name="connsiteX64" fmla="*/ 1739900 w 3756025"/>
                <a:gd name="connsiteY64" fmla="*/ 914400 h 2047875"/>
                <a:gd name="connsiteX65" fmla="*/ 1739900 w 3756025"/>
                <a:gd name="connsiteY65" fmla="*/ 946150 h 2047875"/>
                <a:gd name="connsiteX66" fmla="*/ 1781175 w 3756025"/>
                <a:gd name="connsiteY66" fmla="*/ 946150 h 2047875"/>
                <a:gd name="connsiteX67" fmla="*/ 1781175 w 3756025"/>
                <a:gd name="connsiteY67" fmla="*/ 965200 h 2047875"/>
                <a:gd name="connsiteX68" fmla="*/ 1781175 w 3756025"/>
                <a:gd name="connsiteY68" fmla="*/ 965200 h 2047875"/>
                <a:gd name="connsiteX69" fmla="*/ 1793875 w 3756025"/>
                <a:gd name="connsiteY69" fmla="*/ 977900 h 2047875"/>
                <a:gd name="connsiteX70" fmla="*/ 1879600 w 3756025"/>
                <a:gd name="connsiteY70" fmla="*/ 977900 h 2047875"/>
                <a:gd name="connsiteX71" fmla="*/ 1879600 w 3756025"/>
                <a:gd name="connsiteY71" fmla="*/ 1012825 h 2047875"/>
                <a:gd name="connsiteX72" fmla="*/ 1962150 w 3756025"/>
                <a:gd name="connsiteY72" fmla="*/ 1012825 h 2047875"/>
                <a:gd name="connsiteX73" fmla="*/ 1962150 w 3756025"/>
                <a:gd name="connsiteY73" fmla="*/ 1031875 h 2047875"/>
                <a:gd name="connsiteX74" fmla="*/ 2009775 w 3756025"/>
                <a:gd name="connsiteY74" fmla="*/ 1031875 h 2047875"/>
                <a:gd name="connsiteX75" fmla="*/ 2009775 w 3756025"/>
                <a:gd name="connsiteY75" fmla="*/ 1066800 h 2047875"/>
                <a:gd name="connsiteX76" fmla="*/ 2057400 w 3756025"/>
                <a:gd name="connsiteY76" fmla="*/ 1066800 h 2047875"/>
                <a:gd name="connsiteX77" fmla="*/ 2057400 w 3756025"/>
                <a:gd name="connsiteY77" fmla="*/ 1092200 h 2047875"/>
                <a:gd name="connsiteX78" fmla="*/ 2139950 w 3756025"/>
                <a:gd name="connsiteY78" fmla="*/ 1092200 h 2047875"/>
                <a:gd name="connsiteX79" fmla="*/ 2139950 w 3756025"/>
                <a:gd name="connsiteY79" fmla="*/ 1114425 h 2047875"/>
                <a:gd name="connsiteX80" fmla="*/ 2162175 w 3756025"/>
                <a:gd name="connsiteY80" fmla="*/ 1114425 h 2047875"/>
                <a:gd name="connsiteX81" fmla="*/ 2162175 w 3756025"/>
                <a:gd name="connsiteY81" fmla="*/ 1130300 h 2047875"/>
                <a:gd name="connsiteX82" fmla="*/ 2200275 w 3756025"/>
                <a:gd name="connsiteY82" fmla="*/ 1130300 h 2047875"/>
                <a:gd name="connsiteX83" fmla="*/ 2200275 w 3756025"/>
                <a:gd name="connsiteY83" fmla="*/ 1152525 h 2047875"/>
                <a:gd name="connsiteX84" fmla="*/ 2232025 w 3756025"/>
                <a:gd name="connsiteY84" fmla="*/ 1152525 h 2047875"/>
                <a:gd name="connsiteX85" fmla="*/ 2232025 w 3756025"/>
                <a:gd name="connsiteY85" fmla="*/ 1165225 h 2047875"/>
                <a:gd name="connsiteX86" fmla="*/ 2273300 w 3756025"/>
                <a:gd name="connsiteY86" fmla="*/ 1165225 h 2047875"/>
                <a:gd name="connsiteX87" fmla="*/ 2273300 w 3756025"/>
                <a:gd name="connsiteY87" fmla="*/ 1206500 h 2047875"/>
                <a:gd name="connsiteX88" fmla="*/ 2273300 w 3756025"/>
                <a:gd name="connsiteY88" fmla="*/ 1206500 h 2047875"/>
                <a:gd name="connsiteX89" fmla="*/ 2289175 w 3756025"/>
                <a:gd name="connsiteY89" fmla="*/ 1222375 h 2047875"/>
                <a:gd name="connsiteX90" fmla="*/ 2346325 w 3756025"/>
                <a:gd name="connsiteY90" fmla="*/ 1222375 h 2047875"/>
                <a:gd name="connsiteX91" fmla="*/ 2346325 w 3756025"/>
                <a:gd name="connsiteY91" fmla="*/ 1250950 h 2047875"/>
                <a:gd name="connsiteX92" fmla="*/ 2413000 w 3756025"/>
                <a:gd name="connsiteY92" fmla="*/ 1250950 h 2047875"/>
                <a:gd name="connsiteX93" fmla="*/ 2413000 w 3756025"/>
                <a:gd name="connsiteY93" fmla="*/ 1292225 h 2047875"/>
                <a:gd name="connsiteX94" fmla="*/ 2432050 w 3756025"/>
                <a:gd name="connsiteY94" fmla="*/ 1292225 h 2047875"/>
                <a:gd name="connsiteX95" fmla="*/ 2432050 w 3756025"/>
                <a:gd name="connsiteY95" fmla="*/ 1320800 h 2047875"/>
                <a:gd name="connsiteX96" fmla="*/ 2495550 w 3756025"/>
                <a:gd name="connsiteY96" fmla="*/ 1320800 h 2047875"/>
                <a:gd name="connsiteX97" fmla="*/ 2495550 w 3756025"/>
                <a:gd name="connsiteY97" fmla="*/ 1352550 h 2047875"/>
                <a:gd name="connsiteX98" fmla="*/ 2638425 w 3756025"/>
                <a:gd name="connsiteY98" fmla="*/ 1352550 h 2047875"/>
                <a:gd name="connsiteX99" fmla="*/ 2638425 w 3756025"/>
                <a:gd name="connsiteY99" fmla="*/ 1384300 h 2047875"/>
                <a:gd name="connsiteX100" fmla="*/ 2676525 w 3756025"/>
                <a:gd name="connsiteY100" fmla="*/ 1384300 h 2047875"/>
                <a:gd name="connsiteX101" fmla="*/ 2676525 w 3756025"/>
                <a:gd name="connsiteY101" fmla="*/ 1416050 h 2047875"/>
                <a:gd name="connsiteX102" fmla="*/ 2762250 w 3756025"/>
                <a:gd name="connsiteY102" fmla="*/ 1416050 h 2047875"/>
                <a:gd name="connsiteX103" fmla="*/ 2762250 w 3756025"/>
                <a:gd name="connsiteY103" fmla="*/ 1428750 h 2047875"/>
                <a:gd name="connsiteX104" fmla="*/ 2790825 w 3756025"/>
                <a:gd name="connsiteY104" fmla="*/ 1428750 h 2047875"/>
                <a:gd name="connsiteX105" fmla="*/ 2790825 w 3756025"/>
                <a:gd name="connsiteY105" fmla="*/ 1447800 h 2047875"/>
                <a:gd name="connsiteX106" fmla="*/ 2822575 w 3756025"/>
                <a:gd name="connsiteY106" fmla="*/ 1447800 h 2047875"/>
                <a:gd name="connsiteX107" fmla="*/ 2822575 w 3756025"/>
                <a:gd name="connsiteY107" fmla="*/ 1489075 h 2047875"/>
                <a:gd name="connsiteX108" fmla="*/ 2860675 w 3756025"/>
                <a:gd name="connsiteY108" fmla="*/ 1489075 h 2047875"/>
                <a:gd name="connsiteX109" fmla="*/ 2860675 w 3756025"/>
                <a:gd name="connsiteY109" fmla="*/ 1524000 h 2047875"/>
                <a:gd name="connsiteX110" fmla="*/ 2879725 w 3756025"/>
                <a:gd name="connsiteY110" fmla="*/ 1524000 h 2047875"/>
                <a:gd name="connsiteX111" fmla="*/ 2879725 w 3756025"/>
                <a:gd name="connsiteY111" fmla="*/ 1593850 h 2047875"/>
                <a:gd name="connsiteX112" fmla="*/ 2924175 w 3756025"/>
                <a:gd name="connsiteY112" fmla="*/ 1593850 h 2047875"/>
                <a:gd name="connsiteX113" fmla="*/ 2924175 w 3756025"/>
                <a:gd name="connsiteY113" fmla="*/ 1606550 h 2047875"/>
                <a:gd name="connsiteX114" fmla="*/ 3028950 w 3756025"/>
                <a:gd name="connsiteY114" fmla="*/ 1606550 h 2047875"/>
                <a:gd name="connsiteX115" fmla="*/ 3028950 w 3756025"/>
                <a:gd name="connsiteY115" fmla="*/ 1679575 h 2047875"/>
                <a:gd name="connsiteX116" fmla="*/ 3038475 w 3756025"/>
                <a:gd name="connsiteY116" fmla="*/ 1689100 h 2047875"/>
                <a:gd name="connsiteX117" fmla="*/ 3038475 w 3756025"/>
                <a:gd name="connsiteY117" fmla="*/ 1746250 h 2047875"/>
                <a:gd name="connsiteX118" fmla="*/ 3060700 w 3756025"/>
                <a:gd name="connsiteY118" fmla="*/ 1746250 h 2047875"/>
                <a:gd name="connsiteX119" fmla="*/ 3060700 w 3756025"/>
                <a:gd name="connsiteY119" fmla="*/ 1797050 h 2047875"/>
                <a:gd name="connsiteX120" fmla="*/ 3079750 w 3756025"/>
                <a:gd name="connsiteY120" fmla="*/ 1797050 h 2047875"/>
                <a:gd name="connsiteX121" fmla="*/ 3079750 w 3756025"/>
                <a:gd name="connsiteY121" fmla="*/ 1860550 h 2047875"/>
                <a:gd name="connsiteX122" fmla="*/ 3133725 w 3756025"/>
                <a:gd name="connsiteY122" fmla="*/ 1860550 h 2047875"/>
                <a:gd name="connsiteX123" fmla="*/ 3133725 w 3756025"/>
                <a:gd name="connsiteY123" fmla="*/ 1892300 h 2047875"/>
                <a:gd name="connsiteX124" fmla="*/ 3209925 w 3756025"/>
                <a:gd name="connsiteY124" fmla="*/ 1892300 h 2047875"/>
                <a:gd name="connsiteX125" fmla="*/ 3209925 w 3756025"/>
                <a:gd name="connsiteY125" fmla="*/ 1965325 h 2047875"/>
                <a:gd name="connsiteX126" fmla="*/ 3527425 w 3756025"/>
                <a:gd name="connsiteY126" fmla="*/ 1965325 h 2047875"/>
                <a:gd name="connsiteX127" fmla="*/ 3527425 w 3756025"/>
                <a:gd name="connsiteY127" fmla="*/ 2047875 h 2047875"/>
                <a:gd name="connsiteX128" fmla="*/ 3756025 w 3756025"/>
                <a:gd name="connsiteY128" fmla="*/ 2047875 h 2047875"/>
                <a:gd name="connsiteX0" fmla="*/ 0 w 3756025"/>
                <a:gd name="connsiteY0" fmla="*/ 0 h 2047875"/>
                <a:gd name="connsiteX1" fmla="*/ 104775 w 3756025"/>
                <a:gd name="connsiteY1" fmla="*/ 0 h 2047875"/>
                <a:gd name="connsiteX2" fmla="*/ 104775 w 3756025"/>
                <a:gd name="connsiteY2" fmla="*/ 22225 h 2047875"/>
                <a:gd name="connsiteX3" fmla="*/ 231775 w 3756025"/>
                <a:gd name="connsiteY3" fmla="*/ 22225 h 2047875"/>
                <a:gd name="connsiteX4" fmla="*/ 231775 w 3756025"/>
                <a:gd name="connsiteY4" fmla="*/ 44450 h 2047875"/>
                <a:gd name="connsiteX5" fmla="*/ 295275 w 3756025"/>
                <a:gd name="connsiteY5" fmla="*/ 44450 h 2047875"/>
                <a:gd name="connsiteX6" fmla="*/ 295275 w 3756025"/>
                <a:gd name="connsiteY6" fmla="*/ 60325 h 2047875"/>
                <a:gd name="connsiteX7" fmla="*/ 352425 w 3756025"/>
                <a:gd name="connsiteY7" fmla="*/ 60325 h 2047875"/>
                <a:gd name="connsiteX8" fmla="*/ 352425 w 3756025"/>
                <a:gd name="connsiteY8" fmla="*/ 76200 h 2047875"/>
                <a:gd name="connsiteX9" fmla="*/ 527050 w 3756025"/>
                <a:gd name="connsiteY9" fmla="*/ 76200 h 2047875"/>
                <a:gd name="connsiteX10" fmla="*/ 527050 w 3756025"/>
                <a:gd name="connsiteY10" fmla="*/ 107950 h 2047875"/>
                <a:gd name="connsiteX11" fmla="*/ 615950 w 3756025"/>
                <a:gd name="connsiteY11" fmla="*/ 107950 h 2047875"/>
                <a:gd name="connsiteX12" fmla="*/ 615950 w 3756025"/>
                <a:gd name="connsiteY12" fmla="*/ 139700 h 2047875"/>
                <a:gd name="connsiteX13" fmla="*/ 638175 w 3756025"/>
                <a:gd name="connsiteY13" fmla="*/ 139700 h 2047875"/>
                <a:gd name="connsiteX14" fmla="*/ 638175 w 3756025"/>
                <a:gd name="connsiteY14" fmla="*/ 168275 h 2047875"/>
                <a:gd name="connsiteX15" fmla="*/ 666750 w 3756025"/>
                <a:gd name="connsiteY15" fmla="*/ 168275 h 2047875"/>
                <a:gd name="connsiteX16" fmla="*/ 666750 w 3756025"/>
                <a:gd name="connsiteY16" fmla="*/ 184150 h 2047875"/>
                <a:gd name="connsiteX17" fmla="*/ 711200 w 3756025"/>
                <a:gd name="connsiteY17" fmla="*/ 184150 h 2047875"/>
                <a:gd name="connsiteX18" fmla="*/ 711200 w 3756025"/>
                <a:gd name="connsiteY18" fmla="*/ 209550 h 2047875"/>
                <a:gd name="connsiteX19" fmla="*/ 765175 w 3756025"/>
                <a:gd name="connsiteY19" fmla="*/ 209550 h 2047875"/>
                <a:gd name="connsiteX20" fmla="*/ 765175 w 3756025"/>
                <a:gd name="connsiteY20" fmla="*/ 260350 h 2047875"/>
                <a:gd name="connsiteX21" fmla="*/ 892175 w 3756025"/>
                <a:gd name="connsiteY21" fmla="*/ 260350 h 2047875"/>
                <a:gd name="connsiteX22" fmla="*/ 892175 w 3756025"/>
                <a:gd name="connsiteY22" fmla="*/ 304800 h 2047875"/>
                <a:gd name="connsiteX23" fmla="*/ 942975 w 3756025"/>
                <a:gd name="connsiteY23" fmla="*/ 304800 h 2047875"/>
                <a:gd name="connsiteX24" fmla="*/ 942975 w 3756025"/>
                <a:gd name="connsiteY24" fmla="*/ 333375 h 2047875"/>
                <a:gd name="connsiteX25" fmla="*/ 977900 w 3756025"/>
                <a:gd name="connsiteY25" fmla="*/ 333375 h 2047875"/>
                <a:gd name="connsiteX26" fmla="*/ 977900 w 3756025"/>
                <a:gd name="connsiteY26" fmla="*/ 361950 h 2047875"/>
                <a:gd name="connsiteX27" fmla="*/ 1038225 w 3756025"/>
                <a:gd name="connsiteY27" fmla="*/ 361950 h 2047875"/>
                <a:gd name="connsiteX28" fmla="*/ 1038225 w 3756025"/>
                <a:gd name="connsiteY28" fmla="*/ 400050 h 2047875"/>
                <a:gd name="connsiteX29" fmla="*/ 1063625 w 3756025"/>
                <a:gd name="connsiteY29" fmla="*/ 400050 h 2047875"/>
                <a:gd name="connsiteX30" fmla="*/ 1063625 w 3756025"/>
                <a:gd name="connsiteY30" fmla="*/ 400050 h 2047875"/>
                <a:gd name="connsiteX31" fmla="*/ 1085850 w 3756025"/>
                <a:gd name="connsiteY31" fmla="*/ 422275 h 2047875"/>
                <a:gd name="connsiteX32" fmla="*/ 1085850 w 3756025"/>
                <a:gd name="connsiteY32" fmla="*/ 454025 h 2047875"/>
                <a:gd name="connsiteX33" fmla="*/ 1184275 w 3756025"/>
                <a:gd name="connsiteY33" fmla="*/ 454025 h 2047875"/>
                <a:gd name="connsiteX34" fmla="*/ 1184275 w 3756025"/>
                <a:gd name="connsiteY34" fmla="*/ 508000 h 2047875"/>
                <a:gd name="connsiteX35" fmla="*/ 1231900 w 3756025"/>
                <a:gd name="connsiteY35" fmla="*/ 508000 h 2047875"/>
                <a:gd name="connsiteX36" fmla="*/ 1231900 w 3756025"/>
                <a:gd name="connsiteY36" fmla="*/ 523875 h 2047875"/>
                <a:gd name="connsiteX37" fmla="*/ 1292225 w 3756025"/>
                <a:gd name="connsiteY37" fmla="*/ 523875 h 2047875"/>
                <a:gd name="connsiteX38" fmla="*/ 1292225 w 3756025"/>
                <a:gd name="connsiteY38" fmla="*/ 523875 h 2047875"/>
                <a:gd name="connsiteX39" fmla="*/ 1311275 w 3756025"/>
                <a:gd name="connsiteY39" fmla="*/ 542925 h 2047875"/>
                <a:gd name="connsiteX40" fmla="*/ 1311275 w 3756025"/>
                <a:gd name="connsiteY40" fmla="*/ 571500 h 2047875"/>
                <a:gd name="connsiteX41" fmla="*/ 1339850 w 3756025"/>
                <a:gd name="connsiteY41" fmla="*/ 571500 h 2047875"/>
                <a:gd name="connsiteX42" fmla="*/ 1339850 w 3756025"/>
                <a:gd name="connsiteY42" fmla="*/ 619125 h 2047875"/>
                <a:gd name="connsiteX43" fmla="*/ 1422400 w 3756025"/>
                <a:gd name="connsiteY43" fmla="*/ 619125 h 2047875"/>
                <a:gd name="connsiteX44" fmla="*/ 1422400 w 3756025"/>
                <a:gd name="connsiteY44" fmla="*/ 625475 h 2047875"/>
                <a:gd name="connsiteX45" fmla="*/ 1447800 w 3756025"/>
                <a:gd name="connsiteY45" fmla="*/ 625475 h 2047875"/>
                <a:gd name="connsiteX46" fmla="*/ 1447800 w 3756025"/>
                <a:gd name="connsiteY46" fmla="*/ 657225 h 2047875"/>
                <a:gd name="connsiteX47" fmla="*/ 1485900 w 3756025"/>
                <a:gd name="connsiteY47" fmla="*/ 657225 h 2047875"/>
                <a:gd name="connsiteX48" fmla="*/ 1485900 w 3756025"/>
                <a:gd name="connsiteY48" fmla="*/ 657225 h 2047875"/>
                <a:gd name="connsiteX49" fmla="*/ 1508124 w 3756025"/>
                <a:gd name="connsiteY49" fmla="*/ 688975 h 2047875"/>
                <a:gd name="connsiteX50" fmla="*/ 1508125 w 3756025"/>
                <a:gd name="connsiteY50" fmla="*/ 727075 h 2047875"/>
                <a:gd name="connsiteX51" fmla="*/ 1543050 w 3756025"/>
                <a:gd name="connsiteY51" fmla="*/ 727075 h 2047875"/>
                <a:gd name="connsiteX52" fmla="*/ 1543050 w 3756025"/>
                <a:gd name="connsiteY52" fmla="*/ 749300 h 2047875"/>
                <a:gd name="connsiteX53" fmla="*/ 1568450 w 3756025"/>
                <a:gd name="connsiteY53" fmla="*/ 749300 h 2047875"/>
                <a:gd name="connsiteX54" fmla="*/ 1568450 w 3756025"/>
                <a:gd name="connsiteY54" fmla="*/ 774700 h 2047875"/>
                <a:gd name="connsiteX55" fmla="*/ 1606550 w 3756025"/>
                <a:gd name="connsiteY55" fmla="*/ 774700 h 2047875"/>
                <a:gd name="connsiteX56" fmla="*/ 1606550 w 3756025"/>
                <a:gd name="connsiteY56" fmla="*/ 822325 h 2047875"/>
                <a:gd name="connsiteX57" fmla="*/ 1631950 w 3756025"/>
                <a:gd name="connsiteY57" fmla="*/ 822325 h 2047875"/>
                <a:gd name="connsiteX58" fmla="*/ 1631950 w 3756025"/>
                <a:gd name="connsiteY58" fmla="*/ 863600 h 2047875"/>
                <a:gd name="connsiteX59" fmla="*/ 1679575 w 3756025"/>
                <a:gd name="connsiteY59" fmla="*/ 863600 h 2047875"/>
                <a:gd name="connsiteX60" fmla="*/ 1679575 w 3756025"/>
                <a:gd name="connsiteY60" fmla="*/ 892175 h 2047875"/>
                <a:gd name="connsiteX61" fmla="*/ 1704975 w 3756025"/>
                <a:gd name="connsiteY61" fmla="*/ 892175 h 2047875"/>
                <a:gd name="connsiteX62" fmla="*/ 1704975 w 3756025"/>
                <a:gd name="connsiteY62" fmla="*/ 892175 h 2047875"/>
                <a:gd name="connsiteX63" fmla="*/ 1704975 w 3756025"/>
                <a:gd name="connsiteY63" fmla="*/ 914400 h 2047875"/>
                <a:gd name="connsiteX64" fmla="*/ 1739900 w 3756025"/>
                <a:gd name="connsiteY64" fmla="*/ 914400 h 2047875"/>
                <a:gd name="connsiteX65" fmla="*/ 1739900 w 3756025"/>
                <a:gd name="connsiteY65" fmla="*/ 946150 h 2047875"/>
                <a:gd name="connsiteX66" fmla="*/ 1781175 w 3756025"/>
                <a:gd name="connsiteY66" fmla="*/ 946150 h 2047875"/>
                <a:gd name="connsiteX67" fmla="*/ 1781175 w 3756025"/>
                <a:gd name="connsiteY67" fmla="*/ 965200 h 2047875"/>
                <a:gd name="connsiteX68" fmla="*/ 1781175 w 3756025"/>
                <a:gd name="connsiteY68" fmla="*/ 965200 h 2047875"/>
                <a:gd name="connsiteX69" fmla="*/ 1793875 w 3756025"/>
                <a:gd name="connsiteY69" fmla="*/ 977900 h 2047875"/>
                <a:gd name="connsiteX70" fmla="*/ 1879600 w 3756025"/>
                <a:gd name="connsiteY70" fmla="*/ 977900 h 2047875"/>
                <a:gd name="connsiteX71" fmla="*/ 1879600 w 3756025"/>
                <a:gd name="connsiteY71" fmla="*/ 1012825 h 2047875"/>
                <a:gd name="connsiteX72" fmla="*/ 1962150 w 3756025"/>
                <a:gd name="connsiteY72" fmla="*/ 1012825 h 2047875"/>
                <a:gd name="connsiteX73" fmla="*/ 1962150 w 3756025"/>
                <a:gd name="connsiteY73" fmla="*/ 1031875 h 2047875"/>
                <a:gd name="connsiteX74" fmla="*/ 2009775 w 3756025"/>
                <a:gd name="connsiteY74" fmla="*/ 1031875 h 2047875"/>
                <a:gd name="connsiteX75" fmla="*/ 2009775 w 3756025"/>
                <a:gd name="connsiteY75" fmla="*/ 1066800 h 2047875"/>
                <a:gd name="connsiteX76" fmla="*/ 2057400 w 3756025"/>
                <a:gd name="connsiteY76" fmla="*/ 1066800 h 2047875"/>
                <a:gd name="connsiteX77" fmla="*/ 2057400 w 3756025"/>
                <a:gd name="connsiteY77" fmla="*/ 1092200 h 2047875"/>
                <a:gd name="connsiteX78" fmla="*/ 2139950 w 3756025"/>
                <a:gd name="connsiteY78" fmla="*/ 1092200 h 2047875"/>
                <a:gd name="connsiteX79" fmla="*/ 2139950 w 3756025"/>
                <a:gd name="connsiteY79" fmla="*/ 1114425 h 2047875"/>
                <a:gd name="connsiteX80" fmla="*/ 2162175 w 3756025"/>
                <a:gd name="connsiteY80" fmla="*/ 1114425 h 2047875"/>
                <a:gd name="connsiteX81" fmla="*/ 2162175 w 3756025"/>
                <a:gd name="connsiteY81" fmla="*/ 1130300 h 2047875"/>
                <a:gd name="connsiteX82" fmla="*/ 2200275 w 3756025"/>
                <a:gd name="connsiteY82" fmla="*/ 1130300 h 2047875"/>
                <a:gd name="connsiteX83" fmla="*/ 2200275 w 3756025"/>
                <a:gd name="connsiteY83" fmla="*/ 1152525 h 2047875"/>
                <a:gd name="connsiteX84" fmla="*/ 2232025 w 3756025"/>
                <a:gd name="connsiteY84" fmla="*/ 1152525 h 2047875"/>
                <a:gd name="connsiteX85" fmla="*/ 2232025 w 3756025"/>
                <a:gd name="connsiteY85" fmla="*/ 1165225 h 2047875"/>
                <a:gd name="connsiteX86" fmla="*/ 2273300 w 3756025"/>
                <a:gd name="connsiteY86" fmla="*/ 1165225 h 2047875"/>
                <a:gd name="connsiteX87" fmla="*/ 2273300 w 3756025"/>
                <a:gd name="connsiteY87" fmla="*/ 1206500 h 2047875"/>
                <a:gd name="connsiteX88" fmla="*/ 2273300 w 3756025"/>
                <a:gd name="connsiteY88" fmla="*/ 1206500 h 2047875"/>
                <a:gd name="connsiteX89" fmla="*/ 2289175 w 3756025"/>
                <a:gd name="connsiteY89" fmla="*/ 1222375 h 2047875"/>
                <a:gd name="connsiteX90" fmla="*/ 2346325 w 3756025"/>
                <a:gd name="connsiteY90" fmla="*/ 1222375 h 2047875"/>
                <a:gd name="connsiteX91" fmla="*/ 2346325 w 3756025"/>
                <a:gd name="connsiteY91" fmla="*/ 1250950 h 2047875"/>
                <a:gd name="connsiteX92" fmla="*/ 2413000 w 3756025"/>
                <a:gd name="connsiteY92" fmla="*/ 1250950 h 2047875"/>
                <a:gd name="connsiteX93" fmla="*/ 2413000 w 3756025"/>
                <a:gd name="connsiteY93" fmla="*/ 1292225 h 2047875"/>
                <a:gd name="connsiteX94" fmla="*/ 2432050 w 3756025"/>
                <a:gd name="connsiteY94" fmla="*/ 1292225 h 2047875"/>
                <a:gd name="connsiteX95" fmla="*/ 2432050 w 3756025"/>
                <a:gd name="connsiteY95" fmla="*/ 1320800 h 2047875"/>
                <a:gd name="connsiteX96" fmla="*/ 2495550 w 3756025"/>
                <a:gd name="connsiteY96" fmla="*/ 1320800 h 2047875"/>
                <a:gd name="connsiteX97" fmla="*/ 2495550 w 3756025"/>
                <a:gd name="connsiteY97" fmla="*/ 1352550 h 2047875"/>
                <a:gd name="connsiteX98" fmla="*/ 2638425 w 3756025"/>
                <a:gd name="connsiteY98" fmla="*/ 1352550 h 2047875"/>
                <a:gd name="connsiteX99" fmla="*/ 2638425 w 3756025"/>
                <a:gd name="connsiteY99" fmla="*/ 1384300 h 2047875"/>
                <a:gd name="connsiteX100" fmla="*/ 2676525 w 3756025"/>
                <a:gd name="connsiteY100" fmla="*/ 1384300 h 2047875"/>
                <a:gd name="connsiteX101" fmla="*/ 2676525 w 3756025"/>
                <a:gd name="connsiteY101" fmla="*/ 1416050 h 2047875"/>
                <a:gd name="connsiteX102" fmla="*/ 2762250 w 3756025"/>
                <a:gd name="connsiteY102" fmla="*/ 1416050 h 2047875"/>
                <a:gd name="connsiteX103" fmla="*/ 2762250 w 3756025"/>
                <a:gd name="connsiteY103" fmla="*/ 1428750 h 2047875"/>
                <a:gd name="connsiteX104" fmla="*/ 2790825 w 3756025"/>
                <a:gd name="connsiteY104" fmla="*/ 1428750 h 2047875"/>
                <a:gd name="connsiteX105" fmla="*/ 2790825 w 3756025"/>
                <a:gd name="connsiteY105" fmla="*/ 1447800 h 2047875"/>
                <a:gd name="connsiteX106" fmla="*/ 2822575 w 3756025"/>
                <a:gd name="connsiteY106" fmla="*/ 1447800 h 2047875"/>
                <a:gd name="connsiteX107" fmla="*/ 2822575 w 3756025"/>
                <a:gd name="connsiteY107" fmla="*/ 1489075 h 2047875"/>
                <a:gd name="connsiteX108" fmla="*/ 2860675 w 3756025"/>
                <a:gd name="connsiteY108" fmla="*/ 1489075 h 2047875"/>
                <a:gd name="connsiteX109" fmla="*/ 2860675 w 3756025"/>
                <a:gd name="connsiteY109" fmla="*/ 1524000 h 2047875"/>
                <a:gd name="connsiteX110" fmla="*/ 2879725 w 3756025"/>
                <a:gd name="connsiteY110" fmla="*/ 1524000 h 2047875"/>
                <a:gd name="connsiteX111" fmla="*/ 2879725 w 3756025"/>
                <a:gd name="connsiteY111" fmla="*/ 1593850 h 2047875"/>
                <a:gd name="connsiteX112" fmla="*/ 2924175 w 3756025"/>
                <a:gd name="connsiteY112" fmla="*/ 1593850 h 2047875"/>
                <a:gd name="connsiteX113" fmla="*/ 2924175 w 3756025"/>
                <a:gd name="connsiteY113" fmla="*/ 1606550 h 2047875"/>
                <a:gd name="connsiteX114" fmla="*/ 3028950 w 3756025"/>
                <a:gd name="connsiteY114" fmla="*/ 1606550 h 2047875"/>
                <a:gd name="connsiteX115" fmla="*/ 3028950 w 3756025"/>
                <a:gd name="connsiteY115" fmla="*/ 1679575 h 2047875"/>
                <a:gd name="connsiteX116" fmla="*/ 3038475 w 3756025"/>
                <a:gd name="connsiteY116" fmla="*/ 1689100 h 2047875"/>
                <a:gd name="connsiteX117" fmla="*/ 3038475 w 3756025"/>
                <a:gd name="connsiteY117" fmla="*/ 1746250 h 2047875"/>
                <a:gd name="connsiteX118" fmla="*/ 3060700 w 3756025"/>
                <a:gd name="connsiteY118" fmla="*/ 1746250 h 2047875"/>
                <a:gd name="connsiteX119" fmla="*/ 3060700 w 3756025"/>
                <a:gd name="connsiteY119" fmla="*/ 1797050 h 2047875"/>
                <a:gd name="connsiteX120" fmla="*/ 3079750 w 3756025"/>
                <a:gd name="connsiteY120" fmla="*/ 1797050 h 2047875"/>
                <a:gd name="connsiteX121" fmla="*/ 3079750 w 3756025"/>
                <a:gd name="connsiteY121" fmla="*/ 1860550 h 2047875"/>
                <a:gd name="connsiteX122" fmla="*/ 3133725 w 3756025"/>
                <a:gd name="connsiteY122" fmla="*/ 1860550 h 2047875"/>
                <a:gd name="connsiteX123" fmla="*/ 3133725 w 3756025"/>
                <a:gd name="connsiteY123" fmla="*/ 1892300 h 2047875"/>
                <a:gd name="connsiteX124" fmla="*/ 3209925 w 3756025"/>
                <a:gd name="connsiteY124" fmla="*/ 1892300 h 2047875"/>
                <a:gd name="connsiteX125" fmla="*/ 3209925 w 3756025"/>
                <a:gd name="connsiteY125" fmla="*/ 1965325 h 2047875"/>
                <a:gd name="connsiteX126" fmla="*/ 3527425 w 3756025"/>
                <a:gd name="connsiteY126" fmla="*/ 1965325 h 2047875"/>
                <a:gd name="connsiteX127" fmla="*/ 3527425 w 3756025"/>
                <a:gd name="connsiteY127" fmla="*/ 2047875 h 2047875"/>
                <a:gd name="connsiteX128" fmla="*/ 3756025 w 3756025"/>
                <a:gd name="connsiteY128" fmla="*/ 2047875 h 2047875"/>
                <a:gd name="connsiteX0" fmla="*/ 0 w 3756025"/>
                <a:gd name="connsiteY0" fmla="*/ 0 h 2047875"/>
                <a:gd name="connsiteX1" fmla="*/ 104775 w 3756025"/>
                <a:gd name="connsiteY1" fmla="*/ 0 h 2047875"/>
                <a:gd name="connsiteX2" fmla="*/ 104775 w 3756025"/>
                <a:gd name="connsiteY2" fmla="*/ 22225 h 2047875"/>
                <a:gd name="connsiteX3" fmla="*/ 231775 w 3756025"/>
                <a:gd name="connsiteY3" fmla="*/ 22225 h 2047875"/>
                <a:gd name="connsiteX4" fmla="*/ 231775 w 3756025"/>
                <a:gd name="connsiteY4" fmla="*/ 44450 h 2047875"/>
                <a:gd name="connsiteX5" fmla="*/ 295275 w 3756025"/>
                <a:gd name="connsiteY5" fmla="*/ 44450 h 2047875"/>
                <a:gd name="connsiteX6" fmla="*/ 295275 w 3756025"/>
                <a:gd name="connsiteY6" fmla="*/ 60325 h 2047875"/>
                <a:gd name="connsiteX7" fmla="*/ 352425 w 3756025"/>
                <a:gd name="connsiteY7" fmla="*/ 60325 h 2047875"/>
                <a:gd name="connsiteX8" fmla="*/ 352425 w 3756025"/>
                <a:gd name="connsiteY8" fmla="*/ 76200 h 2047875"/>
                <a:gd name="connsiteX9" fmla="*/ 527050 w 3756025"/>
                <a:gd name="connsiteY9" fmla="*/ 76200 h 2047875"/>
                <a:gd name="connsiteX10" fmla="*/ 527050 w 3756025"/>
                <a:gd name="connsiteY10" fmla="*/ 107950 h 2047875"/>
                <a:gd name="connsiteX11" fmla="*/ 615950 w 3756025"/>
                <a:gd name="connsiteY11" fmla="*/ 107950 h 2047875"/>
                <a:gd name="connsiteX12" fmla="*/ 615950 w 3756025"/>
                <a:gd name="connsiteY12" fmla="*/ 139700 h 2047875"/>
                <a:gd name="connsiteX13" fmla="*/ 638175 w 3756025"/>
                <a:gd name="connsiteY13" fmla="*/ 139700 h 2047875"/>
                <a:gd name="connsiteX14" fmla="*/ 638175 w 3756025"/>
                <a:gd name="connsiteY14" fmla="*/ 168275 h 2047875"/>
                <a:gd name="connsiteX15" fmla="*/ 666750 w 3756025"/>
                <a:gd name="connsiteY15" fmla="*/ 168275 h 2047875"/>
                <a:gd name="connsiteX16" fmla="*/ 666750 w 3756025"/>
                <a:gd name="connsiteY16" fmla="*/ 184150 h 2047875"/>
                <a:gd name="connsiteX17" fmla="*/ 711200 w 3756025"/>
                <a:gd name="connsiteY17" fmla="*/ 184150 h 2047875"/>
                <a:gd name="connsiteX18" fmla="*/ 711200 w 3756025"/>
                <a:gd name="connsiteY18" fmla="*/ 209550 h 2047875"/>
                <a:gd name="connsiteX19" fmla="*/ 765175 w 3756025"/>
                <a:gd name="connsiteY19" fmla="*/ 209550 h 2047875"/>
                <a:gd name="connsiteX20" fmla="*/ 765175 w 3756025"/>
                <a:gd name="connsiteY20" fmla="*/ 260350 h 2047875"/>
                <a:gd name="connsiteX21" fmla="*/ 892175 w 3756025"/>
                <a:gd name="connsiteY21" fmla="*/ 260350 h 2047875"/>
                <a:gd name="connsiteX22" fmla="*/ 892175 w 3756025"/>
                <a:gd name="connsiteY22" fmla="*/ 304800 h 2047875"/>
                <a:gd name="connsiteX23" fmla="*/ 942975 w 3756025"/>
                <a:gd name="connsiteY23" fmla="*/ 304800 h 2047875"/>
                <a:gd name="connsiteX24" fmla="*/ 942975 w 3756025"/>
                <a:gd name="connsiteY24" fmla="*/ 333375 h 2047875"/>
                <a:gd name="connsiteX25" fmla="*/ 977900 w 3756025"/>
                <a:gd name="connsiteY25" fmla="*/ 333375 h 2047875"/>
                <a:gd name="connsiteX26" fmla="*/ 977900 w 3756025"/>
                <a:gd name="connsiteY26" fmla="*/ 361950 h 2047875"/>
                <a:gd name="connsiteX27" fmla="*/ 1038225 w 3756025"/>
                <a:gd name="connsiteY27" fmla="*/ 361950 h 2047875"/>
                <a:gd name="connsiteX28" fmla="*/ 1038225 w 3756025"/>
                <a:gd name="connsiteY28" fmla="*/ 400050 h 2047875"/>
                <a:gd name="connsiteX29" fmla="*/ 1063625 w 3756025"/>
                <a:gd name="connsiteY29" fmla="*/ 400050 h 2047875"/>
                <a:gd name="connsiteX30" fmla="*/ 1063625 w 3756025"/>
                <a:gd name="connsiteY30" fmla="*/ 400050 h 2047875"/>
                <a:gd name="connsiteX31" fmla="*/ 1085850 w 3756025"/>
                <a:gd name="connsiteY31" fmla="*/ 422275 h 2047875"/>
                <a:gd name="connsiteX32" fmla="*/ 1085850 w 3756025"/>
                <a:gd name="connsiteY32" fmla="*/ 454025 h 2047875"/>
                <a:gd name="connsiteX33" fmla="*/ 1184275 w 3756025"/>
                <a:gd name="connsiteY33" fmla="*/ 454025 h 2047875"/>
                <a:gd name="connsiteX34" fmla="*/ 1184275 w 3756025"/>
                <a:gd name="connsiteY34" fmla="*/ 508000 h 2047875"/>
                <a:gd name="connsiteX35" fmla="*/ 1231900 w 3756025"/>
                <a:gd name="connsiteY35" fmla="*/ 508000 h 2047875"/>
                <a:gd name="connsiteX36" fmla="*/ 1231900 w 3756025"/>
                <a:gd name="connsiteY36" fmla="*/ 523875 h 2047875"/>
                <a:gd name="connsiteX37" fmla="*/ 1292225 w 3756025"/>
                <a:gd name="connsiteY37" fmla="*/ 523875 h 2047875"/>
                <a:gd name="connsiteX38" fmla="*/ 1292225 w 3756025"/>
                <a:gd name="connsiteY38" fmla="*/ 523875 h 2047875"/>
                <a:gd name="connsiteX39" fmla="*/ 1311275 w 3756025"/>
                <a:gd name="connsiteY39" fmla="*/ 542925 h 2047875"/>
                <a:gd name="connsiteX40" fmla="*/ 1311275 w 3756025"/>
                <a:gd name="connsiteY40" fmla="*/ 571500 h 2047875"/>
                <a:gd name="connsiteX41" fmla="*/ 1339850 w 3756025"/>
                <a:gd name="connsiteY41" fmla="*/ 571500 h 2047875"/>
                <a:gd name="connsiteX42" fmla="*/ 1339850 w 3756025"/>
                <a:gd name="connsiteY42" fmla="*/ 619125 h 2047875"/>
                <a:gd name="connsiteX43" fmla="*/ 1422400 w 3756025"/>
                <a:gd name="connsiteY43" fmla="*/ 619125 h 2047875"/>
                <a:gd name="connsiteX44" fmla="*/ 1422400 w 3756025"/>
                <a:gd name="connsiteY44" fmla="*/ 625475 h 2047875"/>
                <a:gd name="connsiteX45" fmla="*/ 1447800 w 3756025"/>
                <a:gd name="connsiteY45" fmla="*/ 625475 h 2047875"/>
                <a:gd name="connsiteX46" fmla="*/ 1447800 w 3756025"/>
                <a:gd name="connsiteY46" fmla="*/ 657225 h 2047875"/>
                <a:gd name="connsiteX47" fmla="*/ 1485900 w 3756025"/>
                <a:gd name="connsiteY47" fmla="*/ 657225 h 2047875"/>
                <a:gd name="connsiteX48" fmla="*/ 1473994 w 3756025"/>
                <a:gd name="connsiteY48" fmla="*/ 695325 h 2047875"/>
                <a:gd name="connsiteX49" fmla="*/ 1508124 w 3756025"/>
                <a:gd name="connsiteY49" fmla="*/ 688975 h 2047875"/>
                <a:gd name="connsiteX50" fmla="*/ 1508125 w 3756025"/>
                <a:gd name="connsiteY50" fmla="*/ 727075 h 2047875"/>
                <a:gd name="connsiteX51" fmla="*/ 1543050 w 3756025"/>
                <a:gd name="connsiteY51" fmla="*/ 727075 h 2047875"/>
                <a:gd name="connsiteX52" fmla="*/ 1543050 w 3756025"/>
                <a:gd name="connsiteY52" fmla="*/ 749300 h 2047875"/>
                <a:gd name="connsiteX53" fmla="*/ 1568450 w 3756025"/>
                <a:gd name="connsiteY53" fmla="*/ 749300 h 2047875"/>
                <a:gd name="connsiteX54" fmla="*/ 1568450 w 3756025"/>
                <a:gd name="connsiteY54" fmla="*/ 774700 h 2047875"/>
                <a:gd name="connsiteX55" fmla="*/ 1606550 w 3756025"/>
                <a:gd name="connsiteY55" fmla="*/ 774700 h 2047875"/>
                <a:gd name="connsiteX56" fmla="*/ 1606550 w 3756025"/>
                <a:gd name="connsiteY56" fmla="*/ 822325 h 2047875"/>
                <a:gd name="connsiteX57" fmla="*/ 1631950 w 3756025"/>
                <a:gd name="connsiteY57" fmla="*/ 822325 h 2047875"/>
                <a:gd name="connsiteX58" fmla="*/ 1631950 w 3756025"/>
                <a:gd name="connsiteY58" fmla="*/ 863600 h 2047875"/>
                <a:gd name="connsiteX59" fmla="*/ 1679575 w 3756025"/>
                <a:gd name="connsiteY59" fmla="*/ 863600 h 2047875"/>
                <a:gd name="connsiteX60" fmla="*/ 1679575 w 3756025"/>
                <a:gd name="connsiteY60" fmla="*/ 892175 h 2047875"/>
                <a:gd name="connsiteX61" fmla="*/ 1704975 w 3756025"/>
                <a:gd name="connsiteY61" fmla="*/ 892175 h 2047875"/>
                <a:gd name="connsiteX62" fmla="*/ 1704975 w 3756025"/>
                <a:gd name="connsiteY62" fmla="*/ 892175 h 2047875"/>
                <a:gd name="connsiteX63" fmla="*/ 1704975 w 3756025"/>
                <a:gd name="connsiteY63" fmla="*/ 914400 h 2047875"/>
                <a:gd name="connsiteX64" fmla="*/ 1739900 w 3756025"/>
                <a:gd name="connsiteY64" fmla="*/ 914400 h 2047875"/>
                <a:gd name="connsiteX65" fmla="*/ 1739900 w 3756025"/>
                <a:gd name="connsiteY65" fmla="*/ 946150 h 2047875"/>
                <a:gd name="connsiteX66" fmla="*/ 1781175 w 3756025"/>
                <a:gd name="connsiteY66" fmla="*/ 946150 h 2047875"/>
                <a:gd name="connsiteX67" fmla="*/ 1781175 w 3756025"/>
                <a:gd name="connsiteY67" fmla="*/ 965200 h 2047875"/>
                <a:gd name="connsiteX68" fmla="*/ 1781175 w 3756025"/>
                <a:gd name="connsiteY68" fmla="*/ 965200 h 2047875"/>
                <a:gd name="connsiteX69" fmla="*/ 1793875 w 3756025"/>
                <a:gd name="connsiteY69" fmla="*/ 977900 h 2047875"/>
                <a:gd name="connsiteX70" fmla="*/ 1879600 w 3756025"/>
                <a:gd name="connsiteY70" fmla="*/ 977900 h 2047875"/>
                <a:gd name="connsiteX71" fmla="*/ 1879600 w 3756025"/>
                <a:gd name="connsiteY71" fmla="*/ 1012825 h 2047875"/>
                <a:gd name="connsiteX72" fmla="*/ 1962150 w 3756025"/>
                <a:gd name="connsiteY72" fmla="*/ 1012825 h 2047875"/>
                <a:gd name="connsiteX73" fmla="*/ 1962150 w 3756025"/>
                <a:gd name="connsiteY73" fmla="*/ 1031875 h 2047875"/>
                <a:gd name="connsiteX74" fmla="*/ 2009775 w 3756025"/>
                <a:gd name="connsiteY74" fmla="*/ 1031875 h 2047875"/>
                <a:gd name="connsiteX75" fmla="*/ 2009775 w 3756025"/>
                <a:gd name="connsiteY75" fmla="*/ 1066800 h 2047875"/>
                <a:gd name="connsiteX76" fmla="*/ 2057400 w 3756025"/>
                <a:gd name="connsiteY76" fmla="*/ 1066800 h 2047875"/>
                <a:gd name="connsiteX77" fmla="*/ 2057400 w 3756025"/>
                <a:gd name="connsiteY77" fmla="*/ 1092200 h 2047875"/>
                <a:gd name="connsiteX78" fmla="*/ 2139950 w 3756025"/>
                <a:gd name="connsiteY78" fmla="*/ 1092200 h 2047875"/>
                <a:gd name="connsiteX79" fmla="*/ 2139950 w 3756025"/>
                <a:gd name="connsiteY79" fmla="*/ 1114425 h 2047875"/>
                <a:gd name="connsiteX80" fmla="*/ 2162175 w 3756025"/>
                <a:gd name="connsiteY80" fmla="*/ 1114425 h 2047875"/>
                <a:gd name="connsiteX81" fmla="*/ 2162175 w 3756025"/>
                <a:gd name="connsiteY81" fmla="*/ 1130300 h 2047875"/>
                <a:gd name="connsiteX82" fmla="*/ 2200275 w 3756025"/>
                <a:gd name="connsiteY82" fmla="*/ 1130300 h 2047875"/>
                <a:gd name="connsiteX83" fmla="*/ 2200275 w 3756025"/>
                <a:gd name="connsiteY83" fmla="*/ 1152525 h 2047875"/>
                <a:gd name="connsiteX84" fmla="*/ 2232025 w 3756025"/>
                <a:gd name="connsiteY84" fmla="*/ 1152525 h 2047875"/>
                <a:gd name="connsiteX85" fmla="*/ 2232025 w 3756025"/>
                <a:gd name="connsiteY85" fmla="*/ 1165225 h 2047875"/>
                <a:gd name="connsiteX86" fmla="*/ 2273300 w 3756025"/>
                <a:gd name="connsiteY86" fmla="*/ 1165225 h 2047875"/>
                <a:gd name="connsiteX87" fmla="*/ 2273300 w 3756025"/>
                <a:gd name="connsiteY87" fmla="*/ 1206500 h 2047875"/>
                <a:gd name="connsiteX88" fmla="*/ 2273300 w 3756025"/>
                <a:gd name="connsiteY88" fmla="*/ 1206500 h 2047875"/>
                <a:gd name="connsiteX89" fmla="*/ 2289175 w 3756025"/>
                <a:gd name="connsiteY89" fmla="*/ 1222375 h 2047875"/>
                <a:gd name="connsiteX90" fmla="*/ 2346325 w 3756025"/>
                <a:gd name="connsiteY90" fmla="*/ 1222375 h 2047875"/>
                <a:gd name="connsiteX91" fmla="*/ 2346325 w 3756025"/>
                <a:gd name="connsiteY91" fmla="*/ 1250950 h 2047875"/>
                <a:gd name="connsiteX92" fmla="*/ 2413000 w 3756025"/>
                <a:gd name="connsiteY92" fmla="*/ 1250950 h 2047875"/>
                <a:gd name="connsiteX93" fmla="*/ 2413000 w 3756025"/>
                <a:gd name="connsiteY93" fmla="*/ 1292225 h 2047875"/>
                <a:gd name="connsiteX94" fmla="*/ 2432050 w 3756025"/>
                <a:gd name="connsiteY94" fmla="*/ 1292225 h 2047875"/>
                <a:gd name="connsiteX95" fmla="*/ 2432050 w 3756025"/>
                <a:gd name="connsiteY95" fmla="*/ 1320800 h 2047875"/>
                <a:gd name="connsiteX96" fmla="*/ 2495550 w 3756025"/>
                <a:gd name="connsiteY96" fmla="*/ 1320800 h 2047875"/>
                <a:gd name="connsiteX97" fmla="*/ 2495550 w 3756025"/>
                <a:gd name="connsiteY97" fmla="*/ 1352550 h 2047875"/>
                <a:gd name="connsiteX98" fmla="*/ 2638425 w 3756025"/>
                <a:gd name="connsiteY98" fmla="*/ 1352550 h 2047875"/>
                <a:gd name="connsiteX99" fmla="*/ 2638425 w 3756025"/>
                <a:gd name="connsiteY99" fmla="*/ 1384300 h 2047875"/>
                <a:gd name="connsiteX100" fmla="*/ 2676525 w 3756025"/>
                <a:gd name="connsiteY100" fmla="*/ 1384300 h 2047875"/>
                <a:gd name="connsiteX101" fmla="*/ 2676525 w 3756025"/>
                <a:gd name="connsiteY101" fmla="*/ 1416050 h 2047875"/>
                <a:gd name="connsiteX102" fmla="*/ 2762250 w 3756025"/>
                <a:gd name="connsiteY102" fmla="*/ 1416050 h 2047875"/>
                <a:gd name="connsiteX103" fmla="*/ 2762250 w 3756025"/>
                <a:gd name="connsiteY103" fmla="*/ 1428750 h 2047875"/>
                <a:gd name="connsiteX104" fmla="*/ 2790825 w 3756025"/>
                <a:gd name="connsiteY104" fmla="*/ 1428750 h 2047875"/>
                <a:gd name="connsiteX105" fmla="*/ 2790825 w 3756025"/>
                <a:gd name="connsiteY105" fmla="*/ 1447800 h 2047875"/>
                <a:gd name="connsiteX106" fmla="*/ 2822575 w 3756025"/>
                <a:gd name="connsiteY106" fmla="*/ 1447800 h 2047875"/>
                <a:gd name="connsiteX107" fmla="*/ 2822575 w 3756025"/>
                <a:gd name="connsiteY107" fmla="*/ 1489075 h 2047875"/>
                <a:gd name="connsiteX108" fmla="*/ 2860675 w 3756025"/>
                <a:gd name="connsiteY108" fmla="*/ 1489075 h 2047875"/>
                <a:gd name="connsiteX109" fmla="*/ 2860675 w 3756025"/>
                <a:gd name="connsiteY109" fmla="*/ 1524000 h 2047875"/>
                <a:gd name="connsiteX110" fmla="*/ 2879725 w 3756025"/>
                <a:gd name="connsiteY110" fmla="*/ 1524000 h 2047875"/>
                <a:gd name="connsiteX111" fmla="*/ 2879725 w 3756025"/>
                <a:gd name="connsiteY111" fmla="*/ 1593850 h 2047875"/>
                <a:gd name="connsiteX112" fmla="*/ 2924175 w 3756025"/>
                <a:gd name="connsiteY112" fmla="*/ 1593850 h 2047875"/>
                <a:gd name="connsiteX113" fmla="*/ 2924175 w 3756025"/>
                <a:gd name="connsiteY113" fmla="*/ 1606550 h 2047875"/>
                <a:gd name="connsiteX114" fmla="*/ 3028950 w 3756025"/>
                <a:gd name="connsiteY114" fmla="*/ 1606550 h 2047875"/>
                <a:gd name="connsiteX115" fmla="*/ 3028950 w 3756025"/>
                <a:gd name="connsiteY115" fmla="*/ 1679575 h 2047875"/>
                <a:gd name="connsiteX116" fmla="*/ 3038475 w 3756025"/>
                <a:gd name="connsiteY116" fmla="*/ 1689100 h 2047875"/>
                <a:gd name="connsiteX117" fmla="*/ 3038475 w 3756025"/>
                <a:gd name="connsiteY117" fmla="*/ 1746250 h 2047875"/>
                <a:gd name="connsiteX118" fmla="*/ 3060700 w 3756025"/>
                <a:gd name="connsiteY118" fmla="*/ 1746250 h 2047875"/>
                <a:gd name="connsiteX119" fmla="*/ 3060700 w 3756025"/>
                <a:gd name="connsiteY119" fmla="*/ 1797050 h 2047875"/>
                <a:gd name="connsiteX120" fmla="*/ 3079750 w 3756025"/>
                <a:gd name="connsiteY120" fmla="*/ 1797050 h 2047875"/>
                <a:gd name="connsiteX121" fmla="*/ 3079750 w 3756025"/>
                <a:gd name="connsiteY121" fmla="*/ 1860550 h 2047875"/>
                <a:gd name="connsiteX122" fmla="*/ 3133725 w 3756025"/>
                <a:gd name="connsiteY122" fmla="*/ 1860550 h 2047875"/>
                <a:gd name="connsiteX123" fmla="*/ 3133725 w 3756025"/>
                <a:gd name="connsiteY123" fmla="*/ 1892300 h 2047875"/>
                <a:gd name="connsiteX124" fmla="*/ 3209925 w 3756025"/>
                <a:gd name="connsiteY124" fmla="*/ 1892300 h 2047875"/>
                <a:gd name="connsiteX125" fmla="*/ 3209925 w 3756025"/>
                <a:gd name="connsiteY125" fmla="*/ 1965325 h 2047875"/>
                <a:gd name="connsiteX126" fmla="*/ 3527425 w 3756025"/>
                <a:gd name="connsiteY126" fmla="*/ 1965325 h 2047875"/>
                <a:gd name="connsiteX127" fmla="*/ 3527425 w 3756025"/>
                <a:gd name="connsiteY127" fmla="*/ 2047875 h 2047875"/>
                <a:gd name="connsiteX128" fmla="*/ 3756025 w 3756025"/>
                <a:gd name="connsiteY128" fmla="*/ 2047875 h 2047875"/>
                <a:gd name="connsiteX0" fmla="*/ 0 w 3756025"/>
                <a:gd name="connsiteY0" fmla="*/ 0 h 2047875"/>
                <a:gd name="connsiteX1" fmla="*/ 104775 w 3756025"/>
                <a:gd name="connsiteY1" fmla="*/ 0 h 2047875"/>
                <a:gd name="connsiteX2" fmla="*/ 104775 w 3756025"/>
                <a:gd name="connsiteY2" fmla="*/ 22225 h 2047875"/>
                <a:gd name="connsiteX3" fmla="*/ 231775 w 3756025"/>
                <a:gd name="connsiteY3" fmla="*/ 22225 h 2047875"/>
                <a:gd name="connsiteX4" fmla="*/ 231775 w 3756025"/>
                <a:gd name="connsiteY4" fmla="*/ 44450 h 2047875"/>
                <a:gd name="connsiteX5" fmla="*/ 295275 w 3756025"/>
                <a:gd name="connsiteY5" fmla="*/ 44450 h 2047875"/>
                <a:gd name="connsiteX6" fmla="*/ 295275 w 3756025"/>
                <a:gd name="connsiteY6" fmla="*/ 60325 h 2047875"/>
                <a:gd name="connsiteX7" fmla="*/ 352425 w 3756025"/>
                <a:gd name="connsiteY7" fmla="*/ 60325 h 2047875"/>
                <a:gd name="connsiteX8" fmla="*/ 352425 w 3756025"/>
                <a:gd name="connsiteY8" fmla="*/ 76200 h 2047875"/>
                <a:gd name="connsiteX9" fmla="*/ 527050 w 3756025"/>
                <a:gd name="connsiteY9" fmla="*/ 76200 h 2047875"/>
                <a:gd name="connsiteX10" fmla="*/ 527050 w 3756025"/>
                <a:gd name="connsiteY10" fmla="*/ 107950 h 2047875"/>
                <a:gd name="connsiteX11" fmla="*/ 615950 w 3756025"/>
                <a:gd name="connsiteY11" fmla="*/ 107950 h 2047875"/>
                <a:gd name="connsiteX12" fmla="*/ 615950 w 3756025"/>
                <a:gd name="connsiteY12" fmla="*/ 139700 h 2047875"/>
                <a:gd name="connsiteX13" fmla="*/ 638175 w 3756025"/>
                <a:gd name="connsiteY13" fmla="*/ 139700 h 2047875"/>
                <a:gd name="connsiteX14" fmla="*/ 638175 w 3756025"/>
                <a:gd name="connsiteY14" fmla="*/ 168275 h 2047875"/>
                <a:gd name="connsiteX15" fmla="*/ 666750 w 3756025"/>
                <a:gd name="connsiteY15" fmla="*/ 168275 h 2047875"/>
                <a:gd name="connsiteX16" fmla="*/ 666750 w 3756025"/>
                <a:gd name="connsiteY16" fmla="*/ 184150 h 2047875"/>
                <a:gd name="connsiteX17" fmla="*/ 711200 w 3756025"/>
                <a:gd name="connsiteY17" fmla="*/ 184150 h 2047875"/>
                <a:gd name="connsiteX18" fmla="*/ 711200 w 3756025"/>
                <a:gd name="connsiteY18" fmla="*/ 209550 h 2047875"/>
                <a:gd name="connsiteX19" fmla="*/ 765175 w 3756025"/>
                <a:gd name="connsiteY19" fmla="*/ 209550 h 2047875"/>
                <a:gd name="connsiteX20" fmla="*/ 765175 w 3756025"/>
                <a:gd name="connsiteY20" fmla="*/ 260350 h 2047875"/>
                <a:gd name="connsiteX21" fmla="*/ 892175 w 3756025"/>
                <a:gd name="connsiteY21" fmla="*/ 260350 h 2047875"/>
                <a:gd name="connsiteX22" fmla="*/ 892175 w 3756025"/>
                <a:gd name="connsiteY22" fmla="*/ 304800 h 2047875"/>
                <a:gd name="connsiteX23" fmla="*/ 942975 w 3756025"/>
                <a:gd name="connsiteY23" fmla="*/ 304800 h 2047875"/>
                <a:gd name="connsiteX24" fmla="*/ 942975 w 3756025"/>
                <a:gd name="connsiteY24" fmla="*/ 333375 h 2047875"/>
                <a:gd name="connsiteX25" fmla="*/ 977900 w 3756025"/>
                <a:gd name="connsiteY25" fmla="*/ 333375 h 2047875"/>
                <a:gd name="connsiteX26" fmla="*/ 977900 w 3756025"/>
                <a:gd name="connsiteY26" fmla="*/ 361950 h 2047875"/>
                <a:gd name="connsiteX27" fmla="*/ 1038225 w 3756025"/>
                <a:gd name="connsiteY27" fmla="*/ 361950 h 2047875"/>
                <a:gd name="connsiteX28" fmla="*/ 1038225 w 3756025"/>
                <a:gd name="connsiteY28" fmla="*/ 400050 h 2047875"/>
                <a:gd name="connsiteX29" fmla="*/ 1063625 w 3756025"/>
                <a:gd name="connsiteY29" fmla="*/ 400050 h 2047875"/>
                <a:gd name="connsiteX30" fmla="*/ 1063625 w 3756025"/>
                <a:gd name="connsiteY30" fmla="*/ 400050 h 2047875"/>
                <a:gd name="connsiteX31" fmla="*/ 1085850 w 3756025"/>
                <a:gd name="connsiteY31" fmla="*/ 422275 h 2047875"/>
                <a:gd name="connsiteX32" fmla="*/ 1085850 w 3756025"/>
                <a:gd name="connsiteY32" fmla="*/ 454025 h 2047875"/>
                <a:gd name="connsiteX33" fmla="*/ 1184275 w 3756025"/>
                <a:gd name="connsiteY33" fmla="*/ 454025 h 2047875"/>
                <a:gd name="connsiteX34" fmla="*/ 1184275 w 3756025"/>
                <a:gd name="connsiteY34" fmla="*/ 508000 h 2047875"/>
                <a:gd name="connsiteX35" fmla="*/ 1231900 w 3756025"/>
                <a:gd name="connsiteY35" fmla="*/ 508000 h 2047875"/>
                <a:gd name="connsiteX36" fmla="*/ 1231900 w 3756025"/>
                <a:gd name="connsiteY36" fmla="*/ 523875 h 2047875"/>
                <a:gd name="connsiteX37" fmla="*/ 1292225 w 3756025"/>
                <a:gd name="connsiteY37" fmla="*/ 523875 h 2047875"/>
                <a:gd name="connsiteX38" fmla="*/ 1292225 w 3756025"/>
                <a:gd name="connsiteY38" fmla="*/ 523875 h 2047875"/>
                <a:gd name="connsiteX39" fmla="*/ 1311275 w 3756025"/>
                <a:gd name="connsiteY39" fmla="*/ 542925 h 2047875"/>
                <a:gd name="connsiteX40" fmla="*/ 1311275 w 3756025"/>
                <a:gd name="connsiteY40" fmla="*/ 571500 h 2047875"/>
                <a:gd name="connsiteX41" fmla="*/ 1339850 w 3756025"/>
                <a:gd name="connsiteY41" fmla="*/ 571500 h 2047875"/>
                <a:gd name="connsiteX42" fmla="*/ 1339850 w 3756025"/>
                <a:gd name="connsiteY42" fmla="*/ 619125 h 2047875"/>
                <a:gd name="connsiteX43" fmla="*/ 1422400 w 3756025"/>
                <a:gd name="connsiteY43" fmla="*/ 619125 h 2047875"/>
                <a:gd name="connsiteX44" fmla="*/ 1422400 w 3756025"/>
                <a:gd name="connsiteY44" fmla="*/ 625475 h 2047875"/>
                <a:gd name="connsiteX45" fmla="*/ 1447800 w 3756025"/>
                <a:gd name="connsiteY45" fmla="*/ 625475 h 2047875"/>
                <a:gd name="connsiteX46" fmla="*/ 1447800 w 3756025"/>
                <a:gd name="connsiteY46" fmla="*/ 657225 h 2047875"/>
                <a:gd name="connsiteX47" fmla="*/ 1485900 w 3756025"/>
                <a:gd name="connsiteY47" fmla="*/ 657225 h 2047875"/>
                <a:gd name="connsiteX48" fmla="*/ 1488281 w 3756025"/>
                <a:gd name="connsiteY48" fmla="*/ 681037 h 2047875"/>
                <a:gd name="connsiteX49" fmla="*/ 1508124 w 3756025"/>
                <a:gd name="connsiteY49" fmla="*/ 688975 h 2047875"/>
                <a:gd name="connsiteX50" fmla="*/ 1508125 w 3756025"/>
                <a:gd name="connsiteY50" fmla="*/ 727075 h 2047875"/>
                <a:gd name="connsiteX51" fmla="*/ 1543050 w 3756025"/>
                <a:gd name="connsiteY51" fmla="*/ 727075 h 2047875"/>
                <a:gd name="connsiteX52" fmla="*/ 1543050 w 3756025"/>
                <a:gd name="connsiteY52" fmla="*/ 749300 h 2047875"/>
                <a:gd name="connsiteX53" fmla="*/ 1568450 w 3756025"/>
                <a:gd name="connsiteY53" fmla="*/ 749300 h 2047875"/>
                <a:gd name="connsiteX54" fmla="*/ 1568450 w 3756025"/>
                <a:gd name="connsiteY54" fmla="*/ 774700 h 2047875"/>
                <a:gd name="connsiteX55" fmla="*/ 1606550 w 3756025"/>
                <a:gd name="connsiteY55" fmla="*/ 774700 h 2047875"/>
                <a:gd name="connsiteX56" fmla="*/ 1606550 w 3756025"/>
                <a:gd name="connsiteY56" fmla="*/ 822325 h 2047875"/>
                <a:gd name="connsiteX57" fmla="*/ 1631950 w 3756025"/>
                <a:gd name="connsiteY57" fmla="*/ 822325 h 2047875"/>
                <a:gd name="connsiteX58" fmla="*/ 1631950 w 3756025"/>
                <a:gd name="connsiteY58" fmla="*/ 863600 h 2047875"/>
                <a:gd name="connsiteX59" fmla="*/ 1679575 w 3756025"/>
                <a:gd name="connsiteY59" fmla="*/ 863600 h 2047875"/>
                <a:gd name="connsiteX60" fmla="*/ 1679575 w 3756025"/>
                <a:gd name="connsiteY60" fmla="*/ 892175 h 2047875"/>
                <a:gd name="connsiteX61" fmla="*/ 1704975 w 3756025"/>
                <a:gd name="connsiteY61" fmla="*/ 892175 h 2047875"/>
                <a:gd name="connsiteX62" fmla="*/ 1704975 w 3756025"/>
                <a:gd name="connsiteY62" fmla="*/ 892175 h 2047875"/>
                <a:gd name="connsiteX63" fmla="*/ 1704975 w 3756025"/>
                <a:gd name="connsiteY63" fmla="*/ 914400 h 2047875"/>
                <a:gd name="connsiteX64" fmla="*/ 1739900 w 3756025"/>
                <a:gd name="connsiteY64" fmla="*/ 914400 h 2047875"/>
                <a:gd name="connsiteX65" fmla="*/ 1739900 w 3756025"/>
                <a:gd name="connsiteY65" fmla="*/ 946150 h 2047875"/>
                <a:gd name="connsiteX66" fmla="*/ 1781175 w 3756025"/>
                <a:gd name="connsiteY66" fmla="*/ 946150 h 2047875"/>
                <a:gd name="connsiteX67" fmla="*/ 1781175 w 3756025"/>
                <a:gd name="connsiteY67" fmla="*/ 965200 h 2047875"/>
                <a:gd name="connsiteX68" fmla="*/ 1781175 w 3756025"/>
                <a:gd name="connsiteY68" fmla="*/ 965200 h 2047875"/>
                <a:gd name="connsiteX69" fmla="*/ 1793875 w 3756025"/>
                <a:gd name="connsiteY69" fmla="*/ 977900 h 2047875"/>
                <a:gd name="connsiteX70" fmla="*/ 1879600 w 3756025"/>
                <a:gd name="connsiteY70" fmla="*/ 977900 h 2047875"/>
                <a:gd name="connsiteX71" fmla="*/ 1879600 w 3756025"/>
                <a:gd name="connsiteY71" fmla="*/ 1012825 h 2047875"/>
                <a:gd name="connsiteX72" fmla="*/ 1962150 w 3756025"/>
                <a:gd name="connsiteY72" fmla="*/ 1012825 h 2047875"/>
                <a:gd name="connsiteX73" fmla="*/ 1962150 w 3756025"/>
                <a:gd name="connsiteY73" fmla="*/ 1031875 h 2047875"/>
                <a:gd name="connsiteX74" fmla="*/ 2009775 w 3756025"/>
                <a:gd name="connsiteY74" fmla="*/ 1031875 h 2047875"/>
                <a:gd name="connsiteX75" fmla="*/ 2009775 w 3756025"/>
                <a:gd name="connsiteY75" fmla="*/ 1066800 h 2047875"/>
                <a:gd name="connsiteX76" fmla="*/ 2057400 w 3756025"/>
                <a:gd name="connsiteY76" fmla="*/ 1066800 h 2047875"/>
                <a:gd name="connsiteX77" fmla="*/ 2057400 w 3756025"/>
                <a:gd name="connsiteY77" fmla="*/ 1092200 h 2047875"/>
                <a:gd name="connsiteX78" fmla="*/ 2139950 w 3756025"/>
                <a:gd name="connsiteY78" fmla="*/ 1092200 h 2047875"/>
                <a:gd name="connsiteX79" fmla="*/ 2139950 w 3756025"/>
                <a:gd name="connsiteY79" fmla="*/ 1114425 h 2047875"/>
                <a:gd name="connsiteX80" fmla="*/ 2162175 w 3756025"/>
                <a:gd name="connsiteY80" fmla="*/ 1114425 h 2047875"/>
                <a:gd name="connsiteX81" fmla="*/ 2162175 w 3756025"/>
                <a:gd name="connsiteY81" fmla="*/ 1130300 h 2047875"/>
                <a:gd name="connsiteX82" fmla="*/ 2200275 w 3756025"/>
                <a:gd name="connsiteY82" fmla="*/ 1130300 h 2047875"/>
                <a:gd name="connsiteX83" fmla="*/ 2200275 w 3756025"/>
                <a:gd name="connsiteY83" fmla="*/ 1152525 h 2047875"/>
                <a:gd name="connsiteX84" fmla="*/ 2232025 w 3756025"/>
                <a:gd name="connsiteY84" fmla="*/ 1152525 h 2047875"/>
                <a:gd name="connsiteX85" fmla="*/ 2232025 w 3756025"/>
                <a:gd name="connsiteY85" fmla="*/ 1165225 h 2047875"/>
                <a:gd name="connsiteX86" fmla="*/ 2273300 w 3756025"/>
                <a:gd name="connsiteY86" fmla="*/ 1165225 h 2047875"/>
                <a:gd name="connsiteX87" fmla="*/ 2273300 w 3756025"/>
                <a:gd name="connsiteY87" fmla="*/ 1206500 h 2047875"/>
                <a:gd name="connsiteX88" fmla="*/ 2273300 w 3756025"/>
                <a:gd name="connsiteY88" fmla="*/ 1206500 h 2047875"/>
                <a:gd name="connsiteX89" fmla="*/ 2289175 w 3756025"/>
                <a:gd name="connsiteY89" fmla="*/ 1222375 h 2047875"/>
                <a:gd name="connsiteX90" fmla="*/ 2346325 w 3756025"/>
                <a:gd name="connsiteY90" fmla="*/ 1222375 h 2047875"/>
                <a:gd name="connsiteX91" fmla="*/ 2346325 w 3756025"/>
                <a:gd name="connsiteY91" fmla="*/ 1250950 h 2047875"/>
                <a:gd name="connsiteX92" fmla="*/ 2413000 w 3756025"/>
                <a:gd name="connsiteY92" fmla="*/ 1250950 h 2047875"/>
                <a:gd name="connsiteX93" fmla="*/ 2413000 w 3756025"/>
                <a:gd name="connsiteY93" fmla="*/ 1292225 h 2047875"/>
                <a:gd name="connsiteX94" fmla="*/ 2432050 w 3756025"/>
                <a:gd name="connsiteY94" fmla="*/ 1292225 h 2047875"/>
                <a:gd name="connsiteX95" fmla="*/ 2432050 w 3756025"/>
                <a:gd name="connsiteY95" fmla="*/ 1320800 h 2047875"/>
                <a:gd name="connsiteX96" fmla="*/ 2495550 w 3756025"/>
                <a:gd name="connsiteY96" fmla="*/ 1320800 h 2047875"/>
                <a:gd name="connsiteX97" fmla="*/ 2495550 w 3756025"/>
                <a:gd name="connsiteY97" fmla="*/ 1352550 h 2047875"/>
                <a:gd name="connsiteX98" fmla="*/ 2638425 w 3756025"/>
                <a:gd name="connsiteY98" fmla="*/ 1352550 h 2047875"/>
                <a:gd name="connsiteX99" fmla="*/ 2638425 w 3756025"/>
                <a:gd name="connsiteY99" fmla="*/ 1384300 h 2047875"/>
                <a:gd name="connsiteX100" fmla="*/ 2676525 w 3756025"/>
                <a:gd name="connsiteY100" fmla="*/ 1384300 h 2047875"/>
                <a:gd name="connsiteX101" fmla="*/ 2676525 w 3756025"/>
                <a:gd name="connsiteY101" fmla="*/ 1416050 h 2047875"/>
                <a:gd name="connsiteX102" fmla="*/ 2762250 w 3756025"/>
                <a:gd name="connsiteY102" fmla="*/ 1416050 h 2047875"/>
                <a:gd name="connsiteX103" fmla="*/ 2762250 w 3756025"/>
                <a:gd name="connsiteY103" fmla="*/ 1428750 h 2047875"/>
                <a:gd name="connsiteX104" fmla="*/ 2790825 w 3756025"/>
                <a:gd name="connsiteY104" fmla="*/ 1428750 h 2047875"/>
                <a:gd name="connsiteX105" fmla="*/ 2790825 w 3756025"/>
                <a:gd name="connsiteY105" fmla="*/ 1447800 h 2047875"/>
                <a:gd name="connsiteX106" fmla="*/ 2822575 w 3756025"/>
                <a:gd name="connsiteY106" fmla="*/ 1447800 h 2047875"/>
                <a:gd name="connsiteX107" fmla="*/ 2822575 w 3756025"/>
                <a:gd name="connsiteY107" fmla="*/ 1489075 h 2047875"/>
                <a:gd name="connsiteX108" fmla="*/ 2860675 w 3756025"/>
                <a:gd name="connsiteY108" fmla="*/ 1489075 h 2047875"/>
                <a:gd name="connsiteX109" fmla="*/ 2860675 w 3756025"/>
                <a:gd name="connsiteY109" fmla="*/ 1524000 h 2047875"/>
                <a:gd name="connsiteX110" fmla="*/ 2879725 w 3756025"/>
                <a:gd name="connsiteY110" fmla="*/ 1524000 h 2047875"/>
                <a:gd name="connsiteX111" fmla="*/ 2879725 w 3756025"/>
                <a:gd name="connsiteY111" fmla="*/ 1593850 h 2047875"/>
                <a:gd name="connsiteX112" fmla="*/ 2924175 w 3756025"/>
                <a:gd name="connsiteY112" fmla="*/ 1593850 h 2047875"/>
                <a:gd name="connsiteX113" fmla="*/ 2924175 w 3756025"/>
                <a:gd name="connsiteY113" fmla="*/ 1606550 h 2047875"/>
                <a:gd name="connsiteX114" fmla="*/ 3028950 w 3756025"/>
                <a:gd name="connsiteY114" fmla="*/ 1606550 h 2047875"/>
                <a:gd name="connsiteX115" fmla="*/ 3028950 w 3756025"/>
                <a:gd name="connsiteY115" fmla="*/ 1679575 h 2047875"/>
                <a:gd name="connsiteX116" fmla="*/ 3038475 w 3756025"/>
                <a:gd name="connsiteY116" fmla="*/ 1689100 h 2047875"/>
                <a:gd name="connsiteX117" fmla="*/ 3038475 w 3756025"/>
                <a:gd name="connsiteY117" fmla="*/ 1746250 h 2047875"/>
                <a:gd name="connsiteX118" fmla="*/ 3060700 w 3756025"/>
                <a:gd name="connsiteY118" fmla="*/ 1746250 h 2047875"/>
                <a:gd name="connsiteX119" fmla="*/ 3060700 w 3756025"/>
                <a:gd name="connsiteY119" fmla="*/ 1797050 h 2047875"/>
                <a:gd name="connsiteX120" fmla="*/ 3079750 w 3756025"/>
                <a:gd name="connsiteY120" fmla="*/ 1797050 h 2047875"/>
                <a:gd name="connsiteX121" fmla="*/ 3079750 w 3756025"/>
                <a:gd name="connsiteY121" fmla="*/ 1860550 h 2047875"/>
                <a:gd name="connsiteX122" fmla="*/ 3133725 w 3756025"/>
                <a:gd name="connsiteY122" fmla="*/ 1860550 h 2047875"/>
                <a:gd name="connsiteX123" fmla="*/ 3133725 w 3756025"/>
                <a:gd name="connsiteY123" fmla="*/ 1892300 h 2047875"/>
                <a:gd name="connsiteX124" fmla="*/ 3209925 w 3756025"/>
                <a:gd name="connsiteY124" fmla="*/ 1892300 h 2047875"/>
                <a:gd name="connsiteX125" fmla="*/ 3209925 w 3756025"/>
                <a:gd name="connsiteY125" fmla="*/ 1965325 h 2047875"/>
                <a:gd name="connsiteX126" fmla="*/ 3527425 w 3756025"/>
                <a:gd name="connsiteY126" fmla="*/ 1965325 h 2047875"/>
                <a:gd name="connsiteX127" fmla="*/ 3527425 w 3756025"/>
                <a:gd name="connsiteY127" fmla="*/ 2047875 h 2047875"/>
                <a:gd name="connsiteX128" fmla="*/ 3756025 w 3756025"/>
                <a:gd name="connsiteY128" fmla="*/ 2047875 h 2047875"/>
                <a:gd name="connsiteX0" fmla="*/ 0 w 3756025"/>
                <a:gd name="connsiteY0" fmla="*/ 0 h 2047875"/>
                <a:gd name="connsiteX1" fmla="*/ 104775 w 3756025"/>
                <a:gd name="connsiteY1" fmla="*/ 0 h 2047875"/>
                <a:gd name="connsiteX2" fmla="*/ 104775 w 3756025"/>
                <a:gd name="connsiteY2" fmla="*/ 22225 h 2047875"/>
                <a:gd name="connsiteX3" fmla="*/ 231775 w 3756025"/>
                <a:gd name="connsiteY3" fmla="*/ 22225 h 2047875"/>
                <a:gd name="connsiteX4" fmla="*/ 231775 w 3756025"/>
                <a:gd name="connsiteY4" fmla="*/ 44450 h 2047875"/>
                <a:gd name="connsiteX5" fmla="*/ 295275 w 3756025"/>
                <a:gd name="connsiteY5" fmla="*/ 44450 h 2047875"/>
                <a:gd name="connsiteX6" fmla="*/ 295275 w 3756025"/>
                <a:gd name="connsiteY6" fmla="*/ 60325 h 2047875"/>
                <a:gd name="connsiteX7" fmla="*/ 352425 w 3756025"/>
                <a:gd name="connsiteY7" fmla="*/ 60325 h 2047875"/>
                <a:gd name="connsiteX8" fmla="*/ 352425 w 3756025"/>
                <a:gd name="connsiteY8" fmla="*/ 76200 h 2047875"/>
                <a:gd name="connsiteX9" fmla="*/ 527050 w 3756025"/>
                <a:gd name="connsiteY9" fmla="*/ 76200 h 2047875"/>
                <a:gd name="connsiteX10" fmla="*/ 527050 w 3756025"/>
                <a:gd name="connsiteY10" fmla="*/ 107950 h 2047875"/>
                <a:gd name="connsiteX11" fmla="*/ 615950 w 3756025"/>
                <a:gd name="connsiteY11" fmla="*/ 107950 h 2047875"/>
                <a:gd name="connsiteX12" fmla="*/ 615950 w 3756025"/>
                <a:gd name="connsiteY12" fmla="*/ 139700 h 2047875"/>
                <a:gd name="connsiteX13" fmla="*/ 638175 w 3756025"/>
                <a:gd name="connsiteY13" fmla="*/ 139700 h 2047875"/>
                <a:gd name="connsiteX14" fmla="*/ 638175 w 3756025"/>
                <a:gd name="connsiteY14" fmla="*/ 168275 h 2047875"/>
                <a:gd name="connsiteX15" fmla="*/ 666750 w 3756025"/>
                <a:gd name="connsiteY15" fmla="*/ 168275 h 2047875"/>
                <a:gd name="connsiteX16" fmla="*/ 666750 w 3756025"/>
                <a:gd name="connsiteY16" fmla="*/ 184150 h 2047875"/>
                <a:gd name="connsiteX17" fmla="*/ 711200 w 3756025"/>
                <a:gd name="connsiteY17" fmla="*/ 184150 h 2047875"/>
                <a:gd name="connsiteX18" fmla="*/ 711200 w 3756025"/>
                <a:gd name="connsiteY18" fmla="*/ 209550 h 2047875"/>
                <a:gd name="connsiteX19" fmla="*/ 765175 w 3756025"/>
                <a:gd name="connsiteY19" fmla="*/ 209550 h 2047875"/>
                <a:gd name="connsiteX20" fmla="*/ 765175 w 3756025"/>
                <a:gd name="connsiteY20" fmla="*/ 260350 h 2047875"/>
                <a:gd name="connsiteX21" fmla="*/ 892175 w 3756025"/>
                <a:gd name="connsiteY21" fmla="*/ 260350 h 2047875"/>
                <a:gd name="connsiteX22" fmla="*/ 892175 w 3756025"/>
                <a:gd name="connsiteY22" fmla="*/ 304800 h 2047875"/>
                <a:gd name="connsiteX23" fmla="*/ 942975 w 3756025"/>
                <a:gd name="connsiteY23" fmla="*/ 304800 h 2047875"/>
                <a:gd name="connsiteX24" fmla="*/ 942975 w 3756025"/>
                <a:gd name="connsiteY24" fmla="*/ 333375 h 2047875"/>
                <a:gd name="connsiteX25" fmla="*/ 977900 w 3756025"/>
                <a:gd name="connsiteY25" fmla="*/ 333375 h 2047875"/>
                <a:gd name="connsiteX26" fmla="*/ 977900 w 3756025"/>
                <a:gd name="connsiteY26" fmla="*/ 361950 h 2047875"/>
                <a:gd name="connsiteX27" fmla="*/ 1038225 w 3756025"/>
                <a:gd name="connsiteY27" fmla="*/ 361950 h 2047875"/>
                <a:gd name="connsiteX28" fmla="*/ 1038225 w 3756025"/>
                <a:gd name="connsiteY28" fmla="*/ 400050 h 2047875"/>
                <a:gd name="connsiteX29" fmla="*/ 1063625 w 3756025"/>
                <a:gd name="connsiteY29" fmla="*/ 400050 h 2047875"/>
                <a:gd name="connsiteX30" fmla="*/ 1063625 w 3756025"/>
                <a:gd name="connsiteY30" fmla="*/ 400050 h 2047875"/>
                <a:gd name="connsiteX31" fmla="*/ 1085850 w 3756025"/>
                <a:gd name="connsiteY31" fmla="*/ 422275 h 2047875"/>
                <a:gd name="connsiteX32" fmla="*/ 1085850 w 3756025"/>
                <a:gd name="connsiteY32" fmla="*/ 454025 h 2047875"/>
                <a:gd name="connsiteX33" fmla="*/ 1184275 w 3756025"/>
                <a:gd name="connsiteY33" fmla="*/ 454025 h 2047875"/>
                <a:gd name="connsiteX34" fmla="*/ 1184275 w 3756025"/>
                <a:gd name="connsiteY34" fmla="*/ 508000 h 2047875"/>
                <a:gd name="connsiteX35" fmla="*/ 1231900 w 3756025"/>
                <a:gd name="connsiteY35" fmla="*/ 508000 h 2047875"/>
                <a:gd name="connsiteX36" fmla="*/ 1231900 w 3756025"/>
                <a:gd name="connsiteY36" fmla="*/ 523875 h 2047875"/>
                <a:gd name="connsiteX37" fmla="*/ 1292225 w 3756025"/>
                <a:gd name="connsiteY37" fmla="*/ 523875 h 2047875"/>
                <a:gd name="connsiteX38" fmla="*/ 1292225 w 3756025"/>
                <a:gd name="connsiteY38" fmla="*/ 523875 h 2047875"/>
                <a:gd name="connsiteX39" fmla="*/ 1311275 w 3756025"/>
                <a:gd name="connsiteY39" fmla="*/ 542925 h 2047875"/>
                <a:gd name="connsiteX40" fmla="*/ 1311275 w 3756025"/>
                <a:gd name="connsiteY40" fmla="*/ 571500 h 2047875"/>
                <a:gd name="connsiteX41" fmla="*/ 1339850 w 3756025"/>
                <a:gd name="connsiteY41" fmla="*/ 571500 h 2047875"/>
                <a:gd name="connsiteX42" fmla="*/ 1339850 w 3756025"/>
                <a:gd name="connsiteY42" fmla="*/ 619125 h 2047875"/>
                <a:gd name="connsiteX43" fmla="*/ 1422400 w 3756025"/>
                <a:gd name="connsiteY43" fmla="*/ 619125 h 2047875"/>
                <a:gd name="connsiteX44" fmla="*/ 1422400 w 3756025"/>
                <a:gd name="connsiteY44" fmla="*/ 625475 h 2047875"/>
                <a:gd name="connsiteX45" fmla="*/ 1447800 w 3756025"/>
                <a:gd name="connsiteY45" fmla="*/ 625475 h 2047875"/>
                <a:gd name="connsiteX46" fmla="*/ 1447800 w 3756025"/>
                <a:gd name="connsiteY46" fmla="*/ 657225 h 2047875"/>
                <a:gd name="connsiteX47" fmla="*/ 1485900 w 3756025"/>
                <a:gd name="connsiteY47" fmla="*/ 657225 h 2047875"/>
                <a:gd name="connsiteX48" fmla="*/ 1481138 w 3756025"/>
                <a:gd name="connsiteY48" fmla="*/ 678656 h 2047875"/>
                <a:gd name="connsiteX49" fmla="*/ 1508124 w 3756025"/>
                <a:gd name="connsiteY49" fmla="*/ 688975 h 2047875"/>
                <a:gd name="connsiteX50" fmla="*/ 1508125 w 3756025"/>
                <a:gd name="connsiteY50" fmla="*/ 727075 h 2047875"/>
                <a:gd name="connsiteX51" fmla="*/ 1543050 w 3756025"/>
                <a:gd name="connsiteY51" fmla="*/ 727075 h 2047875"/>
                <a:gd name="connsiteX52" fmla="*/ 1543050 w 3756025"/>
                <a:gd name="connsiteY52" fmla="*/ 749300 h 2047875"/>
                <a:gd name="connsiteX53" fmla="*/ 1568450 w 3756025"/>
                <a:gd name="connsiteY53" fmla="*/ 749300 h 2047875"/>
                <a:gd name="connsiteX54" fmla="*/ 1568450 w 3756025"/>
                <a:gd name="connsiteY54" fmla="*/ 774700 h 2047875"/>
                <a:gd name="connsiteX55" fmla="*/ 1606550 w 3756025"/>
                <a:gd name="connsiteY55" fmla="*/ 774700 h 2047875"/>
                <a:gd name="connsiteX56" fmla="*/ 1606550 w 3756025"/>
                <a:gd name="connsiteY56" fmla="*/ 822325 h 2047875"/>
                <a:gd name="connsiteX57" fmla="*/ 1631950 w 3756025"/>
                <a:gd name="connsiteY57" fmla="*/ 822325 h 2047875"/>
                <a:gd name="connsiteX58" fmla="*/ 1631950 w 3756025"/>
                <a:gd name="connsiteY58" fmla="*/ 863600 h 2047875"/>
                <a:gd name="connsiteX59" fmla="*/ 1679575 w 3756025"/>
                <a:gd name="connsiteY59" fmla="*/ 863600 h 2047875"/>
                <a:gd name="connsiteX60" fmla="*/ 1679575 w 3756025"/>
                <a:gd name="connsiteY60" fmla="*/ 892175 h 2047875"/>
                <a:gd name="connsiteX61" fmla="*/ 1704975 w 3756025"/>
                <a:gd name="connsiteY61" fmla="*/ 892175 h 2047875"/>
                <a:gd name="connsiteX62" fmla="*/ 1704975 w 3756025"/>
                <a:gd name="connsiteY62" fmla="*/ 892175 h 2047875"/>
                <a:gd name="connsiteX63" fmla="*/ 1704975 w 3756025"/>
                <a:gd name="connsiteY63" fmla="*/ 914400 h 2047875"/>
                <a:gd name="connsiteX64" fmla="*/ 1739900 w 3756025"/>
                <a:gd name="connsiteY64" fmla="*/ 914400 h 2047875"/>
                <a:gd name="connsiteX65" fmla="*/ 1739900 w 3756025"/>
                <a:gd name="connsiteY65" fmla="*/ 946150 h 2047875"/>
                <a:gd name="connsiteX66" fmla="*/ 1781175 w 3756025"/>
                <a:gd name="connsiteY66" fmla="*/ 946150 h 2047875"/>
                <a:gd name="connsiteX67" fmla="*/ 1781175 w 3756025"/>
                <a:gd name="connsiteY67" fmla="*/ 965200 h 2047875"/>
                <a:gd name="connsiteX68" fmla="*/ 1781175 w 3756025"/>
                <a:gd name="connsiteY68" fmla="*/ 965200 h 2047875"/>
                <a:gd name="connsiteX69" fmla="*/ 1793875 w 3756025"/>
                <a:gd name="connsiteY69" fmla="*/ 977900 h 2047875"/>
                <a:gd name="connsiteX70" fmla="*/ 1879600 w 3756025"/>
                <a:gd name="connsiteY70" fmla="*/ 977900 h 2047875"/>
                <a:gd name="connsiteX71" fmla="*/ 1879600 w 3756025"/>
                <a:gd name="connsiteY71" fmla="*/ 1012825 h 2047875"/>
                <a:gd name="connsiteX72" fmla="*/ 1962150 w 3756025"/>
                <a:gd name="connsiteY72" fmla="*/ 1012825 h 2047875"/>
                <a:gd name="connsiteX73" fmla="*/ 1962150 w 3756025"/>
                <a:gd name="connsiteY73" fmla="*/ 1031875 h 2047875"/>
                <a:gd name="connsiteX74" fmla="*/ 2009775 w 3756025"/>
                <a:gd name="connsiteY74" fmla="*/ 1031875 h 2047875"/>
                <a:gd name="connsiteX75" fmla="*/ 2009775 w 3756025"/>
                <a:gd name="connsiteY75" fmla="*/ 1066800 h 2047875"/>
                <a:gd name="connsiteX76" fmla="*/ 2057400 w 3756025"/>
                <a:gd name="connsiteY76" fmla="*/ 1066800 h 2047875"/>
                <a:gd name="connsiteX77" fmla="*/ 2057400 w 3756025"/>
                <a:gd name="connsiteY77" fmla="*/ 1092200 h 2047875"/>
                <a:gd name="connsiteX78" fmla="*/ 2139950 w 3756025"/>
                <a:gd name="connsiteY78" fmla="*/ 1092200 h 2047875"/>
                <a:gd name="connsiteX79" fmla="*/ 2139950 w 3756025"/>
                <a:gd name="connsiteY79" fmla="*/ 1114425 h 2047875"/>
                <a:gd name="connsiteX80" fmla="*/ 2162175 w 3756025"/>
                <a:gd name="connsiteY80" fmla="*/ 1114425 h 2047875"/>
                <a:gd name="connsiteX81" fmla="*/ 2162175 w 3756025"/>
                <a:gd name="connsiteY81" fmla="*/ 1130300 h 2047875"/>
                <a:gd name="connsiteX82" fmla="*/ 2200275 w 3756025"/>
                <a:gd name="connsiteY82" fmla="*/ 1130300 h 2047875"/>
                <a:gd name="connsiteX83" fmla="*/ 2200275 w 3756025"/>
                <a:gd name="connsiteY83" fmla="*/ 1152525 h 2047875"/>
                <a:gd name="connsiteX84" fmla="*/ 2232025 w 3756025"/>
                <a:gd name="connsiteY84" fmla="*/ 1152525 h 2047875"/>
                <a:gd name="connsiteX85" fmla="*/ 2232025 w 3756025"/>
                <a:gd name="connsiteY85" fmla="*/ 1165225 h 2047875"/>
                <a:gd name="connsiteX86" fmla="*/ 2273300 w 3756025"/>
                <a:gd name="connsiteY86" fmla="*/ 1165225 h 2047875"/>
                <a:gd name="connsiteX87" fmla="*/ 2273300 w 3756025"/>
                <a:gd name="connsiteY87" fmla="*/ 1206500 h 2047875"/>
                <a:gd name="connsiteX88" fmla="*/ 2273300 w 3756025"/>
                <a:gd name="connsiteY88" fmla="*/ 1206500 h 2047875"/>
                <a:gd name="connsiteX89" fmla="*/ 2289175 w 3756025"/>
                <a:gd name="connsiteY89" fmla="*/ 1222375 h 2047875"/>
                <a:gd name="connsiteX90" fmla="*/ 2346325 w 3756025"/>
                <a:gd name="connsiteY90" fmla="*/ 1222375 h 2047875"/>
                <a:gd name="connsiteX91" fmla="*/ 2346325 w 3756025"/>
                <a:gd name="connsiteY91" fmla="*/ 1250950 h 2047875"/>
                <a:gd name="connsiteX92" fmla="*/ 2413000 w 3756025"/>
                <a:gd name="connsiteY92" fmla="*/ 1250950 h 2047875"/>
                <a:gd name="connsiteX93" fmla="*/ 2413000 w 3756025"/>
                <a:gd name="connsiteY93" fmla="*/ 1292225 h 2047875"/>
                <a:gd name="connsiteX94" fmla="*/ 2432050 w 3756025"/>
                <a:gd name="connsiteY94" fmla="*/ 1292225 h 2047875"/>
                <a:gd name="connsiteX95" fmla="*/ 2432050 w 3756025"/>
                <a:gd name="connsiteY95" fmla="*/ 1320800 h 2047875"/>
                <a:gd name="connsiteX96" fmla="*/ 2495550 w 3756025"/>
                <a:gd name="connsiteY96" fmla="*/ 1320800 h 2047875"/>
                <a:gd name="connsiteX97" fmla="*/ 2495550 w 3756025"/>
                <a:gd name="connsiteY97" fmla="*/ 1352550 h 2047875"/>
                <a:gd name="connsiteX98" fmla="*/ 2638425 w 3756025"/>
                <a:gd name="connsiteY98" fmla="*/ 1352550 h 2047875"/>
                <a:gd name="connsiteX99" fmla="*/ 2638425 w 3756025"/>
                <a:gd name="connsiteY99" fmla="*/ 1384300 h 2047875"/>
                <a:gd name="connsiteX100" fmla="*/ 2676525 w 3756025"/>
                <a:gd name="connsiteY100" fmla="*/ 1384300 h 2047875"/>
                <a:gd name="connsiteX101" fmla="*/ 2676525 w 3756025"/>
                <a:gd name="connsiteY101" fmla="*/ 1416050 h 2047875"/>
                <a:gd name="connsiteX102" fmla="*/ 2762250 w 3756025"/>
                <a:gd name="connsiteY102" fmla="*/ 1416050 h 2047875"/>
                <a:gd name="connsiteX103" fmla="*/ 2762250 w 3756025"/>
                <a:gd name="connsiteY103" fmla="*/ 1428750 h 2047875"/>
                <a:gd name="connsiteX104" fmla="*/ 2790825 w 3756025"/>
                <a:gd name="connsiteY104" fmla="*/ 1428750 h 2047875"/>
                <a:gd name="connsiteX105" fmla="*/ 2790825 w 3756025"/>
                <a:gd name="connsiteY105" fmla="*/ 1447800 h 2047875"/>
                <a:gd name="connsiteX106" fmla="*/ 2822575 w 3756025"/>
                <a:gd name="connsiteY106" fmla="*/ 1447800 h 2047875"/>
                <a:gd name="connsiteX107" fmla="*/ 2822575 w 3756025"/>
                <a:gd name="connsiteY107" fmla="*/ 1489075 h 2047875"/>
                <a:gd name="connsiteX108" fmla="*/ 2860675 w 3756025"/>
                <a:gd name="connsiteY108" fmla="*/ 1489075 h 2047875"/>
                <a:gd name="connsiteX109" fmla="*/ 2860675 w 3756025"/>
                <a:gd name="connsiteY109" fmla="*/ 1524000 h 2047875"/>
                <a:gd name="connsiteX110" fmla="*/ 2879725 w 3756025"/>
                <a:gd name="connsiteY110" fmla="*/ 1524000 h 2047875"/>
                <a:gd name="connsiteX111" fmla="*/ 2879725 w 3756025"/>
                <a:gd name="connsiteY111" fmla="*/ 1593850 h 2047875"/>
                <a:gd name="connsiteX112" fmla="*/ 2924175 w 3756025"/>
                <a:gd name="connsiteY112" fmla="*/ 1593850 h 2047875"/>
                <a:gd name="connsiteX113" fmla="*/ 2924175 w 3756025"/>
                <a:gd name="connsiteY113" fmla="*/ 1606550 h 2047875"/>
                <a:gd name="connsiteX114" fmla="*/ 3028950 w 3756025"/>
                <a:gd name="connsiteY114" fmla="*/ 1606550 h 2047875"/>
                <a:gd name="connsiteX115" fmla="*/ 3028950 w 3756025"/>
                <a:gd name="connsiteY115" fmla="*/ 1679575 h 2047875"/>
                <a:gd name="connsiteX116" fmla="*/ 3038475 w 3756025"/>
                <a:gd name="connsiteY116" fmla="*/ 1689100 h 2047875"/>
                <a:gd name="connsiteX117" fmla="*/ 3038475 w 3756025"/>
                <a:gd name="connsiteY117" fmla="*/ 1746250 h 2047875"/>
                <a:gd name="connsiteX118" fmla="*/ 3060700 w 3756025"/>
                <a:gd name="connsiteY118" fmla="*/ 1746250 h 2047875"/>
                <a:gd name="connsiteX119" fmla="*/ 3060700 w 3756025"/>
                <a:gd name="connsiteY119" fmla="*/ 1797050 h 2047875"/>
                <a:gd name="connsiteX120" fmla="*/ 3079750 w 3756025"/>
                <a:gd name="connsiteY120" fmla="*/ 1797050 h 2047875"/>
                <a:gd name="connsiteX121" fmla="*/ 3079750 w 3756025"/>
                <a:gd name="connsiteY121" fmla="*/ 1860550 h 2047875"/>
                <a:gd name="connsiteX122" fmla="*/ 3133725 w 3756025"/>
                <a:gd name="connsiteY122" fmla="*/ 1860550 h 2047875"/>
                <a:gd name="connsiteX123" fmla="*/ 3133725 w 3756025"/>
                <a:gd name="connsiteY123" fmla="*/ 1892300 h 2047875"/>
                <a:gd name="connsiteX124" fmla="*/ 3209925 w 3756025"/>
                <a:gd name="connsiteY124" fmla="*/ 1892300 h 2047875"/>
                <a:gd name="connsiteX125" fmla="*/ 3209925 w 3756025"/>
                <a:gd name="connsiteY125" fmla="*/ 1965325 h 2047875"/>
                <a:gd name="connsiteX126" fmla="*/ 3527425 w 3756025"/>
                <a:gd name="connsiteY126" fmla="*/ 1965325 h 2047875"/>
                <a:gd name="connsiteX127" fmla="*/ 3527425 w 3756025"/>
                <a:gd name="connsiteY127" fmla="*/ 2047875 h 2047875"/>
                <a:gd name="connsiteX128" fmla="*/ 3756025 w 3756025"/>
                <a:gd name="connsiteY128" fmla="*/ 2047875 h 2047875"/>
                <a:gd name="connsiteX0" fmla="*/ 0 w 3756025"/>
                <a:gd name="connsiteY0" fmla="*/ 0 h 2047875"/>
                <a:gd name="connsiteX1" fmla="*/ 104775 w 3756025"/>
                <a:gd name="connsiteY1" fmla="*/ 0 h 2047875"/>
                <a:gd name="connsiteX2" fmla="*/ 104775 w 3756025"/>
                <a:gd name="connsiteY2" fmla="*/ 22225 h 2047875"/>
                <a:gd name="connsiteX3" fmla="*/ 231775 w 3756025"/>
                <a:gd name="connsiteY3" fmla="*/ 22225 h 2047875"/>
                <a:gd name="connsiteX4" fmla="*/ 231775 w 3756025"/>
                <a:gd name="connsiteY4" fmla="*/ 44450 h 2047875"/>
                <a:gd name="connsiteX5" fmla="*/ 295275 w 3756025"/>
                <a:gd name="connsiteY5" fmla="*/ 44450 h 2047875"/>
                <a:gd name="connsiteX6" fmla="*/ 295275 w 3756025"/>
                <a:gd name="connsiteY6" fmla="*/ 60325 h 2047875"/>
                <a:gd name="connsiteX7" fmla="*/ 352425 w 3756025"/>
                <a:gd name="connsiteY7" fmla="*/ 60325 h 2047875"/>
                <a:gd name="connsiteX8" fmla="*/ 352425 w 3756025"/>
                <a:gd name="connsiteY8" fmla="*/ 76200 h 2047875"/>
                <a:gd name="connsiteX9" fmla="*/ 527050 w 3756025"/>
                <a:gd name="connsiteY9" fmla="*/ 76200 h 2047875"/>
                <a:gd name="connsiteX10" fmla="*/ 527050 w 3756025"/>
                <a:gd name="connsiteY10" fmla="*/ 107950 h 2047875"/>
                <a:gd name="connsiteX11" fmla="*/ 615950 w 3756025"/>
                <a:gd name="connsiteY11" fmla="*/ 107950 h 2047875"/>
                <a:gd name="connsiteX12" fmla="*/ 615950 w 3756025"/>
                <a:gd name="connsiteY12" fmla="*/ 139700 h 2047875"/>
                <a:gd name="connsiteX13" fmla="*/ 638175 w 3756025"/>
                <a:gd name="connsiteY13" fmla="*/ 139700 h 2047875"/>
                <a:gd name="connsiteX14" fmla="*/ 638175 w 3756025"/>
                <a:gd name="connsiteY14" fmla="*/ 168275 h 2047875"/>
                <a:gd name="connsiteX15" fmla="*/ 666750 w 3756025"/>
                <a:gd name="connsiteY15" fmla="*/ 168275 h 2047875"/>
                <a:gd name="connsiteX16" fmla="*/ 666750 w 3756025"/>
                <a:gd name="connsiteY16" fmla="*/ 184150 h 2047875"/>
                <a:gd name="connsiteX17" fmla="*/ 711200 w 3756025"/>
                <a:gd name="connsiteY17" fmla="*/ 184150 h 2047875"/>
                <a:gd name="connsiteX18" fmla="*/ 711200 w 3756025"/>
                <a:gd name="connsiteY18" fmla="*/ 209550 h 2047875"/>
                <a:gd name="connsiteX19" fmla="*/ 765175 w 3756025"/>
                <a:gd name="connsiteY19" fmla="*/ 209550 h 2047875"/>
                <a:gd name="connsiteX20" fmla="*/ 765175 w 3756025"/>
                <a:gd name="connsiteY20" fmla="*/ 260350 h 2047875"/>
                <a:gd name="connsiteX21" fmla="*/ 892175 w 3756025"/>
                <a:gd name="connsiteY21" fmla="*/ 260350 h 2047875"/>
                <a:gd name="connsiteX22" fmla="*/ 892175 w 3756025"/>
                <a:gd name="connsiteY22" fmla="*/ 304800 h 2047875"/>
                <a:gd name="connsiteX23" fmla="*/ 942975 w 3756025"/>
                <a:gd name="connsiteY23" fmla="*/ 304800 h 2047875"/>
                <a:gd name="connsiteX24" fmla="*/ 942975 w 3756025"/>
                <a:gd name="connsiteY24" fmla="*/ 333375 h 2047875"/>
                <a:gd name="connsiteX25" fmla="*/ 977900 w 3756025"/>
                <a:gd name="connsiteY25" fmla="*/ 333375 h 2047875"/>
                <a:gd name="connsiteX26" fmla="*/ 977900 w 3756025"/>
                <a:gd name="connsiteY26" fmla="*/ 361950 h 2047875"/>
                <a:gd name="connsiteX27" fmla="*/ 1038225 w 3756025"/>
                <a:gd name="connsiteY27" fmla="*/ 361950 h 2047875"/>
                <a:gd name="connsiteX28" fmla="*/ 1038225 w 3756025"/>
                <a:gd name="connsiteY28" fmla="*/ 400050 h 2047875"/>
                <a:gd name="connsiteX29" fmla="*/ 1063625 w 3756025"/>
                <a:gd name="connsiteY29" fmla="*/ 400050 h 2047875"/>
                <a:gd name="connsiteX30" fmla="*/ 1063625 w 3756025"/>
                <a:gd name="connsiteY30" fmla="*/ 400050 h 2047875"/>
                <a:gd name="connsiteX31" fmla="*/ 1085850 w 3756025"/>
                <a:gd name="connsiteY31" fmla="*/ 422275 h 2047875"/>
                <a:gd name="connsiteX32" fmla="*/ 1085850 w 3756025"/>
                <a:gd name="connsiteY32" fmla="*/ 454025 h 2047875"/>
                <a:gd name="connsiteX33" fmla="*/ 1184275 w 3756025"/>
                <a:gd name="connsiteY33" fmla="*/ 454025 h 2047875"/>
                <a:gd name="connsiteX34" fmla="*/ 1184275 w 3756025"/>
                <a:gd name="connsiteY34" fmla="*/ 508000 h 2047875"/>
                <a:gd name="connsiteX35" fmla="*/ 1231900 w 3756025"/>
                <a:gd name="connsiteY35" fmla="*/ 508000 h 2047875"/>
                <a:gd name="connsiteX36" fmla="*/ 1231900 w 3756025"/>
                <a:gd name="connsiteY36" fmla="*/ 523875 h 2047875"/>
                <a:gd name="connsiteX37" fmla="*/ 1292225 w 3756025"/>
                <a:gd name="connsiteY37" fmla="*/ 523875 h 2047875"/>
                <a:gd name="connsiteX38" fmla="*/ 1292225 w 3756025"/>
                <a:gd name="connsiteY38" fmla="*/ 523875 h 2047875"/>
                <a:gd name="connsiteX39" fmla="*/ 1311275 w 3756025"/>
                <a:gd name="connsiteY39" fmla="*/ 542925 h 2047875"/>
                <a:gd name="connsiteX40" fmla="*/ 1311275 w 3756025"/>
                <a:gd name="connsiteY40" fmla="*/ 571500 h 2047875"/>
                <a:gd name="connsiteX41" fmla="*/ 1339850 w 3756025"/>
                <a:gd name="connsiteY41" fmla="*/ 571500 h 2047875"/>
                <a:gd name="connsiteX42" fmla="*/ 1339850 w 3756025"/>
                <a:gd name="connsiteY42" fmla="*/ 619125 h 2047875"/>
                <a:gd name="connsiteX43" fmla="*/ 1422400 w 3756025"/>
                <a:gd name="connsiteY43" fmla="*/ 619125 h 2047875"/>
                <a:gd name="connsiteX44" fmla="*/ 1422400 w 3756025"/>
                <a:gd name="connsiteY44" fmla="*/ 625475 h 2047875"/>
                <a:gd name="connsiteX45" fmla="*/ 1447800 w 3756025"/>
                <a:gd name="connsiteY45" fmla="*/ 625475 h 2047875"/>
                <a:gd name="connsiteX46" fmla="*/ 1447800 w 3756025"/>
                <a:gd name="connsiteY46" fmla="*/ 657225 h 2047875"/>
                <a:gd name="connsiteX47" fmla="*/ 1485900 w 3756025"/>
                <a:gd name="connsiteY47" fmla="*/ 657225 h 2047875"/>
                <a:gd name="connsiteX48" fmla="*/ 1483519 w 3756025"/>
                <a:gd name="connsiteY48" fmla="*/ 678656 h 2047875"/>
                <a:gd name="connsiteX49" fmla="*/ 1508124 w 3756025"/>
                <a:gd name="connsiteY49" fmla="*/ 688975 h 2047875"/>
                <a:gd name="connsiteX50" fmla="*/ 1508125 w 3756025"/>
                <a:gd name="connsiteY50" fmla="*/ 727075 h 2047875"/>
                <a:gd name="connsiteX51" fmla="*/ 1543050 w 3756025"/>
                <a:gd name="connsiteY51" fmla="*/ 727075 h 2047875"/>
                <a:gd name="connsiteX52" fmla="*/ 1543050 w 3756025"/>
                <a:gd name="connsiteY52" fmla="*/ 749300 h 2047875"/>
                <a:gd name="connsiteX53" fmla="*/ 1568450 w 3756025"/>
                <a:gd name="connsiteY53" fmla="*/ 749300 h 2047875"/>
                <a:gd name="connsiteX54" fmla="*/ 1568450 w 3756025"/>
                <a:gd name="connsiteY54" fmla="*/ 774700 h 2047875"/>
                <a:gd name="connsiteX55" fmla="*/ 1606550 w 3756025"/>
                <a:gd name="connsiteY55" fmla="*/ 774700 h 2047875"/>
                <a:gd name="connsiteX56" fmla="*/ 1606550 w 3756025"/>
                <a:gd name="connsiteY56" fmla="*/ 822325 h 2047875"/>
                <a:gd name="connsiteX57" fmla="*/ 1631950 w 3756025"/>
                <a:gd name="connsiteY57" fmla="*/ 822325 h 2047875"/>
                <a:gd name="connsiteX58" fmla="*/ 1631950 w 3756025"/>
                <a:gd name="connsiteY58" fmla="*/ 863600 h 2047875"/>
                <a:gd name="connsiteX59" fmla="*/ 1679575 w 3756025"/>
                <a:gd name="connsiteY59" fmla="*/ 863600 h 2047875"/>
                <a:gd name="connsiteX60" fmla="*/ 1679575 w 3756025"/>
                <a:gd name="connsiteY60" fmla="*/ 892175 h 2047875"/>
                <a:gd name="connsiteX61" fmla="*/ 1704975 w 3756025"/>
                <a:gd name="connsiteY61" fmla="*/ 892175 h 2047875"/>
                <a:gd name="connsiteX62" fmla="*/ 1704975 w 3756025"/>
                <a:gd name="connsiteY62" fmla="*/ 892175 h 2047875"/>
                <a:gd name="connsiteX63" fmla="*/ 1704975 w 3756025"/>
                <a:gd name="connsiteY63" fmla="*/ 914400 h 2047875"/>
                <a:gd name="connsiteX64" fmla="*/ 1739900 w 3756025"/>
                <a:gd name="connsiteY64" fmla="*/ 914400 h 2047875"/>
                <a:gd name="connsiteX65" fmla="*/ 1739900 w 3756025"/>
                <a:gd name="connsiteY65" fmla="*/ 946150 h 2047875"/>
                <a:gd name="connsiteX66" fmla="*/ 1781175 w 3756025"/>
                <a:gd name="connsiteY66" fmla="*/ 946150 h 2047875"/>
                <a:gd name="connsiteX67" fmla="*/ 1781175 w 3756025"/>
                <a:gd name="connsiteY67" fmla="*/ 965200 h 2047875"/>
                <a:gd name="connsiteX68" fmla="*/ 1781175 w 3756025"/>
                <a:gd name="connsiteY68" fmla="*/ 965200 h 2047875"/>
                <a:gd name="connsiteX69" fmla="*/ 1793875 w 3756025"/>
                <a:gd name="connsiteY69" fmla="*/ 977900 h 2047875"/>
                <a:gd name="connsiteX70" fmla="*/ 1879600 w 3756025"/>
                <a:gd name="connsiteY70" fmla="*/ 977900 h 2047875"/>
                <a:gd name="connsiteX71" fmla="*/ 1879600 w 3756025"/>
                <a:gd name="connsiteY71" fmla="*/ 1012825 h 2047875"/>
                <a:gd name="connsiteX72" fmla="*/ 1962150 w 3756025"/>
                <a:gd name="connsiteY72" fmla="*/ 1012825 h 2047875"/>
                <a:gd name="connsiteX73" fmla="*/ 1962150 w 3756025"/>
                <a:gd name="connsiteY73" fmla="*/ 1031875 h 2047875"/>
                <a:gd name="connsiteX74" fmla="*/ 2009775 w 3756025"/>
                <a:gd name="connsiteY74" fmla="*/ 1031875 h 2047875"/>
                <a:gd name="connsiteX75" fmla="*/ 2009775 w 3756025"/>
                <a:gd name="connsiteY75" fmla="*/ 1066800 h 2047875"/>
                <a:gd name="connsiteX76" fmla="*/ 2057400 w 3756025"/>
                <a:gd name="connsiteY76" fmla="*/ 1066800 h 2047875"/>
                <a:gd name="connsiteX77" fmla="*/ 2057400 w 3756025"/>
                <a:gd name="connsiteY77" fmla="*/ 1092200 h 2047875"/>
                <a:gd name="connsiteX78" fmla="*/ 2139950 w 3756025"/>
                <a:gd name="connsiteY78" fmla="*/ 1092200 h 2047875"/>
                <a:gd name="connsiteX79" fmla="*/ 2139950 w 3756025"/>
                <a:gd name="connsiteY79" fmla="*/ 1114425 h 2047875"/>
                <a:gd name="connsiteX80" fmla="*/ 2162175 w 3756025"/>
                <a:gd name="connsiteY80" fmla="*/ 1114425 h 2047875"/>
                <a:gd name="connsiteX81" fmla="*/ 2162175 w 3756025"/>
                <a:gd name="connsiteY81" fmla="*/ 1130300 h 2047875"/>
                <a:gd name="connsiteX82" fmla="*/ 2200275 w 3756025"/>
                <a:gd name="connsiteY82" fmla="*/ 1130300 h 2047875"/>
                <a:gd name="connsiteX83" fmla="*/ 2200275 w 3756025"/>
                <a:gd name="connsiteY83" fmla="*/ 1152525 h 2047875"/>
                <a:gd name="connsiteX84" fmla="*/ 2232025 w 3756025"/>
                <a:gd name="connsiteY84" fmla="*/ 1152525 h 2047875"/>
                <a:gd name="connsiteX85" fmla="*/ 2232025 w 3756025"/>
                <a:gd name="connsiteY85" fmla="*/ 1165225 h 2047875"/>
                <a:gd name="connsiteX86" fmla="*/ 2273300 w 3756025"/>
                <a:gd name="connsiteY86" fmla="*/ 1165225 h 2047875"/>
                <a:gd name="connsiteX87" fmla="*/ 2273300 w 3756025"/>
                <a:gd name="connsiteY87" fmla="*/ 1206500 h 2047875"/>
                <a:gd name="connsiteX88" fmla="*/ 2273300 w 3756025"/>
                <a:gd name="connsiteY88" fmla="*/ 1206500 h 2047875"/>
                <a:gd name="connsiteX89" fmla="*/ 2289175 w 3756025"/>
                <a:gd name="connsiteY89" fmla="*/ 1222375 h 2047875"/>
                <a:gd name="connsiteX90" fmla="*/ 2346325 w 3756025"/>
                <a:gd name="connsiteY90" fmla="*/ 1222375 h 2047875"/>
                <a:gd name="connsiteX91" fmla="*/ 2346325 w 3756025"/>
                <a:gd name="connsiteY91" fmla="*/ 1250950 h 2047875"/>
                <a:gd name="connsiteX92" fmla="*/ 2413000 w 3756025"/>
                <a:gd name="connsiteY92" fmla="*/ 1250950 h 2047875"/>
                <a:gd name="connsiteX93" fmla="*/ 2413000 w 3756025"/>
                <a:gd name="connsiteY93" fmla="*/ 1292225 h 2047875"/>
                <a:gd name="connsiteX94" fmla="*/ 2432050 w 3756025"/>
                <a:gd name="connsiteY94" fmla="*/ 1292225 h 2047875"/>
                <a:gd name="connsiteX95" fmla="*/ 2432050 w 3756025"/>
                <a:gd name="connsiteY95" fmla="*/ 1320800 h 2047875"/>
                <a:gd name="connsiteX96" fmla="*/ 2495550 w 3756025"/>
                <a:gd name="connsiteY96" fmla="*/ 1320800 h 2047875"/>
                <a:gd name="connsiteX97" fmla="*/ 2495550 w 3756025"/>
                <a:gd name="connsiteY97" fmla="*/ 1352550 h 2047875"/>
                <a:gd name="connsiteX98" fmla="*/ 2638425 w 3756025"/>
                <a:gd name="connsiteY98" fmla="*/ 1352550 h 2047875"/>
                <a:gd name="connsiteX99" fmla="*/ 2638425 w 3756025"/>
                <a:gd name="connsiteY99" fmla="*/ 1384300 h 2047875"/>
                <a:gd name="connsiteX100" fmla="*/ 2676525 w 3756025"/>
                <a:gd name="connsiteY100" fmla="*/ 1384300 h 2047875"/>
                <a:gd name="connsiteX101" fmla="*/ 2676525 w 3756025"/>
                <a:gd name="connsiteY101" fmla="*/ 1416050 h 2047875"/>
                <a:gd name="connsiteX102" fmla="*/ 2762250 w 3756025"/>
                <a:gd name="connsiteY102" fmla="*/ 1416050 h 2047875"/>
                <a:gd name="connsiteX103" fmla="*/ 2762250 w 3756025"/>
                <a:gd name="connsiteY103" fmla="*/ 1428750 h 2047875"/>
                <a:gd name="connsiteX104" fmla="*/ 2790825 w 3756025"/>
                <a:gd name="connsiteY104" fmla="*/ 1428750 h 2047875"/>
                <a:gd name="connsiteX105" fmla="*/ 2790825 w 3756025"/>
                <a:gd name="connsiteY105" fmla="*/ 1447800 h 2047875"/>
                <a:gd name="connsiteX106" fmla="*/ 2822575 w 3756025"/>
                <a:gd name="connsiteY106" fmla="*/ 1447800 h 2047875"/>
                <a:gd name="connsiteX107" fmla="*/ 2822575 w 3756025"/>
                <a:gd name="connsiteY107" fmla="*/ 1489075 h 2047875"/>
                <a:gd name="connsiteX108" fmla="*/ 2860675 w 3756025"/>
                <a:gd name="connsiteY108" fmla="*/ 1489075 h 2047875"/>
                <a:gd name="connsiteX109" fmla="*/ 2860675 w 3756025"/>
                <a:gd name="connsiteY109" fmla="*/ 1524000 h 2047875"/>
                <a:gd name="connsiteX110" fmla="*/ 2879725 w 3756025"/>
                <a:gd name="connsiteY110" fmla="*/ 1524000 h 2047875"/>
                <a:gd name="connsiteX111" fmla="*/ 2879725 w 3756025"/>
                <a:gd name="connsiteY111" fmla="*/ 1593850 h 2047875"/>
                <a:gd name="connsiteX112" fmla="*/ 2924175 w 3756025"/>
                <a:gd name="connsiteY112" fmla="*/ 1593850 h 2047875"/>
                <a:gd name="connsiteX113" fmla="*/ 2924175 w 3756025"/>
                <a:gd name="connsiteY113" fmla="*/ 1606550 h 2047875"/>
                <a:gd name="connsiteX114" fmla="*/ 3028950 w 3756025"/>
                <a:gd name="connsiteY114" fmla="*/ 1606550 h 2047875"/>
                <a:gd name="connsiteX115" fmla="*/ 3028950 w 3756025"/>
                <a:gd name="connsiteY115" fmla="*/ 1679575 h 2047875"/>
                <a:gd name="connsiteX116" fmla="*/ 3038475 w 3756025"/>
                <a:gd name="connsiteY116" fmla="*/ 1689100 h 2047875"/>
                <a:gd name="connsiteX117" fmla="*/ 3038475 w 3756025"/>
                <a:gd name="connsiteY117" fmla="*/ 1746250 h 2047875"/>
                <a:gd name="connsiteX118" fmla="*/ 3060700 w 3756025"/>
                <a:gd name="connsiteY118" fmla="*/ 1746250 h 2047875"/>
                <a:gd name="connsiteX119" fmla="*/ 3060700 w 3756025"/>
                <a:gd name="connsiteY119" fmla="*/ 1797050 h 2047875"/>
                <a:gd name="connsiteX120" fmla="*/ 3079750 w 3756025"/>
                <a:gd name="connsiteY120" fmla="*/ 1797050 h 2047875"/>
                <a:gd name="connsiteX121" fmla="*/ 3079750 w 3756025"/>
                <a:gd name="connsiteY121" fmla="*/ 1860550 h 2047875"/>
                <a:gd name="connsiteX122" fmla="*/ 3133725 w 3756025"/>
                <a:gd name="connsiteY122" fmla="*/ 1860550 h 2047875"/>
                <a:gd name="connsiteX123" fmla="*/ 3133725 w 3756025"/>
                <a:gd name="connsiteY123" fmla="*/ 1892300 h 2047875"/>
                <a:gd name="connsiteX124" fmla="*/ 3209925 w 3756025"/>
                <a:gd name="connsiteY124" fmla="*/ 1892300 h 2047875"/>
                <a:gd name="connsiteX125" fmla="*/ 3209925 w 3756025"/>
                <a:gd name="connsiteY125" fmla="*/ 1965325 h 2047875"/>
                <a:gd name="connsiteX126" fmla="*/ 3527425 w 3756025"/>
                <a:gd name="connsiteY126" fmla="*/ 1965325 h 2047875"/>
                <a:gd name="connsiteX127" fmla="*/ 3527425 w 3756025"/>
                <a:gd name="connsiteY127" fmla="*/ 2047875 h 2047875"/>
                <a:gd name="connsiteX128" fmla="*/ 3756025 w 3756025"/>
                <a:gd name="connsiteY128" fmla="*/ 2047875 h 2047875"/>
                <a:gd name="connsiteX0" fmla="*/ 0 w 3756025"/>
                <a:gd name="connsiteY0" fmla="*/ 0 h 2047875"/>
                <a:gd name="connsiteX1" fmla="*/ 104775 w 3756025"/>
                <a:gd name="connsiteY1" fmla="*/ 0 h 2047875"/>
                <a:gd name="connsiteX2" fmla="*/ 104775 w 3756025"/>
                <a:gd name="connsiteY2" fmla="*/ 22225 h 2047875"/>
                <a:gd name="connsiteX3" fmla="*/ 231775 w 3756025"/>
                <a:gd name="connsiteY3" fmla="*/ 22225 h 2047875"/>
                <a:gd name="connsiteX4" fmla="*/ 231775 w 3756025"/>
                <a:gd name="connsiteY4" fmla="*/ 44450 h 2047875"/>
                <a:gd name="connsiteX5" fmla="*/ 295275 w 3756025"/>
                <a:gd name="connsiteY5" fmla="*/ 44450 h 2047875"/>
                <a:gd name="connsiteX6" fmla="*/ 295275 w 3756025"/>
                <a:gd name="connsiteY6" fmla="*/ 60325 h 2047875"/>
                <a:gd name="connsiteX7" fmla="*/ 352425 w 3756025"/>
                <a:gd name="connsiteY7" fmla="*/ 60325 h 2047875"/>
                <a:gd name="connsiteX8" fmla="*/ 352425 w 3756025"/>
                <a:gd name="connsiteY8" fmla="*/ 76200 h 2047875"/>
                <a:gd name="connsiteX9" fmla="*/ 527050 w 3756025"/>
                <a:gd name="connsiteY9" fmla="*/ 76200 h 2047875"/>
                <a:gd name="connsiteX10" fmla="*/ 527050 w 3756025"/>
                <a:gd name="connsiteY10" fmla="*/ 107950 h 2047875"/>
                <a:gd name="connsiteX11" fmla="*/ 615950 w 3756025"/>
                <a:gd name="connsiteY11" fmla="*/ 107950 h 2047875"/>
                <a:gd name="connsiteX12" fmla="*/ 615950 w 3756025"/>
                <a:gd name="connsiteY12" fmla="*/ 139700 h 2047875"/>
                <a:gd name="connsiteX13" fmla="*/ 638175 w 3756025"/>
                <a:gd name="connsiteY13" fmla="*/ 139700 h 2047875"/>
                <a:gd name="connsiteX14" fmla="*/ 638175 w 3756025"/>
                <a:gd name="connsiteY14" fmla="*/ 168275 h 2047875"/>
                <a:gd name="connsiteX15" fmla="*/ 666750 w 3756025"/>
                <a:gd name="connsiteY15" fmla="*/ 168275 h 2047875"/>
                <a:gd name="connsiteX16" fmla="*/ 666750 w 3756025"/>
                <a:gd name="connsiteY16" fmla="*/ 184150 h 2047875"/>
                <a:gd name="connsiteX17" fmla="*/ 711200 w 3756025"/>
                <a:gd name="connsiteY17" fmla="*/ 184150 h 2047875"/>
                <a:gd name="connsiteX18" fmla="*/ 711200 w 3756025"/>
                <a:gd name="connsiteY18" fmla="*/ 209550 h 2047875"/>
                <a:gd name="connsiteX19" fmla="*/ 765175 w 3756025"/>
                <a:gd name="connsiteY19" fmla="*/ 209550 h 2047875"/>
                <a:gd name="connsiteX20" fmla="*/ 765175 w 3756025"/>
                <a:gd name="connsiteY20" fmla="*/ 260350 h 2047875"/>
                <a:gd name="connsiteX21" fmla="*/ 892175 w 3756025"/>
                <a:gd name="connsiteY21" fmla="*/ 260350 h 2047875"/>
                <a:gd name="connsiteX22" fmla="*/ 892175 w 3756025"/>
                <a:gd name="connsiteY22" fmla="*/ 304800 h 2047875"/>
                <a:gd name="connsiteX23" fmla="*/ 942975 w 3756025"/>
                <a:gd name="connsiteY23" fmla="*/ 304800 h 2047875"/>
                <a:gd name="connsiteX24" fmla="*/ 942975 w 3756025"/>
                <a:gd name="connsiteY24" fmla="*/ 333375 h 2047875"/>
                <a:gd name="connsiteX25" fmla="*/ 977900 w 3756025"/>
                <a:gd name="connsiteY25" fmla="*/ 333375 h 2047875"/>
                <a:gd name="connsiteX26" fmla="*/ 977900 w 3756025"/>
                <a:gd name="connsiteY26" fmla="*/ 361950 h 2047875"/>
                <a:gd name="connsiteX27" fmla="*/ 1038225 w 3756025"/>
                <a:gd name="connsiteY27" fmla="*/ 361950 h 2047875"/>
                <a:gd name="connsiteX28" fmla="*/ 1038225 w 3756025"/>
                <a:gd name="connsiteY28" fmla="*/ 400050 h 2047875"/>
                <a:gd name="connsiteX29" fmla="*/ 1063625 w 3756025"/>
                <a:gd name="connsiteY29" fmla="*/ 400050 h 2047875"/>
                <a:gd name="connsiteX30" fmla="*/ 1063625 w 3756025"/>
                <a:gd name="connsiteY30" fmla="*/ 400050 h 2047875"/>
                <a:gd name="connsiteX31" fmla="*/ 1085850 w 3756025"/>
                <a:gd name="connsiteY31" fmla="*/ 422275 h 2047875"/>
                <a:gd name="connsiteX32" fmla="*/ 1085850 w 3756025"/>
                <a:gd name="connsiteY32" fmla="*/ 454025 h 2047875"/>
                <a:gd name="connsiteX33" fmla="*/ 1184275 w 3756025"/>
                <a:gd name="connsiteY33" fmla="*/ 454025 h 2047875"/>
                <a:gd name="connsiteX34" fmla="*/ 1184275 w 3756025"/>
                <a:gd name="connsiteY34" fmla="*/ 508000 h 2047875"/>
                <a:gd name="connsiteX35" fmla="*/ 1231900 w 3756025"/>
                <a:gd name="connsiteY35" fmla="*/ 508000 h 2047875"/>
                <a:gd name="connsiteX36" fmla="*/ 1231900 w 3756025"/>
                <a:gd name="connsiteY36" fmla="*/ 523875 h 2047875"/>
                <a:gd name="connsiteX37" fmla="*/ 1292225 w 3756025"/>
                <a:gd name="connsiteY37" fmla="*/ 523875 h 2047875"/>
                <a:gd name="connsiteX38" fmla="*/ 1292225 w 3756025"/>
                <a:gd name="connsiteY38" fmla="*/ 523875 h 2047875"/>
                <a:gd name="connsiteX39" fmla="*/ 1311275 w 3756025"/>
                <a:gd name="connsiteY39" fmla="*/ 542925 h 2047875"/>
                <a:gd name="connsiteX40" fmla="*/ 1311275 w 3756025"/>
                <a:gd name="connsiteY40" fmla="*/ 571500 h 2047875"/>
                <a:gd name="connsiteX41" fmla="*/ 1339850 w 3756025"/>
                <a:gd name="connsiteY41" fmla="*/ 571500 h 2047875"/>
                <a:gd name="connsiteX42" fmla="*/ 1339850 w 3756025"/>
                <a:gd name="connsiteY42" fmla="*/ 619125 h 2047875"/>
                <a:gd name="connsiteX43" fmla="*/ 1422400 w 3756025"/>
                <a:gd name="connsiteY43" fmla="*/ 619125 h 2047875"/>
                <a:gd name="connsiteX44" fmla="*/ 1422400 w 3756025"/>
                <a:gd name="connsiteY44" fmla="*/ 625475 h 2047875"/>
                <a:gd name="connsiteX45" fmla="*/ 1447800 w 3756025"/>
                <a:gd name="connsiteY45" fmla="*/ 625475 h 2047875"/>
                <a:gd name="connsiteX46" fmla="*/ 1447800 w 3756025"/>
                <a:gd name="connsiteY46" fmla="*/ 657225 h 2047875"/>
                <a:gd name="connsiteX47" fmla="*/ 1485900 w 3756025"/>
                <a:gd name="connsiteY47" fmla="*/ 657225 h 2047875"/>
                <a:gd name="connsiteX48" fmla="*/ 1483519 w 3756025"/>
                <a:gd name="connsiteY48" fmla="*/ 678656 h 2047875"/>
                <a:gd name="connsiteX49" fmla="*/ 1562893 w 3756025"/>
                <a:gd name="connsiteY49" fmla="*/ 679450 h 2047875"/>
                <a:gd name="connsiteX50" fmla="*/ 1508125 w 3756025"/>
                <a:gd name="connsiteY50" fmla="*/ 727075 h 2047875"/>
                <a:gd name="connsiteX51" fmla="*/ 1543050 w 3756025"/>
                <a:gd name="connsiteY51" fmla="*/ 727075 h 2047875"/>
                <a:gd name="connsiteX52" fmla="*/ 1543050 w 3756025"/>
                <a:gd name="connsiteY52" fmla="*/ 749300 h 2047875"/>
                <a:gd name="connsiteX53" fmla="*/ 1568450 w 3756025"/>
                <a:gd name="connsiteY53" fmla="*/ 749300 h 2047875"/>
                <a:gd name="connsiteX54" fmla="*/ 1568450 w 3756025"/>
                <a:gd name="connsiteY54" fmla="*/ 774700 h 2047875"/>
                <a:gd name="connsiteX55" fmla="*/ 1606550 w 3756025"/>
                <a:gd name="connsiteY55" fmla="*/ 774700 h 2047875"/>
                <a:gd name="connsiteX56" fmla="*/ 1606550 w 3756025"/>
                <a:gd name="connsiteY56" fmla="*/ 822325 h 2047875"/>
                <a:gd name="connsiteX57" fmla="*/ 1631950 w 3756025"/>
                <a:gd name="connsiteY57" fmla="*/ 822325 h 2047875"/>
                <a:gd name="connsiteX58" fmla="*/ 1631950 w 3756025"/>
                <a:gd name="connsiteY58" fmla="*/ 863600 h 2047875"/>
                <a:gd name="connsiteX59" fmla="*/ 1679575 w 3756025"/>
                <a:gd name="connsiteY59" fmla="*/ 863600 h 2047875"/>
                <a:gd name="connsiteX60" fmla="*/ 1679575 w 3756025"/>
                <a:gd name="connsiteY60" fmla="*/ 892175 h 2047875"/>
                <a:gd name="connsiteX61" fmla="*/ 1704975 w 3756025"/>
                <a:gd name="connsiteY61" fmla="*/ 892175 h 2047875"/>
                <a:gd name="connsiteX62" fmla="*/ 1704975 w 3756025"/>
                <a:gd name="connsiteY62" fmla="*/ 892175 h 2047875"/>
                <a:gd name="connsiteX63" fmla="*/ 1704975 w 3756025"/>
                <a:gd name="connsiteY63" fmla="*/ 914400 h 2047875"/>
                <a:gd name="connsiteX64" fmla="*/ 1739900 w 3756025"/>
                <a:gd name="connsiteY64" fmla="*/ 914400 h 2047875"/>
                <a:gd name="connsiteX65" fmla="*/ 1739900 w 3756025"/>
                <a:gd name="connsiteY65" fmla="*/ 946150 h 2047875"/>
                <a:gd name="connsiteX66" fmla="*/ 1781175 w 3756025"/>
                <a:gd name="connsiteY66" fmla="*/ 946150 h 2047875"/>
                <a:gd name="connsiteX67" fmla="*/ 1781175 w 3756025"/>
                <a:gd name="connsiteY67" fmla="*/ 965200 h 2047875"/>
                <a:gd name="connsiteX68" fmla="*/ 1781175 w 3756025"/>
                <a:gd name="connsiteY68" fmla="*/ 965200 h 2047875"/>
                <a:gd name="connsiteX69" fmla="*/ 1793875 w 3756025"/>
                <a:gd name="connsiteY69" fmla="*/ 977900 h 2047875"/>
                <a:gd name="connsiteX70" fmla="*/ 1879600 w 3756025"/>
                <a:gd name="connsiteY70" fmla="*/ 977900 h 2047875"/>
                <a:gd name="connsiteX71" fmla="*/ 1879600 w 3756025"/>
                <a:gd name="connsiteY71" fmla="*/ 1012825 h 2047875"/>
                <a:gd name="connsiteX72" fmla="*/ 1962150 w 3756025"/>
                <a:gd name="connsiteY72" fmla="*/ 1012825 h 2047875"/>
                <a:gd name="connsiteX73" fmla="*/ 1962150 w 3756025"/>
                <a:gd name="connsiteY73" fmla="*/ 1031875 h 2047875"/>
                <a:gd name="connsiteX74" fmla="*/ 2009775 w 3756025"/>
                <a:gd name="connsiteY74" fmla="*/ 1031875 h 2047875"/>
                <a:gd name="connsiteX75" fmla="*/ 2009775 w 3756025"/>
                <a:gd name="connsiteY75" fmla="*/ 1066800 h 2047875"/>
                <a:gd name="connsiteX76" fmla="*/ 2057400 w 3756025"/>
                <a:gd name="connsiteY76" fmla="*/ 1066800 h 2047875"/>
                <a:gd name="connsiteX77" fmla="*/ 2057400 w 3756025"/>
                <a:gd name="connsiteY77" fmla="*/ 1092200 h 2047875"/>
                <a:gd name="connsiteX78" fmla="*/ 2139950 w 3756025"/>
                <a:gd name="connsiteY78" fmla="*/ 1092200 h 2047875"/>
                <a:gd name="connsiteX79" fmla="*/ 2139950 w 3756025"/>
                <a:gd name="connsiteY79" fmla="*/ 1114425 h 2047875"/>
                <a:gd name="connsiteX80" fmla="*/ 2162175 w 3756025"/>
                <a:gd name="connsiteY80" fmla="*/ 1114425 h 2047875"/>
                <a:gd name="connsiteX81" fmla="*/ 2162175 w 3756025"/>
                <a:gd name="connsiteY81" fmla="*/ 1130300 h 2047875"/>
                <a:gd name="connsiteX82" fmla="*/ 2200275 w 3756025"/>
                <a:gd name="connsiteY82" fmla="*/ 1130300 h 2047875"/>
                <a:gd name="connsiteX83" fmla="*/ 2200275 w 3756025"/>
                <a:gd name="connsiteY83" fmla="*/ 1152525 h 2047875"/>
                <a:gd name="connsiteX84" fmla="*/ 2232025 w 3756025"/>
                <a:gd name="connsiteY84" fmla="*/ 1152525 h 2047875"/>
                <a:gd name="connsiteX85" fmla="*/ 2232025 w 3756025"/>
                <a:gd name="connsiteY85" fmla="*/ 1165225 h 2047875"/>
                <a:gd name="connsiteX86" fmla="*/ 2273300 w 3756025"/>
                <a:gd name="connsiteY86" fmla="*/ 1165225 h 2047875"/>
                <a:gd name="connsiteX87" fmla="*/ 2273300 w 3756025"/>
                <a:gd name="connsiteY87" fmla="*/ 1206500 h 2047875"/>
                <a:gd name="connsiteX88" fmla="*/ 2273300 w 3756025"/>
                <a:gd name="connsiteY88" fmla="*/ 1206500 h 2047875"/>
                <a:gd name="connsiteX89" fmla="*/ 2289175 w 3756025"/>
                <a:gd name="connsiteY89" fmla="*/ 1222375 h 2047875"/>
                <a:gd name="connsiteX90" fmla="*/ 2346325 w 3756025"/>
                <a:gd name="connsiteY90" fmla="*/ 1222375 h 2047875"/>
                <a:gd name="connsiteX91" fmla="*/ 2346325 w 3756025"/>
                <a:gd name="connsiteY91" fmla="*/ 1250950 h 2047875"/>
                <a:gd name="connsiteX92" fmla="*/ 2413000 w 3756025"/>
                <a:gd name="connsiteY92" fmla="*/ 1250950 h 2047875"/>
                <a:gd name="connsiteX93" fmla="*/ 2413000 w 3756025"/>
                <a:gd name="connsiteY93" fmla="*/ 1292225 h 2047875"/>
                <a:gd name="connsiteX94" fmla="*/ 2432050 w 3756025"/>
                <a:gd name="connsiteY94" fmla="*/ 1292225 h 2047875"/>
                <a:gd name="connsiteX95" fmla="*/ 2432050 w 3756025"/>
                <a:gd name="connsiteY95" fmla="*/ 1320800 h 2047875"/>
                <a:gd name="connsiteX96" fmla="*/ 2495550 w 3756025"/>
                <a:gd name="connsiteY96" fmla="*/ 1320800 h 2047875"/>
                <a:gd name="connsiteX97" fmla="*/ 2495550 w 3756025"/>
                <a:gd name="connsiteY97" fmla="*/ 1352550 h 2047875"/>
                <a:gd name="connsiteX98" fmla="*/ 2638425 w 3756025"/>
                <a:gd name="connsiteY98" fmla="*/ 1352550 h 2047875"/>
                <a:gd name="connsiteX99" fmla="*/ 2638425 w 3756025"/>
                <a:gd name="connsiteY99" fmla="*/ 1384300 h 2047875"/>
                <a:gd name="connsiteX100" fmla="*/ 2676525 w 3756025"/>
                <a:gd name="connsiteY100" fmla="*/ 1384300 h 2047875"/>
                <a:gd name="connsiteX101" fmla="*/ 2676525 w 3756025"/>
                <a:gd name="connsiteY101" fmla="*/ 1416050 h 2047875"/>
                <a:gd name="connsiteX102" fmla="*/ 2762250 w 3756025"/>
                <a:gd name="connsiteY102" fmla="*/ 1416050 h 2047875"/>
                <a:gd name="connsiteX103" fmla="*/ 2762250 w 3756025"/>
                <a:gd name="connsiteY103" fmla="*/ 1428750 h 2047875"/>
                <a:gd name="connsiteX104" fmla="*/ 2790825 w 3756025"/>
                <a:gd name="connsiteY104" fmla="*/ 1428750 h 2047875"/>
                <a:gd name="connsiteX105" fmla="*/ 2790825 w 3756025"/>
                <a:gd name="connsiteY105" fmla="*/ 1447800 h 2047875"/>
                <a:gd name="connsiteX106" fmla="*/ 2822575 w 3756025"/>
                <a:gd name="connsiteY106" fmla="*/ 1447800 h 2047875"/>
                <a:gd name="connsiteX107" fmla="*/ 2822575 w 3756025"/>
                <a:gd name="connsiteY107" fmla="*/ 1489075 h 2047875"/>
                <a:gd name="connsiteX108" fmla="*/ 2860675 w 3756025"/>
                <a:gd name="connsiteY108" fmla="*/ 1489075 h 2047875"/>
                <a:gd name="connsiteX109" fmla="*/ 2860675 w 3756025"/>
                <a:gd name="connsiteY109" fmla="*/ 1524000 h 2047875"/>
                <a:gd name="connsiteX110" fmla="*/ 2879725 w 3756025"/>
                <a:gd name="connsiteY110" fmla="*/ 1524000 h 2047875"/>
                <a:gd name="connsiteX111" fmla="*/ 2879725 w 3756025"/>
                <a:gd name="connsiteY111" fmla="*/ 1593850 h 2047875"/>
                <a:gd name="connsiteX112" fmla="*/ 2924175 w 3756025"/>
                <a:gd name="connsiteY112" fmla="*/ 1593850 h 2047875"/>
                <a:gd name="connsiteX113" fmla="*/ 2924175 w 3756025"/>
                <a:gd name="connsiteY113" fmla="*/ 1606550 h 2047875"/>
                <a:gd name="connsiteX114" fmla="*/ 3028950 w 3756025"/>
                <a:gd name="connsiteY114" fmla="*/ 1606550 h 2047875"/>
                <a:gd name="connsiteX115" fmla="*/ 3028950 w 3756025"/>
                <a:gd name="connsiteY115" fmla="*/ 1679575 h 2047875"/>
                <a:gd name="connsiteX116" fmla="*/ 3038475 w 3756025"/>
                <a:gd name="connsiteY116" fmla="*/ 1689100 h 2047875"/>
                <a:gd name="connsiteX117" fmla="*/ 3038475 w 3756025"/>
                <a:gd name="connsiteY117" fmla="*/ 1746250 h 2047875"/>
                <a:gd name="connsiteX118" fmla="*/ 3060700 w 3756025"/>
                <a:gd name="connsiteY118" fmla="*/ 1746250 h 2047875"/>
                <a:gd name="connsiteX119" fmla="*/ 3060700 w 3756025"/>
                <a:gd name="connsiteY119" fmla="*/ 1797050 h 2047875"/>
                <a:gd name="connsiteX120" fmla="*/ 3079750 w 3756025"/>
                <a:gd name="connsiteY120" fmla="*/ 1797050 h 2047875"/>
                <a:gd name="connsiteX121" fmla="*/ 3079750 w 3756025"/>
                <a:gd name="connsiteY121" fmla="*/ 1860550 h 2047875"/>
                <a:gd name="connsiteX122" fmla="*/ 3133725 w 3756025"/>
                <a:gd name="connsiteY122" fmla="*/ 1860550 h 2047875"/>
                <a:gd name="connsiteX123" fmla="*/ 3133725 w 3756025"/>
                <a:gd name="connsiteY123" fmla="*/ 1892300 h 2047875"/>
                <a:gd name="connsiteX124" fmla="*/ 3209925 w 3756025"/>
                <a:gd name="connsiteY124" fmla="*/ 1892300 h 2047875"/>
                <a:gd name="connsiteX125" fmla="*/ 3209925 w 3756025"/>
                <a:gd name="connsiteY125" fmla="*/ 1965325 h 2047875"/>
                <a:gd name="connsiteX126" fmla="*/ 3527425 w 3756025"/>
                <a:gd name="connsiteY126" fmla="*/ 1965325 h 2047875"/>
                <a:gd name="connsiteX127" fmla="*/ 3527425 w 3756025"/>
                <a:gd name="connsiteY127" fmla="*/ 2047875 h 2047875"/>
                <a:gd name="connsiteX128" fmla="*/ 3756025 w 3756025"/>
                <a:gd name="connsiteY128" fmla="*/ 2047875 h 2047875"/>
                <a:gd name="connsiteX0" fmla="*/ 0 w 3756025"/>
                <a:gd name="connsiteY0" fmla="*/ 0 h 2047875"/>
                <a:gd name="connsiteX1" fmla="*/ 104775 w 3756025"/>
                <a:gd name="connsiteY1" fmla="*/ 0 h 2047875"/>
                <a:gd name="connsiteX2" fmla="*/ 104775 w 3756025"/>
                <a:gd name="connsiteY2" fmla="*/ 22225 h 2047875"/>
                <a:gd name="connsiteX3" fmla="*/ 231775 w 3756025"/>
                <a:gd name="connsiteY3" fmla="*/ 22225 h 2047875"/>
                <a:gd name="connsiteX4" fmla="*/ 231775 w 3756025"/>
                <a:gd name="connsiteY4" fmla="*/ 44450 h 2047875"/>
                <a:gd name="connsiteX5" fmla="*/ 295275 w 3756025"/>
                <a:gd name="connsiteY5" fmla="*/ 44450 h 2047875"/>
                <a:gd name="connsiteX6" fmla="*/ 295275 w 3756025"/>
                <a:gd name="connsiteY6" fmla="*/ 60325 h 2047875"/>
                <a:gd name="connsiteX7" fmla="*/ 352425 w 3756025"/>
                <a:gd name="connsiteY7" fmla="*/ 60325 h 2047875"/>
                <a:gd name="connsiteX8" fmla="*/ 352425 w 3756025"/>
                <a:gd name="connsiteY8" fmla="*/ 76200 h 2047875"/>
                <a:gd name="connsiteX9" fmla="*/ 527050 w 3756025"/>
                <a:gd name="connsiteY9" fmla="*/ 76200 h 2047875"/>
                <a:gd name="connsiteX10" fmla="*/ 527050 w 3756025"/>
                <a:gd name="connsiteY10" fmla="*/ 107950 h 2047875"/>
                <a:gd name="connsiteX11" fmla="*/ 615950 w 3756025"/>
                <a:gd name="connsiteY11" fmla="*/ 107950 h 2047875"/>
                <a:gd name="connsiteX12" fmla="*/ 615950 w 3756025"/>
                <a:gd name="connsiteY12" fmla="*/ 139700 h 2047875"/>
                <a:gd name="connsiteX13" fmla="*/ 638175 w 3756025"/>
                <a:gd name="connsiteY13" fmla="*/ 139700 h 2047875"/>
                <a:gd name="connsiteX14" fmla="*/ 638175 w 3756025"/>
                <a:gd name="connsiteY14" fmla="*/ 168275 h 2047875"/>
                <a:gd name="connsiteX15" fmla="*/ 666750 w 3756025"/>
                <a:gd name="connsiteY15" fmla="*/ 168275 h 2047875"/>
                <a:gd name="connsiteX16" fmla="*/ 666750 w 3756025"/>
                <a:gd name="connsiteY16" fmla="*/ 184150 h 2047875"/>
                <a:gd name="connsiteX17" fmla="*/ 711200 w 3756025"/>
                <a:gd name="connsiteY17" fmla="*/ 184150 h 2047875"/>
                <a:gd name="connsiteX18" fmla="*/ 711200 w 3756025"/>
                <a:gd name="connsiteY18" fmla="*/ 209550 h 2047875"/>
                <a:gd name="connsiteX19" fmla="*/ 765175 w 3756025"/>
                <a:gd name="connsiteY19" fmla="*/ 209550 h 2047875"/>
                <a:gd name="connsiteX20" fmla="*/ 765175 w 3756025"/>
                <a:gd name="connsiteY20" fmla="*/ 260350 h 2047875"/>
                <a:gd name="connsiteX21" fmla="*/ 892175 w 3756025"/>
                <a:gd name="connsiteY21" fmla="*/ 260350 h 2047875"/>
                <a:gd name="connsiteX22" fmla="*/ 892175 w 3756025"/>
                <a:gd name="connsiteY22" fmla="*/ 304800 h 2047875"/>
                <a:gd name="connsiteX23" fmla="*/ 942975 w 3756025"/>
                <a:gd name="connsiteY23" fmla="*/ 304800 h 2047875"/>
                <a:gd name="connsiteX24" fmla="*/ 942975 w 3756025"/>
                <a:gd name="connsiteY24" fmla="*/ 333375 h 2047875"/>
                <a:gd name="connsiteX25" fmla="*/ 977900 w 3756025"/>
                <a:gd name="connsiteY25" fmla="*/ 333375 h 2047875"/>
                <a:gd name="connsiteX26" fmla="*/ 977900 w 3756025"/>
                <a:gd name="connsiteY26" fmla="*/ 361950 h 2047875"/>
                <a:gd name="connsiteX27" fmla="*/ 1038225 w 3756025"/>
                <a:gd name="connsiteY27" fmla="*/ 361950 h 2047875"/>
                <a:gd name="connsiteX28" fmla="*/ 1038225 w 3756025"/>
                <a:gd name="connsiteY28" fmla="*/ 400050 h 2047875"/>
                <a:gd name="connsiteX29" fmla="*/ 1063625 w 3756025"/>
                <a:gd name="connsiteY29" fmla="*/ 400050 h 2047875"/>
                <a:gd name="connsiteX30" fmla="*/ 1063625 w 3756025"/>
                <a:gd name="connsiteY30" fmla="*/ 400050 h 2047875"/>
                <a:gd name="connsiteX31" fmla="*/ 1085850 w 3756025"/>
                <a:gd name="connsiteY31" fmla="*/ 422275 h 2047875"/>
                <a:gd name="connsiteX32" fmla="*/ 1085850 w 3756025"/>
                <a:gd name="connsiteY32" fmla="*/ 454025 h 2047875"/>
                <a:gd name="connsiteX33" fmla="*/ 1184275 w 3756025"/>
                <a:gd name="connsiteY33" fmla="*/ 454025 h 2047875"/>
                <a:gd name="connsiteX34" fmla="*/ 1184275 w 3756025"/>
                <a:gd name="connsiteY34" fmla="*/ 508000 h 2047875"/>
                <a:gd name="connsiteX35" fmla="*/ 1231900 w 3756025"/>
                <a:gd name="connsiteY35" fmla="*/ 508000 h 2047875"/>
                <a:gd name="connsiteX36" fmla="*/ 1231900 w 3756025"/>
                <a:gd name="connsiteY36" fmla="*/ 523875 h 2047875"/>
                <a:gd name="connsiteX37" fmla="*/ 1292225 w 3756025"/>
                <a:gd name="connsiteY37" fmla="*/ 523875 h 2047875"/>
                <a:gd name="connsiteX38" fmla="*/ 1292225 w 3756025"/>
                <a:gd name="connsiteY38" fmla="*/ 523875 h 2047875"/>
                <a:gd name="connsiteX39" fmla="*/ 1311275 w 3756025"/>
                <a:gd name="connsiteY39" fmla="*/ 542925 h 2047875"/>
                <a:gd name="connsiteX40" fmla="*/ 1311275 w 3756025"/>
                <a:gd name="connsiteY40" fmla="*/ 571500 h 2047875"/>
                <a:gd name="connsiteX41" fmla="*/ 1339850 w 3756025"/>
                <a:gd name="connsiteY41" fmla="*/ 571500 h 2047875"/>
                <a:gd name="connsiteX42" fmla="*/ 1339850 w 3756025"/>
                <a:gd name="connsiteY42" fmla="*/ 619125 h 2047875"/>
                <a:gd name="connsiteX43" fmla="*/ 1422400 w 3756025"/>
                <a:gd name="connsiteY43" fmla="*/ 619125 h 2047875"/>
                <a:gd name="connsiteX44" fmla="*/ 1422400 w 3756025"/>
                <a:gd name="connsiteY44" fmla="*/ 625475 h 2047875"/>
                <a:gd name="connsiteX45" fmla="*/ 1447800 w 3756025"/>
                <a:gd name="connsiteY45" fmla="*/ 625475 h 2047875"/>
                <a:gd name="connsiteX46" fmla="*/ 1447800 w 3756025"/>
                <a:gd name="connsiteY46" fmla="*/ 657225 h 2047875"/>
                <a:gd name="connsiteX47" fmla="*/ 1485900 w 3756025"/>
                <a:gd name="connsiteY47" fmla="*/ 657225 h 2047875"/>
                <a:gd name="connsiteX48" fmla="*/ 1483519 w 3756025"/>
                <a:gd name="connsiteY48" fmla="*/ 678656 h 2047875"/>
                <a:gd name="connsiteX49" fmla="*/ 1512887 w 3756025"/>
                <a:gd name="connsiteY49" fmla="*/ 681831 h 2047875"/>
                <a:gd name="connsiteX50" fmla="*/ 1508125 w 3756025"/>
                <a:gd name="connsiteY50" fmla="*/ 727075 h 2047875"/>
                <a:gd name="connsiteX51" fmla="*/ 1543050 w 3756025"/>
                <a:gd name="connsiteY51" fmla="*/ 727075 h 2047875"/>
                <a:gd name="connsiteX52" fmla="*/ 1543050 w 3756025"/>
                <a:gd name="connsiteY52" fmla="*/ 749300 h 2047875"/>
                <a:gd name="connsiteX53" fmla="*/ 1568450 w 3756025"/>
                <a:gd name="connsiteY53" fmla="*/ 749300 h 2047875"/>
                <a:gd name="connsiteX54" fmla="*/ 1568450 w 3756025"/>
                <a:gd name="connsiteY54" fmla="*/ 774700 h 2047875"/>
                <a:gd name="connsiteX55" fmla="*/ 1606550 w 3756025"/>
                <a:gd name="connsiteY55" fmla="*/ 774700 h 2047875"/>
                <a:gd name="connsiteX56" fmla="*/ 1606550 w 3756025"/>
                <a:gd name="connsiteY56" fmla="*/ 822325 h 2047875"/>
                <a:gd name="connsiteX57" fmla="*/ 1631950 w 3756025"/>
                <a:gd name="connsiteY57" fmla="*/ 822325 h 2047875"/>
                <a:gd name="connsiteX58" fmla="*/ 1631950 w 3756025"/>
                <a:gd name="connsiteY58" fmla="*/ 863600 h 2047875"/>
                <a:gd name="connsiteX59" fmla="*/ 1679575 w 3756025"/>
                <a:gd name="connsiteY59" fmla="*/ 863600 h 2047875"/>
                <a:gd name="connsiteX60" fmla="*/ 1679575 w 3756025"/>
                <a:gd name="connsiteY60" fmla="*/ 892175 h 2047875"/>
                <a:gd name="connsiteX61" fmla="*/ 1704975 w 3756025"/>
                <a:gd name="connsiteY61" fmla="*/ 892175 h 2047875"/>
                <a:gd name="connsiteX62" fmla="*/ 1704975 w 3756025"/>
                <a:gd name="connsiteY62" fmla="*/ 892175 h 2047875"/>
                <a:gd name="connsiteX63" fmla="*/ 1704975 w 3756025"/>
                <a:gd name="connsiteY63" fmla="*/ 914400 h 2047875"/>
                <a:gd name="connsiteX64" fmla="*/ 1739900 w 3756025"/>
                <a:gd name="connsiteY64" fmla="*/ 914400 h 2047875"/>
                <a:gd name="connsiteX65" fmla="*/ 1739900 w 3756025"/>
                <a:gd name="connsiteY65" fmla="*/ 946150 h 2047875"/>
                <a:gd name="connsiteX66" fmla="*/ 1781175 w 3756025"/>
                <a:gd name="connsiteY66" fmla="*/ 946150 h 2047875"/>
                <a:gd name="connsiteX67" fmla="*/ 1781175 w 3756025"/>
                <a:gd name="connsiteY67" fmla="*/ 965200 h 2047875"/>
                <a:gd name="connsiteX68" fmla="*/ 1781175 w 3756025"/>
                <a:gd name="connsiteY68" fmla="*/ 965200 h 2047875"/>
                <a:gd name="connsiteX69" fmla="*/ 1793875 w 3756025"/>
                <a:gd name="connsiteY69" fmla="*/ 977900 h 2047875"/>
                <a:gd name="connsiteX70" fmla="*/ 1879600 w 3756025"/>
                <a:gd name="connsiteY70" fmla="*/ 977900 h 2047875"/>
                <a:gd name="connsiteX71" fmla="*/ 1879600 w 3756025"/>
                <a:gd name="connsiteY71" fmla="*/ 1012825 h 2047875"/>
                <a:gd name="connsiteX72" fmla="*/ 1962150 w 3756025"/>
                <a:gd name="connsiteY72" fmla="*/ 1012825 h 2047875"/>
                <a:gd name="connsiteX73" fmla="*/ 1962150 w 3756025"/>
                <a:gd name="connsiteY73" fmla="*/ 1031875 h 2047875"/>
                <a:gd name="connsiteX74" fmla="*/ 2009775 w 3756025"/>
                <a:gd name="connsiteY74" fmla="*/ 1031875 h 2047875"/>
                <a:gd name="connsiteX75" fmla="*/ 2009775 w 3756025"/>
                <a:gd name="connsiteY75" fmla="*/ 1066800 h 2047875"/>
                <a:gd name="connsiteX76" fmla="*/ 2057400 w 3756025"/>
                <a:gd name="connsiteY76" fmla="*/ 1066800 h 2047875"/>
                <a:gd name="connsiteX77" fmla="*/ 2057400 w 3756025"/>
                <a:gd name="connsiteY77" fmla="*/ 1092200 h 2047875"/>
                <a:gd name="connsiteX78" fmla="*/ 2139950 w 3756025"/>
                <a:gd name="connsiteY78" fmla="*/ 1092200 h 2047875"/>
                <a:gd name="connsiteX79" fmla="*/ 2139950 w 3756025"/>
                <a:gd name="connsiteY79" fmla="*/ 1114425 h 2047875"/>
                <a:gd name="connsiteX80" fmla="*/ 2162175 w 3756025"/>
                <a:gd name="connsiteY80" fmla="*/ 1114425 h 2047875"/>
                <a:gd name="connsiteX81" fmla="*/ 2162175 w 3756025"/>
                <a:gd name="connsiteY81" fmla="*/ 1130300 h 2047875"/>
                <a:gd name="connsiteX82" fmla="*/ 2200275 w 3756025"/>
                <a:gd name="connsiteY82" fmla="*/ 1130300 h 2047875"/>
                <a:gd name="connsiteX83" fmla="*/ 2200275 w 3756025"/>
                <a:gd name="connsiteY83" fmla="*/ 1152525 h 2047875"/>
                <a:gd name="connsiteX84" fmla="*/ 2232025 w 3756025"/>
                <a:gd name="connsiteY84" fmla="*/ 1152525 h 2047875"/>
                <a:gd name="connsiteX85" fmla="*/ 2232025 w 3756025"/>
                <a:gd name="connsiteY85" fmla="*/ 1165225 h 2047875"/>
                <a:gd name="connsiteX86" fmla="*/ 2273300 w 3756025"/>
                <a:gd name="connsiteY86" fmla="*/ 1165225 h 2047875"/>
                <a:gd name="connsiteX87" fmla="*/ 2273300 w 3756025"/>
                <a:gd name="connsiteY87" fmla="*/ 1206500 h 2047875"/>
                <a:gd name="connsiteX88" fmla="*/ 2273300 w 3756025"/>
                <a:gd name="connsiteY88" fmla="*/ 1206500 h 2047875"/>
                <a:gd name="connsiteX89" fmla="*/ 2289175 w 3756025"/>
                <a:gd name="connsiteY89" fmla="*/ 1222375 h 2047875"/>
                <a:gd name="connsiteX90" fmla="*/ 2346325 w 3756025"/>
                <a:gd name="connsiteY90" fmla="*/ 1222375 h 2047875"/>
                <a:gd name="connsiteX91" fmla="*/ 2346325 w 3756025"/>
                <a:gd name="connsiteY91" fmla="*/ 1250950 h 2047875"/>
                <a:gd name="connsiteX92" fmla="*/ 2413000 w 3756025"/>
                <a:gd name="connsiteY92" fmla="*/ 1250950 h 2047875"/>
                <a:gd name="connsiteX93" fmla="*/ 2413000 w 3756025"/>
                <a:gd name="connsiteY93" fmla="*/ 1292225 h 2047875"/>
                <a:gd name="connsiteX94" fmla="*/ 2432050 w 3756025"/>
                <a:gd name="connsiteY94" fmla="*/ 1292225 h 2047875"/>
                <a:gd name="connsiteX95" fmla="*/ 2432050 w 3756025"/>
                <a:gd name="connsiteY95" fmla="*/ 1320800 h 2047875"/>
                <a:gd name="connsiteX96" fmla="*/ 2495550 w 3756025"/>
                <a:gd name="connsiteY96" fmla="*/ 1320800 h 2047875"/>
                <a:gd name="connsiteX97" fmla="*/ 2495550 w 3756025"/>
                <a:gd name="connsiteY97" fmla="*/ 1352550 h 2047875"/>
                <a:gd name="connsiteX98" fmla="*/ 2638425 w 3756025"/>
                <a:gd name="connsiteY98" fmla="*/ 1352550 h 2047875"/>
                <a:gd name="connsiteX99" fmla="*/ 2638425 w 3756025"/>
                <a:gd name="connsiteY99" fmla="*/ 1384300 h 2047875"/>
                <a:gd name="connsiteX100" fmla="*/ 2676525 w 3756025"/>
                <a:gd name="connsiteY100" fmla="*/ 1384300 h 2047875"/>
                <a:gd name="connsiteX101" fmla="*/ 2676525 w 3756025"/>
                <a:gd name="connsiteY101" fmla="*/ 1416050 h 2047875"/>
                <a:gd name="connsiteX102" fmla="*/ 2762250 w 3756025"/>
                <a:gd name="connsiteY102" fmla="*/ 1416050 h 2047875"/>
                <a:gd name="connsiteX103" fmla="*/ 2762250 w 3756025"/>
                <a:gd name="connsiteY103" fmla="*/ 1428750 h 2047875"/>
                <a:gd name="connsiteX104" fmla="*/ 2790825 w 3756025"/>
                <a:gd name="connsiteY104" fmla="*/ 1428750 h 2047875"/>
                <a:gd name="connsiteX105" fmla="*/ 2790825 w 3756025"/>
                <a:gd name="connsiteY105" fmla="*/ 1447800 h 2047875"/>
                <a:gd name="connsiteX106" fmla="*/ 2822575 w 3756025"/>
                <a:gd name="connsiteY106" fmla="*/ 1447800 h 2047875"/>
                <a:gd name="connsiteX107" fmla="*/ 2822575 w 3756025"/>
                <a:gd name="connsiteY107" fmla="*/ 1489075 h 2047875"/>
                <a:gd name="connsiteX108" fmla="*/ 2860675 w 3756025"/>
                <a:gd name="connsiteY108" fmla="*/ 1489075 h 2047875"/>
                <a:gd name="connsiteX109" fmla="*/ 2860675 w 3756025"/>
                <a:gd name="connsiteY109" fmla="*/ 1524000 h 2047875"/>
                <a:gd name="connsiteX110" fmla="*/ 2879725 w 3756025"/>
                <a:gd name="connsiteY110" fmla="*/ 1524000 h 2047875"/>
                <a:gd name="connsiteX111" fmla="*/ 2879725 w 3756025"/>
                <a:gd name="connsiteY111" fmla="*/ 1593850 h 2047875"/>
                <a:gd name="connsiteX112" fmla="*/ 2924175 w 3756025"/>
                <a:gd name="connsiteY112" fmla="*/ 1593850 h 2047875"/>
                <a:gd name="connsiteX113" fmla="*/ 2924175 w 3756025"/>
                <a:gd name="connsiteY113" fmla="*/ 1606550 h 2047875"/>
                <a:gd name="connsiteX114" fmla="*/ 3028950 w 3756025"/>
                <a:gd name="connsiteY114" fmla="*/ 1606550 h 2047875"/>
                <a:gd name="connsiteX115" fmla="*/ 3028950 w 3756025"/>
                <a:gd name="connsiteY115" fmla="*/ 1679575 h 2047875"/>
                <a:gd name="connsiteX116" fmla="*/ 3038475 w 3756025"/>
                <a:gd name="connsiteY116" fmla="*/ 1689100 h 2047875"/>
                <a:gd name="connsiteX117" fmla="*/ 3038475 w 3756025"/>
                <a:gd name="connsiteY117" fmla="*/ 1746250 h 2047875"/>
                <a:gd name="connsiteX118" fmla="*/ 3060700 w 3756025"/>
                <a:gd name="connsiteY118" fmla="*/ 1746250 h 2047875"/>
                <a:gd name="connsiteX119" fmla="*/ 3060700 w 3756025"/>
                <a:gd name="connsiteY119" fmla="*/ 1797050 h 2047875"/>
                <a:gd name="connsiteX120" fmla="*/ 3079750 w 3756025"/>
                <a:gd name="connsiteY120" fmla="*/ 1797050 h 2047875"/>
                <a:gd name="connsiteX121" fmla="*/ 3079750 w 3756025"/>
                <a:gd name="connsiteY121" fmla="*/ 1860550 h 2047875"/>
                <a:gd name="connsiteX122" fmla="*/ 3133725 w 3756025"/>
                <a:gd name="connsiteY122" fmla="*/ 1860550 h 2047875"/>
                <a:gd name="connsiteX123" fmla="*/ 3133725 w 3756025"/>
                <a:gd name="connsiteY123" fmla="*/ 1892300 h 2047875"/>
                <a:gd name="connsiteX124" fmla="*/ 3209925 w 3756025"/>
                <a:gd name="connsiteY124" fmla="*/ 1892300 h 2047875"/>
                <a:gd name="connsiteX125" fmla="*/ 3209925 w 3756025"/>
                <a:gd name="connsiteY125" fmla="*/ 1965325 h 2047875"/>
                <a:gd name="connsiteX126" fmla="*/ 3527425 w 3756025"/>
                <a:gd name="connsiteY126" fmla="*/ 1965325 h 2047875"/>
                <a:gd name="connsiteX127" fmla="*/ 3527425 w 3756025"/>
                <a:gd name="connsiteY127" fmla="*/ 2047875 h 2047875"/>
                <a:gd name="connsiteX128" fmla="*/ 3756025 w 3756025"/>
                <a:gd name="connsiteY128" fmla="*/ 2047875 h 2047875"/>
                <a:gd name="connsiteX0" fmla="*/ 0 w 3756025"/>
                <a:gd name="connsiteY0" fmla="*/ 0 h 2047875"/>
                <a:gd name="connsiteX1" fmla="*/ 104775 w 3756025"/>
                <a:gd name="connsiteY1" fmla="*/ 0 h 2047875"/>
                <a:gd name="connsiteX2" fmla="*/ 104775 w 3756025"/>
                <a:gd name="connsiteY2" fmla="*/ 22225 h 2047875"/>
                <a:gd name="connsiteX3" fmla="*/ 231775 w 3756025"/>
                <a:gd name="connsiteY3" fmla="*/ 22225 h 2047875"/>
                <a:gd name="connsiteX4" fmla="*/ 231775 w 3756025"/>
                <a:gd name="connsiteY4" fmla="*/ 44450 h 2047875"/>
                <a:gd name="connsiteX5" fmla="*/ 295275 w 3756025"/>
                <a:gd name="connsiteY5" fmla="*/ 44450 h 2047875"/>
                <a:gd name="connsiteX6" fmla="*/ 295275 w 3756025"/>
                <a:gd name="connsiteY6" fmla="*/ 60325 h 2047875"/>
                <a:gd name="connsiteX7" fmla="*/ 352425 w 3756025"/>
                <a:gd name="connsiteY7" fmla="*/ 60325 h 2047875"/>
                <a:gd name="connsiteX8" fmla="*/ 352425 w 3756025"/>
                <a:gd name="connsiteY8" fmla="*/ 76200 h 2047875"/>
                <a:gd name="connsiteX9" fmla="*/ 527050 w 3756025"/>
                <a:gd name="connsiteY9" fmla="*/ 76200 h 2047875"/>
                <a:gd name="connsiteX10" fmla="*/ 527050 w 3756025"/>
                <a:gd name="connsiteY10" fmla="*/ 107950 h 2047875"/>
                <a:gd name="connsiteX11" fmla="*/ 615950 w 3756025"/>
                <a:gd name="connsiteY11" fmla="*/ 107950 h 2047875"/>
                <a:gd name="connsiteX12" fmla="*/ 615950 w 3756025"/>
                <a:gd name="connsiteY12" fmla="*/ 139700 h 2047875"/>
                <a:gd name="connsiteX13" fmla="*/ 638175 w 3756025"/>
                <a:gd name="connsiteY13" fmla="*/ 139700 h 2047875"/>
                <a:gd name="connsiteX14" fmla="*/ 638175 w 3756025"/>
                <a:gd name="connsiteY14" fmla="*/ 168275 h 2047875"/>
                <a:gd name="connsiteX15" fmla="*/ 666750 w 3756025"/>
                <a:gd name="connsiteY15" fmla="*/ 168275 h 2047875"/>
                <a:gd name="connsiteX16" fmla="*/ 666750 w 3756025"/>
                <a:gd name="connsiteY16" fmla="*/ 184150 h 2047875"/>
                <a:gd name="connsiteX17" fmla="*/ 711200 w 3756025"/>
                <a:gd name="connsiteY17" fmla="*/ 184150 h 2047875"/>
                <a:gd name="connsiteX18" fmla="*/ 711200 w 3756025"/>
                <a:gd name="connsiteY18" fmla="*/ 209550 h 2047875"/>
                <a:gd name="connsiteX19" fmla="*/ 765175 w 3756025"/>
                <a:gd name="connsiteY19" fmla="*/ 209550 h 2047875"/>
                <a:gd name="connsiteX20" fmla="*/ 765175 w 3756025"/>
                <a:gd name="connsiteY20" fmla="*/ 260350 h 2047875"/>
                <a:gd name="connsiteX21" fmla="*/ 892175 w 3756025"/>
                <a:gd name="connsiteY21" fmla="*/ 260350 h 2047875"/>
                <a:gd name="connsiteX22" fmla="*/ 892175 w 3756025"/>
                <a:gd name="connsiteY22" fmla="*/ 304800 h 2047875"/>
                <a:gd name="connsiteX23" fmla="*/ 942975 w 3756025"/>
                <a:gd name="connsiteY23" fmla="*/ 304800 h 2047875"/>
                <a:gd name="connsiteX24" fmla="*/ 942975 w 3756025"/>
                <a:gd name="connsiteY24" fmla="*/ 333375 h 2047875"/>
                <a:gd name="connsiteX25" fmla="*/ 977900 w 3756025"/>
                <a:gd name="connsiteY25" fmla="*/ 333375 h 2047875"/>
                <a:gd name="connsiteX26" fmla="*/ 977900 w 3756025"/>
                <a:gd name="connsiteY26" fmla="*/ 361950 h 2047875"/>
                <a:gd name="connsiteX27" fmla="*/ 1038225 w 3756025"/>
                <a:gd name="connsiteY27" fmla="*/ 361950 h 2047875"/>
                <a:gd name="connsiteX28" fmla="*/ 1038225 w 3756025"/>
                <a:gd name="connsiteY28" fmla="*/ 400050 h 2047875"/>
                <a:gd name="connsiteX29" fmla="*/ 1063625 w 3756025"/>
                <a:gd name="connsiteY29" fmla="*/ 400050 h 2047875"/>
                <a:gd name="connsiteX30" fmla="*/ 1063625 w 3756025"/>
                <a:gd name="connsiteY30" fmla="*/ 400050 h 2047875"/>
                <a:gd name="connsiteX31" fmla="*/ 1085850 w 3756025"/>
                <a:gd name="connsiteY31" fmla="*/ 422275 h 2047875"/>
                <a:gd name="connsiteX32" fmla="*/ 1085850 w 3756025"/>
                <a:gd name="connsiteY32" fmla="*/ 454025 h 2047875"/>
                <a:gd name="connsiteX33" fmla="*/ 1184275 w 3756025"/>
                <a:gd name="connsiteY33" fmla="*/ 454025 h 2047875"/>
                <a:gd name="connsiteX34" fmla="*/ 1184275 w 3756025"/>
                <a:gd name="connsiteY34" fmla="*/ 508000 h 2047875"/>
                <a:gd name="connsiteX35" fmla="*/ 1231900 w 3756025"/>
                <a:gd name="connsiteY35" fmla="*/ 508000 h 2047875"/>
                <a:gd name="connsiteX36" fmla="*/ 1231900 w 3756025"/>
                <a:gd name="connsiteY36" fmla="*/ 523875 h 2047875"/>
                <a:gd name="connsiteX37" fmla="*/ 1292225 w 3756025"/>
                <a:gd name="connsiteY37" fmla="*/ 523875 h 2047875"/>
                <a:gd name="connsiteX38" fmla="*/ 1292225 w 3756025"/>
                <a:gd name="connsiteY38" fmla="*/ 523875 h 2047875"/>
                <a:gd name="connsiteX39" fmla="*/ 1311275 w 3756025"/>
                <a:gd name="connsiteY39" fmla="*/ 542925 h 2047875"/>
                <a:gd name="connsiteX40" fmla="*/ 1311275 w 3756025"/>
                <a:gd name="connsiteY40" fmla="*/ 571500 h 2047875"/>
                <a:gd name="connsiteX41" fmla="*/ 1339850 w 3756025"/>
                <a:gd name="connsiteY41" fmla="*/ 571500 h 2047875"/>
                <a:gd name="connsiteX42" fmla="*/ 1339850 w 3756025"/>
                <a:gd name="connsiteY42" fmla="*/ 619125 h 2047875"/>
                <a:gd name="connsiteX43" fmla="*/ 1422400 w 3756025"/>
                <a:gd name="connsiteY43" fmla="*/ 619125 h 2047875"/>
                <a:gd name="connsiteX44" fmla="*/ 1422400 w 3756025"/>
                <a:gd name="connsiteY44" fmla="*/ 625475 h 2047875"/>
                <a:gd name="connsiteX45" fmla="*/ 1447800 w 3756025"/>
                <a:gd name="connsiteY45" fmla="*/ 625475 h 2047875"/>
                <a:gd name="connsiteX46" fmla="*/ 1447800 w 3756025"/>
                <a:gd name="connsiteY46" fmla="*/ 657225 h 2047875"/>
                <a:gd name="connsiteX47" fmla="*/ 1485900 w 3756025"/>
                <a:gd name="connsiteY47" fmla="*/ 657225 h 2047875"/>
                <a:gd name="connsiteX48" fmla="*/ 1483519 w 3756025"/>
                <a:gd name="connsiteY48" fmla="*/ 678656 h 2047875"/>
                <a:gd name="connsiteX49" fmla="*/ 1508124 w 3756025"/>
                <a:gd name="connsiteY49" fmla="*/ 681831 h 2047875"/>
                <a:gd name="connsiteX50" fmla="*/ 1508125 w 3756025"/>
                <a:gd name="connsiteY50" fmla="*/ 727075 h 2047875"/>
                <a:gd name="connsiteX51" fmla="*/ 1543050 w 3756025"/>
                <a:gd name="connsiteY51" fmla="*/ 727075 h 2047875"/>
                <a:gd name="connsiteX52" fmla="*/ 1543050 w 3756025"/>
                <a:gd name="connsiteY52" fmla="*/ 749300 h 2047875"/>
                <a:gd name="connsiteX53" fmla="*/ 1568450 w 3756025"/>
                <a:gd name="connsiteY53" fmla="*/ 749300 h 2047875"/>
                <a:gd name="connsiteX54" fmla="*/ 1568450 w 3756025"/>
                <a:gd name="connsiteY54" fmla="*/ 774700 h 2047875"/>
                <a:gd name="connsiteX55" fmla="*/ 1606550 w 3756025"/>
                <a:gd name="connsiteY55" fmla="*/ 774700 h 2047875"/>
                <a:gd name="connsiteX56" fmla="*/ 1606550 w 3756025"/>
                <a:gd name="connsiteY56" fmla="*/ 822325 h 2047875"/>
                <a:gd name="connsiteX57" fmla="*/ 1631950 w 3756025"/>
                <a:gd name="connsiteY57" fmla="*/ 822325 h 2047875"/>
                <a:gd name="connsiteX58" fmla="*/ 1631950 w 3756025"/>
                <a:gd name="connsiteY58" fmla="*/ 863600 h 2047875"/>
                <a:gd name="connsiteX59" fmla="*/ 1679575 w 3756025"/>
                <a:gd name="connsiteY59" fmla="*/ 863600 h 2047875"/>
                <a:gd name="connsiteX60" fmla="*/ 1679575 w 3756025"/>
                <a:gd name="connsiteY60" fmla="*/ 892175 h 2047875"/>
                <a:gd name="connsiteX61" fmla="*/ 1704975 w 3756025"/>
                <a:gd name="connsiteY61" fmla="*/ 892175 h 2047875"/>
                <a:gd name="connsiteX62" fmla="*/ 1704975 w 3756025"/>
                <a:gd name="connsiteY62" fmla="*/ 892175 h 2047875"/>
                <a:gd name="connsiteX63" fmla="*/ 1704975 w 3756025"/>
                <a:gd name="connsiteY63" fmla="*/ 914400 h 2047875"/>
                <a:gd name="connsiteX64" fmla="*/ 1739900 w 3756025"/>
                <a:gd name="connsiteY64" fmla="*/ 914400 h 2047875"/>
                <a:gd name="connsiteX65" fmla="*/ 1739900 w 3756025"/>
                <a:gd name="connsiteY65" fmla="*/ 946150 h 2047875"/>
                <a:gd name="connsiteX66" fmla="*/ 1781175 w 3756025"/>
                <a:gd name="connsiteY66" fmla="*/ 946150 h 2047875"/>
                <a:gd name="connsiteX67" fmla="*/ 1781175 w 3756025"/>
                <a:gd name="connsiteY67" fmla="*/ 965200 h 2047875"/>
                <a:gd name="connsiteX68" fmla="*/ 1781175 w 3756025"/>
                <a:gd name="connsiteY68" fmla="*/ 965200 h 2047875"/>
                <a:gd name="connsiteX69" fmla="*/ 1793875 w 3756025"/>
                <a:gd name="connsiteY69" fmla="*/ 977900 h 2047875"/>
                <a:gd name="connsiteX70" fmla="*/ 1879600 w 3756025"/>
                <a:gd name="connsiteY70" fmla="*/ 977900 h 2047875"/>
                <a:gd name="connsiteX71" fmla="*/ 1879600 w 3756025"/>
                <a:gd name="connsiteY71" fmla="*/ 1012825 h 2047875"/>
                <a:gd name="connsiteX72" fmla="*/ 1962150 w 3756025"/>
                <a:gd name="connsiteY72" fmla="*/ 1012825 h 2047875"/>
                <a:gd name="connsiteX73" fmla="*/ 1962150 w 3756025"/>
                <a:gd name="connsiteY73" fmla="*/ 1031875 h 2047875"/>
                <a:gd name="connsiteX74" fmla="*/ 2009775 w 3756025"/>
                <a:gd name="connsiteY74" fmla="*/ 1031875 h 2047875"/>
                <a:gd name="connsiteX75" fmla="*/ 2009775 w 3756025"/>
                <a:gd name="connsiteY75" fmla="*/ 1066800 h 2047875"/>
                <a:gd name="connsiteX76" fmla="*/ 2057400 w 3756025"/>
                <a:gd name="connsiteY76" fmla="*/ 1066800 h 2047875"/>
                <a:gd name="connsiteX77" fmla="*/ 2057400 w 3756025"/>
                <a:gd name="connsiteY77" fmla="*/ 1092200 h 2047875"/>
                <a:gd name="connsiteX78" fmla="*/ 2139950 w 3756025"/>
                <a:gd name="connsiteY78" fmla="*/ 1092200 h 2047875"/>
                <a:gd name="connsiteX79" fmla="*/ 2139950 w 3756025"/>
                <a:gd name="connsiteY79" fmla="*/ 1114425 h 2047875"/>
                <a:gd name="connsiteX80" fmla="*/ 2162175 w 3756025"/>
                <a:gd name="connsiteY80" fmla="*/ 1114425 h 2047875"/>
                <a:gd name="connsiteX81" fmla="*/ 2162175 w 3756025"/>
                <a:gd name="connsiteY81" fmla="*/ 1130300 h 2047875"/>
                <a:gd name="connsiteX82" fmla="*/ 2200275 w 3756025"/>
                <a:gd name="connsiteY82" fmla="*/ 1130300 h 2047875"/>
                <a:gd name="connsiteX83" fmla="*/ 2200275 w 3756025"/>
                <a:gd name="connsiteY83" fmla="*/ 1152525 h 2047875"/>
                <a:gd name="connsiteX84" fmla="*/ 2232025 w 3756025"/>
                <a:gd name="connsiteY84" fmla="*/ 1152525 h 2047875"/>
                <a:gd name="connsiteX85" fmla="*/ 2232025 w 3756025"/>
                <a:gd name="connsiteY85" fmla="*/ 1165225 h 2047875"/>
                <a:gd name="connsiteX86" fmla="*/ 2273300 w 3756025"/>
                <a:gd name="connsiteY86" fmla="*/ 1165225 h 2047875"/>
                <a:gd name="connsiteX87" fmla="*/ 2273300 w 3756025"/>
                <a:gd name="connsiteY87" fmla="*/ 1206500 h 2047875"/>
                <a:gd name="connsiteX88" fmla="*/ 2273300 w 3756025"/>
                <a:gd name="connsiteY88" fmla="*/ 1206500 h 2047875"/>
                <a:gd name="connsiteX89" fmla="*/ 2289175 w 3756025"/>
                <a:gd name="connsiteY89" fmla="*/ 1222375 h 2047875"/>
                <a:gd name="connsiteX90" fmla="*/ 2346325 w 3756025"/>
                <a:gd name="connsiteY90" fmla="*/ 1222375 h 2047875"/>
                <a:gd name="connsiteX91" fmla="*/ 2346325 w 3756025"/>
                <a:gd name="connsiteY91" fmla="*/ 1250950 h 2047875"/>
                <a:gd name="connsiteX92" fmla="*/ 2413000 w 3756025"/>
                <a:gd name="connsiteY92" fmla="*/ 1250950 h 2047875"/>
                <a:gd name="connsiteX93" fmla="*/ 2413000 w 3756025"/>
                <a:gd name="connsiteY93" fmla="*/ 1292225 h 2047875"/>
                <a:gd name="connsiteX94" fmla="*/ 2432050 w 3756025"/>
                <a:gd name="connsiteY94" fmla="*/ 1292225 h 2047875"/>
                <a:gd name="connsiteX95" fmla="*/ 2432050 w 3756025"/>
                <a:gd name="connsiteY95" fmla="*/ 1320800 h 2047875"/>
                <a:gd name="connsiteX96" fmla="*/ 2495550 w 3756025"/>
                <a:gd name="connsiteY96" fmla="*/ 1320800 h 2047875"/>
                <a:gd name="connsiteX97" fmla="*/ 2495550 w 3756025"/>
                <a:gd name="connsiteY97" fmla="*/ 1352550 h 2047875"/>
                <a:gd name="connsiteX98" fmla="*/ 2638425 w 3756025"/>
                <a:gd name="connsiteY98" fmla="*/ 1352550 h 2047875"/>
                <a:gd name="connsiteX99" fmla="*/ 2638425 w 3756025"/>
                <a:gd name="connsiteY99" fmla="*/ 1384300 h 2047875"/>
                <a:gd name="connsiteX100" fmla="*/ 2676525 w 3756025"/>
                <a:gd name="connsiteY100" fmla="*/ 1384300 h 2047875"/>
                <a:gd name="connsiteX101" fmla="*/ 2676525 w 3756025"/>
                <a:gd name="connsiteY101" fmla="*/ 1416050 h 2047875"/>
                <a:gd name="connsiteX102" fmla="*/ 2762250 w 3756025"/>
                <a:gd name="connsiteY102" fmla="*/ 1416050 h 2047875"/>
                <a:gd name="connsiteX103" fmla="*/ 2762250 w 3756025"/>
                <a:gd name="connsiteY103" fmla="*/ 1428750 h 2047875"/>
                <a:gd name="connsiteX104" fmla="*/ 2790825 w 3756025"/>
                <a:gd name="connsiteY104" fmla="*/ 1428750 h 2047875"/>
                <a:gd name="connsiteX105" fmla="*/ 2790825 w 3756025"/>
                <a:gd name="connsiteY105" fmla="*/ 1447800 h 2047875"/>
                <a:gd name="connsiteX106" fmla="*/ 2822575 w 3756025"/>
                <a:gd name="connsiteY106" fmla="*/ 1447800 h 2047875"/>
                <a:gd name="connsiteX107" fmla="*/ 2822575 w 3756025"/>
                <a:gd name="connsiteY107" fmla="*/ 1489075 h 2047875"/>
                <a:gd name="connsiteX108" fmla="*/ 2860675 w 3756025"/>
                <a:gd name="connsiteY108" fmla="*/ 1489075 h 2047875"/>
                <a:gd name="connsiteX109" fmla="*/ 2860675 w 3756025"/>
                <a:gd name="connsiteY109" fmla="*/ 1524000 h 2047875"/>
                <a:gd name="connsiteX110" fmla="*/ 2879725 w 3756025"/>
                <a:gd name="connsiteY110" fmla="*/ 1524000 h 2047875"/>
                <a:gd name="connsiteX111" fmla="*/ 2879725 w 3756025"/>
                <a:gd name="connsiteY111" fmla="*/ 1593850 h 2047875"/>
                <a:gd name="connsiteX112" fmla="*/ 2924175 w 3756025"/>
                <a:gd name="connsiteY112" fmla="*/ 1593850 h 2047875"/>
                <a:gd name="connsiteX113" fmla="*/ 2924175 w 3756025"/>
                <a:gd name="connsiteY113" fmla="*/ 1606550 h 2047875"/>
                <a:gd name="connsiteX114" fmla="*/ 3028950 w 3756025"/>
                <a:gd name="connsiteY114" fmla="*/ 1606550 h 2047875"/>
                <a:gd name="connsiteX115" fmla="*/ 3028950 w 3756025"/>
                <a:gd name="connsiteY115" fmla="*/ 1679575 h 2047875"/>
                <a:gd name="connsiteX116" fmla="*/ 3038475 w 3756025"/>
                <a:gd name="connsiteY116" fmla="*/ 1689100 h 2047875"/>
                <a:gd name="connsiteX117" fmla="*/ 3038475 w 3756025"/>
                <a:gd name="connsiteY117" fmla="*/ 1746250 h 2047875"/>
                <a:gd name="connsiteX118" fmla="*/ 3060700 w 3756025"/>
                <a:gd name="connsiteY118" fmla="*/ 1746250 h 2047875"/>
                <a:gd name="connsiteX119" fmla="*/ 3060700 w 3756025"/>
                <a:gd name="connsiteY119" fmla="*/ 1797050 h 2047875"/>
                <a:gd name="connsiteX120" fmla="*/ 3079750 w 3756025"/>
                <a:gd name="connsiteY120" fmla="*/ 1797050 h 2047875"/>
                <a:gd name="connsiteX121" fmla="*/ 3079750 w 3756025"/>
                <a:gd name="connsiteY121" fmla="*/ 1860550 h 2047875"/>
                <a:gd name="connsiteX122" fmla="*/ 3133725 w 3756025"/>
                <a:gd name="connsiteY122" fmla="*/ 1860550 h 2047875"/>
                <a:gd name="connsiteX123" fmla="*/ 3133725 w 3756025"/>
                <a:gd name="connsiteY123" fmla="*/ 1892300 h 2047875"/>
                <a:gd name="connsiteX124" fmla="*/ 3209925 w 3756025"/>
                <a:gd name="connsiteY124" fmla="*/ 1892300 h 2047875"/>
                <a:gd name="connsiteX125" fmla="*/ 3209925 w 3756025"/>
                <a:gd name="connsiteY125" fmla="*/ 1965325 h 2047875"/>
                <a:gd name="connsiteX126" fmla="*/ 3527425 w 3756025"/>
                <a:gd name="connsiteY126" fmla="*/ 1965325 h 2047875"/>
                <a:gd name="connsiteX127" fmla="*/ 3527425 w 3756025"/>
                <a:gd name="connsiteY127" fmla="*/ 2047875 h 2047875"/>
                <a:gd name="connsiteX128" fmla="*/ 3756025 w 3756025"/>
                <a:gd name="connsiteY128" fmla="*/ 2047875 h 2047875"/>
                <a:gd name="connsiteX0" fmla="*/ 0 w 3756025"/>
                <a:gd name="connsiteY0" fmla="*/ 0 h 2047875"/>
                <a:gd name="connsiteX1" fmla="*/ 104775 w 3756025"/>
                <a:gd name="connsiteY1" fmla="*/ 0 h 2047875"/>
                <a:gd name="connsiteX2" fmla="*/ 104775 w 3756025"/>
                <a:gd name="connsiteY2" fmla="*/ 22225 h 2047875"/>
                <a:gd name="connsiteX3" fmla="*/ 231775 w 3756025"/>
                <a:gd name="connsiteY3" fmla="*/ 22225 h 2047875"/>
                <a:gd name="connsiteX4" fmla="*/ 231775 w 3756025"/>
                <a:gd name="connsiteY4" fmla="*/ 44450 h 2047875"/>
                <a:gd name="connsiteX5" fmla="*/ 295275 w 3756025"/>
                <a:gd name="connsiteY5" fmla="*/ 44450 h 2047875"/>
                <a:gd name="connsiteX6" fmla="*/ 295275 w 3756025"/>
                <a:gd name="connsiteY6" fmla="*/ 60325 h 2047875"/>
                <a:gd name="connsiteX7" fmla="*/ 352425 w 3756025"/>
                <a:gd name="connsiteY7" fmla="*/ 60325 h 2047875"/>
                <a:gd name="connsiteX8" fmla="*/ 352425 w 3756025"/>
                <a:gd name="connsiteY8" fmla="*/ 76200 h 2047875"/>
                <a:gd name="connsiteX9" fmla="*/ 527050 w 3756025"/>
                <a:gd name="connsiteY9" fmla="*/ 76200 h 2047875"/>
                <a:gd name="connsiteX10" fmla="*/ 527050 w 3756025"/>
                <a:gd name="connsiteY10" fmla="*/ 107950 h 2047875"/>
                <a:gd name="connsiteX11" fmla="*/ 615950 w 3756025"/>
                <a:gd name="connsiteY11" fmla="*/ 107950 h 2047875"/>
                <a:gd name="connsiteX12" fmla="*/ 615950 w 3756025"/>
                <a:gd name="connsiteY12" fmla="*/ 139700 h 2047875"/>
                <a:gd name="connsiteX13" fmla="*/ 638175 w 3756025"/>
                <a:gd name="connsiteY13" fmla="*/ 139700 h 2047875"/>
                <a:gd name="connsiteX14" fmla="*/ 638175 w 3756025"/>
                <a:gd name="connsiteY14" fmla="*/ 168275 h 2047875"/>
                <a:gd name="connsiteX15" fmla="*/ 666750 w 3756025"/>
                <a:gd name="connsiteY15" fmla="*/ 168275 h 2047875"/>
                <a:gd name="connsiteX16" fmla="*/ 666750 w 3756025"/>
                <a:gd name="connsiteY16" fmla="*/ 184150 h 2047875"/>
                <a:gd name="connsiteX17" fmla="*/ 711200 w 3756025"/>
                <a:gd name="connsiteY17" fmla="*/ 184150 h 2047875"/>
                <a:gd name="connsiteX18" fmla="*/ 711200 w 3756025"/>
                <a:gd name="connsiteY18" fmla="*/ 209550 h 2047875"/>
                <a:gd name="connsiteX19" fmla="*/ 765175 w 3756025"/>
                <a:gd name="connsiteY19" fmla="*/ 209550 h 2047875"/>
                <a:gd name="connsiteX20" fmla="*/ 765175 w 3756025"/>
                <a:gd name="connsiteY20" fmla="*/ 260350 h 2047875"/>
                <a:gd name="connsiteX21" fmla="*/ 892175 w 3756025"/>
                <a:gd name="connsiteY21" fmla="*/ 260350 h 2047875"/>
                <a:gd name="connsiteX22" fmla="*/ 892175 w 3756025"/>
                <a:gd name="connsiteY22" fmla="*/ 304800 h 2047875"/>
                <a:gd name="connsiteX23" fmla="*/ 942975 w 3756025"/>
                <a:gd name="connsiteY23" fmla="*/ 304800 h 2047875"/>
                <a:gd name="connsiteX24" fmla="*/ 942975 w 3756025"/>
                <a:gd name="connsiteY24" fmla="*/ 333375 h 2047875"/>
                <a:gd name="connsiteX25" fmla="*/ 977900 w 3756025"/>
                <a:gd name="connsiteY25" fmla="*/ 333375 h 2047875"/>
                <a:gd name="connsiteX26" fmla="*/ 977900 w 3756025"/>
                <a:gd name="connsiteY26" fmla="*/ 361950 h 2047875"/>
                <a:gd name="connsiteX27" fmla="*/ 1038225 w 3756025"/>
                <a:gd name="connsiteY27" fmla="*/ 361950 h 2047875"/>
                <a:gd name="connsiteX28" fmla="*/ 1038225 w 3756025"/>
                <a:gd name="connsiteY28" fmla="*/ 400050 h 2047875"/>
                <a:gd name="connsiteX29" fmla="*/ 1063625 w 3756025"/>
                <a:gd name="connsiteY29" fmla="*/ 400050 h 2047875"/>
                <a:gd name="connsiteX30" fmla="*/ 1063625 w 3756025"/>
                <a:gd name="connsiteY30" fmla="*/ 400050 h 2047875"/>
                <a:gd name="connsiteX31" fmla="*/ 1085850 w 3756025"/>
                <a:gd name="connsiteY31" fmla="*/ 422275 h 2047875"/>
                <a:gd name="connsiteX32" fmla="*/ 1085850 w 3756025"/>
                <a:gd name="connsiteY32" fmla="*/ 454025 h 2047875"/>
                <a:gd name="connsiteX33" fmla="*/ 1184275 w 3756025"/>
                <a:gd name="connsiteY33" fmla="*/ 454025 h 2047875"/>
                <a:gd name="connsiteX34" fmla="*/ 1184275 w 3756025"/>
                <a:gd name="connsiteY34" fmla="*/ 508000 h 2047875"/>
                <a:gd name="connsiteX35" fmla="*/ 1231900 w 3756025"/>
                <a:gd name="connsiteY35" fmla="*/ 508000 h 2047875"/>
                <a:gd name="connsiteX36" fmla="*/ 1231900 w 3756025"/>
                <a:gd name="connsiteY36" fmla="*/ 523875 h 2047875"/>
                <a:gd name="connsiteX37" fmla="*/ 1292225 w 3756025"/>
                <a:gd name="connsiteY37" fmla="*/ 523875 h 2047875"/>
                <a:gd name="connsiteX38" fmla="*/ 1292225 w 3756025"/>
                <a:gd name="connsiteY38" fmla="*/ 523875 h 2047875"/>
                <a:gd name="connsiteX39" fmla="*/ 1311275 w 3756025"/>
                <a:gd name="connsiteY39" fmla="*/ 542925 h 2047875"/>
                <a:gd name="connsiteX40" fmla="*/ 1311275 w 3756025"/>
                <a:gd name="connsiteY40" fmla="*/ 571500 h 2047875"/>
                <a:gd name="connsiteX41" fmla="*/ 1339850 w 3756025"/>
                <a:gd name="connsiteY41" fmla="*/ 571500 h 2047875"/>
                <a:gd name="connsiteX42" fmla="*/ 1339850 w 3756025"/>
                <a:gd name="connsiteY42" fmla="*/ 619125 h 2047875"/>
                <a:gd name="connsiteX43" fmla="*/ 1422400 w 3756025"/>
                <a:gd name="connsiteY43" fmla="*/ 619125 h 2047875"/>
                <a:gd name="connsiteX44" fmla="*/ 1422400 w 3756025"/>
                <a:gd name="connsiteY44" fmla="*/ 625475 h 2047875"/>
                <a:gd name="connsiteX45" fmla="*/ 1447800 w 3756025"/>
                <a:gd name="connsiteY45" fmla="*/ 625475 h 2047875"/>
                <a:gd name="connsiteX46" fmla="*/ 1447800 w 3756025"/>
                <a:gd name="connsiteY46" fmla="*/ 657225 h 2047875"/>
                <a:gd name="connsiteX47" fmla="*/ 1485900 w 3756025"/>
                <a:gd name="connsiteY47" fmla="*/ 657225 h 2047875"/>
                <a:gd name="connsiteX48" fmla="*/ 1483519 w 3756025"/>
                <a:gd name="connsiteY48" fmla="*/ 678656 h 2047875"/>
                <a:gd name="connsiteX49" fmla="*/ 1508124 w 3756025"/>
                <a:gd name="connsiteY49" fmla="*/ 681831 h 2047875"/>
                <a:gd name="connsiteX50" fmla="*/ 1508125 w 3756025"/>
                <a:gd name="connsiteY50" fmla="*/ 727075 h 2047875"/>
                <a:gd name="connsiteX51" fmla="*/ 1543050 w 3756025"/>
                <a:gd name="connsiteY51" fmla="*/ 727075 h 2047875"/>
                <a:gd name="connsiteX52" fmla="*/ 1543050 w 3756025"/>
                <a:gd name="connsiteY52" fmla="*/ 749300 h 2047875"/>
                <a:gd name="connsiteX53" fmla="*/ 1568450 w 3756025"/>
                <a:gd name="connsiteY53" fmla="*/ 749300 h 2047875"/>
                <a:gd name="connsiteX54" fmla="*/ 1568450 w 3756025"/>
                <a:gd name="connsiteY54" fmla="*/ 774700 h 2047875"/>
                <a:gd name="connsiteX55" fmla="*/ 1606550 w 3756025"/>
                <a:gd name="connsiteY55" fmla="*/ 774700 h 2047875"/>
                <a:gd name="connsiteX56" fmla="*/ 1606550 w 3756025"/>
                <a:gd name="connsiteY56" fmla="*/ 822325 h 2047875"/>
                <a:gd name="connsiteX57" fmla="*/ 1631950 w 3756025"/>
                <a:gd name="connsiteY57" fmla="*/ 822325 h 2047875"/>
                <a:gd name="connsiteX58" fmla="*/ 1631950 w 3756025"/>
                <a:gd name="connsiteY58" fmla="*/ 863600 h 2047875"/>
                <a:gd name="connsiteX59" fmla="*/ 1679575 w 3756025"/>
                <a:gd name="connsiteY59" fmla="*/ 863600 h 2047875"/>
                <a:gd name="connsiteX60" fmla="*/ 1679575 w 3756025"/>
                <a:gd name="connsiteY60" fmla="*/ 892175 h 2047875"/>
                <a:gd name="connsiteX61" fmla="*/ 1704975 w 3756025"/>
                <a:gd name="connsiteY61" fmla="*/ 892175 h 2047875"/>
                <a:gd name="connsiteX62" fmla="*/ 1704975 w 3756025"/>
                <a:gd name="connsiteY62" fmla="*/ 892175 h 2047875"/>
                <a:gd name="connsiteX63" fmla="*/ 1704975 w 3756025"/>
                <a:gd name="connsiteY63" fmla="*/ 914400 h 2047875"/>
                <a:gd name="connsiteX64" fmla="*/ 1739900 w 3756025"/>
                <a:gd name="connsiteY64" fmla="*/ 914400 h 2047875"/>
                <a:gd name="connsiteX65" fmla="*/ 1739900 w 3756025"/>
                <a:gd name="connsiteY65" fmla="*/ 946150 h 2047875"/>
                <a:gd name="connsiteX66" fmla="*/ 1781175 w 3756025"/>
                <a:gd name="connsiteY66" fmla="*/ 946150 h 2047875"/>
                <a:gd name="connsiteX67" fmla="*/ 1781175 w 3756025"/>
                <a:gd name="connsiteY67" fmla="*/ 965200 h 2047875"/>
                <a:gd name="connsiteX68" fmla="*/ 1781175 w 3756025"/>
                <a:gd name="connsiteY68" fmla="*/ 965200 h 2047875"/>
                <a:gd name="connsiteX69" fmla="*/ 1793875 w 3756025"/>
                <a:gd name="connsiteY69" fmla="*/ 977900 h 2047875"/>
                <a:gd name="connsiteX70" fmla="*/ 1879600 w 3756025"/>
                <a:gd name="connsiteY70" fmla="*/ 977900 h 2047875"/>
                <a:gd name="connsiteX71" fmla="*/ 1879600 w 3756025"/>
                <a:gd name="connsiteY71" fmla="*/ 1012825 h 2047875"/>
                <a:gd name="connsiteX72" fmla="*/ 1962150 w 3756025"/>
                <a:gd name="connsiteY72" fmla="*/ 1012825 h 2047875"/>
                <a:gd name="connsiteX73" fmla="*/ 1962150 w 3756025"/>
                <a:gd name="connsiteY73" fmla="*/ 1031875 h 2047875"/>
                <a:gd name="connsiteX74" fmla="*/ 2009775 w 3756025"/>
                <a:gd name="connsiteY74" fmla="*/ 1031875 h 2047875"/>
                <a:gd name="connsiteX75" fmla="*/ 2009775 w 3756025"/>
                <a:gd name="connsiteY75" fmla="*/ 1066800 h 2047875"/>
                <a:gd name="connsiteX76" fmla="*/ 2057400 w 3756025"/>
                <a:gd name="connsiteY76" fmla="*/ 1066800 h 2047875"/>
                <a:gd name="connsiteX77" fmla="*/ 2057400 w 3756025"/>
                <a:gd name="connsiteY77" fmla="*/ 1092200 h 2047875"/>
                <a:gd name="connsiteX78" fmla="*/ 2139950 w 3756025"/>
                <a:gd name="connsiteY78" fmla="*/ 1092200 h 2047875"/>
                <a:gd name="connsiteX79" fmla="*/ 2139950 w 3756025"/>
                <a:gd name="connsiteY79" fmla="*/ 1114425 h 2047875"/>
                <a:gd name="connsiteX80" fmla="*/ 2162175 w 3756025"/>
                <a:gd name="connsiteY80" fmla="*/ 1114425 h 2047875"/>
                <a:gd name="connsiteX81" fmla="*/ 2162175 w 3756025"/>
                <a:gd name="connsiteY81" fmla="*/ 1130300 h 2047875"/>
                <a:gd name="connsiteX82" fmla="*/ 2200275 w 3756025"/>
                <a:gd name="connsiteY82" fmla="*/ 1130300 h 2047875"/>
                <a:gd name="connsiteX83" fmla="*/ 2200275 w 3756025"/>
                <a:gd name="connsiteY83" fmla="*/ 1152525 h 2047875"/>
                <a:gd name="connsiteX84" fmla="*/ 2232025 w 3756025"/>
                <a:gd name="connsiteY84" fmla="*/ 1152525 h 2047875"/>
                <a:gd name="connsiteX85" fmla="*/ 2232025 w 3756025"/>
                <a:gd name="connsiteY85" fmla="*/ 1165225 h 2047875"/>
                <a:gd name="connsiteX86" fmla="*/ 2273300 w 3756025"/>
                <a:gd name="connsiteY86" fmla="*/ 1165225 h 2047875"/>
                <a:gd name="connsiteX87" fmla="*/ 2273300 w 3756025"/>
                <a:gd name="connsiteY87" fmla="*/ 1206500 h 2047875"/>
                <a:gd name="connsiteX88" fmla="*/ 2273300 w 3756025"/>
                <a:gd name="connsiteY88" fmla="*/ 1206500 h 2047875"/>
                <a:gd name="connsiteX89" fmla="*/ 2289175 w 3756025"/>
                <a:gd name="connsiteY89" fmla="*/ 1222375 h 2047875"/>
                <a:gd name="connsiteX90" fmla="*/ 2346325 w 3756025"/>
                <a:gd name="connsiteY90" fmla="*/ 1222375 h 2047875"/>
                <a:gd name="connsiteX91" fmla="*/ 2346325 w 3756025"/>
                <a:gd name="connsiteY91" fmla="*/ 1250950 h 2047875"/>
                <a:gd name="connsiteX92" fmla="*/ 2413000 w 3756025"/>
                <a:gd name="connsiteY92" fmla="*/ 1250950 h 2047875"/>
                <a:gd name="connsiteX93" fmla="*/ 2413000 w 3756025"/>
                <a:gd name="connsiteY93" fmla="*/ 1292225 h 2047875"/>
                <a:gd name="connsiteX94" fmla="*/ 2432050 w 3756025"/>
                <a:gd name="connsiteY94" fmla="*/ 1292225 h 2047875"/>
                <a:gd name="connsiteX95" fmla="*/ 2432050 w 3756025"/>
                <a:gd name="connsiteY95" fmla="*/ 1320800 h 2047875"/>
                <a:gd name="connsiteX96" fmla="*/ 2495550 w 3756025"/>
                <a:gd name="connsiteY96" fmla="*/ 1320800 h 2047875"/>
                <a:gd name="connsiteX97" fmla="*/ 2495550 w 3756025"/>
                <a:gd name="connsiteY97" fmla="*/ 1352550 h 2047875"/>
                <a:gd name="connsiteX98" fmla="*/ 2638425 w 3756025"/>
                <a:gd name="connsiteY98" fmla="*/ 1352550 h 2047875"/>
                <a:gd name="connsiteX99" fmla="*/ 2638425 w 3756025"/>
                <a:gd name="connsiteY99" fmla="*/ 1384300 h 2047875"/>
                <a:gd name="connsiteX100" fmla="*/ 2676525 w 3756025"/>
                <a:gd name="connsiteY100" fmla="*/ 1384300 h 2047875"/>
                <a:gd name="connsiteX101" fmla="*/ 2676525 w 3756025"/>
                <a:gd name="connsiteY101" fmla="*/ 1416050 h 2047875"/>
                <a:gd name="connsiteX102" fmla="*/ 2762250 w 3756025"/>
                <a:gd name="connsiteY102" fmla="*/ 1416050 h 2047875"/>
                <a:gd name="connsiteX103" fmla="*/ 2762250 w 3756025"/>
                <a:gd name="connsiteY103" fmla="*/ 1428750 h 2047875"/>
                <a:gd name="connsiteX104" fmla="*/ 2790825 w 3756025"/>
                <a:gd name="connsiteY104" fmla="*/ 1428750 h 2047875"/>
                <a:gd name="connsiteX105" fmla="*/ 2790825 w 3756025"/>
                <a:gd name="connsiteY105" fmla="*/ 1447800 h 2047875"/>
                <a:gd name="connsiteX106" fmla="*/ 2822575 w 3756025"/>
                <a:gd name="connsiteY106" fmla="*/ 1447800 h 2047875"/>
                <a:gd name="connsiteX107" fmla="*/ 2822575 w 3756025"/>
                <a:gd name="connsiteY107" fmla="*/ 1489075 h 2047875"/>
                <a:gd name="connsiteX108" fmla="*/ 2860675 w 3756025"/>
                <a:gd name="connsiteY108" fmla="*/ 1489075 h 2047875"/>
                <a:gd name="connsiteX109" fmla="*/ 2860675 w 3756025"/>
                <a:gd name="connsiteY109" fmla="*/ 1524000 h 2047875"/>
                <a:gd name="connsiteX110" fmla="*/ 2879725 w 3756025"/>
                <a:gd name="connsiteY110" fmla="*/ 1524000 h 2047875"/>
                <a:gd name="connsiteX111" fmla="*/ 2879725 w 3756025"/>
                <a:gd name="connsiteY111" fmla="*/ 1593850 h 2047875"/>
                <a:gd name="connsiteX112" fmla="*/ 2924175 w 3756025"/>
                <a:gd name="connsiteY112" fmla="*/ 1593850 h 2047875"/>
                <a:gd name="connsiteX113" fmla="*/ 2924175 w 3756025"/>
                <a:gd name="connsiteY113" fmla="*/ 1606550 h 2047875"/>
                <a:gd name="connsiteX114" fmla="*/ 3028950 w 3756025"/>
                <a:gd name="connsiteY114" fmla="*/ 1606550 h 2047875"/>
                <a:gd name="connsiteX115" fmla="*/ 3028950 w 3756025"/>
                <a:gd name="connsiteY115" fmla="*/ 1679575 h 2047875"/>
                <a:gd name="connsiteX116" fmla="*/ 3038475 w 3756025"/>
                <a:gd name="connsiteY116" fmla="*/ 1689100 h 2047875"/>
                <a:gd name="connsiteX117" fmla="*/ 3038475 w 3756025"/>
                <a:gd name="connsiteY117" fmla="*/ 1746250 h 2047875"/>
                <a:gd name="connsiteX118" fmla="*/ 3060700 w 3756025"/>
                <a:gd name="connsiteY118" fmla="*/ 1746250 h 2047875"/>
                <a:gd name="connsiteX119" fmla="*/ 3060700 w 3756025"/>
                <a:gd name="connsiteY119" fmla="*/ 1797050 h 2047875"/>
                <a:gd name="connsiteX120" fmla="*/ 3079750 w 3756025"/>
                <a:gd name="connsiteY120" fmla="*/ 1797050 h 2047875"/>
                <a:gd name="connsiteX121" fmla="*/ 3079750 w 3756025"/>
                <a:gd name="connsiteY121" fmla="*/ 1860550 h 2047875"/>
                <a:gd name="connsiteX122" fmla="*/ 3133725 w 3756025"/>
                <a:gd name="connsiteY122" fmla="*/ 1860550 h 2047875"/>
                <a:gd name="connsiteX123" fmla="*/ 3133725 w 3756025"/>
                <a:gd name="connsiteY123" fmla="*/ 1892300 h 2047875"/>
                <a:gd name="connsiteX124" fmla="*/ 3209925 w 3756025"/>
                <a:gd name="connsiteY124" fmla="*/ 1892300 h 2047875"/>
                <a:gd name="connsiteX125" fmla="*/ 3209925 w 3756025"/>
                <a:gd name="connsiteY125" fmla="*/ 1965325 h 2047875"/>
                <a:gd name="connsiteX126" fmla="*/ 3527425 w 3756025"/>
                <a:gd name="connsiteY126" fmla="*/ 1965325 h 2047875"/>
                <a:gd name="connsiteX127" fmla="*/ 3527425 w 3756025"/>
                <a:gd name="connsiteY127" fmla="*/ 2047875 h 2047875"/>
                <a:gd name="connsiteX128" fmla="*/ 3756025 w 3756025"/>
                <a:gd name="connsiteY128" fmla="*/ 2047875 h 2047875"/>
                <a:gd name="connsiteX0" fmla="*/ 0 w 3756025"/>
                <a:gd name="connsiteY0" fmla="*/ 0 h 2047875"/>
                <a:gd name="connsiteX1" fmla="*/ 104775 w 3756025"/>
                <a:gd name="connsiteY1" fmla="*/ 0 h 2047875"/>
                <a:gd name="connsiteX2" fmla="*/ 104775 w 3756025"/>
                <a:gd name="connsiteY2" fmla="*/ 22225 h 2047875"/>
                <a:gd name="connsiteX3" fmla="*/ 231775 w 3756025"/>
                <a:gd name="connsiteY3" fmla="*/ 22225 h 2047875"/>
                <a:gd name="connsiteX4" fmla="*/ 231775 w 3756025"/>
                <a:gd name="connsiteY4" fmla="*/ 44450 h 2047875"/>
                <a:gd name="connsiteX5" fmla="*/ 295275 w 3756025"/>
                <a:gd name="connsiteY5" fmla="*/ 44450 h 2047875"/>
                <a:gd name="connsiteX6" fmla="*/ 295275 w 3756025"/>
                <a:gd name="connsiteY6" fmla="*/ 60325 h 2047875"/>
                <a:gd name="connsiteX7" fmla="*/ 352425 w 3756025"/>
                <a:gd name="connsiteY7" fmla="*/ 60325 h 2047875"/>
                <a:gd name="connsiteX8" fmla="*/ 352425 w 3756025"/>
                <a:gd name="connsiteY8" fmla="*/ 76200 h 2047875"/>
                <a:gd name="connsiteX9" fmla="*/ 527050 w 3756025"/>
                <a:gd name="connsiteY9" fmla="*/ 76200 h 2047875"/>
                <a:gd name="connsiteX10" fmla="*/ 527050 w 3756025"/>
                <a:gd name="connsiteY10" fmla="*/ 107950 h 2047875"/>
                <a:gd name="connsiteX11" fmla="*/ 615950 w 3756025"/>
                <a:gd name="connsiteY11" fmla="*/ 107950 h 2047875"/>
                <a:gd name="connsiteX12" fmla="*/ 615950 w 3756025"/>
                <a:gd name="connsiteY12" fmla="*/ 139700 h 2047875"/>
                <a:gd name="connsiteX13" fmla="*/ 638175 w 3756025"/>
                <a:gd name="connsiteY13" fmla="*/ 139700 h 2047875"/>
                <a:gd name="connsiteX14" fmla="*/ 638175 w 3756025"/>
                <a:gd name="connsiteY14" fmla="*/ 168275 h 2047875"/>
                <a:gd name="connsiteX15" fmla="*/ 666750 w 3756025"/>
                <a:gd name="connsiteY15" fmla="*/ 168275 h 2047875"/>
                <a:gd name="connsiteX16" fmla="*/ 666750 w 3756025"/>
                <a:gd name="connsiteY16" fmla="*/ 184150 h 2047875"/>
                <a:gd name="connsiteX17" fmla="*/ 711200 w 3756025"/>
                <a:gd name="connsiteY17" fmla="*/ 184150 h 2047875"/>
                <a:gd name="connsiteX18" fmla="*/ 711200 w 3756025"/>
                <a:gd name="connsiteY18" fmla="*/ 209550 h 2047875"/>
                <a:gd name="connsiteX19" fmla="*/ 765175 w 3756025"/>
                <a:gd name="connsiteY19" fmla="*/ 209550 h 2047875"/>
                <a:gd name="connsiteX20" fmla="*/ 765175 w 3756025"/>
                <a:gd name="connsiteY20" fmla="*/ 260350 h 2047875"/>
                <a:gd name="connsiteX21" fmla="*/ 892175 w 3756025"/>
                <a:gd name="connsiteY21" fmla="*/ 260350 h 2047875"/>
                <a:gd name="connsiteX22" fmla="*/ 892175 w 3756025"/>
                <a:gd name="connsiteY22" fmla="*/ 304800 h 2047875"/>
                <a:gd name="connsiteX23" fmla="*/ 942975 w 3756025"/>
                <a:gd name="connsiteY23" fmla="*/ 304800 h 2047875"/>
                <a:gd name="connsiteX24" fmla="*/ 942975 w 3756025"/>
                <a:gd name="connsiteY24" fmla="*/ 333375 h 2047875"/>
                <a:gd name="connsiteX25" fmla="*/ 977900 w 3756025"/>
                <a:gd name="connsiteY25" fmla="*/ 333375 h 2047875"/>
                <a:gd name="connsiteX26" fmla="*/ 977900 w 3756025"/>
                <a:gd name="connsiteY26" fmla="*/ 361950 h 2047875"/>
                <a:gd name="connsiteX27" fmla="*/ 1038225 w 3756025"/>
                <a:gd name="connsiteY27" fmla="*/ 361950 h 2047875"/>
                <a:gd name="connsiteX28" fmla="*/ 1038225 w 3756025"/>
                <a:gd name="connsiteY28" fmla="*/ 400050 h 2047875"/>
                <a:gd name="connsiteX29" fmla="*/ 1063625 w 3756025"/>
                <a:gd name="connsiteY29" fmla="*/ 400050 h 2047875"/>
                <a:gd name="connsiteX30" fmla="*/ 1063625 w 3756025"/>
                <a:gd name="connsiteY30" fmla="*/ 400050 h 2047875"/>
                <a:gd name="connsiteX31" fmla="*/ 1085850 w 3756025"/>
                <a:gd name="connsiteY31" fmla="*/ 422275 h 2047875"/>
                <a:gd name="connsiteX32" fmla="*/ 1085850 w 3756025"/>
                <a:gd name="connsiteY32" fmla="*/ 454025 h 2047875"/>
                <a:gd name="connsiteX33" fmla="*/ 1184275 w 3756025"/>
                <a:gd name="connsiteY33" fmla="*/ 454025 h 2047875"/>
                <a:gd name="connsiteX34" fmla="*/ 1184275 w 3756025"/>
                <a:gd name="connsiteY34" fmla="*/ 508000 h 2047875"/>
                <a:gd name="connsiteX35" fmla="*/ 1231900 w 3756025"/>
                <a:gd name="connsiteY35" fmla="*/ 508000 h 2047875"/>
                <a:gd name="connsiteX36" fmla="*/ 1231900 w 3756025"/>
                <a:gd name="connsiteY36" fmla="*/ 523875 h 2047875"/>
                <a:gd name="connsiteX37" fmla="*/ 1292225 w 3756025"/>
                <a:gd name="connsiteY37" fmla="*/ 523875 h 2047875"/>
                <a:gd name="connsiteX38" fmla="*/ 1292225 w 3756025"/>
                <a:gd name="connsiteY38" fmla="*/ 523875 h 2047875"/>
                <a:gd name="connsiteX39" fmla="*/ 1311275 w 3756025"/>
                <a:gd name="connsiteY39" fmla="*/ 542925 h 2047875"/>
                <a:gd name="connsiteX40" fmla="*/ 1311275 w 3756025"/>
                <a:gd name="connsiteY40" fmla="*/ 571500 h 2047875"/>
                <a:gd name="connsiteX41" fmla="*/ 1339850 w 3756025"/>
                <a:gd name="connsiteY41" fmla="*/ 571500 h 2047875"/>
                <a:gd name="connsiteX42" fmla="*/ 1339850 w 3756025"/>
                <a:gd name="connsiteY42" fmla="*/ 619125 h 2047875"/>
                <a:gd name="connsiteX43" fmla="*/ 1422400 w 3756025"/>
                <a:gd name="connsiteY43" fmla="*/ 619125 h 2047875"/>
                <a:gd name="connsiteX44" fmla="*/ 1422400 w 3756025"/>
                <a:gd name="connsiteY44" fmla="*/ 625475 h 2047875"/>
                <a:gd name="connsiteX45" fmla="*/ 1447800 w 3756025"/>
                <a:gd name="connsiteY45" fmla="*/ 625475 h 2047875"/>
                <a:gd name="connsiteX46" fmla="*/ 1447800 w 3756025"/>
                <a:gd name="connsiteY46" fmla="*/ 657225 h 2047875"/>
                <a:gd name="connsiteX47" fmla="*/ 1485900 w 3756025"/>
                <a:gd name="connsiteY47" fmla="*/ 657225 h 2047875"/>
                <a:gd name="connsiteX48" fmla="*/ 1483519 w 3756025"/>
                <a:gd name="connsiteY48" fmla="*/ 678656 h 2047875"/>
                <a:gd name="connsiteX49" fmla="*/ 1510505 w 3756025"/>
                <a:gd name="connsiteY49" fmla="*/ 686594 h 2047875"/>
                <a:gd name="connsiteX50" fmla="*/ 1508125 w 3756025"/>
                <a:gd name="connsiteY50" fmla="*/ 727075 h 2047875"/>
                <a:gd name="connsiteX51" fmla="*/ 1543050 w 3756025"/>
                <a:gd name="connsiteY51" fmla="*/ 727075 h 2047875"/>
                <a:gd name="connsiteX52" fmla="*/ 1543050 w 3756025"/>
                <a:gd name="connsiteY52" fmla="*/ 749300 h 2047875"/>
                <a:gd name="connsiteX53" fmla="*/ 1568450 w 3756025"/>
                <a:gd name="connsiteY53" fmla="*/ 749300 h 2047875"/>
                <a:gd name="connsiteX54" fmla="*/ 1568450 w 3756025"/>
                <a:gd name="connsiteY54" fmla="*/ 774700 h 2047875"/>
                <a:gd name="connsiteX55" fmla="*/ 1606550 w 3756025"/>
                <a:gd name="connsiteY55" fmla="*/ 774700 h 2047875"/>
                <a:gd name="connsiteX56" fmla="*/ 1606550 w 3756025"/>
                <a:gd name="connsiteY56" fmla="*/ 822325 h 2047875"/>
                <a:gd name="connsiteX57" fmla="*/ 1631950 w 3756025"/>
                <a:gd name="connsiteY57" fmla="*/ 822325 h 2047875"/>
                <a:gd name="connsiteX58" fmla="*/ 1631950 w 3756025"/>
                <a:gd name="connsiteY58" fmla="*/ 863600 h 2047875"/>
                <a:gd name="connsiteX59" fmla="*/ 1679575 w 3756025"/>
                <a:gd name="connsiteY59" fmla="*/ 863600 h 2047875"/>
                <a:gd name="connsiteX60" fmla="*/ 1679575 w 3756025"/>
                <a:gd name="connsiteY60" fmla="*/ 892175 h 2047875"/>
                <a:gd name="connsiteX61" fmla="*/ 1704975 w 3756025"/>
                <a:gd name="connsiteY61" fmla="*/ 892175 h 2047875"/>
                <a:gd name="connsiteX62" fmla="*/ 1704975 w 3756025"/>
                <a:gd name="connsiteY62" fmla="*/ 892175 h 2047875"/>
                <a:gd name="connsiteX63" fmla="*/ 1704975 w 3756025"/>
                <a:gd name="connsiteY63" fmla="*/ 914400 h 2047875"/>
                <a:gd name="connsiteX64" fmla="*/ 1739900 w 3756025"/>
                <a:gd name="connsiteY64" fmla="*/ 914400 h 2047875"/>
                <a:gd name="connsiteX65" fmla="*/ 1739900 w 3756025"/>
                <a:gd name="connsiteY65" fmla="*/ 946150 h 2047875"/>
                <a:gd name="connsiteX66" fmla="*/ 1781175 w 3756025"/>
                <a:gd name="connsiteY66" fmla="*/ 946150 h 2047875"/>
                <a:gd name="connsiteX67" fmla="*/ 1781175 w 3756025"/>
                <a:gd name="connsiteY67" fmla="*/ 965200 h 2047875"/>
                <a:gd name="connsiteX68" fmla="*/ 1781175 w 3756025"/>
                <a:gd name="connsiteY68" fmla="*/ 965200 h 2047875"/>
                <a:gd name="connsiteX69" fmla="*/ 1793875 w 3756025"/>
                <a:gd name="connsiteY69" fmla="*/ 977900 h 2047875"/>
                <a:gd name="connsiteX70" fmla="*/ 1879600 w 3756025"/>
                <a:gd name="connsiteY70" fmla="*/ 977900 h 2047875"/>
                <a:gd name="connsiteX71" fmla="*/ 1879600 w 3756025"/>
                <a:gd name="connsiteY71" fmla="*/ 1012825 h 2047875"/>
                <a:gd name="connsiteX72" fmla="*/ 1962150 w 3756025"/>
                <a:gd name="connsiteY72" fmla="*/ 1012825 h 2047875"/>
                <a:gd name="connsiteX73" fmla="*/ 1962150 w 3756025"/>
                <a:gd name="connsiteY73" fmla="*/ 1031875 h 2047875"/>
                <a:gd name="connsiteX74" fmla="*/ 2009775 w 3756025"/>
                <a:gd name="connsiteY74" fmla="*/ 1031875 h 2047875"/>
                <a:gd name="connsiteX75" fmla="*/ 2009775 w 3756025"/>
                <a:gd name="connsiteY75" fmla="*/ 1066800 h 2047875"/>
                <a:gd name="connsiteX76" fmla="*/ 2057400 w 3756025"/>
                <a:gd name="connsiteY76" fmla="*/ 1066800 h 2047875"/>
                <a:gd name="connsiteX77" fmla="*/ 2057400 w 3756025"/>
                <a:gd name="connsiteY77" fmla="*/ 1092200 h 2047875"/>
                <a:gd name="connsiteX78" fmla="*/ 2139950 w 3756025"/>
                <a:gd name="connsiteY78" fmla="*/ 1092200 h 2047875"/>
                <a:gd name="connsiteX79" fmla="*/ 2139950 w 3756025"/>
                <a:gd name="connsiteY79" fmla="*/ 1114425 h 2047875"/>
                <a:gd name="connsiteX80" fmla="*/ 2162175 w 3756025"/>
                <a:gd name="connsiteY80" fmla="*/ 1114425 h 2047875"/>
                <a:gd name="connsiteX81" fmla="*/ 2162175 w 3756025"/>
                <a:gd name="connsiteY81" fmla="*/ 1130300 h 2047875"/>
                <a:gd name="connsiteX82" fmla="*/ 2200275 w 3756025"/>
                <a:gd name="connsiteY82" fmla="*/ 1130300 h 2047875"/>
                <a:gd name="connsiteX83" fmla="*/ 2200275 w 3756025"/>
                <a:gd name="connsiteY83" fmla="*/ 1152525 h 2047875"/>
                <a:gd name="connsiteX84" fmla="*/ 2232025 w 3756025"/>
                <a:gd name="connsiteY84" fmla="*/ 1152525 h 2047875"/>
                <a:gd name="connsiteX85" fmla="*/ 2232025 w 3756025"/>
                <a:gd name="connsiteY85" fmla="*/ 1165225 h 2047875"/>
                <a:gd name="connsiteX86" fmla="*/ 2273300 w 3756025"/>
                <a:gd name="connsiteY86" fmla="*/ 1165225 h 2047875"/>
                <a:gd name="connsiteX87" fmla="*/ 2273300 w 3756025"/>
                <a:gd name="connsiteY87" fmla="*/ 1206500 h 2047875"/>
                <a:gd name="connsiteX88" fmla="*/ 2273300 w 3756025"/>
                <a:gd name="connsiteY88" fmla="*/ 1206500 h 2047875"/>
                <a:gd name="connsiteX89" fmla="*/ 2289175 w 3756025"/>
                <a:gd name="connsiteY89" fmla="*/ 1222375 h 2047875"/>
                <a:gd name="connsiteX90" fmla="*/ 2346325 w 3756025"/>
                <a:gd name="connsiteY90" fmla="*/ 1222375 h 2047875"/>
                <a:gd name="connsiteX91" fmla="*/ 2346325 w 3756025"/>
                <a:gd name="connsiteY91" fmla="*/ 1250950 h 2047875"/>
                <a:gd name="connsiteX92" fmla="*/ 2413000 w 3756025"/>
                <a:gd name="connsiteY92" fmla="*/ 1250950 h 2047875"/>
                <a:gd name="connsiteX93" fmla="*/ 2413000 w 3756025"/>
                <a:gd name="connsiteY93" fmla="*/ 1292225 h 2047875"/>
                <a:gd name="connsiteX94" fmla="*/ 2432050 w 3756025"/>
                <a:gd name="connsiteY94" fmla="*/ 1292225 h 2047875"/>
                <a:gd name="connsiteX95" fmla="*/ 2432050 w 3756025"/>
                <a:gd name="connsiteY95" fmla="*/ 1320800 h 2047875"/>
                <a:gd name="connsiteX96" fmla="*/ 2495550 w 3756025"/>
                <a:gd name="connsiteY96" fmla="*/ 1320800 h 2047875"/>
                <a:gd name="connsiteX97" fmla="*/ 2495550 w 3756025"/>
                <a:gd name="connsiteY97" fmla="*/ 1352550 h 2047875"/>
                <a:gd name="connsiteX98" fmla="*/ 2638425 w 3756025"/>
                <a:gd name="connsiteY98" fmla="*/ 1352550 h 2047875"/>
                <a:gd name="connsiteX99" fmla="*/ 2638425 w 3756025"/>
                <a:gd name="connsiteY99" fmla="*/ 1384300 h 2047875"/>
                <a:gd name="connsiteX100" fmla="*/ 2676525 w 3756025"/>
                <a:gd name="connsiteY100" fmla="*/ 1384300 h 2047875"/>
                <a:gd name="connsiteX101" fmla="*/ 2676525 w 3756025"/>
                <a:gd name="connsiteY101" fmla="*/ 1416050 h 2047875"/>
                <a:gd name="connsiteX102" fmla="*/ 2762250 w 3756025"/>
                <a:gd name="connsiteY102" fmla="*/ 1416050 h 2047875"/>
                <a:gd name="connsiteX103" fmla="*/ 2762250 w 3756025"/>
                <a:gd name="connsiteY103" fmla="*/ 1428750 h 2047875"/>
                <a:gd name="connsiteX104" fmla="*/ 2790825 w 3756025"/>
                <a:gd name="connsiteY104" fmla="*/ 1428750 h 2047875"/>
                <a:gd name="connsiteX105" fmla="*/ 2790825 w 3756025"/>
                <a:gd name="connsiteY105" fmla="*/ 1447800 h 2047875"/>
                <a:gd name="connsiteX106" fmla="*/ 2822575 w 3756025"/>
                <a:gd name="connsiteY106" fmla="*/ 1447800 h 2047875"/>
                <a:gd name="connsiteX107" fmla="*/ 2822575 w 3756025"/>
                <a:gd name="connsiteY107" fmla="*/ 1489075 h 2047875"/>
                <a:gd name="connsiteX108" fmla="*/ 2860675 w 3756025"/>
                <a:gd name="connsiteY108" fmla="*/ 1489075 h 2047875"/>
                <a:gd name="connsiteX109" fmla="*/ 2860675 w 3756025"/>
                <a:gd name="connsiteY109" fmla="*/ 1524000 h 2047875"/>
                <a:gd name="connsiteX110" fmla="*/ 2879725 w 3756025"/>
                <a:gd name="connsiteY110" fmla="*/ 1524000 h 2047875"/>
                <a:gd name="connsiteX111" fmla="*/ 2879725 w 3756025"/>
                <a:gd name="connsiteY111" fmla="*/ 1593850 h 2047875"/>
                <a:gd name="connsiteX112" fmla="*/ 2924175 w 3756025"/>
                <a:gd name="connsiteY112" fmla="*/ 1593850 h 2047875"/>
                <a:gd name="connsiteX113" fmla="*/ 2924175 w 3756025"/>
                <a:gd name="connsiteY113" fmla="*/ 1606550 h 2047875"/>
                <a:gd name="connsiteX114" fmla="*/ 3028950 w 3756025"/>
                <a:gd name="connsiteY114" fmla="*/ 1606550 h 2047875"/>
                <a:gd name="connsiteX115" fmla="*/ 3028950 w 3756025"/>
                <a:gd name="connsiteY115" fmla="*/ 1679575 h 2047875"/>
                <a:gd name="connsiteX116" fmla="*/ 3038475 w 3756025"/>
                <a:gd name="connsiteY116" fmla="*/ 1689100 h 2047875"/>
                <a:gd name="connsiteX117" fmla="*/ 3038475 w 3756025"/>
                <a:gd name="connsiteY117" fmla="*/ 1746250 h 2047875"/>
                <a:gd name="connsiteX118" fmla="*/ 3060700 w 3756025"/>
                <a:gd name="connsiteY118" fmla="*/ 1746250 h 2047875"/>
                <a:gd name="connsiteX119" fmla="*/ 3060700 w 3756025"/>
                <a:gd name="connsiteY119" fmla="*/ 1797050 h 2047875"/>
                <a:gd name="connsiteX120" fmla="*/ 3079750 w 3756025"/>
                <a:gd name="connsiteY120" fmla="*/ 1797050 h 2047875"/>
                <a:gd name="connsiteX121" fmla="*/ 3079750 w 3756025"/>
                <a:gd name="connsiteY121" fmla="*/ 1860550 h 2047875"/>
                <a:gd name="connsiteX122" fmla="*/ 3133725 w 3756025"/>
                <a:gd name="connsiteY122" fmla="*/ 1860550 h 2047875"/>
                <a:gd name="connsiteX123" fmla="*/ 3133725 w 3756025"/>
                <a:gd name="connsiteY123" fmla="*/ 1892300 h 2047875"/>
                <a:gd name="connsiteX124" fmla="*/ 3209925 w 3756025"/>
                <a:gd name="connsiteY124" fmla="*/ 1892300 h 2047875"/>
                <a:gd name="connsiteX125" fmla="*/ 3209925 w 3756025"/>
                <a:gd name="connsiteY125" fmla="*/ 1965325 h 2047875"/>
                <a:gd name="connsiteX126" fmla="*/ 3527425 w 3756025"/>
                <a:gd name="connsiteY126" fmla="*/ 1965325 h 2047875"/>
                <a:gd name="connsiteX127" fmla="*/ 3527425 w 3756025"/>
                <a:gd name="connsiteY127" fmla="*/ 2047875 h 2047875"/>
                <a:gd name="connsiteX128" fmla="*/ 3756025 w 3756025"/>
                <a:gd name="connsiteY128" fmla="*/ 2047875 h 2047875"/>
                <a:gd name="connsiteX0" fmla="*/ 0 w 3756025"/>
                <a:gd name="connsiteY0" fmla="*/ 0 h 2047875"/>
                <a:gd name="connsiteX1" fmla="*/ 104775 w 3756025"/>
                <a:gd name="connsiteY1" fmla="*/ 0 h 2047875"/>
                <a:gd name="connsiteX2" fmla="*/ 104775 w 3756025"/>
                <a:gd name="connsiteY2" fmla="*/ 22225 h 2047875"/>
                <a:gd name="connsiteX3" fmla="*/ 231775 w 3756025"/>
                <a:gd name="connsiteY3" fmla="*/ 22225 h 2047875"/>
                <a:gd name="connsiteX4" fmla="*/ 231775 w 3756025"/>
                <a:gd name="connsiteY4" fmla="*/ 44450 h 2047875"/>
                <a:gd name="connsiteX5" fmla="*/ 295275 w 3756025"/>
                <a:gd name="connsiteY5" fmla="*/ 44450 h 2047875"/>
                <a:gd name="connsiteX6" fmla="*/ 295275 w 3756025"/>
                <a:gd name="connsiteY6" fmla="*/ 60325 h 2047875"/>
                <a:gd name="connsiteX7" fmla="*/ 352425 w 3756025"/>
                <a:gd name="connsiteY7" fmla="*/ 60325 h 2047875"/>
                <a:gd name="connsiteX8" fmla="*/ 352425 w 3756025"/>
                <a:gd name="connsiteY8" fmla="*/ 76200 h 2047875"/>
                <a:gd name="connsiteX9" fmla="*/ 527050 w 3756025"/>
                <a:gd name="connsiteY9" fmla="*/ 76200 h 2047875"/>
                <a:gd name="connsiteX10" fmla="*/ 527050 w 3756025"/>
                <a:gd name="connsiteY10" fmla="*/ 107950 h 2047875"/>
                <a:gd name="connsiteX11" fmla="*/ 615950 w 3756025"/>
                <a:gd name="connsiteY11" fmla="*/ 107950 h 2047875"/>
                <a:gd name="connsiteX12" fmla="*/ 615950 w 3756025"/>
                <a:gd name="connsiteY12" fmla="*/ 139700 h 2047875"/>
                <a:gd name="connsiteX13" fmla="*/ 638175 w 3756025"/>
                <a:gd name="connsiteY13" fmla="*/ 139700 h 2047875"/>
                <a:gd name="connsiteX14" fmla="*/ 638175 w 3756025"/>
                <a:gd name="connsiteY14" fmla="*/ 168275 h 2047875"/>
                <a:gd name="connsiteX15" fmla="*/ 666750 w 3756025"/>
                <a:gd name="connsiteY15" fmla="*/ 168275 h 2047875"/>
                <a:gd name="connsiteX16" fmla="*/ 666750 w 3756025"/>
                <a:gd name="connsiteY16" fmla="*/ 184150 h 2047875"/>
                <a:gd name="connsiteX17" fmla="*/ 711200 w 3756025"/>
                <a:gd name="connsiteY17" fmla="*/ 184150 h 2047875"/>
                <a:gd name="connsiteX18" fmla="*/ 711200 w 3756025"/>
                <a:gd name="connsiteY18" fmla="*/ 209550 h 2047875"/>
                <a:gd name="connsiteX19" fmla="*/ 765175 w 3756025"/>
                <a:gd name="connsiteY19" fmla="*/ 209550 h 2047875"/>
                <a:gd name="connsiteX20" fmla="*/ 765175 w 3756025"/>
                <a:gd name="connsiteY20" fmla="*/ 260350 h 2047875"/>
                <a:gd name="connsiteX21" fmla="*/ 892175 w 3756025"/>
                <a:gd name="connsiteY21" fmla="*/ 260350 h 2047875"/>
                <a:gd name="connsiteX22" fmla="*/ 892175 w 3756025"/>
                <a:gd name="connsiteY22" fmla="*/ 304800 h 2047875"/>
                <a:gd name="connsiteX23" fmla="*/ 942975 w 3756025"/>
                <a:gd name="connsiteY23" fmla="*/ 304800 h 2047875"/>
                <a:gd name="connsiteX24" fmla="*/ 942975 w 3756025"/>
                <a:gd name="connsiteY24" fmla="*/ 333375 h 2047875"/>
                <a:gd name="connsiteX25" fmla="*/ 977900 w 3756025"/>
                <a:gd name="connsiteY25" fmla="*/ 333375 h 2047875"/>
                <a:gd name="connsiteX26" fmla="*/ 977900 w 3756025"/>
                <a:gd name="connsiteY26" fmla="*/ 361950 h 2047875"/>
                <a:gd name="connsiteX27" fmla="*/ 1038225 w 3756025"/>
                <a:gd name="connsiteY27" fmla="*/ 361950 h 2047875"/>
                <a:gd name="connsiteX28" fmla="*/ 1038225 w 3756025"/>
                <a:gd name="connsiteY28" fmla="*/ 400050 h 2047875"/>
                <a:gd name="connsiteX29" fmla="*/ 1063625 w 3756025"/>
                <a:gd name="connsiteY29" fmla="*/ 400050 h 2047875"/>
                <a:gd name="connsiteX30" fmla="*/ 1063625 w 3756025"/>
                <a:gd name="connsiteY30" fmla="*/ 400050 h 2047875"/>
                <a:gd name="connsiteX31" fmla="*/ 1085850 w 3756025"/>
                <a:gd name="connsiteY31" fmla="*/ 422275 h 2047875"/>
                <a:gd name="connsiteX32" fmla="*/ 1085850 w 3756025"/>
                <a:gd name="connsiteY32" fmla="*/ 454025 h 2047875"/>
                <a:gd name="connsiteX33" fmla="*/ 1184275 w 3756025"/>
                <a:gd name="connsiteY33" fmla="*/ 454025 h 2047875"/>
                <a:gd name="connsiteX34" fmla="*/ 1184275 w 3756025"/>
                <a:gd name="connsiteY34" fmla="*/ 508000 h 2047875"/>
                <a:gd name="connsiteX35" fmla="*/ 1231900 w 3756025"/>
                <a:gd name="connsiteY35" fmla="*/ 508000 h 2047875"/>
                <a:gd name="connsiteX36" fmla="*/ 1231900 w 3756025"/>
                <a:gd name="connsiteY36" fmla="*/ 523875 h 2047875"/>
                <a:gd name="connsiteX37" fmla="*/ 1292225 w 3756025"/>
                <a:gd name="connsiteY37" fmla="*/ 523875 h 2047875"/>
                <a:gd name="connsiteX38" fmla="*/ 1292225 w 3756025"/>
                <a:gd name="connsiteY38" fmla="*/ 523875 h 2047875"/>
                <a:gd name="connsiteX39" fmla="*/ 1311275 w 3756025"/>
                <a:gd name="connsiteY39" fmla="*/ 542925 h 2047875"/>
                <a:gd name="connsiteX40" fmla="*/ 1311275 w 3756025"/>
                <a:gd name="connsiteY40" fmla="*/ 571500 h 2047875"/>
                <a:gd name="connsiteX41" fmla="*/ 1339850 w 3756025"/>
                <a:gd name="connsiteY41" fmla="*/ 571500 h 2047875"/>
                <a:gd name="connsiteX42" fmla="*/ 1339850 w 3756025"/>
                <a:gd name="connsiteY42" fmla="*/ 619125 h 2047875"/>
                <a:gd name="connsiteX43" fmla="*/ 1422400 w 3756025"/>
                <a:gd name="connsiteY43" fmla="*/ 619125 h 2047875"/>
                <a:gd name="connsiteX44" fmla="*/ 1422400 w 3756025"/>
                <a:gd name="connsiteY44" fmla="*/ 625475 h 2047875"/>
                <a:gd name="connsiteX45" fmla="*/ 1447800 w 3756025"/>
                <a:gd name="connsiteY45" fmla="*/ 625475 h 2047875"/>
                <a:gd name="connsiteX46" fmla="*/ 1447800 w 3756025"/>
                <a:gd name="connsiteY46" fmla="*/ 657225 h 2047875"/>
                <a:gd name="connsiteX47" fmla="*/ 1485900 w 3756025"/>
                <a:gd name="connsiteY47" fmla="*/ 657225 h 2047875"/>
                <a:gd name="connsiteX48" fmla="*/ 1483519 w 3756025"/>
                <a:gd name="connsiteY48" fmla="*/ 678656 h 2047875"/>
                <a:gd name="connsiteX49" fmla="*/ 1510505 w 3756025"/>
                <a:gd name="connsiteY49" fmla="*/ 686594 h 2047875"/>
                <a:gd name="connsiteX50" fmla="*/ 1508125 w 3756025"/>
                <a:gd name="connsiteY50" fmla="*/ 727075 h 2047875"/>
                <a:gd name="connsiteX51" fmla="*/ 1543050 w 3756025"/>
                <a:gd name="connsiteY51" fmla="*/ 727075 h 2047875"/>
                <a:gd name="connsiteX52" fmla="*/ 1543050 w 3756025"/>
                <a:gd name="connsiteY52" fmla="*/ 749300 h 2047875"/>
                <a:gd name="connsiteX53" fmla="*/ 1568450 w 3756025"/>
                <a:gd name="connsiteY53" fmla="*/ 749300 h 2047875"/>
                <a:gd name="connsiteX54" fmla="*/ 1568450 w 3756025"/>
                <a:gd name="connsiteY54" fmla="*/ 774700 h 2047875"/>
                <a:gd name="connsiteX55" fmla="*/ 1606550 w 3756025"/>
                <a:gd name="connsiteY55" fmla="*/ 774700 h 2047875"/>
                <a:gd name="connsiteX56" fmla="*/ 1606550 w 3756025"/>
                <a:gd name="connsiteY56" fmla="*/ 822325 h 2047875"/>
                <a:gd name="connsiteX57" fmla="*/ 1631950 w 3756025"/>
                <a:gd name="connsiteY57" fmla="*/ 822325 h 2047875"/>
                <a:gd name="connsiteX58" fmla="*/ 1631950 w 3756025"/>
                <a:gd name="connsiteY58" fmla="*/ 863600 h 2047875"/>
                <a:gd name="connsiteX59" fmla="*/ 1679575 w 3756025"/>
                <a:gd name="connsiteY59" fmla="*/ 863600 h 2047875"/>
                <a:gd name="connsiteX60" fmla="*/ 1679575 w 3756025"/>
                <a:gd name="connsiteY60" fmla="*/ 892175 h 2047875"/>
                <a:gd name="connsiteX61" fmla="*/ 1704975 w 3756025"/>
                <a:gd name="connsiteY61" fmla="*/ 892175 h 2047875"/>
                <a:gd name="connsiteX62" fmla="*/ 1704975 w 3756025"/>
                <a:gd name="connsiteY62" fmla="*/ 892175 h 2047875"/>
                <a:gd name="connsiteX63" fmla="*/ 1704975 w 3756025"/>
                <a:gd name="connsiteY63" fmla="*/ 914400 h 2047875"/>
                <a:gd name="connsiteX64" fmla="*/ 1739900 w 3756025"/>
                <a:gd name="connsiteY64" fmla="*/ 914400 h 2047875"/>
                <a:gd name="connsiteX65" fmla="*/ 1739900 w 3756025"/>
                <a:gd name="connsiteY65" fmla="*/ 946150 h 2047875"/>
                <a:gd name="connsiteX66" fmla="*/ 1781175 w 3756025"/>
                <a:gd name="connsiteY66" fmla="*/ 946150 h 2047875"/>
                <a:gd name="connsiteX67" fmla="*/ 1781175 w 3756025"/>
                <a:gd name="connsiteY67" fmla="*/ 965200 h 2047875"/>
                <a:gd name="connsiteX68" fmla="*/ 1781175 w 3756025"/>
                <a:gd name="connsiteY68" fmla="*/ 965200 h 2047875"/>
                <a:gd name="connsiteX69" fmla="*/ 1793875 w 3756025"/>
                <a:gd name="connsiteY69" fmla="*/ 977900 h 2047875"/>
                <a:gd name="connsiteX70" fmla="*/ 1879600 w 3756025"/>
                <a:gd name="connsiteY70" fmla="*/ 977900 h 2047875"/>
                <a:gd name="connsiteX71" fmla="*/ 1879600 w 3756025"/>
                <a:gd name="connsiteY71" fmla="*/ 1012825 h 2047875"/>
                <a:gd name="connsiteX72" fmla="*/ 1962150 w 3756025"/>
                <a:gd name="connsiteY72" fmla="*/ 1012825 h 2047875"/>
                <a:gd name="connsiteX73" fmla="*/ 1962150 w 3756025"/>
                <a:gd name="connsiteY73" fmla="*/ 1031875 h 2047875"/>
                <a:gd name="connsiteX74" fmla="*/ 2009775 w 3756025"/>
                <a:gd name="connsiteY74" fmla="*/ 1031875 h 2047875"/>
                <a:gd name="connsiteX75" fmla="*/ 2009775 w 3756025"/>
                <a:gd name="connsiteY75" fmla="*/ 1066800 h 2047875"/>
                <a:gd name="connsiteX76" fmla="*/ 2057400 w 3756025"/>
                <a:gd name="connsiteY76" fmla="*/ 1066800 h 2047875"/>
                <a:gd name="connsiteX77" fmla="*/ 2057400 w 3756025"/>
                <a:gd name="connsiteY77" fmla="*/ 1092200 h 2047875"/>
                <a:gd name="connsiteX78" fmla="*/ 2139950 w 3756025"/>
                <a:gd name="connsiteY78" fmla="*/ 1092200 h 2047875"/>
                <a:gd name="connsiteX79" fmla="*/ 2139950 w 3756025"/>
                <a:gd name="connsiteY79" fmla="*/ 1114425 h 2047875"/>
                <a:gd name="connsiteX80" fmla="*/ 2162175 w 3756025"/>
                <a:gd name="connsiteY80" fmla="*/ 1114425 h 2047875"/>
                <a:gd name="connsiteX81" fmla="*/ 2162175 w 3756025"/>
                <a:gd name="connsiteY81" fmla="*/ 1130300 h 2047875"/>
                <a:gd name="connsiteX82" fmla="*/ 2200275 w 3756025"/>
                <a:gd name="connsiteY82" fmla="*/ 1130300 h 2047875"/>
                <a:gd name="connsiteX83" fmla="*/ 2200275 w 3756025"/>
                <a:gd name="connsiteY83" fmla="*/ 1152525 h 2047875"/>
                <a:gd name="connsiteX84" fmla="*/ 2232025 w 3756025"/>
                <a:gd name="connsiteY84" fmla="*/ 1152525 h 2047875"/>
                <a:gd name="connsiteX85" fmla="*/ 2232025 w 3756025"/>
                <a:gd name="connsiteY85" fmla="*/ 1165225 h 2047875"/>
                <a:gd name="connsiteX86" fmla="*/ 2273300 w 3756025"/>
                <a:gd name="connsiteY86" fmla="*/ 1165225 h 2047875"/>
                <a:gd name="connsiteX87" fmla="*/ 2273300 w 3756025"/>
                <a:gd name="connsiteY87" fmla="*/ 1206500 h 2047875"/>
                <a:gd name="connsiteX88" fmla="*/ 2273300 w 3756025"/>
                <a:gd name="connsiteY88" fmla="*/ 1206500 h 2047875"/>
                <a:gd name="connsiteX89" fmla="*/ 2270125 w 3756025"/>
                <a:gd name="connsiteY89" fmla="*/ 1222375 h 2047875"/>
                <a:gd name="connsiteX90" fmla="*/ 2346325 w 3756025"/>
                <a:gd name="connsiteY90" fmla="*/ 1222375 h 2047875"/>
                <a:gd name="connsiteX91" fmla="*/ 2346325 w 3756025"/>
                <a:gd name="connsiteY91" fmla="*/ 1250950 h 2047875"/>
                <a:gd name="connsiteX92" fmla="*/ 2413000 w 3756025"/>
                <a:gd name="connsiteY92" fmla="*/ 1250950 h 2047875"/>
                <a:gd name="connsiteX93" fmla="*/ 2413000 w 3756025"/>
                <a:gd name="connsiteY93" fmla="*/ 1292225 h 2047875"/>
                <a:gd name="connsiteX94" fmla="*/ 2432050 w 3756025"/>
                <a:gd name="connsiteY94" fmla="*/ 1292225 h 2047875"/>
                <a:gd name="connsiteX95" fmla="*/ 2432050 w 3756025"/>
                <a:gd name="connsiteY95" fmla="*/ 1320800 h 2047875"/>
                <a:gd name="connsiteX96" fmla="*/ 2495550 w 3756025"/>
                <a:gd name="connsiteY96" fmla="*/ 1320800 h 2047875"/>
                <a:gd name="connsiteX97" fmla="*/ 2495550 w 3756025"/>
                <a:gd name="connsiteY97" fmla="*/ 1352550 h 2047875"/>
                <a:gd name="connsiteX98" fmla="*/ 2638425 w 3756025"/>
                <a:gd name="connsiteY98" fmla="*/ 1352550 h 2047875"/>
                <a:gd name="connsiteX99" fmla="*/ 2638425 w 3756025"/>
                <a:gd name="connsiteY99" fmla="*/ 1384300 h 2047875"/>
                <a:gd name="connsiteX100" fmla="*/ 2676525 w 3756025"/>
                <a:gd name="connsiteY100" fmla="*/ 1384300 h 2047875"/>
                <a:gd name="connsiteX101" fmla="*/ 2676525 w 3756025"/>
                <a:gd name="connsiteY101" fmla="*/ 1416050 h 2047875"/>
                <a:gd name="connsiteX102" fmla="*/ 2762250 w 3756025"/>
                <a:gd name="connsiteY102" fmla="*/ 1416050 h 2047875"/>
                <a:gd name="connsiteX103" fmla="*/ 2762250 w 3756025"/>
                <a:gd name="connsiteY103" fmla="*/ 1428750 h 2047875"/>
                <a:gd name="connsiteX104" fmla="*/ 2790825 w 3756025"/>
                <a:gd name="connsiteY104" fmla="*/ 1428750 h 2047875"/>
                <a:gd name="connsiteX105" fmla="*/ 2790825 w 3756025"/>
                <a:gd name="connsiteY105" fmla="*/ 1447800 h 2047875"/>
                <a:gd name="connsiteX106" fmla="*/ 2822575 w 3756025"/>
                <a:gd name="connsiteY106" fmla="*/ 1447800 h 2047875"/>
                <a:gd name="connsiteX107" fmla="*/ 2822575 w 3756025"/>
                <a:gd name="connsiteY107" fmla="*/ 1489075 h 2047875"/>
                <a:gd name="connsiteX108" fmla="*/ 2860675 w 3756025"/>
                <a:gd name="connsiteY108" fmla="*/ 1489075 h 2047875"/>
                <a:gd name="connsiteX109" fmla="*/ 2860675 w 3756025"/>
                <a:gd name="connsiteY109" fmla="*/ 1524000 h 2047875"/>
                <a:gd name="connsiteX110" fmla="*/ 2879725 w 3756025"/>
                <a:gd name="connsiteY110" fmla="*/ 1524000 h 2047875"/>
                <a:gd name="connsiteX111" fmla="*/ 2879725 w 3756025"/>
                <a:gd name="connsiteY111" fmla="*/ 1593850 h 2047875"/>
                <a:gd name="connsiteX112" fmla="*/ 2924175 w 3756025"/>
                <a:gd name="connsiteY112" fmla="*/ 1593850 h 2047875"/>
                <a:gd name="connsiteX113" fmla="*/ 2924175 w 3756025"/>
                <a:gd name="connsiteY113" fmla="*/ 1606550 h 2047875"/>
                <a:gd name="connsiteX114" fmla="*/ 3028950 w 3756025"/>
                <a:gd name="connsiteY114" fmla="*/ 1606550 h 2047875"/>
                <a:gd name="connsiteX115" fmla="*/ 3028950 w 3756025"/>
                <a:gd name="connsiteY115" fmla="*/ 1679575 h 2047875"/>
                <a:gd name="connsiteX116" fmla="*/ 3038475 w 3756025"/>
                <a:gd name="connsiteY116" fmla="*/ 1689100 h 2047875"/>
                <a:gd name="connsiteX117" fmla="*/ 3038475 w 3756025"/>
                <a:gd name="connsiteY117" fmla="*/ 1746250 h 2047875"/>
                <a:gd name="connsiteX118" fmla="*/ 3060700 w 3756025"/>
                <a:gd name="connsiteY118" fmla="*/ 1746250 h 2047875"/>
                <a:gd name="connsiteX119" fmla="*/ 3060700 w 3756025"/>
                <a:gd name="connsiteY119" fmla="*/ 1797050 h 2047875"/>
                <a:gd name="connsiteX120" fmla="*/ 3079750 w 3756025"/>
                <a:gd name="connsiteY120" fmla="*/ 1797050 h 2047875"/>
                <a:gd name="connsiteX121" fmla="*/ 3079750 w 3756025"/>
                <a:gd name="connsiteY121" fmla="*/ 1860550 h 2047875"/>
                <a:gd name="connsiteX122" fmla="*/ 3133725 w 3756025"/>
                <a:gd name="connsiteY122" fmla="*/ 1860550 h 2047875"/>
                <a:gd name="connsiteX123" fmla="*/ 3133725 w 3756025"/>
                <a:gd name="connsiteY123" fmla="*/ 1892300 h 2047875"/>
                <a:gd name="connsiteX124" fmla="*/ 3209925 w 3756025"/>
                <a:gd name="connsiteY124" fmla="*/ 1892300 h 2047875"/>
                <a:gd name="connsiteX125" fmla="*/ 3209925 w 3756025"/>
                <a:gd name="connsiteY125" fmla="*/ 1965325 h 2047875"/>
                <a:gd name="connsiteX126" fmla="*/ 3527425 w 3756025"/>
                <a:gd name="connsiteY126" fmla="*/ 1965325 h 2047875"/>
                <a:gd name="connsiteX127" fmla="*/ 3527425 w 3756025"/>
                <a:gd name="connsiteY127" fmla="*/ 2047875 h 2047875"/>
                <a:gd name="connsiteX128" fmla="*/ 3756025 w 3756025"/>
                <a:gd name="connsiteY128" fmla="*/ 2047875 h 2047875"/>
                <a:gd name="connsiteX0" fmla="*/ 0 w 3756025"/>
                <a:gd name="connsiteY0" fmla="*/ 0 h 2047875"/>
                <a:gd name="connsiteX1" fmla="*/ 104775 w 3756025"/>
                <a:gd name="connsiteY1" fmla="*/ 0 h 2047875"/>
                <a:gd name="connsiteX2" fmla="*/ 104775 w 3756025"/>
                <a:gd name="connsiteY2" fmla="*/ 22225 h 2047875"/>
                <a:gd name="connsiteX3" fmla="*/ 231775 w 3756025"/>
                <a:gd name="connsiteY3" fmla="*/ 22225 h 2047875"/>
                <a:gd name="connsiteX4" fmla="*/ 231775 w 3756025"/>
                <a:gd name="connsiteY4" fmla="*/ 44450 h 2047875"/>
                <a:gd name="connsiteX5" fmla="*/ 295275 w 3756025"/>
                <a:gd name="connsiteY5" fmla="*/ 44450 h 2047875"/>
                <a:gd name="connsiteX6" fmla="*/ 295275 w 3756025"/>
                <a:gd name="connsiteY6" fmla="*/ 60325 h 2047875"/>
                <a:gd name="connsiteX7" fmla="*/ 352425 w 3756025"/>
                <a:gd name="connsiteY7" fmla="*/ 60325 h 2047875"/>
                <a:gd name="connsiteX8" fmla="*/ 352425 w 3756025"/>
                <a:gd name="connsiteY8" fmla="*/ 76200 h 2047875"/>
                <a:gd name="connsiteX9" fmla="*/ 527050 w 3756025"/>
                <a:gd name="connsiteY9" fmla="*/ 76200 h 2047875"/>
                <a:gd name="connsiteX10" fmla="*/ 527050 w 3756025"/>
                <a:gd name="connsiteY10" fmla="*/ 107950 h 2047875"/>
                <a:gd name="connsiteX11" fmla="*/ 615950 w 3756025"/>
                <a:gd name="connsiteY11" fmla="*/ 107950 h 2047875"/>
                <a:gd name="connsiteX12" fmla="*/ 615950 w 3756025"/>
                <a:gd name="connsiteY12" fmla="*/ 139700 h 2047875"/>
                <a:gd name="connsiteX13" fmla="*/ 638175 w 3756025"/>
                <a:gd name="connsiteY13" fmla="*/ 139700 h 2047875"/>
                <a:gd name="connsiteX14" fmla="*/ 638175 w 3756025"/>
                <a:gd name="connsiteY14" fmla="*/ 168275 h 2047875"/>
                <a:gd name="connsiteX15" fmla="*/ 666750 w 3756025"/>
                <a:gd name="connsiteY15" fmla="*/ 168275 h 2047875"/>
                <a:gd name="connsiteX16" fmla="*/ 666750 w 3756025"/>
                <a:gd name="connsiteY16" fmla="*/ 184150 h 2047875"/>
                <a:gd name="connsiteX17" fmla="*/ 711200 w 3756025"/>
                <a:gd name="connsiteY17" fmla="*/ 184150 h 2047875"/>
                <a:gd name="connsiteX18" fmla="*/ 711200 w 3756025"/>
                <a:gd name="connsiteY18" fmla="*/ 209550 h 2047875"/>
                <a:gd name="connsiteX19" fmla="*/ 765175 w 3756025"/>
                <a:gd name="connsiteY19" fmla="*/ 209550 h 2047875"/>
                <a:gd name="connsiteX20" fmla="*/ 765175 w 3756025"/>
                <a:gd name="connsiteY20" fmla="*/ 260350 h 2047875"/>
                <a:gd name="connsiteX21" fmla="*/ 892175 w 3756025"/>
                <a:gd name="connsiteY21" fmla="*/ 260350 h 2047875"/>
                <a:gd name="connsiteX22" fmla="*/ 892175 w 3756025"/>
                <a:gd name="connsiteY22" fmla="*/ 304800 h 2047875"/>
                <a:gd name="connsiteX23" fmla="*/ 942975 w 3756025"/>
                <a:gd name="connsiteY23" fmla="*/ 304800 h 2047875"/>
                <a:gd name="connsiteX24" fmla="*/ 942975 w 3756025"/>
                <a:gd name="connsiteY24" fmla="*/ 333375 h 2047875"/>
                <a:gd name="connsiteX25" fmla="*/ 977900 w 3756025"/>
                <a:gd name="connsiteY25" fmla="*/ 333375 h 2047875"/>
                <a:gd name="connsiteX26" fmla="*/ 977900 w 3756025"/>
                <a:gd name="connsiteY26" fmla="*/ 361950 h 2047875"/>
                <a:gd name="connsiteX27" fmla="*/ 1038225 w 3756025"/>
                <a:gd name="connsiteY27" fmla="*/ 361950 h 2047875"/>
                <a:gd name="connsiteX28" fmla="*/ 1038225 w 3756025"/>
                <a:gd name="connsiteY28" fmla="*/ 400050 h 2047875"/>
                <a:gd name="connsiteX29" fmla="*/ 1063625 w 3756025"/>
                <a:gd name="connsiteY29" fmla="*/ 400050 h 2047875"/>
                <a:gd name="connsiteX30" fmla="*/ 1063625 w 3756025"/>
                <a:gd name="connsiteY30" fmla="*/ 400050 h 2047875"/>
                <a:gd name="connsiteX31" fmla="*/ 1085850 w 3756025"/>
                <a:gd name="connsiteY31" fmla="*/ 422275 h 2047875"/>
                <a:gd name="connsiteX32" fmla="*/ 1085850 w 3756025"/>
                <a:gd name="connsiteY32" fmla="*/ 454025 h 2047875"/>
                <a:gd name="connsiteX33" fmla="*/ 1184275 w 3756025"/>
                <a:gd name="connsiteY33" fmla="*/ 454025 h 2047875"/>
                <a:gd name="connsiteX34" fmla="*/ 1184275 w 3756025"/>
                <a:gd name="connsiteY34" fmla="*/ 508000 h 2047875"/>
                <a:gd name="connsiteX35" fmla="*/ 1231900 w 3756025"/>
                <a:gd name="connsiteY35" fmla="*/ 508000 h 2047875"/>
                <a:gd name="connsiteX36" fmla="*/ 1231900 w 3756025"/>
                <a:gd name="connsiteY36" fmla="*/ 523875 h 2047875"/>
                <a:gd name="connsiteX37" fmla="*/ 1292225 w 3756025"/>
                <a:gd name="connsiteY37" fmla="*/ 523875 h 2047875"/>
                <a:gd name="connsiteX38" fmla="*/ 1292225 w 3756025"/>
                <a:gd name="connsiteY38" fmla="*/ 523875 h 2047875"/>
                <a:gd name="connsiteX39" fmla="*/ 1311275 w 3756025"/>
                <a:gd name="connsiteY39" fmla="*/ 542925 h 2047875"/>
                <a:gd name="connsiteX40" fmla="*/ 1311275 w 3756025"/>
                <a:gd name="connsiteY40" fmla="*/ 571500 h 2047875"/>
                <a:gd name="connsiteX41" fmla="*/ 1339850 w 3756025"/>
                <a:gd name="connsiteY41" fmla="*/ 571500 h 2047875"/>
                <a:gd name="connsiteX42" fmla="*/ 1339850 w 3756025"/>
                <a:gd name="connsiteY42" fmla="*/ 619125 h 2047875"/>
                <a:gd name="connsiteX43" fmla="*/ 1422400 w 3756025"/>
                <a:gd name="connsiteY43" fmla="*/ 619125 h 2047875"/>
                <a:gd name="connsiteX44" fmla="*/ 1422400 w 3756025"/>
                <a:gd name="connsiteY44" fmla="*/ 625475 h 2047875"/>
                <a:gd name="connsiteX45" fmla="*/ 1447800 w 3756025"/>
                <a:gd name="connsiteY45" fmla="*/ 625475 h 2047875"/>
                <a:gd name="connsiteX46" fmla="*/ 1447800 w 3756025"/>
                <a:gd name="connsiteY46" fmla="*/ 657225 h 2047875"/>
                <a:gd name="connsiteX47" fmla="*/ 1485900 w 3756025"/>
                <a:gd name="connsiteY47" fmla="*/ 657225 h 2047875"/>
                <a:gd name="connsiteX48" fmla="*/ 1483519 w 3756025"/>
                <a:gd name="connsiteY48" fmla="*/ 678656 h 2047875"/>
                <a:gd name="connsiteX49" fmla="*/ 1510505 w 3756025"/>
                <a:gd name="connsiteY49" fmla="*/ 686594 h 2047875"/>
                <a:gd name="connsiteX50" fmla="*/ 1508125 w 3756025"/>
                <a:gd name="connsiteY50" fmla="*/ 727075 h 2047875"/>
                <a:gd name="connsiteX51" fmla="*/ 1543050 w 3756025"/>
                <a:gd name="connsiteY51" fmla="*/ 727075 h 2047875"/>
                <a:gd name="connsiteX52" fmla="*/ 1543050 w 3756025"/>
                <a:gd name="connsiteY52" fmla="*/ 749300 h 2047875"/>
                <a:gd name="connsiteX53" fmla="*/ 1568450 w 3756025"/>
                <a:gd name="connsiteY53" fmla="*/ 749300 h 2047875"/>
                <a:gd name="connsiteX54" fmla="*/ 1568450 w 3756025"/>
                <a:gd name="connsiteY54" fmla="*/ 774700 h 2047875"/>
                <a:gd name="connsiteX55" fmla="*/ 1606550 w 3756025"/>
                <a:gd name="connsiteY55" fmla="*/ 774700 h 2047875"/>
                <a:gd name="connsiteX56" fmla="*/ 1606550 w 3756025"/>
                <a:gd name="connsiteY56" fmla="*/ 822325 h 2047875"/>
                <a:gd name="connsiteX57" fmla="*/ 1631950 w 3756025"/>
                <a:gd name="connsiteY57" fmla="*/ 822325 h 2047875"/>
                <a:gd name="connsiteX58" fmla="*/ 1631950 w 3756025"/>
                <a:gd name="connsiteY58" fmla="*/ 863600 h 2047875"/>
                <a:gd name="connsiteX59" fmla="*/ 1679575 w 3756025"/>
                <a:gd name="connsiteY59" fmla="*/ 863600 h 2047875"/>
                <a:gd name="connsiteX60" fmla="*/ 1679575 w 3756025"/>
                <a:gd name="connsiteY60" fmla="*/ 892175 h 2047875"/>
                <a:gd name="connsiteX61" fmla="*/ 1704975 w 3756025"/>
                <a:gd name="connsiteY61" fmla="*/ 892175 h 2047875"/>
                <a:gd name="connsiteX62" fmla="*/ 1704975 w 3756025"/>
                <a:gd name="connsiteY62" fmla="*/ 892175 h 2047875"/>
                <a:gd name="connsiteX63" fmla="*/ 1704975 w 3756025"/>
                <a:gd name="connsiteY63" fmla="*/ 914400 h 2047875"/>
                <a:gd name="connsiteX64" fmla="*/ 1739900 w 3756025"/>
                <a:gd name="connsiteY64" fmla="*/ 914400 h 2047875"/>
                <a:gd name="connsiteX65" fmla="*/ 1739900 w 3756025"/>
                <a:gd name="connsiteY65" fmla="*/ 946150 h 2047875"/>
                <a:gd name="connsiteX66" fmla="*/ 1781175 w 3756025"/>
                <a:gd name="connsiteY66" fmla="*/ 946150 h 2047875"/>
                <a:gd name="connsiteX67" fmla="*/ 1781175 w 3756025"/>
                <a:gd name="connsiteY67" fmla="*/ 965200 h 2047875"/>
                <a:gd name="connsiteX68" fmla="*/ 1781175 w 3756025"/>
                <a:gd name="connsiteY68" fmla="*/ 965200 h 2047875"/>
                <a:gd name="connsiteX69" fmla="*/ 1793875 w 3756025"/>
                <a:gd name="connsiteY69" fmla="*/ 977900 h 2047875"/>
                <a:gd name="connsiteX70" fmla="*/ 1879600 w 3756025"/>
                <a:gd name="connsiteY70" fmla="*/ 977900 h 2047875"/>
                <a:gd name="connsiteX71" fmla="*/ 1879600 w 3756025"/>
                <a:gd name="connsiteY71" fmla="*/ 1012825 h 2047875"/>
                <a:gd name="connsiteX72" fmla="*/ 1962150 w 3756025"/>
                <a:gd name="connsiteY72" fmla="*/ 1012825 h 2047875"/>
                <a:gd name="connsiteX73" fmla="*/ 1962150 w 3756025"/>
                <a:gd name="connsiteY73" fmla="*/ 1031875 h 2047875"/>
                <a:gd name="connsiteX74" fmla="*/ 2009775 w 3756025"/>
                <a:gd name="connsiteY74" fmla="*/ 1031875 h 2047875"/>
                <a:gd name="connsiteX75" fmla="*/ 2009775 w 3756025"/>
                <a:gd name="connsiteY75" fmla="*/ 1066800 h 2047875"/>
                <a:gd name="connsiteX76" fmla="*/ 2057400 w 3756025"/>
                <a:gd name="connsiteY76" fmla="*/ 1066800 h 2047875"/>
                <a:gd name="connsiteX77" fmla="*/ 2057400 w 3756025"/>
                <a:gd name="connsiteY77" fmla="*/ 1092200 h 2047875"/>
                <a:gd name="connsiteX78" fmla="*/ 2139950 w 3756025"/>
                <a:gd name="connsiteY78" fmla="*/ 1092200 h 2047875"/>
                <a:gd name="connsiteX79" fmla="*/ 2139950 w 3756025"/>
                <a:gd name="connsiteY79" fmla="*/ 1114425 h 2047875"/>
                <a:gd name="connsiteX80" fmla="*/ 2162175 w 3756025"/>
                <a:gd name="connsiteY80" fmla="*/ 1114425 h 2047875"/>
                <a:gd name="connsiteX81" fmla="*/ 2162175 w 3756025"/>
                <a:gd name="connsiteY81" fmla="*/ 1130300 h 2047875"/>
                <a:gd name="connsiteX82" fmla="*/ 2200275 w 3756025"/>
                <a:gd name="connsiteY82" fmla="*/ 1130300 h 2047875"/>
                <a:gd name="connsiteX83" fmla="*/ 2200275 w 3756025"/>
                <a:gd name="connsiteY83" fmla="*/ 1152525 h 2047875"/>
                <a:gd name="connsiteX84" fmla="*/ 2232025 w 3756025"/>
                <a:gd name="connsiteY84" fmla="*/ 1152525 h 2047875"/>
                <a:gd name="connsiteX85" fmla="*/ 2232025 w 3756025"/>
                <a:gd name="connsiteY85" fmla="*/ 1165225 h 2047875"/>
                <a:gd name="connsiteX86" fmla="*/ 2273300 w 3756025"/>
                <a:gd name="connsiteY86" fmla="*/ 1165225 h 2047875"/>
                <a:gd name="connsiteX87" fmla="*/ 2273300 w 3756025"/>
                <a:gd name="connsiteY87" fmla="*/ 1206500 h 2047875"/>
                <a:gd name="connsiteX88" fmla="*/ 2273300 w 3756025"/>
                <a:gd name="connsiteY88" fmla="*/ 1206500 h 2047875"/>
                <a:gd name="connsiteX89" fmla="*/ 2277268 w 3756025"/>
                <a:gd name="connsiteY89" fmla="*/ 1222375 h 2047875"/>
                <a:gd name="connsiteX90" fmla="*/ 2346325 w 3756025"/>
                <a:gd name="connsiteY90" fmla="*/ 1222375 h 2047875"/>
                <a:gd name="connsiteX91" fmla="*/ 2346325 w 3756025"/>
                <a:gd name="connsiteY91" fmla="*/ 1250950 h 2047875"/>
                <a:gd name="connsiteX92" fmla="*/ 2413000 w 3756025"/>
                <a:gd name="connsiteY92" fmla="*/ 1250950 h 2047875"/>
                <a:gd name="connsiteX93" fmla="*/ 2413000 w 3756025"/>
                <a:gd name="connsiteY93" fmla="*/ 1292225 h 2047875"/>
                <a:gd name="connsiteX94" fmla="*/ 2432050 w 3756025"/>
                <a:gd name="connsiteY94" fmla="*/ 1292225 h 2047875"/>
                <a:gd name="connsiteX95" fmla="*/ 2432050 w 3756025"/>
                <a:gd name="connsiteY95" fmla="*/ 1320800 h 2047875"/>
                <a:gd name="connsiteX96" fmla="*/ 2495550 w 3756025"/>
                <a:gd name="connsiteY96" fmla="*/ 1320800 h 2047875"/>
                <a:gd name="connsiteX97" fmla="*/ 2495550 w 3756025"/>
                <a:gd name="connsiteY97" fmla="*/ 1352550 h 2047875"/>
                <a:gd name="connsiteX98" fmla="*/ 2638425 w 3756025"/>
                <a:gd name="connsiteY98" fmla="*/ 1352550 h 2047875"/>
                <a:gd name="connsiteX99" fmla="*/ 2638425 w 3756025"/>
                <a:gd name="connsiteY99" fmla="*/ 1384300 h 2047875"/>
                <a:gd name="connsiteX100" fmla="*/ 2676525 w 3756025"/>
                <a:gd name="connsiteY100" fmla="*/ 1384300 h 2047875"/>
                <a:gd name="connsiteX101" fmla="*/ 2676525 w 3756025"/>
                <a:gd name="connsiteY101" fmla="*/ 1416050 h 2047875"/>
                <a:gd name="connsiteX102" fmla="*/ 2762250 w 3756025"/>
                <a:gd name="connsiteY102" fmla="*/ 1416050 h 2047875"/>
                <a:gd name="connsiteX103" fmla="*/ 2762250 w 3756025"/>
                <a:gd name="connsiteY103" fmla="*/ 1428750 h 2047875"/>
                <a:gd name="connsiteX104" fmla="*/ 2790825 w 3756025"/>
                <a:gd name="connsiteY104" fmla="*/ 1428750 h 2047875"/>
                <a:gd name="connsiteX105" fmla="*/ 2790825 w 3756025"/>
                <a:gd name="connsiteY105" fmla="*/ 1447800 h 2047875"/>
                <a:gd name="connsiteX106" fmla="*/ 2822575 w 3756025"/>
                <a:gd name="connsiteY106" fmla="*/ 1447800 h 2047875"/>
                <a:gd name="connsiteX107" fmla="*/ 2822575 w 3756025"/>
                <a:gd name="connsiteY107" fmla="*/ 1489075 h 2047875"/>
                <a:gd name="connsiteX108" fmla="*/ 2860675 w 3756025"/>
                <a:gd name="connsiteY108" fmla="*/ 1489075 h 2047875"/>
                <a:gd name="connsiteX109" fmla="*/ 2860675 w 3756025"/>
                <a:gd name="connsiteY109" fmla="*/ 1524000 h 2047875"/>
                <a:gd name="connsiteX110" fmla="*/ 2879725 w 3756025"/>
                <a:gd name="connsiteY110" fmla="*/ 1524000 h 2047875"/>
                <a:gd name="connsiteX111" fmla="*/ 2879725 w 3756025"/>
                <a:gd name="connsiteY111" fmla="*/ 1593850 h 2047875"/>
                <a:gd name="connsiteX112" fmla="*/ 2924175 w 3756025"/>
                <a:gd name="connsiteY112" fmla="*/ 1593850 h 2047875"/>
                <a:gd name="connsiteX113" fmla="*/ 2924175 w 3756025"/>
                <a:gd name="connsiteY113" fmla="*/ 1606550 h 2047875"/>
                <a:gd name="connsiteX114" fmla="*/ 3028950 w 3756025"/>
                <a:gd name="connsiteY114" fmla="*/ 1606550 h 2047875"/>
                <a:gd name="connsiteX115" fmla="*/ 3028950 w 3756025"/>
                <a:gd name="connsiteY115" fmla="*/ 1679575 h 2047875"/>
                <a:gd name="connsiteX116" fmla="*/ 3038475 w 3756025"/>
                <a:gd name="connsiteY116" fmla="*/ 1689100 h 2047875"/>
                <a:gd name="connsiteX117" fmla="*/ 3038475 w 3756025"/>
                <a:gd name="connsiteY117" fmla="*/ 1746250 h 2047875"/>
                <a:gd name="connsiteX118" fmla="*/ 3060700 w 3756025"/>
                <a:gd name="connsiteY118" fmla="*/ 1746250 h 2047875"/>
                <a:gd name="connsiteX119" fmla="*/ 3060700 w 3756025"/>
                <a:gd name="connsiteY119" fmla="*/ 1797050 h 2047875"/>
                <a:gd name="connsiteX120" fmla="*/ 3079750 w 3756025"/>
                <a:gd name="connsiteY120" fmla="*/ 1797050 h 2047875"/>
                <a:gd name="connsiteX121" fmla="*/ 3079750 w 3756025"/>
                <a:gd name="connsiteY121" fmla="*/ 1860550 h 2047875"/>
                <a:gd name="connsiteX122" fmla="*/ 3133725 w 3756025"/>
                <a:gd name="connsiteY122" fmla="*/ 1860550 h 2047875"/>
                <a:gd name="connsiteX123" fmla="*/ 3133725 w 3756025"/>
                <a:gd name="connsiteY123" fmla="*/ 1892300 h 2047875"/>
                <a:gd name="connsiteX124" fmla="*/ 3209925 w 3756025"/>
                <a:gd name="connsiteY124" fmla="*/ 1892300 h 2047875"/>
                <a:gd name="connsiteX125" fmla="*/ 3209925 w 3756025"/>
                <a:gd name="connsiteY125" fmla="*/ 1965325 h 2047875"/>
                <a:gd name="connsiteX126" fmla="*/ 3527425 w 3756025"/>
                <a:gd name="connsiteY126" fmla="*/ 1965325 h 2047875"/>
                <a:gd name="connsiteX127" fmla="*/ 3527425 w 3756025"/>
                <a:gd name="connsiteY127" fmla="*/ 2047875 h 2047875"/>
                <a:gd name="connsiteX128" fmla="*/ 3756025 w 3756025"/>
                <a:gd name="connsiteY128" fmla="*/ 2047875 h 2047875"/>
                <a:gd name="connsiteX0" fmla="*/ 0 w 3756025"/>
                <a:gd name="connsiteY0" fmla="*/ 0 h 2047875"/>
                <a:gd name="connsiteX1" fmla="*/ 104775 w 3756025"/>
                <a:gd name="connsiteY1" fmla="*/ 0 h 2047875"/>
                <a:gd name="connsiteX2" fmla="*/ 104775 w 3756025"/>
                <a:gd name="connsiteY2" fmla="*/ 22225 h 2047875"/>
                <a:gd name="connsiteX3" fmla="*/ 231775 w 3756025"/>
                <a:gd name="connsiteY3" fmla="*/ 22225 h 2047875"/>
                <a:gd name="connsiteX4" fmla="*/ 231775 w 3756025"/>
                <a:gd name="connsiteY4" fmla="*/ 44450 h 2047875"/>
                <a:gd name="connsiteX5" fmla="*/ 295275 w 3756025"/>
                <a:gd name="connsiteY5" fmla="*/ 44450 h 2047875"/>
                <a:gd name="connsiteX6" fmla="*/ 295275 w 3756025"/>
                <a:gd name="connsiteY6" fmla="*/ 60325 h 2047875"/>
                <a:gd name="connsiteX7" fmla="*/ 352425 w 3756025"/>
                <a:gd name="connsiteY7" fmla="*/ 60325 h 2047875"/>
                <a:gd name="connsiteX8" fmla="*/ 352425 w 3756025"/>
                <a:gd name="connsiteY8" fmla="*/ 76200 h 2047875"/>
                <a:gd name="connsiteX9" fmla="*/ 527050 w 3756025"/>
                <a:gd name="connsiteY9" fmla="*/ 76200 h 2047875"/>
                <a:gd name="connsiteX10" fmla="*/ 527050 w 3756025"/>
                <a:gd name="connsiteY10" fmla="*/ 107950 h 2047875"/>
                <a:gd name="connsiteX11" fmla="*/ 615950 w 3756025"/>
                <a:gd name="connsiteY11" fmla="*/ 107950 h 2047875"/>
                <a:gd name="connsiteX12" fmla="*/ 615950 w 3756025"/>
                <a:gd name="connsiteY12" fmla="*/ 139700 h 2047875"/>
                <a:gd name="connsiteX13" fmla="*/ 638175 w 3756025"/>
                <a:gd name="connsiteY13" fmla="*/ 139700 h 2047875"/>
                <a:gd name="connsiteX14" fmla="*/ 638175 w 3756025"/>
                <a:gd name="connsiteY14" fmla="*/ 168275 h 2047875"/>
                <a:gd name="connsiteX15" fmla="*/ 666750 w 3756025"/>
                <a:gd name="connsiteY15" fmla="*/ 168275 h 2047875"/>
                <a:gd name="connsiteX16" fmla="*/ 666750 w 3756025"/>
                <a:gd name="connsiteY16" fmla="*/ 184150 h 2047875"/>
                <a:gd name="connsiteX17" fmla="*/ 711200 w 3756025"/>
                <a:gd name="connsiteY17" fmla="*/ 184150 h 2047875"/>
                <a:gd name="connsiteX18" fmla="*/ 711200 w 3756025"/>
                <a:gd name="connsiteY18" fmla="*/ 209550 h 2047875"/>
                <a:gd name="connsiteX19" fmla="*/ 765175 w 3756025"/>
                <a:gd name="connsiteY19" fmla="*/ 209550 h 2047875"/>
                <a:gd name="connsiteX20" fmla="*/ 765175 w 3756025"/>
                <a:gd name="connsiteY20" fmla="*/ 260350 h 2047875"/>
                <a:gd name="connsiteX21" fmla="*/ 892175 w 3756025"/>
                <a:gd name="connsiteY21" fmla="*/ 260350 h 2047875"/>
                <a:gd name="connsiteX22" fmla="*/ 892175 w 3756025"/>
                <a:gd name="connsiteY22" fmla="*/ 304800 h 2047875"/>
                <a:gd name="connsiteX23" fmla="*/ 942975 w 3756025"/>
                <a:gd name="connsiteY23" fmla="*/ 304800 h 2047875"/>
                <a:gd name="connsiteX24" fmla="*/ 942975 w 3756025"/>
                <a:gd name="connsiteY24" fmla="*/ 333375 h 2047875"/>
                <a:gd name="connsiteX25" fmla="*/ 977900 w 3756025"/>
                <a:gd name="connsiteY25" fmla="*/ 333375 h 2047875"/>
                <a:gd name="connsiteX26" fmla="*/ 977900 w 3756025"/>
                <a:gd name="connsiteY26" fmla="*/ 361950 h 2047875"/>
                <a:gd name="connsiteX27" fmla="*/ 1038225 w 3756025"/>
                <a:gd name="connsiteY27" fmla="*/ 361950 h 2047875"/>
                <a:gd name="connsiteX28" fmla="*/ 1038225 w 3756025"/>
                <a:gd name="connsiteY28" fmla="*/ 400050 h 2047875"/>
                <a:gd name="connsiteX29" fmla="*/ 1063625 w 3756025"/>
                <a:gd name="connsiteY29" fmla="*/ 400050 h 2047875"/>
                <a:gd name="connsiteX30" fmla="*/ 1063625 w 3756025"/>
                <a:gd name="connsiteY30" fmla="*/ 400050 h 2047875"/>
                <a:gd name="connsiteX31" fmla="*/ 1085850 w 3756025"/>
                <a:gd name="connsiteY31" fmla="*/ 422275 h 2047875"/>
                <a:gd name="connsiteX32" fmla="*/ 1085850 w 3756025"/>
                <a:gd name="connsiteY32" fmla="*/ 454025 h 2047875"/>
                <a:gd name="connsiteX33" fmla="*/ 1184275 w 3756025"/>
                <a:gd name="connsiteY33" fmla="*/ 454025 h 2047875"/>
                <a:gd name="connsiteX34" fmla="*/ 1184275 w 3756025"/>
                <a:gd name="connsiteY34" fmla="*/ 508000 h 2047875"/>
                <a:gd name="connsiteX35" fmla="*/ 1231900 w 3756025"/>
                <a:gd name="connsiteY35" fmla="*/ 508000 h 2047875"/>
                <a:gd name="connsiteX36" fmla="*/ 1231900 w 3756025"/>
                <a:gd name="connsiteY36" fmla="*/ 523875 h 2047875"/>
                <a:gd name="connsiteX37" fmla="*/ 1292225 w 3756025"/>
                <a:gd name="connsiteY37" fmla="*/ 523875 h 2047875"/>
                <a:gd name="connsiteX38" fmla="*/ 1292225 w 3756025"/>
                <a:gd name="connsiteY38" fmla="*/ 523875 h 2047875"/>
                <a:gd name="connsiteX39" fmla="*/ 1311275 w 3756025"/>
                <a:gd name="connsiteY39" fmla="*/ 542925 h 2047875"/>
                <a:gd name="connsiteX40" fmla="*/ 1311275 w 3756025"/>
                <a:gd name="connsiteY40" fmla="*/ 571500 h 2047875"/>
                <a:gd name="connsiteX41" fmla="*/ 1339850 w 3756025"/>
                <a:gd name="connsiteY41" fmla="*/ 571500 h 2047875"/>
                <a:gd name="connsiteX42" fmla="*/ 1339850 w 3756025"/>
                <a:gd name="connsiteY42" fmla="*/ 619125 h 2047875"/>
                <a:gd name="connsiteX43" fmla="*/ 1422400 w 3756025"/>
                <a:gd name="connsiteY43" fmla="*/ 619125 h 2047875"/>
                <a:gd name="connsiteX44" fmla="*/ 1422400 w 3756025"/>
                <a:gd name="connsiteY44" fmla="*/ 625475 h 2047875"/>
                <a:gd name="connsiteX45" fmla="*/ 1447800 w 3756025"/>
                <a:gd name="connsiteY45" fmla="*/ 625475 h 2047875"/>
                <a:gd name="connsiteX46" fmla="*/ 1447800 w 3756025"/>
                <a:gd name="connsiteY46" fmla="*/ 657225 h 2047875"/>
                <a:gd name="connsiteX47" fmla="*/ 1485900 w 3756025"/>
                <a:gd name="connsiteY47" fmla="*/ 657225 h 2047875"/>
                <a:gd name="connsiteX48" fmla="*/ 1483519 w 3756025"/>
                <a:gd name="connsiteY48" fmla="*/ 678656 h 2047875"/>
                <a:gd name="connsiteX49" fmla="*/ 1510505 w 3756025"/>
                <a:gd name="connsiteY49" fmla="*/ 686594 h 2047875"/>
                <a:gd name="connsiteX50" fmla="*/ 1508125 w 3756025"/>
                <a:gd name="connsiteY50" fmla="*/ 727075 h 2047875"/>
                <a:gd name="connsiteX51" fmla="*/ 1543050 w 3756025"/>
                <a:gd name="connsiteY51" fmla="*/ 727075 h 2047875"/>
                <a:gd name="connsiteX52" fmla="*/ 1543050 w 3756025"/>
                <a:gd name="connsiteY52" fmla="*/ 749300 h 2047875"/>
                <a:gd name="connsiteX53" fmla="*/ 1568450 w 3756025"/>
                <a:gd name="connsiteY53" fmla="*/ 749300 h 2047875"/>
                <a:gd name="connsiteX54" fmla="*/ 1568450 w 3756025"/>
                <a:gd name="connsiteY54" fmla="*/ 774700 h 2047875"/>
                <a:gd name="connsiteX55" fmla="*/ 1606550 w 3756025"/>
                <a:gd name="connsiteY55" fmla="*/ 774700 h 2047875"/>
                <a:gd name="connsiteX56" fmla="*/ 1606550 w 3756025"/>
                <a:gd name="connsiteY56" fmla="*/ 822325 h 2047875"/>
                <a:gd name="connsiteX57" fmla="*/ 1631950 w 3756025"/>
                <a:gd name="connsiteY57" fmla="*/ 822325 h 2047875"/>
                <a:gd name="connsiteX58" fmla="*/ 1631950 w 3756025"/>
                <a:gd name="connsiteY58" fmla="*/ 863600 h 2047875"/>
                <a:gd name="connsiteX59" fmla="*/ 1679575 w 3756025"/>
                <a:gd name="connsiteY59" fmla="*/ 863600 h 2047875"/>
                <a:gd name="connsiteX60" fmla="*/ 1679575 w 3756025"/>
                <a:gd name="connsiteY60" fmla="*/ 892175 h 2047875"/>
                <a:gd name="connsiteX61" fmla="*/ 1704975 w 3756025"/>
                <a:gd name="connsiteY61" fmla="*/ 892175 h 2047875"/>
                <a:gd name="connsiteX62" fmla="*/ 1704975 w 3756025"/>
                <a:gd name="connsiteY62" fmla="*/ 892175 h 2047875"/>
                <a:gd name="connsiteX63" fmla="*/ 1704975 w 3756025"/>
                <a:gd name="connsiteY63" fmla="*/ 914400 h 2047875"/>
                <a:gd name="connsiteX64" fmla="*/ 1739900 w 3756025"/>
                <a:gd name="connsiteY64" fmla="*/ 914400 h 2047875"/>
                <a:gd name="connsiteX65" fmla="*/ 1739900 w 3756025"/>
                <a:gd name="connsiteY65" fmla="*/ 946150 h 2047875"/>
                <a:gd name="connsiteX66" fmla="*/ 1781175 w 3756025"/>
                <a:gd name="connsiteY66" fmla="*/ 946150 h 2047875"/>
                <a:gd name="connsiteX67" fmla="*/ 1781175 w 3756025"/>
                <a:gd name="connsiteY67" fmla="*/ 965200 h 2047875"/>
                <a:gd name="connsiteX68" fmla="*/ 1781175 w 3756025"/>
                <a:gd name="connsiteY68" fmla="*/ 965200 h 2047875"/>
                <a:gd name="connsiteX69" fmla="*/ 1793875 w 3756025"/>
                <a:gd name="connsiteY69" fmla="*/ 977900 h 2047875"/>
                <a:gd name="connsiteX70" fmla="*/ 1879600 w 3756025"/>
                <a:gd name="connsiteY70" fmla="*/ 977900 h 2047875"/>
                <a:gd name="connsiteX71" fmla="*/ 1879600 w 3756025"/>
                <a:gd name="connsiteY71" fmla="*/ 1012825 h 2047875"/>
                <a:gd name="connsiteX72" fmla="*/ 1962150 w 3756025"/>
                <a:gd name="connsiteY72" fmla="*/ 1012825 h 2047875"/>
                <a:gd name="connsiteX73" fmla="*/ 1962150 w 3756025"/>
                <a:gd name="connsiteY73" fmla="*/ 1031875 h 2047875"/>
                <a:gd name="connsiteX74" fmla="*/ 2009775 w 3756025"/>
                <a:gd name="connsiteY74" fmla="*/ 1031875 h 2047875"/>
                <a:gd name="connsiteX75" fmla="*/ 2009775 w 3756025"/>
                <a:gd name="connsiteY75" fmla="*/ 1066800 h 2047875"/>
                <a:gd name="connsiteX76" fmla="*/ 2057400 w 3756025"/>
                <a:gd name="connsiteY76" fmla="*/ 1066800 h 2047875"/>
                <a:gd name="connsiteX77" fmla="*/ 2057400 w 3756025"/>
                <a:gd name="connsiteY77" fmla="*/ 1092200 h 2047875"/>
                <a:gd name="connsiteX78" fmla="*/ 2139950 w 3756025"/>
                <a:gd name="connsiteY78" fmla="*/ 1092200 h 2047875"/>
                <a:gd name="connsiteX79" fmla="*/ 2139950 w 3756025"/>
                <a:gd name="connsiteY79" fmla="*/ 1114425 h 2047875"/>
                <a:gd name="connsiteX80" fmla="*/ 2162175 w 3756025"/>
                <a:gd name="connsiteY80" fmla="*/ 1114425 h 2047875"/>
                <a:gd name="connsiteX81" fmla="*/ 2162175 w 3756025"/>
                <a:gd name="connsiteY81" fmla="*/ 1130300 h 2047875"/>
                <a:gd name="connsiteX82" fmla="*/ 2200275 w 3756025"/>
                <a:gd name="connsiteY82" fmla="*/ 1130300 h 2047875"/>
                <a:gd name="connsiteX83" fmla="*/ 2200275 w 3756025"/>
                <a:gd name="connsiteY83" fmla="*/ 1152525 h 2047875"/>
                <a:gd name="connsiteX84" fmla="*/ 2232025 w 3756025"/>
                <a:gd name="connsiteY84" fmla="*/ 1152525 h 2047875"/>
                <a:gd name="connsiteX85" fmla="*/ 2232025 w 3756025"/>
                <a:gd name="connsiteY85" fmla="*/ 1165225 h 2047875"/>
                <a:gd name="connsiteX86" fmla="*/ 2273300 w 3756025"/>
                <a:gd name="connsiteY86" fmla="*/ 1165225 h 2047875"/>
                <a:gd name="connsiteX87" fmla="*/ 2273300 w 3756025"/>
                <a:gd name="connsiteY87" fmla="*/ 1206500 h 2047875"/>
                <a:gd name="connsiteX88" fmla="*/ 2273300 w 3756025"/>
                <a:gd name="connsiteY88" fmla="*/ 1206500 h 2047875"/>
                <a:gd name="connsiteX89" fmla="*/ 2270125 w 3756025"/>
                <a:gd name="connsiteY89" fmla="*/ 1222375 h 2047875"/>
                <a:gd name="connsiteX90" fmla="*/ 2346325 w 3756025"/>
                <a:gd name="connsiteY90" fmla="*/ 1222375 h 2047875"/>
                <a:gd name="connsiteX91" fmla="*/ 2346325 w 3756025"/>
                <a:gd name="connsiteY91" fmla="*/ 1250950 h 2047875"/>
                <a:gd name="connsiteX92" fmla="*/ 2413000 w 3756025"/>
                <a:gd name="connsiteY92" fmla="*/ 1250950 h 2047875"/>
                <a:gd name="connsiteX93" fmla="*/ 2413000 w 3756025"/>
                <a:gd name="connsiteY93" fmla="*/ 1292225 h 2047875"/>
                <a:gd name="connsiteX94" fmla="*/ 2432050 w 3756025"/>
                <a:gd name="connsiteY94" fmla="*/ 1292225 h 2047875"/>
                <a:gd name="connsiteX95" fmla="*/ 2432050 w 3756025"/>
                <a:gd name="connsiteY95" fmla="*/ 1320800 h 2047875"/>
                <a:gd name="connsiteX96" fmla="*/ 2495550 w 3756025"/>
                <a:gd name="connsiteY96" fmla="*/ 1320800 h 2047875"/>
                <a:gd name="connsiteX97" fmla="*/ 2495550 w 3756025"/>
                <a:gd name="connsiteY97" fmla="*/ 1352550 h 2047875"/>
                <a:gd name="connsiteX98" fmla="*/ 2638425 w 3756025"/>
                <a:gd name="connsiteY98" fmla="*/ 1352550 h 2047875"/>
                <a:gd name="connsiteX99" fmla="*/ 2638425 w 3756025"/>
                <a:gd name="connsiteY99" fmla="*/ 1384300 h 2047875"/>
                <a:gd name="connsiteX100" fmla="*/ 2676525 w 3756025"/>
                <a:gd name="connsiteY100" fmla="*/ 1384300 h 2047875"/>
                <a:gd name="connsiteX101" fmla="*/ 2676525 w 3756025"/>
                <a:gd name="connsiteY101" fmla="*/ 1416050 h 2047875"/>
                <a:gd name="connsiteX102" fmla="*/ 2762250 w 3756025"/>
                <a:gd name="connsiteY102" fmla="*/ 1416050 h 2047875"/>
                <a:gd name="connsiteX103" fmla="*/ 2762250 w 3756025"/>
                <a:gd name="connsiteY103" fmla="*/ 1428750 h 2047875"/>
                <a:gd name="connsiteX104" fmla="*/ 2790825 w 3756025"/>
                <a:gd name="connsiteY104" fmla="*/ 1428750 h 2047875"/>
                <a:gd name="connsiteX105" fmla="*/ 2790825 w 3756025"/>
                <a:gd name="connsiteY105" fmla="*/ 1447800 h 2047875"/>
                <a:gd name="connsiteX106" fmla="*/ 2822575 w 3756025"/>
                <a:gd name="connsiteY106" fmla="*/ 1447800 h 2047875"/>
                <a:gd name="connsiteX107" fmla="*/ 2822575 w 3756025"/>
                <a:gd name="connsiteY107" fmla="*/ 1489075 h 2047875"/>
                <a:gd name="connsiteX108" fmla="*/ 2860675 w 3756025"/>
                <a:gd name="connsiteY108" fmla="*/ 1489075 h 2047875"/>
                <a:gd name="connsiteX109" fmla="*/ 2860675 w 3756025"/>
                <a:gd name="connsiteY109" fmla="*/ 1524000 h 2047875"/>
                <a:gd name="connsiteX110" fmla="*/ 2879725 w 3756025"/>
                <a:gd name="connsiteY110" fmla="*/ 1524000 h 2047875"/>
                <a:gd name="connsiteX111" fmla="*/ 2879725 w 3756025"/>
                <a:gd name="connsiteY111" fmla="*/ 1593850 h 2047875"/>
                <a:gd name="connsiteX112" fmla="*/ 2924175 w 3756025"/>
                <a:gd name="connsiteY112" fmla="*/ 1593850 h 2047875"/>
                <a:gd name="connsiteX113" fmla="*/ 2924175 w 3756025"/>
                <a:gd name="connsiteY113" fmla="*/ 1606550 h 2047875"/>
                <a:gd name="connsiteX114" fmla="*/ 3028950 w 3756025"/>
                <a:gd name="connsiteY114" fmla="*/ 1606550 h 2047875"/>
                <a:gd name="connsiteX115" fmla="*/ 3028950 w 3756025"/>
                <a:gd name="connsiteY115" fmla="*/ 1679575 h 2047875"/>
                <a:gd name="connsiteX116" fmla="*/ 3038475 w 3756025"/>
                <a:gd name="connsiteY116" fmla="*/ 1689100 h 2047875"/>
                <a:gd name="connsiteX117" fmla="*/ 3038475 w 3756025"/>
                <a:gd name="connsiteY117" fmla="*/ 1746250 h 2047875"/>
                <a:gd name="connsiteX118" fmla="*/ 3060700 w 3756025"/>
                <a:gd name="connsiteY118" fmla="*/ 1746250 h 2047875"/>
                <a:gd name="connsiteX119" fmla="*/ 3060700 w 3756025"/>
                <a:gd name="connsiteY119" fmla="*/ 1797050 h 2047875"/>
                <a:gd name="connsiteX120" fmla="*/ 3079750 w 3756025"/>
                <a:gd name="connsiteY120" fmla="*/ 1797050 h 2047875"/>
                <a:gd name="connsiteX121" fmla="*/ 3079750 w 3756025"/>
                <a:gd name="connsiteY121" fmla="*/ 1860550 h 2047875"/>
                <a:gd name="connsiteX122" fmla="*/ 3133725 w 3756025"/>
                <a:gd name="connsiteY122" fmla="*/ 1860550 h 2047875"/>
                <a:gd name="connsiteX123" fmla="*/ 3133725 w 3756025"/>
                <a:gd name="connsiteY123" fmla="*/ 1892300 h 2047875"/>
                <a:gd name="connsiteX124" fmla="*/ 3209925 w 3756025"/>
                <a:gd name="connsiteY124" fmla="*/ 1892300 h 2047875"/>
                <a:gd name="connsiteX125" fmla="*/ 3209925 w 3756025"/>
                <a:gd name="connsiteY125" fmla="*/ 1965325 h 2047875"/>
                <a:gd name="connsiteX126" fmla="*/ 3527425 w 3756025"/>
                <a:gd name="connsiteY126" fmla="*/ 1965325 h 2047875"/>
                <a:gd name="connsiteX127" fmla="*/ 3527425 w 3756025"/>
                <a:gd name="connsiteY127" fmla="*/ 2047875 h 2047875"/>
                <a:gd name="connsiteX128" fmla="*/ 3756025 w 3756025"/>
                <a:gd name="connsiteY128" fmla="*/ 2047875 h 2047875"/>
                <a:gd name="connsiteX0" fmla="*/ 0 w 3756025"/>
                <a:gd name="connsiteY0" fmla="*/ 0 h 2047875"/>
                <a:gd name="connsiteX1" fmla="*/ 104775 w 3756025"/>
                <a:gd name="connsiteY1" fmla="*/ 0 h 2047875"/>
                <a:gd name="connsiteX2" fmla="*/ 104775 w 3756025"/>
                <a:gd name="connsiteY2" fmla="*/ 22225 h 2047875"/>
                <a:gd name="connsiteX3" fmla="*/ 231775 w 3756025"/>
                <a:gd name="connsiteY3" fmla="*/ 22225 h 2047875"/>
                <a:gd name="connsiteX4" fmla="*/ 231775 w 3756025"/>
                <a:gd name="connsiteY4" fmla="*/ 44450 h 2047875"/>
                <a:gd name="connsiteX5" fmla="*/ 295275 w 3756025"/>
                <a:gd name="connsiteY5" fmla="*/ 44450 h 2047875"/>
                <a:gd name="connsiteX6" fmla="*/ 295275 w 3756025"/>
                <a:gd name="connsiteY6" fmla="*/ 60325 h 2047875"/>
                <a:gd name="connsiteX7" fmla="*/ 352425 w 3756025"/>
                <a:gd name="connsiteY7" fmla="*/ 60325 h 2047875"/>
                <a:gd name="connsiteX8" fmla="*/ 352425 w 3756025"/>
                <a:gd name="connsiteY8" fmla="*/ 76200 h 2047875"/>
                <a:gd name="connsiteX9" fmla="*/ 527050 w 3756025"/>
                <a:gd name="connsiteY9" fmla="*/ 76200 h 2047875"/>
                <a:gd name="connsiteX10" fmla="*/ 527050 w 3756025"/>
                <a:gd name="connsiteY10" fmla="*/ 107950 h 2047875"/>
                <a:gd name="connsiteX11" fmla="*/ 615950 w 3756025"/>
                <a:gd name="connsiteY11" fmla="*/ 107950 h 2047875"/>
                <a:gd name="connsiteX12" fmla="*/ 615950 w 3756025"/>
                <a:gd name="connsiteY12" fmla="*/ 139700 h 2047875"/>
                <a:gd name="connsiteX13" fmla="*/ 638175 w 3756025"/>
                <a:gd name="connsiteY13" fmla="*/ 139700 h 2047875"/>
                <a:gd name="connsiteX14" fmla="*/ 638175 w 3756025"/>
                <a:gd name="connsiteY14" fmla="*/ 168275 h 2047875"/>
                <a:gd name="connsiteX15" fmla="*/ 666750 w 3756025"/>
                <a:gd name="connsiteY15" fmla="*/ 168275 h 2047875"/>
                <a:gd name="connsiteX16" fmla="*/ 666750 w 3756025"/>
                <a:gd name="connsiteY16" fmla="*/ 184150 h 2047875"/>
                <a:gd name="connsiteX17" fmla="*/ 711200 w 3756025"/>
                <a:gd name="connsiteY17" fmla="*/ 184150 h 2047875"/>
                <a:gd name="connsiteX18" fmla="*/ 711200 w 3756025"/>
                <a:gd name="connsiteY18" fmla="*/ 209550 h 2047875"/>
                <a:gd name="connsiteX19" fmla="*/ 765175 w 3756025"/>
                <a:gd name="connsiteY19" fmla="*/ 209550 h 2047875"/>
                <a:gd name="connsiteX20" fmla="*/ 765175 w 3756025"/>
                <a:gd name="connsiteY20" fmla="*/ 260350 h 2047875"/>
                <a:gd name="connsiteX21" fmla="*/ 892175 w 3756025"/>
                <a:gd name="connsiteY21" fmla="*/ 260350 h 2047875"/>
                <a:gd name="connsiteX22" fmla="*/ 892175 w 3756025"/>
                <a:gd name="connsiteY22" fmla="*/ 304800 h 2047875"/>
                <a:gd name="connsiteX23" fmla="*/ 942975 w 3756025"/>
                <a:gd name="connsiteY23" fmla="*/ 304800 h 2047875"/>
                <a:gd name="connsiteX24" fmla="*/ 942975 w 3756025"/>
                <a:gd name="connsiteY24" fmla="*/ 333375 h 2047875"/>
                <a:gd name="connsiteX25" fmla="*/ 977900 w 3756025"/>
                <a:gd name="connsiteY25" fmla="*/ 333375 h 2047875"/>
                <a:gd name="connsiteX26" fmla="*/ 977900 w 3756025"/>
                <a:gd name="connsiteY26" fmla="*/ 361950 h 2047875"/>
                <a:gd name="connsiteX27" fmla="*/ 1038225 w 3756025"/>
                <a:gd name="connsiteY27" fmla="*/ 361950 h 2047875"/>
                <a:gd name="connsiteX28" fmla="*/ 1038225 w 3756025"/>
                <a:gd name="connsiteY28" fmla="*/ 400050 h 2047875"/>
                <a:gd name="connsiteX29" fmla="*/ 1063625 w 3756025"/>
                <a:gd name="connsiteY29" fmla="*/ 400050 h 2047875"/>
                <a:gd name="connsiteX30" fmla="*/ 1063625 w 3756025"/>
                <a:gd name="connsiteY30" fmla="*/ 400050 h 2047875"/>
                <a:gd name="connsiteX31" fmla="*/ 1085850 w 3756025"/>
                <a:gd name="connsiteY31" fmla="*/ 422275 h 2047875"/>
                <a:gd name="connsiteX32" fmla="*/ 1085850 w 3756025"/>
                <a:gd name="connsiteY32" fmla="*/ 454025 h 2047875"/>
                <a:gd name="connsiteX33" fmla="*/ 1184275 w 3756025"/>
                <a:gd name="connsiteY33" fmla="*/ 454025 h 2047875"/>
                <a:gd name="connsiteX34" fmla="*/ 1184275 w 3756025"/>
                <a:gd name="connsiteY34" fmla="*/ 508000 h 2047875"/>
                <a:gd name="connsiteX35" fmla="*/ 1231900 w 3756025"/>
                <a:gd name="connsiteY35" fmla="*/ 508000 h 2047875"/>
                <a:gd name="connsiteX36" fmla="*/ 1231900 w 3756025"/>
                <a:gd name="connsiteY36" fmla="*/ 523875 h 2047875"/>
                <a:gd name="connsiteX37" fmla="*/ 1292225 w 3756025"/>
                <a:gd name="connsiteY37" fmla="*/ 523875 h 2047875"/>
                <a:gd name="connsiteX38" fmla="*/ 1292225 w 3756025"/>
                <a:gd name="connsiteY38" fmla="*/ 523875 h 2047875"/>
                <a:gd name="connsiteX39" fmla="*/ 1311275 w 3756025"/>
                <a:gd name="connsiteY39" fmla="*/ 542925 h 2047875"/>
                <a:gd name="connsiteX40" fmla="*/ 1311275 w 3756025"/>
                <a:gd name="connsiteY40" fmla="*/ 571500 h 2047875"/>
                <a:gd name="connsiteX41" fmla="*/ 1339850 w 3756025"/>
                <a:gd name="connsiteY41" fmla="*/ 571500 h 2047875"/>
                <a:gd name="connsiteX42" fmla="*/ 1339850 w 3756025"/>
                <a:gd name="connsiteY42" fmla="*/ 619125 h 2047875"/>
                <a:gd name="connsiteX43" fmla="*/ 1422400 w 3756025"/>
                <a:gd name="connsiteY43" fmla="*/ 619125 h 2047875"/>
                <a:gd name="connsiteX44" fmla="*/ 1422400 w 3756025"/>
                <a:gd name="connsiteY44" fmla="*/ 625475 h 2047875"/>
                <a:gd name="connsiteX45" fmla="*/ 1447800 w 3756025"/>
                <a:gd name="connsiteY45" fmla="*/ 625475 h 2047875"/>
                <a:gd name="connsiteX46" fmla="*/ 1447800 w 3756025"/>
                <a:gd name="connsiteY46" fmla="*/ 657225 h 2047875"/>
                <a:gd name="connsiteX47" fmla="*/ 1485900 w 3756025"/>
                <a:gd name="connsiteY47" fmla="*/ 657225 h 2047875"/>
                <a:gd name="connsiteX48" fmla="*/ 1483519 w 3756025"/>
                <a:gd name="connsiteY48" fmla="*/ 678656 h 2047875"/>
                <a:gd name="connsiteX49" fmla="*/ 1510505 w 3756025"/>
                <a:gd name="connsiteY49" fmla="*/ 686594 h 2047875"/>
                <a:gd name="connsiteX50" fmla="*/ 1508125 w 3756025"/>
                <a:gd name="connsiteY50" fmla="*/ 727075 h 2047875"/>
                <a:gd name="connsiteX51" fmla="*/ 1543050 w 3756025"/>
                <a:gd name="connsiteY51" fmla="*/ 727075 h 2047875"/>
                <a:gd name="connsiteX52" fmla="*/ 1543050 w 3756025"/>
                <a:gd name="connsiteY52" fmla="*/ 749300 h 2047875"/>
                <a:gd name="connsiteX53" fmla="*/ 1568450 w 3756025"/>
                <a:gd name="connsiteY53" fmla="*/ 749300 h 2047875"/>
                <a:gd name="connsiteX54" fmla="*/ 1568450 w 3756025"/>
                <a:gd name="connsiteY54" fmla="*/ 774700 h 2047875"/>
                <a:gd name="connsiteX55" fmla="*/ 1606550 w 3756025"/>
                <a:gd name="connsiteY55" fmla="*/ 774700 h 2047875"/>
                <a:gd name="connsiteX56" fmla="*/ 1606550 w 3756025"/>
                <a:gd name="connsiteY56" fmla="*/ 822325 h 2047875"/>
                <a:gd name="connsiteX57" fmla="*/ 1631950 w 3756025"/>
                <a:gd name="connsiteY57" fmla="*/ 822325 h 2047875"/>
                <a:gd name="connsiteX58" fmla="*/ 1631950 w 3756025"/>
                <a:gd name="connsiteY58" fmla="*/ 863600 h 2047875"/>
                <a:gd name="connsiteX59" fmla="*/ 1679575 w 3756025"/>
                <a:gd name="connsiteY59" fmla="*/ 863600 h 2047875"/>
                <a:gd name="connsiteX60" fmla="*/ 1679575 w 3756025"/>
                <a:gd name="connsiteY60" fmla="*/ 892175 h 2047875"/>
                <a:gd name="connsiteX61" fmla="*/ 1704975 w 3756025"/>
                <a:gd name="connsiteY61" fmla="*/ 892175 h 2047875"/>
                <a:gd name="connsiteX62" fmla="*/ 1704975 w 3756025"/>
                <a:gd name="connsiteY62" fmla="*/ 892175 h 2047875"/>
                <a:gd name="connsiteX63" fmla="*/ 1704975 w 3756025"/>
                <a:gd name="connsiteY63" fmla="*/ 914400 h 2047875"/>
                <a:gd name="connsiteX64" fmla="*/ 1739900 w 3756025"/>
                <a:gd name="connsiteY64" fmla="*/ 914400 h 2047875"/>
                <a:gd name="connsiteX65" fmla="*/ 1739900 w 3756025"/>
                <a:gd name="connsiteY65" fmla="*/ 946150 h 2047875"/>
                <a:gd name="connsiteX66" fmla="*/ 1781175 w 3756025"/>
                <a:gd name="connsiteY66" fmla="*/ 946150 h 2047875"/>
                <a:gd name="connsiteX67" fmla="*/ 1781175 w 3756025"/>
                <a:gd name="connsiteY67" fmla="*/ 965200 h 2047875"/>
                <a:gd name="connsiteX68" fmla="*/ 1781175 w 3756025"/>
                <a:gd name="connsiteY68" fmla="*/ 965200 h 2047875"/>
                <a:gd name="connsiteX69" fmla="*/ 1793875 w 3756025"/>
                <a:gd name="connsiteY69" fmla="*/ 977900 h 2047875"/>
                <a:gd name="connsiteX70" fmla="*/ 1879600 w 3756025"/>
                <a:gd name="connsiteY70" fmla="*/ 977900 h 2047875"/>
                <a:gd name="connsiteX71" fmla="*/ 1879600 w 3756025"/>
                <a:gd name="connsiteY71" fmla="*/ 1012825 h 2047875"/>
                <a:gd name="connsiteX72" fmla="*/ 1962150 w 3756025"/>
                <a:gd name="connsiteY72" fmla="*/ 1012825 h 2047875"/>
                <a:gd name="connsiteX73" fmla="*/ 1962150 w 3756025"/>
                <a:gd name="connsiteY73" fmla="*/ 1031875 h 2047875"/>
                <a:gd name="connsiteX74" fmla="*/ 2009775 w 3756025"/>
                <a:gd name="connsiteY74" fmla="*/ 1031875 h 2047875"/>
                <a:gd name="connsiteX75" fmla="*/ 2009775 w 3756025"/>
                <a:gd name="connsiteY75" fmla="*/ 1066800 h 2047875"/>
                <a:gd name="connsiteX76" fmla="*/ 2057400 w 3756025"/>
                <a:gd name="connsiteY76" fmla="*/ 1066800 h 2047875"/>
                <a:gd name="connsiteX77" fmla="*/ 2057400 w 3756025"/>
                <a:gd name="connsiteY77" fmla="*/ 1092200 h 2047875"/>
                <a:gd name="connsiteX78" fmla="*/ 2139950 w 3756025"/>
                <a:gd name="connsiteY78" fmla="*/ 1092200 h 2047875"/>
                <a:gd name="connsiteX79" fmla="*/ 2139950 w 3756025"/>
                <a:gd name="connsiteY79" fmla="*/ 1114425 h 2047875"/>
                <a:gd name="connsiteX80" fmla="*/ 2162175 w 3756025"/>
                <a:gd name="connsiteY80" fmla="*/ 1114425 h 2047875"/>
                <a:gd name="connsiteX81" fmla="*/ 2162175 w 3756025"/>
                <a:gd name="connsiteY81" fmla="*/ 1130300 h 2047875"/>
                <a:gd name="connsiteX82" fmla="*/ 2200275 w 3756025"/>
                <a:gd name="connsiteY82" fmla="*/ 1130300 h 2047875"/>
                <a:gd name="connsiteX83" fmla="*/ 2200275 w 3756025"/>
                <a:gd name="connsiteY83" fmla="*/ 1152525 h 2047875"/>
                <a:gd name="connsiteX84" fmla="*/ 2232025 w 3756025"/>
                <a:gd name="connsiteY84" fmla="*/ 1152525 h 2047875"/>
                <a:gd name="connsiteX85" fmla="*/ 2232025 w 3756025"/>
                <a:gd name="connsiteY85" fmla="*/ 1165225 h 2047875"/>
                <a:gd name="connsiteX86" fmla="*/ 2273300 w 3756025"/>
                <a:gd name="connsiteY86" fmla="*/ 1165225 h 2047875"/>
                <a:gd name="connsiteX87" fmla="*/ 2273300 w 3756025"/>
                <a:gd name="connsiteY87" fmla="*/ 1206500 h 2047875"/>
                <a:gd name="connsiteX88" fmla="*/ 2270125 w 3756025"/>
                <a:gd name="connsiteY88" fmla="*/ 1222375 h 2047875"/>
                <a:gd name="connsiteX89" fmla="*/ 2346325 w 3756025"/>
                <a:gd name="connsiteY89" fmla="*/ 1222375 h 2047875"/>
                <a:gd name="connsiteX90" fmla="*/ 2346325 w 3756025"/>
                <a:gd name="connsiteY90" fmla="*/ 1250950 h 2047875"/>
                <a:gd name="connsiteX91" fmla="*/ 2413000 w 3756025"/>
                <a:gd name="connsiteY91" fmla="*/ 1250950 h 2047875"/>
                <a:gd name="connsiteX92" fmla="*/ 2413000 w 3756025"/>
                <a:gd name="connsiteY92" fmla="*/ 1292225 h 2047875"/>
                <a:gd name="connsiteX93" fmla="*/ 2432050 w 3756025"/>
                <a:gd name="connsiteY93" fmla="*/ 1292225 h 2047875"/>
                <a:gd name="connsiteX94" fmla="*/ 2432050 w 3756025"/>
                <a:gd name="connsiteY94" fmla="*/ 1320800 h 2047875"/>
                <a:gd name="connsiteX95" fmla="*/ 2495550 w 3756025"/>
                <a:gd name="connsiteY95" fmla="*/ 1320800 h 2047875"/>
                <a:gd name="connsiteX96" fmla="*/ 2495550 w 3756025"/>
                <a:gd name="connsiteY96" fmla="*/ 1352550 h 2047875"/>
                <a:gd name="connsiteX97" fmla="*/ 2638425 w 3756025"/>
                <a:gd name="connsiteY97" fmla="*/ 1352550 h 2047875"/>
                <a:gd name="connsiteX98" fmla="*/ 2638425 w 3756025"/>
                <a:gd name="connsiteY98" fmla="*/ 1384300 h 2047875"/>
                <a:gd name="connsiteX99" fmla="*/ 2676525 w 3756025"/>
                <a:gd name="connsiteY99" fmla="*/ 1384300 h 2047875"/>
                <a:gd name="connsiteX100" fmla="*/ 2676525 w 3756025"/>
                <a:gd name="connsiteY100" fmla="*/ 1416050 h 2047875"/>
                <a:gd name="connsiteX101" fmla="*/ 2762250 w 3756025"/>
                <a:gd name="connsiteY101" fmla="*/ 1416050 h 2047875"/>
                <a:gd name="connsiteX102" fmla="*/ 2762250 w 3756025"/>
                <a:gd name="connsiteY102" fmla="*/ 1428750 h 2047875"/>
                <a:gd name="connsiteX103" fmla="*/ 2790825 w 3756025"/>
                <a:gd name="connsiteY103" fmla="*/ 1428750 h 2047875"/>
                <a:gd name="connsiteX104" fmla="*/ 2790825 w 3756025"/>
                <a:gd name="connsiteY104" fmla="*/ 1447800 h 2047875"/>
                <a:gd name="connsiteX105" fmla="*/ 2822575 w 3756025"/>
                <a:gd name="connsiteY105" fmla="*/ 1447800 h 2047875"/>
                <a:gd name="connsiteX106" fmla="*/ 2822575 w 3756025"/>
                <a:gd name="connsiteY106" fmla="*/ 1489075 h 2047875"/>
                <a:gd name="connsiteX107" fmla="*/ 2860675 w 3756025"/>
                <a:gd name="connsiteY107" fmla="*/ 1489075 h 2047875"/>
                <a:gd name="connsiteX108" fmla="*/ 2860675 w 3756025"/>
                <a:gd name="connsiteY108" fmla="*/ 1524000 h 2047875"/>
                <a:gd name="connsiteX109" fmla="*/ 2879725 w 3756025"/>
                <a:gd name="connsiteY109" fmla="*/ 1524000 h 2047875"/>
                <a:gd name="connsiteX110" fmla="*/ 2879725 w 3756025"/>
                <a:gd name="connsiteY110" fmla="*/ 1593850 h 2047875"/>
                <a:gd name="connsiteX111" fmla="*/ 2924175 w 3756025"/>
                <a:gd name="connsiteY111" fmla="*/ 1593850 h 2047875"/>
                <a:gd name="connsiteX112" fmla="*/ 2924175 w 3756025"/>
                <a:gd name="connsiteY112" fmla="*/ 1606550 h 2047875"/>
                <a:gd name="connsiteX113" fmla="*/ 3028950 w 3756025"/>
                <a:gd name="connsiteY113" fmla="*/ 1606550 h 2047875"/>
                <a:gd name="connsiteX114" fmla="*/ 3028950 w 3756025"/>
                <a:gd name="connsiteY114" fmla="*/ 1679575 h 2047875"/>
                <a:gd name="connsiteX115" fmla="*/ 3038475 w 3756025"/>
                <a:gd name="connsiteY115" fmla="*/ 1689100 h 2047875"/>
                <a:gd name="connsiteX116" fmla="*/ 3038475 w 3756025"/>
                <a:gd name="connsiteY116" fmla="*/ 1746250 h 2047875"/>
                <a:gd name="connsiteX117" fmla="*/ 3060700 w 3756025"/>
                <a:gd name="connsiteY117" fmla="*/ 1746250 h 2047875"/>
                <a:gd name="connsiteX118" fmla="*/ 3060700 w 3756025"/>
                <a:gd name="connsiteY118" fmla="*/ 1797050 h 2047875"/>
                <a:gd name="connsiteX119" fmla="*/ 3079750 w 3756025"/>
                <a:gd name="connsiteY119" fmla="*/ 1797050 h 2047875"/>
                <a:gd name="connsiteX120" fmla="*/ 3079750 w 3756025"/>
                <a:gd name="connsiteY120" fmla="*/ 1860550 h 2047875"/>
                <a:gd name="connsiteX121" fmla="*/ 3133725 w 3756025"/>
                <a:gd name="connsiteY121" fmla="*/ 1860550 h 2047875"/>
                <a:gd name="connsiteX122" fmla="*/ 3133725 w 3756025"/>
                <a:gd name="connsiteY122" fmla="*/ 1892300 h 2047875"/>
                <a:gd name="connsiteX123" fmla="*/ 3209925 w 3756025"/>
                <a:gd name="connsiteY123" fmla="*/ 1892300 h 2047875"/>
                <a:gd name="connsiteX124" fmla="*/ 3209925 w 3756025"/>
                <a:gd name="connsiteY124" fmla="*/ 1965325 h 2047875"/>
                <a:gd name="connsiteX125" fmla="*/ 3527425 w 3756025"/>
                <a:gd name="connsiteY125" fmla="*/ 1965325 h 2047875"/>
                <a:gd name="connsiteX126" fmla="*/ 3527425 w 3756025"/>
                <a:gd name="connsiteY126" fmla="*/ 2047875 h 2047875"/>
                <a:gd name="connsiteX127" fmla="*/ 3756025 w 3756025"/>
                <a:gd name="connsiteY127" fmla="*/ 2047875 h 2047875"/>
                <a:gd name="connsiteX0" fmla="*/ 0 w 3756025"/>
                <a:gd name="connsiteY0" fmla="*/ 0 h 2047875"/>
                <a:gd name="connsiteX1" fmla="*/ 104775 w 3756025"/>
                <a:gd name="connsiteY1" fmla="*/ 0 h 2047875"/>
                <a:gd name="connsiteX2" fmla="*/ 104775 w 3756025"/>
                <a:gd name="connsiteY2" fmla="*/ 22225 h 2047875"/>
                <a:gd name="connsiteX3" fmla="*/ 231775 w 3756025"/>
                <a:gd name="connsiteY3" fmla="*/ 22225 h 2047875"/>
                <a:gd name="connsiteX4" fmla="*/ 231775 w 3756025"/>
                <a:gd name="connsiteY4" fmla="*/ 44450 h 2047875"/>
                <a:gd name="connsiteX5" fmla="*/ 295275 w 3756025"/>
                <a:gd name="connsiteY5" fmla="*/ 44450 h 2047875"/>
                <a:gd name="connsiteX6" fmla="*/ 295275 w 3756025"/>
                <a:gd name="connsiteY6" fmla="*/ 60325 h 2047875"/>
                <a:gd name="connsiteX7" fmla="*/ 352425 w 3756025"/>
                <a:gd name="connsiteY7" fmla="*/ 60325 h 2047875"/>
                <a:gd name="connsiteX8" fmla="*/ 352425 w 3756025"/>
                <a:gd name="connsiteY8" fmla="*/ 76200 h 2047875"/>
                <a:gd name="connsiteX9" fmla="*/ 527050 w 3756025"/>
                <a:gd name="connsiteY9" fmla="*/ 76200 h 2047875"/>
                <a:gd name="connsiteX10" fmla="*/ 527050 w 3756025"/>
                <a:gd name="connsiteY10" fmla="*/ 107950 h 2047875"/>
                <a:gd name="connsiteX11" fmla="*/ 615950 w 3756025"/>
                <a:gd name="connsiteY11" fmla="*/ 107950 h 2047875"/>
                <a:gd name="connsiteX12" fmla="*/ 615950 w 3756025"/>
                <a:gd name="connsiteY12" fmla="*/ 139700 h 2047875"/>
                <a:gd name="connsiteX13" fmla="*/ 638175 w 3756025"/>
                <a:gd name="connsiteY13" fmla="*/ 139700 h 2047875"/>
                <a:gd name="connsiteX14" fmla="*/ 638175 w 3756025"/>
                <a:gd name="connsiteY14" fmla="*/ 168275 h 2047875"/>
                <a:gd name="connsiteX15" fmla="*/ 666750 w 3756025"/>
                <a:gd name="connsiteY15" fmla="*/ 168275 h 2047875"/>
                <a:gd name="connsiteX16" fmla="*/ 666750 w 3756025"/>
                <a:gd name="connsiteY16" fmla="*/ 184150 h 2047875"/>
                <a:gd name="connsiteX17" fmla="*/ 711200 w 3756025"/>
                <a:gd name="connsiteY17" fmla="*/ 184150 h 2047875"/>
                <a:gd name="connsiteX18" fmla="*/ 711200 w 3756025"/>
                <a:gd name="connsiteY18" fmla="*/ 209550 h 2047875"/>
                <a:gd name="connsiteX19" fmla="*/ 765175 w 3756025"/>
                <a:gd name="connsiteY19" fmla="*/ 209550 h 2047875"/>
                <a:gd name="connsiteX20" fmla="*/ 765175 w 3756025"/>
                <a:gd name="connsiteY20" fmla="*/ 260350 h 2047875"/>
                <a:gd name="connsiteX21" fmla="*/ 892175 w 3756025"/>
                <a:gd name="connsiteY21" fmla="*/ 260350 h 2047875"/>
                <a:gd name="connsiteX22" fmla="*/ 892175 w 3756025"/>
                <a:gd name="connsiteY22" fmla="*/ 304800 h 2047875"/>
                <a:gd name="connsiteX23" fmla="*/ 942975 w 3756025"/>
                <a:gd name="connsiteY23" fmla="*/ 304800 h 2047875"/>
                <a:gd name="connsiteX24" fmla="*/ 942975 w 3756025"/>
                <a:gd name="connsiteY24" fmla="*/ 333375 h 2047875"/>
                <a:gd name="connsiteX25" fmla="*/ 977900 w 3756025"/>
                <a:gd name="connsiteY25" fmla="*/ 333375 h 2047875"/>
                <a:gd name="connsiteX26" fmla="*/ 977900 w 3756025"/>
                <a:gd name="connsiteY26" fmla="*/ 361950 h 2047875"/>
                <a:gd name="connsiteX27" fmla="*/ 1038225 w 3756025"/>
                <a:gd name="connsiteY27" fmla="*/ 361950 h 2047875"/>
                <a:gd name="connsiteX28" fmla="*/ 1038225 w 3756025"/>
                <a:gd name="connsiteY28" fmla="*/ 400050 h 2047875"/>
                <a:gd name="connsiteX29" fmla="*/ 1063625 w 3756025"/>
                <a:gd name="connsiteY29" fmla="*/ 400050 h 2047875"/>
                <a:gd name="connsiteX30" fmla="*/ 1063625 w 3756025"/>
                <a:gd name="connsiteY30" fmla="*/ 400050 h 2047875"/>
                <a:gd name="connsiteX31" fmla="*/ 1085850 w 3756025"/>
                <a:gd name="connsiteY31" fmla="*/ 422275 h 2047875"/>
                <a:gd name="connsiteX32" fmla="*/ 1085850 w 3756025"/>
                <a:gd name="connsiteY32" fmla="*/ 454025 h 2047875"/>
                <a:gd name="connsiteX33" fmla="*/ 1184275 w 3756025"/>
                <a:gd name="connsiteY33" fmla="*/ 454025 h 2047875"/>
                <a:gd name="connsiteX34" fmla="*/ 1184275 w 3756025"/>
                <a:gd name="connsiteY34" fmla="*/ 508000 h 2047875"/>
                <a:gd name="connsiteX35" fmla="*/ 1231900 w 3756025"/>
                <a:gd name="connsiteY35" fmla="*/ 508000 h 2047875"/>
                <a:gd name="connsiteX36" fmla="*/ 1231900 w 3756025"/>
                <a:gd name="connsiteY36" fmla="*/ 523875 h 2047875"/>
                <a:gd name="connsiteX37" fmla="*/ 1292225 w 3756025"/>
                <a:gd name="connsiteY37" fmla="*/ 523875 h 2047875"/>
                <a:gd name="connsiteX38" fmla="*/ 1292225 w 3756025"/>
                <a:gd name="connsiteY38" fmla="*/ 523875 h 2047875"/>
                <a:gd name="connsiteX39" fmla="*/ 1311275 w 3756025"/>
                <a:gd name="connsiteY39" fmla="*/ 542925 h 2047875"/>
                <a:gd name="connsiteX40" fmla="*/ 1311275 w 3756025"/>
                <a:gd name="connsiteY40" fmla="*/ 571500 h 2047875"/>
                <a:gd name="connsiteX41" fmla="*/ 1339850 w 3756025"/>
                <a:gd name="connsiteY41" fmla="*/ 571500 h 2047875"/>
                <a:gd name="connsiteX42" fmla="*/ 1339850 w 3756025"/>
                <a:gd name="connsiteY42" fmla="*/ 619125 h 2047875"/>
                <a:gd name="connsiteX43" fmla="*/ 1422400 w 3756025"/>
                <a:gd name="connsiteY43" fmla="*/ 619125 h 2047875"/>
                <a:gd name="connsiteX44" fmla="*/ 1422400 w 3756025"/>
                <a:gd name="connsiteY44" fmla="*/ 625475 h 2047875"/>
                <a:gd name="connsiteX45" fmla="*/ 1447800 w 3756025"/>
                <a:gd name="connsiteY45" fmla="*/ 625475 h 2047875"/>
                <a:gd name="connsiteX46" fmla="*/ 1447800 w 3756025"/>
                <a:gd name="connsiteY46" fmla="*/ 657225 h 2047875"/>
                <a:gd name="connsiteX47" fmla="*/ 1485900 w 3756025"/>
                <a:gd name="connsiteY47" fmla="*/ 657225 h 2047875"/>
                <a:gd name="connsiteX48" fmla="*/ 1483519 w 3756025"/>
                <a:gd name="connsiteY48" fmla="*/ 678656 h 2047875"/>
                <a:gd name="connsiteX49" fmla="*/ 1510505 w 3756025"/>
                <a:gd name="connsiteY49" fmla="*/ 686594 h 2047875"/>
                <a:gd name="connsiteX50" fmla="*/ 1508125 w 3756025"/>
                <a:gd name="connsiteY50" fmla="*/ 727075 h 2047875"/>
                <a:gd name="connsiteX51" fmla="*/ 1543050 w 3756025"/>
                <a:gd name="connsiteY51" fmla="*/ 727075 h 2047875"/>
                <a:gd name="connsiteX52" fmla="*/ 1543050 w 3756025"/>
                <a:gd name="connsiteY52" fmla="*/ 749300 h 2047875"/>
                <a:gd name="connsiteX53" fmla="*/ 1568450 w 3756025"/>
                <a:gd name="connsiteY53" fmla="*/ 749300 h 2047875"/>
                <a:gd name="connsiteX54" fmla="*/ 1568450 w 3756025"/>
                <a:gd name="connsiteY54" fmla="*/ 774700 h 2047875"/>
                <a:gd name="connsiteX55" fmla="*/ 1606550 w 3756025"/>
                <a:gd name="connsiteY55" fmla="*/ 774700 h 2047875"/>
                <a:gd name="connsiteX56" fmla="*/ 1606550 w 3756025"/>
                <a:gd name="connsiteY56" fmla="*/ 822325 h 2047875"/>
                <a:gd name="connsiteX57" fmla="*/ 1631950 w 3756025"/>
                <a:gd name="connsiteY57" fmla="*/ 822325 h 2047875"/>
                <a:gd name="connsiteX58" fmla="*/ 1631950 w 3756025"/>
                <a:gd name="connsiteY58" fmla="*/ 863600 h 2047875"/>
                <a:gd name="connsiteX59" fmla="*/ 1679575 w 3756025"/>
                <a:gd name="connsiteY59" fmla="*/ 863600 h 2047875"/>
                <a:gd name="connsiteX60" fmla="*/ 1679575 w 3756025"/>
                <a:gd name="connsiteY60" fmla="*/ 892175 h 2047875"/>
                <a:gd name="connsiteX61" fmla="*/ 1704975 w 3756025"/>
                <a:gd name="connsiteY61" fmla="*/ 892175 h 2047875"/>
                <a:gd name="connsiteX62" fmla="*/ 1704975 w 3756025"/>
                <a:gd name="connsiteY62" fmla="*/ 892175 h 2047875"/>
                <a:gd name="connsiteX63" fmla="*/ 1704975 w 3756025"/>
                <a:gd name="connsiteY63" fmla="*/ 914400 h 2047875"/>
                <a:gd name="connsiteX64" fmla="*/ 1739900 w 3756025"/>
                <a:gd name="connsiteY64" fmla="*/ 914400 h 2047875"/>
                <a:gd name="connsiteX65" fmla="*/ 1739900 w 3756025"/>
                <a:gd name="connsiteY65" fmla="*/ 946150 h 2047875"/>
                <a:gd name="connsiteX66" fmla="*/ 1781175 w 3756025"/>
                <a:gd name="connsiteY66" fmla="*/ 946150 h 2047875"/>
                <a:gd name="connsiteX67" fmla="*/ 1781175 w 3756025"/>
                <a:gd name="connsiteY67" fmla="*/ 965200 h 2047875"/>
                <a:gd name="connsiteX68" fmla="*/ 1781175 w 3756025"/>
                <a:gd name="connsiteY68" fmla="*/ 965200 h 2047875"/>
                <a:gd name="connsiteX69" fmla="*/ 1793875 w 3756025"/>
                <a:gd name="connsiteY69" fmla="*/ 977900 h 2047875"/>
                <a:gd name="connsiteX70" fmla="*/ 1879600 w 3756025"/>
                <a:gd name="connsiteY70" fmla="*/ 977900 h 2047875"/>
                <a:gd name="connsiteX71" fmla="*/ 1879600 w 3756025"/>
                <a:gd name="connsiteY71" fmla="*/ 1012825 h 2047875"/>
                <a:gd name="connsiteX72" fmla="*/ 1962150 w 3756025"/>
                <a:gd name="connsiteY72" fmla="*/ 1012825 h 2047875"/>
                <a:gd name="connsiteX73" fmla="*/ 1962150 w 3756025"/>
                <a:gd name="connsiteY73" fmla="*/ 1031875 h 2047875"/>
                <a:gd name="connsiteX74" fmla="*/ 2009775 w 3756025"/>
                <a:gd name="connsiteY74" fmla="*/ 1031875 h 2047875"/>
                <a:gd name="connsiteX75" fmla="*/ 2009775 w 3756025"/>
                <a:gd name="connsiteY75" fmla="*/ 1066800 h 2047875"/>
                <a:gd name="connsiteX76" fmla="*/ 2057400 w 3756025"/>
                <a:gd name="connsiteY76" fmla="*/ 1066800 h 2047875"/>
                <a:gd name="connsiteX77" fmla="*/ 2057400 w 3756025"/>
                <a:gd name="connsiteY77" fmla="*/ 1092200 h 2047875"/>
                <a:gd name="connsiteX78" fmla="*/ 2139950 w 3756025"/>
                <a:gd name="connsiteY78" fmla="*/ 1092200 h 2047875"/>
                <a:gd name="connsiteX79" fmla="*/ 2139950 w 3756025"/>
                <a:gd name="connsiteY79" fmla="*/ 1114425 h 2047875"/>
                <a:gd name="connsiteX80" fmla="*/ 2162175 w 3756025"/>
                <a:gd name="connsiteY80" fmla="*/ 1114425 h 2047875"/>
                <a:gd name="connsiteX81" fmla="*/ 2162175 w 3756025"/>
                <a:gd name="connsiteY81" fmla="*/ 1130300 h 2047875"/>
                <a:gd name="connsiteX82" fmla="*/ 2200275 w 3756025"/>
                <a:gd name="connsiteY82" fmla="*/ 1130300 h 2047875"/>
                <a:gd name="connsiteX83" fmla="*/ 2200275 w 3756025"/>
                <a:gd name="connsiteY83" fmla="*/ 1152525 h 2047875"/>
                <a:gd name="connsiteX84" fmla="*/ 2232025 w 3756025"/>
                <a:gd name="connsiteY84" fmla="*/ 1152525 h 2047875"/>
                <a:gd name="connsiteX85" fmla="*/ 2232025 w 3756025"/>
                <a:gd name="connsiteY85" fmla="*/ 1165225 h 2047875"/>
                <a:gd name="connsiteX86" fmla="*/ 2273300 w 3756025"/>
                <a:gd name="connsiteY86" fmla="*/ 1165225 h 2047875"/>
                <a:gd name="connsiteX87" fmla="*/ 2270125 w 3756025"/>
                <a:gd name="connsiteY87" fmla="*/ 1222375 h 2047875"/>
                <a:gd name="connsiteX88" fmla="*/ 2346325 w 3756025"/>
                <a:gd name="connsiteY88" fmla="*/ 1222375 h 2047875"/>
                <a:gd name="connsiteX89" fmla="*/ 2346325 w 3756025"/>
                <a:gd name="connsiteY89" fmla="*/ 1250950 h 2047875"/>
                <a:gd name="connsiteX90" fmla="*/ 2413000 w 3756025"/>
                <a:gd name="connsiteY90" fmla="*/ 1250950 h 2047875"/>
                <a:gd name="connsiteX91" fmla="*/ 2413000 w 3756025"/>
                <a:gd name="connsiteY91" fmla="*/ 1292225 h 2047875"/>
                <a:gd name="connsiteX92" fmla="*/ 2432050 w 3756025"/>
                <a:gd name="connsiteY92" fmla="*/ 1292225 h 2047875"/>
                <a:gd name="connsiteX93" fmla="*/ 2432050 w 3756025"/>
                <a:gd name="connsiteY93" fmla="*/ 1320800 h 2047875"/>
                <a:gd name="connsiteX94" fmla="*/ 2495550 w 3756025"/>
                <a:gd name="connsiteY94" fmla="*/ 1320800 h 2047875"/>
                <a:gd name="connsiteX95" fmla="*/ 2495550 w 3756025"/>
                <a:gd name="connsiteY95" fmla="*/ 1352550 h 2047875"/>
                <a:gd name="connsiteX96" fmla="*/ 2638425 w 3756025"/>
                <a:gd name="connsiteY96" fmla="*/ 1352550 h 2047875"/>
                <a:gd name="connsiteX97" fmla="*/ 2638425 w 3756025"/>
                <a:gd name="connsiteY97" fmla="*/ 1384300 h 2047875"/>
                <a:gd name="connsiteX98" fmla="*/ 2676525 w 3756025"/>
                <a:gd name="connsiteY98" fmla="*/ 1384300 h 2047875"/>
                <a:gd name="connsiteX99" fmla="*/ 2676525 w 3756025"/>
                <a:gd name="connsiteY99" fmla="*/ 1416050 h 2047875"/>
                <a:gd name="connsiteX100" fmla="*/ 2762250 w 3756025"/>
                <a:gd name="connsiteY100" fmla="*/ 1416050 h 2047875"/>
                <a:gd name="connsiteX101" fmla="*/ 2762250 w 3756025"/>
                <a:gd name="connsiteY101" fmla="*/ 1428750 h 2047875"/>
                <a:gd name="connsiteX102" fmla="*/ 2790825 w 3756025"/>
                <a:gd name="connsiteY102" fmla="*/ 1428750 h 2047875"/>
                <a:gd name="connsiteX103" fmla="*/ 2790825 w 3756025"/>
                <a:gd name="connsiteY103" fmla="*/ 1447800 h 2047875"/>
                <a:gd name="connsiteX104" fmla="*/ 2822575 w 3756025"/>
                <a:gd name="connsiteY104" fmla="*/ 1447800 h 2047875"/>
                <a:gd name="connsiteX105" fmla="*/ 2822575 w 3756025"/>
                <a:gd name="connsiteY105" fmla="*/ 1489075 h 2047875"/>
                <a:gd name="connsiteX106" fmla="*/ 2860675 w 3756025"/>
                <a:gd name="connsiteY106" fmla="*/ 1489075 h 2047875"/>
                <a:gd name="connsiteX107" fmla="*/ 2860675 w 3756025"/>
                <a:gd name="connsiteY107" fmla="*/ 1524000 h 2047875"/>
                <a:gd name="connsiteX108" fmla="*/ 2879725 w 3756025"/>
                <a:gd name="connsiteY108" fmla="*/ 1524000 h 2047875"/>
                <a:gd name="connsiteX109" fmla="*/ 2879725 w 3756025"/>
                <a:gd name="connsiteY109" fmla="*/ 1593850 h 2047875"/>
                <a:gd name="connsiteX110" fmla="*/ 2924175 w 3756025"/>
                <a:gd name="connsiteY110" fmla="*/ 1593850 h 2047875"/>
                <a:gd name="connsiteX111" fmla="*/ 2924175 w 3756025"/>
                <a:gd name="connsiteY111" fmla="*/ 1606550 h 2047875"/>
                <a:gd name="connsiteX112" fmla="*/ 3028950 w 3756025"/>
                <a:gd name="connsiteY112" fmla="*/ 1606550 h 2047875"/>
                <a:gd name="connsiteX113" fmla="*/ 3028950 w 3756025"/>
                <a:gd name="connsiteY113" fmla="*/ 1679575 h 2047875"/>
                <a:gd name="connsiteX114" fmla="*/ 3038475 w 3756025"/>
                <a:gd name="connsiteY114" fmla="*/ 1689100 h 2047875"/>
                <a:gd name="connsiteX115" fmla="*/ 3038475 w 3756025"/>
                <a:gd name="connsiteY115" fmla="*/ 1746250 h 2047875"/>
                <a:gd name="connsiteX116" fmla="*/ 3060700 w 3756025"/>
                <a:gd name="connsiteY116" fmla="*/ 1746250 h 2047875"/>
                <a:gd name="connsiteX117" fmla="*/ 3060700 w 3756025"/>
                <a:gd name="connsiteY117" fmla="*/ 1797050 h 2047875"/>
                <a:gd name="connsiteX118" fmla="*/ 3079750 w 3756025"/>
                <a:gd name="connsiteY118" fmla="*/ 1797050 h 2047875"/>
                <a:gd name="connsiteX119" fmla="*/ 3079750 w 3756025"/>
                <a:gd name="connsiteY119" fmla="*/ 1860550 h 2047875"/>
                <a:gd name="connsiteX120" fmla="*/ 3133725 w 3756025"/>
                <a:gd name="connsiteY120" fmla="*/ 1860550 h 2047875"/>
                <a:gd name="connsiteX121" fmla="*/ 3133725 w 3756025"/>
                <a:gd name="connsiteY121" fmla="*/ 1892300 h 2047875"/>
                <a:gd name="connsiteX122" fmla="*/ 3209925 w 3756025"/>
                <a:gd name="connsiteY122" fmla="*/ 1892300 h 2047875"/>
                <a:gd name="connsiteX123" fmla="*/ 3209925 w 3756025"/>
                <a:gd name="connsiteY123" fmla="*/ 1965325 h 2047875"/>
                <a:gd name="connsiteX124" fmla="*/ 3527425 w 3756025"/>
                <a:gd name="connsiteY124" fmla="*/ 1965325 h 2047875"/>
                <a:gd name="connsiteX125" fmla="*/ 3527425 w 3756025"/>
                <a:gd name="connsiteY125" fmla="*/ 2047875 h 2047875"/>
                <a:gd name="connsiteX126" fmla="*/ 3756025 w 3756025"/>
                <a:gd name="connsiteY126" fmla="*/ 2047875 h 2047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3756025" h="2047875">
                  <a:moveTo>
                    <a:pt x="0" y="0"/>
                  </a:moveTo>
                  <a:lnTo>
                    <a:pt x="104775" y="0"/>
                  </a:lnTo>
                  <a:lnTo>
                    <a:pt x="104775" y="22225"/>
                  </a:lnTo>
                  <a:lnTo>
                    <a:pt x="231775" y="22225"/>
                  </a:lnTo>
                  <a:lnTo>
                    <a:pt x="231775" y="44450"/>
                  </a:lnTo>
                  <a:lnTo>
                    <a:pt x="295275" y="44450"/>
                  </a:lnTo>
                  <a:lnTo>
                    <a:pt x="295275" y="60325"/>
                  </a:lnTo>
                  <a:lnTo>
                    <a:pt x="352425" y="60325"/>
                  </a:lnTo>
                  <a:lnTo>
                    <a:pt x="352425" y="76200"/>
                  </a:lnTo>
                  <a:lnTo>
                    <a:pt x="527050" y="76200"/>
                  </a:lnTo>
                  <a:lnTo>
                    <a:pt x="527050" y="107950"/>
                  </a:lnTo>
                  <a:lnTo>
                    <a:pt x="615950" y="107950"/>
                  </a:lnTo>
                  <a:lnTo>
                    <a:pt x="615950" y="139700"/>
                  </a:lnTo>
                  <a:lnTo>
                    <a:pt x="638175" y="139700"/>
                  </a:lnTo>
                  <a:lnTo>
                    <a:pt x="638175" y="168275"/>
                  </a:lnTo>
                  <a:lnTo>
                    <a:pt x="666750" y="168275"/>
                  </a:lnTo>
                  <a:lnTo>
                    <a:pt x="666750" y="184150"/>
                  </a:lnTo>
                  <a:lnTo>
                    <a:pt x="711200" y="184150"/>
                  </a:lnTo>
                  <a:lnTo>
                    <a:pt x="711200" y="209550"/>
                  </a:lnTo>
                  <a:lnTo>
                    <a:pt x="765175" y="209550"/>
                  </a:lnTo>
                  <a:lnTo>
                    <a:pt x="765175" y="260350"/>
                  </a:lnTo>
                  <a:lnTo>
                    <a:pt x="892175" y="260350"/>
                  </a:lnTo>
                  <a:lnTo>
                    <a:pt x="892175" y="304800"/>
                  </a:lnTo>
                  <a:lnTo>
                    <a:pt x="942975" y="304800"/>
                  </a:lnTo>
                  <a:lnTo>
                    <a:pt x="942975" y="333375"/>
                  </a:lnTo>
                  <a:lnTo>
                    <a:pt x="977900" y="333375"/>
                  </a:lnTo>
                  <a:lnTo>
                    <a:pt x="977900" y="361950"/>
                  </a:lnTo>
                  <a:lnTo>
                    <a:pt x="1038225" y="361950"/>
                  </a:lnTo>
                  <a:lnTo>
                    <a:pt x="1038225" y="400050"/>
                  </a:lnTo>
                  <a:lnTo>
                    <a:pt x="1063625" y="400050"/>
                  </a:lnTo>
                  <a:lnTo>
                    <a:pt x="1063625" y="400050"/>
                  </a:lnTo>
                  <a:lnTo>
                    <a:pt x="1085850" y="422275"/>
                  </a:lnTo>
                  <a:lnTo>
                    <a:pt x="1085850" y="454025"/>
                  </a:lnTo>
                  <a:lnTo>
                    <a:pt x="1184275" y="454025"/>
                  </a:lnTo>
                  <a:lnTo>
                    <a:pt x="1184275" y="508000"/>
                  </a:lnTo>
                  <a:lnTo>
                    <a:pt x="1231900" y="508000"/>
                  </a:lnTo>
                  <a:lnTo>
                    <a:pt x="1231900" y="523875"/>
                  </a:lnTo>
                  <a:lnTo>
                    <a:pt x="1292225" y="523875"/>
                  </a:lnTo>
                  <a:lnTo>
                    <a:pt x="1292225" y="523875"/>
                  </a:lnTo>
                  <a:lnTo>
                    <a:pt x="1311275" y="542925"/>
                  </a:lnTo>
                  <a:lnTo>
                    <a:pt x="1311275" y="571500"/>
                  </a:lnTo>
                  <a:lnTo>
                    <a:pt x="1339850" y="571500"/>
                  </a:lnTo>
                  <a:lnTo>
                    <a:pt x="1339850" y="619125"/>
                  </a:lnTo>
                  <a:lnTo>
                    <a:pt x="1422400" y="619125"/>
                  </a:lnTo>
                  <a:lnTo>
                    <a:pt x="1422400" y="625475"/>
                  </a:lnTo>
                  <a:lnTo>
                    <a:pt x="1447800" y="625475"/>
                  </a:lnTo>
                  <a:lnTo>
                    <a:pt x="1447800" y="657225"/>
                  </a:lnTo>
                  <a:lnTo>
                    <a:pt x="1485900" y="657225"/>
                  </a:lnTo>
                  <a:lnTo>
                    <a:pt x="1483519" y="678656"/>
                  </a:lnTo>
                  <a:cubicBezTo>
                    <a:pt x="1483783" y="689239"/>
                    <a:pt x="1510241" y="676011"/>
                    <a:pt x="1510505" y="686594"/>
                  </a:cubicBezTo>
                  <a:cubicBezTo>
                    <a:pt x="1510505" y="699294"/>
                    <a:pt x="1508125" y="714375"/>
                    <a:pt x="1508125" y="727075"/>
                  </a:cubicBezTo>
                  <a:lnTo>
                    <a:pt x="1543050" y="727075"/>
                  </a:lnTo>
                  <a:lnTo>
                    <a:pt x="1543050" y="749300"/>
                  </a:lnTo>
                  <a:lnTo>
                    <a:pt x="1568450" y="749300"/>
                  </a:lnTo>
                  <a:lnTo>
                    <a:pt x="1568450" y="774700"/>
                  </a:lnTo>
                  <a:lnTo>
                    <a:pt x="1606550" y="774700"/>
                  </a:lnTo>
                  <a:lnTo>
                    <a:pt x="1606550" y="822325"/>
                  </a:lnTo>
                  <a:lnTo>
                    <a:pt x="1631950" y="822325"/>
                  </a:lnTo>
                  <a:lnTo>
                    <a:pt x="1631950" y="863600"/>
                  </a:lnTo>
                  <a:lnTo>
                    <a:pt x="1679575" y="863600"/>
                  </a:lnTo>
                  <a:lnTo>
                    <a:pt x="1679575" y="892175"/>
                  </a:lnTo>
                  <a:lnTo>
                    <a:pt x="1704975" y="892175"/>
                  </a:lnTo>
                  <a:lnTo>
                    <a:pt x="1704975" y="892175"/>
                  </a:lnTo>
                  <a:lnTo>
                    <a:pt x="1704975" y="914400"/>
                  </a:lnTo>
                  <a:lnTo>
                    <a:pt x="1739900" y="914400"/>
                  </a:lnTo>
                  <a:lnTo>
                    <a:pt x="1739900" y="946150"/>
                  </a:lnTo>
                  <a:lnTo>
                    <a:pt x="1781175" y="946150"/>
                  </a:lnTo>
                  <a:lnTo>
                    <a:pt x="1781175" y="965200"/>
                  </a:lnTo>
                  <a:lnTo>
                    <a:pt x="1781175" y="965200"/>
                  </a:lnTo>
                  <a:lnTo>
                    <a:pt x="1793875" y="977900"/>
                  </a:lnTo>
                  <a:lnTo>
                    <a:pt x="1879600" y="977900"/>
                  </a:lnTo>
                  <a:lnTo>
                    <a:pt x="1879600" y="1012825"/>
                  </a:lnTo>
                  <a:lnTo>
                    <a:pt x="1962150" y="1012825"/>
                  </a:lnTo>
                  <a:lnTo>
                    <a:pt x="1962150" y="1031875"/>
                  </a:lnTo>
                  <a:lnTo>
                    <a:pt x="2009775" y="1031875"/>
                  </a:lnTo>
                  <a:lnTo>
                    <a:pt x="2009775" y="1066800"/>
                  </a:lnTo>
                  <a:lnTo>
                    <a:pt x="2057400" y="1066800"/>
                  </a:lnTo>
                  <a:lnTo>
                    <a:pt x="2057400" y="1092200"/>
                  </a:lnTo>
                  <a:lnTo>
                    <a:pt x="2139950" y="1092200"/>
                  </a:lnTo>
                  <a:lnTo>
                    <a:pt x="2139950" y="1114425"/>
                  </a:lnTo>
                  <a:lnTo>
                    <a:pt x="2162175" y="1114425"/>
                  </a:lnTo>
                  <a:lnTo>
                    <a:pt x="2162175" y="1130300"/>
                  </a:lnTo>
                  <a:lnTo>
                    <a:pt x="2200275" y="1130300"/>
                  </a:lnTo>
                  <a:lnTo>
                    <a:pt x="2200275" y="1152525"/>
                  </a:lnTo>
                  <a:lnTo>
                    <a:pt x="2232025" y="1152525"/>
                  </a:lnTo>
                  <a:lnTo>
                    <a:pt x="2232025" y="1165225"/>
                  </a:lnTo>
                  <a:lnTo>
                    <a:pt x="2273300" y="1165225"/>
                  </a:lnTo>
                  <a:lnTo>
                    <a:pt x="2270125" y="1222375"/>
                  </a:lnTo>
                  <a:lnTo>
                    <a:pt x="2346325" y="1222375"/>
                  </a:lnTo>
                  <a:lnTo>
                    <a:pt x="2346325" y="1250950"/>
                  </a:lnTo>
                  <a:lnTo>
                    <a:pt x="2413000" y="1250950"/>
                  </a:lnTo>
                  <a:lnTo>
                    <a:pt x="2413000" y="1292225"/>
                  </a:lnTo>
                  <a:lnTo>
                    <a:pt x="2432050" y="1292225"/>
                  </a:lnTo>
                  <a:lnTo>
                    <a:pt x="2432050" y="1320800"/>
                  </a:lnTo>
                  <a:lnTo>
                    <a:pt x="2495550" y="1320800"/>
                  </a:lnTo>
                  <a:lnTo>
                    <a:pt x="2495550" y="1352550"/>
                  </a:lnTo>
                  <a:lnTo>
                    <a:pt x="2638425" y="1352550"/>
                  </a:lnTo>
                  <a:lnTo>
                    <a:pt x="2638425" y="1384300"/>
                  </a:lnTo>
                  <a:lnTo>
                    <a:pt x="2676525" y="1384300"/>
                  </a:lnTo>
                  <a:lnTo>
                    <a:pt x="2676525" y="1416050"/>
                  </a:lnTo>
                  <a:lnTo>
                    <a:pt x="2762250" y="1416050"/>
                  </a:lnTo>
                  <a:lnTo>
                    <a:pt x="2762250" y="1428750"/>
                  </a:lnTo>
                  <a:lnTo>
                    <a:pt x="2790825" y="1428750"/>
                  </a:lnTo>
                  <a:lnTo>
                    <a:pt x="2790825" y="1447800"/>
                  </a:lnTo>
                  <a:lnTo>
                    <a:pt x="2822575" y="1447800"/>
                  </a:lnTo>
                  <a:lnTo>
                    <a:pt x="2822575" y="1489075"/>
                  </a:lnTo>
                  <a:lnTo>
                    <a:pt x="2860675" y="1489075"/>
                  </a:lnTo>
                  <a:lnTo>
                    <a:pt x="2860675" y="1524000"/>
                  </a:lnTo>
                  <a:lnTo>
                    <a:pt x="2879725" y="1524000"/>
                  </a:lnTo>
                  <a:lnTo>
                    <a:pt x="2879725" y="1593850"/>
                  </a:lnTo>
                  <a:lnTo>
                    <a:pt x="2924175" y="1593850"/>
                  </a:lnTo>
                  <a:lnTo>
                    <a:pt x="2924175" y="1606550"/>
                  </a:lnTo>
                  <a:lnTo>
                    <a:pt x="3028950" y="1606550"/>
                  </a:lnTo>
                  <a:lnTo>
                    <a:pt x="3028950" y="1679575"/>
                  </a:lnTo>
                  <a:lnTo>
                    <a:pt x="3038475" y="1689100"/>
                  </a:lnTo>
                  <a:lnTo>
                    <a:pt x="3038475" y="1746250"/>
                  </a:lnTo>
                  <a:lnTo>
                    <a:pt x="3060700" y="1746250"/>
                  </a:lnTo>
                  <a:lnTo>
                    <a:pt x="3060700" y="1797050"/>
                  </a:lnTo>
                  <a:lnTo>
                    <a:pt x="3079750" y="1797050"/>
                  </a:lnTo>
                  <a:lnTo>
                    <a:pt x="3079750" y="1860550"/>
                  </a:lnTo>
                  <a:lnTo>
                    <a:pt x="3133725" y="1860550"/>
                  </a:lnTo>
                  <a:lnTo>
                    <a:pt x="3133725" y="1892300"/>
                  </a:lnTo>
                  <a:lnTo>
                    <a:pt x="3209925" y="1892300"/>
                  </a:lnTo>
                  <a:lnTo>
                    <a:pt x="3209925" y="1965325"/>
                  </a:lnTo>
                  <a:lnTo>
                    <a:pt x="3527425" y="1965325"/>
                  </a:lnTo>
                  <a:lnTo>
                    <a:pt x="3527425" y="2047875"/>
                  </a:lnTo>
                  <a:lnTo>
                    <a:pt x="3756025" y="2047875"/>
                  </a:lnTo>
                </a:path>
              </a:pathLst>
            </a:custGeom>
            <a:noFill/>
            <a:ln w="28575">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109" name="Freeform: Shape 4108">
              <a:extLst>
                <a:ext uri="{FF2B5EF4-FFF2-40B4-BE49-F238E27FC236}">
                  <a16:creationId xmlns:a16="http://schemas.microsoft.com/office/drawing/2014/main" id="{2FD88E34-0205-A71A-F20A-EDF785881620}"/>
                </a:ext>
              </a:extLst>
            </p:cNvPr>
            <p:cNvSpPr/>
            <p:nvPr/>
          </p:nvSpPr>
          <p:spPr bwMode="auto">
            <a:xfrm>
              <a:off x="6477000" y="4327525"/>
              <a:ext cx="3676650" cy="196850"/>
            </a:xfrm>
            <a:custGeom>
              <a:avLst/>
              <a:gdLst>
                <a:gd name="connsiteX0" fmla="*/ 0 w 3676650"/>
                <a:gd name="connsiteY0" fmla="*/ 0 h 196850"/>
                <a:gd name="connsiteX1" fmla="*/ 0 w 3676650"/>
                <a:gd name="connsiteY1" fmla="*/ 95250 h 196850"/>
                <a:gd name="connsiteX2" fmla="*/ 1060450 w 3676650"/>
                <a:gd name="connsiteY2" fmla="*/ 95250 h 196850"/>
                <a:gd name="connsiteX3" fmla="*/ 1060450 w 3676650"/>
                <a:gd name="connsiteY3" fmla="*/ 196850 h 196850"/>
                <a:gd name="connsiteX4" fmla="*/ 3676650 w 3676650"/>
                <a:gd name="connsiteY4" fmla="*/ 196850 h 1968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676650" h="196850">
                  <a:moveTo>
                    <a:pt x="0" y="0"/>
                  </a:moveTo>
                  <a:lnTo>
                    <a:pt x="0" y="95250"/>
                  </a:lnTo>
                  <a:lnTo>
                    <a:pt x="1060450" y="95250"/>
                  </a:lnTo>
                  <a:lnTo>
                    <a:pt x="1060450" y="196850"/>
                  </a:lnTo>
                  <a:lnTo>
                    <a:pt x="3676650" y="196850"/>
                  </a:lnTo>
                </a:path>
              </a:pathLst>
            </a:custGeom>
            <a:noFill/>
            <a:ln w="28575">
              <a:solidFill>
                <a:schemeClr val="accent4"/>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spTree>
    <p:extLst>
      <p:ext uri="{BB962C8B-B14F-4D97-AF65-F5344CB8AC3E}">
        <p14:creationId xmlns:p14="http://schemas.microsoft.com/office/powerpoint/2010/main" val="34018577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79325" y="6372754"/>
            <a:ext cx="4962523" cy="276995"/>
          </a:xfrm>
          <a:prstGeom prst="rect">
            <a:avLst/>
          </a:prstGeom>
        </p:spPr>
        <p:txBody>
          <a:bodyPr wrap="square" lIns="91432" tIns="45718" rIns="91432" bIns="45718">
            <a:spAutoFit/>
          </a:bodyPr>
          <a:lstStyle/>
          <a:p>
            <a:pPr marL="0" marR="0" lvl="0" indent="0" algn="l" defTabSz="456663"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a:ea typeface="+mn-ea"/>
                <a:cs typeface="+mn-cs"/>
              </a:rPr>
              <a:t>Miller. Clin Lymphoma Myeloma Leuk. 2017;17:479.</a:t>
            </a:r>
          </a:p>
        </p:txBody>
      </p:sp>
      <p:sp>
        <p:nvSpPr>
          <p:cNvPr id="6" name="Title 5">
            <a:extLst>
              <a:ext uri="{FF2B5EF4-FFF2-40B4-BE49-F238E27FC236}">
                <a16:creationId xmlns:a16="http://schemas.microsoft.com/office/drawing/2014/main" id="{957E92C0-B3BF-EA33-B2AD-051F53999889}"/>
              </a:ext>
            </a:extLst>
          </p:cNvPr>
          <p:cNvSpPr>
            <a:spLocks noGrp="1"/>
          </p:cNvSpPr>
          <p:nvPr>
            <p:ph type="title"/>
          </p:nvPr>
        </p:nvSpPr>
        <p:spPr/>
        <p:txBody>
          <a:bodyPr/>
          <a:lstStyle/>
          <a:p>
            <a:r>
              <a:rPr lang="en-US" dirty="0"/>
              <a:t>COMFORT-I: OS by Degree of </a:t>
            </a:r>
            <a:br>
              <a:rPr lang="en-US" dirty="0"/>
            </a:br>
            <a:r>
              <a:rPr lang="en-US" dirty="0"/>
              <a:t>Spleen Length Reduction With Ruxolitinib</a:t>
            </a:r>
          </a:p>
        </p:txBody>
      </p:sp>
      <p:sp>
        <p:nvSpPr>
          <p:cNvPr id="7" name="TextBox 6">
            <a:extLst>
              <a:ext uri="{FF2B5EF4-FFF2-40B4-BE49-F238E27FC236}">
                <a16:creationId xmlns:a16="http://schemas.microsoft.com/office/drawing/2014/main" id="{D653EFDE-5D2F-B7C9-6691-7DE336308FB7}"/>
              </a:ext>
            </a:extLst>
          </p:cNvPr>
          <p:cNvSpPr txBox="1"/>
          <p:nvPr/>
        </p:nvSpPr>
        <p:spPr bwMode="auto">
          <a:xfrm rot="16200000">
            <a:off x="536655" y="4010344"/>
            <a:ext cx="139884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OS Probability</a:t>
            </a:r>
          </a:p>
        </p:txBody>
      </p:sp>
      <p:sp>
        <p:nvSpPr>
          <p:cNvPr id="9" name="TextBox 8">
            <a:extLst>
              <a:ext uri="{FF2B5EF4-FFF2-40B4-BE49-F238E27FC236}">
                <a16:creationId xmlns:a16="http://schemas.microsoft.com/office/drawing/2014/main" id="{815CB1DB-8835-C641-D242-C26DEAD4C2A0}"/>
              </a:ext>
            </a:extLst>
          </p:cNvPr>
          <p:cNvSpPr txBox="1"/>
          <p:nvPr/>
        </p:nvSpPr>
        <p:spPr bwMode="auto">
          <a:xfrm>
            <a:off x="6128287" y="5965437"/>
            <a:ext cx="4683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Wk</a:t>
            </a:r>
          </a:p>
        </p:txBody>
      </p:sp>
      <p:grpSp>
        <p:nvGrpSpPr>
          <p:cNvPr id="10" name="Group 9">
            <a:extLst>
              <a:ext uri="{FF2B5EF4-FFF2-40B4-BE49-F238E27FC236}">
                <a16:creationId xmlns:a16="http://schemas.microsoft.com/office/drawing/2014/main" id="{907412D8-3141-9B95-028F-0D6E5A05C416}"/>
              </a:ext>
            </a:extLst>
          </p:cNvPr>
          <p:cNvGrpSpPr/>
          <p:nvPr/>
        </p:nvGrpSpPr>
        <p:grpSpPr>
          <a:xfrm>
            <a:off x="1424757" y="2569127"/>
            <a:ext cx="444353" cy="3274859"/>
            <a:chOff x="2002730" y="2227896"/>
            <a:chExt cx="444353" cy="3274859"/>
          </a:xfrm>
        </p:grpSpPr>
        <p:sp>
          <p:nvSpPr>
            <p:cNvPr id="11" name="TextBox 10">
              <a:extLst>
                <a:ext uri="{FF2B5EF4-FFF2-40B4-BE49-F238E27FC236}">
                  <a16:creationId xmlns:a16="http://schemas.microsoft.com/office/drawing/2014/main" id="{5AE22438-36FF-D4A2-C19B-4A6468DEE442}"/>
                </a:ext>
              </a:extLst>
            </p:cNvPr>
            <p:cNvSpPr txBox="1"/>
            <p:nvPr/>
          </p:nvSpPr>
          <p:spPr bwMode="auto">
            <a:xfrm>
              <a:off x="2002731" y="2227896"/>
              <a:ext cx="4443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12" name="TextBox 11">
              <a:extLst>
                <a:ext uri="{FF2B5EF4-FFF2-40B4-BE49-F238E27FC236}">
                  <a16:creationId xmlns:a16="http://schemas.microsoft.com/office/drawing/2014/main" id="{74D43591-5E3F-F4D6-753B-6EAEE1EA56B1}"/>
                </a:ext>
              </a:extLst>
            </p:cNvPr>
            <p:cNvSpPr txBox="1"/>
            <p:nvPr/>
          </p:nvSpPr>
          <p:spPr bwMode="auto">
            <a:xfrm>
              <a:off x="2002730" y="2808034"/>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0.8</a:t>
              </a:r>
            </a:p>
          </p:txBody>
        </p:sp>
        <p:sp>
          <p:nvSpPr>
            <p:cNvPr id="13" name="TextBox 12">
              <a:extLst>
                <a:ext uri="{FF2B5EF4-FFF2-40B4-BE49-F238E27FC236}">
                  <a16:creationId xmlns:a16="http://schemas.microsoft.com/office/drawing/2014/main" id="{68F0D29E-42D4-6E0F-C89A-1311E6DEE9C4}"/>
                </a:ext>
              </a:extLst>
            </p:cNvPr>
            <p:cNvSpPr txBox="1"/>
            <p:nvPr/>
          </p:nvSpPr>
          <p:spPr bwMode="auto">
            <a:xfrm>
              <a:off x="2002730" y="3402470"/>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0.6</a:t>
              </a:r>
            </a:p>
          </p:txBody>
        </p:sp>
        <p:sp>
          <p:nvSpPr>
            <p:cNvPr id="14" name="TextBox 13">
              <a:extLst>
                <a:ext uri="{FF2B5EF4-FFF2-40B4-BE49-F238E27FC236}">
                  <a16:creationId xmlns:a16="http://schemas.microsoft.com/office/drawing/2014/main" id="{6B35D69A-9635-5FD1-3BF8-8D73A496E207}"/>
                </a:ext>
              </a:extLst>
            </p:cNvPr>
            <p:cNvSpPr txBox="1"/>
            <p:nvPr/>
          </p:nvSpPr>
          <p:spPr bwMode="auto">
            <a:xfrm>
              <a:off x="2002730" y="3984380"/>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0.4</a:t>
              </a:r>
            </a:p>
          </p:txBody>
        </p:sp>
        <p:sp>
          <p:nvSpPr>
            <p:cNvPr id="15" name="TextBox 14">
              <a:extLst>
                <a:ext uri="{FF2B5EF4-FFF2-40B4-BE49-F238E27FC236}">
                  <a16:creationId xmlns:a16="http://schemas.microsoft.com/office/drawing/2014/main" id="{729FC711-61D6-7F32-86C6-260BB830EC42}"/>
                </a:ext>
              </a:extLst>
            </p:cNvPr>
            <p:cNvSpPr txBox="1"/>
            <p:nvPr/>
          </p:nvSpPr>
          <p:spPr bwMode="auto">
            <a:xfrm>
              <a:off x="2002730" y="4578816"/>
              <a:ext cx="4443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0.2</a:t>
              </a:r>
            </a:p>
          </p:txBody>
        </p:sp>
        <p:sp>
          <p:nvSpPr>
            <p:cNvPr id="16" name="TextBox 15">
              <a:extLst>
                <a:ext uri="{FF2B5EF4-FFF2-40B4-BE49-F238E27FC236}">
                  <a16:creationId xmlns:a16="http://schemas.microsoft.com/office/drawing/2014/main" id="{7CC75E91-AEC4-E9B1-9542-1E060B8ADD10}"/>
                </a:ext>
              </a:extLst>
            </p:cNvPr>
            <p:cNvSpPr txBox="1"/>
            <p:nvPr/>
          </p:nvSpPr>
          <p:spPr bwMode="auto">
            <a:xfrm>
              <a:off x="2158222" y="5164201"/>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grpSp>
        <p:nvGrpSpPr>
          <p:cNvPr id="17" name="Group 16">
            <a:extLst>
              <a:ext uri="{FF2B5EF4-FFF2-40B4-BE49-F238E27FC236}">
                <a16:creationId xmlns:a16="http://schemas.microsoft.com/office/drawing/2014/main" id="{7EADA590-67A2-19EC-0363-36ADCCB043E3}"/>
              </a:ext>
            </a:extLst>
          </p:cNvPr>
          <p:cNvGrpSpPr/>
          <p:nvPr/>
        </p:nvGrpSpPr>
        <p:grpSpPr>
          <a:xfrm>
            <a:off x="1774741" y="5721627"/>
            <a:ext cx="9245646" cy="338554"/>
            <a:chOff x="2588107" y="5447773"/>
            <a:chExt cx="12643935" cy="338554"/>
          </a:xfrm>
        </p:grpSpPr>
        <p:sp>
          <p:nvSpPr>
            <p:cNvPr id="18" name="TextBox 17">
              <a:extLst>
                <a:ext uri="{FF2B5EF4-FFF2-40B4-BE49-F238E27FC236}">
                  <a16:creationId xmlns:a16="http://schemas.microsoft.com/office/drawing/2014/main" id="{C3C34520-2735-F7A5-4ABB-B0B37BC8A93F}"/>
                </a:ext>
              </a:extLst>
            </p:cNvPr>
            <p:cNvSpPr txBox="1"/>
            <p:nvPr/>
          </p:nvSpPr>
          <p:spPr bwMode="auto">
            <a:xfrm>
              <a:off x="2588107" y="5447773"/>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19" name="TextBox 18">
              <a:extLst>
                <a:ext uri="{FF2B5EF4-FFF2-40B4-BE49-F238E27FC236}">
                  <a16:creationId xmlns:a16="http://schemas.microsoft.com/office/drawing/2014/main" id="{F4DA63D1-DC3E-9976-50E9-28C6D4E7802A}"/>
                </a:ext>
              </a:extLst>
            </p:cNvPr>
            <p:cNvSpPr txBox="1"/>
            <p:nvPr/>
          </p:nvSpPr>
          <p:spPr bwMode="auto">
            <a:xfrm>
              <a:off x="3191328" y="544777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a:t>
              </a:r>
            </a:p>
          </p:txBody>
        </p:sp>
        <p:sp>
          <p:nvSpPr>
            <p:cNvPr id="20" name="TextBox 19">
              <a:extLst>
                <a:ext uri="{FF2B5EF4-FFF2-40B4-BE49-F238E27FC236}">
                  <a16:creationId xmlns:a16="http://schemas.microsoft.com/office/drawing/2014/main" id="{77BC6D9B-EDEF-6B06-2AA8-50AA17421C1B}"/>
                </a:ext>
              </a:extLst>
            </p:cNvPr>
            <p:cNvSpPr txBox="1"/>
            <p:nvPr/>
          </p:nvSpPr>
          <p:spPr bwMode="auto">
            <a:xfrm>
              <a:off x="3839027" y="544777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32</a:t>
              </a:r>
            </a:p>
          </p:txBody>
        </p:sp>
        <p:sp>
          <p:nvSpPr>
            <p:cNvPr id="21" name="TextBox 20">
              <a:extLst>
                <a:ext uri="{FF2B5EF4-FFF2-40B4-BE49-F238E27FC236}">
                  <a16:creationId xmlns:a16="http://schemas.microsoft.com/office/drawing/2014/main" id="{8BB1AEF5-687D-598E-157A-CF25AE5E5934}"/>
                </a:ext>
              </a:extLst>
            </p:cNvPr>
            <p:cNvSpPr txBox="1"/>
            <p:nvPr/>
          </p:nvSpPr>
          <p:spPr bwMode="auto">
            <a:xfrm>
              <a:off x="4494345" y="544777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22" name="TextBox 21">
              <a:extLst>
                <a:ext uri="{FF2B5EF4-FFF2-40B4-BE49-F238E27FC236}">
                  <a16:creationId xmlns:a16="http://schemas.microsoft.com/office/drawing/2014/main" id="{4B791053-A8B1-4C58-221F-5C1D8635AA16}"/>
                </a:ext>
              </a:extLst>
            </p:cNvPr>
            <p:cNvSpPr txBox="1"/>
            <p:nvPr/>
          </p:nvSpPr>
          <p:spPr bwMode="auto">
            <a:xfrm>
              <a:off x="5049300" y="5447773"/>
              <a:ext cx="53752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64</a:t>
              </a:r>
            </a:p>
          </p:txBody>
        </p:sp>
        <p:sp>
          <p:nvSpPr>
            <p:cNvPr id="23" name="TextBox 22">
              <a:extLst>
                <a:ext uri="{FF2B5EF4-FFF2-40B4-BE49-F238E27FC236}">
                  <a16:creationId xmlns:a16="http://schemas.microsoft.com/office/drawing/2014/main" id="{663A34C2-1CA6-DF83-6B62-FA2B8D9B8DA9}"/>
                </a:ext>
              </a:extLst>
            </p:cNvPr>
            <p:cNvSpPr txBox="1"/>
            <p:nvPr/>
          </p:nvSpPr>
          <p:spPr bwMode="auto">
            <a:xfrm>
              <a:off x="5704617" y="5447773"/>
              <a:ext cx="53752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24" name="TextBox 23">
              <a:extLst>
                <a:ext uri="{FF2B5EF4-FFF2-40B4-BE49-F238E27FC236}">
                  <a16:creationId xmlns:a16="http://schemas.microsoft.com/office/drawing/2014/main" id="{EC9CD3FA-262A-15C7-3092-4C36352062D3}"/>
                </a:ext>
              </a:extLst>
            </p:cNvPr>
            <p:cNvSpPr txBox="1"/>
            <p:nvPr/>
          </p:nvSpPr>
          <p:spPr bwMode="auto">
            <a:xfrm>
              <a:off x="6352316" y="5447773"/>
              <a:ext cx="53752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96</a:t>
              </a:r>
            </a:p>
          </p:txBody>
        </p:sp>
        <p:sp>
          <p:nvSpPr>
            <p:cNvPr id="25" name="TextBox 24">
              <a:extLst>
                <a:ext uri="{FF2B5EF4-FFF2-40B4-BE49-F238E27FC236}">
                  <a16:creationId xmlns:a16="http://schemas.microsoft.com/office/drawing/2014/main" id="{64F37D97-6FA8-9E39-6791-0B72941EFF6B}"/>
                </a:ext>
              </a:extLst>
            </p:cNvPr>
            <p:cNvSpPr txBox="1"/>
            <p:nvPr/>
          </p:nvSpPr>
          <p:spPr bwMode="auto">
            <a:xfrm>
              <a:off x="6936386" y="5447773"/>
              <a:ext cx="6800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112</a:t>
              </a:r>
            </a:p>
          </p:txBody>
        </p:sp>
        <p:sp>
          <p:nvSpPr>
            <p:cNvPr id="26" name="TextBox 25">
              <a:extLst>
                <a:ext uri="{FF2B5EF4-FFF2-40B4-BE49-F238E27FC236}">
                  <a16:creationId xmlns:a16="http://schemas.microsoft.com/office/drawing/2014/main" id="{D9E17F15-FA28-36BE-B5EC-756DC21D8650}"/>
                </a:ext>
              </a:extLst>
            </p:cNvPr>
            <p:cNvSpPr txBox="1"/>
            <p:nvPr/>
          </p:nvSpPr>
          <p:spPr bwMode="auto">
            <a:xfrm>
              <a:off x="7571586" y="5447773"/>
              <a:ext cx="6800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128</a:t>
              </a:r>
            </a:p>
          </p:txBody>
        </p:sp>
        <p:sp>
          <p:nvSpPr>
            <p:cNvPr id="27" name="TextBox 26">
              <a:extLst>
                <a:ext uri="{FF2B5EF4-FFF2-40B4-BE49-F238E27FC236}">
                  <a16:creationId xmlns:a16="http://schemas.microsoft.com/office/drawing/2014/main" id="{50599A98-F865-4F36-5FCF-E9444020DBB5}"/>
                </a:ext>
              </a:extLst>
            </p:cNvPr>
            <p:cNvSpPr txBox="1"/>
            <p:nvPr/>
          </p:nvSpPr>
          <p:spPr bwMode="auto">
            <a:xfrm>
              <a:off x="8226903" y="5447773"/>
              <a:ext cx="6800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144</a:t>
              </a:r>
            </a:p>
          </p:txBody>
        </p:sp>
        <p:sp>
          <p:nvSpPr>
            <p:cNvPr id="28" name="TextBox 27">
              <a:extLst>
                <a:ext uri="{FF2B5EF4-FFF2-40B4-BE49-F238E27FC236}">
                  <a16:creationId xmlns:a16="http://schemas.microsoft.com/office/drawing/2014/main" id="{0570B03F-AE9C-8C44-EF9B-DBBE96A8F608}"/>
                </a:ext>
              </a:extLst>
            </p:cNvPr>
            <p:cNvSpPr txBox="1"/>
            <p:nvPr/>
          </p:nvSpPr>
          <p:spPr bwMode="auto">
            <a:xfrm>
              <a:off x="8854092" y="5447773"/>
              <a:ext cx="6800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160</a:t>
              </a:r>
            </a:p>
          </p:txBody>
        </p:sp>
        <p:sp>
          <p:nvSpPr>
            <p:cNvPr id="29" name="TextBox 28">
              <a:extLst>
                <a:ext uri="{FF2B5EF4-FFF2-40B4-BE49-F238E27FC236}">
                  <a16:creationId xmlns:a16="http://schemas.microsoft.com/office/drawing/2014/main" id="{CCBFCE79-C6D3-04EC-FA78-BB0676941E75}"/>
                </a:ext>
              </a:extLst>
            </p:cNvPr>
            <p:cNvSpPr txBox="1"/>
            <p:nvPr/>
          </p:nvSpPr>
          <p:spPr bwMode="auto">
            <a:xfrm>
              <a:off x="9509410" y="5447773"/>
              <a:ext cx="6800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176</a:t>
              </a:r>
            </a:p>
          </p:txBody>
        </p:sp>
        <p:sp>
          <p:nvSpPr>
            <p:cNvPr id="30" name="TextBox 29">
              <a:extLst>
                <a:ext uri="{FF2B5EF4-FFF2-40B4-BE49-F238E27FC236}">
                  <a16:creationId xmlns:a16="http://schemas.microsoft.com/office/drawing/2014/main" id="{4E176A7C-28F6-EC0E-381A-A6ED7310950F}"/>
                </a:ext>
              </a:extLst>
            </p:cNvPr>
            <p:cNvSpPr txBox="1"/>
            <p:nvPr/>
          </p:nvSpPr>
          <p:spPr bwMode="auto">
            <a:xfrm>
              <a:off x="10157109" y="5447773"/>
              <a:ext cx="6800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192</a:t>
              </a:r>
            </a:p>
          </p:txBody>
        </p:sp>
        <p:sp>
          <p:nvSpPr>
            <p:cNvPr id="54" name="TextBox 53">
              <a:extLst>
                <a:ext uri="{FF2B5EF4-FFF2-40B4-BE49-F238E27FC236}">
                  <a16:creationId xmlns:a16="http://schemas.microsoft.com/office/drawing/2014/main" id="{ACDD35A2-B181-1238-36F3-8B25C81475FC}"/>
                </a:ext>
              </a:extLst>
            </p:cNvPr>
            <p:cNvSpPr txBox="1"/>
            <p:nvPr/>
          </p:nvSpPr>
          <p:spPr bwMode="auto">
            <a:xfrm>
              <a:off x="10740511" y="5447773"/>
              <a:ext cx="6800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208</a:t>
              </a:r>
            </a:p>
          </p:txBody>
        </p:sp>
        <p:sp>
          <p:nvSpPr>
            <p:cNvPr id="55" name="TextBox 54">
              <a:extLst>
                <a:ext uri="{FF2B5EF4-FFF2-40B4-BE49-F238E27FC236}">
                  <a16:creationId xmlns:a16="http://schemas.microsoft.com/office/drawing/2014/main" id="{F55F5ABB-6ADF-786D-55FD-E06F1C5B5CE7}"/>
                </a:ext>
              </a:extLst>
            </p:cNvPr>
            <p:cNvSpPr txBox="1"/>
            <p:nvPr/>
          </p:nvSpPr>
          <p:spPr bwMode="auto">
            <a:xfrm>
              <a:off x="11395832" y="5447773"/>
              <a:ext cx="6800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224</a:t>
              </a:r>
            </a:p>
          </p:txBody>
        </p:sp>
        <p:sp>
          <p:nvSpPr>
            <p:cNvPr id="56" name="TextBox 55">
              <a:extLst>
                <a:ext uri="{FF2B5EF4-FFF2-40B4-BE49-F238E27FC236}">
                  <a16:creationId xmlns:a16="http://schemas.microsoft.com/office/drawing/2014/main" id="{B83D0876-C618-CC4B-118B-FB1BFE2E2351}"/>
                </a:ext>
              </a:extLst>
            </p:cNvPr>
            <p:cNvSpPr txBox="1"/>
            <p:nvPr/>
          </p:nvSpPr>
          <p:spPr bwMode="auto">
            <a:xfrm>
              <a:off x="12043530" y="5447773"/>
              <a:ext cx="6800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240</a:t>
              </a:r>
            </a:p>
          </p:txBody>
        </p:sp>
        <p:sp>
          <p:nvSpPr>
            <p:cNvPr id="57" name="TextBox 56">
              <a:extLst>
                <a:ext uri="{FF2B5EF4-FFF2-40B4-BE49-F238E27FC236}">
                  <a16:creationId xmlns:a16="http://schemas.microsoft.com/office/drawing/2014/main" id="{5E60D348-7A11-F456-A299-FBBE6D3D0785}"/>
                </a:ext>
              </a:extLst>
            </p:cNvPr>
            <p:cNvSpPr txBox="1"/>
            <p:nvPr/>
          </p:nvSpPr>
          <p:spPr bwMode="auto">
            <a:xfrm>
              <a:off x="12665600" y="5447773"/>
              <a:ext cx="6800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256</a:t>
              </a:r>
            </a:p>
          </p:txBody>
        </p:sp>
        <p:sp>
          <p:nvSpPr>
            <p:cNvPr id="58" name="TextBox 57">
              <a:extLst>
                <a:ext uri="{FF2B5EF4-FFF2-40B4-BE49-F238E27FC236}">
                  <a16:creationId xmlns:a16="http://schemas.microsoft.com/office/drawing/2014/main" id="{91AD8BDD-339E-EB78-EEC4-3653E5A0283B}"/>
                </a:ext>
              </a:extLst>
            </p:cNvPr>
            <p:cNvSpPr txBox="1"/>
            <p:nvPr/>
          </p:nvSpPr>
          <p:spPr bwMode="auto">
            <a:xfrm>
              <a:off x="13249002" y="5447773"/>
              <a:ext cx="6800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272</a:t>
              </a:r>
            </a:p>
          </p:txBody>
        </p:sp>
        <p:sp>
          <p:nvSpPr>
            <p:cNvPr id="59" name="TextBox 58">
              <a:extLst>
                <a:ext uri="{FF2B5EF4-FFF2-40B4-BE49-F238E27FC236}">
                  <a16:creationId xmlns:a16="http://schemas.microsoft.com/office/drawing/2014/main" id="{9340CCD3-0B56-241E-0409-DED9CEEAF836}"/>
                </a:ext>
              </a:extLst>
            </p:cNvPr>
            <p:cNvSpPr txBox="1"/>
            <p:nvPr/>
          </p:nvSpPr>
          <p:spPr bwMode="auto">
            <a:xfrm>
              <a:off x="13904322" y="5447773"/>
              <a:ext cx="6800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288</a:t>
              </a:r>
            </a:p>
          </p:txBody>
        </p:sp>
        <p:sp>
          <p:nvSpPr>
            <p:cNvPr id="60" name="TextBox 59">
              <a:extLst>
                <a:ext uri="{FF2B5EF4-FFF2-40B4-BE49-F238E27FC236}">
                  <a16:creationId xmlns:a16="http://schemas.microsoft.com/office/drawing/2014/main" id="{F5B11814-F0C4-28B6-89D1-CB9509B63AB1}"/>
                </a:ext>
              </a:extLst>
            </p:cNvPr>
            <p:cNvSpPr txBox="1"/>
            <p:nvPr/>
          </p:nvSpPr>
          <p:spPr bwMode="auto">
            <a:xfrm>
              <a:off x="14552022" y="5447773"/>
              <a:ext cx="68002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304</a:t>
              </a:r>
            </a:p>
          </p:txBody>
        </p:sp>
      </p:grpSp>
      <p:sp>
        <p:nvSpPr>
          <p:cNvPr id="31" name="Freeform: Shape 30">
            <a:extLst>
              <a:ext uri="{FF2B5EF4-FFF2-40B4-BE49-F238E27FC236}">
                <a16:creationId xmlns:a16="http://schemas.microsoft.com/office/drawing/2014/main" id="{F34E8818-95E0-04D3-8611-B306946F8C0F}"/>
              </a:ext>
            </a:extLst>
          </p:cNvPr>
          <p:cNvSpPr/>
          <p:nvPr/>
        </p:nvSpPr>
        <p:spPr bwMode="auto">
          <a:xfrm>
            <a:off x="1927286" y="2642470"/>
            <a:ext cx="8855014" cy="3040381"/>
          </a:xfrm>
          <a:custGeom>
            <a:avLst/>
            <a:gdLst>
              <a:gd name="connsiteX0" fmla="*/ 0 w 8221980"/>
              <a:gd name="connsiteY0" fmla="*/ 0 h 3032760"/>
              <a:gd name="connsiteX1" fmla="*/ 0 w 8221980"/>
              <a:gd name="connsiteY1" fmla="*/ 3032760 h 3032760"/>
              <a:gd name="connsiteX2" fmla="*/ 8221980 w 8221980"/>
              <a:gd name="connsiteY2" fmla="*/ 3032760 h 3032760"/>
            </a:gdLst>
            <a:ahLst/>
            <a:cxnLst>
              <a:cxn ang="0">
                <a:pos x="connsiteX0" y="connsiteY0"/>
              </a:cxn>
              <a:cxn ang="0">
                <a:pos x="connsiteX1" y="connsiteY1"/>
              </a:cxn>
              <a:cxn ang="0">
                <a:pos x="connsiteX2" y="connsiteY2"/>
              </a:cxn>
            </a:cxnLst>
            <a:rect l="l" t="t" r="r" b="b"/>
            <a:pathLst>
              <a:path w="8221980" h="3032760">
                <a:moveTo>
                  <a:pt x="0" y="0"/>
                </a:moveTo>
                <a:lnTo>
                  <a:pt x="0" y="3032760"/>
                </a:lnTo>
                <a:lnTo>
                  <a:pt x="8221980" y="303276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32" name="Group 31">
            <a:extLst>
              <a:ext uri="{FF2B5EF4-FFF2-40B4-BE49-F238E27FC236}">
                <a16:creationId xmlns:a16="http://schemas.microsoft.com/office/drawing/2014/main" id="{1363B7BF-5EC4-2E77-29D9-B54A817986BF}"/>
              </a:ext>
            </a:extLst>
          </p:cNvPr>
          <p:cNvGrpSpPr/>
          <p:nvPr/>
        </p:nvGrpSpPr>
        <p:grpSpPr>
          <a:xfrm>
            <a:off x="1829947" y="2737932"/>
            <a:ext cx="106680" cy="2947242"/>
            <a:chOff x="2109892" y="2396701"/>
            <a:chExt cx="1245292" cy="2947242"/>
          </a:xfrm>
        </p:grpSpPr>
        <p:cxnSp>
          <p:nvCxnSpPr>
            <p:cNvPr id="33" name="Straight Connector 32">
              <a:extLst>
                <a:ext uri="{FF2B5EF4-FFF2-40B4-BE49-F238E27FC236}">
                  <a16:creationId xmlns:a16="http://schemas.microsoft.com/office/drawing/2014/main" id="{6DD88825-FAD1-6790-D7D8-64B381564676}"/>
                </a:ext>
              </a:extLst>
            </p:cNvPr>
            <p:cNvCxnSpPr>
              <a:cxnSpLocks/>
            </p:cNvCxnSpPr>
            <p:nvPr/>
          </p:nvCxnSpPr>
          <p:spPr bwMode="auto">
            <a:xfrm>
              <a:off x="2109892" y="2396701"/>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C0DA2876-5A39-C07C-566C-377D3F2C3FC8}"/>
                </a:ext>
              </a:extLst>
            </p:cNvPr>
            <p:cNvCxnSpPr>
              <a:cxnSpLocks/>
            </p:cNvCxnSpPr>
            <p:nvPr/>
          </p:nvCxnSpPr>
          <p:spPr bwMode="auto">
            <a:xfrm>
              <a:off x="2109892" y="2992551"/>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998A9C8F-5158-FEC2-B71C-7BF47F07A602}"/>
                </a:ext>
              </a:extLst>
            </p:cNvPr>
            <p:cNvCxnSpPr>
              <a:cxnSpLocks/>
            </p:cNvCxnSpPr>
            <p:nvPr/>
          </p:nvCxnSpPr>
          <p:spPr bwMode="auto">
            <a:xfrm>
              <a:off x="2109892" y="3575768"/>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85178AE8-2281-06C3-13A4-6400ED7CBFB4}"/>
                </a:ext>
              </a:extLst>
            </p:cNvPr>
            <p:cNvCxnSpPr>
              <a:cxnSpLocks/>
            </p:cNvCxnSpPr>
            <p:nvPr/>
          </p:nvCxnSpPr>
          <p:spPr bwMode="auto">
            <a:xfrm>
              <a:off x="2109892" y="4171618"/>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A0478A89-5E99-F266-14F3-327415EA1DEA}"/>
                </a:ext>
              </a:extLst>
            </p:cNvPr>
            <p:cNvCxnSpPr>
              <a:cxnSpLocks/>
            </p:cNvCxnSpPr>
            <p:nvPr/>
          </p:nvCxnSpPr>
          <p:spPr bwMode="auto">
            <a:xfrm>
              <a:off x="2109892" y="4748093"/>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75A5967F-B556-EFA9-501C-1345C92DE222}"/>
                </a:ext>
              </a:extLst>
            </p:cNvPr>
            <p:cNvCxnSpPr>
              <a:cxnSpLocks/>
            </p:cNvCxnSpPr>
            <p:nvPr/>
          </p:nvCxnSpPr>
          <p:spPr bwMode="auto">
            <a:xfrm>
              <a:off x="2109892" y="5343943"/>
              <a:ext cx="1245292" cy="0"/>
            </a:xfrm>
            <a:prstGeom prst="line">
              <a:avLst/>
            </a:prstGeom>
            <a:noFill/>
            <a:ln w="28575" cap="flat" cmpd="sng" algn="ctr">
              <a:solidFill>
                <a:schemeClr val="bg1"/>
              </a:solidFill>
              <a:prstDash val="solid"/>
              <a:round/>
              <a:headEnd type="none" w="med" len="med"/>
              <a:tailEnd type="none" w="med" len="med"/>
            </a:ln>
            <a:effectLst/>
          </p:spPr>
        </p:cxnSp>
      </p:grpSp>
      <p:grpSp>
        <p:nvGrpSpPr>
          <p:cNvPr id="16390" name="Group 16389">
            <a:extLst>
              <a:ext uri="{FF2B5EF4-FFF2-40B4-BE49-F238E27FC236}">
                <a16:creationId xmlns:a16="http://schemas.microsoft.com/office/drawing/2014/main" id="{B57C21D9-F99C-9ED5-0419-FD0DB37E0CB9}"/>
              </a:ext>
            </a:extLst>
          </p:cNvPr>
          <p:cNvGrpSpPr/>
          <p:nvPr/>
        </p:nvGrpSpPr>
        <p:grpSpPr>
          <a:xfrm>
            <a:off x="1927286" y="5680184"/>
            <a:ext cx="8871908" cy="108821"/>
            <a:chOff x="1584386" y="5072299"/>
            <a:chExt cx="8871908" cy="375476"/>
          </a:xfrm>
        </p:grpSpPr>
        <p:grpSp>
          <p:nvGrpSpPr>
            <p:cNvPr id="39" name="Group 38">
              <a:extLst>
                <a:ext uri="{FF2B5EF4-FFF2-40B4-BE49-F238E27FC236}">
                  <a16:creationId xmlns:a16="http://schemas.microsoft.com/office/drawing/2014/main" id="{0C381705-7501-4F69-472D-BD4A0E64EF62}"/>
                </a:ext>
              </a:extLst>
            </p:cNvPr>
            <p:cNvGrpSpPr/>
            <p:nvPr/>
          </p:nvGrpSpPr>
          <p:grpSpPr>
            <a:xfrm rot="5400000">
              <a:off x="2564108" y="4095198"/>
              <a:ext cx="372849" cy="2332293"/>
              <a:chOff x="2109892" y="2396701"/>
              <a:chExt cx="1245292" cy="2947242"/>
            </a:xfrm>
          </p:grpSpPr>
          <p:cxnSp>
            <p:nvCxnSpPr>
              <p:cNvPr id="40" name="Straight Connector 39">
                <a:extLst>
                  <a:ext uri="{FF2B5EF4-FFF2-40B4-BE49-F238E27FC236}">
                    <a16:creationId xmlns:a16="http://schemas.microsoft.com/office/drawing/2014/main" id="{5AF2CE33-38B3-02F4-17AB-48E0F362D742}"/>
                  </a:ext>
                </a:extLst>
              </p:cNvPr>
              <p:cNvCxnSpPr>
                <a:cxnSpLocks/>
              </p:cNvCxnSpPr>
              <p:nvPr/>
            </p:nvCxnSpPr>
            <p:spPr bwMode="auto">
              <a:xfrm>
                <a:off x="2109892" y="2396701"/>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18EC2B4C-DE8D-CF15-16B5-2CB99646C1AB}"/>
                  </a:ext>
                </a:extLst>
              </p:cNvPr>
              <p:cNvCxnSpPr>
                <a:cxnSpLocks/>
              </p:cNvCxnSpPr>
              <p:nvPr/>
            </p:nvCxnSpPr>
            <p:spPr bwMode="auto">
              <a:xfrm>
                <a:off x="2109892" y="2992551"/>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3BF54C41-1F0D-216F-E6EB-6BA5CD4480D2}"/>
                  </a:ext>
                </a:extLst>
              </p:cNvPr>
              <p:cNvCxnSpPr>
                <a:cxnSpLocks/>
              </p:cNvCxnSpPr>
              <p:nvPr/>
            </p:nvCxnSpPr>
            <p:spPr bwMode="auto">
              <a:xfrm>
                <a:off x="2109892" y="3575768"/>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0D290B89-0208-5AA1-8F8B-179A2411CC33}"/>
                  </a:ext>
                </a:extLst>
              </p:cNvPr>
              <p:cNvCxnSpPr>
                <a:cxnSpLocks/>
              </p:cNvCxnSpPr>
              <p:nvPr/>
            </p:nvCxnSpPr>
            <p:spPr bwMode="auto">
              <a:xfrm>
                <a:off x="2109892" y="4171618"/>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CA10FB77-8CAD-9C36-E35D-9FDEE2FDBFC6}"/>
                  </a:ext>
                </a:extLst>
              </p:cNvPr>
              <p:cNvCxnSpPr>
                <a:cxnSpLocks/>
              </p:cNvCxnSpPr>
              <p:nvPr/>
            </p:nvCxnSpPr>
            <p:spPr bwMode="auto">
              <a:xfrm>
                <a:off x="2109892" y="4748093"/>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85687925-3B3D-1782-EBB4-B66C77B6F76F}"/>
                  </a:ext>
                </a:extLst>
              </p:cNvPr>
              <p:cNvCxnSpPr>
                <a:cxnSpLocks/>
              </p:cNvCxnSpPr>
              <p:nvPr/>
            </p:nvCxnSpPr>
            <p:spPr bwMode="auto">
              <a:xfrm>
                <a:off x="2109892" y="5343943"/>
                <a:ext cx="1245292" cy="0"/>
              </a:xfrm>
              <a:prstGeom prst="line">
                <a:avLst/>
              </a:prstGeom>
              <a:noFill/>
              <a:ln w="28575" cap="flat" cmpd="sng" algn="ctr">
                <a:solidFill>
                  <a:schemeClr val="bg1"/>
                </a:solidFill>
                <a:prstDash val="solid"/>
                <a:round/>
                <a:headEnd type="none" w="med" len="med"/>
                <a:tailEnd type="none" w="med" len="med"/>
              </a:ln>
              <a:effectLst/>
            </p:spPr>
          </p:cxnSp>
        </p:grpSp>
        <p:grpSp>
          <p:nvGrpSpPr>
            <p:cNvPr id="46" name="Group 45">
              <a:extLst>
                <a:ext uri="{FF2B5EF4-FFF2-40B4-BE49-F238E27FC236}">
                  <a16:creationId xmlns:a16="http://schemas.microsoft.com/office/drawing/2014/main" id="{D383FC66-33BC-58FD-32F5-F774D9E64674}"/>
                </a:ext>
              </a:extLst>
            </p:cNvPr>
            <p:cNvGrpSpPr/>
            <p:nvPr/>
          </p:nvGrpSpPr>
          <p:grpSpPr>
            <a:xfrm rot="5400000">
              <a:off x="5590697" y="3852812"/>
              <a:ext cx="375475" cy="2814450"/>
              <a:chOff x="2109892" y="1798445"/>
              <a:chExt cx="1245293" cy="3545498"/>
            </a:xfrm>
          </p:grpSpPr>
          <p:cxnSp>
            <p:nvCxnSpPr>
              <p:cNvPr id="47" name="Straight Connector 46">
                <a:extLst>
                  <a:ext uri="{FF2B5EF4-FFF2-40B4-BE49-F238E27FC236}">
                    <a16:creationId xmlns:a16="http://schemas.microsoft.com/office/drawing/2014/main" id="{F649FAE2-0884-5E59-EDB4-BC0D4AC580C1}"/>
                  </a:ext>
                </a:extLst>
              </p:cNvPr>
              <p:cNvCxnSpPr>
                <a:cxnSpLocks/>
              </p:cNvCxnSpPr>
              <p:nvPr/>
            </p:nvCxnSpPr>
            <p:spPr bwMode="auto">
              <a:xfrm>
                <a:off x="2109892" y="2396701"/>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363EAAD8-5A99-268A-F9C9-D7F4271F4C43}"/>
                  </a:ext>
                </a:extLst>
              </p:cNvPr>
              <p:cNvCxnSpPr>
                <a:cxnSpLocks/>
              </p:cNvCxnSpPr>
              <p:nvPr/>
            </p:nvCxnSpPr>
            <p:spPr bwMode="auto">
              <a:xfrm>
                <a:off x="2109892" y="2992551"/>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E78AF834-BE8E-8956-8589-395AB21D3F1E}"/>
                  </a:ext>
                </a:extLst>
              </p:cNvPr>
              <p:cNvCxnSpPr>
                <a:cxnSpLocks/>
              </p:cNvCxnSpPr>
              <p:nvPr/>
            </p:nvCxnSpPr>
            <p:spPr bwMode="auto">
              <a:xfrm>
                <a:off x="2109892" y="3575768"/>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CA0F485E-EC81-7BA3-5BC8-B73699C8BD1A}"/>
                  </a:ext>
                </a:extLst>
              </p:cNvPr>
              <p:cNvCxnSpPr>
                <a:cxnSpLocks/>
              </p:cNvCxnSpPr>
              <p:nvPr/>
            </p:nvCxnSpPr>
            <p:spPr bwMode="auto">
              <a:xfrm>
                <a:off x="2109892" y="4171618"/>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0906D6C7-8532-F1B3-19ED-23F8A8408CB2}"/>
                  </a:ext>
                </a:extLst>
              </p:cNvPr>
              <p:cNvCxnSpPr>
                <a:cxnSpLocks/>
              </p:cNvCxnSpPr>
              <p:nvPr/>
            </p:nvCxnSpPr>
            <p:spPr bwMode="auto">
              <a:xfrm>
                <a:off x="2109892" y="4748093"/>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40B317A7-289C-DBBC-3C18-AEA6AFC4C606}"/>
                  </a:ext>
                </a:extLst>
              </p:cNvPr>
              <p:cNvCxnSpPr>
                <a:cxnSpLocks/>
              </p:cNvCxnSpPr>
              <p:nvPr/>
            </p:nvCxnSpPr>
            <p:spPr bwMode="auto">
              <a:xfrm>
                <a:off x="2109892" y="5343943"/>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E0B776CE-AF02-7F54-14C4-E85DCEEE3F43}"/>
                  </a:ext>
                </a:extLst>
              </p:cNvPr>
              <p:cNvCxnSpPr>
                <a:cxnSpLocks/>
              </p:cNvCxnSpPr>
              <p:nvPr/>
            </p:nvCxnSpPr>
            <p:spPr bwMode="auto">
              <a:xfrm>
                <a:off x="2109893" y="1798445"/>
                <a:ext cx="1245292" cy="0"/>
              </a:xfrm>
              <a:prstGeom prst="line">
                <a:avLst/>
              </a:prstGeom>
              <a:noFill/>
              <a:ln w="28575" cap="flat" cmpd="sng" algn="ctr">
                <a:solidFill>
                  <a:schemeClr val="bg1"/>
                </a:solidFill>
                <a:prstDash val="solid"/>
                <a:round/>
                <a:headEnd type="none" w="med" len="med"/>
                <a:tailEnd type="none" w="med" len="med"/>
              </a:ln>
              <a:effectLst/>
            </p:spPr>
          </p:cxnSp>
        </p:grpSp>
        <p:grpSp>
          <p:nvGrpSpPr>
            <p:cNvPr id="61" name="Group 60">
              <a:extLst>
                <a:ext uri="{FF2B5EF4-FFF2-40B4-BE49-F238E27FC236}">
                  <a16:creationId xmlns:a16="http://schemas.microsoft.com/office/drawing/2014/main" id="{D4594FD5-E7F7-F2B2-14CB-F670513894EE}"/>
                </a:ext>
              </a:extLst>
            </p:cNvPr>
            <p:cNvGrpSpPr/>
            <p:nvPr/>
          </p:nvGrpSpPr>
          <p:grpSpPr>
            <a:xfrm rot="5400000">
              <a:off x="8861331" y="3852813"/>
              <a:ext cx="375475" cy="2814450"/>
              <a:chOff x="2109892" y="1798445"/>
              <a:chExt cx="1245293" cy="3545498"/>
            </a:xfrm>
          </p:grpSpPr>
          <p:cxnSp>
            <p:nvCxnSpPr>
              <p:cNvPr id="62" name="Straight Connector 61">
                <a:extLst>
                  <a:ext uri="{FF2B5EF4-FFF2-40B4-BE49-F238E27FC236}">
                    <a16:creationId xmlns:a16="http://schemas.microsoft.com/office/drawing/2014/main" id="{B1F661C6-4464-8D4A-CA70-D3B6B78E9CC9}"/>
                  </a:ext>
                </a:extLst>
              </p:cNvPr>
              <p:cNvCxnSpPr>
                <a:cxnSpLocks/>
              </p:cNvCxnSpPr>
              <p:nvPr/>
            </p:nvCxnSpPr>
            <p:spPr bwMode="auto">
              <a:xfrm>
                <a:off x="2109892" y="2396701"/>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0B5DB330-1261-0990-9386-D5C50F6DE60F}"/>
                  </a:ext>
                </a:extLst>
              </p:cNvPr>
              <p:cNvCxnSpPr>
                <a:cxnSpLocks/>
              </p:cNvCxnSpPr>
              <p:nvPr/>
            </p:nvCxnSpPr>
            <p:spPr bwMode="auto">
              <a:xfrm>
                <a:off x="2109892" y="2992551"/>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16384" name="Straight Connector 16383">
                <a:extLst>
                  <a:ext uri="{FF2B5EF4-FFF2-40B4-BE49-F238E27FC236}">
                    <a16:creationId xmlns:a16="http://schemas.microsoft.com/office/drawing/2014/main" id="{56BF91A5-EF36-513D-80C9-3EBA488D7BA9}"/>
                  </a:ext>
                </a:extLst>
              </p:cNvPr>
              <p:cNvCxnSpPr>
                <a:cxnSpLocks/>
              </p:cNvCxnSpPr>
              <p:nvPr/>
            </p:nvCxnSpPr>
            <p:spPr bwMode="auto">
              <a:xfrm>
                <a:off x="2109892" y="3575768"/>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16385" name="Straight Connector 16384">
                <a:extLst>
                  <a:ext uri="{FF2B5EF4-FFF2-40B4-BE49-F238E27FC236}">
                    <a16:creationId xmlns:a16="http://schemas.microsoft.com/office/drawing/2014/main" id="{ED629997-5881-8310-022F-DDD2C43E9C84}"/>
                  </a:ext>
                </a:extLst>
              </p:cNvPr>
              <p:cNvCxnSpPr>
                <a:cxnSpLocks/>
              </p:cNvCxnSpPr>
              <p:nvPr/>
            </p:nvCxnSpPr>
            <p:spPr bwMode="auto">
              <a:xfrm>
                <a:off x="2109892" y="4171618"/>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16387" name="Straight Connector 16386">
                <a:extLst>
                  <a:ext uri="{FF2B5EF4-FFF2-40B4-BE49-F238E27FC236}">
                    <a16:creationId xmlns:a16="http://schemas.microsoft.com/office/drawing/2014/main" id="{FC1A1689-56EF-C5B3-3772-EAE33B9DC7BA}"/>
                  </a:ext>
                </a:extLst>
              </p:cNvPr>
              <p:cNvCxnSpPr>
                <a:cxnSpLocks/>
              </p:cNvCxnSpPr>
              <p:nvPr/>
            </p:nvCxnSpPr>
            <p:spPr bwMode="auto">
              <a:xfrm>
                <a:off x="2109892" y="4748093"/>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16388" name="Straight Connector 16387">
                <a:extLst>
                  <a:ext uri="{FF2B5EF4-FFF2-40B4-BE49-F238E27FC236}">
                    <a16:creationId xmlns:a16="http://schemas.microsoft.com/office/drawing/2014/main" id="{71916040-C0D3-1F5B-71D7-5A671A74513C}"/>
                  </a:ext>
                </a:extLst>
              </p:cNvPr>
              <p:cNvCxnSpPr>
                <a:cxnSpLocks/>
              </p:cNvCxnSpPr>
              <p:nvPr/>
            </p:nvCxnSpPr>
            <p:spPr bwMode="auto">
              <a:xfrm>
                <a:off x="2109892" y="5343943"/>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16389" name="Straight Connector 16388">
                <a:extLst>
                  <a:ext uri="{FF2B5EF4-FFF2-40B4-BE49-F238E27FC236}">
                    <a16:creationId xmlns:a16="http://schemas.microsoft.com/office/drawing/2014/main" id="{94B254B8-7DF8-8CC1-5BD2-F87BD574C74F}"/>
                  </a:ext>
                </a:extLst>
              </p:cNvPr>
              <p:cNvCxnSpPr>
                <a:cxnSpLocks/>
              </p:cNvCxnSpPr>
              <p:nvPr/>
            </p:nvCxnSpPr>
            <p:spPr bwMode="auto">
              <a:xfrm>
                <a:off x="2109893" y="1798445"/>
                <a:ext cx="1245292" cy="0"/>
              </a:xfrm>
              <a:prstGeom prst="line">
                <a:avLst/>
              </a:prstGeom>
              <a:noFill/>
              <a:ln w="28575" cap="flat" cmpd="sng" algn="ctr">
                <a:solidFill>
                  <a:schemeClr val="bg1"/>
                </a:solidFill>
                <a:prstDash val="solid"/>
                <a:round/>
                <a:headEnd type="none" w="med" len="med"/>
                <a:tailEnd type="none" w="med" len="med"/>
              </a:ln>
              <a:effectLst/>
            </p:spPr>
          </p:cxnSp>
        </p:grpSp>
      </p:grpSp>
      <p:graphicFrame>
        <p:nvGraphicFramePr>
          <p:cNvPr id="16395" name="Table 16395">
            <a:extLst>
              <a:ext uri="{FF2B5EF4-FFF2-40B4-BE49-F238E27FC236}">
                <a16:creationId xmlns:a16="http://schemas.microsoft.com/office/drawing/2014/main" id="{29FEEF53-CBD1-9A20-8A15-741CBC9B6132}"/>
              </a:ext>
            </a:extLst>
          </p:cNvPr>
          <p:cNvGraphicFramePr>
            <a:graphicFrameLocks noGrp="1"/>
          </p:cNvGraphicFramePr>
          <p:nvPr>
            <p:extLst>
              <p:ext uri="{D42A27DB-BD31-4B8C-83A1-F6EECF244321}">
                <p14:modId xmlns:p14="http://schemas.microsoft.com/office/powerpoint/2010/main" val="1326959675"/>
              </p:ext>
            </p:extLst>
          </p:nvPr>
        </p:nvGraphicFramePr>
        <p:xfrm>
          <a:off x="4670626" y="1745602"/>
          <a:ext cx="7235295" cy="1219200"/>
        </p:xfrm>
        <a:graphic>
          <a:graphicData uri="http://schemas.openxmlformats.org/drawingml/2006/table">
            <a:tbl>
              <a:tblPr firstRow="1" bandRow="1">
                <a:tableStyleId>{5C22544A-7EE6-4342-B048-85BDC9FD1C3A}</a:tableStyleId>
              </a:tblPr>
              <a:tblGrid>
                <a:gridCol w="1431769">
                  <a:extLst>
                    <a:ext uri="{9D8B030D-6E8A-4147-A177-3AD203B41FA5}">
                      <a16:colId xmlns:a16="http://schemas.microsoft.com/office/drawing/2014/main" val="817252833"/>
                    </a:ext>
                  </a:extLst>
                </a:gridCol>
                <a:gridCol w="1909373">
                  <a:extLst>
                    <a:ext uri="{9D8B030D-6E8A-4147-A177-3AD203B41FA5}">
                      <a16:colId xmlns:a16="http://schemas.microsoft.com/office/drawing/2014/main" val="1382101725"/>
                    </a:ext>
                  </a:extLst>
                </a:gridCol>
                <a:gridCol w="1937248">
                  <a:extLst>
                    <a:ext uri="{9D8B030D-6E8A-4147-A177-3AD203B41FA5}">
                      <a16:colId xmlns:a16="http://schemas.microsoft.com/office/drawing/2014/main" val="2006781340"/>
                    </a:ext>
                  </a:extLst>
                </a:gridCol>
                <a:gridCol w="1956905">
                  <a:extLst>
                    <a:ext uri="{9D8B030D-6E8A-4147-A177-3AD203B41FA5}">
                      <a16:colId xmlns:a16="http://schemas.microsoft.com/office/drawing/2014/main" val="4147389669"/>
                    </a:ext>
                  </a:extLst>
                </a:gridCol>
              </a:tblGrid>
              <a:tr h="159008">
                <a:tc rowSpan="2">
                  <a:txBody>
                    <a:bodyPr/>
                    <a:lstStyle/>
                    <a:p>
                      <a:r>
                        <a:rPr lang="en-US" sz="1400" dirty="0">
                          <a:solidFill>
                            <a:schemeClr val="tx1"/>
                          </a:solidFill>
                          <a:latin typeface="+mn-lt"/>
                        </a:rPr>
                        <a:t>Outcome, n (%)</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lumMod val="50000"/>
                      </a:schemeClr>
                    </a:solidFill>
                  </a:tcPr>
                </a:tc>
                <a:tc gridSpan="3">
                  <a:txBody>
                    <a:bodyPr/>
                    <a:lstStyle/>
                    <a:p>
                      <a:pPr algn="ctr"/>
                      <a:r>
                        <a:rPr lang="en-US" sz="1400" dirty="0">
                          <a:solidFill>
                            <a:schemeClr val="tx1"/>
                          </a:solidFill>
                          <a:latin typeface="+mn-lt"/>
                        </a:rPr>
                        <a:t>Reduction in Spleen Length With Ruxolitinib</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lumMod val="50000"/>
                      </a:schemeClr>
                    </a:solidFill>
                  </a:tcPr>
                </a:tc>
                <a:tc hMerge="1">
                  <a:txBody>
                    <a:bodyPr/>
                    <a:lstStyle/>
                    <a:p>
                      <a:pPr algn="ctr"/>
                      <a:endParaRPr lang="en-US" sz="1200" dirty="0">
                        <a:solidFill>
                          <a:schemeClr val="tx1"/>
                        </a:solidFill>
                        <a:latin typeface="+mn-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hMerge="1">
                  <a:txBody>
                    <a:bodyPr/>
                    <a:lstStyle/>
                    <a:p>
                      <a:pPr algn="ctr"/>
                      <a:endParaRPr lang="en-US" sz="1200" dirty="0">
                        <a:solidFill>
                          <a:schemeClr val="bg1"/>
                        </a:solidFill>
                        <a:latin typeface="+mn-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lumMod val="60000"/>
                        <a:lumOff val="40000"/>
                      </a:schemeClr>
                    </a:solidFill>
                  </a:tcPr>
                </a:tc>
                <a:extLst>
                  <a:ext uri="{0D108BD9-81ED-4DB2-BD59-A6C34878D82A}">
                    <a16:rowId xmlns:a16="http://schemas.microsoft.com/office/drawing/2014/main" val="967339463"/>
                  </a:ext>
                </a:extLst>
              </a:tr>
              <a:tr h="159008">
                <a:tc vMerge="1">
                  <a:txBody>
                    <a:bodyPr/>
                    <a:lstStyle/>
                    <a:p>
                      <a:endParaRPr lang="en-US" sz="1200" dirty="0">
                        <a:solidFill>
                          <a:schemeClr val="tx1"/>
                        </a:solidFill>
                        <a:latin typeface="+mn-lt"/>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lumMod val="50000"/>
                      </a:schemeClr>
                    </a:solidFill>
                  </a:tcPr>
                </a:tc>
                <a:tc>
                  <a:txBody>
                    <a:bodyPr/>
                    <a:lstStyle/>
                    <a:p>
                      <a:pPr algn="ctr"/>
                      <a:r>
                        <a:rPr lang="en-US" sz="1400" b="1" dirty="0">
                          <a:solidFill>
                            <a:schemeClr val="tx1"/>
                          </a:solidFill>
                          <a:latin typeface="+mn-lt"/>
                          <a:cs typeface="Arial" panose="020B0604020202020204" pitchFamily="34" charset="0"/>
                        </a:rPr>
                        <a:t>≥</a:t>
                      </a:r>
                      <a:r>
                        <a:rPr lang="en-US" sz="1400" b="1" dirty="0">
                          <a:solidFill>
                            <a:schemeClr val="tx1"/>
                          </a:solidFill>
                          <a:latin typeface="+mn-lt"/>
                        </a:rPr>
                        <a:t>50% (n = 57)</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bg2"/>
                    </a:solidFill>
                  </a:tcPr>
                </a:tc>
                <a:tc>
                  <a:txBody>
                    <a:bodyPr/>
                    <a:lstStyle/>
                    <a:p>
                      <a:pPr algn="ctr"/>
                      <a:r>
                        <a:rPr lang="en-US" sz="1400" b="1" dirty="0">
                          <a:solidFill>
                            <a:schemeClr val="tx1"/>
                          </a:solidFill>
                          <a:latin typeface="+mn-lt"/>
                        </a:rPr>
                        <a:t>25% to &lt;50% (n = 42)</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solidFill>
                  </a:tcPr>
                </a:tc>
                <a:tc>
                  <a:txBody>
                    <a:bodyPr/>
                    <a:lstStyle/>
                    <a:p>
                      <a:pPr algn="ctr"/>
                      <a:r>
                        <a:rPr lang="en-US" sz="1400" b="1" dirty="0">
                          <a:solidFill>
                            <a:schemeClr val="bg1"/>
                          </a:solidFill>
                          <a:latin typeface="+mn-lt"/>
                        </a:rPr>
                        <a:t>&lt;25% (n = 51)</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2">
                        <a:lumMod val="60000"/>
                        <a:lumOff val="40000"/>
                      </a:schemeClr>
                    </a:solidFill>
                  </a:tcPr>
                </a:tc>
                <a:extLst>
                  <a:ext uri="{0D108BD9-81ED-4DB2-BD59-A6C34878D82A}">
                    <a16:rowId xmlns:a16="http://schemas.microsoft.com/office/drawing/2014/main" val="3008380024"/>
                  </a:ext>
                </a:extLst>
              </a:tr>
              <a:tr h="159008">
                <a:tc>
                  <a:txBody>
                    <a:bodyPr/>
                    <a:lstStyle/>
                    <a:p>
                      <a:r>
                        <a:rPr lang="en-US" sz="1400" dirty="0">
                          <a:solidFill>
                            <a:schemeClr val="bg1"/>
                          </a:solidFill>
                          <a:latin typeface="+mn-lt"/>
                        </a:rPr>
                        <a:t>Deaths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mn-lt"/>
                        </a:rPr>
                        <a:t>19 (33)</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mn-lt"/>
                        </a:rPr>
                        <a:t>20 (48)</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mn-lt"/>
                        </a:rPr>
                        <a:t>29 (57)</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487501118"/>
                  </a:ext>
                </a:extLst>
              </a:tr>
              <a:tr h="159008">
                <a:tc>
                  <a:txBody>
                    <a:bodyPr/>
                    <a:lstStyle/>
                    <a:p>
                      <a:r>
                        <a:rPr lang="en-US" sz="1400" dirty="0">
                          <a:solidFill>
                            <a:schemeClr val="bg1"/>
                          </a:solidFill>
                          <a:latin typeface="+mn-lt"/>
                        </a:rPr>
                        <a:t>Censoring</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mn-lt"/>
                        </a:rPr>
                        <a:t>38 (67)</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mn-lt"/>
                        </a:rPr>
                        <a:t>22 (52)</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mn-lt"/>
                        </a:rPr>
                        <a:t>22 (43)</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868729744"/>
                  </a:ext>
                </a:extLst>
              </a:tr>
            </a:tbl>
          </a:graphicData>
        </a:graphic>
      </p:graphicFrame>
      <p:sp>
        <p:nvSpPr>
          <p:cNvPr id="16398" name="Freeform: Shape 16397">
            <a:extLst>
              <a:ext uri="{FF2B5EF4-FFF2-40B4-BE49-F238E27FC236}">
                <a16:creationId xmlns:a16="http://schemas.microsoft.com/office/drawing/2014/main" id="{E61991C7-E233-F3F8-BEE1-7134B76C081A}"/>
              </a:ext>
            </a:extLst>
          </p:cNvPr>
          <p:cNvSpPr/>
          <p:nvPr/>
        </p:nvSpPr>
        <p:spPr bwMode="auto">
          <a:xfrm>
            <a:off x="1949450" y="2741530"/>
            <a:ext cx="8705850" cy="1335541"/>
          </a:xfrm>
          <a:custGeom>
            <a:avLst/>
            <a:gdLst>
              <a:gd name="connsiteX0" fmla="*/ 8705850 w 8705850"/>
              <a:gd name="connsiteY0" fmla="*/ 1206500 h 1206500"/>
              <a:gd name="connsiteX1" fmla="*/ 8007350 w 8705850"/>
              <a:gd name="connsiteY1" fmla="*/ 1206500 h 1206500"/>
              <a:gd name="connsiteX2" fmla="*/ 8007350 w 8705850"/>
              <a:gd name="connsiteY2" fmla="*/ 1009650 h 1206500"/>
              <a:gd name="connsiteX3" fmla="*/ 6991350 w 8705850"/>
              <a:gd name="connsiteY3" fmla="*/ 1009650 h 1206500"/>
              <a:gd name="connsiteX4" fmla="*/ 6991350 w 8705850"/>
              <a:gd name="connsiteY4" fmla="*/ 946150 h 1206500"/>
              <a:gd name="connsiteX5" fmla="*/ 6540500 w 8705850"/>
              <a:gd name="connsiteY5" fmla="*/ 946150 h 1206500"/>
              <a:gd name="connsiteX6" fmla="*/ 6540500 w 8705850"/>
              <a:gd name="connsiteY6" fmla="*/ 889000 h 1206500"/>
              <a:gd name="connsiteX7" fmla="*/ 6038850 w 8705850"/>
              <a:gd name="connsiteY7" fmla="*/ 889000 h 1206500"/>
              <a:gd name="connsiteX8" fmla="*/ 6038850 w 8705850"/>
              <a:gd name="connsiteY8" fmla="*/ 825500 h 1206500"/>
              <a:gd name="connsiteX9" fmla="*/ 5518150 w 8705850"/>
              <a:gd name="connsiteY9" fmla="*/ 825500 h 1206500"/>
              <a:gd name="connsiteX10" fmla="*/ 5518150 w 8705850"/>
              <a:gd name="connsiteY10" fmla="*/ 774700 h 1206500"/>
              <a:gd name="connsiteX11" fmla="*/ 4781550 w 8705850"/>
              <a:gd name="connsiteY11" fmla="*/ 774700 h 1206500"/>
              <a:gd name="connsiteX12" fmla="*/ 4781550 w 8705850"/>
              <a:gd name="connsiteY12" fmla="*/ 704850 h 1206500"/>
              <a:gd name="connsiteX13" fmla="*/ 3733800 w 8705850"/>
              <a:gd name="connsiteY13" fmla="*/ 704850 h 1206500"/>
              <a:gd name="connsiteX14" fmla="*/ 3733800 w 8705850"/>
              <a:gd name="connsiteY14" fmla="*/ 654050 h 1206500"/>
              <a:gd name="connsiteX15" fmla="*/ 3251200 w 8705850"/>
              <a:gd name="connsiteY15" fmla="*/ 654050 h 1206500"/>
              <a:gd name="connsiteX16" fmla="*/ 3251200 w 8705850"/>
              <a:gd name="connsiteY16" fmla="*/ 596900 h 1206500"/>
              <a:gd name="connsiteX17" fmla="*/ 2901950 w 8705850"/>
              <a:gd name="connsiteY17" fmla="*/ 596900 h 1206500"/>
              <a:gd name="connsiteX18" fmla="*/ 2901950 w 8705850"/>
              <a:gd name="connsiteY18" fmla="*/ 546100 h 1206500"/>
              <a:gd name="connsiteX19" fmla="*/ 2533650 w 8705850"/>
              <a:gd name="connsiteY19" fmla="*/ 546100 h 1206500"/>
              <a:gd name="connsiteX20" fmla="*/ 2533650 w 8705850"/>
              <a:gd name="connsiteY20" fmla="*/ 482600 h 1206500"/>
              <a:gd name="connsiteX21" fmla="*/ 2520950 w 8705850"/>
              <a:gd name="connsiteY21" fmla="*/ 482600 h 1206500"/>
              <a:gd name="connsiteX22" fmla="*/ 2520950 w 8705850"/>
              <a:gd name="connsiteY22" fmla="*/ 425450 h 1206500"/>
              <a:gd name="connsiteX23" fmla="*/ 2406650 w 8705850"/>
              <a:gd name="connsiteY23" fmla="*/ 425450 h 1206500"/>
              <a:gd name="connsiteX24" fmla="*/ 2406650 w 8705850"/>
              <a:gd name="connsiteY24" fmla="*/ 374650 h 1206500"/>
              <a:gd name="connsiteX25" fmla="*/ 2324100 w 8705850"/>
              <a:gd name="connsiteY25" fmla="*/ 374650 h 1206500"/>
              <a:gd name="connsiteX26" fmla="*/ 2324100 w 8705850"/>
              <a:gd name="connsiteY26" fmla="*/ 311150 h 1206500"/>
              <a:gd name="connsiteX27" fmla="*/ 1708150 w 8705850"/>
              <a:gd name="connsiteY27" fmla="*/ 311150 h 1206500"/>
              <a:gd name="connsiteX28" fmla="*/ 1708150 w 8705850"/>
              <a:gd name="connsiteY28" fmla="*/ 311150 h 1206500"/>
              <a:gd name="connsiteX29" fmla="*/ 1708150 w 8705850"/>
              <a:gd name="connsiteY29" fmla="*/ 260350 h 1206500"/>
              <a:gd name="connsiteX30" fmla="*/ 1473200 w 8705850"/>
              <a:gd name="connsiteY30" fmla="*/ 260350 h 1206500"/>
              <a:gd name="connsiteX31" fmla="*/ 1473200 w 8705850"/>
              <a:gd name="connsiteY31" fmla="*/ 203200 h 1206500"/>
              <a:gd name="connsiteX32" fmla="*/ 1428750 w 8705850"/>
              <a:gd name="connsiteY32" fmla="*/ 203200 h 1206500"/>
              <a:gd name="connsiteX33" fmla="*/ 1428750 w 8705850"/>
              <a:gd name="connsiteY33" fmla="*/ 152400 h 1206500"/>
              <a:gd name="connsiteX34" fmla="*/ 1193800 w 8705850"/>
              <a:gd name="connsiteY34" fmla="*/ 152400 h 1206500"/>
              <a:gd name="connsiteX35" fmla="*/ 1193800 w 8705850"/>
              <a:gd name="connsiteY35" fmla="*/ 101600 h 1206500"/>
              <a:gd name="connsiteX36" fmla="*/ 679450 w 8705850"/>
              <a:gd name="connsiteY36" fmla="*/ 101600 h 1206500"/>
              <a:gd name="connsiteX37" fmla="*/ 679450 w 8705850"/>
              <a:gd name="connsiteY37" fmla="*/ 57150 h 1206500"/>
              <a:gd name="connsiteX38" fmla="*/ 622300 w 8705850"/>
              <a:gd name="connsiteY38" fmla="*/ 57150 h 1206500"/>
              <a:gd name="connsiteX39" fmla="*/ 622300 w 8705850"/>
              <a:gd name="connsiteY39" fmla="*/ 0 h 1206500"/>
              <a:gd name="connsiteX40" fmla="*/ 0 w 8705850"/>
              <a:gd name="connsiteY40" fmla="*/ 0 h 1206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8705850" h="1206500">
                <a:moveTo>
                  <a:pt x="8705850" y="1206500"/>
                </a:moveTo>
                <a:lnTo>
                  <a:pt x="8007350" y="1206500"/>
                </a:lnTo>
                <a:lnTo>
                  <a:pt x="8007350" y="1009650"/>
                </a:lnTo>
                <a:lnTo>
                  <a:pt x="6991350" y="1009650"/>
                </a:lnTo>
                <a:lnTo>
                  <a:pt x="6991350" y="946150"/>
                </a:lnTo>
                <a:lnTo>
                  <a:pt x="6540500" y="946150"/>
                </a:lnTo>
                <a:lnTo>
                  <a:pt x="6540500" y="889000"/>
                </a:lnTo>
                <a:lnTo>
                  <a:pt x="6038850" y="889000"/>
                </a:lnTo>
                <a:lnTo>
                  <a:pt x="6038850" y="825500"/>
                </a:lnTo>
                <a:lnTo>
                  <a:pt x="5518150" y="825500"/>
                </a:lnTo>
                <a:lnTo>
                  <a:pt x="5518150" y="774700"/>
                </a:lnTo>
                <a:lnTo>
                  <a:pt x="4781550" y="774700"/>
                </a:lnTo>
                <a:lnTo>
                  <a:pt x="4781550" y="704850"/>
                </a:lnTo>
                <a:lnTo>
                  <a:pt x="3733800" y="704850"/>
                </a:lnTo>
                <a:lnTo>
                  <a:pt x="3733800" y="654050"/>
                </a:lnTo>
                <a:lnTo>
                  <a:pt x="3251200" y="654050"/>
                </a:lnTo>
                <a:lnTo>
                  <a:pt x="3251200" y="596900"/>
                </a:lnTo>
                <a:lnTo>
                  <a:pt x="2901950" y="596900"/>
                </a:lnTo>
                <a:lnTo>
                  <a:pt x="2901950" y="546100"/>
                </a:lnTo>
                <a:lnTo>
                  <a:pt x="2533650" y="546100"/>
                </a:lnTo>
                <a:lnTo>
                  <a:pt x="2533650" y="482600"/>
                </a:lnTo>
                <a:lnTo>
                  <a:pt x="2520950" y="482600"/>
                </a:lnTo>
                <a:lnTo>
                  <a:pt x="2520950" y="425450"/>
                </a:lnTo>
                <a:lnTo>
                  <a:pt x="2406650" y="425450"/>
                </a:lnTo>
                <a:lnTo>
                  <a:pt x="2406650" y="374650"/>
                </a:lnTo>
                <a:lnTo>
                  <a:pt x="2324100" y="374650"/>
                </a:lnTo>
                <a:lnTo>
                  <a:pt x="2324100" y="311150"/>
                </a:lnTo>
                <a:lnTo>
                  <a:pt x="1708150" y="311150"/>
                </a:lnTo>
                <a:lnTo>
                  <a:pt x="1708150" y="311150"/>
                </a:lnTo>
                <a:lnTo>
                  <a:pt x="1708150" y="260350"/>
                </a:lnTo>
                <a:lnTo>
                  <a:pt x="1473200" y="260350"/>
                </a:lnTo>
                <a:lnTo>
                  <a:pt x="1473200" y="203200"/>
                </a:lnTo>
                <a:lnTo>
                  <a:pt x="1428750" y="203200"/>
                </a:lnTo>
                <a:lnTo>
                  <a:pt x="1428750" y="152400"/>
                </a:lnTo>
                <a:lnTo>
                  <a:pt x="1193800" y="152400"/>
                </a:lnTo>
                <a:lnTo>
                  <a:pt x="1193800" y="101600"/>
                </a:lnTo>
                <a:lnTo>
                  <a:pt x="679450" y="101600"/>
                </a:lnTo>
                <a:lnTo>
                  <a:pt x="679450" y="57150"/>
                </a:lnTo>
                <a:lnTo>
                  <a:pt x="622300" y="57150"/>
                </a:lnTo>
                <a:lnTo>
                  <a:pt x="622300" y="0"/>
                </a:lnTo>
                <a:lnTo>
                  <a:pt x="0" y="0"/>
                </a:lnTo>
              </a:path>
            </a:pathLst>
          </a:custGeom>
          <a:noFill/>
          <a:ln w="28575">
            <a:solidFill>
              <a:schemeClr val="bg2"/>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6399" name="Freeform: Shape 16398">
            <a:extLst>
              <a:ext uri="{FF2B5EF4-FFF2-40B4-BE49-F238E27FC236}">
                <a16:creationId xmlns:a16="http://schemas.microsoft.com/office/drawing/2014/main" id="{91D659A6-918D-EEA5-2F3A-2C1D55F54A69}"/>
              </a:ext>
            </a:extLst>
          </p:cNvPr>
          <p:cNvSpPr/>
          <p:nvPr/>
        </p:nvSpPr>
        <p:spPr bwMode="auto">
          <a:xfrm>
            <a:off x="1949450" y="2741530"/>
            <a:ext cx="8547100" cy="1707335"/>
          </a:xfrm>
          <a:custGeom>
            <a:avLst/>
            <a:gdLst>
              <a:gd name="connsiteX0" fmla="*/ 8547100 w 8547100"/>
              <a:gd name="connsiteY0" fmla="*/ 1517650 h 1517650"/>
              <a:gd name="connsiteX1" fmla="*/ 7353300 w 8547100"/>
              <a:gd name="connsiteY1" fmla="*/ 1517650 h 1517650"/>
              <a:gd name="connsiteX2" fmla="*/ 7353300 w 8547100"/>
              <a:gd name="connsiteY2" fmla="*/ 1422400 h 1517650"/>
              <a:gd name="connsiteX3" fmla="*/ 7334250 w 8547100"/>
              <a:gd name="connsiteY3" fmla="*/ 1441450 h 1517650"/>
              <a:gd name="connsiteX4" fmla="*/ 7334250 w 8547100"/>
              <a:gd name="connsiteY4" fmla="*/ 1352550 h 1517650"/>
              <a:gd name="connsiteX5" fmla="*/ 7118350 w 8547100"/>
              <a:gd name="connsiteY5" fmla="*/ 1352550 h 1517650"/>
              <a:gd name="connsiteX6" fmla="*/ 7118350 w 8547100"/>
              <a:gd name="connsiteY6" fmla="*/ 1276350 h 1517650"/>
              <a:gd name="connsiteX7" fmla="*/ 7029450 w 8547100"/>
              <a:gd name="connsiteY7" fmla="*/ 1276350 h 1517650"/>
              <a:gd name="connsiteX8" fmla="*/ 7029450 w 8547100"/>
              <a:gd name="connsiteY8" fmla="*/ 1200150 h 1517650"/>
              <a:gd name="connsiteX9" fmla="*/ 6464300 w 8547100"/>
              <a:gd name="connsiteY9" fmla="*/ 1200150 h 1517650"/>
              <a:gd name="connsiteX10" fmla="*/ 6464300 w 8547100"/>
              <a:gd name="connsiteY10" fmla="*/ 1123950 h 1517650"/>
              <a:gd name="connsiteX11" fmla="*/ 6223000 w 8547100"/>
              <a:gd name="connsiteY11" fmla="*/ 1123950 h 1517650"/>
              <a:gd name="connsiteX12" fmla="*/ 6223000 w 8547100"/>
              <a:gd name="connsiteY12" fmla="*/ 1054100 h 1517650"/>
              <a:gd name="connsiteX13" fmla="*/ 5422900 w 8547100"/>
              <a:gd name="connsiteY13" fmla="*/ 1054100 h 1517650"/>
              <a:gd name="connsiteX14" fmla="*/ 5422900 w 8547100"/>
              <a:gd name="connsiteY14" fmla="*/ 958850 h 1517650"/>
              <a:gd name="connsiteX15" fmla="*/ 4902200 w 8547100"/>
              <a:gd name="connsiteY15" fmla="*/ 958850 h 1517650"/>
              <a:gd name="connsiteX16" fmla="*/ 4902200 w 8547100"/>
              <a:gd name="connsiteY16" fmla="*/ 895350 h 1517650"/>
              <a:gd name="connsiteX17" fmla="*/ 4838700 w 8547100"/>
              <a:gd name="connsiteY17" fmla="*/ 895350 h 1517650"/>
              <a:gd name="connsiteX18" fmla="*/ 4838700 w 8547100"/>
              <a:gd name="connsiteY18" fmla="*/ 736600 h 1517650"/>
              <a:gd name="connsiteX19" fmla="*/ 4730750 w 8547100"/>
              <a:gd name="connsiteY19" fmla="*/ 736600 h 1517650"/>
              <a:gd name="connsiteX20" fmla="*/ 4730750 w 8547100"/>
              <a:gd name="connsiteY20" fmla="*/ 666750 h 1517650"/>
              <a:gd name="connsiteX21" fmla="*/ 4641850 w 8547100"/>
              <a:gd name="connsiteY21" fmla="*/ 666750 h 1517650"/>
              <a:gd name="connsiteX22" fmla="*/ 4641850 w 8547100"/>
              <a:gd name="connsiteY22" fmla="*/ 584200 h 1517650"/>
              <a:gd name="connsiteX23" fmla="*/ 4140200 w 8547100"/>
              <a:gd name="connsiteY23" fmla="*/ 584200 h 1517650"/>
              <a:gd name="connsiteX24" fmla="*/ 4140200 w 8547100"/>
              <a:gd name="connsiteY24" fmla="*/ 508000 h 1517650"/>
              <a:gd name="connsiteX25" fmla="*/ 3829050 w 8547100"/>
              <a:gd name="connsiteY25" fmla="*/ 508000 h 1517650"/>
              <a:gd name="connsiteX26" fmla="*/ 3829050 w 8547100"/>
              <a:gd name="connsiteY26" fmla="*/ 438150 h 1517650"/>
              <a:gd name="connsiteX27" fmla="*/ 3714750 w 8547100"/>
              <a:gd name="connsiteY27" fmla="*/ 438150 h 1517650"/>
              <a:gd name="connsiteX28" fmla="*/ 3714750 w 8547100"/>
              <a:gd name="connsiteY28" fmla="*/ 368300 h 1517650"/>
              <a:gd name="connsiteX29" fmla="*/ 3359150 w 8547100"/>
              <a:gd name="connsiteY29" fmla="*/ 368300 h 1517650"/>
              <a:gd name="connsiteX30" fmla="*/ 3359150 w 8547100"/>
              <a:gd name="connsiteY30" fmla="*/ 285750 h 1517650"/>
              <a:gd name="connsiteX31" fmla="*/ 2374900 w 8547100"/>
              <a:gd name="connsiteY31" fmla="*/ 285750 h 1517650"/>
              <a:gd name="connsiteX32" fmla="*/ 2374900 w 8547100"/>
              <a:gd name="connsiteY32" fmla="*/ 196850 h 1517650"/>
              <a:gd name="connsiteX33" fmla="*/ 742950 w 8547100"/>
              <a:gd name="connsiteY33" fmla="*/ 196850 h 1517650"/>
              <a:gd name="connsiteX34" fmla="*/ 742950 w 8547100"/>
              <a:gd name="connsiteY34" fmla="*/ 139700 h 1517650"/>
              <a:gd name="connsiteX35" fmla="*/ 660400 w 8547100"/>
              <a:gd name="connsiteY35" fmla="*/ 139700 h 1517650"/>
              <a:gd name="connsiteX36" fmla="*/ 660400 w 8547100"/>
              <a:gd name="connsiteY36" fmla="*/ 57150 h 1517650"/>
              <a:gd name="connsiteX37" fmla="*/ 609600 w 8547100"/>
              <a:gd name="connsiteY37" fmla="*/ 57150 h 1517650"/>
              <a:gd name="connsiteX38" fmla="*/ 609600 w 8547100"/>
              <a:gd name="connsiteY38" fmla="*/ 0 h 1517650"/>
              <a:gd name="connsiteX39" fmla="*/ 0 w 8547100"/>
              <a:gd name="connsiteY39" fmla="*/ 0 h 1517650"/>
              <a:gd name="connsiteX0" fmla="*/ 8547100 w 8547100"/>
              <a:gd name="connsiteY0" fmla="*/ 1517650 h 1517650"/>
              <a:gd name="connsiteX1" fmla="*/ 7353300 w 8547100"/>
              <a:gd name="connsiteY1" fmla="*/ 1517650 h 1517650"/>
              <a:gd name="connsiteX2" fmla="*/ 7353300 w 8547100"/>
              <a:gd name="connsiteY2" fmla="*/ 1422400 h 1517650"/>
              <a:gd name="connsiteX3" fmla="*/ 7337425 w 8547100"/>
              <a:gd name="connsiteY3" fmla="*/ 1419225 h 1517650"/>
              <a:gd name="connsiteX4" fmla="*/ 7334250 w 8547100"/>
              <a:gd name="connsiteY4" fmla="*/ 1352550 h 1517650"/>
              <a:gd name="connsiteX5" fmla="*/ 7118350 w 8547100"/>
              <a:gd name="connsiteY5" fmla="*/ 1352550 h 1517650"/>
              <a:gd name="connsiteX6" fmla="*/ 7118350 w 8547100"/>
              <a:gd name="connsiteY6" fmla="*/ 1276350 h 1517650"/>
              <a:gd name="connsiteX7" fmla="*/ 7029450 w 8547100"/>
              <a:gd name="connsiteY7" fmla="*/ 1276350 h 1517650"/>
              <a:gd name="connsiteX8" fmla="*/ 7029450 w 8547100"/>
              <a:gd name="connsiteY8" fmla="*/ 1200150 h 1517650"/>
              <a:gd name="connsiteX9" fmla="*/ 6464300 w 8547100"/>
              <a:gd name="connsiteY9" fmla="*/ 1200150 h 1517650"/>
              <a:gd name="connsiteX10" fmla="*/ 6464300 w 8547100"/>
              <a:gd name="connsiteY10" fmla="*/ 1123950 h 1517650"/>
              <a:gd name="connsiteX11" fmla="*/ 6223000 w 8547100"/>
              <a:gd name="connsiteY11" fmla="*/ 1123950 h 1517650"/>
              <a:gd name="connsiteX12" fmla="*/ 6223000 w 8547100"/>
              <a:gd name="connsiteY12" fmla="*/ 1054100 h 1517650"/>
              <a:gd name="connsiteX13" fmla="*/ 5422900 w 8547100"/>
              <a:gd name="connsiteY13" fmla="*/ 1054100 h 1517650"/>
              <a:gd name="connsiteX14" fmla="*/ 5422900 w 8547100"/>
              <a:gd name="connsiteY14" fmla="*/ 958850 h 1517650"/>
              <a:gd name="connsiteX15" fmla="*/ 4902200 w 8547100"/>
              <a:gd name="connsiteY15" fmla="*/ 958850 h 1517650"/>
              <a:gd name="connsiteX16" fmla="*/ 4902200 w 8547100"/>
              <a:gd name="connsiteY16" fmla="*/ 895350 h 1517650"/>
              <a:gd name="connsiteX17" fmla="*/ 4838700 w 8547100"/>
              <a:gd name="connsiteY17" fmla="*/ 895350 h 1517650"/>
              <a:gd name="connsiteX18" fmla="*/ 4838700 w 8547100"/>
              <a:gd name="connsiteY18" fmla="*/ 736600 h 1517650"/>
              <a:gd name="connsiteX19" fmla="*/ 4730750 w 8547100"/>
              <a:gd name="connsiteY19" fmla="*/ 736600 h 1517650"/>
              <a:gd name="connsiteX20" fmla="*/ 4730750 w 8547100"/>
              <a:gd name="connsiteY20" fmla="*/ 666750 h 1517650"/>
              <a:gd name="connsiteX21" fmla="*/ 4641850 w 8547100"/>
              <a:gd name="connsiteY21" fmla="*/ 666750 h 1517650"/>
              <a:gd name="connsiteX22" fmla="*/ 4641850 w 8547100"/>
              <a:gd name="connsiteY22" fmla="*/ 584200 h 1517650"/>
              <a:gd name="connsiteX23" fmla="*/ 4140200 w 8547100"/>
              <a:gd name="connsiteY23" fmla="*/ 584200 h 1517650"/>
              <a:gd name="connsiteX24" fmla="*/ 4140200 w 8547100"/>
              <a:gd name="connsiteY24" fmla="*/ 508000 h 1517650"/>
              <a:gd name="connsiteX25" fmla="*/ 3829050 w 8547100"/>
              <a:gd name="connsiteY25" fmla="*/ 508000 h 1517650"/>
              <a:gd name="connsiteX26" fmla="*/ 3829050 w 8547100"/>
              <a:gd name="connsiteY26" fmla="*/ 438150 h 1517650"/>
              <a:gd name="connsiteX27" fmla="*/ 3714750 w 8547100"/>
              <a:gd name="connsiteY27" fmla="*/ 438150 h 1517650"/>
              <a:gd name="connsiteX28" fmla="*/ 3714750 w 8547100"/>
              <a:gd name="connsiteY28" fmla="*/ 368300 h 1517650"/>
              <a:gd name="connsiteX29" fmla="*/ 3359150 w 8547100"/>
              <a:gd name="connsiteY29" fmla="*/ 368300 h 1517650"/>
              <a:gd name="connsiteX30" fmla="*/ 3359150 w 8547100"/>
              <a:gd name="connsiteY30" fmla="*/ 285750 h 1517650"/>
              <a:gd name="connsiteX31" fmla="*/ 2374900 w 8547100"/>
              <a:gd name="connsiteY31" fmla="*/ 285750 h 1517650"/>
              <a:gd name="connsiteX32" fmla="*/ 2374900 w 8547100"/>
              <a:gd name="connsiteY32" fmla="*/ 196850 h 1517650"/>
              <a:gd name="connsiteX33" fmla="*/ 742950 w 8547100"/>
              <a:gd name="connsiteY33" fmla="*/ 196850 h 1517650"/>
              <a:gd name="connsiteX34" fmla="*/ 742950 w 8547100"/>
              <a:gd name="connsiteY34" fmla="*/ 139700 h 1517650"/>
              <a:gd name="connsiteX35" fmla="*/ 660400 w 8547100"/>
              <a:gd name="connsiteY35" fmla="*/ 139700 h 1517650"/>
              <a:gd name="connsiteX36" fmla="*/ 660400 w 8547100"/>
              <a:gd name="connsiteY36" fmla="*/ 57150 h 1517650"/>
              <a:gd name="connsiteX37" fmla="*/ 609600 w 8547100"/>
              <a:gd name="connsiteY37" fmla="*/ 57150 h 1517650"/>
              <a:gd name="connsiteX38" fmla="*/ 609600 w 8547100"/>
              <a:gd name="connsiteY38" fmla="*/ 0 h 1517650"/>
              <a:gd name="connsiteX39" fmla="*/ 0 w 8547100"/>
              <a:gd name="connsiteY39" fmla="*/ 0 h 1517650"/>
              <a:gd name="connsiteX0" fmla="*/ 8547100 w 8547100"/>
              <a:gd name="connsiteY0" fmla="*/ 1517650 h 1517650"/>
              <a:gd name="connsiteX1" fmla="*/ 7353300 w 8547100"/>
              <a:gd name="connsiteY1" fmla="*/ 1517650 h 1517650"/>
              <a:gd name="connsiteX2" fmla="*/ 7353300 w 8547100"/>
              <a:gd name="connsiteY2" fmla="*/ 1422400 h 1517650"/>
              <a:gd name="connsiteX3" fmla="*/ 7337425 w 8547100"/>
              <a:gd name="connsiteY3" fmla="*/ 1419225 h 1517650"/>
              <a:gd name="connsiteX4" fmla="*/ 7334250 w 8547100"/>
              <a:gd name="connsiteY4" fmla="*/ 1352550 h 1517650"/>
              <a:gd name="connsiteX5" fmla="*/ 7118350 w 8547100"/>
              <a:gd name="connsiteY5" fmla="*/ 1352550 h 1517650"/>
              <a:gd name="connsiteX6" fmla="*/ 7118350 w 8547100"/>
              <a:gd name="connsiteY6" fmla="*/ 1276350 h 1517650"/>
              <a:gd name="connsiteX7" fmla="*/ 7029450 w 8547100"/>
              <a:gd name="connsiteY7" fmla="*/ 1276350 h 1517650"/>
              <a:gd name="connsiteX8" fmla="*/ 7029450 w 8547100"/>
              <a:gd name="connsiteY8" fmla="*/ 1200150 h 1517650"/>
              <a:gd name="connsiteX9" fmla="*/ 6464300 w 8547100"/>
              <a:gd name="connsiteY9" fmla="*/ 1200150 h 1517650"/>
              <a:gd name="connsiteX10" fmla="*/ 6464300 w 8547100"/>
              <a:gd name="connsiteY10" fmla="*/ 1123950 h 1517650"/>
              <a:gd name="connsiteX11" fmla="*/ 6223000 w 8547100"/>
              <a:gd name="connsiteY11" fmla="*/ 1123950 h 1517650"/>
              <a:gd name="connsiteX12" fmla="*/ 6223000 w 8547100"/>
              <a:gd name="connsiteY12" fmla="*/ 1054100 h 1517650"/>
              <a:gd name="connsiteX13" fmla="*/ 5422900 w 8547100"/>
              <a:gd name="connsiteY13" fmla="*/ 1054100 h 1517650"/>
              <a:gd name="connsiteX14" fmla="*/ 5422900 w 8547100"/>
              <a:gd name="connsiteY14" fmla="*/ 958850 h 1517650"/>
              <a:gd name="connsiteX15" fmla="*/ 4902200 w 8547100"/>
              <a:gd name="connsiteY15" fmla="*/ 958850 h 1517650"/>
              <a:gd name="connsiteX16" fmla="*/ 4902200 w 8547100"/>
              <a:gd name="connsiteY16" fmla="*/ 895350 h 1517650"/>
              <a:gd name="connsiteX17" fmla="*/ 4838700 w 8547100"/>
              <a:gd name="connsiteY17" fmla="*/ 895350 h 1517650"/>
              <a:gd name="connsiteX18" fmla="*/ 4838700 w 8547100"/>
              <a:gd name="connsiteY18" fmla="*/ 736600 h 1517650"/>
              <a:gd name="connsiteX19" fmla="*/ 4730750 w 8547100"/>
              <a:gd name="connsiteY19" fmla="*/ 736600 h 1517650"/>
              <a:gd name="connsiteX20" fmla="*/ 4730750 w 8547100"/>
              <a:gd name="connsiteY20" fmla="*/ 666750 h 1517650"/>
              <a:gd name="connsiteX21" fmla="*/ 4641850 w 8547100"/>
              <a:gd name="connsiteY21" fmla="*/ 666750 h 1517650"/>
              <a:gd name="connsiteX22" fmla="*/ 4641850 w 8547100"/>
              <a:gd name="connsiteY22" fmla="*/ 584200 h 1517650"/>
              <a:gd name="connsiteX23" fmla="*/ 4140200 w 8547100"/>
              <a:gd name="connsiteY23" fmla="*/ 584200 h 1517650"/>
              <a:gd name="connsiteX24" fmla="*/ 4140200 w 8547100"/>
              <a:gd name="connsiteY24" fmla="*/ 508000 h 1517650"/>
              <a:gd name="connsiteX25" fmla="*/ 3829050 w 8547100"/>
              <a:gd name="connsiteY25" fmla="*/ 508000 h 1517650"/>
              <a:gd name="connsiteX26" fmla="*/ 3829050 w 8547100"/>
              <a:gd name="connsiteY26" fmla="*/ 438150 h 1517650"/>
              <a:gd name="connsiteX27" fmla="*/ 3714750 w 8547100"/>
              <a:gd name="connsiteY27" fmla="*/ 438150 h 1517650"/>
              <a:gd name="connsiteX28" fmla="*/ 3714750 w 8547100"/>
              <a:gd name="connsiteY28" fmla="*/ 368300 h 1517650"/>
              <a:gd name="connsiteX29" fmla="*/ 3359150 w 8547100"/>
              <a:gd name="connsiteY29" fmla="*/ 368300 h 1517650"/>
              <a:gd name="connsiteX30" fmla="*/ 3359150 w 8547100"/>
              <a:gd name="connsiteY30" fmla="*/ 285750 h 1517650"/>
              <a:gd name="connsiteX31" fmla="*/ 2374900 w 8547100"/>
              <a:gd name="connsiteY31" fmla="*/ 285750 h 1517650"/>
              <a:gd name="connsiteX32" fmla="*/ 2374900 w 8547100"/>
              <a:gd name="connsiteY32" fmla="*/ 196850 h 1517650"/>
              <a:gd name="connsiteX33" fmla="*/ 742950 w 8547100"/>
              <a:gd name="connsiteY33" fmla="*/ 196850 h 1517650"/>
              <a:gd name="connsiteX34" fmla="*/ 742950 w 8547100"/>
              <a:gd name="connsiteY34" fmla="*/ 139700 h 1517650"/>
              <a:gd name="connsiteX35" fmla="*/ 660400 w 8547100"/>
              <a:gd name="connsiteY35" fmla="*/ 139700 h 1517650"/>
              <a:gd name="connsiteX36" fmla="*/ 660400 w 8547100"/>
              <a:gd name="connsiteY36" fmla="*/ 57150 h 1517650"/>
              <a:gd name="connsiteX37" fmla="*/ 609600 w 8547100"/>
              <a:gd name="connsiteY37" fmla="*/ 57150 h 1517650"/>
              <a:gd name="connsiteX38" fmla="*/ 609600 w 8547100"/>
              <a:gd name="connsiteY38" fmla="*/ 0 h 1517650"/>
              <a:gd name="connsiteX39" fmla="*/ 0 w 8547100"/>
              <a:gd name="connsiteY39" fmla="*/ 0 h 1517650"/>
              <a:gd name="connsiteX0" fmla="*/ 8547100 w 8547100"/>
              <a:gd name="connsiteY0" fmla="*/ 1517650 h 1517650"/>
              <a:gd name="connsiteX1" fmla="*/ 7353300 w 8547100"/>
              <a:gd name="connsiteY1" fmla="*/ 1517650 h 1517650"/>
              <a:gd name="connsiteX2" fmla="*/ 7353300 w 8547100"/>
              <a:gd name="connsiteY2" fmla="*/ 1422400 h 1517650"/>
              <a:gd name="connsiteX3" fmla="*/ 7331075 w 8547100"/>
              <a:gd name="connsiteY3" fmla="*/ 1422400 h 1517650"/>
              <a:gd name="connsiteX4" fmla="*/ 7334250 w 8547100"/>
              <a:gd name="connsiteY4" fmla="*/ 1352550 h 1517650"/>
              <a:gd name="connsiteX5" fmla="*/ 7118350 w 8547100"/>
              <a:gd name="connsiteY5" fmla="*/ 1352550 h 1517650"/>
              <a:gd name="connsiteX6" fmla="*/ 7118350 w 8547100"/>
              <a:gd name="connsiteY6" fmla="*/ 1276350 h 1517650"/>
              <a:gd name="connsiteX7" fmla="*/ 7029450 w 8547100"/>
              <a:gd name="connsiteY7" fmla="*/ 1276350 h 1517650"/>
              <a:gd name="connsiteX8" fmla="*/ 7029450 w 8547100"/>
              <a:gd name="connsiteY8" fmla="*/ 1200150 h 1517650"/>
              <a:gd name="connsiteX9" fmla="*/ 6464300 w 8547100"/>
              <a:gd name="connsiteY9" fmla="*/ 1200150 h 1517650"/>
              <a:gd name="connsiteX10" fmla="*/ 6464300 w 8547100"/>
              <a:gd name="connsiteY10" fmla="*/ 1123950 h 1517650"/>
              <a:gd name="connsiteX11" fmla="*/ 6223000 w 8547100"/>
              <a:gd name="connsiteY11" fmla="*/ 1123950 h 1517650"/>
              <a:gd name="connsiteX12" fmla="*/ 6223000 w 8547100"/>
              <a:gd name="connsiteY12" fmla="*/ 1054100 h 1517650"/>
              <a:gd name="connsiteX13" fmla="*/ 5422900 w 8547100"/>
              <a:gd name="connsiteY13" fmla="*/ 1054100 h 1517650"/>
              <a:gd name="connsiteX14" fmla="*/ 5422900 w 8547100"/>
              <a:gd name="connsiteY14" fmla="*/ 958850 h 1517650"/>
              <a:gd name="connsiteX15" fmla="*/ 4902200 w 8547100"/>
              <a:gd name="connsiteY15" fmla="*/ 958850 h 1517650"/>
              <a:gd name="connsiteX16" fmla="*/ 4902200 w 8547100"/>
              <a:gd name="connsiteY16" fmla="*/ 895350 h 1517650"/>
              <a:gd name="connsiteX17" fmla="*/ 4838700 w 8547100"/>
              <a:gd name="connsiteY17" fmla="*/ 895350 h 1517650"/>
              <a:gd name="connsiteX18" fmla="*/ 4838700 w 8547100"/>
              <a:gd name="connsiteY18" fmla="*/ 736600 h 1517650"/>
              <a:gd name="connsiteX19" fmla="*/ 4730750 w 8547100"/>
              <a:gd name="connsiteY19" fmla="*/ 736600 h 1517650"/>
              <a:gd name="connsiteX20" fmla="*/ 4730750 w 8547100"/>
              <a:gd name="connsiteY20" fmla="*/ 666750 h 1517650"/>
              <a:gd name="connsiteX21" fmla="*/ 4641850 w 8547100"/>
              <a:gd name="connsiteY21" fmla="*/ 666750 h 1517650"/>
              <a:gd name="connsiteX22" fmla="*/ 4641850 w 8547100"/>
              <a:gd name="connsiteY22" fmla="*/ 584200 h 1517650"/>
              <a:gd name="connsiteX23" fmla="*/ 4140200 w 8547100"/>
              <a:gd name="connsiteY23" fmla="*/ 584200 h 1517650"/>
              <a:gd name="connsiteX24" fmla="*/ 4140200 w 8547100"/>
              <a:gd name="connsiteY24" fmla="*/ 508000 h 1517650"/>
              <a:gd name="connsiteX25" fmla="*/ 3829050 w 8547100"/>
              <a:gd name="connsiteY25" fmla="*/ 508000 h 1517650"/>
              <a:gd name="connsiteX26" fmla="*/ 3829050 w 8547100"/>
              <a:gd name="connsiteY26" fmla="*/ 438150 h 1517650"/>
              <a:gd name="connsiteX27" fmla="*/ 3714750 w 8547100"/>
              <a:gd name="connsiteY27" fmla="*/ 438150 h 1517650"/>
              <a:gd name="connsiteX28" fmla="*/ 3714750 w 8547100"/>
              <a:gd name="connsiteY28" fmla="*/ 368300 h 1517650"/>
              <a:gd name="connsiteX29" fmla="*/ 3359150 w 8547100"/>
              <a:gd name="connsiteY29" fmla="*/ 368300 h 1517650"/>
              <a:gd name="connsiteX30" fmla="*/ 3359150 w 8547100"/>
              <a:gd name="connsiteY30" fmla="*/ 285750 h 1517650"/>
              <a:gd name="connsiteX31" fmla="*/ 2374900 w 8547100"/>
              <a:gd name="connsiteY31" fmla="*/ 285750 h 1517650"/>
              <a:gd name="connsiteX32" fmla="*/ 2374900 w 8547100"/>
              <a:gd name="connsiteY32" fmla="*/ 196850 h 1517650"/>
              <a:gd name="connsiteX33" fmla="*/ 742950 w 8547100"/>
              <a:gd name="connsiteY33" fmla="*/ 196850 h 1517650"/>
              <a:gd name="connsiteX34" fmla="*/ 742950 w 8547100"/>
              <a:gd name="connsiteY34" fmla="*/ 139700 h 1517650"/>
              <a:gd name="connsiteX35" fmla="*/ 660400 w 8547100"/>
              <a:gd name="connsiteY35" fmla="*/ 139700 h 1517650"/>
              <a:gd name="connsiteX36" fmla="*/ 660400 w 8547100"/>
              <a:gd name="connsiteY36" fmla="*/ 57150 h 1517650"/>
              <a:gd name="connsiteX37" fmla="*/ 609600 w 8547100"/>
              <a:gd name="connsiteY37" fmla="*/ 57150 h 1517650"/>
              <a:gd name="connsiteX38" fmla="*/ 609600 w 8547100"/>
              <a:gd name="connsiteY38" fmla="*/ 0 h 1517650"/>
              <a:gd name="connsiteX39" fmla="*/ 0 w 8547100"/>
              <a:gd name="connsiteY39" fmla="*/ 0 h 1517650"/>
              <a:gd name="connsiteX0" fmla="*/ 8547100 w 8547100"/>
              <a:gd name="connsiteY0" fmla="*/ 1517650 h 1517650"/>
              <a:gd name="connsiteX1" fmla="*/ 7353300 w 8547100"/>
              <a:gd name="connsiteY1" fmla="*/ 1517650 h 1517650"/>
              <a:gd name="connsiteX2" fmla="*/ 7353300 w 8547100"/>
              <a:gd name="connsiteY2" fmla="*/ 1422400 h 1517650"/>
              <a:gd name="connsiteX3" fmla="*/ 7334250 w 8547100"/>
              <a:gd name="connsiteY3" fmla="*/ 1425575 h 1517650"/>
              <a:gd name="connsiteX4" fmla="*/ 7334250 w 8547100"/>
              <a:gd name="connsiteY4" fmla="*/ 1352550 h 1517650"/>
              <a:gd name="connsiteX5" fmla="*/ 7118350 w 8547100"/>
              <a:gd name="connsiteY5" fmla="*/ 1352550 h 1517650"/>
              <a:gd name="connsiteX6" fmla="*/ 7118350 w 8547100"/>
              <a:gd name="connsiteY6" fmla="*/ 1276350 h 1517650"/>
              <a:gd name="connsiteX7" fmla="*/ 7029450 w 8547100"/>
              <a:gd name="connsiteY7" fmla="*/ 1276350 h 1517650"/>
              <a:gd name="connsiteX8" fmla="*/ 7029450 w 8547100"/>
              <a:gd name="connsiteY8" fmla="*/ 1200150 h 1517650"/>
              <a:gd name="connsiteX9" fmla="*/ 6464300 w 8547100"/>
              <a:gd name="connsiteY9" fmla="*/ 1200150 h 1517650"/>
              <a:gd name="connsiteX10" fmla="*/ 6464300 w 8547100"/>
              <a:gd name="connsiteY10" fmla="*/ 1123950 h 1517650"/>
              <a:gd name="connsiteX11" fmla="*/ 6223000 w 8547100"/>
              <a:gd name="connsiteY11" fmla="*/ 1123950 h 1517650"/>
              <a:gd name="connsiteX12" fmla="*/ 6223000 w 8547100"/>
              <a:gd name="connsiteY12" fmla="*/ 1054100 h 1517650"/>
              <a:gd name="connsiteX13" fmla="*/ 5422900 w 8547100"/>
              <a:gd name="connsiteY13" fmla="*/ 1054100 h 1517650"/>
              <a:gd name="connsiteX14" fmla="*/ 5422900 w 8547100"/>
              <a:gd name="connsiteY14" fmla="*/ 958850 h 1517650"/>
              <a:gd name="connsiteX15" fmla="*/ 4902200 w 8547100"/>
              <a:gd name="connsiteY15" fmla="*/ 958850 h 1517650"/>
              <a:gd name="connsiteX16" fmla="*/ 4902200 w 8547100"/>
              <a:gd name="connsiteY16" fmla="*/ 895350 h 1517650"/>
              <a:gd name="connsiteX17" fmla="*/ 4838700 w 8547100"/>
              <a:gd name="connsiteY17" fmla="*/ 895350 h 1517650"/>
              <a:gd name="connsiteX18" fmla="*/ 4838700 w 8547100"/>
              <a:gd name="connsiteY18" fmla="*/ 736600 h 1517650"/>
              <a:gd name="connsiteX19" fmla="*/ 4730750 w 8547100"/>
              <a:gd name="connsiteY19" fmla="*/ 736600 h 1517650"/>
              <a:gd name="connsiteX20" fmla="*/ 4730750 w 8547100"/>
              <a:gd name="connsiteY20" fmla="*/ 666750 h 1517650"/>
              <a:gd name="connsiteX21" fmla="*/ 4641850 w 8547100"/>
              <a:gd name="connsiteY21" fmla="*/ 666750 h 1517650"/>
              <a:gd name="connsiteX22" fmla="*/ 4641850 w 8547100"/>
              <a:gd name="connsiteY22" fmla="*/ 584200 h 1517650"/>
              <a:gd name="connsiteX23" fmla="*/ 4140200 w 8547100"/>
              <a:gd name="connsiteY23" fmla="*/ 584200 h 1517650"/>
              <a:gd name="connsiteX24" fmla="*/ 4140200 w 8547100"/>
              <a:gd name="connsiteY24" fmla="*/ 508000 h 1517650"/>
              <a:gd name="connsiteX25" fmla="*/ 3829050 w 8547100"/>
              <a:gd name="connsiteY25" fmla="*/ 508000 h 1517650"/>
              <a:gd name="connsiteX26" fmla="*/ 3829050 w 8547100"/>
              <a:gd name="connsiteY26" fmla="*/ 438150 h 1517650"/>
              <a:gd name="connsiteX27" fmla="*/ 3714750 w 8547100"/>
              <a:gd name="connsiteY27" fmla="*/ 438150 h 1517650"/>
              <a:gd name="connsiteX28" fmla="*/ 3714750 w 8547100"/>
              <a:gd name="connsiteY28" fmla="*/ 368300 h 1517650"/>
              <a:gd name="connsiteX29" fmla="*/ 3359150 w 8547100"/>
              <a:gd name="connsiteY29" fmla="*/ 368300 h 1517650"/>
              <a:gd name="connsiteX30" fmla="*/ 3359150 w 8547100"/>
              <a:gd name="connsiteY30" fmla="*/ 285750 h 1517650"/>
              <a:gd name="connsiteX31" fmla="*/ 2374900 w 8547100"/>
              <a:gd name="connsiteY31" fmla="*/ 285750 h 1517650"/>
              <a:gd name="connsiteX32" fmla="*/ 2374900 w 8547100"/>
              <a:gd name="connsiteY32" fmla="*/ 196850 h 1517650"/>
              <a:gd name="connsiteX33" fmla="*/ 742950 w 8547100"/>
              <a:gd name="connsiteY33" fmla="*/ 196850 h 1517650"/>
              <a:gd name="connsiteX34" fmla="*/ 742950 w 8547100"/>
              <a:gd name="connsiteY34" fmla="*/ 139700 h 1517650"/>
              <a:gd name="connsiteX35" fmla="*/ 660400 w 8547100"/>
              <a:gd name="connsiteY35" fmla="*/ 139700 h 1517650"/>
              <a:gd name="connsiteX36" fmla="*/ 660400 w 8547100"/>
              <a:gd name="connsiteY36" fmla="*/ 57150 h 1517650"/>
              <a:gd name="connsiteX37" fmla="*/ 609600 w 8547100"/>
              <a:gd name="connsiteY37" fmla="*/ 57150 h 1517650"/>
              <a:gd name="connsiteX38" fmla="*/ 609600 w 8547100"/>
              <a:gd name="connsiteY38" fmla="*/ 0 h 1517650"/>
              <a:gd name="connsiteX39" fmla="*/ 0 w 8547100"/>
              <a:gd name="connsiteY39" fmla="*/ 0 h 1517650"/>
              <a:gd name="connsiteX0" fmla="*/ 8547100 w 8547100"/>
              <a:gd name="connsiteY0" fmla="*/ 1517650 h 1517650"/>
              <a:gd name="connsiteX1" fmla="*/ 7353300 w 8547100"/>
              <a:gd name="connsiteY1" fmla="*/ 1517650 h 1517650"/>
              <a:gd name="connsiteX2" fmla="*/ 7353300 w 8547100"/>
              <a:gd name="connsiteY2" fmla="*/ 1422400 h 1517650"/>
              <a:gd name="connsiteX3" fmla="*/ 7337425 w 8547100"/>
              <a:gd name="connsiteY3" fmla="*/ 1425575 h 1517650"/>
              <a:gd name="connsiteX4" fmla="*/ 7334250 w 8547100"/>
              <a:gd name="connsiteY4" fmla="*/ 1352550 h 1517650"/>
              <a:gd name="connsiteX5" fmla="*/ 7118350 w 8547100"/>
              <a:gd name="connsiteY5" fmla="*/ 1352550 h 1517650"/>
              <a:gd name="connsiteX6" fmla="*/ 7118350 w 8547100"/>
              <a:gd name="connsiteY6" fmla="*/ 1276350 h 1517650"/>
              <a:gd name="connsiteX7" fmla="*/ 7029450 w 8547100"/>
              <a:gd name="connsiteY7" fmla="*/ 1276350 h 1517650"/>
              <a:gd name="connsiteX8" fmla="*/ 7029450 w 8547100"/>
              <a:gd name="connsiteY8" fmla="*/ 1200150 h 1517650"/>
              <a:gd name="connsiteX9" fmla="*/ 6464300 w 8547100"/>
              <a:gd name="connsiteY9" fmla="*/ 1200150 h 1517650"/>
              <a:gd name="connsiteX10" fmla="*/ 6464300 w 8547100"/>
              <a:gd name="connsiteY10" fmla="*/ 1123950 h 1517650"/>
              <a:gd name="connsiteX11" fmla="*/ 6223000 w 8547100"/>
              <a:gd name="connsiteY11" fmla="*/ 1123950 h 1517650"/>
              <a:gd name="connsiteX12" fmla="*/ 6223000 w 8547100"/>
              <a:gd name="connsiteY12" fmla="*/ 1054100 h 1517650"/>
              <a:gd name="connsiteX13" fmla="*/ 5422900 w 8547100"/>
              <a:gd name="connsiteY13" fmla="*/ 1054100 h 1517650"/>
              <a:gd name="connsiteX14" fmla="*/ 5422900 w 8547100"/>
              <a:gd name="connsiteY14" fmla="*/ 958850 h 1517650"/>
              <a:gd name="connsiteX15" fmla="*/ 4902200 w 8547100"/>
              <a:gd name="connsiteY15" fmla="*/ 958850 h 1517650"/>
              <a:gd name="connsiteX16" fmla="*/ 4902200 w 8547100"/>
              <a:gd name="connsiteY16" fmla="*/ 895350 h 1517650"/>
              <a:gd name="connsiteX17" fmla="*/ 4838700 w 8547100"/>
              <a:gd name="connsiteY17" fmla="*/ 895350 h 1517650"/>
              <a:gd name="connsiteX18" fmla="*/ 4838700 w 8547100"/>
              <a:gd name="connsiteY18" fmla="*/ 736600 h 1517650"/>
              <a:gd name="connsiteX19" fmla="*/ 4730750 w 8547100"/>
              <a:gd name="connsiteY19" fmla="*/ 736600 h 1517650"/>
              <a:gd name="connsiteX20" fmla="*/ 4730750 w 8547100"/>
              <a:gd name="connsiteY20" fmla="*/ 666750 h 1517650"/>
              <a:gd name="connsiteX21" fmla="*/ 4641850 w 8547100"/>
              <a:gd name="connsiteY21" fmla="*/ 666750 h 1517650"/>
              <a:gd name="connsiteX22" fmla="*/ 4641850 w 8547100"/>
              <a:gd name="connsiteY22" fmla="*/ 584200 h 1517650"/>
              <a:gd name="connsiteX23" fmla="*/ 4140200 w 8547100"/>
              <a:gd name="connsiteY23" fmla="*/ 584200 h 1517650"/>
              <a:gd name="connsiteX24" fmla="*/ 4140200 w 8547100"/>
              <a:gd name="connsiteY24" fmla="*/ 508000 h 1517650"/>
              <a:gd name="connsiteX25" fmla="*/ 3829050 w 8547100"/>
              <a:gd name="connsiteY25" fmla="*/ 508000 h 1517650"/>
              <a:gd name="connsiteX26" fmla="*/ 3829050 w 8547100"/>
              <a:gd name="connsiteY26" fmla="*/ 438150 h 1517650"/>
              <a:gd name="connsiteX27" fmla="*/ 3714750 w 8547100"/>
              <a:gd name="connsiteY27" fmla="*/ 438150 h 1517650"/>
              <a:gd name="connsiteX28" fmla="*/ 3714750 w 8547100"/>
              <a:gd name="connsiteY28" fmla="*/ 368300 h 1517650"/>
              <a:gd name="connsiteX29" fmla="*/ 3359150 w 8547100"/>
              <a:gd name="connsiteY29" fmla="*/ 368300 h 1517650"/>
              <a:gd name="connsiteX30" fmla="*/ 3359150 w 8547100"/>
              <a:gd name="connsiteY30" fmla="*/ 285750 h 1517650"/>
              <a:gd name="connsiteX31" fmla="*/ 2374900 w 8547100"/>
              <a:gd name="connsiteY31" fmla="*/ 285750 h 1517650"/>
              <a:gd name="connsiteX32" fmla="*/ 2374900 w 8547100"/>
              <a:gd name="connsiteY32" fmla="*/ 196850 h 1517650"/>
              <a:gd name="connsiteX33" fmla="*/ 742950 w 8547100"/>
              <a:gd name="connsiteY33" fmla="*/ 196850 h 1517650"/>
              <a:gd name="connsiteX34" fmla="*/ 742950 w 8547100"/>
              <a:gd name="connsiteY34" fmla="*/ 139700 h 1517650"/>
              <a:gd name="connsiteX35" fmla="*/ 660400 w 8547100"/>
              <a:gd name="connsiteY35" fmla="*/ 139700 h 1517650"/>
              <a:gd name="connsiteX36" fmla="*/ 660400 w 8547100"/>
              <a:gd name="connsiteY36" fmla="*/ 57150 h 1517650"/>
              <a:gd name="connsiteX37" fmla="*/ 609600 w 8547100"/>
              <a:gd name="connsiteY37" fmla="*/ 57150 h 1517650"/>
              <a:gd name="connsiteX38" fmla="*/ 609600 w 8547100"/>
              <a:gd name="connsiteY38" fmla="*/ 0 h 1517650"/>
              <a:gd name="connsiteX39" fmla="*/ 0 w 8547100"/>
              <a:gd name="connsiteY39" fmla="*/ 0 h 1517650"/>
              <a:gd name="connsiteX0" fmla="*/ 8547100 w 8547100"/>
              <a:gd name="connsiteY0" fmla="*/ 1517650 h 1517650"/>
              <a:gd name="connsiteX1" fmla="*/ 7353300 w 8547100"/>
              <a:gd name="connsiteY1" fmla="*/ 1517650 h 1517650"/>
              <a:gd name="connsiteX2" fmla="*/ 7353300 w 8547100"/>
              <a:gd name="connsiteY2" fmla="*/ 1422400 h 1517650"/>
              <a:gd name="connsiteX3" fmla="*/ 7337425 w 8547100"/>
              <a:gd name="connsiteY3" fmla="*/ 1419225 h 1517650"/>
              <a:gd name="connsiteX4" fmla="*/ 7334250 w 8547100"/>
              <a:gd name="connsiteY4" fmla="*/ 1352550 h 1517650"/>
              <a:gd name="connsiteX5" fmla="*/ 7118350 w 8547100"/>
              <a:gd name="connsiteY5" fmla="*/ 1352550 h 1517650"/>
              <a:gd name="connsiteX6" fmla="*/ 7118350 w 8547100"/>
              <a:gd name="connsiteY6" fmla="*/ 1276350 h 1517650"/>
              <a:gd name="connsiteX7" fmla="*/ 7029450 w 8547100"/>
              <a:gd name="connsiteY7" fmla="*/ 1276350 h 1517650"/>
              <a:gd name="connsiteX8" fmla="*/ 7029450 w 8547100"/>
              <a:gd name="connsiteY8" fmla="*/ 1200150 h 1517650"/>
              <a:gd name="connsiteX9" fmla="*/ 6464300 w 8547100"/>
              <a:gd name="connsiteY9" fmla="*/ 1200150 h 1517650"/>
              <a:gd name="connsiteX10" fmla="*/ 6464300 w 8547100"/>
              <a:gd name="connsiteY10" fmla="*/ 1123950 h 1517650"/>
              <a:gd name="connsiteX11" fmla="*/ 6223000 w 8547100"/>
              <a:gd name="connsiteY11" fmla="*/ 1123950 h 1517650"/>
              <a:gd name="connsiteX12" fmla="*/ 6223000 w 8547100"/>
              <a:gd name="connsiteY12" fmla="*/ 1054100 h 1517650"/>
              <a:gd name="connsiteX13" fmla="*/ 5422900 w 8547100"/>
              <a:gd name="connsiteY13" fmla="*/ 1054100 h 1517650"/>
              <a:gd name="connsiteX14" fmla="*/ 5422900 w 8547100"/>
              <a:gd name="connsiteY14" fmla="*/ 958850 h 1517650"/>
              <a:gd name="connsiteX15" fmla="*/ 4902200 w 8547100"/>
              <a:gd name="connsiteY15" fmla="*/ 958850 h 1517650"/>
              <a:gd name="connsiteX16" fmla="*/ 4902200 w 8547100"/>
              <a:gd name="connsiteY16" fmla="*/ 895350 h 1517650"/>
              <a:gd name="connsiteX17" fmla="*/ 4838700 w 8547100"/>
              <a:gd name="connsiteY17" fmla="*/ 895350 h 1517650"/>
              <a:gd name="connsiteX18" fmla="*/ 4838700 w 8547100"/>
              <a:gd name="connsiteY18" fmla="*/ 736600 h 1517650"/>
              <a:gd name="connsiteX19" fmla="*/ 4730750 w 8547100"/>
              <a:gd name="connsiteY19" fmla="*/ 736600 h 1517650"/>
              <a:gd name="connsiteX20" fmla="*/ 4730750 w 8547100"/>
              <a:gd name="connsiteY20" fmla="*/ 666750 h 1517650"/>
              <a:gd name="connsiteX21" fmla="*/ 4641850 w 8547100"/>
              <a:gd name="connsiteY21" fmla="*/ 666750 h 1517650"/>
              <a:gd name="connsiteX22" fmla="*/ 4641850 w 8547100"/>
              <a:gd name="connsiteY22" fmla="*/ 584200 h 1517650"/>
              <a:gd name="connsiteX23" fmla="*/ 4140200 w 8547100"/>
              <a:gd name="connsiteY23" fmla="*/ 584200 h 1517650"/>
              <a:gd name="connsiteX24" fmla="*/ 4140200 w 8547100"/>
              <a:gd name="connsiteY24" fmla="*/ 508000 h 1517650"/>
              <a:gd name="connsiteX25" fmla="*/ 3829050 w 8547100"/>
              <a:gd name="connsiteY25" fmla="*/ 508000 h 1517650"/>
              <a:gd name="connsiteX26" fmla="*/ 3829050 w 8547100"/>
              <a:gd name="connsiteY26" fmla="*/ 438150 h 1517650"/>
              <a:gd name="connsiteX27" fmla="*/ 3714750 w 8547100"/>
              <a:gd name="connsiteY27" fmla="*/ 438150 h 1517650"/>
              <a:gd name="connsiteX28" fmla="*/ 3714750 w 8547100"/>
              <a:gd name="connsiteY28" fmla="*/ 368300 h 1517650"/>
              <a:gd name="connsiteX29" fmla="*/ 3359150 w 8547100"/>
              <a:gd name="connsiteY29" fmla="*/ 368300 h 1517650"/>
              <a:gd name="connsiteX30" fmla="*/ 3359150 w 8547100"/>
              <a:gd name="connsiteY30" fmla="*/ 285750 h 1517650"/>
              <a:gd name="connsiteX31" fmla="*/ 2374900 w 8547100"/>
              <a:gd name="connsiteY31" fmla="*/ 285750 h 1517650"/>
              <a:gd name="connsiteX32" fmla="*/ 2374900 w 8547100"/>
              <a:gd name="connsiteY32" fmla="*/ 196850 h 1517650"/>
              <a:gd name="connsiteX33" fmla="*/ 742950 w 8547100"/>
              <a:gd name="connsiteY33" fmla="*/ 196850 h 1517650"/>
              <a:gd name="connsiteX34" fmla="*/ 742950 w 8547100"/>
              <a:gd name="connsiteY34" fmla="*/ 139700 h 1517650"/>
              <a:gd name="connsiteX35" fmla="*/ 660400 w 8547100"/>
              <a:gd name="connsiteY35" fmla="*/ 139700 h 1517650"/>
              <a:gd name="connsiteX36" fmla="*/ 660400 w 8547100"/>
              <a:gd name="connsiteY36" fmla="*/ 57150 h 1517650"/>
              <a:gd name="connsiteX37" fmla="*/ 609600 w 8547100"/>
              <a:gd name="connsiteY37" fmla="*/ 57150 h 1517650"/>
              <a:gd name="connsiteX38" fmla="*/ 609600 w 8547100"/>
              <a:gd name="connsiteY38" fmla="*/ 0 h 1517650"/>
              <a:gd name="connsiteX39" fmla="*/ 0 w 8547100"/>
              <a:gd name="connsiteY39" fmla="*/ 0 h 1517650"/>
              <a:gd name="connsiteX0" fmla="*/ 8547100 w 8547100"/>
              <a:gd name="connsiteY0" fmla="*/ 1517650 h 1517650"/>
              <a:gd name="connsiteX1" fmla="*/ 7353300 w 8547100"/>
              <a:gd name="connsiteY1" fmla="*/ 1517650 h 1517650"/>
              <a:gd name="connsiteX2" fmla="*/ 7353300 w 8547100"/>
              <a:gd name="connsiteY2" fmla="*/ 1422400 h 1517650"/>
              <a:gd name="connsiteX3" fmla="*/ 7337425 w 8547100"/>
              <a:gd name="connsiteY3" fmla="*/ 1428750 h 1517650"/>
              <a:gd name="connsiteX4" fmla="*/ 7334250 w 8547100"/>
              <a:gd name="connsiteY4" fmla="*/ 1352550 h 1517650"/>
              <a:gd name="connsiteX5" fmla="*/ 7118350 w 8547100"/>
              <a:gd name="connsiteY5" fmla="*/ 1352550 h 1517650"/>
              <a:gd name="connsiteX6" fmla="*/ 7118350 w 8547100"/>
              <a:gd name="connsiteY6" fmla="*/ 1276350 h 1517650"/>
              <a:gd name="connsiteX7" fmla="*/ 7029450 w 8547100"/>
              <a:gd name="connsiteY7" fmla="*/ 1276350 h 1517650"/>
              <a:gd name="connsiteX8" fmla="*/ 7029450 w 8547100"/>
              <a:gd name="connsiteY8" fmla="*/ 1200150 h 1517650"/>
              <a:gd name="connsiteX9" fmla="*/ 6464300 w 8547100"/>
              <a:gd name="connsiteY9" fmla="*/ 1200150 h 1517650"/>
              <a:gd name="connsiteX10" fmla="*/ 6464300 w 8547100"/>
              <a:gd name="connsiteY10" fmla="*/ 1123950 h 1517650"/>
              <a:gd name="connsiteX11" fmla="*/ 6223000 w 8547100"/>
              <a:gd name="connsiteY11" fmla="*/ 1123950 h 1517650"/>
              <a:gd name="connsiteX12" fmla="*/ 6223000 w 8547100"/>
              <a:gd name="connsiteY12" fmla="*/ 1054100 h 1517650"/>
              <a:gd name="connsiteX13" fmla="*/ 5422900 w 8547100"/>
              <a:gd name="connsiteY13" fmla="*/ 1054100 h 1517650"/>
              <a:gd name="connsiteX14" fmla="*/ 5422900 w 8547100"/>
              <a:gd name="connsiteY14" fmla="*/ 958850 h 1517650"/>
              <a:gd name="connsiteX15" fmla="*/ 4902200 w 8547100"/>
              <a:gd name="connsiteY15" fmla="*/ 958850 h 1517650"/>
              <a:gd name="connsiteX16" fmla="*/ 4902200 w 8547100"/>
              <a:gd name="connsiteY16" fmla="*/ 895350 h 1517650"/>
              <a:gd name="connsiteX17" fmla="*/ 4838700 w 8547100"/>
              <a:gd name="connsiteY17" fmla="*/ 895350 h 1517650"/>
              <a:gd name="connsiteX18" fmla="*/ 4838700 w 8547100"/>
              <a:gd name="connsiteY18" fmla="*/ 736600 h 1517650"/>
              <a:gd name="connsiteX19" fmla="*/ 4730750 w 8547100"/>
              <a:gd name="connsiteY19" fmla="*/ 736600 h 1517650"/>
              <a:gd name="connsiteX20" fmla="*/ 4730750 w 8547100"/>
              <a:gd name="connsiteY20" fmla="*/ 666750 h 1517650"/>
              <a:gd name="connsiteX21" fmla="*/ 4641850 w 8547100"/>
              <a:gd name="connsiteY21" fmla="*/ 666750 h 1517650"/>
              <a:gd name="connsiteX22" fmla="*/ 4641850 w 8547100"/>
              <a:gd name="connsiteY22" fmla="*/ 584200 h 1517650"/>
              <a:gd name="connsiteX23" fmla="*/ 4140200 w 8547100"/>
              <a:gd name="connsiteY23" fmla="*/ 584200 h 1517650"/>
              <a:gd name="connsiteX24" fmla="*/ 4140200 w 8547100"/>
              <a:gd name="connsiteY24" fmla="*/ 508000 h 1517650"/>
              <a:gd name="connsiteX25" fmla="*/ 3829050 w 8547100"/>
              <a:gd name="connsiteY25" fmla="*/ 508000 h 1517650"/>
              <a:gd name="connsiteX26" fmla="*/ 3829050 w 8547100"/>
              <a:gd name="connsiteY26" fmla="*/ 438150 h 1517650"/>
              <a:gd name="connsiteX27" fmla="*/ 3714750 w 8547100"/>
              <a:gd name="connsiteY27" fmla="*/ 438150 h 1517650"/>
              <a:gd name="connsiteX28" fmla="*/ 3714750 w 8547100"/>
              <a:gd name="connsiteY28" fmla="*/ 368300 h 1517650"/>
              <a:gd name="connsiteX29" fmla="*/ 3359150 w 8547100"/>
              <a:gd name="connsiteY29" fmla="*/ 368300 h 1517650"/>
              <a:gd name="connsiteX30" fmla="*/ 3359150 w 8547100"/>
              <a:gd name="connsiteY30" fmla="*/ 285750 h 1517650"/>
              <a:gd name="connsiteX31" fmla="*/ 2374900 w 8547100"/>
              <a:gd name="connsiteY31" fmla="*/ 285750 h 1517650"/>
              <a:gd name="connsiteX32" fmla="*/ 2374900 w 8547100"/>
              <a:gd name="connsiteY32" fmla="*/ 196850 h 1517650"/>
              <a:gd name="connsiteX33" fmla="*/ 742950 w 8547100"/>
              <a:gd name="connsiteY33" fmla="*/ 196850 h 1517650"/>
              <a:gd name="connsiteX34" fmla="*/ 742950 w 8547100"/>
              <a:gd name="connsiteY34" fmla="*/ 139700 h 1517650"/>
              <a:gd name="connsiteX35" fmla="*/ 660400 w 8547100"/>
              <a:gd name="connsiteY35" fmla="*/ 139700 h 1517650"/>
              <a:gd name="connsiteX36" fmla="*/ 660400 w 8547100"/>
              <a:gd name="connsiteY36" fmla="*/ 57150 h 1517650"/>
              <a:gd name="connsiteX37" fmla="*/ 609600 w 8547100"/>
              <a:gd name="connsiteY37" fmla="*/ 57150 h 1517650"/>
              <a:gd name="connsiteX38" fmla="*/ 609600 w 8547100"/>
              <a:gd name="connsiteY38" fmla="*/ 0 h 1517650"/>
              <a:gd name="connsiteX39" fmla="*/ 0 w 8547100"/>
              <a:gd name="connsiteY39" fmla="*/ 0 h 1517650"/>
              <a:gd name="connsiteX0" fmla="*/ 8547100 w 8547100"/>
              <a:gd name="connsiteY0" fmla="*/ 1517650 h 1517650"/>
              <a:gd name="connsiteX1" fmla="*/ 7353300 w 8547100"/>
              <a:gd name="connsiteY1" fmla="*/ 1517650 h 1517650"/>
              <a:gd name="connsiteX2" fmla="*/ 7353300 w 8547100"/>
              <a:gd name="connsiteY2" fmla="*/ 1422400 h 1517650"/>
              <a:gd name="connsiteX3" fmla="*/ 7337425 w 8547100"/>
              <a:gd name="connsiteY3" fmla="*/ 1422400 h 1517650"/>
              <a:gd name="connsiteX4" fmla="*/ 7334250 w 8547100"/>
              <a:gd name="connsiteY4" fmla="*/ 1352550 h 1517650"/>
              <a:gd name="connsiteX5" fmla="*/ 7118350 w 8547100"/>
              <a:gd name="connsiteY5" fmla="*/ 1352550 h 1517650"/>
              <a:gd name="connsiteX6" fmla="*/ 7118350 w 8547100"/>
              <a:gd name="connsiteY6" fmla="*/ 1276350 h 1517650"/>
              <a:gd name="connsiteX7" fmla="*/ 7029450 w 8547100"/>
              <a:gd name="connsiteY7" fmla="*/ 1276350 h 1517650"/>
              <a:gd name="connsiteX8" fmla="*/ 7029450 w 8547100"/>
              <a:gd name="connsiteY8" fmla="*/ 1200150 h 1517650"/>
              <a:gd name="connsiteX9" fmla="*/ 6464300 w 8547100"/>
              <a:gd name="connsiteY9" fmla="*/ 1200150 h 1517650"/>
              <a:gd name="connsiteX10" fmla="*/ 6464300 w 8547100"/>
              <a:gd name="connsiteY10" fmla="*/ 1123950 h 1517650"/>
              <a:gd name="connsiteX11" fmla="*/ 6223000 w 8547100"/>
              <a:gd name="connsiteY11" fmla="*/ 1123950 h 1517650"/>
              <a:gd name="connsiteX12" fmla="*/ 6223000 w 8547100"/>
              <a:gd name="connsiteY12" fmla="*/ 1054100 h 1517650"/>
              <a:gd name="connsiteX13" fmla="*/ 5422900 w 8547100"/>
              <a:gd name="connsiteY13" fmla="*/ 1054100 h 1517650"/>
              <a:gd name="connsiteX14" fmla="*/ 5422900 w 8547100"/>
              <a:gd name="connsiteY14" fmla="*/ 958850 h 1517650"/>
              <a:gd name="connsiteX15" fmla="*/ 4902200 w 8547100"/>
              <a:gd name="connsiteY15" fmla="*/ 958850 h 1517650"/>
              <a:gd name="connsiteX16" fmla="*/ 4902200 w 8547100"/>
              <a:gd name="connsiteY16" fmla="*/ 895350 h 1517650"/>
              <a:gd name="connsiteX17" fmla="*/ 4838700 w 8547100"/>
              <a:gd name="connsiteY17" fmla="*/ 895350 h 1517650"/>
              <a:gd name="connsiteX18" fmla="*/ 4838700 w 8547100"/>
              <a:gd name="connsiteY18" fmla="*/ 736600 h 1517650"/>
              <a:gd name="connsiteX19" fmla="*/ 4730750 w 8547100"/>
              <a:gd name="connsiteY19" fmla="*/ 736600 h 1517650"/>
              <a:gd name="connsiteX20" fmla="*/ 4730750 w 8547100"/>
              <a:gd name="connsiteY20" fmla="*/ 666750 h 1517650"/>
              <a:gd name="connsiteX21" fmla="*/ 4641850 w 8547100"/>
              <a:gd name="connsiteY21" fmla="*/ 666750 h 1517650"/>
              <a:gd name="connsiteX22" fmla="*/ 4641850 w 8547100"/>
              <a:gd name="connsiteY22" fmla="*/ 584200 h 1517650"/>
              <a:gd name="connsiteX23" fmla="*/ 4140200 w 8547100"/>
              <a:gd name="connsiteY23" fmla="*/ 584200 h 1517650"/>
              <a:gd name="connsiteX24" fmla="*/ 4140200 w 8547100"/>
              <a:gd name="connsiteY24" fmla="*/ 508000 h 1517650"/>
              <a:gd name="connsiteX25" fmla="*/ 3829050 w 8547100"/>
              <a:gd name="connsiteY25" fmla="*/ 508000 h 1517650"/>
              <a:gd name="connsiteX26" fmla="*/ 3829050 w 8547100"/>
              <a:gd name="connsiteY26" fmla="*/ 438150 h 1517650"/>
              <a:gd name="connsiteX27" fmla="*/ 3714750 w 8547100"/>
              <a:gd name="connsiteY27" fmla="*/ 438150 h 1517650"/>
              <a:gd name="connsiteX28" fmla="*/ 3714750 w 8547100"/>
              <a:gd name="connsiteY28" fmla="*/ 368300 h 1517650"/>
              <a:gd name="connsiteX29" fmla="*/ 3359150 w 8547100"/>
              <a:gd name="connsiteY29" fmla="*/ 368300 h 1517650"/>
              <a:gd name="connsiteX30" fmla="*/ 3359150 w 8547100"/>
              <a:gd name="connsiteY30" fmla="*/ 285750 h 1517650"/>
              <a:gd name="connsiteX31" fmla="*/ 2374900 w 8547100"/>
              <a:gd name="connsiteY31" fmla="*/ 285750 h 1517650"/>
              <a:gd name="connsiteX32" fmla="*/ 2374900 w 8547100"/>
              <a:gd name="connsiteY32" fmla="*/ 196850 h 1517650"/>
              <a:gd name="connsiteX33" fmla="*/ 742950 w 8547100"/>
              <a:gd name="connsiteY33" fmla="*/ 196850 h 1517650"/>
              <a:gd name="connsiteX34" fmla="*/ 742950 w 8547100"/>
              <a:gd name="connsiteY34" fmla="*/ 139700 h 1517650"/>
              <a:gd name="connsiteX35" fmla="*/ 660400 w 8547100"/>
              <a:gd name="connsiteY35" fmla="*/ 139700 h 1517650"/>
              <a:gd name="connsiteX36" fmla="*/ 660400 w 8547100"/>
              <a:gd name="connsiteY36" fmla="*/ 57150 h 1517650"/>
              <a:gd name="connsiteX37" fmla="*/ 609600 w 8547100"/>
              <a:gd name="connsiteY37" fmla="*/ 57150 h 1517650"/>
              <a:gd name="connsiteX38" fmla="*/ 609600 w 8547100"/>
              <a:gd name="connsiteY38" fmla="*/ 0 h 1517650"/>
              <a:gd name="connsiteX39" fmla="*/ 0 w 8547100"/>
              <a:gd name="connsiteY39" fmla="*/ 0 h 1517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8547100" h="1517650">
                <a:moveTo>
                  <a:pt x="8547100" y="1517650"/>
                </a:moveTo>
                <a:lnTo>
                  <a:pt x="7353300" y="1517650"/>
                </a:lnTo>
                <a:lnTo>
                  <a:pt x="7353300" y="1422400"/>
                </a:lnTo>
                <a:lnTo>
                  <a:pt x="7337425" y="1422400"/>
                </a:lnTo>
                <a:lnTo>
                  <a:pt x="7334250" y="1352550"/>
                </a:lnTo>
                <a:lnTo>
                  <a:pt x="7118350" y="1352550"/>
                </a:lnTo>
                <a:lnTo>
                  <a:pt x="7118350" y="1276350"/>
                </a:lnTo>
                <a:lnTo>
                  <a:pt x="7029450" y="1276350"/>
                </a:lnTo>
                <a:lnTo>
                  <a:pt x="7029450" y="1200150"/>
                </a:lnTo>
                <a:lnTo>
                  <a:pt x="6464300" y="1200150"/>
                </a:lnTo>
                <a:lnTo>
                  <a:pt x="6464300" y="1123950"/>
                </a:lnTo>
                <a:lnTo>
                  <a:pt x="6223000" y="1123950"/>
                </a:lnTo>
                <a:lnTo>
                  <a:pt x="6223000" y="1054100"/>
                </a:lnTo>
                <a:lnTo>
                  <a:pt x="5422900" y="1054100"/>
                </a:lnTo>
                <a:lnTo>
                  <a:pt x="5422900" y="958850"/>
                </a:lnTo>
                <a:lnTo>
                  <a:pt x="4902200" y="958850"/>
                </a:lnTo>
                <a:lnTo>
                  <a:pt x="4902200" y="895350"/>
                </a:lnTo>
                <a:lnTo>
                  <a:pt x="4838700" y="895350"/>
                </a:lnTo>
                <a:lnTo>
                  <a:pt x="4838700" y="736600"/>
                </a:lnTo>
                <a:lnTo>
                  <a:pt x="4730750" y="736600"/>
                </a:lnTo>
                <a:lnTo>
                  <a:pt x="4730750" y="666750"/>
                </a:lnTo>
                <a:lnTo>
                  <a:pt x="4641850" y="666750"/>
                </a:lnTo>
                <a:lnTo>
                  <a:pt x="4641850" y="584200"/>
                </a:lnTo>
                <a:lnTo>
                  <a:pt x="4140200" y="584200"/>
                </a:lnTo>
                <a:lnTo>
                  <a:pt x="4140200" y="508000"/>
                </a:lnTo>
                <a:lnTo>
                  <a:pt x="3829050" y="508000"/>
                </a:lnTo>
                <a:lnTo>
                  <a:pt x="3829050" y="438150"/>
                </a:lnTo>
                <a:lnTo>
                  <a:pt x="3714750" y="438150"/>
                </a:lnTo>
                <a:lnTo>
                  <a:pt x="3714750" y="368300"/>
                </a:lnTo>
                <a:lnTo>
                  <a:pt x="3359150" y="368300"/>
                </a:lnTo>
                <a:lnTo>
                  <a:pt x="3359150" y="285750"/>
                </a:lnTo>
                <a:lnTo>
                  <a:pt x="2374900" y="285750"/>
                </a:lnTo>
                <a:lnTo>
                  <a:pt x="2374900" y="196850"/>
                </a:lnTo>
                <a:lnTo>
                  <a:pt x="742950" y="196850"/>
                </a:lnTo>
                <a:lnTo>
                  <a:pt x="742950" y="139700"/>
                </a:lnTo>
                <a:lnTo>
                  <a:pt x="660400" y="139700"/>
                </a:lnTo>
                <a:lnTo>
                  <a:pt x="660400" y="57150"/>
                </a:lnTo>
                <a:lnTo>
                  <a:pt x="609600" y="57150"/>
                </a:lnTo>
                <a:lnTo>
                  <a:pt x="609600" y="0"/>
                </a:lnTo>
                <a:lnTo>
                  <a:pt x="0" y="0"/>
                </a:lnTo>
              </a:path>
            </a:pathLst>
          </a:custGeom>
          <a:noFill/>
          <a:ln w="28575">
            <a:solidFill>
              <a:schemeClr val="accent2"/>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16402" name="Group 16401">
            <a:extLst>
              <a:ext uri="{FF2B5EF4-FFF2-40B4-BE49-F238E27FC236}">
                <a16:creationId xmlns:a16="http://schemas.microsoft.com/office/drawing/2014/main" id="{AA6C1FDB-18DD-06CE-6540-1055C94819A4}"/>
              </a:ext>
            </a:extLst>
          </p:cNvPr>
          <p:cNvGrpSpPr/>
          <p:nvPr/>
        </p:nvGrpSpPr>
        <p:grpSpPr>
          <a:xfrm>
            <a:off x="1943100" y="2735180"/>
            <a:ext cx="8591550" cy="2791261"/>
            <a:chOff x="1600200" y="2393950"/>
            <a:chExt cx="8591550" cy="2501900"/>
          </a:xfrm>
        </p:grpSpPr>
        <p:sp>
          <p:nvSpPr>
            <p:cNvPr id="16400" name="Freeform: Shape 16399">
              <a:extLst>
                <a:ext uri="{FF2B5EF4-FFF2-40B4-BE49-F238E27FC236}">
                  <a16:creationId xmlns:a16="http://schemas.microsoft.com/office/drawing/2014/main" id="{8DA4757C-7917-8CB3-00D3-DD6E4D5E80FC}"/>
                </a:ext>
              </a:extLst>
            </p:cNvPr>
            <p:cNvSpPr/>
            <p:nvPr/>
          </p:nvSpPr>
          <p:spPr bwMode="auto">
            <a:xfrm>
              <a:off x="5321300" y="3365500"/>
              <a:ext cx="4870450" cy="1530350"/>
            </a:xfrm>
            <a:custGeom>
              <a:avLst/>
              <a:gdLst>
                <a:gd name="connsiteX0" fmla="*/ 4870450 w 4870450"/>
                <a:gd name="connsiteY0" fmla="*/ 1530350 h 1530350"/>
                <a:gd name="connsiteX1" fmla="*/ 4514850 w 4870450"/>
                <a:gd name="connsiteY1" fmla="*/ 1530350 h 1530350"/>
                <a:gd name="connsiteX2" fmla="*/ 4514850 w 4870450"/>
                <a:gd name="connsiteY2" fmla="*/ 1085850 h 1530350"/>
                <a:gd name="connsiteX3" fmla="*/ 4146550 w 4870450"/>
                <a:gd name="connsiteY3" fmla="*/ 1085850 h 1530350"/>
                <a:gd name="connsiteX4" fmla="*/ 4146550 w 4870450"/>
                <a:gd name="connsiteY4" fmla="*/ 927100 h 1530350"/>
                <a:gd name="connsiteX5" fmla="*/ 3822700 w 4870450"/>
                <a:gd name="connsiteY5" fmla="*/ 927100 h 1530350"/>
                <a:gd name="connsiteX6" fmla="*/ 3822700 w 4870450"/>
                <a:gd name="connsiteY6" fmla="*/ 838200 h 1530350"/>
                <a:gd name="connsiteX7" fmla="*/ 3441700 w 4870450"/>
                <a:gd name="connsiteY7" fmla="*/ 838200 h 1530350"/>
                <a:gd name="connsiteX8" fmla="*/ 3441700 w 4870450"/>
                <a:gd name="connsiteY8" fmla="*/ 749300 h 1530350"/>
                <a:gd name="connsiteX9" fmla="*/ 2901950 w 4870450"/>
                <a:gd name="connsiteY9" fmla="*/ 749300 h 1530350"/>
                <a:gd name="connsiteX10" fmla="*/ 2901950 w 4870450"/>
                <a:gd name="connsiteY10" fmla="*/ 660400 h 1530350"/>
                <a:gd name="connsiteX11" fmla="*/ 2755900 w 4870450"/>
                <a:gd name="connsiteY11" fmla="*/ 660400 h 1530350"/>
                <a:gd name="connsiteX12" fmla="*/ 2755900 w 4870450"/>
                <a:gd name="connsiteY12" fmla="*/ 577850 h 1530350"/>
                <a:gd name="connsiteX13" fmla="*/ 1943100 w 4870450"/>
                <a:gd name="connsiteY13" fmla="*/ 577850 h 1530350"/>
                <a:gd name="connsiteX14" fmla="*/ 1943100 w 4870450"/>
                <a:gd name="connsiteY14" fmla="*/ 495300 h 1530350"/>
                <a:gd name="connsiteX15" fmla="*/ 1479550 w 4870450"/>
                <a:gd name="connsiteY15" fmla="*/ 495300 h 1530350"/>
                <a:gd name="connsiteX16" fmla="*/ 1479550 w 4870450"/>
                <a:gd name="connsiteY16" fmla="*/ 412750 h 1530350"/>
                <a:gd name="connsiteX17" fmla="*/ 1003300 w 4870450"/>
                <a:gd name="connsiteY17" fmla="*/ 412750 h 1530350"/>
                <a:gd name="connsiteX18" fmla="*/ 1003300 w 4870450"/>
                <a:gd name="connsiteY18" fmla="*/ 355600 h 1530350"/>
                <a:gd name="connsiteX19" fmla="*/ 895350 w 4870450"/>
                <a:gd name="connsiteY19" fmla="*/ 355600 h 1530350"/>
                <a:gd name="connsiteX20" fmla="*/ 895350 w 4870450"/>
                <a:gd name="connsiteY20" fmla="*/ 279400 h 1530350"/>
                <a:gd name="connsiteX21" fmla="*/ 787400 w 4870450"/>
                <a:gd name="connsiteY21" fmla="*/ 279400 h 1530350"/>
                <a:gd name="connsiteX22" fmla="*/ 787400 w 4870450"/>
                <a:gd name="connsiteY22" fmla="*/ 203200 h 1530350"/>
                <a:gd name="connsiteX23" fmla="*/ 565150 w 4870450"/>
                <a:gd name="connsiteY23" fmla="*/ 203200 h 1530350"/>
                <a:gd name="connsiteX24" fmla="*/ 565150 w 4870450"/>
                <a:gd name="connsiteY24" fmla="*/ 139700 h 1530350"/>
                <a:gd name="connsiteX25" fmla="*/ 527050 w 4870450"/>
                <a:gd name="connsiteY25" fmla="*/ 139700 h 1530350"/>
                <a:gd name="connsiteX26" fmla="*/ 527050 w 4870450"/>
                <a:gd name="connsiteY26" fmla="*/ 76200 h 1530350"/>
                <a:gd name="connsiteX27" fmla="*/ 0 w 4870450"/>
                <a:gd name="connsiteY27" fmla="*/ 76200 h 1530350"/>
                <a:gd name="connsiteX28" fmla="*/ 0 w 4870450"/>
                <a:gd name="connsiteY28" fmla="*/ 0 h 1530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4870450" h="1530350">
                  <a:moveTo>
                    <a:pt x="4870450" y="1530350"/>
                  </a:moveTo>
                  <a:lnTo>
                    <a:pt x="4514850" y="1530350"/>
                  </a:lnTo>
                  <a:lnTo>
                    <a:pt x="4514850" y="1085850"/>
                  </a:lnTo>
                  <a:lnTo>
                    <a:pt x="4146550" y="1085850"/>
                  </a:lnTo>
                  <a:lnTo>
                    <a:pt x="4146550" y="927100"/>
                  </a:lnTo>
                  <a:lnTo>
                    <a:pt x="3822700" y="927100"/>
                  </a:lnTo>
                  <a:lnTo>
                    <a:pt x="3822700" y="838200"/>
                  </a:lnTo>
                  <a:lnTo>
                    <a:pt x="3441700" y="838200"/>
                  </a:lnTo>
                  <a:lnTo>
                    <a:pt x="3441700" y="749300"/>
                  </a:lnTo>
                  <a:lnTo>
                    <a:pt x="2901950" y="749300"/>
                  </a:lnTo>
                  <a:lnTo>
                    <a:pt x="2901950" y="660400"/>
                  </a:lnTo>
                  <a:lnTo>
                    <a:pt x="2755900" y="660400"/>
                  </a:lnTo>
                  <a:lnTo>
                    <a:pt x="2755900" y="577850"/>
                  </a:lnTo>
                  <a:lnTo>
                    <a:pt x="1943100" y="577850"/>
                  </a:lnTo>
                  <a:lnTo>
                    <a:pt x="1943100" y="495300"/>
                  </a:lnTo>
                  <a:lnTo>
                    <a:pt x="1479550" y="495300"/>
                  </a:lnTo>
                  <a:lnTo>
                    <a:pt x="1479550" y="412750"/>
                  </a:lnTo>
                  <a:lnTo>
                    <a:pt x="1003300" y="412750"/>
                  </a:lnTo>
                  <a:lnTo>
                    <a:pt x="1003300" y="355600"/>
                  </a:lnTo>
                  <a:lnTo>
                    <a:pt x="895350" y="355600"/>
                  </a:lnTo>
                  <a:lnTo>
                    <a:pt x="895350" y="279400"/>
                  </a:lnTo>
                  <a:lnTo>
                    <a:pt x="787400" y="279400"/>
                  </a:lnTo>
                  <a:lnTo>
                    <a:pt x="787400" y="203200"/>
                  </a:lnTo>
                  <a:lnTo>
                    <a:pt x="565150" y="203200"/>
                  </a:lnTo>
                  <a:lnTo>
                    <a:pt x="565150" y="139700"/>
                  </a:lnTo>
                  <a:lnTo>
                    <a:pt x="527050" y="139700"/>
                  </a:lnTo>
                  <a:lnTo>
                    <a:pt x="527050" y="76200"/>
                  </a:lnTo>
                  <a:lnTo>
                    <a:pt x="0" y="76200"/>
                  </a:lnTo>
                  <a:lnTo>
                    <a:pt x="0" y="0"/>
                  </a:lnTo>
                </a:path>
              </a:pathLst>
            </a:custGeom>
            <a:noFill/>
            <a:ln w="28575">
              <a:solidFill>
                <a:schemeClr val="accent2">
                  <a:lumMod val="60000"/>
                  <a:lumOff val="40000"/>
                </a:schemeClr>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6401" name="Freeform: Shape 16400">
              <a:extLst>
                <a:ext uri="{FF2B5EF4-FFF2-40B4-BE49-F238E27FC236}">
                  <a16:creationId xmlns:a16="http://schemas.microsoft.com/office/drawing/2014/main" id="{8935B3F6-96CC-6072-A538-58A789CE20AC}"/>
                </a:ext>
              </a:extLst>
            </p:cNvPr>
            <p:cNvSpPr/>
            <p:nvPr/>
          </p:nvSpPr>
          <p:spPr bwMode="auto">
            <a:xfrm>
              <a:off x="1600200" y="2393950"/>
              <a:ext cx="3714750" cy="984250"/>
            </a:xfrm>
            <a:custGeom>
              <a:avLst/>
              <a:gdLst>
                <a:gd name="connsiteX0" fmla="*/ 0 w 3714750"/>
                <a:gd name="connsiteY0" fmla="*/ 0 h 984250"/>
                <a:gd name="connsiteX1" fmla="*/ 393700 w 3714750"/>
                <a:gd name="connsiteY1" fmla="*/ 0 h 984250"/>
                <a:gd name="connsiteX2" fmla="*/ 393700 w 3714750"/>
                <a:gd name="connsiteY2" fmla="*/ 57150 h 984250"/>
                <a:gd name="connsiteX3" fmla="*/ 749300 w 3714750"/>
                <a:gd name="connsiteY3" fmla="*/ 57150 h 984250"/>
                <a:gd name="connsiteX4" fmla="*/ 749300 w 3714750"/>
                <a:gd name="connsiteY4" fmla="*/ 190500 h 984250"/>
                <a:gd name="connsiteX5" fmla="*/ 1092200 w 3714750"/>
                <a:gd name="connsiteY5" fmla="*/ 190500 h 984250"/>
                <a:gd name="connsiteX6" fmla="*/ 1092200 w 3714750"/>
                <a:gd name="connsiteY6" fmla="*/ 228600 h 984250"/>
                <a:gd name="connsiteX7" fmla="*/ 1346200 w 3714750"/>
                <a:gd name="connsiteY7" fmla="*/ 228600 h 984250"/>
                <a:gd name="connsiteX8" fmla="*/ 1346200 w 3714750"/>
                <a:gd name="connsiteY8" fmla="*/ 292100 h 984250"/>
                <a:gd name="connsiteX9" fmla="*/ 1619250 w 3714750"/>
                <a:gd name="connsiteY9" fmla="*/ 292100 h 984250"/>
                <a:gd name="connsiteX10" fmla="*/ 1619250 w 3714750"/>
                <a:gd name="connsiteY10" fmla="*/ 425450 h 984250"/>
                <a:gd name="connsiteX11" fmla="*/ 1936750 w 3714750"/>
                <a:gd name="connsiteY11" fmla="*/ 425450 h 984250"/>
                <a:gd name="connsiteX12" fmla="*/ 1936750 w 3714750"/>
                <a:gd name="connsiteY12" fmla="*/ 495300 h 984250"/>
                <a:gd name="connsiteX13" fmla="*/ 2190750 w 3714750"/>
                <a:gd name="connsiteY13" fmla="*/ 495300 h 984250"/>
                <a:gd name="connsiteX14" fmla="*/ 2190750 w 3714750"/>
                <a:gd name="connsiteY14" fmla="*/ 558800 h 984250"/>
                <a:gd name="connsiteX15" fmla="*/ 2432050 w 3714750"/>
                <a:gd name="connsiteY15" fmla="*/ 558800 h 984250"/>
                <a:gd name="connsiteX16" fmla="*/ 2432050 w 3714750"/>
                <a:gd name="connsiteY16" fmla="*/ 628650 h 984250"/>
                <a:gd name="connsiteX17" fmla="*/ 2444750 w 3714750"/>
                <a:gd name="connsiteY17" fmla="*/ 641350 h 984250"/>
                <a:gd name="connsiteX18" fmla="*/ 2444750 w 3714750"/>
                <a:gd name="connsiteY18" fmla="*/ 698500 h 984250"/>
                <a:gd name="connsiteX19" fmla="*/ 2578100 w 3714750"/>
                <a:gd name="connsiteY19" fmla="*/ 698500 h 984250"/>
                <a:gd name="connsiteX20" fmla="*/ 2578100 w 3714750"/>
                <a:gd name="connsiteY20" fmla="*/ 755650 h 984250"/>
                <a:gd name="connsiteX21" fmla="*/ 2749550 w 3714750"/>
                <a:gd name="connsiteY21" fmla="*/ 755650 h 984250"/>
                <a:gd name="connsiteX22" fmla="*/ 2749550 w 3714750"/>
                <a:gd name="connsiteY22" fmla="*/ 831850 h 984250"/>
                <a:gd name="connsiteX23" fmla="*/ 3613150 w 3714750"/>
                <a:gd name="connsiteY23" fmla="*/ 831850 h 984250"/>
                <a:gd name="connsiteX24" fmla="*/ 3613150 w 3714750"/>
                <a:gd name="connsiteY24" fmla="*/ 901700 h 984250"/>
                <a:gd name="connsiteX25" fmla="*/ 3714750 w 3714750"/>
                <a:gd name="connsiteY25" fmla="*/ 901700 h 984250"/>
                <a:gd name="connsiteX26" fmla="*/ 3714750 w 3714750"/>
                <a:gd name="connsiteY26" fmla="*/ 984250 h 984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714750" h="984250">
                  <a:moveTo>
                    <a:pt x="0" y="0"/>
                  </a:moveTo>
                  <a:lnTo>
                    <a:pt x="393700" y="0"/>
                  </a:lnTo>
                  <a:lnTo>
                    <a:pt x="393700" y="57150"/>
                  </a:lnTo>
                  <a:lnTo>
                    <a:pt x="749300" y="57150"/>
                  </a:lnTo>
                  <a:lnTo>
                    <a:pt x="749300" y="190500"/>
                  </a:lnTo>
                  <a:lnTo>
                    <a:pt x="1092200" y="190500"/>
                  </a:lnTo>
                  <a:lnTo>
                    <a:pt x="1092200" y="228600"/>
                  </a:lnTo>
                  <a:lnTo>
                    <a:pt x="1346200" y="228600"/>
                  </a:lnTo>
                  <a:lnTo>
                    <a:pt x="1346200" y="292100"/>
                  </a:lnTo>
                  <a:lnTo>
                    <a:pt x="1619250" y="292100"/>
                  </a:lnTo>
                  <a:lnTo>
                    <a:pt x="1619250" y="425450"/>
                  </a:lnTo>
                  <a:lnTo>
                    <a:pt x="1936750" y="425450"/>
                  </a:lnTo>
                  <a:lnTo>
                    <a:pt x="1936750" y="495300"/>
                  </a:lnTo>
                  <a:lnTo>
                    <a:pt x="2190750" y="495300"/>
                  </a:lnTo>
                  <a:lnTo>
                    <a:pt x="2190750" y="558800"/>
                  </a:lnTo>
                  <a:lnTo>
                    <a:pt x="2432050" y="558800"/>
                  </a:lnTo>
                  <a:lnTo>
                    <a:pt x="2432050" y="628650"/>
                  </a:lnTo>
                  <a:lnTo>
                    <a:pt x="2444750" y="641350"/>
                  </a:lnTo>
                  <a:lnTo>
                    <a:pt x="2444750" y="698500"/>
                  </a:lnTo>
                  <a:lnTo>
                    <a:pt x="2578100" y="698500"/>
                  </a:lnTo>
                  <a:lnTo>
                    <a:pt x="2578100" y="755650"/>
                  </a:lnTo>
                  <a:lnTo>
                    <a:pt x="2749550" y="755650"/>
                  </a:lnTo>
                  <a:lnTo>
                    <a:pt x="2749550" y="831850"/>
                  </a:lnTo>
                  <a:lnTo>
                    <a:pt x="3613150" y="831850"/>
                  </a:lnTo>
                  <a:lnTo>
                    <a:pt x="3613150" y="901700"/>
                  </a:lnTo>
                  <a:lnTo>
                    <a:pt x="3714750" y="901700"/>
                  </a:lnTo>
                  <a:lnTo>
                    <a:pt x="3714750" y="984250"/>
                  </a:lnTo>
                </a:path>
              </a:pathLst>
            </a:custGeom>
            <a:noFill/>
            <a:ln w="28575">
              <a:solidFill>
                <a:schemeClr val="accent2">
                  <a:lumMod val="60000"/>
                  <a:lumOff val="40000"/>
                </a:schemeClr>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spTree>
    <p:extLst>
      <p:ext uri="{BB962C8B-B14F-4D97-AF65-F5344CB8AC3E}">
        <p14:creationId xmlns:p14="http://schemas.microsoft.com/office/powerpoint/2010/main" val="393674842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E3364766-9AE5-9F41-8104-247B4DC9CEA9}"/>
              </a:ext>
            </a:extLst>
          </p:cNvPr>
          <p:cNvSpPr>
            <a:spLocks noGrp="1"/>
          </p:cNvSpPr>
          <p:nvPr>
            <p:ph type="title"/>
          </p:nvPr>
        </p:nvSpPr>
        <p:spPr/>
        <p:txBody>
          <a:bodyPr/>
          <a:lstStyle/>
          <a:p>
            <a:r>
              <a:rPr lang="en-US" dirty="0"/>
              <a:t>COMFORT-I: Dose-Dependent Benefit of Ruxolitinib</a:t>
            </a:r>
          </a:p>
        </p:txBody>
      </p:sp>
      <p:sp>
        <p:nvSpPr>
          <p:cNvPr id="3" name="Content Placeholder 2">
            <a:extLst>
              <a:ext uri="{FF2B5EF4-FFF2-40B4-BE49-F238E27FC236}">
                <a16:creationId xmlns:a16="http://schemas.microsoft.com/office/drawing/2014/main" id="{E3036757-AE67-D245-84D2-1531CFF25C6F}"/>
              </a:ext>
            </a:extLst>
          </p:cNvPr>
          <p:cNvSpPr>
            <a:spLocks noGrp="1"/>
          </p:cNvSpPr>
          <p:nvPr>
            <p:ph idx="1"/>
          </p:nvPr>
        </p:nvSpPr>
        <p:spPr>
          <a:xfrm>
            <a:off x="604675" y="1376414"/>
            <a:ext cx="10877529" cy="488062"/>
          </a:xfrm>
        </p:spPr>
        <p:txBody>
          <a:bodyPr/>
          <a:lstStyle/>
          <a:p>
            <a:r>
              <a:rPr lang="en-US" sz="2400" dirty="0"/>
              <a:t>Limited change from baseline in spleen volume and TSS with low-dose ruxolitinib</a:t>
            </a:r>
          </a:p>
        </p:txBody>
      </p:sp>
      <p:sp>
        <p:nvSpPr>
          <p:cNvPr id="106506" name="TextBox 5"/>
          <p:cNvSpPr txBox="1">
            <a:spLocks noChangeArrowheads="1"/>
          </p:cNvSpPr>
          <p:nvPr/>
        </p:nvSpPr>
        <p:spPr bwMode="auto">
          <a:xfrm>
            <a:off x="1667662" y="4948164"/>
            <a:ext cx="816821" cy="30777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altLang="en-U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n = 106</a:t>
            </a:r>
          </a:p>
        </p:txBody>
      </p:sp>
      <p:sp>
        <p:nvSpPr>
          <p:cNvPr id="106507" name="TextBox 15"/>
          <p:cNvSpPr txBox="1">
            <a:spLocks noChangeArrowheads="1"/>
          </p:cNvSpPr>
          <p:nvPr/>
        </p:nvSpPr>
        <p:spPr bwMode="auto">
          <a:xfrm>
            <a:off x="2333057" y="4937654"/>
            <a:ext cx="745067" cy="30777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altLang="en-U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n = 21</a:t>
            </a:r>
          </a:p>
        </p:txBody>
      </p:sp>
      <p:sp>
        <p:nvSpPr>
          <p:cNvPr id="106508" name="TextBox 16"/>
          <p:cNvSpPr txBox="1">
            <a:spLocks noChangeArrowheads="1"/>
          </p:cNvSpPr>
          <p:nvPr/>
        </p:nvSpPr>
        <p:spPr bwMode="auto">
          <a:xfrm>
            <a:off x="2972043" y="4937654"/>
            <a:ext cx="747184" cy="30777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altLang="en-U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n = 30</a:t>
            </a:r>
          </a:p>
        </p:txBody>
      </p:sp>
      <p:sp>
        <p:nvSpPr>
          <p:cNvPr id="106509" name="TextBox 17"/>
          <p:cNvSpPr txBox="1">
            <a:spLocks noChangeArrowheads="1"/>
          </p:cNvSpPr>
          <p:nvPr/>
        </p:nvSpPr>
        <p:spPr bwMode="auto">
          <a:xfrm>
            <a:off x="3618746" y="4937654"/>
            <a:ext cx="747183" cy="30777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altLang="en-U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n = 24</a:t>
            </a:r>
          </a:p>
        </p:txBody>
      </p:sp>
      <p:sp>
        <p:nvSpPr>
          <p:cNvPr id="106510" name="TextBox 17"/>
          <p:cNvSpPr txBox="1">
            <a:spLocks noChangeArrowheads="1"/>
          </p:cNvSpPr>
          <p:nvPr/>
        </p:nvSpPr>
        <p:spPr bwMode="auto">
          <a:xfrm>
            <a:off x="4288758" y="4937654"/>
            <a:ext cx="747183" cy="30777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altLang="en-U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n = 40</a:t>
            </a:r>
          </a:p>
        </p:txBody>
      </p:sp>
      <p:sp>
        <p:nvSpPr>
          <p:cNvPr id="106511" name="TextBox 18"/>
          <p:cNvSpPr txBox="1">
            <a:spLocks noChangeArrowheads="1"/>
          </p:cNvSpPr>
          <p:nvPr/>
        </p:nvSpPr>
        <p:spPr bwMode="auto">
          <a:xfrm>
            <a:off x="4989391" y="4937654"/>
            <a:ext cx="747184" cy="30777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altLang="en-U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n = 21</a:t>
            </a:r>
          </a:p>
        </p:txBody>
      </p:sp>
      <p:sp>
        <p:nvSpPr>
          <p:cNvPr id="106512" name="TextBox 1"/>
          <p:cNvSpPr txBox="1">
            <a:spLocks noChangeArrowheads="1"/>
          </p:cNvSpPr>
          <p:nvPr/>
        </p:nvSpPr>
        <p:spPr bwMode="auto">
          <a:xfrm>
            <a:off x="1707422" y="2390100"/>
            <a:ext cx="3929078" cy="33855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Spleen Volume</a:t>
            </a:r>
          </a:p>
        </p:txBody>
      </p:sp>
      <p:sp>
        <p:nvSpPr>
          <p:cNvPr id="106513" name="TextBox 5"/>
          <p:cNvSpPr txBox="1">
            <a:spLocks noChangeArrowheads="1"/>
          </p:cNvSpPr>
          <p:nvPr/>
        </p:nvSpPr>
        <p:spPr bwMode="auto">
          <a:xfrm>
            <a:off x="6795468" y="4937654"/>
            <a:ext cx="818576" cy="30777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altLang="en-U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n = 106</a:t>
            </a:r>
          </a:p>
        </p:txBody>
      </p:sp>
      <p:sp>
        <p:nvSpPr>
          <p:cNvPr id="106514" name="TextBox 15"/>
          <p:cNvSpPr txBox="1">
            <a:spLocks noChangeArrowheads="1"/>
          </p:cNvSpPr>
          <p:nvPr/>
        </p:nvSpPr>
        <p:spPr bwMode="auto">
          <a:xfrm>
            <a:off x="7488525" y="4937654"/>
            <a:ext cx="745067" cy="30777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altLang="en-U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n = 21</a:t>
            </a:r>
          </a:p>
        </p:txBody>
      </p:sp>
      <p:sp>
        <p:nvSpPr>
          <p:cNvPr id="106515" name="TextBox 16"/>
          <p:cNvSpPr txBox="1">
            <a:spLocks noChangeArrowheads="1"/>
          </p:cNvSpPr>
          <p:nvPr/>
        </p:nvSpPr>
        <p:spPr bwMode="auto">
          <a:xfrm>
            <a:off x="8117575" y="4937654"/>
            <a:ext cx="747184" cy="30777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altLang="en-U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n = 30</a:t>
            </a:r>
          </a:p>
        </p:txBody>
      </p:sp>
      <p:sp>
        <p:nvSpPr>
          <p:cNvPr id="106516" name="TextBox 17"/>
          <p:cNvSpPr txBox="1">
            <a:spLocks noChangeArrowheads="1"/>
          </p:cNvSpPr>
          <p:nvPr/>
        </p:nvSpPr>
        <p:spPr bwMode="auto">
          <a:xfrm>
            <a:off x="8774741" y="4937654"/>
            <a:ext cx="747183" cy="30777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altLang="en-U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n = 24</a:t>
            </a:r>
          </a:p>
        </p:txBody>
      </p:sp>
      <p:sp>
        <p:nvSpPr>
          <p:cNvPr id="106517" name="TextBox 25"/>
          <p:cNvSpPr txBox="1">
            <a:spLocks noChangeArrowheads="1"/>
          </p:cNvSpPr>
          <p:nvPr/>
        </p:nvSpPr>
        <p:spPr bwMode="auto">
          <a:xfrm>
            <a:off x="9423999" y="4937654"/>
            <a:ext cx="747183" cy="30777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altLang="en-U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n = 40</a:t>
            </a:r>
          </a:p>
        </p:txBody>
      </p:sp>
      <p:sp>
        <p:nvSpPr>
          <p:cNvPr id="106518" name="TextBox 26"/>
          <p:cNvSpPr txBox="1">
            <a:spLocks noChangeArrowheads="1"/>
          </p:cNvSpPr>
          <p:nvPr/>
        </p:nvSpPr>
        <p:spPr bwMode="auto">
          <a:xfrm>
            <a:off x="10096263" y="4937654"/>
            <a:ext cx="747184" cy="30777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altLang="en-US" sz="14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n = 21</a:t>
            </a:r>
          </a:p>
        </p:txBody>
      </p:sp>
      <p:sp>
        <p:nvSpPr>
          <p:cNvPr id="106519" name="TextBox 33"/>
          <p:cNvSpPr txBox="1">
            <a:spLocks noChangeArrowheads="1"/>
          </p:cNvSpPr>
          <p:nvPr/>
        </p:nvSpPr>
        <p:spPr bwMode="auto">
          <a:xfrm>
            <a:off x="6931225" y="2390101"/>
            <a:ext cx="4092895" cy="33855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Total Symptom Score</a:t>
            </a:r>
          </a:p>
        </p:txBody>
      </p:sp>
      <p:sp>
        <p:nvSpPr>
          <p:cNvPr id="32" name="Text Box 15">
            <a:extLst>
              <a:ext uri="{FF2B5EF4-FFF2-40B4-BE49-F238E27FC236}">
                <a16:creationId xmlns:a16="http://schemas.microsoft.com/office/drawing/2014/main" id="{C0300B66-5879-E34F-9CA1-68EB7AD07796}"/>
              </a:ext>
            </a:extLst>
          </p:cNvPr>
          <p:cNvSpPr txBox="1">
            <a:spLocks noChangeArrowheads="1"/>
          </p:cNvSpPr>
          <p:nvPr/>
        </p:nvSpPr>
        <p:spPr bwMode="auto">
          <a:xfrm>
            <a:off x="411481" y="6371824"/>
            <a:ext cx="878363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456651" rtl="0" eaLnBrk="1" fontAlgn="auto" latinLnBrk="0" hangingPunct="1">
              <a:lnSpc>
                <a:spcPct val="100000"/>
              </a:lnSpc>
              <a:spcBef>
                <a:spcPts val="0"/>
              </a:spcBef>
              <a:spcAft>
                <a:spcPts val="0"/>
              </a:spcAft>
              <a:buClrTx/>
              <a:buSzTx/>
              <a:buFontTx/>
              <a:buNone/>
              <a:tabLst/>
              <a:defRPr/>
            </a:pPr>
            <a:r>
              <a:rPr kumimoji="0" lang="da-DK" altLang="en-US" sz="1200" b="0" i="0" u="none" strike="noStrike" kern="1200" cap="none" spc="-11"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Verstovsek</a:t>
            </a:r>
            <a:r>
              <a:rPr kumimoji="0" lang="da-DK" altLang="en-US" sz="1200" b="0" i="0" u="none" strike="noStrike" kern="1200" cap="none" spc="-11"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kumimoji="0" lang="da-DK" altLang="en-US" sz="1200" b="0" i="0" u="none" strike="noStrike" kern="1200" cap="none" spc="-11"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Onco</a:t>
            </a:r>
            <a:r>
              <a:rPr kumimoji="0" lang="da-DK" altLang="en-US" sz="1200" b="0" i="0" u="none" strike="noStrike" kern="1200" cap="none" spc="-11"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Targets </a:t>
            </a:r>
            <a:r>
              <a:rPr kumimoji="0" lang="da-DK" altLang="en-US" sz="1200" b="0" i="0" u="none" strike="noStrike" kern="1200" cap="none" spc="-11"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Ther</a:t>
            </a:r>
            <a:r>
              <a:rPr kumimoji="0" lang="da-DK" altLang="en-US" sz="1200" b="0" i="0" u="none" strike="noStrike" kern="1200" cap="none" spc="-11"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2014;7:13.</a:t>
            </a:r>
          </a:p>
        </p:txBody>
      </p:sp>
      <p:sp>
        <p:nvSpPr>
          <p:cNvPr id="10" name="TextBox 9">
            <a:extLst>
              <a:ext uri="{FF2B5EF4-FFF2-40B4-BE49-F238E27FC236}">
                <a16:creationId xmlns:a16="http://schemas.microsoft.com/office/drawing/2014/main" id="{A45F7B07-9521-4040-93AB-F1E5555B22C6}"/>
              </a:ext>
            </a:extLst>
          </p:cNvPr>
          <p:cNvSpPr txBox="1"/>
          <p:nvPr/>
        </p:nvSpPr>
        <p:spPr bwMode="auto">
          <a:xfrm>
            <a:off x="1001200" y="1977257"/>
            <a:ext cx="1016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609585" rtl="0" eaLnBrk="1" fontAlgn="auto" latinLnBrk="0" hangingPunct="1">
              <a:lnSpc>
                <a:spcPct val="100000"/>
              </a:lnSpc>
              <a:spcBef>
                <a:spcPct val="5000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Mean % Change at Wk 24 by Final Titrated Ruxolitinib Dose</a:t>
            </a:r>
          </a:p>
        </p:txBody>
      </p:sp>
      <p:sp>
        <p:nvSpPr>
          <p:cNvPr id="5" name="TextBox 4">
            <a:extLst>
              <a:ext uri="{FF2B5EF4-FFF2-40B4-BE49-F238E27FC236}">
                <a16:creationId xmlns:a16="http://schemas.microsoft.com/office/drawing/2014/main" id="{D2A0DFD3-3CA8-9B4C-BD95-8657CDBC1ACE}"/>
              </a:ext>
            </a:extLst>
          </p:cNvPr>
          <p:cNvSpPr txBox="1"/>
          <p:nvPr/>
        </p:nvSpPr>
        <p:spPr bwMode="auto">
          <a:xfrm rot="16200000">
            <a:off x="305855" y="3814666"/>
            <a:ext cx="17178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609585"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Mean % Change</a:t>
            </a:r>
          </a:p>
        </p:txBody>
      </p:sp>
      <p:sp>
        <p:nvSpPr>
          <p:cNvPr id="29" name="TextBox 28">
            <a:extLst>
              <a:ext uri="{FF2B5EF4-FFF2-40B4-BE49-F238E27FC236}">
                <a16:creationId xmlns:a16="http://schemas.microsoft.com/office/drawing/2014/main" id="{59A801A8-E105-774F-A31C-D57DDDAF158F}"/>
              </a:ext>
            </a:extLst>
          </p:cNvPr>
          <p:cNvSpPr txBox="1"/>
          <p:nvPr/>
        </p:nvSpPr>
        <p:spPr bwMode="auto">
          <a:xfrm rot="16200000">
            <a:off x="5358247" y="3382868"/>
            <a:ext cx="171784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609585"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Mean % Change</a:t>
            </a:r>
          </a:p>
        </p:txBody>
      </p:sp>
      <p:grpSp>
        <p:nvGrpSpPr>
          <p:cNvPr id="9" name="Group 8">
            <a:extLst>
              <a:ext uri="{FF2B5EF4-FFF2-40B4-BE49-F238E27FC236}">
                <a16:creationId xmlns:a16="http://schemas.microsoft.com/office/drawing/2014/main" id="{9512E10A-9996-F647-994A-422DCFFD39BB}"/>
              </a:ext>
            </a:extLst>
          </p:cNvPr>
          <p:cNvGrpSpPr/>
          <p:nvPr/>
        </p:nvGrpSpPr>
        <p:grpSpPr>
          <a:xfrm>
            <a:off x="1645922" y="2955117"/>
            <a:ext cx="62047" cy="2194560"/>
            <a:chOff x="683623" y="1666301"/>
            <a:chExt cx="62047" cy="2194560"/>
          </a:xfrm>
        </p:grpSpPr>
        <p:cxnSp>
          <p:nvCxnSpPr>
            <p:cNvPr id="31" name="Straight Connector 30">
              <a:extLst>
                <a:ext uri="{FF2B5EF4-FFF2-40B4-BE49-F238E27FC236}">
                  <a16:creationId xmlns:a16="http://schemas.microsoft.com/office/drawing/2014/main" id="{D0B8CB70-908E-D244-B847-53814A1B839A}"/>
                </a:ext>
              </a:extLst>
            </p:cNvPr>
            <p:cNvCxnSpPr/>
            <p:nvPr/>
          </p:nvCxnSpPr>
          <p:spPr bwMode="auto">
            <a:xfrm>
              <a:off x="745670" y="1666301"/>
              <a:ext cx="0" cy="2194560"/>
            </a:xfrm>
            <a:prstGeom prst="line">
              <a:avLst/>
            </a:prstGeom>
            <a:noFill/>
            <a:ln w="28575" cap="flat" cmpd="sng" algn="ctr">
              <a:solidFill>
                <a:schemeClr val="bg1"/>
              </a:solidFill>
              <a:prstDash val="solid"/>
              <a:round/>
              <a:headEnd type="none" w="med" len="med"/>
              <a:tailEnd type="none" w="med" len="med"/>
            </a:ln>
            <a:effectLst/>
          </p:spPr>
        </p:cxnSp>
        <p:grpSp>
          <p:nvGrpSpPr>
            <p:cNvPr id="7" name="Group 6">
              <a:extLst>
                <a:ext uri="{FF2B5EF4-FFF2-40B4-BE49-F238E27FC236}">
                  <a16:creationId xmlns:a16="http://schemas.microsoft.com/office/drawing/2014/main" id="{4470F152-9FC7-7846-8A34-4C4EABA031DF}"/>
                </a:ext>
              </a:extLst>
            </p:cNvPr>
            <p:cNvGrpSpPr/>
            <p:nvPr/>
          </p:nvGrpSpPr>
          <p:grpSpPr>
            <a:xfrm>
              <a:off x="683623" y="1680754"/>
              <a:ext cx="60960" cy="2166338"/>
              <a:chOff x="660289" y="2525080"/>
              <a:chExt cx="58660" cy="1322012"/>
            </a:xfrm>
          </p:grpSpPr>
          <p:cxnSp>
            <p:nvCxnSpPr>
              <p:cNvPr id="36" name="Straight Connector 35">
                <a:extLst>
                  <a:ext uri="{FF2B5EF4-FFF2-40B4-BE49-F238E27FC236}">
                    <a16:creationId xmlns:a16="http://schemas.microsoft.com/office/drawing/2014/main" id="{C7F6F543-C91E-024F-9D1E-D3FB74AC98E5}"/>
                  </a:ext>
                </a:extLst>
              </p:cNvPr>
              <p:cNvCxnSpPr/>
              <p:nvPr/>
            </p:nvCxnSpPr>
            <p:spPr bwMode="auto">
              <a:xfrm>
                <a:off x="660289" y="3847092"/>
                <a:ext cx="58660"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37A743F6-5078-B746-BD11-9620B32F99A4}"/>
                  </a:ext>
                </a:extLst>
              </p:cNvPr>
              <p:cNvCxnSpPr/>
              <p:nvPr/>
            </p:nvCxnSpPr>
            <p:spPr bwMode="auto">
              <a:xfrm>
                <a:off x="660289" y="3658234"/>
                <a:ext cx="58660"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2C4B17E7-94C6-6840-89CD-5677AE1B490E}"/>
                  </a:ext>
                </a:extLst>
              </p:cNvPr>
              <p:cNvCxnSpPr/>
              <p:nvPr/>
            </p:nvCxnSpPr>
            <p:spPr bwMode="auto">
              <a:xfrm>
                <a:off x="660289" y="3469375"/>
                <a:ext cx="58660"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1AAA23D2-E574-0547-8C82-6EF5523AD0A4}"/>
                  </a:ext>
                </a:extLst>
              </p:cNvPr>
              <p:cNvCxnSpPr/>
              <p:nvPr/>
            </p:nvCxnSpPr>
            <p:spPr bwMode="auto">
              <a:xfrm>
                <a:off x="660289" y="3280516"/>
                <a:ext cx="58660"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5C99A9F1-6DA0-DC4D-90D1-B0186A52A550}"/>
                  </a:ext>
                </a:extLst>
              </p:cNvPr>
              <p:cNvCxnSpPr/>
              <p:nvPr/>
            </p:nvCxnSpPr>
            <p:spPr bwMode="auto">
              <a:xfrm>
                <a:off x="660289" y="3091657"/>
                <a:ext cx="58660"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05B45C9C-145C-534B-8717-9ADD6850C744}"/>
                  </a:ext>
                </a:extLst>
              </p:cNvPr>
              <p:cNvCxnSpPr/>
              <p:nvPr/>
            </p:nvCxnSpPr>
            <p:spPr bwMode="auto">
              <a:xfrm>
                <a:off x="660289" y="2902798"/>
                <a:ext cx="58660"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DBD3EDA8-25B9-4E47-8548-B4FC2982F9E9}"/>
                  </a:ext>
                </a:extLst>
              </p:cNvPr>
              <p:cNvCxnSpPr/>
              <p:nvPr/>
            </p:nvCxnSpPr>
            <p:spPr bwMode="auto">
              <a:xfrm>
                <a:off x="660289" y="2713939"/>
                <a:ext cx="58660"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C64B0330-D78C-CC4F-80D1-CC90CB8E9D25}"/>
                  </a:ext>
                </a:extLst>
              </p:cNvPr>
              <p:cNvCxnSpPr/>
              <p:nvPr/>
            </p:nvCxnSpPr>
            <p:spPr bwMode="auto">
              <a:xfrm>
                <a:off x="660289" y="2525080"/>
                <a:ext cx="58660" cy="0"/>
              </a:xfrm>
              <a:prstGeom prst="line">
                <a:avLst/>
              </a:prstGeom>
              <a:noFill/>
              <a:ln w="28575" cap="flat" cmpd="sng" algn="ctr">
                <a:solidFill>
                  <a:schemeClr val="bg1"/>
                </a:solidFill>
                <a:prstDash val="solid"/>
                <a:round/>
                <a:headEnd type="none" w="med" len="med"/>
                <a:tailEnd type="none" w="med" len="med"/>
              </a:ln>
              <a:effectLst/>
            </p:spPr>
          </p:cxnSp>
        </p:grpSp>
      </p:grpSp>
      <p:grpSp>
        <p:nvGrpSpPr>
          <p:cNvPr id="12" name="Group 11">
            <a:extLst>
              <a:ext uri="{FF2B5EF4-FFF2-40B4-BE49-F238E27FC236}">
                <a16:creationId xmlns:a16="http://schemas.microsoft.com/office/drawing/2014/main" id="{617E58C5-556D-DA41-AFE6-8A187A6B3607}"/>
              </a:ext>
            </a:extLst>
          </p:cNvPr>
          <p:cNvGrpSpPr/>
          <p:nvPr/>
        </p:nvGrpSpPr>
        <p:grpSpPr>
          <a:xfrm>
            <a:off x="1222474" y="2775873"/>
            <a:ext cx="455574" cy="2529850"/>
            <a:chOff x="1222474" y="2185851"/>
            <a:chExt cx="455574" cy="2529850"/>
          </a:xfrm>
        </p:grpSpPr>
        <p:sp>
          <p:nvSpPr>
            <p:cNvPr id="11" name="TextBox 10">
              <a:extLst>
                <a:ext uri="{FF2B5EF4-FFF2-40B4-BE49-F238E27FC236}">
                  <a16:creationId xmlns:a16="http://schemas.microsoft.com/office/drawing/2014/main" id="{59A55260-D15B-6E4A-8F28-A610C81F7066}"/>
                </a:ext>
              </a:extLst>
            </p:cNvPr>
            <p:cNvSpPr txBox="1"/>
            <p:nvPr/>
          </p:nvSpPr>
          <p:spPr bwMode="auto">
            <a:xfrm>
              <a:off x="1284992" y="218585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609585"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48" name="TextBox 47">
              <a:extLst>
                <a:ext uri="{FF2B5EF4-FFF2-40B4-BE49-F238E27FC236}">
                  <a16:creationId xmlns:a16="http://schemas.microsoft.com/office/drawing/2014/main" id="{58AB7D55-6E8C-7F40-ABE4-A30961D37089}"/>
                </a:ext>
              </a:extLst>
            </p:cNvPr>
            <p:cNvSpPr txBox="1"/>
            <p:nvPr/>
          </p:nvSpPr>
          <p:spPr bwMode="auto">
            <a:xfrm>
              <a:off x="1284992" y="2498892"/>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609585"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49" name="TextBox 48">
              <a:extLst>
                <a:ext uri="{FF2B5EF4-FFF2-40B4-BE49-F238E27FC236}">
                  <a16:creationId xmlns:a16="http://schemas.microsoft.com/office/drawing/2014/main" id="{3F18C8CB-227E-1944-8C68-8476EC2253F8}"/>
                </a:ext>
              </a:extLst>
            </p:cNvPr>
            <p:cNvSpPr txBox="1"/>
            <p:nvPr/>
          </p:nvSpPr>
          <p:spPr bwMode="auto">
            <a:xfrm>
              <a:off x="1389186" y="2811935"/>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609585"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50" name="TextBox 49">
              <a:extLst>
                <a:ext uri="{FF2B5EF4-FFF2-40B4-BE49-F238E27FC236}">
                  <a16:creationId xmlns:a16="http://schemas.microsoft.com/office/drawing/2014/main" id="{04F501ED-908E-9244-96DE-DB5E50226C57}"/>
                </a:ext>
              </a:extLst>
            </p:cNvPr>
            <p:cNvSpPr txBox="1"/>
            <p:nvPr/>
          </p:nvSpPr>
          <p:spPr bwMode="auto">
            <a:xfrm>
              <a:off x="1222474" y="3124976"/>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609585"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51" name="TextBox 50">
              <a:extLst>
                <a:ext uri="{FF2B5EF4-FFF2-40B4-BE49-F238E27FC236}">
                  <a16:creationId xmlns:a16="http://schemas.microsoft.com/office/drawing/2014/main" id="{FCC730C0-DA37-FC48-8A06-A853EA97998A}"/>
                </a:ext>
              </a:extLst>
            </p:cNvPr>
            <p:cNvSpPr txBox="1"/>
            <p:nvPr/>
          </p:nvSpPr>
          <p:spPr bwMode="auto">
            <a:xfrm>
              <a:off x="1222474" y="3438019"/>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609585"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52" name="TextBox 51">
              <a:extLst>
                <a:ext uri="{FF2B5EF4-FFF2-40B4-BE49-F238E27FC236}">
                  <a16:creationId xmlns:a16="http://schemas.microsoft.com/office/drawing/2014/main" id="{DB37C562-046E-AF40-8E80-830F2AAF0BF1}"/>
                </a:ext>
              </a:extLst>
            </p:cNvPr>
            <p:cNvSpPr txBox="1"/>
            <p:nvPr/>
          </p:nvSpPr>
          <p:spPr bwMode="auto">
            <a:xfrm>
              <a:off x="1222474" y="3751062"/>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609585"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53" name="TextBox 52">
              <a:extLst>
                <a:ext uri="{FF2B5EF4-FFF2-40B4-BE49-F238E27FC236}">
                  <a16:creationId xmlns:a16="http://schemas.microsoft.com/office/drawing/2014/main" id="{0A434B18-3834-D34D-8344-9D4DE89A1D97}"/>
                </a:ext>
              </a:extLst>
            </p:cNvPr>
            <p:cNvSpPr txBox="1"/>
            <p:nvPr/>
          </p:nvSpPr>
          <p:spPr bwMode="auto">
            <a:xfrm>
              <a:off x="1222474" y="4064103"/>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609585"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54" name="TextBox 53">
              <a:extLst>
                <a:ext uri="{FF2B5EF4-FFF2-40B4-BE49-F238E27FC236}">
                  <a16:creationId xmlns:a16="http://schemas.microsoft.com/office/drawing/2014/main" id="{755367C3-3584-4D4B-B546-1D627358B6AC}"/>
                </a:ext>
              </a:extLst>
            </p:cNvPr>
            <p:cNvSpPr txBox="1"/>
            <p:nvPr/>
          </p:nvSpPr>
          <p:spPr bwMode="auto">
            <a:xfrm>
              <a:off x="1222474" y="4377147"/>
              <a:ext cx="4555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609585"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grpSp>
      <p:sp>
        <p:nvSpPr>
          <p:cNvPr id="13" name="Rectangle 12">
            <a:extLst>
              <a:ext uri="{FF2B5EF4-FFF2-40B4-BE49-F238E27FC236}">
                <a16:creationId xmlns:a16="http://schemas.microsoft.com/office/drawing/2014/main" id="{6CD9B3C1-A58B-4F49-BBCD-6743B65B00CC}"/>
              </a:ext>
            </a:extLst>
          </p:cNvPr>
          <p:cNvSpPr/>
          <p:nvPr/>
        </p:nvSpPr>
        <p:spPr bwMode="auto">
          <a:xfrm>
            <a:off x="1859281" y="3326623"/>
            <a:ext cx="361407" cy="269967"/>
          </a:xfrm>
          <a:prstGeom prst="rect">
            <a:avLst/>
          </a:prstGeom>
          <a:solidFill>
            <a:schemeClr val="accent1"/>
          </a:solidFill>
          <a:ln w="0">
            <a:noFill/>
            <a:miter lim="800000"/>
            <a:headEnd/>
            <a:tailEnd/>
          </a:ln>
        </p:spPr>
        <p:txBody>
          <a:bodyPr rtlCol="0" anchor="b"/>
          <a:lstStyle/>
          <a:p>
            <a:pPr marL="0" marR="0" lvl="0" indent="0" algn="ctr" defTabSz="609585"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5" name="Group 14">
            <a:extLst>
              <a:ext uri="{FF2B5EF4-FFF2-40B4-BE49-F238E27FC236}">
                <a16:creationId xmlns:a16="http://schemas.microsoft.com/office/drawing/2014/main" id="{3B53205F-9FB0-654B-BF68-1A093DB9820A}"/>
              </a:ext>
            </a:extLst>
          </p:cNvPr>
          <p:cNvGrpSpPr/>
          <p:nvPr/>
        </p:nvGrpSpPr>
        <p:grpSpPr>
          <a:xfrm>
            <a:off x="1706884" y="3590301"/>
            <a:ext cx="3984715" cy="54184"/>
            <a:chOff x="1706883" y="2963336"/>
            <a:chExt cx="3984715" cy="54184"/>
          </a:xfrm>
        </p:grpSpPr>
        <p:cxnSp>
          <p:nvCxnSpPr>
            <p:cNvPr id="57" name="Straight Connector 56">
              <a:extLst>
                <a:ext uri="{FF2B5EF4-FFF2-40B4-BE49-F238E27FC236}">
                  <a16:creationId xmlns:a16="http://schemas.microsoft.com/office/drawing/2014/main" id="{699073A7-6DD6-CB44-9C06-AC1D3B109B58}"/>
                </a:ext>
              </a:extLst>
            </p:cNvPr>
            <p:cNvCxnSpPr>
              <a:cxnSpLocks/>
            </p:cNvCxnSpPr>
            <p:nvPr/>
          </p:nvCxnSpPr>
          <p:spPr bwMode="auto">
            <a:xfrm>
              <a:off x="1706883" y="2963336"/>
              <a:ext cx="3984715" cy="0"/>
            </a:xfrm>
            <a:prstGeom prst="line">
              <a:avLst/>
            </a:prstGeom>
            <a:noFill/>
            <a:ln w="28575" cap="flat" cmpd="sng" algn="ctr">
              <a:solidFill>
                <a:schemeClr val="bg1"/>
              </a:solidFill>
              <a:prstDash val="solid"/>
              <a:round/>
              <a:headEnd type="none" w="med" len="med"/>
              <a:tailEnd type="none" w="med" len="med"/>
            </a:ln>
            <a:effectLst/>
          </p:spPr>
        </p:cxnSp>
        <p:grpSp>
          <p:nvGrpSpPr>
            <p:cNvPr id="58" name="Group 57">
              <a:extLst>
                <a:ext uri="{FF2B5EF4-FFF2-40B4-BE49-F238E27FC236}">
                  <a16:creationId xmlns:a16="http://schemas.microsoft.com/office/drawing/2014/main" id="{711BB601-B6C5-7F4B-B67C-FF6E8A394CBE}"/>
                </a:ext>
              </a:extLst>
            </p:cNvPr>
            <p:cNvGrpSpPr/>
            <p:nvPr/>
          </p:nvGrpSpPr>
          <p:grpSpPr>
            <a:xfrm rot="16200000">
              <a:off x="3991430" y="1346614"/>
              <a:ext cx="53235" cy="3288577"/>
              <a:chOff x="660289" y="2902798"/>
              <a:chExt cx="58660" cy="944294"/>
            </a:xfrm>
          </p:grpSpPr>
          <p:cxnSp>
            <p:nvCxnSpPr>
              <p:cNvPr id="59" name="Straight Connector 58">
                <a:extLst>
                  <a:ext uri="{FF2B5EF4-FFF2-40B4-BE49-F238E27FC236}">
                    <a16:creationId xmlns:a16="http://schemas.microsoft.com/office/drawing/2014/main" id="{314462BE-43D5-9443-9226-5E4A10639993}"/>
                  </a:ext>
                </a:extLst>
              </p:cNvPr>
              <p:cNvCxnSpPr/>
              <p:nvPr/>
            </p:nvCxnSpPr>
            <p:spPr bwMode="auto">
              <a:xfrm>
                <a:off x="660289" y="3847092"/>
                <a:ext cx="58660"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313052FD-B6DD-CE4E-8BB6-1DAD43831AB7}"/>
                  </a:ext>
                </a:extLst>
              </p:cNvPr>
              <p:cNvCxnSpPr/>
              <p:nvPr/>
            </p:nvCxnSpPr>
            <p:spPr bwMode="auto">
              <a:xfrm>
                <a:off x="660289" y="3658234"/>
                <a:ext cx="58660"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74E7BE84-4E05-6842-AE6D-A779B54B7B53}"/>
                  </a:ext>
                </a:extLst>
              </p:cNvPr>
              <p:cNvCxnSpPr/>
              <p:nvPr/>
            </p:nvCxnSpPr>
            <p:spPr bwMode="auto">
              <a:xfrm>
                <a:off x="660289" y="3469375"/>
                <a:ext cx="58660"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949399EE-E066-3045-9076-7CABC5BE803A}"/>
                  </a:ext>
                </a:extLst>
              </p:cNvPr>
              <p:cNvCxnSpPr/>
              <p:nvPr/>
            </p:nvCxnSpPr>
            <p:spPr bwMode="auto">
              <a:xfrm>
                <a:off x="660289" y="3280516"/>
                <a:ext cx="58660"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1F8ACF6A-5E8F-454F-AFE8-14559CB85351}"/>
                  </a:ext>
                </a:extLst>
              </p:cNvPr>
              <p:cNvCxnSpPr/>
              <p:nvPr/>
            </p:nvCxnSpPr>
            <p:spPr bwMode="auto">
              <a:xfrm>
                <a:off x="660289" y="3091657"/>
                <a:ext cx="58660"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8F7E55F7-4CC2-A946-9B58-B7C3731183F7}"/>
                  </a:ext>
                </a:extLst>
              </p:cNvPr>
              <p:cNvCxnSpPr/>
              <p:nvPr/>
            </p:nvCxnSpPr>
            <p:spPr bwMode="auto">
              <a:xfrm>
                <a:off x="660289" y="2902798"/>
                <a:ext cx="58660" cy="0"/>
              </a:xfrm>
              <a:prstGeom prst="line">
                <a:avLst/>
              </a:prstGeom>
              <a:noFill/>
              <a:ln w="28575" cap="flat" cmpd="sng" algn="ctr">
                <a:solidFill>
                  <a:schemeClr val="bg1"/>
                </a:solidFill>
                <a:prstDash val="solid"/>
                <a:round/>
                <a:headEnd type="none" w="med" len="med"/>
                <a:tailEnd type="none" w="med" len="med"/>
              </a:ln>
              <a:effectLst/>
            </p:spPr>
          </p:cxnSp>
        </p:grpSp>
      </p:grpSp>
      <p:sp>
        <p:nvSpPr>
          <p:cNvPr id="16" name="TextBox 15">
            <a:extLst>
              <a:ext uri="{FF2B5EF4-FFF2-40B4-BE49-F238E27FC236}">
                <a16:creationId xmlns:a16="http://schemas.microsoft.com/office/drawing/2014/main" id="{135A40B2-C4D7-0D47-B47D-C84169803B80}"/>
              </a:ext>
            </a:extLst>
          </p:cNvPr>
          <p:cNvSpPr txBox="1"/>
          <p:nvPr/>
        </p:nvSpPr>
        <p:spPr bwMode="auto">
          <a:xfrm>
            <a:off x="1857653" y="3304851"/>
            <a:ext cx="357790" cy="256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609585" rtl="0" eaLnBrk="1" fontAlgn="auto" latinLnBrk="0" hangingPunct="1">
              <a:lnSpc>
                <a:spcPct val="100000"/>
              </a:lnSpc>
              <a:spcBef>
                <a:spcPct val="50000"/>
              </a:spcBef>
              <a:spcAft>
                <a:spcPct val="0"/>
              </a:spcAft>
              <a:buClrTx/>
              <a:buSzTx/>
              <a:buFontTx/>
              <a:buNone/>
              <a:tabLst/>
              <a:defRPr/>
            </a:pPr>
            <a:r>
              <a:rPr kumimoji="0" lang="en-US" sz="1067"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9.2</a:t>
            </a:r>
          </a:p>
        </p:txBody>
      </p:sp>
      <p:sp>
        <p:nvSpPr>
          <p:cNvPr id="70" name="Rectangle 69">
            <a:extLst>
              <a:ext uri="{FF2B5EF4-FFF2-40B4-BE49-F238E27FC236}">
                <a16:creationId xmlns:a16="http://schemas.microsoft.com/office/drawing/2014/main" id="{95DEB7AA-A471-A04A-BB6D-2139F09E10D2}"/>
              </a:ext>
            </a:extLst>
          </p:cNvPr>
          <p:cNvSpPr/>
          <p:nvPr/>
        </p:nvSpPr>
        <p:spPr bwMode="auto">
          <a:xfrm>
            <a:off x="2525486" y="3609650"/>
            <a:ext cx="361407" cy="335281"/>
          </a:xfrm>
          <a:prstGeom prst="rect">
            <a:avLst/>
          </a:prstGeom>
          <a:solidFill>
            <a:schemeClr val="accent3"/>
          </a:solidFill>
          <a:ln w="0">
            <a:noFill/>
            <a:miter lim="800000"/>
            <a:headEnd/>
            <a:tailEnd/>
          </a:ln>
        </p:spPr>
        <p:txBody>
          <a:bodyPr rtlCol="0" anchor="b"/>
          <a:lstStyle/>
          <a:p>
            <a:pPr marL="0" marR="0" lvl="0" indent="0" algn="ctr" defTabSz="609585"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1" name="TextBox 70">
            <a:extLst>
              <a:ext uri="{FF2B5EF4-FFF2-40B4-BE49-F238E27FC236}">
                <a16:creationId xmlns:a16="http://schemas.microsoft.com/office/drawing/2014/main" id="{9A655AFF-AF50-CE4E-AD26-78CD75138B83}"/>
              </a:ext>
            </a:extLst>
          </p:cNvPr>
          <p:cNvSpPr txBox="1"/>
          <p:nvPr/>
        </p:nvSpPr>
        <p:spPr bwMode="auto">
          <a:xfrm>
            <a:off x="2468555" y="3596588"/>
            <a:ext cx="468398" cy="256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609585" rtl="0" eaLnBrk="1" fontAlgn="auto" latinLnBrk="0" hangingPunct="1">
              <a:lnSpc>
                <a:spcPct val="100000"/>
              </a:lnSpc>
              <a:spcBef>
                <a:spcPct val="50000"/>
              </a:spcBef>
              <a:spcAft>
                <a:spcPct val="0"/>
              </a:spcAft>
              <a:buClrTx/>
              <a:buSzTx/>
              <a:buFontTx/>
              <a:buNone/>
              <a:tabLst/>
              <a:defRPr/>
            </a:pPr>
            <a:r>
              <a:rPr kumimoji="0" lang="en-US" sz="1067"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-10.4</a:t>
            </a:r>
          </a:p>
        </p:txBody>
      </p:sp>
      <p:sp>
        <p:nvSpPr>
          <p:cNvPr id="72" name="Rectangle 71">
            <a:extLst>
              <a:ext uri="{FF2B5EF4-FFF2-40B4-BE49-F238E27FC236}">
                <a16:creationId xmlns:a16="http://schemas.microsoft.com/office/drawing/2014/main" id="{2263E3CC-5F37-CC46-A22A-71B1C086CC5F}"/>
              </a:ext>
            </a:extLst>
          </p:cNvPr>
          <p:cNvSpPr/>
          <p:nvPr/>
        </p:nvSpPr>
        <p:spPr bwMode="auto">
          <a:xfrm>
            <a:off x="3178630" y="3609650"/>
            <a:ext cx="361407" cy="962299"/>
          </a:xfrm>
          <a:prstGeom prst="rect">
            <a:avLst/>
          </a:prstGeom>
          <a:solidFill>
            <a:schemeClr val="accent4"/>
          </a:solidFill>
          <a:ln w="0">
            <a:noFill/>
            <a:miter lim="800000"/>
            <a:headEnd/>
            <a:tailEnd/>
          </a:ln>
        </p:spPr>
        <p:txBody>
          <a:bodyPr rtlCol="0" anchor="b"/>
          <a:lstStyle/>
          <a:p>
            <a:pPr marL="0" marR="0" lvl="0" indent="0" algn="ctr" defTabSz="609585"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3" name="TextBox 72">
            <a:extLst>
              <a:ext uri="{FF2B5EF4-FFF2-40B4-BE49-F238E27FC236}">
                <a16:creationId xmlns:a16="http://schemas.microsoft.com/office/drawing/2014/main" id="{214AFB04-B044-6D46-B228-88FFD8638EC1}"/>
              </a:ext>
            </a:extLst>
          </p:cNvPr>
          <p:cNvSpPr txBox="1"/>
          <p:nvPr/>
        </p:nvSpPr>
        <p:spPr bwMode="auto">
          <a:xfrm>
            <a:off x="3121698" y="3596588"/>
            <a:ext cx="468398" cy="256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609585" rtl="0" eaLnBrk="1" fontAlgn="auto" latinLnBrk="0" hangingPunct="1">
              <a:lnSpc>
                <a:spcPct val="100000"/>
              </a:lnSpc>
              <a:spcBef>
                <a:spcPct val="50000"/>
              </a:spcBef>
              <a:spcAft>
                <a:spcPct val="0"/>
              </a:spcAft>
              <a:buClrTx/>
              <a:buSzTx/>
              <a:buFontTx/>
              <a:buNone/>
              <a:tabLst/>
              <a:defRPr/>
            </a:pPr>
            <a:r>
              <a:rPr kumimoji="0" lang="en-US" sz="1067"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-30.8</a:t>
            </a:r>
          </a:p>
        </p:txBody>
      </p:sp>
      <p:sp>
        <p:nvSpPr>
          <p:cNvPr id="74" name="Rectangle 73">
            <a:extLst>
              <a:ext uri="{FF2B5EF4-FFF2-40B4-BE49-F238E27FC236}">
                <a16:creationId xmlns:a16="http://schemas.microsoft.com/office/drawing/2014/main" id="{AC8D3CDA-75CA-264F-8F05-C38318D7CBA7}"/>
              </a:ext>
            </a:extLst>
          </p:cNvPr>
          <p:cNvSpPr/>
          <p:nvPr/>
        </p:nvSpPr>
        <p:spPr bwMode="auto">
          <a:xfrm>
            <a:off x="3844834" y="3609649"/>
            <a:ext cx="361407" cy="1127763"/>
          </a:xfrm>
          <a:prstGeom prst="rect">
            <a:avLst/>
          </a:prstGeom>
          <a:solidFill>
            <a:schemeClr val="accent5"/>
          </a:solidFill>
          <a:ln w="0">
            <a:noFill/>
            <a:miter lim="800000"/>
            <a:headEnd/>
            <a:tailEnd/>
          </a:ln>
        </p:spPr>
        <p:txBody>
          <a:bodyPr rtlCol="0" anchor="b"/>
          <a:lstStyle/>
          <a:p>
            <a:pPr marL="0" marR="0" lvl="0" indent="0" algn="ctr" defTabSz="609585"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5" name="TextBox 74">
            <a:extLst>
              <a:ext uri="{FF2B5EF4-FFF2-40B4-BE49-F238E27FC236}">
                <a16:creationId xmlns:a16="http://schemas.microsoft.com/office/drawing/2014/main" id="{3CCF9C79-990E-FC4E-B7C8-E5AB9B3063AF}"/>
              </a:ext>
            </a:extLst>
          </p:cNvPr>
          <p:cNvSpPr txBox="1"/>
          <p:nvPr/>
        </p:nvSpPr>
        <p:spPr bwMode="auto">
          <a:xfrm>
            <a:off x="3787903" y="3596588"/>
            <a:ext cx="468398" cy="256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609585" rtl="0" eaLnBrk="1" fontAlgn="auto" latinLnBrk="0" hangingPunct="1">
              <a:lnSpc>
                <a:spcPct val="100000"/>
              </a:lnSpc>
              <a:spcBef>
                <a:spcPct val="50000"/>
              </a:spcBef>
              <a:spcAft>
                <a:spcPct val="0"/>
              </a:spcAft>
              <a:buClrTx/>
              <a:buSzTx/>
              <a:buFontTx/>
              <a:buNone/>
              <a:tabLst/>
              <a:defRPr/>
            </a:pPr>
            <a:r>
              <a:rPr kumimoji="0" lang="en-US" sz="1067"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-35.9</a:t>
            </a:r>
          </a:p>
        </p:txBody>
      </p:sp>
      <p:sp>
        <p:nvSpPr>
          <p:cNvPr id="76" name="Rectangle 75">
            <a:extLst>
              <a:ext uri="{FF2B5EF4-FFF2-40B4-BE49-F238E27FC236}">
                <a16:creationId xmlns:a16="http://schemas.microsoft.com/office/drawing/2014/main" id="{36812298-D6C8-674F-96FC-89C7A8AB7AE9}"/>
              </a:ext>
            </a:extLst>
          </p:cNvPr>
          <p:cNvSpPr/>
          <p:nvPr/>
        </p:nvSpPr>
        <p:spPr bwMode="auto">
          <a:xfrm>
            <a:off x="4502331" y="3609649"/>
            <a:ext cx="361407" cy="1206139"/>
          </a:xfrm>
          <a:prstGeom prst="rect">
            <a:avLst/>
          </a:prstGeom>
          <a:solidFill>
            <a:schemeClr val="accent6"/>
          </a:solidFill>
          <a:ln w="0">
            <a:noFill/>
            <a:miter lim="800000"/>
            <a:headEnd/>
            <a:tailEnd/>
          </a:ln>
        </p:spPr>
        <p:txBody>
          <a:bodyPr rtlCol="0" anchor="b"/>
          <a:lstStyle/>
          <a:p>
            <a:pPr marL="0" marR="0" lvl="0" indent="0" algn="ctr" defTabSz="609585"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7" name="TextBox 76">
            <a:extLst>
              <a:ext uri="{FF2B5EF4-FFF2-40B4-BE49-F238E27FC236}">
                <a16:creationId xmlns:a16="http://schemas.microsoft.com/office/drawing/2014/main" id="{86A73D87-0FC0-844B-9E3A-98F4F7C21BDD}"/>
              </a:ext>
            </a:extLst>
          </p:cNvPr>
          <p:cNvSpPr txBox="1"/>
          <p:nvPr/>
        </p:nvSpPr>
        <p:spPr bwMode="auto">
          <a:xfrm>
            <a:off x="4445399" y="3596588"/>
            <a:ext cx="468398" cy="256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609585" rtl="0" eaLnBrk="1" fontAlgn="auto" latinLnBrk="0" hangingPunct="1">
              <a:lnSpc>
                <a:spcPct val="100000"/>
              </a:lnSpc>
              <a:spcBef>
                <a:spcPct val="50000"/>
              </a:spcBef>
              <a:spcAft>
                <a:spcPct val="0"/>
              </a:spcAft>
              <a:buClrTx/>
              <a:buSzTx/>
              <a:buFontTx/>
              <a:buNone/>
              <a:tabLst/>
              <a:defRPr/>
            </a:pPr>
            <a:r>
              <a:rPr kumimoji="0" lang="en-US" sz="1067"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-38.4</a:t>
            </a:r>
          </a:p>
        </p:txBody>
      </p:sp>
      <p:sp>
        <p:nvSpPr>
          <p:cNvPr id="78" name="Rectangle 77">
            <a:extLst>
              <a:ext uri="{FF2B5EF4-FFF2-40B4-BE49-F238E27FC236}">
                <a16:creationId xmlns:a16="http://schemas.microsoft.com/office/drawing/2014/main" id="{E0E0E716-D019-AE4B-B967-5C3734584C70}"/>
              </a:ext>
            </a:extLst>
          </p:cNvPr>
          <p:cNvSpPr/>
          <p:nvPr/>
        </p:nvSpPr>
        <p:spPr bwMode="auto">
          <a:xfrm>
            <a:off x="5168538" y="3609649"/>
            <a:ext cx="361407" cy="1254037"/>
          </a:xfrm>
          <a:prstGeom prst="rect">
            <a:avLst/>
          </a:prstGeom>
          <a:solidFill>
            <a:schemeClr val="accent2"/>
          </a:solidFill>
          <a:ln w="0">
            <a:noFill/>
            <a:miter lim="800000"/>
            <a:headEnd/>
            <a:tailEnd/>
          </a:ln>
        </p:spPr>
        <p:txBody>
          <a:bodyPr rtlCol="0" anchor="b"/>
          <a:lstStyle/>
          <a:p>
            <a:pPr marL="0" marR="0" lvl="0" indent="0" algn="ctr" defTabSz="609585"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9" name="TextBox 78">
            <a:extLst>
              <a:ext uri="{FF2B5EF4-FFF2-40B4-BE49-F238E27FC236}">
                <a16:creationId xmlns:a16="http://schemas.microsoft.com/office/drawing/2014/main" id="{FDC9B1CB-15AC-0742-B1E4-F71E07E0596A}"/>
              </a:ext>
            </a:extLst>
          </p:cNvPr>
          <p:cNvSpPr txBox="1"/>
          <p:nvPr/>
        </p:nvSpPr>
        <p:spPr bwMode="auto">
          <a:xfrm>
            <a:off x="5111606" y="3596588"/>
            <a:ext cx="468398" cy="256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609585" rtl="0" eaLnBrk="1" fontAlgn="auto" latinLnBrk="0" hangingPunct="1">
              <a:lnSpc>
                <a:spcPct val="100000"/>
              </a:lnSpc>
              <a:spcBef>
                <a:spcPct val="50000"/>
              </a:spcBef>
              <a:spcAft>
                <a:spcPct val="0"/>
              </a:spcAft>
              <a:buClrTx/>
              <a:buSzTx/>
              <a:buFontTx/>
              <a:buNone/>
              <a:tabLst/>
              <a:defRPr/>
            </a:pPr>
            <a:r>
              <a:rPr kumimoji="0" lang="en-US" sz="1067"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-40.9</a:t>
            </a:r>
          </a:p>
        </p:txBody>
      </p:sp>
      <p:sp>
        <p:nvSpPr>
          <p:cNvPr id="17" name="TextBox 16">
            <a:extLst>
              <a:ext uri="{FF2B5EF4-FFF2-40B4-BE49-F238E27FC236}">
                <a16:creationId xmlns:a16="http://schemas.microsoft.com/office/drawing/2014/main" id="{5AB042FC-4F9C-644F-B316-46E359A1358F}"/>
              </a:ext>
            </a:extLst>
          </p:cNvPr>
          <p:cNvSpPr txBox="1"/>
          <p:nvPr/>
        </p:nvSpPr>
        <p:spPr bwMode="auto">
          <a:xfrm>
            <a:off x="2448166" y="2773758"/>
            <a:ext cx="928459"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609585"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Placebo</a:t>
            </a:r>
          </a:p>
          <a:p>
            <a:pPr marL="0" marR="0" lvl="0" indent="0" algn="l" defTabSz="609585"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 mg BID</a:t>
            </a:r>
          </a:p>
        </p:txBody>
      </p:sp>
      <p:sp>
        <p:nvSpPr>
          <p:cNvPr id="81" name="TextBox 80">
            <a:extLst>
              <a:ext uri="{FF2B5EF4-FFF2-40B4-BE49-F238E27FC236}">
                <a16:creationId xmlns:a16="http://schemas.microsoft.com/office/drawing/2014/main" id="{8D02CFAB-657F-2648-8598-3803E3A18F5F}"/>
              </a:ext>
            </a:extLst>
          </p:cNvPr>
          <p:cNvSpPr txBox="1"/>
          <p:nvPr/>
        </p:nvSpPr>
        <p:spPr bwMode="auto">
          <a:xfrm>
            <a:off x="3502039" y="2773758"/>
            <a:ext cx="1058303"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609585"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&lt;10 mg BID</a:t>
            </a:r>
          </a:p>
          <a:p>
            <a:pPr marL="0" marR="0" lvl="0" indent="0" algn="l" defTabSz="609585"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 mg BID</a:t>
            </a:r>
          </a:p>
        </p:txBody>
      </p:sp>
      <p:sp>
        <p:nvSpPr>
          <p:cNvPr id="82" name="TextBox 81">
            <a:extLst>
              <a:ext uri="{FF2B5EF4-FFF2-40B4-BE49-F238E27FC236}">
                <a16:creationId xmlns:a16="http://schemas.microsoft.com/office/drawing/2014/main" id="{D410F628-83E4-3647-845F-121415A8748C}"/>
              </a:ext>
            </a:extLst>
          </p:cNvPr>
          <p:cNvSpPr txBox="1"/>
          <p:nvPr/>
        </p:nvSpPr>
        <p:spPr bwMode="auto">
          <a:xfrm>
            <a:off x="4708041" y="2773758"/>
            <a:ext cx="928459"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609585"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 mg BID</a:t>
            </a:r>
          </a:p>
          <a:p>
            <a:pPr marL="0" marR="0" lvl="0" indent="0" algn="l" defTabSz="609585"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 mg BID</a:t>
            </a:r>
          </a:p>
        </p:txBody>
      </p:sp>
      <p:sp>
        <p:nvSpPr>
          <p:cNvPr id="18" name="Rectangle 17">
            <a:extLst>
              <a:ext uri="{FF2B5EF4-FFF2-40B4-BE49-F238E27FC236}">
                <a16:creationId xmlns:a16="http://schemas.microsoft.com/office/drawing/2014/main" id="{F983CE22-FBFD-A341-A7E3-2946A3E83B2A}"/>
              </a:ext>
            </a:extLst>
          </p:cNvPr>
          <p:cNvSpPr/>
          <p:nvPr/>
        </p:nvSpPr>
        <p:spPr bwMode="auto">
          <a:xfrm>
            <a:off x="2401388" y="2892383"/>
            <a:ext cx="91440" cy="91440"/>
          </a:xfrm>
          <a:prstGeom prst="rect">
            <a:avLst/>
          </a:prstGeom>
          <a:solidFill>
            <a:schemeClr val="accent1"/>
          </a:solidFill>
          <a:ln w="0">
            <a:noFill/>
            <a:miter lim="800000"/>
            <a:headEnd/>
            <a:tailEnd/>
          </a:ln>
        </p:spPr>
        <p:txBody>
          <a:bodyPr rtlCol="0" anchor="b"/>
          <a:lstStyle/>
          <a:p>
            <a:pPr marL="0" marR="0" lvl="0" indent="0" algn="ctr" defTabSz="609585"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4" name="Rectangle 83">
            <a:extLst>
              <a:ext uri="{FF2B5EF4-FFF2-40B4-BE49-F238E27FC236}">
                <a16:creationId xmlns:a16="http://schemas.microsoft.com/office/drawing/2014/main" id="{5BB26A64-2066-644F-9462-96E8EE8D8132}"/>
              </a:ext>
            </a:extLst>
          </p:cNvPr>
          <p:cNvSpPr/>
          <p:nvPr/>
        </p:nvSpPr>
        <p:spPr bwMode="auto">
          <a:xfrm>
            <a:off x="2401388" y="3217237"/>
            <a:ext cx="91440" cy="91440"/>
          </a:xfrm>
          <a:prstGeom prst="rect">
            <a:avLst/>
          </a:prstGeom>
          <a:solidFill>
            <a:schemeClr val="accent5"/>
          </a:solidFill>
          <a:ln w="0">
            <a:noFill/>
            <a:miter lim="800000"/>
            <a:headEnd/>
            <a:tailEnd/>
          </a:ln>
        </p:spPr>
        <p:txBody>
          <a:bodyPr rtlCol="0" anchor="b"/>
          <a:lstStyle/>
          <a:p>
            <a:pPr marL="0" marR="0" lvl="0" indent="0" algn="ctr" defTabSz="609585"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5" name="Rectangle 84">
            <a:extLst>
              <a:ext uri="{FF2B5EF4-FFF2-40B4-BE49-F238E27FC236}">
                <a16:creationId xmlns:a16="http://schemas.microsoft.com/office/drawing/2014/main" id="{8D46DFA9-6980-314C-84F2-A31DF7ED2388}"/>
              </a:ext>
            </a:extLst>
          </p:cNvPr>
          <p:cNvSpPr/>
          <p:nvPr/>
        </p:nvSpPr>
        <p:spPr bwMode="auto">
          <a:xfrm>
            <a:off x="3446549" y="2901619"/>
            <a:ext cx="91440" cy="91440"/>
          </a:xfrm>
          <a:prstGeom prst="rect">
            <a:avLst/>
          </a:prstGeom>
          <a:solidFill>
            <a:schemeClr val="accent3"/>
          </a:solidFill>
          <a:ln w="0">
            <a:noFill/>
            <a:miter lim="800000"/>
            <a:headEnd/>
            <a:tailEnd/>
          </a:ln>
        </p:spPr>
        <p:txBody>
          <a:bodyPr rtlCol="0" anchor="b"/>
          <a:lstStyle/>
          <a:p>
            <a:pPr marL="0" marR="0" lvl="0" indent="0" algn="ctr" defTabSz="609585"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6" name="Rectangle 85">
            <a:extLst>
              <a:ext uri="{FF2B5EF4-FFF2-40B4-BE49-F238E27FC236}">
                <a16:creationId xmlns:a16="http://schemas.microsoft.com/office/drawing/2014/main" id="{902E7C99-B1BA-1640-AE29-FDDBAFFD93E9}"/>
              </a:ext>
            </a:extLst>
          </p:cNvPr>
          <p:cNvSpPr/>
          <p:nvPr/>
        </p:nvSpPr>
        <p:spPr bwMode="auto">
          <a:xfrm>
            <a:off x="3446549" y="3217237"/>
            <a:ext cx="91440" cy="91440"/>
          </a:xfrm>
          <a:prstGeom prst="rect">
            <a:avLst/>
          </a:prstGeom>
          <a:solidFill>
            <a:schemeClr val="accent6"/>
          </a:solidFill>
          <a:ln w="0">
            <a:noFill/>
            <a:miter lim="800000"/>
            <a:headEnd/>
            <a:tailEnd/>
          </a:ln>
        </p:spPr>
        <p:txBody>
          <a:bodyPr rtlCol="0" anchor="b"/>
          <a:lstStyle/>
          <a:p>
            <a:pPr marL="0" marR="0" lvl="0" indent="0" algn="ctr" defTabSz="609585"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7" name="Rectangle 86">
            <a:extLst>
              <a:ext uri="{FF2B5EF4-FFF2-40B4-BE49-F238E27FC236}">
                <a16:creationId xmlns:a16="http://schemas.microsoft.com/office/drawing/2014/main" id="{99BD4DE3-0D91-454E-8176-A92E4EF37538}"/>
              </a:ext>
            </a:extLst>
          </p:cNvPr>
          <p:cNvSpPr/>
          <p:nvPr/>
        </p:nvSpPr>
        <p:spPr bwMode="auto">
          <a:xfrm>
            <a:off x="4643843" y="2892383"/>
            <a:ext cx="91440" cy="91440"/>
          </a:xfrm>
          <a:prstGeom prst="rect">
            <a:avLst/>
          </a:prstGeom>
          <a:solidFill>
            <a:schemeClr val="accent4"/>
          </a:solidFill>
          <a:ln w="0">
            <a:noFill/>
            <a:miter lim="800000"/>
            <a:headEnd/>
            <a:tailEnd/>
          </a:ln>
        </p:spPr>
        <p:txBody>
          <a:bodyPr rtlCol="0" anchor="b"/>
          <a:lstStyle/>
          <a:p>
            <a:pPr marL="0" marR="0" lvl="0" indent="0" algn="ctr" defTabSz="609585"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8" name="Rectangle 87">
            <a:extLst>
              <a:ext uri="{FF2B5EF4-FFF2-40B4-BE49-F238E27FC236}">
                <a16:creationId xmlns:a16="http://schemas.microsoft.com/office/drawing/2014/main" id="{8C06FE29-A379-9D4B-AD52-E944DC0C9747}"/>
              </a:ext>
            </a:extLst>
          </p:cNvPr>
          <p:cNvSpPr/>
          <p:nvPr/>
        </p:nvSpPr>
        <p:spPr bwMode="auto">
          <a:xfrm>
            <a:off x="4643843" y="3217237"/>
            <a:ext cx="91440" cy="91440"/>
          </a:xfrm>
          <a:prstGeom prst="rect">
            <a:avLst/>
          </a:prstGeom>
          <a:solidFill>
            <a:schemeClr val="accent2"/>
          </a:solidFill>
          <a:ln w="0">
            <a:noFill/>
            <a:miter lim="800000"/>
            <a:headEnd/>
            <a:tailEnd/>
          </a:ln>
        </p:spPr>
        <p:txBody>
          <a:bodyPr rtlCol="0" anchor="b"/>
          <a:lstStyle/>
          <a:p>
            <a:pPr marL="0" marR="0" lvl="0" indent="0" algn="ctr" defTabSz="609585"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91" name="Straight Connector 90">
            <a:extLst>
              <a:ext uri="{FF2B5EF4-FFF2-40B4-BE49-F238E27FC236}">
                <a16:creationId xmlns:a16="http://schemas.microsoft.com/office/drawing/2014/main" id="{2382E9F1-E399-C245-8CCE-532C35A7AFB2}"/>
              </a:ext>
            </a:extLst>
          </p:cNvPr>
          <p:cNvCxnSpPr>
            <a:cxnSpLocks/>
          </p:cNvCxnSpPr>
          <p:nvPr/>
        </p:nvCxnSpPr>
        <p:spPr bwMode="auto">
          <a:xfrm>
            <a:off x="6825207" y="2666166"/>
            <a:ext cx="0" cy="2177147"/>
          </a:xfrm>
          <a:prstGeom prst="line">
            <a:avLst/>
          </a:prstGeom>
          <a:noFill/>
          <a:ln w="28575" cap="flat" cmpd="sng" algn="ctr">
            <a:solidFill>
              <a:schemeClr val="bg1"/>
            </a:solidFill>
            <a:prstDash val="solid"/>
            <a:round/>
            <a:headEnd type="none" w="med" len="med"/>
            <a:tailEnd type="none" w="med" len="med"/>
          </a:ln>
          <a:effectLst/>
        </p:spPr>
      </p:cxnSp>
      <p:grpSp>
        <p:nvGrpSpPr>
          <p:cNvPr id="101" name="Group 100">
            <a:extLst>
              <a:ext uri="{FF2B5EF4-FFF2-40B4-BE49-F238E27FC236}">
                <a16:creationId xmlns:a16="http://schemas.microsoft.com/office/drawing/2014/main" id="{B27963F2-E31B-C34D-A3AA-32CF91C5C473}"/>
              </a:ext>
            </a:extLst>
          </p:cNvPr>
          <p:cNvGrpSpPr/>
          <p:nvPr/>
        </p:nvGrpSpPr>
        <p:grpSpPr>
          <a:xfrm>
            <a:off x="6369635" y="2655746"/>
            <a:ext cx="455574" cy="2467788"/>
            <a:chOff x="1237532" y="2185851"/>
            <a:chExt cx="440516" cy="2539718"/>
          </a:xfrm>
        </p:grpSpPr>
        <p:sp>
          <p:nvSpPr>
            <p:cNvPr id="102" name="TextBox 101">
              <a:extLst>
                <a:ext uri="{FF2B5EF4-FFF2-40B4-BE49-F238E27FC236}">
                  <a16:creationId xmlns:a16="http://schemas.microsoft.com/office/drawing/2014/main" id="{FD26BBBD-182F-ED47-B3CB-E26B5E19C4DD}"/>
                </a:ext>
              </a:extLst>
            </p:cNvPr>
            <p:cNvSpPr txBox="1"/>
            <p:nvPr/>
          </p:nvSpPr>
          <p:spPr bwMode="auto">
            <a:xfrm>
              <a:off x="1297983" y="2185851"/>
              <a:ext cx="380065" cy="348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609585"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103" name="TextBox 102">
              <a:extLst>
                <a:ext uri="{FF2B5EF4-FFF2-40B4-BE49-F238E27FC236}">
                  <a16:creationId xmlns:a16="http://schemas.microsoft.com/office/drawing/2014/main" id="{06875C13-EF41-7342-B3E6-35F83E97FF91}"/>
                </a:ext>
              </a:extLst>
            </p:cNvPr>
            <p:cNvSpPr txBox="1"/>
            <p:nvPr/>
          </p:nvSpPr>
          <p:spPr bwMode="auto">
            <a:xfrm>
              <a:off x="1297983" y="2498893"/>
              <a:ext cx="380065" cy="348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609585"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104" name="TextBox 103">
              <a:extLst>
                <a:ext uri="{FF2B5EF4-FFF2-40B4-BE49-F238E27FC236}">
                  <a16:creationId xmlns:a16="http://schemas.microsoft.com/office/drawing/2014/main" id="{EF3F27A4-0963-4D4D-9CD6-5D32B91C359C}"/>
                </a:ext>
              </a:extLst>
            </p:cNvPr>
            <p:cNvSpPr txBox="1"/>
            <p:nvPr/>
          </p:nvSpPr>
          <p:spPr bwMode="auto">
            <a:xfrm>
              <a:off x="1297983" y="2811935"/>
              <a:ext cx="380065" cy="348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609585"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05" name="TextBox 104">
              <a:extLst>
                <a:ext uri="{FF2B5EF4-FFF2-40B4-BE49-F238E27FC236}">
                  <a16:creationId xmlns:a16="http://schemas.microsoft.com/office/drawing/2014/main" id="{9B808177-0FE3-CA4C-96F6-B1FBB7AE90D8}"/>
                </a:ext>
              </a:extLst>
            </p:cNvPr>
            <p:cNvSpPr txBox="1"/>
            <p:nvPr/>
          </p:nvSpPr>
          <p:spPr bwMode="auto">
            <a:xfrm>
              <a:off x="1237532" y="3124977"/>
              <a:ext cx="440516" cy="348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609585"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p>
          </p:txBody>
        </p:sp>
        <p:sp>
          <p:nvSpPr>
            <p:cNvPr id="106" name="TextBox 105">
              <a:extLst>
                <a:ext uri="{FF2B5EF4-FFF2-40B4-BE49-F238E27FC236}">
                  <a16:creationId xmlns:a16="http://schemas.microsoft.com/office/drawing/2014/main" id="{A392B1C7-F3D5-E649-B137-B2CBD7594E97}"/>
                </a:ext>
              </a:extLst>
            </p:cNvPr>
            <p:cNvSpPr txBox="1"/>
            <p:nvPr/>
          </p:nvSpPr>
          <p:spPr bwMode="auto">
            <a:xfrm>
              <a:off x="1237532" y="3438019"/>
              <a:ext cx="440516" cy="348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609585"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a:t>
              </a:r>
            </a:p>
          </p:txBody>
        </p:sp>
        <p:sp>
          <p:nvSpPr>
            <p:cNvPr id="107" name="TextBox 106">
              <a:extLst>
                <a:ext uri="{FF2B5EF4-FFF2-40B4-BE49-F238E27FC236}">
                  <a16:creationId xmlns:a16="http://schemas.microsoft.com/office/drawing/2014/main" id="{351DCDCD-AE8D-9242-BE67-E01ABE4F1B4D}"/>
                </a:ext>
              </a:extLst>
            </p:cNvPr>
            <p:cNvSpPr txBox="1"/>
            <p:nvPr/>
          </p:nvSpPr>
          <p:spPr bwMode="auto">
            <a:xfrm>
              <a:off x="1237532" y="3751060"/>
              <a:ext cx="440516" cy="348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609585"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108" name="TextBox 107">
              <a:extLst>
                <a:ext uri="{FF2B5EF4-FFF2-40B4-BE49-F238E27FC236}">
                  <a16:creationId xmlns:a16="http://schemas.microsoft.com/office/drawing/2014/main" id="{B8A7451A-E9AB-E04E-940C-2480D2EC8764}"/>
                </a:ext>
              </a:extLst>
            </p:cNvPr>
            <p:cNvSpPr txBox="1"/>
            <p:nvPr/>
          </p:nvSpPr>
          <p:spPr bwMode="auto">
            <a:xfrm>
              <a:off x="1237532" y="4064102"/>
              <a:ext cx="440516" cy="348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609585"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-70</a:t>
              </a:r>
            </a:p>
          </p:txBody>
        </p:sp>
        <p:sp>
          <p:nvSpPr>
            <p:cNvPr id="109" name="TextBox 108">
              <a:extLst>
                <a:ext uri="{FF2B5EF4-FFF2-40B4-BE49-F238E27FC236}">
                  <a16:creationId xmlns:a16="http://schemas.microsoft.com/office/drawing/2014/main" id="{CC6F37BB-8628-B341-8BAA-72FB7294F996}"/>
                </a:ext>
              </a:extLst>
            </p:cNvPr>
            <p:cNvSpPr txBox="1"/>
            <p:nvPr/>
          </p:nvSpPr>
          <p:spPr bwMode="auto">
            <a:xfrm>
              <a:off x="1237532" y="4377147"/>
              <a:ext cx="440516" cy="348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609585"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-90</a:t>
              </a:r>
            </a:p>
          </p:txBody>
        </p:sp>
      </p:grpSp>
      <p:grpSp>
        <p:nvGrpSpPr>
          <p:cNvPr id="24" name="Group 23">
            <a:extLst>
              <a:ext uri="{FF2B5EF4-FFF2-40B4-BE49-F238E27FC236}">
                <a16:creationId xmlns:a16="http://schemas.microsoft.com/office/drawing/2014/main" id="{77FF0621-4E85-3E4A-BFE2-8133AFDBF13F}"/>
              </a:ext>
            </a:extLst>
          </p:cNvPr>
          <p:cNvGrpSpPr/>
          <p:nvPr/>
        </p:nvGrpSpPr>
        <p:grpSpPr>
          <a:xfrm>
            <a:off x="6763159" y="2686769"/>
            <a:ext cx="63355" cy="2132355"/>
            <a:chOff x="11386820" y="2076730"/>
            <a:chExt cx="60960" cy="2146425"/>
          </a:xfrm>
        </p:grpSpPr>
        <p:cxnSp>
          <p:nvCxnSpPr>
            <p:cNvPr id="93" name="Straight Connector 92">
              <a:extLst>
                <a:ext uri="{FF2B5EF4-FFF2-40B4-BE49-F238E27FC236}">
                  <a16:creationId xmlns:a16="http://schemas.microsoft.com/office/drawing/2014/main" id="{323FFCDE-9747-6649-BAFC-2EE197CD1DF4}"/>
                </a:ext>
              </a:extLst>
            </p:cNvPr>
            <p:cNvCxnSpPr/>
            <p:nvPr/>
          </p:nvCxnSpPr>
          <p:spPr bwMode="auto">
            <a:xfrm>
              <a:off x="11386820" y="4223155"/>
              <a:ext cx="60960"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05175AB6-FFD1-0A4B-8C70-B3EFC8A70E91}"/>
                </a:ext>
              </a:extLst>
            </p:cNvPr>
            <p:cNvCxnSpPr/>
            <p:nvPr/>
          </p:nvCxnSpPr>
          <p:spPr bwMode="auto">
            <a:xfrm>
              <a:off x="11386820" y="3916522"/>
              <a:ext cx="60960"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A459C0A0-FA0D-344B-98D2-7A78E8294675}"/>
                </a:ext>
              </a:extLst>
            </p:cNvPr>
            <p:cNvCxnSpPr/>
            <p:nvPr/>
          </p:nvCxnSpPr>
          <p:spPr bwMode="auto">
            <a:xfrm>
              <a:off x="11386820" y="3609890"/>
              <a:ext cx="60960" cy="0"/>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090EAE27-C5F0-2944-B6E3-1A8A81CE994A}"/>
                </a:ext>
              </a:extLst>
            </p:cNvPr>
            <p:cNvCxnSpPr/>
            <p:nvPr/>
          </p:nvCxnSpPr>
          <p:spPr bwMode="auto">
            <a:xfrm>
              <a:off x="11386820" y="3303258"/>
              <a:ext cx="60960" cy="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676D01E0-F3F9-6B48-A00A-F1D31D86827B}"/>
                </a:ext>
              </a:extLst>
            </p:cNvPr>
            <p:cNvCxnSpPr/>
            <p:nvPr/>
          </p:nvCxnSpPr>
          <p:spPr bwMode="auto">
            <a:xfrm>
              <a:off x="11386820" y="2996626"/>
              <a:ext cx="60960" cy="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B52DCE19-3672-CB42-968B-DB14AEF0EEBE}"/>
                </a:ext>
              </a:extLst>
            </p:cNvPr>
            <p:cNvCxnSpPr/>
            <p:nvPr/>
          </p:nvCxnSpPr>
          <p:spPr bwMode="auto">
            <a:xfrm>
              <a:off x="11386820" y="2689994"/>
              <a:ext cx="60960" cy="0"/>
            </a:xfrm>
            <a:prstGeom prst="line">
              <a:avLst/>
            </a:prstGeom>
            <a:noFill/>
            <a:ln w="28575" cap="flat" cmpd="sng" algn="ctr">
              <a:solidFill>
                <a:schemeClr val="bg1"/>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037D6F19-817D-A54A-8590-3A63878768C3}"/>
                </a:ext>
              </a:extLst>
            </p:cNvPr>
            <p:cNvCxnSpPr/>
            <p:nvPr/>
          </p:nvCxnSpPr>
          <p:spPr bwMode="auto">
            <a:xfrm>
              <a:off x="11386820" y="2383362"/>
              <a:ext cx="60960" cy="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F2655BD0-B2E3-6943-8DED-531104D2BD71}"/>
                </a:ext>
              </a:extLst>
            </p:cNvPr>
            <p:cNvCxnSpPr>
              <a:cxnSpLocks/>
            </p:cNvCxnSpPr>
            <p:nvPr/>
          </p:nvCxnSpPr>
          <p:spPr bwMode="auto">
            <a:xfrm>
              <a:off x="11386820" y="2076730"/>
              <a:ext cx="60960" cy="0"/>
            </a:xfrm>
            <a:prstGeom prst="line">
              <a:avLst/>
            </a:prstGeom>
            <a:noFill/>
            <a:ln w="28575" cap="flat" cmpd="sng" algn="ctr">
              <a:solidFill>
                <a:schemeClr val="bg1"/>
              </a:solidFill>
              <a:prstDash val="solid"/>
              <a:round/>
              <a:headEnd type="none" w="med" len="med"/>
              <a:tailEnd type="none" w="med" len="med"/>
            </a:ln>
            <a:effectLst/>
          </p:spPr>
        </p:cxnSp>
      </p:grpSp>
      <p:sp>
        <p:nvSpPr>
          <p:cNvPr id="128" name="Rectangle 127">
            <a:extLst>
              <a:ext uri="{FF2B5EF4-FFF2-40B4-BE49-F238E27FC236}">
                <a16:creationId xmlns:a16="http://schemas.microsoft.com/office/drawing/2014/main" id="{8454DFEE-BD60-2A41-B30C-B909A82F6906}"/>
              </a:ext>
            </a:extLst>
          </p:cNvPr>
          <p:cNvSpPr/>
          <p:nvPr/>
        </p:nvSpPr>
        <p:spPr bwMode="auto">
          <a:xfrm>
            <a:off x="6963850" y="3230680"/>
            <a:ext cx="361407" cy="223839"/>
          </a:xfrm>
          <a:prstGeom prst="rect">
            <a:avLst/>
          </a:prstGeom>
          <a:solidFill>
            <a:schemeClr val="accent1"/>
          </a:solidFill>
          <a:ln w="0">
            <a:noFill/>
            <a:miter lim="800000"/>
            <a:headEnd/>
            <a:tailEnd/>
          </a:ln>
        </p:spPr>
        <p:txBody>
          <a:bodyPr rtlCol="0" anchor="b"/>
          <a:lstStyle/>
          <a:p>
            <a:pPr marL="0" marR="0" lvl="0" indent="0" algn="ctr" defTabSz="609585"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29" name="Group 128">
            <a:extLst>
              <a:ext uri="{FF2B5EF4-FFF2-40B4-BE49-F238E27FC236}">
                <a16:creationId xmlns:a16="http://schemas.microsoft.com/office/drawing/2014/main" id="{D3284BFE-3CD8-6046-A113-AC9158FB7C77}"/>
              </a:ext>
            </a:extLst>
          </p:cNvPr>
          <p:cNvGrpSpPr/>
          <p:nvPr/>
        </p:nvGrpSpPr>
        <p:grpSpPr>
          <a:xfrm>
            <a:off x="6820689" y="3457467"/>
            <a:ext cx="3984715" cy="54184"/>
            <a:chOff x="1706883" y="2963336"/>
            <a:chExt cx="3984715" cy="54184"/>
          </a:xfrm>
        </p:grpSpPr>
        <p:cxnSp>
          <p:nvCxnSpPr>
            <p:cNvPr id="130" name="Straight Connector 129">
              <a:extLst>
                <a:ext uri="{FF2B5EF4-FFF2-40B4-BE49-F238E27FC236}">
                  <a16:creationId xmlns:a16="http://schemas.microsoft.com/office/drawing/2014/main" id="{A1C4446A-E9BB-9E47-BD41-3FC8E35CE521}"/>
                </a:ext>
              </a:extLst>
            </p:cNvPr>
            <p:cNvCxnSpPr>
              <a:cxnSpLocks/>
            </p:cNvCxnSpPr>
            <p:nvPr/>
          </p:nvCxnSpPr>
          <p:spPr bwMode="auto">
            <a:xfrm>
              <a:off x="1706883" y="2963336"/>
              <a:ext cx="3984715" cy="0"/>
            </a:xfrm>
            <a:prstGeom prst="line">
              <a:avLst/>
            </a:prstGeom>
            <a:noFill/>
            <a:ln w="28575" cap="flat" cmpd="sng" algn="ctr">
              <a:solidFill>
                <a:schemeClr val="bg1"/>
              </a:solidFill>
              <a:prstDash val="solid"/>
              <a:round/>
              <a:headEnd type="none" w="med" len="med"/>
              <a:tailEnd type="none" w="med" len="med"/>
            </a:ln>
            <a:effectLst/>
          </p:spPr>
        </p:cxnSp>
        <p:grpSp>
          <p:nvGrpSpPr>
            <p:cNvPr id="131" name="Group 130">
              <a:extLst>
                <a:ext uri="{FF2B5EF4-FFF2-40B4-BE49-F238E27FC236}">
                  <a16:creationId xmlns:a16="http://schemas.microsoft.com/office/drawing/2014/main" id="{406B55AF-6E8F-7640-8690-22810F49D640}"/>
                </a:ext>
              </a:extLst>
            </p:cNvPr>
            <p:cNvGrpSpPr/>
            <p:nvPr/>
          </p:nvGrpSpPr>
          <p:grpSpPr>
            <a:xfrm rot="16200000">
              <a:off x="3991430" y="1346614"/>
              <a:ext cx="53235" cy="3288577"/>
              <a:chOff x="660289" y="2902798"/>
              <a:chExt cx="58660" cy="944294"/>
            </a:xfrm>
          </p:grpSpPr>
          <p:cxnSp>
            <p:nvCxnSpPr>
              <p:cNvPr id="132" name="Straight Connector 131">
                <a:extLst>
                  <a:ext uri="{FF2B5EF4-FFF2-40B4-BE49-F238E27FC236}">
                    <a16:creationId xmlns:a16="http://schemas.microsoft.com/office/drawing/2014/main" id="{C2F5CBC0-E807-2545-BE59-81855474813D}"/>
                  </a:ext>
                </a:extLst>
              </p:cNvPr>
              <p:cNvCxnSpPr/>
              <p:nvPr/>
            </p:nvCxnSpPr>
            <p:spPr bwMode="auto">
              <a:xfrm>
                <a:off x="660289" y="3847092"/>
                <a:ext cx="58660"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6DD6C45B-DBB1-DD4C-AEE7-15D4218E0279}"/>
                  </a:ext>
                </a:extLst>
              </p:cNvPr>
              <p:cNvCxnSpPr/>
              <p:nvPr/>
            </p:nvCxnSpPr>
            <p:spPr bwMode="auto">
              <a:xfrm>
                <a:off x="660289" y="3658234"/>
                <a:ext cx="58660" cy="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C7F372FF-2882-0845-9294-781C745962B7}"/>
                  </a:ext>
                </a:extLst>
              </p:cNvPr>
              <p:cNvCxnSpPr/>
              <p:nvPr/>
            </p:nvCxnSpPr>
            <p:spPr bwMode="auto">
              <a:xfrm>
                <a:off x="660289" y="3469375"/>
                <a:ext cx="58660" cy="0"/>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9565F2A9-0439-FE4D-B636-87FE386CF602}"/>
                  </a:ext>
                </a:extLst>
              </p:cNvPr>
              <p:cNvCxnSpPr/>
              <p:nvPr/>
            </p:nvCxnSpPr>
            <p:spPr bwMode="auto">
              <a:xfrm>
                <a:off x="660289" y="3280516"/>
                <a:ext cx="58660" cy="0"/>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E0021DA8-1EFE-4C47-948C-FC465A38A9FB}"/>
                  </a:ext>
                </a:extLst>
              </p:cNvPr>
              <p:cNvCxnSpPr/>
              <p:nvPr/>
            </p:nvCxnSpPr>
            <p:spPr bwMode="auto">
              <a:xfrm>
                <a:off x="660289" y="3091657"/>
                <a:ext cx="58660" cy="0"/>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7DEB6775-BC4B-0141-88B0-6A09DB5A32D4}"/>
                  </a:ext>
                </a:extLst>
              </p:cNvPr>
              <p:cNvCxnSpPr/>
              <p:nvPr/>
            </p:nvCxnSpPr>
            <p:spPr bwMode="auto">
              <a:xfrm>
                <a:off x="660289" y="2902798"/>
                <a:ext cx="58660" cy="0"/>
              </a:xfrm>
              <a:prstGeom prst="line">
                <a:avLst/>
              </a:prstGeom>
              <a:noFill/>
              <a:ln w="28575" cap="flat" cmpd="sng" algn="ctr">
                <a:solidFill>
                  <a:schemeClr val="bg1"/>
                </a:solidFill>
                <a:prstDash val="solid"/>
                <a:round/>
                <a:headEnd type="none" w="med" len="med"/>
                <a:tailEnd type="none" w="med" len="med"/>
              </a:ln>
              <a:effectLst/>
            </p:spPr>
          </p:cxnSp>
        </p:grpSp>
      </p:grpSp>
      <p:sp>
        <p:nvSpPr>
          <p:cNvPr id="138" name="TextBox 137">
            <a:extLst>
              <a:ext uri="{FF2B5EF4-FFF2-40B4-BE49-F238E27FC236}">
                <a16:creationId xmlns:a16="http://schemas.microsoft.com/office/drawing/2014/main" id="{1D7B2BBE-1552-B048-8560-411E7A91F048}"/>
              </a:ext>
            </a:extLst>
          </p:cNvPr>
          <p:cNvSpPr txBox="1"/>
          <p:nvPr/>
        </p:nvSpPr>
        <p:spPr bwMode="auto">
          <a:xfrm>
            <a:off x="6962755" y="3173291"/>
            <a:ext cx="357790" cy="256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609585" rtl="0" eaLnBrk="1" fontAlgn="auto" latinLnBrk="0" hangingPunct="1">
              <a:lnSpc>
                <a:spcPct val="100000"/>
              </a:lnSpc>
              <a:spcBef>
                <a:spcPct val="50000"/>
              </a:spcBef>
              <a:spcAft>
                <a:spcPct val="0"/>
              </a:spcAft>
              <a:buClrTx/>
              <a:buSzTx/>
              <a:buFontTx/>
              <a:buNone/>
              <a:tabLst/>
              <a:defRPr/>
            </a:pPr>
            <a:r>
              <a:rPr kumimoji="0" lang="en-US" sz="1067"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4.6</a:t>
            </a:r>
          </a:p>
        </p:txBody>
      </p:sp>
      <p:sp>
        <p:nvSpPr>
          <p:cNvPr id="139" name="Rectangle 138">
            <a:extLst>
              <a:ext uri="{FF2B5EF4-FFF2-40B4-BE49-F238E27FC236}">
                <a16:creationId xmlns:a16="http://schemas.microsoft.com/office/drawing/2014/main" id="{DD2063FF-E6AD-2540-99D3-198373222FA5}"/>
              </a:ext>
            </a:extLst>
          </p:cNvPr>
          <p:cNvSpPr/>
          <p:nvPr/>
        </p:nvSpPr>
        <p:spPr bwMode="auto">
          <a:xfrm>
            <a:off x="7630055" y="3467581"/>
            <a:ext cx="361407" cy="238383"/>
          </a:xfrm>
          <a:prstGeom prst="rect">
            <a:avLst/>
          </a:prstGeom>
          <a:solidFill>
            <a:schemeClr val="accent3"/>
          </a:solidFill>
          <a:ln w="0">
            <a:noFill/>
            <a:miter lim="800000"/>
            <a:headEnd/>
            <a:tailEnd/>
          </a:ln>
        </p:spPr>
        <p:txBody>
          <a:bodyPr rtlCol="0" anchor="b"/>
          <a:lstStyle/>
          <a:p>
            <a:pPr marL="0" marR="0" lvl="0" indent="0" algn="ctr" defTabSz="609585"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0" name="TextBox 139">
            <a:extLst>
              <a:ext uri="{FF2B5EF4-FFF2-40B4-BE49-F238E27FC236}">
                <a16:creationId xmlns:a16="http://schemas.microsoft.com/office/drawing/2014/main" id="{5157A1EF-226C-1142-99C2-C5C77F29C30E}"/>
              </a:ext>
            </a:extLst>
          </p:cNvPr>
          <p:cNvSpPr txBox="1"/>
          <p:nvPr/>
        </p:nvSpPr>
        <p:spPr bwMode="auto">
          <a:xfrm>
            <a:off x="7607590" y="3454519"/>
            <a:ext cx="399468" cy="256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609585" rtl="0" eaLnBrk="1" fontAlgn="auto" latinLnBrk="0" hangingPunct="1">
              <a:lnSpc>
                <a:spcPct val="100000"/>
              </a:lnSpc>
              <a:spcBef>
                <a:spcPct val="50000"/>
              </a:spcBef>
              <a:spcAft>
                <a:spcPct val="0"/>
              </a:spcAft>
              <a:buClrTx/>
              <a:buSzTx/>
              <a:buFontTx/>
              <a:buNone/>
              <a:tabLst/>
              <a:defRPr/>
            </a:pPr>
            <a:r>
              <a:rPr kumimoji="0" lang="en-US" sz="1067"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-7.5</a:t>
            </a:r>
          </a:p>
        </p:txBody>
      </p:sp>
      <p:sp>
        <p:nvSpPr>
          <p:cNvPr id="141" name="Rectangle 140">
            <a:extLst>
              <a:ext uri="{FF2B5EF4-FFF2-40B4-BE49-F238E27FC236}">
                <a16:creationId xmlns:a16="http://schemas.microsoft.com/office/drawing/2014/main" id="{A183A7DC-6966-A84D-BB0F-C26CFA7D16D5}"/>
              </a:ext>
            </a:extLst>
          </p:cNvPr>
          <p:cNvSpPr/>
          <p:nvPr/>
        </p:nvSpPr>
        <p:spPr bwMode="auto">
          <a:xfrm>
            <a:off x="8283198" y="3467579"/>
            <a:ext cx="361407" cy="1054627"/>
          </a:xfrm>
          <a:prstGeom prst="rect">
            <a:avLst/>
          </a:prstGeom>
          <a:solidFill>
            <a:schemeClr val="accent4"/>
          </a:solidFill>
          <a:ln w="0">
            <a:noFill/>
            <a:miter lim="800000"/>
            <a:headEnd/>
            <a:tailEnd/>
          </a:ln>
        </p:spPr>
        <p:txBody>
          <a:bodyPr rtlCol="0" anchor="b"/>
          <a:lstStyle/>
          <a:p>
            <a:pPr marL="0" marR="0" lvl="0" indent="0" algn="ctr" defTabSz="609585"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2" name="TextBox 141">
            <a:extLst>
              <a:ext uri="{FF2B5EF4-FFF2-40B4-BE49-F238E27FC236}">
                <a16:creationId xmlns:a16="http://schemas.microsoft.com/office/drawing/2014/main" id="{690E8419-1144-A440-9AF9-C64534AF22CB}"/>
              </a:ext>
            </a:extLst>
          </p:cNvPr>
          <p:cNvSpPr txBox="1"/>
          <p:nvPr/>
        </p:nvSpPr>
        <p:spPr bwMode="auto">
          <a:xfrm>
            <a:off x="8226267" y="3454519"/>
            <a:ext cx="468398" cy="256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609585" rtl="0" eaLnBrk="1" fontAlgn="auto" latinLnBrk="0" hangingPunct="1">
              <a:lnSpc>
                <a:spcPct val="100000"/>
              </a:lnSpc>
              <a:spcBef>
                <a:spcPct val="50000"/>
              </a:spcBef>
              <a:spcAft>
                <a:spcPct val="0"/>
              </a:spcAft>
              <a:buClrTx/>
              <a:buSzTx/>
              <a:buFontTx/>
              <a:buNone/>
              <a:tabLst/>
              <a:defRPr/>
            </a:pPr>
            <a:r>
              <a:rPr kumimoji="0" lang="en-US" sz="1067"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-72.1</a:t>
            </a:r>
          </a:p>
        </p:txBody>
      </p:sp>
      <p:sp>
        <p:nvSpPr>
          <p:cNvPr id="143" name="Rectangle 142">
            <a:extLst>
              <a:ext uri="{FF2B5EF4-FFF2-40B4-BE49-F238E27FC236}">
                <a16:creationId xmlns:a16="http://schemas.microsoft.com/office/drawing/2014/main" id="{22B600AE-AB6D-F04F-900D-B6939E074CFC}"/>
              </a:ext>
            </a:extLst>
          </p:cNvPr>
          <p:cNvSpPr/>
          <p:nvPr/>
        </p:nvSpPr>
        <p:spPr bwMode="auto">
          <a:xfrm>
            <a:off x="8949403" y="3467579"/>
            <a:ext cx="361407" cy="884144"/>
          </a:xfrm>
          <a:prstGeom prst="rect">
            <a:avLst/>
          </a:prstGeom>
          <a:solidFill>
            <a:schemeClr val="accent5"/>
          </a:solidFill>
          <a:ln w="0">
            <a:noFill/>
            <a:miter lim="800000"/>
            <a:headEnd/>
            <a:tailEnd/>
          </a:ln>
        </p:spPr>
        <p:txBody>
          <a:bodyPr rtlCol="0" anchor="b"/>
          <a:lstStyle/>
          <a:p>
            <a:pPr marL="0" marR="0" lvl="0" indent="0" algn="ctr" defTabSz="609585"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4" name="TextBox 143">
            <a:extLst>
              <a:ext uri="{FF2B5EF4-FFF2-40B4-BE49-F238E27FC236}">
                <a16:creationId xmlns:a16="http://schemas.microsoft.com/office/drawing/2014/main" id="{B13F5C91-83FE-8344-A7DD-FD5AE419C080}"/>
              </a:ext>
            </a:extLst>
          </p:cNvPr>
          <p:cNvSpPr txBox="1"/>
          <p:nvPr/>
        </p:nvSpPr>
        <p:spPr bwMode="auto">
          <a:xfrm>
            <a:off x="8892471" y="3454519"/>
            <a:ext cx="468398" cy="256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609585" rtl="0" eaLnBrk="1" fontAlgn="auto" latinLnBrk="0" hangingPunct="1">
              <a:lnSpc>
                <a:spcPct val="100000"/>
              </a:lnSpc>
              <a:spcBef>
                <a:spcPct val="50000"/>
              </a:spcBef>
              <a:spcAft>
                <a:spcPct val="0"/>
              </a:spcAft>
              <a:buClrTx/>
              <a:buSzTx/>
              <a:buFontTx/>
              <a:buNone/>
              <a:tabLst/>
              <a:defRPr/>
            </a:pPr>
            <a:r>
              <a:rPr kumimoji="0" lang="en-US" sz="1067"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-59.6</a:t>
            </a:r>
          </a:p>
        </p:txBody>
      </p:sp>
      <p:sp>
        <p:nvSpPr>
          <p:cNvPr id="145" name="Rectangle 144">
            <a:extLst>
              <a:ext uri="{FF2B5EF4-FFF2-40B4-BE49-F238E27FC236}">
                <a16:creationId xmlns:a16="http://schemas.microsoft.com/office/drawing/2014/main" id="{B267AE32-86E4-2B4B-8166-F36166F9F580}"/>
              </a:ext>
            </a:extLst>
          </p:cNvPr>
          <p:cNvSpPr/>
          <p:nvPr/>
        </p:nvSpPr>
        <p:spPr bwMode="auto">
          <a:xfrm>
            <a:off x="9606901" y="3467580"/>
            <a:ext cx="361407" cy="1008132"/>
          </a:xfrm>
          <a:prstGeom prst="rect">
            <a:avLst/>
          </a:prstGeom>
          <a:solidFill>
            <a:schemeClr val="accent6"/>
          </a:solidFill>
          <a:ln w="0">
            <a:noFill/>
            <a:miter lim="800000"/>
            <a:headEnd/>
            <a:tailEnd/>
          </a:ln>
        </p:spPr>
        <p:txBody>
          <a:bodyPr rtlCol="0" anchor="b"/>
          <a:lstStyle/>
          <a:p>
            <a:pPr marL="0" marR="0" lvl="0" indent="0" algn="ctr" defTabSz="609585"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6" name="TextBox 145">
            <a:extLst>
              <a:ext uri="{FF2B5EF4-FFF2-40B4-BE49-F238E27FC236}">
                <a16:creationId xmlns:a16="http://schemas.microsoft.com/office/drawing/2014/main" id="{F06CD469-81F4-5E43-946F-C1E2C4BC6C5D}"/>
              </a:ext>
            </a:extLst>
          </p:cNvPr>
          <p:cNvSpPr txBox="1"/>
          <p:nvPr/>
        </p:nvSpPr>
        <p:spPr bwMode="auto">
          <a:xfrm>
            <a:off x="9549969" y="3454519"/>
            <a:ext cx="468398" cy="256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609585" rtl="0" eaLnBrk="1" fontAlgn="auto" latinLnBrk="0" hangingPunct="1">
              <a:lnSpc>
                <a:spcPct val="100000"/>
              </a:lnSpc>
              <a:spcBef>
                <a:spcPct val="50000"/>
              </a:spcBef>
              <a:spcAft>
                <a:spcPct val="0"/>
              </a:spcAft>
              <a:buClrTx/>
              <a:buSzTx/>
              <a:buFontTx/>
              <a:buNone/>
              <a:tabLst/>
              <a:defRPr/>
            </a:pPr>
            <a:r>
              <a:rPr kumimoji="0" lang="en-US" sz="1067"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-67.7</a:t>
            </a:r>
          </a:p>
        </p:txBody>
      </p:sp>
      <p:sp>
        <p:nvSpPr>
          <p:cNvPr id="147" name="Rectangle 146">
            <a:extLst>
              <a:ext uri="{FF2B5EF4-FFF2-40B4-BE49-F238E27FC236}">
                <a16:creationId xmlns:a16="http://schemas.microsoft.com/office/drawing/2014/main" id="{69B898DB-4404-F845-9FAB-45B7B6CE8803}"/>
              </a:ext>
            </a:extLst>
          </p:cNvPr>
          <p:cNvSpPr/>
          <p:nvPr/>
        </p:nvSpPr>
        <p:spPr bwMode="auto">
          <a:xfrm>
            <a:off x="10273106" y="3467580"/>
            <a:ext cx="361407" cy="977135"/>
          </a:xfrm>
          <a:prstGeom prst="rect">
            <a:avLst/>
          </a:prstGeom>
          <a:solidFill>
            <a:schemeClr val="accent2"/>
          </a:solidFill>
          <a:ln w="0">
            <a:noFill/>
            <a:miter lim="800000"/>
            <a:headEnd/>
            <a:tailEnd/>
          </a:ln>
        </p:spPr>
        <p:txBody>
          <a:bodyPr rtlCol="0" anchor="b"/>
          <a:lstStyle/>
          <a:p>
            <a:pPr marL="0" marR="0" lvl="0" indent="0" algn="ctr" defTabSz="609585"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8" name="TextBox 147">
            <a:extLst>
              <a:ext uri="{FF2B5EF4-FFF2-40B4-BE49-F238E27FC236}">
                <a16:creationId xmlns:a16="http://schemas.microsoft.com/office/drawing/2014/main" id="{7C9EA66E-2602-8046-BA4A-6926D17099C5}"/>
              </a:ext>
            </a:extLst>
          </p:cNvPr>
          <p:cNvSpPr txBox="1"/>
          <p:nvPr/>
        </p:nvSpPr>
        <p:spPr bwMode="auto">
          <a:xfrm>
            <a:off x="10216175" y="3454519"/>
            <a:ext cx="468398" cy="256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609585" rtl="0" eaLnBrk="1" fontAlgn="auto" latinLnBrk="0" hangingPunct="1">
              <a:lnSpc>
                <a:spcPct val="100000"/>
              </a:lnSpc>
              <a:spcBef>
                <a:spcPct val="50000"/>
              </a:spcBef>
              <a:spcAft>
                <a:spcPct val="0"/>
              </a:spcAft>
              <a:buClrTx/>
              <a:buSzTx/>
              <a:buFontTx/>
              <a:buNone/>
              <a:tabLst/>
              <a:defRPr/>
            </a:pPr>
            <a:r>
              <a:rPr kumimoji="0" lang="en-US" sz="1067"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-66.2</a:t>
            </a:r>
          </a:p>
        </p:txBody>
      </p:sp>
      <p:sp>
        <p:nvSpPr>
          <p:cNvPr id="4" name="Content Placeholder 2">
            <a:extLst>
              <a:ext uri="{FF2B5EF4-FFF2-40B4-BE49-F238E27FC236}">
                <a16:creationId xmlns:a16="http://schemas.microsoft.com/office/drawing/2014/main" id="{37C895C1-7AB5-895D-2042-9929DFF68C07}"/>
              </a:ext>
            </a:extLst>
          </p:cNvPr>
          <p:cNvSpPr txBox="1">
            <a:spLocks/>
          </p:cNvSpPr>
          <p:nvPr/>
        </p:nvSpPr>
        <p:spPr bwMode="auto">
          <a:xfrm>
            <a:off x="604675" y="5375784"/>
            <a:ext cx="10877529" cy="962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400" kern="0" dirty="0"/>
              <a:t>Select starting dose as per guidelines and modify if needed</a:t>
            </a:r>
          </a:p>
          <a:p>
            <a:r>
              <a:rPr lang="en-US" sz="2400" kern="0" dirty="0"/>
              <a:t>Doses &lt;10 mg BID are not effective long term</a:t>
            </a:r>
          </a:p>
          <a:p>
            <a:endParaRPr lang="en-US" sz="2400" kern="0" dirty="0"/>
          </a:p>
          <a:p>
            <a:endParaRPr lang="en-US" sz="2400" kern="0" dirty="0"/>
          </a:p>
        </p:txBody>
      </p:sp>
    </p:spTree>
    <p:extLst>
      <p:ext uri="{BB962C8B-B14F-4D97-AF65-F5344CB8AC3E}">
        <p14:creationId xmlns:p14="http://schemas.microsoft.com/office/powerpoint/2010/main" val="33308920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1" name="TextBox 4"/>
          <p:cNvSpPr txBox="1">
            <a:spLocks noChangeArrowheads="1"/>
          </p:cNvSpPr>
          <p:nvPr/>
        </p:nvSpPr>
        <p:spPr bwMode="auto">
          <a:xfrm>
            <a:off x="1983426" y="2415355"/>
            <a:ext cx="2948516" cy="338552"/>
          </a:xfrm>
          <a:prstGeom prst="rect">
            <a:avLst/>
          </a:prstGeom>
          <a:noFill/>
          <a:ln w="9525">
            <a:noFill/>
            <a:miter lim="800000"/>
            <a:headEnd/>
            <a:tailEnd/>
          </a:ln>
        </p:spPr>
        <p:txBody>
          <a:bodyPr lIns="91407" tIns="45719" rIns="91407" bIns="45719">
            <a:spAutoFit/>
          </a:bodyPr>
          <a:lstStyle/>
          <a:p>
            <a:pPr marL="0" marR="0" lvl="0" indent="0" algn="ctr" defTabSz="913969" rtl="0" eaLnBrk="0" fontAlgn="base" latinLnBrk="0" hangingPunct="0">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Platelet Count</a:t>
            </a:r>
          </a:p>
        </p:txBody>
      </p:sp>
      <p:sp>
        <p:nvSpPr>
          <p:cNvPr id="342" name="TextBox 22"/>
          <p:cNvSpPr txBox="1">
            <a:spLocks noChangeArrowheads="1"/>
          </p:cNvSpPr>
          <p:nvPr/>
        </p:nvSpPr>
        <p:spPr bwMode="auto">
          <a:xfrm>
            <a:off x="7785206" y="2374317"/>
            <a:ext cx="3346449" cy="338552"/>
          </a:xfrm>
          <a:prstGeom prst="rect">
            <a:avLst/>
          </a:prstGeom>
          <a:noFill/>
          <a:ln w="9525">
            <a:noFill/>
            <a:miter lim="800000"/>
            <a:headEnd/>
            <a:tailEnd/>
          </a:ln>
        </p:spPr>
        <p:txBody>
          <a:bodyPr lIns="91407" tIns="45719" rIns="91407" bIns="45719">
            <a:spAutoFit/>
          </a:bodyPr>
          <a:lstStyle/>
          <a:p>
            <a:pPr marL="0" marR="0" lvl="0" indent="0" algn="ctr" defTabSz="913969" rtl="0" eaLnBrk="0" fontAlgn="base" latinLnBrk="0" hangingPunct="0">
              <a:lnSpc>
                <a:spcPct val="100000"/>
              </a:lnSpc>
              <a:spcBef>
                <a:spcPct val="0"/>
              </a:spcBef>
              <a:spcAft>
                <a:spcPct val="0"/>
              </a:spcAft>
              <a:buClrTx/>
              <a:buSzTx/>
              <a:buFontTx/>
              <a:buNone/>
              <a:tabLst/>
              <a:defRPr/>
            </a:pPr>
            <a:r>
              <a:rPr kumimoji="0" lang="en-US" sz="1600" b="1"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Hemoglobin</a:t>
            </a:r>
          </a:p>
        </p:txBody>
      </p:sp>
      <p:grpSp>
        <p:nvGrpSpPr>
          <p:cNvPr id="62589" name="Group 19"/>
          <p:cNvGrpSpPr>
            <a:grpSpLocks/>
          </p:cNvGrpSpPr>
          <p:nvPr/>
        </p:nvGrpSpPr>
        <p:grpSpPr bwMode="auto">
          <a:xfrm>
            <a:off x="4180647" y="5727559"/>
            <a:ext cx="4596080" cy="255034"/>
            <a:chOff x="2176227" y="2232536"/>
            <a:chExt cx="3446892" cy="255033"/>
          </a:xfrm>
        </p:grpSpPr>
        <p:sp>
          <p:nvSpPr>
            <p:cNvPr id="568" name="TextBox 216"/>
            <p:cNvSpPr txBox="1">
              <a:spLocks noChangeArrowheads="1"/>
            </p:cNvSpPr>
            <p:nvPr/>
          </p:nvSpPr>
          <p:spPr bwMode="auto">
            <a:xfrm>
              <a:off x="2553807" y="2241349"/>
              <a:ext cx="1412806" cy="246220"/>
            </a:xfrm>
            <a:prstGeom prst="rect">
              <a:avLst/>
            </a:prstGeom>
            <a:noFill/>
            <a:ln w="9525">
              <a:noFill/>
              <a:miter lim="800000"/>
              <a:headEnd/>
              <a:tailEnd/>
            </a:ln>
          </p:spPr>
          <p:txBody>
            <a:bodyPr wrap="square" lIns="0" tIns="0" rIns="0" bIns="0">
              <a:spAutoFit/>
            </a:bodyPr>
            <a:lstStyle/>
            <a:p>
              <a:pPr marL="0" marR="0" lvl="0" indent="0" algn="l" defTabSz="913969" rtl="0" eaLnBrk="0" fontAlgn="base" latinLnBrk="0" hangingPunct="0">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Ruxolitinib (n = 155)</a:t>
              </a:r>
            </a:p>
          </p:txBody>
        </p:sp>
        <p:sp>
          <p:nvSpPr>
            <p:cNvPr id="569" name="TextBox 218"/>
            <p:cNvSpPr txBox="1">
              <a:spLocks noChangeArrowheads="1"/>
            </p:cNvSpPr>
            <p:nvPr/>
          </p:nvSpPr>
          <p:spPr bwMode="auto">
            <a:xfrm>
              <a:off x="4400629" y="2232536"/>
              <a:ext cx="1222490" cy="246220"/>
            </a:xfrm>
            <a:prstGeom prst="rect">
              <a:avLst/>
            </a:prstGeom>
            <a:noFill/>
            <a:ln w="9525">
              <a:noFill/>
              <a:miter lim="800000"/>
              <a:headEnd/>
              <a:tailEnd/>
            </a:ln>
          </p:spPr>
          <p:txBody>
            <a:bodyPr wrap="square" lIns="0" tIns="0" rIns="0" bIns="0">
              <a:spAutoFit/>
            </a:bodyPr>
            <a:lstStyle/>
            <a:p>
              <a:pPr marL="0" marR="0" lvl="0" indent="0" algn="l" defTabSz="913969" rtl="0" eaLnBrk="0" fontAlgn="base" latinLnBrk="0" hangingPunct="0">
                <a:lnSpc>
                  <a:spcPct val="100000"/>
                </a:lnSpc>
                <a:spcBef>
                  <a:spcPct val="0"/>
                </a:spcBef>
                <a:spcAft>
                  <a:spcPct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Placebo (n = 151)</a:t>
              </a:r>
            </a:p>
          </p:txBody>
        </p:sp>
        <p:grpSp>
          <p:nvGrpSpPr>
            <p:cNvPr id="62674" name="Group 16"/>
            <p:cNvGrpSpPr>
              <a:grpSpLocks/>
            </p:cNvGrpSpPr>
            <p:nvPr/>
          </p:nvGrpSpPr>
          <p:grpSpPr bwMode="auto">
            <a:xfrm>
              <a:off x="4041821" y="2323303"/>
              <a:ext cx="292086" cy="63500"/>
              <a:chOff x="4041821" y="2323303"/>
              <a:chExt cx="292086" cy="63500"/>
            </a:xfrm>
          </p:grpSpPr>
          <p:cxnSp>
            <p:nvCxnSpPr>
              <p:cNvPr id="62678" name="Straight Connector 931"/>
              <p:cNvCxnSpPr>
                <a:cxnSpLocks noChangeShapeType="1"/>
              </p:cNvCxnSpPr>
              <p:nvPr/>
            </p:nvCxnSpPr>
            <p:spPr bwMode="auto">
              <a:xfrm flipH="1">
                <a:off x="4041821" y="2355052"/>
                <a:ext cx="292086" cy="0"/>
              </a:xfrm>
              <a:prstGeom prst="line">
                <a:avLst/>
              </a:prstGeom>
              <a:noFill/>
              <a:ln w="25400">
                <a:solidFill>
                  <a:schemeClr val="accent3"/>
                </a:solidFill>
                <a:round/>
                <a:headEnd/>
                <a:tailEnd/>
              </a:ln>
              <a:extLst>
                <a:ext uri="{909E8E84-426E-40DD-AFC4-6F175D3DCCD1}">
                  <a14:hiddenFill xmlns:a14="http://schemas.microsoft.com/office/drawing/2010/main">
                    <a:noFill/>
                  </a14:hiddenFill>
                </a:ext>
              </a:extLst>
            </p:spPr>
          </p:cxnSp>
          <p:sp>
            <p:nvSpPr>
              <p:cNvPr id="575" name="Rectangle 10"/>
              <p:cNvSpPr/>
              <p:nvPr/>
            </p:nvSpPr>
            <p:spPr>
              <a:xfrm rot="2700000">
                <a:off x="4156113" y="2323304"/>
                <a:ext cx="63500" cy="63497"/>
              </a:xfrm>
              <a:prstGeom prst="rect">
                <a:avLst/>
              </a:prstGeom>
              <a:solidFill>
                <a:schemeClr val="accent3"/>
              </a:solidFill>
              <a:ln w="25400" cap="flat" cmpd="sng" algn="ctr">
                <a:noFill/>
                <a:prstDash val="solid"/>
              </a:ln>
              <a:effectLst/>
            </p:spPr>
            <p:txBody>
              <a:bodyPr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667" b="1"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grpSp>
        <p:grpSp>
          <p:nvGrpSpPr>
            <p:cNvPr id="62675" name="Group 15"/>
            <p:cNvGrpSpPr>
              <a:grpSpLocks/>
            </p:cNvGrpSpPr>
            <p:nvPr/>
          </p:nvGrpSpPr>
          <p:grpSpPr bwMode="auto">
            <a:xfrm>
              <a:off x="2176227" y="2320127"/>
              <a:ext cx="291650" cy="70420"/>
              <a:chOff x="2176227" y="2320127"/>
              <a:chExt cx="291650" cy="70420"/>
            </a:xfrm>
          </p:grpSpPr>
          <p:cxnSp>
            <p:nvCxnSpPr>
              <p:cNvPr id="62676" name="Straight Connector 929"/>
              <p:cNvCxnSpPr>
                <a:cxnSpLocks noChangeShapeType="1"/>
              </p:cNvCxnSpPr>
              <p:nvPr/>
            </p:nvCxnSpPr>
            <p:spPr bwMode="auto">
              <a:xfrm flipH="1">
                <a:off x="2175814" y="2355052"/>
                <a:ext cx="292086" cy="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cxnSp>
          <p:sp>
            <p:nvSpPr>
              <p:cNvPr id="573" name="Oval 14"/>
              <p:cNvSpPr/>
              <p:nvPr/>
            </p:nvSpPr>
            <p:spPr>
              <a:xfrm>
                <a:off x="2286934" y="2320127"/>
                <a:ext cx="69847" cy="69850"/>
              </a:xfrm>
              <a:prstGeom prst="ellipse">
                <a:avLst/>
              </a:prstGeom>
              <a:solidFill>
                <a:schemeClr val="accent1"/>
              </a:solidFill>
              <a:ln w="25400" cap="flat" cmpd="sng" algn="ctr">
                <a:noFill/>
                <a:prstDash val="solid"/>
              </a:ln>
              <a:effectLst/>
            </p:spPr>
            <p:txBody>
              <a:bodyPr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667" b="1"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grpSp>
      </p:grpSp>
      <p:grpSp>
        <p:nvGrpSpPr>
          <p:cNvPr id="5" name="Group 4">
            <a:extLst>
              <a:ext uri="{FF2B5EF4-FFF2-40B4-BE49-F238E27FC236}">
                <a16:creationId xmlns:a16="http://schemas.microsoft.com/office/drawing/2014/main" id="{1386DB8C-31BA-B14C-8702-34F1460AFEC3}"/>
              </a:ext>
            </a:extLst>
          </p:cNvPr>
          <p:cNvGrpSpPr/>
          <p:nvPr/>
        </p:nvGrpSpPr>
        <p:grpSpPr>
          <a:xfrm>
            <a:off x="6278333" y="2684480"/>
            <a:ext cx="5793676" cy="2897346"/>
            <a:chOff x="6278330" y="2168547"/>
            <a:chExt cx="5793675" cy="2897347"/>
          </a:xfrm>
        </p:grpSpPr>
        <p:grpSp>
          <p:nvGrpSpPr>
            <p:cNvPr id="62468" name="Group 316"/>
            <p:cNvGrpSpPr>
              <a:grpSpLocks/>
            </p:cNvGrpSpPr>
            <p:nvPr/>
          </p:nvGrpSpPr>
          <p:grpSpPr bwMode="auto">
            <a:xfrm>
              <a:off x="6873811" y="2251080"/>
              <a:ext cx="5031317" cy="2346325"/>
              <a:chOff x="1407689" y="1384618"/>
              <a:chExt cx="5744609" cy="3572780"/>
            </a:xfrm>
          </p:grpSpPr>
          <p:grpSp>
            <p:nvGrpSpPr>
              <p:cNvPr id="62708" name="Group 317"/>
              <p:cNvGrpSpPr>
                <a:grpSpLocks/>
              </p:cNvGrpSpPr>
              <p:nvPr/>
            </p:nvGrpSpPr>
            <p:grpSpPr bwMode="auto">
              <a:xfrm>
                <a:off x="1482609" y="4880044"/>
                <a:ext cx="5669689" cy="77354"/>
                <a:chOff x="1486343" y="5866246"/>
                <a:chExt cx="5669689" cy="77354"/>
              </a:xfrm>
            </p:grpSpPr>
            <p:cxnSp>
              <p:nvCxnSpPr>
                <p:cNvPr id="62718" name="Straight Connector 327"/>
                <p:cNvCxnSpPr>
                  <a:cxnSpLocks noChangeShapeType="1"/>
                </p:cNvCxnSpPr>
                <p:nvPr/>
              </p:nvCxnSpPr>
              <p:spPr bwMode="auto">
                <a:xfrm>
                  <a:off x="1486343" y="5866246"/>
                  <a:ext cx="5669689"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cxnSp>
            <p:cxnSp>
              <p:nvCxnSpPr>
                <p:cNvPr id="62719" name="Straight Connector 328"/>
                <p:cNvCxnSpPr>
                  <a:cxnSpLocks noChangeShapeType="1"/>
                </p:cNvCxnSpPr>
                <p:nvPr/>
              </p:nvCxnSpPr>
              <p:spPr bwMode="auto">
                <a:xfrm>
                  <a:off x="1486343" y="5866246"/>
                  <a:ext cx="0" cy="77354"/>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cxnSp>
            <p:cxnSp>
              <p:nvCxnSpPr>
                <p:cNvPr id="62720" name="Straight Connector 329"/>
                <p:cNvCxnSpPr>
                  <a:cxnSpLocks noChangeShapeType="1"/>
                </p:cNvCxnSpPr>
                <p:nvPr/>
              </p:nvCxnSpPr>
              <p:spPr bwMode="auto">
                <a:xfrm>
                  <a:off x="1957608" y="5866246"/>
                  <a:ext cx="0" cy="77354"/>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cxnSp>
            <p:cxnSp>
              <p:nvCxnSpPr>
                <p:cNvPr id="62721" name="Straight Connector 330"/>
                <p:cNvCxnSpPr>
                  <a:cxnSpLocks noChangeShapeType="1"/>
                </p:cNvCxnSpPr>
                <p:nvPr/>
              </p:nvCxnSpPr>
              <p:spPr bwMode="auto">
                <a:xfrm>
                  <a:off x="2431290" y="5866246"/>
                  <a:ext cx="0" cy="77354"/>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cxnSp>
            <p:cxnSp>
              <p:nvCxnSpPr>
                <p:cNvPr id="62722" name="Straight Connector 331"/>
                <p:cNvCxnSpPr>
                  <a:cxnSpLocks noChangeShapeType="1"/>
                </p:cNvCxnSpPr>
                <p:nvPr/>
              </p:nvCxnSpPr>
              <p:spPr bwMode="auto">
                <a:xfrm>
                  <a:off x="2902557" y="5866246"/>
                  <a:ext cx="0" cy="77354"/>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cxnSp>
            <p:cxnSp>
              <p:nvCxnSpPr>
                <p:cNvPr id="62723" name="Straight Connector 332"/>
                <p:cNvCxnSpPr>
                  <a:cxnSpLocks noChangeShapeType="1"/>
                </p:cNvCxnSpPr>
                <p:nvPr/>
              </p:nvCxnSpPr>
              <p:spPr bwMode="auto">
                <a:xfrm>
                  <a:off x="3376239" y="5866246"/>
                  <a:ext cx="0" cy="77354"/>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cxnSp>
            <p:cxnSp>
              <p:nvCxnSpPr>
                <p:cNvPr id="62724" name="Straight Connector 333"/>
                <p:cNvCxnSpPr>
                  <a:cxnSpLocks noChangeShapeType="1"/>
                </p:cNvCxnSpPr>
                <p:nvPr/>
              </p:nvCxnSpPr>
              <p:spPr bwMode="auto">
                <a:xfrm>
                  <a:off x="3847504" y="5866246"/>
                  <a:ext cx="0" cy="77354"/>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cxnSp>
            <p:cxnSp>
              <p:nvCxnSpPr>
                <p:cNvPr id="62725" name="Straight Connector 334"/>
                <p:cNvCxnSpPr>
                  <a:cxnSpLocks noChangeShapeType="1"/>
                </p:cNvCxnSpPr>
                <p:nvPr/>
              </p:nvCxnSpPr>
              <p:spPr bwMode="auto">
                <a:xfrm>
                  <a:off x="4321187" y="5866246"/>
                  <a:ext cx="0" cy="77354"/>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cxnSp>
            <p:cxnSp>
              <p:nvCxnSpPr>
                <p:cNvPr id="62726" name="Straight Connector 335"/>
                <p:cNvCxnSpPr>
                  <a:cxnSpLocks noChangeShapeType="1"/>
                </p:cNvCxnSpPr>
                <p:nvPr/>
              </p:nvCxnSpPr>
              <p:spPr bwMode="auto">
                <a:xfrm>
                  <a:off x="4792453" y="5866246"/>
                  <a:ext cx="0" cy="77354"/>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cxnSp>
            <p:cxnSp>
              <p:nvCxnSpPr>
                <p:cNvPr id="62727" name="Straight Connector 336"/>
                <p:cNvCxnSpPr>
                  <a:cxnSpLocks noChangeShapeType="1"/>
                </p:cNvCxnSpPr>
                <p:nvPr/>
              </p:nvCxnSpPr>
              <p:spPr bwMode="auto">
                <a:xfrm>
                  <a:off x="5266136" y="5866246"/>
                  <a:ext cx="0" cy="77354"/>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cxnSp>
            <p:cxnSp>
              <p:nvCxnSpPr>
                <p:cNvPr id="62728" name="Straight Connector 337"/>
                <p:cNvCxnSpPr>
                  <a:cxnSpLocks noChangeShapeType="1"/>
                </p:cNvCxnSpPr>
                <p:nvPr/>
              </p:nvCxnSpPr>
              <p:spPr bwMode="auto">
                <a:xfrm>
                  <a:off x="5737401" y="5866246"/>
                  <a:ext cx="0" cy="77354"/>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cxnSp>
            <p:cxnSp>
              <p:nvCxnSpPr>
                <p:cNvPr id="62729" name="Straight Connector 338"/>
                <p:cNvCxnSpPr>
                  <a:cxnSpLocks noChangeShapeType="1"/>
                </p:cNvCxnSpPr>
                <p:nvPr/>
              </p:nvCxnSpPr>
              <p:spPr bwMode="auto">
                <a:xfrm>
                  <a:off x="6211083" y="5866246"/>
                  <a:ext cx="0" cy="77354"/>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cxnSp>
            <p:cxnSp>
              <p:nvCxnSpPr>
                <p:cNvPr id="62730" name="Straight Connector 339"/>
                <p:cNvCxnSpPr>
                  <a:cxnSpLocks noChangeShapeType="1"/>
                </p:cNvCxnSpPr>
                <p:nvPr/>
              </p:nvCxnSpPr>
              <p:spPr bwMode="auto">
                <a:xfrm>
                  <a:off x="6682350" y="5866246"/>
                  <a:ext cx="0" cy="77354"/>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cxnSp>
            <p:cxnSp>
              <p:nvCxnSpPr>
                <p:cNvPr id="62731" name="Straight Connector 340"/>
                <p:cNvCxnSpPr>
                  <a:cxnSpLocks noChangeShapeType="1"/>
                </p:cNvCxnSpPr>
                <p:nvPr/>
              </p:nvCxnSpPr>
              <p:spPr bwMode="auto">
                <a:xfrm>
                  <a:off x="7145199" y="5866246"/>
                  <a:ext cx="0" cy="77354"/>
                </a:xfrm>
                <a:prstGeom prst="line">
                  <a:avLst/>
                </a:prstGeom>
                <a:noFill/>
                <a:ln w="28575">
                  <a:solidFill>
                    <a:schemeClr val="tx1"/>
                  </a:solidFill>
                  <a:round/>
                  <a:headEnd/>
                  <a:tailEnd/>
                </a:ln>
                <a:extLst>
                  <a:ext uri="{909E8E84-426E-40DD-AFC4-6F175D3DCCD1}">
                    <a14:hiddenFill xmlns:a14="http://schemas.microsoft.com/office/drawing/2010/main">
                      <a:noFill/>
                    </a14:hiddenFill>
                  </a:ext>
                </a:extLst>
              </p:spPr>
            </p:cxnSp>
          </p:grpSp>
          <p:grpSp>
            <p:nvGrpSpPr>
              <p:cNvPr id="62709" name="Group 318"/>
              <p:cNvGrpSpPr>
                <a:grpSpLocks/>
              </p:cNvGrpSpPr>
              <p:nvPr/>
            </p:nvGrpSpPr>
            <p:grpSpPr bwMode="auto">
              <a:xfrm rot="5400000">
                <a:off x="-301243" y="3093550"/>
                <a:ext cx="3494064" cy="76200"/>
                <a:chOff x="1487095" y="6248400"/>
                <a:chExt cx="2834468" cy="76200"/>
              </a:xfrm>
            </p:grpSpPr>
            <p:cxnSp>
              <p:nvCxnSpPr>
                <p:cNvPr id="62710" name="Straight Connector 319"/>
                <p:cNvCxnSpPr>
                  <a:cxnSpLocks noChangeShapeType="1"/>
                </p:cNvCxnSpPr>
                <p:nvPr/>
              </p:nvCxnSpPr>
              <p:spPr bwMode="auto">
                <a:xfrm>
                  <a:off x="1487095" y="6247264"/>
                  <a:ext cx="2833613"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cxnSp>
            <p:cxnSp>
              <p:nvCxnSpPr>
                <p:cNvPr id="62711" name="Straight Connector 320"/>
                <p:cNvCxnSpPr>
                  <a:cxnSpLocks noChangeShapeType="1"/>
                </p:cNvCxnSpPr>
                <p:nvPr/>
              </p:nvCxnSpPr>
              <p:spPr bwMode="auto">
                <a:xfrm>
                  <a:off x="1487095" y="6247264"/>
                  <a:ext cx="0" cy="77336"/>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cxnSp>
            <p:cxnSp>
              <p:nvCxnSpPr>
                <p:cNvPr id="62712" name="Straight Connector 321"/>
                <p:cNvCxnSpPr>
                  <a:cxnSpLocks noChangeShapeType="1"/>
                </p:cNvCxnSpPr>
                <p:nvPr/>
              </p:nvCxnSpPr>
              <p:spPr bwMode="auto">
                <a:xfrm>
                  <a:off x="1959691" y="6247264"/>
                  <a:ext cx="0" cy="77336"/>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cxnSp>
            <p:cxnSp>
              <p:nvCxnSpPr>
                <p:cNvPr id="62713" name="Straight Connector 322"/>
                <p:cNvCxnSpPr>
                  <a:cxnSpLocks noChangeShapeType="1"/>
                </p:cNvCxnSpPr>
                <p:nvPr/>
              </p:nvCxnSpPr>
              <p:spPr bwMode="auto">
                <a:xfrm>
                  <a:off x="2432286" y="6247264"/>
                  <a:ext cx="0" cy="77336"/>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cxnSp>
            <p:cxnSp>
              <p:nvCxnSpPr>
                <p:cNvPr id="62714" name="Straight Connector 323"/>
                <p:cNvCxnSpPr>
                  <a:cxnSpLocks noChangeShapeType="1"/>
                </p:cNvCxnSpPr>
                <p:nvPr/>
              </p:nvCxnSpPr>
              <p:spPr bwMode="auto">
                <a:xfrm>
                  <a:off x="2902921" y="6247264"/>
                  <a:ext cx="0" cy="77336"/>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cxnSp>
            <p:cxnSp>
              <p:nvCxnSpPr>
                <p:cNvPr id="62715" name="Straight Connector 324"/>
                <p:cNvCxnSpPr>
                  <a:cxnSpLocks noChangeShapeType="1"/>
                </p:cNvCxnSpPr>
                <p:nvPr/>
              </p:nvCxnSpPr>
              <p:spPr bwMode="auto">
                <a:xfrm>
                  <a:off x="3375517" y="6247264"/>
                  <a:ext cx="0" cy="77336"/>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cxnSp>
            <p:cxnSp>
              <p:nvCxnSpPr>
                <p:cNvPr id="62716" name="Straight Connector 325"/>
                <p:cNvCxnSpPr>
                  <a:cxnSpLocks noChangeShapeType="1"/>
                </p:cNvCxnSpPr>
                <p:nvPr/>
              </p:nvCxnSpPr>
              <p:spPr bwMode="auto">
                <a:xfrm>
                  <a:off x="3848112" y="6247264"/>
                  <a:ext cx="0" cy="77336"/>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cxnSp>
            <p:cxnSp>
              <p:nvCxnSpPr>
                <p:cNvPr id="62717" name="Straight Connector 326"/>
                <p:cNvCxnSpPr>
                  <a:cxnSpLocks noChangeShapeType="1"/>
                </p:cNvCxnSpPr>
                <p:nvPr/>
              </p:nvCxnSpPr>
              <p:spPr bwMode="auto">
                <a:xfrm>
                  <a:off x="4320708" y="6247264"/>
                  <a:ext cx="0" cy="77336"/>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cxnSp>
          </p:grpSp>
        </p:grpSp>
        <p:grpSp>
          <p:nvGrpSpPr>
            <p:cNvPr id="368" name="Group 342"/>
            <p:cNvGrpSpPr/>
            <p:nvPr/>
          </p:nvGrpSpPr>
          <p:grpSpPr bwMode="auto">
            <a:xfrm>
              <a:off x="6920439" y="2587293"/>
              <a:ext cx="1697453" cy="545243"/>
              <a:chOff x="1459973" y="1903400"/>
              <a:chExt cx="1938220" cy="829431"/>
            </a:xfrm>
            <a:solidFill>
              <a:sysClr val="windowText" lastClr="000000"/>
            </a:solidFill>
          </p:grpSpPr>
          <p:sp>
            <p:nvSpPr>
              <p:cNvPr id="369" name="Freeform 34"/>
              <p:cNvSpPr>
                <a:spLocks noEditPoints="1"/>
              </p:cNvSpPr>
              <p:nvPr/>
            </p:nvSpPr>
            <p:spPr bwMode="auto">
              <a:xfrm>
                <a:off x="1459973" y="2167365"/>
                <a:ext cx="47178" cy="406845"/>
              </a:xfrm>
              <a:custGeom>
                <a:avLst/>
                <a:gdLst>
                  <a:gd name="T0" fmla="*/ 29 w 71"/>
                  <a:gd name="T1" fmla="*/ 667 h 672"/>
                  <a:gd name="T2" fmla="*/ 29 w 71"/>
                  <a:gd name="T3" fmla="*/ 336 h 672"/>
                  <a:gd name="T4" fmla="*/ 29 w 71"/>
                  <a:gd name="T5" fmla="*/ 6 h 672"/>
                  <a:gd name="T6" fmla="*/ 40 w 71"/>
                  <a:gd name="T7" fmla="*/ 6 h 672"/>
                  <a:gd name="T8" fmla="*/ 40 w 71"/>
                  <a:gd name="T9" fmla="*/ 336 h 672"/>
                  <a:gd name="T10" fmla="*/ 40 w 71"/>
                  <a:gd name="T11" fmla="*/ 667 h 672"/>
                  <a:gd name="T12" fmla="*/ 29 w 71"/>
                  <a:gd name="T13" fmla="*/ 667 h 672"/>
                  <a:gd name="T14" fmla="*/ 0 w 71"/>
                  <a:gd name="T15" fmla="*/ 661 h 672"/>
                  <a:gd name="T16" fmla="*/ 71 w 71"/>
                  <a:gd name="T17" fmla="*/ 661 h 672"/>
                  <a:gd name="T18" fmla="*/ 71 w 71"/>
                  <a:gd name="T19" fmla="*/ 672 h 672"/>
                  <a:gd name="T20" fmla="*/ 0 w 71"/>
                  <a:gd name="T21" fmla="*/ 672 h 672"/>
                  <a:gd name="T22" fmla="*/ 0 w 71"/>
                  <a:gd name="T23" fmla="*/ 661 h 672"/>
                  <a:gd name="T24" fmla="*/ 0 w 71"/>
                  <a:gd name="T25" fmla="*/ 0 h 672"/>
                  <a:gd name="T26" fmla="*/ 71 w 71"/>
                  <a:gd name="T27" fmla="*/ 0 h 672"/>
                  <a:gd name="T28" fmla="*/ 71 w 71"/>
                  <a:gd name="T29" fmla="*/ 12 h 672"/>
                  <a:gd name="T30" fmla="*/ 0 w 71"/>
                  <a:gd name="T31" fmla="*/ 12 h 672"/>
                  <a:gd name="T32" fmla="*/ 0 w 71"/>
                  <a:gd name="T33" fmla="*/ 0 h 6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672">
                    <a:moveTo>
                      <a:pt x="29" y="667"/>
                    </a:moveTo>
                    <a:lnTo>
                      <a:pt x="29" y="336"/>
                    </a:lnTo>
                    <a:lnTo>
                      <a:pt x="29" y="6"/>
                    </a:lnTo>
                    <a:lnTo>
                      <a:pt x="40" y="6"/>
                    </a:lnTo>
                    <a:lnTo>
                      <a:pt x="40" y="336"/>
                    </a:lnTo>
                    <a:lnTo>
                      <a:pt x="40" y="667"/>
                    </a:lnTo>
                    <a:lnTo>
                      <a:pt x="29" y="667"/>
                    </a:lnTo>
                    <a:close/>
                    <a:moveTo>
                      <a:pt x="0" y="661"/>
                    </a:moveTo>
                    <a:lnTo>
                      <a:pt x="71" y="661"/>
                    </a:lnTo>
                    <a:lnTo>
                      <a:pt x="71" y="672"/>
                    </a:lnTo>
                    <a:lnTo>
                      <a:pt x="0" y="672"/>
                    </a:lnTo>
                    <a:lnTo>
                      <a:pt x="0" y="661"/>
                    </a:lnTo>
                    <a:close/>
                    <a:moveTo>
                      <a:pt x="0" y="0"/>
                    </a:moveTo>
                    <a:lnTo>
                      <a:pt x="71" y="0"/>
                    </a:lnTo>
                    <a:lnTo>
                      <a:pt x="71" y="12"/>
                    </a:lnTo>
                    <a:lnTo>
                      <a:pt x="0" y="12"/>
                    </a:lnTo>
                    <a:lnTo>
                      <a:pt x="0" y="0"/>
                    </a:lnTo>
                    <a:close/>
                  </a:path>
                </a:pathLst>
              </a:custGeom>
              <a:grpFill/>
              <a:ln w="1588">
                <a:no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370" name="Freeform 35"/>
              <p:cNvSpPr>
                <a:spLocks noEditPoints="1"/>
              </p:cNvSpPr>
              <p:nvPr/>
            </p:nvSpPr>
            <p:spPr bwMode="auto">
              <a:xfrm>
                <a:off x="1538602" y="2244859"/>
                <a:ext cx="47178" cy="410477"/>
              </a:xfrm>
              <a:custGeom>
                <a:avLst/>
                <a:gdLst>
                  <a:gd name="T0" fmla="*/ 31 w 73"/>
                  <a:gd name="T1" fmla="*/ 674 h 680"/>
                  <a:gd name="T2" fmla="*/ 31 w 73"/>
                  <a:gd name="T3" fmla="*/ 340 h 680"/>
                  <a:gd name="T4" fmla="*/ 31 w 73"/>
                  <a:gd name="T5" fmla="*/ 6 h 680"/>
                  <a:gd name="T6" fmla="*/ 42 w 73"/>
                  <a:gd name="T7" fmla="*/ 6 h 680"/>
                  <a:gd name="T8" fmla="*/ 42 w 73"/>
                  <a:gd name="T9" fmla="*/ 340 h 680"/>
                  <a:gd name="T10" fmla="*/ 42 w 73"/>
                  <a:gd name="T11" fmla="*/ 674 h 680"/>
                  <a:gd name="T12" fmla="*/ 31 w 73"/>
                  <a:gd name="T13" fmla="*/ 674 h 680"/>
                  <a:gd name="T14" fmla="*/ 0 w 73"/>
                  <a:gd name="T15" fmla="*/ 668 h 680"/>
                  <a:gd name="T16" fmla="*/ 73 w 73"/>
                  <a:gd name="T17" fmla="*/ 668 h 680"/>
                  <a:gd name="T18" fmla="*/ 73 w 73"/>
                  <a:gd name="T19" fmla="*/ 680 h 680"/>
                  <a:gd name="T20" fmla="*/ 0 w 73"/>
                  <a:gd name="T21" fmla="*/ 680 h 680"/>
                  <a:gd name="T22" fmla="*/ 0 w 73"/>
                  <a:gd name="T23" fmla="*/ 668 h 680"/>
                  <a:gd name="T24" fmla="*/ 0 w 73"/>
                  <a:gd name="T25" fmla="*/ 0 h 680"/>
                  <a:gd name="T26" fmla="*/ 73 w 73"/>
                  <a:gd name="T27" fmla="*/ 0 h 680"/>
                  <a:gd name="T28" fmla="*/ 73 w 73"/>
                  <a:gd name="T29" fmla="*/ 12 h 680"/>
                  <a:gd name="T30" fmla="*/ 0 w 73"/>
                  <a:gd name="T31" fmla="*/ 12 h 680"/>
                  <a:gd name="T32" fmla="*/ 0 w 73"/>
                  <a:gd name="T33" fmla="*/ 0 h 6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 h="680">
                    <a:moveTo>
                      <a:pt x="31" y="674"/>
                    </a:moveTo>
                    <a:lnTo>
                      <a:pt x="31" y="340"/>
                    </a:lnTo>
                    <a:lnTo>
                      <a:pt x="31" y="6"/>
                    </a:lnTo>
                    <a:lnTo>
                      <a:pt x="42" y="6"/>
                    </a:lnTo>
                    <a:lnTo>
                      <a:pt x="42" y="340"/>
                    </a:lnTo>
                    <a:lnTo>
                      <a:pt x="42" y="674"/>
                    </a:lnTo>
                    <a:lnTo>
                      <a:pt x="31" y="674"/>
                    </a:lnTo>
                    <a:close/>
                    <a:moveTo>
                      <a:pt x="0" y="668"/>
                    </a:moveTo>
                    <a:lnTo>
                      <a:pt x="73" y="668"/>
                    </a:lnTo>
                    <a:lnTo>
                      <a:pt x="73" y="680"/>
                    </a:lnTo>
                    <a:lnTo>
                      <a:pt x="0" y="680"/>
                    </a:lnTo>
                    <a:lnTo>
                      <a:pt x="0" y="668"/>
                    </a:lnTo>
                    <a:close/>
                    <a:moveTo>
                      <a:pt x="0" y="0"/>
                    </a:moveTo>
                    <a:lnTo>
                      <a:pt x="73" y="0"/>
                    </a:lnTo>
                    <a:lnTo>
                      <a:pt x="73" y="12"/>
                    </a:lnTo>
                    <a:lnTo>
                      <a:pt x="0" y="12"/>
                    </a:lnTo>
                    <a:lnTo>
                      <a:pt x="0" y="0"/>
                    </a:lnTo>
                    <a:close/>
                  </a:path>
                </a:pathLst>
              </a:custGeom>
              <a:solidFill>
                <a:schemeClr val="accent3"/>
              </a:solidFill>
              <a:ln w="1588">
                <a:solidFill>
                  <a:schemeClr val="accent3"/>
                </a:solid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371" name="Freeform 36"/>
              <p:cNvSpPr>
                <a:spLocks noEditPoints="1"/>
              </p:cNvSpPr>
              <p:nvPr/>
            </p:nvSpPr>
            <p:spPr bwMode="auto">
              <a:xfrm>
                <a:off x="1617232" y="2138305"/>
                <a:ext cx="47178" cy="405634"/>
              </a:xfrm>
              <a:custGeom>
                <a:avLst/>
                <a:gdLst>
                  <a:gd name="T0" fmla="*/ 30 w 71"/>
                  <a:gd name="T1" fmla="*/ 665 h 670"/>
                  <a:gd name="T2" fmla="*/ 30 w 71"/>
                  <a:gd name="T3" fmla="*/ 334 h 670"/>
                  <a:gd name="T4" fmla="*/ 30 w 71"/>
                  <a:gd name="T5" fmla="*/ 6 h 670"/>
                  <a:gd name="T6" fmla="*/ 42 w 71"/>
                  <a:gd name="T7" fmla="*/ 6 h 670"/>
                  <a:gd name="T8" fmla="*/ 42 w 71"/>
                  <a:gd name="T9" fmla="*/ 334 h 670"/>
                  <a:gd name="T10" fmla="*/ 42 w 71"/>
                  <a:gd name="T11" fmla="*/ 665 h 670"/>
                  <a:gd name="T12" fmla="*/ 30 w 71"/>
                  <a:gd name="T13" fmla="*/ 665 h 670"/>
                  <a:gd name="T14" fmla="*/ 0 w 71"/>
                  <a:gd name="T15" fmla="*/ 659 h 670"/>
                  <a:gd name="T16" fmla="*/ 71 w 71"/>
                  <a:gd name="T17" fmla="*/ 659 h 670"/>
                  <a:gd name="T18" fmla="*/ 71 w 71"/>
                  <a:gd name="T19" fmla="*/ 670 h 670"/>
                  <a:gd name="T20" fmla="*/ 0 w 71"/>
                  <a:gd name="T21" fmla="*/ 670 h 670"/>
                  <a:gd name="T22" fmla="*/ 0 w 71"/>
                  <a:gd name="T23" fmla="*/ 659 h 670"/>
                  <a:gd name="T24" fmla="*/ 0 w 71"/>
                  <a:gd name="T25" fmla="*/ 0 h 670"/>
                  <a:gd name="T26" fmla="*/ 71 w 71"/>
                  <a:gd name="T27" fmla="*/ 0 h 670"/>
                  <a:gd name="T28" fmla="*/ 71 w 71"/>
                  <a:gd name="T29" fmla="*/ 12 h 670"/>
                  <a:gd name="T30" fmla="*/ 0 w 71"/>
                  <a:gd name="T31" fmla="*/ 12 h 670"/>
                  <a:gd name="T32" fmla="*/ 0 w 71"/>
                  <a:gd name="T33"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670">
                    <a:moveTo>
                      <a:pt x="30" y="665"/>
                    </a:moveTo>
                    <a:lnTo>
                      <a:pt x="30" y="334"/>
                    </a:lnTo>
                    <a:lnTo>
                      <a:pt x="30" y="6"/>
                    </a:lnTo>
                    <a:lnTo>
                      <a:pt x="42" y="6"/>
                    </a:lnTo>
                    <a:lnTo>
                      <a:pt x="42" y="334"/>
                    </a:lnTo>
                    <a:lnTo>
                      <a:pt x="42" y="665"/>
                    </a:lnTo>
                    <a:lnTo>
                      <a:pt x="30" y="665"/>
                    </a:lnTo>
                    <a:close/>
                    <a:moveTo>
                      <a:pt x="0" y="659"/>
                    </a:moveTo>
                    <a:lnTo>
                      <a:pt x="71" y="659"/>
                    </a:lnTo>
                    <a:lnTo>
                      <a:pt x="71" y="670"/>
                    </a:lnTo>
                    <a:lnTo>
                      <a:pt x="0" y="670"/>
                    </a:lnTo>
                    <a:lnTo>
                      <a:pt x="0" y="659"/>
                    </a:lnTo>
                    <a:close/>
                    <a:moveTo>
                      <a:pt x="0" y="0"/>
                    </a:moveTo>
                    <a:lnTo>
                      <a:pt x="71" y="0"/>
                    </a:lnTo>
                    <a:lnTo>
                      <a:pt x="71" y="12"/>
                    </a:lnTo>
                    <a:lnTo>
                      <a:pt x="0" y="12"/>
                    </a:lnTo>
                    <a:lnTo>
                      <a:pt x="0" y="0"/>
                    </a:lnTo>
                    <a:close/>
                  </a:path>
                </a:pathLst>
              </a:custGeom>
              <a:solidFill>
                <a:schemeClr val="accent3"/>
              </a:solidFill>
              <a:ln w="1588">
                <a:solidFill>
                  <a:schemeClr val="accent3"/>
                </a:solid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372" name="Freeform 37"/>
              <p:cNvSpPr>
                <a:spLocks noEditPoints="1"/>
              </p:cNvSpPr>
              <p:nvPr/>
            </p:nvSpPr>
            <p:spPr bwMode="auto">
              <a:xfrm>
                <a:off x="1695861" y="2275130"/>
                <a:ext cx="47178" cy="383838"/>
              </a:xfrm>
              <a:custGeom>
                <a:avLst/>
                <a:gdLst>
                  <a:gd name="T0" fmla="*/ 31 w 73"/>
                  <a:gd name="T1" fmla="*/ 628 h 633"/>
                  <a:gd name="T2" fmla="*/ 31 w 73"/>
                  <a:gd name="T3" fmla="*/ 317 h 633"/>
                  <a:gd name="T4" fmla="*/ 31 w 73"/>
                  <a:gd name="T5" fmla="*/ 6 h 633"/>
                  <a:gd name="T6" fmla="*/ 42 w 73"/>
                  <a:gd name="T7" fmla="*/ 6 h 633"/>
                  <a:gd name="T8" fmla="*/ 42 w 73"/>
                  <a:gd name="T9" fmla="*/ 317 h 633"/>
                  <a:gd name="T10" fmla="*/ 42 w 73"/>
                  <a:gd name="T11" fmla="*/ 628 h 633"/>
                  <a:gd name="T12" fmla="*/ 31 w 73"/>
                  <a:gd name="T13" fmla="*/ 628 h 633"/>
                  <a:gd name="T14" fmla="*/ 0 w 73"/>
                  <a:gd name="T15" fmla="*/ 622 h 633"/>
                  <a:gd name="T16" fmla="*/ 73 w 73"/>
                  <a:gd name="T17" fmla="*/ 622 h 633"/>
                  <a:gd name="T18" fmla="*/ 73 w 73"/>
                  <a:gd name="T19" fmla="*/ 633 h 633"/>
                  <a:gd name="T20" fmla="*/ 0 w 73"/>
                  <a:gd name="T21" fmla="*/ 633 h 633"/>
                  <a:gd name="T22" fmla="*/ 0 w 73"/>
                  <a:gd name="T23" fmla="*/ 622 h 633"/>
                  <a:gd name="T24" fmla="*/ 0 w 73"/>
                  <a:gd name="T25" fmla="*/ 0 h 633"/>
                  <a:gd name="T26" fmla="*/ 73 w 73"/>
                  <a:gd name="T27" fmla="*/ 0 h 633"/>
                  <a:gd name="T28" fmla="*/ 73 w 73"/>
                  <a:gd name="T29" fmla="*/ 11 h 633"/>
                  <a:gd name="T30" fmla="*/ 0 w 73"/>
                  <a:gd name="T31" fmla="*/ 11 h 633"/>
                  <a:gd name="T32" fmla="*/ 0 w 73"/>
                  <a:gd name="T33" fmla="*/ 0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 h="633">
                    <a:moveTo>
                      <a:pt x="31" y="628"/>
                    </a:moveTo>
                    <a:lnTo>
                      <a:pt x="31" y="317"/>
                    </a:lnTo>
                    <a:lnTo>
                      <a:pt x="31" y="6"/>
                    </a:lnTo>
                    <a:lnTo>
                      <a:pt x="42" y="6"/>
                    </a:lnTo>
                    <a:lnTo>
                      <a:pt x="42" y="317"/>
                    </a:lnTo>
                    <a:lnTo>
                      <a:pt x="42" y="628"/>
                    </a:lnTo>
                    <a:lnTo>
                      <a:pt x="31" y="628"/>
                    </a:lnTo>
                    <a:close/>
                    <a:moveTo>
                      <a:pt x="0" y="622"/>
                    </a:moveTo>
                    <a:lnTo>
                      <a:pt x="73" y="622"/>
                    </a:lnTo>
                    <a:lnTo>
                      <a:pt x="73" y="633"/>
                    </a:lnTo>
                    <a:lnTo>
                      <a:pt x="0" y="633"/>
                    </a:lnTo>
                    <a:lnTo>
                      <a:pt x="0" y="622"/>
                    </a:lnTo>
                    <a:close/>
                    <a:moveTo>
                      <a:pt x="0" y="0"/>
                    </a:moveTo>
                    <a:lnTo>
                      <a:pt x="73" y="0"/>
                    </a:lnTo>
                    <a:lnTo>
                      <a:pt x="73" y="11"/>
                    </a:lnTo>
                    <a:lnTo>
                      <a:pt x="0" y="11"/>
                    </a:lnTo>
                    <a:lnTo>
                      <a:pt x="0" y="0"/>
                    </a:lnTo>
                    <a:close/>
                  </a:path>
                </a:pathLst>
              </a:custGeom>
              <a:solidFill>
                <a:schemeClr val="accent3"/>
              </a:solidFill>
              <a:ln w="1588">
                <a:solidFill>
                  <a:schemeClr val="accent3"/>
                </a:solid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373" name="Freeform 38"/>
              <p:cNvSpPr>
                <a:spLocks noEditPoints="1"/>
              </p:cNvSpPr>
              <p:nvPr/>
            </p:nvSpPr>
            <p:spPr bwMode="auto">
              <a:xfrm>
                <a:off x="1774491" y="1994214"/>
                <a:ext cx="48488" cy="385049"/>
              </a:xfrm>
              <a:custGeom>
                <a:avLst/>
                <a:gdLst>
                  <a:gd name="T0" fmla="*/ 30 w 73"/>
                  <a:gd name="T1" fmla="*/ 630 h 636"/>
                  <a:gd name="T2" fmla="*/ 30 w 73"/>
                  <a:gd name="T3" fmla="*/ 317 h 636"/>
                  <a:gd name="T4" fmla="*/ 30 w 73"/>
                  <a:gd name="T5" fmla="*/ 6 h 636"/>
                  <a:gd name="T6" fmla="*/ 42 w 73"/>
                  <a:gd name="T7" fmla="*/ 6 h 636"/>
                  <a:gd name="T8" fmla="*/ 42 w 73"/>
                  <a:gd name="T9" fmla="*/ 317 h 636"/>
                  <a:gd name="T10" fmla="*/ 42 w 73"/>
                  <a:gd name="T11" fmla="*/ 630 h 636"/>
                  <a:gd name="T12" fmla="*/ 30 w 73"/>
                  <a:gd name="T13" fmla="*/ 630 h 636"/>
                  <a:gd name="T14" fmla="*/ 0 w 73"/>
                  <a:gd name="T15" fmla="*/ 624 h 636"/>
                  <a:gd name="T16" fmla="*/ 73 w 73"/>
                  <a:gd name="T17" fmla="*/ 624 h 636"/>
                  <a:gd name="T18" fmla="*/ 73 w 73"/>
                  <a:gd name="T19" fmla="*/ 636 h 636"/>
                  <a:gd name="T20" fmla="*/ 0 w 73"/>
                  <a:gd name="T21" fmla="*/ 636 h 636"/>
                  <a:gd name="T22" fmla="*/ 0 w 73"/>
                  <a:gd name="T23" fmla="*/ 624 h 636"/>
                  <a:gd name="T24" fmla="*/ 0 w 73"/>
                  <a:gd name="T25" fmla="*/ 0 h 636"/>
                  <a:gd name="T26" fmla="*/ 73 w 73"/>
                  <a:gd name="T27" fmla="*/ 0 h 636"/>
                  <a:gd name="T28" fmla="*/ 73 w 73"/>
                  <a:gd name="T29" fmla="*/ 12 h 636"/>
                  <a:gd name="T30" fmla="*/ 0 w 73"/>
                  <a:gd name="T31" fmla="*/ 12 h 636"/>
                  <a:gd name="T32" fmla="*/ 0 w 73"/>
                  <a:gd name="T33" fmla="*/ 0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 h="636">
                    <a:moveTo>
                      <a:pt x="30" y="630"/>
                    </a:moveTo>
                    <a:lnTo>
                      <a:pt x="30" y="317"/>
                    </a:lnTo>
                    <a:lnTo>
                      <a:pt x="30" y="6"/>
                    </a:lnTo>
                    <a:lnTo>
                      <a:pt x="42" y="6"/>
                    </a:lnTo>
                    <a:lnTo>
                      <a:pt x="42" y="317"/>
                    </a:lnTo>
                    <a:lnTo>
                      <a:pt x="42" y="630"/>
                    </a:lnTo>
                    <a:lnTo>
                      <a:pt x="30" y="630"/>
                    </a:lnTo>
                    <a:close/>
                    <a:moveTo>
                      <a:pt x="0" y="624"/>
                    </a:moveTo>
                    <a:lnTo>
                      <a:pt x="73" y="624"/>
                    </a:lnTo>
                    <a:lnTo>
                      <a:pt x="73" y="636"/>
                    </a:lnTo>
                    <a:lnTo>
                      <a:pt x="0" y="636"/>
                    </a:lnTo>
                    <a:lnTo>
                      <a:pt x="0" y="624"/>
                    </a:lnTo>
                    <a:close/>
                    <a:moveTo>
                      <a:pt x="0" y="0"/>
                    </a:moveTo>
                    <a:lnTo>
                      <a:pt x="73" y="0"/>
                    </a:lnTo>
                    <a:lnTo>
                      <a:pt x="73" y="12"/>
                    </a:lnTo>
                    <a:lnTo>
                      <a:pt x="0" y="12"/>
                    </a:lnTo>
                    <a:lnTo>
                      <a:pt x="0" y="0"/>
                    </a:lnTo>
                    <a:close/>
                  </a:path>
                </a:pathLst>
              </a:custGeom>
              <a:solidFill>
                <a:schemeClr val="accent3"/>
              </a:solidFill>
              <a:ln w="1588">
                <a:solidFill>
                  <a:schemeClr val="accent3"/>
                </a:solid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374" name="Freeform 39"/>
              <p:cNvSpPr>
                <a:spLocks noEditPoints="1"/>
              </p:cNvSpPr>
              <p:nvPr/>
            </p:nvSpPr>
            <p:spPr bwMode="auto">
              <a:xfrm>
                <a:off x="1931750" y="2087449"/>
                <a:ext cx="48488" cy="418953"/>
              </a:xfrm>
              <a:custGeom>
                <a:avLst/>
                <a:gdLst>
                  <a:gd name="T0" fmla="*/ 30 w 73"/>
                  <a:gd name="T1" fmla="*/ 685 h 691"/>
                  <a:gd name="T2" fmla="*/ 30 w 73"/>
                  <a:gd name="T3" fmla="*/ 345 h 691"/>
                  <a:gd name="T4" fmla="*/ 30 w 73"/>
                  <a:gd name="T5" fmla="*/ 6 h 691"/>
                  <a:gd name="T6" fmla="*/ 42 w 73"/>
                  <a:gd name="T7" fmla="*/ 6 h 691"/>
                  <a:gd name="T8" fmla="*/ 42 w 73"/>
                  <a:gd name="T9" fmla="*/ 345 h 691"/>
                  <a:gd name="T10" fmla="*/ 42 w 73"/>
                  <a:gd name="T11" fmla="*/ 685 h 691"/>
                  <a:gd name="T12" fmla="*/ 30 w 73"/>
                  <a:gd name="T13" fmla="*/ 685 h 691"/>
                  <a:gd name="T14" fmla="*/ 0 w 73"/>
                  <a:gd name="T15" fmla="*/ 680 h 691"/>
                  <a:gd name="T16" fmla="*/ 73 w 73"/>
                  <a:gd name="T17" fmla="*/ 680 h 691"/>
                  <a:gd name="T18" fmla="*/ 73 w 73"/>
                  <a:gd name="T19" fmla="*/ 691 h 691"/>
                  <a:gd name="T20" fmla="*/ 0 w 73"/>
                  <a:gd name="T21" fmla="*/ 691 h 691"/>
                  <a:gd name="T22" fmla="*/ 0 w 73"/>
                  <a:gd name="T23" fmla="*/ 680 h 691"/>
                  <a:gd name="T24" fmla="*/ 0 w 73"/>
                  <a:gd name="T25" fmla="*/ 0 h 691"/>
                  <a:gd name="T26" fmla="*/ 73 w 73"/>
                  <a:gd name="T27" fmla="*/ 0 h 691"/>
                  <a:gd name="T28" fmla="*/ 73 w 73"/>
                  <a:gd name="T29" fmla="*/ 11 h 691"/>
                  <a:gd name="T30" fmla="*/ 0 w 73"/>
                  <a:gd name="T31" fmla="*/ 11 h 691"/>
                  <a:gd name="T32" fmla="*/ 0 w 73"/>
                  <a:gd name="T33" fmla="*/ 0 h 6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 h="691">
                    <a:moveTo>
                      <a:pt x="30" y="685"/>
                    </a:moveTo>
                    <a:lnTo>
                      <a:pt x="30" y="345"/>
                    </a:lnTo>
                    <a:lnTo>
                      <a:pt x="30" y="6"/>
                    </a:lnTo>
                    <a:lnTo>
                      <a:pt x="42" y="6"/>
                    </a:lnTo>
                    <a:lnTo>
                      <a:pt x="42" y="345"/>
                    </a:lnTo>
                    <a:lnTo>
                      <a:pt x="42" y="685"/>
                    </a:lnTo>
                    <a:lnTo>
                      <a:pt x="30" y="685"/>
                    </a:lnTo>
                    <a:close/>
                    <a:moveTo>
                      <a:pt x="0" y="680"/>
                    </a:moveTo>
                    <a:lnTo>
                      <a:pt x="73" y="680"/>
                    </a:lnTo>
                    <a:lnTo>
                      <a:pt x="73" y="691"/>
                    </a:lnTo>
                    <a:lnTo>
                      <a:pt x="0" y="691"/>
                    </a:lnTo>
                    <a:lnTo>
                      <a:pt x="0" y="680"/>
                    </a:lnTo>
                    <a:close/>
                    <a:moveTo>
                      <a:pt x="0" y="0"/>
                    </a:moveTo>
                    <a:lnTo>
                      <a:pt x="73" y="0"/>
                    </a:lnTo>
                    <a:lnTo>
                      <a:pt x="73" y="11"/>
                    </a:lnTo>
                    <a:lnTo>
                      <a:pt x="0" y="11"/>
                    </a:lnTo>
                    <a:lnTo>
                      <a:pt x="0" y="0"/>
                    </a:lnTo>
                    <a:close/>
                  </a:path>
                </a:pathLst>
              </a:custGeom>
              <a:solidFill>
                <a:schemeClr val="accent3"/>
              </a:solidFill>
              <a:ln w="1588">
                <a:solidFill>
                  <a:schemeClr val="accent3"/>
                </a:solid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375" name="Freeform 40"/>
              <p:cNvSpPr>
                <a:spLocks noEditPoints="1"/>
              </p:cNvSpPr>
              <p:nvPr/>
            </p:nvSpPr>
            <p:spPr bwMode="auto">
              <a:xfrm>
                <a:off x="2090320" y="1905822"/>
                <a:ext cx="47178" cy="435905"/>
              </a:xfrm>
              <a:custGeom>
                <a:avLst/>
                <a:gdLst>
                  <a:gd name="T0" fmla="*/ 28 w 71"/>
                  <a:gd name="T1" fmla="*/ 715 h 720"/>
                  <a:gd name="T2" fmla="*/ 28 w 71"/>
                  <a:gd name="T3" fmla="*/ 359 h 720"/>
                  <a:gd name="T4" fmla="*/ 28 w 71"/>
                  <a:gd name="T5" fmla="*/ 6 h 720"/>
                  <a:gd name="T6" fmla="*/ 40 w 71"/>
                  <a:gd name="T7" fmla="*/ 6 h 720"/>
                  <a:gd name="T8" fmla="*/ 40 w 71"/>
                  <a:gd name="T9" fmla="*/ 359 h 720"/>
                  <a:gd name="T10" fmla="*/ 40 w 71"/>
                  <a:gd name="T11" fmla="*/ 715 h 720"/>
                  <a:gd name="T12" fmla="*/ 28 w 71"/>
                  <a:gd name="T13" fmla="*/ 715 h 720"/>
                  <a:gd name="T14" fmla="*/ 0 w 71"/>
                  <a:gd name="T15" fmla="*/ 709 h 720"/>
                  <a:gd name="T16" fmla="*/ 71 w 71"/>
                  <a:gd name="T17" fmla="*/ 709 h 720"/>
                  <a:gd name="T18" fmla="*/ 71 w 71"/>
                  <a:gd name="T19" fmla="*/ 720 h 720"/>
                  <a:gd name="T20" fmla="*/ 0 w 71"/>
                  <a:gd name="T21" fmla="*/ 720 h 720"/>
                  <a:gd name="T22" fmla="*/ 0 w 71"/>
                  <a:gd name="T23" fmla="*/ 709 h 720"/>
                  <a:gd name="T24" fmla="*/ 0 w 71"/>
                  <a:gd name="T25" fmla="*/ 0 h 720"/>
                  <a:gd name="T26" fmla="*/ 71 w 71"/>
                  <a:gd name="T27" fmla="*/ 0 h 720"/>
                  <a:gd name="T28" fmla="*/ 71 w 71"/>
                  <a:gd name="T29" fmla="*/ 12 h 720"/>
                  <a:gd name="T30" fmla="*/ 0 w 71"/>
                  <a:gd name="T31" fmla="*/ 12 h 720"/>
                  <a:gd name="T32" fmla="*/ 0 w 71"/>
                  <a:gd name="T33" fmla="*/ 0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720">
                    <a:moveTo>
                      <a:pt x="28" y="715"/>
                    </a:moveTo>
                    <a:lnTo>
                      <a:pt x="28" y="359"/>
                    </a:lnTo>
                    <a:lnTo>
                      <a:pt x="28" y="6"/>
                    </a:lnTo>
                    <a:lnTo>
                      <a:pt x="40" y="6"/>
                    </a:lnTo>
                    <a:lnTo>
                      <a:pt x="40" y="359"/>
                    </a:lnTo>
                    <a:lnTo>
                      <a:pt x="40" y="715"/>
                    </a:lnTo>
                    <a:lnTo>
                      <a:pt x="28" y="715"/>
                    </a:lnTo>
                    <a:close/>
                    <a:moveTo>
                      <a:pt x="0" y="709"/>
                    </a:moveTo>
                    <a:lnTo>
                      <a:pt x="71" y="709"/>
                    </a:lnTo>
                    <a:lnTo>
                      <a:pt x="71" y="720"/>
                    </a:lnTo>
                    <a:lnTo>
                      <a:pt x="0" y="720"/>
                    </a:lnTo>
                    <a:lnTo>
                      <a:pt x="0" y="709"/>
                    </a:lnTo>
                    <a:close/>
                    <a:moveTo>
                      <a:pt x="0" y="0"/>
                    </a:moveTo>
                    <a:lnTo>
                      <a:pt x="71" y="0"/>
                    </a:lnTo>
                    <a:lnTo>
                      <a:pt x="71" y="12"/>
                    </a:lnTo>
                    <a:lnTo>
                      <a:pt x="0" y="12"/>
                    </a:lnTo>
                    <a:lnTo>
                      <a:pt x="0" y="0"/>
                    </a:lnTo>
                    <a:close/>
                  </a:path>
                </a:pathLst>
              </a:custGeom>
              <a:solidFill>
                <a:schemeClr val="accent3"/>
              </a:solidFill>
              <a:ln w="1588">
                <a:solidFill>
                  <a:schemeClr val="accent3"/>
                </a:solid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376" name="Freeform 41"/>
              <p:cNvSpPr>
                <a:spLocks noEditPoints="1"/>
              </p:cNvSpPr>
              <p:nvPr/>
            </p:nvSpPr>
            <p:spPr bwMode="auto">
              <a:xfrm>
                <a:off x="2247579" y="2047491"/>
                <a:ext cx="47178" cy="443170"/>
              </a:xfrm>
              <a:custGeom>
                <a:avLst/>
                <a:gdLst>
                  <a:gd name="T0" fmla="*/ 30 w 71"/>
                  <a:gd name="T1" fmla="*/ 725 h 731"/>
                  <a:gd name="T2" fmla="*/ 30 w 71"/>
                  <a:gd name="T3" fmla="*/ 366 h 731"/>
                  <a:gd name="T4" fmla="*/ 30 w 71"/>
                  <a:gd name="T5" fmla="*/ 5 h 731"/>
                  <a:gd name="T6" fmla="*/ 42 w 71"/>
                  <a:gd name="T7" fmla="*/ 5 h 731"/>
                  <a:gd name="T8" fmla="*/ 42 w 71"/>
                  <a:gd name="T9" fmla="*/ 366 h 731"/>
                  <a:gd name="T10" fmla="*/ 42 w 71"/>
                  <a:gd name="T11" fmla="*/ 725 h 731"/>
                  <a:gd name="T12" fmla="*/ 30 w 71"/>
                  <a:gd name="T13" fmla="*/ 725 h 731"/>
                  <a:gd name="T14" fmla="*/ 0 w 71"/>
                  <a:gd name="T15" fmla="*/ 720 h 731"/>
                  <a:gd name="T16" fmla="*/ 71 w 71"/>
                  <a:gd name="T17" fmla="*/ 720 h 731"/>
                  <a:gd name="T18" fmla="*/ 71 w 71"/>
                  <a:gd name="T19" fmla="*/ 731 h 731"/>
                  <a:gd name="T20" fmla="*/ 0 w 71"/>
                  <a:gd name="T21" fmla="*/ 731 h 731"/>
                  <a:gd name="T22" fmla="*/ 0 w 71"/>
                  <a:gd name="T23" fmla="*/ 720 h 731"/>
                  <a:gd name="T24" fmla="*/ 0 w 71"/>
                  <a:gd name="T25" fmla="*/ 0 h 731"/>
                  <a:gd name="T26" fmla="*/ 71 w 71"/>
                  <a:gd name="T27" fmla="*/ 0 h 731"/>
                  <a:gd name="T28" fmla="*/ 71 w 71"/>
                  <a:gd name="T29" fmla="*/ 11 h 731"/>
                  <a:gd name="T30" fmla="*/ 0 w 71"/>
                  <a:gd name="T31" fmla="*/ 11 h 731"/>
                  <a:gd name="T32" fmla="*/ 0 w 71"/>
                  <a:gd name="T33" fmla="*/ 0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731">
                    <a:moveTo>
                      <a:pt x="30" y="725"/>
                    </a:moveTo>
                    <a:lnTo>
                      <a:pt x="30" y="366"/>
                    </a:lnTo>
                    <a:lnTo>
                      <a:pt x="30" y="5"/>
                    </a:lnTo>
                    <a:lnTo>
                      <a:pt x="42" y="5"/>
                    </a:lnTo>
                    <a:lnTo>
                      <a:pt x="42" y="366"/>
                    </a:lnTo>
                    <a:lnTo>
                      <a:pt x="42" y="725"/>
                    </a:lnTo>
                    <a:lnTo>
                      <a:pt x="30" y="725"/>
                    </a:lnTo>
                    <a:close/>
                    <a:moveTo>
                      <a:pt x="0" y="720"/>
                    </a:moveTo>
                    <a:lnTo>
                      <a:pt x="71" y="720"/>
                    </a:lnTo>
                    <a:lnTo>
                      <a:pt x="71" y="731"/>
                    </a:lnTo>
                    <a:lnTo>
                      <a:pt x="0" y="731"/>
                    </a:lnTo>
                    <a:lnTo>
                      <a:pt x="0" y="720"/>
                    </a:lnTo>
                    <a:close/>
                    <a:moveTo>
                      <a:pt x="0" y="0"/>
                    </a:moveTo>
                    <a:lnTo>
                      <a:pt x="71" y="0"/>
                    </a:lnTo>
                    <a:lnTo>
                      <a:pt x="71" y="11"/>
                    </a:lnTo>
                    <a:lnTo>
                      <a:pt x="0" y="11"/>
                    </a:lnTo>
                    <a:lnTo>
                      <a:pt x="0" y="0"/>
                    </a:lnTo>
                    <a:close/>
                  </a:path>
                </a:pathLst>
              </a:custGeom>
              <a:solidFill>
                <a:schemeClr val="accent3"/>
              </a:solidFill>
              <a:ln w="1588">
                <a:solidFill>
                  <a:schemeClr val="accent3"/>
                </a:solid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377" name="Freeform 42"/>
              <p:cNvSpPr>
                <a:spLocks noEditPoints="1"/>
              </p:cNvSpPr>
              <p:nvPr/>
            </p:nvSpPr>
            <p:spPr bwMode="auto">
              <a:xfrm>
                <a:off x="2404838" y="1997847"/>
                <a:ext cx="48488" cy="455278"/>
              </a:xfrm>
              <a:custGeom>
                <a:avLst/>
                <a:gdLst>
                  <a:gd name="T0" fmla="*/ 30 w 73"/>
                  <a:gd name="T1" fmla="*/ 747 h 753"/>
                  <a:gd name="T2" fmla="*/ 30 w 73"/>
                  <a:gd name="T3" fmla="*/ 376 h 753"/>
                  <a:gd name="T4" fmla="*/ 30 w 73"/>
                  <a:gd name="T5" fmla="*/ 6 h 753"/>
                  <a:gd name="T6" fmla="*/ 42 w 73"/>
                  <a:gd name="T7" fmla="*/ 6 h 753"/>
                  <a:gd name="T8" fmla="*/ 42 w 73"/>
                  <a:gd name="T9" fmla="*/ 376 h 753"/>
                  <a:gd name="T10" fmla="*/ 42 w 73"/>
                  <a:gd name="T11" fmla="*/ 747 h 753"/>
                  <a:gd name="T12" fmla="*/ 30 w 73"/>
                  <a:gd name="T13" fmla="*/ 747 h 753"/>
                  <a:gd name="T14" fmla="*/ 0 w 73"/>
                  <a:gd name="T15" fmla="*/ 741 h 753"/>
                  <a:gd name="T16" fmla="*/ 73 w 73"/>
                  <a:gd name="T17" fmla="*/ 741 h 753"/>
                  <a:gd name="T18" fmla="*/ 73 w 73"/>
                  <a:gd name="T19" fmla="*/ 753 h 753"/>
                  <a:gd name="T20" fmla="*/ 0 w 73"/>
                  <a:gd name="T21" fmla="*/ 753 h 753"/>
                  <a:gd name="T22" fmla="*/ 0 w 73"/>
                  <a:gd name="T23" fmla="*/ 741 h 753"/>
                  <a:gd name="T24" fmla="*/ 0 w 73"/>
                  <a:gd name="T25" fmla="*/ 0 h 753"/>
                  <a:gd name="T26" fmla="*/ 73 w 73"/>
                  <a:gd name="T27" fmla="*/ 0 h 753"/>
                  <a:gd name="T28" fmla="*/ 73 w 73"/>
                  <a:gd name="T29" fmla="*/ 12 h 753"/>
                  <a:gd name="T30" fmla="*/ 0 w 73"/>
                  <a:gd name="T31" fmla="*/ 12 h 753"/>
                  <a:gd name="T32" fmla="*/ 0 w 73"/>
                  <a:gd name="T33" fmla="*/ 0 h 7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 h="753">
                    <a:moveTo>
                      <a:pt x="30" y="747"/>
                    </a:moveTo>
                    <a:lnTo>
                      <a:pt x="30" y="376"/>
                    </a:lnTo>
                    <a:lnTo>
                      <a:pt x="30" y="6"/>
                    </a:lnTo>
                    <a:lnTo>
                      <a:pt x="42" y="6"/>
                    </a:lnTo>
                    <a:lnTo>
                      <a:pt x="42" y="376"/>
                    </a:lnTo>
                    <a:lnTo>
                      <a:pt x="42" y="747"/>
                    </a:lnTo>
                    <a:lnTo>
                      <a:pt x="30" y="747"/>
                    </a:lnTo>
                    <a:close/>
                    <a:moveTo>
                      <a:pt x="0" y="741"/>
                    </a:moveTo>
                    <a:lnTo>
                      <a:pt x="73" y="741"/>
                    </a:lnTo>
                    <a:lnTo>
                      <a:pt x="73" y="753"/>
                    </a:lnTo>
                    <a:lnTo>
                      <a:pt x="0" y="753"/>
                    </a:lnTo>
                    <a:lnTo>
                      <a:pt x="0" y="741"/>
                    </a:lnTo>
                    <a:close/>
                    <a:moveTo>
                      <a:pt x="0" y="0"/>
                    </a:moveTo>
                    <a:lnTo>
                      <a:pt x="73" y="0"/>
                    </a:lnTo>
                    <a:lnTo>
                      <a:pt x="73" y="12"/>
                    </a:lnTo>
                    <a:lnTo>
                      <a:pt x="0" y="12"/>
                    </a:lnTo>
                    <a:lnTo>
                      <a:pt x="0" y="0"/>
                    </a:lnTo>
                    <a:close/>
                  </a:path>
                </a:pathLst>
              </a:custGeom>
              <a:solidFill>
                <a:schemeClr val="accent3"/>
              </a:solidFill>
              <a:ln w="1588">
                <a:solidFill>
                  <a:schemeClr val="accent3"/>
                </a:solid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378" name="Freeform 43"/>
              <p:cNvSpPr>
                <a:spLocks noEditPoints="1"/>
              </p:cNvSpPr>
              <p:nvPr/>
            </p:nvSpPr>
            <p:spPr bwMode="auto">
              <a:xfrm>
                <a:off x="2642038" y="2025696"/>
                <a:ext cx="45867" cy="478284"/>
              </a:xfrm>
              <a:custGeom>
                <a:avLst/>
                <a:gdLst>
                  <a:gd name="T0" fmla="*/ 30 w 71"/>
                  <a:gd name="T1" fmla="*/ 783 h 789"/>
                  <a:gd name="T2" fmla="*/ 30 w 71"/>
                  <a:gd name="T3" fmla="*/ 394 h 789"/>
                  <a:gd name="T4" fmla="*/ 30 w 71"/>
                  <a:gd name="T5" fmla="*/ 6 h 789"/>
                  <a:gd name="T6" fmla="*/ 42 w 71"/>
                  <a:gd name="T7" fmla="*/ 6 h 789"/>
                  <a:gd name="T8" fmla="*/ 42 w 71"/>
                  <a:gd name="T9" fmla="*/ 394 h 789"/>
                  <a:gd name="T10" fmla="*/ 42 w 71"/>
                  <a:gd name="T11" fmla="*/ 783 h 789"/>
                  <a:gd name="T12" fmla="*/ 30 w 71"/>
                  <a:gd name="T13" fmla="*/ 783 h 789"/>
                  <a:gd name="T14" fmla="*/ 0 w 71"/>
                  <a:gd name="T15" fmla="*/ 778 h 789"/>
                  <a:gd name="T16" fmla="*/ 71 w 71"/>
                  <a:gd name="T17" fmla="*/ 778 h 789"/>
                  <a:gd name="T18" fmla="*/ 71 w 71"/>
                  <a:gd name="T19" fmla="*/ 789 h 789"/>
                  <a:gd name="T20" fmla="*/ 0 w 71"/>
                  <a:gd name="T21" fmla="*/ 789 h 789"/>
                  <a:gd name="T22" fmla="*/ 0 w 71"/>
                  <a:gd name="T23" fmla="*/ 778 h 789"/>
                  <a:gd name="T24" fmla="*/ 0 w 71"/>
                  <a:gd name="T25" fmla="*/ 0 h 789"/>
                  <a:gd name="T26" fmla="*/ 71 w 71"/>
                  <a:gd name="T27" fmla="*/ 0 h 789"/>
                  <a:gd name="T28" fmla="*/ 71 w 71"/>
                  <a:gd name="T29" fmla="*/ 12 h 789"/>
                  <a:gd name="T30" fmla="*/ 0 w 71"/>
                  <a:gd name="T31" fmla="*/ 12 h 789"/>
                  <a:gd name="T32" fmla="*/ 0 w 71"/>
                  <a:gd name="T33" fmla="*/ 0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789">
                    <a:moveTo>
                      <a:pt x="30" y="783"/>
                    </a:moveTo>
                    <a:lnTo>
                      <a:pt x="30" y="394"/>
                    </a:lnTo>
                    <a:lnTo>
                      <a:pt x="30" y="6"/>
                    </a:lnTo>
                    <a:lnTo>
                      <a:pt x="42" y="6"/>
                    </a:lnTo>
                    <a:lnTo>
                      <a:pt x="42" y="394"/>
                    </a:lnTo>
                    <a:lnTo>
                      <a:pt x="42" y="783"/>
                    </a:lnTo>
                    <a:lnTo>
                      <a:pt x="30" y="783"/>
                    </a:lnTo>
                    <a:close/>
                    <a:moveTo>
                      <a:pt x="0" y="778"/>
                    </a:moveTo>
                    <a:lnTo>
                      <a:pt x="71" y="778"/>
                    </a:lnTo>
                    <a:lnTo>
                      <a:pt x="71" y="789"/>
                    </a:lnTo>
                    <a:lnTo>
                      <a:pt x="0" y="789"/>
                    </a:lnTo>
                    <a:lnTo>
                      <a:pt x="0" y="778"/>
                    </a:lnTo>
                    <a:close/>
                    <a:moveTo>
                      <a:pt x="0" y="0"/>
                    </a:moveTo>
                    <a:lnTo>
                      <a:pt x="71" y="0"/>
                    </a:lnTo>
                    <a:lnTo>
                      <a:pt x="71" y="12"/>
                    </a:lnTo>
                    <a:lnTo>
                      <a:pt x="0" y="12"/>
                    </a:lnTo>
                    <a:lnTo>
                      <a:pt x="0" y="0"/>
                    </a:lnTo>
                    <a:close/>
                  </a:path>
                </a:pathLst>
              </a:custGeom>
              <a:solidFill>
                <a:schemeClr val="accent3"/>
              </a:solidFill>
              <a:ln w="1588">
                <a:solidFill>
                  <a:schemeClr val="accent3"/>
                </a:solid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379" name="Freeform 44"/>
              <p:cNvSpPr>
                <a:spLocks noEditPoints="1"/>
              </p:cNvSpPr>
              <p:nvPr/>
            </p:nvSpPr>
            <p:spPr bwMode="auto">
              <a:xfrm>
                <a:off x="2877926" y="1903400"/>
                <a:ext cx="47178" cy="538827"/>
              </a:xfrm>
              <a:custGeom>
                <a:avLst/>
                <a:gdLst>
                  <a:gd name="T0" fmla="*/ 30 w 71"/>
                  <a:gd name="T1" fmla="*/ 883 h 888"/>
                  <a:gd name="T2" fmla="*/ 30 w 71"/>
                  <a:gd name="T3" fmla="*/ 443 h 888"/>
                  <a:gd name="T4" fmla="*/ 30 w 71"/>
                  <a:gd name="T5" fmla="*/ 5 h 888"/>
                  <a:gd name="T6" fmla="*/ 42 w 71"/>
                  <a:gd name="T7" fmla="*/ 5 h 888"/>
                  <a:gd name="T8" fmla="*/ 42 w 71"/>
                  <a:gd name="T9" fmla="*/ 443 h 888"/>
                  <a:gd name="T10" fmla="*/ 42 w 71"/>
                  <a:gd name="T11" fmla="*/ 883 h 888"/>
                  <a:gd name="T12" fmla="*/ 30 w 71"/>
                  <a:gd name="T13" fmla="*/ 883 h 888"/>
                  <a:gd name="T14" fmla="*/ 0 w 71"/>
                  <a:gd name="T15" fmla="*/ 877 h 888"/>
                  <a:gd name="T16" fmla="*/ 71 w 71"/>
                  <a:gd name="T17" fmla="*/ 877 h 888"/>
                  <a:gd name="T18" fmla="*/ 71 w 71"/>
                  <a:gd name="T19" fmla="*/ 888 h 888"/>
                  <a:gd name="T20" fmla="*/ 0 w 71"/>
                  <a:gd name="T21" fmla="*/ 888 h 888"/>
                  <a:gd name="T22" fmla="*/ 0 w 71"/>
                  <a:gd name="T23" fmla="*/ 877 h 888"/>
                  <a:gd name="T24" fmla="*/ 0 w 71"/>
                  <a:gd name="T25" fmla="*/ 0 h 888"/>
                  <a:gd name="T26" fmla="*/ 71 w 71"/>
                  <a:gd name="T27" fmla="*/ 0 h 888"/>
                  <a:gd name="T28" fmla="*/ 71 w 71"/>
                  <a:gd name="T29" fmla="*/ 11 h 888"/>
                  <a:gd name="T30" fmla="*/ 0 w 71"/>
                  <a:gd name="T31" fmla="*/ 11 h 888"/>
                  <a:gd name="T32" fmla="*/ 0 w 71"/>
                  <a:gd name="T33" fmla="*/ 0 h 8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888">
                    <a:moveTo>
                      <a:pt x="30" y="883"/>
                    </a:moveTo>
                    <a:lnTo>
                      <a:pt x="30" y="443"/>
                    </a:lnTo>
                    <a:lnTo>
                      <a:pt x="30" y="5"/>
                    </a:lnTo>
                    <a:lnTo>
                      <a:pt x="42" y="5"/>
                    </a:lnTo>
                    <a:lnTo>
                      <a:pt x="42" y="443"/>
                    </a:lnTo>
                    <a:lnTo>
                      <a:pt x="42" y="883"/>
                    </a:lnTo>
                    <a:lnTo>
                      <a:pt x="30" y="883"/>
                    </a:lnTo>
                    <a:close/>
                    <a:moveTo>
                      <a:pt x="0" y="877"/>
                    </a:moveTo>
                    <a:lnTo>
                      <a:pt x="71" y="877"/>
                    </a:lnTo>
                    <a:lnTo>
                      <a:pt x="71" y="888"/>
                    </a:lnTo>
                    <a:lnTo>
                      <a:pt x="0" y="888"/>
                    </a:lnTo>
                    <a:lnTo>
                      <a:pt x="0" y="877"/>
                    </a:lnTo>
                    <a:close/>
                    <a:moveTo>
                      <a:pt x="0" y="0"/>
                    </a:moveTo>
                    <a:lnTo>
                      <a:pt x="71" y="0"/>
                    </a:lnTo>
                    <a:lnTo>
                      <a:pt x="71" y="11"/>
                    </a:lnTo>
                    <a:lnTo>
                      <a:pt x="0" y="11"/>
                    </a:lnTo>
                    <a:lnTo>
                      <a:pt x="0" y="0"/>
                    </a:lnTo>
                    <a:close/>
                  </a:path>
                </a:pathLst>
              </a:custGeom>
              <a:solidFill>
                <a:schemeClr val="accent3"/>
              </a:solidFill>
              <a:ln w="1588">
                <a:solidFill>
                  <a:schemeClr val="accent3"/>
                </a:solid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380" name="Freeform 45"/>
              <p:cNvSpPr>
                <a:spLocks noEditPoints="1"/>
              </p:cNvSpPr>
              <p:nvPr/>
            </p:nvSpPr>
            <p:spPr bwMode="auto">
              <a:xfrm>
                <a:off x="3115126" y="2121353"/>
                <a:ext cx="45867" cy="611478"/>
              </a:xfrm>
              <a:custGeom>
                <a:avLst/>
                <a:gdLst>
                  <a:gd name="T0" fmla="*/ 29 w 72"/>
                  <a:gd name="T1" fmla="*/ 1004 h 1009"/>
                  <a:gd name="T2" fmla="*/ 29 w 72"/>
                  <a:gd name="T3" fmla="*/ 504 h 1009"/>
                  <a:gd name="T4" fmla="*/ 29 w 72"/>
                  <a:gd name="T5" fmla="*/ 5 h 1009"/>
                  <a:gd name="T6" fmla="*/ 41 w 72"/>
                  <a:gd name="T7" fmla="*/ 5 h 1009"/>
                  <a:gd name="T8" fmla="*/ 41 w 72"/>
                  <a:gd name="T9" fmla="*/ 504 h 1009"/>
                  <a:gd name="T10" fmla="*/ 41 w 72"/>
                  <a:gd name="T11" fmla="*/ 1004 h 1009"/>
                  <a:gd name="T12" fmla="*/ 29 w 72"/>
                  <a:gd name="T13" fmla="*/ 1004 h 1009"/>
                  <a:gd name="T14" fmla="*/ 0 w 72"/>
                  <a:gd name="T15" fmla="*/ 998 h 1009"/>
                  <a:gd name="T16" fmla="*/ 72 w 72"/>
                  <a:gd name="T17" fmla="*/ 998 h 1009"/>
                  <a:gd name="T18" fmla="*/ 72 w 72"/>
                  <a:gd name="T19" fmla="*/ 1009 h 1009"/>
                  <a:gd name="T20" fmla="*/ 0 w 72"/>
                  <a:gd name="T21" fmla="*/ 1009 h 1009"/>
                  <a:gd name="T22" fmla="*/ 0 w 72"/>
                  <a:gd name="T23" fmla="*/ 998 h 1009"/>
                  <a:gd name="T24" fmla="*/ 0 w 72"/>
                  <a:gd name="T25" fmla="*/ 0 h 1009"/>
                  <a:gd name="T26" fmla="*/ 72 w 72"/>
                  <a:gd name="T27" fmla="*/ 0 h 1009"/>
                  <a:gd name="T28" fmla="*/ 72 w 72"/>
                  <a:gd name="T29" fmla="*/ 11 h 1009"/>
                  <a:gd name="T30" fmla="*/ 0 w 72"/>
                  <a:gd name="T31" fmla="*/ 11 h 1009"/>
                  <a:gd name="T32" fmla="*/ 0 w 72"/>
                  <a:gd name="T33" fmla="*/ 0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 h="1009">
                    <a:moveTo>
                      <a:pt x="29" y="1004"/>
                    </a:moveTo>
                    <a:lnTo>
                      <a:pt x="29" y="504"/>
                    </a:lnTo>
                    <a:lnTo>
                      <a:pt x="29" y="5"/>
                    </a:lnTo>
                    <a:lnTo>
                      <a:pt x="41" y="5"/>
                    </a:lnTo>
                    <a:lnTo>
                      <a:pt x="41" y="504"/>
                    </a:lnTo>
                    <a:lnTo>
                      <a:pt x="41" y="1004"/>
                    </a:lnTo>
                    <a:lnTo>
                      <a:pt x="29" y="1004"/>
                    </a:lnTo>
                    <a:close/>
                    <a:moveTo>
                      <a:pt x="0" y="998"/>
                    </a:moveTo>
                    <a:lnTo>
                      <a:pt x="72" y="998"/>
                    </a:lnTo>
                    <a:lnTo>
                      <a:pt x="72" y="1009"/>
                    </a:lnTo>
                    <a:lnTo>
                      <a:pt x="0" y="1009"/>
                    </a:lnTo>
                    <a:lnTo>
                      <a:pt x="0" y="998"/>
                    </a:lnTo>
                    <a:close/>
                    <a:moveTo>
                      <a:pt x="0" y="0"/>
                    </a:moveTo>
                    <a:lnTo>
                      <a:pt x="72" y="0"/>
                    </a:lnTo>
                    <a:lnTo>
                      <a:pt x="72" y="11"/>
                    </a:lnTo>
                    <a:lnTo>
                      <a:pt x="0" y="11"/>
                    </a:lnTo>
                    <a:lnTo>
                      <a:pt x="0" y="0"/>
                    </a:lnTo>
                    <a:close/>
                  </a:path>
                </a:pathLst>
              </a:custGeom>
              <a:solidFill>
                <a:schemeClr val="accent3"/>
              </a:solidFill>
              <a:ln w="1588">
                <a:solidFill>
                  <a:schemeClr val="accent3"/>
                </a:solid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381" name="Freeform 46"/>
              <p:cNvSpPr>
                <a:spLocks noEditPoints="1"/>
              </p:cNvSpPr>
              <p:nvPr/>
            </p:nvSpPr>
            <p:spPr bwMode="auto">
              <a:xfrm>
                <a:off x="3351015" y="1930039"/>
                <a:ext cx="47178" cy="778574"/>
              </a:xfrm>
              <a:custGeom>
                <a:avLst/>
                <a:gdLst>
                  <a:gd name="T0" fmla="*/ 29 w 71"/>
                  <a:gd name="T1" fmla="*/ 1278 h 1284"/>
                  <a:gd name="T2" fmla="*/ 29 w 71"/>
                  <a:gd name="T3" fmla="*/ 641 h 1284"/>
                  <a:gd name="T4" fmla="*/ 29 w 71"/>
                  <a:gd name="T5" fmla="*/ 5 h 1284"/>
                  <a:gd name="T6" fmla="*/ 41 w 71"/>
                  <a:gd name="T7" fmla="*/ 5 h 1284"/>
                  <a:gd name="T8" fmla="*/ 41 w 71"/>
                  <a:gd name="T9" fmla="*/ 641 h 1284"/>
                  <a:gd name="T10" fmla="*/ 41 w 71"/>
                  <a:gd name="T11" fmla="*/ 1278 h 1284"/>
                  <a:gd name="T12" fmla="*/ 29 w 71"/>
                  <a:gd name="T13" fmla="*/ 1278 h 1284"/>
                  <a:gd name="T14" fmla="*/ 0 w 71"/>
                  <a:gd name="T15" fmla="*/ 1273 h 1284"/>
                  <a:gd name="T16" fmla="*/ 71 w 71"/>
                  <a:gd name="T17" fmla="*/ 1273 h 1284"/>
                  <a:gd name="T18" fmla="*/ 71 w 71"/>
                  <a:gd name="T19" fmla="*/ 1284 h 1284"/>
                  <a:gd name="T20" fmla="*/ 0 w 71"/>
                  <a:gd name="T21" fmla="*/ 1284 h 1284"/>
                  <a:gd name="T22" fmla="*/ 0 w 71"/>
                  <a:gd name="T23" fmla="*/ 1273 h 1284"/>
                  <a:gd name="T24" fmla="*/ 0 w 71"/>
                  <a:gd name="T25" fmla="*/ 0 h 1284"/>
                  <a:gd name="T26" fmla="*/ 71 w 71"/>
                  <a:gd name="T27" fmla="*/ 0 h 1284"/>
                  <a:gd name="T28" fmla="*/ 71 w 71"/>
                  <a:gd name="T29" fmla="*/ 11 h 1284"/>
                  <a:gd name="T30" fmla="*/ 0 w 71"/>
                  <a:gd name="T31" fmla="*/ 11 h 1284"/>
                  <a:gd name="T32" fmla="*/ 0 w 71"/>
                  <a:gd name="T33" fmla="*/ 0 h 1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1284">
                    <a:moveTo>
                      <a:pt x="29" y="1278"/>
                    </a:moveTo>
                    <a:lnTo>
                      <a:pt x="29" y="641"/>
                    </a:lnTo>
                    <a:lnTo>
                      <a:pt x="29" y="5"/>
                    </a:lnTo>
                    <a:lnTo>
                      <a:pt x="41" y="5"/>
                    </a:lnTo>
                    <a:lnTo>
                      <a:pt x="41" y="641"/>
                    </a:lnTo>
                    <a:lnTo>
                      <a:pt x="41" y="1278"/>
                    </a:lnTo>
                    <a:lnTo>
                      <a:pt x="29" y="1278"/>
                    </a:lnTo>
                    <a:close/>
                    <a:moveTo>
                      <a:pt x="0" y="1273"/>
                    </a:moveTo>
                    <a:lnTo>
                      <a:pt x="71" y="1273"/>
                    </a:lnTo>
                    <a:lnTo>
                      <a:pt x="71" y="1284"/>
                    </a:lnTo>
                    <a:lnTo>
                      <a:pt x="0" y="1284"/>
                    </a:lnTo>
                    <a:lnTo>
                      <a:pt x="0" y="1273"/>
                    </a:lnTo>
                    <a:close/>
                    <a:moveTo>
                      <a:pt x="0" y="0"/>
                    </a:moveTo>
                    <a:lnTo>
                      <a:pt x="71" y="0"/>
                    </a:lnTo>
                    <a:lnTo>
                      <a:pt x="71" y="11"/>
                    </a:lnTo>
                    <a:lnTo>
                      <a:pt x="0" y="11"/>
                    </a:lnTo>
                    <a:lnTo>
                      <a:pt x="0" y="0"/>
                    </a:lnTo>
                    <a:close/>
                  </a:path>
                </a:pathLst>
              </a:custGeom>
              <a:solidFill>
                <a:schemeClr val="accent3"/>
              </a:solidFill>
              <a:ln w="1588">
                <a:solidFill>
                  <a:schemeClr val="accent3"/>
                </a:solid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grpSp>
        <p:grpSp>
          <p:nvGrpSpPr>
            <p:cNvPr id="62470" name="Group 6274"/>
            <p:cNvGrpSpPr>
              <a:grpSpLocks/>
            </p:cNvGrpSpPr>
            <p:nvPr/>
          </p:nvGrpSpPr>
          <p:grpSpPr bwMode="auto">
            <a:xfrm>
              <a:off x="6930961" y="2725744"/>
              <a:ext cx="1676400" cy="238125"/>
              <a:chOff x="1471767" y="2112877"/>
              <a:chExt cx="1913321" cy="364465"/>
            </a:xfrm>
            <a:solidFill>
              <a:schemeClr val="accent3"/>
            </a:solidFill>
          </p:grpSpPr>
          <p:sp>
            <p:nvSpPr>
              <p:cNvPr id="383" name="Freeform 97"/>
              <p:cNvSpPr>
                <a:spLocks/>
              </p:cNvSpPr>
              <p:nvPr/>
            </p:nvSpPr>
            <p:spPr bwMode="auto">
              <a:xfrm>
                <a:off x="2421179" y="2217356"/>
                <a:ext cx="251244" cy="53455"/>
              </a:xfrm>
              <a:custGeom>
                <a:avLst/>
                <a:gdLst>
                  <a:gd name="T0" fmla="*/ 13 w 382"/>
                  <a:gd name="T1" fmla="*/ 0 h 84"/>
                  <a:gd name="T2" fmla="*/ 374 w 382"/>
                  <a:gd name="T3" fmla="*/ 63 h 84"/>
                  <a:gd name="T4" fmla="*/ 380 w 382"/>
                  <a:gd name="T5" fmla="*/ 67 h 84"/>
                  <a:gd name="T6" fmla="*/ 382 w 382"/>
                  <a:gd name="T7" fmla="*/ 71 h 84"/>
                  <a:gd name="T8" fmla="*/ 382 w 382"/>
                  <a:gd name="T9" fmla="*/ 77 h 84"/>
                  <a:gd name="T10" fmla="*/ 378 w 382"/>
                  <a:gd name="T11" fmla="*/ 82 h 84"/>
                  <a:gd name="T12" fmla="*/ 374 w 382"/>
                  <a:gd name="T13" fmla="*/ 84 h 84"/>
                  <a:gd name="T14" fmla="*/ 370 w 382"/>
                  <a:gd name="T15" fmla="*/ 84 h 84"/>
                  <a:gd name="T16" fmla="*/ 9 w 382"/>
                  <a:gd name="T17" fmla="*/ 21 h 84"/>
                  <a:gd name="T18" fmla="*/ 2 w 382"/>
                  <a:gd name="T19" fmla="*/ 17 h 84"/>
                  <a:gd name="T20" fmla="*/ 0 w 382"/>
                  <a:gd name="T21" fmla="*/ 13 h 84"/>
                  <a:gd name="T22" fmla="*/ 0 w 382"/>
                  <a:gd name="T23" fmla="*/ 9 h 84"/>
                  <a:gd name="T24" fmla="*/ 3 w 382"/>
                  <a:gd name="T25" fmla="*/ 2 h 84"/>
                  <a:gd name="T26" fmla="*/ 7 w 382"/>
                  <a:gd name="T27" fmla="*/ 0 h 84"/>
                  <a:gd name="T28" fmla="*/ 13 w 382"/>
                  <a:gd name="T29" fmla="*/ 0 h 84"/>
                  <a:gd name="T30" fmla="*/ 13 w 382"/>
                  <a:gd name="T31" fmla="*/ 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82" h="84">
                    <a:moveTo>
                      <a:pt x="13" y="0"/>
                    </a:moveTo>
                    <a:lnTo>
                      <a:pt x="374" y="63"/>
                    </a:lnTo>
                    <a:lnTo>
                      <a:pt x="380" y="67"/>
                    </a:lnTo>
                    <a:lnTo>
                      <a:pt x="382" y="71"/>
                    </a:lnTo>
                    <a:lnTo>
                      <a:pt x="382" y="77"/>
                    </a:lnTo>
                    <a:lnTo>
                      <a:pt x="378" y="82"/>
                    </a:lnTo>
                    <a:lnTo>
                      <a:pt x="374" y="84"/>
                    </a:lnTo>
                    <a:lnTo>
                      <a:pt x="370" y="84"/>
                    </a:lnTo>
                    <a:lnTo>
                      <a:pt x="9" y="21"/>
                    </a:lnTo>
                    <a:lnTo>
                      <a:pt x="2" y="17"/>
                    </a:lnTo>
                    <a:lnTo>
                      <a:pt x="0" y="13"/>
                    </a:lnTo>
                    <a:lnTo>
                      <a:pt x="0" y="9"/>
                    </a:lnTo>
                    <a:lnTo>
                      <a:pt x="3" y="2"/>
                    </a:lnTo>
                    <a:lnTo>
                      <a:pt x="7" y="0"/>
                    </a:lnTo>
                    <a:lnTo>
                      <a:pt x="13" y="0"/>
                    </a:lnTo>
                    <a:lnTo>
                      <a:pt x="13" y="0"/>
                    </a:lnTo>
                    <a:close/>
                  </a:path>
                </a:pathLst>
              </a:custGeom>
              <a:grpFill/>
              <a:ln w="15875">
                <a:solidFill>
                  <a:schemeClr val="accent3"/>
                </a:solid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384" name="Freeform 98"/>
              <p:cNvSpPr>
                <a:spLocks noEditPoints="1"/>
              </p:cNvSpPr>
              <p:nvPr/>
            </p:nvSpPr>
            <p:spPr bwMode="auto">
              <a:xfrm>
                <a:off x="1471767" y="2112877"/>
                <a:ext cx="1913321" cy="364465"/>
              </a:xfrm>
              <a:custGeom>
                <a:avLst/>
                <a:gdLst>
                  <a:gd name="T0" fmla="*/ 150 w 2920"/>
                  <a:gd name="T1" fmla="*/ 543 h 601"/>
                  <a:gd name="T2" fmla="*/ 244 w 2920"/>
                  <a:gd name="T3" fmla="*/ 367 h 601"/>
                  <a:gd name="T4" fmla="*/ 259 w 2920"/>
                  <a:gd name="T5" fmla="*/ 359 h 601"/>
                  <a:gd name="T6" fmla="*/ 273 w 2920"/>
                  <a:gd name="T7" fmla="*/ 367 h 601"/>
                  <a:gd name="T8" fmla="*/ 361 w 2920"/>
                  <a:gd name="T9" fmla="*/ 580 h 601"/>
                  <a:gd name="T10" fmla="*/ 486 w 2920"/>
                  <a:gd name="T11" fmla="*/ 108 h 601"/>
                  <a:gd name="T12" fmla="*/ 501 w 2920"/>
                  <a:gd name="T13" fmla="*/ 104 h 601"/>
                  <a:gd name="T14" fmla="*/ 749 w 2920"/>
                  <a:gd name="T15" fmla="*/ 288 h 601"/>
                  <a:gd name="T16" fmla="*/ 966 w 2920"/>
                  <a:gd name="T17" fmla="*/ 6 h 601"/>
                  <a:gd name="T18" fmla="*/ 977 w 2920"/>
                  <a:gd name="T19" fmla="*/ 0 h 601"/>
                  <a:gd name="T20" fmla="*/ 991 w 2920"/>
                  <a:gd name="T21" fmla="*/ 4 h 601"/>
                  <a:gd name="T22" fmla="*/ 1215 w 2920"/>
                  <a:gd name="T23" fmla="*/ 242 h 601"/>
                  <a:gd name="T24" fmla="*/ 1463 w 2920"/>
                  <a:gd name="T25" fmla="*/ 169 h 601"/>
                  <a:gd name="T26" fmla="*/ 1473 w 2920"/>
                  <a:gd name="T27" fmla="*/ 175 h 601"/>
                  <a:gd name="T28" fmla="*/ 1476 w 2920"/>
                  <a:gd name="T29" fmla="*/ 188 h 601"/>
                  <a:gd name="T30" fmla="*/ 1471 w 2920"/>
                  <a:gd name="T31" fmla="*/ 198 h 601"/>
                  <a:gd name="T32" fmla="*/ 1225 w 2920"/>
                  <a:gd name="T33" fmla="*/ 275 h 601"/>
                  <a:gd name="T34" fmla="*/ 1208 w 2920"/>
                  <a:gd name="T35" fmla="*/ 271 h 601"/>
                  <a:gd name="T36" fmla="*/ 991 w 2920"/>
                  <a:gd name="T37" fmla="*/ 27 h 601"/>
                  <a:gd name="T38" fmla="*/ 747 w 2920"/>
                  <a:gd name="T39" fmla="*/ 319 h 601"/>
                  <a:gd name="T40" fmla="*/ 733 w 2920"/>
                  <a:gd name="T41" fmla="*/ 319 h 601"/>
                  <a:gd name="T42" fmla="*/ 488 w 2920"/>
                  <a:gd name="T43" fmla="*/ 135 h 601"/>
                  <a:gd name="T44" fmla="*/ 394 w 2920"/>
                  <a:gd name="T45" fmla="*/ 590 h 601"/>
                  <a:gd name="T46" fmla="*/ 380 w 2920"/>
                  <a:gd name="T47" fmla="*/ 601 h 601"/>
                  <a:gd name="T48" fmla="*/ 363 w 2920"/>
                  <a:gd name="T49" fmla="*/ 593 h 601"/>
                  <a:gd name="T50" fmla="*/ 273 w 2920"/>
                  <a:gd name="T51" fmla="*/ 386 h 601"/>
                  <a:gd name="T52" fmla="*/ 146 w 2920"/>
                  <a:gd name="T53" fmla="*/ 570 h 601"/>
                  <a:gd name="T54" fmla="*/ 131 w 2920"/>
                  <a:gd name="T55" fmla="*/ 572 h 601"/>
                  <a:gd name="T56" fmla="*/ 4 w 2920"/>
                  <a:gd name="T57" fmla="*/ 438 h 601"/>
                  <a:gd name="T58" fmla="*/ 0 w 2920"/>
                  <a:gd name="T59" fmla="*/ 424 h 601"/>
                  <a:gd name="T60" fmla="*/ 4 w 2920"/>
                  <a:gd name="T61" fmla="*/ 413 h 601"/>
                  <a:gd name="T62" fmla="*/ 17 w 2920"/>
                  <a:gd name="T63" fmla="*/ 409 h 601"/>
                  <a:gd name="T64" fmla="*/ 29 w 2920"/>
                  <a:gd name="T65" fmla="*/ 413 h 601"/>
                  <a:gd name="T66" fmla="*/ 1814 w 2920"/>
                  <a:gd name="T67" fmla="*/ 232 h 601"/>
                  <a:gd name="T68" fmla="*/ 2187 w 2920"/>
                  <a:gd name="T69" fmla="*/ 81 h 601"/>
                  <a:gd name="T70" fmla="*/ 2554 w 2920"/>
                  <a:gd name="T71" fmla="*/ 507 h 601"/>
                  <a:gd name="T72" fmla="*/ 2895 w 2920"/>
                  <a:gd name="T73" fmla="*/ 323 h 601"/>
                  <a:gd name="T74" fmla="*/ 2907 w 2920"/>
                  <a:gd name="T75" fmla="*/ 323 h 601"/>
                  <a:gd name="T76" fmla="*/ 2918 w 2920"/>
                  <a:gd name="T77" fmla="*/ 332 h 601"/>
                  <a:gd name="T78" fmla="*/ 2918 w 2920"/>
                  <a:gd name="T79" fmla="*/ 344 h 601"/>
                  <a:gd name="T80" fmla="*/ 2911 w 2920"/>
                  <a:gd name="T81" fmla="*/ 355 h 601"/>
                  <a:gd name="T82" fmla="*/ 2544 w 2920"/>
                  <a:gd name="T83" fmla="*/ 536 h 601"/>
                  <a:gd name="T84" fmla="*/ 2529 w 2920"/>
                  <a:gd name="T85" fmla="*/ 528 h 601"/>
                  <a:gd name="T86" fmla="*/ 2189 w 2920"/>
                  <a:gd name="T87" fmla="*/ 113 h 601"/>
                  <a:gd name="T88" fmla="*/ 1822 w 2920"/>
                  <a:gd name="T89" fmla="*/ 267 h 601"/>
                  <a:gd name="T90" fmla="*/ 1809 w 2920"/>
                  <a:gd name="T91" fmla="*/ 261 h 601"/>
                  <a:gd name="T92" fmla="*/ 1805 w 2920"/>
                  <a:gd name="T93" fmla="*/ 250 h 601"/>
                  <a:gd name="T94" fmla="*/ 1809 w 2920"/>
                  <a:gd name="T95" fmla="*/ 236 h 601"/>
                  <a:gd name="T96" fmla="*/ 1814 w 2920"/>
                  <a:gd name="T97" fmla="*/ 232 h 6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920" h="601">
                    <a:moveTo>
                      <a:pt x="29" y="413"/>
                    </a:moveTo>
                    <a:lnTo>
                      <a:pt x="150" y="543"/>
                    </a:lnTo>
                    <a:lnTo>
                      <a:pt x="123" y="547"/>
                    </a:lnTo>
                    <a:lnTo>
                      <a:pt x="244" y="367"/>
                    </a:lnTo>
                    <a:lnTo>
                      <a:pt x="250" y="361"/>
                    </a:lnTo>
                    <a:lnTo>
                      <a:pt x="259" y="359"/>
                    </a:lnTo>
                    <a:lnTo>
                      <a:pt x="267" y="361"/>
                    </a:lnTo>
                    <a:lnTo>
                      <a:pt x="273" y="367"/>
                    </a:lnTo>
                    <a:lnTo>
                      <a:pt x="392" y="576"/>
                    </a:lnTo>
                    <a:lnTo>
                      <a:pt x="361" y="580"/>
                    </a:lnTo>
                    <a:lnTo>
                      <a:pt x="482" y="115"/>
                    </a:lnTo>
                    <a:lnTo>
                      <a:pt x="486" y="108"/>
                    </a:lnTo>
                    <a:lnTo>
                      <a:pt x="493" y="104"/>
                    </a:lnTo>
                    <a:lnTo>
                      <a:pt x="501" y="104"/>
                    </a:lnTo>
                    <a:lnTo>
                      <a:pt x="509" y="106"/>
                    </a:lnTo>
                    <a:lnTo>
                      <a:pt x="749" y="288"/>
                    </a:lnTo>
                    <a:lnTo>
                      <a:pt x="726" y="292"/>
                    </a:lnTo>
                    <a:lnTo>
                      <a:pt x="966" y="6"/>
                    </a:lnTo>
                    <a:lnTo>
                      <a:pt x="972" y="0"/>
                    </a:lnTo>
                    <a:lnTo>
                      <a:pt x="977" y="0"/>
                    </a:lnTo>
                    <a:lnTo>
                      <a:pt x="985" y="0"/>
                    </a:lnTo>
                    <a:lnTo>
                      <a:pt x="991" y="4"/>
                    </a:lnTo>
                    <a:lnTo>
                      <a:pt x="1233" y="246"/>
                    </a:lnTo>
                    <a:lnTo>
                      <a:pt x="1215" y="242"/>
                    </a:lnTo>
                    <a:lnTo>
                      <a:pt x="1455" y="169"/>
                    </a:lnTo>
                    <a:lnTo>
                      <a:pt x="1463" y="169"/>
                    </a:lnTo>
                    <a:lnTo>
                      <a:pt x="1469" y="171"/>
                    </a:lnTo>
                    <a:lnTo>
                      <a:pt x="1473" y="175"/>
                    </a:lnTo>
                    <a:lnTo>
                      <a:pt x="1476" y="181"/>
                    </a:lnTo>
                    <a:lnTo>
                      <a:pt x="1476" y="188"/>
                    </a:lnTo>
                    <a:lnTo>
                      <a:pt x="1475" y="194"/>
                    </a:lnTo>
                    <a:lnTo>
                      <a:pt x="1471" y="198"/>
                    </a:lnTo>
                    <a:lnTo>
                      <a:pt x="1465" y="202"/>
                    </a:lnTo>
                    <a:lnTo>
                      <a:pt x="1225" y="275"/>
                    </a:lnTo>
                    <a:lnTo>
                      <a:pt x="1215" y="275"/>
                    </a:lnTo>
                    <a:lnTo>
                      <a:pt x="1208" y="271"/>
                    </a:lnTo>
                    <a:lnTo>
                      <a:pt x="966" y="29"/>
                    </a:lnTo>
                    <a:lnTo>
                      <a:pt x="991" y="27"/>
                    </a:lnTo>
                    <a:lnTo>
                      <a:pt x="751" y="313"/>
                    </a:lnTo>
                    <a:lnTo>
                      <a:pt x="747" y="319"/>
                    </a:lnTo>
                    <a:lnTo>
                      <a:pt x="741" y="321"/>
                    </a:lnTo>
                    <a:lnTo>
                      <a:pt x="733" y="319"/>
                    </a:lnTo>
                    <a:lnTo>
                      <a:pt x="728" y="317"/>
                    </a:lnTo>
                    <a:lnTo>
                      <a:pt x="488" y="135"/>
                    </a:lnTo>
                    <a:lnTo>
                      <a:pt x="515" y="125"/>
                    </a:lnTo>
                    <a:lnTo>
                      <a:pt x="394" y="590"/>
                    </a:lnTo>
                    <a:lnTo>
                      <a:pt x="390" y="597"/>
                    </a:lnTo>
                    <a:lnTo>
                      <a:pt x="380" y="601"/>
                    </a:lnTo>
                    <a:lnTo>
                      <a:pt x="371" y="601"/>
                    </a:lnTo>
                    <a:lnTo>
                      <a:pt x="363" y="593"/>
                    </a:lnTo>
                    <a:lnTo>
                      <a:pt x="244" y="384"/>
                    </a:lnTo>
                    <a:lnTo>
                      <a:pt x="273" y="386"/>
                    </a:lnTo>
                    <a:lnTo>
                      <a:pt x="152" y="566"/>
                    </a:lnTo>
                    <a:lnTo>
                      <a:pt x="146" y="570"/>
                    </a:lnTo>
                    <a:lnTo>
                      <a:pt x="138" y="574"/>
                    </a:lnTo>
                    <a:lnTo>
                      <a:pt x="131" y="572"/>
                    </a:lnTo>
                    <a:lnTo>
                      <a:pt x="125" y="568"/>
                    </a:lnTo>
                    <a:lnTo>
                      <a:pt x="4" y="438"/>
                    </a:lnTo>
                    <a:lnTo>
                      <a:pt x="0" y="432"/>
                    </a:lnTo>
                    <a:lnTo>
                      <a:pt x="0" y="424"/>
                    </a:lnTo>
                    <a:lnTo>
                      <a:pt x="0" y="419"/>
                    </a:lnTo>
                    <a:lnTo>
                      <a:pt x="4" y="413"/>
                    </a:lnTo>
                    <a:lnTo>
                      <a:pt x="12" y="409"/>
                    </a:lnTo>
                    <a:lnTo>
                      <a:pt x="17" y="409"/>
                    </a:lnTo>
                    <a:lnTo>
                      <a:pt x="23" y="409"/>
                    </a:lnTo>
                    <a:lnTo>
                      <a:pt x="29" y="413"/>
                    </a:lnTo>
                    <a:lnTo>
                      <a:pt x="29" y="413"/>
                    </a:lnTo>
                    <a:close/>
                    <a:moveTo>
                      <a:pt x="1814" y="232"/>
                    </a:moveTo>
                    <a:lnTo>
                      <a:pt x="2175" y="81"/>
                    </a:lnTo>
                    <a:lnTo>
                      <a:pt x="2187" y="81"/>
                    </a:lnTo>
                    <a:lnTo>
                      <a:pt x="2195" y="87"/>
                    </a:lnTo>
                    <a:lnTo>
                      <a:pt x="2554" y="507"/>
                    </a:lnTo>
                    <a:lnTo>
                      <a:pt x="2534" y="501"/>
                    </a:lnTo>
                    <a:lnTo>
                      <a:pt x="2895" y="323"/>
                    </a:lnTo>
                    <a:lnTo>
                      <a:pt x="2901" y="323"/>
                    </a:lnTo>
                    <a:lnTo>
                      <a:pt x="2907" y="323"/>
                    </a:lnTo>
                    <a:lnTo>
                      <a:pt x="2913" y="326"/>
                    </a:lnTo>
                    <a:lnTo>
                      <a:pt x="2918" y="332"/>
                    </a:lnTo>
                    <a:lnTo>
                      <a:pt x="2920" y="338"/>
                    </a:lnTo>
                    <a:lnTo>
                      <a:pt x="2918" y="344"/>
                    </a:lnTo>
                    <a:lnTo>
                      <a:pt x="2914" y="350"/>
                    </a:lnTo>
                    <a:lnTo>
                      <a:pt x="2911" y="355"/>
                    </a:lnTo>
                    <a:lnTo>
                      <a:pt x="2550" y="534"/>
                    </a:lnTo>
                    <a:lnTo>
                      <a:pt x="2544" y="536"/>
                    </a:lnTo>
                    <a:lnTo>
                      <a:pt x="2538" y="534"/>
                    </a:lnTo>
                    <a:lnTo>
                      <a:pt x="2529" y="528"/>
                    </a:lnTo>
                    <a:lnTo>
                      <a:pt x="2170" y="108"/>
                    </a:lnTo>
                    <a:lnTo>
                      <a:pt x="2189" y="113"/>
                    </a:lnTo>
                    <a:lnTo>
                      <a:pt x="1828" y="265"/>
                    </a:lnTo>
                    <a:lnTo>
                      <a:pt x="1822" y="267"/>
                    </a:lnTo>
                    <a:lnTo>
                      <a:pt x="1814" y="265"/>
                    </a:lnTo>
                    <a:lnTo>
                      <a:pt x="1809" y="261"/>
                    </a:lnTo>
                    <a:lnTo>
                      <a:pt x="1805" y="255"/>
                    </a:lnTo>
                    <a:lnTo>
                      <a:pt x="1805" y="250"/>
                    </a:lnTo>
                    <a:lnTo>
                      <a:pt x="1805" y="242"/>
                    </a:lnTo>
                    <a:lnTo>
                      <a:pt x="1809" y="236"/>
                    </a:lnTo>
                    <a:lnTo>
                      <a:pt x="1814" y="232"/>
                    </a:lnTo>
                    <a:lnTo>
                      <a:pt x="1814" y="232"/>
                    </a:lnTo>
                    <a:close/>
                  </a:path>
                </a:pathLst>
              </a:custGeom>
              <a:grpFill/>
              <a:ln w="9525">
                <a:solidFill>
                  <a:schemeClr val="accent3"/>
                </a:solid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grpSp>
        <p:grpSp>
          <p:nvGrpSpPr>
            <p:cNvPr id="385" name="Group 6275"/>
            <p:cNvGrpSpPr>
              <a:grpSpLocks/>
            </p:cNvGrpSpPr>
            <p:nvPr/>
          </p:nvGrpSpPr>
          <p:grpSpPr bwMode="auto">
            <a:xfrm>
              <a:off x="6919504" y="2716801"/>
              <a:ext cx="1704184" cy="262123"/>
              <a:chOff x="1458905" y="2100414"/>
              <a:chExt cx="1945906" cy="398744"/>
            </a:xfrm>
            <a:solidFill>
              <a:srgbClr val="C0504D"/>
            </a:solidFill>
          </p:grpSpPr>
          <p:sp>
            <p:nvSpPr>
              <p:cNvPr id="386" name="Freeform 100"/>
              <p:cNvSpPr>
                <a:spLocks/>
              </p:cNvSpPr>
              <p:nvPr/>
            </p:nvSpPr>
            <p:spPr bwMode="auto">
              <a:xfrm>
                <a:off x="1458905" y="2349041"/>
                <a:ext cx="55551" cy="55506"/>
              </a:xfrm>
              <a:custGeom>
                <a:avLst/>
                <a:gdLst>
                  <a:gd name="T0" fmla="*/ 48 w 48"/>
                  <a:gd name="T1" fmla="*/ 23 h 48"/>
                  <a:gd name="T2" fmla="*/ 46 w 48"/>
                  <a:gd name="T3" fmla="*/ 33 h 48"/>
                  <a:gd name="T4" fmla="*/ 41 w 48"/>
                  <a:gd name="T5" fmla="*/ 41 h 48"/>
                  <a:gd name="T6" fmla="*/ 33 w 48"/>
                  <a:gd name="T7" fmla="*/ 46 h 48"/>
                  <a:gd name="T8" fmla="*/ 23 w 48"/>
                  <a:gd name="T9" fmla="*/ 48 h 48"/>
                  <a:gd name="T10" fmla="*/ 14 w 48"/>
                  <a:gd name="T11" fmla="*/ 46 h 48"/>
                  <a:gd name="T12" fmla="*/ 6 w 48"/>
                  <a:gd name="T13" fmla="*/ 41 h 48"/>
                  <a:gd name="T14" fmla="*/ 2 w 48"/>
                  <a:gd name="T15" fmla="*/ 33 h 48"/>
                  <a:gd name="T16" fmla="*/ 0 w 48"/>
                  <a:gd name="T17" fmla="*/ 23 h 48"/>
                  <a:gd name="T18" fmla="*/ 2 w 48"/>
                  <a:gd name="T19" fmla="*/ 14 h 48"/>
                  <a:gd name="T20" fmla="*/ 6 w 48"/>
                  <a:gd name="T21" fmla="*/ 6 h 48"/>
                  <a:gd name="T22" fmla="*/ 14 w 48"/>
                  <a:gd name="T23" fmla="*/ 2 h 48"/>
                  <a:gd name="T24" fmla="*/ 23 w 48"/>
                  <a:gd name="T25" fmla="*/ 0 h 48"/>
                  <a:gd name="T26" fmla="*/ 33 w 48"/>
                  <a:gd name="T27" fmla="*/ 2 h 48"/>
                  <a:gd name="T28" fmla="*/ 41 w 48"/>
                  <a:gd name="T29" fmla="*/ 6 h 48"/>
                  <a:gd name="T30" fmla="*/ 46 w 48"/>
                  <a:gd name="T31" fmla="*/ 14 h 48"/>
                  <a:gd name="T32" fmla="*/ 48 w 48"/>
                  <a:gd name="T33" fmla="*/ 2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 h="48">
                    <a:moveTo>
                      <a:pt x="48" y="23"/>
                    </a:moveTo>
                    <a:lnTo>
                      <a:pt x="46" y="33"/>
                    </a:lnTo>
                    <a:lnTo>
                      <a:pt x="41" y="41"/>
                    </a:lnTo>
                    <a:lnTo>
                      <a:pt x="33" y="46"/>
                    </a:lnTo>
                    <a:lnTo>
                      <a:pt x="23" y="48"/>
                    </a:lnTo>
                    <a:lnTo>
                      <a:pt x="14" y="46"/>
                    </a:lnTo>
                    <a:lnTo>
                      <a:pt x="6" y="41"/>
                    </a:lnTo>
                    <a:lnTo>
                      <a:pt x="2" y="33"/>
                    </a:lnTo>
                    <a:lnTo>
                      <a:pt x="0" y="23"/>
                    </a:lnTo>
                    <a:lnTo>
                      <a:pt x="2" y="14"/>
                    </a:lnTo>
                    <a:lnTo>
                      <a:pt x="6" y="6"/>
                    </a:lnTo>
                    <a:lnTo>
                      <a:pt x="14" y="2"/>
                    </a:lnTo>
                    <a:lnTo>
                      <a:pt x="23" y="0"/>
                    </a:lnTo>
                    <a:lnTo>
                      <a:pt x="33" y="2"/>
                    </a:lnTo>
                    <a:lnTo>
                      <a:pt x="41" y="6"/>
                    </a:lnTo>
                    <a:lnTo>
                      <a:pt x="46" y="14"/>
                    </a:lnTo>
                    <a:lnTo>
                      <a:pt x="48" y="23"/>
                    </a:lnTo>
                  </a:path>
                </a:pathLst>
              </a:custGeom>
              <a:grpFill/>
              <a:ln w="9525">
                <a:no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387" name="Freeform 101"/>
              <p:cNvSpPr>
                <a:spLocks/>
              </p:cNvSpPr>
              <p:nvPr/>
            </p:nvSpPr>
            <p:spPr bwMode="auto">
              <a:xfrm>
                <a:off x="1538265" y="2426750"/>
                <a:ext cx="53965" cy="55507"/>
              </a:xfrm>
              <a:custGeom>
                <a:avLst/>
                <a:gdLst>
                  <a:gd name="T0" fmla="*/ 48 w 48"/>
                  <a:gd name="T1" fmla="*/ 23 h 48"/>
                  <a:gd name="T2" fmla="*/ 46 w 48"/>
                  <a:gd name="T3" fmla="*/ 33 h 48"/>
                  <a:gd name="T4" fmla="*/ 41 w 48"/>
                  <a:gd name="T5" fmla="*/ 40 h 48"/>
                  <a:gd name="T6" fmla="*/ 33 w 48"/>
                  <a:gd name="T7" fmla="*/ 46 h 48"/>
                  <a:gd name="T8" fmla="*/ 23 w 48"/>
                  <a:gd name="T9" fmla="*/ 48 h 48"/>
                  <a:gd name="T10" fmla="*/ 14 w 48"/>
                  <a:gd name="T11" fmla="*/ 46 h 48"/>
                  <a:gd name="T12" fmla="*/ 6 w 48"/>
                  <a:gd name="T13" fmla="*/ 40 h 48"/>
                  <a:gd name="T14" fmla="*/ 2 w 48"/>
                  <a:gd name="T15" fmla="*/ 33 h 48"/>
                  <a:gd name="T16" fmla="*/ 0 w 48"/>
                  <a:gd name="T17" fmla="*/ 23 h 48"/>
                  <a:gd name="T18" fmla="*/ 2 w 48"/>
                  <a:gd name="T19" fmla="*/ 13 h 48"/>
                  <a:gd name="T20" fmla="*/ 6 w 48"/>
                  <a:gd name="T21" fmla="*/ 6 h 48"/>
                  <a:gd name="T22" fmla="*/ 14 w 48"/>
                  <a:gd name="T23" fmla="*/ 2 h 48"/>
                  <a:gd name="T24" fmla="*/ 23 w 48"/>
                  <a:gd name="T25" fmla="*/ 0 h 48"/>
                  <a:gd name="T26" fmla="*/ 33 w 48"/>
                  <a:gd name="T27" fmla="*/ 2 h 48"/>
                  <a:gd name="T28" fmla="*/ 41 w 48"/>
                  <a:gd name="T29" fmla="*/ 6 h 48"/>
                  <a:gd name="T30" fmla="*/ 46 w 48"/>
                  <a:gd name="T31" fmla="*/ 13 h 48"/>
                  <a:gd name="T32" fmla="*/ 48 w 48"/>
                  <a:gd name="T33" fmla="*/ 2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 h="48">
                    <a:moveTo>
                      <a:pt x="48" y="23"/>
                    </a:moveTo>
                    <a:lnTo>
                      <a:pt x="46" y="33"/>
                    </a:lnTo>
                    <a:lnTo>
                      <a:pt x="41" y="40"/>
                    </a:lnTo>
                    <a:lnTo>
                      <a:pt x="33" y="46"/>
                    </a:lnTo>
                    <a:lnTo>
                      <a:pt x="23" y="48"/>
                    </a:lnTo>
                    <a:lnTo>
                      <a:pt x="14" y="46"/>
                    </a:lnTo>
                    <a:lnTo>
                      <a:pt x="6" y="40"/>
                    </a:lnTo>
                    <a:lnTo>
                      <a:pt x="2" y="33"/>
                    </a:lnTo>
                    <a:lnTo>
                      <a:pt x="0" y="23"/>
                    </a:lnTo>
                    <a:lnTo>
                      <a:pt x="2" y="13"/>
                    </a:lnTo>
                    <a:lnTo>
                      <a:pt x="6" y="6"/>
                    </a:lnTo>
                    <a:lnTo>
                      <a:pt x="14" y="2"/>
                    </a:lnTo>
                    <a:lnTo>
                      <a:pt x="23" y="0"/>
                    </a:lnTo>
                    <a:lnTo>
                      <a:pt x="33" y="2"/>
                    </a:lnTo>
                    <a:lnTo>
                      <a:pt x="41" y="6"/>
                    </a:lnTo>
                    <a:lnTo>
                      <a:pt x="46" y="13"/>
                    </a:lnTo>
                    <a:lnTo>
                      <a:pt x="48" y="23"/>
                    </a:lnTo>
                    <a:close/>
                  </a:path>
                </a:pathLst>
              </a:custGeom>
              <a:grpFill/>
              <a:ln>
                <a:noFill/>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388" name="Freeform 102"/>
              <p:cNvSpPr>
                <a:spLocks/>
              </p:cNvSpPr>
              <p:nvPr/>
            </p:nvSpPr>
            <p:spPr bwMode="auto">
              <a:xfrm>
                <a:off x="1538265" y="2426750"/>
                <a:ext cx="53965" cy="55507"/>
              </a:xfrm>
              <a:custGeom>
                <a:avLst/>
                <a:gdLst>
                  <a:gd name="T0" fmla="*/ 48 w 48"/>
                  <a:gd name="T1" fmla="*/ 23 h 48"/>
                  <a:gd name="T2" fmla="*/ 46 w 48"/>
                  <a:gd name="T3" fmla="*/ 33 h 48"/>
                  <a:gd name="T4" fmla="*/ 41 w 48"/>
                  <a:gd name="T5" fmla="*/ 40 h 48"/>
                  <a:gd name="T6" fmla="*/ 33 w 48"/>
                  <a:gd name="T7" fmla="*/ 46 h 48"/>
                  <a:gd name="T8" fmla="*/ 23 w 48"/>
                  <a:gd name="T9" fmla="*/ 48 h 48"/>
                  <a:gd name="T10" fmla="*/ 14 w 48"/>
                  <a:gd name="T11" fmla="*/ 46 h 48"/>
                  <a:gd name="T12" fmla="*/ 6 w 48"/>
                  <a:gd name="T13" fmla="*/ 40 h 48"/>
                  <a:gd name="T14" fmla="*/ 2 w 48"/>
                  <a:gd name="T15" fmla="*/ 33 h 48"/>
                  <a:gd name="T16" fmla="*/ 0 w 48"/>
                  <a:gd name="T17" fmla="*/ 23 h 48"/>
                  <a:gd name="T18" fmla="*/ 2 w 48"/>
                  <a:gd name="T19" fmla="*/ 13 h 48"/>
                  <a:gd name="T20" fmla="*/ 6 w 48"/>
                  <a:gd name="T21" fmla="*/ 6 h 48"/>
                  <a:gd name="T22" fmla="*/ 14 w 48"/>
                  <a:gd name="T23" fmla="*/ 2 h 48"/>
                  <a:gd name="T24" fmla="*/ 23 w 48"/>
                  <a:gd name="T25" fmla="*/ 0 h 48"/>
                  <a:gd name="T26" fmla="*/ 33 w 48"/>
                  <a:gd name="T27" fmla="*/ 2 h 48"/>
                  <a:gd name="T28" fmla="*/ 41 w 48"/>
                  <a:gd name="T29" fmla="*/ 6 h 48"/>
                  <a:gd name="T30" fmla="*/ 46 w 48"/>
                  <a:gd name="T31" fmla="*/ 13 h 48"/>
                  <a:gd name="T32" fmla="*/ 48 w 48"/>
                  <a:gd name="T33" fmla="*/ 2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 h="48">
                    <a:moveTo>
                      <a:pt x="48" y="23"/>
                    </a:moveTo>
                    <a:lnTo>
                      <a:pt x="46" y="33"/>
                    </a:lnTo>
                    <a:lnTo>
                      <a:pt x="41" y="40"/>
                    </a:lnTo>
                    <a:lnTo>
                      <a:pt x="33" y="46"/>
                    </a:lnTo>
                    <a:lnTo>
                      <a:pt x="23" y="48"/>
                    </a:lnTo>
                    <a:lnTo>
                      <a:pt x="14" y="46"/>
                    </a:lnTo>
                    <a:lnTo>
                      <a:pt x="6" y="40"/>
                    </a:lnTo>
                    <a:lnTo>
                      <a:pt x="2" y="33"/>
                    </a:lnTo>
                    <a:lnTo>
                      <a:pt x="0" y="23"/>
                    </a:lnTo>
                    <a:lnTo>
                      <a:pt x="2" y="13"/>
                    </a:lnTo>
                    <a:lnTo>
                      <a:pt x="6" y="6"/>
                    </a:lnTo>
                    <a:lnTo>
                      <a:pt x="14" y="2"/>
                    </a:lnTo>
                    <a:lnTo>
                      <a:pt x="23" y="0"/>
                    </a:lnTo>
                    <a:lnTo>
                      <a:pt x="33" y="2"/>
                    </a:lnTo>
                    <a:lnTo>
                      <a:pt x="41" y="6"/>
                    </a:lnTo>
                    <a:lnTo>
                      <a:pt x="46" y="13"/>
                    </a:lnTo>
                    <a:lnTo>
                      <a:pt x="48" y="23"/>
                    </a:lnTo>
                  </a:path>
                </a:pathLst>
              </a:custGeom>
              <a:grpFill/>
              <a:ln w="9525">
                <a:no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389" name="Freeform 103"/>
              <p:cNvSpPr>
                <a:spLocks/>
              </p:cNvSpPr>
              <p:nvPr/>
            </p:nvSpPr>
            <p:spPr bwMode="auto">
              <a:xfrm>
                <a:off x="1616037" y="2318908"/>
                <a:ext cx="55552" cy="53921"/>
              </a:xfrm>
              <a:custGeom>
                <a:avLst/>
                <a:gdLst>
                  <a:gd name="T0" fmla="*/ 48 w 48"/>
                  <a:gd name="T1" fmla="*/ 23 h 48"/>
                  <a:gd name="T2" fmla="*/ 46 w 48"/>
                  <a:gd name="T3" fmla="*/ 33 h 48"/>
                  <a:gd name="T4" fmla="*/ 41 w 48"/>
                  <a:gd name="T5" fmla="*/ 41 h 48"/>
                  <a:gd name="T6" fmla="*/ 33 w 48"/>
                  <a:gd name="T7" fmla="*/ 47 h 48"/>
                  <a:gd name="T8" fmla="*/ 23 w 48"/>
                  <a:gd name="T9" fmla="*/ 48 h 48"/>
                  <a:gd name="T10" fmla="*/ 14 w 48"/>
                  <a:gd name="T11" fmla="*/ 47 h 48"/>
                  <a:gd name="T12" fmla="*/ 6 w 48"/>
                  <a:gd name="T13" fmla="*/ 41 h 48"/>
                  <a:gd name="T14" fmla="*/ 2 w 48"/>
                  <a:gd name="T15" fmla="*/ 33 h 48"/>
                  <a:gd name="T16" fmla="*/ 0 w 48"/>
                  <a:gd name="T17" fmla="*/ 23 h 48"/>
                  <a:gd name="T18" fmla="*/ 2 w 48"/>
                  <a:gd name="T19" fmla="*/ 14 h 48"/>
                  <a:gd name="T20" fmla="*/ 6 w 48"/>
                  <a:gd name="T21" fmla="*/ 6 h 48"/>
                  <a:gd name="T22" fmla="*/ 14 w 48"/>
                  <a:gd name="T23" fmla="*/ 2 h 48"/>
                  <a:gd name="T24" fmla="*/ 23 w 48"/>
                  <a:gd name="T25" fmla="*/ 0 h 48"/>
                  <a:gd name="T26" fmla="*/ 33 w 48"/>
                  <a:gd name="T27" fmla="*/ 2 h 48"/>
                  <a:gd name="T28" fmla="*/ 41 w 48"/>
                  <a:gd name="T29" fmla="*/ 6 h 48"/>
                  <a:gd name="T30" fmla="*/ 46 w 48"/>
                  <a:gd name="T31" fmla="*/ 14 h 48"/>
                  <a:gd name="T32" fmla="*/ 48 w 48"/>
                  <a:gd name="T33" fmla="*/ 2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 h="48">
                    <a:moveTo>
                      <a:pt x="48" y="23"/>
                    </a:moveTo>
                    <a:lnTo>
                      <a:pt x="46" y="33"/>
                    </a:lnTo>
                    <a:lnTo>
                      <a:pt x="41" y="41"/>
                    </a:lnTo>
                    <a:lnTo>
                      <a:pt x="33" y="47"/>
                    </a:lnTo>
                    <a:lnTo>
                      <a:pt x="23" y="48"/>
                    </a:lnTo>
                    <a:lnTo>
                      <a:pt x="14" y="47"/>
                    </a:lnTo>
                    <a:lnTo>
                      <a:pt x="6" y="41"/>
                    </a:lnTo>
                    <a:lnTo>
                      <a:pt x="2" y="33"/>
                    </a:lnTo>
                    <a:lnTo>
                      <a:pt x="0" y="23"/>
                    </a:lnTo>
                    <a:lnTo>
                      <a:pt x="2" y="14"/>
                    </a:lnTo>
                    <a:lnTo>
                      <a:pt x="6" y="6"/>
                    </a:lnTo>
                    <a:lnTo>
                      <a:pt x="14" y="2"/>
                    </a:lnTo>
                    <a:lnTo>
                      <a:pt x="23" y="0"/>
                    </a:lnTo>
                    <a:lnTo>
                      <a:pt x="33" y="2"/>
                    </a:lnTo>
                    <a:lnTo>
                      <a:pt x="41" y="6"/>
                    </a:lnTo>
                    <a:lnTo>
                      <a:pt x="46" y="14"/>
                    </a:lnTo>
                    <a:lnTo>
                      <a:pt x="48" y="23"/>
                    </a:lnTo>
                    <a:close/>
                  </a:path>
                </a:pathLst>
              </a:custGeom>
              <a:grpFill/>
              <a:ln>
                <a:noFill/>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390" name="Freeform 104"/>
              <p:cNvSpPr>
                <a:spLocks/>
              </p:cNvSpPr>
              <p:nvPr/>
            </p:nvSpPr>
            <p:spPr bwMode="auto">
              <a:xfrm>
                <a:off x="1616037" y="2318908"/>
                <a:ext cx="55552" cy="53921"/>
              </a:xfrm>
              <a:custGeom>
                <a:avLst/>
                <a:gdLst>
                  <a:gd name="T0" fmla="*/ 48 w 48"/>
                  <a:gd name="T1" fmla="*/ 23 h 48"/>
                  <a:gd name="T2" fmla="*/ 46 w 48"/>
                  <a:gd name="T3" fmla="*/ 33 h 48"/>
                  <a:gd name="T4" fmla="*/ 41 w 48"/>
                  <a:gd name="T5" fmla="*/ 41 h 48"/>
                  <a:gd name="T6" fmla="*/ 33 w 48"/>
                  <a:gd name="T7" fmla="*/ 47 h 48"/>
                  <a:gd name="T8" fmla="*/ 23 w 48"/>
                  <a:gd name="T9" fmla="*/ 48 h 48"/>
                  <a:gd name="T10" fmla="*/ 14 w 48"/>
                  <a:gd name="T11" fmla="*/ 47 h 48"/>
                  <a:gd name="T12" fmla="*/ 6 w 48"/>
                  <a:gd name="T13" fmla="*/ 41 h 48"/>
                  <a:gd name="T14" fmla="*/ 2 w 48"/>
                  <a:gd name="T15" fmla="*/ 33 h 48"/>
                  <a:gd name="T16" fmla="*/ 0 w 48"/>
                  <a:gd name="T17" fmla="*/ 23 h 48"/>
                  <a:gd name="T18" fmla="*/ 2 w 48"/>
                  <a:gd name="T19" fmla="*/ 14 h 48"/>
                  <a:gd name="T20" fmla="*/ 6 w 48"/>
                  <a:gd name="T21" fmla="*/ 6 h 48"/>
                  <a:gd name="T22" fmla="*/ 14 w 48"/>
                  <a:gd name="T23" fmla="*/ 2 h 48"/>
                  <a:gd name="T24" fmla="*/ 23 w 48"/>
                  <a:gd name="T25" fmla="*/ 0 h 48"/>
                  <a:gd name="T26" fmla="*/ 33 w 48"/>
                  <a:gd name="T27" fmla="*/ 2 h 48"/>
                  <a:gd name="T28" fmla="*/ 41 w 48"/>
                  <a:gd name="T29" fmla="*/ 6 h 48"/>
                  <a:gd name="T30" fmla="*/ 46 w 48"/>
                  <a:gd name="T31" fmla="*/ 14 h 48"/>
                  <a:gd name="T32" fmla="*/ 48 w 48"/>
                  <a:gd name="T33" fmla="*/ 2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 h="48">
                    <a:moveTo>
                      <a:pt x="48" y="23"/>
                    </a:moveTo>
                    <a:lnTo>
                      <a:pt x="46" y="33"/>
                    </a:lnTo>
                    <a:lnTo>
                      <a:pt x="41" y="41"/>
                    </a:lnTo>
                    <a:lnTo>
                      <a:pt x="33" y="47"/>
                    </a:lnTo>
                    <a:lnTo>
                      <a:pt x="23" y="48"/>
                    </a:lnTo>
                    <a:lnTo>
                      <a:pt x="14" y="47"/>
                    </a:lnTo>
                    <a:lnTo>
                      <a:pt x="6" y="41"/>
                    </a:lnTo>
                    <a:lnTo>
                      <a:pt x="2" y="33"/>
                    </a:lnTo>
                    <a:lnTo>
                      <a:pt x="0" y="23"/>
                    </a:lnTo>
                    <a:lnTo>
                      <a:pt x="2" y="14"/>
                    </a:lnTo>
                    <a:lnTo>
                      <a:pt x="6" y="6"/>
                    </a:lnTo>
                    <a:lnTo>
                      <a:pt x="14" y="2"/>
                    </a:lnTo>
                    <a:lnTo>
                      <a:pt x="23" y="0"/>
                    </a:lnTo>
                    <a:lnTo>
                      <a:pt x="33" y="2"/>
                    </a:lnTo>
                    <a:lnTo>
                      <a:pt x="41" y="6"/>
                    </a:lnTo>
                    <a:lnTo>
                      <a:pt x="46" y="14"/>
                    </a:lnTo>
                    <a:lnTo>
                      <a:pt x="48" y="23"/>
                    </a:lnTo>
                  </a:path>
                </a:pathLst>
              </a:custGeom>
              <a:grpFill/>
              <a:ln w="9525">
                <a:no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391" name="Freeform 105"/>
              <p:cNvSpPr>
                <a:spLocks/>
              </p:cNvSpPr>
              <p:nvPr/>
            </p:nvSpPr>
            <p:spPr bwMode="auto">
              <a:xfrm>
                <a:off x="1695397" y="2444195"/>
                <a:ext cx="55552" cy="55506"/>
              </a:xfrm>
              <a:custGeom>
                <a:avLst/>
                <a:gdLst>
                  <a:gd name="T0" fmla="*/ 48 w 48"/>
                  <a:gd name="T1" fmla="*/ 23 h 48"/>
                  <a:gd name="T2" fmla="*/ 46 w 48"/>
                  <a:gd name="T3" fmla="*/ 32 h 48"/>
                  <a:gd name="T4" fmla="*/ 41 w 48"/>
                  <a:gd name="T5" fmla="*/ 40 h 48"/>
                  <a:gd name="T6" fmla="*/ 33 w 48"/>
                  <a:gd name="T7" fmla="*/ 46 h 48"/>
                  <a:gd name="T8" fmla="*/ 23 w 48"/>
                  <a:gd name="T9" fmla="*/ 48 h 48"/>
                  <a:gd name="T10" fmla="*/ 14 w 48"/>
                  <a:gd name="T11" fmla="*/ 46 h 48"/>
                  <a:gd name="T12" fmla="*/ 6 w 48"/>
                  <a:gd name="T13" fmla="*/ 40 h 48"/>
                  <a:gd name="T14" fmla="*/ 2 w 48"/>
                  <a:gd name="T15" fmla="*/ 32 h 48"/>
                  <a:gd name="T16" fmla="*/ 0 w 48"/>
                  <a:gd name="T17" fmla="*/ 23 h 48"/>
                  <a:gd name="T18" fmla="*/ 2 w 48"/>
                  <a:gd name="T19" fmla="*/ 13 h 48"/>
                  <a:gd name="T20" fmla="*/ 6 w 48"/>
                  <a:gd name="T21" fmla="*/ 5 h 48"/>
                  <a:gd name="T22" fmla="*/ 14 w 48"/>
                  <a:gd name="T23" fmla="*/ 2 h 48"/>
                  <a:gd name="T24" fmla="*/ 23 w 48"/>
                  <a:gd name="T25" fmla="*/ 0 h 48"/>
                  <a:gd name="T26" fmla="*/ 33 w 48"/>
                  <a:gd name="T27" fmla="*/ 2 h 48"/>
                  <a:gd name="T28" fmla="*/ 41 w 48"/>
                  <a:gd name="T29" fmla="*/ 5 h 48"/>
                  <a:gd name="T30" fmla="*/ 46 w 48"/>
                  <a:gd name="T31" fmla="*/ 13 h 48"/>
                  <a:gd name="T32" fmla="*/ 48 w 48"/>
                  <a:gd name="T33" fmla="*/ 2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 h="48">
                    <a:moveTo>
                      <a:pt x="48" y="23"/>
                    </a:moveTo>
                    <a:lnTo>
                      <a:pt x="46" y="32"/>
                    </a:lnTo>
                    <a:lnTo>
                      <a:pt x="41" y="40"/>
                    </a:lnTo>
                    <a:lnTo>
                      <a:pt x="33" y="46"/>
                    </a:lnTo>
                    <a:lnTo>
                      <a:pt x="23" y="48"/>
                    </a:lnTo>
                    <a:lnTo>
                      <a:pt x="14" y="46"/>
                    </a:lnTo>
                    <a:lnTo>
                      <a:pt x="6" y="40"/>
                    </a:lnTo>
                    <a:lnTo>
                      <a:pt x="2" y="32"/>
                    </a:lnTo>
                    <a:lnTo>
                      <a:pt x="0" y="23"/>
                    </a:lnTo>
                    <a:lnTo>
                      <a:pt x="2" y="13"/>
                    </a:lnTo>
                    <a:lnTo>
                      <a:pt x="6" y="5"/>
                    </a:lnTo>
                    <a:lnTo>
                      <a:pt x="14" y="2"/>
                    </a:lnTo>
                    <a:lnTo>
                      <a:pt x="23" y="0"/>
                    </a:lnTo>
                    <a:lnTo>
                      <a:pt x="33" y="2"/>
                    </a:lnTo>
                    <a:lnTo>
                      <a:pt x="41" y="5"/>
                    </a:lnTo>
                    <a:lnTo>
                      <a:pt x="46" y="13"/>
                    </a:lnTo>
                    <a:lnTo>
                      <a:pt x="48" y="23"/>
                    </a:lnTo>
                    <a:close/>
                  </a:path>
                </a:pathLst>
              </a:custGeom>
              <a:grpFill/>
              <a:ln>
                <a:noFill/>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392" name="Freeform 106"/>
              <p:cNvSpPr>
                <a:spLocks/>
              </p:cNvSpPr>
              <p:nvPr/>
            </p:nvSpPr>
            <p:spPr bwMode="auto">
              <a:xfrm>
                <a:off x="1695397" y="2444195"/>
                <a:ext cx="55552" cy="55506"/>
              </a:xfrm>
              <a:custGeom>
                <a:avLst/>
                <a:gdLst>
                  <a:gd name="T0" fmla="*/ 48 w 48"/>
                  <a:gd name="T1" fmla="*/ 23 h 48"/>
                  <a:gd name="T2" fmla="*/ 46 w 48"/>
                  <a:gd name="T3" fmla="*/ 32 h 48"/>
                  <a:gd name="T4" fmla="*/ 41 w 48"/>
                  <a:gd name="T5" fmla="*/ 40 h 48"/>
                  <a:gd name="T6" fmla="*/ 33 w 48"/>
                  <a:gd name="T7" fmla="*/ 46 h 48"/>
                  <a:gd name="T8" fmla="*/ 23 w 48"/>
                  <a:gd name="T9" fmla="*/ 48 h 48"/>
                  <a:gd name="T10" fmla="*/ 14 w 48"/>
                  <a:gd name="T11" fmla="*/ 46 h 48"/>
                  <a:gd name="T12" fmla="*/ 6 w 48"/>
                  <a:gd name="T13" fmla="*/ 40 h 48"/>
                  <a:gd name="T14" fmla="*/ 2 w 48"/>
                  <a:gd name="T15" fmla="*/ 32 h 48"/>
                  <a:gd name="T16" fmla="*/ 0 w 48"/>
                  <a:gd name="T17" fmla="*/ 23 h 48"/>
                  <a:gd name="T18" fmla="*/ 2 w 48"/>
                  <a:gd name="T19" fmla="*/ 13 h 48"/>
                  <a:gd name="T20" fmla="*/ 6 w 48"/>
                  <a:gd name="T21" fmla="*/ 5 h 48"/>
                  <a:gd name="T22" fmla="*/ 14 w 48"/>
                  <a:gd name="T23" fmla="*/ 2 h 48"/>
                  <a:gd name="T24" fmla="*/ 23 w 48"/>
                  <a:gd name="T25" fmla="*/ 0 h 48"/>
                  <a:gd name="T26" fmla="*/ 33 w 48"/>
                  <a:gd name="T27" fmla="*/ 2 h 48"/>
                  <a:gd name="T28" fmla="*/ 41 w 48"/>
                  <a:gd name="T29" fmla="*/ 5 h 48"/>
                  <a:gd name="T30" fmla="*/ 46 w 48"/>
                  <a:gd name="T31" fmla="*/ 13 h 48"/>
                  <a:gd name="T32" fmla="*/ 48 w 48"/>
                  <a:gd name="T33" fmla="*/ 2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 h="48">
                    <a:moveTo>
                      <a:pt x="48" y="23"/>
                    </a:moveTo>
                    <a:lnTo>
                      <a:pt x="46" y="32"/>
                    </a:lnTo>
                    <a:lnTo>
                      <a:pt x="41" y="40"/>
                    </a:lnTo>
                    <a:lnTo>
                      <a:pt x="33" y="46"/>
                    </a:lnTo>
                    <a:lnTo>
                      <a:pt x="23" y="48"/>
                    </a:lnTo>
                    <a:lnTo>
                      <a:pt x="14" y="46"/>
                    </a:lnTo>
                    <a:lnTo>
                      <a:pt x="6" y="40"/>
                    </a:lnTo>
                    <a:lnTo>
                      <a:pt x="2" y="32"/>
                    </a:lnTo>
                    <a:lnTo>
                      <a:pt x="0" y="23"/>
                    </a:lnTo>
                    <a:lnTo>
                      <a:pt x="2" y="13"/>
                    </a:lnTo>
                    <a:lnTo>
                      <a:pt x="6" y="5"/>
                    </a:lnTo>
                    <a:lnTo>
                      <a:pt x="14" y="2"/>
                    </a:lnTo>
                    <a:lnTo>
                      <a:pt x="23" y="0"/>
                    </a:lnTo>
                    <a:lnTo>
                      <a:pt x="33" y="2"/>
                    </a:lnTo>
                    <a:lnTo>
                      <a:pt x="41" y="5"/>
                    </a:lnTo>
                    <a:lnTo>
                      <a:pt x="46" y="13"/>
                    </a:lnTo>
                    <a:lnTo>
                      <a:pt x="48" y="23"/>
                    </a:lnTo>
                  </a:path>
                </a:pathLst>
              </a:custGeom>
              <a:grpFill/>
              <a:ln w="9525">
                <a:no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393" name="Freeform 107"/>
              <p:cNvSpPr>
                <a:spLocks/>
              </p:cNvSpPr>
              <p:nvPr/>
            </p:nvSpPr>
            <p:spPr bwMode="auto">
              <a:xfrm>
                <a:off x="1773170" y="2163489"/>
                <a:ext cx="55551" cy="53921"/>
              </a:xfrm>
              <a:custGeom>
                <a:avLst/>
                <a:gdLst>
                  <a:gd name="T0" fmla="*/ 48 w 48"/>
                  <a:gd name="T1" fmla="*/ 23 h 48"/>
                  <a:gd name="T2" fmla="*/ 46 w 48"/>
                  <a:gd name="T3" fmla="*/ 33 h 48"/>
                  <a:gd name="T4" fmla="*/ 41 w 48"/>
                  <a:gd name="T5" fmla="*/ 40 h 48"/>
                  <a:gd name="T6" fmla="*/ 33 w 48"/>
                  <a:gd name="T7" fmla="*/ 46 h 48"/>
                  <a:gd name="T8" fmla="*/ 23 w 48"/>
                  <a:gd name="T9" fmla="*/ 48 h 48"/>
                  <a:gd name="T10" fmla="*/ 14 w 48"/>
                  <a:gd name="T11" fmla="*/ 46 h 48"/>
                  <a:gd name="T12" fmla="*/ 6 w 48"/>
                  <a:gd name="T13" fmla="*/ 40 h 48"/>
                  <a:gd name="T14" fmla="*/ 2 w 48"/>
                  <a:gd name="T15" fmla="*/ 33 h 48"/>
                  <a:gd name="T16" fmla="*/ 0 w 48"/>
                  <a:gd name="T17" fmla="*/ 23 h 48"/>
                  <a:gd name="T18" fmla="*/ 2 w 48"/>
                  <a:gd name="T19" fmla="*/ 14 h 48"/>
                  <a:gd name="T20" fmla="*/ 6 w 48"/>
                  <a:gd name="T21" fmla="*/ 6 h 48"/>
                  <a:gd name="T22" fmla="*/ 14 w 48"/>
                  <a:gd name="T23" fmla="*/ 2 h 48"/>
                  <a:gd name="T24" fmla="*/ 23 w 48"/>
                  <a:gd name="T25" fmla="*/ 0 h 48"/>
                  <a:gd name="T26" fmla="*/ 33 w 48"/>
                  <a:gd name="T27" fmla="*/ 2 h 48"/>
                  <a:gd name="T28" fmla="*/ 41 w 48"/>
                  <a:gd name="T29" fmla="*/ 6 h 48"/>
                  <a:gd name="T30" fmla="*/ 46 w 48"/>
                  <a:gd name="T31" fmla="*/ 14 h 48"/>
                  <a:gd name="T32" fmla="*/ 48 w 48"/>
                  <a:gd name="T33" fmla="*/ 2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 h="48">
                    <a:moveTo>
                      <a:pt x="48" y="23"/>
                    </a:moveTo>
                    <a:lnTo>
                      <a:pt x="46" y="33"/>
                    </a:lnTo>
                    <a:lnTo>
                      <a:pt x="41" y="40"/>
                    </a:lnTo>
                    <a:lnTo>
                      <a:pt x="33" y="46"/>
                    </a:lnTo>
                    <a:lnTo>
                      <a:pt x="23" y="48"/>
                    </a:lnTo>
                    <a:lnTo>
                      <a:pt x="14" y="46"/>
                    </a:lnTo>
                    <a:lnTo>
                      <a:pt x="6" y="40"/>
                    </a:lnTo>
                    <a:lnTo>
                      <a:pt x="2" y="33"/>
                    </a:lnTo>
                    <a:lnTo>
                      <a:pt x="0" y="23"/>
                    </a:lnTo>
                    <a:lnTo>
                      <a:pt x="2" y="14"/>
                    </a:lnTo>
                    <a:lnTo>
                      <a:pt x="6" y="6"/>
                    </a:lnTo>
                    <a:lnTo>
                      <a:pt x="14" y="2"/>
                    </a:lnTo>
                    <a:lnTo>
                      <a:pt x="23" y="0"/>
                    </a:lnTo>
                    <a:lnTo>
                      <a:pt x="33" y="2"/>
                    </a:lnTo>
                    <a:lnTo>
                      <a:pt x="41" y="6"/>
                    </a:lnTo>
                    <a:lnTo>
                      <a:pt x="46" y="14"/>
                    </a:lnTo>
                    <a:lnTo>
                      <a:pt x="48" y="23"/>
                    </a:lnTo>
                    <a:close/>
                  </a:path>
                </a:pathLst>
              </a:custGeom>
              <a:grpFill/>
              <a:ln>
                <a:noFill/>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394" name="Freeform 108"/>
              <p:cNvSpPr>
                <a:spLocks/>
              </p:cNvSpPr>
              <p:nvPr/>
            </p:nvSpPr>
            <p:spPr bwMode="auto">
              <a:xfrm>
                <a:off x="1773170" y="2163489"/>
                <a:ext cx="55551" cy="53921"/>
              </a:xfrm>
              <a:custGeom>
                <a:avLst/>
                <a:gdLst>
                  <a:gd name="T0" fmla="*/ 48 w 48"/>
                  <a:gd name="T1" fmla="*/ 23 h 48"/>
                  <a:gd name="T2" fmla="*/ 46 w 48"/>
                  <a:gd name="T3" fmla="*/ 33 h 48"/>
                  <a:gd name="T4" fmla="*/ 41 w 48"/>
                  <a:gd name="T5" fmla="*/ 40 h 48"/>
                  <a:gd name="T6" fmla="*/ 33 w 48"/>
                  <a:gd name="T7" fmla="*/ 46 h 48"/>
                  <a:gd name="T8" fmla="*/ 23 w 48"/>
                  <a:gd name="T9" fmla="*/ 48 h 48"/>
                  <a:gd name="T10" fmla="*/ 14 w 48"/>
                  <a:gd name="T11" fmla="*/ 46 h 48"/>
                  <a:gd name="T12" fmla="*/ 6 w 48"/>
                  <a:gd name="T13" fmla="*/ 40 h 48"/>
                  <a:gd name="T14" fmla="*/ 2 w 48"/>
                  <a:gd name="T15" fmla="*/ 33 h 48"/>
                  <a:gd name="T16" fmla="*/ 0 w 48"/>
                  <a:gd name="T17" fmla="*/ 23 h 48"/>
                  <a:gd name="T18" fmla="*/ 2 w 48"/>
                  <a:gd name="T19" fmla="*/ 14 h 48"/>
                  <a:gd name="T20" fmla="*/ 6 w 48"/>
                  <a:gd name="T21" fmla="*/ 6 h 48"/>
                  <a:gd name="T22" fmla="*/ 14 w 48"/>
                  <a:gd name="T23" fmla="*/ 2 h 48"/>
                  <a:gd name="T24" fmla="*/ 23 w 48"/>
                  <a:gd name="T25" fmla="*/ 0 h 48"/>
                  <a:gd name="T26" fmla="*/ 33 w 48"/>
                  <a:gd name="T27" fmla="*/ 2 h 48"/>
                  <a:gd name="T28" fmla="*/ 41 w 48"/>
                  <a:gd name="T29" fmla="*/ 6 h 48"/>
                  <a:gd name="T30" fmla="*/ 46 w 48"/>
                  <a:gd name="T31" fmla="*/ 14 h 48"/>
                  <a:gd name="T32" fmla="*/ 48 w 48"/>
                  <a:gd name="T33" fmla="*/ 2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 h="48">
                    <a:moveTo>
                      <a:pt x="48" y="23"/>
                    </a:moveTo>
                    <a:lnTo>
                      <a:pt x="46" y="33"/>
                    </a:lnTo>
                    <a:lnTo>
                      <a:pt x="41" y="40"/>
                    </a:lnTo>
                    <a:lnTo>
                      <a:pt x="33" y="46"/>
                    </a:lnTo>
                    <a:lnTo>
                      <a:pt x="23" y="48"/>
                    </a:lnTo>
                    <a:lnTo>
                      <a:pt x="14" y="46"/>
                    </a:lnTo>
                    <a:lnTo>
                      <a:pt x="6" y="40"/>
                    </a:lnTo>
                    <a:lnTo>
                      <a:pt x="2" y="33"/>
                    </a:lnTo>
                    <a:lnTo>
                      <a:pt x="0" y="23"/>
                    </a:lnTo>
                    <a:lnTo>
                      <a:pt x="2" y="14"/>
                    </a:lnTo>
                    <a:lnTo>
                      <a:pt x="6" y="6"/>
                    </a:lnTo>
                    <a:lnTo>
                      <a:pt x="14" y="2"/>
                    </a:lnTo>
                    <a:lnTo>
                      <a:pt x="23" y="0"/>
                    </a:lnTo>
                    <a:lnTo>
                      <a:pt x="33" y="2"/>
                    </a:lnTo>
                    <a:lnTo>
                      <a:pt x="41" y="6"/>
                    </a:lnTo>
                    <a:lnTo>
                      <a:pt x="46" y="14"/>
                    </a:lnTo>
                    <a:lnTo>
                      <a:pt x="48" y="23"/>
                    </a:lnTo>
                  </a:path>
                </a:pathLst>
              </a:custGeom>
              <a:grpFill/>
              <a:ln w="9525">
                <a:no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395" name="Freeform 109"/>
              <p:cNvSpPr>
                <a:spLocks/>
              </p:cNvSpPr>
              <p:nvPr/>
            </p:nvSpPr>
            <p:spPr bwMode="auto">
              <a:xfrm>
                <a:off x="1931890" y="2272917"/>
                <a:ext cx="55551" cy="53921"/>
              </a:xfrm>
              <a:custGeom>
                <a:avLst/>
                <a:gdLst>
                  <a:gd name="T0" fmla="*/ 48 w 48"/>
                  <a:gd name="T1" fmla="*/ 23 h 48"/>
                  <a:gd name="T2" fmla="*/ 46 w 48"/>
                  <a:gd name="T3" fmla="*/ 32 h 48"/>
                  <a:gd name="T4" fmla="*/ 41 w 48"/>
                  <a:gd name="T5" fmla="*/ 40 h 48"/>
                  <a:gd name="T6" fmla="*/ 33 w 48"/>
                  <a:gd name="T7" fmla="*/ 46 h 48"/>
                  <a:gd name="T8" fmla="*/ 23 w 48"/>
                  <a:gd name="T9" fmla="*/ 48 h 48"/>
                  <a:gd name="T10" fmla="*/ 14 w 48"/>
                  <a:gd name="T11" fmla="*/ 46 h 48"/>
                  <a:gd name="T12" fmla="*/ 6 w 48"/>
                  <a:gd name="T13" fmla="*/ 40 h 48"/>
                  <a:gd name="T14" fmla="*/ 2 w 48"/>
                  <a:gd name="T15" fmla="*/ 32 h 48"/>
                  <a:gd name="T16" fmla="*/ 0 w 48"/>
                  <a:gd name="T17" fmla="*/ 23 h 48"/>
                  <a:gd name="T18" fmla="*/ 2 w 48"/>
                  <a:gd name="T19" fmla="*/ 13 h 48"/>
                  <a:gd name="T20" fmla="*/ 6 w 48"/>
                  <a:gd name="T21" fmla="*/ 5 h 48"/>
                  <a:gd name="T22" fmla="*/ 14 w 48"/>
                  <a:gd name="T23" fmla="*/ 1 h 48"/>
                  <a:gd name="T24" fmla="*/ 23 w 48"/>
                  <a:gd name="T25" fmla="*/ 0 h 48"/>
                  <a:gd name="T26" fmla="*/ 33 w 48"/>
                  <a:gd name="T27" fmla="*/ 1 h 48"/>
                  <a:gd name="T28" fmla="*/ 41 w 48"/>
                  <a:gd name="T29" fmla="*/ 5 h 48"/>
                  <a:gd name="T30" fmla="*/ 46 w 48"/>
                  <a:gd name="T31" fmla="*/ 13 h 48"/>
                  <a:gd name="T32" fmla="*/ 48 w 48"/>
                  <a:gd name="T33" fmla="*/ 2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 h="48">
                    <a:moveTo>
                      <a:pt x="48" y="23"/>
                    </a:moveTo>
                    <a:lnTo>
                      <a:pt x="46" y="32"/>
                    </a:lnTo>
                    <a:lnTo>
                      <a:pt x="41" y="40"/>
                    </a:lnTo>
                    <a:lnTo>
                      <a:pt x="33" y="46"/>
                    </a:lnTo>
                    <a:lnTo>
                      <a:pt x="23" y="48"/>
                    </a:lnTo>
                    <a:lnTo>
                      <a:pt x="14" y="46"/>
                    </a:lnTo>
                    <a:lnTo>
                      <a:pt x="6" y="40"/>
                    </a:lnTo>
                    <a:lnTo>
                      <a:pt x="2" y="32"/>
                    </a:lnTo>
                    <a:lnTo>
                      <a:pt x="0" y="23"/>
                    </a:lnTo>
                    <a:lnTo>
                      <a:pt x="2" y="13"/>
                    </a:lnTo>
                    <a:lnTo>
                      <a:pt x="6" y="5"/>
                    </a:lnTo>
                    <a:lnTo>
                      <a:pt x="14" y="1"/>
                    </a:lnTo>
                    <a:lnTo>
                      <a:pt x="23" y="0"/>
                    </a:lnTo>
                    <a:lnTo>
                      <a:pt x="33" y="1"/>
                    </a:lnTo>
                    <a:lnTo>
                      <a:pt x="41" y="5"/>
                    </a:lnTo>
                    <a:lnTo>
                      <a:pt x="46" y="13"/>
                    </a:lnTo>
                    <a:lnTo>
                      <a:pt x="48" y="23"/>
                    </a:lnTo>
                    <a:close/>
                  </a:path>
                </a:pathLst>
              </a:custGeom>
              <a:grpFill/>
              <a:ln>
                <a:noFill/>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396" name="Freeform 110"/>
              <p:cNvSpPr>
                <a:spLocks/>
              </p:cNvSpPr>
              <p:nvPr/>
            </p:nvSpPr>
            <p:spPr bwMode="auto">
              <a:xfrm>
                <a:off x="1931890" y="2272917"/>
                <a:ext cx="55551" cy="53921"/>
              </a:xfrm>
              <a:custGeom>
                <a:avLst/>
                <a:gdLst>
                  <a:gd name="T0" fmla="*/ 48 w 48"/>
                  <a:gd name="T1" fmla="*/ 23 h 48"/>
                  <a:gd name="T2" fmla="*/ 46 w 48"/>
                  <a:gd name="T3" fmla="*/ 32 h 48"/>
                  <a:gd name="T4" fmla="*/ 41 w 48"/>
                  <a:gd name="T5" fmla="*/ 40 h 48"/>
                  <a:gd name="T6" fmla="*/ 33 w 48"/>
                  <a:gd name="T7" fmla="*/ 46 h 48"/>
                  <a:gd name="T8" fmla="*/ 23 w 48"/>
                  <a:gd name="T9" fmla="*/ 48 h 48"/>
                  <a:gd name="T10" fmla="*/ 14 w 48"/>
                  <a:gd name="T11" fmla="*/ 46 h 48"/>
                  <a:gd name="T12" fmla="*/ 6 w 48"/>
                  <a:gd name="T13" fmla="*/ 40 h 48"/>
                  <a:gd name="T14" fmla="*/ 2 w 48"/>
                  <a:gd name="T15" fmla="*/ 32 h 48"/>
                  <a:gd name="T16" fmla="*/ 0 w 48"/>
                  <a:gd name="T17" fmla="*/ 23 h 48"/>
                  <a:gd name="T18" fmla="*/ 2 w 48"/>
                  <a:gd name="T19" fmla="*/ 13 h 48"/>
                  <a:gd name="T20" fmla="*/ 6 w 48"/>
                  <a:gd name="T21" fmla="*/ 5 h 48"/>
                  <a:gd name="T22" fmla="*/ 14 w 48"/>
                  <a:gd name="T23" fmla="*/ 1 h 48"/>
                  <a:gd name="T24" fmla="*/ 23 w 48"/>
                  <a:gd name="T25" fmla="*/ 0 h 48"/>
                  <a:gd name="T26" fmla="*/ 33 w 48"/>
                  <a:gd name="T27" fmla="*/ 1 h 48"/>
                  <a:gd name="T28" fmla="*/ 41 w 48"/>
                  <a:gd name="T29" fmla="*/ 5 h 48"/>
                  <a:gd name="T30" fmla="*/ 46 w 48"/>
                  <a:gd name="T31" fmla="*/ 13 h 48"/>
                  <a:gd name="T32" fmla="*/ 48 w 48"/>
                  <a:gd name="T33" fmla="*/ 2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 h="48">
                    <a:moveTo>
                      <a:pt x="48" y="23"/>
                    </a:moveTo>
                    <a:lnTo>
                      <a:pt x="46" y="32"/>
                    </a:lnTo>
                    <a:lnTo>
                      <a:pt x="41" y="40"/>
                    </a:lnTo>
                    <a:lnTo>
                      <a:pt x="33" y="46"/>
                    </a:lnTo>
                    <a:lnTo>
                      <a:pt x="23" y="48"/>
                    </a:lnTo>
                    <a:lnTo>
                      <a:pt x="14" y="46"/>
                    </a:lnTo>
                    <a:lnTo>
                      <a:pt x="6" y="40"/>
                    </a:lnTo>
                    <a:lnTo>
                      <a:pt x="2" y="32"/>
                    </a:lnTo>
                    <a:lnTo>
                      <a:pt x="0" y="23"/>
                    </a:lnTo>
                    <a:lnTo>
                      <a:pt x="2" y="13"/>
                    </a:lnTo>
                    <a:lnTo>
                      <a:pt x="6" y="5"/>
                    </a:lnTo>
                    <a:lnTo>
                      <a:pt x="14" y="1"/>
                    </a:lnTo>
                    <a:lnTo>
                      <a:pt x="23" y="0"/>
                    </a:lnTo>
                    <a:lnTo>
                      <a:pt x="33" y="1"/>
                    </a:lnTo>
                    <a:lnTo>
                      <a:pt x="41" y="5"/>
                    </a:lnTo>
                    <a:lnTo>
                      <a:pt x="46" y="13"/>
                    </a:lnTo>
                    <a:lnTo>
                      <a:pt x="48" y="23"/>
                    </a:lnTo>
                  </a:path>
                </a:pathLst>
              </a:custGeom>
              <a:grpFill/>
              <a:ln w="9525">
                <a:no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397" name="Freeform 111"/>
              <p:cNvSpPr>
                <a:spLocks/>
              </p:cNvSpPr>
              <p:nvPr/>
            </p:nvSpPr>
            <p:spPr bwMode="auto">
              <a:xfrm>
                <a:off x="2089023" y="2100052"/>
                <a:ext cx="55552" cy="55507"/>
              </a:xfrm>
              <a:custGeom>
                <a:avLst/>
                <a:gdLst>
                  <a:gd name="T0" fmla="*/ 48 w 48"/>
                  <a:gd name="T1" fmla="*/ 23 h 48"/>
                  <a:gd name="T2" fmla="*/ 46 w 48"/>
                  <a:gd name="T3" fmla="*/ 33 h 48"/>
                  <a:gd name="T4" fmla="*/ 41 w 48"/>
                  <a:gd name="T5" fmla="*/ 41 h 48"/>
                  <a:gd name="T6" fmla="*/ 33 w 48"/>
                  <a:gd name="T7" fmla="*/ 47 h 48"/>
                  <a:gd name="T8" fmla="*/ 23 w 48"/>
                  <a:gd name="T9" fmla="*/ 48 h 48"/>
                  <a:gd name="T10" fmla="*/ 14 w 48"/>
                  <a:gd name="T11" fmla="*/ 47 h 48"/>
                  <a:gd name="T12" fmla="*/ 6 w 48"/>
                  <a:gd name="T13" fmla="*/ 41 h 48"/>
                  <a:gd name="T14" fmla="*/ 2 w 48"/>
                  <a:gd name="T15" fmla="*/ 33 h 48"/>
                  <a:gd name="T16" fmla="*/ 0 w 48"/>
                  <a:gd name="T17" fmla="*/ 23 h 48"/>
                  <a:gd name="T18" fmla="*/ 2 w 48"/>
                  <a:gd name="T19" fmla="*/ 14 h 48"/>
                  <a:gd name="T20" fmla="*/ 6 w 48"/>
                  <a:gd name="T21" fmla="*/ 6 h 48"/>
                  <a:gd name="T22" fmla="*/ 14 w 48"/>
                  <a:gd name="T23" fmla="*/ 2 h 48"/>
                  <a:gd name="T24" fmla="*/ 23 w 48"/>
                  <a:gd name="T25" fmla="*/ 0 h 48"/>
                  <a:gd name="T26" fmla="*/ 33 w 48"/>
                  <a:gd name="T27" fmla="*/ 2 h 48"/>
                  <a:gd name="T28" fmla="*/ 41 w 48"/>
                  <a:gd name="T29" fmla="*/ 6 h 48"/>
                  <a:gd name="T30" fmla="*/ 46 w 48"/>
                  <a:gd name="T31" fmla="*/ 14 h 48"/>
                  <a:gd name="T32" fmla="*/ 48 w 48"/>
                  <a:gd name="T33" fmla="*/ 2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 h="48">
                    <a:moveTo>
                      <a:pt x="48" y="23"/>
                    </a:moveTo>
                    <a:lnTo>
                      <a:pt x="46" y="33"/>
                    </a:lnTo>
                    <a:lnTo>
                      <a:pt x="41" y="41"/>
                    </a:lnTo>
                    <a:lnTo>
                      <a:pt x="33" y="47"/>
                    </a:lnTo>
                    <a:lnTo>
                      <a:pt x="23" y="48"/>
                    </a:lnTo>
                    <a:lnTo>
                      <a:pt x="14" y="47"/>
                    </a:lnTo>
                    <a:lnTo>
                      <a:pt x="6" y="41"/>
                    </a:lnTo>
                    <a:lnTo>
                      <a:pt x="2" y="33"/>
                    </a:lnTo>
                    <a:lnTo>
                      <a:pt x="0" y="23"/>
                    </a:lnTo>
                    <a:lnTo>
                      <a:pt x="2" y="14"/>
                    </a:lnTo>
                    <a:lnTo>
                      <a:pt x="6" y="6"/>
                    </a:lnTo>
                    <a:lnTo>
                      <a:pt x="14" y="2"/>
                    </a:lnTo>
                    <a:lnTo>
                      <a:pt x="23" y="0"/>
                    </a:lnTo>
                    <a:lnTo>
                      <a:pt x="33" y="2"/>
                    </a:lnTo>
                    <a:lnTo>
                      <a:pt x="41" y="6"/>
                    </a:lnTo>
                    <a:lnTo>
                      <a:pt x="46" y="14"/>
                    </a:lnTo>
                    <a:lnTo>
                      <a:pt x="48" y="23"/>
                    </a:lnTo>
                    <a:close/>
                  </a:path>
                </a:pathLst>
              </a:custGeom>
              <a:grpFill/>
              <a:ln>
                <a:noFill/>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398" name="Freeform 112"/>
              <p:cNvSpPr>
                <a:spLocks/>
              </p:cNvSpPr>
              <p:nvPr/>
            </p:nvSpPr>
            <p:spPr bwMode="auto">
              <a:xfrm>
                <a:off x="2089023" y="2100052"/>
                <a:ext cx="55552" cy="55507"/>
              </a:xfrm>
              <a:custGeom>
                <a:avLst/>
                <a:gdLst>
                  <a:gd name="T0" fmla="*/ 48 w 48"/>
                  <a:gd name="T1" fmla="*/ 23 h 48"/>
                  <a:gd name="T2" fmla="*/ 46 w 48"/>
                  <a:gd name="T3" fmla="*/ 33 h 48"/>
                  <a:gd name="T4" fmla="*/ 41 w 48"/>
                  <a:gd name="T5" fmla="*/ 41 h 48"/>
                  <a:gd name="T6" fmla="*/ 33 w 48"/>
                  <a:gd name="T7" fmla="*/ 47 h 48"/>
                  <a:gd name="T8" fmla="*/ 23 w 48"/>
                  <a:gd name="T9" fmla="*/ 48 h 48"/>
                  <a:gd name="T10" fmla="*/ 14 w 48"/>
                  <a:gd name="T11" fmla="*/ 47 h 48"/>
                  <a:gd name="T12" fmla="*/ 6 w 48"/>
                  <a:gd name="T13" fmla="*/ 41 h 48"/>
                  <a:gd name="T14" fmla="*/ 2 w 48"/>
                  <a:gd name="T15" fmla="*/ 33 h 48"/>
                  <a:gd name="T16" fmla="*/ 0 w 48"/>
                  <a:gd name="T17" fmla="*/ 23 h 48"/>
                  <a:gd name="T18" fmla="*/ 2 w 48"/>
                  <a:gd name="T19" fmla="*/ 14 h 48"/>
                  <a:gd name="T20" fmla="*/ 6 w 48"/>
                  <a:gd name="T21" fmla="*/ 6 h 48"/>
                  <a:gd name="T22" fmla="*/ 14 w 48"/>
                  <a:gd name="T23" fmla="*/ 2 h 48"/>
                  <a:gd name="T24" fmla="*/ 23 w 48"/>
                  <a:gd name="T25" fmla="*/ 0 h 48"/>
                  <a:gd name="T26" fmla="*/ 33 w 48"/>
                  <a:gd name="T27" fmla="*/ 2 h 48"/>
                  <a:gd name="T28" fmla="*/ 41 w 48"/>
                  <a:gd name="T29" fmla="*/ 6 h 48"/>
                  <a:gd name="T30" fmla="*/ 46 w 48"/>
                  <a:gd name="T31" fmla="*/ 14 h 48"/>
                  <a:gd name="T32" fmla="*/ 48 w 48"/>
                  <a:gd name="T33" fmla="*/ 2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 h="48">
                    <a:moveTo>
                      <a:pt x="48" y="23"/>
                    </a:moveTo>
                    <a:lnTo>
                      <a:pt x="46" y="33"/>
                    </a:lnTo>
                    <a:lnTo>
                      <a:pt x="41" y="41"/>
                    </a:lnTo>
                    <a:lnTo>
                      <a:pt x="33" y="47"/>
                    </a:lnTo>
                    <a:lnTo>
                      <a:pt x="23" y="48"/>
                    </a:lnTo>
                    <a:lnTo>
                      <a:pt x="14" y="47"/>
                    </a:lnTo>
                    <a:lnTo>
                      <a:pt x="6" y="41"/>
                    </a:lnTo>
                    <a:lnTo>
                      <a:pt x="2" y="33"/>
                    </a:lnTo>
                    <a:lnTo>
                      <a:pt x="0" y="23"/>
                    </a:lnTo>
                    <a:lnTo>
                      <a:pt x="2" y="14"/>
                    </a:lnTo>
                    <a:lnTo>
                      <a:pt x="6" y="6"/>
                    </a:lnTo>
                    <a:lnTo>
                      <a:pt x="14" y="2"/>
                    </a:lnTo>
                    <a:lnTo>
                      <a:pt x="23" y="0"/>
                    </a:lnTo>
                    <a:lnTo>
                      <a:pt x="33" y="2"/>
                    </a:lnTo>
                    <a:lnTo>
                      <a:pt x="41" y="6"/>
                    </a:lnTo>
                    <a:lnTo>
                      <a:pt x="46" y="14"/>
                    </a:lnTo>
                    <a:lnTo>
                      <a:pt x="48" y="23"/>
                    </a:lnTo>
                  </a:path>
                </a:pathLst>
              </a:custGeom>
              <a:grpFill/>
              <a:ln w="9525">
                <a:no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399" name="Freeform 113"/>
              <p:cNvSpPr>
                <a:spLocks/>
              </p:cNvSpPr>
              <p:nvPr/>
            </p:nvSpPr>
            <p:spPr bwMode="auto">
              <a:xfrm>
                <a:off x="2246156" y="2245956"/>
                <a:ext cx="55551" cy="55507"/>
              </a:xfrm>
              <a:custGeom>
                <a:avLst/>
                <a:gdLst>
                  <a:gd name="T0" fmla="*/ 48 w 48"/>
                  <a:gd name="T1" fmla="*/ 23 h 48"/>
                  <a:gd name="T2" fmla="*/ 46 w 48"/>
                  <a:gd name="T3" fmla="*/ 33 h 48"/>
                  <a:gd name="T4" fmla="*/ 41 w 48"/>
                  <a:gd name="T5" fmla="*/ 41 h 48"/>
                  <a:gd name="T6" fmla="*/ 33 w 48"/>
                  <a:gd name="T7" fmla="*/ 46 h 48"/>
                  <a:gd name="T8" fmla="*/ 23 w 48"/>
                  <a:gd name="T9" fmla="*/ 48 h 48"/>
                  <a:gd name="T10" fmla="*/ 14 w 48"/>
                  <a:gd name="T11" fmla="*/ 46 h 48"/>
                  <a:gd name="T12" fmla="*/ 6 w 48"/>
                  <a:gd name="T13" fmla="*/ 41 h 48"/>
                  <a:gd name="T14" fmla="*/ 2 w 48"/>
                  <a:gd name="T15" fmla="*/ 33 h 48"/>
                  <a:gd name="T16" fmla="*/ 0 w 48"/>
                  <a:gd name="T17" fmla="*/ 23 h 48"/>
                  <a:gd name="T18" fmla="*/ 2 w 48"/>
                  <a:gd name="T19" fmla="*/ 14 h 48"/>
                  <a:gd name="T20" fmla="*/ 6 w 48"/>
                  <a:gd name="T21" fmla="*/ 6 h 48"/>
                  <a:gd name="T22" fmla="*/ 14 w 48"/>
                  <a:gd name="T23" fmla="*/ 2 h 48"/>
                  <a:gd name="T24" fmla="*/ 23 w 48"/>
                  <a:gd name="T25" fmla="*/ 0 h 48"/>
                  <a:gd name="T26" fmla="*/ 33 w 48"/>
                  <a:gd name="T27" fmla="*/ 2 h 48"/>
                  <a:gd name="T28" fmla="*/ 41 w 48"/>
                  <a:gd name="T29" fmla="*/ 6 h 48"/>
                  <a:gd name="T30" fmla="*/ 46 w 48"/>
                  <a:gd name="T31" fmla="*/ 14 h 48"/>
                  <a:gd name="T32" fmla="*/ 48 w 48"/>
                  <a:gd name="T33" fmla="*/ 2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 h="48">
                    <a:moveTo>
                      <a:pt x="48" y="23"/>
                    </a:moveTo>
                    <a:lnTo>
                      <a:pt x="46" y="33"/>
                    </a:lnTo>
                    <a:lnTo>
                      <a:pt x="41" y="41"/>
                    </a:lnTo>
                    <a:lnTo>
                      <a:pt x="33" y="46"/>
                    </a:lnTo>
                    <a:lnTo>
                      <a:pt x="23" y="48"/>
                    </a:lnTo>
                    <a:lnTo>
                      <a:pt x="14" y="46"/>
                    </a:lnTo>
                    <a:lnTo>
                      <a:pt x="6" y="41"/>
                    </a:lnTo>
                    <a:lnTo>
                      <a:pt x="2" y="33"/>
                    </a:lnTo>
                    <a:lnTo>
                      <a:pt x="0" y="23"/>
                    </a:lnTo>
                    <a:lnTo>
                      <a:pt x="2" y="14"/>
                    </a:lnTo>
                    <a:lnTo>
                      <a:pt x="6" y="6"/>
                    </a:lnTo>
                    <a:lnTo>
                      <a:pt x="14" y="2"/>
                    </a:lnTo>
                    <a:lnTo>
                      <a:pt x="23" y="0"/>
                    </a:lnTo>
                    <a:lnTo>
                      <a:pt x="33" y="2"/>
                    </a:lnTo>
                    <a:lnTo>
                      <a:pt x="41" y="6"/>
                    </a:lnTo>
                    <a:lnTo>
                      <a:pt x="46" y="14"/>
                    </a:lnTo>
                    <a:lnTo>
                      <a:pt x="48" y="23"/>
                    </a:lnTo>
                    <a:close/>
                  </a:path>
                </a:pathLst>
              </a:custGeom>
              <a:grpFill/>
              <a:ln>
                <a:noFill/>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400" name="Freeform 114"/>
              <p:cNvSpPr>
                <a:spLocks/>
              </p:cNvSpPr>
              <p:nvPr/>
            </p:nvSpPr>
            <p:spPr bwMode="auto">
              <a:xfrm>
                <a:off x="2246156" y="2245956"/>
                <a:ext cx="55551" cy="55507"/>
              </a:xfrm>
              <a:custGeom>
                <a:avLst/>
                <a:gdLst>
                  <a:gd name="T0" fmla="*/ 48 w 48"/>
                  <a:gd name="T1" fmla="*/ 23 h 48"/>
                  <a:gd name="T2" fmla="*/ 46 w 48"/>
                  <a:gd name="T3" fmla="*/ 33 h 48"/>
                  <a:gd name="T4" fmla="*/ 41 w 48"/>
                  <a:gd name="T5" fmla="*/ 41 h 48"/>
                  <a:gd name="T6" fmla="*/ 33 w 48"/>
                  <a:gd name="T7" fmla="*/ 46 h 48"/>
                  <a:gd name="T8" fmla="*/ 23 w 48"/>
                  <a:gd name="T9" fmla="*/ 48 h 48"/>
                  <a:gd name="T10" fmla="*/ 14 w 48"/>
                  <a:gd name="T11" fmla="*/ 46 h 48"/>
                  <a:gd name="T12" fmla="*/ 6 w 48"/>
                  <a:gd name="T13" fmla="*/ 41 h 48"/>
                  <a:gd name="T14" fmla="*/ 2 w 48"/>
                  <a:gd name="T15" fmla="*/ 33 h 48"/>
                  <a:gd name="T16" fmla="*/ 0 w 48"/>
                  <a:gd name="T17" fmla="*/ 23 h 48"/>
                  <a:gd name="T18" fmla="*/ 2 w 48"/>
                  <a:gd name="T19" fmla="*/ 14 h 48"/>
                  <a:gd name="T20" fmla="*/ 6 w 48"/>
                  <a:gd name="T21" fmla="*/ 6 h 48"/>
                  <a:gd name="T22" fmla="*/ 14 w 48"/>
                  <a:gd name="T23" fmla="*/ 2 h 48"/>
                  <a:gd name="T24" fmla="*/ 23 w 48"/>
                  <a:gd name="T25" fmla="*/ 0 h 48"/>
                  <a:gd name="T26" fmla="*/ 33 w 48"/>
                  <a:gd name="T27" fmla="*/ 2 h 48"/>
                  <a:gd name="T28" fmla="*/ 41 w 48"/>
                  <a:gd name="T29" fmla="*/ 6 h 48"/>
                  <a:gd name="T30" fmla="*/ 46 w 48"/>
                  <a:gd name="T31" fmla="*/ 14 h 48"/>
                  <a:gd name="T32" fmla="*/ 48 w 48"/>
                  <a:gd name="T33" fmla="*/ 2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 h="48">
                    <a:moveTo>
                      <a:pt x="48" y="23"/>
                    </a:moveTo>
                    <a:lnTo>
                      <a:pt x="46" y="33"/>
                    </a:lnTo>
                    <a:lnTo>
                      <a:pt x="41" y="41"/>
                    </a:lnTo>
                    <a:lnTo>
                      <a:pt x="33" y="46"/>
                    </a:lnTo>
                    <a:lnTo>
                      <a:pt x="23" y="48"/>
                    </a:lnTo>
                    <a:lnTo>
                      <a:pt x="14" y="46"/>
                    </a:lnTo>
                    <a:lnTo>
                      <a:pt x="6" y="41"/>
                    </a:lnTo>
                    <a:lnTo>
                      <a:pt x="2" y="33"/>
                    </a:lnTo>
                    <a:lnTo>
                      <a:pt x="0" y="23"/>
                    </a:lnTo>
                    <a:lnTo>
                      <a:pt x="2" y="14"/>
                    </a:lnTo>
                    <a:lnTo>
                      <a:pt x="6" y="6"/>
                    </a:lnTo>
                    <a:lnTo>
                      <a:pt x="14" y="2"/>
                    </a:lnTo>
                    <a:lnTo>
                      <a:pt x="23" y="0"/>
                    </a:lnTo>
                    <a:lnTo>
                      <a:pt x="33" y="2"/>
                    </a:lnTo>
                    <a:lnTo>
                      <a:pt x="41" y="6"/>
                    </a:lnTo>
                    <a:lnTo>
                      <a:pt x="46" y="14"/>
                    </a:lnTo>
                    <a:lnTo>
                      <a:pt x="48" y="23"/>
                    </a:lnTo>
                  </a:path>
                </a:pathLst>
              </a:custGeom>
              <a:grpFill/>
              <a:ln w="9525">
                <a:no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401" name="Freeform 115"/>
              <p:cNvSpPr>
                <a:spLocks/>
              </p:cNvSpPr>
              <p:nvPr/>
            </p:nvSpPr>
            <p:spPr bwMode="auto">
              <a:xfrm>
                <a:off x="2403288" y="2201551"/>
                <a:ext cx="55552" cy="55507"/>
              </a:xfrm>
              <a:custGeom>
                <a:avLst/>
                <a:gdLst>
                  <a:gd name="T0" fmla="*/ 48 w 48"/>
                  <a:gd name="T1" fmla="*/ 24 h 48"/>
                  <a:gd name="T2" fmla="*/ 46 w 48"/>
                  <a:gd name="T3" fmla="*/ 33 h 48"/>
                  <a:gd name="T4" fmla="*/ 41 w 48"/>
                  <a:gd name="T5" fmla="*/ 41 h 48"/>
                  <a:gd name="T6" fmla="*/ 33 w 48"/>
                  <a:gd name="T7" fmla="*/ 47 h 48"/>
                  <a:gd name="T8" fmla="*/ 23 w 48"/>
                  <a:gd name="T9" fmla="*/ 48 h 48"/>
                  <a:gd name="T10" fmla="*/ 14 w 48"/>
                  <a:gd name="T11" fmla="*/ 47 h 48"/>
                  <a:gd name="T12" fmla="*/ 6 w 48"/>
                  <a:gd name="T13" fmla="*/ 41 h 48"/>
                  <a:gd name="T14" fmla="*/ 2 w 48"/>
                  <a:gd name="T15" fmla="*/ 33 h 48"/>
                  <a:gd name="T16" fmla="*/ 0 w 48"/>
                  <a:gd name="T17" fmla="*/ 24 h 48"/>
                  <a:gd name="T18" fmla="*/ 2 w 48"/>
                  <a:gd name="T19" fmla="*/ 14 h 48"/>
                  <a:gd name="T20" fmla="*/ 6 w 48"/>
                  <a:gd name="T21" fmla="*/ 6 h 48"/>
                  <a:gd name="T22" fmla="*/ 14 w 48"/>
                  <a:gd name="T23" fmla="*/ 2 h 48"/>
                  <a:gd name="T24" fmla="*/ 23 w 48"/>
                  <a:gd name="T25" fmla="*/ 0 h 48"/>
                  <a:gd name="T26" fmla="*/ 33 w 48"/>
                  <a:gd name="T27" fmla="*/ 2 h 48"/>
                  <a:gd name="T28" fmla="*/ 41 w 48"/>
                  <a:gd name="T29" fmla="*/ 6 h 48"/>
                  <a:gd name="T30" fmla="*/ 46 w 48"/>
                  <a:gd name="T31" fmla="*/ 14 h 48"/>
                  <a:gd name="T32" fmla="*/ 48 w 48"/>
                  <a:gd name="T33"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 h="48">
                    <a:moveTo>
                      <a:pt x="48" y="24"/>
                    </a:moveTo>
                    <a:lnTo>
                      <a:pt x="46" y="33"/>
                    </a:lnTo>
                    <a:lnTo>
                      <a:pt x="41" y="41"/>
                    </a:lnTo>
                    <a:lnTo>
                      <a:pt x="33" y="47"/>
                    </a:lnTo>
                    <a:lnTo>
                      <a:pt x="23" y="48"/>
                    </a:lnTo>
                    <a:lnTo>
                      <a:pt x="14" y="47"/>
                    </a:lnTo>
                    <a:lnTo>
                      <a:pt x="6" y="41"/>
                    </a:lnTo>
                    <a:lnTo>
                      <a:pt x="2" y="33"/>
                    </a:lnTo>
                    <a:lnTo>
                      <a:pt x="0" y="24"/>
                    </a:lnTo>
                    <a:lnTo>
                      <a:pt x="2" y="14"/>
                    </a:lnTo>
                    <a:lnTo>
                      <a:pt x="6" y="6"/>
                    </a:lnTo>
                    <a:lnTo>
                      <a:pt x="14" y="2"/>
                    </a:lnTo>
                    <a:lnTo>
                      <a:pt x="23" y="0"/>
                    </a:lnTo>
                    <a:lnTo>
                      <a:pt x="33" y="2"/>
                    </a:lnTo>
                    <a:lnTo>
                      <a:pt x="41" y="6"/>
                    </a:lnTo>
                    <a:lnTo>
                      <a:pt x="46" y="14"/>
                    </a:lnTo>
                    <a:lnTo>
                      <a:pt x="48" y="24"/>
                    </a:lnTo>
                    <a:close/>
                  </a:path>
                </a:pathLst>
              </a:custGeom>
              <a:grpFill/>
              <a:ln>
                <a:noFill/>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402" name="Freeform 116"/>
              <p:cNvSpPr>
                <a:spLocks/>
              </p:cNvSpPr>
              <p:nvPr/>
            </p:nvSpPr>
            <p:spPr bwMode="auto">
              <a:xfrm>
                <a:off x="2403288" y="2201551"/>
                <a:ext cx="55552" cy="55507"/>
              </a:xfrm>
              <a:custGeom>
                <a:avLst/>
                <a:gdLst>
                  <a:gd name="T0" fmla="*/ 48 w 48"/>
                  <a:gd name="T1" fmla="*/ 24 h 48"/>
                  <a:gd name="T2" fmla="*/ 46 w 48"/>
                  <a:gd name="T3" fmla="*/ 33 h 48"/>
                  <a:gd name="T4" fmla="*/ 41 w 48"/>
                  <a:gd name="T5" fmla="*/ 41 h 48"/>
                  <a:gd name="T6" fmla="*/ 33 w 48"/>
                  <a:gd name="T7" fmla="*/ 47 h 48"/>
                  <a:gd name="T8" fmla="*/ 23 w 48"/>
                  <a:gd name="T9" fmla="*/ 48 h 48"/>
                  <a:gd name="T10" fmla="*/ 14 w 48"/>
                  <a:gd name="T11" fmla="*/ 47 h 48"/>
                  <a:gd name="T12" fmla="*/ 6 w 48"/>
                  <a:gd name="T13" fmla="*/ 41 h 48"/>
                  <a:gd name="T14" fmla="*/ 2 w 48"/>
                  <a:gd name="T15" fmla="*/ 33 h 48"/>
                  <a:gd name="T16" fmla="*/ 0 w 48"/>
                  <a:gd name="T17" fmla="*/ 24 h 48"/>
                  <a:gd name="T18" fmla="*/ 2 w 48"/>
                  <a:gd name="T19" fmla="*/ 14 h 48"/>
                  <a:gd name="T20" fmla="*/ 6 w 48"/>
                  <a:gd name="T21" fmla="*/ 6 h 48"/>
                  <a:gd name="T22" fmla="*/ 14 w 48"/>
                  <a:gd name="T23" fmla="*/ 2 h 48"/>
                  <a:gd name="T24" fmla="*/ 23 w 48"/>
                  <a:gd name="T25" fmla="*/ 0 h 48"/>
                  <a:gd name="T26" fmla="*/ 33 w 48"/>
                  <a:gd name="T27" fmla="*/ 2 h 48"/>
                  <a:gd name="T28" fmla="*/ 41 w 48"/>
                  <a:gd name="T29" fmla="*/ 6 h 48"/>
                  <a:gd name="T30" fmla="*/ 46 w 48"/>
                  <a:gd name="T31" fmla="*/ 14 h 48"/>
                  <a:gd name="T32" fmla="*/ 48 w 48"/>
                  <a:gd name="T33" fmla="*/ 24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 h="48">
                    <a:moveTo>
                      <a:pt x="48" y="24"/>
                    </a:moveTo>
                    <a:lnTo>
                      <a:pt x="46" y="33"/>
                    </a:lnTo>
                    <a:lnTo>
                      <a:pt x="41" y="41"/>
                    </a:lnTo>
                    <a:lnTo>
                      <a:pt x="33" y="47"/>
                    </a:lnTo>
                    <a:lnTo>
                      <a:pt x="23" y="48"/>
                    </a:lnTo>
                    <a:lnTo>
                      <a:pt x="14" y="47"/>
                    </a:lnTo>
                    <a:lnTo>
                      <a:pt x="6" y="41"/>
                    </a:lnTo>
                    <a:lnTo>
                      <a:pt x="2" y="33"/>
                    </a:lnTo>
                    <a:lnTo>
                      <a:pt x="0" y="24"/>
                    </a:lnTo>
                    <a:lnTo>
                      <a:pt x="2" y="14"/>
                    </a:lnTo>
                    <a:lnTo>
                      <a:pt x="6" y="6"/>
                    </a:lnTo>
                    <a:lnTo>
                      <a:pt x="14" y="2"/>
                    </a:lnTo>
                    <a:lnTo>
                      <a:pt x="23" y="0"/>
                    </a:lnTo>
                    <a:lnTo>
                      <a:pt x="33" y="2"/>
                    </a:lnTo>
                    <a:lnTo>
                      <a:pt x="41" y="6"/>
                    </a:lnTo>
                    <a:lnTo>
                      <a:pt x="46" y="14"/>
                    </a:lnTo>
                    <a:lnTo>
                      <a:pt x="48" y="24"/>
                    </a:lnTo>
                  </a:path>
                </a:pathLst>
              </a:custGeom>
              <a:grpFill/>
              <a:ln w="9525">
                <a:no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403" name="Freeform 117"/>
              <p:cNvSpPr>
                <a:spLocks/>
              </p:cNvSpPr>
              <p:nvPr/>
            </p:nvSpPr>
            <p:spPr bwMode="auto">
              <a:xfrm>
                <a:off x="2641368" y="2241199"/>
                <a:ext cx="53965" cy="53921"/>
              </a:xfrm>
              <a:custGeom>
                <a:avLst/>
                <a:gdLst>
                  <a:gd name="T0" fmla="*/ 48 w 48"/>
                  <a:gd name="T1" fmla="*/ 23 h 48"/>
                  <a:gd name="T2" fmla="*/ 46 w 48"/>
                  <a:gd name="T3" fmla="*/ 32 h 48"/>
                  <a:gd name="T4" fmla="*/ 40 w 48"/>
                  <a:gd name="T5" fmla="*/ 40 h 48"/>
                  <a:gd name="T6" fmla="*/ 33 w 48"/>
                  <a:gd name="T7" fmla="*/ 46 h 48"/>
                  <a:gd name="T8" fmla="*/ 23 w 48"/>
                  <a:gd name="T9" fmla="*/ 48 h 48"/>
                  <a:gd name="T10" fmla="*/ 14 w 48"/>
                  <a:gd name="T11" fmla="*/ 46 h 48"/>
                  <a:gd name="T12" fmla="*/ 6 w 48"/>
                  <a:gd name="T13" fmla="*/ 40 h 48"/>
                  <a:gd name="T14" fmla="*/ 2 w 48"/>
                  <a:gd name="T15" fmla="*/ 32 h 48"/>
                  <a:gd name="T16" fmla="*/ 0 w 48"/>
                  <a:gd name="T17" fmla="*/ 23 h 48"/>
                  <a:gd name="T18" fmla="*/ 2 w 48"/>
                  <a:gd name="T19" fmla="*/ 13 h 48"/>
                  <a:gd name="T20" fmla="*/ 6 w 48"/>
                  <a:gd name="T21" fmla="*/ 5 h 48"/>
                  <a:gd name="T22" fmla="*/ 14 w 48"/>
                  <a:gd name="T23" fmla="*/ 2 h 48"/>
                  <a:gd name="T24" fmla="*/ 23 w 48"/>
                  <a:gd name="T25" fmla="*/ 0 h 48"/>
                  <a:gd name="T26" fmla="*/ 33 w 48"/>
                  <a:gd name="T27" fmla="*/ 2 h 48"/>
                  <a:gd name="T28" fmla="*/ 40 w 48"/>
                  <a:gd name="T29" fmla="*/ 5 h 48"/>
                  <a:gd name="T30" fmla="*/ 46 w 48"/>
                  <a:gd name="T31" fmla="*/ 13 h 48"/>
                  <a:gd name="T32" fmla="*/ 48 w 48"/>
                  <a:gd name="T33" fmla="*/ 2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 h="48">
                    <a:moveTo>
                      <a:pt x="48" y="23"/>
                    </a:moveTo>
                    <a:lnTo>
                      <a:pt x="46" y="32"/>
                    </a:lnTo>
                    <a:lnTo>
                      <a:pt x="40" y="40"/>
                    </a:lnTo>
                    <a:lnTo>
                      <a:pt x="33" y="46"/>
                    </a:lnTo>
                    <a:lnTo>
                      <a:pt x="23" y="48"/>
                    </a:lnTo>
                    <a:lnTo>
                      <a:pt x="14" y="46"/>
                    </a:lnTo>
                    <a:lnTo>
                      <a:pt x="6" y="40"/>
                    </a:lnTo>
                    <a:lnTo>
                      <a:pt x="2" y="32"/>
                    </a:lnTo>
                    <a:lnTo>
                      <a:pt x="0" y="23"/>
                    </a:lnTo>
                    <a:lnTo>
                      <a:pt x="2" y="13"/>
                    </a:lnTo>
                    <a:lnTo>
                      <a:pt x="6" y="5"/>
                    </a:lnTo>
                    <a:lnTo>
                      <a:pt x="14" y="2"/>
                    </a:lnTo>
                    <a:lnTo>
                      <a:pt x="23" y="0"/>
                    </a:lnTo>
                    <a:lnTo>
                      <a:pt x="33" y="2"/>
                    </a:lnTo>
                    <a:lnTo>
                      <a:pt x="40" y="5"/>
                    </a:lnTo>
                    <a:lnTo>
                      <a:pt x="46" y="13"/>
                    </a:lnTo>
                    <a:lnTo>
                      <a:pt x="48" y="23"/>
                    </a:lnTo>
                    <a:close/>
                  </a:path>
                </a:pathLst>
              </a:custGeom>
              <a:grpFill/>
              <a:ln>
                <a:noFill/>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404" name="Freeform 118"/>
              <p:cNvSpPr>
                <a:spLocks/>
              </p:cNvSpPr>
              <p:nvPr/>
            </p:nvSpPr>
            <p:spPr bwMode="auto">
              <a:xfrm>
                <a:off x="2641368" y="2241199"/>
                <a:ext cx="53965" cy="53921"/>
              </a:xfrm>
              <a:custGeom>
                <a:avLst/>
                <a:gdLst>
                  <a:gd name="T0" fmla="*/ 48 w 48"/>
                  <a:gd name="T1" fmla="*/ 23 h 48"/>
                  <a:gd name="T2" fmla="*/ 46 w 48"/>
                  <a:gd name="T3" fmla="*/ 32 h 48"/>
                  <a:gd name="T4" fmla="*/ 40 w 48"/>
                  <a:gd name="T5" fmla="*/ 40 h 48"/>
                  <a:gd name="T6" fmla="*/ 33 w 48"/>
                  <a:gd name="T7" fmla="*/ 46 h 48"/>
                  <a:gd name="T8" fmla="*/ 23 w 48"/>
                  <a:gd name="T9" fmla="*/ 48 h 48"/>
                  <a:gd name="T10" fmla="*/ 14 w 48"/>
                  <a:gd name="T11" fmla="*/ 46 h 48"/>
                  <a:gd name="T12" fmla="*/ 6 w 48"/>
                  <a:gd name="T13" fmla="*/ 40 h 48"/>
                  <a:gd name="T14" fmla="*/ 2 w 48"/>
                  <a:gd name="T15" fmla="*/ 32 h 48"/>
                  <a:gd name="T16" fmla="*/ 0 w 48"/>
                  <a:gd name="T17" fmla="*/ 23 h 48"/>
                  <a:gd name="T18" fmla="*/ 2 w 48"/>
                  <a:gd name="T19" fmla="*/ 13 h 48"/>
                  <a:gd name="T20" fmla="*/ 6 w 48"/>
                  <a:gd name="T21" fmla="*/ 5 h 48"/>
                  <a:gd name="T22" fmla="*/ 14 w 48"/>
                  <a:gd name="T23" fmla="*/ 2 h 48"/>
                  <a:gd name="T24" fmla="*/ 23 w 48"/>
                  <a:gd name="T25" fmla="*/ 0 h 48"/>
                  <a:gd name="T26" fmla="*/ 33 w 48"/>
                  <a:gd name="T27" fmla="*/ 2 h 48"/>
                  <a:gd name="T28" fmla="*/ 40 w 48"/>
                  <a:gd name="T29" fmla="*/ 5 h 48"/>
                  <a:gd name="T30" fmla="*/ 46 w 48"/>
                  <a:gd name="T31" fmla="*/ 13 h 48"/>
                  <a:gd name="T32" fmla="*/ 48 w 48"/>
                  <a:gd name="T33" fmla="*/ 2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 h="48">
                    <a:moveTo>
                      <a:pt x="48" y="23"/>
                    </a:moveTo>
                    <a:lnTo>
                      <a:pt x="46" y="32"/>
                    </a:lnTo>
                    <a:lnTo>
                      <a:pt x="40" y="40"/>
                    </a:lnTo>
                    <a:lnTo>
                      <a:pt x="33" y="46"/>
                    </a:lnTo>
                    <a:lnTo>
                      <a:pt x="23" y="48"/>
                    </a:lnTo>
                    <a:lnTo>
                      <a:pt x="14" y="46"/>
                    </a:lnTo>
                    <a:lnTo>
                      <a:pt x="6" y="40"/>
                    </a:lnTo>
                    <a:lnTo>
                      <a:pt x="2" y="32"/>
                    </a:lnTo>
                    <a:lnTo>
                      <a:pt x="0" y="23"/>
                    </a:lnTo>
                    <a:lnTo>
                      <a:pt x="2" y="13"/>
                    </a:lnTo>
                    <a:lnTo>
                      <a:pt x="6" y="5"/>
                    </a:lnTo>
                    <a:lnTo>
                      <a:pt x="14" y="2"/>
                    </a:lnTo>
                    <a:lnTo>
                      <a:pt x="23" y="0"/>
                    </a:lnTo>
                    <a:lnTo>
                      <a:pt x="33" y="2"/>
                    </a:lnTo>
                    <a:lnTo>
                      <a:pt x="40" y="5"/>
                    </a:lnTo>
                    <a:lnTo>
                      <a:pt x="46" y="13"/>
                    </a:lnTo>
                    <a:lnTo>
                      <a:pt x="48" y="23"/>
                    </a:lnTo>
                  </a:path>
                </a:pathLst>
              </a:custGeom>
              <a:grpFill/>
              <a:ln w="9525">
                <a:no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405" name="Freeform 119"/>
              <p:cNvSpPr>
                <a:spLocks/>
              </p:cNvSpPr>
              <p:nvPr/>
            </p:nvSpPr>
            <p:spPr bwMode="auto">
              <a:xfrm>
                <a:off x="2876273" y="2149216"/>
                <a:ext cx="55552" cy="55506"/>
              </a:xfrm>
              <a:custGeom>
                <a:avLst/>
                <a:gdLst>
                  <a:gd name="T0" fmla="*/ 48 w 48"/>
                  <a:gd name="T1" fmla="*/ 23 h 48"/>
                  <a:gd name="T2" fmla="*/ 46 w 48"/>
                  <a:gd name="T3" fmla="*/ 33 h 48"/>
                  <a:gd name="T4" fmla="*/ 40 w 48"/>
                  <a:gd name="T5" fmla="*/ 40 h 48"/>
                  <a:gd name="T6" fmla="*/ 33 w 48"/>
                  <a:gd name="T7" fmla="*/ 46 h 48"/>
                  <a:gd name="T8" fmla="*/ 23 w 48"/>
                  <a:gd name="T9" fmla="*/ 48 h 48"/>
                  <a:gd name="T10" fmla="*/ 14 w 48"/>
                  <a:gd name="T11" fmla="*/ 46 h 48"/>
                  <a:gd name="T12" fmla="*/ 6 w 48"/>
                  <a:gd name="T13" fmla="*/ 40 h 48"/>
                  <a:gd name="T14" fmla="*/ 2 w 48"/>
                  <a:gd name="T15" fmla="*/ 33 h 48"/>
                  <a:gd name="T16" fmla="*/ 0 w 48"/>
                  <a:gd name="T17" fmla="*/ 23 h 48"/>
                  <a:gd name="T18" fmla="*/ 2 w 48"/>
                  <a:gd name="T19" fmla="*/ 14 h 48"/>
                  <a:gd name="T20" fmla="*/ 6 w 48"/>
                  <a:gd name="T21" fmla="*/ 6 h 48"/>
                  <a:gd name="T22" fmla="*/ 14 w 48"/>
                  <a:gd name="T23" fmla="*/ 2 h 48"/>
                  <a:gd name="T24" fmla="*/ 23 w 48"/>
                  <a:gd name="T25" fmla="*/ 0 h 48"/>
                  <a:gd name="T26" fmla="*/ 33 w 48"/>
                  <a:gd name="T27" fmla="*/ 2 h 48"/>
                  <a:gd name="T28" fmla="*/ 40 w 48"/>
                  <a:gd name="T29" fmla="*/ 6 h 48"/>
                  <a:gd name="T30" fmla="*/ 46 w 48"/>
                  <a:gd name="T31" fmla="*/ 14 h 48"/>
                  <a:gd name="T32" fmla="*/ 48 w 48"/>
                  <a:gd name="T33" fmla="*/ 2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 h="48">
                    <a:moveTo>
                      <a:pt x="48" y="23"/>
                    </a:moveTo>
                    <a:lnTo>
                      <a:pt x="46" y="33"/>
                    </a:lnTo>
                    <a:lnTo>
                      <a:pt x="40" y="40"/>
                    </a:lnTo>
                    <a:lnTo>
                      <a:pt x="33" y="46"/>
                    </a:lnTo>
                    <a:lnTo>
                      <a:pt x="23" y="48"/>
                    </a:lnTo>
                    <a:lnTo>
                      <a:pt x="14" y="46"/>
                    </a:lnTo>
                    <a:lnTo>
                      <a:pt x="6" y="40"/>
                    </a:lnTo>
                    <a:lnTo>
                      <a:pt x="2" y="33"/>
                    </a:lnTo>
                    <a:lnTo>
                      <a:pt x="0" y="23"/>
                    </a:lnTo>
                    <a:lnTo>
                      <a:pt x="2" y="14"/>
                    </a:lnTo>
                    <a:lnTo>
                      <a:pt x="6" y="6"/>
                    </a:lnTo>
                    <a:lnTo>
                      <a:pt x="14" y="2"/>
                    </a:lnTo>
                    <a:lnTo>
                      <a:pt x="23" y="0"/>
                    </a:lnTo>
                    <a:lnTo>
                      <a:pt x="33" y="2"/>
                    </a:lnTo>
                    <a:lnTo>
                      <a:pt x="40" y="6"/>
                    </a:lnTo>
                    <a:lnTo>
                      <a:pt x="46" y="14"/>
                    </a:lnTo>
                    <a:lnTo>
                      <a:pt x="48" y="23"/>
                    </a:lnTo>
                    <a:close/>
                  </a:path>
                </a:pathLst>
              </a:custGeom>
              <a:grpFill/>
              <a:ln>
                <a:noFill/>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406" name="Freeform 120"/>
              <p:cNvSpPr>
                <a:spLocks/>
              </p:cNvSpPr>
              <p:nvPr/>
            </p:nvSpPr>
            <p:spPr bwMode="auto">
              <a:xfrm>
                <a:off x="2876273" y="2149216"/>
                <a:ext cx="55552" cy="55506"/>
              </a:xfrm>
              <a:custGeom>
                <a:avLst/>
                <a:gdLst>
                  <a:gd name="T0" fmla="*/ 48 w 48"/>
                  <a:gd name="T1" fmla="*/ 23 h 48"/>
                  <a:gd name="T2" fmla="*/ 46 w 48"/>
                  <a:gd name="T3" fmla="*/ 33 h 48"/>
                  <a:gd name="T4" fmla="*/ 40 w 48"/>
                  <a:gd name="T5" fmla="*/ 40 h 48"/>
                  <a:gd name="T6" fmla="*/ 33 w 48"/>
                  <a:gd name="T7" fmla="*/ 46 h 48"/>
                  <a:gd name="T8" fmla="*/ 23 w 48"/>
                  <a:gd name="T9" fmla="*/ 48 h 48"/>
                  <a:gd name="T10" fmla="*/ 14 w 48"/>
                  <a:gd name="T11" fmla="*/ 46 h 48"/>
                  <a:gd name="T12" fmla="*/ 6 w 48"/>
                  <a:gd name="T13" fmla="*/ 40 h 48"/>
                  <a:gd name="T14" fmla="*/ 2 w 48"/>
                  <a:gd name="T15" fmla="*/ 33 h 48"/>
                  <a:gd name="T16" fmla="*/ 0 w 48"/>
                  <a:gd name="T17" fmla="*/ 23 h 48"/>
                  <a:gd name="T18" fmla="*/ 2 w 48"/>
                  <a:gd name="T19" fmla="*/ 14 h 48"/>
                  <a:gd name="T20" fmla="*/ 6 w 48"/>
                  <a:gd name="T21" fmla="*/ 6 h 48"/>
                  <a:gd name="T22" fmla="*/ 14 w 48"/>
                  <a:gd name="T23" fmla="*/ 2 h 48"/>
                  <a:gd name="T24" fmla="*/ 23 w 48"/>
                  <a:gd name="T25" fmla="*/ 0 h 48"/>
                  <a:gd name="T26" fmla="*/ 33 w 48"/>
                  <a:gd name="T27" fmla="*/ 2 h 48"/>
                  <a:gd name="T28" fmla="*/ 40 w 48"/>
                  <a:gd name="T29" fmla="*/ 6 h 48"/>
                  <a:gd name="T30" fmla="*/ 46 w 48"/>
                  <a:gd name="T31" fmla="*/ 14 h 48"/>
                  <a:gd name="T32" fmla="*/ 48 w 48"/>
                  <a:gd name="T33" fmla="*/ 2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 h="48">
                    <a:moveTo>
                      <a:pt x="48" y="23"/>
                    </a:moveTo>
                    <a:lnTo>
                      <a:pt x="46" y="33"/>
                    </a:lnTo>
                    <a:lnTo>
                      <a:pt x="40" y="40"/>
                    </a:lnTo>
                    <a:lnTo>
                      <a:pt x="33" y="46"/>
                    </a:lnTo>
                    <a:lnTo>
                      <a:pt x="23" y="48"/>
                    </a:lnTo>
                    <a:lnTo>
                      <a:pt x="14" y="46"/>
                    </a:lnTo>
                    <a:lnTo>
                      <a:pt x="6" y="40"/>
                    </a:lnTo>
                    <a:lnTo>
                      <a:pt x="2" y="33"/>
                    </a:lnTo>
                    <a:lnTo>
                      <a:pt x="0" y="23"/>
                    </a:lnTo>
                    <a:lnTo>
                      <a:pt x="2" y="14"/>
                    </a:lnTo>
                    <a:lnTo>
                      <a:pt x="6" y="6"/>
                    </a:lnTo>
                    <a:lnTo>
                      <a:pt x="14" y="2"/>
                    </a:lnTo>
                    <a:lnTo>
                      <a:pt x="23" y="0"/>
                    </a:lnTo>
                    <a:lnTo>
                      <a:pt x="33" y="2"/>
                    </a:lnTo>
                    <a:lnTo>
                      <a:pt x="40" y="6"/>
                    </a:lnTo>
                    <a:lnTo>
                      <a:pt x="46" y="14"/>
                    </a:lnTo>
                    <a:lnTo>
                      <a:pt x="48" y="23"/>
                    </a:lnTo>
                  </a:path>
                </a:pathLst>
              </a:custGeom>
              <a:grpFill/>
              <a:ln w="9525">
                <a:no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407" name="Freeform 121"/>
              <p:cNvSpPr>
                <a:spLocks/>
              </p:cNvSpPr>
              <p:nvPr/>
            </p:nvSpPr>
            <p:spPr bwMode="auto">
              <a:xfrm>
                <a:off x="3114353" y="2404547"/>
                <a:ext cx="53965" cy="55507"/>
              </a:xfrm>
              <a:custGeom>
                <a:avLst/>
                <a:gdLst>
                  <a:gd name="T0" fmla="*/ 48 w 48"/>
                  <a:gd name="T1" fmla="*/ 23 h 48"/>
                  <a:gd name="T2" fmla="*/ 46 w 48"/>
                  <a:gd name="T3" fmla="*/ 32 h 48"/>
                  <a:gd name="T4" fmla="*/ 40 w 48"/>
                  <a:gd name="T5" fmla="*/ 40 h 48"/>
                  <a:gd name="T6" fmla="*/ 33 w 48"/>
                  <a:gd name="T7" fmla="*/ 46 h 48"/>
                  <a:gd name="T8" fmla="*/ 23 w 48"/>
                  <a:gd name="T9" fmla="*/ 48 h 48"/>
                  <a:gd name="T10" fmla="*/ 14 w 48"/>
                  <a:gd name="T11" fmla="*/ 46 h 48"/>
                  <a:gd name="T12" fmla="*/ 6 w 48"/>
                  <a:gd name="T13" fmla="*/ 40 h 48"/>
                  <a:gd name="T14" fmla="*/ 2 w 48"/>
                  <a:gd name="T15" fmla="*/ 32 h 48"/>
                  <a:gd name="T16" fmla="*/ 0 w 48"/>
                  <a:gd name="T17" fmla="*/ 23 h 48"/>
                  <a:gd name="T18" fmla="*/ 2 w 48"/>
                  <a:gd name="T19" fmla="*/ 13 h 48"/>
                  <a:gd name="T20" fmla="*/ 6 w 48"/>
                  <a:gd name="T21" fmla="*/ 5 h 48"/>
                  <a:gd name="T22" fmla="*/ 14 w 48"/>
                  <a:gd name="T23" fmla="*/ 1 h 48"/>
                  <a:gd name="T24" fmla="*/ 23 w 48"/>
                  <a:gd name="T25" fmla="*/ 0 h 48"/>
                  <a:gd name="T26" fmla="*/ 33 w 48"/>
                  <a:gd name="T27" fmla="*/ 1 h 48"/>
                  <a:gd name="T28" fmla="*/ 40 w 48"/>
                  <a:gd name="T29" fmla="*/ 5 h 48"/>
                  <a:gd name="T30" fmla="*/ 46 w 48"/>
                  <a:gd name="T31" fmla="*/ 13 h 48"/>
                  <a:gd name="T32" fmla="*/ 48 w 48"/>
                  <a:gd name="T33" fmla="*/ 2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 h="48">
                    <a:moveTo>
                      <a:pt x="48" y="23"/>
                    </a:moveTo>
                    <a:lnTo>
                      <a:pt x="46" y="32"/>
                    </a:lnTo>
                    <a:lnTo>
                      <a:pt x="40" y="40"/>
                    </a:lnTo>
                    <a:lnTo>
                      <a:pt x="33" y="46"/>
                    </a:lnTo>
                    <a:lnTo>
                      <a:pt x="23" y="48"/>
                    </a:lnTo>
                    <a:lnTo>
                      <a:pt x="14" y="46"/>
                    </a:lnTo>
                    <a:lnTo>
                      <a:pt x="6" y="40"/>
                    </a:lnTo>
                    <a:lnTo>
                      <a:pt x="2" y="32"/>
                    </a:lnTo>
                    <a:lnTo>
                      <a:pt x="0" y="23"/>
                    </a:lnTo>
                    <a:lnTo>
                      <a:pt x="2" y="13"/>
                    </a:lnTo>
                    <a:lnTo>
                      <a:pt x="6" y="5"/>
                    </a:lnTo>
                    <a:lnTo>
                      <a:pt x="14" y="1"/>
                    </a:lnTo>
                    <a:lnTo>
                      <a:pt x="23" y="0"/>
                    </a:lnTo>
                    <a:lnTo>
                      <a:pt x="33" y="1"/>
                    </a:lnTo>
                    <a:lnTo>
                      <a:pt x="40" y="5"/>
                    </a:lnTo>
                    <a:lnTo>
                      <a:pt x="46" y="13"/>
                    </a:lnTo>
                    <a:lnTo>
                      <a:pt x="48" y="23"/>
                    </a:lnTo>
                    <a:close/>
                  </a:path>
                </a:pathLst>
              </a:custGeom>
              <a:grpFill/>
              <a:ln>
                <a:noFill/>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408" name="Freeform 122"/>
              <p:cNvSpPr>
                <a:spLocks/>
              </p:cNvSpPr>
              <p:nvPr/>
            </p:nvSpPr>
            <p:spPr bwMode="auto">
              <a:xfrm>
                <a:off x="3114353" y="2404547"/>
                <a:ext cx="53965" cy="55507"/>
              </a:xfrm>
              <a:custGeom>
                <a:avLst/>
                <a:gdLst>
                  <a:gd name="T0" fmla="*/ 48 w 48"/>
                  <a:gd name="T1" fmla="*/ 23 h 48"/>
                  <a:gd name="T2" fmla="*/ 46 w 48"/>
                  <a:gd name="T3" fmla="*/ 32 h 48"/>
                  <a:gd name="T4" fmla="*/ 40 w 48"/>
                  <a:gd name="T5" fmla="*/ 40 h 48"/>
                  <a:gd name="T6" fmla="*/ 33 w 48"/>
                  <a:gd name="T7" fmla="*/ 46 h 48"/>
                  <a:gd name="T8" fmla="*/ 23 w 48"/>
                  <a:gd name="T9" fmla="*/ 48 h 48"/>
                  <a:gd name="T10" fmla="*/ 14 w 48"/>
                  <a:gd name="T11" fmla="*/ 46 h 48"/>
                  <a:gd name="T12" fmla="*/ 6 w 48"/>
                  <a:gd name="T13" fmla="*/ 40 h 48"/>
                  <a:gd name="T14" fmla="*/ 2 w 48"/>
                  <a:gd name="T15" fmla="*/ 32 h 48"/>
                  <a:gd name="T16" fmla="*/ 0 w 48"/>
                  <a:gd name="T17" fmla="*/ 23 h 48"/>
                  <a:gd name="T18" fmla="*/ 2 w 48"/>
                  <a:gd name="T19" fmla="*/ 13 h 48"/>
                  <a:gd name="T20" fmla="*/ 6 w 48"/>
                  <a:gd name="T21" fmla="*/ 5 h 48"/>
                  <a:gd name="T22" fmla="*/ 14 w 48"/>
                  <a:gd name="T23" fmla="*/ 1 h 48"/>
                  <a:gd name="T24" fmla="*/ 23 w 48"/>
                  <a:gd name="T25" fmla="*/ 0 h 48"/>
                  <a:gd name="T26" fmla="*/ 33 w 48"/>
                  <a:gd name="T27" fmla="*/ 1 h 48"/>
                  <a:gd name="T28" fmla="*/ 40 w 48"/>
                  <a:gd name="T29" fmla="*/ 5 h 48"/>
                  <a:gd name="T30" fmla="*/ 46 w 48"/>
                  <a:gd name="T31" fmla="*/ 13 h 48"/>
                  <a:gd name="T32" fmla="*/ 48 w 48"/>
                  <a:gd name="T33" fmla="*/ 2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 h="48">
                    <a:moveTo>
                      <a:pt x="48" y="23"/>
                    </a:moveTo>
                    <a:lnTo>
                      <a:pt x="46" y="32"/>
                    </a:lnTo>
                    <a:lnTo>
                      <a:pt x="40" y="40"/>
                    </a:lnTo>
                    <a:lnTo>
                      <a:pt x="33" y="46"/>
                    </a:lnTo>
                    <a:lnTo>
                      <a:pt x="23" y="48"/>
                    </a:lnTo>
                    <a:lnTo>
                      <a:pt x="14" y="46"/>
                    </a:lnTo>
                    <a:lnTo>
                      <a:pt x="6" y="40"/>
                    </a:lnTo>
                    <a:lnTo>
                      <a:pt x="2" y="32"/>
                    </a:lnTo>
                    <a:lnTo>
                      <a:pt x="0" y="23"/>
                    </a:lnTo>
                    <a:lnTo>
                      <a:pt x="2" y="13"/>
                    </a:lnTo>
                    <a:lnTo>
                      <a:pt x="6" y="5"/>
                    </a:lnTo>
                    <a:lnTo>
                      <a:pt x="14" y="1"/>
                    </a:lnTo>
                    <a:lnTo>
                      <a:pt x="23" y="0"/>
                    </a:lnTo>
                    <a:lnTo>
                      <a:pt x="33" y="1"/>
                    </a:lnTo>
                    <a:lnTo>
                      <a:pt x="40" y="5"/>
                    </a:lnTo>
                    <a:lnTo>
                      <a:pt x="46" y="13"/>
                    </a:lnTo>
                    <a:lnTo>
                      <a:pt x="48" y="23"/>
                    </a:lnTo>
                  </a:path>
                </a:pathLst>
              </a:custGeom>
              <a:grpFill/>
              <a:ln w="9525">
                <a:no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409" name="Freeform 123"/>
              <p:cNvSpPr>
                <a:spLocks/>
              </p:cNvSpPr>
              <p:nvPr/>
            </p:nvSpPr>
            <p:spPr bwMode="auto">
              <a:xfrm>
                <a:off x="3349259" y="2295120"/>
                <a:ext cx="55552" cy="55506"/>
              </a:xfrm>
              <a:custGeom>
                <a:avLst/>
                <a:gdLst>
                  <a:gd name="T0" fmla="*/ 48 w 48"/>
                  <a:gd name="T1" fmla="*/ 23 h 48"/>
                  <a:gd name="T2" fmla="*/ 46 w 48"/>
                  <a:gd name="T3" fmla="*/ 33 h 48"/>
                  <a:gd name="T4" fmla="*/ 40 w 48"/>
                  <a:gd name="T5" fmla="*/ 40 h 48"/>
                  <a:gd name="T6" fmla="*/ 33 w 48"/>
                  <a:gd name="T7" fmla="*/ 46 h 48"/>
                  <a:gd name="T8" fmla="*/ 23 w 48"/>
                  <a:gd name="T9" fmla="*/ 48 h 48"/>
                  <a:gd name="T10" fmla="*/ 13 w 48"/>
                  <a:gd name="T11" fmla="*/ 46 h 48"/>
                  <a:gd name="T12" fmla="*/ 6 w 48"/>
                  <a:gd name="T13" fmla="*/ 40 h 48"/>
                  <a:gd name="T14" fmla="*/ 2 w 48"/>
                  <a:gd name="T15" fmla="*/ 33 h 48"/>
                  <a:gd name="T16" fmla="*/ 0 w 48"/>
                  <a:gd name="T17" fmla="*/ 23 h 48"/>
                  <a:gd name="T18" fmla="*/ 2 w 48"/>
                  <a:gd name="T19" fmla="*/ 13 h 48"/>
                  <a:gd name="T20" fmla="*/ 6 w 48"/>
                  <a:gd name="T21" fmla="*/ 6 h 48"/>
                  <a:gd name="T22" fmla="*/ 13 w 48"/>
                  <a:gd name="T23" fmla="*/ 2 h 48"/>
                  <a:gd name="T24" fmla="*/ 23 w 48"/>
                  <a:gd name="T25" fmla="*/ 0 h 48"/>
                  <a:gd name="T26" fmla="*/ 33 w 48"/>
                  <a:gd name="T27" fmla="*/ 2 h 48"/>
                  <a:gd name="T28" fmla="*/ 40 w 48"/>
                  <a:gd name="T29" fmla="*/ 6 h 48"/>
                  <a:gd name="T30" fmla="*/ 46 w 48"/>
                  <a:gd name="T31" fmla="*/ 13 h 48"/>
                  <a:gd name="T32" fmla="*/ 48 w 48"/>
                  <a:gd name="T33" fmla="*/ 2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 h="48">
                    <a:moveTo>
                      <a:pt x="48" y="23"/>
                    </a:moveTo>
                    <a:lnTo>
                      <a:pt x="46" y="33"/>
                    </a:lnTo>
                    <a:lnTo>
                      <a:pt x="40" y="40"/>
                    </a:lnTo>
                    <a:lnTo>
                      <a:pt x="33" y="46"/>
                    </a:lnTo>
                    <a:lnTo>
                      <a:pt x="23" y="48"/>
                    </a:lnTo>
                    <a:lnTo>
                      <a:pt x="13" y="46"/>
                    </a:lnTo>
                    <a:lnTo>
                      <a:pt x="6" y="40"/>
                    </a:lnTo>
                    <a:lnTo>
                      <a:pt x="2" y="33"/>
                    </a:lnTo>
                    <a:lnTo>
                      <a:pt x="0" y="23"/>
                    </a:lnTo>
                    <a:lnTo>
                      <a:pt x="2" y="13"/>
                    </a:lnTo>
                    <a:lnTo>
                      <a:pt x="6" y="6"/>
                    </a:lnTo>
                    <a:lnTo>
                      <a:pt x="13" y="2"/>
                    </a:lnTo>
                    <a:lnTo>
                      <a:pt x="23" y="0"/>
                    </a:lnTo>
                    <a:lnTo>
                      <a:pt x="33" y="2"/>
                    </a:lnTo>
                    <a:lnTo>
                      <a:pt x="40" y="6"/>
                    </a:lnTo>
                    <a:lnTo>
                      <a:pt x="46" y="13"/>
                    </a:lnTo>
                    <a:lnTo>
                      <a:pt x="48" y="23"/>
                    </a:lnTo>
                    <a:close/>
                  </a:path>
                </a:pathLst>
              </a:custGeom>
              <a:grpFill/>
              <a:ln>
                <a:noFill/>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410" name="Freeform 124"/>
              <p:cNvSpPr>
                <a:spLocks/>
              </p:cNvSpPr>
              <p:nvPr/>
            </p:nvSpPr>
            <p:spPr bwMode="auto">
              <a:xfrm>
                <a:off x="3349259" y="2295120"/>
                <a:ext cx="55552" cy="55506"/>
              </a:xfrm>
              <a:custGeom>
                <a:avLst/>
                <a:gdLst>
                  <a:gd name="T0" fmla="*/ 48 w 48"/>
                  <a:gd name="T1" fmla="*/ 23 h 48"/>
                  <a:gd name="T2" fmla="*/ 46 w 48"/>
                  <a:gd name="T3" fmla="*/ 33 h 48"/>
                  <a:gd name="T4" fmla="*/ 40 w 48"/>
                  <a:gd name="T5" fmla="*/ 40 h 48"/>
                  <a:gd name="T6" fmla="*/ 33 w 48"/>
                  <a:gd name="T7" fmla="*/ 46 h 48"/>
                  <a:gd name="T8" fmla="*/ 23 w 48"/>
                  <a:gd name="T9" fmla="*/ 48 h 48"/>
                  <a:gd name="T10" fmla="*/ 13 w 48"/>
                  <a:gd name="T11" fmla="*/ 46 h 48"/>
                  <a:gd name="T12" fmla="*/ 6 w 48"/>
                  <a:gd name="T13" fmla="*/ 40 h 48"/>
                  <a:gd name="T14" fmla="*/ 2 w 48"/>
                  <a:gd name="T15" fmla="*/ 33 h 48"/>
                  <a:gd name="T16" fmla="*/ 0 w 48"/>
                  <a:gd name="T17" fmla="*/ 23 h 48"/>
                  <a:gd name="T18" fmla="*/ 2 w 48"/>
                  <a:gd name="T19" fmla="*/ 13 h 48"/>
                  <a:gd name="T20" fmla="*/ 6 w 48"/>
                  <a:gd name="T21" fmla="*/ 6 h 48"/>
                  <a:gd name="T22" fmla="*/ 13 w 48"/>
                  <a:gd name="T23" fmla="*/ 2 h 48"/>
                  <a:gd name="T24" fmla="*/ 23 w 48"/>
                  <a:gd name="T25" fmla="*/ 0 h 48"/>
                  <a:gd name="T26" fmla="*/ 33 w 48"/>
                  <a:gd name="T27" fmla="*/ 2 h 48"/>
                  <a:gd name="T28" fmla="*/ 40 w 48"/>
                  <a:gd name="T29" fmla="*/ 6 h 48"/>
                  <a:gd name="T30" fmla="*/ 46 w 48"/>
                  <a:gd name="T31" fmla="*/ 13 h 48"/>
                  <a:gd name="T32" fmla="*/ 48 w 48"/>
                  <a:gd name="T33" fmla="*/ 23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8" h="48">
                    <a:moveTo>
                      <a:pt x="48" y="23"/>
                    </a:moveTo>
                    <a:lnTo>
                      <a:pt x="46" y="33"/>
                    </a:lnTo>
                    <a:lnTo>
                      <a:pt x="40" y="40"/>
                    </a:lnTo>
                    <a:lnTo>
                      <a:pt x="33" y="46"/>
                    </a:lnTo>
                    <a:lnTo>
                      <a:pt x="23" y="48"/>
                    </a:lnTo>
                    <a:lnTo>
                      <a:pt x="13" y="46"/>
                    </a:lnTo>
                    <a:lnTo>
                      <a:pt x="6" y="40"/>
                    </a:lnTo>
                    <a:lnTo>
                      <a:pt x="2" y="33"/>
                    </a:lnTo>
                    <a:lnTo>
                      <a:pt x="0" y="23"/>
                    </a:lnTo>
                    <a:lnTo>
                      <a:pt x="2" y="13"/>
                    </a:lnTo>
                    <a:lnTo>
                      <a:pt x="6" y="6"/>
                    </a:lnTo>
                    <a:lnTo>
                      <a:pt x="13" y="2"/>
                    </a:lnTo>
                    <a:lnTo>
                      <a:pt x="23" y="0"/>
                    </a:lnTo>
                    <a:lnTo>
                      <a:pt x="33" y="2"/>
                    </a:lnTo>
                    <a:lnTo>
                      <a:pt x="40" y="6"/>
                    </a:lnTo>
                    <a:lnTo>
                      <a:pt x="46" y="13"/>
                    </a:lnTo>
                    <a:lnTo>
                      <a:pt x="48" y="23"/>
                    </a:lnTo>
                  </a:path>
                </a:pathLst>
              </a:custGeom>
              <a:grpFill/>
              <a:ln w="9525">
                <a:no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grpSp>
        <p:sp>
          <p:nvSpPr>
            <p:cNvPr id="411" name="Rectangle 125"/>
            <p:cNvSpPr>
              <a:spLocks noChangeArrowheads="1"/>
            </p:cNvSpPr>
            <p:nvPr/>
          </p:nvSpPr>
          <p:spPr bwMode="auto">
            <a:xfrm>
              <a:off x="6667791" y="4465645"/>
              <a:ext cx="182742" cy="215444"/>
            </a:xfrm>
            <a:prstGeom prst="rect">
              <a:avLst/>
            </a:prstGeom>
            <a:noFill/>
            <a:ln w="9525">
              <a:noFill/>
              <a:miter lim="800000"/>
              <a:headEnd/>
              <a:tailEnd/>
            </a:ln>
          </p:spPr>
          <p:txBody>
            <a:bodyPr wrap="none" lIns="0" tIns="0" rIns="0" bIns="0">
              <a:spAutoFit/>
            </a:bodyPr>
            <a:lstStyle/>
            <a:p>
              <a:pPr marL="0" marR="0" lvl="0" indent="0" algn="r" defTabSz="913969" rtl="0" eaLnBrk="0" fontAlgn="base" latinLnBrk="0" hangingPunct="0">
                <a:lnSpc>
                  <a:spcPct val="100000"/>
                </a:lnSpc>
                <a:spcBef>
                  <a:spcPct val="0"/>
                </a:spcBef>
                <a:spcAft>
                  <a:spcPct val="0"/>
                </a:spcAft>
                <a:buClrTx/>
                <a:buSzTx/>
                <a:buFontTx/>
                <a:buNone/>
                <a:tabLst/>
                <a:defRPr/>
              </a:pPr>
              <a:r>
                <a:rPr kumimoji="0" lang="en-US" altLang="en-US" sz="1400" b="0"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85</a:t>
              </a:r>
            </a:p>
          </p:txBody>
        </p:sp>
        <p:sp>
          <p:nvSpPr>
            <p:cNvPr id="412" name="Rectangle 126"/>
            <p:cNvSpPr>
              <a:spLocks noChangeArrowheads="1"/>
            </p:cNvSpPr>
            <p:nvPr/>
          </p:nvSpPr>
          <p:spPr bwMode="auto">
            <a:xfrm>
              <a:off x="6667791" y="4083057"/>
              <a:ext cx="182742" cy="215444"/>
            </a:xfrm>
            <a:prstGeom prst="rect">
              <a:avLst/>
            </a:prstGeom>
            <a:noFill/>
            <a:ln w="9525">
              <a:noFill/>
              <a:miter lim="800000"/>
              <a:headEnd/>
              <a:tailEnd/>
            </a:ln>
          </p:spPr>
          <p:txBody>
            <a:bodyPr wrap="none" lIns="0" tIns="0" rIns="0" bIns="0">
              <a:spAutoFit/>
            </a:bodyPr>
            <a:lstStyle/>
            <a:p>
              <a:pPr marL="0" marR="0" lvl="0" indent="0" algn="r" defTabSz="913969" rtl="0" eaLnBrk="0" fontAlgn="base" latinLnBrk="0" hangingPunct="0">
                <a:lnSpc>
                  <a:spcPct val="100000"/>
                </a:lnSpc>
                <a:spcBef>
                  <a:spcPct val="0"/>
                </a:spcBef>
                <a:spcAft>
                  <a:spcPct val="0"/>
                </a:spcAft>
                <a:buClrTx/>
                <a:buSzTx/>
                <a:buFontTx/>
                <a:buNone/>
                <a:tabLst/>
                <a:defRPr/>
              </a:pPr>
              <a:r>
                <a:rPr kumimoji="0" lang="en-US" altLang="en-US" sz="1400" b="0"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90</a:t>
              </a:r>
            </a:p>
          </p:txBody>
        </p:sp>
        <p:sp>
          <p:nvSpPr>
            <p:cNvPr id="413" name="Rectangle 127"/>
            <p:cNvSpPr>
              <a:spLocks noChangeArrowheads="1"/>
            </p:cNvSpPr>
            <p:nvPr/>
          </p:nvSpPr>
          <p:spPr bwMode="auto">
            <a:xfrm>
              <a:off x="6667791" y="3700465"/>
              <a:ext cx="182742" cy="215444"/>
            </a:xfrm>
            <a:prstGeom prst="rect">
              <a:avLst/>
            </a:prstGeom>
            <a:noFill/>
            <a:ln w="9525">
              <a:noFill/>
              <a:miter lim="800000"/>
              <a:headEnd/>
              <a:tailEnd/>
            </a:ln>
          </p:spPr>
          <p:txBody>
            <a:bodyPr wrap="none" lIns="0" tIns="0" rIns="0" bIns="0">
              <a:spAutoFit/>
            </a:bodyPr>
            <a:lstStyle/>
            <a:p>
              <a:pPr marL="0" marR="0" lvl="0" indent="0" algn="r" defTabSz="913969" rtl="0" eaLnBrk="0" fontAlgn="base" latinLnBrk="0" hangingPunct="0">
                <a:lnSpc>
                  <a:spcPct val="100000"/>
                </a:lnSpc>
                <a:spcBef>
                  <a:spcPct val="0"/>
                </a:spcBef>
                <a:spcAft>
                  <a:spcPct val="0"/>
                </a:spcAft>
                <a:buClrTx/>
                <a:buSzTx/>
                <a:buFontTx/>
                <a:buNone/>
                <a:tabLst/>
                <a:defRPr/>
              </a:pPr>
              <a:r>
                <a:rPr kumimoji="0" lang="en-US" altLang="en-US" sz="1400" b="0"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95</a:t>
              </a:r>
            </a:p>
          </p:txBody>
        </p:sp>
        <p:sp>
          <p:nvSpPr>
            <p:cNvPr id="414" name="Rectangle 128"/>
            <p:cNvSpPr>
              <a:spLocks noChangeArrowheads="1"/>
            </p:cNvSpPr>
            <p:nvPr/>
          </p:nvSpPr>
          <p:spPr bwMode="auto">
            <a:xfrm>
              <a:off x="6576417" y="3316292"/>
              <a:ext cx="274113" cy="215444"/>
            </a:xfrm>
            <a:prstGeom prst="rect">
              <a:avLst/>
            </a:prstGeom>
            <a:noFill/>
            <a:ln w="9525">
              <a:noFill/>
              <a:miter lim="800000"/>
              <a:headEnd/>
              <a:tailEnd/>
            </a:ln>
          </p:spPr>
          <p:txBody>
            <a:bodyPr wrap="none" lIns="0" tIns="0" rIns="0" bIns="0">
              <a:spAutoFit/>
            </a:bodyPr>
            <a:lstStyle/>
            <a:p>
              <a:pPr marL="0" marR="0" lvl="0" indent="0" algn="r" defTabSz="913969" rtl="0" eaLnBrk="0" fontAlgn="base" latinLnBrk="0" hangingPunct="0">
                <a:lnSpc>
                  <a:spcPct val="100000"/>
                </a:lnSpc>
                <a:spcBef>
                  <a:spcPct val="0"/>
                </a:spcBef>
                <a:spcAft>
                  <a:spcPct val="0"/>
                </a:spcAft>
                <a:buClrTx/>
                <a:buSzTx/>
                <a:buFontTx/>
                <a:buNone/>
                <a:tabLst/>
                <a:defRPr/>
              </a:pPr>
              <a:r>
                <a:rPr kumimoji="0" lang="en-US" altLang="en-US" sz="1400" b="0"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100</a:t>
              </a:r>
            </a:p>
          </p:txBody>
        </p:sp>
        <p:sp>
          <p:nvSpPr>
            <p:cNvPr id="415" name="Rectangle 129"/>
            <p:cNvSpPr>
              <a:spLocks noChangeArrowheads="1"/>
            </p:cNvSpPr>
            <p:nvPr/>
          </p:nvSpPr>
          <p:spPr bwMode="auto">
            <a:xfrm>
              <a:off x="6576417" y="2933728"/>
              <a:ext cx="274113" cy="215444"/>
            </a:xfrm>
            <a:prstGeom prst="rect">
              <a:avLst/>
            </a:prstGeom>
            <a:noFill/>
            <a:ln w="9525">
              <a:noFill/>
              <a:miter lim="800000"/>
              <a:headEnd/>
              <a:tailEnd/>
            </a:ln>
          </p:spPr>
          <p:txBody>
            <a:bodyPr wrap="none" lIns="0" tIns="0" rIns="0" bIns="0">
              <a:spAutoFit/>
            </a:bodyPr>
            <a:lstStyle/>
            <a:p>
              <a:pPr marL="0" marR="0" lvl="0" indent="0" algn="r" defTabSz="913969" rtl="0" eaLnBrk="0" fontAlgn="base" latinLnBrk="0" hangingPunct="0">
                <a:lnSpc>
                  <a:spcPct val="100000"/>
                </a:lnSpc>
                <a:spcBef>
                  <a:spcPct val="0"/>
                </a:spcBef>
                <a:spcAft>
                  <a:spcPct val="0"/>
                </a:spcAft>
                <a:buClrTx/>
                <a:buSzTx/>
                <a:buFontTx/>
                <a:buNone/>
                <a:tabLst/>
                <a:defRPr/>
              </a:pPr>
              <a:r>
                <a:rPr kumimoji="0" lang="en-US" altLang="en-US" sz="1400" b="0"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105</a:t>
              </a:r>
            </a:p>
          </p:txBody>
        </p:sp>
        <p:sp>
          <p:nvSpPr>
            <p:cNvPr id="416" name="Rectangle 130"/>
            <p:cNvSpPr>
              <a:spLocks noChangeArrowheads="1"/>
            </p:cNvSpPr>
            <p:nvPr/>
          </p:nvSpPr>
          <p:spPr bwMode="auto">
            <a:xfrm>
              <a:off x="6576417" y="2551120"/>
              <a:ext cx="274113" cy="215444"/>
            </a:xfrm>
            <a:prstGeom prst="rect">
              <a:avLst/>
            </a:prstGeom>
            <a:noFill/>
            <a:ln w="9525">
              <a:noFill/>
              <a:miter lim="800000"/>
              <a:headEnd/>
              <a:tailEnd/>
            </a:ln>
          </p:spPr>
          <p:txBody>
            <a:bodyPr wrap="none" lIns="0" tIns="0" rIns="0" bIns="0">
              <a:spAutoFit/>
            </a:bodyPr>
            <a:lstStyle/>
            <a:p>
              <a:pPr marL="0" marR="0" lvl="0" indent="0" algn="r" defTabSz="913969" rtl="0" eaLnBrk="0" fontAlgn="base" latinLnBrk="0" hangingPunct="0">
                <a:lnSpc>
                  <a:spcPct val="100000"/>
                </a:lnSpc>
                <a:spcBef>
                  <a:spcPct val="0"/>
                </a:spcBef>
                <a:spcAft>
                  <a:spcPct val="0"/>
                </a:spcAft>
                <a:buClrTx/>
                <a:buSzTx/>
                <a:buFontTx/>
                <a:buNone/>
                <a:tabLst/>
                <a:defRPr/>
              </a:pPr>
              <a:r>
                <a:rPr kumimoji="0" lang="en-US" altLang="en-US" sz="1400" b="0"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110</a:t>
              </a:r>
            </a:p>
          </p:txBody>
        </p:sp>
        <p:sp>
          <p:nvSpPr>
            <p:cNvPr id="417" name="Rectangle 131"/>
            <p:cNvSpPr>
              <a:spLocks noChangeArrowheads="1"/>
            </p:cNvSpPr>
            <p:nvPr/>
          </p:nvSpPr>
          <p:spPr bwMode="auto">
            <a:xfrm>
              <a:off x="6576417" y="2168547"/>
              <a:ext cx="274113" cy="215444"/>
            </a:xfrm>
            <a:prstGeom prst="rect">
              <a:avLst/>
            </a:prstGeom>
            <a:noFill/>
            <a:ln w="9525">
              <a:noFill/>
              <a:miter lim="800000"/>
              <a:headEnd/>
              <a:tailEnd/>
            </a:ln>
          </p:spPr>
          <p:txBody>
            <a:bodyPr wrap="none" lIns="0" tIns="0" rIns="0" bIns="0">
              <a:spAutoFit/>
            </a:bodyPr>
            <a:lstStyle/>
            <a:p>
              <a:pPr marL="0" marR="0" lvl="0" indent="0" algn="r" defTabSz="913969" rtl="0" eaLnBrk="0" fontAlgn="base" latinLnBrk="0" hangingPunct="0">
                <a:lnSpc>
                  <a:spcPct val="100000"/>
                </a:lnSpc>
                <a:spcBef>
                  <a:spcPct val="0"/>
                </a:spcBef>
                <a:spcAft>
                  <a:spcPct val="0"/>
                </a:spcAft>
                <a:buClrTx/>
                <a:buSzTx/>
                <a:buFontTx/>
                <a:buNone/>
                <a:tabLst/>
                <a:defRPr/>
              </a:pPr>
              <a:r>
                <a:rPr kumimoji="0" lang="en-US" altLang="en-US" sz="1400" b="0"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115</a:t>
              </a:r>
            </a:p>
          </p:txBody>
        </p:sp>
        <p:sp>
          <p:nvSpPr>
            <p:cNvPr id="418" name="Rectangle 132"/>
            <p:cNvSpPr>
              <a:spLocks noChangeArrowheads="1"/>
            </p:cNvSpPr>
            <p:nvPr/>
          </p:nvSpPr>
          <p:spPr bwMode="auto">
            <a:xfrm>
              <a:off x="6878868" y="4605345"/>
              <a:ext cx="104195" cy="246221"/>
            </a:xfrm>
            <a:prstGeom prst="rect">
              <a:avLst/>
            </a:prstGeom>
            <a:noFill/>
            <a:ln w="9525">
              <a:noFill/>
              <a:miter lim="800000"/>
              <a:headEnd/>
              <a:tailEnd/>
            </a:ln>
          </p:spPr>
          <p:txBody>
            <a:bodyPr wrap="none" lIns="0" tIns="0" rIns="0" bIns="0">
              <a:spAutoFit/>
            </a:bodyPr>
            <a:lstStyle/>
            <a:p>
              <a:pPr marL="0" marR="0" lvl="0" indent="0" algn="ctr" defTabSz="913969" rtl="0" eaLnBrk="0" fontAlgn="base" latinLnBrk="0" hangingPunct="0">
                <a:lnSpc>
                  <a:spcPct val="100000"/>
                </a:lnSpc>
                <a:spcBef>
                  <a:spcPct val="0"/>
                </a:spcBef>
                <a:spcAft>
                  <a:spcPct val="0"/>
                </a:spcAft>
                <a:buClrTx/>
                <a:buSzTx/>
                <a:buFontTx/>
                <a:buNone/>
                <a:tabLst/>
                <a:defRPr/>
              </a:pPr>
              <a:r>
                <a:rPr kumimoji="0" lang="en-US" altLang="en-US" sz="1600" b="0"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0</a:t>
              </a:r>
            </a:p>
          </p:txBody>
        </p:sp>
        <p:sp>
          <p:nvSpPr>
            <p:cNvPr id="419" name="Rectangle 133"/>
            <p:cNvSpPr>
              <a:spLocks noChangeArrowheads="1"/>
            </p:cNvSpPr>
            <p:nvPr/>
          </p:nvSpPr>
          <p:spPr bwMode="auto">
            <a:xfrm>
              <a:off x="7249042" y="4605345"/>
              <a:ext cx="208390" cy="246221"/>
            </a:xfrm>
            <a:prstGeom prst="rect">
              <a:avLst/>
            </a:prstGeom>
            <a:noFill/>
            <a:ln w="9525">
              <a:noFill/>
              <a:miter lim="800000"/>
              <a:headEnd/>
              <a:tailEnd/>
            </a:ln>
          </p:spPr>
          <p:txBody>
            <a:bodyPr wrap="none" lIns="0" tIns="0" rIns="0" bIns="0">
              <a:spAutoFit/>
            </a:bodyPr>
            <a:lstStyle/>
            <a:p>
              <a:pPr marL="0" marR="0" lvl="0" indent="0" algn="ctr" defTabSz="913969" rtl="0" eaLnBrk="0" fontAlgn="base" latinLnBrk="0" hangingPunct="0">
                <a:lnSpc>
                  <a:spcPct val="100000"/>
                </a:lnSpc>
                <a:spcBef>
                  <a:spcPct val="0"/>
                </a:spcBef>
                <a:spcAft>
                  <a:spcPct val="0"/>
                </a:spcAft>
                <a:buClrTx/>
                <a:buSzTx/>
                <a:buFontTx/>
                <a:buNone/>
                <a:tabLst/>
                <a:defRPr/>
              </a:pPr>
              <a:r>
                <a:rPr kumimoji="0" lang="en-US" altLang="en-US" sz="1600" b="0"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12</a:t>
              </a:r>
            </a:p>
          </p:txBody>
        </p:sp>
        <p:sp>
          <p:nvSpPr>
            <p:cNvPr id="420" name="Rectangle 134"/>
            <p:cNvSpPr>
              <a:spLocks noChangeArrowheads="1"/>
            </p:cNvSpPr>
            <p:nvPr/>
          </p:nvSpPr>
          <p:spPr bwMode="auto">
            <a:xfrm>
              <a:off x="7663911" y="4605345"/>
              <a:ext cx="208390" cy="246221"/>
            </a:xfrm>
            <a:prstGeom prst="rect">
              <a:avLst/>
            </a:prstGeom>
            <a:noFill/>
            <a:ln w="9525">
              <a:noFill/>
              <a:miter lim="800000"/>
              <a:headEnd/>
              <a:tailEnd/>
            </a:ln>
          </p:spPr>
          <p:txBody>
            <a:bodyPr wrap="none" lIns="0" tIns="0" rIns="0" bIns="0">
              <a:spAutoFit/>
            </a:bodyPr>
            <a:lstStyle/>
            <a:p>
              <a:pPr marL="0" marR="0" lvl="0" indent="0" algn="ctr" defTabSz="913969" rtl="0" eaLnBrk="0" fontAlgn="base" latinLnBrk="0" hangingPunct="0">
                <a:lnSpc>
                  <a:spcPct val="100000"/>
                </a:lnSpc>
                <a:spcBef>
                  <a:spcPct val="0"/>
                </a:spcBef>
                <a:spcAft>
                  <a:spcPct val="0"/>
                </a:spcAft>
                <a:buClrTx/>
                <a:buSzTx/>
                <a:buFontTx/>
                <a:buNone/>
                <a:tabLst/>
                <a:defRPr/>
              </a:pPr>
              <a:r>
                <a:rPr kumimoji="0" lang="en-US" altLang="en-US" sz="1600" b="0"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24</a:t>
              </a:r>
            </a:p>
          </p:txBody>
        </p:sp>
        <p:sp>
          <p:nvSpPr>
            <p:cNvPr id="421" name="Rectangle 135"/>
            <p:cNvSpPr>
              <a:spLocks noChangeArrowheads="1"/>
            </p:cNvSpPr>
            <p:nvPr/>
          </p:nvSpPr>
          <p:spPr bwMode="auto">
            <a:xfrm>
              <a:off x="8078775" y="4605345"/>
              <a:ext cx="208390" cy="246221"/>
            </a:xfrm>
            <a:prstGeom prst="rect">
              <a:avLst/>
            </a:prstGeom>
            <a:noFill/>
            <a:ln w="9525">
              <a:noFill/>
              <a:miter lim="800000"/>
              <a:headEnd/>
              <a:tailEnd/>
            </a:ln>
          </p:spPr>
          <p:txBody>
            <a:bodyPr wrap="none" lIns="0" tIns="0" rIns="0" bIns="0">
              <a:spAutoFit/>
            </a:bodyPr>
            <a:lstStyle/>
            <a:p>
              <a:pPr marL="0" marR="0" lvl="0" indent="0" algn="ctr" defTabSz="913969" rtl="0" eaLnBrk="0" fontAlgn="base" latinLnBrk="0" hangingPunct="0">
                <a:lnSpc>
                  <a:spcPct val="100000"/>
                </a:lnSpc>
                <a:spcBef>
                  <a:spcPct val="0"/>
                </a:spcBef>
                <a:spcAft>
                  <a:spcPct val="0"/>
                </a:spcAft>
                <a:buClrTx/>
                <a:buSzTx/>
                <a:buFontTx/>
                <a:buNone/>
                <a:tabLst/>
                <a:defRPr/>
              </a:pPr>
              <a:r>
                <a:rPr kumimoji="0" lang="en-US" altLang="en-US" sz="1600" b="0"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36</a:t>
              </a:r>
            </a:p>
          </p:txBody>
        </p:sp>
        <p:sp>
          <p:nvSpPr>
            <p:cNvPr id="422" name="Rectangle 136"/>
            <p:cNvSpPr>
              <a:spLocks noChangeArrowheads="1"/>
            </p:cNvSpPr>
            <p:nvPr/>
          </p:nvSpPr>
          <p:spPr bwMode="auto">
            <a:xfrm>
              <a:off x="8491527" y="4605345"/>
              <a:ext cx="208390" cy="246221"/>
            </a:xfrm>
            <a:prstGeom prst="rect">
              <a:avLst/>
            </a:prstGeom>
            <a:noFill/>
            <a:ln w="9525">
              <a:noFill/>
              <a:miter lim="800000"/>
              <a:headEnd/>
              <a:tailEnd/>
            </a:ln>
          </p:spPr>
          <p:txBody>
            <a:bodyPr wrap="none" lIns="0" tIns="0" rIns="0" bIns="0">
              <a:spAutoFit/>
            </a:bodyPr>
            <a:lstStyle/>
            <a:p>
              <a:pPr marL="0" marR="0" lvl="0" indent="0" algn="ctr" defTabSz="913969" rtl="0" eaLnBrk="0" fontAlgn="base" latinLnBrk="0" hangingPunct="0">
                <a:lnSpc>
                  <a:spcPct val="100000"/>
                </a:lnSpc>
                <a:spcBef>
                  <a:spcPct val="0"/>
                </a:spcBef>
                <a:spcAft>
                  <a:spcPct val="0"/>
                </a:spcAft>
                <a:buClrTx/>
                <a:buSzTx/>
                <a:buFontTx/>
                <a:buNone/>
                <a:tabLst/>
                <a:defRPr/>
              </a:pPr>
              <a:r>
                <a:rPr kumimoji="0" lang="en-US" altLang="en-US" sz="1600" b="0"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48</a:t>
              </a:r>
            </a:p>
          </p:txBody>
        </p:sp>
        <p:sp>
          <p:nvSpPr>
            <p:cNvPr id="423" name="Rectangle 137"/>
            <p:cNvSpPr>
              <a:spLocks noChangeArrowheads="1"/>
            </p:cNvSpPr>
            <p:nvPr/>
          </p:nvSpPr>
          <p:spPr bwMode="auto">
            <a:xfrm>
              <a:off x="8904275" y="4605345"/>
              <a:ext cx="208390" cy="246221"/>
            </a:xfrm>
            <a:prstGeom prst="rect">
              <a:avLst/>
            </a:prstGeom>
            <a:noFill/>
            <a:ln w="9525">
              <a:noFill/>
              <a:miter lim="800000"/>
              <a:headEnd/>
              <a:tailEnd/>
            </a:ln>
          </p:spPr>
          <p:txBody>
            <a:bodyPr wrap="none" lIns="0" tIns="0" rIns="0" bIns="0">
              <a:spAutoFit/>
            </a:bodyPr>
            <a:lstStyle/>
            <a:p>
              <a:pPr marL="0" marR="0" lvl="0" indent="0" algn="ctr" defTabSz="913969" rtl="0" eaLnBrk="0" fontAlgn="base" latinLnBrk="0" hangingPunct="0">
                <a:lnSpc>
                  <a:spcPct val="100000"/>
                </a:lnSpc>
                <a:spcBef>
                  <a:spcPct val="0"/>
                </a:spcBef>
                <a:spcAft>
                  <a:spcPct val="0"/>
                </a:spcAft>
                <a:buClrTx/>
                <a:buSzTx/>
                <a:buFontTx/>
                <a:buNone/>
                <a:tabLst/>
                <a:defRPr/>
              </a:pPr>
              <a:r>
                <a:rPr kumimoji="0" lang="en-US" altLang="en-US" sz="1600" b="0"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60</a:t>
              </a:r>
            </a:p>
          </p:txBody>
        </p:sp>
        <p:sp>
          <p:nvSpPr>
            <p:cNvPr id="424" name="Rectangle 138"/>
            <p:cNvSpPr>
              <a:spLocks noChangeArrowheads="1"/>
            </p:cNvSpPr>
            <p:nvPr/>
          </p:nvSpPr>
          <p:spPr bwMode="auto">
            <a:xfrm>
              <a:off x="9318087" y="4605345"/>
              <a:ext cx="208390" cy="246221"/>
            </a:xfrm>
            <a:prstGeom prst="rect">
              <a:avLst/>
            </a:prstGeom>
            <a:noFill/>
            <a:ln w="9525">
              <a:noFill/>
              <a:miter lim="800000"/>
              <a:headEnd/>
              <a:tailEnd/>
            </a:ln>
          </p:spPr>
          <p:txBody>
            <a:bodyPr wrap="none" lIns="0" tIns="0" rIns="0" bIns="0">
              <a:spAutoFit/>
            </a:bodyPr>
            <a:lstStyle/>
            <a:p>
              <a:pPr marL="0" marR="0" lvl="0" indent="0" algn="ctr" defTabSz="913969" rtl="0" eaLnBrk="0" fontAlgn="base" latinLnBrk="0" hangingPunct="0">
                <a:lnSpc>
                  <a:spcPct val="100000"/>
                </a:lnSpc>
                <a:spcBef>
                  <a:spcPct val="0"/>
                </a:spcBef>
                <a:spcAft>
                  <a:spcPct val="0"/>
                </a:spcAft>
                <a:buClrTx/>
                <a:buSzTx/>
                <a:buFontTx/>
                <a:buNone/>
                <a:tabLst/>
                <a:defRPr/>
              </a:pPr>
              <a:r>
                <a:rPr kumimoji="0" lang="en-US" altLang="en-US" sz="1600" b="0"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72</a:t>
              </a:r>
            </a:p>
          </p:txBody>
        </p:sp>
        <p:sp>
          <p:nvSpPr>
            <p:cNvPr id="425" name="Rectangle 139"/>
            <p:cNvSpPr>
              <a:spLocks noChangeArrowheads="1"/>
            </p:cNvSpPr>
            <p:nvPr/>
          </p:nvSpPr>
          <p:spPr bwMode="auto">
            <a:xfrm>
              <a:off x="9731893" y="4605345"/>
              <a:ext cx="208390" cy="246221"/>
            </a:xfrm>
            <a:prstGeom prst="rect">
              <a:avLst/>
            </a:prstGeom>
            <a:noFill/>
            <a:ln w="9525">
              <a:noFill/>
              <a:miter lim="800000"/>
              <a:headEnd/>
              <a:tailEnd/>
            </a:ln>
          </p:spPr>
          <p:txBody>
            <a:bodyPr wrap="none" lIns="0" tIns="0" rIns="0" bIns="0">
              <a:spAutoFit/>
            </a:bodyPr>
            <a:lstStyle/>
            <a:p>
              <a:pPr marL="0" marR="0" lvl="0" indent="0" algn="ctr" defTabSz="913969" rtl="0" eaLnBrk="0" fontAlgn="base" latinLnBrk="0" hangingPunct="0">
                <a:lnSpc>
                  <a:spcPct val="100000"/>
                </a:lnSpc>
                <a:spcBef>
                  <a:spcPct val="0"/>
                </a:spcBef>
                <a:spcAft>
                  <a:spcPct val="0"/>
                </a:spcAft>
                <a:buClrTx/>
                <a:buSzTx/>
                <a:buFontTx/>
                <a:buNone/>
                <a:tabLst/>
                <a:defRPr/>
              </a:pPr>
              <a:r>
                <a:rPr kumimoji="0" lang="en-US" altLang="en-US" sz="1600" b="0"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84</a:t>
              </a:r>
            </a:p>
          </p:txBody>
        </p:sp>
        <p:sp>
          <p:nvSpPr>
            <p:cNvPr id="426" name="Rectangle 140"/>
            <p:cNvSpPr>
              <a:spLocks noChangeArrowheads="1"/>
            </p:cNvSpPr>
            <p:nvPr/>
          </p:nvSpPr>
          <p:spPr bwMode="auto">
            <a:xfrm>
              <a:off x="10144643" y="4605345"/>
              <a:ext cx="208390" cy="246221"/>
            </a:xfrm>
            <a:prstGeom prst="rect">
              <a:avLst/>
            </a:prstGeom>
            <a:noFill/>
            <a:ln w="9525">
              <a:noFill/>
              <a:miter lim="800000"/>
              <a:headEnd/>
              <a:tailEnd/>
            </a:ln>
          </p:spPr>
          <p:txBody>
            <a:bodyPr wrap="none" lIns="0" tIns="0" rIns="0" bIns="0">
              <a:spAutoFit/>
            </a:bodyPr>
            <a:lstStyle/>
            <a:p>
              <a:pPr marL="0" marR="0" lvl="0" indent="0" algn="ctr" defTabSz="913969" rtl="0" eaLnBrk="0" fontAlgn="base" latinLnBrk="0" hangingPunct="0">
                <a:lnSpc>
                  <a:spcPct val="100000"/>
                </a:lnSpc>
                <a:spcBef>
                  <a:spcPct val="0"/>
                </a:spcBef>
                <a:spcAft>
                  <a:spcPct val="0"/>
                </a:spcAft>
                <a:buClrTx/>
                <a:buSzTx/>
                <a:buFontTx/>
                <a:buNone/>
                <a:tabLst/>
                <a:defRPr/>
              </a:pPr>
              <a:r>
                <a:rPr kumimoji="0" lang="en-US" altLang="en-US" sz="1600" b="0"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96</a:t>
              </a:r>
            </a:p>
          </p:txBody>
        </p:sp>
        <p:sp>
          <p:nvSpPr>
            <p:cNvPr id="427" name="Rectangle 141"/>
            <p:cNvSpPr>
              <a:spLocks noChangeArrowheads="1"/>
            </p:cNvSpPr>
            <p:nvPr/>
          </p:nvSpPr>
          <p:spPr bwMode="auto">
            <a:xfrm>
              <a:off x="10516936" y="4605345"/>
              <a:ext cx="312585" cy="246221"/>
            </a:xfrm>
            <a:prstGeom prst="rect">
              <a:avLst/>
            </a:prstGeom>
            <a:noFill/>
            <a:ln w="9525">
              <a:noFill/>
              <a:miter lim="800000"/>
              <a:headEnd/>
              <a:tailEnd/>
            </a:ln>
          </p:spPr>
          <p:txBody>
            <a:bodyPr wrap="none" lIns="0" tIns="0" rIns="0" bIns="0">
              <a:spAutoFit/>
            </a:bodyPr>
            <a:lstStyle/>
            <a:p>
              <a:pPr marL="0" marR="0" lvl="0" indent="0" algn="ctr" defTabSz="913969" rtl="0" eaLnBrk="0" fontAlgn="base" latinLnBrk="0" hangingPunct="0">
                <a:lnSpc>
                  <a:spcPct val="100000"/>
                </a:lnSpc>
                <a:spcBef>
                  <a:spcPct val="0"/>
                </a:spcBef>
                <a:spcAft>
                  <a:spcPct val="0"/>
                </a:spcAft>
                <a:buClrTx/>
                <a:buSzTx/>
                <a:buFontTx/>
                <a:buNone/>
                <a:tabLst/>
                <a:defRPr/>
              </a:pPr>
              <a:r>
                <a:rPr kumimoji="0" lang="en-US" altLang="en-US" sz="1600" b="0"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108</a:t>
              </a:r>
            </a:p>
          </p:txBody>
        </p:sp>
        <p:sp>
          <p:nvSpPr>
            <p:cNvPr id="428" name="Rectangle 142"/>
            <p:cNvSpPr>
              <a:spLocks noChangeArrowheads="1"/>
            </p:cNvSpPr>
            <p:nvPr/>
          </p:nvSpPr>
          <p:spPr bwMode="auto">
            <a:xfrm>
              <a:off x="10931803" y="4605345"/>
              <a:ext cx="312585" cy="246221"/>
            </a:xfrm>
            <a:prstGeom prst="rect">
              <a:avLst/>
            </a:prstGeom>
            <a:noFill/>
            <a:ln w="9525">
              <a:noFill/>
              <a:miter lim="800000"/>
              <a:headEnd/>
              <a:tailEnd/>
            </a:ln>
          </p:spPr>
          <p:txBody>
            <a:bodyPr wrap="none" lIns="0" tIns="0" rIns="0" bIns="0">
              <a:spAutoFit/>
            </a:bodyPr>
            <a:lstStyle/>
            <a:p>
              <a:pPr marL="0" marR="0" lvl="0" indent="0" algn="ctr" defTabSz="913969" rtl="0" eaLnBrk="0" fontAlgn="base" latinLnBrk="0" hangingPunct="0">
                <a:lnSpc>
                  <a:spcPct val="100000"/>
                </a:lnSpc>
                <a:spcBef>
                  <a:spcPct val="0"/>
                </a:spcBef>
                <a:spcAft>
                  <a:spcPct val="0"/>
                </a:spcAft>
                <a:buClrTx/>
                <a:buSzTx/>
                <a:buFontTx/>
                <a:buNone/>
                <a:tabLst/>
                <a:defRPr/>
              </a:pPr>
              <a:r>
                <a:rPr kumimoji="0" lang="en-US" altLang="en-US" sz="1600" b="0"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120</a:t>
              </a:r>
            </a:p>
          </p:txBody>
        </p:sp>
        <p:sp>
          <p:nvSpPr>
            <p:cNvPr id="429" name="Rectangle 143"/>
            <p:cNvSpPr>
              <a:spLocks noChangeArrowheads="1"/>
            </p:cNvSpPr>
            <p:nvPr/>
          </p:nvSpPr>
          <p:spPr bwMode="auto">
            <a:xfrm>
              <a:off x="11344552" y="4605345"/>
              <a:ext cx="312585" cy="246221"/>
            </a:xfrm>
            <a:prstGeom prst="rect">
              <a:avLst/>
            </a:prstGeom>
            <a:noFill/>
            <a:ln w="9525">
              <a:noFill/>
              <a:miter lim="800000"/>
              <a:headEnd/>
              <a:tailEnd/>
            </a:ln>
          </p:spPr>
          <p:txBody>
            <a:bodyPr wrap="none" lIns="0" tIns="0" rIns="0" bIns="0">
              <a:spAutoFit/>
            </a:bodyPr>
            <a:lstStyle/>
            <a:p>
              <a:pPr marL="0" marR="0" lvl="0" indent="0" algn="ctr" defTabSz="913969" rtl="0" eaLnBrk="0" fontAlgn="base" latinLnBrk="0" hangingPunct="0">
                <a:lnSpc>
                  <a:spcPct val="100000"/>
                </a:lnSpc>
                <a:spcBef>
                  <a:spcPct val="0"/>
                </a:spcBef>
                <a:spcAft>
                  <a:spcPct val="0"/>
                </a:spcAft>
                <a:buClrTx/>
                <a:buSzTx/>
                <a:buFontTx/>
                <a:buNone/>
                <a:tabLst/>
                <a:defRPr/>
              </a:pPr>
              <a:r>
                <a:rPr kumimoji="0" lang="en-US" altLang="en-US" sz="1600" b="0"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132</a:t>
              </a:r>
            </a:p>
          </p:txBody>
        </p:sp>
        <p:sp>
          <p:nvSpPr>
            <p:cNvPr id="430" name="Rectangle 144"/>
            <p:cNvSpPr>
              <a:spLocks noChangeArrowheads="1"/>
            </p:cNvSpPr>
            <p:nvPr/>
          </p:nvSpPr>
          <p:spPr bwMode="auto">
            <a:xfrm>
              <a:off x="11759420" y="4605345"/>
              <a:ext cx="312585" cy="246221"/>
            </a:xfrm>
            <a:prstGeom prst="rect">
              <a:avLst/>
            </a:prstGeom>
            <a:noFill/>
            <a:ln w="9525">
              <a:noFill/>
              <a:miter lim="800000"/>
              <a:headEnd/>
              <a:tailEnd/>
            </a:ln>
          </p:spPr>
          <p:txBody>
            <a:bodyPr wrap="none" lIns="0" tIns="0" rIns="0" bIns="0">
              <a:spAutoFit/>
            </a:bodyPr>
            <a:lstStyle/>
            <a:p>
              <a:pPr marL="0" marR="0" lvl="0" indent="0" algn="ctr" defTabSz="913969" rtl="0" eaLnBrk="0" fontAlgn="base" latinLnBrk="0" hangingPunct="0">
                <a:lnSpc>
                  <a:spcPct val="100000"/>
                </a:lnSpc>
                <a:spcBef>
                  <a:spcPct val="0"/>
                </a:spcBef>
                <a:spcAft>
                  <a:spcPct val="0"/>
                </a:spcAft>
                <a:buClrTx/>
                <a:buSzTx/>
                <a:buFontTx/>
                <a:buNone/>
                <a:tabLst/>
                <a:defRPr/>
              </a:pPr>
              <a:r>
                <a:rPr kumimoji="0" lang="en-US" altLang="en-US" sz="1600" b="0"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144</a:t>
              </a:r>
            </a:p>
          </p:txBody>
        </p:sp>
        <p:sp>
          <p:nvSpPr>
            <p:cNvPr id="431" name="TextBox 31"/>
            <p:cNvSpPr txBox="1">
              <a:spLocks noChangeArrowheads="1"/>
            </p:cNvSpPr>
            <p:nvPr/>
          </p:nvSpPr>
          <p:spPr bwMode="auto">
            <a:xfrm>
              <a:off x="9185215" y="4819673"/>
              <a:ext cx="901700" cy="246221"/>
            </a:xfrm>
            <a:prstGeom prst="rect">
              <a:avLst/>
            </a:prstGeom>
            <a:noFill/>
            <a:ln w="9525">
              <a:noFill/>
              <a:miter lim="800000"/>
              <a:headEnd/>
              <a:tailEnd/>
            </a:ln>
          </p:spPr>
          <p:txBody>
            <a:bodyPr lIns="0" tIns="0" rIns="0" bIns="0">
              <a:spAutoFit/>
            </a:bodyPr>
            <a:lstStyle/>
            <a:p>
              <a:pPr marL="0" marR="0" lvl="0" indent="0" algn="ctr" defTabSz="913969" rtl="0" eaLnBrk="0" fontAlgn="base" latinLnBrk="0" hangingPunct="0">
                <a:lnSpc>
                  <a:spcPct val="100000"/>
                </a:lnSpc>
                <a:spcBef>
                  <a:spcPct val="0"/>
                </a:spcBef>
                <a:spcAft>
                  <a:spcPct val="0"/>
                </a:spcAft>
                <a:buClrTx/>
                <a:buSzTx/>
                <a:buFontTx/>
                <a:buNone/>
                <a:tabLst/>
                <a:defRPr/>
              </a:pPr>
              <a:r>
                <a:rPr kumimoji="0" lang="en-US" altLang="en-US" sz="1600" b="1"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Wk</a:t>
              </a:r>
            </a:p>
          </p:txBody>
        </p:sp>
        <p:sp>
          <p:nvSpPr>
            <p:cNvPr id="432" name="TextBox 231"/>
            <p:cNvSpPr txBox="1">
              <a:spLocks noChangeArrowheads="1"/>
            </p:cNvSpPr>
            <p:nvPr/>
          </p:nvSpPr>
          <p:spPr bwMode="auto">
            <a:xfrm rot="16200000">
              <a:off x="5232828" y="3305125"/>
              <a:ext cx="2316771" cy="225767"/>
            </a:xfrm>
            <a:prstGeom prst="rect">
              <a:avLst/>
            </a:prstGeom>
            <a:noFill/>
            <a:ln w="9525">
              <a:noFill/>
              <a:miter lim="800000"/>
              <a:headEnd/>
              <a:tailEnd/>
            </a:ln>
          </p:spPr>
          <p:txBody>
            <a:bodyPr wrap="square" lIns="0" tIns="0" rIns="0" bIns="0">
              <a:spAutoFit/>
            </a:bodyPr>
            <a:lstStyle/>
            <a:p>
              <a:pPr marL="0" marR="0" lvl="0" indent="0" algn="ctr" defTabSz="913969" rtl="0" eaLnBrk="0" fontAlgn="base" latinLnBrk="0" hangingPunct="0">
                <a:lnSpc>
                  <a:spcPct val="100000"/>
                </a:lnSpc>
                <a:spcBef>
                  <a:spcPct val="0"/>
                </a:spcBef>
                <a:spcAft>
                  <a:spcPct val="0"/>
                </a:spcAft>
                <a:buClrTx/>
                <a:buSzTx/>
                <a:buFontTx/>
                <a:buNone/>
                <a:tabLst/>
                <a:defRPr/>
              </a:pPr>
              <a:r>
                <a:rPr kumimoji="0" lang="en-US" altLang="en-US" sz="1467" b="1"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Mean Hemoglobin, g/L</a:t>
              </a:r>
            </a:p>
          </p:txBody>
        </p:sp>
        <p:grpSp>
          <p:nvGrpSpPr>
            <p:cNvPr id="611" name="Group 405"/>
            <p:cNvGrpSpPr/>
            <p:nvPr/>
          </p:nvGrpSpPr>
          <p:grpSpPr>
            <a:xfrm>
              <a:off x="6920460" y="2600244"/>
              <a:ext cx="5007625" cy="1278641"/>
              <a:chOff x="1459973" y="1922774"/>
              <a:chExt cx="5718993" cy="1947042"/>
            </a:xfrm>
            <a:solidFill>
              <a:sysClr val="windowText" lastClr="000000"/>
            </a:solidFill>
          </p:grpSpPr>
          <p:sp>
            <p:nvSpPr>
              <p:cNvPr id="612" name="Freeform 406"/>
              <p:cNvSpPr>
                <a:spLocks noEditPoints="1"/>
              </p:cNvSpPr>
              <p:nvPr/>
            </p:nvSpPr>
            <p:spPr bwMode="auto">
              <a:xfrm>
                <a:off x="1459973" y="1991792"/>
                <a:ext cx="47178" cy="385049"/>
              </a:xfrm>
              <a:custGeom>
                <a:avLst/>
                <a:gdLst>
                  <a:gd name="T0" fmla="*/ 29 w 71"/>
                  <a:gd name="T1" fmla="*/ 630 h 636"/>
                  <a:gd name="T2" fmla="*/ 29 w 71"/>
                  <a:gd name="T3" fmla="*/ 317 h 636"/>
                  <a:gd name="T4" fmla="*/ 29 w 71"/>
                  <a:gd name="T5" fmla="*/ 6 h 636"/>
                  <a:gd name="T6" fmla="*/ 40 w 71"/>
                  <a:gd name="T7" fmla="*/ 6 h 636"/>
                  <a:gd name="T8" fmla="*/ 40 w 71"/>
                  <a:gd name="T9" fmla="*/ 317 h 636"/>
                  <a:gd name="T10" fmla="*/ 40 w 71"/>
                  <a:gd name="T11" fmla="*/ 630 h 636"/>
                  <a:gd name="T12" fmla="*/ 29 w 71"/>
                  <a:gd name="T13" fmla="*/ 630 h 636"/>
                  <a:gd name="T14" fmla="*/ 0 w 71"/>
                  <a:gd name="T15" fmla="*/ 624 h 636"/>
                  <a:gd name="T16" fmla="*/ 71 w 71"/>
                  <a:gd name="T17" fmla="*/ 624 h 636"/>
                  <a:gd name="T18" fmla="*/ 71 w 71"/>
                  <a:gd name="T19" fmla="*/ 636 h 636"/>
                  <a:gd name="T20" fmla="*/ 0 w 71"/>
                  <a:gd name="T21" fmla="*/ 636 h 636"/>
                  <a:gd name="T22" fmla="*/ 0 w 71"/>
                  <a:gd name="T23" fmla="*/ 624 h 636"/>
                  <a:gd name="T24" fmla="*/ 0 w 71"/>
                  <a:gd name="T25" fmla="*/ 0 h 636"/>
                  <a:gd name="T26" fmla="*/ 71 w 71"/>
                  <a:gd name="T27" fmla="*/ 0 h 636"/>
                  <a:gd name="T28" fmla="*/ 71 w 71"/>
                  <a:gd name="T29" fmla="*/ 12 h 636"/>
                  <a:gd name="T30" fmla="*/ 0 w 71"/>
                  <a:gd name="T31" fmla="*/ 12 h 636"/>
                  <a:gd name="T32" fmla="*/ 0 w 71"/>
                  <a:gd name="T33" fmla="*/ 0 h 6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636">
                    <a:moveTo>
                      <a:pt x="29" y="630"/>
                    </a:moveTo>
                    <a:lnTo>
                      <a:pt x="29" y="317"/>
                    </a:lnTo>
                    <a:lnTo>
                      <a:pt x="29" y="6"/>
                    </a:lnTo>
                    <a:lnTo>
                      <a:pt x="40" y="6"/>
                    </a:lnTo>
                    <a:lnTo>
                      <a:pt x="40" y="317"/>
                    </a:lnTo>
                    <a:lnTo>
                      <a:pt x="40" y="630"/>
                    </a:lnTo>
                    <a:lnTo>
                      <a:pt x="29" y="630"/>
                    </a:lnTo>
                    <a:close/>
                    <a:moveTo>
                      <a:pt x="0" y="624"/>
                    </a:moveTo>
                    <a:lnTo>
                      <a:pt x="71" y="624"/>
                    </a:lnTo>
                    <a:lnTo>
                      <a:pt x="71" y="636"/>
                    </a:lnTo>
                    <a:lnTo>
                      <a:pt x="0" y="636"/>
                    </a:lnTo>
                    <a:lnTo>
                      <a:pt x="0" y="624"/>
                    </a:lnTo>
                    <a:close/>
                    <a:moveTo>
                      <a:pt x="0" y="0"/>
                    </a:moveTo>
                    <a:lnTo>
                      <a:pt x="71" y="0"/>
                    </a:lnTo>
                    <a:lnTo>
                      <a:pt x="71" y="12"/>
                    </a:lnTo>
                    <a:lnTo>
                      <a:pt x="0" y="12"/>
                    </a:lnTo>
                    <a:lnTo>
                      <a:pt x="0" y="0"/>
                    </a:lnTo>
                    <a:close/>
                  </a:path>
                </a:pathLst>
              </a:custGeom>
              <a:grpFill/>
              <a:ln w="1588">
                <a:no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613" name="Freeform 407"/>
              <p:cNvSpPr>
                <a:spLocks noEditPoints="1"/>
              </p:cNvSpPr>
              <p:nvPr/>
            </p:nvSpPr>
            <p:spPr bwMode="auto">
              <a:xfrm>
                <a:off x="1538602" y="1922774"/>
                <a:ext cx="47178" cy="446802"/>
              </a:xfrm>
              <a:custGeom>
                <a:avLst/>
                <a:gdLst>
                  <a:gd name="T0" fmla="*/ 31 w 73"/>
                  <a:gd name="T1" fmla="*/ 734 h 739"/>
                  <a:gd name="T2" fmla="*/ 31 w 73"/>
                  <a:gd name="T3" fmla="*/ 371 h 739"/>
                  <a:gd name="T4" fmla="*/ 31 w 73"/>
                  <a:gd name="T5" fmla="*/ 6 h 739"/>
                  <a:gd name="T6" fmla="*/ 42 w 73"/>
                  <a:gd name="T7" fmla="*/ 6 h 739"/>
                  <a:gd name="T8" fmla="*/ 42 w 73"/>
                  <a:gd name="T9" fmla="*/ 371 h 739"/>
                  <a:gd name="T10" fmla="*/ 42 w 73"/>
                  <a:gd name="T11" fmla="*/ 734 h 739"/>
                  <a:gd name="T12" fmla="*/ 31 w 73"/>
                  <a:gd name="T13" fmla="*/ 734 h 739"/>
                  <a:gd name="T14" fmla="*/ 0 w 73"/>
                  <a:gd name="T15" fmla="*/ 728 h 739"/>
                  <a:gd name="T16" fmla="*/ 73 w 73"/>
                  <a:gd name="T17" fmla="*/ 728 h 739"/>
                  <a:gd name="T18" fmla="*/ 73 w 73"/>
                  <a:gd name="T19" fmla="*/ 739 h 739"/>
                  <a:gd name="T20" fmla="*/ 0 w 73"/>
                  <a:gd name="T21" fmla="*/ 739 h 739"/>
                  <a:gd name="T22" fmla="*/ 0 w 73"/>
                  <a:gd name="T23" fmla="*/ 728 h 739"/>
                  <a:gd name="T24" fmla="*/ 0 w 73"/>
                  <a:gd name="T25" fmla="*/ 0 h 739"/>
                  <a:gd name="T26" fmla="*/ 73 w 73"/>
                  <a:gd name="T27" fmla="*/ 0 h 739"/>
                  <a:gd name="T28" fmla="*/ 73 w 73"/>
                  <a:gd name="T29" fmla="*/ 12 h 739"/>
                  <a:gd name="T30" fmla="*/ 0 w 73"/>
                  <a:gd name="T31" fmla="*/ 12 h 739"/>
                  <a:gd name="T32" fmla="*/ 0 w 73"/>
                  <a:gd name="T33" fmla="*/ 0 h 7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 h="739">
                    <a:moveTo>
                      <a:pt x="31" y="734"/>
                    </a:moveTo>
                    <a:lnTo>
                      <a:pt x="31" y="371"/>
                    </a:lnTo>
                    <a:lnTo>
                      <a:pt x="31" y="6"/>
                    </a:lnTo>
                    <a:lnTo>
                      <a:pt x="42" y="6"/>
                    </a:lnTo>
                    <a:lnTo>
                      <a:pt x="42" y="371"/>
                    </a:lnTo>
                    <a:lnTo>
                      <a:pt x="42" y="734"/>
                    </a:lnTo>
                    <a:lnTo>
                      <a:pt x="31" y="734"/>
                    </a:lnTo>
                    <a:close/>
                    <a:moveTo>
                      <a:pt x="0" y="728"/>
                    </a:moveTo>
                    <a:lnTo>
                      <a:pt x="73" y="728"/>
                    </a:lnTo>
                    <a:lnTo>
                      <a:pt x="73" y="739"/>
                    </a:lnTo>
                    <a:lnTo>
                      <a:pt x="0" y="739"/>
                    </a:lnTo>
                    <a:lnTo>
                      <a:pt x="0" y="728"/>
                    </a:lnTo>
                    <a:close/>
                    <a:moveTo>
                      <a:pt x="0" y="0"/>
                    </a:moveTo>
                    <a:lnTo>
                      <a:pt x="73" y="0"/>
                    </a:lnTo>
                    <a:lnTo>
                      <a:pt x="73" y="12"/>
                    </a:lnTo>
                    <a:lnTo>
                      <a:pt x="0" y="12"/>
                    </a:lnTo>
                    <a:lnTo>
                      <a:pt x="0" y="0"/>
                    </a:lnTo>
                    <a:close/>
                  </a:path>
                </a:pathLst>
              </a:custGeom>
              <a:grpFill/>
              <a:ln w="6350">
                <a:solidFill>
                  <a:schemeClr val="accent1"/>
                </a:solid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614" name="Freeform 408"/>
              <p:cNvSpPr>
                <a:spLocks noEditPoints="1"/>
              </p:cNvSpPr>
              <p:nvPr/>
            </p:nvSpPr>
            <p:spPr bwMode="auto">
              <a:xfrm>
                <a:off x="1617232" y="2904771"/>
                <a:ext cx="47178" cy="397158"/>
              </a:xfrm>
              <a:custGeom>
                <a:avLst/>
                <a:gdLst>
                  <a:gd name="T0" fmla="*/ 30 w 71"/>
                  <a:gd name="T1" fmla="*/ 650 h 656"/>
                  <a:gd name="T2" fmla="*/ 30 w 71"/>
                  <a:gd name="T3" fmla="*/ 328 h 656"/>
                  <a:gd name="T4" fmla="*/ 30 w 71"/>
                  <a:gd name="T5" fmla="*/ 5 h 656"/>
                  <a:gd name="T6" fmla="*/ 42 w 71"/>
                  <a:gd name="T7" fmla="*/ 5 h 656"/>
                  <a:gd name="T8" fmla="*/ 42 w 71"/>
                  <a:gd name="T9" fmla="*/ 328 h 656"/>
                  <a:gd name="T10" fmla="*/ 42 w 71"/>
                  <a:gd name="T11" fmla="*/ 650 h 656"/>
                  <a:gd name="T12" fmla="*/ 30 w 71"/>
                  <a:gd name="T13" fmla="*/ 650 h 656"/>
                  <a:gd name="T14" fmla="*/ 0 w 71"/>
                  <a:gd name="T15" fmla="*/ 645 h 656"/>
                  <a:gd name="T16" fmla="*/ 71 w 71"/>
                  <a:gd name="T17" fmla="*/ 645 h 656"/>
                  <a:gd name="T18" fmla="*/ 71 w 71"/>
                  <a:gd name="T19" fmla="*/ 656 h 656"/>
                  <a:gd name="T20" fmla="*/ 0 w 71"/>
                  <a:gd name="T21" fmla="*/ 656 h 656"/>
                  <a:gd name="T22" fmla="*/ 0 w 71"/>
                  <a:gd name="T23" fmla="*/ 645 h 656"/>
                  <a:gd name="T24" fmla="*/ 0 w 71"/>
                  <a:gd name="T25" fmla="*/ 0 h 656"/>
                  <a:gd name="T26" fmla="*/ 71 w 71"/>
                  <a:gd name="T27" fmla="*/ 0 h 656"/>
                  <a:gd name="T28" fmla="*/ 71 w 71"/>
                  <a:gd name="T29" fmla="*/ 11 h 656"/>
                  <a:gd name="T30" fmla="*/ 0 w 71"/>
                  <a:gd name="T31" fmla="*/ 11 h 656"/>
                  <a:gd name="T32" fmla="*/ 0 w 71"/>
                  <a:gd name="T33" fmla="*/ 0 h 6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656">
                    <a:moveTo>
                      <a:pt x="30" y="650"/>
                    </a:moveTo>
                    <a:lnTo>
                      <a:pt x="30" y="328"/>
                    </a:lnTo>
                    <a:lnTo>
                      <a:pt x="30" y="5"/>
                    </a:lnTo>
                    <a:lnTo>
                      <a:pt x="42" y="5"/>
                    </a:lnTo>
                    <a:lnTo>
                      <a:pt x="42" y="328"/>
                    </a:lnTo>
                    <a:lnTo>
                      <a:pt x="42" y="650"/>
                    </a:lnTo>
                    <a:lnTo>
                      <a:pt x="30" y="650"/>
                    </a:lnTo>
                    <a:close/>
                    <a:moveTo>
                      <a:pt x="0" y="645"/>
                    </a:moveTo>
                    <a:lnTo>
                      <a:pt x="71" y="645"/>
                    </a:lnTo>
                    <a:lnTo>
                      <a:pt x="71" y="656"/>
                    </a:lnTo>
                    <a:lnTo>
                      <a:pt x="0" y="656"/>
                    </a:lnTo>
                    <a:lnTo>
                      <a:pt x="0" y="645"/>
                    </a:lnTo>
                    <a:close/>
                    <a:moveTo>
                      <a:pt x="0" y="0"/>
                    </a:moveTo>
                    <a:lnTo>
                      <a:pt x="71" y="0"/>
                    </a:lnTo>
                    <a:lnTo>
                      <a:pt x="71" y="11"/>
                    </a:lnTo>
                    <a:lnTo>
                      <a:pt x="0" y="11"/>
                    </a:lnTo>
                    <a:lnTo>
                      <a:pt x="0" y="0"/>
                    </a:lnTo>
                    <a:close/>
                  </a:path>
                </a:pathLst>
              </a:custGeom>
              <a:grpFill/>
              <a:ln w="6350">
                <a:solidFill>
                  <a:schemeClr val="accent1"/>
                </a:solid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615" name="Freeform 409"/>
              <p:cNvSpPr>
                <a:spLocks noEditPoints="1"/>
              </p:cNvSpPr>
              <p:nvPr/>
            </p:nvSpPr>
            <p:spPr bwMode="auto">
              <a:xfrm>
                <a:off x="1695861" y="3282555"/>
                <a:ext cx="47178" cy="374152"/>
              </a:xfrm>
              <a:custGeom>
                <a:avLst/>
                <a:gdLst>
                  <a:gd name="T0" fmla="*/ 31 w 73"/>
                  <a:gd name="T1" fmla="*/ 612 h 618"/>
                  <a:gd name="T2" fmla="*/ 31 w 73"/>
                  <a:gd name="T3" fmla="*/ 309 h 618"/>
                  <a:gd name="T4" fmla="*/ 31 w 73"/>
                  <a:gd name="T5" fmla="*/ 5 h 618"/>
                  <a:gd name="T6" fmla="*/ 42 w 73"/>
                  <a:gd name="T7" fmla="*/ 5 h 618"/>
                  <a:gd name="T8" fmla="*/ 42 w 73"/>
                  <a:gd name="T9" fmla="*/ 309 h 618"/>
                  <a:gd name="T10" fmla="*/ 42 w 73"/>
                  <a:gd name="T11" fmla="*/ 612 h 618"/>
                  <a:gd name="T12" fmla="*/ 31 w 73"/>
                  <a:gd name="T13" fmla="*/ 612 h 618"/>
                  <a:gd name="T14" fmla="*/ 0 w 73"/>
                  <a:gd name="T15" fmla="*/ 606 h 618"/>
                  <a:gd name="T16" fmla="*/ 73 w 73"/>
                  <a:gd name="T17" fmla="*/ 606 h 618"/>
                  <a:gd name="T18" fmla="*/ 73 w 73"/>
                  <a:gd name="T19" fmla="*/ 618 h 618"/>
                  <a:gd name="T20" fmla="*/ 0 w 73"/>
                  <a:gd name="T21" fmla="*/ 618 h 618"/>
                  <a:gd name="T22" fmla="*/ 0 w 73"/>
                  <a:gd name="T23" fmla="*/ 606 h 618"/>
                  <a:gd name="T24" fmla="*/ 0 w 73"/>
                  <a:gd name="T25" fmla="*/ 0 h 618"/>
                  <a:gd name="T26" fmla="*/ 73 w 73"/>
                  <a:gd name="T27" fmla="*/ 0 h 618"/>
                  <a:gd name="T28" fmla="*/ 73 w 73"/>
                  <a:gd name="T29" fmla="*/ 11 h 618"/>
                  <a:gd name="T30" fmla="*/ 0 w 73"/>
                  <a:gd name="T31" fmla="*/ 11 h 618"/>
                  <a:gd name="T32" fmla="*/ 0 w 73"/>
                  <a:gd name="T33" fmla="*/ 0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 h="618">
                    <a:moveTo>
                      <a:pt x="31" y="612"/>
                    </a:moveTo>
                    <a:lnTo>
                      <a:pt x="31" y="309"/>
                    </a:lnTo>
                    <a:lnTo>
                      <a:pt x="31" y="5"/>
                    </a:lnTo>
                    <a:lnTo>
                      <a:pt x="42" y="5"/>
                    </a:lnTo>
                    <a:lnTo>
                      <a:pt x="42" y="309"/>
                    </a:lnTo>
                    <a:lnTo>
                      <a:pt x="42" y="612"/>
                    </a:lnTo>
                    <a:lnTo>
                      <a:pt x="31" y="612"/>
                    </a:lnTo>
                    <a:close/>
                    <a:moveTo>
                      <a:pt x="0" y="606"/>
                    </a:moveTo>
                    <a:lnTo>
                      <a:pt x="73" y="606"/>
                    </a:lnTo>
                    <a:lnTo>
                      <a:pt x="73" y="618"/>
                    </a:lnTo>
                    <a:lnTo>
                      <a:pt x="0" y="618"/>
                    </a:lnTo>
                    <a:lnTo>
                      <a:pt x="0" y="606"/>
                    </a:lnTo>
                    <a:close/>
                    <a:moveTo>
                      <a:pt x="0" y="0"/>
                    </a:moveTo>
                    <a:lnTo>
                      <a:pt x="73" y="0"/>
                    </a:lnTo>
                    <a:lnTo>
                      <a:pt x="73" y="11"/>
                    </a:lnTo>
                    <a:lnTo>
                      <a:pt x="0" y="11"/>
                    </a:lnTo>
                    <a:lnTo>
                      <a:pt x="0" y="0"/>
                    </a:lnTo>
                    <a:close/>
                  </a:path>
                </a:pathLst>
              </a:custGeom>
              <a:grpFill/>
              <a:ln w="6350">
                <a:solidFill>
                  <a:schemeClr val="accent1"/>
                </a:solid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616" name="Freeform 410"/>
              <p:cNvSpPr>
                <a:spLocks noEditPoints="1"/>
              </p:cNvSpPr>
              <p:nvPr/>
            </p:nvSpPr>
            <p:spPr bwMode="auto">
              <a:xfrm>
                <a:off x="1774491" y="3542887"/>
                <a:ext cx="48488" cy="326929"/>
              </a:xfrm>
              <a:custGeom>
                <a:avLst/>
                <a:gdLst>
                  <a:gd name="T0" fmla="*/ 30 w 73"/>
                  <a:gd name="T1" fmla="*/ 533 h 539"/>
                  <a:gd name="T2" fmla="*/ 30 w 73"/>
                  <a:gd name="T3" fmla="*/ 270 h 539"/>
                  <a:gd name="T4" fmla="*/ 30 w 73"/>
                  <a:gd name="T5" fmla="*/ 5 h 539"/>
                  <a:gd name="T6" fmla="*/ 42 w 73"/>
                  <a:gd name="T7" fmla="*/ 5 h 539"/>
                  <a:gd name="T8" fmla="*/ 42 w 73"/>
                  <a:gd name="T9" fmla="*/ 270 h 539"/>
                  <a:gd name="T10" fmla="*/ 42 w 73"/>
                  <a:gd name="T11" fmla="*/ 533 h 539"/>
                  <a:gd name="T12" fmla="*/ 30 w 73"/>
                  <a:gd name="T13" fmla="*/ 533 h 539"/>
                  <a:gd name="T14" fmla="*/ 0 w 73"/>
                  <a:gd name="T15" fmla="*/ 528 h 539"/>
                  <a:gd name="T16" fmla="*/ 73 w 73"/>
                  <a:gd name="T17" fmla="*/ 528 h 539"/>
                  <a:gd name="T18" fmla="*/ 73 w 73"/>
                  <a:gd name="T19" fmla="*/ 539 h 539"/>
                  <a:gd name="T20" fmla="*/ 0 w 73"/>
                  <a:gd name="T21" fmla="*/ 539 h 539"/>
                  <a:gd name="T22" fmla="*/ 0 w 73"/>
                  <a:gd name="T23" fmla="*/ 528 h 539"/>
                  <a:gd name="T24" fmla="*/ 0 w 73"/>
                  <a:gd name="T25" fmla="*/ 0 h 539"/>
                  <a:gd name="T26" fmla="*/ 73 w 73"/>
                  <a:gd name="T27" fmla="*/ 0 h 539"/>
                  <a:gd name="T28" fmla="*/ 73 w 73"/>
                  <a:gd name="T29" fmla="*/ 11 h 539"/>
                  <a:gd name="T30" fmla="*/ 0 w 73"/>
                  <a:gd name="T31" fmla="*/ 11 h 539"/>
                  <a:gd name="T32" fmla="*/ 0 w 73"/>
                  <a:gd name="T33" fmla="*/ 0 h 5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 h="539">
                    <a:moveTo>
                      <a:pt x="30" y="533"/>
                    </a:moveTo>
                    <a:lnTo>
                      <a:pt x="30" y="270"/>
                    </a:lnTo>
                    <a:lnTo>
                      <a:pt x="30" y="5"/>
                    </a:lnTo>
                    <a:lnTo>
                      <a:pt x="42" y="5"/>
                    </a:lnTo>
                    <a:lnTo>
                      <a:pt x="42" y="270"/>
                    </a:lnTo>
                    <a:lnTo>
                      <a:pt x="42" y="533"/>
                    </a:lnTo>
                    <a:lnTo>
                      <a:pt x="30" y="533"/>
                    </a:lnTo>
                    <a:close/>
                    <a:moveTo>
                      <a:pt x="0" y="528"/>
                    </a:moveTo>
                    <a:lnTo>
                      <a:pt x="73" y="528"/>
                    </a:lnTo>
                    <a:lnTo>
                      <a:pt x="73" y="539"/>
                    </a:lnTo>
                    <a:lnTo>
                      <a:pt x="0" y="539"/>
                    </a:lnTo>
                    <a:lnTo>
                      <a:pt x="0" y="528"/>
                    </a:lnTo>
                    <a:close/>
                    <a:moveTo>
                      <a:pt x="0" y="0"/>
                    </a:moveTo>
                    <a:lnTo>
                      <a:pt x="73" y="0"/>
                    </a:lnTo>
                    <a:lnTo>
                      <a:pt x="73" y="11"/>
                    </a:lnTo>
                    <a:lnTo>
                      <a:pt x="0" y="11"/>
                    </a:lnTo>
                    <a:lnTo>
                      <a:pt x="0" y="0"/>
                    </a:lnTo>
                    <a:close/>
                  </a:path>
                </a:pathLst>
              </a:custGeom>
              <a:grpFill/>
              <a:ln w="6350">
                <a:solidFill>
                  <a:schemeClr val="accent1"/>
                </a:solid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617" name="Freeform 411"/>
              <p:cNvSpPr>
                <a:spLocks noEditPoints="1"/>
              </p:cNvSpPr>
              <p:nvPr/>
            </p:nvSpPr>
            <p:spPr bwMode="auto">
              <a:xfrm>
                <a:off x="1931750" y="3516248"/>
                <a:ext cx="48488" cy="324507"/>
              </a:xfrm>
              <a:custGeom>
                <a:avLst/>
                <a:gdLst>
                  <a:gd name="T0" fmla="*/ 30 w 73"/>
                  <a:gd name="T1" fmla="*/ 530 h 536"/>
                  <a:gd name="T2" fmla="*/ 30 w 73"/>
                  <a:gd name="T3" fmla="*/ 269 h 536"/>
                  <a:gd name="T4" fmla="*/ 30 w 73"/>
                  <a:gd name="T5" fmla="*/ 6 h 536"/>
                  <a:gd name="T6" fmla="*/ 42 w 73"/>
                  <a:gd name="T7" fmla="*/ 6 h 536"/>
                  <a:gd name="T8" fmla="*/ 42 w 73"/>
                  <a:gd name="T9" fmla="*/ 269 h 536"/>
                  <a:gd name="T10" fmla="*/ 42 w 73"/>
                  <a:gd name="T11" fmla="*/ 530 h 536"/>
                  <a:gd name="T12" fmla="*/ 30 w 73"/>
                  <a:gd name="T13" fmla="*/ 530 h 536"/>
                  <a:gd name="T14" fmla="*/ 0 w 73"/>
                  <a:gd name="T15" fmla="*/ 525 h 536"/>
                  <a:gd name="T16" fmla="*/ 73 w 73"/>
                  <a:gd name="T17" fmla="*/ 525 h 536"/>
                  <a:gd name="T18" fmla="*/ 73 w 73"/>
                  <a:gd name="T19" fmla="*/ 536 h 536"/>
                  <a:gd name="T20" fmla="*/ 0 w 73"/>
                  <a:gd name="T21" fmla="*/ 536 h 536"/>
                  <a:gd name="T22" fmla="*/ 0 w 73"/>
                  <a:gd name="T23" fmla="*/ 525 h 536"/>
                  <a:gd name="T24" fmla="*/ 0 w 73"/>
                  <a:gd name="T25" fmla="*/ 0 h 536"/>
                  <a:gd name="T26" fmla="*/ 73 w 73"/>
                  <a:gd name="T27" fmla="*/ 0 h 536"/>
                  <a:gd name="T28" fmla="*/ 73 w 73"/>
                  <a:gd name="T29" fmla="*/ 12 h 536"/>
                  <a:gd name="T30" fmla="*/ 0 w 73"/>
                  <a:gd name="T31" fmla="*/ 12 h 536"/>
                  <a:gd name="T32" fmla="*/ 0 w 73"/>
                  <a:gd name="T33" fmla="*/ 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 h="536">
                    <a:moveTo>
                      <a:pt x="30" y="530"/>
                    </a:moveTo>
                    <a:lnTo>
                      <a:pt x="30" y="269"/>
                    </a:lnTo>
                    <a:lnTo>
                      <a:pt x="30" y="6"/>
                    </a:lnTo>
                    <a:lnTo>
                      <a:pt x="42" y="6"/>
                    </a:lnTo>
                    <a:lnTo>
                      <a:pt x="42" y="269"/>
                    </a:lnTo>
                    <a:lnTo>
                      <a:pt x="42" y="530"/>
                    </a:lnTo>
                    <a:lnTo>
                      <a:pt x="30" y="530"/>
                    </a:lnTo>
                    <a:close/>
                    <a:moveTo>
                      <a:pt x="0" y="525"/>
                    </a:moveTo>
                    <a:lnTo>
                      <a:pt x="73" y="525"/>
                    </a:lnTo>
                    <a:lnTo>
                      <a:pt x="73" y="536"/>
                    </a:lnTo>
                    <a:lnTo>
                      <a:pt x="0" y="536"/>
                    </a:lnTo>
                    <a:lnTo>
                      <a:pt x="0" y="525"/>
                    </a:lnTo>
                    <a:close/>
                    <a:moveTo>
                      <a:pt x="0" y="0"/>
                    </a:moveTo>
                    <a:lnTo>
                      <a:pt x="73" y="0"/>
                    </a:lnTo>
                    <a:lnTo>
                      <a:pt x="73" y="12"/>
                    </a:lnTo>
                    <a:lnTo>
                      <a:pt x="0" y="12"/>
                    </a:lnTo>
                    <a:lnTo>
                      <a:pt x="0" y="0"/>
                    </a:lnTo>
                    <a:close/>
                  </a:path>
                </a:pathLst>
              </a:custGeom>
              <a:grpFill/>
              <a:ln w="6350">
                <a:solidFill>
                  <a:schemeClr val="accent1"/>
                </a:solid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618" name="Freeform 412"/>
              <p:cNvSpPr>
                <a:spLocks noEditPoints="1"/>
              </p:cNvSpPr>
              <p:nvPr/>
            </p:nvSpPr>
            <p:spPr bwMode="auto">
              <a:xfrm>
                <a:off x="2090320" y="3335832"/>
                <a:ext cx="47178" cy="352356"/>
              </a:xfrm>
              <a:custGeom>
                <a:avLst/>
                <a:gdLst>
                  <a:gd name="T0" fmla="*/ 28 w 71"/>
                  <a:gd name="T1" fmla="*/ 576 h 582"/>
                  <a:gd name="T2" fmla="*/ 28 w 71"/>
                  <a:gd name="T3" fmla="*/ 290 h 582"/>
                  <a:gd name="T4" fmla="*/ 28 w 71"/>
                  <a:gd name="T5" fmla="*/ 6 h 582"/>
                  <a:gd name="T6" fmla="*/ 40 w 71"/>
                  <a:gd name="T7" fmla="*/ 6 h 582"/>
                  <a:gd name="T8" fmla="*/ 40 w 71"/>
                  <a:gd name="T9" fmla="*/ 290 h 582"/>
                  <a:gd name="T10" fmla="*/ 40 w 71"/>
                  <a:gd name="T11" fmla="*/ 576 h 582"/>
                  <a:gd name="T12" fmla="*/ 28 w 71"/>
                  <a:gd name="T13" fmla="*/ 576 h 582"/>
                  <a:gd name="T14" fmla="*/ 0 w 71"/>
                  <a:gd name="T15" fmla="*/ 570 h 582"/>
                  <a:gd name="T16" fmla="*/ 71 w 71"/>
                  <a:gd name="T17" fmla="*/ 570 h 582"/>
                  <a:gd name="T18" fmla="*/ 71 w 71"/>
                  <a:gd name="T19" fmla="*/ 582 h 582"/>
                  <a:gd name="T20" fmla="*/ 0 w 71"/>
                  <a:gd name="T21" fmla="*/ 582 h 582"/>
                  <a:gd name="T22" fmla="*/ 0 w 71"/>
                  <a:gd name="T23" fmla="*/ 570 h 582"/>
                  <a:gd name="T24" fmla="*/ 0 w 71"/>
                  <a:gd name="T25" fmla="*/ 0 h 582"/>
                  <a:gd name="T26" fmla="*/ 71 w 71"/>
                  <a:gd name="T27" fmla="*/ 0 h 582"/>
                  <a:gd name="T28" fmla="*/ 71 w 71"/>
                  <a:gd name="T29" fmla="*/ 11 h 582"/>
                  <a:gd name="T30" fmla="*/ 0 w 71"/>
                  <a:gd name="T31" fmla="*/ 11 h 582"/>
                  <a:gd name="T32" fmla="*/ 0 w 71"/>
                  <a:gd name="T33" fmla="*/ 0 h 5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582">
                    <a:moveTo>
                      <a:pt x="28" y="576"/>
                    </a:moveTo>
                    <a:lnTo>
                      <a:pt x="28" y="290"/>
                    </a:lnTo>
                    <a:lnTo>
                      <a:pt x="28" y="6"/>
                    </a:lnTo>
                    <a:lnTo>
                      <a:pt x="40" y="6"/>
                    </a:lnTo>
                    <a:lnTo>
                      <a:pt x="40" y="290"/>
                    </a:lnTo>
                    <a:lnTo>
                      <a:pt x="40" y="576"/>
                    </a:lnTo>
                    <a:lnTo>
                      <a:pt x="28" y="576"/>
                    </a:lnTo>
                    <a:close/>
                    <a:moveTo>
                      <a:pt x="0" y="570"/>
                    </a:moveTo>
                    <a:lnTo>
                      <a:pt x="71" y="570"/>
                    </a:lnTo>
                    <a:lnTo>
                      <a:pt x="71" y="582"/>
                    </a:lnTo>
                    <a:lnTo>
                      <a:pt x="0" y="582"/>
                    </a:lnTo>
                    <a:lnTo>
                      <a:pt x="0" y="570"/>
                    </a:lnTo>
                    <a:close/>
                    <a:moveTo>
                      <a:pt x="0" y="0"/>
                    </a:moveTo>
                    <a:lnTo>
                      <a:pt x="71" y="0"/>
                    </a:lnTo>
                    <a:lnTo>
                      <a:pt x="71" y="11"/>
                    </a:lnTo>
                    <a:lnTo>
                      <a:pt x="0" y="11"/>
                    </a:lnTo>
                    <a:lnTo>
                      <a:pt x="0" y="0"/>
                    </a:lnTo>
                    <a:close/>
                  </a:path>
                </a:pathLst>
              </a:custGeom>
              <a:grpFill/>
              <a:ln w="6350">
                <a:solidFill>
                  <a:schemeClr val="accent1"/>
                </a:solid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619" name="Freeform 413"/>
              <p:cNvSpPr>
                <a:spLocks noEditPoints="1"/>
              </p:cNvSpPr>
              <p:nvPr/>
            </p:nvSpPr>
            <p:spPr bwMode="auto">
              <a:xfrm>
                <a:off x="2247579" y="2824855"/>
                <a:ext cx="47178" cy="353567"/>
              </a:xfrm>
              <a:custGeom>
                <a:avLst/>
                <a:gdLst>
                  <a:gd name="T0" fmla="*/ 30 w 71"/>
                  <a:gd name="T1" fmla="*/ 580 h 586"/>
                  <a:gd name="T2" fmla="*/ 30 w 71"/>
                  <a:gd name="T3" fmla="*/ 294 h 586"/>
                  <a:gd name="T4" fmla="*/ 30 w 71"/>
                  <a:gd name="T5" fmla="*/ 6 h 586"/>
                  <a:gd name="T6" fmla="*/ 42 w 71"/>
                  <a:gd name="T7" fmla="*/ 6 h 586"/>
                  <a:gd name="T8" fmla="*/ 42 w 71"/>
                  <a:gd name="T9" fmla="*/ 294 h 586"/>
                  <a:gd name="T10" fmla="*/ 42 w 71"/>
                  <a:gd name="T11" fmla="*/ 580 h 586"/>
                  <a:gd name="T12" fmla="*/ 30 w 71"/>
                  <a:gd name="T13" fmla="*/ 580 h 586"/>
                  <a:gd name="T14" fmla="*/ 0 w 71"/>
                  <a:gd name="T15" fmla="*/ 574 h 586"/>
                  <a:gd name="T16" fmla="*/ 71 w 71"/>
                  <a:gd name="T17" fmla="*/ 574 h 586"/>
                  <a:gd name="T18" fmla="*/ 71 w 71"/>
                  <a:gd name="T19" fmla="*/ 586 h 586"/>
                  <a:gd name="T20" fmla="*/ 0 w 71"/>
                  <a:gd name="T21" fmla="*/ 586 h 586"/>
                  <a:gd name="T22" fmla="*/ 0 w 71"/>
                  <a:gd name="T23" fmla="*/ 574 h 586"/>
                  <a:gd name="T24" fmla="*/ 0 w 71"/>
                  <a:gd name="T25" fmla="*/ 0 h 586"/>
                  <a:gd name="T26" fmla="*/ 71 w 71"/>
                  <a:gd name="T27" fmla="*/ 0 h 586"/>
                  <a:gd name="T28" fmla="*/ 71 w 71"/>
                  <a:gd name="T29" fmla="*/ 12 h 586"/>
                  <a:gd name="T30" fmla="*/ 0 w 71"/>
                  <a:gd name="T31" fmla="*/ 12 h 586"/>
                  <a:gd name="T32" fmla="*/ 0 w 71"/>
                  <a:gd name="T33" fmla="*/ 0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586">
                    <a:moveTo>
                      <a:pt x="30" y="580"/>
                    </a:moveTo>
                    <a:lnTo>
                      <a:pt x="30" y="294"/>
                    </a:lnTo>
                    <a:lnTo>
                      <a:pt x="30" y="6"/>
                    </a:lnTo>
                    <a:lnTo>
                      <a:pt x="42" y="6"/>
                    </a:lnTo>
                    <a:lnTo>
                      <a:pt x="42" y="294"/>
                    </a:lnTo>
                    <a:lnTo>
                      <a:pt x="42" y="580"/>
                    </a:lnTo>
                    <a:lnTo>
                      <a:pt x="30" y="580"/>
                    </a:lnTo>
                    <a:close/>
                    <a:moveTo>
                      <a:pt x="0" y="574"/>
                    </a:moveTo>
                    <a:lnTo>
                      <a:pt x="71" y="574"/>
                    </a:lnTo>
                    <a:lnTo>
                      <a:pt x="71" y="586"/>
                    </a:lnTo>
                    <a:lnTo>
                      <a:pt x="0" y="586"/>
                    </a:lnTo>
                    <a:lnTo>
                      <a:pt x="0" y="574"/>
                    </a:lnTo>
                    <a:close/>
                    <a:moveTo>
                      <a:pt x="0" y="0"/>
                    </a:moveTo>
                    <a:lnTo>
                      <a:pt x="71" y="0"/>
                    </a:lnTo>
                    <a:lnTo>
                      <a:pt x="71" y="12"/>
                    </a:lnTo>
                    <a:lnTo>
                      <a:pt x="0" y="12"/>
                    </a:lnTo>
                    <a:lnTo>
                      <a:pt x="0" y="0"/>
                    </a:lnTo>
                    <a:close/>
                  </a:path>
                </a:pathLst>
              </a:custGeom>
              <a:grpFill/>
              <a:ln w="6350">
                <a:solidFill>
                  <a:schemeClr val="accent1"/>
                </a:solid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620" name="Freeform 414"/>
              <p:cNvSpPr>
                <a:spLocks noEditPoints="1"/>
              </p:cNvSpPr>
              <p:nvPr/>
            </p:nvSpPr>
            <p:spPr bwMode="auto">
              <a:xfrm>
                <a:off x="2404838" y="2850283"/>
                <a:ext cx="48488" cy="360832"/>
              </a:xfrm>
              <a:custGeom>
                <a:avLst/>
                <a:gdLst>
                  <a:gd name="T0" fmla="*/ 30 w 73"/>
                  <a:gd name="T1" fmla="*/ 592 h 597"/>
                  <a:gd name="T2" fmla="*/ 30 w 73"/>
                  <a:gd name="T3" fmla="*/ 300 h 597"/>
                  <a:gd name="T4" fmla="*/ 30 w 73"/>
                  <a:gd name="T5" fmla="*/ 6 h 597"/>
                  <a:gd name="T6" fmla="*/ 42 w 73"/>
                  <a:gd name="T7" fmla="*/ 6 h 597"/>
                  <a:gd name="T8" fmla="*/ 42 w 73"/>
                  <a:gd name="T9" fmla="*/ 300 h 597"/>
                  <a:gd name="T10" fmla="*/ 42 w 73"/>
                  <a:gd name="T11" fmla="*/ 592 h 597"/>
                  <a:gd name="T12" fmla="*/ 30 w 73"/>
                  <a:gd name="T13" fmla="*/ 592 h 597"/>
                  <a:gd name="T14" fmla="*/ 0 w 73"/>
                  <a:gd name="T15" fmla="*/ 586 h 597"/>
                  <a:gd name="T16" fmla="*/ 73 w 73"/>
                  <a:gd name="T17" fmla="*/ 586 h 597"/>
                  <a:gd name="T18" fmla="*/ 73 w 73"/>
                  <a:gd name="T19" fmla="*/ 597 h 597"/>
                  <a:gd name="T20" fmla="*/ 0 w 73"/>
                  <a:gd name="T21" fmla="*/ 597 h 597"/>
                  <a:gd name="T22" fmla="*/ 0 w 73"/>
                  <a:gd name="T23" fmla="*/ 586 h 597"/>
                  <a:gd name="T24" fmla="*/ 0 w 73"/>
                  <a:gd name="T25" fmla="*/ 0 h 597"/>
                  <a:gd name="T26" fmla="*/ 73 w 73"/>
                  <a:gd name="T27" fmla="*/ 0 h 597"/>
                  <a:gd name="T28" fmla="*/ 73 w 73"/>
                  <a:gd name="T29" fmla="*/ 12 h 597"/>
                  <a:gd name="T30" fmla="*/ 0 w 73"/>
                  <a:gd name="T31" fmla="*/ 12 h 597"/>
                  <a:gd name="T32" fmla="*/ 0 w 73"/>
                  <a:gd name="T33" fmla="*/ 0 h 5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 h="597">
                    <a:moveTo>
                      <a:pt x="30" y="592"/>
                    </a:moveTo>
                    <a:lnTo>
                      <a:pt x="30" y="300"/>
                    </a:lnTo>
                    <a:lnTo>
                      <a:pt x="30" y="6"/>
                    </a:lnTo>
                    <a:lnTo>
                      <a:pt x="42" y="6"/>
                    </a:lnTo>
                    <a:lnTo>
                      <a:pt x="42" y="300"/>
                    </a:lnTo>
                    <a:lnTo>
                      <a:pt x="42" y="592"/>
                    </a:lnTo>
                    <a:lnTo>
                      <a:pt x="30" y="592"/>
                    </a:lnTo>
                    <a:close/>
                    <a:moveTo>
                      <a:pt x="0" y="586"/>
                    </a:moveTo>
                    <a:lnTo>
                      <a:pt x="73" y="586"/>
                    </a:lnTo>
                    <a:lnTo>
                      <a:pt x="73" y="597"/>
                    </a:lnTo>
                    <a:lnTo>
                      <a:pt x="0" y="597"/>
                    </a:lnTo>
                    <a:lnTo>
                      <a:pt x="0" y="586"/>
                    </a:lnTo>
                    <a:close/>
                    <a:moveTo>
                      <a:pt x="0" y="0"/>
                    </a:moveTo>
                    <a:lnTo>
                      <a:pt x="73" y="0"/>
                    </a:lnTo>
                    <a:lnTo>
                      <a:pt x="73" y="12"/>
                    </a:lnTo>
                    <a:lnTo>
                      <a:pt x="0" y="12"/>
                    </a:lnTo>
                    <a:lnTo>
                      <a:pt x="0" y="0"/>
                    </a:lnTo>
                    <a:close/>
                  </a:path>
                </a:pathLst>
              </a:custGeom>
              <a:grpFill/>
              <a:ln w="6350">
                <a:solidFill>
                  <a:schemeClr val="accent1"/>
                </a:solid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621" name="Freeform 415"/>
              <p:cNvSpPr>
                <a:spLocks noEditPoints="1"/>
              </p:cNvSpPr>
              <p:nvPr/>
            </p:nvSpPr>
            <p:spPr bwMode="auto">
              <a:xfrm>
                <a:off x="2642038" y="2824855"/>
                <a:ext cx="45867" cy="381417"/>
              </a:xfrm>
              <a:custGeom>
                <a:avLst/>
                <a:gdLst>
                  <a:gd name="T0" fmla="*/ 30 w 71"/>
                  <a:gd name="T1" fmla="*/ 626 h 632"/>
                  <a:gd name="T2" fmla="*/ 30 w 71"/>
                  <a:gd name="T3" fmla="*/ 317 h 632"/>
                  <a:gd name="T4" fmla="*/ 30 w 71"/>
                  <a:gd name="T5" fmla="*/ 6 h 632"/>
                  <a:gd name="T6" fmla="*/ 42 w 71"/>
                  <a:gd name="T7" fmla="*/ 6 h 632"/>
                  <a:gd name="T8" fmla="*/ 42 w 71"/>
                  <a:gd name="T9" fmla="*/ 317 h 632"/>
                  <a:gd name="T10" fmla="*/ 42 w 71"/>
                  <a:gd name="T11" fmla="*/ 626 h 632"/>
                  <a:gd name="T12" fmla="*/ 30 w 71"/>
                  <a:gd name="T13" fmla="*/ 626 h 632"/>
                  <a:gd name="T14" fmla="*/ 0 w 71"/>
                  <a:gd name="T15" fmla="*/ 620 h 632"/>
                  <a:gd name="T16" fmla="*/ 71 w 71"/>
                  <a:gd name="T17" fmla="*/ 620 h 632"/>
                  <a:gd name="T18" fmla="*/ 71 w 71"/>
                  <a:gd name="T19" fmla="*/ 632 h 632"/>
                  <a:gd name="T20" fmla="*/ 0 w 71"/>
                  <a:gd name="T21" fmla="*/ 632 h 632"/>
                  <a:gd name="T22" fmla="*/ 0 w 71"/>
                  <a:gd name="T23" fmla="*/ 620 h 632"/>
                  <a:gd name="T24" fmla="*/ 0 w 71"/>
                  <a:gd name="T25" fmla="*/ 0 h 632"/>
                  <a:gd name="T26" fmla="*/ 71 w 71"/>
                  <a:gd name="T27" fmla="*/ 0 h 632"/>
                  <a:gd name="T28" fmla="*/ 71 w 71"/>
                  <a:gd name="T29" fmla="*/ 12 h 632"/>
                  <a:gd name="T30" fmla="*/ 0 w 71"/>
                  <a:gd name="T31" fmla="*/ 12 h 632"/>
                  <a:gd name="T32" fmla="*/ 0 w 71"/>
                  <a:gd name="T33" fmla="*/ 0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632">
                    <a:moveTo>
                      <a:pt x="30" y="626"/>
                    </a:moveTo>
                    <a:lnTo>
                      <a:pt x="30" y="317"/>
                    </a:lnTo>
                    <a:lnTo>
                      <a:pt x="30" y="6"/>
                    </a:lnTo>
                    <a:lnTo>
                      <a:pt x="42" y="6"/>
                    </a:lnTo>
                    <a:lnTo>
                      <a:pt x="42" y="317"/>
                    </a:lnTo>
                    <a:lnTo>
                      <a:pt x="42" y="626"/>
                    </a:lnTo>
                    <a:lnTo>
                      <a:pt x="30" y="626"/>
                    </a:lnTo>
                    <a:close/>
                    <a:moveTo>
                      <a:pt x="0" y="620"/>
                    </a:moveTo>
                    <a:lnTo>
                      <a:pt x="71" y="620"/>
                    </a:lnTo>
                    <a:lnTo>
                      <a:pt x="71" y="632"/>
                    </a:lnTo>
                    <a:lnTo>
                      <a:pt x="0" y="632"/>
                    </a:lnTo>
                    <a:lnTo>
                      <a:pt x="0" y="620"/>
                    </a:lnTo>
                    <a:close/>
                    <a:moveTo>
                      <a:pt x="0" y="0"/>
                    </a:moveTo>
                    <a:lnTo>
                      <a:pt x="71" y="0"/>
                    </a:lnTo>
                    <a:lnTo>
                      <a:pt x="71" y="12"/>
                    </a:lnTo>
                    <a:lnTo>
                      <a:pt x="0" y="12"/>
                    </a:lnTo>
                    <a:lnTo>
                      <a:pt x="0" y="0"/>
                    </a:lnTo>
                    <a:close/>
                  </a:path>
                </a:pathLst>
              </a:custGeom>
              <a:grpFill/>
              <a:ln w="6350">
                <a:solidFill>
                  <a:schemeClr val="accent1"/>
                </a:solid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622" name="Freeform 416"/>
              <p:cNvSpPr>
                <a:spLocks noEditPoints="1"/>
              </p:cNvSpPr>
              <p:nvPr/>
            </p:nvSpPr>
            <p:spPr bwMode="auto">
              <a:xfrm>
                <a:off x="2877926" y="2826066"/>
                <a:ext cx="47178" cy="392314"/>
              </a:xfrm>
              <a:custGeom>
                <a:avLst/>
                <a:gdLst>
                  <a:gd name="T0" fmla="*/ 30 w 71"/>
                  <a:gd name="T1" fmla="*/ 641 h 647"/>
                  <a:gd name="T2" fmla="*/ 30 w 71"/>
                  <a:gd name="T3" fmla="*/ 324 h 647"/>
                  <a:gd name="T4" fmla="*/ 30 w 71"/>
                  <a:gd name="T5" fmla="*/ 6 h 647"/>
                  <a:gd name="T6" fmla="*/ 42 w 71"/>
                  <a:gd name="T7" fmla="*/ 6 h 647"/>
                  <a:gd name="T8" fmla="*/ 42 w 71"/>
                  <a:gd name="T9" fmla="*/ 324 h 647"/>
                  <a:gd name="T10" fmla="*/ 42 w 71"/>
                  <a:gd name="T11" fmla="*/ 641 h 647"/>
                  <a:gd name="T12" fmla="*/ 30 w 71"/>
                  <a:gd name="T13" fmla="*/ 641 h 647"/>
                  <a:gd name="T14" fmla="*/ 0 w 71"/>
                  <a:gd name="T15" fmla="*/ 635 h 647"/>
                  <a:gd name="T16" fmla="*/ 71 w 71"/>
                  <a:gd name="T17" fmla="*/ 635 h 647"/>
                  <a:gd name="T18" fmla="*/ 71 w 71"/>
                  <a:gd name="T19" fmla="*/ 647 h 647"/>
                  <a:gd name="T20" fmla="*/ 0 w 71"/>
                  <a:gd name="T21" fmla="*/ 647 h 647"/>
                  <a:gd name="T22" fmla="*/ 0 w 71"/>
                  <a:gd name="T23" fmla="*/ 635 h 647"/>
                  <a:gd name="T24" fmla="*/ 0 w 71"/>
                  <a:gd name="T25" fmla="*/ 0 h 647"/>
                  <a:gd name="T26" fmla="*/ 71 w 71"/>
                  <a:gd name="T27" fmla="*/ 0 h 647"/>
                  <a:gd name="T28" fmla="*/ 71 w 71"/>
                  <a:gd name="T29" fmla="*/ 11 h 647"/>
                  <a:gd name="T30" fmla="*/ 0 w 71"/>
                  <a:gd name="T31" fmla="*/ 11 h 647"/>
                  <a:gd name="T32" fmla="*/ 0 w 71"/>
                  <a:gd name="T33" fmla="*/ 0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647">
                    <a:moveTo>
                      <a:pt x="30" y="641"/>
                    </a:moveTo>
                    <a:lnTo>
                      <a:pt x="30" y="324"/>
                    </a:lnTo>
                    <a:lnTo>
                      <a:pt x="30" y="6"/>
                    </a:lnTo>
                    <a:lnTo>
                      <a:pt x="42" y="6"/>
                    </a:lnTo>
                    <a:lnTo>
                      <a:pt x="42" y="324"/>
                    </a:lnTo>
                    <a:lnTo>
                      <a:pt x="42" y="641"/>
                    </a:lnTo>
                    <a:lnTo>
                      <a:pt x="30" y="641"/>
                    </a:lnTo>
                    <a:close/>
                    <a:moveTo>
                      <a:pt x="0" y="635"/>
                    </a:moveTo>
                    <a:lnTo>
                      <a:pt x="71" y="635"/>
                    </a:lnTo>
                    <a:lnTo>
                      <a:pt x="71" y="647"/>
                    </a:lnTo>
                    <a:lnTo>
                      <a:pt x="0" y="647"/>
                    </a:lnTo>
                    <a:lnTo>
                      <a:pt x="0" y="635"/>
                    </a:lnTo>
                    <a:close/>
                    <a:moveTo>
                      <a:pt x="0" y="0"/>
                    </a:moveTo>
                    <a:lnTo>
                      <a:pt x="71" y="0"/>
                    </a:lnTo>
                    <a:lnTo>
                      <a:pt x="71" y="11"/>
                    </a:lnTo>
                    <a:lnTo>
                      <a:pt x="0" y="11"/>
                    </a:lnTo>
                    <a:lnTo>
                      <a:pt x="0" y="0"/>
                    </a:lnTo>
                    <a:close/>
                  </a:path>
                </a:pathLst>
              </a:custGeom>
              <a:grpFill/>
              <a:ln w="6350">
                <a:solidFill>
                  <a:schemeClr val="accent1"/>
                </a:solid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623" name="Freeform 417"/>
              <p:cNvSpPr>
                <a:spLocks noEditPoints="1"/>
              </p:cNvSpPr>
              <p:nvPr/>
            </p:nvSpPr>
            <p:spPr bwMode="auto">
              <a:xfrm>
                <a:off x="3115126" y="2596005"/>
                <a:ext cx="45867" cy="416531"/>
              </a:xfrm>
              <a:custGeom>
                <a:avLst/>
                <a:gdLst>
                  <a:gd name="T0" fmla="*/ 29 w 72"/>
                  <a:gd name="T1" fmla="*/ 681 h 687"/>
                  <a:gd name="T2" fmla="*/ 29 w 72"/>
                  <a:gd name="T3" fmla="*/ 343 h 687"/>
                  <a:gd name="T4" fmla="*/ 29 w 72"/>
                  <a:gd name="T5" fmla="*/ 6 h 687"/>
                  <a:gd name="T6" fmla="*/ 41 w 72"/>
                  <a:gd name="T7" fmla="*/ 6 h 687"/>
                  <a:gd name="T8" fmla="*/ 41 w 72"/>
                  <a:gd name="T9" fmla="*/ 343 h 687"/>
                  <a:gd name="T10" fmla="*/ 41 w 72"/>
                  <a:gd name="T11" fmla="*/ 681 h 687"/>
                  <a:gd name="T12" fmla="*/ 29 w 72"/>
                  <a:gd name="T13" fmla="*/ 681 h 687"/>
                  <a:gd name="T14" fmla="*/ 0 w 72"/>
                  <a:gd name="T15" fmla="*/ 676 h 687"/>
                  <a:gd name="T16" fmla="*/ 72 w 72"/>
                  <a:gd name="T17" fmla="*/ 676 h 687"/>
                  <a:gd name="T18" fmla="*/ 72 w 72"/>
                  <a:gd name="T19" fmla="*/ 687 h 687"/>
                  <a:gd name="T20" fmla="*/ 0 w 72"/>
                  <a:gd name="T21" fmla="*/ 687 h 687"/>
                  <a:gd name="T22" fmla="*/ 0 w 72"/>
                  <a:gd name="T23" fmla="*/ 676 h 687"/>
                  <a:gd name="T24" fmla="*/ 0 w 72"/>
                  <a:gd name="T25" fmla="*/ 0 h 687"/>
                  <a:gd name="T26" fmla="*/ 72 w 72"/>
                  <a:gd name="T27" fmla="*/ 0 h 687"/>
                  <a:gd name="T28" fmla="*/ 72 w 72"/>
                  <a:gd name="T29" fmla="*/ 11 h 687"/>
                  <a:gd name="T30" fmla="*/ 0 w 72"/>
                  <a:gd name="T31" fmla="*/ 11 h 687"/>
                  <a:gd name="T32" fmla="*/ 0 w 72"/>
                  <a:gd name="T33" fmla="*/ 0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 h="687">
                    <a:moveTo>
                      <a:pt x="29" y="681"/>
                    </a:moveTo>
                    <a:lnTo>
                      <a:pt x="29" y="343"/>
                    </a:lnTo>
                    <a:lnTo>
                      <a:pt x="29" y="6"/>
                    </a:lnTo>
                    <a:lnTo>
                      <a:pt x="41" y="6"/>
                    </a:lnTo>
                    <a:lnTo>
                      <a:pt x="41" y="343"/>
                    </a:lnTo>
                    <a:lnTo>
                      <a:pt x="41" y="681"/>
                    </a:lnTo>
                    <a:lnTo>
                      <a:pt x="29" y="681"/>
                    </a:lnTo>
                    <a:close/>
                    <a:moveTo>
                      <a:pt x="0" y="676"/>
                    </a:moveTo>
                    <a:lnTo>
                      <a:pt x="72" y="676"/>
                    </a:lnTo>
                    <a:lnTo>
                      <a:pt x="72" y="687"/>
                    </a:lnTo>
                    <a:lnTo>
                      <a:pt x="0" y="687"/>
                    </a:lnTo>
                    <a:lnTo>
                      <a:pt x="0" y="676"/>
                    </a:lnTo>
                    <a:close/>
                    <a:moveTo>
                      <a:pt x="0" y="0"/>
                    </a:moveTo>
                    <a:lnTo>
                      <a:pt x="72" y="0"/>
                    </a:lnTo>
                    <a:lnTo>
                      <a:pt x="72" y="11"/>
                    </a:lnTo>
                    <a:lnTo>
                      <a:pt x="0" y="11"/>
                    </a:lnTo>
                    <a:lnTo>
                      <a:pt x="0" y="0"/>
                    </a:lnTo>
                    <a:close/>
                  </a:path>
                </a:pathLst>
              </a:custGeom>
              <a:grpFill/>
              <a:ln w="6350">
                <a:solidFill>
                  <a:schemeClr val="accent1"/>
                </a:solid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624" name="Freeform 418"/>
              <p:cNvSpPr>
                <a:spLocks noEditPoints="1"/>
              </p:cNvSpPr>
              <p:nvPr/>
            </p:nvSpPr>
            <p:spPr bwMode="auto">
              <a:xfrm>
                <a:off x="3351015" y="2466444"/>
                <a:ext cx="47178" cy="466176"/>
              </a:xfrm>
              <a:custGeom>
                <a:avLst/>
                <a:gdLst>
                  <a:gd name="T0" fmla="*/ 29 w 71"/>
                  <a:gd name="T1" fmla="*/ 764 h 770"/>
                  <a:gd name="T2" fmla="*/ 29 w 71"/>
                  <a:gd name="T3" fmla="*/ 384 h 770"/>
                  <a:gd name="T4" fmla="*/ 29 w 71"/>
                  <a:gd name="T5" fmla="*/ 6 h 770"/>
                  <a:gd name="T6" fmla="*/ 41 w 71"/>
                  <a:gd name="T7" fmla="*/ 6 h 770"/>
                  <a:gd name="T8" fmla="*/ 41 w 71"/>
                  <a:gd name="T9" fmla="*/ 384 h 770"/>
                  <a:gd name="T10" fmla="*/ 41 w 71"/>
                  <a:gd name="T11" fmla="*/ 764 h 770"/>
                  <a:gd name="T12" fmla="*/ 29 w 71"/>
                  <a:gd name="T13" fmla="*/ 764 h 770"/>
                  <a:gd name="T14" fmla="*/ 0 w 71"/>
                  <a:gd name="T15" fmla="*/ 758 h 770"/>
                  <a:gd name="T16" fmla="*/ 71 w 71"/>
                  <a:gd name="T17" fmla="*/ 758 h 770"/>
                  <a:gd name="T18" fmla="*/ 71 w 71"/>
                  <a:gd name="T19" fmla="*/ 770 h 770"/>
                  <a:gd name="T20" fmla="*/ 0 w 71"/>
                  <a:gd name="T21" fmla="*/ 770 h 770"/>
                  <a:gd name="T22" fmla="*/ 0 w 71"/>
                  <a:gd name="T23" fmla="*/ 758 h 770"/>
                  <a:gd name="T24" fmla="*/ 0 w 71"/>
                  <a:gd name="T25" fmla="*/ 0 h 770"/>
                  <a:gd name="T26" fmla="*/ 71 w 71"/>
                  <a:gd name="T27" fmla="*/ 0 h 770"/>
                  <a:gd name="T28" fmla="*/ 71 w 71"/>
                  <a:gd name="T29" fmla="*/ 11 h 770"/>
                  <a:gd name="T30" fmla="*/ 0 w 71"/>
                  <a:gd name="T31" fmla="*/ 11 h 770"/>
                  <a:gd name="T32" fmla="*/ 0 w 71"/>
                  <a:gd name="T33" fmla="*/ 0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770">
                    <a:moveTo>
                      <a:pt x="29" y="764"/>
                    </a:moveTo>
                    <a:lnTo>
                      <a:pt x="29" y="384"/>
                    </a:lnTo>
                    <a:lnTo>
                      <a:pt x="29" y="6"/>
                    </a:lnTo>
                    <a:lnTo>
                      <a:pt x="41" y="6"/>
                    </a:lnTo>
                    <a:lnTo>
                      <a:pt x="41" y="384"/>
                    </a:lnTo>
                    <a:lnTo>
                      <a:pt x="41" y="764"/>
                    </a:lnTo>
                    <a:lnTo>
                      <a:pt x="29" y="764"/>
                    </a:lnTo>
                    <a:close/>
                    <a:moveTo>
                      <a:pt x="0" y="758"/>
                    </a:moveTo>
                    <a:lnTo>
                      <a:pt x="71" y="758"/>
                    </a:lnTo>
                    <a:lnTo>
                      <a:pt x="71" y="770"/>
                    </a:lnTo>
                    <a:lnTo>
                      <a:pt x="0" y="770"/>
                    </a:lnTo>
                    <a:lnTo>
                      <a:pt x="0" y="758"/>
                    </a:lnTo>
                    <a:close/>
                    <a:moveTo>
                      <a:pt x="0" y="0"/>
                    </a:moveTo>
                    <a:lnTo>
                      <a:pt x="71" y="0"/>
                    </a:lnTo>
                    <a:lnTo>
                      <a:pt x="71" y="11"/>
                    </a:lnTo>
                    <a:lnTo>
                      <a:pt x="0" y="11"/>
                    </a:lnTo>
                    <a:lnTo>
                      <a:pt x="0" y="0"/>
                    </a:lnTo>
                    <a:close/>
                  </a:path>
                </a:pathLst>
              </a:custGeom>
              <a:grpFill/>
              <a:ln w="6350">
                <a:solidFill>
                  <a:schemeClr val="accent1"/>
                </a:solid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625" name="Freeform 419"/>
              <p:cNvSpPr>
                <a:spLocks noEditPoints="1"/>
              </p:cNvSpPr>
              <p:nvPr/>
            </p:nvSpPr>
            <p:spPr bwMode="auto">
              <a:xfrm>
                <a:off x="3588214" y="2382896"/>
                <a:ext cx="45867" cy="468598"/>
              </a:xfrm>
              <a:custGeom>
                <a:avLst/>
                <a:gdLst>
                  <a:gd name="T0" fmla="*/ 29 w 71"/>
                  <a:gd name="T1" fmla="*/ 768 h 773"/>
                  <a:gd name="T2" fmla="*/ 29 w 71"/>
                  <a:gd name="T3" fmla="*/ 385 h 773"/>
                  <a:gd name="T4" fmla="*/ 29 w 71"/>
                  <a:gd name="T5" fmla="*/ 5 h 773"/>
                  <a:gd name="T6" fmla="*/ 41 w 71"/>
                  <a:gd name="T7" fmla="*/ 5 h 773"/>
                  <a:gd name="T8" fmla="*/ 41 w 71"/>
                  <a:gd name="T9" fmla="*/ 385 h 773"/>
                  <a:gd name="T10" fmla="*/ 41 w 71"/>
                  <a:gd name="T11" fmla="*/ 768 h 773"/>
                  <a:gd name="T12" fmla="*/ 29 w 71"/>
                  <a:gd name="T13" fmla="*/ 768 h 773"/>
                  <a:gd name="T14" fmla="*/ 0 w 71"/>
                  <a:gd name="T15" fmla="*/ 762 h 773"/>
                  <a:gd name="T16" fmla="*/ 71 w 71"/>
                  <a:gd name="T17" fmla="*/ 762 h 773"/>
                  <a:gd name="T18" fmla="*/ 71 w 71"/>
                  <a:gd name="T19" fmla="*/ 773 h 773"/>
                  <a:gd name="T20" fmla="*/ 0 w 71"/>
                  <a:gd name="T21" fmla="*/ 773 h 773"/>
                  <a:gd name="T22" fmla="*/ 0 w 71"/>
                  <a:gd name="T23" fmla="*/ 762 h 773"/>
                  <a:gd name="T24" fmla="*/ 0 w 71"/>
                  <a:gd name="T25" fmla="*/ 0 h 773"/>
                  <a:gd name="T26" fmla="*/ 71 w 71"/>
                  <a:gd name="T27" fmla="*/ 0 h 773"/>
                  <a:gd name="T28" fmla="*/ 71 w 71"/>
                  <a:gd name="T29" fmla="*/ 11 h 773"/>
                  <a:gd name="T30" fmla="*/ 0 w 71"/>
                  <a:gd name="T31" fmla="*/ 11 h 773"/>
                  <a:gd name="T32" fmla="*/ 0 w 71"/>
                  <a:gd name="T33" fmla="*/ 0 h 7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773">
                    <a:moveTo>
                      <a:pt x="29" y="768"/>
                    </a:moveTo>
                    <a:lnTo>
                      <a:pt x="29" y="385"/>
                    </a:lnTo>
                    <a:lnTo>
                      <a:pt x="29" y="5"/>
                    </a:lnTo>
                    <a:lnTo>
                      <a:pt x="41" y="5"/>
                    </a:lnTo>
                    <a:lnTo>
                      <a:pt x="41" y="385"/>
                    </a:lnTo>
                    <a:lnTo>
                      <a:pt x="41" y="768"/>
                    </a:lnTo>
                    <a:lnTo>
                      <a:pt x="29" y="768"/>
                    </a:lnTo>
                    <a:close/>
                    <a:moveTo>
                      <a:pt x="0" y="762"/>
                    </a:moveTo>
                    <a:lnTo>
                      <a:pt x="71" y="762"/>
                    </a:lnTo>
                    <a:lnTo>
                      <a:pt x="71" y="773"/>
                    </a:lnTo>
                    <a:lnTo>
                      <a:pt x="0" y="773"/>
                    </a:lnTo>
                    <a:lnTo>
                      <a:pt x="0" y="762"/>
                    </a:lnTo>
                    <a:close/>
                    <a:moveTo>
                      <a:pt x="0" y="0"/>
                    </a:moveTo>
                    <a:lnTo>
                      <a:pt x="71" y="0"/>
                    </a:lnTo>
                    <a:lnTo>
                      <a:pt x="71" y="11"/>
                    </a:lnTo>
                    <a:lnTo>
                      <a:pt x="0" y="11"/>
                    </a:lnTo>
                    <a:lnTo>
                      <a:pt x="0" y="0"/>
                    </a:lnTo>
                    <a:close/>
                  </a:path>
                </a:pathLst>
              </a:custGeom>
              <a:grpFill/>
              <a:ln w="6350">
                <a:solidFill>
                  <a:schemeClr val="accent1"/>
                </a:solid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626" name="Freeform 420"/>
              <p:cNvSpPr>
                <a:spLocks noEditPoints="1"/>
              </p:cNvSpPr>
              <p:nvPr/>
            </p:nvSpPr>
            <p:spPr bwMode="auto">
              <a:xfrm>
                <a:off x="3822792" y="2456757"/>
                <a:ext cx="48488" cy="460122"/>
              </a:xfrm>
              <a:custGeom>
                <a:avLst/>
                <a:gdLst>
                  <a:gd name="T0" fmla="*/ 31 w 73"/>
                  <a:gd name="T1" fmla="*/ 755 h 761"/>
                  <a:gd name="T2" fmla="*/ 31 w 73"/>
                  <a:gd name="T3" fmla="*/ 381 h 761"/>
                  <a:gd name="T4" fmla="*/ 31 w 73"/>
                  <a:gd name="T5" fmla="*/ 6 h 761"/>
                  <a:gd name="T6" fmla="*/ 43 w 73"/>
                  <a:gd name="T7" fmla="*/ 6 h 761"/>
                  <a:gd name="T8" fmla="*/ 43 w 73"/>
                  <a:gd name="T9" fmla="*/ 381 h 761"/>
                  <a:gd name="T10" fmla="*/ 43 w 73"/>
                  <a:gd name="T11" fmla="*/ 755 h 761"/>
                  <a:gd name="T12" fmla="*/ 31 w 73"/>
                  <a:gd name="T13" fmla="*/ 755 h 761"/>
                  <a:gd name="T14" fmla="*/ 0 w 73"/>
                  <a:gd name="T15" fmla="*/ 749 h 761"/>
                  <a:gd name="T16" fmla="*/ 73 w 73"/>
                  <a:gd name="T17" fmla="*/ 749 h 761"/>
                  <a:gd name="T18" fmla="*/ 73 w 73"/>
                  <a:gd name="T19" fmla="*/ 761 h 761"/>
                  <a:gd name="T20" fmla="*/ 0 w 73"/>
                  <a:gd name="T21" fmla="*/ 761 h 761"/>
                  <a:gd name="T22" fmla="*/ 0 w 73"/>
                  <a:gd name="T23" fmla="*/ 749 h 761"/>
                  <a:gd name="T24" fmla="*/ 0 w 73"/>
                  <a:gd name="T25" fmla="*/ 0 h 761"/>
                  <a:gd name="T26" fmla="*/ 73 w 73"/>
                  <a:gd name="T27" fmla="*/ 0 h 761"/>
                  <a:gd name="T28" fmla="*/ 73 w 73"/>
                  <a:gd name="T29" fmla="*/ 12 h 761"/>
                  <a:gd name="T30" fmla="*/ 0 w 73"/>
                  <a:gd name="T31" fmla="*/ 12 h 761"/>
                  <a:gd name="T32" fmla="*/ 0 w 73"/>
                  <a:gd name="T33" fmla="*/ 0 h 7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 h="761">
                    <a:moveTo>
                      <a:pt x="31" y="755"/>
                    </a:moveTo>
                    <a:lnTo>
                      <a:pt x="31" y="381"/>
                    </a:lnTo>
                    <a:lnTo>
                      <a:pt x="31" y="6"/>
                    </a:lnTo>
                    <a:lnTo>
                      <a:pt x="43" y="6"/>
                    </a:lnTo>
                    <a:lnTo>
                      <a:pt x="43" y="381"/>
                    </a:lnTo>
                    <a:lnTo>
                      <a:pt x="43" y="755"/>
                    </a:lnTo>
                    <a:lnTo>
                      <a:pt x="31" y="755"/>
                    </a:lnTo>
                    <a:close/>
                    <a:moveTo>
                      <a:pt x="0" y="749"/>
                    </a:moveTo>
                    <a:lnTo>
                      <a:pt x="73" y="749"/>
                    </a:lnTo>
                    <a:lnTo>
                      <a:pt x="73" y="761"/>
                    </a:lnTo>
                    <a:lnTo>
                      <a:pt x="0" y="761"/>
                    </a:lnTo>
                    <a:lnTo>
                      <a:pt x="0" y="749"/>
                    </a:lnTo>
                    <a:close/>
                    <a:moveTo>
                      <a:pt x="0" y="0"/>
                    </a:moveTo>
                    <a:lnTo>
                      <a:pt x="73" y="0"/>
                    </a:lnTo>
                    <a:lnTo>
                      <a:pt x="73" y="12"/>
                    </a:lnTo>
                    <a:lnTo>
                      <a:pt x="0" y="12"/>
                    </a:lnTo>
                    <a:lnTo>
                      <a:pt x="0" y="0"/>
                    </a:lnTo>
                    <a:close/>
                  </a:path>
                </a:pathLst>
              </a:custGeom>
              <a:grpFill/>
              <a:ln w="6350">
                <a:solidFill>
                  <a:schemeClr val="accent1"/>
                </a:solid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627" name="Freeform 421"/>
              <p:cNvSpPr>
                <a:spLocks noEditPoints="1"/>
              </p:cNvSpPr>
              <p:nvPr/>
            </p:nvSpPr>
            <p:spPr bwMode="auto">
              <a:xfrm>
                <a:off x="4295880" y="2622643"/>
                <a:ext cx="48488" cy="452857"/>
              </a:xfrm>
              <a:custGeom>
                <a:avLst/>
                <a:gdLst>
                  <a:gd name="T0" fmla="*/ 31 w 73"/>
                  <a:gd name="T1" fmla="*/ 741 h 747"/>
                  <a:gd name="T2" fmla="*/ 31 w 73"/>
                  <a:gd name="T3" fmla="*/ 374 h 747"/>
                  <a:gd name="T4" fmla="*/ 31 w 73"/>
                  <a:gd name="T5" fmla="*/ 6 h 747"/>
                  <a:gd name="T6" fmla="*/ 43 w 73"/>
                  <a:gd name="T7" fmla="*/ 6 h 747"/>
                  <a:gd name="T8" fmla="*/ 43 w 73"/>
                  <a:gd name="T9" fmla="*/ 374 h 747"/>
                  <a:gd name="T10" fmla="*/ 43 w 73"/>
                  <a:gd name="T11" fmla="*/ 741 h 747"/>
                  <a:gd name="T12" fmla="*/ 31 w 73"/>
                  <a:gd name="T13" fmla="*/ 741 h 747"/>
                  <a:gd name="T14" fmla="*/ 0 w 73"/>
                  <a:gd name="T15" fmla="*/ 735 h 747"/>
                  <a:gd name="T16" fmla="*/ 73 w 73"/>
                  <a:gd name="T17" fmla="*/ 735 h 747"/>
                  <a:gd name="T18" fmla="*/ 73 w 73"/>
                  <a:gd name="T19" fmla="*/ 747 h 747"/>
                  <a:gd name="T20" fmla="*/ 0 w 73"/>
                  <a:gd name="T21" fmla="*/ 747 h 747"/>
                  <a:gd name="T22" fmla="*/ 0 w 73"/>
                  <a:gd name="T23" fmla="*/ 735 h 747"/>
                  <a:gd name="T24" fmla="*/ 0 w 73"/>
                  <a:gd name="T25" fmla="*/ 0 h 747"/>
                  <a:gd name="T26" fmla="*/ 73 w 73"/>
                  <a:gd name="T27" fmla="*/ 0 h 747"/>
                  <a:gd name="T28" fmla="*/ 73 w 73"/>
                  <a:gd name="T29" fmla="*/ 11 h 747"/>
                  <a:gd name="T30" fmla="*/ 0 w 73"/>
                  <a:gd name="T31" fmla="*/ 11 h 747"/>
                  <a:gd name="T32" fmla="*/ 0 w 73"/>
                  <a:gd name="T33" fmla="*/ 0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 h="747">
                    <a:moveTo>
                      <a:pt x="31" y="741"/>
                    </a:moveTo>
                    <a:lnTo>
                      <a:pt x="31" y="374"/>
                    </a:lnTo>
                    <a:lnTo>
                      <a:pt x="31" y="6"/>
                    </a:lnTo>
                    <a:lnTo>
                      <a:pt x="43" y="6"/>
                    </a:lnTo>
                    <a:lnTo>
                      <a:pt x="43" y="374"/>
                    </a:lnTo>
                    <a:lnTo>
                      <a:pt x="43" y="741"/>
                    </a:lnTo>
                    <a:lnTo>
                      <a:pt x="31" y="741"/>
                    </a:lnTo>
                    <a:close/>
                    <a:moveTo>
                      <a:pt x="0" y="735"/>
                    </a:moveTo>
                    <a:lnTo>
                      <a:pt x="73" y="735"/>
                    </a:lnTo>
                    <a:lnTo>
                      <a:pt x="73" y="747"/>
                    </a:lnTo>
                    <a:lnTo>
                      <a:pt x="0" y="747"/>
                    </a:lnTo>
                    <a:lnTo>
                      <a:pt x="0" y="735"/>
                    </a:lnTo>
                    <a:close/>
                    <a:moveTo>
                      <a:pt x="0" y="0"/>
                    </a:moveTo>
                    <a:lnTo>
                      <a:pt x="73" y="0"/>
                    </a:lnTo>
                    <a:lnTo>
                      <a:pt x="73" y="11"/>
                    </a:lnTo>
                    <a:lnTo>
                      <a:pt x="0" y="11"/>
                    </a:lnTo>
                    <a:lnTo>
                      <a:pt x="0" y="0"/>
                    </a:lnTo>
                    <a:close/>
                  </a:path>
                </a:pathLst>
              </a:custGeom>
              <a:grpFill/>
              <a:ln w="6350">
                <a:solidFill>
                  <a:schemeClr val="accent1"/>
                </a:solid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628" name="Freeform 422"/>
              <p:cNvSpPr>
                <a:spLocks noEditPoints="1"/>
              </p:cNvSpPr>
              <p:nvPr/>
            </p:nvSpPr>
            <p:spPr bwMode="auto">
              <a:xfrm>
                <a:off x="4768969" y="2587529"/>
                <a:ext cx="47178" cy="469809"/>
              </a:xfrm>
              <a:custGeom>
                <a:avLst/>
                <a:gdLst>
                  <a:gd name="T0" fmla="*/ 31 w 71"/>
                  <a:gd name="T1" fmla="*/ 770 h 776"/>
                  <a:gd name="T2" fmla="*/ 31 w 71"/>
                  <a:gd name="T3" fmla="*/ 388 h 776"/>
                  <a:gd name="T4" fmla="*/ 31 w 71"/>
                  <a:gd name="T5" fmla="*/ 6 h 776"/>
                  <a:gd name="T6" fmla="*/ 42 w 71"/>
                  <a:gd name="T7" fmla="*/ 6 h 776"/>
                  <a:gd name="T8" fmla="*/ 42 w 71"/>
                  <a:gd name="T9" fmla="*/ 388 h 776"/>
                  <a:gd name="T10" fmla="*/ 42 w 71"/>
                  <a:gd name="T11" fmla="*/ 770 h 776"/>
                  <a:gd name="T12" fmla="*/ 31 w 71"/>
                  <a:gd name="T13" fmla="*/ 770 h 776"/>
                  <a:gd name="T14" fmla="*/ 0 w 71"/>
                  <a:gd name="T15" fmla="*/ 765 h 776"/>
                  <a:gd name="T16" fmla="*/ 71 w 71"/>
                  <a:gd name="T17" fmla="*/ 765 h 776"/>
                  <a:gd name="T18" fmla="*/ 71 w 71"/>
                  <a:gd name="T19" fmla="*/ 776 h 776"/>
                  <a:gd name="T20" fmla="*/ 0 w 71"/>
                  <a:gd name="T21" fmla="*/ 776 h 776"/>
                  <a:gd name="T22" fmla="*/ 0 w 71"/>
                  <a:gd name="T23" fmla="*/ 765 h 776"/>
                  <a:gd name="T24" fmla="*/ 0 w 71"/>
                  <a:gd name="T25" fmla="*/ 0 h 776"/>
                  <a:gd name="T26" fmla="*/ 71 w 71"/>
                  <a:gd name="T27" fmla="*/ 0 h 776"/>
                  <a:gd name="T28" fmla="*/ 71 w 71"/>
                  <a:gd name="T29" fmla="*/ 12 h 776"/>
                  <a:gd name="T30" fmla="*/ 0 w 71"/>
                  <a:gd name="T31" fmla="*/ 12 h 776"/>
                  <a:gd name="T32" fmla="*/ 0 w 71"/>
                  <a:gd name="T33" fmla="*/ 0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776">
                    <a:moveTo>
                      <a:pt x="31" y="770"/>
                    </a:moveTo>
                    <a:lnTo>
                      <a:pt x="31" y="388"/>
                    </a:lnTo>
                    <a:lnTo>
                      <a:pt x="31" y="6"/>
                    </a:lnTo>
                    <a:lnTo>
                      <a:pt x="42" y="6"/>
                    </a:lnTo>
                    <a:lnTo>
                      <a:pt x="42" y="388"/>
                    </a:lnTo>
                    <a:lnTo>
                      <a:pt x="42" y="770"/>
                    </a:lnTo>
                    <a:lnTo>
                      <a:pt x="31" y="770"/>
                    </a:lnTo>
                    <a:close/>
                    <a:moveTo>
                      <a:pt x="0" y="765"/>
                    </a:moveTo>
                    <a:lnTo>
                      <a:pt x="71" y="765"/>
                    </a:lnTo>
                    <a:lnTo>
                      <a:pt x="71" y="776"/>
                    </a:lnTo>
                    <a:lnTo>
                      <a:pt x="0" y="776"/>
                    </a:lnTo>
                    <a:lnTo>
                      <a:pt x="0" y="765"/>
                    </a:lnTo>
                    <a:close/>
                    <a:moveTo>
                      <a:pt x="0" y="0"/>
                    </a:moveTo>
                    <a:lnTo>
                      <a:pt x="71" y="0"/>
                    </a:lnTo>
                    <a:lnTo>
                      <a:pt x="71" y="12"/>
                    </a:lnTo>
                    <a:lnTo>
                      <a:pt x="0" y="12"/>
                    </a:lnTo>
                    <a:lnTo>
                      <a:pt x="0" y="0"/>
                    </a:lnTo>
                    <a:close/>
                  </a:path>
                </a:pathLst>
              </a:custGeom>
              <a:grpFill/>
              <a:ln w="6350">
                <a:solidFill>
                  <a:schemeClr val="accent1"/>
                </a:solid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629" name="Freeform 423"/>
              <p:cNvSpPr>
                <a:spLocks noEditPoints="1"/>
              </p:cNvSpPr>
              <p:nvPr/>
            </p:nvSpPr>
            <p:spPr bwMode="auto">
              <a:xfrm>
                <a:off x="5242057" y="2448282"/>
                <a:ext cx="47178" cy="486760"/>
              </a:xfrm>
              <a:custGeom>
                <a:avLst/>
                <a:gdLst>
                  <a:gd name="T0" fmla="*/ 29 w 71"/>
                  <a:gd name="T1" fmla="*/ 797 h 802"/>
                  <a:gd name="T2" fmla="*/ 29 w 71"/>
                  <a:gd name="T3" fmla="*/ 401 h 802"/>
                  <a:gd name="T4" fmla="*/ 29 w 71"/>
                  <a:gd name="T5" fmla="*/ 6 h 802"/>
                  <a:gd name="T6" fmla="*/ 40 w 71"/>
                  <a:gd name="T7" fmla="*/ 6 h 802"/>
                  <a:gd name="T8" fmla="*/ 40 w 71"/>
                  <a:gd name="T9" fmla="*/ 401 h 802"/>
                  <a:gd name="T10" fmla="*/ 40 w 71"/>
                  <a:gd name="T11" fmla="*/ 797 h 802"/>
                  <a:gd name="T12" fmla="*/ 29 w 71"/>
                  <a:gd name="T13" fmla="*/ 797 h 802"/>
                  <a:gd name="T14" fmla="*/ 0 w 71"/>
                  <a:gd name="T15" fmla="*/ 791 h 802"/>
                  <a:gd name="T16" fmla="*/ 71 w 71"/>
                  <a:gd name="T17" fmla="*/ 791 h 802"/>
                  <a:gd name="T18" fmla="*/ 71 w 71"/>
                  <a:gd name="T19" fmla="*/ 802 h 802"/>
                  <a:gd name="T20" fmla="*/ 0 w 71"/>
                  <a:gd name="T21" fmla="*/ 802 h 802"/>
                  <a:gd name="T22" fmla="*/ 0 w 71"/>
                  <a:gd name="T23" fmla="*/ 791 h 802"/>
                  <a:gd name="T24" fmla="*/ 0 w 71"/>
                  <a:gd name="T25" fmla="*/ 0 h 802"/>
                  <a:gd name="T26" fmla="*/ 71 w 71"/>
                  <a:gd name="T27" fmla="*/ 0 h 802"/>
                  <a:gd name="T28" fmla="*/ 71 w 71"/>
                  <a:gd name="T29" fmla="*/ 11 h 802"/>
                  <a:gd name="T30" fmla="*/ 0 w 71"/>
                  <a:gd name="T31" fmla="*/ 11 h 802"/>
                  <a:gd name="T32" fmla="*/ 0 w 71"/>
                  <a:gd name="T33" fmla="*/ 0 h 8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802">
                    <a:moveTo>
                      <a:pt x="29" y="797"/>
                    </a:moveTo>
                    <a:lnTo>
                      <a:pt x="29" y="401"/>
                    </a:lnTo>
                    <a:lnTo>
                      <a:pt x="29" y="6"/>
                    </a:lnTo>
                    <a:lnTo>
                      <a:pt x="40" y="6"/>
                    </a:lnTo>
                    <a:lnTo>
                      <a:pt x="40" y="401"/>
                    </a:lnTo>
                    <a:lnTo>
                      <a:pt x="40" y="797"/>
                    </a:lnTo>
                    <a:lnTo>
                      <a:pt x="29" y="797"/>
                    </a:lnTo>
                    <a:close/>
                    <a:moveTo>
                      <a:pt x="0" y="791"/>
                    </a:moveTo>
                    <a:lnTo>
                      <a:pt x="71" y="791"/>
                    </a:lnTo>
                    <a:lnTo>
                      <a:pt x="71" y="802"/>
                    </a:lnTo>
                    <a:lnTo>
                      <a:pt x="0" y="802"/>
                    </a:lnTo>
                    <a:lnTo>
                      <a:pt x="0" y="791"/>
                    </a:lnTo>
                    <a:close/>
                    <a:moveTo>
                      <a:pt x="0" y="0"/>
                    </a:moveTo>
                    <a:lnTo>
                      <a:pt x="71" y="0"/>
                    </a:lnTo>
                    <a:lnTo>
                      <a:pt x="71" y="11"/>
                    </a:lnTo>
                    <a:lnTo>
                      <a:pt x="0" y="11"/>
                    </a:lnTo>
                    <a:lnTo>
                      <a:pt x="0" y="0"/>
                    </a:lnTo>
                    <a:close/>
                  </a:path>
                </a:pathLst>
              </a:custGeom>
              <a:grpFill/>
              <a:ln w="6350">
                <a:solidFill>
                  <a:schemeClr val="accent1"/>
                </a:solid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630" name="Freeform 424"/>
              <p:cNvSpPr>
                <a:spLocks noEditPoints="1"/>
              </p:cNvSpPr>
              <p:nvPr/>
            </p:nvSpPr>
            <p:spPr bwMode="auto">
              <a:xfrm>
                <a:off x="5713834" y="2456757"/>
                <a:ext cx="47178" cy="478284"/>
              </a:xfrm>
              <a:custGeom>
                <a:avLst/>
                <a:gdLst>
                  <a:gd name="T0" fmla="*/ 31 w 73"/>
                  <a:gd name="T1" fmla="*/ 784 h 789"/>
                  <a:gd name="T2" fmla="*/ 31 w 73"/>
                  <a:gd name="T3" fmla="*/ 396 h 789"/>
                  <a:gd name="T4" fmla="*/ 31 w 73"/>
                  <a:gd name="T5" fmla="*/ 6 h 789"/>
                  <a:gd name="T6" fmla="*/ 42 w 73"/>
                  <a:gd name="T7" fmla="*/ 6 h 789"/>
                  <a:gd name="T8" fmla="*/ 42 w 73"/>
                  <a:gd name="T9" fmla="*/ 396 h 789"/>
                  <a:gd name="T10" fmla="*/ 42 w 73"/>
                  <a:gd name="T11" fmla="*/ 784 h 789"/>
                  <a:gd name="T12" fmla="*/ 31 w 73"/>
                  <a:gd name="T13" fmla="*/ 784 h 789"/>
                  <a:gd name="T14" fmla="*/ 0 w 73"/>
                  <a:gd name="T15" fmla="*/ 778 h 789"/>
                  <a:gd name="T16" fmla="*/ 73 w 73"/>
                  <a:gd name="T17" fmla="*/ 778 h 789"/>
                  <a:gd name="T18" fmla="*/ 73 w 73"/>
                  <a:gd name="T19" fmla="*/ 789 h 789"/>
                  <a:gd name="T20" fmla="*/ 0 w 73"/>
                  <a:gd name="T21" fmla="*/ 789 h 789"/>
                  <a:gd name="T22" fmla="*/ 0 w 73"/>
                  <a:gd name="T23" fmla="*/ 778 h 789"/>
                  <a:gd name="T24" fmla="*/ 0 w 73"/>
                  <a:gd name="T25" fmla="*/ 0 h 789"/>
                  <a:gd name="T26" fmla="*/ 73 w 73"/>
                  <a:gd name="T27" fmla="*/ 0 h 789"/>
                  <a:gd name="T28" fmla="*/ 73 w 73"/>
                  <a:gd name="T29" fmla="*/ 12 h 789"/>
                  <a:gd name="T30" fmla="*/ 0 w 73"/>
                  <a:gd name="T31" fmla="*/ 12 h 789"/>
                  <a:gd name="T32" fmla="*/ 0 w 73"/>
                  <a:gd name="T33" fmla="*/ 0 h 7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 h="789">
                    <a:moveTo>
                      <a:pt x="31" y="784"/>
                    </a:moveTo>
                    <a:lnTo>
                      <a:pt x="31" y="396"/>
                    </a:lnTo>
                    <a:lnTo>
                      <a:pt x="31" y="6"/>
                    </a:lnTo>
                    <a:lnTo>
                      <a:pt x="42" y="6"/>
                    </a:lnTo>
                    <a:lnTo>
                      <a:pt x="42" y="396"/>
                    </a:lnTo>
                    <a:lnTo>
                      <a:pt x="42" y="784"/>
                    </a:lnTo>
                    <a:lnTo>
                      <a:pt x="31" y="784"/>
                    </a:lnTo>
                    <a:close/>
                    <a:moveTo>
                      <a:pt x="0" y="778"/>
                    </a:moveTo>
                    <a:lnTo>
                      <a:pt x="73" y="778"/>
                    </a:lnTo>
                    <a:lnTo>
                      <a:pt x="73" y="789"/>
                    </a:lnTo>
                    <a:lnTo>
                      <a:pt x="0" y="789"/>
                    </a:lnTo>
                    <a:lnTo>
                      <a:pt x="0" y="778"/>
                    </a:lnTo>
                    <a:close/>
                    <a:moveTo>
                      <a:pt x="0" y="0"/>
                    </a:moveTo>
                    <a:lnTo>
                      <a:pt x="73" y="0"/>
                    </a:lnTo>
                    <a:lnTo>
                      <a:pt x="73" y="12"/>
                    </a:lnTo>
                    <a:lnTo>
                      <a:pt x="0" y="12"/>
                    </a:lnTo>
                    <a:lnTo>
                      <a:pt x="0" y="0"/>
                    </a:lnTo>
                    <a:close/>
                  </a:path>
                </a:pathLst>
              </a:custGeom>
              <a:grpFill/>
              <a:ln w="6350">
                <a:solidFill>
                  <a:schemeClr val="accent1"/>
                </a:solid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631" name="Freeform 425"/>
              <p:cNvSpPr>
                <a:spLocks noEditPoints="1"/>
              </p:cNvSpPr>
              <p:nvPr/>
            </p:nvSpPr>
            <p:spPr bwMode="auto">
              <a:xfrm>
                <a:off x="6186923" y="2610535"/>
                <a:ext cx="47178" cy="517032"/>
              </a:xfrm>
              <a:custGeom>
                <a:avLst/>
                <a:gdLst>
                  <a:gd name="T0" fmla="*/ 31 w 73"/>
                  <a:gd name="T1" fmla="*/ 848 h 854"/>
                  <a:gd name="T2" fmla="*/ 31 w 73"/>
                  <a:gd name="T3" fmla="*/ 428 h 854"/>
                  <a:gd name="T4" fmla="*/ 31 w 73"/>
                  <a:gd name="T5" fmla="*/ 6 h 854"/>
                  <a:gd name="T6" fmla="*/ 42 w 73"/>
                  <a:gd name="T7" fmla="*/ 6 h 854"/>
                  <a:gd name="T8" fmla="*/ 42 w 73"/>
                  <a:gd name="T9" fmla="*/ 428 h 854"/>
                  <a:gd name="T10" fmla="*/ 42 w 73"/>
                  <a:gd name="T11" fmla="*/ 848 h 854"/>
                  <a:gd name="T12" fmla="*/ 31 w 73"/>
                  <a:gd name="T13" fmla="*/ 848 h 854"/>
                  <a:gd name="T14" fmla="*/ 0 w 73"/>
                  <a:gd name="T15" fmla="*/ 843 h 854"/>
                  <a:gd name="T16" fmla="*/ 73 w 73"/>
                  <a:gd name="T17" fmla="*/ 843 h 854"/>
                  <a:gd name="T18" fmla="*/ 73 w 73"/>
                  <a:gd name="T19" fmla="*/ 854 h 854"/>
                  <a:gd name="T20" fmla="*/ 0 w 73"/>
                  <a:gd name="T21" fmla="*/ 854 h 854"/>
                  <a:gd name="T22" fmla="*/ 0 w 73"/>
                  <a:gd name="T23" fmla="*/ 843 h 854"/>
                  <a:gd name="T24" fmla="*/ 0 w 73"/>
                  <a:gd name="T25" fmla="*/ 0 h 854"/>
                  <a:gd name="T26" fmla="*/ 73 w 73"/>
                  <a:gd name="T27" fmla="*/ 0 h 854"/>
                  <a:gd name="T28" fmla="*/ 73 w 73"/>
                  <a:gd name="T29" fmla="*/ 11 h 854"/>
                  <a:gd name="T30" fmla="*/ 0 w 73"/>
                  <a:gd name="T31" fmla="*/ 11 h 854"/>
                  <a:gd name="T32" fmla="*/ 0 w 73"/>
                  <a:gd name="T33" fmla="*/ 0 h 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 h="854">
                    <a:moveTo>
                      <a:pt x="31" y="848"/>
                    </a:moveTo>
                    <a:lnTo>
                      <a:pt x="31" y="428"/>
                    </a:lnTo>
                    <a:lnTo>
                      <a:pt x="31" y="6"/>
                    </a:lnTo>
                    <a:lnTo>
                      <a:pt x="42" y="6"/>
                    </a:lnTo>
                    <a:lnTo>
                      <a:pt x="42" y="428"/>
                    </a:lnTo>
                    <a:lnTo>
                      <a:pt x="42" y="848"/>
                    </a:lnTo>
                    <a:lnTo>
                      <a:pt x="31" y="848"/>
                    </a:lnTo>
                    <a:close/>
                    <a:moveTo>
                      <a:pt x="0" y="843"/>
                    </a:moveTo>
                    <a:lnTo>
                      <a:pt x="73" y="843"/>
                    </a:lnTo>
                    <a:lnTo>
                      <a:pt x="73" y="854"/>
                    </a:lnTo>
                    <a:lnTo>
                      <a:pt x="0" y="854"/>
                    </a:lnTo>
                    <a:lnTo>
                      <a:pt x="0" y="843"/>
                    </a:lnTo>
                    <a:close/>
                    <a:moveTo>
                      <a:pt x="0" y="0"/>
                    </a:moveTo>
                    <a:lnTo>
                      <a:pt x="73" y="0"/>
                    </a:lnTo>
                    <a:lnTo>
                      <a:pt x="73" y="11"/>
                    </a:lnTo>
                    <a:lnTo>
                      <a:pt x="0" y="11"/>
                    </a:lnTo>
                    <a:lnTo>
                      <a:pt x="0" y="0"/>
                    </a:lnTo>
                    <a:close/>
                  </a:path>
                </a:pathLst>
              </a:custGeom>
              <a:grpFill/>
              <a:ln w="6350">
                <a:solidFill>
                  <a:schemeClr val="accent1"/>
                </a:solid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632" name="Freeform 426"/>
              <p:cNvSpPr>
                <a:spLocks noEditPoints="1"/>
              </p:cNvSpPr>
              <p:nvPr/>
            </p:nvSpPr>
            <p:spPr bwMode="auto">
              <a:xfrm>
                <a:off x="6660011" y="2434962"/>
                <a:ext cx="47178" cy="514610"/>
              </a:xfrm>
              <a:custGeom>
                <a:avLst/>
                <a:gdLst>
                  <a:gd name="T0" fmla="*/ 31 w 73"/>
                  <a:gd name="T1" fmla="*/ 845 h 850"/>
                  <a:gd name="T2" fmla="*/ 31 w 73"/>
                  <a:gd name="T3" fmla="*/ 424 h 850"/>
                  <a:gd name="T4" fmla="*/ 31 w 73"/>
                  <a:gd name="T5" fmla="*/ 6 h 850"/>
                  <a:gd name="T6" fmla="*/ 42 w 73"/>
                  <a:gd name="T7" fmla="*/ 6 h 850"/>
                  <a:gd name="T8" fmla="*/ 42 w 73"/>
                  <a:gd name="T9" fmla="*/ 424 h 850"/>
                  <a:gd name="T10" fmla="*/ 42 w 73"/>
                  <a:gd name="T11" fmla="*/ 845 h 850"/>
                  <a:gd name="T12" fmla="*/ 31 w 73"/>
                  <a:gd name="T13" fmla="*/ 845 h 850"/>
                  <a:gd name="T14" fmla="*/ 0 w 73"/>
                  <a:gd name="T15" fmla="*/ 839 h 850"/>
                  <a:gd name="T16" fmla="*/ 73 w 73"/>
                  <a:gd name="T17" fmla="*/ 839 h 850"/>
                  <a:gd name="T18" fmla="*/ 73 w 73"/>
                  <a:gd name="T19" fmla="*/ 850 h 850"/>
                  <a:gd name="T20" fmla="*/ 0 w 73"/>
                  <a:gd name="T21" fmla="*/ 850 h 850"/>
                  <a:gd name="T22" fmla="*/ 0 w 73"/>
                  <a:gd name="T23" fmla="*/ 839 h 850"/>
                  <a:gd name="T24" fmla="*/ 0 w 73"/>
                  <a:gd name="T25" fmla="*/ 0 h 850"/>
                  <a:gd name="T26" fmla="*/ 73 w 73"/>
                  <a:gd name="T27" fmla="*/ 0 h 850"/>
                  <a:gd name="T28" fmla="*/ 73 w 73"/>
                  <a:gd name="T29" fmla="*/ 11 h 850"/>
                  <a:gd name="T30" fmla="*/ 0 w 73"/>
                  <a:gd name="T31" fmla="*/ 11 h 850"/>
                  <a:gd name="T32" fmla="*/ 0 w 73"/>
                  <a:gd name="T33" fmla="*/ 0 h 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3" h="850">
                    <a:moveTo>
                      <a:pt x="31" y="845"/>
                    </a:moveTo>
                    <a:lnTo>
                      <a:pt x="31" y="424"/>
                    </a:lnTo>
                    <a:lnTo>
                      <a:pt x="31" y="6"/>
                    </a:lnTo>
                    <a:lnTo>
                      <a:pt x="42" y="6"/>
                    </a:lnTo>
                    <a:lnTo>
                      <a:pt x="42" y="424"/>
                    </a:lnTo>
                    <a:lnTo>
                      <a:pt x="42" y="845"/>
                    </a:lnTo>
                    <a:lnTo>
                      <a:pt x="31" y="845"/>
                    </a:lnTo>
                    <a:close/>
                    <a:moveTo>
                      <a:pt x="0" y="839"/>
                    </a:moveTo>
                    <a:lnTo>
                      <a:pt x="73" y="839"/>
                    </a:lnTo>
                    <a:lnTo>
                      <a:pt x="73" y="850"/>
                    </a:lnTo>
                    <a:lnTo>
                      <a:pt x="0" y="850"/>
                    </a:lnTo>
                    <a:lnTo>
                      <a:pt x="0" y="839"/>
                    </a:lnTo>
                    <a:close/>
                    <a:moveTo>
                      <a:pt x="0" y="0"/>
                    </a:moveTo>
                    <a:lnTo>
                      <a:pt x="73" y="0"/>
                    </a:lnTo>
                    <a:lnTo>
                      <a:pt x="73" y="11"/>
                    </a:lnTo>
                    <a:lnTo>
                      <a:pt x="0" y="11"/>
                    </a:lnTo>
                    <a:lnTo>
                      <a:pt x="0" y="0"/>
                    </a:lnTo>
                    <a:close/>
                  </a:path>
                </a:pathLst>
              </a:custGeom>
              <a:grpFill/>
              <a:ln w="6350">
                <a:solidFill>
                  <a:schemeClr val="accent1"/>
                </a:solid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633" name="Freeform 31"/>
              <p:cNvSpPr>
                <a:spLocks noEditPoints="1"/>
              </p:cNvSpPr>
              <p:nvPr/>
            </p:nvSpPr>
            <p:spPr bwMode="auto">
              <a:xfrm>
                <a:off x="7133099" y="2183106"/>
                <a:ext cx="45867" cy="531562"/>
              </a:xfrm>
              <a:custGeom>
                <a:avLst/>
                <a:gdLst>
                  <a:gd name="T0" fmla="*/ 30 w 71"/>
                  <a:gd name="T1" fmla="*/ 874 h 880"/>
                  <a:gd name="T2" fmla="*/ 30 w 71"/>
                  <a:gd name="T3" fmla="*/ 440 h 880"/>
                  <a:gd name="T4" fmla="*/ 30 w 71"/>
                  <a:gd name="T5" fmla="*/ 6 h 880"/>
                  <a:gd name="T6" fmla="*/ 42 w 71"/>
                  <a:gd name="T7" fmla="*/ 6 h 880"/>
                  <a:gd name="T8" fmla="*/ 42 w 71"/>
                  <a:gd name="T9" fmla="*/ 440 h 880"/>
                  <a:gd name="T10" fmla="*/ 42 w 71"/>
                  <a:gd name="T11" fmla="*/ 874 h 880"/>
                  <a:gd name="T12" fmla="*/ 30 w 71"/>
                  <a:gd name="T13" fmla="*/ 874 h 880"/>
                  <a:gd name="T14" fmla="*/ 0 w 71"/>
                  <a:gd name="T15" fmla="*/ 868 h 880"/>
                  <a:gd name="T16" fmla="*/ 71 w 71"/>
                  <a:gd name="T17" fmla="*/ 868 h 880"/>
                  <a:gd name="T18" fmla="*/ 71 w 71"/>
                  <a:gd name="T19" fmla="*/ 880 h 880"/>
                  <a:gd name="T20" fmla="*/ 0 w 71"/>
                  <a:gd name="T21" fmla="*/ 880 h 880"/>
                  <a:gd name="T22" fmla="*/ 0 w 71"/>
                  <a:gd name="T23" fmla="*/ 868 h 880"/>
                  <a:gd name="T24" fmla="*/ 0 w 71"/>
                  <a:gd name="T25" fmla="*/ 0 h 880"/>
                  <a:gd name="T26" fmla="*/ 71 w 71"/>
                  <a:gd name="T27" fmla="*/ 0 h 880"/>
                  <a:gd name="T28" fmla="*/ 71 w 71"/>
                  <a:gd name="T29" fmla="*/ 12 h 880"/>
                  <a:gd name="T30" fmla="*/ 0 w 71"/>
                  <a:gd name="T31" fmla="*/ 12 h 880"/>
                  <a:gd name="T32" fmla="*/ 0 w 71"/>
                  <a:gd name="T33" fmla="*/ 0 h 8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880">
                    <a:moveTo>
                      <a:pt x="30" y="874"/>
                    </a:moveTo>
                    <a:lnTo>
                      <a:pt x="30" y="440"/>
                    </a:lnTo>
                    <a:lnTo>
                      <a:pt x="30" y="6"/>
                    </a:lnTo>
                    <a:lnTo>
                      <a:pt x="42" y="6"/>
                    </a:lnTo>
                    <a:lnTo>
                      <a:pt x="42" y="440"/>
                    </a:lnTo>
                    <a:lnTo>
                      <a:pt x="42" y="874"/>
                    </a:lnTo>
                    <a:lnTo>
                      <a:pt x="30" y="874"/>
                    </a:lnTo>
                    <a:close/>
                    <a:moveTo>
                      <a:pt x="0" y="868"/>
                    </a:moveTo>
                    <a:lnTo>
                      <a:pt x="71" y="868"/>
                    </a:lnTo>
                    <a:lnTo>
                      <a:pt x="71" y="880"/>
                    </a:lnTo>
                    <a:lnTo>
                      <a:pt x="0" y="880"/>
                    </a:lnTo>
                    <a:lnTo>
                      <a:pt x="0" y="868"/>
                    </a:lnTo>
                    <a:close/>
                    <a:moveTo>
                      <a:pt x="0" y="0"/>
                    </a:moveTo>
                    <a:lnTo>
                      <a:pt x="71" y="0"/>
                    </a:lnTo>
                    <a:lnTo>
                      <a:pt x="71" y="12"/>
                    </a:lnTo>
                    <a:lnTo>
                      <a:pt x="0" y="12"/>
                    </a:lnTo>
                    <a:lnTo>
                      <a:pt x="0" y="0"/>
                    </a:lnTo>
                    <a:close/>
                  </a:path>
                </a:pathLst>
              </a:custGeom>
              <a:grpFill/>
              <a:ln w="6350">
                <a:solidFill>
                  <a:schemeClr val="accent1"/>
                </a:solid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grpSp>
        <p:sp>
          <p:nvSpPr>
            <p:cNvPr id="634" name="Rectangle 657"/>
            <p:cNvSpPr/>
            <p:nvPr/>
          </p:nvSpPr>
          <p:spPr>
            <a:xfrm rot="2700000">
              <a:off x="6913239" y="2867319"/>
              <a:ext cx="46037" cy="61383"/>
            </a:xfrm>
            <a:prstGeom prst="rect">
              <a:avLst/>
            </a:prstGeom>
            <a:solidFill>
              <a:schemeClr val="accent3"/>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635" name="Oval 658"/>
            <p:cNvSpPr/>
            <p:nvPr/>
          </p:nvSpPr>
          <p:spPr>
            <a:xfrm>
              <a:off x="6916144" y="2749573"/>
              <a:ext cx="61384" cy="46039"/>
            </a:xfrm>
            <a:prstGeom prst="ellipse">
              <a:avLst/>
            </a:prstGeom>
            <a:solidFill>
              <a:schemeClr val="accent1"/>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636" name="Rectangle 660"/>
            <p:cNvSpPr/>
            <p:nvPr/>
          </p:nvSpPr>
          <p:spPr>
            <a:xfrm rot="2700000">
              <a:off x="6984166" y="2917565"/>
              <a:ext cx="46039" cy="59267"/>
            </a:xfrm>
            <a:prstGeom prst="rect">
              <a:avLst/>
            </a:prstGeom>
            <a:solidFill>
              <a:schemeClr val="accent3"/>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637" name="Oval 661"/>
            <p:cNvSpPr/>
            <p:nvPr/>
          </p:nvSpPr>
          <p:spPr>
            <a:xfrm>
              <a:off x="6977528" y="2725744"/>
              <a:ext cx="59267" cy="46037"/>
            </a:xfrm>
            <a:prstGeom prst="ellipse">
              <a:avLst/>
            </a:prstGeom>
            <a:solidFill>
              <a:schemeClr val="accent1"/>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638" name="Rectangle 663"/>
            <p:cNvSpPr/>
            <p:nvPr/>
          </p:nvSpPr>
          <p:spPr>
            <a:xfrm rot="2700000">
              <a:off x="7055055" y="2848240"/>
              <a:ext cx="46037" cy="61384"/>
            </a:xfrm>
            <a:prstGeom prst="rect">
              <a:avLst/>
            </a:prstGeom>
            <a:solidFill>
              <a:schemeClr val="accent3"/>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639" name="Oval 664"/>
            <p:cNvSpPr/>
            <p:nvPr/>
          </p:nvSpPr>
          <p:spPr>
            <a:xfrm>
              <a:off x="7047377" y="3349649"/>
              <a:ext cx="61384" cy="46039"/>
            </a:xfrm>
            <a:prstGeom prst="ellipse">
              <a:avLst/>
            </a:prstGeom>
            <a:solidFill>
              <a:schemeClr val="accent1"/>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640" name="Rectangle 666"/>
            <p:cNvSpPr/>
            <p:nvPr/>
          </p:nvSpPr>
          <p:spPr>
            <a:xfrm rot="2700000">
              <a:off x="7123847" y="2928677"/>
              <a:ext cx="46037" cy="59267"/>
            </a:xfrm>
            <a:prstGeom prst="rect">
              <a:avLst/>
            </a:prstGeom>
            <a:solidFill>
              <a:schemeClr val="accent3"/>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641" name="Oval 667"/>
            <p:cNvSpPr/>
            <p:nvPr/>
          </p:nvSpPr>
          <p:spPr>
            <a:xfrm>
              <a:off x="7117228" y="3597277"/>
              <a:ext cx="59267" cy="44451"/>
            </a:xfrm>
            <a:prstGeom prst="ellipse">
              <a:avLst/>
            </a:prstGeom>
            <a:solidFill>
              <a:schemeClr val="accent1"/>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642" name="Rectangle 669"/>
            <p:cNvSpPr/>
            <p:nvPr/>
          </p:nvSpPr>
          <p:spPr>
            <a:xfrm rot="2700000">
              <a:off x="7192655" y="2745081"/>
              <a:ext cx="46039" cy="61383"/>
            </a:xfrm>
            <a:prstGeom prst="rect">
              <a:avLst/>
            </a:prstGeom>
            <a:solidFill>
              <a:schemeClr val="accent3"/>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643" name="Oval 670"/>
            <p:cNvSpPr/>
            <p:nvPr/>
          </p:nvSpPr>
          <p:spPr>
            <a:xfrm>
              <a:off x="7184983" y="3746523"/>
              <a:ext cx="61383" cy="46039"/>
            </a:xfrm>
            <a:prstGeom prst="ellipse">
              <a:avLst/>
            </a:prstGeom>
            <a:solidFill>
              <a:schemeClr val="accent1"/>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653" name="Rectangle 681"/>
            <p:cNvSpPr/>
            <p:nvPr/>
          </p:nvSpPr>
          <p:spPr>
            <a:xfrm rot="2700000">
              <a:off x="7332358" y="2814931"/>
              <a:ext cx="46039" cy="61383"/>
            </a:xfrm>
            <a:prstGeom prst="rect">
              <a:avLst/>
            </a:prstGeom>
            <a:solidFill>
              <a:schemeClr val="accent3"/>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654" name="Oval 682"/>
            <p:cNvSpPr/>
            <p:nvPr/>
          </p:nvSpPr>
          <p:spPr>
            <a:xfrm>
              <a:off x="7324689" y="3727469"/>
              <a:ext cx="61383" cy="46039"/>
            </a:xfrm>
            <a:prstGeom prst="ellipse">
              <a:avLst/>
            </a:prstGeom>
            <a:solidFill>
              <a:schemeClr val="accent1"/>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655" name="Rectangle 684"/>
            <p:cNvSpPr/>
            <p:nvPr/>
          </p:nvSpPr>
          <p:spPr>
            <a:xfrm rot="2700000">
              <a:off x="7467823" y="2703806"/>
              <a:ext cx="46039" cy="61383"/>
            </a:xfrm>
            <a:prstGeom prst="rect">
              <a:avLst/>
            </a:prstGeom>
            <a:solidFill>
              <a:schemeClr val="accent3"/>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656" name="Oval 685"/>
            <p:cNvSpPr/>
            <p:nvPr/>
          </p:nvSpPr>
          <p:spPr>
            <a:xfrm>
              <a:off x="7460155" y="3617916"/>
              <a:ext cx="61383" cy="46037"/>
            </a:xfrm>
            <a:prstGeom prst="ellipse">
              <a:avLst/>
            </a:prstGeom>
            <a:solidFill>
              <a:schemeClr val="accent1"/>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657" name="Rectangle 687"/>
            <p:cNvSpPr/>
            <p:nvPr/>
          </p:nvSpPr>
          <p:spPr>
            <a:xfrm rot="2700000">
              <a:off x="7607503" y="2795881"/>
              <a:ext cx="46039" cy="61383"/>
            </a:xfrm>
            <a:prstGeom prst="rect">
              <a:avLst/>
            </a:prstGeom>
            <a:solidFill>
              <a:schemeClr val="accent3"/>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658" name="Oval 688"/>
            <p:cNvSpPr/>
            <p:nvPr/>
          </p:nvSpPr>
          <p:spPr>
            <a:xfrm>
              <a:off x="7599831" y="3287713"/>
              <a:ext cx="61383" cy="44451"/>
            </a:xfrm>
            <a:prstGeom prst="ellipse">
              <a:avLst/>
            </a:prstGeom>
            <a:solidFill>
              <a:schemeClr val="accent1"/>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659" name="Rectangle 690"/>
            <p:cNvSpPr/>
            <p:nvPr/>
          </p:nvSpPr>
          <p:spPr>
            <a:xfrm rot="2700000">
              <a:off x="7745087" y="2768865"/>
              <a:ext cx="46037" cy="61384"/>
            </a:xfrm>
            <a:prstGeom prst="rect">
              <a:avLst/>
            </a:prstGeom>
            <a:solidFill>
              <a:schemeClr val="accent3"/>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660" name="Oval 691"/>
            <p:cNvSpPr/>
            <p:nvPr/>
          </p:nvSpPr>
          <p:spPr>
            <a:xfrm>
              <a:off x="7737411" y="3303596"/>
              <a:ext cx="61384" cy="46037"/>
            </a:xfrm>
            <a:prstGeom prst="ellipse">
              <a:avLst/>
            </a:prstGeom>
            <a:solidFill>
              <a:schemeClr val="accent1"/>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661" name="Rectangle 693"/>
            <p:cNvSpPr/>
            <p:nvPr/>
          </p:nvSpPr>
          <p:spPr>
            <a:xfrm rot="2700000">
              <a:off x="7953579" y="2798501"/>
              <a:ext cx="46037" cy="59267"/>
            </a:xfrm>
            <a:prstGeom prst="rect">
              <a:avLst/>
            </a:prstGeom>
            <a:solidFill>
              <a:schemeClr val="accent3"/>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662" name="Oval 694"/>
            <p:cNvSpPr/>
            <p:nvPr/>
          </p:nvSpPr>
          <p:spPr>
            <a:xfrm>
              <a:off x="7946964" y="3294068"/>
              <a:ext cx="59267" cy="46037"/>
            </a:xfrm>
            <a:prstGeom prst="ellipse">
              <a:avLst/>
            </a:prstGeom>
            <a:solidFill>
              <a:schemeClr val="accent1"/>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663" name="Rectangle 696"/>
            <p:cNvSpPr/>
            <p:nvPr/>
          </p:nvSpPr>
          <p:spPr>
            <a:xfrm rot="2700000">
              <a:off x="8156799" y="2736589"/>
              <a:ext cx="46039" cy="59267"/>
            </a:xfrm>
            <a:prstGeom prst="rect">
              <a:avLst/>
            </a:prstGeom>
            <a:solidFill>
              <a:schemeClr val="accent3"/>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664" name="Oval 697"/>
            <p:cNvSpPr/>
            <p:nvPr/>
          </p:nvSpPr>
          <p:spPr>
            <a:xfrm>
              <a:off x="8150164" y="3292498"/>
              <a:ext cx="59267" cy="46039"/>
            </a:xfrm>
            <a:prstGeom prst="ellipse">
              <a:avLst/>
            </a:prstGeom>
            <a:solidFill>
              <a:schemeClr val="accent1"/>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665" name="Rectangle 699"/>
            <p:cNvSpPr/>
            <p:nvPr/>
          </p:nvSpPr>
          <p:spPr>
            <a:xfrm rot="2700000">
              <a:off x="8365287" y="2903831"/>
              <a:ext cx="46039" cy="61383"/>
            </a:xfrm>
            <a:prstGeom prst="rect">
              <a:avLst/>
            </a:prstGeom>
            <a:solidFill>
              <a:schemeClr val="accent3"/>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666" name="Oval 700"/>
            <p:cNvSpPr/>
            <p:nvPr/>
          </p:nvSpPr>
          <p:spPr>
            <a:xfrm>
              <a:off x="8357615" y="3162323"/>
              <a:ext cx="61383" cy="46039"/>
            </a:xfrm>
            <a:prstGeom prst="ellipse">
              <a:avLst/>
            </a:prstGeom>
            <a:solidFill>
              <a:schemeClr val="accent1"/>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667" name="Rectangle 702"/>
            <p:cNvSpPr/>
            <p:nvPr/>
          </p:nvSpPr>
          <p:spPr>
            <a:xfrm rot="2700000">
              <a:off x="8571647" y="2833429"/>
              <a:ext cx="46037" cy="59267"/>
            </a:xfrm>
            <a:prstGeom prst="rect">
              <a:avLst/>
            </a:prstGeom>
            <a:solidFill>
              <a:schemeClr val="accent3"/>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668" name="Oval 703"/>
            <p:cNvSpPr/>
            <p:nvPr/>
          </p:nvSpPr>
          <p:spPr>
            <a:xfrm>
              <a:off x="8565055" y="3086123"/>
              <a:ext cx="61383" cy="46039"/>
            </a:xfrm>
            <a:prstGeom prst="ellipse">
              <a:avLst/>
            </a:prstGeom>
            <a:solidFill>
              <a:schemeClr val="accent1"/>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669" name="Oval 706"/>
            <p:cNvSpPr/>
            <p:nvPr/>
          </p:nvSpPr>
          <p:spPr>
            <a:xfrm>
              <a:off x="8776722" y="3032149"/>
              <a:ext cx="61383" cy="46039"/>
            </a:xfrm>
            <a:prstGeom prst="ellipse">
              <a:avLst/>
            </a:prstGeom>
            <a:solidFill>
              <a:schemeClr val="accent1"/>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670" name="Oval 709"/>
            <p:cNvSpPr/>
            <p:nvPr/>
          </p:nvSpPr>
          <p:spPr>
            <a:xfrm>
              <a:off x="8990480" y="3081344"/>
              <a:ext cx="59267" cy="46037"/>
            </a:xfrm>
            <a:prstGeom prst="ellipse">
              <a:avLst/>
            </a:prstGeom>
            <a:solidFill>
              <a:schemeClr val="accent1"/>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671" name="Oval 712"/>
            <p:cNvSpPr/>
            <p:nvPr/>
          </p:nvSpPr>
          <p:spPr>
            <a:xfrm>
              <a:off x="9394789" y="3187701"/>
              <a:ext cx="61383" cy="44451"/>
            </a:xfrm>
            <a:prstGeom prst="ellipse">
              <a:avLst/>
            </a:prstGeom>
            <a:solidFill>
              <a:schemeClr val="accent1"/>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672" name="Oval 715"/>
            <p:cNvSpPr/>
            <p:nvPr/>
          </p:nvSpPr>
          <p:spPr>
            <a:xfrm>
              <a:off x="9807511" y="3165498"/>
              <a:ext cx="61384" cy="46039"/>
            </a:xfrm>
            <a:prstGeom prst="ellipse">
              <a:avLst/>
            </a:prstGeom>
            <a:solidFill>
              <a:schemeClr val="accent1"/>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673" name="Oval 718"/>
            <p:cNvSpPr/>
            <p:nvPr/>
          </p:nvSpPr>
          <p:spPr>
            <a:xfrm>
              <a:off x="10222377" y="3084520"/>
              <a:ext cx="61384" cy="46037"/>
            </a:xfrm>
            <a:prstGeom prst="ellipse">
              <a:avLst/>
            </a:prstGeom>
            <a:solidFill>
              <a:schemeClr val="accent1"/>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674" name="Oval 721"/>
            <p:cNvSpPr/>
            <p:nvPr/>
          </p:nvSpPr>
          <p:spPr>
            <a:xfrm>
              <a:off x="10635155" y="3084520"/>
              <a:ext cx="61383" cy="46037"/>
            </a:xfrm>
            <a:prstGeom prst="ellipse">
              <a:avLst/>
            </a:prstGeom>
            <a:solidFill>
              <a:schemeClr val="accent1"/>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675" name="Oval 724"/>
            <p:cNvSpPr/>
            <p:nvPr/>
          </p:nvSpPr>
          <p:spPr>
            <a:xfrm>
              <a:off x="11049996" y="3198820"/>
              <a:ext cx="59267" cy="46037"/>
            </a:xfrm>
            <a:prstGeom prst="ellipse">
              <a:avLst/>
            </a:prstGeom>
            <a:solidFill>
              <a:schemeClr val="accent1"/>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676" name="Oval 727"/>
            <p:cNvSpPr/>
            <p:nvPr/>
          </p:nvSpPr>
          <p:spPr>
            <a:xfrm>
              <a:off x="11464889" y="3084513"/>
              <a:ext cx="61383" cy="44451"/>
            </a:xfrm>
            <a:prstGeom prst="ellipse">
              <a:avLst/>
            </a:prstGeom>
            <a:solidFill>
              <a:schemeClr val="accent1"/>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677" name="Oval 730"/>
            <p:cNvSpPr/>
            <p:nvPr/>
          </p:nvSpPr>
          <p:spPr>
            <a:xfrm>
              <a:off x="11879755" y="2925768"/>
              <a:ext cx="61383" cy="46037"/>
            </a:xfrm>
            <a:prstGeom prst="ellipse">
              <a:avLst/>
            </a:prstGeom>
            <a:solidFill>
              <a:schemeClr val="accent1"/>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678" name="Freeform 474"/>
            <p:cNvSpPr/>
            <p:nvPr/>
          </p:nvSpPr>
          <p:spPr>
            <a:xfrm>
              <a:off x="6937312" y="2743200"/>
              <a:ext cx="4972051" cy="1030288"/>
            </a:xfrm>
            <a:custGeom>
              <a:avLst/>
              <a:gdLst>
                <a:gd name="connsiteX0" fmla="*/ 0 w 5677989"/>
                <a:gd name="connsiteY0" fmla="*/ 39189 h 1567543"/>
                <a:gd name="connsiteX1" fmla="*/ 78377 w 5677989"/>
                <a:gd name="connsiteY1" fmla="*/ 0 h 1567543"/>
                <a:gd name="connsiteX2" fmla="*/ 156754 w 5677989"/>
                <a:gd name="connsiteY2" fmla="*/ 957943 h 1567543"/>
                <a:gd name="connsiteX3" fmla="*/ 235132 w 5677989"/>
                <a:gd name="connsiteY3" fmla="*/ 1328057 h 1567543"/>
                <a:gd name="connsiteX4" fmla="*/ 317863 w 5677989"/>
                <a:gd name="connsiteY4" fmla="*/ 1567543 h 1567543"/>
                <a:gd name="connsiteX5" fmla="*/ 470263 w 5677989"/>
                <a:gd name="connsiteY5" fmla="*/ 1541417 h 1567543"/>
                <a:gd name="connsiteX6" fmla="*/ 631372 w 5677989"/>
                <a:gd name="connsiteY6" fmla="*/ 1362891 h 1567543"/>
                <a:gd name="connsiteX7" fmla="*/ 788126 w 5677989"/>
                <a:gd name="connsiteY7" fmla="*/ 862149 h 1567543"/>
                <a:gd name="connsiteX8" fmla="*/ 944880 w 5677989"/>
                <a:gd name="connsiteY8" fmla="*/ 892629 h 1567543"/>
                <a:gd name="connsiteX9" fmla="*/ 1184366 w 5677989"/>
                <a:gd name="connsiteY9" fmla="*/ 875211 h 1567543"/>
                <a:gd name="connsiteX10" fmla="*/ 1410789 w 5677989"/>
                <a:gd name="connsiteY10" fmla="*/ 875211 h 1567543"/>
                <a:gd name="connsiteX11" fmla="*/ 1654629 w 5677989"/>
                <a:gd name="connsiteY11" fmla="*/ 661851 h 1567543"/>
                <a:gd name="connsiteX12" fmla="*/ 1894114 w 5677989"/>
                <a:gd name="connsiteY12" fmla="*/ 557349 h 1567543"/>
                <a:gd name="connsiteX13" fmla="*/ 2124892 w 5677989"/>
                <a:gd name="connsiteY13" fmla="*/ 474617 h 1567543"/>
                <a:gd name="connsiteX14" fmla="*/ 2364377 w 5677989"/>
                <a:gd name="connsiteY14" fmla="*/ 544286 h 1567543"/>
                <a:gd name="connsiteX15" fmla="*/ 2838994 w 5677989"/>
                <a:gd name="connsiteY15" fmla="*/ 714103 h 1567543"/>
                <a:gd name="connsiteX16" fmla="*/ 3313612 w 5677989"/>
                <a:gd name="connsiteY16" fmla="*/ 679269 h 1567543"/>
                <a:gd name="connsiteX17" fmla="*/ 3783874 w 5677989"/>
                <a:gd name="connsiteY17" fmla="*/ 552994 h 1567543"/>
                <a:gd name="connsiteX18" fmla="*/ 4258492 w 5677989"/>
                <a:gd name="connsiteY18" fmla="*/ 557349 h 1567543"/>
                <a:gd name="connsiteX19" fmla="*/ 4733109 w 5677989"/>
                <a:gd name="connsiteY19" fmla="*/ 740229 h 1567543"/>
                <a:gd name="connsiteX20" fmla="*/ 5207726 w 5677989"/>
                <a:gd name="connsiteY20" fmla="*/ 552994 h 1567543"/>
                <a:gd name="connsiteX21" fmla="*/ 5677989 w 5677989"/>
                <a:gd name="connsiteY21" fmla="*/ 300446 h 1567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677989" h="1567543">
                  <a:moveTo>
                    <a:pt x="0" y="39189"/>
                  </a:moveTo>
                  <a:lnTo>
                    <a:pt x="78377" y="0"/>
                  </a:lnTo>
                  <a:lnTo>
                    <a:pt x="156754" y="957943"/>
                  </a:lnTo>
                  <a:lnTo>
                    <a:pt x="235132" y="1328057"/>
                  </a:lnTo>
                  <a:lnTo>
                    <a:pt x="317863" y="1567543"/>
                  </a:lnTo>
                  <a:lnTo>
                    <a:pt x="470263" y="1541417"/>
                  </a:lnTo>
                  <a:lnTo>
                    <a:pt x="631372" y="1362891"/>
                  </a:lnTo>
                  <a:lnTo>
                    <a:pt x="788126" y="862149"/>
                  </a:lnTo>
                  <a:lnTo>
                    <a:pt x="944880" y="892629"/>
                  </a:lnTo>
                  <a:lnTo>
                    <a:pt x="1184366" y="875211"/>
                  </a:lnTo>
                  <a:lnTo>
                    <a:pt x="1410789" y="875211"/>
                  </a:lnTo>
                  <a:lnTo>
                    <a:pt x="1654629" y="661851"/>
                  </a:lnTo>
                  <a:lnTo>
                    <a:pt x="1894114" y="557349"/>
                  </a:lnTo>
                  <a:lnTo>
                    <a:pt x="2124892" y="474617"/>
                  </a:lnTo>
                  <a:lnTo>
                    <a:pt x="2364377" y="544286"/>
                  </a:lnTo>
                  <a:lnTo>
                    <a:pt x="2838994" y="714103"/>
                  </a:lnTo>
                  <a:lnTo>
                    <a:pt x="3313612" y="679269"/>
                  </a:lnTo>
                  <a:lnTo>
                    <a:pt x="3783874" y="552994"/>
                  </a:lnTo>
                  <a:lnTo>
                    <a:pt x="4258492" y="557349"/>
                  </a:lnTo>
                  <a:lnTo>
                    <a:pt x="4733109" y="740229"/>
                  </a:lnTo>
                  <a:lnTo>
                    <a:pt x="5207726" y="552994"/>
                  </a:lnTo>
                  <a:lnTo>
                    <a:pt x="5677989" y="300446"/>
                  </a:lnTo>
                </a:path>
              </a:pathLst>
            </a:custGeom>
            <a:noFill/>
            <a:ln w="28575" cap="flat" cmpd="sng" algn="ctr">
              <a:solidFill>
                <a:schemeClr val="accent1"/>
              </a:solid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grpSp>
        <p:nvGrpSpPr>
          <p:cNvPr id="3" name="Group 2">
            <a:extLst>
              <a:ext uri="{FF2B5EF4-FFF2-40B4-BE49-F238E27FC236}">
                <a16:creationId xmlns:a16="http://schemas.microsoft.com/office/drawing/2014/main" id="{8AF92DE1-D6A6-6744-B4A1-7BBF3DFC1026}"/>
              </a:ext>
            </a:extLst>
          </p:cNvPr>
          <p:cNvGrpSpPr/>
          <p:nvPr/>
        </p:nvGrpSpPr>
        <p:grpSpPr>
          <a:xfrm>
            <a:off x="258530" y="2573329"/>
            <a:ext cx="5982057" cy="3008498"/>
            <a:chOff x="258529" y="2057397"/>
            <a:chExt cx="5982057" cy="3008497"/>
          </a:xfrm>
        </p:grpSpPr>
        <p:grpSp>
          <p:nvGrpSpPr>
            <p:cNvPr id="62494" name="Group 477"/>
            <p:cNvGrpSpPr>
              <a:grpSpLocks/>
            </p:cNvGrpSpPr>
            <p:nvPr/>
          </p:nvGrpSpPr>
          <p:grpSpPr bwMode="auto">
            <a:xfrm>
              <a:off x="917538" y="4535493"/>
              <a:ext cx="5160433" cy="52387"/>
              <a:chOff x="1487095" y="5867400"/>
              <a:chExt cx="5668937" cy="76200"/>
            </a:xfrm>
          </p:grpSpPr>
          <p:cxnSp>
            <p:nvCxnSpPr>
              <p:cNvPr id="62692" name="Straight Connector 485"/>
              <p:cNvCxnSpPr>
                <a:cxnSpLocks noChangeShapeType="1"/>
              </p:cNvCxnSpPr>
              <p:nvPr/>
            </p:nvCxnSpPr>
            <p:spPr bwMode="auto">
              <a:xfrm>
                <a:off x="1487095" y="5867400"/>
                <a:ext cx="5668937" cy="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cxnSp>
          <p:cxnSp>
            <p:nvCxnSpPr>
              <p:cNvPr id="62693" name="Straight Connector 486"/>
              <p:cNvCxnSpPr>
                <a:cxnSpLocks noChangeShapeType="1"/>
              </p:cNvCxnSpPr>
              <p:nvPr/>
            </p:nvCxnSpPr>
            <p:spPr bwMode="auto">
              <a:xfrm>
                <a:off x="1491347" y="5867400"/>
                <a:ext cx="0" cy="7620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cxnSp>
          <p:cxnSp>
            <p:nvCxnSpPr>
              <p:cNvPr id="62694" name="Straight Connector 487"/>
              <p:cNvCxnSpPr>
                <a:cxnSpLocks noChangeShapeType="1"/>
              </p:cNvCxnSpPr>
              <p:nvPr/>
            </p:nvCxnSpPr>
            <p:spPr bwMode="auto">
              <a:xfrm>
                <a:off x="1959120" y="5867400"/>
                <a:ext cx="0" cy="7620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cxnSp>
          <p:cxnSp>
            <p:nvCxnSpPr>
              <p:cNvPr id="62695" name="Straight Connector 488"/>
              <p:cNvCxnSpPr>
                <a:cxnSpLocks noChangeShapeType="1"/>
              </p:cNvCxnSpPr>
              <p:nvPr/>
            </p:nvCxnSpPr>
            <p:spPr bwMode="auto">
              <a:xfrm>
                <a:off x="2431143" y="5867400"/>
                <a:ext cx="0" cy="7620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cxnSp>
          <p:cxnSp>
            <p:nvCxnSpPr>
              <p:cNvPr id="62696" name="Straight Connector 489"/>
              <p:cNvCxnSpPr>
                <a:cxnSpLocks noChangeShapeType="1"/>
              </p:cNvCxnSpPr>
              <p:nvPr/>
            </p:nvCxnSpPr>
            <p:spPr bwMode="auto">
              <a:xfrm>
                <a:off x="2903167" y="5867400"/>
                <a:ext cx="0" cy="7620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cxnSp>
          <p:cxnSp>
            <p:nvCxnSpPr>
              <p:cNvPr id="62697" name="Straight Connector 490"/>
              <p:cNvCxnSpPr>
                <a:cxnSpLocks noChangeShapeType="1"/>
              </p:cNvCxnSpPr>
              <p:nvPr/>
            </p:nvCxnSpPr>
            <p:spPr bwMode="auto">
              <a:xfrm>
                <a:off x="3377516" y="5867400"/>
                <a:ext cx="0" cy="7620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cxnSp>
          <p:cxnSp>
            <p:nvCxnSpPr>
              <p:cNvPr id="62698" name="Straight Connector 491"/>
              <p:cNvCxnSpPr>
                <a:cxnSpLocks noChangeShapeType="1"/>
              </p:cNvCxnSpPr>
              <p:nvPr/>
            </p:nvCxnSpPr>
            <p:spPr bwMode="auto">
              <a:xfrm>
                <a:off x="3849540" y="5867400"/>
                <a:ext cx="0" cy="7620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cxnSp>
          <p:cxnSp>
            <p:nvCxnSpPr>
              <p:cNvPr id="62699" name="Straight Connector 492"/>
              <p:cNvCxnSpPr>
                <a:cxnSpLocks noChangeShapeType="1"/>
              </p:cNvCxnSpPr>
              <p:nvPr/>
            </p:nvCxnSpPr>
            <p:spPr bwMode="auto">
              <a:xfrm>
                <a:off x="4321564" y="5867400"/>
                <a:ext cx="0" cy="7620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cxnSp>
          <p:cxnSp>
            <p:nvCxnSpPr>
              <p:cNvPr id="62700" name="Straight Connector 493"/>
              <p:cNvCxnSpPr>
                <a:cxnSpLocks noChangeShapeType="1"/>
              </p:cNvCxnSpPr>
              <p:nvPr/>
            </p:nvCxnSpPr>
            <p:spPr bwMode="auto">
              <a:xfrm>
                <a:off x="4793587" y="5867400"/>
                <a:ext cx="0" cy="7620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cxnSp>
          <p:cxnSp>
            <p:nvCxnSpPr>
              <p:cNvPr id="62701" name="Straight Connector 494"/>
              <p:cNvCxnSpPr>
                <a:cxnSpLocks noChangeShapeType="1"/>
              </p:cNvCxnSpPr>
              <p:nvPr/>
            </p:nvCxnSpPr>
            <p:spPr bwMode="auto">
              <a:xfrm>
                <a:off x="5265612" y="5867400"/>
                <a:ext cx="0" cy="7620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cxnSp>
          <p:cxnSp>
            <p:nvCxnSpPr>
              <p:cNvPr id="62702" name="Straight Connector 495"/>
              <p:cNvCxnSpPr>
                <a:cxnSpLocks noChangeShapeType="1"/>
              </p:cNvCxnSpPr>
              <p:nvPr/>
            </p:nvCxnSpPr>
            <p:spPr bwMode="auto">
              <a:xfrm>
                <a:off x="5737635" y="5867400"/>
                <a:ext cx="0" cy="7620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cxnSp>
          <p:cxnSp>
            <p:nvCxnSpPr>
              <p:cNvPr id="62703" name="Straight Connector 496"/>
              <p:cNvCxnSpPr>
                <a:cxnSpLocks noChangeShapeType="1"/>
              </p:cNvCxnSpPr>
              <p:nvPr/>
            </p:nvCxnSpPr>
            <p:spPr bwMode="auto">
              <a:xfrm>
                <a:off x="6211984" y="5867400"/>
                <a:ext cx="0" cy="7620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cxnSp>
          <p:cxnSp>
            <p:nvCxnSpPr>
              <p:cNvPr id="62704" name="Straight Connector 497"/>
              <p:cNvCxnSpPr>
                <a:cxnSpLocks noChangeShapeType="1"/>
              </p:cNvCxnSpPr>
              <p:nvPr/>
            </p:nvCxnSpPr>
            <p:spPr bwMode="auto">
              <a:xfrm>
                <a:off x="6684009" y="5867400"/>
                <a:ext cx="0" cy="7620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cxnSp>
          <p:cxnSp>
            <p:nvCxnSpPr>
              <p:cNvPr id="62705" name="Straight Connector 498"/>
              <p:cNvCxnSpPr>
                <a:cxnSpLocks noChangeShapeType="1"/>
              </p:cNvCxnSpPr>
              <p:nvPr/>
            </p:nvCxnSpPr>
            <p:spPr bwMode="auto">
              <a:xfrm>
                <a:off x="7156032" y="5867400"/>
                <a:ext cx="0" cy="76200"/>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cxnSp>
        </p:grpSp>
        <p:sp>
          <p:nvSpPr>
            <p:cNvPr id="449" name="Rectangle 123"/>
            <p:cNvSpPr>
              <a:spLocks noChangeArrowheads="1"/>
            </p:cNvSpPr>
            <p:nvPr/>
          </p:nvSpPr>
          <p:spPr bwMode="auto">
            <a:xfrm>
              <a:off x="565083" y="4449769"/>
              <a:ext cx="274113" cy="215444"/>
            </a:xfrm>
            <a:prstGeom prst="rect">
              <a:avLst/>
            </a:prstGeom>
            <a:noFill/>
            <a:ln w="9525">
              <a:noFill/>
              <a:miter lim="800000"/>
              <a:headEnd/>
              <a:tailEnd/>
            </a:ln>
          </p:spPr>
          <p:txBody>
            <a:bodyPr wrap="none" lIns="0" tIns="0" rIns="0" bIns="0">
              <a:spAutoFit/>
            </a:bodyPr>
            <a:lstStyle/>
            <a:p>
              <a:pPr marL="0" marR="0" lvl="0" indent="0" algn="r" defTabSz="913969" rtl="0" eaLnBrk="0" fontAlgn="base" latinLnBrk="0" hangingPunct="0">
                <a:lnSpc>
                  <a:spcPct val="100000"/>
                </a:lnSpc>
                <a:spcBef>
                  <a:spcPct val="0"/>
                </a:spcBef>
                <a:spcAft>
                  <a:spcPct val="0"/>
                </a:spcAft>
                <a:buClrTx/>
                <a:buSzTx/>
                <a:buFontTx/>
                <a:buNone/>
                <a:tabLst/>
                <a:defRPr/>
              </a:pPr>
              <a:r>
                <a:rPr kumimoji="0" lang="en-US" altLang="en-US" sz="1400" b="0"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120</a:t>
              </a:r>
            </a:p>
          </p:txBody>
        </p:sp>
        <p:sp>
          <p:nvSpPr>
            <p:cNvPr id="450" name="Rectangle 124"/>
            <p:cNvSpPr>
              <a:spLocks noChangeArrowheads="1"/>
            </p:cNvSpPr>
            <p:nvPr/>
          </p:nvSpPr>
          <p:spPr bwMode="auto">
            <a:xfrm>
              <a:off x="565083" y="3994151"/>
              <a:ext cx="274113" cy="215444"/>
            </a:xfrm>
            <a:prstGeom prst="rect">
              <a:avLst/>
            </a:prstGeom>
            <a:noFill/>
            <a:ln w="9525">
              <a:noFill/>
              <a:miter lim="800000"/>
              <a:headEnd/>
              <a:tailEnd/>
            </a:ln>
          </p:spPr>
          <p:txBody>
            <a:bodyPr wrap="none" lIns="0" tIns="0" rIns="0" bIns="0">
              <a:spAutoFit/>
            </a:bodyPr>
            <a:lstStyle/>
            <a:p>
              <a:pPr marL="0" marR="0" lvl="0" indent="0" algn="r" defTabSz="913969" rtl="0" eaLnBrk="0" fontAlgn="base" latinLnBrk="0" hangingPunct="0">
                <a:lnSpc>
                  <a:spcPct val="100000"/>
                </a:lnSpc>
                <a:spcBef>
                  <a:spcPct val="0"/>
                </a:spcBef>
                <a:spcAft>
                  <a:spcPct val="0"/>
                </a:spcAft>
                <a:buClrTx/>
                <a:buSzTx/>
                <a:buFontTx/>
                <a:buNone/>
                <a:tabLst/>
                <a:defRPr/>
              </a:pPr>
              <a:r>
                <a:rPr kumimoji="0" lang="en-US" altLang="en-US" sz="1400" b="0"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170</a:t>
              </a:r>
            </a:p>
          </p:txBody>
        </p:sp>
        <p:sp>
          <p:nvSpPr>
            <p:cNvPr id="451" name="Rectangle 125"/>
            <p:cNvSpPr>
              <a:spLocks noChangeArrowheads="1"/>
            </p:cNvSpPr>
            <p:nvPr/>
          </p:nvSpPr>
          <p:spPr bwMode="auto">
            <a:xfrm>
              <a:off x="565083" y="3536953"/>
              <a:ext cx="274113" cy="215444"/>
            </a:xfrm>
            <a:prstGeom prst="rect">
              <a:avLst/>
            </a:prstGeom>
            <a:noFill/>
            <a:ln w="9525">
              <a:noFill/>
              <a:miter lim="800000"/>
              <a:headEnd/>
              <a:tailEnd/>
            </a:ln>
          </p:spPr>
          <p:txBody>
            <a:bodyPr wrap="none" lIns="0" tIns="0" rIns="0" bIns="0">
              <a:spAutoFit/>
            </a:bodyPr>
            <a:lstStyle/>
            <a:p>
              <a:pPr marL="0" marR="0" lvl="0" indent="0" algn="r" defTabSz="913969" rtl="0" eaLnBrk="0" fontAlgn="base" latinLnBrk="0" hangingPunct="0">
                <a:lnSpc>
                  <a:spcPct val="100000"/>
                </a:lnSpc>
                <a:spcBef>
                  <a:spcPct val="0"/>
                </a:spcBef>
                <a:spcAft>
                  <a:spcPct val="0"/>
                </a:spcAft>
                <a:buClrTx/>
                <a:buSzTx/>
                <a:buFontTx/>
                <a:buNone/>
                <a:tabLst/>
                <a:defRPr/>
              </a:pPr>
              <a:r>
                <a:rPr kumimoji="0" lang="en-US" altLang="en-US" sz="1400" b="0"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220</a:t>
              </a:r>
            </a:p>
          </p:txBody>
        </p:sp>
        <p:sp>
          <p:nvSpPr>
            <p:cNvPr id="452" name="Rectangle 126"/>
            <p:cNvSpPr>
              <a:spLocks noChangeArrowheads="1"/>
            </p:cNvSpPr>
            <p:nvPr/>
          </p:nvSpPr>
          <p:spPr bwMode="auto">
            <a:xfrm>
              <a:off x="565083" y="3079757"/>
              <a:ext cx="274113" cy="215444"/>
            </a:xfrm>
            <a:prstGeom prst="rect">
              <a:avLst/>
            </a:prstGeom>
            <a:noFill/>
            <a:ln w="9525">
              <a:noFill/>
              <a:miter lim="800000"/>
              <a:headEnd/>
              <a:tailEnd/>
            </a:ln>
          </p:spPr>
          <p:txBody>
            <a:bodyPr wrap="none" lIns="0" tIns="0" rIns="0" bIns="0">
              <a:spAutoFit/>
            </a:bodyPr>
            <a:lstStyle/>
            <a:p>
              <a:pPr marL="0" marR="0" lvl="0" indent="0" algn="r" defTabSz="913969" rtl="0" eaLnBrk="0" fontAlgn="base" latinLnBrk="0" hangingPunct="0">
                <a:lnSpc>
                  <a:spcPct val="100000"/>
                </a:lnSpc>
                <a:spcBef>
                  <a:spcPct val="0"/>
                </a:spcBef>
                <a:spcAft>
                  <a:spcPct val="0"/>
                </a:spcAft>
                <a:buClrTx/>
                <a:buSzTx/>
                <a:buFontTx/>
                <a:buNone/>
                <a:tabLst/>
                <a:defRPr/>
              </a:pPr>
              <a:r>
                <a:rPr kumimoji="0" lang="en-US" altLang="en-US" sz="1400" b="0"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270</a:t>
              </a:r>
            </a:p>
          </p:txBody>
        </p:sp>
        <p:sp>
          <p:nvSpPr>
            <p:cNvPr id="453" name="Rectangle 127"/>
            <p:cNvSpPr>
              <a:spLocks noChangeArrowheads="1"/>
            </p:cNvSpPr>
            <p:nvPr/>
          </p:nvSpPr>
          <p:spPr bwMode="auto">
            <a:xfrm>
              <a:off x="565083" y="2624145"/>
              <a:ext cx="274113" cy="215444"/>
            </a:xfrm>
            <a:prstGeom prst="rect">
              <a:avLst/>
            </a:prstGeom>
            <a:noFill/>
            <a:ln w="9525">
              <a:noFill/>
              <a:miter lim="800000"/>
              <a:headEnd/>
              <a:tailEnd/>
            </a:ln>
          </p:spPr>
          <p:txBody>
            <a:bodyPr wrap="none" lIns="0" tIns="0" rIns="0" bIns="0">
              <a:spAutoFit/>
            </a:bodyPr>
            <a:lstStyle/>
            <a:p>
              <a:pPr marL="0" marR="0" lvl="0" indent="0" algn="r" defTabSz="913969" rtl="0" eaLnBrk="0" fontAlgn="base" latinLnBrk="0" hangingPunct="0">
                <a:lnSpc>
                  <a:spcPct val="100000"/>
                </a:lnSpc>
                <a:spcBef>
                  <a:spcPct val="0"/>
                </a:spcBef>
                <a:spcAft>
                  <a:spcPct val="0"/>
                </a:spcAft>
                <a:buClrTx/>
                <a:buSzTx/>
                <a:buFontTx/>
                <a:buNone/>
                <a:tabLst/>
                <a:defRPr/>
              </a:pPr>
              <a:r>
                <a:rPr kumimoji="0" lang="en-US" altLang="en-US" sz="1400" b="0"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320</a:t>
              </a:r>
            </a:p>
          </p:txBody>
        </p:sp>
        <p:sp>
          <p:nvSpPr>
            <p:cNvPr id="454" name="Rectangle 132"/>
            <p:cNvSpPr>
              <a:spLocks noChangeArrowheads="1"/>
            </p:cNvSpPr>
            <p:nvPr/>
          </p:nvSpPr>
          <p:spPr bwMode="auto">
            <a:xfrm>
              <a:off x="851661" y="4595821"/>
              <a:ext cx="104195" cy="246221"/>
            </a:xfrm>
            <a:prstGeom prst="rect">
              <a:avLst/>
            </a:prstGeom>
            <a:noFill/>
            <a:ln w="9525">
              <a:noFill/>
              <a:miter lim="800000"/>
              <a:headEnd/>
              <a:tailEnd/>
            </a:ln>
          </p:spPr>
          <p:txBody>
            <a:bodyPr wrap="none" lIns="0" tIns="0" rIns="0" bIns="0">
              <a:spAutoFit/>
            </a:bodyPr>
            <a:lstStyle/>
            <a:p>
              <a:pPr marL="0" marR="0" lvl="0" indent="0" algn="ctr" defTabSz="913969" rtl="0" eaLnBrk="0" fontAlgn="base" latinLnBrk="0" hangingPunct="0">
                <a:lnSpc>
                  <a:spcPct val="100000"/>
                </a:lnSpc>
                <a:spcBef>
                  <a:spcPct val="0"/>
                </a:spcBef>
                <a:spcAft>
                  <a:spcPct val="0"/>
                </a:spcAft>
                <a:buClrTx/>
                <a:buSzTx/>
                <a:buFontTx/>
                <a:buNone/>
                <a:tabLst/>
                <a:defRPr/>
              </a:pPr>
              <a:r>
                <a:rPr kumimoji="0" lang="en-US" altLang="en-US" sz="1600" b="0"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0</a:t>
              </a:r>
            </a:p>
          </p:txBody>
        </p:sp>
        <p:sp>
          <p:nvSpPr>
            <p:cNvPr id="455" name="Rectangle 133"/>
            <p:cNvSpPr>
              <a:spLocks noChangeArrowheads="1"/>
            </p:cNvSpPr>
            <p:nvPr/>
          </p:nvSpPr>
          <p:spPr bwMode="auto">
            <a:xfrm>
              <a:off x="1239827" y="4595821"/>
              <a:ext cx="208390" cy="246221"/>
            </a:xfrm>
            <a:prstGeom prst="rect">
              <a:avLst/>
            </a:prstGeom>
            <a:noFill/>
            <a:ln w="9525">
              <a:noFill/>
              <a:miter lim="800000"/>
              <a:headEnd/>
              <a:tailEnd/>
            </a:ln>
          </p:spPr>
          <p:txBody>
            <a:bodyPr wrap="none" lIns="0" tIns="0" rIns="0" bIns="0">
              <a:spAutoFit/>
            </a:bodyPr>
            <a:lstStyle/>
            <a:p>
              <a:pPr marL="0" marR="0" lvl="0" indent="0" algn="ctr" defTabSz="913969" rtl="0" eaLnBrk="0" fontAlgn="base" latinLnBrk="0" hangingPunct="0">
                <a:lnSpc>
                  <a:spcPct val="100000"/>
                </a:lnSpc>
                <a:spcBef>
                  <a:spcPct val="0"/>
                </a:spcBef>
                <a:spcAft>
                  <a:spcPct val="0"/>
                </a:spcAft>
                <a:buClrTx/>
                <a:buSzTx/>
                <a:buFontTx/>
                <a:buNone/>
                <a:tabLst/>
                <a:defRPr/>
              </a:pPr>
              <a:r>
                <a:rPr kumimoji="0" lang="en-US" altLang="en-US" sz="1600" b="0"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12</a:t>
              </a:r>
            </a:p>
          </p:txBody>
        </p:sp>
        <p:sp>
          <p:nvSpPr>
            <p:cNvPr id="456" name="Rectangle 134"/>
            <p:cNvSpPr>
              <a:spLocks noChangeArrowheads="1"/>
            </p:cNvSpPr>
            <p:nvPr/>
          </p:nvSpPr>
          <p:spPr bwMode="auto">
            <a:xfrm>
              <a:off x="1669511" y="4595821"/>
              <a:ext cx="208390" cy="246221"/>
            </a:xfrm>
            <a:prstGeom prst="rect">
              <a:avLst/>
            </a:prstGeom>
            <a:noFill/>
            <a:ln w="9525">
              <a:noFill/>
              <a:miter lim="800000"/>
              <a:headEnd/>
              <a:tailEnd/>
            </a:ln>
          </p:spPr>
          <p:txBody>
            <a:bodyPr wrap="none" lIns="0" tIns="0" rIns="0" bIns="0">
              <a:spAutoFit/>
            </a:bodyPr>
            <a:lstStyle/>
            <a:p>
              <a:pPr marL="0" marR="0" lvl="0" indent="0" algn="ctr" defTabSz="913969" rtl="0" eaLnBrk="0" fontAlgn="base" latinLnBrk="0" hangingPunct="0">
                <a:lnSpc>
                  <a:spcPct val="100000"/>
                </a:lnSpc>
                <a:spcBef>
                  <a:spcPct val="0"/>
                </a:spcBef>
                <a:spcAft>
                  <a:spcPct val="0"/>
                </a:spcAft>
                <a:buClrTx/>
                <a:buSzTx/>
                <a:buFontTx/>
                <a:buNone/>
                <a:tabLst/>
                <a:defRPr/>
              </a:pPr>
              <a:r>
                <a:rPr kumimoji="0" lang="en-US" altLang="en-US" sz="1600" b="0"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24</a:t>
              </a:r>
            </a:p>
          </p:txBody>
        </p:sp>
        <p:sp>
          <p:nvSpPr>
            <p:cNvPr id="457" name="Rectangle 135"/>
            <p:cNvSpPr>
              <a:spLocks noChangeArrowheads="1"/>
            </p:cNvSpPr>
            <p:nvPr/>
          </p:nvSpPr>
          <p:spPr bwMode="auto">
            <a:xfrm>
              <a:off x="2101311" y="4595821"/>
              <a:ext cx="208390" cy="246221"/>
            </a:xfrm>
            <a:prstGeom prst="rect">
              <a:avLst/>
            </a:prstGeom>
            <a:noFill/>
            <a:ln w="9525">
              <a:noFill/>
              <a:miter lim="800000"/>
              <a:headEnd/>
              <a:tailEnd/>
            </a:ln>
          </p:spPr>
          <p:txBody>
            <a:bodyPr wrap="none" lIns="0" tIns="0" rIns="0" bIns="0">
              <a:spAutoFit/>
            </a:bodyPr>
            <a:lstStyle/>
            <a:p>
              <a:pPr marL="0" marR="0" lvl="0" indent="0" algn="ctr" defTabSz="913969" rtl="0" eaLnBrk="0" fontAlgn="base" latinLnBrk="0" hangingPunct="0">
                <a:lnSpc>
                  <a:spcPct val="100000"/>
                </a:lnSpc>
                <a:spcBef>
                  <a:spcPct val="0"/>
                </a:spcBef>
                <a:spcAft>
                  <a:spcPct val="0"/>
                </a:spcAft>
                <a:buClrTx/>
                <a:buSzTx/>
                <a:buFontTx/>
                <a:buNone/>
                <a:tabLst/>
                <a:defRPr/>
              </a:pPr>
              <a:r>
                <a:rPr kumimoji="0" lang="en-US" altLang="en-US" sz="1600" b="0"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36</a:t>
              </a:r>
            </a:p>
          </p:txBody>
        </p:sp>
        <p:sp>
          <p:nvSpPr>
            <p:cNvPr id="458" name="Rectangle 136"/>
            <p:cNvSpPr>
              <a:spLocks noChangeArrowheads="1"/>
            </p:cNvSpPr>
            <p:nvPr/>
          </p:nvSpPr>
          <p:spPr bwMode="auto">
            <a:xfrm>
              <a:off x="2528875" y="4595821"/>
              <a:ext cx="208390" cy="246221"/>
            </a:xfrm>
            <a:prstGeom prst="rect">
              <a:avLst/>
            </a:prstGeom>
            <a:noFill/>
            <a:ln w="9525">
              <a:noFill/>
              <a:miter lim="800000"/>
              <a:headEnd/>
              <a:tailEnd/>
            </a:ln>
          </p:spPr>
          <p:txBody>
            <a:bodyPr wrap="none" lIns="0" tIns="0" rIns="0" bIns="0">
              <a:spAutoFit/>
            </a:bodyPr>
            <a:lstStyle/>
            <a:p>
              <a:pPr marL="0" marR="0" lvl="0" indent="0" algn="ctr" defTabSz="913969" rtl="0" eaLnBrk="0" fontAlgn="base" latinLnBrk="0" hangingPunct="0">
                <a:lnSpc>
                  <a:spcPct val="100000"/>
                </a:lnSpc>
                <a:spcBef>
                  <a:spcPct val="0"/>
                </a:spcBef>
                <a:spcAft>
                  <a:spcPct val="0"/>
                </a:spcAft>
                <a:buClrTx/>
                <a:buSzTx/>
                <a:buFontTx/>
                <a:buNone/>
                <a:tabLst/>
                <a:defRPr/>
              </a:pPr>
              <a:r>
                <a:rPr kumimoji="0" lang="en-US" altLang="en-US" sz="1600" b="0"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48</a:t>
              </a:r>
            </a:p>
          </p:txBody>
        </p:sp>
        <p:sp>
          <p:nvSpPr>
            <p:cNvPr id="459" name="Rectangle 137"/>
            <p:cNvSpPr>
              <a:spLocks noChangeArrowheads="1"/>
            </p:cNvSpPr>
            <p:nvPr/>
          </p:nvSpPr>
          <p:spPr bwMode="auto">
            <a:xfrm>
              <a:off x="2958559" y="4595821"/>
              <a:ext cx="208390" cy="246221"/>
            </a:xfrm>
            <a:prstGeom prst="rect">
              <a:avLst/>
            </a:prstGeom>
            <a:noFill/>
            <a:ln w="9525">
              <a:noFill/>
              <a:miter lim="800000"/>
              <a:headEnd/>
              <a:tailEnd/>
            </a:ln>
          </p:spPr>
          <p:txBody>
            <a:bodyPr wrap="none" lIns="0" tIns="0" rIns="0" bIns="0">
              <a:spAutoFit/>
            </a:bodyPr>
            <a:lstStyle/>
            <a:p>
              <a:pPr marL="0" marR="0" lvl="0" indent="0" algn="ctr" defTabSz="913969" rtl="0" eaLnBrk="0" fontAlgn="base" latinLnBrk="0" hangingPunct="0">
                <a:lnSpc>
                  <a:spcPct val="100000"/>
                </a:lnSpc>
                <a:spcBef>
                  <a:spcPct val="0"/>
                </a:spcBef>
                <a:spcAft>
                  <a:spcPct val="0"/>
                </a:spcAft>
                <a:buClrTx/>
                <a:buSzTx/>
                <a:buFontTx/>
                <a:buNone/>
                <a:tabLst/>
                <a:defRPr/>
              </a:pPr>
              <a:r>
                <a:rPr kumimoji="0" lang="en-US" altLang="en-US" sz="1600" b="0"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60</a:t>
              </a:r>
            </a:p>
          </p:txBody>
        </p:sp>
        <p:sp>
          <p:nvSpPr>
            <p:cNvPr id="460" name="Rectangle 138"/>
            <p:cNvSpPr>
              <a:spLocks noChangeArrowheads="1"/>
            </p:cNvSpPr>
            <p:nvPr/>
          </p:nvSpPr>
          <p:spPr bwMode="auto">
            <a:xfrm>
              <a:off x="3389302" y="4595821"/>
              <a:ext cx="208390" cy="246221"/>
            </a:xfrm>
            <a:prstGeom prst="rect">
              <a:avLst/>
            </a:prstGeom>
            <a:noFill/>
            <a:ln w="9525">
              <a:noFill/>
              <a:miter lim="800000"/>
              <a:headEnd/>
              <a:tailEnd/>
            </a:ln>
          </p:spPr>
          <p:txBody>
            <a:bodyPr wrap="none" lIns="0" tIns="0" rIns="0" bIns="0">
              <a:spAutoFit/>
            </a:bodyPr>
            <a:lstStyle/>
            <a:p>
              <a:pPr marL="0" marR="0" lvl="0" indent="0" algn="ctr" defTabSz="913969" rtl="0" eaLnBrk="0" fontAlgn="base" latinLnBrk="0" hangingPunct="0">
                <a:lnSpc>
                  <a:spcPct val="100000"/>
                </a:lnSpc>
                <a:spcBef>
                  <a:spcPct val="0"/>
                </a:spcBef>
                <a:spcAft>
                  <a:spcPct val="0"/>
                </a:spcAft>
                <a:buClrTx/>
                <a:buSzTx/>
                <a:buFontTx/>
                <a:buNone/>
                <a:tabLst/>
                <a:defRPr/>
              </a:pPr>
              <a:r>
                <a:rPr kumimoji="0" lang="en-US" altLang="en-US" sz="1600" b="0"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72</a:t>
              </a:r>
            </a:p>
          </p:txBody>
        </p:sp>
        <p:sp>
          <p:nvSpPr>
            <p:cNvPr id="461" name="Rectangle 139"/>
            <p:cNvSpPr>
              <a:spLocks noChangeArrowheads="1"/>
            </p:cNvSpPr>
            <p:nvPr/>
          </p:nvSpPr>
          <p:spPr bwMode="auto">
            <a:xfrm>
              <a:off x="3820042" y="4595821"/>
              <a:ext cx="208390" cy="246221"/>
            </a:xfrm>
            <a:prstGeom prst="rect">
              <a:avLst/>
            </a:prstGeom>
            <a:noFill/>
            <a:ln w="9525">
              <a:noFill/>
              <a:miter lim="800000"/>
              <a:headEnd/>
              <a:tailEnd/>
            </a:ln>
          </p:spPr>
          <p:txBody>
            <a:bodyPr wrap="none" lIns="0" tIns="0" rIns="0" bIns="0">
              <a:spAutoFit/>
            </a:bodyPr>
            <a:lstStyle/>
            <a:p>
              <a:pPr marL="0" marR="0" lvl="0" indent="0" algn="ctr" defTabSz="913969" rtl="0" eaLnBrk="0" fontAlgn="base" latinLnBrk="0" hangingPunct="0">
                <a:lnSpc>
                  <a:spcPct val="100000"/>
                </a:lnSpc>
                <a:spcBef>
                  <a:spcPct val="0"/>
                </a:spcBef>
                <a:spcAft>
                  <a:spcPct val="0"/>
                </a:spcAft>
                <a:buClrTx/>
                <a:buSzTx/>
                <a:buFontTx/>
                <a:buNone/>
                <a:tabLst/>
                <a:defRPr/>
              </a:pPr>
              <a:r>
                <a:rPr kumimoji="0" lang="en-US" altLang="en-US" sz="1600" b="0"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84</a:t>
              </a:r>
            </a:p>
          </p:txBody>
        </p:sp>
        <p:sp>
          <p:nvSpPr>
            <p:cNvPr id="462" name="Rectangle 140"/>
            <p:cNvSpPr>
              <a:spLocks noChangeArrowheads="1"/>
            </p:cNvSpPr>
            <p:nvPr/>
          </p:nvSpPr>
          <p:spPr bwMode="auto">
            <a:xfrm>
              <a:off x="4249726" y="4595821"/>
              <a:ext cx="208390" cy="246221"/>
            </a:xfrm>
            <a:prstGeom prst="rect">
              <a:avLst/>
            </a:prstGeom>
            <a:noFill/>
            <a:ln w="9525">
              <a:noFill/>
              <a:miter lim="800000"/>
              <a:headEnd/>
              <a:tailEnd/>
            </a:ln>
          </p:spPr>
          <p:txBody>
            <a:bodyPr wrap="none" lIns="0" tIns="0" rIns="0" bIns="0">
              <a:spAutoFit/>
            </a:bodyPr>
            <a:lstStyle/>
            <a:p>
              <a:pPr marL="0" marR="0" lvl="0" indent="0" algn="ctr" defTabSz="913969" rtl="0" eaLnBrk="0" fontAlgn="base" latinLnBrk="0" hangingPunct="0">
                <a:lnSpc>
                  <a:spcPct val="100000"/>
                </a:lnSpc>
                <a:spcBef>
                  <a:spcPct val="0"/>
                </a:spcBef>
                <a:spcAft>
                  <a:spcPct val="0"/>
                </a:spcAft>
                <a:buClrTx/>
                <a:buSzTx/>
                <a:buFontTx/>
                <a:buNone/>
                <a:tabLst/>
                <a:defRPr/>
              </a:pPr>
              <a:r>
                <a:rPr kumimoji="0" lang="en-US" altLang="en-US" sz="1600" b="0"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96</a:t>
              </a:r>
            </a:p>
          </p:txBody>
        </p:sp>
        <p:sp>
          <p:nvSpPr>
            <p:cNvPr id="463" name="Rectangle 141"/>
            <p:cNvSpPr>
              <a:spLocks noChangeArrowheads="1"/>
            </p:cNvSpPr>
            <p:nvPr/>
          </p:nvSpPr>
          <p:spPr bwMode="auto">
            <a:xfrm>
              <a:off x="4637893" y="4595821"/>
              <a:ext cx="312585" cy="246221"/>
            </a:xfrm>
            <a:prstGeom prst="rect">
              <a:avLst/>
            </a:prstGeom>
            <a:noFill/>
            <a:ln w="9525">
              <a:noFill/>
              <a:miter lim="800000"/>
              <a:headEnd/>
              <a:tailEnd/>
            </a:ln>
          </p:spPr>
          <p:txBody>
            <a:bodyPr wrap="none" lIns="0" tIns="0" rIns="0" bIns="0">
              <a:spAutoFit/>
            </a:bodyPr>
            <a:lstStyle/>
            <a:p>
              <a:pPr marL="0" marR="0" lvl="0" indent="0" algn="ctr" defTabSz="913969" rtl="0" eaLnBrk="0" fontAlgn="base" latinLnBrk="0" hangingPunct="0">
                <a:lnSpc>
                  <a:spcPct val="100000"/>
                </a:lnSpc>
                <a:spcBef>
                  <a:spcPct val="0"/>
                </a:spcBef>
                <a:spcAft>
                  <a:spcPct val="0"/>
                </a:spcAft>
                <a:buClrTx/>
                <a:buSzTx/>
                <a:buFontTx/>
                <a:buNone/>
                <a:tabLst/>
                <a:defRPr/>
              </a:pPr>
              <a:r>
                <a:rPr kumimoji="0" lang="en-US" altLang="en-US" sz="1600" b="0"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108</a:t>
              </a:r>
            </a:p>
          </p:txBody>
        </p:sp>
        <p:sp>
          <p:nvSpPr>
            <p:cNvPr id="464" name="Rectangle 142"/>
            <p:cNvSpPr>
              <a:spLocks noChangeArrowheads="1"/>
            </p:cNvSpPr>
            <p:nvPr/>
          </p:nvSpPr>
          <p:spPr bwMode="auto">
            <a:xfrm>
              <a:off x="5068637" y="4595821"/>
              <a:ext cx="312585" cy="246221"/>
            </a:xfrm>
            <a:prstGeom prst="rect">
              <a:avLst/>
            </a:prstGeom>
            <a:noFill/>
            <a:ln w="9525">
              <a:noFill/>
              <a:miter lim="800000"/>
              <a:headEnd/>
              <a:tailEnd/>
            </a:ln>
          </p:spPr>
          <p:txBody>
            <a:bodyPr wrap="none" lIns="0" tIns="0" rIns="0" bIns="0">
              <a:spAutoFit/>
            </a:bodyPr>
            <a:lstStyle/>
            <a:p>
              <a:pPr marL="0" marR="0" lvl="0" indent="0" algn="ctr" defTabSz="913969" rtl="0" eaLnBrk="0" fontAlgn="base" latinLnBrk="0" hangingPunct="0">
                <a:lnSpc>
                  <a:spcPct val="100000"/>
                </a:lnSpc>
                <a:spcBef>
                  <a:spcPct val="0"/>
                </a:spcBef>
                <a:spcAft>
                  <a:spcPct val="0"/>
                </a:spcAft>
                <a:buClrTx/>
                <a:buSzTx/>
                <a:buFontTx/>
                <a:buNone/>
                <a:tabLst/>
                <a:defRPr/>
              </a:pPr>
              <a:r>
                <a:rPr kumimoji="0" lang="en-US" altLang="en-US" sz="1600" b="0"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120</a:t>
              </a:r>
            </a:p>
          </p:txBody>
        </p:sp>
        <p:sp>
          <p:nvSpPr>
            <p:cNvPr id="465" name="Rectangle 143"/>
            <p:cNvSpPr>
              <a:spLocks noChangeArrowheads="1"/>
            </p:cNvSpPr>
            <p:nvPr/>
          </p:nvSpPr>
          <p:spPr bwMode="auto">
            <a:xfrm>
              <a:off x="5498317" y="4595821"/>
              <a:ext cx="312585" cy="246221"/>
            </a:xfrm>
            <a:prstGeom prst="rect">
              <a:avLst/>
            </a:prstGeom>
            <a:noFill/>
            <a:ln w="9525">
              <a:noFill/>
              <a:miter lim="800000"/>
              <a:headEnd/>
              <a:tailEnd/>
            </a:ln>
          </p:spPr>
          <p:txBody>
            <a:bodyPr wrap="none" lIns="0" tIns="0" rIns="0" bIns="0">
              <a:spAutoFit/>
            </a:bodyPr>
            <a:lstStyle/>
            <a:p>
              <a:pPr marL="0" marR="0" lvl="0" indent="0" algn="ctr" defTabSz="913969" rtl="0" eaLnBrk="0" fontAlgn="base" latinLnBrk="0" hangingPunct="0">
                <a:lnSpc>
                  <a:spcPct val="100000"/>
                </a:lnSpc>
                <a:spcBef>
                  <a:spcPct val="0"/>
                </a:spcBef>
                <a:spcAft>
                  <a:spcPct val="0"/>
                </a:spcAft>
                <a:buClrTx/>
                <a:buSzTx/>
                <a:buFontTx/>
                <a:buNone/>
                <a:tabLst/>
                <a:defRPr/>
              </a:pPr>
              <a:r>
                <a:rPr kumimoji="0" lang="en-US" altLang="en-US" sz="1600" b="0"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132</a:t>
              </a:r>
            </a:p>
          </p:txBody>
        </p:sp>
        <p:sp>
          <p:nvSpPr>
            <p:cNvPr id="466" name="Rectangle 144"/>
            <p:cNvSpPr>
              <a:spLocks noChangeArrowheads="1"/>
            </p:cNvSpPr>
            <p:nvPr/>
          </p:nvSpPr>
          <p:spPr bwMode="auto">
            <a:xfrm>
              <a:off x="5928001" y="4595821"/>
              <a:ext cx="312585" cy="246221"/>
            </a:xfrm>
            <a:prstGeom prst="rect">
              <a:avLst/>
            </a:prstGeom>
            <a:noFill/>
            <a:ln w="9525">
              <a:noFill/>
              <a:miter lim="800000"/>
              <a:headEnd/>
              <a:tailEnd/>
            </a:ln>
          </p:spPr>
          <p:txBody>
            <a:bodyPr wrap="none" lIns="0" tIns="0" rIns="0" bIns="0">
              <a:spAutoFit/>
            </a:bodyPr>
            <a:lstStyle/>
            <a:p>
              <a:pPr marL="0" marR="0" lvl="0" indent="0" algn="ctr" defTabSz="913969" rtl="0" eaLnBrk="0" fontAlgn="base" latinLnBrk="0" hangingPunct="0">
                <a:lnSpc>
                  <a:spcPct val="100000"/>
                </a:lnSpc>
                <a:spcBef>
                  <a:spcPct val="0"/>
                </a:spcBef>
                <a:spcAft>
                  <a:spcPct val="0"/>
                </a:spcAft>
                <a:buClrTx/>
                <a:buSzTx/>
                <a:buFontTx/>
                <a:buNone/>
                <a:tabLst/>
                <a:defRPr/>
              </a:pPr>
              <a:r>
                <a:rPr kumimoji="0" lang="en-US" altLang="en-US" sz="1600" b="0"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144</a:t>
              </a:r>
            </a:p>
          </p:txBody>
        </p:sp>
        <p:sp>
          <p:nvSpPr>
            <p:cNvPr id="467" name="TextBox 31"/>
            <p:cNvSpPr txBox="1">
              <a:spLocks noChangeArrowheads="1"/>
            </p:cNvSpPr>
            <p:nvPr/>
          </p:nvSpPr>
          <p:spPr bwMode="auto">
            <a:xfrm>
              <a:off x="3245871" y="4819673"/>
              <a:ext cx="935567" cy="246221"/>
            </a:xfrm>
            <a:prstGeom prst="rect">
              <a:avLst/>
            </a:prstGeom>
            <a:noFill/>
            <a:ln w="9525">
              <a:noFill/>
              <a:miter lim="800000"/>
              <a:headEnd/>
              <a:tailEnd/>
            </a:ln>
          </p:spPr>
          <p:txBody>
            <a:bodyPr lIns="0" tIns="0" rIns="0" bIns="0">
              <a:spAutoFit/>
            </a:bodyPr>
            <a:lstStyle/>
            <a:p>
              <a:pPr marL="0" marR="0" lvl="0" indent="0" algn="ctr" defTabSz="913969" rtl="0" eaLnBrk="0" fontAlgn="base" latinLnBrk="0" hangingPunct="0">
                <a:lnSpc>
                  <a:spcPct val="100000"/>
                </a:lnSpc>
                <a:spcBef>
                  <a:spcPct val="0"/>
                </a:spcBef>
                <a:spcAft>
                  <a:spcPct val="0"/>
                </a:spcAft>
                <a:buClrTx/>
                <a:buSzTx/>
                <a:buFontTx/>
                <a:buNone/>
                <a:tabLst/>
                <a:defRPr/>
              </a:pPr>
              <a:r>
                <a:rPr kumimoji="0" lang="en-US" altLang="en-US" sz="1600" b="1"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Wk</a:t>
              </a:r>
            </a:p>
          </p:txBody>
        </p:sp>
        <p:sp>
          <p:nvSpPr>
            <p:cNvPr id="468" name="TextBox 231"/>
            <p:cNvSpPr txBox="1">
              <a:spLocks noChangeArrowheads="1"/>
            </p:cNvSpPr>
            <p:nvPr/>
          </p:nvSpPr>
          <p:spPr bwMode="auto">
            <a:xfrm rot="16200000">
              <a:off x="-980406" y="3296332"/>
              <a:ext cx="2703638" cy="225767"/>
            </a:xfrm>
            <a:prstGeom prst="rect">
              <a:avLst/>
            </a:prstGeom>
            <a:noFill/>
            <a:ln w="9525">
              <a:noFill/>
              <a:miter lim="800000"/>
              <a:headEnd/>
              <a:tailEnd/>
            </a:ln>
          </p:spPr>
          <p:txBody>
            <a:bodyPr wrap="square" lIns="0" tIns="0" rIns="0" bIns="0">
              <a:spAutoFit/>
            </a:bodyPr>
            <a:lstStyle/>
            <a:p>
              <a:pPr marL="0" marR="0" lvl="0" indent="0" algn="ctr" defTabSz="913969" rtl="0" eaLnBrk="0" fontAlgn="base" latinLnBrk="0" hangingPunct="0">
                <a:lnSpc>
                  <a:spcPct val="100000"/>
                </a:lnSpc>
                <a:spcBef>
                  <a:spcPct val="0"/>
                </a:spcBef>
                <a:spcAft>
                  <a:spcPct val="0"/>
                </a:spcAft>
                <a:buClrTx/>
                <a:buSzTx/>
                <a:buFontTx/>
                <a:buNone/>
                <a:tabLst/>
                <a:defRPr/>
              </a:pPr>
              <a:r>
                <a:rPr kumimoji="0" lang="en-US" altLang="en-US" sz="1467" b="1"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Mean Platelets, x 10</a:t>
              </a:r>
              <a:r>
                <a:rPr kumimoji="0" lang="en-US" altLang="en-US" sz="1467" b="1" i="0" u="none" strike="noStrike" kern="0" cap="none" spc="0" normalizeH="0" baseline="3000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9</a:t>
              </a:r>
              <a:r>
                <a:rPr kumimoji="0" lang="en-US" altLang="en-US" sz="1467" b="1"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/L</a:t>
              </a:r>
            </a:p>
          </p:txBody>
        </p:sp>
        <p:sp>
          <p:nvSpPr>
            <p:cNvPr id="515" name="Freeform 11"/>
            <p:cNvSpPr>
              <a:spLocks noEditPoints="1"/>
            </p:cNvSpPr>
            <p:nvPr/>
          </p:nvSpPr>
          <p:spPr bwMode="auto">
            <a:xfrm>
              <a:off x="961989" y="2913086"/>
              <a:ext cx="44449" cy="322263"/>
            </a:xfrm>
            <a:custGeom>
              <a:avLst/>
              <a:gdLst>
                <a:gd name="T0" fmla="*/ 11551588 w 61"/>
                <a:gd name="T1" fmla="*/ 254231283 h 674"/>
                <a:gd name="T2" fmla="*/ 11551588 w 61"/>
                <a:gd name="T3" fmla="*/ 128065743 h 674"/>
                <a:gd name="T4" fmla="*/ 11551588 w 61"/>
                <a:gd name="T5" fmla="*/ 1520066 h 674"/>
                <a:gd name="T6" fmla="*/ 15994674 w 61"/>
                <a:gd name="T7" fmla="*/ 1520066 h 674"/>
                <a:gd name="T8" fmla="*/ 15994674 w 61"/>
                <a:gd name="T9" fmla="*/ 128065743 h 674"/>
                <a:gd name="T10" fmla="*/ 15994674 w 61"/>
                <a:gd name="T11" fmla="*/ 254231283 h 674"/>
                <a:gd name="T12" fmla="*/ 11551588 w 61"/>
                <a:gd name="T13" fmla="*/ 254231283 h 674"/>
                <a:gd name="T14" fmla="*/ 0 w 61"/>
                <a:gd name="T15" fmla="*/ 252711217 h 674"/>
                <a:gd name="T16" fmla="*/ 27101843 w 61"/>
                <a:gd name="T17" fmla="*/ 252711217 h 674"/>
                <a:gd name="T18" fmla="*/ 27101843 w 61"/>
                <a:gd name="T19" fmla="*/ 256131485 h 674"/>
                <a:gd name="T20" fmla="*/ 0 w 61"/>
                <a:gd name="T21" fmla="*/ 256131485 h 674"/>
                <a:gd name="T22" fmla="*/ 0 w 61"/>
                <a:gd name="T23" fmla="*/ 252711217 h 674"/>
                <a:gd name="T24" fmla="*/ 0 w 61"/>
                <a:gd name="T25" fmla="*/ 0 h 674"/>
                <a:gd name="T26" fmla="*/ 27101843 w 61"/>
                <a:gd name="T27" fmla="*/ 0 h 674"/>
                <a:gd name="T28" fmla="*/ 27101843 w 61"/>
                <a:gd name="T29" fmla="*/ 3040133 h 674"/>
                <a:gd name="T30" fmla="*/ 0 w 61"/>
                <a:gd name="T31" fmla="*/ 3040133 h 674"/>
                <a:gd name="T32" fmla="*/ 0 w 61"/>
                <a:gd name="T33" fmla="*/ 0 h 67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1"/>
                <a:gd name="T52" fmla="*/ 0 h 674"/>
                <a:gd name="T53" fmla="*/ 61 w 61"/>
                <a:gd name="T54" fmla="*/ 674 h 67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1" h="674">
                  <a:moveTo>
                    <a:pt x="26" y="669"/>
                  </a:moveTo>
                  <a:lnTo>
                    <a:pt x="26" y="337"/>
                  </a:lnTo>
                  <a:lnTo>
                    <a:pt x="26" y="4"/>
                  </a:lnTo>
                  <a:lnTo>
                    <a:pt x="36" y="4"/>
                  </a:lnTo>
                  <a:lnTo>
                    <a:pt x="36" y="337"/>
                  </a:lnTo>
                  <a:lnTo>
                    <a:pt x="36" y="669"/>
                  </a:lnTo>
                  <a:lnTo>
                    <a:pt x="26" y="669"/>
                  </a:lnTo>
                  <a:close/>
                  <a:moveTo>
                    <a:pt x="0" y="665"/>
                  </a:moveTo>
                  <a:lnTo>
                    <a:pt x="61" y="665"/>
                  </a:lnTo>
                  <a:lnTo>
                    <a:pt x="61" y="674"/>
                  </a:lnTo>
                  <a:lnTo>
                    <a:pt x="0" y="674"/>
                  </a:lnTo>
                  <a:lnTo>
                    <a:pt x="0" y="665"/>
                  </a:lnTo>
                  <a:close/>
                  <a:moveTo>
                    <a:pt x="0" y="0"/>
                  </a:moveTo>
                  <a:lnTo>
                    <a:pt x="61" y="0"/>
                  </a:lnTo>
                  <a:lnTo>
                    <a:pt x="61" y="8"/>
                  </a:lnTo>
                  <a:lnTo>
                    <a:pt x="0" y="8"/>
                  </a:lnTo>
                  <a:lnTo>
                    <a:pt x="0" y="0"/>
                  </a:lnTo>
                  <a:close/>
                </a:path>
              </a:pathLst>
            </a:custGeom>
            <a:solidFill>
              <a:sysClr val="windowText" lastClr="000000"/>
            </a:solidFill>
            <a:ln w="9525">
              <a:noFill/>
              <a:round/>
              <a:headEnd/>
              <a:tailEnd/>
            </a:ln>
          </p:spPr>
          <p:txBody>
            <a:bodyPr lIns="91407" tIns="45719" rIns="91407" bIns="45719"/>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it-IT" sz="2400" b="0" i="0" u="none" strike="noStrike" kern="0" cap="none" spc="0" normalizeH="0" baseline="0" noProof="0">
                <a:ln>
                  <a:noFill/>
                </a:ln>
                <a:solidFill>
                  <a:sysClr val="windowText" lastClr="000000"/>
                </a:solidFill>
                <a:effectLst/>
                <a:uLnTx/>
                <a:uFillTx/>
                <a:latin typeface="Calibri" panose="020F0502020204030204" pitchFamily="34" charset="0"/>
                <a:ea typeface="ＭＳ Ｐゴシック" charset="0"/>
                <a:cs typeface="Calibri" panose="020F0502020204030204" pitchFamily="34" charset="0"/>
              </a:endParaRPr>
            </a:p>
          </p:txBody>
        </p:sp>
        <p:sp>
          <p:nvSpPr>
            <p:cNvPr id="516" name="Freeform 12"/>
            <p:cNvSpPr>
              <a:spLocks noEditPoints="1"/>
            </p:cNvSpPr>
            <p:nvPr/>
          </p:nvSpPr>
          <p:spPr bwMode="auto">
            <a:xfrm>
              <a:off x="1036044" y="3608391"/>
              <a:ext cx="44451" cy="238125"/>
            </a:xfrm>
            <a:custGeom>
              <a:avLst/>
              <a:gdLst>
                <a:gd name="T0" fmla="*/ 11551588 w 61"/>
                <a:gd name="T1" fmla="*/ 188108476 h 500"/>
                <a:gd name="T2" fmla="*/ 11551588 w 61"/>
                <a:gd name="T3" fmla="*/ 95384239 h 500"/>
                <a:gd name="T4" fmla="*/ 11551588 w 61"/>
                <a:gd name="T5" fmla="*/ 1520069 h 500"/>
                <a:gd name="T6" fmla="*/ 15550255 w 61"/>
                <a:gd name="T7" fmla="*/ 1520069 h 500"/>
                <a:gd name="T8" fmla="*/ 15550255 w 61"/>
                <a:gd name="T9" fmla="*/ 95384239 h 500"/>
                <a:gd name="T10" fmla="*/ 15550255 w 61"/>
                <a:gd name="T11" fmla="*/ 188108476 h 500"/>
                <a:gd name="T12" fmla="*/ 11551588 w 61"/>
                <a:gd name="T13" fmla="*/ 188108476 h 500"/>
                <a:gd name="T14" fmla="*/ 0 w 61"/>
                <a:gd name="T15" fmla="*/ 186588407 h 500"/>
                <a:gd name="T16" fmla="*/ 27101843 w 61"/>
                <a:gd name="T17" fmla="*/ 186588407 h 500"/>
                <a:gd name="T18" fmla="*/ 27101843 w 61"/>
                <a:gd name="T19" fmla="*/ 190008682 h 500"/>
                <a:gd name="T20" fmla="*/ 0 w 61"/>
                <a:gd name="T21" fmla="*/ 190008682 h 500"/>
                <a:gd name="T22" fmla="*/ 0 w 61"/>
                <a:gd name="T23" fmla="*/ 186588407 h 500"/>
                <a:gd name="T24" fmla="*/ 0 w 61"/>
                <a:gd name="T25" fmla="*/ 0 h 500"/>
                <a:gd name="T26" fmla="*/ 27101843 w 61"/>
                <a:gd name="T27" fmla="*/ 0 h 500"/>
                <a:gd name="T28" fmla="*/ 27101843 w 61"/>
                <a:gd name="T29" fmla="*/ 3040139 h 500"/>
                <a:gd name="T30" fmla="*/ 0 w 61"/>
                <a:gd name="T31" fmla="*/ 3040139 h 500"/>
                <a:gd name="T32" fmla="*/ 0 w 61"/>
                <a:gd name="T33" fmla="*/ 0 h 5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1"/>
                <a:gd name="T52" fmla="*/ 0 h 500"/>
                <a:gd name="T53" fmla="*/ 61 w 61"/>
                <a:gd name="T54" fmla="*/ 500 h 5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1" h="500">
                  <a:moveTo>
                    <a:pt x="26" y="495"/>
                  </a:moveTo>
                  <a:lnTo>
                    <a:pt x="26" y="251"/>
                  </a:lnTo>
                  <a:lnTo>
                    <a:pt x="26" y="4"/>
                  </a:lnTo>
                  <a:lnTo>
                    <a:pt x="35" y="4"/>
                  </a:lnTo>
                  <a:lnTo>
                    <a:pt x="35" y="251"/>
                  </a:lnTo>
                  <a:lnTo>
                    <a:pt x="35" y="495"/>
                  </a:lnTo>
                  <a:lnTo>
                    <a:pt x="26" y="495"/>
                  </a:lnTo>
                  <a:close/>
                  <a:moveTo>
                    <a:pt x="0" y="491"/>
                  </a:moveTo>
                  <a:lnTo>
                    <a:pt x="61" y="491"/>
                  </a:lnTo>
                  <a:lnTo>
                    <a:pt x="61" y="500"/>
                  </a:lnTo>
                  <a:lnTo>
                    <a:pt x="0" y="500"/>
                  </a:lnTo>
                  <a:lnTo>
                    <a:pt x="0" y="491"/>
                  </a:lnTo>
                  <a:close/>
                  <a:moveTo>
                    <a:pt x="0" y="0"/>
                  </a:moveTo>
                  <a:lnTo>
                    <a:pt x="61" y="0"/>
                  </a:lnTo>
                  <a:lnTo>
                    <a:pt x="61" y="8"/>
                  </a:lnTo>
                  <a:lnTo>
                    <a:pt x="0" y="8"/>
                  </a:lnTo>
                  <a:lnTo>
                    <a:pt x="0" y="0"/>
                  </a:lnTo>
                  <a:close/>
                </a:path>
              </a:pathLst>
            </a:custGeom>
            <a:solidFill>
              <a:sysClr val="windowText" lastClr="000000"/>
            </a:solidFill>
            <a:ln w="6350">
              <a:solidFill>
                <a:schemeClr val="accent1"/>
              </a:solidFill>
              <a:round/>
              <a:headEnd/>
              <a:tailEnd/>
            </a:ln>
          </p:spPr>
          <p:txBody>
            <a:bodyPr lIns="91407" tIns="45719" rIns="91407" bIns="45719"/>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it-IT" sz="2400" b="0" i="0" u="none" strike="noStrike" kern="0" cap="none" spc="0" normalizeH="0" baseline="0" noProof="0">
                <a:ln>
                  <a:noFill/>
                </a:ln>
                <a:solidFill>
                  <a:sysClr val="windowText" lastClr="000000"/>
                </a:solidFill>
                <a:effectLst/>
                <a:uLnTx/>
                <a:uFillTx/>
                <a:latin typeface="Calibri" panose="020F0502020204030204" pitchFamily="34" charset="0"/>
                <a:ea typeface="ＭＳ Ｐゴシック" charset="0"/>
                <a:cs typeface="Calibri" panose="020F0502020204030204" pitchFamily="34" charset="0"/>
              </a:endParaRPr>
            </a:p>
          </p:txBody>
        </p:sp>
        <p:sp>
          <p:nvSpPr>
            <p:cNvPr id="517" name="Freeform 13"/>
            <p:cNvSpPr>
              <a:spLocks noEditPoints="1"/>
            </p:cNvSpPr>
            <p:nvPr/>
          </p:nvSpPr>
          <p:spPr bwMode="auto">
            <a:xfrm>
              <a:off x="1110131" y="3608411"/>
              <a:ext cx="42333" cy="246063"/>
            </a:xfrm>
            <a:custGeom>
              <a:avLst/>
              <a:gdLst>
                <a:gd name="T0" fmla="*/ 10401816 w 61"/>
                <a:gd name="T1" fmla="*/ 193808523 h 514"/>
                <a:gd name="T2" fmla="*/ 10401816 w 61"/>
                <a:gd name="T3" fmla="*/ 98044430 h 514"/>
                <a:gd name="T4" fmla="*/ 10401816 w 61"/>
                <a:gd name="T5" fmla="*/ 1900201 h 514"/>
                <a:gd name="T6" fmla="*/ 14562967 w 61"/>
                <a:gd name="T7" fmla="*/ 1900201 h 514"/>
                <a:gd name="T8" fmla="*/ 14562967 w 61"/>
                <a:gd name="T9" fmla="*/ 98044430 h 514"/>
                <a:gd name="T10" fmla="*/ 14562967 w 61"/>
                <a:gd name="T11" fmla="*/ 193808523 h 514"/>
                <a:gd name="T12" fmla="*/ 10401816 w 61"/>
                <a:gd name="T13" fmla="*/ 193808523 h 514"/>
                <a:gd name="T14" fmla="*/ 0 w 61"/>
                <a:gd name="T15" fmla="*/ 192288459 h 514"/>
                <a:gd name="T16" fmla="*/ 25381004 w 61"/>
                <a:gd name="T17" fmla="*/ 192288459 h 514"/>
                <a:gd name="T18" fmla="*/ 25381004 w 61"/>
                <a:gd name="T19" fmla="*/ 195328588 h 514"/>
                <a:gd name="T20" fmla="*/ 0 w 61"/>
                <a:gd name="T21" fmla="*/ 195328588 h 514"/>
                <a:gd name="T22" fmla="*/ 0 w 61"/>
                <a:gd name="T23" fmla="*/ 192288459 h 514"/>
                <a:gd name="T24" fmla="*/ 0 w 61"/>
                <a:gd name="T25" fmla="*/ 0 h 514"/>
                <a:gd name="T26" fmla="*/ 25381004 w 61"/>
                <a:gd name="T27" fmla="*/ 0 h 514"/>
                <a:gd name="T28" fmla="*/ 25381004 w 61"/>
                <a:gd name="T29" fmla="*/ 3420266 h 514"/>
                <a:gd name="T30" fmla="*/ 0 w 61"/>
                <a:gd name="T31" fmla="*/ 3420266 h 514"/>
                <a:gd name="T32" fmla="*/ 0 w 61"/>
                <a:gd name="T33" fmla="*/ 0 h 5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1"/>
                <a:gd name="T52" fmla="*/ 0 h 514"/>
                <a:gd name="T53" fmla="*/ 61 w 61"/>
                <a:gd name="T54" fmla="*/ 514 h 5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1" h="514">
                  <a:moveTo>
                    <a:pt x="25" y="510"/>
                  </a:moveTo>
                  <a:lnTo>
                    <a:pt x="25" y="258"/>
                  </a:lnTo>
                  <a:lnTo>
                    <a:pt x="25" y="5"/>
                  </a:lnTo>
                  <a:lnTo>
                    <a:pt x="35" y="5"/>
                  </a:lnTo>
                  <a:lnTo>
                    <a:pt x="35" y="258"/>
                  </a:lnTo>
                  <a:lnTo>
                    <a:pt x="35" y="510"/>
                  </a:lnTo>
                  <a:lnTo>
                    <a:pt x="25" y="510"/>
                  </a:lnTo>
                  <a:close/>
                  <a:moveTo>
                    <a:pt x="0" y="506"/>
                  </a:moveTo>
                  <a:lnTo>
                    <a:pt x="61" y="506"/>
                  </a:lnTo>
                  <a:lnTo>
                    <a:pt x="61" y="514"/>
                  </a:lnTo>
                  <a:lnTo>
                    <a:pt x="0" y="514"/>
                  </a:lnTo>
                  <a:lnTo>
                    <a:pt x="0" y="506"/>
                  </a:lnTo>
                  <a:close/>
                  <a:moveTo>
                    <a:pt x="0" y="0"/>
                  </a:moveTo>
                  <a:lnTo>
                    <a:pt x="61" y="0"/>
                  </a:lnTo>
                  <a:lnTo>
                    <a:pt x="61" y="9"/>
                  </a:lnTo>
                  <a:lnTo>
                    <a:pt x="0" y="9"/>
                  </a:lnTo>
                  <a:lnTo>
                    <a:pt x="0" y="0"/>
                  </a:lnTo>
                  <a:close/>
                </a:path>
              </a:pathLst>
            </a:custGeom>
            <a:solidFill>
              <a:sysClr val="windowText" lastClr="000000"/>
            </a:solidFill>
            <a:ln w="6350">
              <a:solidFill>
                <a:schemeClr val="accent1"/>
              </a:solidFill>
              <a:round/>
              <a:headEnd/>
              <a:tailEnd/>
            </a:ln>
          </p:spPr>
          <p:txBody>
            <a:bodyPr lIns="91407" tIns="45719" rIns="91407" bIns="45719"/>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it-IT" sz="2400" b="0" i="0" u="none" strike="noStrike" kern="0" cap="none" spc="0" normalizeH="0" baseline="0" noProof="0">
                <a:ln>
                  <a:noFill/>
                </a:ln>
                <a:solidFill>
                  <a:sysClr val="windowText" lastClr="000000"/>
                </a:solidFill>
                <a:effectLst/>
                <a:uLnTx/>
                <a:uFillTx/>
                <a:latin typeface="Calibri" panose="020F0502020204030204" pitchFamily="34" charset="0"/>
                <a:ea typeface="ＭＳ Ｐゴシック" charset="0"/>
                <a:cs typeface="Calibri" panose="020F0502020204030204" pitchFamily="34" charset="0"/>
              </a:endParaRPr>
            </a:p>
          </p:txBody>
        </p:sp>
        <p:sp>
          <p:nvSpPr>
            <p:cNvPr id="518" name="Freeform 14"/>
            <p:cNvSpPr>
              <a:spLocks noEditPoints="1"/>
            </p:cNvSpPr>
            <p:nvPr/>
          </p:nvSpPr>
          <p:spPr bwMode="auto">
            <a:xfrm>
              <a:off x="1177889" y="3776663"/>
              <a:ext cx="44449" cy="207963"/>
            </a:xfrm>
            <a:custGeom>
              <a:avLst/>
              <a:gdLst>
                <a:gd name="T0" fmla="*/ 10472094 w 62"/>
                <a:gd name="T1" fmla="*/ 162647290 h 432"/>
                <a:gd name="T2" fmla="*/ 10472094 w 62"/>
                <a:gd name="T3" fmla="*/ 81703542 h 432"/>
                <a:gd name="T4" fmla="*/ 10472094 w 62"/>
                <a:gd name="T5" fmla="*/ 1520068 h 432"/>
                <a:gd name="T6" fmla="*/ 14499539 w 62"/>
                <a:gd name="T7" fmla="*/ 1520068 h 432"/>
                <a:gd name="T8" fmla="*/ 14499539 w 62"/>
                <a:gd name="T9" fmla="*/ 81703542 h 432"/>
                <a:gd name="T10" fmla="*/ 14499539 w 62"/>
                <a:gd name="T11" fmla="*/ 162647290 h 432"/>
                <a:gd name="T12" fmla="*/ 10472094 w 62"/>
                <a:gd name="T13" fmla="*/ 162647290 h 432"/>
                <a:gd name="T14" fmla="*/ 0 w 62"/>
                <a:gd name="T15" fmla="*/ 160747085 h 432"/>
                <a:gd name="T16" fmla="*/ 24971633 w 62"/>
                <a:gd name="T17" fmla="*/ 160747085 h 432"/>
                <a:gd name="T18" fmla="*/ 24971633 w 62"/>
                <a:gd name="T19" fmla="*/ 164167357 h 432"/>
                <a:gd name="T20" fmla="*/ 0 w 62"/>
                <a:gd name="T21" fmla="*/ 164167357 h 432"/>
                <a:gd name="T22" fmla="*/ 0 w 62"/>
                <a:gd name="T23" fmla="*/ 160747085 h 432"/>
                <a:gd name="T24" fmla="*/ 0 w 62"/>
                <a:gd name="T25" fmla="*/ 0 h 432"/>
                <a:gd name="T26" fmla="*/ 24971633 w 62"/>
                <a:gd name="T27" fmla="*/ 0 h 432"/>
                <a:gd name="T28" fmla="*/ 24971633 w 62"/>
                <a:gd name="T29" fmla="*/ 3040136 h 432"/>
                <a:gd name="T30" fmla="*/ 0 w 62"/>
                <a:gd name="T31" fmla="*/ 3040136 h 432"/>
                <a:gd name="T32" fmla="*/ 0 w 62"/>
                <a:gd name="T33" fmla="*/ 0 h 43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2"/>
                <a:gd name="T52" fmla="*/ 0 h 432"/>
                <a:gd name="T53" fmla="*/ 62 w 62"/>
                <a:gd name="T54" fmla="*/ 432 h 43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2" h="432">
                  <a:moveTo>
                    <a:pt x="26" y="428"/>
                  </a:moveTo>
                  <a:lnTo>
                    <a:pt x="26" y="215"/>
                  </a:lnTo>
                  <a:lnTo>
                    <a:pt x="26" y="4"/>
                  </a:lnTo>
                  <a:lnTo>
                    <a:pt x="36" y="4"/>
                  </a:lnTo>
                  <a:lnTo>
                    <a:pt x="36" y="215"/>
                  </a:lnTo>
                  <a:lnTo>
                    <a:pt x="36" y="428"/>
                  </a:lnTo>
                  <a:lnTo>
                    <a:pt x="26" y="428"/>
                  </a:lnTo>
                  <a:close/>
                  <a:moveTo>
                    <a:pt x="0" y="423"/>
                  </a:moveTo>
                  <a:lnTo>
                    <a:pt x="62" y="423"/>
                  </a:lnTo>
                  <a:lnTo>
                    <a:pt x="62" y="432"/>
                  </a:lnTo>
                  <a:lnTo>
                    <a:pt x="0" y="432"/>
                  </a:lnTo>
                  <a:lnTo>
                    <a:pt x="0" y="423"/>
                  </a:lnTo>
                  <a:close/>
                  <a:moveTo>
                    <a:pt x="0" y="0"/>
                  </a:moveTo>
                  <a:lnTo>
                    <a:pt x="62" y="0"/>
                  </a:lnTo>
                  <a:lnTo>
                    <a:pt x="62" y="8"/>
                  </a:lnTo>
                  <a:lnTo>
                    <a:pt x="0" y="8"/>
                  </a:lnTo>
                  <a:lnTo>
                    <a:pt x="0" y="0"/>
                  </a:lnTo>
                  <a:close/>
                </a:path>
              </a:pathLst>
            </a:custGeom>
            <a:solidFill>
              <a:sysClr val="windowText" lastClr="000000"/>
            </a:solidFill>
            <a:ln w="6350">
              <a:solidFill>
                <a:schemeClr val="accent1"/>
              </a:solidFill>
              <a:round/>
              <a:headEnd/>
              <a:tailEnd/>
            </a:ln>
          </p:spPr>
          <p:txBody>
            <a:bodyPr lIns="91407" tIns="45719" rIns="91407" bIns="45719"/>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it-IT" sz="2400" b="0" i="0" u="none" strike="noStrike" kern="0" cap="none" spc="0" normalizeH="0" baseline="0" noProof="0">
                <a:ln>
                  <a:noFill/>
                </a:ln>
                <a:solidFill>
                  <a:sysClr val="windowText" lastClr="000000"/>
                </a:solidFill>
                <a:effectLst/>
                <a:uLnTx/>
                <a:uFillTx/>
                <a:latin typeface="Calibri" panose="020F0502020204030204" pitchFamily="34" charset="0"/>
                <a:ea typeface="ＭＳ Ｐゴシック" charset="0"/>
                <a:cs typeface="Calibri" panose="020F0502020204030204" pitchFamily="34" charset="0"/>
              </a:endParaRPr>
            </a:p>
          </p:txBody>
        </p:sp>
        <p:sp>
          <p:nvSpPr>
            <p:cNvPr id="519" name="Freeform 15"/>
            <p:cNvSpPr>
              <a:spLocks noEditPoints="1"/>
            </p:cNvSpPr>
            <p:nvPr/>
          </p:nvSpPr>
          <p:spPr bwMode="auto">
            <a:xfrm>
              <a:off x="1323911" y="3768731"/>
              <a:ext cx="42333" cy="212725"/>
            </a:xfrm>
            <a:custGeom>
              <a:avLst/>
              <a:gdLst>
                <a:gd name="T0" fmla="*/ 11563838 w 59"/>
                <a:gd name="T1" fmla="*/ 166448001 h 442"/>
                <a:gd name="T2" fmla="*/ 11563838 w 59"/>
                <a:gd name="T3" fmla="*/ 83984036 h 442"/>
                <a:gd name="T4" fmla="*/ 11563838 w 59"/>
                <a:gd name="T5" fmla="*/ 1900208 h 442"/>
                <a:gd name="T6" fmla="*/ 15566852 w 59"/>
                <a:gd name="T7" fmla="*/ 1900208 h 442"/>
                <a:gd name="T8" fmla="*/ 15566852 w 59"/>
                <a:gd name="T9" fmla="*/ 83984036 h 442"/>
                <a:gd name="T10" fmla="*/ 15566852 w 59"/>
                <a:gd name="T11" fmla="*/ 166448001 h 442"/>
                <a:gd name="T12" fmla="*/ 11563838 w 59"/>
                <a:gd name="T13" fmla="*/ 166448001 h 442"/>
                <a:gd name="T14" fmla="*/ 0 w 59"/>
                <a:gd name="T15" fmla="*/ 164927931 h 442"/>
                <a:gd name="T16" fmla="*/ 26241377 w 59"/>
                <a:gd name="T17" fmla="*/ 164927931 h 442"/>
                <a:gd name="T18" fmla="*/ 26241377 w 59"/>
                <a:gd name="T19" fmla="*/ 167968072 h 442"/>
                <a:gd name="T20" fmla="*/ 0 w 59"/>
                <a:gd name="T21" fmla="*/ 167968072 h 442"/>
                <a:gd name="T22" fmla="*/ 0 w 59"/>
                <a:gd name="T23" fmla="*/ 164927931 h 442"/>
                <a:gd name="T24" fmla="*/ 0 w 59"/>
                <a:gd name="T25" fmla="*/ 0 h 442"/>
                <a:gd name="T26" fmla="*/ 26241377 w 59"/>
                <a:gd name="T27" fmla="*/ 0 h 442"/>
                <a:gd name="T28" fmla="*/ 26241377 w 59"/>
                <a:gd name="T29" fmla="*/ 3420279 h 442"/>
                <a:gd name="T30" fmla="*/ 0 w 59"/>
                <a:gd name="T31" fmla="*/ 3420279 h 442"/>
                <a:gd name="T32" fmla="*/ 0 w 59"/>
                <a:gd name="T33" fmla="*/ 0 h 44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9"/>
                <a:gd name="T52" fmla="*/ 0 h 442"/>
                <a:gd name="T53" fmla="*/ 59 w 59"/>
                <a:gd name="T54" fmla="*/ 442 h 44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9" h="442">
                  <a:moveTo>
                    <a:pt x="26" y="438"/>
                  </a:moveTo>
                  <a:lnTo>
                    <a:pt x="26" y="221"/>
                  </a:lnTo>
                  <a:lnTo>
                    <a:pt x="26" y="5"/>
                  </a:lnTo>
                  <a:lnTo>
                    <a:pt x="35" y="5"/>
                  </a:lnTo>
                  <a:lnTo>
                    <a:pt x="35" y="221"/>
                  </a:lnTo>
                  <a:lnTo>
                    <a:pt x="35" y="438"/>
                  </a:lnTo>
                  <a:lnTo>
                    <a:pt x="26" y="438"/>
                  </a:lnTo>
                  <a:close/>
                  <a:moveTo>
                    <a:pt x="0" y="434"/>
                  </a:moveTo>
                  <a:lnTo>
                    <a:pt x="59" y="434"/>
                  </a:lnTo>
                  <a:lnTo>
                    <a:pt x="59" y="442"/>
                  </a:lnTo>
                  <a:lnTo>
                    <a:pt x="0" y="442"/>
                  </a:lnTo>
                  <a:lnTo>
                    <a:pt x="0" y="434"/>
                  </a:lnTo>
                  <a:close/>
                  <a:moveTo>
                    <a:pt x="0" y="0"/>
                  </a:moveTo>
                  <a:lnTo>
                    <a:pt x="59" y="0"/>
                  </a:lnTo>
                  <a:lnTo>
                    <a:pt x="59" y="9"/>
                  </a:lnTo>
                  <a:lnTo>
                    <a:pt x="0" y="9"/>
                  </a:lnTo>
                  <a:lnTo>
                    <a:pt x="0" y="0"/>
                  </a:lnTo>
                  <a:close/>
                </a:path>
              </a:pathLst>
            </a:custGeom>
            <a:solidFill>
              <a:sysClr val="windowText" lastClr="000000"/>
            </a:solidFill>
            <a:ln w="6350">
              <a:solidFill>
                <a:schemeClr val="accent1"/>
              </a:solidFill>
              <a:round/>
              <a:headEnd/>
              <a:tailEnd/>
            </a:ln>
          </p:spPr>
          <p:txBody>
            <a:bodyPr lIns="91407" tIns="45719" rIns="91407" bIns="45719"/>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it-IT" sz="2400" b="0" i="0" u="none" strike="noStrike" kern="0" cap="none" spc="0" normalizeH="0" baseline="0" noProof="0">
                <a:ln>
                  <a:noFill/>
                </a:ln>
                <a:solidFill>
                  <a:sysClr val="windowText" lastClr="000000"/>
                </a:solidFill>
                <a:effectLst/>
                <a:uLnTx/>
                <a:uFillTx/>
                <a:latin typeface="Calibri" panose="020F0502020204030204" pitchFamily="34" charset="0"/>
                <a:ea typeface="ＭＳ Ｐゴシック" charset="0"/>
                <a:cs typeface="Calibri" panose="020F0502020204030204" pitchFamily="34" charset="0"/>
              </a:endParaRPr>
            </a:p>
          </p:txBody>
        </p:sp>
        <p:sp>
          <p:nvSpPr>
            <p:cNvPr id="520" name="Freeform 16"/>
            <p:cNvSpPr>
              <a:spLocks noEditPoints="1"/>
            </p:cNvSpPr>
            <p:nvPr/>
          </p:nvSpPr>
          <p:spPr bwMode="auto">
            <a:xfrm>
              <a:off x="1465756" y="3822701"/>
              <a:ext cx="44449" cy="185739"/>
            </a:xfrm>
            <a:custGeom>
              <a:avLst/>
              <a:gdLst>
                <a:gd name="T0" fmla="*/ 10321609 w 60"/>
                <a:gd name="T1" fmla="*/ 144795485 h 387"/>
                <a:gd name="T2" fmla="*/ 10321609 w 60"/>
                <a:gd name="T3" fmla="*/ 73343002 h 387"/>
                <a:gd name="T4" fmla="*/ 10321609 w 60"/>
                <a:gd name="T5" fmla="*/ 1512320 h 387"/>
                <a:gd name="T6" fmla="*/ 14622549 w 60"/>
                <a:gd name="T7" fmla="*/ 1512320 h 387"/>
                <a:gd name="T8" fmla="*/ 14622549 w 60"/>
                <a:gd name="T9" fmla="*/ 73343002 h 387"/>
                <a:gd name="T10" fmla="*/ 14622549 w 60"/>
                <a:gd name="T11" fmla="*/ 144795485 h 387"/>
                <a:gd name="T12" fmla="*/ 10321609 w 60"/>
                <a:gd name="T13" fmla="*/ 144795485 h 387"/>
                <a:gd name="T14" fmla="*/ 0 w 60"/>
                <a:gd name="T15" fmla="*/ 142905443 h 387"/>
                <a:gd name="T16" fmla="*/ 25804021 w 60"/>
                <a:gd name="T17" fmla="*/ 142905443 h 387"/>
                <a:gd name="T18" fmla="*/ 25804021 w 60"/>
                <a:gd name="T19" fmla="*/ 146307805 h 387"/>
                <a:gd name="T20" fmla="*/ 0 w 60"/>
                <a:gd name="T21" fmla="*/ 146307805 h 387"/>
                <a:gd name="T22" fmla="*/ 0 w 60"/>
                <a:gd name="T23" fmla="*/ 142905443 h 387"/>
                <a:gd name="T24" fmla="*/ 0 w 60"/>
                <a:gd name="T25" fmla="*/ 0 h 387"/>
                <a:gd name="T26" fmla="*/ 25804021 w 60"/>
                <a:gd name="T27" fmla="*/ 0 h 387"/>
                <a:gd name="T28" fmla="*/ 25804021 w 60"/>
                <a:gd name="T29" fmla="*/ 3402362 h 387"/>
                <a:gd name="T30" fmla="*/ 0 w 60"/>
                <a:gd name="T31" fmla="*/ 3402362 h 387"/>
                <a:gd name="T32" fmla="*/ 0 w 60"/>
                <a:gd name="T33" fmla="*/ 0 h 38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0"/>
                <a:gd name="T52" fmla="*/ 0 h 387"/>
                <a:gd name="T53" fmla="*/ 60 w 60"/>
                <a:gd name="T54" fmla="*/ 387 h 38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0" h="387">
                  <a:moveTo>
                    <a:pt x="24" y="383"/>
                  </a:moveTo>
                  <a:lnTo>
                    <a:pt x="24" y="194"/>
                  </a:lnTo>
                  <a:lnTo>
                    <a:pt x="24" y="4"/>
                  </a:lnTo>
                  <a:lnTo>
                    <a:pt x="34" y="4"/>
                  </a:lnTo>
                  <a:lnTo>
                    <a:pt x="34" y="194"/>
                  </a:lnTo>
                  <a:lnTo>
                    <a:pt x="34" y="383"/>
                  </a:lnTo>
                  <a:lnTo>
                    <a:pt x="24" y="383"/>
                  </a:lnTo>
                  <a:close/>
                  <a:moveTo>
                    <a:pt x="0" y="378"/>
                  </a:moveTo>
                  <a:lnTo>
                    <a:pt x="60" y="378"/>
                  </a:lnTo>
                  <a:lnTo>
                    <a:pt x="60" y="387"/>
                  </a:lnTo>
                  <a:lnTo>
                    <a:pt x="0" y="387"/>
                  </a:lnTo>
                  <a:lnTo>
                    <a:pt x="0" y="378"/>
                  </a:lnTo>
                  <a:close/>
                  <a:moveTo>
                    <a:pt x="0" y="0"/>
                  </a:moveTo>
                  <a:lnTo>
                    <a:pt x="60" y="0"/>
                  </a:lnTo>
                  <a:lnTo>
                    <a:pt x="60" y="9"/>
                  </a:lnTo>
                  <a:lnTo>
                    <a:pt x="0" y="9"/>
                  </a:lnTo>
                  <a:lnTo>
                    <a:pt x="0" y="0"/>
                  </a:lnTo>
                  <a:close/>
                </a:path>
              </a:pathLst>
            </a:custGeom>
            <a:solidFill>
              <a:sysClr val="windowText" lastClr="000000"/>
            </a:solidFill>
            <a:ln w="6350">
              <a:solidFill>
                <a:schemeClr val="accent1"/>
              </a:solidFill>
              <a:round/>
              <a:headEnd/>
              <a:tailEnd/>
            </a:ln>
          </p:spPr>
          <p:txBody>
            <a:bodyPr lIns="91407" tIns="45719" rIns="91407" bIns="45719"/>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it-IT" sz="2400" b="0" i="0" u="none" strike="noStrike" kern="0" cap="none" spc="0" normalizeH="0" baseline="0" noProof="0">
                <a:ln>
                  <a:noFill/>
                </a:ln>
                <a:solidFill>
                  <a:sysClr val="windowText" lastClr="000000"/>
                </a:solidFill>
                <a:effectLst/>
                <a:uLnTx/>
                <a:uFillTx/>
                <a:latin typeface="Calibri" panose="020F0502020204030204" pitchFamily="34" charset="0"/>
                <a:ea typeface="ＭＳ Ｐゴシック" charset="0"/>
                <a:cs typeface="Calibri" panose="020F0502020204030204" pitchFamily="34" charset="0"/>
              </a:endParaRPr>
            </a:p>
          </p:txBody>
        </p:sp>
        <p:sp>
          <p:nvSpPr>
            <p:cNvPr id="521" name="Freeform 17"/>
            <p:cNvSpPr>
              <a:spLocks noEditPoints="1"/>
            </p:cNvSpPr>
            <p:nvPr/>
          </p:nvSpPr>
          <p:spPr bwMode="auto">
            <a:xfrm>
              <a:off x="1607544" y="3808437"/>
              <a:ext cx="44451" cy="209551"/>
            </a:xfrm>
            <a:custGeom>
              <a:avLst/>
              <a:gdLst>
                <a:gd name="T0" fmla="*/ 11551588 w 61"/>
                <a:gd name="T1" fmla="*/ 164555623 h 439"/>
                <a:gd name="T2" fmla="*/ 11551588 w 61"/>
                <a:gd name="T3" fmla="*/ 83223363 h 439"/>
                <a:gd name="T4" fmla="*/ 11551588 w 61"/>
                <a:gd name="T5" fmla="*/ 1513265 h 439"/>
                <a:gd name="T6" fmla="*/ 15994674 w 61"/>
                <a:gd name="T7" fmla="*/ 1513265 h 439"/>
                <a:gd name="T8" fmla="*/ 15994674 w 61"/>
                <a:gd name="T9" fmla="*/ 83223363 h 439"/>
                <a:gd name="T10" fmla="*/ 15994674 w 61"/>
                <a:gd name="T11" fmla="*/ 164555623 h 439"/>
                <a:gd name="T12" fmla="*/ 11551588 w 61"/>
                <a:gd name="T13" fmla="*/ 164555623 h 439"/>
                <a:gd name="T14" fmla="*/ 0 w 61"/>
                <a:gd name="T15" fmla="*/ 163042359 h 439"/>
                <a:gd name="T16" fmla="*/ 27101843 w 61"/>
                <a:gd name="T17" fmla="*/ 163042359 h 439"/>
                <a:gd name="T18" fmla="*/ 27101843 w 61"/>
                <a:gd name="T19" fmla="*/ 166068888 h 439"/>
                <a:gd name="T20" fmla="*/ 0 w 61"/>
                <a:gd name="T21" fmla="*/ 166068888 h 439"/>
                <a:gd name="T22" fmla="*/ 0 w 61"/>
                <a:gd name="T23" fmla="*/ 163042359 h 439"/>
                <a:gd name="T24" fmla="*/ 0 w 61"/>
                <a:gd name="T25" fmla="*/ 0 h 439"/>
                <a:gd name="T26" fmla="*/ 27101843 w 61"/>
                <a:gd name="T27" fmla="*/ 0 h 439"/>
                <a:gd name="T28" fmla="*/ 27101843 w 61"/>
                <a:gd name="T29" fmla="*/ 3404368 h 439"/>
                <a:gd name="T30" fmla="*/ 0 w 61"/>
                <a:gd name="T31" fmla="*/ 3404368 h 439"/>
                <a:gd name="T32" fmla="*/ 0 w 61"/>
                <a:gd name="T33" fmla="*/ 0 h 43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1"/>
                <a:gd name="T52" fmla="*/ 0 h 439"/>
                <a:gd name="T53" fmla="*/ 61 w 61"/>
                <a:gd name="T54" fmla="*/ 439 h 43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1" h="439">
                  <a:moveTo>
                    <a:pt x="26" y="435"/>
                  </a:moveTo>
                  <a:lnTo>
                    <a:pt x="26" y="220"/>
                  </a:lnTo>
                  <a:lnTo>
                    <a:pt x="26" y="4"/>
                  </a:lnTo>
                  <a:lnTo>
                    <a:pt x="36" y="4"/>
                  </a:lnTo>
                  <a:lnTo>
                    <a:pt x="36" y="220"/>
                  </a:lnTo>
                  <a:lnTo>
                    <a:pt x="36" y="435"/>
                  </a:lnTo>
                  <a:lnTo>
                    <a:pt x="26" y="435"/>
                  </a:lnTo>
                  <a:close/>
                  <a:moveTo>
                    <a:pt x="0" y="431"/>
                  </a:moveTo>
                  <a:lnTo>
                    <a:pt x="61" y="431"/>
                  </a:lnTo>
                  <a:lnTo>
                    <a:pt x="61" y="439"/>
                  </a:lnTo>
                  <a:lnTo>
                    <a:pt x="0" y="439"/>
                  </a:lnTo>
                  <a:lnTo>
                    <a:pt x="0" y="431"/>
                  </a:lnTo>
                  <a:close/>
                  <a:moveTo>
                    <a:pt x="0" y="0"/>
                  </a:moveTo>
                  <a:lnTo>
                    <a:pt x="61" y="0"/>
                  </a:lnTo>
                  <a:lnTo>
                    <a:pt x="61" y="9"/>
                  </a:lnTo>
                  <a:lnTo>
                    <a:pt x="0" y="9"/>
                  </a:lnTo>
                  <a:lnTo>
                    <a:pt x="0" y="0"/>
                  </a:lnTo>
                  <a:close/>
                </a:path>
              </a:pathLst>
            </a:custGeom>
            <a:solidFill>
              <a:sysClr val="windowText" lastClr="000000"/>
            </a:solidFill>
            <a:ln w="6350">
              <a:solidFill>
                <a:schemeClr val="accent1"/>
              </a:solidFill>
              <a:round/>
              <a:headEnd/>
              <a:tailEnd/>
            </a:ln>
          </p:spPr>
          <p:txBody>
            <a:bodyPr lIns="91407" tIns="45719" rIns="91407" bIns="45719"/>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it-IT" sz="2400" b="0" i="0" u="none" strike="noStrike" kern="0" cap="none" spc="0" normalizeH="0" baseline="0" noProof="0">
                <a:ln>
                  <a:noFill/>
                </a:ln>
                <a:solidFill>
                  <a:sysClr val="windowText" lastClr="000000"/>
                </a:solidFill>
                <a:effectLst/>
                <a:uLnTx/>
                <a:uFillTx/>
                <a:latin typeface="Calibri" panose="020F0502020204030204" pitchFamily="34" charset="0"/>
                <a:ea typeface="ＭＳ Ｐゴシック" charset="0"/>
                <a:cs typeface="Calibri" panose="020F0502020204030204" pitchFamily="34" charset="0"/>
              </a:endParaRPr>
            </a:p>
          </p:txBody>
        </p:sp>
        <p:sp>
          <p:nvSpPr>
            <p:cNvPr id="522" name="Freeform 18"/>
            <p:cNvSpPr>
              <a:spLocks noEditPoints="1"/>
            </p:cNvSpPr>
            <p:nvPr/>
          </p:nvSpPr>
          <p:spPr bwMode="auto">
            <a:xfrm>
              <a:off x="1753622" y="3971949"/>
              <a:ext cx="44449" cy="184151"/>
            </a:xfrm>
            <a:custGeom>
              <a:avLst/>
              <a:gdLst>
                <a:gd name="T0" fmla="*/ 10401816 w 61"/>
                <a:gd name="T1" fmla="*/ 144406125 h 384"/>
                <a:gd name="T2" fmla="*/ 10401816 w 61"/>
                <a:gd name="T3" fmla="*/ 72582959 h 384"/>
                <a:gd name="T4" fmla="*/ 10401816 w 61"/>
                <a:gd name="T5" fmla="*/ 1900200 h 384"/>
                <a:gd name="T6" fmla="*/ 14562967 w 61"/>
                <a:gd name="T7" fmla="*/ 1900200 h 384"/>
                <a:gd name="T8" fmla="*/ 14562967 w 61"/>
                <a:gd name="T9" fmla="*/ 72582959 h 384"/>
                <a:gd name="T10" fmla="*/ 14562967 w 61"/>
                <a:gd name="T11" fmla="*/ 144406125 h 384"/>
                <a:gd name="T12" fmla="*/ 10401816 w 61"/>
                <a:gd name="T13" fmla="*/ 144406125 h 384"/>
                <a:gd name="T14" fmla="*/ 0 w 61"/>
                <a:gd name="T15" fmla="*/ 142886061 h 384"/>
                <a:gd name="T16" fmla="*/ 25381004 w 61"/>
                <a:gd name="T17" fmla="*/ 142886061 h 384"/>
                <a:gd name="T18" fmla="*/ 25381004 w 61"/>
                <a:gd name="T19" fmla="*/ 145926188 h 384"/>
                <a:gd name="T20" fmla="*/ 0 w 61"/>
                <a:gd name="T21" fmla="*/ 145926188 h 384"/>
                <a:gd name="T22" fmla="*/ 0 w 61"/>
                <a:gd name="T23" fmla="*/ 142886061 h 384"/>
                <a:gd name="T24" fmla="*/ 0 w 61"/>
                <a:gd name="T25" fmla="*/ 0 h 384"/>
                <a:gd name="T26" fmla="*/ 25381004 w 61"/>
                <a:gd name="T27" fmla="*/ 0 h 384"/>
                <a:gd name="T28" fmla="*/ 25381004 w 61"/>
                <a:gd name="T29" fmla="*/ 3420264 h 384"/>
                <a:gd name="T30" fmla="*/ 0 w 61"/>
                <a:gd name="T31" fmla="*/ 3420264 h 384"/>
                <a:gd name="T32" fmla="*/ 0 w 61"/>
                <a:gd name="T33" fmla="*/ 0 h 38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1"/>
                <a:gd name="T52" fmla="*/ 0 h 384"/>
                <a:gd name="T53" fmla="*/ 61 w 61"/>
                <a:gd name="T54" fmla="*/ 384 h 38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1" h="384">
                  <a:moveTo>
                    <a:pt x="25" y="380"/>
                  </a:moveTo>
                  <a:lnTo>
                    <a:pt x="25" y="191"/>
                  </a:lnTo>
                  <a:lnTo>
                    <a:pt x="25" y="5"/>
                  </a:lnTo>
                  <a:lnTo>
                    <a:pt x="35" y="5"/>
                  </a:lnTo>
                  <a:lnTo>
                    <a:pt x="35" y="191"/>
                  </a:lnTo>
                  <a:lnTo>
                    <a:pt x="35" y="380"/>
                  </a:lnTo>
                  <a:lnTo>
                    <a:pt x="25" y="380"/>
                  </a:lnTo>
                  <a:close/>
                  <a:moveTo>
                    <a:pt x="0" y="376"/>
                  </a:moveTo>
                  <a:lnTo>
                    <a:pt x="61" y="376"/>
                  </a:lnTo>
                  <a:lnTo>
                    <a:pt x="61" y="384"/>
                  </a:lnTo>
                  <a:lnTo>
                    <a:pt x="0" y="384"/>
                  </a:lnTo>
                  <a:lnTo>
                    <a:pt x="0" y="376"/>
                  </a:lnTo>
                  <a:close/>
                  <a:moveTo>
                    <a:pt x="0" y="0"/>
                  </a:moveTo>
                  <a:lnTo>
                    <a:pt x="61" y="0"/>
                  </a:lnTo>
                  <a:lnTo>
                    <a:pt x="61" y="9"/>
                  </a:lnTo>
                  <a:lnTo>
                    <a:pt x="0" y="9"/>
                  </a:lnTo>
                  <a:lnTo>
                    <a:pt x="0" y="0"/>
                  </a:lnTo>
                  <a:close/>
                </a:path>
              </a:pathLst>
            </a:custGeom>
            <a:solidFill>
              <a:sysClr val="windowText" lastClr="000000"/>
            </a:solidFill>
            <a:ln w="6350">
              <a:solidFill>
                <a:schemeClr val="accent1"/>
              </a:solidFill>
              <a:round/>
              <a:headEnd/>
              <a:tailEnd/>
            </a:ln>
          </p:spPr>
          <p:txBody>
            <a:bodyPr lIns="91407" tIns="45719" rIns="91407" bIns="45719"/>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it-IT" sz="2400" b="0" i="0" u="none" strike="noStrike" kern="0" cap="none" spc="0" normalizeH="0" baseline="0" noProof="0">
                <a:ln>
                  <a:noFill/>
                </a:ln>
                <a:solidFill>
                  <a:sysClr val="windowText" lastClr="000000"/>
                </a:solidFill>
                <a:effectLst/>
                <a:uLnTx/>
                <a:uFillTx/>
                <a:latin typeface="Calibri" panose="020F0502020204030204" pitchFamily="34" charset="0"/>
                <a:ea typeface="ＭＳ Ｐゴシック" charset="0"/>
                <a:cs typeface="Calibri" panose="020F0502020204030204" pitchFamily="34" charset="0"/>
              </a:endParaRPr>
            </a:p>
          </p:txBody>
        </p:sp>
        <p:sp>
          <p:nvSpPr>
            <p:cNvPr id="523" name="Freeform 19"/>
            <p:cNvSpPr>
              <a:spLocks noEditPoints="1"/>
            </p:cNvSpPr>
            <p:nvPr/>
          </p:nvSpPr>
          <p:spPr bwMode="auto">
            <a:xfrm>
              <a:off x="1973731" y="3832252"/>
              <a:ext cx="42333" cy="214313"/>
            </a:xfrm>
            <a:custGeom>
              <a:avLst/>
              <a:gdLst>
                <a:gd name="T0" fmla="*/ 11563838 w 59"/>
                <a:gd name="T1" fmla="*/ 168744790 h 452"/>
                <a:gd name="T2" fmla="*/ 11563838 w 59"/>
                <a:gd name="T3" fmla="*/ 84749182 h 452"/>
                <a:gd name="T4" fmla="*/ 11563838 w 59"/>
                <a:gd name="T5" fmla="*/ 1506671 h 452"/>
                <a:gd name="T6" fmla="*/ 15566852 w 59"/>
                <a:gd name="T7" fmla="*/ 1506671 h 452"/>
                <a:gd name="T8" fmla="*/ 15566852 w 59"/>
                <a:gd name="T9" fmla="*/ 84749182 h 452"/>
                <a:gd name="T10" fmla="*/ 15566852 w 59"/>
                <a:gd name="T11" fmla="*/ 168744790 h 452"/>
                <a:gd name="T12" fmla="*/ 11563838 w 59"/>
                <a:gd name="T13" fmla="*/ 168744790 h 452"/>
                <a:gd name="T14" fmla="*/ 0 w 59"/>
                <a:gd name="T15" fmla="*/ 166861571 h 452"/>
                <a:gd name="T16" fmla="*/ 26241377 w 59"/>
                <a:gd name="T17" fmla="*/ 166861571 h 452"/>
                <a:gd name="T18" fmla="*/ 26241377 w 59"/>
                <a:gd name="T19" fmla="*/ 170251461 h 452"/>
                <a:gd name="T20" fmla="*/ 0 w 59"/>
                <a:gd name="T21" fmla="*/ 170251461 h 452"/>
                <a:gd name="T22" fmla="*/ 0 w 59"/>
                <a:gd name="T23" fmla="*/ 166861571 h 452"/>
                <a:gd name="T24" fmla="*/ 0 w 59"/>
                <a:gd name="T25" fmla="*/ 0 h 452"/>
                <a:gd name="T26" fmla="*/ 26241377 w 59"/>
                <a:gd name="T27" fmla="*/ 0 h 452"/>
                <a:gd name="T28" fmla="*/ 26241377 w 59"/>
                <a:gd name="T29" fmla="*/ 3389891 h 452"/>
                <a:gd name="T30" fmla="*/ 0 w 59"/>
                <a:gd name="T31" fmla="*/ 3389891 h 452"/>
                <a:gd name="T32" fmla="*/ 0 w 59"/>
                <a:gd name="T33" fmla="*/ 0 h 45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9"/>
                <a:gd name="T52" fmla="*/ 0 h 452"/>
                <a:gd name="T53" fmla="*/ 59 w 59"/>
                <a:gd name="T54" fmla="*/ 452 h 45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9" h="452">
                  <a:moveTo>
                    <a:pt x="26" y="448"/>
                  </a:moveTo>
                  <a:lnTo>
                    <a:pt x="26" y="225"/>
                  </a:lnTo>
                  <a:lnTo>
                    <a:pt x="26" y="4"/>
                  </a:lnTo>
                  <a:lnTo>
                    <a:pt x="35" y="4"/>
                  </a:lnTo>
                  <a:lnTo>
                    <a:pt x="35" y="225"/>
                  </a:lnTo>
                  <a:lnTo>
                    <a:pt x="35" y="448"/>
                  </a:lnTo>
                  <a:lnTo>
                    <a:pt x="26" y="448"/>
                  </a:lnTo>
                  <a:close/>
                  <a:moveTo>
                    <a:pt x="0" y="443"/>
                  </a:moveTo>
                  <a:lnTo>
                    <a:pt x="59" y="443"/>
                  </a:lnTo>
                  <a:lnTo>
                    <a:pt x="59" y="452"/>
                  </a:lnTo>
                  <a:lnTo>
                    <a:pt x="0" y="452"/>
                  </a:lnTo>
                  <a:lnTo>
                    <a:pt x="0" y="443"/>
                  </a:lnTo>
                  <a:close/>
                  <a:moveTo>
                    <a:pt x="0" y="0"/>
                  </a:moveTo>
                  <a:lnTo>
                    <a:pt x="59" y="0"/>
                  </a:lnTo>
                  <a:lnTo>
                    <a:pt x="59" y="9"/>
                  </a:lnTo>
                  <a:lnTo>
                    <a:pt x="0" y="9"/>
                  </a:lnTo>
                  <a:lnTo>
                    <a:pt x="0" y="0"/>
                  </a:lnTo>
                  <a:close/>
                </a:path>
              </a:pathLst>
            </a:custGeom>
            <a:solidFill>
              <a:sysClr val="windowText" lastClr="000000"/>
            </a:solidFill>
            <a:ln w="6350">
              <a:solidFill>
                <a:schemeClr val="accent1"/>
              </a:solidFill>
              <a:round/>
              <a:headEnd/>
              <a:tailEnd/>
            </a:ln>
          </p:spPr>
          <p:txBody>
            <a:bodyPr lIns="91407" tIns="45719" rIns="91407" bIns="45719"/>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it-IT" sz="2400" b="0" i="0" u="none" strike="noStrike" kern="0" cap="none" spc="0" normalizeH="0" baseline="0" noProof="0">
                <a:ln>
                  <a:noFill/>
                </a:ln>
                <a:solidFill>
                  <a:sysClr val="windowText" lastClr="000000"/>
                </a:solidFill>
                <a:effectLst/>
                <a:uLnTx/>
                <a:uFillTx/>
                <a:latin typeface="Calibri" panose="020F0502020204030204" pitchFamily="34" charset="0"/>
                <a:ea typeface="ＭＳ Ｐゴシック" charset="0"/>
                <a:cs typeface="Calibri" panose="020F0502020204030204" pitchFamily="34" charset="0"/>
              </a:endParaRPr>
            </a:p>
          </p:txBody>
        </p:sp>
        <p:sp>
          <p:nvSpPr>
            <p:cNvPr id="524" name="Freeform 20"/>
            <p:cNvSpPr>
              <a:spLocks noEditPoints="1"/>
            </p:cNvSpPr>
            <p:nvPr/>
          </p:nvSpPr>
          <p:spPr bwMode="auto">
            <a:xfrm>
              <a:off x="2183280" y="3921149"/>
              <a:ext cx="44451" cy="209551"/>
            </a:xfrm>
            <a:custGeom>
              <a:avLst/>
              <a:gdLst>
                <a:gd name="T0" fmla="*/ 10321609 w 60"/>
                <a:gd name="T1" fmla="*/ 163787185 h 436"/>
                <a:gd name="T2" fmla="*/ 10321609 w 60"/>
                <a:gd name="T3" fmla="*/ 82843934 h 436"/>
                <a:gd name="T4" fmla="*/ 10321609 w 60"/>
                <a:gd name="T5" fmla="*/ 1520068 h 436"/>
                <a:gd name="T6" fmla="*/ 14622549 w 60"/>
                <a:gd name="T7" fmla="*/ 1520068 h 436"/>
                <a:gd name="T8" fmla="*/ 14622549 w 60"/>
                <a:gd name="T9" fmla="*/ 82843934 h 436"/>
                <a:gd name="T10" fmla="*/ 14622549 w 60"/>
                <a:gd name="T11" fmla="*/ 163787185 h 436"/>
                <a:gd name="T12" fmla="*/ 10321609 w 60"/>
                <a:gd name="T13" fmla="*/ 163787185 h 436"/>
                <a:gd name="T14" fmla="*/ 0 w 60"/>
                <a:gd name="T15" fmla="*/ 162267117 h 436"/>
                <a:gd name="T16" fmla="*/ 25804021 w 60"/>
                <a:gd name="T17" fmla="*/ 162267117 h 436"/>
                <a:gd name="T18" fmla="*/ 25804021 w 60"/>
                <a:gd name="T19" fmla="*/ 165687388 h 436"/>
                <a:gd name="T20" fmla="*/ 0 w 60"/>
                <a:gd name="T21" fmla="*/ 165687388 h 436"/>
                <a:gd name="T22" fmla="*/ 0 w 60"/>
                <a:gd name="T23" fmla="*/ 162267117 h 436"/>
                <a:gd name="T24" fmla="*/ 0 w 60"/>
                <a:gd name="T25" fmla="*/ 0 h 436"/>
                <a:gd name="T26" fmla="*/ 25804021 w 60"/>
                <a:gd name="T27" fmla="*/ 0 h 436"/>
                <a:gd name="T28" fmla="*/ 25804021 w 60"/>
                <a:gd name="T29" fmla="*/ 3040135 h 436"/>
                <a:gd name="T30" fmla="*/ 0 w 60"/>
                <a:gd name="T31" fmla="*/ 3040135 h 436"/>
                <a:gd name="T32" fmla="*/ 0 w 60"/>
                <a:gd name="T33" fmla="*/ 0 h 4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0"/>
                <a:gd name="T52" fmla="*/ 0 h 436"/>
                <a:gd name="T53" fmla="*/ 60 w 60"/>
                <a:gd name="T54" fmla="*/ 436 h 4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0" h="436">
                  <a:moveTo>
                    <a:pt x="24" y="431"/>
                  </a:moveTo>
                  <a:lnTo>
                    <a:pt x="24" y="218"/>
                  </a:lnTo>
                  <a:lnTo>
                    <a:pt x="24" y="4"/>
                  </a:lnTo>
                  <a:lnTo>
                    <a:pt x="34" y="4"/>
                  </a:lnTo>
                  <a:lnTo>
                    <a:pt x="34" y="218"/>
                  </a:lnTo>
                  <a:lnTo>
                    <a:pt x="34" y="431"/>
                  </a:lnTo>
                  <a:lnTo>
                    <a:pt x="24" y="431"/>
                  </a:lnTo>
                  <a:close/>
                  <a:moveTo>
                    <a:pt x="0" y="427"/>
                  </a:moveTo>
                  <a:lnTo>
                    <a:pt x="60" y="427"/>
                  </a:lnTo>
                  <a:lnTo>
                    <a:pt x="60" y="436"/>
                  </a:lnTo>
                  <a:lnTo>
                    <a:pt x="0" y="436"/>
                  </a:lnTo>
                  <a:lnTo>
                    <a:pt x="0" y="427"/>
                  </a:lnTo>
                  <a:close/>
                  <a:moveTo>
                    <a:pt x="0" y="0"/>
                  </a:moveTo>
                  <a:lnTo>
                    <a:pt x="60" y="0"/>
                  </a:lnTo>
                  <a:lnTo>
                    <a:pt x="60" y="8"/>
                  </a:lnTo>
                  <a:lnTo>
                    <a:pt x="0" y="8"/>
                  </a:lnTo>
                  <a:lnTo>
                    <a:pt x="0" y="0"/>
                  </a:lnTo>
                  <a:close/>
                </a:path>
              </a:pathLst>
            </a:custGeom>
            <a:solidFill>
              <a:sysClr val="windowText" lastClr="000000"/>
            </a:solidFill>
            <a:ln w="6350">
              <a:solidFill>
                <a:schemeClr val="accent1"/>
              </a:solidFill>
              <a:round/>
              <a:headEnd/>
              <a:tailEnd/>
            </a:ln>
          </p:spPr>
          <p:txBody>
            <a:bodyPr lIns="91407" tIns="45719" rIns="91407" bIns="45719"/>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it-IT" sz="2400" b="0" i="0" u="none" strike="noStrike" kern="0" cap="none" spc="0" normalizeH="0" baseline="0" noProof="0">
                <a:ln>
                  <a:noFill/>
                </a:ln>
                <a:solidFill>
                  <a:sysClr val="windowText" lastClr="000000"/>
                </a:solidFill>
                <a:effectLst/>
                <a:uLnTx/>
                <a:uFillTx/>
                <a:latin typeface="Calibri" panose="020F0502020204030204" pitchFamily="34" charset="0"/>
                <a:ea typeface="ＭＳ Ｐゴシック" charset="0"/>
                <a:cs typeface="Calibri" panose="020F0502020204030204" pitchFamily="34" charset="0"/>
              </a:endParaRPr>
            </a:p>
          </p:txBody>
        </p:sp>
        <p:sp>
          <p:nvSpPr>
            <p:cNvPr id="525" name="Freeform 21"/>
            <p:cNvSpPr>
              <a:spLocks noEditPoints="1"/>
            </p:cNvSpPr>
            <p:nvPr/>
          </p:nvSpPr>
          <p:spPr bwMode="auto">
            <a:xfrm>
              <a:off x="2401322" y="3813175"/>
              <a:ext cx="44449" cy="236539"/>
            </a:xfrm>
            <a:custGeom>
              <a:avLst/>
              <a:gdLst>
                <a:gd name="T0" fmla="*/ 10818037 w 61"/>
                <a:gd name="T1" fmla="*/ 185456687 h 495"/>
                <a:gd name="T2" fmla="*/ 10818037 w 61"/>
                <a:gd name="T3" fmla="*/ 93864059 h 495"/>
                <a:gd name="T4" fmla="*/ 10818037 w 61"/>
                <a:gd name="T5" fmla="*/ 1892542 h 495"/>
                <a:gd name="T6" fmla="*/ 14562967 w 61"/>
                <a:gd name="T7" fmla="*/ 1892542 h 495"/>
                <a:gd name="T8" fmla="*/ 14562967 w 61"/>
                <a:gd name="T9" fmla="*/ 93864059 h 495"/>
                <a:gd name="T10" fmla="*/ 14562967 w 61"/>
                <a:gd name="T11" fmla="*/ 185456687 h 495"/>
                <a:gd name="T12" fmla="*/ 10818037 w 61"/>
                <a:gd name="T13" fmla="*/ 185456687 h 495"/>
                <a:gd name="T14" fmla="*/ 0 w 61"/>
                <a:gd name="T15" fmla="*/ 183943036 h 495"/>
                <a:gd name="T16" fmla="*/ 25381004 w 61"/>
                <a:gd name="T17" fmla="*/ 183943036 h 495"/>
                <a:gd name="T18" fmla="*/ 25381004 w 61"/>
                <a:gd name="T19" fmla="*/ 187349228 h 495"/>
                <a:gd name="T20" fmla="*/ 0 w 61"/>
                <a:gd name="T21" fmla="*/ 187349228 h 495"/>
                <a:gd name="T22" fmla="*/ 0 w 61"/>
                <a:gd name="T23" fmla="*/ 183943036 h 495"/>
                <a:gd name="T24" fmla="*/ 0 w 61"/>
                <a:gd name="T25" fmla="*/ 0 h 495"/>
                <a:gd name="T26" fmla="*/ 25381004 w 61"/>
                <a:gd name="T27" fmla="*/ 0 h 495"/>
                <a:gd name="T28" fmla="*/ 25381004 w 61"/>
                <a:gd name="T29" fmla="*/ 3406193 h 495"/>
                <a:gd name="T30" fmla="*/ 0 w 61"/>
                <a:gd name="T31" fmla="*/ 3406193 h 495"/>
                <a:gd name="T32" fmla="*/ 0 w 61"/>
                <a:gd name="T33" fmla="*/ 0 h 49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1"/>
                <a:gd name="T52" fmla="*/ 0 h 495"/>
                <a:gd name="T53" fmla="*/ 61 w 61"/>
                <a:gd name="T54" fmla="*/ 495 h 49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1" h="495">
                  <a:moveTo>
                    <a:pt x="26" y="490"/>
                  </a:moveTo>
                  <a:lnTo>
                    <a:pt x="26" y="248"/>
                  </a:lnTo>
                  <a:lnTo>
                    <a:pt x="26" y="5"/>
                  </a:lnTo>
                  <a:lnTo>
                    <a:pt x="35" y="5"/>
                  </a:lnTo>
                  <a:lnTo>
                    <a:pt x="35" y="248"/>
                  </a:lnTo>
                  <a:lnTo>
                    <a:pt x="35" y="490"/>
                  </a:lnTo>
                  <a:lnTo>
                    <a:pt x="26" y="490"/>
                  </a:lnTo>
                  <a:close/>
                  <a:moveTo>
                    <a:pt x="0" y="486"/>
                  </a:moveTo>
                  <a:lnTo>
                    <a:pt x="61" y="486"/>
                  </a:lnTo>
                  <a:lnTo>
                    <a:pt x="61" y="495"/>
                  </a:lnTo>
                  <a:lnTo>
                    <a:pt x="0" y="495"/>
                  </a:lnTo>
                  <a:lnTo>
                    <a:pt x="0" y="486"/>
                  </a:lnTo>
                  <a:close/>
                  <a:moveTo>
                    <a:pt x="0" y="0"/>
                  </a:moveTo>
                  <a:lnTo>
                    <a:pt x="61" y="0"/>
                  </a:lnTo>
                  <a:lnTo>
                    <a:pt x="61" y="9"/>
                  </a:lnTo>
                  <a:lnTo>
                    <a:pt x="0" y="9"/>
                  </a:lnTo>
                  <a:lnTo>
                    <a:pt x="0" y="0"/>
                  </a:lnTo>
                  <a:close/>
                </a:path>
              </a:pathLst>
            </a:custGeom>
            <a:solidFill>
              <a:sysClr val="windowText" lastClr="000000"/>
            </a:solidFill>
            <a:ln w="6350">
              <a:solidFill>
                <a:schemeClr val="accent1"/>
              </a:solidFill>
              <a:round/>
              <a:headEnd/>
              <a:tailEnd/>
            </a:ln>
          </p:spPr>
          <p:txBody>
            <a:bodyPr lIns="91407" tIns="45719" rIns="91407" bIns="45719"/>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it-IT" sz="2400" b="0" i="0" u="none" strike="noStrike" kern="0" cap="none" spc="0" normalizeH="0" baseline="0" noProof="0">
                <a:ln>
                  <a:noFill/>
                </a:ln>
                <a:solidFill>
                  <a:sysClr val="windowText" lastClr="000000"/>
                </a:solidFill>
                <a:effectLst/>
                <a:uLnTx/>
                <a:uFillTx/>
                <a:latin typeface="Calibri" panose="020F0502020204030204" pitchFamily="34" charset="0"/>
                <a:ea typeface="ＭＳ Ｐゴシック" charset="0"/>
                <a:cs typeface="Calibri" panose="020F0502020204030204" pitchFamily="34" charset="0"/>
              </a:endParaRPr>
            </a:p>
          </p:txBody>
        </p:sp>
        <p:sp>
          <p:nvSpPr>
            <p:cNvPr id="527" name="Freeform 23"/>
            <p:cNvSpPr>
              <a:spLocks noEditPoints="1"/>
            </p:cNvSpPr>
            <p:nvPr/>
          </p:nvSpPr>
          <p:spPr bwMode="auto">
            <a:xfrm>
              <a:off x="2833122" y="3629032"/>
              <a:ext cx="44449" cy="328613"/>
            </a:xfrm>
            <a:custGeom>
              <a:avLst/>
              <a:gdLst>
                <a:gd name="T0" fmla="*/ 10321609 w 60"/>
                <a:gd name="T1" fmla="*/ 258411653 h 684"/>
                <a:gd name="T2" fmla="*/ 10321609 w 60"/>
                <a:gd name="T3" fmla="*/ 130345758 h 684"/>
                <a:gd name="T4" fmla="*/ 10321609 w 60"/>
                <a:gd name="T5" fmla="*/ 1520068 h 684"/>
                <a:gd name="T6" fmla="*/ 14622549 w 60"/>
                <a:gd name="T7" fmla="*/ 1520068 h 684"/>
                <a:gd name="T8" fmla="*/ 14622549 w 60"/>
                <a:gd name="T9" fmla="*/ 130345758 h 684"/>
                <a:gd name="T10" fmla="*/ 14622549 w 60"/>
                <a:gd name="T11" fmla="*/ 258411653 h 684"/>
                <a:gd name="T12" fmla="*/ 10321609 w 60"/>
                <a:gd name="T13" fmla="*/ 258411653 h 684"/>
                <a:gd name="T14" fmla="*/ 0 w 60"/>
                <a:gd name="T15" fmla="*/ 256891585 h 684"/>
                <a:gd name="T16" fmla="*/ 25804021 w 60"/>
                <a:gd name="T17" fmla="*/ 256891585 h 684"/>
                <a:gd name="T18" fmla="*/ 25804021 w 60"/>
                <a:gd name="T19" fmla="*/ 259931721 h 684"/>
                <a:gd name="T20" fmla="*/ 0 w 60"/>
                <a:gd name="T21" fmla="*/ 259931721 h 684"/>
                <a:gd name="T22" fmla="*/ 0 w 60"/>
                <a:gd name="T23" fmla="*/ 256891585 h 684"/>
                <a:gd name="T24" fmla="*/ 0 w 60"/>
                <a:gd name="T25" fmla="*/ 0 h 684"/>
                <a:gd name="T26" fmla="*/ 25804021 w 60"/>
                <a:gd name="T27" fmla="*/ 0 h 684"/>
                <a:gd name="T28" fmla="*/ 25804021 w 60"/>
                <a:gd name="T29" fmla="*/ 3420273 h 684"/>
                <a:gd name="T30" fmla="*/ 0 w 60"/>
                <a:gd name="T31" fmla="*/ 3420273 h 684"/>
                <a:gd name="T32" fmla="*/ 0 w 60"/>
                <a:gd name="T33" fmla="*/ 0 h 68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0"/>
                <a:gd name="T52" fmla="*/ 0 h 684"/>
                <a:gd name="T53" fmla="*/ 60 w 60"/>
                <a:gd name="T54" fmla="*/ 684 h 68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0" h="684">
                  <a:moveTo>
                    <a:pt x="24" y="680"/>
                  </a:moveTo>
                  <a:lnTo>
                    <a:pt x="24" y="343"/>
                  </a:lnTo>
                  <a:lnTo>
                    <a:pt x="24" y="4"/>
                  </a:lnTo>
                  <a:lnTo>
                    <a:pt x="34" y="4"/>
                  </a:lnTo>
                  <a:lnTo>
                    <a:pt x="34" y="343"/>
                  </a:lnTo>
                  <a:lnTo>
                    <a:pt x="34" y="680"/>
                  </a:lnTo>
                  <a:lnTo>
                    <a:pt x="24" y="680"/>
                  </a:lnTo>
                  <a:close/>
                  <a:moveTo>
                    <a:pt x="0" y="676"/>
                  </a:moveTo>
                  <a:lnTo>
                    <a:pt x="60" y="676"/>
                  </a:lnTo>
                  <a:lnTo>
                    <a:pt x="60" y="684"/>
                  </a:lnTo>
                  <a:lnTo>
                    <a:pt x="0" y="684"/>
                  </a:lnTo>
                  <a:lnTo>
                    <a:pt x="0" y="676"/>
                  </a:lnTo>
                  <a:close/>
                  <a:moveTo>
                    <a:pt x="0" y="0"/>
                  </a:moveTo>
                  <a:lnTo>
                    <a:pt x="60" y="0"/>
                  </a:lnTo>
                  <a:lnTo>
                    <a:pt x="60" y="9"/>
                  </a:lnTo>
                  <a:lnTo>
                    <a:pt x="0" y="9"/>
                  </a:lnTo>
                  <a:lnTo>
                    <a:pt x="0" y="0"/>
                  </a:lnTo>
                  <a:close/>
                </a:path>
              </a:pathLst>
            </a:custGeom>
            <a:solidFill>
              <a:sysClr val="windowText" lastClr="000000"/>
            </a:solidFill>
            <a:ln w="6350">
              <a:solidFill>
                <a:schemeClr val="accent1"/>
              </a:solidFill>
              <a:round/>
              <a:headEnd/>
              <a:tailEnd/>
            </a:ln>
          </p:spPr>
          <p:txBody>
            <a:bodyPr lIns="91407" tIns="45719" rIns="91407" bIns="45719"/>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it-IT" sz="2400" b="0" i="0" u="none" strike="noStrike" kern="0" cap="none" spc="0" normalizeH="0" baseline="0" noProof="0">
                <a:ln>
                  <a:noFill/>
                </a:ln>
                <a:solidFill>
                  <a:sysClr val="windowText" lastClr="000000"/>
                </a:solidFill>
                <a:effectLst/>
                <a:uLnTx/>
                <a:uFillTx/>
                <a:latin typeface="Calibri" panose="020F0502020204030204" pitchFamily="34" charset="0"/>
                <a:ea typeface="ＭＳ Ｐゴシック" charset="0"/>
                <a:cs typeface="Calibri" panose="020F0502020204030204" pitchFamily="34" charset="0"/>
              </a:endParaRPr>
            </a:p>
          </p:txBody>
        </p:sp>
        <p:sp>
          <p:nvSpPr>
            <p:cNvPr id="528" name="Freeform 24"/>
            <p:cNvSpPr>
              <a:spLocks noEditPoints="1"/>
            </p:cNvSpPr>
            <p:nvPr/>
          </p:nvSpPr>
          <p:spPr bwMode="auto">
            <a:xfrm>
              <a:off x="3049022" y="4068790"/>
              <a:ext cx="44449" cy="141287"/>
            </a:xfrm>
            <a:custGeom>
              <a:avLst/>
              <a:gdLst>
                <a:gd name="T0" fmla="*/ 11551588 w 61"/>
                <a:gd name="T1" fmla="*/ 109855141 h 298"/>
                <a:gd name="T2" fmla="*/ 11551588 w 61"/>
                <a:gd name="T3" fmla="*/ 55864873 h 298"/>
                <a:gd name="T4" fmla="*/ 11551588 w 61"/>
                <a:gd name="T5" fmla="*/ 1874606 h 298"/>
                <a:gd name="T6" fmla="*/ 15550255 w 61"/>
                <a:gd name="T7" fmla="*/ 1874606 h 298"/>
                <a:gd name="T8" fmla="*/ 15550255 w 61"/>
                <a:gd name="T9" fmla="*/ 55864873 h 298"/>
                <a:gd name="T10" fmla="*/ 15550255 w 61"/>
                <a:gd name="T11" fmla="*/ 109855141 h 298"/>
                <a:gd name="T12" fmla="*/ 11551588 w 61"/>
                <a:gd name="T13" fmla="*/ 109855141 h 298"/>
                <a:gd name="T14" fmla="*/ 0 w 61"/>
                <a:gd name="T15" fmla="*/ 108355267 h 298"/>
                <a:gd name="T16" fmla="*/ 27101843 w 61"/>
                <a:gd name="T17" fmla="*/ 108355267 h 298"/>
                <a:gd name="T18" fmla="*/ 27101843 w 61"/>
                <a:gd name="T19" fmla="*/ 111729747 h 298"/>
                <a:gd name="T20" fmla="*/ 0 w 61"/>
                <a:gd name="T21" fmla="*/ 111729747 h 298"/>
                <a:gd name="T22" fmla="*/ 0 w 61"/>
                <a:gd name="T23" fmla="*/ 108355267 h 298"/>
                <a:gd name="T24" fmla="*/ 0 w 61"/>
                <a:gd name="T25" fmla="*/ 0 h 298"/>
                <a:gd name="T26" fmla="*/ 27101843 w 61"/>
                <a:gd name="T27" fmla="*/ 0 h 298"/>
                <a:gd name="T28" fmla="*/ 27101843 w 61"/>
                <a:gd name="T29" fmla="*/ 3374481 h 298"/>
                <a:gd name="T30" fmla="*/ 0 w 61"/>
                <a:gd name="T31" fmla="*/ 3374481 h 298"/>
                <a:gd name="T32" fmla="*/ 0 w 61"/>
                <a:gd name="T33" fmla="*/ 0 h 29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1"/>
                <a:gd name="T52" fmla="*/ 0 h 298"/>
                <a:gd name="T53" fmla="*/ 61 w 61"/>
                <a:gd name="T54" fmla="*/ 298 h 29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1" h="298">
                  <a:moveTo>
                    <a:pt x="26" y="293"/>
                  </a:moveTo>
                  <a:lnTo>
                    <a:pt x="26" y="149"/>
                  </a:lnTo>
                  <a:lnTo>
                    <a:pt x="26" y="5"/>
                  </a:lnTo>
                  <a:lnTo>
                    <a:pt x="35" y="5"/>
                  </a:lnTo>
                  <a:lnTo>
                    <a:pt x="35" y="149"/>
                  </a:lnTo>
                  <a:lnTo>
                    <a:pt x="35" y="293"/>
                  </a:lnTo>
                  <a:lnTo>
                    <a:pt x="26" y="293"/>
                  </a:lnTo>
                  <a:close/>
                  <a:moveTo>
                    <a:pt x="0" y="289"/>
                  </a:moveTo>
                  <a:lnTo>
                    <a:pt x="61" y="289"/>
                  </a:lnTo>
                  <a:lnTo>
                    <a:pt x="61" y="298"/>
                  </a:lnTo>
                  <a:lnTo>
                    <a:pt x="0" y="298"/>
                  </a:lnTo>
                  <a:lnTo>
                    <a:pt x="0" y="289"/>
                  </a:lnTo>
                  <a:close/>
                  <a:moveTo>
                    <a:pt x="0" y="0"/>
                  </a:moveTo>
                  <a:lnTo>
                    <a:pt x="61" y="0"/>
                  </a:lnTo>
                  <a:lnTo>
                    <a:pt x="61" y="9"/>
                  </a:lnTo>
                  <a:lnTo>
                    <a:pt x="0" y="9"/>
                  </a:lnTo>
                  <a:lnTo>
                    <a:pt x="0" y="0"/>
                  </a:lnTo>
                  <a:close/>
                </a:path>
              </a:pathLst>
            </a:custGeom>
            <a:solidFill>
              <a:sysClr val="windowText" lastClr="000000"/>
            </a:solidFill>
            <a:ln w="6350">
              <a:solidFill>
                <a:schemeClr val="accent1"/>
              </a:solidFill>
              <a:round/>
              <a:headEnd/>
              <a:tailEnd/>
            </a:ln>
          </p:spPr>
          <p:txBody>
            <a:bodyPr lIns="91407" tIns="45719" rIns="91407" bIns="45719"/>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it-IT" sz="2400" b="0" i="0" u="none" strike="noStrike" kern="0" cap="none" spc="0" normalizeH="0" baseline="0" noProof="0">
                <a:ln>
                  <a:noFill/>
                </a:ln>
                <a:solidFill>
                  <a:sysClr val="windowText" lastClr="000000"/>
                </a:solidFill>
                <a:effectLst/>
                <a:uLnTx/>
                <a:uFillTx/>
                <a:latin typeface="Calibri" panose="020F0502020204030204" pitchFamily="34" charset="0"/>
                <a:ea typeface="ＭＳ Ｐゴシック" charset="0"/>
                <a:cs typeface="Calibri" panose="020F0502020204030204" pitchFamily="34" charset="0"/>
              </a:endParaRPr>
            </a:p>
          </p:txBody>
        </p:sp>
        <p:sp>
          <p:nvSpPr>
            <p:cNvPr id="529" name="Freeform 25"/>
            <p:cNvSpPr>
              <a:spLocks noEditPoints="1"/>
            </p:cNvSpPr>
            <p:nvPr/>
          </p:nvSpPr>
          <p:spPr bwMode="auto">
            <a:xfrm>
              <a:off x="3482912" y="4059239"/>
              <a:ext cx="44451" cy="139700"/>
            </a:xfrm>
            <a:custGeom>
              <a:avLst/>
              <a:gdLst>
                <a:gd name="T0" fmla="*/ 10751811 w 60"/>
                <a:gd name="T1" fmla="*/ 110205229 h 294"/>
                <a:gd name="T2" fmla="*/ 10751811 w 60"/>
                <a:gd name="T3" fmla="*/ 55862888 h 294"/>
                <a:gd name="T4" fmla="*/ 10751811 w 60"/>
                <a:gd name="T5" fmla="*/ 1520069 h 294"/>
                <a:gd name="T6" fmla="*/ 14622549 w 60"/>
                <a:gd name="T7" fmla="*/ 1520069 h 294"/>
                <a:gd name="T8" fmla="*/ 14622549 w 60"/>
                <a:gd name="T9" fmla="*/ 55862888 h 294"/>
                <a:gd name="T10" fmla="*/ 14622549 w 60"/>
                <a:gd name="T11" fmla="*/ 110205229 h 294"/>
                <a:gd name="T12" fmla="*/ 10751811 w 60"/>
                <a:gd name="T13" fmla="*/ 110205229 h 294"/>
                <a:gd name="T14" fmla="*/ 0 w 60"/>
                <a:gd name="T15" fmla="*/ 108685161 h 294"/>
                <a:gd name="T16" fmla="*/ 25804021 w 60"/>
                <a:gd name="T17" fmla="*/ 108685161 h 294"/>
                <a:gd name="T18" fmla="*/ 25804021 w 60"/>
                <a:gd name="T19" fmla="*/ 111725298 h 294"/>
                <a:gd name="T20" fmla="*/ 0 w 60"/>
                <a:gd name="T21" fmla="*/ 111725298 h 294"/>
                <a:gd name="T22" fmla="*/ 0 w 60"/>
                <a:gd name="T23" fmla="*/ 108685161 h 294"/>
                <a:gd name="T24" fmla="*/ 0 w 60"/>
                <a:gd name="T25" fmla="*/ 0 h 294"/>
                <a:gd name="T26" fmla="*/ 25804021 w 60"/>
                <a:gd name="T27" fmla="*/ 0 h 294"/>
                <a:gd name="T28" fmla="*/ 25804021 w 60"/>
                <a:gd name="T29" fmla="*/ 3040138 h 294"/>
                <a:gd name="T30" fmla="*/ 0 w 60"/>
                <a:gd name="T31" fmla="*/ 3040138 h 294"/>
                <a:gd name="T32" fmla="*/ 0 w 60"/>
                <a:gd name="T33" fmla="*/ 0 h 29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0"/>
                <a:gd name="T52" fmla="*/ 0 h 294"/>
                <a:gd name="T53" fmla="*/ 60 w 60"/>
                <a:gd name="T54" fmla="*/ 294 h 29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0" h="294">
                  <a:moveTo>
                    <a:pt x="25" y="290"/>
                  </a:moveTo>
                  <a:lnTo>
                    <a:pt x="25" y="147"/>
                  </a:lnTo>
                  <a:lnTo>
                    <a:pt x="25" y="4"/>
                  </a:lnTo>
                  <a:lnTo>
                    <a:pt x="34" y="4"/>
                  </a:lnTo>
                  <a:lnTo>
                    <a:pt x="34" y="147"/>
                  </a:lnTo>
                  <a:lnTo>
                    <a:pt x="34" y="290"/>
                  </a:lnTo>
                  <a:lnTo>
                    <a:pt x="25" y="290"/>
                  </a:lnTo>
                  <a:close/>
                  <a:moveTo>
                    <a:pt x="0" y="286"/>
                  </a:moveTo>
                  <a:lnTo>
                    <a:pt x="60" y="286"/>
                  </a:lnTo>
                  <a:lnTo>
                    <a:pt x="60" y="294"/>
                  </a:lnTo>
                  <a:lnTo>
                    <a:pt x="0" y="294"/>
                  </a:lnTo>
                  <a:lnTo>
                    <a:pt x="0" y="286"/>
                  </a:lnTo>
                  <a:close/>
                  <a:moveTo>
                    <a:pt x="0" y="0"/>
                  </a:moveTo>
                  <a:lnTo>
                    <a:pt x="60" y="0"/>
                  </a:lnTo>
                  <a:lnTo>
                    <a:pt x="60" y="8"/>
                  </a:lnTo>
                  <a:lnTo>
                    <a:pt x="0" y="8"/>
                  </a:lnTo>
                  <a:lnTo>
                    <a:pt x="0" y="0"/>
                  </a:lnTo>
                  <a:close/>
                </a:path>
              </a:pathLst>
            </a:custGeom>
            <a:solidFill>
              <a:sysClr val="windowText" lastClr="000000"/>
            </a:solidFill>
            <a:ln w="6350">
              <a:solidFill>
                <a:schemeClr val="accent1"/>
              </a:solidFill>
              <a:round/>
              <a:headEnd/>
              <a:tailEnd/>
            </a:ln>
          </p:spPr>
          <p:txBody>
            <a:bodyPr lIns="91407" tIns="45719" rIns="91407" bIns="45719"/>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it-IT" sz="2400" b="0" i="0" u="none" strike="noStrike" kern="0" cap="none" spc="0" normalizeH="0" baseline="0" noProof="0">
                <a:ln>
                  <a:noFill/>
                </a:ln>
                <a:solidFill>
                  <a:sysClr val="windowText" lastClr="000000"/>
                </a:solidFill>
                <a:effectLst/>
                <a:uLnTx/>
                <a:uFillTx/>
                <a:latin typeface="Calibri" panose="020F0502020204030204" pitchFamily="34" charset="0"/>
                <a:ea typeface="ＭＳ Ｐゴシック" charset="0"/>
                <a:cs typeface="Calibri" panose="020F0502020204030204" pitchFamily="34" charset="0"/>
              </a:endParaRPr>
            </a:p>
          </p:txBody>
        </p:sp>
        <p:sp>
          <p:nvSpPr>
            <p:cNvPr id="530" name="Freeform 26"/>
            <p:cNvSpPr>
              <a:spLocks noEditPoints="1"/>
            </p:cNvSpPr>
            <p:nvPr/>
          </p:nvSpPr>
          <p:spPr bwMode="auto">
            <a:xfrm>
              <a:off x="3910505" y="4019553"/>
              <a:ext cx="40217" cy="147639"/>
            </a:xfrm>
            <a:custGeom>
              <a:avLst/>
              <a:gdLst>
                <a:gd name="T0" fmla="*/ 10449146 w 60"/>
                <a:gd name="T1" fmla="*/ 115144574 h 308"/>
                <a:gd name="T2" fmla="*/ 10449146 w 60"/>
                <a:gd name="T3" fmla="*/ 58142490 h 308"/>
                <a:gd name="T4" fmla="*/ 10449146 w 60"/>
                <a:gd name="T5" fmla="*/ 1520062 h 308"/>
                <a:gd name="T6" fmla="*/ 14468007 w 60"/>
                <a:gd name="T7" fmla="*/ 1520062 h 308"/>
                <a:gd name="T8" fmla="*/ 14468007 w 60"/>
                <a:gd name="T9" fmla="*/ 58142490 h 308"/>
                <a:gd name="T10" fmla="*/ 14468007 w 60"/>
                <a:gd name="T11" fmla="*/ 115144574 h 308"/>
                <a:gd name="T12" fmla="*/ 10449146 w 60"/>
                <a:gd name="T13" fmla="*/ 115144574 h 308"/>
                <a:gd name="T14" fmla="*/ 0 w 60"/>
                <a:gd name="T15" fmla="*/ 113624513 h 308"/>
                <a:gd name="T16" fmla="*/ 24113172 w 60"/>
                <a:gd name="T17" fmla="*/ 113624513 h 308"/>
                <a:gd name="T18" fmla="*/ 24113172 w 60"/>
                <a:gd name="T19" fmla="*/ 117044771 h 308"/>
                <a:gd name="T20" fmla="*/ 0 w 60"/>
                <a:gd name="T21" fmla="*/ 117044771 h 308"/>
                <a:gd name="T22" fmla="*/ 0 w 60"/>
                <a:gd name="T23" fmla="*/ 113624513 h 308"/>
                <a:gd name="T24" fmla="*/ 0 w 60"/>
                <a:gd name="T25" fmla="*/ 0 h 308"/>
                <a:gd name="T26" fmla="*/ 24113172 w 60"/>
                <a:gd name="T27" fmla="*/ 0 h 308"/>
                <a:gd name="T28" fmla="*/ 24113172 w 60"/>
                <a:gd name="T29" fmla="*/ 3420259 h 308"/>
                <a:gd name="T30" fmla="*/ 0 w 60"/>
                <a:gd name="T31" fmla="*/ 3420259 h 308"/>
                <a:gd name="T32" fmla="*/ 0 w 60"/>
                <a:gd name="T33" fmla="*/ 0 h 30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0"/>
                <a:gd name="T52" fmla="*/ 0 h 308"/>
                <a:gd name="T53" fmla="*/ 60 w 60"/>
                <a:gd name="T54" fmla="*/ 308 h 30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0" h="308">
                  <a:moveTo>
                    <a:pt x="26" y="303"/>
                  </a:moveTo>
                  <a:lnTo>
                    <a:pt x="26" y="153"/>
                  </a:lnTo>
                  <a:lnTo>
                    <a:pt x="26" y="4"/>
                  </a:lnTo>
                  <a:lnTo>
                    <a:pt x="36" y="4"/>
                  </a:lnTo>
                  <a:lnTo>
                    <a:pt x="36" y="153"/>
                  </a:lnTo>
                  <a:lnTo>
                    <a:pt x="36" y="303"/>
                  </a:lnTo>
                  <a:lnTo>
                    <a:pt x="26" y="303"/>
                  </a:lnTo>
                  <a:close/>
                  <a:moveTo>
                    <a:pt x="0" y="299"/>
                  </a:moveTo>
                  <a:lnTo>
                    <a:pt x="60" y="299"/>
                  </a:lnTo>
                  <a:lnTo>
                    <a:pt x="60" y="308"/>
                  </a:lnTo>
                  <a:lnTo>
                    <a:pt x="0" y="308"/>
                  </a:lnTo>
                  <a:lnTo>
                    <a:pt x="0" y="299"/>
                  </a:lnTo>
                  <a:close/>
                  <a:moveTo>
                    <a:pt x="0" y="0"/>
                  </a:moveTo>
                  <a:lnTo>
                    <a:pt x="60" y="0"/>
                  </a:lnTo>
                  <a:lnTo>
                    <a:pt x="60" y="9"/>
                  </a:lnTo>
                  <a:lnTo>
                    <a:pt x="0" y="9"/>
                  </a:lnTo>
                  <a:lnTo>
                    <a:pt x="0" y="0"/>
                  </a:lnTo>
                  <a:close/>
                </a:path>
              </a:pathLst>
            </a:custGeom>
            <a:solidFill>
              <a:sysClr val="windowText" lastClr="000000"/>
            </a:solidFill>
            <a:ln w="6350">
              <a:solidFill>
                <a:schemeClr val="accent1"/>
              </a:solidFill>
              <a:round/>
              <a:headEnd/>
              <a:tailEnd/>
            </a:ln>
          </p:spPr>
          <p:txBody>
            <a:bodyPr lIns="91407" tIns="45719" rIns="91407" bIns="45719"/>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it-IT" sz="2400" b="0" i="0" u="none" strike="noStrike" kern="0" cap="none" spc="0" normalizeH="0" baseline="0" noProof="0">
                <a:ln>
                  <a:noFill/>
                </a:ln>
                <a:solidFill>
                  <a:sysClr val="windowText" lastClr="000000"/>
                </a:solidFill>
                <a:effectLst/>
                <a:uLnTx/>
                <a:uFillTx/>
                <a:latin typeface="Calibri" panose="020F0502020204030204" pitchFamily="34" charset="0"/>
                <a:ea typeface="ＭＳ Ｐゴシック" charset="0"/>
                <a:cs typeface="Calibri" panose="020F0502020204030204" pitchFamily="34" charset="0"/>
              </a:endParaRPr>
            </a:p>
          </p:txBody>
        </p:sp>
        <p:sp>
          <p:nvSpPr>
            <p:cNvPr id="531" name="Freeform 27"/>
            <p:cNvSpPr>
              <a:spLocks noEditPoints="1"/>
            </p:cNvSpPr>
            <p:nvPr/>
          </p:nvSpPr>
          <p:spPr bwMode="auto">
            <a:xfrm>
              <a:off x="4338044" y="4030669"/>
              <a:ext cx="44451" cy="155575"/>
            </a:xfrm>
            <a:custGeom>
              <a:avLst/>
              <a:gdLst>
                <a:gd name="T0" fmla="*/ 11551588 w 61"/>
                <a:gd name="T1" fmla="*/ 122365483 h 326"/>
                <a:gd name="T2" fmla="*/ 11551588 w 61"/>
                <a:gd name="T3" fmla="*/ 61943013 h 326"/>
                <a:gd name="T4" fmla="*/ 11551588 w 61"/>
                <a:gd name="T5" fmla="*/ 1900201 h 326"/>
                <a:gd name="T6" fmla="*/ 15994674 w 61"/>
                <a:gd name="T7" fmla="*/ 1900201 h 326"/>
                <a:gd name="T8" fmla="*/ 15994674 w 61"/>
                <a:gd name="T9" fmla="*/ 61943013 h 326"/>
                <a:gd name="T10" fmla="*/ 15994674 w 61"/>
                <a:gd name="T11" fmla="*/ 122365483 h 326"/>
                <a:gd name="T12" fmla="*/ 11551588 w 61"/>
                <a:gd name="T13" fmla="*/ 122365483 h 326"/>
                <a:gd name="T14" fmla="*/ 0 w 61"/>
                <a:gd name="T15" fmla="*/ 120845418 h 326"/>
                <a:gd name="T16" fmla="*/ 27101843 w 61"/>
                <a:gd name="T17" fmla="*/ 120845418 h 326"/>
                <a:gd name="T18" fmla="*/ 27101843 w 61"/>
                <a:gd name="T19" fmla="*/ 123885548 h 326"/>
                <a:gd name="T20" fmla="*/ 0 w 61"/>
                <a:gd name="T21" fmla="*/ 123885548 h 326"/>
                <a:gd name="T22" fmla="*/ 0 w 61"/>
                <a:gd name="T23" fmla="*/ 120845418 h 326"/>
                <a:gd name="T24" fmla="*/ 0 w 61"/>
                <a:gd name="T25" fmla="*/ 0 h 326"/>
                <a:gd name="T26" fmla="*/ 27101843 w 61"/>
                <a:gd name="T27" fmla="*/ 0 h 326"/>
                <a:gd name="T28" fmla="*/ 27101843 w 61"/>
                <a:gd name="T29" fmla="*/ 3420266 h 326"/>
                <a:gd name="T30" fmla="*/ 0 w 61"/>
                <a:gd name="T31" fmla="*/ 3420266 h 326"/>
                <a:gd name="T32" fmla="*/ 0 w 61"/>
                <a:gd name="T33" fmla="*/ 0 h 32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1"/>
                <a:gd name="T52" fmla="*/ 0 h 326"/>
                <a:gd name="T53" fmla="*/ 61 w 61"/>
                <a:gd name="T54" fmla="*/ 326 h 32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1" h="326">
                  <a:moveTo>
                    <a:pt x="26" y="322"/>
                  </a:moveTo>
                  <a:lnTo>
                    <a:pt x="26" y="163"/>
                  </a:lnTo>
                  <a:lnTo>
                    <a:pt x="26" y="5"/>
                  </a:lnTo>
                  <a:lnTo>
                    <a:pt x="36" y="5"/>
                  </a:lnTo>
                  <a:lnTo>
                    <a:pt x="36" y="163"/>
                  </a:lnTo>
                  <a:lnTo>
                    <a:pt x="36" y="322"/>
                  </a:lnTo>
                  <a:lnTo>
                    <a:pt x="26" y="322"/>
                  </a:lnTo>
                  <a:close/>
                  <a:moveTo>
                    <a:pt x="0" y="318"/>
                  </a:moveTo>
                  <a:lnTo>
                    <a:pt x="61" y="318"/>
                  </a:lnTo>
                  <a:lnTo>
                    <a:pt x="61" y="326"/>
                  </a:lnTo>
                  <a:lnTo>
                    <a:pt x="0" y="326"/>
                  </a:lnTo>
                  <a:lnTo>
                    <a:pt x="0" y="318"/>
                  </a:lnTo>
                  <a:close/>
                  <a:moveTo>
                    <a:pt x="0" y="0"/>
                  </a:moveTo>
                  <a:lnTo>
                    <a:pt x="61" y="0"/>
                  </a:lnTo>
                  <a:lnTo>
                    <a:pt x="61" y="9"/>
                  </a:lnTo>
                  <a:lnTo>
                    <a:pt x="0" y="9"/>
                  </a:lnTo>
                  <a:lnTo>
                    <a:pt x="0" y="0"/>
                  </a:lnTo>
                  <a:close/>
                </a:path>
              </a:pathLst>
            </a:custGeom>
            <a:solidFill>
              <a:sysClr val="windowText" lastClr="000000"/>
            </a:solidFill>
            <a:ln w="6350">
              <a:solidFill>
                <a:schemeClr val="accent1"/>
              </a:solidFill>
              <a:round/>
              <a:headEnd/>
              <a:tailEnd/>
            </a:ln>
          </p:spPr>
          <p:txBody>
            <a:bodyPr lIns="91407" tIns="45719" rIns="91407" bIns="45719"/>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it-IT" sz="2400" b="0" i="0" u="none" strike="noStrike" kern="0" cap="none" spc="0" normalizeH="0" baseline="0" noProof="0">
                <a:ln>
                  <a:noFill/>
                </a:ln>
                <a:solidFill>
                  <a:sysClr val="windowText" lastClr="000000"/>
                </a:solidFill>
                <a:effectLst/>
                <a:uLnTx/>
                <a:uFillTx/>
                <a:latin typeface="Calibri" panose="020F0502020204030204" pitchFamily="34" charset="0"/>
                <a:ea typeface="ＭＳ Ｐゴシック" charset="0"/>
                <a:cs typeface="Calibri" panose="020F0502020204030204" pitchFamily="34" charset="0"/>
              </a:endParaRPr>
            </a:p>
          </p:txBody>
        </p:sp>
        <p:sp>
          <p:nvSpPr>
            <p:cNvPr id="532" name="Freeform 28"/>
            <p:cNvSpPr>
              <a:spLocks noEditPoints="1"/>
            </p:cNvSpPr>
            <p:nvPr/>
          </p:nvSpPr>
          <p:spPr bwMode="auto">
            <a:xfrm>
              <a:off x="4771989" y="4068765"/>
              <a:ext cx="44449" cy="153987"/>
            </a:xfrm>
            <a:custGeom>
              <a:avLst/>
              <a:gdLst>
                <a:gd name="T0" fmla="*/ 10674525 w 59"/>
                <a:gd name="T1" fmla="*/ 120085588 h 320"/>
                <a:gd name="T2" fmla="*/ 10674525 w 59"/>
                <a:gd name="T3" fmla="*/ 60802829 h 320"/>
                <a:gd name="T4" fmla="*/ 10674525 w 59"/>
                <a:gd name="T5" fmla="*/ 1520071 h 320"/>
                <a:gd name="T6" fmla="*/ 14677539 w 59"/>
                <a:gd name="T7" fmla="*/ 1520071 h 320"/>
                <a:gd name="T8" fmla="*/ 14677539 w 59"/>
                <a:gd name="T9" fmla="*/ 60802829 h 320"/>
                <a:gd name="T10" fmla="*/ 14677539 w 59"/>
                <a:gd name="T11" fmla="*/ 120085588 h 320"/>
                <a:gd name="T12" fmla="*/ 10674525 w 59"/>
                <a:gd name="T13" fmla="*/ 120085588 h 320"/>
                <a:gd name="T14" fmla="*/ 0 w 59"/>
                <a:gd name="T15" fmla="*/ 118565518 h 320"/>
                <a:gd name="T16" fmla="*/ 26241377 w 59"/>
                <a:gd name="T17" fmla="*/ 118565518 h 320"/>
                <a:gd name="T18" fmla="*/ 26241377 w 59"/>
                <a:gd name="T19" fmla="*/ 121605659 h 320"/>
                <a:gd name="T20" fmla="*/ 0 w 59"/>
                <a:gd name="T21" fmla="*/ 121605659 h 320"/>
                <a:gd name="T22" fmla="*/ 0 w 59"/>
                <a:gd name="T23" fmla="*/ 118565518 h 320"/>
                <a:gd name="T24" fmla="*/ 0 w 59"/>
                <a:gd name="T25" fmla="*/ 0 h 320"/>
                <a:gd name="T26" fmla="*/ 26241377 w 59"/>
                <a:gd name="T27" fmla="*/ 0 h 320"/>
                <a:gd name="T28" fmla="*/ 26241377 w 59"/>
                <a:gd name="T29" fmla="*/ 3420279 h 320"/>
                <a:gd name="T30" fmla="*/ 0 w 59"/>
                <a:gd name="T31" fmla="*/ 3420279 h 320"/>
                <a:gd name="T32" fmla="*/ 0 w 59"/>
                <a:gd name="T33" fmla="*/ 0 h 32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9"/>
                <a:gd name="T52" fmla="*/ 0 h 320"/>
                <a:gd name="T53" fmla="*/ 59 w 59"/>
                <a:gd name="T54" fmla="*/ 320 h 32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9" h="320">
                  <a:moveTo>
                    <a:pt x="24" y="316"/>
                  </a:moveTo>
                  <a:lnTo>
                    <a:pt x="24" y="160"/>
                  </a:lnTo>
                  <a:lnTo>
                    <a:pt x="24" y="4"/>
                  </a:lnTo>
                  <a:lnTo>
                    <a:pt x="33" y="4"/>
                  </a:lnTo>
                  <a:lnTo>
                    <a:pt x="33" y="160"/>
                  </a:lnTo>
                  <a:lnTo>
                    <a:pt x="33" y="316"/>
                  </a:lnTo>
                  <a:lnTo>
                    <a:pt x="24" y="316"/>
                  </a:lnTo>
                  <a:close/>
                  <a:moveTo>
                    <a:pt x="0" y="312"/>
                  </a:moveTo>
                  <a:lnTo>
                    <a:pt x="59" y="312"/>
                  </a:lnTo>
                  <a:lnTo>
                    <a:pt x="59" y="320"/>
                  </a:lnTo>
                  <a:lnTo>
                    <a:pt x="0" y="320"/>
                  </a:lnTo>
                  <a:lnTo>
                    <a:pt x="0" y="312"/>
                  </a:lnTo>
                  <a:close/>
                  <a:moveTo>
                    <a:pt x="0" y="0"/>
                  </a:moveTo>
                  <a:lnTo>
                    <a:pt x="59" y="0"/>
                  </a:lnTo>
                  <a:lnTo>
                    <a:pt x="59" y="9"/>
                  </a:lnTo>
                  <a:lnTo>
                    <a:pt x="0" y="9"/>
                  </a:lnTo>
                  <a:lnTo>
                    <a:pt x="0" y="0"/>
                  </a:lnTo>
                  <a:close/>
                </a:path>
              </a:pathLst>
            </a:custGeom>
            <a:solidFill>
              <a:sysClr val="windowText" lastClr="000000"/>
            </a:solidFill>
            <a:ln w="6350">
              <a:solidFill>
                <a:schemeClr val="accent1"/>
              </a:solidFill>
              <a:round/>
              <a:headEnd/>
              <a:tailEnd/>
            </a:ln>
          </p:spPr>
          <p:txBody>
            <a:bodyPr lIns="91407" tIns="45719" rIns="91407" bIns="45719"/>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it-IT" sz="2400" b="0" i="0" u="none" strike="noStrike" kern="0" cap="none" spc="0" normalizeH="0" baseline="0" noProof="0">
                <a:ln>
                  <a:noFill/>
                </a:ln>
                <a:solidFill>
                  <a:sysClr val="windowText" lastClr="000000"/>
                </a:solidFill>
                <a:effectLst/>
                <a:uLnTx/>
                <a:uFillTx/>
                <a:latin typeface="Calibri" panose="020F0502020204030204" pitchFamily="34" charset="0"/>
                <a:ea typeface="ＭＳ Ｐゴシック" charset="0"/>
                <a:cs typeface="Calibri" panose="020F0502020204030204" pitchFamily="34" charset="0"/>
              </a:endParaRPr>
            </a:p>
          </p:txBody>
        </p:sp>
        <p:sp>
          <p:nvSpPr>
            <p:cNvPr id="533" name="Freeform 29"/>
            <p:cNvSpPr>
              <a:spLocks noEditPoints="1"/>
            </p:cNvSpPr>
            <p:nvPr/>
          </p:nvSpPr>
          <p:spPr bwMode="auto">
            <a:xfrm>
              <a:off x="5203789" y="4065588"/>
              <a:ext cx="44449" cy="163512"/>
            </a:xfrm>
            <a:custGeom>
              <a:avLst/>
              <a:gdLst>
                <a:gd name="T0" fmla="*/ 11182014 w 60"/>
                <a:gd name="T1" fmla="*/ 127315628 h 341"/>
                <a:gd name="T2" fmla="*/ 11182014 w 60"/>
                <a:gd name="T3" fmla="*/ 64224676 h 341"/>
                <a:gd name="T4" fmla="*/ 11182014 w 60"/>
                <a:gd name="T5" fmla="*/ 1511315 h 341"/>
                <a:gd name="T6" fmla="*/ 15482412 w 60"/>
                <a:gd name="T7" fmla="*/ 1511315 h 341"/>
                <a:gd name="T8" fmla="*/ 15482412 w 60"/>
                <a:gd name="T9" fmla="*/ 64224676 h 341"/>
                <a:gd name="T10" fmla="*/ 15482412 w 60"/>
                <a:gd name="T11" fmla="*/ 127315628 h 341"/>
                <a:gd name="T12" fmla="*/ 11182014 w 60"/>
                <a:gd name="T13" fmla="*/ 127315628 h 341"/>
                <a:gd name="T14" fmla="*/ 0 w 60"/>
                <a:gd name="T15" fmla="*/ 125804791 h 341"/>
                <a:gd name="T16" fmla="*/ 25804021 w 60"/>
                <a:gd name="T17" fmla="*/ 125804791 h 341"/>
                <a:gd name="T18" fmla="*/ 25804021 w 60"/>
                <a:gd name="T19" fmla="*/ 128826942 h 341"/>
                <a:gd name="T20" fmla="*/ 0 w 60"/>
                <a:gd name="T21" fmla="*/ 128826942 h 341"/>
                <a:gd name="T22" fmla="*/ 0 w 60"/>
                <a:gd name="T23" fmla="*/ 125804791 h 341"/>
                <a:gd name="T24" fmla="*/ 0 w 60"/>
                <a:gd name="T25" fmla="*/ 0 h 341"/>
                <a:gd name="T26" fmla="*/ 25804021 w 60"/>
                <a:gd name="T27" fmla="*/ 0 h 341"/>
                <a:gd name="T28" fmla="*/ 25804021 w 60"/>
                <a:gd name="T29" fmla="*/ 3400219 h 341"/>
                <a:gd name="T30" fmla="*/ 0 w 60"/>
                <a:gd name="T31" fmla="*/ 3400219 h 341"/>
                <a:gd name="T32" fmla="*/ 0 w 60"/>
                <a:gd name="T33" fmla="*/ 0 h 34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0"/>
                <a:gd name="T52" fmla="*/ 0 h 341"/>
                <a:gd name="T53" fmla="*/ 60 w 60"/>
                <a:gd name="T54" fmla="*/ 341 h 34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0" h="341">
                  <a:moveTo>
                    <a:pt x="26" y="337"/>
                  </a:moveTo>
                  <a:lnTo>
                    <a:pt x="26" y="170"/>
                  </a:lnTo>
                  <a:lnTo>
                    <a:pt x="26" y="4"/>
                  </a:lnTo>
                  <a:lnTo>
                    <a:pt x="36" y="4"/>
                  </a:lnTo>
                  <a:lnTo>
                    <a:pt x="36" y="170"/>
                  </a:lnTo>
                  <a:lnTo>
                    <a:pt x="36" y="337"/>
                  </a:lnTo>
                  <a:lnTo>
                    <a:pt x="26" y="337"/>
                  </a:lnTo>
                  <a:close/>
                  <a:moveTo>
                    <a:pt x="0" y="333"/>
                  </a:moveTo>
                  <a:lnTo>
                    <a:pt x="60" y="333"/>
                  </a:lnTo>
                  <a:lnTo>
                    <a:pt x="60" y="341"/>
                  </a:lnTo>
                  <a:lnTo>
                    <a:pt x="0" y="341"/>
                  </a:lnTo>
                  <a:lnTo>
                    <a:pt x="0" y="333"/>
                  </a:lnTo>
                  <a:close/>
                  <a:moveTo>
                    <a:pt x="0" y="0"/>
                  </a:moveTo>
                  <a:lnTo>
                    <a:pt x="60" y="0"/>
                  </a:lnTo>
                  <a:lnTo>
                    <a:pt x="60" y="9"/>
                  </a:lnTo>
                  <a:lnTo>
                    <a:pt x="0" y="9"/>
                  </a:lnTo>
                  <a:lnTo>
                    <a:pt x="0" y="0"/>
                  </a:lnTo>
                  <a:close/>
                </a:path>
              </a:pathLst>
            </a:custGeom>
            <a:solidFill>
              <a:sysClr val="windowText" lastClr="000000"/>
            </a:solidFill>
            <a:ln w="6350">
              <a:solidFill>
                <a:schemeClr val="accent1"/>
              </a:solidFill>
              <a:round/>
              <a:headEnd/>
              <a:tailEnd/>
            </a:ln>
          </p:spPr>
          <p:txBody>
            <a:bodyPr lIns="91407" tIns="45719" rIns="91407" bIns="45719"/>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it-IT" sz="2400" b="0" i="0" u="none" strike="noStrike" kern="0" cap="none" spc="0" normalizeH="0" baseline="0" noProof="0">
                <a:ln>
                  <a:noFill/>
                </a:ln>
                <a:solidFill>
                  <a:sysClr val="windowText" lastClr="000000"/>
                </a:solidFill>
                <a:effectLst/>
                <a:uLnTx/>
                <a:uFillTx/>
                <a:latin typeface="Calibri" panose="020F0502020204030204" pitchFamily="34" charset="0"/>
                <a:ea typeface="ＭＳ Ｐゴシック" charset="0"/>
                <a:cs typeface="Calibri" panose="020F0502020204030204" pitchFamily="34" charset="0"/>
              </a:endParaRPr>
            </a:p>
          </p:txBody>
        </p:sp>
        <p:sp>
          <p:nvSpPr>
            <p:cNvPr id="534" name="Freeform 30"/>
            <p:cNvSpPr>
              <a:spLocks noEditPoints="1"/>
            </p:cNvSpPr>
            <p:nvPr/>
          </p:nvSpPr>
          <p:spPr bwMode="auto">
            <a:xfrm>
              <a:off x="5639822" y="4064001"/>
              <a:ext cx="44449" cy="171451"/>
            </a:xfrm>
            <a:custGeom>
              <a:avLst/>
              <a:gdLst>
                <a:gd name="T0" fmla="*/ 11551588 w 61"/>
                <a:gd name="T1" fmla="*/ 133385767 h 356"/>
                <a:gd name="T2" fmla="*/ 11551588 w 61"/>
                <a:gd name="T3" fmla="*/ 68022882 h 356"/>
                <a:gd name="T4" fmla="*/ 11551588 w 61"/>
                <a:gd name="T5" fmla="*/ 1900203 h 356"/>
                <a:gd name="T6" fmla="*/ 15994674 w 61"/>
                <a:gd name="T7" fmla="*/ 1900203 h 356"/>
                <a:gd name="T8" fmla="*/ 15994674 w 61"/>
                <a:gd name="T9" fmla="*/ 68022882 h 356"/>
                <a:gd name="T10" fmla="*/ 15994674 w 61"/>
                <a:gd name="T11" fmla="*/ 133385767 h 356"/>
                <a:gd name="T12" fmla="*/ 11551588 w 61"/>
                <a:gd name="T13" fmla="*/ 133385767 h 356"/>
                <a:gd name="T14" fmla="*/ 0 w 61"/>
                <a:gd name="T15" fmla="*/ 131865701 h 356"/>
                <a:gd name="T16" fmla="*/ 27101843 w 61"/>
                <a:gd name="T17" fmla="*/ 131865701 h 356"/>
                <a:gd name="T18" fmla="*/ 27101843 w 61"/>
                <a:gd name="T19" fmla="*/ 135285970 h 356"/>
                <a:gd name="T20" fmla="*/ 0 w 61"/>
                <a:gd name="T21" fmla="*/ 135285970 h 356"/>
                <a:gd name="T22" fmla="*/ 0 w 61"/>
                <a:gd name="T23" fmla="*/ 131865701 h 356"/>
                <a:gd name="T24" fmla="*/ 0 w 61"/>
                <a:gd name="T25" fmla="*/ 0 h 356"/>
                <a:gd name="T26" fmla="*/ 27101843 w 61"/>
                <a:gd name="T27" fmla="*/ 0 h 356"/>
                <a:gd name="T28" fmla="*/ 27101843 w 61"/>
                <a:gd name="T29" fmla="*/ 3420270 h 356"/>
                <a:gd name="T30" fmla="*/ 0 w 61"/>
                <a:gd name="T31" fmla="*/ 3420270 h 356"/>
                <a:gd name="T32" fmla="*/ 0 w 61"/>
                <a:gd name="T33" fmla="*/ 0 h 35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1"/>
                <a:gd name="T52" fmla="*/ 0 h 356"/>
                <a:gd name="T53" fmla="*/ 61 w 61"/>
                <a:gd name="T54" fmla="*/ 356 h 35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1" h="356">
                  <a:moveTo>
                    <a:pt x="26" y="351"/>
                  </a:moveTo>
                  <a:lnTo>
                    <a:pt x="26" y="179"/>
                  </a:lnTo>
                  <a:lnTo>
                    <a:pt x="26" y="5"/>
                  </a:lnTo>
                  <a:lnTo>
                    <a:pt x="36" y="5"/>
                  </a:lnTo>
                  <a:lnTo>
                    <a:pt x="36" y="179"/>
                  </a:lnTo>
                  <a:lnTo>
                    <a:pt x="36" y="351"/>
                  </a:lnTo>
                  <a:lnTo>
                    <a:pt x="26" y="351"/>
                  </a:lnTo>
                  <a:close/>
                  <a:moveTo>
                    <a:pt x="0" y="347"/>
                  </a:moveTo>
                  <a:lnTo>
                    <a:pt x="61" y="347"/>
                  </a:lnTo>
                  <a:lnTo>
                    <a:pt x="61" y="356"/>
                  </a:lnTo>
                  <a:lnTo>
                    <a:pt x="0" y="356"/>
                  </a:lnTo>
                  <a:lnTo>
                    <a:pt x="0" y="347"/>
                  </a:lnTo>
                  <a:close/>
                  <a:moveTo>
                    <a:pt x="0" y="0"/>
                  </a:moveTo>
                  <a:lnTo>
                    <a:pt x="61" y="0"/>
                  </a:lnTo>
                  <a:lnTo>
                    <a:pt x="61" y="9"/>
                  </a:lnTo>
                  <a:lnTo>
                    <a:pt x="0" y="9"/>
                  </a:lnTo>
                  <a:lnTo>
                    <a:pt x="0" y="0"/>
                  </a:lnTo>
                  <a:close/>
                </a:path>
              </a:pathLst>
            </a:custGeom>
            <a:solidFill>
              <a:sysClr val="windowText" lastClr="000000"/>
            </a:solidFill>
            <a:ln w="6350">
              <a:solidFill>
                <a:schemeClr val="accent1"/>
              </a:solidFill>
              <a:round/>
              <a:headEnd/>
              <a:tailEnd/>
            </a:ln>
          </p:spPr>
          <p:txBody>
            <a:bodyPr lIns="91407" tIns="45719" rIns="91407" bIns="45719"/>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it-IT" sz="2400" b="0" i="0" u="none" strike="noStrike" kern="0" cap="none" spc="0" normalizeH="0" baseline="0" noProof="0">
                <a:ln>
                  <a:noFill/>
                </a:ln>
                <a:solidFill>
                  <a:sysClr val="windowText" lastClr="000000"/>
                </a:solidFill>
                <a:effectLst/>
                <a:uLnTx/>
                <a:uFillTx/>
                <a:latin typeface="Calibri" panose="020F0502020204030204" pitchFamily="34" charset="0"/>
                <a:ea typeface="ＭＳ Ｐゴシック" charset="0"/>
                <a:cs typeface="Calibri" panose="020F0502020204030204" pitchFamily="34" charset="0"/>
              </a:endParaRPr>
            </a:p>
          </p:txBody>
        </p:sp>
        <p:sp>
          <p:nvSpPr>
            <p:cNvPr id="535" name="Freeform 31"/>
            <p:cNvSpPr>
              <a:spLocks noEditPoints="1"/>
            </p:cNvSpPr>
            <p:nvPr/>
          </p:nvSpPr>
          <p:spPr bwMode="auto">
            <a:xfrm>
              <a:off x="6069480" y="3959249"/>
              <a:ext cx="44451" cy="184151"/>
            </a:xfrm>
            <a:custGeom>
              <a:avLst/>
              <a:gdLst>
                <a:gd name="T0" fmla="*/ 10674525 w 59"/>
                <a:gd name="T1" fmla="*/ 145153996 h 382"/>
                <a:gd name="T2" fmla="*/ 10674525 w 59"/>
                <a:gd name="T3" fmla="*/ 73345100 h 382"/>
                <a:gd name="T4" fmla="*/ 10674525 w 59"/>
                <a:gd name="T5" fmla="*/ 1536204 h 382"/>
                <a:gd name="T6" fmla="*/ 15122195 w 59"/>
                <a:gd name="T7" fmla="*/ 1536204 h 382"/>
                <a:gd name="T8" fmla="*/ 15122195 w 59"/>
                <a:gd name="T9" fmla="*/ 73345100 h 382"/>
                <a:gd name="T10" fmla="*/ 15122195 w 59"/>
                <a:gd name="T11" fmla="*/ 145153996 h 382"/>
                <a:gd name="T12" fmla="*/ 10674525 w 59"/>
                <a:gd name="T13" fmla="*/ 145153996 h 382"/>
                <a:gd name="T14" fmla="*/ 0 w 59"/>
                <a:gd name="T15" fmla="*/ 143618273 h 382"/>
                <a:gd name="T16" fmla="*/ 26241377 w 59"/>
                <a:gd name="T17" fmla="*/ 143618273 h 382"/>
                <a:gd name="T18" fmla="*/ 26241377 w 59"/>
                <a:gd name="T19" fmla="*/ 146690200 h 382"/>
                <a:gd name="T20" fmla="*/ 0 w 59"/>
                <a:gd name="T21" fmla="*/ 146690200 h 382"/>
                <a:gd name="T22" fmla="*/ 0 w 59"/>
                <a:gd name="T23" fmla="*/ 143618273 h 382"/>
                <a:gd name="T24" fmla="*/ 0 w 59"/>
                <a:gd name="T25" fmla="*/ 0 h 382"/>
                <a:gd name="T26" fmla="*/ 26241377 w 59"/>
                <a:gd name="T27" fmla="*/ 0 h 382"/>
                <a:gd name="T28" fmla="*/ 26241377 w 59"/>
                <a:gd name="T29" fmla="*/ 3071927 h 382"/>
                <a:gd name="T30" fmla="*/ 0 w 59"/>
                <a:gd name="T31" fmla="*/ 3071927 h 382"/>
                <a:gd name="T32" fmla="*/ 0 w 59"/>
                <a:gd name="T33" fmla="*/ 0 h 38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9"/>
                <a:gd name="T52" fmla="*/ 0 h 382"/>
                <a:gd name="T53" fmla="*/ 59 w 59"/>
                <a:gd name="T54" fmla="*/ 382 h 382"/>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9" h="382">
                  <a:moveTo>
                    <a:pt x="24" y="378"/>
                  </a:moveTo>
                  <a:lnTo>
                    <a:pt x="24" y="191"/>
                  </a:lnTo>
                  <a:lnTo>
                    <a:pt x="24" y="4"/>
                  </a:lnTo>
                  <a:lnTo>
                    <a:pt x="34" y="4"/>
                  </a:lnTo>
                  <a:lnTo>
                    <a:pt x="34" y="191"/>
                  </a:lnTo>
                  <a:lnTo>
                    <a:pt x="34" y="378"/>
                  </a:lnTo>
                  <a:lnTo>
                    <a:pt x="24" y="378"/>
                  </a:lnTo>
                  <a:close/>
                  <a:moveTo>
                    <a:pt x="0" y="374"/>
                  </a:moveTo>
                  <a:lnTo>
                    <a:pt x="59" y="374"/>
                  </a:lnTo>
                  <a:lnTo>
                    <a:pt x="59" y="382"/>
                  </a:lnTo>
                  <a:lnTo>
                    <a:pt x="0" y="382"/>
                  </a:lnTo>
                  <a:lnTo>
                    <a:pt x="0" y="374"/>
                  </a:lnTo>
                  <a:close/>
                  <a:moveTo>
                    <a:pt x="0" y="0"/>
                  </a:moveTo>
                  <a:lnTo>
                    <a:pt x="59" y="0"/>
                  </a:lnTo>
                  <a:lnTo>
                    <a:pt x="59" y="8"/>
                  </a:lnTo>
                  <a:lnTo>
                    <a:pt x="0" y="8"/>
                  </a:lnTo>
                  <a:lnTo>
                    <a:pt x="0" y="0"/>
                  </a:lnTo>
                  <a:close/>
                </a:path>
              </a:pathLst>
            </a:custGeom>
            <a:solidFill>
              <a:sysClr val="windowText" lastClr="000000"/>
            </a:solidFill>
            <a:ln w="6350">
              <a:solidFill>
                <a:schemeClr val="accent1"/>
              </a:solidFill>
              <a:round/>
              <a:headEnd/>
              <a:tailEnd/>
            </a:ln>
          </p:spPr>
          <p:txBody>
            <a:bodyPr lIns="91407" tIns="45719" rIns="91407" bIns="45719"/>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it-IT" sz="2400" b="0" i="0" u="none" strike="noStrike" kern="0" cap="none" spc="0" normalizeH="0" baseline="0" noProof="0">
                <a:ln>
                  <a:noFill/>
                </a:ln>
                <a:solidFill>
                  <a:sysClr val="windowText" lastClr="000000"/>
                </a:solidFill>
                <a:effectLst/>
                <a:uLnTx/>
                <a:uFillTx/>
                <a:latin typeface="Calibri" panose="020F0502020204030204" pitchFamily="34" charset="0"/>
                <a:ea typeface="ＭＳ Ｐゴシック" charset="0"/>
                <a:cs typeface="Calibri" panose="020F0502020204030204" pitchFamily="34" charset="0"/>
              </a:endParaRPr>
            </a:p>
          </p:txBody>
        </p:sp>
        <p:grpSp>
          <p:nvGrpSpPr>
            <p:cNvPr id="536" name="Group 522"/>
            <p:cNvGrpSpPr/>
            <p:nvPr/>
          </p:nvGrpSpPr>
          <p:grpSpPr>
            <a:xfrm>
              <a:off x="890635" y="2839701"/>
              <a:ext cx="1769933" cy="1071467"/>
              <a:chOff x="1457325" y="2070101"/>
              <a:chExt cx="1944688" cy="1776413"/>
            </a:xfrm>
            <a:solidFill>
              <a:sysClr val="windowText" lastClr="000000"/>
            </a:solidFill>
          </p:grpSpPr>
          <p:sp>
            <p:nvSpPr>
              <p:cNvPr id="537" name="Freeform 34"/>
              <p:cNvSpPr>
                <a:spLocks noEditPoints="1"/>
              </p:cNvSpPr>
              <p:nvPr/>
            </p:nvSpPr>
            <p:spPr bwMode="auto">
              <a:xfrm>
                <a:off x="1457325" y="2263776"/>
                <a:ext cx="49213" cy="381000"/>
              </a:xfrm>
              <a:custGeom>
                <a:avLst/>
                <a:gdLst>
                  <a:gd name="T0" fmla="*/ 26 w 62"/>
                  <a:gd name="T1" fmla="*/ 477 h 482"/>
                  <a:gd name="T2" fmla="*/ 26 w 62"/>
                  <a:gd name="T3" fmla="*/ 241 h 482"/>
                  <a:gd name="T4" fmla="*/ 26 w 62"/>
                  <a:gd name="T5" fmla="*/ 4 h 482"/>
                  <a:gd name="T6" fmla="*/ 36 w 62"/>
                  <a:gd name="T7" fmla="*/ 4 h 482"/>
                  <a:gd name="T8" fmla="*/ 36 w 62"/>
                  <a:gd name="T9" fmla="*/ 241 h 482"/>
                  <a:gd name="T10" fmla="*/ 36 w 62"/>
                  <a:gd name="T11" fmla="*/ 477 h 482"/>
                  <a:gd name="T12" fmla="*/ 26 w 62"/>
                  <a:gd name="T13" fmla="*/ 477 h 482"/>
                  <a:gd name="T14" fmla="*/ 0 w 62"/>
                  <a:gd name="T15" fmla="*/ 473 h 482"/>
                  <a:gd name="T16" fmla="*/ 62 w 62"/>
                  <a:gd name="T17" fmla="*/ 473 h 482"/>
                  <a:gd name="T18" fmla="*/ 62 w 62"/>
                  <a:gd name="T19" fmla="*/ 482 h 482"/>
                  <a:gd name="T20" fmla="*/ 0 w 62"/>
                  <a:gd name="T21" fmla="*/ 482 h 482"/>
                  <a:gd name="T22" fmla="*/ 0 w 62"/>
                  <a:gd name="T23" fmla="*/ 473 h 482"/>
                  <a:gd name="T24" fmla="*/ 0 w 62"/>
                  <a:gd name="T25" fmla="*/ 0 h 482"/>
                  <a:gd name="T26" fmla="*/ 62 w 62"/>
                  <a:gd name="T27" fmla="*/ 0 h 482"/>
                  <a:gd name="T28" fmla="*/ 62 w 62"/>
                  <a:gd name="T29" fmla="*/ 9 h 482"/>
                  <a:gd name="T30" fmla="*/ 0 w 62"/>
                  <a:gd name="T31" fmla="*/ 9 h 482"/>
                  <a:gd name="T32" fmla="*/ 0 w 62"/>
                  <a:gd name="T33" fmla="*/ 0 h 4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482">
                    <a:moveTo>
                      <a:pt x="26" y="477"/>
                    </a:moveTo>
                    <a:lnTo>
                      <a:pt x="26" y="241"/>
                    </a:lnTo>
                    <a:lnTo>
                      <a:pt x="26" y="4"/>
                    </a:lnTo>
                    <a:lnTo>
                      <a:pt x="36" y="4"/>
                    </a:lnTo>
                    <a:lnTo>
                      <a:pt x="36" y="241"/>
                    </a:lnTo>
                    <a:lnTo>
                      <a:pt x="36" y="477"/>
                    </a:lnTo>
                    <a:lnTo>
                      <a:pt x="26" y="477"/>
                    </a:lnTo>
                    <a:close/>
                    <a:moveTo>
                      <a:pt x="0" y="473"/>
                    </a:moveTo>
                    <a:lnTo>
                      <a:pt x="62" y="473"/>
                    </a:lnTo>
                    <a:lnTo>
                      <a:pt x="62" y="482"/>
                    </a:lnTo>
                    <a:lnTo>
                      <a:pt x="0" y="482"/>
                    </a:lnTo>
                    <a:lnTo>
                      <a:pt x="0" y="473"/>
                    </a:lnTo>
                    <a:close/>
                    <a:moveTo>
                      <a:pt x="0" y="0"/>
                    </a:moveTo>
                    <a:lnTo>
                      <a:pt x="62" y="0"/>
                    </a:lnTo>
                    <a:lnTo>
                      <a:pt x="62" y="9"/>
                    </a:lnTo>
                    <a:lnTo>
                      <a:pt x="0" y="9"/>
                    </a:lnTo>
                    <a:lnTo>
                      <a:pt x="0" y="0"/>
                    </a:lnTo>
                    <a:close/>
                  </a:path>
                </a:pathLst>
              </a:custGeom>
              <a:grpFill/>
              <a:ln w="1588">
                <a:no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538" name="Freeform 35"/>
              <p:cNvSpPr>
                <a:spLocks noEditPoints="1"/>
              </p:cNvSpPr>
              <p:nvPr/>
            </p:nvSpPr>
            <p:spPr bwMode="auto">
              <a:xfrm>
                <a:off x="1536700" y="2070101"/>
                <a:ext cx="49213" cy="439738"/>
              </a:xfrm>
              <a:custGeom>
                <a:avLst/>
                <a:gdLst>
                  <a:gd name="T0" fmla="*/ 26 w 61"/>
                  <a:gd name="T1" fmla="*/ 548 h 552"/>
                  <a:gd name="T2" fmla="*/ 26 w 61"/>
                  <a:gd name="T3" fmla="*/ 276 h 552"/>
                  <a:gd name="T4" fmla="*/ 26 w 61"/>
                  <a:gd name="T5" fmla="*/ 4 h 552"/>
                  <a:gd name="T6" fmla="*/ 36 w 61"/>
                  <a:gd name="T7" fmla="*/ 4 h 552"/>
                  <a:gd name="T8" fmla="*/ 36 w 61"/>
                  <a:gd name="T9" fmla="*/ 276 h 552"/>
                  <a:gd name="T10" fmla="*/ 36 w 61"/>
                  <a:gd name="T11" fmla="*/ 548 h 552"/>
                  <a:gd name="T12" fmla="*/ 26 w 61"/>
                  <a:gd name="T13" fmla="*/ 548 h 552"/>
                  <a:gd name="T14" fmla="*/ 0 w 61"/>
                  <a:gd name="T15" fmla="*/ 544 h 552"/>
                  <a:gd name="T16" fmla="*/ 61 w 61"/>
                  <a:gd name="T17" fmla="*/ 544 h 552"/>
                  <a:gd name="T18" fmla="*/ 61 w 61"/>
                  <a:gd name="T19" fmla="*/ 552 h 552"/>
                  <a:gd name="T20" fmla="*/ 0 w 61"/>
                  <a:gd name="T21" fmla="*/ 552 h 552"/>
                  <a:gd name="T22" fmla="*/ 0 w 61"/>
                  <a:gd name="T23" fmla="*/ 544 h 552"/>
                  <a:gd name="T24" fmla="*/ 0 w 61"/>
                  <a:gd name="T25" fmla="*/ 0 h 552"/>
                  <a:gd name="T26" fmla="*/ 61 w 61"/>
                  <a:gd name="T27" fmla="*/ 0 h 552"/>
                  <a:gd name="T28" fmla="*/ 61 w 61"/>
                  <a:gd name="T29" fmla="*/ 8 h 552"/>
                  <a:gd name="T30" fmla="*/ 0 w 61"/>
                  <a:gd name="T31" fmla="*/ 8 h 552"/>
                  <a:gd name="T32" fmla="*/ 0 w 61"/>
                  <a:gd name="T33" fmla="*/ 0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1" h="552">
                    <a:moveTo>
                      <a:pt x="26" y="548"/>
                    </a:moveTo>
                    <a:lnTo>
                      <a:pt x="26" y="276"/>
                    </a:lnTo>
                    <a:lnTo>
                      <a:pt x="26" y="4"/>
                    </a:lnTo>
                    <a:lnTo>
                      <a:pt x="36" y="4"/>
                    </a:lnTo>
                    <a:lnTo>
                      <a:pt x="36" y="276"/>
                    </a:lnTo>
                    <a:lnTo>
                      <a:pt x="36" y="548"/>
                    </a:lnTo>
                    <a:lnTo>
                      <a:pt x="26" y="548"/>
                    </a:lnTo>
                    <a:close/>
                    <a:moveTo>
                      <a:pt x="0" y="544"/>
                    </a:moveTo>
                    <a:lnTo>
                      <a:pt x="61" y="544"/>
                    </a:lnTo>
                    <a:lnTo>
                      <a:pt x="61" y="552"/>
                    </a:lnTo>
                    <a:lnTo>
                      <a:pt x="0" y="552"/>
                    </a:lnTo>
                    <a:lnTo>
                      <a:pt x="0" y="544"/>
                    </a:lnTo>
                    <a:close/>
                    <a:moveTo>
                      <a:pt x="0" y="0"/>
                    </a:moveTo>
                    <a:lnTo>
                      <a:pt x="61" y="0"/>
                    </a:lnTo>
                    <a:lnTo>
                      <a:pt x="61" y="8"/>
                    </a:lnTo>
                    <a:lnTo>
                      <a:pt x="0" y="8"/>
                    </a:lnTo>
                    <a:lnTo>
                      <a:pt x="0" y="0"/>
                    </a:lnTo>
                    <a:close/>
                  </a:path>
                </a:pathLst>
              </a:custGeom>
              <a:grpFill/>
              <a:ln w="6350">
                <a:solidFill>
                  <a:schemeClr val="accent3"/>
                </a:solid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539" name="Freeform 36"/>
              <p:cNvSpPr>
                <a:spLocks noEditPoints="1"/>
              </p:cNvSpPr>
              <p:nvPr/>
            </p:nvSpPr>
            <p:spPr bwMode="auto">
              <a:xfrm>
                <a:off x="1616075" y="2122488"/>
                <a:ext cx="49213" cy="430213"/>
              </a:xfrm>
              <a:custGeom>
                <a:avLst/>
                <a:gdLst>
                  <a:gd name="T0" fmla="*/ 26 w 61"/>
                  <a:gd name="T1" fmla="*/ 537 h 541"/>
                  <a:gd name="T2" fmla="*/ 26 w 61"/>
                  <a:gd name="T3" fmla="*/ 271 h 541"/>
                  <a:gd name="T4" fmla="*/ 26 w 61"/>
                  <a:gd name="T5" fmla="*/ 4 h 541"/>
                  <a:gd name="T6" fmla="*/ 35 w 61"/>
                  <a:gd name="T7" fmla="*/ 4 h 541"/>
                  <a:gd name="T8" fmla="*/ 35 w 61"/>
                  <a:gd name="T9" fmla="*/ 271 h 541"/>
                  <a:gd name="T10" fmla="*/ 35 w 61"/>
                  <a:gd name="T11" fmla="*/ 537 h 541"/>
                  <a:gd name="T12" fmla="*/ 26 w 61"/>
                  <a:gd name="T13" fmla="*/ 537 h 541"/>
                  <a:gd name="T14" fmla="*/ 0 w 61"/>
                  <a:gd name="T15" fmla="*/ 533 h 541"/>
                  <a:gd name="T16" fmla="*/ 61 w 61"/>
                  <a:gd name="T17" fmla="*/ 533 h 541"/>
                  <a:gd name="T18" fmla="*/ 61 w 61"/>
                  <a:gd name="T19" fmla="*/ 541 h 541"/>
                  <a:gd name="T20" fmla="*/ 0 w 61"/>
                  <a:gd name="T21" fmla="*/ 541 h 541"/>
                  <a:gd name="T22" fmla="*/ 0 w 61"/>
                  <a:gd name="T23" fmla="*/ 533 h 541"/>
                  <a:gd name="T24" fmla="*/ 0 w 61"/>
                  <a:gd name="T25" fmla="*/ 0 h 541"/>
                  <a:gd name="T26" fmla="*/ 61 w 61"/>
                  <a:gd name="T27" fmla="*/ 0 h 541"/>
                  <a:gd name="T28" fmla="*/ 61 w 61"/>
                  <a:gd name="T29" fmla="*/ 9 h 541"/>
                  <a:gd name="T30" fmla="*/ 0 w 61"/>
                  <a:gd name="T31" fmla="*/ 9 h 541"/>
                  <a:gd name="T32" fmla="*/ 0 w 61"/>
                  <a:gd name="T33" fmla="*/ 0 h 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1" h="541">
                    <a:moveTo>
                      <a:pt x="26" y="537"/>
                    </a:moveTo>
                    <a:lnTo>
                      <a:pt x="26" y="271"/>
                    </a:lnTo>
                    <a:lnTo>
                      <a:pt x="26" y="4"/>
                    </a:lnTo>
                    <a:lnTo>
                      <a:pt x="35" y="4"/>
                    </a:lnTo>
                    <a:lnTo>
                      <a:pt x="35" y="271"/>
                    </a:lnTo>
                    <a:lnTo>
                      <a:pt x="35" y="537"/>
                    </a:lnTo>
                    <a:lnTo>
                      <a:pt x="26" y="537"/>
                    </a:lnTo>
                    <a:close/>
                    <a:moveTo>
                      <a:pt x="0" y="533"/>
                    </a:moveTo>
                    <a:lnTo>
                      <a:pt x="61" y="533"/>
                    </a:lnTo>
                    <a:lnTo>
                      <a:pt x="61" y="541"/>
                    </a:lnTo>
                    <a:lnTo>
                      <a:pt x="0" y="541"/>
                    </a:lnTo>
                    <a:lnTo>
                      <a:pt x="0" y="533"/>
                    </a:lnTo>
                    <a:close/>
                    <a:moveTo>
                      <a:pt x="0" y="0"/>
                    </a:moveTo>
                    <a:lnTo>
                      <a:pt x="61" y="0"/>
                    </a:lnTo>
                    <a:lnTo>
                      <a:pt x="61" y="9"/>
                    </a:lnTo>
                    <a:lnTo>
                      <a:pt x="0" y="9"/>
                    </a:lnTo>
                    <a:lnTo>
                      <a:pt x="0" y="0"/>
                    </a:lnTo>
                    <a:close/>
                  </a:path>
                </a:pathLst>
              </a:custGeom>
              <a:grpFill/>
              <a:ln w="6350">
                <a:solidFill>
                  <a:schemeClr val="accent3"/>
                </a:solid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540" name="Freeform 37"/>
              <p:cNvSpPr>
                <a:spLocks noEditPoints="1"/>
              </p:cNvSpPr>
              <p:nvPr/>
            </p:nvSpPr>
            <p:spPr bwMode="auto">
              <a:xfrm>
                <a:off x="1695450" y="2300288"/>
                <a:ext cx="47625" cy="434975"/>
              </a:xfrm>
              <a:custGeom>
                <a:avLst/>
                <a:gdLst>
                  <a:gd name="T0" fmla="*/ 25 w 61"/>
                  <a:gd name="T1" fmla="*/ 544 h 548"/>
                  <a:gd name="T2" fmla="*/ 25 w 61"/>
                  <a:gd name="T3" fmla="*/ 275 h 548"/>
                  <a:gd name="T4" fmla="*/ 25 w 61"/>
                  <a:gd name="T5" fmla="*/ 4 h 548"/>
                  <a:gd name="T6" fmla="*/ 35 w 61"/>
                  <a:gd name="T7" fmla="*/ 4 h 548"/>
                  <a:gd name="T8" fmla="*/ 35 w 61"/>
                  <a:gd name="T9" fmla="*/ 275 h 548"/>
                  <a:gd name="T10" fmla="*/ 35 w 61"/>
                  <a:gd name="T11" fmla="*/ 544 h 548"/>
                  <a:gd name="T12" fmla="*/ 25 w 61"/>
                  <a:gd name="T13" fmla="*/ 544 h 548"/>
                  <a:gd name="T14" fmla="*/ 0 w 61"/>
                  <a:gd name="T15" fmla="*/ 539 h 548"/>
                  <a:gd name="T16" fmla="*/ 61 w 61"/>
                  <a:gd name="T17" fmla="*/ 539 h 548"/>
                  <a:gd name="T18" fmla="*/ 61 w 61"/>
                  <a:gd name="T19" fmla="*/ 548 h 548"/>
                  <a:gd name="T20" fmla="*/ 0 w 61"/>
                  <a:gd name="T21" fmla="*/ 548 h 548"/>
                  <a:gd name="T22" fmla="*/ 0 w 61"/>
                  <a:gd name="T23" fmla="*/ 539 h 548"/>
                  <a:gd name="T24" fmla="*/ 0 w 61"/>
                  <a:gd name="T25" fmla="*/ 0 h 548"/>
                  <a:gd name="T26" fmla="*/ 61 w 61"/>
                  <a:gd name="T27" fmla="*/ 0 h 548"/>
                  <a:gd name="T28" fmla="*/ 61 w 61"/>
                  <a:gd name="T29" fmla="*/ 8 h 548"/>
                  <a:gd name="T30" fmla="*/ 0 w 61"/>
                  <a:gd name="T31" fmla="*/ 8 h 548"/>
                  <a:gd name="T32" fmla="*/ 0 w 61"/>
                  <a:gd name="T33" fmla="*/ 0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1" h="548">
                    <a:moveTo>
                      <a:pt x="25" y="544"/>
                    </a:moveTo>
                    <a:lnTo>
                      <a:pt x="25" y="275"/>
                    </a:lnTo>
                    <a:lnTo>
                      <a:pt x="25" y="4"/>
                    </a:lnTo>
                    <a:lnTo>
                      <a:pt x="35" y="4"/>
                    </a:lnTo>
                    <a:lnTo>
                      <a:pt x="35" y="275"/>
                    </a:lnTo>
                    <a:lnTo>
                      <a:pt x="35" y="544"/>
                    </a:lnTo>
                    <a:lnTo>
                      <a:pt x="25" y="544"/>
                    </a:lnTo>
                    <a:close/>
                    <a:moveTo>
                      <a:pt x="0" y="539"/>
                    </a:moveTo>
                    <a:lnTo>
                      <a:pt x="61" y="539"/>
                    </a:lnTo>
                    <a:lnTo>
                      <a:pt x="61" y="548"/>
                    </a:lnTo>
                    <a:lnTo>
                      <a:pt x="0" y="548"/>
                    </a:lnTo>
                    <a:lnTo>
                      <a:pt x="0" y="539"/>
                    </a:lnTo>
                    <a:close/>
                    <a:moveTo>
                      <a:pt x="0" y="0"/>
                    </a:moveTo>
                    <a:lnTo>
                      <a:pt x="61" y="0"/>
                    </a:lnTo>
                    <a:lnTo>
                      <a:pt x="61" y="8"/>
                    </a:lnTo>
                    <a:lnTo>
                      <a:pt x="0" y="8"/>
                    </a:lnTo>
                    <a:lnTo>
                      <a:pt x="0" y="0"/>
                    </a:lnTo>
                    <a:close/>
                  </a:path>
                </a:pathLst>
              </a:custGeom>
              <a:grpFill/>
              <a:ln w="6350">
                <a:solidFill>
                  <a:schemeClr val="accent3"/>
                </a:solid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541" name="Freeform 38"/>
              <p:cNvSpPr>
                <a:spLocks noEditPoints="1"/>
              </p:cNvSpPr>
              <p:nvPr/>
            </p:nvSpPr>
            <p:spPr bwMode="auto">
              <a:xfrm>
                <a:off x="1774825" y="2374901"/>
                <a:ext cx="47625" cy="403225"/>
              </a:xfrm>
              <a:custGeom>
                <a:avLst/>
                <a:gdLst>
                  <a:gd name="T0" fmla="*/ 26 w 62"/>
                  <a:gd name="T1" fmla="*/ 502 h 507"/>
                  <a:gd name="T2" fmla="*/ 26 w 62"/>
                  <a:gd name="T3" fmla="*/ 253 h 507"/>
                  <a:gd name="T4" fmla="*/ 26 w 62"/>
                  <a:gd name="T5" fmla="*/ 4 h 507"/>
                  <a:gd name="T6" fmla="*/ 36 w 62"/>
                  <a:gd name="T7" fmla="*/ 4 h 507"/>
                  <a:gd name="T8" fmla="*/ 36 w 62"/>
                  <a:gd name="T9" fmla="*/ 253 h 507"/>
                  <a:gd name="T10" fmla="*/ 36 w 62"/>
                  <a:gd name="T11" fmla="*/ 502 h 507"/>
                  <a:gd name="T12" fmla="*/ 26 w 62"/>
                  <a:gd name="T13" fmla="*/ 502 h 507"/>
                  <a:gd name="T14" fmla="*/ 0 w 62"/>
                  <a:gd name="T15" fmla="*/ 498 h 507"/>
                  <a:gd name="T16" fmla="*/ 62 w 62"/>
                  <a:gd name="T17" fmla="*/ 498 h 507"/>
                  <a:gd name="T18" fmla="*/ 62 w 62"/>
                  <a:gd name="T19" fmla="*/ 507 h 507"/>
                  <a:gd name="T20" fmla="*/ 0 w 62"/>
                  <a:gd name="T21" fmla="*/ 507 h 507"/>
                  <a:gd name="T22" fmla="*/ 0 w 62"/>
                  <a:gd name="T23" fmla="*/ 498 h 507"/>
                  <a:gd name="T24" fmla="*/ 0 w 62"/>
                  <a:gd name="T25" fmla="*/ 0 h 507"/>
                  <a:gd name="T26" fmla="*/ 62 w 62"/>
                  <a:gd name="T27" fmla="*/ 0 h 507"/>
                  <a:gd name="T28" fmla="*/ 62 w 62"/>
                  <a:gd name="T29" fmla="*/ 8 h 507"/>
                  <a:gd name="T30" fmla="*/ 0 w 62"/>
                  <a:gd name="T31" fmla="*/ 8 h 507"/>
                  <a:gd name="T32" fmla="*/ 0 w 62"/>
                  <a:gd name="T33" fmla="*/ 0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2" h="507">
                    <a:moveTo>
                      <a:pt x="26" y="502"/>
                    </a:moveTo>
                    <a:lnTo>
                      <a:pt x="26" y="253"/>
                    </a:lnTo>
                    <a:lnTo>
                      <a:pt x="26" y="4"/>
                    </a:lnTo>
                    <a:lnTo>
                      <a:pt x="36" y="4"/>
                    </a:lnTo>
                    <a:lnTo>
                      <a:pt x="36" y="253"/>
                    </a:lnTo>
                    <a:lnTo>
                      <a:pt x="36" y="502"/>
                    </a:lnTo>
                    <a:lnTo>
                      <a:pt x="26" y="502"/>
                    </a:lnTo>
                    <a:close/>
                    <a:moveTo>
                      <a:pt x="0" y="498"/>
                    </a:moveTo>
                    <a:lnTo>
                      <a:pt x="62" y="498"/>
                    </a:lnTo>
                    <a:lnTo>
                      <a:pt x="62" y="507"/>
                    </a:lnTo>
                    <a:lnTo>
                      <a:pt x="0" y="507"/>
                    </a:lnTo>
                    <a:lnTo>
                      <a:pt x="0" y="498"/>
                    </a:lnTo>
                    <a:close/>
                    <a:moveTo>
                      <a:pt x="0" y="0"/>
                    </a:moveTo>
                    <a:lnTo>
                      <a:pt x="62" y="0"/>
                    </a:lnTo>
                    <a:lnTo>
                      <a:pt x="62" y="8"/>
                    </a:lnTo>
                    <a:lnTo>
                      <a:pt x="0" y="8"/>
                    </a:lnTo>
                    <a:lnTo>
                      <a:pt x="0" y="0"/>
                    </a:lnTo>
                    <a:close/>
                  </a:path>
                </a:pathLst>
              </a:custGeom>
              <a:grpFill/>
              <a:ln w="6350">
                <a:solidFill>
                  <a:schemeClr val="accent3"/>
                </a:solid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542" name="Freeform 39"/>
              <p:cNvSpPr>
                <a:spLocks noEditPoints="1"/>
              </p:cNvSpPr>
              <p:nvPr/>
            </p:nvSpPr>
            <p:spPr bwMode="auto">
              <a:xfrm>
                <a:off x="1931988" y="2517776"/>
                <a:ext cx="47625" cy="427038"/>
              </a:xfrm>
              <a:custGeom>
                <a:avLst/>
                <a:gdLst>
                  <a:gd name="T0" fmla="*/ 26 w 59"/>
                  <a:gd name="T1" fmla="*/ 532 h 536"/>
                  <a:gd name="T2" fmla="*/ 26 w 59"/>
                  <a:gd name="T3" fmla="*/ 269 h 536"/>
                  <a:gd name="T4" fmla="*/ 26 w 59"/>
                  <a:gd name="T5" fmla="*/ 4 h 536"/>
                  <a:gd name="T6" fmla="*/ 35 w 59"/>
                  <a:gd name="T7" fmla="*/ 4 h 536"/>
                  <a:gd name="T8" fmla="*/ 35 w 59"/>
                  <a:gd name="T9" fmla="*/ 269 h 536"/>
                  <a:gd name="T10" fmla="*/ 35 w 59"/>
                  <a:gd name="T11" fmla="*/ 532 h 536"/>
                  <a:gd name="T12" fmla="*/ 26 w 59"/>
                  <a:gd name="T13" fmla="*/ 532 h 536"/>
                  <a:gd name="T14" fmla="*/ 0 w 59"/>
                  <a:gd name="T15" fmla="*/ 528 h 536"/>
                  <a:gd name="T16" fmla="*/ 59 w 59"/>
                  <a:gd name="T17" fmla="*/ 528 h 536"/>
                  <a:gd name="T18" fmla="*/ 59 w 59"/>
                  <a:gd name="T19" fmla="*/ 536 h 536"/>
                  <a:gd name="T20" fmla="*/ 0 w 59"/>
                  <a:gd name="T21" fmla="*/ 536 h 536"/>
                  <a:gd name="T22" fmla="*/ 0 w 59"/>
                  <a:gd name="T23" fmla="*/ 528 h 536"/>
                  <a:gd name="T24" fmla="*/ 0 w 59"/>
                  <a:gd name="T25" fmla="*/ 0 h 536"/>
                  <a:gd name="T26" fmla="*/ 59 w 59"/>
                  <a:gd name="T27" fmla="*/ 0 h 536"/>
                  <a:gd name="T28" fmla="*/ 59 w 59"/>
                  <a:gd name="T29" fmla="*/ 8 h 536"/>
                  <a:gd name="T30" fmla="*/ 0 w 59"/>
                  <a:gd name="T31" fmla="*/ 8 h 536"/>
                  <a:gd name="T32" fmla="*/ 0 w 59"/>
                  <a:gd name="T33" fmla="*/ 0 h 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9" h="536">
                    <a:moveTo>
                      <a:pt x="26" y="532"/>
                    </a:moveTo>
                    <a:lnTo>
                      <a:pt x="26" y="269"/>
                    </a:lnTo>
                    <a:lnTo>
                      <a:pt x="26" y="4"/>
                    </a:lnTo>
                    <a:lnTo>
                      <a:pt x="35" y="4"/>
                    </a:lnTo>
                    <a:lnTo>
                      <a:pt x="35" y="269"/>
                    </a:lnTo>
                    <a:lnTo>
                      <a:pt x="35" y="532"/>
                    </a:lnTo>
                    <a:lnTo>
                      <a:pt x="26" y="532"/>
                    </a:lnTo>
                    <a:close/>
                    <a:moveTo>
                      <a:pt x="0" y="528"/>
                    </a:moveTo>
                    <a:lnTo>
                      <a:pt x="59" y="528"/>
                    </a:lnTo>
                    <a:lnTo>
                      <a:pt x="59" y="536"/>
                    </a:lnTo>
                    <a:lnTo>
                      <a:pt x="0" y="536"/>
                    </a:lnTo>
                    <a:lnTo>
                      <a:pt x="0" y="528"/>
                    </a:lnTo>
                    <a:close/>
                    <a:moveTo>
                      <a:pt x="0" y="0"/>
                    </a:moveTo>
                    <a:lnTo>
                      <a:pt x="59" y="0"/>
                    </a:lnTo>
                    <a:lnTo>
                      <a:pt x="59" y="8"/>
                    </a:lnTo>
                    <a:lnTo>
                      <a:pt x="0" y="8"/>
                    </a:lnTo>
                    <a:lnTo>
                      <a:pt x="0" y="0"/>
                    </a:lnTo>
                    <a:close/>
                  </a:path>
                </a:pathLst>
              </a:custGeom>
              <a:grpFill/>
              <a:ln w="6350">
                <a:solidFill>
                  <a:schemeClr val="accent3"/>
                </a:solid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543" name="Freeform 40"/>
              <p:cNvSpPr>
                <a:spLocks noEditPoints="1"/>
              </p:cNvSpPr>
              <p:nvPr/>
            </p:nvSpPr>
            <p:spPr bwMode="auto">
              <a:xfrm>
                <a:off x="2090738" y="2484438"/>
                <a:ext cx="47625" cy="433388"/>
              </a:xfrm>
              <a:custGeom>
                <a:avLst/>
                <a:gdLst>
                  <a:gd name="T0" fmla="*/ 24 w 60"/>
                  <a:gd name="T1" fmla="*/ 541 h 545"/>
                  <a:gd name="T2" fmla="*/ 24 w 60"/>
                  <a:gd name="T3" fmla="*/ 272 h 545"/>
                  <a:gd name="T4" fmla="*/ 24 w 60"/>
                  <a:gd name="T5" fmla="*/ 4 h 545"/>
                  <a:gd name="T6" fmla="*/ 34 w 60"/>
                  <a:gd name="T7" fmla="*/ 4 h 545"/>
                  <a:gd name="T8" fmla="*/ 34 w 60"/>
                  <a:gd name="T9" fmla="*/ 272 h 545"/>
                  <a:gd name="T10" fmla="*/ 34 w 60"/>
                  <a:gd name="T11" fmla="*/ 541 h 545"/>
                  <a:gd name="T12" fmla="*/ 24 w 60"/>
                  <a:gd name="T13" fmla="*/ 541 h 545"/>
                  <a:gd name="T14" fmla="*/ 0 w 60"/>
                  <a:gd name="T15" fmla="*/ 537 h 545"/>
                  <a:gd name="T16" fmla="*/ 60 w 60"/>
                  <a:gd name="T17" fmla="*/ 537 h 545"/>
                  <a:gd name="T18" fmla="*/ 60 w 60"/>
                  <a:gd name="T19" fmla="*/ 545 h 545"/>
                  <a:gd name="T20" fmla="*/ 0 w 60"/>
                  <a:gd name="T21" fmla="*/ 545 h 545"/>
                  <a:gd name="T22" fmla="*/ 0 w 60"/>
                  <a:gd name="T23" fmla="*/ 537 h 545"/>
                  <a:gd name="T24" fmla="*/ 0 w 60"/>
                  <a:gd name="T25" fmla="*/ 0 h 545"/>
                  <a:gd name="T26" fmla="*/ 60 w 60"/>
                  <a:gd name="T27" fmla="*/ 0 h 545"/>
                  <a:gd name="T28" fmla="*/ 60 w 60"/>
                  <a:gd name="T29" fmla="*/ 9 h 545"/>
                  <a:gd name="T30" fmla="*/ 0 w 60"/>
                  <a:gd name="T31" fmla="*/ 9 h 545"/>
                  <a:gd name="T32" fmla="*/ 0 w 60"/>
                  <a:gd name="T33" fmla="*/ 0 h 5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 h="545">
                    <a:moveTo>
                      <a:pt x="24" y="541"/>
                    </a:moveTo>
                    <a:lnTo>
                      <a:pt x="24" y="272"/>
                    </a:lnTo>
                    <a:lnTo>
                      <a:pt x="24" y="4"/>
                    </a:lnTo>
                    <a:lnTo>
                      <a:pt x="34" y="4"/>
                    </a:lnTo>
                    <a:lnTo>
                      <a:pt x="34" y="272"/>
                    </a:lnTo>
                    <a:lnTo>
                      <a:pt x="34" y="541"/>
                    </a:lnTo>
                    <a:lnTo>
                      <a:pt x="24" y="541"/>
                    </a:lnTo>
                    <a:close/>
                    <a:moveTo>
                      <a:pt x="0" y="537"/>
                    </a:moveTo>
                    <a:lnTo>
                      <a:pt x="60" y="537"/>
                    </a:lnTo>
                    <a:lnTo>
                      <a:pt x="60" y="545"/>
                    </a:lnTo>
                    <a:lnTo>
                      <a:pt x="0" y="545"/>
                    </a:lnTo>
                    <a:lnTo>
                      <a:pt x="0" y="537"/>
                    </a:lnTo>
                    <a:close/>
                    <a:moveTo>
                      <a:pt x="0" y="0"/>
                    </a:moveTo>
                    <a:lnTo>
                      <a:pt x="60" y="0"/>
                    </a:lnTo>
                    <a:lnTo>
                      <a:pt x="60" y="9"/>
                    </a:lnTo>
                    <a:lnTo>
                      <a:pt x="0" y="9"/>
                    </a:lnTo>
                    <a:lnTo>
                      <a:pt x="0" y="0"/>
                    </a:lnTo>
                    <a:close/>
                  </a:path>
                </a:pathLst>
              </a:custGeom>
              <a:grpFill/>
              <a:ln w="6350">
                <a:solidFill>
                  <a:schemeClr val="accent3"/>
                </a:solid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544" name="Freeform 41"/>
              <p:cNvSpPr>
                <a:spLocks noEditPoints="1"/>
              </p:cNvSpPr>
              <p:nvPr/>
            </p:nvSpPr>
            <p:spPr bwMode="auto">
              <a:xfrm>
                <a:off x="2247900" y="2389188"/>
                <a:ext cx="49213" cy="514350"/>
              </a:xfrm>
              <a:custGeom>
                <a:avLst/>
                <a:gdLst>
                  <a:gd name="T0" fmla="*/ 26 w 61"/>
                  <a:gd name="T1" fmla="*/ 644 h 648"/>
                  <a:gd name="T2" fmla="*/ 26 w 61"/>
                  <a:gd name="T3" fmla="*/ 324 h 648"/>
                  <a:gd name="T4" fmla="*/ 26 w 61"/>
                  <a:gd name="T5" fmla="*/ 4 h 648"/>
                  <a:gd name="T6" fmla="*/ 36 w 61"/>
                  <a:gd name="T7" fmla="*/ 4 h 648"/>
                  <a:gd name="T8" fmla="*/ 36 w 61"/>
                  <a:gd name="T9" fmla="*/ 324 h 648"/>
                  <a:gd name="T10" fmla="*/ 36 w 61"/>
                  <a:gd name="T11" fmla="*/ 644 h 648"/>
                  <a:gd name="T12" fmla="*/ 26 w 61"/>
                  <a:gd name="T13" fmla="*/ 644 h 648"/>
                  <a:gd name="T14" fmla="*/ 0 w 61"/>
                  <a:gd name="T15" fmla="*/ 640 h 648"/>
                  <a:gd name="T16" fmla="*/ 61 w 61"/>
                  <a:gd name="T17" fmla="*/ 640 h 648"/>
                  <a:gd name="T18" fmla="*/ 61 w 61"/>
                  <a:gd name="T19" fmla="*/ 648 h 648"/>
                  <a:gd name="T20" fmla="*/ 0 w 61"/>
                  <a:gd name="T21" fmla="*/ 648 h 648"/>
                  <a:gd name="T22" fmla="*/ 0 w 61"/>
                  <a:gd name="T23" fmla="*/ 640 h 648"/>
                  <a:gd name="T24" fmla="*/ 0 w 61"/>
                  <a:gd name="T25" fmla="*/ 0 h 648"/>
                  <a:gd name="T26" fmla="*/ 61 w 61"/>
                  <a:gd name="T27" fmla="*/ 0 h 648"/>
                  <a:gd name="T28" fmla="*/ 61 w 61"/>
                  <a:gd name="T29" fmla="*/ 8 h 648"/>
                  <a:gd name="T30" fmla="*/ 0 w 61"/>
                  <a:gd name="T31" fmla="*/ 8 h 648"/>
                  <a:gd name="T32" fmla="*/ 0 w 61"/>
                  <a:gd name="T33" fmla="*/ 0 h 6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1" h="648">
                    <a:moveTo>
                      <a:pt x="26" y="644"/>
                    </a:moveTo>
                    <a:lnTo>
                      <a:pt x="26" y="324"/>
                    </a:lnTo>
                    <a:lnTo>
                      <a:pt x="26" y="4"/>
                    </a:lnTo>
                    <a:lnTo>
                      <a:pt x="36" y="4"/>
                    </a:lnTo>
                    <a:lnTo>
                      <a:pt x="36" y="324"/>
                    </a:lnTo>
                    <a:lnTo>
                      <a:pt x="36" y="644"/>
                    </a:lnTo>
                    <a:lnTo>
                      <a:pt x="26" y="644"/>
                    </a:lnTo>
                    <a:close/>
                    <a:moveTo>
                      <a:pt x="0" y="640"/>
                    </a:moveTo>
                    <a:lnTo>
                      <a:pt x="61" y="640"/>
                    </a:lnTo>
                    <a:lnTo>
                      <a:pt x="61" y="648"/>
                    </a:lnTo>
                    <a:lnTo>
                      <a:pt x="0" y="648"/>
                    </a:lnTo>
                    <a:lnTo>
                      <a:pt x="0" y="640"/>
                    </a:lnTo>
                    <a:close/>
                    <a:moveTo>
                      <a:pt x="0" y="0"/>
                    </a:moveTo>
                    <a:lnTo>
                      <a:pt x="61" y="0"/>
                    </a:lnTo>
                    <a:lnTo>
                      <a:pt x="61" y="8"/>
                    </a:lnTo>
                    <a:lnTo>
                      <a:pt x="0" y="8"/>
                    </a:lnTo>
                    <a:lnTo>
                      <a:pt x="0" y="0"/>
                    </a:lnTo>
                    <a:close/>
                  </a:path>
                </a:pathLst>
              </a:custGeom>
              <a:grpFill/>
              <a:ln w="6350">
                <a:solidFill>
                  <a:schemeClr val="accent3"/>
                </a:solid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545" name="Freeform 42"/>
              <p:cNvSpPr>
                <a:spLocks noEditPoints="1"/>
              </p:cNvSpPr>
              <p:nvPr/>
            </p:nvSpPr>
            <p:spPr bwMode="auto">
              <a:xfrm>
                <a:off x="2406650" y="2425701"/>
                <a:ext cx="47625" cy="492125"/>
              </a:xfrm>
              <a:custGeom>
                <a:avLst/>
                <a:gdLst>
                  <a:gd name="T0" fmla="*/ 25 w 61"/>
                  <a:gd name="T1" fmla="*/ 617 h 622"/>
                  <a:gd name="T2" fmla="*/ 25 w 61"/>
                  <a:gd name="T3" fmla="*/ 310 h 622"/>
                  <a:gd name="T4" fmla="*/ 25 w 61"/>
                  <a:gd name="T5" fmla="*/ 4 h 622"/>
                  <a:gd name="T6" fmla="*/ 35 w 61"/>
                  <a:gd name="T7" fmla="*/ 4 h 622"/>
                  <a:gd name="T8" fmla="*/ 35 w 61"/>
                  <a:gd name="T9" fmla="*/ 310 h 622"/>
                  <a:gd name="T10" fmla="*/ 35 w 61"/>
                  <a:gd name="T11" fmla="*/ 617 h 622"/>
                  <a:gd name="T12" fmla="*/ 25 w 61"/>
                  <a:gd name="T13" fmla="*/ 617 h 622"/>
                  <a:gd name="T14" fmla="*/ 0 w 61"/>
                  <a:gd name="T15" fmla="*/ 613 h 622"/>
                  <a:gd name="T16" fmla="*/ 61 w 61"/>
                  <a:gd name="T17" fmla="*/ 613 h 622"/>
                  <a:gd name="T18" fmla="*/ 61 w 61"/>
                  <a:gd name="T19" fmla="*/ 622 h 622"/>
                  <a:gd name="T20" fmla="*/ 0 w 61"/>
                  <a:gd name="T21" fmla="*/ 622 h 622"/>
                  <a:gd name="T22" fmla="*/ 0 w 61"/>
                  <a:gd name="T23" fmla="*/ 613 h 622"/>
                  <a:gd name="T24" fmla="*/ 0 w 61"/>
                  <a:gd name="T25" fmla="*/ 0 h 622"/>
                  <a:gd name="T26" fmla="*/ 61 w 61"/>
                  <a:gd name="T27" fmla="*/ 0 h 622"/>
                  <a:gd name="T28" fmla="*/ 61 w 61"/>
                  <a:gd name="T29" fmla="*/ 9 h 622"/>
                  <a:gd name="T30" fmla="*/ 0 w 61"/>
                  <a:gd name="T31" fmla="*/ 9 h 622"/>
                  <a:gd name="T32" fmla="*/ 0 w 61"/>
                  <a:gd name="T33" fmla="*/ 0 h 6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1" h="622">
                    <a:moveTo>
                      <a:pt x="25" y="617"/>
                    </a:moveTo>
                    <a:lnTo>
                      <a:pt x="25" y="310"/>
                    </a:lnTo>
                    <a:lnTo>
                      <a:pt x="25" y="4"/>
                    </a:lnTo>
                    <a:lnTo>
                      <a:pt x="35" y="4"/>
                    </a:lnTo>
                    <a:lnTo>
                      <a:pt x="35" y="310"/>
                    </a:lnTo>
                    <a:lnTo>
                      <a:pt x="35" y="617"/>
                    </a:lnTo>
                    <a:lnTo>
                      <a:pt x="25" y="617"/>
                    </a:lnTo>
                    <a:close/>
                    <a:moveTo>
                      <a:pt x="0" y="613"/>
                    </a:moveTo>
                    <a:lnTo>
                      <a:pt x="61" y="613"/>
                    </a:lnTo>
                    <a:lnTo>
                      <a:pt x="61" y="622"/>
                    </a:lnTo>
                    <a:lnTo>
                      <a:pt x="0" y="622"/>
                    </a:lnTo>
                    <a:lnTo>
                      <a:pt x="0" y="613"/>
                    </a:lnTo>
                    <a:close/>
                    <a:moveTo>
                      <a:pt x="0" y="0"/>
                    </a:moveTo>
                    <a:lnTo>
                      <a:pt x="61" y="0"/>
                    </a:lnTo>
                    <a:lnTo>
                      <a:pt x="61" y="9"/>
                    </a:lnTo>
                    <a:lnTo>
                      <a:pt x="0" y="9"/>
                    </a:lnTo>
                    <a:lnTo>
                      <a:pt x="0" y="0"/>
                    </a:lnTo>
                    <a:close/>
                  </a:path>
                </a:pathLst>
              </a:custGeom>
              <a:grpFill/>
              <a:ln w="6350">
                <a:solidFill>
                  <a:schemeClr val="accent3"/>
                </a:solid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546" name="Freeform 43"/>
              <p:cNvSpPr>
                <a:spLocks noEditPoints="1"/>
              </p:cNvSpPr>
              <p:nvPr/>
            </p:nvSpPr>
            <p:spPr bwMode="auto">
              <a:xfrm>
                <a:off x="2643188" y="2433638"/>
                <a:ext cx="47625" cy="627063"/>
              </a:xfrm>
              <a:custGeom>
                <a:avLst/>
                <a:gdLst>
                  <a:gd name="T0" fmla="*/ 26 w 59"/>
                  <a:gd name="T1" fmla="*/ 786 h 790"/>
                  <a:gd name="T2" fmla="*/ 26 w 59"/>
                  <a:gd name="T3" fmla="*/ 395 h 790"/>
                  <a:gd name="T4" fmla="*/ 26 w 59"/>
                  <a:gd name="T5" fmla="*/ 5 h 790"/>
                  <a:gd name="T6" fmla="*/ 35 w 59"/>
                  <a:gd name="T7" fmla="*/ 5 h 790"/>
                  <a:gd name="T8" fmla="*/ 35 w 59"/>
                  <a:gd name="T9" fmla="*/ 395 h 790"/>
                  <a:gd name="T10" fmla="*/ 35 w 59"/>
                  <a:gd name="T11" fmla="*/ 786 h 790"/>
                  <a:gd name="T12" fmla="*/ 26 w 59"/>
                  <a:gd name="T13" fmla="*/ 786 h 790"/>
                  <a:gd name="T14" fmla="*/ 0 w 59"/>
                  <a:gd name="T15" fmla="*/ 782 h 790"/>
                  <a:gd name="T16" fmla="*/ 59 w 59"/>
                  <a:gd name="T17" fmla="*/ 782 h 790"/>
                  <a:gd name="T18" fmla="*/ 59 w 59"/>
                  <a:gd name="T19" fmla="*/ 790 h 790"/>
                  <a:gd name="T20" fmla="*/ 0 w 59"/>
                  <a:gd name="T21" fmla="*/ 790 h 790"/>
                  <a:gd name="T22" fmla="*/ 0 w 59"/>
                  <a:gd name="T23" fmla="*/ 782 h 790"/>
                  <a:gd name="T24" fmla="*/ 0 w 59"/>
                  <a:gd name="T25" fmla="*/ 0 h 790"/>
                  <a:gd name="T26" fmla="*/ 59 w 59"/>
                  <a:gd name="T27" fmla="*/ 0 h 790"/>
                  <a:gd name="T28" fmla="*/ 59 w 59"/>
                  <a:gd name="T29" fmla="*/ 9 h 790"/>
                  <a:gd name="T30" fmla="*/ 0 w 59"/>
                  <a:gd name="T31" fmla="*/ 9 h 790"/>
                  <a:gd name="T32" fmla="*/ 0 w 59"/>
                  <a:gd name="T33" fmla="*/ 0 h 7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59" h="790">
                    <a:moveTo>
                      <a:pt x="26" y="786"/>
                    </a:moveTo>
                    <a:lnTo>
                      <a:pt x="26" y="395"/>
                    </a:lnTo>
                    <a:lnTo>
                      <a:pt x="26" y="5"/>
                    </a:lnTo>
                    <a:lnTo>
                      <a:pt x="35" y="5"/>
                    </a:lnTo>
                    <a:lnTo>
                      <a:pt x="35" y="395"/>
                    </a:lnTo>
                    <a:lnTo>
                      <a:pt x="35" y="786"/>
                    </a:lnTo>
                    <a:lnTo>
                      <a:pt x="26" y="786"/>
                    </a:lnTo>
                    <a:close/>
                    <a:moveTo>
                      <a:pt x="0" y="782"/>
                    </a:moveTo>
                    <a:lnTo>
                      <a:pt x="59" y="782"/>
                    </a:lnTo>
                    <a:lnTo>
                      <a:pt x="59" y="790"/>
                    </a:lnTo>
                    <a:lnTo>
                      <a:pt x="0" y="790"/>
                    </a:lnTo>
                    <a:lnTo>
                      <a:pt x="0" y="782"/>
                    </a:lnTo>
                    <a:close/>
                    <a:moveTo>
                      <a:pt x="0" y="0"/>
                    </a:moveTo>
                    <a:lnTo>
                      <a:pt x="59" y="0"/>
                    </a:lnTo>
                    <a:lnTo>
                      <a:pt x="59" y="9"/>
                    </a:lnTo>
                    <a:lnTo>
                      <a:pt x="0" y="9"/>
                    </a:lnTo>
                    <a:lnTo>
                      <a:pt x="0" y="0"/>
                    </a:lnTo>
                    <a:close/>
                  </a:path>
                </a:pathLst>
              </a:custGeom>
              <a:grpFill/>
              <a:ln w="6350">
                <a:solidFill>
                  <a:schemeClr val="accent3"/>
                </a:solid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547" name="Freeform 44"/>
              <p:cNvSpPr>
                <a:spLocks noEditPoints="1"/>
              </p:cNvSpPr>
              <p:nvPr/>
            </p:nvSpPr>
            <p:spPr bwMode="auto">
              <a:xfrm>
                <a:off x="2881313" y="2366963"/>
                <a:ext cx="47625" cy="652463"/>
              </a:xfrm>
              <a:custGeom>
                <a:avLst/>
                <a:gdLst>
                  <a:gd name="T0" fmla="*/ 24 w 60"/>
                  <a:gd name="T1" fmla="*/ 819 h 823"/>
                  <a:gd name="T2" fmla="*/ 24 w 60"/>
                  <a:gd name="T3" fmla="*/ 412 h 823"/>
                  <a:gd name="T4" fmla="*/ 24 w 60"/>
                  <a:gd name="T5" fmla="*/ 5 h 823"/>
                  <a:gd name="T6" fmla="*/ 34 w 60"/>
                  <a:gd name="T7" fmla="*/ 5 h 823"/>
                  <a:gd name="T8" fmla="*/ 34 w 60"/>
                  <a:gd name="T9" fmla="*/ 412 h 823"/>
                  <a:gd name="T10" fmla="*/ 34 w 60"/>
                  <a:gd name="T11" fmla="*/ 819 h 823"/>
                  <a:gd name="T12" fmla="*/ 24 w 60"/>
                  <a:gd name="T13" fmla="*/ 819 h 823"/>
                  <a:gd name="T14" fmla="*/ 0 w 60"/>
                  <a:gd name="T15" fmla="*/ 815 h 823"/>
                  <a:gd name="T16" fmla="*/ 60 w 60"/>
                  <a:gd name="T17" fmla="*/ 815 h 823"/>
                  <a:gd name="T18" fmla="*/ 60 w 60"/>
                  <a:gd name="T19" fmla="*/ 823 h 823"/>
                  <a:gd name="T20" fmla="*/ 0 w 60"/>
                  <a:gd name="T21" fmla="*/ 823 h 823"/>
                  <a:gd name="T22" fmla="*/ 0 w 60"/>
                  <a:gd name="T23" fmla="*/ 815 h 823"/>
                  <a:gd name="T24" fmla="*/ 0 w 60"/>
                  <a:gd name="T25" fmla="*/ 0 h 823"/>
                  <a:gd name="T26" fmla="*/ 60 w 60"/>
                  <a:gd name="T27" fmla="*/ 0 h 823"/>
                  <a:gd name="T28" fmla="*/ 60 w 60"/>
                  <a:gd name="T29" fmla="*/ 9 h 823"/>
                  <a:gd name="T30" fmla="*/ 0 w 60"/>
                  <a:gd name="T31" fmla="*/ 9 h 823"/>
                  <a:gd name="T32" fmla="*/ 0 w 60"/>
                  <a:gd name="T33" fmla="*/ 0 h 8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 h="823">
                    <a:moveTo>
                      <a:pt x="24" y="819"/>
                    </a:moveTo>
                    <a:lnTo>
                      <a:pt x="24" y="412"/>
                    </a:lnTo>
                    <a:lnTo>
                      <a:pt x="24" y="5"/>
                    </a:lnTo>
                    <a:lnTo>
                      <a:pt x="34" y="5"/>
                    </a:lnTo>
                    <a:lnTo>
                      <a:pt x="34" y="412"/>
                    </a:lnTo>
                    <a:lnTo>
                      <a:pt x="34" y="819"/>
                    </a:lnTo>
                    <a:lnTo>
                      <a:pt x="24" y="819"/>
                    </a:lnTo>
                    <a:close/>
                    <a:moveTo>
                      <a:pt x="0" y="815"/>
                    </a:moveTo>
                    <a:lnTo>
                      <a:pt x="60" y="815"/>
                    </a:lnTo>
                    <a:lnTo>
                      <a:pt x="60" y="823"/>
                    </a:lnTo>
                    <a:lnTo>
                      <a:pt x="0" y="823"/>
                    </a:lnTo>
                    <a:lnTo>
                      <a:pt x="0" y="815"/>
                    </a:lnTo>
                    <a:close/>
                    <a:moveTo>
                      <a:pt x="0" y="0"/>
                    </a:moveTo>
                    <a:lnTo>
                      <a:pt x="60" y="0"/>
                    </a:lnTo>
                    <a:lnTo>
                      <a:pt x="60" y="9"/>
                    </a:lnTo>
                    <a:lnTo>
                      <a:pt x="0" y="9"/>
                    </a:lnTo>
                    <a:lnTo>
                      <a:pt x="0" y="0"/>
                    </a:lnTo>
                    <a:close/>
                  </a:path>
                </a:pathLst>
              </a:custGeom>
              <a:grpFill/>
              <a:ln w="6350">
                <a:solidFill>
                  <a:schemeClr val="accent3"/>
                </a:solid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548" name="Freeform 45"/>
              <p:cNvSpPr>
                <a:spLocks noEditPoints="1"/>
              </p:cNvSpPr>
              <p:nvPr/>
            </p:nvSpPr>
            <p:spPr bwMode="auto">
              <a:xfrm>
                <a:off x="3117850" y="2838451"/>
                <a:ext cx="47625" cy="593725"/>
              </a:xfrm>
              <a:custGeom>
                <a:avLst/>
                <a:gdLst>
                  <a:gd name="T0" fmla="*/ 26 w 61"/>
                  <a:gd name="T1" fmla="*/ 744 h 748"/>
                  <a:gd name="T2" fmla="*/ 26 w 61"/>
                  <a:gd name="T3" fmla="*/ 374 h 748"/>
                  <a:gd name="T4" fmla="*/ 26 w 61"/>
                  <a:gd name="T5" fmla="*/ 4 h 748"/>
                  <a:gd name="T6" fmla="*/ 35 w 61"/>
                  <a:gd name="T7" fmla="*/ 4 h 748"/>
                  <a:gd name="T8" fmla="*/ 35 w 61"/>
                  <a:gd name="T9" fmla="*/ 374 h 748"/>
                  <a:gd name="T10" fmla="*/ 35 w 61"/>
                  <a:gd name="T11" fmla="*/ 744 h 748"/>
                  <a:gd name="T12" fmla="*/ 26 w 61"/>
                  <a:gd name="T13" fmla="*/ 744 h 748"/>
                  <a:gd name="T14" fmla="*/ 0 w 61"/>
                  <a:gd name="T15" fmla="*/ 739 h 748"/>
                  <a:gd name="T16" fmla="*/ 61 w 61"/>
                  <a:gd name="T17" fmla="*/ 739 h 748"/>
                  <a:gd name="T18" fmla="*/ 61 w 61"/>
                  <a:gd name="T19" fmla="*/ 748 h 748"/>
                  <a:gd name="T20" fmla="*/ 0 w 61"/>
                  <a:gd name="T21" fmla="*/ 748 h 748"/>
                  <a:gd name="T22" fmla="*/ 0 w 61"/>
                  <a:gd name="T23" fmla="*/ 739 h 748"/>
                  <a:gd name="T24" fmla="*/ 0 w 61"/>
                  <a:gd name="T25" fmla="*/ 0 h 748"/>
                  <a:gd name="T26" fmla="*/ 61 w 61"/>
                  <a:gd name="T27" fmla="*/ 0 h 748"/>
                  <a:gd name="T28" fmla="*/ 61 w 61"/>
                  <a:gd name="T29" fmla="*/ 9 h 748"/>
                  <a:gd name="T30" fmla="*/ 0 w 61"/>
                  <a:gd name="T31" fmla="*/ 9 h 748"/>
                  <a:gd name="T32" fmla="*/ 0 w 61"/>
                  <a:gd name="T33" fmla="*/ 0 h 7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1" h="748">
                    <a:moveTo>
                      <a:pt x="26" y="744"/>
                    </a:moveTo>
                    <a:lnTo>
                      <a:pt x="26" y="374"/>
                    </a:lnTo>
                    <a:lnTo>
                      <a:pt x="26" y="4"/>
                    </a:lnTo>
                    <a:lnTo>
                      <a:pt x="35" y="4"/>
                    </a:lnTo>
                    <a:lnTo>
                      <a:pt x="35" y="374"/>
                    </a:lnTo>
                    <a:lnTo>
                      <a:pt x="35" y="744"/>
                    </a:lnTo>
                    <a:lnTo>
                      <a:pt x="26" y="744"/>
                    </a:lnTo>
                    <a:close/>
                    <a:moveTo>
                      <a:pt x="0" y="739"/>
                    </a:moveTo>
                    <a:lnTo>
                      <a:pt x="61" y="739"/>
                    </a:lnTo>
                    <a:lnTo>
                      <a:pt x="61" y="748"/>
                    </a:lnTo>
                    <a:lnTo>
                      <a:pt x="0" y="748"/>
                    </a:lnTo>
                    <a:lnTo>
                      <a:pt x="0" y="739"/>
                    </a:lnTo>
                    <a:close/>
                    <a:moveTo>
                      <a:pt x="0" y="0"/>
                    </a:moveTo>
                    <a:lnTo>
                      <a:pt x="61" y="0"/>
                    </a:lnTo>
                    <a:lnTo>
                      <a:pt x="61" y="9"/>
                    </a:lnTo>
                    <a:lnTo>
                      <a:pt x="0" y="9"/>
                    </a:lnTo>
                    <a:lnTo>
                      <a:pt x="0" y="0"/>
                    </a:lnTo>
                    <a:close/>
                  </a:path>
                </a:pathLst>
              </a:custGeom>
              <a:grpFill/>
              <a:ln w="6350">
                <a:solidFill>
                  <a:schemeClr val="accent3"/>
                </a:solid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549" name="Freeform 46"/>
              <p:cNvSpPr>
                <a:spLocks noEditPoints="1"/>
              </p:cNvSpPr>
              <p:nvPr/>
            </p:nvSpPr>
            <p:spPr bwMode="auto">
              <a:xfrm>
                <a:off x="3355975" y="3063876"/>
                <a:ext cx="46038" cy="782638"/>
              </a:xfrm>
              <a:custGeom>
                <a:avLst/>
                <a:gdLst>
                  <a:gd name="T0" fmla="*/ 26 w 60"/>
                  <a:gd name="T1" fmla="*/ 983 h 987"/>
                  <a:gd name="T2" fmla="*/ 26 w 60"/>
                  <a:gd name="T3" fmla="*/ 494 h 987"/>
                  <a:gd name="T4" fmla="*/ 26 w 60"/>
                  <a:gd name="T5" fmla="*/ 5 h 987"/>
                  <a:gd name="T6" fmla="*/ 35 w 60"/>
                  <a:gd name="T7" fmla="*/ 5 h 987"/>
                  <a:gd name="T8" fmla="*/ 35 w 60"/>
                  <a:gd name="T9" fmla="*/ 494 h 987"/>
                  <a:gd name="T10" fmla="*/ 35 w 60"/>
                  <a:gd name="T11" fmla="*/ 983 h 987"/>
                  <a:gd name="T12" fmla="*/ 26 w 60"/>
                  <a:gd name="T13" fmla="*/ 983 h 987"/>
                  <a:gd name="T14" fmla="*/ 0 w 60"/>
                  <a:gd name="T15" fmla="*/ 979 h 987"/>
                  <a:gd name="T16" fmla="*/ 60 w 60"/>
                  <a:gd name="T17" fmla="*/ 979 h 987"/>
                  <a:gd name="T18" fmla="*/ 60 w 60"/>
                  <a:gd name="T19" fmla="*/ 987 h 987"/>
                  <a:gd name="T20" fmla="*/ 0 w 60"/>
                  <a:gd name="T21" fmla="*/ 987 h 987"/>
                  <a:gd name="T22" fmla="*/ 0 w 60"/>
                  <a:gd name="T23" fmla="*/ 979 h 987"/>
                  <a:gd name="T24" fmla="*/ 0 w 60"/>
                  <a:gd name="T25" fmla="*/ 0 h 987"/>
                  <a:gd name="T26" fmla="*/ 60 w 60"/>
                  <a:gd name="T27" fmla="*/ 0 h 987"/>
                  <a:gd name="T28" fmla="*/ 60 w 60"/>
                  <a:gd name="T29" fmla="*/ 9 h 987"/>
                  <a:gd name="T30" fmla="*/ 0 w 60"/>
                  <a:gd name="T31" fmla="*/ 9 h 987"/>
                  <a:gd name="T32" fmla="*/ 0 w 60"/>
                  <a:gd name="T33" fmla="*/ 0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0" h="987">
                    <a:moveTo>
                      <a:pt x="26" y="983"/>
                    </a:moveTo>
                    <a:lnTo>
                      <a:pt x="26" y="494"/>
                    </a:lnTo>
                    <a:lnTo>
                      <a:pt x="26" y="5"/>
                    </a:lnTo>
                    <a:lnTo>
                      <a:pt x="35" y="5"/>
                    </a:lnTo>
                    <a:lnTo>
                      <a:pt x="35" y="494"/>
                    </a:lnTo>
                    <a:lnTo>
                      <a:pt x="35" y="983"/>
                    </a:lnTo>
                    <a:lnTo>
                      <a:pt x="26" y="983"/>
                    </a:lnTo>
                    <a:close/>
                    <a:moveTo>
                      <a:pt x="0" y="979"/>
                    </a:moveTo>
                    <a:lnTo>
                      <a:pt x="60" y="979"/>
                    </a:lnTo>
                    <a:lnTo>
                      <a:pt x="60" y="987"/>
                    </a:lnTo>
                    <a:lnTo>
                      <a:pt x="0" y="987"/>
                    </a:lnTo>
                    <a:lnTo>
                      <a:pt x="0" y="979"/>
                    </a:lnTo>
                    <a:close/>
                    <a:moveTo>
                      <a:pt x="0" y="0"/>
                    </a:moveTo>
                    <a:lnTo>
                      <a:pt x="60" y="0"/>
                    </a:lnTo>
                    <a:lnTo>
                      <a:pt x="60" y="9"/>
                    </a:lnTo>
                    <a:lnTo>
                      <a:pt x="0" y="9"/>
                    </a:lnTo>
                    <a:lnTo>
                      <a:pt x="0" y="0"/>
                    </a:lnTo>
                    <a:close/>
                  </a:path>
                </a:pathLst>
              </a:custGeom>
              <a:grpFill/>
              <a:ln w="6350">
                <a:solidFill>
                  <a:schemeClr val="accent3"/>
                </a:solidFill>
                <a:prstDash val="solid"/>
                <a:round/>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grpSp>
        <p:grpSp>
          <p:nvGrpSpPr>
            <p:cNvPr id="62585" name="Group 7319"/>
            <p:cNvGrpSpPr>
              <a:grpSpLocks/>
            </p:cNvGrpSpPr>
            <p:nvPr/>
          </p:nvGrpSpPr>
          <p:grpSpPr bwMode="auto">
            <a:xfrm>
              <a:off x="889996" y="2984529"/>
              <a:ext cx="1775883" cy="708025"/>
              <a:chOff x="1455738" y="2311082"/>
              <a:chExt cx="1951926" cy="1172464"/>
            </a:xfrm>
          </p:grpSpPr>
          <p:sp>
            <p:nvSpPr>
              <p:cNvPr id="552" name="Rectangle 98"/>
              <p:cNvSpPr>
                <a:spLocks noChangeArrowheads="1"/>
              </p:cNvSpPr>
              <p:nvPr/>
            </p:nvSpPr>
            <p:spPr bwMode="auto">
              <a:xfrm>
                <a:off x="1455738" y="2429381"/>
                <a:ext cx="55836" cy="55205"/>
              </a:xfrm>
              <a:prstGeom prst="rect">
                <a:avLst/>
              </a:prstGeom>
              <a:noFill/>
              <a:ln w="9525">
                <a:noFill/>
                <a:miter lim="800000"/>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altLang="en-US" sz="1200" b="0" i="0" u="none" strike="noStrike" kern="0" cap="none" spc="0" normalizeH="0" baseline="0" noProof="0" dirty="0">
                  <a:ln>
                    <a:noFill/>
                  </a:ln>
                  <a:solidFill>
                    <a:srgbClr val="FFFFFF"/>
                  </a:solidFill>
                  <a:effectLst/>
                  <a:uLnTx/>
                  <a:uFillTx/>
                  <a:latin typeface="Calibri" panose="020F0502020204030204" pitchFamily="34" charset="0"/>
                  <a:ea typeface="ＭＳ Ｐゴシック" charset="0"/>
                  <a:cs typeface="Calibri" panose="020F0502020204030204" pitchFamily="34" charset="0"/>
                </a:endParaRPr>
              </a:p>
            </p:txBody>
          </p:sp>
          <p:sp>
            <p:nvSpPr>
              <p:cNvPr id="553" name="Rectangle 102"/>
              <p:cNvSpPr>
                <a:spLocks noChangeArrowheads="1"/>
              </p:cNvSpPr>
              <p:nvPr/>
            </p:nvSpPr>
            <p:spPr bwMode="auto">
              <a:xfrm>
                <a:off x="1613939" y="2311082"/>
                <a:ext cx="55836" cy="55207"/>
              </a:xfrm>
              <a:prstGeom prst="rect">
                <a:avLst/>
              </a:prstGeom>
              <a:noFill/>
              <a:ln w="9525">
                <a:noFill/>
                <a:miter lim="800000"/>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altLang="en-US" sz="1200" b="0" i="0" u="none" strike="noStrike" kern="0" cap="none" spc="0" normalizeH="0" baseline="0" noProof="0" dirty="0">
                  <a:ln>
                    <a:noFill/>
                  </a:ln>
                  <a:solidFill>
                    <a:srgbClr val="FFFFFF"/>
                  </a:solidFill>
                  <a:effectLst/>
                  <a:uLnTx/>
                  <a:uFillTx/>
                  <a:latin typeface="Calibri" panose="020F0502020204030204" pitchFamily="34" charset="0"/>
                  <a:ea typeface="ＭＳ Ｐゴシック" charset="0"/>
                  <a:cs typeface="Calibri" panose="020F0502020204030204" pitchFamily="34" charset="0"/>
                </a:endParaRPr>
              </a:p>
            </p:txBody>
          </p:sp>
          <p:sp>
            <p:nvSpPr>
              <p:cNvPr id="554" name="Rectangle 104"/>
              <p:cNvSpPr>
                <a:spLocks noChangeArrowheads="1"/>
              </p:cNvSpPr>
              <p:nvPr/>
            </p:nvSpPr>
            <p:spPr bwMode="auto">
              <a:xfrm>
                <a:off x="1693040" y="2489843"/>
                <a:ext cx="53509" cy="55207"/>
              </a:xfrm>
              <a:prstGeom prst="rect">
                <a:avLst/>
              </a:prstGeom>
              <a:noFill/>
              <a:ln w="9525">
                <a:noFill/>
                <a:miter lim="800000"/>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altLang="en-US" sz="1200" b="0" i="0" u="none" strike="noStrike" kern="0" cap="none" spc="0" normalizeH="0" baseline="0" noProof="0" dirty="0">
                  <a:ln>
                    <a:noFill/>
                  </a:ln>
                  <a:solidFill>
                    <a:srgbClr val="FFFFFF"/>
                  </a:solidFill>
                  <a:effectLst/>
                  <a:uLnTx/>
                  <a:uFillTx/>
                  <a:latin typeface="Calibri" panose="020F0502020204030204" pitchFamily="34" charset="0"/>
                  <a:ea typeface="ＭＳ Ｐゴシック" charset="0"/>
                  <a:cs typeface="Calibri" panose="020F0502020204030204" pitchFamily="34" charset="0"/>
                </a:endParaRPr>
              </a:p>
            </p:txBody>
          </p:sp>
          <p:sp>
            <p:nvSpPr>
              <p:cNvPr id="555" name="Rectangle 106"/>
              <p:cNvSpPr>
                <a:spLocks noChangeArrowheads="1"/>
              </p:cNvSpPr>
              <p:nvPr/>
            </p:nvSpPr>
            <p:spPr bwMode="auto">
              <a:xfrm>
                <a:off x="1772141" y="2550308"/>
                <a:ext cx="53509" cy="55205"/>
              </a:xfrm>
              <a:prstGeom prst="rect">
                <a:avLst/>
              </a:prstGeom>
              <a:noFill/>
              <a:ln w="9525">
                <a:noFill/>
                <a:miter lim="800000"/>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altLang="en-US" sz="1200" b="0" i="0" u="none" strike="noStrike" kern="0" cap="none" spc="0" normalizeH="0" baseline="0" noProof="0" dirty="0">
                  <a:ln>
                    <a:noFill/>
                  </a:ln>
                  <a:solidFill>
                    <a:srgbClr val="FFFFFF"/>
                  </a:solidFill>
                  <a:effectLst/>
                  <a:uLnTx/>
                  <a:uFillTx/>
                  <a:latin typeface="Calibri" panose="020F0502020204030204" pitchFamily="34" charset="0"/>
                  <a:ea typeface="ＭＳ Ｐゴシック" charset="0"/>
                  <a:cs typeface="Calibri" panose="020F0502020204030204" pitchFamily="34" charset="0"/>
                </a:endParaRPr>
              </a:p>
            </p:txBody>
          </p:sp>
          <p:sp>
            <p:nvSpPr>
              <p:cNvPr id="556" name="Rectangle 108"/>
              <p:cNvSpPr>
                <a:spLocks noChangeArrowheads="1"/>
              </p:cNvSpPr>
              <p:nvPr/>
            </p:nvSpPr>
            <p:spPr bwMode="auto">
              <a:xfrm>
                <a:off x="1928015" y="2705408"/>
                <a:ext cx="55836" cy="55207"/>
              </a:xfrm>
              <a:prstGeom prst="rect">
                <a:avLst/>
              </a:prstGeom>
              <a:noFill/>
              <a:ln w="9525">
                <a:noFill/>
                <a:miter lim="800000"/>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altLang="en-US" sz="1200" b="0" i="0" u="none" strike="noStrike" kern="0" cap="none" spc="0" normalizeH="0" baseline="0" noProof="0" dirty="0">
                  <a:ln>
                    <a:noFill/>
                  </a:ln>
                  <a:solidFill>
                    <a:srgbClr val="FFFFFF"/>
                  </a:solidFill>
                  <a:effectLst/>
                  <a:uLnTx/>
                  <a:uFillTx/>
                  <a:latin typeface="Calibri" panose="020F0502020204030204" pitchFamily="34" charset="0"/>
                  <a:ea typeface="ＭＳ Ｐゴシック" charset="0"/>
                  <a:cs typeface="Calibri" panose="020F0502020204030204" pitchFamily="34" charset="0"/>
                </a:endParaRPr>
              </a:p>
            </p:txBody>
          </p:sp>
          <p:sp>
            <p:nvSpPr>
              <p:cNvPr id="557" name="Rectangle 110"/>
              <p:cNvSpPr>
                <a:spLocks noChangeArrowheads="1"/>
              </p:cNvSpPr>
              <p:nvPr/>
            </p:nvSpPr>
            <p:spPr bwMode="auto">
              <a:xfrm>
                <a:off x="2088544" y="2673862"/>
                <a:ext cx="53509" cy="55207"/>
              </a:xfrm>
              <a:prstGeom prst="rect">
                <a:avLst/>
              </a:prstGeom>
              <a:noFill/>
              <a:ln w="9525">
                <a:noFill/>
                <a:miter lim="800000"/>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altLang="en-US" sz="1200" b="0" i="0" u="none" strike="noStrike" kern="0" cap="none" spc="0" normalizeH="0" baseline="0" noProof="0" dirty="0">
                  <a:ln>
                    <a:noFill/>
                  </a:ln>
                  <a:solidFill>
                    <a:srgbClr val="FFFFFF"/>
                  </a:solidFill>
                  <a:effectLst/>
                  <a:uLnTx/>
                  <a:uFillTx/>
                  <a:latin typeface="Calibri" panose="020F0502020204030204" pitchFamily="34" charset="0"/>
                  <a:ea typeface="ＭＳ Ｐゴシック" charset="0"/>
                  <a:cs typeface="Calibri" panose="020F0502020204030204" pitchFamily="34" charset="0"/>
                </a:endParaRPr>
              </a:p>
            </p:txBody>
          </p:sp>
          <p:sp>
            <p:nvSpPr>
              <p:cNvPr id="558" name="Rectangle 112"/>
              <p:cNvSpPr>
                <a:spLocks noChangeArrowheads="1"/>
              </p:cNvSpPr>
              <p:nvPr/>
            </p:nvSpPr>
            <p:spPr bwMode="auto">
              <a:xfrm>
                <a:off x="2246745" y="2618657"/>
                <a:ext cx="53509" cy="55205"/>
              </a:xfrm>
              <a:prstGeom prst="rect">
                <a:avLst/>
              </a:prstGeom>
              <a:noFill/>
              <a:ln w="9525">
                <a:noFill/>
                <a:miter lim="800000"/>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altLang="en-US" sz="1200" b="0" i="0" u="none" strike="noStrike" kern="0" cap="none" spc="0" normalizeH="0" baseline="0" noProof="0" dirty="0">
                  <a:ln>
                    <a:noFill/>
                  </a:ln>
                  <a:solidFill>
                    <a:srgbClr val="FFFFFF"/>
                  </a:solidFill>
                  <a:effectLst/>
                  <a:uLnTx/>
                  <a:uFillTx/>
                  <a:latin typeface="Calibri" panose="020F0502020204030204" pitchFamily="34" charset="0"/>
                  <a:ea typeface="ＭＳ Ｐゴシック" charset="0"/>
                  <a:cs typeface="Calibri" panose="020F0502020204030204" pitchFamily="34" charset="0"/>
                </a:endParaRPr>
              </a:p>
            </p:txBody>
          </p:sp>
          <p:sp>
            <p:nvSpPr>
              <p:cNvPr id="559" name="Rectangle 114"/>
              <p:cNvSpPr>
                <a:spLocks noChangeArrowheads="1"/>
              </p:cNvSpPr>
              <p:nvPr/>
            </p:nvSpPr>
            <p:spPr bwMode="auto">
              <a:xfrm>
                <a:off x="2402619" y="2644946"/>
                <a:ext cx="55836" cy="55205"/>
              </a:xfrm>
              <a:prstGeom prst="rect">
                <a:avLst/>
              </a:prstGeom>
              <a:noFill/>
              <a:ln w="9525">
                <a:noFill/>
                <a:miter lim="800000"/>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altLang="en-US" sz="1200" b="0" i="0" u="none" strike="noStrike" kern="0" cap="none" spc="0" normalizeH="0" baseline="0" noProof="0" dirty="0">
                  <a:ln>
                    <a:noFill/>
                  </a:ln>
                  <a:solidFill>
                    <a:srgbClr val="FFFFFF"/>
                  </a:solidFill>
                  <a:effectLst/>
                  <a:uLnTx/>
                  <a:uFillTx/>
                  <a:latin typeface="Calibri" panose="020F0502020204030204" pitchFamily="34" charset="0"/>
                  <a:ea typeface="ＭＳ Ｐゴシック" charset="0"/>
                  <a:cs typeface="Calibri" panose="020F0502020204030204" pitchFamily="34" charset="0"/>
                </a:endParaRPr>
              </a:p>
            </p:txBody>
          </p:sp>
          <p:sp>
            <p:nvSpPr>
              <p:cNvPr id="560" name="Rectangle 116"/>
              <p:cNvSpPr>
                <a:spLocks noChangeArrowheads="1"/>
              </p:cNvSpPr>
              <p:nvPr/>
            </p:nvSpPr>
            <p:spPr bwMode="auto">
              <a:xfrm>
                <a:off x="2642249" y="2721182"/>
                <a:ext cx="53509" cy="55207"/>
              </a:xfrm>
              <a:prstGeom prst="rect">
                <a:avLst/>
              </a:prstGeom>
              <a:noFill/>
              <a:ln w="9525">
                <a:noFill/>
                <a:miter lim="800000"/>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altLang="en-US" sz="1200" b="0" i="0" u="none" strike="noStrike" kern="0" cap="none" spc="0" normalizeH="0" baseline="0" noProof="0" dirty="0">
                  <a:ln>
                    <a:noFill/>
                  </a:ln>
                  <a:solidFill>
                    <a:srgbClr val="FFFFFF"/>
                  </a:solidFill>
                  <a:effectLst/>
                  <a:uLnTx/>
                  <a:uFillTx/>
                  <a:latin typeface="Calibri" panose="020F0502020204030204" pitchFamily="34" charset="0"/>
                  <a:ea typeface="ＭＳ Ｐゴシック" charset="0"/>
                  <a:cs typeface="Calibri" panose="020F0502020204030204" pitchFamily="34" charset="0"/>
                </a:endParaRPr>
              </a:p>
            </p:txBody>
          </p:sp>
          <p:sp>
            <p:nvSpPr>
              <p:cNvPr id="561" name="Rectangle 118"/>
              <p:cNvSpPr>
                <a:spLocks noChangeArrowheads="1"/>
              </p:cNvSpPr>
              <p:nvPr/>
            </p:nvSpPr>
            <p:spPr bwMode="auto">
              <a:xfrm>
                <a:off x="2877224" y="2665977"/>
                <a:ext cx="55836" cy="55205"/>
              </a:xfrm>
              <a:prstGeom prst="rect">
                <a:avLst/>
              </a:prstGeom>
              <a:noFill/>
              <a:ln w="9525">
                <a:noFill/>
                <a:miter lim="800000"/>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altLang="en-US" sz="1200" b="0" i="0" u="none" strike="noStrike" kern="0" cap="none" spc="0" normalizeH="0" baseline="0" noProof="0" dirty="0">
                  <a:ln>
                    <a:noFill/>
                  </a:ln>
                  <a:solidFill>
                    <a:srgbClr val="FFFFFF"/>
                  </a:solidFill>
                  <a:effectLst/>
                  <a:uLnTx/>
                  <a:uFillTx/>
                  <a:latin typeface="Calibri" panose="020F0502020204030204" pitchFamily="34" charset="0"/>
                  <a:ea typeface="ＭＳ Ｐゴシック" charset="0"/>
                  <a:cs typeface="Calibri" panose="020F0502020204030204" pitchFamily="34" charset="0"/>
                </a:endParaRPr>
              </a:p>
            </p:txBody>
          </p:sp>
          <p:sp>
            <p:nvSpPr>
              <p:cNvPr id="562" name="Rectangle 120"/>
              <p:cNvSpPr>
                <a:spLocks noChangeArrowheads="1"/>
              </p:cNvSpPr>
              <p:nvPr/>
            </p:nvSpPr>
            <p:spPr bwMode="auto">
              <a:xfrm>
                <a:off x="3114526" y="3107622"/>
                <a:ext cx="55836" cy="55205"/>
              </a:xfrm>
              <a:prstGeom prst="rect">
                <a:avLst/>
              </a:prstGeom>
              <a:noFill/>
              <a:ln w="9525">
                <a:noFill/>
                <a:miter lim="800000"/>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altLang="en-US" sz="1200" b="0" i="0" u="none" strike="noStrike" kern="0" cap="none" spc="0" normalizeH="0" baseline="0" noProof="0" dirty="0">
                  <a:ln>
                    <a:noFill/>
                  </a:ln>
                  <a:solidFill>
                    <a:srgbClr val="FFFFFF"/>
                  </a:solidFill>
                  <a:effectLst/>
                  <a:uLnTx/>
                  <a:uFillTx/>
                  <a:latin typeface="Calibri" panose="020F0502020204030204" pitchFamily="34" charset="0"/>
                  <a:ea typeface="ＭＳ Ｐゴシック" charset="0"/>
                  <a:cs typeface="Calibri" panose="020F0502020204030204" pitchFamily="34" charset="0"/>
                </a:endParaRPr>
              </a:p>
            </p:txBody>
          </p:sp>
          <p:sp>
            <p:nvSpPr>
              <p:cNvPr id="563" name="Rectangle 122"/>
              <p:cNvSpPr>
                <a:spLocks noChangeArrowheads="1"/>
              </p:cNvSpPr>
              <p:nvPr/>
            </p:nvSpPr>
            <p:spPr bwMode="auto">
              <a:xfrm>
                <a:off x="3351828" y="3428341"/>
                <a:ext cx="55836" cy="55205"/>
              </a:xfrm>
              <a:prstGeom prst="rect">
                <a:avLst/>
              </a:prstGeom>
              <a:noFill/>
              <a:ln w="9525">
                <a:noFill/>
                <a:miter lim="800000"/>
                <a:headEnd/>
                <a:tailEnd/>
              </a:ln>
            </p:spPr>
            <p:txBody>
              <a:bodyPr/>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altLang="en-US" sz="1200" b="0" i="0" u="none" strike="noStrike" kern="0" cap="none" spc="0" normalizeH="0" baseline="0" noProof="0" dirty="0">
                  <a:ln>
                    <a:noFill/>
                  </a:ln>
                  <a:solidFill>
                    <a:srgbClr val="FFFFFF"/>
                  </a:solidFill>
                  <a:effectLst/>
                  <a:uLnTx/>
                  <a:uFillTx/>
                  <a:latin typeface="Calibri" panose="020F0502020204030204" pitchFamily="34" charset="0"/>
                  <a:ea typeface="ＭＳ Ｐゴシック" charset="0"/>
                  <a:cs typeface="Calibri" panose="020F0502020204030204" pitchFamily="34" charset="0"/>
                </a:endParaRPr>
              </a:p>
            </p:txBody>
          </p:sp>
        </p:grpSp>
        <p:sp>
          <p:nvSpPr>
            <p:cNvPr id="564" name="Freeform 933"/>
            <p:cNvSpPr/>
            <p:nvPr/>
          </p:nvSpPr>
          <p:spPr>
            <a:xfrm>
              <a:off x="926005" y="2708298"/>
              <a:ext cx="5171017" cy="1443039"/>
            </a:xfrm>
            <a:custGeom>
              <a:avLst/>
              <a:gdLst>
                <a:gd name="connsiteX0" fmla="*/ 0 w 5695950"/>
                <a:gd name="connsiteY0" fmla="*/ 0 h 2404110"/>
                <a:gd name="connsiteX1" fmla="*/ 163830 w 5695950"/>
                <a:gd name="connsiteY1" fmla="*/ 1703070 h 2404110"/>
                <a:gd name="connsiteX2" fmla="*/ 240030 w 5695950"/>
                <a:gd name="connsiteY2" fmla="*/ 1714500 h 2404110"/>
                <a:gd name="connsiteX3" fmla="*/ 316230 w 5695950"/>
                <a:gd name="connsiteY3" fmla="*/ 1958340 h 2404110"/>
                <a:gd name="connsiteX4" fmla="*/ 472440 w 5695950"/>
                <a:gd name="connsiteY4" fmla="*/ 1950720 h 2404110"/>
                <a:gd name="connsiteX5" fmla="*/ 636270 w 5695950"/>
                <a:gd name="connsiteY5" fmla="*/ 2019300 h 2404110"/>
                <a:gd name="connsiteX6" fmla="*/ 796290 w 5695950"/>
                <a:gd name="connsiteY6" fmla="*/ 2011680 h 2404110"/>
                <a:gd name="connsiteX7" fmla="*/ 948690 w 5695950"/>
                <a:gd name="connsiteY7" fmla="*/ 2266950 h 2404110"/>
                <a:gd name="connsiteX8" fmla="*/ 1192530 w 5695950"/>
                <a:gd name="connsiteY8" fmla="*/ 2057400 h 2404110"/>
                <a:gd name="connsiteX9" fmla="*/ 1424940 w 5695950"/>
                <a:gd name="connsiteY9" fmla="*/ 2202180 h 2404110"/>
                <a:gd name="connsiteX10" fmla="*/ 1661160 w 5695950"/>
                <a:gd name="connsiteY10" fmla="*/ 2045970 h 2404110"/>
                <a:gd name="connsiteX11" fmla="*/ 1893570 w 5695950"/>
                <a:gd name="connsiteY11" fmla="*/ 2084070 h 2404110"/>
                <a:gd name="connsiteX12" fmla="*/ 2133600 w 5695950"/>
                <a:gd name="connsiteY12" fmla="*/ 1809750 h 2404110"/>
                <a:gd name="connsiteX13" fmla="*/ 2373630 w 5695950"/>
                <a:gd name="connsiteY13" fmla="*/ 2388870 h 2404110"/>
                <a:gd name="connsiteX14" fmla="*/ 2842260 w 5695950"/>
                <a:gd name="connsiteY14" fmla="*/ 2369820 h 2404110"/>
                <a:gd name="connsiteX15" fmla="*/ 3326130 w 5695950"/>
                <a:gd name="connsiteY15" fmla="*/ 2316480 h 2404110"/>
                <a:gd name="connsiteX16" fmla="*/ 3798570 w 5695950"/>
                <a:gd name="connsiteY16" fmla="*/ 2335530 h 2404110"/>
                <a:gd name="connsiteX17" fmla="*/ 4271010 w 5695950"/>
                <a:gd name="connsiteY17" fmla="*/ 2404110 h 2404110"/>
                <a:gd name="connsiteX18" fmla="*/ 4743450 w 5695950"/>
                <a:gd name="connsiteY18" fmla="*/ 2400300 h 2404110"/>
                <a:gd name="connsiteX19" fmla="*/ 5219700 w 5695950"/>
                <a:gd name="connsiteY19" fmla="*/ 2404110 h 2404110"/>
                <a:gd name="connsiteX20" fmla="*/ 5695950 w 5695950"/>
                <a:gd name="connsiteY20" fmla="*/ 2240280 h 2404110"/>
                <a:gd name="connsiteX0" fmla="*/ 0 w 5695950"/>
                <a:gd name="connsiteY0" fmla="*/ 0 h 2404110"/>
                <a:gd name="connsiteX1" fmla="*/ 95026 w 5695950"/>
                <a:gd name="connsiteY1" fmla="*/ 967816 h 2404110"/>
                <a:gd name="connsiteX2" fmla="*/ 163830 w 5695950"/>
                <a:gd name="connsiteY2" fmla="*/ 1703070 h 2404110"/>
                <a:gd name="connsiteX3" fmla="*/ 240030 w 5695950"/>
                <a:gd name="connsiteY3" fmla="*/ 1714500 h 2404110"/>
                <a:gd name="connsiteX4" fmla="*/ 316230 w 5695950"/>
                <a:gd name="connsiteY4" fmla="*/ 1958340 h 2404110"/>
                <a:gd name="connsiteX5" fmla="*/ 472440 w 5695950"/>
                <a:gd name="connsiteY5" fmla="*/ 1950720 h 2404110"/>
                <a:gd name="connsiteX6" fmla="*/ 636270 w 5695950"/>
                <a:gd name="connsiteY6" fmla="*/ 2019300 h 2404110"/>
                <a:gd name="connsiteX7" fmla="*/ 796290 w 5695950"/>
                <a:gd name="connsiteY7" fmla="*/ 2011680 h 2404110"/>
                <a:gd name="connsiteX8" fmla="*/ 948690 w 5695950"/>
                <a:gd name="connsiteY8" fmla="*/ 2266950 h 2404110"/>
                <a:gd name="connsiteX9" fmla="*/ 1192530 w 5695950"/>
                <a:gd name="connsiteY9" fmla="*/ 2057400 h 2404110"/>
                <a:gd name="connsiteX10" fmla="*/ 1424940 w 5695950"/>
                <a:gd name="connsiteY10" fmla="*/ 2202180 h 2404110"/>
                <a:gd name="connsiteX11" fmla="*/ 1661160 w 5695950"/>
                <a:gd name="connsiteY11" fmla="*/ 2045970 h 2404110"/>
                <a:gd name="connsiteX12" fmla="*/ 1893570 w 5695950"/>
                <a:gd name="connsiteY12" fmla="*/ 2084070 h 2404110"/>
                <a:gd name="connsiteX13" fmla="*/ 2133600 w 5695950"/>
                <a:gd name="connsiteY13" fmla="*/ 1809750 h 2404110"/>
                <a:gd name="connsiteX14" fmla="*/ 2373630 w 5695950"/>
                <a:gd name="connsiteY14" fmla="*/ 2388870 h 2404110"/>
                <a:gd name="connsiteX15" fmla="*/ 2842260 w 5695950"/>
                <a:gd name="connsiteY15" fmla="*/ 2369820 h 2404110"/>
                <a:gd name="connsiteX16" fmla="*/ 3326130 w 5695950"/>
                <a:gd name="connsiteY16" fmla="*/ 2316480 h 2404110"/>
                <a:gd name="connsiteX17" fmla="*/ 3798570 w 5695950"/>
                <a:gd name="connsiteY17" fmla="*/ 2335530 h 2404110"/>
                <a:gd name="connsiteX18" fmla="*/ 4271010 w 5695950"/>
                <a:gd name="connsiteY18" fmla="*/ 2404110 h 2404110"/>
                <a:gd name="connsiteX19" fmla="*/ 4743450 w 5695950"/>
                <a:gd name="connsiteY19" fmla="*/ 2400300 h 2404110"/>
                <a:gd name="connsiteX20" fmla="*/ 5219700 w 5695950"/>
                <a:gd name="connsiteY20" fmla="*/ 2404110 h 2404110"/>
                <a:gd name="connsiteX21" fmla="*/ 5695950 w 5695950"/>
                <a:gd name="connsiteY21" fmla="*/ 2240280 h 2404110"/>
                <a:gd name="connsiteX0" fmla="*/ 0 w 5695950"/>
                <a:gd name="connsiteY0" fmla="*/ 0 h 2404110"/>
                <a:gd name="connsiteX1" fmla="*/ 78281 w 5695950"/>
                <a:gd name="connsiteY1" fmla="*/ 655139 h 2404110"/>
                <a:gd name="connsiteX2" fmla="*/ 163830 w 5695950"/>
                <a:gd name="connsiteY2" fmla="*/ 1703070 h 2404110"/>
                <a:gd name="connsiteX3" fmla="*/ 240030 w 5695950"/>
                <a:gd name="connsiteY3" fmla="*/ 1714500 h 2404110"/>
                <a:gd name="connsiteX4" fmla="*/ 316230 w 5695950"/>
                <a:gd name="connsiteY4" fmla="*/ 1958340 h 2404110"/>
                <a:gd name="connsiteX5" fmla="*/ 472440 w 5695950"/>
                <a:gd name="connsiteY5" fmla="*/ 1950720 h 2404110"/>
                <a:gd name="connsiteX6" fmla="*/ 636270 w 5695950"/>
                <a:gd name="connsiteY6" fmla="*/ 2019300 h 2404110"/>
                <a:gd name="connsiteX7" fmla="*/ 796290 w 5695950"/>
                <a:gd name="connsiteY7" fmla="*/ 2011680 h 2404110"/>
                <a:gd name="connsiteX8" fmla="*/ 948690 w 5695950"/>
                <a:gd name="connsiteY8" fmla="*/ 2266950 h 2404110"/>
                <a:gd name="connsiteX9" fmla="*/ 1192530 w 5695950"/>
                <a:gd name="connsiteY9" fmla="*/ 2057400 h 2404110"/>
                <a:gd name="connsiteX10" fmla="*/ 1424940 w 5695950"/>
                <a:gd name="connsiteY10" fmla="*/ 2202180 h 2404110"/>
                <a:gd name="connsiteX11" fmla="*/ 1661160 w 5695950"/>
                <a:gd name="connsiteY11" fmla="*/ 2045970 h 2404110"/>
                <a:gd name="connsiteX12" fmla="*/ 1893570 w 5695950"/>
                <a:gd name="connsiteY12" fmla="*/ 2084070 h 2404110"/>
                <a:gd name="connsiteX13" fmla="*/ 2133600 w 5695950"/>
                <a:gd name="connsiteY13" fmla="*/ 1809750 h 2404110"/>
                <a:gd name="connsiteX14" fmla="*/ 2373630 w 5695950"/>
                <a:gd name="connsiteY14" fmla="*/ 2388870 h 2404110"/>
                <a:gd name="connsiteX15" fmla="*/ 2842260 w 5695950"/>
                <a:gd name="connsiteY15" fmla="*/ 2369820 h 2404110"/>
                <a:gd name="connsiteX16" fmla="*/ 3326130 w 5695950"/>
                <a:gd name="connsiteY16" fmla="*/ 2316480 h 2404110"/>
                <a:gd name="connsiteX17" fmla="*/ 3798570 w 5695950"/>
                <a:gd name="connsiteY17" fmla="*/ 2335530 h 2404110"/>
                <a:gd name="connsiteX18" fmla="*/ 4271010 w 5695950"/>
                <a:gd name="connsiteY18" fmla="*/ 2404110 h 2404110"/>
                <a:gd name="connsiteX19" fmla="*/ 4743450 w 5695950"/>
                <a:gd name="connsiteY19" fmla="*/ 2400300 h 2404110"/>
                <a:gd name="connsiteX20" fmla="*/ 5219700 w 5695950"/>
                <a:gd name="connsiteY20" fmla="*/ 2404110 h 2404110"/>
                <a:gd name="connsiteX21" fmla="*/ 5695950 w 5695950"/>
                <a:gd name="connsiteY21" fmla="*/ 2240280 h 2404110"/>
                <a:gd name="connsiteX0" fmla="*/ 0 w 5681996"/>
                <a:gd name="connsiteY0" fmla="*/ 0 h 2391477"/>
                <a:gd name="connsiteX1" fmla="*/ 64327 w 5681996"/>
                <a:gd name="connsiteY1" fmla="*/ 642506 h 2391477"/>
                <a:gd name="connsiteX2" fmla="*/ 149876 w 5681996"/>
                <a:gd name="connsiteY2" fmla="*/ 1690437 h 2391477"/>
                <a:gd name="connsiteX3" fmla="*/ 226076 w 5681996"/>
                <a:gd name="connsiteY3" fmla="*/ 1701867 h 2391477"/>
                <a:gd name="connsiteX4" fmla="*/ 302276 w 5681996"/>
                <a:gd name="connsiteY4" fmla="*/ 1945707 h 2391477"/>
                <a:gd name="connsiteX5" fmla="*/ 458486 w 5681996"/>
                <a:gd name="connsiteY5" fmla="*/ 1938087 h 2391477"/>
                <a:gd name="connsiteX6" fmla="*/ 622316 w 5681996"/>
                <a:gd name="connsiteY6" fmla="*/ 2006667 h 2391477"/>
                <a:gd name="connsiteX7" fmla="*/ 782336 w 5681996"/>
                <a:gd name="connsiteY7" fmla="*/ 1999047 h 2391477"/>
                <a:gd name="connsiteX8" fmla="*/ 934736 w 5681996"/>
                <a:gd name="connsiteY8" fmla="*/ 2254317 h 2391477"/>
                <a:gd name="connsiteX9" fmla="*/ 1178576 w 5681996"/>
                <a:gd name="connsiteY9" fmla="*/ 2044767 h 2391477"/>
                <a:gd name="connsiteX10" fmla="*/ 1410986 w 5681996"/>
                <a:gd name="connsiteY10" fmla="*/ 2189547 h 2391477"/>
                <a:gd name="connsiteX11" fmla="*/ 1647206 w 5681996"/>
                <a:gd name="connsiteY11" fmla="*/ 2033337 h 2391477"/>
                <a:gd name="connsiteX12" fmla="*/ 1879616 w 5681996"/>
                <a:gd name="connsiteY12" fmla="*/ 2071437 h 2391477"/>
                <a:gd name="connsiteX13" fmla="*/ 2119646 w 5681996"/>
                <a:gd name="connsiteY13" fmla="*/ 1797117 h 2391477"/>
                <a:gd name="connsiteX14" fmla="*/ 2359676 w 5681996"/>
                <a:gd name="connsiteY14" fmla="*/ 2376237 h 2391477"/>
                <a:gd name="connsiteX15" fmla="*/ 2828306 w 5681996"/>
                <a:gd name="connsiteY15" fmla="*/ 2357187 h 2391477"/>
                <a:gd name="connsiteX16" fmla="*/ 3312176 w 5681996"/>
                <a:gd name="connsiteY16" fmla="*/ 2303847 h 2391477"/>
                <a:gd name="connsiteX17" fmla="*/ 3784616 w 5681996"/>
                <a:gd name="connsiteY17" fmla="*/ 2322897 h 2391477"/>
                <a:gd name="connsiteX18" fmla="*/ 4257056 w 5681996"/>
                <a:gd name="connsiteY18" fmla="*/ 2391477 h 2391477"/>
                <a:gd name="connsiteX19" fmla="*/ 4729496 w 5681996"/>
                <a:gd name="connsiteY19" fmla="*/ 2387667 h 2391477"/>
                <a:gd name="connsiteX20" fmla="*/ 5205746 w 5681996"/>
                <a:gd name="connsiteY20" fmla="*/ 2391477 h 2391477"/>
                <a:gd name="connsiteX21" fmla="*/ 5681996 w 5681996"/>
                <a:gd name="connsiteY21" fmla="*/ 2227647 h 2391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681996" h="2391477">
                  <a:moveTo>
                    <a:pt x="0" y="0"/>
                  </a:moveTo>
                  <a:lnTo>
                    <a:pt x="64327" y="642506"/>
                  </a:lnTo>
                  <a:lnTo>
                    <a:pt x="149876" y="1690437"/>
                  </a:lnTo>
                  <a:lnTo>
                    <a:pt x="226076" y="1701867"/>
                  </a:lnTo>
                  <a:lnTo>
                    <a:pt x="302276" y="1945707"/>
                  </a:lnTo>
                  <a:lnTo>
                    <a:pt x="458486" y="1938087"/>
                  </a:lnTo>
                  <a:lnTo>
                    <a:pt x="622316" y="2006667"/>
                  </a:lnTo>
                  <a:lnTo>
                    <a:pt x="782336" y="1999047"/>
                  </a:lnTo>
                  <a:lnTo>
                    <a:pt x="934736" y="2254317"/>
                  </a:lnTo>
                  <a:lnTo>
                    <a:pt x="1178576" y="2044767"/>
                  </a:lnTo>
                  <a:lnTo>
                    <a:pt x="1410986" y="2189547"/>
                  </a:lnTo>
                  <a:lnTo>
                    <a:pt x="1647206" y="2033337"/>
                  </a:lnTo>
                  <a:lnTo>
                    <a:pt x="1879616" y="2071437"/>
                  </a:lnTo>
                  <a:lnTo>
                    <a:pt x="2119646" y="1797117"/>
                  </a:lnTo>
                  <a:lnTo>
                    <a:pt x="2359676" y="2376237"/>
                  </a:lnTo>
                  <a:lnTo>
                    <a:pt x="2828306" y="2357187"/>
                  </a:lnTo>
                  <a:lnTo>
                    <a:pt x="3312176" y="2303847"/>
                  </a:lnTo>
                  <a:lnTo>
                    <a:pt x="3784616" y="2322897"/>
                  </a:lnTo>
                  <a:lnTo>
                    <a:pt x="4257056" y="2391477"/>
                  </a:lnTo>
                  <a:lnTo>
                    <a:pt x="4729496" y="2387667"/>
                  </a:lnTo>
                  <a:lnTo>
                    <a:pt x="5205746" y="2391477"/>
                  </a:lnTo>
                  <a:lnTo>
                    <a:pt x="5681996" y="2227647"/>
                  </a:lnTo>
                </a:path>
              </a:pathLst>
            </a:custGeom>
            <a:noFill/>
            <a:ln w="28575" cap="flat" cmpd="sng" algn="ctr">
              <a:solidFill>
                <a:schemeClr val="accent1"/>
              </a:solid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libri" panose="020F0502020204030204" pitchFamily="34" charset="0"/>
                <a:ea typeface="+mn-ea"/>
                <a:cs typeface="Calibri" panose="020F0502020204030204" pitchFamily="34" charset="0"/>
              </a:endParaRPr>
            </a:p>
          </p:txBody>
        </p:sp>
        <p:grpSp>
          <p:nvGrpSpPr>
            <p:cNvPr id="2" name="Group 1">
              <a:extLst>
                <a:ext uri="{FF2B5EF4-FFF2-40B4-BE49-F238E27FC236}">
                  <a16:creationId xmlns:a16="http://schemas.microsoft.com/office/drawing/2014/main" id="{ABA54807-327D-7A48-9BFF-7B29793C3E15}"/>
                </a:ext>
              </a:extLst>
            </p:cNvPr>
            <p:cNvGrpSpPr/>
            <p:nvPr/>
          </p:nvGrpSpPr>
          <p:grpSpPr>
            <a:xfrm>
              <a:off x="849777" y="2251079"/>
              <a:ext cx="69851" cy="2282850"/>
              <a:chOff x="849777" y="2251079"/>
              <a:chExt cx="69851" cy="2282850"/>
            </a:xfrm>
          </p:grpSpPr>
          <p:cxnSp>
            <p:nvCxnSpPr>
              <p:cNvPr id="62495" name="Straight Connector 484"/>
              <p:cNvCxnSpPr>
                <a:cxnSpLocks noChangeShapeType="1"/>
              </p:cNvCxnSpPr>
              <p:nvPr/>
            </p:nvCxnSpPr>
            <p:spPr bwMode="auto">
              <a:xfrm rot="5400000">
                <a:off x="884703" y="4498977"/>
                <a:ext cx="0" cy="69851"/>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cxnSp>
          <p:cxnSp>
            <p:nvCxnSpPr>
              <p:cNvPr id="62556" name="Straight Connector 479"/>
              <p:cNvCxnSpPr>
                <a:cxnSpLocks noChangeShapeType="1"/>
              </p:cNvCxnSpPr>
              <p:nvPr/>
            </p:nvCxnSpPr>
            <p:spPr bwMode="auto">
              <a:xfrm>
                <a:off x="919628" y="2251104"/>
                <a:ext cx="0" cy="2282825"/>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cxnSp>
          <p:cxnSp>
            <p:nvCxnSpPr>
              <p:cNvPr id="62557" name="Straight Connector 480"/>
              <p:cNvCxnSpPr>
                <a:cxnSpLocks noChangeShapeType="1"/>
              </p:cNvCxnSpPr>
              <p:nvPr/>
            </p:nvCxnSpPr>
            <p:spPr bwMode="auto">
              <a:xfrm rot="5400000">
                <a:off x="884703" y="2216153"/>
                <a:ext cx="0" cy="69851"/>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cxnSp>
          <p:cxnSp>
            <p:nvCxnSpPr>
              <p:cNvPr id="62558" name="Straight Connector 481"/>
              <p:cNvCxnSpPr>
                <a:cxnSpLocks noChangeShapeType="1"/>
              </p:cNvCxnSpPr>
              <p:nvPr/>
            </p:nvCxnSpPr>
            <p:spPr bwMode="auto">
              <a:xfrm rot="5400000">
                <a:off x="884703" y="2673353"/>
                <a:ext cx="0" cy="69851"/>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cxnSp>
          <p:cxnSp>
            <p:nvCxnSpPr>
              <p:cNvPr id="62559" name="Straight Connector 482"/>
              <p:cNvCxnSpPr>
                <a:cxnSpLocks noChangeShapeType="1"/>
              </p:cNvCxnSpPr>
              <p:nvPr/>
            </p:nvCxnSpPr>
            <p:spPr bwMode="auto">
              <a:xfrm rot="5400000">
                <a:off x="884703" y="3586164"/>
                <a:ext cx="0" cy="69851"/>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cxnSp>
          <p:cxnSp>
            <p:nvCxnSpPr>
              <p:cNvPr id="62560" name="Straight Connector 483"/>
              <p:cNvCxnSpPr>
                <a:cxnSpLocks noChangeShapeType="1"/>
              </p:cNvCxnSpPr>
              <p:nvPr/>
            </p:nvCxnSpPr>
            <p:spPr bwMode="auto">
              <a:xfrm rot="5400000">
                <a:off x="884703" y="4041777"/>
                <a:ext cx="0" cy="69851"/>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cxnSp>
          <p:cxnSp>
            <p:nvCxnSpPr>
              <p:cNvPr id="62587" name="Straight Connector 583"/>
              <p:cNvCxnSpPr>
                <a:cxnSpLocks noChangeShapeType="1"/>
              </p:cNvCxnSpPr>
              <p:nvPr/>
            </p:nvCxnSpPr>
            <p:spPr bwMode="auto">
              <a:xfrm rot="5400000">
                <a:off x="884703" y="3128965"/>
                <a:ext cx="0" cy="69851"/>
              </a:xfrm>
              <a:prstGeom prst="line">
                <a:avLst/>
              </a:prstGeom>
              <a:noFill/>
              <a:ln w="28575">
                <a:solidFill>
                  <a:srgbClr val="000000"/>
                </a:solidFill>
                <a:round/>
                <a:headEnd/>
                <a:tailEnd/>
              </a:ln>
              <a:extLst>
                <a:ext uri="{909E8E84-426E-40DD-AFC4-6F175D3DCCD1}">
                  <a14:hiddenFill xmlns:a14="http://schemas.microsoft.com/office/drawing/2010/main">
                    <a:noFill/>
                  </a14:hiddenFill>
                </a:ext>
              </a:extLst>
            </p:spPr>
          </p:cxnSp>
        </p:grpSp>
        <p:sp>
          <p:nvSpPr>
            <p:cNvPr id="566" name="Rectangle 127"/>
            <p:cNvSpPr>
              <a:spLocks noChangeArrowheads="1"/>
            </p:cNvSpPr>
            <p:nvPr/>
          </p:nvSpPr>
          <p:spPr bwMode="auto">
            <a:xfrm>
              <a:off x="565082" y="2166944"/>
              <a:ext cx="274113" cy="215444"/>
            </a:xfrm>
            <a:prstGeom prst="rect">
              <a:avLst/>
            </a:prstGeom>
            <a:noFill/>
            <a:ln w="9525">
              <a:noFill/>
              <a:miter lim="800000"/>
              <a:headEnd/>
              <a:tailEnd/>
            </a:ln>
          </p:spPr>
          <p:txBody>
            <a:bodyPr wrap="none" lIns="0" tIns="0" rIns="0" bIns="0">
              <a:spAutoFit/>
            </a:bodyPr>
            <a:lstStyle/>
            <a:p>
              <a:pPr marL="0" marR="0" lvl="0" indent="0" algn="r" defTabSz="913969" rtl="0" eaLnBrk="0" fontAlgn="base" latinLnBrk="0" hangingPunct="0">
                <a:lnSpc>
                  <a:spcPct val="100000"/>
                </a:lnSpc>
                <a:spcBef>
                  <a:spcPct val="0"/>
                </a:spcBef>
                <a:spcAft>
                  <a:spcPct val="0"/>
                </a:spcAft>
                <a:buClrTx/>
                <a:buSzTx/>
                <a:buFontTx/>
                <a:buNone/>
                <a:tabLst/>
                <a:defRPr/>
              </a:pPr>
              <a:r>
                <a:rPr kumimoji="0" lang="en-US" altLang="en-US" sz="1400" b="0" i="0" u="none" strike="noStrike" kern="0" cap="none" spc="0" normalizeH="0" baseline="0" noProof="0" dirty="0">
                  <a:ln>
                    <a:noFill/>
                  </a:ln>
                  <a:solidFill>
                    <a:srgbClr val="000000"/>
                  </a:solidFill>
                  <a:effectLst/>
                  <a:uLnTx/>
                  <a:uFillTx/>
                  <a:latin typeface="Calibri" panose="020F0502020204030204" pitchFamily="34" charset="0"/>
                  <a:ea typeface="ＭＳ Ｐゴシック" charset="0"/>
                  <a:cs typeface="Calibri" panose="020F0502020204030204" pitchFamily="34" charset="0"/>
                </a:rPr>
                <a:t>370</a:t>
              </a:r>
            </a:p>
          </p:txBody>
        </p:sp>
        <p:sp>
          <p:nvSpPr>
            <p:cNvPr id="576" name="Rectangle 586"/>
            <p:cNvSpPr/>
            <p:nvPr/>
          </p:nvSpPr>
          <p:spPr>
            <a:xfrm rot="2700000">
              <a:off x="2611904" y="3642257"/>
              <a:ext cx="44451" cy="59267"/>
            </a:xfrm>
            <a:prstGeom prst="rect">
              <a:avLst/>
            </a:prstGeom>
            <a:solidFill>
              <a:schemeClr val="accent3"/>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577" name="Rectangle 587"/>
            <p:cNvSpPr/>
            <p:nvPr/>
          </p:nvSpPr>
          <p:spPr>
            <a:xfrm rot="2700000">
              <a:off x="2394174" y="3449903"/>
              <a:ext cx="46039" cy="61384"/>
            </a:xfrm>
            <a:prstGeom prst="rect">
              <a:avLst/>
            </a:prstGeom>
            <a:solidFill>
              <a:schemeClr val="accent3"/>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578" name="Rectangle 588"/>
            <p:cNvSpPr/>
            <p:nvPr/>
          </p:nvSpPr>
          <p:spPr>
            <a:xfrm rot="2700000">
              <a:off x="2179044" y="3188759"/>
              <a:ext cx="44451" cy="61384"/>
            </a:xfrm>
            <a:prstGeom prst="rect">
              <a:avLst/>
            </a:prstGeom>
            <a:solidFill>
              <a:schemeClr val="accent3"/>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579" name="Rectangle 589"/>
            <p:cNvSpPr/>
            <p:nvPr/>
          </p:nvSpPr>
          <p:spPr>
            <a:xfrm rot="2700000">
              <a:off x="1964204" y="3219985"/>
              <a:ext cx="44451" cy="59267"/>
            </a:xfrm>
            <a:prstGeom prst="rect">
              <a:avLst/>
            </a:prstGeom>
            <a:solidFill>
              <a:schemeClr val="accent3"/>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580" name="Rectangle 590"/>
            <p:cNvSpPr/>
            <p:nvPr/>
          </p:nvSpPr>
          <p:spPr>
            <a:xfrm rot="2700000">
              <a:off x="1750687" y="3175265"/>
              <a:ext cx="46037" cy="61384"/>
            </a:xfrm>
            <a:prstGeom prst="rect">
              <a:avLst/>
            </a:prstGeom>
            <a:solidFill>
              <a:schemeClr val="accent3"/>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581" name="Rectangle 598"/>
            <p:cNvSpPr/>
            <p:nvPr/>
          </p:nvSpPr>
          <p:spPr>
            <a:xfrm rot="2700000">
              <a:off x="1603579" y="3163629"/>
              <a:ext cx="46037" cy="59267"/>
            </a:xfrm>
            <a:prstGeom prst="rect">
              <a:avLst/>
            </a:prstGeom>
            <a:solidFill>
              <a:schemeClr val="accent3"/>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582" name="Rectangle 599"/>
            <p:cNvSpPr/>
            <p:nvPr/>
          </p:nvSpPr>
          <p:spPr>
            <a:xfrm rot="2700000">
              <a:off x="1460436" y="3191409"/>
              <a:ext cx="44451" cy="59267"/>
            </a:xfrm>
            <a:prstGeom prst="rect">
              <a:avLst/>
            </a:prstGeom>
            <a:solidFill>
              <a:schemeClr val="accent3"/>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583" name="Rectangle 600"/>
            <p:cNvSpPr/>
            <p:nvPr/>
          </p:nvSpPr>
          <p:spPr>
            <a:xfrm rot="2700000">
              <a:off x="1316771" y="3207045"/>
              <a:ext cx="46037" cy="61383"/>
            </a:xfrm>
            <a:prstGeom prst="rect">
              <a:avLst/>
            </a:prstGeom>
            <a:solidFill>
              <a:schemeClr val="accent3"/>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584" name="Rectangle 601"/>
            <p:cNvSpPr/>
            <p:nvPr/>
          </p:nvSpPr>
          <p:spPr>
            <a:xfrm rot="2700000">
              <a:off x="1172858" y="3116557"/>
              <a:ext cx="46039" cy="61383"/>
            </a:xfrm>
            <a:prstGeom prst="rect">
              <a:avLst/>
            </a:prstGeom>
            <a:solidFill>
              <a:schemeClr val="accent3"/>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585" name="Rectangle 608"/>
            <p:cNvSpPr/>
            <p:nvPr/>
          </p:nvSpPr>
          <p:spPr>
            <a:xfrm rot="2700000">
              <a:off x="1101664" y="3077662"/>
              <a:ext cx="44451" cy="61383"/>
            </a:xfrm>
            <a:prstGeom prst="rect">
              <a:avLst/>
            </a:prstGeom>
            <a:solidFill>
              <a:schemeClr val="accent3"/>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586" name="Rectangle 609"/>
            <p:cNvSpPr/>
            <p:nvPr/>
          </p:nvSpPr>
          <p:spPr>
            <a:xfrm rot="2700000">
              <a:off x="1031812" y="2969683"/>
              <a:ext cx="44451" cy="61384"/>
            </a:xfrm>
            <a:prstGeom prst="rect">
              <a:avLst/>
            </a:prstGeom>
            <a:solidFill>
              <a:schemeClr val="accent3"/>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587" name="Rectangle 610"/>
            <p:cNvSpPr/>
            <p:nvPr/>
          </p:nvSpPr>
          <p:spPr>
            <a:xfrm rot="2700000">
              <a:off x="956939" y="2940345"/>
              <a:ext cx="46037" cy="61383"/>
            </a:xfrm>
            <a:prstGeom prst="rect">
              <a:avLst/>
            </a:prstGeom>
            <a:solidFill>
              <a:schemeClr val="accent3"/>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589" name="Oval 17"/>
            <p:cNvSpPr/>
            <p:nvPr/>
          </p:nvSpPr>
          <p:spPr>
            <a:xfrm>
              <a:off x="887877" y="2686073"/>
              <a:ext cx="61384" cy="46039"/>
            </a:xfrm>
            <a:prstGeom prst="ellipse">
              <a:avLst/>
            </a:prstGeom>
            <a:solidFill>
              <a:schemeClr val="accent1"/>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590" name="Oval 612"/>
            <p:cNvSpPr/>
            <p:nvPr/>
          </p:nvSpPr>
          <p:spPr>
            <a:xfrm>
              <a:off x="955612" y="3062289"/>
              <a:ext cx="59267" cy="44451"/>
            </a:xfrm>
            <a:prstGeom prst="ellipse">
              <a:avLst/>
            </a:prstGeom>
            <a:solidFill>
              <a:schemeClr val="accent1"/>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591" name="Oval 613"/>
            <p:cNvSpPr/>
            <p:nvPr/>
          </p:nvSpPr>
          <p:spPr>
            <a:xfrm>
              <a:off x="1029696" y="3705249"/>
              <a:ext cx="59267" cy="46039"/>
            </a:xfrm>
            <a:prstGeom prst="ellipse">
              <a:avLst/>
            </a:prstGeom>
            <a:solidFill>
              <a:schemeClr val="accent1"/>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592" name="Oval 620"/>
            <p:cNvSpPr/>
            <p:nvPr/>
          </p:nvSpPr>
          <p:spPr>
            <a:xfrm>
              <a:off x="1101689" y="3716337"/>
              <a:ext cx="61383" cy="44451"/>
            </a:xfrm>
            <a:prstGeom prst="ellipse">
              <a:avLst/>
            </a:prstGeom>
            <a:solidFill>
              <a:schemeClr val="accent1"/>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593" name="Oval 621"/>
            <p:cNvSpPr/>
            <p:nvPr/>
          </p:nvSpPr>
          <p:spPr>
            <a:xfrm>
              <a:off x="1171511" y="3859219"/>
              <a:ext cx="61384" cy="46037"/>
            </a:xfrm>
            <a:prstGeom prst="ellipse">
              <a:avLst/>
            </a:prstGeom>
            <a:solidFill>
              <a:schemeClr val="accent1"/>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594" name="Oval 622"/>
            <p:cNvSpPr/>
            <p:nvPr/>
          </p:nvSpPr>
          <p:spPr>
            <a:xfrm>
              <a:off x="1315444" y="3859213"/>
              <a:ext cx="61384" cy="44451"/>
            </a:xfrm>
            <a:prstGeom prst="ellipse">
              <a:avLst/>
            </a:prstGeom>
            <a:solidFill>
              <a:schemeClr val="accent1"/>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595" name="Oval 623"/>
            <p:cNvSpPr/>
            <p:nvPr/>
          </p:nvSpPr>
          <p:spPr>
            <a:xfrm>
              <a:off x="1457289" y="3895733"/>
              <a:ext cx="61383" cy="46039"/>
            </a:xfrm>
            <a:prstGeom prst="ellipse">
              <a:avLst/>
            </a:prstGeom>
            <a:solidFill>
              <a:schemeClr val="accent1"/>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596" name="Oval 624"/>
            <p:cNvSpPr/>
            <p:nvPr/>
          </p:nvSpPr>
          <p:spPr>
            <a:xfrm>
              <a:off x="1601222" y="3894137"/>
              <a:ext cx="61383" cy="44451"/>
            </a:xfrm>
            <a:prstGeom prst="ellipse">
              <a:avLst/>
            </a:prstGeom>
            <a:solidFill>
              <a:schemeClr val="accent1"/>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597" name="Oval 625"/>
            <p:cNvSpPr/>
            <p:nvPr/>
          </p:nvSpPr>
          <p:spPr>
            <a:xfrm>
              <a:off x="1965289" y="3927485"/>
              <a:ext cx="61383" cy="46039"/>
            </a:xfrm>
            <a:prstGeom prst="ellipse">
              <a:avLst/>
            </a:prstGeom>
            <a:solidFill>
              <a:schemeClr val="accent1"/>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598" name="Oval 626"/>
            <p:cNvSpPr/>
            <p:nvPr/>
          </p:nvSpPr>
          <p:spPr>
            <a:xfrm>
              <a:off x="1747244" y="4043364"/>
              <a:ext cx="61384" cy="46037"/>
            </a:xfrm>
            <a:prstGeom prst="ellipse">
              <a:avLst/>
            </a:prstGeom>
            <a:solidFill>
              <a:schemeClr val="accent1"/>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599" name="Oval 627"/>
            <p:cNvSpPr/>
            <p:nvPr/>
          </p:nvSpPr>
          <p:spPr>
            <a:xfrm>
              <a:off x="2176928" y="4003681"/>
              <a:ext cx="59267" cy="46039"/>
            </a:xfrm>
            <a:prstGeom prst="ellipse">
              <a:avLst/>
            </a:prstGeom>
            <a:solidFill>
              <a:schemeClr val="accent1"/>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600" name="Oval 628"/>
            <p:cNvSpPr/>
            <p:nvPr/>
          </p:nvSpPr>
          <p:spPr>
            <a:xfrm>
              <a:off x="2394944" y="3914777"/>
              <a:ext cx="61384" cy="44451"/>
            </a:xfrm>
            <a:prstGeom prst="ellipse">
              <a:avLst/>
            </a:prstGeom>
            <a:solidFill>
              <a:schemeClr val="accent1"/>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601" name="Oval 629"/>
            <p:cNvSpPr/>
            <p:nvPr/>
          </p:nvSpPr>
          <p:spPr>
            <a:xfrm>
              <a:off x="2612989" y="3933841"/>
              <a:ext cx="61383" cy="46039"/>
            </a:xfrm>
            <a:prstGeom prst="ellipse">
              <a:avLst/>
            </a:prstGeom>
            <a:solidFill>
              <a:schemeClr val="accent1"/>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602" name="Oval 632"/>
            <p:cNvSpPr/>
            <p:nvPr/>
          </p:nvSpPr>
          <p:spPr>
            <a:xfrm>
              <a:off x="2826744" y="3773488"/>
              <a:ext cx="61384" cy="46037"/>
            </a:xfrm>
            <a:prstGeom prst="ellipse">
              <a:avLst/>
            </a:prstGeom>
            <a:solidFill>
              <a:schemeClr val="accent1"/>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603" name="Oval 639"/>
            <p:cNvSpPr/>
            <p:nvPr/>
          </p:nvSpPr>
          <p:spPr>
            <a:xfrm>
              <a:off x="3042644" y="4117998"/>
              <a:ext cx="61384" cy="46039"/>
            </a:xfrm>
            <a:prstGeom prst="ellipse">
              <a:avLst/>
            </a:prstGeom>
            <a:solidFill>
              <a:schemeClr val="accent1"/>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604" name="Oval 650"/>
            <p:cNvSpPr/>
            <p:nvPr/>
          </p:nvSpPr>
          <p:spPr>
            <a:xfrm>
              <a:off x="3476583" y="4106867"/>
              <a:ext cx="61383" cy="46037"/>
            </a:xfrm>
            <a:prstGeom prst="ellipse">
              <a:avLst/>
            </a:prstGeom>
            <a:solidFill>
              <a:schemeClr val="accent1"/>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605" name="Oval 651"/>
            <p:cNvSpPr/>
            <p:nvPr/>
          </p:nvSpPr>
          <p:spPr>
            <a:xfrm>
              <a:off x="3902012" y="4073541"/>
              <a:ext cx="59267" cy="46039"/>
            </a:xfrm>
            <a:prstGeom prst="ellipse">
              <a:avLst/>
            </a:prstGeom>
            <a:solidFill>
              <a:schemeClr val="accent1"/>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606" name="Oval 652"/>
            <p:cNvSpPr/>
            <p:nvPr/>
          </p:nvSpPr>
          <p:spPr>
            <a:xfrm>
              <a:off x="4331722" y="4087818"/>
              <a:ext cx="61383" cy="46037"/>
            </a:xfrm>
            <a:prstGeom prst="ellipse">
              <a:avLst/>
            </a:prstGeom>
            <a:solidFill>
              <a:schemeClr val="accent1"/>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607" name="Oval 653"/>
            <p:cNvSpPr/>
            <p:nvPr/>
          </p:nvSpPr>
          <p:spPr>
            <a:xfrm>
              <a:off x="4765612" y="4129089"/>
              <a:ext cx="59267" cy="44451"/>
            </a:xfrm>
            <a:prstGeom prst="ellipse">
              <a:avLst/>
            </a:prstGeom>
            <a:solidFill>
              <a:schemeClr val="accent1"/>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608" name="Oval 654"/>
            <p:cNvSpPr/>
            <p:nvPr/>
          </p:nvSpPr>
          <p:spPr>
            <a:xfrm>
              <a:off x="5195322" y="4125916"/>
              <a:ext cx="61383" cy="46037"/>
            </a:xfrm>
            <a:prstGeom prst="ellipse">
              <a:avLst/>
            </a:prstGeom>
            <a:solidFill>
              <a:schemeClr val="accent1"/>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609" name="Oval 655"/>
            <p:cNvSpPr/>
            <p:nvPr/>
          </p:nvSpPr>
          <p:spPr>
            <a:xfrm>
              <a:off x="5631355" y="4125916"/>
              <a:ext cx="61383" cy="46037"/>
            </a:xfrm>
            <a:prstGeom prst="ellipse">
              <a:avLst/>
            </a:prstGeom>
            <a:solidFill>
              <a:schemeClr val="accent1"/>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610" name="Oval 656"/>
            <p:cNvSpPr/>
            <p:nvPr/>
          </p:nvSpPr>
          <p:spPr>
            <a:xfrm>
              <a:off x="6063155" y="4032265"/>
              <a:ext cx="61383" cy="46039"/>
            </a:xfrm>
            <a:prstGeom prst="ellipse">
              <a:avLst/>
            </a:prstGeom>
            <a:solidFill>
              <a:schemeClr val="accent1"/>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sp>
          <p:nvSpPr>
            <p:cNvPr id="526" name="Freeform 22"/>
            <p:cNvSpPr>
              <a:spLocks noEditPoints="1"/>
            </p:cNvSpPr>
            <p:nvPr/>
          </p:nvSpPr>
          <p:spPr bwMode="auto">
            <a:xfrm>
              <a:off x="2621431" y="3836988"/>
              <a:ext cx="42333" cy="239712"/>
            </a:xfrm>
            <a:custGeom>
              <a:avLst/>
              <a:gdLst>
                <a:gd name="T0" fmla="*/ 10449146 w 60"/>
                <a:gd name="T1" fmla="*/ 189623338 h 501"/>
                <a:gd name="T2" fmla="*/ 10449146 w 60"/>
                <a:gd name="T3" fmla="*/ 95383971 h 501"/>
                <a:gd name="T4" fmla="*/ 10449146 w 60"/>
                <a:gd name="T5" fmla="*/ 1525978 h 501"/>
                <a:gd name="T6" fmla="*/ 14066278 w 60"/>
                <a:gd name="T7" fmla="*/ 1525978 h 501"/>
                <a:gd name="T8" fmla="*/ 14066278 w 60"/>
                <a:gd name="T9" fmla="*/ 95383971 h 501"/>
                <a:gd name="T10" fmla="*/ 14066278 w 60"/>
                <a:gd name="T11" fmla="*/ 189623338 h 501"/>
                <a:gd name="T12" fmla="*/ 10449146 w 60"/>
                <a:gd name="T13" fmla="*/ 189623338 h 501"/>
                <a:gd name="T14" fmla="*/ 0 w 60"/>
                <a:gd name="T15" fmla="*/ 187715505 h 501"/>
                <a:gd name="T16" fmla="*/ 24113172 w 60"/>
                <a:gd name="T17" fmla="*/ 187715505 h 501"/>
                <a:gd name="T18" fmla="*/ 24113172 w 60"/>
                <a:gd name="T19" fmla="*/ 191149316 h 501"/>
                <a:gd name="T20" fmla="*/ 0 w 60"/>
                <a:gd name="T21" fmla="*/ 191149316 h 501"/>
                <a:gd name="T22" fmla="*/ 0 w 60"/>
                <a:gd name="T23" fmla="*/ 187715505 h 501"/>
                <a:gd name="T24" fmla="*/ 0 w 60"/>
                <a:gd name="T25" fmla="*/ 0 h 501"/>
                <a:gd name="T26" fmla="*/ 24113172 w 60"/>
                <a:gd name="T27" fmla="*/ 0 h 501"/>
                <a:gd name="T28" fmla="*/ 24113172 w 60"/>
                <a:gd name="T29" fmla="*/ 3052437 h 501"/>
                <a:gd name="T30" fmla="*/ 0 w 60"/>
                <a:gd name="T31" fmla="*/ 3052437 h 501"/>
                <a:gd name="T32" fmla="*/ 0 w 60"/>
                <a:gd name="T33" fmla="*/ 0 h 50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60"/>
                <a:gd name="T52" fmla="*/ 0 h 501"/>
                <a:gd name="T53" fmla="*/ 60 w 60"/>
                <a:gd name="T54" fmla="*/ 501 h 50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60" h="501">
                  <a:moveTo>
                    <a:pt x="26" y="497"/>
                  </a:moveTo>
                  <a:lnTo>
                    <a:pt x="26" y="250"/>
                  </a:lnTo>
                  <a:lnTo>
                    <a:pt x="26" y="4"/>
                  </a:lnTo>
                  <a:lnTo>
                    <a:pt x="35" y="4"/>
                  </a:lnTo>
                  <a:lnTo>
                    <a:pt x="35" y="250"/>
                  </a:lnTo>
                  <a:lnTo>
                    <a:pt x="35" y="497"/>
                  </a:lnTo>
                  <a:lnTo>
                    <a:pt x="26" y="497"/>
                  </a:lnTo>
                  <a:close/>
                  <a:moveTo>
                    <a:pt x="0" y="492"/>
                  </a:moveTo>
                  <a:lnTo>
                    <a:pt x="60" y="492"/>
                  </a:lnTo>
                  <a:lnTo>
                    <a:pt x="60" y="501"/>
                  </a:lnTo>
                  <a:lnTo>
                    <a:pt x="0" y="501"/>
                  </a:lnTo>
                  <a:lnTo>
                    <a:pt x="0" y="492"/>
                  </a:lnTo>
                  <a:close/>
                  <a:moveTo>
                    <a:pt x="0" y="0"/>
                  </a:moveTo>
                  <a:lnTo>
                    <a:pt x="60" y="0"/>
                  </a:lnTo>
                  <a:lnTo>
                    <a:pt x="60" y="8"/>
                  </a:lnTo>
                  <a:lnTo>
                    <a:pt x="0" y="8"/>
                  </a:lnTo>
                  <a:lnTo>
                    <a:pt x="0" y="0"/>
                  </a:lnTo>
                  <a:close/>
                </a:path>
              </a:pathLst>
            </a:custGeom>
            <a:solidFill>
              <a:sysClr val="windowText" lastClr="000000"/>
            </a:solidFill>
            <a:ln w="6350">
              <a:solidFill>
                <a:schemeClr val="accent1"/>
              </a:solidFill>
              <a:round/>
              <a:headEnd/>
              <a:tailEnd/>
            </a:ln>
          </p:spPr>
          <p:txBody>
            <a:bodyPr lIns="91407" tIns="45719" rIns="91407" bIns="45719"/>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it-IT" sz="2400" b="0" i="0" u="none" strike="noStrike" kern="0" cap="none" spc="0" normalizeH="0" baseline="0" noProof="0">
                <a:ln>
                  <a:noFill/>
                </a:ln>
                <a:solidFill>
                  <a:sysClr val="windowText" lastClr="000000"/>
                </a:solidFill>
                <a:effectLst/>
                <a:uLnTx/>
                <a:uFillTx/>
                <a:latin typeface="Calibri" panose="020F0502020204030204" pitchFamily="34" charset="0"/>
                <a:ea typeface="ＭＳ Ｐゴシック" charset="0"/>
                <a:cs typeface="Calibri" panose="020F0502020204030204" pitchFamily="34" charset="0"/>
              </a:endParaRPr>
            </a:p>
          </p:txBody>
        </p:sp>
        <p:sp>
          <p:nvSpPr>
            <p:cNvPr id="550" name="Freeform 96"/>
            <p:cNvSpPr>
              <a:spLocks/>
            </p:cNvSpPr>
            <p:nvPr/>
          </p:nvSpPr>
          <p:spPr bwMode="auto">
            <a:xfrm>
              <a:off x="906930" y="2968632"/>
              <a:ext cx="1739900" cy="709613"/>
            </a:xfrm>
            <a:custGeom>
              <a:avLst/>
              <a:gdLst>
                <a:gd name="T0" fmla="*/ 0 w 2409"/>
                <a:gd name="T1" fmla="*/ 211 h 1484"/>
                <a:gd name="T2" fmla="*/ 100 w 2409"/>
                <a:gd name="T3" fmla="*/ 4 h 1484"/>
                <a:gd name="T4" fmla="*/ 103 w 2409"/>
                <a:gd name="T5" fmla="*/ 1 h 1484"/>
                <a:gd name="T6" fmla="*/ 106 w 2409"/>
                <a:gd name="T7" fmla="*/ 0 h 1484"/>
                <a:gd name="T8" fmla="*/ 110 w 2409"/>
                <a:gd name="T9" fmla="*/ 0 h 1484"/>
                <a:gd name="T10" fmla="*/ 115 w 2409"/>
                <a:gd name="T11" fmla="*/ 1 h 1484"/>
                <a:gd name="T12" fmla="*/ 214 w 2409"/>
                <a:gd name="T13" fmla="*/ 60 h 1484"/>
                <a:gd name="T14" fmla="*/ 217 w 2409"/>
                <a:gd name="T15" fmla="*/ 63 h 1484"/>
                <a:gd name="T16" fmla="*/ 317 w 2409"/>
                <a:gd name="T17" fmla="*/ 291 h 1484"/>
                <a:gd name="T18" fmla="*/ 314 w 2409"/>
                <a:gd name="T19" fmla="*/ 288 h 1484"/>
                <a:gd name="T20" fmla="*/ 414 w 2409"/>
                <a:gd name="T21" fmla="*/ 362 h 1484"/>
                <a:gd name="T22" fmla="*/ 615 w 2409"/>
                <a:gd name="T23" fmla="*/ 559 h 1484"/>
                <a:gd name="T24" fmla="*/ 605 w 2409"/>
                <a:gd name="T25" fmla="*/ 556 h 1484"/>
                <a:gd name="T26" fmla="*/ 803 w 2409"/>
                <a:gd name="T27" fmla="*/ 516 h 1484"/>
                <a:gd name="T28" fmla="*/ 801 w 2409"/>
                <a:gd name="T29" fmla="*/ 516 h 1484"/>
                <a:gd name="T30" fmla="*/ 1001 w 2409"/>
                <a:gd name="T31" fmla="*/ 448 h 1484"/>
                <a:gd name="T32" fmla="*/ 1007 w 2409"/>
                <a:gd name="T33" fmla="*/ 448 h 1484"/>
                <a:gd name="T34" fmla="*/ 1207 w 2409"/>
                <a:gd name="T35" fmla="*/ 480 h 1484"/>
                <a:gd name="T36" fmla="*/ 1209 w 2409"/>
                <a:gd name="T37" fmla="*/ 480 h 1484"/>
                <a:gd name="T38" fmla="*/ 1508 w 2409"/>
                <a:gd name="T39" fmla="*/ 576 h 1484"/>
                <a:gd name="T40" fmla="*/ 1501 w 2409"/>
                <a:gd name="T41" fmla="*/ 576 h 1484"/>
                <a:gd name="T42" fmla="*/ 1799 w 2409"/>
                <a:gd name="T43" fmla="*/ 508 h 1484"/>
                <a:gd name="T44" fmla="*/ 1805 w 2409"/>
                <a:gd name="T45" fmla="*/ 508 h 1484"/>
                <a:gd name="T46" fmla="*/ 1810 w 2409"/>
                <a:gd name="T47" fmla="*/ 512 h 1484"/>
                <a:gd name="T48" fmla="*/ 2109 w 2409"/>
                <a:gd name="T49" fmla="*/ 1069 h 1484"/>
                <a:gd name="T50" fmla="*/ 2409 w 2409"/>
                <a:gd name="T51" fmla="*/ 1471 h 1484"/>
                <a:gd name="T52" fmla="*/ 2409 w 2409"/>
                <a:gd name="T53" fmla="*/ 1478 h 1484"/>
                <a:gd name="T54" fmla="*/ 2405 w 2409"/>
                <a:gd name="T55" fmla="*/ 1484 h 1484"/>
                <a:gd name="T56" fmla="*/ 2397 w 2409"/>
                <a:gd name="T57" fmla="*/ 1484 h 1484"/>
                <a:gd name="T58" fmla="*/ 2393 w 2409"/>
                <a:gd name="T59" fmla="*/ 1481 h 1484"/>
                <a:gd name="T60" fmla="*/ 2092 w 2409"/>
                <a:gd name="T61" fmla="*/ 1076 h 1484"/>
                <a:gd name="T62" fmla="*/ 1793 w 2409"/>
                <a:gd name="T63" fmla="*/ 519 h 1484"/>
                <a:gd name="T64" fmla="*/ 1804 w 2409"/>
                <a:gd name="T65" fmla="*/ 524 h 1484"/>
                <a:gd name="T66" fmla="*/ 1506 w 2409"/>
                <a:gd name="T67" fmla="*/ 591 h 1484"/>
                <a:gd name="T68" fmla="*/ 1501 w 2409"/>
                <a:gd name="T69" fmla="*/ 591 h 1484"/>
                <a:gd name="T70" fmla="*/ 1202 w 2409"/>
                <a:gd name="T71" fmla="*/ 495 h 1484"/>
                <a:gd name="T72" fmla="*/ 1204 w 2409"/>
                <a:gd name="T73" fmla="*/ 495 h 1484"/>
                <a:gd name="T74" fmla="*/ 1004 w 2409"/>
                <a:gd name="T75" fmla="*/ 464 h 1484"/>
                <a:gd name="T76" fmla="*/ 1009 w 2409"/>
                <a:gd name="T77" fmla="*/ 464 h 1484"/>
                <a:gd name="T78" fmla="*/ 810 w 2409"/>
                <a:gd name="T79" fmla="*/ 532 h 1484"/>
                <a:gd name="T80" fmla="*/ 808 w 2409"/>
                <a:gd name="T81" fmla="*/ 532 h 1484"/>
                <a:gd name="T82" fmla="*/ 610 w 2409"/>
                <a:gd name="T83" fmla="*/ 572 h 1484"/>
                <a:gd name="T84" fmla="*/ 605 w 2409"/>
                <a:gd name="T85" fmla="*/ 572 h 1484"/>
                <a:gd name="T86" fmla="*/ 600 w 2409"/>
                <a:gd name="T87" fmla="*/ 570 h 1484"/>
                <a:gd name="T88" fmla="*/ 403 w 2409"/>
                <a:gd name="T89" fmla="*/ 375 h 1484"/>
                <a:gd name="T90" fmla="*/ 303 w 2409"/>
                <a:gd name="T91" fmla="*/ 301 h 1484"/>
                <a:gd name="T92" fmla="*/ 300 w 2409"/>
                <a:gd name="T93" fmla="*/ 298 h 1484"/>
                <a:gd name="T94" fmla="*/ 200 w 2409"/>
                <a:gd name="T95" fmla="*/ 70 h 1484"/>
                <a:gd name="T96" fmla="*/ 203 w 2409"/>
                <a:gd name="T97" fmla="*/ 75 h 1484"/>
                <a:gd name="T98" fmla="*/ 103 w 2409"/>
                <a:gd name="T99" fmla="*/ 15 h 1484"/>
                <a:gd name="T100" fmla="*/ 118 w 2409"/>
                <a:gd name="T101" fmla="*/ 11 h 1484"/>
                <a:gd name="T102" fmla="*/ 18 w 2409"/>
                <a:gd name="T103" fmla="*/ 218 h 1484"/>
                <a:gd name="T104" fmla="*/ 13 w 2409"/>
                <a:gd name="T105" fmla="*/ 222 h 1484"/>
                <a:gd name="T106" fmla="*/ 10 w 2409"/>
                <a:gd name="T107" fmla="*/ 223 h 1484"/>
                <a:gd name="T108" fmla="*/ 5 w 2409"/>
                <a:gd name="T109" fmla="*/ 222 h 1484"/>
                <a:gd name="T110" fmla="*/ 0 w 2409"/>
                <a:gd name="T111" fmla="*/ 218 h 1484"/>
                <a:gd name="T112" fmla="*/ 0 w 2409"/>
                <a:gd name="T113" fmla="*/ 215 h 1484"/>
                <a:gd name="T114" fmla="*/ 0 w 2409"/>
                <a:gd name="T115" fmla="*/ 211 h 1484"/>
                <a:gd name="T116" fmla="*/ 0 w 2409"/>
                <a:gd name="T117" fmla="*/ 211 h 14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09" h="1484">
                  <a:moveTo>
                    <a:pt x="0" y="211"/>
                  </a:moveTo>
                  <a:lnTo>
                    <a:pt x="100" y="4"/>
                  </a:lnTo>
                  <a:lnTo>
                    <a:pt x="103" y="1"/>
                  </a:lnTo>
                  <a:lnTo>
                    <a:pt x="106" y="0"/>
                  </a:lnTo>
                  <a:lnTo>
                    <a:pt x="110" y="0"/>
                  </a:lnTo>
                  <a:lnTo>
                    <a:pt x="115" y="1"/>
                  </a:lnTo>
                  <a:lnTo>
                    <a:pt x="214" y="60"/>
                  </a:lnTo>
                  <a:lnTo>
                    <a:pt x="217" y="63"/>
                  </a:lnTo>
                  <a:lnTo>
                    <a:pt x="317" y="291"/>
                  </a:lnTo>
                  <a:lnTo>
                    <a:pt x="314" y="288"/>
                  </a:lnTo>
                  <a:lnTo>
                    <a:pt x="414" y="362"/>
                  </a:lnTo>
                  <a:lnTo>
                    <a:pt x="615" y="559"/>
                  </a:lnTo>
                  <a:lnTo>
                    <a:pt x="605" y="556"/>
                  </a:lnTo>
                  <a:lnTo>
                    <a:pt x="803" y="516"/>
                  </a:lnTo>
                  <a:lnTo>
                    <a:pt x="801" y="516"/>
                  </a:lnTo>
                  <a:lnTo>
                    <a:pt x="1001" y="448"/>
                  </a:lnTo>
                  <a:lnTo>
                    <a:pt x="1007" y="448"/>
                  </a:lnTo>
                  <a:lnTo>
                    <a:pt x="1207" y="480"/>
                  </a:lnTo>
                  <a:lnTo>
                    <a:pt x="1209" y="480"/>
                  </a:lnTo>
                  <a:lnTo>
                    <a:pt x="1508" y="576"/>
                  </a:lnTo>
                  <a:lnTo>
                    <a:pt x="1501" y="576"/>
                  </a:lnTo>
                  <a:lnTo>
                    <a:pt x="1799" y="508"/>
                  </a:lnTo>
                  <a:lnTo>
                    <a:pt x="1805" y="508"/>
                  </a:lnTo>
                  <a:lnTo>
                    <a:pt x="1810" y="512"/>
                  </a:lnTo>
                  <a:lnTo>
                    <a:pt x="2109" y="1069"/>
                  </a:lnTo>
                  <a:lnTo>
                    <a:pt x="2409" y="1471"/>
                  </a:lnTo>
                  <a:lnTo>
                    <a:pt x="2409" y="1478"/>
                  </a:lnTo>
                  <a:lnTo>
                    <a:pt x="2405" y="1484"/>
                  </a:lnTo>
                  <a:lnTo>
                    <a:pt x="2397" y="1484"/>
                  </a:lnTo>
                  <a:lnTo>
                    <a:pt x="2393" y="1481"/>
                  </a:lnTo>
                  <a:lnTo>
                    <a:pt x="2092" y="1076"/>
                  </a:lnTo>
                  <a:lnTo>
                    <a:pt x="1793" y="519"/>
                  </a:lnTo>
                  <a:lnTo>
                    <a:pt x="1804" y="524"/>
                  </a:lnTo>
                  <a:lnTo>
                    <a:pt x="1506" y="591"/>
                  </a:lnTo>
                  <a:lnTo>
                    <a:pt x="1501" y="591"/>
                  </a:lnTo>
                  <a:lnTo>
                    <a:pt x="1202" y="495"/>
                  </a:lnTo>
                  <a:lnTo>
                    <a:pt x="1204" y="495"/>
                  </a:lnTo>
                  <a:lnTo>
                    <a:pt x="1004" y="464"/>
                  </a:lnTo>
                  <a:lnTo>
                    <a:pt x="1009" y="464"/>
                  </a:lnTo>
                  <a:lnTo>
                    <a:pt x="810" y="532"/>
                  </a:lnTo>
                  <a:lnTo>
                    <a:pt x="808" y="532"/>
                  </a:lnTo>
                  <a:lnTo>
                    <a:pt x="610" y="572"/>
                  </a:lnTo>
                  <a:lnTo>
                    <a:pt x="605" y="572"/>
                  </a:lnTo>
                  <a:lnTo>
                    <a:pt x="600" y="570"/>
                  </a:lnTo>
                  <a:lnTo>
                    <a:pt x="403" y="375"/>
                  </a:lnTo>
                  <a:lnTo>
                    <a:pt x="303" y="301"/>
                  </a:lnTo>
                  <a:lnTo>
                    <a:pt x="300" y="298"/>
                  </a:lnTo>
                  <a:lnTo>
                    <a:pt x="200" y="70"/>
                  </a:lnTo>
                  <a:lnTo>
                    <a:pt x="203" y="75"/>
                  </a:lnTo>
                  <a:lnTo>
                    <a:pt x="103" y="15"/>
                  </a:lnTo>
                  <a:lnTo>
                    <a:pt x="118" y="11"/>
                  </a:lnTo>
                  <a:lnTo>
                    <a:pt x="18" y="218"/>
                  </a:lnTo>
                  <a:lnTo>
                    <a:pt x="13" y="222"/>
                  </a:lnTo>
                  <a:lnTo>
                    <a:pt x="10" y="223"/>
                  </a:lnTo>
                  <a:lnTo>
                    <a:pt x="5" y="222"/>
                  </a:lnTo>
                  <a:lnTo>
                    <a:pt x="0" y="218"/>
                  </a:lnTo>
                  <a:lnTo>
                    <a:pt x="0" y="215"/>
                  </a:lnTo>
                  <a:lnTo>
                    <a:pt x="0" y="211"/>
                  </a:lnTo>
                  <a:lnTo>
                    <a:pt x="0" y="211"/>
                  </a:lnTo>
                  <a:close/>
                </a:path>
              </a:pathLst>
            </a:custGeom>
            <a:solidFill>
              <a:sysClr val="window" lastClr="FFFFFF">
                <a:lumMod val="50000"/>
              </a:sysClr>
            </a:solidFill>
            <a:ln w="19050">
              <a:solidFill>
                <a:schemeClr val="accent3"/>
              </a:solidFill>
              <a:prstDash val="solid"/>
              <a:round/>
              <a:headEnd/>
              <a:tailEnd/>
            </a:ln>
          </p:spPr>
          <p:txBody>
            <a:bodyPr lIns="91407" tIns="45719" rIns="91407" bIns="45719"/>
            <a:lstStyle/>
            <a:p>
              <a:pPr marL="0" marR="0" lvl="0" indent="0" algn="l"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Calibri" panose="020F0502020204030204" pitchFamily="34" charset="0"/>
                <a:ea typeface="ＭＳ Ｐゴシック" charset="0"/>
                <a:cs typeface="Calibri" panose="020F0502020204030204" pitchFamily="34" charset="0"/>
              </a:endParaRPr>
            </a:p>
          </p:txBody>
        </p:sp>
        <p:sp>
          <p:nvSpPr>
            <p:cNvPr id="588" name="Rectangle 611"/>
            <p:cNvSpPr/>
            <p:nvPr/>
          </p:nvSpPr>
          <p:spPr>
            <a:xfrm rot="2700000">
              <a:off x="890282" y="3044565"/>
              <a:ext cx="46039" cy="59267"/>
            </a:xfrm>
            <a:prstGeom prst="rect">
              <a:avLst/>
            </a:prstGeom>
            <a:solidFill>
              <a:schemeClr val="accent3"/>
            </a:solidFill>
            <a:ln w="25400" cap="flat" cmpd="sng" algn="ctr">
              <a:noFill/>
              <a:prstDash val="solid"/>
            </a:ln>
            <a:effectLst/>
          </p:spPr>
          <p:txBody>
            <a:bodyPr lIns="91407" tIns="45719" rIns="91407" bIns="45719" anchor="ctr"/>
            <a:lstStyle/>
            <a:p>
              <a:pPr marL="0" marR="0" lvl="0" indent="0" algn="ctr" defTabSz="913969"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ysClr val="window" lastClr="FFFFFF"/>
                </a:solidFill>
                <a:effectLst/>
                <a:uLnTx/>
                <a:uFillTx/>
                <a:latin typeface="Calibri" panose="020F0502020204030204" pitchFamily="34" charset="0"/>
                <a:ea typeface="+mn-ea"/>
                <a:cs typeface="Calibri" panose="020F0502020204030204" pitchFamily="34" charset="0"/>
              </a:endParaRPr>
            </a:p>
          </p:txBody>
        </p:sp>
      </p:grpSp>
      <p:sp>
        <p:nvSpPr>
          <p:cNvPr id="4" name="Title 3">
            <a:extLst>
              <a:ext uri="{FF2B5EF4-FFF2-40B4-BE49-F238E27FC236}">
                <a16:creationId xmlns:a16="http://schemas.microsoft.com/office/drawing/2014/main" id="{3FA6079F-1C54-5C48-921A-8C3F953BC923}"/>
              </a:ext>
            </a:extLst>
          </p:cNvPr>
          <p:cNvSpPr>
            <a:spLocks noGrp="1"/>
          </p:cNvSpPr>
          <p:nvPr>
            <p:ph type="title"/>
          </p:nvPr>
        </p:nvSpPr>
        <p:spPr/>
        <p:txBody>
          <a:bodyPr/>
          <a:lstStyle/>
          <a:p>
            <a:r>
              <a:rPr lang="en-US" dirty="0"/>
              <a:t>COMFORT-I: Impact of Ruxolitinib on </a:t>
            </a:r>
            <a:br>
              <a:rPr lang="en-US" dirty="0"/>
            </a:br>
            <a:r>
              <a:rPr lang="en-US" dirty="0"/>
              <a:t>Anemia and Thrombocytopenia</a:t>
            </a:r>
          </a:p>
        </p:txBody>
      </p:sp>
      <p:sp>
        <p:nvSpPr>
          <p:cNvPr id="344" name="Text Box 15">
            <a:extLst>
              <a:ext uri="{FF2B5EF4-FFF2-40B4-BE49-F238E27FC236}">
                <a16:creationId xmlns:a16="http://schemas.microsoft.com/office/drawing/2014/main" id="{8E6F3E90-81FF-5143-9B65-66D69C6962DE}"/>
              </a:ext>
            </a:extLst>
          </p:cNvPr>
          <p:cNvSpPr txBox="1">
            <a:spLocks noChangeArrowheads="1"/>
          </p:cNvSpPr>
          <p:nvPr/>
        </p:nvSpPr>
        <p:spPr bwMode="auto">
          <a:xfrm>
            <a:off x="411481" y="6393951"/>
            <a:ext cx="878363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456651" rtl="0" eaLnBrk="0" fontAlgn="base" latinLnBrk="0" hangingPunct="0">
              <a:lnSpc>
                <a:spcPct val="100000"/>
              </a:lnSpc>
              <a:spcBef>
                <a:spcPct val="0"/>
              </a:spcBef>
              <a:spcAft>
                <a:spcPct val="0"/>
              </a:spcAft>
              <a:buClrTx/>
              <a:buSzTx/>
              <a:buFontTx/>
              <a:buNone/>
              <a:tabLst/>
              <a:defRPr/>
            </a:pPr>
            <a:r>
              <a:rPr kumimoji="0" lang="da-DK" altLang="en-US" sz="1200" b="0" i="0" u="none" strike="noStrike" kern="1200" cap="none" spc="-11"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Verstovsek</a:t>
            </a:r>
            <a:r>
              <a:rPr kumimoji="0" lang="da-DK" altLang="en-US" sz="1200" b="0" i="0" u="none" strike="noStrike" kern="1200" cap="none" spc="-11"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r>
              <a:rPr kumimoji="0" lang="da-DK" altLang="en-US" sz="1200" b="0" i="0" u="none" strike="noStrike" kern="1200" cap="none" spc="-11"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Haematologica</a:t>
            </a:r>
            <a:r>
              <a:rPr kumimoji="0" lang="da-DK" altLang="en-US" sz="1200" b="0" i="0" u="none" strike="noStrike" kern="1200" cap="none" spc="-11"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2015;100:479.</a:t>
            </a:r>
          </a:p>
        </p:txBody>
      </p:sp>
      <p:sp>
        <p:nvSpPr>
          <p:cNvPr id="348" name="TextBox 347">
            <a:extLst>
              <a:ext uri="{FF2B5EF4-FFF2-40B4-BE49-F238E27FC236}">
                <a16:creationId xmlns:a16="http://schemas.microsoft.com/office/drawing/2014/main" id="{7D872452-E237-114A-879B-7EAF0BE5BD1B}"/>
              </a:ext>
            </a:extLst>
          </p:cNvPr>
          <p:cNvSpPr txBox="1"/>
          <p:nvPr/>
        </p:nvSpPr>
        <p:spPr bwMode="auto">
          <a:xfrm>
            <a:off x="1141991" y="1752797"/>
            <a:ext cx="101677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377" rtl="0" eaLnBrk="0" fontAlgn="base" latinLnBrk="0" hangingPunct="0">
              <a:lnSpc>
                <a:spcPct val="100000"/>
              </a:lnSpc>
              <a:spcBef>
                <a:spcPct val="50000"/>
              </a:spcBef>
              <a:spcAft>
                <a:spcPct val="0"/>
              </a:spcAft>
              <a:buClrTx/>
              <a:buSzTx/>
              <a:buFontTx/>
              <a:buNone/>
              <a:tabLst/>
              <a:defRPr/>
            </a:pPr>
            <a:r>
              <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Mean Platelet Count and Hemoglobin Over Time</a:t>
            </a:r>
          </a:p>
        </p:txBody>
      </p:sp>
    </p:spTree>
    <p:extLst>
      <p:ext uri="{BB962C8B-B14F-4D97-AF65-F5344CB8AC3E}">
        <p14:creationId xmlns:p14="http://schemas.microsoft.com/office/powerpoint/2010/main" val="2672076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47EDD-EA32-9B4A-9DE1-485FAA40ACE5}"/>
              </a:ext>
            </a:extLst>
          </p:cNvPr>
          <p:cNvSpPr>
            <a:spLocks noGrp="1"/>
          </p:cNvSpPr>
          <p:nvPr>
            <p:ph type="title"/>
          </p:nvPr>
        </p:nvSpPr>
        <p:spPr/>
        <p:txBody>
          <a:bodyPr/>
          <a:lstStyle/>
          <a:p>
            <a:r>
              <a:rPr lang="en-US" dirty="0"/>
              <a:t>REALISE: Alternative Ruxolitinib </a:t>
            </a:r>
            <a:br>
              <a:rPr lang="en-US" dirty="0"/>
            </a:br>
            <a:r>
              <a:rPr lang="en-US" dirty="0"/>
              <a:t>Dosing in Patients With MF and Anemia</a:t>
            </a:r>
          </a:p>
        </p:txBody>
      </p:sp>
      <p:sp>
        <p:nvSpPr>
          <p:cNvPr id="3" name="Content Placeholder 2">
            <a:extLst>
              <a:ext uri="{FF2B5EF4-FFF2-40B4-BE49-F238E27FC236}">
                <a16:creationId xmlns:a16="http://schemas.microsoft.com/office/drawing/2014/main" id="{97ADDE93-C8BD-844D-8963-79F4979A64CC}"/>
              </a:ext>
            </a:extLst>
          </p:cNvPr>
          <p:cNvSpPr>
            <a:spLocks noGrp="1"/>
          </p:cNvSpPr>
          <p:nvPr>
            <p:ph idx="1"/>
          </p:nvPr>
        </p:nvSpPr>
        <p:spPr/>
        <p:txBody>
          <a:bodyPr/>
          <a:lstStyle/>
          <a:p>
            <a:r>
              <a:rPr lang="en-US" sz="1800" dirty="0"/>
              <a:t>Single-arm phase II study in which patients with MF and anemia (Hgb &lt;10 g/dL) received alternative </a:t>
            </a:r>
            <a:br>
              <a:rPr lang="en-US" sz="1800" dirty="0"/>
            </a:br>
            <a:r>
              <a:rPr lang="en-US" sz="1800" dirty="0"/>
              <a:t>ruxolitinib dosing regimen (starting dose 10 mg BID for 12 wk followed by upward titration) (N = 51)</a:t>
            </a:r>
          </a:p>
        </p:txBody>
      </p:sp>
      <p:sp>
        <p:nvSpPr>
          <p:cNvPr id="11" name="Text Box 15">
            <a:extLst>
              <a:ext uri="{FF2B5EF4-FFF2-40B4-BE49-F238E27FC236}">
                <a16:creationId xmlns:a16="http://schemas.microsoft.com/office/drawing/2014/main" id="{9AC94537-8B78-B948-97F6-F1FDD156EF21}"/>
              </a:ext>
            </a:extLst>
          </p:cNvPr>
          <p:cNvSpPr txBox="1">
            <a:spLocks noChangeArrowheads="1"/>
          </p:cNvSpPr>
          <p:nvPr/>
        </p:nvSpPr>
        <p:spPr bwMode="auto">
          <a:xfrm>
            <a:off x="411480" y="6368632"/>
            <a:ext cx="7853363"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456651" rtl="0" eaLnBrk="0" fontAlgn="base" latinLnBrk="0" hangingPunct="0">
              <a:lnSpc>
                <a:spcPct val="100000"/>
              </a:lnSpc>
              <a:spcBef>
                <a:spcPct val="0"/>
              </a:spcBef>
              <a:spcAft>
                <a:spcPct val="0"/>
              </a:spcAft>
              <a:buClrTx/>
              <a:buSzTx/>
              <a:buFontTx/>
              <a:buNone/>
              <a:tabLst/>
              <a:defRPr/>
            </a:pPr>
            <a:r>
              <a:rPr kumimoji="0" lang="nl-NL" altLang="en-US" sz="1200" b="0" i="0" u="none" strike="noStrike" kern="1200" cap="none" spc="-11"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Cervantes. EHA 2019. Abstr PS1465. Cervantes. Leukemia. 2021;35:3455. </a:t>
            </a:r>
          </a:p>
        </p:txBody>
      </p:sp>
      <p:grpSp>
        <p:nvGrpSpPr>
          <p:cNvPr id="145" name="Group 144">
            <a:extLst>
              <a:ext uri="{FF2B5EF4-FFF2-40B4-BE49-F238E27FC236}">
                <a16:creationId xmlns:a16="http://schemas.microsoft.com/office/drawing/2014/main" id="{4082BD75-8E3E-22E3-728B-47599DAF0061}"/>
              </a:ext>
            </a:extLst>
          </p:cNvPr>
          <p:cNvGrpSpPr/>
          <p:nvPr/>
        </p:nvGrpSpPr>
        <p:grpSpPr>
          <a:xfrm>
            <a:off x="232836" y="2153872"/>
            <a:ext cx="6031324" cy="4149907"/>
            <a:chOff x="314709" y="1734798"/>
            <a:chExt cx="6031324" cy="4149907"/>
          </a:xfrm>
        </p:grpSpPr>
        <p:sp>
          <p:nvSpPr>
            <p:cNvPr id="4" name="Rectangle 3">
              <a:extLst>
                <a:ext uri="{FF2B5EF4-FFF2-40B4-BE49-F238E27FC236}">
                  <a16:creationId xmlns:a16="http://schemas.microsoft.com/office/drawing/2014/main" id="{C13C3D71-D6B6-4F69-2446-89F14EBB6D29}"/>
                </a:ext>
              </a:extLst>
            </p:cNvPr>
            <p:cNvSpPr/>
            <p:nvPr/>
          </p:nvSpPr>
          <p:spPr>
            <a:xfrm>
              <a:off x="555606" y="1734798"/>
              <a:ext cx="5790427" cy="369332"/>
            </a:xfrm>
            <a:prstGeom prst="rect">
              <a:avLst/>
            </a:prstGeom>
          </p:spPr>
          <p:txBody>
            <a:bodyPr wrap="square">
              <a:spAutoFit/>
            </a:bodyPr>
            <a:lstStyle/>
            <a:p>
              <a:pPr marL="0" marR="0" lvl="0" indent="0" algn="ctr" defTabSz="457189" rtl="0" eaLnBrk="1" fontAlgn="auto" latinLnBrk="0" hangingPunct="1">
                <a:lnSpc>
                  <a:spcPct val="100000"/>
                </a:lnSpc>
                <a:spcBef>
                  <a:spcPts val="600"/>
                </a:spcBef>
                <a:spcAft>
                  <a:spcPts val="60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Best Response in Spleen Length for Individual Patients</a:t>
              </a:r>
            </a:p>
          </p:txBody>
        </p:sp>
        <p:sp>
          <p:nvSpPr>
            <p:cNvPr id="6" name="TextBox 5">
              <a:extLst>
                <a:ext uri="{FF2B5EF4-FFF2-40B4-BE49-F238E27FC236}">
                  <a16:creationId xmlns:a16="http://schemas.microsoft.com/office/drawing/2014/main" id="{0511A971-01C0-190C-2083-D0F5F900901A}"/>
                </a:ext>
              </a:extLst>
            </p:cNvPr>
            <p:cNvSpPr txBox="1"/>
            <p:nvPr/>
          </p:nvSpPr>
          <p:spPr bwMode="auto">
            <a:xfrm rot="16200000">
              <a:off x="-618623" y="3510579"/>
              <a:ext cx="245144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377"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Best Spleen Response </a:t>
              </a:r>
              <a:b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Change) From Baseline</a:t>
              </a:r>
            </a:p>
          </p:txBody>
        </p:sp>
        <p:sp>
          <p:nvSpPr>
            <p:cNvPr id="8" name="TextBox 7">
              <a:extLst>
                <a:ext uri="{FF2B5EF4-FFF2-40B4-BE49-F238E27FC236}">
                  <a16:creationId xmlns:a16="http://schemas.microsoft.com/office/drawing/2014/main" id="{1846196F-C750-F562-7D3E-62A03E232CAE}"/>
                </a:ext>
              </a:extLst>
            </p:cNvPr>
            <p:cNvSpPr txBox="1"/>
            <p:nvPr/>
          </p:nvSpPr>
          <p:spPr bwMode="auto">
            <a:xfrm>
              <a:off x="1591581" y="2315018"/>
              <a:ext cx="107882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377"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a:t>
              </a:r>
            </a:p>
            <a:p>
              <a:pPr marL="0" marR="0" lvl="0" indent="0" algn="r" defTabSz="914377"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Mean:</a:t>
              </a:r>
            </a:p>
            <a:p>
              <a:pPr marL="0" marR="0" lvl="0" indent="0" algn="r" defTabSz="914377"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Median:</a:t>
              </a:r>
            </a:p>
            <a:p>
              <a:pPr marL="0" marR="0" lvl="0" indent="0" algn="r" defTabSz="914377"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Minimum:</a:t>
              </a:r>
            </a:p>
            <a:p>
              <a:pPr marL="0" marR="0" lvl="0" indent="0" algn="r" defTabSz="914377"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Maximum:</a:t>
              </a:r>
            </a:p>
          </p:txBody>
        </p:sp>
        <p:sp>
          <p:nvSpPr>
            <p:cNvPr id="10" name="TextBox 9">
              <a:extLst>
                <a:ext uri="{FF2B5EF4-FFF2-40B4-BE49-F238E27FC236}">
                  <a16:creationId xmlns:a16="http://schemas.microsoft.com/office/drawing/2014/main" id="{6167E488-BC55-1AD6-A4F1-55B5420191CF}"/>
                </a:ext>
              </a:extLst>
            </p:cNvPr>
            <p:cNvSpPr txBox="1"/>
            <p:nvPr/>
          </p:nvSpPr>
          <p:spPr bwMode="auto">
            <a:xfrm>
              <a:off x="2569801" y="2315018"/>
              <a:ext cx="71526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50</a:t>
              </a:r>
            </a:p>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-42.07</a:t>
              </a:r>
            </a:p>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-30.95</a:t>
              </a:r>
            </a:p>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nvGrpSpPr>
            <p:cNvPr id="12" name="Group 11">
              <a:extLst>
                <a:ext uri="{FF2B5EF4-FFF2-40B4-BE49-F238E27FC236}">
                  <a16:creationId xmlns:a16="http://schemas.microsoft.com/office/drawing/2014/main" id="{83FC1B76-1A0D-6646-AEAB-DF2BEFC3AA05}"/>
                </a:ext>
              </a:extLst>
            </p:cNvPr>
            <p:cNvGrpSpPr/>
            <p:nvPr/>
          </p:nvGrpSpPr>
          <p:grpSpPr>
            <a:xfrm>
              <a:off x="1184688" y="2248619"/>
              <a:ext cx="63261" cy="3439048"/>
              <a:chOff x="1184688" y="2248619"/>
              <a:chExt cx="63261" cy="3439048"/>
            </a:xfrm>
          </p:grpSpPr>
          <p:cxnSp>
            <p:nvCxnSpPr>
              <p:cNvPr id="89" name="Straight Connector 88">
                <a:extLst>
                  <a:ext uri="{FF2B5EF4-FFF2-40B4-BE49-F238E27FC236}">
                    <a16:creationId xmlns:a16="http://schemas.microsoft.com/office/drawing/2014/main" id="{AE34CDA5-2353-7B95-69CE-91AEC2B68F14}"/>
                  </a:ext>
                </a:extLst>
              </p:cNvPr>
              <p:cNvCxnSpPr/>
              <p:nvPr/>
            </p:nvCxnSpPr>
            <p:spPr bwMode="auto">
              <a:xfrm>
                <a:off x="1184688" y="2248619"/>
                <a:ext cx="63261"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57F426ED-FD2D-C575-0B95-E4BC51B24EB1}"/>
                  </a:ext>
                </a:extLst>
              </p:cNvPr>
              <p:cNvCxnSpPr/>
              <p:nvPr/>
            </p:nvCxnSpPr>
            <p:spPr bwMode="auto">
              <a:xfrm>
                <a:off x="1184688" y="3108381"/>
                <a:ext cx="63261"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B6363C87-9B7B-231F-1364-38986A30B8E6}"/>
                  </a:ext>
                </a:extLst>
              </p:cNvPr>
              <p:cNvCxnSpPr/>
              <p:nvPr/>
            </p:nvCxnSpPr>
            <p:spPr bwMode="auto">
              <a:xfrm>
                <a:off x="1184688" y="3968143"/>
                <a:ext cx="63261"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6874C97E-3B50-4C9B-C5E5-3E5BBF2DB513}"/>
                  </a:ext>
                </a:extLst>
              </p:cNvPr>
              <p:cNvCxnSpPr/>
              <p:nvPr/>
            </p:nvCxnSpPr>
            <p:spPr bwMode="auto">
              <a:xfrm>
                <a:off x="1184688" y="4827905"/>
                <a:ext cx="63261"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8068AB43-74BA-A5E9-45BE-0FCB7EC68C41}"/>
                  </a:ext>
                </a:extLst>
              </p:cNvPr>
              <p:cNvCxnSpPr/>
              <p:nvPr/>
            </p:nvCxnSpPr>
            <p:spPr bwMode="auto">
              <a:xfrm>
                <a:off x="1184688" y="5687667"/>
                <a:ext cx="63261" cy="0"/>
              </a:xfrm>
              <a:prstGeom prst="line">
                <a:avLst/>
              </a:prstGeom>
              <a:noFill/>
              <a:ln w="28575" cap="flat" cmpd="sng" algn="ctr">
                <a:solidFill>
                  <a:schemeClr val="bg1"/>
                </a:solidFill>
                <a:prstDash val="solid"/>
                <a:round/>
                <a:headEnd type="none" w="med" len="med"/>
                <a:tailEnd type="none" w="med" len="med"/>
              </a:ln>
              <a:effectLst/>
            </p:spPr>
          </p:cxnSp>
        </p:grpSp>
        <p:cxnSp>
          <p:nvCxnSpPr>
            <p:cNvPr id="95" name="Straight Connector 94">
              <a:extLst>
                <a:ext uri="{FF2B5EF4-FFF2-40B4-BE49-F238E27FC236}">
                  <a16:creationId xmlns:a16="http://schemas.microsoft.com/office/drawing/2014/main" id="{7546F5C8-BEFA-3368-79E0-12AD933810FF}"/>
                </a:ext>
              </a:extLst>
            </p:cNvPr>
            <p:cNvCxnSpPr/>
            <p:nvPr/>
          </p:nvCxnSpPr>
          <p:spPr bwMode="auto">
            <a:xfrm>
              <a:off x="1253707" y="2248619"/>
              <a:ext cx="0" cy="3462068"/>
            </a:xfrm>
            <a:prstGeom prst="line">
              <a:avLst/>
            </a:prstGeom>
            <a:noFill/>
            <a:ln w="28575" cap="flat" cmpd="sng" algn="ctr">
              <a:solidFill>
                <a:schemeClr val="bg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1D322549-AB93-1E66-A7C9-A61F5DF08C78}"/>
                </a:ext>
              </a:extLst>
            </p:cNvPr>
            <p:cNvCxnSpPr>
              <a:cxnSpLocks/>
            </p:cNvCxnSpPr>
            <p:nvPr/>
          </p:nvCxnSpPr>
          <p:spPr bwMode="auto">
            <a:xfrm>
              <a:off x="1259458" y="3968151"/>
              <a:ext cx="4589252" cy="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BC6BA4E2-6943-1EDF-4B5E-C50B5E4D141E}"/>
                </a:ext>
              </a:extLst>
            </p:cNvPr>
            <p:cNvCxnSpPr>
              <a:cxnSpLocks/>
            </p:cNvCxnSpPr>
            <p:nvPr/>
          </p:nvCxnSpPr>
          <p:spPr bwMode="auto">
            <a:xfrm>
              <a:off x="1259458" y="4830793"/>
              <a:ext cx="4589252" cy="0"/>
            </a:xfrm>
            <a:prstGeom prst="line">
              <a:avLst/>
            </a:prstGeom>
            <a:noFill/>
            <a:ln w="28575" cap="flat" cmpd="sng" algn="ctr">
              <a:solidFill>
                <a:schemeClr val="bg1"/>
              </a:solidFill>
              <a:prstDash val="sysDot"/>
              <a:round/>
              <a:headEnd type="none" w="med" len="med"/>
              <a:tailEnd type="none" w="med" len="med"/>
            </a:ln>
            <a:effectLst/>
          </p:spPr>
        </p:cxnSp>
        <p:grpSp>
          <p:nvGrpSpPr>
            <p:cNvPr id="99" name="Group 98">
              <a:extLst>
                <a:ext uri="{FF2B5EF4-FFF2-40B4-BE49-F238E27FC236}">
                  <a16:creationId xmlns:a16="http://schemas.microsoft.com/office/drawing/2014/main" id="{38C20149-4FAC-4922-876E-5BAEE8DCD683}"/>
                </a:ext>
              </a:extLst>
            </p:cNvPr>
            <p:cNvGrpSpPr/>
            <p:nvPr/>
          </p:nvGrpSpPr>
          <p:grpSpPr>
            <a:xfrm>
              <a:off x="1328470" y="3973897"/>
              <a:ext cx="3577087" cy="1731035"/>
              <a:chOff x="1328468" y="3973897"/>
              <a:chExt cx="3554087" cy="1731034"/>
            </a:xfrm>
          </p:grpSpPr>
          <p:cxnSp>
            <p:nvCxnSpPr>
              <p:cNvPr id="100" name="Straight Connector 99">
                <a:extLst>
                  <a:ext uri="{FF2B5EF4-FFF2-40B4-BE49-F238E27FC236}">
                    <a16:creationId xmlns:a16="http://schemas.microsoft.com/office/drawing/2014/main" id="{3F888D16-17B8-6AFE-2023-315FFD6E2A59}"/>
                  </a:ext>
                </a:extLst>
              </p:cNvPr>
              <p:cNvCxnSpPr/>
              <p:nvPr/>
            </p:nvCxnSpPr>
            <p:spPr bwMode="auto">
              <a:xfrm>
                <a:off x="1328468" y="3973897"/>
                <a:ext cx="0" cy="1731034"/>
              </a:xfrm>
              <a:prstGeom prst="line">
                <a:avLst/>
              </a:prstGeom>
              <a:noFill/>
              <a:ln w="28575"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03FE78E0-2D79-07FD-2C82-AA73E53E9FB4}"/>
                  </a:ext>
                </a:extLst>
              </p:cNvPr>
              <p:cNvCxnSpPr/>
              <p:nvPr/>
            </p:nvCxnSpPr>
            <p:spPr bwMode="auto">
              <a:xfrm>
                <a:off x="1419598" y="3973897"/>
                <a:ext cx="0" cy="1731034"/>
              </a:xfrm>
              <a:prstGeom prst="line">
                <a:avLst/>
              </a:prstGeom>
              <a:noFill/>
              <a:ln w="28575"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216A5E0C-6EFB-5B88-2AF9-55659C1008D6}"/>
                  </a:ext>
                </a:extLst>
              </p:cNvPr>
              <p:cNvCxnSpPr/>
              <p:nvPr/>
            </p:nvCxnSpPr>
            <p:spPr bwMode="auto">
              <a:xfrm>
                <a:off x="1510728" y="3973897"/>
                <a:ext cx="0" cy="1731034"/>
              </a:xfrm>
              <a:prstGeom prst="line">
                <a:avLst/>
              </a:prstGeom>
              <a:noFill/>
              <a:ln w="28575"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1DF5D5C7-BD50-1A8A-ACBB-0185B4BAE200}"/>
                  </a:ext>
                </a:extLst>
              </p:cNvPr>
              <p:cNvCxnSpPr/>
              <p:nvPr/>
            </p:nvCxnSpPr>
            <p:spPr bwMode="auto">
              <a:xfrm>
                <a:off x="1601858" y="3973897"/>
                <a:ext cx="0" cy="1731034"/>
              </a:xfrm>
              <a:prstGeom prst="line">
                <a:avLst/>
              </a:prstGeom>
              <a:noFill/>
              <a:ln w="28575"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685B49F7-D6C7-AD45-B9CC-58FF17846288}"/>
                  </a:ext>
                </a:extLst>
              </p:cNvPr>
              <p:cNvCxnSpPr/>
              <p:nvPr/>
            </p:nvCxnSpPr>
            <p:spPr bwMode="auto">
              <a:xfrm>
                <a:off x="1692988" y="3973897"/>
                <a:ext cx="0" cy="1731034"/>
              </a:xfrm>
              <a:prstGeom prst="line">
                <a:avLst/>
              </a:prstGeom>
              <a:noFill/>
              <a:ln w="28575" cap="flat" cmpd="sng" algn="ctr">
                <a:solidFill>
                  <a:schemeClr val="accent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558BEE5A-F070-CCAC-5545-9065EBC1B27F}"/>
                  </a:ext>
                </a:extLst>
              </p:cNvPr>
              <p:cNvCxnSpPr/>
              <p:nvPr/>
            </p:nvCxnSpPr>
            <p:spPr bwMode="auto">
              <a:xfrm>
                <a:off x="1784118" y="3973897"/>
                <a:ext cx="0" cy="1731034"/>
              </a:xfrm>
              <a:prstGeom prst="line">
                <a:avLst/>
              </a:prstGeom>
              <a:noFill/>
              <a:ln w="28575"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D88DBA79-1C52-1F61-B1E1-28BE36FCFA56}"/>
                  </a:ext>
                </a:extLst>
              </p:cNvPr>
              <p:cNvCxnSpPr/>
              <p:nvPr/>
            </p:nvCxnSpPr>
            <p:spPr bwMode="auto">
              <a:xfrm>
                <a:off x="1875248" y="3973897"/>
                <a:ext cx="0" cy="1731034"/>
              </a:xfrm>
              <a:prstGeom prst="line">
                <a:avLst/>
              </a:prstGeom>
              <a:noFill/>
              <a:ln w="28575" cap="flat" cmpd="sng" algn="ctr">
                <a:solidFill>
                  <a:schemeClr val="accent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33A7508C-6839-4B0B-4EAB-7E87E6FFBCE2}"/>
                  </a:ext>
                </a:extLst>
              </p:cNvPr>
              <p:cNvCxnSpPr/>
              <p:nvPr/>
            </p:nvCxnSpPr>
            <p:spPr bwMode="auto">
              <a:xfrm>
                <a:off x="1966378" y="3973897"/>
                <a:ext cx="0" cy="1731034"/>
              </a:xfrm>
              <a:prstGeom prst="line">
                <a:avLst/>
              </a:prstGeom>
              <a:noFill/>
              <a:ln w="28575"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9A305D8B-5CD3-5C6C-8FD3-B3E6FED89DA1}"/>
                  </a:ext>
                </a:extLst>
              </p:cNvPr>
              <p:cNvCxnSpPr/>
              <p:nvPr/>
            </p:nvCxnSpPr>
            <p:spPr bwMode="auto">
              <a:xfrm>
                <a:off x="2057508" y="3973897"/>
                <a:ext cx="0" cy="1731034"/>
              </a:xfrm>
              <a:prstGeom prst="line">
                <a:avLst/>
              </a:prstGeom>
              <a:noFill/>
              <a:ln w="28575"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676E220C-E38B-26A4-5E48-C2F5AEA06D90}"/>
                  </a:ext>
                </a:extLst>
              </p:cNvPr>
              <p:cNvCxnSpPr>
                <a:cxnSpLocks/>
              </p:cNvCxnSpPr>
              <p:nvPr/>
            </p:nvCxnSpPr>
            <p:spPr bwMode="auto">
              <a:xfrm>
                <a:off x="2148638" y="3973897"/>
                <a:ext cx="0" cy="1570007"/>
              </a:xfrm>
              <a:prstGeom prst="line">
                <a:avLst/>
              </a:prstGeom>
              <a:noFill/>
              <a:ln w="28575" cap="flat" cmpd="sng" algn="ctr">
                <a:solidFill>
                  <a:schemeClr val="accent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CA3A5881-3691-A6A3-37E8-A0B1E67B4CB5}"/>
                  </a:ext>
                </a:extLst>
              </p:cNvPr>
              <p:cNvCxnSpPr>
                <a:cxnSpLocks/>
              </p:cNvCxnSpPr>
              <p:nvPr/>
            </p:nvCxnSpPr>
            <p:spPr bwMode="auto">
              <a:xfrm>
                <a:off x="2239768" y="3973897"/>
                <a:ext cx="0" cy="1443487"/>
              </a:xfrm>
              <a:prstGeom prst="line">
                <a:avLst/>
              </a:prstGeom>
              <a:noFill/>
              <a:ln w="28575" cap="flat" cmpd="sng" algn="ctr">
                <a:solidFill>
                  <a:schemeClr val="accent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E60D3C03-56DA-2506-717E-17E9F7024F31}"/>
                  </a:ext>
                </a:extLst>
              </p:cNvPr>
              <p:cNvCxnSpPr>
                <a:cxnSpLocks/>
              </p:cNvCxnSpPr>
              <p:nvPr/>
            </p:nvCxnSpPr>
            <p:spPr bwMode="auto">
              <a:xfrm>
                <a:off x="2330898" y="3973897"/>
                <a:ext cx="0" cy="1305464"/>
              </a:xfrm>
              <a:prstGeom prst="line">
                <a:avLst/>
              </a:prstGeom>
              <a:noFill/>
              <a:ln w="28575" cap="flat" cmpd="sng" algn="ctr">
                <a:solidFill>
                  <a:schemeClr val="accent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146E2898-F7BF-082C-3C2A-DFBABEEC22AF}"/>
                  </a:ext>
                </a:extLst>
              </p:cNvPr>
              <p:cNvCxnSpPr>
                <a:cxnSpLocks/>
              </p:cNvCxnSpPr>
              <p:nvPr/>
            </p:nvCxnSpPr>
            <p:spPr bwMode="auto">
              <a:xfrm>
                <a:off x="2422028" y="3973897"/>
                <a:ext cx="0" cy="1161690"/>
              </a:xfrm>
              <a:prstGeom prst="line">
                <a:avLst/>
              </a:prstGeom>
              <a:noFill/>
              <a:ln w="28575" cap="flat" cmpd="sng" algn="ctr">
                <a:solidFill>
                  <a:schemeClr val="accent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B6738BC1-57D6-14A2-E53B-F31EBD55CDA2}"/>
                  </a:ext>
                </a:extLst>
              </p:cNvPr>
              <p:cNvCxnSpPr>
                <a:cxnSpLocks/>
              </p:cNvCxnSpPr>
              <p:nvPr/>
            </p:nvCxnSpPr>
            <p:spPr bwMode="auto">
              <a:xfrm>
                <a:off x="2513158" y="3973897"/>
                <a:ext cx="0" cy="1081177"/>
              </a:xfrm>
              <a:prstGeom prst="line">
                <a:avLst/>
              </a:prstGeom>
              <a:noFill/>
              <a:ln w="28575" cap="flat" cmpd="sng" algn="ctr">
                <a:solidFill>
                  <a:schemeClr val="accent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8A3722A5-8585-6053-3789-9024CF52D861}"/>
                  </a:ext>
                </a:extLst>
              </p:cNvPr>
              <p:cNvCxnSpPr>
                <a:cxnSpLocks/>
              </p:cNvCxnSpPr>
              <p:nvPr/>
            </p:nvCxnSpPr>
            <p:spPr bwMode="auto">
              <a:xfrm>
                <a:off x="2604288" y="3973897"/>
                <a:ext cx="0" cy="1032295"/>
              </a:xfrm>
              <a:prstGeom prst="line">
                <a:avLst/>
              </a:prstGeom>
              <a:noFill/>
              <a:ln w="28575" cap="flat" cmpd="sng" algn="ctr">
                <a:solidFill>
                  <a:schemeClr val="accent1"/>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38FC9383-5C62-6259-1703-BD635DBABC42}"/>
                  </a:ext>
                </a:extLst>
              </p:cNvPr>
              <p:cNvCxnSpPr>
                <a:cxnSpLocks/>
              </p:cNvCxnSpPr>
              <p:nvPr/>
            </p:nvCxnSpPr>
            <p:spPr bwMode="auto">
              <a:xfrm>
                <a:off x="2695418" y="3973897"/>
                <a:ext cx="0" cy="1000665"/>
              </a:xfrm>
              <a:prstGeom prst="line">
                <a:avLst/>
              </a:prstGeom>
              <a:noFill/>
              <a:ln w="28575"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47C7B819-FB21-4062-575C-EFA9A933FB90}"/>
                  </a:ext>
                </a:extLst>
              </p:cNvPr>
              <p:cNvCxnSpPr>
                <a:cxnSpLocks/>
              </p:cNvCxnSpPr>
              <p:nvPr/>
            </p:nvCxnSpPr>
            <p:spPr bwMode="auto">
              <a:xfrm>
                <a:off x="2786548" y="3973897"/>
                <a:ext cx="0" cy="997790"/>
              </a:xfrm>
              <a:prstGeom prst="line">
                <a:avLst/>
              </a:prstGeom>
              <a:noFill/>
              <a:ln w="28575" cap="flat" cmpd="sng" algn="ctr">
                <a:solidFill>
                  <a:schemeClr val="accent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10E4DB7D-A348-5894-0347-A14F7976AA0A}"/>
                  </a:ext>
                </a:extLst>
              </p:cNvPr>
              <p:cNvCxnSpPr>
                <a:cxnSpLocks/>
              </p:cNvCxnSpPr>
              <p:nvPr/>
            </p:nvCxnSpPr>
            <p:spPr bwMode="auto">
              <a:xfrm>
                <a:off x="2877678" y="3973897"/>
                <a:ext cx="0" cy="1000666"/>
              </a:xfrm>
              <a:prstGeom prst="line">
                <a:avLst/>
              </a:prstGeom>
              <a:noFill/>
              <a:ln w="28575" cap="flat" cmpd="sng" algn="ctr">
                <a:solidFill>
                  <a:schemeClr val="accent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FD29475F-9A0F-72E8-6FF2-4DB37E377737}"/>
                  </a:ext>
                </a:extLst>
              </p:cNvPr>
              <p:cNvCxnSpPr>
                <a:cxnSpLocks/>
              </p:cNvCxnSpPr>
              <p:nvPr/>
            </p:nvCxnSpPr>
            <p:spPr bwMode="auto">
              <a:xfrm>
                <a:off x="2968808" y="3973897"/>
                <a:ext cx="0" cy="854017"/>
              </a:xfrm>
              <a:prstGeom prst="line">
                <a:avLst/>
              </a:prstGeom>
              <a:noFill/>
              <a:ln w="28575" cap="flat" cmpd="sng" algn="ctr">
                <a:solidFill>
                  <a:schemeClr val="accent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8EADF71C-2E48-F838-355B-A31457732E8B}"/>
                  </a:ext>
                </a:extLst>
              </p:cNvPr>
              <p:cNvCxnSpPr>
                <a:cxnSpLocks/>
              </p:cNvCxnSpPr>
              <p:nvPr/>
            </p:nvCxnSpPr>
            <p:spPr bwMode="auto">
              <a:xfrm>
                <a:off x="3059938" y="3973897"/>
                <a:ext cx="0" cy="851142"/>
              </a:xfrm>
              <a:prstGeom prst="line">
                <a:avLst/>
              </a:prstGeom>
              <a:noFill/>
              <a:ln w="28575"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AF542407-A043-CA8C-0478-9DDCA6E08939}"/>
                  </a:ext>
                </a:extLst>
              </p:cNvPr>
              <p:cNvCxnSpPr>
                <a:cxnSpLocks/>
              </p:cNvCxnSpPr>
              <p:nvPr/>
            </p:nvCxnSpPr>
            <p:spPr bwMode="auto">
              <a:xfrm>
                <a:off x="3151068" y="3973897"/>
                <a:ext cx="0" cy="710245"/>
              </a:xfrm>
              <a:prstGeom prst="line">
                <a:avLst/>
              </a:prstGeom>
              <a:noFill/>
              <a:ln w="28575" cap="flat" cmpd="sng" algn="ctr">
                <a:solidFill>
                  <a:schemeClr val="accent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6F819747-AE31-2A11-B900-7BBC9522EEAF}"/>
                  </a:ext>
                </a:extLst>
              </p:cNvPr>
              <p:cNvCxnSpPr>
                <a:cxnSpLocks/>
              </p:cNvCxnSpPr>
              <p:nvPr/>
            </p:nvCxnSpPr>
            <p:spPr bwMode="auto">
              <a:xfrm>
                <a:off x="3242198" y="3973897"/>
                <a:ext cx="0" cy="678615"/>
              </a:xfrm>
              <a:prstGeom prst="line">
                <a:avLst/>
              </a:prstGeom>
              <a:noFill/>
              <a:ln w="28575" cap="flat" cmpd="sng" algn="ctr">
                <a:solidFill>
                  <a:schemeClr val="accent1"/>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CF6D9E72-B26A-481A-6391-90069A035AC9}"/>
                  </a:ext>
                </a:extLst>
              </p:cNvPr>
              <p:cNvCxnSpPr>
                <a:cxnSpLocks/>
              </p:cNvCxnSpPr>
              <p:nvPr/>
            </p:nvCxnSpPr>
            <p:spPr bwMode="auto">
              <a:xfrm>
                <a:off x="3333328" y="3973897"/>
                <a:ext cx="0" cy="701620"/>
              </a:xfrm>
              <a:prstGeom prst="line">
                <a:avLst/>
              </a:prstGeom>
              <a:noFill/>
              <a:ln w="28575" cap="flat" cmpd="sng" algn="ctr">
                <a:solidFill>
                  <a:schemeClr val="accent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207062B5-DFD7-D79F-3C29-BFA6E4DFE499}"/>
                  </a:ext>
                </a:extLst>
              </p:cNvPr>
              <p:cNvCxnSpPr>
                <a:cxnSpLocks/>
              </p:cNvCxnSpPr>
              <p:nvPr/>
            </p:nvCxnSpPr>
            <p:spPr bwMode="auto">
              <a:xfrm>
                <a:off x="3424458" y="3973897"/>
                <a:ext cx="0" cy="684367"/>
              </a:xfrm>
              <a:prstGeom prst="line">
                <a:avLst/>
              </a:prstGeom>
              <a:noFill/>
              <a:ln w="28575" cap="flat" cmpd="sng" algn="ctr">
                <a:solidFill>
                  <a:schemeClr val="accent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02906790-A818-2420-B3D6-4E84F39A32B0}"/>
                  </a:ext>
                </a:extLst>
              </p:cNvPr>
              <p:cNvCxnSpPr>
                <a:cxnSpLocks/>
              </p:cNvCxnSpPr>
              <p:nvPr/>
            </p:nvCxnSpPr>
            <p:spPr bwMode="auto">
              <a:xfrm>
                <a:off x="3515588" y="3973897"/>
                <a:ext cx="0" cy="563597"/>
              </a:xfrm>
              <a:prstGeom prst="line">
                <a:avLst/>
              </a:prstGeom>
              <a:noFill/>
              <a:ln w="28575"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DF8DA644-5126-1DA2-A2C9-3FA9F56CF698}"/>
                  </a:ext>
                </a:extLst>
              </p:cNvPr>
              <p:cNvCxnSpPr>
                <a:cxnSpLocks/>
              </p:cNvCxnSpPr>
              <p:nvPr/>
            </p:nvCxnSpPr>
            <p:spPr bwMode="auto">
              <a:xfrm>
                <a:off x="3606718" y="3973897"/>
                <a:ext cx="0" cy="488835"/>
              </a:xfrm>
              <a:prstGeom prst="line">
                <a:avLst/>
              </a:prstGeom>
              <a:noFill/>
              <a:ln w="28575" cap="flat" cmpd="sng" algn="ctr">
                <a:solidFill>
                  <a:schemeClr val="accent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35F38406-48B4-1F0F-843C-D5EF638FA1B8}"/>
                  </a:ext>
                </a:extLst>
              </p:cNvPr>
              <p:cNvCxnSpPr>
                <a:cxnSpLocks/>
              </p:cNvCxnSpPr>
              <p:nvPr/>
            </p:nvCxnSpPr>
            <p:spPr bwMode="auto">
              <a:xfrm>
                <a:off x="3697848" y="3973897"/>
                <a:ext cx="0" cy="477333"/>
              </a:xfrm>
              <a:prstGeom prst="line">
                <a:avLst/>
              </a:prstGeom>
              <a:noFill/>
              <a:ln w="28575"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24599558-7049-58FB-3B12-269BF397D0F6}"/>
                  </a:ext>
                </a:extLst>
              </p:cNvPr>
              <p:cNvCxnSpPr>
                <a:cxnSpLocks/>
              </p:cNvCxnSpPr>
              <p:nvPr/>
            </p:nvCxnSpPr>
            <p:spPr bwMode="auto">
              <a:xfrm>
                <a:off x="3788978" y="3973897"/>
                <a:ext cx="0" cy="442828"/>
              </a:xfrm>
              <a:prstGeom prst="line">
                <a:avLst/>
              </a:prstGeom>
              <a:noFill/>
              <a:ln w="28575" cap="flat" cmpd="sng" algn="ctr">
                <a:solidFill>
                  <a:schemeClr val="accent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D71EEDBF-EF62-62CA-9D81-BE1B77BC04D7}"/>
                  </a:ext>
                </a:extLst>
              </p:cNvPr>
              <p:cNvCxnSpPr>
                <a:cxnSpLocks/>
              </p:cNvCxnSpPr>
              <p:nvPr/>
            </p:nvCxnSpPr>
            <p:spPr bwMode="auto">
              <a:xfrm>
                <a:off x="3880108" y="3973897"/>
                <a:ext cx="0" cy="442828"/>
              </a:xfrm>
              <a:prstGeom prst="line">
                <a:avLst/>
              </a:prstGeom>
              <a:noFill/>
              <a:ln w="28575"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6C26DF34-AE45-0957-C2E7-CC0617C73216}"/>
                  </a:ext>
                </a:extLst>
              </p:cNvPr>
              <p:cNvCxnSpPr>
                <a:cxnSpLocks/>
              </p:cNvCxnSpPr>
              <p:nvPr/>
            </p:nvCxnSpPr>
            <p:spPr bwMode="auto">
              <a:xfrm>
                <a:off x="3971238" y="3973897"/>
                <a:ext cx="0" cy="431326"/>
              </a:xfrm>
              <a:prstGeom prst="line">
                <a:avLst/>
              </a:prstGeom>
              <a:noFill/>
              <a:ln w="28575"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376B2477-F223-E868-0EF3-040DE7BF50C9}"/>
                  </a:ext>
                </a:extLst>
              </p:cNvPr>
              <p:cNvCxnSpPr>
                <a:cxnSpLocks/>
              </p:cNvCxnSpPr>
              <p:nvPr/>
            </p:nvCxnSpPr>
            <p:spPr bwMode="auto">
              <a:xfrm>
                <a:off x="4062368" y="3973897"/>
                <a:ext cx="0" cy="356563"/>
              </a:xfrm>
              <a:prstGeom prst="line">
                <a:avLst/>
              </a:prstGeom>
              <a:noFill/>
              <a:ln w="28575" cap="flat" cmpd="sng" algn="ctr">
                <a:solidFill>
                  <a:schemeClr val="accent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0D98476C-0A29-4741-A02D-F3F3D6BBE9A5}"/>
                  </a:ext>
                </a:extLst>
              </p:cNvPr>
              <p:cNvCxnSpPr>
                <a:cxnSpLocks/>
              </p:cNvCxnSpPr>
              <p:nvPr/>
            </p:nvCxnSpPr>
            <p:spPr bwMode="auto">
              <a:xfrm>
                <a:off x="4153498" y="3973897"/>
                <a:ext cx="0" cy="368065"/>
              </a:xfrm>
              <a:prstGeom prst="line">
                <a:avLst/>
              </a:prstGeom>
              <a:noFill/>
              <a:ln w="28575" cap="flat" cmpd="sng" algn="ctr">
                <a:solidFill>
                  <a:schemeClr val="accent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F29AD54E-7347-80D0-866F-B33DB095141A}"/>
                  </a:ext>
                </a:extLst>
              </p:cNvPr>
              <p:cNvCxnSpPr>
                <a:cxnSpLocks/>
              </p:cNvCxnSpPr>
              <p:nvPr/>
            </p:nvCxnSpPr>
            <p:spPr bwMode="auto">
              <a:xfrm>
                <a:off x="4244628" y="3973897"/>
                <a:ext cx="0" cy="350812"/>
              </a:xfrm>
              <a:prstGeom prst="line">
                <a:avLst/>
              </a:prstGeom>
              <a:noFill/>
              <a:ln w="28575" cap="flat" cmpd="sng" algn="ctr">
                <a:solidFill>
                  <a:schemeClr val="accent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47390FC4-DE22-A5A7-76A8-F7B2B9C6F57B}"/>
                  </a:ext>
                </a:extLst>
              </p:cNvPr>
              <p:cNvCxnSpPr>
                <a:cxnSpLocks/>
              </p:cNvCxnSpPr>
              <p:nvPr/>
            </p:nvCxnSpPr>
            <p:spPr bwMode="auto">
              <a:xfrm>
                <a:off x="4335758" y="3973897"/>
                <a:ext cx="0" cy="356563"/>
              </a:xfrm>
              <a:prstGeom prst="line">
                <a:avLst/>
              </a:prstGeom>
              <a:noFill/>
              <a:ln w="28575" cap="flat" cmpd="sng" algn="ctr">
                <a:solidFill>
                  <a:schemeClr val="accent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6EB28FDC-CB51-1200-ECDF-ED4837D1F87C}"/>
                  </a:ext>
                </a:extLst>
              </p:cNvPr>
              <p:cNvCxnSpPr>
                <a:cxnSpLocks/>
              </p:cNvCxnSpPr>
              <p:nvPr/>
            </p:nvCxnSpPr>
            <p:spPr bwMode="auto">
              <a:xfrm>
                <a:off x="4426888" y="3973897"/>
                <a:ext cx="0" cy="310556"/>
              </a:xfrm>
              <a:prstGeom prst="line">
                <a:avLst/>
              </a:prstGeom>
              <a:noFill/>
              <a:ln w="28575" cap="flat" cmpd="sng" algn="ctr">
                <a:solidFill>
                  <a:schemeClr val="accent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74E247A6-8C74-F1C3-DEAA-13D786FA1BF1}"/>
                  </a:ext>
                </a:extLst>
              </p:cNvPr>
              <p:cNvCxnSpPr>
                <a:cxnSpLocks/>
              </p:cNvCxnSpPr>
              <p:nvPr/>
            </p:nvCxnSpPr>
            <p:spPr bwMode="auto">
              <a:xfrm>
                <a:off x="4518018" y="3973897"/>
                <a:ext cx="0" cy="293303"/>
              </a:xfrm>
              <a:prstGeom prst="line">
                <a:avLst/>
              </a:prstGeom>
              <a:noFill/>
              <a:ln w="28575" cap="flat" cmpd="sng" algn="ctr">
                <a:solidFill>
                  <a:schemeClr val="accent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4DEDFFD5-FD1F-1D33-1DD6-C5E569D50B93}"/>
                  </a:ext>
                </a:extLst>
              </p:cNvPr>
              <p:cNvCxnSpPr>
                <a:cxnSpLocks/>
              </p:cNvCxnSpPr>
              <p:nvPr/>
            </p:nvCxnSpPr>
            <p:spPr bwMode="auto">
              <a:xfrm>
                <a:off x="4609148" y="3973897"/>
                <a:ext cx="0" cy="299054"/>
              </a:xfrm>
              <a:prstGeom prst="line">
                <a:avLst/>
              </a:prstGeom>
              <a:noFill/>
              <a:ln w="28575" cap="flat" cmpd="sng" algn="ctr">
                <a:solidFill>
                  <a:schemeClr val="accent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C7B605BD-8E0D-6E3A-D52D-880600C2889A}"/>
                  </a:ext>
                </a:extLst>
              </p:cNvPr>
              <p:cNvCxnSpPr>
                <a:cxnSpLocks/>
              </p:cNvCxnSpPr>
              <p:nvPr/>
            </p:nvCxnSpPr>
            <p:spPr bwMode="auto">
              <a:xfrm>
                <a:off x="4700278" y="3973897"/>
                <a:ext cx="0" cy="264548"/>
              </a:xfrm>
              <a:prstGeom prst="line">
                <a:avLst/>
              </a:prstGeom>
              <a:noFill/>
              <a:ln w="28575" cap="flat" cmpd="sng" algn="ctr">
                <a:solidFill>
                  <a:schemeClr val="accent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027D2980-A613-4681-4977-B7F93B23D09F}"/>
                  </a:ext>
                </a:extLst>
              </p:cNvPr>
              <p:cNvCxnSpPr>
                <a:cxnSpLocks/>
              </p:cNvCxnSpPr>
              <p:nvPr/>
            </p:nvCxnSpPr>
            <p:spPr bwMode="auto">
              <a:xfrm>
                <a:off x="4791408" y="3973897"/>
                <a:ext cx="0" cy="241545"/>
              </a:xfrm>
              <a:prstGeom prst="line">
                <a:avLst/>
              </a:prstGeom>
              <a:noFill/>
              <a:ln w="28575" cap="flat" cmpd="sng" algn="ctr">
                <a:solidFill>
                  <a:schemeClr val="accent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5FB1E059-1AA5-8050-9333-A5AA0FA3E4CA}"/>
                  </a:ext>
                </a:extLst>
              </p:cNvPr>
              <p:cNvCxnSpPr>
                <a:cxnSpLocks/>
              </p:cNvCxnSpPr>
              <p:nvPr/>
            </p:nvCxnSpPr>
            <p:spPr bwMode="auto">
              <a:xfrm>
                <a:off x="4882555" y="3973897"/>
                <a:ext cx="0" cy="155280"/>
              </a:xfrm>
              <a:prstGeom prst="line">
                <a:avLst/>
              </a:prstGeom>
              <a:noFill/>
              <a:ln w="28575" cap="flat" cmpd="sng" algn="ctr">
                <a:solidFill>
                  <a:schemeClr val="accent1"/>
                </a:solidFill>
                <a:prstDash val="solid"/>
                <a:round/>
                <a:headEnd type="none" w="med" len="med"/>
                <a:tailEnd type="none" w="med" len="med"/>
              </a:ln>
              <a:effectLst/>
            </p:spPr>
          </p:cxnSp>
        </p:grpSp>
        <p:sp>
          <p:nvSpPr>
            <p:cNvPr id="140" name="TextBox 139">
              <a:extLst>
                <a:ext uri="{FF2B5EF4-FFF2-40B4-BE49-F238E27FC236}">
                  <a16:creationId xmlns:a16="http://schemas.microsoft.com/office/drawing/2014/main" id="{D9839959-EAAF-FF73-00C1-92E18FA49E6D}"/>
                </a:ext>
              </a:extLst>
            </p:cNvPr>
            <p:cNvSpPr txBox="1"/>
            <p:nvPr/>
          </p:nvSpPr>
          <p:spPr bwMode="auto">
            <a:xfrm>
              <a:off x="723901" y="2065591"/>
              <a:ext cx="5357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377"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41" name="TextBox 140">
              <a:extLst>
                <a:ext uri="{FF2B5EF4-FFF2-40B4-BE49-F238E27FC236}">
                  <a16:creationId xmlns:a16="http://schemas.microsoft.com/office/drawing/2014/main" id="{DC4D3D21-8433-8141-FF46-9D3D1970CB11}"/>
                </a:ext>
              </a:extLst>
            </p:cNvPr>
            <p:cNvSpPr txBox="1"/>
            <p:nvPr/>
          </p:nvSpPr>
          <p:spPr bwMode="auto">
            <a:xfrm>
              <a:off x="840921" y="292919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377"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142" name="TextBox 141">
              <a:extLst>
                <a:ext uri="{FF2B5EF4-FFF2-40B4-BE49-F238E27FC236}">
                  <a16:creationId xmlns:a16="http://schemas.microsoft.com/office/drawing/2014/main" id="{14BC9CEB-6C98-7B8A-A3D0-D494867D3C3C}"/>
                </a:ext>
              </a:extLst>
            </p:cNvPr>
            <p:cNvSpPr txBox="1"/>
            <p:nvPr/>
          </p:nvSpPr>
          <p:spPr bwMode="auto">
            <a:xfrm>
              <a:off x="957940" y="3746609"/>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377"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43" name="TextBox 142">
              <a:extLst>
                <a:ext uri="{FF2B5EF4-FFF2-40B4-BE49-F238E27FC236}">
                  <a16:creationId xmlns:a16="http://schemas.microsoft.com/office/drawing/2014/main" id="{FFCCA2E9-3B16-AFFC-AF2D-2366874105A6}"/>
                </a:ext>
              </a:extLst>
            </p:cNvPr>
            <p:cNvSpPr txBox="1"/>
            <p:nvPr/>
          </p:nvSpPr>
          <p:spPr bwMode="auto">
            <a:xfrm>
              <a:off x="653370" y="5515373"/>
              <a:ext cx="60625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377"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44" name="TextBox 143">
              <a:extLst>
                <a:ext uri="{FF2B5EF4-FFF2-40B4-BE49-F238E27FC236}">
                  <a16:creationId xmlns:a16="http://schemas.microsoft.com/office/drawing/2014/main" id="{68A37C2A-74B2-6DF3-E8AC-0C15C63FD34F}"/>
                </a:ext>
              </a:extLst>
            </p:cNvPr>
            <p:cNvSpPr txBox="1"/>
            <p:nvPr/>
          </p:nvSpPr>
          <p:spPr bwMode="auto">
            <a:xfrm>
              <a:off x="770387" y="4642537"/>
              <a:ext cx="4892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377"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grpSp>
      <p:sp>
        <p:nvSpPr>
          <p:cNvPr id="148" name="Content Placeholder 2">
            <a:extLst>
              <a:ext uri="{FF2B5EF4-FFF2-40B4-BE49-F238E27FC236}">
                <a16:creationId xmlns:a16="http://schemas.microsoft.com/office/drawing/2014/main" id="{7E87A653-A384-66AD-1F18-3EF3643AC31F}"/>
              </a:ext>
            </a:extLst>
          </p:cNvPr>
          <p:cNvSpPr txBox="1">
            <a:spLocks/>
          </p:cNvSpPr>
          <p:nvPr/>
        </p:nvSpPr>
        <p:spPr>
          <a:xfrm>
            <a:off x="6608934" y="3610025"/>
            <a:ext cx="4884176" cy="864339"/>
          </a:xfrm>
          <a:prstGeom prst="rect">
            <a:avLst/>
          </a:prstGeom>
        </p:spPr>
        <p:txBody>
          <a:bodyPr vert="horz" lIns="121906" tIns="60953" rIns="121906" bIns="60953" rtlCol="0">
            <a:normAutofit lnSpcReduction="10000"/>
          </a:bodyPr>
          <a:lstStyle>
            <a:lvl1pPr marL="171450" indent="-171450" algn="l" defTabSz="685800" rtl="0" eaLnBrk="1" latinLnBrk="0" hangingPunct="1">
              <a:lnSpc>
                <a:spcPct val="90000"/>
              </a:lnSpc>
              <a:spcBef>
                <a:spcPts val="750"/>
              </a:spcBef>
              <a:buFont typeface="Arial" panose="020B0604020202020204" pitchFamily="34" charset="0"/>
              <a:buChar char="•"/>
              <a:defRPr lang="en-US" sz="2100" kern="1200" dirty="0" smtClean="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lang="en-US" sz="1800" kern="1200" dirty="0" smtClean="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lang="en-US" sz="1500" kern="1200" dirty="0" smtClean="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lang="en-US" sz="1350" kern="1200" dirty="0" smtClean="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lang="en-US" sz="1350" kern="1200" dirty="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171450" marR="0" lvl="0" indent="-171450" algn="l" defTabSz="685800" rtl="0" eaLnBrk="1" fontAlgn="auto" latinLnBrk="0" hangingPunct="1">
              <a:lnSpc>
                <a:spcPct val="90000"/>
              </a:lnSpc>
              <a:spcBef>
                <a:spcPts val="75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Wk 24 spleen response was seen in </a:t>
            </a:r>
            <a:b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both </a:t>
            </a:r>
            <a:r>
              <a:rPr kumimoji="0" lang="it-IT"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transfusion-dependent and </a:t>
            </a:r>
            <a:br>
              <a:rPr kumimoji="0" lang="it-IT"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non–</a:t>
            </a:r>
            <a:r>
              <a:rPr kumimoji="0" lang="it-IT"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transfusion-dependent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a:t>
            </a:r>
          </a:p>
        </p:txBody>
      </p:sp>
      <p:graphicFrame>
        <p:nvGraphicFramePr>
          <p:cNvPr id="149" name="Content Placeholder 2">
            <a:extLst>
              <a:ext uri="{FF2B5EF4-FFF2-40B4-BE49-F238E27FC236}">
                <a16:creationId xmlns:a16="http://schemas.microsoft.com/office/drawing/2014/main" id="{337D3F88-BB89-48C7-082E-7FEED301B8DB}"/>
              </a:ext>
            </a:extLst>
          </p:cNvPr>
          <p:cNvGraphicFramePr>
            <a:graphicFrameLocks/>
          </p:cNvGraphicFramePr>
          <p:nvPr>
            <p:extLst>
              <p:ext uri="{D42A27DB-BD31-4B8C-83A1-F6EECF244321}">
                <p14:modId xmlns:p14="http://schemas.microsoft.com/office/powerpoint/2010/main" val="1444906387"/>
              </p:ext>
            </p:extLst>
          </p:nvPr>
        </p:nvGraphicFramePr>
        <p:xfrm>
          <a:off x="6608934" y="2328013"/>
          <a:ext cx="4878175" cy="1155192"/>
        </p:xfrm>
        <a:graphic>
          <a:graphicData uri="http://schemas.openxmlformats.org/drawingml/2006/table">
            <a:tbl>
              <a:tblPr firstRow="1" bandRow="1"/>
              <a:tblGrid>
                <a:gridCol w="2197521">
                  <a:extLst>
                    <a:ext uri="{9D8B030D-6E8A-4147-A177-3AD203B41FA5}">
                      <a16:colId xmlns:a16="http://schemas.microsoft.com/office/drawing/2014/main" val="875518365"/>
                    </a:ext>
                  </a:extLst>
                </a:gridCol>
                <a:gridCol w="1340327">
                  <a:extLst>
                    <a:ext uri="{9D8B030D-6E8A-4147-A177-3AD203B41FA5}">
                      <a16:colId xmlns:a16="http://schemas.microsoft.com/office/drawing/2014/main" val="3965661906"/>
                    </a:ext>
                  </a:extLst>
                </a:gridCol>
                <a:gridCol w="1340327">
                  <a:extLst>
                    <a:ext uri="{9D8B030D-6E8A-4147-A177-3AD203B41FA5}">
                      <a16:colId xmlns:a16="http://schemas.microsoft.com/office/drawing/2014/main" val="985072470"/>
                    </a:ext>
                  </a:extLst>
                </a:gridCol>
              </a:tblGrid>
              <a:tr h="705632">
                <a:tc>
                  <a:txBody>
                    <a:bodyPr/>
                    <a:lstStyle>
                      <a:lvl1pPr marL="0" algn="l" defTabSz="914400" rtl="0" eaLnBrk="1" latinLnBrk="0" hangingPunct="1">
                        <a:defRPr sz="1800" b="1" kern="1200">
                          <a:solidFill>
                            <a:schemeClr val="lt1"/>
                          </a:solidFill>
                          <a:latin typeface="Arial"/>
                          <a:ea typeface="ＭＳ Ｐゴシック"/>
                          <a:cs typeface="ＭＳ Ｐゴシック"/>
                        </a:defRPr>
                      </a:lvl1pPr>
                      <a:lvl2pPr marL="457200" algn="l" defTabSz="914400" rtl="0" eaLnBrk="1" latinLnBrk="0" hangingPunct="1">
                        <a:defRPr sz="1800" b="1" kern="1200">
                          <a:solidFill>
                            <a:schemeClr val="lt1"/>
                          </a:solidFill>
                          <a:latin typeface="Arial"/>
                          <a:ea typeface="ＭＳ Ｐゴシック"/>
                          <a:cs typeface="ＭＳ Ｐゴシック"/>
                        </a:defRPr>
                      </a:lvl2pPr>
                      <a:lvl3pPr marL="914400" algn="l" defTabSz="914400" rtl="0" eaLnBrk="1" latinLnBrk="0" hangingPunct="1">
                        <a:defRPr sz="1800" b="1" kern="1200">
                          <a:solidFill>
                            <a:schemeClr val="lt1"/>
                          </a:solidFill>
                          <a:latin typeface="Arial"/>
                          <a:ea typeface="ＭＳ Ｐゴシック"/>
                          <a:cs typeface="ＭＳ Ｐゴシック"/>
                        </a:defRPr>
                      </a:lvl3pPr>
                      <a:lvl4pPr marL="1371600" algn="l" defTabSz="914400" rtl="0" eaLnBrk="1" latinLnBrk="0" hangingPunct="1">
                        <a:defRPr sz="1800" b="1" kern="1200">
                          <a:solidFill>
                            <a:schemeClr val="lt1"/>
                          </a:solidFill>
                          <a:latin typeface="Arial"/>
                          <a:ea typeface="ＭＳ Ｐゴシック"/>
                          <a:cs typeface="ＭＳ Ｐゴシック"/>
                        </a:defRPr>
                      </a:lvl4pPr>
                      <a:lvl5pPr marL="1828800" algn="l" defTabSz="914400" rtl="0" eaLnBrk="1" latinLnBrk="0" hangingPunct="1">
                        <a:defRPr sz="1800" b="1" kern="1200">
                          <a:solidFill>
                            <a:schemeClr val="lt1"/>
                          </a:solidFill>
                          <a:latin typeface="Arial"/>
                          <a:ea typeface="ＭＳ Ｐゴシック"/>
                          <a:cs typeface="ＭＳ Ｐゴシック"/>
                        </a:defRPr>
                      </a:lvl5pPr>
                      <a:lvl6pPr marL="2286000" algn="l" defTabSz="914400" rtl="0" eaLnBrk="1" latinLnBrk="0" hangingPunct="1">
                        <a:defRPr sz="1800" b="1" kern="1200">
                          <a:solidFill>
                            <a:schemeClr val="lt1"/>
                          </a:solidFill>
                          <a:latin typeface="Arial"/>
                          <a:ea typeface="ＭＳ Ｐゴシック"/>
                          <a:cs typeface="ＭＳ Ｐゴシック"/>
                        </a:defRPr>
                      </a:lvl6pPr>
                      <a:lvl7pPr marL="2743200" algn="l" defTabSz="914400" rtl="0" eaLnBrk="1" latinLnBrk="0" hangingPunct="1">
                        <a:defRPr sz="1800" b="1" kern="1200">
                          <a:solidFill>
                            <a:schemeClr val="lt1"/>
                          </a:solidFill>
                          <a:latin typeface="Arial"/>
                          <a:ea typeface="ＭＳ Ｐゴシック"/>
                          <a:cs typeface="ＭＳ Ｐゴシック"/>
                        </a:defRPr>
                      </a:lvl7pPr>
                      <a:lvl8pPr marL="3200400" algn="l" defTabSz="914400" rtl="0" eaLnBrk="1" latinLnBrk="0" hangingPunct="1">
                        <a:defRPr sz="1800" b="1" kern="1200">
                          <a:solidFill>
                            <a:schemeClr val="lt1"/>
                          </a:solidFill>
                          <a:latin typeface="Arial"/>
                          <a:ea typeface="ＭＳ Ｐゴシック"/>
                          <a:cs typeface="ＭＳ Ｐゴシック"/>
                        </a:defRPr>
                      </a:lvl8pPr>
                      <a:lvl9pPr marL="3657600" algn="l" defTabSz="914400" rtl="0" eaLnBrk="1" latinLnBrk="0" hangingPunct="1">
                        <a:defRPr sz="1800" b="1" kern="1200">
                          <a:solidFill>
                            <a:schemeClr val="lt1"/>
                          </a:solidFill>
                          <a:latin typeface="Arial"/>
                          <a:ea typeface="ＭＳ Ｐゴシック"/>
                          <a:cs typeface="ＭＳ Ｐゴシック"/>
                        </a:defRPr>
                      </a:lvl9pPr>
                    </a:lstStyle>
                    <a:p>
                      <a:pPr marL="0" marR="0" lvl="0" indent="0" algn="l" defTabSz="914400" rtl="0" eaLnBrk="1" fontAlgn="auto" latinLnBrk="0" hangingPunct="1">
                        <a:lnSpc>
                          <a:spcPct val="110000"/>
                        </a:lnSpc>
                        <a:spcBef>
                          <a:spcPts val="0"/>
                        </a:spcBef>
                        <a:spcAft>
                          <a:spcPts val="0"/>
                        </a:spcAft>
                        <a:buClrTx/>
                        <a:buSzTx/>
                        <a:buFontTx/>
                        <a:buNone/>
                        <a:tabLst/>
                        <a:defRPr/>
                      </a:pPr>
                      <a:r>
                        <a:rPr lang="en-US" sz="2000" dirty="0">
                          <a:solidFill>
                            <a:schemeClr val="tx1"/>
                          </a:solidFill>
                          <a:latin typeface="Calibri" panose="020F0502020204030204" pitchFamily="34" charset="0"/>
                          <a:cs typeface="Calibri" panose="020F0502020204030204" pitchFamily="34" charset="0"/>
                        </a:rPr>
                        <a:t>≥50% Spleen Length Reduction</a:t>
                      </a:r>
                    </a:p>
                  </a:txBody>
                  <a:tcPr anchor="ctr">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lvl1pPr marL="0" algn="l" defTabSz="914377" rtl="0" eaLnBrk="1" latinLnBrk="0" hangingPunct="1">
                        <a:defRPr sz="1800" b="1" kern="1200">
                          <a:solidFill>
                            <a:schemeClr val="tx1"/>
                          </a:solidFill>
                          <a:latin typeface="Calibri" panose="020F0502020204030204"/>
                        </a:defRPr>
                      </a:lvl1pPr>
                      <a:lvl2pPr marL="457189" algn="l" defTabSz="914377" rtl="0" eaLnBrk="1" latinLnBrk="0" hangingPunct="1">
                        <a:defRPr sz="1800" b="1" kern="1200">
                          <a:solidFill>
                            <a:schemeClr val="tx1"/>
                          </a:solidFill>
                          <a:latin typeface="Calibri" panose="020F0502020204030204"/>
                        </a:defRPr>
                      </a:lvl2pPr>
                      <a:lvl3pPr marL="914377" algn="l" defTabSz="914377" rtl="0" eaLnBrk="1" latinLnBrk="0" hangingPunct="1">
                        <a:defRPr sz="1800" b="1" kern="1200">
                          <a:solidFill>
                            <a:schemeClr val="tx1"/>
                          </a:solidFill>
                          <a:latin typeface="Calibri" panose="020F0502020204030204"/>
                        </a:defRPr>
                      </a:lvl3pPr>
                      <a:lvl4pPr marL="1371566" algn="l" defTabSz="914377" rtl="0" eaLnBrk="1" latinLnBrk="0" hangingPunct="1">
                        <a:defRPr sz="1800" b="1" kern="1200">
                          <a:solidFill>
                            <a:schemeClr val="tx1"/>
                          </a:solidFill>
                          <a:latin typeface="Calibri" panose="020F0502020204030204"/>
                        </a:defRPr>
                      </a:lvl4pPr>
                      <a:lvl5pPr marL="1828754" algn="l" defTabSz="914377" rtl="0" eaLnBrk="1" latinLnBrk="0" hangingPunct="1">
                        <a:defRPr sz="1800" b="1" kern="1200">
                          <a:solidFill>
                            <a:schemeClr val="tx1"/>
                          </a:solidFill>
                          <a:latin typeface="Calibri" panose="020F0502020204030204"/>
                        </a:defRPr>
                      </a:lvl5pPr>
                      <a:lvl6pPr marL="2285943" algn="l" defTabSz="914377" rtl="0" eaLnBrk="1" latinLnBrk="0" hangingPunct="1">
                        <a:defRPr sz="1800" b="1" kern="1200">
                          <a:solidFill>
                            <a:schemeClr val="tx1"/>
                          </a:solidFill>
                          <a:latin typeface="Calibri" panose="020F0502020204030204"/>
                        </a:defRPr>
                      </a:lvl6pPr>
                      <a:lvl7pPr marL="2743131" algn="l" defTabSz="914377" rtl="0" eaLnBrk="1" latinLnBrk="0" hangingPunct="1">
                        <a:defRPr sz="1800" b="1" kern="1200">
                          <a:solidFill>
                            <a:schemeClr val="tx1"/>
                          </a:solidFill>
                          <a:latin typeface="Calibri" panose="020F0502020204030204"/>
                        </a:defRPr>
                      </a:lvl7pPr>
                      <a:lvl8pPr marL="3200320" algn="l" defTabSz="914377" rtl="0" eaLnBrk="1" latinLnBrk="0" hangingPunct="1">
                        <a:defRPr sz="1800" b="1" kern="1200">
                          <a:solidFill>
                            <a:schemeClr val="tx1"/>
                          </a:solidFill>
                          <a:latin typeface="Calibri" panose="020F0502020204030204"/>
                        </a:defRPr>
                      </a:lvl8pPr>
                      <a:lvl9pPr marL="3657509" algn="l" defTabSz="914377" rtl="0" eaLnBrk="1" latinLnBrk="0" hangingPunct="1">
                        <a:defRPr sz="1800" b="1" kern="1200">
                          <a:solidFill>
                            <a:schemeClr val="tx1"/>
                          </a:solidFill>
                          <a:latin typeface="Calibri" panose="020F0502020204030204"/>
                        </a:defRPr>
                      </a:lvl9pPr>
                    </a:lstStyle>
                    <a:p>
                      <a:pPr algn="ctr">
                        <a:lnSpc>
                          <a:spcPct val="110000"/>
                        </a:lnSpc>
                      </a:pPr>
                      <a:r>
                        <a:rPr lang="en-US" sz="2000" kern="1200" dirty="0">
                          <a:solidFill>
                            <a:schemeClr val="tx1"/>
                          </a:solidFill>
                          <a:latin typeface="Calibri" panose="020F0502020204030204" pitchFamily="34" charset="0"/>
                          <a:cs typeface="Calibri" panose="020F0502020204030204" pitchFamily="34" charset="0"/>
                        </a:rPr>
                        <a:t>Wk 24</a:t>
                      </a:r>
                      <a:endParaRPr lang="en-US" sz="2000" b="1" kern="1200" dirty="0">
                        <a:solidFill>
                          <a:schemeClr val="tx1"/>
                        </a:solidFill>
                        <a:latin typeface="Calibri" panose="020F0502020204030204" pitchFamily="34" charset="0"/>
                        <a:ea typeface="ＭＳ Ｐゴシック"/>
                        <a:cs typeface="Calibri" panose="020F05020202040302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tc>
                  <a:txBody>
                    <a:bodyPr/>
                    <a:lstStyle>
                      <a:lvl1pPr marL="0" algn="l" defTabSz="914377" rtl="0" eaLnBrk="1" latinLnBrk="0" hangingPunct="1">
                        <a:defRPr sz="1800" b="1" kern="1200">
                          <a:solidFill>
                            <a:schemeClr val="tx1"/>
                          </a:solidFill>
                          <a:latin typeface="Calibri" panose="020F0502020204030204"/>
                        </a:defRPr>
                      </a:lvl1pPr>
                      <a:lvl2pPr marL="457189" algn="l" defTabSz="914377" rtl="0" eaLnBrk="1" latinLnBrk="0" hangingPunct="1">
                        <a:defRPr sz="1800" b="1" kern="1200">
                          <a:solidFill>
                            <a:schemeClr val="tx1"/>
                          </a:solidFill>
                          <a:latin typeface="Calibri" panose="020F0502020204030204"/>
                        </a:defRPr>
                      </a:lvl2pPr>
                      <a:lvl3pPr marL="914377" algn="l" defTabSz="914377" rtl="0" eaLnBrk="1" latinLnBrk="0" hangingPunct="1">
                        <a:defRPr sz="1800" b="1" kern="1200">
                          <a:solidFill>
                            <a:schemeClr val="tx1"/>
                          </a:solidFill>
                          <a:latin typeface="Calibri" panose="020F0502020204030204"/>
                        </a:defRPr>
                      </a:lvl3pPr>
                      <a:lvl4pPr marL="1371566" algn="l" defTabSz="914377" rtl="0" eaLnBrk="1" latinLnBrk="0" hangingPunct="1">
                        <a:defRPr sz="1800" b="1" kern="1200">
                          <a:solidFill>
                            <a:schemeClr val="tx1"/>
                          </a:solidFill>
                          <a:latin typeface="Calibri" panose="020F0502020204030204"/>
                        </a:defRPr>
                      </a:lvl4pPr>
                      <a:lvl5pPr marL="1828754" algn="l" defTabSz="914377" rtl="0" eaLnBrk="1" latinLnBrk="0" hangingPunct="1">
                        <a:defRPr sz="1800" b="1" kern="1200">
                          <a:solidFill>
                            <a:schemeClr val="tx1"/>
                          </a:solidFill>
                          <a:latin typeface="Calibri" panose="020F0502020204030204"/>
                        </a:defRPr>
                      </a:lvl5pPr>
                      <a:lvl6pPr marL="2285943" algn="l" defTabSz="914377" rtl="0" eaLnBrk="1" latinLnBrk="0" hangingPunct="1">
                        <a:defRPr sz="1800" b="1" kern="1200">
                          <a:solidFill>
                            <a:schemeClr val="tx1"/>
                          </a:solidFill>
                          <a:latin typeface="Calibri" panose="020F0502020204030204"/>
                        </a:defRPr>
                      </a:lvl6pPr>
                      <a:lvl7pPr marL="2743131" algn="l" defTabSz="914377" rtl="0" eaLnBrk="1" latinLnBrk="0" hangingPunct="1">
                        <a:defRPr sz="1800" b="1" kern="1200">
                          <a:solidFill>
                            <a:schemeClr val="tx1"/>
                          </a:solidFill>
                          <a:latin typeface="Calibri" panose="020F0502020204030204"/>
                        </a:defRPr>
                      </a:lvl7pPr>
                      <a:lvl8pPr marL="3200320" algn="l" defTabSz="914377" rtl="0" eaLnBrk="1" latinLnBrk="0" hangingPunct="1">
                        <a:defRPr sz="1800" b="1" kern="1200">
                          <a:solidFill>
                            <a:schemeClr val="tx1"/>
                          </a:solidFill>
                          <a:latin typeface="Calibri" panose="020F0502020204030204"/>
                        </a:defRPr>
                      </a:lvl8pPr>
                      <a:lvl9pPr marL="3657509" algn="l" defTabSz="914377" rtl="0" eaLnBrk="1" latinLnBrk="0" hangingPunct="1">
                        <a:defRPr sz="1800" b="1" kern="1200">
                          <a:solidFill>
                            <a:schemeClr val="tx1"/>
                          </a:solidFill>
                          <a:latin typeface="Calibri" panose="020F0502020204030204"/>
                        </a:defRPr>
                      </a:lvl9pPr>
                    </a:lstStyle>
                    <a:p>
                      <a:pPr algn="ctr">
                        <a:lnSpc>
                          <a:spcPct val="110000"/>
                        </a:lnSpc>
                      </a:pPr>
                      <a:r>
                        <a:rPr lang="en-US" sz="2000" kern="1200" dirty="0">
                          <a:solidFill>
                            <a:schemeClr val="tx1"/>
                          </a:solidFill>
                          <a:latin typeface="Calibri" panose="020F0502020204030204" pitchFamily="34" charset="0"/>
                          <a:cs typeface="Calibri" panose="020F0502020204030204" pitchFamily="34" charset="0"/>
                        </a:rPr>
                        <a:t>Any Time</a:t>
                      </a:r>
                      <a:endParaRPr lang="en-US" sz="2000" b="1" kern="1200" dirty="0">
                        <a:solidFill>
                          <a:schemeClr val="tx1"/>
                        </a:solidFill>
                        <a:latin typeface="Calibri" panose="020F0502020204030204" pitchFamily="34" charset="0"/>
                        <a:ea typeface="ＭＳ Ｐゴシック"/>
                        <a:cs typeface="Calibri" panose="020F05020202040302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46084592"/>
                  </a:ext>
                </a:extLst>
              </a:tr>
              <a:tr h="387116">
                <a:tc>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marL="0" marR="0" lvl="0" indent="0" algn="l" defTabSz="914400" rtl="0" eaLnBrk="1" fontAlgn="auto" latinLnBrk="0" hangingPunct="1">
                        <a:lnSpc>
                          <a:spcPct val="110000"/>
                        </a:lnSpc>
                        <a:spcBef>
                          <a:spcPts val="0"/>
                        </a:spcBef>
                        <a:spcAft>
                          <a:spcPts val="0"/>
                        </a:spcAft>
                        <a:buClrTx/>
                        <a:buSzTx/>
                        <a:buFontTx/>
                        <a:buNone/>
                        <a:tabLst/>
                        <a:defRPr/>
                      </a:pPr>
                      <a:r>
                        <a:rPr lang="fy-NL" sz="2000" dirty="0">
                          <a:solidFill>
                            <a:schemeClr val="bg1"/>
                          </a:solidFill>
                          <a:latin typeface="Calibri" panose="020F0502020204030204" pitchFamily="34" charset="0"/>
                          <a:cs typeface="Calibri" panose="020F0502020204030204" pitchFamily="34" charset="0"/>
                        </a:rPr>
                        <a:t>Patients, %</a:t>
                      </a:r>
                      <a:endParaRPr lang="en-US" sz="2000" dirty="0">
                        <a:solidFill>
                          <a:schemeClr val="bg1"/>
                        </a:solidFill>
                        <a:latin typeface="Calibri" panose="020F0502020204030204" pitchFamily="34" charset="0"/>
                        <a:cs typeface="Calibri" panose="020F05020202040302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solidFill>
                      <a:schemeClr val="tx2">
                        <a:alpha val="20000"/>
                      </a:schemeClr>
                    </a:solidFill>
                  </a:tcPr>
                </a:tc>
                <a:tc>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lnSpc>
                          <a:spcPct val="110000"/>
                        </a:lnSpc>
                      </a:pPr>
                      <a:r>
                        <a:rPr lang="en-US" sz="2000" b="1" kern="1200" dirty="0">
                          <a:solidFill>
                            <a:schemeClr val="bg1"/>
                          </a:solidFill>
                          <a:latin typeface="Calibri" panose="020F0502020204030204" pitchFamily="34" charset="0"/>
                          <a:cs typeface="Calibri" panose="020F0502020204030204" pitchFamily="34" charset="0"/>
                        </a:rPr>
                        <a:t>56</a:t>
                      </a:r>
                      <a:endParaRPr lang="en-US" sz="2000" b="1" kern="1200" dirty="0">
                        <a:solidFill>
                          <a:schemeClr val="bg1"/>
                        </a:solidFill>
                        <a:latin typeface="Calibri" panose="020F0502020204030204" pitchFamily="34" charset="0"/>
                        <a:ea typeface="ＭＳ Ｐゴシック"/>
                        <a:cs typeface="Calibri" panose="020F05020202040302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solidFill>
                      <a:schemeClr val="tx2">
                        <a:alpha val="20000"/>
                      </a:schemeClr>
                    </a:solidFill>
                  </a:tcPr>
                </a:tc>
                <a:tc>
                  <a:txBody>
                    <a:bodyPr/>
                    <a:lstStyle>
                      <a:lvl1pPr marL="0" algn="l" defTabSz="914377" rtl="0" eaLnBrk="1" latinLnBrk="0" hangingPunct="1">
                        <a:defRPr sz="1800" kern="1200">
                          <a:solidFill>
                            <a:schemeClr val="tx1"/>
                          </a:solidFill>
                          <a:latin typeface="Calibri" panose="020F0502020204030204"/>
                        </a:defRPr>
                      </a:lvl1pPr>
                      <a:lvl2pPr marL="457189" algn="l" defTabSz="914377" rtl="0" eaLnBrk="1" latinLnBrk="0" hangingPunct="1">
                        <a:defRPr sz="1800" kern="1200">
                          <a:solidFill>
                            <a:schemeClr val="tx1"/>
                          </a:solidFill>
                          <a:latin typeface="Calibri" panose="020F0502020204030204"/>
                        </a:defRPr>
                      </a:lvl2pPr>
                      <a:lvl3pPr marL="914377" algn="l" defTabSz="914377" rtl="0" eaLnBrk="1" latinLnBrk="0" hangingPunct="1">
                        <a:defRPr sz="1800" kern="1200">
                          <a:solidFill>
                            <a:schemeClr val="tx1"/>
                          </a:solidFill>
                          <a:latin typeface="Calibri" panose="020F0502020204030204"/>
                        </a:defRPr>
                      </a:lvl3pPr>
                      <a:lvl4pPr marL="1371566" algn="l" defTabSz="914377" rtl="0" eaLnBrk="1" latinLnBrk="0" hangingPunct="1">
                        <a:defRPr sz="1800" kern="1200">
                          <a:solidFill>
                            <a:schemeClr val="tx1"/>
                          </a:solidFill>
                          <a:latin typeface="Calibri" panose="020F0502020204030204"/>
                        </a:defRPr>
                      </a:lvl4pPr>
                      <a:lvl5pPr marL="1828754" algn="l" defTabSz="914377" rtl="0" eaLnBrk="1" latinLnBrk="0" hangingPunct="1">
                        <a:defRPr sz="1800" kern="1200">
                          <a:solidFill>
                            <a:schemeClr val="tx1"/>
                          </a:solidFill>
                          <a:latin typeface="Calibri" panose="020F0502020204030204"/>
                        </a:defRPr>
                      </a:lvl5pPr>
                      <a:lvl6pPr marL="2285943" algn="l" defTabSz="914377" rtl="0" eaLnBrk="1" latinLnBrk="0" hangingPunct="1">
                        <a:defRPr sz="1800" kern="1200">
                          <a:solidFill>
                            <a:schemeClr val="tx1"/>
                          </a:solidFill>
                          <a:latin typeface="Calibri" panose="020F0502020204030204"/>
                        </a:defRPr>
                      </a:lvl6pPr>
                      <a:lvl7pPr marL="2743131" algn="l" defTabSz="914377" rtl="0" eaLnBrk="1" latinLnBrk="0" hangingPunct="1">
                        <a:defRPr sz="1800" kern="1200">
                          <a:solidFill>
                            <a:schemeClr val="tx1"/>
                          </a:solidFill>
                          <a:latin typeface="Calibri" panose="020F0502020204030204"/>
                        </a:defRPr>
                      </a:lvl7pPr>
                      <a:lvl8pPr marL="3200320" algn="l" defTabSz="914377" rtl="0" eaLnBrk="1" latinLnBrk="0" hangingPunct="1">
                        <a:defRPr sz="1800" kern="1200">
                          <a:solidFill>
                            <a:schemeClr val="tx1"/>
                          </a:solidFill>
                          <a:latin typeface="Calibri" panose="020F0502020204030204"/>
                        </a:defRPr>
                      </a:lvl8pPr>
                      <a:lvl9pPr marL="3657509" algn="l" defTabSz="914377" rtl="0" eaLnBrk="1" latinLnBrk="0" hangingPunct="1">
                        <a:defRPr sz="1800" kern="1200">
                          <a:solidFill>
                            <a:schemeClr val="tx1"/>
                          </a:solidFill>
                          <a:latin typeface="Calibri" panose="020F0502020204030204"/>
                        </a:defRPr>
                      </a:lvl9pPr>
                    </a:lstStyle>
                    <a:p>
                      <a:pPr algn="ctr">
                        <a:lnSpc>
                          <a:spcPct val="110000"/>
                        </a:lnSpc>
                      </a:pPr>
                      <a:r>
                        <a:rPr lang="en-US" sz="2000" kern="1200" dirty="0">
                          <a:solidFill>
                            <a:schemeClr val="bg1"/>
                          </a:solidFill>
                          <a:latin typeface="Calibri" panose="020F0502020204030204" pitchFamily="34" charset="0"/>
                          <a:cs typeface="Calibri" panose="020F0502020204030204" pitchFamily="34" charset="0"/>
                        </a:rPr>
                        <a:t>70</a:t>
                      </a:r>
                      <a:endParaRPr lang="en-US" sz="2000" kern="1200" dirty="0">
                        <a:solidFill>
                          <a:schemeClr val="bg1"/>
                        </a:solidFill>
                        <a:latin typeface="Calibri" panose="020F0502020204030204" pitchFamily="34" charset="0"/>
                        <a:ea typeface="ＭＳ Ｐゴシック"/>
                        <a:cs typeface="Calibri" panose="020F05020202040302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solidFill>
                      <a:schemeClr val="tx2">
                        <a:alpha val="20000"/>
                      </a:schemeClr>
                    </a:solidFill>
                  </a:tcPr>
                </a:tc>
                <a:extLst>
                  <a:ext uri="{0D108BD9-81ED-4DB2-BD59-A6C34878D82A}">
                    <a16:rowId xmlns:a16="http://schemas.microsoft.com/office/drawing/2014/main" val="3639404300"/>
                  </a:ext>
                </a:extLst>
              </a:tr>
            </a:tbl>
          </a:graphicData>
        </a:graphic>
      </p:graphicFrame>
    </p:spTree>
    <p:extLst>
      <p:ext uri="{BB962C8B-B14F-4D97-AF65-F5344CB8AC3E}">
        <p14:creationId xmlns:p14="http://schemas.microsoft.com/office/powerpoint/2010/main" val="16389790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Freeform 5"/>
          <p:cNvSpPr>
            <a:spLocks/>
          </p:cNvSpPr>
          <p:nvPr/>
        </p:nvSpPr>
        <p:spPr bwMode="auto">
          <a:xfrm>
            <a:off x="7014982" y="2873102"/>
            <a:ext cx="3951077" cy="2062620"/>
          </a:xfrm>
          <a:custGeom>
            <a:avLst/>
            <a:gdLst>
              <a:gd name="T0" fmla="*/ 0 w 4125"/>
              <a:gd name="T1" fmla="*/ 0 h 2988"/>
              <a:gd name="T2" fmla="*/ 0 w 4125"/>
              <a:gd name="T3" fmla="*/ 2988 h 2988"/>
              <a:gd name="T4" fmla="*/ 4125 w 4125"/>
              <a:gd name="T5" fmla="*/ 2988 h 2988"/>
            </a:gdLst>
            <a:ahLst/>
            <a:cxnLst>
              <a:cxn ang="0">
                <a:pos x="T0" y="T1"/>
              </a:cxn>
              <a:cxn ang="0">
                <a:pos x="T2" y="T3"/>
              </a:cxn>
              <a:cxn ang="0">
                <a:pos x="T4" y="T5"/>
              </a:cxn>
            </a:cxnLst>
            <a:rect l="0" t="0" r="r" b="b"/>
            <a:pathLst>
              <a:path w="4125" h="2988">
                <a:moveTo>
                  <a:pt x="0" y="0"/>
                </a:moveTo>
                <a:lnTo>
                  <a:pt x="0" y="2988"/>
                </a:lnTo>
                <a:lnTo>
                  <a:pt x="4125" y="2988"/>
                </a:lnTo>
              </a:path>
            </a:pathLst>
          </a:custGeom>
          <a:noFill/>
          <a:ln w="2857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872" tIns="60936" rIns="121872" bIns="60936"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 name="Title 1"/>
          <p:cNvSpPr>
            <a:spLocks noGrp="1"/>
          </p:cNvSpPr>
          <p:nvPr>
            <p:ph type="title"/>
          </p:nvPr>
        </p:nvSpPr>
        <p:spPr>
          <a:ln>
            <a:noFill/>
          </a:ln>
        </p:spPr>
        <p:txBody>
          <a:bodyPr/>
          <a:lstStyle/>
          <a:p>
            <a:r>
              <a:rPr lang="en-US" dirty="0"/>
              <a:t>Prognosis After Ruxolitinib Discontinuation</a:t>
            </a:r>
            <a:endParaRPr lang="en-US" baseline="30000" dirty="0"/>
          </a:p>
        </p:txBody>
      </p:sp>
      <p:sp>
        <p:nvSpPr>
          <p:cNvPr id="3" name="Content Placeholder 2">
            <a:extLst>
              <a:ext uri="{FF2B5EF4-FFF2-40B4-BE49-F238E27FC236}">
                <a16:creationId xmlns:a16="http://schemas.microsoft.com/office/drawing/2014/main" id="{D7FE1448-0EBA-708E-AFF3-6D45B83BFB11}"/>
              </a:ext>
            </a:extLst>
          </p:cNvPr>
          <p:cNvSpPr>
            <a:spLocks noGrp="1"/>
          </p:cNvSpPr>
          <p:nvPr>
            <p:ph idx="1"/>
          </p:nvPr>
        </p:nvSpPr>
        <p:spPr>
          <a:xfrm>
            <a:off x="604675" y="1513047"/>
            <a:ext cx="10877529" cy="930211"/>
          </a:xfrm>
        </p:spPr>
        <p:txBody>
          <a:bodyPr/>
          <a:lstStyle/>
          <a:p>
            <a:r>
              <a:rPr lang="en-US" sz="2400" dirty="0"/>
              <a:t>Retrospective analysis of clonal evolution and outcomes after ruxolitinib discontinuation in open-label phase I/II study (N = 56)</a:t>
            </a:r>
          </a:p>
        </p:txBody>
      </p:sp>
      <p:grpSp>
        <p:nvGrpSpPr>
          <p:cNvPr id="33" name="Group 4"/>
          <p:cNvGrpSpPr>
            <a:grpSpLocks noChangeAspect="1"/>
          </p:cNvGrpSpPr>
          <p:nvPr/>
        </p:nvGrpSpPr>
        <p:grpSpPr bwMode="auto">
          <a:xfrm>
            <a:off x="1387563" y="2905349"/>
            <a:ext cx="3753523" cy="1976319"/>
            <a:chOff x="1844" y="640"/>
            <a:chExt cx="1881" cy="1374"/>
          </a:xfrm>
        </p:grpSpPr>
        <p:sp>
          <p:nvSpPr>
            <p:cNvPr id="34" name="Freeform 5"/>
            <p:cNvSpPr>
              <a:spLocks/>
            </p:cNvSpPr>
            <p:nvPr/>
          </p:nvSpPr>
          <p:spPr bwMode="auto">
            <a:xfrm>
              <a:off x="1865" y="660"/>
              <a:ext cx="1840" cy="1082"/>
            </a:xfrm>
            <a:custGeom>
              <a:avLst/>
              <a:gdLst>
                <a:gd name="T0" fmla="*/ 0 w 3833"/>
                <a:gd name="T1" fmla="*/ 0 h 2253"/>
                <a:gd name="T2" fmla="*/ 56 w 3833"/>
                <a:gd name="T3" fmla="*/ 0 h 2253"/>
                <a:gd name="T4" fmla="*/ 56 w 3833"/>
                <a:gd name="T5" fmla="*/ 133 h 2253"/>
                <a:gd name="T6" fmla="*/ 167 w 3833"/>
                <a:gd name="T7" fmla="*/ 133 h 2253"/>
                <a:gd name="T8" fmla="*/ 167 w 3833"/>
                <a:gd name="T9" fmla="*/ 275 h 2253"/>
                <a:gd name="T10" fmla="*/ 389 w 3833"/>
                <a:gd name="T11" fmla="*/ 275 h 2253"/>
                <a:gd name="T12" fmla="*/ 389 w 3833"/>
                <a:gd name="T13" fmla="*/ 428 h 2253"/>
                <a:gd name="T14" fmla="*/ 433 w 3833"/>
                <a:gd name="T15" fmla="*/ 428 h 2253"/>
                <a:gd name="T16" fmla="*/ 433 w 3833"/>
                <a:gd name="T17" fmla="*/ 592 h 2253"/>
                <a:gd name="T18" fmla="*/ 820 w 3833"/>
                <a:gd name="T19" fmla="*/ 592 h 2253"/>
                <a:gd name="T20" fmla="*/ 820 w 3833"/>
                <a:gd name="T21" fmla="*/ 783 h 2253"/>
                <a:gd name="T22" fmla="*/ 872 w 3833"/>
                <a:gd name="T23" fmla="*/ 783 h 2253"/>
                <a:gd name="T24" fmla="*/ 872 w 3833"/>
                <a:gd name="T25" fmla="*/ 997 h 2253"/>
                <a:gd name="T26" fmla="*/ 931 w 3833"/>
                <a:gd name="T27" fmla="*/ 997 h 2253"/>
                <a:gd name="T28" fmla="*/ 931 w 3833"/>
                <a:gd name="T29" fmla="*/ 1203 h 2253"/>
                <a:gd name="T30" fmla="*/ 2078 w 3833"/>
                <a:gd name="T31" fmla="*/ 1203 h 2253"/>
                <a:gd name="T32" fmla="*/ 2078 w 3833"/>
                <a:gd name="T33" fmla="*/ 1625 h 2253"/>
                <a:gd name="T34" fmla="*/ 3395 w 3833"/>
                <a:gd name="T35" fmla="*/ 1625 h 2253"/>
                <a:gd name="T36" fmla="*/ 3395 w 3833"/>
                <a:gd name="T37" fmla="*/ 2253 h 2253"/>
                <a:gd name="T38" fmla="*/ 3833 w 3833"/>
                <a:gd name="T39" fmla="*/ 2253 h 2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833" h="2253">
                  <a:moveTo>
                    <a:pt x="0" y="0"/>
                  </a:moveTo>
                  <a:lnTo>
                    <a:pt x="56" y="0"/>
                  </a:lnTo>
                  <a:lnTo>
                    <a:pt x="56" y="133"/>
                  </a:lnTo>
                  <a:lnTo>
                    <a:pt x="167" y="133"/>
                  </a:lnTo>
                  <a:lnTo>
                    <a:pt x="167" y="275"/>
                  </a:lnTo>
                  <a:lnTo>
                    <a:pt x="389" y="275"/>
                  </a:lnTo>
                  <a:lnTo>
                    <a:pt x="389" y="428"/>
                  </a:lnTo>
                  <a:lnTo>
                    <a:pt x="433" y="428"/>
                  </a:lnTo>
                  <a:lnTo>
                    <a:pt x="433" y="592"/>
                  </a:lnTo>
                  <a:lnTo>
                    <a:pt x="820" y="592"/>
                  </a:lnTo>
                  <a:lnTo>
                    <a:pt x="820" y="783"/>
                  </a:lnTo>
                  <a:lnTo>
                    <a:pt x="872" y="783"/>
                  </a:lnTo>
                  <a:lnTo>
                    <a:pt x="872" y="997"/>
                  </a:lnTo>
                  <a:lnTo>
                    <a:pt x="931" y="997"/>
                  </a:lnTo>
                  <a:lnTo>
                    <a:pt x="931" y="1203"/>
                  </a:lnTo>
                  <a:lnTo>
                    <a:pt x="2078" y="1203"/>
                  </a:lnTo>
                  <a:lnTo>
                    <a:pt x="2078" y="1625"/>
                  </a:lnTo>
                  <a:lnTo>
                    <a:pt x="3395" y="1625"/>
                  </a:lnTo>
                  <a:lnTo>
                    <a:pt x="3395" y="2253"/>
                  </a:lnTo>
                  <a:lnTo>
                    <a:pt x="3833" y="2253"/>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5" name="Line 6"/>
            <p:cNvSpPr>
              <a:spLocks noChangeShapeType="1"/>
            </p:cNvSpPr>
            <p:nvPr/>
          </p:nvSpPr>
          <p:spPr bwMode="auto">
            <a:xfrm flipH="1">
              <a:off x="3685" y="1742"/>
              <a:ext cx="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6" name="Line 7"/>
            <p:cNvSpPr>
              <a:spLocks noChangeShapeType="1"/>
            </p:cNvSpPr>
            <p:nvPr/>
          </p:nvSpPr>
          <p:spPr bwMode="auto">
            <a:xfrm>
              <a:off x="3705" y="1721"/>
              <a:ext cx="0" cy="41"/>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7" name="Line 8"/>
            <p:cNvSpPr>
              <a:spLocks noChangeShapeType="1"/>
            </p:cNvSpPr>
            <p:nvPr/>
          </p:nvSpPr>
          <p:spPr bwMode="auto">
            <a:xfrm flipH="1">
              <a:off x="3290" y="1439"/>
              <a:ext cx="41"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8" name="Line 9"/>
            <p:cNvSpPr>
              <a:spLocks noChangeShapeType="1"/>
            </p:cNvSpPr>
            <p:nvPr/>
          </p:nvSpPr>
          <p:spPr bwMode="auto">
            <a:xfrm>
              <a:off x="3311" y="1419"/>
              <a:ext cx="0" cy="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9" name="Line 10"/>
            <p:cNvSpPr>
              <a:spLocks noChangeShapeType="1"/>
            </p:cNvSpPr>
            <p:nvPr/>
          </p:nvSpPr>
          <p:spPr bwMode="auto">
            <a:xfrm flipH="1">
              <a:off x="2685" y="1238"/>
              <a:ext cx="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0" name="Line 11"/>
            <p:cNvSpPr>
              <a:spLocks noChangeShapeType="1"/>
            </p:cNvSpPr>
            <p:nvPr/>
          </p:nvSpPr>
          <p:spPr bwMode="auto">
            <a:xfrm>
              <a:off x="2705" y="1217"/>
              <a:ext cx="0" cy="41"/>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1" name="Line 12"/>
            <p:cNvSpPr>
              <a:spLocks noChangeShapeType="1"/>
            </p:cNvSpPr>
            <p:nvPr/>
          </p:nvSpPr>
          <p:spPr bwMode="auto">
            <a:xfrm flipH="1">
              <a:off x="2659" y="1238"/>
              <a:ext cx="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2" name="Line 13"/>
            <p:cNvSpPr>
              <a:spLocks noChangeShapeType="1"/>
            </p:cNvSpPr>
            <p:nvPr/>
          </p:nvSpPr>
          <p:spPr bwMode="auto">
            <a:xfrm>
              <a:off x="2679" y="1217"/>
              <a:ext cx="0" cy="41"/>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3" name="Line 14"/>
            <p:cNvSpPr>
              <a:spLocks noChangeShapeType="1"/>
            </p:cNvSpPr>
            <p:nvPr/>
          </p:nvSpPr>
          <p:spPr bwMode="auto">
            <a:xfrm flipH="1">
              <a:off x="2639" y="1238"/>
              <a:ext cx="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4" name="Line 15"/>
            <p:cNvSpPr>
              <a:spLocks noChangeShapeType="1"/>
            </p:cNvSpPr>
            <p:nvPr/>
          </p:nvSpPr>
          <p:spPr bwMode="auto">
            <a:xfrm>
              <a:off x="2659" y="1217"/>
              <a:ext cx="0" cy="41"/>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5" name="Line 16"/>
            <p:cNvSpPr>
              <a:spLocks noChangeShapeType="1"/>
            </p:cNvSpPr>
            <p:nvPr/>
          </p:nvSpPr>
          <p:spPr bwMode="auto">
            <a:xfrm flipH="1">
              <a:off x="2609" y="1238"/>
              <a:ext cx="41"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6" name="Line 17"/>
            <p:cNvSpPr>
              <a:spLocks noChangeShapeType="1"/>
            </p:cNvSpPr>
            <p:nvPr/>
          </p:nvSpPr>
          <p:spPr bwMode="auto">
            <a:xfrm>
              <a:off x="2629" y="1217"/>
              <a:ext cx="0" cy="41"/>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7" name="Line 18"/>
            <p:cNvSpPr>
              <a:spLocks noChangeShapeType="1"/>
            </p:cNvSpPr>
            <p:nvPr/>
          </p:nvSpPr>
          <p:spPr bwMode="auto">
            <a:xfrm flipH="1">
              <a:off x="2237" y="1035"/>
              <a:ext cx="41"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8" name="Line 19"/>
            <p:cNvSpPr>
              <a:spLocks noChangeShapeType="1"/>
            </p:cNvSpPr>
            <p:nvPr/>
          </p:nvSpPr>
          <p:spPr bwMode="auto">
            <a:xfrm>
              <a:off x="2257" y="1015"/>
              <a:ext cx="0" cy="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9" name="Line 20"/>
            <p:cNvSpPr>
              <a:spLocks noChangeShapeType="1"/>
            </p:cNvSpPr>
            <p:nvPr/>
          </p:nvSpPr>
          <p:spPr bwMode="auto">
            <a:xfrm flipH="1">
              <a:off x="2133" y="944"/>
              <a:ext cx="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0" name="Line 21"/>
            <p:cNvSpPr>
              <a:spLocks noChangeShapeType="1"/>
            </p:cNvSpPr>
            <p:nvPr/>
          </p:nvSpPr>
          <p:spPr bwMode="auto">
            <a:xfrm>
              <a:off x="2153" y="924"/>
              <a:ext cx="0" cy="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1" name="Line 22"/>
            <p:cNvSpPr>
              <a:spLocks noChangeShapeType="1"/>
            </p:cNvSpPr>
            <p:nvPr/>
          </p:nvSpPr>
          <p:spPr bwMode="auto">
            <a:xfrm flipH="1">
              <a:off x="2113" y="944"/>
              <a:ext cx="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2" name="Line 23"/>
            <p:cNvSpPr>
              <a:spLocks noChangeShapeType="1"/>
            </p:cNvSpPr>
            <p:nvPr/>
          </p:nvSpPr>
          <p:spPr bwMode="auto">
            <a:xfrm>
              <a:off x="2133" y="924"/>
              <a:ext cx="0" cy="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3" name="Line 24"/>
            <p:cNvSpPr>
              <a:spLocks noChangeShapeType="1"/>
            </p:cNvSpPr>
            <p:nvPr/>
          </p:nvSpPr>
          <p:spPr bwMode="auto">
            <a:xfrm flipH="1">
              <a:off x="2029" y="865"/>
              <a:ext cx="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4" name="Line 25"/>
            <p:cNvSpPr>
              <a:spLocks noChangeShapeType="1"/>
            </p:cNvSpPr>
            <p:nvPr/>
          </p:nvSpPr>
          <p:spPr bwMode="auto">
            <a:xfrm>
              <a:off x="2049" y="845"/>
              <a:ext cx="0" cy="41"/>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5" name="Line 26"/>
            <p:cNvSpPr>
              <a:spLocks noChangeShapeType="1"/>
            </p:cNvSpPr>
            <p:nvPr/>
          </p:nvSpPr>
          <p:spPr bwMode="auto">
            <a:xfrm flipH="1">
              <a:off x="1975" y="792"/>
              <a:ext cx="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6" name="Line 27"/>
            <p:cNvSpPr>
              <a:spLocks noChangeShapeType="1"/>
            </p:cNvSpPr>
            <p:nvPr/>
          </p:nvSpPr>
          <p:spPr bwMode="auto">
            <a:xfrm>
              <a:off x="1995" y="772"/>
              <a:ext cx="0" cy="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7" name="Line 28"/>
            <p:cNvSpPr>
              <a:spLocks noChangeShapeType="1"/>
            </p:cNvSpPr>
            <p:nvPr/>
          </p:nvSpPr>
          <p:spPr bwMode="auto">
            <a:xfrm flipH="1">
              <a:off x="1897" y="724"/>
              <a:ext cx="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8" name="Line 29"/>
            <p:cNvSpPr>
              <a:spLocks noChangeShapeType="1"/>
            </p:cNvSpPr>
            <p:nvPr/>
          </p:nvSpPr>
          <p:spPr bwMode="auto">
            <a:xfrm>
              <a:off x="1917" y="704"/>
              <a:ext cx="0" cy="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59" name="Freeform 30"/>
            <p:cNvSpPr>
              <a:spLocks/>
            </p:cNvSpPr>
            <p:nvPr/>
          </p:nvSpPr>
          <p:spPr bwMode="auto">
            <a:xfrm>
              <a:off x="1864" y="660"/>
              <a:ext cx="921" cy="1337"/>
            </a:xfrm>
            <a:custGeom>
              <a:avLst/>
              <a:gdLst>
                <a:gd name="T0" fmla="*/ 0 w 1918"/>
                <a:gd name="T1" fmla="*/ 0 h 2785"/>
                <a:gd name="T2" fmla="*/ 0 w 1918"/>
                <a:gd name="T3" fmla="*/ 92 h 2785"/>
                <a:gd name="T4" fmla="*/ 53 w 1918"/>
                <a:gd name="T5" fmla="*/ 92 h 2785"/>
                <a:gd name="T6" fmla="*/ 53 w 1918"/>
                <a:gd name="T7" fmla="*/ 367 h 2785"/>
                <a:gd name="T8" fmla="*/ 117 w 1918"/>
                <a:gd name="T9" fmla="*/ 367 h 2785"/>
                <a:gd name="T10" fmla="*/ 117 w 1918"/>
                <a:gd name="T11" fmla="*/ 453 h 2785"/>
                <a:gd name="T12" fmla="*/ 173 w 1918"/>
                <a:gd name="T13" fmla="*/ 453 h 2785"/>
                <a:gd name="T14" fmla="*/ 173 w 1918"/>
                <a:gd name="T15" fmla="*/ 647 h 2785"/>
                <a:gd name="T16" fmla="*/ 220 w 1918"/>
                <a:gd name="T17" fmla="*/ 647 h 2785"/>
                <a:gd name="T18" fmla="*/ 220 w 1918"/>
                <a:gd name="T19" fmla="*/ 839 h 2785"/>
                <a:gd name="T20" fmla="*/ 278 w 1918"/>
                <a:gd name="T21" fmla="*/ 839 h 2785"/>
                <a:gd name="T22" fmla="*/ 278 w 1918"/>
                <a:gd name="T23" fmla="*/ 1136 h 2785"/>
                <a:gd name="T24" fmla="*/ 334 w 1918"/>
                <a:gd name="T25" fmla="*/ 1136 h 2785"/>
                <a:gd name="T26" fmla="*/ 334 w 1918"/>
                <a:gd name="T27" fmla="*/ 1226 h 2785"/>
                <a:gd name="T28" fmla="*/ 392 w 1918"/>
                <a:gd name="T29" fmla="*/ 1226 h 2785"/>
                <a:gd name="T30" fmla="*/ 392 w 1918"/>
                <a:gd name="T31" fmla="*/ 1324 h 2785"/>
                <a:gd name="T32" fmla="*/ 442 w 1918"/>
                <a:gd name="T33" fmla="*/ 1324 h 2785"/>
                <a:gd name="T34" fmla="*/ 442 w 1918"/>
                <a:gd name="T35" fmla="*/ 1421 h 2785"/>
                <a:gd name="T36" fmla="*/ 552 w 1918"/>
                <a:gd name="T37" fmla="*/ 1421 h 2785"/>
                <a:gd name="T38" fmla="*/ 552 w 1918"/>
                <a:gd name="T39" fmla="*/ 1521 h 2785"/>
                <a:gd name="T40" fmla="*/ 606 w 1918"/>
                <a:gd name="T41" fmla="*/ 1521 h 2785"/>
                <a:gd name="T42" fmla="*/ 606 w 1918"/>
                <a:gd name="T43" fmla="*/ 1811 h 2785"/>
                <a:gd name="T44" fmla="*/ 659 w 1918"/>
                <a:gd name="T45" fmla="*/ 1811 h 2785"/>
                <a:gd name="T46" fmla="*/ 659 w 1918"/>
                <a:gd name="T47" fmla="*/ 1906 h 2785"/>
                <a:gd name="T48" fmla="*/ 768 w 1918"/>
                <a:gd name="T49" fmla="*/ 1906 h 2785"/>
                <a:gd name="T50" fmla="*/ 768 w 1918"/>
                <a:gd name="T51" fmla="*/ 2008 h 2785"/>
                <a:gd name="T52" fmla="*/ 879 w 1918"/>
                <a:gd name="T53" fmla="*/ 2008 h 2785"/>
                <a:gd name="T54" fmla="*/ 879 w 1918"/>
                <a:gd name="T55" fmla="*/ 2200 h 2785"/>
                <a:gd name="T56" fmla="*/ 1099 w 1918"/>
                <a:gd name="T57" fmla="*/ 2200 h 2785"/>
                <a:gd name="T58" fmla="*/ 1099 w 1918"/>
                <a:gd name="T59" fmla="*/ 2393 h 2785"/>
                <a:gd name="T60" fmla="*/ 1214 w 1918"/>
                <a:gd name="T61" fmla="*/ 2393 h 2785"/>
                <a:gd name="T62" fmla="*/ 1214 w 1918"/>
                <a:gd name="T63" fmla="*/ 2494 h 2785"/>
                <a:gd name="T64" fmla="*/ 1702 w 1918"/>
                <a:gd name="T65" fmla="*/ 2494 h 2785"/>
                <a:gd name="T66" fmla="*/ 1702 w 1918"/>
                <a:gd name="T67" fmla="*/ 2585 h 2785"/>
                <a:gd name="T68" fmla="*/ 1757 w 1918"/>
                <a:gd name="T69" fmla="*/ 2585 h 2785"/>
                <a:gd name="T70" fmla="*/ 1757 w 1918"/>
                <a:gd name="T71" fmla="*/ 2683 h 2785"/>
                <a:gd name="T72" fmla="*/ 1918 w 1918"/>
                <a:gd name="T73" fmla="*/ 2683 h 2785"/>
                <a:gd name="T74" fmla="*/ 1918 w 1918"/>
                <a:gd name="T75" fmla="*/ 2785 h 27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18" h="2785">
                  <a:moveTo>
                    <a:pt x="0" y="0"/>
                  </a:moveTo>
                  <a:lnTo>
                    <a:pt x="0" y="92"/>
                  </a:lnTo>
                  <a:lnTo>
                    <a:pt x="53" y="92"/>
                  </a:lnTo>
                  <a:lnTo>
                    <a:pt x="53" y="367"/>
                  </a:lnTo>
                  <a:lnTo>
                    <a:pt x="117" y="367"/>
                  </a:lnTo>
                  <a:lnTo>
                    <a:pt x="117" y="453"/>
                  </a:lnTo>
                  <a:lnTo>
                    <a:pt x="173" y="453"/>
                  </a:lnTo>
                  <a:lnTo>
                    <a:pt x="173" y="647"/>
                  </a:lnTo>
                  <a:lnTo>
                    <a:pt x="220" y="647"/>
                  </a:lnTo>
                  <a:lnTo>
                    <a:pt x="220" y="839"/>
                  </a:lnTo>
                  <a:lnTo>
                    <a:pt x="278" y="839"/>
                  </a:lnTo>
                  <a:lnTo>
                    <a:pt x="278" y="1136"/>
                  </a:lnTo>
                  <a:lnTo>
                    <a:pt x="334" y="1136"/>
                  </a:lnTo>
                  <a:lnTo>
                    <a:pt x="334" y="1226"/>
                  </a:lnTo>
                  <a:lnTo>
                    <a:pt x="392" y="1226"/>
                  </a:lnTo>
                  <a:lnTo>
                    <a:pt x="392" y="1324"/>
                  </a:lnTo>
                  <a:lnTo>
                    <a:pt x="442" y="1324"/>
                  </a:lnTo>
                  <a:lnTo>
                    <a:pt x="442" y="1421"/>
                  </a:lnTo>
                  <a:lnTo>
                    <a:pt x="552" y="1421"/>
                  </a:lnTo>
                  <a:lnTo>
                    <a:pt x="552" y="1521"/>
                  </a:lnTo>
                  <a:lnTo>
                    <a:pt x="606" y="1521"/>
                  </a:lnTo>
                  <a:lnTo>
                    <a:pt x="606" y="1811"/>
                  </a:lnTo>
                  <a:lnTo>
                    <a:pt x="659" y="1811"/>
                  </a:lnTo>
                  <a:lnTo>
                    <a:pt x="659" y="1906"/>
                  </a:lnTo>
                  <a:lnTo>
                    <a:pt x="768" y="1906"/>
                  </a:lnTo>
                  <a:lnTo>
                    <a:pt x="768" y="2008"/>
                  </a:lnTo>
                  <a:lnTo>
                    <a:pt x="879" y="2008"/>
                  </a:lnTo>
                  <a:lnTo>
                    <a:pt x="879" y="2200"/>
                  </a:lnTo>
                  <a:lnTo>
                    <a:pt x="1099" y="2200"/>
                  </a:lnTo>
                  <a:lnTo>
                    <a:pt x="1099" y="2393"/>
                  </a:lnTo>
                  <a:lnTo>
                    <a:pt x="1214" y="2393"/>
                  </a:lnTo>
                  <a:lnTo>
                    <a:pt x="1214" y="2494"/>
                  </a:lnTo>
                  <a:lnTo>
                    <a:pt x="1702" y="2494"/>
                  </a:lnTo>
                  <a:lnTo>
                    <a:pt x="1702" y="2585"/>
                  </a:lnTo>
                  <a:lnTo>
                    <a:pt x="1757" y="2585"/>
                  </a:lnTo>
                  <a:lnTo>
                    <a:pt x="1757" y="2683"/>
                  </a:lnTo>
                  <a:lnTo>
                    <a:pt x="1918" y="2683"/>
                  </a:lnTo>
                  <a:lnTo>
                    <a:pt x="1918" y="2785"/>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0" name="Line 31"/>
            <p:cNvSpPr>
              <a:spLocks noChangeShapeType="1"/>
            </p:cNvSpPr>
            <p:nvPr/>
          </p:nvSpPr>
          <p:spPr bwMode="auto">
            <a:xfrm flipH="1">
              <a:off x="2764" y="1994"/>
              <a:ext cx="41" cy="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1" name="Line 32"/>
            <p:cNvSpPr>
              <a:spLocks noChangeShapeType="1"/>
            </p:cNvSpPr>
            <p:nvPr/>
          </p:nvSpPr>
          <p:spPr bwMode="auto">
            <a:xfrm>
              <a:off x="2785" y="1974"/>
              <a:ext cx="0" cy="4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2" name="Line 33"/>
            <p:cNvSpPr>
              <a:spLocks noChangeShapeType="1"/>
            </p:cNvSpPr>
            <p:nvPr/>
          </p:nvSpPr>
          <p:spPr bwMode="auto">
            <a:xfrm flipH="1">
              <a:off x="1900" y="878"/>
              <a:ext cx="40" cy="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3" name="Line 34"/>
            <p:cNvSpPr>
              <a:spLocks noChangeShapeType="1"/>
            </p:cNvSpPr>
            <p:nvPr/>
          </p:nvSpPr>
          <p:spPr bwMode="auto">
            <a:xfrm>
              <a:off x="1920" y="857"/>
              <a:ext cx="0" cy="41"/>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4" name="Line 35"/>
            <p:cNvSpPr>
              <a:spLocks noChangeShapeType="1"/>
            </p:cNvSpPr>
            <p:nvPr/>
          </p:nvSpPr>
          <p:spPr bwMode="auto">
            <a:xfrm flipH="1">
              <a:off x="1869" y="830"/>
              <a:ext cx="40" cy="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5" name="Line 36"/>
            <p:cNvSpPr>
              <a:spLocks noChangeShapeType="1"/>
            </p:cNvSpPr>
            <p:nvPr/>
          </p:nvSpPr>
          <p:spPr bwMode="auto">
            <a:xfrm>
              <a:off x="1889" y="810"/>
              <a:ext cx="0" cy="4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6" name="Line 37"/>
            <p:cNvSpPr>
              <a:spLocks noChangeShapeType="1"/>
            </p:cNvSpPr>
            <p:nvPr/>
          </p:nvSpPr>
          <p:spPr bwMode="auto">
            <a:xfrm flipH="1">
              <a:off x="1844" y="660"/>
              <a:ext cx="40" cy="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67" name="Line 38"/>
            <p:cNvSpPr>
              <a:spLocks noChangeShapeType="1"/>
            </p:cNvSpPr>
            <p:nvPr/>
          </p:nvSpPr>
          <p:spPr bwMode="auto">
            <a:xfrm>
              <a:off x="1864" y="640"/>
              <a:ext cx="0" cy="40"/>
            </a:xfrm>
            <a:prstGeom prst="line">
              <a:avLst/>
            </a:prstGeom>
            <a:noFill/>
            <a:ln w="28575" cap="flat">
              <a:solidFill>
                <a:schemeClr val="accent3"/>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
        <p:nvSpPr>
          <p:cNvPr id="86" name="ZoneTexte 9"/>
          <p:cNvSpPr txBox="1"/>
          <p:nvPr/>
        </p:nvSpPr>
        <p:spPr>
          <a:xfrm>
            <a:off x="1044134" y="2800981"/>
            <a:ext cx="259686" cy="246221"/>
          </a:xfrm>
          <a:prstGeom prst="rect">
            <a:avLst/>
          </a:prstGeom>
          <a:noFill/>
        </p:spPr>
        <p:txBody>
          <a:bodyPr wrap="none" lIns="0" tIns="0" rIns="0" bIns="0" rtlCol="0">
            <a:spAutoFit/>
          </a:bodyPr>
          <a:lstStyle/>
          <a:p>
            <a:pPr marL="0" marR="0" lvl="0" indent="0" algn="r" defTabSz="12186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1.0</a:t>
            </a:r>
          </a:p>
        </p:txBody>
      </p:sp>
      <p:sp>
        <p:nvSpPr>
          <p:cNvPr id="87" name="ZoneTexte 11"/>
          <p:cNvSpPr txBox="1"/>
          <p:nvPr/>
        </p:nvSpPr>
        <p:spPr>
          <a:xfrm>
            <a:off x="1044134" y="3199657"/>
            <a:ext cx="259686" cy="246221"/>
          </a:xfrm>
          <a:prstGeom prst="rect">
            <a:avLst/>
          </a:prstGeom>
          <a:noFill/>
        </p:spPr>
        <p:txBody>
          <a:bodyPr wrap="none" lIns="0" tIns="0" rIns="0" bIns="0" rtlCol="0">
            <a:spAutoFit/>
          </a:bodyPr>
          <a:lstStyle/>
          <a:p>
            <a:pPr marL="0" marR="0" lvl="0" indent="0" algn="r" defTabSz="12186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0.8</a:t>
            </a:r>
          </a:p>
        </p:txBody>
      </p:sp>
      <p:sp>
        <p:nvSpPr>
          <p:cNvPr id="88" name="ZoneTexte 13"/>
          <p:cNvSpPr txBox="1"/>
          <p:nvPr/>
        </p:nvSpPr>
        <p:spPr>
          <a:xfrm>
            <a:off x="1044134" y="3598333"/>
            <a:ext cx="259686" cy="246221"/>
          </a:xfrm>
          <a:prstGeom prst="rect">
            <a:avLst/>
          </a:prstGeom>
          <a:noFill/>
        </p:spPr>
        <p:txBody>
          <a:bodyPr wrap="none" lIns="0" tIns="0" rIns="0" bIns="0" rtlCol="0">
            <a:spAutoFit/>
          </a:bodyPr>
          <a:lstStyle/>
          <a:p>
            <a:pPr marL="0" marR="0" lvl="0" indent="0" algn="r" defTabSz="12186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0.6</a:t>
            </a:r>
          </a:p>
        </p:txBody>
      </p:sp>
      <p:sp>
        <p:nvSpPr>
          <p:cNvPr id="89" name="ZoneTexte 15"/>
          <p:cNvSpPr txBox="1"/>
          <p:nvPr/>
        </p:nvSpPr>
        <p:spPr>
          <a:xfrm>
            <a:off x="1044134" y="3996990"/>
            <a:ext cx="259686" cy="246221"/>
          </a:xfrm>
          <a:prstGeom prst="rect">
            <a:avLst/>
          </a:prstGeom>
          <a:noFill/>
        </p:spPr>
        <p:txBody>
          <a:bodyPr wrap="none" lIns="0" tIns="0" rIns="0" bIns="0" rtlCol="0">
            <a:spAutoFit/>
          </a:bodyPr>
          <a:lstStyle/>
          <a:p>
            <a:pPr marL="0" marR="0" lvl="0" indent="0" algn="r" defTabSz="12186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0.4</a:t>
            </a:r>
          </a:p>
        </p:txBody>
      </p:sp>
      <p:sp>
        <p:nvSpPr>
          <p:cNvPr id="90" name="ZoneTexte 17"/>
          <p:cNvSpPr txBox="1"/>
          <p:nvPr/>
        </p:nvSpPr>
        <p:spPr>
          <a:xfrm>
            <a:off x="1044134" y="4395664"/>
            <a:ext cx="259686" cy="246221"/>
          </a:xfrm>
          <a:prstGeom prst="rect">
            <a:avLst/>
          </a:prstGeom>
          <a:noFill/>
        </p:spPr>
        <p:txBody>
          <a:bodyPr wrap="none" lIns="0" tIns="0" rIns="0" bIns="0" rtlCol="0">
            <a:spAutoFit/>
          </a:bodyPr>
          <a:lstStyle/>
          <a:p>
            <a:pPr marL="0" marR="0" lvl="0" indent="0" algn="r" defTabSz="12186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0.2</a:t>
            </a:r>
          </a:p>
        </p:txBody>
      </p:sp>
      <p:sp>
        <p:nvSpPr>
          <p:cNvPr id="91" name="ZoneTexte 19"/>
          <p:cNvSpPr txBox="1"/>
          <p:nvPr/>
        </p:nvSpPr>
        <p:spPr>
          <a:xfrm>
            <a:off x="1044134" y="4794361"/>
            <a:ext cx="259686" cy="246221"/>
          </a:xfrm>
          <a:prstGeom prst="rect">
            <a:avLst/>
          </a:prstGeom>
          <a:noFill/>
        </p:spPr>
        <p:txBody>
          <a:bodyPr wrap="none" lIns="0" tIns="0" rIns="0" bIns="0" rtlCol="0">
            <a:spAutoFit/>
          </a:bodyPr>
          <a:lstStyle/>
          <a:p>
            <a:pPr marL="0" marR="0" lvl="0" indent="0" algn="r" defTabSz="12186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0.0</a:t>
            </a:r>
          </a:p>
        </p:txBody>
      </p:sp>
      <p:sp>
        <p:nvSpPr>
          <p:cNvPr id="92" name="ZoneTexte 20"/>
          <p:cNvSpPr txBox="1"/>
          <p:nvPr/>
        </p:nvSpPr>
        <p:spPr>
          <a:xfrm>
            <a:off x="1378367" y="5009889"/>
            <a:ext cx="104195" cy="246221"/>
          </a:xfrm>
          <a:prstGeom prst="rect">
            <a:avLst/>
          </a:prstGeom>
          <a:noFill/>
        </p:spPr>
        <p:txBody>
          <a:bodyPr wrap="none" lIns="0" tIns="0" rIns="0" bIns="0" rtlCol="0">
            <a:spAutoFit/>
          </a:bodyPr>
          <a:lstStyle/>
          <a:p>
            <a:pPr marL="0" marR="0" lvl="0" indent="0" algn="ctr" defTabSz="12186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0</a:t>
            </a:r>
          </a:p>
        </p:txBody>
      </p:sp>
      <p:sp>
        <p:nvSpPr>
          <p:cNvPr id="93" name="ZoneTexte 21"/>
          <p:cNvSpPr txBox="1"/>
          <p:nvPr/>
        </p:nvSpPr>
        <p:spPr>
          <a:xfrm>
            <a:off x="1954851" y="5009889"/>
            <a:ext cx="208390" cy="246221"/>
          </a:xfrm>
          <a:prstGeom prst="rect">
            <a:avLst/>
          </a:prstGeom>
          <a:noFill/>
        </p:spPr>
        <p:txBody>
          <a:bodyPr wrap="none" lIns="0" tIns="0" rIns="0" bIns="0" rtlCol="0">
            <a:spAutoFit/>
          </a:bodyPr>
          <a:lstStyle/>
          <a:p>
            <a:pPr marL="0" marR="0" lvl="0" indent="0" algn="ctr" defTabSz="1218600" rtl="0" eaLnBrk="1" fontAlgn="auto" latinLnBrk="0" hangingPunct="1">
              <a:lnSpc>
                <a:spcPct val="100000"/>
              </a:lnSpc>
              <a:spcBef>
                <a:spcPts val="0"/>
              </a:spcBef>
              <a:spcAft>
                <a:spcPts val="0"/>
              </a:spcAft>
              <a:buClrTx/>
              <a:buSzTx/>
              <a:buFontTx/>
              <a:buNone/>
              <a:tabLst/>
              <a:defRPr/>
            </a:pPr>
            <a:r>
              <a:rPr kumimoji="0" lang="ro-RO"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12</a:t>
            </a:r>
            <a:endParaRPr kumimoji="0" lang="fr-FR"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94" name="ZoneTexte 22"/>
          <p:cNvSpPr txBox="1"/>
          <p:nvPr/>
        </p:nvSpPr>
        <p:spPr>
          <a:xfrm>
            <a:off x="2583432" y="5009889"/>
            <a:ext cx="208390" cy="246221"/>
          </a:xfrm>
          <a:prstGeom prst="rect">
            <a:avLst/>
          </a:prstGeom>
          <a:noFill/>
        </p:spPr>
        <p:txBody>
          <a:bodyPr wrap="none" lIns="0" tIns="0" rIns="0" bIns="0" rtlCol="0">
            <a:spAutoFit/>
          </a:bodyPr>
          <a:lstStyle/>
          <a:p>
            <a:pPr marL="0" marR="0" lvl="0" indent="0" algn="ctr" defTabSz="1218600" rtl="0" eaLnBrk="1" fontAlgn="auto" latinLnBrk="0" hangingPunct="1">
              <a:lnSpc>
                <a:spcPct val="100000"/>
              </a:lnSpc>
              <a:spcBef>
                <a:spcPts val="0"/>
              </a:spcBef>
              <a:spcAft>
                <a:spcPts val="0"/>
              </a:spcAft>
              <a:buClrTx/>
              <a:buSzTx/>
              <a:buFontTx/>
              <a:buNone/>
              <a:tabLst/>
              <a:defRPr/>
            </a:pPr>
            <a:r>
              <a:rPr kumimoji="0" lang="ro-RO"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24</a:t>
            </a:r>
            <a:endParaRPr kumimoji="0" lang="fr-FR"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95" name="ZoneTexte 23"/>
          <p:cNvSpPr txBox="1"/>
          <p:nvPr/>
        </p:nvSpPr>
        <p:spPr>
          <a:xfrm>
            <a:off x="3214616" y="5009889"/>
            <a:ext cx="208390" cy="246221"/>
          </a:xfrm>
          <a:prstGeom prst="rect">
            <a:avLst/>
          </a:prstGeom>
          <a:noFill/>
        </p:spPr>
        <p:txBody>
          <a:bodyPr wrap="none" lIns="0" tIns="0" rIns="0" bIns="0" rtlCol="0">
            <a:spAutoFit/>
          </a:bodyPr>
          <a:lstStyle/>
          <a:p>
            <a:pPr marL="0" marR="0" lvl="0" indent="0" algn="ctr" defTabSz="1218600" rtl="0" eaLnBrk="1" fontAlgn="auto" latinLnBrk="0" hangingPunct="1">
              <a:lnSpc>
                <a:spcPct val="100000"/>
              </a:lnSpc>
              <a:spcBef>
                <a:spcPts val="0"/>
              </a:spcBef>
              <a:spcAft>
                <a:spcPts val="0"/>
              </a:spcAft>
              <a:buClrTx/>
              <a:buSzTx/>
              <a:buFontTx/>
              <a:buNone/>
              <a:tabLst/>
              <a:defRPr/>
            </a:pPr>
            <a:r>
              <a:rPr kumimoji="0" lang="ro-RO"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36</a:t>
            </a:r>
            <a:endParaRPr kumimoji="0" lang="fr-FR"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96" name="ZoneTexte 24"/>
          <p:cNvSpPr txBox="1"/>
          <p:nvPr/>
        </p:nvSpPr>
        <p:spPr>
          <a:xfrm>
            <a:off x="3844584" y="5009889"/>
            <a:ext cx="208390" cy="246221"/>
          </a:xfrm>
          <a:prstGeom prst="rect">
            <a:avLst/>
          </a:prstGeom>
          <a:noFill/>
        </p:spPr>
        <p:txBody>
          <a:bodyPr wrap="none" lIns="0" tIns="0" rIns="0" bIns="0" rtlCol="0">
            <a:spAutoFit/>
          </a:bodyPr>
          <a:lstStyle/>
          <a:p>
            <a:pPr marL="0" marR="0" lvl="0" indent="0" algn="ctr" defTabSz="1218600" rtl="0" eaLnBrk="1" fontAlgn="auto" latinLnBrk="0" hangingPunct="1">
              <a:lnSpc>
                <a:spcPct val="100000"/>
              </a:lnSpc>
              <a:spcBef>
                <a:spcPts val="0"/>
              </a:spcBef>
              <a:spcAft>
                <a:spcPts val="0"/>
              </a:spcAft>
              <a:buClrTx/>
              <a:buSzTx/>
              <a:buFontTx/>
              <a:buNone/>
              <a:tabLst/>
              <a:defRPr/>
            </a:pPr>
            <a:r>
              <a:rPr kumimoji="0" lang="ro-RO"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48</a:t>
            </a:r>
            <a:endParaRPr kumimoji="0" lang="fr-FR"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97" name="ZoneTexte 25"/>
          <p:cNvSpPr txBox="1"/>
          <p:nvPr/>
        </p:nvSpPr>
        <p:spPr>
          <a:xfrm>
            <a:off x="4473164" y="5009889"/>
            <a:ext cx="208390" cy="246221"/>
          </a:xfrm>
          <a:prstGeom prst="rect">
            <a:avLst/>
          </a:prstGeom>
          <a:noFill/>
        </p:spPr>
        <p:txBody>
          <a:bodyPr wrap="none" lIns="0" tIns="0" rIns="0" bIns="0" rtlCol="0">
            <a:spAutoFit/>
          </a:bodyPr>
          <a:lstStyle/>
          <a:p>
            <a:pPr marL="0" marR="0" lvl="0" indent="0" algn="ctr" defTabSz="1218600" rtl="0" eaLnBrk="1" fontAlgn="auto" latinLnBrk="0" hangingPunct="1">
              <a:lnSpc>
                <a:spcPct val="100000"/>
              </a:lnSpc>
              <a:spcBef>
                <a:spcPts val="0"/>
              </a:spcBef>
              <a:spcAft>
                <a:spcPts val="0"/>
              </a:spcAft>
              <a:buClrTx/>
              <a:buSzTx/>
              <a:buFontTx/>
              <a:buNone/>
              <a:tabLst/>
              <a:defRPr/>
            </a:pPr>
            <a:r>
              <a:rPr kumimoji="0" lang="ro-RO"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60</a:t>
            </a:r>
            <a:endParaRPr kumimoji="0" lang="fr-FR"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98" name="ZoneTexte 26"/>
          <p:cNvSpPr txBox="1"/>
          <p:nvPr/>
        </p:nvSpPr>
        <p:spPr>
          <a:xfrm>
            <a:off x="5102400" y="5009889"/>
            <a:ext cx="208390" cy="246221"/>
          </a:xfrm>
          <a:prstGeom prst="rect">
            <a:avLst/>
          </a:prstGeom>
          <a:noFill/>
        </p:spPr>
        <p:txBody>
          <a:bodyPr wrap="none" lIns="0" tIns="0" rIns="0" bIns="0" rtlCol="0">
            <a:spAutoFit/>
          </a:bodyPr>
          <a:lstStyle/>
          <a:p>
            <a:pPr marL="0" marR="0" lvl="0" indent="0" algn="ctr" defTabSz="1218600" rtl="0" eaLnBrk="1" fontAlgn="auto" latinLnBrk="0" hangingPunct="1">
              <a:lnSpc>
                <a:spcPct val="100000"/>
              </a:lnSpc>
              <a:spcBef>
                <a:spcPts val="0"/>
              </a:spcBef>
              <a:spcAft>
                <a:spcPts val="0"/>
              </a:spcAft>
              <a:buClrTx/>
              <a:buSzTx/>
              <a:buFontTx/>
              <a:buNone/>
              <a:tabLst/>
              <a:defRPr/>
            </a:pPr>
            <a:r>
              <a:rPr kumimoji="0" lang="ro-RO"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72</a:t>
            </a:r>
            <a:endParaRPr kumimoji="0" lang="fr-FR"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99" name="ZoneTexte 27"/>
          <p:cNvSpPr txBox="1"/>
          <p:nvPr/>
        </p:nvSpPr>
        <p:spPr>
          <a:xfrm>
            <a:off x="1648974" y="5287210"/>
            <a:ext cx="3504705" cy="246221"/>
          </a:xfrm>
          <a:prstGeom prst="rect">
            <a:avLst/>
          </a:prstGeom>
          <a:noFill/>
        </p:spPr>
        <p:txBody>
          <a:bodyPr wrap="square" lIns="0" tIns="0" rIns="0" bIns="0" rtlCol="0">
            <a:spAutoFit/>
          </a:bodyPr>
          <a:lstStyle/>
          <a:p>
            <a:pPr marL="0" marR="0" lvl="0" indent="0" algn="ctr" defTabSz="1218600" rtl="0" eaLnBrk="1" fontAlgn="auto" latinLnBrk="0" hangingPunct="1">
              <a:lnSpc>
                <a:spcPct val="100000"/>
              </a:lnSpc>
              <a:spcBef>
                <a:spcPts val="0"/>
              </a:spcBef>
              <a:spcAft>
                <a:spcPts val="0"/>
              </a:spcAft>
              <a:buClrTx/>
              <a:buSzTx/>
              <a:buFontTx/>
              <a:buNone/>
              <a:tabLst/>
              <a:defRPr/>
            </a:pPr>
            <a:r>
              <a:rPr kumimoji="0" lang="ro-RO"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Survival </a:t>
            </a:r>
            <a:r>
              <a:rPr kumimoji="0" lang="en-US"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a:t>
            </a:r>
            <a:r>
              <a:rPr kumimoji="0" lang="ro-RO"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fter </a:t>
            </a:r>
            <a:r>
              <a:rPr kumimoji="0" lang="en-US"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a:t>
            </a:r>
            <a:r>
              <a:rPr kumimoji="0" lang="ro-RO"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iscontinuation </a:t>
            </a:r>
            <a:r>
              <a:rPr kumimoji="0" lang="en-US"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a:t>
            </a:r>
            <a:r>
              <a:rPr kumimoji="0" lang="ro-RO"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o</a:t>
            </a:r>
            <a:r>
              <a:rPr kumimoji="0" lang="en-US"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endParaRPr kumimoji="0" lang="fr-FR"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00" name="ZoneTexte 28"/>
          <p:cNvSpPr txBox="1"/>
          <p:nvPr/>
        </p:nvSpPr>
        <p:spPr>
          <a:xfrm rot="16200000">
            <a:off x="-220328" y="3816823"/>
            <a:ext cx="2002213" cy="246221"/>
          </a:xfrm>
          <a:prstGeom prst="rect">
            <a:avLst/>
          </a:prstGeom>
          <a:noFill/>
        </p:spPr>
        <p:txBody>
          <a:bodyPr wrap="square" lIns="0" tIns="0" rIns="0" bIns="0" rtlCol="0">
            <a:spAutoFit/>
          </a:bodyPr>
          <a:lstStyle/>
          <a:p>
            <a:pPr marL="0" marR="0" lvl="0" indent="0" algn="ctr" defTabSz="12186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Cumulative Survival</a:t>
            </a:r>
          </a:p>
        </p:txBody>
      </p:sp>
      <p:sp>
        <p:nvSpPr>
          <p:cNvPr id="111" name="ZoneTexte 23"/>
          <p:cNvSpPr txBox="1"/>
          <p:nvPr/>
        </p:nvSpPr>
        <p:spPr>
          <a:xfrm>
            <a:off x="4371774" y="3331065"/>
            <a:ext cx="1421287" cy="246221"/>
          </a:xfrm>
          <a:prstGeom prst="rect">
            <a:avLst/>
          </a:prstGeom>
          <a:noFill/>
        </p:spPr>
        <p:txBody>
          <a:bodyPr wrap="none" lIns="0" tIns="0" rIns="0" bIns="0" rtlCol="0">
            <a:spAutoFit/>
          </a:bodyPr>
          <a:lstStyle/>
          <a:p>
            <a:pPr marL="0" marR="0" lvl="0" indent="0" algn="l" defTabSz="1218600" rtl="0" eaLnBrk="1" fontAlgn="auto" latinLnBrk="0" hangingPunct="1">
              <a:lnSpc>
                <a:spcPct val="100000"/>
              </a:lnSpc>
              <a:spcBef>
                <a:spcPts val="0"/>
              </a:spcBef>
              <a:spcAft>
                <a:spcPts val="0"/>
              </a:spcAft>
              <a:buClrTx/>
              <a:buSzTx/>
              <a:buFontTx/>
              <a:buNone/>
              <a:tabLst/>
              <a:defRPr/>
            </a:pPr>
            <a:r>
              <a:rPr kumimoji="0" lang="ro-RO"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PLT</a:t>
            </a: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ro-RO"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≥100</a:t>
            </a: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(n = 23)</a:t>
            </a:r>
            <a:endParaRPr kumimoji="0" lang="fr-FR"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12" name="ZoneTexte 23"/>
          <p:cNvSpPr txBox="1"/>
          <p:nvPr/>
        </p:nvSpPr>
        <p:spPr>
          <a:xfrm>
            <a:off x="4371762" y="3526269"/>
            <a:ext cx="1421287" cy="246221"/>
          </a:xfrm>
          <a:prstGeom prst="rect">
            <a:avLst/>
          </a:prstGeom>
          <a:noFill/>
        </p:spPr>
        <p:txBody>
          <a:bodyPr wrap="none" lIns="0" tIns="0" rIns="0" bIns="0" rtlCol="0">
            <a:spAutoFit/>
          </a:bodyPr>
          <a:lstStyle/>
          <a:p>
            <a:pPr marL="0" marR="0" lvl="0" indent="0" algn="l" defTabSz="1218600" rtl="0" eaLnBrk="1" fontAlgn="auto" latinLnBrk="0" hangingPunct="1">
              <a:lnSpc>
                <a:spcPct val="100000"/>
              </a:lnSpc>
              <a:spcBef>
                <a:spcPts val="0"/>
              </a:spcBef>
              <a:spcAft>
                <a:spcPts val="0"/>
              </a:spcAft>
              <a:buClrTx/>
              <a:buSzTx/>
              <a:buFontTx/>
              <a:buNone/>
              <a:tabLst/>
              <a:defRPr/>
            </a:pPr>
            <a:r>
              <a:rPr kumimoji="0" lang="ro-RO"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PLT</a:t>
            </a: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ro-RO"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&lt;100</a:t>
            </a: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(n = 33)</a:t>
            </a:r>
            <a:endParaRPr kumimoji="0" lang="fr-FR"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14" name="ZoneTexte 23"/>
          <p:cNvSpPr txBox="1"/>
          <p:nvPr/>
        </p:nvSpPr>
        <p:spPr>
          <a:xfrm>
            <a:off x="2486371" y="2905545"/>
            <a:ext cx="3231347" cy="246221"/>
          </a:xfrm>
          <a:prstGeom prst="rect">
            <a:avLst/>
          </a:prstGeom>
          <a:noFill/>
        </p:spPr>
        <p:txBody>
          <a:bodyPr wrap="square" lIns="0" tIns="0" rIns="0" bIns="0" rtlCol="0">
            <a:spAutoFit/>
          </a:bodyPr>
          <a:lstStyle/>
          <a:p>
            <a:pPr marL="0" marR="0" lvl="0" indent="0" algn="l" defTabSz="1218600" rtl="0" eaLnBrk="1" fontAlgn="auto" latinLnBrk="0" hangingPunct="1">
              <a:lnSpc>
                <a:spcPct val="100000"/>
              </a:lnSpc>
              <a:spcBef>
                <a:spcPts val="0"/>
              </a:spcBef>
              <a:spcAft>
                <a:spcPts val="0"/>
              </a:spcAft>
              <a:buClrTx/>
              <a:buSzTx/>
              <a:buFontTx/>
              <a:buNone/>
              <a:tabLst/>
              <a:defRPr/>
            </a:pPr>
            <a:r>
              <a:rPr kumimoji="0" lang="ro-RO"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HR</a:t>
            </a: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ro-RO"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4.1 (95% CI</a:t>
            </a: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r>
              <a:rPr kumimoji="0" lang="ro-RO"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1.8</a:t>
            </a: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r>
              <a:rPr kumimoji="0" lang="ro-RO"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9.5</a:t>
            </a: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r>
              <a:rPr kumimoji="0" lang="en-GB"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ro-RO" sz="16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a:t>
            </a:r>
            <a:r>
              <a:rPr kumimoji="0" lang="en-US" sz="16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ro-RO"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ro-RO"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.001</a:t>
            </a: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endParaRPr kumimoji="0" lang="fr-FR"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72" name="Freeform 5"/>
          <p:cNvSpPr>
            <a:spLocks/>
          </p:cNvSpPr>
          <p:nvPr/>
        </p:nvSpPr>
        <p:spPr bwMode="auto">
          <a:xfrm>
            <a:off x="1409124" y="2868644"/>
            <a:ext cx="3951077" cy="2062620"/>
          </a:xfrm>
          <a:custGeom>
            <a:avLst/>
            <a:gdLst>
              <a:gd name="T0" fmla="*/ 0 w 4125"/>
              <a:gd name="T1" fmla="*/ 0 h 2988"/>
              <a:gd name="T2" fmla="*/ 0 w 4125"/>
              <a:gd name="T3" fmla="*/ 2988 h 2988"/>
              <a:gd name="T4" fmla="*/ 4125 w 4125"/>
              <a:gd name="T5" fmla="*/ 2988 h 2988"/>
            </a:gdLst>
            <a:ahLst/>
            <a:cxnLst>
              <a:cxn ang="0">
                <a:pos x="T0" y="T1"/>
              </a:cxn>
              <a:cxn ang="0">
                <a:pos x="T2" y="T3"/>
              </a:cxn>
              <a:cxn ang="0">
                <a:pos x="T4" y="T5"/>
              </a:cxn>
            </a:cxnLst>
            <a:rect l="0" t="0" r="r" b="b"/>
            <a:pathLst>
              <a:path w="4125" h="2988">
                <a:moveTo>
                  <a:pt x="0" y="0"/>
                </a:moveTo>
                <a:lnTo>
                  <a:pt x="0" y="2988"/>
                </a:lnTo>
                <a:lnTo>
                  <a:pt x="4125" y="2988"/>
                </a:lnTo>
              </a:path>
            </a:pathLst>
          </a:custGeom>
          <a:noFill/>
          <a:ln w="28575" cap="flat">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21872" tIns="60936" rIns="121872" bIns="60936"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73" name="Line 6"/>
          <p:cNvSpPr>
            <a:spLocks noChangeShapeType="1"/>
          </p:cNvSpPr>
          <p:nvPr/>
        </p:nvSpPr>
        <p:spPr bwMode="auto">
          <a:xfrm>
            <a:off x="1353090" y="2937683"/>
            <a:ext cx="57869"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872" tIns="60936" rIns="121872" bIns="60936"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74" name="Line 7"/>
          <p:cNvSpPr>
            <a:spLocks noChangeShapeType="1"/>
          </p:cNvSpPr>
          <p:nvPr/>
        </p:nvSpPr>
        <p:spPr bwMode="auto">
          <a:xfrm>
            <a:off x="1353090" y="3336112"/>
            <a:ext cx="57869"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872" tIns="60936" rIns="121872" bIns="60936"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75" name="Line 8"/>
          <p:cNvSpPr>
            <a:spLocks noChangeShapeType="1"/>
          </p:cNvSpPr>
          <p:nvPr/>
        </p:nvSpPr>
        <p:spPr bwMode="auto">
          <a:xfrm>
            <a:off x="1353090" y="3734539"/>
            <a:ext cx="57869"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872" tIns="60936" rIns="121872" bIns="60936"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76" name="Line 9"/>
          <p:cNvSpPr>
            <a:spLocks noChangeShapeType="1"/>
          </p:cNvSpPr>
          <p:nvPr/>
        </p:nvSpPr>
        <p:spPr bwMode="auto">
          <a:xfrm>
            <a:off x="1353090" y="4134406"/>
            <a:ext cx="57869"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872" tIns="60936" rIns="121872" bIns="60936"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77" name="Line 10"/>
          <p:cNvSpPr>
            <a:spLocks noChangeShapeType="1"/>
          </p:cNvSpPr>
          <p:nvPr/>
        </p:nvSpPr>
        <p:spPr bwMode="auto">
          <a:xfrm>
            <a:off x="1353090" y="4532834"/>
            <a:ext cx="57869"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872" tIns="60936" rIns="121872" bIns="60936"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78" name="Line 11"/>
          <p:cNvSpPr>
            <a:spLocks noChangeShapeType="1"/>
          </p:cNvSpPr>
          <p:nvPr/>
        </p:nvSpPr>
        <p:spPr bwMode="auto">
          <a:xfrm>
            <a:off x="1353090" y="4931262"/>
            <a:ext cx="57869"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872" tIns="60936" rIns="121872" bIns="60936"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nvGrpSpPr>
          <p:cNvPr id="163" name="Group 162"/>
          <p:cNvGrpSpPr/>
          <p:nvPr/>
        </p:nvGrpSpPr>
        <p:grpSpPr>
          <a:xfrm>
            <a:off x="1404879" y="4931260"/>
            <a:ext cx="3803057" cy="60960"/>
            <a:chOff x="1317536" y="3709853"/>
            <a:chExt cx="2852293" cy="31285"/>
          </a:xfrm>
        </p:grpSpPr>
        <p:sp>
          <p:nvSpPr>
            <p:cNvPr id="79" name="Line 12"/>
            <p:cNvSpPr>
              <a:spLocks noChangeShapeType="1"/>
            </p:cNvSpPr>
            <p:nvPr/>
          </p:nvSpPr>
          <p:spPr bwMode="auto">
            <a:xfrm flipV="1">
              <a:off x="1317536" y="3709853"/>
              <a:ext cx="0" cy="31285"/>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80" name="Line 13"/>
            <p:cNvSpPr>
              <a:spLocks noChangeShapeType="1"/>
            </p:cNvSpPr>
            <p:nvPr/>
          </p:nvSpPr>
          <p:spPr bwMode="auto">
            <a:xfrm flipV="1">
              <a:off x="1808162" y="3709853"/>
              <a:ext cx="0" cy="31285"/>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81" name="Line 14"/>
            <p:cNvSpPr>
              <a:spLocks noChangeShapeType="1"/>
            </p:cNvSpPr>
            <p:nvPr/>
          </p:nvSpPr>
          <p:spPr bwMode="auto">
            <a:xfrm flipV="1">
              <a:off x="2281094" y="3709853"/>
              <a:ext cx="0" cy="31285"/>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82" name="Line 15"/>
            <p:cNvSpPr>
              <a:spLocks noChangeShapeType="1"/>
            </p:cNvSpPr>
            <p:nvPr/>
          </p:nvSpPr>
          <p:spPr bwMode="auto">
            <a:xfrm flipV="1">
              <a:off x="2754026" y="3709853"/>
              <a:ext cx="0" cy="31285"/>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83" name="Line 16"/>
            <p:cNvSpPr>
              <a:spLocks noChangeShapeType="1"/>
            </p:cNvSpPr>
            <p:nvPr/>
          </p:nvSpPr>
          <p:spPr bwMode="auto">
            <a:xfrm flipV="1">
              <a:off x="3225462" y="3709853"/>
              <a:ext cx="0" cy="31285"/>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84" name="Line 17"/>
            <p:cNvSpPr>
              <a:spLocks noChangeShapeType="1"/>
            </p:cNvSpPr>
            <p:nvPr/>
          </p:nvSpPr>
          <p:spPr bwMode="auto">
            <a:xfrm flipV="1">
              <a:off x="3696897" y="3709853"/>
              <a:ext cx="0" cy="31285"/>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85" name="Line 18"/>
            <p:cNvSpPr>
              <a:spLocks noChangeShapeType="1"/>
            </p:cNvSpPr>
            <p:nvPr/>
          </p:nvSpPr>
          <p:spPr bwMode="auto">
            <a:xfrm flipV="1">
              <a:off x="4169829" y="3709853"/>
              <a:ext cx="0" cy="31285"/>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grpSp>
        <p:nvGrpSpPr>
          <p:cNvPr id="10" name="Group 41"/>
          <p:cNvGrpSpPr>
            <a:grpSpLocks noChangeAspect="1"/>
          </p:cNvGrpSpPr>
          <p:nvPr/>
        </p:nvGrpSpPr>
        <p:grpSpPr bwMode="auto">
          <a:xfrm>
            <a:off x="7005164" y="2916617"/>
            <a:ext cx="3761505" cy="2018031"/>
            <a:chOff x="887" y="509"/>
            <a:chExt cx="1885" cy="1403"/>
          </a:xfrm>
        </p:grpSpPr>
        <p:sp>
          <p:nvSpPr>
            <p:cNvPr id="11" name="Freeform 42"/>
            <p:cNvSpPr>
              <a:spLocks/>
            </p:cNvSpPr>
            <p:nvPr/>
          </p:nvSpPr>
          <p:spPr bwMode="auto">
            <a:xfrm>
              <a:off x="907" y="529"/>
              <a:ext cx="1845" cy="1128"/>
            </a:xfrm>
            <a:custGeom>
              <a:avLst/>
              <a:gdLst>
                <a:gd name="T0" fmla="*/ 0 w 3843"/>
                <a:gd name="T1" fmla="*/ 0 h 2350"/>
                <a:gd name="T2" fmla="*/ 0 w 3843"/>
                <a:gd name="T3" fmla="*/ 106 h 2350"/>
                <a:gd name="T4" fmla="*/ 54 w 3843"/>
                <a:gd name="T5" fmla="*/ 106 h 2350"/>
                <a:gd name="T6" fmla="*/ 54 w 3843"/>
                <a:gd name="T7" fmla="*/ 325 h 2350"/>
                <a:gd name="T8" fmla="*/ 106 w 3843"/>
                <a:gd name="T9" fmla="*/ 325 h 2350"/>
                <a:gd name="T10" fmla="*/ 106 w 3843"/>
                <a:gd name="T11" fmla="*/ 433 h 2350"/>
                <a:gd name="T12" fmla="*/ 222 w 3843"/>
                <a:gd name="T13" fmla="*/ 433 h 2350"/>
                <a:gd name="T14" fmla="*/ 222 w 3843"/>
                <a:gd name="T15" fmla="*/ 561 h 2350"/>
                <a:gd name="T16" fmla="*/ 270 w 3843"/>
                <a:gd name="T17" fmla="*/ 561 h 2350"/>
                <a:gd name="T18" fmla="*/ 270 w 3843"/>
                <a:gd name="T19" fmla="*/ 804 h 2350"/>
                <a:gd name="T20" fmla="*/ 433 w 3843"/>
                <a:gd name="T21" fmla="*/ 804 h 2350"/>
                <a:gd name="T22" fmla="*/ 433 w 3843"/>
                <a:gd name="T23" fmla="*/ 929 h 2350"/>
                <a:gd name="T24" fmla="*/ 600 w 3843"/>
                <a:gd name="T25" fmla="*/ 929 h 2350"/>
                <a:gd name="T26" fmla="*/ 600 w 3843"/>
                <a:gd name="T27" fmla="*/ 1077 h 2350"/>
                <a:gd name="T28" fmla="*/ 654 w 3843"/>
                <a:gd name="T29" fmla="*/ 1077 h 2350"/>
                <a:gd name="T30" fmla="*/ 654 w 3843"/>
                <a:gd name="T31" fmla="*/ 1221 h 2350"/>
                <a:gd name="T32" fmla="*/ 875 w 3843"/>
                <a:gd name="T33" fmla="*/ 1221 h 2350"/>
                <a:gd name="T34" fmla="*/ 875 w 3843"/>
                <a:gd name="T35" fmla="*/ 1525 h 2350"/>
                <a:gd name="T36" fmla="*/ 1102 w 3843"/>
                <a:gd name="T37" fmla="*/ 1525 h 2350"/>
                <a:gd name="T38" fmla="*/ 1102 w 3843"/>
                <a:gd name="T39" fmla="*/ 1825 h 2350"/>
                <a:gd name="T40" fmla="*/ 1914 w 3843"/>
                <a:gd name="T41" fmla="*/ 1825 h 2350"/>
                <a:gd name="T42" fmla="*/ 1914 w 3843"/>
                <a:gd name="T43" fmla="*/ 2094 h 2350"/>
                <a:gd name="T44" fmla="*/ 2083 w 3843"/>
                <a:gd name="T45" fmla="*/ 2094 h 2350"/>
                <a:gd name="T46" fmla="*/ 2083 w 3843"/>
                <a:gd name="T47" fmla="*/ 2350 h 2350"/>
                <a:gd name="T48" fmla="*/ 3843 w 3843"/>
                <a:gd name="T49" fmla="*/ 2350 h 2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843" h="2350">
                  <a:moveTo>
                    <a:pt x="0" y="0"/>
                  </a:moveTo>
                  <a:lnTo>
                    <a:pt x="0" y="106"/>
                  </a:lnTo>
                  <a:lnTo>
                    <a:pt x="54" y="106"/>
                  </a:lnTo>
                  <a:lnTo>
                    <a:pt x="54" y="325"/>
                  </a:lnTo>
                  <a:lnTo>
                    <a:pt x="106" y="325"/>
                  </a:lnTo>
                  <a:lnTo>
                    <a:pt x="106" y="433"/>
                  </a:lnTo>
                  <a:lnTo>
                    <a:pt x="222" y="433"/>
                  </a:lnTo>
                  <a:lnTo>
                    <a:pt x="222" y="561"/>
                  </a:lnTo>
                  <a:lnTo>
                    <a:pt x="270" y="561"/>
                  </a:lnTo>
                  <a:lnTo>
                    <a:pt x="270" y="804"/>
                  </a:lnTo>
                  <a:lnTo>
                    <a:pt x="433" y="804"/>
                  </a:lnTo>
                  <a:lnTo>
                    <a:pt x="433" y="929"/>
                  </a:lnTo>
                  <a:lnTo>
                    <a:pt x="600" y="929"/>
                  </a:lnTo>
                  <a:lnTo>
                    <a:pt x="600" y="1077"/>
                  </a:lnTo>
                  <a:lnTo>
                    <a:pt x="654" y="1077"/>
                  </a:lnTo>
                  <a:lnTo>
                    <a:pt x="654" y="1221"/>
                  </a:lnTo>
                  <a:lnTo>
                    <a:pt x="875" y="1221"/>
                  </a:lnTo>
                  <a:lnTo>
                    <a:pt x="875" y="1525"/>
                  </a:lnTo>
                  <a:lnTo>
                    <a:pt x="1102" y="1525"/>
                  </a:lnTo>
                  <a:lnTo>
                    <a:pt x="1102" y="1825"/>
                  </a:lnTo>
                  <a:lnTo>
                    <a:pt x="1914" y="1825"/>
                  </a:lnTo>
                  <a:lnTo>
                    <a:pt x="1914" y="2094"/>
                  </a:lnTo>
                  <a:lnTo>
                    <a:pt x="2083" y="2094"/>
                  </a:lnTo>
                  <a:lnTo>
                    <a:pt x="2083" y="2350"/>
                  </a:lnTo>
                  <a:lnTo>
                    <a:pt x="3843" y="2350"/>
                  </a:lnTo>
                </a:path>
              </a:pathLst>
            </a:custGeom>
            <a:noFill/>
            <a:ln w="28575" cap="flat">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2" name="Line 43"/>
            <p:cNvSpPr>
              <a:spLocks noChangeShapeType="1"/>
            </p:cNvSpPr>
            <p:nvPr/>
          </p:nvSpPr>
          <p:spPr bwMode="auto">
            <a:xfrm flipH="1">
              <a:off x="2732" y="1657"/>
              <a:ext cx="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3" name="Line 44"/>
            <p:cNvSpPr>
              <a:spLocks noChangeShapeType="1"/>
            </p:cNvSpPr>
            <p:nvPr/>
          </p:nvSpPr>
          <p:spPr bwMode="auto">
            <a:xfrm>
              <a:off x="2752" y="1637"/>
              <a:ext cx="0" cy="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4" name="Line 45"/>
            <p:cNvSpPr>
              <a:spLocks noChangeShapeType="1"/>
            </p:cNvSpPr>
            <p:nvPr/>
          </p:nvSpPr>
          <p:spPr bwMode="auto">
            <a:xfrm flipH="1">
              <a:off x="2336" y="1657"/>
              <a:ext cx="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5" name="Line 46"/>
            <p:cNvSpPr>
              <a:spLocks noChangeShapeType="1"/>
            </p:cNvSpPr>
            <p:nvPr/>
          </p:nvSpPr>
          <p:spPr bwMode="auto">
            <a:xfrm>
              <a:off x="2356" y="1637"/>
              <a:ext cx="0" cy="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6" name="Line 47"/>
            <p:cNvSpPr>
              <a:spLocks noChangeShapeType="1"/>
            </p:cNvSpPr>
            <p:nvPr/>
          </p:nvSpPr>
          <p:spPr bwMode="auto">
            <a:xfrm flipH="1">
              <a:off x="1703" y="1405"/>
              <a:ext cx="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7" name="Line 48"/>
            <p:cNvSpPr>
              <a:spLocks noChangeShapeType="1"/>
            </p:cNvSpPr>
            <p:nvPr/>
          </p:nvSpPr>
          <p:spPr bwMode="auto">
            <a:xfrm>
              <a:off x="1723" y="1385"/>
              <a:ext cx="0" cy="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8" name="Line 49"/>
            <p:cNvSpPr>
              <a:spLocks noChangeShapeType="1"/>
            </p:cNvSpPr>
            <p:nvPr/>
          </p:nvSpPr>
          <p:spPr bwMode="auto">
            <a:xfrm flipH="1">
              <a:off x="1677" y="1405"/>
              <a:ext cx="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9" name="Line 50"/>
            <p:cNvSpPr>
              <a:spLocks noChangeShapeType="1"/>
            </p:cNvSpPr>
            <p:nvPr/>
          </p:nvSpPr>
          <p:spPr bwMode="auto">
            <a:xfrm>
              <a:off x="1697" y="1385"/>
              <a:ext cx="0" cy="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0" name="Line 51"/>
            <p:cNvSpPr>
              <a:spLocks noChangeShapeType="1"/>
            </p:cNvSpPr>
            <p:nvPr/>
          </p:nvSpPr>
          <p:spPr bwMode="auto">
            <a:xfrm flipH="1">
              <a:off x="1650" y="1405"/>
              <a:ext cx="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1" name="Line 52"/>
            <p:cNvSpPr>
              <a:spLocks noChangeShapeType="1"/>
            </p:cNvSpPr>
            <p:nvPr/>
          </p:nvSpPr>
          <p:spPr bwMode="auto">
            <a:xfrm>
              <a:off x="1670" y="1385"/>
              <a:ext cx="0" cy="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2" name="Line 53"/>
            <p:cNvSpPr>
              <a:spLocks noChangeShapeType="1"/>
            </p:cNvSpPr>
            <p:nvPr/>
          </p:nvSpPr>
          <p:spPr bwMode="auto">
            <a:xfrm flipH="1">
              <a:off x="1176" y="1044"/>
              <a:ext cx="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3" name="Line 54"/>
            <p:cNvSpPr>
              <a:spLocks noChangeShapeType="1"/>
            </p:cNvSpPr>
            <p:nvPr/>
          </p:nvSpPr>
          <p:spPr bwMode="auto">
            <a:xfrm>
              <a:off x="1196" y="1024"/>
              <a:ext cx="0" cy="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4" name="Line 55"/>
            <p:cNvSpPr>
              <a:spLocks noChangeShapeType="1"/>
            </p:cNvSpPr>
            <p:nvPr/>
          </p:nvSpPr>
          <p:spPr bwMode="auto">
            <a:xfrm flipH="1">
              <a:off x="1149" y="976"/>
              <a:ext cx="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5" name="Line 56"/>
            <p:cNvSpPr>
              <a:spLocks noChangeShapeType="1"/>
            </p:cNvSpPr>
            <p:nvPr/>
          </p:nvSpPr>
          <p:spPr bwMode="auto">
            <a:xfrm>
              <a:off x="1169" y="956"/>
              <a:ext cx="0" cy="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6" name="Line 57"/>
            <p:cNvSpPr>
              <a:spLocks noChangeShapeType="1"/>
            </p:cNvSpPr>
            <p:nvPr/>
          </p:nvSpPr>
          <p:spPr bwMode="auto">
            <a:xfrm flipH="1">
              <a:off x="1069" y="916"/>
              <a:ext cx="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7" name="Line 58"/>
            <p:cNvSpPr>
              <a:spLocks noChangeShapeType="1"/>
            </p:cNvSpPr>
            <p:nvPr/>
          </p:nvSpPr>
          <p:spPr bwMode="auto">
            <a:xfrm>
              <a:off x="1089" y="896"/>
              <a:ext cx="0" cy="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8" name="Line 59"/>
            <p:cNvSpPr>
              <a:spLocks noChangeShapeType="1"/>
            </p:cNvSpPr>
            <p:nvPr/>
          </p:nvSpPr>
          <p:spPr bwMode="auto">
            <a:xfrm flipH="1">
              <a:off x="937" y="738"/>
              <a:ext cx="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29" name="Line 60"/>
            <p:cNvSpPr>
              <a:spLocks noChangeShapeType="1"/>
            </p:cNvSpPr>
            <p:nvPr/>
          </p:nvSpPr>
          <p:spPr bwMode="auto">
            <a:xfrm>
              <a:off x="957" y="718"/>
              <a:ext cx="0" cy="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0" name="Line 61"/>
            <p:cNvSpPr>
              <a:spLocks noChangeShapeType="1"/>
            </p:cNvSpPr>
            <p:nvPr/>
          </p:nvSpPr>
          <p:spPr bwMode="auto">
            <a:xfrm flipH="1">
              <a:off x="887" y="529"/>
              <a:ext cx="40" cy="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1" name="Line 62"/>
            <p:cNvSpPr>
              <a:spLocks noChangeShapeType="1"/>
            </p:cNvSpPr>
            <p:nvPr/>
          </p:nvSpPr>
          <p:spPr bwMode="auto">
            <a:xfrm>
              <a:off x="907" y="509"/>
              <a:ext cx="0" cy="40"/>
            </a:xfrm>
            <a:prstGeom prst="line">
              <a:avLst/>
            </a:prstGeom>
            <a:noFill/>
            <a:ln w="28575" cap="flat">
              <a:solidFill>
                <a:schemeClr val="accent1"/>
              </a:solidFill>
              <a:prstDash val="solid"/>
              <a:miter lim="800000"/>
              <a:headEnd/>
              <a:tailEnd/>
            </a:ln>
            <a:extLst>
              <a:ext uri="{909E8E84-426E-40DD-AFC4-6F175D3DCCD1}">
                <a14:hiddenFill xmlns:a14="http://schemas.microsoft.com/office/drawing/2010/main">
                  <a:no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32" name="Freeform 63"/>
            <p:cNvSpPr>
              <a:spLocks/>
            </p:cNvSpPr>
            <p:nvPr/>
          </p:nvSpPr>
          <p:spPr bwMode="auto">
            <a:xfrm>
              <a:off x="899" y="529"/>
              <a:ext cx="824" cy="1383"/>
            </a:xfrm>
            <a:custGeom>
              <a:avLst/>
              <a:gdLst>
                <a:gd name="T0" fmla="*/ 0 w 1700"/>
                <a:gd name="T1" fmla="*/ 0 h 2881"/>
                <a:gd name="T2" fmla="*/ 53 w 1700"/>
                <a:gd name="T3" fmla="*/ 0 h 2881"/>
                <a:gd name="T4" fmla="*/ 53 w 1700"/>
                <a:gd name="T5" fmla="*/ 211 h 2881"/>
                <a:gd name="T6" fmla="*/ 164 w 1700"/>
                <a:gd name="T7" fmla="*/ 211 h 2881"/>
                <a:gd name="T8" fmla="*/ 164 w 1700"/>
                <a:gd name="T9" fmla="*/ 824 h 2881"/>
                <a:gd name="T10" fmla="*/ 217 w 1700"/>
                <a:gd name="T11" fmla="*/ 824 h 2881"/>
                <a:gd name="T12" fmla="*/ 217 w 1700"/>
                <a:gd name="T13" fmla="*/ 1031 h 2881"/>
                <a:gd name="T14" fmla="*/ 272 w 1700"/>
                <a:gd name="T15" fmla="*/ 1031 h 2881"/>
                <a:gd name="T16" fmla="*/ 272 w 1700"/>
                <a:gd name="T17" fmla="*/ 1237 h 2881"/>
                <a:gd name="T18" fmla="*/ 327 w 1700"/>
                <a:gd name="T19" fmla="*/ 1237 h 2881"/>
                <a:gd name="T20" fmla="*/ 327 w 1700"/>
                <a:gd name="T21" fmla="*/ 1440 h 2881"/>
                <a:gd name="T22" fmla="*/ 435 w 1700"/>
                <a:gd name="T23" fmla="*/ 1440 h 2881"/>
                <a:gd name="T24" fmla="*/ 435 w 1700"/>
                <a:gd name="T25" fmla="*/ 1644 h 2881"/>
                <a:gd name="T26" fmla="*/ 545 w 1700"/>
                <a:gd name="T27" fmla="*/ 1644 h 2881"/>
                <a:gd name="T28" fmla="*/ 545 w 1700"/>
                <a:gd name="T29" fmla="*/ 1852 h 2881"/>
                <a:gd name="T30" fmla="*/ 602 w 1700"/>
                <a:gd name="T31" fmla="*/ 1852 h 2881"/>
                <a:gd name="T32" fmla="*/ 602 w 1700"/>
                <a:gd name="T33" fmla="*/ 2266 h 2881"/>
                <a:gd name="T34" fmla="*/ 764 w 1700"/>
                <a:gd name="T35" fmla="*/ 2266 h 2881"/>
                <a:gd name="T36" fmla="*/ 764 w 1700"/>
                <a:gd name="T37" fmla="*/ 2469 h 2881"/>
                <a:gd name="T38" fmla="*/ 878 w 1700"/>
                <a:gd name="T39" fmla="*/ 2469 h 2881"/>
                <a:gd name="T40" fmla="*/ 878 w 1700"/>
                <a:gd name="T41" fmla="*/ 2676 h 2881"/>
                <a:gd name="T42" fmla="*/ 1700 w 1700"/>
                <a:gd name="T43" fmla="*/ 2676 h 2881"/>
                <a:gd name="T44" fmla="*/ 1700 w 1700"/>
                <a:gd name="T45" fmla="*/ 2881 h 28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00" h="2881">
                  <a:moveTo>
                    <a:pt x="0" y="0"/>
                  </a:moveTo>
                  <a:lnTo>
                    <a:pt x="53" y="0"/>
                  </a:lnTo>
                  <a:lnTo>
                    <a:pt x="53" y="211"/>
                  </a:lnTo>
                  <a:lnTo>
                    <a:pt x="164" y="211"/>
                  </a:lnTo>
                  <a:lnTo>
                    <a:pt x="164" y="824"/>
                  </a:lnTo>
                  <a:lnTo>
                    <a:pt x="217" y="824"/>
                  </a:lnTo>
                  <a:lnTo>
                    <a:pt x="217" y="1031"/>
                  </a:lnTo>
                  <a:lnTo>
                    <a:pt x="272" y="1031"/>
                  </a:lnTo>
                  <a:lnTo>
                    <a:pt x="272" y="1237"/>
                  </a:lnTo>
                  <a:lnTo>
                    <a:pt x="327" y="1237"/>
                  </a:lnTo>
                  <a:lnTo>
                    <a:pt x="327" y="1440"/>
                  </a:lnTo>
                  <a:lnTo>
                    <a:pt x="435" y="1440"/>
                  </a:lnTo>
                  <a:lnTo>
                    <a:pt x="435" y="1644"/>
                  </a:lnTo>
                  <a:lnTo>
                    <a:pt x="545" y="1644"/>
                  </a:lnTo>
                  <a:lnTo>
                    <a:pt x="545" y="1852"/>
                  </a:lnTo>
                  <a:lnTo>
                    <a:pt x="602" y="1852"/>
                  </a:lnTo>
                  <a:lnTo>
                    <a:pt x="602" y="2266"/>
                  </a:lnTo>
                  <a:lnTo>
                    <a:pt x="764" y="2266"/>
                  </a:lnTo>
                  <a:lnTo>
                    <a:pt x="764" y="2469"/>
                  </a:lnTo>
                  <a:lnTo>
                    <a:pt x="878" y="2469"/>
                  </a:lnTo>
                  <a:lnTo>
                    <a:pt x="878" y="2676"/>
                  </a:lnTo>
                  <a:lnTo>
                    <a:pt x="1700" y="2676"/>
                  </a:lnTo>
                  <a:lnTo>
                    <a:pt x="1700" y="2881"/>
                  </a:lnTo>
                </a:path>
              </a:pathLst>
            </a:custGeom>
            <a:noFill/>
            <a:ln w="28575" cap="flat">
              <a:solidFill>
                <a:schemeClr val="accent3"/>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162560" tIns="81280" rIns="162560" bIns="81280"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
        <p:nvSpPr>
          <p:cNvPr id="132" name="ZoneTexte 9"/>
          <p:cNvSpPr txBox="1"/>
          <p:nvPr/>
        </p:nvSpPr>
        <p:spPr>
          <a:xfrm>
            <a:off x="6648157" y="2813357"/>
            <a:ext cx="259686" cy="246221"/>
          </a:xfrm>
          <a:prstGeom prst="rect">
            <a:avLst/>
          </a:prstGeom>
          <a:noFill/>
        </p:spPr>
        <p:txBody>
          <a:bodyPr wrap="none" lIns="0" tIns="0" rIns="0" bIns="0" rtlCol="0">
            <a:spAutoFit/>
          </a:bodyPr>
          <a:lstStyle/>
          <a:p>
            <a:pPr marL="0" marR="0" lvl="0" indent="0" algn="r" defTabSz="12186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1.0</a:t>
            </a:r>
          </a:p>
        </p:txBody>
      </p:sp>
      <p:sp>
        <p:nvSpPr>
          <p:cNvPr id="133" name="ZoneTexte 11"/>
          <p:cNvSpPr txBox="1"/>
          <p:nvPr/>
        </p:nvSpPr>
        <p:spPr>
          <a:xfrm>
            <a:off x="6648157" y="3212033"/>
            <a:ext cx="259686" cy="246221"/>
          </a:xfrm>
          <a:prstGeom prst="rect">
            <a:avLst/>
          </a:prstGeom>
          <a:noFill/>
        </p:spPr>
        <p:txBody>
          <a:bodyPr wrap="none" lIns="0" tIns="0" rIns="0" bIns="0" rtlCol="0">
            <a:spAutoFit/>
          </a:bodyPr>
          <a:lstStyle/>
          <a:p>
            <a:pPr marL="0" marR="0" lvl="0" indent="0" algn="r" defTabSz="12186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0.8</a:t>
            </a:r>
          </a:p>
        </p:txBody>
      </p:sp>
      <p:sp>
        <p:nvSpPr>
          <p:cNvPr id="134" name="ZoneTexte 13"/>
          <p:cNvSpPr txBox="1"/>
          <p:nvPr/>
        </p:nvSpPr>
        <p:spPr>
          <a:xfrm>
            <a:off x="6648157" y="3610709"/>
            <a:ext cx="259686" cy="246221"/>
          </a:xfrm>
          <a:prstGeom prst="rect">
            <a:avLst/>
          </a:prstGeom>
          <a:noFill/>
        </p:spPr>
        <p:txBody>
          <a:bodyPr wrap="none" lIns="0" tIns="0" rIns="0" bIns="0" rtlCol="0">
            <a:spAutoFit/>
          </a:bodyPr>
          <a:lstStyle/>
          <a:p>
            <a:pPr marL="0" marR="0" lvl="0" indent="0" algn="r" defTabSz="12186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0.6</a:t>
            </a:r>
          </a:p>
        </p:txBody>
      </p:sp>
      <p:sp>
        <p:nvSpPr>
          <p:cNvPr id="135" name="ZoneTexte 15"/>
          <p:cNvSpPr txBox="1"/>
          <p:nvPr/>
        </p:nvSpPr>
        <p:spPr>
          <a:xfrm>
            <a:off x="6648157" y="4009366"/>
            <a:ext cx="259686" cy="246221"/>
          </a:xfrm>
          <a:prstGeom prst="rect">
            <a:avLst/>
          </a:prstGeom>
          <a:noFill/>
        </p:spPr>
        <p:txBody>
          <a:bodyPr wrap="none" lIns="0" tIns="0" rIns="0" bIns="0" rtlCol="0">
            <a:spAutoFit/>
          </a:bodyPr>
          <a:lstStyle/>
          <a:p>
            <a:pPr marL="0" marR="0" lvl="0" indent="0" algn="r" defTabSz="12186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0.4</a:t>
            </a:r>
          </a:p>
        </p:txBody>
      </p:sp>
      <p:sp>
        <p:nvSpPr>
          <p:cNvPr id="136" name="ZoneTexte 17"/>
          <p:cNvSpPr txBox="1"/>
          <p:nvPr/>
        </p:nvSpPr>
        <p:spPr>
          <a:xfrm>
            <a:off x="6648157" y="4408040"/>
            <a:ext cx="259686" cy="246221"/>
          </a:xfrm>
          <a:prstGeom prst="rect">
            <a:avLst/>
          </a:prstGeom>
          <a:noFill/>
        </p:spPr>
        <p:txBody>
          <a:bodyPr wrap="none" lIns="0" tIns="0" rIns="0" bIns="0" rtlCol="0">
            <a:spAutoFit/>
          </a:bodyPr>
          <a:lstStyle/>
          <a:p>
            <a:pPr marL="0" marR="0" lvl="0" indent="0" algn="r" defTabSz="12186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0.2</a:t>
            </a:r>
          </a:p>
        </p:txBody>
      </p:sp>
      <p:sp>
        <p:nvSpPr>
          <p:cNvPr id="137" name="ZoneTexte 19"/>
          <p:cNvSpPr txBox="1"/>
          <p:nvPr/>
        </p:nvSpPr>
        <p:spPr>
          <a:xfrm>
            <a:off x="6648157" y="4806733"/>
            <a:ext cx="259686" cy="246221"/>
          </a:xfrm>
          <a:prstGeom prst="rect">
            <a:avLst/>
          </a:prstGeom>
          <a:noFill/>
        </p:spPr>
        <p:txBody>
          <a:bodyPr wrap="none" lIns="0" tIns="0" rIns="0" bIns="0" rtlCol="0">
            <a:spAutoFit/>
          </a:bodyPr>
          <a:lstStyle/>
          <a:p>
            <a:pPr marL="0" marR="0" lvl="0" indent="0" algn="r" defTabSz="12186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0.0</a:t>
            </a:r>
          </a:p>
        </p:txBody>
      </p:sp>
      <p:sp>
        <p:nvSpPr>
          <p:cNvPr id="138" name="ZoneTexte 20"/>
          <p:cNvSpPr txBox="1"/>
          <p:nvPr/>
        </p:nvSpPr>
        <p:spPr>
          <a:xfrm>
            <a:off x="6986635" y="5035093"/>
            <a:ext cx="104195" cy="246221"/>
          </a:xfrm>
          <a:prstGeom prst="rect">
            <a:avLst/>
          </a:prstGeom>
          <a:noFill/>
        </p:spPr>
        <p:txBody>
          <a:bodyPr wrap="none" lIns="0" tIns="0" rIns="0" bIns="0" rtlCol="0">
            <a:spAutoFit/>
          </a:bodyPr>
          <a:lstStyle/>
          <a:p>
            <a:pPr marL="0" marR="0" lvl="0" indent="0" algn="ctr" defTabSz="12186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0</a:t>
            </a:r>
          </a:p>
        </p:txBody>
      </p:sp>
      <p:sp>
        <p:nvSpPr>
          <p:cNvPr id="139" name="ZoneTexte 21"/>
          <p:cNvSpPr txBox="1"/>
          <p:nvPr/>
        </p:nvSpPr>
        <p:spPr>
          <a:xfrm>
            <a:off x="7563120" y="5035093"/>
            <a:ext cx="208390" cy="246221"/>
          </a:xfrm>
          <a:prstGeom prst="rect">
            <a:avLst/>
          </a:prstGeom>
          <a:noFill/>
        </p:spPr>
        <p:txBody>
          <a:bodyPr wrap="none" lIns="0" tIns="0" rIns="0" bIns="0" rtlCol="0">
            <a:spAutoFit/>
          </a:bodyPr>
          <a:lstStyle/>
          <a:p>
            <a:pPr marL="0" marR="0" lvl="0" indent="0" algn="ctr" defTabSz="1218600" rtl="0" eaLnBrk="1" fontAlgn="auto" latinLnBrk="0" hangingPunct="1">
              <a:lnSpc>
                <a:spcPct val="100000"/>
              </a:lnSpc>
              <a:spcBef>
                <a:spcPts val="0"/>
              </a:spcBef>
              <a:spcAft>
                <a:spcPts val="0"/>
              </a:spcAft>
              <a:buClrTx/>
              <a:buSzTx/>
              <a:buFontTx/>
              <a:buNone/>
              <a:tabLst/>
              <a:defRPr/>
            </a:pPr>
            <a:r>
              <a:rPr kumimoji="0" lang="ro-RO"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12</a:t>
            </a:r>
            <a:endParaRPr kumimoji="0" lang="fr-FR"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40" name="ZoneTexte 22"/>
          <p:cNvSpPr txBox="1"/>
          <p:nvPr/>
        </p:nvSpPr>
        <p:spPr>
          <a:xfrm>
            <a:off x="8191700" y="5035093"/>
            <a:ext cx="208390" cy="246221"/>
          </a:xfrm>
          <a:prstGeom prst="rect">
            <a:avLst/>
          </a:prstGeom>
          <a:noFill/>
        </p:spPr>
        <p:txBody>
          <a:bodyPr wrap="none" lIns="0" tIns="0" rIns="0" bIns="0" rtlCol="0">
            <a:spAutoFit/>
          </a:bodyPr>
          <a:lstStyle/>
          <a:p>
            <a:pPr marL="0" marR="0" lvl="0" indent="0" algn="ctr" defTabSz="1218600" rtl="0" eaLnBrk="1" fontAlgn="auto" latinLnBrk="0" hangingPunct="1">
              <a:lnSpc>
                <a:spcPct val="100000"/>
              </a:lnSpc>
              <a:spcBef>
                <a:spcPts val="0"/>
              </a:spcBef>
              <a:spcAft>
                <a:spcPts val="0"/>
              </a:spcAft>
              <a:buClrTx/>
              <a:buSzTx/>
              <a:buFontTx/>
              <a:buNone/>
              <a:tabLst/>
              <a:defRPr/>
            </a:pPr>
            <a:r>
              <a:rPr kumimoji="0" lang="ro-RO"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24</a:t>
            </a:r>
            <a:endParaRPr kumimoji="0" lang="fr-FR"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41" name="ZoneTexte 23"/>
          <p:cNvSpPr txBox="1"/>
          <p:nvPr/>
        </p:nvSpPr>
        <p:spPr>
          <a:xfrm>
            <a:off x="8822884" y="5035093"/>
            <a:ext cx="208390" cy="246221"/>
          </a:xfrm>
          <a:prstGeom prst="rect">
            <a:avLst/>
          </a:prstGeom>
          <a:noFill/>
        </p:spPr>
        <p:txBody>
          <a:bodyPr wrap="none" lIns="0" tIns="0" rIns="0" bIns="0" rtlCol="0">
            <a:spAutoFit/>
          </a:bodyPr>
          <a:lstStyle/>
          <a:p>
            <a:pPr marL="0" marR="0" lvl="0" indent="0" algn="ctr" defTabSz="1218600" rtl="0" eaLnBrk="1" fontAlgn="auto" latinLnBrk="0" hangingPunct="1">
              <a:lnSpc>
                <a:spcPct val="100000"/>
              </a:lnSpc>
              <a:spcBef>
                <a:spcPts val="0"/>
              </a:spcBef>
              <a:spcAft>
                <a:spcPts val="0"/>
              </a:spcAft>
              <a:buClrTx/>
              <a:buSzTx/>
              <a:buFontTx/>
              <a:buNone/>
              <a:tabLst/>
              <a:defRPr/>
            </a:pPr>
            <a:r>
              <a:rPr kumimoji="0" lang="ro-RO"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36</a:t>
            </a:r>
            <a:endParaRPr kumimoji="0" lang="fr-FR"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42" name="ZoneTexte 24"/>
          <p:cNvSpPr txBox="1"/>
          <p:nvPr/>
        </p:nvSpPr>
        <p:spPr>
          <a:xfrm>
            <a:off x="9452852" y="5035093"/>
            <a:ext cx="208390" cy="246221"/>
          </a:xfrm>
          <a:prstGeom prst="rect">
            <a:avLst/>
          </a:prstGeom>
          <a:noFill/>
        </p:spPr>
        <p:txBody>
          <a:bodyPr wrap="none" lIns="0" tIns="0" rIns="0" bIns="0" rtlCol="0">
            <a:spAutoFit/>
          </a:bodyPr>
          <a:lstStyle/>
          <a:p>
            <a:pPr marL="0" marR="0" lvl="0" indent="0" algn="ctr" defTabSz="1218600" rtl="0" eaLnBrk="1" fontAlgn="auto" latinLnBrk="0" hangingPunct="1">
              <a:lnSpc>
                <a:spcPct val="100000"/>
              </a:lnSpc>
              <a:spcBef>
                <a:spcPts val="0"/>
              </a:spcBef>
              <a:spcAft>
                <a:spcPts val="0"/>
              </a:spcAft>
              <a:buClrTx/>
              <a:buSzTx/>
              <a:buFontTx/>
              <a:buNone/>
              <a:tabLst/>
              <a:defRPr/>
            </a:pPr>
            <a:r>
              <a:rPr kumimoji="0" lang="ro-RO"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48</a:t>
            </a:r>
            <a:endParaRPr kumimoji="0" lang="fr-FR"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43" name="ZoneTexte 25"/>
          <p:cNvSpPr txBox="1"/>
          <p:nvPr/>
        </p:nvSpPr>
        <p:spPr>
          <a:xfrm>
            <a:off x="10081428" y="5035093"/>
            <a:ext cx="208390" cy="246221"/>
          </a:xfrm>
          <a:prstGeom prst="rect">
            <a:avLst/>
          </a:prstGeom>
          <a:noFill/>
        </p:spPr>
        <p:txBody>
          <a:bodyPr wrap="none" lIns="0" tIns="0" rIns="0" bIns="0" rtlCol="0">
            <a:spAutoFit/>
          </a:bodyPr>
          <a:lstStyle/>
          <a:p>
            <a:pPr marL="0" marR="0" lvl="0" indent="0" algn="ctr" defTabSz="1218600" rtl="0" eaLnBrk="1" fontAlgn="auto" latinLnBrk="0" hangingPunct="1">
              <a:lnSpc>
                <a:spcPct val="100000"/>
              </a:lnSpc>
              <a:spcBef>
                <a:spcPts val="0"/>
              </a:spcBef>
              <a:spcAft>
                <a:spcPts val="0"/>
              </a:spcAft>
              <a:buClrTx/>
              <a:buSzTx/>
              <a:buFontTx/>
              <a:buNone/>
              <a:tabLst/>
              <a:defRPr/>
            </a:pPr>
            <a:r>
              <a:rPr kumimoji="0" lang="ro-RO"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60</a:t>
            </a:r>
            <a:endParaRPr kumimoji="0" lang="fr-FR"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44" name="ZoneTexte 26"/>
          <p:cNvSpPr txBox="1"/>
          <p:nvPr/>
        </p:nvSpPr>
        <p:spPr>
          <a:xfrm>
            <a:off x="10710668" y="5035093"/>
            <a:ext cx="208390" cy="246221"/>
          </a:xfrm>
          <a:prstGeom prst="rect">
            <a:avLst/>
          </a:prstGeom>
          <a:noFill/>
        </p:spPr>
        <p:txBody>
          <a:bodyPr wrap="none" lIns="0" tIns="0" rIns="0" bIns="0" rtlCol="0">
            <a:spAutoFit/>
          </a:bodyPr>
          <a:lstStyle/>
          <a:p>
            <a:pPr marL="0" marR="0" lvl="0" indent="0" algn="ctr" defTabSz="1218600" rtl="0" eaLnBrk="1" fontAlgn="auto" latinLnBrk="0" hangingPunct="1">
              <a:lnSpc>
                <a:spcPct val="100000"/>
              </a:lnSpc>
              <a:spcBef>
                <a:spcPts val="0"/>
              </a:spcBef>
              <a:spcAft>
                <a:spcPts val="0"/>
              </a:spcAft>
              <a:buClrTx/>
              <a:buSzTx/>
              <a:buFontTx/>
              <a:buNone/>
              <a:tabLst/>
              <a:defRPr/>
            </a:pPr>
            <a:r>
              <a:rPr kumimoji="0" lang="ro-RO"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72</a:t>
            </a:r>
            <a:endParaRPr kumimoji="0" lang="fr-FR"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45" name="ZoneTexte 27"/>
          <p:cNvSpPr txBox="1"/>
          <p:nvPr/>
        </p:nvSpPr>
        <p:spPr>
          <a:xfrm>
            <a:off x="6715862" y="5296964"/>
            <a:ext cx="4423205" cy="246221"/>
          </a:xfrm>
          <a:prstGeom prst="rect">
            <a:avLst/>
          </a:prstGeom>
          <a:noFill/>
        </p:spPr>
        <p:txBody>
          <a:bodyPr wrap="square" lIns="0" tIns="0" rIns="0" bIns="0" rtlCol="0">
            <a:spAutoFit/>
          </a:bodyPr>
          <a:lstStyle/>
          <a:p>
            <a:pPr marL="0" marR="0" lvl="0" indent="0" algn="ctr" defTabSz="1218600" rtl="0" eaLnBrk="1" fontAlgn="auto" latinLnBrk="0" hangingPunct="1">
              <a:lnSpc>
                <a:spcPct val="100000"/>
              </a:lnSpc>
              <a:spcBef>
                <a:spcPts val="0"/>
              </a:spcBef>
              <a:spcAft>
                <a:spcPts val="0"/>
              </a:spcAft>
              <a:buClrTx/>
              <a:buSzTx/>
              <a:buFontTx/>
              <a:buNone/>
              <a:tabLst/>
              <a:defRPr/>
            </a:pPr>
            <a:r>
              <a:rPr kumimoji="0" lang="ro-RO"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Survival </a:t>
            </a:r>
            <a:r>
              <a:rPr kumimoji="0" lang="en-US"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a:t>
            </a:r>
            <a:r>
              <a:rPr kumimoji="0" lang="ro-RO"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fter </a:t>
            </a:r>
            <a:r>
              <a:rPr kumimoji="0" lang="en-US"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D</a:t>
            </a:r>
            <a:r>
              <a:rPr kumimoji="0" lang="ro-RO"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iscontinuation </a:t>
            </a:r>
            <a:r>
              <a:rPr kumimoji="0" lang="en-US"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a:t>
            </a:r>
            <a:r>
              <a:rPr kumimoji="0" lang="ro-RO"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o</a:t>
            </a:r>
            <a:r>
              <a:rPr kumimoji="0" lang="en-US"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endParaRPr kumimoji="0" lang="fr-FR"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46" name="ZoneTexte 28"/>
          <p:cNvSpPr txBox="1"/>
          <p:nvPr/>
        </p:nvSpPr>
        <p:spPr>
          <a:xfrm rot="16200000">
            <a:off x="5383688" y="3819447"/>
            <a:ext cx="2002213" cy="246221"/>
          </a:xfrm>
          <a:prstGeom prst="rect">
            <a:avLst/>
          </a:prstGeom>
          <a:noFill/>
        </p:spPr>
        <p:txBody>
          <a:bodyPr wrap="square" lIns="0" tIns="0" rIns="0" bIns="0" rtlCol="0">
            <a:spAutoFit/>
          </a:bodyPr>
          <a:lstStyle/>
          <a:p>
            <a:pPr marL="0" marR="0" lvl="0" indent="0" algn="ctr" defTabSz="12186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Cumulative Survival</a:t>
            </a:r>
          </a:p>
        </p:txBody>
      </p:sp>
      <p:sp>
        <p:nvSpPr>
          <p:cNvPr id="157" name="ZoneTexte 23"/>
          <p:cNvSpPr txBox="1"/>
          <p:nvPr/>
        </p:nvSpPr>
        <p:spPr>
          <a:xfrm>
            <a:off x="8699454" y="3326857"/>
            <a:ext cx="2782749" cy="246221"/>
          </a:xfrm>
          <a:prstGeom prst="rect">
            <a:avLst/>
          </a:prstGeom>
          <a:noFill/>
        </p:spPr>
        <p:txBody>
          <a:bodyPr wrap="none" lIns="0" tIns="0" rIns="0" bIns="0" rtlCol="0">
            <a:spAutoFit/>
          </a:bodyPr>
          <a:lstStyle/>
          <a:p>
            <a:pPr marL="0" marR="0" lvl="0" indent="0" algn="l" defTabSz="1218600" rtl="0" eaLnBrk="1" fontAlgn="auto" latinLnBrk="0" hangingPunct="1">
              <a:lnSpc>
                <a:spcPct val="100000"/>
              </a:lnSpc>
              <a:spcBef>
                <a:spcPts val="0"/>
              </a:spcBef>
              <a:spcAft>
                <a:spcPts val="0"/>
              </a:spcAft>
              <a:buClrTx/>
              <a:buSzTx/>
              <a:buFontTx/>
              <a:buNone/>
              <a:tabLst/>
              <a:defRPr/>
            </a:pPr>
            <a:r>
              <a:rPr kumimoji="0" lang="ro-RO"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No clonal evolution at FU</a:t>
            </a: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(n = 28)</a:t>
            </a:r>
            <a:endParaRPr kumimoji="0" lang="fr-FR"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58" name="ZoneTexte 23"/>
          <p:cNvSpPr txBox="1"/>
          <p:nvPr/>
        </p:nvSpPr>
        <p:spPr>
          <a:xfrm>
            <a:off x="8699455" y="3522061"/>
            <a:ext cx="2516651" cy="246221"/>
          </a:xfrm>
          <a:prstGeom prst="rect">
            <a:avLst/>
          </a:prstGeom>
          <a:noFill/>
        </p:spPr>
        <p:txBody>
          <a:bodyPr wrap="none" lIns="0" tIns="0" rIns="0" bIns="0" rtlCol="0">
            <a:spAutoFit/>
          </a:bodyPr>
          <a:lstStyle/>
          <a:p>
            <a:pPr marL="0" marR="0" lvl="0" indent="0" algn="l" defTabSz="1218600" rtl="0" eaLnBrk="1" fontAlgn="auto" latinLnBrk="0" hangingPunct="1">
              <a:lnSpc>
                <a:spcPct val="100000"/>
              </a:lnSpc>
              <a:spcBef>
                <a:spcPts val="0"/>
              </a:spcBef>
              <a:spcAft>
                <a:spcPts val="0"/>
              </a:spcAft>
              <a:buClrTx/>
              <a:buSzTx/>
              <a:buFontTx/>
              <a:buNone/>
              <a:tabLst/>
              <a:defRPr/>
            </a:pPr>
            <a:r>
              <a:rPr kumimoji="0" lang="ro-RO"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Clonal evolution at FU</a:t>
            </a: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(n = 14)</a:t>
            </a:r>
            <a:endParaRPr kumimoji="0" lang="fr-FR"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60" name="ZoneTexte 23"/>
          <p:cNvSpPr txBox="1"/>
          <p:nvPr/>
        </p:nvSpPr>
        <p:spPr>
          <a:xfrm>
            <a:off x="7968351" y="2917921"/>
            <a:ext cx="3231347" cy="246221"/>
          </a:xfrm>
          <a:prstGeom prst="rect">
            <a:avLst/>
          </a:prstGeom>
          <a:noFill/>
        </p:spPr>
        <p:txBody>
          <a:bodyPr wrap="square" lIns="0" tIns="0" rIns="0" bIns="0" rtlCol="0">
            <a:spAutoFit/>
          </a:bodyPr>
          <a:lstStyle/>
          <a:p>
            <a:pPr marL="0" marR="0" lvl="0" indent="0" algn="l" defTabSz="1218600" rtl="0" eaLnBrk="1" fontAlgn="auto" latinLnBrk="0" hangingPunct="1">
              <a:lnSpc>
                <a:spcPct val="100000"/>
              </a:lnSpc>
              <a:spcBef>
                <a:spcPts val="0"/>
              </a:spcBef>
              <a:spcAft>
                <a:spcPts val="0"/>
              </a:spcAft>
              <a:buClrTx/>
              <a:buSzTx/>
              <a:buFontTx/>
              <a:buNone/>
              <a:tabLst/>
              <a:defRPr/>
            </a:pPr>
            <a:r>
              <a:rPr kumimoji="0" lang="ro-RO"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HR</a:t>
            </a: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ro-RO"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2.7 (95% CI</a:t>
            </a: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r>
              <a:rPr kumimoji="0" lang="ro-RO"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1.3</a:t>
            </a: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r>
              <a:rPr kumimoji="0" lang="ro-RO"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5.8</a:t>
            </a: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r>
              <a:rPr kumimoji="0" lang="en-GB"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ro-RO" sz="16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P</a:t>
            </a:r>
            <a:r>
              <a:rPr kumimoji="0" lang="en-US" sz="1600" b="0" i="1"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ro-RO"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a:t>
            </a:r>
            <a:r>
              <a:rPr kumimoji="0" lang="ro-RO"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.006</a:t>
            </a:r>
            <a:r>
              <a:rPr kumimoji="0" lang="en-US"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t>
            </a:r>
            <a:endParaRPr kumimoji="0" lang="fr-FR" sz="1600"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19" name="Line 6"/>
          <p:cNvSpPr>
            <a:spLocks noChangeShapeType="1"/>
          </p:cNvSpPr>
          <p:nvPr/>
        </p:nvSpPr>
        <p:spPr bwMode="auto">
          <a:xfrm>
            <a:off x="6957110" y="2950060"/>
            <a:ext cx="57869"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872" tIns="60936" rIns="121872" bIns="60936"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20" name="Line 7"/>
          <p:cNvSpPr>
            <a:spLocks noChangeShapeType="1"/>
          </p:cNvSpPr>
          <p:nvPr/>
        </p:nvSpPr>
        <p:spPr bwMode="auto">
          <a:xfrm>
            <a:off x="6957110" y="3348490"/>
            <a:ext cx="57869"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872" tIns="60936" rIns="121872" bIns="60936"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21" name="Line 8"/>
          <p:cNvSpPr>
            <a:spLocks noChangeShapeType="1"/>
          </p:cNvSpPr>
          <p:nvPr/>
        </p:nvSpPr>
        <p:spPr bwMode="auto">
          <a:xfrm>
            <a:off x="6957110" y="3746916"/>
            <a:ext cx="57869"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872" tIns="60936" rIns="121872" bIns="60936"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22" name="Line 9"/>
          <p:cNvSpPr>
            <a:spLocks noChangeShapeType="1"/>
          </p:cNvSpPr>
          <p:nvPr/>
        </p:nvSpPr>
        <p:spPr bwMode="auto">
          <a:xfrm>
            <a:off x="6957110" y="4146783"/>
            <a:ext cx="57869"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872" tIns="60936" rIns="121872" bIns="60936"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23" name="Line 10"/>
          <p:cNvSpPr>
            <a:spLocks noChangeShapeType="1"/>
          </p:cNvSpPr>
          <p:nvPr/>
        </p:nvSpPr>
        <p:spPr bwMode="auto">
          <a:xfrm>
            <a:off x="6957110" y="4545211"/>
            <a:ext cx="57869"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872" tIns="60936" rIns="121872" bIns="60936"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24" name="Line 11"/>
          <p:cNvSpPr>
            <a:spLocks noChangeShapeType="1"/>
          </p:cNvSpPr>
          <p:nvPr/>
        </p:nvSpPr>
        <p:spPr bwMode="auto">
          <a:xfrm>
            <a:off x="6957110" y="4937672"/>
            <a:ext cx="57869" cy="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872" tIns="60936" rIns="121872" bIns="60936"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25" name="Line 12"/>
          <p:cNvSpPr>
            <a:spLocks noChangeShapeType="1"/>
          </p:cNvSpPr>
          <p:nvPr/>
        </p:nvSpPr>
        <p:spPr bwMode="auto">
          <a:xfrm flipV="1">
            <a:off x="7014979" y="4933800"/>
            <a:ext cx="0" cy="6096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872" tIns="60936" rIns="121872" bIns="60936"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26" name="Line 13"/>
          <p:cNvSpPr>
            <a:spLocks noChangeShapeType="1"/>
          </p:cNvSpPr>
          <p:nvPr/>
        </p:nvSpPr>
        <p:spPr bwMode="auto">
          <a:xfrm flipV="1">
            <a:off x="7667311" y="4940631"/>
            <a:ext cx="0" cy="6096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872" tIns="60936" rIns="121872" bIns="60936"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27" name="Line 14"/>
          <p:cNvSpPr>
            <a:spLocks noChangeShapeType="1"/>
          </p:cNvSpPr>
          <p:nvPr/>
        </p:nvSpPr>
        <p:spPr bwMode="auto">
          <a:xfrm flipV="1">
            <a:off x="8297887" y="4940631"/>
            <a:ext cx="0" cy="6096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872" tIns="60936" rIns="121872" bIns="60936"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28" name="Line 15"/>
          <p:cNvSpPr>
            <a:spLocks noChangeShapeType="1"/>
          </p:cNvSpPr>
          <p:nvPr/>
        </p:nvSpPr>
        <p:spPr bwMode="auto">
          <a:xfrm flipV="1">
            <a:off x="8928463" y="4940631"/>
            <a:ext cx="0" cy="6096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872" tIns="60936" rIns="121872" bIns="60936"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29" name="Line 16"/>
          <p:cNvSpPr>
            <a:spLocks noChangeShapeType="1"/>
          </p:cNvSpPr>
          <p:nvPr/>
        </p:nvSpPr>
        <p:spPr bwMode="auto">
          <a:xfrm flipV="1">
            <a:off x="9557045" y="4940631"/>
            <a:ext cx="0" cy="6096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872" tIns="60936" rIns="121872" bIns="60936"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30" name="Line 17"/>
          <p:cNvSpPr>
            <a:spLocks noChangeShapeType="1"/>
          </p:cNvSpPr>
          <p:nvPr/>
        </p:nvSpPr>
        <p:spPr bwMode="auto">
          <a:xfrm flipV="1">
            <a:off x="10185625" y="4940631"/>
            <a:ext cx="0" cy="6096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872" tIns="60936" rIns="121872" bIns="60936"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131" name="Line 18"/>
          <p:cNvSpPr>
            <a:spLocks noChangeShapeType="1"/>
          </p:cNvSpPr>
          <p:nvPr/>
        </p:nvSpPr>
        <p:spPr bwMode="auto">
          <a:xfrm flipV="1">
            <a:off x="10816201" y="4940631"/>
            <a:ext cx="0" cy="60960"/>
          </a:xfrm>
          <a:prstGeom prst="line">
            <a:avLst/>
          </a:prstGeom>
          <a:noFill/>
          <a:ln w="28575"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121872" tIns="60936" rIns="121872" bIns="60936" numCol="1" anchor="t" anchorCtr="0" compatLnSpc="1">
            <a:prstTxWarp prst="textNoShape">
              <a:avLst/>
            </a:prstTxWarp>
          </a:bodyPr>
          <a:lstStyle/>
          <a:p>
            <a:pPr marL="0" marR="0" lvl="0" indent="0" algn="l" defTabSz="1218600" rtl="0" eaLnBrk="1" fontAlgn="auto" latinLnBrk="0" hangingPunct="1">
              <a:lnSpc>
                <a:spcPct val="100000"/>
              </a:lnSpc>
              <a:spcBef>
                <a:spcPts val="0"/>
              </a:spcBef>
              <a:spcAft>
                <a:spcPts val="0"/>
              </a:spcAft>
              <a:buClrTx/>
              <a:buSzTx/>
              <a:buFontTx/>
              <a:buNone/>
              <a:tabLst/>
              <a:defRPr/>
            </a:pPr>
            <a:endParaRPr kumimoji="0" lang="en-US" sz="2133" b="0"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cxnSp>
        <p:nvCxnSpPr>
          <p:cNvPr id="4" name="Straight Connector 3"/>
          <p:cNvCxnSpPr/>
          <p:nvPr/>
        </p:nvCxnSpPr>
        <p:spPr>
          <a:xfrm flipH="1" flipV="1">
            <a:off x="4080633" y="3465351"/>
            <a:ext cx="223821"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2" name="Straight Connector 161"/>
          <p:cNvCxnSpPr/>
          <p:nvPr/>
        </p:nvCxnSpPr>
        <p:spPr>
          <a:xfrm flipH="1">
            <a:off x="4080633" y="3642624"/>
            <a:ext cx="223821"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64" name="Straight Connector 163"/>
          <p:cNvCxnSpPr/>
          <p:nvPr/>
        </p:nvCxnSpPr>
        <p:spPr>
          <a:xfrm flipH="1">
            <a:off x="8435361" y="3445451"/>
            <a:ext cx="223821"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flipH="1">
            <a:off x="8435361" y="3655000"/>
            <a:ext cx="223821"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9" name="Text Box 15">
            <a:extLst>
              <a:ext uri="{FF2B5EF4-FFF2-40B4-BE49-F238E27FC236}">
                <a16:creationId xmlns:a16="http://schemas.microsoft.com/office/drawing/2014/main" id="{778BEC8D-0615-CF76-71DD-ED19A380640B}"/>
              </a:ext>
            </a:extLst>
          </p:cNvPr>
          <p:cNvSpPr txBox="1">
            <a:spLocks noChangeArrowheads="1"/>
          </p:cNvSpPr>
          <p:nvPr/>
        </p:nvSpPr>
        <p:spPr bwMode="auto">
          <a:xfrm>
            <a:off x="401224" y="6393060"/>
            <a:ext cx="7853363"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456651"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1"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Newberry. Blood. 2017;130:1125.</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40622619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 name="Freeform 116">
            <a:extLst>
              <a:ext uri="{FF2B5EF4-FFF2-40B4-BE49-F238E27FC236}">
                <a16:creationId xmlns:a16="http://schemas.microsoft.com/office/drawing/2014/main" id="{F5181F51-9E4E-99E3-DCD8-16ADA7C19662}"/>
              </a:ext>
            </a:extLst>
          </p:cNvPr>
          <p:cNvSpPr/>
          <p:nvPr/>
        </p:nvSpPr>
        <p:spPr bwMode="auto">
          <a:xfrm>
            <a:off x="5964428" y="2604459"/>
            <a:ext cx="3654163" cy="1777236"/>
          </a:xfrm>
          <a:custGeom>
            <a:avLst/>
            <a:gdLst>
              <a:gd name="connsiteX0" fmla="*/ 3654163 w 3654163"/>
              <a:gd name="connsiteY0" fmla="*/ 893774 h 1777236"/>
              <a:gd name="connsiteX1" fmla="*/ 2138184 w 3654163"/>
              <a:gd name="connsiteY1" fmla="*/ 893774 h 1777236"/>
              <a:gd name="connsiteX2" fmla="*/ 2138184 w 3654163"/>
              <a:gd name="connsiteY2" fmla="*/ 804397 h 1777236"/>
              <a:gd name="connsiteX3" fmla="*/ 2052244 w 3654163"/>
              <a:gd name="connsiteY3" fmla="*/ 804397 h 1777236"/>
              <a:gd name="connsiteX4" fmla="*/ 2052244 w 3654163"/>
              <a:gd name="connsiteY4" fmla="*/ 732207 h 1777236"/>
              <a:gd name="connsiteX5" fmla="*/ 2000680 w 3654163"/>
              <a:gd name="connsiteY5" fmla="*/ 732207 h 1777236"/>
              <a:gd name="connsiteX6" fmla="*/ 2000680 w 3654163"/>
              <a:gd name="connsiteY6" fmla="*/ 680643 h 1777236"/>
              <a:gd name="connsiteX7" fmla="*/ 1756611 w 3654163"/>
              <a:gd name="connsiteY7" fmla="*/ 680643 h 1777236"/>
              <a:gd name="connsiteX8" fmla="*/ 1756611 w 3654163"/>
              <a:gd name="connsiteY8" fmla="*/ 622204 h 1777236"/>
              <a:gd name="connsiteX9" fmla="*/ 1323474 w 3654163"/>
              <a:gd name="connsiteY9" fmla="*/ 622204 h 1777236"/>
              <a:gd name="connsiteX10" fmla="*/ 1323474 w 3654163"/>
              <a:gd name="connsiteY10" fmla="*/ 584391 h 1777236"/>
              <a:gd name="connsiteX11" fmla="*/ 1148157 w 3654163"/>
              <a:gd name="connsiteY11" fmla="*/ 584391 h 1777236"/>
              <a:gd name="connsiteX12" fmla="*/ 1148157 w 3654163"/>
              <a:gd name="connsiteY12" fmla="*/ 508764 h 1777236"/>
              <a:gd name="connsiteX13" fmla="*/ 969402 w 3654163"/>
              <a:gd name="connsiteY13" fmla="*/ 508764 h 1777236"/>
              <a:gd name="connsiteX14" fmla="*/ 969402 w 3654163"/>
              <a:gd name="connsiteY14" fmla="*/ 477825 h 1777236"/>
              <a:gd name="connsiteX15" fmla="*/ 938464 w 3654163"/>
              <a:gd name="connsiteY15" fmla="*/ 477825 h 1777236"/>
              <a:gd name="connsiteX16" fmla="*/ 938464 w 3654163"/>
              <a:gd name="connsiteY16" fmla="*/ 436574 h 1777236"/>
              <a:gd name="connsiteX17" fmla="*/ 818148 w 3654163"/>
              <a:gd name="connsiteY17" fmla="*/ 436574 h 1777236"/>
              <a:gd name="connsiteX18" fmla="*/ 818148 w 3654163"/>
              <a:gd name="connsiteY18" fmla="*/ 360947 h 1777236"/>
              <a:gd name="connsiteX19" fmla="*/ 780334 w 3654163"/>
              <a:gd name="connsiteY19" fmla="*/ 360947 h 1777236"/>
              <a:gd name="connsiteX20" fmla="*/ 780334 w 3654163"/>
              <a:gd name="connsiteY20" fmla="*/ 360947 h 1777236"/>
              <a:gd name="connsiteX21" fmla="*/ 780334 w 3654163"/>
              <a:gd name="connsiteY21" fmla="*/ 326571 h 1777236"/>
              <a:gd name="connsiteX22" fmla="*/ 780334 w 3654163"/>
              <a:gd name="connsiteY22" fmla="*/ 326571 h 1777236"/>
              <a:gd name="connsiteX23" fmla="*/ 725333 w 3654163"/>
              <a:gd name="connsiteY23" fmla="*/ 326571 h 1777236"/>
              <a:gd name="connsiteX24" fmla="*/ 725333 w 3654163"/>
              <a:gd name="connsiteY24" fmla="*/ 250944 h 1777236"/>
              <a:gd name="connsiteX25" fmla="*/ 660019 w 3654163"/>
              <a:gd name="connsiteY25" fmla="*/ 250944 h 1777236"/>
              <a:gd name="connsiteX26" fmla="*/ 660019 w 3654163"/>
              <a:gd name="connsiteY26" fmla="*/ 220006 h 1777236"/>
              <a:gd name="connsiteX27" fmla="*/ 615330 w 3654163"/>
              <a:gd name="connsiteY27" fmla="*/ 220006 h 1777236"/>
              <a:gd name="connsiteX28" fmla="*/ 615330 w 3654163"/>
              <a:gd name="connsiteY28" fmla="*/ 175317 h 1777236"/>
              <a:gd name="connsiteX29" fmla="*/ 491576 w 3654163"/>
              <a:gd name="connsiteY29" fmla="*/ 175317 h 1777236"/>
              <a:gd name="connsiteX30" fmla="*/ 491576 w 3654163"/>
              <a:gd name="connsiteY30" fmla="*/ 175317 h 1777236"/>
              <a:gd name="connsiteX31" fmla="*/ 491576 w 3654163"/>
              <a:gd name="connsiteY31" fmla="*/ 175317 h 1777236"/>
              <a:gd name="connsiteX32" fmla="*/ 491576 w 3654163"/>
              <a:gd name="connsiteY32" fmla="*/ 144379 h 1777236"/>
              <a:gd name="connsiteX33" fmla="*/ 388449 w 3654163"/>
              <a:gd name="connsiteY33" fmla="*/ 144379 h 1777236"/>
              <a:gd name="connsiteX34" fmla="*/ 388449 w 3654163"/>
              <a:gd name="connsiteY34" fmla="*/ 144379 h 1777236"/>
              <a:gd name="connsiteX35" fmla="*/ 388449 w 3654163"/>
              <a:gd name="connsiteY35" fmla="*/ 144379 h 1777236"/>
              <a:gd name="connsiteX36" fmla="*/ 388449 w 3654163"/>
              <a:gd name="connsiteY36" fmla="*/ 116878 h 1777236"/>
              <a:gd name="connsiteX37" fmla="*/ 323134 w 3654163"/>
              <a:gd name="connsiteY37" fmla="*/ 116878 h 1777236"/>
              <a:gd name="connsiteX38" fmla="*/ 323134 w 3654163"/>
              <a:gd name="connsiteY38" fmla="*/ 58439 h 1777236"/>
              <a:gd name="connsiteX39" fmla="*/ 278446 w 3654163"/>
              <a:gd name="connsiteY39" fmla="*/ 58439 h 1777236"/>
              <a:gd name="connsiteX40" fmla="*/ 278446 w 3654163"/>
              <a:gd name="connsiteY40" fmla="*/ 0 h 1777236"/>
              <a:gd name="connsiteX41" fmla="*/ 0 w 3654163"/>
              <a:gd name="connsiteY41" fmla="*/ 0 h 1777236"/>
              <a:gd name="connsiteX42" fmla="*/ 0 w 3654163"/>
              <a:gd name="connsiteY42" fmla="*/ 65314 h 1777236"/>
              <a:gd name="connsiteX43" fmla="*/ 37814 w 3654163"/>
              <a:gd name="connsiteY43" fmla="*/ 65314 h 1777236"/>
              <a:gd name="connsiteX44" fmla="*/ 37814 w 3654163"/>
              <a:gd name="connsiteY44" fmla="*/ 110003 h 1777236"/>
              <a:gd name="connsiteX45" fmla="*/ 189068 w 3654163"/>
              <a:gd name="connsiteY45" fmla="*/ 110003 h 1777236"/>
              <a:gd name="connsiteX46" fmla="*/ 189068 w 3654163"/>
              <a:gd name="connsiteY46" fmla="*/ 161567 h 1777236"/>
              <a:gd name="connsiteX47" fmla="*/ 220006 w 3654163"/>
              <a:gd name="connsiteY47" fmla="*/ 161567 h 1777236"/>
              <a:gd name="connsiteX48" fmla="*/ 220006 w 3654163"/>
              <a:gd name="connsiteY48" fmla="*/ 220006 h 1777236"/>
              <a:gd name="connsiteX49" fmla="*/ 220006 w 3654163"/>
              <a:gd name="connsiteY49" fmla="*/ 220006 h 1777236"/>
              <a:gd name="connsiteX50" fmla="*/ 220006 w 3654163"/>
              <a:gd name="connsiteY50" fmla="*/ 220006 h 1777236"/>
              <a:gd name="connsiteX51" fmla="*/ 220006 w 3654163"/>
              <a:gd name="connsiteY51" fmla="*/ 220006 h 1777236"/>
              <a:gd name="connsiteX52" fmla="*/ 250945 w 3654163"/>
              <a:gd name="connsiteY52" fmla="*/ 220006 h 1777236"/>
              <a:gd name="connsiteX53" fmla="*/ 250945 w 3654163"/>
              <a:gd name="connsiteY53" fmla="*/ 292195 h 1777236"/>
              <a:gd name="connsiteX54" fmla="*/ 250945 w 3654163"/>
              <a:gd name="connsiteY54" fmla="*/ 292195 h 1777236"/>
              <a:gd name="connsiteX55" fmla="*/ 281883 w 3654163"/>
              <a:gd name="connsiteY55" fmla="*/ 292195 h 1777236"/>
              <a:gd name="connsiteX56" fmla="*/ 281883 w 3654163"/>
              <a:gd name="connsiteY56" fmla="*/ 367822 h 1777236"/>
              <a:gd name="connsiteX57" fmla="*/ 326572 w 3654163"/>
              <a:gd name="connsiteY57" fmla="*/ 367822 h 1777236"/>
              <a:gd name="connsiteX58" fmla="*/ 326572 w 3654163"/>
              <a:gd name="connsiteY58" fmla="*/ 422824 h 1777236"/>
              <a:gd name="connsiteX59" fmla="*/ 326572 w 3654163"/>
              <a:gd name="connsiteY59" fmla="*/ 422824 h 1777236"/>
              <a:gd name="connsiteX60" fmla="*/ 326572 w 3654163"/>
              <a:gd name="connsiteY60" fmla="*/ 422824 h 1777236"/>
              <a:gd name="connsiteX61" fmla="*/ 357510 w 3654163"/>
              <a:gd name="connsiteY61" fmla="*/ 422824 h 1777236"/>
              <a:gd name="connsiteX62" fmla="*/ 357510 w 3654163"/>
              <a:gd name="connsiteY62" fmla="*/ 477825 h 1777236"/>
              <a:gd name="connsiteX63" fmla="*/ 391886 w 3654163"/>
              <a:gd name="connsiteY63" fmla="*/ 477825 h 1777236"/>
              <a:gd name="connsiteX64" fmla="*/ 391886 w 3654163"/>
              <a:gd name="connsiteY64" fmla="*/ 519076 h 1777236"/>
              <a:gd name="connsiteX65" fmla="*/ 491576 w 3654163"/>
              <a:gd name="connsiteY65" fmla="*/ 519076 h 1777236"/>
              <a:gd name="connsiteX66" fmla="*/ 491576 w 3654163"/>
              <a:gd name="connsiteY66" fmla="*/ 556890 h 1777236"/>
              <a:gd name="connsiteX67" fmla="*/ 594704 w 3654163"/>
              <a:gd name="connsiteY67" fmla="*/ 556890 h 1777236"/>
              <a:gd name="connsiteX68" fmla="*/ 594704 w 3654163"/>
              <a:gd name="connsiteY68" fmla="*/ 591266 h 1777236"/>
              <a:gd name="connsiteX69" fmla="*/ 625643 w 3654163"/>
              <a:gd name="connsiteY69" fmla="*/ 591266 h 1777236"/>
              <a:gd name="connsiteX70" fmla="*/ 625643 w 3654163"/>
              <a:gd name="connsiteY70" fmla="*/ 632517 h 1777236"/>
              <a:gd name="connsiteX71" fmla="*/ 660019 w 3654163"/>
              <a:gd name="connsiteY71" fmla="*/ 632517 h 1777236"/>
              <a:gd name="connsiteX72" fmla="*/ 660019 w 3654163"/>
              <a:gd name="connsiteY72" fmla="*/ 666893 h 1777236"/>
              <a:gd name="connsiteX73" fmla="*/ 721895 w 3654163"/>
              <a:gd name="connsiteY73" fmla="*/ 666893 h 1777236"/>
              <a:gd name="connsiteX74" fmla="*/ 721895 w 3654163"/>
              <a:gd name="connsiteY74" fmla="*/ 708144 h 1777236"/>
              <a:gd name="connsiteX75" fmla="*/ 749396 w 3654163"/>
              <a:gd name="connsiteY75" fmla="*/ 708144 h 1777236"/>
              <a:gd name="connsiteX76" fmla="*/ 749396 w 3654163"/>
              <a:gd name="connsiteY76" fmla="*/ 763146 h 1777236"/>
              <a:gd name="connsiteX77" fmla="*/ 780334 w 3654163"/>
              <a:gd name="connsiteY77" fmla="*/ 763146 h 1777236"/>
              <a:gd name="connsiteX78" fmla="*/ 780334 w 3654163"/>
              <a:gd name="connsiteY78" fmla="*/ 831897 h 1777236"/>
              <a:gd name="connsiteX79" fmla="*/ 818148 w 3654163"/>
              <a:gd name="connsiteY79" fmla="*/ 831897 h 1777236"/>
              <a:gd name="connsiteX80" fmla="*/ 818148 w 3654163"/>
              <a:gd name="connsiteY80" fmla="*/ 893774 h 1777236"/>
              <a:gd name="connsiteX81" fmla="*/ 945339 w 3654163"/>
              <a:gd name="connsiteY81" fmla="*/ 893774 h 1777236"/>
              <a:gd name="connsiteX82" fmla="*/ 945339 w 3654163"/>
              <a:gd name="connsiteY82" fmla="*/ 955651 h 1777236"/>
              <a:gd name="connsiteX83" fmla="*/ 976277 w 3654163"/>
              <a:gd name="connsiteY83" fmla="*/ 955651 h 1777236"/>
              <a:gd name="connsiteX84" fmla="*/ 976277 w 3654163"/>
              <a:gd name="connsiteY84" fmla="*/ 1014090 h 1777236"/>
              <a:gd name="connsiteX85" fmla="*/ 1103468 w 3654163"/>
              <a:gd name="connsiteY85" fmla="*/ 1014090 h 1777236"/>
              <a:gd name="connsiteX86" fmla="*/ 1103468 w 3654163"/>
              <a:gd name="connsiteY86" fmla="*/ 1062216 h 1777236"/>
              <a:gd name="connsiteX87" fmla="*/ 1158470 w 3654163"/>
              <a:gd name="connsiteY87" fmla="*/ 1062216 h 1777236"/>
              <a:gd name="connsiteX88" fmla="*/ 1158470 w 3654163"/>
              <a:gd name="connsiteY88" fmla="*/ 1110343 h 1777236"/>
              <a:gd name="connsiteX89" fmla="*/ 1323474 w 3654163"/>
              <a:gd name="connsiteY89" fmla="*/ 1110343 h 1777236"/>
              <a:gd name="connsiteX90" fmla="*/ 1323474 w 3654163"/>
              <a:gd name="connsiteY90" fmla="*/ 1172219 h 1777236"/>
              <a:gd name="connsiteX91" fmla="*/ 1770361 w 3654163"/>
              <a:gd name="connsiteY91" fmla="*/ 1172219 h 1777236"/>
              <a:gd name="connsiteX92" fmla="*/ 1770361 w 3654163"/>
              <a:gd name="connsiteY92" fmla="*/ 1268472 h 1777236"/>
              <a:gd name="connsiteX93" fmla="*/ 2017868 w 3654163"/>
              <a:gd name="connsiteY93" fmla="*/ 1268472 h 1777236"/>
              <a:gd name="connsiteX94" fmla="*/ 2017868 w 3654163"/>
              <a:gd name="connsiteY94" fmla="*/ 1375037 h 1777236"/>
              <a:gd name="connsiteX95" fmla="*/ 2055682 w 3654163"/>
              <a:gd name="connsiteY95" fmla="*/ 1375037 h 1777236"/>
              <a:gd name="connsiteX96" fmla="*/ 2055682 w 3654163"/>
              <a:gd name="connsiteY96" fmla="*/ 1467852 h 1777236"/>
              <a:gd name="connsiteX97" fmla="*/ 2151934 w 3654163"/>
              <a:gd name="connsiteY97" fmla="*/ 1467852 h 1777236"/>
              <a:gd name="connsiteX98" fmla="*/ 2151934 w 3654163"/>
              <a:gd name="connsiteY98" fmla="*/ 1560667 h 1777236"/>
              <a:gd name="connsiteX99" fmla="*/ 2468193 w 3654163"/>
              <a:gd name="connsiteY99" fmla="*/ 1560667 h 1777236"/>
              <a:gd name="connsiteX100" fmla="*/ 2468193 w 3654163"/>
              <a:gd name="connsiteY100" fmla="*/ 1687858 h 1777236"/>
              <a:gd name="connsiteX101" fmla="*/ 3430719 w 3654163"/>
              <a:gd name="connsiteY101" fmla="*/ 1687858 h 1777236"/>
              <a:gd name="connsiteX102" fmla="*/ 3430719 w 3654163"/>
              <a:gd name="connsiteY102" fmla="*/ 1777236 h 1777236"/>
              <a:gd name="connsiteX103" fmla="*/ 3654163 w 3654163"/>
              <a:gd name="connsiteY103" fmla="*/ 1777236 h 1777236"/>
              <a:gd name="connsiteX104" fmla="*/ 3654163 w 3654163"/>
              <a:gd name="connsiteY104" fmla="*/ 893774 h 1777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Lst>
            <a:rect l="l" t="t" r="r" b="b"/>
            <a:pathLst>
              <a:path w="3654163" h="1777236">
                <a:moveTo>
                  <a:pt x="3654163" y="893774"/>
                </a:moveTo>
                <a:lnTo>
                  <a:pt x="2138184" y="893774"/>
                </a:lnTo>
                <a:lnTo>
                  <a:pt x="2138184" y="804397"/>
                </a:lnTo>
                <a:lnTo>
                  <a:pt x="2052244" y="804397"/>
                </a:lnTo>
                <a:lnTo>
                  <a:pt x="2052244" y="732207"/>
                </a:lnTo>
                <a:lnTo>
                  <a:pt x="2000680" y="732207"/>
                </a:lnTo>
                <a:lnTo>
                  <a:pt x="2000680" y="680643"/>
                </a:lnTo>
                <a:lnTo>
                  <a:pt x="1756611" y="680643"/>
                </a:lnTo>
                <a:lnTo>
                  <a:pt x="1756611" y="622204"/>
                </a:lnTo>
                <a:lnTo>
                  <a:pt x="1323474" y="622204"/>
                </a:lnTo>
                <a:lnTo>
                  <a:pt x="1323474" y="584391"/>
                </a:lnTo>
                <a:lnTo>
                  <a:pt x="1148157" y="584391"/>
                </a:lnTo>
                <a:lnTo>
                  <a:pt x="1148157" y="508764"/>
                </a:lnTo>
                <a:lnTo>
                  <a:pt x="969402" y="508764"/>
                </a:lnTo>
                <a:lnTo>
                  <a:pt x="969402" y="477825"/>
                </a:lnTo>
                <a:lnTo>
                  <a:pt x="938464" y="477825"/>
                </a:lnTo>
                <a:lnTo>
                  <a:pt x="938464" y="436574"/>
                </a:lnTo>
                <a:lnTo>
                  <a:pt x="818148" y="436574"/>
                </a:lnTo>
                <a:lnTo>
                  <a:pt x="818148" y="360947"/>
                </a:lnTo>
                <a:lnTo>
                  <a:pt x="780334" y="360947"/>
                </a:lnTo>
                <a:lnTo>
                  <a:pt x="780334" y="360947"/>
                </a:lnTo>
                <a:lnTo>
                  <a:pt x="780334" y="326571"/>
                </a:lnTo>
                <a:lnTo>
                  <a:pt x="780334" y="326571"/>
                </a:lnTo>
                <a:lnTo>
                  <a:pt x="725333" y="326571"/>
                </a:lnTo>
                <a:lnTo>
                  <a:pt x="725333" y="250944"/>
                </a:lnTo>
                <a:lnTo>
                  <a:pt x="660019" y="250944"/>
                </a:lnTo>
                <a:lnTo>
                  <a:pt x="660019" y="220006"/>
                </a:lnTo>
                <a:lnTo>
                  <a:pt x="615330" y="220006"/>
                </a:lnTo>
                <a:lnTo>
                  <a:pt x="615330" y="175317"/>
                </a:lnTo>
                <a:lnTo>
                  <a:pt x="491576" y="175317"/>
                </a:lnTo>
                <a:lnTo>
                  <a:pt x="491576" y="175317"/>
                </a:lnTo>
                <a:lnTo>
                  <a:pt x="491576" y="175317"/>
                </a:lnTo>
                <a:lnTo>
                  <a:pt x="491576" y="144379"/>
                </a:lnTo>
                <a:lnTo>
                  <a:pt x="388449" y="144379"/>
                </a:lnTo>
                <a:lnTo>
                  <a:pt x="388449" y="144379"/>
                </a:lnTo>
                <a:lnTo>
                  <a:pt x="388449" y="144379"/>
                </a:lnTo>
                <a:lnTo>
                  <a:pt x="388449" y="116878"/>
                </a:lnTo>
                <a:lnTo>
                  <a:pt x="323134" y="116878"/>
                </a:lnTo>
                <a:lnTo>
                  <a:pt x="323134" y="58439"/>
                </a:lnTo>
                <a:lnTo>
                  <a:pt x="278446" y="58439"/>
                </a:lnTo>
                <a:lnTo>
                  <a:pt x="278446" y="0"/>
                </a:lnTo>
                <a:lnTo>
                  <a:pt x="0" y="0"/>
                </a:lnTo>
                <a:lnTo>
                  <a:pt x="0" y="65314"/>
                </a:lnTo>
                <a:lnTo>
                  <a:pt x="37814" y="65314"/>
                </a:lnTo>
                <a:lnTo>
                  <a:pt x="37814" y="110003"/>
                </a:lnTo>
                <a:lnTo>
                  <a:pt x="189068" y="110003"/>
                </a:lnTo>
                <a:lnTo>
                  <a:pt x="189068" y="161567"/>
                </a:lnTo>
                <a:lnTo>
                  <a:pt x="220006" y="161567"/>
                </a:lnTo>
                <a:lnTo>
                  <a:pt x="220006" y="220006"/>
                </a:lnTo>
                <a:lnTo>
                  <a:pt x="220006" y="220006"/>
                </a:lnTo>
                <a:lnTo>
                  <a:pt x="220006" y="220006"/>
                </a:lnTo>
                <a:lnTo>
                  <a:pt x="220006" y="220006"/>
                </a:lnTo>
                <a:lnTo>
                  <a:pt x="250945" y="220006"/>
                </a:lnTo>
                <a:lnTo>
                  <a:pt x="250945" y="292195"/>
                </a:lnTo>
                <a:lnTo>
                  <a:pt x="250945" y="292195"/>
                </a:lnTo>
                <a:lnTo>
                  <a:pt x="281883" y="292195"/>
                </a:lnTo>
                <a:lnTo>
                  <a:pt x="281883" y="367822"/>
                </a:lnTo>
                <a:lnTo>
                  <a:pt x="326572" y="367822"/>
                </a:lnTo>
                <a:lnTo>
                  <a:pt x="326572" y="422824"/>
                </a:lnTo>
                <a:lnTo>
                  <a:pt x="326572" y="422824"/>
                </a:lnTo>
                <a:lnTo>
                  <a:pt x="326572" y="422824"/>
                </a:lnTo>
                <a:lnTo>
                  <a:pt x="357510" y="422824"/>
                </a:lnTo>
                <a:lnTo>
                  <a:pt x="357510" y="477825"/>
                </a:lnTo>
                <a:lnTo>
                  <a:pt x="391886" y="477825"/>
                </a:lnTo>
                <a:lnTo>
                  <a:pt x="391886" y="519076"/>
                </a:lnTo>
                <a:lnTo>
                  <a:pt x="491576" y="519076"/>
                </a:lnTo>
                <a:lnTo>
                  <a:pt x="491576" y="556890"/>
                </a:lnTo>
                <a:lnTo>
                  <a:pt x="594704" y="556890"/>
                </a:lnTo>
                <a:lnTo>
                  <a:pt x="594704" y="591266"/>
                </a:lnTo>
                <a:lnTo>
                  <a:pt x="625643" y="591266"/>
                </a:lnTo>
                <a:lnTo>
                  <a:pt x="625643" y="632517"/>
                </a:lnTo>
                <a:lnTo>
                  <a:pt x="660019" y="632517"/>
                </a:lnTo>
                <a:lnTo>
                  <a:pt x="660019" y="666893"/>
                </a:lnTo>
                <a:lnTo>
                  <a:pt x="721895" y="666893"/>
                </a:lnTo>
                <a:lnTo>
                  <a:pt x="721895" y="708144"/>
                </a:lnTo>
                <a:lnTo>
                  <a:pt x="749396" y="708144"/>
                </a:lnTo>
                <a:lnTo>
                  <a:pt x="749396" y="763146"/>
                </a:lnTo>
                <a:lnTo>
                  <a:pt x="780334" y="763146"/>
                </a:lnTo>
                <a:lnTo>
                  <a:pt x="780334" y="831897"/>
                </a:lnTo>
                <a:lnTo>
                  <a:pt x="818148" y="831897"/>
                </a:lnTo>
                <a:lnTo>
                  <a:pt x="818148" y="893774"/>
                </a:lnTo>
                <a:lnTo>
                  <a:pt x="945339" y="893774"/>
                </a:lnTo>
                <a:lnTo>
                  <a:pt x="945339" y="955651"/>
                </a:lnTo>
                <a:lnTo>
                  <a:pt x="976277" y="955651"/>
                </a:lnTo>
                <a:lnTo>
                  <a:pt x="976277" y="1014090"/>
                </a:lnTo>
                <a:lnTo>
                  <a:pt x="1103468" y="1014090"/>
                </a:lnTo>
                <a:lnTo>
                  <a:pt x="1103468" y="1062216"/>
                </a:lnTo>
                <a:lnTo>
                  <a:pt x="1158470" y="1062216"/>
                </a:lnTo>
                <a:lnTo>
                  <a:pt x="1158470" y="1110343"/>
                </a:lnTo>
                <a:lnTo>
                  <a:pt x="1323474" y="1110343"/>
                </a:lnTo>
                <a:lnTo>
                  <a:pt x="1323474" y="1172219"/>
                </a:lnTo>
                <a:lnTo>
                  <a:pt x="1770361" y="1172219"/>
                </a:lnTo>
                <a:lnTo>
                  <a:pt x="1770361" y="1268472"/>
                </a:lnTo>
                <a:lnTo>
                  <a:pt x="2017868" y="1268472"/>
                </a:lnTo>
                <a:lnTo>
                  <a:pt x="2017868" y="1375037"/>
                </a:lnTo>
                <a:lnTo>
                  <a:pt x="2055682" y="1375037"/>
                </a:lnTo>
                <a:lnTo>
                  <a:pt x="2055682" y="1467852"/>
                </a:lnTo>
                <a:lnTo>
                  <a:pt x="2151934" y="1467852"/>
                </a:lnTo>
                <a:lnTo>
                  <a:pt x="2151934" y="1560667"/>
                </a:lnTo>
                <a:lnTo>
                  <a:pt x="2468193" y="1560667"/>
                </a:lnTo>
                <a:lnTo>
                  <a:pt x="2468193" y="1687858"/>
                </a:lnTo>
                <a:lnTo>
                  <a:pt x="3430719" y="1687858"/>
                </a:lnTo>
                <a:lnTo>
                  <a:pt x="3430719" y="1777236"/>
                </a:lnTo>
                <a:lnTo>
                  <a:pt x="3654163" y="1777236"/>
                </a:lnTo>
                <a:lnTo>
                  <a:pt x="3654163" y="893774"/>
                </a:lnTo>
                <a:close/>
              </a:path>
            </a:pathLst>
          </a:custGeom>
          <a:solidFill>
            <a:schemeClr val="accent3">
              <a:alpha val="30196"/>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6" name="Freeform 115">
            <a:extLst>
              <a:ext uri="{FF2B5EF4-FFF2-40B4-BE49-F238E27FC236}">
                <a16:creationId xmlns:a16="http://schemas.microsoft.com/office/drawing/2014/main" id="{134C850E-6A2A-E19D-D24C-E875B3D37BA7}"/>
              </a:ext>
            </a:extLst>
          </p:cNvPr>
          <p:cNvSpPr/>
          <p:nvPr/>
        </p:nvSpPr>
        <p:spPr bwMode="auto">
          <a:xfrm>
            <a:off x="6132871" y="2580396"/>
            <a:ext cx="3839792" cy="1784111"/>
          </a:xfrm>
          <a:custGeom>
            <a:avLst/>
            <a:gdLst>
              <a:gd name="connsiteX0" fmla="*/ 24063 w 3839792"/>
              <a:gd name="connsiteY0" fmla="*/ 0 h 1784111"/>
              <a:gd name="connsiteX1" fmla="*/ 254382 w 3839792"/>
              <a:gd name="connsiteY1" fmla="*/ 0 h 1784111"/>
              <a:gd name="connsiteX2" fmla="*/ 254382 w 3839792"/>
              <a:gd name="connsiteY2" fmla="*/ 41251 h 1784111"/>
              <a:gd name="connsiteX3" fmla="*/ 367822 w 3839792"/>
              <a:gd name="connsiteY3" fmla="*/ 41251 h 1784111"/>
              <a:gd name="connsiteX4" fmla="*/ 367822 w 3839792"/>
              <a:gd name="connsiteY4" fmla="*/ 72189 h 1784111"/>
              <a:gd name="connsiteX5" fmla="*/ 587828 w 3839792"/>
              <a:gd name="connsiteY5" fmla="*/ 72189 h 1784111"/>
              <a:gd name="connsiteX6" fmla="*/ 587828 w 3839792"/>
              <a:gd name="connsiteY6" fmla="*/ 103127 h 1784111"/>
              <a:gd name="connsiteX7" fmla="*/ 773458 w 3839792"/>
              <a:gd name="connsiteY7" fmla="*/ 103127 h 1784111"/>
              <a:gd name="connsiteX8" fmla="*/ 773458 w 3839792"/>
              <a:gd name="connsiteY8" fmla="*/ 134066 h 1784111"/>
              <a:gd name="connsiteX9" fmla="*/ 886899 w 3839792"/>
              <a:gd name="connsiteY9" fmla="*/ 134066 h 1784111"/>
              <a:gd name="connsiteX10" fmla="*/ 886899 w 3839792"/>
              <a:gd name="connsiteY10" fmla="*/ 165004 h 1784111"/>
              <a:gd name="connsiteX11" fmla="*/ 935025 w 3839792"/>
              <a:gd name="connsiteY11" fmla="*/ 165004 h 1784111"/>
              <a:gd name="connsiteX12" fmla="*/ 935025 w 3839792"/>
              <a:gd name="connsiteY12" fmla="*/ 199380 h 1784111"/>
              <a:gd name="connsiteX13" fmla="*/ 1096592 w 3839792"/>
              <a:gd name="connsiteY13" fmla="*/ 199380 h 1784111"/>
              <a:gd name="connsiteX14" fmla="*/ 1096592 w 3839792"/>
              <a:gd name="connsiteY14" fmla="*/ 199380 h 1784111"/>
              <a:gd name="connsiteX15" fmla="*/ 1096592 w 3839792"/>
              <a:gd name="connsiteY15" fmla="*/ 230318 h 1784111"/>
              <a:gd name="connsiteX16" fmla="*/ 1134406 w 3839792"/>
              <a:gd name="connsiteY16" fmla="*/ 230318 h 1784111"/>
              <a:gd name="connsiteX17" fmla="*/ 1134406 w 3839792"/>
              <a:gd name="connsiteY17" fmla="*/ 230318 h 1784111"/>
              <a:gd name="connsiteX18" fmla="*/ 1134406 w 3839792"/>
              <a:gd name="connsiteY18" fmla="*/ 261257 h 1784111"/>
              <a:gd name="connsiteX19" fmla="*/ 1247846 w 3839792"/>
              <a:gd name="connsiteY19" fmla="*/ 261257 h 1784111"/>
              <a:gd name="connsiteX20" fmla="*/ 1247846 w 3839792"/>
              <a:gd name="connsiteY20" fmla="*/ 378135 h 1784111"/>
              <a:gd name="connsiteX21" fmla="*/ 1584730 w 3839792"/>
              <a:gd name="connsiteY21" fmla="*/ 378135 h 1784111"/>
              <a:gd name="connsiteX22" fmla="*/ 1584730 w 3839792"/>
              <a:gd name="connsiteY22" fmla="*/ 419386 h 1784111"/>
              <a:gd name="connsiteX23" fmla="*/ 1735985 w 3839792"/>
              <a:gd name="connsiteY23" fmla="*/ 419386 h 1784111"/>
              <a:gd name="connsiteX24" fmla="*/ 1735985 w 3839792"/>
              <a:gd name="connsiteY24" fmla="*/ 457200 h 1784111"/>
              <a:gd name="connsiteX25" fmla="*/ 2031618 w 3839792"/>
              <a:gd name="connsiteY25" fmla="*/ 457200 h 1784111"/>
              <a:gd name="connsiteX26" fmla="*/ 2031618 w 3839792"/>
              <a:gd name="connsiteY26" fmla="*/ 556890 h 1784111"/>
              <a:gd name="connsiteX27" fmla="*/ 2385690 w 3839792"/>
              <a:gd name="connsiteY27" fmla="*/ 556890 h 1784111"/>
              <a:gd name="connsiteX28" fmla="*/ 2385690 w 3839792"/>
              <a:gd name="connsiteY28" fmla="*/ 611891 h 1784111"/>
              <a:gd name="connsiteX29" fmla="*/ 2842890 w 3839792"/>
              <a:gd name="connsiteY29" fmla="*/ 611891 h 1784111"/>
              <a:gd name="connsiteX30" fmla="*/ 2842890 w 3839792"/>
              <a:gd name="connsiteY30" fmla="*/ 670330 h 1784111"/>
              <a:gd name="connsiteX31" fmla="*/ 3045708 w 3839792"/>
              <a:gd name="connsiteY31" fmla="*/ 670330 h 1784111"/>
              <a:gd name="connsiteX32" fmla="*/ 3045708 w 3839792"/>
              <a:gd name="connsiteY32" fmla="*/ 735645 h 1784111"/>
              <a:gd name="connsiteX33" fmla="*/ 3203837 w 3839792"/>
              <a:gd name="connsiteY33" fmla="*/ 735645 h 1784111"/>
              <a:gd name="connsiteX34" fmla="*/ 3203837 w 3839792"/>
              <a:gd name="connsiteY34" fmla="*/ 818147 h 1784111"/>
              <a:gd name="connsiteX35" fmla="*/ 3795103 w 3839792"/>
              <a:gd name="connsiteY35" fmla="*/ 818147 h 1784111"/>
              <a:gd name="connsiteX36" fmla="*/ 3795103 w 3839792"/>
              <a:gd name="connsiteY36" fmla="*/ 653142 h 1784111"/>
              <a:gd name="connsiteX37" fmla="*/ 3839792 w 3839792"/>
              <a:gd name="connsiteY37" fmla="*/ 653142 h 1784111"/>
              <a:gd name="connsiteX38" fmla="*/ 3839792 w 3839792"/>
              <a:gd name="connsiteY38" fmla="*/ 1784111 h 1784111"/>
              <a:gd name="connsiteX39" fmla="*/ 3795103 w 3839792"/>
              <a:gd name="connsiteY39" fmla="*/ 1784111 h 1784111"/>
              <a:gd name="connsiteX40" fmla="*/ 3795103 w 3839792"/>
              <a:gd name="connsiteY40" fmla="*/ 1584730 h 1784111"/>
              <a:gd name="connsiteX41" fmla="*/ 3207275 w 3839792"/>
              <a:gd name="connsiteY41" fmla="*/ 1584730 h 1784111"/>
              <a:gd name="connsiteX42" fmla="*/ 3207275 w 3839792"/>
              <a:gd name="connsiteY42" fmla="*/ 1485040 h 1784111"/>
              <a:gd name="connsiteX43" fmla="*/ 3049145 w 3839792"/>
              <a:gd name="connsiteY43" fmla="*/ 1485040 h 1784111"/>
              <a:gd name="connsiteX44" fmla="*/ 3049145 w 3839792"/>
              <a:gd name="connsiteY44" fmla="*/ 1357849 h 1784111"/>
              <a:gd name="connsiteX45" fmla="*/ 2853203 w 3839792"/>
              <a:gd name="connsiteY45" fmla="*/ 1357849 h 1784111"/>
              <a:gd name="connsiteX46" fmla="*/ 2853203 w 3839792"/>
              <a:gd name="connsiteY46" fmla="*/ 1244409 h 1784111"/>
              <a:gd name="connsiteX47" fmla="*/ 2392565 w 3839792"/>
              <a:gd name="connsiteY47" fmla="*/ 1244409 h 1784111"/>
              <a:gd name="connsiteX48" fmla="*/ 2392565 w 3839792"/>
              <a:gd name="connsiteY48" fmla="*/ 1148156 h 1784111"/>
              <a:gd name="connsiteX49" fmla="*/ 2031618 w 3839792"/>
              <a:gd name="connsiteY49" fmla="*/ 1148156 h 1784111"/>
              <a:gd name="connsiteX50" fmla="*/ 2031618 w 3839792"/>
              <a:gd name="connsiteY50" fmla="*/ 983151 h 1784111"/>
              <a:gd name="connsiteX51" fmla="*/ 1735985 w 3839792"/>
              <a:gd name="connsiteY51" fmla="*/ 983151 h 1784111"/>
              <a:gd name="connsiteX52" fmla="*/ 1735985 w 3839792"/>
              <a:gd name="connsiteY52" fmla="*/ 928150 h 1784111"/>
              <a:gd name="connsiteX53" fmla="*/ 1584730 w 3839792"/>
              <a:gd name="connsiteY53" fmla="*/ 928150 h 1784111"/>
              <a:gd name="connsiteX54" fmla="*/ 1584730 w 3839792"/>
              <a:gd name="connsiteY54" fmla="*/ 873148 h 1784111"/>
              <a:gd name="connsiteX55" fmla="*/ 1258159 w 3839792"/>
              <a:gd name="connsiteY55" fmla="*/ 873148 h 1784111"/>
              <a:gd name="connsiteX56" fmla="*/ 1258159 w 3839792"/>
              <a:gd name="connsiteY56" fmla="*/ 715019 h 1784111"/>
              <a:gd name="connsiteX57" fmla="*/ 1216908 w 3839792"/>
              <a:gd name="connsiteY57" fmla="*/ 715019 h 1784111"/>
              <a:gd name="connsiteX58" fmla="*/ 1216908 w 3839792"/>
              <a:gd name="connsiteY58" fmla="*/ 663455 h 1784111"/>
              <a:gd name="connsiteX59" fmla="*/ 1130968 w 3839792"/>
              <a:gd name="connsiteY59" fmla="*/ 663455 h 1784111"/>
              <a:gd name="connsiteX60" fmla="*/ 1130968 w 3839792"/>
              <a:gd name="connsiteY60" fmla="*/ 615329 h 1784111"/>
              <a:gd name="connsiteX61" fmla="*/ 1096592 w 3839792"/>
              <a:gd name="connsiteY61" fmla="*/ 615329 h 1784111"/>
              <a:gd name="connsiteX62" fmla="*/ 1096592 w 3839792"/>
              <a:gd name="connsiteY62" fmla="*/ 570640 h 1784111"/>
              <a:gd name="connsiteX63" fmla="*/ 928150 w 3839792"/>
              <a:gd name="connsiteY63" fmla="*/ 570640 h 1784111"/>
              <a:gd name="connsiteX64" fmla="*/ 928150 w 3839792"/>
              <a:gd name="connsiteY64" fmla="*/ 522514 h 1784111"/>
              <a:gd name="connsiteX65" fmla="*/ 897212 w 3839792"/>
              <a:gd name="connsiteY65" fmla="*/ 522514 h 1784111"/>
              <a:gd name="connsiteX66" fmla="*/ 897212 w 3839792"/>
              <a:gd name="connsiteY66" fmla="*/ 443449 h 1784111"/>
              <a:gd name="connsiteX67" fmla="*/ 773458 w 3839792"/>
              <a:gd name="connsiteY67" fmla="*/ 443449 h 1784111"/>
              <a:gd name="connsiteX68" fmla="*/ 773458 w 3839792"/>
              <a:gd name="connsiteY68" fmla="*/ 391885 h 1784111"/>
              <a:gd name="connsiteX69" fmla="*/ 594703 w 3839792"/>
              <a:gd name="connsiteY69" fmla="*/ 391885 h 1784111"/>
              <a:gd name="connsiteX70" fmla="*/ 594703 w 3839792"/>
              <a:gd name="connsiteY70" fmla="*/ 330009 h 1784111"/>
              <a:gd name="connsiteX71" fmla="*/ 553452 w 3839792"/>
              <a:gd name="connsiteY71" fmla="*/ 330009 h 1784111"/>
              <a:gd name="connsiteX72" fmla="*/ 553452 w 3839792"/>
              <a:gd name="connsiteY72" fmla="*/ 278445 h 1784111"/>
              <a:gd name="connsiteX73" fmla="*/ 488138 w 3839792"/>
              <a:gd name="connsiteY73" fmla="*/ 278445 h 1784111"/>
              <a:gd name="connsiteX74" fmla="*/ 488138 w 3839792"/>
              <a:gd name="connsiteY74" fmla="*/ 244069 h 1784111"/>
              <a:gd name="connsiteX75" fmla="*/ 443449 w 3839792"/>
              <a:gd name="connsiteY75" fmla="*/ 244069 h 1784111"/>
              <a:gd name="connsiteX76" fmla="*/ 443449 w 3839792"/>
              <a:gd name="connsiteY76" fmla="*/ 202818 h 1784111"/>
              <a:gd name="connsiteX77" fmla="*/ 319696 w 3839792"/>
              <a:gd name="connsiteY77" fmla="*/ 202818 h 1784111"/>
              <a:gd name="connsiteX78" fmla="*/ 319696 w 3839792"/>
              <a:gd name="connsiteY78" fmla="*/ 161566 h 1784111"/>
              <a:gd name="connsiteX79" fmla="*/ 220006 w 3839792"/>
              <a:gd name="connsiteY79" fmla="*/ 161566 h 1784111"/>
              <a:gd name="connsiteX80" fmla="*/ 220006 w 3839792"/>
              <a:gd name="connsiteY80" fmla="*/ 113440 h 1784111"/>
              <a:gd name="connsiteX81" fmla="*/ 30938 w 3839792"/>
              <a:gd name="connsiteY81" fmla="*/ 113440 h 1784111"/>
              <a:gd name="connsiteX82" fmla="*/ 30938 w 3839792"/>
              <a:gd name="connsiteY82" fmla="*/ 51563 h 1784111"/>
              <a:gd name="connsiteX83" fmla="*/ 0 w 3839792"/>
              <a:gd name="connsiteY83" fmla="*/ 51563 h 1784111"/>
              <a:gd name="connsiteX84" fmla="*/ 24063 w 3839792"/>
              <a:gd name="connsiteY84" fmla="*/ 0 h 1784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839792" h="1784111">
                <a:moveTo>
                  <a:pt x="24063" y="0"/>
                </a:moveTo>
                <a:lnTo>
                  <a:pt x="254382" y="0"/>
                </a:lnTo>
                <a:lnTo>
                  <a:pt x="254382" y="41251"/>
                </a:lnTo>
                <a:lnTo>
                  <a:pt x="367822" y="41251"/>
                </a:lnTo>
                <a:lnTo>
                  <a:pt x="367822" y="72189"/>
                </a:lnTo>
                <a:lnTo>
                  <a:pt x="587828" y="72189"/>
                </a:lnTo>
                <a:lnTo>
                  <a:pt x="587828" y="103127"/>
                </a:lnTo>
                <a:lnTo>
                  <a:pt x="773458" y="103127"/>
                </a:lnTo>
                <a:lnTo>
                  <a:pt x="773458" y="134066"/>
                </a:lnTo>
                <a:lnTo>
                  <a:pt x="886899" y="134066"/>
                </a:lnTo>
                <a:lnTo>
                  <a:pt x="886899" y="165004"/>
                </a:lnTo>
                <a:lnTo>
                  <a:pt x="935025" y="165004"/>
                </a:lnTo>
                <a:lnTo>
                  <a:pt x="935025" y="199380"/>
                </a:lnTo>
                <a:lnTo>
                  <a:pt x="1096592" y="199380"/>
                </a:lnTo>
                <a:lnTo>
                  <a:pt x="1096592" y="199380"/>
                </a:lnTo>
                <a:lnTo>
                  <a:pt x="1096592" y="230318"/>
                </a:lnTo>
                <a:lnTo>
                  <a:pt x="1134406" y="230318"/>
                </a:lnTo>
                <a:lnTo>
                  <a:pt x="1134406" y="230318"/>
                </a:lnTo>
                <a:lnTo>
                  <a:pt x="1134406" y="261257"/>
                </a:lnTo>
                <a:lnTo>
                  <a:pt x="1247846" y="261257"/>
                </a:lnTo>
                <a:lnTo>
                  <a:pt x="1247846" y="378135"/>
                </a:lnTo>
                <a:lnTo>
                  <a:pt x="1584730" y="378135"/>
                </a:lnTo>
                <a:lnTo>
                  <a:pt x="1584730" y="419386"/>
                </a:lnTo>
                <a:lnTo>
                  <a:pt x="1735985" y="419386"/>
                </a:lnTo>
                <a:lnTo>
                  <a:pt x="1735985" y="457200"/>
                </a:lnTo>
                <a:lnTo>
                  <a:pt x="2031618" y="457200"/>
                </a:lnTo>
                <a:lnTo>
                  <a:pt x="2031618" y="556890"/>
                </a:lnTo>
                <a:lnTo>
                  <a:pt x="2385690" y="556890"/>
                </a:lnTo>
                <a:lnTo>
                  <a:pt x="2385690" y="611891"/>
                </a:lnTo>
                <a:lnTo>
                  <a:pt x="2842890" y="611891"/>
                </a:lnTo>
                <a:lnTo>
                  <a:pt x="2842890" y="670330"/>
                </a:lnTo>
                <a:lnTo>
                  <a:pt x="3045708" y="670330"/>
                </a:lnTo>
                <a:lnTo>
                  <a:pt x="3045708" y="735645"/>
                </a:lnTo>
                <a:lnTo>
                  <a:pt x="3203837" y="735645"/>
                </a:lnTo>
                <a:lnTo>
                  <a:pt x="3203837" y="818147"/>
                </a:lnTo>
                <a:lnTo>
                  <a:pt x="3795103" y="818147"/>
                </a:lnTo>
                <a:lnTo>
                  <a:pt x="3795103" y="653142"/>
                </a:lnTo>
                <a:lnTo>
                  <a:pt x="3839792" y="653142"/>
                </a:lnTo>
                <a:lnTo>
                  <a:pt x="3839792" y="1784111"/>
                </a:lnTo>
                <a:lnTo>
                  <a:pt x="3795103" y="1784111"/>
                </a:lnTo>
                <a:lnTo>
                  <a:pt x="3795103" y="1584730"/>
                </a:lnTo>
                <a:lnTo>
                  <a:pt x="3207275" y="1584730"/>
                </a:lnTo>
                <a:lnTo>
                  <a:pt x="3207275" y="1485040"/>
                </a:lnTo>
                <a:lnTo>
                  <a:pt x="3049145" y="1485040"/>
                </a:lnTo>
                <a:lnTo>
                  <a:pt x="3049145" y="1357849"/>
                </a:lnTo>
                <a:lnTo>
                  <a:pt x="2853203" y="1357849"/>
                </a:lnTo>
                <a:lnTo>
                  <a:pt x="2853203" y="1244409"/>
                </a:lnTo>
                <a:lnTo>
                  <a:pt x="2392565" y="1244409"/>
                </a:lnTo>
                <a:lnTo>
                  <a:pt x="2392565" y="1148156"/>
                </a:lnTo>
                <a:lnTo>
                  <a:pt x="2031618" y="1148156"/>
                </a:lnTo>
                <a:lnTo>
                  <a:pt x="2031618" y="983151"/>
                </a:lnTo>
                <a:lnTo>
                  <a:pt x="1735985" y="983151"/>
                </a:lnTo>
                <a:lnTo>
                  <a:pt x="1735985" y="928150"/>
                </a:lnTo>
                <a:lnTo>
                  <a:pt x="1584730" y="928150"/>
                </a:lnTo>
                <a:lnTo>
                  <a:pt x="1584730" y="873148"/>
                </a:lnTo>
                <a:lnTo>
                  <a:pt x="1258159" y="873148"/>
                </a:lnTo>
                <a:lnTo>
                  <a:pt x="1258159" y="715019"/>
                </a:lnTo>
                <a:lnTo>
                  <a:pt x="1216908" y="715019"/>
                </a:lnTo>
                <a:lnTo>
                  <a:pt x="1216908" y="663455"/>
                </a:lnTo>
                <a:lnTo>
                  <a:pt x="1130968" y="663455"/>
                </a:lnTo>
                <a:lnTo>
                  <a:pt x="1130968" y="615329"/>
                </a:lnTo>
                <a:lnTo>
                  <a:pt x="1096592" y="615329"/>
                </a:lnTo>
                <a:lnTo>
                  <a:pt x="1096592" y="570640"/>
                </a:lnTo>
                <a:lnTo>
                  <a:pt x="928150" y="570640"/>
                </a:lnTo>
                <a:lnTo>
                  <a:pt x="928150" y="522514"/>
                </a:lnTo>
                <a:lnTo>
                  <a:pt x="897212" y="522514"/>
                </a:lnTo>
                <a:lnTo>
                  <a:pt x="897212" y="443449"/>
                </a:lnTo>
                <a:lnTo>
                  <a:pt x="773458" y="443449"/>
                </a:lnTo>
                <a:lnTo>
                  <a:pt x="773458" y="391885"/>
                </a:lnTo>
                <a:lnTo>
                  <a:pt x="594703" y="391885"/>
                </a:lnTo>
                <a:lnTo>
                  <a:pt x="594703" y="330009"/>
                </a:lnTo>
                <a:lnTo>
                  <a:pt x="553452" y="330009"/>
                </a:lnTo>
                <a:lnTo>
                  <a:pt x="553452" y="278445"/>
                </a:lnTo>
                <a:lnTo>
                  <a:pt x="488138" y="278445"/>
                </a:lnTo>
                <a:lnTo>
                  <a:pt x="488138" y="244069"/>
                </a:lnTo>
                <a:lnTo>
                  <a:pt x="443449" y="244069"/>
                </a:lnTo>
                <a:lnTo>
                  <a:pt x="443449" y="202818"/>
                </a:lnTo>
                <a:lnTo>
                  <a:pt x="319696" y="202818"/>
                </a:lnTo>
                <a:lnTo>
                  <a:pt x="319696" y="161566"/>
                </a:lnTo>
                <a:lnTo>
                  <a:pt x="220006" y="161566"/>
                </a:lnTo>
                <a:lnTo>
                  <a:pt x="220006" y="113440"/>
                </a:lnTo>
                <a:lnTo>
                  <a:pt x="30938" y="113440"/>
                </a:lnTo>
                <a:lnTo>
                  <a:pt x="30938" y="51563"/>
                </a:lnTo>
                <a:lnTo>
                  <a:pt x="0" y="51563"/>
                </a:lnTo>
                <a:lnTo>
                  <a:pt x="24063" y="0"/>
                </a:lnTo>
                <a:close/>
              </a:path>
            </a:pathLst>
          </a:custGeom>
          <a:solidFill>
            <a:schemeClr val="accent1">
              <a:alpha val="30196"/>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5" name="Freeform 114">
            <a:extLst>
              <a:ext uri="{FF2B5EF4-FFF2-40B4-BE49-F238E27FC236}">
                <a16:creationId xmlns:a16="http://schemas.microsoft.com/office/drawing/2014/main" id="{82259483-DC2A-7E37-1E89-689170C989E3}"/>
              </a:ext>
            </a:extLst>
          </p:cNvPr>
          <p:cNvSpPr/>
          <p:nvPr/>
        </p:nvSpPr>
        <p:spPr bwMode="auto">
          <a:xfrm>
            <a:off x="7731352" y="2580396"/>
            <a:ext cx="2598821" cy="615329"/>
          </a:xfrm>
          <a:custGeom>
            <a:avLst/>
            <a:gdLst>
              <a:gd name="connsiteX0" fmla="*/ 0 w 2598821"/>
              <a:gd name="connsiteY0" fmla="*/ 6875 h 615329"/>
              <a:gd name="connsiteX1" fmla="*/ 0 w 2598821"/>
              <a:gd name="connsiteY1" fmla="*/ 295633 h 615329"/>
              <a:gd name="connsiteX2" fmla="*/ 55001 w 2598821"/>
              <a:gd name="connsiteY2" fmla="*/ 295633 h 615329"/>
              <a:gd name="connsiteX3" fmla="*/ 55001 w 2598821"/>
              <a:gd name="connsiteY3" fmla="*/ 470950 h 615329"/>
              <a:gd name="connsiteX4" fmla="*/ 391886 w 2598821"/>
              <a:gd name="connsiteY4" fmla="*/ 470950 h 615329"/>
              <a:gd name="connsiteX5" fmla="*/ 391886 w 2598821"/>
              <a:gd name="connsiteY5" fmla="*/ 615329 h 615329"/>
              <a:gd name="connsiteX6" fmla="*/ 2598821 w 2598821"/>
              <a:gd name="connsiteY6" fmla="*/ 615329 h 615329"/>
              <a:gd name="connsiteX7" fmla="*/ 2598821 w 2598821"/>
              <a:gd name="connsiteY7" fmla="*/ 0 h 615329"/>
              <a:gd name="connsiteX8" fmla="*/ 0 w 2598821"/>
              <a:gd name="connsiteY8" fmla="*/ 6875 h 615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598821" h="615329">
                <a:moveTo>
                  <a:pt x="0" y="6875"/>
                </a:moveTo>
                <a:lnTo>
                  <a:pt x="0" y="295633"/>
                </a:lnTo>
                <a:lnTo>
                  <a:pt x="55001" y="295633"/>
                </a:lnTo>
                <a:lnTo>
                  <a:pt x="55001" y="470950"/>
                </a:lnTo>
                <a:lnTo>
                  <a:pt x="391886" y="470950"/>
                </a:lnTo>
                <a:lnTo>
                  <a:pt x="391886" y="615329"/>
                </a:lnTo>
                <a:lnTo>
                  <a:pt x="2598821" y="615329"/>
                </a:lnTo>
                <a:lnTo>
                  <a:pt x="2598821" y="0"/>
                </a:lnTo>
                <a:lnTo>
                  <a:pt x="0" y="6875"/>
                </a:lnTo>
                <a:close/>
              </a:path>
            </a:pathLst>
          </a:custGeom>
          <a:solidFill>
            <a:schemeClr val="accent4">
              <a:alpha val="30196"/>
            </a:schemeClr>
          </a:solidFill>
          <a:ln w="0">
            <a:no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2" name="Freeform 111">
            <a:extLst>
              <a:ext uri="{FF2B5EF4-FFF2-40B4-BE49-F238E27FC236}">
                <a16:creationId xmlns:a16="http://schemas.microsoft.com/office/drawing/2014/main" id="{A215AF37-7854-0DAE-0C3E-98F0AB8C198D}"/>
              </a:ext>
            </a:extLst>
          </p:cNvPr>
          <p:cNvSpPr/>
          <p:nvPr/>
        </p:nvSpPr>
        <p:spPr bwMode="auto">
          <a:xfrm>
            <a:off x="5881926" y="2587271"/>
            <a:ext cx="4479185" cy="323134"/>
          </a:xfrm>
          <a:custGeom>
            <a:avLst/>
            <a:gdLst>
              <a:gd name="connsiteX0" fmla="*/ 0 w 4479185"/>
              <a:gd name="connsiteY0" fmla="*/ 0 h 323134"/>
              <a:gd name="connsiteX1" fmla="*/ 1849426 w 4479185"/>
              <a:gd name="connsiteY1" fmla="*/ 0 h 323134"/>
              <a:gd name="connsiteX2" fmla="*/ 1849426 w 4479185"/>
              <a:gd name="connsiteY2" fmla="*/ 103128 h 323134"/>
              <a:gd name="connsiteX3" fmla="*/ 1897552 w 4479185"/>
              <a:gd name="connsiteY3" fmla="*/ 103128 h 323134"/>
              <a:gd name="connsiteX4" fmla="*/ 1897552 w 4479185"/>
              <a:gd name="connsiteY4" fmla="*/ 209693 h 323134"/>
              <a:gd name="connsiteX5" fmla="*/ 2237874 w 4479185"/>
              <a:gd name="connsiteY5" fmla="*/ 209693 h 323134"/>
              <a:gd name="connsiteX6" fmla="*/ 2237874 w 4479185"/>
              <a:gd name="connsiteY6" fmla="*/ 323134 h 323134"/>
              <a:gd name="connsiteX7" fmla="*/ 4479185 w 4479185"/>
              <a:gd name="connsiteY7" fmla="*/ 323134 h 3231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479185" h="323134">
                <a:moveTo>
                  <a:pt x="0" y="0"/>
                </a:moveTo>
                <a:lnTo>
                  <a:pt x="1849426" y="0"/>
                </a:lnTo>
                <a:lnTo>
                  <a:pt x="1849426" y="103128"/>
                </a:lnTo>
                <a:lnTo>
                  <a:pt x="1897552" y="103128"/>
                </a:lnTo>
                <a:lnTo>
                  <a:pt x="1897552" y="209693"/>
                </a:lnTo>
                <a:lnTo>
                  <a:pt x="2237874" y="209693"/>
                </a:lnTo>
                <a:lnTo>
                  <a:pt x="2237874" y="323134"/>
                </a:lnTo>
                <a:lnTo>
                  <a:pt x="4479185" y="323134"/>
                </a:lnTo>
              </a:path>
            </a:pathLst>
          </a:custGeom>
          <a:noFill/>
          <a:ln w="28575">
            <a:solidFill>
              <a:schemeClr val="accent4"/>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3" name="Freeform 112">
            <a:extLst>
              <a:ext uri="{FF2B5EF4-FFF2-40B4-BE49-F238E27FC236}">
                <a16:creationId xmlns:a16="http://schemas.microsoft.com/office/drawing/2014/main" id="{5B9F79C3-41B1-9365-5FA4-69E90CC64359}"/>
              </a:ext>
            </a:extLst>
          </p:cNvPr>
          <p:cNvSpPr/>
          <p:nvPr/>
        </p:nvSpPr>
        <p:spPr bwMode="auto">
          <a:xfrm>
            <a:off x="5885364" y="2583833"/>
            <a:ext cx="4121675" cy="1581293"/>
          </a:xfrm>
          <a:custGeom>
            <a:avLst/>
            <a:gdLst>
              <a:gd name="connsiteX0" fmla="*/ 0 w 4121675"/>
              <a:gd name="connsiteY0" fmla="*/ 0 h 1581293"/>
              <a:gd name="connsiteX1" fmla="*/ 247507 w 4121675"/>
              <a:gd name="connsiteY1" fmla="*/ 0 h 1581293"/>
              <a:gd name="connsiteX2" fmla="*/ 247507 w 4121675"/>
              <a:gd name="connsiteY2" fmla="*/ 51564 h 1581293"/>
              <a:gd name="connsiteX3" fmla="*/ 474388 w 4121675"/>
              <a:gd name="connsiteY3" fmla="*/ 51564 h 1581293"/>
              <a:gd name="connsiteX4" fmla="*/ 474388 w 4121675"/>
              <a:gd name="connsiteY4" fmla="*/ 106566 h 1581293"/>
              <a:gd name="connsiteX5" fmla="*/ 560328 w 4121675"/>
              <a:gd name="connsiteY5" fmla="*/ 106566 h 1581293"/>
              <a:gd name="connsiteX6" fmla="*/ 560328 w 4121675"/>
              <a:gd name="connsiteY6" fmla="*/ 158129 h 1581293"/>
              <a:gd name="connsiteX7" fmla="*/ 629080 w 4121675"/>
              <a:gd name="connsiteY7" fmla="*/ 158129 h 1581293"/>
              <a:gd name="connsiteX8" fmla="*/ 629080 w 4121675"/>
              <a:gd name="connsiteY8" fmla="*/ 195943 h 1581293"/>
              <a:gd name="connsiteX9" fmla="*/ 749395 w 4121675"/>
              <a:gd name="connsiteY9" fmla="*/ 195943 h 1581293"/>
              <a:gd name="connsiteX10" fmla="*/ 749395 w 4121675"/>
              <a:gd name="connsiteY10" fmla="*/ 195943 h 1581293"/>
              <a:gd name="connsiteX11" fmla="*/ 749395 w 4121675"/>
              <a:gd name="connsiteY11" fmla="*/ 230319 h 1581293"/>
              <a:gd name="connsiteX12" fmla="*/ 835335 w 4121675"/>
              <a:gd name="connsiteY12" fmla="*/ 230319 h 1581293"/>
              <a:gd name="connsiteX13" fmla="*/ 835335 w 4121675"/>
              <a:gd name="connsiteY13" fmla="*/ 261257 h 1581293"/>
              <a:gd name="connsiteX14" fmla="*/ 1027840 w 4121675"/>
              <a:gd name="connsiteY14" fmla="*/ 261257 h 1581293"/>
              <a:gd name="connsiteX15" fmla="*/ 1027840 w 4121675"/>
              <a:gd name="connsiteY15" fmla="*/ 295633 h 1581293"/>
              <a:gd name="connsiteX16" fmla="*/ 1134406 w 4121675"/>
              <a:gd name="connsiteY16" fmla="*/ 295633 h 1581293"/>
              <a:gd name="connsiteX17" fmla="*/ 1134406 w 4121675"/>
              <a:gd name="connsiteY17" fmla="*/ 354072 h 1581293"/>
              <a:gd name="connsiteX18" fmla="*/ 1185970 w 4121675"/>
              <a:gd name="connsiteY18" fmla="*/ 354072 h 1581293"/>
              <a:gd name="connsiteX19" fmla="*/ 1185970 w 4121675"/>
              <a:gd name="connsiteY19" fmla="*/ 395323 h 1581293"/>
              <a:gd name="connsiteX20" fmla="*/ 1347537 w 4121675"/>
              <a:gd name="connsiteY20" fmla="*/ 395323 h 1581293"/>
              <a:gd name="connsiteX21" fmla="*/ 1347537 w 4121675"/>
              <a:gd name="connsiteY21" fmla="*/ 429699 h 1581293"/>
              <a:gd name="connsiteX22" fmla="*/ 1385350 w 4121675"/>
              <a:gd name="connsiteY22" fmla="*/ 429699 h 1581293"/>
              <a:gd name="connsiteX23" fmla="*/ 1385350 w 4121675"/>
              <a:gd name="connsiteY23" fmla="*/ 474388 h 1581293"/>
              <a:gd name="connsiteX24" fmla="*/ 1460977 w 4121675"/>
              <a:gd name="connsiteY24" fmla="*/ 474388 h 1581293"/>
              <a:gd name="connsiteX25" fmla="*/ 1460977 w 4121675"/>
              <a:gd name="connsiteY25" fmla="*/ 515639 h 1581293"/>
              <a:gd name="connsiteX26" fmla="*/ 1505666 w 4121675"/>
              <a:gd name="connsiteY26" fmla="*/ 515639 h 1581293"/>
              <a:gd name="connsiteX27" fmla="*/ 1505666 w 4121675"/>
              <a:gd name="connsiteY27" fmla="*/ 649705 h 1581293"/>
              <a:gd name="connsiteX28" fmla="*/ 1835675 w 4121675"/>
              <a:gd name="connsiteY28" fmla="*/ 649705 h 1581293"/>
              <a:gd name="connsiteX29" fmla="*/ 1835675 w 4121675"/>
              <a:gd name="connsiteY29" fmla="*/ 694394 h 1581293"/>
              <a:gd name="connsiteX30" fmla="*/ 1983492 w 4121675"/>
              <a:gd name="connsiteY30" fmla="*/ 694394 h 1581293"/>
              <a:gd name="connsiteX31" fmla="*/ 1983492 w 4121675"/>
              <a:gd name="connsiteY31" fmla="*/ 749396 h 1581293"/>
              <a:gd name="connsiteX32" fmla="*/ 2275687 w 4121675"/>
              <a:gd name="connsiteY32" fmla="*/ 749396 h 1581293"/>
              <a:gd name="connsiteX33" fmla="*/ 2275687 w 4121675"/>
              <a:gd name="connsiteY33" fmla="*/ 897212 h 1581293"/>
              <a:gd name="connsiteX34" fmla="*/ 2636634 w 4121675"/>
              <a:gd name="connsiteY34" fmla="*/ 897212 h 1581293"/>
              <a:gd name="connsiteX35" fmla="*/ 2636634 w 4121675"/>
              <a:gd name="connsiteY35" fmla="*/ 972839 h 1581293"/>
              <a:gd name="connsiteX36" fmla="*/ 3097272 w 4121675"/>
              <a:gd name="connsiteY36" fmla="*/ 972839 h 1581293"/>
              <a:gd name="connsiteX37" fmla="*/ 3097272 w 4121675"/>
              <a:gd name="connsiteY37" fmla="*/ 1086280 h 1581293"/>
              <a:gd name="connsiteX38" fmla="*/ 3289777 w 4121675"/>
              <a:gd name="connsiteY38" fmla="*/ 1086280 h 1581293"/>
              <a:gd name="connsiteX39" fmla="*/ 3289777 w 4121675"/>
              <a:gd name="connsiteY39" fmla="*/ 1210033 h 1581293"/>
              <a:gd name="connsiteX40" fmla="*/ 3451344 w 4121675"/>
              <a:gd name="connsiteY40" fmla="*/ 1210033 h 1581293"/>
              <a:gd name="connsiteX41" fmla="*/ 3451344 w 4121675"/>
              <a:gd name="connsiteY41" fmla="*/ 1333787 h 1581293"/>
              <a:gd name="connsiteX42" fmla="*/ 4042610 w 4121675"/>
              <a:gd name="connsiteY42" fmla="*/ 1333787 h 1581293"/>
              <a:gd name="connsiteX43" fmla="*/ 4042610 w 4121675"/>
              <a:gd name="connsiteY43" fmla="*/ 1581293 h 1581293"/>
              <a:gd name="connsiteX44" fmla="*/ 4121675 w 4121675"/>
              <a:gd name="connsiteY44" fmla="*/ 1581293 h 15812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121675" h="1581293">
                <a:moveTo>
                  <a:pt x="0" y="0"/>
                </a:moveTo>
                <a:lnTo>
                  <a:pt x="247507" y="0"/>
                </a:lnTo>
                <a:lnTo>
                  <a:pt x="247507" y="51564"/>
                </a:lnTo>
                <a:lnTo>
                  <a:pt x="474388" y="51564"/>
                </a:lnTo>
                <a:lnTo>
                  <a:pt x="474388" y="106566"/>
                </a:lnTo>
                <a:lnTo>
                  <a:pt x="560328" y="106566"/>
                </a:lnTo>
                <a:lnTo>
                  <a:pt x="560328" y="158129"/>
                </a:lnTo>
                <a:lnTo>
                  <a:pt x="629080" y="158129"/>
                </a:lnTo>
                <a:lnTo>
                  <a:pt x="629080" y="195943"/>
                </a:lnTo>
                <a:lnTo>
                  <a:pt x="749395" y="195943"/>
                </a:lnTo>
                <a:lnTo>
                  <a:pt x="749395" y="195943"/>
                </a:lnTo>
                <a:lnTo>
                  <a:pt x="749395" y="230319"/>
                </a:lnTo>
                <a:lnTo>
                  <a:pt x="835335" y="230319"/>
                </a:lnTo>
                <a:lnTo>
                  <a:pt x="835335" y="261257"/>
                </a:lnTo>
                <a:lnTo>
                  <a:pt x="1027840" y="261257"/>
                </a:lnTo>
                <a:lnTo>
                  <a:pt x="1027840" y="295633"/>
                </a:lnTo>
                <a:lnTo>
                  <a:pt x="1134406" y="295633"/>
                </a:lnTo>
                <a:lnTo>
                  <a:pt x="1134406" y="354072"/>
                </a:lnTo>
                <a:lnTo>
                  <a:pt x="1185970" y="354072"/>
                </a:lnTo>
                <a:lnTo>
                  <a:pt x="1185970" y="395323"/>
                </a:lnTo>
                <a:lnTo>
                  <a:pt x="1347537" y="395323"/>
                </a:lnTo>
                <a:lnTo>
                  <a:pt x="1347537" y="429699"/>
                </a:lnTo>
                <a:lnTo>
                  <a:pt x="1385350" y="429699"/>
                </a:lnTo>
                <a:lnTo>
                  <a:pt x="1385350" y="474388"/>
                </a:lnTo>
                <a:lnTo>
                  <a:pt x="1460977" y="474388"/>
                </a:lnTo>
                <a:lnTo>
                  <a:pt x="1460977" y="515639"/>
                </a:lnTo>
                <a:lnTo>
                  <a:pt x="1505666" y="515639"/>
                </a:lnTo>
                <a:lnTo>
                  <a:pt x="1505666" y="649705"/>
                </a:lnTo>
                <a:lnTo>
                  <a:pt x="1835675" y="649705"/>
                </a:lnTo>
                <a:lnTo>
                  <a:pt x="1835675" y="694394"/>
                </a:lnTo>
                <a:lnTo>
                  <a:pt x="1983492" y="694394"/>
                </a:lnTo>
                <a:lnTo>
                  <a:pt x="1983492" y="749396"/>
                </a:lnTo>
                <a:lnTo>
                  <a:pt x="2275687" y="749396"/>
                </a:lnTo>
                <a:lnTo>
                  <a:pt x="2275687" y="897212"/>
                </a:lnTo>
                <a:lnTo>
                  <a:pt x="2636634" y="897212"/>
                </a:lnTo>
                <a:lnTo>
                  <a:pt x="2636634" y="972839"/>
                </a:lnTo>
                <a:lnTo>
                  <a:pt x="3097272" y="972839"/>
                </a:lnTo>
                <a:lnTo>
                  <a:pt x="3097272" y="1086280"/>
                </a:lnTo>
                <a:lnTo>
                  <a:pt x="3289777" y="1086280"/>
                </a:lnTo>
                <a:lnTo>
                  <a:pt x="3289777" y="1210033"/>
                </a:lnTo>
                <a:lnTo>
                  <a:pt x="3451344" y="1210033"/>
                </a:lnTo>
                <a:lnTo>
                  <a:pt x="3451344" y="1333787"/>
                </a:lnTo>
                <a:lnTo>
                  <a:pt x="4042610" y="1333787"/>
                </a:lnTo>
                <a:lnTo>
                  <a:pt x="4042610" y="1581293"/>
                </a:lnTo>
                <a:lnTo>
                  <a:pt x="4121675" y="1581293"/>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114" name="Freeform 113">
            <a:extLst>
              <a:ext uri="{FF2B5EF4-FFF2-40B4-BE49-F238E27FC236}">
                <a16:creationId xmlns:a16="http://schemas.microsoft.com/office/drawing/2014/main" id="{229B84A3-C860-D81A-013B-49D7F42C834F}"/>
              </a:ext>
            </a:extLst>
          </p:cNvPr>
          <p:cNvSpPr/>
          <p:nvPr/>
        </p:nvSpPr>
        <p:spPr bwMode="auto">
          <a:xfrm>
            <a:off x="5881926" y="2587271"/>
            <a:ext cx="3757290" cy="1674108"/>
          </a:xfrm>
          <a:custGeom>
            <a:avLst/>
            <a:gdLst>
              <a:gd name="connsiteX0" fmla="*/ 0 w 3757290"/>
              <a:gd name="connsiteY0" fmla="*/ 0 h 1674108"/>
              <a:gd name="connsiteX1" fmla="*/ 75627 w 3757290"/>
              <a:gd name="connsiteY1" fmla="*/ 0 h 1674108"/>
              <a:gd name="connsiteX2" fmla="*/ 75627 w 3757290"/>
              <a:gd name="connsiteY2" fmla="*/ 37813 h 1674108"/>
              <a:gd name="connsiteX3" fmla="*/ 137504 w 3757290"/>
              <a:gd name="connsiteY3" fmla="*/ 37813 h 1674108"/>
              <a:gd name="connsiteX4" fmla="*/ 137504 w 3757290"/>
              <a:gd name="connsiteY4" fmla="*/ 37813 h 1674108"/>
              <a:gd name="connsiteX5" fmla="*/ 137504 w 3757290"/>
              <a:gd name="connsiteY5" fmla="*/ 72189 h 1674108"/>
              <a:gd name="connsiteX6" fmla="*/ 275008 w 3757290"/>
              <a:gd name="connsiteY6" fmla="*/ 72189 h 1674108"/>
              <a:gd name="connsiteX7" fmla="*/ 275008 w 3757290"/>
              <a:gd name="connsiteY7" fmla="*/ 113440 h 1674108"/>
              <a:gd name="connsiteX8" fmla="*/ 323134 w 3757290"/>
              <a:gd name="connsiteY8" fmla="*/ 113440 h 1674108"/>
              <a:gd name="connsiteX9" fmla="*/ 323134 w 3757290"/>
              <a:gd name="connsiteY9" fmla="*/ 178755 h 1674108"/>
              <a:gd name="connsiteX10" fmla="*/ 323134 w 3757290"/>
              <a:gd name="connsiteY10" fmla="*/ 178755 h 1674108"/>
              <a:gd name="connsiteX11" fmla="*/ 354072 w 3757290"/>
              <a:gd name="connsiteY11" fmla="*/ 178755 h 1674108"/>
              <a:gd name="connsiteX12" fmla="*/ 354072 w 3757290"/>
              <a:gd name="connsiteY12" fmla="*/ 240631 h 1674108"/>
              <a:gd name="connsiteX13" fmla="*/ 405636 w 3757290"/>
              <a:gd name="connsiteY13" fmla="*/ 240631 h 1674108"/>
              <a:gd name="connsiteX14" fmla="*/ 405636 w 3757290"/>
              <a:gd name="connsiteY14" fmla="*/ 305946 h 1674108"/>
              <a:gd name="connsiteX15" fmla="*/ 405636 w 3757290"/>
              <a:gd name="connsiteY15" fmla="*/ 305946 h 1674108"/>
              <a:gd name="connsiteX16" fmla="*/ 436575 w 3757290"/>
              <a:gd name="connsiteY16" fmla="*/ 305946 h 1674108"/>
              <a:gd name="connsiteX17" fmla="*/ 436575 w 3757290"/>
              <a:gd name="connsiteY17" fmla="*/ 340322 h 1674108"/>
              <a:gd name="connsiteX18" fmla="*/ 481263 w 3757290"/>
              <a:gd name="connsiteY18" fmla="*/ 340322 h 1674108"/>
              <a:gd name="connsiteX19" fmla="*/ 481263 w 3757290"/>
              <a:gd name="connsiteY19" fmla="*/ 374697 h 1674108"/>
              <a:gd name="connsiteX20" fmla="*/ 567203 w 3757290"/>
              <a:gd name="connsiteY20" fmla="*/ 374697 h 1674108"/>
              <a:gd name="connsiteX21" fmla="*/ 567203 w 3757290"/>
              <a:gd name="connsiteY21" fmla="*/ 409073 h 1674108"/>
              <a:gd name="connsiteX22" fmla="*/ 673769 w 3757290"/>
              <a:gd name="connsiteY22" fmla="*/ 409073 h 1674108"/>
              <a:gd name="connsiteX23" fmla="*/ 673769 w 3757290"/>
              <a:gd name="connsiteY23" fmla="*/ 409073 h 1674108"/>
              <a:gd name="connsiteX24" fmla="*/ 673769 w 3757290"/>
              <a:gd name="connsiteY24" fmla="*/ 440012 h 1674108"/>
              <a:gd name="connsiteX25" fmla="*/ 711582 w 3757290"/>
              <a:gd name="connsiteY25" fmla="*/ 440012 h 1674108"/>
              <a:gd name="connsiteX26" fmla="*/ 711582 w 3757290"/>
              <a:gd name="connsiteY26" fmla="*/ 470950 h 1674108"/>
              <a:gd name="connsiteX27" fmla="*/ 745958 w 3757290"/>
              <a:gd name="connsiteY27" fmla="*/ 470950 h 1674108"/>
              <a:gd name="connsiteX28" fmla="*/ 745958 w 3757290"/>
              <a:gd name="connsiteY28" fmla="*/ 505326 h 1674108"/>
              <a:gd name="connsiteX29" fmla="*/ 804397 w 3757290"/>
              <a:gd name="connsiteY29" fmla="*/ 505326 h 1674108"/>
              <a:gd name="connsiteX30" fmla="*/ 804397 w 3757290"/>
              <a:gd name="connsiteY30" fmla="*/ 543140 h 1674108"/>
              <a:gd name="connsiteX31" fmla="*/ 835336 w 3757290"/>
              <a:gd name="connsiteY31" fmla="*/ 543140 h 1674108"/>
              <a:gd name="connsiteX32" fmla="*/ 835336 w 3757290"/>
              <a:gd name="connsiteY32" fmla="*/ 611891 h 1674108"/>
              <a:gd name="connsiteX33" fmla="*/ 873149 w 3757290"/>
              <a:gd name="connsiteY33" fmla="*/ 611891 h 1674108"/>
              <a:gd name="connsiteX34" fmla="*/ 873149 w 3757290"/>
              <a:gd name="connsiteY34" fmla="*/ 653143 h 1674108"/>
              <a:gd name="connsiteX35" fmla="*/ 873149 w 3757290"/>
              <a:gd name="connsiteY35" fmla="*/ 653143 h 1674108"/>
              <a:gd name="connsiteX36" fmla="*/ 907525 w 3757290"/>
              <a:gd name="connsiteY36" fmla="*/ 653143 h 1674108"/>
              <a:gd name="connsiteX37" fmla="*/ 907525 w 3757290"/>
              <a:gd name="connsiteY37" fmla="*/ 718457 h 1674108"/>
              <a:gd name="connsiteX38" fmla="*/ 1014090 w 3757290"/>
              <a:gd name="connsiteY38" fmla="*/ 718457 h 1674108"/>
              <a:gd name="connsiteX39" fmla="*/ 1014090 w 3757290"/>
              <a:gd name="connsiteY39" fmla="*/ 770021 h 1674108"/>
              <a:gd name="connsiteX40" fmla="*/ 1055342 w 3757290"/>
              <a:gd name="connsiteY40" fmla="*/ 770021 h 1674108"/>
              <a:gd name="connsiteX41" fmla="*/ 1055342 w 3757290"/>
              <a:gd name="connsiteY41" fmla="*/ 814710 h 1674108"/>
              <a:gd name="connsiteX42" fmla="*/ 1182533 w 3757290"/>
              <a:gd name="connsiteY42" fmla="*/ 814710 h 1674108"/>
              <a:gd name="connsiteX43" fmla="*/ 1182533 w 3757290"/>
              <a:gd name="connsiteY43" fmla="*/ 855961 h 1674108"/>
              <a:gd name="connsiteX44" fmla="*/ 1230659 w 3757290"/>
              <a:gd name="connsiteY44" fmla="*/ 855961 h 1674108"/>
              <a:gd name="connsiteX45" fmla="*/ 1230659 w 3757290"/>
              <a:gd name="connsiteY45" fmla="*/ 907525 h 1674108"/>
              <a:gd name="connsiteX46" fmla="*/ 1405976 w 3757290"/>
              <a:gd name="connsiteY46" fmla="*/ 907525 h 1674108"/>
              <a:gd name="connsiteX47" fmla="*/ 1405976 w 3757290"/>
              <a:gd name="connsiteY47" fmla="*/ 965964 h 1674108"/>
              <a:gd name="connsiteX48" fmla="*/ 1839113 w 3757290"/>
              <a:gd name="connsiteY48" fmla="*/ 965964 h 1674108"/>
              <a:gd name="connsiteX49" fmla="*/ 1839113 w 3757290"/>
              <a:gd name="connsiteY49" fmla="*/ 1055341 h 1674108"/>
              <a:gd name="connsiteX50" fmla="*/ 2093495 w 3757290"/>
              <a:gd name="connsiteY50" fmla="*/ 1055341 h 1674108"/>
              <a:gd name="connsiteX51" fmla="*/ 2093495 w 3757290"/>
              <a:gd name="connsiteY51" fmla="*/ 1151594 h 1674108"/>
              <a:gd name="connsiteX52" fmla="*/ 2134746 w 3757290"/>
              <a:gd name="connsiteY52" fmla="*/ 1151594 h 1674108"/>
              <a:gd name="connsiteX53" fmla="*/ 2134746 w 3757290"/>
              <a:gd name="connsiteY53" fmla="*/ 1247846 h 1674108"/>
              <a:gd name="connsiteX54" fmla="*/ 2230999 w 3757290"/>
              <a:gd name="connsiteY54" fmla="*/ 1247846 h 1674108"/>
              <a:gd name="connsiteX55" fmla="*/ 2230999 w 3757290"/>
              <a:gd name="connsiteY55" fmla="*/ 1347537 h 1674108"/>
              <a:gd name="connsiteX56" fmla="*/ 2533507 w 3757290"/>
              <a:gd name="connsiteY56" fmla="*/ 1347537 h 1674108"/>
              <a:gd name="connsiteX57" fmla="*/ 2533507 w 3757290"/>
              <a:gd name="connsiteY57" fmla="*/ 1505666 h 1674108"/>
              <a:gd name="connsiteX58" fmla="*/ 3509784 w 3757290"/>
              <a:gd name="connsiteY58" fmla="*/ 1505666 h 1674108"/>
              <a:gd name="connsiteX59" fmla="*/ 3509784 w 3757290"/>
              <a:gd name="connsiteY59" fmla="*/ 1674108 h 1674108"/>
              <a:gd name="connsiteX60" fmla="*/ 3757290 w 3757290"/>
              <a:gd name="connsiteY60" fmla="*/ 1674108 h 16741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3757290" h="1674108">
                <a:moveTo>
                  <a:pt x="0" y="0"/>
                </a:moveTo>
                <a:lnTo>
                  <a:pt x="75627" y="0"/>
                </a:lnTo>
                <a:lnTo>
                  <a:pt x="75627" y="37813"/>
                </a:lnTo>
                <a:lnTo>
                  <a:pt x="137504" y="37813"/>
                </a:lnTo>
                <a:lnTo>
                  <a:pt x="137504" y="37813"/>
                </a:lnTo>
                <a:lnTo>
                  <a:pt x="137504" y="72189"/>
                </a:lnTo>
                <a:lnTo>
                  <a:pt x="275008" y="72189"/>
                </a:lnTo>
                <a:lnTo>
                  <a:pt x="275008" y="113440"/>
                </a:lnTo>
                <a:lnTo>
                  <a:pt x="323134" y="113440"/>
                </a:lnTo>
                <a:lnTo>
                  <a:pt x="323134" y="178755"/>
                </a:lnTo>
                <a:lnTo>
                  <a:pt x="323134" y="178755"/>
                </a:lnTo>
                <a:lnTo>
                  <a:pt x="354072" y="178755"/>
                </a:lnTo>
                <a:lnTo>
                  <a:pt x="354072" y="240631"/>
                </a:lnTo>
                <a:lnTo>
                  <a:pt x="405636" y="240631"/>
                </a:lnTo>
                <a:lnTo>
                  <a:pt x="405636" y="305946"/>
                </a:lnTo>
                <a:lnTo>
                  <a:pt x="405636" y="305946"/>
                </a:lnTo>
                <a:lnTo>
                  <a:pt x="436575" y="305946"/>
                </a:lnTo>
                <a:lnTo>
                  <a:pt x="436575" y="340322"/>
                </a:lnTo>
                <a:lnTo>
                  <a:pt x="481263" y="340322"/>
                </a:lnTo>
                <a:lnTo>
                  <a:pt x="481263" y="374697"/>
                </a:lnTo>
                <a:lnTo>
                  <a:pt x="567203" y="374697"/>
                </a:lnTo>
                <a:lnTo>
                  <a:pt x="567203" y="409073"/>
                </a:lnTo>
                <a:lnTo>
                  <a:pt x="673769" y="409073"/>
                </a:lnTo>
                <a:lnTo>
                  <a:pt x="673769" y="409073"/>
                </a:lnTo>
                <a:lnTo>
                  <a:pt x="673769" y="440012"/>
                </a:lnTo>
                <a:lnTo>
                  <a:pt x="711582" y="440012"/>
                </a:lnTo>
                <a:lnTo>
                  <a:pt x="711582" y="470950"/>
                </a:lnTo>
                <a:lnTo>
                  <a:pt x="745958" y="470950"/>
                </a:lnTo>
                <a:lnTo>
                  <a:pt x="745958" y="505326"/>
                </a:lnTo>
                <a:lnTo>
                  <a:pt x="804397" y="505326"/>
                </a:lnTo>
                <a:lnTo>
                  <a:pt x="804397" y="543140"/>
                </a:lnTo>
                <a:lnTo>
                  <a:pt x="835336" y="543140"/>
                </a:lnTo>
                <a:lnTo>
                  <a:pt x="835336" y="611891"/>
                </a:lnTo>
                <a:lnTo>
                  <a:pt x="873149" y="611891"/>
                </a:lnTo>
                <a:lnTo>
                  <a:pt x="873149" y="653143"/>
                </a:lnTo>
                <a:lnTo>
                  <a:pt x="873149" y="653143"/>
                </a:lnTo>
                <a:lnTo>
                  <a:pt x="907525" y="653143"/>
                </a:lnTo>
                <a:lnTo>
                  <a:pt x="907525" y="718457"/>
                </a:lnTo>
                <a:lnTo>
                  <a:pt x="1014090" y="718457"/>
                </a:lnTo>
                <a:lnTo>
                  <a:pt x="1014090" y="770021"/>
                </a:lnTo>
                <a:lnTo>
                  <a:pt x="1055342" y="770021"/>
                </a:lnTo>
                <a:lnTo>
                  <a:pt x="1055342" y="814710"/>
                </a:lnTo>
                <a:lnTo>
                  <a:pt x="1182533" y="814710"/>
                </a:lnTo>
                <a:lnTo>
                  <a:pt x="1182533" y="855961"/>
                </a:lnTo>
                <a:lnTo>
                  <a:pt x="1230659" y="855961"/>
                </a:lnTo>
                <a:lnTo>
                  <a:pt x="1230659" y="907525"/>
                </a:lnTo>
                <a:lnTo>
                  <a:pt x="1405976" y="907525"/>
                </a:lnTo>
                <a:lnTo>
                  <a:pt x="1405976" y="965964"/>
                </a:lnTo>
                <a:lnTo>
                  <a:pt x="1839113" y="965964"/>
                </a:lnTo>
                <a:lnTo>
                  <a:pt x="1839113" y="1055341"/>
                </a:lnTo>
                <a:lnTo>
                  <a:pt x="2093495" y="1055341"/>
                </a:lnTo>
                <a:lnTo>
                  <a:pt x="2093495" y="1151594"/>
                </a:lnTo>
                <a:lnTo>
                  <a:pt x="2134746" y="1151594"/>
                </a:lnTo>
                <a:lnTo>
                  <a:pt x="2134746" y="1247846"/>
                </a:lnTo>
                <a:lnTo>
                  <a:pt x="2230999" y="1247846"/>
                </a:lnTo>
                <a:lnTo>
                  <a:pt x="2230999" y="1347537"/>
                </a:lnTo>
                <a:lnTo>
                  <a:pt x="2533507" y="1347537"/>
                </a:lnTo>
                <a:lnTo>
                  <a:pt x="2533507" y="1505666"/>
                </a:lnTo>
                <a:lnTo>
                  <a:pt x="3509784" y="1505666"/>
                </a:lnTo>
                <a:lnTo>
                  <a:pt x="3509784" y="1674108"/>
                </a:lnTo>
                <a:lnTo>
                  <a:pt x="3757290" y="1674108"/>
                </a:lnTo>
              </a:path>
            </a:pathLst>
          </a:custGeom>
          <a:noFill/>
          <a:ln w="28575">
            <a:solidFill>
              <a:schemeClr val="accent3"/>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 name="Title 2">
            <a:extLst>
              <a:ext uri="{FF2B5EF4-FFF2-40B4-BE49-F238E27FC236}">
                <a16:creationId xmlns:a16="http://schemas.microsoft.com/office/drawing/2014/main" id="{BCD7F21E-43B0-1D4D-886E-32F7DAF3DFB6}"/>
              </a:ext>
            </a:extLst>
          </p:cNvPr>
          <p:cNvSpPr>
            <a:spLocks noGrp="1"/>
          </p:cNvSpPr>
          <p:nvPr>
            <p:ph type="title"/>
          </p:nvPr>
        </p:nvSpPr>
        <p:spPr/>
        <p:txBody>
          <a:bodyPr/>
          <a:lstStyle/>
          <a:p>
            <a:r>
              <a:rPr lang="en-US" dirty="0"/>
              <a:t>RR6: </a:t>
            </a:r>
            <a:r>
              <a:rPr lang="en-US" noProof="0" dirty="0">
                <a:latin typeface="+mj-lt"/>
                <a:ea typeface="Roboto Condensed" panose="02000000000000000000" pitchFamily="2" charset="0"/>
              </a:rPr>
              <a:t>3 Factors Predict Survival Benefit </a:t>
            </a:r>
            <a:br>
              <a:rPr lang="en-US" noProof="0" dirty="0">
                <a:latin typeface="+mj-lt"/>
                <a:ea typeface="Roboto Condensed" panose="02000000000000000000" pitchFamily="2" charset="0"/>
              </a:rPr>
            </a:br>
            <a:r>
              <a:rPr lang="en-US" dirty="0"/>
              <a:t>With Ruxolitinib in Patients With MF </a:t>
            </a:r>
          </a:p>
        </p:txBody>
      </p:sp>
      <p:sp>
        <p:nvSpPr>
          <p:cNvPr id="4" name="Content Placeholder 3">
            <a:extLst>
              <a:ext uri="{FF2B5EF4-FFF2-40B4-BE49-F238E27FC236}">
                <a16:creationId xmlns:a16="http://schemas.microsoft.com/office/drawing/2014/main" id="{FD082673-7091-3358-527D-7F303E460BC3}"/>
              </a:ext>
            </a:extLst>
          </p:cNvPr>
          <p:cNvSpPr>
            <a:spLocks noGrp="1"/>
          </p:cNvSpPr>
          <p:nvPr>
            <p:ph idx="1"/>
          </p:nvPr>
        </p:nvSpPr>
        <p:spPr>
          <a:xfrm>
            <a:off x="609759" y="1402398"/>
            <a:ext cx="9379051" cy="580572"/>
          </a:xfrm>
        </p:spPr>
        <p:txBody>
          <a:bodyPr/>
          <a:lstStyle/>
          <a:p>
            <a:pPr marL="251460" indent="-251460"/>
            <a:r>
              <a:rPr lang="en-US" sz="1800" dirty="0"/>
              <a:t>Assessment of potential predictors of survival in patients with intermediate-1‒risk or </a:t>
            </a:r>
            <a:br>
              <a:rPr lang="en-US" sz="1800" dirty="0"/>
            </a:br>
            <a:r>
              <a:rPr lang="en-US" sz="1800" dirty="0"/>
              <a:t>higher MF who had received ruxolitinib for ≥6 mo in observational study </a:t>
            </a:r>
          </a:p>
        </p:txBody>
      </p:sp>
      <p:sp>
        <p:nvSpPr>
          <p:cNvPr id="5" name="Text Box 15">
            <a:extLst>
              <a:ext uri="{FF2B5EF4-FFF2-40B4-BE49-F238E27FC236}">
                <a16:creationId xmlns:a16="http://schemas.microsoft.com/office/drawing/2014/main" id="{7B00F2F9-0A96-90EF-6D4A-53A732AC6456}"/>
              </a:ext>
            </a:extLst>
          </p:cNvPr>
          <p:cNvSpPr txBox="1">
            <a:spLocks noChangeArrowheads="1"/>
          </p:cNvSpPr>
          <p:nvPr/>
        </p:nvSpPr>
        <p:spPr bwMode="auto">
          <a:xfrm>
            <a:off x="411481" y="6368632"/>
            <a:ext cx="2338069"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456651" rtl="0" eaLnBrk="0" fontAlgn="base" latinLnBrk="0" hangingPunct="0">
              <a:lnSpc>
                <a:spcPct val="100000"/>
              </a:lnSpc>
              <a:spcBef>
                <a:spcPct val="0"/>
              </a:spcBef>
              <a:spcAft>
                <a:spcPct val="0"/>
              </a:spcAft>
              <a:buClrTx/>
              <a:buSzTx/>
              <a:buFontTx/>
              <a:buNone/>
              <a:tabLst/>
              <a:defRPr/>
            </a:pPr>
            <a:r>
              <a:rPr kumimoji="0" lang="en-US" altLang="en-US" sz="1200" b="0" i="0" u="none" strike="noStrike" kern="1200" cap="none" spc="-11"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Maffioli. Blood Adv. 2022;6:1855</a:t>
            </a:r>
            <a:r>
              <a:rPr kumimoji="0" lang="nl-NL" altLang="en-US" sz="1200" b="0" i="0" u="none" strike="noStrike" kern="1200" cap="none" spc="-11"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t>
            </a:r>
          </a:p>
        </p:txBody>
      </p:sp>
      <p:sp>
        <p:nvSpPr>
          <p:cNvPr id="9" name="Text Box 15">
            <a:extLst>
              <a:ext uri="{FF2B5EF4-FFF2-40B4-BE49-F238E27FC236}">
                <a16:creationId xmlns:a16="http://schemas.microsoft.com/office/drawing/2014/main" id="{9D34992E-7BF3-FFD3-8C77-8342C4742FC4}"/>
              </a:ext>
            </a:extLst>
          </p:cNvPr>
          <p:cNvSpPr txBox="1">
            <a:spLocks noChangeArrowheads="1"/>
          </p:cNvSpPr>
          <p:nvPr/>
        </p:nvSpPr>
        <p:spPr bwMode="auto">
          <a:xfrm>
            <a:off x="5854917" y="1989836"/>
            <a:ext cx="4475255" cy="307777"/>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ctr" defTabSz="456651" rtl="0" eaLnBrk="0" fontAlgn="base" latinLnBrk="0" hangingPunct="0">
              <a:lnSpc>
                <a:spcPct val="100000"/>
              </a:lnSpc>
              <a:spcBef>
                <a:spcPct val="0"/>
              </a:spcBef>
              <a:spcAft>
                <a:spcPct val="0"/>
              </a:spcAft>
              <a:buClrTx/>
              <a:buSzTx/>
              <a:buFontTx/>
              <a:buNone/>
              <a:tabLst/>
              <a:defRPr/>
            </a:pPr>
            <a:r>
              <a:rPr kumimoji="0" lang="en-US" altLang="en-US" sz="1400" b="1" i="0" u="none" strike="noStrike" kern="1200" cap="none" spc="-11"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 By RR6 Risk Group (Training Cohort)</a:t>
            </a:r>
            <a:endParaRPr kumimoji="0" lang="nl-NL" altLang="en-US" sz="1400" b="1" i="0" u="none" strike="noStrike" kern="1200" cap="none" spc="-11"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nvGrpSpPr>
          <p:cNvPr id="32" name="Group 31">
            <a:extLst>
              <a:ext uri="{FF2B5EF4-FFF2-40B4-BE49-F238E27FC236}">
                <a16:creationId xmlns:a16="http://schemas.microsoft.com/office/drawing/2014/main" id="{AA39DD1C-E77A-E7B6-1D9D-6798109D7D09}"/>
              </a:ext>
            </a:extLst>
          </p:cNvPr>
          <p:cNvGrpSpPr/>
          <p:nvPr/>
        </p:nvGrpSpPr>
        <p:grpSpPr>
          <a:xfrm>
            <a:off x="178055" y="2155594"/>
            <a:ext cx="4835692" cy="3838148"/>
            <a:chOff x="899968" y="2192170"/>
            <a:chExt cx="4835692" cy="3838148"/>
          </a:xfrm>
        </p:grpSpPr>
        <p:sp>
          <p:nvSpPr>
            <p:cNvPr id="2" name="Rectangle 1">
              <a:extLst>
                <a:ext uri="{FF2B5EF4-FFF2-40B4-BE49-F238E27FC236}">
                  <a16:creationId xmlns:a16="http://schemas.microsoft.com/office/drawing/2014/main" id="{FEC76E48-A8D3-5087-9275-052401D27A44}"/>
                </a:ext>
              </a:extLst>
            </p:cNvPr>
            <p:cNvSpPr/>
            <p:nvPr/>
          </p:nvSpPr>
          <p:spPr>
            <a:xfrm>
              <a:off x="2168203" y="5087690"/>
              <a:ext cx="2444612" cy="942628"/>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Response to ruxolitinib after </a:t>
              </a:r>
              <a:b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 mo of treatment: </a:t>
              </a:r>
              <a:r>
                <a:rPr kumimoji="0" lang="en-US" sz="12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RR6</a:t>
              </a:r>
            </a:p>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2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200" b="1"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Calculator at www.rr6.eu</a:t>
              </a:r>
            </a:p>
          </p:txBody>
        </p:sp>
        <p:sp>
          <p:nvSpPr>
            <p:cNvPr id="6" name="Arrow: Down 5">
              <a:extLst>
                <a:ext uri="{FF2B5EF4-FFF2-40B4-BE49-F238E27FC236}">
                  <a16:creationId xmlns:a16="http://schemas.microsoft.com/office/drawing/2014/main" id="{D539F467-BF59-E5EC-B0BF-1BE9A941E2C2}"/>
                </a:ext>
              </a:extLst>
            </p:cNvPr>
            <p:cNvSpPr/>
            <p:nvPr/>
          </p:nvSpPr>
          <p:spPr>
            <a:xfrm rot="16200000">
              <a:off x="4586425" y="5347694"/>
              <a:ext cx="433138" cy="366745"/>
            </a:xfrm>
            <a:prstGeom prst="downArrow">
              <a:avLst>
                <a:gd name="adj1" fmla="val 64150"/>
                <a:gd name="adj2" fmla="val 53122"/>
              </a:avLst>
            </a:prstGeom>
            <a:solidFill>
              <a:srgbClr val="0158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 name="Rectangle 10">
              <a:extLst>
                <a:ext uri="{FF2B5EF4-FFF2-40B4-BE49-F238E27FC236}">
                  <a16:creationId xmlns:a16="http://schemas.microsoft.com/office/drawing/2014/main" id="{BFA04FE7-D674-CFB9-67FD-380BA10AE760}"/>
                </a:ext>
              </a:extLst>
            </p:cNvPr>
            <p:cNvSpPr/>
            <p:nvPr/>
          </p:nvSpPr>
          <p:spPr>
            <a:xfrm>
              <a:off x="2482850" y="5718512"/>
              <a:ext cx="1813666" cy="228684"/>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2" name="Rectangle 11">
              <a:extLst>
                <a:ext uri="{FF2B5EF4-FFF2-40B4-BE49-F238E27FC236}">
                  <a16:creationId xmlns:a16="http://schemas.microsoft.com/office/drawing/2014/main" id="{C44E959F-AC8A-E553-A4C0-E6D5265DCAC4}"/>
                </a:ext>
              </a:extLst>
            </p:cNvPr>
            <p:cNvSpPr/>
            <p:nvPr/>
          </p:nvSpPr>
          <p:spPr>
            <a:xfrm>
              <a:off x="2168203" y="2662093"/>
              <a:ext cx="656083" cy="611488"/>
            </a:xfrm>
            <a:prstGeom prst="rect">
              <a:avLst/>
            </a:prstGeom>
            <a:solidFill>
              <a:schemeClr val="accent2">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ctr" defTabSz="914400" rtl="0" eaLnBrk="0" fontAlgn="base" latinLnBrk="0" hangingPunct="0">
                <a:lnSpc>
                  <a:spcPct val="100000"/>
                </a:lnSpc>
                <a:spcBef>
                  <a:spcPct val="0"/>
                </a:spcBef>
                <a:spcAft>
                  <a:spcPct val="0"/>
                </a:spcAft>
                <a:buClrTx/>
                <a:buSzTx/>
                <a:buFont typeface="Wingdings" panose="05000000000000000000" pitchFamily="2" charset="2"/>
                <a:buChar char="ü"/>
                <a:tabLst/>
                <a:defRPr/>
              </a:pPr>
              <a:r>
                <a:rPr kumimoji="0" lang="en-US" sz="4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p>
          </p:txBody>
        </p:sp>
        <p:sp>
          <p:nvSpPr>
            <p:cNvPr id="13" name="Rectangle 12">
              <a:extLst>
                <a:ext uri="{FF2B5EF4-FFF2-40B4-BE49-F238E27FC236}">
                  <a16:creationId xmlns:a16="http://schemas.microsoft.com/office/drawing/2014/main" id="{0C185D7B-06E8-19DE-B6C4-4F6D3F637094}"/>
                </a:ext>
              </a:extLst>
            </p:cNvPr>
            <p:cNvSpPr/>
            <p:nvPr/>
          </p:nvSpPr>
          <p:spPr>
            <a:xfrm>
              <a:off x="3058105" y="2662093"/>
              <a:ext cx="656083" cy="611488"/>
            </a:xfrm>
            <a:prstGeom prst="rect">
              <a:avLst/>
            </a:prstGeom>
            <a:solidFill>
              <a:schemeClr val="accent2">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ctr" defTabSz="914400" rtl="0" eaLnBrk="0" fontAlgn="base" latinLnBrk="0" hangingPunct="0">
                <a:lnSpc>
                  <a:spcPct val="100000"/>
                </a:lnSpc>
                <a:spcBef>
                  <a:spcPct val="0"/>
                </a:spcBef>
                <a:spcAft>
                  <a:spcPct val="0"/>
                </a:spcAft>
                <a:buClrTx/>
                <a:buSzTx/>
                <a:buFont typeface="Wingdings" panose="05000000000000000000" pitchFamily="2" charset="2"/>
                <a:buChar char="ü"/>
                <a:tabLst/>
                <a:defRPr/>
              </a:pPr>
              <a:r>
                <a:rPr kumimoji="0" lang="en-US" sz="4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p>
          </p:txBody>
        </p:sp>
        <p:sp>
          <p:nvSpPr>
            <p:cNvPr id="14" name="Rectangle 13">
              <a:extLst>
                <a:ext uri="{FF2B5EF4-FFF2-40B4-BE49-F238E27FC236}">
                  <a16:creationId xmlns:a16="http://schemas.microsoft.com/office/drawing/2014/main" id="{0338AB23-D0C0-6A87-3F2F-35F14F185DE7}"/>
                </a:ext>
              </a:extLst>
            </p:cNvPr>
            <p:cNvSpPr/>
            <p:nvPr/>
          </p:nvSpPr>
          <p:spPr>
            <a:xfrm>
              <a:off x="3956732" y="2662093"/>
              <a:ext cx="656083" cy="611488"/>
            </a:xfrm>
            <a:prstGeom prst="rect">
              <a:avLst/>
            </a:prstGeom>
            <a:solidFill>
              <a:schemeClr val="accent2">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ctr" defTabSz="914400" rtl="0" eaLnBrk="0" fontAlgn="base" latinLnBrk="0" hangingPunct="0">
                <a:lnSpc>
                  <a:spcPct val="100000"/>
                </a:lnSpc>
                <a:spcBef>
                  <a:spcPct val="0"/>
                </a:spcBef>
                <a:spcAft>
                  <a:spcPct val="0"/>
                </a:spcAft>
                <a:buClrTx/>
                <a:buSzTx/>
                <a:buFont typeface="Wingdings" panose="05000000000000000000" pitchFamily="2" charset="2"/>
                <a:buChar char="ü"/>
                <a:tabLst/>
                <a:defRPr/>
              </a:pPr>
              <a:r>
                <a:rPr kumimoji="0" lang="en-US" sz="4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p>
          </p:txBody>
        </p:sp>
        <p:sp>
          <p:nvSpPr>
            <p:cNvPr id="15" name="Rectangle 14">
              <a:extLst>
                <a:ext uri="{FF2B5EF4-FFF2-40B4-BE49-F238E27FC236}">
                  <a16:creationId xmlns:a16="http://schemas.microsoft.com/office/drawing/2014/main" id="{15815FAA-E251-C626-3DF3-EC4FC7FCC658}"/>
                </a:ext>
              </a:extLst>
            </p:cNvPr>
            <p:cNvSpPr/>
            <p:nvPr/>
          </p:nvSpPr>
          <p:spPr>
            <a:xfrm>
              <a:off x="2168203" y="3398303"/>
              <a:ext cx="656083" cy="611488"/>
            </a:xfrm>
            <a:prstGeom prst="rect">
              <a:avLst/>
            </a:prstGeom>
            <a:solidFill>
              <a:schemeClr val="accent2">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ctr" defTabSz="914400" rtl="0" eaLnBrk="0" fontAlgn="base" latinLnBrk="0" hangingPunct="0">
                <a:lnSpc>
                  <a:spcPct val="100000"/>
                </a:lnSpc>
                <a:spcBef>
                  <a:spcPct val="0"/>
                </a:spcBef>
                <a:spcAft>
                  <a:spcPct val="0"/>
                </a:spcAft>
                <a:buClrTx/>
                <a:buSzTx/>
                <a:buFont typeface="Wingdings" panose="05000000000000000000" pitchFamily="2" charset="2"/>
                <a:buChar char="ü"/>
                <a:tabLst/>
                <a:defRPr/>
              </a:pPr>
              <a:r>
                <a:rPr kumimoji="0" lang="en-US" sz="4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p>
          </p:txBody>
        </p:sp>
        <p:sp>
          <p:nvSpPr>
            <p:cNvPr id="16" name="Rectangle 15">
              <a:extLst>
                <a:ext uri="{FF2B5EF4-FFF2-40B4-BE49-F238E27FC236}">
                  <a16:creationId xmlns:a16="http://schemas.microsoft.com/office/drawing/2014/main" id="{86D0DB93-D9EA-EA30-7D6F-E35C2D693E0B}"/>
                </a:ext>
              </a:extLst>
            </p:cNvPr>
            <p:cNvSpPr/>
            <p:nvPr/>
          </p:nvSpPr>
          <p:spPr>
            <a:xfrm>
              <a:off x="3058105" y="3398303"/>
              <a:ext cx="656083" cy="611488"/>
            </a:xfrm>
            <a:prstGeom prst="rect">
              <a:avLst/>
            </a:prstGeom>
            <a:solidFill>
              <a:schemeClr val="accent2">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ctr" defTabSz="914400" rtl="0" eaLnBrk="0" fontAlgn="base" latinLnBrk="0" hangingPunct="0">
                <a:lnSpc>
                  <a:spcPct val="100000"/>
                </a:lnSpc>
                <a:spcBef>
                  <a:spcPct val="0"/>
                </a:spcBef>
                <a:spcAft>
                  <a:spcPct val="0"/>
                </a:spcAft>
                <a:buClrTx/>
                <a:buSzTx/>
                <a:buFont typeface="Wingdings" panose="05000000000000000000" pitchFamily="2" charset="2"/>
                <a:buChar char="ü"/>
                <a:tabLst/>
                <a:defRPr/>
              </a:pPr>
              <a:r>
                <a:rPr kumimoji="0" lang="en-US" sz="4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p>
          </p:txBody>
        </p:sp>
        <p:sp>
          <p:nvSpPr>
            <p:cNvPr id="17" name="Rectangle 16">
              <a:extLst>
                <a:ext uri="{FF2B5EF4-FFF2-40B4-BE49-F238E27FC236}">
                  <a16:creationId xmlns:a16="http://schemas.microsoft.com/office/drawing/2014/main" id="{2C038A78-9C42-D4D9-8F83-345ED2D09DD9}"/>
                </a:ext>
              </a:extLst>
            </p:cNvPr>
            <p:cNvSpPr/>
            <p:nvPr/>
          </p:nvSpPr>
          <p:spPr>
            <a:xfrm>
              <a:off x="3956732" y="3398303"/>
              <a:ext cx="656083" cy="611488"/>
            </a:xfrm>
            <a:prstGeom prst="rect">
              <a:avLst/>
            </a:prstGeom>
            <a:solidFill>
              <a:schemeClr val="accent2">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ctr" defTabSz="914400" rtl="0" eaLnBrk="0" fontAlgn="base" latinLnBrk="0" hangingPunct="0">
                <a:lnSpc>
                  <a:spcPct val="100000"/>
                </a:lnSpc>
                <a:spcBef>
                  <a:spcPct val="0"/>
                </a:spcBef>
                <a:spcAft>
                  <a:spcPct val="0"/>
                </a:spcAft>
                <a:buClrTx/>
                <a:buSzTx/>
                <a:buFont typeface="Wingdings" panose="05000000000000000000" pitchFamily="2" charset="2"/>
                <a:buChar char="ü"/>
                <a:tabLst/>
                <a:defRPr/>
              </a:pPr>
              <a:r>
                <a:rPr kumimoji="0" lang="en-US" sz="4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p>
          </p:txBody>
        </p:sp>
        <p:sp>
          <p:nvSpPr>
            <p:cNvPr id="18" name="Rectangle 17">
              <a:extLst>
                <a:ext uri="{FF2B5EF4-FFF2-40B4-BE49-F238E27FC236}">
                  <a16:creationId xmlns:a16="http://schemas.microsoft.com/office/drawing/2014/main" id="{EEC5B05E-3F6A-D776-C3C8-60D61BF0F0AB}"/>
                </a:ext>
              </a:extLst>
            </p:cNvPr>
            <p:cNvSpPr/>
            <p:nvPr/>
          </p:nvSpPr>
          <p:spPr>
            <a:xfrm>
              <a:off x="2168203" y="4119057"/>
              <a:ext cx="656083" cy="611488"/>
            </a:xfrm>
            <a:prstGeom prst="rect">
              <a:avLst/>
            </a:prstGeom>
            <a:solidFill>
              <a:schemeClr val="accent2">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ctr" defTabSz="914400" rtl="0" eaLnBrk="0" fontAlgn="base" latinLnBrk="0" hangingPunct="0">
                <a:lnSpc>
                  <a:spcPct val="100000"/>
                </a:lnSpc>
                <a:spcBef>
                  <a:spcPct val="0"/>
                </a:spcBef>
                <a:spcAft>
                  <a:spcPct val="0"/>
                </a:spcAft>
                <a:buClrTx/>
                <a:buSzTx/>
                <a:buFont typeface="Wingdings" panose="05000000000000000000" pitchFamily="2" charset="2"/>
                <a:buChar char="ü"/>
                <a:tabLst/>
                <a:defRPr/>
              </a:pPr>
              <a:r>
                <a:rPr kumimoji="0" lang="en-US" sz="4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p>
          </p:txBody>
        </p:sp>
        <p:sp>
          <p:nvSpPr>
            <p:cNvPr id="19" name="Rectangle 18">
              <a:extLst>
                <a:ext uri="{FF2B5EF4-FFF2-40B4-BE49-F238E27FC236}">
                  <a16:creationId xmlns:a16="http://schemas.microsoft.com/office/drawing/2014/main" id="{10BDBE0C-4695-BAC2-DDF6-A53717ECDE09}"/>
                </a:ext>
              </a:extLst>
            </p:cNvPr>
            <p:cNvSpPr/>
            <p:nvPr/>
          </p:nvSpPr>
          <p:spPr>
            <a:xfrm>
              <a:off x="3058105" y="4119057"/>
              <a:ext cx="656083" cy="611488"/>
            </a:xfrm>
            <a:prstGeom prst="rect">
              <a:avLst/>
            </a:prstGeom>
            <a:solidFill>
              <a:schemeClr val="accent2">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ctr" defTabSz="914400" rtl="0" eaLnBrk="0" fontAlgn="base" latinLnBrk="0" hangingPunct="0">
                <a:lnSpc>
                  <a:spcPct val="100000"/>
                </a:lnSpc>
                <a:spcBef>
                  <a:spcPct val="0"/>
                </a:spcBef>
                <a:spcAft>
                  <a:spcPct val="0"/>
                </a:spcAft>
                <a:buClrTx/>
                <a:buSzTx/>
                <a:buFont typeface="Wingdings" panose="05000000000000000000" pitchFamily="2" charset="2"/>
                <a:buChar char="ü"/>
                <a:tabLst/>
                <a:defRPr/>
              </a:pPr>
              <a:r>
                <a:rPr kumimoji="0" lang="en-US" sz="4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p>
          </p:txBody>
        </p:sp>
        <p:sp>
          <p:nvSpPr>
            <p:cNvPr id="20" name="Rectangle 19">
              <a:extLst>
                <a:ext uri="{FF2B5EF4-FFF2-40B4-BE49-F238E27FC236}">
                  <a16:creationId xmlns:a16="http://schemas.microsoft.com/office/drawing/2014/main" id="{430DEE24-544D-8DA1-5D5C-1D62A4165E72}"/>
                </a:ext>
              </a:extLst>
            </p:cNvPr>
            <p:cNvSpPr/>
            <p:nvPr/>
          </p:nvSpPr>
          <p:spPr>
            <a:xfrm>
              <a:off x="3956732" y="4119057"/>
              <a:ext cx="656083" cy="611488"/>
            </a:xfrm>
            <a:prstGeom prst="rect">
              <a:avLst/>
            </a:prstGeom>
            <a:solidFill>
              <a:schemeClr val="accent2">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marR="0" lvl="0" indent="-285750" algn="ctr" defTabSz="914400" rtl="0" eaLnBrk="0" fontAlgn="base" latinLnBrk="0" hangingPunct="0">
                <a:lnSpc>
                  <a:spcPct val="100000"/>
                </a:lnSpc>
                <a:spcBef>
                  <a:spcPct val="0"/>
                </a:spcBef>
                <a:spcAft>
                  <a:spcPct val="0"/>
                </a:spcAft>
                <a:buClrTx/>
                <a:buSzTx/>
                <a:buFont typeface="Wingdings" panose="05000000000000000000" pitchFamily="2" charset="2"/>
                <a:buChar char="ü"/>
                <a:tabLst/>
                <a:defRPr/>
              </a:pPr>
              <a:r>
                <a:rPr kumimoji="0" lang="en-US" sz="4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t>
              </a:r>
            </a:p>
          </p:txBody>
        </p:sp>
        <p:sp>
          <p:nvSpPr>
            <p:cNvPr id="21" name="TextBox 20">
              <a:extLst>
                <a:ext uri="{FF2B5EF4-FFF2-40B4-BE49-F238E27FC236}">
                  <a16:creationId xmlns:a16="http://schemas.microsoft.com/office/drawing/2014/main" id="{E603BAE7-9F27-96B9-0C62-40265FBBDF3F}"/>
                </a:ext>
              </a:extLst>
            </p:cNvPr>
            <p:cNvSpPr txBox="1"/>
            <p:nvPr/>
          </p:nvSpPr>
          <p:spPr>
            <a:xfrm>
              <a:off x="2013637" y="2192170"/>
              <a:ext cx="942246" cy="52322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RUX Dose Started</a:t>
              </a:r>
            </a:p>
          </p:txBody>
        </p:sp>
        <p:sp>
          <p:nvSpPr>
            <p:cNvPr id="22" name="TextBox 21">
              <a:extLst>
                <a:ext uri="{FF2B5EF4-FFF2-40B4-BE49-F238E27FC236}">
                  <a16:creationId xmlns:a16="http://schemas.microsoft.com/office/drawing/2014/main" id="{8FF6785E-6CFC-B4A1-4DC5-4774816F51B5}"/>
                </a:ext>
              </a:extLst>
            </p:cNvPr>
            <p:cNvSpPr txBox="1"/>
            <p:nvPr/>
          </p:nvSpPr>
          <p:spPr>
            <a:xfrm>
              <a:off x="2915023" y="2198694"/>
              <a:ext cx="942246" cy="52322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After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3 Mo</a:t>
              </a:r>
            </a:p>
          </p:txBody>
        </p:sp>
        <p:sp>
          <p:nvSpPr>
            <p:cNvPr id="23" name="TextBox 22">
              <a:extLst>
                <a:ext uri="{FF2B5EF4-FFF2-40B4-BE49-F238E27FC236}">
                  <a16:creationId xmlns:a16="http://schemas.microsoft.com/office/drawing/2014/main" id="{9C9BA5FD-CFA0-6DFA-1BD4-1A800DC7296E}"/>
                </a:ext>
              </a:extLst>
            </p:cNvPr>
            <p:cNvSpPr txBox="1"/>
            <p:nvPr/>
          </p:nvSpPr>
          <p:spPr>
            <a:xfrm>
              <a:off x="3813650" y="2205219"/>
              <a:ext cx="942246" cy="523220"/>
            </a:xfrm>
            <a:prstGeom prst="rect">
              <a:avLst/>
            </a:prstGeom>
            <a:noFill/>
          </p:spPr>
          <p:txBody>
            <a:bodyPr wrap="squar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After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6 Mo</a:t>
              </a:r>
            </a:p>
          </p:txBody>
        </p:sp>
        <p:sp>
          <p:nvSpPr>
            <p:cNvPr id="24" name="TextBox 23">
              <a:extLst>
                <a:ext uri="{FF2B5EF4-FFF2-40B4-BE49-F238E27FC236}">
                  <a16:creationId xmlns:a16="http://schemas.microsoft.com/office/drawing/2014/main" id="{43D7BBD7-09D5-21BA-211C-87BA10A8AF05}"/>
                </a:ext>
              </a:extLst>
            </p:cNvPr>
            <p:cNvSpPr txBox="1"/>
            <p:nvPr/>
          </p:nvSpPr>
          <p:spPr>
            <a:xfrm>
              <a:off x="1014911" y="2600699"/>
              <a:ext cx="1155173" cy="738664"/>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RBC Transfusion Need</a:t>
              </a:r>
            </a:p>
          </p:txBody>
        </p:sp>
        <p:sp>
          <p:nvSpPr>
            <p:cNvPr id="25" name="TextBox 24">
              <a:extLst>
                <a:ext uri="{FF2B5EF4-FFF2-40B4-BE49-F238E27FC236}">
                  <a16:creationId xmlns:a16="http://schemas.microsoft.com/office/drawing/2014/main" id="{68FBEEEC-BF00-9C8E-3E9F-C9FAA226784F}"/>
                </a:ext>
              </a:extLst>
            </p:cNvPr>
            <p:cNvSpPr txBox="1"/>
            <p:nvPr/>
          </p:nvSpPr>
          <p:spPr>
            <a:xfrm>
              <a:off x="899968" y="3337651"/>
              <a:ext cx="1270116" cy="738664"/>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Spleen Length Reduction ≤30% </a:t>
              </a:r>
            </a:p>
          </p:txBody>
        </p:sp>
        <p:sp>
          <p:nvSpPr>
            <p:cNvPr id="26" name="TextBox 25">
              <a:extLst>
                <a:ext uri="{FF2B5EF4-FFF2-40B4-BE49-F238E27FC236}">
                  <a16:creationId xmlns:a16="http://schemas.microsoft.com/office/drawing/2014/main" id="{9F2269D5-FA2D-EEDB-5D85-467E6C63DB8D}"/>
                </a:ext>
              </a:extLst>
            </p:cNvPr>
            <p:cNvSpPr txBox="1"/>
            <p:nvPr/>
          </p:nvSpPr>
          <p:spPr>
            <a:xfrm>
              <a:off x="1014911" y="4162388"/>
              <a:ext cx="1155173" cy="523220"/>
            </a:xfrm>
            <a:prstGeom prst="rect">
              <a:avLst/>
            </a:prstGeom>
            <a:noFill/>
          </p:spPr>
          <p:txBody>
            <a:bodyPr wrap="square" rtlCol="0">
              <a:spAutoFit/>
            </a:bodyPr>
            <a:lstStyle/>
            <a:p>
              <a:pPr marL="0" marR="0" lvl="0" indent="0" algn="r" defTabSz="914400" rtl="0" eaLnBrk="0" fontAlgn="base" latinLnBrk="0" hangingPunct="0">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RUX Dose &lt;20 mg BID</a:t>
              </a:r>
            </a:p>
          </p:txBody>
        </p:sp>
        <p:sp>
          <p:nvSpPr>
            <p:cNvPr id="27" name="Arrow: Down 26">
              <a:extLst>
                <a:ext uri="{FF2B5EF4-FFF2-40B4-BE49-F238E27FC236}">
                  <a16:creationId xmlns:a16="http://schemas.microsoft.com/office/drawing/2014/main" id="{5E633A5D-43F2-E911-18ED-4CB75C63A90C}"/>
                </a:ext>
              </a:extLst>
            </p:cNvPr>
            <p:cNvSpPr/>
            <p:nvPr/>
          </p:nvSpPr>
          <p:spPr>
            <a:xfrm>
              <a:off x="2429087" y="4770691"/>
              <a:ext cx="134314" cy="316067"/>
            </a:xfrm>
            <a:prstGeom prst="downArrow">
              <a:avLst/>
            </a:prstGeom>
            <a:solidFill>
              <a:srgbClr val="0158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8" name="Arrow: Down 27">
              <a:extLst>
                <a:ext uri="{FF2B5EF4-FFF2-40B4-BE49-F238E27FC236}">
                  <a16:creationId xmlns:a16="http://schemas.microsoft.com/office/drawing/2014/main" id="{8E22F855-5C06-35CB-7E8F-2D803DE739F6}"/>
                </a:ext>
              </a:extLst>
            </p:cNvPr>
            <p:cNvSpPr/>
            <p:nvPr/>
          </p:nvSpPr>
          <p:spPr>
            <a:xfrm>
              <a:off x="3318988" y="4770691"/>
              <a:ext cx="134314" cy="316067"/>
            </a:xfrm>
            <a:prstGeom prst="downArrow">
              <a:avLst/>
            </a:prstGeom>
            <a:solidFill>
              <a:srgbClr val="0158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9" name="Arrow: Down 28">
              <a:extLst>
                <a:ext uri="{FF2B5EF4-FFF2-40B4-BE49-F238E27FC236}">
                  <a16:creationId xmlns:a16="http://schemas.microsoft.com/office/drawing/2014/main" id="{59ED55D1-3A4E-D001-7DD3-4CE7A8506C5A}"/>
                </a:ext>
              </a:extLst>
            </p:cNvPr>
            <p:cNvSpPr/>
            <p:nvPr/>
          </p:nvSpPr>
          <p:spPr>
            <a:xfrm>
              <a:off x="4212424" y="4770691"/>
              <a:ext cx="134314" cy="316067"/>
            </a:xfrm>
            <a:prstGeom prst="downArrow">
              <a:avLst/>
            </a:prstGeom>
            <a:solidFill>
              <a:srgbClr val="0158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30" name="TextBox 29">
              <a:extLst>
                <a:ext uri="{FF2B5EF4-FFF2-40B4-BE49-F238E27FC236}">
                  <a16:creationId xmlns:a16="http://schemas.microsoft.com/office/drawing/2014/main" id="{F9BDEA62-5611-80B8-CC0B-DF0A8E25EB66}"/>
                </a:ext>
              </a:extLst>
            </p:cNvPr>
            <p:cNvSpPr txBox="1"/>
            <p:nvPr/>
          </p:nvSpPr>
          <p:spPr>
            <a:xfrm>
              <a:off x="4654838" y="2612856"/>
              <a:ext cx="1080822" cy="338554"/>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HR: 2.32 </a:t>
              </a:r>
            </a:p>
          </p:txBody>
        </p:sp>
      </p:grpSp>
      <p:sp>
        <p:nvSpPr>
          <p:cNvPr id="31" name="TextBox 30">
            <a:extLst>
              <a:ext uri="{FF2B5EF4-FFF2-40B4-BE49-F238E27FC236}">
                <a16:creationId xmlns:a16="http://schemas.microsoft.com/office/drawing/2014/main" id="{8047338A-98BC-7397-D7DB-56CD49A4730D}"/>
              </a:ext>
            </a:extLst>
          </p:cNvPr>
          <p:cNvSpPr txBox="1"/>
          <p:nvPr/>
        </p:nvSpPr>
        <p:spPr>
          <a:xfrm>
            <a:off x="5724110" y="5827348"/>
            <a:ext cx="5048744" cy="523220"/>
          </a:xfrm>
          <a:prstGeom prst="rect">
            <a:avLst/>
          </a:prstGeom>
          <a:noFill/>
        </p:spPr>
        <p:txBody>
          <a:bodyPr wrap="square">
            <a:spAutoFit/>
          </a:bodyPr>
          <a:lstStyle/>
          <a:p>
            <a:pPr marL="285750" marR="0" lvl="0" indent="-285750" algn="l" defTabSz="914400" rtl="0" eaLnBrk="0" fontAlgn="base" latinLnBrk="0" hangingPunct="0">
              <a:lnSpc>
                <a:spcPct val="100000"/>
              </a:lnSpc>
              <a:spcBef>
                <a:spcPct val="0"/>
              </a:spcBef>
              <a:spcAft>
                <a:spcPct val="0"/>
              </a:spcAft>
              <a:buClrTx/>
              <a:buSzTx/>
              <a:buFont typeface="Wingdings" panose="05000000000000000000" pitchFamily="2" charset="2"/>
              <a:buChar char="§"/>
              <a:tabLst/>
              <a:defRPr/>
            </a:pP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RR6 model was validated in another cohort of patients </a:t>
            </a:r>
            <a:b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(n = 40; </a:t>
            </a:r>
            <a:r>
              <a:rPr kumimoji="0" lang="en-US" sz="1400" b="0" i="1"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P </a:t>
            </a:r>
            <a:r>
              <a:rPr kumimoji="0" lang="en-US" sz="1400" b="0" i="0" u="none" strike="noStrike" kern="1200" cap="none" spc="0" normalizeH="0" baseline="0" noProof="0" dirty="0">
                <a:ln>
                  <a:noFill/>
                </a:ln>
                <a:solidFill>
                  <a:srgbClr val="000000"/>
                </a:solidFill>
                <a:effectLst/>
                <a:uLnTx/>
                <a:uFillTx/>
                <a:latin typeface="Calibri"/>
                <a:ea typeface="+mn-ea"/>
                <a:cs typeface="Arial" panose="020B0604020202020204" pitchFamily="34" charset="0"/>
              </a:rPr>
              <a:t>= .0276) receiving ruxolitinib at Moffitt Cancer Center</a:t>
            </a:r>
          </a:p>
        </p:txBody>
      </p:sp>
      <p:sp>
        <p:nvSpPr>
          <p:cNvPr id="33" name="Freeform 32">
            <a:extLst>
              <a:ext uri="{FF2B5EF4-FFF2-40B4-BE49-F238E27FC236}">
                <a16:creationId xmlns:a16="http://schemas.microsoft.com/office/drawing/2014/main" id="{8F6BC2D8-29C8-969F-8F96-3B7F82F796CE}"/>
              </a:ext>
            </a:extLst>
          </p:cNvPr>
          <p:cNvSpPr/>
          <p:nvPr/>
        </p:nvSpPr>
        <p:spPr bwMode="auto">
          <a:xfrm>
            <a:off x="5867647" y="2519624"/>
            <a:ext cx="4582048" cy="1894114"/>
          </a:xfrm>
          <a:custGeom>
            <a:avLst/>
            <a:gdLst>
              <a:gd name="connsiteX0" fmla="*/ 0 w 4582048"/>
              <a:gd name="connsiteY0" fmla="*/ 0 h 1894114"/>
              <a:gd name="connsiteX1" fmla="*/ 0 w 4582048"/>
              <a:gd name="connsiteY1" fmla="*/ 1894114 h 1894114"/>
              <a:gd name="connsiteX2" fmla="*/ 75363 w 4582048"/>
              <a:gd name="connsiteY2" fmla="*/ 1894114 h 1894114"/>
              <a:gd name="connsiteX3" fmla="*/ 4582048 w 4582048"/>
              <a:gd name="connsiteY3" fmla="*/ 1894114 h 1894114"/>
            </a:gdLst>
            <a:ahLst/>
            <a:cxnLst>
              <a:cxn ang="0">
                <a:pos x="connsiteX0" y="connsiteY0"/>
              </a:cxn>
              <a:cxn ang="0">
                <a:pos x="connsiteX1" y="connsiteY1"/>
              </a:cxn>
              <a:cxn ang="0">
                <a:pos x="connsiteX2" y="connsiteY2"/>
              </a:cxn>
              <a:cxn ang="0">
                <a:pos x="connsiteX3" y="connsiteY3"/>
              </a:cxn>
            </a:cxnLst>
            <a:rect l="l" t="t" r="r" b="b"/>
            <a:pathLst>
              <a:path w="4582048" h="1894114">
                <a:moveTo>
                  <a:pt x="0" y="0"/>
                </a:moveTo>
                <a:lnTo>
                  <a:pt x="0" y="1894114"/>
                </a:lnTo>
                <a:lnTo>
                  <a:pt x="75363" y="1894114"/>
                </a:lnTo>
                <a:lnTo>
                  <a:pt x="4582048" y="1894114"/>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nvGrpSpPr>
          <p:cNvPr id="56" name="Group 55">
            <a:extLst>
              <a:ext uri="{FF2B5EF4-FFF2-40B4-BE49-F238E27FC236}">
                <a16:creationId xmlns:a16="http://schemas.microsoft.com/office/drawing/2014/main" id="{F7939FD1-343C-77BC-B51D-375A394FBE53}"/>
              </a:ext>
            </a:extLst>
          </p:cNvPr>
          <p:cNvGrpSpPr/>
          <p:nvPr/>
        </p:nvGrpSpPr>
        <p:grpSpPr>
          <a:xfrm>
            <a:off x="5809197" y="2602556"/>
            <a:ext cx="64008" cy="1807097"/>
            <a:chOff x="5925345" y="2831156"/>
            <a:chExt cx="64008" cy="1807097"/>
          </a:xfrm>
        </p:grpSpPr>
        <p:cxnSp>
          <p:nvCxnSpPr>
            <p:cNvPr id="36" name="Straight Connector 35">
              <a:extLst>
                <a:ext uri="{FF2B5EF4-FFF2-40B4-BE49-F238E27FC236}">
                  <a16:creationId xmlns:a16="http://schemas.microsoft.com/office/drawing/2014/main" id="{B7A3FC8A-F2B9-CB80-C372-193A4189034E}"/>
                </a:ext>
              </a:extLst>
            </p:cNvPr>
            <p:cNvCxnSpPr>
              <a:cxnSpLocks/>
            </p:cNvCxnSpPr>
            <p:nvPr/>
          </p:nvCxnSpPr>
          <p:spPr bwMode="auto">
            <a:xfrm>
              <a:off x="5925345" y="283115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78F471F5-2C9E-81A0-C3E5-27C2541A966B}"/>
                </a:ext>
              </a:extLst>
            </p:cNvPr>
            <p:cNvCxnSpPr>
              <a:cxnSpLocks/>
            </p:cNvCxnSpPr>
            <p:nvPr/>
          </p:nvCxnSpPr>
          <p:spPr bwMode="auto">
            <a:xfrm>
              <a:off x="5925345" y="328293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405DCB5A-E7CE-D3B2-75F9-05013802FAB5}"/>
                </a:ext>
              </a:extLst>
            </p:cNvPr>
            <p:cNvCxnSpPr>
              <a:cxnSpLocks/>
            </p:cNvCxnSpPr>
            <p:nvPr/>
          </p:nvCxnSpPr>
          <p:spPr bwMode="auto">
            <a:xfrm>
              <a:off x="5925345" y="373470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6E48B3FF-8230-D4B6-13E9-BCD9D9FDEEA9}"/>
                </a:ext>
              </a:extLst>
            </p:cNvPr>
            <p:cNvCxnSpPr>
              <a:cxnSpLocks/>
            </p:cNvCxnSpPr>
            <p:nvPr/>
          </p:nvCxnSpPr>
          <p:spPr bwMode="auto">
            <a:xfrm>
              <a:off x="5925345" y="418647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10A1A7F1-CFA9-9FBD-5F4D-969E86905E22}"/>
                </a:ext>
              </a:extLst>
            </p:cNvPr>
            <p:cNvCxnSpPr>
              <a:cxnSpLocks/>
            </p:cNvCxnSpPr>
            <p:nvPr/>
          </p:nvCxnSpPr>
          <p:spPr bwMode="auto">
            <a:xfrm>
              <a:off x="5925345" y="4638253"/>
              <a:ext cx="640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55" name="Group 54">
            <a:extLst>
              <a:ext uri="{FF2B5EF4-FFF2-40B4-BE49-F238E27FC236}">
                <a16:creationId xmlns:a16="http://schemas.microsoft.com/office/drawing/2014/main" id="{1947149F-D604-FF7B-B487-628037428393}"/>
              </a:ext>
            </a:extLst>
          </p:cNvPr>
          <p:cNvGrpSpPr/>
          <p:nvPr/>
        </p:nvGrpSpPr>
        <p:grpSpPr>
          <a:xfrm>
            <a:off x="5351253" y="2447394"/>
            <a:ext cx="503664" cy="2109281"/>
            <a:chOff x="5466092" y="2662093"/>
            <a:chExt cx="503664" cy="2130940"/>
          </a:xfrm>
        </p:grpSpPr>
        <p:sp>
          <p:nvSpPr>
            <p:cNvPr id="48" name="TextBox 47">
              <a:extLst>
                <a:ext uri="{FF2B5EF4-FFF2-40B4-BE49-F238E27FC236}">
                  <a16:creationId xmlns:a16="http://schemas.microsoft.com/office/drawing/2014/main" id="{5E610F56-CAED-8F44-4245-18D7B3326E89}"/>
                </a:ext>
              </a:extLst>
            </p:cNvPr>
            <p:cNvSpPr txBox="1"/>
            <p:nvPr/>
          </p:nvSpPr>
          <p:spPr bwMode="auto">
            <a:xfrm>
              <a:off x="5466092" y="2662093"/>
              <a:ext cx="503664" cy="31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49" name="TextBox 48">
              <a:extLst>
                <a:ext uri="{FF2B5EF4-FFF2-40B4-BE49-F238E27FC236}">
                  <a16:creationId xmlns:a16="http://schemas.microsoft.com/office/drawing/2014/main" id="{61C222C2-5241-B714-77EA-B55A3CF97491}"/>
                </a:ext>
              </a:extLst>
            </p:cNvPr>
            <p:cNvSpPr txBox="1"/>
            <p:nvPr/>
          </p:nvSpPr>
          <p:spPr bwMode="auto">
            <a:xfrm>
              <a:off x="5466092" y="3117094"/>
              <a:ext cx="503664" cy="31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0.75</a:t>
              </a:r>
            </a:p>
          </p:txBody>
        </p:sp>
        <p:sp>
          <p:nvSpPr>
            <p:cNvPr id="50" name="TextBox 49">
              <a:extLst>
                <a:ext uri="{FF2B5EF4-FFF2-40B4-BE49-F238E27FC236}">
                  <a16:creationId xmlns:a16="http://schemas.microsoft.com/office/drawing/2014/main" id="{DB32F4EE-9CEC-015B-4CE8-D75DE9C8FB65}"/>
                </a:ext>
              </a:extLst>
            </p:cNvPr>
            <p:cNvSpPr txBox="1"/>
            <p:nvPr/>
          </p:nvSpPr>
          <p:spPr bwMode="auto">
            <a:xfrm>
              <a:off x="5466092" y="3572095"/>
              <a:ext cx="503664" cy="31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0.50</a:t>
              </a:r>
            </a:p>
          </p:txBody>
        </p:sp>
        <p:sp>
          <p:nvSpPr>
            <p:cNvPr id="51" name="TextBox 50">
              <a:extLst>
                <a:ext uri="{FF2B5EF4-FFF2-40B4-BE49-F238E27FC236}">
                  <a16:creationId xmlns:a16="http://schemas.microsoft.com/office/drawing/2014/main" id="{E0616456-8FE8-0547-0443-A5C34A950DA9}"/>
                </a:ext>
              </a:extLst>
            </p:cNvPr>
            <p:cNvSpPr txBox="1"/>
            <p:nvPr/>
          </p:nvSpPr>
          <p:spPr bwMode="auto">
            <a:xfrm>
              <a:off x="5466092" y="4027096"/>
              <a:ext cx="503664" cy="31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0.25</a:t>
              </a:r>
            </a:p>
          </p:txBody>
        </p:sp>
        <p:sp>
          <p:nvSpPr>
            <p:cNvPr id="52" name="TextBox 51">
              <a:extLst>
                <a:ext uri="{FF2B5EF4-FFF2-40B4-BE49-F238E27FC236}">
                  <a16:creationId xmlns:a16="http://schemas.microsoft.com/office/drawing/2014/main" id="{90327A93-F155-4B34-6DF1-41BF86F3A561}"/>
                </a:ext>
              </a:extLst>
            </p:cNvPr>
            <p:cNvSpPr txBox="1"/>
            <p:nvPr/>
          </p:nvSpPr>
          <p:spPr bwMode="auto">
            <a:xfrm>
              <a:off x="5466092" y="4482096"/>
              <a:ext cx="503664" cy="31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0.00</a:t>
              </a:r>
            </a:p>
          </p:txBody>
        </p:sp>
      </p:grpSp>
      <p:sp>
        <p:nvSpPr>
          <p:cNvPr id="54" name="TextBox 53">
            <a:extLst>
              <a:ext uri="{FF2B5EF4-FFF2-40B4-BE49-F238E27FC236}">
                <a16:creationId xmlns:a16="http://schemas.microsoft.com/office/drawing/2014/main" id="{BC0FF77E-EBFC-524F-B30A-21D3F7D668F3}"/>
              </a:ext>
            </a:extLst>
          </p:cNvPr>
          <p:cNvSpPr txBox="1"/>
          <p:nvPr/>
        </p:nvSpPr>
        <p:spPr bwMode="auto">
          <a:xfrm rot="16200000">
            <a:off x="4864785" y="3373883"/>
            <a:ext cx="67518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OS (%)</a:t>
            </a:r>
          </a:p>
        </p:txBody>
      </p:sp>
      <p:sp>
        <p:nvSpPr>
          <p:cNvPr id="58" name="TextBox 57">
            <a:extLst>
              <a:ext uri="{FF2B5EF4-FFF2-40B4-BE49-F238E27FC236}">
                <a16:creationId xmlns:a16="http://schemas.microsoft.com/office/drawing/2014/main" id="{966AA30C-808A-9A44-D0C9-9330C8CCBFEA}"/>
              </a:ext>
            </a:extLst>
          </p:cNvPr>
          <p:cNvSpPr txBox="1"/>
          <p:nvPr/>
        </p:nvSpPr>
        <p:spPr bwMode="auto">
          <a:xfrm>
            <a:off x="6273975" y="2264934"/>
            <a:ext cx="38118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Risk category         Low         Intermediate         High</a:t>
            </a:r>
          </a:p>
        </p:txBody>
      </p:sp>
      <p:cxnSp>
        <p:nvCxnSpPr>
          <p:cNvPr id="64" name="Straight Connector 63">
            <a:extLst>
              <a:ext uri="{FF2B5EF4-FFF2-40B4-BE49-F238E27FC236}">
                <a16:creationId xmlns:a16="http://schemas.microsoft.com/office/drawing/2014/main" id="{6939BC2A-DB6F-EB05-BCCE-08D81F1FCD96}"/>
              </a:ext>
            </a:extLst>
          </p:cNvPr>
          <p:cNvCxnSpPr/>
          <p:nvPr/>
        </p:nvCxnSpPr>
        <p:spPr bwMode="auto">
          <a:xfrm>
            <a:off x="7420003" y="2425735"/>
            <a:ext cx="219456" cy="0"/>
          </a:xfrm>
          <a:prstGeom prst="line">
            <a:avLst/>
          </a:prstGeom>
          <a:noFill/>
          <a:ln w="28575" cap="flat" cmpd="sng" algn="ctr">
            <a:solidFill>
              <a:schemeClr val="accent4"/>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0754CB54-7C8C-8BDA-F0A8-2155ED0C6AB8}"/>
              </a:ext>
            </a:extLst>
          </p:cNvPr>
          <p:cNvCxnSpPr/>
          <p:nvPr/>
        </p:nvCxnSpPr>
        <p:spPr bwMode="auto">
          <a:xfrm>
            <a:off x="8070558" y="2425735"/>
            <a:ext cx="219456" cy="0"/>
          </a:xfrm>
          <a:prstGeom prst="line">
            <a:avLst/>
          </a:prstGeom>
          <a:noFill/>
          <a:ln w="28575" cap="flat" cmpd="sng" algn="ctr">
            <a:solidFill>
              <a:schemeClr val="accent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704928A7-1E4F-9E4B-849C-BB73851B4118}"/>
              </a:ext>
            </a:extLst>
          </p:cNvPr>
          <p:cNvCxnSpPr/>
          <p:nvPr/>
        </p:nvCxnSpPr>
        <p:spPr bwMode="auto">
          <a:xfrm>
            <a:off x="9371034" y="2425735"/>
            <a:ext cx="219456" cy="0"/>
          </a:xfrm>
          <a:prstGeom prst="line">
            <a:avLst/>
          </a:prstGeom>
          <a:noFill/>
          <a:ln w="28575" cap="flat" cmpd="sng" algn="ctr">
            <a:solidFill>
              <a:schemeClr val="accent3"/>
            </a:solidFill>
            <a:prstDash val="solid"/>
            <a:round/>
            <a:headEnd type="none" w="med" len="med"/>
            <a:tailEnd type="none" w="med" len="med"/>
          </a:ln>
          <a:effectLst/>
        </p:spPr>
      </p:cxnSp>
      <p:sp>
        <p:nvSpPr>
          <p:cNvPr id="68" name="TextBox 67">
            <a:extLst>
              <a:ext uri="{FF2B5EF4-FFF2-40B4-BE49-F238E27FC236}">
                <a16:creationId xmlns:a16="http://schemas.microsoft.com/office/drawing/2014/main" id="{D926390A-F369-487B-E9D9-804FF1957A2A}"/>
              </a:ext>
            </a:extLst>
          </p:cNvPr>
          <p:cNvSpPr txBox="1"/>
          <p:nvPr/>
        </p:nvSpPr>
        <p:spPr bwMode="auto">
          <a:xfrm>
            <a:off x="5960329" y="3981923"/>
            <a:ext cx="81785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&lt;.0001</a:t>
            </a:r>
          </a:p>
        </p:txBody>
      </p:sp>
      <p:sp>
        <p:nvSpPr>
          <p:cNvPr id="69" name="TextBox 68">
            <a:extLst>
              <a:ext uri="{FF2B5EF4-FFF2-40B4-BE49-F238E27FC236}">
                <a16:creationId xmlns:a16="http://schemas.microsoft.com/office/drawing/2014/main" id="{16B70D33-CAD6-E653-CAA6-83785EEA6317}"/>
              </a:ext>
            </a:extLst>
          </p:cNvPr>
          <p:cNvSpPr txBox="1"/>
          <p:nvPr/>
        </p:nvSpPr>
        <p:spPr bwMode="auto">
          <a:xfrm>
            <a:off x="7363093" y="4593581"/>
            <a:ext cx="13315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Follow-up (Mo)</a:t>
            </a:r>
          </a:p>
        </p:txBody>
      </p:sp>
      <p:sp>
        <p:nvSpPr>
          <p:cNvPr id="71" name="TextBox 70">
            <a:extLst>
              <a:ext uri="{FF2B5EF4-FFF2-40B4-BE49-F238E27FC236}">
                <a16:creationId xmlns:a16="http://schemas.microsoft.com/office/drawing/2014/main" id="{8EC3E362-0DDD-FF8B-AD1E-21DD8827F46C}"/>
              </a:ext>
            </a:extLst>
          </p:cNvPr>
          <p:cNvSpPr txBox="1"/>
          <p:nvPr/>
        </p:nvSpPr>
        <p:spPr bwMode="auto">
          <a:xfrm>
            <a:off x="10689180" y="2681600"/>
            <a:ext cx="750526" cy="461665"/>
          </a:xfrm>
          <a:prstGeom prst="rect">
            <a:avLst/>
          </a:prstGeom>
          <a:solidFill>
            <a:schemeClr val="accent4"/>
          </a:solid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Low-risk</a:t>
            </a:r>
            <a:b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mOS: NR</a:t>
            </a:r>
          </a:p>
        </p:txBody>
      </p:sp>
      <p:sp>
        <p:nvSpPr>
          <p:cNvPr id="72" name="TextBox 71">
            <a:extLst>
              <a:ext uri="{FF2B5EF4-FFF2-40B4-BE49-F238E27FC236}">
                <a16:creationId xmlns:a16="http://schemas.microsoft.com/office/drawing/2014/main" id="{CBF25FF0-C801-FD54-24DE-FE04C4B6DA35}"/>
              </a:ext>
            </a:extLst>
          </p:cNvPr>
          <p:cNvSpPr txBox="1"/>
          <p:nvPr/>
        </p:nvSpPr>
        <p:spPr bwMode="auto">
          <a:xfrm>
            <a:off x="10582581" y="3276741"/>
            <a:ext cx="963725" cy="461665"/>
          </a:xfrm>
          <a:prstGeom prst="rect">
            <a:avLst/>
          </a:prstGeom>
          <a:solidFill>
            <a:schemeClr val="accent1"/>
          </a:solidFill>
          <a:ln>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Int-risk</a:t>
            </a:r>
            <a:b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mOS: 61 mo</a:t>
            </a:r>
          </a:p>
        </p:txBody>
      </p:sp>
      <p:sp>
        <p:nvSpPr>
          <p:cNvPr id="73" name="TextBox 72">
            <a:extLst>
              <a:ext uri="{FF2B5EF4-FFF2-40B4-BE49-F238E27FC236}">
                <a16:creationId xmlns:a16="http://schemas.microsoft.com/office/drawing/2014/main" id="{4C39BCB5-5680-65C8-1913-BD87D54F7488}"/>
              </a:ext>
            </a:extLst>
          </p:cNvPr>
          <p:cNvSpPr txBox="1"/>
          <p:nvPr/>
        </p:nvSpPr>
        <p:spPr bwMode="auto">
          <a:xfrm>
            <a:off x="10582582" y="3860139"/>
            <a:ext cx="963725" cy="461665"/>
          </a:xfrm>
          <a:prstGeom prst="rect">
            <a:avLst/>
          </a:prstGeom>
          <a:solidFill>
            <a:schemeClr val="accent3"/>
          </a:solidFill>
          <a:ln w="28575">
            <a:noFill/>
          </a:ln>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High-risk</a:t>
            </a:r>
            <a:b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sz="12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mOS: 33 mo</a:t>
            </a:r>
          </a:p>
        </p:txBody>
      </p:sp>
      <p:grpSp>
        <p:nvGrpSpPr>
          <p:cNvPr id="74" name="Group 73">
            <a:extLst>
              <a:ext uri="{FF2B5EF4-FFF2-40B4-BE49-F238E27FC236}">
                <a16:creationId xmlns:a16="http://schemas.microsoft.com/office/drawing/2014/main" id="{150EBB16-47BD-FCF4-7A7E-0786723243D2}"/>
              </a:ext>
            </a:extLst>
          </p:cNvPr>
          <p:cNvGrpSpPr/>
          <p:nvPr/>
        </p:nvGrpSpPr>
        <p:grpSpPr>
          <a:xfrm rot="16200000">
            <a:off x="7975339" y="2308398"/>
            <a:ext cx="64008" cy="4279392"/>
            <a:chOff x="5925345" y="2831156"/>
            <a:chExt cx="64008" cy="1807097"/>
          </a:xfrm>
        </p:grpSpPr>
        <p:cxnSp>
          <p:nvCxnSpPr>
            <p:cNvPr id="75" name="Straight Connector 74">
              <a:extLst>
                <a:ext uri="{FF2B5EF4-FFF2-40B4-BE49-F238E27FC236}">
                  <a16:creationId xmlns:a16="http://schemas.microsoft.com/office/drawing/2014/main" id="{B3F0462A-0C3E-3456-8076-430ECA93CB2A}"/>
                </a:ext>
              </a:extLst>
            </p:cNvPr>
            <p:cNvCxnSpPr>
              <a:cxnSpLocks/>
            </p:cNvCxnSpPr>
            <p:nvPr/>
          </p:nvCxnSpPr>
          <p:spPr bwMode="auto">
            <a:xfrm>
              <a:off x="5925345" y="283115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9CD29EBC-51CB-8F5F-9CD1-E232DE2EC7E2}"/>
                </a:ext>
              </a:extLst>
            </p:cNvPr>
            <p:cNvCxnSpPr>
              <a:cxnSpLocks/>
            </p:cNvCxnSpPr>
            <p:nvPr/>
          </p:nvCxnSpPr>
          <p:spPr bwMode="auto">
            <a:xfrm>
              <a:off x="5925345" y="328293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D72259B0-03C3-9D6A-DD0D-B4801F9EEAAE}"/>
                </a:ext>
              </a:extLst>
            </p:cNvPr>
            <p:cNvCxnSpPr>
              <a:cxnSpLocks/>
            </p:cNvCxnSpPr>
            <p:nvPr/>
          </p:nvCxnSpPr>
          <p:spPr bwMode="auto">
            <a:xfrm>
              <a:off x="5925345" y="373470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0747F9A2-4C5A-C9FC-2CBE-5CBBC6B92821}"/>
                </a:ext>
              </a:extLst>
            </p:cNvPr>
            <p:cNvCxnSpPr>
              <a:cxnSpLocks/>
            </p:cNvCxnSpPr>
            <p:nvPr/>
          </p:nvCxnSpPr>
          <p:spPr bwMode="auto">
            <a:xfrm>
              <a:off x="5925345" y="418647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F672D7BE-8227-CE10-B6D0-FB4256DCE4C0}"/>
                </a:ext>
              </a:extLst>
            </p:cNvPr>
            <p:cNvCxnSpPr>
              <a:cxnSpLocks/>
            </p:cNvCxnSpPr>
            <p:nvPr/>
          </p:nvCxnSpPr>
          <p:spPr bwMode="auto">
            <a:xfrm>
              <a:off x="5925345" y="4638253"/>
              <a:ext cx="640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85" name="Group 84">
            <a:extLst>
              <a:ext uri="{FF2B5EF4-FFF2-40B4-BE49-F238E27FC236}">
                <a16:creationId xmlns:a16="http://schemas.microsoft.com/office/drawing/2014/main" id="{F70519BA-B56F-6ADF-F0AB-39747662F779}"/>
              </a:ext>
            </a:extLst>
          </p:cNvPr>
          <p:cNvGrpSpPr/>
          <p:nvPr/>
        </p:nvGrpSpPr>
        <p:grpSpPr>
          <a:xfrm>
            <a:off x="5729626" y="4423044"/>
            <a:ext cx="4648220" cy="307777"/>
            <a:chOff x="5890990" y="4651644"/>
            <a:chExt cx="4648220" cy="307777"/>
          </a:xfrm>
        </p:grpSpPr>
        <p:sp>
          <p:nvSpPr>
            <p:cNvPr id="80" name="TextBox 79">
              <a:extLst>
                <a:ext uri="{FF2B5EF4-FFF2-40B4-BE49-F238E27FC236}">
                  <a16:creationId xmlns:a16="http://schemas.microsoft.com/office/drawing/2014/main" id="{3B63D483-18BF-DC10-5BC2-CA9294631989}"/>
                </a:ext>
              </a:extLst>
            </p:cNvPr>
            <p:cNvSpPr txBox="1"/>
            <p:nvPr/>
          </p:nvSpPr>
          <p:spPr bwMode="auto">
            <a:xfrm>
              <a:off x="5890990" y="4651644"/>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81" name="TextBox 80">
              <a:extLst>
                <a:ext uri="{FF2B5EF4-FFF2-40B4-BE49-F238E27FC236}">
                  <a16:creationId xmlns:a16="http://schemas.microsoft.com/office/drawing/2014/main" id="{4776EA9E-8393-BB13-2D41-03E7B19D2711}"/>
                </a:ext>
              </a:extLst>
            </p:cNvPr>
            <p:cNvSpPr txBox="1"/>
            <p:nvPr/>
          </p:nvSpPr>
          <p:spPr bwMode="auto">
            <a:xfrm>
              <a:off x="6913536" y="4651644"/>
              <a:ext cx="367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82" name="TextBox 81">
              <a:extLst>
                <a:ext uri="{FF2B5EF4-FFF2-40B4-BE49-F238E27FC236}">
                  <a16:creationId xmlns:a16="http://schemas.microsoft.com/office/drawing/2014/main" id="{6E1CF0A3-3646-50EA-1848-6D03B96726BC}"/>
                </a:ext>
              </a:extLst>
            </p:cNvPr>
            <p:cNvSpPr txBox="1"/>
            <p:nvPr/>
          </p:nvSpPr>
          <p:spPr bwMode="auto">
            <a:xfrm>
              <a:off x="7993158" y="4651644"/>
              <a:ext cx="367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83" name="TextBox 82">
              <a:extLst>
                <a:ext uri="{FF2B5EF4-FFF2-40B4-BE49-F238E27FC236}">
                  <a16:creationId xmlns:a16="http://schemas.microsoft.com/office/drawing/2014/main" id="{6633C742-91CA-2369-2BBE-6E1EBBC5B181}"/>
                </a:ext>
              </a:extLst>
            </p:cNvPr>
            <p:cNvSpPr txBox="1"/>
            <p:nvPr/>
          </p:nvSpPr>
          <p:spPr bwMode="auto">
            <a:xfrm>
              <a:off x="9057637" y="4651644"/>
              <a:ext cx="36740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75</a:t>
              </a:r>
            </a:p>
          </p:txBody>
        </p:sp>
        <p:sp>
          <p:nvSpPr>
            <p:cNvPr id="84" name="TextBox 83">
              <a:extLst>
                <a:ext uri="{FF2B5EF4-FFF2-40B4-BE49-F238E27FC236}">
                  <a16:creationId xmlns:a16="http://schemas.microsoft.com/office/drawing/2014/main" id="{06162229-8C2C-F237-8404-3D7411DF5839}"/>
                </a:ext>
              </a:extLst>
            </p:cNvPr>
            <p:cNvSpPr txBox="1"/>
            <p:nvPr/>
          </p:nvSpPr>
          <p:spPr bwMode="auto">
            <a:xfrm>
              <a:off x="10080430" y="4651644"/>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grpSp>
      <p:grpSp>
        <p:nvGrpSpPr>
          <p:cNvPr id="118" name="Group 117">
            <a:extLst>
              <a:ext uri="{FF2B5EF4-FFF2-40B4-BE49-F238E27FC236}">
                <a16:creationId xmlns:a16="http://schemas.microsoft.com/office/drawing/2014/main" id="{5F32F357-9A50-18AF-F210-7A7A3833FA5D}"/>
              </a:ext>
            </a:extLst>
          </p:cNvPr>
          <p:cNvGrpSpPr/>
          <p:nvPr/>
        </p:nvGrpSpPr>
        <p:grpSpPr>
          <a:xfrm>
            <a:off x="4338272" y="4607871"/>
            <a:ext cx="6105029" cy="1189749"/>
            <a:chOff x="4499636" y="4617015"/>
            <a:chExt cx="6105029" cy="1189749"/>
          </a:xfrm>
        </p:grpSpPr>
        <p:sp>
          <p:nvSpPr>
            <p:cNvPr id="57" name="TextBox 56">
              <a:extLst>
                <a:ext uri="{FF2B5EF4-FFF2-40B4-BE49-F238E27FC236}">
                  <a16:creationId xmlns:a16="http://schemas.microsoft.com/office/drawing/2014/main" id="{509FE219-73B8-B027-2B93-E3CE168AF8B2}"/>
                </a:ext>
              </a:extLst>
            </p:cNvPr>
            <p:cNvSpPr txBox="1"/>
            <p:nvPr/>
          </p:nvSpPr>
          <p:spPr bwMode="auto">
            <a:xfrm rot="16200000">
              <a:off x="4312595" y="5058001"/>
              <a:ext cx="118974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Risk Category</a:t>
              </a:r>
            </a:p>
          </p:txBody>
        </p:sp>
        <p:grpSp>
          <p:nvGrpSpPr>
            <p:cNvPr id="86" name="Group 85">
              <a:extLst>
                <a:ext uri="{FF2B5EF4-FFF2-40B4-BE49-F238E27FC236}">
                  <a16:creationId xmlns:a16="http://schemas.microsoft.com/office/drawing/2014/main" id="{A46ED0B7-9CE0-A357-4224-CEB6C491B647}"/>
                </a:ext>
              </a:extLst>
            </p:cNvPr>
            <p:cNvGrpSpPr/>
            <p:nvPr/>
          </p:nvGrpSpPr>
          <p:grpSpPr>
            <a:xfrm>
              <a:off x="5854556" y="4875505"/>
              <a:ext cx="4583298" cy="646331"/>
              <a:chOff x="5858129" y="4651644"/>
              <a:chExt cx="4583298" cy="646331"/>
            </a:xfrm>
          </p:grpSpPr>
          <p:sp>
            <p:nvSpPr>
              <p:cNvPr id="87" name="TextBox 86">
                <a:extLst>
                  <a:ext uri="{FF2B5EF4-FFF2-40B4-BE49-F238E27FC236}">
                    <a16:creationId xmlns:a16="http://schemas.microsoft.com/office/drawing/2014/main" id="{3EBCE4CA-BB6F-0F6E-9FAD-EE00D0EC1E7B}"/>
                  </a:ext>
                </a:extLst>
              </p:cNvPr>
              <p:cNvSpPr txBox="1"/>
              <p:nvPr/>
            </p:nvSpPr>
            <p:spPr bwMode="auto">
              <a:xfrm>
                <a:off x="5858129" y="4651644"/>
                <a:ext cx="34176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85</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67</a:t>
                </a:r>
              </a:p>
            </p:txBody>
          </p:sp>
          <p:sp>
            <p:nvSpPr>
              <p:cNvPr id="88" name="TextBox 87">
                <a:extLst>
                  <a:ext uri="{FF2B5EF4-FFF2-40B4-BE49-F238E27FC236}">
                    <a16:creationId xmlns:a16="http://schemas.microsoft.com/office/drawing/2014/main" id="{EFBE2461-B850-2612-C73D-F921873B39F2}"/>
                  </a:ext>
                </a:extLst>
              </p:cNvPr>
              <p:cNvSpPr txBox="1"/>
              <p:nvPr/>
            </p:nvSpPr>
            <p:spPr bwMode="auto">
              <a:xfrm>
                <a:off x="6926360" y="4651644"/>
                <a:ext cx="34176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47</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
            <p:nvSpPr>
              <p:cNvPr id="89" name="TextBox 88">
                <a:extLst>
                  <a:ext uri="{FF2B5EF4-FFF2-40B4-BE49-F238E27FC236}">
                    <a16:creationId xmlns:a16="http://schemas.microsoft.com/office/drawing/2014/main" id="{873970E1-1D6D-8387-408F-E663097CA732}"/>
                  </a:ext>
                </a:extLst>
              </p:cNvPr>
              <p:cNvSpPr txBox="1"/>
              <p:nvPr/>
            </p:nvSpPr>
            <p:spPr bwMode="auto">
              <a:xfrm>
                <a:off x="8005982" y="4651644"/>
                <a:ext cx="34176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15</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p>
            </p:txBody>
          </p:sp>
          <p:sp>
            <p:nvSpPr>
              <p:cNvPr id="90" name="TextBox 89">
                <a:extLst>
                  <a:ext uri="{FF2B5EF4-FFF2-40B4-BE49-F238E27FC236}">
                    <a16:creationId xmlns:a16="http://schemas.microsoft.com/office/drawing/2014/main" id="{1EB59671-550B-499F-44D8-4CEB349113B4}"/>
                  </a:ext>
                </a:extLst>
              </p:cNvPr>
              <p:cNvSpPr txBox="1"/>
              <p:nvPr/>
            </p:nvSpPr>
            <p:spPr bwMode="auto">
              <a:xfrm>
                <a:off x="9109734" y="4651644"/>
                <a:ext cx="26321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91" name="TextBox 90">
                <a:extLst>
                  <a:ext uri="{FF2B5EF4-FFF2-40B4-BE49-F238E27FC236}">
                    <a16:creationId xmlns:a16="http://schemas.microsoft.com/office/drawing/2014/main" id="{0EBC0A24-F366-FDF0-FABA-9AFC740327D7}"/>
                  </a:ext>
                </a:extLst>
              </p:cNvPr>
              <p:cNvSpPr txBox="1"/>
              <p:nvPr/>
            </p:nvSpPr>
            <p:spPr bwMode="auto">
              <a:xfrm>
                <a:off x="10178213" y="4651644"/>
                <a:ext cx="26321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b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grpSp>
        <p:sp>
          <p:nvSpPr>
            <p:cNvPr id="92" name="TextBox 91">
              <a:extLst>
                <a:ext uri="{FF2B5EF4-FFF2-40B4-BE49-F238E27FC236}">
                  <a16:creationId xmlns:a16="http://schemas.microsoft.com/office/drawing/2014/main" id="{A98D51BA-CFB8-D964-3C00-01977254F2F4}"/>
                </a:ext>
              </a:extLst>
            </p:cNvPr>
            <p:cNvSpPr txBox="1"/>
            <p:nvPr/>
          </p:nvSpPr>
          <p:spPr bwMode="auto">
            <a:xfrm>
              <a:off x="5697451" y="4698259"/>
              <a:ext cx="113524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at Risk, n</a:t>
              </a:r>
            </a:p>
          </p:txBody>
        </p:sp>
        <p:sp>
          <p:nvSpPr>
            <p:cNvPr id="93" name="Freeform 92">
              <a:extLst>
                <a:ext uri="{FF2B5EF4-FFF2-40B4-BE49-F238E27FC236}">
                  <a16:creationId xmlns:a16="http://schemas.microsoft.com/office/drawing/2014/main" id="{170A355B-9EC7-86A0-8018-D92F469B5665}"/>
                </a:ext>
              </a:extLst>
            </p:cNvPr>
            <p:cNvSpPr/>
            <p:nvPr/>
          </p:nvSpPr>
          <p:spPr bwMode="auto">
            <a:xfrm>
              <a:off x="5812971" y="4912466"/>
              <a:ext cx="4791694" cy="581890"/>
            </a:xfrm>
            <a:custGeom>
              <a:avLst/>
              <a:gdLst>
                <a:gd name="connsiteX0" fmla="*/ 0 w 4791694"/>
                <a:gd name="connsiteY0" fmla="*/ 0 h 581890"/>
                <a:gd name="connsiteX1" fmla="*/ 0 w 4791694"/>
                <a:gd name="connsiteY1" fmla="*/ 581890 h 581890"/>
                <a:gd name="connsiteX2" fmla="*/ 4791694 w 4791694"/>
                <a:gd name="connsiteY2" fmla="*/ 581890 h 581890"/>
              </a:gdLst>
              <a:ahLst/>
              <a:cxnLst>
                <a:cxn ang="0">
                  <a:pos x="connsiteX0" y="connsiteY0"/>
                </a:cxn>
                <a:cxn ang="0">
                  <a:pos x="connsiteX1" y="connsiteY1"/>
                </a:cxn>
                <a:cxn ang="0">
                  <a:pos x="connsiteX2" y="connsiteY2"/>
                </a:cxn>
              </a:cxnLst>
              <a:rect l="l" t="t" r="r" b="b"/>
              <a:pathLst>
                <a:path w="4791694" h="581890">
                  <a:moveTo>
                    <a:pt x="0" y="0"/>
                  </a:moveTo>
                  <a:lnTo>
                    <a:pt x="0" y="581890"/>
                  </a:lnTo>
                  <a:lnTo>
                    <a:pt x="4791694" y="581890"/>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94" name="TextBox 93">
              <a:extLst>
                <a:ext uri="{FF2B5EF4-FFF2-40B4-BE49-F238E27FC236}">
                  <a16:creationId xmlns:a16="http://schemas.microsoft.com/office/drawing/2014/main" id="{213CB457-8AAE-BE2D-8C61-9B0C63E3190D}"/>
                </a:ext>
              </a:extLst>
            </p:cNvPr>
            <p:cNvSpPr txBox="1"/>
            <p:nvPr/>
          </p:nvSpPr>
          <p:spPr bwMode="auto">
            <a:xfrm>
              <a:off x="4499636" y="4864911"/>
              <a:ext cx="1329210" cy="630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457200" marR="0" lvl="1" indent="0" algn="r" defTabSz="914400" rtl="0" eaLnBrk="0" fontAlgn="base" latinLnBrk="0" hangingPunct="0">
                <a:lnSpc>
                  <a:spcPct val="100000"/>
                </a:lnSpc>
                <a:spcBef>
                  <a:spcPts val="28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Low</a:t>
              </a:r>
            </a:p>
            <a:p>
              <a:pPr marL="457200" marR="0" lvl="1" indent="0" algn="r" defTabSz="914400" rtl="0" eaLnBrk="0" fontAlgn="base" latinLnBrk="0" hangingPunct="0">
                <a:lnSpc>
                  <a:spcPct val="100000"/>
                </a:lnSpc>
                <a:spcBef>
                  <a:spcPts val="28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Intermediate</a:t>
              </a:r>
            </a:p>
            <a:p>
              <a:pPr marL="457200" marR="0" lvl="1" indent="0" algn="r" defTabSz="914400" rtl="0" eaLnBrk="0" fontAlgn="base" latinLnBrk="0" hangingPunct="0">
                <a:lnSpc>
                  <a:spcPct val="100000"/>
                </a:lnSpc>
                <a:spcBef>
                  <a:spcPts val="280"/>
                </a:spcBef>
                <a:spcAft>
                  <a:spcPct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High</a:t>
              </a:r>
            </a:p>
          </p:txBody>
        </p:sp>
        <p:grpSp>
          <p:nvGrpSpPr>
            <p:cNvPr id="99" name="Group 98">
              <a:extLst>
                <a:ext uri="{FF2B5EF4-FFF2-40B4-BE49-F238E27FC236}">
                  <a16:creationId xmlns:a16="http://schemas.microsoft.com/office/drawing/2014/main" id="{57F206C8-C172-CD25-D909-A63F47B6A530}"/>
                </a:ext>
              </a:extLst>
            </p:cNvPr>
            <p:cNvGrpSpPr/>
            <p:nvPr/>
          </p:nvGrpSpPr>
          <p:grpSpPr>
            <a:xfrm>
              <a:off x="5764838" y="5018967"/>
              <a:ext cx="64008" cy="361621"/>
              <a:chOff x="5748963" y="5284143"/>
              <a:chExt cx="64008" cy="361621"/>
            </a:xfrm>
          </p:grpSpPr>
          <p:cxnSp>
            <p:nvCxnSpPr>
              <p:cNvPr id="96" name="Straight Connector 95">
                <a:extLst>
                  <a:ext uri="{FF2B5EF4-FFF2-40B4-BE49-F238E27FC236}">
                    <a16:creationId xmlns:a16="http://schemas.microsoft.com/office/drawing/2014/main" id="{DE37C24D-C1E7-1549-8749-F77EB689DD6F}"/>
                  </a:ext>
                </a:extLst>
              </p:cNvPr>
              <p:cNvCxnSpPr>
                <a:cxnSpLocks/>
              </p:cNvCxnSpPr>
              <p:nvPr/>
            </p:nvCxnSpPr>
            <p:spPr bwMode="auto">
              <a:xfrm>
                <a:off x="5748963" y="528414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5650E5D5-41D2-4588-F527-AB99FF7FA514}"/>
                  </a:ext>
                </a:extLst>
              </p:cNvPr>
              <p:cNvCxnSpPr>
                <a:cxnSpLocks/>
              </p:cNvCxnSpPr>
              <p:nvPr/>
            </p:nvCxnSpPr>
            <p:spPr bwMode="auto">
              <a:xfrm>
                <a:off x="5748963" y="546495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C49E9107-1142-DF17-6691-378C7343F7BB}"/>
                  </a:ext>
                </a:extLst>
              </p:cNvPr>
              <p:cNvCxnSpPr>
                <a:cxnSpLocks/>
              </p:cNvCxnSpPr>
              <p:nvPr/>
            </p:nvCxnSpPr>
            <p:spPr bwMode="auto">
              <a:xfrm>
                <a:off x="5748963" y="5645764"/>
                <a:ext cx="64008"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0" name="Group 99">
              <a:extLst>
                <a:ext uri="{FF2B5EF4-FFF2-40B4-BE49-F238E27FC236}">
                  <a16:creationId xmlns:a16="http://schemas.microsoft.com/office/drawing/2014/main" id="{63090C34-A91E-4731-D2F2-B6DAD1F0C8BF}"/>
                </a:ext>
              </a:extLst>
            </p:cNvPr>
            <p:cNvGrpSpPr/>
            <p:nvPr/>
          </p:nvGrpSpPr>
          <p:grpSpPr>
            <a:xfrm>
              <a:off x="5913094" y="5480865"/>
              <a:ext cx="4622572" cy="276999"/>
              <a:chOff x="5897402" y="4651644"/>
              <a:chExt cx="4622572" cy="276999"/>
            </a:xfrm>
          </p:grpSpPr>
          <p:sp>
            <p:nvSpPr>
              <p:cNvPr id="101" name="TextBox 100">
                <a:extLst>
                  <a:ext uri="{FF2B5EF4-FFF2-40B4-BE49-F238E27FC236}">
                    <a16:creationId xmlns:a16="http://schemas.microsoft.com/office/drawing/2014/main" id="{3F9DFCAD-37CC-817D-CE13-6737031810EB}"/>
                  </a:ext>
                </a:extLst>
              </p:cNvPr>
              <p:cNvSpPr txBox="1"/>
              <p:nvPr/>
            </p:nvSpPr>
            <p:spPr bwMode="auto">
              <a:xfrm>
                <a:off x="5897402" y="4651644"/>
                <a:ext cx="2632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02" name="TextBox 101">
                <a:extLst>
                  <a:ext uri="{FF2B5EF4-FFF2-40B4-BE49-F238E27FC236}">
                    <a16:creationId xmlns:a16="http://schemas.microsoft.com/office/drawing/2014/main" id="{464CC094-0333-0C91-DBAB-0D764118C650}"/>
                  </a:ext>
                </a:extLst>
              </p:cNvPr>
              <p:cNvSpPr txBox="1"/>
              <p:nvPr/>
            </p:nvSpPr>
            <p:spPr bwMode="auto">
              <a:xfrm>
                <a:off x="6926360" y="465164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a:t>
                </a:r>
              </a:p>
            </p:txBody>
          </p:sp>
          <p:sp>
            <p:nvSpPr>
              <p:cNvPr id="103" name="TextBox 102">
                <a:extLst>
                  <a:ext uri="{FF2B5EF4-FFF2-40B4-BE49-F238E27FC236}">
                    <a16:creationId xmlns:a16="http://schemas.microsoft.com/office/drawing/2014/main" id="{71546798-7E08-A69D-52DF-9024B2FFAA8D}"/>
                  </a:ext>
                </a:extLst>
              </p:cNvPr>
              <p:cNvSpPr txBox="1"/>
              <p:nvPr/>
            </p:nvSpPr>
            <p:spPr bwMode="auto">
              <a:xfrm>
                <a:off x="8005982" y="465164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a:t>
                </a:r>
              </a:p>
            </p:txBody>
          </p:sp>
          <p:sp>
            <p:nvSpPr>
              <p:cNvPr id="104" name="TextBox 103">
                <a:extLst>
                  <a:ext uri="{FF2B5EF4-FFF2-40B4-BE49-F238E27FC236}">
                    <a16:creationId xmlns:a16="http://schemas.microsoft.com/office/drawing/2014/main" id="{3B517ADF-728A-3A40-6E2A-28EE08416749}"/>
                  </a:ext>
                </a:extLst>
              </p:cNvPr>
              <p:cNvSpPr txBox="1"/>
              <p:nvPr/>
            </p:nvSpPr>
            <p:spPr bwMode="auto">
              <a:xfrm>
                <a:off x="9070461" y="4651644"/>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75</a:t>
                </a:r>
              </a:p>
            </p:txBody>
          </p:sp>
          <p:sp>
            <p:nvSpPr>
              <p:cNvPr id="105" name="TextBox 104">
                <a:extLst>
                  <a:ext uri="{FF2B5EF4-FFF2-40B4-BE49-F238E27FC236}">
                    <a16:creationId xmlns:a16="http://schemas.microsoft.com/office/drawing/2014/main" id="{4329CC4A-FFF3-F663-0721-58F84E02FA86}"/>
                  </a:ext>
                </a:extLst>
              </p:cNvPr>
              <p:cNvSpPr txBox="1"/>
              <p:nvPr/>
            </p:nvSpPr>
            <p:spPr bwMode="auto">
              <a:xfrm>
                <a:off x="10099666" y="4651644"/>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grpSp>
        <p:grpSp>
          <p:nvGrpSpPr>
            <p:cNvPr id="106" name="Group 105">
              <a:extLst>
                <a:ext uri="{FF2B5EF4-FFF2-40B4-BE49-F238E27FC236}">
                  <a16:creationId xmlns:a16="http://schemas.microsoft.com/office/drawing/2014/main" id="{BB3AF914-5AFA-D738-C7CA-503192F32226}"/>
                </a:ext>
              </a:extLst>
            </p:cNvPr>
            <p:cNvGrpSpPr/>
            <p:nvPr/>
          </p:nvGrpSpPr>
          <p:grpSpPr>
            <a:xfrm rot="16200000">
              <a:off x="8133128" y="3375127"/>
              <a:ext cx="64008" cy="4279392"/>
              <a:chOff x="5925345" y="2831156"/>
              <a:chExt cx="64008" cy="1807097"/>
            </a:xfrm>
          </p:grpSpPr>
          <p:cxnSp>
            <p:nvCxnSpPr>
              <p:cNvPr id="107" name="Straight Connector 106">
                <a:extLst>
                  <a:ext uri="{FF2B5EF4-FFF2-40B4-BE49-F238E27FC236}">
                    <a16:creationId xmlns:a16="http://schemas.microsoft.com/office/drawing/2014/main" id="{97091B82-C126-53F8-2798-258C937BA94D}"/>
                  </a:ext>
                </a:extLst>
              </p:cNvPr>
              <p:cNvCxnSpPr>
                <a:cxnSpLocks/>
              </p:cNvCxnSpPr>
              <p:nvPr/>
            </p:nvCxnSpPr>
            <p:spPr bwMode="auto">
              <a:xfrm>
                <a:off x="5925345" y="283115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306A112D-4606-40AE-9BEC-E0E3AFD31212}"/>
                  </a:ext>
                </a:extLst>
              </p:cNvPr>
              <p:cNvCxnSpPr>
                <a:cxnSpLocks/>
              </p:cNvCxnSpPr>
              <p:nvPr/>
            </p:nvCxnSpPr>
            <p:spPr bwMode="auto">
              <a:xfrm>
                <a:off x="5925345" y="328293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E3D33742-CDF4-0535-9204-D93678DB8515}"/>
                  </a:ext>
                </a:extLst>
              </p:cNvPr>
              <p:cNvCxnSpPr>
                <a:cxnSpLocks/>
              </p:cNvCxnSpPr>
              <p:nvPr/>
            </p:nvCxnSpPr>
            <p:spPr bwMode="auto">
              <a:xfrm>
                <a:off x="5925345" y="373470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59BE6F39-EB46-CEFA-5705-313D0CFFEADA}"/>
                  </a:ext>
                </a:extLst>
              </p:cNvPr>
              <p:cNvCxnSpPr>
                <a:cxnSpLocks/>
              </p:cNvCxnSpPr>
              <p:nvPr/>
            </p:nvCxnSpPr>
            <p:spPr bwMode="auto">
              <a:xfrm>
                <a:off x="5925345" y="418647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7C2E0F65-8089-347B-D2A4-8150C91AC53F}"/>
                  </a:ext>
                </a:extLst>
              </p:cNvPr>
              <p:cNvCxnSpPr>
                <a:cxnSpLocks/>
              </p:cNvCxnSpPr>
              <p:nvPr/>
            </p:nvCxnSpPr>
            <p:spPr bwMode="auto">
              <a:xfrm>
                <a:off x="5925345" y="4638253"/>
                <a:ext cx="64008" cy="0"/>
              </a:xfrm>
              <a:prstGeom prst="line">
                <a:avLst/>
              </a:prstGeom>
              <a:noFill/>
              <a:ln w="28575" cap="flat" cmpd="sng" algn="ctr">
                <a:solidFill>
                  <a:schemeClr val="bg1"/>
                </a:solidFill>
                <a:prstDash val="solid"/>
                <a:round/>
                <a:headEnd type="none" w="med" len="med"/>
                <a:tailEnd type="none" w="med" len="med"/>
              </a:ln>
              <a:effectLst/>
            </p:spPr>
          </p:cxnSp>
        </p:grpSp>
      </p:grpSp>
    </p:spTree>
    <p:extLst>
      <p:ext uri="{BB962C8B-B14F-4D97-AF65-F5344CB8AC3E}">
        <p14:creationId xmlns:p14="http://schemas.microsoft.com/office/powerpoint/2010/main" val="31540113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CFC2B8B7-60B1-E640-EC2E-273FE06DD206}"/>
              </a:ext>
            </a:extLst>
          </p:cNvPr>
          <p:cNvSpPr>
            <a:spLocks noGrp="1"/>
          </p:cNvSpPr>
          <p:nvPr>
            <p:ph type="title"/>
          </p:nvPr>
        </p:nvSpPr>
        <p:spPr/>
        <p:txBody>
          <a:bodyPr/>
          <a:lstStyle/>
          <a:p>
            <a:r>
              <a:rPr lang="en-IN" dirty="0"/>
              <a:t>JAKARTA and JAKARTA-2: Fedratinib for MF</a:t>
            </a:r>
          </a:p>
        </p:txBody>
      </p:sp>
      <p:sp>
        <p:nvSpPr>
          <p:cNvPr id="4" name="Rectangle 3">
            <a:extLst>
              <a:ext uri="{FF2B5EF4-FFF2-40B4-BE49-F238E27FC236}">
                <a16:creationId xmlns:a16="http://schemas.microsoft.com/office/drawing/2014/main" id="{8F30F4FC-DF9A-621B-609D-80DACFA16AAE}"/>
              </a:ext>
            </a:extLst>
          </p:cNvPr>
          <p:cNvSpPr/>
          <p:nvPr/>
        </p:nvSpPr>
        <p:spPr>
          <a:xfrm>
            <a:off x="519650" y="2164020"/>
            <a:ext cx="2160127" cy="1779592"/>
          </a:xfrm>
          <a:prstGeom prst="rect">
            <a:avLst/>
          </a:prstGeom>
          <a:noFill/>
          <a:ln>
            <a:noFill/>
            <a:headEnd/>
            <a:tailEnd/>
          </a:ln>
          <a:effectLst/>
        </p:spPr>
        <p:style>
          <a:lnRef idx="1">
            <a:schemeClr val="accent2"/>
          </a:lnRef>
          <a:fillRef idx="3">
            <a:schemeClr val="accent2"/>
          </a:fillRef>
          <a:effectRef idx="2">
            <a:schemeClr val="accent2"/>
          </a:effectRef>
          <a:fontRef idx="minor">
            <a:schemeClr val="lt1"/>
          </a:fontRef>
        </p:style>
        <p:txBody>
          <a:bodyPr lIns="91440" tIns="91439" rIns="91439" bIns="91439" anchor="ctr"/>
          <a:lstStyle/>
          <a:p>
            <a:pPr marL="0" marR="0" lvl="0" indent="0" algn="ctr" defTabSz="914377" rtl="0" eaLnBrk="1" fontAlgn="auto" latinLnBrk="0" hangingPunct="1">
              <a:lnSpc>
                <a:spcPct val="100000"/>
              </a:lnSpc>
              <a:spcBef>
                <a:spcPts val="0"/>
              </a:spcBef>
              <a:spcAft>
                <a:spcPts val="0"/>
              </a:spcAft>
              <a:buClr>
                <a:prstClr val="white"/>
              </a:buClr>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with PMF, </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post-PV MF, or post-ET MF; int-2–risk or high-risk disease; palpable spleen ≥5 cm; </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PLT count ≥50 x 10</a:t>
            </a:r>
            <a:r>
              <a:rPr kumimoji="0" lang="en-US" sz="16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9</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a:t>
            </a:r>
            <a:br>
              <a:rPr lang="en-US" sz="1600" dirty="0">
                <a:solidFill>
                  <a:srgbClr val="000000"/>
                </a:solidFill>
                <a:latin typeface="Calibri" panose="020F0502020204030204" pitchFamily="34" charset="0"/>
                <a:cs typeface="Calibri" panose="020F0502020204030204" pitchFamily="34" charset="0"/>
              </a:rPr>
            </a:b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(N = 289)</a:t>
            </a:r>
          </a:p>
        </p:txBody>
      </p:sp>
      <p:sp>
        <p:nvSpPr>
          <p:cNvPr id="14" name="Rectangle 13">
            <a:extLst>
              <a:ext uri="{FF2B5EF4-FFF2-40B4-BE49-F238E27FC236}">
                <a16:creationId xmlns:a16="http://schemas.microsoft.com/office/drawing/2014/main" id="{E6E3F37E-9BCD-026D-0491-270C7B03528A}"/>
              </a:ext>
            </a:extLst>
          </p:cNvPr>
          <p:cNvSpPr/>
          <p:nvPr/>
        </p:nvSpPr>
        <p:spPr bwMode="auto">
          <a:xfrm>
            <a:off x="3136751" y="1973431"/>
            <a:ext cx="2656114" cy="592836"/>
          </a:xfrm>
          <a:prstGeom prst="rect">
            <a:avLst/>
          </a:prstGeom>
          <a:solidFill>
            <a:schemeClr val="accent2"/>
          </a:solidFill>
          <a:ln w="0">
            <a:noFill/>
            <a:miter lim="800000"/>
            <a:headEnd/>
            <a:tailEnd/>
          </a:ln>
        </p:spPr>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Fedratinib 500 mg daily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(n = 97)</a:t>
            </a:r>
          </a:p>
        </p:txBody>
      </p:sp>
      <p:sp>
        <p:nvSpPr>
          <p:cNvPr id="15" name="Rectangle 14">
            <a:extLst>
              <a:ext uri="{FF2B5EF4-FFF2-40B4-BE49-F238E27FC236}">
                <a16:creationId xmlns:a16="http://schemas.microsoft.com/office/drawing/2014/main" id="{46E892B5-A6D2-6D73-54AD-32E91ED8F457}"/>
              </a:ext>
            </a:extLst>
          </p:cNvPr>
          <p:cNvSpPr/>
          <p:nvPr/>
        </p:nvSpPr>
        <p:spPr bwMode="auto">
          <a:xfrm>
            <a:off x="3136751" y="2737874"/>
            <a:ext cx="2656114" cy="592836"/>
          </a:xfrm>
          <a:prstGeom prst="rect">
            <a:avLst/>
          </a:prstGeom>
          <a:solidFill>
            <a:schemeClr val="accent1"/>
          </a:solidFill>
          <a:ln w="0">
            <a:noFill/>
            <a:miter lim="800000"/>
            <a:headEnd/>
            <a:tailEnd/>
          </a:ln>
        </p:spPr>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Fedratinib 400 mg daily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(n = 96)</a:t>
            </a:r>
          </a:p>
        </p:txBody>
      </p:sp>
      <p:sp>
        <p:nvSpPr>
          <p:cNvPr id="16" name="Rectangle 15">
            <a:extLst>
              <a:ext uri="{FF2B5EF4-FFF2-40B4-BE49-F238E27FC236}">
                <a16:creationId xmlns:a16="http://schemas.microsoft.com/office/drawing/2014/main" id="{B2BA25F2-0D53-2C0D-A770-B69CC1CF69A5}"/>
              </a:ext>
            </a:extLst>
          </p:cNvPr>
          <p:cNvSpPr/>
          <p:nvPr/>
        </p:nvSpPr>
        <p:spPr bwMode="auto">
          <a:xfrm>
            <a:off x="3136751" y="3502317"/>
            <a:ext cx="2656114" cy="592836"/>
          </a:xfrm>
          <a:prstGeom prst="rect">
            <a:avLst/>
          </a:prstGeom>
          <a:solidFill>
            <a:schemeClr val="accent3"/>
          </a:solidFill>
          <a:ln w="0">
            <a:noFill/>
            <a:miter lim="800000"/>
            <a:headEnd/>
            <a:tailEnd/>
          </a:ln>
        </p:spPr>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Placebo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(n = 96)</a:t>
            </a:r>
          </a:p>
        </p:txBody>
      </p:sp>
      <p:cxnSp>
        <p:nvCxnSpPr>
          <p:cNvPr id="28" name="Elbow Connector 13">
            <a:extLst>
              <a:ext uri="{FF2B5EF4-FFF2-40B4-BE49-F238E27FC236}">
                <a16:creationId xmlns:a16="http://schemas.microsoft.com/office/drawing/2014/main" id="{D1C15575-DD1F-48BA-CFF8-5F5D6CB27ED6}"/>
              </a:ext>
            </a:extLst>
          </p:cNvPr>
          <p:cNvCxnSpPr>
            <a:cxnSpLocks/>
          </p:cNvCxnSpPr>
          <p:nvPr/>
        </p:nvCxnSpPr>
        <p:spPr>
          <a:xfrm>
            <a:off x="5793316" y="3078656"/>
            <a:ext cx="12700" cy="725396"/>
          </a:xfrm>
          <a:prstGeom prst="bentConnector3">
            <a:avLst>
              <a:gd name="adj1" fmla="val 1547378"/>
            </a:avLst>
          </a:prstGeom>
          <a:ln w="28575">
            <a:solidFill>
              <a:schemeClr val="bg1"/>
            </a:solidFill>
            <a:headEnd type="triangle"/>
            <a:tailEnd type="none"/>
          </a:ln>
          <a:effectLst/>
        </p:spPr>
        <p:style>
          <a:lnRef idx="2">
            <a:schemeClr val="dk1"/>
          </a:lnRef>
          <a:fillRef idx="0">
            <a:schemeClr val="dk1"/>
          </a:fillRef>
          <a:effectRef idx="1">
            <a:schemeClr val="dk1"/>
          </a:effectRef>
          <a:fontRef idx="minor">
            <a:schemeClr val="tx1"/>
          </a:fontRef>
        </p:style>
      </p:cxnSp>
      <p:sp>
        <p:nvSpPr>
          <p:cNvPr id="29" name="TextBox 28">
            <a:extLst>
              <a:ext uri="{FF2B5EF4-FFF2-40B4-BE49-F238E27FC236}">
                <a16:creationId xmlns:a16="http://schemas.microsoft.com/office/drawing/2014/main" id="{05BE0DFB-72AB-AF20-04AE-8AAB791E661C}"/>
              </a:ext>
            </a:extLst>
          </p:cNvPr>
          <p:cNvSpPr txBox="1"/>
          <p:nvPr/>
        </p:nvSpPr>
        <p:spPr bwMode="auto">
          <a:xfrm>
            <a:off x="6074715" y="2716783"/>
            <a:ext cx="106130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IN"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Crossover after </a:t>
            </a:r>
            <a:br>
              <a:rPr kumimoji="0" lang="en-IN"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IN"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24 wk </a:t>
            </a:r>
          </a:p>
        </p:txBody>
      </p:sp>
      <p:sp>
        <p:nvSpPr>
          <p:cNvPr id="30" name="Rectangle: Rounded Corners 29">
            <a:extLst>
              <a:ext uri="{FF2B5EF4-FFF2-40B4-BE49-F238E27FC236}">
                <a16:creationId xmlns:a16="http://schemas.microsoft.com/office/drawing/2014/main" id="{15BC5913-2515-5525-C3E5-0AD63B39D5F5}"/>
              </a:ext>
            </a:extLst>
          </p:cNvPr>
          <p:cNvSpPr/>
          <p:nvPr/>
        </p:nvSpPr>
        <p:spPr>
          <a:xfrm>
            <a:off x="945874" y="1278212"/>
            <a:ext cx="5412637" cy="59283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JAKARTA:</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Randomized, Double-Blind Phase III Trial</a:t>
            </a:r>
            <a:r>
              <a:rPr kumimoji="0" lang="en-US" sz="1800" b="1" i="0" u="none" strike="noStrike" kern="1200" cap="none" spc="0" normalizeH="0" baseline="30000" noProof="0" dirty="0">
                <a:ln>
                  <a:noFill/>
                </a:ln>
                <a:solidFill>
                  <a:prstClr val="black"/>
                </a:solidFill>
                <a:effectLst/>
                <a:uLnTx/>
                <a:uFillTx/>
                <a:latin typeface="Calibri" panose="020F0502020204030204"/>
                <a:ea typeface="+mn-ea"/>
                <a:cs typeface="+mn-cs"/>
              </a:rPr>
              <a:t>1</a:t>
            </a: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31" name="Straight Connector 30">
            <a:extLst>
              <a:ext uri="{FF2B5EF4-FFF2-40B4-BE49-F238E27FC236}">
                <a16:creationId xmlns:a16="http://schemas.microsoft.com/office/drawing/2014/main" id="{0A4C29EC-F89C-1974-5345-1DBEE7D01BBC}"/>
              </a:ext>
            </a:extLst>
          </p:cNvPr>
          <p:cNvCxnSpPr>
            <a:cxnSpLocks/>
          </p:cNvCxnSpPr>
          <p:nvPr/>
        </p:nvCxnSpPr>
        <p:spPr>
          <a:xfrm>
            <a:off x="7109716" y="1341440"/>
            <a:ext cx="0" cy="49641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2D8895D7-7087-8777-68D3-2BDBBCDD05F4}"/>
              </a:ext>
            </a:extLst>
          </p:cNvPr>
          <p:cNvSpPr/>
          <p:nvPr/>
        </p:nvSpPr>
        <p:spPr>
          <a:xfrm>
            <a:off x="7109716" y="1993292"/>
            <a:ext cx="2503745" cy="1779592"/>
          </a:xfrm>
          <a:prstGeom prst="rect">
            <a:avLst/>
          </a:prstGeom>
          <a:noFill/>
          <a:ln>
            <a:noFill/>
            <a:headEnd/>
            <a:tailEnd/>
          </a:ln>
          <a:effectLst/>
        </p:spPr>
        <p:style>
          <a:lnRef idx="1">
            <a:schemeClr val="accent2"/>
          </a:lnRef>
          <a:fillRef idx="3">
            <a:schemeClr val="accent2"/>
          </a:fillRef>
          <a:effectRef idx="2">
            <a:schemeClr val="accent2"/>
          </a:effectRef>
          <a:fontRef idx="minor">
            <a:schemeClr val="lt1"/>
          </a:fontRef>
        </p:style>
        <p:txBody>
          <a:bodyPr lIns="91440" tIns="91439" rIns="91439" bIns="91439" anchor="ctr"/>
          <a:lstStyle/>
          <a:p>
            <a:pPr marL="0" marR="0" lvl="0" indent="0" algn="ctr" defTabSz="914377" rtl="0" eaLnBrk="1" fontAlgn="auto" latinLnBrk="0" hangingPunct="1">
              <a:lnSpc>
                <a:spcPct val="100000"/>
              </a:lnSpc>
              <a:spcBef>
                <a:spcPts val="0"/>
              </a:spcBef>
              <a:spcAft>
                <a:spcPts val="0"/>
              </a:spcAft>
              <a:buClr>
                <a:prstClr val="white"/>
              </a:buClr>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with PMF, </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post-PV MF, or post-ET MF; </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int-1 or greater risk disease; palpable spleen ≥5 cm; PLT count ≥50 x 10</a:t>
            </a:r>
            <a:r>
              <a:rPr kumimoji="0" lang="en-US" sz="16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Calibri" panose="020F0502020204030204" pitchFamily="34" charset="0"/>
              </a:rPr>
              <a:t>9</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resistant (66%) or intolerant (33%) to prior ruxolitinib tx </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for </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≥14 days</a:t>
            </a:r>
          </a:p>
          <a:p>
            <a:pPr marL="0" marR="0" lvl="0" indent="0" algn="ctr" defTabSz="914377" rtl="0" eaLnBrk="1" fontAlgn="auto" latinLnBrk="0" hangingPunct="1">
              <a:lnSpc>
                <a:spcPct val="100000"/>
              </a:lnSpc>
              <a:spcBef>
                <a:spcPts val="0"/>
              </a:spcBef>
              <a:spcAft>
                <a:spcPts val="0"/>
              </a:spcAft>
              <a:buClr>
                <a:prstClr val="white"/>
              </a:buClr>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rPr>
              <a:t>(N = 97)</a:t>
            </a:r>
          </a:p>
        </p:txBody>
      </p:sp>
      <p:sp>
        <p:nvSpPr>
          <p:cNvPr id="33" name="Rectangle 32">
            <a:extLst>
              <a:ext uri="{FF2B5EF4-FFF2-40B4-BE49-F238E27FC236}">
                <a16:creationId xmlns:a16="http://schemas.microsoft.com/office/drawing/2014/main" id="{319D113D-9925-AED9-3306-3C69D81D31C9}"/>
              </a:ext>
            </a:extLst>
          </p:cNvPr>
          <p:cNvSpPr/>
          <p:nvPr/>
        </p:nvSpPr>
        <p:spPr bwMode="auto">
          <a:xfrm>
            <a:off x="10084188" y="2566267"/>
            <a:ext cx="1887369" cy="633642"/>
          </a:xfrm>
          <a:prstGeom prst="rect">
            <a:avLst/>
          </a:prstGeom>
          <a:solidFill>
            <a:schemeClr val="accent1"/>
          </a:solidFill>
          <a:ln w="0">
            <a:no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Fedratinib </a:t>
            </a:r>
            <a:br>
              <a:rPr kumimoji="0" lang="en-US" sz="16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br>
            <a:r>
              <a:rPr kumimoji="0" lang="en-US" sz="16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400 mg daily</a:t>
            </a:r>
          </a:p>
        </p:txBody>
      </p:sp>
      <p:cxnSp>
        <p:nvCxnSpPr>
          <p:cNvPr id="40" name="Straight Arrow Connector 39">
            <a:extLst>
              <a:ext uri="{FF2B5EF4-FFF2-40B4-BE49-F238E27FC236}">
                <a16:creationId xmlns:a16="http://schemas.microsoft.com/office/drawing/2014/main" id="{2146B02C-62AA-A287-8804-3769659A71E9}"/>
              </a:ext>
            </a:extLst>
          </p:cNvPr>
          <p:cNvCxnSpPr>
            <a:cxnSpLocks/>
          </p:cNvCxnSpPr>
          <p:nvPr/>
        </p:nvCxnSpPr>
        <p:spPr bwMode="auto">
          <a:xfrm>
            <a:off x="2656114" y="3053816"/>
            <a:ext cx="377372" cy="0"/>
          </a:xfrm>
          <a:prstGeom prst="straightConnector1">
            <a:avLst/>
          </a:prstGeom>
          <a:noFill/>
          <a:ln w="28575" cap="flat" cmpd="sng" algn="ctr">
            <a:solidFill>
              <a:schemeClr val="bg1"/>
            </a:solidFill>
            <a:prstDash val="solid"/>
            <a:round/>
            <a:headEnd type="none" w="med" len="med"/>
            <a:tailEnd type="triangle"/>
          </a:ln>
          <a:effectLst/>
        </p:spPr>
      </p:cxnSp>
      <p:cxnSp>
        <p:nvCxnSpPr>
          <p:cNvPr id="47" name="Straight Arrow Connector 46">
            <a:extLst>
              <a:ext uri="{FF2B5EF4-FFF2-40B4-BE49-F238E27FC236}">
                <a16:creationId xmlns:a16="http://schemas.microsoft.com/office/drawing/2014/main" id="{B4BF4F3B-BC33-97DB-0523-33A299F25465}"/>
              </a:ext>
            </a:extLst>
          </p:cNvPr>
          <p:cNvCxnSpPr>
            <a:cxnSpLocks/>
          </p:cNvCxnSpPr>
          <p:nvPr/>
        </p:nvCxnSpPr>
        <p:spPr bwMode="auto">
          <a:xfrm flipV="1">
            <a:off x="2656114" y="2386839"/>
            <a:ext cx="377372" cy="351035"/>
          </a:xfrm>
          <a:prstGeom prst="straightConnector1">
            <a:avLst/>
          </a:prstGeom>
          <a:noFill/>
          <a:ln w="28575" cap="flat" cmpd="sng" algn="ctr">
            <a:solidFill>
              <a:schemeClr val="bg1"/>
            </a:solidFill>
            <a:prstDash val="solid"/>
            <a:round/>
            <a:headEnd type="none" w="med" len="med"/>
            <a:tailEnd type="triangle"/>
          </a:ln>
          <a:effectLst/>
        </p:spPr>
      </p:cxnSp>
      <p:cxnSp>
        <p:nvCxnSpPr>
          <p:cNvPr id="50" name="Straight Arrow Connector 49">
            <a:extLst>
              <a:ext uri="{FF2B5EF4-FFF2-40B4-BE49-F238E27FC236}">
                <a16:creationId xmlns:a16="http://schemas.microsoft.com/office/drawing/2014/main" id="{D10BEBC0-AABC-B8AE-F71B-582870D51034}"/>
              </a:ext>
            </a:extLst>
          </p:cNvPr>
          <p:cNvCxnSpPr>
            <a:cxnSpLocks/>
          </p:cNvCxnSpPr>
          <p:nvPr/>
        </p:nvCxnSpPr>
        <p:spPr bwMode="auto">
          <a:xfrm>
            <a:off x="2623883" y="3338126"/>
            <a:ext cx="409603" cy="441086"/>
          </a:xfrm>
          <a:prstGeom prst="straightConnector1">
            <a:avLst/>
          </a:prstGeom>
          <a:noFill/>
          <a:ln w="28575" cap="flat" cmpd="sng" algn="ctr">
            <a:solidFill>
              <a:schemeClr val="bg1"/>
            </a:solidFill>
            <a:prstDash val="solid"/>
            <a:round/>
            <a:headEnd type="none" w="med" len="med"/>
            <a:tailEnd type="triangle"/>
          </a:ln>
          <a:effectLst/>
        </p:spPr>
      </p:cxnSp>
      <p:sp>
        <p:nvSpPr>
          <p:cNvPr id="53" name="Rectangle: Rounded Corners 5">
            <a:extLst>
              <a:ext uri="{FF2B5EF4-FFF2-40B4-BE49-F238E27FC236}">
                <a16:creationId xmlns:a16="http://schemas.microsoft.com/office/drawing/2014/main" id="{72DD87B0-4768-8EF8-763B-1AD6453C4434}"/>
              </a:ext>
            </a:extLst>
          </p:cNvPr>
          <p:cNvSpPr/>
          <p:nvPr/>
        </p:nvSpPr>
        <p:spPr>
          <a:xfrm>
            <a:off x="7016937" y="1278212"/>
            <a:ext cx="4990571" cy="59283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JAKARTA-2:</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Single-Arm Phase II Trial</a:t>
            </a:r>
            <a:r>
              <a:rPr kumimoji="0" lang="en-US" sz="1800" b="1" i="0" u="none" strike="noStrike" kern="1200" cap="none" spc="0" normalizeH="0" baseline="30000" noProof="0" dirty="0">
                <a:ln>
                  <a:noFill/>
                </a:ln>
                <a:solidFill>
                  <a:prstClr val="black"/>
                </a:solidFill>
                <a:effectLst/>
                <a:uLnTx/>
                <a:uFillTx/>
                <a:latin typeface="Calibri" panose="020F0502020204030204"/>
                <a:ea typeface="+mn-ea"/>
                <a:cs typeface="+mn-cs"/>
              </a:rPr>
              <a:t>2,3</a:t>
            </a: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55" name="Text Box 15">
            <a:extLst>
              <a:ext uri="{FF2B5EF4-FFF2-40B4-BE49-F238E27FC236}">
                <a16:creationId xmlns:a16="http://schemas.microsoft.com/office/drawing/2014/main" id="{18546761-8A44-9F5D-FCA8-DEF34A6B89C0}"/>
              </a:ext>
            </a:extLst>
          </p:cNvPr>
          <p:cNvSpPr txBox="1">
            <a:spLocks noChangeArrowheads="1"/>
          </p:cNvSpPr>
          <p:nvPr/>
        </p:nvSpPr>
        <p:spPr bwMode="auto">
          <a:xfrm>
            <a:off x="601820" y="6211674"/>
            <a:ext cx="7853363"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456651" rtl="0" eaLnBrk="1" fontAlgn="auto" latinLnBrk="0" hangingPunct="1">
              <a:lnSpc>
                <a:spcPct val="100000"/>
              </a:lnSpc>
              <a:spcBef>
                <a:spcPts val="0"/>
              </a:spcBef>
              <a:spcAft>
                <a:spcPts val="0"/>
              </a:spcAft>
              <a:buClrTx/>
              <a:buSzTx/>
              <a:buFontTx/>
              <a:buNone/>
              <a:tabLst/>
              <a:defRPr/>
            </a:pPr>
            <a:r>
              <a:rPr kumimoji="0" lang="it-IT" altLang="en-US" sz="1200" b="0" i="0" u="none" strike="noStrike" kern="1200" cap="none" spc="-11"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Pardanani. JAMA Oncol. 2015;1:643. 2. Harrison. Lancet Haematol. 2017;4:e317. </a:t>
            </a:r>
            <a:br>
              <a:rPr kumimoji="0" lang="it-IT" altLang="en-US" sz="1200" b="0" i="0" u="none" strike="noStrike" kern="1200" cap="none" spc="-11"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it-IT" altLang="en-US" sz="1200" b="0" i="0" u="none" strike="noStrike" kern="1200" cap="none" spc="-11"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3. Harrison. Am J Hematol. 2020;95:594.</a:t>
            </a:r>
          </a:p>
        </p:txBody>
      </p:sp>
      <p:cxnSp>
        <p:nvCxnSpPr>
          <p:cNvPr id="69" name="Connector: Elbow 68">
            <a:extLst>
              <a:ext uri="{FF2B5EF4-FFF2-40B4-BE49-F238E27FC236}">
                <a16:creationId xmlns:a16="http://schemas.microsoft.com/office/drawing/2014/main" id="{7AB5895C-1279-039A-1310-12C2EC02A1CD}"/>
              </a:ext>
            </a:extLst>
          </p:cNvPr>
          <p:cNvCxnSpPr>
            <a:cxnSpLocks/>
          </p:cNvCxnSpPr>
          <p:nvPr/>
        </p:nvCxnSpPr>
        <p:spPr bwMode="auto">
          <a:xfrm>
            <a:off x="5786966" y="2269884"/>
            <a:ext cx="12700" cy="1528886"/>
          </a:xfrm>
          <a:prstGeom prst="bentConnector3">
            <a:avLst>
              <a:gd name="adj1" fmla="val 2684213"/>
            </a:avLst>
          </a:prstGeom>
          <a:noFill/>
          <a:ln w="28575" cap="flat" cmpd="sng" algn="ctr">
            <a:solidFill>
              <a:schemeClr val="bg1"/>
            </a:solidFill>
            <a:prstDash val="solid"/>
            <a:round/>
            <a:headEnd type="triangle"/>
            <a:tailEnd type="none"/>
          </a:ln>
          <a:effectLst/>
        </p:spPr>
      </p:cxnSp>
      <p:cxnSp>
        <p:nvCxnSpPr>
          <p:cNvPr id="2" name="Straight Arrow Connector 1">
            <a:extLst>
              <a:ext uri="{FF2B5EF4-FFF2-40B4-BE49-F238E27FC236}">
                <a16:creationId xmlns:a16="http://schemas.microsoft.com/office/drawing/2014/main" id="{12EC8C39-E184-41D6-4700-CF71C82EC056}"/>
              </a:ext>
            </a:extLst>
          </p:cNvPr>
          <p:cNvCxnSpPr>
            <a:cxnSpLocks/>
          </p:cNvCxnSpPr>
          <p:nvPr/>
        </p:nvCxnSpPr>
        <p:spPr bwMode="auto">
          <a:xfrm>
            <a:off x="9639764" y="2898954"/>
            <a:ext cx="377372" cy="0"/>
          </a:xfrm>
          <a:prstGeom prst="straightConnector1">
            <a:avLst/>
          </a:prstGeom>
          <a:noFill/>
          <a:ln w="28575" cap="flat" cmpd="sng" algn="ctr">
            <a:solidFill>
              <a:schemeClr val="bg1"/>
            </a:solidFill>
            <a:prstDash val="solid"/>
            <a:round/>
            <a:headEnd type="none" w="med" len="med"/>
            <a:tailEnd type="triangle"/>
          </a:ln>
          <a:effectLst/>
        </p:spPr>
      </p:cxnSp>
      <p:graphicFrame>
        <p:nvGraphicFramePr>
          <p:cNvPr id="85" name="Group 32">
            <a:extLst>
              <a:ext uri="{FF2B5EF4-FFF2-40B4-BE49-F238E27FC236}">
                <a16:creationId xmlns:a16="http://schemas.microsoft.com/office/drawing/2014/main" id="{90DDA880-9E3C-1857-C3DF-9369EC9E6F95}"/>
              </a:ext>
            </a:extLst>
          </p:cNvPr>
          <p:cNvGraphicFramePr>
            <a:graphicFrameLocks noGrp="1"/>
          </p:cNvGraphicFramePr>
          <p:nvPr>
            <p:extLst>
              <p:ext uri="{D42A27DB-BD31-4B8C-83A1-F6EECF244321}">
                <p14:modId xmlns:p14="http://schemas.microsoft.com/office/powerpoint/2010/main" val="2198099018"/>
              </p:ext>
            </p:extLst>
          </p:nvPr>
        </p:nvGraphicFramePr>
        <p:xfrm>
          <a:off x="343749" y="4552442"/>
          <a:ext cx="6616886" cy="1341216"/>
        </p:xfrm>
        <a:graphic>
          <a:graphicData uri="http://schemas.openxmlformats.org/drawingml/2006/table">
            <a:tbl>
              <a:tblPr/>
              <a:tblGrid>
                <a:gridCol w="3048000">
                  <a:extLst>
                    <a:ext uri="{9D8B030D-6E8A-4147-A177-3AD203B41FA5}">
                      <a16:colId xmlns:a16="http://schemas.microsoft.com/office/drawing/2014/main" val="20000"/>
                    </a:ext>
                  </a:extLst>
                </a:gridCol>
                <a:gridCol w="1781175">
                  <a:extLst>
                    <a:ext uri="{9D8B030D-6E8A-4147-A177-3AD203B41FA5}">
                      <a16:colId xmlns:a16="http://schemas.microsoft.com/office/drawing/2014/main" val="20001"/>
                    </a:ext>
                  </a:extLst>
                </a:gridCol>
                <a:gridCol w="1787711">
                  <a:extLst>
                    <a:ext uri="{9D8B030D-6E8A-4147-A177-3AD203B41FA5}">
                      <a16:colId xmlns:a16="http://schemas.microsoft.com/office/drawing/2014/main" val="745106528"/>
                    </a:ext>
                  </a:extLst>
                </a:gridCol>
              </a:tblGrid>
              <a:tr h="313946">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mn-lt"/>
                        </a:rPr>
                        <a:t>Outcomes, %</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kern="1200" cap="none" spc="0" normalizeH="0" baseline="0" noProof="0" dirty="0">
                          <a:ln>
                            <a:noFill/>
                          </a:ln>
                          <a:solidFill>
                            <a:prstClr val="white"/>
                          </a:solidFill>
                          <a:effectLst/>
                          <a:uLnTx/>
                          <a:uFillTx/>
                          <a:latin typeface="+mn-lt"/>
                          <a:ea typeface="+mn-ea"/>
                          <a:cs typeface="Arial" panose="020B0604020202020204" pitchFamily="34" charset="0"/>
                        </a:rPr>
                        <a:t>Fedratinib 400 mg </a:t>
                      </a:r>
                      <a:endParaRPr kumimoji="0" lang="en-US" sz="1600" b="1" i="0" u="none" strike="noStrike" cap="none" normalizeH="0" baseline="0" dirty="0">
                        <a:ln>
                          <a:noFill/>
                        </a:ln>
                        <a:solidFill>
                          <a:schemeClr val="tx1"/>
                        </a:solidFill>
                        <a:effectLst/>
                        <a:latin typeface="+mn-lt"/>
                      </a:endParaRP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kern="1200" cap="none" spc="0" normalizeH="0" baseline="0" noProof="0" dirty="0">
                          <a:ln>
                            <a:noFill/>
                          </a:ln>
                          <a:solidFill>
                            <a:prstClr val="white"/>
                          </a:solidFill>
                          <a:effectLst/>
                          <a:uLnTx/>
                          <a:uFillTx/>
                          <a:latin typeface="+mn-lt"/>
                          <a:ea typeface="+mn-ea"/>
                          <a:cs typeface="Arial" panose="020B0604020202020204" pitchFamily="34" charset="0"/>
                        </a:rPr>
                        <a:t>Fedratinib 500 mg </a:t>
                      </a:r>
                      <a:endParaRPr kumimoji="0" lang="en-US" sz="1600" b="1" i="0" u="none" strike="noStrike" cap="none" normalizeH="0" baseline="0" dirty="0">
                        <a:ln>
                          <a:noFill/>
                        </a:ln>
                        <a:solidFill>
                          <a:schemeClr val="tx1"/>
                        </a:solidFill>
                        <a:effectLst/>
                        <a:latin typeface="+mn-lt"/>
                      </a:endParaRP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0"/>
                  </a:ext>
                </a:extLst>
              </a:tr>
              <a:tr h="249643">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1"/>
                          </a:solidFill>
                          <a:effectLst/>
                          <a:latin typeface="+mn-lt"/>
                        </a:rPr>
                        <a:t>Spleen volume reduction ≥35%</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36</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40</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80920">
                <a:tc>
                  <a:txBody>
                    <a:bodyPr/>
                    <a:lstStyle/>
                    <a:p>
                      <a:pPr marL="0" marR="0" lvl="0" indent="0" algn="l" defTabSz="914400" rtl="0" eaLnBrk="1" fontAlgn="base" latinLnBrk="0" hangingPunct="1">
                        <a:lnSpc>
                          <a:spcPct val="100000"/>
                        </a:lnSpc>
                        <a:spcBef>
                          <a:spcPct val="0"/>
                        </a:spcBef>
                        <a:spcAft>
                          <a:spcPct val="25000"/>
                        </a:spcAft>
                        <a:buClrTx/>
                        <a:buSzTx/>
                        <a:buFont typeface="Arial" panose="020B0604020202020204" pitchFamily="34" charset="0"/>
                        <a:buNone/>
                        <a:tabLst/>
                      </a:pPr>
                      <a:r>
                        <a:rPr kumimoji="0" lang="en-US" sz="1600" b="0" i="0" u="none" strike="noStrike" cap="none" normalizeH="0" baseline="0" dirty="0">
                          <a:ln>
                            <a:noFill/>
                          </a:ln>
                          <a:solidFill>
                            <a:schemeClr val="bg1"/>
                          </a:solidFill>
                          <a:effectLst/>
                          <a:latin typeface="+mn-lt"/>
                        </a:rPr>
                        <a:t>≥50% reduction in MF-SAF TSS</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mn-lt"/>
                        </a:rPr>
                        <a:t>36</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mn-lt"/>
                        </a:rPr>
                        <a:t>34</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03175128"/>
                  </a:ext>
                </a:extLst>
              </a:tr>
              <a:tr h="179403">
                <a:tc>
                  <a:txBody>
                    <a:bodyPr/>
                    <a:lstStyle/>
                    <a:p>
                      <a:pPr marL="0" marR="0" lvl="0" indent="0" algn="l" defTabSz="914400" rtl="0" eaLnBrk="1" fontAlgn="base" latinLnBrk="0" hangingPunct="1">
                        <a:lnSpc>
                          <a:spcPct val="100000"/>
                        </a:lnSpc>
                        <a:spcBef>
                          <a:spcPct val="0"/>
                        </a:spcBef>
                        <a:spcAft>
                          <a:spcPct val="25000"/>
                        </a:spcAft>
                        <a:buClrTx/>
                        <a:buSzTx/>
                        <a:buFont typeface="Arial" panose="020B0604020202020204" pitchFamily="34" charset="0"/>
                        <a:buNone/>
                        <a:tabLst/>
                        <a:defRPr/>
                      </a:pPr>
                      <a:r>
                        <a:rPr kumimoji="0" lang="en-US" sz="1600" b="0" i="0" u="none" strike="noStrike" cap="none" normalizeH="0" baseline="0" dirty="0">
                          <a:ln>
                            <a:noFill/>
                          </a:ln>
                          <a:solidFill>
                            <a:schemeClr val="bg1"/>
                          </a:solidFill>
                          <a:effectLst/>
                          <a:latin typeface="+mn-lt"/>
                        </a:rPr>
                        <a:t>D/c for AEs</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mn-lt"/>
                        </a:rPr>
                        <a:t>14</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mn-lt"/>
                        </a:rPr>
                        <a:t>25</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3099457"/>
                  </a:ext>
                </a:extLst>
              </a:tr>
            </a:tbl>
          </a:graphicData>
        </a:graphic>
      </p:graphicFrame>
      <p:graphicFrame>
        <p:nvGraphicFramePr>
          <p:cNvPr id="88" name="Group 32">
            <a:extLst>
              <a:ext uri="{FF2B5EF4-FFF2-40B4-BE49-F238E27FC236}">
                <a16:creationId xmlns:a16="http://schemas.microsoft.com/office/drawing/2014/main" id="{C62C82C6-E481-E318-16EC-A1112D2C747C}"/>
              </a:ext>
            </a:extLst>
          </p:cNvPr>
          <p:cNvGraphicFramePr>
            <a:graphicFrameLocks noGrp="1"/>
          </p:cNvGraphicFramePr>
          <p:nvPr>
            <p:extLst>
              <p:ext uri="{D42A27DB-BD31-4B8C-83A1-F6EECF244321}">
                <p14:modId xmlns:p14="http://schemas.microsoft.com/office/powerpoint/2010/main" val="4181511948"/>
              </p:ext>
            </p:extLst>
          </p:nvPr>
        </p:nvGraphicFramePr>
        <p:xfrm>
          <a:off x="7202496" y="4212423"/>
          <a:ext cx="4835534" cy="1676520"/>
        </p:xfrm>
        <a:graphic>
          <a:graphicData uri="http://schemas.openxmlformats.org/drawingml/2006/table">
            <a:tbl>
              <a:tblPr/>
              <a:tblGrid>
                <a:gridCol w="2490156">
                  <a:extLst>
                    <a:ext uri="{9D8B030D-6E8A-4147-A177-3AD203B41FA5}">
                      <a16:colId xmlns:a16="http://schemas.microsoft.com/office/drawing/2014/main" val="20001"/>
                    </a:ext>
                  </a:extLst>
                </a:gridCol>
                <a:gridCol w="2345378">
                  <a:extLst>
                    <a:ext uri="{9D8B030D-6E8A-4147-A177-3AD203B41FA5}">
                      <a16:colId xmlns:a16="http://schemas.microsoft.com/office/drawing/2014/main" val="745106528"/>
                    </a:ext>
                  </a:extLst>
                </a:gridCol>
              </a:tblGrid>
              <a:tr h="213450">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Primary Analysis</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mn-lt"/>
                        </a:rPr>
                        <a:t>Reanalysis*</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extLst>
                  <a:ext uri="{0D108BD9-81ED-4DB2-BD59-A6C34878D82A}">
                    <a16:rowId xmlns:a16="http://schemas.microsoft.com/office/drawing/2014/main" val="3163339659"/>
                  </a:ext>
                </a:extLst>
              </a:tr>
              <a:tr h="213450">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kern="1200" cap="none" spc="0" normalizeH="0" baseline="0" noProof="0" dirty="0">
                          <a:ln>
                            <a:noFill/>
                          </a:ln>
                          <a:solidFill>
                            <a:prstClr val="white"/>
                          </a:solidFill>
                          <a:effectLst/>
                          <a:uLnTx/>
                          <a:uFillTx/>
                          <a:latin typeface="+mn-lt"/>
                          <a:ea typeface="+mn-ea"/>
                          <a:cs typeface="Arial" panose="020B0604020202020204" pitchFamily="34" charset="0"/>
                        </a:rPr>
                        <a:t>Fedratinib 400 mg </a:t>
                      </a:r>
                      <a:endParaRPr kumimoji="0" lang="en-US" sz="1600" b="1" i="0" u="none" strike="noStrike" cap="none" normalizeH="0" baseline="0" dirty="0">
                        <a:ln>
                          <a:noFill/>
                        </a:ln>
                        <a:solidFill>
                          <a:schemeClr val="tx1"/>
                        </a:solidFill>
                        <a:effectLst/>
                        <a:latin typeface="+mn-lt"/>
                      </a:endParaRP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1" i="0" u="none" strike="noStrike" kern="1200" cap="none" spc="0" normalizeH="0" baseline="0" noProof="0" dirty="0">
                          <a:ln>
                            <a:noFill/>
                          </a:ln>
                          <a:solidFill>
                            <a:prstClr val="white"/>
                          </a:solidFill>
                          <a:effectLst/>
                          <a:uLnTx/>
                          <a:uFillTx/>
                          <a:latin typeface="+mn-lt"/>
                          <a:ea typeface="+mn-ea"/>
                          <a:cs typeface="Arial" panose="020B0604020202020204" pitchFamily="34" charset="0"/>
                        </a:rPr>
                        <a:t>Fedratinib 400 mg </a:t>
                      </a:r>
                      <a:endParaRPr kumimoji="0" lang="en-US" sz="1600" b="1" i="0" u="none" strike="noStrike" cap="none" normalizeH="0" baseline="0" dirty="0">
                        <a:ln>
                          <a:noFill/>
                        </a:ln>
                        <a:solidFill>
                          <a:schemeClr val="tx1"/>
                        </a:solidFill>
                        <a:effectLst/>
                        <a:latin typeface="+mn-lt"/>
                      </a:endParaRP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213450">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55</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600" b="0" i="0" u="none" strike="noStrike" cap="none" normalizeH="0" baseline="0" dirty="0">
                          <a:ln>
                            <a:noFill/>
                          </a:ln>
                          <a:solidFill>
                            <a:schemeClr val="bg1"/>
                          </a:solidFill>
                          <a:effectLst/>
                          <a:latin typeface="+mn-lt"/>
                        </a:rPr>
                        <a:t>30</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13450">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mn-lt"/>
                        </a:rPr>
                        <a:t>--</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mn-lt"/>
                        </a:rPr>
                        <a:t>27</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403175128"/>
                  </a:ext>
                </a:extLst>
              </a:tr>
              <a:tr h="213450">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mn-lt"/>
                        </a:rPr>
                        <a:t>11</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600" b="0" i="0" u="none" strike="noStrike" cap="none" normalizeH="0" baseline="0" dirty="0">
                          <a:ln>
                            <a:noFill/>
                          </a:ln>
                          <a:solidFill>
                            <a:schemeClr val="bg1"/>
                          </a:solidFill>
                          <a:effectLst/>
                          <a:latin typeface="+mn-lt"/>
                        </a:rPr>
                        <a:t>--</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3099457"/>
                  </a:ext>
                </a:extLst>
              </a:tr>
            </a:tbl>
          </a:graphicData>
        </a:graphic>
      </p:graphicFrame>
      <p:sp>
        <p:nvSpPr>
          <p:cNvPr id="89" name="Text Box 15">
            <a:extLst>
              <a:ext uri="{FF2B5EF4-FFF2-40B4-BE49-F238E27FC236}">
                <a16:creationId xmlns:a16="http://schemas.microsoft.com/office/drawing/2014/main" id="{C609CE5B-1CC3-9215-6997-352EA4CDB4DC}"/>
              </a:ext>
            </a:extLst>
          </p:cNvPr>
          <p:cNvSpPr txBox="1">
            <a:spLocks noChangeArrowheads="1"/>
          </p:cNvSpPr>
          <p:nvPr/>
        </p:nvSpPr>
        <p:spPr bwMode="auto">
          <a:xfrm>
            <a:off x="7202496" y="5852649"/>
            <a:ext cx="3913179" cy="523220"/>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456651" rtl="0" eaLnBrk="1" fontAlgn="auto" latinLnBrk="0" hangingPunct="1">
              <a:lnSpc>
                <a:spcPct val="100000"/>
              </a:lnSpc>
              <a:spcBef>
                <a:spcPts val="0"/>
              </a:spcBef>
              <a:spcAft>
                <a:spcPts val="0"/>
              </a:spcAft>
              <a:buClrTx/>
              <a:buSzTx/>
              <a:buFontTx/>
              <a:buNone/>
              <a:tabLst/>
              <a:defRPr/>
            </a:pPr>
            <a:r>
              <a:rPr kumimoji="0" lang="en-US" altLang="en-US" sz="1400" b="0" i="0" u="none" strike="noStrike" kern="1200" cap="none" spc="-11"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*More stringent criteria for relapse, refractory, intolerance to ruxolitinib.</a:t>
            </a:r>
          </a:p>
        </p:txBody>
      </p:sp>
    </p:spTree>
    <p:extLst>
      <p:ext uri="{BB962C8B-B14F-4D97-AF65-F5344CB8AC3E}">
        <p14:creationId xmlns:p14="http://schemas.microsoft.com/office/powerpoint/2010/main" val="35111775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Table 7"/>
          <p:cNvGraphicFramePr>
            <a:graphicFrameLocks noGrp="1"/>
          </p:cNvGraphicFramePr>
          <p:nvPr/>
        </p:nvGraphicFramePr>
        <p:xfrm>
          <a:off x="522288" y="1062340"/>
          <a:ext cx="8515828" cy="5334000"/>
        </p:xfrm>
        <a:graphic>
          <a:graphicData uri="http://schemas.openxmlformats.org/drawingml/2006/table">
            <a:tbl>
              <a:tblPr firstRow="1">
                <a:tableStyleId>{5C22544A-7EE6-4342-B048-85BDC9FD1C3A}</a:tableStyleId>
              </a:tblPr>
              <a:tblGrid>
                <a:gridCol w="1732714">
                  <a:extLst>
                    <a:ext uri="{9D8B030D-6E8A-4147-A177-3AD203B41FA5}">
                      <a16:colId xmlns:a16="http://schemas.microsoft.com/office/drawing/2014/main" val="20000"/>
                    </a:ext>
                  </a:extLst>
                </a:gridCol>
                <a:gridCol w="1130519">
                  <a:extLst>
                    <a:ext uri="{9D8B030D-6E8A-4147-A177-3AD203B41FA5}">
                      <a16:colId xmlns:a16="http://schemas.microsoft.com/office/drawing/2014/main" val="267287625"/>
                    </a:ext>
                  </a:extLst>
                </a:gridCol>
                <a:gridCol w="1130519">
                  <a:extLst>
                    <a:ext uri="{9D8B030D-6E8A-4147-A177-3AD203B41FA5}">
                      <a16:colId xmlns:a16="http://schemas.microsoft.com/office/drawing/2014/main" val="20002"/>
                    </a:ext>
                  </a:extLst>
                </a:gridCol>
                <a:gridCol w="1130519">
                  <a:extLst>
                    <a:ext uri="{9D8B030D-6E8A-4147-A177-3AD203B41FA5}">
                      <a16:colId xmlns:a16="http://schemas.microsoft.com/office/drawing/2014/main" val="20003"/>
                    </a:ext>
                  </a:extLst>
                </a:gridCol>
                <a:gridCol w="1130519">
                  <a:extLst>
                    <a:ext uri="{9D8B030D-6E8A-4147-A177-3AD203B41FA5}">
                      <a16:colId xmlns:a16="http://schemas.microsoft.com/office/drawing/2014/main" val="20004"/>
                    </a:ext>
                  </a:extLst>
                </a:gridCol>
                <a:gridCol w="1130519">
                  <a:extLst>
                    <a:ext uri="{9D8B030D-6E8A-4147-A177-3AD203B41FA5}">
                      <a16:colId xmlns:a16="http://schemas.microsoft.com/office/drawing/2014/main" val="20005"/>
                    </a:ext>
                  </a:extLst>
                </a:gridCol>
                <a:gridCol w="1130519">
                  <a:extLst>
                    <a:ext uri="{9D8B030D-6E8A-4147-A177-3AD203B41FA5}">
                      <a16:colId xmlns:a16="http://schemas.microsoft.com/office/drawing/2014/main" val="20006"/>
                    </a:ext>
                  </a:extLst>
                </a:gridCol>
              </a:tblGrid>
              <a:tr h="0">
                <a:tc rowSpan="2">
                  <a:txBody>
                    <a:bodyPr/>
                    <a:lstStyle/>
                    <a:p>
                      <a:r>
                        <a:rPr lang="en-US" sz="1200" dirty="0">
                          <a:latin typeface="Calibri" panose="020F0502020204030204" pitchFamily="34" charset="0"/>
                          <a:cs typeface="Calibri" panose="020F0502020204030204" pitchFamily="34" charset="0"/>
                        </a:rPr>
                        <a:t>Adverse Events, n (%)</a:t>
                      </a:r>
                    </a:p>
                  </a:txBody>
                  <a:tcPr marL="121920" marR="121920" marT="60960" marB="60960" anchor="ctr">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lumOff val="25000"/>
                      </a:schemeClr>
                    </a:solidFill>
                  </a:tcPr>
                </a:tc>
                <a:tc gridSpan="2">
                  <a:txBody>
                    <a:bodyPr/>
                    <a:lstStyle/>
                    <a:p>
                      <a:pPr algn="ctr"/>
                      <a:r>
                        <a:rPr lang="en-US" sz="1200" dirty="0">
                          <a:latin typeface="Calibri" panose="020F0502020204030204" pitchFamily="34" charset="0"/>
                          <a:cs typeface="Calibri" panose="020F0502020204030204" pitchFamily="34" charset="0"/>
                        </a:rPr>
                        <a:t>Fedratinib 400 mg (n = 96)</a:t>
                      </a:r>
                      <a:endParaRPr lang="en-US" dirty="0"/>
                    </a:p>
                  </a:txBody>
                  <a:tcPr marL="121920" marR="121920" marT="60960" marB="6096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hMerge="1">
                  <a:txBody>
                    <a:bodyPr/>
                    <a:lstStyle/>
                    <a:p>
                      <a:endParaRPr lang="en-US" sz="800" dirty="0"/>
                    </a:p>
                  </a:txBody>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latin typeface="Calibri" panose="020F0502020204030204" pitchFamily="34" charset="0"/>
                          <a:cs typeface="Calibri" panose="020F0502020204030204" pitchFamily="34" charset="0"/>
                        </a:rPr>
                        <a:t>Fedratinib 500 mg (n = 97)</a:t>
                      </a:r>
                    </a:p>
                  </a:txBody>
                  <a:tcPr marL="121920" marR="121920" marT="60960" marB="6096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2"/>
                    </a:solidFill>
                  </a:tcPr>
                </a:tc>
                <a:tc hMerge="1">
                  <a:txBody>
                    <a:bodyPr/>
                    <a:lstStyle/>
                    <a:p>
                      <a:endParaRPr lang="en-US" sz="800" dirty="0"/>
                    </a:p>
                  </a:txBody>
                  <a:tcPr/>
                </a:tc>
                <a:tc gridSpan="2">
                  <a:txBody>
                    <a:bodyPr/>
                    <a:lstStyle/>
                    <a:p>
                      <a:pPr algn="ctr"/>
                      <a:r>
                        <a:rPr lang="en-US" sz="1200" dirty="0">
                          <a:latin typeface="Calibri" panose="020F0502020204030204" pitchFamily="34" charset="0"/>
                          <a:cs typeface="Calibri" panose="020F0502020204030204" pitchFamily="34" charset="0"/>
                        </a:rPr>
                        <a:t>Placebo (n = 95)</a:t>
                      </a:r>
                    </a:p>
                  </a:txBody>
                  <a:tcPr marL="121920" marR="121920" marT="60960" marB="60960" anchor="ct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3"/>
                    </a:solidFill>
                  </a:tcPr>
                </a:tc>
                <a:tc hMerge="1">
                  <a:txBody>
                    <a:bodyPr/>
                    <a:lstStyle/>
                    <a:p>
                      <a:endParaRPr lang="en-US" sz="800" dirty="0"/>
                    </a:p>
                  </a:txBody>
                  <a:tcPr/>
                </a:tc>
                <a:extLst>
                  <a:ext uri="{0D108BD9-81ED-4DB2-BD59-A6C34878D82A}">
                    <a16:rowId xmlns:a16="http://schemas.microsoft.com/office/drawing/2014/main" val="10000"/>
                  </a:ext>
                </a:extLst>
              </a:tr>
              <a:tr h="0">
                <a:tc vMerge="1">
                  <a:txBody>
                    <a:bodyPr/>
                    <a:lstStyle/>
                    <a:p>
                      <a:endParaRPr lang="en-US"/>
                    </a:p>
                  </a:txBody>
                  <a:tcPr/>
                </a:tc>
                <a:tc>
                  <a:txBody>
                    <a:bodyPr/>
                    <a:lstStyle/>
                    <a:p>
                      <a:pPr algn="ctr"/>
                      <a:r>
                        <a:rPr lang="en-US" sz="1200" b="1" dirty="0">
                          <a:solidFill>
                            <a:schemeClr val="tx1"/>
                          </a:solidFill>
                          <a:latin typeface="Calibri" panose="020F0502020204030204" pitchFamily="34" charset="0"/>
                          <a:cs typeface="Calibri" panose="020F0502020204030204" pitchFamily="34" charset="0"/>
                        </a:rPr>
                        <a:t>All Grades</a:t>
                      </a:r>
                    </a:p>
                  </a:txBody>
                  <a:tcPr marL="121920" marR="121920" marT="60960" marB="60960" anchor="ct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200" b="1" dirty="0">
                          <a:solidFill>
                            <a:schemeClr val="tx1"/>
                          </a:solidFill>
                          <a:latin typeface="Calibri" panose="020F0502020204030204" pitchFamily="34" charset="0"/>
                          <a:cs typeface="Calibri" panose="020F0502020204030204" pitchFamily="34" charset="0"/>
                        </a:rPr>
                        <a:t>Grade 3/4</a:t>
                      </a:r>
                    </a:p>
                  </a:txBody>
                  <a:tcPr marL="121920" marR="121920" marT="60960" marB="60960" anchor="ctr">
                    <a:lnL w="12700" cmpd="sng">
                      <a:noFill/>
                    </a:lnL>
                    <a:lnR w="12700" cmpd="sng">
                      <a:noFill/>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Calibri" panose="020F0502020204030204" pitchFamily="34" charset="0"/>
                          <a:cs typeface="Calibri" panose="020F0502020204030204" pitchFamily="34" charset="0"/>
                        </a:rPr>
                        <a:t>All Grades</a:t>
                      </a:r>
                    </a:p>
                  </a:txBody>
                  <a:tcPr marL="121920" marR="121920" marT="60960" marB="60960" anchor="ctr">
                    <a:lnL w="12700" cmpd="sng">
                      <a:noFill/>
                    </a:lnL>
                    <a:lnR w="12700" cmpd="sng">
                      <a:noFill/>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Calibri" panose="020F0502020204030204" pitchFamily="34" charset="0"/>
                          <a:cs typeface="Calibri" panose="020F0502020204030204" pitchFamily="34" charset="0"/>
                        </a:rPr>
                        <a:t>Grade 3/4</a:t>
                      </a:r>
                    </a:p>
                  </a:txBody>
                  <a:tcPr marL="121920" marR="121920" marT="60960" marB="60960" anchor="ctr">
                    <a:lnL w="12700" cmpd="sng">
                      <a:noFill/>
                    </a:lnL>
                    <a:lnR w="12700" cmpd="sng">
                      <a:noFill/>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Calibri" panose="020F0502020204030204" pitchFamily="34" charset="0"/>
                          <a:cs typeface="Calibri" panose="020F0502020204030204" pitchFamily="34" charset="0"/>
                        </a:rPr>
                        <a:t>All Grades</a:t>
                      </a:r>
                    </a:p>
                  </a:txBody>
                  <a:tcPr marL="121920" marR="121920" marT="60960" marB="60960" anchor="ctr">
                    <a:lnL w="12700" cmpd="sng">
                      <a:noFill/>
                    </a:lnL>
                    <a:lnR w="12700" cmpd="sng">
                      <a:noFill/>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b="1" dirty="0">
                          <a:solidFill>
                            <a:schemeClr val="tx1"/>
                          </a:solidFill>
                          <a:latin typeface="Calibri" panose="020F0502020204030204" pitchFamily="34" charset="0"/>
                          <a:cs typeface="Calibri" panose="020F0502020204030204" pitchFamily="34" charset="0"/>
                        </a:rPr>
                        <a:t>Grade 3/4</a:t>
                      </a:r>
                    </a:p>
                  </a:txBody>
                  <a:tcPr marL="121920" marR="121920" marT="60960" marB="60960" anchor="ctr">
                    <a:lnL w="12700" cmpd="sng">
                      <a:noFill/>
                    </a:lnL>
                    <a:lnR w="12700" cmpd="sng">
                      <a:noFill/>
                    </a:lnR>
                    <a:lnT w="12700" cap="flat" cmpd="sng" algn="ctr">
                      <a:solidFill>
                        <a:schemeClr val="tx1"/>
                      </a:solidFill>
                      <a:prstDash val="solid"/>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1"/>
                  </a:ext>
                </a:extLst>
              </a:tr>
              <a:tr h="0">
                <a:tc gridSpan="7">
                  <a:txBody>
                    <a:bodyPr/>
                    <a:lstStyle/>
                    <a:p>
                      <a:r>
                        <a:rPr lang="en-US" sz="1200" b="1" dirty="0">
                          <a:solidFill>
                            <a:schemeClr val="bg1"/>
                          </a:solidFill>
                          <a:latin typeface="Calibri" panose="020F0502020204030204" pitchFamily="34" charset="0"/>
                          <a:cs typeface="Calibri" panose="020F0502020204030204" pitchFamily="34" charset="0"/>
                        </a:rPr>
                        <a:t>Nonhematologic</a:t>
                      </a:r>
                    </a:p>
                  </a:txBody>
                  <a:tcPr marL="121920" marR="121920" marT="60960" marB="60960" anchor="ctr">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solidFill>
                      <a:schemeClr val="tx2"/>
                    </a:solidFill>
                  </a:tcPr>
                </a:tc>
                <a:tc hMerge="1">
                  <a:txBody>
                    <a:bodyPr/>
                    <a:lstStyle/>
                    <a:p>
                      <a:endParaRPr lang="en-US"/>
                    </a:p>
                  </a:txBody>
                  <a:tcPr>
                    <a:lnL w="12700" cmpd="sng">
                      <a:noFill/>
                    </a:lnL>
                    <a:lnT w="12700" cmpd="sng">
                      <a:noFill/>
                    </a:lnT>
                  </a:tcPr>
                </a:tc>
                <a:tc hMerge="1">
                  <a:txBody>
                    <a:bodyPr/>
                    <a:lstStyle/>
                    <a:p>
                      <a:pPr algn="ctr"/>
                      <a:endParaRPr lang="en-US" sz="800" dirty="0"/>
                    </a:p>
                  </a:txBody>
                  <a:tcPr anchor="ctr">
                    <a:lnT w="38100" cap="flat" cmpd="sng" algn="ctr">
                      <a:solidFill>
                        <a:schemeClr val="bg1"/>
                      </a:solidFill>
                      <a:prstDash val="solid"/>
                      <a:round/>
                      <a:headEnd type="none" w="med" len="med"/>
                      <a:tailEnd type="none" w="med" len="med"/>
                    </a:lnT>
                  </a:tcPr>
                </a:tc>
                <a:tc hMerge="1">
                  <a:txBody>
                    <a:bodyPr/>
                    <a:lstStyle/>
                    <a:p>
                      <a:pPr algn="ctr"/>
                      <a:endParaRPr lang="en-US" sz="800" dirty="0"/>
                    </a:p>
                  </a:txBody>
                  <a:tcPr anchor="ctr">
                    <a:lnT w="38100" cap="flat" cmpd="sng" algn="ctr">
                      <a:solidFill>
                        <a:schemeClr val="bg1"/>
                      </a:solidFill>
                      <a:prstDash val="solid"/>
                      <a:round/>
                      <a:headEnd type="none" w="med" len="med"/>
                      <a:tailEnd type="none" w="med" len="med"/>
                    </a:lnT>
                  </a:tcPr>
                </a:tc>
                <a:tc hMerge="1">
                  <a:txBody>
                    <a:bodyPr/>
                    <a:lstStyle/>
                    <a:p>
                      <a:pPr algn="ctr"/>
                      <a:endParaRPr lang="en-US" sz="800" dirty="0"/>
                    </a:p>
                  </a:txBody>
                  <a:tcPr anchor="ctr">
                    <a:lnT w="38100" cap="flat" cmpd="sng" algn="ctr">
                      <a:solidFill>
                        <a:schemeClr val="bg1"/>
                      </a:solidFill>
                      <a:prstDash val="solid"/>
                      <a:round/>
                      <a:headEnd type="none" w="med" len="med"/>
                      <a:tailEnd type="none" w="med" len="med"/>
                    </a:lnT>
                  </a:tcPr>
                </a:tc>
                <a:tc hMerge="1">
                  <a:txBody>
                    <a:bodyPr/>
                    <a:lstStyle/>
                    <a:p>
                      <a:pPr algn="ctr"/>
                      <a:endParaRPr lang="en-US" sz="800" dirty="0"/>
                    </a:p>
                  </a:txBody>
                  <a:tcPr anchor="ctr">
                    <a:lnT w="38100" cap="flat" cmpd="sng" algn="ctr">
                      <a:solidFill>
                        <a:schemeClr val="bg1"/>
                      </a:solidFill>
                      <a:prstDash val="solid"/>
                      <a:round/>
                      <a:headEnd type="none" w="med" len="med"/>
                      <a:tailEnd type="none" w="med" len="med"/>
                    </a:lnT>
                  </a:tcPr>
                </a:tc>
                <a:tc hMerge="1">
                  <a:txBody>
                    <a:bodyPr/>
                    <a:lstStyle/>
                    <a:p>
                      <a:pPr algn="ctr"/>
                      <a:endParaRPr lang="en-US" sz="800" dirty="0"/>
                    </a:p>
                  </a:txBody>
                  <a:tcPr anchor="ctr">
                    <a:lnT w="381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10002"/>
                  </a:ext>
                </a:extLst>
              </a:tr>
              <a:tr h="148761">
                <a:tc>
                  <a:txBody>
                    <a:bodyPr/>
                    <a:lstStyle/>
                    <a:p>
                      <a:pPr marL="111125" indent="0"/>
                      <a:r>
                        <a:rPr lang="en-US" sz="1400" dirty="0">
                          <a:solidFill>
                            <a:schemeClr val="bg1"/>
                          </a:solidFill>
                          <a:latin typeface="Calibri" panose="020F0502020204030204" pitchFamily="34" charset="0"/>
                          <a:cs typeface="Calibri" panose="020F0502020204030204" pitchFamily="34" charset="0"/>
                        </a:rPr>
                        <a:t>Diarrhea</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63 (66)</a:t>
                      </a:r>
                    </a:p>
                  </a:txBody>
                  <a:tcPr marL="121920" marR="121920" marT="60960" marB="60960" anchor="ctr">
                    <a:lnL w="12700" cmpd="sng">
                      <a:noFill/>
                    </a:lnL>
                    <a:lnR w="12700" cmpd="sng">
                      <a:noFill/>
                    </a:lnR>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5 (5)</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54 (56)</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5 (5)</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15 (16)</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0</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3"/>
                  </a:ext>
                </a:extLst>
              </a:tr>
              <a:tr h="148761">
                <a:tc>
                  <a:txBody>
                    <a:bodyPr/>
                    <a:lstStyle/>
                    <a:p>
                      <a:pPr marL="111125" indent="0"/>
                      <a:r>
                        <a:rPr lang="en-US" sz="1400" dirty="0">
                          <a:solidFill>
                            <a:schemeClr val="bg1"/>
                          </a:solidFill>
                          <a:latin typeface="Calibri" panose="020F0502020204030204" pitchFamily="34" charset="0"/>
                          <a:cs typeface="Calibri" panose="020F0502020204030204" pitchFamily="34" charset="0"/>
                        </a:rPr>
                        <a:t>Vomiting</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40 (42)</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3 (3)</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53 (55)</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9 (9)</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5 (5)</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0</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4"/>
                  </a:ext>
                </a:extLst>
              </a:tr>
              <a:tr h="148761">
                <a:tc>
                  <a:txBody>
                    <a:bodyPr/>
                    <a:lstStyle/>
                    <a:p>
                      <a:pPr marL="111125" indent="0"/>
                      <a:r>
                        <a:rPr lang="en-US" sz="1400" dirty="0">
                          <a:solidFill>
                            <a:schemeClr val="bg1"/>
                          </a:solidFill>
                          <a:latin typeface="Calibri" panose="020F0502020204030204" pitchFamily="34" charset="0"/>
                          <a:cs typeface="Calibri" panose="020F0502020204030204" pitchFamily="34" charset="0"/>
                        </a:rPr>
                        <a:t>Nausea</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61 (64)</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0</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49 (51)</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6 (6)</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14 (15)</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0</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5"/>
                  </a:ext>
                </a:extLst>
              </a:tr>
              <a:tr h="0">
                <a:tc>
                  <a:txBody>
                    <a:bodyPr/>
                    <a:lstStyle/>
                    <a:p>
                      <a:pPr marL="111125" indent="0"/>
                      <a:r>
                        <a:rPr lang="en-US" sz="1200" dirty="0">
                          <a:solidFill>
                            <a:schemeClr val="bg1"/>
                          </a:solidFill>
                          <a:latin typeface="Calibri" panose="020F0502020204030204" pitchFamily="34" charset="0"/>
                          <a:cs typeface="Calibri" panose="020F0502020204030204" pitchFamily="34" charset="0"/>
                        </a:rPr>
                        <a:t>Constipation</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10 (10)</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2 (2)</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17 (18)</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0</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7 (7)</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0</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6"/>
                  </a:ext>
                </a:extLst>
              </a:tr>
              <a:tr h="0">
                <a:tc>
                  <a:txBody>
                    <a:bodyPr/>
                    <a:lstStyle/>
                    <a:p>
                      <a:pPr marL="111125" indent="0"/>
                      <a:r>
                        <a:rPr lang="en-US" sz="1200" dirty="0">
                          <a:solidFill>
                            <a:schemeClr val="bg1"/>
                          </a:solidFill>
                          <a:latin typeface="Calibri" panose="020F0502020204030204" pitchFamily="34" charset="0"/>
                          <a:cs typeface="Calibri" panose="020F0502020204030204" pitchFamily="34" charset="0"/>
                        </a:rPr>
                        <a:t>Asthenia</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9 (9)</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2 (2)</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15 (16)</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4 (4)</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6 (6)</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1 (1) </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7"/>
                  </a:ext>
                </a:extLst>
              </a:tr>
              <a:tr h="0">
                <a:tc>
                  <a:txBody>
                    <a:bodyPr/>
                    <a:lstStyle/>
                    <a:p>
                      <a:pPr marL="111125" indent="0"/>
                      <a:r>
                        <a:rPr lang="en-US" sz="1200" dirty="0">
                          <a:solidFill>
                            <a:schemeClr val="bg1"/>
                          </a:solidFill>
                          <a:latin typeface="Calibri" panose="020F0502020204030204" pitchFamily="34" charset="0"/>
                          <a:cs typeface="Calibri" panose="020F0502020204030204" pitchFamily="34" charset="0"/>
                        </a:rPr>
                        <a:t>Abdominal pain</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14 (15)</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0</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12 (12)</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1 (1)</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15 (16)</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1 (1)</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8"/>
                  </a:ext>
                </a:extLst>
              </a:tr>
              <a:tr h="0">
                <a:tc>
                  <a:txBody>
                    <a:bodyPr/>
                    <a:lstStyle/>
                    <a:p>
                      <a:pPr marL="111125" indent="0"/>
                      <a:r>
                        <a:rPr lang="en-US" sz="1200" dirty="0">
                          <a:solidFill>
                            <a:schemeClr val="bg1"/>
                          </a:solidFill>
                          <a:latin typeface="Calibri" panose="020F0502020204030204" pitchFamily="34" charset="0"/>
                          <a:cs typeface="Calibri" panose="020F0502020204030204" pitchFamily="34" charset="0"/>
                        </a:rPr>
                        <a:t>Fatigue</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15</a:t>
                      </a:r>
                      <a:r>
                        <a:rPr lang="en-US" sz="1200" baseline="0" dirty="0">
                          <a:solidFill>
                            <a:schemeClr val="bg1"/>
                          </a:solidFill>
                          <a:latin typeface="Calibri" panose="020F0502020204030204" pitchFamily="34" charset="0"/>
                          <a:cs typeface="Calibri" panose="020F0502020204030204" pitchFamily="34" charset="0"/>
                        </a:rPr>
                        <a:t> (16)</a:t>
                      </a:r>
                      <a:endParaRPr lang="en-US" sz="1200" dirty="0">
                        <a:solidFill>
                          <a:schemeClr val="bg1"/>
                        </a:solidFill>
                        <a:latin typeface="Calibri" panose="020F0502020204030204" pitchFamily="34" charset="0"/>
                        <a:cs typeface="Calibri" panose="020F0502020204030204" pitchFamily="34" charset="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6 (6)</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10 (10)</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5 (5)</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9 (10)</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0</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9"/>
                  </a:ext>
                </a:extLst>
              </a:tr>
              <a:tr h="0">
                <a:tc gridSpan="7">
                  <a:txBody>
                    <a:bodyPr/>
                    <a:lstStyle/>
                    <a:p>
                      <a:r>
                        <a:rPr lang="en-US" sz="1200" b="1" dirty="0">
                          <a:solidFill>
                            <a:schemeClr val="bg1"/>
                          </a:solidFill>
                          <a:latin typeface="Calibri" panose="020F0502020204030204" pitchFamily="34" charset="0"/>
                          <a:cs typeface="Calibri" panose="020F0502020204030204" pitchFamily="34" charset="0"/>
                        </a:rPr>
                        <a:t>Hematologic</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endParaRPr lang="en-US"/>
                    </a:p>
                  </a:txBody>
                  <a:tcPr>
                    <a:lnL w="12700" cmpd="sng">
                      <a:noFill/>
                    </a:lnL>
                    <a:lnT w="12700" cmpd="sng">
                      <a:noFill/>
                    </a:lnT>
                  </a:tcPr>
                </a:tc>
                <a:tc hMerge="1">
                  <a:txBody>
                    <a:bodyPr/>
                    <a:lstStyle/>
                    <a:p>
                      <a:pPr algn="ctr"/>
                      <a:endParaRPr lang="en-US" sz="800" dirty="0"/>
                    </a:p>
                  </a:txBody>
                  <a:tcPr anchor="ctr"/>
                </a:tc>
                <a:tc hMerge="1">
                  <a:txBody>
                    <a:bodyPr/>
                    <a:lstStyle/>
                    <a:p>
                      <a:pPr algn="ctr"/>
                      <a:endParaRPr lang="en-US" sz="800" dirty="0"/>
                    </a:p>
                  </a:txBody>
                  <a:tcPr anchor="ctr"/>
                </a:tc>
                <a:tc hMerge="1">
                  <a:txBody>
                    <a:bodyPr/>
                    <a:lstStyle/>
                    <a:p>
                      <a:pPr algn="ctr"/>
                      <a:endParaRPr lang="en-US" sz="800" dirty="0"/>
                    </a:p>
                  </a:txBody>
                  <a:tcPr anchor="ctr"/>
                </a:tc>
                <a:tc hMerge="1">
                  <a:txBody>
                    <a:bodyPr/>
                    <a:lstStyle/>
                    <a:p>
                      <a:pPr algn="ctr"/>
                      <a:endParaRPr lang="en-US" sz="800" dirty="0"/>
                    </a:p>
                  </a:txBody>
                  <a:tcPr anchor="ctr"/>
                </a:tc>
                <a:tc hMerge="1">
                  <a:txBody>
                    <a:bodyPr/>
                    <a:lstStyle/>
                    <a:p>
                      <a:pPr algn="ctr"/>
                      <a:endParaRPr lang="en-US" sz="800" dirty="0"/>
                    </a:p>
                  </a:txBody>
                  <a:tcPr anchor="ctr"/>
                </a:tc>
                <a:extLst>
                  <a:ext uri="{0D108BD9-81ED-4DB2-BD59-A6C34878D82A}">
                    <a16:rowId xmlns:a16="http://schemas.microsoft.com/office/drawing/2014/main" val="10012"/>
                  </a:ext>
                </a:extLst>
              </a:tr>
              <a:tr h="148761">
                <a:tc>
                  <a:txBody>
                    <a:bodyPr/>
                    <a:lstStyle/>
                    <a:p>
                      <a:pPr marL="111125" indent="0"/>
                      <a:r>
                        <a:rPr lang="en-US" sz="1400" dirty="0">
                          <a:solidFill>
                            <a:schemeClr val="bg1"/>
                          </a:solidFill>
                          <a:latin typeface="Calibri" panose="020F0502020204030204" pitchFamily="34" charset="0"/>
                          <a:cs typeface="Calibri" panose="020F0502020204030204" pitchFamily="34" charset="0"/>
                        </a:rPr>
                        <a:t>Anemia</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95 (99)</a:t>
                      </a:r>
                    </a:p>
                  </a:txBody>
                  <a:tcPr marL="121920" marR="121920" marT="60960" marB="60960" anchor="ctr">
                    <a:lnL w="12700" cmpd="sng">
                      <a:noFill/>
                    </a:lnL>
                    <a:lnR w="12700" cmpd="sng">
                      <a:noFill/>
                    </a:lnR>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41 (43)</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94 (98)</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58 (60)</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86 (91)</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24</a:t>
                      </a:r>
                      <a:r>
                        <a:rPr lang="en-US" sz="1400" baseline="0" dirty="0">
                          <a:solidFill>
                            <a:schemeClr val="bg1"/>
                          </a:solidFill>
                          <a:latin typeface="Calibri" panose="020F0502020204030204" pitchFamily="34" charset="0"/>
                          <a:cs typeface="Calibri" panose="020F0502020204030204" pitchFamily="34" charset="0"/>
                        </a:rPr>
                        <a:t> (25)</a:t>
                      </a:r>
                      <a:endParaRPr lang="en-US" sz="1400" dirty="0">
                        <a:solidFill>
                          <a:schemeClr val="bg1"/>
                        </a:solidFill>
                        <a:latin typeface="Calibri" panose="020F0502020204030204" pitchFamily="34" charset="0"/>
                        <a:cs typeface="Calibri" panose="020F0502020204030204" pitchFamily="34" charset="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13"/>
                  </a:ext>
                </a:extLst>
              </a:tr>
              <a:tr h="148761">
                <a:tc>
                  <a:txBody>
                    <a:bodyPr/>
                    <a:lstStyle/>
                    <a:p>
                      <a:pPr marL="111125" indent="0"/>
                      <a:r>
                        <a:rPr lang="en-US" sz="1400" dirty="0">
                          <a:solidFill>
                            <a:schemeClr val="bg1"/>
                          </a:solidFill>
                          <a:latin typeface="Calibri" panose="020F0502020204030204" pitchFamily="34" charset="0"/>
                          <a:cs typeface="Calibri" panose="020F0502020204030204" pitchFamily="34" charset="0"/>
                        </a:rPr>
                        <a:t>Thrombocytopenia</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60 (63)</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16 (17)</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55 (57)</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26 (27)</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48 (51)</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400" dirty="0">
                          <a:solidFill>
                            <a:schemeClr val="bg1"/>
                          </a:solidFill>
                          <a:latin typeface="Calibri" panose="020F0502020204030204" pitchFamily="34" charset="0"/>
                          <a:cs typeface="Calibri" panose="020F0502020204030204" pitchFamily="34" charset="0"/>
                        </a:rPr>
                        <a:t>9 (9)</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14"/>
                  </a:ext>
                </a:extLst>
              </a:tr>
              <a:tr h="0">
                <a:tc>
                  <a:txBody>
                    <a:bodyPr/>
                    <a:lstStyle/>
                    <a:p>
                      <a:pPr marL="111125" indent="0"/>
                      <a:r>
                        <a:rPr lang="en-US" sz="1200" dirty="0">
                          <a:solidFill>
                            <a:schemeClr val="bg1"/>
                          </a:solidFill>
                          <a:latin typeface="Calibri" panose="020F0502020204030204" pitchFamily="34" charset="0"/>
                          <a:cs typeface="Calibri" panose="020F0502020204030204" pitchFamily="34" charset="0"/>
                        </a:rPr>
                        <a:t>Lymphopenia</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54 (57)</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20 (21)</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63 (66)</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26 (27)</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50 (54)</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19 (21)</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15"/>
                  </a:ext>
                </a:extLst>
              </a:tr>
              <a:tr h="0">
                <a:tc>
                  <a:txBody>
                    <a:bodyPr/>
                    <a:lstStyle/>
                    <a:p>
                      <a:pPr marL="111125" indent="0"/>
                      <a:r>
                        <a:rPr lang="en-US" sz="1200" dirty="0">
                          <a:solidFill>
                            <a:schemeClr val="bg1"/>
                          </a:solidFill>
                          <a:latin typeface="Calibri" panose="020F0502020204030204" pitchFamily="34" charset="0"/>
                          <a:cs typeface="Calibri" panose="020F0502020204030204" pitchFamily="34" charset="0"/>
                        </a:rPr>
                        <a:t>Leukopenia</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45 (47)</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6 (6)</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51 (53)</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15 (16)</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18 (19)</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3 (3)</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16"/>
                  </a:ext>
                </a:extLst>
              </a:tr>
              <a:tr h="0">
                <a:tc>
                  <a:txBody>
                    <a:bodyPr/>
                    <a:lstStyle/>
                    <a:p>
                      <a:pPr marL="111125" indent="0"/>
                      <a:r>
                        <a:rPr lang="en-US" sz="1200" dirty="0">
                          <a:solidFill>
                            <a:schemeClr val="bg1"/>
                          </a:solidFill>
                          <a:latin typeface="Calibri" panose="020F0502020204030204" pitchFamily="34" charset="0"/>
                          <a:cs typeface="Calibri" panose="020F0502020204030204" pitchFamily="34" charset="0"/>
                        </a:rPr>
                        <a:t>Neutropenia</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27 (28)</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8 (8)</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42 (44)</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17 (18)</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14 (15)</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200" dirty="0">
                          <a:solidFill>
                            <a:schemeClr val="bg1"/>
                          </a:solidFill>
                          <a:latin typeface="Calibri" panose="020F0502020204030204" pitchFamily="34" charset="0"/>
                          <a:cs typeface="Calibri" panose="020F0502020204030204" pitchFamily="34" charset="0"/>
                        </a:rPr>
                        <a:t>4</a:t>
                      </a:r>
                      <a:r>
                        <a:rPr lang="en-US" sz="1200" baseline="0" dirty="0">
                          <a:solidFill>
                            <a:schemeClr val="bg1"/>
                          </a:solidFill>
                          <a:latin typeface="Calibri" panose="020F0502020204030204" pitchFamily="34" charset="0"/>
                          <a:cs typeface="Calibri" panose="020F0502020204030204" pitchFamily="34" charset="0"/>
                        </a:rPr>
                        <a:t> (4)</a:t>
                      </a:r>
                      <a:endParaRPr lang="en-US" sz="1200" dirty="0">
                        <a:solidFill>
                          <a:schemeClr val="bg1"/>
                        </a:solidFill>
                        <a:latin typeface="Calibri" panose="020F0502020204030204" pitchFamily="34" charset="0"/>
                        <a:cs typeface="Calibri" panose="020F0502020204030204" pitchFamily="34" charset="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17"/>
                  </a:ext>
                </a:extLst>
              </a:tr>
              <a:tr h="0">
                <a:tc>
                  <a:txBody>
                    <a:bodyPr/>
                    <a:lstStyle/>
                    <a:p>
                      <a:pPr marL="0" indent="0"/>
                      <a:r>
                        <a:rPr lang="en-US" sz="1200" b="1" dirty="0">
                          <a:solidFill>
                            <a:schemeClr val="bg1"/>
                          </a:solidFill>
                          <a:latin typeface="Calibri" panose="020F0502020204030204" pitchFamily="34" charset="0"/>
                          <a:cs typeface="Calibri" panose="020F0502020204030204" pitchFamily="34" charset="0"/>
                        </a:rPr>
                        <a:t>D/c for AEs, Wk 24 </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gridSpan="2">
                  <a:txBody>
                    <a:bodyPr/>
                    <a:lstStyle/>
                    <a:p>
                      <a:pPr algn="ctr"/>
                      <a:r>
                        <a:rPr lang="en-US" sz="1200" dirty="0">
                          <a:solidFill>
                            <a:schemeClr val="bg1"/>
                          </a:solidFill>
                          <a:latin typeface="Calibri" panose="020F0502020204030204" pitchFamily="34" charset="0"/>
                          <a:cs typeface="Calibri" panose="020F0502020204030204" pitchFamily="34" charset="0"/>
                        </a:rPr>
                        <a:t>13 (14)</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algn="ctr"/>
                      <a:endParaRPr lang="en-US" sz="1200" dirty="0">
                        <a:solidFill>
                          <a:schemeClr val="bg1"/>
                        </a:solidFill>
                        <a:latin typeface="Calibri" panose="020F0502020204030204" pitchFamily="34" charset="0"/>
                        <a:cs typeface="Calibri" panose="020F0502020204030204" pitchFamily="34" charset="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gridSpan="2">
                  <a:txBody>
                    <a:bodyPr/>
                    <a:lstStyle/>
                    <a:p>
                      <a:pPr algn="ctr"/>
                      <a:r>
                        <a:rPr lang="en-US" sz="1200" dirty="0">
                          <a:solidFill>
                            <a:schemeClr val="bg1"/>
                          </a:solidFill>
                          <a:latin typeface="Calibri" panose="020F0502020204030204" pitchFamily="34" charset="0"/>
                          <a:cs typeface="Calibri" panose="020F0502020204030204" pitchFamily="34" charset="0"/>
                        </a:rPr>
                        <a:t>24 (25)</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algn="ctr"/>
                      <a:endParaRPr lang="en-US" sz="1200" dirty="0">
                        <a:solidFill>
                          <a:schemeClr val="bg1"/>
                        </a:solidFill>
                        <a:latin typeface="Calibri" panose="020F0502020204030204" pitchFamily="34" charset="0"/>
                        <a:cs typeface="Calibri" panose="020F0502020204030204" pitchFamily="34" charset="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gridSpan="2">
                  <a:txBody>
                    <a:bodyPr/>
                    <a:lstStyle/>
                    <a:p>
                      <a:pPr algn="ctr"/>
                      <a:r>
                        <a:rPr lang="en-US" sz="1200" dirty="0">
                          <a:solidFill>
                            <a:schemeClr val="bg1"/>
                          </a:solidFill>
                          <a:latin typeface="Calibri" panose="020F0502020204030204" pitchFamily="34" charset="0"/>
                          <a:cs typeface="Calibri" panose="020F0502020204030204" pitchFamily="34" charset="0"/>
                        </a:rPr>
                        <a:t>8 (8)</a:t>
                      </a: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hMerge="1">
                  <a:txBody>
                    <a:bodyPr/>
                    <a:lstStyle/>
                    <a:p>
                      <a:pPr algn="ctr"/>
                      <a:endParaRPr lang="en-US" sz="1200" dirty="0">
                        <a:solidFill>
                          <a:schemeClr val="bg1"/>
                        </a:solidFill>
                        <a:latin typeface="Calibri" panose="020F0502020204030204" pitchFamily="34" charset="0"/>
                        <a:cs typeface="Calibri" panose="020F0502020204030204" pitchFamily="34" charset="0"/>
                      </a:endParaRPr>
                    </a:p>
                  </a:txBody>
                  <a:tcPr marL="121920" marR="121920" marT="60960" marB="60960"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653255296"/>
                  </a:ext>
                </a:extLst>
              </a:tr>
            </a:tbl>
          </a:graphicData>
        </a:graphic>
      </p:graphicFrame>
      <p:sp>
        <p:nvSpPr>
          <p:cNvPr id="2" name="Title 1"/>
          <p:cNvSpPr>
            <a:spLocks noGrp="1"/>
          </p:cNvSpPr>
          <p:nvPr>
            <p:ph type="title"/>
          </p:nvPr>
        </p:nvSpPr>
        <p:spPr>
          <a:xfrm>
            <a:off x="609759" y="238127"/>
            <a:ext cx="11141055" cy="665763"/>
          </a:xfrm>
        </p:spPr>
        <p:txBody>
          <a:bodyPr/>
          <a:lstStyle/>
          <a:p>
            <a:r>
              <a:rPr lang="en-US" dirty="0"/>
              <a:t>JAKARTA: Safety</a:t>
            </a:r>
          </a:p>
        </p:txBody>
      </p:sp>
      <p:sp>
        <p:nvSpPr>
          <p:cNvPr id="5" name="Rectangle 4"/>
          <p:cNvSpPr/>
          <p:nvPr/>
        </p:nvSpPr>
        <p:spPr>
          <a:xfrm>
            <a:off x="522291" y="1989631"/>
            <a:ext cx="8500543" cy="96298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dirty="0">
              <a:ln>
                <a:noFill/>
              </a:ln>
              <a:solidFill>
                <a:srgbClr val="FFFFFF"/>
              </a:solidFill>
              <a:effectLst/>
              <a:uLnTx/>
              <a:uFillTx/>
              <a:latin typeface="Arial"/>
              <a:ea typeface="+mn-ea"/>
              <a:cs typeface="+mn-cs"/>
            </a:endParaRPr>
          </a:p>
        </p:txBody>
      </p:sp>
      <p:sp>
        <p:nvSpPr>
          <p:cNvPr id="9" name="Rectangle 8"/>
          <p:cNvSpPr/>
          <p:nvPr/>
        </p:nvSpPr>
        <p:spPr>
          <a:xfrm>
            <a:off x="522288" y="4487723"/>
            <a:ext cx="8500543" cy="709009"/>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189" rtl="0" eaLnBrk="1" fontAlgn="auto" latinLnBrk="0" hangingPunct="1">
              <a:lnSpc>
                <a:spcPct val="100000"/>
              </a:lnSpc>
              <a:spcBef>
                <a:spcPts val="0"/>
              </a:spcBef>
              <a:spcAft>
                <a:spcPts val="0"/>
              </a:spcAft>
              <a:buClrTx/>
              <a:buSzTx/>
              <a:buFontTx/>
              <a:buNone/>
              <a:tabLst/>
              <a:defRPr/>
            </a:pPr>
            <a:endParaRPr kumimoji="0" lang="en-US" sz="1900" b="0" i="0" u="none" strike="noStrike" kern="1200" cap="none" spc="0" normalizeH="0" baseline="0" noProof="0" dirty="0">
              <a:ln>
                <a:noFill/>
              </a:ln>
              <a:solidFill>
                <a:srgbClr val="FFFFFF"/>
              </a:solidFill>
              <a:effectLst/>
              <a:uLnTx/>
              <a:uFillTx/>
              <a:latin typeface="Arial"/>
              <a:ea typeface="+mn-ea"/>
              <a:cs typeface="+mn-cs"/>
            </a:endParaRPr>
          </a:p>
        </p:txBody>
      </p:sp>
      <p:sp>
        <p:nvSpPr>
          <p:cNvPr id="4" name="Rounded Rectangle 7">
            <a:extLst>
              <a:ext uri="{FF2B5EF4-FFF2-40B4-BE49-F238E27FC236}">
                <a16:creationId xmlns:a16="http://schemas.microsoft.com/office/drawing/2014/main" id="{6CAC6314-E562-3598-DE0C-76FC268C032B}"/>
              </a:ext>
            </a:extLst>
          </p:cNvPr>
          <p:cNvSpPr/>
          <p:nvPr/>
        </p:nvSpPr>
        <p:spPr>
          <a:xfrm>
            <a:off x="9148924" y="1600200"/>
            <a:ext cx="2627313" cy="41769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816274" rtl="0" eaLnBrk="1" fontAlgn="auto" latinLnBrk="0" hangingPunct="1">
              <a:lnSpc>
                <a:spcPct val="100000"/>
              </a:lnSpc>
              <a:spcBef>
                <a:spcPts val="0"/>
              </a:spcBef>
              <a:spcAft>
                <a:spcPts val="0"/>
              </a:spcAft>
              <a:buClrTx/>
              <a:buSzTx/>
              <a:buFontTx/>
              <a:buNone/>
              <a:tabLst/>
              <a:defRPr/>
            </a:pPr>
            <a:endParaRPr kumimoji="0" lang="en-US" sz="1625"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Rectangle 5">
            <a:extLst>
              <a:ext uri="{FF2B5EF4-FFF2-40B4-BE49-F238E27FC236}">
                <a16:creationId xmlns:a16="http://schemas.microsoft.com/office/drawing/2014/main" id="{F6A62D88-61ED-0AB5-F88B-D08ADF6CDCE0}"/>
              </a:ext>
            </a:extLst>
          </p:cNvPr>
          <p:cNvSpPr/>
          <p:nvPr/>
        </p:nvSpPr>
        <p:spPr>
          <a:xfrm>
            <a:off x="9197960" y="1663308"/>
            <a:ext cx="2509990" cy="4031873"/>
          </a:xfrm>
          <a:prstGeom prst="rect">
            <a:avLst/>
          </a:prstGeom>
        </p:spPr>
        <p:txBody>
          <a:bodyPr wrap="square">
            <a:spAutoFit/>
          </a:bodyPr>
          <a:lstStyle/>
          <a:p>
            <a:pPr marL="0" marR="0" lvl="0" indent="0" algn="l" defTabSz="816274"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a:ea typeface="+mn-ea"/>
                <a:cs typeface="Arial" panose="020B0604020202020204" pitchFamily="34" charset="0"/>
              </a:rPr>
              <a:t>Black Box Warning</a:t>
            </a:r>
          </a:p>
          <a:p>
            <a:pPr marL="285750" marR="0" lvl="0" indent="-285750" algn="l" defTabSz="816274"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white"/>
                </a:solidFill>
                <a:effectLst/>
                <a:uLnTx/>
                <a:uFillTx/>
                <a:latin typeface="Calibri"/>
                <a:ea typeface="+mn-ea"/>
                <a:cs typeface="Arial" panose="020B0604020202020204" pitchFamily="34" charset="0"/>
              </a:rPr>
              <a:t>Wernicke encephalopathy (ataxia, altered mental status, ophthalmoplegia) occurred in 8 of 608 (1.3%) patients receiving fedratinib in clinical trials</a:t>
            </a:r>
          </a:p>
          <a:p>
            <a:pPr marL="0" marR="0" lvl="0" indent="0" algn="l" defTabSz="816274"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uLnTx/>
                <a:uFillTx/>
                <a:latin typeface="Calibri"/>
                <a:ea typeface="+mn-ea"/>
                <a:cs typeface="Arial" panose="020B0604020202020204" pitchFamily="34" charset="0"/>
              </a:rPr>
              <a:t>Considerations </a:t>
            </a:r>
          </a:p>
          <a:p>
            <a:pPr marL="285750" marR="0" lvl="0" indent="-285750" algn="l" defTabSz="816274"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white"/>
                </a:solidFill>
                <a:effectLst/>
                <a:uLnTx/>
                <a:uFillTx/>
                <a:latin typeface="Calibri"/>
                <a:ea typeface="+mn-ea"/>
                <a:cs typeface="Arial" panose="020B0604020202020204" pitchFamily="34" charset="0"/>
              </a:rPr>
              <a:t>Measure and address thiamine levels prior to treatment initiation</a:t>
            </a:r>
          </a:p>
          <a:p>
            <a:pPr marL="285750" marR="0" lvl="0" indent="-285750" algn="l" defTabSz="816274"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1600" b="0" i="0" u="none" strike="noStrike" kern="1200" cap="none" spc="0" normalizeH="0" baseline="0" noProof="0" dirty="0">
                <a:ln>
                  <a:noFill/>
                </a:ln>
                <a:solidFill>
                  <a:prstClr val="white"/>
                </a:solidFill>
                <a:effectLst/>
                <a:uLnTx/>
                <a:uFillTx/>
                <a:latin typeface="Calibri"/>
                <a:ea typeface="+mn-ea"/>
                <a:cs typeface="Arial" panose="020B0604020202020204" pitchFamily="34" charset="0"/>
              </a:rPr>
              <a:t>Do not start fedratinib in patients with thiamine deficiency</a:t>
            </a:r>
          </a:p>
        </p:txBody>
      </p:sp>
      <p:sp>
        <p:nvSpPr>
          <p:cNvPr id="7" name="Text Box 15">
            <a:extLst>
              <a:ext uri="{FF2B5EF4-FFF2-40B4-BE49-F238E27FC236}">
                <a16:creationId xmlns:a16="http://schemas.microsoft.com/office/drawing/2014/main" id="{92DD5545-E27B-CC79-6280-3EA1CECC7D99}"/>
              </a:ext>
            </a:extLst>
          </p:cNvPr>
          <p:cNvSpPr txBox="1">
            <a:spLocks noChangeArrowheads="1"/>
          </p:cNvSpPr>
          <p:nvPr/>
        </p:nvSpPr>
        <p:spPr bwMode="auto">
          <a:xfrm>
            <a:off x="411480" y="6425740"/>
            <a:ext cx="7853363"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456651" rtl="0" eaLnBrk="1" fontAlgn="auto" latinLnBrk="0" hangingPunct="1">
              <a:lnSpc>
                <a:spcPct val="100000"/>
              </a:lnSpc>
              <a:spcBef>
                <a:spcPts val="0"/>
              </a:spcBef>
              <a:spcAft>
                <a:spcPts val="0"/>
              </a:spcAft>
              <a:buClrTx/>
              <a:buSzTx/>
              <a:buFontTx/>
              <a:buNone/>
              <a:tabLst/>
              <a:defRPr/>
            </a:pPr>
            <a:r>
              <a:rPr kumimoji="0" lang="nl-NL" altLang="en-US" sz="1200" b="0" i="0" u="none" strike="noStrike" kern="1200" cap="none" spc="-11"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Pardanani. JAMA Oncol. 2015;1:643. Fedratinib PI.</a:t>
            </a:r>
          </a:p>
        </p:txBody>
      </p:sp>
    </p:spTree>
    <p:extLst>
      <p:ext uri="{BB962C8B-B14F-4D97-AF65-F5344CB8AC3E}">
        <p14:creationId xmlns:p14="http://schemas.microsoft.com/office/powerpoint/2010/main" val="18249150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5">
            <a:extLst>
              <a:ext uri="{FF2B5EF4-FFF2-40B4-BE49-F238E27FC236}">
                <a16:creationId xmlns:a16="http://schemas.microsoft.com/office/drawing/2014/main" id="{D4C1BFBB-8BFF-4139-9279-5A74B95DF51B}"/>
              </a:ext>
            </a:extLst>
          </p:cNvPr>
          <p:cNvSpPr>
            <a:spLocks noGrp="1"/>
          </p:cNvSpPr>
          <p:nvPr>
            <p:ph type="title"/>
          </p:nvPr>
        </p:nvSpPr>
        <p:spPr/>
        <p:txBody>
          <a:bodyPr>
            <a:noAutofit/>
          </a:bodyPr>
          <a:lstStyle/>
          <a:p>
            <a:r>
              <a:rPr lang="en-US" dirty="0"/>
              <a:t>PERSIST-2: Pacritinib vs Best Available Therapy for Patients With MF and Platelets ≤100 x 10</a:t>
            </a:r>
            <a:r>
              <a:rPr lang="en-US" baseline="30000" dirty="0"/>
              <a:t>9</a:t>
            </a:r>
            <a:r>
              <a:rPr lang="en-US" dirty="0"/>
              <a:t>/L </a:t>
            </a:r>
            <a:endParaRPr lang="en-US" sz="2800" dirty="0"/>
          </a:p>
        </p:txBody>
      </p:sp>
      <p:sp>
        <p:nvSpPr>
          <p:cNvPr id="5" name="Content Placeholder 4">
            <a:extLst>
              <a:ext uri="{FF2B5EF4-FFF2-40B4-BE49-F238E27FC236}">
                <a16:creationId xmlns:a16="http://schemas.microsoft.com/office/drawing/2014/main" id="{5C18777E-9C50-80BF-EE04-CB81B0464D68}"/>
              </a:ext>
            </a:extLst>
          </p:cNvPr>
          <p:cNvSpPr>
            <a:spLocks noGrp="1"/>
          </p:cNvSpPr>
          <p:nvPr>
            <p:ph idx="1"/>
          </p:nvPr>
        </p:nvSpPr>
        <p:spPr/>
        <p:txBody>
          <a:bodyPr/>
          <a:lstStyle/>
          <a:p>
            <a:pPr marL="285750" marR="0" lvl="0"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International, multicenter, randomized phase III trial</a:t>
            </a:r>
            <a:endParaRPr kumimoji="0" lang="en-US" sz="20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742950" marR="0" lvl="1"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Arial" panose="020B0604020202020204" pitchFamily="34" charset="0"/>
              </a:rPr>
              <a:t>Pacritinib</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selective inhibitor of JAK2, JAK2 V617F, and FLT3; does not inhibit JAK1</a:t>
            </a:r>
          </a:p>
          <a:p>
            <a:pPr marL="742950" marR="0" lvl="1"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endParaRPr lang="en-US" sz="1800" kern="1200" dirty="0">
              <a:solidFill>
                <a:srgbClr val="000000"/>
              </a:solidFill>
              <a:ea typeface="+mn-ea"/>
              <a:cs typeface="Arial" panose="020B0604020202020204" pitchFamily="34" charset="0"/>
            </a:endParaRPr>
          </a:p>
          <a:p>
            <a:pPr marL="742950" marR="0" lvl="1"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742950" marR="0" lvl="1"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endParaRPr lang="en-US" sz="1800" kern="1200" dirty="0">
              <a:solidFill>
                <a:srgbClr val="000000"/>
              </a:solidFill>
              <a:ea typeface="+mn-ea"/>
              <a:cs typeface="Arial" panose="020B0604020202020204" pitchFamily="34" charset="0"/>
            </a:endParaRPr>
          </a:p>
          <a:p>
            <a:pPr marL="742950" marR="0" lvl="1"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742950" marR="0" lvl="1"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endParaRPr lang="en-US" sz="1800" kern="1200" dirty="0">
              <a:solidFill>
                <a:srgbClr val="000000"/>
              </a:solidFill>
              <a:ea typeface="+mn-ea"/>
              <a:cs typeface="Arial" panose="020B0604020202020204" pitchFamily="34" charset="0"/>
            </a:endParaRPr>
          </a:p>
          <a:p>
            <a:pPr marL="742950" marR="0" lvl="1"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742950" marR="0" lvl="1" indent="-285750" algn="l" defTabSz="914400" rtl="0" eaLnBrk="0" fontAlgn="base" latinLnBrk="0" hangingPunct="0">
              <a:lnSpc>
                <a:spcPct val="100000"/>
              </a:lnSpc>
              <a:spcBef>
                <a:spcPct val="50000"/>
              </a:spcBef>
              <a:spcAft>
                <a:spcPct val="0"/>
              </a:spcAft>
              <a:buClrTx/>
              <a:buSzTx/>
              <a:buFont typeface="Wingdings" panose="05000000000000000000" pitchFamily="2" charset="2"/>
              <a:buChar char="§"/>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eaLnBrk="0" hangingPunct="0">
              <a:lnSpc>
                <a:spcPct val="100000"/>
              </a:lnSpc>
              <a:spcBef>
                <a:spcPct val="50000"/>
              </a:spcBef>
              <a:spcAft>
                <a:spcPct val="0"/>
              </a:spcAft>
              <a:buClrTx/>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Coprimary endpoints: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SVR ≥35% and ≥50% reduction in TSS from baseline to Wk 24 with pooled pacritinib arms vs BAT</a:t>
            </a:r>
          </a:p>
        </p:txBody>
      </p:sp>
      <p:sp>
        <p:nvSpPr>
          <p:cNvPr id="17" name="TextBox 16">
            <a:extLst>
              <a:ext uri="{FF2B5EF4-FFF2-40B4-BE49-F238E27FC236}">
                <a16:creationId xmlns:a16="http://schemas.microsoft.com/office/drawing/2014/main" id="{CB8D94DD-F789-78D7-6191-7CEB4313584B}"/>
              </a:ext>
            </a:extLst>
          </p:cNvPr>
          <p:cNvSpPr txBox="1"/>
          <p:nvPr/>
        </p:nvSpPr>
        <p:spPr bwMode="auto">
          <a:xfrm>
            <a:off x="1022825" y="2527914"/>
            <a:ext cx="3114486"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IN"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Adults with PMF or secondary MF with DIPSS intermediate-1‒ or greater risk disease and moderate to severe thrombocytopenia at baseline (platelets ≤100 x 10</a:t>
            </a:r>
            <a:r>
              <a:rPr kumimoji="0" lang="en-IN" sz="1800" b="0"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rPr>
              <a:t>9</a:t>
            </a:r>
            <a:r>
              <a:rPr kumimoji="0" lang="en-IN"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 </a:t>
            </a:r>
            <a:br>
              <a:rPr kumimoji="0" lang="en-IN"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IN"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prior JAK inhibitors allowed</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IN"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311)</a:t>
            </a:r>
          </a:p>
        </p:txBody>
      </p:sp>
      <p:sp>
        <p:nvSpPr>
          <p:cNvPr id="39" name="Rectangle 24">
            <a:extLst>
              <a:ext uri="{FF2B5EF4-FFF2-40B4-BE49-F238E27FC236}">
                <a16:creationId xmlns:a16="http://schemas.microsoft.com/office/drawing/2014/main" id="{7A29658C-848A-5E13-6194-48B1B3DB0BB4}"/>
              </a:ext>
            </a:extLst>
          </p:cNvPr>
          <p:cNvSpPr>
            <a:spLocks noChangeArrowheads="1"/>
          </p:cNvSpPr>
          <p:nvPr/>
        </p:nvSpPr>
        <p:spPr bwMode="auto">
          <a:xfrm>
            <a:off x="5066345" y="2510363"/>
            <a:ext cx="3790950" cy="703263"/>
          </a:xfrm>
          <a:prstGeom prst="rect">
            <a:avLst/>
          </a:prstGeom>
          <a:solidFill>
            <a:schemeClr val="accent1"/>
          </a:solidFill>
          <a:ln w="9525">
            <a:noFill/>
            <a:miter lim="800000"/>
            <a:headEnd/>
            <a:tailEnd/>
          </a:ln>
        </p:spPr>
        <p:txBody>
          <a:bodyPr wrap="non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Pacritinib 400 mg QD</a:t>
            </a:r>
            <a:b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b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(n = 104)</a:t>
            </a:r>
          </a:p>
        </p:txBody>
      </p:sp>
      <p:sp>
        <p:nvSpPr>
          <p:cNvPr id="40" name="Rectangle 28">
            <a:extLst>
              <a:ext uri="{FF2B5EF4-FFF2-40B4-BE49-F238E27FC236}">
                <a16:creationId xmlns:a16="http://schemas.microsoft.com/office/drawing/2014/main" id="{4B72D0B4-4297-65AB-3B63-9A76A3528DE1}"/>
              </a:ext>
            </a:extLst>
          </p:cNvPr>
          <p:cNvSpPr>
            <a:spLocks noChangeArrowheads="1"/>
          </p:cNvSpPr>
          <p:nvPr/>
        </p:nvSpPr>
        <p:spPr bwMode="auto">
          <a:xfrm>
            <a:off x="5066345" y="3330445"/>
            <a:ext cx="3790950" cy="703262"/>
          </a:xfrm>
          <a:prstGeom prst="rect">
            <a:avLst/>
          </a:prstGeom>
          <a:solidFill>
            <a:schemeClr val="accent2"/>
          </a:solidFill>
          <a:ln w="9525">
            <a:noFill/>
            <a:miter lim="800000"/>
            <a:headEnd/>
            <a:tailEnd/>
          </a:ln>
        </p:spPr>
        <p:txBody>
          <a:bodyPr wrap="non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Pacritinib 200 mg BID</a:t>
            </a:r>
            <a:b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b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(n = 107)</a:t>
            </a:r>
          </a:p>
        </p:txBody>
      </p:sp>
      <p:sp>
        <p:nvSpPr>
          <p:cNvPr id="41" name="Rectangle 25">
            <a:extLst>
              <a:ext uri="{FF2B5EF4-FFF2-40B4-BE49-F238E27FC236}">
                <a16:creationId xmlns:a16="http://schemas.microsoft.com/office/drawing/2014/main" id="{DFFF7105-68BF-CBCC-4CCA-394ACA040FB2}"/>
              </a:ext>
            </a:extLst>
          </p:cNvPr>
          <p:cNvSpPr>
            <a:spLocks noChangeArrowheads="1"/>
          </p:cNvSpPr>
          <p:nvPr/>
        </p:nvSpPr>
        <p:spPr bwMode="auto">
          <a:xfrm>
            <a:off x="5066345" y="4150930"/>
            <a:ext cx="3790950" cy="885612"/>
          </a:xfrm>
          <a:prstGeom prst="rect">
            <a:avLst/>
          </a:prstGeom>
          <a:solidFill>
            <a:schemeClr val="accent3"/>
          </a:solidFill>
          <a:ln w="9525">
            <a:noFill/>
            <a:miter lim="800000"/>
            <a:headEnd/>
            <a:tailEnd/>
          </a:ln>
        </p:spPr>
        <p:txBody>
          <a:bodyPr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BAT*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Arial" panose="020B0604020202020204" pitchFamily="34" charset="0"/>
              </a:rPr>
              <a:t>(n = 10)</a:t>
            </a:r>
            <a:endParaRPr kumimoji="0" lang="en-US" sz="1800" b="0" i="0" u="none" strike="noStrike" kern="1200" cap="none" spc="0" normalizeH="0" baseline="30000" noProof="0" dirty="0">
              <a:ln>
                <a:noFill/>
              </a:ln>
              <a:solidFill>
                <a:prstClr val="white"/>
              </a:solidFill>
              <a:effectLst/>
              <a:uLnTx/>
              <a:uFillTx/>
              <a:latin typeface="Calibri" panose="020F0502020204030204"/>
              <a:ea typeface="+mn-ea"/>
              <a:cs typeface="Arial" panose="020B0604020202020204" pitchFamily="34" charset="0"/>
            </a:endParaRPr>
          </a:p>
        </p:txBody>
      </p:sp>
      <p:sp>
        <p:nvSpPr>
          <p:cNvPr id="42" name="Line 27">
            <a:extLst>
              <a:ext uri="{FF2B5EF4-FFF2-40B4-BE49-F238E27FC236}">
                <a16:creationId xmlns:a16="http://schemas.microsoft.com/office/drawing/2014/main" id="{C0291B60-F117-7827-D3C8-854B3F1B6292}"/>
              </a:ext>
            </a:extLst>
          </p:cNvPr>
          <p:cNvSpPr>
            <a:spLocks noChangeShapeType="1"/>
          </p:cNvSpPr>
          <p:nvPr/>
        </p:nvSpPr>
        <p:spPr bwMode="auto">
          <a:xfrm flipV="1">
            <a:off x="4137311" y="2885868"/>
            <a:ext cx="812800" cy="46990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3" name="Line 33">
            <a:extLst>
              <a:ext uri="{FF2B5EF4-FFF2-40B4-BE49-F238E27FC236}">
                <a16:creationId xmlns:a16="http://schemas.microsoft.com/office/drawing/2014/main" id="{60D01DEC-29C7-9894-DD3D-45FEDB9F8933}"/>
              </a:ext>
            </a:extLst>
          </p:cNvPr>
          <p:cNvSpPr>
            <a:spLocks noChangeShapeType="1"/>
          </p:cNvSpPr>
          <p:nvPr/>
        </p:nvSpPr>
        <p:spPr bwMode="auto">
          <a:xfrm>
            <a:off x="4100799" y="3682076"/>
            <a:ext cx="849312"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4" name="Line 26">
            <a:extLst>
              <a:ext uri="{FF2B5EF4-FFF2-40B4-BE49-F238E27FC236}">
                <a16:creationId xmlns:a16="http://schemas.microsoft.com/office/drawing/2014/main" id="{D97DC97F-E717-B879-BE98-9987D30047CD}"/>
              </a:ext>
            </a:extLst>
          </p:cNvPr>
          <p:cNvSpPr>
            <a:spLocks noChangeShapeType="1"/>
          </p:cNvSpPr>
          <p:nvPr/>
        </p:nvSpPr>
        <p:spPr bwMode="auto">
          <a:xfrm>
            <a:off x="4142567" y="4032262"/>
            <a:ext cx="812800" cy="45720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9" name="Text Box 11">
            <a:extLst>
              <a:ext uri="{FF2B5EF4-FFF2-40B4-BE49-F238E27FC236}">
                <a16:creationId xmlns:a16="http://schemas.microsoft.com/office/drawing/2014/main" id="{DB17FBA4-9F2D-2128-48C4-7BF474AD23EB}"/>
              </a:ext>
            </a:extLst>
          </p:cNvPr>
          <p:cNvSpPr txBox="1">
            <a:spLocks noChangeArrowheads="1"/>
          </p:cNvSpPr>
          <p:nvPr/>
        </p:nvSpPr>
        <p:spPr bwMode="auto">
          <a:xfrm>
            <a:off x="425914" y="636259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a-DK"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Mascarenhas. JAMA Oncol. 2018;4:652. </a:t>
            </a:r>
          </a:p>
        </p:txBody>
      </p:sp>
      <p:sp>
        <p:nvSpPr>
          <p:cNvPr id="2" name="Text Box 11">
            <a:extLst>
              <a:ext uri="{FF2B5EF4-FFF2-40B4-BE49-F238E27FC236}">
                <a16:creationId xmlns:a16="http://schemas.microsoft.com/office/drawing/2014/main" id="{E871462A-721E-1D32-D5E7-6FA652FAA187}"/>
              </a:ext>
            </a:extLst>
          </p:cNvPr>
          <p:cNvSpPr txBox="1">
            <a:spLocks noChangeArrowheads="1"/>
          </p:cNvSpPr>
          <p:nvPr/>
        </p:nvSpPr>
        <p:spPr bwMode="auto">
          <a:xfrm>
            <a:off x="604674" y="6015336"/>
            <a:ext cx="78201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a-DK"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*Including </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any physician-selected or symptom-directed treatment or watch and wait.</a:t>
            </a:r>
            <a:endParaRPr kumimoji="0" lang="da-DK"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3" name="TextBox 2">
            <a:extLst>
              <a:ext uri="{FF2B5EF4-FFF2-40B4-BE49-F238E27FC236}">
                <a16:creationId xmlns:a16="http://schemas.microsoft.com/office/drawing/2014/main" id="{F0EF0E07-8AFE-1751-8E93-2523D456C887}"/>
              </a:ext>
            </a:extLst>
          </p:cNvPr>
          <p:cNvSpPr txBox="1"/>
          <p:nvPr/>
        </p:nvSpPr>
        <p:spPr bwMode="auto">
          <a:xfrm>
            <a:off x="8968273" y="2481997"/>
            <a:ext cx="2352835"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IN"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All treatment to PD, unacceptable toxicity, or loss of benefit</a:t>
            </a:r>
          </a:p>
          <a:p>
            <a:pPr marL="0" marR="0" lvl="0" indent="0" algn="ctr" defTabSz="914400" rtl="0" eaLnBrk="0" fontAlgn="base" latinLnBrk="0" hangingPunct="0">
              <a:lnSpc>
                <a:spcPct val="100000"/>
              </a:lnSpc>
              <a:spcBef>
                <a:spcPts val="0"/>
              </a:spcBef>
              <a:spcAft>
                <a:spcPct val="0"/>
              </a:spcAft>
              <a:buClrTx/>
              <a:buSzTx/>
              <a:buFontTx/>
              <a:buNone/>
              <a:tabLst/>
              <a:defRPr/>
            </a:pPr>
            <a:endParaRPr kumimoji="0" lang="en-IN"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IN"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receiving BAT </a:t>
            </a: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could cross over to pacritinib if splenomegaly progression or after treatment Wk 24 with or without progression</a:t>
            </a:r>
            <a:endParaRPr kumimoji="0" lang="en-IN"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32732837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41897-9A82-CF2F-271D-C19358E5A0F2}"/>
              </a:ext>
            </a:extLst>
          </p:cNvPr>
          <p:cNvSpPr>
            <a:spLocks noGrp="1"/>
          </p:cNvSpPr>
          <p:nvPr>
            <p:ph type="title"/>
          </p:nvPr>
        </p:nvSpPr>
        <p:spPr/>
        <p:txBody>
          <a:bodyPr/>
          <a:lstStyle/>
          <a:p>
            <a:r>
              <a:rPr lang="en-US" dirty="0"/>
              <a:t>PERSIST-2: Spleen/Symptom Response</a:t>
            </a:r>
          </a:p>
        </p:txBody>
      </p:sp>
      <p:cxnSp>
        <p:nvCxnSpPr>
          <p:cNvPr id="4" name="Elbow Connector 26">
            <a:extLst>
              <a:ext uri="{FF2B5EF4-FFF2-40B4-BE49-F238E27FC236}">
                <a16:creationId xmlns:a16="http://schemas.microsoft.com/office/drawing/2014/main" id="{780EB571-81C7-4287-9145-A79B901EBEC3}"/>
              </a:ext>
            </a:extLst>
          </p:cNvPr>
          <p:cNvCxnSpPr>
            <a:cxnSpLocks/>
          </p:cNvCxnSpPr>
          <p:nvPr/>
        </p:nvCxnSpPr>
        <p:spPr>
          <a:xfrm rot="16200000" flipV="1">
            <a:off x="1761817" y="3412404"/>
            <a:ext cx="1134234" cy="544788"/>
          </a:xfrm>
          <a:prstGeom prst="bentConnector3">
            <a:avLst>
              <a:gd name="adj1" fmla="val 99411"/>
            </a:avLst>
          </a:prstGeom>
          <a:noFill/>
          <a:ln w="28575" cap="flat" cmpd="sng" algn="ctr">
            <a:solidFill>
              <a:schemeClr val="bg1"/>
            </a:solidFill>
            <a:prstDash val="solid"/>
            <a:miter lim="800000"/>
          </a:ln>
          <a:effectLst/>
        </p:spPr>
      </p:cxnSp>
      <p:cxnSp>
        <p:nvCxnSpPr>
          <p:cNvPr id="5" name="Elbow Connector 23">
            <a:extLst>
              <a:ext uri="{FF2B5EF4-FFF2-40B4-BE49-F238E27FC236}">
                <a16:creationId xmlns:a16="http://schemas.microsoft.com/office/drawing/2014/main" id="{A23A601E-E3AC-417A-82C5-9D009B618A08}"/>
              </a:ext>
            </a:extLst>
          </p:cNvPr>
          <p:cNvCxnSpPr>
            <a:cxnSpLocks/>
          </p:cNvCxnSpPr>
          <p:nvPr/>
        </p:nvCxnSpPr>
        <p:spPr>
          <a:xfrm flipV="1">
            <a:off x="1539133" y="3126201"/>
            <a:ext cx="581060" cy="558596"/>
          </a:xfrm>
          <a:prstGeom prst="bentConnector3">
            <a:avLst>
              <a:gd name="adj1" fmla="val -5417"/>
            </a:avLst>
          </a:prstGeom>
          <a:noFill/>
          <a:ln w="28575" cap="flat" cmpd="sng" algn="ctr">
            <a:solidFill>
              <a:schemeClr val="bg1"/>
            </a:solidFill>
            <a:prstDash val="solid"/>
            <a:miter lim="800000"/>
          </a:ln>
          <a:effectLst/>
        </p:spPr>
      </p:cxnSp>
      <p:cxnSp>
        <p:nvCxnSpPr>
          <p:cNvPr id="7" name="Elbow Connector 17">
            <a:extLst>
              <a:ext uri="{FF2B5EF4-FFF2-40B4-BE49-F238E27FC236}">
                <a16:creationId xmlns:a16="http://schemas.microsoft.com/office/drawing/2014/main" id="{DECD17F3-C736-4B98-9AFD-14CBE6285A44}"/>
              </a:ext>
            </a:extLst>
          </p:cNvPr>
          <p:cNvCxnSpPr>
            <a:cxnSpLocks/>
          </p:cNvCxnSpPr>
          <p:nvPr/>
        </p:nvCxnSpPr>
        <p:spPr>
          <a:xfrm flipV="1">
            <a:off x="3852532" y="2704619"/>
            <a:ext cx="676957" cy="555267"/>
          </a:xfrm>
          <a:prstGeom prst="bentConnector3">
            <a:avLst>
              <a:gd name="adj1" fmla="val 2070"/>
            </a:avLst>
          </a:prstGeom>
          <a:noFill/>
          <a:ln w="28575" cap="flat" cmpd="sng" algn="ctr">
            <a:solidFill>
              <a:schemeClr val="bg1"/>
            </a:solidFill>
            <a:prstDash val="solid"/>
            <a:miter lim="800000"/>
          </a:ln>
          <a:effectLst/>
        </p:spPr>
      </p:cxnSp>
      <p:cxnSp>
        <p:nvCxnSpPr>
          <p:cNvPr id="8" name="Elbow Connector 18">
            <a:extLst>
              <a:ext uri="{FF2B5EF4-FFF2-40B4-BE49-F238E27FC236}">
                <a16:creationId xmlns:a16="http://schemas.microsoft.com/office/drawing/2014/main" id="{08042975-2AB0-4A25-8F07-FF1ED9F58626}"/>
              </a:ext>
            </a:extLst>
          </p:cNvPr>
          <p:cNvCxnSpPr>
            <a:cxnSpLocks/>
          </p:cNvCxnSpPr>
          <p:nvPr/>
        </p:nvCxnSpPr>
        <p:spPr>
          <a:xfrm rot="16200000" flipV="1">
            <a:off x="3991443" y="3012935"/>
            <a:ext cx="1284015" cy="667384"/>
          </a:xfrm>
          <a:prstGeom prst="bentConnector3">
            <a:avLst>
              <a:gd name="adj1" fmla="val 99965"/>
            </a:avLst>
          </a:prstGeom>
          <a:noFill/>
          <a:ln w="28575" cap="flat" cmpd="sng" algn="ctr">
            <a:solidFill>
              <a:schemeClr val="bg1"/>
            </a:solidFill>
            <a:prstDash val="solid"/>
            <a:miter lim="800000"/>
          </a:ln>
          <a:effectLst/>
        </p:spPr>
      </p:cxnSp>
      <p:sp>
        <p:nvSpPr>
          <p:cNvPr id="13" name="Rectangle 12">
            <a:extLst>
              <a:ext uri="{FF2B5EF4-FFF2-40B4-BE49-F238E27FC236}">
                <a16:creationId xmlns:a16="http://schemas.microsoft.com/office/drawing/2014/main" id="{8FFEC566-897E-4CCC-BC28-94AA1C5BB95B}"/>
              </a:ext>
            </a:extLst>
          </p:cNvPr>
          <p:cNvSpPr/>
          <p:nvPr/>
        </p:nvSpPr>
        <p:spPr>
          <a:xfrm>
            <a:off x="7056067" y="2260142"/>
            <a:ext cx="1024127" cy="33855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body)"/>
                <a:ea typeface="+mn-ea"/>
                <a:cs typeface="Arial" panose="020B0604020202020204" pitchFamily="34" charset="0"/>
              </a:rPr>
              <a:t>SVR ≥35%</a:t>
            </a:r>
            <a:endParaRPr kumimoji="0" lang="en-US" sz="1600" b="0" i="0" u="none" strike="noStrike" kern="1200" cap="none" spc="0" normalizeH="0" baseline="0" noProof="0" dirty="0">
              <a:ln>
                <a:noFill/>
              </a:ln>
              <a:solidFill>
                <a:srgbClr val="000000"/>
              </a:solidFill>
              <a:effectLst/>
              <a:uLnTx/>
              <a:uFillTx/>
              <a:latin typeface="Calibri (body)"/>
              <a:ea typeface="+mn-ea"/>
              <a:cs typeface="Arial" panose="020B0604020202020204" pitchFamily="34" charset="0"/>
            </a:endParaRPr>
          </a:p>
        </p:txBody>
      </p:sp>
      <p:sp>
        <p:nvSpPr>
          <p:cNvPr id="14" name="Rectangle 13">
            <a:extLst>
              <a:ext uri="{FF2B5EF4-FFF2-40B4-BE49-F238E27FC236}">
                <a16:creationId xmlns:a16="http://schemas.microsoft.com/office/drawing/2014/main" id="{D0CDE56F-576F-41C7-8864-84C23B21F208}"/>
              </a:ext>
            </a:extLst>
          </p:cNvPr>
          <p:cNvSpPr/>
          <p:nvPr/>
        </p:nvSpPr>
        <p:spPr>
          <a:xfrm>
            <a:off x="8616891" y="2260142"/>
            <a:ext cx="2104230"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body)"/>
                <a:ea typeface="+mn-ea"/>
                <a:cs typeface="Arial" panose="020B0604020202020204" pitchFamily="34" charset="0"/>
              </a:rPr>
              <a:t>≥50% Reduction in TSS</a:t>
            </a:r>
            <a:endParaRPr kumimoji="0" lang="en-US" sz="1600" b="0" i="0" u="none" strike="noStrike" kern="1200" cap="none" spc="0" normalizeH="0" baseline="0" noProof="0" dirty="0">
              <a:ln>
                <a:noFill/>
              </a:ln>
              <a:solidFill>
                <a:srgbClr val="000000"/>
              </a:solidFill>
              <a:effectLst/>
              <a:uLnTx/>
              <a:uFillTx/>
              <a:latin typeface="Calibri (body)"/>
              <a:ea typeface="+mn-ea"/>
              <a:cs typeface="Arial" panose="020B0604020202020204" pitchFamily="34" charset="0"/>
            </a:endParaRPr>
          </a:p>
        </p:txBody>
      </p:sp>
      <p:sp>
        <p:nvSpPr>
          <p:cNvPr id="15" name="Rectangle 14">
            <a:extLst>
              <a:ext uri="{FF2B5EF4-FFF2-40B4-BE49-F238E27FC236}">
                <a16:creationId xmlns:a16="http://schemas.microsoft.com/office/drawing/2014/main" id="{25686247-D99C-483B-A14E-909E9CF4FF41}"/>
              </a:ext>
            </a:extLst>
          </p:cNvPr>
          <p:cNvSpPr/>
          <p:nvPr/>
        </p:nvSpPr>
        <p:spPr>
          <a:xfrm>
            <a:off x="1564456" y="2271028"/>
            <a:ext cx="1024127" cy="338554"/>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body)"/>
                <a:ea typeface="+mn-ea"/>
                <a:cs typeface="Arial" panose="020B0604020202020204" pitchFamily="34" charset="0"/>
              </a:rPr>
              <a:t>SVR ≥35%</a:t>
            </a:r>
            <a:endParaRPr kumimoji="0" lang="en-US" sz="1600" b="0" i="0" u="none" strike="noStrike" kern="1200" cap="none" spc="0" normalizeH="0" baseline="0" noProof="0" dirty="0">
              <a:ln>
                <a:noFill/>
              </a:ln>
              <a:solidFill>
                <a:srgbClr val="000000"/>
              </a:solidFill>
              <a:effectLst/>
              <a:uLnTx/>
              <a:uFillTx/>
              <a:latin typeface="Calibri (body)"/>
              <a:ea typeface="+mn-ea"/>
              <a:cs typeface="Arial" panose="020B0604020202020204" pitchFamily="34" charset="0"/>
            </a:endParaRPr>
          </a:p>
        </p:txBody>
      </p:sp>
      <p:sp>
        <p:nvSpPr>
          <p:cNvPr id="16" name="Rectangle 15">
            <a:extLst>
              <a:ext uri="{FF2B5EF4-FFF2-40B4-BE49-F238E27FC236}">
                <a16:creationId xmlns:a16="http://schemas.microsoft.com/office/drawing/2014/main" id="{95344F12-3D21-495C-B672-5357B48B25AA}"/>
              </a:ext>
            </a:extLst>
          </p:cNvPr>
          <p:cNvSpPr/>
          <p:nvPr/>
        </p:nvSpPr>
        <p:spPr>
          <a:xfrm>
            <a:off x="1601593" y="2955962"/>
            <a:ext cx="766557" cy="307777"/>
          </a:xfrm>
          <a:prstGeom prst="rect">
            <a:avLst/>
          </a:prstGeom>
          <a:solidFill>
            <a:srgbClr val="FFFFFF"/>
          </a:solid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0" cap="none" spc="0" normalizeH="0" baseline="0" noProof="0" dirty="0">
                <a:ln>
                  <a:noFill/>
                </a:ln>
                <a:solidFill>
                  <a:srgbClr val="000000"/>
                </a:solidFill>
                <a:effectLst/>
                <a:uLnTx/>
                <a:uFillTx/>
                <a:latin typeface="Calibri (body)"/>
                <a:ea typeface="+mn-ea"/>
                <a:cs typeface="Arial" panose="020B0604020202020204" pitchFamily="34" charset="0"/>
              </a:rPr>
              <a:t>P </a:t>
            </a:r>
            <a:r>
              <a:rPr kumimoji="0" lang="en-US" sz="1400" b="0" i="0" u="none" strike="noStrike" kern="0" cap="none" spc="0" normalizeH="0" baseline="0" noProof="0" dirty="0">
                <a:ln>
                  <a:noFill/>
                </a:ln>
                <a:solidFill>
                  <a:srgbClr val="000000"/>
                </a:solidFill>
                <a:effectLst/>
                <a:uLnTx/>
                <a:uFillTx/>
                <a:latin typeface="Calibri (body)"/>
                <a:ea typeface="+mn-ea"/>
                <a:cs typeface="Arial" panose="020B0604020202020204" pitchFamily="34" charset="0"/>
              </a:rPr>
              <a:t>= .001</a:t>
            </a:r>
          </a:p>
        </p:txBody>
      </p:sp>
      <p:sp>
        <p:nvSpPr>
          <p:cNvPr id="17" name="Rectangle 16">
            <a:extLst>
              <a:ext uri="{FF2B5EF4-FFF2-40B4-BE49-F238E27FC236}">
                <a16:creationId xmlns:a16="http://schemas.microsoft.com/office/drawing/2014/main" id="{EB649401-0BEC-44CA-8469-5781C34CF3A3}"/>
              </a:ext>
            </a:extLst>
          </p:cNvPr>
          <p:cNvSpPr/>
          <p:nvPr/>
        </p:nvSpPr>
        <p:spPr>
          <a:xfrm>
            <a:off x="3150201" y="2271028"/>
            <a:ext cx="2104230" cy="338554"/>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body)"/>
                <a:ea typeface="+mn-ea"/>
                <a:cs typeface="Arial" panose="020B0604020202020204" pitchFamily="34" charset="0"/>
              </a:rPr>
              <a:t>≥50% Reduction in TSS</a:t>
            </a:r>
            <a:endParaRPr kumimoji="0" lang="en-US" sz="1600" b="0" i="0" u="none" strike="noStrike" kern="1200" cap="none" spc="0" normalizeH="0" baseline="0" noProof="0" dirty="0">
              <a:ln>
                <a:noFill/>
              </a:ln>
              <a:solidFill>
                <a:srgbClr val="000000"/>
              </a:solidFill>
              <a:effectLst/>
              <a:uLnTx/>
              <a:uFillTx/>
              <a:latin typeface="Calibri (body)"/>
              <a:ea typeface="+mn-ea"/>
              <a:cs typeface="Arial" panose="020B0604020202020204" pitchFamily="34" charset="0"/>
            </a:endParaRPr>
          </a:p>
        </p:txBody>
      </p:sp>
      <p:sp>
        <p:nvSpPr>
          <p:cNvPr id="18" name="Rectangle 17">
            <a:extLst>
              <a:ext uri="{FF2B5EF4-FFF2-40B4-BE49-F238E27FC236}">
                <a16:creationId xmlns:a16="http://schemas.microsoft.com/office/drawing/2014/main" id="{04407AD4-3B98-4E05-B451-359A10742683}"/>
              </a:ext>
            </a:extLst>
          </p:cNvPr>
          <p:cNvSpPr/>
          <p:nvPr/>
        </p:nvSpPr>
        <p:spPr>
          <a:xfrm>
            <a:off x="4007690" y="2512510"/>
            <a:ext cx="675185" cy="307777"/>
          </a:xfrm>
          <a:prstGeom prst="rect">
            <a:avLst/>
          </a:prstGeom>
          <a:solidFill>
            <a:srgbClr val="FFFFFF"/>
          </a:solidFill>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0" cap="none" spc="0" normalizeH="0" baseline="0" noProof="0" dirty="0">
                <a:ln>
                  <a:noFill/>
                </a:ln>
                <a:solidFill>
                  <a:srgbClr val="000000"/>
                </a:solidFill>
                <a:effectLst/>
                <a:uLnTx/>
                <a:uFillTx/>
                <a:latin typeface="Calibri (body)"/>
                <a:ea typeface="+mn-ea"/>
                <a:cs typeface="Arial" panose="020B0604020202020204" pitchFamily="34" charset="0"/>
              </a:rPr>
              <a:t>P </a:t>
            </a:r>
            <a:r>
              <a:rPr kumimoji="0" lang="en-US" sz="1400" b="0" i="0" u="none" strike="noStrike" kern="0" cap="none" spc="0" normalizeH="0" baseline="0" noProof="0" dirty="0">
                <a:ln>
                  <a:noFill/>
                </a:ln>
                <a:solidFill>
                  <a:srgbClr val="000000"/>
                </a:solidFill>
                <a:effectLst/>
                <a:uLnTx/>
                <a:uFillTx/>
                <a:latin typeface="Calibri (body)"/>
                <a:ea typeface="+mn-ea"/>
                <a:cs typeface="Arial" panose="020B0604020202020204" pitchFamily="34" charset="0"/>
              </a:rPr>
              <a:t>= .01</a:t>
            </a:r>
          </a:p>
        </p:txBody>
      </p:sp>
      <p:sp>
        <p:nvSpPr>
          <p:cNvPr id="19" name="Rectangle 18">
            <a:extLst>
              <a:ext uri="{FF2B5EF4-FFF2-40B4-BE49-F238E27FC236}">
                <a16:creationId xmlns:a16="http://schemas.microsoft.com/office/drawing/2014/main" id="{64513A7A-2A62-491E-AE56-9AFB555D3C4D}"/>
              </a:ext>
            </a:extLst>
          </p:cNvPr>
          <p:cNvSpPr/>
          <p:nvPr/>
        </p:nvSpPr>
        <p:spPr>
          <a:xfrm>
            <a:off x="845932" y="1772612"/>
            <a:ext cx="4652523"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body)"/>
                <a:ea typeface="+mn-ea"/>
                <a:cs typeface="Arial" panose="020B0604020202020204" pitchFamily="34" charset="0"/>
              </a:rPr>
              <a:t>ITT Population, Wk 24</a:t>
            </a:r>
            <a:endParaRPr kumimoji="0" lang="en-US" sz="1800" b="0" i="0" u="none" strike="noStrike" kern="1200" cap="none" spc="0" normalizeH="0" baseline="0" noProof="0" dirty="0">
              <a:ln>
                <a:noFill/>
              </a:ln>
              <a:solidFill>
                <a:srgbClr val="000000"/>
              </a:solidFill>
              <a:effectLst/>
              <a:uLnTx/>
              <a:uFillTx/>
              <a:latin typeface="Calibri (body)"/>
              <a:ea typeface="+mn-ea"/>
              <a:cs typeface="Arial" panose="020B0604020202020204" pitchFamily="34" charset="0"/>
            </a:endParaRPr>
          </a:p>
        </p:txBody>
      </p:sp>
      <p:cxnSp>
        <p:nvCxnSpPr>
          <p:cNvPr id="20" name="Straight Connector 19">
            <a:extLst>
              <a:ext uri="{FF2B5EF4-FFF2-40B4-BE49-F238E27FC236}">
                <a16:creationId xmlns:a16="http://schemas.microsoft.com/office/drawing/2014/main" id="{F126DE1D-E86C-44F4-9595-038FDC153F98}"/>
              </a:ext>
            </a:extLst>
          </p:cNvPr>
          <p:cNvCxnSpPr>
            <a:cxnSpLocks/>
          </p:cNvCxnSpPr>
          <p:nvPr/>
        </p:nvCxnSpPr>
        <p:spPr>
          <a:xfrm flipH="1">
            <a:off x="6444549" y="2110094"/>
            <a:ext cx="4663440" cy="0"/>
          </a:xfrm>
          <a:prstGeom prst="line">
            <a:avLst/>
          </a:prstGeom>
          <a:noFill/>
          <a:ln w="19050" cap="flat" cmpd="sng" algn="ctr">
            <a:solidFill>
              <a:srgbClr val="FFFFFF">
                <a:lumMod val="75000"/>
              </a:srgbClr>
            </a:solidFill>
            <a:prstDash val="solid"/>
            <a:miter lim="800000"/>
          </a:ln>
          <a:effectLst/>
        </p:spPr>
      </p:cxnSp>
      <p:cxnSp>
        <p:nvCxnSpPr>
          <p:cNvPr id="23" name="Straight Connector 22">
            <a:extLst>
              <a:ext uri="{FF2B5EF4-FFF2-40B4-BE49-F238E27FC236}">
                <a16:creationId xmlns:a16="http://schemas.microsoft.com/office/drawing/2014/main" id="{D4A51396-5003-4170-9C01-ABC3FA56282F}"/>
              </a:ext>
            </a:extLst>
          </p:cNvPr>
          <p:cNvCxnSpPr>
            <a:cxnSpLocks/>
          </p:cNvCxnSpPr>
          <p:nvPr/>
        </p:nvCxnSpPr>
        <p:spPr>
          <a:xfrm flipH="1">
            <a:off x="845932" y="2120980"/>
            <a:ext cx="4663440" cy="0"/>
          </a:xfrm>
          <a:prstGeom prst="line">
            <a:avLst/>
          </a:prstGeom>
          <a:noFill/>
          <a:ln w="19050" cap="flat" cmpd="sng" algn="ctr">
            <a:solidFill>
              <a:srgbClr val="FFFFFF">
                <a:lumMod val="75000"/>
              </a:srgbClr>
            </a:solidFill>
            <a:prstDash val="solid"/>
            <a:miter lim="800000"/>
          </a:ln>
          <a:effectLst/>
        </p:spPr>
      </p:cxnSp>
      <p:sp>
        <p:nvSpPr>
          <p:cNvPr id="26" name="Rectangle 25">
            <a:extLst>
              <a:ext uri="{FF2B5EF4-FFF2-40B4-BE49-F238E27FC236}">
                <a16:creationId xmlns:a16="http://schemas.microsoft.com/office/drawing/2014/main" id="{0A9338BB-38D8-4591-91A0-DE8DD3FD37E4}"/>
              </a:ext>
            </a:extLst>
          </p:cNvPr>
          <p:cNvSpPr/>
          <p:nvPr/>
        </p:nvSpPr>
        <p:spPr>
          <a:xfrm>
            <a:off x="6455465" y="1761726"/>
            <a:ext cx="4663439"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body)"/>
                <a:ea typeface="+mn-ea"/>
                <a:cs typeface="Arial" panose="020B0604020202020204" pitchFamily="34" charset="0"/>
              </a:rPr>
              <a:t>Patients With Platelets &lt;50 x</a:t>
            </a:r>
            <a:r>
              <a:rPr kumimoji="0" lang="en-US" sz="1800" b="1" i="1" u="none" strike="noStrike" kern="1200" cap="none" spc="0" normalizeH="0" baseline="0" noProof="0" dirty="0">
                <a:ln>
                  <a:noFill/>
                </a:ln>
                <a:solidFill>
                  <a:srgbClr val="000000"/>
                </a:solidFill>
                <a:effectLst/>
                <a:uLnTx/>
                <a:uFillTx/>
                <a:latin typeface="Calibri (body)"/>
                <a:ea typeface="+mn-ea"/>
                <a:cs typeface="Arial" panose="020B0604020202020204" pitchFamily="34" charset="0"/>
              </a:rPr>
              <a:t> </a:t>
            </a:r>
            <a:r>
              <a:rPr kumimoji="0" lang="en-US" sz="1800" b="1" i="0" u="none" strike="noStrike" kern="1200" cap="none" spc="0" normalizeH="0" baseline="0" noProof="0" dirty="0">
                <a:ln>
                  <a:noFill/>
                </a:ln>
                <a:solidFill>
                  <a:srgbClr val="000000"/>
                </a:solidFill>
                <a:effectLst/>
                <a:uLnTx/>
                <a:uFillTx/>
                <a:latin typeface="Calibri (body)"/>
                <a:ea typeface="+mn-ea"/>
                <a:cs typeface="Arial" panose="020B0604020202020204" pitchFamily="34" charset="0"/>
              </a:rPr>
              <a:t>10</a:t>
            </a:r>
            <a:r>
              <a:rPr kumimoji="0" lang="en-US" sz="1800" b="1" i="0" u="none" strike="noStrike" kern="1200" cap="none" spc="0" normalizeH="0" baseline="30000" noProof="0" dirty="0">
                <a:ln>
                  <a:noFill/>
                </a:ln>
                <a:solidFill>
                  <a:srgbClr val="000000"/>
                </a:solidFill>
                <a:effectLst/>
                <a:uLnTx/>
                <a:uFillTx/>
                <a:latin typeface="Calibri (body)"/>
                <a:ea typeface="+mn-ea"/>
                <a:cs typeface="Arial" panose="020B0604020202020204" pitchFamily="34" charset="0"/>
              </a:rPr>
              <a:t>9</a:t>
            </a:r>
            <a:r>
              <a:rPr kumimoji="0" lang="en-US" sz="1800" b="1" i="0" u="none" strike="noStrike" kern="1200" cap="none" spc="0" normalizeH="0" baseline="0" noProof="0" dirty="0">
                <a:ln>
                  <a:noFill/>
                </a:ln>
                <a:solidFill>
                  <a:srgbClr val="000000"/>
                </a:solidFill>
                <a:effectLst/>
                <a:uLnTx/>
                <a:uFillTx/>
                <a:latin typeface="Calibri (body)"/>
                <a:ea typeface="+mn-ea"/>
                <a:cs typeface="Arial" panose="020B0604020202020204" pitchFamily="34" charset="0"/>
              </a:rPr>
              <a:t>/L, Wk 24</a:t>
            </a:r>
            <a:endParaRPr kumimoji="0" lang="en-US" sz="1800" b="0" i="0" u="none" strike="noStrike" kern="1200" cap="none" spc="0" normalizeH="0" baseline="0" noProof="0" dirty="0">
              <a:ln>
                <a:noFill/>
              </a:ln>
              <a:solidFill>
                <a:srgbClr val="000000"/>
              </a:solidFill>
              <a:effectLst/>
              <a:uLnTx/>
              <a:uFillTx/>
              <a:latin typeface="Calibri (body)"/>
              <a:ea typeface="+mn-ea"/>
              <a:cs typeface="Arial" panose="020B0604020202020204" pitchFamily="34" charset="0"/>
            </a:endParaRPr>
          </a:p>
        </p:txBody>
      </p:sp>
      <p:sp>
        <p:nvSpPr>
          <p:cNvPr id="27" name="TextBox 26">
            <a:extLst>
              <a:ext uri="{FF2B5EF4-FFF2-40B4-BE49-F238E27FC236}">
                <a16:creationId xmlns:a16="http://schemas.microsoft.com/office/drawing/2014/main" id="{AD105CA1-333D-4DA5-8BCF-9588AD5132E6}"/>
              </a:ext>
            </a:extLst>
          </p:cNvPr>
          <p:cNvSpPr txBox="1"/>
          <p:nvPr/>
        </p:nvSpPr>
        <p:spPr>
          <a:xfrm>
            <a:off x="632566" y="4925177"/>
            <a:ext cx="11010479" cy="1631216"/>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 calibri"/>
                <a:ea typeface="+mn-ea"/>
                <a:cs typeface="Arial" panose="020B0604020202020204" pitchFamily="34" charset="0"/>
              </a:rPr>
              <a:t>57% of patients receiving pacritinib 200 mg BID vs 28% receiving BAT had much improved or very much improved scores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2000" b="0" i="0" u="none" strike="noStrike" kern="1200" cap="none" spc="0" normalizeH="0" baseline="0" noProof="0" dirty="0">
                <a:ln>
                  <a:noFill/>
                </a:ln>
                <a:solidFill>
                  <a:srgbClr val="000000"/>
                </a:solidFill>
                <a:effectLst/>
                <a:uLnTx/>
                <a:uFillTx/>
                <a:latin typeface=" calibri"/>
                <a:ea typeface="+mn-ea"/>
                <a:cs typeface="Arial" panose="020B0604020202020204" pitchFamily="34" charset="0"/>
              </a:rPr>
              <a:t>Pacritinib received accelerated approval in the US in February 2022 as therapy for patients with intermediate/high-risk MF with platelets &lt;50 x 10</a:t>
            </a:r>
            <a:r>
              <a:rPr kumimoji="0" lang="en-US" sz="2000" b="0" i="0" u="none" strike="noStrike" kern="1200" cap="none" spc="0" normalizeH="0" baseline="30000" noProof="0" dirty="0">
                <a:ln>
                  <a:noFill/>
                </a:ln>
                <a:solidFill>
                  <a:srgbClr val="000000"/>
                </a:solidFill>
                <a:effectLst/>
                <a:uLnTx/>
                <a:uFillTx/>
                <a:latin typeface=" calibri"/>
                <a:ea typeface="+mn-ea"/>
                <a:cs typeface="Arial" panose="020B0604020202020204" pitchFamily="34" charset="0"/>
              </a:rPr>
              <a:t>9</a:t>
            </a:r>
            <a:r>
              <a:rPr kumimoji="0" lang="en-US" sz="2000" b="0" i="0" u="none" strike="noStrike" kern="1200" cap="none" spc="0" normalizeH="0" baseline="0" noProof="0" dirty="0">
                <a:ln>
                  <a:noFill/>
                </a:ln>
                <a:solidFill>
                  <a:srgbClr val="000000"/>
                </a:solidFill>
                <a:effectLst/>
                <a:uLnTx/>
                <a:uFillTx/>
                <a:latin typeface=" calibri"/>
                <a:ea typeface="+mn-ea"/>
                <a:cs typeface="Arial" panose="020B0604020202020204" pitchFamily="34" charset="0"/>
              </a:rPr>
              <a:t>/L</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endParaRPr kumimoji="0" lang="en-US" sz="2000" b="0" i="0" u="none" strike="noStrike" kern="1200" cap="none" spc="0" normalizeH="0" baseline="0" noProof="0" dirty="0">
              <a:ln>
                <a:noFill/>
              </a:ln>
              <a:solidFill>
                <a:srgbClr val="000000"/>
              </a:solidFill>
              <a:effectLst/>
              <a:uLnTx/>
              <a:uFillTx/>
              <a:latin typeface=" calibri"/>
              <a:ea typeface="+mn-ea"/>
              <a:cs typeface="Arial" panose="020B0604020202020204" pitchFamily="34" charset="0"/>
            </a:endParaRPr>
          </a:p>
        </p:txBody>
      </p:sp>
      <p:grpSp>
        <p:nvGrpSpPr>
          <p:cNvPr id="31" name="Group 30">
            <a:extLst>
              <a:ext uri="{FF2B5EF4-FFF2-40B4-BE49-F238E27FC236}">
                <a16:creationId xmlns:a16="http://schemas.microsoft.com/office/drawing/2014/main" id="{051703C7-570B-CD18-7FD1-9B83F949FDA0}"/>
              </a:ext>
            </a:extLst>
          </p:cNvPr>
          <p:cNvGrpSpPr/>
          <p:nvPr/>
        </p:nvGrpSpPr>
        <p:grpSpPr>
          <a:xfrm>
            <a:off x="965418" y="4320296"/>
            <a:ext cx="2134909" cy="72603"/>
            <a:chOff x="965418" y="4097139"/>
            <a:chExt cx="2134909" cy="137356"/>
          </a:xfrm>
        </p:grpSpPr>
        <p:cxnSp>
          <p:nvCxnSpPr>
            <p:cNvPr id="28" name="Straight Connector 27">
              <a:extLst>
                <a:ext uri="{FF2B5EF4-FFF2-40B4-BE49-F238E27FC236}">
                  <a16:creationId xmlns:a16="http://schemas.microsoft.com/office/drawing/2014/main" id="{D9007CF9-A7C9-7322-A4D6-EBD8057D18D8}"/>
                </a:ext>
              </a:extLst>
            </p:cNvPr>
            <p:cNvCxnSpPr/>
            <p:nvPr/>
          </p:nvCxnSpPr>
          <p:spPr bwMode="auto">
            <a:xfrm>
              <a:off x="965418" y="4097139"/>
              <a:ext cx="0" cy="137356"/>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B2CB9228-4CFA-7290-167E-193CFF891FD7}"/>
                </a:ext>
              </a:extLst>
            </p:cNvPr>
            <p:cNvCxnSpPr/>
            <p:nvPr/>
          </p:nvCxnSpPr>
          <p:spPr bwMode="auto">
            <a:xfrm>
              <a:off x="2030910" y="4097139"/>
              <a:ext cx="0" cy="137356"/>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5AB1A484-6693-915F-FF60-715A5CC0A5F5}"/>
                </a:ext>
              </a:extLst>
            </p:cNvPr>
            <p:cNvCxnSpPr/>
            <p:nvPr/>
          </p:nvCxnSpPr>
          <p:spPr bwMode="auto">
            <a:xfrm>
              <a:off x="3100327" y="4097139"/>
              <a:ext cx="0" cy="137356"/>
            </a:xfrm>
            <a:prstGeom prst="line">
              <a:avLst/>
            </a:prstGeom>
            <a:noFill/>
            <a:ln w="28575" cap="flat" cmpd="sng" algn="ctr">
              <a:solidFill>
                <a:schemeClr val="bg1"/>
              </a:solidFill>
              <a:prstDash val="solid"/>
              <a:round/>
              <a:headEnd type="none" w="med" len="med"/>
              <a:tailEnd type="none" w="med" len="med"/>
            </a:ln>
            <a:effectLst/>
          </p:spPr>
        </p:cxnSp>
      </p:grpSp>
      <p:sp>
        <p:nvSpPr>
          <p:cNvPr id="32" name="Rectangle 31">
            <a:extLst>
              <a:ext uri="{FF2B5EF4-FFF2-40B4-BE49-F238E27FC236}">
                <a16:creationId xmlns:a16="http://schemas.microsoft.com/office/drawing/2014/main" id="{88B09A3A-E4D7-D1CC-A4A2-0ED4BB5E5483}"/>
              </a:ext>
            </a:extLst>
          </p:cNvPr>
          <p:cNvSpPr/>
          <p:nvPr/>
        </p:nvSpPr>
        <p:spPr bwMode="auto">
          <a:xfrm>
            <a:off x="1183226" y="3378426"/>
            <a:ext cx="633801" cy="95168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 name="Rectangle 32">
            <a:extLst>
              <a:ext uri="{FF2B5EF4-FFF2-40B4-BE49-F238E27FC236}">
                <a16:creationId xmlns:a16="http://schemas.microsoft.com/office/drawing/2014/main" id="{08EFFBAF-7153-388A-C22D-BE5A07749061}"/>
              </a:ext>
            </a:extLst>
          </p:cNvPr>
          <p:cNvSpPr/>
          <p:nvPr/>
        </p:nvSpPr>
        <p:spPr bwMode="auto">
          <a:xfrm>
            <a:off x="2250680" y="4206486"/>
            <a:ext cx="633801" cy="12362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 name="TextBox 33">
            <a:extLst>
              <a:ext uri="{FF2B5EF4-FFF2-40B4-BE49-F238E27FC236}">
                <a16:creationId xmlns:a16="http://schemas.microsoft.com/office/drawing/2014/main" id="{E6D15462-57D3-EA9E-5F82-129845755F00}"/>
              </a:ext>
            </a:extLst>
          </p:cNvPr>
          <p:cNvSpPr txBox="1"/>
          <p:nvPr/>
        </p:nvSpPr>
        <p:spPr bwMode="auto">
          <a:xfrm>
            <a:off x="1242428" y="3388236"/>
            <a:ext cx="5589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22%</a:t>
            </a:r>
          </a:p>
        </p:txBody>
      </p:sp>
      <p:sp>
        <p:nvSpPr>
          <p:cNvPr id="36" name="TextBox 35">
            <a:extLst>
              <a:ext uri="{FF2B5EF4-FFF2-40B4-BE49-F238E27FC236}">
                <a16:creationId xmlns:a16="http://schemas.microsoft.com/office/drawing/2014/main" id="{484B4F0E-3335-9BB2-3A0D-6B7F2A04A290}"/>
              </a:ext>
            </a:extLst>
          </p:cNvPr>
          <p:cNvSpPr txBox="1"/>
          <p:nvPr/>
        </p:nvSpPr>
        <p:spPr bwMode="auto">
          <a:xfrm>
            <a:off x="816289" y="4357578"/>
            <a:ext cx="13578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PAC 200 mg BID</a:t>
            </a:r>
          </a:p>
        </p:txBody>
      </p:sp>
      <p:sp>
        <p:nvSpPr>
          <p:cNvPr id="37" name="TextBox 36">
            <a:extLst>
              <a:ext uri="{FF2B5EF4-FFF2-40B4-BE49-F238E27FC236}">
                <a16:creationId xmlns:a16="http://schemas.microsoft.com/office/drawing/2014/main" id="{28B8AB58-7DD2-A396-8C0D-2480F61248F3}"/>
              </a:ext>
            </a:extLst>
          </p:cNvPr>
          <p:cNvSpPr txBox="1"/>
          <p:nvPr/>
        </p:nvSpPr>
        <p:spPr bwMode="auto">
          <a:xfrm>
            <a:off x="2342905" y="4357578"/>
            <a:ext cx="5570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BAT</a:t>
            </a:r>
          </a:p>
        </p:txBody>
      </p:sp>
      <p:cxnSp>
        <p:nvCxnSpPr>
          <p:cNvPr id="9" name="Straight Connector 8">
            <a:extLst>
              <a:ext uri="{FF2B5EF4-FFF2-40B4-BE49-F238E27FC236}">
                <a16:creationId xmlns:a16="http://schemas.microsoft.com/office/drawing/2014/main" id="{599931FD-7C07-8BB5-A5EC-05FAB989B5F3}"/>
              </a:ext>
            </a:extLst>
          </p:cNvPr>
          <p:cNvCxnSpPr/>
          <p:nvPr/>
        </p:nvCxnSpPr>
        <p:spPr bwMode="auto">
          <a:xfrm>
            <a:off x="963437" y="4333630"/>
            <a:ext cx="2134562" cy="0"/>
          </a:xfrm>
          <a:prstGeom prst="line">
            <a:avLst/>
          </a:prstGeom>
          <a:noFill/>
          <a:ln w="28575" cap="flat" cmpd="sng" algn="ctr">
            <a:solidFill>
              <a:schemeClr val="bg1"/>
            </a:solidFill>
            <a:prstDash val="solid"/>
            <a:round/>
            <a:headEnd type="none" w="med" len="med"/>
            <a:tailEnd type="none" w="med" len="med"/>
          </a:ln>
          <a:effectLst/>
        </p:spPr>
      </p:cxnSp>
      <p:sp>
        <p:nvSpPr>
          <p:cNvPr id="35" name="TextBox 34">
            <a:extLst>
              <a:ext uri="{FF2B5EF4-FFF2-40B4-BE49-F238E27FC236}">
                <a16:creationId xmlns:a16="http://schemas.microsoft.com/office/drawing/2014/main" id="{1446D1D6-550F-3F0C-A912-000A83DD47C1}"/>
              </a:ext>
            </a:extLst>
          </p:cNvPr>
          <p:cNvSpPr txBox="1"/>
          <p:nvPr/>
        </p:nvSpPr>
        <p:spPr bwMode="auto">
          <a:xfrm>
            <a:off x="2424309" y="4121697"/>
            <a:ext cx="4193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a:t>
            </a:r>
          </a:p>
        </p:txBody>
      </p:sp>
      <p:grpSp>
        <p:nvGrpSpPr>
          <p:cNvPr id="40" name="Group 39">
            <a:extLst>
              <a:ext uri="{FF2B5EF4-FFF2-40B4-BE49-F238E27FC236}">
                <a16:creationId xmlns:a16="http://schemas.microsoft.com/office/drawing/2014/main" id="{76CAFE0F-F9DF-7FAB-78E2-0B42EB63E878}"/>
              </a:ext>
            </a:extLst>
          </p:cNvPr>
          <p:cNvGrpSpPr/>
          <p:nvPr/>
        </p:nvGrpSpPr>
        <p:grpSpPr>
          <a:xfrm>
            <a:off x="3336829" y="4320296"/>
            <a:ext cx="2161629" cy="70917"/>
            <a:chOff x="965418" y="4097139"/>
            <a:chExt cx="2134909" cy="137356"/>
          </a:xfrm>
        </p:grpSpPr>
        <p:cxnSp>
          <p:nvCxnSpPr>
            <p:cNvPr id="41" name="Straight Connector 40">
              <a:extLst>
                <a:ext uri="{FF2B5EF4-FFF2-40B4-BE49-F238E27FC236}">
                  <a16:creationId xmlns:a16="http://schemas.microsoft.com/office/drawing/2014/main" id="{630B4AA2-92C9-14EE-D966-C0E3959044C6}"/>
                </a:ext>
              </a:extLst>
            </p:cNvPr>
            <p:cNvCxnSpPr/>
            <p:nvPr/>
          </p:nvCxnSpPr>
          <p:spPr bwMode="auto">
            <a:xfrm>
              <a:off x="965418" y="4097139"/>
              <a:ext cx="0" cy="137356"/>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C4A1DE19-5582-B041-B151-841BBB502B07}"/>
                </a:ext>
              </a:extLst>
            </p:cNvPr>
            <p:cNvCxnSpPr/>
            <p:nvPr/>
          </p:nvCxnSpPr>
          <p:spPr bwMode="auto">
            <a:xfrm>
              <a:off x="2030910" y="4097139"/>
              <a:ext cx="0" cy="137356"/>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F6CB8307-C8CF-CDD3-BB01-DB0D315EB524}"/>
                </a:ext>
              </a:extLst>
            </p:cNvPr>
            <p:cNvCxnSpPr/>
            <p:nvPr/>
          </p:nvCxnSpPr>
          <p:spPr bwMode="auto">
            <a:xfrm>
              <a:off x="3100327" y="4097139"/>
              <a:ext cx="0" cy="137356"/>
            </a:xfrm>
            <a:prstGeom prst="line">
              <a:avLst/>
            </a:prstGeom>
            <a:noFill/>
            <a:ln w="28575" cap="flat" cmpd="sng" algn="ctr">
              <a:solidFill>
                <a:schemeClr val="bg1"/>
              </a:solidFill>
              <a:prstDash val="solid"/>
              <a:round/>
              <a:headEnd type="none" w="med" len="med"/>
              <a:tailEnd type="none" w="med" len="med"/>
            </a:ln>
            <a:effectLst/>
          </p:spPr>
        </p:cxnSp>
      </p:grpSp>
      <p:sp>
        <p:nvSpPr>
          <p:cNvPr id="44" name="Rectangle 43">
            <a:extLst>
              <a:ext uri="{FF2B5EF4-FFF2-40B4-BE49-F238E27FC236}">
                <a16:creationId xmlns:a16="http://schemas.microsoft.com/office/drawing/2014/main" id="{44A36F54-C07A-688E-DC61-BF0C49D991AE}"/>
              </a:ext>
            </a:extLst>
          </p:cNvPr>
          <p:cNvSpPr/>
          <p:nvPr/>
        </p:nvSpPr>
        <p:spPr bwMode="auto">
          <a:xfrm>
            <a:off x="3558656" y="2815632"/>
            <a:ext cx="633801" cy="151447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 name="Rectangle 44">
            <a:extLst>
              <a:ext uri="{FF2B5EF4-FFF2-40B4-BE49-F238E27FC236}">
                <a16:creationId xmlns:a16="http://schemas.microsoft.com/office/drawing/2014/main" id="{4B7B1EEC-9B84-AF9E-C90F-E23B0A99EA10}"/>
              </a:ext>
            </a:extLst>
          </p:cNvPr>
          <p:cNvSpPr/>
          <p:nvPr/>
        </p:nvSpPr>
        <p:spPr bwMode="auto">
          <a:xfrm>
            <a:off x="4639858" y="3730032"/>
            <a:ext cx="633801" cy="600076"/>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6" name="TextBox 45">
            <a:extLst>
              <a:ext uri="{FF2B5EF4-FFF2-40B4-BE49-F238E27FC236}">
                <a16:creationId xmlns:a16="http://schemas.microsoft.com/office/drawing/2014/main" id="{533E77EF-18F9-FE20-30B7-FEBA9EB92B67}"/>
              </a:ext>
            </a:extLst>
          </p:cNvPr>
          <p:cNvSpPr txBox="1"/>
          <p:nvPr/>
        </p:nvSpPr>
        <p:spPr bwMode="auto">
          <a:xfrm>
            <a:off x="3631926" y="2849644"/>
            <a:ext cx="5589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32%</a:t>
            </a:r>
          </a:p>
        </p:txBody>
      </p:sp>
      <p:sp>
        <p:nvSpPr>
          <p:cNvPr id="47" name="TextBox 46">
            <a:extLst>
              <a:ext uri="{FF2B5EF4-FFF2-40B4-BE49-F238E27FC236}">
                <a16:creationId xmlns:a16="http://schemas.microsoft.com/office/drawing/2014/main" id="{74B19F5E-9AF0-3AB9-26CA-0DE9ABE6A3CB}"/>
              </a:ext>
            </a:extLst>
          </p:cNvPr>
          <p:cNvSpPr txBox="1"/>
          <p:nvPr/>
        </p:nvSpPr>
        <p:spPr bwMode="auto">
          <a:xfrm>
            <a:off x="4709109" y="3729879"/>
            <a:ext cx="5589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14%</a:t>
            </a:r>
          </a:p>
        </p:txBody>
      </p:sp>
      <p:cxnSp>
        <p:nvCxnSpPr>
          <p:cNvPr id="38" name="Straight Connector 37">
            <a:extLst>
              <a:ext uri="{FF2B5EF4-FFF2-40B4-BE49-F238E27FC236}">
                <a16:creationId xmlns:a16="http://schemas.microsoft.com/office/drawing/2014/main" id="{A670BC56-B38C-46ED-2BCB-6F8B9D57B70B}"/>
              </a:ext>
            </a:extLst>
          </p:cNvPr>
          <p:cNvCxnSpPr>
            <a:cxnSpLocks/>
          </p:cNvCxnSpPr>
          <p:nvPr/>
        </p:nvCxnSpPr>
        <p:spPr bwMode="auto">
          <a:xfrm>
            <a:off x="3340877" y="4333630"/>
            <a:ext cx="2159591" cy="0"/>
          </a:xfrm>
          <a:prstGeom prst="line">
            <a:avLst/>
          </a:prstGeom>
          <a:noFill/>
          <a:ln w="28575" cap="flat" cmpd="sng" algn="ctr">
            <a:solidFill>
              <a:schemeClr val="bg1"/>
            </a:solidFill>
            <a:prstDash val="solid"/>
            <a:round/>
            <a:headEnd type="none" w="med" len="med"/>
            <a:tailEnd type="none" w="med" len="med"/>
          </a:ln>
          <a:effectLst/>
        </p:spPr>
      </p:cxnSp>
      <p:sp>
        <p:nvSpPr>
          <p:cNvPr id="48" name="TextBox 47">
            <a:extLst>
              <a:ext uri="{FF2B5EF4-FFF2-40B4-BE49-F238E27FC236}">
                <a16:creationId xmlns:a16="http://schemas.microsoft.com/office/drawing/2014/main" id="{6D680486-90B0-0F34-896C-FB7671B7E4F1}"/>
              </a:ext>
            </a:extLst>
          </p:cNvPr>
          <p:cNvSpPr txBox="1"/>
          <p:nvPr/>
        </p:nvSpPr>
        <p:spPr bwMode="auto">
          <a:xfrm>
            <a:off x="3207796" y="4357578"/>
            <a:ext cx="13578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PAC 200 mg BID</a:t>
            </a:r>
          </a:p>
        </p:txBody>
      </p:sp>
      <p:sp>
        <p:nvSpPr>
          <p:cNvPr id="49" name="TextBox 48">
            <a:extLst>
              <a:ext uri="{FF2B5EF4-FFF2-40B4-BE49-F238E27FC236}">
                <a16:creationId xmlns:a16="http://schemas.microsoft.com/office/drawing/2014/main" id="{0922D647-59E6-4FC1-E297-095019A83D43}"/>
              </a:ext>
            </a:extLst>
          </p:cNvPr>
          <p:cNvSpPr txBox="1"/>
          <p:nvPr/>
        </p:nvSpPr>
        <p:spPr bwMode="auto">
          <a:xfrm>
            <a:off x="4756519" y="4357578"/>
            <a:ext cx="5510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BAT</a:t>
            </a:r>
          </a:p>
        </p:txBody>
      </p:sp>
      <p:grpSp>
        <p:nvGrpSpPr>
          <p:cNvPr id="59" name="Group 58">
            <a:extLst>
              <a:ext uri="{FF2B5EF4-FFF2-40B4-BE49-F238E27FC236}">
                <a16:creationId xmlns:a16="http://schemas.microsoft.com/office/drawing/2014/main" id="{FD343385-0879-CAD3-FBE7-220CA4BD2E0F}"/>
              </a:ext>
            </a:extLst>
          </p:cNvPr>
          <p:cNvGrpSpPr/>
          <p:nvPr/>
        </p:nvGrpSpPr>
        <p:grpSpPr>
          <a:xfrm>
            <a:off x="6429054" y="4330557"/>
            <a:ext cx="2198670" cy="79625"/>
            <a:chOff x="6429054" y="4330557"/>
            <a:chExt cx="2198670" cy="151544"/>
          </a:xfrm>
        </p:grpSpPr>
        <p:cxnSp>
          <p:nvCxnSpPr>
            <p:cNvPr id="55" name="Straight Connector 54">
              <a:extLst>
                <a:ext uri="{FF2B5EF4-FFF2-40B4-BE49-F238E27FC236}">
                  <a16:creationId xmlns:a16="http://schemas.microsoft.com/office/drawing/2014/main" id="{E4E33BEE-9197-3D8A-5A18-626B69C502CA}"/>
                </a:ext>
              </a:extLst>
            </p:cNvPr>
            <p:cNvCxnSpPr>
              <a:cxnSpLocks/>
            </p:cNvCxnSpPr>
            <p:nvPr/>
          </p:nvCxnSpPr>
          <p:spPr bwMode="auto">
            <a:xfrm>
              <a:off x="6429054" y="4330557"/>
              <a:ext cx="0" cy="151544"/>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18672455-C746-F3FE-2055-9877D187807A}"/>
                </a:ext>
              </a:extLst>
            </p:cNvPr>
            <p:cNvCxnSpPr>
              <a:cxnSpLocks/>
            </p:cNvCxnSpPr>
            <p:nvPr/>
          </p:nvCxnSpPr>
          <p:spPr bwMode="auto">
            <a:xfrm>
              <a:off x="7525820" y="4330557"/>
              <a:ext cx="0" cy="151544"/>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A0DE9828-9F3F-A906-1790-EF6373B27AE7}"/>
                </a:ext>
              </a:extLst>
            </p:cNvPr>
            <p:cNvCxnSpPr>
              <a:cxnSpLocks/>
            </p:cNvCxnSpPr>
            <p:nvPr/>
          </p:nvCxnSpPr>
          <p:spPr bwMode="auto">
            <a:xfrm>
              <a:off x="8627724" y="4330557"/>
              <a:ext cx="0" cy="151544"/>
            </a:xfrm>
            <a:prstGeom prst="line">
              <a:avLst/>
            </a:prstGeom>
            <a:noFill/>
            <a:ln w="28575" cap="flat" cmpd="sng" algn="ctr">
              <a:solidFill>
                <a:schemeClr val="bg1"/>
              </a:solidFill>
              <a:prstDash val="solid"/>
              <a:round/>
              <a:headEnd type="none" w="med" len="med"/>
              <a:tailEnd type="none" w="med" len="med"/>
            </a:ln>
            <a:effectLst/>
          </p:spPr>
        </p:cxnSp>
      </p:grpSp>
      <p:sp>
        <p:nvSpPr>
          <p:cNvPr id="60" name="Rectangle 59">
            <a:extLst>
              <a:ext uri="{FF2B5EF4-FFF2-40B4-BE49-F238E27FC236}">
                <a16:creationId xmlns:a16="http://schemas.microsoft.com/office/drawing/2014/main" id="{2D2E8A9F-7AC4-23E3-AD7B-1C6F6D6548CF}"/>
              </a:ext>
            </a:extLst>
          </p:cNvPr>
          <p:cNvSpPr/>
          <p:nvPr/>
        </p:nvSpPr>
        <p:spPr bwMode="auto">
          <a:xfrm>
            <a:off x="6647274" y="3111970"/>
            <a:ext cx="658519" cy="123048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1" name="Rectangle 60">
            <a:extLst>
              <a:ext uri="{FF2B5EF4-FFF2-40B4-BE49-F238E27FC236}">
                <a16:creationId xmlns:a16="http://schemas.microsoft.com/office/drawing/2014/main" id="{88F70C87-D074-25D2-4EE4-53133C369AF0}"/>
              </a:ext>
            </a:extLst>
          </p:cNvPr>
          <p:cNvSpPr/>
          <p:nvPr/>
        </p:nvSpPr>
        <p:spPr bwMode="auto">
          <a:xfrm>
            <a:off x="7747940" y="4218281"/>
            <a:ext cx="658519" cy="12417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2" name="TextBox 61">
            <a:extLst>
              <a:ext uri="{FF2B5EF4-FFF2-40B4-BE49-F238E27FC236}">
                <a16:creationId xmlns:a16="http://schemas.microsoft.com/office/drawing/2014/main" id="{4ADA04B5-B568-D6AA-F531-044880BD7296}"/>
              </a:ext>
            </a:extLst>
          </p:cNvPr>
          <p:cNvSpPr txBox="1"/>
          <p:nvPr/>
        </p:nvSpPr>
        <p:spPr bwMode="auto">
          <a:xfrm>
            <a:off x="6729819" y="3172960"/>
            <a:ext cx="5589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29%</a:t>
            </a:r>
          </a:p>
        </p:txBody>
      </p:sp>
      <p:cxnSp>
        <p:nvCxnSpPr>
          <p:cNvPr id="50" name="Straight Connector 49">
            <a:extLst>
              <a:ext uri="{FF2B5EF4-FFF2-40B4-BE49-F238E27FC236}">
                <a16:creationId xmlns:a16="http://schemas.microsoft.com/office/drawing/2014/main" id="{16E41A7A-ABBC-A194-70FD-2E08E31F19F0}"/>
              </a:ext>
            </a:extLst>
          </p:cNvPr>
          <p:cNvCxnSpPr>
            <a:cxnSpLocks/>
          </p:cNvCxnSpPr>
          <p:nvPr/>
        </p:nvCxnSpPr>
        <p:spPr bwMode="auto">
          <a:xfrm>
            <a:off x="6423917" y="4343905"/>
            <a:ext cx="2202464" cy="0"/>
          </a:xfrm>
          <a:prstGeom prst="line">
            <a:avLst/>
          </a:prstGeom>
          <a:noFill/>
          <a:ln w="28575" cap="flat" cmpd="sng" algn="ctr">
            <a:solidFill>
              <a:schemeClr val="bg1"/>
            </a:solidFill>
            <a:prstDash val="solid"/>
            <a:round/>
            <a:headEnd type="none" w="med" len="med"/>
            <a:tailEnd type="none" w="med" len="med"/>
          </a:ln>
          <a:effectLst/>
        </p:spPr>
      </p:cxnSp>
      <p:sp>
        <p:nvSpPr>
          <p:cNvPr id="63" name="TextBox 62">
            <a:extLst>
              <a:ext uri="{FF2B5EF4-FFF2-40B4-BE49-F238E27FC236}">
                <a16:creationId xmlns:a16="http://schemas.microsoft.com/office/drawing/2014/main" id="{E6DD6601-5F0E-7FC8-9592-82A882C7F57B}"/>
              </a:ext>
            </a:extLst>
          </p:cNvPr>
          <p:cNvSpPr txBox="1"/>
          <p:nvPr/>
        </p:nvSpPr>
        <p:spPr bwMode="auto">
          <a:xfrm>
            <a:off x="7915155" y="4132516"/>
            <a:ext cx="44426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a:t>
            </a:r>
          </a:p>
        </p:txBody>
      </p:sp>
      <p:sp>
        <p:nvSpPr>
          <p:cNvPr id="64" name="TextBox 63">
            <a:extLst>
              <a:ext uri="{FF2B5EF4-FFF2-40B4-BE49-F238E27FC236}">
                <a16:creationId xmlns:a16="http://schemas.microsoft.com/office/drawing/2014/main" id="{005688FC-582C-9028-BC5B-83293F6CDD3E}"/>
              </a:ext>
            </a:extLst>
          </p:cNvPr>
          <p:cNvSpPr txBox="1"/>
          <p:nvPr/>
        </p:nvSpPr>
        <p:spPr bwMode="auto">
          <a:xfrm>
            <a:off x="6323529" y="4365104"/>
            <a:ext cx="13578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PAC 200 mg BID</a:t>
            </a:r>
          </a:p>
        </p:txBody>
      </p:sp>
      <p:sp>
        <p:nvSpPr>
          <p:cNvPr id="65" name="TextBox 64">
            <a:extLst>
              <a:ext uri="{FF2B5EF4-FFF2-40B4-BE49-F238E27FC236}">
                <a16:creationId xmlns:a16="http://schemas.microsoft.com/office/drawing/2014/main" id="{557ECAB9-B6FD-B603-0D2F-B68A45ED56D7}"/>
              </a:ext>
            </a:extLst>
          </p:cNvPr>
          <p:cNvSpPr txBox="1"/>
          <p:nvPr/>
        </p:nvSpPr>
        <p:spPr bwMode="auto">
          <a:xfrm>
            <a:off x="7872251" y="4365104"/>
            <a:ext cx="49795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BAT</a:t>
            </a:r>
          </a:p>
        </p:txBody>
      </p:sp>
      <p:grpSp>
        <p:nvGrpSpPr>
          <p:cNvPr id="68" name="Group 67">
            <a:extLst>
              <a:ext uri="{FF2B5EF4-FFF2-40B4-BE49-F238E27FC236}">
                <a16:creationId xmlns:a16="http://schemas.microsoft.com/office/drawing/2014/main" id="{7B241D74-DE61-35CC-8331-8EBE2A3B3DD1}"/>
              </a:ext>
            </a:extLst>
          </p:cNvPr>
          <p:cNvGrpSpPr/>
          <p:nvPr/>
        </p:nvGrpSpPr>
        <p:grpSpPr>
          <a:xfrm>
            <a:off x="8809128" y="4330557"/>
            <a:ext cx="2198670" cy="68347"/>
            <a:chOff x="6429054" y="4330557"/>
            <a:chExt cx="2198670" cy="151544"/>
          </a:xfrm>
        </p:grpSpPr>
        <p:cxnSp>
          <p:nvCxnSpPr>
            <p:cNvPr id="69" name="Straight Connector 68">
              <a:extLst>
                <a:ext uri="{FF2B5EF4-FFF2-40B4-BE49-F238E27FC236}">
                  <a16:creationId xmlns:a16="http://schemas.microsoft.com/office/drawing/2014/main" id="{219931BB-7466-5519-275E-1EE7D1692A03}"/>
                </a:ext>
              </a:extLst>
            </p:cNvPr>
            <p:cNvCxnSpPr>
              <a:cxnSpLocks/>
            </p:cNvCxnSpPr>
            <p:nvPr/>
          </p:nvCxnSpPr>
          <p:spPr bwMode="auto">
            <a:xfrm>
              <a:off x="6429054" y="4330557"/>
              <a:ext cx="0" cy="151544"/>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4FD648BA-2A57-CC9B-4728-3E1A74206A03}"/>
                </a:ext>
              </a:extLst>
            </p:cNvPr>
            <p:cNvCxnSpPr>
              <a:cxnSpLocks/>
            </p:cNvCxnSpPr>
            <p:nvPr/>
          </p:nvCxnSpPr>
          <p:spPr bwMode="auto">
            <a:xfrm>
              <a:off x="7525820" y="4330557"/>
              <a:ext cx="0" cy="151544"/>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FD074291-FB05-784F-2DA0-24D15DD9647F}"/>
                </a:ext>
              </a:extLst>
            </p:cNvPr>
            <p:cNvCxnSpPr>
              <a:cxnSpLocks/>
            </p:cNvCxnSpPr>
            <p:nvPr/>
          </p:nvCxnSpPr>
          <p:spPr bwMode="auto">
            <a:xfrm>
              <a:off x="8627724" y="4330557"/>
              <a:ext cx="0" cy="151544"/>
            </a:xfrm>
            <a:prstGeom prst="line">
              <a:avLst/>
            </a:prstGeom>
            <a:noFill/>
            <a:ln w="28575" cap="flat" cmpd="sng" algn="ctr">
              <a:solidFill>
                <a:schemeClr val="bg1"/>
              </a:solidFill>
              <a:prstDash val="solid"/>
              <a:round/>
              <a:headEnd type="none" w="med" len="med"/>
              <a:tailEnd type="none" w="med" len="med"/>
            </a:ln>
            <a:effectLst/>
          </p:spPr>
        </p:cxnSp>
      </p:grpSp>
      <p:sp>
        <p:nvSpPr>
          <p:cNvPr id="72" name="Rectangle 71">
            <a:extLst>
              <a:ext uri="{FF2B5EF4-FFF2-40B4-BE49-F238E27FC236}">
                <a16:creationId xmlns:a16="http://schemas.microsoft.com/office/drawing/2014/main" id="{23A0CBAA-2D4C-3CF4-1E5A-AAE354F5AE27}"/>
              </a:ext>
            </a:extLst>
          </p:cNvPr>
          <p:cNvSpPr/>
          <p:nvPr/>
        </p:nvSpPr>
        <p:spPr bwMode="auto">
          <a:xfrm>
            <a:off x="9021704" y="3177823"/>
            <a:ext cx="658519" cy="116087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3" name="Rectangle 72">
            <a:extLst>
              <a:ext uri="{FF2B5EF4-FFF2-40B4-BE49-F238E27FC236}">
                <a16:creationId xmlns:a16="http://schemas.microsoft.com/office/drawing/2014/main" id="{AEA5BCE4-4034-3269-AF9E-C0B8D792343D}"/>
              </a:ext>
            </a:extLst>
          </p:cNvPr>
          <p:cNvSpPr/>
          <p:nvPr/>
        </p:nvSpPr>
        <p:spPr bwMode="auto">
          <a:xfrm>
            <a:off x="10124253" y="3936059"/>
            <a:ext cx="658519" cy="4045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4" name="TextBox 73">
            <a:extLst>
              <a:ext uri="{FF2B5EF4-FFF2-40B4-BE49-F238E27FC236}">
                <a16:creationId xmlns:a16="http://schemas.microsoft.com/office/drawing/2014/main" id="{6EDFB3EC-4BAA-E2AE-DC8F-6BFDFCE83C92}"/>
              </a:ext>
            </a:extLst>
          </p:cNvPr>
          <p:cNvSpPr txBox="1"/>
          <p:nvPr/>
        </p:nvSpPr>
        <p:spPr bwMode="auto">
          <a:xfrm>
            <a:off x="10182147" y="3944368"/>
            <a:ext cx="65851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13%</a:t>
            </a:r>
          </a:p>
        </p:txBody>
      </p:sp>
      <p:sp>
        <p:nvSpPr>
          <p:cNvPr id="75" name="TextBox 74">
            <a:extLst>
              <a:ext uri="{FF2B5EF4-FFF2-40B4-BE49-F238E27FC236}">
                <a16:creationId xmlns:a16="http://schemas.microsoft.com/office/drawing/2014/main" id="{15602CF0-D633-B51F-F5E6-917DF00CF1AF}"/>
              </a:ext>
            </a:extLst>
          </p:cNvPr>
          <p:cNvSpPr txBox="1"/>
          <p:nvPr/>
        </p:nvSpPr>
        <p:spPr bwMode="auto">
          <a:xfrm>
            <a:off x="9113657" y="3216234"/>
            <a:ext cx="55890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23%</a:t>
            </a:r>
          </a:p>
        </p:txBody>
      </p:sp>
      <p:cxnSp>
        <p:nvCxnSpPr>
          <p:cNvPr id="66" name="Straight Connector 65">
            <a:extLst>
              <a:ext uri="{FF2B5EF4-FFF2-40B4-BE49-F238E27FC236}">
                <a16:creationId xmlns:a16="http://schemas.microsoft.com/office/drawing/2014/main" id="{FD46802E-F3EF-4A92-F999-F372E9CAC004}"/>
              </a:ext>
            </a:extLst>
          </p:cNvPr>
          <p:cNvCxnSpPr>
            <a:cxnSpLocks/>
          </p:cNvCxnSpPr>
          <p:nvPr/>
        </p:nvCxnSpPr>
        <p:spPr bwMode="auto">
          <a:xfrm>
            <a:off x="8798346" y="4336381"/>
            <a:ext cx="2217728" cy="0"/>
          </a:xfrm>
          <a:prstGeom prst="line">
            <a:avLst/>
          </a:prstGeom>
          <a:noFill/>
          <a:ln w="28575" cap="flat" cmpd="sng" algn="ctr">
            <a:solidFill>
              <a:schemeClr val="bg1"/>
            </a:solidFill>
            <a:prstDash val="solid"/>
            <a:round/>
            <a:headEnd type="none" w="med" len="med"/>
            <a:tailEnd type="none" w="med" len="med"/>
          </a:ln>
          <a:effectLst/>
        </p:spPr>
      </p:cxnSp>
      <p:sp>
        <p:nvSpPr>
          <p:cNvPr id="76" name="TextBox 75">
            <a:extLst>
              <a:ext uri="{FF2B5EF4-FFF2-40B4-BE49-F238E27FC236}">
                <a16:creationId xmlns:a16="http://schemas.microsoft.com/office/drawing/2014/main" id="{95FD06B8-43FE-92DC-CB19-1631FEF6B23B}"/>
              </a:ext>
            </a:extLst>
          </p:cNvPr>
          <p:cNvSpPr txBox="1"/>
          <p:nvPr/>
        </p:nvSpPr>
        <p:spPr bwMode="auto">
          <a:xfrm>
            <a:off x="8705485" y="4365104"/>
            <a:ext cx="13578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PAC 200 mg BID</a:t>
            </a:r>
          </a:p>
        </p:txBody>
      </p:sp>
      <p:sp>
        <p:nvSpPr>
          <p:cNvPr id="77" name="TextBox 76">
            <a:extLst>
              <a:ext uri="{FF2B5EF4-FFF2-40B4-BE49-F238E27FC236}">
                <a16:creationId xmlns:a16="http://schemas.microsoft.com/office/drawing/2014/main" id="{A083D31C-369E-C582-F44E-6CC8AA6D4977}"/>
              </a:ext>
            </a:extLst>
          </p:cNvPr>
          <p:cNvSpPr txBox="1"/>
          <p:nvPr/>
        </p:nvSpPr>
        <p:spPr bwMode="auto">
          <a:xfrm>
            <a:off x="10254208" y="4365104"/>
            <a:ext cx="52856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BAT</a:t>
            </a:r>
          </a:p>
        </p:txBody>
      </p:sp>
      <p:sp>
        <p:nvSpPr>
          <p:cNvPr id="3" name="Text Box 11">
            <a:extLst>
              <a:ext uri="{FF2B5EF4-FFF2-40B4-BE49-F238E27FC236}">
                <a16:creationId xmlns:a16="http://schemas.microsoft.com/office/drawing/2014/main" id="{2FC40A59-FFA5-43F1-CA3C-DF57630DEA10}"/>
              </a:ext>
            </a:extLst>
          </p:cNvPr>
          <p:cNvSpPr txBox="1">
            <a:spLocks noChangeArrowheads="1"/>
          </p:cNvSpPr>
          <p:nvPr/>
        </p:nvSpPr>
        <p:spPr bwMode="auto">
          <a:xfrm>
            <a:off x="425914" y="636259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a-DK"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Mascarenhas. JAMA Oncol. 2018;4:652. </a:t>
            </a:r>
          </a:p>
        </p:txBody>
      </p:sp>
    </p:spTree>
    <p:extLst>
      <p:ext uri="{BB962C8B-B14F-4D97-AF65-F5344CB8AC3E}">
        <p14:creationId xmlns:p14="http://schemas.microsoft.com/office/powerpoint/2010/main" val="35265946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B3858AE-3C9A-383A-7075-F6BBC8623A57}"/>
              </a:ext>
            </a:extLst>
          </p:cNvPr>
          <p:cNvSpPr>
            <a:spLocks noGrp="1"/>
          </p:cNvSpPr>
          <p:nvPr>
            <p:ph type="title"/>
          </p:nvPr>
        </p:nvSpPr>
        <p:spPr/>
        <p:txBody>
          <a:bodyPr/>
          <a:lstStyle/>
          <a:p>
            <a:r>
              <a:rPr lang="en-US" dirty="0"/>
              <a:t>PERSIST-2: Safety</a:t>
            </a:r>
          </a:p>
        </p:txBody>
      </p:sp>
      <p:sp>
        <p:nvSpPr>
          <p:cNvPr id="8" name="Content Placeholder 7">
            <a:extLst>
              <a:ext uri="{FF2B5EF4-FFF2-40B4-BE49-F238E27FC236}">
                <a16:creationId xmlns:a16="http://schemas.microsoft.com/office/drawing/2014/main" id="{E15F2E04-5392-E147-3318-B74A5FAAABCD}"/>
              </a:ext>
            </a:extLst>
          </p:cNvPr>
          <p:cNvSpPr>
            <a:spLocks noGrp="1"/>
          </p:cNvSpPr>
          <p:nvPr>
            <p:ph sz="half" idx="1"/>
          </p:nvPr>
        </p:nvSpPr>
        <p:spPr>
          <a:xfrm>
            <a:off x="601820" y="4495870"/>
            <a:ext cx="5309278" cy="1750748"/>
          </a:xfrm>
        </p:spPr>
        <p:txBody>
          <a:bodyPr/>
          <a:lstStyle/>
          <a:p>
            <a:r>
              <a:rPr lang="en-US" sz="1600" dirty="0"/>
              <a:t>Diarrhea with pacritinib most often occurred during </a:t>
            </a:r>
            <a:br>
              <a:rPr lang="en-US" sz="1600" dirty="0"/>
            </a:br>
            <a:r>
              <a:rPr lang="en-US" sz="1600" dirty="0"/>
              <a:t>Wk 1-8, was manageable, and resolved within 1-2 wk </a:t>
            </a:r>
          </a:p>
          <a:p>
            <a:r>
              <a:rPr lang="en-US" sz="1600" dirty="0"/>
              <a:t>Neurologic AEs and opportunistic infections rarely reported with pacritinib</a:t>
            </a:r>
          </a:p>
          <a:p>
            <a:r>
              <a:rPr lang="en-US" sz="1600" dirty="0"/>
              <a:t>Safety outcomes with pacritinib were similar for those with baseline platelets &lt;50 x 10</a:t>
            </a:r>
            <a:r>
              <a:rPr lang="en-US" sz="1600" baseline="30000" dirty="0"/>
              <a:t>9</a:t>
            </a:r>
            <a:r>
              <a:rPr lang="en-US" sz="1600" dirty="0"/>
              <a:t>/L vs 50-100 x 10</a:t>
            </a:r>
            <a:r>
              <a:rPr lang="en-US" sz="1600" baseline="30000" dirty="0"/>
              <a:t>9</a:t>
            </a:r>
            <a:r>
              <a:rPr lang="en-US" sz="1600" dirty="0"/>
              <a:t>/L</a:t>
            </a:r>
          </a:p>
          <a:p>
            <a:endParaRPr lang="en-US" sz="1600" dirty="0"/>
          </a:p>
          <a:p>
            <a:endParaRPr lang="en-US" sz="1600" dirty="0"/>
          </a:p>
        </p:txBody>
      </p:sp>
      <p:graphicFrame>
        <p:nvGraphicFramePr>
          <p:cNvPr id="10" name="Table 16">
            <a:extLst>
              <a:ext uri="{FF2B5EF4-FFF2-40B4-BE49-F238E27FC236}">
                <a16:creationId xmlns:a16="http://schemas.microsoft.com/office/drawing/2014/main" id="{1CA2CE96-405A-199A-7BE7-27809DDFB9BE}"/>
              </a:ext>
            </a:extLst>
          </p:cNvPr>
          <p:cNvGraphicFramePr>
            <a:graphicFrameLocks/>
          </p:cNvGraphicFramePr>
          <p:nvPr>
            <p:extLst>
              <p:ext uri="{D42A27DB-BD31-4B8C-83A1-F6EECF244321}">
                <p14:modId xmlns:p14="http://schemas.microsoft.com/office/powerpoint/2010/main" val="2906534907"/>
              </p:ext>
            </p:extLst>
          </p:nvPr>
        </p:nvGraphicFramePr>
        <p:xfrm>
          <a:off x="601820" y="1341440"/>
          <a:ext cx="5309279" cy="3097280"/>
        </p:xfrm>
        <a:graphic>
          <a:graphicData uri="http://schemas.openxmlformats.org/drawingml/2006/table">
            <a:tbl>
              <a:tblPr firstRow="1" bandRow="1">
                <a:tableStyleId>{5C22544A-7EE6-4342-B048-85BDC9FD1C3A}</a:tableStyleId>
              </a:tblPr>
              <a:tblGrid>
                <a:gridCol w="2072879">
                  <a:extLst>
                    <a:ext uri="{9D8B030D-6E8A-4147-A177-3AD203B41FA5}">
                      <a16:colId xmlns:a16="http://schemas.microsoft.com/office/drawing/2014/main" val="4127906672"/>
                    </a:ext>
                  </a:extLst>
                </a:gridCol>
                <a:gridCol w="1618200">
                  <a:extLst>
                    <a:ext uri="{9D8B030D-6E8A-4147-A177-3AD203B41FA5}">
                      <a16:colId xmlns:a16="http://schemas.microsoft.com/office/drawing/2014/main" val="2125913826"/>
                    </a:ext>
                  </a:extLst>
                </a:gridCol>
                <a:gridCol w="1618200">
                  <a:extLst>
                    <a:ext uri="{9D8B030D-6E8A-4147-A177-3AD203B41FA5}">
                      <a16:colId xmlns:a16="http://schemas.microsoft.com/office/drawing/2014/main" val="3278257553"/>
                    </a:ext>
                  </a:extLst>
                </a:gridCol>
              </a:tblGrid>
              <a:tr h="256523">
                <a:tc>
                  <a:txBody>
                    <a:bodyPr/>
                    <a:lstStyle/>
                    <a:p>
                      <a:pPr marL="0" marR="0" algn="l">
                        <a:spcBef>
                          <a:spcPts val="50"/>
                        </a:spcBef>
                        <a:spcAft>
                          <a:spcPts val="50"/>
                        </a:spcAft>
                      </a:pPr>
                      <a:r>
                        <a:rPr kumimoji="0" lang="en-US" sz="1400" b="1" u="none" strike="noStrike" cap="none" normalizeH="0" baseline="0" dirty="0">
                          <a:ln>
                            <a:noFill/>
                          </a:ln>
                          <a:solidFill>
                            <a:schemeClr val="tx1"/>
                          </a:solidFill>
                          <a:effectLst/>
                          <a:latin typeface="+mn-lt"/>
                        </a:rPr>
                        <a:t>AEs</a:t>
                      </a:r>
                      <a:endParaRPr lang="en-US" sz="1400" b="1" kern="1200" dirty="0">
                        <a:solidFill>
                          <a:schemeClr val="tx1"/>
                        </a:solidFill>
                        <a:effectLst/>
                        <a:latin typeface="+mn-lt"/>
                        <a:ea typeface="+mn-ea"/>
                        <a:cs typeface="Arial" panose="020B06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lumMod val="50000"/>
                      </a:schemeClr>
                    </a:solidFill>
                  </a:tcPr>
                </a:tc>
                <a:tc>
                  <a:txBody>
                    <a:bodyPr/>
                    <a:lstStyle/>
                    <a:p>
                      <a:pPr marL="0" marR="0" algn="ctr">
                        <a:spcBef>
                          <a:spcPts val="50"/>
                        </a:spcBef>
                        <a:spcAft>
                          <a:spcPts val="50"/>
                        </a:spcAft>
                      </a:pPr>
                      <a:r>
                        <a:rPr lang="en-US" sz="1400" dirty="0">
                          <a:solidFill>
                            <a:schemeClr val="tx1"/>
                          </a:solidFill>
                          <a:effectLst/>
                          <a:latin typeface="+mn-lt"/>
                        </a:rPr>
                        <a:t>PAC 200 mg BID</a:t>
                      </a:r>
                      <a:br>
                        <a:rPr lang="en-US" sz="1400" dirty="0">
                          <a:solidFill>
                            <a:schemeClr val="tx1"/>
                          </a:solidFill>
                          <a:effectLst/>
                          <a:latin typeface="+mn-lt"/>
                        </a:rPr>
                      </a:br>
                      <a:r>
                        <a:rPr lang="en-US" sz="1400" dirty="0">
                          <a:solidFill>
                            <a:schemeClr val="tx1"/>
                          </a:solidFill>
                          <a:effectLst/>
                          <a:latin typeface="+mn-lt"/>
                        </a:rPr>
                        <a:t>(n = 106)</a:t>
                      </a:r>
                      <a:endParaRPr lang="en-US" sz="1400" b="0" kern="1200" dirty="0">
                        <a:solidFill>
                          <a:schemeClr val="tx1"/>
                        </a:solidFill>
                        <a:effectLst/>
                        <a:latin typeface="+mn-lt"/>
                        <a:ea typeface="+mn-ea"/>
                        <a:cs typeface="Arial" panose="020B06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spcBef>
                          <a:spcPts val="50"/>
                        </a:spcBef>
                        <a:spcAft>
                          <a:spcPts val="50"/>
                        </a:spcAft>
                      </a:pPr>
                      <a:r>
                        <a:rPr lang="en-US" sz="1400" dirty="0">
                          <a:solidFill>
                            <a:schemeClr val="tx1"/>
                          </a:solidFill>
                          <a:effectLst/>
                          <a:latin typeface="+mn-lt"/>
                        </a:rPr>
                        <a:t>BAT</a:t>
                      </a:r>
                      <a:br>
                        <a:rPr lang="en-US" sz="1400" dirty="0">
                          <a:solidFill>
                            <a:schemeClr val="tx1"/>
                          </a:solidFill>
                          <a:effectLst/>
                          <a:latin typeface="+mn-lt"/>
                        </a:rPr>
                      </a:br>
                      <a:r>
                        <a:rPr lang="en-US" sz="1400" dirty="0">
                          <a:solidFill>
                            <a:schemeClr val="tx1"/>
                          </a:solidFill>
                          <a:effectLst/>
                          <a:latin typeface="+mn-lt"/>
                        </a:rPr>
                        <a:t> (n </a:t>
                      </a:r>
                      <a:r>
                        <a:rPr lang="en-US" sz="1400" baseline="0" dirty="0">
                          <a:solidFill>
                            <a:schemeClr val="tx1"/>
                          </a:solidFill>
                          <a:effectLst/>
                          <a:latin typeface="+mn-lt"/>
                        </a:rPr>
                        <a:t>= 98</a:t>
                      </a:r>
                      <a:r>
                        <a:rPr lang="en-US" sz="1400" dirty="0">
                          <a:solidFill>
                            <a:schemeClr val="tx1"/>
                          </a:solidFill>
                          <a:effectLst/>
                          <a:latin typeface="+mn-lt"/>
                        </a:rPr>
                        <a:t>)</a:t>
                      </a:r>
                      <a:endParaRPr lang="en-US" sz="1400" b="0" kern="1200" dirty="0">
                        <a:solidFill>
                          <a:schemeClr val="tx1"/>
                        </a:solidFill>
                        <a:effectLst/>
                        <a:latin typeface="+mn-lt"/>
                        <a:ea typeface="+mn-ea"/>
                        <a:cs typeface="Arial" panose="020B06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060162873"/>
                  </a:ext>
                </a:extLst>
              </a:tr>
              <a:tr h="159604">
                <a:tc gridSpan="3">
                  <a:txBody>
                    <a:bodyPr/>
                    <a:lstStyle/>
                    <a:p>
                      <a:pPr marL="0" marR="0" lvl="0" indent="0" algn="l" defTabSz="914400" rtl="0" eaLnBrk="1" fontAlgn="auto" latinLnBrk="0" hangingPunct="1">
                        <a:lnSpc>
                          <a:spcPct val="115000"/>
                        </a:lnSpc>
                        <a:spcBef>
                          <a:spcPts val="50"/>
                        </a:spcBef>
                        <a:spcAft>
                          <a:spcPts val="50"/>
                        </a:spcAft>
                        <a:buClrTx/>
                        <a:buSzTx/>
                        <a:buFontTx/>
                        <a:buNone/>
                        <a:tabLst/>
                        <a:defRPr/>
                      </a:pPr>
                      <a:r>
                        <a:rPr lang="en-US" sz="1400" b="1" dirty="0">
                          <a:solidFill>
                            <a:schemeClr val="tx1"/>
                          </a:solidFill>
                          <a:latin typeface="+mn-lt"/>
                        </a:rPr>
                        <a:t>Any-grade AEs in ≥15% of patients in either arm, %</a:t>
                      </a:r>
                      <a:endParaRPr lang="en-US" sz="1400" b="1" dirty="0">
                        <a:solidFill>
                          <a:schemeClr val="tx1"/>
                        </a:solidFill>
                        <a:latin typeface="+mn-lt"/>
                        <a:cs typeface="Arial" panose="020B0604020202020204" pitchFamily="34" charset="0"/>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lumMod val="75000"/>
                      </a:schemeClr>
                    </a:solidFill>
                  </a:tcPr>
                </a:tc>
                <a:tc hMerge="1">
                  <a:txBody>
                    <a:bodyPr/>
                    <a:lstStyle/>
                    <a:p>
                      <a:endParaRPr lang="en-US"/>
                    </a:p>
                  </a:txBody>
                  <a:tcPr>
                    <a:lnT w="12700" cap="flat" cmpd="sng" algn="ctr">
                      <a:solidFill>
                        <a:schemeClr val="accent4">
                          <a:lumMod val="40000"/>
                          <a:lumOff val="60000"/>
                        </a:schemeClr>
                      </a:solidFill>
                      <a:prstDash val="solid"/>
                      <a:round/>
                      <a:headEnd type="none" w="med" len="med"/>
                      <a:tailEnd type="none" w="med" len="med"/>
                    </a:lnT>
                  </a:tcPr>
                </a:tc>
                <a:tc hMerge="1">
                  <a:txBody>
                    <a:bodyPr/>
                    <a:lstStyle/>
                    <a:p>
                      <a:pPr marL="0" marR="0" lvl="0" indent="0" algn="l" defTabSz="914400" rtl="0" eaLnBrk="1" fontAlgn="auto" latinLnBrk="0" hangingPunct="1">
                        <a:lnSpc>
                          <a:spcPct val="115000"/>
                        </a:lnSpc>
                        <a:spcBef>
                          <a:spcPts val="50"/>
                        </a:spcBef>
                        <a:spcAft>
                          <a:spcPts val="50"/>
                        </a:spcAft>
                        <a:buClrTx/>
                        <a:buSzTx/>
                        <a:buFontTx/>
                        <a:buNone/>
                        <a:tabLst/>
                        <a:defRPr/>
                      </a:pPr>
                      <a:endParaRPr lang="en-US" sz="1500" b="1">
                        <a:solidFill>
                          <a:schemeClr val="bg1"/>
                        </a:solidFill>
                        <a:latin typeface="Arial" panose="020B0604020202020204" pitchFamily="34" charset="0"/>
                        <a:cs typeface="Arial" panose="020B0604020202020204" pitchFamily="34" charset="0"/>
                      </a:endParaRPr>
                    </a:p>
                  </a:txBody>
                  <a:tcPr marR="6134" marT="0" marB="0" anchor="ctr">
                    <a:lnT w="12700" cap="flat" cmpd="sng" algn="ctr">
                      <a:solidFill>
                        <a:schemeClr val="accent4">
                          <a:lumMod val="40000"/>
                          <a:lumOff val="60000"/>
                        </a:schemeClr>
                      </a:solidFill>
                      <a:prstDash val="solid"/>
                      <a:round/>
                      <a:headEnd type="none" w="med" len="med"/>
                      <a:tailEnd type="none" w="med" len="med"/>
                    </a:lnT>
                    <a:solidFill>
                      <a:schemeClr val="accent3"/>
                    </a:solidFill>
                  </a:tcPr>
                </a:tc>
                <a:extLst>
                  <a:ext uri="{0D108BD9-81ED-4DB2-BD59-A6C34878D82A}">
                    <a16:rowId xmlns:a16="http://schemas.microsoft.com/office/drawing/2014/main" val="3128004071"/>
                  </a:ext>
                </a:extLst>
              </a:tr>
              <a:tr h="159604">
                <a:tc>
                  <a:txBody>
                    <a:bodyPr/>
                    <a:lstStyle/>
                    <a:p>
                      <a:pPr marL="0" marR="0" algn="l">
                        <a:lnSpc>
                          <a:spcPct val="115000"/>
                        </a:lnSpc>
                        <a:spcBef>
                          <a:spcPts val="50"/>
                        </a:spcBef>
                        <a:spcAft>
                          <a:spcPts val="50"/>
                        </a:spcAft>
                      </a:pPr>
                      <a:r>
                        <a:rPr lang="en-US" sz="1400" kern="1200" dirty="0">
                          <a:solidFill>
                            <a:schemeClr val="bg1"/>
                          </a:solidFill>
                          <a:effectLst/>
                          <a:latin typeface="+mn-lt"/>
                        </a:rPr>
                        <a:t>  Diarrhea</a:t>
                      </a:r>
                      <a:endParaRPr lang="en-US" sz="1400" b="0" i="0" kern="1200" dirty="0">
                        <a:solidFill>
                          <a:schemeClr val="bg1"/>
                        </a:solidFill>
                        <a:effectLst/>
                        <a:latin typeface="+mn-lt"/>
                        <a:ea typeface="Calibri"/>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a:spcBef>
                          <a:spcPts val="50"/>
                        </a:spcBef>
                        <a:spcAft>
                          <a:spcPts val="50"/>
                        </a:spcAft>
                      </a:pPr>
                      <a:r>
                        <a:rPr lang="en-US" sz="1400" dirty="0">
                          <a:solidFill>
                            <a:schemeClr val="bg1"/>
                          </a:solidFill>
                          <a:effectLst/>
                          <a:latin typeface="+mn-lt"/>
                        </a:rPr>
                        <a:t>48</a:t>
                      </a:r>
                      <a:endParaRPr lang="en-US" sz="1400" dirty="0">
                        <a:solidFill>
                          <a:schemeClr val="bg1"/>
                        </a:solidFill>
                        <a:effectLst/>
                        <a:latin typeface="+mn-lt"/>
                        <a:ea typeface="Arial"/>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ctr">
                        <a:spcBef>
                          <a:spcPts val="50"/>
                        </a:spcBef>
                        <a:spcAft>
                          <a:spcPts val="50"/>
                        </a:spcAft>
                      </a:pPr>
                      <a:r>
                        <a:rPr lang="en-US" sz="1400" dirty="0">
                          <a:solidFill>
                            <a:schemeClr val="bg1"/>
                          </a:solidFill>
                          <a:effectLst/>
                          <a:latin typeface="+mn-lt"/>
                        </a:rPr>
                        <a:t>15</a:t>
                      </a:r>
                      <a:endParaRPr lang="en-US" sz="1400" dirty="0">
                        <a:solidFill>
                          <a:schemeClr val="bg1"/>
                        </a:solidFill>
                        <a:effectLst/>
                        <a:latin typeface="+mn-lt"/>
                        <a:ea typeface="Arial"/>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758419095"/>
                  </a:ext>
                </a:extLst>
              </a:tr>
              <a:tr h="159604">
                <a:tc>
                  <a:txBody>
                    <a:bodyPr/>
                    <a:lstStyle/>
                    <a:p>
                      <a:pPr marL="0" marR="0" algn="l">
                        <a:lnSpc>
                          <a:spcPct val="115000"/>
                        </a:lnSpc>
                        <a:spcBef>
                          <a:spcPts val="50"/>
                        </a:spcBef>
                        <a:spcAft>
                          <a:spcPts val="50"/>
                        </a:spcAft>
                      </a:pPr>
                      <a:r>
                        <a:rPr lang="en-US" sz="1400" kern="1200" dirty="0">
                          <a:solidFill>
                            <a:schemeClr val="bg1"/>
                          </a:solidFill>
                          <a:effectLst/>
                          <a:latin typeface="+mn-lt"/>
                        </a:rPr>
                        <a:t>  Thrombocytopenia</a:t>
                      </a:r>
                      <a:endParaRPr lang="en-US" sz="1400" b="0" i="0" kern="1200" dirty="0">
                        <a:solidFill>
                          <a:schemeClr val="bg1"/>
                        </a:solidFill>
                        <a:effectLst/>
                        <a:latin typeface="+mn-lt"/>
                        <a:ea typeface="Calibri"/>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spcBef>
                          <a:spcPts val="50"/>
                        </a:spcBef>
                        <a:spcAft>
                          <a:spcPts val="50"/>
                        </a:spcAft>
                      </a:pPr>
                      <a:r>
                        <a:rPr lang="en-US" sz="1400" dirty="0">
                          <a:solidFill>
                            <a:schemeClr val="bg1"/>
                          </a:solidFill>
                          <a:effectLst/>
                          <a:latin typeface="+mn-lt"/>
                        </a:rPr>
                        <a:t>34</a:t>
                      </a:r>
                      <a:endParaRPr lang="en-US" sz="1400" dirty="0">
                        <a:solidFill>
                          <a:schemeClr val="bg1"/>
                        </a:solidFill>
                        <a:effectLst/>
                        <a:latin typeface="+mn-lt"/>
                        <a:ea typeface="Arial"/>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spcBef>
                          <a:spcPts val="50"/>
                        </a:spcBef>
                        <a:spcAft>
                          <a:spcPts val="50"/>
                        </a:spcAft>
                      </a:pPr>
                      <a:r>
                        <a:rPr lang="en-US" sz="1400" dirty="0">
                          <a:solidFill>
                            <a:schemeClr val="bg1"/>
                          </a:solidFill>
                          <a:effectLst/>
                          <a:latin typeface="+mn-lt"/>
                        </a:rPr>
                        <a:t>23</a:t>
                      </a:r>
                      <a:endParaRPr lang="en-US" sz="1400" dirty="0">
                        <a:solidFill>
                          <a:schemeClr val="bg1"/>
                        </a:solidFill>
                        <a:effectLst/>
                        <a:latin typeface="+mn-lt"/>
                        <a:ea typeface="Arial"/>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76139802"/>
                  </a:ext>
                </a:extLst>
              </a:tr>
              <a:tr h="159604">
                <a:tc>
                  <a:txBody>
                    <a:bodyPr/>
                    <a:lstStyle/>
                    <a:p>
                      <a:pPr marL="0" marR="0" algn="l">
                        <a:lnSpc>
                          <a:spcPct val="115000"/>
                        </a:lnSpc>
                        <a:spcBef>
                          <a:spcPts val="50"/>
                        </a:spcBef>
                        <a:spcAft>
                          <a:spcPts val="50"/>
                        </a:spcAft>
                      </a:pPr>
                      <a:r>
                        <a:rPr lang="en-US" sz="1400" dirty="0">
                          <a:solidFill>
                            <a:schemeClr val="bg1"/>
                          </a:solidFill>
                          <a:effectLst/>
                          <a:latin typeface="+mn-lt"/>
                        </a:rPr>
                        <a:t>  Nausea</a:t>
                      </a:r>
                      <a:endParaRPr lang="en-US" sz="1400" b="0" i="0" dirty="0">
                        <a:solidFill>
                          <a:schemeClr val="bg1"/>
                        </a:solidFill>
                        <a:effectLst/>
                        <a:latin typeface="+mn-lt"/>
                        <a:ea typeface="Times New Roman"/>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Bef>
                          <a:spcPts val="50"/>
                        </a:spcBef>
                        <a:spcAft>
                          <a:spcPts val="50"/>
                        </a:spcAft>
                      </a:pPr>
                      <a:r>
                        <a:rPr lang="en-US" sz="1400" dirty="0">
                          <a:solidFill>
                            <a:schemeClr val="bg1"/>
                          </a:solidFill>
                          <a:effectLst/>
                          <a:latin typeface="+mn-lt"/>
                        </a:rPr>
                        <a:t>32</a:t>
                      </a:r>
                      <a:endParaRPr lang="en-US" sz="1400" b="0" i="0" dirty="0">
                        <a:solidFill>
                          <a:schemeClr val="bg1"/>
                        </a:solidFill>
                        <a:effectLst/>
                        <a:latin typeface="+mn-lt"/>
                        <a:ea typeface="Times New Roman"/>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Bef>
                          <a:spcPts val="50"/>
                        </a:spcBef>
                        <a:spcAft>
                          <a:spcPts val="50"/>
                        </a:spcAft>
                      </a:pPr>
                      <a:r>
                        <a:rPr lang="en-US" sz="1400" dirty="0">
                          <a:solidFill>
                            <a:schemeClr val="bg1"/>
                          </a:solidFill>
                          <a:effectLst/>
                          <a:latin typeface="+mn-lt"/>
                        </a:rPr>
                        <a:t>11</a:t>
                      </a:r>
                      <a:endParaRPr lang="en-US" sz="1400" b="0" i="0" dirty="0">
                        <a:solidFill>
                          <a:schemeClr val="bg1"/>
                        </a:solidFill>
                        <a:effectLst/>
                        <a:latin typeface="+mn-lt"/>
                        <a:ea typeface="Times New Roman"/>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947829908"/>
                  </a:ext>
                </a:extLst>
              </a:tr>
              <a:tr h="159604">
                <a:tc>
                  <a:txBody>
                    <a:bodyPr/>
                    <a:lstStyle/>
                    <a:p>
                      <a:pPr marL="0" marR="0" algn="l">
                        <a:lnSpc>
                          <a:spcPct val="115000"/>
                        </a:lnSpc>
                        <a:spcBef>
                          <a:spcPts val="50"/>
                        </a:spcBef>
                        <a:spcAft>
                          <a:spcPts val="50"/>
                        </a:spcAft>
                      </a:pPr>
                      <a:r>
                        <a:rPr lang="en-US" sz="1400" dirty="0">
                          <a:solidFill>
                            <a:schemeClr val="bg1"/>
                          </a:solidFill>
                          <a:effectLst/>
                          <a:latin typeface="+mn-lt"/>
                        </a:rPr>
                        <a:t>  Anemia</a:t>
                      </a:r>
                      <a:endParaRPr lang="en-US" sz="1400" b="0" i="0" dirty="0">
                        <a:solidFill>
                          <a:schemeClr val="bg1"/>
                        </a:solidFill>
                        <a:effectLst/>
                        <a:latin typeface="+mn-lt"/>
                        <a:ea typeface="Times New Roman"/>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Bef>
                          <a:spcPts val="50"/>
                        </a:spcBef>
                        <a:spcAft>
                          <a:spcPts val="50"/>
                        </a:spcAft>
                      </a:pPr>
                      <a:r>
                        <a:rPr lang="en-US" sz="1400" dirty="0">
                          <a:solidFill>
                            <a:schemeClr val="bg1"/>
                          </a:solidFill>
                          <a:effectLst/>
                          <a:latin typeface="+mn-lt"/>
                        </a:rPr>
                        <a:t>24</a:t>
                      </a:r>
                      <a:endParaRPr lang="en-US" sz="1400" b="0" i="0" dirty="0">
                        <a:solidFill>
                          <a:schemeClr val="bg1"/>
                        </a:solidFill>
                        <a:effectLst/>
                        <a:latin typeface="+mn-lt"/>
                        <a:ea typeface="Times New Roman"/>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Bef>
                          <a:spcPts val="50"/>
                        </a:spcBef>
                        <a:spcAft>
                          <a:spcPts val="50"/>
                        </a:spcAft>
                      </a:pPr>
                      <a:r>
                        <a:rPr lang="en-US" sz="1400" dirty="0">
                          <a:solidFill>
                            <a:schemeClr val="bg1"/>
                          </a:solidFill>
                          <a:effectLst/>
                          <a:latin typeface="+mn-lt"/>
                        </a:rPr>
                        <a:t>15</a:t>
                      </a:r>
                      <a:endParaRPr lang="en-US" sz="1400" b="0" i="0" dirty="0">
                        <a:solidFill>
                          <a:schemeClr val="bg1"/>
                        </a:solidFill>
                        <a:effectLst/>
                        <a:latin typeface="+mn-lt"/>
                        <a:ea typeface="Times New Roman"/>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156561111"/>
                  </a:ext>
                </a:extLst>
              </a:tr>
              <a:tr h="159604">
                <a:tc>
                  <a:txBody>
                    <a:bodyPr/>
                    <a:lstStyle/>
                    <a:p>
                      <a:pPr marL="0" marR="0" algn="l">
                        <a:lnSpc>
                          <a:spcPct val="115000"/>
                        </a:lnSpc>
                        <a:spcBef>
                          <a:spcPts val="50"/>
                        </a:spcBef>
                        <a:spcAft>
                          <a:spcPts val="50"/>
                        </a:spcAft>
                      </a:pPr>
                      <a:r>
                        <a:rPr lang="en-US" sz="1400" dirty="0">
                          <a:solidFill>
                            <a:schemeClr val="bg1"/>
                          </a:solidFill>
                          <a:effectLst/>
                          <a:latin typeface="+mn-lt"/>
                        </a:rPr>
                        <a:t>  Peripheral edema</a:t>
                      </a:r>
                      <a:endParaRPr lang="en-US" sz="1400" b="0" i="0" dirty="0">
                        <a:solidFill>
                          <a:schemeClr val="bg1"/>
                        </a:solidFill>
                        <a:effectLst/>
                        <a:latin typeface="+mn-lt"/>
                        <a:ea typeface="Times New Roman"/>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Bef>
                          <a:spcPts val="50"/>
                        </a:spcBef>
                        <a:spcAft>
                          <a:spcPts val="50"/>
                        </a:spcAft>
                      </a:pPr>
                      <a:r>
                        <a:rPr lang="en-US" sz="1400" dirty="0">
                          <a:solidFill>
                            <a:schemeClr val="bg1"/>
                          </a:solidFill>
                          <a:effectLst/>
                          <a:latin typeface="+mn-lt"/>
                        </a:rPr>
                        <a:t>20</a:t>
                      </a:r>
                      <a:endParaRPr lang="en-US" sz="1400" b="0" i="0" dirty="0">
                        <a:solidFill>
                          <a:schemeClr val="bg1"/>
                        </a:solidFill>
                        <a:effectLst/>
                        <a:latin typeface="+mn-lt"/>
                        <a:ea typeface="Times New Roman"/>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Bef>
                          <a:spcPts val="50"/>
                        </a:spcBef>
                        <a:spcAft>
                          <a:spcPts val="50"/>
                        </a:spcAft>
                      </a:pPr>
                      <a:r>
                        <a:rPr lang="en-US" sz="1400" dirty="0">
                          <a:solidFill>
                            <a:schemeClr val="bg1"/>
                          </a:solidFill>
                          <a:effectLst/>
                          <a:latin typeface="+mn-lt"/>
                        </a:rPr>
                        <a:t>15</a:t>
                      </a:r>
                      <a:endParaRPr lang="en-US" sz="1400" b="0" i="0" dirty="0">
                        <a:solidFill>
                          <a:schemeClr val="bg1"/>
                        </a:solidFill>
                        <a:effectLst/>
                        <a:latin typeface="+mn-lt"/>
                        <a:ea typeface="Times New Roman"/>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63002316"/>
                  </a:ext>
                </a:extLst>
              </a:tr>
              <a:tr h="159604">
                <a:tc>
                  <a:txBody>
                    <a:bodyPr/>
                    <a:lstStyle/>
                    <a:p>
                      <a:pPr marL="0" marR="0" algn="l">
                        <a:lnSpc>
                          <a:spcPct val="115000"/>
                        </a:lnSpc>
                        <a:spcBef>
                          <a:spcPts val="50"/>
                        </a:spcBef>
                        <a:spcAft>
                          <a:spcPts val="50"/>
                        </a:spcAft>
                      </a:pPr>
                      <a:r>
                        <a:rPr lang="en-US" sz="1400" dirty="0">
                          <a:solidFill>
                            <a:schemeClr val="bg1"/>
                          </a:solidFill>
                          <a:effectLst/>
                          <a:latin typeface="+mn-lt"/>
                        </a:rPr>
                        <a:t>  Vomiting</a:t>
                      </a:r>
                      <a:endParaRPr lang="en-US" sz="1400" b="0" i="0" dirty="0">
                        <a:solidFill>
                          <a:schemeClr val="bg1"/>
                        </a:solidFill>
                        <a:effectLst/>
                        <a:latin typeface="+mn-lt"/>
                        <a:ea typeface="Times New Roman"/>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Bef>
                          <a:spcPts val="50"/>
                        </a:spcBef>
                        <a:spcAft>
                          <a:spcPts val="50"/>
                        </a:spcAft>
                      </a:pPr>
                      <a:r>
                        <a:rPr lang="en-US" sz="1400" dirty="0">
                          <a:solidFill>
                            <a:schemeClr val="bg1"/>
                          </a:solidFill>
                          <a:effectLst/>
                          <a:latin typeface="+mn-lt"/>
                        </a:rPr>
                        <a:t>19</a:t>
                      </a:r>
                      <a:endParaRPr lang="en-US" sz="1400" b="0" i="0" dirty="0">
                        <a:solidFill>
                          <a:schemeClr val="bg1"/>
                        </a:solidFill>
                        <a:effectLst/>
                        <a:latin typeface="+mn-lt"/>
                        <a:ea typeface="Times New Roman"/>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Bef>
                          <a:spcPts val="50"/>
                        </a:spcBef>
                        <a:spcAft>
                          <a:spcPts val="50"/>
                        </a:spcAft>
                      </a:pPr>
                      <a:r>
                        <a:rPr lang="en-US" sz="1400" dirty="0">
                          <a:solidFill>
                            <a:schemeClr val="bg1"/>
                          </a:solidFill>
                          <a:effectLst/>
                          <a:latin typeface="+mn-lt"/>
                        </a:rPr>
                        <a:t>5</a:t>
                      </a:r>
                      <a:endParaRPr lang="en-US" sz="1400" b="0" i="0" dirty="0">
                        <a:solidFill>
                          <a:schemeClr val="bg1"/>
                        </a:solidFill>
                        <a:effectLst/>
                        <a:latin typeface="+mn-lt"/>
                        <a:ea typeface="Times New Roman"/>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068555920"/>
                  </a:ext>
                </a:extLst>
              </a:tr>
              <a:tr h="159604">
                <a:tc>
                  <a:txBody>
                    <a:bodyPr/>
                    <a:lstStyle/>
                    <a:p>
                      <a:pPr marL="0" marR="0" algn="l">
                        <a:lnSpc>
                          <a:spcPct val="115000"/>
                        </a:lnSpc>
                        <a:spcBef>
                          <a:spcPts val="50"/>
                        </a:spcBef>
                        <a:spcAft>
                          <a:spcPts val="50"/>
                        </a:spcAft>
                      </a:pPr>
                      <a:r>
                        <a:rPr lang="en-US" sz="1400" dirty="0">
                          <a:solidFill>
                            <a:schemeClr val="bg1"/>
                          </a:solidFill>
                          <a:effectLst/>
                          <a:latin typeface="+mn-lt"/>
                        </a:rPr>
                        <a:t>  Fatigue</a:t>
                      </a:r>
                      <a:endParaRPr lang="en-US" sz="1400" b="0" i="0" dirty="0">
                        <a:solidFill>
                          <a:schemeClr val="bg1"/>
                        </a:solidFill>
                        <a:effectLst/>
                        <a:latin typeface="+mn-lt"/>
                        <a:ea typeface="Times New Roman"/>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Bef>
                          <a:spcPts val="50"/>
                        </a:spcBef>
                        <a:spcAft>
                          <a:spcPts val="50"/>
                        </a:spcAft>
                      </a:pPr>
                      <a:r>
                        <a:rPr lang="en-US" sz="1400" dirty="0">
                          <a:solidFill>
                            <a:schemeClr val="bg1"/>
                          </a:solidFill>
                          <a:effectLst/>
                          <a:latin typeface="+mn-lt"/>
                        </a:rPr>
                        <a:t>17</a:t>
                      </a:r>
                      <a:endParaRPr lang="en-US" sz="1400" b="0" i="0" dirty="0">
                        <a:solidFill>
                          <a:schemeClr val="bg1"/>
                        </a:solidFill>
                        <a:effectLst/>
                        <a:latin typeface="+mn-lt"/>
                        <a:ea typeface="Times New Roman"/>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Bef>
                          <a:spcPts val="50"/>
                        </a:spcBef>
                        <a:spcAft>
                          <a:spcPts val="50"/>
                        </a:spcAft>
                      </a:pPr>
                      <a:r>
                        <a:rPr lang="en-US" sz="1400" dirty="0">
                          <a:solidFill>
                            <a:schemeClr val="bg1"/>
                          </a:solidFill>
                          <a:effectLst/>
                          <a:latin typeface="+mn-lt"/>
                        </a:rPr>
                        <a:t>16</a:t>
                      </a:r>
                      <a:endParaRPr lang="en-US" sz="1400" b="0" i="0" dirty="0">
                        <a:solidFill>
                          <a:schemeClr val="bg1"/>
                        </a:solidFill>
                        <a:effectLst/>
                        <a:latin typeface="+mn-lt"/>
                        <a:ea typeface="Times New Roman"/>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91508874"/>
                  </a:ext>
                </a:extLst>
              </a:tr>
            </a:tbl>
          </a:graphicData>
        </a:graphic>
      </p:graphicFrame>
      <p:graphicFrame>
        <p:nvGraphicFramePr>
          <p:cNvPr id="12" name="Table 16">
            <a:extLst>
              <a:ext uri="{FF2B5EF4-FFF2-40B4-BE49-F238E27FC236}">
                <a16:creationId xmlns:a16="http://schemas.microsoft.com/office/drawing/2014/main" id="{42EEA65B-94D3-B675-45AA-4AFCE73C734F}"/>
              </a:ext>
            </a:extLst>
          </p:cNvPr>
          <p:cNvGraphicFramePr>
            <a:graphicFrameLocks/>
          </p:cNvGraphicFramePr>
          <p:nvPr>
            <p:extLst>
              <p:ext uri="{D42A27DB-BD31-4B8C-83A1-F6EECF244321}">
                <p14:modId xmlns:p14="http://schemas.microsoft.com/office/powerpoint/2010/main" val="2265974480"/>
              </p:ext>
            </p:extLst>
          </p:nvPr>
        </p:nvGraphicFramePr>
        <p:xfrm>
          <a:off x="6252633" y="1341440"/>
          <a:ext cx="5309279" cy="3742060"/>
        </p:xfrm>
        <a:graphic>
          <a:graphicData uri="http://schemas.openxmlformats.org/drawingml/2006/table">
            <a:tbl>
              <a:tblPr firstRow="1" bandRow="1">
                <a:tableStyleId>{5C22544A-7EE6-4342-B048-85BDC9FD1C3A}</a:tableStyleId>
              </a:tblPr>
              <a:tblGrid>
                <a:gridCol w="2072879">
                  <a:extLst>
                    <a:ext uri="{9D8B030D-6E8A-4147-A177-3AD203B41FA5}">
                      <a16:colId xmlns:a16="http://schemas.microsoft.com/office/drawing/2014/main" val="4127906672"/>
                    </a:ext>
                  </a:extLst>
                </a:gridCol>
                <a:gridCol w="1618200">
                  <a:extLst>
                    <a:ext uri="{9D8B030D-6E8A-4147-A177-3AD203B41FA5}">
                      <a16:colId xmlns:a16="http://schemas.microsoft.com/office/drawing/2014/main" val="2125913826"/>
                    </a:ext>
                  </a:extLst>
                </a:gridCol>
                <a:gridCol w="1618200">
                  <a:extLst>
                    <a:ext uri="{9D8B030D-6E8A-4147-A177-3AD203B41FA5}">
                      <a16:colId xmlns:a16="http://schemas.microsoft.com/office/drawing/2014/main" val="3278257553"/>
                    </a:ext>
                  </a:extLst>
                </a:gridCol>
              </a:tblGrid>
              <a:tr h="200084">
                <a:tc>
                  <a:txBody>
                    <a:bodyPr/>
                    <a:lstStyle/>
                    <a:p>
                      <a:pPr marL="0" marR="0" algn="l">
                        <a:spcBef>
                          <a:spcPts val="50"/>
                        </a:spcBef>
                        <a:spcAft>
                          <a:spcPts val="50"/>
                        </a:spcAft>
                      </a:pPr>
                      <a:r>
                        <a:rPr kumimoji="0" lang="en-US" sz="1400" b="1" u="none" strike="noStrike" cap="none" normalizeH="0" baseline="0" dirty="0">
                          <a:ln>
                            <a:noFill/>
                          </a:ln>
                          <a:solidFill>
                            <a:schemeClr val="tx1"/>
                          </a:solidFill>
                          <a:effectLst/>
                          <a:latin typeface="+mn-lt"/>
                        </a:rPr>
                        <a:t>AEs</a:t>
                      </a:r>
                      <a:endParaRPr lang="en-US" sz="1400" b="1" kern="1200" dirty="0">
                        <a:solidFill>
                          <a:schemeClr val="tx1"/>
                        </a:solidFill>
                        <a:effectLst/>
                        <a:latin typeface="+mn-lt"/>
                        <a:ea typeface="+mn-ea"/>
                        <a:cs typeface="Arial" panose="020B06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lumMod val="50000"/>
                      </a:schemeClr>
                    </a:solidFill>
                  </a:tcPr>
                </a:tc>
                <a:tc>
                  <a:txBody>
                    <a:bodyPr/>
                    <a:lstStyle/>
                    <a:p>
                      <a:pPr marL="0" marR="0" algn="ctr">
                        <a:spcBef>
                          <a:spcPts val="50"/>
                        </a:spcBef>
                        <a:spcAft>
                          <a:spcPts val="50"/>
                        </a:spcAft>
                      </a:pPr>
                      <a:r>
                        <a:rPr lang="en-US" sz="1400" dirty="0">
                          <a:solidFill>
                            <a:schemeClr val="tx1"/>
                          </a:solidFill>
                          <a:effectLst/>
                          <a:latin typeface="+mn-lt"/>
                        </a:rPr>
                        <a:t>PAC 200 mg BID</a:t>
                      </a:r>
                      <a:br>
                        <a:rPr lang="en-US" sz="1400" dirty="0">
                          <a:solidFill>
                            <a:schemeClr val="tx1"/>
                          </a:solidFill>
                          <a:effectLst/>
                          <a:latin typeface="+mn-lt"/>
                        </a:rPr>
                      </a:br>
                      <a:r>
                        <a:rPr lang="en-US" sz="1400" dirty="0">
                          <a:solidFill>
                            <a:schemeClr val="tx1"/>
                          </a:solidFill>
                          <a:effectLst/>
                          <a:latin typeface="+mn-lt"/>
                        </a:rPr>
                        <a:t>(n = 106)</a:t>
                      </a:r>
                      <a:endParaRPr lang="en-US" sz="1400" b="0" kern="1200" dirty="0">
                        <a:solidFill>
                          <a:schemeClr val="tx1"/>
                        </a:solidFill>
                        <a:effectLst/>
                        <a:latin typeface="+mn-lt"/>
                        <a:ea typeface="+mn-ea"/>
                        <a:cs typeface="Arial" panose="020B06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marL="0" marR="0" algn="ctr">
                        <a:spcBef>
                          <a:spcPts val="50"/>
                        </a:spcBef>
                        <a:spcAft>
                          <a:spcPts val="50"/>
                        </a:spcAft>
                      </a:pPr>
                      <a:r>
                        <a:rPr lang="en-US" sz="1400" dirty="0">
                          <a:solidFill>
                            <a:schemeClr val="tx1"/>
                          </a:solidFill>
                          <a:effectLst/>
                          <a:latin typeface="+mn-lt"/>
                        </a:rPr>
                        <a:t>BAT</a:t>
                      </a:r>
                      <a:br>
                        <a:rPr lang="en-US" sz="1400" dirty="0">
                          <a:solidFill>
                            <a:schemeClr val="tx1"/>
                          </a:solidFill>
                          <a:effectLst/>
                          <a:latin typeface="+mn-lt"/>
                        </a:rPr>
                      </a:br>
                      <a:r>
                        <a:rPr lang="en-US" sz="1400" dirty="0">
                          <a:solidFill>
                            <a:schemeClr val="tx1"/>
                          </a:solidFill>
                          <a:effectLst/>
                          <a:latin typeface="+mn-lt"/>
                        </a:rPr>
                        <a:t> (n </a:t>
                      </a:r>
                      <a:r>
                        <a:rPr lang="en-US" sz="1400" baseline="0" dirty="0">
                          <a:solidFill>
                            <a:schemeClr val="tx1"/>
                          </a:solidFill>
                          <a:effectLst/>
                          <a:latin typeface="+mn-lt"/>
                        </a:rPr>
                        <a:t>= 98</a:t>
                      </a:r>
                      <a:r>
                        <a:rPr lang="en-US" sz="1400" dirty="0">
                          <a:solidFill>
                            <a:schemeClr val="tx1"/>
                          </a:solidFill>
                          <a:effectLst/>
                          <a:latin typeface="+mn-lt"/>
                        </a:rPr>
                        <a:t>)</a:t>
                      </a:r>
                      <a:endParaRPr lang="en-US" sz="1400" b="0" kern="1200" dirty="0">
                        <a:solidFill>
                          <a:schemeClr val="tx1"/>
                        </a:solidFill>
                        <a:effectLst/>
                        <a:latin typeface="+mn-lt"/>
                        <a:ea typeface="+mn-ea"/>
                        <a:cs typeface="Arial" panose="020B0604020202020204" pitchFamily="34" charset="0"/>
                      </a:endParaRP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060162873"/>
                  </a:ext>
                </a:extLst>
              </a:tr>
              <a:tr h="124489">
                <a:tc gridSpan="3">
                  <a:txBody>
                    <a:bodyPr/>
                    <a:lstStyle/>
                    <a:p>
                      <a:pPr marL="0" marR="0" lvl="0" indent="0" algn="l" defTabSz="914400" rtl="0" eaLnBrk="1" fontAlgn="auto" latinLnBrk="0" hangingPunct="1">
                        <a:lnSpc>
                          <a:spcPct val="115000"/>
                        </a:lnSpc>
                        <a:spcBef>
                          <a:spcPts val="50"/>
                        </a:spcBef>
                        <a:spcAft>
                          <a:spcPts val="50"/>
                        </a:spcAft>
                        <a:buClrTx/>
                        <a:buSzTx/>
                        <a:buFontTx/>
                        <a:buNone/>
                        <a:tabLst/>
                        <a:defRPr/>
                      </a:pPr>
                      <a:r>
                        <a:rPr lang="en-US" sz="1400" b="1" dirty="0">
                          <a:solidFill>
                            <a:schemeClr val="tx1"/>
                          </a:solidFill>
                          <a:latin typeface="+mn-lt"/>
                        </a:rPr>
                        <a:t>Grade ≥3 AEs in ≥5% of patients in either arm, %</a:t>
                      </a:r>
                      <a:endParaRPr lang="en-US" sz="1400" b="1" i="0" dirty="0">
                        <a:solidFill>
                          <a:schemeClr val="tx1"/>
                        </a:solidFill>
                        <a:effectLst/>
                        <a:latin typeface="+mn-lt"/>
                        <a:ea typeface="Times New Roman"/>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75000"/>
                      </a:schemeClr>
                    </a:solidFill>
                  </a:tcPr>
                </a:tc>
                <a:tc hMerge="1">
                  <a:txBody>
                    <a:bodyPr/>
                    <a:lstStyle/>
                    <a:p>
                      <a:endParaRPr lang="en-US"/>
                    </a:p>
                  </a:txBody>
                  <a:tcPr>
                    <a:lnT w="12700" cap="flat" cmpd="sng" algn="ctr">
                      <a:solidFill>
                        <a:schemeClr val="accent4">
                          <a:lumMod val="40000"/>
                          <a:lumOff val="60000"/>
                        </a:schemeClr>
                      </a:solidFill>
                      <a:prstDash val="solid"/>
                      <a:round/>
                      <a:headEnd type="none" w="med" len="med"/>
                      <a:tailEnd type="none" w="med" len="med"/>
                    </a:lnT>
                  </a:tcPr>
                </a:tc>
                <a:tc hMerge="1">
                  <a:txBody>
                    <a:bodyPr/>
                    <a:lstStyle/>
                    <a:p>
                      <a:pPr marL="0" marR="0" lvl="0" indent="0" algn="l" defTabSz="914400" rtl="0" eaLnBrk="1" fontAlgn="auto" latinLnBrk="0" hangingPunct="1">
                        <a:lnSpc>
                          <a:spcPct val="115000"/>
                        </a:lnSpc>
                        <a:spcBef>
                          <a:spcPts val="50"/>
                        </a:spcBef>
                        <a:spcAft>
                          <a:spcPts val="50"/>
                        </a:spcAft>
                        <a:buClrTx/>
                        <a:buSzTx/>
                        <a:buFontTx/>
                        <a:buNone/>
                        <a:tabLst/>
                        <a:defRPr/>
                      </a:pPr>
                      <a:endParaRPr lang="en-US" sz="1500" b="1">
                        <a:solidFill>
                          <a:schemeClr val="bg1"/>
                        </a:solidFill>
                        <a:effectLst/>
                        <a:latin typeface="Arial" panose="020B0604020202020204" pitchFamily="34" charset="0"/>
                        <a:ea typeface="Times New Roman"/>
                        <a:cs typeface="Arial" panose="020B0604020202020204" pitchFamily="34" charset="0"/>
                      </a:endParaRPr>
                    </a:p>
                  </a:txBody>
                  <a:tcPr marR="6365" marT="0" marB="0" anchor="ctr">
                    <a:lnT w="12700" cap="flat" cmpd="sng" algn="ctr">
                      <a:solidFill>
                        <a:schemeClr val="accent4">
                          <a:lumMod val="40000"/>
                          <a:lumOff val="60000"/>
                        </a:schemeClr>
                      </a:solidFill>
                      <a:prstDash val="solid"/>
                      <a:round/>
                      <a:headEnd type="none" w="med" len="med"/>
                      <a:tailEnd type="none" w="med" len="med"/>
                    </a:lnT>
                    <a:solidFill>
                      <a:schemeClr val="accent3"/>
                    </a:solidFill>
                  </a:tcPr>
                </a:tc>
                <a:extLst>
                  <a:ext uri="{0D108BD9-81ED-4DB2-BD59-A6C34878D82A}">
                    <a16:rowId xmlns:a16="http://schemas.microsoft.com/office/drawing/2014/main" val="3103746200"/>
                  </a:ext>
                </a:extLst>
              </a:tr>
              <a:tr h="124489">
                <a:tc>
                  <a:txBody>
                    <a:bodyPr/>
                    <a:lstStyle/>
                    <a:p>
                      <a:pPr marL="0" marR="0" algn="l">
                        <a:lnSpc>
                          <a:spcPct val="115000"/>
                        </a:lnSpc>
                        <a:spcBef>
                          <a:spcPts val="50"/>
                        </a:spcBef>
                        <a:spcAft>
                          <a:spcPts val="50"/>
                        </a:spcAft>
                      </a:pPr>
                      <a:r>
                        <a:rPr lang="en-US" sz="1400" kern="1200" dirty="0">
                          <a:solidFill>
                            <a:schemeClr val="bg1"/>
                          </a:solidFill>
                          <a:effectLst/>
                          <a:latin typeface="+mn-lt"/>
                        </a:rPr>
                        <a:t>  Thrombocytopenia</a:t>
                      </a:r>
                      <a:endParaRPr lang="en-US" sz="1400" b="0" i="0" kern="1200" dirty="0">
                        <a:solidFill>
                          <a:schemeClr val="bg1"/>
                        </a:solidFill>
                        <a:effectLst/>
                        <a:latin typeface="+mn-lt"/>
                        <a:ea typeface="Calibri"/>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spcBef>
                          <a:spcPts val="50"/>
                        </a:spcBef>
                        <a:spcAft>
                          <a:spcPts val="50"/>
                        </a:spcAft>
                      </a:pPr>
                      <a:r>
                        <a:rPr lang="en-US" sz="1400" dirty="0">
                          <a:solidFill>
                            <a:schemeClr val="bg1"/>
                          </a:solidFill>
                          <a:effectLst/>
                          <a:latin typeface="+mn-lt"/>
                        </a:rPr>
                        <a:t>32</a:t>
                      </a:r>
                      <a:endParaRPr lang="en-US" sz="1400" dirty="0">
                        <a:solidFill>
                          <a:schemeClr val="bg1"/>
                        </a:solidFill>
                        <a:effectLst/>
                        <a:latin typeface="+mn-lt"/>
                        <a:ea typeface="Arial"/>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spcBef>
                          <a:spcPts val="50"/>
                        </a:spcBef>
                        <a:spcAft>
                          <a:spcPts val="50"/>
                        </a:spcAft>
                      </a:pPr>
                      <a:r>
                        <a:rPr lang="en-US" sz="1400" dirty="0">
                          <a:solidFill>
                            <a:schemeClr val="bg1"/>
                          </a:solidFill>
                          <a:effectLst/>
                          <a:latin typeface="+mn-lt"/>
                        </a:rPr>
                        <a:t>18</a:t>
                      </a:r>
                      <a:endParaRPr lang="en-US" sz="1400" dirty="0">
                        <a:solidFill>
                          <a:schemeClr val="bg1"/>
                        </a:solidFill>
                        <a:effectLst/>
                        <a:latin typeface="+mn-lt"/>
                        <a:ea typeface="Arial"/>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174544305"/>
                  </a:ext>
                </a:extLst>
              </a:tr>
              <a:tr h="124489">
                <a:tc>
                  <a:txBody>
                    <a:bodyPr/>
                    <a:lstStyle/>
                    <a:p>
                      <a:pPr marL="0" marR="0" algn="l">
                        <a:lnSpc>
                          <a:spcPct val="115000"/>
                        </a:lnSpc>
                        <a:spcBef>
                          <a:spcPts val="50"/>
                        </a:spcBef>
                        <a:spcAft>
                          <a:spcPts val="50"/>
                        </a:spcAft>
                      </a:pPr>
                      <a:r>
                        <a:rPr lang="en-US" sz="1400" kern="1200" dirty="0">
                          <a:solidFill>
                            <a:schemeClr val="bg1"/>
                          </a:solidFill>
                          <a:effectLst/>
                          <a:latin typeface="+mn-lt"/>
                        </a:rPr>
                        <a:t>  Anemia</a:t>
                      </a:r>
                      <a:endParaRPr lang="en-US" sz="1400" b="0" i="0" kern="1200" dirty="0">
                        <a:solidFill>
                          <a:schemeClr val="bg1"/>
                        </a:solidFill>
                        <a:effectLst/>
                        <a:latin typeface="+mn-lt"/>
                        <a:ea typeface="Calibri"/>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spcBef>
                          <a:spcPts val="50"/>
                        </a:spcBef>
                        <a:spcAft>
                          <a:spcPts val="50"/>
                        </a:spcAft>
                      </a:pPr>
                      <a:r>
                        <a:rPr lang="en-US" sz="1400" dirty="0">
                          <a:solidFill>
                            <a:schemeClr val="bg1"/>
                          </a:solidFill>
                          <a:effectLst/>
                          <a:latin typeface="+mn-lt"/>
                        </a:rPr>
                        <a:t>22</a:t>
                      </a:r>
                      <a:endParaRPr lang="en-US" sz="1400" dirty="0">
                        <a:solidFill>
                          <a:schemeClr val="bg1"/>
                        </a:solidFill>
                        <a:effectLst/>
                        <a:latin typeface="+mn-lt"/>
                        <a:ea typeface="Arial"/>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spcBef>
                          <a:spcPts val="50"/>
                        </a:spcBef>
                        <a:spcAft>
                          <a:spcPts val="50"/>
                        </a:spcAft>
                      </a:pPr>
                      <a:r>
                        <a:rPr lang="en-US" sz="1400" dirty="0">
                          <a:solidFill>
                            <a:schemeClr val="bg1"/>
                          </a:solidFill>
                          <a:effectLst/>
                          <a:latin typeface="+mn-lt"/>
                        </a:rPr>
                        <a:t>14</a:t>
                      </a:r>
                      <a:endParaRPr lang="en-US" sz="1400" dirty="0">
                        <a:solidFill>
                          <a:schemeClr val="bg1"/>
                        </a:solidFill>
                        <a:effectLst/>
                        <a:latin typeface="+mn-lt"/>
                        <a:ea typeface="Arial"/>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81815060"/>
                  </a:ext>
                </a:extLst>
              </a:tr>
              <a:tr h="124489">
                <a:tc>
                  <a:txBody>
                    <a:bodyPr/>
                    <a:lstStyle/>
                    <a:p>
                      <a:pPr marL="0" marR="0" algn="l">
                        <a:lnSpc>
                          <a:spcPct val="115000"/>
                        </a:lnSpc>
                        <a:spcBef>
                          <a:spcPts val="50"/>
                        </a:spcBef>
                        <a:spcAft>
                          <a:spcPts val="50"/>
                        </a:spcAft>
                      </a:pPr>
                      <a:r>
                        <a:rPr lang="en-US" sz="1400" kern="1200" dirty="0">
                          <a:solidFill>
                            <a:schemeClr val="bg1"/>
                          </a:solidFill>
                          <a:effectLst/>
                          <a:latin typeface="+mn-lt"/>
                        </a:rPr>
                        <a:t>  Neutropenia</a:t>
                      </a:r>
                      <a:endParaRPr lang="en-US" sz="1400" b="0" i="0" kern="1200" dirty="0">
                        <a:solidFill>
                          <a:schemeClr val="bg1"/>
                        </a:solidFill>
                        <a:effectLst/>
                        <a:latin typeface="+mn-lt"/>
                        <a:ea typeface="Calibri"/>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spcBef>
                          <a:spcPts val="50"/>
                        </a:spcBef>
                        <a:spcAft>
                          <a:spcPts val="50"/>
                        </a:spcAft>
                      </a:pPr>
                      <a:r>
                        <a:rPr lang="en-US" sz="1400" dirty="0">
                          <a:solidFill>
                            <a:schemeClr val="bg1"/>
                          </a:solidFill>
                          <a:effectLst/>
                          <a:latin typeface="+mn-lt"/>
                        </a:rPr>
                        <a:t>7</a:t>
                      </a:r>
                      <a:endParaRPr lang="en-US" sz="1400" dirty="0">
                        <a:solidFill>
                          <a:schemeClr val="bg1"/>
                        </a:solidFill>
                        <a:effectLst/>
                        <a:latin typeface="+mn-lt"/>
                        <a:ea typeface="Arial"/>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spcBef>
                          <a:spcPts val="50"/>
                        </a:spcBef>
                        <a:spcAft>
                          <a:spcPts val="50"/>
                        </a:spcAft>
                      </a:pPr>
                      <a:r>
                        <a:rPr lang="en-US" sz="1400" dirty="0">
                          <a:solidFill>
                            <a:schemeClr val="bg1"/>
                          </a:solidFill>
                          <a:effectLst/>
                          <a:latin typeface="+mn-lt"/>
                        </a:rPr>
                        <a:t>5</a:t>
                      </a:r>
                      <a:endParaRPr lang="en-US" sz="1400" dirty="0">
                        <a:solidFill>
                          <a:schemeClr val="bg1"/>
                        </a:solidFill>
                        <a:effectLst/>
                        <a:latin typeface="+mn-lt"/>
                        <a:ea typeface="Arial"/>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41381832"/>
                  </a:ext>
                </a:extLst>
              </a:tr>
              <a:tr h="124489">
                <a:tc>
                  <a:txBody>
                    <a:bodyPr/>
                    <a:lstStyle/>
                    <a:p>
                      <a:pPr marL="0" marR="0" algn="l">
                        <a:lnSpc>
                          <a:spcPct val="115000"/>
                        </a:lnSpc>
                        <a:spcBef>
                          <a:spcPts val="50"/>
                        </a:spcBef>
                        <a:spcAft>
                          <a:spcPts val="50"/>
                        </a:spcAft>
                      </a:pPr>
                      <a:r>
                        <a:rPr lang="en-US" sz="1400" kern="1200" dirty="0">
                          <a:solidFill>
                            <a:schemeClr val="bg1"/>
                          </a:solidFill>
                          <a:effectLst/>
                          <a:latin typeface="+mn-lt"/>
                        </a:rPr>
                        <a:t>  Pneumonia</a:t>
                      </a:r>
                      <a:endParaRPr lang="en-US" sz="1400" b="0" i="0" kern="1200" dirty="0">
                        <a:solidFill>
                          <a:schemeClr val="bg1"/>
                        </a:solidFill>
                        <a:effectLst/>
                        <a:latin typeface="+mn-lt"/>
                        <a:ea typeface="Calibri"/>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spcBef>
                          <a:spcPts val="50"/>
                        </a:spcBef>
                        <a:spcAft>
                          <a:spcPts val="50"/>
                        </a:spcAft>
                      </a:pPr>
                      <a:r>
                        <a:rPr lang="en-US" sz="1400" dirty="0">
                          <a:solidFill>
                            <a:schemeClr val="bg1"/>
                          </a:solidFill>
                          <a:effectLst/>
                          <a:latin typeface="+mn-lt"/>
                        </a:rPr>
                        <a:t>7</a:t>
                      </a:r>
                      <a:endParaRPr lang="en-US" sz="1400" dirty="0">
                        <a:solidFill>
                          <a:schemeClr val="bg1"/>
                        </a:solidFill>
                        <a:effectLst/>
                        <a:latin typeface="+mn-lt"/>
                        <a:ea typeface="Arial"/>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spcBef>
                          <a:spcPts val="50"/>
                        </a:spcBef>
                        <a:spcAft>
                          <a:spcPts val="50"/>
                        </a:spcAft>
                      </a:pPr>
                      <a:r>
                        <a:rPr lang="en-US" sz="1400" dirty="0">
                          <a:solidFill>
                            <a:schemeClr val="bg1"/>
                          </a:solidFill>
                          <a:effectLst/>
                          <a:latin typeface="+mn-lt"/>
                        </a:rPr>
                        <a:t>3</a:t>
                      </a:r>
                      <a:endParaRPr lang="en-US" sz="1400" dirty="0">
                        <a:solidFill>
                          <a:schemeClr val="bg1"/>
                        </a:solidFill>
                        <a:effectLst/>
                        <a:latin typeface="+mn-lt"/>
                        <a:ea typeface="Arial"/>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41097920"/>
                  </a:ext>
                </a:extLst>
              </a:tr>
              <a:tr h="124489">
                <a:tc gridSpan="3">
                  <a:txBody>
                    <a:bodyPr/>
                    <a:lstStyle/>
                    <a:p>
                      <a:pPr marL="0" marR="0" lvl="0" indent="0" algn="l" defTabSz="914400" rtl="0" eaLnBrk="1" fontAlgn="auto" latinLnBrk="0" hangingPunct="1">
                        <a:lnSpc>
                          <a:spcPct val="115000"/>
                        </a:lnSpc>
                        <a:spcBef>
                          <a:spcPts val="50"/>
                        </a:spcBef>
                        <a:spcAft>
                          <a:spcPts val="50"/>
                        </a:spcAft>
                        <a:buClrTx/>
                        <a:buSzTx/>
                        <a:buFontTx/>
                        <a:buNone/>
                        <a:tabLst/>
                        <a:defRPr/>
                      </a:pPr>
                      <a:r>
                        <a:rPr lang="en-US" sz="1400" b="1" dirty="0">
                          <a:solidFill>
                            <a:schemeClr val="tx1"/>
                          </a:solidFill>
                          <a:latin typeface="+mn-lt"/>
                        </a:rPr>
                        <a:t>Serious AEs in ≥3% of patients in either arm, %</a:t>
                      </a:r>
                      <a:endParaRPr lang="en-US" sz="1400" b="1" i="0" dirty="0">
                        <a:solidFill>
                          <a:schemeClr val="tx1"/>
                        </a:solidFill>
                        <a:effectLst/>
                        <a:latin typeface="+mn-lt"/>
                        <a:ea typeface="Times New Roman"/>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75000"/>
                      </a:schemeClr>
                    </a:solidFill>
                  </a:tcPr>
                </a:tc>
                <a:tc hMerge="1">
                  <a:txBody>
                    <a:bodyPr/>
                    <a:lstStyle/>
                    <a:p>
                      <a:endParaRPr lang="en-US"/>
                    </a:p>
                  </a:txBody>
                  <a:tcPr>
                    <a:lnT w="12700" cap="flat" cmpd="sng" algn="ctr">
                      <a:solidFill>
                        <a:schemeClr val="accent4">
                          <a:lumMod val="40000"/>
                          <a:lumOff val="60000"/>
                        </a:schemeClr>
                      </a:solidFill>
                      <a:prstDash val="solid"/>
                      <a:round/>
                      <a:headEnd type="none" w="med" len="med"/>
                      <a:tailEnd type="none" w="med" len="med"/>
                    </a:lnT>
                  </a:tcPr>
                </a:tc>
                <a:tc hMerge="1">
                  <a:txBody>
                    <a:bodyPr/>
                    <a:lstStyle/>
                    <a:p>
                      <a:pPr marL="0" marR="0" lvl="0" indent="0" algn="l" defTabSz="914400" rtl="0" eaLnBrk="1" fontAlgn="auto" latinLnBrk="0" hangingPunct="1">
                        <a:lnSpc>
                          <a:spcPct val="115000"/>
                        </a:lnSpc>
                        <a:spcBef>
                          <a:spcPts val="50"/>
                        </a:spcBef>
                        <a:spcAft>
                          <a:spcPts val="50"/>
                        </a:spcAft>
                        <a:buClrTx/>
                        <a:buSzTx/>
                        <a:buFontTx/>
                        <a:buNone/>
                        <a:tabLst/>
                        <a:defRPr/>
                      </a:pPr>
                      <a:endParaRPr lang="en-US" sz="1500" b="1">
                        <a:solidFill>
                          <a:schemeClr val="bg1"/>
                        </a:solidFill>
                        <a:effectLst/>
                        <a:latin typeface="Arial" panose="020B0604020202020204" pitchFamily="34" charset="0"/>
                        <a:ea typeface="Times New Roman"/>
                        <a:cs typeface="Arial" panose="020B0604020202020204" pitchFamily="34" charset="0"/>
                      </a:endParaRPr>
                    </a:p>
                  </a:txBody>
                  <a:tcPr marR="6134" marT="0" marB="0" anchor="ctr">
                    <a:lnT w="12700" cap="flat" cmpd="sng" algn="ctr">
                      <a:solidFill>
                        <a:schemeClr val="accent4">
                          <a:lumMod val="40000"/>
                          <a:lumOff val="60000"/>
                        </a:schemeClr>
                      </a:solidFill>
                      <a:prstDash val="solid"/>
                      <a:round/>
                      <a:headEnd type="none" w="med" len="med"/>
                      <a:tailEnd type="none" w="med" len="med"/>
                    </a:lnT>
                    <a:solidFill>
                      <a:schemeClr val="accent3"/>
                    </a:solidFill>
                  </a:tcPr>
                </a:tc>
                <a:extLst>
                  <a:ext uri="{0D108BD9-81ED-4DB2-BD59-A6C34878D82A}">
                    <a16:rowId xmlns:a16="http://schemas.microsoft.com/office/drawing/2014/main" val="847148441"/>
                  </a:ext>
                </a:extLst>
              </a:tr>
              <a:tr h="124489">
                <a:tc>
                  <a:txBody>
                    <a:bodyPr/>
                    <a:lstStyle/>
                    <a:p>
                      <a:pPr marL="0" marR="0" algn="l">
                        <a:lnSpc>
                          <a:spcPct val="115000"/>
                        </a:lnSpc>
                        <a:spcBef>
                          <a:spcPts val="50"/>
                        </a:spcBef>
                        <a:spcAft>
                          <a:spcPts val="50"/>
                        </a:spcAft>
                      </a:pPr>
                      <a:r>
                        <a:rPr lang="en-US" sz="1400" kern="1200" dirty="0">
                          <a:solidFill>
                            <a:schemeClr val="bg1"/>
                          </a:solidFill>
                          <a:effectLst/>
                          <a:latin typeface="+mn-lt"/>
                        </a:rPr>
                        <a:t>  Anemia</a:t>
                      </a:r>
                      <a:endParaRPr lang="en-US" sz="1400" b="0" i="0" kern="1200" dirty="0">
                        <a:solidFill>
                          <a:schemeClr val="bg1"/>
                        </a:solidFill>
                        <a:effectLst/>
                        <a:latin typeface="+mn-lt"/>
                        <a:ea typeface="Calibri"/>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Bef>
                          <a:spcPts val="50"/>
                        </a:spcBef>
                        <a:spcAft>
                          <a:spcPts val="50"/>
                        </a:spcAft>
                      </a:pPr>
                      <a:r>
                        <a:rPr lang="en-US" sz="1400" dirty="0">
                          <a:solidFill>
                            <a:schemeClr val="bg1"/>
                          </a:solidFill>
                          <a:effectLst/>
                          <a:latin typeface="+mn-lt"/>
                        </a:rPr>
                        <a:t>8</a:t>
                      </a:r>
                      <a:endParaRPr lang="en-US" sz="1400" b="0" i="0" kern="1200" dirty="0">
                        <a:solidFill>
                          <a:schemeClr val="bg1"/>
                        </a:solidFill>
                        <a:effectLst/>
                        <a:latin typeface="+mn-lt"/>
                        <a:ea typeface="Calibri"/>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Bef>
                          <a:spcPts val="50"/>
                        </a:spcBef>
                        <a:spcAft>
                          <a:spcPts val="50"/>
                        </a:spcAft>
                      </a:pPr>
                      <a:r>
                        <a:rPr lang="en-US" sz="1400" dirty="0">
                          <a:solidFill>
                            <a:schemeClr val="bg1"/>
                          </a:solidFill>
                          <a:effectLst/>
                          <a:latin typeface="+mn-lt"/>
                        </a:rPr>
                        <a:t>3</a:t>
                      </a:r>
                      <a:endParaRPr lang="en-US" sz="1400" b="0" i="0" kern="1200" dirty="0">
                        <a:solidFill>
                          <a:schemeClr val="bg1"/>
                        </a:solidFill>
                        <a:effectLst/>
                        <a:latin typeface="+mn-lt"/>
                        <a:ea typeface="Calibri"/>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643409708"/>
                  </a:ext>
                </a:extLst>
              </a:tr>
              <a:tr h="124489">
                <a:tc>
                  <a:txBody>
                    <a:bodyPr/>
                    <a:lstStyle/>
                    <a:p>
                      <a:pPr marL="0" marR="0" algn="l">
                        <a:lnSpc>
                          <a:spcPct val="115000"/>
                        </a:lnSpc>
                        <a:spcBef>
                          <a:spcPts val="50"/>
                        </a:spcBef>
                        <a:spcAft>
                          <a:spcPts val="50"/>
                        </a:spcAft>
                      </a:pPr>
                      <a:r>
                        <a:rPr lang="en-US" sz="1400" kern="1200" dirty="0">
                          <a:solidFill>
                            <a:schemeClr val="bg1"/>
                          </a:solidFill>
                          <a:effectLst/>
                          <a:latin typeface="+mn-lt"/>
                        </a:rPr>
                        <a:t>  Thrombocytopenia</a:t>
                      </a:r>
                      <a:endParaRPr lang="en-US" sz="1400" b="0" i="0" kern="1200" dirty="0">
                        <a:solidFill>
                          <a:schemeClr val="bg1"/>
                        </a:solidFill>
                        <a:effectLst/>
                        <a:latin typeface="+mn-lt"/>
                        <a:ea typeface="Calibri"/>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Bef>
                          <a:spcPts val="50"/>
                        </a:spcBef>
                        <a:spcAft>
                          <a:spcPts val="50"/>
                        </a:spcAft>
                      </a:pPr>
                      <a:r>
                        <a:rPr lang="en-US" sz="1400" kern="1200" dirty="0">
                          <a:solidFill>
                            <a:schemeClr val="bg1"/>
                          </a:solidFill>
                          <a:effectLst/>
                          <a:latin typeface="+mn-lt"/>
                        </a:rPr>
                        <a:t>6</a:t>
                      </a:r>
                      <a:endParaRPr lang="en-US" sz="1400" b="0" i="0" kern="1200" dirty="0">
                        <a:solidFill>
                          <a:schemeClr val="bg1"/>
                        </a:solidFill>
                        <a:effectLst/>
                        <a:latin typeface="+mn-lt"/>
                        <a:ea typeface="Calibri"/>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Bef>
                          <a:spcPts val="50"/>
                        </a:spcBef>
                        <a:spcAft>
                          <a:spcPts val="50"/>
                        </a:spcAft>
                      </a:pPr>
                      <a:r>
                        <a:rPr lang="en-US" sz="1400" dirty="0">
                          <a:solidFill>
                            <a:schemeClr val="bg1"/>
                          </a:solidFill>
                          <a:effectLst/>
                          <a:latin typeface="+mn-lt"/>
                        </a:rPr>
                        <a:t>2</a:t>
                      </a:r>
                      <a:endParaRPr lang="en-US" sz="1400" b="0" i="0" kern="1200" dirty="0">
                        <a:solidFill>
                          <a:schemeClr val="bg1"/>
                        </a:solidFill>
                        <a:effectLst/>
                        <a:latin typeface="+mn-lt"/>
                        <a:ea typeface="Calibri"/>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320931205"/>
                  </a:ext>
                </a:extLst>
              </a:tr>
              <a:tr h="124489">
                <a:tc>
                  <a:txBody>
                    <a:bodyPr/>
                    <a:lstStyle/>
                    <a:p>
                      <a:pPr marL="0" marR="0" algn="l">
                        <a:lnSpc>
                          <a:spcPct val="115000"/>
                        </a:lnSpc>
                        <a:spcBef>
                          <a:spcPts val="50"/>
                        </a:spcBef>
                        <a:spcAft>
                          <a:spcPts val="50"/>
                        </a:spcAft>
                      </a:pPr>
                      <a:r>
                        <a:rPr lang="en-US" sz="1400" kern="1200" dirty="0">
                          <a:solidFill>
                            <a:schemeClr val="bg1"/>
                          </a:solidFill>
                          <a:effectLst/>
                          <a:latin typeface="+mn-lt"/>
                        </a:rPr>
                        <a:t>  Pneumonia</a:t>
                      </a:r>
                      <a:endParaRPr lang="en-US" sz="1400" b="0" i="0" kern="1200" dirty="0">
                        <a:solidFill>
                          <a:schemeClr val="bg1"/>
                        </a:solidFill>
                        <a:effectLst/>
                        <a:latin typeface="+mn-lt"/>
                        <a:ea typeface="Calibri"/>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Bef>
                          <a:spcPts val="50"/>
                        </a:spcBef>
                        <a:spcAft>
                          <a:spcPts val="50"/>
                        </a:spcAft>
                      </a:pPr>
                      <a:r>
                        <a:rPr lang="en-US" sz="1400" kern="1200" dirty="0">
                          <a:solidFill>
                            <a:schemeClr val="bg1"/>
                          </a:solidFill>
                          <a:effectLst/>
                          <a:latin typeface="+mn-lt"/>
                        </a:rPr>
                        <a:t>6</a:t>
                      </a:r>
                      <a:endParaRPr lang="en-US" sz="1400" b="0" i="0" kern="1200" dirty="0">
                        <a:solidFill>
                          <a:schemeClr val="bg1"/>
                        </a:solidFill>
                        <a:effectLst/>
                        <a:latin typeface="+mn-lt"/>
                        <a:ea typeface="Calibri"/>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algn="ctr">
                        <a:lnSpc>
                          <a:spcPct val="115000"/>
                        </a:lnSpc>
                        <a:spcBef>
                          <a:spcPts val="50"/>
                        </a:spcBef>
                        <a:spcAft>
                          <a:spcPts val="50"/>
                        </a:spcAft>
                      </a:pPr>
                      <a:r>
                        <a:rPr lang="en-US" sz="1400" dirty="0">
                          <a:solidFill>
                            <a:schemeClr val="bg1"/>
                          </a:solidFill>
                          <a:effectLst/>
                          <a:latin typeface="+mn-lt"/>
                        </a:rPr>
                        <a:t>4</a:t>
                      </a:r>
                      <a:endParaRPr lang="en-US" sz="1400" b="0" i="0" kern="1200" dirty="0">
                        <a:solidFill>
                          <a:schemeClr val="bg1"/>
                        </a:solidFill>
                        <a:effectLst/>
                        <a:latin typeface="+mn-lt"/>
                        <a:ea typeface="Calibri"/>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72826445"/>
                  </a:ext>
                </a:extLst>
              </a:tr>
              <a:tr h="124489">
                <a:tc>
                  <a:txBody>
                    <a:bodyPr/>
                    <a:lstStyle/>
                    <a:p>
                      <a:pPr marL="0" marR="0" algn="l">
                        <a:lnSpc>
                          <a:spcPct val="115000"/>
                        </a:lnSpc>
                        <a:spcBef>
                          <a:spcPts val="50"/>
                        </a:spcBef>
                        <a:spcAft>
                          <a:spcPts val="50"/>
                        </a:spcAft>
                      </a:pPr>
                      <a:r>
                        <a:rPr lang="en-US" sz="1400" kern="1200" dirty="0">
                          <a:solidFill>
                            <a:schemeClr val="bg1"/>
                          </a:solidFill>
                          <a:effectLst/>
                          <a:latin typeface="+mn-lt"/>
                        </a:rPr>
                        <a:t>  Congestive heart failure</a:t>
                      </a:r>
                      <a:endParaRPr lang="en-US" sz="1400" b="0" i="0" kern="1200" dirty="0">
                        <a:solidFill>
                          <a:schemeClr val="bg1"/>
                        </a:solidFill>
                        <a:effectLst/>
                        <a:latin typeface="+mn-lt"/>
                        <a:ea typeface="Calibri"/>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Bef>
                          <a:spcPts val="50"/>
                        </a:spcBef>
                        <a:spcAft>
                          <a:spcPts val="50"/>
                        </a:spcAft>
                      </a:pPr>
                      <a:r>
                        <a:rPr lang="en-US" sz="1400" kern="1200" dirty="0">
                          <a:solidFill>
                            <a:schemeClr val="bg1"/>
                          </a:solidFill>
                          <a:effectLst/>
                          <a:latin typeface="+mn-lt"/>
                        </a:rPr>
                        <a:t>4</a:t>
                      </a:r>
                      <a:endParaRPr lang="en-US" sz="1400" b="0" i="0" kern="1200" dirty="0">
                        <a:solidFill>
                          <a:schemeClr val="bg1"/>
                        </a:solidFill>
                        <a:effectLst/>
                        <a:latin typeface="+mn-lt"/>
                        <a:ea typeface="Calibri"/>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algn="ctr">
                        <a:lnSpc>
                          <a:spcPct val="115000"/>
                        </a:lnSpc>
                        <a:spcBef>
                          <a:spcPts val="50"/>
                        </a:spcBef>
                        <a:spcAft>
                          <a:spcPts val="50"/>
                        </a:spcAft>
                      </a:pPr>
                      <a:r>
                        <a:rPr lang="en-US" sz="1400" kern="1200" dirty="0">
                          <a:solidFill>
                            <a:schemeClr val="bg1"/>
                          </a:solidFill>
                          <a:effectLst/>
                          <a:latin typeface="+mn-lt"/>
                        </a:rPr>
                        <a:t>2</a:t>
                      </a:r>
                      <a:endParaRPr lang="en-US" sz="1400" b="0" i="0" kern="1200" dirty="0">
                        <a:solidFill>
                          <a:schemeClr val="bg1"/>
                        </a:solidFill>
                        <a:effectLst/>
                        <a:latin typeface="+mn-lt"/>
                        <a:ea typeface="Calibri"/>
                        <a:cs typeface="Arial" panose="020B0604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265446640"/>
                  </a:ext>
                </a:extLst>
              </a:tr>
            </a:tbl>
          </a:graphicData>
        </a:graphic>
      </p:graphicFrame>
      <p:sp>
        <p:nvSpPr>
          <p:cNvPr id="2" name="Text Box 11">
            <a:extLst>
              <a:ext uri="{FF2B5EF4-FFF2-40B4-BE49-F238E27FC236}">
                <a16:creationId xmlns:a16="http://schemas.microsoft.com/office/drawing/2014/main" id="{150C2D23-DD02-2783-267C-45355A3D4F25}"/>
              </a:ext>
            </a:extLst>
          </p:cNvPr>
          <p:cNvSpPr txBox="1">
            <a:spLocks noChangeArrowheads="1"/>
          </p:cNvSpPr>
          <p:nvPr/>
        </p:nvSpPr>
        <p:spPr bwMode="auto">
          <a:xfrm>
            <a:off x="425914" y="636259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da-DK"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Mascarenhas. JAMA Oncol. 2018;4:652. </a:t>
            </a:r>
          </a:p>
        </p:txBody>
      </p:sp>
    </p:spTree>
    <p:extLst>
      <p:ext uri="{BB962C8B-B14F-4D97-AF65-F5344CB8AC3E}">
        <p14:creationId xmlns:p14="http://schemas.microsoft.com/office/powerpoint/2010/main" val="407307256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28CAA-1742-9A06-FFA9-FD5F732F596C}"/>
              </a:ext>
            </a:extLst>
          </p:cNvPr>
          <p:cNvSpPr>
            <a:spLocks noGrp="1"/>
          </p:cNvSpPr>
          <p:nvPr>
            <p:ph type="title"/>
          </p:nvPr>
        </p:nvSpPr>
        <p:spPr/>
        <p:txBody>
          <a:bodyPr/>
          <a:lstStyle/>
          <a:p>
            <a:r>
              <a:rPr lang="en-US" dirty="0"/>
              <a:t>Pacritinib Is a Potent ACVR1 Inhibitor</a:t>
            </a:r>
          </a:p>
        </p:txBody>
      </p:sp>
      <p:sp>
        <p:nvSpPr>
          <p:cNvPr id="6" name="Content Placeholder 5">
            <a:extLst>
              <a:ext uri="{FF2B5EF4-FFF2-40B4-BE49-F238E27FC236}">
                <a16:creationId xmlns:a16="http://schemas.microsoft.com/office/drawing/2014/main" id="{D0E25FD3-8385-031A-0B6A-BA6ABD0F2690}"/>
              </a:ext>
            </a:extLst>
          </p:cNvPr>
          <p:cNvSpPr>
            <a:spLocks noGrp="1"/>
          </p:cNvSpPr>
          <p:nvPr>
            <p:ph idx="1"/>
          </p:nvPr>
        </p:nvSpPr>
        <p:spPr/>
        <p:txBody>
          <a:bodyPr/>
          <a:lstStyle/>
          <a:p>
            <a:r>
              <a:rPr lang="en-US" sz="2000" dirty="0"/>
              <a:t>In vitro analysis of ACVR1 inhibition by MF therapies</a:t>
            </a:r>
          </a:p>
        </p:txBody>
      </p:sp>
      <p:sp>
        <p:nvSpPr>
          <p:cNvPr id="5" name="Text Box 15">
            <a:extLst>
              <a:ext uri="{FF2B5EF4-FFF2-40B4-BE49-F238E27FC236}">
                <a16:creationId xmlns:a16="http://schemas.microsoft.com/office/drawing/2014/main" id="{0F3E86D0-5B14-0689-956D-FC824946233F}"/>
              </a:ext>
            </a:extLst>
          </p:cNvPr>
          <p:cNvSpPr txBox="1">
            <a:spLocks noChangeArrowheads="1"/>
          </p:cNvSpPr>
          <p:nvPr/>
        </p:nvSpPr>
        <p:spPr bwMode="auto">
          <a:xfrm>
            <a:off x="412751" y="6358734"/>
            <a:ext cx="9854196"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456663"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Oh. ASH 2022. Abstr 628. </a:t>
            </a:r>
          </a:p>
        </p:txBody>
      </p:sp>
      <p:graphicFrame>
        <p:nvGraphicFramePr>
          <p:cNvPr id="17" name="Table 16">
            <a:extLst>
              <a:ext uri="{FF2B5EF4-FFF2-40B4-BE49-F238E27FC236}">
                <a16:creationId xmlns:a16="http://schemas.microsoft.com/office/drawing/2014/main" id="{6DBD279D-6107-3E01-78EF-34EC9689CFD5}"/>
              </a:ext>
            </a:extLst>
          </p:cNvPr>
          <p:cNvGraphicFramePr>
            <a:graphicFrameLocks noGrp="1"/>
          </p:cNvGraphicFramePr>
          <p:nvPr>
            <p:extLst>
              <p:ext uri="{D42A27DB-BD31-4B8C-83A1-F6EECF244321}">
                <p14:modId xmlns:p14="http://schemas.microsoft.com/office/powerpoint/2010/main" val="1348860073"/>
              </p:ext>
            </p:extLst>
          </p:nvPr>
        </p:nvGraphicFramePr>
        <p:xfrm>
          <a:off x="614601" y="2006945"/>
          <a:ext cx="9326970" cy="2994983"/>
        </p:xfrm>
        <a:graphic>
          <a:graphicData uri="http://schemas.openxmlformats.org/drawingml/2006/table">
            <a:tbl>
              <a:tblPr firstRow="1" bandRow="1"/>
              <a:tblGrid>
                <a:gridCol w="1880394">
                  <a:extLst>
                    <a:ext uri="{9D8B030D-6E8A-4147-A177-3AD203B41FA5}">
                      <a16:colId xmlns:a16="http://schemas.microsoft.com/office/drawing/2014/main" val="1134112391"/>
                    </a:ext>
                  </a:extLst>
                </a:gridCol>
                <a:gridCol w="1342543">
                  <a:extLst>
                    <a:ext uri="{9D8B030D-6E8A-4147-A177-3AD203B41FA5}">
                      <a16:colId xmlns:a16="http://schemas.microsoft.com/office/drawing/2014/main" val="232980470"/>
                    </a:ext>
                  </a:extLst>
                </a:gridCol>
                <a:gridCol w="1597307">
                  <a:extLst>
                    <a:ext uri="{9D8B030D-6E8A-4147-A177-3AD203B41FA5}">
                      <a16:colId xmlns:a16="http://schemas.microsoft.com/office/drawing/2014/main" val="1556669586"/>
                    </a:ext>
                  </a:extLst>
                </a:gridCol>
                <a:gridCol w="1516284">
                  <a:extLst>
                    <a:ext uri="{9D8B030D-6E8A-4147-A177-3AD203B41FA5}">
                      <a16:colId xmlns:a16="http://schemas.microsoft.com/office/drawing/2014/main" val="3057732327"/>
                    </a:ext>
                  </a:extLst>
                </a:gridCol>
                <a:gridCol w="1558389">
                  <a:extLst>
                    <a:ext uri="{9D8B030D-6E8A-4147-A177-3AD203B41FA5}">
                      <a16:colId xmlns:a16="http://schemas.microsoft.com/office/drawing/2014/main" val="3717997001"/>
                    </a:ext>
                  </a:extLst>
                </a:gridCol>
                <a:gridCol w="1432053">
                  <a:extLst>
                    <a:ext uri="{9D8B030D-6E8A-4147-A177-3AD203B41FA5}">
                      <a16:colId xmlns:a16="http://schemas.microsoft.com/office/drawing/2014/main" val="1516163208"/>
                    </a:ext>
                  </a:extLst>
                </a:gridCol>
              </a:tblGrid>
              <a:tr h="678503">
                <a:tc>
                  <a:txBody>
                    <a:bodyPr/>
                    <a:lstStyle>
                      <a:lvl1pPr marL="0" algn="l" defTabSz="914400" rtl="0" eaLnBrk="1" latinLnBrk="0" hangingPunct="1">
                        <a:defRPr sz="1800" b="1" kern="1200">
                          <a:solidFill>
                            <a:schemeClr val="bg1"/>
                          </a:solidFill>
                          <a:latin typeface="Calibri"/>
                        </a:defRPr>
                      </a:lvl1pPr>
                      <a:lvl2pPr marL="457200" algn="l" defTabSz="914400" rtl="0" eaLnBrk="1" latinLnBrk="0" hangingPunct="1">
                        <a:defRPr sz="1800" b="1" kern="1200">
                          <a:solidFill>
                            <a:schemeClr val="bg1"/>
                          </a:solidFill>
                          <a:latin typeface="Calibri"/>
                        </a:defRPr>
                      </a:lvl2pPr>
                      <a:lvl3pPr marL="914400" algn="l" defTabSz="914400" rtl="0" eaLnBrk="1" latinLnBrk="0" hangingPunct="1">
                        <a:defRPr sz="1800" b="1" kern="1200">
                          <a:solidFill>
                            <a:schemeClr val="bg1"/>
                          </a:solidFill>
                          <a:latin typeface="Calibri"/>
                        </a:defRPr>
                      </a:lvl3pPr>
                      <a:lvl4pPr marL="1371600" algn="l" defTabSz="914400" rtl="0" eaLnBrk="1" latinLnBrk="0" hangingPunct="1">
                        <a:defRPr sz="1800" b="1" kern="1200">
                          <a:solidFill>
                            <a:schemeClr val="bg1"/>
                          </a:solidFill>
                          <a:latin typeface="Calibri"/>
                        </a:defRPr>
                      </a:lvl4pPr>
                      <a:lvl5pPr marL="1828800" algn="l" defTabSz="914400" rtl="0" eaLnBrk="1" latinLnBrk="0" hangingPunct="1">
                        <a:defRPr sz="1800" b="1" kern="1200">
                          <a:solidFill>
                            <a:schemeClr val="bg1"/>
                          </a:solidFill>
                          <a:latin typeface="Calibri"/>
                        </a:defRPr>
                      </a:lvl5pPr>
                      <a:lvl6pPr marL="2286000" algn="l" defTabSz="914400" rtl="0" eaLnBrk="1" latinLnBrk="0" hangingPunct="1">
                        <a:defRPr sz="1800" b="1" kern="1200">
                          <a:solidFill>
                            <a:schemeClr val="bg1"/>
                          </a:solidFill>
                          <a:latin typeface="Calibri"/>
                        </a:defRPr>
                      </a:lvl6pPr>
                      <a:lvl7pPr marL="2743200" algn="l" defTabSz="914400" rtl="0" eaLnBrk="1" latinLnBrk="0" hangingPunct="1">
                        <a:defRPr sz="1800" b="1" kern="1200">
                          <a:solidFill>
                            <a:schemeClr val="bg1"/>
                          </a:solidFill>
                          <a:latin typeface="Calibri"/>
                        </a:defRPr>
                      </a:lvl7pPr>
                      <a:lvl8pPr marL="3200400" algn="l" defTabSz="914400" rtl="0" eaLnBrk="1" latinLnBrk="0" hangingPunct="1">
                        <a:defRPr sz="1800" b="1" kern="1200">
                          <a:solidFill>
                            <a:schemeClr val="bg1"/>
                          </a:solidFill>
                          <a:latin typeface="Calibri"/>
                        </a:defRPr>
                      </a:lvl8pPr>
                      <a:lvl9pPr marL="3657600" algn="l" defTabSz="914400" rtl="0" eaLnBrk="1" latinLnBrk="0" hangingPunct="1">
                        <a:defRPr sz="1800" b="1" kern="1200">
                          <a:solidFill>
                            <a:schemeClr val="bg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tx1"/>
                          </a:solidFill>
                          <a:latin typeface="+mn-lt"/>
                          <a:cs typeface="Arial" panose="020B0604020202020204" pitchFamily="34" charset="0"/>
                        </a:rPr>
                        <a:t>Assessment</a:t>
                      </a:r>
                    </a:p>
                  </a:txBody>
                  <a:tcPr marL="182880" marR="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b="1" kern="1200">
                          <a:solidFill>
                            <a:schemeClr val="bg1"/>
                          </a:solidFill>
                          <a:latin typeface="Calibri"/>
                        </a:defRPr>
                      </a:lvl1pPr>
                      <a:lvl2pPr marL="457200" algn="l" defTabSz="914400" rtl="0" eaLnBrk="1" latinLnBrk="0" hangingPunct="1">
                        <a:defRPr sz="1800" b="1" kern="1200">
                          <a:solidFill>
                            <a:schemeClr val="bg1"/>
                          </a:solidFill>
                          <a:latin typeface="Calibri"/>
                        </a:defRPr>
                      </a:lvl2pPr>
                      <a:lvl3pPr marL="914400" algn="l" defTabSz="914400" rtl="0" eaLnBrk="1" latinLnBrk="0" hangingPunct="1">
                        <a:defRPr sz="1800" b="1" kern="1200">
                          <a:solidFill>
                            <a:schemeClr val="bg1"/>
                          </a:solidFill>
                          <a:latin typeface="Calibri"/>
                        </a:defRPr>
                      </a:lvl3pPr>
                      <a:lvl4pPr marL="1371600" algn="l" defTabSz="914400" rtl="0" eaLnBrk="1" latinLnBrk="0" hangingPunct="1">
                        <a:defRPr sz="1800" b="1" kern="1200">
                          <a:solidFill>
                            <a:schemeClr val="bg1"/>
                          </a:solidFill>
                          <a:latin typeface="Calibri"/>
                        </a:defRPr>
                      </a:lvl4pPr>
                      <a:lvl5pPr marL="1828800" algn="l" defTabSz="914400" rtl="0" eaLnBrk="1" latinLnBrk="0" hangingPunct="1">
                        <a:defRPr sz="1800" b="1" kern="1200">
                          <a:solidFill>
                            <a:schemeClr val="bg1"/>
                          </a:solidFill>
                          <a:latin typeface="Calibri"/>
                        </a:defRPr>
                      </a:lvl5pPr>
                      <a:lvl6pPr marL="2286000" algn="l" defTabSz="914400" rtl="0" eaLnBrk="1" latinLnBrk="0" hangingPunct="1">
                        <a:defRPr sz="1800" b="1" kern="1200">
                          <a:solidFill>
                            <a:schemeClr val="bg1"/>
                          </a:solidFill>
                          <a:latin typeface="Calibri"/>
                        </a:defRPr>
                      </a:lvl6pPr>
                      <a:lvl7pPr marL="2743200" algn="l" defTabSz="914400" rtl="0" eaLnBrk="1" latinLnBrk="0" hangingPunct="1">
                        <a:defRPr sz="1800" b="1" kern="1200">
                          <a:solidFill>
                            <a:schemeClr val="bg1"/>
                          </a:solidFill>
                          <a:latin typeface="Calibri"/>
                        </a:defRPr>
                      </a:lvl7pPr>
                      <a:lvl8pPr marL="3200400" algn="l" defTabSz="914400" rtl="0" eaLnBrk="1" latinLnBrk="0" hangingPunct="1">
                        <a:defRPr sz="1800" b="1" kern="1200">
                          <a:solidFill>
                            <a:schemeClr val="bg1"/>
                          </a:solidFill>
                          <a:latin typeface="Calibri"/>
                        </a:defRPr>
                      </a:lvl8pPr>
                      <a:lvl9pPr marL="3657600" algn="l" defTabSz="914400" rtl="0" eaLnBrk="1" latinLnBrk="0" hangingPunct="1">
                        <a:defRPr sz="1800" b="1" kern="1200">
                          <a:solidFill>
                            <a:schemeClr val="bg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baseline="0" dirty="0">
                          <a:solidFill>
                            <a:schemeClr val="tx1"/>
                          </a:solidFill>
                          <a:latin typeface="+mn-lt"/>
                          <a:cs typeface="Arial"/>
                        </a:rPr>
                        <a:t>Control*</a:t>
                      </a:r>
                    </a:p>
                  </a:txBody>
                  <a:tcPr marL="182880" marR="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b="1" kern="1200">
                          <a:solidFill>
                            <a:schemeClr val="bg1"/>
                          </a:solidFill>
                          <a:latin typeface="Calibri"/>
                        </a:defRPr>
                      </a:lvl1pPr>
                      <a:lvl2pPr marL="457200" algn="l" defTabSz="914400" rtl="0" eaLnBrk="1" latinLnBrk="0" hangingPunct="1">
                        <a:defRPr sz="1800" b="1" kern="1200">
                          <a:solidFill>
                            <a:schemeClr val="bg1"/>
                          </a:solidFill>
                          <a:latin typeface="Calibri"/>
                        </a:defRPr>
                      </a:lvl2pPr>
                      <a:lvl3pPr marL="914400" algn="l" defTabSz="914400" rtl="0" eaLnBrk="1" latinLnBrk="0" hangingPunct="1">
                        <a:defRPr sz="1800" b="1" kern="1200">
                          <a:solidFill>
                            <a:schemeClr val="bg1"/>
                          </a:solidFill>
                          <a:latin typeface="Calibri"/>
                        </a:defRPr>
                      </a:lvl3pPr>
                      <a:lvl4pPr marL="1371600" algn="l" defTabSz="914400" rtl="0" eaLnBrk="1" latinLnBrk="0" hangingPunct="1">
                        <a:defRPr sz="1800" b="1" kern="1200">
                          <a:solidFill>
                            <a:schemeClr val="bg1"/>
                          </a:solidFill>
                          <a:latin typeface="Calibri"/>
                        </a:defRPr>
                      </a:lvl4pPr>
                      <a:lvl5pPr marL="1828800" algn="l" defTabSz="914400" rtl="0" eaLnBrk="1" latinLnBrk="0" hangingPunct="1">
                        <a:defRPr sz="1800" b="1" kern="1200">
                          <a:solidFill>
                            <a:schemeClr val="bg1"/>
                          </a:solidFill>
                          <a:latin typeface="Calibri"/>
                        </a:defRPr>
                      </a:lvl5pPr>
                      <a:lvl6pPr marL="2286000" algn="l" defTabSz="914400" rtl="0" eaLnBrk="1" latinLnBrk="0" hangingPunct="1">
                        <a:defRPr sz="1800" b="1" kern="1200">
                          <a:solidFill>
                            <a:schemeClr val="bg1"/>
                          </a:solidFill>
                          <a:latin typeface="Calibri"/>
                        </a:defRPr>
                      </a:lvl6pPr>
                      <a:lvl7pPr marL="2743200" algn="l" defTabSz="914400" rtl="0" eaLnBrk="1" latinLnBrk="0" hangingPunct="1">
                        <a:defRPr sz="1800" b="1" kern="1200">
                          <a:solidFill>
                            <a:schemeClr val="bg1"/>
                          </a:solidFill>
                          <a:latin typeface="Calibri"/>
                        </a:defRPr>
                      </a:lvl7pPr>
                      <a:lvl8pPr marL="3200400" algn="l" defTabSz="914400" rtl="0" eaLnBrk="1" latinLnBrk="0" hangingPunct="1">
                        <a:defRPr sz="1800" b="1" kern="1200">
                          <a:solidFill>
                            <a:schemeClr val="bg1"/>
                          </a:solidFill>
                          <a:latin typeface="Calibri"/>
                        </a:defRPr>
                      </a:lvl8pPr>
                      <a:lvl9pPr marL="3657600" algn="l" defTabSz="914400" rtl="0" eaLnBrk="1" latinLnBrk="0" hangingPunct="1">
                        <a:defRPr sz="1800" b="1" kern="1200">
                          <a:solidFill>
                            <a:schemeClr val="bg1"/>
                          </a:solidFill>
                          <a:latin typeface="Calibri"/>
                        </a:defRPr>
                      </a:lvl9pPr>
                    </a:lstStyle>
                    <a:p>
                      <a:pPr algn="ctr"/>
                      <a:r>
                        <a:rPr lang="en-US" sz="1600" b="1" dirty="0">
                          <a:solidFill>
                            <a:schemeClr val="tx1"/>
                          </a:solidFill>
                          <a:latin typeface="+mn-lt"/>
                          <a:cs typeface="Arial"/>
                        </a:rPr>
                        <a:t>PAC</a:t>
                      </a:r>
                    </a:p>
                    <a:p>
                      <a:pPr marL="0" marR="0" lvl="0" indent="0" algn="ctr" rtl="0" eaLnBrk="1" fontAlgn="auto" latinLnBrk="0" hangingPunct="1">
                        <a:lnSpc>
                          <a:spcPct val="100000"/>
                        </a:lnSpc>
                        <a:spcBef>
                          <a:spcPts val="0"/>
                        </a:spcBef>
                        <a:spcAft>
                          <a:spcPts val="0"/>
                        </a:spcAft>
                        <a:buClrTx/>
                        <a:buSzTx/>
                        <a:buFontTx/>
                        <a:buNone/>
                      </a:pPr>
                      <a:r>
                        <a:rPr lang="en-US" sz="1600" b="0" dirty="0">
                          <a:solidFill>
                            <a:schemeClr val="tx1"/>
                          </a:solidFill>
                          <a:latin typeface="+mn-lt"/>
                          <a:cs typeface="Arial"/>
                        </a:rPr>
                        <a:t>C</a:t>
                      </a:r>
                      <a:r>
                        <a:rPr lang="en-US" sz="1600" b="0" baseline="-25000" dirty="0">
                          <a:solidFill>
                            <a:schemeClr val="tx1"/>
                          </a:solidFill>
                          <a:latin typeface="+mn-lt"/>
                          <a:cs typeface="Arial"/>
                        </a:rPr>
                        <a:t>max</a:t>
                      </a:r>
                      <a:r>
                        <a:rPr lang="en-US" sz="1600" b="0" baseline="0" dirty="0">
                          <a:solidFill>
                            <a:schemeClr val="tx1"/>
                          </a:solidFill>
                          <a:latin typeface="+mn-lt"/>
                          <a:cs typeface="Arial"/>
                        </a:rPr>
                        <a:t> </a:t>
                      </a:r>
                      <a:r>
                        <a:rPr lang="en-US" sz="1600" b="0" dirty="0">
                          <a:solidFill>
                            <a:schemeClr val="tx1"/>
                          </a:solidFill>
                          <a:latin typeface="+mn-lt"/>
                          <a:cs typeface="Arial"/>
                        </a:rPr>
                        <a:t>213 nM </a:t>
                      </a:r>
                      <a:endParaRPr lang="en-US" sz="1600" b="0" baseline="-25000" dirty="0">
                        <a:solidFill>
                          <a:schemeClr val="tx1"/>
                        </a:solidFill>
                        <a:latin typeface="+mn-lt"/>
                        <a:cs typeface="Arial" panose="020B0604020202020204" pitchFamily="34" charset="0"/>
                      </a:endParaRPr>
                    </a:p>
                  </a:txBody>
                  <a:tcPr marL="182880" marR="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b="1" kern="1200">
                          <a:solidFill>
                            <a:schemeClr val="bg1"/>
                          </a:solidFill>
                          <a:latin typeface="Calibri"/>
                        </a:defRPr>
                      </a:lvl1pPr>
                      <a:lvl2pPr marL="457200" algn="l" defTabSz="914400" rtl="0" eaLnBrk="1" latinLnBrk="0" hangingPunct="1">
                        <a:defRPr sz="1800" b="1" kern="1200">
                          <a:solidFill>
                            <a:schemeClr val="bg1"/>
                          </a:solidFill>
                          <a:latin typeface="Calibri"/>
                        </a:defRPr>
                      </a:lvl2pPr>
                      <a:lvl3pPr marL="914400" algn="l" defTabSz="914400" rtl="0" eaLnBrk="1" latinLnBrk="0" hangingPunct="1">
                        <a:defRPr sz="1800" b="1" kern="1200">
                          <a:solidFill>
                            <a:schemeClr val="bg1"/>
                          </a:solidFill>
                          <a:latin typeface="Calibri"/>
                        </a:defRPr>
                      </a:lvl3pPr>
                      <a:lvl4pPr marL="1371600" algn="l" defTabSz="914400" rtl="0" eaLnBrk="1" latinLnBrk="0" hangingPunct="1">
                        <a:defRPr sz="1800" b="1" kern="1200">
                          <a:solidFill>
                            <a:schemeClr val="bg1"/>
                          </a:solidFill>
                          <a:latin typeface="Calibri"/>
                        </a:defRPr>
                      </a:lvl4pPr>
                      <a:lvl5pPr marL="1828800" algn="l" defTabSz="914400" rtl="0" eaLnBrk="1" latinLnBrk="0" hangingPunct="1">
                        <a:defRPr sz="1800" b="1" kern="1200">
                          <a:solidFill>
                            <a:schemeClr val="bg1"/>
                          </a:solidFill>
                          <a:latin typeface="Calibri"/>
                        </a:defRPr>
                      </a:lvl5pPr>
                      <a:lvl6pPr marL="2286000" algn="l" defTabSz="914400" rtl="0" eaLnBrk="1" latinLnBrk="0" hangingPunct="1">
                        <a:defRPr sz="1800" b="1" kern="1200">
                          <a:solidFill>
                            <a:schemeClr val="bg1"/>
                          </a:solidFill>
                          <a:latin typeface="Calibri"/>
                        </a:defRPr>
                      </a:lvl6pPr>
                      <a:lvl7pPr marL="2743200" algn="l" defTabSz="914400" rtl="0" eaLnBrk="1" latinLnBrk="0" hangingPunct="1">
                        <a:defRPr sz="1800" b="1" kern="1200">
                          <a:solidFill>
                            <a:schemeClr val="bg1"/>
                          </a:solidFill>
                          <a:latin typeface="Calibri"/>
                        </a:defRPr>
                      </a:lvl7pPr>
                      <a:lvl8pPr marL="3200400" algn="l" defTabSz="914400" rtl="0" eaLnBrk="1" latinLnBrk="0" hangingPunct="1">
                        <a:defRPr sz="1800" b="1" kern="1200">
                          <a:solidFill>
                            <a:schemeClr val="bg1"/>
                          </a:solidFill>
                          <a:latin typeface="Calibri"/>
                        </a:defRPr>
                      </a:lvl8pPr>
                      <a:lvl9pPr marL="3657600" algn="l" defTabSz="914400" rtl="0" eaLnBrk="1" latinLnBrk="0" hangingPunct="1">
                        <a:defRPr sz="1800" b="1" kern="1200">
                          <a:solidFill>
                            <a:schemeClr val="bg1"/>
                          </a:solidFill>
                          <a:latin typeface="Calibri"/>
                        </a:defRPr>
                      </a:lvl9pPr>
                    </a:lstStyle>
                    <a:p>
                      <a:pPr algn="ctr"/>
                      <a:r>
                        <a:rPr lang="en-US" sz="1600" b="1" dirty="0">
                          <a:solidFill>
                            <a:schemeClr val="tx1"/>
                          </a:solidFill>
                          <a:latin typeface="+mn-lt"/>
                          <a:cs typeface="Arial"/>
                        </a:rPr>
                        <a:t>MMB</a:t>
                      </a:r>
                    </a:p>
                    <a:p>
                      <a:pPr marL="0" marR="0" lvl="0" indent="0" algn="ctr" rtl="0" eaLnBrk="1" fontAlgn="auto" latinLnBrk="0" hangingPunct="1">
                        <a:lnSpc>
                          <a:spcPct val="100000"/>
                        </a:lnSpc>
                        <a:spcBef>
                          <a:spcPts val="0"/>
                        </a:spcBef>
                        <a:spcAft>
                          <a:spcPts val="0"/>
                        </a:spcAft>
                        <a:buClrTx/>
                        <a:buSzTx/>
                        <a:buFontTx/>
                        <a:buNone/>
                      </a:pPr>
                      <a:r>
                        <a:rPr lang="en-US" sz="1600" b="0" dirty="0">
                          <a:solidFill>
                            <a:schemeClr val="tx1"/>
                          </a:solidFill>
                          <a:latin typeface="+mn-lt"/>
                          <a:cs typeface="Arial"/>
                        </a:rPr>
                        <a:t>C</a:t>
                      </a:r>
                      <a:r>
                        <a:rPr lang="en-US" sz="1600" b="0" baseline="-25000" dirty="0">
                          <a:solidFill>
                            <a:schemeClr val="tx1"/>
                          </a:solidFill>
                          <a:latin typeface="+mn-lt"/>
                          <a:cs typeface="Arial"/>
                        </a:rPr>
                        <a:t>max</a:t>
                      </a:r>
                      <a:r>
                        <a:rPr lang="en-US" sz="1600" b="0" baseline="0" dirty="0">
                          <a:solidFill>
                            <a:schemeClr val="tx1"/>
                          </a:solidFill>
                          <a:latin typeface="+mn-lt"/>
                          <a:cs typeface="Arial"/>
                        </a:rPr>
                        <a:t> 168 </a:t>
                      </a:r>
                      <a:r>
                        <a:rPr lang="en-US" sz="1600" b="0" dirty="0">
                          <a:solidFill>
                            <a:schemeClr val="tx1"/>
                          </a:solidFill>
                          <a:latin typeface="+mn-lt"/>
                          <a:cs typeface="Arial"/>
                        </a:rPr>
                        <a:t>nM </a:t>
                      </a:r>
                      <a:endParaRPr lang="en-US" sz="1600" b="0" baseline="-25000" dirty="0">
                        <a:solidFill>
                          <a:schemeClr val="tx1"/>
                        </a:solidFill>
                        <a:latin typeface="+mn-lt"/>
                        <a:cs typeface="Arial" panose="020B0604020202020204" pitchFamily="34" charset="0"/>
                      </a:endParaRPr>
                    </a:p>
                  </a:txBody>
                  <a:tcPr marL="182880" marR="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b="1" kern="1200">
                          <a:solidFill>
                            <a:schemeClr val="bg1"/>
                          </a:solidFill>
                          <a:latin typeface="Calibri"/>
                        </a:defRPr>
                      </a:lvl1pPr>
                      <a:lvl2pPr marL="457200" algn="l" defTabSz="914400" rtl="0" eaLnBrk="1" latinLnBrk="0" hangingPunct="1">
                        <a:defRPr sz="1800" b="1" kern="1200">
                          <a:solidFill>
                            <a:schemeClr val="bg1"/>
                          </a:solidFill>
                          <a:latin typeface="Calibri"/>
                        </a:defRPr>
                      </a:lvl2pPr>
                      <a:lvl3pPr marL="914400" algn="l" defTabSz="914400" rtl="0" eaLnBrk="1" latinLnBrk="0" hangingPunct="1">
                        <a:defRPr sz="1800" b="1" kern="1200">
                          <a:solidFill>
                            <a:schemeClr val="bg1"/>
                          </a:solidFill>
                          <a:latin typeface="Calibri"/>
                        </a:defRPr>
                      </a:lvl3pPr>
                      <a:lvl4pPr marL="1371600" algn="l" defTabSz="914400" rtl="0" eaLnBrk="1" latinLnBrk="0" hangingPunct="1">
                        <a:defRPr sz="1800" b="1" kern="1200">
                          <a:solidFill>
                            <a:schemeClr val="bg1"/>
                          </a:solidFill>
                          <a:latin typeface="Calibri"/>
                        </a:defRPr>
                      </a:lvl4pPr>
                      <a:lvl5pPr marL="1828800" algn="l" defTabSz="914400" rtl="0" eaLnBrk="1" latinLnBrk="0" hangingPunct="1">
                        <a:defRPr sz="1800" b="1" kern="1200">
                          <a:solidFill>
                            <a:schemeClr val="bg1"/>
                          </a:solidFill>
                          <a:latin typeface="Calibri"/>
                        </a:defRPr>
                      </a:lvl5pPr>
                      <a:lvl6pPr marL="2286000" algn="l" defTabSz="914400" rtl="0" eaLnBrk="1" latinLnBrk="0" hangingPunct="1">
                        <a:defRPr sz="1800" b="1" kern="1200">
                          <a:solidFill>
                            <a:schemeClr val="bg1"/>
                          </a:solidFill>
                          <a:latin typeface="Calibri"/>
                        </a:defRPr>
                      </a:lvl6pPr>
                      <a:lvl7pPr marL="2743200" algn="l" defTabSz="914400" rtl="0" eaLnBrk="1" latinLnBrk="0" hangingPunct="1">
                        <a:defRPr sz="1800" b="1" kern="1200">
                          <a:solidFill>
                            <a:schemeClr val="bg1"/>
                          </a:solidFill>
                          <a:latin typeface="Calibri"/>
                        </a:defRPr>
                      </a:lvl7pPr>
                      <a:lvl8pPr marL="3200400" algn="l" defTabSz="914400" rtl="0" eaLnBrk="1" latinLnBrk="0" hangingPunct="1">
                        <a:defRPr sz="1800" b="1" kern="1200">
                          <a:solidFill>
                            <a:schemeClr val="bg1"/>
                          </a:solidFill>
                          <a:latin typeface="Calibri"/>
                        </a:defRPr>
                      </a:lvl8pPr>
                      <a:lvl9pPr marL="3657600" algn="l" defTabSz="914400" rtl="0" eaLnBrk="1" latinLnBrk="0" hangingPunct="1">
                        <a:defRPr sz="1800" b="1" kern="1200">
                          <a:solidFill>
                            <a:schemeClr val="bg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tx1"/>
                          </a:solidFill>
                          <a:latin typeface="+mn-lt"/>
                          <a:cs typeface="Arial"/>
                        </a:rPr>
                        <a:t>FED</a:t>
                      </a:r>
                    </a:p>
                    <a:p>
                      <a:pPr marL="0" marR="0" lvl="0" indent="0" algn="ctr" rtl="0" eaLnBrk="1" fontAlgn="auto" latinLnBrk="0" hangingPunct="1">
                        <a:lnSpc>
                          <a:spcPct val="100000"/>
                        </a:lnSpc>
                        <a:spcBef>
                          <a:spcPts val="0"/>
                        </a:spcBef>
                        <a:spcAft>
                          <a:spcPts val="0"/>
                        </a:spcAft>
                        <a:buClrTx/>
                        <a:buSzTx/>
                        <a:buFontTx/>
                        <a:buNone/>
                      </a:pPr>
                      <a:r>
                        <a:rPr lang="en-US" sz="1600" b="0" dirty="0">
                          <a:solidFill>
                            <a:schemeClr val="tx1"/>
                          </a:solidFill>
                          <a:latin typeface="+mn-lt"/>
                          <a:cs typeface="Arial"/>
                        </a:rPr>
                        <a:t>C</a:t>
                      </a:r>
                      <a:r>
                        <a:rPr lang="en-US" sz="1600" b="0" baseline="-25000" dirty="0">
                          <a:solidFill>
                            <a:schemeClr val="tx1"/>
                          </a:solidFill>
                          <a:latin typeface="+mn-lt"/>
                          <a:cs typeface="Arial"/>
                        </a:rPr>
                        <a:t>max</a:t>
                      </a:r>
                      <a:r>
                        <a:rPr lang="en-US" sz="1600" b="0" baseline="0" dirty="0">
                          <a:solidFill>
                            <a:schemeClr val="tx1"/>
                          </a:solidFill>
                          <a:latin typeface="+mn-lt"/>
                          <a:cs typeface="Arial"/>
                        </a:rPr>
                        <a:t> </a:t>
                      </a:r>
                      <a:r>
                        <a:rPr lang="en-US" sz="1600" b="0" dirty="0">
                          <a:solidFill>
                            <a:schemeClr val="tx1"/>
                          </a:solidFill>
                          <a:latin typeface="+mn-lt"/>
                          <a:cs typeface="Arial"/>
                        </a:rPr>
                        <a:t>275 nM </a:t>
                      </a:r>
                      <a:endParaRPr lang="en-US" sz="1600" b="0" baseline="-25000" dirty="0">
                        <a:solidFill>
                          <a:schemeClr val="tx1"/>
                        </a:solidFill>
                        <a:latin typeface="+mn-lt"/>
                        <a:cs typeface="Arial" panose="020B0604020202020204" pitchFamily="34" charset="0"/>
                      </a:endParaRPr>
                    </a:p>
                  </a:txBody>
                  <a:tcPr marL="182880" marR="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lvl1pPr marL="0" algn="l" defTabSz="914400" rtl="0" eaLnBrk="1" latinLnBrk="0" hangingPunct="1">
                        <a:defRPr sz="1800" b="1" kern="1200">
                          <a:solidFill>
                            <a:schemeClr val="bg1"/>
                          </a:solidFill>
                          <a:latin typeface="Calibri"/>
                        </a:defRPr>
                      </a:lvl1pPr>
                      <a:lvl2pPr marL="457200" algn="l" defTabSz="914400" rtl="0" eaLnBrk="1" latinLnBrk="0" hangingPunct="1">
                        <a:defRPr sz="1800" b="1" kern="1200">
                          <a:solidFill>
                            <a:schemeClr val="bg1"/>
                          </a:solidFill>
                          <a:latin typeface="Calibri"/>
                        </a:defRPr>
                      </a:lvl2pPr>
                      <a:lvl3pPr marL="914400" algn="l" defTabSz="914400" rtl="0" eaLnBrk="1" latinLnBrk="0" hangingPunct="1">
                        <a:defRPr sz="1800" b="1" kern="1200">
                          <a:solidFill>
                            <a:schemeClr val="bg1"/>
                          </a:solidFill>
                          <a:latin typeface="Calibri"/>
                        </a:defRPr>
                      </a:lvl3pPr>
                      <a:lvl4pPr marL="1371600" algn="l" defTabSz="914400" rtl="0" eaLnBrk="1" latinLnBrk="0" hangingPunct="1">
                        <a:defRPr sz="1800" b="1" kern="1200">
                          <a:solidFill>
                            <a:schemeClr val="bg1"/>
                          </a:solidFill>
                          <a:latin typeface="Calibri"/>
                        </a:defRPr>
                      </a:lvl4pPr>
                      <a:lvl5pPr marL="1828800" algn="l" defTabSz="914400" rtl="0" eaLnBrk="1" latinLnBrk="0" hangingPunct="1">
                        <a:defRPr sz="1800" b="1" kern="1200">
                          <a:solidFill>
                            <a:schemeClr val="bg1"/>
                          </a:solidFill>
                          <a:latin typeface="Calibri"/>
                        </a:defRPr>
                      </a:lvl5pPr>
                      <a:lvl6pPr marL="2286000" algn="l" defTabSz="914400" rtl="0" eaLnBrk="1" latinLnBrk="0" hangingPunct="1">
                        <a:defRPr sz="1800" b="1" kern="1200">
                          <a:solidFill>
                            <a:schemeClr val="bg1"/>
                          </a:solidFill>
                          <a:latin typeface="Calibri"/>
                        </a:defRPr>
                      </a:lvl6pPr>
                      <a:lvl7pPr marL="2743200" algn="l" defTabSz="914400" rtl="0" eaLnBrk="1" latinLnBrk="0" hangingPunct="1">
                        <a:defRPr sz="1800" b="1" kern="1200">
                          <a:solidFill>
                            <a:schemeClr val="bg1"/>
                          </a:solidFill>
                          <a:latin typeface="Calibri"/>
                        </a:defRPr>
                      </a:lvl7pPr>
                      <a:lvl8pPr marL="3200400" algn="l" defTabSz="914400" rtl="0" eaLnBrk="1" latinLnBrk="0" hangingPunct="1">
                        <a:defRPr sz="1800" b="1" kern="1200">
                          <a:solidFill>
                            <a:schemeClr val="bg1"/>
                          </a:solidFill>
                          <a:latin typeface="Calibri"/>
                        </a:defRPr>
                      </a:lvl8pPr>
                      <a:lvl9pPr marL="3657600" algn="l" defTabSz="914400" rtl="0" eaLnBrk="1" latinLnBrk="0" hangingPunct="1">
                        <a:defRPr sz="1800" b="1" kern="1200">
                          <a:solidFill>
                            <a:schemeClr val="bg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tx1"/>
                          </a:solidFill>
                          <a:latin typeface="+mn-lt"/>
                          <a:cs typeface="Arial"/>
                        </a:rPr>
                        <a:t>RUX</a:t>
                      </a:r>
                    </a:p>
                    <a:p>
                      <a:pPr marL="0" marR="0" lvl="0" indent="0" algn="ctr" rtl="0" eaLnBrk="1" fontAlgn="auto" latinLnBrk="0" hangingPunct="1">
                        <a:lnSpc>
                          <a:spcPct val="100000"/>
                        </a:lnSpc>
                        <a:spcBef>
                          <a:spcPts val="0"/>
                        </a:spcBef>
                        <a:spcAft>
                          <a:spcPts val="0"/>
                        </a:spcAft>
                        <a:buClrTx/>
                        <a:buSzTx/>
                        <a:buFontTx/>
                        <a:buNone/>
                      </a:pPr>
                      <a:r>
                        <a:rPr lang="en-US" sz="1600" b="0" dirty="0">
                          <a:solidFill>
                            <a:schemeClr val="tx1"/>
                          </a:solidFill>
                          <a:latin typeface="+mn-lt"/>
                          <a:cs typeface="Arial"/>
                        </a:rPr>
                        <a:t>C</a:t>
                      </a:r>
                      <a:r>
                        <a:rPr lang="en-US" sz="1600" b="0" baseline="-25000" dirty="0">
                          <a:solidFill>
                            <a:schemeClr val="tx1"/>
                          </a:solidFill>
                          <a:latin typeface="+mn-lt"/>
                          <a:cs typeface="Arial"/>
                        </a:rPr>
                        <a:t>max</a:t>
                      </a:r>
                      <a:r>
                        <a:rPr lang="en-US" sz="1600" b="0" baseline="0" dirty="0">
                          <a:solidFill>
                            <a:schemeClr val="tx1"/>
                          </a:solidFill>
                          <a:latin typeface="+mn-lt"/>
                          <a:cs typeface="Arial"/>
                        </a:rPr>
                        <a:t> 47</a:t>
                      </a:r>
                      <a:r>
                        <a:rPr lang="en-US" sz="1600" b="0" dirty="0">
                          <a:solidFill>
                            <a:schemeClr val="tx1"/>
                          </a:solidFill>
                          <a:latin typeface="+mn-lt"/>
                          <a:cs typeface="Arial"/>
                        </a:rPr>
                        <a:t> nM </a:t>
                      </a:r>
                      <a:endParaRPr lang="en-US" sz="1600" b="0" baseline="-25000" dirty="0">
                        <a:solidFill>
                          <a:schemeClr val="tx1"/>
                        </a:solidFill>
                        <a:latin typeface="+mn-lt"/>
                        <a:cs typeface="Arial" panose="020B0604020202020204" pitchFamily="34" charset="0"/>
                      </a:endParaRPr>
                    </a:p>
                  </a:txBody>
                  <a:tcPr marL="182880" marR="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479849374"/>
                  </a:ext>
                </a:extLst>
              </a:tr>
              <a:tr h="551771">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mn-lt"/>
                          <a:cs typeface="Arial"/>
                        </a:rPr>
                        <a:t>Replicate 1</a:t>
                      </a:r>
                      <a:endParaRPr lang="en-US" sz="1600" dirty="0">
                        <a:solidFill>
                          <a:schemeClr val="bg1"/>
                        </a:solidFill>
                        <a:latin typeface="+mn-lt"/>
                        <a:cs typeface="Arial"/>
                      </a:endParaRPr>
                    </a:p>
                    <a:p>
                      <a:r>
                        <a:rPr lang="en-US" sz="1600" dirty="0">
                          <a:solidFill>
                            <a:schemeClr val="bg1"/>
                          </a:solidFill>
                          <a:latin typeface="+mn-lt"/>
                          <a:cs typeface="Arial"/>
                        </a:rPr>
                        <a:t>ACVR1 IC</a:t>
                      </a:r>
                      <a:r>
                        <a:rPr lang="en-US" sz="1600" baseline="-25000" dirty="0">
                          <a:solidFill>
                            <a:schemeClr val="bg1"/>
                          </a:solidFill>
                          <a:latin typeface="+mn-lt"/>
                          <a:cs typeface="Arial"/>
                        </a:rPr>
                        <a:t>50 </a:t>
                      </a:r>
                      <a:r>
                        <a:rPr lang="en-US" sz="1600" baseline="0" dirty="0">
                          <a:solidFill>
                            <a:schemeClr val="bg1"/>
                          </a:solidFill>
                          <a:latin typeface="+mn-lt"/>
                          <a:cs typeface="Arial"/>
                        </a:rPr>
                        <a:t>(nM)</a:t>
                      </a:r>
                      <a:r>
                        <a:rPr lang="en-US" sz="1600" dirty="0">
                          <a:solidFill>
                            <a:schemeClr val="bg1"/>
                          </a:solidFill>
                          <a:latin typeface="+mn-lt"/>
                          <a:cs typeface="Arial"/>
                        </a:rPr>
                        <a:t> </a:t>
                      </a:r>
                    </a:p>
                  </a:txBody>
                  <a:tcPr marL="182880" marR="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600" b="1" dirty="0">
                          <a:solidFill>
                            <a:schemeClr val="bg1"/>
                          </a:solidFill>
                          <a:latin typeface="+mn-lt"/>
                          <a:cs typeface="Arial"/>
                        </a:rPr>
                        <a:t>20.4</a:t>
                      </a:r>
                    </a:p>
                  </a:txBody>
                  <a:tcPr marL="182880" marR="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3A31F6"/>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600" b="1" dirty="0">
                          <a:solidFill>
                            <a:schemeClr val="bg1"/>
                          </a:solidFill>
                          <a:latin typeface="+mn-lt"/>
                          <a:cs typeface="Arial"/>
                        </a:rPr>
                        <a:t>22.6</a:t>
                      </a:r>
                    </a:p>
                  </a:txBody>
                  <a:tcPr marL="182880" marR="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3A31F6"/>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mn-lt"/>
                          <a:cs typeface="Arial"/>
                        </a:rPr>
                        <a:t>70.2</a:t>
                      </a:r>
                    </a:p>
                  </a:txBody>
                  <a:tcPr marL="182880" marR="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B5B2FB"/>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mn-lt"/>
                          <a:cs typeface="Arial"/>
                        </a:rPr>
                        <a:t>312.0</a:t>
                      </a:r>
                    </a:p>
                  </a:txBody>
                  <a:tcPr marL="182880" marR="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F7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mn-lt"/>
                          <a:cs typeface="Arial"/>
                        </a:rPr>
                        <a:t>&gt;1000</a:t>
                      </a:r>
                    </a:p>
                  </a:txBody>
                  <a:tcPr marL="182880" marR="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135301822"/>
                  </a:ext>
                </a:extLst>
              </a:tr>
              <a:tr h="551771">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US" sz="1600" b="1" dirty="0">
                          <a:solidFill>
                            <a:schemeClr val="bg1"/>
                          </a:solidFill>
                          <a:latin typeface="+mn-lt"/>
                          <a:cs typeface="Arial"/>
                        </a:rPr>
                        <a:t>Replicate 2</a:t>
                      </a:r>
                    </a:p>
                    <a:p>
                      <a:r>
                        <a:rPr lang="en-US" sz="1600" dirty="0">
                          <a:solidFill>
                            <a:schemeClr val="bg1"/>
                          </a:solidFill>
                          <a:latin typeface="+mn-lt"/>
                          <a:cs typeface="Arial"/>
                        </a:rPr>
                        <a:t>ACVR1 IC</a:t>
                      </a:r>
                      <a:r>
                        <a:rPr lang="en-US" sz="1600" baseline="-25000" dirty="0">
                          <a:solidFill>
                            <a:schemeClr val="bg1"/>
                          </a:solidFill>
                          <a:latin typeface="+mn-lt"/>
                          <a:cs typeface="Arial"/>
                        </a:rPr>
                        <a:t>50</a:t>
                      </a:r>
                      <a:r>
                        <a:rPr lang="en-US" sz="1600" baseline="0" dirty="0">
                          <a:solidFill>
                            <a:schemeClr val="bg1"/>
                          </a:solidFill>
                          <a:latin typeface="+mn-lt"/>
                          <a:cs typeface="Arial"/>
                        </a:rPr>
                        <a:t> (nM)</a:t>
                      </a:r>
                      <a:r>
                        <a:rPr lang="en-US" sz="1600" dirty="0">
                          <a:solidFill>
                            <a:schemeClr val="bg1"/>
                          </a:solidFill>
                          <a:latin typeface="+mn-lt"/>
                          <a:cs typeface="Arial"/>
                        </a:rPr>
                        <a:t> </a:t>
                      </a:r>
                    </a:p>
                  </a:txBody>
                  <a:tcPr marL="182880" marR="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600" b="1" dirty="0">
                          <a:solidFill>
                            <a:schemeClr val="bg1"/>
                          </a:solidFill>
                          <a:latin typeface="+mn-lt"/>
                          <a:cs typeface="Arial"/>
                        </a:rPr>
                        <a:t>32.4</a:t>
                      </a:r>
                    </a:p>
                  </a:txBody>
                  <a:tcPr marL="182880" marR="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850F7"/>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600" b="1" dirty="0">
                          <a:solidFill>
                            <a:schemeClr val="bg1"/>
                          </a:solidFill>
                          <a:latin typeface="+mn-lt"/>
                          <a:cs typeface="Arial"/>
                        </a:rPr>
                        <a:t>10.8</a:t>
                      </a:r>
                    </a:p>
                  </a:txBody>
                  <a:tcPr marL="182880" marR="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2319F5"/>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mn-lt"/>
                          <a:cs typeface="Arial"/>
                        </a:rPr>
                        <a:t>34.9</a:t>
                      </a:r>
                    </a:p>
                  </a:txBody>
                  <a:tcPr marL="182880" marR="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5E57F7"/>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mn-lt"/>
                          <a:cs typeface="Arial"/>
                        </a:rPr>
                        <a:t>235.0</a:t>
                      </a:r>
                    </a:p>
                  </a:txBody>
                  <a:tcPr marL="182880" marR="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F5F7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mn-lt"/>
                          <a:cs typeface="Arial"/>
                        </a:rPr>
                        <a:t>&gt;1000</a:t>
                      </a:r>
                    </a:p>
                  </a:txBody>
                  <a:tcPr marL="182880" marR="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861993031"/>
                  </a:ext>
                </a:extLst>
              </a:tr>
              <a:tr h="551771">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US" sz="1600" b="1" dirty="0">
                          <a:solidFill>
                            <a:schemeClr val="bg1"/>
                          </a:solidFill>
                          <a:latin typeface="+mn-lt"/>
                          <a:cs typeface="Arial"/>
                        </a:rPr>
                        <a:t>Mean</a:t>
                      </a:r>
                      <a:endParaRPr lang="en-US" sz="1600" dirty="0">
                        <a:solidFill>
                          <a:schemeClr val="bg1"/>
                        </a:solidFill>
                        <a:latin typeface="+mn-lt"/>
                        <a:cs typeface="Arial"/>
                      </a:endParaRPr>
                    </a:p>
                    <a:p>
                      <a:r>
                        <a:rPr lang="en-US" sz="1600" dirty="0">
                          <a:solidFill>
                            <a:schemeClr val="bg1"/>
                          </a:solidFill>
                          <a:latin typeface="+mn-lt"/>
                          <a:cs typeface="Arial"/>
                        </a:rPr>
                        <a:t>ACVR1 IC</a:t>
                      </a:r>
                      <a:r>
                        <a:rPr lang="en-US" sz="1600" baseline="-25000" dirty="0">
                          <a:solidFill>
                            <a:schemeClr val="bg1"/>
                          </a:solidFill>
                          <a:latin typeface="+mn-lt"/>
                          <a:cs typeface="Arial"/>
                        </a:rPr>
                        <a:t>50</a:t>
                      </a:r>
                      <a:r>
                        <a:rPr lang="en-US" sz="1600" baseline="0" dirty="0">
                          <a:solidFill>
                            <a:schemeClr val="bg1"/>
                          </a:solidFill>
                          <a:latin typeface="+mn-lt"/>
                          <a:cs typeface="Arial"/>
                        </a:rPr>
                        <a:t> (nM)</a:t>
                      </a:r>
                      <a:r>
                        <a:rPr lang="en-US" sz="1600" dirty="0">
                          <a:solidFill>
                            <a:schemeClr val="bg1"/>
                          </a:solidFill>
                          <a:latin typeface="+mn-lt"/>
                          <a:cs typeface="Arial"/>
                        </a:rPr>
                        <a:t> </a:t>
                      </a:r>
                    </a:p>
                  </a:txBody>
                  <a:tcPr marL="182880" marR="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a:lnSpc>
                          <a:spcPct val="100000"/>
                        </a:lnSpc>
                        <a:spcBef>
                          <a:spcPts val="0"/>
                        </a:spcBef>
                        <a:spcAft>
                          <a:spcPts val="0"/>
                        </a:spcAft>
                        <a:buNone/>
                        <a:tabLst/>
                        <a:defRPr/>
                      </a:pPr>
                      <a:r>
                        <a:rPr lang="en-US" sz="1600" b="1" dirty="0">
                          <a:solidFill>
                            <a:schemeClr val="bg1"/>
                          </a:solidFill>
                          <a:latin typeface="+mn-lt"/>
                          <a:cs typeface="Arial"/>
                        </a:rPr>
                        <a:t>26.4</a:t>
                      </a:r>
                      <a:endParaRPr lang="en-US" sz="1600" b="1" dirty="0">
                        <a:solidFill>
                          <a:schemeClr val="bg1"/>
                        </a:solidFill>
                        <a:latin typeface="+mn-lt"/>
                        <a:cs typeface="Arial" panose="020B0604020202020204" pitchFamily="34" charset="0"/>
                      </a:endParaRPr>
                    </a:p>
                  </a:txBody>
                  <a:tcPr marL="182880" marR="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4941F6"/>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mn-lt"/>
                          <a:cs typeface="Arial"/>
                        </a:rPr>
                        <a:t>16.7</a:t>
                      </a:r>
                    </a:p>
                  </a:txBody>
                  <a:tcPr marL="182880" marR="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3128F5"/>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mn-lt"/>
                          <a:cs typeface="Arial"/>
                        </a:rPr>
                        <a:t>52.6</a:t>
                      </a:r>
                    </a:p>
                  </a:txBody>
                  <a:tcPr marL="182880" marR="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8A84F9"/>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mn-lt"/>
                          <a:cs typeface="Arial"/>
                        </a:rPr>
                        <a:t>273.5</a:t>
                      </a:r>
                    </a:p>
                  </a:txBody>
                  <a:tcPr marL="182880" marR="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5F7FF"/>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bg1"/>
                          </a:solidFill>
                          <a:latin typeface="+mn-lt"/>
                          <a:cs typeface="Arial"/>
                        </a:rPr>
                        <a:t>&gt;1000</a:t>
                      </a:r>
                    </a:p>
                  </a:txBody>
                  <a:tcPr marL="182880" marR="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252349675"/>
                  </a:ext>
                </a:extLst>
              </a:tr>
              <a:tr h="551771">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r>
                        <a:rPr lang="en-US" sz="1600" b="1" dirty="0">
                          <a:solidFill>
                            <a:schemeClr val="tx1"/>
                          </a:solidFill>
                          <a:latin typeface="+mn-lt"/>
                          <a:cs typeface="Arial"/>
                        </a:rPr>
                        <a:t>Potency</a:t>
                      </a:r>
                      <a:endParaRPr lang="en-US" sz="1600" b="1" baseline="30000" dirty="0">
                        <a:solidFill>
                          <a:schemeClr val="tx1"/>
                        </a:solidFill>
                        <a:latin typeface="+mn-lt"/>
                        <a:cs typeface="Arial"/>
                      </a:endParaRPr>
                    </a:p>
                    <a:p>
                      <a:r>
                        <a:rPr lang="en-US" sz="1600" dirty="0">
                          <a:solidFill>
                            <a:schemeClr val="tx1"/>
                          </a:solidFill>
                          <a:latin typeface="+mn-lt"/>
                          <a:cs typeface="Arial"/>
                        </a:rPr>
                        <a:t>(C</a:t>
                      </a:r>
                      <a:r>
                        <a:rPr lang="en-US" sz="1600" baseline="-25000" dirty="0">
                          <a:solidFill>
                            <a:schemeClr val="tx1"/>
                          </a:solidFill>
                          <a:latin typeface="+mn-lt"/>
                          <a:cs typeface="Arial"/>
                        </a:rPr>
                        <a:t>max</a:t>
                      </a:r>
                      <a:r>
                        <a:rPr lang="en-US" sz="1600" dirty="0">
                          <a:solidFill>
                            <a:schemeClr val="tx1"/>
                          </a:solidFill>
                          <a:latin typeface="+mn-lt"/>
                          <a:cs typeface="Arial"/>
                        </a:rPr>
                        <a:t>:IC</a:t>
                      </a:r>
                      <a:r>
                        <a:rPr lang="en-US" sz="1600" baseline="-25000" dirty="0">
                          <a:solidFill>
                            <a:schemeClr val="tx1"/>
                          </a:solidFill>
                          <a:latin typeface="+mn-lt"/>
                          <a:cs typeface="Arial"/>
                        </a:rPr>
                        <a:t>50</a:t>
                      </a:r>
                      <a:r>
                        <a:rPr lang="en-US" sz="1600" baseline="0" dirty="0">
                          <a:solidFill>
                            <a:schemeClr val="tx1"/>
                          </a:solidFill>
                          <a:latin typeface="+mn-lt"/>
                          <a:cs typeface="Arial"/>
                        </a:rPr>
                        <a:t>)</a:t>
                      </a:r>
                      <a:endParaRPr lang="en-US" sz="1600" dirty="0">
                        <a:solidFill>
                          <a:schemeClr val="tx1"/>
                        </a:solidFill>
                        <a:latin typeface="+mn-lt"/>
                        <a:cs typeface="Arial"/>
                      </a:endParaRPr>
                    </a:p>
                  </a:txBody>
                  <a:tcPr marL="182880" marR="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tx1"/>
                          </a:solidFill>
                          <a:latin typeface="+mn-lt"/>
                          <a:cs typeface="Arial"/>
                        </a:rPr>
                        <a:t>N/A</a:t>
                      </a:r>
                    </a:p>
                  </a:txBody>
                  <a:tcPr marL="182880" marR="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tx1"/>
                          </a:solidFill>
                          <a:latin typeface="+mn-lt"/>
                          <a:cs typeface="Arial"/>
                        </a:rPr>
                        <a:t>12.7</a:t>
                      </a:r>
                    </a:p>
                  </a:txBody>
                  <a:tcPr marL="182880" marR="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tx1"/>
                          </a:solidFill>
                          <a:latin typeface="+mn-lt"/>
                          <a:cs typeface="Arial"/>
                        </a:rPr>
                        <a:t>3.2</a:t>
                      </a:r>
                    </a:p>
                  </a:txBody>
                  <a:tcPr marL="182880" marR="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tx1"/>
                          </a:solidFill>
                          <a:latin typeface="+mn-lt"/>
                          <a:cs typeface="Arial"/>
                        </a:rPr>
                        <a:t>1.0</a:t>
                      </a:r>
                    </a:p>
                  </a:txBody>
                  <a:tcPr marL="182880" marR="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chemeClr val="tx1"/>
                          </a:solidFill>
                          <a:latin typeface="+mn-lt"/>
                          <a:cs typeface="Arial"/>
                        </a:rPr>
                        <a:t>&lt;0.01</a:t>
                      </a:r>
                    </a:p>
                  </a:txBody>
                  <a:tcPr marL="182880" marR="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lumMod val="50000"/>
                      </a:schemeClr>
                    </a:solidFill>
                  </a:tcPr>
                </a:tc>
                <a:extLst>
                  <a:ext uri="{0D108BD9-81ED-4DB2-BD59-A6C34878D82A}">
                    <a16:rowId xmlns:a16="http://schemas.microsoft.com/office/drawing/2014/main" val="1613197646"/>
                  </a:ext>
                </a:extLst>
              </a:tr>
            </a:tbl>
          </a:graphicData>
        </a:graphic>
      </p:graphicFrame>
      <p:sp>
        <p:nvSpPr>
          <p:cNvPr id="18" name="Rectangle 17">
            <a:extLst>
              <a:ext uri="{FF2B5EF4-FFF2-40B4-BE49-F238E27FC236}">
                <a16:creationId xmlns:a16="http://schemas.microsoft.com/office/drawing/2014/main" id="{5E6572F1-F80C-3365-9C59-A476C5E5621B}"/>
              </a:ext>
            </a:extLst>
          </p:cNvPr>
          <p:cNvSpPr/>
          <p:nvPr/>
        </p:nvSpPr>
        <p:spPr>
          <a:xfrm rot="10800000">
            <a:off x="10080333" y="3009775"/>
            <a:ext cx="436487" cy="1880457"/>
          </a:xfrm>
          <a:prstGeom prst="rect">
            <a:avLst/>
          </a:prstGeom>
          <a:gradFill>
            <a:gsLst>
              <a:gs pos="100000">
                <a:srgbClr val="2118F5"/>
              </a:gs>
              <a:gs pos="77000">
                <a:srgbClr val="3530F3"/>
              </a:gs>
              <a:gs pos="61000">
                <a:srgbClr val="5C60EE"/>
              </a:gs>
              <a:gs pos="100000">
                <a:srgbClr val="0D00F7"/>
              </a:gs>
              <a:gs pos="0">
                <a:srgbClr val="4F81BD">
                  <a:lumMod val="45000"/>
                  <a:lumOff val="55000"/>
                </a:srgbClr>
              </a:gs>
              <a:gs pos="0">
                <a:sysClr val="window" lastClr="FFFFFF"/>
              </a:gs>
              <a:gs pos="7000">
                <a:sysClr val="window" lastClr="FFFFFF"/>
              </a:gs>
            </a:gsLst>
            <a:lin ang="5400000" scaled="1"/>
          </a:gradFill>
          <a:ln w="19050" cap="flat" cmpd="sng" algn="ctr">
            <a:solidFill>
              <a:sysClr val="windowText" lastClr="000000"/>
            </a:solidFill>
            <a:prstDash val="solid"/>
          </a:ln>
          <a:effectLst/>
        </p:spPr>
        <p:txBody>
          <a:bodyPr rtlCol="0" anchor="ctr"/>
          <a:lstStyle/>
          <a:p>
            <a:pPr marL="0" marR="0" lvl="0" indent="0" algn="ctr" defTabSz="609585" eaLnBrk="1" fontAlgn="base" latinLnBrk="0" hangingPunct="1">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white"/>
              </a:solidFill>
              <a:effectLst/>
              <a:uLnTx/>
              <a:uFillTx/>
              <a:latin typeface="Calibri"/>
              <a:ea typeface="+mn-ea"/>
              <a:cs typeface="+mn-cs"/>
            </a:endParaRPr>
          </a:p>
        </p:txBody>
      </p:sp>
      <p:sp>
        <p:nvSpPr>
          <p:cNvPr id="20" name="TextBox 19">
            <a:extLst>
              <a:ext uri="{FF2B5EF4-FFF2-40B4-BE49-F238E27FC236}">
                <a16:creationId xmlns:a16="http://schemas.microsoft.com/office/drawing/2014/main" id="{8F599C4C-6D22-FCD7-9DC1-6CA813356584}"/>
              </a:ext>
            </a:extLst>
          </p:cNvPr>
          <p:cNvSpPr txBox="1"/>
          <p:nvPr/>
        </p:nvSpPr>
        <p:spPr>
          <a:xfrm>
            <a:off x="10516820" y="2975713"/>
            <a:ext cx="1564767" cy="338554"/>
          </a:xfrm>
          <a:prstGeom prst="rect">
            <a:avLst/>
          </a:prstGeom>
          <a:noFill/>
        </p:spPr>
        <p:txBody>
          <a:bodyPr wrap="square" rtlCol="0">
            <a:spAutoFit/>
          </a:bodyPr>
          <a:lstStyle/>
          <a:p>
            <a:pPr defTabSz="609585" fontAlgn="base">
              <a:spcBef>
                <a:spcPct val="0"/>
              </a:spcBef>
              <a:spcAft>
                <a:spcPct val="0"/>
              </a:spcAft>
              <a:defRPr/>
            </a:pPr>
            <a:r>
              <a:rPr lang="en-US" sz="1600" dirty="0">
                <a:solidFill>
                  <a:prstClr val="black"/>
                </a:solidFill>
                <a:cs typeface="Arial" panose="020B0604020202020204" pitchFamily="34" charset="0"/>
              </a:rPr>
              <a:t>Higher</a:t>
            </a:r>
            <a:r>
              <a:rPr lang="en-US" sz="1600" dirty="0">
                <a:solidFill>
                  <a:prstClr val="black"/>
                </a:solidFill>
                <a:cs typeface="Arial Narrow" panose="020B0604020202020204" pitchFamily="34" charset="0"/>
              </a:rPr>
              <a:t> </a:t>
            </a:r>
            <a:r>
              <a:rPr lang="en-US" sz="1600" dirty="0">
                <a:solidFill>
                  <a:prstClr val="black"/>
                </a:solidFill>
                <a:cs typeface="Arial" panose="020B0604020202020204" pitchFamily="34" charset="0"/>
              </a:rPr>
              <a:t>potency</a:t>
            </a:r>
          </a:p>
        </p:txBody>
      </p:sp>
      <p:sp>
        <p:nvSpPr>
          <p:cNvPr id="21" name="TextBox 20">
            <a:extLst>
              <a:ext uri="{FF2B5EF4-FFF2-40B4-BE49-F238E27FC236}">
                <a16:creationId xmlns:a16="http://schemas.microsoft.com/office/drawing/2014/main" id="{4305BD03-0EF0-A95E-58B9-8C3C9FD78AF7}"/>
              </a:ext>
            </a:extLst>
          </p:cNvPr>
          <p:cNvSpPr txBox="1"/>
          <p:nvPr/>
        </p:nvSpPr>
        <p:spPr>
          <a:xfrm>
            <a:off x="10540954" y="4616515"/>
            <a:ext cx="1564767" cy="338554"/>
          </a:xfrm>
          <a:prstGeom prst="rect">
            <a:avLst/>
          </a:prstGeom>
          <a:noFill/>
        </p:spPr>
        <p:txBody>
          <a:bodyPr wrap="square" rtlCol="0">
            <a:spAutoFit/>
          </a:bodyPr>
          <a:lstStyle/>
          <a:p>
            <a:pPr defTabSz="609585" fontAlgn="base">
              <a:spcBef>
                <a:spcPct val="0"/>
              </a:spcBef>
              <a:spcAft>
                <a:spcPct val="0"/>
              </a:spcAft>
              <a:defRPr/>
            </a:pPr>
            <a:r>
              <a:rPr lang="en-US" sz="1600" dirty="0">
                <a:solidFill>
                  <a:prstClr val="black"/>
                </a:solidFill>
                <a:cs typeface="Arial" panose="020B0604020202020204" pitchFamily="34" charset="0"/>
              </a:rPr>
              <a:t>Lower potency</a:t>
            </a:r>
          </a:p>
        </p:txBody>
      </p:sp>
      <p:sp>
        <p:nvSpPr>
          <p:cNvPr id="22" name="Text Box 15">
            <a:extLst>
              <a:ext uri="{FF2B5EF4-FFF2-40B4-BE49-F238E27FC236}">
                <a16:creationId xmlns:a16="http://schemas.microsoft.com/office/drawing/2014/main" id="{66B16D04-7D3C-5F96-19B1-2ECF71E0FA85}"/>
              </a:ext>
            </a:extLst>
          </p:cNvPr>
          <p:cNvSpPr txBox="1">
            <a:spLocks noChangeArrowheads="1"/>
          </p:cNvSpPr>
          <p:nvPr/>
        </p:nvSpPr>
        <p:spPr bwMode="auto">
          <a:xfrm>
            <a:off x="614601" y="5037176"/>
            <a:ext cx="9854196" cy="307777"/>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456663" rtl="0" eaLnBrk="1" fontAlgn="auto" latinLnBrk="0" hangingPunct="1">
              <a:lnSpc>
                <a:spcPct val="100000"/>
              </a:lnSpc>
              <a:spcBef>
                <a:spcPts val="0"/>
              </a:spcBef>
              <a:spcAft>
                <a:spcPts val="0"/>
              </a:spcAft>
              <a:buClrTx/>
              <a:buSzTx/>
              <a:buFontTx/>
              <a:buNone/>
              <a:tabLst/>
              <a:defRPr/>
            </a:pPr>
            <a:r>
              <a:rPr kumimoji="0" lang="en-US" altLang="en-US" sz="1400" b="0" i="0" u="none" strike="noStrike" kern="1200" cap="none" spc="-10" normalizeH="0" baseline="0" noProof="0" dirty="0">
                <a:ln>
                  <a:noFill/>
                </a:ln>
                <a:solidFill>
                  <a:schemeClr val="bg1"/>
                </a:solidFill>
                <a:effectLst/>
                <a:uLnTx/>
                <a:uFillTx/>
                <a:latin typeface="Calibri" panose="020F0502020204030204" pitchFamily="34" charset="0"/>
                <a:ea typeface="+mn-ea"/>
                <a:cs typeface="Arial" panose="020B0604020202020204" pitchFamily="34" charset="0"/>
              </a:rPr>
              <a:t>*LDN 193189 (ACVR1 inhibitor).</a:t>
            </a:r>
          </a:p>
        </p:txBody>
      </p:sp>
    </p:spTree>
    <p:extLst>
      <p:ext uri="{BB962C8B-B14F-4D97-AF65-F5344CB8AC3E}">
        <p14:creationId xmlns:p14="http://schemas.microsoft.com/office/powerpoint/2010/main" val="12837591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E28CAA-1742-9A06-FFA9-FD5F732F596C}"/>
              </a:ext>
            </a:extLst>
          </p:cNvPr>
          <p:cNvSpPr>
            <a:spLocks noGrp="1"/>
          </p:cNvSpPr>
          <p:nvPr>
            <p:ph type="title"/>
          </p:nvPr>
        </p:nvSpPr>
        <p:spPr/>
        <p:txBody>
          <a:bodyPr/>
          <a:lstStyle/>
          <a:p>
            <a:r>
              <a:rPr lang="en-US" dirty="0"/>
              <a:t>Patients Treated With Pacritinib </a:t>
            </a:r>
            <a:br>
              <a:rPr lang="en-US" dirty="0"/>
            </a:br>
            <a:r>
              <a:rPr lang="en-US" dirty="0"/>
              <a:t>Achieved Transfusion Independence</a:t>
            </a:r>
          </a:p>
        </p:txBody>
      </p:sp>
      <p:sp>
        <p:nvSpPr>
          <p:cNvPr id="6" name="Content Placeholder 5">
            <a:extLst>
              <a:ext uri="{FF2B5EF4-FFF2-40B4-BE49-F238E27FC236}">
                <a16:creationId xmlns:a16="http://schemas.microsoft.com/office/drawing/2014/main" id="{D0E25FD3-8385-031A-0B6A-BA6ABD0F2690}"/>
              </a:ext>
            </a:extLst>
          </p:cNvPr>
          <p:cNvSpPr>
            <a:spLocks noGrp="1"/>
          </p:cNvSpPr>
          <p:nvPr>
            <p:ph idx="1"/>
          </p:nvPr>
        </p:nvSpPr>
        <p:spPr/>
        <p:txBody>
          <a:bodyPr/>
          <a:lstStyle/>
          <a:p>
            <a:r>
              <a:rPr lang="en-US" sz="2000" dirty="0"/>
              <a:t>Analysis of RBC transfusion independence in patients in PERSIST-2, a phase III study of pacritinib </a:t>
            </a:r>
            <a:r>
              <a:rPr lang="en-US" sz="2000" b="0" kern="1200" baseline="0" dirty="0">
                <a:solidFill>
                  <a:srgbClr val="000000"/>
                </a:solidFill>
                <a:latin typeface="+mn-lt"/>
                <a:ea typeface="+mn-ea"/>
                <a:cs typeface="+mn-cs"/>
              </a:rPr>
              <a:t>vs BAT (including other JAK inhibitors) for patients with MF and platelets ≤100 x 10</a:t>
            </a:r>
            <a:r>
              <a:rPr lang="en-US" sz="2000" b="0" kern="1200" baseline="30000" dirty="0">
                <a:solidFill>
                  <a:srgbClr val="000000"/>
                </a:solidFill>
                <a:latin typeface="+mn-lt"/>
                <a:ea typeface="+mn-ea"/>
                <a:cs typeface="+mn-cs"/>
              </a:rPr>
              <a:t>9</a:t>
            </a:r>
            <a:r>
              <a:rPr lang="en-US" sz="2000" b="0" kern="1200" baseline="0" dirty="0">
                <a:solidFill>
                  <a:srgbClr val="000000"/>
                </a:solidFill>
                <a:latin typeface="+mn-lt"/>
                <a:ea typeface="+mn-ea"/>
                <a:cs typeface="+mn-cs"/>
              </a:rPr>
              <a:t>/L (N = 311)</a:t>
            </a:r>
            <a:endParaRPr lang="en-US" sz="2000" dirty="0"/>
          </a:p>
        </p:txBody>
      </p:sp>
      <p:sp>
        <p:nvSpPr>
          <p:cNvPr id="5" name="Text Box 15">
            <a:extLst>
              <a:ext uri="{FF2B5EF4-FFF2-40B4-BE49-F238E27FC236}">
                <a16:creationId xmlns:a16="http://schemas.microsoft.com/office/drawing/2014/main" id="{0F3E86D0-5B14-0689-956D-FC824946233F}"/>
              </a:ext>
            </a:extLst>
          </p:cNvPr>
          <p:cNvSpPr txBox="1">
            <a:spLocks noChangeArrowheads="1"/>
          </p:cNvSpPr>
          <p:nvPr/>
        </p:nvSpPr>
        <p:spPr bwMode="auto">
          <a:xfrm>
            <a:off x="412751" y="6358734"/>
            <a:ext cx="9854196"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456663"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Oh. ASH 2022. Abstr 628. </a:t>
            </a:r>
          </a:p>
        </p:txBody>
      </p:sp>
      <p:sp>
        <p:nvSpPr>
          <p:cNvPr id="25" name="Content Placeholder 8">
            <a:extLst>
              <a:ext uri="{FF2B5EF4-FFF2-40B4-BE49-F238E27FC236}">
                <a16:creationId xmlns:a16="http://schemas.microsoft.com/office/drawing/2014/main" id="{9AC234D6-4D62-8B2A-E71C-6EEA82CADABD}"/>
              </a:ext>
            </a:extLst>
          </p:cNvPr>
          <p:cNvSpPr txBox="1">
            <a:spLocks/>
          </p:cNvSpPr>
          <p:nvPr/>
        </p:nvSpPr>
        <p:spPr bwMode="auto">
          <a:xfrm>
            <a:off x="624775" y="3944671"/>
            <a:ext cx="4664418" cy="7135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0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rPr>
              <a:t>Similar/better results using </a:t>
            </a:r>
            <a:br>
              <a:rPr kumimoji="0" lang="en-US" sz="20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rPr>
            </a:br>
            <a:r>
              <a:rPr kumimoji="0" lang="en-US" sz="2000" b="0" i="0" u="none" strike="noStrike" kern="0" cap="none" spc="0" normalizeH="0" baseline="0" noProof="0" dirty="0">
                <a:ln>
                  <a:noFill/>
                </a:ln>
                <a:solidFill>
                  <a:srgbClr val="000000"/>
                </a:solidFill>
                <a:effectLst/>
                <a:uLnTx/>
                <a:uFillTx/>
                <a:latin typeface="Calibri"/>
                <a:ea typeface="+mn-ea"/>
                <a:cs typeface="Arial" panose="020B0604020202020204" pitchFamily="34" charset="0"/>
              </a:rPr>
              <a:t>GALE criteria for TI</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sz="2800" b="0" i="0" u="none" strike="noStrike" kern="0" cap="none" spc="0" normalizeH="0" baseline="0" noProof="0" dirty="0">
              <a:ln>
                <a:noFill/>
              </a:ln>
              <a:solidFill>
                <a:srgbClr val="000000"/>
              </a:solidFill>
              <a:effectLst/>
              <a:uLnTx/>
              <a:uFillTx/>
              <a:latin typeface="Calibri"/>
              <a:ea typeface="+mn-ea"/>
              <a:cs typeface="+mn-cs"/>
            </a:endParaRPr>
          </a:p>
        </p:txBody>
      </p:sp>
      <p:graphicFrame>
        <p:nvGraphicFramePr>
          <p:cNvPr id="26" name="Table 25">
            <a:extLst>
              <a:ext uri="{FF2B5EF4-FFF2-40B4-BE49-F238E27FC236}">
                <a16:creationId xmlns:a16="http://schemas.microsoft.com/office/drawing/2014/main" id="{3BE5D0A9-48D9-2C6A-54D7-BD91041644B9}"/>
              </a:ext>
            </a:extLst>
          </p:cNvPr>
          <p:cNvGraphicFramePr>
            <a:graphicFrameLocks noGrp="1"/>
          </p:cNvGraphicFramePr>
          <p:nvPr>
            <p:extLst>
              <p:ext uri="{D42A27DB-BD31-4B8C-83A1-F6EECF244321}">
                <p14:modId xmlns:p14="http://schemas.microsoft.com/office/powerpoint/2010/main" val="3479462730"/>
              </p:ext>
            </p:extLst>
          </p:nvPr>
        </p:nvGraphicFramePr>
        <p:xfrm>
          <a:off x="716848" y="2660650"/>
          <a:ext cx="4211257" cy="1147026"/>
        </p:xfrm>
        <a:graphic>
          <a:graphicData uri="http://schemas.openxmlformats.org/drawingml/2006/table">
            <a:tbl>
              <a:tblPr firstRow="1" bandRow="1">
                <a:tableStyleId>{7E9639D4-E3E2-4D34-9284-5A2195B3D0D7}</a:tableStyleId>
              </a:tblPr>
              <a:tblGrid>
                <a:gridCol w="1556689">
                  <a:extLst>
                    <a:ext uri="{9D8B030D-6E8A-4147-A177-3AD203B41FA5}">
                      <a16:colId xmlns:a16="http://schemas.microsoft.com/office/drawing/2014/main" val="1556669586"/>
                    </a:ext>
                  </a:extLst>
                </a:gridCol>
                <a:gridCol w="1347341">
                  <a:extLst>
                    <a:ext uri="{9D8B030D-6E8A-4147-A177-3AD203B41FA5}">
                      <a16:colId xmlns:a16="http://schemas.microsoft.com/office/drawing/2014/main" val="288103656"/>
                    </a:ext>
                  </a:extLst>
                </a:gridCol>
                <a:gridCol w="1307227">
                  <a:extLst>
                    <a:ext uri="{9D8B030D-6E8A-4147-A177-3AD203B41FA5}">
                      <a16:colId xmlns:a16="http://schemas.microsoft.com/office/drawing/2014/main" val="3829976107"/>
                    </a:ext>
                  </a:extLst>
                </a:gridCol>
              </a:tblGrid>
              <a:tr h="677827">
                <a:tc>
                  <a:txBody>
                    <a:bodyPr/>
                    <a:lstStyle/>
                    <a:p>
                      <a:pPr algn="ctr"/>
                      <a:r>
                        <a:rPr lang="en-US" sz="1600" b="1" dirty="0">
                          <a:solidFill>
                            <a:schemeClr val="tx1"/>
                          </a:solidFill>
                          <a:latin typeface="+mn-lt"/>
                          <a:cs typeface="Arial" panose="020B0604020202020204" pitchFamily="34" charset="0"/>
                        </a:rPr>
                        <a:t>Pacritinib</a:t>
                      </a:r>
                    </a:p>
                    <a:p>
                      <a:pPr algn="ctr"/>
                      <a:r>
                        <a:rPr lang="en-US" sz="1600" b="1" dirty="0">
                          <a:solidFill>
                            <a:schemeClr val="tx1"/>
                          </a:solidFill>
                          <a:latin typeface="+mn-lt"/>
                          <a:cs typeface="Arial" panose="020B0604020202020204" pitchFamily="34" charset="0"/>
                        </a:rPr>
                        <a:t>(n = 42)</a:t>
                      </a:r>
                    </a:p>
                  </a:txBody>
                  <a:tcPr marL="182880" marR="182880" anchor="ctr">
                    <a:lnL w="3175"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a:r>
                        <a:rPr lang="en-US" sz="1600" b="1" dirty="0">
                          <a:solidFill>
                            <a:schemeClr val="tx1"/>
                          </a:solidFill>
                          <a:latin typeface="+mn-lt"/>
                          <a:cs typeface="Arial" panose="020B0604020202020204" pitchFamily="34" charset="0"/>
                        </a:rPr>
                        <a:t>BAT</a:t>
                      </a:r>
                    </a:p>
                    <a:p>
                      <a:pPr algn="ctr"/>
                      <a:r>
                        <a:rPr lang="en-US" sz="1600" b="1" dirty="0">
                          <a:solidFill>
                            <a:schemeClr val="tx1"/>
                          </a:solidFill>
                          <a:latin typeface="+mn-lt"/>
                          <a:cs typeface="Arial" panose="020B0604020202020204" pitchFamily="34" charset="0"/>
                        </a:rPr>
                        <a:t>(n = 44)</a:t>
                      </a:r>
                    </a:p>
                  </a:txBody>
                  <a:tcPr marL="182880" marR="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1600" b="1" i="1" dirty="0">
                          <a:solidFill>
                            <a:schemeClr val="tx1"/>
                          </a:solidFill>
                          <a:latin typeface="+mn-lt"/>
                          <a:cs typeface="Arial" panose="020B0604020202020204" pitchFamily="34" charset="0"/>
                        </a:rPr>
                        <a:t>P</a:t>
                      </a:r>
                      <a:r>
                        <a:rPr lang="en-US" sz="1600" b="1" i="0" dirty="0">
                          <a:solidFill>
                            <a:schemeClr val="tx1"/>
                          </a:solidFill>
                          <a:latin typeface="+mn-lt"/>
                          <a:cs typeface="Arial" panose="020B0604020202020204" pitchFamily="34" charset="0"/>
                        </a:rPr>
                        <a:t> Value</a:t>
                      </a:r>
                    </a:p>
                  </a:txBody>
                  <a:tcPr marL="182880" marR="182880" anchor="ctr">
                    <a:lnL w="12700"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75000"/>
                        <a:lumOff val="25000"/>
                      </a:schemeClr>
                    </a:solidFill>
                  </a:tcPr>
                </a:tc>
                <a:extLst>
                  <a:ext uri="{0D108BD9-81ED-4DB2-BD59-A6C34878D82A}">
                    <a16:rowId xmlns:a16="http://schemas.microsoft.com/office/drawing/2014/main" val="479849374"/>
                  </a:ext>
                </a:extLst>
              </a:tr>
              <a:tr h="46919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latin typeface="+mn-lt"/>
                          <a:cs typeface="Arial" panose="020B0604020202020204" pitchFamily="34" charset="0"/>
                        </a:rPr>
                        <a:t>24%</a:t>
                      </a:r>
                    </a:p>
                  </a:txBody>
                  <a:tcPr marL="182880" marR="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latin typeface="+mn-lt"/>
                          <a:cs typeface="Arial" panose="020B0604020202020204" pitchFamily="34" charset="0"/>
                        </a:rPr>
                        <a:t>5%</a:t>
                      </a:r>
                    </a:p>
                  </a:txBody>
                  <a:tcPr marL="182880" marR="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0" dirty="0">
                          <a:solidFill>
                            <a:schemeClr val="bg1"/>
                          </a:solidFill>
                          <a:latin typeface="+mn-lt"/>
                          <a:cs typeface="Arial" panose="020B0604020202020204" pitchFamily="34" charset="0"/>
                        </a:rPr>
                        <a:t>0.013</a:t>
                      </a:r>
                    </a:p>
                  </a:txBody>
                  <a:tcPr marL="182880" marR="18288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135301822"/>
                  </a:ext>
                </a:extLst>
              </a:tr>
            </a:tbl>
          </a:graphicData>
        </a:graphic>
      </p:graphicFrame>
      <p:sp>
        <p:nvSpPr>
          <p:cNvPr id="27" name="TextBox 26">
            <a:extLst>
              <a:ext uri="{FF2B5EF4-FFF2-40B4-BE49-F238E27FC236}">
                <a16:creationId xmlns:a16="http://schemas.microsoft.com/office/drawing/2014/main" id="{0A5F4646-3433-46D6-D7D5-A6EC6D0C196F}"/>
              </a:ext>
            </a:extLst>
          </p:cNvPr>
          <p:cNvSpPr txBox="1"/>
          <p:nvPr/>
        </p:nvSpPr>
        <p:spPr>
          <a:xfrm>
            <a:off x="716848" y="2222484"/>
            <a:ext cx="4211257" cy="369332"/>
          </a:xfrm>
          <a:prstGeom prst="rect">
            <a:avLst/>
          </a:prstGeom>
          <a:noFill/>
          <a:ln>
            <a:noFill/>
          </a:ln>
        </p:spPr>
        <p:txBody>
          <a:bodyPr wrap="square" rtlCol="0">
            <a:spAutoFit/>
          </a:bodyPr>
          <a:lstStyle/>
          <a:p>
            <a:pPr marL="0" marR="0" lvl="0" indent="0" algn="ctr" defTabSz="609585"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TI Conversion Rate</a:t>
            </a:r>
          </a:p>
        </p:txBody>
      </p:sp>
      <p:sp>
        <p:nvSpPr>
          <p:cNvPr id="17" name="TextBox 16">
            <a:extLst>
              <a:ext uri="{FF2B5EF4-FFF2-40B4-BE49-F238E27FC236}">
                <a16:creationId xmlns:a16="http://schemas.microsoft.com/office/drawing/2014/main" id="{13731AD1-44FD-CB15-E779-2BF781F7545F}"/>
              </a:ext>
            </a:extLst>
          </p:cNvPr>
          <p:cNvSpPr txBox="1"/>
          <p:nvPr/>
        </p:nvSpPr>
        <p:spPr bwMode="auto">
          <a:xfrm rot="16200000">
            <a:off x="4714152" y="3882652"/>
            <a:ext cx="10738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a:r>
          </a:p>
        </p:txBody>
      </p:sp>
      <p:grpSp>
        <p:nvGrpSpPr>
          <p:cNvPr id="20" name="Group 19">
            <a:extLst>
              <a:ext uri="{FF2B5EF4-FFF2-40B4-BE49-F238E27FC236}">
                <a16:creationId xmlns:a16="http://schemas.microsoft.com/office/drawing/2014/main" id="{83A1636A-D237-E4F9-AC78-97E15C169CAE}"/>
              </a:ext>
            </a:extLst>
          </p:cNvPr>
          <p:cNvGrpSpPr/>
          <p:nvPr/>
        </p:nvGrpSpPr>
        <p:grpSpPr>
          <a:xfrm>
            <a:off x="5271636" y="2470957"/>
            <a:ext cx="458779" cy="3051340"/>
            <a:chOff x="1988304" y="2227896"/>
            <a:chExt cx="458779" cy="3265704"/>
          </a:xfrm>
        </p:grpSpPr>
        <p:sp>
          <p:nvSpPr>
            <p:cNvPr id="21" name="TextBox 20">
              <a:extLst>
                <a:ext uri="{FF2B5EF4-FFF2-40B4-BE49-F238E27FC236}">
                  <a16:creationId xmlns:a16="http://schemas.microsoft.com/office/drawing/2014/main" id="{464D68D2-B144-0023-69D1-7635AB9AEFE7}"/>
                </a:ext>
              </a:extLst>
            </p:cNvPr>
            <p:cNvSpPr txBox="1"/>
            <p:nvPr/>
          </p:nvSpPr>
          <p:spPr bwMode="auto">
            <a:xfrm>
              <a:off x="1988304" y="2227896"/>
              <a:ext cx="458779" cy="329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22" name="TextBox 21">
              <a:extLst>
                <a:ext uri="{FF2B5EF4-FFF2-40B4-BE49-F238E27FC236}">
                  <a16:creationId xmlns:a16="http://schemas.microsoft.com/office/drawing/2014/main" id="{F28CFEC5-C947-13BF-0D23-FF3035DAE3C1}"/>
                </a:ext>
              </a:extLst>
            </p:cNvPr>
            <p:cNvSpPr txBox="1"/>
            <p:nvPr/>
          </p:nvSpPr>
          <p:spPr bwMode="auto">
            <a:xfrm>
              <a:off x="2079675" y="2808034"/>
              <a:ext cx="367408" cy="329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28" name="TextBox 27">
              <a:extLst>
                <a:ext uri="{FF2B5EF4-FFF2-40B4-BE49-F238E27FC236}">
                  <a16:creationId xmlns:a16="http://schemas.microsoft.com/office/drawing/2014/main" id="{1A949F6E-36EA-4622-CB4F-CAA41D24F996}"/>
                </a:ext>
              </a:extLst>
            </p:cNvPr>
            <p:cNvSpPr txBox="1"/>
            <p:nvPr/>
          </p:nvSpPr>
          <p:spPr bwMode="auto">
            <a:xfrm>
              <a:off x="2079675" y="3402470"/>
              <a:ext cx="367408" cy="329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29" name="TextBox 28">
              <a:extLst>
                <a:ext uri="{FF2B5EF4-FFF2-40B4-BE49-F238E27FC236}">
                  <a16:creationId xmlns:a16="http://schemas.microsoft.com/office/drawing/2014/main" id="{8E808C80-64D6-E2CB-6323-A80C277E56E6}"/>
                </a:ext>
              </a:extLst>
            </p:cNvPr>
            <p:cNvSpPr txBox="1"/>
            <p:nvPr/>
          </p:nvSpPr>
          <p:spPr bwMode="auto">
            <a:xfrm>
              <a:off x="2079675" y="3984380"/>
              <a:ext cx="367408" cy="329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30" name="TextBox 29">
              <a:extLst>
                <a:ext uri="{FF2B5EF4-FFF2-40B4-BE49-F238E27FC236}">
                  <a16:creationId xmlns:a16="http://schemas.microsoft.com/office/drawing/2014/main" id="{777D25BC-29AE-3A7C-BAC0-1ACA80FDC772}"/>
                </a:ext>
              </a:extLst>
            </p:cNvPr>
            <p:cNvSpPr txBox="1"/>
            <p:nvPr/>
          </p:nvSpPr>
          <p:spPr bwMode="auto">
            <a:xfrm>
              <a:off x="2079675" y="4578816"/>
              <a:ext cx="367408" cy="329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31" name="TextBox 30">
              <a:extLst>
                <a:ext uri="{FF2B5EF4-FFF2-40B4-BE49-F238E27FC236}">
                  <a16:creationId xmlns:a16="http://schemas.microsoft.com/office/drawing/2014/main" id="{9AB52DEE-A2FF-8465-5622-527923C05C0D}"/>
                </a:ext>
              </a:extLst>
            </p:cNvPr>
            <p:cNvSpPr txBox="1"/>
            <p:nvPr/>
          </p:nvSpPr>
          <p:spPr bwMode="auto">
            <a:xfrm>
              <a:off x="2171046" y="5164201"/>
              <a:ext cx="276037" cy="329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sp>
        <p:nvSpPr>
          <p:cNvPr id="46" name="Freeform: Shape 45">
            <a:extLst>
              <a:ext uri="{FF2B5EF4-FFF2-40B4-BE49-F238E27FC236}">
                <a16:creationId xmlns:a16="http://schemas.microsoft.com/office/drawing/2014/main" id="{B3534D3C-4924-D4A8-377C-B7D5232FF43A}"/>
              </a:ext>
            </a:extLst>
          </p:cNvPr>
          <p:cNvSpPr/>
          <p:nvPr/>
        </p:nvSpPr>
        <p:spPr bwMode="auto">
          <a:xfrm>
            <a:off x="5788591" y="2660650"/>
            <a:ext cx="5535807" cy="2724630"/>
          </a:xfrm>
          <a:custGeom>
            <a:avLst/>
            <a:gdLst>
              <a:gd name="connsiteX0" fmla="*/ 0 w 8221980"/>
              <a:gd name="connsiteY0" fmla="*/ 0 h 3032760"/>
              <a:gd name="connsiteX1" fmla="*/ 0 w 8221980"/>
              <a:gd name="connsiteY1" fmla="*/ 3032760 h 3032760"/>
              <a:gd name="connsiteX2" fmla="*/ 8221980 w 8221980"/>
              <a:gd name="connsiteY2" fmla="*/ 3032760 h 3032760"/>
            </a:gdLst>
            <a:ahLst/>
            <a:cxnLst>
              <a:cxn ang="0">
                <a:pos x="connsiteX0" y="connsiteY0"/>
              </a:cxn>
              <a:cxn ang="0">
                <a:pos x="connsiteX1" y="connsiteY1"/>
              </a:cxn>
              <a:cxn ang="0">
                <a:pos x="connsiteX2" y="connsiteY2"/>
              </a:cxn>
            </a:cxnLst>
            <a:rect l="l" t="t" r="r" b="b"/>
            <a:pathLst>
              <a:path w="8221980" h="3032760">
                <a:moveTo>
                  <a:pt x="0" y="0"/>
                </a:moveTo>
                <a:lnTo>
                  <a:pt x="0" y="3032760"/>
                </a:lnTo>
                <a:lnTo>
                  <a:pt x="8221980" y="303276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7" name="TextBox 46">
            <a:extLst>
              <a:ext uri="{FF2B5EF4-FFF2-40B4-BE49-F238E27FC236}">
                <a16:creationId xmlns:a16="http://schemas.microsoft.com/office/drawing/2014/main" id="{390F4F34-9AF4-E481-517B-FFE60E3A5772}"/>
              </a:ext>
            </a:extLst>
          </p:cNvPr>
          <p:cNvSpPr txBox="1"/>
          <p:nvPr/>
        </p:nvSpPr>
        <p:spPr bwMode="auto">
          <a:xfrm>
            <a:off x="6216388" y="2600076"/>
            <a:ext cx="2261701"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Pacritinib 200 mg BID</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BAT</a:t>
            </a:r>
          </a:p>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BAT = erythroid support</a:t>
            </a:r>
          </a:p>
        </p:txBody>
      </p:sp>
      <p:grpSp>
        <p:nvGrpSpPr>
          <p:cNvPr id="48" name="Group 47">
            <a:extLst>
              <a:ext uri="{FF2B5EF4-FFF2-40B4-BE49-F238E27FC236}">
                <a16:creationId xmlns:a16="http://schemas.microsoft.com/office/drawing/2014/main" id="{1F41E671-4C6D-C5FB-16AF-433F6CC0D647}"/>
              </a:ext>
            </a:extLst>
          </p:cNvPr>
          <p:cNvGrpSpPr/>
          <p:nvPr/>
        </p:nvGrpSpPr>
        <p:grpSpPr>
          <a:xfrm>
            <a:off x="5680978" y="2660650"/>
            <a:ext cx="116142" cy="2725166"/>
            <a:chOff x="2109892" y="2396701"/>
            <a:chExt cx="1245292" cy="2947242"/>
          </a:xfrm>
        </p:grpSpPr>
        <p:cxnSp>
          <p:nvCxnSpPr>
            <p:cNvPr id="49" name="Straight Connector 48">
              <a:extLst>
                <a:ext uri="{FF2B5EF4-FFF2-40B4-BE49-F238E27FC236}">
                  <a16:creationId xmlns:a16="http://schemas.microsoft.com/office/drawing/2014/main" id="{45FA3225-C0AD-BD1F-419B-D38EA83685CB}"/>
                </a:ext>
              </a:extLst>
            </p:cNvPr>
            <p:cNvCxnSpPr>
              <a:cxnSpLocks/>
            </p:cNvCxnSpPr>
            <p:nvPr/>
          </p:nvCxnSpPr>
          <p:spPr bwMode="auto">
            <a:xfrm>
              <a:off x="2109892" y="2396701"/>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057769E4-AEA4-2C6E-C10E-D13705AC09EA}"/>
                </a:ext>
              </a:extLst>
            </p:cNvPr>
            <p:cNvCxnSpPr>
              <a:cxnSpLocks/>
            </p:cNvCxnSpPr>
            <p:nvPr/>
          </p:nvCxnSpPr>
          <p:spPr bwMode="auto">
            <a:xfrm>
              <a:off x="2109892" y="2992551"/>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7CE7D623-AAF6-B7AA-25EE-7CC54E7EDB4E}"/>
                </a:ext>
              </a:extLst>
            </p:cNvPr>
            <p:cNvCxnSpPr>
              <a:cxnSpLocks/>
            </p:cNvCxnSpPr>
            <p:nvPr/>
          </p:nvCxnSpPr>
          <p:spPr bwMode="auto">
            <a:xfrm>
              <a:off x="2109892" y="3575768"/>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E41601FF-5AD5-A7ED-0C83-C1603C424230}"/>
                </a:ext>
              </a:extLst>
            </p:cNvPr>
            <p:cNvCxnSpPr>
              <a:cxnSpLocks/>
            </p:cNvCxnSpPr>
            <p:nvPr/>
          </p:nvCxnSpPr>
          <p:spPr bwMode="auto">
            <a:xfrm>
              <a:off x="2109892" y="4171618"/>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4E673424-AF65-5012-70D1-7C4920F52827}"/>
                </a:ext>
              </a:extLst>
            </p:cNvPr>
            <p:cNvCxnSpPr>
              <a:cxnSpLocks/>
            </p:cNvCxnSpPr>
            <p:nvPr/>
          </p:nvCxnSpPr>
          <p:spPr bwMode="auto">
            <a:xfrm>
              <a:off x="2109892" y="4748093"/>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B73D73CC-C0FB-9F03-D3FD-9F053B86B38F}"/>
                </a:ext>
              </a:extLst>
            </p:cNvPr>
            <p:cNvCxnSpPr>
              <a:cxnSpLocks/>
            </p:cNvCxnSpPr>
            <p:nvPr/>
          </p:nvCxnSpPr>
          <p:spPr bwMode="auto">
            <a:xfrm>
              <a:off x="2109892" y="5343943"/>
              <a:ext cx="1245292" cy="0"/>
            </a:xfrm>
            <a:prstGeom prst="line">
              <a:avLst/>
            </a:prstGeom>
            <a:noFill/>
            <a:ln w="28575" cap="flat" cmpd="sng" algn="ctr">
              <a:solidFill>
                <a:schemeClr val="bg1"/>
              </a:solidFill>
              <a:prstDash val="solid"/>
              <a:round/>
              <a:headEnd type="none" w="med" len="med"/>
              <a:tailEnd type="none" w="med" len="med"/>
            </a:ln>
            <a:effectLst/>
          </p:spPr>
        </p:cxnSp>
      </p:grpSp>
      <p:sp>
        <p:nvSpPr>
          <p:cNvPr id="62" name="TextBox 61">
            <a:extLst>
              <a:ext uri="{FF2B5EF4-FFF2-40B4-BE49-F238E27FC236}">
                <a16:creationId xmlns:a16="http://schemas.microsoft.com/office/drawing/2014/main" id="{87FE6AB2-424A-BF6A-5C35-3AC57686387F}"/>
              </a:ext>
            </a:extLst>
          </p:cNvPr>
          <p:cNvSpPr txBox="1"/>
          <p:nvPr/>
        </p:nvSpPr>
        <p:spPr>
          <a:xfrm>
            <a:off x="6043439" y="3389648"/>
            <a:ext cx="1410082" cy="307777"/>
          </a:xfrm>
          <a:prstGeom prst="rect">
            <a:avLst/>
          </a:prstGeom>
          <a:noFill/>
        </p:spPr>
        <p:txBody>
          <a:bodyPr wrap="square" rtlCol="0">
            <a:spAutoFit/>
          </a:bodyPr>
          <a:lstStyle/>
          <a:p>
            <a:pPr marL="0" marR="0" lvl="0" indent="0" algn="l" defTabSz="609585" rtl="0" eaLnBrk="1" fontAlgn="base" latinLnBrk="0" hangingPunct="1">
              <a:lnSpc>
                <a:spcPct val="100000"/>
              </a:lnSpc>
              <a:spcBef>
                <a:spcPct val="0"/>
              </a:spcBef>
              <a:spcAft>
                <a:spcPct val="0"/>
              </a:spcAft>
              <a:buClrTx/>
              <a:buSzTx/>
              <a:buFontTx/>
              <a:buNone/>
              <a:tabLst/>
              <a:defRPr/>
            </a:pPr>
            <a:r>
              <a:rPr kumimoji="0" lang="en-US" sz="1400" i="1"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P </a:t>
            </a:r>
            <a:r>
              <a:rPr kumimoji="0" lang="en-US" sz="140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 .013</a:t>
            </a:r>
          </a:p>
        </p:txBody>
      </p:sp>
      <p:sp>
        <p:nvSpPr>
          <p:cNvPr id="63" name="Rectangle 62">
            <a:extLst>
              <a:ext uri="{FF2B5EF4-FFF2-40B4-BE49-F238E27FC236}">
                <a16:creationId xmlns:a16="http://schemas.microsoft.com/office/drawing/2014/main" id="{8CA216E2-8225-FA62-5DCA-02E27518AF13}"/>
              </a:ext>
            </a:extLst>
          </p:cNvPr>
          <p:cNvSpPr/>
          <p:nvPr/>
        </p:nvSpPr>
        <p:spPr bwMode="auto">
          <a:xfrm>
            <a:off x="6099930" y="2679756"/>
            <a:ext cx="148858" cy="14885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4" name="Rectangle 63">
            <a:extLst>
              <a:ext uri="{FF2B5EF4-FFF2-40B4-BE49-F238E27FC236}">
                <a16:creationId xmlns:a16="http://schemas.microsoft.com/office/drawing/2014/main" id="{1B9375E7-136A-40F2-7194-B86C9A413519}"/>
              </a:ext>
            </a:extLst>
          </p:cNvPr>
          <p:cNvSpPr/>
          <p:nvPr/>
        </p:nvSpPr>
        <p:spPr bwMode="auto">
          <a:xfrm>
            <a:off x="6099930" y="2890337"/>
            <a:ext cx="148858" cy="14885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5" name="Rectangle 64">
            <a:extLst>
              <a:ext uri="{FF2B5EF4-FFF2-40B4-BE49-F238E27FC236}">
                <a16:creationId xmlns:a16="http://schemas.microsoft.com/office/drawing/2014/main" id="{726FF022-5CB3-6B43-D27C-6B06A9446792}"/>
              </a:ext>
            </a:extLst>
          </p:cNvPr>
          <p:cNvSpPr/>
          <p:nvPr/>
        </p:nvSpPr>
        <p:spPr bwMode="auto">
          <a:xfrm>
            <a:off x="6099930" y="3109798"/>
            <a:ext cx="148858" cy="148858"/>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6" name="Rectangle 65">
            <a:extLst>
              <a:ext uri="{FF2B5EF4-FFF2-40B4-BE49-F238E27FC236}">
                <a16:creationId xmlns:a16="http://schemas.microsoft.com/office/drawing/2014/main" id="{F88DA604-C67A-E818-CE3F-748FB537997C}"/>
              </a:ext>
            </a:extLst>
          </p:cNvPr>
          <p:cNvSpPr/>
          <p:nvPr/>
        </p:nvSpPr>
        <p:spPr bwMode="auto">
          <a:xfrm>
            <a:off x="5898529" y="4724400"/>
            <a:ext cx="345109" cy="65246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7" name="Rectangle 66">
            <a:extLst>
              <a:ext uri="{FF2B5EF4-FFF2-40B4-BE49-F238E27FC236}">
                <a16:creationId xmlns:a16="http://schemas.microsoft.com/office/drawing/2014/main" id="{F9EEDE3E-0421-4A1B-DAA1-0CBDCABF0346}"/>
              </a:ext>
            </a:extLst>
          </p:cNvPr>
          <p:cNvSpPr/>
          <p:nvPr/>
        </p:nvSpPr>
        <p:spPr bwMode="auto">
          <a:xfrm>
            <a:off x="6248805" y="5243512"/>
            <a:ext cx="345109" cy="13335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8" name="Rectangle 67">
            <a:extLst>
              <a:ext uri="{FF2B5EF4-FFF2-40B4-BE49-F238E27FC236}">
                <a16:creationId xmlns:a16="http://schemas.microsoft.com/office/drawing/2014/main" id="{1F1094C9-3753-7635-CF7A-84D09781450C}"/>
              </a:ext>
            </a:extLst>
          </p:cNvPr>
          <p:cNvSpPr/>
          <p:nvPr/>
        </p:nvSpPr>
        <p:spPr bwMode="auto">
          <a:xfrm>
            <a:off x="6593914" y="5138738"/>
            <a:ext cx="345109" cy="238125"/>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73" name="Group 72">
            <a:extLst>
              <a:ext uri="{FF2B5EF4-FFF2-40B4-BE49-F238E27FC236}">
                <a16:creationId xmlns:a16="http://schemas.microsoft.com/office/drawing/2014/main" id="{7B677920-389D-8571-3A47-2F839DBAC913}"/>
              </a:ext>
            </a:extLst>
          </p:cNvPr>
          <p:cNvGrpSpPr/>
          <p:nvPr/>
        </p:nvGrpSpPr>
        <p:grpSpPr>
          <a:xfrm>
            <a:off x="5983889" y="4312583"/>
            <a:ext cx="188311" cy="416579"/>
            <a:chOff x="6868628" y="4161621"/>
            <a:chExt cx="244580" cy="323842"/>
          </a:xfrm>
        </p:grpSpPr>
        <p:cxnSp>
          <p:nvCxnSpPr>
            <p:cNvPr id="70" name="Straight Connector 69">
              <a:extLst>
                <a:ext uri="{FF2B5EF4-FFF2-40B4-BE49-F238E27FC236}">
                  <a16:creationId xmlns:a16="http://schemas.microsoft.com/office/drawing/2014/main" id="{B318F5E3-42BA-1418-BBAB-B6785071921A}"/>
                </a:ext>
              </a:extLst>
            </p:cNvPr>
            <p:cNvCxnSpPr>
              <a:cxnSpLocks/>
            </p:cNvCxnSpPr>
            <p:nvPr/>
          </p:nvCxnSpPr>
          <p:spPr bwMode="auto">
            <a:xfrm>
              <a:off x="6868628" y="4161621"/>
              <a:ext cx="244580"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6E67E373-6180-05AF-C75D-2A29D4C6E75E}"/>
                </a:ext>
              </a:extLst>
            </p:cNvPr>
            <p:cNvCxnSpPr>
              <a:cxnSpLocks/>
            </p:cNvCxnSpPr>
            <p:nvPr/>
          </p:nvCxnSpPr>
          <p:spPr bwMode="auto">
            <a:xfrm>
              <a:off x="6990918" y="4161621"/>
              <a:ext cx="0" cy="323842"/>
            </a:xfrm>
            <a:prstGeom prst="line">
              <a:avLst/>
            </a:prstGeom>
            <a:noFill/>
            <a:ln w="28575" cap="flat" cmpd="sng" algn="ctr">
              <a:solidFill>
                <a:schemeClr val="bg1"/>
              </a:solidFill>
              <a:prstDash val="solid"/>
              <a:round/>
              <a:headEnd type="none" w="med" len="med"/>
              <a:tailEnd type="none" w="med" len="med"/>
            </a:ln>
            <a:effectLst/>
          </p:spPr>
        </p:cxnSp>
      </p:grpSp>
      <p:grpSp>
        <p:nvGrpSpPr>
          <p:cNvPr id="74" name="Group 73">
            <a:extLst>
              <a:ext uri="{FF2B5EF4-FFF2-40B4-BE49-F238E27FC236}">
                <a16:creationId xmlns:a16="http://schemas.microsoft.com/office/drawing/2014/main" id="{682A196F-24C1-8716-7BC6-B28A00916995}"/>
              </a:ext>
            </a:extLst>
          </p:cNvPr>
          <p:cNvGrpSpPr/>
          <p:nvPr/>
        </p:nvGrpSpPr>
        <p:grpSpPr>
          <a:xfrm>
            <a:off x="6322037" y="4957763"/>
            <a:ext cx="188311" cy="286121"/>
            <a:chOff x="6868628" y="4161621"/>
            <a:chExt cx="244580" cy="323842"/>
          </a:xfrm>
        </p:grpSpPr>
        <p:cxnSp>
          <p:nvCxnSpPr>
            <p:cNvPr id="75" name="Straight Connector 74">
              <a:extLst>
                <a:ext uri="{FF2B5EF4-FFF2-40B4-BE49-F238E27FC236}">
                  <a16:creationId xmlns:a16="http://schemas.microsoft.com/office/drawing/2014/main" id="{20B48C60-6E98-36E5-07CF-7CE3B193CB1C}"/>
                </a:ext>
              </a:extLst>
            </p:cNvPr>
            <p:cNvCxnSpPr>
              <a:cxnSpLocks/>
            </p:cNvCxnSpPr>
            <p:nvPr/>
          </p:nvCxnSpPr>
          <p:spPr bwMode="auto">
            <a:xfrm>
              <a:off x="6868628" y="4161621"/>
              <a:ext cx="244580" cy="0"/>
            </a:xfrm>
            <a:prstGeom prst="line">
              <a:avLst/>
            </a:prstGeom>
            <a:noFill/>
            <a:ln w="28575" cap="flat" cmpd="sng" algn="ctr">
              <a:solidFill>
                <a:schemeClr val="bg1"/>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0C67226C-1D18-5DAB-6A87-024C7D7C1B34}"/>
                </a:ext>
              </a:extLst>
            </p:cNvPr>
            <p:cNvCxnSpPr>
              <a:cxnSpLocks/>
            </p:cNvCxnSpPr>
            <p:nvPr/>
          </p:nvCxnSpPr>
          <p:spPr bwMode="auto">
            <a:xfrm>
              <a:off x="6990918" y="4161621"/>
              <a:ext cx="0" cy="323842"/>
            </a:xfrm>
            <a:prstGeom prst="line">
              <a:avLst/>
            </a:prstGeom>
            <a:noFill/>
            <a:ln w="28575" cap="flat" cmpd="sng" algn="ctr">
              <a:solidFill>
                <a:schemeClr val="bg1"/>
              </a:solidFill>
              <a:prstDash val="solid"/>
              <a:round/>
              <a:headEnd type="none" w="med" len="med"/>
              <a:tailEnd type="none" w="med" len="med"/>
            </a:ln>
            <a:effectLst/>
          </p:spPr>
        </p:cxnSp>
      </p:grpSp>
      <p:grpSp>
        <p:nvGrpSpPr>
          <p:cNvPr id="77" name="Group 76">
            <a:extLst>
              <a:ext uri="{FF2B5EF4-FFF2-40B4-BE49-F238E27FC236}">
                <a16:creationId xmlns:a16="http://schemas.microsoft.com/office/drawing/2014/main" id="{E6165767-3EF2-4CFA-1EA9-B4B5E88E190C}"/>
              </a:ext>
            </a:extLst>
          </p:cNvPr>
          <p:cNvGrpSpPr/>
          <p:nvPr/>
        </p:nvGrpSpPr>
        <p:grpSpPr>
          <a:xfrm>
            <a:off x="6673079" y="4334276"/>
            <a:ext cx="188311" cy="813987"/>
            <a:chOff x="6868628" y="4161621"/>
            <a:chExt cx="244580" cy="323842"/>
          </a:xfrm>
        </p:grpSpPr>
        <p:cxnSp>
          <p:nvCxnSpPr>
            <p:cNvPr id="78" name="Straight Connector 77">
              <a:extLst>
                <a:ext uri="{FF2B5EF4-FFF2-40B4-BE49-F238E27FC236}">
                  <a16:creationId xmlns:a16="http://schemas.microsoft.com/office/drawing/2014/main" id="{75A19DCD-A788-4BE7-D61C-94014C03D8BB}"/>
                </a:ext>
              </a:extLst>
            </p:cNvPr>
            <p:cNvCxnSpPr>
              <a:cxnSpLocks/>
            </p:cNvCxnSpPr>
            <p:nvPr/>
          </p:nvCxnSpPr>
          <p:spPr bwMode="auto">
            <a:xfrm>
              <a:off x="6868628" y="4161621"/>
              <a:ext cx="244580" cy="0"/>
            </a:xfrm>
            <a:prstGeom prst="line">
              <a:avLst/>
            </a:prstGeom>
            <a:noFill/>
            <a:ln w="28575" cap="flat" cmpd="sng" algn="ctr">
              <a:solidFill>
                <a:schemeClr val="bg1"/>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E8C6540C-D037-8023-1C25-50D6F0E9843E}"/>
                </a:ext>
              </a:extLst>
            </p:cNvPr>
            <p:cNvCxnSpPr>
              <a:cxnSpLocks/>
            </p:cNvCxnSpPr>
            <p:nvPr/>
          </p:nvCxnSpPr>
          <p:spPr bwMode="auto">
            <a:xfrm>
              <a:off x="6990918" y="4161621"/>
              <a:ext cx="0" cy="323842"/>
            </a:xfrm>
            <a:prstGeom prst="line">
              <a:avLst/>
            </a:prstGeom>
            <a:noFill/>
            <a:ln w="28575" cap="flat" cmpd="sng" algn="ctr">
              <a:solidFill>
                <a:schemeClr val="bg1"/>
              </a:solidFill>
              <a:prstDash val="solid"/>
              <a:round/>
              <a:headEnd type="none" w="med" len="med"/>
              <a:tailEnd type="none" w="med" len="med"/>
            </a:ln>
            <a:effectLst/>
          </p:spPr>
        </p:cxnSp>
      </p:grpSp>
      <p:sp>
        <p:nvSpPr>
          <p:cNvPr id="80" name="Rectangle 79">
            <a:extLst>
              <a:ext uri="{FF2B5EF4-FFF2-40B4-BE49-F238E27FC236}">
                <a16:creationId xmlns:a16="http://schemas.microsoft.com/office/drawing/2014/main" id="{ABF59E03-E064-034D-A289-020505C326DF}"/>
              </a:ext>
            </a:extLst>
          </p:cNvPr>
          <p:cNvSpPr/>
          <p:nvPr/>
        </p:nvSpPr>
        <p:spPr bwMode="auto">
          <a:xfrm>
            <a:off x="7746573" y="4700588"/>
            <a:ext cx="345109" cy="67627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1" name="Rectangle 80">
            <a:extLst>
              <a:ext uri="{FF2B5EF4-FFF2-40B4-BE49-F238E27FC236}">
                <a16:creationId xmlns:a16="http://schemas.microsoft.com/office/drawing/2014/main" id="{A3DEA7A0-A9C9-5C2F-804D-C966C8AEEC16}"/>
              </a:ext>
            </a:extLst>
          </p:cNvPr>
          <p:cNvSpPr/>
          <p:nvPr/>
        </p:nvSpPr>
        <p:spPr bwMode="auto">
          <a:xfrm>
            <a:off x="8096849" y="5291138"/>
            <a:ext cx="345109" cy="8572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82" name="Group 81">
            <a:extLst>
              <a:ext uri="{FF2B5EF4-FFF2-40B4-BE49-F238E27FC236}">
                <a16:creationId xmlns:a16="http://schemas.microsoft.com/office/drawing/2014/main" id="{649F9A56-9AF4-D338-2620-DB54A9325BAE}"/>
              </a:ext>
            </a:extLst>
          </p:cNvPr>
          <p:cNvGrpSpPr/>
          <p:nvPr/>
        </p:nvGrpSpPr>
        <p:grpSpPr>
          <a:xfrm>
            <a:off x="7831933" y="4114799"/>
            <a:ext cx="188311" cy="590551"/>
            <a:chOff x="6868628" y="4161621"/>
            <a:chExt cx="244580" cy="323842"/>
          </a:xfrm>
        </p:grpSpPr>
        <p:cxnSp>
          <p:nvCxnSpPr>
            <p:cNvPr id="83" name="Straight Connector 82">
              <a:extLst>
                <a:ext uri="{FF2B5EF4-FFF2-40B4-BE49-F238E27FC236}">
                  <a16:creationId xmlns:a16="http://schemas.microsoft.com/office/drawing/2014/main" id="{5FD8BADD-FE5A-1F57-198B-9D1D22108BFB}"/>
                </a:ext>
              </a:extLst>
            </p:cNvPr>
            <p:cNvCxnSpPr>
              <a:cxnSpLocks/>
            </p:cNvCxnSpPr>
            <p:nvPr/>
          </p:nvCxnSpPr>
          <p:spPr bwMode="auto">
            <a:xfrm>
              <a:off x="6868628" y="4161621"/>
              <a:ext cx="244580"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0D56B181-4ED0-9B1A-0FCD-3923FFDA026E}"/>
                </a:ext>
              </a:extLst>
            </p:cNvPr>
            <p:cNvCxnSpPr>
              <a:cxnSpLocks/>
            </p:cNvCxnSpPr>
            <p:nvPr/>
          </p:nvCxnSpPr>
          <p:spPr bwMode="auto">
            <a:xfrm>
              <a:off x="6990918" y="4161621"/>
              <a:ext cx="0" cy="323842"/>
            </a:xfrm>
            <a:prstGeom prst="line">
              <a:avLst/>
            </a:prstGeom>
            <a:noFill/>
            <a:ln w="28575" cap="flat" cmpd="sng" algn="ctr">
              <a:solidFill>
                <a:schemeClr val="bg1"/>
              </a:solidFill>
              <a:prstDash val="solid"/>
              <a:round/>
              <a:headEnd type="none" w="med" len="med"/>
              <a:tailEnd type="none" w="med" len="med"/>
            </a:ln>
            <a:effectLst/>
          </p:spPr>
        </p:cxnSp>
      </p:grpSp>
      <p:grpSp>
        <p:nvGrpSpPr>
          <p:cNvPr id="85" name="Group 84">
            <a:extLst>
              <a:ext uri="{FF2B5EF4-FFF2-40B4-BE49-F238E27FC236}">
                <a16:creationId xmlns:a16="http://schemas.microsoft.com/office/drawing/2014/main" id="{9B624573-150D-99C8-0666-056B6F502915}"/>
              </a:ext>
            </a:extLst>
          </p:cNvPr>
          <p:cNvGrpSpPr/>
          <p:nvPr/>
        </p:nvGrpSpPr>
        <p:grpSpPr>
          <a:xfrm>
            <a:off x="8170081" y="4962526"/>
            <a:ext cx="188311" cy="328612"/>
            <a:chOff x="6868628" y="4161621"/>
            <a:chExt cx="244580" cy="323842"/>
          </a:xfrm>
        </p:grpSpPr>
        <p:cxnSp>
          <p:nvCxnSpPr>
            <p:cNvPr id="86" name="Straight Connector 85">
              <a:extLst>
                <a:ext uri="{FF2B5EF4-FFF2-40B4-BE49-F238E27FC236}">
                  <a16:creationId xmlns:a16="http://schemas.microsoft.com/office/drawing/2014/main" id="{5D156219-B3ED-AA7F-9515-EA95C07A42CA}"/>
                </a:ext>
              </a:extLst>
            </p:cNvPr>
            <p:cNvCxnSpPr>
              <a:cxnSpLocks/>
            </p:cNvCxnSpPr>
            <p:nvPr/>
          </p:nvCxnSpPr>
          <p:spPr bwMode="auto">
            <a:xfrm>
              <a:off x="6868628" y="4161621"/>
              <a:ext cx="244580" cy="0"/>
            </a:xfrm>
            <a:prstGeom prst="line">
              <a:avLst/>
            </a:prstGeom>
            <a:noFill/>
            <a:ln w="28575" cap="flat" cmpd="sng" algn="ctr">
              <a:solidFill>
                <a:schemeClr val="bg1"/>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9BB0948A-BD51-224E-86E3-7FD44DEC3268}"/>
                </a:ext>
              </a:extLst>
            </p:cNvPr>
            <p:cNvCxnSpPr>
              <a:cxnSpLocks/>
            </p:cNvCxnSpPr>
            <p:nvPr/>
          </p:nvCxnSpPr>
          <p:spPr bwMode="auto">
            <a:xfrm>
              <a:off x="6990918" y="4161621"/>
              <a:ext cx="0" cy="323842"/>
            </a:xfrm>
            <a:prstGeom prst="line">
              <a:avLst/>
            </a:prstGeom>
            <a:noFill/>
            <a:ln w="28575" cap="flat" cmpd="sng" algn="ctr">
              <a:solidFill>
                <a:schemeClr val="bg1"/>
              </a:solidFill>
              <a:prstDash val="solid"/>
              <a:round/>
              <a:headEnd type="none" w="med" len="med"/>
              <a:tailEnd type="none" w="med" len="med"/>
            </a:ln>
            <a:effectLst/>
          </p:spPr>
        </p:cxnSp>
      </p:grpSp>
      <p:sp>
        <p:nvSpPr>
          <p:cNvPr id="88" name="Rectangle 87">
            <a:extLst>
              <a:ext uri="{FF2B5EF4-FFF2-40B4-BE49-F238E27FC236}">
                <a16:creationId xmlns:a16="http://schemas.microsoft.com/office/drawing/2014/main" id="{A17EAA5E-4F21-72E1-42A6-C9DDC1B5E5A6}"/>
              </a:ext>
            </a:extLst>
          </p:cNvPr>
          <p:cNvSpPr/>
          <p:nvPr/>
        </p:nvSpPr>
        <p:spPr bwMode="auto">
          <a:xfrm>
            <a:off x="8669219" y="4610100"/>
            <a:ext cx="345109" cy="76676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9" name="Rectangle 88">
            <a:extLst>
              <a:ext uri="{FF2B5EF4-FFF2-40B4-BE49-F238E27FC236}">
                <a16:creationId xmlns:a16="http://schemas.microsoft.com/office/drawing/2014/main" id="{59FC2763-542E-B3C8-FAC7-01FC569D4711}"/>
              </a:ext>
            </a:extLst>
          </p:cNvPr>
          <p:cNvSpPr/>
          <p:nvPr/>
        </p:nvSpPr>
        <p:spPr bwMode="auto">
          <a:xfrm>
            <a:off x="9019495" y="5172076"/>
            <a:ext cx="345109" cy="204788"/>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90" name="Group 89">
            <a:extLst>
              <a:ext uri="{FF2B5EF4-FFF2-40B4-BE49-F238E27FC236}">
                <a16:creationId xmlns:a16="http://schemas.microsoft.com/office/drawing/2014/main" id="{F00CE01F-FE36-C32D-CDB8-A6326AE0DA53}"/>
              </a:ext>
            </a:extLst>
          </p:cNvPr>
          <p:cNvGrpSpPr/>
          <p:nvPr/>
        </p:nvGrpSpPr>
        <p:grpSpPr>
          <a:xfrm>
            <a:off x="8754579" y="4039373"/>
            <a:ext cx="188311" cy="570728"/>
            <a:chOff x="6868628" y="4161621"/>
            <a:chExt cx="244580" cy="323842"/>
          </a:xfrm>
        </p:grpSpPr>
        <p:cxnSp>
          <p:nvCxnSpPr>
            <p:cNvPr id="91" name="Straight Connector 90">
              <a:extLst>
                <a:ext uri="{FF2B5EF4-FFF2-40B4-BE49-F238E27FC236}">
                  <a16:creationId xmlns:a16="http://schemas.microsoft.com/office/drawing/2014/main" id="{BFE7217D-C7A4-FAA4-5016-6B8745241EBA}"/>
                </a:ext>
              </a:extLst>
            </p:cNvPr>
            <p:cNvCxnSpPr>
              <a:cxnSpLocks/>
            </p:cNvCxnSpPr>
            <p:nvPr/>
          </p:nvCxnSpPr>
          <p:spPr bwMode="auto">
            <a:xfrm>
              <a:off x="6868628" y="4161621"/>
              <a:ext cx="244580"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8979D212-BC03-FF62-B6B8-FD43C6F32B6A}"/>
                </a:ext>
              </a:extLst>
            </p:cNvPr>
            <p:cNvCxnSpPr>
              <a:cxnSpLocks/>
            </p:cNvCxnSpPr>
            <p:nvPr/>
          </p:nvCxnSpPr>
          <p:spPr bwMode="auto">
            <a:xfrm>
              <a:off x="6990918" y="4161621"/>
              <a:ext cx="0" cy="323842"/>
            </a:xfrm>
            <a:prstGeom prst="line">
              <a:avLst/>
            </a:prstGeom>
            <a:noFill/>
            <a:ln w="28575" cap="flat" cmpd="sng" algn="ctr">
              <a:solidFill>
                <a:schemeClr val="bg1"/>
              </a:solidFill>
              <a:prstDash val="solid"/>
              <a:round/>
              <a:headEnd type="none" w="med" len="med"/>
              <a:tailEnd type="none" w="med" len="med"/>
            </a:ln>
            <a:effectLst/>
          </p:spPr>
        </p:cxnSp>
      </p:grpSp>
      <p:grpSp>
        <p:nvGrpSpPr>
          <p:cNvPr id="93" name="Group 92">
            <a:extLst>
              <a:ext uri="{FF2B5EF4-FFF2-40B4-BE49-F238E27FC236}">
                <a16:creationId xmlns:a16="http://schemas.microsoft.com/office/drawing/2014/main" id="{6A551470-2FA6-2BD8-AD64-F0CCA63F7C51}"/>
              </a:ext>
            </a:extLst>
          </p:cNvPr>
          <p:cNvGrpSpPr/>
          <p:nvPr/>
        </p:nvGrpSpPr>
        <p:grpSpPr>
          <a:xfrm>
            <a:off x="9092727" y="4716596"/>
            <a:ext cx="188311" cy="460242"/>
            <a:chOff x="6868628" y="4161621"/>
            <a:chExt cx="244580" cy="323842"/>
          </a:xfrm>
        </p:grpSpPr>
        <p:cxnSp>
          <p:nvCxnSpPr>
            <p:cNvPr id="94" name="Straight Connector 93">
              <a:extLst>
                <a:ext uri="{FF2B5EF4-FFF2-40B4-BE49-F238E27FC236}">
                  <a16:creationId xmlns:a16="http://schemas.microsoft.com/office/drawing/2014/main" id="{60A79FA7-B71E-8394-1AC3-0118FDD5C0A3}"/>
                </a:ext>
              </a:extLst>
            </p:cNvPr>
            <p:cNvCxnSpPr>
              <a:cxnSpLocks/>
            </p:cNvCxnSpPr>
            <p:nvPr/>
          </p:nvCxnSpPr>
          <p:spPr bwMode="auto">
            <a:xfrm>
              <a:off x="6868628" y="4161621"/>
              <a:ext cx="244580" cy="0"/>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B1287E4E-2C63-303F-FEB0-A2D885872AEF}"/>
                </a:ext>
              </a:extLst>
            </p:cNvPr>
            <p:cNvCxnSpPr>
              <a:cxnSpLocks/>
            </p:cNvCxnSpPr>
            <p:nvPr/>
          </p:nvCxnSpPr>
          <p:spPr bwMode="auto">
            <a:xfrm>
              <a:off x="6990918" y="4161621"/>
              <a:ext cx="0" cy="323842"/>
            </a:xfrm>
            <a:prstGeom prst="line">
              <a:avLst/>
            </a:prstGeom>
            <a:noFill/>
            <a:ln w="28575" cap="flat" cmpd="sng" algn="ctr">
              <a:solidFill>
                <a:schemeClr val="bg1"/>
              </a:solidFill>
              <a:prstDash val="solid"/>
              <a:round/>
              <a:headEnd type="none" w="med" len="med"/>
              <a:tailEnd type="none" w="med" len="med"/>
            </a:ln>
            <a:effectLst/>
          </p:spPr>
        </p:cxnSp>
      </p:grpSp>
      <p:sp>
        <p:nvSpPr>
          <p:cNvPr id="96" name="Rectangle 95">
            <a:extLst>
              <a:ext uri="{FF2B5EF4-FFF2-40B4-BE49-F238E27FC236}">
                <a16:creationId xmlns:a16="http://schemas.microsoft.com/office/drawing/2014/main" id="{C49BD106-84C3-463B-B624-0ADCAE98A115}"/>
              </a:ext>
            </a:extLst>
          </p:cNvPr>
          <p:cNvSpPr/>
          <p:nvPr/>
        </p:nvSpPr>
        <p:spPr bwMode="auto">
          <a:xfrm>
            <a:off x="9582545" y="4872038"/>
            <a:ext cx="345109" cy="50482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7" name="Rectangle 96">
            <a:extLst>
              <a:ext uri="{FF2B5EF4-FFF2-40B4-BE49-F238E27FC236}">
                <a16:creationId xmlns:a16="http://schemas.microsoft.com/office/drawing/2014/main" id="{826E2917-9D00-87C6-6ECD-DC006706F304}"/>
              </a:ext>
            </a:extLst>
          </p:cNvPr>
          <p:cNvSpPr/>
          <p:nvPr/>
        </p:nvSpPr>
        <p:spPr bwMode="auto">
          <a:xfrm>
            <a:off x="9932821" y="5262562"/>
            <a:ext cx="345109" cy="114301"/>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98" name="Group 97">
            <a:extLst>
              <a:ext uri="{FF2B5EF4-FFF2-40B4-BE49-F238E27FC236}">
                <a16:creationId xmlns:a16="http://schemas.microsoft.com/office/drawing/2014/main" id="{4C9D0BBE-DBF6-E194-E0AA-FCA1CFAE0CE9}"/>
              </a:ext>
            </a:extLst>
          </p:cNvPr>
          <p:cNvGrpSpPr/>
          <p:nvPr/>
        </p:nvGrpSpPr>
        <p:grpSpPr>
          <a:xfrm>
            <a:off x="9667905" y="4343052"/>
            <a:ext cx="188311" cy="527375"/>
            <a:chOff x="6868628" y="4161621"/>
            <a:chExt cx="244580" cy="323842"/>
          </a:xfrm>
        </p:grpSpPr>
        <p:cxnSp>
          <p:nvCxnSpPr>
            <p:cNvPr id="99" name="Straight Connector 98">
              <a:extLst>
                <a:ext uri="{FF2B5EF4-FFF2-40B4-BE49-F238E27FC236}">
                  <a16:creationId xmlns:a16="http://schemas.microsoft.com/office/drawing/2014/main" id="{D04E90A1-717E-11C9-08EC-6C5F37469355}"/>
                </a:ext>
              </a:extLst>
            </p:cNvPr>
            <p:cNvCxnSpPr>
              <a:cxnSpLocks/>
            </p:cNvCxnSpPr>
            <p:nvPr/>
          </p:nvCxnSpPr>
          <p:spPr bwMode="auto">
            <a:xfrm>
              <a:off x="6868628" y="4161621"/>
              <a:ext cx="244580" cy="0"/>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974947CF-006B-E4DB-966D-93FC676A9C8B}"/>
                </a:ext>
              </a:extLst>
            </p:cNvPr>
            <p:cNvCxnSpPr>
              <a:cxnSpLocks/>
            </p:cNvCxnSpPr>
            <p:nvPr/>
          </p:nvCxnSpPr>
          <p:spPr bwMode="auto">
            <a:xfrm>
              <a:off x="6990918" y="4161621"/>
              <a:ext cx="0" cy="323842"/>
            </a:xfrm>
            <a:prstGeom prst="line">
              <a:avLst/>
            </a:prstGeom>
            <a:noFill/>
            <a:ln w="28575" cap="flat" cmpd="sng" algn="ctr">
              <a:solidFill>
                <a:schemeClr val="bg1"/>
              </a:solidFill>
              <a:prstDash val="solid"/>
              <a:round/>
              <a:headEnd type="none" w="med" len="med"/>
              <a:tailEnd type="none" w="med" len="med"/>
            </a:ln>
            <a:effectLst/>
          </p:spPr>
        </p:cxnSp>
      </p:grpSp>
      <p:grpSp>
        <p:nvGrpSpPr>
          <p:cNvPr id="101" name="Group 100">
            <a:extLst>
              <a:ext uri="{FF2B5EF4-FFF2-40B4-BE49-F238E27FC236}">
                <a16:creationId xmlns:a16="http://schemas.microsoft.com/office/drawing/2014/main" id="{02580176-DA41-F1D4-B523-2DC370D56522}"/>
              </a:ext>
            </a:extLst>
          </p:cNvPr>
          <p:cNvGrpSpPr/>
          <p:nvPr/>
        </p:nvGrpSpPr>
        <p:grpSpPr>
          <a:xfrm>
            <a:off x="10006053" y="4844389"/>
            <a:ext cx="188311" cy="418174"/>
            <a:chOff x="6868628" y="4161621"/>
            <a:chExt cx="244580" cy="323842"/>
          </a:xfrm>
        </p:grpSpPr>
        <p:cxnSp>
          <p:nvCxnSpPr>
            <p:cNvPr id="102" name="Straight Connector 101">
              <a:extLst>
                <a:ext uri="{FF2B5EF4-FFF2-40B4-BE49-F238E27FC236}">
                  <a16:creationId xmlns:a16="http://schemas.microsoft.com/office/drawing/2014/main" id="{AA673758-93D5-D7C5-8F81-092F88EC18E8}"/>
                </a:ext>
              </a:extLst>
            </p:cNvPr>
            <p:cNvCxnSpPr>
              <a:cxnSpLocks/>
            </p:cNvCxnSpPr>
            <p:nvPr/>
          </p:nvCxnSpPr>
          <p:spPr bwMode="auto">
            <a:xfrm>
              <a:off x="6868628" y="4161621"/>
              <a:ext cx="244580"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CDBE611E-777E-415B-73D5-E4E839E19FFC}"/>
                </a:ext>
              </a:extLst>
            </p:cNvPr>
            <p:cNvCxnSpPr>
              <a:cxnSpLocks/>
            </p:cNvCxnSpPr>
            <p:nvPr/>
          </p:nvCxnSpPr>
          <p:spPr bwMode="auto">
            <a:xfrm>
              <a:off x="6990918" y="4161621"/>
              <a:ext cx="0" cy="323842"/>
            </a:xfrm>
            <a:prstGeom prst="line">
              <a:avLst/>
            </a:prstGeom>
            <a:noFill/>
            <a:ln w="28575" cap="flat" cmpd="sng" algn="ctr">
              <a:solidFill>
                <a:schemeClr val="bg1"/>
              </a:solidFill>
              <a:prstDash val="solid"/>
              <a:round/>
              <a:headEnd type="none" w="med" len="med"/>
              <a:tailEnd type="none" w="med" len="med"/>
            </a:ln>
            <a:effectLst/>
          </p:spPr>
        </p:cxnSp>
      </p:grpSp>
      <p:sp>
        <p:nvSpPr>
          <p:cNvPr id="104" name="Rectangle 103">
            <a:extLst>
              <a:ext uri="{FF2B5EF4-FFF2-40B4-BE49-F238E27FC236}">
                <a16:creationId xmlns:a16="http://schemas.microsoft.com/office/drawing/2014/main" id="{29ABF8D9-A039-B475-83F0-1CD4D84567BC}"/>
              </a:ext>
            </a:extLst>
          </p:cNvPr>
          <p:cNvSpPr/>
          <p:nvPr/>
        </p:nvSpPr>
        <p:spPr bwMode="auto">
          <a:xfrm>
            <a:off x="10506577" y="4476750"/>
            <a:ext cx="345109" cy="90011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 name="Rectangle 104">
            <a:extLst>
              <a:ext uri="{FF2B5EF4-FFF2-40B4-BE49-F238E27FC236}">
                <a16:creationId xmlns:a16="http://schemas.microsoft.com/office/drawing/2014/main" id="{C4AA05F1-F67A-4D7E-2852-29002FC35EBE}"/>
              </a:ext>
            </a:extLst>
          </p:cNvPr>
          <p:cNvSpPr/>
          <p:nvPr/>
        </p:nvSpPr>
        <p:spPr bwMode="auto">
          <a:xfrm>
            <a:off x="10856853" y="5076825"/>
            <a:ext cx="345109" cy="30003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06" name="Group 105">
            <a:extLst>
              <a:ext uri="{FF2B5EF4-FFF2-40B4-BE49-F238E27FC236}">
                <a16:creationId xmlns:a16="http://schemas.microsoft.com/office/drawing/2014/main" id="{0B4D9ECB-776C-6D4B-C2AF-69FA355BFABE}"/>
              </a:ext>
            </a:extLst>
          </p:cNvPr>
          <p:cNvGrpSpPr/>
          <p:nvPr/>
        </p:nvGrpSpPr>
        <p:grpSpPr>
          <a:xfrm>
            <a:off x="10591937" y="3481388"/>
            <a:ext cx="188311" cy="996325"/>
            <a:chOff x="6868628" y="4161621"/>
            <a:chExt cx="244580" cy="323842"/>
          </a:xfrm>
        </p:grpSpPr>
        <p:cxnSp>
          <p:nvCxnSpPr>
            <p:cNvPr id="107" name="Straight Connector 106">
              <a:extLst>
                <a:ext uri="{FF2B5EF4-FFF2-40B4-BE49-F238E27FC236}">
                  <a16:creationId xmlns:a16="http://schemas.microsoft.com/office/drawing/2014/main" id="{7AC4B598-8E89-ECEE-0FCB-4BA6C709112A}"/>
                </a:ext>
              </a:extLst>
            </p:cNvPr>
            <p:cNvCxnSpPr>
              <a:cxnSpLocks/>
            </p:cNvCxnSpPr>
            <p:nvPr/>
          </p:nvCxnSpPr>
          <p:spPr bwMode="auto">
            <a:xfrm>
              <a:off x="6868628" y="4161621"/>
              <a:ext cx="244580" cy="0"/>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AAC07289-F71E-47A3-5AF4-B81129543CC3}"/>
                </a:ext>
              </a:extLst>
            </p:cNvPr>
            <p:cNvCxnSpPr>
              <a:cxnSpLocks/>
            </p:cNvCxnSpPr>
            <p:nvPr/>
          </p:nvCxnSpPr>
          <p:spPr bwMode="auto">
            <a:xfrm>
              <a:off x="6990918" y="4161621"/>
              <a:ext cx="0" cy="323842"/>
            </a:xfrm>
            <a:prstGeom prst="line">
              <a:avLst/>
            </a:prstGeom>
            <a:noFill/>
            <a:ln w="28575" cap="flat" cmpd="sng" algn="ctr">
              <a:solidFill>
                <a:schemeClr val="bg1"/>
              </a:solidFill>
              <a:prstDash val="solid"/>
              <a:round/>
              <a:headEnd type="none" w="med" len="med"/>
              <a:tailEnd type="none" w="med" len="med"/>
            </a:ln>
            <a:effectLst/>
          </p:spPr>
        </p:cxnSp>
      </p:grpSp>
      <p:grpSp>
        <p:nvGrpSpPr>
          <p:cNvPr id="109" name="Group 108">
            <a:extLst>
              <a:ext uri="{FF2B5EF4-FFF2-40B4-BE49-F238E27FC236}">
                <a16:creationId xmlns:a16="http://schemas.microsoft.com/office/drawing/2014/main" id="{78CA33F8-7E74-4386-E847-4F25C581727C}"/>
              </a:ext>
            </a:extLst>
          </p:cNvPr>
          <p:cNvGrpSpPr/>
          <p:nvPr/>
        </p:nvGrpSpPr>
        <p:grpSpPr>
          <a:xfrm>
            <a:off x="10930085" y="4068543"/>
            <a:ext cx="188311" cy="1008281"/>
            <a:chOff x="6868628" y="4161621"/>
            <a:chExt cx="244580" cy="323842"/>
          </a:xfrm>
        </p:grpSpPr>
        <p:cxnSp>
          <p:nvCxnSpPr>
            <p:cNvPr id="110" name="Straight Connector 109">
              <a:extLst>
                <a:ext uri="{FF2B5EF4-FFF2-40B4-BE49-F238E27FC236}">
                  <a16:creationId xmlns:a16="http://schemas.microsoft.com/office/drawing/2014/main" id="{0A7A2800-65CF-D8F4-0C3C-4F87A230D550}"/>
                </a:ext>
              </a:extLst>
            </p:cNvPr>
            <p:cNvCxnSpPr>
              <a:cxnSpLocks/>
            </p:cNvCxnSpPr>
            <p:nvPr/>
          </p:nvCxnSpPr>
          <p:spPr bwMode="auto">
            <a:xfrm>
              <a:off x="6868628" y="4161621"/>
              <a:ext cx="244580"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D2A45B5A-559D-9542-319B-BC9DBB244E27}"/>
                </a:ext>
              </a:extLst>
            </p:cNvPr>
            <p:cNvCxnSpPr>
              <a:cxnSpLocks/>
            </p:cNvCxnSpPr>
            <p:nvPr/>
          </p:nvCxnSpPr>
          <p:spPr bwMode="auto">
            <a:xfrm>
              <a:off x="6990918" y="4161621"/>
              <a:ext cx="0" cy="323842"/>
            </a:xfrm>
            <a:prstGeom prst="line">
              <a:avLst/>
            </a:prstGeom>
            <a:noFill/>
            <a:ln w="28575" cap="flat" cmpd="sng" algn="ctr">
              <a:solidFill>
                <a:schemeClr val="bg1"/>
              </a:solidFill>
              <a:prstDash val="solid"/>
              <a:round/>
              <a:headEnd type="none" w="med" len="med"/>
              <a:tailEnd type="none" w="med" len="med"/>
            </a:ln>
            <a:effectLst/>
          </p:spPr>
        </p:cxnSp>
      </p:grpSp>
      <p:sp>
        <p:nvSpPr>
          <p:cNvPr id="112" name="TextBox 111">
            <a:extLst>
              <a:ext uri="{FF2B5EF4-FFF2-40B4-BE49-F238E27FC236}">
                <a16:creationId xmlns:a16="http://schemas.microsoft.com/office/drawing/2014/main" id="{A0242278-2DF6-23EA-8943-33191AD59A2B}"/>
              </a:ext>
            </a:extLst>
          </p:cNvPr>
          <p:cNvSpPr txBox="1"/>
          <p:nvPr/>
        </p:nvSpPr>
        <p:spPr>
          <a:xfrm>
            <a:off x="5831761" y="5377748"/>
            <a:ext cx="1189323" cy="954107"/>
          </a:xfrm>
          <a:prstGeom prst="rect">
            <a:avLst/>
          </a:prstGeom>
          <a:noFill/>
        </p:spPr>
        <p:txBody>
          <a:bodyPr wrap="square" rtlCol="0">
            <a:spAutoFit/>
          </a:bodyPr>
          <a:lstStyle/>
          <a:p>
            <a:pPr marL="0" marR="0" lvl="0" indent="0" algn="ctr" defTabSz="609585"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Overall</a:t>
            </a:r>
          </a:p>
          <a:p>
            <a:pPr marL="0" marR="0" lvl="0" indent="0" algn="ctr" defTabSz="609585"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42 PAC, </a:t>
            </a:r>
          </a:p>
          <a:p>
            <a:pPr marL="0" marR="0" lvl="0" indent="0" algn="ctr" defTabSz="609585"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44 BAT, </a:t>
            </a:r>
          </a:p>
          <a:p>
            <a:pPr marL="0" marR="0" lvl="0" indent="0" algn="ctr" defTabSz="609585"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12 BAT = ES</a:t>
            </a:r>
          </a:p>
        </p:txBody>
      </p:sp>
      <p:sp>
        <p:nvSpPr>
          <p:cNvPr id="113" name="TextBox 112">
            <a:extLst>
              <a:ext uri="{FF2B5EF4-FFF2-40B4-BE49-F238E27FC236}">
                <a16:creationId xmlns:a16="http://schemas.microsoft.com/office/drawing/2014/main" id="{2077E3F0-168D-67CF-D6EE-8FE3EA9AE279}"/>
              </a:ext>
            </a:extLst>
          </p:cNvPr>
          <p:cNvSpPr txBox="1"/>
          <p:nvPr/>
        </p:nvSpPr>
        <p:spPr>
          <a:xfrm>
            <a:off x="7520432" y="5377748"/>
            <a:ext cx="1151823" cy="954107"/>
          </a:xfrm>
          <a:prstGeom prst="rect">
            <a:avLst/>
          </a:prstGeom>
          <a:noFill/>
        </p:spPr>
        <p:txBody>
          <a:bodyPr wrap="square" rtlCol="0">
            <a:spAutoFit/>
          </a:bodyPr>
          <a:lstStyle/>
          <a:p>
            <a:pPr marL="0" marR="0" lvl="0" indent="0" algn="ctr" defTabSz="609585"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Excluding </a:t>
            </a:r>
            <a:br>
              <a:rPr kumimoji="0" lang="en-US" sz="14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br>
            <a:r>
              <a:rPr kumimoji="0" lang="en-US" sz="14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Recent RUX</a:t>
            </a:r>
          </a:p>
          <a:p>
            <a:pPr marL="0" marR="0" lvl="0" indent="0" algn="ctr" defTabSz="609585"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24 PAC, </a:t>
            </a:r>
          </a:p>
          <a:p>
            <a:pPr marL="0" marR="0" lvl="0" indent="0" algn="ctr" defTabSz="609585"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34 BAT </a:t>
            </a:r>
          </a:p>
        </p:txBody>
      </p:sp>
      <p:sp>
        <p:nvSpPr>
          <p:cNvPr id="114" name="TextBox 113">
            <a:extLst>
              <a:ext uri="{FF2B5EF4-FFF2-40B4-BE49-F238E27FC236}">
                <a16:creationId xmlns:a16="http://schemas.microsoft.com/office/drawing/2014/main" id="{C90221D0-3A7B-D12C-FE50-CAF6E93E216C}"/>
              </a:ext>
            </a:extLst>
          </p:cNvPr>
          <p:cNvSpPr txBox="1"/>
          <p:nvPr/>
        </p:nvSpPr>
        <p:spPr>
          <a:xfrm>
            <a:off x="8520951" y="5377748"/>
            <a:ext cx="996056" cy="954107"/>
          </a:xfrm>
          <a:prstGeom prst="rect">
            <a:avLst/>
          </a:prstGeom>
          <a:noFill/>
        </p:spPr>
        <p:txBody>
          <a:bodyPr wrap="square" rtlCol="0">
            <a:spAutoFit/>
          </a:bodyPr>
          <a:lstStyle/>
          <a:p>
            <a:pPr marL="0" marR="0" lvl="0" indent="0" algn="ctr" defTabSz="609585"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PLT &lt;50 x 10</a:t>
            </a:r>
            <a:r>
              <a:rPr kumimoji="0" lang="en-US" sz="1400" b="1" i="0" u="none" strike="noStrike" kern="1200" cap="none" spc="0" normalizeH="0" baseline="30000" noProof="0" dirty="0">
                <a:ln>
                  <a:noFill/>
                </a:ln>
                <a:solidFill>
                  <a:prstClr val="black"/>
                </a:solidFill>
                <a:effectLst/>
                <a:uLnTx/>
                <a:uFillTx/>
                <a:latin typeface="Calibri"/>
                <a:ea typeface="+mn-ea"/>
                <a:cs typeface="Arial" panose="020B0604020202020204" pitchFamily="34" charset="0"/>
              </a:rPr>
              <a:t>9</a:t>
            </a:r>
            <a:r>
              <a:rPr kumimoji="0" lang="en-US" sz="14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/L</a:t>
            </a:r>
            <a:br>
              <a:rPr kumimoji="0" lang="en-US" sz="14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b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25 PAC, </a:t>
            </a:r>
          </a:p>
          <a:p>
            <a:pPr marL="0" marR="0" lvl="0" indent="0" algn="ctr" defTabSz="609585"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27 BAT </a:t>
            </a:r>
          </a:p>
        </p:txBody>
      </p:sp>
      <p:sp>
        <p:nvSpPr>
          <p:cNvPr id="115" name="TextBox 114">
            <a:extLst>
              <a:ext uri="{FF2B5EF4-FFF2-40B4-BE49-F238E27FC236}">
                <a16:creationId xmlns:a16="http://schemas.microsoft.com/office/drawing/2014/main" id="{ED2AC2A3-B0D1-02B7-5AFC-78722F8852C7}"/>
              </a:ext>
            </a:extLst>
          </p:cNvPr>
          <p:cNvSpPr txBox="1"/>
          <p:nvPr/>
        </p:nvSpPr>
        <p:spPr>
          <a:xfrm>
            <a:off x="9463228" y="5377748"/>
            <a:ext cx="937870" cy="954107"/>
          </a:xfrm>
          <a:prstGeom prst="rect">
            <a:avLst/>
          </a:prstGeom>
          <a:noFill/>
        </p:spPr>
        <p:txBody>
          <a:bodyPr wrap="square" rtlCol="0">
            <a:spAutoFit/>
          </a:bodyPr>
          <a:lstStyle/>
          <a:p>
            <a:pPr marL="0" marR="0" lvl="0" indent="0" algn="ctr" defTabSz="609585"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JAK2 </a:t>
            </a:r>
          </a:p>
          <a:p>
            <a:pPr marL="0" marR="0" lvl="0" indent="0" algn="ctr" defTabSz="609585"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AB &lt;50%</a:t>
            </a:r>
          </a:p>
          <a:p>
            <a:pPr marL="0" marR="0" lvl="0" indent="0" algn="ctr" defTabSz="609585"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27 PAC, </a:t>
            </a:r>
          </a:p>
          <a:p>
            <a:pPr marL="0" marR="0" lvl="0" indent="0" algn="ctr" defTabSz="609585"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26 BAT </a:t>
            </a:r>
            <a:endPar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
        <p:nvSpPr>
          <p:cNvPr id="116" name="TextBox 115">
            <a:extLst>
              <a:ext uri="{FF2B5EF4-FFF2-40B4-BE49-F238E27FC236}">
                <a16:creationId xmlns:a16="http://schemas.microsoft.com/office/drawing/2014/main" id="{A8D17FBC-E8CF-7F58-9782-316833944EA5}"/>
              </a:ext>
            </a:extLst>
          </p:cNvPr>
          <p:cNvSpPr txBox="1"/>
          <p:nvPr/>
        </p:nvSpPr>
        <p:spPr>
          <a:xfrm>
            <a:off x="10398574" y="5377748"/>
            <a:ext cx="925398" cy="954107"/>
          </a:xfrm>
          <a:prstGeom prst="rect">
            <a:avLst/>
          </a:prstGeom>
          <a:noFill/>
        </p:spPr>
        <p:txBody>
          <a:bodyPr wrap="square" rtlCol="0">
            <a:spAutoFit/>
          </a:bodyPr>
          <a:lstStyle/>
          <a:p>
            <a:pPr marL="0" marR="0" lvl="0" indent="0" algn="ctr" defTabSz="609585"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JAK2 </a:t>
            </a:r>
          </a:p>
          <a:p>
            <a:pPr marL="0" marR="0" lvl="0" indent="0" algn="ctr" defTabSz="609585"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AB ≥50%</a:t>
            </a:r>
          </a:p>
          <a:p>
            <a:pPr marL="0" marR="0" lvl="0" indent="0" algn="ctr" defTabSz="609585"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9 PAC, </a:t>
            </a:r>
          </a:p>
          <a:p>
            <a:pPr marL="0" marR="0" lvl="0" indent="0" algn="ctr" defTabSz="609585"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9 BAT </a:t>
            </a:r>
            <a:endParaRPr kumimoji="0" lang="en-US" sz="1800"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endParaRPr>
          </a:p>
        </p:txBody>
      </p:sp>
      <p:sp>
        <p:nvSpPr>
          <p:cNvPr id="117" name="TextBox 116">
            <a:extLst>
              <a:ext uri="{FF2B5EF4-FFF2-40B4-BE49-F238E27FC236}">
                <a16:creationId xmlns:a16="http://schemas.microsoft.com/office/drawing/2014/main" id="{11E55EFA-8450-19E4-0B03-A2A151DC97C7}"/>
              </a:ext>
            </a:extLst>
          </p:cNvPr>
          <p:cNvSpPr txBox="1"/>
          <p:nvPr/>
        </p:nvSpPr>
        <p:spPr>
          <a:xfrm>
            <a:off x="5788591" y="2222484"/>
            <a:ext cx="5679510" cy="369332"/>
          </a:xfrm>
          <a:prstGeom prst="rect">
            <a:avLst/>
          </a:prstGeom>
          <a:noFill/>
        </p:spPr>
        <p:txBody>
          <a:bodyPr wrap="square" rtlCol="0">
            <a:spAutoFit/>
          </a:bodyPr>
          <a:lstStyle/>
          <a:p>
            <a:pPr marL="0" marR="0" lvl="0" indent="0" algn="ctr" defTabSz="609585" rtl="0" eaLnBrk="1" fontAlgn="base" latinLnBrk="0" hangingPunct="1">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Rate of TI (SIMPLIFY Criteria) Through Wk 24</a:t>
            </a:r>
          </a:p>
        </p:txBody>
      </p:sp>
    </p:spTree>
    <p:extLst>
      <p:ext uri="{BB962C8B-B14F-4D97-AF65-F5344CB8AC3E}">
        <p14:creationId xmlns:p14="http://schemas.microsoft.com/office/powerpoint/2010/main" val="11761855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908E80A-2D0E-46F3-B498-A8A37E9775BC}"/>
              </a:ext>
            </a:extLst>
          </p:cNvPr>
          <p:cNvSpPr>
            <a:spLocks noGrp="1"/>
          </p:cNvSpPr>
          <p:nvPr>
            <p:ph type="title"/>
          </p:nvPr>
        </p:nvSpPr>
        <p:spPr/>
        <p:txBody>
          <a:bodyPr>
            <a:noAutofit/>
          </a:bodyPr>
          <a:lstStyle/>
          <a:p>
            <a:pPr algn="l"/>
            <a:r>
              <a:rPr lang="en-US" dirty="0"/>
              <a:t>Online Interactive Treatment Decision </a:t>
            </a:r>
            <a:br>
              <a:rPr lang="en-US" dirty="0"/>
            </a:br>
            <a:r>
              <a:rPr lang="en-US" dirty="0"/>
              <a:t>Support Tool for MF</a:t>
            </a:r>
          </a:p>
        </p:txBody>
      </p:sp>
      <p:sp>
        <p:nvSpPr>
          <p:cNvPr id="4" name="Content Placeholder 3">
            <a:extLst>
              <a:ext uri="{FF2B5EF4-FFF2-40B4-BE49-F238E27FC236}">
                <a16:creationId xmlns:a16="http://schemas.microsoft.com/office/drawing/2014/main" id="{7E9A6C07-E1AF-4E0D-87AF-DAC3A604BD36}"/>
              </a:ext>
            </a:extLst>
          </p:cNvPr>
          <p:cNvSpPr>
            <a:spLocks noGrp="1"/>
          </p:cNvSpPr>
          <p:nvPr>
            <p:ph idx="1"/>
          </p:nvPr>
        </p:nvSpPr>
        <p:spPr>
          <a:xfrm>
            <a:off x="604675" y="1513047"/>
            <a:ext cx="7529976" cy="4650686"/>
          </a:xfrm>
        </p:spPr>
        <p:txBody>
          <a:bodyPr>
            <a:normAutofit/>
          </a:bodyPr>
          <a:lstStyle/>
          <a:p>
            <a:pPr marL="231705" indent="-231705"/>
            <a:r>
              <a:rPr lang="en-US" sz="2000" b="1" dirty="0"/>
              <a:t>Enter specific case characteristics by answering a series of </a:t>
            </a:r>
            <a:br>
              <a:rPr lang="en-US" sz="2000" b="1" dirty="0"/>
            </a:br>
            <a:r>
              <a:rPr lang="en-US" sz="2000" b="1" dirty="0"/>
              <a:t>multiple-choice questions to get recommendations from 5 experts </a:t>
            </a:r>
            <a:br>
              <a:rPr lang="en-US" sz="2000" b="1" dirty="0"/>
            </a:br>
            <a:r>
              <a:rPr lang="en-US" sz="2000" dirty="0"/>
              <a:t>(Prithviraj Bose, MD; John Mascarenhas, MD; Ruben A. Mesa, MD; Raajit K. Rampal, MD, PhD; and </a:t>
            </a:r>
            <a:r>
              <a:rPr lang="pl-PL" sz="2000" dirty="0"/>
              <a:t>Brady L. Stein, MD, MHS</a:t>
            </a:r>
            <a:r>
              <a:rPr lang="en-US" sz="2000" dirty="0"/>
              <a:t>)</a:t>
            </a:r>
          </a:p>
        </p:txBody>
      </p:sp>
      <p:sp>
        <p:nvSpPr>
          <p:cNvPr id="12" name="Rectangle 7">
            <a:extLst>
              <a:ext uri="{FF2B5EF4-FFF2-40B4-BE49-F238E27FC236}">
                <a16:creationId xmlns:a16="http://schemas.microsoft.com/office/drawing/2014/main" id="{D6F7A153-7A49-473C-8D5E-98EDC0E31516}"/>
              </a:ext>
            </a:extLst>
          </p:cNvPr>
          <p:cNvSpPr>
            <a:spLocks noChangeArrowheads="1"/>
          </p:cNvSpPr>
          <p:nvPr/>
        </p:nvSpPr>
        <p:spPr bwMode="auto">
          <a:xfrm>
            <a:off x="7831875" y="1513047"/>
            <a:ext cx="4015051" cy="1200329"/>
          </a:xfrm>
          <a:prstGeom prst="rect">
            <a:avLst/>
          </a:prstGeom>
          <a:noFill/>
          <a:ln>
            <a:noFill/>
          </a:ln>
          <a:extLst>
            <a:ext uri="{909E8E84-426E-40dd-AFC4-6F175D3DCCD1}"/>
            <a:ext uri="{91240B29-F687-4f45-9708-019B960494DF}"/>
          </a:extLst>
        </p:spPr>
        <p:txBody>
          <a:bodyPr wrap="square">
            <a:spAutoFit/>
          </a:bodyPr>
          <a:lstStyle>
            <a:lvl1pPr defTabSz="457200">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defTabSz="45720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defTabSz="4572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defTabSz="4572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defTabSz="4572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defTabSz="4572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defTabSz="4572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defTabSz="4572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defTabSz="4572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r>
              <a:rPr kumimoji="0" lang="en-US" alt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Available at: </a:t>
            </a:r>
            <a:br>
              <a:rPr kumimoji="0" lang="en-US" altLang="en-US" sz="24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fr-FR" alt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t>clinicaloptions.com</a:t>
            </a:r>
            <a:br>
              <a:rPr kumimoji="0" lang="fr-FR" altLang="en-US" sz="2400" b="1" i="0" u="none" strike="noStrike" kern="1200" cap="none" spc="0" normalizeH="0" baseline="0" noProof="0" dirty="0">
                <a:ln>
                  <a:noFill/>
                </a:ln>
                <a:solidFill>
                  <a:srgbClr val="E1471D"/>
                </a:solidFill>
                <a:effectLst/>
                <a:uLnTx/>
                <a:uFillTx/>
                <a:latin typeface="Calibri" panose="020F0502020204030204" pitchFamily="34" charset="0"/>
                <a:ea typeface="+mn-ea"/>
                <a:cs typeface="Arial" panose="020B0604020202020204" pitchFamily="34" charset="0"/>
              </a:rPr>
            </a:br>
            <a:r>
              <a:rPr kumimoji="0" lang="en-US" alt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or as an app in your app store</a:t>
            </a:r>
          </a:p>
        </p:txBody>
      </p:sp>
      <p:pic>
        <p:nvPicPr>
          <p:cNvPr id="6" name="Picture 5">
            <a:extLst>
              <a:ext uri="{FF2B5EF4-FFF2-40B4-BE49-F238E27FC236}">
                <a16:creationId xmlns:a16="http://schemas.microsoft.com/office/drawing/2014/main" id="{AF60FE73-93CA-BC60-A80C-877E9507E16F}"/>
              </a:ext>
            </a:extLst>
          </p:cNvPr>
          <p:cNvPicPr>
            <a:picLocks noChangeAspect="1"/>
          </p:cNvPicPr>
          <p:nvPr/>
        </p:nvPicPr>
        <p:blipFill>
          <a:blip r:embed="rId3"/>
          <a:stretch>
            <a:fillRect/>
          </a:stretch>
        </p:blipFill>
        <p:spPr>
          <a:xfrm>
            <a:off x="518763" y="2785977"/>
            <a:ext cx="7313112" cy="3816230"/>
          </a:xfrm>
          <a:prstGeom prst="rect">
            <a:avLst/>
          </a:prstGeom>
        </p:spPr>
      </p:pic>
      <p:pic>
        <p:nvPicPr>
          <p:cNvPr id="9" name="Picture 8">
            <a:extLst>
              <a:ext uri="{FF2B5EF4-FFF2-40B4-BE49-F238E27FC236}">
                <a16:creationId xmlns:a16="http://schemas.microsoft.com/office/drawing/2014/main" id="{5A468428-745F-DD22-DF1B-77F2807E0563}"/>
              </a:ext>
            </a:extLst>
          </p:cNvPr>
          <p:cNvPicPr>
            <a:picLocks noChangeAspect="1"/>
          </p:cNvPicPr>
          <p:nvPr/>
        </p:nvPicPr>
        <p:blipFill>
          <a:blip r:embed="rId4"/>
          <a:stretch>
            <a:fillRect/>
          </a:stretch>
        </p:blipFill>
        <p:spPr>
          <a:xfrm>
            <a:off x="8286039" y="3257723"/>
            <a:ext cx="3409498" cy="2514616"/>
          </a:xfrm>
          <a:prstGeom prst="rect">
            <a:avLst/>
          </a:prstGeom>
        </p:spPr>
      </p:pic>
      <p:sp>
        <p:nvSpPr>
          <p:cNvPr id="2" name="Arrow: Down 1">
            <a:extLst>
              <a:ext uri="{FF2B5EF4-FFF2-40B4-BE49-F238E27FC236}">
                <a16:creationId xmlns:a16="http://schemas.microsoft.com/office/drawing/2014/main" id="{6EB6DB15-FB32-1BC2-3BBD-F88DC927B335}"/>
              </a:ext>
            </a:extLst>
          </p:cNvPr>
          <p:cNvSpPr/>
          <p:nvPr/>
        </p:nvSpPr>
        <p:spPr bwMode="auto">
          <a:xfrm rot="16200000">
            <a:off x="7831875" y="4511040"/>
            <a:ext cx="388688" cy="254000"/>
          </a:xfrm>
          <a:prstGeom prst="downArrow">
            <a:avLst/>
          </a:prstGeom>
          <a:solidFill>
            <a:schemeClr val="tx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15797343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36830A-B7D1-C34D-88EC-F75CC0AF6A26}"/>
              </a:ext>
            </a:extLst>
          </p:cNvPr>
          <p:cNvSpPr>
            <a:spLocks noGrp="1"/>
          </p:cNvSpPr>
          <p:nvPr>
            <p:ph type="title"/>
          </p:nvPr>
        </p:nvSpPr>
        <p:spPr/>
        <p:txBody>
          <a:bodyPr/>
          <a:lstStyle/>
          <a:p>
            <a:r>
              <a:rPr lang="en-US" dirty="0"/>
              <a:t>Anemia in Myelofibrosis</a:t>
            </a:r>
          </a:p>
        </p:txBody>
      </p:sp>
      <p:sp>
        <p:nvSpPr>
          <p:cNvPr id="19" name="Rounded Rectangle 18">
            <a:extLst>
              <a:ext uri="{FF2B5EF4-FFF2-40B4-BE49-F238E27FC236}">
                <a16:creationId xmlns:a16="http://schemas.microsoft.com/office/drawing/2014/main" id="{AA34B702-576A-D140-8119-C57DE419CF7A}"/>
              </a:ext>
            </a:extLst>
          </p:cNvPr>
          <p:cNvSpPr/>
          <p:nvPr/>
        </p:nvSpPr>
        <p:spPr>
          <a:xfrm>
            <a:off x="2951111" y="1602482"/>
            <a:ext cx="6304334" cy="1213958"/>
          </a:xfrm>
          <a:prstGeom prst="roundRect">
            <a:avLst/>
          </a:prstGeom>
          <a:solidFill>
            <a:schemeClr val="accent1"/>
          </a:solidFill>
          <a:ln w="12700" cap="flat" cmpd="sng" algn="ctr">
            <a:noFill/>
            <a:prstDash val="solid"/>
            <a:miter lim="800000"/>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Anemia associated with worse prognosis, complicates use of ruxolitinib and fedratinib</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(not a contraindication for use) </a:t>
            </a:r>
          </a:p>
        </p:txBody>
      </p:sp>
      <p:sp>
        <p:nvSpPr>
          <p:cNvPr id="20" name="Rectangle: Rounded Corners 22">
            <a:extLst>
              <a:ext uri="{FF2B5EF4-FFF2-40B4-BE49-F238E27FC236}">
                <a16:creationId xmlns:a16="http://schemas.microsoft.com/office/drawing/2014/main" id="{1309BA81-485A-854E-8E66-665009C3D346}"/>
              </a:ext>
            </a:extLst>
          </p:cNvPr>
          <p:cNvSpPr/>
          <p:nvPr/>
        </p:nvSpPr>
        <p:spPr>
          <a:xfrm>
            <a:off x="298370" y="3611880"/>
            <a:ext cx="2834640" cy="1776486"/>
          </a:xfrm>
          <a:prstGeom prst="roundRect">
            <a:avLst>
              <a:gd name="adj" fmla="val 0"/>
            </a:avLst>
          </a:prstGeom>
          <a:solidFill>
            <a:schemeClr val="accent3"/>
          </a:solidFill>
        </p:spPr>
        <p:txBody>
          <a:bodyPr wrap="square"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Danazol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Response rate: 30%</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Time to onset: slow </a:t>
            </a:r>
            <a:br>
              <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(12 wk or longer)</a:t>
            </a:r>
            <a:endParaRPr kumimoji="0" lang="en-US" sz="1800" b="0" i="0" u="none" strike="noStrike" kern="0" cap="none" spc="0" normalizeH="0" baseline="3000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21" name="Rectangle: Rounded Corners 24">
            <a:extLst>
              <a:ext uri="{FF2B5EF4-FFF2-40B4-BE49-F238E27FC236}">
                <a16:creationId xmlns:a16="http://schemas.microsoft.com/office/drawing/2014/main" id="{D9F2434F-6DDD-124F-93C2-CAACD6286119}"/>
              </a:ext>
            </a:extLst>
          </p:cNvPr>
          <p:cNvSpPr/>
          <p:nvPr/>
        </p:nvSpPr>
        <p:spPr>
          <a:xfrm>
            <a:off x="3230681" y="3611880"/>
            <a:ext cx="2834640" cy="1776311"/>
          </a:xfrm>
          <a:prstGeom prst="roundRect">
            <a:avLst>
              <a:gd name="adj" fmla="val 0"/>
            </a:avLst>
          </a:prstGeom>
          <a:solidFill>
            <a:schemeClr val="accent4"/>
          </a:solidFill>
        </p:spPr>
        <p:txBody>
          <a:bodyPr wrap="square" lIns="91440" tIns="45720" rIns="91440" bIns="45720"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4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Immunomodulatory</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Response rate: 19%</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Time to onset: slow </a:t>
            </a:r>
            <a:br>
              <a:rPr kumimoji="0" lang="en-GB" sz="18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GB" sz="18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(4 wk or longer)</a:t>
            </a:r>
          </a:p>
        </p:txBody>
      </p:sp>
      <p:sp>
        <p:nvSpPr>
          <p:cNvPr id="22" name="Rectangle: Rounded Corners 26">
            <a:extLst>
              <a:ext uri="{FF2B5EF4-FFF2-40B4-BE49-F238E27FC236}">
                <a16:creationId xmlns:a16="http://schemas.microsoft.com/office/drawing/2014/main" id="{68D313DE-2075-D244-84BB-ED78FF15A49A}"/>
              </a:ext>
            </a:extLst>
          </p:cNvPr>
          <p:cNvSpPr/>
          <p:nvPr/>
        </p:nvSpPr>
        <p:spPr>
          <a:xfrm>
            <a:off x="6162992" y="3611880"/>
            <a:ext cx="2834640" cy="1776311"/>
          </a:xfrm>
          <a:prstGeom prst="roundRect">
            <a:avLst>
              <a:gd name="adj" fmla="val 0"/>
            </a:avLst>
          </a:prstGeom>
          <a:solidFill>
            <a:schemeClr val="accent5"/>
          </a:solidFill>
        </p:spPr>
        <p:txBody>
          <a:bodyPr wrap="square"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Erythropoietin</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Response rate: </a:t>
            </a:r>
            <a:b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variable, low if high endogenous EPO level</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Time to onset: slow</a:t>
            </a:r>
          </a:p>
        </p:txBody>
      </p:sp>
      <p:sp>
        <p:nvSpPr>
          <p:cNvPr id="23" name="Rectangle: Rounded Corners 28">
            <a:extLst>
              <a:ext uri="{FF2B5EF4-FFF2-40B4-BE49-F238E27FC236}">
                <a16:creationId xmlns:a16="http://schemas.microsoft.com/office/drawing/2014/main" id="{A56E7BF8-703B-B340-B2D9-7AA64FA78EDC}"/>
              </a:ext>
            </a:extLst>
          </p:cNvPr>
          <p:cNvSpPr/>
          <p:nvPr/>
        </p:nvSpPr>
        <p:spPr>
          <a:xfrm>
            <a:off x="9095304" y="3611880"/>
            <a:ext cx="2834640" cy="1776310"/>
          </a:xfrm>
          <a:prstGeom prst="roundRect">
            <a:avLst>
              <a:gd name="adj" fmla="val 0"/>
            </a:avLst>
          </a:prstGeom>
          <a:solidFill>
            <a:schemeClr val="accent6"/>
          </a:solidFill>
        </p:spPr>
        <p:txBody>
          <a:bodyPr wrap="square" anchor="ctr" anchorCtr="0">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400" b="1"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Transfusions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Response rate: variable</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Time to onset: quick but </a:t>
            </a:r>
            <a:br>
              <a:rPr kumimoji="0" lang="en-GB" sz="18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br>
            <a:r>
              <a:rPr kumimoji="0" lang="en-GB" sz="1800" b="0" i="0" u="none" strike="noStrike" kern="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not durable</a:t>
            </a:r>
          </a:p>
        </p:txBody>
      </p:sp>
      <p:cxnSp>
        <p:nvCxnSpPr>
          <p:cNvPr id="4" name="Elbow Connector 3">
            <a:extLst>
              <a:ext uri="{FF2B5EF4-FFF2-40B4-BE49-F238E27FC236}">
                <a16:creationId xmlns:a16="http://schemas.microsoft.com/office/drawing/2014/main" id="{5B77582C-F0A1-374E-8C6E-DB34FDFFD053}"/>
              </a:ext>
            </a:extLst>
          </p:cNvPr>
          <p:cNvCxnSpPr>
            <a:stCxn id="19" idx="2"/>
            <a:endCxn id="20" idx="0"/>
          </p:cNvCxnSpPr>
          <p:nvPr/>
        </p:nvCxnSpPr>
        <p:spPr bwMode="auto">
          <a:xfrm rot="5400000">
            <a:off x="3511764" y="1020366"/>
            <a:ext cx="795440" cy="4387588"/>
          </a:xfrm>
          <a:prstGeom prst="bentConnector3">
            <a:avLst/>
          </a:prstGeom>
          <a:noFill/>
          <a:ln w="28575" cap="flat" cmpd="sng" algn="ctr">
            <a:solidFill>
              <a:schemeClr val="bg1"/>
            </a:solidFill>
            <a:prstDash val="solid"/>
            <a:round/>
            <a:headEnd type="none" w="med" len="med"/>
            <a:tailEnd type="triangle"/>
          </a:ln>
          <a:effectLst/>
        </p:spPr>
      </p:cxnSp>
      <p:cxnSp>
        <p:nvCxnSpPr>
          <p:cNvPr id="8" name="Elbow Connector 7">
            <a:extLst>
              <a:ext uri="{FF2B5EF4-FFF2-40B4-BE49-F238E27FC236}">
                <a16:creationId xmlns:a16="http://schemas.microsoft.com/office/drawing/2014/main" id="{36BBF80F-8BF9-A742-9511-BB3CD4E6C1BE}"/>
              </a:ext>
            </a:extLst>
          </p:cNvPr>
          <p:cNvCxnSpPr>
            <a:cxnSpLocks/>
          </p:cNvCxnSpPr>
          <p:nvPr/>
        </p:nvCxnSpPr>
        <p:spPr bwMode="auto">
          <a:xfrm>
            <a:off x="6083400" y="3212942"/>
            <a:ext cx="4443984" cy="425241"/>
          </a:xfrm>
          <a:prstGeom prst="bentConnector3">
            <a:avLst>
              <a:gd name="adj1" fmla="val 99850"/>
            </a:avLst>
          </a:prstGeom>
          <a:noFill/>
          <a:ln w="28575" cap="flat" cmpd="sng" algn="ctr">
            <a:solidFill>
              <a:schemeClr val="bg1"/>
            </a:solidFill>
            <a:prstDash val="solid"/>
            <a:round/>
            <a:headEnd type="none" w="med" len="med"/>
            <a:tailEnd type="triangle"/>
          </a:ln>
          <a:effectLst/>
        </p:spPr>
      </p:cxnSp>
      <p:cxnSp>
        <p:nvCxnSpPr>
          <p:cNvPr id="10" name="Straight Connector 9">
            <a:extLst>
              <a:ext uri="{FF2B5EF4-FFF2-40B4-BE49-F238E27FC236}">
                <a16:creationId xmlns:a16="http://schemas.microsoft.com/office/drawing/2014/main" id="{301DAB1C-8783-4240-AC04-8926ED0F7929}"/>
              </a:ext>
            </a:extLst>
          </p:cNvPr>
          <p:cNvCxnSpPr>
            <a:cxnSpLocks/>
            <a:stCxn id="21" idx="0"/>
          </p:cNvCxnSpPr>
          <p:nvPr/>
        </p:nvCxnSpPr>
        <p:spPr bwMode="auto">
          <a:xfrm flipV="1">
            <a:off x="4648001" y="3212942"/>
            <a:ext cx="0" cy="398938"/>
          </a:xfrm>
          <a:prstGeom prst="line">
            <a:avLst/>
          </a:prstGeom>
          <a:noFill/>
          <a:ln w="28575" cap="flat" cmpd="sng" algn="ctr">
            <a:solidFill>
              <a:schemeClr val="bg1"/>
            </a:solidFill>
            <a:prstDash val="solid"/>
            <a:round/>
            <a:headEnd type="triangle" w="med" len="med"/>
            <a:tailEnd type="none" w="med" len="med"/>
          </a:ln>
          <a:effectLst/>
        </p:spPr>
      </p:cxnSp>
      <p:cxnSp>
        <p:nvCxnSpPr>
          <p:cNvPr id="12" name="Straight Connector 11">
            <a:extLst>
              <a:ext uri="{FF2B5EF4-FFF2-40B4-BE49-F238E27FC236}">
                <a16:creationId xmlns:a16="http://schemas.microsoft.com/office/drawing/2014/main" id="{2D6440E7-0882-6749-AABD-9E2EC1A281EA}"/>
              </a:ext>
            </a:extLst>
          </p:cNvPr>
          <p:cNvCxnSpPr>
            <a:cxnSpLocks/>
            <a:stCxn id="22" idx="0"/>
          </p:cNvCxnSpPr>
          <p:nvPr/>
        </p:nvCxnSpPr>
        <p:spPr bwMode="auto">
          <a:xfrm flipV="1">
            <a:off x="7580312" y="3232798"/>
            <a:ext cx="1" cy="379082"/>
          </a:xfrm>
          <a:prstGeom prst="line">
            <a:avLst/>
          </a:prstGeom>
          <a:noFill/>
          <a:ln w="28575" cap="flat" cmpd="sng" algn="ctr">
            <a:solidFill>
              <a:schemeClr val="bg1"/>
            </a:solidFill>
            <a:prstDash val="solid"/>
            <a:round/>
            <a:headEnd type="triangle" w="med" len="med"/>
            <a:tailEnd type="none" w="med" len="med"/>
          </a:ln>
          <a:effectLst/>
        </p:spPr>
      </p:cxnSp>
      <p:sp>
        <p:nvSpPr>
          <p:cNvPr id="3" name="Text Box 11">
            <a:extLst>
              <a:ext uri="{FF2B5EF4-FFF2-40B4-BE49-F238E27FC236}">
                <a16:creationId xmlns:a16="http://schemas.microsoft.com/office/drawing/2014/main" id="{331B4277-EC2B-A4C0-3FFD-8BBA0573CD41}"/>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it-IT"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Passamonti. Crit Rev Oncol Hematol. 2022;180:103862.</a:t>
            </a:r>
          </a:p>
        </p:txBody>
      </p:sp>
    </p:spTree>
    <p:extLst>
      <p:ext uri="{BB962C8B-B14F-4D97-AF65-F5344CB8AC3E}">
        <p14:creationId xmlns:p14="http://schemas.microsoft.com/office/powerpoint/2010/main" val="14523557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0CF207C-5C8D-4B2A-9B66-A30F2AA262EA}"/>
              </a:ext>
            </a:extLst>
          </p:cNvPr>
          <p:cNvSpPr>
            <a:spLocks noGrp="1"/>
          </p:cNvSpPr>
          <p:nvPr>
            <p:ph type="title"/>
          </p:nvPr>
        </p:nvSpPr>
        <p:spPr/>
        <p:txBody>
          <a:bodyPr/>
          <a:lstStyle/>
          <a:p>
            <a:r>
              <a:rPr lang="en-US" dirty="0"/>
              <a:t>INDEPENDENCE: Luspatercept in Patients </a:t>
            </a:r>
            <a:br>
              <a:rPr lang="en-US" dirty="0"/>
            </a:br>
            <a:r>
              <a:rPr lang="en-US" dirty="0"/>
              <a:t>With MF and Anemia Receiving JAK Inhibitor Therapy</a:t>
            </a:r>
          </a:p>
        </p:txBody>
      </p:sp>
      <p:sp>
        <p:nvSpPr>
          <p:cNvPr id="5" name="Content Placeholder 4">
            <a:extLst>
              <a:ext uri="{FF2B5EF4-FFF2-40B4-BE49-F238E27FC236}">
                <a16:creationId xmlns:a16="http://schemas.microsoft.com/office/drawing/2014/main" id="{4460CDC1-0DBF-493C-B085-313487B050F2}"/>
              </a:ext>
            </a:extLst>
          </p:cNvPr>
          <p:cNvSpPr>
            <a:spLocks noGrp="1"/>
          </p:cNvSpPr>
          <p:nvPr>
            <p:ph idx="1"/>
          </p:nvPr>
        </p:nvSpPr>
        <p:spPr/>
        <p:txBody>
          <a:bodyPr/>
          <a:lstStyle/>
          <a:p>
            <a:r>
              <a:rPr lang="en-US" sz="2400" dirty="0"/>
              <a:t>International, double-blind, randomized phase III trial</a:t>
            </a:r>
          </a:p>
          <a:p>
            <a:endParaRPr lang="en-US" sz="2400" dirty="0"/>
          </a:p>
        </p:txBody>
      </p:sp>
      <p:sp>
        <p:nvSpPr>
          <p:cNvPr id="7" name="Text Box 45">
            <a:extLst>
              <a:ext uri="{FF2B5EF4-FFF2-40B4-BE49-F238E27FC236}">
                <a16:creationId xmlns:a16="http://schemas.microsoft.com/office/drawing/2014/main" id="{90C0889D-57B2-42E8-A065-9C325A0F562A}"/>
              </a:ext>
            </a:extLst>
          </p:cNvPr>
          <p:cNvSpPr txBox="1">
            <a:spLocks noChangeArrowheads="1"/>
          </p:cNvSpPr>
          <p:nvPr/>
        </p:nvSpPr>
        <p:spPr bwMode="auto">
          <a:xfrm>
            <a:off x="1597572" y="2414863"/>
            <a:ext cx="3175715"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MF; receiving stable, continuous </a:t>
            </a:r>
            <a:b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JAK2 inhibitor therapy; requiring RBC transfusions* </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lang="en-US" altLang="en-US" sz="1800" dirty="0">
                <a:solidFill>
                  <a:srgbClr val="000000"/>
                </a:solidFill>
                <a:latin typeface="Calibri" panose="020F0502020204030204" pitchFamily="34" charset="0"/>
                <a:cs typeface="Arial" panose="020B0604020202020204" pitchFamily="34" charset="0"/>
              </a:rPr>
              <a:t>p</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lanned N = 309)</a:t>
            </a:r>
          </a:p>
        </p:txBody>
      </p:sp>
      <p:sp>
        <p:nvSpPr>
          <p:cNvPr id="10" name="Rectangle 49">
            <a:extLst>
              <a:ext uri="{FF2B5EF4-FFF2-40B4-BE49-F238E27FC236}">
                <a16:creationId xmlns:a16="http://schemas.microsoft.com/office/drawing/2014/main" id="{A25B11C0-D5F7-4314-BF69-932352DE444B}"/>
              </a:ext>
            </a:extLst>
          </p:cNvPr>
          <p:cNvSpPr>
            <a:spLocks noChangeArrowheads="1"/>
          </p:cNvSpPr>
          <p:nvPr/>
        </p:nvSpPr>
        <p:spPr bwMode="auto">
          <a:xfrm>
            <a:off x="5601961" y="2151233"/>
            <a:ext cx="3790950"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Luspatercept </a:t>
            </a:r>
            <a:endPar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 name="Rectangle 50">
            <a:extLst>
              <a:ext uri="{FF2B5EF4-FFF2-40B4-BE49-F238E27FC236}">
                <a16:creationId xmlns:a16="http://schemas.microsoft.com/office/drawing/2014/main" id="{8A8D6A31-93EB-4C3F-A942-56A75E97A9E7}"/>
              </a:ext>
            </a:extLst>
          </p:cNvPr>
          <p:cNvSpPr>
            <a:spLocks noChangeArrowheads="1"/>
          </p:cNvSpPr>
          <p:nvPr/>
        </p:nvSpPr>
        <p:spPr bwMode="auto">
          <a:xfrm>
            <a:off x="5601961" y="3095796"/>
            <a:ext cx="3790950" cy="83404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a:t>
            </a:r>
            <a:endParaRPr kumimoji="0" lang="en-US" altLang="en-US" sz="20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 name="Line 53">
            <a:extLst>
              <a:ext uri="{FF2B5EF4-FFF2-40B4-BE49-F238E27FC236}">
                <a16:creationId xmlns:a16="http://schemas.microsoft.com/office/drawing/2014/main" id="{8E8FC73B-1BF5-4E7B-AB57-7048DD35FA49}"/>
              </a:ext>
            </a:extLst>
          </p:cNvPr>
          <p:cNvSpPr>
            <a:spLocks noChangeShapeType="1"/>
          </p:cNvSpPr>
          <p:nvPr/>
        </p:nvSpPr>
        <p:spPr bwMode="auto">
          <a:xfrm>
            <a:off x="4865361" y="3103734"/>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 name="Line 54">
            <a:extLst>
              <a:ext uri="{FF2B5EF4-FFF2-40B4-BE49-F238E27FC236}">
                <a16:creationId xmlns:a16="http://schemas.microsoft.com/office/drawing/2014/main" id="{27436C72-A4AF-4AD2-BFDE-437963090BDD}"/>
              </a:ext>
            </a:extLst>
          </p:cNvPr>
          <p:cNvSpPr>
            <a:spLocks noChangeShapeType="1"/>
          </p:cNvSpPr>
          <p:nvPr/>
        </p:nvSpPr>
        <p:spPr bwMode="auto">
          <a:xfrm flipV="1">
            <a:off x="4865361" y="2503658"/>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 name="Text Box 15">
            <a:extLst>
              <a:ext uri="{FF2B5EF4-FFF2-40B4-BE49-F238E27FC236}">
                <a16:creationId xmlns:a16="http://schemas.microsoft.com/office/drawing/2014/main" id="{609B3674-545E-43BF-B476-6728B4C5537F}"/>
              </a:ext>
            </a:extLst>
          </p:cNvPr>
          <p:cNvSpPr txBox="1">
            <a:spLocks noChangeArrowheads="1"/>
          </p:cNvSpPr>
          <p:nvPr/>
        </p:nvSpPr>
        <p:spPr bwMode="auto">
          <a:xfrm>
            <a:off x="412751" y="6388916"/>
            <a:ext cx="8179158"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pt-BR" altLang="en-US" sz="1200" b="0" i="0" u="none" strike="noStrike" kern="1200" cap="none" spc="-11"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NCT04717414.</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0" name="Content Placeholder 4">
            <a:extLst>
              <a:ext uri="{FF2B5EF4-FFF2-40B4-BE49-F238E27FC236}">
                <a16:creationId xmlns:a16="http://schemas.microsoft.com/office/drawing/2014/main" id="{69779027-8834-4948-A076-CC988AE8299E}"/>
              </a:ext>
            </a:extLst>
          </p:cNvPr>
          <p:cNvSpPr txBox="1">
            <a:spLocks/>
          </p:cNvSpPr>
          <p:nvPr/>
        </p:nvSpPr>
        <p:spPr bwMode="auto">
          <a:xfrm>
            <a:off x="604675" y="4229971"/>
            <a:ext cx="10877529" cy="1379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a:t>
            </a:r>
            <a:r>
              <a:rPr kumimoji="0" lang="en-US" alt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RBC-TI ≥12 wk at Wk 24 </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a:t>
            </a:r>
            <a:r>
              <a:rPr kumimoji="0" lang="en-US" altLang="en-US" sz="2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additional RBC-TI parameters, reduction of transfusion burden, Hgb increase, change in serum ferritin, AEs</a:t>
            </a:r>
            <a:endPar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21" name="Text Box 15">
            <a:extLst>
              <a:ext uri="{FF2B5EF4-FFF2-40B4-BE49-F238E27FC236}">
                <a16:creationId xmlns:a16="http://schemas.microsoft.com/office/drawing/2014/main" id="{9F09395B-6E90-4DCF-89DF-CBE85AD2220F}"/>
              </a:ext>
            </a:extLst>
          </p:cNvPr>
          <p:cNvSpPr txBox="1">
            <a:spLocks noChangeArrowheads="1"/>
          </p:cNvSpPr>
          <p:nvPr/>
        </p:nvSpPr>
        <p:spPr bwMode="auto">
          <a:xfrm>
            <a:off x="412751" y="5655969"/>
            <a:ext cx="11069452" cy="523220"/>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pt-BR" altLang="en-US" sz="1400" b="0" i="0" u="none" strike="noStrike" kern="1200" cap="none" spc="-11"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r>
              <a:rPr kumimoji="0" lang="en-US" altLang="en-US" sz="1400" b="0" i="0" u="none" strike="noStrike" kern="1200" cap="none" spc="-11"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Transfusion frequency 4-12 RBC units/12 wk prior to randomization with no interval of &gt;6 wk without a transfusion; transfusions scored in determining eligibility when given for treatment of symptomatic anemia with pretransfusion Hgb ≤9.5 g/dL or asymptomatic anemia with pretransfusion Hgb ≤7 g/dL. </a:t>
            </a: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4711843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Rectangle 82">
            <a:extLst>
              <a:ext uri="{FF2B5EF4-FFF2-40B4-BE49-F238E27FC236}">
                <a16:creationId xmlns:a16="http://schemas.microsoft.com/office/drawing/2014/main" id="{85817242-3A19-C060-3E0A-FD5D849DC927}"/>
              </a:ext>
            </a:extLst>
          </p:cNvPr>
          <p:cNvSpPr/>
          <p:nvPr/>
        </p:nvSpPr>
        <p:spPr bwMode="auto">
          <a:xfrm>
            <a:off x="723900" y="2503936"/>
            <a:ext cx="4986341" cy="161741"/>
          </a:xfrm>
          <a:prstGeom prst="rect">
            <a:avLst/>
          </a:prstGeom>
          <a:solidFill>
            <a:schemeClr val="accent5">
              <a:lumMod val="40000"/>
              <a:lumOff val="60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4" name="Title 83">
            <a:extLst>
              <a:ext uri="{FF2B5EF4-FFF2-40B4-BE49-F238E27FC236}">
                <a16:creationId xmlns:a16="http://schemas.microsoft.com/office/drawing/2014/main" id="{7F5481F0-33F6-EB93-F341-2CB6064F09D9}"/>
              </a:ext>
            </a:extLst>
          </p:cNvPr>
          <p:cNvSpPr>
            <a:spLocks noGrp="1"/>
          </p:cNvSpPr>
          <p:nvPr>
            <p:ph type="title"/>
          </p:nvPr>
        </p:nvSpPr>
        <p:spPr/>
        <p:txBody>
          <a:bodyPr anchor="ctr"/>
          <a:lstStyle/>
          <a:p>
            <a:pPr algn="l"/>
            <a:r>
              <a:rPr lang="en-US" b="1" dirty="0"/>
              <a:t>Momelotinib Inhibits JAK1, JAK2, and ACVR1 to </a:t>
            </a:r>
            <a:br>
              <a:rPr lang="en-US" b="1" dirty="0"/>
            </a:br>
            <a:r>
              <a:rPr lang="en-US" b="1" dirty="0"/>
              <a:t>Address MF Symptoms, Spleen, and Anemia</a:t>
            </a:r>
            <a:endParaRPr lang="en-GB" b="1" dirty="0"/>
          </a:p>
        </p:txBody>
      </p:sp>
      <p:sp>
        <p:nvSpPr>
          <p:cNvPr id="5" name="Text Placeholder 4">
            <a:extLst>
              <a:ext uri="{FF2B5EF4-FFF2-40B4-BE49-F238E27FC236}">
                <a16:creationId xmlns:a16="http://schemas.microsoft.com/office/drawing/2014/main" id="{EF72E96D-2B69-9743-EBE6-3D5FCC156BF5}"/>
              </a:ext>
            </a:extLst>
          </p:cNvPr>
          <p:cNvSpPr>
            <a:spLocks noGrp="1"/>
          </p:cNvSpPr>
          <p:nvPr>
            <p:ph idx="1"/>
          </p:nvPr>
        </p:nvSpPr>
        <p:spPr>
          <a:xfrm>
            <a:off x="386191" y="6302486"/>
            <a:ext cx="7630374" cy="279279"/>
          </a:xfrm>
        </p:spPr>
        <p:txBody>
          <a:bodyPr anchor="ctr"/>
          <a:lstStyle/>
          <a:p>
            <a:pPr marL="0" indent="0">
              <a:buNone/>
            </a:pPr>
            <a:r>
              <a:rPr lang="en-GB" sz="1200" dirty="0">
                <a:solidFill>
                  <a:schemeClr val="bg2"/>
                </a:solidFill>
              </a:rPr>
              <a:t>1. Chifotides. J Hematol Oncol. 2022;15:7. 2. Verstovsek. Future Oncol. 2021;17:1449. </a:t>
            </a:r>
            <a:br>
              <a:rPr lang="en-GB" sz="1200" dirty="0">
                <a:solidFill>
                  <a:schemeClr val="bg2"/>
                </a:solidFill>
              </a:rPr>
            </a:br>
            <a:r>
              <a:rPr lang="en-GB" sz="1200" dirty="0">
                <a:solidFill>
                  <a:schemeClr val="bg2"/>
                </a:solidFill>
              </a:rPr>
              <a:t>3. Asshoff. Blood. 2017;129:1823. 4. Oh. Blood Adv. 2020;4:4282. </a:t>
            </a:r>
          </a:p>
        </p:txBody>
      </p:sp>
      <p:sp>
        <p:nvSpPr>
          <p:cNvPr id="4" name="Title 2">
            <a:extLst>
              <a:ext uri="{FF2B5EF4-FFF2-40B4-BE49-F238E27FC236}">
                <a16:creationId xmlns:a16="http://schemas.microsoft.com/office/drawing/2014/main" id="{26C1A35B-3A84-C667-AEC7-3CDF543E4C9C}"/>
              </a:ext>
            </a:extLst>
          </p:cNvPr>
          <p:cNvSpPr txBox="1">
            <a:spLocks/>
          </p:cNvSpPr>
          <p:nvPr/>
        </p:nvSpPr>
        <p:spPr>
          <a:xfrm>
            <a:off x="1" y="227636"/>
            <a:ext cx="12195428" cy="619493"/>
          </a:xfrm>
          <a:prstGeom prst="rect">
            <a:avLst/>
          </a:prstGeom>
        </p:spPr>
        <p:txBody>
          <a:bodyPr>
            <a:noAutofit/>
          </a:bodyPr>
          <a:lstStyle>
            <a:lvl1pPr algn="l" defTabSz="914400" rtl="0" eaLnBrk="1" latinLnBrk="0" hangingPunct="1">
              <a:lnSpc>
                <a:spcPct val="90000"/>
              </a:lnSpc>
              <a:spcBef>
                <a:spcPct val="0"/>
              </a:spcBef>
              <a:buNone/>
              <a:defRPr sz="3600" b="1" kern="1200">
                <a:solidFill>
                  <a:srgbClr val="002557"/>
                </a:solidFill>
                <a:latin typeface="Arial" panose="020B0604020202020204" pitchFamily="34" charset="0"/>
                <a:ea typeface="+mj-ea"/>
                <a:cs typeface="Arial" panose="020B0604020202020204" pitchFamily="34" charset="0"/>
              </a:defRPr>
            </a:lvl1pPr>
          </a:lstStyle>
          <a:p>
            <a:pPr marL="0" marR="0" lvl="0" indent="0" algn="ctr" defTabSz="1219170" rtl="0" eaLnBrk="1" fontAlgn="base" latinLnBrk="0" hangingPunct="1">
              <a:lnSpc>
                <a:spcPct val="90000"/>
              </a:lnSpc>
              <a:spcBef>
                <a:spcPct val="0"/>
              </a:spcBef>
              <a:spcAft>
                <a:spcPct val="0"/>
              </a:spcAft>
              <a:buClrTx/>
              <a:buSzTx/>
              <a:buFontTx/>
              <a:buNone/>
              <a:tabLst/>
              <a:defRPr/>
            </a:pPr>
            <a:endParaRPr kumimoji="0" lang="en-US" sz="2100" b="1" i="0" u="none" strike="noStrike" kern="1200" cap="none" spc="0" normalizeH="0" baseline="0" noProof="0" dirty="0">
              <a:ln>
                <a:noFill/>
              </a:ln>
              <a:solidFill>
                <a:srgbClr val="002557"/>
              </a:solidFill>
              <a:effectLst/>
              <a:uLnTx/>
              <a:uFillTx/>
              <a:latin typeface="Arial" panose="020B0604020202020204" pitchFamily="34" charset="0"/>
              <a:ea typeface="+mj-ea"/>
              <a:cs typeface="Arial" panose="020B0604020202020204" pitchFamily="34" charset="0"/>
            </a:endParaRPr>
          </a:p>
        </p:txBody>
      </p:sp>
      <p:sp>
        <p:nvSpPr>
          <p:cNvPr id="8" name="TextBox 7">
            <a:extLst>
              <a:ext uri="{FF2B5EF4-FFF2-40B4-BE49-F238E27FC236}">
                <a16:creationId xmlns:a16="http://schemas.microsoft.com/office/drawing/2014/main" id="{C243FAB9-CC29-948C-750F-D2F261F20F88}"/>
              </a:ext>
            </a:extLst>
          </p:cNvPr>
          <p:cNvSpPr txBox="1"/>
          <p:nvPr/>
        </p:nvSpPr>
        <p:spPr bwMode="gray">
          <a:xfrm>
            <a:off x="469902" y="5036403"/>
            <a:ext cx="5240339" cy="954107"/>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itchFamily="34" charset="0"/>
                <a:ea typeface="+mn-ea"/>
                <a:cs typeface="Calibri" panose="020F0502020204030204" pitchFamily="34" charset="0"/>
              </a:rPr>
              <a:t>Dysregulated </a:t>
            </a:r>
            <a:r>
              <a:rPr kumimoji="0" lang="en-US" sz="1400" b="1" i="0" u="none" strike="noStrike" kern="1200" cap="none" spc="0" normalizeH="0" baseline="0" noProof="0" dirty="0">
                <a:ln>
                  <a:noFill/>
                </a:ln>
                <a:solidFill>
                  <a:srgbClr val="000000"/>
                </a:solidFill>
                <a:effectLst/>
                <a:uLnTx/>
                <a:uFillTx/>
                <a:latin typeface="Calibri" pitchFamily="34" charset="0"/>
                <a:ea typeface="+mn-ea"/>
                <a:cs typeface="Calibri" panose="020F0502020204030204" pitchFamily="34" charset="0"/>
              </a:rPr>
              <a:t>JAK-STAT signaling </a:t>
            </a:r>
            <a:r>
              <a:rPr kumimoji="0" lang="en-US" sz="1400" b="0" i="0" u="none" strike="noStrike" kern="1200" cap="none" spc="0" normalizeH="0" baseline="0" noProof="0" dirty="0">
                <a:ln>
                  <a:noFill/>
                </a:ln>
                <a:solidFill>
                  <a:srgbClr val="000000"/>
                </a:solidFill>
                <a:effectLst/>
                <a:uLnTx/>
                <a:uFillTx/>
                <a:latin typeface="Calibri" pitchFamily="34" charset="0"/>
                <a:ea typeface="+mn-ea"/>
                <a:cs typeface="Calibri" panose="020F0502020204030204" pitchFamily="34" charset="0"/>
              </a:rPr>
              <a:t>in MF drives overproduction of inflammatory cytokines, </a:t>
            </a:r>
            <a:r>
              <a:rPr kumimoji="0" lang="en-US" sz="1400" b="1" i="0" u="none" strike="noStrike" kern="1200" cap="none" spc="0" normalizeH="0" baseline="0" noProof="0" dirty="0">
                <a:ln>
                  <a:noFill/>
                </a:ln>
                <a:solidFill>
                  <a:srgbClr val="000000"/>
                </a:solidFill>
                <a:effectLst/>
                <a:uLnTx/>
                <a:uFillTx/>
                <a:latin typeface="Calibri" pitchFamily="34" charset="0"/>
                <a:ea typeface="+mn-ea"/>
                <a:cs typeface="Calibri" panose="020F0502020204030204" pitchFamily="34" charset="0"/>
              </a:rPr>
              <a:t>bone marrow fibrosis,</a:t>
            </a:r>
            <a:r>
              <a:rPr kumimoji="0" lang="en-US" sz="1400" b="0" i="0" u="none" strike="noStrike" kern="1200" cap="none" spc="0" normalizeH="0" baseline="0" noProof="0" dirty="0">
                <a:ln>
                  <a:noFill/>
                </a:ln>
                <a:solidFill>
                  <a:srgbClr val="000000"/>
                </a:solidFill>
                <a:effectLst/>
                <a:uLnTx/>
                <a:uFillTx/>
                <a:latin typeface="Calibri" pitchFamily="34" charset="0"/>
                <a:ea typeface="+mn-ea"/>
                <a:cs typeface="Calibri" panose="020F0502020204030204" pitchFamily="34" charset="0"/>
              </a:rPr>
              <a:t> </a:t>
            </a:r>
            <a:r>
              <a:rPr kumimoji="0" lang="en-US" sz="1400" b="1" i="0" u="none" strike="noStrike" kern="1200" cap="none" spc="0" normalizeH="0" baseline="0" noProof="0" dirty="0">
                <a:ln>
                  <a:noFill/>
                </a:ln>
                <a:solidFill>
                  <a:srgbClr val="000000"/>
                </a:solidFill>
                <a:effectLst/>
                <a:uLnTx/>
                <a:uFillTx/>
                <a:latin typeface="Calibri" pitchFamily="34" charset="0"/>
                <a:ea typeface="+mn-ea"/>
                <a:cs typeface="Calibri" panose="020F0502020204030204" pitchFamily="34" charset="0"/>
              </a:rPr>
              <a:t>systemic symptoms, </a:t>
            </a:r>
            <a:r>
              <a:rPr kumimoji="0" lang="en-US" sz="1400" b="0" i="0" u="none" strike="noStrike" kern="1200" cap="none" spc="0" normalizeH="0" baseline="0" noProof="0" dirty="0">
                <a:ln>
                  <a:noFill/>
                </a:ln>
                <a:solidFill>
                  <a:srgbClr val="000000"/>
                </a:solidFill>
                <a:effectLst/>
                <a:uLnTx/>
                <a:uFillTx/>
                <a:latin typeface="Calibri" pitchFamily="34" charset="0"/>
                <a:ea typeface="+mn-ea"/>
                <a:cs typeface="Calibri" panose="020F0502020204030204" pitchFamily="34" charset="0"/>
              </a:rPr>
              <a:t>and clonal proliferation, resulting in extramedullary hematopoiesis and </a:t>
            </a:r>
            <a:r>
              <a:rPr kumimoji="0" lang="en-US" sz="1400" b="1" i="0" u="none" strike="noStrike" kern="1200" cap="none" spc="0" normalizeH="0" baseline="0" noProof="0" dirty="0">
                <a:ln>
                  <a:noFill/>
                </a:ln>
                <a:solidFill>
                  <a:srgbClr val="000000"/>
                </a:solidFill>
                <a:effectLst/>
                <a:uLnTx/>
                <a:uFillTx/>
                <a:latin typeface="Calibri" pitchFamily="34" charset="0"/>
                <a:ea typeface="+mn-ea"/>
                <a:cs typeface="Calibri" panose="020F0502020204030204" pitchFamily="34" charset="0"/>
              </a:rPr>
              <a:t>splenomegaly</a:t>
            </a:r>
            <a:r>
              <a:rPr kumimoji="0" lang="en-US" sz="1400" b="0" i="0" u="none" strike="noStrike" kern="1200" cap="none" spc="0" normalizeH="0" baseline="0" noProof="0" dirty="0">
                <a:ln>
                  <a:noFill/>
                </a:ln>
                <a:solidFill>
                  <a:srgbClr val="000000"/>
                </a:solidFill>
                <a:effectLst/>
                <a:uLnTx/>
                <a:uFillTx/>
                <a:latin typeface="Calibri" pitchFamily="34" charset="0"/>
                <a:ea typeface="+mn-ea"/>
                <a:cs typeface="Calibri" panose="020F0502020204030204" pitchFamily="34" charset="0"/>
              </a:rPr>
              <a:t>.</a:t>
            </a:r>
            <a:r>
              <a:rPr kumimoji="0" lang="en-US" sz="1400" b="0" i="0" u="none" strike="noStrike" kern="1200" cap="none" spc="0" normalizeH="0" baseline="30000" noProof="0" dirty="0">
                <a:ln>
                  <a:noFill/>
                </a:ln>
                <a:solidFill>
                  <a:srgbClr val="000000"/>
                </a:solidFill>
                <a:effectLst/>
                <a:uLnTx/>
                <a:uFillTx/>
                <a:latin typeface="Calibri" pitchFamily="34" charset="0"/>
                <a:ea typeface="+mn-ea"/>
                <a:cs typeface="Calibri" panose="020F0502020204030204" pitchFamily="34" charset="0"/>
              </a:rPr>
              <a:t>1,2</a:t>
            </a:r>
            <a:r>
              <a:rPr kumimoji="0" lang="en-US" sz="1400" b="0" i="0" u="none" strike="noStrike" kern="1200" cap="none" spc="0" normalizeH="0" baseline="0" noProof="0" dirty="0">
                <a:ln>
                  <a:noFill/>
                </a:ln>
                <a:solidFill>
                  <a:srgbClr val="000000"/>
                </a:solidFill>
                <a:effectLst/>
                <a:uLnTx/>
                <a:uFillTx/>
                <a:latin typeface="Calibri" pitchFamily="34" charset="0"/>
                <a:ea typeface="+mn-ea"/>
                <a:cs typeface="Calibri" panose="020F0502020204030204" pitchFamily="34" charset="0"/>
              </a:rPr>
              <a:t> </a:t>
            </a:r>
            <a:endParaRPr kumimoji="0" lang="en-CA" sz="1400" b="1" i="0" u="none" strike="noStrike" kern="1200" cap="none" spc="0" normalizeH="0" baseline="0" noProof="0" dirty="0">
              <a:ln>
                <a:noFill/>
              </a:ln>
              <a:solidFill>
                <a:srgbClr val="000000"/>
              </a:solidFill>
              <a:effectLst/>
              <a:uLnTx/>
              <a:uFillTx/>
              <a:latin typeface="Calibri" pitchFamily="34" charset="0"/>
              <a:ea typeface="+mn-ea"/>
              <a:cs typeface="Calibri" panose="020F0502020204030204" pitchFamily="34" charset="0"/>
            </a:endParaRPr>
          </a:p>
        </p:txBody>
      </p:sp>
      <p:sp>
        <p:nvSpPr>
          <p:cNvPr id="63" name="TextBox 62">
            <a:extLst>
              <a:ext uri="{FF2B5EF4-FFF2-40B4-BE49-F238E27FC236}">
                <a16:creationId xmlns:a16="http://schemas.microsoft.com/office/drawing/2014/main" id="{FE5DB17C-162B-D95B-0379-19BB47F24885}"/>
              </a:ext>
            </a:extLst>
          </p:cNvPr>
          <p:cNvSpPr txBox="1"/>
          <p:nvPr/>
        </p:nvSpPr>
        <p:spPr bwMode="gray">
          <a:xfrm>
            <a:off x="6494883" y="5061462"/>
            <a:ext cx="3987679" cy="769633"/>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CA" sz="1467" b="0" i="0" u="none" strike="noStrike" kern="1200" cap="none" spc="0" normalizeH="0" baseline="0" noProof="0" dirty="0">
                <a:ln>
                  <a:noFill/>
                </a:ln>
                <a:solidFill>
                  <a:srgbClr val="000000"/>
                </a:solidFill>
                <a:effectLst/>
                <a:uLnTx/>
                <a:uFillTx/>
                <a:latin typeface="Calibri" pitchFamily="34" charset="0"/>
                <a:ea typeface="+mn-ea"/>
                <a:cs typeface="Calibri" panose="020F0502020204030204" pitchFamily="34" charset="0"/>
              </a:rPr>
              <a:t>Chronic inflammation also drives hyperactivation of </a:t>
            </a:r>
            <a:r>
              <a:rPr kumimoji="0" lang="en-CA" sz="1467" b="1" i="0" u="none" strike="noStrike" kern="1200" cap="none" spc="0" normalizeH="0" baseline="0" noProof="0" dirty="0">
                <a:ln>
                  <a:noFill/>
                </a:ln>
                <a:solidFill>
                  <a:srgbClr val="000000"/>
                </a:solidFill>
                <a:effectLst/>
                <a:uLnTx/>
                <a:uFillTx/>
                <a:latin typeface="Calibri" pitchFamily="34" charset="0"/>
                <a:ea typeface="+mn-ea"/>
                <a:cs typeface="Calibri" panose="020F0502020204030204" pitchFamily="34" charset="0"/>
              </a:rPr>
              <a:t>ACVR1</a:t>
            </a:r>
            <a:r>
              <a:rPr kumimoji="0" lang="en-CA" sz="1467" b="0" i="0" u="none" strike="noStrike" kern="1200" cap="none" spc="0" normalizeH="0" baseline="0" noProof="0" dirty="0">
                <a:ln>
                  <a:noFill/>
                </a:ln>
                <a:solidFill>
                  <a:srgbClr val="000000"/>
                </a:solidFill>
                <a:effectLst/>
                <a:uLnTx/>
                <a:uFillTx/>
                <a:latin typeface="Calibri" pitchFamily="34" charset="0"/>
                <a:ea typeface="+mn-ea"/>
                <a:cs typeface="Calibri" panose="020F0502020204030204" pitchFamily="34" charset="0"/>
              </a:rPr>
              <a:t>, elevated </a:t>
            </a:r>
            <a:r>
              <a:rPr kumimoji="0" lang="en-CA" sz="1467" b="1" i="0" u="none" strike="noStrike" kern="1200" cap="none" spc="0" normalizeH="0" baseline="0" noProof="0" dirty="0">
                <a:ln>
                  <a:noFill/>
                </a:ln>
                <a:solidFill>
                  <a:srgbClr val="000000"/>
                </a:solidFill>
                <a:effectLst/>
                <a:uLnTx/>
                <a:uFillTx/>
                <a:latin typeface="Calibri" pitchFamily="34" charset="0"/>
                <a:ea typeface="+mn-ea"/>
                <a:cs typeface="Calibri" panose="020F0502020204030204" pitchFamily="34" charset="0"/>
              </a:rPr>
              <a:t>hepcidin</a:t>
            </a:r>
            <a:r>
              <a:rPr kumimoji="0" lang="en-CA" sz="1467" b="0" i="0" u="none" strike="noStrike" kern="1200" cap="none" spc="0" normalizeH="0" baseline="0" noProof="0" dirty="0">
                <a:ln>
                  <a:noFill/>
                </a:ln>
                <a:solidFill>
                  <a:srgbClr val="000000"/>
                </a:solidFill>
                <a:effectLst/>
                <a:uLnTx/>
                <a:uFillTx/>
                <a:latin typeface="Calibri" pitchFamily="34" charset="0"/>
                <a:ea typeface="+mn-ea"/>
                <a:cs typeface="Calibri" panose="020F0502020204030204" pitchFamily="34" charset="0"/>
              </a:rPr>
              <a:t>, dysregulated iron metabolism, and </a:t>
            </a:r>
            <a:r>
              <a:rPr kumimoji="0" lang="en-CA" sz="1467" b="1" i="0" u="none" strike="noStrike" kern="1200" cap="none" spc="0" normalizeH="0" baseline="0" noProof="0" dirty="0">
                <a:ln>
                  <a:noFill/>
                </a:ln>
                <a:solidFill>
                  <a:srgbClr val="000000"/>
                </a:solidFill>
                <a:effectLst/>
                <a:uLnTx/>
                <a:uFillTx/>
                <a:latin typeface="Calibri" pitchFamily="34" charset="0"/>
                <a:ea typeface="+mn-ea"/>
                <a:cs typeface="Calibri" panose="020F0502020204030204" pitchFamily="34" charset="0"/>
              </a:rPr>
              <a:t>anemia</a:t>
            </a:r>
            <a:r>
              <a:rPr kumimoji="0" lang="en-CA" sz="1467" b="0" i="0" u="none" strike="noStrike" kern="1200" cap="none" spc="0" normalizeH="0" baseline="0" noProof="0" dirty="0">
                <a:ln>
                  <a:noFill/>
                </a:ln>
                <a:solidFill>
                  <a:srgbClr val="000000"/>
                </a:solidFill>
                <a:effectLst/>
                <a:uLnTx/>
                <a:uFillTx/>
                <a:latin typeface="Calibri" pitchFamily="34" charset="0"/>
                <a:ea typeface="+mn-ea"/>
                <a:cs typeface="Calibri" panose="020F0502020204030204" pitchFamily="34" charset="0"/>
              </a:rPr>
              <a:t> of MF.</a:t>
            </a:r>
            <a:r>
              <a:rPr kumimoji="0" lang="en-US" sz="1467" b="0" i="0" u="none" strike="noStrike" kern="1200" cap="none" spc="0" normalizeH="0" baseline="30000" noProof="0" dirty="0">
                <a:ln>
                  <a:noFill/>
                </a:ln>
                <a:solidFill>
                  <a:srgbClr val="000000"/>
                </a:solidFill>
                <a:effectLst/>
                <a:uLnTx/>
                <a:uFillTx/>
                <a:latin typeface="Calibri" pitchFamily="34" charset="0"/>
                <a:ea typeface="+mn-ea"/>
                <a:cs typeface="Calibri" panose="020F0502020204030204" pitchFamily="34" charset="0"/>
              </a:rPr>
              <a:t>3,4</a:t>
            </a:r>
            <a:endParaRPr kumimoji="0" lang="en-US" sz="1467" b="0" i="0" u="none" strike="noStrike" kern="1200" cap="none" spc="0" normalizeH="0" baseline="0" noProof="0" dirty="0">
              <a:ln>
                <a:noFill/>
              </a:ln>
              <a:solidFill>
                <a:srgbClr val="000000"/>
              </a:solidFill>
              <a:effectLst/>
              <a:uLnTx/>
              <a:uFillTx/>
              <a:latin typeface="Calibri" pitchFamily="34" charset="0"/>
              <a:ea typeface="+mn-ea"/>
              <a:cs typeface="Calibri" panose="020F0502020204030204" pitchFamily="34" charset="0"/>
            </a:endParaRPr>
          </a:p>
        </p:txBody>
      </p:sp>
      <p:sp>
        <p:nvSpPr>
          <p:cNvPr id="65" name="TextBox 64">
            <a:extLst>
              <a:ext uri="{FF2B5EF4-FFF2-40B4-BE49-F238E27FC236}">
                <a16:creationId xmlns:a16="http://schemas.microsoft.com/office/drawing/2014/main" id="{1675C45A-A0DF-6780-4FDE-6DC7D2FFB375}"/>
              </a:ext>
            </a:extLst>
          </p:cNvPr>
          <p:cNvSpPr txBox="1"/>
          <p:nvPr/>
        </p:nvSpPr>
        <p:spPr bwMode="gray">
          <a:xfrm>
            <a:off x="7069298" y="1899285"/>
            <a:ext cx="741331" cy="206033"/>
          </a:xfrm>
          <a:prstGeom prst="rect">
            <a:avLst/>
          </a:prstGeom>
          <a:noFill/>
        </p:spPr>
        <p:txBody>
          <a:bodyPr wrap="none" lIns="0" tIns="0" rIns="0" bIns="0" rtlCol="0" anchor="b">
            <a:noAutofit/>
          </a:bodyPr>
          <a:lstStyle/>
          <a:p>
            <a:pPr marL="0" marR="0" lvl="0" indent="0" algn="ctr" defTabSz="432032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itchFamily="34" charset="0"/>
                <a:ea typeface="+mn-ea"/>
                <a:cs typeface="Calibri" panose="020F0502020204030204" pitchFamily="34" charset="0"/>
              </a:rPr>
              <a:t>BMP2, BMP6</a:t>
            </a:r>
          </a:p>
        </p:txBody>
      </p:sp>
      <p:sp>
        <p:nvSpPr>
          <p:cNvPr id="66" name="TextBox 65">
            <a:extLst>
              <a:ext uri="{FF2B5EF4-FFF2-40B4-BE49-F238E27FC236}">
                <a16:creationId xmlns:a16="http://schemas.microsoft.com/office/drawing/2014/main" id="{F99D51C7-C7E1-1BEC-6210-7F8C2B160110}"/>
              </a:ext>
            </a:extLst>
          </p:cNvPr>
          <p:cNvSpPr txBox="1"/>
          <p:nvPr/>
        </p:nvSpPr>
        <p:spPr bwMode="gray">
          <a:xfrm>
            <a:off x="8735789" y="2208043"/>
            <a:ext cx="616085" cy="275742"/>
          </a:xfrm>
          <a:prstGeom prst="rect">
            <a:avLst/>
          </a:prstGeom>
          <a:noFill/>
        </p:spPr>
        <p:txBody>
          <a:bodyPr wrap="none" lIns="0" tIns="0" rIns="0" bIns="0" rtlCol="0" anchor="t">
            <a:noAutofit/>
          </a:bodyPr>
          <a:lstStyle/>
          <a:p>
            <a:pPr marL="0" marR="0" lvl="0" indent="0" algn="ctr" defTabSz="432032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ACVR1</a:t>
            </a:r>
          </a:p>
        </p:txBody>
      </p:sp>
      <p:cxnSp>
        <p:nvCxnSpPr>
          <p:cNvPr id="69" name="Straight Connector 68">
            <a:extLst>
              <a:ext uri="{FF2B5EF4-FFF2-40B4-BE49-F238E27FC236}">
                <a16:creationId xmlns:a16="http://schemas.microsoft.com/office/drawing/2014/main" id="{5E5B4CE2-3E9E-1FD3-6B93-8DBE223E3B34}"/>
              </a:ext>
            </a:extLst>
          </p:cNvPr>
          <p:cNvCxnSpPr>
            <a:cxnSpLocks/>
          </p:cNvCxnSpPr>
          <p:nvPr/>
        </p:nvCxnSpPr>
        <p:spPr bwMode="gray">
          <a:xfrm>
            <a:off x="8439415" y="2329667"/>
            <a:ext cx="27346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F8639BBE-176B-359D-C8F0-5678C344F2F4}"/>
              </a:ext>
            </a:extLst>
          </p:cNvPr>
          <p:cNvCxnSpPr>
            <a:cxnSpLocks/>
          </p:cNvCxnSpPr>
          <p:nvPr/>
        </p:nvCxnSpPr>
        <p:spPr bwMode="gray">
          <a:xfrm>
            <a:off x="7951747" y="2002301"/>
            <a:ext cx="27346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71" name="TextBox 70">
            <a:extLst>
              <a:ext uri="{FF2B5EF4-FFF2-40B4-BE49-F238E27FC236}">
                <a16:creationId xmlns:a16="http://schemas.microsoft.com/office/drawing/2014/main" id="{AA6A6373-276E-CC14-3A54-68BCD5FEB296}"/>
              </a:ext>
            </a:extLst>
          </p:cNvPr>
          <p:cNvSpPr txBox="1"/>
          <p:nvPr/>
        </p:nvSpPr>
        <p:spPr bwMode="gray">
          <a:xfrm>
            <a:off x="7719819" y="4029429"/>
            <a:ext cx="667923" cy="173713"/>
          </a:xfrm>
          <a:prstGeom prst="rect">
            <a:avLst/>
          </a:prstGeom>
          <a:noFill/>
        </p:spPr>
        <p:txBody>
          <a:bodyPr wrap="none" lIns="0" tIns="0" rIns="0" bIns="0" rtlCol="0" anchor="ctr">
            <a:noAutofit/>
          </a:bodyPr>
          <a:lstStyle/>
          <a:p>
            <a:pPr marL="0" marR="0" lvl="0" indent="0" algn="ctr" defTabSz="4320324"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SMAD1,5</a:t>
            </a:r>
          </a:p>
        </p:txBody>
      </p:sp>
      <p:grpSp>
        <p:nvGrpSpPr>
          <p:cNvPr id="74" name="Group 73">
            <a:extLst>
              <a:ext uri="{FF2B5EF4-FFF2-40B4-BE49-F238E27FC236}">
                <a16:creationId xmlns:a16="http://schemas.microsoft.com/office/drawing/2014/main" id="{4E5F6A4D-03BE-D8A5-DBC1-4334D0B12C9E}"/>
              </a:ext>
            </a:extLst>
          </p:cNvPr>
          <p:cNvGrpSpPr/>
          <p:nvPr/>
        </p:nvGrpSpPr>
        <p:grpSpPr bwMode="gray">
          <a:xfrm>
            <a:off x="7810626" y="3793704"/>
            <a:ext cx="373217" cy="213071"/>
            <a:chOff x="4277637" y="2551453"/>
            <a:chExt cx="736353" cy="265602"/>
          </a:xfrm>
        </p:grpSpPr>
        <p:cxnSp>
          <p:nvCxnSpPr>
            <p:cNvPr id="80" name="Straight Connector 79">
              <a:extLst>
                <a:ext uri="{FF2B5EF4-FFF2-40B4-BE49-F238E27FC236}">
                  <a16:creationId xmlns:a16="http://schemas.microsoft.com/office/drawing/2014/main" id="{2832DA1E-0046-4D60-E338-0ECA705C6AD4}"/>
                </a:ext>
              </a:extLst>
            </p:cNvPr>
            <p:cNvCxnSpPr>
              <a:cxnSpLocks/>
            </p:cNvCxnSpPr>
            <p:nvPr/>
          </p:nvCxnSpPr>
          <p:spPr bwMode="gray">
            <a:xfrm flipH="1">
              <a:off x="4277637" y="2688425"/>
              <a:ext cx="736353" cy="0"/>
            </a:xfrm>
            <a:prstGeom prst="line">
              <a:avLst/>
            </a:prstGeom>
            <a:ln w="38100" cmpd="sng">
              <a:solidFill>
                <a:schemeClr val="accent3"/>
              </a:solidFill>
              <a:tailEnd type="none"/>
            </a:ln>
          </p:spPr>
          <p:style>
            <a:lnRef idx="1">
              <a:schemeClr val="dk1"/>
            </a:lnRef>
            <a:fillRef idx="0">
              <a:schemeClr val="dk1"/>
            </a:fillRef>
            <a:effectRef idx="0">
              <a:schemeClr val="dk1"/>
            </a:effectRef>
            <a:fontRef idx="minor">
              <a:schemeClr val="tx1"/>
            </a:fontRef>
          </p:style>
        </p:cxnSp>
        <p:cxnSp>
          <p:nvCxnSpPr>
            <p:cNvPr id="81" name="Straight Connector 80">
              <a:extLst>
                <a:ext uri="{FF2B5EF4-FFF2-40B4-BE49-F238E27FC236}">
                  <a16:creationId xmlns:a16="http://schemas.microsoft.com/office/drawing/2014/main" id="{B170F87D-4FFF-7A9A-E00E-2414E5147620}"/>
                </a:ext>
              </a:extLst>
            </p:cNvPr>
            <p:cNvCxnSpPr/>
            <p:nvPr/>
          </p:nvCxnSpPr>
          <p:spPr bwMode="gray">
            <a:xfrm rot="16200000" flipH="1">
              <a:off x="4864509" y="2684254"/>
              <a:ext cx="265602" cy="0"/>
            </a:xfrm>
            <a:prstGeom prst="line">
              <a:avLst/>
            </a:prstGeom>
            <a:ln w="38100" cmpd="sng">
              <a:solidFill>
                <a:schemeClr val="accent3"/>
              </a:solidFill>
              <a:tailEnd type="none"/>
            </a:ln>
          </p:spPr>
          <p:style>
            <a:lnRef idx="1">
              <a:schemeClr val="dk1"/>
            </a:lnRef>
            <a:fillRef idx="0">
              <a:schemeClr val="dk1"/>
            </a:fillRef>
            <a:effectRef idx="0">
              <a:schemeClr val="dk1"/>
            </a:effectRef>
            <a:fontRef idx="minor">
              <a:schemeClr val="tx1"/>
            </a:fontRef>
          </p:style>
        </p:cxnSp>
      </p:grpSp>
      <p:grpSp>
        <p:nvGrpSpPr>
          <p:cNvPr id="75" name="Group 74">
            <a:extLst>
              <a:ext uri="{FF2B5EF4-FFF2-40B4-BE49-F238E27FC236}">
                <a16:creationId xmlns:a16="http://schemas.microsoft.com/office/drawing/2014/main" id="{EBFCE6E3-A840-3BF7-1489-80EB07CF9A91}"/>
              </a:ext>
            </a:extLst>
          </p:cNvPr>
          <p:cNvGrpSpPr/>
          <p:nvPr/>
        </p:nvGrpSpPr>
        <p:grpSpPr bwMode="gray">
          <a:xfrm>
            <a:off x="8203971" y="3795640"/>
            <a:ext cx="197755" cy="209095"/>
            <a:chOff x="3628357" y="3281585"/>
            <a:chExt cx="213216" cy="213216"/>
          </a:xfrm>
        </p:grpSpPr>
        <p:cxnSp>
          <p:nvCxnSpPr>
            <p:cNvPr id="78" name="Straight Connector 77">
              <a:extLst>
                <a:ext uri="{FF2B5EF4-FFF2-40B4-BE49-F238E27FC236}">
                  <a16:creationId xmlns:a16="http://schemas.microsoft.com/office/drawing/2014/main" id="{3E696876-718D-61B8-DC50-699976780261}"/>
                </a:ext>
              </a:extLst>
            </p:cNvPr>
            <p:cNvCxnSpPr/>
            <p:nvPr/>
          </p:nvCxnSpPr>
          <p:spPr bwMode="gray">
            <a:xfrm rot="2700000" flipV="1">
              <a:off x="3734965" y="3277360"/>
              <a:ext cx="0" cy="213216"/>
            </a:xfrm>
            <a:prstGeom prst="line">
              <a:avLst/>
            </a:prstGeom>
            <a:ln w="19050">
              <a:solidFill>
                <a:schemeClr val="accent3"/>
              </a:solidFill>
              <a:headEnd type="none"/>
              <a:tailEnd type="none" w="lg" len="lg"/>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013FF636-3F57-808A-E50A-477508F7CB3F}"/>
                </a:ext>
              </a:extLst>
            </p:cNvPr>
            <p:cNvCxnSpPr/>
            <p:nvPr/>
          </p:nvCxnSpPr>
          <p:spPr bwMode="gray">
            <a:xfrm rot="-2700000" flipV="1">
              <a:off x="3734964" y="3281585"/>
              <a:ext cx="0" cy="213216"/>
            </a:xfrm>
            <a:prstGeom prst="line">
              <a:avLst/>
            </a:prstGeom>
            <a:ln w="19050">
              <a:solidFill>
                <a:schemeClr val="accent3"/>
              </a:solidFill>
              <a:headEnd type="none"/>
              <a:tailEnd type="none" w="lg" len="lg"/>
            </a:ln>
          </p:spPr>
          <p:style>
            <a:lnRef idx="1">
              <a:schemeClr val="accent1"/>
            </a:lnRef>
            <a:fillRef idx="0">
              <a:schemeClr val="accent1"/>
            </a:fillRef>
            <a:effectRef idx="0">
              <a:schemeClr val="accent1"/>
            </a:effectRef>
            <a:fontRef idx="minor">
              <a:schemeClr val="tx1"/>
            </a:fontRef>
          </p:style>
        </p:cxnSp>
      </p:grpSp>
      <p:cxnSp>
        <p:nvCxnSpPr>
          <p:cNvPr id="76" name="Straight Connector 75">
            <a:extLst>
              <a:ext uri="{FF2B5EF4-FFF2-40B4-BE49-F238E27FC236}">
                <a16:creationId xmlns:a16="http://schemas.microsoft.com/office/drawing/2014/main" id="{A2273B18-1EE5-9A72-88AA-D3926900B383}"/>
              </a:ext>
            </a:extLst>
          </p:cNvPr>
          <p:cNvCxnSpPr>
            <a:cxnSpLocks/>
          </p:cNvCxnSpPr>
          <p:nvPr/>
        </p:nvCxnSpPr>
        <p:spPr bwMode="gray">
          <a:xfrm>
            <a:off x="8302848" y="3475492"/>
            <a:ext cx="1895" cy="308091"/>
          </a:xfrm>
          <a:prstGeom prst="line">
            <a:avLst/>
          </a:prstGeom>
          <a:ln w="25400">
            <a:solidFill>
              <a:schemeClr val="tx1">
                <a:lumMod val="75000"/>
                <a:lumOff val="25000"/>
              </a:schemeClr>
            </a:solidFill>
            <a:tailEnd type="triangle"/>
          </a:ln>
        </p:spPr>
        <p:style>
          <a:lnRef idx="1">
            <a:schemeClr val="dk1"/>
          </a:lnRef>
          <a:fillRef idx="0">
            <a:schemeClr val="dk1"/>
          </a:fillRef>
          <a:effectRef idx="0">
            <a:schemeClr val="dk1"/>
          </a:effectRef>
          <a:fontRef idx="minor">
            <a:schemeClr val="tx1"/>
          </a:fontRef>
        </p:style>
      </p:cxnSp>
      <p:sp>
        <p:nvSpPr>
          <p:cNvPr id="55" name="TextBox 54">
            <a:extLst>
              <a:ext uri="{FF2B5EF4-FFF2-40B4-BE49-F238E27FC236}">
                <a16:creationId xmlns:a16="http://schemas.microsoft.com/office/drawing/2014/main" id="{53E1C648-4E86-389E-9517-06993CA8384A}"/>
              </a:ext>
            </a:extLst>
          </p:cNvPr>
          <p:cNvSpPr txBox="1"/>
          <p:nvPr/>
        </p:nvSpPr>
        <p:spPr>
          <a:xfrm>
            <a:off x="6375729" y="2249846"/>
            <a:ext cx="1113670" cy="738664"/>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itchFamily="34" charset="0"/>
                <a:ea typeface="+mn-ea"/>
                <a:cs typeface="Calibri" panose="020F0502020204030204" pitchFamily="34" charset="0"/>
              </a:rPr>
              <a:t>Hepatocyte </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itchFamily="34" charset="0"/>
                <a:ea typeface="+mn-ea"/>
                <a:cs typeface="Calibri" panose="020F0502020204030204" pitchFamily="34" charset="0"/>
              </a:rPr>
              <a:t>cellular membrane</a:t>
            </a:r>
          </a:p>
        </p:txBody>
      </p:sp>
      <p:cxnSp>
        <p:nvCxnSpPr>
          <p:cNvPr id="56" name="Straight Connector 55">
            <a:extLst>
              <a:ext uri="{FF2B5EF4-FFF2-40B4-BE49-F238E27FC236}">
                <a16:creationId xmlns:a16="http://schemas.microsoft.com/office/drawing/2014/main" id="{4A880DC8-77F1-30D9-5A9A-1CAB448EBD15}"/>
              </a:ext>
            </a:extLst>
          </p:cNvPr>
          <p:cNvCxnSpPr>
            <a:cxnSpLocks/>
          </p:cNvCxnSpPr>
          <p:nvPr/>
        </p:nvCxnSpPr>
        <p:spPr bwMode="gray">
          <a:xfrm>
            <a:off x="7331583" y="2613460"/>
            <a:ext cx="273459"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884FE1A3-460C-60BD-13BB-73A94132F55F}"/>
              </a:ext>
            </a:extLst>
          </p:cNvPr>
          <p:cNvCxnSpPr>
            <a:cxnSpLocks/>
          </p:cNvCxnSpPr>
          <p:nvPr/>
        </p:nvCxnSpPr>
        <p:spPr bwMode="gray">
          <a:xfrm flipV="1">
            <a:off x="8488723" y="3594420"/>
            <a:ext cx="269119" cy="258113"/>
          </a:xfrm>
          <a:prstGeom prst="line">
            <a:avLst/>
          </a:prstGeom>
          <a:ln w="25400">
            <a:solidFill>
              <a:schemeClr val="accent3"/>
            </a:solidFill>
            <a:tailEnd type="triangle"/>
          </a:ln>
        </p:spPr>
        <p:style>
          <a:lnRef idx="1">
            <a:schemeClr val="dk1"/>
          </a:lnRef>
          <a:fillRef idx="0">
            <a:schemeClr val="dk1"/>
          </a:fillRef>
          <a:effectRef idx="0">
            <a:schemeClr val="dk1"/>
          </a:effectRef>
          <a:fontRef idx="minor">
            <a:schemeClr val="tx1"/>
          </a:fontRef>
        </p:style>
      </p:cxnSp>
      <p:sp>
        <p:nvSpPr>
          <p:cNvPr id="58" name="TextBox 57">
            <a:extLst>
              <a:ext uri="{FF2B5EF4-FFF2-40B4-BE49-F238E27FC236}">
                <a16:creationId xmlns:a16="http://schemas.microsoft.com/office/drawing/2014/main" id="{CAB6269A-389B-FE0C-AF7A-D3E1A225939E}"/>
              </a:ext>
            </a:extLst>
          </p:cNvPr>
          <p:cNvSpPr txBox="1"/>
          <p:nvPr/>
        </p:nvSpPr>
        <p:spPr>
          <a:xfrm>
            <a:off x="8877086" y="3333965"/>
            <a:ext cx="878767" cy="307777"/>
          </a:xfrm>
          <a:prstGeom prst="rect">
            <a:avLst/>
          </a:prstGeom>
          <a:noFill/>
        </p:spPr>
        <p:txBody>
          <a:bodyPr wrap="non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itchFamily="34" charset="0"/>
                <a:ea typeface="+mn-ea"/>
                <a:cs typeface="Calibri" panose="020F0502020204030204" pitchFamily="34" charset="0"/>
              </a:rPr>
              <a:t>Hepcidin</a:t>
            </a:r>
            <a:r>
              <a:rPr kumimoji="0" 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charset="0"/>
              </a:rPr>
              <a:t> </a:t>
            </a:r>
          </a:p>
        </p:txBody>
      </p:sp>
      <p:sp>
        <p:nvSpPr>
          <p:cNvPr id="59" name="Arrow: Down 58">
            <a:extLst>
              <a:ext uri="{FF2B5EF4-FFF2-40B4-BE49-F238E27FC236}">
                <a16:creationId xmlns:a16="http://schemas.microsoft.com/office/drawing/2014/main" id="{B4006922-4F79-042E-B05F-D94A684B5651}"/>
              </a:ext>
            </a:extLst>
          </p:cNvPr>
          <p:cNvSpPr/>
          <p:nvPr/>
        </p:nvSpPr>
        <p:spPr>
          <a:xfrm>
            <a:off x="9643806" y="3251904"/>
            <a:ext cx="224095" cy="552260"/>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cxnSp>
        <p:nvCxnSpPr>
          <p:cNvPr id="60" name="Straight Connector 59">
            <a:extLst>
              <a:ext uri="{FF2B5EF4-FFF2-40B4-BE49-F238E27FC236}">
                <a16:creationId xmlns:a16="http://schemas.microsoft.com/office/drawing/2014/main" id="{4B88B21F-7D0F-0AB3-CB89-C989AF00172D}"/>
              </a:ext>
            </a:extLst>
          </p:cNvPr>
          <p:cNvCxnSpPr>
            <a:cxnSpLocks/>
          </p:cNvCxnSpPr>
          <p:nvPr/>
        </p:nvCxnSpPr>
        <p:spPr bwMode="gray">
          <a:xfrm>
            <a:off x="9923088" y="3519880"/>
            <a:ext cx="369900" cy="0"/>
          </a:xfrm>
          <a:prstGeom prst="line">
            <a:avLst/>
          </a:prstGeom>
          <a:ln w="25400">
            <a:solidFill>
              <a:schemeClr val="tx1">
                <a:lumMod val="75000"/>
                <a:lumOff val="25000"/>
              </a:schemeClr>
            </a:solidFill>
            <a:tailEnd type="triangle"/>
          </a:ln>
        </p:spPr>
        <p:style>
          <a:lnRef idx="1">
            <a:schemeClr val="dk1"/>
          </a:lnRef>
          <a:fillRef idx="0">
            <a:schemeClr val="dk1"/>
          </a:fillRef>
          <a:effectRef idx="0">
            <a:schemeClr val="dk1"/>
          </a:effectRef>
          <a:fontRef idx="minor">
            <a:schemeClr val="tx1"/>
          </a:fontRef>
        </p:style>
      </p:cxnSp>
      <p:sp>
        <p:nvSpPr>
          <p:cNvPr id="61" name="Arrow: Down 60">
            <a:extLst>
              <a:ext uri="{FF2B5EF4-FFF2-40B4-BE49-F238E27FC236}">
                <a16:creationId xmlns:a16="http://schemas.microsoft.com/office/drawing/2014/main" id="{363A1EEB-B7EA-4D32-C6EA-AAEDC2FE6494}"/>
              </a:ext>
            </a:extLst>
          </p:cNvPr>
          <p:cNvSpPr/>
          <p:nvPr/>
        </p:nvSpPr>
        <p:spPr>
          <a:xfrm rot="10800000">
            <a:off x="11369078" y="3229127"/>
            <a:ext cx="233757" cy="592604"/>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10" name="TextBox 9">
            <a:extLst>
              <a:ext uri="{FF2B5EF4-FFF2-40B4-BE49-F238E27FC236}">
                <a16:creationId xmlns:a16="http://schemas.microsoft.com/office/drawing/2014/main" id="{B744FC2E-3F05-52D4-08F9-6C559BCEC03E}"/>
              </a:ext>
            </a:extLst>
          </p:cNvPr>
          <p:cNvSpPr txBox="1"/>
          <p:nvPr/>
        </p:nvSpPr>
        <p:spPr bwMode="gray">
          <a:xfrm>
            <a:off x="5158335" y="2221823"/>
            <a:ext cx="735697" cy="146843"/>
          </a:xfrm>
          <a:prstGeom prst="rect">
            <a:avLst/>
          </a:prstGeom>
          <a:noFill/>
        </p:spPr>
        <p:txBody>
          <a:bodyPr wrap="none" lIns="0" tIns="0" rIns="0" bIns="0" rtlCol="0" anchor="t">
            <a:noAutofit/>
          </a:bodyPr>
          <a:lstStyle/>
          <a:p>
            <a:pPr marL="0" marR="0" lvl="0" indent="0" algn="ctr" defTabSz="432032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itchFamily="34" charset="0"/>
                <a:ea typeface="+mn-ea"/>
                <a:cs typeface="Calibri" panose="020F0502020204030204" pitchFamily="34" charset="0"/>
              </a:rPr>
              <a:t>EPOR/MPL</a:t>
            </a:r>
          </a:p>
        </p:txBody>
      </p:sp>
      <p:cxnSp>
        <p:nvCxnSpPr>
          <p:cNvPr id="11" name="Straight Connector 10">
            <a:extLst>
              <a:ext uri="{FF2B5EF4-FFF2-40B4-BE49-F238E27FC236}">
                <a16:creationId xmlns:a16="http://schemas.microsoft.com/office/drawing/2014/main" id="{B51A35F7-D847-F5ED-561D-5F770A4DDF52}"/>
              </a:ext>
            </a:extLst>
          </p:cNvPr>
          <p:cNvCxnSpPr>
            <a:cxnSpLocks/>
          </p:cNvCxnSpPr>
          <p:nvPr/>
        </p:nvCxnSpPr>
        <p:spPr bwMode="gray">
          <a:xfrm>
            <a:off x="4823985" y="2310678"/>
            <a:ext cx="260084"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52A322F5-0458-8C83-59A7-2458C8F81452}"/>
              </a:ext>
            </a:extLst>
          </p:cNvPr>
          <p:cNvSpPr txBox="1"/>
          <p:nvPr/>
        </p:nvSpPr>
        <p:spPr bwMode="gray">
          <a:xfrm>
            <a:off x="1323083" y="1635059"/>
            <a:ext cx="649032" cy="406631"/>
          </a:xfrm>
          <a:prstGeom prst="rect">
            <a:avLst/>
          </a:prstGeom>
          <a:noFill/>
        </p:spPr>
        <p:txBody>
          <a:bodyPr wrap="none" lIns="0" tIns="0" rIns="0" bIns="0" rtlCol="0" anchor="b">
            <a:noAutofit/>
          </a:bodyPr>
          <a:lstStyle/>
          <a:p>
            <a:pPr marL="0" marR="0" lvl="0" indent="0" algn="ctr" defTabSz="432032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itchFamily="34" charset="0"/>
                <a:ea typeface="+mn-ea"/>
                <a:cs typeface="Calibri" panose="020F0502020204030204" pitchFamily="34" charset="0"/>
              </a:rPr>
              <a:t>Interleukins</a:t>
            </a:r>
          </a:p>
          <a:p>
            <a:pPr marL="0" marR="0" lvl="0" indent="0" algn="ctr" defTabSz="432032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itchFamily="34" charset="0"/>
                <a:ea typeface="+mn-ea"/>
                <a:cs typeface="Calibri" panose="020F0502020204030204" pitchFamily="34" charset="0"/>
              </a:rPr>
              <a:t>Interferons</a:t>
            </a:r>
          </a:p>
        </p:txBody>
      </p:sp>
      <p:sp>
        <p:nvSpPr>
          <p:cNvPr id="13" name="TextBox 12">
            <a:extLst>
              <a:ext uri="{FF2B5EF4-FFF2-40B4-BE49-F238E27FC236}">
                <a16:creationId xmlns:a16="http://schemas.microsoft.com/office/drawing/2014/main" id="{1134D330-5A38-7649-A5BE-F20DBECD3535}"/>
              </a:ext>
            </a:extLst>
          </p:cNvPr>
          <p:cNvSpPr txBox="1"/>
          <p:nvPr/>
        </p:nvSpPr>
        <p:spPr bwMode="gray">
          <a:xfrm>
            <a:off x="2825923" y="2073478"/>
            <a:ext cx="1171143" cy="498946"/>
          </a:xfrm>
          <a:prstGeom prst="rect">
            <a:avLst/>
          </a:prstGeom>
          <a:noFill/>
        </p:spPr>
        <p:txBody>
          <a:bodyPr wrap="none" lIns="0" tIns="0" rIns="0" bIns="0" rtlCol="0" anchor="t">
            <a:noAutofit/>
          </a:bodyPr>
          <a:lstStyle/>
          <a:p>
            <a:pPr marL="0" marR="0" lvl="0" indent="0" algn="l" defTabSz="432032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itchFamily="34" charset="0"/>
                <a:ea typeface="+mn-ea"/>
                <a:cs typeface="Calibri" panose="020F0502020204030204" pitchFamily="34" charset="0"/>
              </a:rPr>
              <a:t>Cytokine </a:t>
            </a:r>
            <a:br>
              <a:rPr kumimoji="0" lang="en-US" sz="1400" b="0" i="0" u="none" strike="noStrike" kern="1200" cap="none" spc="0" normalizeH="0" baseline="0" noProof="0" dirty="0">
                <a:ln>
                  <a:noFill/>
                </a:ln>
                <a:solidFill>
                  <a:srgbClr val="000000"/>
                </a:solidFill>
                <a:effectLst/>
                <a:uLnTx/>
                <a:uFillTx/>
                <a:latin typeface="Calibri" pitchFamily="34" charset="0"/>
                <a:ea typeface="+mn-ea"/>
                <a:cs typeface="Calibri" panose="020F0502020204030204" pitchFamily="34" charset="0"/>
              </a:rPr>
            </a:br>
            <a:r>
              <a:rPr kumimoji="0" lang="en-US" sz="1400" b="0" i="0" u="none" strike="noStrike" kern="1200" cap="none" spc="0" normalizeH="0" baseline="0" noProof="0" dirty="0">
                <a:ln>
                  <a:noFill/>
                </a:ln>
                <a:solidFill>
                  <a:srgbClr val="000000"/>
                </a:solidFill>
                <a:effectLst/>
                <a:uLnTx/>
                <a:uFillTx/>
                <a:latin typeface="Calibri" pitchFamily="34" charset="0"/>
                <a:ea typeface="+mn-ea"/>
                <a:cs typeface="Calibri" panose="020F0502020204030204" pitchFamily="34" charset="0"/>
              </a:rPr>
              <a:t>receptors</a:t>
            </a:r>
          </a:p>
        </p:txBody>
      </p:sp>
      <p:cxnSp>
        <p:nvCxnSpPr>
          <p:cNvPr id="16" name="Straight Connector 15">
            <a:extLst>
              <a:ext uri="{FF2B5EF4-FFF2-40B4-BE49-F238E27FC236}">
                <a16:creationId xmlns:a16="http://schemas.microsoft.com/office/drawing/2014/main" id="{0FD3857E-04D3-D539-070D-7764EF25D24A}"/>
              </a:ext>
            </a:extLst>
          </p:cNvPr>
          <p:cNvCxnSpPr>
            <a:cxnSpLocks/>
          </p:cNvCxnSpPr>
          <p:nvPr/>
        </p:nvCxnSpPr>
        <p:spPr bwMode="gray">
          <a:xfrm>
            <a:off x="4738401" y="3511989"/>
            <a:ext cx="0" cy="206644"/>
          </a:xfrm>
          <a:prstGeom prst="line">
            <a:avLst/>
          </a:prstGeom>
          <a:ln w="25400">
            <a:solidFill>
              <a:schemeClr val="tx1">
                <a:lumMod val="75000"/>
                <a:lumOff val="25000"/>
              </a:schemeClr>
            </a:solidFill>
            <a:tailEnd type="triangle"/>
          </a:ln>
        </p:spPr>
        <p:style>
          <a:lnRef idx="1">
            <a:schemeClr val="dk1"/>
          </a:lnRef>
          <a:fillRef idx="0">
            <a:schemeClr val="dk1"/>
          </a:fillRef>
          <a:effectRef idx="0">
            <a:schemeClr val="dk1"/>
          </a:effectRef>
          <a:fontRef idx="minor">
            <a:schemeClr val="tx1"/>
          </a:fontRef>
        </p:style>
      </p:cxnSp>
      <p:sp>
        <p:nvSpPr>
          <p:cNvPr id="17" name="TextBox 16">
            <a:extLst>
              <a:ext uri="{FF2B5EF4-FFF2-40B4-BE49-F238E27FC236}">
                <a16:creationId xmlns:a16="http://schemas.microsoft.com/office/drawing/2014/main" id="{CABD27ED-2478-267F-C0C4-E4B60E9974B0}"/>
              </a:ext>
            </a:extLst>
          </p:cNvPr>
          <p:cNvSpPr txBox="1"/>
          <p:nvPr/>
        </p:nvSpPr>
        <p:spPr bwMode="gray">
          <a:xfrm>
            <a:off x="3899408" y="1852985"/>
            <a:ext cx="402996" cy="210737"/>
          </a:xfrm>
          <a:prstGeom prst="rect">
            <a:avLst/>
          </a:prstGeom>
          <a:noFill/>
        </p:spPr>
        <p:txBody>
          <a:bodyPr wrap="none" lIns="0" tIns="0" rIns="0" bIns="0" rtlCol="0" anchor="b">
            <a:noAutofit/>
          </a:bodyPr>
          <a:lstStyle/>
          <a:p>
            <a:pPr marL="0" marR="0" lvl="0" indent="0" algn="ctr" defTabSz="432032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itchFamily="34" charset="0"/>
                <a:ea typeface="+mn-ea"/>
                <a:cs typeface="Calibri" panose="020F0502020204030204" pitchFamily="34" charset="0"/>
              </a:rPr>
              <a:t>Ligand</a:t>
            </a:r>
          </a:p>
        </p:txBody>
      </p:sp>
      <p:sp>
        <p:nvSpPr>
          <p:cNvPr id="22" name="TextBox 21">
            <a:extLst>
              <a:ext uri="{FF2B5EF4-FFF2-40B4-BE49-F238E27FC236}">
                <a16:creationId xmlns:a16="http://schemas.microsoft.com/office/drawing/2014/main" id="{2FB093EB-B1C8-0355-4761-5FE3AF906D88}"/>
              </a:ext>
            </a:extLst>
          </p:cNvPr>
          <p:cNvSpPr txBox="1"/>
          <p:nvPr/>
        </p:nvSpPr>
        <p:spPr bwMode="gray">
          <a:xfrm>
            <a:off x="2651047" y="3056323"/>
            <a:ext cx="411577" cy="177678"/>
          </a:xfrm>
          <a:prstGeom prst="rect">
            <a:avLst/>
          </a:prstGeom>
          <a:noFill/>
        </p:spPr>
        <p:txBody>
          <a:bodyPr wrap="none" lIns="0" tIns="0" rIns="0" bIns="0" rtlCol="0" anchor="ctr">
            <a:noAutofit/>
          </a:bodyPr>
          <a:lstStyle/>
          <a:p>
            <a:pPr marL="0" marR="0" lvl="0" indent="0" algn="ctr" defTabSz="4320324"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itchFamily="34" charset="0"/>
                <a:ea typeface="+mn-ea"/>
                <a:cs typeface="Calibri" panose="020F0502020204030204" pitchFamily="34" charset="0"/>
              </a:rPr>
              <a:t>JAK2</a:t>
            </a:r>
            <a:endParaRPr kumimoji="0" lang="en-US" sz="1400" b="0" i="0" u="none" strike="noStrike" kern="1200" cap="none" spc="0" normalizeH="0" baseline="0" noProof="0" dirty="0">
              <a:ln>
                <a:noFill/>
              </a:ln>
              <a:solidFill>
                <a:srgbClr val="000000"/>
              </a:solidFill>
              <a:effectLst/>
              <a:uLnTx/>
              <a:uFillTx/>
              <a:latin typeface="Calibri" pitchFamily="34" charset="0"/>
              <a:ea typeface="+mn-ea"/>
              <a:cs typeface="Calibri" panose="020F0502020204030204" pitchFamily="34" charset="0"/>
            </a:endParaRPr>
          </a:p>
        </p:txBody>
      </p:sp>
      <p:sp>
        <p:nvSpPr>
          <p:cNvPr id="23" name="TextBox 22">
            <a:extLst>
              <a:ext uri="{FF2B5EF4-FFF2-40B4-BE49-F238E27FC236}">
                <a16:creationId xmlns:a16="http://schemas.microsoft.com/office/drawing/2014/main" id="{17348709-D9FF-4F8B-E9FD-4A4EDBAEBF4E}"/>
              </a:ext>
            </a:extLst>
          </p:cNvPr>
          <p:cNvSpPr txBox="1"/>
          <p:nvPr/>
        </p:nvSpPr>
        <p:spPr bwMode="gray">
          <a:xfrm>
            <a:off x="1719794" y="3181759"/>
            <a:ext cx="411577" cy="177678"/>
          </a:xfrm>
          <a:prstGeom prst="rect">
            <a:avLst/>
          </a:prstGeom>
          <a:noFill/>
        </p:spPr>
        <p:txBody>
          <a:bodyPr wrap="none" lIns="0" tIns="0" rIns="0" bIns="0" rtlCol="0" anchor="ctr">
            <a:noAutofit/>
          </a:bodyPr>
          <a:lstStyle/>
          <a:p>
            <a:pPr marL="0" marR="0" lvl="0" indent="0" algn="ctr" defTabSz="4320324"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itchFamily="34" charset="0"/>
                <a:ea typeface="+mn-ea"/>
                <a:cs typeface="Calibri" panose="020F0502020204030204" pitchFamily="34" charset="0"/>
              </a:rPr>
              <a:t>JAK1</a:t>
            </a:r>
            <a:endParaRPr kumimoji="0" lang="en-US" sz="1400" b="0" i="0" u="none" strike="noStrike" kern="1200" cap="none" spc="0" normalizeH="0" baseline="0" noProof="0" dirty="0">
              <a:ln>
                <a:noFill/>
              </a:ln>
              <a:solidFill>
                <a:srgbClr val="000000"/>
              </a:solidFill>
              <a:effectLst/>
              <a:uLnTx/>
              <a:uFillTx/>
              <a:latin typeface="Calibri" pitchFamily="34" charset="0"/>
              <a:ea typeface="+mn-ea"/>
              <a:cs typeface="Calibri" panose="020F0502020204030204" pitchFamily="34" charset="0"/>
            </a:endParaRPr>
          </a:p>
        </p:txBody>
      </p:sp>
      <p:sp>
        <p:nvSpPr>
          <p:cNvPr id="24" name="TextBox 23">
            <a:extLst>
              <a:ext uri="{FF2B5EF4-FFF2-40B4-BE49-F238E27FC236}">
                <a16:creationId xmlns:a16="http://schemas.microsoft.com/office/drawing/2014/main" id="{B905C261-6EC1-EB82-80D2-2A78F02993FE}"/>
              </a:ext>
            </a:extLst>
          </p:cNvPr>
          <p:cNvSpPr txBox="1"/>
          <p:nvPr/>
        </p:nvSpPr>
        <p:spPr bwMode="gray">
          <a:xfrm>
            <a:off x="5023367" y="2998627"/>
            <a:ext cx="411577" cy="177678"/>
          </a:xfrm>
          <a:prstGeom prst="rect">
            <a:avLst/>
          </a:prstGeom>
          <a:noFill/>
        </p:spPr>
        <p:txBody>
          <a:bodyPr wrap="none" lIns="0" tIns="0" rIns="0" bIns="0" rtlCol="0" anchor="ctr">
            <a:noAutofit/>
          </a:bodyPr>
          <a:lstStyle/>
          <a:p>
            <a:pPr marL="0" marR="0" lvl="0" indent="0" algn="ctr" defTabSz="4320324"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itchFamily="34" charset="0"/>
                <a:ea typeface="+mn-ea"/>
                <a:cs typeface="Calibri" panose="020F0502020204030204" pitchFamily="34" charset="0"/>
              </a:rPr>
              <a:t>JAK2</a:t>
            </a:r>
          </a:p>
        </p:txBody>
      </p:sp>
      <p:sp>
        <p:nvSpPr>
          <p:cNvPr id="25" name="TextBox 24">
            <a:extLst>
              <a:ext uri="{FF2B5EF4-FFF2-40B4-BE49-F238E27FC236}">
                <a16:creationId xmlns:a16="http://schemas.microsoft.com/office/drawing/2014/main" id="{C55FE8C5-5A94-4B84-E2CA-63D21613D59F}"/>
              </a:ext>
            </a:extLst>
          </p:cNvPr>
          <p:cNvSpPr txBox="1"/>
          <p:nvPr/>
        </p:nvSpPr>
        <p:spPr bwMode="gray">
          <a:xfrm>
            <a:off x="4055863" y="2988510"/>
            <a:ext cx="411577" cy="177678"/>
          </a:xfrm>
          <a:prstGeom prst="rect">
            <a:avLst/>
          </a:prstGeom>
          <a:noFill/>
        </p:spPr>
        <p:txBody>
          <a:bodyPr wrap="none" lIns="0" tIns="0" rIns="0" bIns="0" rtlCol="0" anchor="ctr">
            <a:noAutofit/>
          </a:bodyPr>
          <a:lstStyle/>
          <a:p>
            <a:pPr marL="0" marR="0" lvl="0" indent="0" algn="ctr" defTabSz="4320324"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itchFamily="34" charset="0"/>
                <a:ea typeface="+mn-ea"/>
                <a:cs typeface="Calibri" panose="020F0502020204030204" pitchFamily="34" charset="0"/>
              </a:rPr>
              <a:t>JAK2</a:t>
            </a:r>
            <a:endParaRPr kumimoji="0" lang="en-US" sz="1400" b="0" i="0" u="none" strike="noStrike" kern="1200" cap="none" spc="0" normalizeH="0" baseline="0" noProof="0" dirty="0">
              <a:ln>
                <a:noFill/>
              </a:ln>
              <a:solidFill>
                <a:srgbClr val="000000"/>
              </a:solidFill>
              <a:effectLst/>
              <a:uLnTx/>
              <a:uFillTx/>
              <a:latin typeface="Calibri" pitchFamily="34" charset="0"/>
              <a:ea typeface="+mn-ea"/>
              <a:cs typeface="Calibri" panose="020F0502020204030204" pitchFamily="34" charset="0"/>
            </a:endParaRPr>
          </a:p>
        </p:txBody>
      </p:sp>
      <p:cxnSp>
        <p:nvCxnSpPr>
          <p:cNvPr id="26" name="Straight Connector 25">
            <a:extLst>
              <a:ext uri="{FF2B5EF4-FFF2-40B4-BE49-F238E27FC236}">
                <a16:creationId xmlns:a16="http://schemas.microsoft.com/office/drawing/2014/main" id="{A63C7064-17DE-78C1-52DA-6A9E47CE2B8D}"/>
              </a:ext>
            </a:extLst>
          </p:cNvPr>
          <p:cNvCxnSpPr>
            <a:cxnSpLocks/>
          </p:cNvCxnSpPr>
          <p:nvPr/>
        </p:nvCxnSpPr>
        <p:spPr bwMode="gray">
          <a:xfrm>
            <a:off x="2477667" y="2310678"/>
            <a:ext cx="29691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3097931C-936E-2D6A-FE7F-C83D13C07253}"/>
              </a:ext>
            </a:extLst>
          </p:cNvPr>
          <p:cNvCxnSpPr>
            <a:cxnSpLocks/>
          </p:cNvCxnSpPr>
          <p:nvPr/>
        </p:nvCxnSpPr>
        <p:spPr bwMode="gray">
          <a:xfrm>
            <a:off x="4357932" y="1973012"/>
            <a:ext cx="300251"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2A4EE9F6-34D3-5B23-6A9D-33EB13E9968B}"/>
              </a:ext>
            </a:extLst>
          </p:cNvPr>
          <p:cNvCxnSpPr/>
          <p:nvPr/>
        </p:nvCxnSpPr>
        <p:spPr bwMode="gray">
          <a:xfrm>
            <a:off x="2108111" y="1965043"/>
            <a:ext cx="257218"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0" name="Group 29">
            <a:extLst>
              <a:ext uri="{FF2B5EF4-FFF2-40B4-BE49-F238E27FC236}">
                <a16:creationId xmlns:a16="http://schemas.microsoft.com/office/drawing/2014/main" id="{1B900E94-A17A-C593-8103-3CA42CDF2E07}"/>
              </a:ext>
            </a:extLst>
          </p:cNvPr>
          <p:cNvGrpSpPr/>
          <p:nvPr/>
        </p:nvGrpSpPr>
        <p:grpSpPr bwMode="gray">
          <a:xfrm>
            <a:off x="1755817" y="3795314"/>
            <a:ext cx="504641" cy="171659"/>
            <a:chOff x="4256777" y="2551453"/>
            <a:chExt cx="757213" cy="265602"/>
          </a:xfrm>
        </p:grpSpPr>
        <p:cxnSp>
          <p:nvCxnSpPr>
            <p:cNvPr id="51" name="Straight Connector 50">
              <a:extLst>
                <a:ext uri="{FF2B5EF4-FFF2-40B4-BE49-F238E27FC236}">
                  <a16:creationId xmlns:a16="http://schemas.microsoft.com/office/drawing/2014/main" id="{7D6A8091-B66D-47A6-0EFE-8992AAE0E6EE}"/>
                </a:ext>
              </a:extLst>
            </p:cNvPr>
            <p:cNvCxnSpPr/>
            <p:nvPr/>
          </p:nvCxnSpPr>
          <p:spPr bwMode="gray">
            <a:xfrm flipH="1">
              <a:off x="4256777" y="2688425"/>
              <a:ext cx="757213" cy="0"/>
            </a:xfrm>
            <a:prstGeom prst="line">
              <a:avLst/>
            </a:prstGeom>
            <a:ln w="38100" cmpd="sng">
              <a:solidFill>
                <a:schemeClr val="accent3"/>
              </a:solidFill>
              <a:tailEnd type="none"/>
            </a:ln>
          </p:spPr>
          <p:style>
            <a:lnRef idx="1">
              <a:schemeClr val="dk1"/>
            </a:lnRef>
            <a:fillRef idx="0">
              <a:schemeClr val="dk1"/>
            </a:fillRef>
            <a:effectRef idx="0">
              <a:schemeClr val="dk1"/>
            </a:effectRef>
            <a:fontRef idx="minor">
              <a:schemeClr val="tx1"/>
            </a:fontRef>
          </p:style>
        </p:cxnSp>
        <p:cxnSp>
          <p:nvCxnSpPr>
            <p:cNvPr id="52" name="Straight Connector 51">
              <a:extLst>
                <a:ext uri="{FF2B5EF4-FFF2-40B4-BE49-F238E27FC236}">
                  <a16:creationId xmlns:a16="http://schemas.microsoft.com/office/drawing/2014/main" id="{FCB126EE-E555-728B-E2EF-EF039C331EF4}"/>
                </a:ext>
              </a:extLst>
            </p:cNvPr>
            <p:cNvCxnSpPr/>
            <p:nvPr/>
          </p:nvCxnSpPr>
          <p:spPr bwMode="gray">
            <a:xfrm rot="16200000" flipH="1">
              <a:off x="4864509" y="2684254"/>
              <a:ext cx="265602" cy="0"/>
            </a:xfrm>
            <a:prstGeom prst="line">
              <a:avLst/>
            </a:prstGeom>
            <a:ln w="38100" cmpd="sng">
              <a:solidFill>
                <a:schemeClr val="accent3"/>
              </a:solidFill>
              <a:tailEnd type="none"/>
            </a:ln>
          </p:spPr>
          <p:style>
            <a:lnRef idx="1">
              <a:schemeClr val="dk1"/>
            </a:lnRef>
            <a:fillRef idx="0">
              <a:schemeClr val="dk1"/>
            </a:fillRef>
            <a:effectRef idx="0">
              <a:schemeClr val="dk1"/>
            </a:effectRef>
            <a:fontRef idx="minor">
              <a:schemeClr val="tx1"/>
            </a:fontRef>
          </p:style>
        </p:cxnSp>
      </p:grpSp>
      <p:sp>
        <p:nvSpPr>
          <p:cNvPr id="31" name="TextBox 30">
            <a:extLst>
              <a:ext uri="{FF2B5EF4-FFF2-40B4-BE49-F238E27FC236}">
                <a16:creationId xmlns:a16="http://schemas.microsoft.com/office/drawing/2014/main" id="{7835E69F-96CD-300E-91E6-5C652BAA8D39}"/>
              </a:ext>
            </a:extLst>
          </p:cNvPr>
          <p:cNvSpPr txBox="1"/>
          <p:nvPr/>
        </p:nvSpPr>
        <p:spPr bwMode="gray">
          <a:xfrm>
            <a:off x="3492280" y="3650173"/>
            <a:ext cx="411577" cy="177678"/>
          </a:xfrm>
          <a:prstGeom prst="rect">
            <a:avLst/>
          </a:prstGeom>
          <a:noFill/>
        </p:spPr>
        <p:txBody>
          <a:bodyPr wrap="none" lIns="0" tIns="0" rIns="0" bIns="0" rtlCol="0" anchor="ctr">
            <a:noAutofit/>
          </a:bodyPr>
          <a:lstStyle/>
          <a:p>
            <a:pPr marL="0" marR="0" lvl="0" indent="0" algn="ctr" defTabSz="4320324" rtl="0" eaLnBrk="1" fontAlgn="auto" latinLnBrk="0" hangingPunct="1">
              <a:lnSpc>
                <a:spcPct val="100000"/>
              </a:lnSpc>
              <a:spcBef>
                <a:spcPts val="0"/>
              </a:spcBef>
              <a:spcAft>
                <a:spcPts val="0"/>
              </a:spcAft>
              <a:buClrTx/>
              <a:buSzTx/>
              <a:buFontTx/>
              <a:buNone/>
              <a:tabLst/>
              <a:defRPr/>
            </a:pPr>
            <a:r>
              <a:rPr kumimoji="0" lang="en-US" sz="1051" b="1" i="0" u="none" strike="noStrike" kern="1200" cap="none" spc="0" normalizeH="0" baseline="0" noProof="0" dirty="0">
                <a:ln>
                  <a:noFill/>
                </a:ln>
                <a:solidFill>
                  <a:srgbClr val="000000"/>
                </a:solidFill>
                <a:effectLst/>
                <a:uLnTx/>
                <a:uFillTx/>
                <a:latin typeface="Arial" panose="020B0604020202020204" pitchFamily="34" charset="0"/>
                <a:ea typeface="+mn-ea"/>
                <a:cs typeface="Arial" charset="0"/>
              </a:rPr>
              <a:t>JAK2</a:t>
            </a:r>
          </a:p>
          <a:p>
            <a:pPr marL="0" marR="0" lvl="0" indent="0" algn="ctr" defTabSz="4320324" rtl="0" eaLnBrk="1" fontAlgn="auto" latinLnBrk="0" hangingPunct="1">
              <a:lnSpc>
                <a:spcPct val="100000"/>
              </a:lnSpc>
              <a:spcBef>
                <a:spcPts val="0"/>
              </a:spcBef>
              <a:spcAft>
                <a:spcPts val="0"/>
              </a:spcAft>
              <a:buClrTx/>
              <a:buSzTx/>
              <a:buFontTx/>
              <a:buNone/>
              <a:tabLst/>
              <a:defRPr/>
            </a:pPr>
            <a:r>
              <a:rPr kumimoji="0" lang="en-US" sz="1051" b="1" i="0" u="none" strike="noStrike" kern="1200" cap="none" spc="0" normalizeH="0" baseline="0" noProof="0" dirty="0">
                <a:ln>
                  <a:noFill/>
                </a:ln>
                <a:solidFill>
                  <a:srgbClr val="000000"/>
                </a:solidFill>
                <a:effectLst/>
                <a:uLnTx/>
                <a:uFillTx/>
                <a:latin typeface="Arial" panose="020B0604020202020204" pitchFamily="34" charset="0"/>
                <a:ea typeface="+mn-ea"/>
                <a:cs typeface="Arial" charset="0"/>
              </a:rPr>
              <a:t>Inhibition</a:t>
            </a:r>
          </a:p>
        </p:txBody>
      </p:sp>
      <p:sp>
        <p:nvSpPr>
          <p:cNvPr id="32" name="TextBox 31">
            <a:extLst>
              <a:ext uri="{FF2B5EF4-FFF2-40B4-BE49-F238E27FC236}">
                <a16:creationId xmlns:a16="http://schemas.microsoft.com/office/drawing/2014/main" id="{D1F44783-3F39-B1EB-4009-AA1BE338BC2F}"/>
              </a:ext>
            </a:extLst>
          </p:cNvPr>
          <p:cNvSpPr txBox="1"/>
          <p:nvPr/>
        </p:nvSpPr>
        <p:spPr bwMode="gray">
          <a:xfrm>
            <a:off x="1740540" y="3970419"/>
            <a:ext cx="615422" cy="200929"/>
          </a:xfrm>
          <a:prstGeom prst="rect">
            <a:avLst/>
          </a:prstGeom>
          <a:noFill/>
        </p:spPr>
        <p:txBody>
          <a:bodyPr wrap="none" lIns="0" tIns="0" rIns="0" bIns="0" rtlCol="0" anchor="ctr">
            <a:noAutofit/>
          </a:bodyPr>
          <a:lstStyle/>
          <a:p>
            <a:pPr marL="0" marR="0" lvl="0" indent="0" algn="ctr" defTabSz="4320324"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STAT</a:t>
            </a:r>
          </a:p>
        </p:txBody>
      </p:sp>
      <p:sp>
        <p:nvSpPr>
          <p:cNvPr id="33" name="TextBox 32">
            <a:extLst>
              <a:ext uri="{FF2B5EF4-FFF2-40B4-BE49-F238E27FC236}">
                <a16:creationId xmlns:a16="http://schemas.microsoft.com/office/drawing/2014/main" id="{1433517C-52FE-A727-750D-246319FAE2D0}"/>
              </a:ext>
            </a:extLst>
          </p:cNvPr>
          <p:cNvSpPr txBox="1"/>
          <p:nvPr/>
        </p:nvSpPr>
        <p:spPr bwMode="gray">
          <a:xfrm>
            <a:off x="4098060" y="4011687"/>
            <a:ext cx="602589" cy="146843"/>
          </a:xfrm>
          <a:prstGeom prst="rect">
            <a:avLst/>
          </a:prstGeom>
          <a:noFill/>
        </p:spPr>
        <p:txBody>
          <a:bodyPr wrap="none" lIns="0" tIns="0" rIns="0" bIns="0" rtlCol="0" anchor="ctr">
            <a:noAutofit/>
          </a:bodyPr>
          <a:lstStyle/>
          <a:p>
            <a:pPr marL="0" marR="0" lvl="0" indent="0" algn="ctr" defTabSz="4320324"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STAT</a:t>
            </a:r>
          </a:p>
        </p:txBody>
      </p:sp>
      <p:grpSp>
        <p:nvGrpSpPr>
          <p:cNvPr id="40" name="Group 39">
            <a:extLst>
              <a:ext uri="{FF2B5EF4-FFF2-40B4-BE49-F238E27FC236}">
                <a16:creationId xmlns:a16="http://schemas.microsoft.com/office/drawing/2014/main" id="{3014F342-FAFE-43AB-D50C-63C9007B4BA7}"/>
              </a:ext>
            </a:extLst>
          </p:cNvPr>
          <p:cNvGrpSpPr/>
          <p:nvPr/>
        </p:nvGrpSpPr>
        <p:grpSpPr bwMode="gray">
          <a:xfrm>
            <a:off x="2272414" y="3797114"/>
            <a:ext cx="196251" cy="194425"/>
            <a:chOff x="3628357" y="3281585"/>
            <a:chExt cx="213216" cy="213216"/>
          </a:xfrm>
        </p:grpSpPr>
        <p:cxnSp>
          <p:nvCxnSpPr>
            <p:cNvPr id="49" name="Straight Connector 48">
              <a:extLst>
                <a:ext uri="{FF2B5EF4-FFF2-40B4-BE49-F238E27FC236}">
                  <a16:creationId xmlns:a16="http://schemas.microsoft.com/office/drawing/2014/main" id="{15A817ED-0F1F-3F2C-6AFE-F60E60699441}"/>
                </a:ext>
              </a:extLst>
            </p:cNvPr>
            <p:cNvCxnSpPr/>
            <p:nvPr/>
          </p:nvCxnSpPr>
          <p:spPr bwMode="gray">
            <a:xfrm rot="2700000" flipV="1">
              <a:off x="3734965" y="3277360"/>
              <a:ext cx="0" cy="213216"/>
            </a:xfrm>
            <a:prstGeom prst="line">
              <a:avLst/>
            </a:prstGeom>
            <a:ln w="19050">
              <a:solidFill>
                <a:schemeClr val="accent3"/>
              </a:solidFill>
              <a:headEnd type="none"/>
              <a:tailEnd type="none" w="lg" len="lg"/>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6FD07A89-57BE-2FB5-81F0-EA597E1DADA9}"/>
                </a:ext>
              </a:extLst>
            </p:cNvPr>
            <p:cNvCxnSpPr/>
            <p:nvPr/>
          </p:nvCxnSpPr>
          <p:spPr bwMode="gray">
            <a:xfrm rot="-2700000" flipV="1">
              <a:off x="3734964" y="3281585"/>
              <a:ext cx="0" cy="213216"/>
            </a:xfrm>
            <a:prstGeom prst="line">
              <a:avLst/>
            </a:prstGeom>
            <a:ln w="19050">
              <a:solidFill>
                <a:schemeClr val="accent3"/>
              </a:solidFill>
              <a:headEnd type="none"/>
              <a:tailEnd type="none" w="lg" len="lg"/>
            </a:ln>
          </p:spPr>
          <p:style>
            <a:lnRef idx="1">
              <a:schemeClr val="accent1"/>
            </a:lnRef>
            <a:fillRef idx="0">
              <a:schemeClr val="accent1"/>
            </a:fillRef>
            <a:effectRef idx="0">
              <a:schemeClr val="accent1"/>
            </a:effectRef>
            <a:fontRef idx="minor">
              <a:schemeClr val="tx1"/>
            </a:fontRef>
          </p:style>
        </p:cxnSp>
      </p:grpSp>
      <p:grpSp>
        <p:nvGrpSpPr>
          <p:cNvPr id="41" name="Group 40">
            <a:extLst>
              <a:ext uri="{FF2B5EF4-FFF2-40B4-BE49-F238E27FC236}">
                <a16:creationId xmlns:a16="http://schemas.microsoft.com/office/drawing/2014/main" id="{983CE896-961D-004C-F687-9A4FDBC3A481}"/>
              </a:ext>
            </a:extLst>
          </p:cNvPr>
          <p:cNvGrpSpPr/>
          <p:nvPr/>
        </p:nvGrpSpPr>
        <p:grpSpPr bwMode="gray">
          <a:xfrm>
            <a:off x="4164499" y="3794702"/>
            <a:ext cx="472577" cy="186328"/>
            <a:chOff x="4256777" y="2551453"/>
            <a:chExt cx="757213" cy="265602"/>
          </a:xfrm>
        </p:grpSpPr>
        <p:cxnSp>
          <p:nvCxnSpPr>
            <p:cNvPr id="47" name="Straight Connector 46">
              <a:extLst>
                <a:ext uri="{FF2B5EF4-FFF2-40B4-BE49-F238E27FC236}">
                  <a16:creationId xmlns:a16="http://schemas.microsoft.com/office/drawing/2014/main" id="{16DA9DB2-C39A-0901-C30E-26B0BF081C06}"/>
                </a:ext>
              </a:extLst>
            </p:cNvPr>
            <p:cNvCxnSpPr/>
            <p:nvPr/>
          </p:nvCxnSpPr>
          <p:spPr bwMode="gray">
            <a:xfrm flipH="1">
              <a:off x="4256777" y="2688425"/>
              <a:ext cx="757213" cy="0"/>
            </a:xfrm>
            <a:prstGeom prst="line">
              <a:avLst/>
            </a:prstGeom>
            <a:ln w="38100" cmpd="sng">
              <a:solidFill>
                <a:schemeClr val="accent3"/>
              </a:solidFill>
              <a:tailEnd type="none"/>
            </a:ln>
          </p:spPr>
          <p:style>
            <a:lnRef idx="1">
              <a:schemeClr val="dk1"/>
            </a:lnRef>
            <a:fillRef idx="0">
              <a:schemeClr val="dk1"/>
            </a:fillRef>
            <a:effectRef idx="0">
              <a:schemeClr val="dk1"/>
            </a:effectRef>
            <a:fontRef idx="minor">
              <a:schemeClr val="tx1"/>
            </a:fontRef>
          </p:style>
        </p:cxnSp>
        <p:cxnSp>
          <p:nvCxnSpPr>
            <p:cNvPr id="48" name="Straight Connector 47">
              <a:extLst>
                <a:ext uri="{FF2B5EF4-FFF2-40B4-BE49-F238E27FC236}">
                  <a16:creationId xmlns:a16="http://schemas.microsoft.com/office/drawing/2014/main" id="{EC9E423F-F152-FA61-432C-8A462BF64375}"/>
                </a:ext>
              </a:extLst>
            </p:cNvPr>
            <p:cNvCxnSpPr/>
            <p:nvPr/>
          </p:nvCxnSpPr>
          <p:spPr bwMode="gray">
            <a:xfrm rot="16200000" flipH="1">
              <a:off x="4864509" y="2684254"/>
              <a:ext cx="265602" cy="0"/>
            </a:xfrm>
            <a:prstGeom prst="line">
              <a:avLst/>
            </a:prstGeom>
            <a:ln w="38100" cmpd="sng">
              <a:solidFill>
                <a:schemeClr val="accent3"/>
              </a:solidFill>
              <a:tailEnd type="none"/>
            </a:ln>
          </p:spPr>
          <p:style>
            <a:lnRef idx="1">
              <a:schemeClr val="dk1"/>
            </a:lnRef>
            <a:fillRef idx="0">
              <a:schemeClr val="dk1"/>
            </a:fillRef>
            <a:effectRef idx="0">
              <a:schemeClr val="dk1"/>
            </a:effectRef>
            <a:fontRef idx="minor">
              <a:schemeClr val="tx1"/>
            </a:fontRef>
          </p:style>
        </p:cxnSp>
      </p:grpSp>
      <p:grpSp>
        <p:nvGrpSpPr>
          <p:cNvPr id="42" name="Group 41">
            <a:extLst>
              <a:ext uri="{FF2B5EF4-FFF2-40B4-BE49-F238E27FC236}">
                <a16:creationId xmlns:a16="http://schemas.microsoft.com/office/drawing/2014/main" id="{B2B4FDE1-11EC-8F8C-9839-1FAF80A7FD83}"/>
              </a:ext>
            </a:extLst>
          </p:cNvPr>
          <p:cNvGrpSpPr/>
          <p:nvPr/>
        </p:nvGrpSpPr>
        <p:grpSpPr bwMode="gray">
          <a:xfrm>
            <a:off x="4649031" y="3796504"/>
            <a:ext cx="196251" cy="194425"/>
            <a:chOff x="3628357" y="3281585"/>
            <a:chExt cx="213216" cy="213216"/>
          </a:xfrm>
        </p:grpSpPr>
        <p:cxnSp>
          <p:nvCxnSpPr>
            <p:cNvPr id="45" name="Straight Connector 44">
              <a:extLst>
                <a:ext uri="{FF2B5EF4-FFF2-40B4-BE49-F238E27FC236}">
                  <a16:creationId xmlns:a16="http://schemas.microsoft.com/office/drawing/2014/main" id="{9C446DFB-3C6B-8890-BEA8-7D618CEF5CAC}"/>
                </a:ext>
              </a:extLst>
            </p:cNvPr>
            <p:cNvCxnSpPr/>
            <p:nvPr/>
          </p:nvCxnSpPr>
          <p:spPr bwMode="gray">
            <a:xfrm rot="2700000" flipV="1">
              <a:off x="3734965" y="3277360"/>
              <a:ext cx="0" cy="213216"/>
            </a:xfrm>
            <a:prstGeom prst="line">
              <a:avLst/>
            </a:prstGeom>
            <a:ln w="19050">
              <a:solidFill>
                <a:schemeClr val="accent3"/>
              </a:solidFill>
              <a:headEnd type="none"/>
              <a:tailEnd type="none" w="lg" len="lg"/>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BE21453-6960-9DE1-7A9E-3ED81C383D88}"/>
                </a:ext>
              </a:extLst>
            </p:cNvPr>
            <p:cNvCxnSpPr/>
            <p:nvPr/>
          </p:nvCxnSpPr>
          <p:spPr bwMode="gray">
            <a:xfrm rot="-2700000" flipV="1">
              <a:off x="3734964" y="3281585"/>
              <a:ext cx="0" cy="213216"/>
            </a:xfrm>
            <a:prstGeom prst="line">
              <a:avLst/>
            </a:prstGeom>
            <a:ln w="19050">
              <a:solidFill>
                <a:schemeClr val="accent3"/>
              </a:solidFill>
              <a:headEnd type="none"/>
              <a:tailEnd type="none" w="lg" len="lg"/>
            </a:ln>
          </p:spPr>
          <p:style>
            <a:lnRef idx="1">
              <a:schemeClr val="accent1"/>
            </a:lnRef>
            <a:fillRef idx="0">
              <a:schemeClr val="accent1"/>
            </a:fillRef>
            <a:effectRef idx="0">
              <a:schemeClr val="accent1"/>
            </a:effectRef>
            <a:fontRef idx="minor">
              <a:schemeClr val="tx1"/>
            </a:fontRef>
          </p:style>
        </p:cxnSp>
      </p:grpSp>
      <p:cxnSp>
        <p:nvCxnSpPr>
          <p:cNvPr id="43" name="Straight Connector 42">
            <a:extLst>
              <a:ext uri="{FF2B5EF4-FFF2-40B4-BE49-F238E27FC236}">
                <a16:creationId xmlns:a16="http://schemas.microsoft.com/office/drawing/2014/main" id="{FBFA6D34-87B0-5F40-2FA6-B876521079A8}"/>
              </a:ext>
            </a:extLst>
          </p:cNvPr>
          <p:cNvCxnSpPr>
            <a:cxnSpLocks/>
          </p:cNvCxnSpPr>
          <p:nvPr/>
        </p:nvCxnSpPr>
        <p:spPr bwMode="gray">
          <a:xfrm flipH="1">
            <a:off x="2372932" y="3470817"/>
            <a:ext cx="5805" cy="367351"/>
          </a:xfrm>
          <a:prstGeom prst="line">
            <a:avLst/>
          </a:prstGeom>
          <a:ln w="25400">
            <a:solidFill>
              <a:schemeClr val="tx1">
                <a:lumMod val="75000"/>
                <a:lumOff val="25000"/>
              </a:schemeClr>
            </a:solidFill>
            <a:tailEnd type="triangle"/>
          </a:ln>
        </p:spPr>
        <p:style>
          <a:lnRef idx="1">
            <a:schemeClr val="dk1"/>
          </a:lnRef>
          <a:fillRef idx="0">
            <a:schemeClr val="dk1"/>
          </a:fillRef>
          <a:effectRef idx="0">
            <a:schemeClr val="dk1"/>
          </a:effectRef>
          <a:fontRef idx="minor">
            <a:schemeClr val="tx1"/>
          </a:fontRef>
        </p:style>
      </p:cxnSp>
      <p:sp>
        <p:nvSpPr>
          <p:cNvPr id="62" name="TextBox 61">
            <a:extLst>
              <a:ext uri="{FF2B5EF4-FFF2-40B4-BE49-F238E27FC236}">
                <a16:creationId xmlns:a16="http://schemas.microsoft.com/office/drawing/2014/main" id="{861EFD7C-E55F-0553-4B9F-C8A4553A60A2}"/>
              </a:ext>
            </a:extLst>
          </p:cNvPr>
          <p:cNvSpPr txBox="1"/>
          <p:nvPr/>
        </p:nvSpPr>
        <p:spPr>
          <a:xfrm>
            <a:off x="10021446" y="3149303"/>
            <a:ext cx="1515604" cy="738664"/>
          </a:xfrm>
          <a:prstGeom prst="rect">
            <a:avLst/>
          </a:prstGeom>
          <a:noFill/>
        </p:spPr>
        <p:txBody>
          <a:bodyPr wrap="square"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itchFamily="34" charset="0"/>
                <a:ea typeface="+mn-ea"/>
                <a:cs typeface="Calibri" panose="020F0502020204030204" pitchFamily="34" charset="0"/>
              </a:rPr>
              <a:t>Serum iron,</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itchFamily="34" charset="0"/>
                <a:ea typeface="+mn-ea"/>
                <a:cs typeface="Calibri" panose="020F0502020204030204" pitchFamily="34" charset="0"/>
              </a:rPr>
              <a:t>hemoglobin,</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itchFamily="34" charset="0"/>
                <a:ea typeface="+mn-ea"/>
                <a:cs typeface="Calibri" panose="020F0502020204030204" pitchFamily="34" charset="0"/>
              </a:rPr>
              <a:t>erythropoiesis</a:t>
            </a:r>
          </a:p>
        </p:txBody>
      </p:sp>
      <p:grpSp>
        <p:nvGrpSpPr>
          <p:cNvPr id="3" name="Group 2">
            <a:extLst>
              <a:ext uri="{FF2B5EF4-FFF2-40B4-BE49-F238E27FC236}">
                <a16:creationId xmlns:a16="http://schemas.microsoft.com/office/drawing/2014/main" id="{15B47F45-9E11-B5E2-C227-9C47B97F96A5}"/>
              </a:ext>
            </a:extLst>
          </p:cNvPr>
          <p:cNvGrpSpPr/>
          <p:nvPr/>
        </p:nvGrpSpPr>
        <p:grpSpPr>
          <a:xfrm>
            <a:off x="963299" y="4619628"/>
            <a:ext cx="4438479" cy="358088"/>
            <a:chOff x="2967798" y="6910452"/>
            <a:chExt cx="5254715" cy="641414"/>
          </a:xfrm>
        </p:grpSpPr>
        <p:sp>
          <p:nvSpPr>
            <p:cNvPr id="6" name="Freeform: Shape 5">
              <a:extLst>
                <a:ext uri="{FF2B5EF4-FFF2-40B4-BE49-F238E27FC236}">
                  <a16:creationId xmlns:a16="http://schemas.microsoft.com/office/drawing/2014/main" id="{2178CF15-6F11-F381-F0F7-936E5B2F0A64}"/>
                </a:ext>
              </a:extLst>
            </p:cNvPr>
            <p:cNvSpPr/>
            <p:nvPr/>
          </p:nvSpPr>
          <p:spPr bwMode="auto">
            <a:xfrm>
              <a:off x="2967798" y="6910452"/>
              <a:ext cx="3420674" cy="599196"/>
            </a:xfrm>
            <a:custGeom>
              <a:avLst/>
              <a:gdLst>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65207 w 2988991"/>
                <a:gd name="connsiteY6" fmla="*/ 1232976 h 1345455"/>
                <a:gd name="connsiteX7" fmla="*/ 197344 w 2988991"/>
                <a:gd name="connsiteY7" fmla="*/ 1036773 h 1345455"/>
                <a:gd name="connsiteX8" fmla="*/ 546797 w 2988991"/>
                <a:gd name="connsiteY8" fmla="*/ 634903 h 1345455"/>
                <a:gd name="connsiteX9" fmla="*/ 942842 w 2988991"/>
                <a:gd name="connsiteY9" fmla="*/ 366990 h 1345455"/>
                <a:gd name="connsiteX10" fmla="*/ 1385482 w 2988991"/>
                <a:gd name="connsiteY10" fmla="*/ 157319 h 1345455"/>
                <a:gd name="connsiteX11" fmla="*/ 1833946 w 2988991"/>
                <a:gd name="connsiteY11" fmla="*/ 35010 h 1345455"/>
                <a:gd name="connsiteX12" fmla="*/ 2346475 w 2988991"/>
                <a:gd name="connsiteY12" fmla="*/ 65 h 1345455"/>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65207 w 2988991"/>
                <a:gd name="connsiteY6" fmla="*/ 1232976 h 1345455"/>
                <a:gd name="connsiteX7" fmla="*/ 197344 w 2988991"/>
                <a:gd name="connsiteY7" fmla="*/ 1036773 h 1345455"/>
                <a:gd name="connsiteX8" fmla="*/ 546797 w 2988991"/>
                <a:gd name="connsiteY8" fmla="*/ 634903 h 1345455"/>
                <a:gd name="connsiteX9" fmla="*/ 942842 w 2988991"/>
                <a:gd name="connsiteY9" fmla="*/ 366990 h 1345455"/>
                <a:gd name="connsiteX10" fmla="*/ 1385482 w 2988991"/>
                <a:gd name="connsiteY10" fmla="*/ 157319 h 1345455"/>
                <a:gd name="connsiteX11" fmla="*/ 1833946 w 2988991"/>
                <a:gd name="connsiteY11" fmla="*/ 35010 h 1345455"/>
                <a:gd name="connsiteX12" fmla="*/ 2346475 w 2988991"/>
                <a:gd name="connsiteY12" fmla="*/ 65 h 1345455"/>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65207 w 2988991"/>
                <a:gd name="connsiteY6" fmla="*/ 1232976 h 1345455"/>
                <a:gd name="connsiteX7" fmla="*/ 197344 w 2988991"/>
                <a:gd name="connsiteY7" fmla="*/ 1036773 h 1345455"/>
                <a:gd name="connsiteX8" fmla="*/ 942842 w 2988991"/>
                <a:gd name="connsiteY8" fmla="*/ 366990 h 1345455"/>
                <a:gd name="connsiteX9" fmla="*/ 1385482 w 2988991"/>
                <a:gd name="connsiteY9" fmla="*/ 157319 h 1345455"/>
                <a:gd name="connsiteX10" fmla="*/ 1833946 w 2988991"/>
                <a:gd name="connsiteY10" fmla="*/ 35010 h 1345455"/>
                <a:gd name="connsiteX11" fmla="*/ 2346475 w 2988991"/>
                <a:gd name="connsiteY11" fmla="*/ 65 h 1345455"/>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197344 w 2988991"/>
                <a:gd name="connsiteY6" fmla="*/ 1036773 h 1345455"/>
                <a:gd name="connsiteX7" fmla="*/ 942842 w 2988991"/>
                <a:gd name="connsiteY7" fmla="*/ 366990 h 1345455"/>
                <a:gd name="connsiteX8" fmla="*/ 1385482 w 2988991"/>
                <a:gd name="connsiteY8" fmla="*/ 157319 h 1345455"/>
                <a:gd name="connsiteX9" fmla="*/ 1833946 w 2988991"/>
                <a:gd name="connsiteY9" fmla="*/ 35010 h 1345455"/>
                <a:gd name="connsiteX10" fmla="*/ 2346475 w 2988991"/>
                <a:gd name="connsiteY10" fmla="*/ 65 h 1345455"/>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197344 w 2988991"/>
                <a:gd name="connsiteY6" fmla="*/ 1036773 h 1345455"/>
                <a:gd name="connsiteX7" fmla="*/ 942842 w 2988991"/>
                <a:gd name="connsiteY7" fmla="*/ 366990 h 1345455"/>
                <a:gd name="connsiteX8" fmla="*/ 1385482 w 2988991"/>
                <a:gd name="connsiteY8" fmla="*/ 157319 h 1345455"/>
                <a:gd name="connsiteX9" fmla="*/ 1833946 w 2988991"/>
                <a:gd name="connsiteY9" fmla="*/ 35010 h 1345455"/>
                <a:gd name="connsiteX10" fmla="*/ 2346475 w 2988991"/>
                <a:gd name="connsiteY10" fmla="*/ 65 h 1345455"/>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197344 w 2988991"/>
                <a:gd name="connsiteY6" fmla="*/ 1036773 h 1345455"/>
                <a:gd name="connsiteX7" fmla="*/ 942842 w 2988991"/>
                <a:gd name="connsiteY7" fmla="*/ 366990 h 1345455"/>
                <a:gd name="connsiteX8" fmla="*/ 1385482 w 2988991"/>
                <a:gd name="connsiteY8" fmla="*/ 157319 h 1345455"/>
                <a:gd name="connsiteX9" fmla="*/ 1833946 w 2988991"/>
                <a:gd name="connsiteY9" fmla="*/ 35010 h 1345455"/>
                <a:gd name="connsiteX10" fmla="*/ 2346475 w 2988991"/>
                <a:gd name="connsiteY10" fmla="*/ 65 h 1345455"/>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197344 w 2988991"/>
                <a:gd name="connsiteY6" fmla="*/ 1036773 h 1345455"/>
                <a:gd name="connsiteX7" fmla="*/ 942842 w 2988991"/>
                <a:gd name="connsiteY7" fmla="*/ 366990 h 1345455"/>
                <a:gd name="connsiteX8" fmla="*/ 1385482 w 2988991"/>
                <a:gd name="connsiteY8" fmla="*/ 157319 h 1345455"/>
                <a:gd name="connsiteX9" fmla="*/ 1833946 w 2988991"/>
                <a:gd name="connsiteY9" fmla="*/ 35010 h 1345455"/>
                <a:gd name="connsiteX10" fmla="*/ 2346475 w 2988991"/>
                <a:gd name="connsiteY10" fmla="*/ 65 h 1345455"/>
                <a:gd name="connsiteX0" fmla="*/ 2988991 w 3080431"/>
                <a:gd name="connsiteY0" fmla="*/ 1345455 h 1436895"/>
                <a:gd name="connsiteX1" fmla="*/ 0 w 3080431"/>
                <a:gd name="connsiteY1" fmla="*/ 1345455 h 1436895"/>
                <a:gd name="connsiteX2" fmla="*/ 197344 w 3080431"/>
                <a:gd name="connsiteY2" fmla="*/ 1036773 h 1436895"/>
                <a:gd name="connsiteX3" fmla="*/ 942842 w 3080431"/>
                <a:gd name="connsiteY3" fmla="*/ 366990 h 1436895"/>
                <a:gd name="connsiteX4" fmla="*/ 1385482 w 3080431"/>
                <a:gd name="connsiteY4" fmla="*/ 157319 h 1436895"/>
                <a:gd name="connsiteX5" fmla="*/ 1833946 w 3080431"/>
                <a:gd name="connsiteY5" fmla="*/ 35010 h 1436895"/>
                <a:gd name="connsiteX6" fmla="*/ 2346475 w 3080431"/>
                <a:gd name="connsiteY6" fmla="*/ 65 h 1436895"/>
                <a:gd name="connsiteX7" fmla="*/ 2771642 w 3080431"/>
                <a:gd name="connsiteY7" fmla="*/ 40834 h 1436895"/>
                <a:gd name="connsiteX8" fmla="*/ 2964205 w 3080431"/>
                <a:gd name="connsiteY8" fmla="*/ 83788 h 1436895"/>
                <a:gd name="connsiteX9" fmla="*/ 2988991 w 3080431"/>
                <a:gd name="connsiteY9" fmla="*/ 90614 h 1436895"/>
                <a:gd name="connsiteX10" fmla="*/ 3080431 w 3080431"/>
                <a:gd name="connsiteY10" fmla="*/ 1436895 h 1436895"/>
                <a:gd name="connsiteX0" fmla="*/ 2988991 w 2988991"/>
                <a:gd name="connsiteY0" fmla="*/ 1345455 h 1345455"/>
                <a:gd name="connsiteX1" fmla="*/ 0 w 2988991"/>
                <a:gd name="connsiteY1" fmla="*/ 1345455 h 1345455"/>
                <a:gd name="connsiteX2" fmla="*/ 197344 w 2988991"/>
                <a:gd name="connsiteY2" fmla="*/ 1036773 h 1345455"/>
                <a:gd name="connsiteX3" fmla="*/ 942842 w 2988991"/>
                <a:gd name="connsiteY3" fmla="*/ 366990 h 1345455"/>
                <a:gd name="connsiteX4" fmla="*/ 1385482 w 2988991"/>
                <a:gd name="connsiteY4" fmla="*/ 157319 h 1345455"/>
                <a:gd name="connsiteX5" fmla="*/ 1833946 w 2988991"/>
                <a:gd name="connsiteY5" fmla="*/ 35010 h 1345455"/>
                <a:gd name="connsiteX6" fmla="*/ 2346475 w 2988991"/>
                <a:gd name="connsiteY6" fmla="*/ 65 h 1345455"/>
                <a:gd name="connsiteX7" fmla="*/ 2771642 w 2988991"/>
                <a:gd name="connsiteY7" fmla="*/ 40834 h 1345455"/>
                <a:gd name="connsiteX8" fmla="*/ 2964205 w 2988991"/>
                <a:gd name="connsiteY8" fmla="*/ 83788 h 1345455"/>
                <a:gd name="connsiteX9" fmla="*/ 2988991 w 2988991"/>
                <a:gd name="connsiteY9" fmla="*/ 90614 h 1345455"/>
                <a:gd name="connsiteX0" fmla="*/ 0 w 2988991"/>
                <a:gd name="connsiteY0" fmla="*/ 1345455 h 1345455"/>
                <a:gd name="connsiteX1" fmla="*/ 197344 w 2988991"/>
                <a:gd name="connsiteY1" fmla="*/ 1036773 h 1345455"/>
                <a:gd name="connsiteX2" fmla="*/ 942842 w 2988991"/>
                <a:gd name="connsiteY2" fmla="*/ 366990 h 1345455"/>
                <a:gd name="connsiteX3" fmla="*/ 1385482 w 2988991"/>
                <a:gd name="connsiteY3" fmla="*/ 157319 h 1345455"/>
                <a:gd name="connsiteX4" fmla="*/ 1833946 w 2988991"/>
                <a:gd name="connsiteY4" fmla="*/ 35010 h 1345455"/>
                <a:gd name="connsiteX5" fmla="*/ 2346475 w 2988991"/>
                <a:gd name="connsiteY5" fmla="*/ 65 h 1345455"/>
                <a:gd name="connsiteX6" fmla="*/ 2771642 w 2988991"/>
                <a:gd name="connsiteY6" fmla="*/ 40834 h 1345455"/>
                <a:gd name="connsiteX7" fmla="*/ 2964205 w 2988991"/>
                <a:gd name="connsiteY7" fmla="*/ 83788 h 1345455"/>
                <a:gd name="connsiteX8" fmla="*/ 2988991 w 2988991"/>
                <a:gd name="connsiteY8" fmla="*/ 90614 h 1345455"/>
                <a:gd name="connsiteX0" fmla="*/ 0 w 2964205"/>
                <a:gd name="connsiteY0" fmla="*/ 1345455 h 1345455"/>
                <a:gd name="connsiteX1" fmla="*/ 197344 w 2964205"/>
                <a:gd name="connsiteY1" fmla="*/ 1036773 h 1345455"/>
                <a:gd name="connsiteX2" fmla="*/ 942842 w 2964205"/>
                <a:gd name="connsiteY2" fmla="*/ 366990 h 1345455"/>
                <a:gd name="connsiteX3" fmla="*/ 1385482 w 2964205"/>
                <a:gd name="connsiteY3" fmla="*/ 157319 h 1345455"/>
                <a:gd name="connsiteX4" fmla="*/ 1833946 w 2964205"/>
                <a:gd name="connsiteY4" fmla="*/ 35010 h 1345455"/>
                <a:gd name="connsiteX5" fmla="*/ 2346475 w 2964205"/>
                <a:gd name="connsiteY5" fmla="*/ 65 h 1345455"/>
                <a:gd name="connsiteX6" fmla="*/ 2771642 w 2964205"/>
                <a:gd name="connsiteY6" fmla="*/ 40834 h 1345455"/>
                <a:gd name="connsiteX7" fmla="*/ 2964205 w 2964205"/>
                <a:gd name="connsiteY7" fmla="*/ 83788 h 1345455"/>
                <a:gd name="connsiteX0" fmla="*/ 0 w 2964205"/>
                <a:gd name="connsiteY0" fmla="*/ 1345455 h 1345455"/>
                <a:gd name="connsiteX1" fmla="*/ 197344 w 2964205"/>
                <a:gd name="connsiteY1" fmla="*/ 1036773 h 1345455"/>
                <a:gd name="connsiteX2" fmla="*/ 374376 w 2964205"/>
                <a:gd name="connsiteY2" fmla="*/ 841446 h 1345455"/>
                <a:gd name="connsiteX3" fmla="*/ 942842 w 2964205"/>
                <a:gd name="connsiteY3" fmla="*/ 366990 h 1345455"/>
                <a:gd name="connsiteX4" fmla="*/ 1385482 w 2964205"/>
                <a:gd name="connsiteY4" fmla="*/ 157319 h 1345455"/>
                <a:gd name="connsiteX5" fmla="*/ 1833946 w 2964205"/>
                <a:gd name="connsiteY5" fmla="*/ 35010 h 1345455"/>
                <a:gd name="connsiteX6" fmla="*/ 2346475 w 2964205"/>
                <a:gd name="connsiteY6" fmla="*/ 65 h 1345455"/>
                <a:gd name="connsiteX7" fmla="*/ 2771642 w 2964205"/>
                <a:gd name="connsiteY7" fmla="*/ 40834 h 1345455"/>
                <a:gd name="connsiteX8" fmla="*/ 2964205 w 2964205"/>
                <a:gd name="connsiteY8" fmla="*/ 83788 h 1345455"/>
                <a:gd name="connsiteX0" fmla="*/ 0 w 2964205"/>
                <a:gd name="connsiteY0" fmla="*/ 1345455 h 1345455"/>
                <a:gd name="connsiteX1" fmla="*/ 374376 w 2964205"/>
                <a:gd name="connsiteY1" fmla="*/ 841446 h 1345455"/>
                <a:gd name="connsiteX2" fmla="*/ 942842 w 2964205"/>
                <a:gd name="connsiteY2" fmla="*/ 366990 h 1345455"/>
                <a:gd name="connsiteX3" fmla="*/ 1385482 w 2964205"/>
                <a:gd name="connsiteY3" fmla="*/ 157319 h 1345455"/>
                <a:gd name="connsiteX4" fmla="*/ 1833946 w 2964205"/>
                <a:gd name="connsiteY4" fmla="*/ 35010 h 1345455"/>
                <a:gd name="connsiteX5" fmla="*/ 2346475 w 2964205"/>
                <a:gd name="connsiteY5" fmla="*/ 65 h 1345455"/>
                <a:gd name="connsiteX6" fmla="*/ 2771642 w 2964205"/>
                <a:gd name="connsiteY6" fmla="*/ 40834 h 1345455"/>
                <a:gd name="connsiteX7" fmla="*/ 2964205 w 2964205"/>
                <a:gd name="connsiteY7" fmla="*/ 83788 h 1345455"/>
                <a:gd name="connsiteX0" fmla="*/ 0 w 2589829"/>
                <a:gd name="connsiteY0" fmla="*/ 841446 h 841446"/>
                <a:gd name="connsiteX1" fmla="*/ 568466 w 2589829"/>
                <a:gd name="connsiteY1" fmla="*/ 366990 h 841446"/>
                <a:gd name="connsiteX2" fmla="*/ 1011106 w 2589829"/>
                <a:gd name="connsiteY2" fmla="*/ 157319 h 841446"/>
                <a:gd name="connsiteX3" fmla="*/ 1459570 w 2589829"/>
                <a:gd name="connsiteY3" fmla="*/ 35010 h 841446"/>
                <a:gd name="connsiteX4" fmla="*/ 1972099 w 2589829"/>
                <a:gd name="connsiteY4" fmla="*/ 65 h 841446"/>
                <a:gd name="connsiteX5" fmla="*/ 2397266 w 2589829"/>
                <a:gd name="connsiteY5" fmla="*/ 40834 h 841446"/>
                <a:gd name="connsiteX6" fmla="*/ 2589829 w 2589829"/>
                <a:gd name="connsiteY6" fmla="*/ 83788 h 841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829" h="841446">
                  <a:moveTo>
                    <a:pt x="0" y="841446"/>
                  </a:moveTo>
                  <a:cubicBezTo>
                    <a:pt x="124250" y="729816"/>
                    <a:pt x="399948" y="481011"/>
                    <a:pt x="568466" y="366990"/>
                  </a:cubicBezTo>
                  <a:cubicBezTo>
                    <a:pt x="708247" y="287393"/>
                    <a:pt x="862589" y="212649"/>
                    <a:pt x="1011106" y="157319"/>
                  </a:cubicBezTo>
                  <a:cubicBezTo>
                    <a:pt x="1159623" y="101989"/>
                    <a:pt x="1299405" y="61219"/>
                    <a:pt x="1459570" y="35010"/>
                  </a:cubicBezTo>
                  <a:cubicBezTo>
                    <a:pt x="1619736" y="8801"/>
                    <a:pt x="1815816" y="-906"/>
                    <a:pt x="1972099" y="65"/>
                  </a:cubicBezTo>
                  <a:cubicBezTo>
                    <a:pt x="2128382" y="1036"/>
                    <a:pt x="2271075" y="20449"/>
                    <a:pt x="2397266" y="40834"/>
                  </a:cubicBezTo>
                  <a:cubicBezTo>
                    <a:pt x="2460361" y="51027"/>
                    <a:pt x="2529524" y="67771"/>
                    <a:pt x="2589829" y="83788"/>
                  </a:cubicBezTo>
                </a:path>
              </a:pathLst>
            </a:custGeom>
            <a:noFill/>
            <a:ln w="57150">
              <a:solidFill>
                <a:schemeClr val="tx1">
                  <a:lumMod val="50000"/>
                </a:schemeClr>
              </a:solidFill>
              <a:prstDash val="sysDash"/>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09493"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7" name="Freeform: Shape 6">
              <a:extLst>
                <a:ext uri="{FF2B5EF4-FFF2-40B4-BE49-F238E27FC236}">
                  <a16:creationId xmlns:a16="http://schemas.microsoft.com/office/drawing/2014/main" id="{A16FFA21-C8D2-AF1A-1FCE-2EF83CDB83E7}"/>
                </a:ext>
              </a:extLst>
            </p:cNvPr>
            <p:cNvSpPr/>
            <p:nvPr/>
          </p:nvSpPr>
          <p:spPr bwMode="auto">
            <a:xfrm flipH="1">
              <a:off x="6223538" y="6952763"/>
              <a:ext cx="1998975" cy="599103"/>
            </a:xfrm>
            <a:custGeom>
              <a:avLst/>
              <a:gdLst>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65207 w 2988991"/>
                <a:gd name="connsiteY6" fmla="*/ 1232976 h 1345455"/>
                <a:gd name="connsiteX7" fmla="*/ 197344 w 2988991"/>
                <a:gd name="connsiteY7" fmla="*/ 1036773 h 1345455"/>
                <a:gd name="connsiteX8" fmla="*/ 546797 w 2988991"/>
                <a:gd name="connsiteY8" fmla="*/ 634903 h 1345455"/>
                <a:gd name="connsiteX9" fmla="*/ 942842 w 2988991"/>
                <a:gd name="connsiteY9" fmla="*/ 366990 h 1345455"/>
                <a:gd name="connsiteX10" fmla="*/ 1385482 w 2988991"/>
                <a:gd name="connsiteY10" fmla="*/ 157319 h 1345455"/>
                <a:gd name="connsiteX11" fmla="*/ 1833946 w 2988991"/>
                <a:gd name="connsiteY11" fmla="*/ 35010 h 1345455"/>
                <a:gd name="connsiteX12" fmla="*/ 2346475 w 2988991"/>
                <a:gd name="connsiteY12" fmla="*/ 65 h 1345455"/>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65207 w 2988991"/>
                <a:gd name="connsiteY6" fmla="*/ 1232976 h 1345455"/>
                <a:gd name="connsiteX7" fmla="*/ 197344 w 2988991"/>
                <a:gd name="connsiteY7" fmla="*/ 1036773 h 1345455"/>
                <a:gd name="connsiteX8" fmla="*/ 546797 w 2988991"/>
                <a:gd name="connsiteY8" fmla="*/ 634903 h 1345455"/>
                <a:gd name="connsiteX9" fmla="*/ 942842 w 2988991"/>
                <a:gd name="connsiteY9" fmla="*/ 366990 h 1345455"/>
                <a:gd name="connsiteX10" fmla="*/ 1385482 w 2988991"/>
                <a:gd name="connsiteY10" fmla="*/ 157319 h 1345455"/>
                <a:gd name="connsiteX11" fmla="*/ 1833946 w 2988991"/>
                <a:gd name="connsiteY11" fmla="*/ 35010 h 1345455"/>
                <a:gd name="connsiteX12" fmla="*/ 2346475 w 2988991"/>
                <a:gd name="connsiteY12" fmla="*/ 65 h 1345455"/>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65207 w 2988991"/>
                <a:gd name="connsiteY6" fmla="*/ 1232976 h 1345455"/>
                <a:gd name="connsiteX7" fmla="*/ 197344 w 2988991"/>
                <a:gd name="connsiteY7" fmla="*/ 1036773 h 1345455"/>
                <a:gd name="connsiteX8" fmla="*/ 942842 w 2988991"/>
                <a:gd name="connsiteY8" fmla="*/ 366990 h 1345455"/>
                <a:gd name="connsiteX9" fmla="*/ 1385482 w 2988991"/>
                <a:gd name="connsiteY9" fmla="*/ 157319 h 1345455"/>
                <a:gd name="connsiteX10" fmla="*/ 1833946 w 2988991"/>
                <a:gd name="connsiteY10" fmla="*/ 35010 h 1345455"/>
                <a:gd name="connsiteX11" fmla="*/ 2346475 w 2988991"/>
                <a:gd name="connsiteY11" fmla="*/ 65 h 1345455"/>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197344 w 2988991"/>
                <a:gd name="connsiteY6" fmla="*/ 1036773 h 1345455"/>
                <a:gd name="connsiteX7" fmla="*/ 942842 w 2988991"/>
                <a:gd name="connsiteY7" fmla="*/ 366990 h 1345455"/>
                <a:gd name="connsiteX8" fmla="*/ 1385482 w 2988991"/>
                <a:gd name="connsiteY8" fmla="*/ 157319 h 1345455"/>
                <a:gd name="connsiteX9" fmla="*/ 1833946 w 2988991"/>
                <a:gd name="connsiteY9" fmla="*/ 35010 h 1345455"/>
                <a:gd name="connsiteX10" fmla="*/ 2346475 w 2988991"/>
                <a:gd name="connsiteY10" fmla="*/ 65 h 1345455"/>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197344 w 2988991"/>
                <a:gd name="connsiteY6" fmla="*/ 1036773 h 1345455"/>
                <a:gd name="connsiteX7" fmla="*/ 942842 w 2988991"/>
                <a:gd name="connsiteY7" fmla="*/ 366990 h 1345455"/>
                <a:gd name="connsiteX8" fmla="*/ 1385482 w 2988991"/>
                <a:gd name="connsiteY8" fmla="*/ 157319 h 1345455"/>
                <a:gd name="connsiteX9" fmla="*/ 1833946 w 2988991"/>
                <a:gd name="connsiteY9" fmla="*/ 35010 h 1345455"/>
                <a:gd name="connsiteX10" fmla="*/ 2346475 w 2988991"/>
                <a:gd name="connsiteY10" fmla="*/ 65 h 1345455"/>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197344 w 2988991"/>
                <a:gd name="connsiteY6" fmla="*/ 1036773 h 1345455"/>
                <a:gd name="connsiteX7" fmla="*/ 942842 w 2988991"/>
                <a:gd name="connsiteY7" fmla="*/ 366990 h 1345455"/>
                <a:gd name="connsiteX8" fmla="*/ 1385482 w 2988991"/>
                <a:gd name="connsiteY8" fmla="*/ 157319 h 1345455"/>
                <a:gd name="connsiteX9" fmla="*/ 1833946 w 2988991"/>
                <a:gd name="connsiteY9" fmla="*/ 35010 h 1345455"/>
                <a:gd name="connsiteX10" fmla="*/ 2346475 w 2988991"/>
                <a:gd name="connsiteY10" fmla="*/ 65 h 1345455"/>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197344 w 2988991"/>
                <a:gd name="connsiteY6" fmla="*/ 1036773 h 1345455"/>
                <a:gd name="connsiteX7" fmla="*/ 942842 w 2988991"/>
                <a:gd name="connsiteY7" fmla="*/ 366990 h 1345455"/>
                <a:gd name="connsiteX8" fmla="*/ 1385482 w 2988991"/>
                <a:gd name="connsiteY8" fmla="*/ 157319 h 1345455"/>
                <a:gd name="connsiteX9" fmla="*/ 1833946 w 2988991"/>
                <a:gd name="connsiteY9" fmla="*/ 35010 h 1345455"/>
                <a:gd name="connsiteX10" fmla="*/ 2346475 w 2988991"/>
                <a:gd name="connsiteY10" fmla="*/ 65 h 1345455"/>
                <a:gd name="connsiteX0" fmla="*/ 2988991 w 3080431"/>
                <a:gd name="connsiteY0" fmla="*/ 1345455 h 1436895"/>
                <a:gd name="connsiteX1" fmla="*/ 0 w 3080431"/>
                <a:gd name="connsiteY1" fmla="*/ 1345455 h 1436895"/>
                <a:gd name="connsiteX2" fmla="*/ 197344 w 3080431"/>
                <a:gd name="connsiteY2" fmla="*/ 1036773 h 1436895"/>
                <a:gd name="connsiteX3" fmla="*/ 942842 w 3080431"/>
                <a:gd name="connsiteY3" fmla="*/ 366990 h 1436895"/>
                <a:gd name="connsiteX4" fmla="*/ 1385482 w 3080431"/>
                <a:gd name="connsiteY4" fmla="*/ 157319 h 1436895"/>
                <a:gd name="connsiteX5" fmla="*/ 1833946 w 3080431"/>
                <a:gd name="connsiteY5" fmla="*/ 35010 h 1436895"/>
                <a:gd name="connsiteX6" fmla="*/ 2346475 w 3080431"/>
                <a:gd name="connsiteY6" fmla="*/ 65 h 1436895"/>
                <a:gd name="connsiteX7" fmla="*/ 2771642 w 3080431"/>
                <a:gd name="connsiteY7" fmla="*/ 40834 h 1436895"/>
                <a:gd name="connsiteX8" fmla="*/ 2964205 w 3080431"/>
                <a:gd name="connsiteY8" fmla="*/ 83788 h 1436895"/>
                <a:gd name="connsiteX9" fmla="*/ 2988991 w 3080431"/>
                <a:gd name="connsiteY9" fmla="*/ 90614 h 1436895"/>
                <a:gd name="connsiteX10" fmla="*/ 3080431 w 3080431"/>
                <a:gd name="connsiteY10" fmla="*/ 1436895 h 1436895"/>
                <a:gd name="connsiteX0" fmla="*/ 2988991 w 2988991"/>
                <a:gd name="connsiteY0" fmla="*/ 1345455 h 1345455"/>
                <a:gd name="connsiteX1" fmla="*/ 0 w 2988991"/>
                <a:gd name="connsiteY1" fmla="*/ 1345455 h 1345455"/>
                <a:gd name="connsiteX2" fmla="*/ 197344 w 2988991"/>
                <a:gd name="connsiteY2" fmla="*/ 1036773 h 1345455"/>
                <a:gd name="connsiteX3" fmla="*/ 942842 w 2988991"/>
                <a:gd name="connsiteY3" fmla="*/ 366990 h 1345455"/>
                <a:gd name="connsiteX4" fmla="*/ 1385482 w 2988991"/>
                <a:gd name="connsiteY4" fmla="*/ 157319 h 1345455"/>
                <a:gd name="connsiteX5" fmla="*/ 1833946 w 2988991"/>
                <a:gd name="connsiteY5" fmla="*/ 35010 h 1345455"/>
                <a:gd name="connsiteX6" fmla="*/ 2346475 w 2988991"/>
                <a:gd name="connsiteY6" fmla="*/ 65 h 1345455"/>
                <a:gd name="connsiteX7" fmla="*/ 2771642 w 2988991"/>
                <a:gd name="connsiteY7" fmla="*/ 40834 h 1345455"/>
                <a:gd name="connsiteX8" fmla="*/ 2964205 w 2988991"/>
                <a:gd name="connsiteY8" fmla="*/ 83788 h 1345455"/>
                <a:gd name="connsiteX9" fmla="*/ 2988991 w 2988991"/>
                <a:gd name="connsiteY9" fmla="*/ 90614 h 1345455"/>
                <a:gd name="connsiteX0" fmla="*/ 0 w 2988991"/>
                <a:gd name="connsiteY0" fmla="*/ 1345455 h 1345455"/>
                <a:gd name="connsiteX1" fmla="*/ 197344 w 2988991"/>
                <a:gd name="connsiteY1" fmla="*/ 1036773 h 1345455"/>
                <a:gd name="connsiteX2" fmla="*/ 942842 w 2988991"/>
                <a:gd name="connsiteY2" fmla="*/ 366990 h 1345455"/>
                <a:gd name="connsiteX3" fmla="*/ 1385482 w 2988991"/>
                <a:gd name="connsiteY3" fmla="*/ 157319 h 1345455"/>
                <a:gd name="connsiteX4" fmla="*/ 1833946 w 2988991"/>
                <a:gd name="connsiteY4" fmla="*/ 35010 h 1345455"/>
                <a:gd name="connsiteX5" fmla="*/ 2346475 w 2988991"/>
                <a:gd name="connsiteY5" fmla="*/ 65 h 1345455"/>
                <a:gd name="connsiteX6" fmla="*/ 2771642 w 2988991"/>
                <a:gd name="connsiteY6" fmla="*/ 40834 h 1345455"/>
                <a:gd name="connsiteX7" fmla="*/ 2964205 w 2988991"/>
                <a:gd name="connsiteY7" fmla="*/ 83788 h 1345455"/>
                <a:gd name="connsiteX8" fmla="*/ 2988991 w 2988991"/>
                <a:gd name="connsiteY8" fmla="*/ 90614 h 1345455"/>
                <a:gd name="connsiteX0" fmla="*/ 0 w 2964205"/>
                <a:gd name="connsiteY0" fmla="*/ 1345455 h 1345455"/>
                <a:gd name="connsiteX1" fmla="*/ 197344 w 2964205"/>
                <a:gd name="connsiteY1" fmla="*/ 1036773 h 1345455"/>
                <a:gd name="connsiteX2" fmla="*/ 942842 w 2964205"/>
                <a:gd name="connsiteY2" fmla="*/ 366990 h 1345455"/>
                <a:gd name="connsiteX3" fmla="*/ 1385482 w 2964205"/>
                <a:gd name="connsiteY3" fmla="*/ 157319 h 1345455"/>
                <a:gd name="connsiteX4" fmla="*/ 1833946 w 2964205"/>
                <a:gd name="connsiteY4" fmla="*/ 35010 h 1345455"/>
                <a:gd name="connsiteX5" fmla="*/ 2346475 w 2964205"/>
                <a:gd name="connsiteY5" fmla="*/ 65 h 1345455"/>
                <a:gd name="connsiteX6" fmla="*/ 2771642 w 2964205"/>
                <a:gd name="connsiteY6" fmla="*/ 40834 h 1345455"/>
                <a:gd name="connsiteX7" fmla="*/ 2964205 w 2964205"/>
                <a:gd name="connsiteY7" fmla="*/ 83788 h 1345455"/>
                <a:gd name="connsiteX0" fmla="*/ 0 w 2771642"/>
                <a:gd name="connsiteY0" fmla="*/ 1345455 h 1345455"/>
                <a:gd name="connsiteX1" fmla="*/ 197344 w 2771642"/>
                <a:gd name="connsiteY1" fmla="*/ 1036773 h 1345455"/>
                <a:gd name="connsiteX2" fmla="*/ 942842 w 2771642"/>
                <a:gd name="connsiteY2" fmla="*/ 366990 h 1345455"/>
                <a:gd name="connsiteX3" fmla="*/ 1385482 w 2771642"/>
                <a:gd name="connsiteY3" fmla="*/ 157319 h 1345455"/>
                <a:gd name="connsiteX4" fmla="*/ 1833946 w 2771642"/>
                <a:gd name="connsiteY4" fmla="*/ 35010 h 1345455"/>
                <a:gd name="connsiteX5" fmla="*/ 2346475 w 2771642"/>
                <a:gd name="connsiteY5" fmla="*/ 65 h 1345455"/>
                <a:gd name="connsiteX6" fmla="*/ 2771642 w 2771642"/>
                <a:gd name="connsiteY6" fmla="*/ 40834 h 1345455"/>
                <a:gd name="connsiteX0" fmla="*/ 0 w 2346475"/>
                <a:gd name="connsiteY0" fmla="*/ 1345455 h 1345455"/>
                <a:gd name="connsiteX1" fmla="*/ 197344 w 2346475"/>
                <a:gd name="connsiteY1" fmla="*/ 1036773 h 1345455"/>
                <a:gd name="connsiteX2" fmla="*/ 942842 w 2346475"/>
                <a:gd name="connsiteY2" fmla="*/ 366990 h 1345455"/>
                <a:gd name="connsiteX3" fmla="*/ 1385482 w 2346475"/>
                <a:gd name="connsiteY3" fmla="*/ 157319 h 1345455"/>
                <a:gd name="connsiteX4" fmla="*/ 1833946 w 2346475"/>
                <a:gd name="connsiteY4" fmla="*/ 35010 h 1345455"/>
                <a:gd name="connsiteX5" fmla="*/ 2346475 w 2346475"/>
                <a:gd name="connsiteY5" fmla="*/ 65 h 1345455"/>
                <a:gd name="connsiteX0" fmla="*/ 0 w 1833946"/>
                <a:gd name="connsiteY0" fmla="*/ 1310445 h 1310445"/>
                <a:gd name="connsiteX1" fmla="*/ 197344 w 1833946"/>
                <a:gd name="connsiteY1" fmla="*/ 1001763 h 1310445"/>
                <a:gd name="connsiteX2" fmla="*/ 942842 w 1833946"/>
                <a:gd name="connsiteY2" fmla="*/ 331980 h 1310445"/>
                <a:gd name="connsiteX3" fmla="*/ 1385482 w 1833946"/>
                <a:gd name="connsiteY3" fmla="*/ 122309 h 1310445"/>
                <a:gd name="connsiteX4" fmla="*/ 1833946 w 1833946"/>
                <a:gd name="connsiteY4" fmla="*/ 0 h 1310445"/>
                <a:gd name="connsiteX0" fmla="*/ 0 w 1833946"/>
                <a:gd name="connsiteY0" fmla="*/ 1310445 h 1310445"/>
                <a:gd name="connsiteX1" fmla="*/ 197344 w 1833946"/>
                <a:gd name="connsiteY1" fmla="*/ 1001763 h 1310445"/>
                <a:gd name="connsiteX2" fmla="*/ 942842 w 1833946"/>
                <a:gd name="connsiteY2" fmla="*/ 331980 h 1310445"/>
                <a:gd name="connsiteX3" fmla="*/ 1385482 w 1833946"/>
                <a:gd name="connsiteY3" fmla="*/ 122309 h 1310445"/>
                <a:gd name="connsiteX4" fmla="*/ 1833946 w 1833946"/>
                <a:gd name="connsiteY4" fmla="*/ 0 h 1310445"/>
                <a:gd name="connsiteX0" fmla="*/ 0 w 1833946"/>
                <a:gd name="connsiteY0" fmla="*/ 1310445 h 1310445"/>
                <a:gd name="connsiteX1" fmla="*/ 197344 w 1833946"/>
                <a:gd name="connsiteY1" fmla="*/ 1001763 h 1310445"/>
                <a:gd name="connsiteX2" fmla="*/ 320500 w 1833946"/>
                <a:gd name="connsiteY2" fmla="*/ 841316 h 1310445"/>
                <a:gd name="connsiteX3" fmla="*/ 942842 w 1833946"/>
                <a:gd name="connsiteY3" fmla="*/ 331980 h 1310445"/>
                <a:gd name="connsiteX4" fmla="*/ 1385482 w 1833946"/>
                <a:gd name="connsiteY4" fmla="*/ 122309 h 1310445"/>
                <a:gd name="connsiteX5" fmla="*/ 1833946 w 1833946"/>
                <a:gd name="connsiteY5" fmla="*/ 0 h 1310445"/>
                <a:gd name="connsiteX0" fmla="*/ 0 w 1833946"/>
                <a:gd name="connsiteY0" fmla="*/ 1310445 h 1310445"/>
                <a:gd name="connsiteX1" fmla="*/ 320500 w 1833946"/>
                <a:gd name="connsiteY1" fmla="*/ 841316 h 1310445"/>
                <a:gd name="connsiteX2" fmla="*/ 942842 w 1833946"/>
                <a:gd name="connsiteY2" fmla="*/ 331980 h 1310445"/>
                <a:gd name="connsiteX3" fmla="*/ 1385482 w 1833946"/>
                <a:gd name="connsiteY3" fmla="*/ 122309 h 1310445"/>
                <a:gd name="connsiteX4" fmla="*/ 1833946 w 1833946"/>
                <a:gd name="connsiteY4" fmla="*/ 0 h 1310445"/>
                <a:gd name="connsiteX0" fmla="*/ 0 w 1513446"/>
                <a:gd name="connsiteY0" fmla="*/ 841316 h 841316"/>
                <a:gd name="connsiteX1" fmla="*/ 622342 w 1513446"/>
                <a:gd name="connsiteY1" fmla="*/ 331980 h 841316"/>
                <a:gd name="connsiteX2" fmla="*/ 1064982 w 1513446"/>
                <a:gd name="connsiteY2" fmla="*/ 122309 h 841316"/>
                <a:gd name="connsiteX3" fmla="*/ 1513446 w 1513446"/>
                <a:gd name="connsiteY3" fmla="*/ 0 h 841316"/>
              </a:gdLst>
              <a:ahLst/>
              <a:cxnLst>
                <a:cxn ang="0">
                  <a:pos x="connsiteX0" y="connsiteY0"/>
                </a:cxn>
                <a:cxn ang="0">
                  <a:pos x="connsiteX1" y="connsiteY1"/>
                </a:cxn>
                <a:cxn ang="0">
                  <a:pos x="connsiteX2" y="connsiteY2"/>
                </a:cxn>
                <a:cxn ang="0">
                  <a:pos x="connsiteX3" y="connsiteY3"/>
                </a:cxn>
              </a:cxnLst>
              <a:rect l="l" t="t" r="r" b="b"/>
              <a:pathLst>
                <a:path w="1513446" h="841316">
                  <a:moveTo>
                    <a:pt x="0" y="841316"/>
                  </a:moveTo>
                  <a:cubicBezTo>
                    <a:pt x="124250" y="729686"/>
                    <a:pt x="444845" y="451814"/>
                    <a:pt x="622342" y="331980"/>
                  </a:cubicBezTo>
                  <a:cubicBezTo>
                    <a:pt x="762123" y="252383"/>
                    <a:pt x="916465" y="177639"/>
                    <a:pt x="1064982" y="122309"/>
                  </a:cubicBezTo>
                  <a:cubicBezTo>
                    <a:pt x="1213499" y="66979"/>
                    <a:pt x="1353281" y="26209"/>
                    <a:pt x="1513446" y="0"/>
                  </a:cubicBezTo>
                </a:path>
              </a:pathLst>
            </a:custGeom>
            <a:noFill/>
            <a:ln w="57150">
              <a:solidFill>
                <a:schemeClr val="tx1">
                  <a:lumMod val="50000"/>
                </a:schemeClr>
              </a:solidFill>
              <a:prstDash val="sysDash"/>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09493"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grpSp>
      <p:grpSp>
        <p:nvGrpSpPr>
          <p:cNvPr id="9" name="Group 8">
            <a:extLst>
              <a:ext uri="{FF2B5EF4-FFF2-40B4-BE49-F238E27FC236}">
                <a16:creationId xmlns:a16="http://schemas.microsoft.com/office/drawing/2014/main" id="{9C7B24D2-FB37-B688-F3A8-CEED6E27926D}"/>
              </a:ext>
            </a:extLst>
          </p:cNvPr>
          <p:cNvGrpSpPr/>
          <p:nvPr/>
        </p:nvGrpSpPr>
        <p:grpSpPr>
          <a:xfrm>
            <a:off x="6269482" y="4590109"/>
            <a:ext cx="4438479" cy="358088"/>
            <a:chOff x="2967798" y="6910452"/>
            <a:chExt cx="5254715" cy="641414"/>
          </a:xfrm>
        </p:grpSpPr>
        <p:sp>
          <p:nvSpPr>
            <p:cNvPr id="53" name="Freeform: Shape 52">
              <a:extLst>
                <a:ext uri="{FF2B5EF4-FFF2-40B4-BE49-F238E27FC236}">
                  <a16:creationId xmlns:a16="http://schemas.microsoft.com/office/drawing/2014/main" id="{6254D123-580D-82F9-45C5-AD6B1643F8AA}"/>
                </a:ext>
              </a:extLst>
            </p:cNvPr>
            <p:cNvSpPr/>
            <p:nvPr/>
          </p:nvSpPr>
          <p:spPr bwMode="auto">
            <a:xfrm>
              <a:off x="2967798" y="6910452"/>
              <a:ext cx="3420674" cy="599196"/>
            </a:xfrm>
            <a:custGeom>
              <a:avLst/>
              <a:gdLst>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65207 w 2988991"/>
                <a:gd name="connsiteY6" fmla="*/ 1232976 h 1345455"/>
                <a:gd name="connsiteX7" fmla="*/ 197344 w 2988991"/>
                <a:gd name="connsiteY7" fmla="*/ 1036773 h 1345455"/>
                <a:gd name="connsiteX8" fmla="*/ 546797 w 2988991"/>
                <a:gd name="connsiteY8" fmla="*/ 634903 h 1345455"/>
                <a:gd name="connsiteX9" fmla="*/ 942842 w 2988991"/>
                <a:gd name="connsiteY9" fmla="*/ 366990 h 1345455"/>
                <a:gd name="connsiteX10" fmla="*/ 1385482 w 2988991"/>
                <a:gd name="connsiteY10" fmla="*/ 157319 h 1345455"/>
                <a:gd name="connsiteX11" fmla="*/ 1833946 w 2988991"/>
                <a:gd name="connsiteY11" fmla="*/ 35010 h 1345455"/>
                <a:gd name="connsiteX12" fmla="*/ 2346475 w 2988991"/>
                <a:gd name="connsiteY12" fmla="*/ 65 h 1345455"/>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65207 w 2988991"/>
                <a:gd name="connsiteY6" fmla="*/ 1232976 h 1345455"/>
                <a:gd name="connsiteX7" fmla="*/ 197344 w 2988991"/>
                <a:gd name="connsiteY7" fmla="*/ 1036773 h 1345455"/>
                <a:gd name="connsiteX8" fmla="*/ 546797 w 2988991"/>
                <a:gd name="connsiteY8" fmla="*/ 634903 h 1345455"/>
                <a:gd name="connsiteX9" fmla="*/ 942842 w 2988991"/>
                <a:gd name="connsiteY9" fmla="*/ 366990 h 1345455"/>
                <a:gd name="connsiteX10" fmla="*/ 1385482 w 2988991"/>
                <a:gd name="connsiteY10" fmla="*/ 157319 h 1345455"/>
                <a:gd name="connsiteX11" fmla="*/ 1833946 w 2988991"/>
                <a:gd name="connsiteY11" fmla="*/ 35010 h 1345455"/>
                <a:gd name="connsiteX12" fmla="*/ 2346475 w 2988991"/>
                <a:gd name="connsiteY12" fmla="*/ 65 h 1345455"/>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65207 w 2988991"/>
                <a:gd name="connsiteY6" fmla="*/ 1232976 h 1345455"/>
                <a:gd name="connsiteX7" fmla="*/ 197344 w 2988991"/>
                <a:gd name="connsiteY7" fmla="*/ 1036773 h 1345455"/>
                <a:gd name="connsiteX8" fmla="*/ 942842 w 2988991"/>
                <a:gd name="connsiteY8" fmla="*/ 366990 h 1345455"/>
                <a:gd name="connsiteX9" fmla="*/ 1385482 w 2988991"/>
                <a:gd name="connsiteY9" fmla="*/ 157319 h 1345455"/>
                <a:gd name="connsiteX10" fmla="*/ 1833946 w 2988991"/>
                <a:gd name="connsiteY10" fmla="*/ 35010 h 1345455"/>
                <a:gd name="connsiteX11" fmla="*/ 2346475 w 2988991"/>
                <a:gd name="connsiteY11" fmla="*/ 65 h 1345455"/>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197344 w 2988991"/>
                <a:gd name="connsiteY6" fmla="*/ 1036773 h 1345455"/>
                <a:gd name="connsiteX7" fmla="*/ 942842 w 2988991"/>
                <a:gd name="connsiteY7" fmla="*/ 366990 h 1345455"/>
                <a:gd name="connsiteX8" fmla="*/ 1385482 w 2988991"/>
                <a:gd name="connsiteY8" fmla="*/ 157319 h 1345455"/>
                <a:gd name="connsiteX9" fmla="*/ 1833946 w 2988991"/>
                <a:gd name="connsiteY9" fmla="*/ 35010 h 1345455"/>
                <a:gd name="connsiteX10" fmla="*/ 2346475 w 2988991"/>
                <a:gd name="connsiteY10" fmla="*/ 65 h 1345455"/>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197344 w 2988991"/>
                <a:gd name="connsiteY6" fmla="*/ 1036773 h 1345455"/>
                <a:gd name="connsiteX7" fmla="*/ 942842 w 2988991"/>
                <a:gd name="connsiteY7" fmla="*/ 366990 h 1345455"/>
                <a:gd name="connsiteX8" fmla="*/ 1385482 w 2988991"/>
                <a:gd name="connsiteY8" fmla="*/ 157319 h 1345455"/>
                <a:gd name="connsiteX9" fmla="*/ 1833946 w 2988991"/>
                <a:gd name="connsiteY9" fmla="*/ 35010 h 1345455"/>
                <a:gd name="connsiteX10" fmla="*/ 2346475 w 2988991"/>
                <a:gd name="connsiteY10" fmla="*/ 65 h 1345455"/>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197344 w 2988991"/>
                <a:gd name="connsiteY6" fmla="*/ 1036773 h 1345455"/>
                <a:gd name="connsiteX7" fmla="*/ 942842 w 2988991"/>
                <a:gd name="connsiteY7" fmla="*/ 366990 h 1345455"/>
                <a:gd name="connsiteX8" fmla="*/ 1385482 w 2988991"/>
                <a:gd name="connsiteY8" fmla="*/ 157319 h 1345455"/>
                <a:gd name="connsiteX9" fmla="*/ 1833946 w 2988991"/>
                <a:gd name="connsiteY9" fmla="*/ 35010 h 1345455"/>
                <a:gd name="connsiteX10" fmla="*/ 2346475 w 2988991"/>
                <a:gd name="connsiteY10" fmla="*/ 65 h 1345455"/>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197344 w 2988991"/>
                <a:gd name="connsiteY6" fmla="*/ 1036773 h 1345455"/>
                <a:gd name="connsiteX7" fmla="*/ 942842 w 2988991"/>
                <a:gd name="connsiteY7" fmla="*/ 366990 h 1345455"/>
                <a:gd name="connsiteX8" fmla="*/ 1385482 w 2988991"/>
                <a:gd name="connsiteY8" fmla="*/ 157319 h 1345455"/>
                <a:gd name="connsiteX9" fmla="*/ 1833946 w 2988991"/>
                <a:gd name="connsiteY9" fmla="*/ 35010 h 1345455"/>
                <a:gd name="connsiteX10" fmla="*/ 2346475 w 2988991"/>
                <a:gd name="connsiteY10" fmla="*/ 65 h 1345455"/>
                <a:gd name="connsiteX0" fmla="*/ 2988991 w 3080431"/>
                <a:gd name="connsiteY0" fmla="*/ 1345455 h 1436895"/>
                <a:gd name="connsiteX1" fmla="*/ 0 w 3080431"/>
                <a:gd name="connsiteY1" fmla="*/ 1345455 h 1436895"/>
                <a:gd name="connsiteX2" fmla="*/ 197344 w 3080431"/>
                <a:gd name="connsiteY2" fmla="*/ 1036773 h 1436895"/>
                <a:gd name="connsiteX3" fmla="*/ 942842 w 3080431"/>
                <a:gd name="connsiteY3" fmla="*/ 366990 h 1436895"/>
                <a:gd name="connsiteX4" fmla="*/ 1385482 w 3080431"/>
                <a:gd name="connsiteY4" fmla="*/ 157319 h 1436895"/>
                <a:gd name="connsiteX5" fmla="*/ 1833946 w 3080431"/>
                <a:gd name="connsiteY5" fmla="*/ 35010 h 1436895"/>
                <a:gd name="connsiteX6" fmla="*/ 2346475 w 3080431"/>
                <a:gd name="connsiteY6" fmla="*/ 65 h 1436895"/>
                <a:gd name="connsiteX7" fmla="*/ 2771642 w 3080431"/>
                <a:gd name="connsiteY7" fmla="*/ 40834 h 1436895"/>
                <a:gd name="connsiteX8" fmla="*/ 2964205 w 3080431"/>
                <a:gd name="connsiteY8" fmla="*/ 83788 h 1436895"/>
                <a:gd name="connsiteX9" fmla="*/ 2988991 w 3080431"/>
                <a:gd name="connsiteY9" fmla="*/ 90614 h 1436895"/>
                <a:gd name="connsiteX10" fmla="*/ 3080431 w 3080431"/>
                <a:gd name="connsiteY10" fmla="*/ 1436895 h 1436895"/>
                <a:gd name="connsiteX0" fmla="*/ 2988991 w 2988991"/>
                <a:gd name="connsiteY0" fmla="*/ 1345455 h 1345455"/>
                <a:gd name="connsiteX1" fmla="*/ 0 w 2988991"/>
                <a:gd name="connsiteY1" fmla="*/ 1345455 h 1345455"/>
                <a:gd name="connsiteX2" fmla="*/ 197344 w 2988991"/>
                <a:gd name="connsiteY2" fmla="*/ 1036773 h 1345455"/>
                <a:gd name="connsiteX3" fmla="*/ 942842 w 2988991"/>
                <a:gd name="connsiteY3" fmla="*/ 366990 h 1345455"/>
                <a:gd name="connsiteX4" fmla="*/ 1385482 w 2988991"/>
                <a:gd name="connsiteY4" fmla="*/ 157319 h 1345455"/>
                <a:gd name="connsiteX5" fmla="*/ 1833946 w 2988991"/>
                <a:gd name="connsiteY5" fmla="*/ 35010 h 1345455"/>
                <a:gd name="connsiteX6" fmla="*/ 2346475 w 2988991"/>
                <a:gd name="connsiteY6" fmla="*/ 65 h 1345455"/>
                <a:gd name="connsiteX7" fmla="*/ 2771642 w 2988991"/>
                <a:gd name="connsiteY7" fmla="*/ 40834 h 1345455"/>
                <a:gd name="connsiteX8" fmla="*/ 2964205 w 2988991"/>
                <a:gd name="connsiteY8" fmla="*/ 83788 h 1345455"/>
                <a:gd name="connsiteX9" fmla="*/ 2988991 w 2988991"/>
                <a:gd name="connsiteY9" fmla="*/ 90614 h 1345455"/>
                <a:gd name="connsiteX0" fmla="*/ 0 w 2988991"/>
                <a:gd name="connsiteY0" fmla="*/ 1345455 h 1345455"/>
                <a:gd name="connsiteX1" fmla="*/ 197344 w 2988991"/>
                <a:gd name="connsiteY1" fmla="*/ 1036773 h 1345455"/>
                <a:gd name="connsiteX2" fmla="*/ 942842 w 2988991"/>
                <a:gd name="connsiteY2" fmla="*/ 366990 h 1345455"/>
                <a:gd name="connsiteX3" fmla="*/ 1385482 w 2988991"/>
                <a:gd name="connsiteY3" fmla="*/ 157319 h 1345455"/>
                <a:gd name="connsiteX4" fmla="*/ 1833946 w 2988991"/>
                <a:gd name="connsiteY4" fmla="*/ 35010 h 1345455"/>
                <a:gd name="connsiteX5" fmla="*/ 2346475 w 2988991"/>
                <a:gd name="connsiteY5" fmla="*/ 65 h 1345455"/>
                <a:gd name="connsiteX6" fmla="*/ 2771642 w 2988991"/>
                <a:gd name="connsiteY6" fmla="*/ 40834 h 1345455"/>
                <a:gd name="connsiteX7" fmla="*/ 2964205 w 2988991"/>
                <a:gd name="connsiteY7" fmla="*/ 83788 h 1345455"/>
                <a:gd name="connsiteX8" fmla="*/ 2988991 w 2988991"/>
                <a:gd name="connsiteY8" fmla="*/ 90614 h 1345455"/>
                <a:gd name="connsiteX0" fmla="*/ 0 w 2964205"/>
                <a:gd name="connsiteY0" fmla="*/ 1345455 h 1345455"/>
                <a:gd name="connsiteX1" fmla="*/ 197344 w 2964205"/>
                <a:gd name="connsiteY1" fmla="*/ 1036773 h 1345455"/>
                <a:gd name="connsiteX2" fmla="*/ 942842 w 2964205"/>
                <a:gd name="connsiteY2" fmla="*/ 366990 h 1345455"/>
                <a:gd name="connsiteX3" fmla="*/ 1385482 w 2964205"/>
                <a:gd name="connsiteY3" fmla="*/ 157319 h 1345455"/>
                <a:gd name="connsiteX4" fmla="*/ 1833946 w 2964205"/>
                <a:gd name="connsiteY4" fmla="*/ 35010 h 1345455"/>
                <a:gd name="connsiteX5" fmla="*/ 2346475 w 2964205"/>
                <a:gd name="connsiteY5" fmla="*/ 65 h 1345455"/>
                <a:gd name="connsiteX6" fmla="*/ 2771642 w 2964205"/>
                <a:gd name="connsiteY6" fmla="*/ 40834 h 1345455"/>
                <a:gd name="connsiteX7" fmla="*/ 2964205 w 2964205"/>
                <a:gd name="connsiteY7" fmla="*/ 83788 h 1345455"/>
                <a:gd name="connsiteX0" fmla="*/ 0 w 2964205"/>
                <a:gd name="connsiteY0" fmla="*/ 1345455 h 1345455"/>
                <a:gd name="connsiteX1" fmla="*/ 197344 w 2964205"/>
                <a:gd name="connsiteY1" fmla="*/ 1036773 h 1345455"/>
                <a:gd name="connsiteX2" fmla="*/ 374376 w 2964205"/>
                <a:gd name="connsiteY2" fmla="*/ 841446 h 1345455"/>
                <a:gd name="connsiteX3" fmla="*/ 942842 w 2964205"/>
                <a:gd name="connsiteY3" fmla="*/ 366990 h 1345455"/>
                <a:gd name="connsiteX4" fmla="*/ 1385482 w 2964205"/>
                <a:gd name="connsiteY4" fmla="*/ 157319 h 1345455"/>
                <a:gd name="connsiteX5" fmla="*/ 1833946 w 2964205"/>
                <a:gd name="connsiteY5" fmla="*/ 35010 h 1345455"/>
                <a:gd name="connsiteX6" fmla="*/ 2346475 w 2964205"/>
                <a:gd name="connsiteY6" fmla="*/ 65 h 1345455"/>
                <a:gd name="connsiteX7" fmla="*/ 2771642 w 2964205"/>
                <a:gd name="connsiteY7" fmla="*/ 40834 h 1345455"/>
                <a:gd name="connsiteX8" fmla="*/ 2964205 w 2964205"/>
                <a:gd name="connsiteY8" fmla="*/ 83788 h 1345455"/>
                <a:gd name="connsiteX0" fmla="*/ 0 w 2964205"/>
                <a:gd name="connsiteY0" fmla="*/ 1345455 h 1345455"/>
                <a:gd name="connsiteX1" fmla="*/ 374376 w 2964205"/>
                <a:gd name="connsiteY1" fmla="*/ 841446 h 1345455"/>
                <a:gd name="connsiteX2" fmla="*/ 942842 w 2964205"/>
                <a:gd name="connsiteY2" fmla="*/ 366990 h 1345455"/>
                <a:gd name="connsiteX3" fmla="*/ 1385482 w 2964205"/>
                <a:gd name="connsiteY3" fmla="*/ 157319 h 1345455"/>
                <a:gd name="connsiteX4" fmla="*/ 1833946 w 2964205"/>
                <a:gd name="connsiteY4" fmla="*/ 35010 h 1345455"/>
                <a:gd name="connsiteX5" fmla="*/ 2346475 w 2964205"/>
                <a:gd name="connsiteY5" fmla="*/ 65 h 1345455"/>
                <a:gd name="connsiteX6" fmla="*/ 2771642 w 2964205"/>
                <a:gd name="connsiteY6" fmla="*/ 40834 h 1345455"/>
                <a:gd name="connsiteX7" fmla="*/ 2964205 w 2964205"/>
                <a:gd name="connsiteY7" fmla="*/ 83788 h 1345455"/>
                <a:gd name="connsiteX0" fmla="*/ 0 w 2589829"/>
                <a:gd name="connsiteY0" fmla="*/ 841446 h 841446"/>
                <a:gd name="connsiteX1" fmla="*/ 568466 w 2589829"/>
                <a:gd name="connsiteY1" fmla="*/ 366990 h 841446"/>
                <a:gd name="connsiteX2" fmla="*/ 1011106 w 2589829"/>
                <a:gd name="connsiteY2" fmla="*/ 157319 h 841446"/>
                <a:gd name="connsiteX3" fmla="*/ 1459570 w 2589829"/>
                <a:gd name="connsiteY3" fmla="*/ 35010 h 841446"/>
                <a:gd name="connsiteX4" fmla="*/ 1972099 w 2589829"/>
                <a:gd name="connsiteY4" fmla="*/ 65 h 841446"/>
                <a:gd name="connsiteX5" fmla="*/ 2397266 w 2589829"/>
                <a:gd name="connsiteY5" fmla="*/ 40834 h 841446"/>
                <a:gd name="connsiteX6" fmla="*/ 2589829 w 2589829"/>
                <a:gd name="connsiteY6" fmla="*/ 83788 h 841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89829" h="841446">
                  <a:moveTo>
                    <a:pt x="0" y="841446"/>
                  </a:moveTo>
                  <a:cubicBezTo>
                    <a:pt x="124250" y="729816"/>
                    <a:pt x="399948" y="481011"/>
                    <a:pt x="568466" y="366990"/>
                  </a:cubicBezTo>
                  <a:cubicBezTo>
                    <a:pt x="708247" y="287393"/>
                    <a:pt x="862589" y="212649"/>
                    <a:pt x="1011106" y="157319"/>
                  </a:cubicBezTo>
                  <a:cubicBezTo>
                    <a:pt x="1159623" y="101989"/>
                    <a:pt x="1299405" y="61219"/>
                    <a:pt x="1459570" y="35010"/>
                  </a:cubicBezTo>
                  <a:cubicBezTo>
                    <a:pt x="1619736" y="8801"/>
                    <a:pt x="1815816" y="-906"/>
                    <a:pt x="1972099" y="65"/>
                  </a:cubicBezTo>
                  <a:cubicBezTo>
                    <a:pt x="2128382" y="1036"/>
                    <a:pt x="2271075" y="20449"/>
                    <a:pt x="2397266" y="40834"/>
                  </a:cubicBezTo>
                  <a:cubicBezTo>
                    <a:pt x="2460361" y="51027"/>
                    <a:pt x="2529524" y="67771"/>
                    <a:pt x="2589829" y="83788"/>
                  </a:cubicBezTo>
                </a:path>
              </a:pathLst>
            </a:custGeom>
            <a:noFill/>
            <a:ln w="57150">
              <a:solidFill>
                <a:schemeClr val="tx1">
                  <a:lumMod val="50000"/>
                </a:schemeClr>
              </a:solidFill>
              <a:prstDash val="sysDash"/>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09493"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sp>
          <p:nvSpPr>
            <p:cNvPr id="54" name="Freeform: Shape 53">
              <a:extLst>
                <a:ext uri="{FF2B5EF4-FFF2-40B4-BE49-F238E27FC236}">
                  <a16:creationId xmlns:a16="http://schemas.microsoft.com/office/drawing/2014/main" id="{1AFD9290-D08C-71F3-89AA-341B8472D037}"/>
                </a:ext>
              </a:extLst>
            </p:cNvPr>
            <p:cNvSpPr/>
            <p:nvPr/>
          </p:nvSpPr>
          <p:spPr bwMode="auto">
            <a:xfrm flipH="1">
              <a:off x="6223538" y="6952763"/>
              <a:ext cx="1998975" cy="599103"/>
            </a:xfrm>
            <a:custGeom>
              <a:avLst/>
              <a:gdLst>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65207 w 2988991"/>
                <a:gd name="connsiteY6" fmla="*/ 1232976 h 1345455"/>
                <a:gd name="connsiteX7" fmla="*/ 197344 w 2988991"/>
                <a:gd name="connsiteY7" fmla="*/ 1036773 h 1345455"/>
                <a:gd name="connsiteX8" fmla="*/ 546797 w 2988991"/>
                <a:gd name="connsiteY8" fmla="*/ 634903 h 1345455"/>
                <a:gd name="connsiteX9" fmla="*/ 942842 w 2988991"/>
                <a:gd name="connsiteY9" fmla="*/ 366990 h 1345455"/>
                <a:gd name="connsiteX10" fmla="*/ 1385482 w 2988991"/>
                <a:gd name="connsiteY10" fmla="*/ 157319 h 1345455"/>
                <a:gd name="connsiteX11" fmla="*/ 1833946 w 2988991"/>
                <a:gd name="connsiteY11" fmla="*/ 35010 h 1345455"/>
                <a:gd name="connsiteX12" fmla="*/ 2346475 w 2988991"/>
                <a:gd name="connsiteY12" fmla="*/ 65 h 1345455"/>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65207 w 2988991"/>
                <a:gd name="connsiteY6" fmla="*/ 1232976 h 1345455"/>
                <a:gd name="connsiteX7" fmla="*/ 197344 w 2988991"/>
                <a:gd name="connsiteY7" fmla="*/ 1036773 h 1345455"/>
                <a:gd name="connsiteX8" fmla="*/ 546797 w 2988991"/>
                <a:gd name="connsiteY8" fmla="*/ 634903 h 1345455"/>
                <a:gd name="connsiteX9" fmla="*/ 942842 w 2988991"/>
                <a:gd name="connsiteY9" fmla="*/ 366990 h 1345455"/>
                <a:gd name="connsiteX10" fmla="*/ 1385482 w 2988991"/>
                <a:gd name="connsiteY10" fmla="*/ 157319 h 1345455"/>
                <a:gd name="connsiteX11" fmla="*/ 1833946 w 2988991"/>
                <a:gd name="connsiteY11" fmla="*/ 35010 h 1345455"/>
                <a:gd name="connsiteX12" fmla="*/ 2346475 w 2988991"/>
                <a:gd name="connsiteY12" fmla="*/ 65 h 1345455"/>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65207 w 2988991"/>
                <a:gd name="connsiteY6" fmla="*/ 1232976 h 1345455"/>
                <a:gd name="connsiteX7" fmla="*/ 197344 w 2988991"/>
                <a:gd name="connsiteY7" fmla="*/ 1036773 h 1345455"/>
                <a:gd name="connsiteX8" fmla="*/ 942842 w 2988991"/>
                <a:gd name="connsiteY8" fmla="*/ 366990 h 1345455"/>
                <a:gd name="connsiteX9" fmla="*/ 1385482 w 2988991"/>
                <a:gd name="connsiteY9" fmla="*/ 157319 h 1345455"/>
                <a:gd name="connsiteX10" fmla="*/ 1833946 w 2988991"/>
                <a:gd name="connsiteY10" fmla="*/ 35010 h 1345455"/>
                <a:gd name="connsiteX11" fmla="*/ 2346475 w 2988991"/>
                <a:gd name="connsiteY11" fmla="*/ 65 h 1345455"/>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197344 w 2988991"/>
                <a:gd name="connsiteY6" fmla="*/ 1036773 h 1345455"/>
                <a:gd name="connsiteX7" fmla="*/ 942842 w 2988991"/>
                <a:gd name="connsiteY7" fmla="*/ 366990 h 1345455"/>
                <a:gd name="connsiteX8" fmla="*/ 1385482 w 2988991"/>
                <a:gd name="connsiteY8" fmla="*/ 157319 h 1345455"/>
                <a:gd name="connsiteX9" fmla="*/ 1833946 w 2988991"/>
                <a:gd name="connsiteY9" fmla="*/ 35010 h 1345455"/>
                <a:gd name="connsiteX10" fmla="*/ 2346475 w 2988991"/>
                <a:gd name="connsiteY10" fmla="*/ 65 h 1345455"/>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197344 w 2988991"/>
                <a:gd name="connsiteY6" fmla="*/ 1036773 h 1345455"/>
                <a:gd name="connsiteX7" fmla="*/ 942842 w 2988991"/>
                <a:gd name="connsiteY7" fmla="*/ 366990 h 1345455"/>
                <a:gd name="connsiteX8" fmla="*/ 1385482 w 2988991"/>
                <a:gd name="connsiteY8" fmla="*/ 157319 h 1345455"/>
                <a:gd name="connsiteX9" fmla="*/ 1833946 w 2988991"/>
                <a:gd name="connsiteY9" fmla="*/ 35010 h 1345455"/>
                <a:gd name="connsiteX10" fmla="*/ 2346475 w 2988991"/>
                <a:gd name="connsiteY10" fmla="*/ 65 h 1345455"/>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197344 w 2988991"/>
                <a:gd name="connsiteY6" fmla="*/ 1036773 h 1345455"/>
                <a:gd name="connsiteX7" fmla="*/ 942842 w 2988991"/>
                <a:gd name="connsiteY7" fmla="*/ 366990 h 1345455"/>
                <a:gd name="connsiteX8" fmla="*/ 1385482 w 2988991"/>
                <a:gd name="connsiteY8" fmla="*/ 157319 h 1345455"/>
                <a:gd name="connsiteX9" fmla="*/ 1833946 w 2988991"/>
                <a:gd name="connsiteY9" fmla="*/ 35010 h 1345455"/>
                <a:gd name="connsiteX10" fmla="*/ 2346475 w 2988991"/>
                <a:gd name="connsiteY10" fmla="*/ 65 h 1345455"/>
                <a:gd name="connsiteX0" fmla="*/ 2346475 w 2988991"/>
                <a:gd name="connsiteY0" fmla="*/ 65 h 1345455"/>
                <a:gd name="connsiteX1" fmla="*/ 2771642 w 2988991"/>
                <a:gd name="connsiteY1" fmla="*/ 40834 h 1345455"/>
                <a:gd name="connsiteX2" fmla="*/ 2964205 w 2988991"/>
                <a:gd name="connsiteY2" fmla="*/ 83788 h 1345455"/>
                <a:gd name="connsiteX3" fmla="*/ 2988991 w 2988991"/>
                <a:gd name="connsiteY3" fmla="*/ 90614 h 1345455"/>
                <a:gd name="connsiteX4" fmla="*/ 2988991 w 2988991"/>
                <a:gd name="connsiteY4" fmla="*/ 1345455 h 1345455"/>
                <a:gd name="connsiteX5" fmla="*/ 0 w 2988991"/>
                <a:gd name="connsiteY5" fmla="*/ 1345455 h 1345455"/>
                <a:gd name="connsiteX6" fmla="*/ 197344 w 2988991"/>
                <a:gd name="connsiteY6" fmla="*/ 1036773 h 1345455"/>
                <a:gd name="connsiteX7" fmla="*/ 942842 w 2988991"/>
                <a:gd name="connsiteY7" fmla="*/ 366990 h 1345455"/>
                <a:gd name="connsiteX8" fmla="*/ 1385482 w 2988991"/>
                <a:gd name="connsiteY8" fmla="*/ 157319 h 1345455"/>
                <a:gd name="connsiteX9" fmla="*/ 1833946 w 2988991"/>
                <a:gd name="connsiteY9" fmla="*/ 35010 h 1345455"/>
                <a:gd name="connsiteX10" fmla="*/ 2346475 w 2988991"/>
                <a:gd name="connsiteY10" fmla="*/ 65 h 1345455"/>
                <a:gd name="connsiteX0" fmla="*/ 2988991 w 3080431"/>
                <a:gd name="connsiteY0" fmla="*/ 1345455 h 1436895"/>
                <a:gd name="connsiteX1" fmla="*/ 0 w 3080431"/>
                <a:gd name="connsiteY1" fmla="*/ 1345455 h 1436895"/>
                <a:gd name="connsiteX2" fmla="*/ 197344 w 3080431"/>
                <a:gd name="connsiteY2" fmla="*/ 1036773 h 1436895"/>
                <a:gd name="connsiteX3" fmla="*/ 942842 w 3080431"/>
                <a:gd name="connsiteY3" fmla="*/ 366990 h 1436895"/>
                <a:gd name="connsiteX4" fmla="*/ 1385482 w 3080431"/>
                <a:gd name="connsiteY4" fmla="*/ 157319 h 1436895"/>
                <a:gd name="connsiteX5" fmla="*/ 1833946 w 3080431"/>
                <a:gd name="connsiteY5" fmla="*/ 35010 h 1436895"/>
                <a:gd name="connsiteX6" fmla="*/ 2346475 w 3080431"/>
                <a:gd name="connsiteY6" fmla="*/ 65 h 1436895"/>
                <a:gd name="connsiteX7" fmla="*/ 2771642 w 3080431"/>
                <a:gd name="connsiteY7" fmla="*/ 40834 h 1436895"/>
                <a:gd name="connsiteX8" fmla="*/ 2964205 w 3080431"/>
                <a:gd name="connsiteY8" fmla="*/ 83788 h 1436895"/>
                <a:gd name="connsiteX9" fmla="*/ 2988991 w 3080431"/>
                <a:gd name="connsiteY9" fmla="*/ 90614 h 1436895"/>
                <a:gd name="connsiteX10" fmla="*/ 3080431 w 3080431"/>
                <a:gd name="connsiteY10" fmla="*/ 1436895 h 1436895"/>
                <a:gd name="connsiteX0" fmla="*/ 2988991 w 2988991"/>
                <a:gd name="connsiteY0" fmla="*/ 1345455 h 1345455"/>
                <a:gd name="connsiteX1" fmla="*/ 0 w 2988991"/>
                <a:gd name="connsiteY1" fmla="*/ 1345455 h 1345455"/>
                <a:gd name="connsiteX2" fmla="*/ 197344 w 2988991"/>
                <a:gd name="connsiteY2" fmla="*/ 1036773 h 1345455"/>
                <a:gd name="connsiteX3" fmla="*/ 942842 w 2988991"/>
                <a:gd name="connsiteY3" fmla="*/ 366990 h 1345455"/>
                <a:gd name="connsiteX4" fmla="*/ 1385482 w 2988991"/>
                <a:gd name="connsiteY4" fmla="*/ 157319 h 1345455"/>
                <a:gd name="connsiteX5" fmla="*/ 1833946 w 2988991"/>
                <a:gd name="connsiteY5" fmla="*/ 35010 h 1345455"/>
                <a:gd name="connsiteX6" fmla="*/ 2346475 w 2988991"/>
                <a:gd name="connsiteY6" fmla="*/ 65 h 1345455"/>
                <a:gd name="connsiteX7" fmla="*/ 2771642 w 2988991"/>
                <a:gd name="connsiteY7" fmla="*/ 40834 h 1345455"/>
                <a:gd name="connsiteX8" fmla="*/ 2964205 w 2988991"/>
                <a:gd name="connsiteY8" fmla="*/ 83788 h 1345455"/>
                <a:gd name="connsiteX9" fmla="*/ 2988991 w 2988991"/>
                <a:gd name="connsiteY9" fmla="*/ 90614 h 1345455"/>
                <a:gd name="connsiteX0" fmla="*/ 0 w 2988991"/>
                <a:gd name="connsiteY0" fmla="*/ 1345455 h 1345455"/>
                <a:gd name="connsiteX1" fmla="*/ 197344 w 2988991"/>
                <a:gd name="connsiteY1" fmla="*/ 1036773 h 1345455"/>
                <a:gd name="connsiteX2" fmla="*/ 942842 w 2988991"/>
                <a:gd name="connsiteY2" fmla="*/ 366990 h 1345455"/>
                <a:gd name="connsiteX3" fmla="*/ 1385482 w 2988991"/>
                <a:gd name="connsiteY3" fmla="*/ 157319 h 1345455"/>
                <a:gd name="connsiteX4" fmla="*/ 1833946 w 2988991"/>
                <a:gd name="connsiteY4" fmla="*/ 35010 h 1345455"/>
                <a:gd name="connsiteX5" fmla="*/ 2346475 w 2988991"/>
                <a:gd name="connsiteY5" fmla="*/ 65 h 1345455"/>
                <a:gd name="connsiteX6" fmla="*/ 2771642 w 2988991"/>
                <a:gd name="connsiteY6" fmla="*/ 40834 h 1345455"/>
                <a:gd name="connsiteX7" fmla="*/ 2964205 w 2988991"/>
                <a:gd name="connsiteY7" fmla="*/ 83788 h 1345455"/>
                <a:gd name="connsiteX8" fmla="*/ 2988991 w 2988991"/>
                <a:gd name="connsiteY8" fmla="*/ 90614 h 1345455"/>
                <a:gd name="connsiteX0" fmla="*/ 0 w 2964205"/>
                <a:gd name="connsiteY0" fmla="*/ 1345455 h 1345455"/>
                <a:gd name="connsiteX1" fmla="*/ 197344 w 2964205"/>
                <a:gd name="connsiteY1" fmla="*/ 1036773 h 1345455"/>
                <a:gd name="connsiteX2" fmla="*/ 942842 w 2964205"/>
                <a:gd name="connsiteY2" fmla="*/ 366990 h 1345455"/>
                <a:gd name="connsiteX3" fmla="*/ 1385482 w 2964205"/>
                <a:gd name="connsiteY3" fmla="*/ 157319 h 1345455"/>
                <a:gd name="connsiteX4" fmla="*/ 1833946 w 2964205"/>
                <a:gd name="connsiteY4" fmla="*/ 35010 h 1345455"/>
                <a:gd name="connsiteX5" fmla="*/ 2346475 w 2964205"/>
                <a:gd name="connsiteY5" fmla="*/ 65 h 1345455"/>
                <a:gd name="connsiteX6" fmla="*/ 2771642 w 2964205"/>
                <a:gd name="connsiteY6" fmla="*/ 40834 h 1345455"/>
                <a:gd name="connsiteX7" fmla="*/ 2964205 w 2964205"/>
                <a:gd name="connsiteY7" fmla="*/ 83788 h 1345455"/>
                <a:gd name="connsiteX0" fmla="*/ 0 w 2771642"/>
                <a:gd name="connsiteY0" fmla="*/ 1345455 h 1345455"/>
                <a:gd name="connsiteX1" fmla="*/ 197344 w 2771642"/>
                <a:gd name="connsiteY1" fmla="*/ 1036773 h 1345455"/>
                <a:gd name="connsiteX2" fmla="*/ 942842 w 2771642"/>
                <a:gd name="connsiteY2" fmla="*/ 366990 h 1345455"/>
                <a:gd name="connsiteX3" fmla="*/ 1385482 w 2771642"/>
                <a:gd name="connsiteY3" fmla="*/ 157319 h 1345455"/>
                <a:gd name="connsiteX4" fmla="*/ 1833946 w 2771642"/>
                <a:gd name="connsiteY4" fmla="*/ 35010 h 1345455"/>
                <a:gd name="connsiteX5" fmla="*/ 2346475 w 2771642"/>
                <a:gd name="connsiteY5" fmla="*/ 65 h 1345455"/>
                <a:gd name="connsiteX6" fmla="*/ 2771642 w 2771642"/>
                <a:gd name="connsiteY6" fmla="*/ 40834 h 1345455"/>
                <a:gd name="connsiteX0" fmla="*/ 0 w 2346475"/>
                <a:gd name="connsiteY0" fmla="*/ 1345455 h 1345455"/>
                <a:gd name="connsiteX1" fmla="*/ 197344 w 2346475"/>
                <a:gd name="connsiteY1" fmla="*/ 1036773 h 1345455"/>
                <a:gd name="connsiteX2" fmla="*/ 942842 w 2346475"/>
                <a:gd name="connsiteY2" fmla="*/ 366990 h 1345455"/>
                <a:gd name="connsiteX3" fmla="*/ 1385482 w 2346475"/>
                <a:gd name="connsiteY3" fmla="*/ 157319 h 1345455"/>
                <a:gd name="connsiteX4" fmla="*/ 1833946 w 2346475"/>
                <a:gd name="connsiteY4" fmla="*/ 35010 h 1345455"/>
                <a:gd name="connsiteX5" fmla="*/ 2346475 w 2346475"/>
                <a:gd name="connsiteY5" fmla="*/ 65 h 1345455"/>
                <a:gd name="connsiteX0" fmla="*/ 0 w 1833946"/>
                <a:gd name="connsiteY0" fmla="*/ 1310445 h 1310445"/>
                <a:gd name="connsiteX1" fmla="*/ 197344 w 1833946"/>
                <a:gd name="connsiteY1" fmla="*/ 1001763 h 1310445"/>
                <a:gd name="connsiteX2" fmla="*/ 942842 w 1833946"/>
                <a:gd name="connsiteY2" fmla="*/ 331980 h 1310445"/>
                <a:gd name="connsiteX3" fmla="*/ 1385482 w 1833946"/>
                <a:gd name="connsiteY3" fmla="*/ 122309 h 1310445"/>
                <a:gd name="connsiteX4" fmla="*/ 1833946 w 1833946"/>
                <a:gd name="connsiteY4" fmla="*/ 0 h 1310445"/>
                <a:gd name="connsiteX0" fmla="*/ 0 w 1833946"/>
                <a:gd name="connsiteY0" fmla="*/ 1310445 h 1310445"/>
                <a:gd name="connsiteX1" fmla="*/ 197344 w 1833946"/>
                <a:gd name="connsiteY1" fmla="*/ 1001763 h 1310445"/>
                <a:gd name="connsiteX2" fmla="*/ 942842 w 1833946"/>
                <a:gd name="connsiteY2" fmla="*/ 331980 h 1310445"/>
                <a:gd name="connsiteX3" fmla="*/ 1385482 w 1833946"/>
                <a:gd name="connsiteY3" fmla="*/ 122309 h 1310445"/>
                <a:gd name="connsiteX4" fmla="*/ 1833946 w 1833946"/>
                <a:gd name="connsiteY4" fmla="*/ 0 h 1310445"/>
                <a:gd name="connsiteX0" fmla="*/ 0 w 1833946"/>
                <a:gd name="connsiteY0" fmla="*/ 1310445 h 1310445"/>
                <a:gd name="connsiteX1" fmla="*/ 197344 w 1833946"/>
                <a:gd name="connsiteY1" fmla="*/ 1001763 h 1310445"/>
                <a:gd name="connsiteX2" fmla="*/ 320500 w 1833946"/>
                <a:gd name="connsiteY2" fmla="*/ 841316 h 1310445"/>
                <a:gd name="connsiteX3" fmla="*/ 942842 w 1833946"/>
                <a:gd name="connsiteY3" fmla="*/ 331980 h 1310445"/>
                <a:gd name="connsiteX4" fmla="*/ 1385482 w 1833946"/>
                <a:gd name="connsiteY4" fmla="*/ 122309 h 1310445"/>
                <a:gd name="connsiteX5" fmla="*/ 1833946 w 1833946"/>
                <a:gd name="connsiteY5" fmla="*/ 0 h 1310445"/>
                <a:gd name="connsiteX0" fmla="*/ 0 w 1833946"/>
                <a:gd name="connsiteY0" fmla="*/ 1310445 h 1310445"/>
                <a:gd name="connsiteX1" fmla="*/ 320500 w 1833946"/>
                <a:gd name="connsiteY1" fmla="*/ 841316 h 1310445"/>
                <a:gd name="connsiteX2" fmla="*/ 942842 w 1833946"/>
                <a:gd name="connsiteY2" fmla="*/ 331980 h 1310445"/>
                <a:gd name="connsiteX3" fmla="*/ 1385482 w 1833946"/>
                <a:gd name="connsiteY3" fmla="*/ 122309 h 1310445"/>
                <a:gd name="connsiteX4" fmla="*/ 1833946 w 1833946"/>
                <a:gd name="connsiteY4" fmla="*/ 0 h 1310445"/>
                <a:gd name="connsiteX0" fmla="*/ 0 w 1513446"/>
                <a:gd name="connsiteY0" fmla="*/ 841316 h 841316"/>
                <a:gd name="connsiteX1" fmla="*/ 622342 w 1513446"/>
                <a:gd name="connsiteY1" fmla="*/ 331980 h 841316"/>
                <a:gd name="connsiteX2" fmla="*/ 1064982 w 1513446"/>
                <a:gd name="connsiteY2" fmla="*/ 122309 h 841316"/>
                <a:gd name="connsiteX3" fmla="*/ 1513446 w 1513446"/>
                <a:gd name="connsiteY3" fmla="*/ 0 h 841316"/>
              </a:gdLst>
              <a:ahLst/>
              <a:cxnLst>
                <a:cxn ang="0">
                  <a:pos x="connsiteX0" y="connsiteY0"/>
                </a:cxn>
                <a:cxn ang="0">
                  <a:pos x="connsiteX1" y="connsiteY1"/>
                </a:cxn>
                <a:cxn ang="0">
                  <a:pos x="connsiteX2" y="connsiteY2"/>
                </a:cxn>
                <a:cxn ang="0">
                  <a:pos x="connsiteX3" y="connsiteY3"/>
                </a:cxn>
              </a:cxnLst>
              <a:rect l="l" t="t" r="r" b="b"/>
              <a:pathLst>
                <a:path w="1513446" h="841316">
                  <a:moveTo>
                    <a:pt x="0" y="841316"/>
                  </a:moveTo>
                  <a:cubicBezTo>
                    <a:pt x="124250" y="729686"/>
                    <a:pt x="444845" y="451814"/>
                    <a:pt x="622342" y="331980"/>
                  </a:cubicBezTo>
                  <a:cubicBezTo>
                    <a:pt x="762123" y="252383"/>
                    <a:pt x="916465" y="177639"/>
                    <a:pt x="1064982" y="122309"/>
                  </a:cubicBezTo>
                  <a:cubicBezTo>
                    <a:pt x="1213499" y="66979"/>
                    <a:pt x="1353281" y="26209"/>
                    <a:pt x="1513446" y="0"/>
                  </a:cubicBezTo>
                </a:path>
              </a:pathLst>
            </a:custGeom>
            <a:noFill/>
            <a:ln w="57150">
              <a:solidFill>
                <a:schemeClr val="tx1">
                  <a:lumMod val="50000"/>
                </a:schemeClr>
              </a:solidFill>
              <a:prstDash val="sysDash"/>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609493"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a:ln>
                  <a:noFill/>
                </a:ln>
                <a:solidFill>
                  <a:srgbClr val="CDCDCF"/>
                </a:solidFill>
                <a:effectLst/>
                <a:uLnTx/>
                <a:uFillTx/>
                <a:latin typeface="Arial"/>
                <a:ea typeface="+mn-ea"/>
                <a:cs typeface="+mn-cs"/>
              </a:endParaRPr>
            </a:p>
          </p:txBody>
        </p:sp>
      </p:grpSp>
      <p:sp>
        <p:nvSpPr>
          <p:cNvPr id="87" name="Rectangle 86">
            <a:extLst>
              <a:ext uri="{FF2B5EF4-FFF2-40B4-BE49-F238E27FC236}">
                <a16:creationId xmlns:a16="http://schemas.microsoft.com/office/drawing/2014/main" id="{38000EA6-DC7A-8F96-72CE-2871B2A5EAA1}"/>
              </a:ext>
            </a:extLst>
          </p:cNvPr>
          <p:cNvSpPr/>
          <p:nvPr/>
        </p:nvSpPr>
        <p:spPr bwMode="auto">
          <a:xfrm>
            <a:off x="1888158" y="2994994"/>
            <a:ext cx="342942" cy="152541"/>
          </a:xfrm>
          <a:prstGeom prst="rect">
            <a:avLst/>
          </a:prstGeom>
          <a:solidFill>
            <a:schemeClr val="accent2"/>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8" name="Rectangle 87">
            <a:extLst>
              <a:ext uri="{FF2B5EF4-FFF2-40B4-BE49-F238E27FC236}">
                <a16:creationId xmlns:a16="http://schemas.microsoft.com/office/drawing/2014/main" id="{87E1540C-ABA0-2D1E-675C-E012239F9F0D}"/>
              </a:ext>
            </a:extLst>
          </p:cNvPr>
          <p:cNvSpPr/>
          <p:nvPr/>
        </p:nvSpPr>
        <p:spPr bwMode="auto">
          <a:xfrm>
            <a:off x="2516976" y="2843909"/>
            <a:ext cx="373608" cy="180912"/>
          </a:xfrm>
          <a:prstGeom prst="rect">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9" name="Rectangle 88">
            <a:extLst>
              <a:ext uri="{FF2B5EF4-FFF2-40B4-BE49-F238E27FC236}">
                <a16:creationId xmlns:a16="http://schemas.microsoft.com/office/drawing/2014/main" id="{D5DB00D7-F82D-19FF-C4EE-C7B3D325D5E3}"/>
              </a:ext>
            </a:extLst>
          </p:cNvPr>
          <p:cNvSpPr/>
          <p:nvPr/>
        </p:nvSpPr>
        <p:spPr bwMode="auto">
          <a:xfrm>
            <a:off x="4201636" y="2760413"/>
            <a:ext cx="373608" cy="180912"/>
          </a:xfrm>
          <a:prstGeom prst="rect">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1" name="Rectangle 90">
            <a:extLst>
              <a:ext uri="{FF2B5EF4-FFF2-40B4-BE49-F238E27FC236}">
                <a16:creationId xmlns:a16="http://schemas.microsoft.com/office/drawing/2014/main" id="{1A30EE0F-86E2-CD00-F410-5704D0DFF353}"/>
              </a:ext>
            </a:extLst>
          </p:cNvPr>
          <p:cNvSpPr/>
          <p:nvPr/>
        </p:nvSpPr>
        <p:spPr bwMode="auto">
          <a:xfrm>
            <a:off x="4894018" y="2756324"/>
            <a:ext cx="373608" cy="180912"/>
          </a:xfrm>
          <a:prstGeom prst="rect">
            <a:avLst/>
          </a:prstGeom>
          <a:solidFill>
            <a:schemeClr val="accent4"/>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3" name="Freeform: Shape 92">
            <a:extLst>
              <a:ext uri="{FF2B5EF4-FFF2-40B4-BE49-F238E27FC236}">
                <a16:creationId xmlns:a16="http://schemas.microsoft.com/office/drawing/2014/main" id="{2CE9E618-2B19-782D-EE68-FB8495C4604A}"/>
              </a:ext>
            </a:extLst>
          </p:cNvPr>
          <p:cNvSpPr/>
          <p:nvPr/>
        </p:nvSpPr>
        <p:spPr bwMode="auto">
          <a:xfrm>
            <a:off x="2093897" y="4124146"/>
            <a:ext cx="454260" cy="222253"/>
          </a:xfrm>
          <a:custGeom>
            <a:avLst/>
            <a:gdLst>
              <a:gd name="connsiteX0" fmla="*/ 62237 w 444790"/>
              <a:gd name="connsiteY0" fmla="*/ 236959 h 240257"/>
              <a:gd name="connsiteX1" fmla="*/ 218585 w 444790"/>
              <a:gd name="connsiteY1" fmla="*/ 222746 h 240257"/>
              <a:gd name="connsiteX2" fmla="*/ 374933 w 444790"/>
              <a:gd name="connsiteY2" fmla="*/ 222746 h 240257"/>
              <a:gd name="connsiteX3" fmla="*/ 431787 w 444790"/>
              <a:gd name="connsiteY3" fmla="*/ 208532 h 240257"/>
              <a:gd name="connsiteX4" fmla="*/ 441263 w 444790"/>
              <a:gd name="connsiteY4" fmla="*/ 137465 h 240257"/>
              <a:gd name="connsiteX5" fmla="*/ 384409 w 444790"/>
              <a:gd name="connsiteY5" fmla="*/ 47446 h 240257"/>
              <a:gd name="connsiteX6" fmla="*/ 218585 w 444790"/>
              <a:gd name="connsiteY6" fmla="*/ 68 h 240257"/>
              <a:gd name="connsiteX7" fmla="*/ 57499 w 444790"/>
              <a:gd name="connsiteY7" fmla="*/ 56922 h 240257"/>
              <a:gd name="connsiteX8" fmla="*/ 645 w 444790"/>
              <a:gd name="connsiteY8" fmla="*/ 151678 h 240257"/>
              <a:gd name="connsiteX9" fmla="*/ 62237 w 444790"/>
              <a:gd name="connsiteY9" fmla="*/ 236959 h 240257"/>
              <a:gd name="connsiteX0" fmla="*/ 62237 w 444790"/>
              <a:gd name="connsiteY0" fmla="*/ 236959 h 240257"/>
              <a:gd name="connsiteX1" fmla="*/ 218585 w 444790"/>
              <a:gd name="connsiteY1" fmla="*/ 222746 h 240257"/>
              <a:gd name="connsiteX2" fmla="*/ 374933 w 444790"/>
              <a:gd name="connsiteY2" fmla="*/ 222746 h 240257"/>
              <a:gd name="connsiteX3" fmla="*/ 431787 w 444790"/>
              <a:gd name="connsiteY3" fmla="*/ 208532 h 240257"/>
              <a:gd name="connsiteX4" fmla="*/ 441263 w 444790"/>
              <a:gd name="connsiteY4" fmla="*/ 137465 h 240257"/>
              <a:gd name="connsiteX5" fmla="*/ 384409 w 444790"/>
              <a:gd name="connsiteY5" fmla="*/ 47446 h 240257"/>
              <a:gd name="connsiteX6" fmla="*/ 218585 w 444790"/>
              <a:gd name="connsiteY6" fmla="*/ 68 h 240257"/>
              <a:gd name="connsiteX7" fmla="*/ 57499 w 444790"/>
              <a:gd name="connsiteY7" fmla="*/ 56922 h 240257"/>
              <a:gd name="connsiteX8" fmla="*/ 645 w 444790"/>
              <a:gd name="connsiteY8" fmla="*/ 151678 h 240257"/>
              <a:gd name="connsiteX9" fmla="*/ 62237 w 444790"/>
              <a:gd name="connsiteY9" fmla="*/ 236959 h 240257"/>
              <a:gd name="connsiteX0" fmla="*/ 62237 w 444790"/>
              <a:gd name="connsiteY0" fmla="*/ 237249 h 240547"/>
              <a:gd name="connsiteX1" fmla="*/ 218585 w 444790"/>
              <a:gd name="connsiteY1" fmla="*/ 223036 h 240547"/>
              <a:gd name="connsiteX2" fmla="*/ 374933 w 444790"/>
              <a:gd name="connsiteY2" fmla="*/ 223036 h 240547"/>
              <a:gd name="connsiteX3" fmla="*/ 431787 w 444790"/>
              <a:gd name="connsiteY3" fmla="*/ 208822 h 240547"/>
              <a:gd name="connsiteX4" fmla="*/ 441263 w 444790"/>
              <a:gd name="connsiteY4" fmla="*/ 137755 h 240547"/>
              <a:gd name="connsiteX5" fmla="*/ 384409 w 444790"/>
              <a:gd name="connsiteY5" fmla="*/ 38260 h 240547"/>
              <a:gd name="connsiteX6" fmla="*/ 218585 w 444790"/>
              <a:gd name="connsiteY6" fmla="*/ 358 h 240547"/>
              <a:gd name="connsiteX7" fmla="*/ 57499 w 444790"/>
              <a:gd name="connsiteY7" fmla="*/ 57212 h 240547"/>
              <a:gd name="connsiteX8" fmla="*/ 645 w 444790"/>
              <a:gd name="connsiteY8" fmla="*/ 151968 h 240547"/>
              <a:gd name="connsiteX9" fmla="*/ 62237 w 444790"/>
              <a:gd name="connsiteY9" fmla="*/ 237249 h 240547"/>
              <a:gd name="connsiteX0" fmla="*/ 62237 w 444790"/>
              <a:gd name="connsiteY0" fmla="*/ 237249 h 240403"/>
              <a:gd name="connsiteX1" fmla="*/ 218585 w 444790"/>
              <a:gd name="connsiteY1" fmla="*/ 223036 h 240403"/>
              <a:gd name="connsiteX2" fmla="*/ 374933 w 444790"/>
              <a:gd name="connsiteY2" fmla="*/ 232512 h 240403"/>
              <a:gd name="connsiteX3" fmla="*/ 431787 w 444790"/>
              <a:gd name="connsiteY3" fmla="*/ 208822 h 240403"/>
              <a:gd name="connsiteX4" fmla="*/ 441263 w 444790"/>
              <a:gd name="connsiteY4" fmla="*/ 137755 h 240403"/>
              <a:gd name="connsiteX5" fmla="*/ 384409 w 444790"/>
              <a:gd name="connsiteY5" fmla="*/ 38260 h 240403"/>
              <a:gd name="connsiteX6" fmla="*/ 218585 w 444790"/>
              <a:gd name="connsiteY6" fmla="*/ 358 h 240403"/>
              <a:gd name="connsiteX7" fmla="*/ 57499 w 444790"/>
              <a:gd name="connsiteY7" fmla="*/ 57212 h 240403"/>
              <a:gd name="connsiteX8" fmla="*/ 645 w 444790"/>
              <a:gd name="connsiteY8" fmla="*/ 151968 h 240403"/>
              <a:gd name="connsiteX9" fmla="*/ 62237 w 444790"/>
              <a:gd name="connsiteY9" fmla="*/ 237249 h 240403"/>
              <a:gd name="connsiteX0" fmla="*/ 62237 w 447241"/>
              <a:gd name="connsiteY0" fmla="*/ 237249 h 240403"/>
              <a:gd name="connsiteX1" fmla="*/ 218585 w 447241"/>
              <a:gd name="connsiteY1" fmla="*/ 223036 h 240403"/>
              <a:gd name="connsiteX2" fmla="*/ 374933 w 447241"/>
              <a:gd name="connsiteY2" fmla="*/ 232512 h 240403"/>
              <a:gd name="connsiteX3" fmla="*/ 431787 w 447241"/>
              <a:gd name="connsiteY3" fmla="*/ 208822 h 240403"/>
              <a:gd name="connsiteX4" fmla="*/ 441263 w 447241"/>
              <a:gd name="connsiteY4" fmla="*/ 137755 h 240403"/>
              <a:gd name="connsiteX5" fmla="*/ 351245 w 447241"/>
              <a:gd name="connsiteY5" fmla="*/ 38260 h 240403"/>
              <a:gd name="connsiteX6" fmla="*/ 218585 w 447241"/>
              <a:gd name="connsiteY6" fmla="*/ 358 h 240403"/>
              <a:gd name="connsiteX7" fmla="*/ 57499 w 447241"/>
              <a:gd name="connsiteY7" fmla="*/ 57212 h 240403"/>
              <a:gd name="connsiteX8" fmla="*/ 645 w 447241"/>
              <a:gd name="connsiteY8" fmla="*/ 151968 h 240403"/>
              <a:gd name="connsiteX9" fmla="*/ 62237 w 447241"/>
              <a:gd name="connsiteY9" fmla="*/ 237249 h 240403"/>
              <a:gd name="connsiteX0" fmla="*/ 62237 w 447241"/>
              <a:gd name="connsiteY0" fmla="*/ 237249 h 240403"/>
              <a:gd name="connsiteX1" fmla="*/ 218585 w 447241"/>
              <a:gd name="connsiteY1" fmla="*/ 223036 h 240403"/>
              <a:gd name="connsiteX2" fmla="*/ 374933 w 447241"/>
              <a:gd name="connsiteY2" fmla="*/ 232512 h 240403"/>
              <a:gd name="connsiteX3" fmla="*/ 431787 w 447241"/>
              <a:gd name="connsiteY3" fmla="*/ 208822 h 240403"/>
              <a:gd name="connsiteX4" fmla="*/ 441263 w 447241"/>
              <a:gd name="connsiteY4" fmla="*/ 137755 h 240403"/>
              <a:gd name="connsiteX5" fmla="*/ 351245 w 447241"/>
              <a:gd name="connsiteY5" fmla="*/ 38260 h 240403"/>
              <a:gd name="connsiteX6" fmla="*/ 218585 w 447241"/>
              <a:gd name="connsiteY6" fmla="*/ 358 h 240403"/>
              <a:gd name="connsiteX7" fmla="*/ 57499 w 447241"/>
              <a:gd name="connsiteY7" fmla="*/ 57212 h 240403"/>
              <a:gd name="connsiteX8" fmla="*/ 645 w 447241"/>
              <a:gd name="connsiteY8" fmla="*/ 151968 h 240403"/>
              <a:gd name="connsiteX9" fmla="*/ 62237 w 447241"/>
              <a:gd name="connsiteY9" fmla="*/ 237249 h 240403"/>
              <a:gd name="connsiteX0" fmla="*/ 62237 w 445140"/>
              <a:gd name="connsiteY0" fmla="*/ 238022 h 241176"/>
              <a:gd name="connsiteX1" fmla="*/ 218585 w 445140"/>
              <a:gd name="connsiteY1" fmla="*/ 223809 h 241176"/>
              <a:gd name="connsiteX2" fmla="*/ 374933 w 445140"/>
              <a:gd name="connsiteY2" fmla="*/ 233285 h 241176"/>
              <a:gd name="connsiteX3" fmla="*/ 431787 w 445140"/>
              <a:gd name="connsiteY3" fmla="*/ 209595 h 241176"/>
              <a:gd name="connsiteX4" fmla="*/ 441263 w 445140"/>
              <a:gd name="connsiteY4" fmla="*/ 138528 h 241176"/>
              <a:gd name="connsiteX5" fmla="*/ 379672 w 445140"/>
              <a:gd name="connsiteY5" fmla="*/ 29557 h 241176"/>
              <a:gd name="connsiteX6" fmla="*/ 218585 w 445140"/>
              <a:gd name="connsiteY6" fmla="*/ 1131 h 241176"/>
              <a:gd name="connsiteX7" fmla="*/ 57499 w 445140"/>
              <a:gd name="connsiteY7" fmla="*/ 57985 h 241176"/>
              <a:gd name="connsiteX8" fmla="*/ 645 w 445140"/>
              <a:gd name="connsiteY8" fmla="*/ 152741 h 241176"/>
              <a:gd name="connsiteX9" fmla="*/ 62237 w 445140"/>
              <a:gd name="connsiteY9" fmla="*/ 238022 h 241176"/>
              <a:gd name="connsiteX0" fmla="*/ 62237 w 446891"/>
              <a:gd name="connsiteY0" fmla="*/ 238022 h 241176"/>
              <a:gd name="connsiteX1" fmla="*/ 218585 w 446891"/>
              <a:gd name="connsiteY1" fmla="*/ 223809 h 241176"/>
              <a:gd name="connsiteX2" fmla="*/ 374933 w 446891"/>
              <a:gd name="connsiteY2" fmla="*/ 233285 h 241176"/>
              <a:gd name="connsiteX3" fmla="*/ 431787 w 446891"/>
              <a:gd name="connsiteY3" fmla="*/ 209595 h 241176"/>
              <a:gd name="connsiteX4" fmla="*/ 441263 w 446891"/>
              <a:gd name="connsiteY4" fmla="*/ 138528 h 241176"/>
              <a:gd name="connsiteX5" fmla="*/ 355983 w 446891"/>
              <a:gd name="connsiteY5" fmla="*/ 29557 h 241176"/>
              <a:gd name="connsiteX6" fmla="*/ 218585 w 446891"/>
              <a:gd name="connsiteY6" fmla="*/ 1131 h 241176"/>
              <a:gd name="connsiteX7" fmla="*/ 57499 w 446891"/>
              <a:gd name="connsiteY7" fmla="*/ 57985 h 241176"/>
              <a:gd name="connsiteX8" fmla="*/ 645 w 446891"/>
              <a:gd name="connsiteY8" fmla="*/ 152741 h 241176"/>
              <a:gd name="connsiteX9" fmla="*/ 62237 w 446891"/>
              <a:gd name="connsiteY9" fmla="*/ 238022 h 241176"/>
              <a:gd name="connsiteX0" fmla="*/ 62237 w 446891"/>
              <a:gd name="connsiteY0" fmla="*/ 222444 h 225598"/>
              <a:gd name="connsiteX1" fmla="*/ 218585 w 446891"/>
              <a:gd name="connsiteY1" fmla="*/ 208231 h 225598"/>
              <a:gd name="connsiteX2" fmla="*/ 374933 w 446891"/>
              <a:gd name="connsiteY2" fmla="*/ 217707 h 225598"/>
              <a:gd name="connsiteX3" fmla="*/ 431787 w 446891"/>
              <a:gd name="connsiteY3" fmla="*/ 194017 h 225598"/>
              <a:gd name="connsiteX4" fmla="*/ 441263 w 446891"/>
              <a:gd name="connsiteY4" fmla="*/ 122950 h 225598"/>
              <a:gd name="connsiteX5" fmla="*/ 355983 w 446891"/>
              <a:gd name="connsiteY5" fmla="*/ 13979 h 225598"/>
              <a:gd name="connsiteX6" fmla="*/ 194896 w 446891"/>
              <a:gd name="connsiteY6" fmla="*/ 4504 h 225598"/>
              <a:gd name="connsiteX7" fmla="*/ 57499 w 446891"/>
              <a:gd name="connsiteY7" fmla="*/ 42407 h 225598"/>
              <a:gd name="connsiteX8" fmla="*/ 645 w 446891"/>
              <a:gd name="connsiteY8" fmla="*/ 137163 h 225598"/>
              <a:gd name="connsiteX9" fmla="*/ 62237 w 446891"/>
              <a:gd name="connsiteY9" fmla="*/ 222444 h 225598"/>
              <a:gd name="connsiteX0" fmla="*/ 62237 w 445840"/>
              <a:gd name="connsiteY0" fmla="*/ 217940 h 221094"/>
              <a:gd name="connsiteX1" fmla="*/ 218585 w 445840"/>
              <a:gd name="connsiteY1" fmla="*/ 203727 h 221094"/>
              <a:gd name="connsiteX2" fmla="*/ 374933 w 445840"/>
              <a:gd name="connsiteY2" fmla="*/ 213203 h 221094"/>
              <a:gd name="connsiteX3" fmla="*/ 431787 w 445840"/>
              <a:gd name="connsiteY3" fmla="*/ 189513 h 221094"/>
              <a:gd name="connsiteX4" fmla="*/ 441263 w 445840"/>
              <a:gd name="connsiteY4" fmla="*/ 118446 h 221094"/>
              <a:gd name="connsiteX5" fmla="*/ 370196 w 445840"/>
              <a:gd name="connsiteY5" fmla="*/ 37902 h 221094"/>
              <a:gd name="connsiteX6" fmla="*/ 194896 w 445840"/>
              <a:gd name="connsiteY6" fmla="*/ 0 h 221094"/>
              <a:gd name="connsiteX7" fmla="*/ 57499 w 445840"/>
              <a:gd name="connsiteY7" fmla="*/ 37903 h 221094"/>
              <a:gd name="connsiteX8" fmla="*/ 645 w 445840"/>
              <a:gd name="connsiteY8" fmla="*/ 132659 h 221094"/>
              <a:gd name="connsiteX9" fmla="*/ 62237 w 445840"/>
              <a:gd name="connsiteY9" fmla="*/ 217940 h 221094"/>
              <a:gd name="connsiteX0" fmla="*/ 62237 w 445840"/>
              <a:gd name="connsiteY0" fmla="*/ 219098 h 222252"/>
              <a:gd name="connsiteX1" fmla="*/ 218585 w 445840"/>
              <a:gd name="connsiteY1" fmla="*/ 204885 h 222252"/>
              <a:gd name="connsiteX2" fmla="*/ 374933 w 445840"/>
              <a:gd name="connsiteY2" fmla="*/ 214361 h 222252"/>
              <a:gd name="connsiteX3" fmla="*/ 431787 w 445840"/>
              <a:gd name="connsiteY3" fmla="*/ 190671 h 222252"/>
              <a:gd name="connsiteX4" fmla="*/ 441263 w 445840"/>
              <a:gd name="connsiteY4" fmla="*/ 119604 h 222252"/>
              <a:gd name="connsiteX5" fmla="*/ 370196 w 445840"/>
              <a:gd name="connsiteY5" fmla="*/ 20109 h 222252"/>
              <a:gd name="connsiteX6" fmla="*/ 194896 w 445840"/>
              <a:gd name="connsiteY6" fmla="*/ 1158 h 222252"/>
              <a:gd name="connsiteX7" fmla="*/ 57499 w 445840"/>
              <a:gd name="connsiteY7" fmla="*/ 39061 h 222252"/>
              <a:gd name="connsiteX8" fmla="*/ 645 w 445840"/>
              <a:gd name="connsiteY8" fmla="*/ 133817 h 222252"/>
              <a:gd name="connsiteX9" fmla="*/ 62237 w 445840"/>
              <a:gd name="connsiteY9" fmla="*/ 219098 h 222252"/>
              <a:gd name="connsiteX0" fmla="*/ 62237 w 445840"/>
              <a:gd name="connsiteY0" fmla="*/ 219875 h 223029"/>
              <a:gd name="connsiteX1" fmla="*/ 218585 w 445840"/>
              <a:gd name="connsiteY1" fmla="*/ 205662 h 223029"/>
              <a:gd name="connsiteX2" fmla="*/ 374933 w 445840"/>
              <a:gd name="connsiteY2" fmla="*/ 215138 h 223029"/>
              <a:gd name="connsiteX3" fmla="*/ 431787 w 445840"/>
              <a:gd name="connsiteY3" fmla="*/ 191448 h 223029"/>
              <a:gd name="connsiteX4" fmla="*/ 441263 w 445840"/>
              <a:gd name="connsiteY4" fmla="*/ 120381 h 223029"/>
              <a:gd name="connsiteX5" fmla="*/ 370196 w 445840"/>
              <a:gd name="connsiteY5" fmla="*/ 20886 h 223029"/>
              <a:gd name="connsiteX6" fmla="*/ 194896 w 445840"/>
              <a:gd name="connsiteY6" fmla="*/ 1935 h 223029"/>
              <a:gd name="connsiteX7" fmla="*/ 57499 w 445840"/>
              <a:gd name="connsiteY7" fmla="*/ 39838 h 223029"/>
              <a:gd name="connsiteX8" fmla="*/ 645 w 445840"/>
              <a:gd name="connsiteY8" fmla="*/ 134594 h 223029"/>
              <a:gd name="connsiteX9" fmla="*/ 62237 w 445840"/>
              <a:gd name="connsiteY9" fmla="*/ 219875 h 223029"/>
              <a:gd name="connsiteX0" fmla="*/ 62237 w 445840"/>
              <a:gd name="connsiteY0" fmla="*/ 219875 h 223029"/>
              <a:gd name="connsiteX1" fmla="*/ 218585 w 445840"/>
              <a:gd name="connsiteY1" fmla="*/ 205662 h 223029"/>
              <a:gd name="connsiteX2" fmla="*/ 374933 w 445840"/>
              <a:gd name="connsiteY2" fmla="*/ 215138 h 223029"/>
              <a:gd name="connsiteX3" fmla="*/ 431787 w 445840"/>
              <a:gd name="connsiteY3" fmla="*/ 191448 h 223029"/>
              <a:gd name="connsiteX4" fmla="*/ 441263 w 445840"/>
              <a:gd name="connsiteY4" fmla="*/ 120381 h 223029"/>
              <a:gd name="connsiteX5" fmla="*/ 370196 w 445840"/>
              <a:gd name="connsiteY5" fmla="*/ 20886 h 223029"/>
              <a:gd name="connsiteX6" fmla="*/ 194896 w 445840"/>
              <a:gd name="connsiteY6" fmla="*/ 1935 h 223029"/>
              <a:gd name="connsiteX7" fmla="*/ 57499 w 445840"/>
              <a:gd name="connsiteY7" fmla="*/ 39838 h 223029"/>
              <a:gd name="connsiteX8" fmla="*/ 645 w 445840"/>
              <a:gd name="connsiteY8" fmla="*/ 134594 h 223029"/>
              <a:gd name="connsiteX9" fmla="*/ 62237 w 445840"/>
              <a:gd name="connsiteY9" fmla="*/ 219875 h 223029"/>
              <a:gd name="connsiteX0" fmla="*/ 62237 w 453942"/>
              <a:gd name="connsiteY0" fmla="*/ 219099 h 222253"/>
              <a:gd name="connsiteX1" fmla="*/ 218585 w 453942"/>
              <a:gd name="connsiteY1" fmla="*/ 204886 h 222253"/>
              <a:gd name="connsiteX2" fmla="*/ 374933 w 453942"/>
              <a:gd name="connsiteY2" fmla="*/ 214362 h 222253"/>
              <a:gd name="connsiteX3" fmla="*/ 431787 w 453942"/>
              <a:gd name="connsiteY3" fmla="*/ 190672 h 222253"/>
              <a:gd name="connsiteX4" fmla="*/ 450738 w 453942"/>
              <a:gd name="connsiteY4" fmla="*/ 119605 h 222253"/>
              <a:gd name="connsiteX5" fmla="*/ 370196 w 453942"/>
              <a:gd name="connsiteY5" fmla="*/ 20110 h 222253"/>
              <a:gd name="connsiteX6" fmla="*/ 194896 w 453942"/>
              <a:gd name="connsiteY6" fmla="*/ 1159 h 222253"/>
              <a:gd name="connsiteX7" fmla="*/ 57499 w 453942"/>
              <a:gd name="connsiteY7" fmla="*/ 39062 h 222253"/>
              <a:gd name="connsiteX8" fmla="*/ 645 w 453942"/>
              <a:gd name="connsiteY8" fmla="*/ 133818 h 222253"/>
              <a:gd name="connsiteX9" fmla="*/ 62237 w 453942"/>
              <a:gd name="connsiteY9" fmla="*/ 219099 h 222253"/>
              <a:gd name="connsiteX0" fmla="*/ 62237 w 453942"/>
              <a:gd name="connsiteY0" fmla="*/ 219099 h 222253"/>
              <a:gd name="connsiteX1" fmla="*/ 218585 w 453942"/>
              <a:gd name="connsiteY1" fmla="*/ 204886 h 222253"/>
              <a:gd name="connsiteX2" fmla="*/ 374933 w 453942"/>
              <a:gd name="connsiteY2" fmla="*/ 214362 h 222253"/>
              <a:gd name="connsiteX3" fmla="*/ 431787 w 453942"/>
              <a:gd name="connsiteY3" fmla="*/ 190672 h 222253"/>
              <a:gd name="connsiteX4" fmla="*/ 450738 w 453942"/>
              <a:gd name="connsiteY4" fmla="*/ 119605 h 222253"/>
              <a:gd name="connsiteX5" fmla="*/ 370196 w 453942"/>
              <a:gd name="connsiteY5" fmla="*/ 20110 h 222253"/>
              <a:gd name="connsiteX6" fmla="*/ 194896 w 453942"/>
              <a:gd name="connsiteY6" fmla="*/ 1159 h 222253"/>
              <a:gd name="connsiteX7" fmla="*/ 57499 w 453942"/>
              <a:gd name="connsiteY7" fmla="*/ 39062 h 222253"/>
              <a:gd name="connsiteX8" fmla="*/ 645 w 453942"/>
              <a:gd name="connsiteY8" fmla="*/ 133818 h 222253"/>
              <a:gd name="connsiteX9" fmla="*/ 62237 w 453942"/>
              <a:gd name="connsiteY9" fmla="*/ 219099 h 222253"/>
              <a:gd name="connsiteX0" fmla="*/ 62237 w 455557"/>
              <a:gd name="connsiteY0" fmla="*/ 219099 h 222253"/>
              <a:gd name="connsiteX1" fmla="*/ 218585 w 455557"/>
              <a:gd name="connsiteY1" fmla="*/ 204886 h 222253"/>
              <a:gd name="connsiteX2" fmla="*/ 374933 w 455557"/>
              <a:gd name="connsiteY2" fmla="*/ 214362 h 222253"/>
              <a:gd name="connsiteX3" fmla="*/ 431787 w 455557"/>
              <a:gd name="connsiteY3" fmla="*/ 190672 h 222253"/>
              <a:gd name="connsiteX4" fmla="*/ 450738 w 455557"/>
              <a:gd name="connsiteY4" fmla="*/ 119605 h 222253"/>
              <a:gd name="connsiteX5" fmla="*/ 346506 w 455557"/>
              <a:gd name="connsiteY5" fmla="*/ 20110 h 222253"/>
              <a:gd name="connsiteX6" fmla="*/ 194896 w 455557"/>
              <a:gd name="connsiteY6" fmla="*/ 1159 h 222253"/>
              <a:gd name="connsiteX7" fmla="*/ 57499 w 455557"/>
              <a:gd name="connsiteY7" fmla="*/ 39062 h 222253"/>
              <a:gd name="connsiteX8" fmla="*/ 645 w 455557"/>
              <a:gd name="connsiteY8" fmla="*/ 133818 h 222253"/>
              <a:gd name="connsiteX9" fmla="*/ 62237 w 455557"/>
              <a:gd name="connsiteY9" fmla="*/ 219099 h 222253"/>
              <a:gd name="connsiteX0" fmla="*/ 62237 w 455557"/>
              <a:gd name="connsiteY0" fmla="*/ 219099 h 222253"/>
              <a:gd name="connsiteX1" fmla="*/ 218585 w 455557"/>
              <a:gd name="connsiteY1" fmla="*/ 204886 h 222253"/>
              <a:gd name="connsiteX2" fmla="*/ 374933 w 455557"/>
              <a:gd name="connsiteY2" fmla="*/ 214362 h 222253"/>
              <a:gd name="connsiteX3" fmla="*/ 431787 w 455557"/>
              <a:gd name="connsiteY3" fmla="*/ 190672 h 222253"/>
              <a:gd name="connsiteX4" fmla="*/ 450738 w 455557"/>
              <a:gd name="connsiteY4" fmla="*/ 119605 h 222253"/>
              <a:gd name="connsiteX5" fmla="*/ 346506 w 455557"/>
              <a:gd name="connsiteY5" fmla="*/ 20110 h 222253"/>
              <a:gd name="connsiteX6" fmla="*/ 194896 w 455557"/>
              <a:gd name="connsiteY6" fmla="*/ 1159 h 222253"/>
              <a:gd name="connsiteX7" fmla="*/ 57499 w 455557"/>
              <a:gd name="connsiteY7" fmla="*/ 39062 h 222253"/>
              <a:gd name="connsiteX8" fmla="*/ 645 w 455557"/>
              <a:gd name="connsiteY8" fmla="*/ 133818 h 222253"/>
              <a:gd name="connsiteX9" fmla="*/ 62237 w 455557"/>
              <a:gd name="connsiteY9" fmla="*/ 219099 h 222253"/>
              <a:gd name="connsiteX0" fmla="*/ 62237 w 454260"/>
              <a:gd name="connsiteY0" fmla="*/ 219099 h 222253"/>
              <a:gd name="connsiteX1" fmla="*/ 218585 w 454260"/>
              <a:gd name="connsiteY1" fmla="*/ 204886 h 222253"/>
              <a:gd name="connsiteX2" fmla="*/ 374933 w 454260"/>
              <a:gd name="connsiteY2" fmla="*/ 214362 h 222253"/>
              <a:gd name="connsiteX3" fmla="*/ 431787 w 454260"/>
              <a:gd name="connsiteY3" fmla="*/ 190672 h 222253"/>
              <a:gd name="connsiteX4" fmla="*/ 450738 w 454260"/>
              <a:gd name="connsiteY4" fmla="*/ 119605 h 222253"/>
              <a:gd name="connsiteX5" fmla="*/ 365458 w 454260"/>
              <a:gd name="connsiteY5" fmla="*/ 20110 h 222253"/>
              <a:gd name="connsiteX6" fmla="*/ 194896 w 454260"/>
              <a:gd name="connsiteY6" fmla="*/ 1159 h 222253"/>
              <a:gd name="connsiteX7" fmla="*/ 57499 w 454260"/>
              <a:gd name="connsiteY7" fmla="*/ 39062 h 222253"/>
              <a:gd name="connsiteX8" fmla="*/ 645 w 454260"/>
              <a:gd name="connsiteY8" fmla="*/ 133818 h 222253"/>
              <a:gd name="connsiteX9" fmla="*/ 62237 w 454260"/>
              <a:gd name="connsiteY9" fmla="*/ 219099 h 222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4260" h="222253">
                <a:moveTo>
                  <a:pt x="62237" y="219099"/>
                </a:moveTo>
                <a:cubicBezTo>
                  <a:pt x="98560" y="230944"/>
                  <a:pt x="166469" y="205676"/>
                  <a:pt x="218585" y="204886"/>
                </a:cubicBezTo>
                <a:cubicBezTo>
                  <a:pt x="270701" y="204097"/>
                  <a:pt x="339399" y="216731"/>
                  <a:pt x="374933" y="214362"/>
                </a:cubicBezTo>
                <a:cubicBezTo>
                  <a:pt x="410467" y="211993"/>
                  <a:pt x="419153" y="206465"/>
                  <a:pt x="431787" y="190672"/>
                </a:cubicBezTo>
                <a:cubicBezTo>
                  <a:pt x="444421" y="174879"/>
                  <a:pt x="461793" y="148032"/>
                  <a:pt x="450738" y="119605"/>
                </a:cubicBezTo>
                <a:cubicBezTo>
                  <a:pt x="439683" y="91178"/>
                  <a:pt x="422312" y="39851"/>
                  <a:pt x="365458" y="20110"/>
                </a:cubicBezTo>
                <a:cubicBezTo>
                  <a:pt x="308604" y="369"/>
                  <a:pt x="246222" y="-2000"/>
                  <a:pt x="194896" y="1159"/>
                </a:cubicBezTo>
                <a:cubicBezTo>
                  <a:pt x="143570" y="4318"/>
                  <a:pt x="93822" y="13794"/>
                  <a:pt x="57499" y="39062"/>
                </a:cubicBezTo>
                <a:cubicBezTo>
                  <a:pt x="21176" y="64330"/>
                  <a:pt x="6172" y="106181"/>
                  <a:pt x="645" y="133818"/>
                </a:cubicBezTo>
                <a:cubicBezTo>
                  <a:pt x="-4882" y="161455"/>
                  <a:pt x="25914" y="207254"/>
                  <a:pt x="62237" y="219099"/>
                </a:cubicBezTo>
                <a:close/>
              </a:path>
            </a:pathLst>
          </a:custGeom>
          <a:solidFill>
            <a:schemeClr val="tx2"/>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7" name="Oval 36">
            <a:extLst>
              <a:ext uri="{FF2B5EF4-FFF2-40B4-BE49-F238E27FC236}">
                <a16:creationId xmlns:a16="http://schemas.microsoft.com/office/drawing/2014/main" id="{D520CDB4-CC91-C03D-A35A-3E32007E4FC1}"/>
              </a:ext>
            </a:extLst>
          </p:cNvPr>
          <p:cNvSpPr>
            <a:spLocks noChangeAspect="1"/>
          </p:cNvSpPr>
          <p:nvPr/>
        </p:nvSpPr>
        <p:spPr bwMode="gray">
          <a:xfrm>
            <a:off x="2452770" y="4054504"/>
            <a:ext cx="169778" cy="168201"/>
          </a:xfrm>
          <a:prstGeom prst="ellipse">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marL="0" marR="0" lvl="0" indent="0" algn="ctr" defTabSz="4320324"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
            </a:r>
          </a:p>
        </p:txBody>
      </p:sp>
      <p:sp>
        <p:nvSpPr>
          <p:cNvPr id="95" name="Freeform: Shape 94">
            <a:extLst>
              <a:ext uri="{FF2B5EF4-FFF2-40B4-BE49-F238E27FC236}">
                <a16:creationId xmlns:a16="http://schemas.microsoft.com/office/drawing/2014/main" id="{3768678C-8371-C4D7-1A69-B65899AE5E3C}"/>
              </a:ext>
            </a:extLst>
          </p:cNvPr>
          <p:cNvSpPr/>
          <p:nvPr/>
        </p:nvSpPr>
        <p:spPr bwMode="auto">
          <a:xfrm>
            <a:off x="4498042" y="4087328"/>
            <a:ext cx="454260" cy="222253"/>
          </a:xfrm>
          <a:custGeom>
            <a:avLst/>
            <a:gdLst>
              <a:gd name="connsiteX0" fmla="*/ 62237 w 444790"/>
              <a:gd name="connsiteY0" fmla="*/ 236959 h 240257"/>
              <a:gd name="connsiteX1" fmla="*/ 218585 w 444790"/>
              <a:gd name="connsiteY1" fmla="*/ 222746 h 240257"/>
              <a:gd name="connsiteX2" fmla="*/ 374933 w 444790"/>
              <a:gd name="connsiteY2" fmla="*/ 222746 h 240257"/>
              <a:gd name="connsiteX3" fmla="*/ 431787 w 444790"/>
              <a:gd name="connsiteY3" fmla="*/ 208532 h 240257"/>
              <a:gd name="connsiteX4" fmla="*/ 441263 w 444790"/>
              <a:gd name="connsiteY4" fmla="*/ 137465 h 240257"/>
              <a:gd name="connsiteX5" fmla="*/ 384409 w 444790"/>
              <a:gd name="connsiteY5" fmla="*/ 47446 h 240257"/>
              <a:gd name="connsiteX6" fmla="*/ 218585 w 444790"/>
              <a:gd name="connsiteY6" fmla="*/ 68 h 240257"/>
              <a:gd name="connsiteX7" fmla="*/ 57499 w 444790"/>
              <a:gd name="connsiteY7" fmla="*/ 56922 h 240257"/>
              <a:gd name="connsiteX8" fmla="*/ 645 w 444790"/>
              <a:gd name="connsiteY8" fmla="*/ 151678 h 240257"/>
              <a:gd name="connsiteX9" fmla="*/ 62237 w 444790"/>
              <a:gd name="connsiteY9" fmla="*/ 236959 h 240257"/>
              <a:gd name="connsiteX0" fmla="*/ 62237 w 444790"/>
              <a:gd name="connsiteY0" fmla="*/ 236959 h 240257"/>
              <a:gd name="connsiteX1" fmla="*/ 218585 w 444790"/>
              <a:gd name="connsiteY1" fmla="*/ 222746 h 240257"/>
              <a:gd name="connsiteX2" fmla="*/ 374933 w 444790"/>
              <a:gd name="connsiteY2" fmla="*/ 222746 h 240257"/>
              <a:gd name="connsiteX3" fmla="*/ 431787 w 444790"/>
              <a:gd name="connsiteY3" fmla="*/ 208532 h 240257"/>
              <a:gd name="connsiteX4" fmla="*/ 441263 w 444790"/>
              <a:gd name="connsiteY4" fmla="*/ 137465 h 240257"/>
              <a:gd name="connsiteX5" fmla="*/ 384409 w 444790"/>
              <a:gd name="connsiteY5" fmla="*/ 47446 h 240257"/>
              <a:gd name="connsiteX6" fmla="*/ 218585 w 444790"/>
              <a:gd name="connsiteY6" fmla="*/ 68 h 240257"/>
              <a:gd name="connsiteX7" fmla="*/ 57499 w 444790"/>
              <a:gd name="connsiteY7" fmla="*/ 56922 h 240257"/>
              <a:gd name="connsiteX8" fmla="*/ 645 w 444790"/>
              <a:gd name="connsiteY8" fmla="*/ 151678 h 240257"/>
              <a:gd name="connsiteX9" fmla="*/ 62237 w 444790"/>
              <a:gd name="connsiteY9" fmla="*/ 236959 h 240257"/>
              <a:gd name="connsiteX0" fmla="*/ 62237 w 444790"/>
              <a:gd name="connsiteY0" fmla="*/ 237249 h 240547"/>
              <a:gd name="connsiteX1" fmla="*/ 218585 w 444790"/>
              <a:gd name="connsiteY1" fmla="*/ 223036 h 240547"/>
              <a:gd name="connsiteX2" fmla="*/ 374933 w 444790"/>
              <a:gd name="connsiteY2" fmla="*/ 223036 h 240547"/>
              <a:gd name="connsiteX3" fmla="*/ 431787 w 444790"/>
              <a:gd name="connsiteY3" fmla="*/ 208822 h 240547"/>
              <a:gd name="connsiteX4" fmla="*/ 441263 w 444790"/>
              <a:gd name="connsiteY4" fmla="*/ 137755 h 240547"/>
              <a:gd name="connsiteX5" fmla="*/ 384409 w 444790"/>
              <a:gd name="connsiteY5" fmla="*/ 38260 h 240547"/>
              <a:gd name="connsiteX6" fmla="*/ 218585 w 444790"/>
              <a:gd name="connsiteY6" fmla="*/ 358 h 240547"/>
              <a:gd name="connsiteX7" fmla="*/ 57499 w 444790"/>
              <a:gd name="connsiteY7" fmla="*/ 57212 h 240547"/>
              <a:gd name="connsiteX8" fmla="*/ 645 w 444790"/>
              <a:gd name="connsiteY8" fmla="*/ 151968 h 240547"/>
              <a:gd name="connsiteX9" fmla="*/ 62237 w 444790"/>
              <a:gd name="connsiteY9" fmla="*/ 237249 h 240547"/>
              <a:gd name="connsiteX0" fmla="*/ 62237 w 444790"/>
              <a:gd name="connsiteY0" fmla="*/ 237249 h 240403"/>
              <a:gd name="connsiteX1" fmla="*/ 218585 w 444790"/>
              <a:gd name="connsiteY1" fmla="*/ 223036 h 240403"/>
              <a:gd name="connsiteX2" fmla="*/ 374933 w 444790"/>
              <a:gd name="connsiteY2" fmla="*/ 232512 h 240403"/>
              <a:gd name="connsiteX3" fmla="*/ 431787 w 444790"/>
              <a:gd name="connsiteY3" fmla="*/ 208822 h 240403"/>
              <a:gd name="connsiteX4" fmla="*/ 441263 w 444790"/>
              <a:gd name="connsiteY4" fmla="*/ 137755 h 240403"/>
              <a:gd name="connsiteX5" fmla="*/ 384409 w 444790"/>
              <a:gd name="connsiteY5" fmla="*/ 38260 h 240403"/>
              <a:gd name="connsiteX6" fmla="*/ 218585 w 444790"/>
              <a:gd name="connsiteY6" fmla="*/ 358 h 240403"/>
              <a:gd name="connsiteX7" fmla="*/ 57499 w 444790"/>
              <a:gd name="connsiteY7" fmla="*/ 57212 h 240403"/>
              <a:gd name="connsiteX8" fmla="*/ 645 w 444790"/>
              <a:gd name="connsiteY8" fmla="*/ 151968 h 240403"/>
              <a:gd name="connsiteX9" fmla="*/ 62237 w 444790"/>
              <a:gd name="connsiteY9" fmla="*/ 237249 h 240403"/>
              <a:gd name="connsiteX0" fmla="*/ 62237 w 447241"/>
              <a:gd name="connsiteY0" fmla="*/ 237249 h 240403"/>
              <a:gd name="connsiteX1" fmla="*/ 218585 w 447241"/>
              <a:gd name="connsiteY1" fmla="*/ 223036 h 240403"/>
              <a:gd name="connsiteX2" fmla="*/ 374933 w 447241"/>
              <a:gd name="connsiteY2" fmla="*/ 232512 h 240403"/>
              <a:gd name="connsiteX3" fmla="*/ 431787 w 447241"/>
              <a:gd name="connsiteY3" fmla="*/ 208822 h 240403"/>
              <a:gd name="connsiteX4" fmla="*/ 441263 w 447241"/>
              <a:gd name="connsiteY4" fmla="*/ 137755 h 240403"/>
              <a:gd name="connsiteX5" fmla="*/ 351245 w 447241"/>
              <a:gd name="connsiteY5" fmla="*/ 38260 h 240403"/>
              <a:gd name="connsiteX6" fmla="*/ 218585 w 447241"/>
              <a:gd name="connsiteY6" fmla="*/ 358 h 240403"/>
              <a:gd name="connsiteX7" fmla="*/ 57499 w 447241"/>
              <a:gd name="connsiteY7" fmla="*/ 57212 h 240403"/>
              <a:gd name="connsiteX8" fmla="*/ 645 w 447241"/>
              <a:gd name="connsiteY8" fmla="*/ 151968 h 240403"/>
              <a:gd name="connsiteX9" fmla="*/ 62237 w 447241"/>
              <a:gd name="connsiteY9" fmla="*/ 237249 h 240403"/>
              <a:gd name="connsiteX0" fmla="*/ 62237 w 447241"/>
              <a:gd name="connsiteY0" fmla="*/ 237249 h 240403"/>
              <a:gd name="connsiteX1" fmla="*/ 218585 w 447241"/>
              <a:gd name="connsiteY1" fmla="*/ 223036 h 240403"/>
              <a:gd name="connsiteX2" fmla="*/ 374933 w 447241"/>
              <a:gd name="connsiteY2" fmla="*/ 232512 h 240403"/>
              <a:gd name="connsiteX3" fmla="*/ 431787 w 447241"/>
              <a:gd name="connsiteY3" fmla="*/ 208822 h 240403"/>
              <a:gd name="connsiteX4" fmla="*/ 441263 w 447241"/>
              <a:gd name="connsiteY4" fmla="*/ 137755 h 240403"/>
              <a:gd name="connsiteX5" fmla="*/ 351245 w 447241"/>
              <a:gd name="connsiteY5" fmla="*/ 38260 h 240403"/>
              <a:gd name="connsiteX6" fmla="*/ 218585 w 447241"/>
              <a:gd name="connsiteY6" fmla="*/ 358 h 240403"/>
              <a:gd name="connsiteX7" fmla="*/ 57499 w 447241"/>
              <a:gd name="connsiteY7" fmla="*/ 57212 h 240403"/>
              <a:gd name="connsiteX8" fmla="*/ 645 w 447241"/>
              <a:gd name="connsiteY8" fmla="*/ 151968 h 240403"/>
              <a:gd name="connsiteX9" fmla="*/ 62237 w 447241"/>
              <a:gd name="connsiteY9" fmla="*/ 237249 h 240403"/>
              <a:gd name="connsiteX0" fmla="*/ 62237 w 445140"/>
              <a:gd name="connsiteY0" fmla="*/ 238022 h 241176"/>
              <a:gd name="connsiteX1" fmla="*/ 218585 w 445140"/>
              <a:gd name="connsiteY1" fmla="*/ 223809 h 241176"/>
              <a:gd name="connsiteX2" fmla="*/ 374933 w 445140"/>
              <a:gd name="connsiteY2" fmla="*/ 233285 h 241176"/>
              <a:gd name="connsiteX3" fmla="*/ 431787 w 445140"/>
              <a:gd name="connsiteY3" fmla="*/ 209595 h 241176"/>
              <a:gd name="connsiteX4" fmla="*/ 441263 w 445140"/>
              <a:gd name="connsiteY4" fmla="*/ 138528 h 241176"/>
              <a:gd name="connsiteX5" fmla="*/ 379672 w 445140"/>
              <a:gd name="connsiteY5" fmla="*/ 29557 h 241176"/>
              <a:gd name="connsiteX6" fmla="*/ 218585 w 445140"/>
              <a:gd name="connsiteY6" fmla="*/ 1131 h 241176"/>
              <a:gd name="connsiteX7" fmla="*/ 57499 w 445140"/>
              <a:gd name="connsiteY7" fmla="*/ 57985 h 241176"/>
              <a:gd name="connsiteX8" fmla="*/ 645 w 445140"/>
              <a:gd name="connsiteY8" fmla="*/ 152741 h 241176"/>
              <a:gd name="connsiteX9" fmla="*/ 62237 w 445140"/>
              <a:gd name="connsiteY9" fmla="*/ 238022 h 241176"/>
              <a:gd name="connsiteX0" fmla="*/ 62237 w 446891"/>
              <a:gd name="connsiteY0" fmla="*/ 238022 h 241176"/>
              <a:gd name="connsiteX1" fmla="*/ 218585 w 446891"/>
              <a:gd name="connsiteY1" fmla="*/ 223809 h 241176"/>
              <a:gd name="connsiteX2" fmla="*/ 374933 w 446891"/>
              <a:gd name="connsiteY2" fmla="*/ 233285 h 241176"/>
              <a:gd name="connsiteX3" fmla="*/ 431787 w 446891"/>
              <a:gd name="connsiteY3" fmla="*/ 209595 h 241176"/>
              <a:gd name="connsiteX4" fmla="*/ 441263 w 446891"/>
              <a:gd name="connsiteY4" fmla="*/ 138528 h 241176"/>
              <a:gd name="connsiteX5" fmla="*/ 355983 w 446891"/>
              <a:gd name="connsiteY5" fmla="*/ 29557 h 241176"/>
              <a:gd name="connsiteX6" fmla="*/ 218585 w 446891"/>
              <a:gd name="connsiteY6" fmla="*/ 1131 h 241176"/>
              <a:gd name="connsiteX7" fmla="*/ 57499 w 446891"/>
              <a:gd name="connsiteY7" fmla="*/ 57985 h 241176"/>
              <a:gd name="connsiteX8" fmla="*/ 645 w 446891"/>
              <a:gd name="connsiteY8" fmla="*/ 152741 h 241176"/>
              <a:gd name="connsiteX9" fmla="*/ 62237 w 446891"/>
              <a:gd name="connsiteY9" fmla="*/ 238022 h 241176"/>
              <a:gd name="connsiteX0" fmla="*/ 62237 w 446891"/>
              <a:gd name="connsiteY0" fmla="*/ 222444 h 225598"/>
              <a:gd name="connsiteX1" fmla="*/ 218585 w 446891"/>
              <a:gd name="connsiteY1" fmla="*/ 208231 h 225598"/>
              <a:gd name="connsiteX2" fmla="*/ 374933 w 446891"/>
              <a:gd name="connsiteY2" fmla="*/ 217707 h 225598"/>
              <a:gd name="connsiteX3" fmla="*/ 431787 w 446891"/>
              <a:gd name="connsiteY3" fmla="*/ 194017 h 225598"/>
              <a:gd name="connsiteX4" fmla="*/ 441263 w 446891"/>
              <a:gd name="connsiteY4" fmla="*/ 122950 h 225598"/>
              <a:gd name="connsiteX5" fmla="*/ 355983 w 446891"/>
              <a:gd name="connsiteY5" fmla="*/ 13979 h 225598"/>
              <a:gd name="connsiteX6" fmla="*/ 194896 w 446891"/>
              <a:gd name="connsiteY6" fmla="*/ 4504 h 225598"/>
              <a:gd name="connsiteX7" fmla="*/ 57499 w 446891"/>
              <a:gd name="connsiteY7" fmla="*/ 42407 h 225598"/>
              <a:gd name="connsiteX8" fmla="*/ 645 w 446891"/>
              <a:gd name="connsiteY8" fmla="*/ 137163 h 225598"/>
              <a:gd name="connsiteX9" fmla="*/ 62237 w 446891"/>
              <a:gd name="connsiteY9" fmla="*/ 222444 h 225598"/>
              <a:gd name="connsiteX0" fmla="*/ 62237 w 445840"/>
              <a:gd name="connsiteY0" fmla="*/ 217940 h 221094"/>
              <a:gd name="connsiteX1" fmla="*/ 218585 w 445840"/>
              <a:gd name="connsiteY1" fmla="*/ 203727 h 221094"/>
              <a:gd name="connsiteX2" fmla="*/ 374933 w 445840"/>
              <a:gd name="connsiteY2" fmla="*/ 213203 h 221094"/>
              <a:gd name="connsiteX3" fmla="*/ 431787 w 445840"/>
              <a:gd name="connsiteY3" fmla="*/ 189513 h 221094"/>
              <a:gd name="connsiteX4" fmla="*/ 441263 w 445840"/>
              <a:gd name="connsiteY4" fmla="*/ 118446 h 221094"/>
              <a:gd name="connsiteX5" fmla="*/ 370196 w 445840"/>
              <a:gd name="connsiteY5" fmla="*/ 37902 h 221094"/>
              <a:gd name="connsiteX6" fmla="*/ 194896 w 445840"/>
              <a:gd name="connsiteY6" fmla="*/ 0 h 221094"/>
              <a:gd name="connsiteX7" fmla="*/ 57499 w 445840"/>
              <a:gd name="connsiteY7" fmla="*/ 37903 h 221094"/>
              <a:gd name="connsiteX8" fmla="*/ 645 w 445840"/>
              <a:gd name="connsiteY8" fmla="*/ 132659 h 221094"/>
              <a:gd name="connsiteX9" fmla="*/ 62237 w 445840"/>
              <a:gd name="connsiteY9" fmla="*/ 217940 h 221094"/>
              <a:gd name="connsiteX0" fmla="*/ 62237 w 445840"/>
              <a:gd name="connsiteY0" fmla="*/ 219098 h 222252"/>
              <a:gd name="connsiteX1" fmla="*/ 218585 w 445840"/>
              <a:gd name="connsiteY1" fmla="*/ 204885 h 222252"/>
              <a:gd name="connsiteX2" fmla="*/ 374933 w 445840"/>
              <a:gd name="connsiteY2" fmla="*/ 214361 h 222252"/>
              <a:gd name="connsiteX3" fmla="*/ 431787 w 445840"/>
              <a:gd name="connsiteY3" fmla="*/ 190671 h 222252"/>
              <a:gd name="connsiteX4" fmla="*/ 441263 w 445840"/>
              <a:gd name="connsiteY4" fmla="*/ 119604 h 222252"/>
              <a:gd name="connsiteX5" fmla="*/ 370196 w 445840"/>
              <a:gd name="connsiteY5" fmla="*/ 20109 h 222252"/>
              <a:gd name="connsiteX6" fmla="*/ 194896 w 445840"/>
              <a:gd name="connsiteY6" fmla="*/ 1158 h 222252"/>
              <a:gd name="connsiteX7" fmla="*/ 57499 w 445840"/>
              <a:gd name="connsiteY7" fmla="*/ 39061 h 222252"/>
              <a:gd name="connsiteX8" fmla="*/ 645 w 445840"/>
              <a:gd name="connsiteY8" fmla="*/ 133817 h 222252"/>
              <a:gd name="connsiteX9" fmla="*/ 62237 w 445840"/>
              <a:gd name="connsiteY9" fmla="*/ 219098 h 222252"/>
              <a:gd name="connsiteX0" fmla="*/ 62237 w 445840"/>
              <a:gd name="connsiteY0" fmla="*/ 219875 h 223029"/>
              <a:gd name="connsiteX1" fmla="*/ 218585 w 445840"/>
              <a:gd name="connsiteY1" fmla="*/ 205662 h 223029"/>
              <a:gd name="connsiteX2" fmla="*/ 374933 w 445840"/>
              <a:gd name="connsiteY2" fmla="*/ 215138 h 223029"/>
              <a:gd name="connsiteX3" fmla="*/ 431787 w 445840"/>
              <a:gd name="connsiteY3" fmla="*/ 191448 h 223029"/>
              <a:gd name="connsiteX4" fmla="*/ 441263 w 445840"/>
              <a:gd name="connsiteY4" fmla="*/ 120381 h 223029"/>
              <a:gd name="connsiteX5" fmla="*/ 370196 w 445840"/>
              <a:gd name="connsiteY5" fmla="*/ 20886 h 223029"/>
              <a:gd name="connsiteX6" fmla="*/ 194896 w 445840"/>
              <a:gd name="connsiteY6" fmla="*/ 1935 h 223029"/>
              <a:gd name="connsiteX7" fmla="*/ 57499 w 445840"/>
              <a:gd name="connsiteY7" fmla="*/ 39838 h 223029"/>
              <a:gd name="connsiteX8" fmla="*/ 645 w 445840"/>
              <a:gd name="connsiteY8" fmla="*/ 134594 h 223029"/>
              <a:gd name="connsiteX9" fmla="*/ 62237 w 445840"/>
              <a:gd name="connsiteY9" fmla="*/ 219875 h 223029"/>
              <a:gd name="connsiteX0" fmla="*/ 62237 w 445840"/>
              <a:gd name="connsiteY0" fmla="*/ 219875 h 223029"/>
              <a:gd name="connsiteX1" fmla="*/ 218585 w 445840"/>
              <a:gd name="connsiteY1" fmla="*/ 205662 h 223029"/>
              <a:gd name="connsiteX2" fmla="*/ 374933 w 445840"/>
              <a:gd name="connsiteY2" fmla="*/ 215138 h 223029"/>
              <a:gd name="connsiteX3" fmla="*/ 431787 w 445840"/>
              <a:gd name="connsiteY3" fmla="*/ 191448 h 223029"/>
              <a:gd name="connsiteX4" fmla="*/ 441263 w 445840"/>
              <a:gd name="connsiteY4" fmla="*/ 120381 h 223029"/>
              <a:gd name="connsiteX5" fmla="*/ 370196 w 445840"/>
              <a:gd name="connsiteY5" fmla="*/ 20886 h 223029"/>
              <a:gd name="connsiteX6" fmla="*/ 194896 w 445840"/>
              <a:gd name="connsiteY6" fmla="*/ 1935 h 223029"/>
              <a:gd name="connsiteX7" fmla="*/ 57499 w 445840"/>
              <a:gd name="connsiteY7" fmla="*/ 39838 h 223029"/>
              <a:gd name="connsiteX8" fmla="*/ 645 w 445840"/>
              <a:gd name="connsiteY8" fmla="*/ 134594 h 223029"/>
              <a:gd name="connsiteX9" fmla="*/ 62237 w 445840"/>
              <a:gd name="connsiteY9" fmla="*/ 219875 h 223029"/>
              <a:gd name="connsiteX0" fmla="*/ 62237 w 453942"/>
              <a:gd name="connsiteY0" fmla="*/ 219099 h 222253"/>
              <a:gd name="connsiteX1" fmla="*/ 218585 w 453942"/>
              <a:gd name="connsiteY1" fmla="*/ 204886 h 222253"/>
              <a:gd name="connsiteX2" fmla="*/ 374933 w 453942"/>
              <a:gd name="connsiteY2" fmla="*/ 214362 h 222253"/>
              <a:gd name="connsiteX3" fmla="*/ 431787 w 453942"/>
              <a:gd name="connsiteY3" fmla="*/ 190672 h 222253"/>
              <a:gd name="connsiteX4" fmla="*/ 450738 w 453942"/>
              <a:gd name="connsiteY4" fmla="*/ 119605 h 222253"/>
              <a:gd name="connsiteX5" fmla="*/ 370196 w 453942"/>
              <a:gd name="connsiteY5" fmla="*/ 20110 h 222253"/>
              <a:gd name="connsiteX6" fmla="*/ 194896 w 453942"/>
              <a:gd name="connsiteY6" fmla="*/ 1159 h 222253"/>
              <a:gd name="connsiteX7" fmla="*/ 57499 w 453942"/>
              <a:gd name="connsiteY7" fmla="*/ 39062 h 222253"/>
              <a:gd name="connsiteX8" fmla="*/ 645 w 453942"/>
              <a:gd name="connsiteY8" fmla="*/ 133818 h 222253"/>
              <a:gd name="connsiteX9" fmla="*/ 62237 w 453942"/>
              <a:gd name="connsiteY9" fmla="*/ 219099 h 222253"/>
              <a:gd name="connsiteX0" fmla="*/ 62237 w 453942"/>
              <a:gd name="connsiteY0" fmla="*/ 219099 h 222253"/>
              <a:gd name="connsiteX1" fmla="*/ 218585 w 453942"/>
              <a:gd name="connsiteY1" fmla="*/ 204886 h 222253"/>
              <a:gd name="connsiteX2" fmla="*/ 374933 w 453942"/>
              <a:gd name="connsiteY2" fmla="*/ 214362 h 222253"/>
              <a:gd name="connsiteX3" fmla="*/ 431787 w 453942"/>
              <a:gd name="connsiteY3" fmla="*/ 190672 h 222253"/>
              <a:gd name="connsiteX4" fmla="*/ 450738 w 453942"/>
              <a:gd name="connsiteY4" fmla="*/ 119605 h 222253"/>
              <a:gd name="connsiteX5" fmla="*/ 370196 w 453942"/>
              <a:gd name="connsiteY5" fmla="*/ 20110 h 222253"/>
              <a:gd name="connsiteX6" fmla="*/ 194896 w 453942"/>
              <a:gd name="connsiteY6" fmla="*/ 1159 h 222253"/>
              <a:gd name="connsiteX7" fmla="*/ 57499 w 453942"/>
              <a:gd name="connsiteY7" fmla="*/ 39062 h 222253"/>
              <a:gd name="connsiteX8" fmla="*/ 645 w 453942"/>
              <a:gd name="connsiteY8" fmla="*/ 133818 h 222253"/>
              <a:gd name="connsiteX9" fmla="*/ 62237 w 453942"/>
              <a:gd name="connsiteY9" fmla="*/ 219099 h 222253"/>
              <a:gd name="connsiteX0" fmla="*/ 62237 w 455557"/>
              <a:gd name="connsiteY0" fmla="*/ 219099 h 222253"/>
              <a:gd name="connsiteX1" fmla="*/ 218585 w 455557"/>
              <a:gd name="connsiteY1" fmla="*/ 204886 h 222253"/>
              <a:gd name="connsiteX2" fmla="*/ 374933 w 455557"/>
              <a:gd name="connsiteY2" fmla="*/ 214362 h 222253"/>
              <a:gd name="connsiteX3" fmla="*/ 431787 w 455557"/>
              <a:gd name="connsiteY3" fmla="*/ 190672 h 222253"/>
              <a:gd name="connsiteX4" fmla="*/ 450738 w 455557"/>
              <a:gd name="connsiteY4" fmla="*/ 119605 h 222253"/>
              <a:gd name="connsiteX5" fmla="*/ 346506 w 455557"/>
              <a:gd name="connsiteY5" fmla="*/ 20110 h 222253"/>
              <a:gd name="connsiteX6" fmla="*/ 194896 w 455557"/>
              <a:gd name="connsiteY6" fmla="*/ 1159 h 222253"/>
              <a:gd name="connsiteX7" fmla="*/ 57499 w 455557"/>
              <a:gd name="connsiteY7" fmla="*/ 39062 h 222253"/>
              <a:gd name="connsiteX8" fmla="*/ 645 w 455557"/>
              <a:gd name="connsiteY8" fmla="*/ 133818 h 222253"/>
              <a:gd name="connsiteX9" fmla="*/ 62237 w 455557"/>
              <a:gd name="connsiteY9" fmla="*/ 219099 h 222253"/>
              <a:gd name="connsiteX0" fmla="*/ 62237 w 455557"/>
              <a:gd name="connsiteY0" fmla="*/ 219099 h 222253"/>
              <a:gd name="connsiteX1" fmla="*/ 218585 w 455557"/>
              <a:gd name="connsiteY1" fmla="*/ 204886 h 222253"/>
              <a:gd name="connsiteX2" fmla="*/ 374933 w 455557"/>
              <a:gd name="connsiteY2" fmla="*/ 214362 h 222253"/>
              <a:gd name="connsiteX3" fmla="*/ 431787 w 455557"/>
              <a:gd name="connsiteY3" fmla="*/ 190672 h 222253"/>
              <a:gd name="connsiteX4" fmla="*/ 450738 w 455557"/>
              <a:gd name="connsiteY4" fmla="*/ 119605 h 222253"/>
              <a:gd name="connsiteX5" fmla="*/ 346506 w 455557"/>
              <a:gd name="connsiteY5" fmla="*/ 20110 h 222253"/>
              <a:gd name="connsiteX6" fmla="*/ 194896 w 455557"/>
              <a:gd name="connsiteY6" fmla="*/ 1159 h 222253"/>
              <a:gd name="connsiteX7" fmla="*/ 57499 w 455557"/>
              <a:gd name="connsiteY7" fmla="*/ 39062 h 222253"/>
              <a:gd name="connsiteX8" fmla="*/ 645 w 455557"/>
              <a:gd name="connsiteY8" fmla="*/ 133818 h 222253"/>
              <a:gd name="connsiteX9" fmla="*/ 62237 w 455557"/>
              <a:gd name="connsiteY9" fmla="*/ 219099 h 222253"/>
              <a:gd name="connsiteX0" fmla="*/ 62237 w 454260"/>
              <a:gd name="connsiteY0" fmla="*/ 219099 h 222253"/>
              <a:gd name="connsiteX1" fmla="*/ 218585 w 454260"/>
              <a:gd name="connsiteY1" fmla="*/ 204886 h 222253"/>
              <a:gd name="connsiteX2" fmla="*/ 374933 w 454260"/>
              <a:gd name="connsiteY2" fmla="*/ 214362 h 222253"/>
              <a:gd name="connsiteX3" fmla="*/ 431787 w 454260"/>
              <a:gd name="connsiteY3" fmla="*/ 190672 h 222253"/>
              <a:gd name="connsiteX4" fmla="*/ 450738 w 454260"/>
              <a:gd name="connsiteY4" fmla="*/ 119605 h 222253"/>
              <a:gd name="connsiteX5" fmla="*/ 365458 w 454260"/>
              <a:gd name="connsiteY5" fmla="*/ 20110 h 222253"/>
              <a:gd name="connsiteX6" fmla="*/ 194896 w 454260"/>
              <a:gd name="connsiteY6" fmla="*/ 1159 h 222253"/>
              <a:gd name="connsiteX7" fmla="*/ 57499 w 454260"/>
              <a:gd name="connsiteY7" fmla="*/ 39062 h 222253"/>
              <a:gd name="connsiteX8" fmla="*/ 645 w 454260"/>
              <a:gd name="connsiteY8" fmla="*/ 133818 h 222253"/>
              <a:gd name="connsiteX9" fmla="*/ 62237 w 454260"/>
              <a:gd name="connsiteY9" fmla="*/ 219099 h 222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4260" h="222253">
                <a:moveTo>
                  <a:pt x="62237" y="219099"/>
                </a:moveTo>
                <a:cubicBezTo>
                  <a:pt x="98560" y="230944"/>
                  <a:pt x="166469" y="205676"/>
                  <a:pt x="218585" y="204886"/>
                </a:cubicBezTo>
                <a:cubicBezTo>
                  <a:pt x="270701" y="204097"/>
                  <a:pt x="339399" y="216731"/>
                  <a:pt x="374933" y="214362"/>
                </a:cubicBezTo>
                <a:cubicBezTo>
                  <a:pt x="410467" y="211993"/>
                  <a:pt x="419153" y="206465"/>
                  <a:pt x="431787" y="190672"/>
                </a:cubicBezTo>
                <a:cubicBezTo>
                  <a:pt x="444421" y="174879"/>
                  <a:pt x="461793" y="148032"/>
                  <a:pt x="450738" y="119605"/>
                </a:cubicBezTo>
                <a:cubicBezTo>
                  <a:pt x="439683" y="91178"/>
                  <a:pt x="422312" y="39851"/>
                  <a:pt x="365458" y="20110"/>
                </a:cubicBezTo>
                <a:cubicBezTo>
                  <a:pt x="308604" y="369"/>
                  <a:pt x="246222" y="-2000"/>
                  <a:pt x="194896" y="1159"/>
                </a:cubicBezTo>
                <a:cubicBezTo>
                  <a:pt x="143570" y="4318"/>
                  <a:pt x="93822" y="13794"/>
                  <a:pt x="57499" y="39062"/>
                </a:cubicBezTo>
                <a:cubicBezTo>
                  <a:pt x="21176" y="64330"/>
                  <a:pt x="6172" y="106181"/>
                  <a:pt x="645" y="133818"/>
                </a:cubicBezTo>
                <a:cubicBezTo>
                  <a:pt x="-4882" y="161455"/>
                  <a:pt x="25914" y="207254"/>
                  <a:pt x="62237" y="219099"/>
                </a:cubicBezTo>
                <a:close/>
              </a:path>
            </a:pathLst>
          </a:custGeom>
          <a:solidFill>
            <a:schemeClr val="tx2"/>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5" name="Oval 34">
            <a:extLst>
              <a:ext uri="{FF2B5EF4-FFF2-40B4-BE49-F238E27FC236}">
                <a16:creationId xmlns:a16="http://schemas.microsoft.com/office/drawing/2014/main" id="{4C7B3CD9-4A78-5B02-542D-ED8B30F99C9C}"/>
              </a:ext>
            </a:extLst>
          </p:cNvPr>
          <p:cNvSpPr>
            <a:spLocks noChangeAspect="1"/>
          </p:cNvSpPr>
          <p:nvPr/>
        </p:nvSpPr>
        <p:spPr bwMode="gray">
          <a:xfrm>
            <a:off x="4850624" y="4017636"/>
            <a:ext cx="169779" cy="168201"/>
          </a:xfrm>
          <a:prstGeom prst="ellipse">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marL="0" marR="0" lvl="0" indent="0" algn="ctr" defTabSz="4320324"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
            </a:r>
          </a:p>
        </p:txBody>
      </p:sp>
      <p:grpSp>
        <p:nvGrpSpPr>
          <p:cNvPr id="111" name="Group 110">
            <a:extLst>
              <a:ext uri="{FF2B5EF4-FFF2-40B4-BE49-F238E27FC236}">
                <a16:creationId xmlns:a16="http://schemas.microsoft.com/office/drawing/2014/main" id="{D4B97685-8675-9DA7-B057-BE533B23CEAC}"/>
              </a:ext>
            </a:extLst>
          </p:cNvPr>
          <p:cNvGrpSpPr/>
          <p:nvPr/>
        </p:nvGrpSpPr>
        <p:grpSpPr>
          <a:xfrm>
            <a:off x="2104835" y="1871790"/>
            <a:ext cx="518785" cy="1707438"/>
            <a:chOff x="2104835" y="1871790"/>
            <a:chExt cx="518785" cy="1707438"/>
          </a:xfrm>
        </p:grpSpPr>
        <p:sp>
          <p:nvSpPr>
            <p:cNvPr id="82" name="Diamond 81">
              <a:extLst>
                <a:ext uri="{FF2B5EF4-FFF2-40B4-BE49-F238E27FC236}">
                  <a16:creationId xmlns:a16="http://schemas.microsoft.com/office/drawing/2014/main" id="{82465F06-F959-B9C4-60CA-44B8C8E676FA}"/>
                </a:ext>
              </a:extLst>
            </p:cNvPr>
            <p:cNvSpPr/>
            <p:nvPr/>
          </p:nvSpPr>
          <p:spPr bwMode="auto">
            <a:xfrm>
              <a:off x="2178570" y="1871790"/>
              <a:ext cx="377075" cy="377075"/>
            </a:xfrm>
            <a:prstGeom prst="diamond">
              <a:avLst/>
            </a:prstGeom>
            <a:solidFill>
              <a:schemeClr val="tx2">
                <a:lumMod val="75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 name="Freeform: Shape 1">
              <a:extLst>
                <a:ext uri="{FF2B5EF4-FFF2-40B4-BE49-F238E27FC236}">
                  <a16:creationId xmlns:a16="http://schemas.microsoft.com/office/drawing/2014/main" id="{1714DF76-7EAA-7FFB-1AD9-55F02257A227}"/>
                </a:ext>
              </a:extLst>
            </p:cNvPr>
            <p:cNvSpPr/>
            <p:nvPr/>
          </p:nvSpPr>
          <p:spPr bwMode="auto">
            <a:xfrm>
              <a:off x="2104835" y="2052718"/>
              <a:ext cx="242747" cy="1526510"/>
            </a:xfrm>
            <a:custGeom>
              <a:avLst/>
              <a:gdLst>
                <a:gd name="connsiteX0" fmla="*/ 242841 w 255371"/>
                <a:gd name="connsiteY0" fmla="*/ 254977 h 1548423"/>
                <a:gd name="connsiteX1" fmla="*/ 33835 w 255371"/>
                <a:gd name="connsiteY1" fmla="*/ 19846 h 1548423"/>
                <a:gd name="connsiteX2" fmla="*/ 30103 w 255371"/>
                <a:gd name="connsiteY2" fmla="*/ 19846 h 1548423"/>
                <a:gd name="connsiteX3" fmla="*/ 245 w 255371"/>
                <a:gd name="connsiteY3" fmla="*/ 79562 h 1548423"/>
                <a:gd name="connsiteX4" fmla="*/ 48764 w 255371"/>
                <a:gd name="connsiteY4" fmla="*/ 169135 h 1548423"/>
                <a:gd name="connsiteX5" fmla="*/ 153267 w 255371"/>
                <a:gd name="connsiteY5" fmla="*/ 243780 h 1548423"/>
                <a:gd name="connsiteX6" fmla="*/ 149535 w 255371"/>
                <a:gd name="connsiteY6" fmla="*/ 322158 h 1548423"/>
                <a:gd name="connsiteX7" fmla="*/ 71158 w 255371"/>
                <a:gd name="connsiteY7" fmla="*/ 419196 h 1548423"/>
                <a:gd name="connsiteX8" fmla="*/ 82355 w 255371"/>
                <a:gd name="connsiteY8" fmla="*/ 516234 h 1548423"/>
                <a:gd name="connsiteX9" fmla="*/ 149535 w 255371"/>
                <a:gd name="connsiteY9" fmla="*/ 617005 h 1548423"/>
                <a:gd name="connsiteX10" fmla="*/ 156999 w 255371"/>
                <a:gd name="connsiteY10" fmla="*/ 1281344 h 1548423"/>
                <a:gd name="connsiteX11" fmla="*/ 115945 w 255371"/>
                <a:gd name="connsiteY11" fmla="*/ 1352257 h 1548423"/>
                <a:gd name="connsiteX12" fmla="*/ 89819 w 255371"/>
                <a:gd name="connsiteY12" fmla="*/ 1393312 h 1548423"/>
                <a:gd name="connsiteX13" fmla="*/ 142070 w 255371"/>
                <a:gd name="connsiteY13" fmla="*/ 1464224 h 1548423"/>
                <a:gd name="connsiteX14" fmla="*/ 153267 w 255371"/>
                <a:gd name="connsiteY14" fmla="*/ 1535137 h 1548423"/>
                <a:gd name="connsiteX15" fmla="*/ 201786 w 255371"/>
                <a:gd name="connsiteY15" fmla="*/ 1546334 h 1548423"/>
                <a:gd name="connsiteX16" fmla="*/ 227912 w 255371"/>
                <a:gd name="connsiteY16" fmla="*/ 1509011 h 1548423"/>
                <a:gd name="connsiteX17" fmla="*/ 231644 w 255371"/>
                <a:gd name="connsiteY17" fmla="*/ 1270148 h 1548423"/>
                <a:gd name="connsiteX18" fmla="*/ 242841 w 255371"/>
                <a:gd name="connsiteY18" fmla="*/ 254977 h 1548423"/>
                <a:gd name="connsiteX0" fmla="*/ 244101 w 256631"/>
                <a:gd name="connsiteY0" fmla="*/ 242622 h 1536068"/>
                <a:gd name="connsiteX1" fmla="*/ 35095 w 256631"/>
                <a:gd name="connsiteY1" fmla="*/ 7491 h 1536068"/>
                <a:gd name="connsiteX2" fmla="*/ 1505 w 256631"/>
                <a:gd name="connsiteY2" fmla="*/ 67207 h 1536068"/>
                <a:gd name="connsiteX3" fmla="*/ 50024 w 256631"/>
                <a:gd name="connsiteY3" fmla="*/ 156780 h 1536068"/>
                <a:gd name="connsiteX4" fmla="*/ 154527 w 256631"/>
                <a:gd name="connsiteY4" fmla="*/ 231425 h 1536068"/>
                <a:gd name="connsiteX5" fmla="*/ 150795 w 256631"/>
                <a:gd name="connsiteY5" fmla="*/ 309803 h 1536068"/>
                <a:gd name="connsiteX6" fmla="*/ 72418 w 256631"/>
                <a:gd name="connsiteY6" fmla="*/ 406841 h 1536068"/>
                <a:gd name="connsiteX7" fmla="*/ 83615 w 256631"/>
                <a:gd name="connsiteY7" fmla="*/ 503879 h 1536068"/>
                <a:gd name="connsiteX8" fmla="*/ 150795 w 256631"/>
                <a:gd name="connsiteY8" fmla="*/ 604650 h 1536068"/>
                <a:gd name="connsiteX9" fmla="*/ 158259 w 256631"/>
                <a:gd name="connsiteY9" fmla="*/ 1268989 h 1536068"/>
                <a:gd name="connsiteX10" fmla="*/ 117205 w 256631"/>
                <a:gd name="connsiteY10" fmla="*/ 1339902 h 1536068"/>
                <a:gd name="connsiteX11" fmla="*/ 91079 w 256631"/>
                <a:gd name="connsiteY11" fmla="*/ 1380957 h 1536068"/>
                <a:gd name="connsiteX12" fmla="*/ 143330 w 256631"/>
                <a:gd name="connsiteY12" fmla="*/ 1451869 h 1536068"/>
                <a:gd name="connsiteX13" fmla="*/ 154527 w 256631"/>
                <a:gd name="connsiteY13" fmla="*/ 1522782 h 1536068"/>
                <a:gd name="connsiteX14" fmla="*/ 203046 w 256631"/>
                <a:gd name="connsiteY14" fmla="*/ 1533979 h 1536068"/>
                <a:gd name="connsiteX15" fmla="*/ 229172 w 256631"/>
                <a:gd name="connsiteY15" fmla="*/ 1496656 h 1536068"/>
                <a:gd name="connsiteX16" fmla="*/ 232904 w 256631"/>
                <a:gd name="connsiteY16" fmla="*/ 1257793 h 1536068"/>
                <a:gd name="connsiteX17" fmla="*/ 244101 w 256631"/>
                <a:gd name="connsiteY17" fmla="*/ 242622 h 1536068"/>
                <a:gd name="connsiteX0" fmla="*/ 242747 w 255277"/>
                <a:gd name="connsiteY0" fmla="*/ 235148 h 1528594"/>
                <a:gd name="connsiteX1" fmla="*/ 33741 w 255277"/>
                <a:gd name="connsiteY1" fmla="*/ 17 h 1528594"/>
                <a:gd name="connsiteX2" fmla="*/ 151 w 255277"/>
                <a:gd name="connsiteY2" fmla="*/ 59733 h 1528594"/>
                <a:gd name="connsiteX3" fmla="*/ 48670 w 255277"/>
                <a:gd name="connsiteY3" fmla="*/ 149306 h 1528594"/>
                <a:gd name="connsiteX4" fmla="*/ 153173 w 255277"/>
                <a:gd name="connsiteY4" fmla="*/ 223951 h 1528594"/>
                <a:gd name="connsiteX5" fmla="*/ 149441 w 255277"/>
                <a:gd name="connsiteY5" fmla="*/ 302329 h 1528594"/>
                <a:gd name="connsiteX6" fmla="*/ 71064 w 255277"/>
                <a:gd name="connsiteY6" fmla="*/ 399367 h 1528594"/>
                <a:gd name="connsiteX7" fmla="*/ 82261 w 255277"/>
                <a:gd name="connsiteY7" fmla="*/ 496405 h 1528594"/>
                <a:gd name="connsiteX8" fmla="*/ 149441 w 255277"/>
                <a:gd name="connsiteY8" fmla="*/ 597176 h 1528594"/>
                <a:gd name="connsiteX9" fmla="*/ 156905 w 255277"/>
                <a:gd name="connsiteY9" fmla="*/ 1261515 h 1528594"/>
                <a:gd name="connsiteX10" fmla="*/ 115851 w 255277"/>
                <a:gd name="connsiteY10" fmla="*/ 1332428 h 1528594"/>
                <a:gd name="connsiteX11" fmla="*/ 89725 w 255277"/>
                <a:gd name="connsiteY11" fmla="*/ 1373483 h 1528594"/>
                <a:gd name="connsiteX12" fmla="*/ 141976 w 255277"/>
                <a:gd name="connsiteY12" fmla="*/ 1444395 h 1528594"/>
                <a:gd name="connsiteX13" fmla="*/ 153173 w 255277"/>
                <a:gd name="connsiteY13" fmla="*/ 1515308 h 1528594"/>
                <a:gd name="connsiteX14" fmla="*/ 201692 w 255277"/>
                <a:gd name="connsiteY14" fmla="*/ 1526505 h 1528594"/>
                <a:gd name="connsiteX15" fmla="*/ 227818 w 255277"/>
                <a:gd name="connsiteY15" fmla="*/ 1489182 h 1528594"/>
                <a:gd name="connsiteX16" fmla="*/ 231550 w 255277"/>
                <a:gd name="connsiteY16" fmla="*/ 1250319 h 1528594"/>
                <a:gd name="connsiteX17" fmla="*/ 242747 w 255277"/>
                <a:gd name="connsiteY17" fmla="*/ 235148 h 1528594"/>
                <a:gd name="connsiteX0" fmla="*/ 242747 w 255277"/>
                <a:gd name="connsiteY0" fmla="*/ 235148 h 1528594"/>
                <a:gd name="connsiteX1" fmla="*/ 33741 w 255277"/>
                <a:gd name="connsiteY1" fmla="*/ 17 h 1528594"/>
                <a:gd name="connsiteX2" fmla="*/ 151 w 255277"/>
                <a:gd name="connsiteY2" fmla="*/ 59733 h 1528594"/>
                <a:gd name="connsiteX3" fmla="*/ 48670 w 255277"/>
                <a:gd name="connsiteY3" fmla="*/ 149306 h 1528594"/>
                <a:gd name="connsiteX4" fmla="*/ 153173 w 255277"/>
                <a:gd name="connsiteY4" fmla="*/ 223951 h 1528594"/>
                <a:gd name="connsiteX5" fmla="*/ 149441 w 255277"/>
                <a:gd name="connsiteY5" fmla="*/ 302329 h 1528594"/>
                <a:gd name="connsiteX6" fmla="*/ 71064 w 255277"/>
                <a:gd name="connsiteY6" fmla="*/ 399367 h 1528594"/>
                <a:gd name="connsiteX7" fmla="*/ 82261 w 255277"/>
                <a:gd name="connsiteY7" fmla="*/ 496405 h 1528594"/>
                <a:gd name="connsiteX8" fmla="*/ 149441 w 255277"/>
                <a:gd name="connsiteY8" fmla="*/ 597176 h 1528594"/>
                <a:gd name="connsiteX9" fmla="*/ 156905 w 255277"/>
                <a:gd name="connsiteY9" fmla="*/ 1261515 h 1528594"/>
                <a:gd name="connsiteX10" fmla="*/ 115851 w 255277"/>
                <a:gd name="connsiteY10" fmla="*/ 1332428 h 1528594"/>
                <a:gd name="connsiteX11" fmla="*/ 89725 w 255277"/>
                <a:gd name="connsiteY11" fmla="*/ 1373483 h 1528594"/>
                <a:gd name="connsiteX12" fmla="*/ 141976 w 255277"/>
                <a:gd name="connsiteY12" fmla="*/ 1444395 h 1528594"/>
                <a:gd name="connsiteX13" fmla="*/ 153173 w 255277"/>
                <a:gd name="connsiteY13" fmla="*/ 1515308 h 1528594"/>
                <a:gd name="connsiteX14" fmla="*/ 201692 w 255277"/>
                <a:gd name="connsiteY14" fmla="*/ 1526505 h 1528594"/>
                <a:gd name="connsiteX15" fmla="*/ 227818 w 255277"/>
                <a:gd name="connsiteY15" fmla="*/ 1489182 h 1528594"/>
                <a:gd name="connsiteX16" fmla="*/ 231550 w 255277"/>
                <a:gd name="connsiteY16" fmla="*/ 1250319 h 1528594"/>
                <a:gd name="connsiteX17" fmla="*/ 242747 w 255277"/>
                <a:gd name="connsiteY17" fmla="*/ 235148 h 1528594"/>
                <a:gd name="connsiteX0" fmla="*/ 242747 w 242747"/>
                <a:gd name="connsiteY0" fmla="*/ 235148 h 1528594"/>
                <a:gd name="connsiteX1" fmla="*/ 33741 w 242747"/>
                <a:gd name="connsiteY1" fmla="*/ 17 h 1528594"/>
                <a:gd name="connsiteX2" fmla="*/ 151 w 242747"/>
                <a:gd name="connsiteY2" fmla="*/ 59733 h 1528594"/>
                <a:gd name="connsiteX3" fmla="*/ 48670 w 242747"/>
                <a:gd name="connsiteY3" fmla="*/ 149306 h 1528594"/>
                <a:gd name="connsiteX4" fmla="*/ 153173 w 242747"/>
                <a:gd name="connsiteY4" fmla="*/ 223951 h 1528594"/>
                <a:gd name="connsiteX5" fmla="*/ 149441 w 242747"/>
                <a:gd name="connsiteY5" fmla="*/ 302329 h 1528594"/>
                <a:gd name="connsiteX6" fmla="*/ 71064 w 242747"/>
                <a:gd name="connsiteY6" fmla="*/ 399367 h 1528594"/>
                <a:gd name="connsiteX7" fmla="*/ 82261 w 242747"/>
                <a:gd name="connsiteY7" fmla="*/ 496405 h 1528594"/>
                <a:gd name="connsiteX8" fmla="*/ 149441 w 242747"/>
                <a:gd name="connsiteY8" fmla="*/ 597176 h 1528594"/>
                <a:gd name="connsiteX9" fmla="*/ 156905 w 242747"/>
                <a:gd name="connsiteY9" fmla="*/ 1261515 h 1528594"/>
                <a:gd name="connsiteX10" fmla="*/ 115851 w 242747"/>
                <a:gd name="connsiteY10" fmla="*/ 1332428 h 1528594"/>
                <a:gd name="connsiteX11" fmla="*/ 89725 w 242747"/>
                <a:gd name="connsiteY11" fmla="*/ 1373483 h 1528594"/>
                <a:gd name="connsiteX12" fmla="*/ 141976 w 242747"/>
                <a:gd name="connsiteY12" fmla="*/ 1444395 h 1528594"/>
                <a:gd name="connsiteX13" fmla="*/ 153173 w 242747"/>
                <a:gd name="connsiteY13" fmla="*/ 1515308 h 1528594"/>
                <a:gd name="connsiteX14" fmla="*/ 201692 w 242747"/>
                <a:gd name="connsiteY14" fmla="*/ 1526505 h 1528594"/>
                <a:gd name="connsiteX15" fmla="*/ 227818 w 242747"/>
                <a:gd name="connsiteY15" fmla="*/ 1489182 h 1528594"/>
                <a:gd name="connsiteX16" fmla="*/ 231550 w 242747"/>
                <a:gd name="connsiteY16" fmla="*/ 1250319 h 1528594"/>
                <a:gd name="connsiteX17" fmla="*/ 242747 w 242747"/>
                <a:gd name="connsiteY17" fmla="*/ 235148 h 1528594"/>
                <a:gd name="connsiteX0" fmla="*/ 242747 w 242747"/>
                <a:gd name="connsiteY0" fmla="*/ 235148 h 1528594"/>
                <a:gd name="connsiteX1" fmla="*/ 33741 w 242747"/>
                <a:gd name="connsiteY1" fmla="*/ 17 h 1528594"/>
                <a:gd name="connsiteX2" fmla="*/ 151 w 242747"/>
                <a:gd name="connsiteY2" fmla="*/ 59733 h 1528594"/>
                <a:gd name="connsiteX3" fmla="*/ 48670 w 242747"/>
                <a:gd name="connsiteY3" fmla="*/ 149306 h 1528594"/>
                <a:gd name="connsiteX4" fmla="*/ 153173 w 242747"/>
                <a:gd name="connsiteY4" fmla="*/ 223951 h 1528594"/>
                <a:gd name="connsiteX5" fmla="*/ 149441 w 242747"/>
                <a:gd name="connsiteY5" fmla="*/ 302329 h 1528594"/>
                <a:gd name="connsiteX6" fmla="*/ 71064 w 242747"/>
                <a:gd name="connsiteY6" fmla="*/ 399367 h 1528594"/>
                <a:gd name="connsiteX7" fmla="*/ 82261 w 242747"/>
                <a:gd name="connsiteY7" fmla="*/ 496405 h 1528594"/>
                <a:gd name="connsiteX8" fmla="*/ 149441 w 242747"/>
                <a:gd name="connsiteY8" fmla="*/ 597176 h 1528594"/>
                <a:gd name="connsiteX9" fmla="*/ 156905 w 242747"/>
                <a:gd name="connsiteY9" fmla="*/ 1261515 h 1528594"/>
                <a:gd name="connsiteX10" fmla="*/ 115851 w 242747"/>
                <a:gd name="connsiteY10" fmla="*/ 1332428 h 1528594"/>
                <a:gd name="connsiteX11" fmla="*/ 89725 w 242747"/>
                <a:gd name="connsiteY11" fmla="*/ 1373483 h 1528594"/>
                <a:gd name="connsiteX12" fmla="*/ 141976 w 242747"/>
                <a:gd name="connsiteY12" fmla="*/ 1444395 h 1528594"/>
                <a:gd name="connsiteX13" fmla="*/ 153173 w 242747"/>
                <a:gd name="connsiteY13" fmla="*/ 1515308 h 1528594"/>
                <a:gd name="connsiteX14" fmla="*/ 201692 w 242747"/>
                <a:gd name="connsiteY14" fmla="*/ 1526505 h 1528594"/>
                <a:gd name="connsiteX15" fmla="*/ 227818 w 242747"/>
                <a:gd name="connsiteY15" fmla="*/ 1489182 h 1528594"/>
                <a:gd name="connsiteX16" fmla="*/ 231550 w 242747"/>
                <a:gd name="connsiteY16" fmla="*/ 1250319 h 1528594"/>
                <a:gd name="connsiteX17" fmla="*/ 242747 w 242747"/>
                <a:gd name="connsiteY17" fmla="*/ 235148 h 1528594"/>
                <a:gd name="connsiteX0" fmla="*/ 242747 w 242747"/>
                <a:gd name="connsiteY0" fmla="*/ 235148 h 1528594"/>
                <a:gd name="connsiteX1" fmla="*/ 33741 w 242747"/>
                <a:gd name="connsiteY1" fmla="*/ 17 h 1528594"/>
                <a:gd name="connsiteX2" fmla="*/ 151 w 242747"/>
                <a:gd name="connsiteY2" fmla="*/ 59733 h 1528594"/>
                <a:gd name="connsiteX3" fmla="*/ 48670 w 242747"/>
                <a:gd name="connsiteY3" fmla="*/ 149306 h 1528594"/>
                <a:gd name="connsiteX4" fmla="*/ 150597 w 242747"/>
                <a:gd name="connsiteY4" fmla="*/ 236830 h 1528594"/>
                <a:gd name="connsiteX5" fmla="*/ 149441 w 242747"/>
                <a:gd name="connsiteY5" fmla="*/ 302329 h 1528594"/>
                <a:gd name="connsiteX6" fmla="*/ 71064 w 242747"/>
                <a:gd name="connsiteY6" fmla="*/ 399367 h 1528594"/>
                <a:gd name="connsiteX7" fmla="*/ 82261 w 242747"/>
                <a:gd name="connsiteY7" fmla="*/ 496405 h 1528594"/>
                <a:gd name="connsiteX8" fmla="*/ 149441 w 242747"/>
                <a:gd name="connsiteY8" fmla="*/ 597176 h 1528594"/>
                <a:gd name="connsiteX9" fmla="*/ 156905 w 242747"/>
                <a:gd name="connsiteY9" fmla="*/ 1261515 h 1528594"/>
                <a:gd name="connsiteX10" fmla="*/ 115851 w 242747"/>
                <a:gd name="connsiteY10" fmla="*/ 1332428 h 1528594"/>
                <a:gd name="connsiteX11" fmla="*/ 89725 w 242747"/>
                <a:gd name="connsiteY11" fmla="*/ 1373483 h 1528594"/>
                <a:gd name="connsiteX12" fmla="*/ 141976 w 242747"/>
                <a:gd name="connsiteY12" fmla="*/ 1444395 h 1528594"/>
                <a:gd name="connsiteX13" fmla="*/ 153173 w 242747"/>
                <a:gd name="connsiteY13" fmla="*/ 1515308 h 1528594"/>
                <a:gd name="connsiteX14" fmla="*/ 201692 w 242747"/>
                <a:gd name="connsiteY14" fmla="*/ 1526505 h 1528594"/>
                <a:gd name="connsiteX15" fmla="*/ 227818 w 242747"/>
                <a:gd name="connsiteY15" fmla="*/ 1489182 h 1528594"/>
                <a:gd name="connsiteX16" fmla="*/ 231550 w 242747"/>
                <a:gd name="connsiteY16" fmla="*/ 1250319 h 1528594"/>
                <a:gd name="connsiteX17" fmla="*/ 242747 w 242747"/>
                <a:gd name="connsiteY17" fmla="*/ 235148 h 1528594"/>
                <a:gd name="connsiteX0" fmla="*/ 242747 w 242747"/>
                <a:gd name="connsiteY0" fmla="*/ 235148 h 1528594"/>
                <a:gd name="connsiteX1" fmla="*/ 33741 w 242747"/>
                <a:gd name="connsiteY1" fmla="*/ 17 h 1528594"/>
                <a:gd name="connsiteX2" fmla="*/ 151 w 242747"/>
                <a:gd name="connsiteY2" fmla="*/ 59733 h 1528594"/>
                <a:gd name="connsiteX3" fmla="*/ 48670 w 242747"/>
                <a:gd name="connsiteY3" fmla="*/ 149306 h 1528594"/>
                <a:gd name="connsiteX4" fmla="*/ 150597 w 242747"/>
                <a:gd name="connsiteY4" fmla="*/ 236830 h 1528594"/>
                <a:gd name="connsiteX5" fmla="*/ 126259 w 242747"/>
                <a:gd name="connsiteY5" fmla="*/ 322935 h 1528594"/>
                <a:gd name="connsiteX6" fmla="*/ 71064 w 242747"/>
                <a:gd name="connsiteY6" fmla="*/ 399367 h 1528594"/>
                <a:gd name="connsiteX7" fmla="*/ 82261 w 242747"/>
                <a:gd name="connsiteY7" fmla="*/ 496405 h 1528594"/>
                <a:gd name="connsiteX8" fmla="*/ 149441 w 242747"/>
                <a:gd name="connsiteY8" fmla="*/ 597176 h 1528594"/>
                <a:gd name="connsiteX9" fmla="*/ 156905 w 242747"/>
                <a:gd name="connsiteY9" fmla="*/ 1261515 h 1528594"/>
                <a:gd name="connsiteX10" fmla="*/ 115851 w 242747"/>
                <a:gd name="connsiteY10" fmla="*/ 1332428 h 1528594"/>
                <a:gd name="connsiteX11" fmla="*/ 89725 w 242747"/>
                <a:gd name="connsiteY11" fmla="*/ 1373483 h 1528594"/>
                <a:gd name="connsiteX12" fmla="*/ 141976 w 242747"/>
                <a:gd name="connsiteY12" fmla="*/ 1444395 h 1528594"/>
                <a:gd name="connsiteX13" fmla="*/ 153173 w 242747"/>
                <a:gd name="connsiteY13" fmla="*/ 1515308 h 1528594"/>
                <a:gd name="connsiteX14" fmla="*/ 201692 w 242747"/>
                <a:gd name="connsiteY14" fmla="*/ 1526505 h 1528594"/>
                <a:gd name="connsiteX15" fmla="*/ 227818 w 242747"/>
                <a:gd name="connsiteY15" fmla="*/ 1489182 h 1528594"/>
                <a:gd name="connsiteX16" fmla="*/ 231550 w 242747"/>
                <a:gd name="connsiteY16" fmla="*/ 1250319 h 1528594"/>
                <a:gd name="connsiteX17" fmla="*/ 242747 w 242747"/>
                <a:gd name="connsiteY17" fmla="*/ 235148 h 1528594"/>
                <a:gd name="connsiteX0" fmla="*/ 242747 w 242747"/>
                <a:gd name="connsiteY0" fmla="*/ 235148 h 1528594"/>
                <a:gd name="connsiteX1" fmla="*/ 33741 w 242747"/>
                <a:gd name="connsiteY1" fmla="*/ 17 h 1528594"/>
                <a:gd name="connsiteX2" fmla="*/ 151 w 242747"/>
                <a:gd name="connsiteY2" fmla="*/ 59733 h 1528594"/>
                <a:gd name="connsiteX3" fmla="*/ 48670 w 242747"/>
                <a:gd name="connsiteY3" fmla="*/ 149306 h 1528594"/>
                <a:gd name="connsiteX4" fmla="*/ 150597 w 242747"/>
                <a:gd name="connsiteY4" fmla="*/ 236830 h 1528594"/>
                <a:gd name="connsiteX5" fmla="*/ 126259 w 242747"/>
                <a:gd name="connsiteY5" fmla="*/ 322935 h 1528594"/>
                <a:gd name="connsiteX6" fmla="*/ 71064 w 242747"/>
                <a:gd name="connsiteY6" fmla="*/ 399367 h 1528594"/>
                <a:gd name="connsiteX7" fmla="*/ 102867 w 242747"/>
                <a:gd name="connsiteY7" fmla="*/ 465496 h 1528594"/>
                <a:gd name="connsiteX8" fmla="*/ 149441 w 242747"/>
                <a:gd name="connsiteY8" fmla="*/ 597176 h 1528594"/>
                <a:gd name="connsiteX9" fmla="*/ 156905 w 242747"/>
                <a:gd name="connsiteY9" fmla="*/ 1261515 h 1528594"/>
                <a:gd name="connsiteX10" fmla="*/ 115851 w 242747"/>
                <a:gd name="connsiteY10" fmla="*/ 1332428 h 1528594"/>
                <a:gd name="connsiteX11" fmla="*/ 89725 w 242747"/>
                <a:gd name="connsiteY11" fmla="*/ 1373483 h 1528594"/>
                <a:gd name="connsiteX12" fmla="*/ 141976 w 242747"/>
                <a:gd name="connsiteY12" fmla="*/ 1444395 h 1528594"/>
                <a:gd name="connsiteX13" fmla="*/ 153173 w 242747"/>
                <a:gd name="connsiteY13" fmla="*/ 1515308 h 1528594"/>
                <a:gd name="connsiteX14" fmla="*/ 201692 w 242747"/>
                <a:gd name="connsiteY14" fmla="*/ 1526505 h 1528594"/>
                <a:gd name="connsiteX15" fmla="*/ 227818 w 242747"/>
                <a:gd name="connsiteY15" fmla="*/ 1489182 h 1528594"/>
                <a:gd name="connsiteX16" fmla="*/ 231550 w 242747"/>
                <a:gd name="connsiteY16" fmla="*/ 1250319 h 1528594"/>
                <a:gd name="connsiteX17" fmla="*/ 242747 w 242747"/>
                <a:gd name="connsiteY17" fmla="*/ 235148 h 1528594"/>
                <a:gd name="connsiteX0" fmla="*/ 242747 w 242747"/>
                <a:gd name="connsiteY0" fmla="*/ 235148 h 1528594"/>
                <a:gd name="connsiteX1" fmla="*/ 33741 w 242747"/>
                <a:gd name="connsiteY1" fmla="*/ 17 h 1528594"/>
                <a:gd name="connsiteX2" fmla="*/ 151 w 242747"/>
                <a:gd name="connsiteY2" fmla="*/ 59733 h 1528594"/>
                <a:gd name="connsiteX3" fmla="*/ 48670 w 242747"/>
                <a:gd name="connsiteY3" fmla="*/ 149306 h 1528594"/>
                <a:gd name="connsiteX4" fmla="*/ 150597 w 242747"/>
                <a:gd name="connsiteY4" fmla="*/ 236830 h 1528594"/>
                <a:gd name="connsiteX5" fmla="*/ 126259 w 242747"/>
                <a:gd name="connsiteY5" fmla="*/ 322935 h 1528594"/>
                <a:gd name="connsiteX6" fmla="*/ 71064 w 242747"/>
                <a:gd name="connsiteY6" fmla="*/ 399367 h 1528594"/>
                <a:gd name="connsiteX7" fmla="*/ 95139 w 242747"/>
                <a:gd name="connsiteY7" fmla="*/ 509284 h 1528594"/>
                <a:gd name="connsiteX8" fmla="*/ 149441 w 242747"/>
                <a:gd name="connsiteY8" fmla="*/ 597176 h 1528594"/>
                <a:gd name="connsiteX9" fmla="*/ 156905 w 242747"/>
                <a:gd name="connsiteY9" fmla="*/ 1261515 h 1528594"/>
                <a:gd name="connsiteX10" fmla="*/ 115851 w 242747"/>
                <a:gd name="connsiteY10" fmla="*/ 1332428 h 1528594"/>
                <a:gd name="connsiteX11" fmla="*/ 89725 w 242747"/>
                <a:gd name="connsiteY11" fmla="*/ 1373483 h 1528594"/>
                <a:gd name="connsiteX12" fmla="*/ 141976 w 242747"/>
                <a:gd name="connsiteY12" fmla="*/ 1444395 h 1528594"/>
                <a:gd name="connsiteX13" fmla="*/ 153173 w 242747"/>
                <a:gd name="connsiteY13" fmla="*/ 1515308 h 1528594"/>
                <a:gd name="connsiteX14" fmla="*/ 201692 w 242747"/>
                <a:gd name="connsiteY14" fmla="*/ 1526505 h 1528594"/>
                <a:gd name="connsiteX15" fmla="*/ 227818 w 242747"/>
                <a:gd name="connsiteY15" fmla="*/ 1489182 h 1528594"/>
                <a:gd name="connsiteX16" fmla="*/ 231550 w 242747"/>
                <a:gd name="connsiteY16" fmla="*/ 1250319 h 1528594"/>
                <a:gd name="connsiteX17" fmla="*/ 242747 w 242747"/>
                <a:gd name="connsiteY17" fmla="*/ 235148 h 1528594"/>
                <a:gd name="connsiteX0" fmla="*/ 242747 w 242747"/>
                <a:gd name="connsiteY0" fmla="*/ 235148 h 1528594"/>
                <a:gd name="connsiteX1" fmla="*/ 33741 w 242747"/>
                <a:gd name="connsiteY1" fmla="*/ 17 h 1528594"/>
                <a:gd name="connsiteX2" fmla="*/ 151 w 242747"/>
                <a:gd name="connsiteY2" fmla="*/ 59733 h 1528594"/>
                <a:gd name="connsiteX3" fmla="*/ 48670 w 242747"/>
                <a:gd name="connsiteY3" fmla="*/ 149306 h 1528594"/>
                <a:gd name="connsiteX4" fmla="*/ 150597 w 242747"/>
                <a:gd name="connsiteY4" fmla="*/ 236830 h 1528594"/>
                <a:gd name="connsiteX5" fmla="*/ 126259 w 242747"/>
                <a:gd name="connsiteY5" fmla="*/ 322935 h 1528594"/>
                <a:gd name="connsiteX6" fmla="*/ 71064 w 242747"/>
                <a:gd name="connsiteY6" fmla="*/ 399367 h 1528594"/>
                <a:gd name="connsiteX7" fmla="*/ 95139 w 242747"/>
                <a:gd name="connsiteY7" fmla="*/ 509284 h 1528594"/>
                <a:gd name="connsiteX8" fmla="*/ 149441 w 242747"/>
                <a:gd name="connsiteY8" fmla="*/ 705358 h 1528594"/>
                <a:gd name="connsiteX9" fmla="*/ 156905 w 242747"/>
                <a:gd name="connsiteY9" fmla="*/ 1261515 h 1528594"/>
                <a:gd name="connsiteX10" fmla="*/ 115851 w 242747"/>
                <a:gd name="connsiteY10" fmla="*/ 1332428 h 1528594"/>
                <a:gd name="connsiteX11" fmla="*/ 89725 w 242747"/>
                <a:gd name="connsiteY11" fmla="*/ 1373483 h 1528594"/>
                <a:gd name="connsiteX12" fmla="*/ 141976 w 242747"/>
                <a:gd name="connsiteY12" fmla="*/ 1444395 h 1528594"/>
                <a:gd name="connsiteX13" fmla="*/ 153173 w 242747"/>
                <a:gd name="connsiteY13" fmla="*/ 1515308 h 1528594"/>
                <a:gd name="connsiteX14" fmla="*/ 201692 w 242747"/>
                <a:gd name="connsiteY14" fmla="*/ 1526505 h 1528594"/>
                <a:gd name="connsiteX15" fmla="*/ 227818 w 242747"/>
                <a:gd name="connsiteY15" fmla="*/ 1489182 h 1528594"/>
                <a:gd name="connsiteX16" fmla="*/ 231550 w 242747"/>
                <a:gd name="connsiteY16" fmla="*/ 1250319 h 1528594"/>
                <a:gd name="connsiteX17" fmla="*/ 242747 w 242747"/>
                <a:gd name="connsiteY17" fmla="*/ 235148 h 1528594"/>
                <a:gd name="connsiteX0" fmla="*/ 242747 w 242747"/>
                <a:gd name="connsiteY0" fmla="*/ 235148 h 1528594"/>
                <a:gd name="connsiteX1" fmla="*/ 33741 w 242747"/>
                <a:gd name="connsiteY1" fmla="*/ 17 h 1528594"/>
                <a:gd name="connsiteX2" fmla="*/ 151 w 242747"/>
                <a:gd name="connsiteY2" fmla="*/ 59733 h 1528594"/>
                <a:gd name="connsiteX3" fmla="*/ 48670 w 242747"/>
                <a:gd name="connsiteY3" fmla="*/ 149306 h 1528594"/>
                <a:gd name="connsiteX4" fmla="*/ 150597 w 242747"/>
                <a:gd name="connsiteY4" fmla="*/ 236830 h 1528594"/>
                <a:gd name="connsiteX5" fmla="*/ 126259 w 242747"/>
                <a:gd name="connsiteY5" fmla="*/ 322935 h 1528594"/>
                <a:gd name="connsiteX6" fmla="*/ 71064 w 242747"/>
                <a:gd name="connsiteY6" fmla="*/ 399367 h 1528594"/>
                <a:gd name="connsiteX7" fmla="*/ 95139 w 242747"/>
                <a:gd name="connsiteY7" fmla="*/ 509284 h 1528594"/>
                <a:gd name="connsiteX8" fmla="*/ 149441 w 242747"/>
                <a:gd name="connsiteY8" fmla="*/ 705358 h 1528594"/>
                <a:gd name="connsiteX9" fmla="*/ 156905 w 242747"/>
                <a:gd name="connsiteY9" fmla="*/ 1261515 h 1528594"/>
                <a:gd name="connsiteX10" fmla="*/ 115851 w 242747"/>
                <a:gd name="connsiteY10" fmla="*/ 1332428 h 1528594"/>
                <a:gd name="connsiteX11" fmla="*/ 89725 w 242747"/>
                <a:gd name="connsiteY11" fmla="*/ 1373483 h 1528594"/>
                <a:gd name="connsiteX12" fmla="*/ 141976 w 242747"/>
                <a:gd name="connsiteY12" fmla="*/ 1444395 h 1528594"/>
                <a:gd name="connsiteX13" fmla="*/ 153173 w 242747"/>
                <a:gd name="connsiteY13" fmla="*/ 1515308 h 1528594"/>
                <a:gd name="connsiteX14" fmla="*/ 201692 w 242747"/>
                <a:gd name="connsiteY14" fmla="*/ 1526505 h 1528594"/>
                <a:gd name="connsiteX15" fmla="*/ 227818 w 242747"/>
                <a:gd name="connsiteY15" fmla="*/ 1489182 h 1528594"/>
                <a:gd name="connsiteX16" fmla="*/ 231550 w 242747"/>
                <a:gd name="connsiteY16" fmla="*/ 1250319 h 1528594"/>
                <a:gd name="connsiteX17" fmla="*/ 242747 w 242747"/>
                <a:gd name="connsiteY17" fmla="*/ 235148 h 1528594"/>
                <a:gd name="connsiteX0" fmla="*/ 242747 w 242747"/>
                <a:gd name="connsiteY0" fmla="*/ 235148 h 1528594"/>
                <a:gd name="connsiteX1" fmla="*/ 33741 w 242747"/>
                <a:gd name="connsiteY1" fmla="*/ 17 h 1528594"/>
                <a:gd name="connsiteX2" fmla="*/ 151 w 242747"/>
                <a:gd name="connsiteY2" fmla="*/ 59733 h 1528594"/>
                <a:gd name="connsiteX3" fmla="*/ 48670 w 242747"/>
                <a:gd name="connsiteY3" fmla="*/ 149306 h 1528594"/>
                <a:gd name="connsiteX4" fmla="*/ 150597 w 242747"/>
                <a:gd name="connsiteY4" fmla="*/ 236830 h 1528594"/>
                <a:gd name="connsiteX5" fmla="*/ 126259 w 242747"/>
                <a:gd name="connsiteY5" fmla="*/ 322935 h 1528594"/>
                <a:gd name="connsiteX6" fmla="*/ 71064 w 242747"/>
                <a:gd name="connsiteY6" fmla="*/ 399367 h 1528594"/>
                <a:gd name="connsiteX7" fmla="*/ 95139 w 242747"/>
                <a:gd name="connsiteY7" fmla="*/ 509284 h 1528594"/>
                <a:gd name="connsiteX8" fmla="*/ 149441 w 242747"/>
                <a:gd name="connsiteY8" fmla="*/ 705358 h 1528594"/>
                <a:gd name="connsiteX9" fmla="*/ 205635 w 242747"/>
                <a:gd name="connsiteY9" fmla="*/ 700784 h 1528594"/>
                <a:gd name="connsiteX10" fmla="*/ 156905 w 242747"/>
                <a:gd name="connsiteY10" fmla="*/ 1261515 h 1528594"/>
                <a:gd name="connsiteX11" fmla="*/ 115851 w 242747"/>
                <a:gd name="connsiteY11" fmla="*/ 1332428 h 1528594"/>
                <a:gd name="connsiteX12" fmla="*/ 89725 w 242747"/>
                <a:gd name="connsiteY12" fmla="*/ 1373483 h 1528594"/>
                <a:gd name="connsiteX13" fmla="*/ 141976 w 242747"/>
                <a:gd name="connsiteY13" fmla="*/ 1444395 h 1528594"/>
                <a:gd name="connsiteX14" fmla="*/ 153173 w 242747"/>
                <a:gd name="connsiteY14" fmla="*/ 1515308 h 1528594"/>
                <a:gd name="connsiteX15" fmla="*/ 201692 w 242747"/>
                <a:gd name="connsiteY15" fmla="*/ 1526505 h 1528594"/>
                <a:gd name="connsiteX16" fmla="*/ 227818 w 242747"/>
                <a:gd name="connsiteY16" fmla="*/ 1489182 h 1528594"/>
                <a:gd name="connsiteX17" fmla="*/ 231550 w 242747"/>
                <a:gd name="connsiteY17" fmla="*/ 1250319 h 1528594"/>
                <a:gd name="connsiteX18" fmla="*/ 242747 w 242747"/>
                <a:gd name="connsiteY18" fmla="*/ 235148 h 1528594"/>
                <a:gd name="connsiteX0" fmla="*/ 242747 w 242747"/>
                <a:gd name="connsiteY0" fmla="*/ 235148 h 1528594"/>
                <a:gd name="connsiteX1" fmla="*/ 33741 w 242747"/>
                <a:gd name="connsiteY1" fmla="*/ 17 h 1528594"/>
                <a:gd name="connsiteX2" fmla="*/ 151 w 242747"/>
                <a:gd name="connsiteY2" fmla="*/ 59733 h 1528594"/>
                <a:gd name="connsiteX3" fmla="*/ 48670 w 242747"/>
                <a:gd name="connsiteY3" fmla="*/ 149306 h 1528594"/>
                <a:gd name="connsiteX4" fmla="*/ 150597 w 242747"/>
                <a:gd name="connsiteY4" fmla="*/ 236830 h 1528594"/>
                <a:gd name="connsiteX5" fmla="*/ 126259 w 242747"/>
                <a:gd name="connsiteY5" fmla="*/ 322935 h 1528594"/>
                <a:gd name="connsiteX6" fmla="*/ 71064 w 242747"/>
                <a:gd name="connsiteY6" fmla="*/ 399367 h 1528594"/>
                <a:gd name="connsiteX7" fmla="*/ 95139 w 242747"/>
                <a:gd name="connsiteY7" fmla="*/ 509284 h 1528594"/>
                <a:gd name="connsiteX8" fmla="*/ 149441 w 242747"/>
                <a:gd name="connsiteY8" fmla="*/ 705358 h 1528594"/>
                <a:gd name="connsiteX9" fmla="*/ 156696 w 242747"/>
                <a:gd name="connsiteY9" fmla="*/ 772906 h 1528594"/>
                <a:gd name="connsiteX10" fmla="*/ 156905 w 242747"/>
                <a:gd name="connsiteY10" fmla="*/ 1261515 h 1528594"/>
                <a:gd name="connsiteX11" fmla="*/ 115851 w 242747"/>
                <a:gd name="connsiteY11" fmla="*/ 1332428 h 1528594"/>
                <a:gd name="connsiteX12" fmla="*/ 89725 w 242747"/>
                <a:gd name="connsiteY12" fmla="*/ 1373483 h 1528594"/>
                <a:gd name="connsiteX13" fmla="*/ 141976 w 242747"/>
                <a:gd name="connsiteY13" fmla="*/ 1444395 h 1528594"/>
                <a:gd name="connsiteX14" fmla="*/ 153173 w 242747"/>
                <a:gd name="connsiteY14" fmla="*/ 1515308 h 1528594"/>
                <a:gd name="connsiteX15" fmla="*/ 201692 w 242747"/>
                <a:gd name="connsiteY15" fmla="*/ 1526505 h 1528594"/>
                <a:gd name="connsiteX16" fmla="*/ 227818 w 242747"/>
                <a:gd name="connsiteY16" fmla="*/ 1489182 h 1528594"/>
                <a:gd name="connsiteX17" fmla="*/ 231550 w 242747"/>
                <a:gd name="connsiteY17" fmla="*/ 1250319 h 1528594"/>
                <a:gd name="connsiteX18" fmla="*/ 242747 w 242747"/>
                <a:gd name="connsiteY18" fmla="*/ 235148 h 1528594"/>
                <a:gd name="connsiteX0" fmla="*/ 242747 w 242747"/>
                <a:gd name="connsiteY0" fmla="*/ 235148 h 1528594"/>
                <a:gd name="connsiteX1" fmla="*/ 33741 w 242747"/>
                <a:gd name="connsiteY1" fmla="*/ 17 h 1528594"/>
                <a:gd name="connsiteX2" fmla="*/ 151 w 242747"/>
                <a:gd name="connsiteY2" fmla="*/ 59733 h 1528594"/>
                <a:gd name="connsiteX3" fmla="*/ 48670 w 242747"/>
                <a:gd name="connsiteY3" fmla="*/ 149306 h 1528594"/>
                <a:gd name="connsiteX4" fmla="*/ 150597 w 242747"/>
                <a:gd name="connsiteY4" fmla="*/ 236830 h 1528594"/>
                <a:gd name="connsiteX5" fmla="*/ 126259 w 242747"/>
                <a:gd name="connsiteY5" fmla="*/ 322935 h 1528594"/>
                <a:gd name="connsiteX6" fmla="*/ 71064 w 242747"/>
                <a:gd name="connsiteY6" fmla="*/ 399367 h 1528594"/>
                <a:gd name="connsiteX7" fmla="*/ 95139 w 242747"/>
                <a:gd name="connsiteY7" fmla="*/ 509284 h 1528594"/>
                <a:gd name="connsiteX8" fmla="*/ 164896 w 242747"/>
                <a:gd name="connsiteY8" fmla="*/ 563690 h 1528594"/>
                <a:gd name="connsiteX9" fmla="*/ 156696 w 242747"/>
                <a:gd name="connsiteY9" fmla="*/ 772906 h 1528594"/>
                <a:gd name="connsiteX10" fmla="*/ 156905 w 242747"/>
                <a:gd name="connsiteY10" fmla="*/ 1261515 h 1528594"/>
                <a:gd name="connsiteX11" fmla="*/ 115851 w 242747"/>
                <a:gd name="connsiteY11" fmla="*/ 1332428 h 1528594"/>
                <a:gd name="connsiteX12" fmla="*/ 89725 w 242747"/>
                <a:gd name="connsiteY12" fmla="*/ 1373483 h 1528594"/>
                <a:gd name="connsiteX13" fmla="*/ 141976 w 242747"/>
                <a:gd name="connsiteY13" fmla="*/ 1444395 h 1528594"/>
                <a:gd name="connsiteX14" fmla="*/ 153173 w 242747"/>
                <a:gd name="connsiteY14" fmla="*/ 1515308 h 1528594"/>
                <a:gd name="connsiteX15" fmla="*/ 201692 w 242747"/>
                <a:gd name="connsiteY15" fmla="*/ 1526505 h 1528594"/>
                <a:gd name="connsiteX16" fmla="*/ 227818 w 242747"/>
                <a:gd name="connsiteY16" fmla="*/ 1489182 h 1528594"/>
                <a:gd name="connsiteX17" fmla="*/ 231550 w 242747"/>
                <a:gd name="connsiteY17" fmla="*/ 1250319 h 1528594"/>
                <a:gd name="connsiteX18" fmla="*/ 242747 w 242747"/>
                <a:gd name="connsiteY18" fmla="*/ 235148 h 1528594"/>
                <a:gd name="connsiteX0" fmla="*/ 242747 w 242747"/>
                <a:gd name="connsiteY0" fmla="*/ 235148 h 1528594"/>
                <a:gd name="connsiteX1" fmla="*/ 33741 w 242747"/>
                <a:gd name="connsiteY1" fmla="*/ 17 h 1528594"/>
                <a:gd name="connsiteX2" fmla="*/ 151 w 242747"/>
                <a:gd name="connsiteY2" fmla="*/ 59733 h 1528594"/>
                <a:gd name="connsiteX3" fmla="*/ 48670 w 242747"/>
                <a:gd name="connsiteY3" fmla="*/ 149306 h 1528594"/>
                <a:gd name="connsiteX4" fmla="*/ 150597 w 242747"/>
                <a:gd name="connsiteY4" fmla="*/ 236830 h 1528594"/>
                <a:gd name="connsiteX5" fmla="*/ 126259 w 242747"/>
                <a:gd name="connsiteY5" fmla="*/ 322935 h 1528594"/>
                <a:gd name="connsiteX6" fmla="*/ 71064 w 242747"/>
                <a:gd name="connsiteY6" fmla="*/ 399367 h 1528594"/>
                <a:gd name="connsiteX7" fmla="*/ 95139 w 242747"/>
                <a:gd name="connsiteY7" fmla="*/ 509284 h 1528594"/>
                <a:gd name="connsiteX8" fmla="*/ 157169 w 242747"/>
                <a:gd name="connsiteY8" fmla="*/ 586872 h 1528594"/>
                <a:gd name="connsiteX9" fmla="*/ 156696 w 242747"/>
                <a:gd name="connsiteY9" fmla="*/ 772906 h 1528594"/>
                <a:gd name="connsiteX10" fmla="*/ 156905 w 242747"/>
                <a:gd name="connsiteY10" fmla="*/ 1261515 h 1528594"/>
                <a:gd name="connsiteX11" fmla="*/ 115851 w 242747"/>
                <a:gd name="connsiteY11" fmla="*/ 1332428 h 1528594"/>
                <a:gd name="connsiteX12" fmla="*/ 89725 w 242747"/>
                <a:gd name="connsiteY12" fmla="*/ 1373483 h 1528594"/>
                <a:gd name="connsiteX13" fmla="*/ 141976 w 242747"/>
                <a:gd name="connsiteY13" fmla="*/ 1444395 h 1528594"/>
                <a:gd name="connsiteX14" fmla="*/ 153173 w 242747"/>
                <a:gd name="connsiteY14" fmla="*/ 1515308 h 1528594"/>
                <a:gd name="connsiteX15" fmla="*/ 201692 w 242747"/>
                <a:gd name="connsiteY15" fmla="*/ 1526505 h 1528594"/>
                <a:gd name="connsiteX16" fmla="*/ 227818 w 242747"/>
                <a:gd name="connsiteY16" fmla="*/ 1489182 h 1528594"/>
                <a:gd name="connsiteX17" fmla="*/ 231550 w 242747"/>
                <a:gd name="connsiteY17" fmla="*/ 1250319 h 1528594"/>
                <a:gd name="connsiteX18" fmla="*/ 242747 w 242747"/>
                <a:gd name="connsiteY18" fmla="*/ 235148 h 1528594"/>
                <a:gd name="connsiteX0" fmla="*/ 242747 w 242747"/>
                <a:gd name="connsiteY0" fmla="*/ 235148 h 1528594"/>
                <a:gd name="connsiteX1" fmla="*/ 33741 w 242747"/>
                <a:gd name="connsiteY1" fmla="*/ 17 h 1528594"/>
                <a:gd name="connsiteX2" fmla="*/ 151 w 242747"/>
                <a:gd name="connsiteY2" fmla="*/ 59733 h 1528594"/>
                <a:gd name="connsiteX3" fmla="*/ 48670 w 242747"/>
                <a:gd name="connsiteY3" fmla="*/ 149306 h 1528594"/>
                <a:gd name="connsiteX4" fmla="*/ 150597 w 242747"/>
                <a:gd name="connsiteY4" fmla="*/ 236830 h 1528594"/>
                <a:gd name="connsiteX5" fmla="*/ 126259 w 242747"/>
                <a:gd name="connsiteY5" fmla="*/ 322935 h 1528594"/>
                <a:gd name="connsiteX6" fmla="*/ 71064 w 242747"/>
                <a:gd name="connsiteY6" fmla="*/ 399367 h 1528594"/>
                <a:gd name="connsiteX7" fmla="*/ 95139 w 242747"/>
                <a:gd name="connsiteY7" fmla="*/ 509284 h 1528594"/>
                <a:gd name="connsiteX8" fmla="*/ 157169 w 242747"/>
                <a:gd name="connsiteY8" fmla="*/ 586872 h 1528594"/>
                <a:gd name="connsiteX9" fmla="*/ 156696 w 242747"/>
                <a:gd name="connsiteY9" fmla="*/ 772906 h 1528594"/>
                <a:gd name="connsiteX10" fmla="*/ 156905 w 242747"/>
                <a:gd name="connsiteY10" fmla="*/ 1261515 h 1528594"/>
                <a:gd name="connsiteX11" fmla="*/ 115851 w 242747"/>
                <a:gd name="connsiteY11" fmla="*/ 1332428 h 1528594"/>
                <a:gd name="connsiteX12" fmla="*/ 89725 w 242747"/>
                <a:gd name="connsiteY12" fmla="*/ 1373483 h 1528594"/>
                <a:gd name="connsiteX13" fmla="*/ 141976 w 242747"/>
                <a:gd name="connsiteY13" fmla="*/ 1444395 h 1528594"/>
                <a:gd name="connsiteX14" fmla="*/ 153173 w 242747"/>
                <a:gd name="connsiteY14" fmla="*/ 1515308 h 1528594"/>
                <a:gd name="connsiteX15" fmla="*/ 201692 w 242747"/>
                <a:gd name="connsiteY15" fmla="*/ 1526505 h 1528594"/>
                <a:gd name="connsiteX16" fmla="*/ 227818 w 242747"/>
                <a:gd name="connsiteY16" fmla="*/ 1489182 h 1528594"/>
                <a:gd name="connsiteX17" fmla="*/ 231550 w 242747"/>
                <a:gd name="connsiteY17" fmla="*/ 1250319 h 1528594"/>
                <a:gd name="connsiteX18" fmla="*/ 242747 w 242747"/>
                <a:gd name="connsiteY18" fmla="*/ 235148 h 1528594"/>
                <a:gd name="connsiteX0" fmla="*/ 242747 w 242747"/>
                <a:gd name="connsiteY0" fmla="*/ 235148 h 1528594"/>
                <a:gd name="connsiteX1" fmla="*/ 33741 w 242747"/>
                <a:gd name="connsiteY1" fmla="*/ 17 h 1528594"/>
                <a:gd name="connsiteX2" fmla="*/ 151 w 242747"/>
                <a:gd name="connsiteY2" fmla="*/ 59733 h 1528594"/>
                <a:gd name="connsiteX3" fmla="*/ 48670 w 242747"/>
                <a:gd name="connsiteY3" fmla="*/ 149306 h 1528594"/>
                <a:gd name="connsiteX4" fmla="*/ 150597 w 242747"/>
                <a:gd name="connsiteY4" fmla="*/ 236830 h 1528594"/>
                <a:gd name="connsiteX5" fmla="*/ 126259 w 242747"/>
                <a:gd name="connsiteY5" fmla="*/ 322935 h 1528594"/>
                <a:gd name="connsiteX6" fmla="*/ 71064 w 242747"/>
                <a:gd name="connsiteY6" fmla="*/ 399367 h 1528594"/>
                <a:gd name="connsiteX7" fmla="*/ 95139 w 242747"/>
                <a:gd name="connsiteY7" fmla="*/ 509284 h 1528594"/>
                <a:gd name="connsiteX8" fmla="*/ 157169 w 242747"/>
                <a:gd name="connsiteY8" fmla="*/ 586872 h 1528594"/>
                <a:gd name="connsiteX9" fmla="*/ 156696 w 242747"/>
                <a:gd name="connsiteY9" fmla="*/ 772906 h 1528594"/>
                <a:gd name="connsiteX10" fmla="*/ 156905 w 242747"/>
                <a:gd name="connsiteY10" fmla="*/ 1261515 h 1528594"/>
                <a:gd name="connsiteX11" fmla="*/ 115851 w 242747"/>
                <a:gd name="connsiteY11" fmla="*/ 1332428 h 1528594"/>
                <a:gd name="connsiteX12" fmla="*/ 89725 w 242747"/>
                <a:gd name="connsiteY12" fmla="*/ 1373483 h 1528594"/>
                <a:gd name="connsiteX13" fmla="*/ 141976 w 242747"/>
                <a:gd name="connsiteY13" fmla="*/ 1444395 h 1528594"/>
                <a:gd name="connsiteX14" fmla="*/ 153173 w 242747"/>
                <a:gd name="connsiteY14" fmla="*/ 1515308 h 1528594"/>
                <a:gd name="connsiteX15" fmla="*/ 201692 w 242747"/>
                <a:gd name="connsiteY15" fmla="*/ 1526505 h 1528594"/>
                <a:gd name="connsiteX16" fmla="*/ 227818 w 242747"/>
                <a:gd name="connsiteY16" fmla="*/ 1489182 h 1528594"/>
                <a:gd name="connsiteX17" fmla="*/ 231550 w 242747"/>
                <a:gd name="connsiteY17" fmla="*/ 1250319 h 1528594"/>
                <a:gd name="connsiteX18" fmla="*/ 242747 w 242747"/>
                <a:gd name="connsiteY18" fmla="*/ 235148 h 1528594"/>
                <a:gd name="connsiteX0" fmla="*/ 242747 w 242747"/>
                <a:gd name="connsiteY0" fmla="*/ 235148 h 1528594"/>
                <a:gd name="connsiteX1" fmla="*/ 33741 w 242747"/>
                <a:gd name="connsiteY1" fmla="*/ 17 h 1528594"/>
                <a:gd name="connsiteX2" fmla="*/ 151 w 242747"/>
                <a:gd name="connsiteY2" fmla="*/ 59733 h 1528594"/>
                <a:gd name="connsiteX3" fmla="*/ 48670 w 242747"/>
                <a:gd name="connsiteY3" fmla="*/ 149306 h 1528594"/>
                <a:gd name="connsiteX4" fmla="*/ 150597 w 242747"/>
                <a:gd name="connsiteY4" fmla="*/ 236830 h 1528594"/>
                <a:gd name="connsiteX5" fmla="*/ 126259 w 242747"/>
                <a:gd name="connsiteY5" fmla="*/ 322935 h 1528594"/>
                <a:gd name="connsiteX6" fmla="*/ 71064 w 242747"/>
                <a:gd name="connsiteY6" fmla="*/ 399367 h 1528594"/>
                <a:gd name="connsiteX7" fmla="*/ 74270 w 242747"/>
                <a:gd name="connsiteY7" fmla="*/ 463813 h 1528594"/>
                <a:gd name="connsiteX8" fmla="*/ 95139 w 242747"/>
                <a:gd name="connsiteY8" fmla="*/ 509284 h 1528594"/>
                <a:gd name="connsiteX9" fmla="*/ 157169 w 242747"/>
                <a:gd name="connsiteY9" fmla="*/ 586872 h 1528594"/>
                <a:gd name="connsiteX10" fmla="*/ 156696 w 242747"/>
                <a:gd name="connsiteY10" fmla="*/ 772906 h 1528594"/>
                <a:gd name="connsiteX11" fmla="*/ 156905 w 242747"/>
                <a:gd name="connsiteY11" fmla="*/ 1261515 h 1528594"/>
                <a:gd name="connsiteX12" fmla="*/ 115851 w 242747"/>
                <a:gd name="connsiteY12" fmla="*/ 1332428 h 1528594"/>
                <a:gd name="connsiteX13" fmla="*/ 89725 w 242747"/>
                <a:gd name="connsiteY13" fmla="*/ 1373483 h 1528594"/>
                <a:gd name="connsiteX14" fmla="*/ 141976 w 242747"/>
                <a:gd name="connsiteY14" fmla="*/ 1444395 h 1528594"/>
                <a:gd name="connsiteX15" fmla="*/ 153173 w 242747"/>
                <a:gd name="connsiteY15" fmla="*/ 1515308 h 1528594"/>
                <a:gd name="connsiteX16" fmla="*/ 201692 w 242747"/>
                <a:gd name="connsiteY16" fmla="*/ 1526505 h 1528594"/>
                <a:gd name="connsiteX17" fmla="*/ 227818 w 242747"/>
                <a:gd name="connsiteY17" fmla="*/ 1489182 h 1528594"/>
                <a:gd name="connsiteX18" fmla="*/ 231550 w 242747"/>
                <a:gd name="connsiteY18" fmla="*/ 1250319 h 1528594"/>
                <a:gd name="connsiteX19" fmla="*/ 242747 w 242747"/>
                <a:gd name="connsiteY19" fmla="*/ 235148 h 1528594"/>
                <a:gd name="connsiteX0" fmla="*/ 242747 w 242747"/>
                <a:gd name="connsiteY0" fmla="*/ 235148 h 1528594"/>
                <a:gd name="connsiteX1" fmla="*/ 33741 w 242747"/>
                <a:gd name="connsiteY1" fmla="*/ 17 h 1528594"/>
                <a:gd name="connsiteX2" fmla="*/ 151 w 242747"/>
                <a:gd name="connsiteY2" fmla="*/ 59733 h 1528594"/>
                <a:gd name="connsiteX3" fmla="*/ 48670 w 242747"/>
                <a:gd name="connsiteY3" fmla="*/ 149306 h 1528594"/>
                <a:gd name="connsiteX4" fmla="*/ 150597 w 242747"/>
                <a:gd name="connsiteY4" fmla="*/ 236830 h 1528594"/>
                <a:gd name="connsiteX5" fmla="*/ 126259 w 242747"/>
                <a:gd name="connsiteY5" fmla="*/ 322935 h 1528594"/>
                <a:gd name="connsiteX6" fmla="*/ 71064 w 242747"/>
                <a:gd name="connsiteY6" fmla="*/ 399367 h 1528594"/>
                <a:gd name="connsiteX7" fmla="*/ 95139 w 242747"/>
                <a:gd name="connsiteY7" fmla="*/ 509284 h 1528594"/>
                <a:gd name="connsiteX8" fmla="*/ 157169 w 242747"/>
                <a:gd name="connsiteY8" fmla="*/ 586872 h 1528594"/>
                <a:gd name="connsiteX9" fmla="*/ 156696 w 242747"/>
                <a:gd name="connsiteY9" fmla="*/ 772906 h 1528594"/>
                <a:gd name="connsiteX10" fmla="*/ 156905 w 242747"/>
                <a:gd name="connsiteY10" fmla="*/ 1261515 h 1528594"/>
                <a:gd name="connsiteX11" fmla="*/ 115851 w 242747"/>
                <a:gd name="connsiteY11" fmla="*/ 1332428 h 1528594"/>
                <a:gd name="connsiteX12" fmla="*/ 89725 w 242747"/>
                <a:gd name="connsiteY12" fmla="*/ 1373483 h 1528594"/>
                <a:gd name="connsiteX13" fmla="*/ 141976 w 242747"/>
                <a:gd name="connsiteY13" fmla="*/ 1444395 h 1528594"/>
                <a:gd name="connsiteX14" fmla="*/ 153173 w 242747"/>
                <a:gd name="connsiteY14" fmla="*/ 1515308 h 1528594"/>
                <a:gd name="connsiteX15" fmla="*/ 201692 w 242747"/>
                <a:gd name="connsiteY15" fmla="*/ 1526505 h 1528594"/>
                <a:gd name="connsiteX16" fmla="*/ 227818 w 242747"/>
                <a:gd name="connsiteY16" fmla="*/ 1489182 h 1528594"/>
                <a:gd name="connsiteX17" fmla="*/ 231550 w 242747"/>
                <a:gd name="connsiteY17" fmla="*/ 1250319 h 1528594"/>
                <a:gd name="connsiteX18" fmla="*/ 242747 w 242747"/>
                <a:gd name="connsiteY18" fmla="*/ 235148 h 1528594"/>
                <a:gd name="connsiteX0" fmla="*/ 242747 w 242747"/>
                <a:gd name="connsiteY0" fmla="*/ 235148 h 1528594"/>
                <a:gd name="connsiteX1" fmla="*/ 33741 w 242747"/>
                <a:gd name="connsiteY1" fmla="*/ 17 h 1528594"/>
                <a:gd name="connsiteX2" fmla="*/ 151 w 242747"/>
                <a:gd name="connsiteY2" fmla="*/ 59733 h 1528594"/>
                <a:gd name="connsiteX3" fmla="*/ 48670 w 242747"/>
                <a:gd name="connsiteY3" fmla="*/ 149306 h 1528594"/>
                <a:gd name="connsiteX4" fmla="*/ 150597 w 242747"/>
                <a:gd name="connsiteY4" fmla="*/ 236830 h 1528594"/>
                <a:gd name="connsiteX5" fmla="*/ 126259 w 242747"/>
                <a:gd name="connsiteY5" fmla="*/ 322935 h 1528594"/>
                <a:gd name="connsiteX6" fmla="*/ 71064 w 242747"/>
                <a:gd name="connsiteY6" fmla="*/ 399367 h 1528594"/>
                <a:gd name="connsiteX7" fmla="*/ 95139 w 242747"/>
                <a:gd name="connsiteY7" fmla="*/ 509284 h 1528594"/>
                <a:gd name="connsiteX8" fmla="*/ 157169 w 242747"/>
                <a:gd name="connsiteY8" fmla="*/ 586872 h 1528594"/>
                <a:gd name="connsiteX9" fmla="*/ 156696 w 242747"/>
                <a:gd name="connsiteY9" fmla="*/ 772906 h 1528594"/>
                <a:gd name="connsiteX10" fmla="*/ 156905 w 242747"/>
                <a:gd name="connsiteY10" fmla="*/ 1261515 h 1528594"/>
                <a:gd name="connsiteX11" fmla="*/ 115851 w 242747"/>
                <a:gd name="connsiteY11" fmla="*/ 1332428 h 1528594"/>
                <a:gd name="connsiteX12" fmla="*/ 89725 w 242747"/>
                <a:gd name="connsiteY12" fmla="*/ 1373483 h 1528594"/>
                <a:gd name="connsiteX13" fmla="*/ 141976 w 242747"/>
                <a:gd name="connsiteY13" fmla="*/ 1444395 h 1528594"/>
                <a:gd name="connsiteX14" fmla="*/ 153173 w 242747"/>
                <a:gd name="connsiteY14" fmla="*/ 1515308 h 1528594"/>
                <a:gd name="connsiteX15" fmla="*/ 201692 w 242747"/>
                <a:gd name="connsiteY15" fmla="*/ 1526505 h 1528594"/>
                <a:gd name="connsiteX16" fmla="*/ 227818 w 242747"/>
                <a:gd name="connsiteY16" fmla="*/ 1489182 h 1528594"/>
                <a:gd name="connsiteX17" fmla="*/ 231550 w 242747"/>
                <a:gd name="connsiteY17" fmla="*/ 1250319 h 1528594"/>
                <a:gd name="connsiteX18" fmla="*/ 242747 w 242747"/>
                <a:gd name="connsiteY18" fmla="*/ 235148 h 1528594"/>
                <a:gd name="connsiteX0" fmla="*/ 242747 w 242747"/>
                <a:gd name="connsiteY0" fmla="*/ 235148 h 1528594"/>
                <a:gd name="connsiteX1" fmla="*/ 33741 w 242747"/>
                <a:gd name="connsiteY1" fmla="*/ 17 h 1528594"/>
                <a:gd name="connsiteX2" fmla="*/ 151 w 242747"/>
                <a:gd name="connsiteY2" fmla="*/ 59733 h 1528594"/>
                <a:gd name="connsiteX3" fmla="*/ 48670 w 242747"/>
                <a:gd name="connsiteY3" fmla="*/ 149306 h 1528594"/>
                <a:gd name="connsiteX4" fmla="*/ 150597 w 242747"/>
                <a:gd name="connsiteY4" fmla="*/ 236830 h 1528594"/>
                <a:gd name="connsiteX5" fmla="*/ 126259 w 242747"/>
                <a:gd name="connsiteY5" fmla="*/ 322935 h 1528594"/>
                <a:gd name="connsiteX6" fmla="*/ 78791 w 242747"/>
                <a:gd name="connsiteY6" fmla="*/ 414822 h 1528594"/>
                <a:gd name="connsiteX7" fmla="*/ 95139 w 242747"/>
                <a:gd name="connsiteY7" fmla="*/ 509284 h 1528594"/>
                <a:gd name="connsiteX8" fmla="*/ 157169 w 242747"/>
                <a:gd name="connsiteY8" fmla="*/ 586872 h 1528594"/>
                <a:gd name="connsiteX9" fmla="*/ 156696 w 242747"/>
                <a:gd name="connsiteY9" fmla="*/ 772906 h 1528594"/>
                <a:gd name="connsiteX10" fmla="*/ 156905 w 242747"/>
                <a:gd name="connsiteY10" fmla="*/ 1261515 h 1528594"/>
                <a:gd name="connsiteX11" fmla="*/ 115851 w 242747"/>
                <a:gd name="connsiteY11" fmla="*/ 1332428 h 1528594"/>
                <a:gd name="connsiteX12" fmla="*/ 89725 w 242747"/>
                <a:gd name="connsiteY12" fmla="*/ 1373483 h 1528594"/>
                <a:gd name="connsiteX13" fmla="*/ 141976 w 242747"/>
                <a:gd name="connsiteY13" fmla="*/ 1444395 h 1528594"/>
                <a:gd name="connsiteX14" fmla="*/ 153173 w 242747"/>
                <a:gd name="connsiteY14" fmla="*/ 1515308 h 1528594"/>
                <a:gd name="connsiteX15" fmla="*/ 201692 w 242747"/>
                <a:gd name="connsiteY15" fmla="*/ 1526505 h 1528594"/>
                <a:gd name="connsiteX16" fmla="*/ 227818 w 242747"/>
                <a:gd name="connsiteY16" fmla="*/ 1489182 h 1528594"/>
                <a:gd name="connsiteX17" fmla="*/ 231550 w 242747"/>
                <a:gd name="connsiteY17" fmla="*/ 1250319 h 1528594"/>
                <a:gd name="connsiteX18" fmla="*/ 242747 w 242747"/>
                <a:gd name="connsiteY18" fmla="*/ 235148 h 1528594"/>
                <a:gd name="connsiteX0" fmla="*/ 242747 w 242747"/>
                <a:gd name="connsiteY0" fmla="*/ 235148 h 1528594"/>
                <a:gd name="connsiteX1" fmla="*/ 33741 w 242747"/>
                <a:gd name="connsiteY1" fmla="*/ 17 h 1528594"/>
                <a:gd name="connsiteX2" fmla="*/ 151 w 242747"/>
                <a:gd name="connsiteY2" fmla="*/ 59733 h 1528594"/>
                <a:gd name="connsiteX3" fmla="*/ 48670 w 242747"/>
                <a:gd name="connsiteY3" fmla="*/ 149306 h 1528594"/>
                <a:gd name="connsiteX4" fmla="*/ 150597 w 242747"/>
                <a:gd name="connsiteY4" fmla="*/ 236830 h 1528594"/>
                <a:gd name="connsiteX5" fmla="*/ 126259 w 242747"/>
                <a:gd name="connsiteY5" fmla="*/ 322935 h 1528594"/>
                <a:gd name="connsiteX6" fmla="*/ 78791 w 242747"/>
                <a:gd name="connsiteY6" fmla="*/ 414822 h 1528594"/>
                <a:gd name="connsiteX7" fmla="*/ 95139 w 242747"/>
                <a:gd name="connsiteY7" fmla="*/ 509284 h 1528594"/>
                <a:gd name="connsiteX8" fmla="*/ 157169 w 242747"/>
                <a:gd name="connsiteY8" fmla="*/ 586872 h 1528594"/>
                <a:gd name="connsiteX9" fmla="*/ 156696 w 242747"/>
                <a:gd name="connsiteY9" fmla="*/ 772906 h 1528594"/>
                <a:gd name="connsiteX10" fmla="*/ 156905 w 242747"/>
                <a:gd name="connsiteY10" fmla="*/ 1261515 h 1528594"/>
                <a:gd name="connsiteX11" fmla="*/ 89725 w 242747"/>
                <a:gd name="connsiteY11" fmla="*/ 1373483 h 1528594"/>
                <a:gd name="connsiteX12" fmla="*/ 141976 w 242747"/>
                <a:gd name="connsiteY12" fmla="*/ 1444395 h 1528594"/>
                <a:gd name="connsiteX13" fmla="*/ 153173 w 242747"/>
                <a:gd name="connsiteY13" fmla="*/ 1515308 h 1528594"/>
                <a:gd name="connsiteX14" fmla="*/ 201692 w 242747"/>
                <a:gd name="connsiteY14" fmla="*/ 1526505 h 1528594"/>
                <a:gd name="connsiteX15" fmla="*/ 227818 w 242747"/>
                <a:gd name="connsiteY15" fmla="*/ 1489182 h 1528594"/>
                <a:gd name="connsiteX16" fmla="*/ 231550 w 242747"/>
                <a:gd name="connsiteY16" fmla="*/ 1250319 h 1528594"/>
                <a:gd name="connsiteX17" fmla="*/ 242747 w 242747"/>
                <a:gd name="connsiteY17" fmla="*/ 235148 h 1528594"/>
                <a:gd name="connsiteX0" fmla="*/ 242747 w 242747"/>
                <a:gd name="connsiteY0" fmla="*/ 235148 h 1528594"/>
                <a:gd name="connsiteX1" fmla="*/ 33741 w 242747"/>
                <a:gd name="connsiteY1" fmla="*/ 17 h 1528594"/>
                <a:gd name="connsiteX2" fmla="*/ 151 w 242747"/>
                <a:gd name="connsiteY2" fmla="*/ 59733 h 1528594"/>
                <a:gd name="connsiteX3" fmla="*/ 48670 w 242747"/>
                <a:gd name="connsiteY3" fmla="*/ 149306 h 1528594"/>
                <a:gd name="connsiteX4" fmla="*/ 150597 w 242747"/>
                <a:gd name="connsiteY4" fmla="*/ 236830 h 1528594"/>
                <a:gd name="connsiteX5" fmla="*/ 126259 w 242747"/>
                <a:gd name="connsiteY5" fmla="*/ 322935 h 1528594"/>
                <a:gd name="connsiteX6" fmla="*/ 78791 w 242747"/>
                <a:gd name="connsiteY6" fmla="*/ 414822 h 1528594"/>
                <a:gd name="connsiteX7" fmla="*/ 95139 w 242747"/>
                <a:gd name="connsiteY7" fmla="*/ 509284 h 1528594"/>
                <a:gd name="connsiteX8" fmla="*/ 157169 w 242747"/>
                <a:gd name="connsiteY8" fmla="*/ 586872 h 1528594"/>
                <a:gd name="connsiteX9" fmla="*/ 156696 w 242747"/>
                <a:gd name="connsiteY9" fmla="*/ 772906 h 1528594"/>
                <a:gd name="connsiteX10" fmla="*/ 156905 w 242747"/>
                <a:gd name="connsiteY10" fmla="*/ 1261515 h 1528594"/>
                <a:gd name="connsiteX11" fmla="*/ 89725 w 242747"/>
                <a:gd name="connsiteY11" fmla="*/ 1373483 h 1528594"/>
                <a:gd name="connsiteX12" fmla="*/ 141976 w 242747"/>
                <a:gd name="connsiteY12" fmla="*/ 1444395 h 1528594"/>
                <a:gd name="connsiteX13" fmla="*/ 153173 w 242747"/>
                <a:gd name="connsiteY13" fmla="*/ 1515308 h 1528594"/>
                <a:gd name="connsiteX14" fmla="*/ 201692 w 242747"/>
                <a:gd name="connsiteY14" fmla="*/ 1526505 h 1528594"/>
                <a:gd name="connsiteX15" fmla="*/ 227818 w 242747"/>
                <a:gd name="connsiteY15" fmla="*/ 1489182 h 1528594"/>
                <a:gd name="connsiteX16" fmla="*/ 231550 w 242747"/>
                <a:gd name="connsiteY16" fmla="*/ 1250319 h 1528594"/>
                <a:gd name="connsiteX17" fmla="*/ 242747 w 242747"/>
                <a:gd name="connsiteY17" fmla="*/ 235148 h 1528594"/>
                <a:gd name="connsiteX0" fmla="*/ 242747 w 242747"/>
                <a:gd name="connsiteY0" fmla="*/ 235148 h 1528219"/>
                <a:gd name="connsiteX1" fmla="*/ 33741 w 242747"/>
                <a:gd name="connsiteY1" fmla="*/ 17 h 1528219"/>
                <a:gd name="connsiteX2" fmla="*/ 151 w 242747"/>
                <a:gd name="connsiteY2" fmla="*/ 59733 h 1528219"/>
                <a:gd name="connsiteX3" fmla="*/ 48670 w 242747"/>
                <a:gd name="connsiteY3" fmla="*/ 149306 h 1528219"/>
                <a:gd name="connsiteX4" fmla="*/ 150597 w 242747"/>
                <a:gd name="connsiteY4" fmla="*/ 236830 h 1528219"/>
                <a:gd name="connsiteX5" fmla="*/ 126259 w 242747"/>
                <a:gd name="connsiteY5" fmla="*/ 322935 h 1528219"/>
                <a:gd name="connsiteX6" fmla="*/ 78791 w 242747"/>
                <a:gd name="connsiteY6" fmla="*/ 414822 h 1528219"/>
                <a:gd name="connsiteX7" fmla="*/ 95139 w 242747"/>
                <a:gd name="connsiteY7" fmla="*/ 509284 h 1528219"/>
                <a:gd name="connsiteX8" fmla="*/ 157169 w 242747"/>
                <a:gd name="connsiteY8" fmla="*/ 586872 h 1528219"/>
                <a:gd name="connsiteX9" fmla="*/ 156696 w 242747"/>
                <a:gd name="connsiteY9" fmla="*/ 772906 h 1528219"/>
                <a:gd name="connsiteX10" fmla="*/ 156905 w 242747"/>
                <a:gd name="connsiteY10" fmla="*/ 1261515 h 1528219"/>
                <a:gd name="connsiteX11" fmla="*/ 89725 w 242747"/>
                <a:gd name="connsiteY11" fmla="*/ 1373483 h 1528219"/>
                <a:gd name="connsiteX12" fmla="*/ 136825 w 242747"/>
                <a:gd name="connsiteY12" fmla="*/ 1457274 h 1528219"/>
                <a:gd name="connsiteX13" fmla="*/ 153173 w 242747"/>
                <a:gd name="connsiteY13" fmla="*/ 1515308 h 1528219"/>
                <a:gd name="connsiteX14" fmla="*/ 201692 w 242747"/>
                <a:gd name="connsiteY14" fmla="*/ 1526505 h 1528219"/>
                <a:gd name="connsiteX15" fmla="*/ 227818 w 242747"/>
                <a:gd name="connsiteY15" fmla="*/ 1489182 h 1528219"/>
                <a:gd name="connsiteX16" fmla="*/ 231550 w 242747"/>
                <a:gd name="connsiteY16" fmla="*/ 1250319 h 1528219"/>
                <a:gd name="connsiteX17" fmla="*/ 242747 w 242747"/>
                <a:gd name="connsiteY17" fmla="*/ 235148 h 1528219"/>
                <a:gd name="connsiteX0" fmla="*/ 242747 w 242747"/>
                <a:gd name="connsiteY0" fmla="*/ 235148 h 1528219"/>
                <a:gd name="connsiteX1" fmla="*/ 33741 w 242747"/>
                <a:gd name="connsiteY1" fmla="*/ 17 h 1528219"/>
                <a:gd name="connsiteX2" fmla="*/ 151 w 242747"/>
                <a:gd name="connsiteY2" fmla="*/ 59733 h 1528219"/>
                <a:gd name="connsiteX3" fmla="*/ 48670 w 242747"/>
                <a:gd name="connsiteY3" fmla="*/ 149306 h 1528219"/>
                <a:gd name="connsiteX4" fmla="*/ 150597 w 242747"/>
                <a:gd name="connsiteY4" fmla="*/ 236830 h 1528219"/>
                <a:gd name="connsiteX5" fmla="*/ 126259 w 242747"/>
                <a:gd name="connsiteY5" fmla="*/ 322935 h 1528219"/>
                <a:gd name="connsiteX6" fmla="*/ 78791 w 242747"/>
                <a:gd name="connsiteY6" fmla="*/ 414822 h 1528219"/>
                <a:gd name="connsiteX7" fmla="*/ 95139 w 242747"/>
                <a:gd name="connsiteY7" fmla="*/ 509284 h 1528219"/>
                <a:gd name="connsiteX8" fmla="*/ 157169 w 242747"/>
                <a:gd name="connsiteY8" fmla="*/ 586872 h 1528219"/>
                <a:gd name="connsiteX9" fmla="*/ 156696 w 242747"/>
                <a:gd name="connsiteY9" fmla="*/ 772906 h 1528219"/>
                <a:gd name="connsiteX10" fmla="*/ 156905 w 242747"/>
                <a:gd name="connsiteY10" fmla="*/ 1261515 h 1528219"/>
                <a:gd name="connsiteX11" fmla="*/ 89725 w 242747"/>
                <a:gd name="connsiteY11" fmla="*/ 1373483 h 1528219"/>
                <a:gd name="connsiteX12" fmla="*/ 136825 w 242747"/>
                <a:gd name="connsiteY12" fmla="*/ 1457274 h 1528219"/>
                <a:gd name="connsiteX13" fmla="*/ 153173 w 242747"/>
                <a:gd name="connsiteY13" fmla="*/ 1515308 h 1528219"/>
                <a:gd name="connsiteX14" fmla="*/ 201692 w 242747"/>
                <a:gd name="connsiteY14" fmla="*/ 1526505 h 1528219"/>
                <a:gd name="connsiteX15" fmla="*/ 227818 w 242747"/>
                <a:gd name="connsiteY15" fmla="*/ 1489182 h 1528219"/>
                <a:gd name="connsiteX16" fmla="*/ 231550 w 242747"/>
                <a:gd name="connsiteY16" fmla="*/ 1250319 h 1528219"/>
                <a:gd name="connsiteX17" fmla="*/ 242747 w 242747"/>
                <a:gd name="connsiteY17" fmla="*/ 235148 h 1528219"/>
                <a:gd name="connsiteX0" fmla="*/ 242747 w 242747"/>
                <a:gd name="connsiteY0" fmla="*/ 235148 h 1528219"/>
                <a:gd name="connsiteX1" fmla="*/ 33741 w 242747"/>
                <a:gd name="connsiteY1" fmla="*/ 17 h 1528219"/>
                <a:gd name="connsiteX2" fmla="*/ 151 w 242747"/>
                <a:gd name="connsiteY2" fmla="*/ 59733 h 1528219"/>
                <a:gd name="connsiteX3" fmla="*/ 48670 w 242747"/>
                <a:gd name="connsiteY3" fmla="*/ 149306 h 1528219"/>
                <a:gd name="connsiteX4" fmla="*/ 150597 w 242747"/>
                <a:gd name="connsiteY4" fmla="*/ 236830 h 1528219"/>
                <a:gd name="connsiteX5" fmla="*/ 126259 w 242747"/>
                <a:gd name="connsiteY5" fmla="*/ 322935 h 1528219"/>
                <a:gd name="connsiteX6" fmla="*/ 78791 w 242747"/>
                <a:gd name="connsiteY6" fmla="*/ 414822 h 1528219"/>
                <a:gd name="connsiteX7" fmla="*/ 95139 w 242747"/>
                <a:gd name="connsiteY7" fmla="*/ 509284 h 1528219"/>
                <a:gd name="connsiteX8" fmla="*/ 157169 w 242747"/>
                <a:gd name="connsiteY8" fmla="*/ 586872 h 1528219"/>
                <a:gd name="connsiteX9" fmla="*/ 156696 w 242747"/>
                <a:gd name="connsiteY9" fmla="*/ 772906 h 1528219"/>
                <a:gd name="connsiteX10" fmla="*/ 156905 w 242747"/>
                <a:gd name="connsiteY10" fmla="*/ 1261515 h 1528219"/>
                <a:gd name="connsiteX11" fmla="*/ 89725 w 242747"/>
                <a:gd name="connsiteY11" fmla="*/ 1360604 h 1528219"/>
                <a:gd name="connsiteX12" fmla="*/ 136825 w 242747"/>
                <a:gd name="connsiteY12" fmla="*/ 1457274 h 1528219"/>
                <a:gd name="connsiteX13" fmla="*/ 153173 w 242747"/>
                <a:gd name="connsiteY13" fmla="*/ 1515308 h 1528219"/>
                <a:gd name="connsiteX14" fmla="*/ 201692 w 242747"/>
                <a:gd name="connsiteY14" fmla="*/ 1526505 h 1528219"/>
                <a:gd name="connsiteX15" fmla="*/ 227818 w 242747"/>
                <a:gd name="connsiteY15" fmla="*/ 1489182 h 1528219"/>
                <a:gd name="connsiteX16" fmla="*/ 231550 w 242747"/>
                <a:gd name="connsiteY16" fmla="*/ 1250319 h 1528219"/>
                <a:gd name="connsiteX17" fmla="*/ 242747 w 242747"/>
                <a:gd name="connsiteY17" fmla="*/ 235148 h 1528219"/>
                <a:gd name="connsiteX0" fmla="*/ 242747 w 242747"/>
                <a:gd name="connsiteY0" fmla="*/ 235148 h 1528219"/>
                <a:gd name="connsiteX1" fmla="*/ 33741 w 242747"/>
                <a:gd name="connsiteY1" fmla="*/ 17 h 1528219"/>
                <a:gd name="connsiteX2" fmla="*/ 151 w 242747"/>
                <a:gd name="connsiteY2" fmla="*/ 59733 h 1528219"/>
                <a:gd name="connsiteX3" fmla="*/ 48670 w 242747"/>
                <a:gd name="connsiteY3" fmla="*/ 149306 h 1528219"/>
                <a:gd name="connsiteX4" fmla="*/ 150597 w 242747"/>
                <a:gd name="connsiteY4" fmla="*/ 236830 h 1528219"/>
                <a:gd name="connsiteX5" fmla="*/ 126259 w 242747"/>
                <a:gd name="connsiteY5" fmla="*/ 322935 h 1528219"/>
                <a:gd name="connsiteX6" fmla="*/ 78791 w 242747"/>
                <a:gd name="connsiteY6" fmla="*/ 414822 h 1528219"/>
                <a:gd name="connsiteX7" fmla="*/ 95139 w 242747"/>
                <a:gd name="connsiteY7" fmla="*/ 509284 h 1528219"/>
                <a:gd name="connsiteX8" fmla="*/ 157169 w 242747"/>
                <a:gd name="connsiteY8" fmla="*/ 586872 h 1528219"/>
                <a:gd name="connsiteX9" fmla="*/ 156696 w 242747"/>
                <a:gd name="connsiteY9" fmla="*/ 772906 h 1528219"/>
                <a:gd name="connsiteX10" fmla="*/ 156905 w 242747"/>
                <a:gd name="connsiteY10" fmla="*/ 1261515 h 1528219"/>
                <a:gd name="connsiteX11" fmla="*/ 89725 w 242747"/>
                <a:gd name="connsiteY11" fmla="*/ 1360604 h 1528219"/>
                <a:gd name="connsiteX12" fmla="*/ 136825 w 242747"/>
                <a:gd name="connsiteY12" fmla="*/ 1457274 h 1528219"/>
                <a:gd name="connsiteX13" fmla="*/ 153173 w 242747"/>
                <a:gd name="connsiteY13" fmla="*/ 1515308 h 1528219"/>
                <a:gd name="connsiteX14" fmla="*/ 201692 w 242747"/>
                <a:gd name="connsiteY14" fmla="*/ 1526505 h 1528219"/>
                <a:gd name="connsiteX15" fmla="*/ 227818 w 242747"/>
                <a:gd name="connsiteY15" fmla="*/ 1489182 h 1528219"/>
                <a:gd name="connsiteX16" fmla="*/ 231550 w 242747"/>
                <a:gd name="connsiteY16" fmla="*/ 1250319 h 1528219"/>
                <a:gd name="connsiteX17" fmla="*/ 242747 w 242747"/>
                <a:gd name="connsiteY17" fmla="*/ 235148 h 1528219"/>
                <a:gd name="connsiteX0" fmla="*/ 242747 w 242747"/>
                <a:gd name="connsiteY0" fmla="*/ 235148 h 1528219"/>
                <a:gd name="connsiteX1" fmla="*/ 33741 w 242747"/>
                <a:gd name="connsiteY1" fmla="*/ 17 h 1528219"/>
                <a:gd name="connsiteX2" fmla="*/ 151 w 242747"/>
                <a:gd name="connsiteY2" fmla="*/ 59733 h 1528219"/>
                <a:gd name="connsiteX3" fmla="*/ 48670 w 242747"/>
                <a:gd name="connsiteY3" fmla="*/ 149306 h 1528219"/>
                <a:gd name="connsiteX4" fmla="*/ 150597 w 242747"/>
                <a:gd name="connsiteY4" fmla="*/ 236830 h 1528219"/>
                <a:gd name="connsiteX5" fmla="*/ 126259 w 242747"/>
                <a:gd name="connsiteY5" fmla="*/ 322935 h 1528219"/>
                <a:gd name="connsiteX6" fmla="*/ 78791 w 242747"/>
                <a:gd name="connsiteY6" fmla="*/ 414822 h 1528219"/>
                <a:gd name="connsiteX7" fmla="*/ 95139 w 242747"/>
                <a:gd name="connsiteY7" fmla="*/ 509284 h 1528219"/>
                <a:gd name="connsiteX8" fmla="*/ 157169 w 242747"/>
                <a:gd name="connsiteY8" fmla="*/ 586872 h 1528219"/>
                <a:gd name="connsiteX9" fmla="*/ 156696 w 242747"/>
                <a:gd name="connsiteY9" fmla="*/ 772906 h 1528219"/>
                <a:gd name="connsiteX10" fmla="*/ 156905 w 242747"/>
                <a:gd name="connsiteY10" fmla="*/ 1261515 h 1528219"/>
                <a:gd name="connsiteX11" fmla="*/ 89725 w 242747"/>
                <a:gd name="connsiteY11" fmla="*/ 1360604 h 1528219"/>
                <a:gd name="connsiteX12" fmla="*/ 136825 w 242747"/>
                <a:gd name="connsiteY12" fmla="*/ 1457274 h 1528219"/>
                <a:gd name="connsiteX13" fmla="*/ 153173 w 242747"/>
                <a:gd name="connsiteY13" fmla="*/ 1515308 h 1528219"/>
                <a:gd name="connsiteX14" fmla="*/ 201692 w 242747"/>
                <a:gd name="connsiteY14" fmla="*/ 1526505 h 1528219"/>
                <a:gd name="connsiteX15" fmla="*/ 227818 w 242747"/>
                <a:gd name="connsiteY15" fmla="*/ 1489182 h 1528219"/>
                <a:gd name="connsiteX16" fmla="*/ 231550 w 242747"/>
                <a:gd name="connsiteY16" fmla="*/ 1250319 h 1528219"/>
                <a:gd name="connsiteX17" fmla="*/ 242747 w 242747"/>
                <a:gd name="connsiteY17" fmla="*/ 235148 h 1528219"/>
                <a:gd name="connsiteX0" fmla="*/ 242747 w 242747"/>
                <a:gd name="connsiteY0" fmla="*/ 235148 h 1526505"/>
                <a:gd name="connsiteX1" fmla="*/ 33741 w 242747"/>
                <a:gd name="connsiteY1" fmla="*/ 17 h 1526505"/>
                <a:gd name="connsiteX2" fmla="*/ 151 w 242747"/>
                <a:gd name="connsiteY2" fmla="*/ 59733 h 1526505"/>
                <a:gd name="connsiteX3" fmla="*/ 48670 w 242747"/>
                <a:gd name="connsiteY3" fmla="*/ 149306 h 1526505"/>
                <a:gd name="connsiteX4" fmla="*/ 150597 w 242747"/>
                <a:gd name="connsiteY4" fmla="*/ 236830 h 1526505"/>
                <a:gd name="connsiteX5" fmla="*/ 126259 w 242747"/>
                <a:gd name="connsiteY5" fmla="*/ 322935 h 1526505"/>
                <a:gd name="connsiteX6" fmla="*/ 78791 w 242747"/>
                <a:gd name="connsiteY6" fmla="*/ 414822 h 1526505"/>
                <a:gd name="connsiteX7" fmla="*/ 95139 w 242747"/>
                <a:gd name="connsiteY7" fmla="*/ 509284 h 1526505"/>
                <a:gd name="connsiteX8" fmla="*/ 157169 w 242747"/>
                <a:gd name="connsiteY8" fmla="*/ 586872 h 1526505"/>
                <a:gd name="connsiteX9" fmla="*/ 156696 w 242747"/>
                <a:gd name="connsiteY9" fmla="*/ 772906 h 1526505"/>
                <a:gd name="connsiteX10" fmla="*/ 156905 w 242747"/>
                <a:gd name="connsiteY10" fmla="*/ 1261515 h 1526505"/>
                <a:gd name="connsiteX11" fmla="*/ 89725 w 242747"/>
                <a:gd name="connsiteY11" fmla="*/ 1360604 h 1526505"/>
                <a:gd name="connsiteX12" fmla="*/ 136825 w 242747"/>
                <a:gd name="connsiteY12" fmla="*/ 1457274 h 1526505"/>
                <a:gd name="connsiteX13" fmla="*/ 201692 w 242747"/>
                <a:gd name="connsiteY13" fmla="*/ 1526505 h 1526505"/>
                <a:gd name="connsiteX14" fmla="*/ 227818 w 242747"/>
                <a:gd name="connsiteY14" fmla="*/ 1489182 h 1526505"/>
                <a:gd name="connsiteX15" fmla="*/ 231550 w 242747"/>
                <a:gd name="connsiteY15" fmla="*/ 1250319 h 1526505"/>
                <a:gd name="connsiteX16" fmla="*/ 242747 w 242747"/>
                <a:gd name="connsiteY16" fmla="*/ 235148 h 1526505"/>
                <a:gd name="connsiteX0" fmla="*/ 242747 w 242747"/>
                <a:gd name="connsiteY0" fmla="*/ 235148 h 1527233"/>
                <a:gd name="connsiteX1" fmla="*/ 33741 w 242747"/>
                <a:gd name="connsiteY1" fmla="*/ 17 h 1527233"/>
                <a:gd name="connsiteX2" fmla="*/ 151 w 242747"/>
                <a:gd name="connsiteY2" fmla="*/ 59733 h 1527233"/>
                <a:gd name="connsiteX3" fmla="*/ 48670 w 242747"/>
                <a:gd name="connsiteY3" fmla="*/ 149306 h 1527233"/>
                <a:gd name="connsiteX4" fmla="*/ 150597 w 242747"/>
                <a:gd name="connsiteY4" fmla="*/ 236830 h 1527233"/>
                <a:gd name="connsiteX5" fmla="*/ 126259 w 242747"/>
                <a:gd name="connsiteY5" fmla="*/ 322935 h 1527233"/>
                <a:gd name="connsiteX6" fmla="*/ 78791 w 242747"/>
                <a:gd name="connsiteY6" fmla="*/ 414822 h 1527233"/>
                <a:gd name="connsiteX7" fmla="*/ 95139 w 242747"/>
                <a:gd name="connsiteY7" fmla="*/ 509284 h 1527233"/>
                <a:gd name="connsiteX8" fmla="*/ 157169 w 242747"/>
                <a:gd name="connsiteY8" fmla="*/ 586872 h 1527233"/>
                <a:gd name="connsiteX9" fmla="*/ 156696 w 242747"/>
                <a:gd name="connsiteY9" fmla="*/ 772906 h 1527233"/>
                <a:gd name="connsiteX10" fmla="*/ 156905 w 242747"/>
                <a:gd name="connsiteY10" fmla="*/ 1261515 h 1527233"/>
                <a:gd name="connsiteX11" fmla="*/ 89725 w 242747"/>
                <a:gd name="connsiteY11" fmla="*/ 1360604 h 1527233"/>
                <a:gd name="connsiteX12" fmla="*/ 136825 w 242747"/>
                <a:gd name="connsiteY12" fmla="*/ 1457274 h 1527233"/>
                <a:gd name="connsiteX13" fmla="*/ 201692 w 242747"/>
                <a:gd name="connsiteY13" fmla="*/ 1526505 h 1527233"/>
                <a:gd name="connsiteX14" fmla="*/ 227818 w 242747"/>
                <a:gd name="connsiteY14" fmla="*/ 1489182 h 1527233"/>
                <a:gd name="connsiteX15" fmla="*/ 231550 w 242747"/>
                <a:gd name="connsiteY15" fmla="*/ 1250319 h 1527233"/>
                <a:gd name="connsiteX16" fmla="*/ 242747 w 242747"/>
                <a:gd name="connsiteY16" fmla="*/ 235148 h 1527233"/>
                <a:gd name="connsiteX0" fmla="*/ 242747 w 242747"/>
                <a:gd name="connsiteY0" fmla="*/ 235148 h 1527233"/>
                <a:gd name="connsiteX1" fmla="*/ 33741 w 242747"/>
                <a:gd name="connsiteY1" fmla="*/ 17 h 1527233"/>
                <a:gd name="connsiteX2" fmla="*/ 151 w 242747"/>
                <a:gd name="connsiteY2" fmla="*/ 59733 h 1527233"/>
                <a:gd name="connsiteX3" fmla="*/ 48670 w 242747"/>
                <a:gd name="connsiteY3" fmla="*/ 149306 h 1527233"/>
                <a:gd name="connsiteX4" fmla="*/ 150597 w 242747"/>
                <a:gd name="connsiteY4" fmla="*/ 236830 h 1527233"/>
                <a:gd name="connsiteX5" fmla="*/ 126259 w 242747"/>
                <a:gd name="connsiteY5" fmla="*/ 322935 h 1527233"/>
                <a:gd name="connsiteX6" fmla="*/ 78791 w 242747"/>
                <a:gd name="connsiteY6" fmla="*/ 414822 h 1527233"/>
                <a:gd name="connsiteX7" fmla="*/ 95139 w 242747"/>
                <a:gd name="connsiteY7" fmla="*/ 509284 h 1527233"/>
                <a:gd name="connsiteX8" fmla="*/ 157169 w 242747"/>
                <a:gd name="connsiteY8" fmla="*/ 586872 h 1527233"/>
                <a:gd name="connsiteX9" fmla="*/ 156696 w 242747"/>
                <a:gd name="connsiteY9" fmla="*/ 772906 h 1527233"/>
                <a:gd name="connsiteX10" fmla="*/ 156905 w 242747"/>
                <a:gd name="connsiteY10" fmla="*/ 1261515 h 1527233"/>
                <a:gd name="connsiteX11" fmla="*/ 89725 w 242747"/>
                <a:gd name="connsiteY11" fmla="*/ 1360604 h 1527233"/>
                <a:gd name="connsiteX12" fmla="*/ 136825 w 242747"/>
                <a:gd name="connsiteY12" fmla="*/ 1457274 h 1527233"/>
                <a:gd name="connsiteX13" fmla="*/ 191389 w 242747"/>
                <a:gd name="connsiteY13" fmla="*/ 1526505 h 1527233"/>
                <a:gd name="connsiteX14" fmla="*/ 227818 w 242747"/>
                <a:gd name="connsiteY14" fmla="*/ 1489182 h 1527233"/>
                <a:gd name="connsiteX15" fmla="*/ 231550 w 242747"/>
                <a:gd name="connsiteY15" fmla="*/ 1250319 h 1527233"/>
                <a:gd name="connsiteX16" fmla="*/ 242747 w 242747"/>
                <a:gd name="connsiteY16" fmla="*/ 235148 h 1527233"/>
                <a:gd name="connsiteX0" fmla="*/ 242747 w 242747"/>
                <a:gd name="connsiteY0" fmla="*/ 235148 h 1527233"/>
                <a:gd name="connsiteX1" fmla="*/ 33741 w 242747"/>
                <a:gd name="connsiteY1" fmla="*/ 17 h 1527233"/>
                <a:gd name="connsiteX2" fmla="*/ 151 w 242747"/>
                <a:gd name="connsiteY2" fmla="*/ 59733 h 1527233"/>
                <a:gd name="connsiteX3" fmla="*/ 48670 w 242747"/>
                <a:gd name="connsiteY3" fmla="*/ 149306 h 1527233"/>
                <a:gd name="connsiteX4" fmla="*/ 150597 w 242747"/>
                <a:gd name="connsiteY4" fmla="*/ 236830 h 1527233"/>
                <a:gd name="connsiteX5" fmla="*/ 126259 w 242747"/>
                <a:gd name="connsiteY5" fmla="*/ 322935 h 1527233"/>
                <a:gd name="connsiteX6" fmla="*/ 78791 w 242747"/>
                <a:gd name="connsiteY6" fmla="*/ 414822 h 1527233"/>
                <a:gd name="connsiteX7" fmla="*/ 95139 w 242747"/>
                <a:gd name="connsiteY7" fmla="*/ 509284 h 1527233"/>
                <a:gd name="connsiteX8" fmla="*/ 157169 w 242747"/>
                <a:gd name="connsiteY8" fmla="*/ 586872 h 1527233"/>
                <a:gd name="connsiteX9" fmla="*/ 156696 w 242747"/>
                <a:gd name="connsiteY9" fmla="*/ 772906 h 1527233"/>
                <a:gd name="connsiteX10" fmla="*/ 156905 w 242747"/>
                <a:gd name="connsiteY10" fmla="*/ 1261515 h 1527233"/>
                <a:gd name="connsiteX11" fmla="*/ 89725 w 242747"/>
                <a:gd name="connsiteY11" fmla="*/ 1360604 h 1527233"/>
                <a:gd name="connsiteX12" fmla="*/ 136825 w 242747"/>
                <a:gd name="connsiteY12" fmla="*/ 1457274 h 1527233"/>
                <a:gd name="connsiteX13" fmla="*/ 191389 w 242747"/>
                <a:gd name="connsiteY13" fmla="*/ 1526505 h 1527233"/>
                <a:gd name="connsiteX14" fmla="*/ 227818 w 242747"/>
                <a:gd name="connsiteY14" fmla="*/ 1489182 h 1527233"/>
                <a:gd name="connsiteX15" fmla="*/ 231550 w 242747"/>
                <a:gd name="connsiteY15" fmla="*/ 1250319 h 1527233"/>
                <a:gd name="connsiteX16" fmla="*/ 242747 w 242747"/>
                <a:gd name="connsiteY16" fmla="*/ 235148 h 1527233"/>
                <a:gd name="connsiteX0" fmla="*/ 242747 w 242747"/>
                <a:gd name="connsiteY0" fmla="*/ 235148 h 1527233"/>
                <a:gd name="connsiteX1" fmla="*/ 33741 w 242747"/>
                <a:gd name="connsiteY1" fmla="*/ 17 h 1527233"/>
                <a:gd name="connsiteX2" fmla="*/ 151 w 242747"/>
                <a:gd name="connsiteY2" fmla="*/ 59733 h 1527233"/>
                <a:gd name="connsiteX3" fmla="*/ 48670 w 242747"/>
                <a:gd name="connsiteY3" fmla="*/ 149306 h 1527233"/>
                <a:gd name="connsiteX4" fmla="*/ 150597 w 242747"/>
                <a:gd name="connsiteY4" fmla="*/ 236830 h 1527233"/>
                <a:gd name="connsiteX5" fmla="*/ 126259 w 242747"/>
                <a:gd name="connsiteY5" fmla="*/ 322935 h 1527233"/>
                <a:gd name="connsiteX6" fmla="*/ 78791 w 242747"/>
                <a:gd name="connsiteY6" fmla="*/ 414822 h 1527233"/>
                <a:gd name="connsiteX7" fmla="*/ 95139 w 242747"/>
                <a:gd name="connsiteY7" fmla="*/ 509284 h 1527233"/>
                <a:gd name="connsiteX8" fmla="*/ 157169 w 242747"/>
                <a:gd name="connsiteY8" fmla="*/ 586872 h 1527233"/>
                <a:gd name="connsiteX9" fmla="*/ 156696 w 242747"/>
                <a:gd name="connsiteY9" fmla="*/ 772906 h 1527233"/>
                <a:gd name="connsiteX10" fmla="*/ 156905 w 242747"/>
                <a:gd name="connsiteY10" fmla="*/ 1261515 h 1527233"/>
                <a:gd name="connsiteX11" fmla="*/ 89725 w 242747"/>
                <a:gd name="connsiteY11" fmla="*/ 1360604 h 1527233"/>
                <a:gd name="connsiteX12" fmla="*/ 136825 w 242747"/>
                <a:gd name="connsiteY12" fmla="*/ 1457274 h 1527233"/>
                <a:gd name="connsiteX13" fmla="*/ 186238 w 242747"/>
                <a:gd name="connsiteY13" fmla="*/ 1526505 h 1527233"/>
                <a:gd name="connsiteX14" fmla="*/ 227818 w 242747"/>
                <a:gd name="connsiteY14" fmla="*/ 1489182 h 1527233"/>
                <a:gd name="connsiteX15" fmla="*/ 231550 w 242747"/>
                <a:gd name="connsiteY15" fmla="*/ 1250319 h 1527233"/>
                <a:gd name="connsiteX16" fmla="*/ 242747 w 242747"/>
                <a:gd name="connsiteY16" fmla="*/ 235148 h 1527233"/>
                <a:gd name="connsiteX0" fmla="*/ 242747 w 242747"/>
                <a:gd name="connsiteY0" fmla="*/ 235148 h 1526506"/>
                <a:gd name="connsiteX1" fmla="*/ 33741 w 242747"/>
                <a:gd name="connsiteY1" fmla="*/ 17 h 1526506"/>
                <a:gd name="connsiteX2" fmla="*/ 151 w 242747"/>
                <a:gd name="connsiteY2" fmla="*/ 59733 h 1526506"/>
                <a:gd name="connsiteX3" fmla="*/ 48670 w 242747"/>
                <a:gd name="connsiteY3" fmla="*/ 149306 h 1526506"/>
                <a:gd name="connsiteX4" fmla="*/ 150597 w 242747"/>
                <a:gd name="connsiteY4" fmla="*/ 236830 h 1526506"/>
                <a:gd name="connsiteX5" fmla="*/ 126259 w 242747"/>
                <a:gd name="connsiteY5" fmla="*/ 322935 h 1526506"/>
                <a:gd name="connsiteX6" fmla="*/ 78791 w 242747"/>
                <a:gd name="connsiteY6" fmla="*/ 414822 h 1526506"/>
                <a:gd name="connsiteX7" fmla="*/ 95139 w 242747"/>
                <a:gd name="connsiteY7" fmla="*/ 509284 h 1526506"/>
                <a:gd name="connsiteX8" fmla="*/ 157169 w 242747"/>
                <a:gd name="connsiteY8" fmla="*/ 586872 h 1526506"/>
                <a:gd name="connsiteX9" fmla="*/ 156696 w 242747"/>
                <a:gd name="connsiteY9" fmla="*/ 772906 h 1526506"/>
                <a:gd name="connsiteX10" fmla="*/ 156905 w 242747"/>
                <a:gd name="connsiteY10" fmla="*/ 1261515 h 1526506"/>
                <a:gd name="connsiteX11" fmla="*/ 89725 w 242747"/>
                <a:gd name="connsiteY11" fmla="*/ 1360604 h 1526506"/>
                <a:gd name="connsiteX12" fmla="*/ 136825 w 242747"/>
                <a:gd name="connsiteY12" fmla="*/ 1457274 h 1526506"/>
                <a:gd name="connsiteX13" fmla="*/ 186238 w 242747"/>
                <a:gd name="connsiteY13" fmla="*/ 1526505 h 1526506"/>
                <a:gd name="connsiteX14" fmla="*/ 230393 w 242747"/>
                <a:gd name="connsiteY14" fmla="*/ 1455697 h 1526506"/>
                <a:gd name="connsiteX15" fmla="*/ 231550 w 242747"/>
                <a:gd name="connsiteY15" fmla="*/ 1250319 h 1526506"/>
                <a:gd name="connsiteX16" fmla="*/ 242747 w 242747"/>
                <a:gd name="connsiteY16" fmla="*/ 235148 h 1526506"/>
                <a:gd name="connsiteX0" fmla="*/ 242747 w 242747"/>
                <a:gd name="connsiteY0" fmla="*/ 235148 h 1526506"/>
                <a:gd name="connsiteX1" fmla="*/ 33741 w 242747"/>
                <a:gd name="connsiteY1" fmla="*/ 17 h 1526506"/>
                <a:gd name="connsiteX2" fmla="*/ 151 w 242747"/>
                <a:gd name="connsiteY2" fmla="*/ 59733 h 1526506"/>
                <a:gd name="connsiteX3" fmla="*/ 48670 w 242747"/>
                <a:gd name="connsiteY3" fmla="*/ 149306 h 1526506"/>
                <a:gd name="connsiteX4" fmla="*/ 150597 w 242747"/>
                <a:gd name="connsiteY4" fmla="*/ 236830 h 1526506"/>
                <a:gd name="connsiteX5" fmla="*/ 126259 w 242747"/>
                <a:gd name="connsiteY5" fmla="*/ 322935 h 1526506"/>
                <a:gd name="connsiteX6" fmla="*/ 78791 w 242747"/>
                <a:gd name="connsiteY6" fmla="*/ 414822 h 1526506"/>
                <a:gd name="connsiteX7" fmla="*/ 95139 w 242747"/>
                <a:gd name="connsiteY7" fmla="*/ 509284 h 1526506"/>
                <a:gd name="connsiteX8" fmla="*/ 157169 w 242747"/>
                <a:gd name="connsiteY8" fmla="*/ 586872 h 1526506"/>
                <a:gd name="connsiteX9" fmla="*/ 156696 w 242747"/>
                <a:gd name="connsiteY9" fmla="*/ 772906 h 1526506"/>
                <a:gd name="connsiteX10" fmla="*/ 156905 w 242747"/>
                <a:gd name="connsiteY10" fmla="*/ 1261515 h 1526506"/>
                <a:gd name="connsiteX11" fmla="*/ 89725 w 242747"/>
                <a:gd name="connsiteY11" fmla="*/ 1360604 h 1526506"/>
                <a:gd name="connsiteX12" fmla="*/ 136825 w 242747"/>
                <a:gd name="connsiteY12" fmla="*/ 1457274 h 1526506"/>
                <a:gd name="connsiteX13" fmla="*/ 186238 w 242747"/>
                <a:gd name="connsiteY13" fmla="*/ 1526505 h 1526506"/>
                <a:gd name="connsiteX14" fmla="*/ 230393 w 242747"/>
                <a:gd name="connsiteY14" fmla="*/ 1455697 h 1526506"/>
                <a:gd name="connsiteX15" fmla="*/ 231550 w 242747"/>
                <a:gd name="connsiteY15" fmla="*/ 1250319 h 1526506"/>
                <a:gd name="connsiteX16" fmla="*/ 242747 w 242747"/>
                <a:gd name="connsiteY16" fmla="*/ 235148 h 1526506"/>
                <a:gd name="connsiteX0" fmla="*/ 242747 w 242747"/>
                <a:gd name="connsiteY0" fmla="*/ 235148 h 1527370"/>
                <a:gd name="connsiteX1" fmla="*/ 33741 w 242747"/>
                <a:gd name="connsiteY1" fmla="*/ 17 h 1527370"/>
                <a:gd name="connsiteX2" fmla="*/ 151 w 242747"/>
                <a:gd name="connsiteY2" fmla="*/ 59733 h 1527370"/>
                <a:gd name="connsiteX3" fmla="*/ 48670 w 242747"/>
                <a:gd name="connsiteY3" fmla="*/ 149306 h 1527370"/>
                <a:gd name="connsiteX4" fmla="*/ 150597 w 242747"/>
                <a:gd name="connsiteY4" fmla="*/ 236830 h 1527370"/>
                <a:gd name="connsiteX5" fmla="*/ 126259 w 242747"/>
                <a:gd name="connsiteY5" fmla="*/ 322935 h 1527370"/>
                <a:gd name="connsiteX6" fmla="*/ 78791 w 242747"/>
                <a:gd name="connsiteY6" fmla="*/ 414822 h 1527370"/>
                <a:gd name="connsiteX7" fmla="*/ 95139 w 242747"/>
                <a:gd name="connsiteY7" fmla="*/ 509284 h 1527370"/>
                <a:gd name="connsiteX8" fmla="*/ 157169 w 242747"/>
                <a:gd name="connsiteY8" fmla="*/ 586872 h 1527370"/>
                <a:gd name="connsiteX9" fmla="*/ 156696 w 242747"/>
                <a:gd name="connsiteY9" fmla="*/ 772906 h 1527370"/>
                <a:gd name="connsiteX10" fmla="*/ 156905 w 242747"/>
                <a:gd name="connsiteY10" fmla="*/ 1261515 h 1527370"/>
                <a:gd name="connsiteX11" fmla="*/ 89725 w 242747"/>
                <a:gd name="connsiteY11" fmla="*/ 1360604 h 1527370"/>
                <a:gd name="connsiteX12" fmla="*/ 144553 w 242747"/>
                <a:gd name="connsiteY12" fmla="*/ 1428941 h 1527370"/>
                <a:gd name="connsiteX13" fmla="*/ 186238 w 242747"/>
                <a:gd name="connsiteY13" fmla="*/ 1526505 h 1527370"/>
                <a:gd name="connsiteX14" fmla="*/ 230393 w 242747"/>
                <a:gd name="connsiteY14" fmla="*/ 1455697 h 1527370"/>
                <a:gd name="connsiteX15" fmla="*/ 231550 w 242747"/>
                <a:gd name="connsiteY15" fmla="*/ 1250319 h 1527370"/>
                <a:gd name="connsiteX16" fmla="*/ 242747 w 242747"/>
                <a:gd name="connsiteY16" fmla="*/ 235148 h 1527370"/>
                <a:gd name="connsiteX0" fmla="*/ 242747 w 242747"/>
                <a:gd name="connsiteY0" fmla="*/ 235148 h 1526732"/>
                <a:gd name="connsiteX1" fmla="*/ 33741 w 242747"/>
                <a:gd name="connsiteY1" fmla="*/ 17 h 1526732"/>
                <a:gd name="connsiteX2" fmla="*/ 151 w 242747"/>
                <a:gd name="connsiteY2" fmla="*/ 59733 h 1526732"/>
                <a:gd name="connsiteX3" fmla="*/ 48670 w 242747"/>
                <a:gd name="connsiteY3" fmla="*/ 149306 h 1526732"/>
                <a:gd name="connsiteX4" fmla="*/ 150597 w 242747"/>
                <a:gd name="connsiteY4" fmla="*/ 236830 h 1526732"/>
                <a:gd name="connsiteX5" fmla="*/ 126259 w 242747"/>
                <a:gd name="connsiteY5" fmla="*/ 322935 h 1526732"/>
                <a:gd name="connsiteX6" fmla="*/ 78791 w 242747"/>
                <a:gd name="connsiteY6" fmla="*/ 414822 h 1526732"/>
                <a:gd name="connsiteX7" fmla="*/ 95139 w 242747"/>
                <a:gd name="connsiteY7" fmla="*/ 509284 h 1526732"/>
                <a:gd name="connsiteX8" fmla="*/ 157169 w 242747"/>
                <a:gd name="connsiteY8" fmla="*/ 586872 h 1526732"/>
                <a:gd name="connsiteX9" fmla="*/ 156696 w 242747"/>
                <a:gd name="connsiteY9" fmla="*/ 772906 h 1526732"/>
                <a:gd name="connsiteX10" fmla="*/ 156905 w 242747"/>
                <a:gd name="connsiteY10" fmla="*/ 1261515 h 1526732"/>
                <a:gd name="connsiteX11" fmla="*/ 89725 w 242747"/>
                <a:gd name="connsiteY11" fmla="*/ 1360604 h 1526732"/>
                <a:gd name="connsiteX12" fmla="*/ 129098 w 242747"/>
                <a:gd name="connsiteY12" fmla="*/ 1444396 h 1526732"/>
                <a:gd name="connsiteX13" fmla="*/ 186238 w 242747"/>
                <a:gd name="connsiteY13" fmla="*/ 1526505 h 1526732"/>
                <a:gd name="connsiteX14" fmla="*/ 230393 w 242747"/>
                <a:gd name="connsiteY14" fmla="*/ 1455697 h 1526732"/>
                <a:gd name="connsiteX15" fmla="*/ 231550 w 242747"/>
                <a:gd name="connsiteY15" fmla="*/ 1250319 h 1526732"/>
                <a:gd name="connsiteX16" fmla="*/ 242747 w 242747"/>
                <a:gd name="connsiteY16" fmla="*/ 235148 h 1526732"/>
                <a:gd name="connsiteX0" fmla="*/ 242747 w 242747"/>
                <a:gd name="connsiteY0" fmla="*/ 235148 h 1526732"/>
                <a:gd name="connsiteX1" fmla="*/ 33741 w 242747"/>
                <a:gd name="connsiteY1" fmla="*/ 17 h 1526732"/>
                <a:gd name="connsiteX2" fmla="*/ 151 w 242747"/>
                <a:gd name="connsiteY2" fmla="*/ 59733 h 1526732"/>
                <a:gd name="connsiteX3" fmla="*/ 48670 w 242747"/>
                <a:gd name="connsiteY3" fmla="*/ 149306 h 1526732"/>
                <a:gd name="connsiteX4" fmla="*/ 150597 w 242747"/>
                <a:gd name="connsiteY4" fmla="*/ 236830 h 1526732"/>
                <a:gd name="connsiteX5" fmla="*/ 126259 w 242747"/>
                <a:gd name="connsiteY5" fmla="*/ 322935 h 1526732"/>
                <a:gd name="connsiteX6" fmla="*/ 78791 w 242747"/>
                <a:gd name="connsiteY6" fmla="*/ 414822 h 1526732"/>
                <a:gd name="connsiteX7" fmla="*/ 95139 w 242747"/>
                <a:gd name="connsiteY7" fmla="*/ 509284 h 1526732"/>
                <a:gd name="connsiteX8" fmla="*/ 157169 w 242747"/>
                <a:gd name="connsiteY8" fmla="*/ 586872 h 1526732"/>
                <a:gd name="connsiteX9" fmla="*/ 156696 w 242747"/>
                <a:gd name="connsiteY9" fmla="*/ 772906 h 1526732"/>
                <a:gd name="connsiteX10" fmla="*/ 156905 w 242747"/>
                <a:gd name="connsiteY10" fmla="*/ 1261515 h 1526732"/>
                <a:gd name="connsiteX11" fmla="*/ 89725 w 242747"/>
                <a:gd name="connsiteY11" fmla="*/ 1360604 h 1526732"/>
                <a:gd name="connsiteX12" fmla="*/ 129098 w 242747"/>
                <a:gd name="connsiteY12" fmla="*/ 1444396 h 1526732"/>
                <a:gd name="connsiteX13" fmla="*/ 186238 w 242747"/>
                <a:gd name="connsiteY13" fmla="*/ 1526505 h 1526732"/>
                <a:gd name="connsiteX14" fmla="*/ 230393 w 242747"/>
                <a:gd name="connsiteY14" fmla="*/ 1455697 h 1526732"/>
                <a:gd name="connsiteX15" fmla="*/ 231550 w 242747"/>
                <a:gd name="connsiteY15" fmla="*/ 1250319 h 1526732"/>
                <a:gd name="connsiteX16" fmla="*/ 242747 w 242747"/>
                <a:gd name="connsiteY16" fmla="*/ 235148 h 1526732"/>
                <a:gd name="connsiteX0" fmla="*/ 242747 w 242747"/>
                <a:gd name="connsiteY0" fmla="*/ 235148 h 1526510"/>
                <a:gd name="connsiteX1" fmla="*/ 33741 w 242747"/>
                <a:gd name="connsiteY1" fmla="*/ 17 h 1526510"/>
                <a:gd name="connsiteX2" fmla="*/ 151 w 242747"/>
                <a:gd name="connsiteY2" fmla="*/ 59733 h 1526510"/>
                <a:gd name="connsiteX3" fmla="*/ 48670 w 242747"/>
                <a:gd name="connsiteY3" fmla="*/ 149306 h 1526510"/>
                <a:gd name="connsiteX4" fmla="*/ 150597 w 242747"/>
                <a:gd name="connsiteY4" fmla="*/ 236830 h 1526510"/>
                <a:gd name="connsiteX5" fmla="*/ 126259 w 242747"/>
                <a:gd name="connsiteY5" fmla="*/ 322935 h 1526510"/>
                <a:gd name="connsiteX6" fmla="*/ 78791 w 242747"/>
                <a:gd name="connsiteY6" fmla="*/ 414822 h 1526510"/>
                <a:gd name="connsiteX7" fmla="*/ 95139 w 242747"/>
                <a:gd name="connsiteY7" fmla="*/ 509284 h 1526510"/>
                <a:gd name="connsiteX8" fmla="*/ 157169 w 242747"/>
                <a:gd name="connsiteY8" fmla="*/ 586872 h 1526510"/>
                <a:gd name="connsiteX9" fmla="*/ 156696 w 242747"/>
                <a:gd name="connsiteY9" fmla="*/ 772906 h 1526510"/>
                <a:gd name="connsiteX10" fmla="*/ 156905 w 242747"/>
                <a:gd name="connsiteY10" fmla="*/ 1261515 h 1526510"/>
                <a:gd name="connsiteX11" fmla="*/ 89725 w 242747"/>
                <a:gd name="connsiteY11" fmla="*/ 1360604 h 1526510"/>
                <a:gd name="connsiteX12" fmla="*/ 129098 w 242747"/>
                <a:gd name="connsiteY12" fmla="*/ 1444396 h 1526510"/>
                <a:gd name="connsiteX13" fmla="*/ 186238 w 242747"/>
                <a:gd name="connsiteY13" fmla="*/ 1526505 h 1526510"/>
                <a:gd name="connsiteX14" fmla="*/ 230393 w 242747"/>
                <a:gd name="connsiteY14" fmla="*/ 1455697 h 1526510"/>
                <a:gd name="connsiteX15" fmla="*/ 231550 w 242747"/>
                <a:gd name="connsiteY15" fmla="*/ 1250319 h 1526510"/>
                <a:gd name="connsiteX16" fmla="*/ 242747 w 242747"/>
                <a:gd name="connsiteY16" fmla="*/ 235148 h 1526510"/>
                <a:gd name="connsiteX0" fmla="*/ 242747 w 242747"/>
                <a:gd name="connsiteY0" fmla="*/ 235148 h 1526510"/>
                <a:gd name="connsiteX1" fmla="*/ 33741 w 242747"/>
                <a:gd name="connsiteY1" fmla="*/ 17 h 1526510"/>
                <a:gd name="connsiteX2" fmla="*/ 151 w 242747"/>
                <a:gd name="connsiteY2" fmla="*/ 59733 h 1526510"/>
                <a:gd name="connsiteX3" fmla="*/ 48670 w 242747"/>
                <a:gd name="connsiteY3" fmla="*/ 149306 h 1526510"/>
                <a:gd name="connsiteX4" fmla="*/ 150597 w 242747"/>
                <a:gd name="connsiteY4" fmla="*/ 236830 h 1526510"/>
                <a:gd name="connsiteX5" fmla="*/ 126259 w 242747"/>
                <a:gd name="connsiteY5" fmla="*/ 322935 h 1526510"/>
                <a:gd name="connsiteX6" fmla="*/ 78791 w 242747"/>
                <a:gd name="connsiteY6" fmla="*/ 414822 h 1526510"/>
                <a:gd name="connsiteX7" fmla="*/ 95139 w 242747"/>
                <a:gd name="connsiteY7" fmla="*/ 509284 h 1526510"/>
                <a:gd name="connsiteX8" fmla="*/ 157169 w 242747"/>
                <a:gd name="connsiteY8" fmla="*/ 586872 h 1526510"/>
                <a:gd name="connsiteX9" fmla="*/ 156696 w 242747"/>
                <a:gd name="connsiteY9" fmla="*/ 772906 h 1526510"/>
                <a:gd name="connsiteX10" fmla="*/ 156905 w 242747"/>
                <a:gd name="connsiteY10" fmla="*/ 1261515 h 1526510"/>
                <a:gd name="connsiteX11" fmla="*/ 89725 w 242747"/>
                <a:gd name="connsiteY11" fmla="*/ 1360604 h 1526510"/>
                <a:gd name="connsiteX12" fmla="*/ 129098 w 242747"/>
                <a:gd name="connsiteY12" fmla="*/ 1444396 h 1526510"/>
                <a:gd name="connsiteX13" fmla="*/ 186238 w 242747"/>
                <a:gd name="connsiteY13" fmla="*/ 1526505 h 1526510"/>
                <a:gd name="connsiteX14" fmla="*/ 230393 w 242747"/>
                <a:gd name="connsiteY14" fmla="*/ 1455697 h 1526510"/>
                <a:gd name="connsiteX15" fmla="*/ 231550 w 242747"/>
                <a:gd name="connsiteY15" fmla="*/ 1250319 h 1526510"/>
                <a:gd name="connsiteX16" fmla="*/ 242747 w 242747"/>
                <a:gd name="connsiteY16" fmla="*/ 235148 h 1526510"/>
                <a:gd name="connsiteX0" fmla="*/ 242747 w 242747"/>
                <a:gd name="connsiteY0" fmla="*/ 235148 h 1526510"/>
                <a:gd name="connsiteX1" fmla="*/ 33741 w 242747"/>
                <a:gd name="connsiteY1" fmla="*/ 17 h 1526510"/>
                <a:gd name="connsiteX2" fmla="*/ 151 w 242747"/>
                <a:gd name="connsiteY2" fmla="*/ 59733 h 1526510"/>
                <a:gd name="connsiteX3" fmla="*/ 48670 w 242747"/>
                <a:gd name="connsiteY3" fmla="*/ 149306 h 1526510"/>
                <a:gd name="connsiteX4" fmla="*/ 150597 w 242747"/>
                <a:gd name="connsiteY4" fmla="*/ 236830 h 1526510"/>
                <a:gd name="connsiteX5" fmla="*/ 126259 w 242747"/>
                <a:gd name="connsiteY5" fmla="*/ 322935 h 1526510"/>
                <a:gd name="connsiteX6" fmla="*/ 78791 w 242747"/>
                <a:gd name="connsiteY6" fmla="*/ 414822 h 1526510"/>
                <a:gd name="connsiteX7" fmla="*/ 95139 w 242747"/>
                <a:gd name="connsiteY7" fmla="*/ 509284 h 1526510"/>
                <a:gd name="connsiteX8" fmla="*/ 157169 w 242747"/>
                <a:gd name="connsiteY8" fmla="*/ 586872 h 1526510"/>
                <a:gd name="connsiteX9" fmla="*/ 156696 w 242747"/>
                <a:gd name="connsiteY9" fmla="*/ 772906 h 1526510"/>
                <a:gd name="connsiteX10" fmla="*/ 156905 w 242747"/>
                <a:gd name="connsiteY10" fmla="*/ 1253788 h 1526510"/>
                <a:gd name="connsiteX11" fmla="*/ 89725 w 242747"/>
                <a:gd name="connsiteY11" fmla="*/ 1360604 h 1526510"/>
                <a:gd name="connsiteX12" fmla="*/ 129098 w 242747"/>
                <a:gd name="connsiteY12" fmla="*/ 1444396 h 1526510"/>
                <a:gd name="connsiteX13" fmla="*/ 186238 w 242747"/>
                <a:gd name="connsiteY13" fmla="*/ 1526505 h 1526510"/>
                <a:gd name="connsiteX14" fmla="*/ 230393 w 242747"/>
                <a:gd name="connsiteY14" fmla="*/ 1455697 h 1526510"/>
                <a:gd name="connsiteX15" fmla="*/ 231550 w 242747"/>
                <a:gd name="connsiteY15" fmla="*/ 1250319 h 1526510"/>
                <a:gd name="connsiteX16" fmla="*/ 242747 w 242747"/>
                <a:gd name="connsiteY16" fmla="*/ 235148 h 1526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42747" h="1526510">
                  <a:moveTo>
                    <a:pt x="242747" y="235148"/>
                  </a:moveTo>
                  <a:cubicBezTo>
                    <a:pt x="243264" y="235401"/>
                    <a:pt x="40689" y="919"/>
                    <a:pt x="33741" y="17"/>
                  </a:cubicBezTo>
                  <a:cubicBezTo>
                    <a:pt x="26793" y="-885"/>
                    <a:pt x="-2337" y="34852"/>
                    <a:pt x="151" y="59733"/>
                  </a:cubicBezTo>
                  <a:cubicBezTo>
                    <a:pt x="2639" y="84615"/>
                    <a:pt x="23596" y="119790"/>
                    <a:pt x="48670" y="149306"/>
                  </a:cubicBezTo>
                  <a:cubicBezTo>
                    <a:pt x="73744" y="178822"/>
                    <a:pt x="137666" y="207892"/>
                    <a:pt x="150597" y="236830"/>
                  </a:cubicBezTo>
                  <a:cubicBezTo>
                    <a:pt x="163529" y="265768"/>
                    <a:pt x="138227" y="293270"/>
                    <a:pt x="126259" y="322935"/>
                  </a:cubicBezTo>
                  <a:cubicBezTo>
                    <a:pt x="114291" y="352600"/>
                    <a:pt x="83978" y="383764"/>
                    <a:pt x="78791" y="414822"/>
                  </a:cubicBezTo>
                  <a:cubicBezTo>
                    <a:pt x="73604" y="445880"/>
                    <a:pt x="82076" y="480609"/>
                    <a:pt x="95139" y="509284"/>
                  </a:cubicBezTo>
                  <a:cubicBezTo>
                    <a:pt x="108202" y="537959"/>
                    <a:pt x="157212" y="571268"/>
                    <a:pt x="157169" y="586872"/>
                  </a:cubicBezTo>
                  <a:cubicBezTo>
                    <a:pt x="157126" y="602476"/>
                    <a:pt x="155452" y="680213"/>
                    <a:pt x="156696" y="772906"/>
                  </a:cubicBezTo>
                  <a:cubicBezTo>
                    <a:pt x="157940" y="865599"/>
                    <a:pt x="168067" y="1155838"/>
                    <a:pt x="156905" y="1253788"/>
                  </a:cubicBezTo>
                  <a:cubicBezTo>
                    <a:pt x="145743" y="1351738"/>
                    <a:pt x="94359" y="1328836"/>
                    <a:pt x="89725" y="1360604"/>
                  </a:cubicBezTo>
                  <a:cubicBezTo>
                    <a:pt x="85091" y="1392372"/>
                    <a:pt x="102710" y="1424473"/>
                    <a:pt x="129098" y="1444396"/>
                  </a:cubicBezTo>
                  <a:cubicBezTo>
                    <a:pt x="155486" y="1464319"/>
                    <a:pt x="130720" y="1527198"/>
                    <a:pt x="186238" y="1526505"/>
                  </a:cubicBezTo>
                  <a:cubicBezTo>
                    <a:pt x="241756" y="1525812"/>
                    <a:pt x="227993" y="1519758"/>
                    <a:pt x="230393" y="1455697"/>
                  </a:cubicBezTo>
                  <a:cubicBezTo>
                    <a:pt x="232793" y="1391636"/>
                    <a:pt x="229491" y="1453744"/>
                    <a:pt x="231550" y="1250319"/>
                  </a:cubicBezTo>
                  <a:cubicBezTo>
                    <a:pt x="233609" y="1046894"/>
                    <a:pt x="242230" y="234895"/>
                    <a:pt x="242747" y="235148"/>
                  </a:cubicBezTo>
                  <a:close/>
                </a:path>
              </a:pathLst>
            </a:custGeom>
            <a:solidFill>
              <a:schemeClr val="tx2"/>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02" name="Group 101">
              <a:extLst>
                <a:ext uri="{FF2B5EF4-FFF2-40B4-BE49-F238E27FC236}">
                  <a16:creationId xmlns:a16="http://schemas.microsoft.com/office/drawing/2014/main" id="{92854759-98BE-38AA-5319-9B6CE08D6D6D}"/>
                </a:ext>
              </a:extLst>
            </p:cNvPr>
            <p:cNvGrpSpPr/>
            <p:nvPr/>
          </p:nvGrpSpPr>
          <p:grpSpPr>
            <a:xfrm>
              <a:off x="2380873" y="2051402"/>
              <a:ext cx="242747" cy="1317153"/>
              <a:chOff x="2380873" y="2051402"/>
              <a:chExt cx="242747" cy="1317153"/>
            </a:xfrm>
          </p:grpSpPr>
          <p:sp>
            <p:nvSpPr>
              <p:cNvPr id="100" name="Freeform: Shape 99">
                <a:extLst>
                  <a:ext uri="{FF2B5EF4-FFF2-40B4-BE49-F238E27FC236}">
                    <a16:creationId xmlns:a16="http://schemas.microsoft.com/office/drawing/2014/main" id="{4D4D63D3-43D5-C7A2-D7FD-F6478CE2ADC7}"/>
                  </a:ext>
                </a:extLst>
              </p:cNvPr>
              <p:cNvSpPr/>
              <p:nvPr/>
            </p:nvSpPr>
            <p:spPr bwMode="auto">
              <a:xfrm>
                <a:off x="2380873" y="2051402"/>
                <a:ext cx="242747" cy="1073794"/>
              </a:xfrm>
              <a:custGeom>
                <a:avLst/>
                <a:gdLst>
                  <a:gd name="connsiteX0" fmla="*/ 209007 w 242747"/>
                  <a:gd name="connsiteY0" fmla="*/ 16 h 1073794"/>
                  <a:gd name="connsiteX1" fmla="*/ 242597 w 242747"/>
                  <a:gd name="connsiteY1" fmla="*/ 59732 h 1073794"/>
                  <a:gd name="connsiteX2" fmla="*/ 194078 w 242747"/>
                  <a:gd name="connsiteY2" fmla="*/ 149305 h 1073794"/>
                  <a:gd name="connsiteX3" fmla="*/ 92151 w 242747"/>
                  <a:gd name="connsiteY3" fmla="*/ 236829 h 1073794"/>
                  <a:gd name="connsiteX4" fmla="*/ 116489 w 242747"/>
                  <a:gd name="connsiteY4" fmla="*/ 322934 h 1073794"/>
                  <a:gd name="connsiteX5" fmla="*/ 163957 w 242747"/>
                  <a:gd name="connsiteY5" fmla="*/ 414821 h 1073794"/>
                  <a:gd name="connsiteX6" fmla="*/ 147609 w 242747"/>
                  <a:gd name="connsiteY6" fmla="*/ 509283 h 1073794"/>
                  <a:gd name="connsiteX7" fmla="*/ 85579 w 242747"/>
                  <a:gd name="connsiteY7" fmla="*/ 586871 h 1073794"/>
                  <a:gd name="connsiteX8" fmla="*/ 86052 w 242747"/>
                  <a:gd name="connsiteY8" fmla="*/ 772905 h 1073794"/>
                  <a:gd name="connsiteX9" fmla="*/ 81295 w 242747"/>
                  <a:gd name="connsiteY9" fmla="*/ 1011375 h 1073794"/>
                  <a:gd name="connsiteX10" fmla="*/ 80756 w 242747"/>
                  <a:gd name="connsiteY10" fmla="*/ 1073794 h 1073794"/>
                  <a:gd name="connsiteX11" fmla="*/ 9368 w 242747"/>
                  <a:gd name="connsiteY11" fmla="*/ 1073794 h 1073794"/>
                  <a:gd name="connsiteX12" fmla="*/ 8653 w 242747"/>
                  <a:gd name="connsiteY12" fmla="*/ 1005842 h 1073794"/>
                  <a:gd name="connsiteX13" fmla="*/ 1 w 242747"/>
                  <a:gd name="connsiteY13" fmla="*/ 235147 h 1073794"/>
                  <a:gd name="connsiteX14" fmla="*/ 209007 w 242747"/>
                  <a:gd name="connsiteY14" fmla="*/ 16 h 10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42747" h="1073794">
                    <a:moveTo>
                      <a:pt x="209007" y="16"/>
                    </a:moveTo>
                    <a:cubicBezTo>
                      <a:pt x="215955" y="-886"/>
                      <a:pt x="245085" y="34851"/>
                      <a:pt x="242597" y="59732"/>
                    </a:cubicBezTo>
                    <a:cubicBezTo>
                      <a:pt x="240109" y="84614"/>
                      <a:pt x="219152" y="119789"/>
                      <a:pt x="194078" y="149305"/>
                    </a:cubicBezTo>
                    <a:cubicBezTo>
                      <a:pt x="169004" y="178821"/>
                      <a:pt x="105082" y="207891"/>
                      <a:pt x="92151" y="236829"/>
                    </a:cubicBezTo>
                    <a:cubicBezTo>
                      <a:pt x="79219" y="265767"/>
                      <a:pt x="104521" y="293269"/>
                      <a:pt x="116489" y="322934"/>
                    </a:cubicBezTo>
                    <a:cubicBezTo>
                      <a:pt x="128457" y="352599"/>
                      <a:pt x="158770" y="383763"/>
                      <a:pt x="163957" y="414821"/>
                    </a:cubicBezTo>
                    <a:cubicBezTo>
                      <a:pt x="169144" y="445879"/>
                      <a:pt x="160672" y="480608"/>
                      <a:pt x="147609" y="509283"/>
                    </a:cubicBezTo>
                    <a:cubicBezTo>
                      <a:pt x="134546" y="537958"/>
                      <a:pt x="85536" y="571267"/>
                      <a:pt x="85579" y="586871"/>
                    </a:cubicBezTo>
                    <a:cubicBezTo>
                      <a:pt x="85622" y="602475"/>
                      <a:pt x="87296" y="680212"/>
                      <a:pt x="86052" y="772905"/>
                    </a:cubicBezTo>
                    <a:cubicBezTo>
                      <a:pt x="85430" y="819251"/>
                      <a:pt x="82587" y="914984"/>
                      <a:pt x="81295" y="1011375"/>
                    </a:cubicBezTo>
                    <a:lnTo>
                      <a:pt x="80756" y="1073794"/>
                    </a:lnTo>
                    <a:lnTo>
                      <a:pt x="9368" y="1073794"/>
                    </a:lnTo>
                    <a:lnTo>
                      <a:pt x="8653" y="1005842"/>
                    </a:lnTo>
                    <a:cubicBezTo>
                      <a:pt x="5335" y="691659"/>
                      <a:pt x="389" y="234957"/>
                      <a:pt x="1" y="235147"/>
                    </a:cubicBezTo>
                    <a:cubicBezTo>
                      <a:pt x="-516" y="235400"/>
                      <a:pt x="202059" y="918"/>
                      <a:pt x="209007" y="16"/>
                    </a:cubicBezTo>
                    <a:close/>
                  </a:path>
                </a:pathLst>
              </a:custGeom>
              <a:solidFill>
                <a:schemeClr val="tx2"/>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 name="Freeform: Shape 95">
                <a:extLst>
                  <a:ext uri="{FF2B5EF4-FFF2-40B4-BE49-F238E27FC236}">
                    <a16:creationId xmlns:a16="http://schemas.microsoft.com/office/drawing/2014/main" id="{E52B6AB8-B3B5-A2BE-4E3B-7FAA8DD594F1}"/>
                  </a:ext>
                </a:extLst>
              </p:cNvPr>
              <p:cNvSpPr/>
              <p:nvPr/>
            </p:nvSpPr>
            <p:spPr bwMode="auto">
              <a:xfrm>
                <a:off x="2391178" y="3005532"/>
                <a:ext cx="143457" cy="363023"/>
              </a:xfrm>
              <a:custGeom>
                <a:avLst/>
                <a:gdLst>
                  <a:gd name="connsiteX0" fmla="*/ 0 w 143457"/>
                  <a:gd name="connsiteY0" fmla="*/ 0 h 363023"/>
                  <a:gd name="connsiteX1" fmla="*/ 71047 w 143457"/>
                  <a:gd name="connsiteY1" fmla="*/ 0 h 363023"/>
                  <a:gd name="connsiteX2" fmla="*/ 72291 w 143457"/>
                  <a:gd name="connsiteY2" fmla="*/ 45318 h 363023"/>
                  <a:gd name="connsiteX3" fmla="*/ 75538 w 143457"/>
                  <a:gd name="connsiteY3" fmla="*/ 90301 h 363023"/>
                  <a:gd name="connsiteX4" fmla="*/ 142718 w 143457"/>
                  <a:gd name="connsiteY4" fmla="*/ 197117 h 363023"/>
                  <a:gd name="connsiteX5" fmla="*/ 103345 w 143457"/>
                  <a:gd name="connsiteY5" fmla="*/ 280909 h 363023"/>
                  <a:gd name="connsiteX6" fmla="*/ 46205 w 143457"/>
                  <a:gd name="connsiteY6" fmla="*/ 363018 h 363023"/>
                  <a:gd name="connsiteX7" fmla="*/ 2050 w 143457"/>
                  <a:gd name="connsiteY7" fmla="*/ 292210 h 363023"/>
                  <a:gd name="connsiteX8" fmla="*/ 893 w 143457"/>
                  <a:gd name="connsiteY8" fmla="*/ 86832 h 363023"/>
                  <a:gd name="connsiteX9" fmla="*/ 434 w 143457"/>
                  <a:gd name="connsiteY9" fmla="*/ 41905 h 363023"/>
                  <a:gd name="connsiteX10" fmla="*/ 0 w 143457"/>
                  <a:gd name="connsiteY10" fmla="*/ 0 h 3630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3457" h="363023">
                    <a:moveTo>
                      <a:pt x="0" y="0"/>
                    </a:moveTo>
                    <a:lnTo>
                      <a:pt x="71047" y="0"/>
                    </a:lnTo>
                    <a:lnTo>
                      <a:pt x="72291" y="45318"/>
                    </a:lnTo>
                    <a:cubicBezTo>
                      <a:pt x="73080" y="62809"/>
                      <a:pt x="74143" y="78057"/>
                      <a:pt x="75538" y="90301"/>
                    </a:cubicBezTo>
                    <a:cubicBezTo>
                      <a:pt x="86700" y="188251"/>
                      <a:pt x="138084" y="165349"/>
                      <a:pt x="142718" y="197117"/>
                    </a:cubicBezTo>
                    <a:cubicBezTo>
                      <a:pt x="147352" y="228885"/>
                      <a:pt x="129733" y="260986"/>
                      <a:pt x="103345" y="280909"/>
                    </a:cubicBezTo>
                    <a:cubicBezTo>
                      <a:pt x="76957" y="300832"/>
                      <a:pt x="101723" y="363711"/>
                      <a:pt x="46205" y="363018"/>
                    </a:cubicBezTo>
                    <a:cubicBezTo>
                      <a:pt x="-9313" y="362325"/>
                      <a:pt x="4450" y="356271"/>
                      <a:pt x="2050" y="292210"/>
                    </a:cubicBezTo>
                    <a:cubicBezTo>
                      <a:pt x="-350" y="228149"/>
                      <a:pt x="2952" y="290257"/>
                      <a:pt x="893" y="86832"/>
                    </a:cubicBezTo>
                    <a:cubicBezTo>
                      <a:pt x="764" y="74118"/>
                      <a:pt x="610" y="59027"/>
                      <a:pt x="434" y="41905"/>
                    </a:cubicBezTo>
                    <a:lnTo>
                      <a:pt x="0" y="0"/>
                    </a:lnTo>
                    <a:close/>
                  </a:path>
                </a:pathLst>
              </a:custGeom>
              <a:solidFill>
                <a:schemeClr val="tx2"/>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112" name="Group 111">
            <a:extLst>
              <a:ext uri="{FF2B5EF4-FFF2-40B4-BE49-F238E27FC236}">
                <a16:creationId xmlns:a16="http://schemas.microsoft.com/office/drawing/2014/main" id="{3A4DA168-AE22-F630-F559-D0D4F29618C1}"/>
              </a:ext>
            </a:extLst>
          </p:cNvPr>
          <p:cNvGrpSpPr/>
          <p:nvPr/>
        </p:nvGrpSpPr>
        <p:grpSpPr>
          <a:xfrm>
            <a:off x="4459799" y="1897160"/>
            <a:ext cx="567738" cy="1604338"/>
            <a:chOff x="4459799" y="1897160"/>
            <a:chExt cx="567738" cy="1604338"/>
          </a:xfrm>
        </p:grpSpPr>
        <p:sp>
          <p:nvSpPr>
            <p:cNvPr id="92" name="Oval 91">
              <a:extLst>
                <a:ext uri="{FF2B5EF4-FFF2-40B4-BE49-F238E27FC236}">
                  <a16:creationId xmlns:a16="http://schemas.microsoft.com/office/drawing/2014/main" id="{4F31BB80-F1BE-4B0C-5C4E-513A6269CF82}"/>
                </a:ext>
              </a:extLst>
            </p:cNvPr>
            <p:cNvSpPr/>
            <p:nvPr/>
          </p:nvSpPr>
          <p:spPr bwMode="auto">
            <a:xfrm>
              <a:off x="4563479" y="1897160"/>
              <a:ext cx="344639" cy="273434"/>
            </a:xfrm>
            <a:prstGeom prst="ellipse">
              <a:avLst/>
            </a:prstGeom>
            <a:solidFill>
              <a:schemeClr val="accent2">
                <a:lumMod val="40000"/>
                <a:lumOff val="60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07" name="Group 106">
              <a:extLst>
                <a:ext uri="{FF2B5EF4-FFF2-40B4-BE49-F238E27FC236}">
                  <a16:creationId xmlns:a16="http://schemas.microsoft.com/office/drawing/2014/main" id="{4FBA19FA-D04C-186F-19C5-80F25A469D81}"/>
                </a:ext>
              </a:extLst>
            </p:cNvPr>
            <p:cNvGrpSpPr/>
            <p:nvPr/>
          </p:nvGrpSpPr>
          <p:grpSpPr>
            <a:xfrm>
              <a:off x="4768761" y="2004510"/>
              <a:ext cx="258776" cy="1494497"/>
              <a:chOff x="4768761" y="2004510"/>
              <a:chExt cx="258776" cy="1494497"/>
            </a:xfrm>
            <a:solidFill>
              <a:schemeClr val="accent6"/>
            </a:solidFill>
          </p:grpSpPr>
          <p:sp>
            <p:nvSpPr>
              <p:cNvPr id="105" name="Freeform: Shape 104">
                <a:extLst>
                  <a:ext uri="{FF2B5EF4-FFF2-40B4-BE49-F238E27FC236}">
                    <a16:creationId xmlns:a16="http://schemas.microsoft.com/office/drawing/2014/main" id="{A1195841-2113-5A0B-F2B5-87D4BAD1AC88}"/>
                  </a:ext>
                </a:extLst>
              </p:cNvPr>
              <p:cNvSpPr/>
              <p:nvPr/>
            </p:nvSpPr>
            <p:spPr bwMode="auto">
              <a:xfrm>
                <a:off x="4770882" y="2004510"/>
                <a:ext cx="256655" cy="1202763"/>
              </a:xfrm>
              <a:custGeom>
                <a:avLst/>
                <a:gdLst>
                  <a:gd name="connsiteX0" fmla="*/ 209007 w 242747"/>
                  <a:gd name="connsiteY0" fmla="*/ 16 h 1073794"/>
                  <a:gd name="connsiteX1" fmla="*/ 242597 w 242747"/>
                  <a:gd name="connsiteY1" fmla="*/ 59732 h 1073794"/>
                  <a:gd name="connsiteX2" fmla="*/ 194078 w 242747"/>
                  <a:gd name="connsiteY2" fmla="*/ 149305 h 1073794"/>
                  <a:gd name="connsiteX3" fmla="*/ 92151 w 242747"/>
                  <a:gd name="connsiteY3" fmla="*/ 236829 h 1073794"/>
                  <a:gd name="connsiteX4" fmla="*/ 116489 w 242747"/>
                  <a:gd name="connsiteY4" fmla="*/ 322934 h 1073794"/>
                  <a:gd name="connsiteX5" fmla="*/ 163957 w 242747"/>
                  <a:gd name="connsiteY5" fmla="*/ 414821 h 1073794"/>
                  <a:gd name="connsiteX6" fmla="*/ 147609 w 242747"/>
                  <a:gd name="connsiteY6" fmla="*/ 509283 h 1073794"/>
                  <a:gd name="connsiteX7" fmla="*/ 85579 w 242747"/>
                  <a:gd name="connsiteY7" fmla="*/ 586871 h 1073794"/>
                  <a:gd name="connsiteX8" fmla="*/ 86052 w 242747"/>
                  <a:gd name="connsiteY8" fmla="*/ 772905 h 1073794"/>
                  <a:gd name="connsiteX9" fmla="*/ 81295 w 242747"/>
                  <a:gd name="connsiteY9" fmla="*/ 1011375 h 1073794"/>
                  <a:gd name="connsiteX10" fmla="*/ 80756 w 242747"/>
                  <a:gd name="connsiteY10" fmla="*/ 1073794 h 1073794"/>
                  <a:gd name="connsiteX11" fmla="*/ 9368 w 242747"/>
                  <a:gd name="connsiteY11" fmla="*/ 1073794 h 1073794"/>
                  <a:gd name="connsiteX12" fmla="*/ 8653 w 242747"/>
                  <a:gd name="connsiteY12" fmla="*/ 1005842 h 1073794"/>
                  <a:gd name="connsiteX13" fmla="*/ 1 w 242747"/>
                  <a:gd name="connsiteY13" fmla="*/ 235147 h 1073794"/>
                  <a:gd name="connsiteX14" fmla="*/ 209007 w 242747"/>
                  <a:gd name="connsiteY14" fmla="*/ 16 h 1073794"/>
                  <a:gd name="connsiteX0" fmla="*/ 209007 w 244102"/>
                  <a:gd name="connsiteY0" fmla="*/ 6142 h 1079920"/>
                  <a:gd name="connsiteX1" fmla="*/ 242597 w 244102"/>
                  <a:gd name="connsiteY1" fmla="*/ 65858 h 1079920"/>
                  <a:gd name="connsiteX2" fmla="*/ 194078 w 244102"/>
                  <a:gd name="connsiteY2" fmla="*/ 155431 h 1079920"/>
                  <a:gd name="connsiteX3" fmla="*/ 92151 w 244102"/>
                  <a:gd name="connsiteY3" fmla="*/ 242955 h 1079920"/>
                  <a:gd name="connsiteX4" fmla="*/ 116489 w 244102"/>
                  <a:gd name="connsiteY4" fmla="*/ 329060 h 1079920"/>
                  <a:gd name="connsiteX5" fmla="*/ 163957 w 244102"/>
                  <a:gd name="connsiteY5" fmla="*/ 420947 h 1079920"/>
                  <a:gd name="connsiteX6" fmla="*/ 147609 w 244102"/>
                  <a:gd name="connsiteY6" fmla="*/ 515409 h 1079920"/>
                  <a:gd name="connsiteX7" fmla="*/ 85579 w 244102"/>
                  <a:gd name="connsiteY7" fmla="*/ 592997 h 1079920"/>
                  <a:gd name="connsiteX8" fmla="*/ 86052 w 244102"/>
                  <a:gd name="connsiteY8" fmla="*/ 779031 h 1079920"/>
                  <a:gd name="connsiteX9" fmla="*/ 81295 w 244102"/>
                  <a:gd name="connsiteY9" fmla="*/ 1017501 h 1079920"/>
                  <a:gd name="connsiteX10" fmla="*/ 80756 w 244102"/>
                  <a:gd name="connsiteY10" fmla="*/ 1079920 h 1079920"/>
                  <a:gd name="connsiteX11" fmla="*/ 9368 w 244102"/>
                  <a:gd name="connsiteY11" fmla="*/ 1079920 h 1079920"/>
                  <a:gd name="connsiteX12" fmla="*/ 8653 w 244102"/>
                  <a:gd name="connsiteY12" fmla="*/ 1011968 h 1079920"/>
                  <a:gd name="connsiteX13" fmla="*/ 1 w 244102"/>
                  <a:gd name="connsiteY13" fmla="*/ 218570 h 1079920"/>
                  <a:gd name="connsiteX14" fmla="*/ 209007 w 244102"/>
                  <a:gd name="connsiteY14" fmla="*/ 6142 h 1079920"/>
                  <a:gd name="connsiteX0" fmla="*/ 200598 w 234953"/>
                  <a:gd name="connsiteY0" fmla="*/ 4977 h 1078755"/>
                  <a:gd name="connsiteX1" fmla="*/ 234188 w 234953"/>
                  <a:gd name="connsiteY1" fmla="*/ 64693 h 1078755"/>
                  <a:gd name="connsiteX2" fmla="*/ 185669 w 234953"/>
                  <a:gd name="connsiteY2" fmla="*/ 154266 h 1078755"/>
                  <a:gd name="connsiteX3" fmla="*/ 83742 w 234953"/>
                  <a:gd name="connsiteY3" fmla="*/ 241790 h 1078755"/>
                  <a:gd name="connsiteX4" fmla="*/ 108080 w 234953"/>
                  <a:gd name="connsiteY4" fmla="*/ 327895 h 1078755"/>
                  <a:gd name="connsiteX5" fmla="*/ 155548 w 234953"/>
                  <a:gd name="connsiteY5" fmla="*/ 419782 h 1078755"/>
                  <a:gd name="connsiteX6" fmla="*/ 139200 w 234953"/>
                  <a:gd name="connsiteY6" fmla="*/ 514244 h 1078755"/>
                  <a:gd name="connsiteX7" fmla="*/ 77170 w 234953"/>
                  <a:gd name="connsiteY7" fmla="*/ 591832 h 1078755"/>
                  <a:gd name="connsiteX8" fmla="*/ 77643 w 234953"/>
                  <a:gd name="connsiteY8" fmla="*/ 777866 h 1078755"/>
                  <a:gd name="connsiteX9" fmla="*/ 72886 w 234953"/>
                  <a:gd name="connsiteY9" fmla="*/ 1016336 h 1078755"/>
                  <a:gd name="connsiteX10" fmla="*/ 72347 w 234953"/>
                  <a:gd name="connsiteY10" fmla="*/ 1078755 h 1078755"/>
                  <a:gd name="connsiteX11" fmla="*/ 959 w 234953"/>
                  <a:gd name="connsiteY11" fmla="*/ 1078755 h 1078755"/>
                  <a:gd name="connsiteX12" fmla="*/ 244 w 234953"/>
                  <a:gd name="connsiteY12" fmla="*/ 1010803 h 1078755"/>
                  <a:gd name="connsiteX13" fmla="*/ 28273 w 234953"/>
                  <a:gd name="connsiteY13" fmla="*/ 196974 h 1078755"/>
                  <a:gd name="connsiteX14" fmla="*/ 200598 w 234953"/>
                  <a:gd name="connsiteY14" fmla="*/ 4977 h 1078755"/>
                  <a:gd name="connsiteX0" fmla="*/ 203767 w 238725"/>
                  <a:gd name="connsiteY0" fmla="*/ 6142 h 1079920"/>
                  <a:gd name="connsiteX1" fmla="*/ 237357 w 238725"/>
                  <a:gd name="connsiteY1" fmla="*/ 65858 h 1079920"/>
                  <a:gd name="connsiteX2" fmla="*/ 188838 w 238725"/>
                  <a:gd name="connsiteY2" fmla="*/ 155431 h 1079920"/>
                  <a:gd name="connsiteX3" fmla="*/ 86911 w 238725"/>
                  <a:gd name="connsiteY3" fmla="*/ 242955 h 1079920"/>
                  <a:gd name="connsiteX4" fmla="*/ 111249 w 238725"/>
                  <a:gd name="connsiteY4" fmla="*/ 329060 h 1079920"/>
                  <a:gd name="connsiteX5" fmla="*/ 158717 w 238725"/>
                  <a:gd name="connsiteY5" fmla="*/ 420947 h 1079920"/>
                  <a:gd name="connsiteX6" fmla="*/ 142369 w 238725"/>
                  <a:gd name="connsiteY6" fmla="*/ 515409 h 1079920"/>
                  <a:gd name="connsiteX7" fmla="*/ 80339 w 238725"/>
                  <a:gd name="connsiteY7" fmla="*/ 592997 h 1079920"/>
                  <a:gd name="connsiteX8" fmla="*/ 80812 w 238725"/>
                  <a:gd name="connsiteY8" fmla="*/ 779031 h 1079920"/>
                  <a:gd name="connsiteX9" fmla="*/ 76055 w 238725"/>
                  <a:gd name="connsiteY9" fmla="*/ 1017501 h 1079920"/>
                  <a:gd name="connsiteX10" fmla="*/ 75516 w 238725"/>
                  <a:gd name="connsiteY10" fmla="*/ 1079920 h 1079920"/>
                  <a:gd name="connsiteX11" fmla="*/ 4128 w 238725"/>
                  <a:gd name="connsiteY11" fmla="*/ 1079920 h 1079920"/>
                  <a:gd name="connsiteX12" fmla="*/ 3413 w 238725"/>
                  <a:gd name="connsiteY12" fmla="*/ 1011968 h 1079920"/>
                  <a:gd name="connsiteX13" fmla="*/ 1 w 238725"/>
                  <a:gd name="connsiteY13" fmla="*/ 218572 h 1079920"/>
                  <a:gd name="connsiteX14" fmla="*/ 203767 w 238725"/>
                  <a:gd name="connsiteY14" fmla="*/ 6142 h 1079920"/>
                  <a:gd name="connsiteX0" fmla="*/ 203767 w 238725"/>
                  <a:gd name="connsiteY0" fmla="*/ 6142 h 1079920"/>
                  <a:gd name="connsiteX1" fmla="*/ 237357 w 238725"/>
                  <a:gd name="connsiteY1" fmla="*/ 65858 h 1079920"/>
                  <a:gd name="connsiteX2" fmla="*/ 188838 w 238725"/>
                  <a:gd name="connsiteY2" fmla="*/ 155431 h 1079920"/>
                  <a:gd name="connsiteX3" fmla="*/ 79051 w 238725"/>
                  <a:gd name="connsiteY3" fmla="*/ 281549 h 1079920"/>
                  <a:gd name="connsiteX4" fmla="*/ 111249 w 238725"/>
                  <a:gd name="connsiteY4" fmla="*/ 329060 h 1079920"/>
                  <a:gd name="connsiteX5" fmla="*/ 158717 w 238725"/>
                  <a:gd name="connsiteY5" fmla="*/ 420947 h 1079920"/>
                  <a:gd name="connsiteX6" fmla="*/ 142369 w 238725"/>
                  <a:gd name="connsiteY6" fmla="*/ 515409 h 1079920"/>
                  <a:gd name="connsiteX7" fmla="*/ 80339 w 238725"/>
                  <a:gd name="connsiteY7" fmla="*/ 592997 h 1079920"/>
                  <a:gd name="connsiteX8" fmla="*/ 80812 w 238725"/>
                  <a:gd name="connsiteY8" fmla="*/ 779031 h 1079920"/>
                  <a:gd name="connsiteX9" fmla="*/ 76055 w 238725"/>
                  <a:gd name="connsiteY9" fmla="*/ 1017501 h 1079920"/>
                  <a:gd name="connsiteX10" fmla="*/ 75516 w 238725"/>
                  <a:gd name="connsiteY10" fmla="*/ 1079920 h 1079920"/>
                  <a:gd name="connsiteX11" fmla="*/ 4128 w 238725"/>
                  <a:gd name="connsiteY11" fmla="*/ 1079920 h 1079920"/>
                  <a:gd name="connsiteX12" fmla="*/ 3413 w 238725"/>
                  <a:gd name="connsiteY12" fmla="*/ 1011968 h 1079920"/>
                  <a:gd name="connsiteX13" fmla="*/ 1 w 238725"/>
                  <a:gd name="connsiteY13" fmla="*/ 218572 h 1079920"/>
                  <a:gd name="connsiteX14" fmla="*/ 203767 w 238725"/>
                  <a:gd name="connsiteY14" fmla="*/ 6142 h 1079920"/>
                  <a:gd name="connsiteX0" fmla="*/ 203767 w 238725"/>
                  <a:gd name="connsiteY0" fmla="*/ 6142 h 1079920"/>
                  <a:gd name="connsiteX1" fmla="*/ 237357 w 238725"/>
                  <a:gd name="connsiteY1" fmla="*/ 65858 h 1079920"/>
                  <a:gd name="connsiteX2" fmla="*/ 188838 w 238725"/>
                  <a:gd name="connsiteY2" fmla="*/ 155431 h 1079920"/>
                  <a:gd name="connsiteX3" fmla="*/ 79051 w 238725"/>
                  <a:gd name="connsiteY3" fmla="*/ 281549 h 1079920"/>
                  <a:gd name="connsiteX4" fmla="*/ 111249 w 238725"/>
                  <a:gd name="connsiteY4" fmla="*/ 363113 h 1079920"/>
                  <a:gd name="connsiteX5" fmla="*/ 158717 w 238725"/>
                  <a:gd name="connsiteY5" fmla="*/ 420947 h 1079920"/>
                  <a:gd name="connsiteX6" fmla="*/ 142369 w 238725"/>
                  <a:gd name="connsiteY6" fmla="*/ 515409 h 1079920"/>
                  <a:gd name="connsiteX7" fmla="*/ 80339 w 238725"/>
                  <a:gd name="connsiteY7" fmla="*/ 592997 h 1079920"/>
                  <a:gd name="connsiteX8" fmla="*/ 80812 w 238725"/>
                  <a:gd name="connsiteY8" fmla="*/ 779031 h 1079920"/>
                  <a:gd name="connsiteX9" fmla="*/ 76055 w 238725"/>
                  <a:gd name="connsiteY9" fmla="*/ 1017501 h 1079920"/>
                  <a:gd name="connsiteX10" fmla="*/ 75516 w 238725"/>
                  <a:gd name="connsiteY10" fmla="*/ 1079920 h 1079920"/>
                  <a:gd name="connsiteX11" fmla="*/ 4128 w 238725"/>
                  <a:gd name="connsiteY11" fmla="*/ 1079920 h 1079920"/>
                  <a:gd name="connsiteX12" fmla="*/ 3413 w 238725"/>
                  <a:gd name="connsiteY12" fmla="*/ 1011968 h 1079920"/>
                  <a:gd name="connsiteX13" fmla="*/ 1 w 238725"/>
                  <a:gd name="connsiteY13" fmla="*/ 218572 h 1079920"/>
                  <a:gd name="connsiteX14" fmla="*/ 203767 w 238725"/>
                  <a:gd name="connsiteY14" fmla="*/ 6142 h 1079920"/>
                  <a:gd name="connsiteX0" fmla="*/ 203767 w 238725"/>
                  <a:gd name="connsiteY0" fmla="*/ 6142 h 1079920"/>
                  <a:gd name="connsiteX1" fmla="*/ 237357 w 238725"/>
                  <a:gd name="connsiteY1" fmla="*/ 65858 h 1079920"/>
                  <a:gd name="connsiteX2" fmla="*/ 188838 w 238725"/>
                  <a:gd name="connsiteY2" fmla="*/ 155431 h 1079920"/>
                  <a:gd name="connsiteX3" fmla="*/ 79051 w 238725"/>
                  <a:gd name="connsiteY3" fmla="*/ 281549 h 1079920"/>
                  <a:gd name="connsiteX4" fmla="*/ 111249 w 238725"/>
                  <a:gd name="connsiteY4" fmla="*/ 363113 h 1079920"/>
                  <a:gd name="connsiteX5" fmla="*/ 182297 w 238725"/>
                  <a:gd name="connsiteY5" fmla="*/ 420947 h 1079920"/>
                  <a:gd name="connsiteX6" fmla="*/ 142369 w 238725"/>
                  <a:gd name="connsiteY6" fmla="*/ 515409 h 1079920"/>
                  <a:gd name="connsiteX7" fmla="*/ 80339 w 238725"/>
                  <a:gd name="connsiteY7" fmla="*/ 592997 h 1079920"/>
                  <a:gd name="connsiteX8" fmla="*/ 80812 w 238725"/>
                  <a:gd name="connsiteY8" fmla="*/ 779031 h 1079920"/>
                  <a:gd name="connsiteX9" fmla="*/ 76055 w 238725"/>
                  <a:gd name="connsiteY9" fmla="*/ 1017501 h 1079920"/>
                  <a:gd name="connsiteX10" fmla="*/ 75516 w 238725"/>
                  <a:gd name="connsiteY10" fmla="*/ 1079920 h 1079920"/>
                  <a:gd name="connsiteX11" fmla="*/ 4128 w 238725"/>
                  <a:gd name="connsiteY11" fmla="*/ 1079920 h 1079920"/>
                  <a:gd name="connsiteX12" fmla="*/ 3413 w 238725"/>
                  <a:gd name="connsiteY12" fmla="*/ 1011968 h 1079920"/>
                  <a:gd name="connsiteX13" fmla="*/ 1 w 238725"/>
                  <a:gd name="connsiteY13" fmla="*/ 218572 h 1079920"/>
                  <a:gd name="connsiteX14" fmla="*/ 203767 w 238725"/>
                  <a:gd name="connsiteY14" fmla="*/ 6142 h 1079920"/>
                  <a:gd name="connsiteX0" fmla="*/ 203767 w 238725"/>
                  <a:gd name="connsiteY0" fmla="*/ 6142 h 1079920"/>
                  <a:gd name="connsiteX1" fmla="*/ 237357 w 238725"/>
                  <a:gd name="connsiteY1" fmla="*/ 65858 h 1079920"/>
                  <a:gd name="connsiteX2" fmla="*/ 188838 w 238725"/>
                  <a:gd name="connsiteY2" fmla="*/ 155431 h 1079920"/>
                  <a:gd name="connsiteX3" fmla="*/ 79051 w 238725"/>
                  <a:gd name="connsiteY3" fmla="*/ 281549 h 1079920"/>
                  <a:gd name="connsiteX4" fmla="*/ 111249 w 238725"/>
                  <a:gd name="connsiteY4" fmla="*/ 363113 h 1079920"/>
                  <a:gd name="connsiteX5" fmla="*/ 182297 w 238725"/>
                  <a:gd name="connsiteY5" fmla="*/ 420947 h 1079920"/>
                  <a:gd name="connsiteX6" fmla="*/ 152849 w 238725"/>
                  <a:gd name="connsiteY6" fmla="*/ 524489 h 1079920"/>
                  <a:gd name="connsiteX7" fmla="*/ 80339 w 238725"/>
                  <a:gd name="connsiteY7" fmla="*/ 592997 h 1079920"/>
                  <a:gd name="connsiteX8" fmla="*/ 80812 w 238725"/>
                  <a:gd name="connsiteY8" fmla="*/ 779031 h 1079920"/>
                  <a:gd name="connsiteX9" fmla="*/ 76055 w 238725"/>
                  <a:gd name="connsiteY9" fmla="*/ 1017501 h 1079920"/>
                  <a:gd name="connsiteX10" fmla="*/ 75516 w 238725"/>
                  <a:gd name="connsiteY10" fmla="*/ 1079920 h 1079920"/>
                  <a:gd name="connsiteX11" fmla="*/ 4128 w 238725"/>
                  <a:gd name="connsiteY11" fmla="*/ 1079920 h 1079920"/>
                  <a:gd name="connsiteX12" fmla="*/ 3413 w 238725"/>
                  <a:gd name="connsiteY12" fmla="*/ 1011968 h 1079920"/>
                  <a:gd name="connsiteX13" fmla="*/ 1 w 238725"/>
                  <a:gd name="connsiteY13" fmla="*/ 218572 h 1079920"/>
                  <a:gd name="connsiteX14" fmla="*/ 203767 w 238725"/>
                  <a:gd name="connsiteY14" fmla="*/ 6142 h 1079920"/>
                  <a:gd name="connsiteX0" fmla="*/ 203767 w 238725"/>
                  <a:gd name="connsiteY0" fmla="*/ 6142 h 1079920"/>
                  <a:gd name="connsiteX1" fmla="*/ 237357 w 238725"/>
                  <a:gd name="connsiteY1" fmla="*/ 65858 h 1079920"/>
                  <a:gd name="connsiteX2" fmla="*/ 188838 w 238725"/>
                  <a:gd name="connsiteY2" fmla="*/ 155431 h 1079920"/>
                  <a:gd name="connsiteX3" fmla="*/ 79051 w 238725"/>
                  <a:gd name="connsiteY3" fmla="*/ 281549 h 1079920"/>
                  <a:gd name="connsiteX4" fmla="*/ 111249 w 238725"/>
                  <a:gd name="connsiteY4" fmla="*/ 349492 h 1079920"/>
                  <a:gd name="connsiteX5" fmla="*/ 182297 w 238725"/>
                  <a:gd name="connsiteY5" fmla="*/ 420947 h 1079920"/>
                  <a:gd name="connsiteX6" fmla="*/ 152849 w 238725"/>
                  <a:gd name="connsiteY6" fmla="*/ 524489 h 1079920"/>
                  <a:gd name="connsiteX7" fmla="*/ 80339 w 238725"/>
                  <a:gd name="connsiteY7" fmla="*/ 592997 h 1079920"/>
                  <a:gd name="connsiteX8" fmla="*/ 80812 w 238725"/>
                  <a:gd name="connsiteY8" fmla="*/ 779031 h 1079920"/>
                  <a:gd name="connsiteX9" fmla="*/ 76055 w 238725"/>
                  <a:gd name="connsiteY9" fmla="*/ 1017501 h 1079920"/>
                  <a:gd name="connsiteX10" fmla="*/ 75516 w 238725"/>
                  <a:gd name="connsiteY10" fmla="*/ 1079920 h 1079920"/>
                  <a:gd name="connsiteX11" fmla="*/ 4128 w 238725"/>
                  <a:gd name="connsiteY11" fmla="*/ 1079920 h 1079920"/>
                  <a:gd name="connsiteX12" fmla="*/ 3413 w 238725"/>
                  <a:gd name="connsiteY12" fmla="*/ 1011968 h 1079920"/>
                  <a:gd name="connsiteX13" fmla="*/ 1 w 238725"/>
                  <a:gd name="connsiteY13" fmla="*/ 218572 h 1079920"/>
                  <a:gd name="connsiteX14" fmla="*/ 203767 w 238725"/>
                  <a:gd name="connsiteY14" fmla="*/ 6142 h 1079920"/>
                  <a:gd name="connsiteX0" fmla="*/ 203767 w 238725"/>
                  <a:gd name="connsiteY0" fmla="*/ 6142 h 1079920"/>
                  <a:gd name="connsiteX1" fmla="*/ 237357 w 238725"/>
                  <a:gd name="connsiteY1" fmla="*/ 65858 h 1079920"/>
                  <a:gd name="connsiteX2" fmla="*/ 188838 w 238725"/>
                  <a:gd name="connsiteY2" fmla="*/ 155431 h 1079920"/>
                  <a:gd name="connsiteX3" fmla="*/ 79051 w 238725"/>
                  <a:gd name="connsiteY3" fmla="*/ 281549 h 1079920"/>
                  <a:gd name="connsiteX4" fmla="*/ 111249 w 238725"/>
                  <a:gd name="connsiteY4" fmla="*/ 349492 h 1079920"/>
                  <a:gd name="connsiteX5" fmla="*/ 182297 w 238725"/>
                  <a:gd name="connsiteY5" fmla="*/ 420947 h 1079920"/>
                  <a:gd name="connsiteX6" fmla="*/ 152849 w 238725"/>
                  <a:gd name="connsiteY6" fmla="*/ 524489 h 1079920"/>
                  <a:gd name="connsiteX7" fmla="*/ 80339 w 238725"/>
                  <a:gd name="connsiteY7" fmla="*/ 592997 h 1079920"/>
                  <a:gd name="connsiteX8" fmla="*/ 80812 w 238725"/>
                  <a:gd name="connsiteY8" fmla="*/ 779031 h 1079920"/>
                  <a:gd name="connsiteX9" fmla="*/ 76055 w 238725"/>
                  <a:gd name="connsiteY9" fmla="*/ 1017501 h 1079920"/>
                  <a:gd name="connsiteX10" fmla="*/ 75516 w 238725"/>
                  <a:gd name="connsiteY10" fmla="*/ 1079920 h 1079920"/>
                  <a:gd name="connsiteX11" fmla="*/ 4128 w 238725"/>
                  <a:gd name="connsiteY11" fmla="*/ 1079920 h 1079920"/>
                  <a:gd name="connsiteX12" fmla="*/ 3413 w 238725"/>
                  <a:gd name="connsiteY12" fmla="*/ 1011968 h 1079920"/>
                  <a:gd name="connsiteX13" fmla="*/ 1 w 238725"/>
                  <a:gd name="connsiteY13" fmla="*/ 218572 h 1079920"/>
                  <a:gd name="connsiteX14" fmla="*/ 203767 w 238725"/>
                  <a:gd name="connsiteY14" fmla="*/ 6142 h 1079920"/>
                  <a:gd name="connsiteX0" fmla="*/ 203767 w 238725"/>
                  <a:gd name="connsiteY0" fmla="*/ 6142 h 1079920"/>
                  <a:gd name="connsiteX1" fmla="*/ 237357 w 238725"/>
                  <a:gd name="connsiteY1" fmla="*/ 65858 h 1079920"/>
                  <a:gd name="connsiteX2" fmla="*/ 188838 w 238725"/>
                  <a:gd name="connsiteY2" fmla="*/ 155431 h 1079920"/>
                  <a:gd name="connsiteX3" fmla="*/ 79051 w 238725"/>
                  <a:gd name="connsiteY3" fmla="*/ 281549 h 1079920"/>
                  <a:gd name="connsiteX4" fmla="*/ 111249 w 238725"/>
                  <a:gd name="connsiteY4" fmla="*/ 349492 h 1079920"/>
                  <a:gd name="connsiteX5" fmla="*/ 182297 w 238725"/>
                  <a:gd name="connsiteY5" fmla="*/ 420947 h 1079920"/>
                  <a:gd name="connsiteX6" fmla="*/ 152849 w 238725"/>
                  <a:gd name="connsiteY6" fmla="*/ 524489 h 1079920"/>
                  <a:gd name="connsiteX7" fmla="*/ 80339 w 238725"/>
                  <a:gd name="connsiteY7" fmla="*/ 592997 h 1079920"/>
                  <a:gd name="connsiteX8" fmla="*/ 80812 w 238725"/>
                  <a:gd name="connsiteY8" fmla="*/ 779031 h 1079920"/>
                  <a:gd name="connsiteX9" fmla="*/ 76055 w 238725"/>
                  <a:gd name="connsiteY9" fmla="*/ 1017501 h 1079920"/>
                  <a:gd name="connsiteX10" fmla="*/ 75516 w 238725"/>
                  <a:gd name="connsiteY10" fmla="*/ 1079920 h 1079920"/>
                  <a:gd name="connsiteX11" fmla="*/ 4128 w 238725"/>
                  <a:gd name="connsiteY11" fmla="*/ 1079920 h 1079920"/>
                  <a:gd name="connsiteX12" fmla="*/ 3413 w 238725"/>
                  <a:gd name="connsiteY12" fmla="*/ 1011968 h 1079920"/>
                  <a:gd name="connsiteX13" fmla="*/ 1 w 238725"/>
                  <a:gd name="connsiteY13" fmla="*/ 218572 h 1079920"/>
                  <a:gd name="connsiteX14" fmla="*/ 203767 w 238725"/>
                  <a:gd name="connsiteY14" fmla="*/ 6142 h 1079920"/>
                  <a:gd name="connsiteX0" fmla="*/ 203767 w 238725"/>
                  <a:gd name="connsiteY0" fmla="*/ 6142 h 1079920"/>
                  <a:gd name="connsiteX1" fmla="*/ 237357 w 238725"/>
                  <a:gd name="connsiteY1" fmla="*/ 65858 h 1079920"/>
                  <a:gd name="connsiteX2" fmla="*/ 188838 w 238725"/>
                  <a:gd name="connsiteY2" fmla="*/ 155431 h 1079920"/>
                  <a:gd name="connsiteX3" fmla="*/ 79051 w 238725"/>
                  <a:gd name="connsiteY3" fmla="*/ 281549 h 1079920"/>
                  <a:gd name="connsiteX4" fmla="*/ 111249 w 238725"/>
                  <a:gd name="connsiteY4" fmla="*/ 349492 h 1079920"/>
                  <a:gd name="connsiteX5" fmla="*/ 182297 w 238725"/>
                  <a:gd name="connsiteY5" fmla="*/ 420947 h 1079920"/>
                  <a:gd name="connsiteX6" fmla="*/ 152849 w 238725"/>
                  <a:gd name="connsiteY6" fmla="*/ 524489 h 1079920"/>
                  <a:gd name="connsiteX7" fmla="*/ 80339 w 238725"/>
                  <a:gd name="connsiteY7" fmla="*/ 592997 h 1079920"/>
                  <a:gd name="connsiteX8" fmla="*/ 80812 w 238725"/>
                  <a:gd name="connsiteY8" fmla="*/ 779031 h 1079920"/>
                  <a:gd name="connsiteX9" fmla="*/ 76055 w 238725"/>
                  <a:gd name="connsiteY9" fmla="*/ 1017501 h 1079920"/>
                  <a:gd name="connsiteX10" fmla="*/ 75516 w 238725"/>
                  <a:gd name="connsiteY10" fmla="*/ 1079920 h 1079920"/>
                  <a:gd name="connsiteX11" fmla="*/ 4128 w 238725"/>
                  <a:gd name="connsiteY11" fmla="*/ 1079920 h 1079920"/>
                  <a:gd name="connsiteX12" fmla="*/ 3413 w 238725"/>
                  <a:gd name="connsiteY12" fmla="*/ 1011968 h 1079920"/>
                  <a:gd name="connsiteX13" fmla="*/ 1 w 238725"/>
                  <a:gd name="connsiteY13" fmla="*/ 218572 h 1079920"/>
                  <a:gd name="connsiteX14" fmla="*/ 203767 w 238725"/>
                  <a:gd name="connsiteY14" fmla="*/ 6142 h 1079920"/>
                  <a:gd name="connsiteX0" fmla="*/ 203767 w 238725"/>
                  <a:gd name="connsiteY0" fmla="*/ 6142 h 1079920"/>
                  <a:gd name="connsiteX1" fmla="*/ 237357 w 238725"/>
                  <a:gd name="connsiteY1" fmla="*/ 65858 h 1079920"/>
                  <a:gd name="connsiteX2" fmla="*/ 188838 w 238725"/>
                  <a:gd name="connsiteY2" fmla="*/ 155431 h 1079920"/>
                  <a:gd name="connsiteX3" fmla="*/ 79051 w 238725"/>
                  <a:gd name="connsiteY3" fmla="*/ 281549 h 1079920"/>
                  <a:gd name="connsiteX4" fmla="*/ 111249 w 238725"/>
                  <a:gd name="connsiteY4" fmla="*/ 349492 h 1079920"/>
                  <a:gd name="connsiteX5" fmla="*/ 182297 w 238725"/>
                  <a:gd name="connsiteY5" fmla="*/ 420947 h 1079920"/>
                  <a:gd name="connsiteX6" fmla="*/ 152849 w 238725"/>
                  <a:gd name="connsiteY6" fmla="*/ 524489 h 1079920"/>
                  <a:gd name="connsiteX7" fmla="*/ 80339 w 238725"/>
                  <a:gd name="connsiteY7" fmla="*/ 592997 h 1079920"/>
                  <a:gd name="connsiteX8" fmla="*/ 80812 w 238725"/>
                  <a:gd name="connsiteY8" fmla="*/ 779031 h 1079920"/>
                  <a:gd name="connsiteX9" fmla="*/ 76055 w 238725"/>
                  <a:gd name="connsiteY9" fmla="*/ 1017501 h 1079920"/>
                  <a:gd name="connsiteX10" fmla="*/ 75516 w 238725"/>
                  <a:gd name="connsiteY10" fmla="*/ 1079920 h 1079920"/>
                  <a:gd name="connsiteX11" fmla="*/ 4128 w 238725"/>
                  <a:gd name="connsiteY11" fmla="*/ 1079920 h 1079920"/>
                  <a:gd name="connsiteX12" fmla="*/ 3413 w 238725"/>
                  <a:gd name="connsiteY12" fmla="*/ 1011968 h 1079920"/>
                  <a:gd name="connsiteX13" fmla="*/ 1 w 238725"/>
                  <a:gd name="connsiteY13" fmla="*/ 218572 h 1079920"/>
                  <a:gd name="connsiteX14" fmla="*/ 203767 w 238725"/>
                  <a:gd name="connsiteY14" fmla="*/ 6142 h 1079920"/>
                  <a:gd name="connsiteX0" fmla="*/ 203767 w 238725"/>
                  <a:gd name="connsiteY0" fmla="*/ 6142 h 1079920"/>
                  <a:gd name="connsiteX1" fmla="*/ 237357 w 238725"/>
                  <a:gd name="connsiteY1" fmla="*/ 65858 h 1079920"/>
                  <a:gd name="connsiteX2" fmla="*/ 188838 w 238725"/>
                  <a:gd name="connsiteY2" fmla="*/ 155431 h 1079920"/>
                  <a:gd name="connsiteX3" fmla="*/ 79051 w 238725"/>
                  <a:gd name="connsiteY3" fmla="*/ 281549 h 1079920"/>
                  <a:gd name="connsiteX4" fmla="*/ 111249 w 238725"/>
                  <a:gd name="connsiteY4" fmla="*/ 349492 h 1079920"/>
                  <a:gd name="connsiteX5" fmla="*/ 182297 w 238725"/>
                  <a:gd name="connsiteY5" fmla="*/ 420947 h 1079920"/>
                  <a:gd name="connsiteX6" fmla="*/ 142369 w 238725"/>
                  <a:gd name="connsiteY6" fmla="*/ 524489 h 1079920"/>
                  <a:gd name="connsiteX7" fmla="*/ 80339 w 238725"/>
                  <a:gd name="connsiteY7" fmla="*/ 592997 h 1079920"/>
                  <a:gd name="connsiteX8" fmla="*/ 80812 w 238725"/>
                  <a:gd name="connsiteY8" fmla="*/ 779031 h 1079920"/>
                  <a:gd name="connsiteX9" fmla="*/ 76055 w 238725"/>
                  <a:gd name="connsiteY9" fmla="*/ 1017501 h 1079920"/>
                  <a:gd name="connsiteX10" fmla="*/ 75516 w 238725"/>
                  <a:gd name="connsiteY10" fmla="*/ 1079920 h 1079920"/>
                  <a:gd name="connsiteX11" fmla="*/ 4128 w 238725"/>
                  <a:gd name="connsiteY11" fmla="*/ 1079920 h 1079920"/>
                  <a:gd name="connsiteX12" fmla="*/ 3413 w 238725"/>
                  <a:gd name="connsiteY12" fmla="*/ 1011968 h 1079920"/>
                  <a:gd name="connsiteX13" fmla="*/ 1 w 238725"/>
                  <a:gd name="connsiteY13" fmla="*/ 218572 h 1079920"/>
                  <a:gd name="connsiteX14" fmla="*/ 203767 w 238725"/>
                  <a:gd name="connsiteY14" fmla="*/ 6142 h 1079920"/>
                  <a:gd name="connsiteX0" fmla="*/ 203767 w 238725"/>
                  <a:gd name="connsiteY0" fmla="*/ 6142 h 1079920"/>
                  <a:gd name="connsiteX1" fmla="*/ 237357 w 238725"/>
                  <a:gd name="connsiteY1" fmla="*/ 65858 h 1079920"/>
                  <a:gd name="connsiteX2" fmla="*/ 188838 w 238725"/>
                  <a:gd name="connsiteY2" fmla="*/ 155431 h 1079920"/>
                  <a:gd name="connsiteX3" fmla="*/ 97391 w 238725"/>
                  <a:gd name="connsiteY3" fmla="*/ 281549 h 1079920"/>
                  <a:gd name="connsiteX4" fmla="*/ 111249 w 238725"/>
                  <a:gd name="connsiteY4" fmla="*/ 349492 h 1079920"/>
                  <a:gd name="connsiteX5" fmla="*/ 182297 w 238725"/>
                  <a:gd name="connsiteY5" fmla="*/ 420947 h 1079920"/>
                  <a:gd name="connsiteX6" fmla="*/ 142369 w 238725"/>
                  <a:gd name="connsiteY6" fmla="*/ 524489 h 1079920"/>
                  <a:gd name="connsiteX7" fmla="*/ 80339 w 238725"/>
                  <a:gd name="connsiteY7" fmla="*/ 592997 h 1079920"/>
                  <a:gd name="connsiteX8" fmla="*/ 80812 w 238725"/>
                  <a:gd name="connsiteY8" fmla="*/ 779031 h 1079920"/>
                  <a:gd name="connsiteX9" fmla="*/ 76055 w 238725"/>
                  <a:gd name="connsiteY9" fmla="*/ 1017501 h 1079920"/>
                  <a:gd name="connsiteX10" fmla="*/ 75516 w 238725"/>
                  <a:gd name="connsiteY10" fmla="*/ 1079920 h 1079920"/>
                  <a:gd name="connsiteX11" fmla="*/ 4128 w 238725"/>
                  <a:gd name="connsiteY11" fmla="*/ 1079920 h 1079920"/>
                  <a:gd name="connsiteX12" fmla="*/ 3413 w 238725"/>
                  <a:gd name="connsiteY12" fmla="*/ 1011968 h 1079920"/>
                  <a:gd name="connsiteX13" fmla="*/ 1 w 238725"/>
                  <a:gd name="connsiteY13" fmla="*/ 218572 h 1079920"/>
                  <a:gd name="connsiteX14" fmla="*/ 203767 w 238725"/>
                  <a:gd name="connsiteY14" fmla="*/ 6142 h 1079920"/>
                  <a:gd name="connsiteX0" fmla="*/ 203767 w 237656"/>
                  <a:gd name="connsiteY0" fmla="*/ 6392 h 1080170"/>
                  <a:gd name="connsiteX1" fmla="*/ 237357 w 237656"/>
                  <a:gd name="connsiteY1" fmla="*/ 66108 h 1080170"/>
                  <a:gd name="connsiteX2" fmla="*/ 212419 w 237656"/>
                  <a:gd name="connsiteY2" fmla="*/ 176112 h 1080170"/>
                  <a:gd name="connsiteX3" fmla="*/ 97391 w 237656"/>
                  <a:gd name="connsiteY3" fmla="*/ 281799 h 1080170"/>
                  <a:gd name="connsiteX4" fmla="*/ 111249 w 237656"/>
                  <a:gd name="connsiteY4" fmla="*/ 349742 h 1080170"/>
                  <a:gd name="connsiteX5" fmla="*/ 182297 w 237656"/>
                  <a:gd name="connsiteY5" fmla="*/ 421197 h 1080170"/>
                  <a:gd name="connsiteX6" fmla="*/ 142369 w 237656"/>
                  <a:gd name="connsiteY6" fmla="*/ 524739 h 1080170"/>
                  <a:gd name="connsiteX7" fmla="*/ 80339 w 237656"/>
                  <a:gd name="connsiteY7" fmla="*/ 593247 h 1080170"/>
                  <a:gd name="connsiteX8" fmla="*/ 80812 w 237656"/>
                  <a:gd name="connsiteY8" fmla="*/ 779281 h 1080170"/>
                  <a:gd name="connsiteX9" fmla="*/ 76055 w 237656"/>
                  <a:gd name="connsiteY9" fmla="*/ 1017751 h 1080170"/>
                  <a:gd name="connsiteX10" fmla="*/ 75516 w 237656"/>
                  <a:gd name="connsiteY10" fmla="*/ 1080170 h 1080170"/>
                  <a:gd name="connsiteX11" fmla="*/ 4128 w 237656"/>
                  <a:gd name="connsiteY11" fmla="*/ 1080170 h 1080170"/>
                  <a:gd name="connsiteX12" fmla="*/ 3413 w 237656"/>
                  <a:gd name="connsiteY12" fmla="*/ 1012218 h 1080170"/>
                  <a:gd name="connsiteX13" fmla="*/ 1 w 237656"/>
                  <a:gd name="connsiteY13" fmla="*/ 218822 h 1080170"/>
                  <a:gd name="connsiteX14" fmla="*/ 203767 w 237656"/>
                  <a:gd name="connsiteY14" fmla="*/ 6392 h 1080170"/>
                  <a:gd name="connsiteX0" fmla="*/ 203767 w 239706"/>
                  <a:gd name="connsiteY0" fmla="*/ 6392 h 1080170"/>
                  <a:gd name="connsiteX1" fmla="*/ 237357 w 239706"/>
                  <a:gd name="connsiteY1" fmla="*/ 66108 h 1080170"/>
                  <a:gd name="connsiteX2" fmla="*/ 212419 w 239706"/>
                  <a:gd name="connsiteY2" fmla="*/ 176112 h 1080170"/>
                  <a:gd name="connsiteX3" fmla="*/ 97391 w 239706"/>
                  <a:gd name="connsiteY3" fmla="*/ 281799 h 1080170"/>
                  <a:gd name="connsiteX4" fmla="*/ 111249 w 239706"/>
                  <a:gd name="connsiteY4" fmla="*/ 349742 h 1080170"/>
                  <a:gd name="connsiteX5" fmla="*/ 182297 w 239706"/>
                  <a:gd name="connsiteY5" fmla="*/ 421197 h 1080170"/>
                  <a:gd name="connsiteX6" fmla="*/ 142369 w 239706"/>
                  <a:gd name="connsiteY6" fmla="*/ 524739 h 1080170"/>
                  <a:gd name="connsiteX7" fmla="*/ 80339 w 239706"/>
                  <a:gd name="connsiteY7" fmla="*/ 593247 h 1080170"/>
                  <a:gd name="connsiteX8" fmla="*/ 80812 w 239706"/>
                  <a:gd name="connsiteY8" fmla="*/ 779281 h 1080170"/>
                  <a:gd name="connsiteX9" fmla="*/ 76055 w 239706"/>
                  <a:gd name="connsiteY9" fmla="*/ 1017751 h 1080170"/>
                  <a:gd name="connsiteX10" fmla="*/ 75516 w 239706"/>
                  <a:gd name="connsiteY10" fmla="*/ 1080170 h 1080170"/>
                  <a:gd name="connsiteX11" fmla="*/ 4128 w 239706"/>
                  <a:gd name="connsiteY11" fmla="*/ 1080170 h 1080170"/>
                  <a:gd name="connsiteX12" fmla="*/ 3413 w 239706"/>
                  <a:gd name="connsiteY12" fmla="*/ 1012218 h 1080170"/>
                  <a:gd name="connsiteX13" fmla="*/ 1 w 239706"/>
                  <a:gd name="connsiteY13" fmla="*/ 218822 h 1080170"/>
                  <a:gd name="connsiteX14" fmla="*/ 203767 w 239706"/>
                  <a:gd name="connsiteY14" fmla="*/ 6392 h 1080170"/>
                  <a:gd name="connsiteX0" fmla="*/ 203767 w 258388"/>
                  <a:gd name="connsiteY0" fmla="*/ 1987 h 1075765"/>
                  <a:gd name="connsiteX1" fmla="*/ 258317 w 258388"/>
                  <a:gd name="connsiteY1" fmla="*/ 111647 h 1075765"/>
                  <a:gd name="connsiteX2" fmla="*/ 212419 w 258388"/>
                  <a:gd name="connsiteY2" fmla="*/ 171707 h 1075765"/>
                  <a:gd name="connsiteX3" fmla="*/ 97391 w 258388"/>
                  <a:gd name="connsiteY3" fmla="*/ 277394 h 1075765"/>
                  <a:gd name="connsiteX4" fmla="*/ 111249 w 258388"/>
                  <a:gd name="connsiteY4" fmla="*/ 345337 h 1075765"/>
                  <a:gd name="connsiteX5" fmla="*/ 182297 w 258388"/>
                  <a:gd name="connsiteY5" fmla="*/ 416792 h 1075765"/>
                  <a:gd name="connsiteX6" fmla="*/ 142369 w 258388"/>
                  <a:gd name="connsiteY6" fmla="*/ 520334 h 1075765"/>
                  <a:gd name="connsiteX7" fmla="*/ 80339 w 258388"/>
                  <a:gd name="connsiteY7" fmla="*/ 588842 h 1075765"/>
                  <a:gd name="connsiteX8" fmla="*/ 80812 w 258388"/>
                  <a:gd name="connsiteY8" fmla="*/ 774876 h 1075765"/>
                  <a:gd name="connsiteX9" fmla="*/ 76055 w 258388"/>
                  <a:gd name="connsiteY9" fmla="*/ 1013346 h 1075765"/>
                  <a:gd name="connsiteX10" fmla="*/ 75516 w 258388"/>
                  <a:gd name="connsiteY10" fmla="*/ 1075765 h 1075765"/>
                  <a:gd name="connsiteX11" fmla="*/ 4128 w 258388"/>
                  <a:gd name="connsiteY11" fmla="*/ 1075765 h 1075765"/>
                  <a:gd name="connsiteX12" fmla="*/ 3413 w 258388"/>
                  <a:gd name="connsiteY12" fmla="*/ 1007813 h 1075765"/>
                  <a:gd name="connsiteX13" fmla="*/ 1 w 258388"/>
                  <a:gd name="connsiteY13" fmla="*/ 214417 h 1075765"/>
                  <a:gd name="connsiteX14" fmla="*/ 203767 w 258388"/>
                  <a:gd name="connsiteY14" fmla="*/ 1987 h 1075765"/>
                  <a:gd name="connsiteX0" fmla="*/ 203767 w 258593"/>
                  <a:gd name="connsiteY0" fmla="*/ 2053 h 1075831"/>
                  <a:gd name="connsiteX1" fmla="*/ 258317 w 258593"/>
                  <a:gd name="connsiteY1" fmla="*/ 111713 h 1075831"/>
                  <a:gd name="connsiteX2" fmla="*/ 188839 w 258593"/>
                  <a:gd name="connsiteY2" fmla="*/ 194475 h 1075831"/>
                  <a:gd name="connsiteX3" fmla="*/ 97391 w 258593"/>
                  <a:gd name="connsiteY3" fmla="*/ 277460 h 1075831"/>
                  <a:gd name="connsiteX4" fmla="*/ 111249 w 258593"/>
                  <a:gd name="connsiteY4" fmla="*/ 345403 h 1075831"/>
                  <a:gd name="connsiteX5" fmla="*/ 182297 w 258593"/>
                  <a:gd name="connsiteY5" fmla="*/ 416858 h 1075831"/>
                  <a:gd name="connsiteX6" fmla="*/ 142369 w 258593"/>
                  <a:gd name="connsiteY6" fmla="*/ 520400 h 1075831"/>
                  <a:gd name="connsiteX7" fmla="*/ 80339 w 258593"/>
                  <a:gd name="connsiteY7" fmla="*/ 588908 h 1075831"/>
                  <a:gd name="connsiteX8" fmla="*/ 80812 w 258593"/>
                  <a:gd name="connsiteY8" fmla="*/ 774942 h 1075831"/>
                  <a:gd name="connsiteX9" fmla="*/ 76055 w 258593"/>
                  <a:gd name="connsiteY9" fmla="*/ 1013412 h 1075831"/>
                  <a:gd name="connsiteX10" fmla="*/ 75516 w 258593"/>
                  <a:gd name="connsiteY10" fmla="*/ 1075831 h 1075831"/>
                  <a:gd name="connsiteX11" fmla="*/ 4128 w 258593"/>
                  <a:gd name="connsiteY11" fmla="*/ 1075831 h 1075831"/>
                  <a:gd name="connsiteX12" fmla="*/ 3413 w 258593"/>
                  <a:gd name="connsiteY12" fmla="*/ 1007879 h 1075831"/>
                  <a:gd name="connsiteX13" fmla="*/ 1 w 258593"/>
                  <a:gd name="connsiteY13" fmla="*/ 214483 h 1075831"/>
                  <a:gd name="connsiteX14" fmla="*/ 203767 w 258593"/>
                  <a:gd name="connsiteY14" fmla="*/ 2053 h 1075831"/>
                  <a:gd name="connsiteX0" fmla="*/ 201147 w 258488"/>
                  <a:gd name="connsiteY0" fmla="*/ 3343 h 1027177"/>
                  <a:gd name="connsiteX1" fmla="*/ 258317 w 258488"/>
                  <a:gd name="connsiteY1" fmla="*/ 63059 h 1027177"/>
                  <a:gd name="connsiteX2" fmla="*/ 188839 w 258488"/>
                  <a:gd name="connsiteY2" fmla="*/ 145821 h 1027177"/>
                  <a:gd name="connsiteX3" fmla="*/ 97391 w 258488"/>
                  <a:gd name="connsiteY3" fmla="*/ 228806 h 1027177"/>
                  <a:gd name="connsiteX4" fmla="*/ 111249 w 258488"/>
                  <a:gd name="connsiteY4" fmla="*/ 296749 h 1027177"/>
                  <a:gd name="connsiteX5" fmla="*/ 182297 w 258488"/>
                  <a:gd name="connsiteY5" fmla="*/ 368204 h 1027177"/>
                  <a:gd name="connsiteX6" fmla="*/ 142369 w 258488"/>
                  <a:gd name="connsiteY6" fmla="*/ 471746 h 1027177"/>
                  <a:gd name="connsiteX7" fmla="*/ 80339 w 258488"/>
                  <a:gd name="connsiteY7" fmla="*/ 540254 h 1027177"/>
                  <a:gd name="connsiteX8" fmla="*/ 80812 w 258488"/>
                  <a:gd name="connsiteY8" fmla="*/ 726288 h 1027177"/>
                  <a:gd name="connsiteX9" fmla="*/ 76055 w 258488"/>
                  <a:gd name="connsiteY9" fmla="*/ 964758 h 1027177"/>
                  <a:gd name="connsiteX10" fmla="*/ 75516 w 258488"/>
                  <a:gd name="connsiteY10" fmla="*/ 1027177 h 1027177"/>
                  <a:gd name="connsiteX11" fmla="*/ 4128 w 258488"/>
                  <a:gd name="connsiteY11" fmla="*/ 1027177 h 1027177"/>
                  <a:gd name="connsiteX12" fmla="*/ 3413 w 258488"/>
                  <a:gd name="connsiteY12" fmla="*/ 959225 h 1027177"/>
                  <a:gd name="connsiteX13" fmla="*/ 1 w 258488"/>
                  <a:gd name="connsiteY13" fmla="*/ 165829 h 1027177"/>
                  <a:gd name="connsiteX14" fmla="*/ 201147 w 258488"/>
                  <a:gd name="connsiteY14" fmla="*/ 3343 h 1027177"/>
                  <a:gd name="connsiteX0" fmla="*/ 182806 w 258334"/>
                  <a:gd name="connsiteY0" fmla="*/ 2855 h 1040310"/>
                  <a:gd name="connsiteX1" fmla="*/ 258317 w 258334"/>
                  <a:gd name="connsiteY1" fmla="*/ 76192 h 1040310"/>
                  <a:gd name="connsiteX2" fmla="*/ 188839 w 258334"/>
                  <a:gd name="connsiteY2" fmla="*/ 158954 h 1040310"/>
                  <a:gd name="connsiteX3" fmla="*/ 97391 w 258334"/>
                  <a:gd name="connsiteY3" fmla="*/ 241939 h 1040310"/>
                  <a:gd name="connsiteX4" fmla="*/ 111249 w 258334"/>
                  <a:gd name="connsiteY4" fmla="*/ 309882 h 1040310"/>
                  <a:gd name="connsiteX5" fmla="*/ 182297 w 258334"/>
                  <a:gd name="connsiteY5" fmla="*/ 381337 h 1040310"/>
                  <a:gd name="connsiteX6" fmla="*/ 142369 w 258334"/>
                  <a:gd name="connsiteY6" fmla="*/ 484879 h 1040310"/>
                  <a:gd name="connsiteX7" fmla="*/ 80339 w 258334"/>
                  <a:gd name="connsiteY7" fmla="*/ 553387 h 1040310"/>
                  <a:gd name="connsiteX8" fmla="*/ 80812 w 258334"/>
                  <a:gd name="connsiteY8" fmla="*/ 739421 h 1040310"/>
                  <a:gd name="connsiteX9" fmla="*/ 76055 w 258334"/>
                  <a:gd name="connsiteY9" fmla="*/ 977891 h 1040310"/>
                  <a:gd name="connsiteX10" fmla="*/ 75516 w 258334"/>
                  <a:gd name="connsiteY10" fmla="*/ 1040310 h 1040310"/>
                  <a:gd name="connsiteX11" fmla="*/ 4128 w 258334"/>
                  <a:gd name="connsiteY11" fmla="*/ 1040310 h 1040310"/>
                  <a:gd name="connsiteX12" fmla="*/ 3413 w 258334"/>
                  <a:gd name="connsiteY12" fmla="*/ 972358 h 1040310"/>
                  <a:gd name="connsiteX13" fmla="*/ 1 w 258334"/>
                  <a:gd name="connsiteY13" fmla="*/ 178962 h 1040310"/>
                  <a:gd name="connsiteX14" fmla="*/ 182806 w 258334"/>
                  <a:gd name="connsiteY14" fmla="*/ 2855 h 1040310"/>
                  <a:gd name="connsiteX0" fmla="*/ 182806 w 258334"/>
                  <a:gd name="connsiteY0" fmla="*/ 3485 h 1040940"/>
                  <a:gd name="connsiteX1" fmla="*/ 258317 w 258334"/>
                  <a:gd name="connsiteY1" fmla="*/ 76822 h 1040940"/>
                  <a:gd name="connsiteX2" fmla="*/ 188839 w 258334"/>
                  <a:gd name="connsiteY2" fmla="*/ 159584 h 1040940"/>
                  <a:gd name="connsiteX3" fmla="*/ 97391 w 258334"/>
                  <a:gd name="connsiteY3" fmla="*/ 242569 h 1040940"/>
                  <a:gd name="connsiteX4" fmla="*/ 111249 w 258334"/>
                  <a:gd name="connsiteY4" fmla="*/ 310512 h 1040940"/>
                  <a:gd name="connsiteX5" fmla="*/ 182297 w 258334"/>
                  <a:gd name="connsiteY5" fmla="*/ 381967 h 1040940"/>
                  <a:gd name="connsiteX6" fmla="*/ 142369 w 258334"/>
                  <a:gd name="connsiteY6" fmla="*/ 485509 h 1040940"/>
                  <a:gd name="connsiteX7" fmla="*/ 80339 w 258334"/>
                  <a:gd name="connsiteY7" fmla="*/ 554017 h 1040940"/>
                  <a:gd name="connsiteX8" fmla="*/ 80812 w 258334"/>
                  <a:gd name="connsiteY8" fmla="*/ 740051 h 1040940"/>
                  <a:gd name="connsiteX9" fmla="*/ 76055 w 258334"/>
                  <a:gd name="connsiteY9" fmla="*/ 978521 h 1040940"/>
                  <a:gd name="connsiteX10" fmla="*/ 75516 w 258334"/>
                  <a:gd name="connsiteY10" fmla="*/ 1040940 h 1040940"/>
                  <a:gd name="connsiteX11" fmla="*/ 4128 w 258334"/>
                  <a:gd name="connsiteY11" fmla="*/ 1040940 h 1040940"/>
                  <a:gd name="connsiteX12" fmla="*/ 3413 w 258334"/>
                  <a:gd name="connsiteY12" fmla="*/ 972988 h 1040940"/>
                  <a:gd name="connsiteX13" fmla="*/ 1 w 258334"/>
                  <a:gd name="connsiteY13" fmla="*/ 179592 h 1040940"/>
                  <a:gd name="connsiteX14" fmla="*/ 182806 w 258334"/>
                  <a:gd name="connsiteY14" fmla="*/ 3485 h 1040940"/>
                  <a:gd name="connsiteX0" fmla="*/ 182805 w 258333"/>
                  <a:gd name="connsiteY0" fmla="*/ 3485 h 1040940"/>
                  <a:gd name="connsiteX1" fmla="*/ 258316 w 258333"/>
                  <a:gd name="connsiteY1" fmla="*/ 76822 h 1040940"/>
                  <a:gd name="connsiteX2" fmla="*/ 188838 w 258333"/>
                  <a:gd name="connsiteY2" fmla="*/ 159584 h 1040940"/>
                  <a:gd name="connsiteX3" fmla="*/ 97390 w 258333"/>
                  <a:gd name="connsiteY3" fmla="*/ 242569 h 1040940"/>
                  <a:gd name="connsiteX4" fmla="*/ 111248 w 258333"/>
                  <a:gd name="connsiteY4" fmla="*/ 310512 h 1040940"/>
                  <a:gd name="connsiteX5" fmla="*/ 182296 w 258333"/>
                  <a:gd name="connsiteY5" fmla="*/ 381967 h 1040940"/>
                  <a:gd name="connsiteX6" fmla="*/ 142368 w 258333"/>
                  <a:gd name="connsiteY6" fmla="*/ 485509 h 1040940"/>
                  <a:gd name="connsiteX7" fmla="*/ 80338 w 258333"/>
                  <a:gd name="connsiteY7" fmla="*/ 554017 h 1040940"/>
                  <a:gd name="connsiteX8" fmla="*/ 80811 w 258333"/>
                  <a:gd name="connsiteY8" fmla="*/ 740051 h 1040940"/>
                  <a:gd name="connsiteX9" fmla="*/ 76054 w 258333"/>
                  <a:gd name="connsiteY9" fmla="*/ 978521 h 1040940"/>
                  <a:gd name="connsiteX10" fmla="*/ 75515 w 258333"/>
                  <a:gd name="connsiteY10" fmla="*/ 1040940 h 1040940"/>
                  <a:gd name="connsiteX11" fmla="*/ 4127 w 258333"/>
                  <a:gd name="connsiteY11" fmla="*/ 1040940 h 1040940"/>
                  <a:gd name="connsiteX12" fmla="*/ 3412 w 258333"/>
                  <a:gd name="connsiteY12" fmla="*/ 972988 h 1040940"/>
                  <a:gd name="connsiteX13" fmla="*/ 0 w 258333"/>
                  <a:gd name="connsiteY13" fmla="*/ 179592 h 1040940"/>
                  <a:gd name="connsiteX14" fmla="*/ 63279 w 258333"/>
                  <a:gd name="connsiteY14" fmla="*/ 100996 h 1040940"/>
                  <a:gd name="connsiteX15" fmla="*/ 182805 w 258333"/>
                  <a:gd name="connsiteY15" fmla="*/ 3485 h 1040940"/>
                  <a:gd name="connsiteX0" fmla="*/ 182805 w 258333"/>
                  <a:gd name="connsiteY0" fmla="*/ 265 h 1037720"/>
                  <a:gd name="connsiteX1" fmla="*/ 258316 w 258333"/>
                  <a:gd name="connsiteY1" fmla="*/ 73602 h 1037720"/>
                  <a:gd name="connsiteX2" fmla="*/ 188838 w 258333"/>
                  <a:gd name="connsiteY2" fmla="*/ 156364 h 1037720"/>
                  <a:gd name="connsiteX3" fmla="*/ 97390 w 258333"/>
                  <a:gd name="connsiteY3" fmla="*/ 239349 h 1037720"/>
                  <a:gd name="connsiteX4" fmla="*/ 111248 w 258333"/>
                  <a:gd name="connsiteY4" fmla="*/ 307292 h 1037720"/>
                  <a:gd name="connsiteX5" fmla="*/ 182296 w 258333"/>
                  <a:gd name="connsiteY5" fmla="*/ 378747 h 1037720"/>
                  <a:gd name="connsiteX6" fmla="*/ 142368 w 258333"/>
                  <a:gd name="connsiteY6" fmla="*/ 482289 h 1037720"/>
                  <a:gd name="connsiteX7" fmla="*/ 80338 w 258333"/>
                  <a:gd name="connsiteY7" fmla="*/ 550797 h 1037720"/>
                  <a:gd name="connsiteX8" fmla="*/ 80811 w 258333"/>
                  <a:gd name="connsiteY8" fmla="*/ 736831 h 1037720"/>
                  <a:gd name="connsiteX9" fmla="*/ 76054 w 258333"/>
                  <a:gd name="connsiteY9" fmla="*/ 975301 h 1037720"/>
                  <a:gd name="connsiteX10" fmla="*/ 75515 w 258333"/>
                  <a:gd name="connsiteY10" fmla="*/ 1037720 h 1037720"/>
                  <a:gd name="connsiteX11" fmla="*/ 4127 w 258333"/>
                  <a:gd name="connsiteY11" fmla="*/ 1037720 h 1037720"/>
                  <a:gd name="connsiteX12" fmla="*/ 3412 w 258333"/>
                  <a:gd name="connsiteY12" fmla="*/ 969768 h 1037720"/>
                  <a:gd name="connsiteX13" fmla="*/ 0 w 258333"/>
                  <a:gd name="connsiteY13" fmla="*/ 176372 h 1037720"/>
                  <a:gd name="connsiteX14" fmla="*/ 120920 w 258333"/>
                  <a:gd name="connsiteY14" fmla="*/ 100046 h 1037720"/>
                  <a:gd name="connsiteX15" fmla="*/ 182805 w 258333"/>
                  <a:gd name="connsiteY15" fmla="*/ 265 h 1037720"/>
                  <a:gd name="connsiteX0" fmla="*/ 182805 w 258333"/>
                  <a:gd name="connsiteY0" fmla="*/ 187 h 1037642"/>
                  <a:gd name="connsiteX1" fmla="*/ 258316 w 258333"/>
                  <a:gd name="connsiteY1" fmla="*/ 73524 h 1037642"/>
                  <a:gd name="connsiteX2" fmla="*/ 188838 w 258333"/>
                  <a:gd name="connsiteY2" fmla="*/ 156286 h 1037642"/>
                  <a:gd name="connsiteX3" fmla="*/ 97390 w 258333"/>
                  <a:gd name="connsiteY3" fmla="*/ 239271 h 1037642"/>
                  <a:gd name="connsiteX4" fmla="*/ 111248 w 258333"/>
                  <a:gd name="connsiteY4" fmla="*/ 307214 h 1037642"/>
                  <a:gd name="connsiteX5" fmla="*/ 182296 w 258333"/>
                  <a:gd name="connsiteY5" fmla="*/ 378669 h 1037642"/>
                  <a:gd name="connsiteX6" fmla="*/ 142368 w 258333"/>
                  <a:gd name="connsiteY6" fmla="*/ 482211 h 1037642"/>
                  <a:gd name="connsiteX7" fmla="*/ 80338 w 258333"/>
                  <a:gd name="connsiteY7" fmla="*/ 550719 h 1037642"/>
                  <a:gd name="connsiteX8" fmla="*/ 80811 w 258333"/>
                  <a:gd name="connsiteY8" fmla="*/ 736753 h 1037642"/>
                  <a:gd name="connsiteX9" fmla="*/ 76054 w 258333"/>
                  <a:gd name="connsiteY9" fmla="*/ 975223 h 1037642"/>
                  <a:gd name="connsiteX10" fmla="*/ 75515 w 258333"/>
                  <a:gd name="connsiteY10" fmla="*/ 1037642 h 1037642"/>
                  <a:gd name="connsiteX11" fmla="*/ 4127 w 258333"/>
                  <a:gd name="connsiteY11" fmla="*/ 1037642 h 1037642"/>
                  <a:gd name="connsiteX12" fmla="*/ 3412 w 258333"/>
                  <a:gd name="connsiteY12" fmla="*/ 969690 h 1037642"/>
                  <a:gd name="connsiteX13" fmla="*/ 0 w 258333"/>
                  <a:gd name="connsiteY13" fmla="*/ 176294 h 1037642"/>
                  <a:gd name="connsiteX14" fmla="*/ 141881 w 258333"/>
                  <a:gd name="connsiteY14" fmla="*/ 95427 h 1037642"/>
                  <a:gd name="connsiteX15" fmla="*/ 182805 w 258333"/>
                  <a:gd name="connsiteY15" fmla="*/ 187 h 1037642"/>
                  <a:gd name="connsiteX0" fmla="*/ 182805 w 258333"/>
                  <a:gd name="connsiteY0" fmla="*/ 187 h 1037642"/>
                  <a:gd name="connsiteX1" fmla="*/ 258316 w 258333"/>
                  <a:gd name="connsiteY1" fmla="*/ 73524 h 1037642"/>
                  <a:gd name="connsiteX2" fmla="*/ 188838 w 258333"/>
                  <a:gd name="connsiteY2" fmla="*/ 156286 h 1037642"/>
                  <a:gd name="connsiteX3" fmla="*/ 97390 w 258333"/>
                  <a:gd name="connsiteY3" fmla="*/ 239271 h 1037642"/>
                  <a:gd name="connsiteX4" fmla="*/ 111248 w 258333"/>
                  <a:gd name="connsiteY4" fmla="*/ 307214 h 1037642"/>
                  <a:gd name="connsiteX5" fmla="*/ 182296 w 258333"/>
                  <a:gd name="connsiteY5" fmla="*/ 378669 h 1037642"/>
                  <a:gd name="connsiteX6" fmla="*/ 142368 w 258333"/>
                  <a:gd name="connsiteY6" fmla="*/ 482211 h 1037642"/>
                  <a:gd name="connsiteX7" fmla="*/ 80338 w 258333"/>
                  <a:gd name="connsiteY7" fmla="*/ 550719 h 1037642"/>
                  <a:gd name="connsiteX8" fmla="*/ 80811 w 258333"/>
                  <a:gd name="connsiteY8" fmla="*/ 736753 h 1037642"/>
                  <a:gd name="connsiteX9" fmla="*/ 76054 w 258333"/>
                  <a:gd name="connsiteY9" fmla="*/ 975223 h 1037642"/>
                  <a:gd name="connsiteX10" fmla="*/ 75515 w 258333"/>
                  <a:gd name="connsiteY10" fmla="*/ 1037642 h 1037642"/>
                  <a:gd name="connsiteX11" fmla="*/ 4127 w 258333"/>
                  <a:gd name="connsiteY11" fmla="*/ 1037642 h 1037642"/>
                  <a:gd name="connsiteX12" fmla="*/ 3412 w 258333"/>
                  <a:gd name="connsiteY12" fmla="*/ 969690 h 1037642"/>
                  <a:gd name="connsiteX13" fmla="*/ 0 w 258333"/>
                  <a:gd name="connsiteY13" fmla="*/ 176294 h 1037642"/>
                  <a:gd name="connsiteX14" fmla="*/ 141881 w 258333"/>
                  <a:gd name="connsiteY14" fmla="*/ 95427 h 1037642"/>
                  <a:gd name="connsiteX15" fmla="*/ 182805 w 258333"/>
                  <a:gd name="connsiteY15" fmla="*/ 187 h 1037642"/>
                  <a:gd name="connsiteX0" fmla="*/ 182806 w 258334"/>
                  <a:gd name="connsiteY0" fmla="*/ 187 h 1037642"/>
                  <a:gd name="connsiteX1" fmla="*/ 258317 w 258334"/>
                  <a:gd name="connsiteY1" fmla="*/ 73524 h 1037642"/>
                  <a:gd name="connsiteX2" fmla="*/ 188839 w 258334"/>
                  <a:gd name="connsiteY2" fmla="*/ 156286 h 1037642"/>
                  <a:gd name="connsiteX3" fmla="*/ 97391 w 258334"/>
                  <a:gd name="connsiteY3" fmla="*/ 239271 h 1037642"/>
                  <a:gd name="connsiteX4" fmla="*/ 111249 w 258334"/>
                  <a:gd name="connsiteY4" fmla="*/ 307214 h 1037642"/>
                  <a:gd name="connsiteX5" fmla="*/ 182297 w 258334"/>
                  <a:gd name="connsiteY5" fmla="*/ 378669 h 1037642"/>
                  <a:gd name="connsiteX6" fmla="*/ 142369 w 258334"/>
                  <a:gd name="connsiteY6" fmla="*/ 482211 h 1037642"/>
                  <a:gd name="connsiteX7" fmla="*/ 80339 w 258334"/>
                  <a:gd name="connsiteY7" fmla="*/ 550719 h 1037642"/>
                  <a:gd name="connsiteX8" fmla="*/ 80812 w 258334"/>
                  <a:gd name="connsiteY8" fmla="*/ 736753 h 1037642"/>
                  <a:gd name="connsiteX9" fmla="*/ 76055 w 258334"/>
                  <a:gd name="connsiteY9" fmla="*/ 975223 h 1037642"/>
                  <a:gd name="connsiteX10" fmla="*/ 75516 w 258334"/>
                  <a:gd name="connsiteY10" fmla="*/ 1037642 h 1037642"/>
                  <a:gd name="connsiteX11" fmla="*/ 4128 w 258334"/>
                  <a:gd name="connsiteY11" fmla="*/ 1037642 h 1037642"/>
                  <a:gd name="connsiteX12" fmla="*/ 3413 w 258334"/>
                  <a:gd name="connsiteY12" fmla="*/ 969690 h 1037642"/>
                  <a:gd name="connsiteX13" fmla="*/ 1 w 258334"/>
                  <a:gd name="connsiteY13" fmla="*/ 176294 h 1037642"/>
                  <a:gd name="connsiteX14" fmla="*/ 141882 w 258334"/>
                  <a:gd name="connsiteY14" fmla="*/ 95427 h 1037642"/>
                  <a:gd name="connsiteX15" fmla="*/ 182806 w 258334"/>
                  <a:gd name="connsiteY15" fmla="*/ 187 h 1037642"/>
                  <a:gd name="connsiteX0" fmla="*/ 181000 w 256528"/>
                  <a:gd name="connsiteY0" fmla="*/ 187 h 1037642"/>
                  <a:gd name="connsiteX1" fmla="*/ 256511 w 256528"/>
                  <a:gd name="connsiteY1" fmla="*/ 73524 h 1037642"/>
                  <a:gd name="connsiteX2" fmla="*/ 187033 w 256528"/>
                  <a:gd name="connsiteY2" fmla="*/ 156286 h 1037642"/>
                  <a:gd name="connsiteX3" fmla="*/ 95585 w 256528"/>
                  <a:gd name="connsiteY3" fmla="*/ 239271 h 1037642"/>
                  <a:gd name="connsiteX4" fmla="*/ 109443 w 256528"/>
                  <a:gd name="connsiteY4" fmla="*/ 307214 h 1037642"/>
                  <a:gd name="connsiteX5" fmla="*/ 180491 w 256528"/>
                  <a:gd name="connsiteY5" fmla="*/ 378669 h 1037642"/>
                  <a:gd name="connsiteX6" fmla="*/ 140563 w 256528"/>
                  <a:gd name="connsiteY6" fmla="*/ 482211 h 1037642"/>
                  <a:gd name="connsiteX7" fmla="*/ 78533 w 256528"/>
                  <a:gd name="connsiteY7" fmla="*/ 550719 h 1037642"/>
                  <a:gd name="connsiteX8" fmla="*/ 79006 w 256528"/>
                  <a:gd name="connsiteY8" fmla="*/ 736753 h 1037642"/>
                  <a:gd name="connsiteX9" fmla="*/ 74249 w 256528"/>
                  <a:gd name="connsiteY9" fmla="*/ 975223 h 1037642"/>
                  <a:gd name="connsiteX10" fmla="*/ 73710 w 256528"/>
                  <a:gd name="connsiteY10" fmla="*/ 1037642 h 1037642"/>
                  <a:gd name="connsiteX11" fmla="*/ 2322 w 256528"/>
                  <a:gd name="connsiteY11" fmla="*/ 1037642 h 1037642"/>
                  <a:gd name="connsiteX12" fmla="*/ 1607 w 256528"/>
                  <a:gd name="connsiteY12" fmla="*/ 969690 h 1037642"/>
                  <a:gd name="connsiteX13" fmla="*/ 816 w 256528"/>
                  <a:gd name="connsiteY13" fmla="*/ 205806 h 1037642"/>
                  <a:gd name="connsiteX14" fmla="*/ 140076 w 256528"/>
                  <a:gd name="connsiteY14" fmla="*/ 95427 h 1037642"/>
                  <a:gd name="connsiteX15" fmla="*/ 181000 w 256528"/>
                  <a:gd name="connsiteY15" fmla="*/ 187 h 1037642"/>
                  <a:gd name="connsiteX0" fmla="*/ 181000 w 256528"/>
                  <a:gd name="connsiteY0" fmla="*/ 1493 h 1038948"/>
                  <a:gd name="connsiteX1" fmla="*/ 256511 w 256528"/>
                  <a:gd name="connsiteY1" fmla="*/ 74830 h 1038948"/>
                  <a:gd name="connsiteX2" fmla="*/ 187033 w 256528"/>
                  <a:gd name="connsiteY2" fmla="*/ 157592 h 1038948"/>
                  <a:gd name="connsiteX3" fmla="*/ 95585 w 256528"/>
                  <a:gd name="connsiteY3" fmla="*/ 240577 h 1038948"/>
                  <a:gd name="connsiteX4" fmla="*/ 109443 w 256528"/>
                  <a:gd name="connsiteY4" fmla="*/ 308520 h 1038948"/>
                  <a:gd name="connsiteX5" fmla="*/ 180491 w 256528"/>
                  <a:gd name="connsiteY5" fmla="*/ 379975 h 1038948"/>
                  <a:gd name="connsiteX6" fmla="*/ 140563 w 256528"/>
                  <a:gd name="connsiteY6" fmla="*/ 483517 h 1038948"/>
                  <a:gd name="connsiteX7" fmla="*/ 78533 w 256528"/>
                  <a:gd name="connsiteY7" fmla="*/ 552025 h 1038948"/>
                  <a:gd name="connsiteX8" fmla="*/ 79006 w 256528"/>
                  <a:gd name="connsiteY8" fmla="*/ 738059 h 1038948"/>
                  <a:gd name="connsiteX9" fmla="*/ 74249 w 256528"/>
                  <a:gd name="connsiteY9" fmla="*/ 976529 h 1038948"/>
                  <a:gd name="connsiteX10" fmla="*/ 73710 w 256528"/>
                  <a:gd name="connsiteY10" fmla="*/ 1038948 h 1038948"/>
                  <a:gd name="connsiteX11" fmla="*/ 2322 w 256528"/>
                  <a:gd name="connsiteY11" fmla="*/ 1038948 h 1038948"/>
                  <a:gd name="connsiteX12" fmla="*/ 1607 w 256528"/>
                  <a:gd name="connsiteY12" fmla="*/ 970996 h 1038948"/>
                  <a:gd name="connsiteX13" fmla="*/ 816 w 256528"/>
                  <a:gd name="connsiteY13" fmla="*/ 207112 h 1038948"/>
                  <a:gd name="connsiteX14" fmla="*/ 137456 w 256528"/>
                  <a:gd name="connsiteY14" fmla="*/ 144407 h 1038948"/>
                  <a:gd name="connsiteX15" fmla="*/ 181000 w 256528"/>
                  <a:gd name="connsiteY15" fmla="*/ 1493 h 1038948"/>
                  <a:gd name="connsiteX0" fmla="*/ 181000 w 256528"/>
                  <a:gd name="connsiteY0" fmla="*/ 1026 h 1038481"/>
                  <a:gd name="connsiteX1" fmla="*/ 256511 w 256528"/>
                  <a:gd name="connsiteY1" fmla="*/ 74363 h 1038481"/>
                  <a:gd name="connsiteX2" fmla="*/ 187033 w 256528"/>
                  <a:gd name="connsiteY2" fmla="*/ 157125 h 1038481"/>
                  <a:gd name="connsiteX3" fmla="*/ 95585 w 256528"/>
                  <a:gd name="connsiteY3" fmla="*/ 240110 h 1038481"/>
                  <a:gd name="connsiteX4" fmla="*/ 109443 w 256528"/>
                  <a:gd name="connsiteY4" fmla="*/ 308053 h 1038481"/>
                  <a:gd name="connsiteX5" fmla="*/ 180491 w 256528"/>
                  <a:gd name="connsiteY5" fmla="*/ 379508 h 1038481"/>
                  <a:gd name="connsiteX6" fmla="*/ 140563 w 256528"/>
                  <a:gd name="connsiteY6" fmla="*/ 483050 h 1038481"/>
                  <a:gd name="connsiteX7" fmla="*/ 78533 w 256528"/>
                  <a:gd name="connsiteY7" fmla="*/ 551558 h 1038481"/>
                  <a:gd name="connsiteX8" fmla="*/ 79006 w 256528"/>
                  <a:gd name="connsiteY8" fmla="*/ 737592 h 1038481"/>
                  <a:gd name="connsiteX9" fmla="*/ 74249 w 256528"/>
                  <a:gd name="connsiteY9" fmla="*/ 976062 h 1038481"/>
                  <a:gd name="connsiteX10" fmla="*/ 73710 w 256528"/>
                  <a:gd name="connsiteY10" fmla="*/ 1038481 h 1038481"/>
                  <a:gd name="connsiteX11" fmla="*/ 2322 w 256528"/>
                  <a:gd name="connsiteY11" fmla="*/ 1038481 h 1038481"/>
                  <a:gd name="connsiteX12" fmla="*/ 1607 w 256528"/>
                  <a:gd name="connsiteY12" fmla="*/ 970529 h 1038481"/>
                  <a:gd name="connsiteX13" fmla="*/ 816 w 256528"/>
                  <a:gd name="connsiteY13" fmla="*/ 206645 h 1038481"/>
                  <a:gd name="connsiteX14" fmla="*/ 132215 w 256528"/>
                  <a:gd name="connsiteY14" fmla="*/ 130320 h 1038481"/>
                  <a:gd name="connsiteX15" fmla="*/ 181000 w 256528"/>
                  <a:gd name="connsiteY15" fmla="*/ 1026 h 1038481"/>
                  <a:gd name="connsiteX0" fmla="*/ 181000 w 256528"/>
                  <a:gd name="connsiteY0" fmla="*/ 1026 h 1038481"/>
                  <a:gd name="connsiteX1" fmla="*/ 256511 w 256528"/>
                  <a:gd name="connsiteY1" fmla="*/ 74363 h 1038481"/>
                  <a:gd name="connsiteX2" fmla="*/ 187033 w 256528"/>
                  <a:gd name="connsiteY2" fmla="*/ 157125 h 1038481"/>
                  <a:gd name="connsiteX3" fmla="*/ 95585 w 256528"/>
                  <a:gd name="connsiteY3" fmla="*/ 240110 h 1038481"/>
                  <a:gd name="connsiteX4" fmla="*/ 109443 w 256528"/>
                  <a:gd name="connsiteY4" fmla="*/ 308053 h 1038481"/>
                  <a:gd name="connsiteX5" fmla="*/ 180491 w 256528"/>
                  <a:gd name="connsiteY5" fmla="*/ 379508 h 1038481"/>
                  <a:gd name="connsiteX6" fmla="*/ 140563 w 256528"/>
                  <a:gd name="connsiteY6" fmla="*/ 483050 h 1038481"/>
                  <a:gd name="connsiteX7" fmla="*/ 78533 w 256528"/>
                  <a:gd name="connsiteY7" fmla="*/ 551558 h 1038481"/>
                  <a:gd name="connsiteX8" fmla="*/ 79006 w 256528"/>
                  <a:gd name="connsiteY8" fmla="*/ 737592 h 1038481"/>
                  <a:gd name="connsiteX9" fmla="*/ 74249 w 256528"/>
                  <a:gd name="connsiteY9" fmla="*/ 976062 h 1038481"/>
                  <a:gd name="connsiteX10" fmla="*/ 73710 w 256528"/>
                  <a:gd name="connsiteY10" fmla="*/ 1038481 h 1038481"/>
                  <a:gd name="connsiteX11" fmla="*/ 2322 w 256528"/>
                  <a:gd name="connsiteY11" fmla="*/ 1038481 h 1038481"/>
                  <a:gd name="connsiteX12" fmla="*/ 1607 w 256528"/>
                  <a:gd name="connsiteY12" fmla="*/ 970529 h 1038481"/>
                  <a:gd name="connsiteX13" fmla="*/ 816 w 256528"/>
                  <a:gd name="connsiteY13" fmla="*/ 206645 h 1038481"/>
                  <a:gd name="connsiteX14" fmla="*/ 132215 w 256528"/>
                  <a:gd name="connsiteY14" fmla="*/ 130320 h 1038481"/>
                  <a:gd name="connsiteX15" fmla="*/ 181000 w 256528"/>
                  <a:gd name="connsiteY15" fmla="*/ 1026 h 1038481"/>
                  <a:gd name="connsiteX0" fmla="*/ 181000 w 256559"/>
                  <a:gd name="connsiteY0" fmla="*/ 1493 h 1038948"/>
                  <a:gd name="connsiteX1" fmla="*/ 256511 w 256559"/>
                  <a:gd name="connsiteY1" fmla="*/ 74830 h 1038948"/>
                  <a:gd name="connsiteX2" fmla="*/ 187033 w 256559"/>
                  <a:gd name="connsiteY2" fmla="*/ 157592 h 1038948"/>
                  <a:gd name="connsiteX3" fmla="*/ 95585 w 256559"/>
                  <a:gd name="connsiteY3" fmla="*/ 240577 h 1038948"/>
                  <a:gd name="connsiteX4" fmla="*/ 109443 w 256559"/>
                  <a:gd name="connsiteY4" fmla="*/ 308520 h 1038948"/>
                  <a:gd name="connsiteX5" fmla="*/ 180491 w 256559"/>
                  <a:gd name="connsiteY5" fmla="*/ 379975 h 1038948"/>
                  <a:gd name="connsiteX6" fmla="*/ 140563 w 256559"/>
                  <a:gd name="connsiteY6" fmla="*/ 483517 h 1038948"/>
                  <a:gd name="connsiteX7" fmla="*/ 78533 w 256559"/>
                  <a:gd name="connsiteY7" fmla="*/ 552025 h 1038948"/>
                  <a:gd name="connsiteX8" fmla="*/ 79006 w 256559"/>
                  <a:gd name="connsiteY8" fmla="*/ 738059 h 1038948"/>
                  <a:gd name="connsiteX9" fmla="*/ 74249 w 256559"/>
                  <a:gd name="connsiteY9" fmla="*/ 976529 h 1038948"/>
                  <a:gd name="connsiteX10" fmla="*/ 73710 w 256559"/>
                  <a:gd name="connsiteY10" fmla="*/ 1038948 h 1038948"/>
                  <a:gd name="connsiteX11" fmla="*/ 2322 w 256559"/>
                  <a:gd name="connsiteY11" fmla="*/ 1038948 h 1038948"/>
                  <a:gd name="connsiteX12" fmla="*/ 1607 w 256559"/>
                  <a:gd name="connsiteY12" fmla="*/ 970996 h 1038948"/>
                  <a:gd name="connsiteX13" fmla="*/ 816 w 256559"/>
                  <a:gd name="connsiteY13" fmla="*/ 207112 h 1038948"/>
                  <a:gd name="connsiteX14" fmla="*/ 132215 w 256559"/>
                  <a:gd name="connsiteY14" fmla="*/ 130787 h 1038948"/>
                  <a:gd name="connsiteX15" fmla="*/ 181000 w 256559"/>
                  <a:gd name="connsiteY15" fmla="*/ 1493 h 1038948"/>
                  <a:gd name="connsiteX0" fmla="*/ 181000 w 256559"/>
                  <a:gd name="connsiteY0" fmla="*/ 1570 h 1039025"/>
                  <a:gd name="connsiteX1" fmla="*/ 256511 w 256559"/>
                  <a:gd name="connsiteY1" fmla="*/ 74907 h 1039025"/>
                  <a:gd name="connsiteX2" fmla="*/ 187033 w 256559"/>
                  <a:gd name="connsiteY2" fmla="*/ 157669 h 1039025"/>
                  <a:gd name="connsiteX3" fmla="*/ 95585 w 256559"/>
                  <a:gd name="connsiteY3" fmla="*/ 240654 h 1039025"/>
                  <a:gd name="connsiteX4" fmla="*/ 109443 w 256559"/>
                  <a:gd name="connsiteY4" fmla="*/ 308597 h 1039025"/>
                  <a:gd name="connsiteX5" fmla="*/ 180491 w 256559"/>
                  <a:gd name="connsiteY5" fmla="*/ 380052 h 1039025"/>
                  <a:gd name="connsiteX6" fmla="*/ 140563 w 256559"/>
                  <a:gd name="connsiteY6" fmla="*/ 483594 h 1039025"/>
                  <a:gd name="connsiteX7" fmla="*/ 78533 w 256559"/>
                  <a:gd name="connsiteY7" fmla="*/ 552102 h 1039025"/>
                  <a:gd name="connsiteX8" fmla="*/ 79006 w 256559"/>
                  <a:gd name="connsiteY8" fmla="*/ 738136 h 1039025"/>
                  <a:gd name="connsiteX9" fmla="*/ 74249 w 256559"/>
                  <a:gd name="connsiteY9" fmla="*/ 976606 h 1039025"/>
                  <a:gd name="connsiteX10" fmla="*/ 73710 w 256559"/>
                  <a:gd name="connsiteY10" fmla="*/ 1039025 h 1039025"/>
                  <a:gd name="connsiteX11" fmla="*/ 2322 w 256559"/>
                  <a:gd name="connsiteY11" fmla="*/ 1039025 h 1039025"/>
                  <a:gd name="connsiteX12" fmla="*/ 1607 w 256559"/>
                  <a:gd name="connsiteY12" fmla="*/ 971073 h 1039025"/>
                  <a:gd name="connsiteX13" fmla="*/ 816 w 256559"/>
                  <a:gd name="connsiteY13" fmla="*/ 207189 h 1039025"/>
                  <a:gd name="connsiteX14" fmla="*/ 132215 w 256559"/>
                  <a:gd name="connsiteY14" fmla="*/ 130864 h 1039025"/>
                  <a:gd name="connsiteX15" fmla="*/ 134835 w 256559"/>
                  <a:gd name="connsiteY15" fmla="*/ 33245 h 1039025"/>
                  <a:gd name="connsiteX16" fmla="*/ 181000 w 256559"/>
                  <a:gd name="connsiteY16" fmla="*/ 1570 h 1039025"/>
                  <a:gd name="connsiteX0" fmla="*/ 181000 w 256528"/>
                  <a:gd name="connsiteY0" fmla="*/ 1570 h 1039025"/>
                  <a:gd name="connsiteX1" fmla="*/ 256511 w 256528"/>
                  <a:gd name="connsiteY1" fmla="*/ 74907 h 1039025"/>
                  <a:gd name="connsiteX2" fmla="*/ 187033 w 256528"/>
                  <a:gd name="connsiteY2" fmla="*/ 157669 h 1039025"/>
                  <a:gd name="connsiteX3" fmla="*/ 95585 w 256528"/>
                  <a:gd name="connsiteY3" fmla="*/ 240654 h 1039025"/>
                  <a:gd name="connsiteX4" fmla="*/ 109443 w 256528"/>
                  <a:gd name="connsiteY4" fmla="*/ 308597 h 1039025"/>
                  <a:gd name="connsiteX5" fmla="*/ 180491 w 256528"/>
                  <a:gd name="connsiteY5" fmla="*/ 380052 h 1039025"/>
                  <a:gd name="connsiteX6" fmla="*/ 140563 w 256528"/>
                  <a:gd name="connsiteY6" fmla="*/ 483594 h 1039025"/>
                  <a:gd name="connsiteX7" fmla="*/ 78533 w 256528"/>
                  <a:gd name="connsiteY7" fmla="*/ 552102 h 1039025"/>
                  <a:gd name="connsiteX8" fmla="*/ 79006 w 256528"/>
                  <a:gd name="connsiteY8" fmla="*/ 738136 h 1039025"/>
                  <a:gd name="connsiteX9" fmla="*/ 74249 w 256528"/>
                  <a:gd name="connsiteY9" fmla="*/ 976606 h 1039025"/>
                  <a:gd name="connsiteX10" fmla="*/ 73710 w 256528"/>
                  <a:gd name="connsiteY10" fmla="*/ 1039025 h 1039025"/>
                  <a:gd name="connsiteX11" fmla="*/ 2322 w 256528"/>
                  <a:gd name="connsiteY11" fmla="*/ 1039025 h 1039025"/>
                  <a:gd name="connsiteX12" fmla="*/ 1607 w 256528"/>
                  <a:gd name="connsiteY12" fmla="*/ 971073 h 1039025"/>
                  <a:gd name="connsiteX13" fmla="*/ 816 w 256528"/>
                  <a:gd name="connsiteY13" fmla="*/ 207189 h 1039025"/>
                  <a:gd name="connsiteX14" fmla="*/ 132215 w 256528"/>
                  <a:gd name="connsiteY14" fmla="*/ 130864 h 1039025"/>
                  <a:gd name="connsiteX15" fmla="*/ 174136 w 256528"/>
                  <a:gd name="connsiteY15" fmla="*/ 33245 h 1039025"/>
                  <a:gd name="connsiteX16" fmla="*/ 181000 w 256528"/>
                  <a:gd name="connsiteY16" fmla="*/ 1570 h 1039025"/>
                  <a:gd name="connsiteX0" fmla="*/ 181000 w 256528"/>
                  <a:gd name="connsiteY0" fmla="*/ 1570 h 1039025"/>
                  <a:gd name="connsiteX1" fmla="*/ 256511 w 256528"/>
                  <a:gd name="connsiteY1" fmla="*/ 74907 h 1039025"/>
                  <a:gd name="connsiteX2" fmla="*/ 187033 w 256528"/>
                  <a:gd name="connsiteY2" fmla="*/ 157669 h 1039025"/>
                  <a:gd name="connsiteX3" fmla="*/ 95585 w 256528"/>
                  <a:gd name="connsiteY3" fmla="*/ 240654 h 1039025"/>
                  <a:gd name="connsiteX4" fmla="*/ 109443 w 256528"/>
                  <a:gd name="connsiteY4" fmla="*/ 308597 h 1039025"/>
                  <a:gd name="connsiteX5" fmla="*/ 180491 w 256528"/>
                  <a:gd name="connsiteY5" fmla="*/ 380052 h 1039025"/>
                  <a:gd name="connsiteX6" fmla="*/ 140563 w 256528"/>
                  <a:gd name="connsiteY6" fmla="*/ 483594 h 1039025"/>
                  <a:gd name="connsiteX7" fmla="*/ 78533 w 256528"/>
                  <a:gd name="connsiteY7" fmla="*/ 552102 h 1039025"/>
                  <a:gd name="connsiteX8" fmla="*/ 79006 w 256528"/>
                  <a:gd name="connsiteY8" fmla="*/ 738136 h 1039025"/>
                  <a:gd name="connsiteX9" fmla="*/ 74249 w 256528"/>
                  <a:gd name="connsiteY9" fmla="*/ 976606 h 1039025"/>
                  <a:gd name="connsiteX10" fmla="*/ 73710 w 256528"/>
                  <a:gd name="connsiteY10" fmla="*/ 1039025 h 1039025"/>
                  <a:gd name="connsiteX11" fmla="*/ 2322 w 256528"/>
                  <a:gd name="connsiteY11" fmla="*/ 1039025 h 1039025"/>
                  <a:gd name="connsiteX12" fmla="*/ 1607 w 256528"/>
                  <a:gd name="connsiteY12" fmla="*/ 971073 h 1039025"/>
                  <a:gd name="connsiteX13" fmla="*/ 816 w 256528"/>
                  <a:gd name="connsiteY13" fmla="*/ 207189 h 1039025"/>
                  <a:gd name="connsiteX14" fmla="*/ 132215 w 256528"/>
                  <a:gd name="connsiteY14" fmla="*/ 130864 h 1039025"/>
                  <a:gd name="connsiteX15" fmla="*/ 174136 w 256528"/>
                  <a:gd name="connsiteY15" fmla="*/ 33245 h 1039025"/>
                  <a:gd name="connsiteX16" fmla="*/ 181000 w 256528"/>
                  <a:gd name="connsiteY16" fmla="*/ 1570 h 1039025"/>
                  <a:gd name="connsiteX0" fmla="*/ 181000 w 256528"/>
                  <a:gd name="connsiteY0" fmla="*/ 1570 h 1039025"/>
                  <a:gd name="connsiteX1" fmla="*/ 256511 w 256528"/>
                  <a:gd name="connsiteY1" fmla="*/ 74907 h 1039025"/>
                  <a:gd name="connsiteX2" fmla="*/ 187033 w 256528"/>
                  <a:gd name="connsiteY2" fmla="*/ 157669 h 1039025"/>
                  <a:gd name="connsiteX3" fmla="*/ 95585 w 256528"/>
                  <a:gd name="connsiteY3" fmla="*/ 240654 h 1039025"/>
                  <a:gd name="connsiteX4" fmla="*/ 109443 w 256528"/>
                  <a:gd name="connsiteY4" fmla="*/ 308597 h 1039025"/>
                  <a:gd name="connsiteX5" fmla="*/ 180491 w 256528"/>
                  <a:gd name="connsiteY5" fmla="*/ 380052 h 1039025"/>
                  <a:gd name="connsiteX6" fmla="*/ 140563 w 256528"/>
                  <a:gd name="connsiteY6" fmla="*/ 483594 h 1039025"/>
                  <a:gd name="connsiteX7" fmla="*/ 78533 w 256528"/>
                  <a:gd name="connsiteY7" fmla="*/ 552102 h 1039025"/>
                  <a:gd name="connsiteX8" fmla="*/ 79006 w 256528"/>
                  <a:gd name="connsiteY8" fmla="*/ 738136 h 1039025"/>
                  <a:gd name="connsiteX9" fmla="*/ 74249 w 256528"/>
                  <a:gd name="connsiteY9" fmla="*/ 976606 h 1039025"/>
                  <a:gd name="connsiteX10" fmla="*/ 73710 w 256528"/>
                  <a:gd name="connsiteY10" fmla="*/ 1039025 h 1039025"/>
                  <a:gd name="connsiteX11" fmla="*/ 2322 w 256528"/>
                  <a:gd name="connsiteY11" fmla="*/ 1039025 h 1039025"/>
                  <a:gd name="connsiteX12" fmla="*/ 1607 w 256528"/>
                  <a:gd name="connsiteY12" fmla="*/ 971073 h 1039025"/>
                  <a:gd name="connsiteX13" fmla="*/ 816 w 256528"/>
                  <a:gd name="connsiteY13" fmla="*/ 207189 h 1039025"/>
                  <a:gd name="connsiteX14" fmla="*/ 132215 w 256528"/>
                  <a:gd name="connsiteY14" fmla="*/ 130864 h 1039025"/>
                  <a:gd name="connsiteX15" fmla="*/ 174136 w 256528"/>
                  <a:gd name="connsiteY15" fmla="*/ 33245 h 1039025"/>
                  <a:gd name="connsiteX16" fmla="*/ 181000 w 256528"/>
                  <a:gd name="connsiteY16" fmla="*/ 1570 h 1039025"/>
                  <a:gd name="connsiteX0" fmla="*/ 181000 w 256528"/>
                  <a:gd name="connsiteY0" fmla="*/ 1570 h 1039025"/>
                  <a:gd name="connsiteX1" fmla="*/ 256511 w 256528"/>
                  <a:gd name="connsiteY1" fmla="*/ 74907 h 1039025"/>
                  <a:gd name="connsiteX2" fmla="*/ 187033 w 256528"/>
                  <a:gd name="connsiteY2" fmla="*/ 157669 h 1039025"/>
                  <a:gd name="connsiteX3" fmla="*/ 95585 w 256528"/>
                  <a:gd name="connsiteY3" fmla="*/ 240654 h 1039025"/>
                  <a:gd name="connsiteX4" fmla="*/ 109443 w 256528"/>
                  <a:gd name="connsiteY4" fmla="*/ 308597 h 1039025"/>
                  <a:gd name="connsiteX5" fmla="*/ 180491 w 256528"/>
                  <a:gd name="connsiteY5" fmla="*/ 380052 h 1039025"/>
                  <a:gd name="connsiteX6" fmla="*/ 140563 w 256528"/>
                  <a:gd name="connsiteY6" fmla="*/ 483594 h 1039025"/>
                  <a:gd name="connsiteX7" fmla="*/ 78533 w 256528"/>
                  <a:gd name="connsiteY7" fmla="*/ 552102 h 1039025"/>
                  <a:gd name="connsiteX8" fmla="*/ 79006 w 256528"/>
                  <a:gd name="connsiteY8" fmla="*/ 738136 h 1039025"/>
                  <a:gd name="connsiteX9" fmla="*/ 74249 w 256528"/>
                  <a:gd name="connsiteY9" fmla="*/ 976606 h 1039025"/>
                  <a:gd name="connsiteX10" fmla="*/ 73710 w 256528"/>
                  <a:gd name="connsiteY10" fmla="*/ 1039025 h 1039025"/>
                  <a:gd name="connsiteX11" fmla="*/ 2322 w 256528"/>
                  <a:gd name="connsiteY11" fmla="*/ 1039025 h 1039025"/>
                  <a:gd name="connsiteX12" fmla="*/ 1607 w 256528"/>
                  <a:gd name="connsiteY12" fmla="*/ 971073 h 1039025"/>
                  <a:gd name="connsiteX13" fmla="*/ 816 w 256528"/>
                  <a:gd name="connsiteY13" fmla="*/ 207189 h 1039025"/>
                  <a:gd name="connsiteX14" fmla="*/ 132215 w 256528"/>
                  <a:gd name="connsiteY14" fmla="*/ 130864 h 1039025"/>
                  <a:gd name="connsiteX15" fmla="*/ 174136 w 256528"/>
                  <a:gd name="connsiteY15" fmla="*/ 33245 h 1039025"/>
                  <a:gd name="connsiteX16" fmla="*/ 181000 w 256528"/>
                  <a:gd name="connsiteY16" fmla="*/ 1570 h 1039025"/>
                  <a:gd name="connsiteX0" fmla="*/ 181000 w 256528"/>
                  <a:gd name="connsiteY0" fmla="*/ 5123 h 1042578"/>
                  <a:gd name="connsiteX1" fmla="*/ 256511 w 256528"/>
                  <a:gd name="connsiteY1" fmla="*/ 78460 h 1042578"/>
                  <a:gd name="connsiteX2" fmla="*/ 187033 w 256528"/>
                  <a:gd name="connsiteY2" fmla="*/ 161222 h 1042578"/>
                  <a:gd name="connsiteX3" fmla="*/ 95585 w 256528"/>
                  <a:gd name="connsiteY3" fmla="*/ 244207 h 1042578"/>
                  <a:gd name="connsiteX4" fmla="*/ 109443 w 256528"/>
                  <a:gd name="connsiteY4" fmla="*/ 312150 h 1042578"/>
                  <a:gd name="connsiteX5" fmla="*/ 180491 w 256528"/>
                  <a:gd name="connsiteY5" fmla="*/ 383605 h 1042578"/>
                  <a:gd name="connsiteX6" fmla="*/ 140563 w 256528"/>
                  <a:gd name="connsiteY6" fmla="*/ 487147 h 1042578"/>
                  <a:gd name="connsiteX7" fmla="*/ 78533 w 256528"/>
                  <a:gd name="connsiteY7" fmla="*/ 555655 h 1042578"/>
                  <a:gd name="connsiteX8" fmla="*/ 79006 w 256528"/>
                  <a:gd name="connsiteY8" fmla="*/ 741689 h 1042578"/>
                  <a:gd name="connsiteX9" fmla="*/ 74249 w 256528"/>
                  <a:gd name="connsiteY9" fmla="*/ 980159 h 1042578"/>
                  <a:gd name="connsiteX10" fmla="*/ 73710 w 256528"/>
                  <a:gd name="connsiteY10" fmla="*/ 1042578 h 1042578"/>
                  <a:gd name="connsiteX11" fmla="*/ 2322 w 256528"/>
                  <a:gd name="connsiteY11" fmla="*/ 1042578 h 1042578"/>
                  <a:gd name="connsiteX12" fmla="*/ 1607 w 256528"/>
                  <a:gd name="connsiteY12" fmla="*/ 974626 h 1042578"/>
                  <a:gd name="connsiteX13" fmla="*/ 816 w 256528"/>
                  <a:gd name="connsiteY13" fmla="*/ 210742 h 1042578"/>
                  <a:gd name="connsiteX14" fmla="*/ 132215 w 256528"/>
                  <a:gd name="connsiteY14" fmla="*/ 134417 h 1042578"/>
                  <a:gd name="connsiteX15" fmla="*/ 174136 w 256528"/>
                  <a:gd name="connsiteY15" fmla="*/ 36798 h 1042578"/>
                  <a:gd name="connsiteX16" fmla="*/ 181000 w 256528"/>
                  <a:gd name="connsiteY16" fmla="*/ 5123 h 1042578"/>
                  <a:gd name="connsiteX0" fmla="*/ 181000 w 256528"/>
                  <a:gd name="connsiteY0" fmla="*/ 1412 h 1038867"/>
                  <a:gd name="connsiteX1" fmla="*/ 256511 w 256528"/>
                  <a:gd name="connsiteY1" fmla="*/ 74749 h 1038867"/>
                  <a:gd name="connsiteX2" fmla="*/ 187033 w 256528"/>
                  <a:gd name="connsiteY2" fmla="*/ 157511 h 1038867"/>
                  <a:gd name="connsiteX3" fmla="*/ 95585 w 256528"/>
                  <a:gd name="connsiteY3" fmla="*/ 240496 h 1038867"/>
                  <a:gd name="connsiteX4" fmla="*/ 109443 w 256528"/>
                  <a:gd name="connsiteY4" fmla="*/ 308439 h 1038867"/>
                  <a:gd name="connsiteX5" fmla="*/ 180491 w 256528"/>
                  <a:gd name="connsiteY5" fmla="*/ 379894 h 1038867"/>
                  <a:gd name="connsiteX6" fmla="*/ 140563 w 256528"/>
                  <a:gd name="connsiteY6" fmla="*/ 483436 h 1038867"/>
                  <a:gd name="connsiteX7" fmla="*/ 78533 w 256528"/>
                  <a:gd name="connsiteY7" fmla="*/ 551944 h 1038867"/>
                  <a:gd name="connsiteX8" fmla="*/ 79006 w 256528"/>
                  <a:gd name="connsiteY8" fmla="*/ 737978 h 1038867"/>
                  <a:gd name="connsiteX9" fmla="*/ 74249 w 256528"/>
                  <a:gd name="connsiteY9" fmla="*/ 976448 h 1038867"/>
                  <a:gd name="connsiteX10" fmla="*/ 73710 w 256528"/>
                  <a:gd name="connsiteY10" fmla="*/ 1038867 h 1038867"/>
                  <a:gd name="connsiteX11" fmla="*/ 2322 w 256528"/>
                  <a:gd name="connsiteY11" fmla="*/ 1038867 h 1038867"/>
                  <a:gd name="connsiteX12" fmla="*/ 1607 w 256528"/>
                  <a:gd name="connsiteY12" fmla="*/ 970915 h 1038867"/>
                  <a:gd name="connsiteX13" fmla="*/ 816 w 256528"/>
                  <a:gd name="connsiteY13" fmla="*/ 207031 h 1038867"/>
                  <a:gd name="connsiteX14" fmla="*/ 132215 w 256528"/>
                  <a:gd name="connsiteY14" fmla="*/ 130706 h 1038867"/>
                  <a:gd name="connsiteX15" fmla="*/ 174136 w 256528"/>
                  <a:gd name="connsiteY15" fmla="*/ 33087 h 1038867"/>
                  <a:gd name="connsiteX16" fmla="*/ 181000 w 256528"/>
                  <a:gd name="connsiteY16" fmla="*/ 1412 h 1038867"/>
                  <a:gd name="connsiteX0" fmla="*/ 181000 w 256528"/>
                  <a:gd name="connsiteY0" fmla="*/ 1412 h 1038867"/>
                  <a:gd name="connsiteX1" fmla="*/ 256511 w 256528"/>
                  <a:gd name="connsiteY1" fmla="*/ 74749 h 1038867"/>
                  <a:gd name="connsiteX2" fmla="*/ 187033 w 256528"/>
                  <a:gd name="connsiteY2" fmla="*/ 157511 h 1038867"/>
                  <a:gd name="connsiteX3" fmla="*/ 95585 w 256528"/>
                  <a:gd name="connsiteY3" fmla="*/ 240496 h 1038867"/>
                  <a:gd name="connsiteX4" fmla="*/ 109443 w 256528"/>
                  <a:gd name="connsiteY4" fmla="*/ 308439 h 1038867"/>
                  <a:gd name="connsiteX5" fmla="*/ 180491 w 256528"/>
                  <a:gd name="connsiteY5" fmla="*/ 379894 h 1038867"/>
                  <a:gd name="connsiteX6" fmla="*/ 140563 w 256528"/>
                  <a:gd name="connsiteY6" fmla="*/ 483436 h 1038867"/>
                  <a:gd name="connsiteX7" fmla="*/ 78533 w 256528"/>
                  <a:gd name="connsiteY7" fmla="*/ 551944 h 1038867"/>
                  <a:gd name="connsiteX8" fmla="*/ 79006 w 256528"/>
                  <a:gd name="connsiteY8" fmla="*/ 737978 h 1038867"/>
                  <a:gd name="connsiteX9" fmla="*/ 74249 w 256528"/>
                  <a:gd name="connsiteY9" fmla="*/ 976448 h 1038867"/>
                  <a:gd name="connsiteX10" fmla="*/ 73710 w 256528"/>
                  <a:gd name="connsiteY10" fmla="*/ 1038867 h 1038867"/>
                  <a:gd name="connsiteX11" fmla="*/ 2322 w 256528"/>
                  <a:gd name="connsiteY11" fmla="*/ 1038867 h 1038867"/>
                  <a:gd name="connsiteX12" fmla="*/ 1607 w 256528"/>
                  <a:gd name="connsiteY12" fmla="*/ 970915 h 1038867"/>
                  <a:gd name="connsiteX13" fmla="*/ 816 w 256528"/>
                  <a:gd name="connsiteY13" fmla="*/ 207031 h 1038867"/>
                  <a:gd name="connsiteX14" fmla="*/ 132215 w 256528"/>
                  <a:gd name="connsiteY14" fmla="*/ 130706 h 1038867"/>
                  <a:gd name="connsiteX15" fmla="*/ 174136 w 256528"/>
                  <a:gd name="connsiteY15" fmla="*/ 33087 h 1038867"/>
                  <a:gd name="connsiteX16" fmla="*/ 181000 w 256528"/>
                  <a:gd name="connsiteY16" fmla="*/ 1412 h 1038867"/>
                  <a:gd name="connsiteX0" fmla="*/ 191481 w 256522"/>
                  <a:gd name="connsiteY0" fmla="*/ 1372 h 1041097"/>
                  <a:gd name="connsiteX1" fmla="*/ 256511 w 256522"/>
                  <a:gd name="connsiteY1" fmla="*/ 76979 h 1041097"/>
                  <a:gd name="connsiteX2" fmla="*/ 187033 w 256522"/>
                  <a:gd name="connsiteY2" fmla="*/ 159741 h 1041097"/>
                  <a:gd name="connsiteX3" fmla="*/ 95585 w 256522"/>
                  <a:gd name="connsiteY3" fmla="*/ 242726 h 1041097"/>
                  <a:gd name="connsiteX4" fmla="*/ 109443 w 256522"/>
                  <a:gd name="connsiteY4" fmla="*/ 310669 h 1041097"/>
                  <a:gd name="connsiteX5" fmla="*/ 180491 w 256522"/>
                  <a:gd name="connsiteY5" fmla="*/ 382124 h 1041097"/>
                  <a:gd name="connsiteX6" fmla="*/ 140563 w 256522"/>
                  <a:gd name="connsiteY6" fmla="*/ 485666 h 1041097"/>
                  <a:gd name="connsiteX7" fmla="*/ 78533 w 256522"/>
                  <a:gd name="connsiteY7" fmla="*/ 554174 h 1041097"/>
                  <a:gd name="connsiteX8" fmla="*/ 79006 w 256522"/>
                  <a:gd name="connsiteY8" fmla="*/ 740208 h 1041097"/>
                  <a:gd name="connsiteX9" fmla="*/ 74249 w 256522"/>
                  <a:gd name="connsiteY9" fmla="*/ 978678 h 1041097"/>
                  <a:gd name="connsiteX10" fmla="*/ 73710 w 256522"/>
                  <a:gd name="connsiteY10" fmla="*/ 1041097 h 1041097"/>
                  <a:gd name="connsiteX11" fmla="*/ 2322 w 256522"/>
                  <a:gd name="connsiteY11" fmla="*/ 1041097 h 1041097"/>
                  <a:gd name="connsiteX12" fmla="*/ 1607 w 256522"/>
                  <a:gd name="connsiteY12" fmla="*/ 973145 h 1041097"/>
                  <a:gd name="connsiteX13" fmla="*/ 816 w 256522"/>
                  <a:gd name="connsiteY13" fmla="*/ 209261 h 1041097"/>
                  <a:gd name="connsiteX14" fmla="*/ 132215 w 256522"/>
                  <a:gd name="connsiteY14" fmla="*/ 132936 h 1041097"/>
                  <a:gd name="connsiteX15" fmla="*/ 174136 w 256522"/>
                  <a:gd name="connsiteY15" fmla="*/ 35317 h 1041097"/>
                  <a:gd name="connsiteX16" fmla="*/ 191481 w 256522"/>
                  <a:gd name="connsiteY16" fmla="*/ 1372 h 1041097"/>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383183 h 1042156"/>
                  <a:gd name="connsiteX6" fmla="*/ 140563 w 256655"/>
                  <a:gd name="connsiteY6" fmla="*/ 486725 h 1042156"/>
                  <a:gd name="connsiteX7" fmla="*/ 78533 w 256655"/>
                  <a:gd name="connsiteY7" fmla="*/ 555233 h 1042156"/>
                  <a:gd name="connsiteX8" fmla="*/ 79006 w 256655"/>
                  <a:gd name="connsiteY8" fmla="*/ 741267 h 1042156"/>
                  <a:gd name="connsiteX9" fmla="*/ 74249 w 256655"/>
                  <a:gd name="connsiteY9" fmla="*/ 979737 h 1042156"/>
                  <a:gd name="connsiteX10" fmla="*/ 73710 w 256655"/>
                  <a:gd name="connsiteY10" fmla="*/ 1042156 h 1042156"/>
                  <a:gd name="connsiteX11" fmla="*/ 2322 w 256655"/>
                  <a:gd name="connsiteY11" fmla="*/ 1042156 h 1042156"/>
                  <a:gd name="connsiteX12" fmla="*/ 1607 w 256655"/>
                  <a:gd name="connsiteY12" fmla="*/ 974204 h 1042156"/>
                  <a:gd name="connsiteX13" fmla="*/ 816 w 256655"/>
                  <a:gd name="connsiteY13" fmla="*/ 210320 h 1042156"/>
                  <a:gd name="connsiteX14" fmla="*/ 132215 w 256655"/>
                  <a:gd name="connsiteY14" fmla="*/ 133995 h 1042156"/>
                  <a:gd name="connsiteX15" fmla="*/ 174136 w 256655"/>
                  <a:gd name="connsiteY15" fmla="*/ 36376 h 1042156"/>
                  <a:gd name="connsiteX16" fmla="*/ 191481 w 256655"/>
                  <a:gd name="connsiteY16"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383183 h 1042156"/>
                  <a:gd name="connsiteX6" fmla="*/ 140563 w 256655"/>
                  <a:gd name="connsiteY6" fmla="*/ 486725 h 1042156"/>
                  <a:gd name="connsiteX7" fmla="*/ 78533 w 256655"/>
                  <a:gd name="connsiteY7" fmla="*/ 555233 h 1042156"/>
                  <a:gd name="connsiteX8" fmla="*/ 79006 w 256655"/>
                  <a:gd name="connsiteY8" fmla="*/ 741267 h 1042156"/>
                  <a:gd name="connsiteX9" fmla="*/ 74249 w 256655"/>
                  <a:gd name="connsiteY9" fmla="*/ 979737 h 1042156"/>
                  <a:gd name="connsiteX10" fmla="*/ 73710 w 256655"/>
                  <a:gd name="connsiteY10" fmla="*/ 1042156 h 1042156"/>
                  <a:gd name="connsiteX11" fmla="*/ 2322 w 256655"/>
                  <a:gd name="connsiteY11" fmla="*/ 1042156 h 1042156"/>
                  <a:gd name="connsiteX12" fmla="*/ 1607 w 256655"/>
                  <a:gd name="connsiteY12" fmla="*/ 974204 h 1042156"/>
                  <a:gd name="connsiteX13" fmla="*/ 816 w 256655"/>
                  <a:gd name="connsiteY13" fmla="*/ 210320 h 1042156"/>
                  <a:gd name="connsiteX14" fmla="*/ 132215 w 256655"/>
                  <a:gd name="connsiteY14" fmla="*/ 133995 h 1042156"/>
                  <a:gd name="connsiteX15" fmla="*/ 174136 w 256655"/>
                  <a:gd name="connsiteY15" fmla="*/ 36376 h 1042156"/>
                  <a:gd name="connsiteX16" fmla="*/ 191481 w 256655"/>
                  <a:gd name="connsiteY16"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383183 h 1042156"/>
                  <a:gd name="connsiteX6" fmla="*/ 140563 w 256655"/>
                  <a:gd name="connsiteY6" fmla="*/ 486725 h 1042156"/>
                  <a:gd name="connsiteX7" fmla="*/ 78533 w 256655"/>
                  <a:gd name="connsiteY7" fmla="*/ 555233 h 1042156"/>
                  <a:gd name="connsiteX8" fmla="*/ 79006 w 256655"/>
                  <a:gd name="connsiteY8" fmla="*/ 741267 h 1042156"/>
                  <a:gd name="connsiteX9" fmla="*/ 74249 w 256655"/>
                  <a:gd name="connsiteY9" fmla="*/ 979737 h 1042156"/>
                  <a:gd name="connsiteX10" fmla="*/ 73710 w 256655"/>
                  <a:gd name="connsiteY10" fmla="*/ 1042156 h 1042156"/>
                  <a:gd name="connsiteX11" fmla="*/ 2322 w 256655"/>
                  <a:gd name="connsiteY11" fmla="*/ 1042156 h 1042156"/>
                  <a:gd name="connsiteX12" fmla="*/ 1607 w 256655"/>
                  <a:gd name="connsiteY12" fmla="*/ 974204 h 1042156"/>
                  <a:gd name="connsiteX13" fmla="*/ 816 w 256655"/>
                  <a:gd name="connsiteY13" fmla="*/ 210320 h 1042156"/>
                  <a:gd name="connsiteX14" fmla="*/ 132215 w 256655"/>
                  <a:gd name="connsiteY14" fmla="*/ 133995 h 1042156"/>
                  <a:gd name="connsiteX15" fmla="*/ 174136 w 256655"/>
                  <a:gd name="connsiteY15" fmla="*/ 47728 h 1042156"/>
                  <a:gd name="connsiteX16" fmla="*/ 191481 w 256655"/>
                  <a:gd name="connsiteY16"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383183 h 1042156"/>
                  <a:gd name="connsiteX6" fmla="*/ 140563 w 256655"/>
                  <a:gd name="connsiteY6" fmla="*/ 486725 h 1042156"/>
                  <a:gd name="connsiteX7" fmla="*/ 78533 w 256655"/>
                  <a:gd name="connsiteY7" fmla="*/ 555233 h 1042156"/>
                  <a:gd name="connsiteX8" fmla="*/ 79006 w 256655"/>
                  <a:gd name="connsiteY8" fmla="*/ 741267 h 1042156"/>
                  <a:gd name="connsiteX9" fmla="*/ 74249 w 256655"/>
                  <a:gd name="connsiteY9" fmla="*/ 979737 h 1042156"/>
                  <a:gd name="connsiteX10" fmla="*/ 73710 w 256655"/>
                  <a:gd name="connsiteY10" fmla="*/ 1042156 h 1042156"/>
                  <a:gd name="connsiteX11" fmla="*/ 2322 w 256655"/>
                  <a:gd name="connsiteY11" fmla="*/ 1042156 h 1042156"/>
                  <a:gd name="connsiteX12" fmla="*/ 1607 w 256655"/>
                  <a:gd name="connsiteY12" fmla="*/ 974204 h 1042156"/>
                  <a:gd name="connsiteX13" fmla="*/ 816 w 256655"/>
                  <a:gd name="connsiteY13" fmla="*/ 210320 h 1042156"/>
                  <a:gd name="connsiteX14" fmla="*/ 132215 w 256655"/>
                  <a:gd name="connsiteY14" fmla="*/ 133995 h 1042156"/>
                  <a:gd name="connsiteX15" fmla="*/ 174136 w 256655"/>
                  <a:gd name="connsiteY15" fmla="*/ 47728 h 1042156"/>
                  <a:gd name="connsiteX16" fmla="*/ 191481 w 256655"/>
                  <a:gd name="connsiteY16"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383183 h 1042156"/>
                  <a:gd name="connsiteX6" fmla="*/ 140563 w 256655"/>
                  <a:gd name="connsiteY6" fmla="*/ 486725 h 1042156"/>
                  <a:gd name="connsiteX7" fmla="*/ 78533 w 256655"/>
                  <a:gd name="connsiteY7" fmla="*/ 555233 h 1042156"/>
                  <a:gd name="connsiteX8" fmla="*/ 79006 w 256655"/>
                  <a:gd name="connsiteY8" fmla="*/ 741267 h 1042156"/>
                  <a:gd name="connsiteX9" fmla="*/ 74249 w 256655"/>
                  <a:gd name="connsiteY9" fmla="*/ 979737 h 1042156"/>
                  <a:gd name="connsiteX10" fmla="*/ 73710 w 256655"/>
                  <a:gd name="connsiteY10" fmla="*/ 1042156 h 1042156"/>
                  <a:gd name="connsiteX11" fmla="*/ 2322 w 256655"/>
                  <a:gd name="connsiteY11" fmla="*/ 1042156 h 1042156"/>
                  <a:gd name="connsiteX12" fmla="*/ 1607 w 256655"/>
                  <a:gd name="connsiteY12" fmla="*/ 974204 h 1042156"/>
                  <a:gd name="connsiteX13" fmla="*/ 816 w 256655"/>
                  <a:gd name="connsiteY13" fmla="*/ 210320 h 1042156"/>
                  <a:gd name="connsiteX14" fmla="*/ 132215 w 256655"/>
                  <a:gd name="connsiteY14" fmla="*/ 133995 h 1042156"/>
                  <a:gd name="connsiteX15" fmla="*/ 174136 w 256655"/>
                  <a:gd name="connsiteY15" fmla="*/ 47728 h 1042156"/>
                  <a:gd name="connsiteX16" fmla="*/ 191481 w 256655"/>
                  <a:gd name="connsiteY16"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383183 h 1042156"/>
                  <a:gd name="connsiteX6" fmla="*/ 140563 w 256655"/>
                  <a:gd name="connsiteY6" fmla="*/ 486725 h 1042156"/>
                  <a:gd name="connsiteX7" fmla="*/ 78533 w 256655"/>
                  <a:gd name="connsiteY7" fmla="*/ 555233 h 1042156"/>
                  <a:gd name="connsiteX8" fmla="*/ 79006 w 256655"/>
                  <a:gd name="connsiteY8" fmla="*/ 741267 h 1042156"/>
                  <a:gd name="connsiteX9" fmla="*/ 74249 w 256655"/>
                  <a:gd name="connsiteY9" fmla="*/ 979737 h 1042156"/>
                  <a:gd name="connsiteX10" fmla="*/ 73710 w 256655"/>
                  <a:gd name="connsiteY10" fmla="*/ 1042156 h 1042156"/>
                  <a:gd name="connsiteX11" fmla="*/ 2322 w 256655"/>
                  <a:gd name="connsiteY11" fmla="*/ 1042156 h 1042156"/>
                  <a:gd name="connsiteX12" fmla="*/ 1607 w 256655"/>
                  <a:gd name="connsiteY12" fmla="*/ 974204 h 1042156"/>
                  <a:gd name="connsiteX13" fmla="*/ 816 w 256655"/>
                  <a:gd name="connsiteY13" fmla="*/ 210320 h 1042156"/>
                  <a:gd name="connsiteX14" fmla="*/ 132215 w 256655"/>
                  <a:gd name="connsiteY14" fmla="*/ 133995 h 1042156"/>
                  <a:gd name="connsiteX15" fmla="*/ 174136 w 256655"/>
                  <a:gd name="connsiteY15" fmla="*/ 47728 h 1042156"/>
                  <a:gd name="connsiteX16" fmla="*/ 191481 w 256655"/>
                  <a:gd name="connsiteY16"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383183 h 1042156"/>
                  <a:gd name="connsiteX6" fmla="*/ 140563 w 256655"/>
                  <a:gd name="connsiteY6" fmla="*/ 486725 h 1042156"/>
                  <a:gd name="connsiteX7" fmla="*/ 78533 w 256655"/>
                  <a:gd name="connsiteY7" fmla="*/ 555233 h 1042156"/>
                  <a:gd name="connsiteX8" fmla="*/ 79006 w 256655"/>
                  <a:gd name="connsiteY8" fmla="*/ 741267 h 1042156"/>
                  <a:gd name="connsiteX9" fmla="*/ 74249 w 256655"/>
                  <a:gd name="connsiteY9" fmla="*/ 979737 h 1042156"/>
                  <a:gd name="connsiteX10" fmla="*/ 73710 w 256655"/>
                  <a:gd name="connsiteY10" fmla="*/ 1042156 h 1042156"/>
                  <a:gd name="connsiteX11" fmla="*/ 2322 w 256655"/>
                  <a:gd name="connsiteY11" fmla="*/ 1042156 h 1042156"/>
                  <a:gd name="connsiteX12" fmla="*/ 1607 w 256655"/>
                  <a:gd name="connsiteY12" fmla="*/ 974204 h 1042156"/>
                  <a:gd name="connsiteX13" fmla="*/ 816 w 256655"/>
                  <a:gd name="connsiteY13" fmla="*/ 210320 h 1042156"/>
                  <a:gd name="connsiteX14" fmla="*/ 132215 w 256655"/>
                  <a:gd name="connsiteY14" fmla="*/ 133995 h 1042156"/>
                  <a:gd name="connsiteX15" fmla="*/ 174136 w 256655"/>
                  <a:gd name="connsiteY15" fmla="*/ 47728 h 1042156"/>
                  <a:gd name="connsiteX16" fmla="*/ 191481 w 256655"/>
                  <a:gd name="connsiteY16"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405884 h 1042156"/>
                  <a:gd name="connsiteX6" fmla="*/ 140563 w 256655"/>
                  <a:gd name="connsiteY6" fmla="*/ 486725 h 1042156"/>
                  <a:gd name="connsiteX7" fmla="*/ 78533 w 256655"/>
                  <a:gd name="connsiteY7" fmla="*/ 555233 h 1042156"/>
                  <a:gd name="connsiteX8" fmla="*/ 79006 w 256655"/>
                  <a:gd name="connsiteY8" fmla="*/ 741267 h 1042156"/>
                  <a:gd name="connsiteX9" fmla="*/ 74249 w 256655"/>
                  <a:gd name="connsiteY9" fmla="*/ 979737 h 1042156"/>
                  <a:gd name="connsiteX10" fmla="*/ 73710 w 256655"/>
                  <a:gd name="connsiteY10" fmla="*/ 1042156 h 1042156"/>
                  <a:gd name="connsiteX11" fmla="*/ 2322 w 256655"/>
                  <a:gd name="connsiteY11" fmla="*/ 1042156 h 1042156"/>
                  <a:gd name="connsiteX12" fmla="*/ 1607 w 256655"/>
                  <a:gd name="connsiteY12" fmla="*/ 974204 h 1042156"/>
                  <a:gd name="connsiteX13" fmla="*/ 816 w 256655"/>
                  <a:gd name="connsiteY13" fmla="*/ 210320 h 1042156"/>
                  <a:gd name="connsiteX14" fmla="*/ 132215 w 256655"/>
                  <a:gd name="connsiteY14" fmla="*/ 133995 h 1042156"/>
                  <a:gd name="connsiteX15" fmla="*/ 174136 w 256655"/>
                  <a:gd name="connsiteY15" fmla="*/ 47728 h 1042156"/>
                  <a:gd name="connsiteX16" fmla="*/ 191481 w 256655"/>
                  <a:gd name="connsiteY16"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405884 h 1042156"/>
                  <a:gd name="connsiteX6" fmla="*/ 140563 w 256655"/>
                  <a:gd name="connsiteY6" fmla="*/ 486725 h 1042156"/>
                  <a:gd name="connsiteX7" fmla="*/ 78533 w 256655"/>
                  <a:gd name="connsiteY7" fmla="*/ 555233 h 1042156"/>
                  <a:gd name="connsiteX8" fmla="*/ 79006 w 256655"/>
                  <a:gd name="connsiteY8" fmla="*/ 741267 h 1042156"/>
                  <a:gd name="connsiteX9" fmla="*/ 74249 w 256655"/>
                  <a:gd name="connsiteY9" fmla="*/ 979737 h 1042156"/>
                  <a:gd name="connsiteX10" fmla="*/ 73710 w 256655"/>
                  <a:gd name="connsiteY10" fmla="*/ 1042156 h 1042156"/>
                  <a:gd name="connsiteX11" fmla="*/ 2322 w 256655"/>
                  <a:gd name="connsiteY11" fmla="*/ 1042156 h 1042156"/>
                  <a:gd name="connsiteX12" fmla="*/ 1607 w 256655"/>
                  <a:gd name="connsiteY12" fmla="*/ 974204 h 1042156"/>
                  <a:gd name="connsiteX13" fmla="*/ 816 w 256655"/>
                  <a:gd name="connsiteY13" fmla="*/ 210320 h 1042156"/>
                  <a:gd name="connsiteX14" fmla="*/ 132215 w 256655"/>
                  <a:gd name="connsiteY14" fmla="*/ 133995 h 1042156"/>
                  <a:gd name="connsiteX15" fmla="*/ 174136 w 256655"/>
                  <a:gd name="connsiteY15" fmla="*/ 47728 h 1042156"/>
                  <a:gd name="connsiteX16" fmla="*/ 191481 w 256655"/>
                  <a:gd name="connsiteY16"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405884 h 1042156"/>
                  <a:gd name="connsiteX6" fmla="*/ 78533 w 256655"/>
                  <a:gd name="connsiteY6" fmla="*/ 555233 h 1042156"/>
                  <a:gd name="connsiteX7" fmla="*/ 79006 w 256655"/>
                  <a:gd name="connsiteY7" fmla="*/ 741267 h 1042156"/>
                  <a:gd name="connsiteX8" fmla="*/ 74249 w 256655"/>
                  <a:gd name="connsiteY8" fmla="*/ 979737 h 1042156"/>
                  <a:gd name="connsiteX9" fmla="*/ 73710 w 256655"/>
                  <a:gd name="connsiteY9" fmla="*/ 1042156 h 1042156"/>
                  <a:gd name="connsiteX10" fmla="*/ 2322 w 256655"/>
                  <a:gd name="connsiteY10" fmla="*/ 1042156 h 1042156"/>
                  <a:gd name="connsiteX11" fmla="*/ 1607 w 256655"/>
                  <a:gd name="connsiteY11" fmla="*/ 974204 h 1042156"/>
                  <a:gd name="connsiteX12" fmla="*/ 816 w 256655"/>
                  <a:gd name="connsiteY12" fmla="*/ 210320 h 1042156"/>
                  <a:gd name="connsiteX13" fmla="*/ 132215 w 256655"/>
                  <a:gd name="connsiteY13" fmla="*/ 133995 h 1042156"/>
                  <a:gd name="connsiteX14" fmla="*/ 174136 w 256655"/>
                  <a:gd name="connsiteY14" fmla="*/ 47728 h 1042156"/>
                  <a:gd name="connsiteX15" fmla="*/ 191481 w 256655"/>
                  <a:gd name="connsiteY15"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405884 h 1042156"/>
                  <a:gd name="connsiteX6" fmla="*/ 75913 w 256655"/>
                  <a:gd name="connsiteY6" fmla="*/ 580205 h 1042156"/>
                  <a:gd name="connsiteX7" fmla="*/ 79006 w 256655"/>
                  <a:gd name="connsiteY7" fmla="*/ 741267 h 1042156"/>
                  <a:gd name="connsiteX8" fmla="*/ 74249 w 256655"/>
                  <a:gd name="connsiteY8" fmla="*/ 979737 h 1042156"/>
                  <a:gd name="connsiteX9" fmla="*/ 73710 w 256655"/>
                  <a:gd name="connsiteY9" fmla="*/ 1042156 h 1042156"/>
                  <a:gd name="connsiteX10" fmla="*/ 2322 w 256655"/>
                  <a:gd name="connsiteY10" fmla="*/ 1042156 h 1042156"/>
                  <a:gd name="connsiteX11" fmla="*/ 1607 w 256655"/>
                  <a:gd name="connsiteY11" fmla="*/ 974204 h 1042156"/>
                  <a:gd name="connsiteX12" fmla="*/ 816 w 256655"/>
                  <a:gd name="connsiteY12" fmla="*/ 210320 h 1042156"/>
                  <a:gd name="connsiteX13" fmla="*/ 132215 w 256655"/>
                  <a:gd name="connsiteY13" fmla="*/ 133995 h 1042156"/>
                  <a:gd name="connsiteX14" fmla="*/ 174136 w 256655"/>
                  <a:gd name="connsiteY14" fmla="*/ 47728 h 1042156"/>
                  <a:gd name="connsiteX15" fmla="*/ 191481 w 256655"/>
                  <a:gd name="connsiteY15"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405884 h 1042156"/>
                  <a:gd name="connsiteX6" fmla="*/ 86393 w 256655"/>
                  <a:gd name="connsiteY6" fmla="*/ 580205 h 1042156"/>
                  <a:gd name="connsiteX7" fmla="*/ 79006 w 256655"/>
                  <a:gd name="connsiteY7" fmla="*/ 741267 h 1042156"/>
                  <a:gd name="connsiteX8" fmla="*/ 74249 w 256655"/>
                  <a:gd name="connsiteY8" fmla="*/ 979737 h 1042156"/>
                  <a:gd name="connsiteX9" fmla="*/ 73710 w 256655"/>
                  <a:gd name="connsiteY9" fmla="*/ 1042156 h 1042156"/>
                  <a:gd name="connsiteX10" fmla="*/ 2322 w 256655"/>
                  <a:gd name="connsiteY10" fmla="*/ 1042156 h 1042156"/>
                  <a:gd name="connsiteX11" fmla="*/ 1607 w 256655"/>
                  <a:gd name="connsiteY11" fmla="*/ 974204 h 1042156"/>
                  <a:gd name="connsiteX12" fmla="*/ 816 w 256655"/>
                  <a:gd name="connsiteY12" fmla="*/ 210320 h 1042156"/>
                  <a:gd name="connsiteX13" fmla="*/ 132215 w 256655"/>
                  <a:gd name="connsiteY13" fmla="*/ 133995 h 1042156"/>
                  <a:gd name="connsiteX14" fmla="*/ 174136 w 256655"/>
                  <a:gd name="connsiteY14" fmla="*/ 47728 h 1042156"/>
                  <a:gd name="connsiteX15" fmla="*/ 191481 w 256655"/>
                  <a:gd name="connsiteY15"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405884 h 1042156"/>
                  <a:gd name="connsiteX6" fmla="*/ 86393 w 256655"/>
                  <a:gd name="connsiteY6" fmla="*/ 580205 h 1042156"/>
                  <a:gd name="connsiteX7" fmla="*/ 79006 w 256655"/>
                  <a:gd name="connsiteY7" fmla="*/ 741267 h 1042156"/>
                  <a:gd name="connsiteX8" fmla="*/ 74249 w 256655"/>
                  <a:gd name="connsiteY8" fmla="*/ 979737 h 1042156"/>
                  <a:gd name="connsiteX9" fmla="*/ 73710 w 256655"/>
                  <a:gd name="connsiteY9" fmla="*/ 1042156 h 1042156"/>
                  <a:gd name="connsiteX10" fmla="*/ 2322 w 256655"/>
                  <a:gd name="connsiteY10" fmla="*/ 1042156 h 1042156"/>
                  <a:gd name="connsiteX11" fmla="*/ 1607 w 256655"/>
                  <a:gd name="connsiteY11" fmla="*/ 974204 h 1042156"/>
                  <a:gd name="connsiteX12" fmla="*/ 816 w 256655"/>
                  <a:gd name="connsiteY12" fmla="*/ 210320 h 1042156"/>
                  <a:gd name="connsiteX13" fmla="*/ 132215 w 256655"/>
                  <a:gd name="connsiteY13" fmla="*/ 133995 h 1042156"/>
                  <a:gd name="connsiteX14" fmla="*/ 174136 w 256655"/>
                  <a:gd name="connsiteY14" fmla="*/ 47728 h 1042156"/>
                  <a:gd name="connsiteX15" fmla="*/ 191481 w 256655"/>
                  <a:gd name="connsiteY15"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405884 h 1042156"/>
                  <a:gd name="connsiteX6" fmla="*/ 86393 w 256655"/>
                  <a:gd name="connsiteY6" fmla="*/ 580205 h 1042156"/>
                  <a:gd name="connsiteX7" fmla="*/ 79006 w 256655"/>
                  <a:gd name="connsiteY7" fmla="*/ 741267 h 1042156"/>
                  <a:gd name="connsiteX8" fmla="*/ 74249 w 256655"/>
                  <a:gd name="connsiteY8" fmla="*/ 979737 h 1042156"/>
                  <a:gd name="connsiteX9" fmla="*/ 73710 w 256655"/>
                  <a:gd name="connsiteY9" fmla="*/ 1042156 h 1042156"/>
                  <a:gd name="connsiteX10" fmla="*/ 2322 w 256655"/>
                  <a:gd name="connsiteY10" fmla="*/ 1042156 h 1042156"/>
                  <a:gd name="connsiteX11" fmla="*/ 1607 w 256655"/>
                  <a:gd name="connsiteY11" fmla="*/ 974204 h 1042156"/>
                  <a:gd name="connsiteX12" fmla="*/ 816 w 256655"/>
                  <a:gd name="connsiteY12" fmla="*/ 210320 h 1042156"/>
                  <a:gd name="connsiteX13" fmla="*/ 132215 w 256655"/>
                  <a:gd name="connsiteY13" fmla="*/ 133995 h 1042156"/>
                  <a:gd name="connsiteX14" fmla="*/ 174136 w 256655"/>
                  <a:gd name="connsiteY14" fmla="*/ 47728 h 1042156"/>
                  <a:gd name="connsiteX15" fmla="*/ 191481 w 256655"/>
                  <a:gd name="connsiteY15"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424045 h 1042156"/>
                  <a:gd name="connsiteX6" fmla="*/ 86393 w 256655"/>
                  <a:gd name="connsiteY6" fmla="*/ 580205 h 1042156"/>
                  <a:gd name="connsiteX7" fmla="*/ 79006 w 256655"/>
                  <a:gd name="connsiteY7" fmla="*/ 741267 h 1042156"/>
                  <a:gd name="connsiteX8" fmla="*/ 74249 w 256655"/>
                  <a:gd name="connsiteY8" fmla="*/ 979737 h 1042156"/>
                  <a:gd name="connsiteX9" fmla="*/ 73710 w 256655"/>
                  <a:gd name="connsiteY9" fmla="*/ 1042156 h 1042156"/>
                  <a:gd name="connsiteX10" fmla="*/ 2322 w 256655"/>
                  <a:gd name="connsiteY10" fmla="*/ 1042156 h 1042156"/>
                  <a:gd name="connsiteX11" fmla="*/ 1607 w 256655"/>
                  <a:gd name="connsiteY11" fmla="*/ 974204 h 1042156"/>
                  <a:gd name="connsiteX12" fmla="*/ 816 w 256655"/>
                  <a:gd name="connsiteY12" fmla="*/ 210320 h 1042156"/>
                  <a:gd name="connsiteX13" fmla="*/ 132215 w 256655"/>
                  <a:gd name="connsiteY13" fmla="*/ 133995 h 1042156"/>
                  <a:gd name="connsiteX14" fmla="*/ 174136 w 256655"/>
                  <a:gd name="connsiteY14" fmla="*/ 47728 h 1042156"/>
                  <a:gd name="connsiteX15" fmla="*/ 191481 w 256655"/>
                  <a:gd name="connsiteY15" fmla="*/ 2431 h 1042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6655" h="1042156">
                    <a:moveTo>
                      <a:pt x="191481" y="2431"/>
                    </a:moveTo>
                    <a:cubicBezTo>
                      <a:pt x="257612" y="-13327"/>
                      <a:pt x="257252" y="51643"/>
                      <a:pt x="256511" y="78038"/>
                    </a:cubicBezTo>
                    <a:cubicBezTo>
                      <a:pt x="255770" y="104433"/>
                      <a:pt x="213854" y="133176"/>
                      <a:pt x="187033" y="160800"/>
                    </a:cubicBezTo>
                    <a:cubicBezTo>
                      <a:pt x="160212" y="188424"/>
                      <a:pt x="108517" y="218630"/>
                      <a:pt x="95585" y="243785"/>
                    </a:cubicBezTo>
                    <a:cubicBezTo>
                      <a:pt x="82653" y="268940"/>
                      <a:pt x="95292" y="281685"/>
                      <a:pt x="109443" y="311728"/>
                    </a:cubicBezTo>
                    <a:cubicBezTo>
                      <a:pt x="123594" y="341771"/>
                      <a:pt x="179092" y="367948"/>
                      <a:pt x="180491" y="424045"/>
                    </a:cubicBezTo>
                    <a:cubicBezTo>
                      <a:pt x="181890" y="480142"/>
                      <a:pt x="103307" y="527335"/>
                      <a:pt x="86393" y="580205"/>
                    </a:cubicBezTo>
                    <a:cubicBezTo>
                      <a:pt x="69479" y="633075"/>
                      <a:pt x="81030" y="674678"/>
                      <a:pt x="79006" y="741267"/>
                    </a:cubicBezTo>
                    <a:cubicBezTo>
                      <a:pt x="76982" y="807856"/>
                      <a:pt x="75541" y="883346"/>
                      <a:pt x="74249" y="979737"/>
                    </a:cubicBezTo>
                    <a:cubicBezTo>
                      <a:pt x="74069" y="1000543"/>
                      <a:pt x="73890" y="1021350"/>
                      <a:pt x="73710" y="1042156"/>
                    </a:cubicBezTo>
                    <a:lnTo>
                      <a:pt x="2322" y="1042156"/>
                    </a:lnTo>
                    <a:cubicBezTo>
                      <a:pt x="2084" y="1019505"/>
                      <a:pt x="1845" y="996855"/>
                      <a:pt x="1607" y="974204"/>
                    </a:cubicBezTo>
                    <a:cubicBezTo>
                      <a:pt x="-1711" y="660021"/>
                      <a:pt x="1204" y="210130"/>
                      <a:pt x="816" y="210320"/>
                    </a:cubicBezTo>
                    <a:cubicBezTo>
                      <a:pt x="314" y="128554"/>
                      <a:pt x="88647" y="161076"/>
                      <a:pt x="132215" y="133995"/>
                    </a:cubicBezTo>
                    <a:cubicBezTo>
                      <a:pt x="154551" y="120895"/>
                      <a:pt x="181726" y="123761"/>
                      <a:pt x="174136" y="47728"/>
                    </a:cubicBezTo>
                    <a:cubicBezTo>
                      <a:pt x="182267" y="26179"/>
                      <a:pt x="164651" y="13648"/>
                      <a:pt x="191481" y="2431"/>
                    </a:cubicBezTo>
                    <a:close/>
                  </a:path>
                </a:pathLst>
              </a:custGeom>
              <a:solidFill>
                <a:schemeClr val="accent2">
                  <a:lumMod val="60000"/>
                  <a:lumOff val="4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6" name="Freeform: Shape 105">
                <a:extLst>
                  <a:ext uri="{FF2B5EF4-FFF2-40B4-BE49-F238E27FC236}">
                    <a16:creationId xmlns:a16="http://schemas.microsoft.com/office/drawing/2014/main" id="{2B679421-690B-43F2-C6F3-A0ED878C7784}"/>
                  </a:ext>
                </a:extLst>
              </p:cNvPr>
              <p:cNvSpPr/>
              <p:nvPr/>
            </p:nvSpPr>
            <p:spPr bwMode="auto">
              <a:xfrm>
                <a:off x="4768761" y="3080045"/>
                <a:ext cx="158302" cy="418962"/>
              </a:xfrm>
              <a:custGeom>
                <a:avLst/>
                <a:gdLst>
                  <a:gd name="connsiteX0" fmla="*/ 0 w 143457"/>
                  <a:gd name="connsiteY0" fmla="*/ 0 h 363023"/>
                  <a:gd name="connsiteX1" fmla="*/ 71047 w 143457"/>
                  <a:gd name="connsiteY1" fmla="*/ 0 h 363023"/>
                  <a:gd name="connsiteX2" fmla="*/ 72291 w 143457"/>
                  <a:gd name="connsiteY2" fmla="*/ 45318 h 363023"/>
                  <a:gd name="connsiteX3" fmla="*/ 75538 w 143457"/>
                  <a:gd name="connsiteY3" fmla="*/ 90301 h 363023"/>
                  <a:gd name="connsiteX4" fmla="*/ 142718 w 143457"/>
                  <a:gd name="connsiteY4" fmla="*/ 197117 h 363023"/>
                  <a:gd name="connsiteX5" fmla="*/ 103345 w 143457"/>
                  <a:gd name="connsiteY5" fmla="*/ 280909 h 363023"/>
                  <a:gd name="connsiteX6" fmla="*/ 46205 w 143457"/>
                  <a:gd name="connsiteY6" fmla="*/ 363018 h 363023"/>
                  <a:gd name="connsiteX7" fmla="*/ 2050 w 143457"/>
                  <a:gd name="connsiteY7" fmla="*/ 292210 h 363023"/>
                  <a:gd name="connsiteX8" fmla="*/ 893 w 143457"/>
                  <a:gd name="connsiteY8" fmla="*/ 86832 h 363023"/>
                  <a:gd name="connsiteX9" fmla="*/ 434 w 143457"/>
                  <a:gd name="connsiteY9" fmla="*/ 41905 h 363023"/>
                  <a:gd name="connsiteX10" fmla="*/ 0 w 143457"/>
                  <a:gd name="connsiteY10" fmla="*/ 0 h 363023"/>
                  <a:gd name="connsiteX0" fmla="*/ 0 w 156199"/>
                  <a:gd name="connsiteY0" fmla="*/ 0 h 363024"/>
                  <a:gd name="connsiteX1" fmla="*/ 71047 w 156199"/>
                  <a:gd name="connsiteY1" fmla="*/ 0 h 363024"/>
                  <a:gd name="connsiteX2" fmla="*/ 72291 w 156199"/>
                  <a:gd name="connsiteY2" fmla="*/ 45318 h 363024"/>
                  <a:gd name="connsiteX3" fmla="*/ 75538 w 156199"/>
                  <a:gd name="connsiteY3" fmla="*/ 90301 h 363024"/>
                  <a:gd name="connsiteX4" fmla="*/ 155819 w 156199"/>
                  <a:gd name="connsiteY4" fmla="*/ 215279 h 363024"/>
                  <a:gd name="connsiteX5" fmla="*/ 103345 w 156199"/>
                  <a:gd name="connsiteY5" fmla="*/ 280909 h 363024"/>
                  <a:gd name="connsiteX6" fmla="*/ 46205 w 156199"/>
                  <a:gd name="connsiteY6" fmla="*/ 363018 h 363024"/>
                  <a:gd name="connsiteX7" fmla="*/ 2050 w 156199"/>
                  <a:gd name="connsiteY7" fmla="*/ 292210 h 363024"/>
                  <a:gd name="connsiteX8" fmla="*/ 893 w 156199"/>
                  <a:gd name="connsiteY8" fmla="*/ 86832 h 363024"/>
                  <a:gd name="connsiteX9" fmla="*/ 434 w 156199"/>
                  <a:gd name="connsiteY9" fmla="*/ 41905 h 363024"/>
                  <a:gd name="connsiteX10" fmla="*/ 0 w 156199"/>
                  <a:gd name="connsiteY10" fmla="*/ 0 h 363024"/>
                  <a:gd name="connsiteX0" fmla="*/ 0 w 156199"/>
                  <a:gd name="connsiteY0" fmla="*/ 0 h 363018"/>
                  <a:gd name="connsiteX1" fmla="*/ 71047 w 156199"/>
                  <a:gd name="connsiteY1" fmla="*/ 0 h 363018"/>
                  <a:gd name="connsiteX2" fmla="*/ 72291 w 156199"/>
                  <a:gd name="connsiteY2" fmla="*/ 45318 h 363018"/>
                  <a:gd name="connsiteX3" fmla="*/ 75538 w 156199"/>
                  <a:gd name="connsiteY3" fmla="*/ 90301 h 363018"/>
                  <a:gd name="connsiteX4" fmla="*/ 155819 w 156199"/>
                  <a:gd name="connsiteY4" fmla="*/ 215279 h 363018"/>
                  <a:gd name="connsiteX5" fmla="*/ 103345 w 156199"/>
                  <a:gd name="connsiteY5" fmla="*/ 292259 h 363018"/>
                  <a:gd name="connsiteX6" fmla="*/ 46205 w 156199"/>
                  <a:gd name="connsiteY6" fmla="*/ 363018 h 363018"/>
                  <a:gd name="connsiteX7" fmla="*/ 2050 w 156199"/>
                  <a:gd name="connsiteY7" fmla="*/ 292210 h 363018"/>
                  <a:gd name="connsiteX8" fmla="*/ 893 w 156199"/>
                  <a:gd name="connsiteY8" fmla="*/ 86832 h 363018"/>
                  <a:gd name="connsiteX9" fmla="*/ 434 w 156199"/>
                  <a:gd name="connsiteY9" fmla="*/ 41905 h 363018"/>
                  <a:gd name="connsiteX10" fmla="*/ 0 w 156199"/>
                  <a:gd name="connsiteY10" fmla="*/ 0 h 363018"/>
                  <a:gd name="connsiteX0" fmla="*/ 0 w 156199"/>
                  <a:gd name="connsiteY0" fmla="*/ 0 h 363018"/>
                  <a:gd name="connsiteX1" fmla="*/ 71047 w 156199"/>
                  <a:gd name="connsiteY1" fmla="*/ 0 h 363018"/>
                  <a:gd name="connsiteX2" fmla="*/ 72291 w 156199"/>
                  <a:gd name="connsiteY2" fmla="*/ 45318 h 363018"/>
                  <a:gd name="connsiteX3" fmla="*/ 75538 w 156199"/>
                  <a:gd name="connsiteY3" fmla="*/ 90301 h 363018"/>
                  <a:gd name="connsiteX4" fmla="*/ 155819 w 156199"/>
                  <a:gd name="connsiteY4" fmla="*/ 215279 h 363018"/>
                  <a:gd name="connsiteX5" fmla="*/ 103345 w 156199"/>
                  <a:gd name="connsiteY5" fmla="*/ 292259 h 363018"/>
                  <a:gd name="connsiteX6" fmla="*/ 46205 w 156199"/>
                  <a:gd name="connsiteY6" fmla="*/ 363018 h 363018"/>
                  <a:gd name="connsiteX7" fmla="*/ 2050 w 156199"/>
                  <a:gd name="connsiteY7" fmla="*/ 292210 h 363018"/>
                  <a:gd name="connsiteX8" fmla="*/ 893 w 156199"/>
                  <a:gd name="connsiteY8" fmla="*/ 86832 h 363018"/>
                  <a:gd name="connsiteX9" fmla="*/ 434 w 156199"/>
                  <a:gd name="connsiteY9" fmla="*/ 41905 h 363018"/>
                  <a:gd name="connsiteX10" fmla="*/ 0 w 156199"/>
                  <a:gd name="connsiteY10" fmla="*/ 0 h 363018"/>
                  <a:gd name="connsiteX0" fmla="*/ 0 w 156199"/>
                  <a:gd name="connsiteY0" fmla="*/ 0 h 363018"/>
                  <a:gd name="connsiteX1" fmla="*/ 71047 w 156199"/>
                  <a:gd name="connsiteY1" fmla="*/ 0 h 363018"/>
                  <a:gd name="connsiteX2" fmla="*/ 72291 w 156199"/>
                  <a:gd name="connsiteY2" fmla="*/ 45318 h 363018"/>
                  <a:gd name="connsiteX3" fmla="*/ 75538 w 156199"/>
                  <a:gd name="connsiteY3" fmla="*/ 90301 h 363018"/>
                  <a:gd name="connsiteX4" fmla="*/ 155819 w 156199"/>
                  <a:gd name="connsiteY4" fmla="*/ 215279 h 363018"/>
                  <a:gd name="connsiteX5" fmla="*/ 103345 w 156199"/>
                  <a:gd name="connsiteY5" fmla="*/ 292259 h 363018"/>
                  <a:gd name="connsiteX6" fmla="*/ 46205 w 156199"/>
                  <a:gd name="connsiteY6" fmla="*/ 363018 h 363018"/>
                  <a:gd name="connsiteX7" fmla="*/ 2050 w 156199"/>
                  <a:gd name="connsiteY7" fmla="*/ 292210 h 363018"/>
                  <a:gd name="connsiteX8" fmla="*/ 893 w 156199"/>
                  <a:gd name="connsiteY8" fmla="*/ 86832 h 363018"/>
                  <a:gd name="connsiteX9" fmla="*/ 434 w 156199"/>
                  <a:gd name="connsiteY9" fmla="*/ 41905 h 363018"/>
                  <a:gd name="connsiteX10" fmla="*/ 0 w 156199"/>
                  <a:gd name="connsiteY10" fmla="*/ 0 h 363018"/>
                  <a:gd name="connsiteX0" fmla="*/ 0 w 156199"/>
                  <a:gd name="connsiteY0" fmla="*/ 0 h 363018"/>
                  <a:gd name="connsiteX1" fmla="*/ 71047 w 156199"/>
                  <a:gd name="connsiteY1" fmla="*/ 0 h 363018"/>
                  <a:gd name="connsiteX2" fmla="*/ 72291 w 156199"/>
                  <a:gd name="connsiteY2" fmla="*/ 45318 h 363018"/>
                  <a:gd name="connsiteX3" fmla="*/ 75538 w 156199"/>
                  <a:gd name="connsiteY3" fmla="*/ 108462 h 363018"/>
                  <a:gd name="connsiteX4" fmla="*/ 155819 w 156199"/>
                  <a:gd name="connsiteY4" fmla="*/ 215279 h 363018"/>
                  <a:gd name="connsiteX5" fmla="*/ 103345 w 156199"/>
                  <a:gd name="connsiteY5" fmla="*/ 292259 h 363018"/>
                  <a:gd name="connsiteX6" fmla="*/ 46205 w 156199"/>
                  <a:gd name="connsiteY6" fmla="*/ 363018 h 363018"/>
                  <a:gd name="connsiteX7" fmla="*/ 2050 w 156199"/>
                  <a:gd name="connsiteY7" fmla="*/ 292210 h 363018"/>
                  <a:gd name="connsiteX8" fmla="*/ 893 w 156199"/>
                  <a:gd name="connsiteY8" fmla="*/ 86832 h 363018"/>
                  <a:gd name="connsiteX9" fmla="*/ 434 w 156199"/>
                  <a:gd name="connsiteY9" fmla="*/ 41905 h 363018"/>
                  <a:gd name="connsiteX10" fmla="*/ 0 w 156199"/>
                  <a:gd name="connsiteY10" fmla="*/ 0 h 363018"/>
                  <a:gd name="connsiteX0" fmla="*/ 0 w 156199"/>
                  <a:gd name="connsiteY0" fmla="*/ 0 h 363018"/>
                  <a:gd name="connsiteX1" fmla="*/ 71047 w 156199"/>
                  <a:gd name="connsiteY1" fmla="*/ 0 h 363018"/>
                  <a:gd name="connsiteX2" fmla="*/ 72291 w 156199"/>
                  <a:gd name="connsiteY2" fmla="*/ 45318 h 363018"/>
                  <a:gd name="connsiteX3" fmla="*/ 75538 w 156199"/>
                  <a:gd name="connsiteY3" fmla="*/ 108462 h 363018"/>
                  <a:gd name="connsiteX4" fmla="*/ 155819 w 156199"/>
                  <a:gd name="connsiteY4" fmla="*/ 215279 h 363018"/>
                  <a:gd name="connsiteX5" fmla="*/ 103345 w 156199"/>
                  <a:gd name="connsiteY5" fmla="*/ 292259 h 363018"/>
                  <a:gd name="connsiteX6" fmla="*/ 46205 w 156199"/>
                  <a:gd name="connsiteY6" fmla="*/ 363018 h 363018"/>
                  <a:gd name="connsiteX7" fmla="*/ 2050 w 156199"/>
                  <a:gd name="connsiteY7" fmla="*/ 292210 h 363018"/>
                  <a:gd name="connsiteX8" fmla="*/ 893 w 156199"/>
                  <a:gd name="connsiteY8" fmla="*/ 86832 h 363018"/>
                  <a:gd name="connsiteX9" fmla="*/ 434 w 156199"/>
                  <a:gd name="connsiteY9" fmla="*/ 41905 h 363018"/>
                  <a:gd name="connsiteX10" fmla="*/ 0 w 156199"/>
                  <a:gd name="connsiteY10" fmla="*/ 0 h 363018"/>
                  <a:gd name="connsiteX0" fmla="*/ 2121 w 158302"/>
                  <a:gd name="connsiteY0" fmla="*/ 0 h 363018"/>
                  <a:gd name="connsiteX1" fmla="*/ 73168 w 158302"/>
                  <a:gd name="connsiteY1" fmla="*/ 0 h 363018"/>
                  <a:gd name="connsiteX2" fmla="*/ 74412 w 158302"/>
                  <a:gd name="connsiteY2" fmla="*/ 45318 h 363018"/>
                  <a:gd name="connsiteX3" fmla="*/ 77659 w 158302"/>
                  <a:gd name="connsiteY3" fmla="*/ 108462 h 363018"/>
                  <a:gd name="connsiteX4" fmla="*/ 157940 w 158302"/>
                  <a:gd name="connsiteY4" fmla="*/ 215279 h 363018"/>
                  <a:gd name="connsiteX5" fmla="*/ 105466 w 158302"/>
                  <a:gd name="connsiteY5" fmla="*/ 292259 h 363018"/>
                  <a:gd name="connsiteX6" fmla="*/ 61426 w 158302"/>
                  <a:gd name="connsiteY6" fmla="*/ 363018 h 363018"/>
                  <a:gd name="connsiteX7" fmla="*/ 4171 w 158302"/>
                  <a:gd name="connsiteY7" fmla="*/ 292210 h 363018"/>
                  <a:gd name="connsiteX8" fmla="*/ 3014 w 158302"/>
                  <a:gd name="connsiteY8" fmla="*/ 86832 h 363018"/>
                  <a:gd name="connsiteX9" fmla="*/ 2555 w 158302"/>
                  <a:gd name="connsiteY9" fmla="*/ 41905 h 363018"/>
                  <a:gd name="connsiteX10" fmla="*/ 2121 w 158302"/>
                  <a:gd name="connsiteY10" fmla="*/ 0 h 36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302" h="363018">
                    <a:moveTo>
                      <a:pt x="2121" y="0"/>
                    </a:moveTo>
                    <a:lnTo>
                      <a:pt x="73168" y="0"/>
                    </a:lnTo>
                    <a:cubicBezTo>
                      <a:pt x="73583" y="15106"/>
                      <a:pt x="73997" y="30212"/>
                      <a:pt x="74412" y="45318"/>
                    </a:cubicBezTo>
                    <a:cubicBezTo>
                      <a:pt x="75201" y="62809"/>
                      <a:pt x="73043" y="77239"/>
                      <a:pt x="77659" y="108462"/>
                    </a:cubicBezTo>
                    <a:cubicBezTo>
                      <a:pt x="91580" y="202625"/>
                      <a:pt x="153306" y="184646"/>
                      <a:pt x="157940" y="215279"/>
                    </a:cubicBezTo>
                    <a:cubicBezTo>
                      <a:pt x="162574" y="245912"/>
                      <a:pt x="121552" y="267636"/>
                      <a:pt x="105466" y="292259"/>
                    </a:cubicBezTo>
                    <a:cubicBezTo>
                      <a:pt x="89380" y="316882"/>
                      <a:pt x="117609" y="363026"/>
                      <a:pt x="61426" y="363018"/>
                    </a:cubicBezTo>
                    <a:cubicBezTo>
                      <a:pt x="5243" y="363010"/>
                      <a:pt x="13906" y="338241"/>
                      <a:pt x="4171" y="292210"/>
                    </a:cubicBezTo>
                    <a:cubicBezTo>
                      <a:pt x="-5564" y="246179"/>
                      <a:pt x="5073" y="290257"/>
                      <a:pt x="3014" y="86832"/>
                    </a:cubicBezTo>
                    <a:cubicBezTo>
                      <a:pt x="2885" y="74118"/>
                      <a:pt x="2731" y="59027"/>
                      <a:pt x="2555" y="41905"/>
                    </a:cubicBezTo>
                    <a:cubicBezTo>
                      <a:pt x="2410" y="27937"/>
                      <a:pt x="2266" y="13968"/>
                      <a:pt x="2121" y="0"/>
                    </a:cubicBezTo>
                    <a:close/>
                  </a:path>
                </a:pathLst>
              </a:custGeom>
              <a:solidFill>
                <a:schemeClr val="accent2">
                  <a:lumMod val="60000"/>
                  <a:lumOff val="4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08" name="Group 107">
              <a:extLst>
                <a:ext uri="{FF2B5EF4-FFF2-40B4-BE49-F238E27FC236}">
                  <a16:creationId xmlns:a16="http://schemas.microsoft.com/office/drawing/2014/main" id="{A593E9AF-52BB-2900-C6FC-581D1D451B80}"/>
                </a:ext>
              </a:extLst>
            </p:cNvPr>
            <p:cNvGrpSpPr/>
            <p:nvPr/>
          </p:nvGrpSpPr>
          <p:grpSpPr>
            <a:xfrm flipH="1">
              <a:off x="4459799" y="2007001"/>
              <a:ext cx="258776" cy="1494497"/>
              <a:chOff x="4768761" y="2004510"/>
              <a:chExt cx="258776" cy="1494497"/>
            </a:xfrm>
            <a:solidFill>
              <a:schemeClr val="accent6"/>
            </a:solidFill>
          </p:grpSpPr>
          <p:sp>
            <p:nvSpPr>
              <p:cNvPr id="109" name="Freeform: Shape 108">
                <a:extLst>
                  <a:ext uri="{FF2B5EF4-FFF2-40B4-BE49-F238E27FC236}">
                    <a16:creationId xmlns:a16="http://schemas.microsoft.com/office/drawing/2014/main" id="{19E25BCC-CD16-DCD3-B94A-2BC6DF9C7E04}"/>
                  </a:ext>
                </a:extLst>
              </p:cNvPr>
              <p:cNvSpPr/>
              <p:nvPr/>
            </p:nvSpPr>
            <p:spPr bwMode="auto">
              <a:xfrm>
                <a:off x="4770882" y="2004510"/>
                <a:ext cx="256655" cy="1202763"/>
              </a:xfrm>
              <a:custGeom>
                <a:avLst/>
                <a:gdLst>
                  <a:gd name="connsiteX0" fmla="*/ 209007 w 242747"/>
                  <a:gd name="connsiteY0" fmla="*/ 16 h 1073794"/>
                  <a:gd name="connsiteX1" fmla="*/ 242597 w 242747"/>
                  <a:gd name="connsiteY1" fmla="*/ 59732 h 1073794"/>
                  <a:gd name="connsiteX2" fmla="*/ 194078 w 242747"/>
                  <a:gd name="connsiteY2" fmla="*/ 149305 h 1073794"/>
                  <a:gd name="connsiteX3" fmla="*/ 92151 w 242747"/>
                  <a:gd name="connsiteY3" fmla="*/ 236829 h 1073794"/>
                  <a:gd name="connsiteX4" fmla="*/ 116489 w 242747"/>
                  <a:gd name="connsiteY4" fmla="*/ 322934 h 1073794"/>
                  <a:gd name="connsiteX5" fmla="*/ 163957 w 242747"/>
                  <a:gd name="connsiteY5" fmla="*/ 414821 h 1073794"/>
                  <a:gd name="connsiteX6" fmla="*/ 147609 w 242747"/>
                  <a:gd name="connsiteY6" fmla="*/ 509283 h 1073794"/>
                  <a:gd name="connsiteX7" fmla="*/ 85579 w 242747"/>
                  <a:gd name="connsiteY7" fmla="*/ 586871 h 1073794"/>
                  <a:gd name="connsiteX8" fmla="*/ 86052 w 242747"/>
                  <a:gd name="connsiteY8" fmla="*/ 772905 h 1073794"/>
                  <a:gd name="connsiteX9" fmla="*/ 81295 w 242747"/>
                  <a:gd name="connsiteY9" fmla="*/ 1011375 h 1073794"/>
                  <a:gd name="connsiteX10" fmla="*/ 80756 w 242747"/>
                  <a:gd name="connsiteY10" fmla="*/ 1073794 h 1073794"/>
                  <a:gd name="connsiteX11" fmla="*/ 9368 w 242747"/>
                  <a:gd name="connsiteY11" fmla="*/ 1073794 h 1073794"/>
                  <a:gd name="connsiteX12" fmla="*/ 8653 w 242747"/>
                  <a:gd name="connsiteY12" fmla="*/ 1005842 h 1073794"/>
                  <a:gd name="connsiteX13" fmla="*/ 1 w 242747"/>
                  <a:gd name="connsiteY13" fmla="*/ 235147 h 1073794"/>
                  <a:gd name="connsiteX14" fmla="*/ 209007 w 242747"/>
                  <a:gd name="connsiteY14" fmla="*/ 16 h 1073794"/>
                  <a:gd name="connsiteX0" fmla="*/ 209007 w 244102"/>
                  <a:gd name="connsiteY0" fmla="*/ 6142 h 1079920"/>
                  <a:gd name="connsiteX1" fmla="*/ 242597 w 244102"/>
                  <a:gd name="connsiteY1" fmla="*/ 65858 h 1079920"/>
                  <a:gd name="connsiteX2" fmla="*/ 194078 w 244102"/>
                  <a:gd name="connsiteY2" fmla="*/ 155431 h 1079920"/>
                  <a:gd name="connsiteX3" fmla="*/ 92151 w 244102"/>
                  <a:gd name="connsiteY3" fmla="*/ 242955 h 1079920"/>
                  <a:gd name="connsiteX4" fmla="*/ 116489 w 244102"/>
                  <a:gd name="connsiteY4" fmla="*/ 329060 h 1079920"/>
                  <a:gd name="connsiteX5" fmla="*/ 163957 w 244102"/>
                  <a:gd name="connsiteY5" fmla="*/ 420947 h 1079920"/>
                  <a:gd name="connsiteX6" fmla="*/ 147609 w 244102"/>
                  <a:gd name="connsiteY6" fmla="*/ 515409 h 1079920"/>
                  <a:gd name="connsiteX7" fmla="*/ 85579 w 244102"/>
                  <a:gd name="connsiteY7" fmla="*/ 592997 h 1079920"/>
                  <a:gd name="connsiteX8" fmla="*/ 86052 w 244102"/>
                  <a:gd name="connsiteY8" fmla="*/ 779031 h 1079920"/>
                  <a:gd name="connsiteX9" fmla="*/ 81295 w 244102"/>
                  <a:gd name="connsiteY9" fmla="*/ 1017501 h 1079920"/>
                  <a:gd name="connsiteX10" fmla="*/ 80756 w 244102"/>
                  <a:gd name="connsiteY10" fmla="*/ 1079920 h 1079920"/>
                  <a:gd name="connsiteX11" fmla="*/ 9368 w 244102"/>
                  <a:gd name="connsiteY11" fmla="*/ 1079920 h 1079920"/>
                  <a:gd name="connsiteX12" fmla="*/ 8653 w 244102"/>
                  <a:gd name="connsiteY12" fmla="*/ 1011968 h 1079920"/>
                  <a:gd name="connsiteX13" fmla="*/ 1 w 244102"/>
                  <a:gd name="connsiteY13" fmla="*/ 218570 h 1079920"/>
                  <a:gd name="connsiteX14" fmla="*/ 209007 w 244102"/>
                  <a:gd name="connsiteY14" fmla="*/ 6142 h 1079920"/>
                  <a:gd name="connsiteX0" fmla="*/ 200598 w 234953"/>
                  <a:gd name="connsiteY0" fmla="*/ 4977 h 1078755"/>
                  <a:gd name="connsiteX1" fmla="*/ 234188 w 234953"/>
                  <a:gd name="connsiteY1" fmla="*/ 64693 h 1078755"/>
                  <a:gd name="connsiteX2" fmla="*/ 185669 w 234953"/>
                  <a:gd name="connsiteY2" fmla="*/ 154266 h 1078755"/>
                  <a:gd name="connsiteX3" fmla="*/ 83742 w 234953"/>
                  <a:gd name="connsiteY3" fmla="*/ 241790 h 1078755"/>
                  <a:gd name="connsiteX4" fmla="*/ 108080 w 234953"/>
                  <a:gd name="connsiteY4" fmla="*/ 327895 h 1078755"/>
                  <a:gd name="connsiteX5" fmla="*/ 155548 w 234953"/>
                  <a:gd name="connsiteY5" fmla="*/ 419782 h 1078755"/>
                  <a:gd name="connsiteX6" fmla="*/ 139200 w 234953"/>
                  <a:gd name="connsiteY6" fmla="*/ 514244 h 1078755"/>
                  <a:gd name="connsiteX7" fmla="*/ 77170 w 234953"/>
                  <a:gd name="connsiteY7" fmla="*/ 591832 h 1078755"/>
                  <a:gd name="connsiteX8" fmla="*/ 77643 w 234953"/>
                  <a:gd name="connsiteY8" fmla="*/ 777866 h 1078755"/>
                  <a:gd name="connsiteX9" fmla="*/ 72886 w 234953"/>
                  <a:gd name="connsiteY9" fmla="*/ 1016336 h 1078755"/>
                  <a:gd name="connsiteX10" fmla="*/ 72347 w 234953"/>
                  <a:gd name="connsiteY10" fmla="*/ 1078755 h 1078755"/>
                  <a:gd name="connsiteX11" fmla="*/ 959 w 234953"/>
                  <a:gd name="connsiteY11" fmla="*/ 1078755 h 1078755"/>
                  <a:gd name="connsiteX12" fmla="*/ 244 w 234953"/>
                  <a:gd name="connsiteY12" fmla="*/ 1010803 h 1078755"/>
                  <a:gd name="connsiteX13" fmla="*/ 28273 w 234953"/>
                  <a:gd name="connsiteY13" fmla="*/ 196974 h 1078755"/>
                  <a:gd name="connsiteX14" fmla="*/ 200598 w 234953"/>
                  <a:gd name="connsiteY14" fmla="*/ 4977 h 1078755"/>
                  <a:gd name="connsiteX0" fmla="*/ 203767 w 238725"/>
                  <a:gd name="connsiteY0" fmla="*/ 6142 h 1079920"/>
                  <a:gd name="connsiteX1" fmla="*/ 237357 w 238725"/>
                  <a:gd name="connsiteY1" fmla="*/ 65858 h 1079920"/>
                  <a:gd name="connsiteX2" fmla="*/ 188838 w 238725"/>
                  <a:gd name="connsiteY2" fmla="*/ 155431 h 1079920"/>
                  <a:gd name="connsiteX3" fmla="*/ 86911 w 238725"/>
                  <a:gd name="connsiteY3" fmla="*/ 242955 h 1079920"/>
                  <a:gd name="connsiteX4" fmla="*/ 111249 w 238725"/>
                  <a:gd name="connsiteY4" fmla="*/ 329060 h 1079920"/>
                  <a:gd name="connsiteX5" fmla="*/ 158717 w 238725"/>
                  <a:gd name="connsiteY5" fmla="*/ 420947 h 1079920"/>
                  <a:gd name="connsiteX6" fmla="*/ 142369 w 238725"/>
                  <a:gd name="connsiteY6" fmla="*/ 515409 h 1079920"/>
                  <a:gd name="connsiteX7" fmla="*/ 80339 w 238725"/>
                  <a:gd name="connsiteY7" fmla="*/ 592997 h 1079920"/>
                  <a:gd name="connsiteX8" fmla="*/ 80812 w 238725"/>
                  <a:gd name="connsiteY8" fmla="*/ 779031 h 1079920"/>
                  <a:gd name="connsiteX9" fmla="*/ 76055 w 238725"/>
                  <a:gd name="connsiteY9" fmla="*/ 1017501 h 1079920"/>
                  <a:gd name="connsiteX10" fmla="*/ 75516 w 238725"/>
                  <a:gd name="connsiteY10" fmla="*/ 1079920 h 1079920"/>
                  <a:gd name="connsiteX11" fmla="*/ 4128 w 238725"/>
                  <a:gd name="connsiteY11" fmla="*/ 1079920 h 1079920"/>
                  <a:gd name="connsiteX12" fmla="*/ 3413 w 238725"/>
                  <a:gd name="connsiteY12" fmla="*/ 1011968 h 1079920"/>
                  <a:gd name="connsiteX13" fmla="*/ 1 w 238725"/>
                  <a:gd name="connsiteY13" fmla="*/ 218572 h 1079920"/>
                  <a:gd name="connsiteX14" fmla="*/ 203767 w 238725"/>
                  <a:gd name="connsiteY14" fmla="*/ 6142 h 1079920"/>
                  <a:gd name="connsiteX0" fmla="*/ 203767 w 238725"/>
                  <a:gd name="connsiteY0" fmla="*/ 6142 h 1079920"/>
                  <a:gd name="connsiteX1" fmla="*/ 237357 w 238725"/>
                  <a:gd name="connsiteY1" fmla="*/ 65858 h 1079920"/>
                  <a:gd name="connsiteX2" fmla="*/ 188838 w 238725"/>
                  <a:gd name="connsiteY2" fmla="*/ 155431 h 1079920"/>
                  <a:gd name="connsiteX3" fmla="*/ 79051 w 238725"/>
                  <a:gd name="connsiteY3" fmla="*/ 281549 h 1079920"/>
                  <a:gd name="connsiteX4" fmla="*/ 111249 w 238725"/>
                  <a:gd name="connsiteY4" fmla="*/ 329060 h 1079920"/>
                  <a:gd name="connsiteX5" fmla="*/ 158717 w 238725"/>
                  <a:gd name="connsiteY5" fmla="*/ 420947 h 1079920"/>
                  <a:gd name="connsiteX6" fmla="*/ 142369 w 238725"/>
                  <a:gd name="connsiteY6" fmla="*/ 515409 h 1079920"/>
                  <a:gd name="connsiteX7" fmla="*/ 80339 w 238725"/>
                  <a:gd name="connsiteY7" fmla="*/ 592997 h 1079920"/>
                  <a:gd name="connsiteX8" fmla="*/ 80812 w 238725"/>
                  <a:gd name="connsiteY8" fmla="*/ 779031 h 1079920"/>
                  <a:gd name="connsiteX9" fmla="*/ 76055 w 238725"/>
                  <a:gd name="connsiteY9" fmla="*/ 1017501 h 1079920"/>
                  <a:gd name="connsiteX10" fmla="*/ 75516 w 238725"/>
                  <a:gd name="connsiteY10" fmla="*/ 1079920 h 1079920"/>
                  <a:gd name="connsiteX11" fmla="*/ 4128 w 238725"/>
                  <a:gd name="connsiteY11" fmla="*/ 1079920 h 1079920"/>
                  <a:gd name="connsiteX12" fmla="*/ 3413 w 238725"/>
                  <a:gd name="connsiteY12" fmla="*/ 1011968 h 1079920"/>
                  <a:gd name="connsiteX13" fmla="*/ 1 w 238725"/>
                  <a:gd name="connsiteY13" fmla="*/ 218572 h 1079920"/>
                  <a:gd name="connsiteX14" fmla="*/ 203767 w 238725"/>
                  <a:gd name="connsiteY14" fmla="*/ 6142 h 1079920"/>
                  <a:gd name="connsiteX0" fmla="*/ 203767 w 238725"/>
                  <a:gd name="connsiteY0" fmla="*/ 6142 h 1079920"/>
                  <a:gd name="connsiteX1" fmla="*/ 237357 w 238725"/>
                  <a:gd name="connsiteY1" fmla="*/ 65858 h 1079920"/>
                  <a:gd name="connsiteX2" fmla="*/ 188838 w 238725"/>
                  <a:gd name="connsiteY2" fmla="*/ 155431 h 1079920"/>
                  <a:gd name="connsiteX3" fmla="*/ 79051 w 238725"/>
                  <a:gd name="connsiteY3" fmla="*/ 281549 h 1079920"/>
                  <a:gd name="connsiteX4" fmla="*/ 111249 w 238725"/>
                  <a:gd name="connsiteY4" fmla="*/ 363113 h 1079920"/>
                  <a:gd name="connsiteX5" fmla="*/ 158717 w 238725"/>
                  <a:gd name="connsiteY5" fmla="*/ 420947 h 1079920"/>
                  <a:gd name="connsiteX6" fmla="*/ 142369 w 238725"/>
                  <a:gd name="connsiteY6" fmla="*/ 515409 h 1079920"/>
                  <a:gd name="connsiteX7" fmla="*/ 80339 w 238725"/>
                  <a:gd name="connsiteY7" fmla="*/ 592997 h 1079920"/>
                  <a:gd name="connsiteX8" fmla="*/ 80812 w 238725"/>
                  <a:gd name="connsiteY8" fmla="*/ 779031 h 1079920"/>
                  <a:gd name="connsiteX9" fmla="*/ 76055 w 238725"/>
                  <a:gd name="connsiteY9" fmla="*/ 1017501 h 1079920"/>
                  <a:gd name="connsiteX10" fmla="*/ 75516 w 238725"/>
                  <a:gd name="connsiteY10" fmla="*/ 1079920 h 1079920"/>
                  <a:gd name="connsiteX11" fmla="*/ 4128 w 238725"/>
                  <a:gd name="connsiteY11" fmla="*/ 1079920 h 1079920"/>
                  <a:gd name="connsiteX12" fmla="*/ 3413 w 238725"/>
                  <a:gd name="connsiteY12" fmla="*/ 1011968 h 1079920"/>
                  <a:gd name="connsiteX13" fmla="*/ 1 w 238725"/>
                  <a:gd name="connsiteY13" fmla="*/ 218572 h 1079920"/>
                  <a:gd name="connsiteX14" fmla="*/ 203767 w 238725"/>
                  <a:gd name="connsiteY14" fmla="*/ 6142 h 1079920"/>
                  <a:gd name="connsiteX0" fmla="*/ 203767 w 238725"/>
                  <a:gd name="connsiteY0" fmla="*/ 6142 h 1079920"/>
                  <a:gd name="connsiteX1" fmla="*/ 237357 w 238725"/>
                  <a:gd name="connsiteY1" fmla="*/ 65858 h 1079920"/>
                  <a:gd name="connsiteX2" fmla="*/ 188838 w 238725"/>
                  <a:gd name="connsiteY2" fmla="*/ 155431 h 1079920"/>
                  <a:gd name="connsiteX3" fmla="*/ 79051 w 238725"/>
                  <a:gd name="connsiteY3" fmla="*/ 281549 h 1079920"/>
                  <a:gd name="connsiteX4" fmla="*/ 111249 w 238725"/>
                  <a:gd name="connsiteY4" fmla="*/ 363113 h 1079920"/>
                  <a:gd name="connsiteX5" fmla="*/ 182297 w 238725"/>
                  <a:gd name="connsiteY5" fmla="*/ 420947 h 1079920"/>
                  <a:gd name="connsiteX6" fmla="*/ 142369 w 238725"/>
                  <a:gd name="connsiteY6" fmla="*/ 515409 h 1079920"/>
                  <a:gd name="connsiteX7" fmla="*/ 80339 w 238725"/>
                  <a:gd name="connsiteY7" fmla="*/ 592997 h 1079920"/>
                  <a:gd name="connsiteX8" fmla="*/ 80812 w 238725"/>
                  <a:gd name="connsiteY8" fmla="*/ 779031 h 1079920"/>
                  <a:gd name="connsiteX9" fmla="*/ 76055 w 238725"/>
                  <a:gd name="connsiteY9" fmla="*/ 1017501 h 1079920"/>
                  <a:gd name="connsiteX10" fmla="*/ 75516 w 238725"/>
                  <a:gd name="connsiteY10" fmla="*/ 1079920 h 1079920"/>
                  <a:gd name="connsiteX11" fmla="*/ 4128 w 238725"/>
                  <a:gd name="connsiteY11" fmla="*/ 1079920 h 1079920"/>
                  <a:gd name="connsiteX12" fmla="*/ 3413 w 238725"/>
                  <a:gd name="connsiteY12" fmla="*/ 1011968 h 1079920"/>
                  <a:gd name="connsiteX13" fmla="*/ 1 w 238725"/>
                  <a:gd name="connsiteY13" fmla="*/ 218572 h 1079920"/>
                  <a:gd name="connsiteX14" fmla="*/ 203767 w 238725"/>
                  <a:gd name="connsiteY14" fmla="*/ 6142 h 1079920"/>
                  <a:gd name="connsiteX0" fmla="*/ 203767 w 238725"/>
                  <a:gd name="connsiteY0" fmla="*/ 6142 h 1079920"/>
                  <a:gd name="connsiteX1" fmla="*/ 237357 w 238725"/>
                  <a:gd name="connsiteY1" fmla="*/ 65858 h 1079920"/>
                  <a:gd name="connsiteX2" fmla="*/ 188838 w 238725"/>
                  <a:gd name="connsiteY2" fmla="*/ 155431 h 1079920"/>
                  <a:gd name="connsiteX3" fmla="*/ 79051 w 238725"/>
                  <a:gd name="connsiteY3" fmla="*/ 281549 h 1079920"/>
                  <a:gd name="connsiteX4" fmla="*/ 111249 w 238725"/>
                  <a:gd name="connsiteY4" fmla="*/ 363113 h 1079920"/>
                  <a:gd name="connsiteX5" fmla="*/ 182297 w 238725"/>
                  <a:gd name="connsiteY5" fmla="*/ 420947 h 1079920"/>
                  <a:gd name="connsiteX6" fmla="*/ 152849 w 238725"/>
                  <a:gd name="connsiteY6" fmla="*/ 524489 h 1079920"/>
                  <a:gd name="connsiteX7" fmla="*/ 80339 w 238725"/>
                  <a:gd name="connsiteY7" fmla="*/ 592997 h 1079920"/>
                  <a:gd name="connsiteX8" fmla="*/ 80812 w 238725"/>
                  <a:gd name="connsiteY8" fmla="*/ 779031 h 1079920"/>
                  <a:gd name="connsiteX9" fmla="*/ 76055 w 238725"/>
                  <a:gd name="connsiteY9" fmla="*/ 1017501 h 1079920"/>
                  <a:gd name="connsiteX10" fmla="*/ 75516 w 238725"/>
                  <a:gd name="connsiteY10" fmla="*/ 1079920 h 1079920"/>
                  <a:gd name="connsiteX11" fmla="*/ 4128 w 238725"/>
                  <a:gd name="connsiteY11" fmla="*/ 1079920 h 1079920"/>
                  <a:gd name="connsiteX12" fmla="*/ 3413 w 238725"/>
                  <a:gd name="connsiteY12" fmla="*/ 1011968 h 1079920"/>
                  <a:gd name="connsiteX13" fmla="*/ 1 w 238725"/>
                  <a:gd name="connsiteY13" fmla="*/ 218572 h 1079920"/>
                  <a:gd name="connsiteX14" fmla="*/ 203767 w 238725"/>
                  <a:gd name="connsiteY14" fmla="*/ 6142 h 1079920"/>
                  <a:gd name="connsiteX0" fmla="*/ 203767 w 238725"/>
                  <a:gd name="connsiteY0" fmla="*/ 6142 h 1079920"/>
                  <a:gd name="connsiteX1" fmla="*/ 237357 w 238725"/>
                  <a:gd name="connsiteY1" fmla="*/ 65858 h 1079920"/>
                  <a:gd name="connsiteX2" fmla="*/ 188838 w 238725"/>
                  <a:gd name="connsiteY2" fmla="*/ 155431 h 1079920"/>
                  <a:gd name="connsiteX3" fmla="*/ 79051 w 238725"/>
                  <a:gd name="connsiteY3" fmla="*/ 281549 h 1079920"/>
                  <a:gd name="connsiteX4" fmla="*/ 111249 w 238725"/>
                  <a:gd name="connsiteY4" fmla="*/ 349492 h 1079920"/>
                  <a:gd name="connsiteX5" fmla="*/ 182297 w 238725"/>
                  <a:gd name="connsiteY5" fmla="*/ 420947 h 1079920"/>
                  <a:gd name="connsiteX6" fmla="*/ 152849 w 238725"/>
                  <a:gd name="connsiteY6" fmla="*/ 524489 h 1079920"/>
                  <a:gd name="connsiteX7" fmla="*/ 80339 w 238725"/>
                  <a:gd name="connsiteY7" fmla="*/ 592997 h 1079920"/>
                  <a:gd name="connsiteX8" fmla="*/ 80812 w 238725"/>
                  <a:gd name="connsiteY8" fmla="*/ 779031 h 1079920"/>
                  <a:gd name="connsiteX9" fmla="*/ 76055 w 238725"/>
                  <a:gd name="connsiteY9" fmla="*/ 1017501 h 1079920"/>
                  <a:gd name="connsiteX10" fmla="*/ 75516 w 238725"/>
                  <a:gd name="connsiteY10" fmla="*/ 1079920 h 1079920"/>
                  <a:gd name="connsiteX11" fmla="*/ 4128 w 238725"/>
                  <a:gd name="connsiteY11" fmla="*/ 1079920 h 1079920"/>
                  <a:gd name="connsiteX12" fmla="*/ 3413 w 238725"/>
                  <a:gd name="connsiteY12" fmla="*/ 1011968 h 1079920"/>
                  <a:gd name="connsiteX13" fmla="*/ 1 w 238725"/>
                  <a:gd name="connsiteY13" fmla="*/ 218572 h 1079920"/>
                  <a:gd name="connsiteX14" fmla="*/ 203767 w 238725"/>
                  <a:gd name="connsiteY14" fmla="*/ 6142 h 1079920"/>
                  <a:gd name="connsiteX0" fmla="*/ 203767 w 238725"/>
                  <a:gd name="connsiteY0" fmla="*/ 6142 h 1079920"/>
                  <a:gd name="connsiteX1" fmla="*/ 237357 w 238725"/>
                  <a:gd name="connsiteY1" fmla="*/ 65858 h 1079920"/>
                  <a:gd name="connsiteX2" fmla="*/ 188838 w 238725"/>
                  <a:gd name="connsiteY2" fmla="*/ 155431 h 1079920"/>
                  <a:gd name="connsiteX3" fmla="*/ 79051 w 238725"/>
                  <a:gd name="connsiteY3" fmla="*/ 281549 h 1079920"/>
                  <a:gd name="connsiteX4" fmla="*/ 111249 w 238725"/>
                  <a:gd name="connsiteY4" fmla="*/ 349492 h 1079920"/>
                  <a:gd name="connsiteX5" fmla="*/ 182297 w 238725"/>
                  <a:gd name="connsiteY5" fmla="*/ 420947 h 1079920"/>
                  <a:gd name="connsiteX6" fmla="*/ 152849 w 238725"/>
                  <a:gd name="connsiteY6" fmla="*/ 524489 h 1079920"/>
                  <a:gd name="connsiteX7" fmla="*/ 80339 w 238725"/>
                  <a:gd name="connsiteY7" fmla="*/ 592997 h 1079920"/>
                  <a:gd name="connsiteX8" fmla="*/ 80812 w 238725"/>
                  <a:gd name="connsiteY8" fmla="*/ 779031 h 1079920"/>
                  <a:gd name="connsiteX9" fmla="*/ 76055 w 238725"/>
                  <a:gd name="connsiteY9" fmla="*/ 1017501 h 1079920"/>
                  <a:gd name="connsiteX10" fmla="*/ 75516 w 238725"/>
                  <a:gd name="connsiteY10" fmla="*/ 1079920 h 1079920"/>
                  <a:gd name="connsiteX11" fmla="*/ 4128 w 238725"/>
                  <a:gd name="connsiteY11" fmla="*/ 1079920 h 1079920"/>
                  <a:gd name="connsiteX12" fmla="*/ 3413 w 238725"/>
                  <a:gd name="connsiteY12" fmla="*/ 1011968 h 1079920"/>
                  <a:gd name="connsiteX13" fmla="*/ 1 w 238725"/>
                  <a:gd name="connsiteY13" fmla="*/ 218572 h 1079920"/>
                  <a:gd name="connsiteX14" fmla="*/ 203767 w 238725"/>
                  <a:gd name="connsiteY14" fmla="*/ 6142 h 1079920"/>
                  <a:gd name="connsiteX0" fmla="*/ 203767 w 238725"/>
                  <a:gd name="connsiteY0" fmla="*/ 6142 h 1079920"/>
                  <a:gd name="connsiteX1" fmla="*/ 237357 w 238725"/>
                  <a:gd name="connsiteY1" fmla="*/ 65858 h 1079920"/>
                  <a:gd name="connsiteX2" fmla="*/ 188838 w 238725"/>
                  <a:gd name="connsiteY2" fmla="*/ 155431 h 1079920"/>
                  <a:gd name="connsiteX3" fmla="*/ 79051 w 238725"/>
                  <a:gd name="connsiteY3" fmla="*/ 281549 h 1079920"/>
                  <a:gd name="connsiteX4" fmla="*/ 111249 w 238725"/>
                  <a:gd name="connsiteY4" fmla="*/ 349492 h 1079920"/>
                  <a:gd name="connsiteX5" fmla="*/ 182297 w 238725"/>
                  <a:gd name="connsiteY5" fmla="*/ 420947 h 1079920"/>
                  <a:gd name="connsiteX6" fmla="*/ 152849 w 238725"/>
                  <a:gd name="connsiteY6" fmla="*/ 524489 h 1079920"/>
                  <a:gd name="connsiteX7" fmla="*/ 80339 w 238725"/>
                  <a:gd name="connsiteY7" fmla="*/ 592997 h 1079920"/>
                  <a:gd name="connsiteX8" fmla="*/ 80812 w 238725"/>
                  <a:gd name="connsiteY8" fmla="*/ 779031 h 1079920"/>
                  <a:gd name="connsiteX9" fmla="*/ 76055 w 238725"/>
                  <a:gd name="connsiteY9" fmla="*/ 1017501 h 1079920"/>
                  <a:gd name="connsiteX10" fmla="*/ 75516 w 238725"/>
                  <a:gd name="connsiteY10" fmla="*/ 1079920 h 1079920"/>
                  <a:gd name="connsiteX11" fmla="*/ 4128 w 238725"/>
                  <a:gd name="connsiteY11" fmla="*/ 1079920 h 1079920"/>
                  <a:gd name="connsiteX12" fmla="*/ 3413 w 238725"/>
                  <a:gd name="connsiteY12" fmla="*/ 1011968 h 1079920"/>
                  <a:gd name="connsiteX13" fmla="*/ 1 w 238725"/>
                  <a:gd name="connsiteY13" fmla="*/ 218572 h 1079920"/>
                  <a:gd name="connsiteX14" fmla="*/ 203767 w 238725"/>
                  <a:gd name="connsiteY14" fmla="*/ 6142 h 1079920"/>
                  <a:gd name="connsiteX0" fmla="*/ 203767 w 238725"/>
                  <a:gd name="connsiteY0" fmla="*/ 6142 h 1079920"/>
                  <a:gd name="connsiteX1" fmla="*/ 237357 w 238725"/>
                  <a:gd name="connsiteY1" fmla="*/ 65858 h 1079920"/>
                  <a:gd name="connsiteX2" fmla="*/ 188838 w 238725"/>
                  <a:gd name="connsiteY2" fmla="*/ 155431 h 1079920"/>
                  <a:gd name="connsiteX3" fmla="*/ 79051 w 238725"/>
                  <a:gd name="connsiteY3" fmla="*/ 281549 h 1079920"/>
                  <a:gd name="connsiteX4" fmla="*/ 111249 w 238725"/>
                  <a:gd name="connsiteY4" fmla="*/ 349492 h 1079920"/>
                  <a:gd name="connsiteX5" fmla="*/ 182297 w 238725"/>
                  <a:gd name="connsiteY5" fmla="*/ 420947 h 1079920"/>
                  <a:gd name="connsiteX6" fmla="*/ 152849 w 238725"/>
                  <a:gd name="connsiteY6" fmla="*/ 524489 h 1079920"/>
                  <a:gd name="connsiteX7" fmla="*/ 80339 w 238725"/>
                  <a:gd name="connsiteY7" fmla="*/ 592997 h 1079920"/>
                  <a:gd name="connsiteX8" fmla="*/ 80812 w 238725"/>
                  <a:gd name="connsiteY8" fmla="*/ 779031 h 1079920"/>
                  <a:gd name="connsiteX9" fmla="*/ 76055 w 238725"/>
                  <a:gd name="connsiteY9" fmla="*/ 1017501 h 1079920"/>
                  <a:gd name="connsiteX10" fmla="*/ 75516 w 238725"/>
                  <a:gd name="connsiteY10" fmla="*/ 1079920 h 1079920"/>
                  <a:gd name="connsiteX11" fmla="*/ 4128 w 238725"/>
                  <a:gd name="connsiteY11" fmla="*/ 1079920 h 1079920"/>
                  <a:gd name="connsiteX12" fmla="*/ 3413 w 238725"/>
                  <a:gd name="connsiteY12" fmla="*/ 1011968 h 1079920"/>
                  <a:gd name="connsiteX13" fmla="*/ 1 w 238725"/>
                  <a:gd name="connsiteY13" fmla="*/ 218572 h 1079920"/>
                  <a:gd name="connsiteX14" fmla="*/ 203767 w 238725"/>
                  <a:gd name="connsiteY14" fmla="*/ 6142 h 1079920"/>
                  <a:gd name="connsiteX0" fmla="*/ 203767 w 238725"/>
                  <a:gd name="connsiteY0" fmla="*/ 6142 h 1079920"/>
                  <a:gd name="connsiteX1" fmla="*/ 237357 w 238725"/>
                  <a:gd name="connsiteY1" fmla="*/ 65858 h 1079920"/>
                  <a:gd name="connsiteX2" fmla="*/ 188838 w 238725"/>
                  <a:gd name="connsiteY2" fmla="*/ 155431 h 1079920"/>
                  <a:gd name="connsiteX3" fmla="*/ 79051 w 238725"/>
                  <a:gd name="connsiteY3" fmla="*/ 281549 h 1079920"/>
                  <a:gd name="connsiteX4" fmla="*/ 111249 w 238725"/>
                  <a:gd name="connsiteY4" fmla="*/ 349492 h 1079920"/>
                  <a:gd name="connsiteX5" fmla="*/ 182297 w 238725"/>
                  <a:gd name="connsiteY5" fmla="*/ 420947 h 1079920"/>
                  <a:gd name="connsiteX6" fmla="*/ 152849 w 238725"/>
                  <a:gd name="connsiteY6" fmla="*/ 524489 h 1079920"/>
                  <a:gd name="connsiteX7" fmla="*/ 80339 w 238725"/>
                  <a:gd name="connsiteY7" fmla="*/ 592997 h 1079920"/>
                  <a:gd name="connsiteX8" fmla="*/ 80812 w 238725"/>
                  <a:gd name="connsiteY8" fmla="*/ 779031 h 1079920"/>
                  <a:gd name="connsiteX9" fmla="*/ 76055 w 238725"/>
                  <a:gd name="connsiteY9" fmla="*/ 1017501 h 1079920"/>
                  <a:gd name="connsiteX10" fmla="*/ 75516 w 238725"/>
                  <a:gd name="connsiteY10" fmla="*/ 1079920 h 1079920"/>
                  <a:gd name="connsiteX11" fmla="*/ 4128 w 238725"/>
                  <a:gd name="connsiteY11" fmla="*/ 1079920 h 1079920"/>
                  <a:gd name="connsiteX12" fmla="*/ 3413 w 238725"/>
                  <a:gd name="connsiteY12" fmla="*/ 1011968 h 1079920"/>
                  <a:gd name="connsiteX13" fmla="*/ 1 w 238725"/>
                  <a:gd name="connsiteY13" fmla="*/ 218572 h 1079920"/>
                  <a:gd name="connsiteX14" fmla="*/ 203767 w 238725"/>
                  <a:gd name="connsiteY14" fmla="*/ 6142 h 1079920"/>
                  <a:gd name="connsiteX0" fmla="*/ 203767 w 238725"/>
                  <a:gd name="connsiteY0" fmla="*/ 6142 h 1079920"/>
                  <a:gd name="connsiteX1" fmla="*/ 237357 w 238725"/>
                  <a:gd name="connsiteY1" fmla="*/ 65858 h 1079920"/>
                  <a:gd name="connsiteX2" fmla="*/ 188838 w 238725"/>
                  <a:gd name="connsiteY2" fmla="*/ 155431 h 1079920"/>
                  <a:gd name="connsiteX3" fmla="*/ 79051 w 238725"/>
                  <a:gd name="connsiteY3" fmla="*/ 281549 h 1079920"/>
                  <a:gd name="connsiteX4" fmla="*/ 111249 w 238725"/>
                  <a:gd name="connsiteY4" fmla="*/ 349492 h 1079920"/>
                  <a:gd name="connsiteX5" fmla="*/ 182297 w 238725"/>
                  <a:gd name="connsiteY5" fmla="*/ 420947 h 1079920"/>
                  <a:gd name="connsiteX6" fmla="*/ 142369 w 238725"/>
                  <a:gd name="connsiteY6" fmla="*/ 524489 h 1079920"/>
                  <a:gd name="connsiteX7" fmla="*/ 80339 w 238725"/>
                  <a:gd name="connsiteY7" fmla="*/ 592997 h 1079920"/>
                  <a:gd name="connsiteX8" fmla="*/ 80812 w 238725"/>
                  <a:gd name="connsiteY8" fmla="*/ 779031 h 1079920"/>
                  <a:gd name="connsiteX9" fmla="*/ 76055 w 238725"/>
                  <a:gd name="connsiteY9" fmla="*/ 1017501 h 1079920"/>
                  <a:gd name="connsiteX10" fmla="*/ 75516 w 238725"/>
                  <a:gd name="connsiteY10" fmla="*/ 1079920 h 1079920"/>
                  <a:gd name="connsiteX11" fmla="*/ 4128 w 238725"/>
                  <a:gd name="connsiteY11" fmla="*/ 1079920 h 1079920"/>
                  <a:gd name="connsiteX12" fmla="*/ 3413 w 238725"/>
                  <a:gd name="connsiteY12" fmla="*/ 1011968 h 1079920"/>
                  <a:gd name="connsiteX13" fmla="*/ 1 w 238725"/>
                  <a:gd name="connsiteY13" fmla="*/ 218572 h 1079920"/>
                  <a:gd name="connsiteX14" fmla="*/ 203767 w 238725"/>
                  <a:gd name="connsiteY14" fmla="*/ 6142 h 1079920"/>
                  <a:gd name="connsiteX0" fmla="*/ 203767 w 238725"/>
                  <a:gd name="connsiteY0" fmla="*/ 6142 h 1079920"/>
                  <a:gd name="connsiteX1" fmla="*/ 237357 w 238725"/>
                  <a:gd name="connsiteY1" fmla="*/ 65858 h 1079920"/>
                  <a:gd name="connsiteX2" fmla="*/ 188838 w 238725"/>
                  <a:gd name="connsiteY2" fmla="*/ 155431 h 1079920"/>
                  <a:gd name="connsiteX3" fmla="*/ 97391 w 238725"/>
                  <a:gd name="connsiteY3" fmla="*/ 281549 h 1079920"/>
                  <a:gd name="connsiteX4" fmla="*/ 111249 w 238725"/>
                  <a:gd name="connsiteY4" fmla="*/ 349492 h 1079920"/>
                  <a:gd name="connsiteX5" fmla="*/ 182297 w 238725"/>
                  <a:gd name="connsiteY5" fmla="*/ 420947 h 1079920"/>
                  <a:gd name="connsiteX6" fmla="*/ 142369 w 238725"/>
                  <a:gd name="connsiteY6" fmla="*/ 524489 h 1079920"/>
                  <a:gd name="connsiteX7" fmla="*/ 80339 w 238725"/>
                  <a:gd name="connsiteY7" fmla="*/ 592997 h 1079920"/>
                  <a:gd name="connsiteX8" fmla="*/ 80812 w 238725"/>
                  <a:gd name="connsiteY8" fmla="*/ 779031 h 1079920"/>
                  <a:gd name="connsiteX9" fmla="*/ 76055 w 238725"/>
                  <a:gd name="connsiteY9" fmla="*/ 1017501 h 1079920"/>
                  <a:gd name="connsiteX10" fmla="*/ 75516 w 238725"/>
                  <a:gd name="connsiteY10" fmla="*/ 1079920 h 1079920"/>
                  <a:gd name="connsiteX11" fmla="*/ 4128 w 238725"/>
                  <a:gd name="connsiteY11" fmla="*/ 1079920 h 1079920"/>
                  <a:gd name="connsiteX12" fmla="*/ 3413 w 238725"/>
                  <a:gd name="connsiteY12" fmla="*/ 1011968 h 1079920"/>
                  <a:gd name="connsiteX13" fmla="*/ 1 w 238725"/>
                  <a:gd name="connsiteY13" fmla="*/ 218572 h 1079920"/>
                  <a:gd name="connsiteX14" fmla="*/ 203767 w 238725"/>
                  <a:gd name="connsiteY14" fmla="*/ 6142 h 1079920"/>
                  <a:gd name="connsiteX0" fmla="*/ 203767 w 237656"/>
                  <a:gd name="connsiteY0" fmla="*/ 6392 h 1080170"/>
                  <a:gd name="connsiteX1" fmla="*/ 237357 w 237656"/>
                  <a:gd name="connsiteY1" fmla="*/ 66108 h 1080170"/>
                  <a:gd name="connsiteX2" fmla="*/ 212419 w 237656"/>
                  <a:gd name="connsiteY2" fmla="*/ 176112 h 1080170"/>
                  <a:gd name="connsiteX3" fmla="*/ 97391 w 237656"/>
                  <a:gd name="connsiteY3" fmla="*/ 281799 h 1080170"/>
                  <a:gd name="connsiteX4" fmla="*/ 111249 w 237656"/>
                  <a:gd name="connsiteY4" fmla="*/ 349742 h 1080170"/>
                  <a:gd name="connsiteX5" fmla="*/ 182297 w 237656"/>
                  <a:gd name="connsiteY5" fmla="*/ 421197 h 1080170"/>
                  <a:gd name="connsiteX6" fmla="*/ 142369 w 237656"/>
                  <a:gd name="connsiteY6" fmla="*/ 524739 h 1080170"/>
                  <a:gd name="connsiteX7" fmla="*/ 80339 w 237656"/>
                  <a:gd name="connsiteY7" fmla="*/ 593247 h 1080170"/>
                  <a:gd name="connsiteX8" fmla="*/ 80812 w 237656"/>
                  <a:gd name="connsiteY8" fmla="*/ 779281 h 1080170"/>
                  <a:gd name="connsiteX9" fmla="*/ 76055 w 237656"/>
                  <a:gd name="connsiteY9" fmla="*/ 1017751 h 1080170"/>
                  <a:gd name="connsiteX10" fmla="*/ 75516 w 237656"/>
                  <a:gd name="connsiteY10" fmla="*/ 1080170 h 1080170"/>
                  <a:gd name="connsiteX11" fmla="*/ 4128 w 237656"/>
                  <a:gd name="connsiteY11" fmla="*/ 1080170 h 1080170"/>
                  <a:gd name="connsiteX12" fmla="*/ 3413 w 237656"/>
                  <a:gd name="connsiteY12" fmla="*/ 1012218 h 1080170"/>
                  <a:gd name="connsiteX13" fmla="*/ 1 w 237656"/>
                  <a:gd name="connsiteY13" fmla="*/ 218822 h 1080170"/>
                  <a:gd name="connsiteX14" fmla="*/ 203767 w 237656"/>
                  <a:gd name="connsiteY14" fmla="*/ 6392 h 1080170"/>
                  <a:gd name="connsiteX0" fmla="*/ 203767 w 239706"/>
                  <a:gd name="connsiteY0" fmla="*/ 6392 h 1080170"/>
                  <a:gd name="connsiteX1" fmla="*/ 237357 w 239706"/>
                  <a:gd name="connsiteY1" fmla="*/ 66108 h 1080170"/>
                  <a:gd name="connsiteX2" fmla="*/ 212419 w 239706"/>
                  <a:gd name="connsiteY2" fmla="*/ 176112 h 1080170"/>
                  <a:gd name="connsiteX3" fmla="*/ 97391 w 239706"/>
                  <a:gd name="connsiteY3" fmla="*/ 281799 h 1080170"/>
                  <a:gd name="connsiteX4" fmla="*/ 111249 w 239706"/>
                  <a:gd name="connsiteY4" fmla="*/ 349742 h 1080170"/>
                  <a:gd name="connsiteX5" fmla="*/ 182297 w 239706"/>
                  <a:gd name="connsiteY5" fmla="*/ 421197 h 1080170"/>
                  <a:gd name="connsiteX6" fmla="*/ 142369 w 239706"/>
                  <a:gd name="connsiteY6" fmla="*/ 524739 h 1080170"/>
                  <a:gd name="connsiteX7" fmla="*/ 80339 w 239706"/>
                  <a:gd name="connsiteY7" fmla="*/ 593247 h 1080170"/>
                  <a:gd name="connsiteX8" fmla="*/ 80812 w 239706"/>
                  <a:gd name="connsiteY8" fmla="*/ 779281 h 1080170"/>
                  <a:gd name="connsiteX9" fmla="*/ 76055 w 239706"/>
                  <a:gd name="connsiteY9" fmla="*/ 1017751 h 1080170"/>
                  <a:gd name="connsiteX10" fmla="*/ 75516 w 239706"/>
                  <a:gd name="connsiteY10" fmla="*/ 1080170 h 1080170"/>
                  <a:gd name="connsiteX11" fmla="*/ 4128 w 239706"/>
                  <a:gd name="connsiteY11" fmla="*/ 1080170 h 1080170"/>
                  <a:gd name="connsiteX12" fmla="*/ 3413 w 239706"/>
                  <a:gd name="connsiteY12" fmla="*/ 1012218 h 1080170"/>
                  <a:gd name="connsiteX13" fmla="*/ 1 w 239706"/>
                  <a:gd name="connsiteY13" fmla="*/ 218822 h 1080170"/>
                  <a:gd name="connsiteX14" fmla="*/ 203767 w 239706"/>
                  <a:gd name="connsiteY14" fmla="*/ 6392 h 1080170"/>
                  <a:gd name="connsiteX0" fmla="*/ 203767 w 258388"/>
                  <a:gd name="connsiteY0" fmla="*/ 1987 h 1075765"/>
                  <a:gd name="connsiteX1" fmla="*/ 258317 w 258388"/>
                  <a:gd name="connsiteY1" fmla="*/ 111647 h 1075765"/>
                  <a:gd name="connsiteX2" fmla="*/ 212419 w 258388"/>
                  <a:gd name="connsiteY2" fmla="*/ 171707 h 1075765"/>
                  <a:gd name="connsiteX3" fmla="*/ 97391 w 258388"/>
                  <a:gd name="connsiteY3" fmla="*/ 277394 h 1075765"/>
                  <a:gd name="connsiteX4" fmla="*/ 111249 w 258388"/>
                  <a:gd name="connsiteY4" fmla="*/ 345337 h 1075765"/>
                  <a:gd name="connsiteX5" fmla="*/ 182297 w 258388"/>
                  <a:gd name="connsiteY5" fmla="*/ 416792 h 1075765"/>
                  <a:gd name="connsiteX6" fmla="*/ 142369 w 258388"/>
                  <a:gd name="connsiteY6" fmla="*/ 520334 h 1075765"/>
                  <a:gd name="connsiteX7" fmla="*/ 80339 w 258388"/>
                  <a:gd name="connsiteY7" fmla="*/ 588842 h 1075765"/>
                  <a:gd name="connsiteX8" fmla="*/ 80812 w 258388"/>
                  <a:gd name="connsiteY8" fmla="*/ 774876 h 1075765"/>
                  <a:gd name="connsiteX9" fmla="*/ 76055 w 258388"/>
                  <a:gd name="connsiteY9" fmla="*/ 1013346 h 1075765"/>
                  <a:gd name="connsiteX10" fmla="*/ 75516 w 258388"/>
                  <a:gd name="connsiteY10" fmla="*/ 1075765 h 1075765"/>
                  <a:gd name="connsiteX11" fmla="*/ 4128 w 258388"/>
                  <a:gd name="connsiteY11" fmla="*/ 1075765 h 1075765"/>
                  <a:gd name="connsiteX12" fmla="*/ 3413 w 258388"/>
                  <a:gd name="connsiteY12" fmla="*/ 1007813 h 1075765"/>
                  <a:gd name="connsiteX13" fmla="*/ 1 w 258388"/>
                  <a:gd name="connsiteY13" fmla="*/ 214417 h 1075765"/>
                  <a:gd name="connsiteX14" fmla="*/ 203767 w 258388"/>
                  <a:gd name="connsiteY14" fmla="*/ 1987 h 1075765"/>
                  <a:gd name="connsiteX0" fmla="*/ 203767 w 258593"/>
                  <a:gd name="connsiteY0" fmla="*/ 2053 h 1075831"/>
                  <a:gd name="connsiteX1" fmla="*/ 258317 w 258593"/>
                  <a:gd name="connsiteY1" fmla="*/ 111713 h 1075831"/>
                  <a:gd name="connsiteX2" fmla="*/ 188839 w 258593"/>
                  <a:gd name="connsiteY2" fmla="*/ 194475 h 1075831"/>
                  <a:gd name="connsiteX3" fmla="*/ 97391 w 258593"/>
                  <a:gd name="connsiteY3" fmla="*/ 277460 h 1075831"/>
                  <a:gd name="connsiteX4" fmla="*/ 111249 w 258593"/>
                  <a:gd name="connsiteY4" fmla="*/ 345403 h 1075831"/>
                  <a:gd name="connsiteX5" fmla="*/ 182297 w 258593"/>
                  <a:gd name="connsiteY5" fmla="*/ 416858 h 1075831"/>
                  <a:gd name="connsiteX6" fmla="*/ 142369 w 258593"/>
                  <a:gd name="connsiteY6" fmla="*/ 520400 h 1075831"/>
                  <a:gd name="connsiteX7" fmla="*/ 80339 w 258593"/>
                  <a:gd name="connsiteY7" fmla="*/ 588908 h 1075831"/>
                  <a:gd name="connsiteX8" fmla="*/ 80812 w 258593"/>
                  <a:gd name="connsiteY8" fmla="*/ 774942 h 1075831"/>
                  <a:gd name="connsiteX9" fmla="*/ 76055 w 258593"/>
                  <a:gd name="connsiteY9" fmla="*/ 1013412 h 1075831"/>
                  <a:gd name="connsiteX10" fmla="*/ 75516 w 258593"/>
                  <a:gd name="connsiteY10" fmla="*/ 1075831 h 1075831"/>
                  <a:gd name="connsiteX11" fmla="*/ 4128 w 258593"/>
                  <a:gd name="connsiteY11" fmla="*/ 1075831 h 1075831"/>
                  <a:gd name="connsiteX12" fmla="*/ 3413 w 258593"/>
                  <a:gd name="connsiteY12" fmla="*/ 1007879 h 1075831"/>
                  <a:gd name="connsiteX13" fmla="*/ 1 w 258593"/>
                  <a:gd name="connsiteY13" fmla="*/ 214483 h 1075831"/>
                  <a:gd name="connsiteX14" fmla="*/ 203767 w 258593"/>
                  <a:gd name="connsiteY14" fmla="*/ 2053 h 1075831"/>
                  <a:gd name="connsiteX0" fmla="*/ 201147 w 258488"/>
                  <a:gd name="connsiteY0" fmla="*/ 3343 h 1027177"/>
                  <a:gd name="connsiteX1" fmla="*/ 258317 w 258488"/>
                  <a:gd name="connsiteY1" fmla="*/ 63059 h 1027177"/>
                  <a:gd name="connsiteX2" fmla="*/ 188839 w 258488"/>
                  <a:gd name="connsiteY2" fmla="*/ 145821 h 1027177"/>
                  <a:gd name="connsiteX3" fmla="*/ 97391 w 258488"/>
                  <a:gd name="connsiteY3" fmla="*/ 228806 h 1027177"/>
                  <a:gd name="connsiteX4" fmla="*/ 111249 w 258488"/>
                  <a:gd name="connsiteY4" fmla="*/ 296749 h 1027177"/>
                  <a:gd name="connsiteX5" fmla="*/ 182297 w 258488"/>
                  <a:gd name="connsiteY5" fmla="*/ 368204 h 1027177"/>
                  <a:gd name="connsiteX6" fmla="*/ 142369 w 258488"/>
                  <a:gd name="connsiteY6" fmla="*/ 471746 h 1027177"/>
                  <a:gd name="connsiteX7" fmla="*/ 80339 w 258488"/>
                  <a:gd name="connsiteY7" fmla="*/ 540254 h 1027177"/>
                  <a:gd name="connsiteX8" fmla="*/ 80812 w 258488"/>
                  <a:gd name="connsiteY8" fmla="*/ 726288 h 1027177"/>
                  <a:gd name="connsiteX9" fmla="*/ 76055 w 258488"/>
                  <a:gd name="connsiteY9" fmla="*/ 964758 h 1027177"/>
                  <a:gd name="connsiteX10" fmla="*/ 75516 w 258488"/>
                  <a:gd name="connsiteY10" fmla="*/ 1027177 h 1027177"/>
                  <a:gd name="connsiteX11" fmla="*/ 4128 w 258488"/>
                  <a:gd name="connsiteY11" fmla="*/ 1027177 h 1027177"/>
                  <a:gd name="connsiteX12" fmla="*/ 3413 w 258488"/>
                  <a:gd name="connsiteY12" fmla="*/ 959225 h 1027177"/>
                  <a:gd name="connsiteX13" fmla="*/ 1 w 258488"/>
                  <a:gd name="connsiteY13" fmla="*/ 165829 h 1027177"/>
                  <a:gd name="connsiteX14" fmla="*/ 201147 w 258488"/>
                  <a:gd name="connsiteY14" fmla="*/ 3343 h 1027177"/>
                  <a:gd name="connsiteX0" fmla="*/ 182806 w 258334"/>
                  <a:gd name="connsiteY0" fmla="*/ 2855 h 1040310"/>
                  <a:gd name="connsiteX1" fmla="*/ 258317 w 258334"/>
                  <a:gd name="connsiteY1" fmla="*/ 76192 h 1040310"/>
                  <a:gd name="connsiteX2" fmla="*/ 188839 w 258334"/>
                  <a:gd name="connsiteY2" fmla="*/ 158954 h 1040310"/>
                  <a:gd name="connsiteX3" fmla="*/ 97391 w 258334"/>
                  <a:gd name="connsiteY3" fmla="*/ 241939 h 1040310"/>
                  <a:gd name="connsiteX4" fmla="*/ 111249 w 258334"/>
                  <a:gd name="connsiteY4" fmla="*/ 309882 h 1040310"/>
                  <a:gd name="connsiteX5" fmla="*/ 182297 w 258334"/>
                  <a:gd name="connsiteY5" fmla="*/ 381337 h 1040310"/>
                  <a:gd name="connsiteX6" fmla="*/ 142369 w 258334"/>
                  <a:gd name="connsiteY6" fmla="*/ 484879 h 1040310"/>
                  <a:gd name="connsiteX7" fmla="*/ 80339 w 258334"/>
                  <a:gd name="connsiteY7" fmla="*/ 553387 h 1040310"/>
                  <a:gd name="connsiteX8" fmla="*/ 80812 w 258334"/>
                  <a:gd name="connsiteY8" fmla="*/ 739421 h 1040310"/>
                  <a:gd name="connsiteX9" fmla="*/ 76055 w 258334"/>
                  <a:gd name="connsiteY9" fmla="*/ 977891 h 1040310"/>
                  <a:gd name="connsiteX10" fmla="*/ 75516 w 258334"/>
                  <a:gd name="connsiteY10" fmla="*/ 1040310 h 1040310"/>
                  <a:gd name="connsiteX11" fmla="*/ 4128 w 258334"/>
                  <a:gd name="connsiteY11" fmla="*/ 1040310 h 1040310"/>
                  <a:gd name="connsiteX12" fmla="*/ 3413 w 258334"/>
                  <a:gd name="connsiteY12" fmla="*/ 972358 h 1040310"/>
                  <a:gd name="connsiteX13" fmla="*/ 1 w 258334"/>
                  <a:gd name="connsiteY13" fmla="*/ 178962 h 1040310"/>
                  <a:gd name="connsiteX14" fmla="*/ 182806 w 258334"/>
                  <a:gd name="connsiteY14" fmla="*/ 2855 h 1040310"/>
                  <a:gd name="connsiteX0" fmla="*/ 182806 w 258334"/>
                  <a:gd name="connsiteY0" fmla="*/ 3485 h 1040940"/>
                  <a:gd name="connsiteX1" fmla="*/ 258317 w 258334"/>
                  <a:gd name="connsiteY1" fmla="*/ 76822 h 1040940"/>
                  <a:gd name="connsiteX2" fmla="*/ 188839 w 258334"/>
                  <a:gd name="connsiteY2" fmla="*/ 159584 h 1040940"/>
                  <a:gd name="connsiteX3" fmla="*/ 97391 w 258334"/>
                  <a:gd name="connsiteY3" fmla="*/ 242569 h 1040940"/>
                  <a:gd name="connsiteX4" fmla="*/ 111249 w 258334"/>
                  <a:gd name="connsiteY4" fmla="*/ 310512 h 1040940"/>
                  <a:gd name="connsiteX5" fmla="*/ 182297 w 258334"/>
                  <a:gd name="connsiteY5" fmla="*/ 381967 h 1040940"/>
                  <a:gd name="connsiteX6" fmla="*/ 142369 w 258334"/>
                  <a:gd name="connsiteY6" fmla="*/ 485509 h 1040940"/>
                  <a:gd name="connsiteX7" fmla="*/ 80339 w 258334"/>
                  <a:gd name="connsiteY7" fmla="*/ 554017 h 1040940"/>
                  <a:gd name="connsiteX8" fmla="*/ 80812 w 258334"/>
                  <a:gd name="connsiteY8" fmla="*/ 740051 h 1040940"/>
                  <a:gd name="connsiteX9" fmla="*/ 76055 w 258334"/>
                  <a:gd name="connsiteY9" fmla="*/ 978521 h 1040940"/>
                  <a:gd name="connsiteX10" fmla="*/ 75516 w 258334"/>
                  <a:gd name="connsiteY10" fmla="*/ 1040940 h 1040940"/>
                  <a:gd name="connsiteX11" fmla="*/ 4128 w 258334"/>
                  <a:gd name="connsiteY11" fmla="*/ 1040940 h 1040940"/>
                  <a:gd name="connsiteX12" fmla="*/ 3413 w 258334"/>
                  <a:gd name="connsiteY12" fmla="*/ 972988 h 1040940"/>
                  <a:gd name="connsiteX13" fmla="*/ 1 w 258334"/>
                  <a:gd name="connsiteY13" fmla="*/ 179592 h 1040940"/>
                  <a:gd name="connsiteX14" fmla="*/ 182806 w 258334"/>
                  <a:gd name="connsiteY14" fmla="*/ 3485 h 1040940"/>
                  <a:gd name="connsiteX0" fmla="*/ 182805 w 258333"/>
                  <a:gd name="connsiteY0" fmla="*/ 3485 h 1040940"/>
                  <a:gd name="connsiteX1" fmla="*/ 258316 w 258333"/>
                  <a:gd name="connsiteY1" fmla="*/ 76822 h 1040940"/>
                  <a:gd name="connsiteX2" fmla="*/ 188838 w 258333"/>
                  <a:gd name="connsiteY2" fmla="*/ 159584 h 1040940"/>
                  <a:gd name="connsiteX3" fmla="*/ 97390 w 258333"/>
                  <a:gd name="connsiteY3" fmla="*/ 242569 h 1040940"/>
                  <a:gd name="connsiteX4" fmla="*/ 111248 w 258333"/>
                  <a:gd name="connsiteY4" fmla="*/ 310512 h 1040940"/>
                  <a:gd name="connsiteX5" fmla="*/ 182296 w 258333"/>
                  <a:gd name="connsiteY5" fmla="*/ 381967 h 1040940"/>
                  <a:gd name="connsiteX6" fmla="*/ 142368 w 258333"/>
                  <a:gd name="connsiteY6" fmla="*/ 485509 h 1040940"/>
                  <a:gd name="connsiteX7" fmla="*/ 80338 w 258333"/>
                  <a:gd name="connsiteY7" fmla="*/ 554017 h 1040940"/>
                  <a:gd name="connsiteX8" fmla="*/ 80811 w 258333"/>
                  <a:gd name="connsiteY8" fmla="*/ 740051 h 1040940"/>
                  <a:gd name="connsiteX9" fmla="*/ 76054 w 258333"/>
                  <a:gd name="connsiteY9" fmla="*/ 978521 h 1040940"/>
                  <a:gd name="connsiteX10" fmla="*/ 75515 w 258333"/>
                  <a:gd name="connsiteY10" fmla="*/ 1040940 h 1040940"/>
                  <a:gd name="connsiteX11" fmla="*/ 4127 w 258333"/>
                  <a:gd name="connsiteY11" fmla="*/ 1040940 h 1040940"/>
                  <a:gd name="connsiteX12" fmla="*/ 3412 w 258333"/>
                  <a:gd name="connsiteY12" fmla="*/ 972988 h 1040940"/>
                  <a:gd name="connsiteX13" fmla="*/ 0 w 258333"/>
                  <a:gd name="connsiteY13" fmla="*/ 179592 h 1040940"/>
                  <a:gd name="connsiteX14" fmla="*/ 63279 w 258333"/>
                  <a:gd name="connsiteY14" fmla="*/ 100996 h 1040940"/>
                  <a:gd name="connsiteX15" fmla="*/ 182805 w 258333"/>
                  <a:gd name="connsiteY15" fmla="*/ 3485 h 1040940"/>
                  <a:gd name="connsiteX0" fmla="*/ 182805 w 258333"/>
                  <a:gd name="connsiteY0" fmla="*/ 265 h 1037720"/>
                  <a:gd name="connsiteX1" fmla="*/ 258316 w 258333"/>
                  <a:gd name="connsiteY1" fmla="*/ 73602 h 1037720"/>
                  <a:gd name="connsiteX2" fmla="*/ 188838 w 258333"/>
                  <a:gd name="connsiteY2" fmla="*/ 156364 h 1037720"/>
                  <a:gd name="connsiteX3" fmla="*/ 97390 w 258333"/>
                  <a:gd name="connsiteY3" fmla="*/ 239349 h 1037720"/>
                  <a:gd name="connsiteX4" fmla="*/ 111248 w 258333"/>
                  <a:gd name="connsiteY4" fmla="*/ 307292 h 1037720"/>
                  <a:gd name="connsiteX5" fmla="*/ 182296 w 258333"/>
                  <a:gd name="connsiteY5" fmla="*/ 378747 h 1037720"/>
                  <a:gd name="connsiteX6" fmla="*/ 142368 w 258333"/>
                  <a:gd name="connsiteY6" fmla="*/ 482289 h 1037720"/>
                  <a:gd name="connsiteX7" fmla="*/ 80338 w 258333"/>
                  <a:gd name="connsiteY7" fmla="*/ 550797 h 1037720"/>
                  <a:gd name="connsiteX8" fmla="*/ 80811 w 258333"/>
                  <a:gd name="connsiteY8" fmla="*/ 736831 h 1037720"/>
                  <a:gd name="connsiteX9" fmla="*/ 76054 w 258333"/>
                  <a:gd name="connsiteY9" fmla="*/ 975301 h 1037720"/>
                  <a:gd name="connsiteX10" fmla="*/ 75515 w 258333"/>
                  <a:gd name="connsiteY10" fmla="*/ 1037720 h 1037720"/>
                  <a:gd name="connsiteX11" fmla="*/ 4127 w 258333"/>
                  <a:gd name="connsiteY11" fmla="*/ 1037720 h 1037720"/>
                  <a:gd name="connsiteX12" fmla="*/ 3412 w 258333"/>
                  <a:gd name="connsiteY12" fmla="*/ 969768 h 1037720"/>
                  <a:gd name="connsiteX13" fmla="*/ 0 w 258333"/>
                  <a:gd name="connsiteY13" fmla="*/ 176372 h 1037720"/>
                  <a:gd name="connsiteX14" fmla="*/ 120920 w 258333"/>
                  <a:gd name="connsiteY14" fmla="*/ 100046 h 1037720"/>
                  <a:gd name="connsiteX15" fmla="*/ 182805 w 258333"/>
                  <a:gd name="connsiteY15" fmla="*/ 265 h 1037720"/>
                  <a:gd name="connsiteX0" fmla="*/ 182805 w 258333"/>
                  <a:gd name="connsiteY0" fmla="*/ 187 h 1037642"/>
                  <a:gd name="connsiteX1" fmla="*/ 258316 w 258333"/>
                  <a:gd name="connsiteY1" fmla="*/ 73524 h 1037642"/>
                  <a:gd name="connsiteX2" fmla="*/ 188838 w 258333"/>
                  <a:gd name="connsiteY2" fmla="*/ 156286 h 1037642"/>
                  <a:gd name="connsiteX3" fmla="*/ 97390 w 258333"/>
                  <a:gd name="connsiteY3" fmla="*/ 239271 h 1037642"/>
                  <a:gd name="connsiteX4" fmla="*/ 111248 w 258333"/>
                  <a:gd name="connsiteY4" fmla="*/ 307214 h 1037642"/>
                  <a:gd name="connsiteX5" fmla="*/ 182296 w 258333"/>
                  <a:gd name="connsiteY5" fmla="*/ 378669 h 1037642"/>
                  <a:gd name="connsiteX6" fmla="*/ 142368 w 258333"/>
                  <a:gd name="connsiteY6" fmla="*/ 482211 h 1037642"/>
                  <a:gd name="connsiteX7" fmla="*/ 80338 w 258333"/>
                  <a:gd name="connsiteY7" fmla="*/ 550719 h 1037642"/>
                  <a:gd name="connsiteX8" fmla="*/ 80811 w 258333"/>
                  <a:gd name="connsiteY8" fmla="*/ 736753 h 1037642"/>
                  <a:gd name="connsiteX9" fmla="*/ 76054 w 258333"/>
                  <a:gd name="connsiteY9" fmla="*/ 975223 h 1037642"/>
                  <a:gd name="connsiteX10" fmla="*/ 75515 w 258333"/>
                  <a:gd name="connsiteY10" fmla="*/ 1037642 h 1037642"/>
                  <a:gd name="connsiteX11" fmla="*/ 4127 w 258333"/>
                  <a:gd name="connsiteY11" fmla="*/ 1037642 h 1037642"/>
                  <a:gd name="connsiteX12" fmla="*/ 3412 w 258333"/>
                  <a:gd name="connsiteY12" fmla="*/ 969690 h 1037642"/>
                  <a:gd name="connsiteX13" fmla="*/ 0 w 258333"/>
                  <a:gd name="connsiteY13" fmla="*/ 176294 h 1037642"/>
                  <a:gd name="connsiteX14" fmla="*/ 141881 w 258333"/>
                  <a:gd name="connsiteY14" fmla="*/ 95427 h 1037642"/>
                  <a:gd name="connsiteX15" fmla="*/ 182805 w 258333"/>
                  <a:gd name="connsiteY15" fmla="*/ 187 h 1037642"/>
                  <a:gd name="connsiteX0" fmla="*/ 182805 w 258333"/>
                  <a:gd name="connsiteY0" fmla="*/ 187 h 1037642"/>
                  <a:gd name="connsiteX1" fmla="*/ 258316 w 258333"/>
                  <a:gd name="connsiteY1" fmla="*/ 73524 h 1037642"/>
                  <a:gd name="connsiteX2" fmla="*/ 188838 w 258333"/>
                  <a:gd name="connsiteY2" fmla="*/ 156286 h 1037642"/>
                  <a:gd name="connsiteX3" fmla="*/ 97390 w 258333"/>
                  <a:gd name="connsiteY3" fmla="*/ 239271 h 1037642"/>
                  <a:gd name="connsiteX4" fmla="*/ 111248 w 258333"/>
                  <a:gd name="connsiteY4" fmla="*/ 307214 h 1037642"/>
                  <a:gd name="connsiteX5" fmla="*/ 182296 w 258333"/>
                  <a:gd name="connsiteY5" fmla="*/ 378669 h 1037642"/>
                  <a:gd name="connsiteX6" fmla="*/ 142368 w 258333"/>
                  <a:gd name="connsiteY6" fmla="*/ 482211 h 1037642"/>
                  <a:gd name="connsiteX7" fmla="*/ 80338 w 258333"/>
                  <a:gd name="connsiteY7" fmla="*/ 550719 h 1037642"/>
                  <a:gd name="connsiteX8" fmla="*/ 80811 w 258333"/>
                  <a:gd name="connsiteY8" fmla="*/ 736753 h 1037642"/>
                  <a:gd name="connsiteX9" fmla="*/ 76054 w 258333"/>
                  <a:gd name="connsiteY9" fmla="*/ 975223 h 1037642"/>
                  <a:gd name="connsiteX10" fmla="*/ 75515 w 258333"/>
                  <a:gd name="connsiteY10" fmla="*/ 1037642 h 1037642"/>
                  <a:gd name="connsiteX11" fmla="*/ 4127 w 258333"/>
                  <a:gd name="connsiteY11" fmla="*/ 1037642 h 1037642"/>
                  <a:gd name="connsiteX12" fmla="*/ 3412 w 258333"/>
                  <a:gd name="connsiteY12" fmla="*/ 969690 h 1037642"/>
                  <a:gd name="connsiteX13" fmla="*/ 0 w 258333"/>
                  <a:gd name="connsiteY13" fmla="*/ 176294 h 1037642"/>
                  <a:gd name="connsiteX14" fmla="*/ 141881 w 258333"/>
                  <a:gd name="connsiteY14" fmla="*/ 95427 h 1037642"/>
                  <a:gd name="connsiteX15" fmla="*/ 182805 w 258333"/>
                  <a:gd name="connsiteY15" fmla="*/ 187 h 1037642"/>
                  <a:gd name="connsiteX0" fmla="*/ 182806 w 258334"/>
                  <a:gd name="connsiteY0" fmla="*/ 187 h 1037642"/>
                  <a:gd name="connsiteX1" fmla="*/ 258317 w 258334"/>
                  <a:gd name="connsiteY1" fmla="*/ 73524 h 1037642"/>
                  <a:gd name="connsiteX2" fmla="*/ 188839 w 258334"/>
                  <a:gd name="connsiteY2" fmla="*/ 156286 h 1037642"/>
                  <a:gd name="connsiteX3" fmla="*/ 97391 w 258334"/>
                  <a:gd name="connsiteY3" fmla="*/ 239271 h 1037642"/>
                  <a:gd name="connsiteX4" fmla="*/ 111249 w 258334"/>
                  <a:gd name="connsiteY4" fmla="*/ 307214 h 1037642"/>
                  <a:gd name="connsiteX5" fmla="*/ 182297 w 258334"/>
                  <a:gd name="connsiteY5" fmla="*/ 378669 h 1037642"/>
                  <a:gd name="connsiteX6" fmla="*/ 142369 w 258334"/>
                  <a:gd name="connsiteY6" fmla="*/ 482211 h 1037642"/>
                  <a:gd name="connsiteX7" fmla="*/ 80339 w 258334"/>
                  <a:gd name="connsiteY7" fmla="*/ 550719 h 1037642"/>
                  <a:gd name="connsiteX8" fmla="*/ 80812 w 258334"/>
                  <a:gd name="connsiteY8" fmla="*/ 736753 h 1037642"/>
                  <a:gd name="connsiteX9" fmla="*/ 76055 w 258334"/>
                  <a:gd name="connsiteY9" fmla="*/ 975223 h 1037642"/>
                  <a:gd name="connsiteX10" fmla="*/ 75516 w 258334"/>
                  <a:gd name="connsiteY10" fmla="*/ 1037642 h 1037642"/>
                  <a:gd name="connsiteX11" fmla="*/ 4128 w 258334"/>
                  <a:gd name="connsiteY11" fmla="*/ 1037642 h 1037642"/>
                  <a:gd name="connsiteX12" fmla="*/ 3413 w 258334"/>
                  <a:gd name="connsiteY12" fmla="*/ 969690 h 1037642"/>
                  <a:gd name="connsiteX13" fmla="*/ 1 w 258334"/>
                  <a:gd name="connsiteY13" fmla="*/ 176294 h 1037642"/>
                  <a:gd name="connsiteX14" fmla="*/ 141882 w 258334"/>
                  <a:gd name="connsiteY14" fmla="*/ 95427 h 1037642"/>
                  <a:gd name="connsiteX15" fmla="*/ 182806 w 258334"/>
                  <a:gd name="connsiteY15" fmla="*/ 187 h 1037642"/>
                  <a:gd name="connsiteX0" fmla="*/ 181000 w 256528"/>
                  <a:gd name="connsiteY0" fmla="*/ 187 h 1037642"/>
                  <a:gd name="connsiteX1" fmla="*/ 256511 w 256528"/>
                  <a:gd name="connsiteY1" fmla="*/ 73524 h 1037642"/>
                  <a:gd name="connsiteX2" fmla="*/ 187033 w 256528"/>
                  <a:gd name="connsiteY2" fmla="*/ 156286 h 1037642"/>
                  <a:gd name="connsiteX3" fmla="*/ 95585 w 256528"/>
                  <a:gd name="connsiteY3" fmla="*/ 239271 h 1037642"/>
                  <a:gd name="connsiteX4" fmla="*/ 109443 w 256528"/>
                  <a:gd name="connsiteY4" fmla="*/ 307214 h 1037642"/>
                  <a:gd name="connsiteX5" fmla="*/ 180491 w 256528"/>
                  <a:gd name="connsiteY5" fmla="*/ 378669 h 1037642"/>
                  <a:gd name="connsiteX6" fmla="*/ 140563 w 256528"/>
                  <a:gd name="connsiteY6" fmla="*/ 482211 h 1037642"/>
                  <a:gd name="connsiteX7" fmla="*/ 78533 w 256528"/>
                  <a:gd name="connsiteY7" fmla="*/ 550719 h 1037642"/>
                  <a:gd name="connsiteX8" fmla="*/ 79006 w 256528"/>
                  <a:gd name="connsiteY8" fmla="*/ 736753 h 1037642"/>
                  <a:gd name="connsiteX9" fmla="*/ 74249 w 256528"/>
                  <a:gd name="connsiteY9" fmla="*/ 975223 h 1037642"/>
                  <a:gd name="connsiteX10" fmla="*/ 73710 w 256528"/>
                  <a:gd name="connsiteY10" fmla="*/ 1037642 h 1037642"/>
                  <a:gd name="connsiteX11" fmla="*/ 2322 w 256528"/>
                  <a:gd name="connsiteY11" fmla="*/ 1037642 h 1037642"/>
                  <a:gd name="connsiteX12" fmla="*/ 1607 w 256528"/>
                  <a:gd name="connsiteY12" fmla="*/ 969690 h 1037642"/>
                  <a:gd name="connsiteX13" fmla="*/ 816 w 256528"/>
                  <a:gd name="connsiteY13" fmla="*/ 205806 h 1037642"/>
                  <a:gd name="connsiteX14" fmla="*/ 140076 w 256528"/>
                  <a:gd name="connsiteY14" fmla="*/ 95427 h 1037642"/>
                  <a:gd name="connsiteX15" fmla="*/ 181000 w 256528"/>
                  <a:gd name="connsiteY15" fmla="*/ 187 h 1037642"/>
                  <a:gd name="connsiteX0" fmla="*/ 181000 w 256528"/>
                  <a:gd name="connsiteY0" fmla="*/ 1493 h 1038948"/>
                  <a:gd name="connsiteX1" fmla="*/ 256511 w 256528"/>
                  <a:gd name="connsiteY1" fmla="*/ 74830 h 1038948"/>
                  <a:gd name="connsiteX2" fmla="*/ 187033 w 256528"/>
                  <a:gd name="connsiteY2" fmla="*/ 157592 h 1038948"/>
                  <a:gd name="connsiteX3" fmla="*/ 95585 w 256528"/>
                  <a:gd name="connsiteY3" fmla="*/ 240577 h 1038948"/>
                  <a:gd name="connsiteX4" fmla="*/ 109443 w 256528"/>
                  <a:gd name="connsiteY4" fmla="*/ 308520 h 1038948"/>
                  <a:gd name="connsiteX5" fmla="*/ 180491 w 256528"/>
                  <a:gd name="connsiteY5" fmla="*/ 379975 h 1038948"/>
                  <a:gd name="connsiteX6" fmla="*/ 140563 w 256528"/>
                  <a:gd name="connsiteY6" fmla="*/ 483517 h 1038948"/>
                  <a:gd name="connsiteX7" fmla="*/ 78533 w 256528"/>
                  <a:gd name="connsiteY7" fmla="*/ 552025 h 1038948"/>
                  <a:gd name="connsiteX8" fmla="*/ 79006 w 256528"/>
                  <a:gd name="connsiteY8" fmla="*/ 738059 h 1038948"/>
                  <a:gd name="connsiteX9" fmla="*/ 74249 w 256528"/>
                  <a:gd name="connsiteY9" fmla="*/ 976529 h 1038948"/>
                  <a:gd name="connsiteX10" fmla="*/ 73710 w 256528"/>
                  <a:gd name="connsiteY10" fmla="*/ 1038948 h 1038948"/>
                  <a:gd name="connsiteX11" fmla="*/ 2322 w 256528"/>
                  <a:gd name="connsiteY11" fmla="*/ 1038948 h 1038948"/>
                  <a:gd name="connsiteX12" fmla="*/ 1607 w 256528"/>
                  <a:gd name="connsiteY12" fmla="*/ 970996 h 1038948"/>
                  <a:gd name="connsiteX13" fmla="*/ 816 w 256528"/>
                  <a:gd name="connsiteY13" fmla="*/ 207112 h 1038948"/>
                  <a:gd name="connsiteX14" fmla="*/ 137456 w 256528"/>
                  <a:gd name="connsiteY14" fmla="*/ 144407 h 1038948"/>
                  <a:gd name="connsiteX15" fmla="*/ 181000 w 256528"/>
                  <a:gd name="connsiteY15" fmla="*/ 1493 h 1038948"/>
                  <a:gd name="connsiteX0" fmla="*/ 181000 w 256528"/>
                  <a:gd name="connsiteY0" fmla="*/ 1026 h 1038481"/>
                  <a:gd name="connsiteX1" fmla="*/ 256511 w 256528"/>
                  <a:gd name="connsiteY1" fmla="*/ 74363 h 1038481"/>
                  <a:gd name="connsiteX2" fmla="*/ 187033 w 256528"/>
                  <a:gd name="connsiteY2" fmla="*/ 157125 h 1038481"/>
                  <a:gd name="connsiteX3" fmla="*/ 95585 w 256528"/>
                  <a:gd name="connsiteY3" fmla="*/ 240110 h 1038481"/>
                  <a:gd name="connsiteX4" fmla="*/ 109443 w 256528"/>
                  <a:gd name="connsiteY4" fmla="*/ 308053 h 1038481"/>
                  <a:gd name="connsiteX5" fmla="*/ 180491 w 256528"/>
                  <a:gd name="connsiteY5" fmla="*/ 379508 h 1038481"/>
                  <a:gd name="connsiteX6" fmla="*/ 140563 w 256528"/>
                  <a:gd name="connsiteY6" fmla="*/ 483050 h 1038481"/>
                  <a:gd name="connsiteX7" fmla="*/ 78533 w 256528"/>
                  <a:gd name="connsiteY7" fmla="*/ 551558 h 1038481"/>
                  <a:gd name="connsiteX8" fmla="*/ 79006 w 256528"/>
                  <a:gd name="connsiteY8" fmla="*/ 737592 h 1038481"/>
                  <a:gd name="connsiteX9" fmla="*/ 74249 w 256528"/>
                  <a:gd name="connsiteY9" fmla="*/ 976062 h 1038481"/>
                  <a:gd name="connsiteX10" fmla="*/ 73710 w 256528"/>
                  <a:gd name="connsiteY10" fmla="*/ 1038481 h 1038481"/>
                  <a:gd name="connsiteX11" fmla="*/ 2322 w 256528"/>
                  <a:gd name="connsiteY11" fmla="*/ 1038481 h 1038481"/>
                  <a:gd name="connsiteX12" fmla="*/ 1607 w 256528"/>
                  <a:gd name="connsiteY12" fmla="*/ 970529 h 1038481"/>
                  <a:gd name="connsiteX13" fmla="*/ 816 w 256528"/>
                  <a:gd name="connsiteY13" fmla="*/ 206645 h 1038481"/>
                  <a:gd name="connsiteX14" fmla="*/ 132215 w 256528"/>
                  <a:gd name="connsiteY14" fmla="*/ 130320 h 1038481"/>
                  <a:gd name="connsiteX15" fmla="*/ 181000 w 256528"/>
                  <a:gd name="connsiteY15" fmla="*/ 1026 h 1038481"/>
                  <a:gd name="connsiteX0" fmla="*/ 181000 w 256528"/>
                  <a:gd name="connsiteY0" fmla="*/ 1026 h 1038481"/>
                  <a:gd name="connsiteX1" fmla="*/ 256511 w 256528"/>
                  <a:gd name="connsiteY1" fmla="*/ 74363 h 1038481"/>
                  <a:gd name="connsiteX2" fmla="*/ 187033 w 256528"/>
                  <a:gd name="connsiteY2" fmla="*/ 157125 h 1038481"/>
                  <a:gd name="connsiteX3" fmla="*/ 95585 w 256528"/>
                  <a:gd name="connsiteY3" fmla="*/ 240110 h 1038481"/>
                  <a:gd name="connsiteX4" fmla="*/ 109443 w 256528"/>
                  <a:gd name="connsiteY4" fmla="*/ 308053 h 1038481"/>
                  <a:gd name="connsiteX5" fmla="*/ 180491 w 256528"/>
                  <a:gd name="connsiteY5" fmla="*/ 379508 h 1038481"/>
                  <a:gd name="connsiteX6" fmla="*/ 140563 w 256528"/>
                  <a:gd name="connsiteY6" fmla="*/ 483050 h 1038481"/>
                  <a:gd name="connsiteX7" fmla="*/ 78533 w 256528"/>
                  <a:gd name="connsiteY7" fmla="*/ 551558 h 1038481"/>
                  <a:gd name="connsiteX8" fmla="*/ 79006 w 256528"/>
                  <a:gd name="connsiteY8" fmla="*/ 737592 h 1038481"/>
                  <a:gd name="connsiteX9" fmla="*/ 74249 w 256528"/>
                  <a:gd name="connsiteY9" fmla="*/ 976062 h 1038481"/>
                  <a:gd name="connsiteX10" fmla="*/ 73710 w 256528"/>
                  <a:gd name="connsiteY10" fmla="*/ 1038481 h 1038481"/>
                  <a:gd name="connsiteX11" fmla="*/ 2322 w 256528"/>
                  <a:gd name="connsiteY11" fmla="*/ 1038481 h 1038481"/>
                  <a:gd name="connsiteX12" fmla="*/ 1607 w 256528"/>
                  <a:gd name="connsiteY12" fmla="*/ 970529 h 1038481"/>
                  <a:gd name="connsiteX13" fmla="*/ 816 w 256528"/>
                  <a:gd name="connsiteY13" fmla="*/ 206645 h 1038481"/>
                  <a:gd name="connsiteX14" fmla="*/ 132215 w 256528"/>
                  <a:gd name="connsiteY14" fmla="*/ 130320 h 1038481"/>
                  <a:gd name="connsiteX15" fmla="*/ 181000 w 256528"/>
                  <a:gd name="connsiteY15" fmla="*/ 1026 h 1038481"/>
                  <a:gd name="connsiteX0" fmla="*/ 181000 w 256559"/>
                  <a:gd name="connsiteY0" fmla="*/ 1493 h 1038948"/>
                  <a:gd name="connsiteX1" fmla="*/ 256511 w 256559"/>
                  <a:gd name="connsiteY1" fmla="*/ 74830 h 1038948"/>
                  <a:gd name="connsiteX2" fmla="*/ 187033 w 256559"/>
                  <a:gd name="connsiteY2" fmla="*/ 157592 h 1038948"/>
                  <a:gd name="connsiteX3" fmla="*/ 95585 w 256559"/>
                  <a:gd name="connsiteY3" fmla="*/ 240577 h 1038948"/>
                  <a:gd name="connsiteX4" fmla="*/ 109443 w 256559"/>
                  <a:gd name="connsiteY4" fmla="*/ 308520 h 1038948"/>
                  <a:gd name="connsiteX5" fmla="*/ 180491 w 256559"/>
                  <a:gd name="connsiteY5" fmla="*/ 379975 h 1038948"/>
                  <a:gd name="connsiteX6" fmla="*/ 140563 w 256559"/>
                  <a:gd name="connsiteY6" fmla="*/ 483517 h 1038948"/>
                  <a:gd name="connsiteX7" fmla="*/ 78533 w 256559"/>
                  <a:gd name="connsiteY7" fmla="*/ 552025 h 1038948"/>
                  <a:gd name="connsiteX8" fmla="*/ 79006 w 256559"/>
                  <a:gd name="connsiteY8" fmla="*/ 738059 h 1038948"/>
                  <a:gd name="connsiteX9" fmla="*/ 74249 w 256559"/>
                  <a:gd name="connsiteY9" fmla="*/ 976529 h 1038948"/>
                  <a:gd name="connsiteX10" fmla="*/ 73710 w 256559"/>
                  <a:gd name="connsiteY10" fmla="*/ 1038948 h 1038948"/>
                  <a:gd name="connsiteX11" fmla="*/ 2322 w 256559"/>
                  <a:gd name="connsiteY11" fmla="*/ 1038948 h 1038948"/>
                  <a:gd name="connsiteX12" fmla="*/ 1607 w 256559"/>
                  <a:gd name="connsiteY12" fmla="*/ 970996 h 1038948"/>
                  <a:gd name="connsiteX13" fmla="*/ 816 w 256559"/>
                  <a:gd name="connsiteY13" fmla="*/ 207112 h 1038948"/>
                  <a:gd name="connsiteX14" fmla="*/ 132215 w 256559"/>
                  <a:gd name="connsiteY14" fmla="*/ 130787 h 1038948"/>
                  <a:gd name="connsiteX15" fmla="*/ 181000 w 256559"/>
                  <a:gd name="connsiteY15" fmla="*/ 1493 h 1038948"/>
                  <a:gd name="connsiteX0" fmla="*/ 181000 w 256559"/>
                  <a:gd name="connsiteY0" fmla="*/ 1570 h 1039025"/>
                  <a:gd name="connsiteX1" fmla="*/ 256511 w 256559"/>
                  <a:gd name="connsiteY1" fmla="*/ 74907 h 1039025"/>
                  <a:gd name="connsiteX2" fmla="*/ 187033 w 256559"/>
                  <a:gd name="connsiteY2" fmla="*/ 157669 h 1039025"/>
                  <a:gd name="connsiteX3" fmla="*/ 95585 w 256559"/>
                  <a:gd name="connsiteY3" fmla="*/ 240654 h 1039025"/>
                  <a:gd name="connsiteX4" fmla="*/ 109443 w 256559"/>
                  <a:gd name="connsiteY4" fmla="*/ 308597 h 1039025"/>
                  <a:gd name="connsiteX5" fmla="*/ 180491 w 256559"/>
                  <a:gd name="connsiteY5" fmla="*/ 380052 h 1039025"/>
                  <a:gd name="connsiteX6" fmla="*/ 140563 w 256559"/>
                  <a:gd name="connsiteY6" fmla="*/ 483594 h 1039025"/>
                  <a:gd name="connsiteX7" fmla="*/ 78533 w 256559"/>
                  <a:gd name="connsiteY7" fmla="*/ 552102 h 1039025"/>
                  <a:gd name="connsiteX8" fmla="*/ 79006 w 256559"/>
                  <a:gd name="connsiteY8" fmla="*/ 738136 h 1039025"/>
                  <a:gd name="connsiteX9" fmla="*/ 74249 w 256559"/>
                  <a:gd name="connsiteY9" fmla="*/ 976606 h 1039025"/>
                  <a:gd name="connsiteX10" fmla="*/ 73710 w 256559"/>
                  <a:gd name="connsiteY10" fmla="*/ 1039025 h 1039025"/>
                  <a:gd name="connsiteX11" fmla="*/ 2322 w 256559"/>
                  <a:gd name="connsiteY11" fmla="*/ 1039025 h 1039025"/>
                  <a:gd name="connsiteX12" fmla="*/ 1607 w 256559"/>
                  <a:gd name="connsiteY12" fmla="*/ 971073 h 1039025"/>
                  <a:gd name="connsiteX13" fmla="*/ 816 w 256559"/>
                  <a:gd name="connsiteY13" fmla="*/ 207189 h 1039025"/>
                  <a:gd name="connsiteX14" fmla="*/ 132215 w 256559"/>
                  <a:gd name="connsiteY14" fmla="*/ 130864 h 1039025"/>
                  <a:gd name="connsiteX15" fmla="*/ 134835 w 256559"/>
                  <a:gd name="connsiteY15" fmla="*/ 33245 h 1039025"/>
                  <a:gd name="connsiteX16" fmla="*/ 181000 w 256559"/>
                  <a:gd name="connsiteY16" fmla="*/ 1570 h 1039025"/>
                  <a:gd name="connsiteX0" fmla="*/ 181000 w 256528"/>
                  <a:gd name="connsiteY0" fmla="*/ 1570 h 1039025"/>
                  <a:gd name="connsiteX1" fmla="*/ 256511 w 256528"/>
                  <a:gd name="connsiteY1" fmla="*/ 74907 h 1039025"/>
                  <a:gd name="connsiteX2" fmla="*/ 187033 w 256528"/>
                  <a:gd name="connsiteY2" fmla="*/ 157669 h 1039025"/>
                  <a:gd name="connsiteX3" fmla="*/ 95585 w 256528"/>
                  <a:gd name="connsiteY3" fmla="*/ 240654 h 1039025"/>
                  <a:gd name="connsiteX4" fmla="*/ 109443 w 256528"/>
                  <a:gd name="connsiteY4" fmla="*/ 308597 h 1039025"/>
                  <a:gd name="connsiteX5" fmla="*/ 180491 w 256528"/>
                  <a:gd name="connsiteY5" fmla="*/ 380052 h 1039025"/>
                  <a:gd name="connsiteX6" fmla="*/ 140563 w 256528"/>
                  <a:gd name="connsiteY6" fmla="*/ 483594 h 1039025"/>
                  <a:gd name="connsiteX7" fmla="*/ 78533 w 256528"/>
                  <a:gd name="connsiteY7" fmla="*/ 552102 h 1039025"/>
                  <a:gd name="connsiteX8" fmla="*/ 79006 w 256528"/>
                  <a:gd name="connsiteY8" fmla="*/ 738136 h 1039025"/>
                  <a:gd name="connsiteX9" fmla="*/ 74249 w 256528"/>
                  <a:gd name="connsiteY9" fmla="*/ 976606 h 1039025"/>
                  <a:gd name="connsiteX10" fmla="*/ 73710 w 256528"/>
                  <a:gd name="connsiteY10" fmla="*/ 1039025 h 1039025"/>
                  <a:gd name="connsiteX11" fmla="*/ 2322 w 256528"/>
                  <a:gd name="connsiteY11" fmla="*/ 1039025 h 1039025"/>
                  <a:gd name="connsiteX12" fmla="*/ 1607 w 256528"/>
                  <a:gd name="connsiteY12" fmla="*/ 971073 h 1039025"/>
                  <a:gd name="connsiteX13" fmla="*/ 816 w 256528"/>
                  <a:gd name="connsiteY13" fmla="*/ 207189 h 1039025"/>
                  <a:gd name="connsiteX14" fmla="*/ 132215 w 256528"/>
                  <a:gd name="connsiteY14" fmla="*/ 130864 h 1039025"/>
                  <a:gd name="connsiteX15" fmla="*/ 174136 w 256528"/>
                  <a:gd name="connsiteY15" fmla="*/ 33245 h 1039025"/>
                  <a:gd name="connsiteX16" fmla="*/ 181000 w 256528"/>
                  <a:gd name="connsiteY16" fmla="*/ 1570 h 1039025"/>
                  <a:gd name="connsiteX0" fmla="*/ 181000 w 256528"/>
                  <a:gd name="connsiteY0" fmla="*/ 1570 h 1039025"/>
                  <a:gd name="connsiteX1" fmla="*/ 256511 w 256528"/>
                  <a:gd name="connsiteY1" fmla="*/ 74907 h 1039025"/>
                  <a:gd name="connsiteX2" fmla="*/ 187033 w 256528"/>
                  <a:gd name="connsiteY2" fmla="*/ 157669 h 1039025"/>
                  <a:gd name="connsiteX3" fmla="*/ 95585 w 256528"/>
                  <a:gd name="connsiteY3" fmla="*/ 240654 h 1039025"/>
                  <a:gd name="connsiteX4" fmla="*/ 109443 w 256528"/>
                  <a:gd name="connsiteY4" fmla="*/ 308597 h 1039025"/>
                  <a:gd name="connsiteX5" fmla="*/ 180491 w 256528"/>
                  <a:gd name="connsiteY5" fmla="*/ 380052 h 1039025"/>
                  <a:gd name="connsiteX6" fmla="*/ 140563 w 256528"/>
                  <a:gd name="connsiteY6" fmla="*/ 483594 h 1039025"/>
                  <a:gd name="connsiteX7" fmla="*/ 78533 w 256528"/>
                  <a:gd name="connsiteY7" fmla="*/ 552102 h 1039025"/>
                  <a:gd name="connsiteX8" fmla="*/ 79006 w 256528"/>
                  <a:gd name="connsiteY8" fmla="*/ 738136 h 1039025"/>
                  <a:gd name="connsiteX9" fmla="*/ 74249 w 256528"/>
                  <a:gd name="connsiteY9" fmla="*/ 976606 h 1039025"/>
                  <a:gd name="connsiteX10" fmla="*/ 73710 w 256528"/>
                  <a:gd name="connsiteY10" fmla="*/ 1039025 h 1039025"/>
                  <a:gd name="connsiteX11" fmla="*/ 2322 w 256528"/>
                  <a:gd name="connsiteY11" fmla="*/ 1039025 h 1039025"/>
                  <a:gd name="connsiteX12" fmla="*/ 1607 w 256528"/>
                  <a:gd name="connsiteY12" fmla="*/ 971073 h 1039025"/>
                  <a:gd name="connsiteX13" fmla="*/ 816 w 256528"/>
                  <a:gd name="connsiteY13" fmla="*/ 207189 h 1039025"/>
                  <a:gd name="connsiteX14" fmla="*/ 132215 w 256528"/>
                  <a:gd name="connsiteY14" fmla="*/ 130864 h 1039025"/>
                  <a:gd name="connsiteX15" fmla="*/ 174136 w 256528"/>
                  <a:gd name="connsiteY15" fmla="*/ 33245 h 1039025"/>
                  <a:gd name="connsiteX16" fmla="*/ 181000 w 256528"/>
                  <a:gd name="connsiteY16" fmla="*/ 1570 h 1039025"/>
                  <a:gd name="connsiteX0" fmla="*/ 181000 w 256528"/>
                  <a:gd name="connsiteY0" fmla="*/ 1570 h 1039025"/>
                  <a:gd name="connsiteX1" fmla="*/ 256511 w 256528"/>
                  <a:gd name="connsiteY1" fmla="*/ 74907 h 1039025"/>
                  <a:gd name="connsiteX2" fmla="*/ 187033 w 256528"/>
                  <a:gd name="connsiteY2" fmla="*/ 157669 h 1039025"/>
                  <a:gd name="connsiteX3" fmla="*/ 95585 w 256528"/>
                  <a:gd name="connsiteY3" fmla="*/ 240654 h 1039025"/>
                  <a:gd name="connsiteX4" fmla="*/ 109443 w 256528"/>
                  <a:gd name="connsiteY4" fmla="*/ 308597 h 1039025"/>
                  <a:gd name="connsiteX5" fmla="*/ 180491 w 256528"/>
                  <a:gd name="connsiteY5" fmla="*/ 380052 h 1039025"/>
                  <a:gd name="connsiteX6" fmla="*/ 140563 w 256528"/>
                  <a:gd name="connsiteY6" fmla="*/ 483594 h 1039025"/>
                  <a:gd name="connsiteX7" fmla="*/ 78533 w 256528"/>
                  <a:gd name="connsiteY7" fmla="*/ 552102 h 1039025"/>
                  <a:gd name="connsiteX8" fmla="*/ 79006 w 256528"/>
                  <a:gd name="connsiteY8" fmla="*/ 738136 h 1039025"/>
                  <a:gd name="connsiteX9" fmla="*/ 74249 w 256528"/>
                  <a:gd name="connsiteY9" fmla="*/ 976606 h 1039025"/>
                  <a:gd name="connsiteX10" fmla="*/ 73710 w 256528"/>
                  <a:gd name="connsiteY10" fmla="*/ 1039025 h 1039025"/>
                  <a:gd name="connsiteX11" fmla="*/ 2322 w 256528"/>
                  <a:gd name="connsiteY11" fmla="*/ 1039025 h 1039025"/>
                  <a:gd name="connsiteX12" fmla="*/ 1607 w 256528"/>
                  <a:gd name="connsiteY12" fmla="*/ 971073 h 1039025"/>
                  <a:gd name="connsiteX13" fmla="*/ 816 w 256528"/>
                  <a:gd name="connsiteY13" fmla="*/ 207189 h 1039025"/>
                  <a:gd name="connsiteX14" fmla="*/ 132215 w 256528"/>
                  <a:gd name="connsiteY14" fmla="*/ 130864 h 1039025"/>
                  <a:gd name="connsiteX15" fmla="*/ 174136 w 256528"/>
                  <a:gd name="connsiteY15" fmla="*/ 33245 h 1039025"/>
                  <a:gd name="connsiteX16" fmla="*/ 181000 w 256528"/>
                  <a:gd name="connsiteY16" fmla="*/ 1570 h 1039025"/>
                  <a:gd name="connsiteX0" fmla="*/ 181000 w 256528"/>
                  <a:gd name="connsiteY0" fmla="*/ 1570 h 1039025"/>
                  <a:gd name="connsiteX1" fmla="*/ 256511 w 256528"/>
                  <a:gd name="connsiteY1" fmla="*/ 74907 h 1039025"/>
                  <a:gd name="connsiteX2" fmla="*/ 187033 w 256528"/>
                  <a:gd name="connsiteY2" fmla="*/ 157669 h 1039025"/>
                  <a:gd name="connsiteX3" fmla="*/ 95585 w 256528"/>
                  <a:gd name="connsiteY3" fmla="*/ 240654 h 1039025"/>
                  <a:gd name="connsiteX4" fmla="*/ 109443 w 256528"/>
                  <a:gd name="connsiteY4" fmla="*/ 308597 h 1039025"/>
                  <a:gd name="connsiteX5" fmla="*/ 180491 w 256528"/>
                  <a:gd name="connsiteY5" fmla="*/ 380052 h 1039025"/>
                  <a:gd name="connsiteX6" fmla="*/ 140563 w 256528"/>
                  <a:gd name="connsiteY6" fmla="*/ 483594 h 1039025"/>
                  <a:gd name="connsiteX7" fmla="*/ 78533 w 256528"/>
                  <a:gd name="connsiteY7" fmla="*/ 552102 h 1039025"/>
                  <a:gd name="connsiteX8" fmla="*/ 79006 w 256528"/>
                  <a:gd name="connsiteY8" fmla="*/ 738136 h 1039025"/>
                  <a:gd name="connsiteX9" fmla="*/ 74249 w 256528"/>
                  <a:gd name="connsiteY9" fmla="*/ 976606 h 1039025"/>
                  <a:gd name="connsiteX10" fmla="*/ 73710 w 256528"/>
                  <a:gd name="connsiteY10" fmla="*/ 1039025 h 1039025"/>
                  <a:gd name="connsiteX11" fmla="*/ 2322 w 256528"/>
                  <a:gd name="connsiteY11" fmla="*/ 1039025 h 1039025"/>
                  <a:gd name="connsiteX12" fmla="*/ 1607 w 256528"/>
                  <a:gd name="connsiteY12" fmla="*/ 971073 h 1039025"/>
                  <a:gd name="connsiteX13" fmla="*/ 816 w 256528"/>
                  <a:gd name="connsiteY13" fmla="*/ 207189 h 1039025"/>
                  <a:gd name="connsiteX14" fmla="*/ 132215 w 256528"/>
                  <a:gd name="connsiteY14" fmla="*/ 130864 h 1039025"/>
                  <a:gd name="connsiteX15" fmla="*/ 174136 w 256528"/>
                  <a:gd name="connsiteY15" fmla="*/ 33245 h 1039025"/>
                  <a:gd name="connsiteX16" fmla="*/ 181000 w 256528"/>
                  <a:gd name="connsiteY16" fmla="*/ 1570 h 1039025"/>
                  <a:gd name="connsiteX0" fmla="*/ 181000 w 256528"/>
                  <a:gd name="connsiteY0" fmla="*/ 5123 h 1042578"/>
                  <a:gd name="connsiteX1" fmla="*/ 256511 w 256528"/>
                  <a:gd name="connsiteY1" fmla="*/ 78460 h 1042578"/>
                  <a:gd name="connsiteX2" fmla="*/ 187033 w 256528"/>
                  <a:gd name="connsiteY2" fmla="*/ 161222 h 1042578"/>
                  <a:gd name="connsiteX3" fmla="*/ 95585 w 256528"/>
                  <a:gd name="connsiteY3" fmla="*/ 244207 h 1042578"/>
                  <a:gd name="connsiteX4" fmla="*/ 109443 w 256528"/>
                  <a:gd name="connsiteY4" fmla="*/ 312150 h 1042578"/>
                  <a:gd name="connsiteX5" fmla="*/ 180491 w 256528"/>
                  <a:gd name="connsiteY5" fmla="*/ 383605 h 1042578"/>
                  <a:gd name="connsiteX6" fmla="*/ 140563 w 256528"/>
                  <a:gd name="connsiteY6" fmla="*/ 487147 h 1042578"/>
                  <a:gd name="connsiteX7" fmla="*/ 78533 w 256528"/>
                  <a:gd name="connsiteY7" fmla="*/ 555655 h 1042578"/>
                  <a:gd name="connsiteX8" fmla="*/ 79006 w 256528"/>
                  <a:gd name="connsiteY8" fmla="*/ 741689 h 1042578"/>
                  <a:gd name="connsiteX9" fmla="*/ 74249 w 256528"/>
                  <a:gd name="connsiteY9" fmla="*/ 980159 h 1042578"/>
                  <a:gd name="connsiteX10" fmla="*/ 73710 w 256528"/>
                  <a:gd name="connsiteY10" fmla="*/ 1042578 h 1042578"/>
                  <a:gd name="connsiteX11" fmla="*/ 2322 w 256528"/>
                  <a:gd name="connsiteY11" fmla="*/ 1042578 h 1042578"/>
                  <a:gd name="connsiteX12" fmla="*/ 1607 w 256528"/>
                  <a:gd name="connsiteY12" fmla="*/ 974626 h 1042578"/>
                  <a:gd name="connsiteX13" fmla="*/ 816 w 256528"/>
                  <a:gd name="connsiteY13" fmla="*/ 210742 h 1042578"/>
                  <a:gd name="connsiteX14" fmla="*/ 132215 w 256528"/>
                  <a:gd name="connsiteY14" fmla="*/ 134417 h 1042578"/>
                  <a:gd name="connsiteX15" fmla="*/ 174136 w 256528"/>
                  <a:gd name="connsiteY15" fmla="*/ 36798 h 1042578"/>
                  <a:gd name="connsiteX16" fmla="*/ 181000 w 256528"/>
                  <a:gd name="connsiteY16" fmla="*/ 5123 h 1042578"/>
                  <a:gd name="connsiteX0" fmla="*/ 181000 w 256528"/>
                  <a:gd name="connsiteY0" fmla="*/ 1412 h 1038867"/>
                  <a:gd name="connsiteX1" fmla="*/ 256511 w 256528"/>
                  <a:gd name="connsiteY1" fmla="*/ 74749 h 1038867"/>
                  <a:gd name="connsiteX2" fmla="*/ 187033 w 256528"/>
                  <a:gd name="connsiteY2" fmla="*/ 157511 h 1038867"/>
                  <a:gd name="connsiteX3" fmla="*/ 95585 w 256528"/>
                  <a:gd name="connsiteY3" fmla="*/ 240496 h 1038867"/>
                  <a:gd name="connsiteX4" fmla="*/ 109443 w 256528"/>
                  <a:gd name="connsiteY4" fmla="*/ 308439 h 1038867"/>
                  <a:gd name="connsiteX5" fmla="*/ 180491 w 256528"/>
                  <a:gd name="connsiteY5" fmla="*/ 379894 h 1038867"/>
                  <a:gd name="connsiteX6" fmla="*/ 140563 w 256528"/>
                  <a:gd name="connsiteY6" fmla="*/ 483436 h 1038867"/>
                  <a:gd name="connsiteX7" fmla="*/ 78533 w 256528"/>
                  <a:gd name="connsiteY7" fmla="*/ 551944 h 1038867"/>
                  <a:gd name="connsiteX8" fmla="*/ 79006 w 256528"/>
                  <a:gd name="connsiteY8" fmla="*/ 737978 h 1038867"/>
                  <a:gd name="connsiteX9" fmla="*/ 74249 w 256528"/>
                  <a:gd name="connsiteY9" fmla="*/ 976448 h 1038867"/>
                  <a:gd name="connsiteX10" fmla="*/ 73710 w 256528"/>
                  <a:gd name="connsiteY10" fmla="*/ 1038867 h 1038867"/>
                  <a:gd name="connsiteX11" fmla="*/ 2322 w 256528"/>
                  <a:gd name="connsiteY11" fmla="*/ 1038867 h 1038867"/>
                  <a:gd name="connsiteX12" fmla="*/ 1607 w 256528"/>
                  <a:gd name="connsiteY12" fmla="*/ 970915 h 1038867"/>
                  <a:gd name="connsiteX13" fmla="*/ 816 w 256528"/>
                  <a:gd name="connsiteY13" fmla="*/ 207031 h 1038867"/>
                  <a:gd name="connsiteX14" fmla="*/ 132215 w 256528"/>
                  <a:gd name="connsiteY14" fmla="*/ 130706 h 1038867"/>
                  <a:gd name="connsiteX15" fmla="*/ 174136 w 256528"/>
                  <a:gd name="connsiteY15" fmla="*/ 33087 h 1038867"/>
                  <a:gd name="connsiteX16" fmla="*/ 181000 w 256528"/>
                  <a:gd name="connsiteY16" fmla="*/ 1412 h 1038867"/>
                  <a:gd name="connsiteX0" fmla="*/ 181000 w 256528"/>
                  <a:gd name="connsiteY0" fmla="*/ 1412 h 1038867"/>
                  <a:gd name="connsiteX1" fmla="*/ 256511 w 256528"/>
                  <a:gd name="connsiteY1" fmla="*/ 74749 h 1038867"/>
                  <a:gd name="connsiteX2" fmla="*/ 187033 w 256528"/>
                  <a:gd name="connsiteY2" fmla="*/ 157511 h 1038867"/>
                  <a:gd name="connsiteX3" fmla="*/ 95585 w 256528"/>
                  <a:gd name="connsiteY3" fmla="*/ 240496 h 1038867"/>
                  <a:gd name="connsiteX4" fmla="*/ 109443 w 256528"/>
                  <a:gd name="connsiteY4" fmla="*/ 308439 h 1038867"/>
                  <a:gd name="connsiteX5" fmla="*/ 180491 w 256528"/>
                  <a:gd name="connsiteY5" fmla="*/ 379894 h 1038867"/>
                  <a:gd name="connsiteX6" fmla="*/ 140563 w 256528"/>
                  <a:gd name="connsiteY6" fmla="*/ 483436 h 1038867"/>
                  <a:gd name="connsiteX7" fmla="*/ 78533 w 256528"/>
                  <a:gd name="connsiteY7" fmla="*/ 551944 h 1038867"/>
                  <a:gd name="connsiteX8" fmla="*/ 79006 w 256528"/>
                  <a:gd name="connsiteY8" fmla="*/ 737978 h 1038867"/>
                  <a:gd name="connsiteX9" fmla="*/ 74249 w 256528"/>
                  <a:gd name="connsiteY9" fmla="*/ 976448 h 1038867"/>
                  <a:gd name="connsiteX10" fmla="*/ 73710 w 256528"/>
                  <a:gd name="connsiteY10" fmla="*/ 1038867 h 1038867"/>
                  <a:gd name="connsiteX11" fmla="*/ 2322 w 256528"/>
                  <a:gd name="connsiteY11" fmla="*/ 1038867 h 1038867"/>
                  <a:gd name="connsiteX12" fmla="*/ 1607 w 256528"/>
                  <a:gd name="connsiteY12" fmla="*/ 970915 h 1038867"/>
                  <a:gd name="connsiteX13" fmla="*/ 816 w 256528"/>
                  <a:gd name="connsiteY13" fmla="*/ 207031 h 1038867"/>
                  <a:gd name="connsiteX14" fmla="*/ 132215 w 256528"/>
                  <a:gd name="connsiteY14" fmla="*/ 130706 h 1038867"/>
                  <a:gd name="connsiteX15" fmla="*/ 174136 w 256528"/>
                  <a:gd name="connsiteY15" fmla="*/ 33087 h 1038867"/>
                  <a:gd name="connsiteX16" fmla="*/ 181000 w 256528"/>
                  <a:gd name="connsiteY16" fmla="*/ 1412 h 1038867"/>
                  <a:gd name="connsiteX0" fmla="*/ 191481 w 256522"/>
                  <a:gd name="connsiteY0" fmla="*/ 1372 h 1041097"/>
                  <a:gd name="connsiteX1" fmla="*/ 256511 w 256522"/>
                  <a:gd name="connsiteY1" fmla="*/ 76979 h 1041097"/>
                  <a:gd name="connsiteX2" fmla="*/ 187033 w 256522"/>
                  <a:gd name="connsiteY2" fmla="*/ 159741 h 1041097"/>
                  <a:gd name="connsiteX3" fmla="*/ 95585 w 256522"/>
                  <a:gd name="connsiteY3" fmla="*/ 242726 h 1041097"/>
                  <a:gd name="connsiteX4" fmla="*/ 109443 w 256522"/>
                  <a:gd name="connsiteY4" fmla="*/ 310669 h 1041097"/>
                  <a:gd name="connsiteX5" fmla="*/ 180491 w 256522"/>
                  <a:gd name="connsiteY5" fmla="*/ 382124 h 1041097"/>
                  <a:gd name="connsiteX6" fmla="*/ 140563 w 256522"/>
                  <a:gd name="connsiteY6" fmla="*/ 485666 h 1041097"/>
                  <a:gd name="connsiteX7" fmla="*/ 78533 w 256522"/>
                  <a:gd name="connsiteY7" fmla="*/ 554174 h 1041097"/>
                  <a:gd name="connsiteX8" fmla="*/ 79006 w 256522"/>
                  <a:gd name="connsiteY8" fmla="*/ 740208 h 1041097"/>
                  <a:gd name="connsiteX9" fmla="*/ 74249 w 256522"/>
                  <a:gd name="connsiteY9" fmla="*/ 978678 h 1041097"/>
                  <a:gd name="connsiteX10" fmla="*/ 73710 w 256522"/>
                  <a:gd name="connsiteY10" fmla="*/ 1041097 h 1041097"/>
                  <a:gd name="connsiteX11" fmla="*/ 2322 w 256522"/>
                  <a:gd name="connsiteY11" fmla="*/ 1041097 h 1041097"/>
                  <a:gd name="connsiteX12" fmla="*/ 1607 w 256522"/>
                  <a:gd name="connsiteY12" fmla="*/ 973145 h 1041097"/>
                  <a:gd name="connsiteX13" fmla="*/ 816 w 256522"/>
                  <a:gd name="connsiteY13" fmla="*/ 209261 h 1041097"/>
                  <a:gd name="connsiteX14" fmla="*/ 132215 w 256522"/>
                  <a:gd name="connsiteY14" fmla="*/ 132936 h 1041097"/>
                  <a:gd name="connsiteX15" fmla="*/ 174136 w 256522"/>
                  <a:gd name="connsiteY15" fmla="*/ 35317 h 1041097"/>
                  <a:gd name="connsiteX16" fmla="*/ 191481 w 256522"/>
                  <a:gd name="connsiteY16" fmla="*/ 1372 h 1041097"/>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383183 h 1042156"/>
                  <a:gd name="connsiteX6" fmla="*/ 140563 w 256655"/>
                  <a:gd name="connsiteY6" fmla="*/ 486725 h 1042156"/>
                  <a:gd name="connsiteX7" fmla="*/ 78533 w 256655"/>
                  <a:gd name="connsiteY7" fmla="*/ 555233 h 1042156"/>
                  <a:gd name="connsiteX8" fmla="*/ 79006 w 256655"/>
                  <a:gd name="connsiteY8" fmla="*/ 741267 h 1042156"/>
                  <a:gd name="connsiteX9" fmla="*/ 74249 w 256655"/>
                  <a:gd name="connsiteY9" fmla="*/ 979737 h 1042156"/>
                  <a:gd name="connsiteX10" fmla="*/ 73710 w 256655"/>
                  <a:gd name="connsiteY10" fmla="*/ 1042156 h 1042156"/>
                  <a:gd name="connsiteX11" fmla="*/ 2322 w 256655"/>
                  <a:gd name="connsiteY11" fmla="*/ 1042156 h 1042156"/>
                  <a:gd name="connsiteX12" fmla="*/ 1607 w 256655"/>
                  <a:gd name="connsiteY12" fmla="*/ 974204 h 1042156"/>
                  <a:gd name="connsiteX13" fmla="*/ 816 w 256655"/>
                  <a:gd name="connsiteY13" fmla="*/ 210320 h 1042156"/>
                  <a:gd name="connsiteX14" fmla="*/ 132215 w 256655"/>
                  <a:gd name="connsiteY14" fmla="*/ 133995 h 1042156"/>
                  <a:gd name="connsiteX15" fmla="*/ 174136 w 256655"/>
                  <a:gd name="connsiteY15" fmla="*/ 36376 h 1042156"/>
                  <a:gd name="connsiteX16" fmla="*/ 191481 w 256655"/>
                  <a:gd name="connsiteY16"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383183 h 1042156"/>
                  <a:gd name="connsiteX6" fmla="*/ 140563 w 256655"/>
                  <a:gd name="connsiteY6" fmla="*/ 486725 h 1042156"/>
                  <a:gd name="connsiteX7" fmla="*/ 78533 w 256655"/>
                  <a:gd name="connsiteY7" fmla="*/ 555233 h 1042156"/>
                  <a:gd name="connsiteX8" fmla="*/ 79006 w 256655"/>
                  <a:gd name="connsiteY8" fmla="*/ 741267 h 1042156"/>
                  <a:gd name="connsiteX9" fmla="*/ 74249 w 256655"/>
                  <a:gd name="connsiteY9" fmla="*/ 979737 h 1042156"/>
                  <a:gd name="connsiteX10" fmla="*/ 73710 w 256655"/>
                  <a:gd name="connsiteY10" fmla="*/ 1042156 h 1042156"/>
                  <a:gd name="connsiteX11" fmla="*/ 2322 w 256655"/>
                  <a:gd name="connsiteY11" fmla="*/ 1042156 h 1042156"/>
                  <a:gd name="connsiteX12" fmla="*/ 1607 w 256655"/>
                  <a:gd name="connsiteY12" fmla="*/ 974204 h 1042156"/>
                  <a:gd name="connsiteX13" fmla="*/ 816 w 256655"/>
                  <a:gd name="connsiteY13" fmla="*/ 210320 h 1042156"/>
                  <a:gd name="connsiteX14" fmla="*/ 132215 w 256655"/>
                  <a:gd name="connsiteY14" fmla="*/ 133995 h 1042156"/>
                  <a:gd name="connsiteX15" fmla="*/ 174136 w 256655"/>
                  <a:gd name="connsiteY15" fmla="*/ 36376 h 1042156"/>
                  <a:gd name="connsiteX16" fmla="*/ 191481 w 256655"/>
                  <a:gd name="connsiteY16"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383183 h 1042156"/>
                  <a:gd name="connsiteX6" fmla="*/ 140563 w 256655"/>
                  <a:gd name="connsiteY6" fmla="*/ 486725 h 1042156"/>
                  <a:gd name="connsiteX7" fmla="*/ 78533 w 256655"/>
                  <a:gd name="connsiteY7" fmla="*/ 555233 h 1042156"/>
                  <a:gd name="connsiteX8" fmla="*/ 79006 w 256655"/>
                  <a:gd name="connsiteY8" fmla="*/ 741267 h 1042156"/>
                  <a:gd name="connsiteX9" fmla="*/ 74249 w 256655"/>
                  <a:gd name="connsiteY9" fmla="*/ 979737 h 1042156"/>
                  <a:gd name="connsiteX10" fmla="*/ 73710 w 256655"/>
                  <a:gd name="connsiteY10" fmla="*/ 1042156 h 1042156"/>
                  <a:gd name="connsiteX11" fmla="*/ 2322 w 256655"/>
                  <a:gd name="connsiteY11" fmla="*/ 1042156 h 1042156"/>
                  <a:gd name="connsiteX12" fmla="*/ 1607 w 256655"/>
                  <a:gd name="connsiteY12" fmla="*/ 974204 h 1042156"/>
                  <a:gd name="connsiteX13" fmla="*/ 816 w 256655"/>
                  <a:gd name="connsiteY13" fmla="*/ 210320 h 1042156"/>
                  <a:gd name="connsiteX14" fmla="*/ 132215 w 256655"/>
                  <a:gd name="connsiteY14" fmla="*/ 133995 h 1042156"/>
                  <a:gd name="connsiteX15" fmla="*/ 174136 w 256655"/>
                  <a:gd name="connsiteY15" fmla="*/ 47728 h 1042156"/>
                  <a:gd name="connsiteX16" fmla="*/ 191481 w 256655"/>
                  <a:gd name="connsiteY16"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383183 h 1042156"/>
                  <a:gd name="connsiteX6" fmla="*/ 140563 w 256655"/>
                  <a:gd name="connsiteY6" fmla="*/ 486725 h 1042156"/>
                  <a:gd name="connsiteX7" fmla="*/ 78533 w 256655"/>
                  <a:gd name="connsiteY7" fmla="*/ 555233 h 1042156"/>
                  <a:gd name="connsiteX8" fmla="*/ 79006 w 256655"/>
                  <a:gd name="connsiteY8" fmla="*/ 741267 h 1042156"/>
                  <a:gd name="connsiteX9" fmla="*/ 74249 w 256655"/>
                  <a:gd name="connsiteY9" fmla="*/ 979737 h 1042156"/>
                  <a:gd name="connsiteX10" fmla="*/ 73710 w 256655"/>
                  <a:gd name="connsiteY10" fmla="*/ 1042156 h 1042156"/>
                  <a:gd name="connsiteX11" fmla="*/ 2322 w 256655"/>
                  <a:gd name="connsiteY11" fmla="*/ 1042156 h 1042156"/>
                  <a:gd name="connsiteX12" fmla="*/ 1607 w 256655"/>
                  <a:gd name="connsiteY12" fmla="*/ 974204 h 1042156"/>
                  <a:gd name="connsiteX13" fmla="*/ 816 w 256655"/>
                  <a:gd name="connsiteY13" fmla="*/ 210320 h 1042156"/>
                  <a:gd name="connsiteX14" fmla="*/ 132215 w 256655"/>
                  <a:gd name="connsiteY14" fmla="*/ 133995 h 1042156"/>
                  <a:gd name="connsiteX15" fmla="*/ 174136 w 256655"/>
                  <a:gd name="connsiteY15" fmla="*/ 47728 h 1042156"/>
                  <a:gd name="connsiteX16" fmla="*/ 191481 w 256655"/>
                  <a:gd name="connsiteY16"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383183 h 1042156"/>
                  <a:gd name="connsiteX6" fmla="*/ 140563 w 256655"/>
                  <a:gd name="connsiteY6" fmla="*/ 486725 h 1042156"/>
                  <a:gd name="connsiteX7" fmla="*/ 78533 w 256655"/>
                  <a:gd name="connsiteY7" fmla="*/ 555233 h 1042156"/>
                  <a:gd name="connsiteX8" fmla="*/ 79006 w 256655"/>
                  <a:gd name="connsiteY8" fmla="*/ 741267 h 1042156"/>
                  <a:gd name="connsiteX9" fmla="*/ 74249 w 256655"/>
                  <a:gd name="connsiteY9" fmla="*/ 979737 h 1042156"/>
                  <a:gd name="connsiteX10" fmla="*/ 73710 w 256655"/>
                  <a:gd name="connsiteY10" fmla="*/ 1042156 h 1042156"/>
                  <a:gd name="connsiteX11" fmla="*/ 2322 w 256655"/>
                  <a:gd name="connsiteY11" fmla="*/ 1042156 h 1042156"/>
                  <a:gd name="connsiteX12" fmla="*/ 1607 w 256655"/>
                  <a:gd name="connsiteY12" fmla="*/ 974204 h 1042156"/>
                  <a:gd name="connsiteX13" fmla="*/ 816 w 256655"/>
                  <a:gd name="connsiteY13" fmla="*/ 210320 h 1042156"/>
                  <a:gd name="connsiteX14" fmla="*/ 132215 w 256655"/>
                  <a:gd name="connsiteY14" fmla="*/ 133995 h 1042156"/>
                  <a:gd name="connsiteX15" fmla="*/ 174136 w 256655"/>
                  <a:gd name="connsiteY15" fmla="*/ 47728 h 1042156"/>
                  <a:gd name="connsiteX16" fmla="*/ 191481 w 256655"/>
                  <a:gd name="connsiteY16"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383183 h 1042156"/>
                  <a:gd name="connsiteX6" fmla="*/ 140563 w 256655"/>
                  <a:gd name="connsiteY6" fmla="*/ 486725 h 1042156"/>
                  <a:gd name="connsiteX7" fmla="*/ 78533 w 256655"/>
                  <a:gd name="connsiteY7" fmla="*/ 555233 h 1042156"/>
                  <a:gd name="connsiteX8" fmla="*/ 79006 w 256655"/>
                  <a:gd name="connsiteY8" fmla="*/ 741267 h 1042156"/>
                  <a:gd name="connsiteX9" fmla="*/ 74249 w 256655"/>
                  <a:gd name="connsiteY9" fmla="*/ 979737 h 1042156"/>
                  <a:gd name="connsiteX10" fmla="*/ 73710 w 256655"/>
                  <a:gd name="connsiteY10" fmla="*/ 1042156 h 1042156"/>
                  <a:gd name="connsiteX11" fmla="*/ 2322 w 256655"/>
                  <a:gd name="connsiteY11" fmla="*/ 1042156 h 1042156"/>
                  <a:gd name="connsiteX12" fmla="*/ 1607 w 256655"/>
                  <a:gd name="connsiteY12" fmla="*/ 974204 h 1042156"/>
                  <a:gd name="connsiteX13" fmla="*/ 816 w 256655"/>
                  <a:gd name="connsiteY13" fmla="*/ 210320 h 1042156"/>
                  <a:gd name="connsiteX14" fmla="*/ 132215 w 256655"/>
                  <a:gd name="connsiteY14" fmla="*/ 133995 h 1042156"/>
                  <a:gd name="connsiteX15" fmla="*/ 174136 w 256655"/>
                  <a:gd name="connsiteY15" fmla="*/ 47728 h 1042156"/>
                  <a:gd name="connsiteX16" fmla="*/ 191481 w 256655"/>
                  <a:gd name="connsiteY16"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383183 h 1042156"/>
                  <a:gd name="connsiteX6" fmla="*/ 140563 w 256655"/>
                  <a:gd name="connsiteY6" fmla="*/ 486725 h 1042156"/>
                  <a:gd name="connsiteX7" fmla="*/ 78533 w 256655"/>
                  <a:gd name="connsiteY7" fmla="*/ 555233 h 1042156"/>
                  <a:gd name="connsiteX8" fmla="*/ 79006 w 256655"/>
                  <a:gd name="connsiteY8" fmla="*/ 741267 h 1042156"/>
                  <a:gd name="connsiteX9" fmla="*/ 74249 w 256655"/>
                  <a:gd name="connsiteY9" fmla="*/ 979737 h 1042156"/>
                  <a:gd name="connsiteX10" fmla="*/ 73710 w 256655"/>
                  <a:gd name="connsiteY10" fmla="*/ 1042156 h 1042156"/>
                  <a:gd name="connsiteX11" fmla="*/ 2322 w 256655"/>
                  <a:gd name="connsiteY11" fmla="*/ 1042156 h 1042156"/>
                  <a:gd name="connsiteX12" fmla="*/ 1607 w 256655"/>
                  <a:gd name="connsiteY12" fmla="*/ 974204 h 1042156"/>
                  <a:gd name="connsiteX13" fmla="*/ 816 w 256655"/>
                  <a:gd name="connsiteY13" fmla="*/ 210320 h 1042156"/>
                  <a:gd name="connsiteX14" fmla="*/ 132215 w 256655"/>
                  <a:gd name="connsiteY14" fmla="*/ 133995 h 1042156"/>
                  <a:gd name="connsiteX15" fmla="*/ 174136 w 256655"/>
                  <a:gd name="connsiteY15" fmla="*/ 47728 h 1042156"/>
                  <a:gd name="connsiteX16" fmla="*/ 191481 w 256655"/>
                  <a:gd name="connsiteY16"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405884 h 1042156"/>
                  <a:gd name="connsiteX6" fmla="*/ 140563 w 256655"/>
                  <a:gd name="connsiteY6" fmla="*/ 486725 h 1042156"/>
                  <a:gd name="connsiteX7" fmla="*/ 78533 w 256655"/>
                  <a:gd name="connsiteY7" fmla="*/ 555233 h 1042156"/>
                  <a:gd name="connsiteX8" fmla="*/ 79006 w 256655"/>
                  <a:gd name="connsiteY8" fmla="*/ 741267 h 1042156"/>
                  <a:gd name="connsiteX9" fmla="*/ 74249 w 256655"/>
                  <a:gd name="connsiteY9" fmla="*/ 979737 h 1042156"/>
                  <a:gd name="connsiteX10" fmla="*/ 73710 w 256655"/>
                  <a:gd name="connsiteY10" fmla="*/ 1042156 h 1042156"/>
                  <a:gd name="connsiteX11" fmla="*/ 2322 w 256655"/>
                  <a:gd name="connsiteY11" fmla="*/ 1042156 h 1042156"/>
                  <a:gd name="connsiteX12" fmla="*/ 1607 w 256655"/>
                  <a:gd name="connsiteY12" fmla="*/ 974204 h 1042156"/>
                  <a:gd name="connsiteX13" fmla="*/ 816 w 256655"/>
                  <a:gd name="connsiteY13" fmla="*/ 210320 h 1042156"/>
                  <a:gd name="connsiteX14" fmla="*/ 132215 w 256655"/>
                  <a:gd name="connsiteY14" fmla="*/ 133995 h 1042156"/>
                  <a:gd name="connsiteX15" fmla="*/ 174136 w 256655"/>
                  <a:gd name="connsiteY15" fmla="*/ 47728 h 1042156"/>
                  <a:gd name="connsiteX16" fmla="*/ 191481 w 256655"/>
                  <a:gd name="connsiteY16"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405884 h 1042156"/>
                  <a:gd name="connsiteX6" fmla="*/ 140563 w 256655"/>
                  <a:gd name="connsiteY6" fmla="*/ 486725 h 1042156"/>
                  <a:gd name="connsiteX7" fmla="*/ 78533 w 256655"/>
                  <a:gd name="connsiteY7" fmla="*/ 555233 h 1042156"/>
                  <a:gd name="connsiteX8" fmla="*/ 79006 w 256655"/>
                  <a:gd name="connsiteY8" fmla="*/ 741267 h 1042156"/>
                  <a:gd name="connsiteX9" fmla="*/ 74249 w 256655"/>
                  <a:gd name="connsiteY9" fmla="*/ 979737 h 1042156"/>
                  <a:gd name="connsiteX10" fmla="*/ 73710 w 256655"/>
                  <a:gd name="connsiteY10" fmla="*/ 1042156 h 1042156"/>
                  <a:gd name="connsiteX11" fmla="*/ 2322 w 256655"/>
                  <a:gd name="connsiteY11" fmla="*/ 1042156 h 1042156"/>
                  <a:gd name="connsiteX12" fmla="*/ 1607 w 256655"/>
                  <a:gd name="connsiteY12" fmla="*/ 974204 h 1042156"/>
                  <a:gd name="connsiteX13" fmla="*/ 816 w 256655"/>
                  <a:gd name="connsiteY13" fmla="*/ 210320 h 1042156"/>
                  <a:gd name="connsiteX14" fmla="*/ 132215 w 256655"/>
                  <a:gd name="connsiteY14" fmla="*/ 133995 h 1042156"/>
                  <a:gd name="connsiteX15" fmla="*/ 174136 w 256655"/>
                  <a:gd name="connsiteY15" fmla="*/ 47728 h 1042156"/>
                  <a:gd name="connsiteX16" fmla="*/ 191481 w 256655"/>
                  <a:gd name="connsiteY16"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405884 h 1042156"/>
                  <a:gd name="connsiteX6" fmla="*/ 78533 w 256655"/>
                  <a:gd name="connsiteY6" fmla="*/ 555233 h 1042156"/>
                  <a:gd name="connsiteX7" fmla="*/ 79006 w 256655"/>
                  <a:gd name="connsiteY7" fmla="*/ 741267 h 1042156"/>
                  <a:gd name="connsiteX8" fmla="*/ 74249 w 256655"/>
                  <a:gd name="connsiteY8" fmla="*/ 979737 h 1042156"/>
                  <a:gd name="connsiteX9" fmla="*/ 73710 w 256655"/>
                  <a:gd name="connsiteY9" fmla="*/ 1042156 h 1042156"/>
                  <a:gd name="connsiteX10" fmla="*/ 2322 w 256655"/>
                  <a:gd name="connsiteY10" fmla="*/ 1042156 h 1042156"/>
                  <a:gd name="connsiteX11" fmla="*/ 1607 w 256655"/>
                  <a:gd name="connsiteY11" fmla="*/ 974204 h 1042156"/>
                  <a:gd name="connsiteX12" fmla="*/ 816 w 256655"/>
                  <a:gd name="connsiteY12" fmla="*/ 210320 h 1042156"/>
                  <a:gd name="connsiteX13" fmla="*/ 132215 w 256655"/>
                  <a:gd name="connsiteY13" fmla="*/ 133995 h 1042156"/>
                  <a:gd name="connsiteX14" fmla="*/ 174136 w 256655"/>
                  <a:gd name="connsiteY14" fmla="*/ 47728 h 1042156"/>
                  <a:gd name="connsiteX15" fmla="*/ 191481 w 256655"/>
                  <a:gd name="connsiteY15"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405884 h 1042156"/>
                  <a:gd name="connsiteX6" fmla="*/ 75913 w 256655"/>
                  <a:gd name="connsiteY6" fmla="*/ 580205 h 1042156"/>
                  <a:gd name="connsiteX7" fmla="*/ 79006 w 256655"/>
                  <a:gd name="connsiteY7" fmla="*/ 741267 h 1042156"/>
                  <a:gd name="connsiteX8" fmla="*/ 74249 w 256655"/>
                  <a:gd name="connsiteY8" fmla="*/ 979737 h 1042156"/>
                  <a:gd name="connsiteX9" fmla="*/ 73710 w 256655"/>
                  <a:gd name="connsiteY9" fmla="*/ 1042156 h 1042156"/>
                  <a:gd name="connsiteX10" fmla="*/ 2322 w 256655"/>
                  <a:gd name="connsiteY10" fmla="*/ 1042156 h 1042156"/>
                  <a:gd name="connsiteX11" fmla="*/ 1607 w 256655"/>
                  <a:gd name="connsiteY11" fmla="*/ 974204 h 1042156"/>
                  <a:gd name="connsiteX12" fmla="*/ 816 w 256655"/>
                  <a:gd name="connsiteY12" fmla="*/ 210320 h 1042156"/>
                  <a:gd name="connsiteX13" fmla="*/ 132215 w 256655"/>
                  <a:gd name="connsiteY13" fmla="*/ 133995 h 1042156"/>
                  <a:gd name="connsiteX14" fmla="*/ 174136 w 256655"/>
                  <a:gd name="connsiteY14" fmla="*/ 47728 h 1042156"/>
                  <a:gd name="connsiteX15" fmla="*/ 191481 w 256655"/>
                  <a:gd name="connsiteY15"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405884 h 1042156"/>
                  <a:gd name="connsiteX6" fmla="*/ 86393 w 256655"/>
                  <a:gd name="connsiteY6" fmla="*/ 580205 h 1042156"/>
                  <a:gd name="connsiteX7" fmla="*/ 79006 w 256655"/>
                  <a:gd name="connsiteY7" fmla="*/ 741267 h 1042156"/>
                  <a:gd name="connsiteX8" fmla="*/ 74249 w 256655"/>
                  <a:gd name="connsiteY8" fmla="*/ 979737 h 1042156"/>
                  <a:gd name="connsiteX9" fmla="*/ 73710 w 256655"/>
                  <a:gd name="connsiteY9" fmla="*/ 1042156 h 1042156"/>
                  <a:gd name="connsiteX10" fmla="*/ 2322 w 256655"/>
                  <a:gd name="connsiteY10" fmla="*/ 1042156 h 1042156"/>
                  <a:gd name="connsiteX11" fmla="*/ 1607 w 256655"/>
                  <a:gd name="connsiteY11" fmla="*/ 974204 h 1042156"/>
                  <a:gd name="connsiteX12" fmla="*/ 816 w 256655"/>
                  <a:gd name="connsiteY12" fmla="*/ 210320 h 1042156"/>
                  <a:gd name="connsiteX13" fmla="*/ 132215 w 256655"/>
                  <a:gd name="connsiteY13" fmla="*/ 133995 h 1042156"/>
                  <a:gd name="connsiteX14" fmla="*/ 174136 w 256655"/>
                  <a:gd name="connsiteY14" fmla="*/ 47728 h 1042156"/>
                  <a:gd name="connsiteX15" fmla="*/ 191481 w 256655"/>
                  <a:gd name="connsiteY15"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405884 h 1042156"/>
                  <a:gd name="connsiteX6" fmla="*/ 86393 w 256655"/>
                  <a:gd name="connsiteY6" fmla="*/ 580205 h 1042156"/>
                  <a:gd name="connsiteX7" fmla="*/ 79006 w 256655"/>
                  <a:gd name="connsiteY7" fmla="*/ 741267 h 1042156"/>
                  <a:gd name="connsiteX8" fmla="*/ 74249 w 256655"/>
                  <a:gd name="connsiteY8" fmla="*/ 979737 h 1042156"/>
                  <a:gd name="connsiteX9" fmla="*/ 73710 w 256655"/>
                  <a:gd name="connsiteY9" fmla="*/ 1042156 h 1042156"/>
                  <a:gd name="connsiteX10" fmla="*/ 2322 w 256655"/>
                  <a:gd name="connsiteY10" fmla="*/ 1042156 h 1042156"/>
                  <a:gd name="connsiteX11" fmla="*/ 1607 w 256655"/>
                  <a:gd name="connsiteY11" fmla="*/ 974204 h 1042156"/>
                  <a:gd name="connsiteX12" fmla="*/ 816 w 256655"/>
                  <a:gd name="connsiteY12" fmla="*/ 210320 h 1042156"/>
                  <a:gd name="connsiteX13" fmla="*/ 132215 w 256655"/>
                  <a:gd name="connsiteY13" fmla="*/ 133995 h 1042156"/>
                  <a:gd name="connsiteX14" fmla="*/ 174136 w 256655"/>
                  <a:gd name="connsiteY14" fmla="*/ 47728 h 1042156"/>
                  <a:gd name="connsiteX15" fmla="*/ 191481 w 256655"/>
                  <a:gd name="connsiteY15"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405884 h 1042156"/>
                  <a:gd name="connsiteX6" fmla="*/ 86393 w 256655"/>
                  <a:gd name="connsiteY6" fmla="*/ 580205 h 1042156"/>
                  <a:gd name="connsiteX7" fmla="*/ 79006 w 256655"/>
                  <a:gd name="connsiteY7" fmla="*/ 741267 h 1042156"/>
                  <a:gd name="connsiteX8" fmla="*/ 74249 w 256655"/>
                  <a:gd name="connsiteY8" fmla="*/ 979737 h 1042156"/>
                  <a:gd name="connsiteX9" fmla="*/ 73710 w 256655"/>
                  <a:gd name="connsiteY9" fmla="*/ 1042156 h 1042156"/>
                  <a:gd name="connsiteX10" fmla="*/ 2322 w 256655"/>
                  <a:gd name="connsiteY10" fmla="*/ 1042156 h 1042156"/>
                  <a:gd name="connsiteX11" fmla="*/ 1607 w 256655"/>
                  <a:gd name="connsiteY11" fmla="*/ 974204 h 1042156"/>
                  <a:gd name="connsiteX12" fmla="*/ 816 w 256655"/>
                  <a:gd name="connsiteY12" fmla="*/ 210320 h 1042156"/>
                  <a:gd name="connsiteX13" fmla="*/ 132215 w 256655"/>
                  <a:gd name="connsiteY13" fmla="*/ 133995 h 1042156"/>
                  <a:gd name="connsiteX14" fmla="*/ 174136 w 256655"/>
                  <a:gd name="connsiteY14" fmla="*/ 47728 h 1042156"/>
                  <a:gd name="connsiteX15" fmla="*/ 191481 w 256655"/>
                  <a:gd name="connsiteY15"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424045 h 1042156"/>
                  <a:gd name="connsiteX6" fmla="*/ 86393 w 256655"/>
                  <a:gd name="connsiteY6" fmla="*/ 580205 h 1042156"/>
                  <a:gd name="connsiteX7" fmla="*/ 79006 w 256655"/>
                  <a:gd name="connsiteY7" fmla="*/ 741267 h 1042156"/>
                  <a:gd name="connsiteX8" fmla="*/ 74249 w 256655"/>
                  <a:gd name="connsiteY8" fmla="*/ 979737 h 1042156"/>
                  <a:gd name="connsiteX9" fmla="*/ 73710 w 256655"/>
                  <a:gd name="connsiteY9" fmla="*/ 1042156 h 1042156"/>
                  <a:gd name="connsiteX10" fmla="*/ 2322 w 256655"/>
                  <a:gd name="connsiteY10" fmla="*/ 1042156 h 1042156"/>
                  <a:gd name="connsiteX11" fmla="*/ 1607 w 256655"/>
                  <a:gd name="connsiteY11" fmla="*/ 974204 h 1042156"/>
                  <a:gd name="connsiteX12" fmla="*/ 816 w 256655"/>
                  <a:gd name="connsiteY12" fmla="*/ 210320 h 1042156"/>
                  <a:gd name="connsiteX13" fmla="*/ 132215 w 256655"/>
                  <a:gd name="connsiteY13" fmla="*/ 133995 h 1042156"/>
                  <a:gd name="connsiteX14" fmla="*/ 174136 w 256655"/>
                  <a:gd name="connsiteY14" fmla="*/ 47728 h 1042156"/>
                  <a:gd name="connsiteX15" fmla="*/ 191481 w 256655"/>
                  <a:gd name="connsiteY15" fmla="*/ 2431 h 1042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6655" h="1042156">
                    <a:moveTo>
                      <a:pt x="191481" y="2431"/>
                    </a:moveTo>
                    <a:cubicBezTo>
                      <a:pt x="257612" y="-13327"/>
                      <a:pt x="257252" y="51643"/>
                      <a:pt x="256511" y="78038"/>
                    </a:cubicBezTo>
                    <a:cubicBezTo>
                      <a:pt x="255770" y="104433"/>
                      <a:pt x="213854" y="133176"/>
                      <a:pt x="187033" y="160800"/>
                    </a:cubicBezTo>
                    <a:cubicBezTo>
                      <a:pt x="160212" y="188424"/>
                      <a:pt x="108517" y="218630"/>
                      <a:pt x="95585" y="243785"/>
                    </a:cubicBezTo>
                    <a:cubicBezTo>
                      <a:pt x="82653" y="268940"/>
                      <a:pt x="95292" y="281685"/>
                      <a:pt x="109443" y="311728"/>
                    </a:cubicBezTo>
                    <a:cubicBezTo>
                      <a:pt x="123594" y="341771"/>
                      <a:pt x="179092" y="367948"/>
                      <a:pt x="180491" y="424045"/>
                    </a:cubicBezTo>
                    <a:cubicBezTo>
                      <a:pt x="181890" y="480142"/>
                      <a:pt x="103307" y="527335"/>
                      <a:pt x="86393" y="580205"/>
                    </a:cubicBezTo>
                    <a:cubicBezTo>
                      <a:pt x="69479" y="633075"/>
                      <a:pt x="81030" y="674678"/>
                      <a:pt x="79006" y="741267"/>
                    </a:cubicBezTo>
                    <a:cubicBezTo>
                      <a:pt x="76982" y="807856"/>
                      <a:pt x="75541" y="883346"/>
                      <a:pt x="74249" y="979737"/>
                    </a:cubicBezTo>
                    <a:cubicBezTo>
                      <a:pt x="74069" y="1000543"/>
                      <a:pt x="73890" y="1021350"/>
                      <a:pt x="73710" y="1042156"/>
                    </a:cubicBezTo>
                    <a:lnTo>
                      <a:pt x="2322" y="1042156"/>
                    </a:lnTo>
                    <a:cubicBezTo>
                      <a:pt x="2084" y="1019505"/>
                      <a:pt x="1845" y="996855"/>
                      <a:pt x="1607" y="974204"/>
                    </a:cubicBezTo>
                    <a:cubicBezTo>
                      <a:pt x="-1711" y="660021"/>
                      <a:pt x="1204" y="210130"/>
                      <a:pt x="816" y="210320"/>
                    </a:cubicBezTo>
                    <a:cubicBezTo>
                      <a:pt x="314" y="128554"/>
                      <a:pt x="88647" y="161076"/>
                      <a:pt x="132215" y="133995"/>
                    </a:cubicBezTo>
                    <a:cubicBezTo>
                      <a:pt x="154551" y="120895"/>
                      <a:pt x="181726" y="123761"/>
                      <a:pt x="174136" y="47728"/>
                    </a:cubicBezTo>
                    <a:cubicBezTo>
                      <a:pt x="182267" y="26179"/>
                      <a:pt x="164651" y="13648"/>
                      <a:pt x="191481" y="2431"/>
                    </a:cubicBezTo>
                    <a:close/>
                  </a:path>
                </a:pathLst>
              </a:custGeom>
              <a:solidFill>
                <a:schemeClr val="accent2">
                  <a:lumMod val="60000"/>
                  <a:lumOff val="4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0" name="Freeform: Shape 109">
                <a:extLst>
                  <a:ext uri="{FF2B5EF4-FFF2-40B4-BE49-F238E27FC236}">
                    <a16:creationId xmlns:a16="http://schemas.microsoft.com/office/drawing/2014/main" id="{61A3EBD3-B75C-ABA9-B4EA-4941E2A296CD}"/>
                  </a:ext>
                </a:extLst>
              </p:cNvPr>
              <p:cNvSpPr/>
              <p:nvPr/>
            </p:nvSpPr>
            <p:spPr bwMode="auto">
              <a:xfrm>
                <a:off x="4768761" y="3080045"/>
                <a:ext cx="158302" cy="418962"/>
              </a:xfrm>
              <a:custGeom>
                <a:avLst/>
                <a:gdLst>
                  <a:gd name="connsiteX0" fmla="*/ 0 w 143457"/>
                  <a:gd name="connsiteY0" fmla="*/ 0 h 363023"/>
                  <a:gd name="connsiteX1" fmla="*/ 71047 w 143457"/>
                  <a:gd name="connsiteY1" fmla="*/ 0 h 363023"/>
                  <a:gd name="connsiteX2" fmla="*/ 72291 w 143457"/>
                  <a:gd name="connsiteY2" fmla="*/ 45318 h 363023"/>
                  <a:gd name="connsiteX3" fmla="*/ 75538 w 143457"/>
                  <a:gd name="connsiteY3" fmla="*/ 90301 h 363023"/>
                  <a:gd name="connsiteX4" fmla="*/ 142718 w 143457"/>
                  <a:gd name="connsiteY4" fmla="*/ 197117 h 363023"/>
                  <a:gd name="connsiteX5" fmla="*/ 103345 w 143457"/>
                  <a:gd name="connsiteY5" fmla="*/ 280909 h 363023"/>
                  <a:gd name="connsiteX6" fmla="*/ 46205 w 143457"/>
                  <a:gd name="connsiteY6" fmla="*/ 363018 h 363023"/>
                  <a:gd name="connsiteX7" fmla="*/ 2050 w 143457"/>
                  <a:gd name="connsiteY7" fmla="*/ 292210 h 363023"/>
                  <a:gd name="connsiteX8" fmla="*/ 893 w 143457"/>
                  <a:gd name="connsiteY8" fmla="*/ 86832 h 363023"/>
                  <a:gd name="connsiteX9" fmla="*/ 434 w 143457"/>
                  <a:gd name="connsiteY9" fmla="*/ 41905 h 363023"/>
                  <a:gd name="connsiteX10" fmla="*/ 0 w 143457"/>
                  <a:gd name="connsiteY10" fmla="*/ 0 h 363023"/>
                  <a:gd name="connsiteX0" fmla="*/ 0 w 156199"/>
                  <a:gd name="connsiteY0" fmla="*/ 0 h 363024"/>
                  <a:gd name="connsiteX1" fmla="*/ 71047 w 156199"/>
                  <a:gd name="connsiteY1" fmla="*/ 0 h 363024"/>
                  <a:gd name="connsiteX2" fmla="*/ 72291 w 156199"/>
                  <a:gd name="connsiteY2" fmla="*/ 45318 h 363024"/>
                  <a:gd name="connsiteX3" fmla="*/ 75538 w 156199"/>
                  <a:gd name="connsiteY3" fmla="*/ 90301 h 363024"/>
                  <a:gd name="connsiteX4" fmla="*/ 155819 w 156199"/>
                  <a:gd name="connsiteY4" fmla="*/ 215279 h 363024"/>
                  <a:gd name="connsiteX5" fmla="*/ 103345 w 156199"/>
                  <a:gd name="connsiteY5" fmla="*/ 280909 h 363024"/>
                  <a:gd name="connsiteX6" fmla="*/ 46205 w 156199"/>
                  <a:gd name="connsiteY6" fmla="*/ 363018 h 363024"/>
                  <a:gd name="connsiteX7" fmla="*/ 2050 w 156199"/>
                  <a:gd name="connsiteY7" fmla="*/ 292210 h 363024"/>
                  <a:gd name="connsiteX8" fmla="*/ 893 w 156199"/>
                  <a:gd name="connsiteY8" fmla="*/ 86832 h 363024"/>
                  <a:gd name="connsiteX9" fmla="*/ 434 w 156199"/>
                  <a:gd name="connsiteY9" fmla="*/ 41905 h 363024"/>
                  <a:gd name="connsiteX10" fmla="*/ 0 w 156199"/>
                  <a:gd name="connsiteY10" fmla="*/ 0 h 363024"/>
                  <a:gd name="connsiteX0" fmla="*/ 0 w 156199"/>
                  <a:gd name="connsiteY0" fmla="*/ 0 h 363018"/>
                  <a:gd name="connsiteX1" fmla="*/ 71047 w 156199"/>
                  <a:gd name="connsiteY1" fmla="*/ 0 h 363018"/>
                  <a:gd name="connsiteX2" fmla="*/ 72291 w 156199"/>
                  <a:gd name="connsiteY2" fmla="*/ 45318 h 363018"/>
                  <a:gd name="connsiteX3" fmla="*/ 75538 w 156199"/>
                  <a:gd name="connsiteY3" fmla="*/ 90301 h 363018"/>
                  <a:gd name="connsiteX4" fmla="*/ 155819 w 156199"/>
                  <a:gd name="connsiteY4" fmla="*/ 215279 h 363018"/>
                  <a:gd name="connsiteX5" fmla="*/ 103345 w 156199"/>
                  <a:gd name="connsiteY5" fmla="*/ 292259 h 363018"/>
                  <a:gd name="connsiteX6" fmla="*/ 46205 w 156199"/>
                  <a:gd name="connsiteY6" fmla="*/ 363018 h 363018"/>
                  <a:gd name="connsiteX7" fmla="*/ 2050 w 156199"/>
                  <a:gd name="connsiteY7" fmla="*/ 292210 h 363018"/>
                  <a:gd name="connsiteX8" fmla="*/ 893 w 156199"/>
                  <a:gd name="connsiteY8" fmla="*/ 86832 h 363018"/>
                  <a:gd name="connsiteX9" fmla="*/ 434 w 156199"/>
                  <a:gd name="connsiteY9" fmla="*/ 41905 h 363018"/>
                  <a:gd name="connsiteX10" fmla="*/ 0 w 156199"/>
                  <a:gd name="connsiteY10" fmla="*/ 0 h 363018"/>
                  <a:gd name="connsiteX0" fmla="*/ 0 w 156199"/>
                  <a:gd name="connsiteY0" fmla="*/ 0 h 363018"/>
                  <a:gd name="connsiteX1" fmla="*/ 71047 w 156199"/>
                  <a:gd name="connsiteY1" fmla="*/ 0 h 363018"/>
                  <a:gd name="connsiteX2" fmla="*/ 72291 w 156199"/>
                  <a:gd name="connsiteY2" fmla="*/ 45318 h 363018"/>
                  <a:gd name="connsiteX3" fmla="*/ 75538 w 156199"/>
                  <a:gd name="connsiteY3" fmla="*/ 90301 h 363018"/>
                  <a:gd name="connsiteX4" fmla="*/ 155819 w 156199"/>
                  <a:gd name="connsiteY4" fmla="*/ 215279 h 363018"/>
                  <a:gd name="connsiteX5" fmla="*/ 103345 w 156199"/>
                  <a:gd name="connsiteY5" fmla="*/ 292259 h 363018"/>
                  <a:gd name="connsiteX6" fmla="*/ 46205 w 156199"/>
                  <a:gd name="connsiteY6" fmla="*/ 363018 h 363018"/>
                  <a:gd name="connsiteX7" fmla="*/ 2050 w 156199"/>
                  <a:gd name="connsiteY7" fmla="*/ 292210 h 363018"/>
                  <a:gd name="connsiteX8" fmla="*/ 893 w 156199"/>
                  <a:gd name="connsiteY8" fmla="*/ 86832 h 363018"/>
                  <a:gd name="connsiteX9" fmla="*/ 434 w 156199"/>
                  <a:gd name="connsiteY9" fmla="*/ 41905 h 363018"/>
                  <a:gd name="connsiteX10" fmla="*/ 0 w 156199"/>
                  <a:gd name="connsiteY10" fmla="*/ 0 h 363018"/>
                  <a:gd name="connsiteX0" fmla="*/ 0 w 156199"/>
                  <a:gd name="connsiteY0" fmla="*/ 0 h 363018"/>
                  <a:gd name="connsiteX1" fmla="*/ 71047 w 156199"/>
                  <a:gd name="connsiteY1" fmla="*/ 0 h 363018"/>
                  <a:gd name="connsiteX2" fmla="*/ 72291 w 156199"/>
                  <a:gd name="connsiteY2" fmla="*/ 45318 h 363018"/>
                  <a:gd name="connsiteX3" fmla="*/ 75538 w 156199"/>
                  <a:gd name="connsiteY3" fmla="*/ 90301 h 363018"/>
                  <a:gd name="connsiteX4" fmla="*/ 155819 w 156199"/>
                  <a:gd name="connsiteY4" fmla="*/ 215279 h 363018"/>
                  <a:gd name="connsiteX5" fmla="*/ 103345 w 156199"/>
                  <a:gd name="connsiteY5" fmla="*/ 292259 h 363018"/>
                  <a:gd name="connsiteX6" fmla="*/ 46205 w 156199"/>
                  <a:gd name="connsiteY6" fmla="*/ 363018 h 363018"/>
                  <a:gd name="connsiteX7" fmla="*/ 2050 w 156199"/>
                  <a:gd name="connsiteY7" fmla="*/ 292210 h 363018"/>
                  <a:gd name="connsiteX8" fmla="*/ 893 w 156199"/>
                  <a:gd name="connsiteY8" fmla="*/ 86832 h 363018"/>
                  <a:gd name="connsiteX9" fmla="*/ 434 w 156199"/>
                  <a:gd name="connsiteY9" fmla="*/ 41905 h 363018"/>
                  <a:gd name="connsiteX10" fmla="*/ 0 w 156199"/>
                  <a:gd name="connsiteY10" fmla="*/ 0 h 363018"/>
                  <a:gd name="connsiteX0" fmla="*/ 0 w 156199"/>
                  <a:gd name="connsiteY0" fmla="*/ 0 h 363018"/>
                  <a:gd name="connsiteX1" fmla="*/ 71047 w 156199"/>
                  <a:gd name="connsiteY1" fmla="*/ 0 h 363018"/>
                  <a:gd name="connsiteX2" fmla="*/ 72291 w 156199"/>
                  <a:gd name="connsiteY2" fmla="*/ 45318 h 363018"/>
                  <a:gd name="connsiteX3" fmla="*/ 75538 w 156199"/>
                  <a:gd name="connsiteY3" fmla="*/ 108462 h 363018"/>
                  <a:gd name="connsiteX4" fmla="*/ 155819 w 156199"/>
                  <a:gd name="connsiteY4" fmla="*/ 215279 h 363018"/>
                  <a:gd name="connsiteX5" fmla="*/ 103345 w 156199"/>
                  <a:gd name="connsiteY5" fmla="*/ 292259 h 363018"/>
                  <a:gd name="connsiteX6" fmla="*/ 46205 w 156199"/>
                  <a:gd name="connsiteY6" fmla="*/ 363018 h 363018"/>
                  <a:gd name="connsiteX7" fmla="*/ 2050 w 156199"/>
                  <a:gd name="connsiteY7" fmla="*/ 292210 h 363018"/>
                  <a:gd name="connsiteX8" fmla="*/ 893 w 156199"/>
                  <a:gd name="connsiteY8" fmla="*/ 86832 h 363018"/>
                  <a:gd name="connsiteX9" fmla="*/ 434 w 156199"/>
                  <a:gd name="connsiteY9" fmla="*/ 41905 h 363018"/>
                  <a:gd name="connsiteX10" fmla="*/ 0 w 156199"/>
                  <a:gd name="connsiteY10" fmla="*/ 0 h 363018"/>
                  <a:gd name="connsiteX0" fmla="*/ 0 w 156199"/>
                  <a:gd name="connsiteY0" fmla="*/ 0 h 363018"/>
                  <a:gd name="connsiteX1" fmla="*/ 71047 w 156199"/>
                  <a:gd name="connsiteY1" fmla="*/ 0 h 363018"/>
                  <a:gd name="connsiteX2" fmla="*/ 72291 w 156199"/>
                  <a:gd name="connsiteY2" fmla="*/ 45318 h 363018"/>
                  <a:gd name="connsiteX3" fmla="*/ 75538 w 156199"/>
                  <a:gd name="connsiteY3" fmla="*/ 108462 h 363018"/>
                  <a:gd name="connsiteX4" fmla="*/ 155819 w 156199"/>
                  <a:gd name="connsiteY4" fmla="*/ 215279 h 363018"/>
                  <a:gd name="connsiteX5" fmla="*/ 103345 w 156199"/>
                  <a:gd name="connsiteY5" fmla="*/ 292259 h 363018"/>
                  <a:gd name="connsiteX6" fmla="*/ 46205 w 156199"/>
                  <a:gd name="connsiteY6" fmla="*/ 363018 h 363018"/>
                  <a:gd name="connsiteX7" fmla="*/ 2050 w 156199"/>
                  <a:gd name="connsiteY7" fmla="*/ 292210 h 363018"/>
                  <a:gd name="connsiteX8" fmla="*/ 893 w 156199"/>
                  <a:gd name="connsiteY8" fmla="*/ 86832 h 363018"/>
                  <a:gd name="connsiteX9" fmla="*/ 434 w 156199"/>
                  <a:gd name="connsiteY9" fmla="*/ 41905 h 363018"/>
                  <a:gd name="connsiteX10" fmla="*/ 0 w 156199"/>
                  <a:gd name="connsiteY10" fmla="*/ 0 h 363018"/>
                  <a:gd name="connsiteX0" fmla="*/ 2121 w 158302"/>
                  <a:gd name="connsiteY0" fmla="*/ 0 h 363018"/>
                  <a:gd name="connsiteX1" fmla="*/ 73168 w 158302"/>
                  <a:gd name="connsiteY1" fmla="*/ 0 h 363018"/>
                  <a:gd name="connsiteX2" fmla="*/ 74412 w 158302"/>
                  <a:gd name="connsiteY2" fmla="*/ 45318 h 363018"/>
                  <a:gd name="connsiteX3" fmla="*/ 77659 w 158302"/>
                  <a:gd name="connsiteY3" fmla="*/ 108462 h 363018"/>
                  <a:gd name="connsiteX4" fmla="*/ 157940 w 158302"/>
                  <a:gd name="connsiteY4" fmla="*/ 215279 h 363018"/>
                  <a:gd name="connsiteX5" fmla="*/ 105466 w 158302"/>
                  <a:gd name="connsiteY5" fmla="*/ 292259 h 363018"/>
                  <a:gd name="connsiteX6" fmla="*/ 61426 w 158302"/>
                  <a:gd name="connsiteY6" fmla="*/ 363018 h 363018"/>
                  <a:gd name="connsiteX7" fmla="*/ 4171 w 158302"/>
                  <a:gd name="connsiteY7" fmla="*/ 292210 h 363018"/>
                  <a:gd name="connsiteX8" fmla="*/ 3014 w 158302"/>
                  <a:gd name="connsiteY8" fmla="*/ 86832 h 363018"/>
                  <a:gd name="connsiteX9" fmla="*/ 2555 w 158302"/>
                  <a:gd name="connsiteY9" fmla="*/ 41905 h 363018"/>
                  <a:gd name="connsiteX10" fmla="*/ 2121 w 158302"/>
                  <a:gd name="connsiteY10" fmla="*/ 0 h 36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302" h="363018">
                    <a:moveTo>
                      <a:pt x="2121" y="0"/>
                    </a:moveTo>
                    <a:lnTo>
                      <a:pt x="73168" y="0"/>
                    </a:lnTo>
                    <a:cubicBezTo>
                      <a:pt x="73583" y="15106"/>
                      <a:pt x="73997" y="30212"/>
                      <a:pt x="74412" y="45318"/>
                    </a:cubicBezTo>
                    <a:cubicBezTo>
                      <a:pt x="75201" y="62809"/>
                      <a:pt x="73043" y="77239"/>
                      <a:pt x="77659" y="108462"/>
                    </a:cubicBezTo>
                    <a:cubicBezTo>
                      <a:pt x="91580" y="202625"/>
                      <a:pt x="153306" y="184646"/>
                      <a:pt x="157940" y="215279"/>
                    </a:cubicBezTo>
                    <a:cubicBezTo>
                      <a:pt x="162574" y="245912"/>
                      <a:pt x="121552" y="267636"/>
                      <a:pt x="105466" y="292259"/>
                    </a:cubicBezTo>
                    <a:cubicBezTo>
                      <a:pt x="89380" y="316882"/>
                      <a:pt x="117609" y="363026"/>
                      <a:pt x="61426" y="363018"/>
                    </a:cubicBezTo>
                    <a:cubicBezTo>
                      <a:pt x="5243" y="363010"/>
                      <a:pt x="13906" y="338241"/>
                      <a:pt x="4171" y="292210"/>
                    </a:cubicBezTo>
                    <a:cubicBezTo>
                      <a:pt x="-5564" y="246179"/>
                      <a:pt x="5073" y="290257"/>
                      <a:pt x="3014" y="86832"/>
                    </a:cubicBezTo>
                    <a:cubicBezTo>
                      <a:pt x="2885" y="74118"/>
                      <a:pt x="2731" y="59027"/>
                      <a:pt x="2555" y="41905"/>
                    </a:cubicBezTo>
                    <a:cubicBezTo>
                      <a:pt x="2410" y="27937"/>
                      <a:pt x="2266" y="13968"/>
                      <a:pt x="2121" y="0"/>
                    </a:cubicBezTo>
                    <a:close/>
                  </a:path>
                </a:pathLst>
              </a:custGeom>
              <a:solidFill>
                <a:schemeClr val="accent2">
                  <a:lumMod val="60000"/>
                  <a:lumOff val="4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grpSp>
        <p:nvGrpSpPr>
          <p:cNvPr id="122" name="Group 121">
            <a:extLst>
              <a:ext uri="{FF2B5EF4-FFF2-40B4-BE49-F238E27FC236}">
                <a16:creationId xmlns:a16="http://schemas.microsoft.com/office/drawing/2014/main" id="{C21199ED-8689-1271-F093-2A51F000A53A}"/>
              </a:ext>
            </a:extLst>
          </p:cNvPr>
          <p:cNvGrpSpPr/>
          <p:nvPr/>
        </p:nvGrpSpPr>
        <p:grpSpPr>
          <a:xfrm>
            <a:off x="452382" y="3260521"/>
            <a:ext cx="1311193" cy="1242494"/>
            <a:chOff x="1714647" y="3326525"/>
            <a:chExt cx="1311193" cy="1242494"/>
          </a:xfrm>
        </p:grpSpPr>
        <p:sp>
          <p:nvSpPr>
            <p:cNvPr id="116" name="Oval 115">
              <a:extLst>
                <a:ext uri="{FF2B5EF4-FFF2-40B4-BE49-F238E27FC236}">
                  <a16:creationId xmlns:a16="http://schemas.microsoft.com/office/drawing/2014/main" id="{B87628CF-A0F4-6ADF-7136-EE75AF0DF188}"/>
                </a:ext>
              </a:extLst>
            </p:cNvPr>
            <p:cNvSpPr/>
            <p:nvPr/>
          </p:nvSpPr>
          <p:spPr bwMode="auto">
            <a:xfrm>
              <a:off x="1729906" y="3326525"/>
              <a:ext cx="1242494" cy="1242494"/>
            </a:xfrm>
            <a:prstGeom prst="ellipse">
              <a:avLst/>
            </a:prstGeom>
            <a:solidFill>
              <a:schemeClr val="accent1"/>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18" name="TextBox 117">
              <a:extLst>
                <a:ext uri="{FF2B5EF4-FFF2-40B4-BE49-F238E27FC236}">
                  <a16:creationId xmlns:a16="http://schemas.microsoft.com/office/drawing/2014/main" id="{B017C30F-ABE7-B635-2219-E3735A685F3D}"/>
                </a:ext>
              </a:extLst>
            </p:cNvPr>
            <p:cNvSpPr txBox="1"/>
            <p:nvPr/>
          </p:nvSpPr>
          <p:spPr bwMode="auto">
            <a:xfrm>
              <a:off x="1714647" y="3764964"/>
              <a:ext cx="131119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1" i="0" u="none" strike="noStrike" kern="1200" cap="none" spc="0" normalizeH="0" baseline="0" noProof="0" dirty="0">
                  <a:ln>
                    <a:noFill/>
                  </a:ln>
                  <a:effectLst/>
                  <a:uLnTx/>
                  <a:uFillTx/>
                  <a:latin typeface="Calibri" panose="020F0502020204030204" pitchFamily="34" charset="0"/>
                  <a:ea typeface="+mn-ea"/>
                  <a:cs typeface="+mn-cs"/>
                </a:rPr>
                <a:t>MOMELOTINIB</a:t>
              </a:r>
            </a:p>
          </p:txBody>
        </p:sp>
        <p:sp>
          <p:nvSpPr>
            <p:cNvPr id="120" name="Rectangle: Rounded Corners 119">
              <a:extLst>
                <a:ext uri="{FF2B5EF4-FFF2-40B4-BE49-F238E27FC236}">
                  <a16:creationId xmlns:a16="http://schemas.microsoft.com/office/drawing/2014/main" id="{544CE8E8-9F5A-4953-06EF-9F0E59A7DE51}"/>
                </a:ext>
              </a:extLst>
            </p:cNvPr>
            <p:cNvSpPr/>
            <p:nvPr/>
          </p:nvSpPr>
          <p:spPr bwMode="auto">
            <a:xfrm>
              <a:off x="2100386" y="4052152"/>
              <a:ext cx="482275" cy="199770"/>
            </a:xfrm>
            <a:prstGeom prst="roundRect">
              <a:avLst>
                <a:gd name="adj" fmla="val 46584"/>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1" name="TextBox 120">
              <a:extLst>
                <a:ext uri="{FF2B5EF4-FFF2-40B4-BE49-F238E27FC236}">
                  <a16:creationId xmlns:a16="http://schemas.microsoft.com/office/drawing/2014/main" id="{1988C104-241E-C69E-8D0D-6CF235BA93B3}"/>
                </a:ext>
              </a:extLst>
            </p:cNvPr>
            <p:cNvSpPr txBox="1"/>
            <p:nvPr/>
          </p:nvSpPr>
          <p:spPr bwMode="gray">
            <a:xfrm>
              <a:off x="2150547" y="4063198"/>
              <a:ext cx="411577" cy="177678"/>
            </a:xfrm>
            <a:prstGeom prst="rect">
              <a:avLst/>
            </a:prstGeom>
            <a:noFill/>
          </p:spPr>
          <p:txBody>
            <a:bodyPr wrap="none" lIns="0" tIns="0" rIns="0" bIns="0" rtlCol="0" anchor="ctr">
              <a:noAutofit/>
            </a:bodyPr>
            <a:lstStyle/>
            <a:p>
              <a:pPr marL="0" marR="0" lvl="0" indent="0" algn="ctr" defTabSz="432032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itchFamily="34" charset="0"/>
                  <a:ea typeface="+mn-ea"/>
                  <a:cs typeface="Calibri" panose="020F0502020204030204" pitchFamily="34" charset="0"/>
                </a:rPr>
                <a:t>JAK1</a:t>
              </a:r>
              <a:endParaRPr kumimoji="0" lang="en-US" sz="1200" b="0" i="0" u="none" strike="noStrike" kern="1200" cap="none" spc="0" normalizeH="0" baseline="0" noProof="0" dirty="0">
                <a:ln>
                  <a:noFill/>
                </a:ln>
                <a:solidFill>
                  <a:srgbClr val="FFFFFF"/>
                </a:solidFill>
                <a:effectLst/>
                <a:uLnTx/>
                <a:uFillTx/>
                <a:latin typeface="Calibri" pitchFamily="34" charset="0"/>
                <a:ea typeface="+mn-ea"/>
                <a:cs typeface="Calibri" panose="020F0502020204030204" pitchFamily="34" charset="0"/>
              </a:endParaRPr>
            </a:p>
          </p:txBody>
        </p:sp>
      </p:grpSp>
      <p:grpSp>
        <p:nvGrpSpPr>
          <p:cNvPr id="123" name="Group 122">
            <a:extLst>
              <a:ext uri="{FF2B5EF4-FFF2-40B4-BE49-F238E27FC236}">
                <a16:creationId xmlns:a16="http://schemas.microsoft.com/office/drawing/2014/main" id="{AD9C3F46-DC27-6F8E-0D80-6ED1BE18C514}"/>
              </a:ext>
            </a:extLst>
          </p:cNvPr>
          <p:cNvGrpSpPr/>
          <p:nvPr/>
        </p:nvGrpSpPr>
        <p:grpSpPr>
          <a:xfrm>
            <a:off x="2852843" y="3257797"/>
            <a:ext cx="1324259" cy="1242494"/>
            <a:chOff x="1708689" y="3326525"/>
            <a:chExt cx="1324259" cy="1242494"/>
          </a:xfrm>
        </p:grpSpPr>
        <p:sp>
          <p:nvSpPr>
            <p:cNvPr id="124" name="Oval 123">
              <a:extLst>
                <a:ext uri="{FF2B5EF4-FFF2-40B4-BE49-F238E27FC236}">
                  <a16:creationId xmlns:a16="http://schemas.microsoft.com/office/drawing/2014/main" id="{45F777EA-97B7-857F-B5C5-86D3F063D568}"/>
                </a:ext>
              </a:extLst>
            </p:cNvPr>
            <p:cNvSpPr/>
            <p:nvPr/>
          </p:nvSpPr>
          <p:spPr bwMode="auto">
            <a:xfrm>
              <a:off x="1729906" y="3326525"/>
              <a:ext cx="1242494" cy="1242494"/>
            </a:xfrm>
            <a:prstGeom prst="ellipse">
              <a:avLst/>
            </a:prstGeom>
            <a:solidFill>
              <a:schemeClr val="accent1"/>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25" name="TextBox 124">
              <a:extLst>
                <a:ext uri="{FF2B5EF4-FFF2-40B4-BE49-F238E27FC236}">
                  <a16:creationId xmlns:a16="http://schemas.microsoft.com/office/drawing/2014/main" id="{8D0C05BA-C082-851A-B4E2-9C047BFFE309}"/>
                </a:ext>
              </a:extLst>
            </p:cNvPr>
            <p:cNvSpPr txBox="1"/>
            <p:nvPr/>
          </p:nvSpPr>
          <p:spPr bwMode="auto">
            <a:xfrm>
              <a:off x="1708689" y="3764964"/>
              <a:ext cx="13242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1" i="0" u="none" strike="noStrike" kern="1200" cap="none" spc="0" normalizeH="0" baseline="0" noProof="0" dirty="0">
                  <a:ln>
                    <a:noFill/>
                  </a:ln>
                  <a:effectLst/>
                  <a:uLnTx/>
                  <a:uFillTx/>
                  <a:latin typeface="Calibri" panose="020F0502020204030204" pitchFamily="34" charset="0"/>
                  <a:ea typeface="+mn-ea"/>
                  <a:cs typeface="+mn-cs"/>
                </a:rPr>
                <a:t>MOMELOTINIB</a:t>
              </a:r>
            </a:p>
          </p:txBody>
        </p:sp>
        <p:sp>
          <p:nvSpPr>
            <p:cNvPr id="126" name="Rectangle: Rounded Corners 125">
              <a:extLst>
                <a:ext uri="{FF2B5EF4-FFF2-40B4-BE49-F238E27FC236}">
                  <a16:creationId xmlns:a16="http://schemas.microsoft.com/office/drawing/2014/main" id="{518124F5-D353-0B3E-C2EF-B3AC80F7B1BD}"/>
                </a:ext>
              </a:extLst>
            </p:cNvPr>
            <p:cNvSpPr/>
            <p:nvPr/>
          </p:nvSpPr>
          <p:spPr bwMode="auto">
            <a:xfrm>
              <a:off x="2100386" y="4052152"/>
              <a:ext cx="482275" cy="199770"/>
            </a:xfrm>
            <a:prstGeom prst="roundRect">
              <a:avLst>
                <a:gd name="adj" fmla="val 46584"/>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7" name="TextBox 126">
              <a:extLst>
                <a:ext uri="{FF2B5EF4-FFF2-40B4-BE49-F238E27FC236}">
                  <a16:creationId xmlns:a16="http://schemas.microsoft.com/office/drawing/2014/main" id="{199F0073-BDA0-E763-F959-6118851BE18F}"/>
                </a:ext>
              </a:extLst>
            </p:cNvPr>
            <p:cNvSpPr txBox="1"/>
            <p:nvPr/>
          </p:nvSpPr>
          <p:spPr bwMode="gray">
            <a:xfrm>
              <a:off x="2150547" y="4063198"/>
              <a:ext cx="411577" cy="177678"/>
            </a:xfrm>
            <a:prstGeom prst="rect">
              <a:avLst/>
            </a:prstGeom>
            <a:noFill/>
          </p:spPr>
          <p:txBody>
            <a:bodyPr wrap="none" lIns="0" tIns="0" rIns="0" bIns="0" rtlCol="0" anchor="ctr">
              <a:noAutofit/>
            </a:bodyPr>
            <a:lstStyle/>
            <a:p>
              <a:pPr marL="0" marR="0" lvl="0" indent="0" algn="ctr" defTabSz="432032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itchFamily="34" charset="0"/>
                  <a:ea typeface="+mn-ea"/>
                  <a:cs typeface="Calibri" panose="020F0502020204030204" pitchFamily="34" charset="0"/>
                </a:rPr>
                <a:t>JAK2</a:t>
              </a:r>
              <a:endParaRPr kumimoji="0" lang="en-US" sz="1200" b="0" i="0" u="none" strike="noStrike" kern="1200" cap="none" spc="0" normalizeH="0" baseline="0" noProof="0" dirty="0">
                <a:ln>
                  <a:noFill/>
                </a:ln>
                <a:solidFill>
                  <a:srgbClr val="FFFFFF"/>
                </a:solidFill>
                <a:effectLst/>
                <a:uLnTx/>
                <a:uFillTx/>
                <a:latin typeface="Calibri" pitchFamily="34" charset="0"/>
                <a:ea typeface="+mn-ea"/>
                <a:cs typeface="Calibri" panose="020F0502020204030204" pitchFamily="34" charset="0"/>
              </a:endParaRPr>
            </a:p>
          </p:txBody>
        </p:sp>
      </p:grpSp>
      <p:sp>
        <p:nvSpPr>
          <p:cNvPr id="130" name="Rectangle 129">
            <a:extLst>
              <a:ext uri="{FF2B5EF4-FFF2-40B4-BE49-F238E27FC236}">
                <a16:creationId xmlns:a16="http://schemas.microsoft.com/office/drawing/2014/main" id="{1094E68C-118C-1BB8-23E0-2C795DCC21F8}"/>
              </a:ext>
            </a:extLst>
          </p:cNvPr>
          <p:cNvSpPr/>
          <p:nvPr/>
        </p:nvSpPr>
        <p:spPr bwMode="auto">
          <a:xfrm>
            <a:off x="7508728" y="2541383"/>
            <a:ext cx="3566330" cy="172110"/>
          </a:xfrm>
          <a:prstGeom prst="rect">
            <a:avLst/>
          </a:prstGeom>
          <a:solidFill>
            <a:schemeClr val="accent6">
              <a:lumMod val="20000"/>
              <a:lumOff val="80000"/>
            </a:schemeClr>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33" name="Group 132">
            <a:extLst>
              <a:ext uri="{FF2B5EF4-FFF2-40B4-BE49-F238E27FC236}">
                <a16:creationId xmlns:a16="http://schemas.microsoft.com/office/drawing/2014/main" id="{A1F17EDD-E790-D605-A4C8-53FEBB007DE6}"/>
              </a:ext>
            </a:extLst>
          </p:cNvPr>
          <p:cNvGrpSpPr/>
          <p:nvPr/>
        </p:nvGrpSpPr>
        <p:grpSpPr>
          <a:xfrm>
            <a:off x="8342405" y="2051403"/>
            <a:ext cx="256655" cy="1636429"/>
            <a:chOff x="4770882" y="2004511"/>
            <a:chExt cx="256655" cy="1680318"/>
          </a:xfrm>
          <a:solidFill>
            <a:schemeClr val="accent4"/>
          </a:solidFill>
        </p:grpSpPr>
        <p:sp>
          <p:nvSpPr>
            <p:cNvPr id="137" name="Freeform: Shape 136">
              <a:extLst>
                <a:ext uri="{FF2B5EF4-FFF2-40B4-BE49-F238E27FC236}">
                  <a16:creationId xmlns:a16="http://schemas.microsoft.com/office/drawing/2014/main" id="{FD309452-E594-61C0-AD54-F783B9E73832}"/>
                </a:ext>
              </a:extLst>
            </p:cNvPr>
            <p:cNvSpPr/>
            <p:nvPr/>
          </p:nvSpPr>
          <p:spPr bwMode="auto">
            <a:xfrm>
              <a:off x="4770882" y="2004511"/>
              <a:ext cx="256655" cy="1290765"/>
            </a:xfrm>
            <a:custGeom>
              <a:avLst/>
              <a:gdLst>
                <a:gd name="connsiteX0" fmla="*/ 209007 w 242747"/>
                <a:gd name="connsiteY0" fmla="*/ 16 h 1073794"/>
                <a:gd name="connsiteX1" fmla="*/ 242597 w 242747"/>
                <a:gd name="connsiteY1" fmla="*/ 59732 h 1073794"/>
                <a:gd name="connsiteX2" fmla="*/ 194078 w 242747"/>
                <a:gd name="connsiteY2" fmla="*/ 149305 h 1073794"/>
                <a:gd name="connsiteX3" fmla="*/ 92151 w 242747"/>
                <a:gd name="connsiteY3" fmla="*/ 236829 h 1073794"/>
                <a:gd name="connsiteX4" fmla="*/ 116489 w 242747"/>
                <a:gd name="connsiteY4" fmla="*/ 322934 h 1073794"/>
                <a:gd name="connsiteX5" fmla="*/ 163957 w 242747"/>
                <a:gd name="connsiteY5" fmla="*/ 414821 h 1073794"/>
                <a:gd name="connsiteX6" fmla="*/ 147609 w 242747"/>
                <a:gd name="connsiteY6" fmla="*/ 509283 h 1073794"/>
                <a:gd name="connsiteX7" fmla="*/ 85579 w 242747"/>
                <a:gd name="connsiteY7" fmla="*/ 586871 h 1073794"/>
                <a:gd name="connsiteX8" fmla="*/ 86052 w 242747"/>
                <a:gd name="connsiteY8" fmla="*/ 772905 h 1073794"/>
                <a:gd name="connsiteX9" fmla="*/ 81295 w 242747"/>
                <a:gd name="connsiteY9" fmla="*/ 1011375 h 1073794"/>
                <a:gd name="connsiteX10" fmla="*/ 80756 w 242747"/>
                <a:gd name="connsiteY10" fmla="*/ 1073794 h 1073794"/>
                <a:gd name="connsiteX11" fmla="*/ 9368 w 242747"/>
                <a:gd name="connsiteY11" fmla="*/ 1073794 h 1073794"/>
                <a:gd name="connsiteX12" fmla="*/ 8653 w 242747"/>
                <a:gd name="connsiteY12" fmla="*/ 1005842 h 1073794"/>
                <a:gd name="connsiteX13" fmla="*/ 1 w 242747"/>
                <a:gd name="connsiteY13" fmla="*/ 235147 h 1073794"/>
                <a:gd name="connsiteX14" fmla="*/ 209007 w 242747"/>
                <a:gd name="connsiteY14" fmla="*/ 16 h 1073794"/>
                <a:gd name="connsiteX0" fmla="*/ 209007 w 244102"/>
                <a:gd name="connsiteY0" fmla="*/ 6142 h 1079920"/>
                <a:gd name="connsiteX1" fmla="*/ 242597 w 244102"/>
                <a:gd name="connsiteY1" fmla="*/ 65858 h 1079920"/>
                <a:gd name="connsiteX2" fmla="*/ 194078 w 244102"/>
                <a:gd name="connsiteY2" fmla="*/ 155431 h 1079920"/>
                <a:gd name="connsiteX3" fmla="*/ 92151 w 244102"/>
                <a:gd name="connsiteY3" fmla="*/ 242955 h 1079920"/>
                <a:gd name="connsiteX4" fmla="*/ 116489 w 244102"/>
                <a:gd name="connsiteY4" fmla="*/ 329060 h 1079920"/>
                <a:gd name="connsiteX5" fmla="*/ 163957 w 244102"/>
                <a:gd name="connsiteY5" fmla="*/ 420947 h 1079920"/>
                <a:gd name="connsiteX6" fmla="*/ 147609 w 244102"/>
                <a:gd name="connsiteY6" fmla="*/ 515409 h 1079920"/>
                <a:gd name="connsiteX7" fmla="*/ 85579 w 244102"/>
                <a:gd name="connsiteY7" fmla="*/ 592997 h 1079920"/>
                <a:gd name="connsiteX8" fmla="*/ 86052 w 244102"/>
                <a:gd name="connsiteY8" fmla="*/ 779031 h 1079920"/>
                <a:gd name="connsiteX9" fmla="*/ 81295 w 244102"/>
                <a:gd name="connsiteY9" fmla="*/ 1017501 h 1079920"/>
                <a:gd name="connsiteX10" fmla="*/ 80756 w 244102"/>
                <a:gd name="connsiteY10" fmla="*/ 1079920 h 1079920"/>
                <a:gd name="connsiteX11" fmla="*/ 9368 w 244102"/>
                <a:gd name="connsiteY11" fmla="*/ 1079920 h 1079920"/>
                <a:gd name="connsiteX12" fmla="*/ 8653 w 244102"/>
                <a:gd name="connsiteY12" fmla="*/ 1011968 h 1079920"/>
                <a:gd name="connsiteX13" fmla="*/ 1 w 244102"/>
                <a:gd name="connsiteY13" fmla="*/ 218570 h 1079920"/>
                <a:gd name="connsiteX14" fmla="*/ 209007 w 244102"/>
                <a:gd name="connsiteY14" fmla="*/ 6142 h 1079920"/>
                <a:gd name="connsiteX0" fmla="*/ 200598 w 234953"/>
                <a:gd name="connsiteY0" fmla="*/ 4977 h 1078755"/>
                <a:gd name="connsiteX1" fmla="*/ 234188 w 234953"/>
                <a:gd name="connsiteY1" fmla="*/ 64693 h 1078755"/>
                <a:gd name="connsiteX2" fmla="*/ 185669 w 234953"/>
                <a:gd name="connsiteY2" fmla="*/ 154266 h 1078755"/>
                <a:gd name="connsiteX3" fmla="*/ 83742 w 234953"/>
                <a:gd name="connsiteY3" fmla="*/ 241790 h 1078755"/>
                <a:gd name="connsiteX4" fmla="*/ 108080 w 234953"/>
                <a:gd name="connsiteY4" fmla="*/ 327895 h 1078755"/>
                <a:gd name="connsiteX5" fmla="*/ 155548 w 234953"/>
                <a:gd name="connsiteY5" fmla="*/ 419782 h 1078755"/>
                <a:gd name="connsiteX6" fmla="*/ 139200 w 234953"/>
                <a:gd name="connsiteY6" fmla="*/ 514244 h 1078755"/>
                <a:gd name="connsiteX7" fmla="*/ 77170 w 234953"/>
                <a:gd name="connsiteY7" fmla="*/ 591832 h 1078755"/>
                <a:gd name="connsiteX8" fmla="*/ 77643 w 234953"/>
                <a:gd name="connsiteY8" fmla="*/ 777866 h 1078755"/>
                <a:gd name="connsiteX9" fmla="*/ 72886 w 234953"/>
                <a:gd name="connsiteY9" fmla="*/ 1016336 h 1078755"/>
                <a:gd name="connsiteX10" fmla="*/ 72347 w 234953"/>
                <a:gd name="connsiteY10" fmla="*/ 1078755 h 1078755"/>
                <a:gd name="connsiteX11" fmla="*/ 959 w 234953"/>
                <a:gd name="connsiteY11" fmla="*/ 1078755 h 1078755"/>
                <a:gd name="connsiteX12" fmla="*/ 244 w 234953"/>
                <a:gd name="connsiteY12" fmla="*/ 1010803 h 1078755"/>
                <a:gd name="connsiteX13" fmla="*/ 28273 w 234953"/>
                <a:gd name="connsiteY13" fmla="*/ 196974 h 1078755"/>
                <a:gd name="connsiteX14" fmla="*/ 200598 w 234953"/>
                <a:gd name="connsiteY14" fmla="*/ 4977 h 1078755"/>
                <a:gd name="connsiteX0" fmla="*/ 203767 w 238725"/>
                <a:gd name="connsiteY0" fmla="*/ 6142 h 1079920"/>
                <a:gd name="connsiteX1" fmla="*/ 237357 w 238725"/>
                <a:gd name="connsiteY1" fmla="*/ 65858 h 1079920"/>
                <a:gd name="connsiteX2" fmla="*/ 188838 w 238725"/>
                <a:gd name="connsiteY2" fmla="*/ 155431 h 1079920"/>
                <a:gd name="connsiteX3" fmla="*/ 86911 w 238725"/>
                <a:gd name="connsiteY3" fmla="*/ 242955 h 1079920"/>
                <a:gd name="connsiteX4" fmla="*/ 111249 w 238725"/>
                <a:gd name="connsiteY4" fmla="*/ 329060 h 1079920"/>
                <a:gd name="connsiteX5" fmla="*/ 158717 w 238725"/>
                <a:gd name="connsiteY5" fmla="*/ 420947 h 1079920"/>
                <a:gd name="connsiteX6" fmla="*/ 142369 w 238725"/>
                <a:gd name="connsiteY6" fmla="*/ 515409 h 1079920"/>
                <a:gd name="connsiteX7" fmla="*/ 80339 w 238725"/>
                <a:gd name="connsiteY7" fmla="*/ 592997 h 1079920"/>
                <a:gd name="connsiteX8" fmla="*/ 80812 w 238725"/>
                <a:gd name="connsiteY8" fmla="*/ 779031 h 1079920"/>
                <a:gd name="connsiteX9" fmla="*/ 76055 w 238725"/>
                <a:gd name="connsiteY9" fmla="*/ 1017501 h 1079920"/>
                <a:gd name="connsiteX10" fmla="*/ 75516 w 238725"/>
                <a:gd name="connsiteY10" fmla="*/ 1079920 h 1079920"/>
                <a:gd name="connsiteX11" fmla="*/ 4128 w 238725"/>
                <a:gd name="connsiteY11" fmla="*/ 1079920 h 1079920"/>
                <a:gd name="connsiteX12" fmla="*/ 3413 w 238725"/>
                <a:gd name="connsiteY12" fmla="*/ 1011968 h 1079920"/>
                <a:gd name="connsiteX13" fmla="*/ 1 w 238725"/>
                <a:gd name="connsiteY13" fmla="*/ 218572 h 1079920"/>
                <a:gd name="connsiteX14" fmla="*/ 203767 w 238725"/>
                <a:gd name="connsiteY14" fmla="*/ 6142 h 1079920"/>
                <a:gd name="connsiteX0" fmla="*/ 203767 w 238725"/>
                <a:gd name="connsiteY0" fmla="*/ 6142 h 1079920"/>
                <a:gd name="connsiteX1" fmla="*/ 237357 w 238725"/>
                <a:gd name="connsiteY1" fmla="*/ 65858 h 1079920"/>
                <a:gd name="connsiteX2" fmla="*/ 188838 w 238725"/>
                <a:gd name="connsiteY2" fmla="*/ 155431 h 1079920"/>
                <a:gd name="connsiteX3" fmla="*/ 79051 w 238725"/>
                <a:gd name="connsiteY3" fmla="*/ 281549 h 1079920"/>
                <a:gd name="connsiteX4" fmla="*/ 111249 w 238725"/>
                <a:gd name="connsiteY4" fmla="*/ 329060 h 1079920"/>
                <a:gd name="connsiteX5" fmla="*/ 158717 w 238725"/>
                <a:gd name="connsiteY5" fmla="*/ 420947 h 1079920"/>
                <a:gd name="connsiteX6" fmla="*/ 142369 w 238725"/>
                <a:gd name="connsiteY6" fmla="*/ 515409 h 1079920"/>
                <a:gd name="connsiteX7" fmla="*/ 80339 w 238725"/>
                <a:gd name="connsiteY7" fmla="*/ 592997 h 1079920"/>
                <a:gd name="connsiteX8" fmla="*/ 80812 w 238725"/>
                <a:gd name="connsiteY8" fmla="*/ 779031 h 1079920"/>
                <a:gd name="connsiteX9" fmla="*/ 76055 w 238725"/>
                <a:gd name="connsiteY9" fmla="*/ 1017501 h 1079920"/>
                <a:gd name="connsiteX10" fmla="*/ 75516 w 238725"/>
                <a:gd name="connsiteY10" fmla="*/ 1079920 h 1079920"/>
                <a:gd name="connsiteX11" fmla="*/ 4128 w 238725"/>
                <a:gd name="connsiteY11" fmla="*/ 1079920 h 1079920"/>
                <a:gd name="connsiteX12" fmla="*/ 3413 w 238725"/>
                <a:gd name="connsiteY12" fmla="*/ 1011968 h 1079920"/>
                <a:gd name="connsiteX13" fmla="*/ 1 w 238725"/>
                <a:gd name="connsiteY13" fmla="*/ 218572 h 1079920"/>
                <a:gd name="connsiteX14" fmla="*/ 203767 w 238725"/>
                <a:gd name="connsiteY14" fmla="*/ 6142 h 1079920"/>
                <a:gd name="connsiteX0" fmla="*/ 203767 w 238725"/>
                <a:gd name="connsiteY0" fmla="*/ 6142 h 1079920"/>
                <a:gd name="connsiteX1" fmla="*/ 237357 w 238725"/>
                <a:gd name="connsiteY1" fmla="*/ 65858 h 1079920"/>
                <a:gd name="connsiteX2" fmla="*/ 188838 w 238725"/>
                <a:gd name="connsiteY2" fmla="*/ 155431 h 1079920"/>
                <a:gd name="connsiteX3" fmla="*/ 79051 w 238725"/>
                <a:gd name="connsiteY3" fmla="*/ 281549 h 1079920"/>
                <a:gd name="connsiteX4" fmla="*/ 111249 w 238725"/>
                <a:gd name="connsiteY4" fmla="*/ 363113 h 1079920"/>
                <a:gd name="connsiteX5" fmla="*/ 158717 w 238725"/>
                <a:gd name="connsiteY5" fmla="*/ 420947 h 1079920"/>
                <a:gd name="connsiteX6" fmla="*/ 142369 w 238725"/>
                <a:gd name="connsiteY6" fmla="*/ 515409 h 1079920"/>
                <a:gd name="connsiteX7" fmla="*/ 80339 w 238725"/>
                <a:gd name="connsiteY7" fmla="*/ 592997 h 1079920"/>
                <a:gd name="connsiteX8" fmla="*/ 80812 w 238725"/>
                <a:gd name="connsiteY8" fmla="*/ 779031 h 1079920"/>
                <a:gd name="connsiteX9" fmla="*/ 76055 w 238725"/>
                <a:gd name="connsiteY9" fmla="*/ 1017501 h 1079920"/>
                <a:gd name="connsiteX10" fmla="*/ 75516 w 238725"/>
                <a:gd name="connsiteY10" fmla="*/ 1079920 h 1079920"/>
                <a:gd name="connsiteX11" fmla="*/ 4128 w 238725"/>
                <a:gd name="connsiteY11" fmla="*/ 1079920 h 1079920"/>
                <a:gd name="connsiteX12" fmla="*/ 3413 w 238725"/>
                <a:gd name="connsiteY12" fmla="*/ 1011968 h 1079920"/>
                <a:gd name="connsiteX13" fmla="*/ 1 w 238725"/>
                <a:gd name="connsiteY13" fmla="*/ 218572 h 1079920"/>
                <a:gd name="connsiteX14" fmla="*/ 203767 w 238725"/>
                <a:gd name="connsiteY14" fmla="*/ 6142 h 1079920"/>
                <a:gd name="connsiteX0" fmla="*/ 203767 w 238725"/>
                <a:gd name="connsiteY0" fmla="*/ 6142 h 1079920"/>
                <a:gd name="connsiteX1" fmla="*/ 237357 w 238725"/>
                <a:gd name="connsiteY1" fmla="*/ 65858 h 1079920"/>
                <a:gd name="connsiteX2" fmla="*/ 188838 w 238725"/>
                <a:gd name="connsiteY2" fmla="*/ 155431 h 1079920"/>
                <a:gd name="connsiteX3" fmla="*/ 79051 w 238725"/>
                <a:gd name="connsiteY3" fmla="*/ 281549 h 1079920"/>
                <a:gd name="connsiteX4" fmla="*/ 111249 w 238725"/>
                <a:gd name="connsiteY4" fmla="*/ 363113 h 1079920"/>
                <a:gd name="connsiteX5" fmla="*/ 182297 w 238725"/>
                <a:gd name="connsiteY5" fmla="*/ 420947 h 1079920"/>
                <a:gd name="connsiteX6" fmla="*/ 142369 w 238725"/>
                <a:gd name="connsiteY6" fmla="*/ 515409 h 1079920"/>
                <a:gd name="connsiteX7" fmla="*/ 80339 w 238725"/>
                <a:gd name="connsiteY7" fmla="*/ 592997 h 1079920"/>
                <a:gd name="connsiteX8" fmla="*/ 80812 w 238725"/>
                <a:gd name="connsiteY8" fmla="*/ 779031 h 1079920"/>
                <a:gd name="connsiteX9" fmla="*/ 76055 w 238725"/>
                <a:gd name="connsiteY9" fmla="*/ 1017501 h 1079920"/>
                <a:gd name="connsiteX10" fmla="*/ 75516 w 238725"/>
                <a:gd name="connsiteY10" fmla="*/ 1079920 h 1079920"/>
                <a:gd name="connsiteX11" fmla="*/ 4128 w 238725"/>
                <a:gd name="connsiteY11" fmla="*/ 1079920 h 1079920"/>
                <a:gd name="connsiteX12" fmla="*/ 3413 w 238725"/>
                <a:gd name="connsiteY12" fmla="*/ 1011968 h 1079920"/>
                <a:gd name="connsiteX13" fmla="*/ 1 w 238725"/>
                <a:gd name="connsiteY13" fmla="*/ 218572 h 1079920"/>
                <a:gd name="connsiteX14" fmla="*/ 203767 w 238725"/>
                <a:gd name="connsiteY14" fmla="*/ 6142 h 1079920"/>
                <a:gd name="connsiteX0" fmla="*/ 203767 w 238725"/>
                <a:gd name="connsiteY0" fmla="*/ 6142 h 1079920"/>
                <a:gd name="connsiteX1" fmla="*/ 237357 w 238725"/>
                <a:gd name="connsiteY1" fmla="*/ 65858 h 1079920"/>
                <a:gd name="connsiteX2" fmla="*/ 188838 w 238725"/>
                <a:gd name="connsiteY2" fmla="*/ 155431 h 1079920"/>
                <a:gd name="connsiteX3" fmla="*/ 79051 w 238725"/>
                <a:gd name="connsiteY3" fmla="*/ 281549 h 1079920"/>
                <a:gd name="connsiteX4" fmla="*/ 111249 w 238725"/>
                <a:gd name="connsiteY4" fmla="*/ 363113 h 1079920"/>
                <a:gd name="connsiteX5" fmla="*/ 182297 w 238725"/>
                <a:gd name="connsiteY5" fmla="*/ 420947 h 1079920"/>
                <a:gd name="connsiteX6" fmla="*/ 152849 w 238725"/>
                <a:gd name="connsiteY6" fmla="*/ 524489 h 1079920"/>
                <a:gd name="connsiteX7" fmla="*/ 80339 w 238725"/>
                <a:gd name="connsiteY7" fmla="*/ 592997 h 1079920"/>
                <a:gd name="connsiteX8" fmla="*/ 80812 w 238725"/>
                <a:gd name="connsiteY8" fmla="*/ 779031 h 1079920"/>
                <a:gd name="connsiteX9" fmla="*/ 76055 w 238725"/>
                <a:gd name="connsiteY9" fmla="*/ 1017501 h 1079920"/>
                <a:gd name="connsiteX10" fmla="*/ 75516 w 238725"/>
                <a:gd name="connsiteY10" fmla="*/ 1079920 h 1079920"/>
                <a:gd name="connsiteX11" fmla="*/ 4128 w 238725"/>
                <a:gd name="connsiteY11" fmla="*/ 1079920 h 1079920"/>
                <a:gd name="connsiteX12" fmla="*/ 3413 w 238725"/>
                <a:gd name="connsiteY12" fmla="*/ 1011968 h 1079920"/>
                <a:gd name="connsiteX13" fmla="*/ 1 w 238725"/>
                <a:gd name="connsiteY13" fmla="*/ 218572 h 1079920"/>
                <a:gd name="connsiteX14" fmla="*/ 203767 w 238725"/>
                <a:gd name="connsiteY14" fmla="*/ 6142 h 1079920"/>
                <a:gd name="connsiteX0" fmla="*/ 203767 w 238725"/>
                <a:gd name="connsiteY0" fmla="*/ 6142 h 1079920"/>
                <a:gd name="connsiteX1" fmla="*/ 237357 w 238725"/>
                <a:gd name="connsiteY1" fmla="*/ 65858 h 1079920"/>
                <a:gd name="connsiteX2" fmla="*/ 188838 w 238725"/>
                <a:gd name="connsiteY2" fmla="*/ 155431 h 1079920"/>
                <a:gd name="connsiteX3" fmla="*/ 79051 w 238725"/>
                <a:gd name="connsiteY3" fmla="*/ 281549 h 1079920"/>
                <a:gd name="connsiteX4" fmla="*/ 111249 w 238725"/>
                <a:gd name="connsiteY4" fmla="*/ 349492 h 1079920"/>
                <a:gd name="connsiteX5" fmla="*/ 182297 w 238725"/>
                <a:gd name="connsiteY5" fmla="*/ 420947 h 1079920"/>
                <a:gd name="connsiteX6" fmla="*/ 152849 w 238725"/>
                <a:gd name="connsiteY6" fmla="*/ 524489 h 1079920"/>
                <a:gd name="connsiteX7" fmla="*/ 80339 w 238725"/>
                <a:gd name="connsiteY7" fmla="*/ 592997 h 1079920"/>
                <a:gd name="connsiteX8" fmla="*/ 80812 w 238725"/>
                <a:gd name="connsiteY8" fmla="*/ 779031 h 1079920"/>
                <a:gd name="connsiteX9" fmla="*/ 76055 w 238725"/>
                <a:gd name="connsiteY9" fmla="*/ 1017501 h 1079920"/>
                <a:gd name="connsiteX10" fmla="*/ 75516 w 238725"/>
                <a:gd name="connsiteY10" fmla="*/ 1079920 h 1079920"/>
                <a:gd name="connsiteX11" fmla="*/ 4128 w 238725"/>
                <a:gd name="connsiteY11" fmla="*/ 1079920 h 1079920"/>
                <a:gd name="connsiteX12" fmla="*/ 3413 w 238725"/>
                <a:gd name="connsiteY12" fmla="*/ 1011968 h 1079920"/>
                <a:gd name="connsiteX13" fmla="*/ 1 w 238725"/>
                <a:gd name="connsiteY13" fmla="*/ 218572 h 1079920"/>
                <a:gd name="connsiteX14" fmla="*/ 203767 w 238725"/>
                <a:gd name="connsiteY14" fmla="*/ 6142 h 1079920"/>
                <a:gd name="connsiteX0" fmla="*/ 203767 w 238725"/>
                <a:gd name="connsiteY0" fmla="*/ 6142 h 1079920"/>
                <a:gd name="connsiteX1" fmla="*/ 237357 w 238725"/>
                <a:gd name="connsiteY1" fmla="*/ 65858 h 1079920"/>
                <a:gd name="connsiteX2" fmla="*/ 188838 w 238725"/>
                <a:gd name="connsiteY2" fmla="*/ 155431 h 1079920"/>
                <a:gd name="connsiteX3" fmla="*/ 79051 w 238725"/>
                <a:gd name="connsiteY3" fmla="*/ 281549 h 1079920"/>
                <a:gd name="connsiteX4" fmla="*/ 111249 w 238725"/>
                <a:gd name="connsiteY4" fmla="*/ 349492 h 1079920"/>
                <a:gd name="connsiteX5" fmla="*/ 182297 w 238725"/>
                <a:gd name="connsiteY5" fmla="*/ 420947 h 1079920"/>
                <a:gd name="connsiteX6" fmla="*/ 152849 w 238725"/>
                <a:gd name="connsiteY6" fmla="*/ 524489 h 1079920"/>
                <a:gd name="connsiteX7" fmla="*/ 80339 w 238725"/>
                <a:gd name="connsiteY7" fmla="*/ 592997 h 1079920"/>
                <a:gd name="connsiteX8" fmla="*/ 80812 w 238725"/>
                <a:gd name="connsiteY8" fmla="*/ 779031 h 1079920"/>
                <a:gd name="connsiteX9" fmla="*/ 76055 w 238725"/>
                <a:gd name="connsiteY9" fmla="*/ 1017501 h 1079920"/>
                <a:gd name="connsiteX10" fmla="*/ 75516 w 238725"/>
                <a:gd name="connsiteY10" fmla="*/ 1079920 h 1079920"/>
                <a:gd name="connsiteX11" fmla="*/ 4128 w 238725"/>
                <a:gd name="connsiteY11" fmla="*/ 1079920 h 1079920"/>
                <a:gd name="connsiteX12" fmla="*/ 3413 w 238725"/>
                <a:gd name="connsiteY12" fmla="*/ 1011968 h 1079920"/>
                <a:gd name="connsiteX13" fmla="*/ 1 w 238725"/>
                <a:gd name="connsiteY13" fmla="*/ 218572 h 1079920"/>
                <a:gd name="connsiteX14" fmla="*/ 203767 w 238725"/>
                <a:gd name="connsiteY14" fmla="*/ 6142 h 1079920"/>
                <a:gd name="connsiteX0" fmla="*/ 203767 w 238725"/>
                <a:gd name="connsiteY0" fmla="*/ 6142 h 1079920"/>
                <a:gd name="connsiteX1" fmla="*/ 237357 w 238725"/>
                <a:gd name="connsiteY1" fmla="*/ 65858 h 1079920"/>
                <a:gd name="connsiteX2" fmla="*/ 188838 w 238725"/>
                <a:gd name="connsiteY2" fmla="*/ 155431 h 1079920"/>
                <a:gd name="connsiteX3" fmla="*/ 79051 w 238725"/>
                <a:gd name="connsiteY3" fmla="*/ 281549 h 1079920"/>
                <a:gd name="connsiteX4" fmla="*/ 111249 w 238725"/>
                <a:gd name="connsiteY4" fmla="*/ 349492 h 1079920"/>
                <a:gd name="connsiteX5" fmla="*/ 182297 w 238725"/>
                <a:gd name="connsiteY5" fmla="*/ 420947 h 1079920"/>
                <a:gd name="connsiteX6" fmla="*/ 152849 w 238725"/>
                <a:gd name="connsiteY6" fmla="*/ 524489 h 1079920"/>
                <a:gd name="connsiteX7" fmla="*/ 80339 w 238725"/>
                <a:gd name="connsiteY7" fmla="*/ 592997 h 1079920"/>
                <a:gd name="connsiteX8" fmla="*/ 80812 w 238725"/>
                <a:gd name="connsiteY8" fmla="*/ 779031 h 1079920"/>
                <a:gd name="connsiteX9" fmla="*/ 76055 w 238725"/>
                <a:gd name="connsiteY9" fmla="*/ 1017501 h 1079920"/>
                <a:gd name="connsiteX10" fmla="*/ 75516 w 238725"/>
                <a:gd name="connsiteY10" fmla="*/ 1079920 h 1079920"/>
                <a:gd name="connsiteX11" fmla="*/ 4128 w 238725"/>
                <a:gd name="connsiteY11" fmla="*/ 1079920 h 1079920"/>
                <a:gd name="connsiteX12" fmla="*/ 3413 w 238725"/>
                <a:gd name="connsiteY12" fmla="*/ 1011968 h 1079920"/>
                <a:gd name="connsiteX13" fmla="*/ 1 w 238725"/>
                <a:gd name="connsiteY13" fmla="*/ 218572 h 1079920"/>
                <a:gd name="connsiteX14" fmla="*/ 203767 w 238725"/>
                <a:gd name="connsiteY14" fmla="*/ 6142 h 1079920"/>
                <a:gd name="connsiteX0" fmla="*/ 203767 w 238725"/>
                <a:gd name="connsiteY0" fmla="*/ 6142 h 1079920"/>
                <a:gd name="connsiteX1" fmla="*/ 237357 w 238725"/>
                <a:gd name="connsiteY1" fmla="*/ 65858 h 1079920"/>
                <a:gd name="connsiteX2" fmla="*/ 188838 w 238725"/>
                <a:gd name="connsiteY2" fmla="*/ 155431 h 1079920"/>
                <a:gd name="connsiteX3" fmla="*/ 79051 w 238725"/>
                <a:gd name="connsiteY3" fmla="*/ 281549 h 1079920"/>
                <a:gd name="connsiteX4" fmla="*/ 111249 w 238725"/>
                <a:gd name="connsiteY4" fmla="*/ 349492 h 1079920"/>
                <a:gd name="connsiteX5" fmla="*/ 182297 w 238725"/>
                <a:gd name="connsiteY5" fmla="*/ 420947 h 1079920"/>
                <a:gd name="connsiteX6" fmla="*/ 152849 w 238725"/>
                <a:gd name="connsiteY6" fmla="*/ 524489 h 1079920"/>
                <a:gd name="connsiteX7" fmla="*/ 80339 w 238725"/>
                <a:gd name="connsiteY7" fmla="*/ 592997 h 1079920"/>
                <a:gd name="connsiteX8" fmla="*/ 80812 w 238725"/>
                <a:gd name="connsiteY8" fmla="*/ 779031 h 1079920"/>
                <a:gd name="connsiteX9" fmla="*/ 76055 w 238725"/>
                <a:gd name="connsiteY9" fmla="*/ 1017501 h 1079920"/>
                <a:gd name="connsiteX10" fmla="*/ 75516 w 238725"/>
                <a:gd name="connsiteY10" fmla="*/ 1079920 h 1079920"/>
                <a:gd name="connsiteX11" fmla="*/ 4128 w 238725"/>
                <a:gd name="connsiteY11" fmla="*/ 1079920 h 1079920"/>
                <a:gd name="connsiteX12" fmla="*/ 3413 w 238725"/>
                <a:gd name="connsiteY12" fmla="*/ 1011968 h 1079920"/>
                <a:gd name="connsiteX13" fmla="*/ 1 w 238725"/>
                <a:gd name="connsiteY13" fmla="*/ 218572 h 1079920"/>
                <a:gd name="connsiteX14" fmla="*/ 203767 w 238725"/>
                <a:gd name="connsiteY14" fmla="*/ 6142 h 1079920"/>
                <a:gd name="connsiteX0" fmla="*/ 203767 w 238725"/>
                <a:gd name="connsiteY0" fmla="*/ 6142 h 1079920"/>
                <a:gd name="connsiteX1" fmla="*/ 237357 w 238725"/>
                <a:gd name="connsiteY1" fmla="*/ 65858 h 1079920"/>
                <a:gd name="connsiteX2" fmla="*/ 188838 w 238725"/>
                <a:gd name="connsiteY2" fmla="*/ 155431 h 1079920"/>
                <a:gd name="connsiteX3" fmla="*/ 79051 w 238725"/>
                <a:gd name="connsiteY3" fmla="*/ 281549 h 1079920"/>
                <a:gd name="connsiteX4" fmla="*/ 111249 w 238725"/>
                <a:gd name="connsiteY4" fmla="*/ 349492 h 1079920"/>
                <a:gd name="connsiteX5" fmla="*/ 182297 w 238725"/>
                <a:gd name="connsiteY5" fmla="*/ 420947 h 1079920"/>
                <a:gd name="connsiteX6" fmla="*/ 152849 w 238725"/>
                <a:gd name="connsiteY6" fmla="*/ 524489 h 1079920"/>
                <a:gd name="connsiteX7" fmla="*/ 80339 w 238725"/>
                <a:gd name="connsiteY7" fmla="*/ 592997 h 1079920"/>
                <a:gd name="connsiteX8" fmla="*/ 80812 w 238725"/>
                <a:gd name="connsiteY8" fmla="*/ 779031 h 1079920"/>
                <a:gd name="connsiteX9" fmla="*/ 76055 w 238725"/>
                <a:gd name="connsiteY9" fmla="*/ 1017501 h 1079920"/>
                <a:gd name="connsiteX10" fmla="*/ 75516 w 238725"/>
                <a:gd name="connsiteY10" fmla="*/ 1079920 h 1079920"/>
                <a:gd name="connsiteX11" fmla="*/ 4128 w 238725"/>
                <a:gd name="connsiteY11" fmla="*/ 1079920 h 1079920"/>
                <a:gd name="connsiteX12" fmla="*/ 3413 w 238725"/>
                <a:gd name="connsiteY12" fmla="*/ 1011968 h 1079920"/>
                <a:gd name="connsiteX13" fmla="*/ 1 w 238725"/>
                <a:gd name="connsiteY13" fmla="*/ 218572 h 1079920"/>
                <a:gd name="connsiteX14" fmla="*/ 203767 w 238725"/>
                <a:gd name="connsiteY14" fmla="*/ 6142 h 1079920"/>
                <a:gd name="connsiteX0" fmla="*/ 203767 w 238725"/>
                <a:gd name="connsiteY0" fmla="*/ 6142 h 1079920"/>
                <a:gd name="connsiteX1" fmla="*/ 237357 w 238725"/>
                <a:gd name="connsiteY1" fmla="*/ 65858 h 1079920"/>
                <a:gd name="connsiteX2" fmla="*/ 188838 w 238725"/>
                <a:gd name="connsiteY2" fmla="*/ 155431 h 1079920"/>
                <a:gd name="connsiteX3" fmla="*/ 79051 w 238725"/>
                <a:gd name="connsiteY3" fmla="*/ 281549 h 1079920"/>
                <a:gd name="connsiteX4" fmla="*/ 111249 w 238725"/>
                <a:gd name="connsiteY4" fmla="*/ 349492 h 1079920"/>
                <a:gd name="connsiteX5" fmla="*/ 182297 w 238725"/>
                <a:gd name="connsiteY5" fmla="*/ 420947 h 1079920"/>
                <a:gd name="connsiteX6" fmla="*/ 142369 w 238725"/>
                <a:gd name="connsiteY6" fmla="*/ 524489 h 1079920"/>
                <a:gd name="connsiteX7" fmla="*/ 80339 w 238725"/>
                <a:gd name="connsiteY7" fmla="*/ 592997 h 1079920"/>
                <a:gd name="connsiteX8" fmla="*/ 80812 w 238725"/>
                <a:gd name="connsiteY8" fmla="*/ 779031 h 1079920"/>
                <a:gd name="connsiteX9" fmla="*/ 76055 w 238725"/>
                <a:gd name="connsiteY9" fmla="*/ 1017501 h 1079920"/>
                <a:gd name="connsiteX10" fmla="*/ 75516 w 238725"/>
                <a:gd name="connsiteY10" fmla="*/ 1079920 h 1079920"/>
                <a:gd name="connsiteX11" fmla="*/ 4128 w 238725"/>
                <a:gd name="connsiteY11" fmla="*/ 1079920 h 1079920"/>
                <a:gd name="connsiteX12" fmla="*/ 3413 w 238725"/>
                <a:gd name="connsiteY12" fmla="*/ 1011968 h 1079920"/>
                <a:gd name="connsiteX13" fmla="*/ 1 w 238725"/>
                <a:gd name="connsiteY13" fmla="*/ 218572 h 1079920"/>
                <a:gd name="connsiteX14" fmla="*/ 203767 w 238725"/>
                <a:gd name="connsiteY14" fmla="*/ 6142 h 1079920"/>
                <a:gd name="connsiteX0" fmla="*/ 203767 w 238725"/>
                <a:gd name="connsiteY0" fmla="*/ 6142 h 1079920"/>
                <a:gd name="connsiteX1" fmla="*/ 237357 w 238725"/>
                <a:gd name="connsiteY1" fmla="*/ 65858 h 1079920"/>
                <a:gd name="connsiteX2" fmla="*/ 188838 w 238725"/>
                <a:gd name="connsiteY2" fmla="*/ 155431 h 1079920"/>
                <a:gd name="connsiteX3" fmla="*/ 97391 w 238725"/>
                <a:gd name="connsiteY3" fmla="*/ 281549 h 1079920"/>
                <a:gd name="connsiteX4" fmla="*/ 111249 w 238725"/>
                <a:gd name="connsiteY4" fmla="*/ 349492 h 1079920"/>
                <a:gd name="connsiteX5" fmla="*/ 182297 w 238725"/>
                <a:gd name="connsiteY5" fmla="*/ 420947 h 1079920"/>
                <a:gd name="connsiteX6" fmla="*/ 142369 w 238725"/>
                <a:gd name="connsiteY6" fmla="*/ 524489 h 1079920"/>
                <a:gd name="connsiteX7" fmla="*/ 80339 w 238725"/>
                <a:gd name="connsiteY7" fmla="*/ 592997 h 1079920"/>
                <a:gd name="connsiteX8" fmla="*/ 80812 w 238725"/>
                <a:gd name="connsiteY8" fmla="*/ 779031 h 1079920"/>
                <a:gd name="connsiteX9" fmla="*/ 76055 w 238725"/>
                <a:gd name="connsiteY9" fmla="*/ 1017501 h 1079920"/>
                <a:gd name="connsiteX10" fmla="*/ 75516 w 238725"/>
                <a:gd name="connsiteY10" fmla="*/ 1079920 h 1079920"/>
                <a:gd name="connsiteX11" fmla="*/ 4128 w 238725"/>
                <a:gd name="connsiteY11" fmla="*/ 1079920 h 1079920"/>
                <a:gd name="connsiteX12" fmla="*/ 3413 w 238725"/>
                <a:gd name="connsiteY12" fmla="*/ 1011968 h 1079920"/>
                <a:gd name="connsiteX13" fmla="*/ 1 w 238725"/>
                <a:gd name="connsiteY13" fmla="*/ 218572 h 1079920"/>
                <a:gd name="connsiteX14" fmla="*/ 203767 w 238725"/>
                <a:gd name="connsiteY14" fmla="*/ 6142 h 1079920"/>
                <a:gd name="connsiteX0" fmla="*/ 203767 w 237656"/>
                <a:gd name="connsiteY0" fmla="*/ 6392 h 1080170"/>
                <a:gd name="connsiteX1" fmla="*/ 237357 w 237656"/>
                <a:gd name="connsiteY1" fmla="*/ 66108 h 1080170"/>
                <a:gd name="connsiteX2" fmla="*/ 212419 w 237656"/>
                <a:gd name="connsiteY2" fmla="*/ 176112 h 1080170"/>
                <a:gd name="connsiteX3" fmla="*/ 97391 w 237656"/>
                <a:gd name="connsiteY3" fmla="*/ 281799 h 1080170"/>
                <a:gd name="connsiteX4" fmla="*/ 111249 w 237656"/>
                <a:gd name="connsiteY4" fmla="*/ 349742 h 1080170"/>
                <a:gd name="connsiteX5" fmla="*/ 182297 w 237656"/>
                <a:gd name="connsiteY5" fmla="*/ 421197 h 1080170"/>
                <a:gd name="connsiteX6" fmla="*/ 142369 w 237656"/>
                <a:gd name="connsiteY6" fmla="*/ 524739 h 1080170"/>
                <a:gd name="connsiteX7" fmla="*/ 80339 w 237656"/>
                <a:gd name="connsiteY7" fmla="*/ 593247 h 1080170"/>
                <a:gd name="connsiteX8" fmla="*/ 80812 w 237656"/>
                <a:gd name="connsiteY8" fmla="*/ 779281 h 1080170"/>
                <a:gd name="connsiteX9" fmla="*/ 76055 w 237656"/>
                <a:gd name="connsiteY9" fmla="*/ 1017751 h 1080170"/>
                <a:gd name="connsiteX10" fmla="*/ 75516 w 237656"/>
                <a:gd name="connsiteY10" fmla="*/ 1080170 h 1080170"/>
                <a:gd name="connsiteX11" fmla="*/ 4128 w 237656"/>
                <a:gd name="connsiteY11" fmla="*/ 1080170 h 1080170"/>
                <a:gd name="connsiteX12" fmla="*/ 3413 w 237656"/>
                <a:gd name="connsiteY12" fmla="*/ 1012218 h 1080170"/>
                <a:gd name="connsiteX13" fmla="*/ 1 w 237656"/>
                <a:gd name="connsiteY13" fmla="*/ 218822 h 1080170"/>
                <a:gd name="connsiteX14" fmla="*/ 203767 w 237656"/>
                <a:gd name="connsiteY14" fmla="*/ 6392 h 1080170"/>
                <a:gd name="connsiteX0" fmla="*/ 203767 w 239706"/>
                <a:gd name="connsiteY0" fmla="*/ 6392 h 1080170"/>
                <a:gd name="connsiteX1" fmla="*/ 237357 w 239706"/>
                <a:gd name="connsiteY1" fmla="*/ 66108 h 1080170"/>
                <a:gd name="connsiteX2" fmla="*/ 212419 w 239706"/>
                <a:gd name="connsiteY2" fmla="*/ 176112 h 1080170"/>
                <a:gd name="connsiteX3" fmla="*/ 97391 w 239706"/>
                <a:gd name="connsiteY3" fmla="*/ 281799 h 1080170"/>
                <a:gd name="connsiteX4" fmla="*/ 111249 w 239706"/>
                <a:gd name="connsiteY4" fmla="*/ 349742 h 1080170"/>
                <a:gd name="connsiteX5" fmla="*/ 182297 w 239706"/>
                <a:gd name="connsiteY5" fmla="*/ 421197 h 1080170"/>
                <a:gd name="connsiteX6" fmla="*/ 142369 w 239706"/>
                <a:gd name="connsiteY6" fmla="*/ 524739 h 1080170"/>
                <a:gd name="connsiteX7" fmla="*/ 80339 w 239706"/>
                <a:gd name="connsiteY7" fmla="*/ 593247 h 1080170"/>
                <a:gd name="connsiteX8" fmla="*/ 80812 w 239706"/>
                <a:gd name="connsiteY8" fmla="*/ 779281 h 1080170"/>
                <a:gd name="connsiteX9" fmla="*/ 76055 w 239706"/>
                <a:gd name="connsiteY9" fmla="*/ 1017751 h 1080170"/>
                <a:gd name="connsiteX10" fmla="*/ 75516 w 239706"/>
                <a:gd name="connsiteY10" fmla="*/ 1080170 h 1080170"/>
                <a:gd name="connsiteX11" fmla="*/ 4128 w 239706"/>
                <a:gd name="connsiteY11" fmla="*/ 1080170 h 1080170"/>
                <a:gd name="connsiteX12" fmla="*/ 3413 w 239706"/>
                <a:gd name="connsiteY12" fmla="*/ 1012218 h 1080170"/>
                <a:gd name="connsiteX13" fmla="*/ 1 w 239706"/>
                <a:gd name="connsiteY13" fmla="*/ 218822 h 1080170"/>
                <a:gd name="connsiteX14" fmla="*/ 203767 w 239706"/>
                <a:gd name="connsiteY14" fmla="*/ 6392 h 1080170"/>
                <a:gd name="connsiteX0" fmla="*/ 203767 w 258388"/>
                <a:gd name="connsiteY0" fmla="*/ 1987 h 1075765"/>
                <a:gd name="connsiteX1" fmla="*/ 258317 w 258388"/>
                <a:gd name="connsiteY1" fmla="*/ 111647 h 1075765"/>
                <a:gd name="connsiteX2" fmla="*/ 212419 w 258388"/>
                <a:gd name="connsiteY2" fmla="*/ 171707 h 1075765"/>
                <a:gd name="connsiteX3" fmla="*/ 97391 w 258388"/>
                <a:gd name="connsiteY3" fmla="*/ 277394 h 1075765"/>
                <a:gd name="connsiteX4" fmla="*/ 111249 w 258388"/>
                <a:gd name="connsiteY4" fmla="*/ 345337 h 1075765"/>
                <a:gd name="connsiteX5" fmla="*/ 182297 w 258388"/>
                <a:gd name="connsiteY5" fmla="*/ 416792 h 1075765"/>
                <a:gd name="connsiteX6" fmla="*/ 142369 w 258388"/>
                <a:gd name="connsiteY6" fmla="*/ 520334 h 1075765"/>
                <a:gd name="connsiteX7" fmla="*/ 80339 w 258388"/>
                <a:gd name="connsiteY7" fmla="*/ 588842 h 1075765"/>
                <a:gd name="connsiteX8" fmla="*/ 80812 w 258388"/>
                <a:gd name="connsiteY8" fmla="*/ 774876 h 1075765"/>
                <a:gd name="connsiteX9" fmla="*/ 76055 w 258388"/>
                <a:gd name="connsiteY9" fmla="*/ 1013346 h 1075765"/>
                <a:gd name="connsiteX10" fmla="*/ 75516 w 258388"/>
                <a:gd name="connsiteY10" fmla="*/ 1075765 h 1075765"/>
                <a:gd name="connsiteX11" fmla="*/ 4128 w 258388"/>
                <a:gd name="connsiteY11" fmla="*/ 1075765 h 1075765"/>
                <a:gd name="connsiteX12" fmla="*/ 3413 w 258388"/>
                <a:gd name="connsiteY12" fmla="*/ 1007813 h 1075765"/>
                <a:gd name="connsiteX13" fmla="*/ 1 w 258388"/>
                <a:gd name="connsiteY13" fmla="*/ 214417 h 1075765"/>
                <a:gd name="connsiteX14" fmla="*/ 203767 w 258388"/>
                <a:gd name="connsiteY14" fmla="*/ 1987 h 1075765"/>
                <a:gd name="connsiteX0" fmla="*/ 203767 w 258593"/>
                <a:gd name="connsiteY0" fmla="*/ 2053 h 1075831"/>
                <a:gd name="connsiteX1" fmla="*/ 258317 w 258593"/>
                <a:gd name="connsiteY1" fmla="*/ 111713 h 1075831"/>
                <a:gd name="connsiteX2" fmla="*/ 188839 w 258593"/>
                <a:gd name="connsiteY2" fmla="*/ 194475 h 1075831"/>
                <a:gd name="connsiteX3" fmla="*/ 97391 w 258593"/>
                <a:gd name="connsiteY3" fmla="*/ 277460 h 1075831"/>
                <a:gd name="connsiteX4" fmla="*/ 111249 w 258593"/>
                <a:gd name="connsiteY4" fmla="*/ 345403 h 1075831"/>
                <a:gd name="connsiteX5" fmla="*/ 182297 w 258593"/>
                <a:gd name="connsiteY5" fmla="*/ 416858 h 1075831"/>
                <a:gd name="connsiteX6" fmla="*/ 142369 w 258593"/>
                <a:gd name="connsiteY6" fmla="*/ 520400 h 1075831"/>
                <a:gd name="connsiteX7" fmla="*/ 80339 w 258593"/>
                <a:gd name="connsiteY7" fmla="*/ 588908 h 1075831"/>
                <a:gd name="connsiteX8" fmla="*/ 80812 w 258593"/>
                <a:gd name="connsiteY8" fmla="*/ 774942 h 1075831"/>
                <a:gd name="connsiteX9" fmla="*/ 76055 w 258593"/>
                <a:gd name="connsiteY9" fmla="*/ 1013412 h 1075831"/>
                <a:gd name="connsiteX10" fmla="*/ 75516 w 258593"/>
                <a:gd name="connsiteY10" fmla="*/ 1075831 h 1075831"/>
                <a:gd name="connsiteX11" fmla="*/ 4128 w 258593"/>
                <a:gd name="connsiteY11" fmla="*/ 1075831 h 1075831"/>
                <a:gd name="connsiteX12" fmla="*/ 3413 w 258593"/>
                <a:gd name="connsiteY12" fmla="*/ 1007879 h 1075831"/>
                <a:gd name="connsiteX13" fmla="*/ 1 w 258593"/>
                <a:gd name="connsiteY13" fmla="*/ 214483 h 1075831"/>
                <a:gd name="connsiteX14" fmla="*/ 203767 w 258593"/>
                <a:gd name="connsiteY14" fmla="*/ 2053 h 1075831"/>
                <a:gd name="connsiteX0" fmla="*/ 201147 w 258488"/>
                <a:gd name="connsiteY0" fmla="*/ 3343 h 1027177"/>
                <a:gd name="connsiteX1" fmla="*/ 258317 w 258488"/>
                <a:gd name="connsiteY1" fmla="*/ 63059 h 1027177"/>
                <a:gd name="connsiteX2" fmla="*/ 188839 w 258488"/>
                <a:gd name="connsiteY2" fmla="*/ 145821 h 1027177"/>
                <a:gd name="connsiteX3" fmla="*/ 97391 w 258488"/>
                <a:gd name="connsiteY3" fmla="*/ 228806 h 1027177"/>
                <a:gd name="connsiteX4" fmla="*/ 111249 w 258488"/>
                <a:gd name="connsiteY4" fmla="*/ 296749 h 1027177"/>
                <a:gd name="connsiteX5" fmla="*/ 182297 w 258488"/>
                <a:gd name="connsiteY5" fmla="*/ 368204 h 1027177"/>
                <a:gd name="connsiteX6" fmla="*/ 142369 w 258488"/>
                <a:gd name="connsiteY6" fmla="*/ 471746 h 1027177"/>
                <a:gd name="connsiteX7" fmla="*/ 80339 w 258488"/>
                <a:gd name="connsiteY7" fmla="*/ 540254 h 1027177"/>
                <a:gd name="connsiteX8" fmla="*/ 80812 w 258488"/>
                <a:gd name="connsiteY8" fmla="*/ 726288 h 1027177"/>
                <a:gd name="connsiteX9" fmla="*/ 76055 w 258488"/>
                <a:gd name="connsiteY9" fmla="*/ 964758 h 1027177"/>
                <a:gd name="connsiteX10" fmla="*/ 75516 w 258488"/>
                <a:gd name="connsiteY10" fmla="*/ 1027177 h 1027177"/>
                <a:gd name="connsiteX11" fmla="*/ 4128 w 258488"/>
                <a:gd name="connsiteY11" fmla="*/ 1027177 h 1027177"/>
                <a:gd name="connsiteX12" fmla="*/ 3413 w 258488"/>
                <a:gd name="connsiteY12" fmla="*/ 959225 h 1027177"/>
                <a:gd name="connsiteX13" fmla="*/ 1 w 258488"/>
                <a:gd name="connsiteY13" fmla="*/ 165829 h 1027177"/>
                <a:gd name="connsiteX14" fmla="*/ 201147 w 258488"/>
                <a:gd name="connsiteY14" fmla="*/ 3343 h 1027177"/>
                <a:gd name="connsiteX0" fmla="*/ 182806 w 258334"/>
                <a:gd name="connsiteY0" fmla="*/ 2855 h 1040310"/>
                <a:gd name="connsiteX1" fmla="*/ 258317 w 258334"/>
                <a:gd name="connsiteY1" fmla="*/ 76192 h 1040310"/>
                <a:gd name="connsiteX2" fmla="*/ 188839 w 258334"/>
                <a:gd name="connsiteY2" fmla="*/ 158954 h 1040310"/>
                <a:gd name="connsiteX3" fmla="*/ 97391 w 258334"/>
                <a:gd name="connsiteY3" fmla="*/ 241939 h 1040310"/>
                <a:gd name="connsiteX4" fmla="*/ 111249 w 258334"/>
                <a:gd name="connsiteY4" fmla="*/ 309882 h 1040310"/>
                <a:gd name="connsiteX5" fmla="*/ 182297 w 258334"/>
                <a:gd name="connsiteY5" fmla="*/ 381337 h 1040310"/>
                <a:gd name="connsiteX6" fmla="*/ 142369 w 258334"/>
                <a:gd name="connsiteY6" fmla="*/ 484879 h 1040310"/>
                <a:gd name="connsiteX7" fmla="*/ 80339 w 258334"/>
                <a:gd name="connsiteY7" fmla="*/ 553387 h 1040310"/>
                <a:gd name="connsiteX8" fmla="*/ 80812 w 258334"/>
                <a:gd name="connsiteY8" fmla="*/ 739421 h 1040310"/>
                <a:gd name="connsiteX9" fmla="*/ 76055 w 258334"/>
                <a:gd name="connsiteY9" fmla="*/ 977891 h 1040310"/>
                <a:gd name="connsiteX10" fmla="*/ 75516 w 258334"/>
                <a:gd name="connsiteY10" fmla="*/ 1040310 h 1040310"/>
                <a:gd name="connsiteX11" fmla="*/ 4128 w 258334"/>
                <a:gd name="connsiteY11" fmla="*/ 1040310 h 1040310"/>
                <a:gd name="connsiteX12" fmla="*/ 3413 w 258334"/>
                <a:gd name="connsiteY12" fmla="*/ 972358 h 1040310"/>
                <a:gd name="connsiteX13" fmla="*/ 1 w 258334"/>
                <a:gd name="connsiteY13" fmla="*/ 178962 h 1040310"/>
                <a:gd name="connsiteX14" fmla="*/ 182806 w 258334"/>
                <a:gd name="connsiteY14" fmla="*/ 2855 h 1040310"/>
                <a:gd name="connsiteX0" fmla="*/ 182806 w 258334"/>
                <a:gd name="connsiteY0" fmla="*/ 3485 h 1040940"/>
                <a:gd name="connsiteX1" fmla="*/ 258317 w 258334"/>
                <a:gd name="connsiteY1" fmla="*/ 76822 h 1040940"/>
                <a:gd name="connsiteX2" fmla="*/ 188839 w 258334"/>
                <a:gd name="connsiteY2" fmla="*/ 159584 h 1040940"/>
                <a:gd name="connsiteX3" fmla="*/ 97391 w 258334"/>
                <a:gd name="connsiteY3" fmla="*/ 242569 h 1040940"/>
                <a:gd name="connsiteX4" fmla="*/ 111249 w 258334"/>
                <a:gd name="connsiteY4" fmla="*/ 310512 h 1040940"/>
                <a:gd name="connsiteX5" fmla="*/ 182297 w 258334"/>
                <a:gd name="connsiteY5" fmla="*/ 381967 h 1040940"/>
                <a:gd name="connsiteX6" fmla="*/ 142369 w 258334"/>
                <a:gd name="connsiteY6" fmla="*/ 485509 h 1040940"/>
                <a:gd name="connsiteX7" fmla="*/ 80339 w 258334"/>
                <a:gd name="connsiteY7" fmla="*/ 554017 h 1040940"/>
                <a:gd name="connsiteX8" fmla="*/ 80812 w 258334"/>
                <a:gd name="connsiteY8" fmla="*/ 740051 h 1040940"/>
                <a:gd name="connsiteX9" fmla="*/ 76055 w 258334"/>
                <a:gd name="connsiteY9" fmla="*/ 978521 h 1040940"/>
                <a:gd name="connsiteX10" fmla="*/ 75516 w 258334"/>
                <a:gd name="connsiteY10" fmla="*/ 1040940 h 1040940"/>
                <a:gd name="connsiteX11" fmla="*/ 4128 w 258334"/>
                <a:gd name="connsiteY11" fmla="*/ 1040940 h 1040940"/>
                <a:gd name="connsiteX12" fmla="*/ 3413 w 258334"/>
                <a:gd name="connsiteY12" fmla="*/ 972988 h 1040940"/>
                <a:gd name="connsiteX13" fmla="*/ 1 w 258334"/>
                <a:gd name="connsiteY13" fmla="*/ 179592 h 1040940"/>
                <a:gd name="connsiteX14" fmla="*/ 182806 w 258334"/>
                <a:gd name="connsiteY14" fmla="*/ 3485 h 1040940"/>
                <a:gd name="connsiteX0" fmla="*/ 182805 w 258333"/>
                <a:gd name="connsiteY0" fmla="*/ 3485 h 1040940"/>
                <a:gd name="connsiteX1" fmla="*/ 258316 w 258333"/>
                <a:gd name="connsiteY1" fmla="*/ 76822 h 1040940"/>
                <a:gd name="connsiteX2" fmla="*/ 188838 w 258333"/>
                <a:gd name="connsiteY2" fmla="*/ 159584 h 1040940"/>
                <a:gd name="connsiteX3" fmla="*/ 97390 w 258333"/>
                <a:gd name="connsiteY3" fmla="*/ 242569 h 1040940"/>
                <a:gd name="connsiteX4" fmla="*/ 111248 w 258333"/>
                <a:gd name="connsiteY4" fmla="*/ 310512 h 1040940"/>
                <a:gd name="connsiteX5" fmla="*/ 182296 w 258333"/>
                <a:gd name="connsiteY5" fmla="*/ 381967 h 1040940"/>
                <a:gd name="connsiteX6" fmla="*/ 142368 w 258333"/>
                <a:gd name="connsiteY6" fmla="*/ 485509 h 1040940"/>
                <a:gd name="connsiteX7" fmla="*/ 80338 w 258333"/>
                <a:gd name="connsiteY7" fmla="*/ 554017 h 1040940"/>
                <a:gd name="connsiteX8" fmla="*/ 80811 w 258333"/>
                <a:gd name="connsiteY8" fmla="*/ 740051 h 1040940"/>
                <a:gd name="connsiteX9" fmla="*/ 76054 w 258333"/>
                <a:gd name="connsiteY9" fmla="*/ 978521 h 1040940"/>
                <a:gd name="connsiteX10" fmla="*/ 75515 w 258333"/>
                <a:gd name="connsiteY10" fmla="*/ 1040940 h 1040940"/>
                <a:gd name="connsiteX11" fmla="*/ 4127 w 258333"/>
                <a:gd name="connsiteY11" fmla="*/ 1040940 h 1040940"/>
                <a:gd name="connsiteX12" fmla="*/ 3412 w 258333"/>
                <a:gd name="connsiteY12" fmla="*/ 972988 h 1040940"/>
                <a:gd name="connsiteX13" fmla="*/ 0 w 258333"/>
                <a:gd name="connsiteY13" fmla="*/ 179592 h 1040940"/>
                <a:gd name="connsiteX14" fmla="*/ 63279 w 258333"/>
                <a:gd name="connsiteY14" fmla="*/ 100996 h 1040940"/>
                <a:gd name="connsiteX15" fmla="*/ 182805 w 258333"/>
                <a:gd name="connsiteY15" fmla="*/ 3485 h 1040940"/>
                <a:gd name="connsiteX0" fmla="*/ 182805 w 258333"/>
                <a:gd name="connsiteY0" fmla="*/ 265 h 1037720"/>
                <a:gd name="connsiteX1" fmla="*/ 258316 w 258333"/>
                <a:gd name="connsiteY1" fmla="*/ 73602 h 1037720"/>
                <a:gd name="connsiteX2" fmla="*/ 188838 w 258333"/>
                <a:gd name="connsiteY2" fmla="*/ 156364 h 1037720"/>
                <a:gd name="connsiteX3" fmla="*/ 97390 w 258333"/>
                <a:gd name="connsiteY3" fmla="*/ 239349 h 1037720"/>
                <a:gd name="connsiteX4" fmla="*/ 111248 w 258333"/>
                <a:gd name="connsiteY4" fmla="*/ 307292 h 1037720"/>
                <a:gd name="connsiteX5" fmla="*/ 182296 w 258333"/>
                <a:gd name="connsiteY5" fmla="*/ 378747 h 1037720"/>
                <a:gd name="connsiteX6" fmla="*/ 142368 w 258333"/>
                <a:gd name="connsiteY6" fmla="*/ 482289 h 1037720"/>
                <a:gd name="connsiteX7" fmla="*/ 80338 w 258333"/>
                <a:gd name="connsiteY7" fmla="*/ 550797 h 1037720"/>
                <a:gd name="connsiteX8" fmla="*/ 80811 w 258333"/>
                <a:gd name="connsiteY8" fmla="*/ 736831 h 1037720"/>
                <a:gd name="connsiteX9" fmla="*/ 76054 w 258333"/>
                <a:gd name="connsiteY9" fmla="*/ 975301 h 1037720"/>
                <a:gd name="connsiteX10" fmla="*/ 75515 w 258333"/>
                <a:gd name="connsiteY10" fmla="*/ 1037720 h 1037720"/>
                <a:gd name="connsiteX11" fmla="*/ 4127 w 258333"/>
                <a:gd name="connsiteY11" fmla="*/ 1037720 h 1037720"/>
                <a:gd name="connsiteX12" fmla="*/ 3412 w 258333"/>
                <a:gd name="connsiteY12" fmla="*/ 969768 h 1037720"/>
                <a:gd name="connsiteX13" fmla="*/ 0 w 258333"/>
                <a:gd name="connsiteY13" fmla="*/ 176372 h 1037720"/>
                <a:gd name="connsiteX14" fmla="*/ 120920 w 258333"/>
                <a:gd name="connsiteY14" fmla="*/ 100046 h 1037720"/>
                <a:gd name="connsiteX15" fmla="*/ 182805 w 258333"/>
                <a:gd name="connsiteY15" fmla="*/ 265 h 1037720"/>
                <a:gd name="connsiteX0" fmla="*/ 182805 w 258333"/>
                <a:gd name="connsiteY0" fmla="*/ 187 h 1037642"/>
                <a:gd name="connsiteX1" fmla="*/ 258316 w 258333"/>
                <a:gd name="connsiteY1" fmla="*/ 73524 h 1037642"/>
                <a:gd name="connsiteX2" fmla="*/ 188838 w 258333"/>
                <a:gd name="connsiteY2" fmla="*/ 156286 h 1037642"/>
                <a:gd name="connsiteX3" fmla="*/ 97390 w 258333"/>
                <a:gd name="connsiteY3" fmla="*/ 239271 h 1037642"/>
                <a:gd name="connsiteX4" fmla="*/ 111248 w 258333"/>
                <a:gd name="connsiteY4" fmla="*/ 307214 h 1037642"/>
                <a:gd name="connsiteX5" fmla="*/ 182296 w 258333"/>
                <a:gd name="connsiteY5" fmla="*/ 378669 h 1037642"/>
                <a:gd name="connsiteX6" fmla="*/ 142368 w 258333"/>
                <a:gd name="connsiteY6" fmla="*/ 482211 h 1037642"/>
                <a:gd name="connsiteX7" fmla="*/ 80338 w 258333"/>
                <a:gd name="connsiteY7" fmla="*/ 550719 h 1037642"/>
                <a:gd name="connsiteX8" fmla="*/ 80811 w 258333"/>
                <a:gd name="connsiteY8" fmla="*/ 736753 h 1037642"/>
                <a:gd name="connsiteX9" fmla="*/ 76054 w 258333"/>
                <a:gd name="connsiteY9" fmla="*/ 975223 h 1037642"/>
                <a:gd name="connsiteX10" fmla="*/ 75515 w 258333"/>
                <a:gd name="connsiteY10" fmla="*/ 1037642 h 1037642"/>
                <a:gd name="connsiteX11" fmla="*/ 4127 w 258333"/>
                <a:gd name="connsiteY11" fmla="*/ 1037642 h 1037642"/>
                <a:gd name="connsiteX12" fmla="*/ 3412 w 258333"/>
                <a:gd name="connsiteY12" fmla="*/ 969690 h 1037642"/>
                <a:gd name="connsiteX13" fmla="*/ 0 w 258333"/>
                <a:gd name="connsiteY13" fmla="*/ 176294 h 1037642"/>
                <a:gd name="connsiteX14" fmla="*/ 141881 w 258333"/>
                <a:gd name="connsiteY14" fmla="*/ 95427 h 1037642"/>
                <a:gd name="connsiteX15" fmla="*/ 182805 w 258333"/>
                <a:gd name="connsiteY15" fmla="*/ 187 h 1037642"/>
                <a:gd name="connsiteX0" fmla="*/ 182805 w 258333"/>
                <a:gd name="connsiteY0" fmla="*/ 187 h 1037642"/>
                <a:gd name="connsiteX1" fmla="*/ 258316 w 258333"/>
                <a:gd name="connsiteY1" fmla="*/ 73524 h 1037642"/>
                <a:gd name="connsiteX2" fmla="*/ 188838 w 258333"/>
                <a:gd name="connsiteY2" fmla="*/ 156286 h 1037642"/>
                <a:gd name="connsiteX3" fmla="*/ 97390 w 258333"/>
                <a:gd name="connsiteY3" fmla="*/ 239271 h 1037642"/>
                <a:gd name="connsiteX4" fmla="*/ 111248 w 258333"/>
                <a:gd name="connsiteY4" fmla="*/ 307214 h 1037642"/>
                <a:gd name="connsiteX5" fmla="*/ 182296 w 258333"/>
                <a:gd name="connsiteY5" fmla="*/ 378669 h 1037642"/>
                <a:gd name="connsiteX6" fmla="*/ 142368 w 258333"/>
                <a:gd name="connsiteY6" fmla="*/ 482211 h 1037642"/>
                <a:gd name="connsiteX7" fmla="*/ 80338 w 258333"/>
                <a:gd name="connsiteY7" fmla="*/ 550719 h 1037642"/>
                <a:gd name="connsiteX8" fmla="*/ 80811 w 258333"/>
                <a:gd name="connsiteY8" fmla="*/ 736753 h 1037642"/>
                <a:gd name="connsiteX9" fmla="*/ 76054 w 258333"/>
                <a:gd name="connsiteY9" fmla="*/ 975223 h 1037642"/>
                <a:gd name="connsiteX10" fmla="*/ 75515 w 258333"/>
                <a:gd name="connsiteY10" fmla="*/ 1037642 h 1037642"/>
                <a:gd name="connsiteX11" fmla="*/ 4127 w 258333"/>
                <a:gd name="connsiteY11" fmla="*/ 1037642 h 1037642"/>
                <a:gd name="connsiteX12" fmla="*/ 3412 w 258333"/>
                <a:gd name="connsiteY12" fmla="*/ 969690 h 1037642"/>
                <a:gd name="connsiteX13" fmla="*/ 0 w 258333"/>
                <a:gd name="connsiteY13" fmla="*/ 176294 h 1037642"/>
                <a:gd name="connsiteX14" fmla="*/ 141881 w 258333"/>
                <a:gd name="connsiteY14" fmla="*/ 95427 h 1037642"/>
                <a:gd name="connsiteX15" fmla="*/ 182805 w 258333"/>
                <a:gd name="connsiteY15" fmla="*/ 187 h 1037642"/>
                <a:gd name="connsiteX0" fmla="*/ 182806 w 258334"/>
                <a:gd name="connsiteY0" fmla="*/ 187 h 1037642"/>
                <a:gd name="connsiteX1" fmla="*/ 258317 w 258334"/>
                <a:gd name="connsiteY1" fmla="*/ 73524 h 1037642"/>
                <a:gd name="connsiteX2" fmla="*/ 188839 w 258334"/>
                <a:gd name="connsiteY2" fmla="*/ 156286 h 1037642"/>
                <a:gd name="connsiteX3" fmla="*/ 97391 w 258334"/>
                <a:gd name="connsiteY3" fmla="*/ 239271 h 1037642"/>
                <a:gd name="connsiteX4" fmla="*/ 111249 w 258334"/>
                <a:gd name="connsiteY4" fmla="*/ 307214 h 1037642"/>
                <a:gd name="connsiteX5" fmla="*/ 182297 w 258334"/>
                <a:gd name="connsiteY5" fmla="*/ 378669 h 1037642"/>
                <a:gd name="connsiteX6" fmla="*/ 142369 w 258334"/>
                <a:gd name="connsiteY6" fmla="*/ 482211 h 1037642"/>
                <a:gd name="connsiteX7" fmla="*/ 80339 w 258334"/>
                <a:gd name="connsiteY7" fmla="*/ 550719 h 1037642"/>
                <a:gd name="connsiteX8" fmla="*/ 80812 w 258334"/>
                <a:gd name="connsiteY8" fmla="*/ 736753 h 1037642"/>
                <a:gd name="connsiteX9" fmla="*/ 76055 w 258334"/>
                <a:gd name="connsiteY9" fmla="*/ 975223 h 1037642"/>
                <a:gd name="connsiteX10" fmla="*/ 75516 w 258334"/>
                <a:gd name="connsiteY10" fmla="*/ 1037642 h 1037642"/>
                <a:gd name="connsiteX11" fmla="*/ 4128 w 258334"/>
                <a:gd name="connsiteY11" fmla="*/ 1037642 h 1037642"/>
                <a:gd name="connsiteX12" fmla="*/ 3413 w 258334"/>
                <a:gd name="connsiteY12" fmla="*/ 969690 h 1037642"/>
                <a:gd name="connsiteX13" fmla="*/ 1 w 258334"/>
                <a:gd name="connsiteY13" fmla="*/ 176294 h 1037642"/>
                <a:gd name="connsiteX14" fmla="*/ 141882 w 258334"/>
                <a:gd name="connsiteY14" fmla="*/ 95427 h 1037642"/>
                <a:gd name="connsiteX15" fmla="*/ 182806 w 258334"/>
                <a:gd name="connsiteY15" fmla="*/ 187 h 1037642"/>
                <a:gd name="connsiteX0" fmla="*/ 181000 w 256528"/>
                <a:gd name="connsiteY0" fmla="*/ 187 h 1037642"/>
                <a:gd name="connsiteX1" fmla="*/ 256511 w 256528"/>
                <a:gd name="connsiteY1" fmla="*/ 73524 h 1037642"/>
                <a:gd name="connsiteX2" fmla="*/ 187033 w 256528"/>
                <a:gd name="connsiteY2" fmla="*/ 156286 h 1037642"/>
                <a:gd name="connsiteX3" fmla="*/ 95585 w 256528"/>
                <a:gd name="connsiteY3" fmla="*/ 239271 h 1037642"/>
                <a:gd name="connsiteX4" fmla="*/ 109443 w 256528"/>
                <a:gd name="connsiteY4" fmla="*/ 307214 h 1037642"/>
                <a:gd name="connsiteX5" fmla="*/ 180491 w 256528"/>
                <a:gd name="connsiteY5" fmla="*/ 378669 h 1037642"/>
                <a:gd name="connsiteX6" fmla="*/ 140563 w 256528"/>
                <a:gd name="connsiteY6" fmla="*/ 482211 h 1037642"/>
                <a:gd name="connsiteX7" fmla="*/ 78533 w 256528"/>
                <a:gd name="connsiteY7" fmla="*/ 550719 h 1037642"/>
                <a:gd name="connsiteX8" fmla="*/ 79006 w 256528"/>
                <a:gd name="connsiteY8" fmla="*/ 736753 h 1037642"/>
                <a:gd name="connsiteX9" fmla="*/ 74249 w 256528"/>
                <a:gd name="connsiteY9" fmla="*/ 975223 h 1037642"/>
                <a:gd name="connsiteX10" fmla="*/ 73710 w 256528"/>
                <a:gd name="connsiteY10" fmla="*/ 1037642 h 1037642"/>
                <a:gd name="connsiteX11" fmla="*/ 2322 w 256528"/>
                <a:gd name="connsiteY11" fmla="*/ 1037642 h 1037642"/>
                <a:gd name="connsiteX12" fmla="*/ 1607 w 256528"/>
                <a:gd name="connsiteY12" fmla="*/ 969690 h 1037642"/>
                <a:gd name="connsiteX13" fmla="*/ 816 w 256528"/>
                <a:gd name="connsiteY13" fmla="*/ 205806 h 1037642"/>
                <a:gd name="connsiteX14" fmla="*/ 140076 w 256528"/>
                <a:gd name="connsiteY14" fmla="*/ 95427 h 1037642"/>
                <a:gd name="connsiteX15" fmla="*/ 181000 w 256528"/>
                <a:gd name="connsiteY15" fmla="*/ 187 h 1037642"/>
                <a:gd name="connsiteX0" fmla="*/ 181000 w 256528"/>
                <a:gd name="connsiteY0" fmla="*/ 1493 h 1038948"/>
                <a:gd name="connsiteX1" fmla="*/ 256511 w 256528"/>
                <a:gd name="connsiteY1" fmla="*/ 74830 h 1038948"/>
                <a:gd name="connsiteX2" fmla="*/ 187033 w 256528"/>
                <a:gd name="connsiteY2" fmla="*/ 157592 h 1038948"/>
                <a:gd name="connsiteX3" fmla="*/ 95585 w 256528"/>
                <a:gd name="connsiteY3" fmla="*/ 240577 h 1038948"/>
                <a:gd name="connsiteX4" fmla="*/ 109443 w 256528"/>
                <a:gd name="connsiteY4" fmla="*/ 308520 h 1038948"/>
                <a:gd name="connsiteX5" fmla="*/ 180491 w 256528"/>
                <a:gd name="connsiteY5" fmla="*/ 379975 h 1038948"/>
                <a:gd name="connsiteX6" fmla="*/ 140563 w 256528"/>
                <a:gd name="connsiteY6" fmla="*/ 483517 h 1038948"/>
                <a:gd name="connsiteX7" fmla="*/ 78533 w 256528"/>
                <a:gd name="connsiteY7" fmla="*/ 552025 h 1038948"/>
                <a:gd name="connsiteX8" fmla="*/ 79006 w 256528"/>
                <a:gd name="connsiteY8" fmla="*/ 738059 h 1038948"/>
                <a:gd name="connsiteX9" fmla="*/ 74249 w 256528"/>
                <a:gd name="connsiteY9" fmla="*/ 976529 h 1038948"/>
                <a:gd name="connsiteX10" fmla="*/ 73710 w 256528"/>
                <a:gd name="connsiteY10" fmla="*/ 1038948 h 1038948"/>
                <a:gd name="connsiteX11" fmla="*/ 2322 w 256528"/>
                <a:gd name="connsiteY11" fmla="*/ 1038948 h 1038948"/>
                <a:gd name="connsiteX12" fmla="*/ 1607 w 256528"/>
                <a:gd name="connsiteY12" fmla="*/ 970996 h 1038948"/>
                <a:gd name="connsiteX13" fmla="*/ 816 w 256528"/>
                <a:gd name="connsiteY13" fmla="*/ 207112 h 1038948"/>
                <a:gd name="connsiteX14" fmla="*/ 137456 w 256528"/>
                <a:gd name="connsiteY14" fmla="*/ 144407 h 1038948"/>
                <a:gd name="connsiteX15" fmla="*/ 181000 w 256528"/>
                <a:gd name="connsiteY15" fmla="*/ 1493 h 1038948"/>
                <a:gd name="connsiteX0" fmla="*/ 181000 w 256528"/>
                <a:gd name="connsiteY0" fmla="*/ 1026 h 1038481"/>
                <a:gd name="connsiteX1" fmla="*/ 256511 w 256528"/>
                <a:gd name="connsiteY1" fmla="*/ 74363 h 1038481"/>
                <a:gd name="connsiteX2" fmla="*/ 187033 w 256528"/>
                <a:gd name="connsiteY2" fmla="*/ 157125 h 1038481"/>
                <a:gd name="connsiteX3" fmla="*/ 95585 w 256528"/>
                <a:gd name="connsiteY3" fmla="*/ 240110 h 1038481"/>
                <a:gd name="connsiteX4" fmla="*/ 109443 w 256528"/>
                <a:gd name="connsiteY4" fmla="*/ 308053 h 1038481"/>
                <a:gd name="connsiteX5" fmla="*/ 180491 w 256528"/>
                <a:gd name="connsiteY5" fmla="*/ 379508 h 1038481"/>
                <a:gd name="connsiteX6" fmla="*/ 140563 w 256528"/>
                <a:gd name="connsiteY6" fmla="*/ 483050 h 1038481"/>
                <a:gd name="connsiteX7" fmla="*/ 78533 w 256528"/>
                <a:gd name="connsiteY7" fmla="*/ 551558 h 1038481"/>
                <a:gd name="connsiteX8" fmla="*/ 79006 w 256528"/>
                <a:gd name="connsiteY8" fmla="*/ 737592 h 1038481"/>
                <a:gd name="connsiteX9" fmla="*/ 74249 w 256528"/>
                <a:gd name="connsiteY9" fmla="*/ 976062 h 1038481"/>
                <a:gd name="connsiteX10" fmla="*/ 73710 w 256528"/>
                <a:gd name="connsiteY10" fmla="*/ 1038481 h 1038481"/>
                <a:gd name="connsiteX11" fmla="*/ 2322 w 256528"/>
                <a:gd name="connsiteY11" fmla="*/ 1038481 h 1038481"/>
                <a:gd name="connsiteX12" fmla="*/ 1607 w 256528"/>
                <a:gd name="connsiteY12" fmla="*/ 970529 h 1038481"/>
                <a:gd name="connsiteX13" fmla="*/ 816 w 256528"/>
                <a:gd name="connsiteY13" fmla="*/ 206645 h 1038481"/>
                <a:gd name="connsiteX14" fmla="*/ 132215 w 256528"/>
                <a:gd name="connsiteY14" fmla="*/ 130320 h 1038481"/>
                <a:gd name="connsiteX15" fmla="*/ 181000 w 256528"/>
                <a:gd name="connsiteY15" fmla="*/ 1026 h 1038481"/>
                <a:gd name="connsiteX0" fmla="*/ 181000 w 256528"/>
                <a:gd name="connsiteY0" fmla="*/ 1026 h 1038481"/>
                <a:gd name="connsiteX1" fmla="*/ 256511 w 256528"/>
                <a:gd name="connsiteY1" fmla="*/ 74363 h 1038481"/>
                <a:gd name="connsiteX2" fmla="*/ 187033 w 256528"/>
                <a:gd name="connsiteY2" fmla="*/ 157125 h 1038481"/>
                <a:gd name="connsiteX3" fmla="*/ 95585 w 256528"/>
                <a:gd name="connsiteY3" fmla="*/ 240110 h 1038481"/>
                <a:gd name="connsiteX4" fmla="*/ 109443 w 256528"/>
                <a:gd name="connsiteY4" fmla="*/ 308053 h 1038481"/>
                <a:gd name="connsiteX5" fmla="*/ 180491 w 256528"/>
                <a:gd name="connsiteY5" fmla="*/ 379508 h 1038481"/>
                <a:gd name="connsiteX6" fmla="*/ 140563 w 256528"/>
                <a:gd name="connsiteY6" fmla="*/ 483050 h 1038481"/>
                <a:gd name="connsiteX7" fmla="*/ 78533 w 256528"/>
                <a:gd name="connsiteY7" fmla="*/ 551558 h 1038481"/>
                <a:gd name="connsiteX8" fmla="*/ 79006 w 256528"/>
                <a:gd name="connsiteY8" fmla="*/ 737592 h 1038481"/>
                <a:gd name="connsiteX9" fmla="*/ 74249 w 256528"/>
                <a:gd name="connsiteY9" fmla="*/ 976062 h 1038481"/>
                <a:gd name="connsiteX10" fmla="*/ 73710 w 256528"/>
                <a:gd name="connsiteY10" fmla="*/ 1038481 h 1038481"/>
                <a:gd name="connsiteX11" fmla="*/ 2322 w 256528"/>
                <a:gd name="connsiteY11" fmla="*/ 1038481 h 1038481"/>
                <a:gd name="connsiteX12" fmla="*/ 1607 w 256528"/>
                <a:gd name="connsiteY12" fmla="*/ 970529 h 1038481"/>
                <a:gd name="connsiteX13" fmla="*/ 816 w 256528"/>
                <a:gd name="connsiteY13" fmla="*/ 206645 h 1038481"/>
                <a:gd name="connsiteX14" fmla="*/ 132215 w 256528"/>
                <a:gd name="connsiteY14" fmla="*/ 130320 h 1038481"/>
                <a:gd name="connsiteX15" fmla="*/ 181000 w 256528"/>
                <a:gd name="connsiteY15" fmla="*/ 1026 h 1038481"/>
                <a:gd name="connsiteX0" fmla="*/ 181000 w 256559"/>
                <a:gd name="connsiteY0" fmla="*/ 1493 h 1038948"/>
                <a:gd name="connsiteX1" fmla="*/ 256511 w 256559"/>
                <a:gd name="connsiteY1" fmla="*/ 74830 h 1038948"/>
                <a:gd name="connsiteX2" fmla="*/ 187033 w 256559"/>
                <a:gd name="connsiteY2" fmla="*/ 157592 h 1038948"/>
                <a:gd name="connsiteX3" fmla="*/ 95585 w 256559"/>
                <a:gd name="connsiteY3" fmla="*/ 240577 h 1038948"/>
                <a:gd name="connsiteX4" fmla="*/ 109443 w 256559"/>
                <a:gd name="connsiteY4" fmla="*/ 308520 h 1038948"/>
                <a:gd name="connsiteX5" fmla="*/ 180491 w 256559"/>
                <a:gd name="connsiteY5" fmla="*/ 379975 h 1038948"/>
                <a:gd name="connsiteX6" fmla="*/ 140563 w 256559"/>
                <a:gd name="connsiteY6" fmla="*/ 483517 h 1038948"/>
                <a:gd name="connsiteX7" fmla="*/ 78533 w 256559"/>
                <a:gd name="connsiteY7" fmla="*/ 552025 h 1038948"/>
                <a:gd name="connsiteX8" fmla="*/ 79006 w 256559"/>
                <a:gd name="connsiteY8" fmla="*/ 738059 h 1038948"/>
                <a:gd name="connsiteX9" fmla="*/ 74249 w 256559"/>
                <a:gd name="connsiteY9" fmla="*/ 976529 h 1038948"/>
                <a:gd name="connsiteX10" fmla="*/ 73710 w 256559"/>
                <a:gd name="connsiteY10" fmla="*/ 1038948 h 1038948"/>
                <a:gd name="connsiteX11" fmla="*/ 2322 w 256559"/>
                <a:gd name="connsiteY11" fmla="*/ 1038948 h 1038948"/>
                <a:gd name="connsiteX12" fmla="*/ 1607 w 256559"/>
                <a:gd name="connsiteY12" fmla="*/ 970996 h 1038948"/>
                <a:gd name="connsiteX13" fmla="*/ 816 w 256559"/>
                <a:gd name="connsiteY13" fmla="*/ 207112 h 1038948"/>
                <a:gd name="connsiteX14" fmla="*/ 132215 w 256559"/>
                <a:gd name="connsiteY14" fmla="*/ 130787 h 1038948"/>
                <a:gd name="connsiteX15" fmla="*/ 181000 w 256559"/>
                <a:gd name="connsiteY15" fmla="*/ 1493 h 1038948"/>
                <a:gd name="connsiteX0" fmla="*/ 181000 w 256559"/>
                <a:gd name="connsiteY0" fmla="*/ 1570 h 1039025"/>
                <a:gd name="connsiteX1" fmla="*/ 256511 w 256559"/>
                <a:gd name="connsiteY1" fmla="*/ 74907 h 1039025"/>
                <a:gd name="connsiteX2" fmla="*/ 187033 w 256559"/>
                <a:gd name="connsiteY2" fmla="*/ 157669 h 1039025"/>
                <a:gd name="connsiteX3" fmla="*/ 95585 w 256559"/>
                <a:gd name="connsiteY3" fmla="*/ 240654 h 1039025"/>
                <a:gd name="connsiteX4" fmla="*/ 109443 w 256559"/>
                <a:gd name="connsiteY4" fmla="*/ 308597 h 1039025"/>
                <a:gd name="connsiteX5" fmla="*/ 180491 w 256559"/>
                <a:gd name="connsiteY5" fmla="*/ 380052 h 1039025"/>
                <a:gd name="connsiteX6" fmla="*/ 140563 w 256559"/>
                <a:gd name="connsiteY6" fmla="*/ 483594 h 1039025"/>
                <a:gd name="connsiteX7" fmla="*/ 78533 w 256559"/>
                <a:gd name="connsiteY7" fmla="*/ 552102 h 1039025"/>
                <a:gd name="connsiteX8" fmla="*/ 79006 w 256559"/>
                <a:gd name="connsiteY8" fmla="*/ 738136 h 1039025"/>
                <a:gd name="connsiteX9" fmla="*/ 74249 w 256559"/>
                <a:gd name="connsiteY9" fmla="*/ 976606 h 1039025"/>
                <a:gd name="connsiteX10" fmla="*/ 73710 w 256559"/>
                <a:gd name="connsiteY10" fmla="*/ 1039025 h 1039025"/>
                <a:gd name="connsiteX11" fmla="*/ 2322 w 256559"/>
                <a:gd name="connsiteY11" fmla="*/ 1039025 h 1039025"/>
                <a:gd name="connsiteX12" fmla="*/ 1607 w 256559"/>
                <a:gd name="connsiteY12" fmla="*/ 971073 h 1039025"/>
                <a:gd name="connsiteX13" fmla="*/ 816 w 256559"/>
                <a:gd name="connsiteY13" fmla="*/ 207189 h 1039025"/>
                <a:gd name="connsiteX14" fmla="*/ 132215 w 256559"/>
                <a:gd name="connsiteY14" fmla="*/ 130864 h 1039025"/>
                <a:gd name="connsiteX15" fmla="*/ 134835 w 256559"/>
                <a:gd name="connsiteY15" fmla="*/ 33245 h 1039025"/>
                <a:gd name="connsiteX16" fmla="*/ 181000 w 256559"/>
                <a:gd name="connsiteY16" fmla="*/ 1570 h 1039025"/>
                <a:gd name="connsiteX0" fmla="*/ 181000 w 256528"/>
                <a:gd name="connsiteY0" fmla="*/ 1570 h 1039025"/>
                <a:gd name="connsiteX1" fmla="*/ 256511 w 256528"/>
                <a:gd name="connsiteY1" fmla="*/ 74907 h 1039025"/>
                <a:gd name="connsiteX2" fmla="*/ 187033 w 256528"/>
                <a:gd name="connsiteY2" fmla="*/ 157669 h 1039025"/>
                <a:gd name="connsiteX3" fmla="*/ 95585 w 256528"/>
                <a:gd name="connsiteY3" fmla="*/ 240654 h 1039025"/>
                <a:gd name="connsiteX4" fmla="*/ 109443 w 256528"/>
                <a:gd name="connsiteY4" fmla="*/ 308597 h 1039025"/>
                <a:gd name="connsiteX5" fmla="*/ 180491 w 256528"/>
                <a:gd name="connsiteY5" fmla="*/ 380052 h 1039025"/>
                <a:gd name="connsiteX6" fmla="*/ 140563 w 256528"/>
                <a:gd name="connsiteY6" fmla="*/ 483594 h 1039025"/>
                <a:gd name="connsiteX7" fmla="*/ 78533 w 256528"/>
                <a:gd name="connsiteY7" fmla="*/ 552102 h 1039025"/>
                <a:gd name="connsiteX8" fmla="*/ 79006 w 256528"/>
                <a:gd name="connsiteY8" fmla="*/ 738136 h 1039025"/>
                <a:gd name="connsiteX9" fmla="*/ 74249 w 256528"/>
                <a:gd name="connsiteY9" fmla="*/ 976606 h 1039025"/>
                <a:gd name="connsiteX10" fmla="*/ 73710 w 256528"/>
                <a:gd name="connsiteY10" fmla="*/ 1039025 h 1039025"/>
                <a:gd name="connsiteX11" fmla="*/ 2322 w 256528"/>
                <a:gd name="connsiteY11" fmla="*/ 1039025 h 1039025"/>
                <a:gd name="connsiteX12" fmla="*/ 1607 w 256528"/>
                <a:gd name="connsiteY12" fmla="*/ 971073 h 1039025"/>
                <a:gd name="connsiteX13" fmla="*/ 816 w 256528"/>
                <a:gd name="connsiteY13" fmla="*/ 207189 h 1039025"/>
                <a:gd name="connsiteX14" fmla="*/ 132215 w 256528"/>
                <a:gd name="connsiteY14" fmla="*/ 130864 h 1039025"/>
                <a:gd name="connsiteX15" fmla="*/ 174136 w 256528"/>
                <a:gd name="connsiteY15" fmla="*/ 33245 h 1039025"/>
                <a:gd name="connsiteX16" fmla="*/ 181000 w 256528"/>
                <a:gd name="connsiteY16" fmla="*/ 1570 h 1039025"/>
                <a:gd name="connsiteX0" fmla="*/ 181000 w 256528"/>
                <a:gd name="connsiteY0" fmla="*/ 1570 h 1039025"/>
                <a:gd name="connsiteX1" fmla="*/ 256511 w 256528"/>
                <a:gd name="connsiteY1" fmla="*/ 74907 h 1039025"/>
                <a:gd name="connsiteX2" fmla="*/ 187033 w 256528"/>
                <a:gd name="connsiteY2" fmla="*/ 157669 h 1039025"/>
                <a:gd name="connsiteX3" fmla="*/ 95585 w 256528"/>
                <a:gd name="connsiteY3" fmla="*/ 240654 h 1039025"/>
                <a:gd name="connsiteX4" fmla="*/ 109443 w 256528"/>
                <a:gd name="connsiteY4" fmla="*/ 308597 h 1039025"/>
                <a:gd name="connsiteX5" fmla="*/ 180491 w 256528"/>
                <a:gd name="connsiteY5" fmla="*/ 380052 h 1039025"/>
                <a:gd name="connsiteX6" fmla="*/ 140563 w 256528"/>
                <a:gd name="connsiteY6" fmla="*/ 483594 h 1039025"/>
                <a:gd name="connsiteX7" fmla="*/ 78533 w 256528"/>
                <a:gd name="connsiteY7" fmla="*/ 552102 h 1039025"/>
                <a:gd name="connsiteX8" fmla="*/ 79006 w 256528"/>
                <a:gd name="connsiteY8" fmla="*/ 738136 h 1039025"/>
                <a:gd name="connsiteX9" fmla="*/ 74249 w 256528"/>
                <a:gd name="connsiteY9" fmla="*/ 976606 h 1039025"/>
                <a:gd name="connsiteX10" fmla="*/ 73710 w 256528"/>
                <a:gd name="connsiteY10" fmla="*/ 1039025 h 1039025"/>
                <a:gd name="connsiteX11" fmla="*/ 2322 w 256528"/>
                <a:gd name="connsiteY11" fmla="*/ 1039025 h 1039025"/>
                <a:gd name="connsiteX12" fmla="*/ 1607 w 256528"/>
                <a:gd name="connsiteY12" fmla="*/ 971073 h 1039025"/>
                <a:gd name="connsiteX13" fmla="*/ 816 w 256528"/>
                <a:gd name="connsiteY13" fmla="*/ 207189 h 1039025"/>
                <a:gd name="connsiteX14" fmla="*/ 132215 w 256528"/>
                <a:gd name="connsiteY14" fmla="*/ 130864 h 1039025"/>
                <a:gd name="connsiteX15" fmla="*/ 174136 w 256528"/>
                <a:gd name="connsiteY15" fmla="*/ 33245 h 1039025"/>
                <a:gd name="connsiteX16" fmla="*/ 181000 w 256528"/>
                <a:gd name="connsiteY16" fmla="*/ 1570 h 1039025"/>
                <a:gd name="connsiteX0" fmla="*/ 181000 w 256528"/>
                <a:gd name="connsiteY0" fmla="*/ 1570 h 1039025"/>
                <a:gd name="connsiteX1" fmla="*/ 256511 w 256528"/>
                <a:gd name="connsiteY1" fmla="*/ 74907 h 1039025"/>
                <a:gd name="connsiteX2" fmla="*/ 187033 w 256528"/>
                <a:gd name="connsiteY2" fmla="*/ 157669 h 1039025"/>
                <a:gd name="connsiteX3" fmla="*/ 95585 w 256528"/>
                <a:gd name="connsiteY3" fmla="*/ 240654 h 1039025"/>
                <a:gd name="connsiteX4" fmla="*/ 109443 w 256528"/>
                <a:gd name="connsiteY4" fmla="*/ 308597 h 1039025"/>
                <a:gd name="connsiteX5" fmla="*/ 180491 w 256528"/>
                <a:gd name="connsiteY5" fmla="*/ 380052 h 1039025"/>
                <a:gd name="connsiteX6" fmla="*/ 140563 w 256528"/>
                <a:gd name="connsiteY6" fmla="*/ 483594 h 1039025"/>
                <a:gd name="connsiteX7" fmla="*/ 78533 w 256528"/>
                <a:gd name="connsiteY7" fmla="*/ 552102 h 1039025"/>
                <a:gd name="connsiteX8" fmla="*/ 79006 w 256528"/>
                <a:gd name="connsiteY8" fmla="*/ 738136 h 1039025"/>
                <a:gd name="connsiteX9" fmla="*/ 74249 w 256528"/>
                <a:gd name="connsiteY9" fmla="*/ 976606 h 1039025"/>
                <a:gd name="connsiteX10" fmla="*/ 73710 w 256528"/>
                <a:gd name="connsiteY10" fmla="*/ 1039025 h 1039025"/>
                <a:gd name="connsiteX11" fmla="*/ 2322 w 256528"/>
                <a:gd name="connsiteY11" fmla="*/ 1039025 h 1039025"/>
                <a:gd name="connsiteX12" fmla="*/ 1607 w 256528"/>
                <a:gd name="connsiteY12" fmla="*/ 971073 h 1039025"/>
                <a:gd name="connsiteX13" fmla="*/ 816 w 256528"/>
                <a:gd name="connsiteY13" fmla="*/ 207189 h 1039025"/>
                <a:gd name="connsiteX14" fmla="*/ 132215 w 256528"/>
                <a:gd name="connsiteY14" fmla="*/ 130864 h 1039025"/>
                <a:gd name="connsiteX15" fmla="*/ 174136 w 256528"/>
                <a:gd name="connsiteY15" fmla="*/ 33245 h 1039025"/>
                <a:gd name="connsiteX16" fmla="*/ 181000 w 256528"/>
                <a:gd name="connsiteY16" fmla="*/ 1570 h 1039025"/>
                <a:gd name="connsiteX0" fmla="*/ 181000 w 256528"/>
                <a:gd name="connsiteY0" fmla="*/ 1570 h 1039025"/>
                <a:gd name="connsiteX1" fmla="*/ 256511 w 256528"/>
                <a:gd name="connsiteY1" fmla="*/ 74907 h 1039025"/>
                <a:gd name="connsiteX2" fmla="*/ 187033 w 256528"/>
                <a:gd name="connsiteY2" fmla="*/ 157669 h 1039025"/>
                <a:gd name="connsiteX3" fmla="*/ 95585 w 256528"/>
                <a:gd name="connsiteY3" fmla="*/ 240654 h 1039025"/>
                <a:gd name="connsiteX4" fmla="*/ 109443 w 256528"/>
                <a:gd name="connsiteY4" fmla="*/ 308597 h 1039025"/>
                <a:gd name="connsiteX5" fmla="*/ 180491 w 256528"/>
                <a:gd name="connsiteY5" fmla="*/ 380052 h 1039025"/>
                <a:gd name="connsiteX6" fmla="*/ 140563 w 256528"/>
                <a:gd name="connsiteY6" fmla="*/ 483594 h 1039025"/>
                <a:gd name="connsiteX7" fmla="*/ 78533 w 256528"/>
                <a:gd name="connsiteY7" fmla="*/ 552102 h 1039025"/>
                <a:gd name="connsiteX8" fmla="*/ 79006 w 256528"/>
                <a:gd name="connsiteY8" fmla="*/ 738136 h 1039025"/>
                <a:gd name="connsiteX9" fmla="*/ 74249 w 256528"/>
                <a:gd name="connsiteY9" fmla="*/ 976606 h 1039025"/>
                <a:gd name="connsiteX10" fmla="*/ 73710 w 256528"/>
                <a:gd name="connsiteY10" fmla="*/ 1039025 h 1039025"/>
                <a:gd name="connsiteX11" fmla="*/ 2322 w 256528"/>
                <a:gd name="connsiteY11" fmla="*/ 1039025 h 1039025"/>
                <a:gd name="connsiteX12" fmla="*/ 1607 w 256528"/>
                <a:gd name="connsiteY12" fmla="*/ 971073 h 1039025"/>
                <a:gd name="connsiteX13" fmla="*/ 816 w 256528"/>
                <a:gd name="connsiteY13" fmla="*/ 207189 h 1039025"/>
                <a:gd name="connsiteX14" fmla="*/ 132215 w 256528"/>
                <a:gd name="connsiteY14" fmla="*/ 130864 h 1039025"/>
                <a:gd name="connsiteX15" fmla="*/ 174136 w 256528"/>
                <a:gd name="connsiteY15" fmla="*/ 33245 h 1039025"/>
                <a:gd name="connsiteX16" fmla="*/ 181000 w 256528"/>
                <a:gd name="connsiteY16" fmla="*/ 1570 h 1039025"/>
                <a:gd name="connsiteX0" fmla="*/ 181000 w 256528"/>
                <a:gd name="connsiteY0" fmla="*/ 5123 h 1042578"/>
                <a:gd name="connsiteX1" fmla="*/ 256511 w 256528"/>
                <a:gd name="connsiteY1" fmla="*/ 78460 h 1042578"/>
                <a:gd name="connsiteX2" fmla="*/ 187033 w 256528"/>
                <a:gd name="connsiteY2" fmla="*/ 161222 h 1042578"/>
                <a:gd name="connsiteX3" fmla="*/ 95585 w 256528"/>
                <a:gd name="connsiteY3" fmla="*/ 244207 h 1042578"/>
                <a:gd name="connsiteX4" fmla="*/ 109443 w 256528"/>
                <a:gd name="connsiteY4" fmla="*/ 312150 h 1042578"/>
                <a:gd name="connsiteX5" fmla="*/ 180491 w 256528"/>
                <a:gd name="connsiteY5" fmla="*/ 383605 h 1042578"/>
                <a:gd name="connsiteX6" fmla="*/ 140563 w 256528"/>
                <a:gd name="connsiteY6" fmla="*/ 487147 h 1042578"/>
                <a:gd name="connsiteX7" fmla="*/ 78533 w 256528"/>
                <a:gd name="connsiteY7" fmla="*/ 555655 h 1042578"/>
                <a:gd name="connsiteX8" fmla="*/ 79006 w 256528"/>
                <a:gd name="connsiteY8" fmla="*/ 741689 h 1042578"/>
                <a:gd name="connsiteX9" fmla="*/ 74249 w 256528"/>
                <a:gd name="connsiteY9" fmla="*/ 980159 h 1042578"/>
                <a:gd name="connsiteX10" fmla="*/ 73710 w 256528"/>
                <a:gd name="connsiteY10" fmla="*/ 1042578 h 1042578"/>
                <a:gd name="connsiteX11" fmla="*/ 2322 w 256528"/>
                <a:gd name="connsiteY11" fmla="*/ 1042578 h 1042578"/>
                <a:gd name="connsiteX12" fmla="*/ 1607 w 256528"/>
                <a:gd name="connsiteY12" fmla="*/ 974626 h 1042578"/>
                <a:gd name="connsiteX13" fmla="*/ 816 w 256528"/>
                <a:gd name="connsiteY13" fmla="*/ 210742 h 1042578"/>
                <a:gd name="connsiteX14" fmla="*/ 132215 w 256528"/>
                <a:gd name="connsiteY14" fmla="*/ 134417 h 1042578"/>
                <a:gd name="connsiteX15" fmla="*/ 174136 w 256528"/>
                <a:gd name="connsiteY15" fmla="*/ 36798 h 1042578"/>
                <a:gd name="connsiteX16" fmla="*/ 181000 w 256528"/>
                <a:gd name="connsiteY16" fmla="*/ 5123 h 1042578"/>
                <a:gd name="connsiteX0" fmla="*/ 181000 w 256528"/>
                <a:gd name="connsiteY0" fmla="*/ 1412 h 1038867"/>
                <a:gd name="connsiteX1" fmla="*/ 256511 w 256528"/>
                <a:gd name="connsiteY1" fmla="*/ 74749 h 1038867"/>
                <a:gd name="connsiteX2" fmla="*/ 187033 w 256528"/>
                <a:gd name="connsiteY2" fmla="*/ 157511 h 1038867"/>
                <a:gd name="connsiteX3" fmla="*/ 95585 w 256528"/>
                <a:gd name="connsiteY3" fmla="*/ 240496 h 1038867"/>
                <a:gd name="connsiteX4" fmla="*/ 109443 w 256528"/>
                <a:gd name="connsiteY4" fmla="*/ 308439 h 1038867"/>
                <a:gd name="connsiteX5" fmla="*/ 180491 w 256528"/>
                <a:gd name="connsiteY5" fmla="*/ 379894 h 1038867"/>
                <a:gd name="connsiteX6" fmla="*/ 140563 w 256528"/>
                <a:gd name="connsiteY6" fmla="*/ 483436 h 1038867"/>
                <a:gd name="connsiteX7" fmla="*/ 78533 w 256528"/>
                <a:gd name="connsiteY7" fmla="*/ 551944 h 1038867"/>
                <a:gd name="connsiteX8" fmla="*/ 79006 w 256528"/>
                <a:gd name="connsiteY8" fmla="*/ 737978 h 1038867"/>
                <a:gd name="connsiteX9" fmla="*/ 74249 w 256528"/>
                <a:gd name="connsiteY9" fmla="*/ 976448 h 1038867"/>
                <a:gd name="connsiteX10" fmla="*/ 73710 w 256528"/>
                <a:gd name="connsiteY10" fmla="*/ 1038867 h 1038867"/>
                <a:gd name="connsiteX11" fmla="*/ 2322 w 256528"/>
                <a:gd name="connsiteY11" fmla="*/ 1038867 h 1038867"/>
                <a:gd name="connsiteX12" fmla="*/ 1607 w 256528"/>
                <a:gd name="connsiteY12" fmla="*/ 970915 h 1038867"/>
                <a:gd name="connsiteX13" fmla="*/ 816 w 256528"/>
                <a:gd name="connsiteY13" fmla="*/ 207031 h 1038867"/>
                <a:gd name="connsiteX14" fmla="*/ 132215 w 256528"/>
                <a:gd name="connsiteY14" fmla="*/ 130706 h 1038867"/>
                <a:gd name="connsiteX15" fmla="*/ 174136 w 256528"/>
                <a:gd name="connsiteY15" fmla="*/ 33087 h 1038867"/>
                <a:gd name="connsiteX16" fmla="*/ 181000 w 256528"/>
                <a:gd name="connsiteY16" fmla="*/ 1412 h 1038867"/>
                <a:gd name="connsiteX0" fmla="*/ 181000 w 256528"/>
                <a:gd name="connsiteY0" fmla="*/ 1412 h 1038867"/>
                <a:gd name="connsiteX1" fmla="*/ 256511 w 256528"/>
                <a:gd name="connsiteY1" fmla="*/ 74749 h 1038867"/>
                <a:gd name="connsiteX2" fmla="*/ 187033 w 256528"/>
                <a:gd name="connsiteY2" fmla="*/ 157511 h 1038867"/>
                <a:gd name="connsiteX3" fmla="*/ 95585 w 256528"/>
                <a:gd name="connsiteY3" fmla="*/ 240496 h 1038867"/>
                <a:gd name="connsiteX4" fmla="*/ 109443 w 256528"/>
                <a:gd name="connsiteY4" fmla="*/ 308439 h 1038867"/>
                <a:gd name="connsiteX5" fmla="*/ 180491 w 256528"/>
                <a:gd name="connsiteY5" fmla="*/ 379894 h 1038867"/>
                <a:gd name="connsiteX6" fmla="*/ 140563 w 256528"/>
                <a:gd name="connsiteY6" fmla="*/ 483436 h 1038867"/>
                <a:gd name="connsiteX7" fmla="*/ 78533 w 256528"/>
                <a:gd name="connsiteY7" fmla="*/ 551944 h 1038867"/>
                <a:gd name="connsiteX8" fmla="*/ 79006 w 256528"/>
                <a:gd name="connsiteY8" fmla="*/ 737978 h 1038867"/>
                <a:gd name="connsiteX9" fmla="*/ 74249 w 256528"/>
                <a:gd name="connsiteY9" fmla="*/ 976448 h 1038867"/>
                <a:gd name="connsiteX10" fmla="*/ 73710 w 256528"/>
                <a:gd name="connsiteY10" fmla="*/ 1038867 h 1038867"/>
                <a:gd name="connsiteX11" fmla="*/ 2322 w 256528"/>
                <a:gd name="connsiteY11" fmla="*/ 1038867 h 1038867"/>
                <a:gd name="connsiteX12" fmla="*/ 1607 w 256528"/>
                <a:gd name="connsiteY12" fmla="*/ 970915 h 1038867"/>
                <a:gd name="connsiteX13" fmla="*/ 816 w 256528"/>
                <a:gd name="connsiteY13" fmla="*/ 207031 h 1038867"/>
                <a:gd name="connsiteX14" fmla="*/ 132215 w 256528"/>
                <a:gd name="connsiteY14" fmla="*/ 130706 h 1038867"/>
                <a:gd name="connsiteX15" fmla="*/ 174136 w 256528"/>
                <a:gd name="connsiteY15" fmla="*/ 33087 h 1038867"/>
                <a:gd name="connsiteX16" fmla="*/ 181000 w 256528"/>
                <a:gd name="connsiteY16" fmla="*/ 1412 h 1038867"/>
                <a:gd name="connsiteX0" fmla="*/ 191481 w 256522"/>
                <a:gd name="connsiteY0" fmla="*/ 1372 h 1041097"/>
                <a:gd name="connsiteX1" fmla="*/ 256511 w 256522"/>
                <a:gd name="connsiteY1" fmla="*/ 76979 h 1041097"/>
                <a:gd name="connsiteX2" fmla="*/ 187033 w 256522"/>
                <a:gd name="connsiteY2" fmla="*/ 159741 h 1041097"/>
                <a:gd name="connsiteX3" fmla="*/ 95585 w 256522"/>
                <a:gd name="connsiteY3" fmla="*/ 242726 h 1041097"/>
                <a:gd name="connsiteX4" fmla="*/ 109443 w 256522"/>
                <a:gd name="connsiteY4" fmla="*/ 310669 h 1041097"/>
                <a:gd name="connsiteX5" fmla="*/ 180491 w 256522"/>
                <a:gd name="connsiteY5" fmla="*/ 382124 h 1041097"/>
                <a:gd name="connsiteX6" fmla="*/ 140563 w 256522"/>
                <a:gd name="connsiteY6" fmla="*/ 485666 h 1041097"/>
                <a:gd name="connsiteX7" fmla="*/ 78533 w 256522"/>
                <a:gd name="connsiteY7" fmla="*/ 554174 h 1041097"/>
                <a:gd name="connsiteX8" fmla="*/ 79006 w 256522"/>
                <a:gd name="connsiteY8" fmla="*/ 740208 h 1041097"/>
                <a:gd name="connsiteX9" fmla="*/ 74249 w 256522"/>
                <a:gd name="connsiteY9" fmla="*/ 978678 h 1041097"/>
                <a:gd name="connsiteX10" fmla="*/ 73710 w 256522"/>
                <a:gd name="connsiteY10" fmla="*/ 1041097 h 1041097"/>
                <a:gd name="connsiteX11" fmla="*/ 2322 w 256522"/>
                <a:gd name="connsiteY11" fmla="*/ 1041097 h 1041097"/>
                <a:gd name="connsiteX12" fmla="*/ 1607 w 256522"/>
                <a:gd name="connsiteY12" fmla="*/ 973145 h 1041097"/>
                <a:gd name="connsiteX13" fmla="*/ 816 w 256522"/>
                <a:gd name="connsiteY13" fmla="*/ 209261 h 1041097"/>
                <a:gd name="connsiteX14" fmla="*/ 132215 w 256522"/>
                <a:gd name="connsiteY14" fmla="*/ 132936 h 1041097"/>
                <a:gd name="connsiteX15" fmla="*/ 174136 w 256522"/>
                <a:gd name="connsiteY15" fmla="*/ 35317 h 1041097"/>
                <a:gd name="connsiteX16" fmla="*/ 191481 w 256522"/>
                <a:gd name="connsiteY16" fmla="*/ 1372 h 1041097"/>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383183 h 1042156"/>
                <a:gd name="connsiteX6" fmla="*/ 140563 w 256655"/>
                <a:gd name="connsiteY6" fmla="*/ 486725 h 1042156"/>
                <a:gd name="connsiteX7" fmla="*/ 78533 w 256655"/>
                <a:gd name="connsiteY7" fmla="*/ 555233 h 1042156"/>
                <a:gd name="connsiteX8" fmla="*/ 79006 w 256655"/>
                <a:gd name="connsiteY8" fmla="*/ 741267 h 1042156"/>
                <a:gd name="connsiteX9" fmla="*/ 74249 w 256655"/>
                <a:gd name="connsiteY9" fmla="*/ 979737 h 1042156"/>
                <a:gd name="connsiteX10" fmla="*/ 73710 w 256655"/>
                <a:gd name="connsiteY10" fmla="*/ 1042156 h 1042156"/>
                <a:gd name="connsiteX11" fmla="*/ 2322 w 256655"/>
                <a:gd name="connsiteY11" fmla="*/ 1042156 h 1042156"/>
                <a:gd name="connsiteX12" fmla="*/ 1607 w 256655"/>
                <a:gd name="connsiteY12" fmla="*/ 974204 h 1042156"/>
                <a:gd name="connsiteX13" fmla="*/ 816 w 256655"/>
                <a:gd name="connsiteY13" fmla="*/ 210320 h 1042156"/>
                <a:gd name="connsiteX14" fmla="*/ 132215 w 256655"/>
                <a:gd name="connsiteY14" fmla="*/ 133995 h 1042156"/>
                <a:gd name="connsiteX15" fmla="*/ 174136 w 256655"/>
                <a:gd name="connsiteY15" fmla="*/ 36376 h 1042156"/>
                <a:gd name="connsiteX16" fmla="*/ 191481 w 256655"/>
                <a:gd name="connsiteY16"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383183 h 1042156"/>
                <a:gd name="connsiteX6" fmla="*/ 140563 w 256655"/>
                <a:gd name="connsiteY6" fmla="*/ 486725 h 1042156"/>
                <a:gd name="connsiteX7" fmla="*/ 78533 w 256655"/>
                <a:gd name="connsiteY7" fmla="*/ 555233 h 1042156"/>
                <a:gd name="connsiteX8" fmla="*/ 79006 w 256655"/>
                <a:gd name="connsiteY8" fmla="*/ 741267 h 1042156"/>
                <a:gd name="connsiteX9" fmla="*/ 74249 w 256655"/>
                <a:gd name="connsiteY9" fmla="*/ 979737 h 1042156"/>
                <a:gd name="connsiteX10" fmla="*/ 73710 w 256655"/>
                <a:gd name="connsiteY10" fmla="*/ 1042156 h 1042156"/>
                <a:gd name="connsiteX11" fmla="*/ 2322 w 256655"/>
                <a:gd name="connsiteY11" fmla="*/ 1042156 h 1042156"/>
                <a:gd name="connsiteX12" fmla="*/ 1607 w 256655"/>
                <a:gd name="connsiteY12" fmla="*/ 974204 h 1042156"/>
                <a:gd name="connsiteX13" fmla="*/ 816 w 256655"/>
                <a:gd name="connsiteY13" fmla="*/ 210320 h 1042156"/>
                <a:gd name="connsiteX14" fmla="*/ 132215 w 256655"/>
                <a:gd name="connsiteY14" fmla="*/ 133995 h 1042156"/>
                <a:gd name="connsiteX15" fmla="*/ 174136 w 256655"/>
                <a:gd name="connsiteY15" fmla="*/ 36376 h 1042156"/>
                <a:gd name="connsiteX16" fmla="*/ 191481 w 256655"/>
                <a:gd name="connsiteY16"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383183 h 1042156"/>
                <a:gd name="connsiteX6" fmla="*/ 140563 w 256655"/>
                <a:gd name="connsiteY6" fmla="*/ 486725 h 1042156"/>
                <a:gd name="connsiteX7" fmla="*/ 78533 w 256655"/>
                <a:gd name="connsiteY7" fmla="*/ 555233 h 1042156"/>
                <a:gd name="connsiteX8" fmla="*/ 79006 w 256655"/>
                <a:gd name="connsiteY8" fmla="*/ 741267 h 1042156"/>
                <a:gd name="connsiteX9" fmla="*/ 74249 w 256655"/>
                <a:gd name="connsiteY9" fmla="*/ 979737 h 1042156"/>
                <a:gd name="connsiteX10" fmla="*/ 73710 w 256655"/>
                <a:gd name="connsiteY10" fmla="*/ 1042156 h 1042156"/>
                <a:gd name="connsiteX11" fmla="*/ 2322 w 256655"/>
                <a:gd name="connsiteY11" fmla="*/ 1042156 h 1042156"/>
                <a:gd name="connsiteX12" fmla="*/ 1607 w 256655"/>
                <a:gd name="connsiteY12" fmla="*/ 974204 h 1042156"/>
                <a:gd name="connsiteX13" fmla="*/ 816 w 256655"/>
                <a:gd name="connsiteY13" fmla="*/ 210320 h 1042156"/>
                <a:gd name="connsiteX14" fmla="*/ 132215 w 256655"/>
                <a:gd name="connsiteY14" fmla="*/ 133995 h 1042156"/>
                <a:gd name="connsiteX15" fmla="*/ 174136 w 256655"/>
                <a:gd name="connsiteY15" fmla="*/ 47728 h 1042156"/>
                <a:gd name="connsiteX16" fmla="*/ 191481 w 256655"/>
                <a:gd name="connsiteY16"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383183 h 1042156"/>
                <a:gd name="connsiteX6" fmla="*/ 140563 w 256655"/>
                <a:gd name="connsiteY6" fmla="*/ 486725 h 1042156"/>
                <a:gd name="connsiteX7" fmla="*/ 78533 w 256655"/>
                <a:gd name="connsiteY7" fmla="*/ 555233 h 1042156"/>
                <a:gd name="connsiteX8" fmla="*/ 79006 w 256655"/>
                <a:gd name="connsiteY8" fmla="*/ 741267 h 1042156"/>
                <a:gd name="connsiteX9" fmla="*/ 74249 w 256655"/>
                <a:gd name="connsiteY9" fmla="*/ 979737 h 1042156"/>
                <a:gd name="connsiteX10" fmla="*/ 73710 w 256655"/>
                <a:gd name="connsiteY10" fmla="*/ 1042156 h 1042156"/>
                <a:gd name="connsiteX11" fmla="*/ 2322 w 256655"/>
                <a:gd name="connsiteY11" fmla="*/ 1042156 h 1042156"/>
                <a:gd name="connsiteX12" fmla="*/ 1607 w 256655"/>
                <a:gd name="connsiteY12" fmla="*/ 974204 h 1042156"/>
                <a:gd name="connsiteX13" fmla="*/ 816 w 256655"/>
                <a:gd name="connsiteY13" fmla="*/ 210320 h 1042156"/>
                <a:gd name="connsiteX14" fmla="*/ 132215 w 256655"/>
                <a:gd name="connsiteY14" fmla="*/ 133995 h 1042156"/>
                <a:gd name="connsiteX15" fmla="*/ 174136 w 256655"/>
                <a:gd name="connsiteY15" fmla="*/ 47728 h 1042156"/>
                <a:gd name="connsiteX16" fmla="*/ 191481 w 256655"/>
                <a:gd name="connsiteY16"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383183 h 1042156"/>
                <a:gd name="connsiteX6" fmla="*/ 140563 w 256655"/>
                <a:gd name="connsiteY6" fmla="*/ 486725 h 1042156"/>
                <a:gd name="connsiteX7" fmla="*/ 78533 w 256655"/>
                <a:gd name="connsiteY7" fmla="*/ 555233 h 1042156"/>
                <a:gd name="connsiteX8" fmla="*/ 79006 w 256655"/>
                <a:gd name="connsiteY8" fmla="*/ 741267 h 1042156"/>
                <a:gd name="connsiteX9" fmla="*/ 74249 w 256655"/>
                <a:gd name="connsiteY9" fmla="*/ 979737 h 1042156"/>
                <a:gd name="connsiteX10" fmla="*/ 73710 w 256655"/>
                <a:gd name="connsiteY10" fmla="*/ 1042156 h 1042156"/>
                <a:gd name="connsiteX11" fmla="*/ 2322 w 256655"/>
                <a:gd name="connsiteY11" fmla="*/ 1042156 h 1042156"/>
                <a:gd name="connsiteX12" fmla="*/ 1607 w 256655"/>
                <a:gd name="connsiteY12" fmla="*/ 974204 h 1042156"/>
                <a:gd name="connsiteX13" fmla="*/ 816 w 256655"/>
                <a:gd name="connsiteY13" fmla="*/ 210320 h 1042156"/>
                <a:gd name="connsiteX14" fmla="*/ 132215 w 256655"/>
                <a:gd name="connsiteY14" fmla="*/ 133995 h 1042156"/>
                <a:gd name="connsiteX15" fmla="*/ 174136 w 256655"/>
                <a:gd name="connsiteY15" fmla="*/ 47728 h 1042156"/>
                <a:gd name="connsiteX16" fmla="*/ 191481 w 256655"/>
                <a:gd name="connsiteY16"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383183 h 1042156"/>
                <a:gd name="connsiteX6" fmla="*/ 140563 w 256655"/>
                <a:gd name="connsiteY6" fmla="*/ 486725 h 1042156"/>
                <a:gd name="connsiteX7" fmla="*/ 78533 w 256655"/>
                <a:gd name="connsiteY7" fmla="*/ 555233 h 1042156"/>
                <a:gd name="connsiteX8" fmla="*/ 79006 w 256655"/>
                <a:gd name="connsiteY8" fmla="*/ 741267 h 1042156"/>
                <a:gd name="connsiteX9" fmla="*/ 74249 w 256655"/>
                <a:gd name="connsiteY9" fmla="*/ 979737 h 1042156"/>
                <a:gd name="connsiteX10" fmla="*/ 73710 w 256655"/>
                <a:gd name="connsiteY10" fmla="*/ 1042156 h 1042156"/>
                <a:gd name="connsiteX11" fmla="*/ 2322 w 256655"/>
                <a:gd name="connsiteY11" fmla="*/ 1042156 h 1042156"/>
                <a:gd name="connsiteX12" fmla="*/ 1607 w 256655"/>
                <a:gd name="connsiteY12" fmla="*/ 974204 h 1042156"/>
                <a:gd name="connsiteX13" fmla="*/ 816 w 256655"/>
                <a:gd name="connsiteY13" fmla="*/ 210320 h 1042156"/>
                <a:gd name="connsiteX14" fmla="*/ 132215 w 256655"/>
                <a:gd name="connsiteY14" fmla="*/ 133995 h 1042156"/>
                <a:gd name="connsiteX15" fmla="*/ 174136 w 256655"/>
                <a:gd name="connsiteY15" fmla="*/ 47728 h 1042156"/>
                <a:gd name="connsiteX16" fmla="*/ 191481 w 256655"/>
                <a:gd name="connsiteY16"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383183 h 1042156"/>
                <a:gd name="connsiteX6" fmla="*/ 140563 w 256655"/>
                <a:gd name="connsiteY6" fmla="*/ 486725 h 1042156"/>
                <a:gd name="connsiteX7" fmla="*/ 78533 w 256655"/>
                <a:gd name="connsiteY7" fmla="*/ 555233 h 1042156"/>
                <a:gd name="connsiteX8" fmla="*/ 79006 w 256655"/>
                <a:gd name="connsiteY8" fmla="*/ 741267 h 1042156"/>
                <a:gd name="connsiteX9" fmla="*/ 74249 w 256655"/>
                <a:gd name="connsiteY9" fmla="*/ 979737 h 1042156"/>
                <a:gd name="connsiteX10" fmla="*/ 73710 w 256655"/>
                <a:gd name="connsiteY10" fmla="*/ 1042156 h 1042156"/>
                <a:gd name="connsiteX11" fmla="*/ 2322 w 256655"/>
                <a:gd name="connsiteY11" fmla="*/ 1042156 h 1042156"/>
                <a:gd name="connsiteX12" fmla="*/ 1607 w 256655"/>
                <a:gd name="connsiteY12" fmla="*/ 974204 h 1042156"/>
                <a:gd name="connsiteX13" fmla="*/ 816 w 256655"/>
                <a:gd name="connsiteY13" fmla="*/ 210320 h 1042156"/>
                <a:gd name="connsiteX14" fmla="*/ 132215 w 256655"/>
                <a:gd name="connsiteY14" fmla="*/ 133995 h 1042156"/>
                <a:gd name="connsiteX15" fmla="*/ 174136 w 256655"/>
                <a:gd name="connsiteY15" fmla="*/ 47728 h 1042156"/>
                <a:gd name="connsiteX16" fmla="*/ 191481 w 256655"/>
                <a:gd name="connsiteY16"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405884 h 1042156"/>
                <a:gd name="connsiteX6" fmla="*/ 140563 w 256655"/>
                <a:gd name="connsiteY6" fmla="*/ 486725 h 1042156"/>
                <a:gd name="connsiteX7" fmla="*/ 78533 w 256655"/>
                <a:gd name="connsiteY7" fmla="*/ 555233 h 1042156"/>
                <a:gd name="connsiteX8" fmla="*/ 79006 w 256655"/>
                <a:gd name="connsiteY8" fmla="*/ 741267 h 1042156"/>
                <a:gd name="connsiteX9" fmla="*/ 74249 w 256655"/>
                <a:gd name="connsiteY9" fmla="*/ 979737 h 1042156"/>
                <a:gd name="connsiteX10" fmla="*/ 73710 w 256655"/>
                <a:gd name="connsiteY10" fmla="*/ 1042156 h 1042156"/>
                <a:gd name="connsiteX11" fmla="*/ 2322 w 256655"/>
                <a:gd name="connsiteY11" fmla="*/ 1042156 h 1042156"/>
                <a:gd name="connsiteX12" fmla="*/ 1607 w 256655"/>
                <a:gd name="connsiteY12" fmla="*/ 974204 h 1042156"/>
                <a:gd name="connsiteX13" fmla="*/ 816 w 256655"/>
                <a:gd name="connsiteY13" fmla="*/ 210320 h 1042156"/>
                <a:gd name="connsiteX14" fmla="*/ 132215 w 256655"/>
                <a:gd name="connsiteY14" fmla="*/ 133995 h 1042156"/>
                <a:gd name="connsiteX15" fmla="*/ 174136 w 256655"/>
                <a:gd name="connsiteY15" fmla="*/ 47728 h 1042156"/>
                <a:gd name="connsiteX16" fmla="*/ 191481 w 256655"/>
                <a:gd name="connsiteY16"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405884 h 1042156"/>
                <a:gd name="connsiteX6" fmla="*/ 140563 w 256655"/>
                <a:gd name="connsiteY6" fmla="*/ 486725 h 1042156"/>
                <a:gd name="connsiteX7" fmla="*/ 78533 w 256655"/>
                <a:gd name="connsiteY7" fmla="*/ 555233 h 1042156"/>
                <a:gd name="connsiteX8" fmla="*/ 79006 w 256655"/>
                <a:gd name="connsiteY8" fmla="*/ 741267 h 1042156"/>
                <a:gd name="connsiteX9" fmla="*/ 74249 w 256655"/>
                <a:gd name="connsiteY9" fmla="*/ 979737 h 1042156"/>
                <a:gd name="connsiteX10" fmla="*/ 73710 w 256655"/>
                <a:gd name="connsiteY10" fmla="*/ 1042156 h 1042156"/>
                <a:gd name="connsiteX11" fmla="*/ 2322 w 256655"/>
                <a:gd name="connsiteY11" fmla="*/ 1042156 h 1042156"/>
                <a:gd name="connsiteX12" fmla="*/ 1607 w 256655"/>
                <a:gd name="connsiteY12" fmla="*/ 974204 h 1042156"/>
                <a:gd name="connsiteX13" fmla="*/ 816 w 256655"/>
                <a:gd name="connsiteY13" fmla="*/ 210320 h 1042156"/>
                <a:gd name="connsiteX14" fmla="*/ 132215 w 256655"/>
                <a:gd name="connsiteY14" fmla="*/ 133995 h 1042156"/>
                <a:gd name="connsiteX15" fmla="*/ 174136 w 256655"/>
                <a:gd name="connsiteY15" fmla="*/ 47728 h 1042156"/>
                <a:gd name="connsiteX16" fmla="*/ 191481 w 256655"/>
                <a:gd name="connsiteY16"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405884 h 1042156"/>
                <a:gd name="connsiteX6" fmla="*/ 78533 w 256655"/>
                <a:gd name="connsiteY6" fmla="*/ 555233 h 1042156"/>
                <a:gd name="connsiteX7" fmla="*/ 79006 w 256655"/>
                <a:gd name="connsiteY7" fmla="*/ 741267 h 1042156"/>
                <a:gd name="connsiteX8" fmla="*/ 74249 w 256655"/>
                <a:gd name="connsiteY8" fmla="*/ 979737 h 1042156"/>
                <a:gd name="connsiteX9" fmla="*/ 73710 w 256655"/>
                <a:gd name="connsiteY9" fmla="*/ 1042156 h 1042156"/>
                <a:gd name="connsiteX10" fmla="*/ 2322 w 256655"/>
                <a:gd name="connsiteY10" fmla="*/ 1042156 h 1042156"/>
                <a:gd name="connsiteX11" fmla="*/ 1607 w 256655"/>
                <a:gd name="connsiteY11" fmla="*/ 974204 h 1042156"/>
                <a:gd name="connsiteX12" fmla="*/ 816 w 256655"/>
                <a:gd name="connsiteY12" fmla="*/ 210320 h 1042156"/>
                <a:gd name="connsiteX13" fmla="*/ 132215 w 256655"/>
                <a:gd name="connsiteY13" fmla="*/ 133995 h 1042156"/>
                <a:gd name="connsiteX14" fmla="*/ 174136 w 256655"/>
                <a:gd name="connsiteY14" fmla="*/ 47728 h 1042156"/>
                <a:gd name="connsiteX15" fmla="*/ 191481 w 256655"/>
                <a:gd name="connsiteY15"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405884 h 1042156"/>
                <a:gd name="connsiteX6" fmla="*/ 75913 w 256655"/>
                <a:gd name="connsiteY6" fmla="*/ 580205 h 1042156"/>
                <a:gd name="connsiteX7" fmla="*/ 79006 w 256655"/>
                <a:gd name="connsiteY7" fmla="*/ 741267 h 1042156"/>
                <a:gd name="connsiteX8" fmla="*/ 74249 w 256655"/>
                <a:gd name="connsiteY8" fmla="*/ 979737 h 1042156"/>
                <a:gd name="connsiteX9" fmla="*/ 73710 w 256655"/>
                <a:gd name="connsiteY9" fmla="*/ 1042156 h 1042156"/>
                <a:gd name="connsiteX10" fmla="*/ 2322 w 256655"/>
                <a:gd name="connsiteY10" fmla="*/ 1042156 h 1042156"/>
                <a:gd name="connsiteX11" fmla="*/ 1607 w 256655"/>
                <a:gd name="connsiteY11" fmla="*/ 974204 h 1042156"/>
                <a:gd name="connsiteX12" fmla="*/ 816 w 256655"/>
                <a:gd name="connsiteY12" fmla="*/ 210320 h 1042156"/>
                <a:gd name="connsiteX13" fmla="*/ 132215 w 256655"/>
                <a:gd name="connsiteY13" fmla="*/ 133995 h 1042156"/>
                <a:gd name="connsiteX14" fmla="*/ 174136 w 256655"/>
                <a:gd name="connsiteY14" fmla="*/ 47728 h 1042156"/>
                <a:gd name="connsiteX15" fmla="*/ 191481 w 256655"/>
                <a:gd name="connsiteY15"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405884 h 1042156"/>
                <a:gd name="connsiteX6" fmla="*/ 86393 w 256655"/>
                <a:gd name="connsiteY6" fmla="*/ 580205 h 1042156"/>
                <a:gd name="connsiteX7" fmla="*/ 79006 w 256655"/>
                <a:gd name="connsiteY7" fmla="*/ 741267 h 1042156"/>
                <a:gd name="connsiteX8" fmla="*/ 74249 w 256655"/>
                <a:gd name="connsiteY8" fmla="*/ 979737 h 1042156"/>
                <a:gd name="connsiteX9" fmla="*/ 73710 w 256655"/>
                <a:gd name="connsiteY9" fmla="*/ 1042156 h 1042156"/>
                <a:gd name="connsiteX10" fmla="*/ 2322 w 256655"/>
                <a:gd name="connsiteY10" fmla="*/ 1042156 h 1042156"/>
                <a:gd name="connsiteX11" fmla="*/ 1607 w 256655"/>
                <a:gd name="connsiteY11" fmla="*/ 974204 h 1042156"/>
                <a:gd name="connsiteX12" fmla="*/ 816 w 256655"/>
                <a:gd name="connsiteY12" fmla="*/ 210320 h 1042156"/>
                <a:gd name="connsiteX13" fmla="*/ 132215 w 256655"/>
                <a:gd name="connsiteY13" fmla="*/ 133995 h 1042156"/>
                <a:gd name="connsiteX14" fmla="*/ 174136 w 256655"/>
                <a:gd name="connsiteY14" fmla="*/ 47728 h 1042156"/>
                <a:gd name="connsiteX15" fmla="*/ 191481 w 256655"/>
                <a:gd name="connsiteY15"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405884 h 1042156"/>
                <a:gd name="connsiteX6" fmla="*/ 86393 w 256655"/>
                <a:gd name="connsiteY6" fmla="*/ 580205 h 1042156"/>
                <a:gd name="connsiteX7" fmla="*/ 79006 w 256655"/>
                <a:gd name="connsiteY7" fmla="*/ 741267 h 1042156"/>
                <a:gd name="connsiteX8" fmla="*/ 74249 w 256655"/>
                <a:gd name="connsiteY8" fmla="*/ 979737 h 1042156"/>
                <a:gd name="connsiteX9" fmla="*/ 73710 w 256655"/>
                <a:gd name="connsiteY9" fmla="*/ 1042156 h 1042156"/>
                <a:gd name="connsiteX10" fmla="*/ 2322 w 256655"/>
                <a:gd name="connsiteY10" fmla="*/ 1042156 h 1042156"/>
                <a:gd name="connsiteX11" fmla="*/ 1607 w 256655"/>
                <a:gd name="connsiteY11" fmla="*/ 974204 h 1042156"/>
                <a:gd name="connsiteX12" fmla="*/ 816 w 256655"/>
                <a:gd name="connsiteY12" fmla="*/ 210320 h 1042156"/>
                <a:gd name="connsiteX13" fmla="*/ 132215 w 256655"/>
                <a:gd name="connsiteY13" fmla="*/ 133995 h 1042156"/>
                <a:gd name="connsiteX14" fmla="*/ 174136 w 256655"/>
                <a:gd name="connsiteY14" fmla="*/ 47728 h 1042156"/>
                <a:gd name="connsiteX15" fmla="*/ 191481 w 256655"/>
                <a:gd name="connsiteY15"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405884 h 1042156"/>
                <a:gd name="connsiteX6" fmla="*/ 86393 w 256655"/>
                <a:gd name="connsiteY6" fmla="*/ 580205 h 1042156"/>
                <a:gd name="connsiteX7" fmla="*/ 79006 w 256655"/>
                <a:gd name="connsiteY7" fmla="*/ 741267 h 1042156"/>
                <a:gd name="connsiteX8" fmla="*/ 74249 w 256655"/>
                <a:gd name="connsiteY8" fmla="*/ 979737 h 1042156"/>
                <a:gd name="connsiteX9" fmla="*/ 73710 w 256655"/>
                <a:gd name="connsiteY9" fmla="*/ 1042156 h 1042156"/>
                <a:gd name="connsiteX10" fmla="*/ 2322 w 256655"/>
                <a:gd name="connsiteY10" fmla="*/ 1042156 h 1042156"/>
                <a:gd name="connsiteX11" fmla="*/ 1607 w 256655"/>
                <a:gd name="connsiteY11" fmla="*/ 974204 h 1042156"/>
                <a:gd name="connsiteX12" fmla="*/ 816 w 256655"/>
                <a:gd name="connsiteY12" fmla="*/ 210320 h 1042156"/>
                <a:gd name="connsiteX13" fmla="*/ 132215 w 256655"/>
                <a:gd name="connsiteY13" fmla="*/ 133995 h 1042156"/>
                <a:gd name="connsiteX14" fmla="*/ 174136 w 256655"/>
                <a:gd name="connsiteY14" fmla="*/ 47728 h 1042156"/>
                <a:gd name="connsiteX15" fmla="*/ 191481 w 256655"/>
                <a:gd name="connsiteY15"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424045 h 1042156"/>
                <a:gd name="connsiteX6" fmla="*/ 86393 w 256655"/>
                <a:gd name="connsiteY6" fmla="*/ 580205 h 1042156"/>
                <a:gd name="connsiteX7" fmla="*/ 79006 w 256655"/>
                <a:gd name="connsiteY7" fmla="*/ 741267 h 1042156"/>
                <a:gd name="connsiteX8" fmla="*/ 74249 w 256655"/>
                <a:gd name="connsiteY8" fmla="*/ 979737 h 1042156"/>
                <a:gd name="connsiteX9" fmla="*/ 73710 w 256655"/>
                <a:gd name="connsiteY9" fmla="*/ 1042156 h 1042156"/>
                <a:gd name="connsiteX10" fmla="*/ 2322 w 256655"/>
                <a:gd name="connsiteY10" fmla="*/ 1042156 h 1042156"/>
                <a:gd name="connsiteX11" fmla="*/ 1607 w 256655"/>
                <a:gd name="connsiteY11" fmla="*/ 974204 h 1042156"/>
                <a:gd name="connsiteX12" fmla="*/ 816 w 256655"/>
                <a:gd name="connsiteY12" fmla="*/ 210320 h 1042156"/>
                <a:gd name="connsiteX13" fmla="*/ 132215 w 256655"/>
                <a:gd name="connsiteY13" fmla="*/ 133995 h 1042156"/>
                <a:gd name="connsiteX14" fmla="*/ 174136 w 256655"/>
                <a:gd name="connsiteY14" fmla="*/ 47728 h 1042156"/>
                <a:gd name="connsiteX15" fmla="*/ 191481 w 256655"/>
                <a:gd name="connsiteY15"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424045 h 1042156"/>
                <a:gd name="connsiteX6" fmla="*/ 86393 w 256655"/>
                <a:gd name="connsiteY6" fmla="*/ 580205 h 1042156"/>
                <a:gd name="connsiteX7" fmla="*/ 79006 w 256655"/>
                <a:gd name="connsiteY7" fmla="*/ 741267 h 1042156"/>
                <a:gd name="connsiteX8" fmla="*/ 73710 w 256655"/>
                <a:gd name="connsiteY8" fmla="*/ 1042156 h 1042156"/>
                <a:gd name="connsiteX9" fmla="*/ 2322 w 256655"/>
                <a:gd name="connsiteY9" fmla="*/ 1042156 h 1042156"/>
                <a:gd name="connsiteX10" fmla="*/ 1607 w 256655"/>
                <a:gd name="connsiteY10" fmla="*/ 974204 h 1042156"/>
                <a:gd name="connsiteX11" fmla="*/ 816 w 256655"/>
                <a:gd name="connsiteY11" fmla="*/ 210320 h 1042156"/>
                <a:gd name="connsiteX12" fmla="*/ 132215 w 256655"/>
                <a:gd name="connsiteY12" fmla="*/ 133995 h 1042156"/>
                <a:gd name="connsiteX13" fmla="*/ 174136 w 256655"/>
                <a:gd name="connsiteY13" fmla="*/ 47728 h 1042156"/>
                <a:gd name="connsiteX14" fmla="*/ 191481 w 256655"/>
                <a:gd name="connsiteY14"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424045 h 1042156"/>
                <a:gd name="connsiteX6" fmla="*/ 86393 w 256655"/>
                <a:gd name="connsiteY6" fmla="*/ 580205 h 1042156"/>
                <a:gd name="connsiteX7" fmla="*/ 79006 w 256655"/>
                <a:gd name="connsiteY7" fmla="*/ 741267 h 1042156"/>
                <a:gd name="connsiteX8" fmla="*/ 73710 w 256655"/>
                <a:gd name="connsiteY8" fmla="*/ 1042156 h 1042156"/>
                <a:gd name="connsiteX9" fmla="*/ 2322 w 256655"/>
                <a:gd name="connsiteY9" fmla="*/ 1042156 h 1042156"/>
                <a:gd name="connsiteX10" fmla="*/ 1607 w 256655"/>
                <a:gd name="connsiteY10" fmla="*/ 974204 h 1042156"/>
                <a:gd name="connsiteX11" fmla="*/ 816 w 256655"/>
                <a:gd name="connsiteY11" fmla="*/ 210320 h 1042156"/>
                <a:gd name="connsiteX12" fmla="*/ 132215 w 256655"/>
                <a:gd name="connsiteY12" fmla="*/ 133995 h 1042156"/>
                <a:gd name="connsiteX13" fmla="*/ 174136 w 256655"/>
                <a:gd name="connsiteY13" fmla="*/ 47728 h 1042156"/>
                <a:gd name="connsiteX14" fmla="*/ 191481 w 256655"/>
                <a:gd name="connsiteY14"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424045 h 1042156"/>
                <a:gd name="connsiteX6" fmla="*/ 86393 w 256655"/>
                <a:gd name="connsiteY6" fmla="*/ 580205 h 1042156"/>
                <a:gd name="connsiteX7" fmla="*/ 79006 w 256655"/>
                <a:gd name="connsiteY7" fmla="*/ 741267 h 1042156"/>
                <a:gd name="connsiteX8" fmla="*/ 84727 w 256655"/>
                <a:gd name="connsiteY8" fmla="*/ 1042156 h 1042156"/>
                <a:gd name="connsiteX9" fmla="*/ 2322 w 256655"/>
                <a:gd name="connsiteY9" fmla="*/ 1042156 h 1042156"/>
                <a:gd name="connsiteX10" fmla="*/ 1607 w 256655"/>
                <a:gd name="connsiteY10" fmla="*/ 974204 h 1042156"/>
                <a:gd name="connsiteX11" fmla="*/ 816 w 256655"/>
                <a:gd name="connsiteY11" fmla="*/ 210320 h 1042156"/>
                <a:gd name="connsiteX12" fmla="*/ 132215 w 256655"/>
                <a:gd name="connsiteY12" fmla="*/ 133995 h 1042156"/>
                <a:gd name="connsiteX13" fmla="*/ 174136 w 256655"/>
                <a:gd name="connsiteY13" fmla="*/ 47728 h 1042156"/>
                <a:gd name="connsiteX14" fmla="*/ 191481 w 256655"/>
                <a:gd name="connsiteY14" fmla="*/ 2431 h 1042156"/>
                <a:gd name="connsiteX0" fmla="*/ 191481 w 256655"/>
                <a:gd name="connsiteY0" fmla="*/ 2431 h 1141693"/>
                <a:gd name="connsiteX1" fmla="*/ 256511 w 256655"/>
                <a:gd name="connsiteY1" fmla="*/ 78038 h 1141693"/>
                <a:gd name="connsiteX2" fmla="*/ 187033 w 256655"/>
                <a:gd name="connsiteY2" fmla="*/ 160800 h 1141693"/>
                <a:gd name="connsiteX3" fmla="*/ 95585 w 256655"/>
                <a:gd name="connsiteY3" fmla="*/ 243785 h 1141693"/>
                <a:gd name="connsiteX4" fmla="*/ 109443 w 256655"/>
                <a:gd name="connsiteY4" fmla="*/ 311728 h 1141693"/>
                <a:gd name="connsiteX5" fmla="*/ 180491 w 256655"/>
                <a:gd name="connsiteY5" fmla="*/ 424045 h 1141693"/>
                <a:gd name="connsiteX6" fmla="*/ 86393 w 256655"/>
                <a:gd name="connsiteY6" fmla="*/ 580205 h 1141693"/>
                <a:gd name="connsiteX7" fmla="*/ 79006 w 256655"/>
                <a:gd name="connsiteY7" fmla="*/ 741267 h 1141693"/>
                <a:gd name="connsiteX8" fmla="*/ 76464 w 256655"/>
                <a:gd name="connsiteY8" fmla="*/ 1141693 h 1141693"/>
                <a:gd name="connsiteX9" fmla="*/ 2322 w 256655"/>
                <a:gd name="connsiteY9" fmla="*/ 1042156 h 1141693"/>
                <a:gd name="connsiteX10" fmla="*/ 1607 w 256655"/>
                <a:gd name="connsiteY10" fmla="*/ 974204 h 1141693"/>
                <a:gd name="connsiteX11" fmla="*/ 816 w 256655"/>
                <a:gd name="connsiteY11" fmla="*/ 210320 h 1141693"/>
                <a:gd name="connsiteX12" fmla="*/ 132215 w 256655"/>
                <a:gd name="connsiteY12" fmla="*/ 133995 h 1141693"/>
                <a:gd name="connsiteX13" fmla="*/ 174136 w 256655"/>
                <a:gd name="connsiteY13" fmla="*/ 47728 h 1141693"/>
                <a:gd name="connsiteX14" fmla="*/ 191481 w 256655"/>
                <a:gd name="connsiteY14" fmla="*/ 2431 h 1141693"/>
                <a:gd name="connsiteX0" fmla="*/ 191481 w 256655"/>
                <a:gd name="connsiteY0" fmla="*/ 2431 h 1164859"/>
                <a:gd name="connsiteX1" fmla="*/ 256511 w 256655"/>
                <a:gd name="connsiteY1" fmla="*/ 78038 h 1164859"/>
                <a:gd name="connsiteX2" fmla="*/ 187033 w 256655"/>
                <a:gd name="connsiteY2" fmla="*/ 160800 h 1164859"/>
                <a:gd name="connsiteX3" fmla="*/ 95585 w 256655"/>
                <a:gd name="connsiteY3" fmla="*/ 243785 h 1164859"/>
                <a:gd name="connsiteX4" fmla="*/ 109443 w 256655"/>
                <a:gd name="connsiteY4" fmla="*/ 311728 h 1164859"/>
                <a:gd name="connsiteX5" fmla="*/ 180491 w 256655"/>
                <a:gd name="connsiteY5" fmla="*/ 424045 h 1164859"/>
                <a:gd name="connsiteX6" fmla="*/ 86393 w 256655"/>
                <a:gd name="connsiteY6" fmla="*/ 580205 h 1164859"/>
                <a:gd name="connsiteX7" fmla="*/ 79006 w 256655"/>
                <a:gd name="connsiteY7" fmla="*/ 741267 h 1164859"/>
                <a:gd name="connsiteX8" fmla="*/ 76464 w 256655"/>
                <a:gd name="connsiteY8" fmla="*/ 1141693 h 1164859"/>
                <a:gd name="connsiteX9" fmla="*/ 9817 w 256655"/>
                <a:gd name="connsiteY9" fmla="*/ 1164859 h 1164859"/>
                <a:gd name="connsiteX10" fmla="*/ 1607 w 256655"/>
                <a:gd name="connsiteY10" fmla="*/ 974204 h 1164859"/>
                <a:gd name="connsiteX11" fmla="*/ 816 w 256655"/>
                <a:gd name="connsiteY11" fmla="*/ 210320 h 1164859"/>
                <a:gd name="connsiteX12" fmla="*/ 132215 w 256655"/>
                <a:gd name="connsiteY12" fmla="*/ 133995 h 1164859"/>
                <a:gd name="connsiteX13" fmla="*/ 174136 w 256655"/>
                <a:gd name="connsiteY13" fmla="*/ 47728 h 1164859"/>
                <a:gd name="connsiteX14" fmla="*/ 191481 w 256655"/>
                <a:gd name="connsiteY14" fmla="*/ 2431 h 1164859"/>
                <a:gd name="connsiteX0" fmla="*/ 191481 w 256655"/>
                <a:gd name="connsiteY0" fmla="*/ 2431 h 1164859"/>
                <a:gd name="connsiteX1" fmla="*/ 256511 w 256655"/>
                <a:gd name="connsiteY1" fmla="*/ 78038 h 1164859"/>
                <a:gd name="connsiteX2" fmla="*/ 187033 w 256655"/>
                <a:gd name="connsiteY2" fmla="*/ 160800 h 1164859"/>
                <a:gd name="connsiteX3" fmla="*/ 95585 w 256655"/>
                <a:gd name="connsiteY3" fmla="*/ 243785 h 1164859"/>
                <a:gd name="connsiteX4" fmla="*/ 109443 w 256655"/>
                <a:gd name="connsiteY4" fmla="*/ 311728 h 1164859"/>
                <a:gd name="connsiteX5" fmla="*/ 180491 w 256655"/>
                <a:gd name="connsiteY5" fmla="*/ 424045 h 1164859"/>
                <a:gd name="connsiteX6" fmla="*/ 86393 w 256655"/>
                <a:gd name="connsiteY6" fmla="*/ 580205 h 1164859"/>
                <a:gd name="connsiteX7" fmla="*/ 79006 w 256655"/>
                <a:gd name="connsiteY7" fmla="*/ 741267 h 1164859"/>
                <a:gd name="connsiteX8" fmla="*/ 76464 w 256655"/>
                <a:gd name="connsiteY8" fmla="*/ 1141693 h 1164859"/>
                <a:gd name="connsiteX9" fmla="*/ 9817 w 256655"/>
                <a:gd name="connsiteY9" fmla="*/ 1164859 h 1164859"/>
                <a:gd name="connsiteX10" fmla="*/ 1607 w 256655"/>
                <a:gd name="connsiteY10" fmla="*/ 974204 h 1164859"/>
                <a:gd name="connsiteX11" fmla="*/ 816 w 256655"/>
                <a:gd name="connsiteY11" fmla="*/ 210320 h 1164859"/>
                <a:gd name="connsiteX12" fmla="*/ 132215 w 256655"/>
                <a:gd name="connsiteY12" fmla="*/ 133995 h 1164859"/>
                <a:gd name="connsiteX13" fmla="*/ 174136 w 256655"/>
                <a:gd name="connsiteY13" fmla="*/ 47728 h 1164859"/>
                <a:gd name="connsiteX14" fmla="*/ 191481 w 256655"/>
                <a:gd name="connsiteY14" fmla="*/ 2431 h 1164859"/>
                <a:gd name="connsiteX0" fmla="*/ 191481 w 256655"/>
                <a:gd name="connsiteY0" fmla="*/ 2431 h 1164859"/>
                <a:gd name="connsiteX1" fmla="*/ 256511 w 256655"/>
                <a:gd name="connsiteY1" fmla="*/ 78038 h 1164859"/>
                <a:gd name="connsiteX2" fmla="*/ 187033 w 256655"/>
                <a:gd name="connsiteY2" fmla="*/ 160800 h 1164859"/>
                <a:gd name="connsiteX3" fmla="*/ 95585 w 256655"/>
                <a:gd name="connsiteY3" fmla="*/ 243785 h 1164859"/>
                <a:gd name="connsiteX4" fmla="*/ 109443 w 256655"/>
                <a:gd name="connsiteY4" fmla="*/ 311728 h 1164859"/>
                <a:gd name="connsiteX5" fmla="*/ 180491 w 256655"/>
                <a:gd name="connsiteY5" fmla="*/ 424045 h 1164859"/>
                <a:gd name="connsiteX6" fmla="*/ 86393 w 256655"/>
                <a:gd name="connsiteY6" fmla="*/ 580205 h 1164859"/>
                <a:gd name="connsiteX7" fmla="*/ 79006 w 256655"/>
                <a:gd name="connsiteY7" fmla="*/ 741267 h 1164859"/>
                <a:gd name="connsiteX8" fmla="*/ 76464 w 256655"/>
                <a:gd name="connsiteY8" fmla="*/ 1141693 h 1164859"/>
                <a:gd name="connsiteX9" fmla="*/ 9817 w 256655"/>
                <a:gd name="connsiteY9" fmla="*/ 1164859 h 1164859"/>
                <a:gd name="connsiteX10" fmla="*/ 1607 w 256655"/>
                <a:gd name="connsiteY10" fmla="*/ 974204 h 1164859"/>
                <a:gd name="connsiteX11" fmla="*/ 816 w 256655"/>
                <a:gd name="connsiteY11" fmla="*/ 210320 h 1164859"/>
                <a:gd name="connsiteX12" fmla="*/ 132215 w 256655"/>
                <a:gd name="connsiteY12" fmla="*/ 133995 h 1164859"/>
                <a:gd name="connsiteX13" fmla="*/ 174136 w 256655"/>
                <a:gd name="connsiteY13" fmla="*/ 47728 h 1164859"/>
                <a:gd name="connsiteX14" fmla="*/ 191481 w 256655"/>
                <a:gd name="connsiteY14" fmla="*/ 2431 h 1164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56655" h="1164859">
                  <a:moveTo>
                    <a:pt x="191481" y="2431"/>
                  </a:moveTo>
                  <a:cubicBezTo>
                    <a:pt x="257612" y="-13327"/>
                    <a:pt x="257252" y="51643"/>
                    <a:pt x="256511" y="78038"/>
                  </a:cubicBezTo>
                  <a:cubicBezTo>
                    <a:pt x="255770" y="104433"/>
                    <a:pt x="213854" y="133176"/>
                    <a:pt x="187033" y="160800"/>
                  </a:cubicBezTo>
                  <a:cubicBezTo>
                    <a:pt x="160212" y="188424"/>
                    <a:pt x="108517" y="218630"/>
                    <a:pt x="95585" y="243785"/>
                  </a:cubicBezTo>
                  <a:cubicBezTo>
                    <a:pt x="82653" y="268940"/>
                    <a:pt x="95292" y="281685"/>
                    <a:pt x="109443" y="311728"/>
                  </a:cubicBezTo>
                  <a:cubicBezTo>
                    <a:pt x="123594" y="341771"/>
                    <a:pt x="179092" y="367948"/>
                    <a:pt x="180491" y="424045"/>
                  </a:cubicBezTo>
                  <a:cubicBezTo>
                    <a:pt x="181890" y="480142"/>
                    <a:pt x="103307" y="527335"/>
                    <a:pt x="86393" y="580205"/>
                  </a:cubicBezTo>
                  <a:cubicBezTo>
                    <a:pt x="69479" y="633075"/>
                    <a:pt x="80661" y="647686"/>
                    <a:pt x="79006" y="741267"/>
                  </a:cubicBezTo>
                  <a:cubicBezTo>
                    <a:pt x="77351" y="834848"/>
                    <a:pt x="74194" y="1137011"/>
                    <a:pt x="76464" y="1141693"/>
                  </a:cubicBezTo>
                  <a:lnTo>
                    <a:pt x="9817" y="1164859"/>
                  </a:lnTo>
                  <a:cubicBezTo>
                    <a:pt x="9579" y="1142208"/>
                    <a:pt x="1845" y="996855"/>
                    <a:pt x="1607" y="974204"/>
                  </a:cubicBezTo>
                  <a:cubicBezTo>
                    <a:pt x="-1711" y="660021"/>
                    <a:pt x="1204" y="210130"/>
                    <a:pt x="816" y="210320"/>
                  </a:cubicBezTo>
                  <a:cubicBezTo>
                    <a:pt x="314" y="128554"/>
                    <a:pt x="88647" y="161076"/>
                    <a:pt x="132215" y="133995"/>
                  </a:cubicBezTo>
                  <a:cubicBezTo>
                    <a:pt x="154551" y="120895"/>
                    <a:pt x="181726" y="123761"/>
                    <a:pt x="174136" y="47728"/>
                  </a:cubicBezTo>
                  <a:cubicBezTo>
                    <a:pt x="182267" y="26179"/>
                    <a:pt x="164651" y="13648"/>
                    <a:pt x="191481" y="2431"/>
                  </a:cubicBezTo>
                  <a:close/>
                </a:path>
              </a:pathLst>
            </a:custGeom>
            <a:solidFill>
              <a:schemeClr val="accent3">
                <a:lumMod val="20000"/>
                <a:lumOff val="8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8" name="Freeform: Shape 137">
              <a:extLst>
                <a:ext uri="{FF2B5EF4-FFF2-40B4-BE49-F238E27FC236}">
                  <a16:creationId xmlns:a16="http://schemas.microsoft.com/office/drawing/2014/main" id="{EA6C6EEE-59E9-9C6C-D2F6-1A2D37DD0E4F}"/>
                </a:ext>
              </a:extLst>
            </p:cNvPr>
            <p:cNvSpPr/>
            <p:nvPr/>
          </p:nvSpPr>
          <p:spPr bwMode="auto">
            <a:xfrm>
              <a:off x="4775486" y="3265867"/>
              <a:ext cx="158302" cy="418962"/>
            </a:xfrm>
            <a:custGeom>
              <a:avLst/>
              <a:gdLst>
                <a:gd name="connsiteX0" fmla="*/ 0 w 143457"/>
                <a:gd name="connsiteY0" fmla="*/ 0 h 363023"/>
                <a:gd name="connsiteX1" fmla="*/ 71047 w 143457"/>
                <a:gd name="connsiteY1" fmla="*/ 0 h 363023"/>
                <a:gd name="connsiteX2" fmla="*/ 72291 w 143457"/>
                <a:gd name="connsiteY2" fmla="*/ 45318 h 363023"/>
                <a:gd name="connsiteX3" fmla="*/ 75538 w 143457"/>
                <a:gd name="connsiteY3" fmla="*/ 90301 h 363023"/>
                <a:gd name="connsiteX4" fmla="*/ 142718 w 143457"/>
                <a:gd name="connsiteY4" fmla="*/ 197117 h 363023"/>
                <a:gd name="connsiteX5" fmla="*/ 103345 w 143457"/>
                <a:gd name="connsiteY5" fmla="*/ 280909 h 363023"/>
                <a:gd name="connsiteX6" fmla="*/ 46205 w 143457"/>
                <a:gd name="connsiteY6" fmla="*/ 363018 h 363023"/>
                <a:gd name="connsiteX7" fmla="*/ 2050 w 143457"/>
                <a:gd name="connsiteY7" fmla="*/ 292210 h 363023"/>
                <a:gd name="connsiteX8" fmla="*/ 893 w 143457"/>
                <a:gd name="connsiteY8" fmla="*/ 86832 h 363023"/>
                <a:gd name="connsiteX9" fmla="*/ 434 w 143457"/>
                <a:gd name="connsiteY9" fmla="*/ 41905 h 363023"/>
                <a:gd name="connsiteX10" fmla="*/ 0 w 143457"/>
                <a:gd name="connsiteY10" fmla="*/ 0 h 363023"/>
                <a:gd name="connsiteX0" fmla="*/ 0 w 156199"/>
                <a:gd name="connsiteY0" fmla="*/ 0 h 363024"/>
                <a:gd name="connsiteX1" fmla="*/ 71047 w 156199"/>
                <a:gd name="connsiteY1" fmla="*/ 0 h 363024"/>
                <a:gd name="connsiteX2" fmla="*/ 72291 w 156199"/>
                <a:gd name="connsiteY2" fmla="*/ 45318 h 363024"/>
                <a:gd name="connsiteX3" fmla="*/ 75538 w 156199"/>
                <a:gd name="connsiteY3" fmla="*/ 90301 h 363024"/>
                <a:gd name="connsiteX4" fmla="*/ 155819 w 156199"/>
                <a:gd name="connsiteY4" fmla="*/ 215279 h 363024"/>
                <a:gd name="connsiteX5" fmla="*/ 103345 w 156199"/>
                <a:gd name="connsiteY5" fmla="*/ 280909 h 363024"/>
                <a:gd name="connsiteX6" fmla="*/ 46205 w 156199"/>
                <a:gd name="connsiteY6" fmla="*/ 363018 h 363024"/>
                <a:gd name="connsiteX7" fmla="*/ 2050 w 156199"/>
                <a:gd name="connsiteY7" fmla="*/ 292210 h 363024"/>
                <a:gd name="connsiteX8" fmla="*/ 893 w 156199"/>
                <a:gd name="connsiteY8" fmla="*/ 86832 h 363024"/>
                <a:gd name="connsiteX9" fmla="*/ 434 w 156199"/>
                <a:gd name="connsiteY9" fmla="*/ 41905 h 363024"/>
                <a:gd name="connsiteX10" fmla="*/ 0 w 156199"/>
                <a:gd name="connsiteY10" fmla="*/ 0 h 363024"/>
                <a:gd name="connsiteX0" fmla="*/ 0 w 156199"/>
                <a:gd name="connsiteY0" fmla="*/ 0 h 363018"/>
                <a:gd name="connsiteX1" fmla="*/ 71047 w 156199"/>
                <a:gd name="connsiteY1" fmla="*/ 0 h 363018"/>
                <a:gd name="connsiteX2" fmla="*/ 72291 w 156199"/>
                <a:gd name="connsiteY2" fmla="*/ 45318 h 363018"/>
                <a:gd name="connsiteX3" fmla="*/ 75538 w 156199"/>
                <a:gd name="connsiteY3" fmla="*/ 90301 h 363018"/>
                <a:gd name="connsiteX4" fmla="*/ 155819 w 156199"/>
                <a:gd name="connsiteY4" fmla="*/ 215279 h 363018"/>
                <a:gd name="connsiteX5" fmla="*/ 103345 w 156199"/>
                <a:gd name="connsiteY5" fmla="*/ 292259 h 363018"/>
                <a:gd name="connsiteX6" fmla="*/ 46205 w 156199"/>
                <a:gd name="connsiteY6" fmla="*/ 363018 h 363018"/>
                <a:gd name="connsiteX7" fmla="*/ 2050 w 156199"/>
                <a:gd name="connsiteY7" fmla="*/ 292210 h 363018"/>
                <a:gd name="connsiteX8" fmla="*/ 893 w 156199"/>
                <a:gd name="connsiteY8" fmla="*/ 86832 h 363018"/>
                <a:gd name="connsiteX9" fmla="*/ 434 w 156199"/>
                <a:gd name="connsiteY9" fmla="*/ 41905 h 363018"/>
                <a:gd name="connsiteX10" fmla="*/ 0 w 156199"/>
                <a:gd name="connsiteY10" fmla="*/ 0 h 363018"/>
                <a:gd name="connsiteX0" fmla="*/ 0 w 156199"/>
                <a:gd name="connsiteY0" fmla="*/ 0 h 363018"/>
                <a:gd name="connsiteX1" fmla="*/ 71047 w 156199"/>
                <a:gd name="connsiteY1" fmla="*/ 0 h 363018"/>
                <a:gd name="connsiteX2" fmla="*/ 72291 w 156199"/>
                <a:gd name="connsiteY2" fmla="*/ 45318 h 363018"/>
                <a:gd name="connsiteX3" fmla="*/ 75538 w 156199"/>
                <a:gd name="connsiteY3" fmla="*/ 90301 h 363018"/>
                <a:gd name="connsiteX4" fmla="*/ 155819 w 156199"/>
                <a:gd name="connsiteY4" fmla="*/ 215279 h 363018"/>
                <a:gd name="connsiteX5" fmla="*/ 103345 w 156199"/>
                <a:gd name="connsiteY5" fmla="*/ 292259 h 363018"/>
                <a:gd name="connsiteX6" fmla="*/ 46205 w 156199"/>
                <a:gd name="connsiteY6" fmla="*/ 363018 h 363018"/>
                <a:gd name="connsiteX7" fmla="*/ 2050 w 156199"/>
                <a:gd name="connsiteY7" fmla="*/ 292210 h 363018"/>
                <a:gd name="connsiteX8" fmla="*/ 893 w 156199"/>
                <a:gd name="connsiteY8" fmla="*/ 86832 h 363018"/>
                <a:gd name="connsiteX9" fmla="*/ 434 w 156199"/>
                <a:gd name="connsiteY9" fmla="*/ 41905 h 363018"/>
                <a:gd name="connsiteX10" fmla="*/ 0 w 156199"/>
                <a:gd name="connsiteY10" fmla="*/ 0 h 363018"/>
                <a:gd name="connsiteX0" fmla="*/ 0 w 156199"/>
                <a:gd name="connsiteY0" fmla="*/ 0 h 363018"/>
                <a:gd name="connsiteX1" fmla="*/ 71047 w 156199"/>
                <a:gd name="connsiteY1" fmla="*/ 0 h 363018"/>
                <a:gd name="connsiteX2" fmla="*/ 72291 w 156199"/>
                <a:gd name="connsiteY2" fmla="*/ 45318 h 363018"/>
                <a:gd name="connsiteX3" fmla="*/ 75538 w 156199"/>
                <a:gd name="connsiteY3" fmla="*/ 90301 h 363018"/>
                <a:gd name="connsiteX4" fmla="*/ 155819 w 156199"/>
                <a:gd name="connsiteY4" fmla="*/ 215279 h 363018"/>
                <a:gd name="connsiteX5" fmla="*/ 103345 w 156199"/>
                <a:gd name="connsiteY5" fmla="*/ 292259 h 363018"/>
                <a:gd name="connsiteX6" fmla="*/ 46205 w 156199"/>
                <a:gd name="connsiteY6" fmla="*/ 363018 h 363018"/>
                <a:gd name="connsiteX7" fmla="*/ 2050 w 156199"/>
                <a:gd name="connsiteY7" fmla="*/ 292210 h 363018"/>
                <a:gd name="connsiteX8" fmla="*/ 893 w 156199"/>
                <a:gd name="connsiteY8" fmla="*/ 86832 h 363018"/>
                <a:gd name="connsiteX9" fmla="*/ 434 w 156199"/>
                <a:gd name="connsiteY9" fmla="*/ 41905 h 363018"/>
                <a:gd name="connsiteX10" fmla="*/ 0 w 156199"/>
                <a:gd name="connsiteY10" fmla="*/ 0 h 363018"/>
                <a:gd name="connsiteX0" fmla="*/ 0 w 156199"/>
                <a:gd name="connsiteY0" fmla="*/ 0 h 363018"/>
                <a:gd name="connsiteX1" fmla="*/ 71047 w 156199"/>
                <a:gd name="connsiteY1" fmla="*/ 0 h 363018"/>
                <a:gd name="connsiteX2" fmla="*/ 72291 w 156199"/>
                <a:gd name="connsiteY2" fmla="*/ 45318 h 363018"/>
                <a:gd name="connsiteX3" fmla="*/ 75538 w 156199"/>
                <a:gd name="connsiteY3" fmla="*/ 108462 h 363018"/>
                <a:gd name="connsiteX4" fmla="*/ 155819 w 156199"/>
                <a:gd name="connsiteY4" fmla="*/ 215279 h 363018"/>
                <a:gd name="connsiteX5" fmla="*/ 103345 w 156199"/>
                <a:gd name="connsiteY5" fmla="*/ 292259 h 363018"/>
                <a:gd name="connsiteX6" fmla="*/ 46205 w 156199"/>
                <a:gd name="connsiteY6" fmla="*/ 363018 h 363018"/>
                <a:gd name="connsiteX7" fmla="*/ 2050 w 156199"/>
                <a:gd name="connsiteY7" fmla="*/ 292210 h 363018"/>
                <a:gd name="connsiteX8" fmla="*/ 893 w 156199"/>
                <a:gd name="connsiteY8" fmla="*/ 86832 h 363018"/>
                <a:gd name="connsiteX9" fmla="*/ 434 w 156199"/>
                <a:gd name="connsiteY9" fmla="*/ 41905 h 363018"/>
                <a:gd name="connsiteX10" fmla="*/ 0 w 156199"/>
                <a:gd name="connsiteY10" fmla="*/ 0 h 363018"/>
                <a:gd name="connsiteX0" fmla="*/ 0 w 156199"/>
                <a:gd name="connsiteY0" fmla="*/ 0 h 363018"/>
                <a:gd name="connsiteX1" fmla="*/ 71047 w 156199"/>
                <a:gd name="connsiteY1" fmla="*/ 0 h 363018"/>
                <a:gd name="connsiteX2" fmla="*/ 72291 w 156199"/>
                <a:gd name="connsiteY2" fmla="*/ 45318 h 363018"/>
                <a:gd name="connsiteX3" fmla="*/ 75538 w 156199"/>
                <a:gd name="connsiteY3" fmla="*/ 108462 h 363018"/>
                <a:gd name="connsiteX4" fmla="*/ 155819 w 156199"/>
                <a:gd name="connsiteY4" fmla="*/ 215279 h 363018"/>
                <a:gd name="connsiteX5" fmla="*/ 103345 w 156199"/>
                <a:gd name="connsiteY5" fmla="*/ 292259 h 363018"/>
                <a:gd name="connsiteX6" fmla="*/ 46205 w 156199"/>
                <a:gd name="connsiteY6" fmla="*/ 363018 h 363018"/>
                <a:gd name="connsiteX7" fmla="*/ 2050 w 156199"/>
                <a:gd name="connsiteY7" fmla="*/ 292210 h 363018"/>
                <a:gd name="connsiteX8" fmla="*/ 893 w 156199"/>
                <a:gd name="connsiteY8" fmla="*/ 86832 h 363018"/>
                <a:gd name="connsiteX9" fmla="*/ 434 w 156199"/>
                <a:gd name="connsiteY9" fmla="*/ 41905 h 363018"/>
                <a:gd name="connsiteX10" fmla="*/ 0 w 156199"/>
                <a:gd name="connsiteY10" fmla="*/ 0 h 363018"/>
                <a:gd name="connsiteX0" fmla="*/ 2121 w 158302"/>
                <a:gd name="connsiteY0" fmla="*/ 0 h 363018"/>
                <a:gd name="connsiteX1" fmla="*/ 73168 w 158302"/>
                <a:gd name="connsiteY1" fmla="*/ 0 h 363018"/>
                <a:gd name="connsiteX2" fmla="*/ 74412 w 158302"/>
                <a:gd name="connsiteY2" fmla="*/ 45318 h 363018"/>
                <a:gd name="connsiteX3" fmla="*/ 77659 w 158302"/>
                <a:gd name="connsiteY3" fmla="*/ 108462 h 363018"/>
                <a:gd name="connsiteX4" fmla="*/ 157940 w 158302"/>
                <a:gd name="connsiteY4" fmla="*/ 215279 h 363018"/>
                <a:gd name="connsiteX5" fmla="*/ 105466 w 158302"/>
                <a:gd name="connsiteY5" fmla="*/ 292259 h 363018"/>
                <a:gd name="connsiteX6" fmla="*/ 61426 w 158302"/>
                <a:gd name="connsiteY6" fmla="*/ 363018 h 363018"/>
                <a:gd name="connsiteX7" fmla="*/ 4171 w 158302"/>
                <a:gd name="connsiteY7" fmla="*/ 292210 h 363018"/>
                <a:gd name="connsiteX8" fmla="*/ 3014 w 158302"/>
                <a:gd name="connsiteY8" fmla="*/ 86832 h 363018"/>
                <a:gd name="connsiteX9" fmla="*/ 2555 w 158302"/>
                <a:gd name="connsiteY9" fmla="*/ 41905 h 363018"/>
                <a:gd name="connsiteX10" fmla="*/ 2121 w 158302"/>
                <a:gd name="connsiteY10" fmla="*/ 0 h 36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302" h="363018">
                  <a:moveTo>
                    <a:pt x="2121" y="0"/>
                  </a:moveTo>
                  <a:lnTo>
                    <a:pt x="73168" y="0"/>
                  </a:lnTo>
                  <a:cubicBezTo>
                    <a:pt x="73583" y="15106"/>
                    <a:pt x="73997" y="30212"/>
                    <a:pt x="74412" y="45318"/>
                  </a:cubicBezTo>
                  <a:cubicBezTo>
                    <a:pt x="75201" y="62809"/>
                    <a:pt x="73043" y="77239"/>
                    <a:pt x="77659" y="108462"/>
                  </a:cubicBezTo>
                  <a:cubicBezTo>
                    <a:pt x="91580" y="202625"/>
                    <a:pt x="153306" y="184646"/>
                    <a:pt x="157940" y="215279"/>
                  </a:cubicBezTo>
                  <a:cubicBezTo>
                    <a:pt x="162574" y="245912"/>
                    <a:pt x="121552" y="267636"/>
                    <a:pt x="105466" y="292259"/>
                  </a:cubicBezTo>
                  <a:cubicBezTo>
                    <a:pt x="89380" y="316882"/>
                    <a:pt x="117609" y="363026"/>
                    <a:pt x="61426" y="363018"/>
                  </a:cubicBezTo>
                  <a:cubicBezTo>
                    <a:pt x="5243" y="363010"/>
                    <a:pt x="13906" y="338241"/>
                    <a:pt x="4171" y="292210"/>
                  </a:cubicBezTo>
                  <a:cubicBezTo>
                    <a:pt x="-5564" y="246179"/>
                    <a:pt x="5073" y="290257"/>
                    <a:pt x="3014" y="86832"/>
                  </a:cubicBezTo>
                  <a:cubicBezTo>
                    <a:pt x="2885" y="74118"/>
                    <a:pt x="2731" y="59027"/>
                    <a:pt x="2555" y="41905"/>
                  </a:cubicBezTo>
                  <a:cubicBezTo>
                    <a:pt x="2410" y="27937"/>
                    <a:pt x="2266" y="13968"/>
                    <a:pt x="2121" y="0"/>
                  </a:cubicBezTo>
                  <a:close/>
                </a:path>
              </a:pathLst>
            </a:custGeom>
            <a:solidFill>
              <a:schemeClr val="accent3">
                <a:lumMod val="20000"/>
                <a:lumOff val="8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34" name="Group 133">
            <a:extLst>
              <a:ext uri="{FF2B5EF4-FFF2-40B4-BE49-F238E27FC236}">
                <a16:creationId xmlns:a16="http://schemas.microsoft.com/office/drawing/2014/main" id="{052D983A-9771-8D08-F9CB-2C9CD0EBAE3D}"/>
              </a:ext>
            </a:extLst>
          </p:cNvPr>
          <p:cNvGrpSpPr/>
          <p:nvPr/>
        </p:nvGrpSpPr>
        <p:grpSpPr>
          <a:xfrm flipH="1">
            <a:off x="8050346" y="2059586"/>
            <a:ext cx="258776" cy="1391586"/>
            <a:chOff x="4768761" y="2004510"/>
            <a:chExt cx="258776" cy="1494497"/>
          </a:xfrm>
          <a:solidFill>
            <a:schemeClr val="accent4"/>
          </a:solidFill>
        </p:grpSpPr>
        <p:sp>
          <p:nvSpPr>
            <p:cNvPr id="135" name="Freeform: Shape 134">
              <a:extLst>
                <a:ext uri="{FF2B5EF4-FFF2-40B4-BE49-F238E27FC236}">
                  <a16:creationId xmlns:a16="http://schemas.microsoft.com/office/drawing/2014/main" id="{E0A91417-9680-B954-9A72-7C54B042F221}"/>
                </a:ext>
              </a:extLst>
            </p:cNvPr>
            <p:cNvSpPr/>
            <p:nvPr/>
          </p:nvSpPr>
          <p:spPr bwMode="auto">
            <a:xfrm>
              <a:off x="4770882" y="2004510"/>
              <a:ext cx="256655" cy="1202763"/>
            </a:xfrm>
            <a:custGeom>
              <a:avLst/>
              <a:gdLst>
                <a:gd name="connsiteX0" fmla="*/ 209007 w 242747"/>
                <a:gd name="connsiteY0" fmla="*/ 16 h 1073794"/>
                <a:gd name="connsiteX1" fmla="*/ 242597 w 242747"/>
                <a:gd name="connsiteY1" fmla="*/ 59732 h 1073794"/>
                <a:gd name="connsiteX2" fmla="*/ 194078 w 242747"/>
                <a:gd name="connsiteY2" fmla="*/ 149305 h 1073794"/>
                <a:gd name="connsiteX3" fmla="*/ 92151 w 242747"/>
                <a:gd name="connsiteY3" fmla="*/ 236829 h 1073794"/>
                <a:gd name="connsiteX4" fmla="*/ 116489 w 242747"/>
                <a:gd name="connsiteY4" fmla="*/ 322934 h 1073794"/>
                <a:gd name="connsiteX5" fmla="*/ 163957 w 242747"/>
                <a:gd name="connsiteY5" fmla="*/ 414821 h 1073794"/>
                <a:gd name="connsiteX6" fmla="*/ 147609 w 242747"/>
                <a:gd name="connsiteY6" fmla="*/ 509283 h 1073794"/>
                <a:gd name="connsiteX7" fmla="*/ 85579 w 242747"/>
                <a:gd name="connsiteY7" fmla="*/ 586871 h 1073794"/>
                <a:gd name="connsiteX8" fmla="*/ 86052 w 242747"/>
                <a:gd name="connsiteY8" fmla="*/ 772905 h 1073794"/>
                <a:gd name="connsiteX9" fmla="*/ 81295 w 242747"/>
                <a:gd name="connsiteY9" fmla="*/ 1011375 h 1073794"/>
                <a:gd name="connsiteX10" fmla="*/ 80756 w 242747"/>
                <a:gd name="connsiteY10" fmla="*/ 1073794 h 1073794"/>
                <a:gd name="connsiteX11" fmla="*/ 9368 w 242747"/>
                <a:gd name="connsiteY11" fmla="*/ 1073794 h 1073794"/>
                <a:gd name="connsiteX12" fmla="*/ 8653 w 242747"/>
                <a:gd name="connsiteY12" fmla="*/ 1005842 h 1073794"/>
                <a:gd name="connsiteX13" fmla="*/ 1 w 242747"/>
                <a:gd name="connsiteY13" fmla="*/ 235147 h 1073794"/>
                <a:gd name="connsiteX14" fmla="*/ 209007 w 242747"/>
                <a:gd name="connsiteY14" fmla="*/ 16 h 1073794"/>
                <a:gd name="connsiteX0" fmla="*/ 209007 w 244102"/>
                <a:gd name="connsiteY0" fmla="*/ 6142 h 1079920"/>
                <a:gd name="connsiteX1" fmla="*/ 242597 w 244102"/>
                <a:gd name="connsiteY1" fmla="*/ 65858 h 1079920"/>
                <a:gd name="connsiteX2" fmla="*/ 194078 w 244102"/>
                <a:gd name="connsiteY2" fmla="*/ 155431 h 1079920"/>
                <a:gd name="connsiteX3" fmla="*/ 92151 w 244102"/>
                <a:gd name="connsiteY3" fmla="*/ 242955 h 1079920"/>
                <a:gd name="connsiteX4" fmla="*/ 116489 w 244102"/>
                <a:gd name="connsiteY4" fmla="*/ 329060 h 1079920"/>
                <a:gd name="connsiteX5" fmla="*/ 163957 w 244102"/>
                <a:gd name="connsiteY5" fmla="*/ 420947 h 1079920"/>
                <a:gd name="connsiteX6" fmla="*/ 147609 w 244102"/>
                <a:gd name="connsiteY6" fmla="*/ 515409 h 1079920"/>
                <a:gd name="connsiteX7" fmla="*/ 85579 w 244102"/>
                <a:gd name="connsiteY7" fmla="*/ 592997 h 1079920"/>
                <a:gd name="connsiteX8" fmla="*/ 86052 w 244102"/>
                <a:gd name="connsiteY8" fmla="*/ 779031 h 1079920"/>
                <a:gd name="connsiteX9" fmla="*/ 81295 w 244102"/>
                <a:gd name="connsiteY9" fmla="*/ 1017501 h 1079920"/>
                <a:gd name="connsiteX10" fmla="*/ 80756 w 244102"/>
                <a:gd name="connsiteY10" fmla="*/ 1079920 h 1079920"/>
                <a:gd name="connsiteX11" fmla="*/ 9368 w 244102"/>
                <a:gd name="connsiteY11" fmla="*/ 1079920 h 1079920"/>
                <a:gd name="connsiteX12" fmla="*/ 8653 w 244102"/>
                <a:gd name="connsiteY12" fmla="*/ 1011968 h 1079920"/>
                <a:gd name="connsiteX13" fmla="*/ 1 w 244102"/>
                <a:gd name="connsiteY13" fmla="*/ 218570 h 1079920"/>
                <a:gd name="connsiteX14" fmla="*/ 209007 w 244102"/>
                <a:gd name="connsiteY14" fmla="*/ 6142 h 1079920"/>
                <a:gd name="connsiteX0" fmla="*/ 200598 w 234953"/>
                <a:gd name="connsiteY0" fmla="*/ 4977 h 1078755"/>
                <a:gd name="connsiteX1" fmla="*/ 234188 w 234953"/>
                <a:gd name="connsiteY1" fmla="*/ 64693 h 1078755"/>
                <a:gd name="connsiteX2" fmla="*/ 185669 w 234953"/>
                <a:gd name="connsiteY2" fmla="*/ 154266 h 1078755"/>
                <a:gd name="connsiteX3" fmla="*/ 83742 w 234953"/>
                <a:gd name="connsiteY3" fmla="*/ 241790 h 1078755"/>
                <a:gd name="connsiteX4" fmla="*/ 108080 w 234953"/>
                <a:gd name="connsiteY4" fmla="*/ 327895 h 1078755"/>
                <a:gd name="connsiteX5" fmla="*/ 155548 w 234953"/>
                <a:gd name="connsiteY5" fmla="*/ 419782 h 1078755"/>
                <a:gd name="connsiteX6" fmla="*/ 139200 w 234953"/>
                <a:gd name="connsiteY6" fmla="*/ 514244 h 1078755"/>
                <a:gd name="connsiteX7" fmla="*/ 77170 w 234953"/>
                <a:gd name="connsiteY7" fmla="*/ 591832 h 1078755"/>
                <a:gd name="connsiteX8" fmla="*/ 77643 w 234953"/>
                <a:gd name="connsiteY8" fmla="*/ 777866 h 1078755"/>
                <a:gd name="connsiteX9" fmla="*/ 72886 w 234953"/>
                <a:gd name="connsiteY9" fmla="*/ 1016336 h 1078755"/>
                <a:gd name="connsiteX10" fmla="*/ 72347 w 234953"/>
                <a:gd name="connsiteY10" fmla="*/ 1078755 h 1078755"/>
                <a:gd name="connsiteX11" fmla="*/ 959 w 234953"/>
                <a:gd name="connsiteY11" fmla="*/ 1078755 h 1078755"/>
                <a:gd name="connsiteX12" fmla="*/ 244 w 234953"/>
                <a:gd name="connsiteY12" fmla="*/ 1010803 h 1078755"/>
                <a:gd name="connsiteX13" fmla="*/ 28273 w 234953"/>
                <a:gd name="connsiteY13" fmla="*/ 196974 h 1078755"/>
                <a:gd name="connsiteX14" fmla="*/ 200598 w 234953"/>
                <a:gd name="connsiteY14" fmla="*/ 4977 h 1078755"/>
                <a:gd name="connsiteX0" fmla="*/ 203767 w 238725"/>
                <a:gd name="connsiteY0" fmla="*/ 6142 h 1079920"/>
                <a:gd name="connsiteX1" fmla="*/ 237357 w 238725"/>
                <a:gd name="connsiteY1" fmla="*/ 65858 h 1079920"/>
                <a:gd name="connsiteX2" fmla="*/ 188838 w 238725"/>
                <a:gd name="connsiteY2" fmla="*/ 155431 h 1079920"/>
                <a:gd name="connsiteX3" fmla="*/ 86911 w 238725"/>
                <a:gd name="connsiteY3" fmla="*/ 242955 h 1079920"/>
                <a:gd name="connsiteX4" fmla="*/ 111249 w 238725"/>
                <a:gd name="connsiteY4" fmla="*/ 329060 h 1079920"/>
                <a:gd name="connsiteX5" fmla="*/ 158717 w 238725"/>
                <a:gd name="connsiteY5" fmla="*/ 420947 h 1079920"/>
                <a:gd name="connsiteX6" fmla="*/ 142369 w 238725"/>
                <a:gd name="connsiteY6" fmla="*/ 515409 h 1079920"/>
                <a:gd name="connsiteX7" fmla="*/ 80339 w 238725"/>
                <a:gd name="connsiteY7" fmla="*/ 592997 h 1079920"/>
                <a:gd name="connsiteX8" fmla="*/ 80812 w 238725"/>
                <a:gd name="connsiteY8" fmla="*/ 779031 h 1079920"/>
                <a:gd name="connsiteX9" fmla="*/ 76055 w 238725"/>
                <a:gd name="connsiteY9" fmla="*/ 1017501 h 1079920"/>
                <a:gd name="connsiteX10" fmla="*/ 75516 w 238725"/>
                <a:gd name="connsiteY10" fmla="*/ 1079920 h 1079920"/>
                <a:gd name="connsiteX11" fmla="*/ 4128 w 238725"/>
                <a:gd name="connsiteY11" fmla="*/ 1079920 h 1079920"/>
                <a:gd name="connsiteX12" fmla="*/ 3413 w 238725"/>
                <a:gd name="connsiteY12" fmla="*/ 1011968 h 1079920"/>
                <a:gd name="connsiteX13" fmla="*/ 1 w 238725"/>
                <a:gd name="connsiteY13" fmla="*/ 218572 h 1079920"/>
                <a:gd name="connsiteX14" fmla="*/ 203767 w 238725"/>
                <a:gd name="connsiteY14" fmla="*/ 6142 h 1079920"/>
                <a:gd name="connsiteX0" fmla="*/ 203767 w 238725"/>
                <a:gd name="connsiteY0" fmla="*/ 6142 h 1079920"/>
                <a:gd name="connsiteX1" fmla="*/ 237357 w 238725"/>
                <a:gd name="connsiteY1" fmla="*/ 65858 h 1079920"/>
                <a:gd name="connsiteX2" fmla="*/ 188838 w 238725"/>
                <a:gd name="connsiteY2" fmla="*/ 155431 h 1079920"/>
                <a:gd name="connsiteX3" fmla="*/ 79051 w 238725"/>
                <a:gd name="connsiteY3" fmla="*/ 281549 h 1079920"/>
                <a:gd name="connsiteX4" fmla="*/ 111249 w 238725"/>
                <a:gd name="connsiteY4" fmla="*/ 329060 h 1079920"/>
                <a:gd name="connsiteX5" fmla="*/ 158717 w 238725"/>
                <a:gd name="connsiteY5" fmla="*/ 420947 h 1079920"/>
                <a:gd name="connsiteX6" fmla="*/ 142369 w 238725"/>
                <a:gd name="connsiteY6" fmla="*/ 515409 h 1079920"/>
                <a:gd name="connsiteX7" fmla="*/ 80339 w 238725"/>
                <a:gd name="connsiteY7" fmla="*/ 592997 h 1079920"/>
                <a:gd name="connsiteX8" fmla="*/ 80812 w 238725"/>
                <a:gd name="connsiteY8" fmla="*/ 779031 h 1079920"/>
                <a:gd name="connsiteX9" fmla="*/ 76055 w 238725"/>
                <a:gd name="connsiteY9" fmla="*/ 1017501 h 1079920"/>
                <a:gd name="connsiteX10" fmla="*/ 75516 w 238725"/>
                <a:gd name="connsiteY10" fmla="*/ 1079920 h 1079920"/>
                <a:gd name="connsiteX11" fmla="*/ 4128 w 238725"/>
                <a:gd name="connsiteY11" fmla="*/ 1079920 h 1079920"/>
                <a:gd name="connsiteX12" fmla="*/ 3413 w 238725"/>
                <a:gd name="connsiteY12" fmla="*/ 1011968 h 1079920"/>
                <a:gd name="connsiteX13" fmla="*/ 1 w 238725"/>
                <a:gd name="connsiteY13" fmla="*/ 218572 h 1079920"/>
                <a:gd name="connsiteX14" fmla="*/ 203767 w 238725"/>
                <a:gd name="connsiteY14" fmla="*/ 6142 h 1079920"/>
                <a:gd name="connsiteX0" fmla="*/ 203767 w 238725"/>
                <a:gd name="connsiteY0" fmla="*/ 6142 h 1079920"/>
                <a:gd name="connsiteX1" fmla="*/ 237357 w 238725"/>
                <a:gd name="connsiteY1" fmla="*/ 65858 h 1079920"/>
                <a:gd name="connsiteX2" fmla="*/ 188838 w 238725"/>
                <a:gd name="connsiteY2" fmla="*/ 155431 h 1079920"/>
                <a:gd name="connsiteX3" fmla="*/ 79051 w 238725"/>
                <a:gd name="connsiteY3" fmla="*/ 281549 h 1079920"/>
                <a:gd name="connsiteX4" fmla="*/ 111249 w 238725"/>
                <a:gd name="connsiteY4" fmla="*/ 363113 h 1079920"/>
                <a:gd name="connsiteX5" fmla="*/ 158717 w 238725"/>
                <a:gd name="connsiteY5" fmla="*/ 420947 h 1079920"/>
                <a:gd name="connsiteX6" fmla="*/ 142369 w 238725"/>
                <a:gd name="connsiteY6" fmla="*/ 515409 h 1079920"/>
                <a:gd name="connsiteX7" fmla="*/ 80339 w 238725"/>
                <a:gd name="connsiteY7" fmla="*/ 592997 h 1079920"/>
                <a:gd name="connsiteX8" fmla="*/ 80812 w 238725"/>
                <a:gd name="connsiteY8" fmla="*/ 779031 h 1079920"/>
                <a:gd name="connsiteX9" fmla="*/ 76055 w 238725"/>
                <a:gd name="connsiteY9" fmla="*/ 1017501 h 1079920"/>
                <a:gd name="connsiteX10" fmla="*/ 75516 w 238725"/>
                <a:gd name="connsiteY10" fmla="*/ 1079920 h 1079920"/>
                <a:gd name="connsiteX11" fmla="*/ 4128 w 238725"/>
                <a:gd name="connsiteY11" fmla="*/ 1079920 h 1079920"/>
                <a:gd name="connsiteX12" fmla="*/ 3413 w 238725"/>
                <a:gd name="connsiteY12" fmla="*/ 1011968 h 1079920"/>
                <a:gd name="connsiteX13" fmla="*/ 1 w 238725"/>
                <a:gd name="connsiteY13" fmla="*/ 218572 h 1079920"/>
                <a:gd name="connsiteX14" fmla="*/ 203767 w 238725"/>
                <a:gd name="connsiteY14" fmla="*/ 6142 h 1079920"/>
                <a:gd name="connsiteX0" fmla="*/ 203767 w 238725"/>
                <a:gd name="connsiteY0" fmla="*/ 6142 h 1079920"/>
                <a:gd name="connsiteX1" fmla="*/ 237357 w 238725"/>
                <a:gd name="connsiteY1" fmla="*/ 65858 h 1079920"/>
                <a:gd name="connsiteX2" fmla="*/ 188838 w 238725"/>
                <a:gd name="connsiteY2" fmla="*/ 155431 h 1079920"/>
                <a:gd name="connsiteX3" fmla="*/ 79051 w 238725"/>
                <a:gd name="connsiteY3" fmla="*/ 281549 h 1079920"/>
                <a:gd name="connsiteX4" fmla="*/ 111249 w 238725"/>
                <a:gd name="connsiteY4" fmla="*/ 363113 h 1079920"/>
                <a:gd name="connsiteX5" fmla="*/ 182297 w 238725"/>
                <a:gd name="connsiteY5" fmla="*/ 420947 h 1079920"/>
                <a:gd name="connsiteX6" fmla="*/ 142369 w 238725"/>
                <a:gd name="connsiteY6" fmla="*/ 515409 h 1079920"/>
                <a:gd name="connsiteX7" fmla="*/ 80339 w 238725"/>
                <a:gd name="connsiteY7" fmla="*/ 592997 h 1079920"/>
                <a:gd name="connsiteX8" fmla="*/ 80812 w 238725"/>
                <a:gd name="connsiteY8" fmla="*/ 779031 h 1079920"/>
                <a:gd name="connsiteX9" fmla="*/ 76055 w 238725"/>
                <a:gd name="connsiteY9" fmla="*/ 1017501 h 1079920"/>
                <a:gd name="connsiteX10" fmla="*/ 75516 w 238725"/>
                <a:gd name="connsiteY10" fmla="*/ 1079920 h 1079920"/>
                <a:gd name="connsiteX11" fmla="*/ 4128 w 238725"/>
                <a:gd name="connsiteY11" fmla="*/ 1079920 h 1079920"/>
                <a:gd name="connsiteX12" fmla="*/ 3413 w 238725"/>
                <a:gd name="connsiteY12" fmla="*/ 1011968 h 1079920"/>
                <a:gd name="connsiteX13" fmla="*/ 1 w 238725"/>
                <a:gd name="connsiteY13" fmla="*/ 218572 h 1079920"/>
                <a:gd name="connsiteX14" fmla="*/ 203767 w 238725"/>
                <a:gd name="connsiteY14" fmla="*/ 6142 h 1079920"/>
                <a:gd name="connsiteX0" fmla="*/ 203767 w 238725"/>
                <a:gd name="connsiteY0" fmla="*/ 6142 h 1079920"/>
                <a:gd name="connsiteX1" fmla="*/ 237357 w 238725"/>
                <a:gd name="connsiteY1" fmla="*/ 65858 h 1079920"/>
                <a:gd name="connsiteX2" fmla="*/ 188838 w 238725"/>
                <a:gd name="connsiteY2" fmla="*/ 155431 h 1079920"/>
                <a:gd name="connsiteX3" fmla="*/ 79051 w 238725"/>
                <a:gd name="connsiteY3" fmla="*/ 281549 h 1079920"/>
                <a:gd name="connsiteX4" fmla="*/ 111249 w 238725"/>
                <a:gd name="connsiteY4" fmla="*/ 363113 h 1079920"/>
                <a:gd name="connsiteX5" fmla="*/ 182297 w 238725"/>
                <a:gd name="connsiteY5" fmla="*/ 420947 h 1079920"/>
                <a:gd name="connsiteX6" fmla="*/ 152849 w 238725"/>
                <a:gd name="connsiteY6" fmla="*/ 524489 h 1079920"/>
                <a:gd name="connsiteX7" fmla="*/ 80339 w 238725"/>
                <a:gd name="connsiteY7" fmla="*/ 592997 h 1079920"/>
                <a:gd name="connsiteX8" fmla="*/ 80812 w 238725"/>
                <a:gd name="connsiteY8" fmla="*/ 779031 h 1079920"/>
                <a:gd name="connsiteX9" fmla="*/ 76055 w 238725"/>
                <a:gd name="connsiteY9" fmla="*/ 1017501 h 1079920"/>
                <a:gd name="connsiteX10" fmla="*/ 75516 w 238725"/>
                <a:gd name="connsiteY10" fmla="*/ 1079920 h 1079920"/>
                <a:gd name="connsiteX11" fmla="*/ 4128 w 238725"/>
                <a:gd name="connsiteY11" fmla="*/ 1079920 h 1079920"/>
                <a:gd name="connsiteX12" fmla="*/ 3413 w 238725"/>
                <a:gd name="connsiteY12" fmla="*/ 1011968 h 1079920"/>
                <a:gd name="connsiteX13" fmla="*/ 1 w 238725"/>
                <a:gd name="connsiteY13" fmla="*/ 218572 h 1079920"/>
                <a:gd name="connsiteX14" fmla="*/ 203767 w 238725"/>
                <a:gd name="connsiteY14" fmla="*/ 6142 h 1079920"/>
                <a:gd name="connsiteX0" fmla="*/ 203767 w 238725"/>
                <a:gd name="connsiteY0" fmla="*/ 6142 h 1079920"/>
                <a:gd name="connsiteX1" fmla="*/ 237357 w 238725"/>
                <a:gd name="connsiteY1" fmla="*/ 65858 h 1079920"/>
                <a:gd name="connsiteX2" fmla="*/ 188838 w 238725"/>
                <a:gd name="connsiteY2" fmla="*/ 155431 h 1079920"/>
                <a:gd name="connsiteX3" fmla="*/ 79051 w 238725"/>
                <a:gd name="connsiteY3" fmla="*/ 281549 h 1079920"/>
                <a:gd name="connsiteX4" fmla="*/ 111249 w 238725"/>
                <a:gd name="connsiteY4" fmla="*/ 349492 h 1079920"/>
                <a:gd name="connsiteX5" fmla="*/ 182297 w 238725"/>
                <a:gd name="connsiteY5" fmla="*/ 420947 h 1079920"/>
                <a:gd name="connsiteX6" fmla="*/ 152849 w 238725"/>
                <a:gd name="connsiteY6" fmla="*/ 524489 h 1079920"/>
                <a:gd name="connsiteX7" fmla="*/ 80339 w 238725"/>
                <a:gd name="connsiteY7" fmla="*/ 592997 h 1079920"/>
                <a:gd name="connsiteX8" fmla="*/ 80812 w 238725"/>
                <a:gd name="connsiteY8" fmla="*/ 779031 h 1079920"/>
                <a:gd name="connsiteX9" fmla="*/ 76055 w 238725"/>
                <a:gd name="connsiteY9" fmla="*/ 1017501 h 1079920"/>
                <a:gd name="connsiteX10" fmla="*/ 75516 w 238725"/>
                <a:gd name="connsiteY10" fmla="*/ 1079920 h 1079920"/>
                <a:gd name="connsiteX11" fmla="*/ 4128 w 238725"/>
                <a:gd name="connsiteY11" fmla="*/ 1079920 h 1079920"/>
                <a:gd name="connsiteX12" fmla="*/ 3413 w 238725"/>
                <a:gd name="connsiteY12" fmla="*/ 1011968 h 1079920"/>
                <a:gd name="connsiteX13" fmla="*/ 1 w 238725"/>
                <a:gd name="connsiteY13" fmla="*/ 218572 h 1079920"/>
                <a:gd name="connsiteX14" fmla="*/ 203767 w 238725"/>
                <a:gd name="connsiteY14" fmla="*/ 6142 h 1079920"/>
                <a:gd name="connsiteX0" fmla="*/ 203767 w 238725"/>
                <a:gd name="connsiteY0" fmla="*/ 6142 h 1079920"/>
                <a:gd name="connsiteX1" fmla="*/ 237357 w 238725"/>
                <a:gd name="connsiteY1" fmla="*/ 65858 h 1079920"/>
                <a:gd name="connsiteX2" fmla="*/ 188838 w 238725"/>
                <a:gd name="connsiteY2" fmla="*/ 155431 h 1079920"/>
                <a:gd name="connsiteX3" fmla="*/ 79051 w 238725"/>
                <a:gd name="connsiteY3" fmla="*/ 281549 h 1079920"/>
                <a:gd name="connsiteX4" fmla="*/ 111249 w 238725"/>
                <a:gd name="connsiteY4" fmla="*/ 349492 h 1079920"/>
                <a:gd name="connsiteX5" fmla="*/ 182297 w 238725"/>
                <a:gd name="connsiteY5" fmla="*/ 420947 h 1079920"/>
                <a:gd name="connsiteX6" fmla="*/ 152849 w 238725"/>
                <a:gd name="connsiteY6" fmla="*/ 524489 h 1079920"/>
                <a:gd name="connsiteX7" fmla="*/ 80339 w 238725"/>
                <a:gd name="connsiteY7" fmla="*/ 592997 h 1079920"/>
                <a:gd name="connsiteX8" fmla="*/ 80812 w 238725"/>
                <a:gd name="connsiteY8" fmla="*/ 779031 h 1079920"/>
                <a:gd name="connsiteX9" fmla="*/ 76055 w 238725"/>
                <a:gd name="connsiteY9" fmla="*/ 1017501 h 1079920"/>
                <a:gd name="connsiteX10" fmla="*/ 75516 w 238725"/>
                <a:gd name="connsiteY10" fmla="*/ 1079920 h 1079920"/>
                <a:gd name="connsiteX11" fmla="*/ 4128 w 238725"/>
                <a:gd name="connsiteY11" fmla="*/ 1079920 h 1079920"/>
                <a:gd name="connsiteX12" fmla="*/ 3413 w 238725"/>
                <a:gd name="connsiteY12" fmla="*/ 1011968 h 1079920"/>
                <a:gd name="connsiteX13" fmla="*/ 1 w 238725"/>
                <a:gd name="connsiteY13" fmla="*/ 218572 h 1079920"/>
                <a:gd name="connsiteX14" fmla="*/ 203767 w 238725"/>
                <a:gd name="connsiteY14" fmla="*/ 6142 h 1079920"/>
                <a:gd name="connsiteX0" fmla="*/ 203767 w 238725"/>
                <a:gd name="connsiteY0" fmla="*/ 6142 h 1079920"/>
                <a:gd name="connsiteX1" fmla="*/ 237357 w 238725"/>
                <a:gd name="connsiteY1" fmla="*/ 65858 h 1079920"/>
                <a:gd name="connsiteX2" fmla="*/ 188838 w 238725"/>
                <a:gd name="connsiteY2" fmla="*/ 155431 h 1079920"/>
                <a:gd name="connsiteX3" fmla="*/ 79051 w 238725"/>
                <a:gd name="connsiteY3" fmla="*/ 281549 h 1079920"/>
                <a:gd name="connsiteX4" fmla="*/ 111249 w 238725"/>
                <a:gd name="connsiteY4" fmla="*/ 349492 h 1079920"/>
                <a:gd name="connsiteX5" fmla="*/ 182297 w 238725"/>
                <a:gd name="connsiteY5" fmla="*/ 420947 h 1079920"/>
                <a:gd name="connsiteX6" fmla="*/ 152849 w 238725"/>
                <a:gd name="connsiteY6" fmla="*/ 524489 h 1079920"/>
                <a:gd name="connsiteX7" fmla="*/ 80339 w 238725"/>
                <a:gd name="connsiteY7" fmla="*/ 592997 h 1079920"/>
                <a:gd name="connsiteX8" fmla="*/ 80812 w 238725"/>
                <a:gd name="connsiteY8" fmla="*/ 779031 h 1079920"/>
                <a:gd name="connsiteX9" fmla="*/ 76055 w 238725"/>
                <a:gd name="connsiteY9" fmla="*/ 1017501 h 1079920"/>
                <a:gd name="connsiteX10" fmla="*/ 75516 w 238725"/>
                <a:gd name="connsiteY10" fmla="*/ 1079920 h 1079920"/>
                <a:gd name="connsiteX11" fmla="*/ 4128 w 238725"/>
                <a:gd name="connsiteY11" fmla="*/ 1079920 h 1079920"/>
                <a:gd name="connsiteX12" fmla="*/ 3413 w 238725"/>
                <a:gd name="connsiteY12" fmla="*/ 1011968 h 1079920"/>
                <a:gd name="connsiteX13" fmla="*/ 1 w 238725"/>
                <a:gd name="connsiteY13" fmla="*/ 218572 h 1079920"/>
                <a:gd name="connsiteX14" fmla="*/ 203767 w 238725"/>
                <a:gd name="connsiteY14" fmla="*/ 6142 h 1079920"/>
                <a:gd name="connsiteX0" fmla="*/ 203767 w 238725"/>
                <a:gd name="connsiteY0" fmla="*/ 6142 h 1079920"/>
                <a:gd name="connsiteX1" fmla="*/ 237357 w 238725"/>
                <a:gd name="connsiteY1" fmla="*/ 65858 h 1079920"/>
                <a:gd name="connsiteX2" fmla="*/ 188838 w 238725"/>
                <a:gd name="connsiteY2" fmla="*/ 155431 h 1079920"/>
                <a:gd name="connsiteX3" fmla="*/ 79051 w 238725"/>
                <a:gd name="connsiteY3" fmla="*/ 281549 h 1079920"/>
                <a:gd name="connsiteX4" fmla="*/ 111249 w 238725"/>
                <a:gd name="connsiteY4" fmla="*/ 349492 h 1079920"/>
                <a:gd name="connsiteX5" fmla="*/ 182297 w 238725"/>
                <a:gd name="connsiteY5" fmla="*/ 420947 h 1079920"/>
                <a:gd name="connsiteX6" fmla="*/ 152849 w 238725"/>
                <a:gd name="connsiteY6" fmla="*/ 524489 h 1079920"/>
                <a:gd name="connsiteX7" fmla="*/ 80339 w 238725"/>
                <a:gd name="connsiteY7" fmla="*/ 592997 h 1079920"/>
                <a:gd name="connsiteX8" fmla="*/ 80812 w 238725"/>
                <a:gd name="connsiteY8" fmla="*/ 779031 h 1079920"/>
                <a:gd name="connsiteX9" fmla="*/ 76055 w 238725"/>
                <a:gd name="connsiteY9" fmla="*/ 1017501 h 1079920"/>
                <a:gd name="connsiteX10" fmla="*/ 75516 w 238725"/>
                <a:gd name="connsiteY10" fmla="*/ 1079920 h 1079920"/>
                <a:gd name="connsiteX11" fmla="*/ 4128 w 238725"/>
                <a:gd name="connsiteY11" fmla="*/ 1079920 h 1079920"/>
                <a:gd name="connsiteX12" fmla="*/ 3413 w 238725"/>
                <a:gd name="connsiteY12" fmla="*/ 1011968 h 1079920"/>
                <a:gd name="connsiteX13" fmla="*/ 1 w 238725"/>
                <a:gd name="connsiteY13" fmla="*/ 218572 h 1079920"/>
                <a:gd name="connsiteX14" fmla="*/ 203767 w 238725"/>
                <a:gd name="connsiteY14" fmla="*/ 6142 h 1079920"/>
                <a:gd name="connsiteX0" fmla="*/ 203767 w 238725"/>
                <a:gd name="connsiteY0" fmla="*/ 6142 h 1079920"/>
                <a:gd name="connsiteX1" fmla="*/ 237357 w 238725"/>
                <a:gd name="connsiteY1" fmla="*/ 65858 h 1079920"/>
                <a:gd name="connsiteX2" fmla="*/ 188838 w 238725"/>
                <a:gd name="connsiteY2" fmla="*/ 155431 h 1079920"/>
                <a:gd name="connsiteX3" fmla="*/ 79051 w 238725"/>
                <a:gd name="connsiteY3" fmla="*/ 281549 h 1079920"/>
                <a:gd name="connsiteX4" fmla="*/ 111249 w 238725"/>
                <a:gd name="connsiteY4" fmla="*/ 349492 h 1079920"/>
                <a:gd name="connsiteX5" fmla="*/ 182297 w 238725"/>
                <a:gd name="connsiteY5" fmla="*/ 420947 h 1079920"/>
                <a:gd name="connsiteX6" fmla="*/ 152849 w 238725"/>
                <a:gd name="connsiteY6" fmla="*/ 524489 h 1079920"/>
                <a:gd name="connsiteX7" fmla="*/ 80339 w 238725"/>
                <a:gd name="connsiteY7" fmla="*/ 592997 h 1079920"/>
                <a:gd name="connsiteX8" fmla="*/ 80812 w 238725"/>
                <a:gd name="connsiteY8" fmla="*/ 779031 h 1079920"/>
                <a:gd name="connsiteX9" fmla="*/ 76055 w 238725"/>
                <a:gd name="connsiteY9" fmla="*/ 1017501 h 1079920"/>
                <a:gd name="connsiteX10" fmla="*/ 75516 w 238725"/>
                <a:gd name="connsiteY10" fmla="*/ 1079920 h 1079920"/>
                <a:gd name="connsiteX11" fmla="*/ 4128 w 238725"/>
                <a:gd name="connsiteY11" fmla="*/ 1079920 h 1079920"/>
                <a:gd name="connsiteX12" fmla="*/ 3413 w 238725"/>
                <a:gd name="connsiteY12" fmla="*/ 1011968 h 1079920"/>
                <a:gd name="connsiteX13" fmla="*/ 1 w 238725"/>
                <a:gd name="connsiteY13" fmla="*/ 218572 h 1079920"/>
                <a:gd name="connsiteX14" fmla="*/ 203767 w 238725"/>
                <a:gd name="connsiteY14" fmla="*/ 6142 h 1079920"/>
                <a:gd name="connsiteX0" fmla="*/ 203767 w 238725"/>
                <a:gd name="connsiteY0" fmla="*/ 6142 h 1079920"/>
                <a:gd name="connsiteX1" fmla="*/ 237357 w 238725"/>
                <a:gd name="connsiteY1" fmla="*/ 65858 h 1079920"/>
                <a:gd name="connsiteX2" fmla="*/ 188838 w 238725"/>
                <a:gd name="connsiteY2" fmla="*/ 155431 h 1079920"/>
                <a:gd name="connsiteX3" fmla="*/ 79051 w 238725"/>
                <a:gd name="connsiteY3" fmla="*/ 281549 h 1079920"/>
                <a:gd name="connsiteX4" fmla="*/ 111249 w 238725"/>
                <a:gd name="connsiteY4" fmla="*/ 349492 h 1079920"/>
                <a:gd name="connsiteX5" fmla="*/ 182297 w 238725"/>
                <a:gd name="connsiteY5" fmla="*/ 420947 h 1079920"/>
                <a:gd name="connsiteX6" fmla="*/ 142369 w 238725"/>
                <a:gd name="connsiteY6" fmla="*/ 524489 h 1079920"/>
                <a:gd name="connsiteX7" fmla="*/ 80339 w 238725"/>
                <a:gd name="connsiteY7" fmla="*/ 592997 h 1079920"/>
                <a:gd name="connsiteX8" fmla="*/ 80812 w 238725"/>
                <a:gd name="connsiteY8" fmla="*/ 779031 h 1079920"/>
                <a:gd name="connsiteX9" fmla="*/ 76055 w 238725"/>
                <a:gd name="connsiteY9" fmla="*/ 1017501 h 1079920"/>
                <a:gd name="connsiteX10" fmla="*/ 75516 w 238725"/>
                <a:gd name="connsiteY10" fmla="*/ 1079920 h 1079920"/>
                <a:gd name="connsiteX11" fmla="*/ 4128 w 238725"/>
                <a:gd name="connsiteY11" fmla="*/ 1079920 h 1079920"/>
                <a:gd name="connsiteX12" fmla="*/ 3413 w 238725"/>
                <a:gd name="connsiteY12" fmla="*/ 1011968 h 1079920"/>
                <a:gd name="connsiteX13" fmla="*/ 1 w 238725"/>
                <a:gd name="connsiteY13" fmla="*/ 218572 h 1079920"/>
                <a:gd name="connsiteX14" fmla="*/ 203767 w 238725"/>
                <a:gd name="connsiteY14" fmla="*/ 6142 h 1079920"/>
                <a:gd name="connsiteX0" fmla="*/ 203767 w 238725"/>
                <a:gd name="connsiteY0" fmla="*/ 6142 h 1079920"/>
                <a:gd name="connsiteX1" fmla="*/ 237357 w 238725"/>
                <a:gd name="connsiteY1" fmla="*/ 65858 h 1079920"/>
                <a:gd name="connsiteX2" fmla="*/ 188838 w 238725"/>
                <a:gd name="connsiteY2" fmla="*/ 155431 h 1079920"/>
                <a:gd name="connsiteX3" fmla="*/ 97391 w 238725"/>
                <a:gd name="connsiteY3" fmla="*/ 281549 h 1079920"/>
                <a:gd name="connsiteX4" fmla="*/ 111249 w 238725"/>
                <a:gd name="connsiteY4" fmla="*/ 349492 h 1079920"/>
                <a:gd name="connsiteX5" fmla="*/ 182297 w 238725"/>
                <a:gd name="connsiteY5" fmla="*/ 420947 h 1079920"/>
                <a:gd name="connsiteX6" fmla="*/ 142369 w 238725"/>
                <a:gd name="connsiteY6" fmla="*/ 524489 h 1079920"/>
                <a:gd name="connsiteX7" fmla="*/ 80339 w 238725"/>
                <a:gd name="connsiteY7" fmla="*/ 592997 h 1079920"/>
                <a:gd name="connsiteX8" fmla="*/ 80812 w 238725"/>
                <a:gd name="connsiteY8" fmla="*/ 779031 h 1079920"/>
                <a:gd name="connsiteX9" fmla="*/ 76055 w 238725"/>
                <a:gd name="connsiteY9" fmla="*/ 1017501 h 1079920"/>
                <a:gd name="connsiteX10" fmla="*/ 75516 w 238725"/>
                <a:gd name="connsiteY10" fmla="*/ 1079920 h 1079920"/>
                <a:gd name="connsiteX11" fmla="*/ 4128 w 238725"/>
                <a:gd name="connsiteY11" fmla="*/ 1079920 h 1079920"/>
                <a:gd name="connsiteX12" fmla="*/ 3413 w 238725"/>
                <a:gd name="connsiteY12" fmla="*/ 1011968 h 1079920"/>
                <a:gd name="connsiteX13" fmla="*/ 1 w 238725"/>
                <a:gd name="connsiteY13" fmla="*/ 218572 h 1079920"/>
                <a:gd name="connsiteX14" fmla="*/ 203767 w 238725"/>
                <a:gd name="connsiteY14" fmla="*/ 6142 h 1079920"/>
                <a:gd name="connsiteX0" fmla="*/ 203767 w 237656"/>
                <a:gd name="connsiteY0" fmla="*/ 6392 h 1080170"/>
                <a:gd name="connsiteX1" fmla="*/ 237357 w 237656"/>
                <a:gd name="connsiteY1" fmla="*/ 66108 h 1080170"/>
                <a:gd name="connsiteX2" fmla="*/ 212419 w 237656"/>
                <a:gd name="connsiteY2" fmla="*/ 176112 h 1080170"/>
                <a:gd name="connsiteX3" fmla="*/ 97391 w 237656"/>
                <a:gd name="connsiteY3" fmla="*/ 281799 h 1080170"/>
                <a:gd name="connsiteX4" fmla="*/ 111249 w 237656"/>
                <a:gd name="connsiteY4" fmla="*/ 349742 h 1080170"/>
                <a:gd name="connsiteX5" fmla="*/ 182297 w 237656"/>
                <a:gd name="connsiteY5" fmla="*/ 421197 h 1080170"/>
                <a:gd name="connsiteX6" fmla="*/ 142369 w 237656"/>
                <a:gd name="connsiteY6" fmla="*/ 524739 h 1080170"/>
                <a:gd name="connsiteX7" fmla="*/ 80339 w 237656"/>
                <a:gd name="connsiteY7" fmla="*/ 593247 h 1080170"/>
                <a:gd name="connsiteX8" fmla="*/ 80812 w 237656"/>
                <a:gd name="connsiteY8" fmla="*/ 779281 h 1080170"/>
                <a:gd name="connsiteX9" fmla="*/ 76055 w 237656"/>
                <a:gd name="connsiteY9" fmla="*/ 1017751 h 1080170"/>
                <a:gd name="connsiteX10" fmla="*/ 75516 w 237656"/>
                <a:gd name="connsiteY10" fmla="*/ 1080170 h 1080170"/>
                <a:gd name="connsiteX11" fmla="*/ 4128 w 237656"/>
                <a:gd name="connsiteY11" fmla="*/ 1080170 h 1080170"/>
                <a:gd name="connsiteX12" fmla="*/ 3413 w 237656"/>
                <a:gd name="connsiteY12" fmla="*/ 1012218 h 1080170"/>
                <a:gd name="connsiteX13" fmla="*/ 1 w 237656"/>
                <a:gd name="connsiteY13" fmla="*/ 218822 h 1080170"/>
                <a:gd name="connsiteX14" fmla="*/ 203767 w 237656"/>
                <a:gd name="connsiteY14" fmla="*/ 6392 h 1080170"/>
                <a:gd name="connsiteX0" fmla="*/ 203767 w 239706"/>
                <a:gd name="connsiteY0" fmla="*/ 6392 h 1080170"/>
                <a:gd name="connsiteX1" fmla="*/ 237357 w 239706"/>
                <a:gd name="connsiteY1" fmla="*/ 66108 h 1080170"/>
                <a:gd name="connsiteX2" fmla="*/ 212419 w 239706"/>
                <a:gd name="connsiteY2" fmla="*/ 176112 h 1080170"/>
                <a:gd name="connsiteX3" fmla="*/ 97391 w 239706"/>
                <a:gd name="connsiteY3" fmla="*/ 281799 h 1080170"/>
                <a:gd name="connsiteX4" fmla="*/ 111249 w 239706"/>
                <a:gd name="connsiteY4" fmla="*/ 349742 h 1080170"/>
                <a:gd name="connsiteX5" fmla="*/ 182297 w 239706"/>
                <a:gd name="connsiteY5" fmla="*/ 421197 h 1080170"/>
                <a:gd name="connsiteX6" fmla="*/ 142369 w 239706"/>
                <a:gd name="connsiteY6" fmla="*/ 524739 h 1080170"/>
                <a:gd name="connsiteX7" fmla="*/ 80339 w 239706"/>
                <a:gd name="connsiteY7" fmla="*/ 593247 h 1080170"/>
                <a:gd name="connsiteX8" fmla="*/ 80812 w 239706"/>
                <a:gd name="connsiteY8" fmla="*/ 779281 h 1080170"/>
                <a:gd name="connsiteX9" fmla="*/ 76055 w 239706"/>
                <a:gd name="connsiteY9" fmla="*/ 1017751 h 1080170"/>
                <a:gd name="connsiteX10" fmla="*/ 75516 w 239706"/>
                <a:gd name="connsiteY10" fmla="*/ 1080170 h 1080170"/>
                <a:gd name="connsiteX11" fmla="*/ 4128 w 239706"/>
                <a:gd name="connsiteY11" fmla="*/ 1080170 h 1080170"/>
                <a:gd name="connsiteX12" fmla="*/ 3413 w 239706"/>
                <a:gd name="connsiteY12" fmla="*/ 1012218 h 1080170"/>
                <a:gd name="connsiteX13" fmla="*/ 1 w 239706"/>
                <a:gd name="connsiteY13" fmla="*/ 218822 h 1080170"/>
                <a:gd name="connsiteX14" fmla="*/ 203767 w 239706"/>
                <a:gd name="connsiteY14" fmla="*/ 6392 h 1080170"/>
                <a:gd name="connsiteX0" fmla="*/ 203767 w 258388"/>
                <a:gd name="connsiteY0" fmla="*/ 1987 h 1075765"/>
                <a:gd name="connsiteX1" fmla="*/ 258317 w 258388"/>
                <a:gd name="connsiteY1" fmla="*/ 111647 h 1075765"/>
                <a:gd name="connsiteX2" fmla="*/ 212419 w 258388"/>
                <a:gd name="connsiteY2" fmla="*/ 171707 h 1075765"/>
                <a:gd name="connsiteX3" fmla="*/ 97391 w 258388"/>
                <a:gd name="connsiteY3" fmla="*/ 277394 h 1075765"/>
                <a:gd name="connsiteX4" fmla="*/ 111249 w 258388"/>
                <a:gd name="connsiteY4" fmla="*/ 345337 h 1075765"/>
                <a:gd name="connsiteX5" fmla="*/ 182297 w 258388"/>
                <a:gd name="connsiteY5" fmla="*/ 416792 h 1075765"/>
                <a:gd name="connsiteX6" fmla="*/ 142369 w 258388"/>
                <a:gd name="connsiteY6" fmla="*/ 520334 h 1075765"/>
                <a:gd name="connsiteX7" fmla="*/ 80339 w 258388"/>
                <a:gd name="connsiteY7" fmla="*/ 588842 h 1075765"/>
                <a:gd name="connsiteX8" fmla="*/ 80812 w 258388"/>
                <a:gd name="connsiteY8" fmla="*/ 774876 h 1075765"/>
                <a:gd name="connsiteX9" fmla="*/ 76055 w 258388"/>
                <a:gd name="connsiteY9" fmla="*/ 1013346 h 1075765"/>
                <a:gd name="connsiteX10" fmla="*/ 75516 w 258388"/>
                <a:gd name="connsiteY10" fmla="*/ 1075765 h 1075765"/>
                <a:gd name="connsiteX11" fmla="*/ 4128 w 258388"/>
                <a:gd name="connsiteY11" fmla="*/ 1075765 h 1075765"/>
                <a:gd name="connsiteX12" fmla="*/ 3413 w 258388"/>
                <a:gd name="connsiteY12" fmla="*/ 1007813 h 1075765"/>
                <a:gd name="connsiteX13" fmla="*/ 1 w 258388"/>
                <a:gd name="connsiteY13" fmla="*/ 214417 h 1075765"/>
                <a:gd name="connsiteX14" fmla="*/ 203767 w 258388"/>
                <a:gd name="connsiteY14" fmla="*/ 1987 h 1075765"/>
                <a:gd name="connsiteX0" fmla="*/ 203767 w 258593"/>
                <a:gd name="connsiteY0" fmla="*/ 2053 h 1075831"/>
                <a:gd name="connsiteX1" fmla="*/ 258317 w 258593"/>
                <a:gd name="connsiteY1" fmla="*/ 111713 h 1075831"/>
                <a:gd name="connsiteX2" fmla="*/ 188839 w 258593"/>
                <a:gd name="connsiteY2" fmla="*/ 194475 h 1075831"/>
                <a:gd name="connsiteX3" fmla="*/ 97391 w 258593"/>
                <a:gd name="connsiteY3" fmla="*/ 277460 h 1075831"/>
                <a:gd name="connsiteX4" fmla="*/ 111249 w 258593"/>
                <a:gd name="connsiteY4" fmla="*/ 345403 h 1075831"/>
                <a:gd name="connsiteX5" fmla="*/ 182297 w 258593"/>
                <a:gd name="connsiteY5" fmla="*/ 416858 h 1075831"/>
                <a:gd name="connsiteX6" fmla="*/ 142369 w 258593"/>
                <a:gd name="connsiteY6" fmla="*/ 520400 h 1075831"/>
                <a:gd name="connsiteX7" fmla="*/ 80339 w 258593"/>
                <a:gd name="connsiteY7" fmla="*/ 588908 h 1075831"/>
                <a:gd name="connsiteX8" fmla="*/ 80812 w 258593"/>
                <a:gd name="connsiteY8" fmla="*/ 774942 h 1075831"/>
                <a:gd name="connsiteX9" fmla="*/ 76055 w 258593"/>
                <a:gd name="connsiteY9" fmla="*/ 1013412 h 1075831"/>
                <a:gd name="connsiteX10" fmla="*/ 75516 w 258593"/>
                <a:gd name="connsiteY10" fmla="*/ 1075831 h 1075831"/>
                <a:gd name="connsiteX11" fmla="*/ 4128 w 258593"/>
                <a:gd name="connsiteY11" fmla="*/ 1075831 h 1075831"/>
                <a:gd name="connsiteX12" fmla="*/ 3413 w 258593"/>
                <a:gd name="connsiteY12" fmla="*/ 1007879 h 1075831"/>
                <a:gd name="connsiteX13" fmla="*/ 1 w 258593"/>
                <a:gd name="connsiteY13" fmla="*/ 214483 h 1075831"/>
                <a:gd name="connsiteX14" fmla="*/ 203767 w 258593"/>
                <a:gd name="connsiteY14" fmla="*/ 2053 h 1075831"/>
                <a:gd name="connsiteX0" fmla="*/ 201147 w 258488"/>
                <a:gd name="connsiteY0" fmla="*/ 3343 h 1027177"/>
                <a:gd name="connsiteX1" fmla="*/ 258317 w 258488"/>
                <a:gd name="connsiteY1" fmla="*/ 63059 h 1027177"/>
                <a:gd name="connsiteX2" fmla="*/ 188839 w 258488"/>
                <a:gd name="connsiteY2" fmla="*/ 145821 h 1027177"/>
                <a:gd name="connsiteX3" fmla="*/ 97391 w 258488"/>
                <a:gd name="connsiteY3" fmla="*/ 228806 h 1027177"/>
                <a:gd name="connsiteX4" fmla="*/ 111249 w 258488"/>
                <a:gd name="connsiteY4" fmla="*/ 296749 h 1027177"/>
                <a:gd name="connsiteX5" fmla="*/ 182297 w 258488"/>
                <a:gd name="connsiteY5" fmla="*/ 368204 h 1027177"/>
                <a:gd name="connsiteX6" fmla="*/ 142369 w 258488"/>
                <a:gd name="connsiteY6" fmla="*/ 471746 h 1027177"/>
                <a:gd name="connsiteX7" fmla="*/ 80339 w 258488"/>
                <a:gd name="connsiteY7" fmla="*/ 540254 h 1027177"/>
                <a:gd name="connsiteX8" fmla="*/ 80812 w 258488"/>
                <a:gd name="connsiteY8" fmla="*/ 726288 h 1027177"/>
                <a:gd name="connsiteX9" fmla="*/ 76055 w 258488"/>
                <a:gd name="connsiteY9" fmla="*/ 964758 h 1027177"/>
                <a:gd name="connsiteX10" fmla="*/ 75516 w 258488"/>
                <a:gd name="connsiteY10" fmla="*/ 1027177 h 1027177"/>
                <a:gd name="connsiteX11" fmla="*/ 4128 w 258488"/>
                <a:gd name="connsiteY11" fmla="*/ 1027177 h 1027177"/>
                <a:gd name="connsiteX12" fmla="*/ 3413 w 258488"/>
                <a:gd name="connsiteY12" fmla="*/ 959225 h 1027177"/>
                <a:gd name="connsiteX13" fmla="*/ 1 w 258488"/>
                <a:gd name="connsiteY13" fmla="*/ 165829 h 1027177"/>
                <a:gd name="connsiteX14" fmla="*/ 201147 w 258488"/>
                <a:gd name="connsiteY14" fmla="*/ 3343 h 1027177"/>
                <a:gd name="connsiteX0" fmla="*/ 182806 w 258334"/>
                <a:gd name="connsiteY0" fmla="*/ 2855 h 1040310"/>
                <a:gd name="connsiteX1" fmla="*/ 258317 w 258334"/>
                <a:gd name="connsiteY1" fmla="*/ 76192 h 1040310"/>
                <a:gd name="connsiteX2" fmla="*/ 188839 w 258334"/>
                <a:gd name="connsiteY2" fmla="*/ 158954 h 1040310"/>
                <a:gd name="connsiteX3" fmla="*/ 97391 w 258334"/>
                <a:gd name="connsiteY3" fmla="*/ 241939 h 1040310"/>
                <a:gd name="connsiteX4" fmla="*/ 111249 w 258334"/>
                <a:gd name="connsiteY4" fmla="*/ 309882 h 1040310"/>
                <a:gd name="connsiteX5" fmla="*/ 182297 w 258334"/>
                <a:gd name="connsiteY5" fmla="*/ 381337 h 1040310"/>
                <a:gd name="connsiteX6" fmla="*/ 142369 w 258334"/>
                <a:gd name="connsiteY6" fmla="*/ 484879 h 1040310"/>
                <a:gd name="connsiteX7" fmla="*/ 80339 w 258334"/>
                <a:gd name="connsiteY7" fmla="*/ 553387 h 1040310"/>
                <a:gd name="connsiteX8" fmla="*/ 80812 w 258334"/>
                <a:gd name="connsiteY8" fmla="*/ 739421 h 1040310"/>
                <a:gd name="connsiteX9" fmla="*/ 76055 w 258334"/>
                <a:gd name="connsiteY9" fmla="*/ 977891 h 1040310"/>
                <a:gd name="connsiteX10" fmla="*/ 75516 w 258334"/>
                <a:gd name="connsiteY10" fmla="*/ 1040310 h 1040310"/>
                <a:gd name="connsiteX11" fmla="*/ 4128 w 258334"/>
                <a:gd name="connsiteY11" fmla="*/ 1040310 h 1040310"/>
                <a:gd name="connsiteX12" fmla="*/ 3413 w 258334"/>
                <a:gd name="connsiteY12" fmla="*/ 972358 h 1040310"/>
                <a:gd name="connsiteX13" fmla="*/ 1 w 258334"/>
                <a:gd name="connsiteY13" fmla="*/ 178962 h 1040310"/>
                <a:gd name="connsiteX14" fmla="*/ 182806 w 258334"/>
                <a:gd name="connsiteY14" fmla="*/ 2855 h 1040310"/>
                <a:gd name="connsiteX0" fmla="*/ 182806 w 258334"/>
                <a:gd name="connsiteY0" fmla="*/ 3485 h 1040940"/>
                <a:gd name="connsiteX1" fmla="*/ 258317 w 258334"/>
                <a:gd name="connsiteY1" fmla="*/ 76822 h 1040940"/>
                <a:gd name="connsiteX2" fmla="*/ 188839 w 258334"/>
                <a:gd name="connsiteY2" fmla="*/ 159584 h 1040940"/>
                <a:gd name="connsiteX3" fmla="*/ 97391 w 258334"/>
                <a:gd name="connsiteY3" fmla="*/ 242569 h 1040940"/>
                <a:gd name="connsiteX4" fmla="*/ 111249 w 258334"/>
                <a:gd name="connsiteY4" fmla="*/ 310512 h 1040940"/>
                <a:gd name="connsiteX5" fmla="*/ 182297 w 258334"/>
                <a:gd name="connsiteY5" fmla="*/ 381967 h 1040940"/>
                <a:gd name="connsiteX6" fmla="*/ 142369 w 258334"/>
                <a:gd name="connsiteY6" fmla="*/ 485509 h 1040940"/>
                <a:gd name="connsiteX7" fmla="*/ 80339 w 258334"/>
                <a:gd name="connsiteY7" fmla="*/ 554017 h 1040940"/>
                <a:gd name="connsiteX8" fmla="*/ 80812 w 258334"/>
                <a:gd name="connsiteY8" fmla="*/ 740051 h 1040940"/>
                <a:gd name="connsiteX9" fmla="*/ 76055 w 258334"/>
                <a:gd name="connsiteY9" fmla="*/ 978521 h 1040940"/>
                <a:gd name="connsiteX10" fmla="*/ 75516 w 258334"/>
                <a:gd name="connsiteY10" fmla="*/ 1040940 h 1040940"/>
                <a:gd name="connsiteX11" fmla="*/ 4128 w 258334"/>
                <a:gd name="connsiteY11" fmla="*/ 1040940 h 1040940"/>
                <a:gd name="connsiteX12" fmla="*/ 3413 w 258334"/>
                <a:gd name="connsiteY12" fmla="*/ 972988 h 1040940"/>
                <a:gd name="connsiteX13" fmla="*/ 1 w 258334"/>
                <a:gd name="connsiteY13" fmla="*/ 179592 h 1040940"/>
                <a:gd name="connsiteX14" fmla="*/ 182806 w 258334"/>
                <a:gd name="connsiteY14" fmla="*/ 3485 h 1040940"/>
                <a:gd name="connsiteX0" fmla="*/ 182805 w 258333"/>
                <a:gd name="connsiteY0" fmla="*/ 3485 h 1040940"/>
                <a:gd name="connsiteX1" fmla="*/ 258316 w 258333"/>
                <a:gd name="connsiteY1" fmla="*/ 76822 h 1040940"/>
                <a:gd name="connsiteX2" fmla="*/ 188838 w 258333"/>
                <a:gd name="connsiteY2" fmla="*/ 159584 h 1040940"/>
                <a:gd name="connsiteX3" fmla="*/ 97390 w 258333"/>
                <a:gd name="connsiteY3" fmla="*/ 242569 h 1040940"/>
                <a:gd name="connsiteX4" fmla="*/ 111248 w 258333"/>
                <a:gd name="connsiteY4" fmla="*/ 310512 h 1040940"/>
                <a:gd name="connsiteX5" fmla="*/ 182296 w 258333"/>
                <a:gd name="connsiteY5" fmla="*/ 381967 h 1040940"/>
                <a:gd name="connsiteX6" fmla="*/ 142368 w 258333"/>
                <a:gd name="connsiteY6" fmla="*/ 485509 h 1040940"/>
                <a:gd name="connsiteX7" fmla="*/ 80338 w 258333"/>
                <a:gd name="connsiteY7" fmla="*/ 554017 h 1040940"/>
                <a:gd name="connsiteX8" fmla="*/ 80811 w 258333"/>
                <a:gd name="connsiteY8" fmla="*/ 740051 h 1040940"/>
                <a:gd name="connsiteX9" fmla="*/ 76054 w 258333"/>
                <a:gd name="connsiteY9" fmla="*/ 978521 h 1040940"/>
                <a:gd name="connsiteX10" fmla="*/ 75515 w 258333"/>
                <a:gd name="connsiteY10" fmla="*/ 1040940 h 1040940"/>
                <a:gd name="connsiteX11" fmla="*/ 4127 w 258333"/>
                <a:gd name="connsiteY11" fmla="*/ 1040940 h 1040940"/>
                <a:gd name="connsiteX12" fmla="*/ 3412 w 258333"/>
                <a:gd name="connsiteY12" fmla="*/ 972988 h 1040940"/>
                <a:gd name="connsiteX13" fmla="*/ 0 w 258333"/>
                <a:gd name="connsiteY13" fmla="*/ 179592 h 1040940"/>
                <a:gd name="connsiteX14" fmla="*/ 63279 w 258333"/>
                <a:gd name="connsiteY14" fmla="*/ 100996 h 1040940"/>
                <a:gd name="connsiteX15" fmla="*/ 182805 w 258333"/>
                <a:gd name="connsiteY15" fmla="*/ 3485 h 1040940"/>
                <a:gd name="connsiteX0" fmla="*/ 182805 w 258333"/>
                <a:gd name="connsiteY0" fmla="*/ 265 h 1037720"/>
                <a:gd name="connsiteX1" fmla="*/ 258316 w 258333"/>
                <a:gd name="connsiteY1" fmla="*/ 73602 h 1037720"/>
                <a:gd name="connsiteX2" fmla="*/ 188838 w 258333"/>
                <a:gd name="connsiteY2" fmla="*/ 156364 h 1037720"/>
                <a:gd name="connsiteX3" fmla="*/ 97390 w 258333"/>
                <a:gd name="connsiteY3" fmla="*/ 239349 h 1037720"/>
                <a:gd name="connsiteX4" fmla="*/ 111248 w 258333"/>
                <a:gd name="connsiteY4" fmla="*/ 307292 h 1037720"/>
                <a:gd name="connsiteX5" fmla="*/ 182296 w 258333"/>
                <a:gd name="connsiteY5" fmla="*/ 378747 h 1037720"/>
                <a:gd name="connsiteX6" fmla="*/ 142368 w 258333"/>
                <a:gd name="connsiteY6" fmla="*/ 482289 h 1037720"/>
                <a:gd name="connsiteX7" fmla="*/ 80338 w 258333"/>
                <a:gd name="connsiteY7" fmla="*/ 550797 h 1037720"/>
                <a:gd name="connsiteX8" fmla="*/ 80811 w 258333"/>
                <a:gd name="connsiteY8" fmla="*/ 736831 h 1037720"/>
                <a:gd name="connsiteX9" fmla="*/ 76054 w 258333"/>
                <a:gd name="connsiteY9" fmla="*/ 975301 h 1037720"/>
                <a:gd name="connsiteX10" fmla="*/ 75515 w 258333"/>
                <a:gd name="connsiteY10" fmla="*/ 1037720 h 1037720"/>
                <a:gd name="connsiteX11" fmla="*/ 4127 w 258333"/>
                <a:gd name="connsiteY11" fmla="*/ 1037720 h 1037720"/>
                <a:gd name="connsiteX12" fmla="*/ 3412 w 258333"/>
                <a:gd name="connsiteY12" fmla="*/ 969768 h 1037720"/>
                <a:gd name="connsiteX13" fmla="*/ 0 w 258333"/>
                <a:gd name="connsiteY13" fmla="*/ 176372 h 1037720"/>
                <a:gd name="connsiteX14" fmla="*/ 120920 w 258333"/>
                <a:gd name="connsiteY14" fmla="*/ 100046 h 1037720"/>
                <a:gd name="connsiteX15" fmla="*/ 182805 w 258333"/>
                <a:gd name="connsiteY15" fmla="*/ 265 h 1037720"/>
                <a:gd name="connsiteX0" fmla="*/ 182805 w 258333"/>
                <a:gd name="connsiteY0" fmla="*/ 187 h 1037642"/>
                <a:gd name="connsiteX1" fmla="*/ 258316 w 258333"/>
                <a:gd name="connsiteY1" fmla="*/ 73524 h 1037642"/>
                <a:gd name="connsiteX2" fmla="*/ 188838 w 258333"/>
                <a:gd name="connsiteY2" fmla="*/ 156286 h 1037642"/>
                <a:gd name="connsiteX3" fmla="*/ 97390 w 258333"/>
                <a:gd name="connsiteY3" fmla="*/ 239271 h 1037642"/>
                <a:gd name="connsiteX4" fmla="*/ 111248 w 258333"/>
                <a:gd name="connsiteY4" fmla="*/ 307214 h 1037642"/>
                <a:gd name="connsiteX5" fmla="*/ 182296 w 258333"/>
                <a:gd name="connsiteY5" fmla="*/ 378669 h 1037642"/>
                <a:gd name="connsiteX6" fmla="*/ 142368 w 258333"/>
                <a:gd name="connsiteY6" fmla="*/ 482211 h 1037642"/>
                <a:gd name="connsiteX7" fmla="*/ 80338 w 258333"/>
                <a:gd name="connsiteY7" fmla="*/ 550719 h 1037642"/>
                <a:gd name="connsiteX8" fmla="*/ 80811 w 258333"/>
                <a:gd name="connsiteY8" fmla="*/ 736753 h 1037642"/>
                <a:gd name="connsiteX9" fmla="*/ 76054 w 258333"/>
                <a:gd name="connsiteY9" fmla="*/ 975223 h 1037642"/>
                <a:gd name="connsiteX10" fmla="*/ 75515 w 258333"/>
                <a:gd name="connsiteY10" fmla="*/ 1037642 h 1037642"/>
                <a:gd name="connsiteX11" fmla="*/ 4127 w 258333"/>
                <a:gd name="connsiteY11" fmla="*/ 1037642 h 1037642"/>
                <a:gd name="connsiteX12" fmla="*/ 3412 w 258333"/>
                <a:gd name="connsiteY12" fmla="*/ 969690 h 1037642"/>
                <a:gd name="connsiteX13" fmla="*/ 0 w 258333"/>
                <a:gd name="connsiteY13" fmla="*/ 176294 h 1037642"/>
                <a:gd name="connsiteX14" fmla="*/ 141881 w 258333"/>
                <a:gd name="connsiteY14" fmla="*/ 95427 h 1037642"/>
                <a:gd name="connsiteX15" fmla="*/ 182805 w 258333"/>
                <a:gd name="connsiteY15" fmla="*/ 187 h 1037642"/>
                <a:gd name="connsiteX0" fmla="*/ 182805 w 258333"/>
                <a:gd name="connsiteY0" fmla="*/ 187 h 1037642"/>
                <a:gd name="connsiteX1" fmla="*/ 258316 w 258333"/>
                <a:gd name="connsiteY1" fmla="*/ 73524 h 1037642"/>
                <a:gd name="connsiteX2" fmla="*/ 188838 w 258333"/>
                <a:gd name="connsiteY2" fmla="*/ 156286 h 1037642"/>
                <a:gd name="connsiteX3" fmla="*/ 97390 w 258333"/>
                <a:gd name="connsiteY3" fmla="*/ 239271 h 1037642"/>
                <a:gd name="connsiteX4" fmla="*/ 111248 w 258333"/>
                <a:gd name="connsiteY4" fmla="*/ 307214 h 1037642"/>
                <a:gd name="connsiteX5" fmla="*/ 182296 w 258333"/>
                <a:gd name="connsiteY5" fmla="*/ 378669 h 1037642"/>
                <a:gd name="connsiteX6" fmla="*/ 142368 w 258333"/>
                <a:gd name="connsiteY6" fmla="*/ 482211 h 1037642"/>
                <a:gd name="connsiteX7" fmla="*/ 80338 w 258333"/>
                <a:gd name="connsiteY7" fmla="*/ 550719 h 1037642"/>
                <a:gd name="connsiteX8" fmla="*/ 80811 w 258333"/>
                <a:gd name="connsiteY8" fmla="*/ 736753 h 1037642"/>
                <a:gd name="connsiteX9" fmla="*/ 76054 w 258333"/>
                <a:gd name="connsiteY9" fmla="*/ 975223 h 1037642"/>
                <a:gd name="connsiteX10" fmla="*/ 75515 w 258333"/>
                <a:gd name="connsiteY10" fmla="*/ 1037642 h 1037642"/>
                <a:gd name="connsiteX11" fmla="*/ 4127 w 258333"/>
                <a:gd name="connsiteY11" fmla="*/ 1037642 h 1037642"/>
                <a:gd name="connsiteX12" fmla="*/ 3412 w 258333"/>
                <a:gd name="connsiteY12" fmla="*/ 969690 h 1037642"/>
                <a:gd name="connsiteX13" fmla="*/ 0 w 258333"/>
                <a:gd name="connsiteY13" fmla="*/ 176294 h 1037642"/>
                <a:gd name="connsiteX14" fmla="*/ 141881 w 258333"/>
                <a:gd name="connsiteY14" fmla="*/ 95427 h 1037642"/>
                <a:gd name="connsiteX15" fmla="*/ 182805 w 258333"/>
                <a:gd name="connsiteY15" fmla="*/ 187 h 1037642"/>
                <a:gd name="connsiteX0" fmla="*/ 182806 w 258334"/>
                <a:gd name="connsiteY0" fmla="*/ 187 h 1037642"/>
                <a:gd name="connsiteX1" fmla="*/ 258317 w 258334"/>
                <a:gd name="connsiteY1" fmla="*/ 73524 h 1037642"/>
                <a:gd name="connsiteX2" fmla="*/ 188839 w 258334"/>
                <a:gd name="connsiteY2" fmla="*/ 156286 h 1037642"/>
                <a:gd name="connsiteX3" fmla="*/ 97391 w 258334"/>
                <a:gd name="connsiteY3" fmla="*/ 239271 h 1037642"/>
                <a:gd name="connsiteX4" fmla="*/ 111249 w 258334"/>
                <a:gd name="connsiteY4" fmla="*/ 307214 h 1037642"/>
                <a:gd name="connsiteX5" fmla="*/ 182297 w 258334"/>
                <a:gd name="connsiteY5" fmla="*/ 378669 h 1037642"/>
                <a:gd name="connsiteX6" fmla="*/ 142369 w 258334"/>
                <a:gd name="connsiteY6" fmla="*/ 482211 h 1037642"/>
                <a:gd name="connsiteX7" fmla="*/ 80339 w 258334"/>
                <a:gd name="connsiteY7" fmla="*/ 550719 h 1037642"/>
                <a:gd name="connsiteX8" fmla="*/ 80812 w 258334"/>
                <a:gd name="connsiteY8" fmla="*/ 736753 h 1037642"/>
                <a:gd name="connsiteX9" fmla="*/ 76055 w 258334"/>
                <a:gd name="connsiteY9" fmla="*/ 975223 h 1037642"/>
                <a:gd name="connsiteX10" fmla="*/ 75516 w 258334"/>
                <a:gd name="connsiteY10" fmla="*/ 1037642 h 1037642"/>
                <a:gd name="connsiteX11" fmla="*/ 4128 w 258334"/>
                <a:gd name="connsiteY11" fmla="*/ 1037642 h 1037642"/>
                <a:gd name="connsiteX12" fmla="*/ 3413 w 258334"/>
                <a:gd name="connsiteY12" fmla="*/ 969690 h 1037642"/>
                <a:gd name="connsiteX13" fmla="*/ 1 w 258334"/>
                <a:gd name="connsiteY13" fmla="*/ 176294 h 1037642"/>
                <a:gd name="connsiteX14" fmla="*/ 141882 w 258334"/>
                <a:gd name="connsiteY14" fmla="*/ 95427 h 1037642"/>
                <a:gd name="connsiteX15" fmla="*/ 182806 w 258334"/>
                <a:gd name="connsiteY15" fmla="*/ 187 h 1037642"/>
                <a:gd name="connsiteX0" fmla="*/ 181000 w 256528"/>
                <a:gd name="connsiteY0" fmla="*/ 187 h 1037642"/>
                <a:gd name="connsiteX1" fmla="*/ 256511 w 256528"/>
                <a:gd name="connsiteY1" fmla="*/ 73524 h 1037642"/>
                <a:gd name="connsiteX2" fmla="*/ 187033 w 256528"/>
                <a:gd name="connsiteY2" fmla="*/ 156286 h 1037642"/>
                <a:gd name="connsiteX3" fmla="*/ 95585 w 256528"/>
                <a:gd name="connsiteY3" fmla="*/ 239271 h 1037642"/>
                <a:gd name="connsiteX4" fmla="*/ 109443 w 256528"/>
                <a:gd name="connsiteY4" fmla="*/ 307214 h 1037642"/>
                <a:gd name="connsiteX5" fmla="*/ 180491 w 256528"/>
                <a:gd name="connsiteY5" fmla="*/ 378669 h 1037642"/>
                <a:gd name="connsiteX6" fmla="*/ 140563 w 256528"/>
                <a:gd name="connsiteY6" fmla="*/ 482211 h 1037642"/>
                <a:gd name="connsiteX7" fmla="*/ 78533 w 256528"/>
                <a:gd name="connsiteY7" fmla="*/ 550719 h 1037642"/>
                <a:gd name="connsiteX8" fmla="*/ 79006 w 256528"/>
                <a:gd name="connsiteY8" fmla="*/ 736753 h 1037642"/>
                <a:gd name="connsiteX9" fmla="*/ 74249 w 256528"/>
                <a:gd name="connsiteY9" fmla="*/ 975223 h 1037642"/>
                <a:gd name="connsiteX10" fmla="*/ 73710 w 256528"/>
                <a:gd name="connsiteY10" fmla="*/ 1037642 h 1037642"/>
                <a:gd name="connsiteX11" fmla="*/ 2322 w 256528"/>
                <a:gd name="connsiteY11" fmla="*/ 1037642 h 1037642"/>
                <a:gd name="connsiteX12" fmla="*/ 1607 w 256528"/>
                <a:gd name="connsiteY12" fmla="*/ 969690 h 1037642"/>
                <a:gd name="connsiteX13" fmla="*/ 816 w 256528"/>
                <a:gd name="connsiteY13" fmla="*/ 205806 h 1037642"/>
                <a:gd name="connsiteX14" fmla="*/ 140076 w 256528"/>
                <a:gd name="connsiteY14" fmla="*/ 95427 h 1037642"/>
                <a:gd name="connsiteX15" fmla="*/ 181000 w 256528"/>
                <a:gd name="connsiteY15" fmla="*/ 187 h 1037642"/>
                <a:gd name="connsiteX0" fmla="*/ 181000 w 256528"/>
                <a:gd name="connsiteY0" fmla="*/ 1493 h 1038948"/>
                <a:gd name="connsiteX1" fmla="*/ 256511 w 256528"/>
                <a:gd name="connsiteY1" fmla="*/ 74830 h 1038948"/>
                <a:gd name="connsiteX2" fmla="*/ 187033 w 256528"/>
                <a:gd name="connsiteY2" fmla="*/ 157592 h 1038948"/>
                <a:gd name="connsiteX3" fmla="*/ 95585 w 256528"/>
                <a:gd name="connsiteY3" fmla="*/ 240577 h 1038948"/>
                <a:gd name="connsiteX4" fmla="*/ 109443 w 256528"/>
                <a:gd name="connsiteY4" fmla="*/ 308520 h 1038948"/>
                <a:gd name="connsiteX5" fmla="*/ 180491 w 256528"/>
                <a:gd name="connsiteY5" fmla="*/ 379975 h 1038948"/>
                <a:gd name="connsiteX6" fmla="*/ 140563 w 256528"/>
                <a:gd name="connsiteY6" fmla="*/ 483517 h 1038948"/>
                <a:gd name="connsiteX7" fmla="*/ 78533 w 256528"/>
                <a:gd name="connsiteY7" fmla="*/ 552025 h 1038948"/>
                <a:gd name="connsiteX8" fmla="*/ 79006 w 256528"/>
                <a:gd name="connsiteY8" fmla="*/ 738059 h 1038948"/>
                <a:gd name="connsiteX9" fmla="*/ 74249 w 256528"/>
                <a:gd name="connsiteY9" fmla="*/ 976529 h 1038948"/>
                <a:gd name="connsiteX10" fmla="*/ 73710 w 256528"/>
                <a:gd name="connsiteY10" fmla="*/ 1038948 h 1038948"/>
                <a:gd name="connsiteX11" fmla="*/ 2322 w 256528"/>
                <a:gd name="connsiteY11" fmla="*/ 1038948 h 1038948"/>
                <a:gd name="connsiteX12" fmla="*/ 1607 w 256528"/>
                <a:gd name="connsiteY12" fmla="*/ 970996 h 1038948"/>
                <a:gd name="connsiteX13" fmla="*/ 816 w 256528"/>
                <a:gd name="connsiteY13" fmla="*/ 207112 h 1038948"/>
                <a:gd name="connsiteX14" fmla="*/ 137456 w 256528"/>
                <a:gd name="connsiteY14" fmla="*/ 144407 h 1038948"/>
                <a:gd name="connsiteX15" fmla="*/ 181000 w 256528"/>
                <a:gd name="connsiteY15" fmla="*/ 1493 h 1038948"/>
                <a:gd name="connsiteX0" fmla="*/ 181000 w 256528"/>
                <a:gd name="connsiteY0" fmla="*/ 1026 h 1038481"/>
                <a:gd name="connsiteX1" fmla="*/ 256511 w 256528"/>
                <a:gd name="connsiteY1" fmla="*/ 74363 h 1038481"/>
                <a:gd name="connsiteX2" fmla="*/ 187033 w 256528"/>
                <a:gd name="connsiteY2" fmla="*/ 157125 h 1038481"/>
                <a:gd name="connsiteX3" fmla="*/ 95585 w 256528"/>
                <a:gd name="connsiteY3" fmla="*/ 240110 h 1038481"/>
                <a:gd name="connsiteX4" fmla="*/ 109443 w 256528"/>
                <a:gd name="connsiteY4" fmla="*/ 308053 h 1038481"/>
                <a:gd name="connsiteX5" fmla="*/ 180491 w 256528"/>
                <a:gd name="connsiteY5" fmla="*/ 379508 h 1038481"/>
                <a:gd name="connsiteX6" fmla="*/ 140563 w 256528"/>
                <a:gd name="connsiteY6" fmla="*/ 483050 h 1038481"/>
                <a:gd name="connsiteX7" fmla="*/ 78533 w 256528"/>
                <a:gd name="connsiteY7" fmla="*/ 551558 h 1038481"/>
                <a:gd name="connsiteX8" fmla="*/ 79006 w 256528"/>
                <a:gd name="connsiteY8" fmla="*/ 737592 h 1038481"/>
                <a:gd name="connsiteX9" fmla="*/ 74249 w 256528"/>
                <a:gd name="connsiteY9" fmla="*/ 976062 h 1038481"/>
                <a:gd name="connsiteX10" fmla="*/ 73710 w 256528"/>
                <a:gd name="connsiteY10" fmla="*/ 1038481 h 1038481"/>
                <a:gd name="connsiteX11" fmla="*/ 2322 w 256528"/>
                <a:gd name="connsiteY11" fmla="*/ 1038481 h 1038481"/>
                <a:gd name="connsiteX12" fmla="*/ 1607 w 256528"/>
                <a:gd name="connsiteY12" fmla="*/ 970529 h 1038481"/>
                <a:gd name="connsiteX13" fmla="*/ 816 w 256528"/>
                <a:gd name="connsiteY13" fmla="*/ 206645 h 1038481"/>
                <a:gd name="connsiteX14" fmla="*/ 132215 w 256528"/>
                <a:gd name="connsiteY14" fmla="*/ 130320 h 1038481"/>
                <a:gd name="connsiteX15" fmla="*/ 181000 w 256528"/>
                <a:gd name="connsiteY15" fmla="*/ 1026 h 1038481"/>
                <a:gd name="connsiteX0" fmla="*/ 181000 w 256528"/>
                <a:gd name="connsiteY0" fmla="*/ 1026 h 1038481"/>
                <a:gd name="connsiteX1" fmla="*/ 256511 w 256528"/>
                <a:gd name="connsiteY1" fmla="*/ 74363 h 1038481"/>
                <a:gd name="connsiteX2" fmla="*/ 187033 w 256528"/>
                <a:gd name="connsiteY2" fmla="*/ 157125 h 1038481"/>
                <a:gd name="connsiteX3" fmla="*/ 95585 w 256528"/>
                <a:gd name="connsiteY3" fmla="*/ 240110 h 1038481"/>
                <a:gd name="connsiteX4" fmla="*/ 109443 w 256528"/>
                <a:gd name="connsiteY4" fmla="*/ 308053 h 1038481"/>
                <a:gd name="connsiteX5" fmla="*/ 180491 w 256528"/>
                <a:gd name="connsiteY5" fmla="*/ 379508 h 1038481"/>
                <a:gd name="connsiteX6" fmla="*/ 140563 w 256528"/>
                <a:gd name="connsiteY6" fmla="*/ 483050 h 1038481"/>
                <a:gd name="connsiteX7" fmla="*/ 78533 w 256528"/>
                <a:gd name="connsiteY7" fmla="*/ 551558 h 1038481"/>
                <a:gd name="connsiteX8" fmla="*/ 79006 w 256528"/>
                <a:gd name="connsiteY8" fmla="*/ 737592 h 1038481"/>
                <a:gd name="connsiteX9" fmla="*/ 74249 w 256528"/>
                <a:gd name="connsiteY9" fmla="*/ 976062 h 1038481"/>
                <a:gd name="connsiteX10" fmla="*/ 73710 w 256528"/>
                <a:gd name="connsiteY10" fmla="*/ 1038481 h 1038481"/>
                <a:gd name="connsiteX11" fmla="*/ 2322 w 256528"/>
                <a:gd name="connsiteY11" fmla="*/ 1038481 h 1038481"/>
                <a:gd name="connsiteX12" fmla="*/ 1607 w 256528"/>
                <a:gd name="connsiteY12" fmla="*/ 970529 h 1038481"/>
                <a:gd name="connsiteX13" fmla="*/ 816 w 256528"/>
                <a:gd name="connsiteY13" fmla="*/ 206645 h 1038481"/>
                <a:gd name="connsiteX14" fmla="*/ 132215 w 256528"/>
                <a:gd name="connsiteY14" fmla="*/ 130320 h 1038481"/>
                <a:gd name="connsiteX15" fmla="*/ 181000 w 256528"/>
                <a:gd name="connsiteY15" fmla="*/ 1026 h 1038481"/>
                <a:gd name="connsiteX0" fmla="*/ 181000 w 256559"/>
                <a:gd name="connsiteY0" fmla="*/ 1493 h 1038948"/>
                <a:gd name="connsiteX1" fmla="*/ 256511 w 256559"/>
                <a:gd name="connsiteY1" fmla="*/ 74830 h 1038948"/>
                <a:gd name="connsiteX2" fmla="*/ 187033 w 256559"/>
                <a:gd name="connsiteY2" fmla="*/ 157592 h 1038948"/>
                <a:gd name="connsiteX3" fmla="*/ 95585 w 256559"/>
                <a:gd name="connsiteY3" fmla="*/ 240577 h 1038948"/>
                <a:gd name="connsiteX4" fmla="*/ 109443 w 256559"/>
                <a:gd name="connsiteY4" fmla="*/ 308520 h 1038948"/>
                <a:gd name="connsiteX5" fmla="*/ 180491 w 256559"/>
                <a:gd name="connsiteY5" fmla="*/ 379975 h 1038948"/>
                <a:gd name="connsiteX6" fmla="*/ 140563 w 256559"/>
                <a:gd name="connsiteY6" fmla="*/ 483517 h 1038948"/>
                <a:gd name="connsiteX7" fmla="*/ 78533 w 256559"/>
                <a:gd name="connsiteY7" fmla="*/ 552025 h 1038948"/>
                <a:gd name="connsiteX8" fmla="*/ 79006 w 256559"/>
                <a:gd name="connsiteY8" fmla="*/ 738059 h 1038948"/>
                <a:gd name="connsiteX9" fmla="*/ 74249 w 256559"/>
                <a:gd name="connsiteY9" fmla="*/ 976529 h 1038948"/>
                <a:gd name="connsiteX10" fmla="*/ 73710 w 256559"/>
                <a:gd name="connsiteY10" fmla="*/ 1038948 h 1038948"/>
                <a:gd name="connsiteX11" fmla="*/ 2322 w 256559"/>
                <a:gd name="connsiteY11" fmla="*/ 1038948 h 1038948"/>
                <a:gd name="connsiteX12" fmla="*/ 1607 w 256559"/>
                <a:gd name="connsiteY12" fmla="*/ 970996 h 1038948"/>
                <a:gd name="connsiteX13" fmla="*/ 816 w 256559"/>
                <a:gd name="connsiteY13" fmla="*/ 207112 h 1038948"/>
                <a:gd name="connsiteX14" fmla="*/ 132215 w 256559"/>
                <a:gd name="connsiteY14" fmla="*/ 130787 h 1038948"/>
                <a:gd name="connsiteX15" fmla="*/ 181000 w 256559"/>
                <a:gd name="connsiteY15" fmla="*/ 1493 h 1038948"/>
                <a:gd name="connsiteX0" fmla="*/ 181000 w 256559"/>
                <a:gd name="connsiteY0" fmla="*/ 1570 h 1039025"/>
                <a:gd name="connsiteX1" fmla="*/ 256511 w 256559"/>
                <a:gd name="connsiteY1" fmla="*/ 74907 h 1039025"/>
                <a:gd name="connsiteX2" fmla="*/ 187033 w 256559"/>
                <a:gd name="connsiteY2" fmla="*/ 157669 h 1039025"/>
                <a:gd name="connsiteX3" fmla="*/ 95585 w 256559"/>
                <a:gd name="connsiteY3" fmla="*/ 240654 h 1039025"/>
                <a:gd name="connsiteX4" fmla="*/ 109443 w 256559"/>
                <a:gd name="connsiteY4" fmla="*/ 308597 h 1039025"/>
                <a:gd name="connsiteX5" fmla="*/ 180491 w 256559"/>
                <a:gd name="connsiteY5" fmla="*/ 380052 h 1039025"/>
                <a:gd name="connsiteX6" fmla="*/ 140563 w 256559"/>
                <a:gd name="connsiteY6" fmla="*/ 483594 h 1039025"/>
                <a:gd name="connsiteX7" fmla="*/ 78533 w 256559"/>
                <a:gd name="connsiteY7" fmla="*/ 552102 h 1039025"/>
                <a:gd name="connsiteX8" fmla="*/ 79006 w 256559"/>
                <a:gd name="connsiteY8" fmla="*/ 738136 h 1039025"/>
                <a:gd name="connsiteX9" fmla="*/ 74249 w 256559"/>
                <a:gd name="connsiteY9" fmla="*/ 976606 h 1039025"/>
                <a:gd name="connsiteX10" fmla="*/ 73710 w 256559"/>
                <a:gd name="connsiteY10" fmla="*/ 1039025 h 1039025"/>
                <a:gd name="connsiteX11" fmla="*/ 2322 w 256559"/>
                <a:gd name="connsiteY11" fmla="*/ 1039025 h 1039025"/>
                <a:gd name="connsiteX12" fmla="*/ 1607 w 256559"/>
                <a:gd name="connsiteY12" fmla="*/ 971073 h 1039025"/>
                <a:gd name="connsiteX13" fmla="*/ 816 w 256559"/>
                <a:gd name="connsiteY13" fmla="*/ 207189 h 1039025"/>
                <a:gd name="connsiteX14" fmla="*/ 132215 w 256559"/>
                <a:gd name="connsiteY14" fmla="*/ 130864 h 1039025"/>
                <a:gd name="connsiteX15" fmla="*/ 134835 w 256559"/>
                <a:gd name="connsiteY15" fmla="*/ 33245 h 1039025"/>
                <a:gd name="connsiteX16" fmla="*/ 181000 w 256559"/>
                <a:gd name="connsiteY16" fmla="*/ 1570 h 1039025"/>
                <a:gd name="connsiteX0" fmla="*/ 181000 w 256528"/>
                <a:gd name="connsiteY0" fmla="*/ 1570 h 1039025"/>
                <a:gd name="connsiteX1" fmla="*/ 256511 w 256528"/>
                <a:gd name="connsiteY1" fmla="*/ 74907 h 1039025"/>
                <a:gd name="connsiteX2" fmla="*/ 187033 w 256528"/>
                <a:gd name="connsiteY2" fmla="*/ 157669 h 1039025"/>
                <a:gd name="connsiteX3" fmla="*/ 95585 w 256528"/>
                <a:gd name="connsiteY3" fmla="*/ 240654 h 1039025"/>
                <a:gd name="connsiteX4" fmla="*/ 109443 w 256528"/>
                <a:gd name="connsiteY4" fmla="*/ 308597 h 1039025"/>
                <a:gd name="connsiteX5" fmla="*/ 180491 w 256528"/>
                <a:gd name="connsiteY5" fmla="*/ 380052 h 1039025"/>
                <a:gd name="connsiteX6" fmla="*/ 140563 w 256528"/>
                <a:gd name="connsiteY6" fmla="*/ 483594 h 1039025"/>
                <a:gd name="connsiteX7" fmla="*/ 78533 w 256528"/>
                <a:gd name="connsiteY7" fmla="*/ 552102 h 1039025"/>
                <a:gd name="connsiteX8" fmla="*/ 79006 w 256528"/>
                <a:gd name="connsiteY8" fmla="*/ 738136 h 1039025"/>
                <a:gd name="connsiteX9" fmla="*/ 74249 w 256528"/>
                <a:gd name="connsiteY9" fmla="*/ 976606 h 1039025"/>
                <a:gd name="connsiteX10" fmla="*/ 73710 w 256528"/>
                <a:gd name="connsiteY10" fmla="*/ 1039025 h 1039025"/>
                <a:gd name="connsiteX11" fmla="*/ 2322 w 256528"/>
                <a:gd name="connsiteY11" fmla="*/ 1039025 h 1039025"/>
                <a:gd name="connsiteX12" fmla="*/ 1607 w 256528"/>
                <a:gd name="connsiteY12" fmla="*/ 971073 h 1039025"/>
                <a:gd name="connsiteX13" fmla="*/ 816 w 256528"/>
                <a:gd name="connsiteY13" fmla="*/ 207189 h 1039025"/>
                <a:gd name="connsiteX14" fmla="*/ 132215 w 256528"/>
                <a:gd name="connsiteY14" fmla="*/ 130864 h 1039025"/>
                <a:gd name="connsiteX15" fmla="*/ 174136 w 256528"/>
                <a:gd name="connsiteY15" fmla="*/ 33245 h 1039025"/>
                <a:gd name="connsiteX16" fmla="*/ 181000 w 256528"/>
                <a:gd name="connsiteY16" fmla="*/ 1570 h 1039025"/>
                <a:gd name="connsiteX0" fmla="*/ 181000 w 256528"/>
                <a:gd name="connsiteY0" fmla="*/ 1570 h 1039025"/>
                <a:gd name="connsiteX1" fmla="*/ 256511 w 256528"/>
                <a:gd name="connsiteY1" fmla="*/ 74907 h 1039025"/>
                <a:gd name="connsiteX2" fmla="*/ 187033 w 256528"/>
                <a:gd name="connsiteY2" fmla="*/ 157669 h 1039025"/>
                <a:gd name="connsiteX3" fmla="*/ 95585 w 256528"/>
                <a:gd name="connsiteY3" fmla="*/ 240654 h 1039025"/>
                <a:gd name="connsiteX4" fmla="*/ 109443 w 256528"/>
                <a:gd name="connsiteY4" fmla="*/ 308597 h 1039025"/>
                <a:gd name="connsiteX5" fmla="*/ 180491 w 256528"/>
                <a:gd name="connsiteY5" fmla="*/ 380052 h 1039025"/>
                <a:gd name="connsiteX6" fmla="*/ 140563 w 256528"/>
                <a:gd name="connsiteY6" fmla="*/ 483594 h 1039025"/>
                <a:gd name="connsiteX7" fmla="*/ 78533 w 256528"/>
                <a:gd name="connsiteY7" fmla="*/ 552102 h 1039025"/>
                <a:gd name="connsiteX8" fmla="*/ 79006 w 256528"/>
                <a:gd name="connsiteY8" fmla="*/ 738136 h 1039025"/>
                <a:gd name="connsiteX9" fmla="*/ 74249 w 256528"/>
                <a:gd name="connsiteY9" fmla="*/ 976606 h 1039025"/>
                <a:gd name="connsiteX10" fmla="*/ 73710 w 256528"/>
                <a:gd name="connsiteY10" fmla="*/ 1039025 h 1039025"/>
                <a:gd name="connsiteX11" fmla="*/ 2322 w 256528"/>
                <a:gd name="connsiteY11" fmla="*/ 1039025 h 1039025"/>
                <a:gd name="connsiteX12" fmla="*/ 1607 w 256528"/>
                <a:gd name="connsiteY12" fmla="*/ 971073 h 1039025"/>
                <a:gd name="connsiteX13" fmla="*/ 816 w 256528"/>
                <a:gd name="connsiteY13" fmla="*/ 207189 h 1039025"/>
                <a:gd name="connsiteX14" fmla="*/ 132215 w 256528"/>
                <a:gd name="connsiteY14" fmla="*/ 130864 h 1039025"/>
                <a:gd name="connsiteX15" fmla="*/ 174136 w 256528"/>
                <a:gd name="connsiteY15" fmla="*/ 33245 h 1039025"/>
                <a:gd name="connsiteX16" fmla="*/ 181000 w 256528"/>
                <a:gd name="connsiteY16" fmla="*/ 1570 h 1039025"/>
                <a:gd name="connsiteX0" fmla="*/ 181000 w 256528"/>
                <a:gd name="connsiteY0" fmla="*/ 1570 h 1039025"/>
                <a:gd name="connsiteX1" fmla="*/ 256511 w 256528"/>
                <a:gd name="connsiteY1" fmla="*/ 74907 h 1039025"/>
                <a:gd name="connsiteX2" fmla="*/ 187033 w 256528"/>
                <a:gd name="connsiteY2" fmla="*/ 157669 h 1039025"/>
                <a:gd name="connsiteX3" fmla="*/ 95585 w 256528"/>
                <a:gd name="connsiteY3" fmla="*/ 240654 h 1039025"/>
                <a:gd name="connsiteX4" fmla="*/ 109443 w 256528"/>
                <a:gd name="connsiteY4" fmla="*/ 308597 h 1039025"/>
                <a:gd name="connsiteX5" fmla="*/ 180491 w 256528"/>
                <a:gd name="connsiteY5" fmla="*/ 380052 h 1039025"/>
                <a:gd name="connsiteX6" fmla="*/ 140563 w 256528"/>
                <a:gd name="connsiteY6" fmla="*/ 483594 h 1039025"/>
                <a:gd name="connsiteX7" fmla="*/ 78533 w 256528"/>
                <a:gd name="connsiteY7" fmla="*/ 552102 h 1039025"/>
                <a:gd name="connsiteX8" fmla="*/ 79006 w 256528"/>
                <a:gd name="connsiteY8" fmla="*/ 738136 h 1039025"/>
                <a:gd name="connsiteX9" fmla="*/ 74249 w 256528"/>
                <a:gd name="connsiteY9" fmla="*/ 976606 h 1039025"/>
                <a:gd name="connsiteX10" fmla="*/ 73710 w 256528"/>
                <a:gd name="connsiteY10" fmla="*/ 1039025 h 1039025"/>
                <a:gd name="connsiteX11" fmla="*/ 2322 w 256528"/>
                <a:gd name="connsiteY11" fmla="*/ 1039025 h 1039025"/>
                <a:gd name="connsiteX12" fmla="*/ 1607 w 256528"/>
                <a:gd name="connsiteY12" fmla="*/ 971073 h 1039025"/>
                <a:gd name="connsiteX13" fmla="*/ 816 w 256528"/>
                <a:gd name="connsiteY13" fmla="*/ 207189 h 1039025"/>
                <a:gd name="connsiteX14" fmla="*/ 132215 w 256528"/>
                <a:gd name="connsiteY14" fmla="*/ 130864 h 1039025"/>
                <a:gd name="connsiteX15" fmla="*/ 174136 w 256528"/>
                <a:gd name="connsiteY15" fmla="*/ 33245 h 1039025"/>
                <a:gd name="connsiteX16" fmla="*/ 181000 w 256528"/>
                <a:gd name="connsiteY16" fmla="*/ 1570 h 1039025"/>
                <a:gd name="connsiteX0" fmla="*/ 181000 w 256528"/>
                <a:gd name="connsiteY0" fmla="*/ 1570 h 1039025"/>
                <a:gd name="connsiteX1" fmla="*/ 256511 w 256528"/>
                <a:gd name="connsiteY1" fmla="*/ 74907 h 1039025"/>
                <a:gd name="connsiteX2" fmla="*/ 187033 w 256528"/>
                <a:gd name="connsiteY2" fmla="*/ 157669 h 1039025"/>
                <a:gd name="connsiteX3" fmla="*/ 95585 w 256528"/>
                <a:gd name="connsiteY3" fmla="*/ 240654 h 1039025"/>
                <a:gd name="connsiteX4" fmla="*/ 109443 w 256528"/>
                <a:gd name="connsiteY4" fmla="*/ 308597 h 1039025"/>
                <a:gd name="connsiteX5" fmla="*/ 180491 w 256528"/>
                <a:gd name="connsiteY5" fmla="*/ 380052 h 1039025"/>
                <a:gd name="connsiteX6" fmla="*/ 140563 w 256528"/>
                <a:gd name="connsiteY6" fmla="*/ 483594 h 1039025"/>
                <a:gd name="connsiteX7" fmla="*/ 78533 w 256528"/>
                <a:gd name="connsiteY7" fmla="*/ 552102 h 1039025"/>
                <a:gd name="connsiteX8" fmla="*/ 79006 w 256528"/>
                <a:gd name="connsiteY8" fmla="*/ 738136 h 1039025"/>
                <a:gd name="connsiteX9" fmla="*/ 74249 w 256528"/>
                <a:gd name="connsiteY9" fmla="*/ 976606 h 1039025"/>
                <a:gd name="connsiteX10" fmla="*/ 73710 w 256528"/>
                <a:gd name="connsiteY10" fmla="*/ 1039025 h 1039025"/>
                <a:gd name="connsiteX11" fmla="*/ 2322 w 256528"/>
                <a:gd name="connsiteY11" fmla="*/ 1039025 h 1039025"/>
                <a:gd name="connsiteX12" fmla="*/ 1607 w 256528"/>
                <a:gd name="connsiteY12" fmla="*/ 971073 h 1039025"/>
                <a:gd name="connsiteX13" fmla="*/ 816 w 256528"/>
                <a:gd name="connsiteY13" fmla="*/ 207189 h 1039025"/>
                <a:gd name="connsiteX14" fmla="*/ 132215 w 256528"/>
                <a:gd name="connsiteY14" fmla="*/ 130864 h 1039025"/>
                <a:gd name="connsiteX15" fmla="*/ 174136 w 256528"/>
                <a:gd name="connsiteY15" fmla="*/ 33245 h 1039025"/>
                <a:gd name="connsiteX16" fmla="*/ 181000 w 256528"/>
                <a:gd name="connsiteY16" fmla="*/ 1570 h 1039025"/>
                <a:gd name="connsiteX0" fmla="*/ 181000 w 256528"/>
                <a:gd name="connsiteY0" fmla="*/ 5123 h 1042578"/>
                <a:gd name="connsiteX1" fmla="*/ 256511 w 256528"/>
                <a:gd name="connsiteY1" fmla="*/ 78460 h 1042578"/>
                <a:gd name="connsiteX2" fmla="*/ 187033 w 256528"/>
                <a:gd name="connsiteY2" fmla="*/ 161222 h 1042578"/>
                <a:gd name="connsiteX3" fmla="*/ 95585 w 256528"/>
                <a:gd name="connsiteY3" fmla="*/ 244207 h 1042578"/>
                <a:gd name="connsiteX4" fmla="*/ 109443 w 256528"/>
                <a:gd name="connsiteY4" fmla="*/ 312150 h 1042578"/>
                <a:gd name="connsiteX5" fmla="*/ 180491 w 256528"/>
                <a:gd name="connsiteY5" fmla="*/ 383605 h 1042578"/>
                <a:gd name="connsiteX6" fmla="*/ 140563 w 256528"/>
                <a:gd name="connsiteY6" fmla="*/ 487147 h 1042578"/>
                <a:gd name="connsiteX7" fmla="*/ 78533 w 256528"/>
                <a:gd name="connsiteY7" fmla="*/ 555655 h 1042578"/>
                <a:gd name="connsiteX8" fmla="*/ 79006 w 256528"/>
                <a:gd name="connsiteY8" fmla="*/ 741689 h 1042578"/>
                <a:gd name="connsiteX9" fmla="*/ 74249 w 256528"/>
                <a:gd name="connsiteY9" fmla="*/ 980159 h 1042578"/>
                <a:gd name="connsiteX10" fmla="*/ 73710 w 256528"/>
                <a:gd name="connsiteY10" fmla="*/ 1042578 h 1042578"/>
                <a:gd name="connsiteX11" fmla="*/ 2322 w 256528"/>
                <a:gd name="connsiteY11" fmla="*/ 1042578 h 1042578"/>
                <a:gd name="connsiteX12" fmla="*/ 1607 w 256528"/>
                <a:gd name="connsiteY12" fmla="*/ 974626 h 1042578"/>
                <a:gd name="connsiteX13" fmla="*/ 816 w 256528"/>
                <a:gd name="connsiteY13" fmla="*/ 210742 h 1042578"/>
                <a:gd name="connsiteX14" fmla="*/ 132215 w 256528"/>
                <a:gd name="connsiteY14" fmla="*/ 134417 h 1042578"/>
                <a:gd name="connsiteX15" fmla="*/ 174136 w 256528"/>
                <a:gd name="connsiteY15" fmla="*/ 36798 h 1042578"/>
                <a:gd name="connsiteX16" fmla="*/ 181000 w 256528"/>
                <a:gd name="connsiteY16" fmla="*/ 5123 h 1042578"/>
                <a:gd name="connsiteX0" fmla="*/ 181000 w 256528"/>
                <a:gd name="connsiteY0" fmla="*/ 1412 h 1038867"/>
                <a:gd name="connsiteX1" fmla="*/ 256511 w 256528"/>
                <a:gd name="connsiteY1" fmla="*/ 74749 h 1038867"/>
                <a:gd name="connsiteX2" fmla="*/ 187033 w 256528"/>
                <a:gd name="connsiteY2" fmla="*/ 157511 h 1038867"/>
                <a:gd name="connsiteX3" fmla="*/ 95585 w 256528"/>
                <a:gd name="connsiteY3" fmla="*/ 240496 h 1038867"/>
                <a:gd name="connsiteX4" fmla="*/ 109443 w 256528"/>
                <a:gd name="connsiteY4" fmla="*/ 308439 h 1038867"/>
                <a:gd name="connsiteX5" fmla="*/ 180491 w 256528"/>
                <a:gd name="connsiteY5" fmla="*/ 379894 h 1038867"/>
                <a:gd name="connsiteX6" fmla="*/ 140563 w 256528"/>
                <a:gd name="connsiteY6" fmla="*/ 483436 h 1038867"/>
                <a:gd name="connsiteX7" fmla="*/ 78533 w 256528"/>
                <a:gd name="connsiteY7" fmla="*/ 551944 h 1038867"/>
                <a:gd name="connsiteX8" fmla="*/ 79006 w 256528"/>
                <a:gd name="connsiteY8" fmla="*/ 737978 h 1038867"/>
                <a:gd name="connsiteX9" fmla="*/ 74249 w 256528"/>
                <a:gd name="connsiteY9" fmla="*/ 976448 h 1038867"/>
                <a:gd name="connsiteX10" fmla="*/ 73710 w 256528"/>
                <a:gd name="connsiteY10" fmla="*/ 1038867 h 1038867"/>
                <a:gd name="connsiteX11" fmla="*/ 2322 w 256528"/>
                <a:gd name="connsiteY11" fmla="*/ 1038867 h 1038867"/>
                <a:gd name="connsiteX12" fmla="*/ 1607 w 256528"/>
                <a:gd name="connsiteY12" fmla="*/ 970915 h 1038867"/>
                <a:gd name="connsiteX13" fmla="*/ 816 w 256528"/>
                <a:gd name="connsiteY13" fmla="*/ 207031 h 1038867"/>
                <a:gd name="connsiteX14" fmla="*/ 132215 w 256528"/>
                <a:gd name="connsiteY14" fmla="*/ 130706 h 1038867"/>
                <a:gd name="connsiteX15" fmla="*/ 174136 w 256528"/>
                <a:gd name="connsiteY15" fmla="*/ 33087 h 1038867"/>
                <a:gd name="connsiteX16" fmla="*/ 181000 w 256528"/>
                <a:gd name="connsiteY16" fmla="*/ 1412 h 1038867"/>
                <a:gd name="connsiteX0" fmla="*/ 181000 w 256528"/>
                <a:gd name="connsiteY0" fmla="*/ 1412 h 1038867"/>
                <a:gd name="connsiteX1" fmla="*/ 256511 w 256528"/>
                <a:gd name="connsiteY1" fmla="*/ 74749 h 1038867"/>
                <a:gd name="connsiteX2" fmla="*/ 187033 w 256528"/>
                <a:gd name="connsiteY2" fmla="*/ 157511 h 1038867"/>
                <a:gd name="connsiteX3" fmla="*/ 95585 w 256528"/>
                <a:gd name="connsiteY3" fmla="*/ 240496 h 1038867"/>
                <a:gd name="connsiteX4" fmla="*/ 109443 w 256528"/>
                <a:gd name="connsiteY4" fmla="*/ 308439 h 1038867"/>
                <a:gd name="connsiteX5" fmla="*/ 180491 w 256528"/>
                <a:gd name="connsiteY5" fmla="*/ 379894 h 1038867"/>
                <a:gd name="connsiteX6" fmla="*/ 140563 w 256528"/>
                <a:gd name="connsiteY6" fmla="*/ 483436 h 1038867"/>
                <a:gd name="connsiteX7" fmla="*/ 78533 w 256528"/>
                <a:gd name="connsiteY7" fmla="*/ 551944 h 1038867"/>
                <a:gd name="connsiteX8" fmla="*/ 79006 w 256528"/>
                <a:gd name="connsiteY8" fmla="*/ 737978 h 1038867"/>
                <a:gd name="connsiteX9" fmla="*/ 74249 w 256528"/>
                <a:gd name="connsiteY9" fmla="*/ 976448 h 1038867"/>
                <a:gd name="connsiteX10" fmla="*/ 73710 w 256528"/>
                <a:gd name="connsiteY10" fmla="*/ 1038867 h 1038867"/>
                <a:gd name="connsiteX11" fmla="*/ 2322 w 256528"/>
                <a:gd name="connsiteY11" fmla="*/ 1038867 h 1038867"/>
                <a:gd name="connsiteX12" fmla="*/ 1607 w 256528"/>
                <a:gd name="connsiteY12" fmla="*/ 970915 h 1038867"/>
                <a:gd name="connsiteX13" fmla="*/ 816 w 256528"/>
                <a:gd name="connsiteY13" fmla="*/ 207031 h 1038867"/>
                <a:gd name="connsiteX14" fmla="*/ 132215 w 256528"/>
                <a:gd name="connsiteY14" fmla="*/ 130706 h 1038867"/>
                <a:gd name="connsiteX15" fmla="*/ 174136 w 256528"/>
                <a:gd name="connsiteY15" fmla="*/ 33087 h 1038867"/>
                <a:gd name="connsiteX16" fmla="*/ 181000 w 256528"/>
                <a:gd name="connsiteY16" fmla="*/ 1412 h 1038867"/>
                <a:gd name="connsiteX0" fmla="*/ 191481 w 256522"/>
                <a:gd name="connsiteY0" fmla="*/ 1372 h 1041097"/>
                <a:gd name="connsiteX1" fmla="*/ 256511 w 256522"/>
                <a:gd name="connsiteY1" fmla="*/ 76979 h 1041097"/>
                <a:gd name="connsiteX2" fmla="*/ 187033 w 256522"/>
                <a:gd name="connsiteY2" fmla="*/ 159741 h 1041097"/>
                <a:gd name="connsiteX3" fmla="*/ 95585 w 256522"/>
                <a:gd name="connsiteY3" fmla="*/ 242726 h 1041097"/>
                <a:gd name="connsiteX4" fmla="*/ 109443 w 256522"/>
                <a:gd name="connsiteY4" fmla="*/ 310669 h 1041097"/>
                <a:gd name="connsiteX5" fmla="*/ 180491 w 256522"/>
                <a:gd name="connsiteY5" fmla="*/ 382124 h 1041097"/>
                <a:gd name="connsiteX6" fmla="*/ 140563 w 256522"/>
                <a:gd name="connsiteY6" fmla="*/ 485666 h 1041097"/>
                <a:gd name="connsiteX7" fmla="*/ 78533 w 256522"/>
                <a:gd name="connsiteY7" fmla="*/ 554174 h 1041097"/>
                <a:gd name="connsiteX8" fmla="*/ 79006 w 256522"/>
                <a:gd name="connsiteY8" fmla="*/ 740208 h 1041097"/>
                <a:gd name="connsiteX9" fmla="*/ 74249 w 256522"/>
                <a:gd name="connsiteY9" fmla="*/ 978678 h 1041097"/>
                <a:gd name="connsiteX10" fmla="*/ 73710 w 256522"/>
                <a:gd name="connsiteY10" fmla="*/ 1041097 h 1041097"/>
                <a:gd name="connsiteX11" fmla="*/ 2322 w 256522"/>
                <a:gd name="connsiteY11" fmla="*/ 1041097 h 1041097"/>
                <a:gd name="connsiteX12" fmla="*/ 1607 w 256522"/>
                <a:gd name="connsiteY12" fmla="*/ 973145 h 1041097"/>
                <a:gd name="connsiteX13" fmla="*/ 816 w 256522"/>
                <a:gd name="connsiteY13" fmla="*/ 209261 h 1041097"/>
                <a:gd name="connsiteX14" fmla="*/ 132215 w 256522"/>
                <a:gd name="connsiteY14" fmla="*/ 132936 h 1041097"/>
                <a:gd name="connsiteX15" fmla="*/ 174136 w 256522"/>
                <a:gd name="connsiteY15" fmla="*/ 35317 h 1041097"/>
                <a:gd name="connsiteX16" fmla="*/ 191481 w 256522"/>
                <a:gd name="connsiteY16" fmla="*/ 1372 h 1041097"/>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383183 h 1042156"/>
                <a:gd name="connsiteX6" fmla="*/ 140563 w 256655"/>
                <a:gd name="connsiteY6" fmla="*/ 486725 h 1042156"/>
                <a:gd name="connsiteX7" fmla="*/ 78533 w 256655"/>
                <a:gd name="connsiteY7" fmla="*/ 555233 h 1042156"/>
                <a:gd name="connsiteX8" fmla="*/ 79006 w 256655"/>
                <a:gd name="connsiteY8" fmla="*/ 741267 h 1042156"/>
                <a:gd name="connsiteX9" fmla="*/ 74249 w 256655"/>
                <a:gd name="connsiteY9" fmla="*/ 979737 h 1042156"/>
                <a:gd name="connsiteX10" fmla="*/ 73710 w 256655"/>
                <a:gd name="connsiteY10" fmla="*/ 1042156 h 1042156"/>
                <a:gd name="connsiteX11" fmla="*/ 2322 w 256655"/>
                <a:gd name="connsiteY11" fmla="*/ 1042156 h 1042156"/>
                <a:gd name="connsiteX12" fmla="*/ 1607 w 256655"/>
                <a:gd name="connsiteY12" fmla="*/ 974204 h 1042156"/>
                <a:gd name="connsiteX13" fmla="*/ 816 w 256655"/>
                <a:gd name="connsiteY13" fmla="*/ 210320 h 1042156"/>
                <a:gd name="connsiteX14" fmla="*/ 132215 w 256655"/>
                <a:gd name="connsiteY14" fmla="*/ 133995 h 1042156"/>
                <a:gd name="connsiteX15" fmla="*/ 174136 w 256655"/>
                <a:gd name="connsiteY15" fmla="*/ 36376 h 1042156"/>
                <a:gd name="connsiteX16" fmla="*/ 191481 w 256655"/>
                <a:gd name="connsiteY16"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383183 h 1042156"/>
                <a:gd name="connsiteX6" fmla="*/ 140563 w 256655"/>
                <a:gd name="connsiteY6" fmla="*/ 486725 h 1042156"/>
                <a:gd name="connsiteX7" fmla="*/ 78533 w 256655"/>
                <a:gd name="connsiteY7" fmla="*/ 555233 h 1042156"/>
                <a:gd name="connsiteX8" fmla="*/ 79006 w 256655"/>
                <a:gd name="connsiteY8" fmla="*/ 741267 h 1042156"/>
                <a:gd name="connsiteX9" fmla="*/ 74249 w 256655"/>
                <a:gd name="connsiteY9" fmla="*/ 979737 h 1042156"/>
                <a:gd name="connsiteX10" fmla="*/ 73710 w 256655"/>
                <a:gd name="connsiteY10" fmla="*/ 1042156 h 1042156"/>
                <a:gd name="connsiteX11" fmla="*/ 2322 w 256655"/>
                <a:gd name="connsiteY11" fmla="*/ 1042156 h 1042156"/>
                <a:gd name="connsiteX12" fmla="*/ 1607 w 256655"/>
                <a:gd name="connsiteY12" fmla="*/ 974204 h 1042156"/>
                <a:gd name="connsiteX13" fmla="*/ 816 w 256655"/>
                <a:gd name="connsiteY13" fmla="*/ 210320 h 1042156"/>
                <a:gd name="connsiteX14" fmla="*/ 132215 w 256655"/>
                <a:gd name="connsiteY14" fmla="*/ 133995 h 1042156"/>
                <a:gd name="connsiteX15" fmla="*/ 174136 w 256655"/>
                <a:gd name="connsiteY15" fmla="*/ 36376 h 1042156"/>
                <a:gd name="connsiteX16" fmla="*/ 191481 w 256655"/>
                <a:gd name="connsiteY16"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383183 h 1042156"/>
                <a:gd name="connsiteX6" fmla="*/ 140563 w 256655"/>
                <a:gd name="connsiteY6" fmla="*/ 486725 h 1042156"/>
                <a:gd name="connsiteX7" fmla="*/ 78533 w 256655"/>
                <a:gd name="connsiteY7" fmla="*/ 555233 h 1042156"/>
                <a:gd name="connsiteX8" fmla="*/ 79006 w 256655"/>
                <a:gd name="connsiteY8" fmla="*/ 741267 h 1042156"/>
                <a:gd name="connsiteX9" fmla="*/ 74249 w 256655"/>
                <a:gd name="connsiteY9" fmla="*/ 979737 h 1042156"/>
                <a:gd name="connsiteX10" fmla="*/ 73710 w 256655"/>
                <a:gd name="connsiteY10" fmla="*/ 1042156 h 1042156"/>
                <a:gd name="connsiteX11" fmla="*/ 2322 w 256655"/>
                <a:gd name="connsiteY11" fmla="*/ 1042156 h 1042156"/>
                <a:gd name="connsiteX12" fmla="*/ 1607 w 256655"/>
                <a:gd name="connsiteY12" fmla="*/ 974204 h 1042156"/>
                <a:gd name="connsiteX13" fmla="*/ 816 w 256655"/>
                <a:gd name="connsiteY13" fmla="*/ 210320 h 1042156"/>
                <a:gd name="connsiteX14" fmla="*/ 132215 w 256655"/>
                <a:gd name="connsiteY14" fmla="*/ 133995 h 1042156"/>
                <a:gd name="connsiteX15" fmla="*/ 174136 w 256655"/>
                <a:gd name="connsiteY15" fmla="*/ 47728 h 1042156"/>
                <a:gd name="connsiteX16" fmla="*/ 191481 w 256655"/>
                <a:gd name="connsiteY16"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383183 h 1042156"/>
                <a:gd name="connsiteX6" fmla="*/ 140563 w 256655"/>
                <a:gd name="connsiteY6" fmla="*/ 486725 h 1042156"/>
                <a:gd name="connsiteX7" fmla="*/ 78533 w 256655"/>
                <a:gd name="connsiteY7" fmla="*/ 555233 h 1042156"/>
                <a:gd name="connsiteX8" fmla="*/ 79006 w 256655"/>
                <a:gd name="connsiteY8" fmla="*/ 741267 h 1042156"/>
                <a:gd name="connsiteX9" fmla="*/ 74249 w 256655"/>
                <a:gd name="connsiteY9" fmla="*/ 979737 h 1042156"/>
                <a:gd name="connsiteX10" fmla="*/ 73710 w 256655"/>
                <a:gd name="connsiteY10" fmla="*/ 1042156 h 1042156"/>
                <a:gd name="connsiteX11" fmla="*/ 2322 w 256655"/>
                <a:gd name="connsiteY11" fmla="*/ 1042156 h 1042156"/>
                <a:gd name="connsiteX12" fmla="*/ 1607 w 256655"/>
                <a:gd name="connsiteY12" fmla="*/ 974204 h 1042156"/>
                <a:gd name="connsiteX13" fmla="*/ 816 w 256655"/>
                <a:gd name="connsiteY13" fmla="*/ 210320 h 1042156"/>
                <a:gd name="connsiteX14" fmla="*/ 132215 w 256655"/>
                <a:gd name="connsiteY14" fmla="*/ 133995 h 1042156"/>
                <a:gd name="connsiteX15" fmla="*/ 174136 w 256655"/>
                <a:gd name="connsiteY15" fmla="*/ 47728 h 1042156"/>
                <a:gd name="connsiteX16" fmla="*/ 191481 w 256655"/>
                <a:gd name="connsiteY16"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383183 h 1042156"/>
                <a:gd name="connsiteX6" fmla="*/ 140563 w 256655"/>
                <a:gd name="connsiteY6" fmla="*/ 486725 h 1042156"/>
                <a:gd name="connsiteX7" fmla="*/ 78533 w 256655"/>
                <a:gd name="connsiteY7" fmla="*/ 555233 h 1042156"/>
                <a:gd name="connsiteX8" fmla="*/ 79006 w 256655"/>
                <a:gd name="connsiteY8" fmla="*/ 741267 h 1042156"/>
                <a:gd name="connsiteX9" fmla="*/ 74249 w 256655"/>
                <a:gd name="connsiteY9" fmla="*/ 979737 h 1042156"/>
                <a:gd name="connsiteX10" fmla="*/ 73710 w 256655"/>
                <a:gd name="connsiteY10" fmla="*/ 1042156 h 1042156"/>
                <a:gd name="connsiteX11" fmla="*/ 2322 w 256655"/>
                <a:gd name="connsiteY11" fmla="*/ 1042156 h 1042156"/>
                <a:gd name="connsiteX12" fmla="*/ 1607 w 256655"/>
                <a:gd name="connsiteY12" fmla="*/ 974204 h 1042156"/>
                <a:gd name="connsiteX13" fmla="*/ 816 w 256655"/>
                <a:gd name="connsiteY13" fmla="*/ 210320 h 1042156"/>
                <a:gd name="connsiteX14" fmla="*/ 132215 w 256655"/>
                <a:gd name="connsiteY14" fmla="*/ 133995 h 1042156"/>
                <a:gd name="connsiteX15" fmla="*/ 174136 w 256655"/>
                <a:gd name="connsiteY15" fmla="*/ 47728 h 1042156"/>
                <a:gd name="connsiteX16" fmla="*/ 191481 w 256655"/>
                <a:gd name="connsiteY16"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383183 h 1042156"/>
                <a:gd name="connsiteX6" fmla="*/ 140563 w 256655"/>
                <a:gd name="connsiteY6" fmla="*/ 486725 h 1042156"/>
                <a:gd name="connsiteX7" fmla="*/ 78533 w 256655"/>
                <a:gd name="connsiteY7" fmla="*/ 555233 h 1042156"/>
                <a:gd name="connsiteX8" fmla="*/ 79006 w 256655"/>
                <a:gd name="connsiteY8" fmla="*/ 741267 h 1042156"/>
                <a:gd name="connsiteX9" fmla="*/ 74249 w 256655"/>
                <a:gd name="connsiteY9" fmla="*/ 979737 h 1042156"/>
                <a:gd name="connsiteX10" fmla="*/ 73710 w 256655"/>
                <a:gd name="connsiteY10" fmla="*/ 1042156 h 1042156"/>
                <a:gd name="connsiteX11" fmla="*/ 2322 w 256655"/>
                <a:gd name="connsiteY11" fmla="*/ 1042156 h 1042156"/>
                <a:gd name="connsiteX12" fmla="*/ 1607 w 256655"/>
                <a:gd name="connsiteY12" fmla="*/ 974204 h 1042156"/>
                <a:gd name="connsiteX13" fmla="*/ 816 w 256655"/>
                <a:gd name="connsiteY13" fmla="*/ 210320 h 1042156"/>
                <a:gd name="connsiteX14" fmla="*/ 132215 w 256655"/>
                <a:gd name="connsiteY14" fmla="*/ 133995 h 1042156"/>
                <a:gd name="connsiteX15" fmla="*/ 174136 w 256655"/>
                <a:gd name="connsiteY15" fmla="*/ 47728 h 1042156"/>
                <a:gd name="connsiteX16" fmla="*/ 191481 w 256655"/>
                <a:gd name="connsiteY16"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383183 h 1042156"/>
                <a:gd name="connsiteX6" fmla="*/ 140563 w 256655"/>
                <a:gd name="connsiteY6" fmla="*/ 486725 h 1042156"/>
                <a:gd name="connsiteX7" fmla="*/ 78533 w 256655"/>
                <a:gd name="connsiteY7" fmla="*/ 555233 h 1042156"/>
                <a:gd name="connsiteX8" fmla="*/ 79006 w 256655"/>
                <a:gd name="connsiteY8" fmla="*/ 741267 h 1042156"/>
                <a:gd name="connsiteX9" fmla="*/ 74249 w 256655"/>
                <a:gd name="connsiteY9" fmla="*/ 979737 h 1042156"/>
                <a:gd name="connsiteX10" fmla="*/ 73710 w 256655"/>
                <a:gd name="connsiteY10" fmla="*/ 1042156 h 1042156"/>
                <a:gd name="connsiteX11" fmla="*/ 2322 w 256655"/>
                <a:gd name="connsiteY11" fmla="*/ 1042156 h 1042156"/>
                <a:gd name="connsiteX12" fmla="*/ 1607 w 256655"/>
                <a:gd name="connsiteY12" fmla="*/ 974204 h 1042156"/>
                <a:gd name="connsiteX13" fmla="*/ 816 w 256655"/>
                <a:gd name="connsiteY13" fmla="*/ 210320 h 1042156"/>
                <a:gd name="connsiteX14" fmla="*/ 132215 w 256655"/>
                <a:gd name="connsiteY14" fmla="*/ 133995 h 1042156"/>
                <a:gd name="connsiteX15" fmla="*/ 174136 w 256655"/>
                <a:gd name="connsiteY15" fmla="*/ 47728 h 1042156"/>
                <a:gd name="connsiteX16" fmla="*/ 191481 w 256655"/>
                <a:gd name="connsiteY16"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405884 h 1042156"/>
                <a:gd name="connsiteX6" fmla="*/ 140563 w 256655"/>
                <a:gd name="connsiteY6" fmla="*/ 486725 h 1042156"/>
                <a:gd name="connsiteX7" fmla="*/ 78533 w 256655"/>
                <a:gd name="connsiteY7" fmla="*/ 555233 h 1042156"/>
                <a:gd name="connsiteX8" fmla="*/ 79006 w 256655"/>
                <a:gd name="connsiteY8" fmla="*/ 741267 h 1042156"/>
                <a:gd name="connsiteX9" fmla="*/ 74249 w 256655"/>
                <a:gd name="connsiteY9" fmla="*/ 979737 h 1042156"/>
                <a:gd name="connsiteX10" fmla="*/ 73710 w 256655"/>
                <a:gd name="connsiteY10" fmla="*/ 1042156 h 1042156"/>
                <a:gd name="connsiteX11" fmla="*/ 2322 w 256655"/>
                <a:gd name="connsiteY11" fmla="*/ 1042156 h 1042156"/>
                <a:gd name="connsiteX12" fmla="*/ 1607 w 256655"/>
                <a:gd name="connsiteY12" fmla="*/ 974204 h 1042156"/>
                <a:gd name="connsiteX13" fmla="*/ 816 w 256655"/>
                <a:gd name="connsiteY13" fmla="*/ 210320 h 1042156"/>
                <a:gd name="connsiteX14" fmla="*/ 132215 w 256655"/>
                <a:gd name="connsiteY14" fmla="*/ 133995 h 1042156"/>
                <a:gd name="connsiteX15" fmla="*/ 174136 w 256655"/>
                <a:gd name="connsiteY15" fmla="*/ 47728 h 1042156"/>
                <a:gd name="connsiteX16" fmla="*/ 191481 w 256655"/>
                <a:gd name="connsiteY16"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405884 h 1042156"/>
                <a:gd name="connsiteX6" fmla="*/ 140563 w 256655"/>
                <a:gd name="connsiteY6" fmla="*/ 486725 h 1042156"/>
                <a:gd name="connsiteX7" fmla="*/ 78533 w 256655"/>
                <a:gd name="connsiteY7" fmla="*/ 555233 h 1042156"/>
                <a:gd name="connsiteX8" fmla="*/ 79006 w 256655"/>
                <a:gd name="connsiteY8" fmla="*/ 741267 h 1042156"/>
                <a:gd name="connsiteX9" fmla="*/ 74249 w 256655"/>
                <a:gd name="connsiteY9" fmla="*/ 979737 h 1042156"/>
                <a:gd name="connsiteX10" fmla="*/ 73710 w 256655"/>
                <a:gd name="connsiteY10" fmla="*/ 1042156 h 1042156"/>
                <a:gd name="connsiteX11" fmla="*/ 2322 w 256655"/>
                <a:gd name="connsiteY11" fmla="*/ 1042156 h 1042156"/>
                <a:gd name="connsiteX12" fmla="*/ 1607 w 256655"/>
                <a:gd name="connsiteY12" fmla="*/ 974204 h 1042156"/>
                <a:gd name="connsiteX13" fmla="*/ 816 w 256655"/>
                <a:gd name="connsiteY13" fmla="*/ 210320 h 1042156"/>
                <a:gd name="connsiteX14" fmla="*/ 132215 w 256655"/>
                <a:gd name="connsiteY14" fmla="*/ 133995 h 1042156"/>
                <a:gd name="connsiteX15" fmla="*/ 174136 w 256655"/>
                <a:gd name="connsiteY15" fmla="*/ 47728 h 1042156"/>
                <a:gd name="connsiteX16" fmla="*/ 191481 w 256655"/>
                <a:gd name="connsiteY16"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405884 h 1042156"/>
                <a:gd name="connsiteX6" fmla="*/ 78533 w 256655"/>
                <a:gd name="connsiteY6" fmla="*/ 555233 h 1042156"/>
                <a:gd name="connsiteX7" fmla="*/ 79006 w 256655"/>
                <a:gd name="connsiteY7" fmla="*/ 741267 h 1042156"/>
                <a:gd name="connsiteX8" fmla="*/ 74249 w 256655"/>
                <a:gd name="connsiteY8" fmla="*/ 979737 h 1042156"/>
                <a:gd name="connsiteX9" fmla="*/ 73710 w 256655"/>
                <a:gd name="connsiteY9" fmla="*/ 1042156 h 1042156"/>
                <a:gd name="connsiteX10" fmla="*/ 2322 w 256655"/>
                <a:gd name="connsiteY10" fmla="*/ 1042156 h 1042156"/>
                <a:gd name="connsiteX11" fmla="*/ 1607 w 256655"/>
                <a:gd name="connsiteY11" fmla="*/ 974204 h 1042156"/>
                <a:gd name="connsiteX12" fmla="*/ 816 w 256655"/>
                <a:gd name="connsiteY12" fmla="*/ 210320 h 1042156"/>
                <a:gd name="connsiteX13" fmla="*/ 132215 w 256655"/>
                <a:gd name="connsiteY13" fmla="*/ 133995 h 1042156"/>
                <a:gd name="connsiteX14" fmla="*/ 174136 w 256655"/>
                <a:gd name="connsiteY14" fmla="*/ 47728 h 1042156"/>
                <a:gd name="connsiteX15" fmla="*/ 191481 w 256655"/>
                <a:gd name="connsiteY15"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405884 h 1042156"/>
                <a:gd name="connsiteX6" fmla="*/ 75913 w 256655"/>
                <a:gd name="connsiteY6" fmla="*/ 580205 h 1042156"/>
                <a:gd name="connsiteX7" fmla="*/ 79006 w 256655"/>
                <a:gd name="connsiteY7" fmla="*/ 741267 h 1042156"/>
                <a:gd name="connsiteX8" fmla="*/ 74249 w 256655"/>
                <a:gd name="connsiteY8" fmla="*/ 979737 h 1042156"/>
                <a:gd name="connsiteX9" fmla="*/ 73710 w 256655"/>
                <a:gd name="connsiteY9" fmla="*/ 1042156 h 1042156"/>
                <a:gd name="connsiteX10" fmla="*/ 2322 w 256655"/>
                <a:gd name="connsiteY10" fmla="*/ 1042156 h 1042156"/>
                <a:gd name="connsiteX11" fmla="*/ 1607 w 256655"/>
                <a:gd name="connsiteY11" fmla="*/ 974204 h 1042156"/>
                <a:gd name="connsiteX12" fmla="*/ 816 w 256655"/>
                <a:gd name="connsiteY12" fmla="*/ 210320 h 1042156"/>
                <a:gd name="connsiteX13" fmla="*/ 132215 w 256655"/>
                <a:gd name="connsiteY13" fmla="*/ 133995 h 1042156"/>
                <a:gd name="connsiteX14" fmla="*/ 174136 w 256655"/>
                <a:gd name="connsiteY14" fmla="*/ 47728 h 1042156"/>
                <a:gd name="connsiteX15" fmla="*/ 191481 w 256655"/>
                <a:gd name="connsiteY15"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405884 h 1042156"/>
                <a:gd name="connsiteX6" fmla="*/ 86393 w 256655"/>
                <a:gd name="connsiteY6" fmla="*/ 580205 h 1042156"/>
                <a:gd name="connsiteX7" fmla="*/ 79006 w 256655"/>
                <a:gd name="connsiteY7" fmla="*/ 741267 h 1042156"/>
                <a:gd name="connsiteX8" fmla="*/ 74249 w 256655"/>
                <a:gd name="connsiteY8" fmla="*/ 979737 h 1042156"/>
                <a:gd name="connsiteX9" fmla="*/ 73710 w 256655"/>
                <a:gd name="connsiteY9" fmla="*/ 1042156 h 1042156"/>
                <a:gd name="connsiteX10" fmla="*/ 2322 w 256655"/>
                <a:gd name="connsiteY10" fmla="*/ 1042156 h 1042156"/>
                <a:gd name="connsiteX11" fmla="*/ 1607 w 256655"/>
                <a:gd name="connsiteY11" fmla="*/ 974204 h 1042156"/>
                <a:gd name="connsiteX12" fmla="*/ 816 w 256655"/>
                <a:gd name="connsiteY12" fmla="*/ 210320 h 1042156"/>
                <a:gd name="connsiteX13" fmla="*/ 132215 w 256655"/>
                <a:gd name="connsiteY13" fmla="*/ 133995 h 1042156"/>
                <a:gd name="connsiteX14" fmla="*/ 174136 w 256655"/>
                <a:gd name="connsiteY14" fmla="*/ 47728 h 1042156"/>
                <a:gd name="connsiteX15" fmla="*/ 191481 w 256655"/>
                <a:gd name="connsiteY15"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405884 h 1042156"/>
                <a:gd name="connsiteX6" fmla="*/ 86393 w 256655"/>
                <a:gd name="connsiteY6" fmla="*/ 580205 h 1042156"/>
                <a:gd name="connsiteX7" fmla="*/ 79006 w 256655"/>
                <a:gd name="connsiteY7" fmla="*/ 741267 h 1042156"/>
                <a:gd name="connsiteX8" fmla="*/ 74249 w 256655"/>
                <a:gd name="connsiteY8" fmla="*/ 979737 h 1042156"/>
                <a:gd name="connsiteX9" fmla="*/ 73710 w 256655"/>
                <a:gd name="connsiteY9" fmla="*/ 1042156 h 1042156"/>
                <a:gd name="connsiteX10" fmla="*/ 2322 w 256655"/>
                <a:gd name="connsiteY10" fmla="*/ 1042156 h 1042156"/>
                <a:gd name="connsiteX11" fmla="*/ 1607 w 256655"/>
                <a:gd name="connsiteY11" fmla="*/ 974204 h 1042156"/>
                <a:gd name="connsiteX12" fmla="*/ 816 w 256655"/>
                <a:gd name="connsiteY12" fmla="*/ 210320 h 1042156"/>
                <a:gd name="connsiteX13" fmla="*/ 132215 w 256655"/>
                <a:gd name="connsiteY13" fmla="*/ 133995 h 1042156"/>
                <a:gd name="connsiteX14" fmla="*/ 174136 w 256655"/>
                <a:gd name="connsiteY14" fmla="*/ 47728 h 1042156"/>
                <a:gd name="connsiteX15" fmla="*/ 191481 w 256655"/>
                <a:gd name="connsiteY15"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405884 h 1042156"/>
                <a:gd name="connsiteX6" fmla="*/ 86393 w 256655"/>
                <a:gd name="connsiteY6" fmla="*/ 580205 h 1042156"/>
                <a:gd name="connsiteX7" fmla="*/ 79006 w 256655"/>
                <a:gd name="connsiteY7" fmla="*/ 741267 h 1042156"/>
                <a:gd name="connsiteX8" fmla="*/ 74249 w 256655"/>
                <a:gd name="connsiteY8" fmla="*/ 979737 h 1042156"/>
                <a:gd name="connsiteX9" fmla="*/ 73710 w 256655"/>
                <a:gd name="connsiteY9" fmla="*/ 1042156 h 1042156"/>
                <a:gd name="connsiteX10" fmla="*/ 2322 w 256655"/>
                <a:gd name="connsiteY10" fmla="*/ 1042156 h 1042156"/>
                <a:gd name="connsiteX11" fmla="*/ 1607 w 256655"/>
                <a:gd name="connsiteY11" fmla="*/ 974204 h 1042156"/>
                <a:gd name="connsiteX12" fmla="*/ 816 w 256655"/>
                <a:gd name="connsiteY12" fmla="*/ 210320 h 1042156"/>
                <a:gd name="connsiteX13" fmla="*/ 132215 w 256655"/>
                <a:gd name="connsiteY13" fmla="*/ 133995 h 1042156"/>
                <a:gd name="connsiteX14" fmla="*/ 174136 w 256655"/>
                <a:gd name="connsiteY14" fmla="*/ 47728 h 1042156"/>
                <a:gd name="connsiteX15" fmla="*/ 191481 w 256655"/>
                <a:gd name="connsiteY15" fmla="*/ 2431 h 1042156"/>
                <a:gd name="connsiteX0" fmla="*/ 191481 w 256655"/>
                <a:gd name="connsiteY0" fmla="*/ 2431 h 1042156"/>
                <a:gd name="connsiteX1" fmla="*/ 256511 w 256655"/>
                <a:gd name="connsiteY1" fmla="*/ 78038 h 1042156"/>
                <a:gd name="connsiteX2" fmla="*/ 187033 w 256655"/>
                <a:gd name="connsiteY2" fmla="*/ 160800 h 1042156"/>
                <a:gd name="connsiteX3" fmla="*/ 95585 w 256655"/>
                <a:gd name="connsiteY3" fmla="*/ 243785 h 1042156"/>
                <a:gd name="connsiteX4" fmla="*/ 109443 w 256655"/>
                <a:gd name="connsiteY4" fmla="*/ 311728 h 1042156"/>
                <a:gd name="connsiteX5" fmla="*/ 180491 w 256655"/>
                <a:gd name="connsiteY5" fmla="*/ 424045 h 1042156"/>
                <a:gd name="connsiteX6" fmla="*/ 86393 w 256655"/>
                <a:gd name="connsiteY6" fmla="*/ 580205 h 1042156"/>
                <a:gd name="connsiteX7" fmla="*/ 79006 w 256655"/>
                <a:gd name="connsiteY7" fmla="*/ 741267 h 1042156"/>
                <a:gd name="connsiteX8" fmla="*/ 74249 w 256655"/>
                <a:gd name="connsiteY8" fmla="*/ 979737 h 1042156"/>
                <a:gd name="connsiteX9" fmla="*/ 73710 w 256655"/>
                <a:gd name="connsiteY9" fmla="*/ 1042156 h 1042156"/>
                <a:gd name="connsiteX10" fmla="*/ 2322 w 256655"/>
                <a:gd name="connsiteY10" fmla="*/ 1042156 h 1042156"/>
                <a:gd name="connsiteX11" fmla="*/ 1607 w 256655"/>
                <a:gd name="connsiteY11" fmla="*/ 974204 h 1042156"/>
                <a:gd name="connsiteX12" fmla="*/ 816 w 256655"/>
                <a:gd name="connsiteY12" fmla="*/ 210320 h 1042156"/>
                <a:gd name="connsiteX13" fmla="*/ 132215 w 256655"/>
                <a:gd name="connsiteY13" fmla="*/ 133995 h 1042156"/>
                <a:gd name="connsiteX14" fmla="*/ 174136 w 256655"/>
                <a:gd name="connsiteY14" fmla="*/ 47728 h 1042156"/>
                <a:gd name="connsiteX15" fmla="*/ 191481 w 256655"/>
                <a:gd name="connsiteY15" fmla="*/ 2431 h 10421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6655" h="1042156">
                  <a:moveTo>
                    <a:pt x="191481" y="2431"/>
                  </a:moveTo>
                  <a:cubicBezTo>
                    <a:pt x="257612" y="-13327"/>
                    <a:pt x="257252" y="51643"/>
                    <a:pt x="256511" y="78038"/>
                  </a:cubicBezTo>
                  <a:cubicBezTo>
                    <a:pt x="255770" y="104433"/>
                    <a:pt x="213854" y="133176"/>
                    <a:pt x="187033" y="160800"/>
                  </a:cubicBezTo>
                  <a:cubicBezTo>
                    <a:pt x="160212" y="188424"/>
                    <a:pt x="108517" y="218630"/>
                    <a:pt x="95585" y="243785"/>
                  </a:cubicBezTo>
                  <a:cubicBezTo>
                    <a:pt x="82653" y="268940"/>
                    <a:pt x="95292" y="281685"/>
                    <a:pt x="109443" y="311728"/>
                  </a:cubicBezTo>
                  <a:cubicBezTo>
                    <a:pt x="123594" y="341771"/>
                    <a:pt x="179092" y="367948"/>
                    <a:pt x="180491" y="424045"/>
                  </a:cubicBezTo>
                  <a:cubicBezTo>
                    <a:pt x="181890" y="480142"/>
                    <a:pt x="103307" y="527335"/>
                    <a:pt x="86393" y="580205"/>
                  </a:cubicBezTo>
                  <a:cubicBezTo>
                    <a:pt x="69479" y="633075"/>
                    <a:pt x="81030" y="674678"/>
                    <a:pt x="79006" y="741267"/>
                  </a:cubicBezTo>
                  <a:cubicBezTo>
                    <a:pt x="76982" y="807856"/>
                    <a:pt x="75541" y="883346"/>
                    <a:pt x="74249" y="979737"/>
                  </a:cubicBezTo>
                  <a:cubicBezTo>
                    <a:pt x="74069" y="1000543"/>
                    <a:pt x="73890" y="1021350"/>
                    <a:pt x="73710" y="1042156"/>
                  </a:cubicBezTo>
                  <a:lnTo>
                    <a:pt x="2322" y="1042156"/>
                  </a:lnTo>
                  <a:cubicBezTo>
                    <a:pt x="2084" y="1019505"/>
                    <a:pt x="1845" y="996855"/>
                    <a:pt x="1607" y="974204"/>
                  </a:cubicBezTo>
                  <a:cubicBezTo>
                    <a:pt x="-1711" y="660021"/>
                    <a:pt x="1204" y="210130"/>
                    <a:pt x="816" y="210320"/>
                  </a:cubicBezTo>
                  <a:cubicBezTo>
                    <a:pt x="314" y="128554"/>
                    <a:pt x="88647" y="161076"/>
                    <a:pt x="132215" y="133995"/>
                  </a:cubicBezTo>
                  <a:cubicBezTo>
                    <a:pt x="154551" y="120895"/>
                    <a:pt x="181726" y="123761"/>
                    <a:pt x="174136" y="47728"/>
                  </a:cubicBezTo>
                  <a:cubicBezTo>
                    <a:pt x="182267" y="26179"/>
                    <a:pt x="164651" y="13648"/>
                    <a:pt x="191481" y="2431"/>
                  </a:cubicBezTo>
                  <a:close/>
                </a:path>
              </a:pathLst>
            </a:custGeom>
            <a:solidFill>
              <a:schemeClr val="accent3">
                <a:lumMod val="20000"/>
                <a:lumOff val="8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6" name="Freeform: Shape 135">
              <a:extLst>
                <a:ext uri="{FF2B5EF4-FFF2-40B4-BE49-F238E27FC236}">
                  <a16:creationId xmlns:a16="http://schemas.microsoft.com/office/drawing/2014/main" id="{8F78EDE4-849E-CA38-B685-F7940B5A9B3C}"/>
                </a:ext>
              </a:extLst>
            </p:cNvPr>
            <p:cNvSpPr/>
            <p:nvPr/>
          </p:nvSpPr>
          <p:spPr bwMode="auto">
            <a:xfrm>
              <a:off x="4768761" y="3080045"/>
              <a:ext cx="158302" cy="418962"/>
            </a:xfrm>
            <a:custGeom>
              <a:avLst/>
              <a:gdLst>
                <a:gd name="connsiteX0" fmla="*/ 0 w 143457"/>
                <a:gd name="connsiteY0" fmla="*/ 0 h 363023"/>
                <a:gd name="connsiteX1" fmla="*/ 71047 w 143457"/>
                <a:gd name="connsiteY1" fmla="*/ 0 h 363023"/>
                <a:gd name="connsiteX2" fmla="*/ 72291 w 143457"/>
                <a:gd name="connsiteY2" fmla="*/ 45318 h 363023"/>
                <a:gd name="connsiteX3" fmla="*/ 75538 w 143457"/>
                <a:gd name="connsiteY3" fmla="*/ 90301 h 363023"/>
                <a:gd name="connsiteX4" fmla="*/ 142718 w 143457"/>
                <a:gd name="connsiteY4" fmla="*/ 197117 h 363023"/>
                <a:gd name="connsiteX5" fmla="*/ 103345 w 143457"/>
                <a:gd name="connsiteY5" fmla="*/ 280909 h 363023"/>
                <a:gd name="connsiteX6" fmla="*/ 46205 w 143457"/>
                <a:gd name="connsiteY6" fmla="*/ 363018 h 363023"/>
                <a:gd name="connsiteX7" fmla="*/ 2050 w 143457"/>
                <a:gd name="connsiteY7" fmla="*/ 292210 h 363023"/>
                <a:gd name="connsiteX8" fmla="*/ 893 w 143457"/>
                <a:gd name="connsiteY8" fmla="*/ 86832 h 363023"/>
                <a:gd name="connsiteX9" fmla="*/ 434 w 143457"/>
                <a:gd name="connsiteY9" fmla="*/ 41905 h 363023"/>
                <a:gd name="connsiteX10" fmla="*/ 0 w 143457"/>
                <a:gd name="connsiteY10" fmla="*/ 0 h 363023"/>
                <a:gd name="connsiteX0" fmla="*/ 0 w 156199"/>
                <a:gd name="connsiteY0" fmla="*/ 0 h 363024"/>
                <a:gd name="connsiteX1" fmla="*/ 71047 w 156199"/>
                <a:gd name="connsiteY1" fmla="*/ 0 h 363024"/>
                <a:gd name="connsiteX2" fmla="*/ 72291 w 156199"/>
                <a:gd name="connsiteY2" fmla="*/ 45318 h 363024"/>
                <a:gd name="connsiteX3" fmla="*/ 75538 w 156199"/>
                <a:gd name="connsiteY3" fmla="*/ 90301 h 363024"/>
                <a:gd name="connsiteX4" fmla="*/ 155819 w 156199"/>
                <a:gd name="connsiteY4" fmla="*/ 215279 h 363024"/>
                <a:gd name="connsiteX5" fmla="*/ 103345 w 156199"/>
                <a:gd name="connsiteY5" fmla="*/ 280909 h 363024"/>
                <a:gd name="connsiteX6" fmla="*/ 46205 w 156199"/>
                <a:gd name="connsiteY6" fmla="*/ 363018 h 363024"/>
                <a:gd name="connsiteX7" fmla="*/ 2050 w 156199"/>
                <a:gd name="connsiteY7" fmla="*/ 292210 h 363024"/>
                <a:gd name="connsiteX8" fmla="*/ 893 w 156199"/>
                <a:gd name="connsiteY8" fmla="*/ 86832 h 363024"/>
                <a:gd name="connsiteX9" fmla="*/ 434 w 156199"/>
                <a:gd name="connsiteY9" fmla="*/ 41905 h 363024"/>
                <a:gd name="connsiteX10" fmla="*/ 0 w 156199"/>
                <a:gd name="connsiteY10" fmla="*/ 0 h 363024"/>
                <a:gd name="connsiteX0" fmla="*/ 0 w 156199"/>
                <a:gd name="connsiteY0" fmla="*/ 0 h 363018"/>
                <a:gd name="connsiteX1" fmla="*/ 71047 w 156199"/>
                <a:gd name="connsiteY1" fmla="*/ 0 h 363018"/>
                <a:gd name="connsiteX2" fmla="*/ 72291 w 156199"/>
                <a:gd name="connsiteY2" fmla="*/ 45318 h 363018"/>
                <a:gd name="connsiteX3" fmla="*/ 75538 w 156199"/>
                <a:gd name="connsiteY3" fmla="*/ 90301 h 363018"/>
                <a:gd name="connsiteX4" fmla="*/ 155819 w 156199"/>
                <a:gd name="connsiteY4" fmla="*/ 215279 h 363018"/>
                <a:gd name="connsiteX5" fmla="*/ 103345 w 156199"/>
                <a:gd name="connsiteY5" fmla="*/ 292259 h 363018"/>
                <a:gd name="connsiteX6" fmla="*/ 46205 w 156199"/>
                <a:gd name="connsiteY6" fmla="*/ 363018 h 363018"/>
                <a:gd name="connsiteX7" fmla="*/ 2050 w 156199"/>
                <a:gd name="connsiteY7" fmla="*/ 292210 h 363018"/>
                <a:gd name="connsiteX8" fmla="*/ 893 w 156199"/>
                <a:gd name="connsiteY8" fmla="*/ 86832 h 363018"/>
                <a:gd name="connsiteX9" fmla="*/ 434 w 156199"/>
                <a:gd name="connsiteY9" fmla="*/ 41905 h 363018"/>
                <a:gd name="connsiteX10" fmla="*/ 0 w 156199"/>
                <a:gd name="connsiteY10" fmla="*/ 0 h 363018"/>
                <a:gd name="connsiteX0" fmla="*/ 0 w 156199"/>
                <a:gd name="connsiteY0" fmla="*/ 0 h 363018"/>
                <a:gd name="connsiteX1" fmla="*/ 71047 w 156199"/>
                <a:gd name="connsiteY1" fmla="*/ 0 h 363018"/>
                <a:gd name="connsiteX2" fmla="*/ 72291 w 156199"/>
                <a:gd name="connsiteY2" fmla="*/ 45318 h 363018"/>
                <a:gd name="connsiteX3" fmla="*/ 75538 w 156199"/>
                <a:gd name="connsiteY3" fmla="*/ 90301 h 363018"/>
                <a:gd name="connsiteX4" fmla="*/ 155819 w 156199"/>
                <a:gd name="connsiteY4" fmla="*/ 215279 h 363018"/>
                <a:gd name="connsiteX5" fmla="*/ 103345 w 156199"/>
                <a:gd name="connsiteY5" fmla="*/ 292259 h 363018"/>
                <a:gd name="connsiteX6" fmla="*/ 46205 w 156199"/>
                <a:gd name="connsiteY6" fmla="*/ 363018 h 363018"/>
                <a:gd name="connsiteX7" fmla="*/ 2050 w 156199"/>
                <a:gd name="connsiteY7" fmla="*/ 292210 h 363018"/>
                <a:gd name="connsiteX8" fmla="*/ 893 w 156199"/>
                <a:gd name="connsiteY8" fmla="*/ 86832 h 363018"/>
                <a:gd name="connsiteX9" fmla="*/ 434 w 156199"/>
                <a:gd name="connsiteY9" fmla="*/ 41905 h 363018"/>
                <a:gd name="connsiteX10" fmla="*/ 0 w 156199"/>
                <a:gd name="connsiteY10" fmla="*/ 0 h 363018"/>
                <a:gd name="connsiteX0" fmla="*/ 0 w 156199"/>
                <a:gd name="connsiteY0" fmla="*/ 0 h 363018"/>
                <a:gd name="connsiteX1" fmla="*/ 71047 w 156199"/>
                <a:gd name="connsiteY1" fmla="*/ 0 h 363018"/>
                <a:gd name="connsiteX2" fmla="*/ 72291 w 156199"/>
                <a:gd name="connsiteY2" fmla="*/ 45318 h 363018"/>
                <a:gd name="connsiteX3" fmla="*/ 75538 w 156199"/>
                <a:gd name="connsiteY3" fmla="*/ 90301 h 363018"/>
                <a:gd name="connsiteX4" fmla="*/ 155819 w 156199"/>
                <a:gd name="connsiteY4" fmla="*/ 215279 h 363018"/>
                <a:gd name="connsiteX5" fmla="*/ 103345 w 156199"/>
                <a:gd name="connsiteY5" fmla="*/ 292259 h 363018"/>
                <a:gd name="connsiteX6" fmla="*/ 46205 w 156199"/>
                <a:gd name="connsiteY6" fmla="*/ 363018 h 363018"/>
                <a:gd name="connsiteX7" fmla="*/ 2050 w 156199"/>
                <a:gd name="connsiteY7" fmla="*/ 292210 h 363018"/>
                <a:gd name="connsiteX8" fmla="*/ 893 w 156199"/>
                <a:gd name="connsiteY8" fmla="*/ 86832 h 363018"/>
                <a:gd name="connsiteX9" fmla="*/ 434 w 156199"/>
                <a:gd name="connsiteY9" fmla="*/ 41905 h 363018"/>
                <a:gd name="connsiteX10" fmla="*/ 0 w 156199"/>
                <a:gd name="connsiteY10" fmla="*/ 0 h 363018"/>
                <a:gd name="connsiteX0" fmla="*/ 0 w 156199"/>
                <a:gd name="connsiteY0" fmla="*/ 0 h 363018"/>
                <a:gd name="connsiteX1" fmla="*/ 71047 w 156199"/>
                <a:gd name="connsiteY1" fmla="*/ 0 h 363018"/>
                <a:gd name="connsiteX2" fmla="*/ 72291 w 156199"/>
                <a:gd name="connsiteY2" fmla="*/ 45318 h 363018"/>
                <a:gd name="connsiteX3" fmla="*/ 75538 w 156199"/>
                <a:gd name="connsiteY3" fmla="*/ 108462 h 363018"/>
                <a:gd name="connsiteX4" fmla="*/ 155819 w 156199"/>
                <a:gd name="connsiteY4" fmla="*/ 215279 h 363018"/>
                <a:gd name="connsiteX5" fmla="*/ 103345 w 156199"/>
                <a:gd name="connsiteY5" fmla="*/ 292259 h 363018"/>
                <a:gd name="connsiteX6" fmla="*/ 46205 w 156199"/>
                <a:gd name="connsiteY6" fmla="*/ 363018 h 363018"/>
                <a:gd name="connsiteX7" fmla="*/ 2050 w 156199"/>
                <a:gd name="connsiteY7" fmla="*/ 292210 h 363018"/>
                <a:gd name="connsiteX8" fmla="*/ 893 w 156199"/>
                <a:gd name="connsiteY8" fmla="*/ 86832 h 363018"/>
                <a:gd name="connsiteX9" fmla="*/ 434 w 156199"/>
                <a:gd name="connsiteY9" fmla="*/ 41905 h 363018"/>
                <a:gd name="connsiteX10" fmla="*/ 0 w 156199"/>
                <a:gd name="connsiteY10" fmla="*/ 0 h 363018"/>
                <a:gd name="connsiteX0" fmla="*/ 0 w 156199"/>
                <a:gd name="connsiteY0" fmla="*/ 0 h 363018"/>
                <a:gd name="connsiteX1" fmla="*/ 71047 w 156199"/>
                <a:gd name="connsiteY1" fmla="*/ 0 h 363018"/>
                <a:gd name="connsiteX2" fmla="*/ 72291 w 156199"/>
                <a:gd name="connsiteY2" fmla="*/ 45318 h 363018"/>
                <a:gd name="connsiteX3" fmla="*/ 75538 w 156199"/>
                <a:gd name="connsiteY3" fmla="*/ 108462 h 363018"/>
                <a:gd name="connsiteX4" fmla="*/ 155819 w 156199"/>
                <a:gd name="connsiteY4" fmla="*/ 215279 h 363018"/>
                <a:gd name="connsiteX5" fmla="*/ 103345 w 156199"/>
                <a:gd name="connsiteY5" fmla="*/ 292259 h 363018"/>
                <a:gd name="connsiteX6" fmla="*/ 46205 w 156199"/>
                <a:gd name="connsiteY6" fmla="*/ 363018 h 363018"/>
                <a:gd name="connsiteX7" fmla="*/ 2050 w 156199"/>
                <a:gd name="connsiteY7" fmla="*/ 292210 h 363018"/>
                <a:gd name="connsiteX8" fmla="*/ 893 w 156199"/>
                <a:gd name="connsiteY8" fmla="*/ 86832 h 363018"/>
                <a:gd name="connsiteX9" fmla="*/ 434 w 156199"/>
                <a:gd name="connsiteY9" fmla="*/ 41905 h 363018"/>
                <a:gd name="connsiteX10" fmla="*/ 0 w 156199"/>
                <a:gd name="connsiteY10" fmla="*/ 0 h 363018"/>
                <a:gd name="connsiteX0" fmla="*/ 2121 w 158302"/>
                <a:gd name="connsiteY0" fmla="*/ 0 h 363018"/>
                <a:gd name="connsiteX1" fmla="*/ 73168 w 158302"/>
                <a:gd name="connsiteY1" fmla="*/ 0 h 363018"/>
                <a:gd name="connsiteX2" fmla="*/ 74412 w 158302"/>
                <a:gd name="connsiteY2" fmla="*/ 45318 h 363018"/>
                <a:gd name="connsiteX3" fmla="*/ 77659 w 158302"/>
                <a:gd name="connsiteY3" fmla="*/ 108462 h 363018"/>
                <a:gd name="connsiteX4" fmla="*/ 157940 w 158302"/>
                <a:gd name="connsiteY4" fmla="*/ 215279 h 363018"/>
                <a:gd name="connsiteX5" fmla="*/ 105466 w 158302"/>
                <a:gd name="connsiteY5" fmla="*/ 292259 h 363018"/>
                <a:gd name="connsiteX6" fmla="*/ 61426 w 158302"/>
                <a:gd name="connsiteY6" fmla="*/ 363018 h 363018"/>
                <a:gd name="connsiteX7" fmla="*/ 4171 w 158302"/>
                <a:gd name="connsiteY7" fmla="*/ 292210 h 363018"/>
                <a:gd name="connsiteX8" fmla="*/ 3014 w 158302"/>
                <a:gd name="connsiteY8" fmla="*/ 86832 h 363018"/>
                <a:gd name="connsiteX9" fmla="*/ 2555 w 158302"/>
                <a:gd name="connsiteY9" fmla="*/ 41905 h 363018"/>
                <a:gd name="connsiteX10" fmla="*/ 2121 w 158302"/>
                <a:gd name="connsiteY10" fmla="*/ 0 h 363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8302" h="363018">
                  <a:moveTo>
                    <a:pt x="2121" y="0"/>
                  </a:moveTo>
                  <a:lnTo>
                    <a:pt x="73168" y="0"/>
                  </a:lnTo>
                  <a:cubicBezTo>
                    <a:pt x="73583" y="15106"/>
                    <a:pt x="73997" y="30212"/>
                    <a:pt x="74412" y="45318"/>
                  </a:cubicBezTo>
                  <a:cubicBezTo>
                    <a:pt x="75201" y="62809"/>
                    <a:pt x="73043" y="77239"/>
                    <a:pt x="77659" y="108462"/>
                  </a:cubicBezTo>
                  <a:cubicBezTo>
                    <a:pt x="91580" y="202625"/>
                    <a:pt x="153306" y="184646"/>
                    <a:pt x="157940" y="215279"/>
                  </a:cubicBezTo>
                  <a:cubicBezTo>
                    <a:pt x="162574" y="245912"/>
                    <a:pt x="121552" y="267636"/>
                    <a:pt x="105466" y="292259"/>
                  </a:cubicBezTo>
                  <a:cubicBezTo>
                    <a:pt x="89380" y="316882"/>
                    <a:pt x="117609" y="363026"/>
                    <a:pt x="61426" y="363018"/>
                  </a:cubicBezTo>
                  <a:cubicBezTo>
                    <a:pt x="5243" y="363010"/>
                    <a:pt x="13906" y="338241"/>
                    <a:pt x="4171" y="292210"/>
                  </a:cubicBezTo>
                  <a:cubicBezTo>
                    <a:pt x="-5564" y="246179"/>
                    <a:pt x="5073" y="290257"/>
                    <a:pt x="3014" y="86832"/>
                  </a:cubicBezTo>
                  <a:cubicBezTo>
                    <a:pt x="2885" y="74118"/>
                    <a:pt x="2731" y="59027"/>
                    <a:pt x="2555" y="41905"/>
                  </a:cubicBezTo>
                  <a:cubicBezTo>
                    <a:pt x="2410" y="27937"/>
                    <a:pt x="2266" y="13968"/>
                    <a:pt x="2121" y="0"/>
                  </a:cubicBezTo>
                  <a:close/>
                </a:path>
              </a:pathLst>
            </a:custGeom>
            <a:solidFill>
              <a:schemeClr val="accent3">
                <a:lumMod val="20000"/>
                <a:lumOff val="80000"/>
              </a:schemeClr>
            </a:solidFill>
            <a:ln w="0">
              <a:noFill/>
              <a:miter lim="800000"/>
              <a:headEnd/>
              <a:tailEnd/>
            </a:ln>
          </p:spPr>
          <p:txBody>
            <a:bodyPr wrap="square" rtlCol="0" anchor="b">
              <a:no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grpSp>
        <p:nvGrpSpPr>
          <p:cNvPr id="140" name="Group 139">
            <a:extLst>
              <a:ext uri="{FF2B5EF4-FFF2-40B4-BE49-F238E27FC236}">
                <a16:creationId xmlns:a16="http://schemas.microsoft.com/office/drawing/2014/main" id="{DDF92343-2481-033A-72BE-0368C501AEB5}"/>
              </a:ext>
            </a:extLst>
          </p:cNvPr>
          <p:cNvGrpSpPr/>
          <p:nvPr/>
        </p:nvGrpSpPr>
        <p:grpSpPr>
          <a:xfrm>
            <a:off x="8105369" y="1947423"/>
            <a:ext cx="451970" cy="212738"/>
            <a:chOff x="8105369" y="1942427"/>
            <a:chExt cx="451970" cy="212738"/>
          </a:xfrm>
          <a:solidFill>
            <a:schemeClr val="accent3">
              <a:lumMod val="40000"/>
              <a:lumOff val="60000"/>
            </a:schemeClr>
          </a:solidFill>
        </p:grpSpPr>
        <p:sp>
          <p:nvSpPr>
            <p:cNvPr id="132" name="Oval 131">
              <a:extLst>
                <a:ext uri="{FF2B5EF4-FFF2-40B4-BE49-F238E27FC236}">
                  <a16:creationId xmlns:a16="http://schemas.microsoft.com/office/drawing/2014/main" id="{3D61E755-7C75-1087-E83E-69DEF95E2C8D}"/>
                </a:ext>
              </a:extLst>
            </p:cNvPr>
            <p:cNvSpPr/>
            <p:nvPr/>
          </p:nvSpPr>
          <p:spPr bwMode="auto">
            <a:xfrm>
              <a:off x="8105369" y="1942427"/>
              <a:ext cx="268137" cy="212738"/>
            </a:xfrm>
            <a:prstGeom prst="ellipse">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9" name="Oval 138">
              <a:extLst>
                <a:ext uri="{FF2B5EF4-FFF2-40B4-BE49-F238E27FC236}">
                  <a16:creationId xmlns:a16="http://schemas.microsoft.com/office/drawing/2014/main" id="{7B43A790-AAD4-72D6-BDDB-0E293A809A27}"/>
                </a:ext>
              </a:extLst>
            </p:cNvPr>
            <p:cNvSpPr/>
            <p:nvPr/>
          </p:nvSpPr>
          <p:spPr bwMode="auto">
            <a:xfrm>
              <a:off x="8289202" y="1942427"/>
              <a:ext cx="268137" cy="212738"/>
            </a:xfrm>
            <a:prstGeom prst="ellipse">
              <a:avLst/>
            </a:prstGeom>
            <a:grp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144" name="Freeform: Shape 143">
            <a:extLst>
              <a:ext uri="{FF2B5EF4-FFF2-40B4-BE49-F238E27FC236}">
                <a16:creationId xmlns:a16="http://schemas.microsoft.com/office/drawing/2014/main" id="{13052CFE-0870-91C1-11A2-3DE0C47FEF54}"/>
              </a:ext>
            </a:extLst>
          </p:cNvPr>
          <p:cNvSpPr/>
          <p:nvPr/>
        </p:nvSpPr>
        <p:spPr bwMode="auto">
          <a:xfrm>
            <a:off x="8119867" y="4198850"/>
            <a:ext cx="454260" cy="222253"/>
          </a:xfrm>
          <a:custGeom>
            <a:avLst/>
            <a:gdLst>
              <a:gd name="connsiteX0" fmla="*/ 62237 w 444790"/>
              <a:gd name="connsiteY0" fmla="*/ 236959 h 240257"/>
              <a:gd name="connsiteX1" fmla="*/ 218585 w 444790"/>
              <a:gd name="connsiteY1" fmla="*/ 222746 h 240257"/>
              <a:gd name="connsiteX2" fmla="*/ 374933 w 444790"/>
              <a:gd name="connsiteY2" fmla="*/ 222746 h 240257"/>
              <a:gd name="connsiteX3" fmla="*/ 431787 w 444790"/>
              <a:gd name="connsiteY3" fmla="*/ 208532 h 240257"/>
              <a:gd name="connsiteX4" fmla="*/ 441263 w 444790"/>
              <a:gd name="connsiteY4" fmla="*/ 137465 h 240257"/>
              <a:gd name="connsiteX5" fmla="*/ 384409 w 444790"/>
              <a:gd name="connsiteY5" fmla="*/ 47446 h 240257"/>
              <a:gd name="connsiteX6" fmla="*/ 218585 w 444790"/>
              <a:gd name="connsiteY6" fmla="*/ 68 h 240257"/>
              <a:gd name="connsiteX7" fmla="*/ 57499 w 444790"/>
              <a:gd name="connsiteY7" fmla="*/ 56922 h 240257"/>
              <a:gd name="connsiteX8" fmla="*/ 645 w 444790"/>
              <a:gd name="connsiteY8" fmla="*/ 151678 h 240257"/>
              <a:gd name="connsiteX9" fmla="*/ 62237 w 444790"/>
              <a:gd name="connsiteY9" fmla="*/ 236959 h 240257"/>
              <a:gd name="connsiteX0" fmla="*/ 62237 w 444790"/>
              <a:gd name="connsiteY0" fmla="*/ 236959 h 240257"/>
              <a:gd name="connsiteX1" fmla="*/ 218585 w 444790"/>
              <a:gd name="connsiteY1" fmla="*/ 222746 h 240257"/>
              <a:gd name="connsiteX2" fmla="*/ 374933 w 444790"/>
              <a:gd name="connsiteY2" fmla="*/ 222746 h 240257"/>
              <a:gd name="connsiteX3" fmla="*/ 431787 w 444790"/>
              <a:gd name="connsiteY3" fmla="*/ 208532 h 240257"/>
              <a:gd name="connsiteX4" fmla="*/ 441263 w 444790"/>
              <a:gd name="connsiteY4" fmla="*/ 137465 h 240257"/>
              <a:gd name="connsiteX5" fmla="*/ 384409 w 444790"/>
              <a:gd name="connsiteY5" fmla="*/ 47446 h 240257"/>
              <a:gd name="connsiteX6" fmla="*/ 218585 w 444790"/>
              <a:gd name="connsiteY6" fmla="*/ 68 h 240257"/>
              <a:gd name="connsiteX7" fmla="*/ 57499 w 444790"/>
              <a:gd name="connsiteY7" fmla="*/ 56922 h 240257"/>
              <a:gd name="connsiteX8" fmla="*/ 645 w 444790"/>
              <a:gd name="connsiteY8" fmla="*/ 151678 h 240257"/>
              <a:gd name="connsiteX9" fmla="*/ 62237 w 444790"/>
              <a:gd name="connsiteY9" fmla="*/ 236959 h 240257"/>
              <a:gd name="connsiteX0" fmla="*/ 62237 w 444790"/>
              <a:gd name="connsiteY0" fmla="*/ 237249 h 240547"/>
              <a:gd name="connsiteX1" fmla="*/ 218585 w 444790"/>
              <a:gd name="connsiteY1" fmla="*/ 223036 h 240547"/>
              <a:gd name="connsiteX2" fmla="*/ 374933 w 444790"/>
              <a:gd name="connsiteY2" fmla="*/ 223036 h 240547"/>
              <a:gd name="connsiteX3" fmla="*/ 431787 w 444790"/>
              <a:gd name="connsiteY3" fmla="*/ 208822 h 240547"/>
              <a:gd name="connsiteX4" fmla="*/ 441263 w 444790"/>
              <a:gd name="connsiteY4" fmla="*/ 137755 h 240547"/>
              <a:gd name="connsiteX5" fmla="*/ 384409 w 444790"/>
              <a:gd name="connsiteY5" fmla="*/ 38260 h 240547"/>
              <a:gd name="connsiteX6" fmla="*/ 218585 w 444790"/>
              <a:gd name="connsiteY6" fmla="*/ 358 h 240547"/>
              <a:gd name="connsiteX7" fmla="*/ 57499 w 444790"/>
              <a:gd name="connsiteY7" fmla="*/ 57212 h 240547"/>
              <a:gd name="connsiteX8" fmla="*/ 645 w 444790"/>
              <a:gd name="connsiteY8" fmla="*/ 151968 h 240547"/>
              <a:gd name="connsiteX9" fmla="*/ 62237 w 444790"/>
              <a:gd name="connsiteY9" fmla="*/ 237249 h 240547"/>
              <a:gd name="connsiteX0" fmla="*/ 62237 w 444790"/>
              <a:gd name="connsiteY0" fmla="*/ 237249 h 240403"/>
              <a:gd name="connsiteX1" fmla="*/ 218585 w 444790"/>
              <a:gd name="connsiteY1" fmla="*/ 223036 h 240403"/>
              <a:gd name="connsiteX2" fmla="*/ 374933 w 444790"/>
              <a:gd name="connsiteY2" fmla="*/ 232512 h 240403"/>
              <a:gd name="connsiteX3" fmla="*/ 431787 w 444790"/>
              <a:gd name="connsiteY3" fmla="*/ 208822 h 240403"/>
              <a:gd name="connsiteX4" fmla="*/ 441263 w 444790"/>
              <a:gd name="connsiteY4" fmla="*/ 137755 h 240403"/>
              <a:gd name="connsiteX5" fmla="*/ 384409 w 444790"/>
              <a:gd name="connsiteY5" fmla="*/ 38260 h 240403"/>
              <a:gd name="connsiteX6" fmla="*/ 218585 w 444790"/>
              <a:gd name="connsiteY6" fmla="*/ 358 h 240403"/>
              <a:gd name="connsiteX7" fmla="*/ 57499 w 444790"/>
              <a:gd name="connsiteY7" fmla="*/ 57212 h 240403"/>
              <a:gd name="connsiteX8" fmla="*/ 645 w 444790"/>
              <a:gd name="connsiteY8" fmla="*/ 151968 h 240403"/>
              <a:gd name="connsiteX9" fmla="*/ 62237 w 444790"/>
              <a:gd name="connsiteY9" fmla="*/ 237249 h 240403"/>
              <a:gd name="connsiteX0" fmla="*/ 62237 w 447241"/>
              <a:gd name="connsiteY0" fmla="*/ 237249 h 240403"/>
              <a:gd name="connsiteX1" fmla="*/ 218585 w 447241"/>
              <a:gd name="connsiteY1" fmla="*/ 223036 h 240403"/>
              <a:gd name="connsiteX2" fmla="*/ 374933 w 447241"/>
              <a:gd name="connsiteY2" fmla="*/ 232512 h 240403"/>
              <a:gd name="connsiteX3" fmla="*/ 431787 w 447241"/>
              <a:gd name="connsiteY3" fmla="*/ 208822 h 240403"/>
              <a:gd name="connsiteX4" fmla="*/ 441263 w 447241"/>
              <a:gd name="connsiteY4" fmla="*/ 137755 h 240403"/>
              <a:gd name="connsiteX5" fmla="*/ 351245 w 447241"/>
              <a:gd name="connsiteY5" fmla="*/ 38260 h 240403"/>
              <a:gd name="connsiteX6" fmla="*/ 218585 w 447241"/>
              <a:gd name="connsiteY6" fmla="*/ 358 h 240403"/>
              <a:gd name="connsiteX7" fmla="*/ 57499 w 447241"/>
              <a:gd name="connsiteY7" fmla="*/ 57212 h 240403"/>
              <a:gd name="connsiteX8" fmla="*/ 645 w 447241"/>
              <a:gd name="connsiteY8" fmla="*/ 151968 h 240403"/>
              <a:gd name="connsiteX9" fmla="*/ 62237 w 447241"/>
              <a:gd name="connsiteY9" fmla="*/ 237249 h 240403"/>
              <a:gd name="connsiteX0" fmla="*/ 62237 w 447241"/>
              <a:gd name="connsiteY0" fmla="*/ 237249 h 240403"/>
              <a:gd name="connsiteX1" fmla="*/ 218585 w 447241"/>
              <a:gd name="connsiteY1" fmla="*/ 223036 h 240403"/>
              <a:gd name="connsiteX2" fmla="*/ 374933 w 447241"/>
              <a:gd name="connsiteY2" fmla="*/ 232512 h 240403"/>
              <a:gd name="connsiteX3" fmla="*/ 431787 w 447241"/>
              <a:gd name="connsiteY3" fmla="*/ 208822 h 240403"/>
              <a:gd name="connsiteX4" fmla="*/ 441263 w 447241"/>
              <a:gd name="connsiteY4" fmla="*/ 137755 h 240403"/>
              <a:gd name="connsiteX5" fmla="*/ 351245 w 447241"/>
              <a:gd name="connsiteY5" fmla="*/ 38260 h 240403"/>
              <a:gd name="connsiteX6" fmla="*/ 218585 w 447241"/>
              <a:gd name="connsiteY6" fmla="*/ 358 h 240403"/>
              <a:gd name="connsiteX7" fmla="*/ 57499 w 447241"/>
              <a:gd name="connsiteY7" fmla="*/ 57212 h 240403"/>
              <a:gd name="connsiteX8" fmla="*/ 645 w 447241"/>
              <a:gd name="connsiteY8" fmla="*/ 151968 h 240403"/>
              <a:gd name="connsiteX9" fmla="*/ 62237 w 447241"/>
              <a:gd name="connsiteY9" fmla="*/ 237249 h 240403"/>
              <a:gd name="connsiteX0" fmla="*/ 62237 w 445140"/>
              <a:gd name="connsiteY0" fmla="*/ 238022 h 241176"/>
              <a:gd name="connsiteX1" fmla="*/ 218585 w 445140"/>
              <a:gd name="connsiteY1" fmla="*/ 223809 h 241176"/>
              <a:gd name="connsiteX2" fmla="*/ 374933 w 445140"/>
              <a:gd name="connsiteY2" fmla="*/ 233285 h 241176"/>
              <a:gd name="connsiteX3" fmla="*/ 431787 w 445140"/>
              <a:gd name="connsiteY3" fmla="*/ 209595 h 241176"/>
              <a:gd name="connsiteX4" fmla="*/ 441263 w 445140"/>
              <a:gd name="connsiteY4" fmla="*/ 138528 h 241176"/>
              <a:gd name="connsiteX5" fmla="*/ 379672 w 445140"/>
              <a:gd name="connsiteY5" fmla="*/ 29557 h 241176"/>
              <a:gd name="connsiteX6" fmla="*/ 218585 w 445140"/>
              <a:gd name="connsiteY6" fmla="*/ 1131 h 241176"/>
              <a:gd name="connsiteX7" fmla="*/ 57499 w 445140"/>
              <a:gd name="connsiteY7" fmla="*/ 57985 h 241176"/>
              <a:gd name="connsiteX8" fmla="*/ 645 w 445140"/>
              <a:gd name="connsiteY8" fmla="*/ 152741 h 241176"/>
              <a:gd name="connsiteX9" fmla="*/ 62237 w 445140"/>
              <a:gd name="connsiteY9" fmla="*/ 238022 h 241176"/>
              <a:gd name="connsiteX0" fmla="*/ 62237 w 446891"/>
              <a:gd name="connsiteY0" fmla="*/ 238022 h 241176"/>
              <a:gd name="connsiteX1" fmla="*/ 218585 w 446891"/>
              <a:gd name="connsiteY1" fmla="*/ 223809 h 241176"/>
              <a:gd name="connsiteX2" fmla="*/ 374933 w 446891"/>
              <a:gd name="connsiteY2" fmla="*/ 233285 h 241176"/>
              <a:gd name="connsiteX3" fmla="*/ 431787 w 446891"/>
              <a:gd name="connsiteY3" fmla="*/ 209595 h 241176"/>
              <a:gd name="connsiteX4" fmla="*/ 441263 w 446891"/>
              <a:gd name="connsiteY4" fmla="*/ 138528 h 241176"/>
              <a:gd name="connsiteX5" fmla="*/ 355983 w 446891"/>
              <a:gd name="connsiteY5" fmla="*/ 29557 h 241176"/>
              <a:gd name="connsiteX6" fmla="*/ 218585 w 446891"/>
              <a:gd name="connsiteY6" fmla="*/ 1131 h 241176"/>
              <a:gd name="connsiteX7" fmla="*/ 57499 w 446891"/>
              <a:gd name="connsiteY7" fmla="*/ 57985 h 241176"/>
              <a:gd name="connsiteX8" fmla="*/ 645 w 446891"/>
              <a:gd name="connsiteY8" fmla="*/ 152741 h 241176"/>
              <a:gd name="connsiteX9" fmla="*/ 62237 w 446891"/>
              <a:gd name="connsiteY9" fmla="*/ 238022 h 241176"/>
              <a:gd name="connsiteX0" fmla="*/ 62237 w 446891"/>
              <a:gd name="connsiteY0" fmla="*/ 222444 h 225598"/>
              <a:gd name="connsiteX1" fmla="*/ 218585 w 446891"/>
              <a:gd name="connsiteY1" fmla="*/ 208231 h 225598"/>
              <a:gd name="connsiteX2" fmla="*/ 374933 w 446891"/>
              <a:gd name="connsiteY2" fmla="*/ 217707 h 225598"/>
              <a:gd name="connsiteX3" fmla="*/ 431787 w 446891"/>
              <a:gd name="connsiteY3" fmla="*/ 194017 h 225598"/>
              <a:gd name="connsiteX4" fmla="*/ 441263 w 446891"/>
              <a:gd name="connsiteY4" fmla="*/ 122950 h 225598"/>
              <a:gd name="connsiteX5" fmla="*/ 355983 w 446891"/>
              <a:gd name="connsiteY5" fmla="*/ 13979 h 225598"/>
              <a:gd name="connsiteX6" fmla="*/ 194896 w 446891"/>
              <a:gd name="connsiteY6" fmla="*/ 4504 h 225598"/>
              <a:gd name="connsiteX7" fmla="*/ 57499 w 446891"/>
              <a:gd name="connsiteY7" fmla="*/ 42407 h 225598"/>
              <a:gd name="connsiteX8" fmla="*/ 645 w 446891"/>
              <a:gd name="connsiteY8" fmla="*/ 137163 h 225598"/>
              <a:gd name="connsiteX9" fmla="*/ 62237 w 446891"/>
              <a:gd name="connsiteY9" fmla="*/ 222444 h 225598"/>
              <a:gd name="connsiteX0" fmla="*/ 62237 w 445840"/>
              <a:gd name="connsiteY0" fmla="*/ 217940 h 221094"/>
              <a:gd name="connsiteX1" fmla="*/ 218585 w 445840"/>
              <a:gd name="connsiteY1" fmla="*/ 203727 h 221094"/>
              <a:gd name="connsiteX2" fmla="*/ 374933 w 445840"/>
              <a:gd name="connsiteY2" fmla="*/ 213203 h 221094"/>
              <a:gd name="connsiteX3" fmla="*/ 431787 w 445840"/>
              <a:gd name="connsiteY3" fmla="*/ 189513 h 221094"/>
              <a:gd name="connsiteX4" fmla="*/ 441263 w 445840"/>
              <a:gd name="connsiteY4" fmla="*/ 118446 h 221094"/>
              <a:gd name="connsiteX5" fmla="*/ 370196 w 445840"/>
              <a:gd name="connsiteY5" fmla="*/ 37902 h 221094"/>
              <a:gd name="connsiteX6" fmla="*/ 194896 w 445840"/>
              <a:gd name="connsiteY6" fmla="*/ 0 h 221094"/>
              <a:gd name="connsiteX7" fmla="*/ 57499 w 445840"/>
              <a:gd name="connsiteY7" fmla="*/ 37903 h 221094"/>
              <a:gd name="connsiteX8" fmla="*/ 645 w 445840"/>
              <a:gd name="connsiteY8" fmla="*/ 132659 h 221094"/>
              <a:gd name="connsiteX9" fmla="*/ 62237 w 445840"/>
              <a:gd name="connsiteY9" fmla="*/ 217940 h 221094"/>
              <a:gd name="connsiteX0" fmla="*/ 62237 w 445840"/>
              <a:gd name="connsiteY0" fmla="*/ 219098 h 222252"/>
              <a:gd name="connsiteX1" fmla="*/ 218585 w 445840"/>
              <a:gd name="connsiteY1" fmla="*/ 204885 h 222252"/>
              <a:gd name="connsiteX2" fmla="*/ 374933 w 445840"/>
              <a:gd name="connsiteY2" fmla="*/ 214361 h 222252"/>
              <a:gd name="connsiteX3" fmla="*/ 431787 w 445840"/>
              <a:gd name="connsiteY3" fmla="*/ 190671 h 222252"/>
              <a:gd name="connsiteX4" fmla="*/ 441263 w 445840"/>
              <a:gd name="connsiteY4" fmla="*/ 119604 h 222252"/>
              <a:gd name="connsiteX5" fmla="*/ 370196 w 445840"/>
              <a:gd name="connsiteY5" fmla="*/ 20109 h 222252"/>
              <a:gd name="connsiteX6" fmla="*/ 194896 w 445840"/>
              <a:gd name="connsiteY6" fmla="*/ 1158 h 222252"/>
              <a:gd name="connsiteX7" fmla="*/ 57499 w 445840"/>
              <a:gd name="connsiteY7" fmla="*/ 39061 h 222252"/>
              <a:gd name="connsiteX8" fmla="*/ 645 w 445840"/>
              <a:gd name="connsiteY8" fmla="*/ 133817 h 222252"/>
              <a:gd name="connsiteX9" fmla="*/ 62237 w 445840"/>
              <a:gd name="connsiteY9" fmla="*/ 219098 h 222252"/>
              <a:gd name="connsiteX0" fmla="*/ 62237 w 445840"/>
              <a:gd name="connsiteY0" fmla="*/ 219875 h 223029"/>
              <a:gd name="connsiteX1" fmla="*/ 218585 w 445840"/>
              <a:gd name="connsiteY1" fmla="*/ 205662 h 223029"/>
              <a:gd name="connsiteX2" fmla="*/ 374933 w 445840"/>
              <a:gd name="connsiteY2" fmla="*/ 215138 h 223029"/>
              <a:gd name="connsiteX3" fmla="*/ 431787 w 445840"/>
              <a:gd name="connsiteY3" fmla="*/ 191448 h 223029"/>
              <a:gd name="connsiteX4" fmla="*/ 441263 w 445840"/>
              <a:gd name="connsiteY4" fmla="*/ 120381 h 223029"/>
              <a:gd name="connsiteX5" fmla="*/ 370196 w 445840"/>
              <a:gd name="connsiteY5" fmla="*/ 20886 h 223029"/>
              <a:gd name="connsiteX6" fmla="*/ 194896 w 445840"/>
              <a:gd name="connsiteY6" fmla="*/ 1935 h 223029"/>
              <a:gd name="connsiteX7" fmla="*/ 57499 w 445840"/>
              <a:gd name="connsiteY7" fmla="*/ 39838 h 223029"/>
              <a:gd name="connsiteX8" fmla="*/ 645 w 445840"/>
              <a:gd name="connsiteY8" fmla="*/ 134594 h 223029"/>
              <a:gd name="connsiteX9" fmla="*/ 62237 w 445840"/>
              <a:gd name="connsiteY9" fmla="*/ 219875 h 223029"/>
              <a:gd name="connsiteX0" fmla="*/ 62237 w 445840"/>
              <a:gd name="connsiteY0" fmla="*/ 219875 h 223029"/>
              <a:gd name="connsiteX1" fmla="*/ 218585 w 445840"/>
              <a:gd name="connsiteY1" fmla="*/ 205662 h 223029"/>
              <a:gd name="connsiteX2" fmla="*/ 374933 w 445840"/>
              <a:gd name="connsiteY2" fmla="*/ 215138 h 223029"/>
              <a:gd name="connsiteX3" fmla="*/ 431787 w 445840"/>
              <a:gd name="connsiteY3" fmla="*/ 191448 h 223029"/>
              <a:gd name="connsiteX4" fmla="*/ 441263 w 445840"/>
              <a:gd name="connsiteY4" fmla="*/ 120381 h 223029"/>
              <a:gd name="connsiteX5" fmla="*/ 370196 w 445840"/>
              <a:gd name="connsiteY5" fmla="*/ 20886 h 223029"/>
              <a:gd name="connsiteX6" fmla="*/ 194896 w 445840"/>
              <a:gd name="connsiteY6" fmla="*/ 1935 h 223029"/>
              <a:gd name="connsiteX7" fmla="*/ 57499 w 445840"/>
              <a:gd name="connsiteY7" fmla="*/ 39838 h 223029"/>
              <a:gd name="connsiteX8" fmla="*/ 645 w 445840"/>
              <a:gd name="connsiteY8" fmla="*/ 134594 h 223029"/>
              <a:gd name="connsiteX9" fmla="*/ 62237 w 445840"/>
              <a:gd name="connsiteY9" fmla="*/ 219875 h 223029"/>
              <a:gd name="connsiteX0" fmla="*/ 62237 w 453942"/>
              <a:gd name="connsiteY0" fmla="*/ 219099 h 222253"/>
              <a:gd name="connsiteX1" fmla="*/ 218585 w 453942"/>
              <a:gd name="connsiteY1" fmla="*/ 204886 h 222253"/>
              <a:gd name="connsiteX2" fmla="*/ 374933 w 453942"/>
              <a:gd name="connsiteY2" fmla="*/ 214362 h 222253"/>
              <a:gd name="connsiteX3" fmla="*/ 431787 w 453942"/>
              <a:gd name="connsiteY3" fmla="*/ 190672 h 222253"/>
              <a:gd name="connsiteX4" fmla="*/ 450738 w 453942"/>
              <a:gd name="connsiteY4" fmla="*/ 119605 h 222253"/>
              <a:gd name="connsiteX5" fmla="*/ 370196 w 453942"/>
              <a:gd name="connsiteY5" fmla="*/ 20110 h 222253"/>
              <a:gd name="connsiteX6" fmla="*/ 194896 w 453942"/>
              <a:gd name="connsiteY6" fmla="*/ 1159 h 222253"/>
              <a:gd name="connsiteX7" fmla="*/ 57499 w 453942"/>
              <a:gd name="connsiteY7" fmla="*/ 39062 h 222253"/>
              <a:gd name="connsiteX8" fmla="*/ 645 w 453942"/>
              <a:gd name="connsiteY8" fmla="*/ 133818 h 222253"/>
              <a:gd name="connsiteX9" fmla="*/ 62237 w 453942"/>
              <a:gd name="connsiteY9" fmla="*/ 219099 h 222253"/>
              <a:gd name="connsiteX0" fmla="*/ 62237 w 453942"/>
              <a:gd name="connsiteY0" fmla="*/ 219099 h 222253"/>
              <a:gd name="connsiteX1" fmla="*/ 218585 w 453942"/>
              <a:gd name="connsiteY1" fmla="*/ 204886 h 222253"/>
              <a:gd name="connsiteX2" fmla="*/ 374933 w 453942"/>
              <a:gd name="connsiteY2" fmla="*/ 214362 h 222253"/>
              <a:gd name="connsiteX3" fmla="*/ 431787 w 453942"/>
              <a:gd name="connsiteY3" fmla="*/ 190672 h 222253"/>
              <a:gd name="connsiteX4" fmla="*/ 450738 w 453942"/>
              <a:gd name="connsiteY4" fmla="*/ 119605 h 222253"/>
              <a:gd name="connsiteX5" fmla="*/ 370196 w 453942"/>
              <a:gd name="connsiteY5" fmla="*/ 20110 h 222253"/>
              <a:gd name="connsiteX6" fmla="*/ 194896 w 453942"/>
              <a:gd name="connsiteY6" fmla="*/ 1159 h 222253"/>
              <a:gd name="connsiteX7" fmla="*/ 57499 w 453942"/>
              <a:gd name="connsiteY7" fmla="*/ 39062 h 222253"/>
              <a:gd name="connsiteX8" fmla="*/ 645 w 453942"/>
              <a:gd name="connsiteY8" fmla="*/ 133818 h 222253"/>
              <a:gd name="connsiteX9" fmla="*/ 62237 w 453942"/>
              <a:gd name="connsiteY9" fmla="*/ 219099 h 222253"/>
              <a:gd name="connsiteX0" fmla="*/ 62237 w 455557"/>
              <a:gd name="connsiteY0" fmla="*/ 219099 h 222253"/>
              <a:gd name="connsiteX1" fmla="*/ 218585 w 455557"/>
              <a:gd name="connsiteY1" fmla="*/ 204886 h 222253"/>
              <a:gd name="connsiteX2" fmla="*/ 374933 w 455557"/>
              <a:gd name="connsiteY2" fmla="*/ 214362 h 222253"/>
              <a:gd name="connsiteX3" fmla="*/ 431787 w 455557"/>
              <a:gd name="connsiteY3" fmla="*/ 190672 h 222253"/>
              <a:gd name="connsiteX4" fmla="*/ 450738 w 455557"/>
              <a:gd name="connsiteY4" fmla="*/ 119605 h 222253"/>
              <a:gd name="connsiteX5" fmla="*/ 346506 w 455557"/>
              <a:gd name="connsiteY5" fmla="*/ 20110 h 222253"/>
              <a:gd name="connsiteX6" fmla="*/ 194896 w 455557"/>
              <a:gd name="connsiteY6" fmla="*/ 1159 h 222253"/>
              <a:gd name="connsiteX7" fmla="*/ 57499 w 455557"/>
              <a:gd name="connsiteY7" fmla="*/ 39062 h 222253"/>
              <a:gd name="connsiteX8" fmla="*/ 645 w 455557"/>
              <a:gd name="connsiteY8" fmla="*/ 133818 h 222253"/>
              <a:gd name="connsiteX9" fmla="*/ 62237 w 455557"/>
              <a:gd name="connsiteY9" fmla="*/ 219099 h 222253"/>
              <a:gd name="connsiteX0" fmla="*/ 62237 w 455557"/>
              <a:gd name="connsiteY0" fmla="*/ 219099 h 222253"/>
              <a:gd name="connsiteX1" fmla="*/ 218585 w 455557"/>
              <a:gd name="connsiteY1" fmla="*/ 204886 h 222253"/>
              <a:gd name="connsiteX2" fmla="*/ 374933 w 455557"/>
              <a:gd name="connsiteY2" fmla="*/ 214362 h 222253"/>
              <a:gd name="connsiteX3" fmla="*/ 431787 w 455557"/>
              <a:gd name="connsiteY3" fmla="*/ 190672 h 222253"/>
              <a:gd name="connsiteX4" fmla="*/ 450738 w 455557"/>
              <a:gd name="connsiteY4" fmla="*/ 119605 h 222253"/>
              <a:gd name="connsiteX5" fmla="*/ 346506 w 455557"/>
              <a:gd name="connsiteY5" fmla="*/ 20110 h 222253"/>
              <a:gd name="connsiteX6" fmla="*/ 194896 w 455557"/>
              <a:gd name="connsiteY6" fmla="*/ 1159 h 222253"/>
              <a:gd name="connsiteX7" fmla="*/ 57499 w 455557"/>
              <a:gd name="connsiteY7" fmla="*/ 39062 h 222253"/>
              <a:gd name="connsiteX8" fmla="*/ 645 w 455557"/>
              <a:gd name="connsiteY8" fmla="*/ 133818 h 222253"/>
              <a:gd name="connsiteX9" fmla="*/ 62237 w 455557"/>
              <a:gd name="connsiteY9" fmla="*/ 219099 h 222253"/>
              <a:gd name="connsiteX0" fmla="*/ 62237 w 454260"/>
              <a:gd name="connsiteY0" fmla="*/ 219099 h 222253"/>
              <a:gd name="connsiteX1" fmla="*/ 218585 w 454260"/>
              <a:gd name="connsiteY1" fmla="*/ 204886 h 222253"/>
              <a:gd name="connsiteX2" fmla="*/ 374933 w 454260"/>
              <a:gd name="connsiteY2" fmla="*/ 214362 h 222253"/>
              <a:gd name="connsiteX3" fmla="*/ 431787 w 454260"/>
              <a:gd name="connsiteY3" fmla="*/ 190672 h 222253"/>
              <a:gd name="connsiteX4" fmla="*/ 450738 w 454260"/>
              <a:gd name="connsiteY4" fmla="*/ 119605 h 222253"/>
              <a:gd name="connsiteX5" fmla="*/ 365458 w 454260"/>
              <a:gd name="connsiteY5" fmla="*/ 20110 h 222253"/>
              <a:gd name="connsiteX6" fmla="*/ 194896 w 454260"/>
              <a:gd name="connsiteY6" fmla="*/ 1159 h 222253"/>
              <a:gd name="connsiteX7" fmla="*/ 57499 w 454260"/>
              <a:gd name="connsiteY7" fmla="*/ 39062 h 222253"/>
              <a:gd name="connsiteX8" fmla="*/ 645 w 454260"/>
              <a:gd name="connsiteY8" fmla="*/ 133818 h 222253"/>
              <a:gd name="connsiteX9" fmla="*/ 62237 w 454260"/>
              <a:gd name="connsiteY9" fmla="*/ 219099 h 222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4260" h="222253">
                <a:moveTo>
                  <a:pt x="62237" y="219099"/>
                </a:moveTo>
                <a:cubicBezTo>
                  <a:pt x="98560" y="230944"/>
                  <a:pt x="166469" y="205676"/>
                  <a:pt x="218585" y="204886"/>
                </a:cubicBezTo>
                <a:cubicBezTo>
                  <a:pt x="270701" y="204097"/>
                  <a:pt x="339399" y="216731"/>
                  <a:pt x="374933" y="214362"/>
                </a:cubicBezTo>
                <a:cubicBezTo>
                  <a:pt x="410467" y="211993"/>
                  <a:pt x="419153" y="206465"/>
                  <a:pt x="431787" y="190672"/>
                </a:cubicBezTo>
                <a:cubicBezTo>
                  <a:pt x="444421" y="174879"/>
                  <a:pt x="461793" y="148032"/>
                  <a:pt x="450738" y="119605"/>
                </a:cubicBezTo>
                <a:cubicBezTo>
                  <a:pt x="439683" y="91178"/>
                  <a:pt x="422312" y="39851"/>
                  <a:pt x="365458" y="20110"/>
                </a:cubicBezTo>
                <a:cubicBezTo>
                  <a:pt x="308604" y="369"/>
                  <a:pt x="246222" y="-2000"/>
                  <a:pt x="194896" y="1159"/>
                </a:cubicBezTo>
                <a:cubicBezTo>
                  <a:pt x="143570" y="4318"/>
                  <a:pt x="93822" y="13794"/>
                  <a:pt x="57499" y="39062"/>
                </a:cubicBezTo>
                <a:cubicBezTo>
                  <a:pt x="21176" y="64330"/>
                  <a:pt x="6172" y="106181"/>
                  <a:pt x="645" y="133818"/>
                </a:cubicBezTo>
                <a:cubicBezTo>
                  <a:pt x="-4882" y="161455"/>
                  <a:pt x="25914" y="207254"/>
                  <a:pt x="62237" y="219099"/>
                </a:cubicBezTo>
                <a:close/>
              </a:path>
            </a:pathLst>
          </a:custGeom>
          <a:solidFill>
            <a:schemeClr val="tx2"/>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5" name="Oval 144">
            <a:extLst>
              <a:ext uri="{FF2B5EF4-FFF2-40B4-BE49-F238E27FC236}">
                <a16:creationId xmlns:a16="http://schemas.microsoft.com/office/drawing/2014/main" id="{9712FF13-4727-1182-F027-E6A08A361F8B}"/>
              </a:ext>
            </a:extLst>
          </p:cNvPr>
          <p:cNvSpPr>
            <a:spLocks noChangeAspect="1"/>
          </p:cNvSpPr>
          <p:nvPr/>
        </p:nvSpPr>
        <p:spPr bwMode="gray">
          <a:xfrm>
            <a:off x="8472449" y="4129158"/>
            <a:ext cx="169779" cy="168201"/>
          </a:xfrm>
          <a:prstGeom prst="ellipse">
            <a:avLst/>
          </a:prstGeom>
          <a:solidFill>
            <a:schemeClr val="accent2">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marL="0" marR="0" lvl="0" indent="0" algn="ctr" defTabSz="4320324"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
            </a:r>
          </a:p>
        </p:txBody>
      </p:sp>
      <p:grpSp>
        <p:nvGrpSpPr>
          <p:cNvPr id="146" name="Group 145">
            <a:extLst>
              <a:ext uri="{FF2B5EF4-FFF2-40B4-BE49-F238E27FC236}">
                <a16:creationId xmlns:a16="http://schemas.microsoft.com/office/drawing/2014/main" id="{23D91315-B8ED-0B63-5874-0E6D6FBA9528}"/>
              </a:ext>
            </a:extLst>
          </p:cNvPr>
          <p:cNvGrpSpPr/>
          <p:nvPr/>
        </p:nvGrpSpPr>
        <p:grpSpPr>
          <a:xfrm>
            <a:off x="6411836" y="3298778"/>
            <a:ext cx="1347472" cy="1242494"/>
            <a:chOff x="1667768" y="3326525"/>
            <a:chExt cx="1347472" cy="1242494"/>
          </a:xfrm>
        </p:grpSpPr>
        <p:sp>
          <p:nvSpPr>
            <p:cNvPr id="147" name="Oval 146">
              <a:extLst>
                <a:ext uri="{FF2B5EF4-FFF2-40B4-BE49-F238E27FC236}">
                  <a16:creationId xmlns:a16="http://schemas.microsoft.com/office/drawing/2014/main" id="{B30C3220-666E-0FF4-5BEB-FCB616D1916F}"/>
                </a:ext>
              </a:extLst>
            </p:cNvPr>
            <p:cNvSpPr/>
            <p:nvPr/>
          </p:nvSpPr>
          <p:spPr bwMode="auto">
            <a:xfrm>
              <a:off x="1729906" y="3326525"/>
              <a:ext cx="1242494" cy="1242494"/>
            </a:xfrm>
            <a:prstGeom prst="ellipse">
              <a:avLst/>
            </a:prstGeom>
            <a:solidFill>
              <a:schemeClr val="accent1"/>
            </a:solidFill>
            <a:ln w="0">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48" name="TextBox 147">
              <a:extLst>
                <a:ext uri="{FF2B5EF4-FFF2-40B4-BE49-F238E27FC236}">
                  <a16:creationId xmlns:a16="http://schemas.microsoft.com/office/drawing/2014/main" id="{B5772CD2-1895-C2ED-BC33-264F77BBF9E3}"/>
                </a:ext>
              </a:extLst>
            </p:cNvPr>
            <p:cNvSpPr txBox="1"/>
            <p:nvPr/>
          </p:nvSpPr>
          <p:spPr bwMode="auto">
            <a:xfrm>
              <a:off x="1667768" y="3764964"/>
              <a:ext cx="134747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r>
                <a:rPr kumimoji="0" lang="en-US" sz="1400" b="1" i="0" u="none" strike="noStrike" kern="1200" cap="none" spc="0" normalizeH="0" baseline="0" noProof="0" dirty="0">
                  <a:ln>
                    <a:noFill/>
                  </a:ln>
                  <a:effectLst/>
                  <a:uLnTx/>
                  <a:uFillTx/>
                  <a:latin typeface="Calibri" panose="020F0502020204030204" pitchFamily="34" charset="0"/>
                  <a:ea typeface="+mn-ea"/>
                  <a:cs typeface="+mn-cs"/>
                </a:rPr>
                <a:t>MOMELOTINIB</a:t>
              </a:r>
            </a:p>
          </p:txBody>
        </p:sp>
        <p:sp>
          <p:nvSpPr>
            <p:cNvPr id="149" name="Rectangle: Rounded Corners 148">
              <a:extLst>
                <a:ext uri="{FF2B5EF4-FFF2-40B4-BE49-F238E27FC236}">
                  <a16:creationId xmlns:a16="http://schemas.microsoft.com/office/drawing/2014/main" id="{BB5B2254-712B-F3A2-7460-78FD6A512A26}"/>
                </a:ext>
              </a:extLst>
            </p:cNvPr>
            <p:cNvSpPr/>
            <p:nvPr/>
          </p:nvSpPr>
          <p:spPr bwMode="auto">
            <a:xfrm>
              <a:off x="2065698" y="4052152"/>
              <a:ext cx="570754" cy="199770"/>
            </a:xfrm>
            <a:prstGeom prst="roundRect">
              <a:avLst>
                <a:gd name="adj" fmla="val 46584"/>
              </a:avLst>
            </a:prstGeom>
            <a:solidFill>
              <a:schemeClr val="accent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0" name="TextBox 149">
              <a:extLst>
                <a:ext uri="{FF2B5EF4-FFF2-40B4-BE49-F238E27FC236}">
                  <a16:creationId xmlns:a16="http://schemas.microsoft.com/office/drawing/2014/main" id="{3C23392F-C425-2861-5018-3C06B3F8B569}"/>
                </a:ext>
              </a:extLst>
            </p:cNvPr>
            <p:cNvSpPr txBox="1"/>
            <p:nvPr/>
          </p:nvSpPr>
          <p:spPr bwMode="gray">
            <a:xfrm>
              <a:off x="2150547" y="4063198"/>
              <a:ext cx="411577" cy="177678"/>
            </a:xfrm>
            <a:prstGeom prst="rect">
              <a:avLst/>
            </a:prstGeom>
            <a:noFill/>
          </p:spPr>
          <p:txBody>
            <a:bodyPr wrap="none" lIns="0" tIns="0" rIns="0" bIns="0" rtlCol="0" anchor="ctr">
              <a:noAutofit/>
            </a:bodyPr>
            <a:lstStyle/>
            <a:p>
              <a:pPr marL="0" marR="0" lvl="0" indent="0" algn="ctr" defTabSz="4320324"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itchFamily="34" charset="0"/>
                  <a:ea typeface="+mn-ea"/>
                  <a:cs typeface="Calibri" panose="020F0502020204030204" pitchFamily="34" charset="0"/>
                </a:rPr>
                <a:t>ACVR1</a:t>
              </a:r>
              <a:endParaRPr kumimoji="0" lang="en-US" sz="1200" b="0" i="0" u="none" strike="noStrike" kern="1200" cap="none" spc="0" normalizeH="0" baseline="0" noProof="0" dirty="0">
                <a:ln>
                  <a:noFill/>
                </a:ln>
                <a:solidFill>
                  <a:srgbClr val="FFFFFF"/>
                </a:solidFill>
                <a:effectLst/>
                <a:uLnTx/>
                <a:uFillTx/>
                <a:latin typeface="Calibri" pitchFamily="34" charset="0"/>
                <a:ea typeface="+mn-ea"/>
                <a:cs typeface="Calibri" panose="020F0502020204030204" pitchFamily="34" charset="0"/>
              </a:endParaRPr>
            </a:p>
          </p:txBody>
        </p:sp>
      </p:grpSp>
    </p:spTree>
    <p:extLst>
      <p:ext uri="{BB962C8B-B14F-4D97-AF65-F5344CB8AC3E}">
        <p14:creationId xmlns:p14="http://schemas.microsoft.com/office/powerpoint/2010/main" val="12006658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0CF207C-5C8D-4B2A-9B66-A30F2AA262EA}"/>
              </a:ext>
            </a:extLst>
          </p:cNvPr>
          <p:cNvSpPr>
            <a:spLocks noGrp="1"/>
          </p:cNvSpPr>
          <p:nvPr>
            <p:ph type="title"/>
          </p:nvPr>
        </p:nvSpPr>
        <p:spPr/>
        <p:txBody>
          <a:bodyPr/>
          <a:lstStyle/>
          <a:p>
            <a:r>
              <a:rPr lang="en-US" dirty="0"/>
              <a:t>MOMENTUM: Momelotinib for Patients With </a:t>
            </a:r>
            <a:br>
              <a:rPr lang="en-US" dirty="0"/>
            </a:br>
            <a:r>
              <a:rPr lang="en-US" dirty="0"/>
              <a:t>MF, Anemia, and Previous JAK Inhibitor Therapy</a:t>
            </a:r>
          </a:p>
        </p:txBody>
      </p:sp>
      <p:sp>
        <p:nvSpPr>
          <p:cNvPr id="5" name="Content Placeholder 4">
            <a:extLst>
              <a:ext uri="{FF2B5EF4-FFF2-40B4-BE49-F238E27FC236}">
                <a16:creationId xmlns:a16="http://schemas.microsoft.com/office/drawing/2014/main" id="{4460CDC1-0DBF-493C-B085-313487B050F2}"/>
              </a:ext>
            </a:extLst>
          </p:cNvPr>
          <p:cNvSpPr>
            <a:spLocks noGrp="1"/>
          </p:cNvSpPr>
          <p:nvPr>
            <p:ph idx="1"/>
          </p:nvPr>
        </p:nvSpPr>
        <p:spPr/>
        <p:txBody>
          <a:bodyPr/>
          <a:lstStyle/>
          <a:p>
            <a:r>
              <a:rPr lang="en-US" sz="2400" dirty="0"/>
              <a:t>International, double-blind, randomized phase III trial</a:t>
            </a:r>
          </a:p>
          <a:p>
            <a:pPr lvl="1"/>
            <a:r>
              <a:rPr lang="en-US" sz="2200" b="1" kern="0" dirty="0">
                <a:solidFill>
                  <a:schemeClr val="accent1"/>
                </a:solidFill>
              </a:rPr>
              <a:t>Momelotinib</a:t>
            </a:r>
            <a:r>
              <a:rPr lang="en-US" sz="2200" b="0" kern="0" dirty="0"/>
              <a:t>: JAK1/2 inhibitor; potential to improve anemia, </a:t>
            </a:r>
            <a:br>
              <a:rPr lang="en-US" sz="2200" b="0" kern="0" dirty="0"/>
            </a:br>
            <a:r>
              <a:rPr lang="en-US" sz="2200" b="0" kern="0" dirty="0"/>
              <a:t>possibly via hepcidin suppression</a:t>
            </a:r>
          </a:p>
          <a:p>
            <a:endParaRPr lang="en-US" sz="2400" dirty="0"/>
          </a:p>
          <a:p>
            <a:endParaRPr lang="en-US" sz="2400" dirty="0"/>
          </a:p>
        </p:txBody>
      </p:sp>
      <p:sp>
        <p:nvSpPr>
          <p:cNvPr id="7" name="Text Box 45">
            <a:extLst>
              <a:ext uri="{FF2B5EF4-FFF2-40B4-BE49-F238E27FC236}">
                <a16:creationId xmlns:a16="http://schemas.microsoft.com/office/drawing/2014/main" id="{90C0889D-57B2-42E8-A065-9C325A0F562A}"/>
              </a:ext>
            </a:extLst>
          </p:cNvPr>
          <p:cNvSpPr txBox="1">
            <a:spLocks noChangeArrowheads="1"/>
          </p:cNvSpPr>
          <p:nvPr/>
        </p:nvSpPr>
        <p:spPr bwMode="auto">
          <a:xfrm>
            <a:off x="1669133" y="2851229"/>
            <a:ext cx="3292133"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DIPSS intermediate-1/2</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–risk </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or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high-risk PMF, post-ET MF, or </a:t>
            </a:r>
            <a:b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post-PV MF and </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Hgb &lt;10 g/dL; splenomegaly and TSS ≥10; previous JAK inhibitor</a:t>
            </a:r>
            <a:endPar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195)</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Rectangle 49">
            <a:extLst>
              <a:ext uri="{FF2B5EF4-FFF2-40B4-BE49-F238E27FC236}">
                <a16:creationId xmlns:a16="http://schemas.microsoft.com/office/drawing/2014/main" id="{A25B11C0-D5F7-4314-BF69-932352DE444B}"/>
              </a:ext>
            </a:extLst>
          </p:cNvPr>
          <p:cNvSpPr>
            <a:spLocks noChangeArrowheads="1"/>
          </p:cNvSpPr>
          <p:nvPr/>
        </p:nvSpPr>
        <p:spPr bwMode="auto">
          <a:xfrm>
            <a:off x="5601960" y="2963058"/>
            <a:ext cx="4122331"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Momelotinib 200 mg QD </a:t>
            </a: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Placebo </a:t>
            </a:r>
            <a:b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130)</a:t>
            </a:r>
          </a:p>
        </p:txBody>
      </p:sp>
      <p:sp>
        <p:nvSpPr>
          <p:cNvPr id="11" name="Rectangle 50">
            <a:extLst>
              <a:ext uri="{FF2B5EF4-FFF2-40B4-BE49-F238E27FC236}">
                <a16:creationId xmlns:a16="http://schemas.microsoft.com/office/drawing/2014/main" id="{8A8D6A31-93EB-4C3F-A942-56A75E97A9E7}"/>
              </a:ext>
            </a:extLst>
          </p:cNvPr>
          <p:cNvSpPr>
            <a:spLocks noChangeArrowheads="1"/>
          </p:cNvSpPr>
          <p:nvPr/>
        </p:nvSpPr>
        <p:spPr bwMode="auto">
          <a:xfrm>
            <a:off x="5601960" y="3875320"/>
            <a:ext cx="4122331" cy="83404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Danazol 600 mg </a:t>
            </a: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 Placebo</a:t>
            </a:r>
            <a:b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65)</a:t>
            </a:r>
            <a:endParaRPr kumimoji="0" lang="en-US" altLang="en-US" sz="20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 name="Line 53">
            <a:extLst>
              <a:ext uri="{FF2B5EF4-FFF2-40B4-BE49-F238E27FC236}">
                <a16:creationId xmlns:a16="http://schemas.microsoft.com/office/drawing/2014/main" id="{8E8FC73B-1BF5-4E7B-AB57-7048DD35FA49}"/>
              </a:ext>
            </a:extLst>
          </p:cNvPr>
          <p:cNvSpPr>
            <a:spLocks noChangeShapeType="1"/>
          </p:cNvSpPr>
          <p:nvPr/>
        </p:nvSpPr>
        <p:spPr bwMode="auto">
          <a:xfrm>
            <a:off x="4865361" y="3883258"/>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 name="Line 54">
            <a:extLst>
              <a:ext uri="{FF2B5EF4-FFF2-40B4-BE49-F238E27FC236}">
                <a16:creationId xmlns:a16="http://schemas.microsoft.com/office/drawing/2014/main" id="{27436C72-A4AF-4AD2-BFDE-437963090BDD}"/>
              </a:ext>
            </a:extLst>
          </p:cNvPr>
          <p:cNvSpPr>
            <a:spLocks noChangeShapeType="1"/>
          </p:cNvSpPr>
          <p:nvPr/>
        </p:nvSpPr>
        <p:spPr bwMode="auto">
          <a:xfrm flipV="1">
            <a:off x="4865361" y="3283182"/>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 name="Text Box 15">
            <a:extLst>
              <a:ext uri="{FF2B5EF4-FFF2-40B4-BE49-F238E27FC236}">
                <a16:creationId xmlns:a16="http://schemas.microsoft.com/office/drawing/2014/main" id="{609B3674-545E-43BF-B476-6728B4C5537F}"/>
              </a:ext>
            </a:extLst>
          </p:cNvPr>
          <p:cNvSpPr txBox="1">
            <a:spLocks noChangeArrowheads="1"/>
          </p:cNvSpPr>
          <p:nvPr/>
        </p:nvSpPr>
        <p:spPr bwMode="auto">
          <a:xfrm>
            <a:off x="412751" y="6388916"/>
            <a:ext cx="8179158"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pt-BR" altLang="en-US" sz="1200" b="0" i="0" u="none" strike="noStrike" kern="1200" cap="none" spc="-11"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Verstovsek. Lancet. 2023;401:269.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0" name="Content Placeholder 4">
            <a:extLst>
              <a:ext uri="{FF2B5EF4-FFF2-40B4-BE49-F238E27FC236}">
                <a16:creationId xmlns:a16="http://schemas.microsoft.com/office/drawing/2014/main" id="{69779027-8834-4948-A076-CC988AE8299E}"/>
              </a:ext>
            </a:extLst>
          </p:cNvPr>
          <p:cNvSpPr txBox="1">
            <a:spLocks/>
          </p:cNvSpPr>
          <p:nvPr/>
        </p:nvSpPr>
        <p:spPr bwMode="auto">
          <a:xfrm>
            <a:off x="604675" y="4925666"/>
            <a:ext cx="10877529" cy="877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 </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TSS at Wk 24</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Secondary endpoints: </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transfusion independence, splenic response rate at Wk 24</a:t>
            </a:r>
          </a:p>
        </p:txBody>
      </p:sp>
      <p:cxnSp>
        <p:nvCxnSpPr>
          <p:cNvPr id="3" name="Straight Arrow Connector 2">
            <a:extLst>
              <a:ext uri="{FF2B5EF4-FFF2-40B4-BE49-F238E27FC236}">
                <a16:creationId xmlns:a16="http://schemas.microsoft.com/office/drawing/2014/main" id="{6DD6A2EA-55D4-D1DE-3565-518FD5818427}"/>
              </a:ext>
            </a:extLst>
          </p:cNvPr>
          <p:cNvCxnSpPr/>
          <p:nvPr/>
        </p:nvCxnSpPr>
        <p:spPr bwMode="auto">
          <a:xfrm>
            <a:off x="9724291" y="2776407"/>
            <a:ext cx="0" cy="198146"/>
          </a:xfrm>
          <a:prstGeom prst="straightConnector1">
            <a:avLst/>
          </a:prstGeom>
          <a:noFill/>
          <a:ln w="28575" cap="flat" cmpd="sng" algn="ctr">
            <a:solidFill>
              <a:schemeClr val="bg1"/>
            </a:solidFill>
            <a:prstDash val="solid"/>
            <a:round/>
            <a:headEnd type="none" w="med" len="med"/>
            <a:tailEnd type="triangle"/>
          </a:ln>
          <a:effectLst/>
        </p:spPr>
      </p:cxnSp>
      <p:sp>
        <p:nvSpPr>
          <p:cNvPr id="6" name="Text Box 45">
            <a:extLst>
              <a:ext uri="{FF2B5EF4-FFF2-40B4-BE49-F238E27FC236}">
                <a16:creationId xmlns:a16="http://schemas.microsoft.com/office/drawing/2014/main" id="{0CF914F7-42B3-4DF0-4B1F-C7CF84D664F5}"/>
              </a:ext>
            </a:extLst>
          </p:cNvPr>
          <p:cNvSpPr txBox="1">
            <a:spLocks noChangeArrowheads="1"/>
          </p:cNvSpPr>
          <p:nvPr/>
        </p:nvSpPr>
        <p:spPr bwMode="auto">
          <a:xfrm>
            <a:off x="9201362" y="2457776"/>
            <a:ext cx="104585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Wk 24</a:t>
            </a:r>
          </a:p>
        </p:txBody>
      </p:sp>
      <p:sp>
        <p:nvSpPr>
          <p:cNvPr id="8" name="Text Box 45">
            <a:extLst>
              <a:ext uri="{FF2B5EF4-FFF2-40B4-BE49-F238E27FC236}">
                <a16:creationId xmlns:a16="http://schemas.microsoft.com/office/drawing/2014/main" id="{F5224466-3AD7-DDE7-9E45-FD04F4FCE863}"/>
              </a:ext>
            </a:extLst>
          </p:cNvPr>
          <p:cNvSpPr txBox="1">
            <a:spLocks noChangeArrowheads="1"/>
          </p:cNvSpPr>
          <p:nvPr/>
        </p:nvSpPr>
        <p:spPr bwMode="auto">
          <a:xfrm>
            <a:off x="10247220" y="3630844"/>
            <a:ext cx="1773881"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After Wk 24, patients could receive momelotinib 200 mg QD (open label/</a:t>
            </a:r>
            <a:b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crossover)</a:t>
            </a:r>
          </a:p>
        </p:txBody>
      </p:sp>
      <p:cxnSp>
        <p:nvCxnSpPr>
          <p:cNvPr id="21" name="Straight Arrow Connector 20">
            <a:extLst>
              <a:ext uri="{FF2B5EF4-FFF2-40B4-BE49-F238E27FC236}">
                <a16:creationId xmlns:a16="http://schemas.microsoft.com/office/drawing/2014/main" id="{6ACBEDAE-C838-F3A9-B502-C7AC54615C49}"/>
              </a:ext>
            </a:extLst>
          </p:cNvPr>
          <p:cNvCxnSpPr>
            <a:cxnSpLocks/>
          </p:cNvCxnSpPr>
          <p:nvPr/>
        </p:nvCxnSpPr>
        <p:spPr bwMode="auto">
          <a:xfrm>
            <a:off x="9809126" y="4217056"/>
            <a:ext cx="382987" cy="0"/>
          </a:xfrm>
          <a:prstGeom prst="straightConnector1">
            <a:avLst/>
          </a:prstGeom>
          <a:noFill/>
          <a:ln w="28575" cap="flat" cmpd="sng" algn="ctr">
            <a:solidFill>
              <a:schemeClr val="bg1"/>
            </a:solidFill>
            <a:prstDash val="solid"/>
            <a:round/>
            <a:headEnd type="none" w="med" len="med"/>
            <a:tailEnd type="triangle"/>
          </a:ln>
          <a:effectLst/>
        </p:spPr>
      </p:cxnSp>
      <p:sp>
        <p:nvSpPr>
          <p:cNvPr id="25" name="TextBox 24">
            <a:extLst>
              <a:ext uri="{FF2B5EF4-FFF2-40B4-BE49-F238E27FC236}">
                <a16:creationId xmlns:a16="http://schemas.microsoft.com/office/drawing/2014/main" id="{4C421656-FD84-CA87-B073-CD2BAFCCF008}"/>
              </a:ext>
            </a:extLst>
          </p:cNvPr>
          <p:cNvSpPr txBox="1"/>
          <p:nvPr/>
        </p:nvSpPr>
        <p:spPr bwMode="auto">
          <a:xfrm>
            <a:off x="4871675" y="3581453"/>
            <a:ext cx="6223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IN"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2:1</a:t>
            </a:r>
          </a:p>
        </p:txBody>
      </p:sp>
    </p:spTree>
    <p:extLst>
      <p:ext uri="{BB962C8B-B14F-4D97-AF65-F5344CB8AC3E}">
        <p14:creationId xmlns:p14="http://schemas.microsoft.com/office/powerpoint/2010/main" val="31183343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FEC8F-22C6-403E-B7D7-02604CE7AD6C}"/>
              </a:ext>
            </a:extLst>
          </p:cNvPr>
          <p:cNvSpPr>
            <a:spLocks noGrp="1"/>
          </p:cNvSpPr>
          <p:nvPr>
            <p:ph type="title"/>
          </p:nvPr>
        </p:nvSpPr>
        <p:spPr/>
        <p:txBody>
          <a:bodyPr/>
          <a:lstStyle/>
          <a:p>
            <a:r>
              <a:rPr lang="en-US" dirty="0"/>
              <a:t>MOMENTUM: Momelotinib Showed </a:t>
            </a:r>
            <a:br>
              <a:rPr lang="en-US" dirty="0"/>
            </a:br>
            <a:r>
              <a:rPr lang="en-US" dirty="0"/>
              <a:t>Strong Activity Across Key Endpoints</a:t>
            </a:r>
          </a:p>
        </p:txBody>
      </p:sp>
      <p:graphicFrame>
        <p:nvGraphicFramePr>
          <p:cNvPr id="7" name="Table 7">
            <a:extLst>
              <a:ext uri="{FF2B5EF4-FFF2-40B4-BE49-F238E27FC236}">
                <a16:creationId xmlns:a16="http://schemas.microsoft.com/office/drawing/2014/main" id="{2694C4E5-F434-44A9-AFCB-10CBB2E6AE35}"/>
              </a:ext>
            </a:extLst>
          </p:cNvPr>
          <p:cNvGraphicFramePr>
            <a:graphicFrameLocks noGrp="1"/>
          </p:cNvGraphicFramePr>
          <p:nvPr>
            <p:ph idx="1"/>
            <p:extLst>
              <p:ext uri="{D42A27DB-BD31-4B8C-83A1-F6EECF244321}">
                <p14:modId xmlns:p14="http://schemas.microsoft.com/office/powerpoint/2010/main" val="1529309989"/>
              </p:ext>
            </p:extLst>
          </p:nvPr>
        </p:nvGraphicFramePr>
        <p:xfrm>
          <a:off x="604838" y="1455736"/>
          <a:ext cx="10877548" cy="4480560"/>
        </p:xfrm>
        <a:graphic>
          <a:graphicData uri="http://schemas.openxmlformats.org/drawingml/2006/table">
            <a:tbl>
              <a:tblPr firstRow="1" bandRow="1">
                <a:tableStyleId>{5C22544A-7EE6-4342-B048-85BDC9FD1C3A}</a:tableStyleId>
              </a:tblPr>
              <a:tblGrid>
                <a:gridCol w="2843212">
                  <a:extLst>
                    <a:ext uri="{9D8B030D-6E8A-4147-A177-3AD203B41FA5}">
                      <a16:colId xmlns:a16="http://schemas.microsoft.com/office/drawing/2014/main" val="1414156009"/>
                    </a:ext>
                  </a:extLst>
                </a:gridCol>
                <a:gridCol w="885825">
                  <a:extLst>
                    <a:ext uri="{9D8B030D-6E8A-4147-A177-3AD203B41FA5}">
                      <a16:colId xmlns:a16="http://schemas.microsoft.com/office/drawing/2014/main" val="1037824149"/>
                    </a:ext>
                  </a:extLst>
                </a:gridCol>
                <a:gridCol w="2238375">
                  <a:extLst>
                    <a:ext uri="{9D8B030D-6E8A-4147-A177-3AD203B41FA5}">
                      <a16:colId xmlns:a16="http://schemas.microsoft.com/office/drawing/2014/main" val="480779249"/>
                    </a:ext>
                  </a:extLst>
                </a:gridCol>
                <a:gridCol w="1636712">
                  <a:extLst>
                    <a:ext uri="{9D8B030D-6E8A-4147-A177-3AD203B41FA5}">
                      <a16:colId xmlns:a16="http://schemas.microsoft.com/office/drawing/2014/main" val="590944818"/>
                    </a:ext>
                  </a:extLst>
                </a:gridCol>
                <a:gridCol w="1636712">
                  <a:extLst>
                    <a:ext uri="{9D8B030D-6E8A-4147-A177-3AD203B41FA5}">
                      <a16:colId xmlns:a16="http://schemas.microsoft.com/office/drawing/2014/main" val="3017950088"/>
                    </a:ext>
                  </a:extLst>
                </a:gridCol>
                <a:gridCol w="1636712">
                  <a:extLst>
                    <a:ext uri="{9D8B030D-6E8A-4147-A177-3AD203B41FA5}">
                      <a16:colId xmlns:a16="http://schemas.microsoft.com/office/drawing/2014/main" val="738799034"/>
                    </a:ext>
                  </a:extLst>
                </a:gridCol>
              </a:tblGrid>
              <a:tr h="426020">
                <a:tc>
                  <a:txBody>
                    <a:bodyPr/>
                    <a:lstStyle/>
                    <a:p>
                      <a:r>
                        <a:rPr lang="en-US" sz="1800" dirty="0">
                          <a:latin typeface="+mn-lt"/>
                        </a:rPr>
                        <a:t>Outcome, Wk 24</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lumMod val="50000"/>
                      </a:schemeClr>
                    </a:solidFill>
                  </a:tcPr>
                </a:tc>
                <a:tc>
                  <a:txBody>
                    <a:bodyPr/>
                    <a:lstStyle/>
                    <a:p>
                      <a:pPr algn="ctr"/>
                      <a:r>
                        <a:rPr lang="en-US" sz="1800" dirty="0">
                          <a:latin typeface="+mn-lt"/>
                        </a:rPr>
                        <a:t>Test Order</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lumMod val="50000"/>
                      </a:schemeClr>
                    </a:solidFill>
                  </a:tcPr>
                </a:tc>
                <a:tc>
                  <a:txBody>
                    <a:bodyPr/>
                    <a:lstStyle/>
                    <a:p>
                      <a:pPr algn="ctr"/>
                      <a:r>
                        <a:rPr lang="en-US" sz="1800" dirty="0">
                          <a:latin typeface="+mn-lt"/>
                        </a:rPr>
                        <a:t>Criterion for </a:t>
                      </a:r>
                      <a:br>
                        <a:rPr lang="en-US" sz="1800" dirty="0">
                          <a:latin typeface="+mn-lt"/>
                        </a:rPr>
                      </a:br>
                      <a:r>
                        <a:rPr lang="en-US" sz="1800" dirty="0">
                          <a:latin typeface="+mn-lt"/>
                        </a:rPr>
                        <a:t>Significance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lumMod val="50000"/>
                      </a:schemeClr>
                    </a:solidFill>
                  </a:tcPr>
                </a:tc>
                <a:tc>
                  <a:txBody>
                    <a:bodyPr/>
                    <a:lstStyle/>
                    <a:p>
                      <a:pPr algn="ctr"/>
                      <a:r>
                        <a:rPr kumimoji="0" lang="en-US" altLang="en-US" sz="1800" b="1" i="0" u="none" strike="noStrike" kern="1200" cap="none" spc="0" normalizeH="0" baseline="0" noProof="0" dirty="0">
                          <a:ln>
                            <a:noFill/>
                          </a:ln>
                          <a:solidFill>
                            <a:srgbClr val="FFFFFF"/>
                          </a:solidFill>
                          <a:effectLst/>
                          <a:uLnTx/>
                          <a:uFillTx/>
                          <a:latin typeface="+mn-lt"/>
                          <a:ea typeface="+mn-ea"/>
                          <a:cs typeface="Arial" panose="020B0604020202020204" pitchFamily="34" charset="0"/>
                        </a:rPr>
                        <a:t>Momelotinib</a:t>
                      </a:r>
                      <a:endParaRPr lang="en-US" sz="1800" dirty="0">
                        <a:latin typeface="+mn-lt"/>
                      </a:endParaRPr>
                    </a:p>
                    <a:p>
                      <a:pPr algn="ctr"/>
                      <a:r>
                        <a:rPr lang="en-US" sz="1800" dirty="0">
                          <a:latin typeface="+mn-lt"/>
                        </a:rPr>
                        <a:t>(n = 130)</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kumimoji="0" lang="en-US" altLang="en-US" sz="1800" b="1" i="0" u="none" strike="noStrike" kern="1200" cap="none" spc="0" normalizeH="0" baseline="0" noProof="0" dirty="0">
                          <a:ln>
                            <a:noFill/>
                          </a:ln>
                          <a:solidFill>
                            <a:srgbClr val="FFFFFF"/>
                          </a:solidFill>
                          <a:effectLst/>
                          <a:uLnTx/>
                          <a:uFillTx/>
                          <a:latin typeface="+mn-lt"/>
                          <a:ea typeface="+mn-ea"/>
                          <a:cs typeface="Arial" panose="020B0604020202020204" pitchFamily="34" charset="0"/>
                        </a:rPr>
                        <a:t>Danazol</a:t>
                      </a:r>
                      <a:endParaRPr lang="en-US" sz="1800" dirty="0">
                        <a:latin typeface="+mn-lt"/>
                      </a:endParaRPr>
                    </a:p>
                    <a:p>
                      <a:pPr algn="ctr"/>
                      <a:r>
                        <a:rPr lang="en-US" sz="1800" dirty="0">
                          <a:latin typeface="+mn-lt"/>
                        </a:rPr>
                        <a:t>(n = 65)</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1800" i="1" dirty="0">
                          <a:latin typeface="+mn-lt"/>
                        </a:rPr>
                        <a:t>P</a:t>
                      </a:r>
                      <a:r>
                        <a:rPr lang="en-US" sz="1800" dirty="0">
                          <a:latin typeface="+mn-lt"/>
                        </a:rPr>
                        <a:t> Value</a:t>
                      </a:r>
                    </a:p>
                  </a:txBody>
                  <a:tcPr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lumMod val="50000"/>
                      </a:schemeClr>
                    </a:solidFill>
                  </a:tcPr>
                </a:tc>
                <a:extLst>
                  <a:ext uri="{0D108BD9-81ED-4DB2-BD59-A6C34878D82A}">
                    <a16:rowId xmlns:a16="http://schemas.microsoft.com/office/drawing/2014/main" val="1953292190"/>
                  </a:ext>
                </a:extLst>
              </a:tr>
              <a:tr h="426020">
                <a:tc>
                  <a:txBody>
                    <a:bodyPr/>
                    <a:lstStyle/>
                    <a:p>
                      <a:r>
                        <a:rPr lang="en-US" sz="1800" dirty="0">
                          <a:solidFill>
                            <a:schemeClr val="bg1"/>
                          </a:solidFill>
                          <a:latin typeface="+mn-lt"/>
                        </a:rPr>
                        <a:t>TSS response rate* </a:t>
                      </a:r>
                      <a:br>
                        <a:rPr lang="en-US" sz="1800" dirty="0">
                          <a:solidFill>
                            <a:schemeClr val="bg1"/>
                          </a:solidFill>
                          <a:latin typeface="+mn-lt"/>
                        </a:rPr>
                      </a:br>
                      <a:r>
                        <a:rPr lang="en-US" sz="1800" dirty="0">
                          <a:solidFill>
                            <a:schemeClr val="bg1"/>
                          </a:solidFill>
                          <a:latin typeface="+mn-lt"/>
                        </a:rPr>
                        <a:t>(primary endpoint), %</a:t>
                      </a:r>
                      <a:endParaRPr lang="en-US" sz="1800" baseline="30000" dirty="0">
                        <a:solidFill>
                          <a:schemeClr val="bg1"/>
                        </a:solidFill>
                        <a:latin typeface="+mn-lt"/>
                      </a:endParaRP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mn-lt"/>
                        </a:rPr>
                        <a:t>1</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mn-lt"/>
                        </a:rPr>
                        <a:t>Superiority (</a:t>
                      </a:r>
                      <a:r>
                        <a:rPr lang="en-US" sz="1800" i="1" dirty="0">
                          <a:solidFill>
                            <a:schemeClr val="bg1"/>
                          </a:solidFill>
                          <a:latin typeface="+mn-lt"/>
                        </a:rPr>
                        <a:t>P</a:t>
                      </a:r>
                      <a:r>
                        <a:rPr lang="en-US" sz="1800" dirty="0">
                          <a:solidFill>
                            <a:schemeClr val="bg1"/>
                          </a:solidFill>
                          <a:latin typeface="+mn-lt"/>
                        </a:rPr>
                        <a:t> ≤.05)</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mn-lt"/>
                        </a:rPr>
                        <a:t>25</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mn-lt"/>
                        </a:rPr>
                        <a:t>9</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mn-lt"/>
                        </a:rPr>
                        <a:t>.0095 (superior)</a:t>
                      </a:r>
                    </a:p>
                  </a:txBody>
                  <a:tcPr anchor="ct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768276557"/>
                  </a:ext>
                </a:extLst>
              </a:tr>
              <a:tr h="426020">
                <a:tc>
                  <a:txBody>
                    <a:bodyPr/>
                    <a:lstStyle/>
                    <a:p>
                      <a:r>
                        <a:rPr lang="en-US" sz="1800" dirty="0">
                          <a:solidFill>
                            <a:schemeClr val="bg1"/>
                          </a:solidFill>
                          <a:latin typeface="+mn-lt"/>
                        </a:rPr>
                        <a:t>Transfusion </a:t>
                      </a:r>
                      <a:br>
                        <a:rPr lang="en-US" sz="1800" dirty="0">
                          <a:solidFill>
                            <a:schemeClr val="bg1"/>
                          </a:solidFill>
                          <a:latin typeface="+mn-lt"/>
                        </a:rPr>
                      </a:br>
                      <a:r>
                        <a:rPr lang="en-US" sz="1800" dirty="0">
                          <a:solidFill>
                            <a:schemeClr val="bg1"/>
                          </a:solidFill>
                          <a:latin typeface="+mn-lt"/>
                        </a:rPr>
                        <a:t>independence rate,</a:t>
                      </a:r>
                      <a:r>
                        <a:rPr lang="en-US" sz="1800" baseline="30000" dirty="0">
                          <a:solidFill>
                            <a:schemeClr val="bg1"/>
                          </a:solidFill>
                          <a:latin typeface="+mn-lt"/>
                          <a:cs typeface="Arial" panose="020B0604020202020204" pitchFamily="34" charset="0"/>
                        </a:rPr>
                        <a:t>†</a:t>
                      </a:r>
                      <a:r>
                        <a:rPr lang="en-US" sz="1800" dirty="0">
                          <a:solidFill>
                            <a:schemeClr val="bg1"/>
                          </a:solidFill>
                          <a:latin typeface="+mn-lt"/>
                        </a:rPr>
                        <a:t> %</a:t>
                      </a:r>
                      <a:endParaRPr lang="en-US" sz="1800" baseline="30000" dirty="0">
                        <a:solidFill>
                          <a:schemeClr val="bg1"/>
                        </a:solidFill>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mn-lt"/>
                        </a:rPr>
                        <a:t>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mn-lt"/>
                        </a:rPr>
                        <a:t>Noninferiority</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mn-lt"/>
                        </a:rPr>
                        <a:t>30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mn-lt"/>
                        </a:rPr>
                        <a:t>20</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mn-lt"/>
                        </a:rPr>
                        <a:t>.0116 (noninferior)</a:t>
                      </a:r>
                      <a:endParaRPr lang="en-US" sz="1800" baseline="30000" dirty="0">
                        <a:solidFill>
                          <a:schemeClr val="bg1"/>
                        </a:solidFill>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838860252"/>
                  </a:ext>
                </a:extLst>
              </a:tr>
              <a:tr h="426020">
                <a:tc>
                  <a:txBody>
                    <a:bodyPr/>
                    <a:lstStyle/>
                    <a:p>
                      <a:r>
                        <a:rPr lang="en-US" sz="1800" dirty="0">
                          <a:solidFill>
                            <a:schemeClr val="bg1"/>
                          </a:solidFill>
                          <a:latin typeface="+mn-lt"/>
                        </a:rPr>
                        <a:t>Splenic response rate </a:t>
                      </a:r>
                      <a:br>
                        <a:rPr lang="en-US" sz="1800" dirty="0">
                          <a:solidFill>
                            <a:schemeClr val="bg1"/>
                          </a:solidFill>
                          <a:latin typeface="+mn-lt"/>
                        </a:rPr>
                      </a:br>
                      <a:r>
                        <a:rPr lang="en-US" sz="1800" dirty="0">
                          <a:solidFill>
                            <a:schemeClr val="bg1"/>
                          </a:solidFill>
                          <a:latin typeface="+mn-lt"/>
                        </a:rPr>
                        <a:t>(≥25% reduction),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mn-lt"/>
                        </a:rPr>
                        <a:t>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mn-lt"/>
                        </a:rPr>
                        <a:t>Superiority (</a:t>
                      </a:r>
                      <a:r>
                        <a:rPr lang="en-US" sz="1800" i="1" dirty="0">
                          <a:solidFill>
                            <a:schemeClr val="bg1"/>
                          </a:solidFill>
                          <a:latin typeface="+mn-lt"/>
                        </a:rPr>
                        <a:t>P</a:t>
                      </a:r>
                      <a:r>
                        <a:rPr lang="en-US" sz="1800" dirty="0">
                          <a:solidFill>
                            <a:schemeClr val="bg1"/>
                          </a:solidFill>
                          <a:latin typeface="+mn-lt"/>
                        </a:rPr>
                        <a:t> ≤.05)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mn-lt"/>
                        </a:rPr>
                        <a:t>39</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mn-lt"/>
                        </a:rPr>
                        <a:t>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mn-lt"/>
                        </a:rPr>
                        <a:t>&lt;.0001 (superior)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92449865"/>
                  </a:ext>
                </a:extLst>
              </a:tr>
              <a:tr h="426020">
                <a:tc>
                  <a:txBody>
                    <a:bodyPr/>
                    <a:lstStyle/>
                    <a:p>
                      <a:r>
                        <a:rPr lang="en-US" sz="1800" dirty="0">
                          <a:solidFill>
                            <a:schemeClr val="bg1"/>
                          </a:solidFill>
                          <a:latin typeface="+mn-lt"/>
                        </a:rPr>
                        <a:t>TSS change from baseline</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mn-lt"/>
                        </a:rPr>
                        <a:t>4</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mn-lt"/>
                        </a:rPr>
                        <a:t>Superiority (</a:t>
                      </a:r>
                      <a:r>
                        <a:rPr lang="en-US" sz="1800" i="1" dirty="0">
                          <a:solidFill>
                            <a:schemeClr val="bg1"/>
                          </a:solidFill>
                          <a:latin typeface="+mn-lt"/>
                        </a:rPr>
                        <a:t>P</a:t>
                      </a:r>
                      <a:r>
                        <a:rPr lang="en-US" sz="1800" dirty="0">
                          <a:solidFill>
                            <a:schemeClr val="bg1"/>
                          </a:solidFill>
                          <a:latin typeface="+mn-lt"/>
                        </a:rPr>
                        <a:t> ≤.05)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mn-lt"/>
                        </a:rPr>
                        <a:t>-11.5</a:t>
                      </a:r>
                      <a:endParaRPr lang="en-US" sz="1800" baseline="30000" dirty="0">
                        <a:solidFill>
                          <a:schemeClr val="bg1"/>
                        </a:solidFill>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mn-lt"/>
                        </a:rPr>
                        <a:t>-3.9</a:t>
                      </a:r>
                      <a:endParaRPr lang="en-US" sz="1800" baseline="30000" dirty="0">
                        <a:solidFill>
                          <a:schemeClr val="bg1"/>
                        </a:solidFill>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mn-lt"/>
                        </a:rPr>
                        <a:t>.0014 (superior)</a:t>
                      </a:r>
                      <a:endParaRPr lang="en-US" sz="1800" baseline="30000" dirty="0">
                        <a:solidFill>
                          <a:schemeClr val="bg1"/>
                        </a:solidFill>
                        <a:latin typeface="+mn-lt"/>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520521236"/>
                  </a:ext>
                </a:extLst>
              </a:tr>
              <a:tr h="426020">
                <a:tc>
                  <a:txBody>
                    <a:bodyPr/>
                    <a:lstStyle/>
                    <a:p>
                      <a:r>
                        <a:rPr lang="en-US" sz="1800" dirty="0">
                          <a:solidFill>
                            <a:schemeClr val="bg1"/>
                          </a:solidFill>
                          <a:latin typeface="+mn-lt"/>
                        </a:rPr>
                        <a:t>Splenic response rate </a:t>
                      </a:r>
                      <a:br>
                        <a:rPr lang="en-US" sz="1800" dirty="0">
                          <a:solidFill>
                            <a:schemeClr val="bg1"/>
                          </a:solidFill>
                          <a:latin typeface="+mn-lt"/>
                        </a:rPr>
                      </a:br>
                      <a:r>
                        <a:rPr lang="en-US" sz="1800" dirty="0">
                          <a:solidFill>
                            <a:schemeClr val="bg1"/>
                          </a:solidFill>
                          <a:latin typeface="+mn-lt"/>
                        </a:rPr>
                        <a:t>(≥35% reduction),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mn-lt"/>
                        </a:rPr>
                        <a:t>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mn-lt"/>
                        </a:rPr>
                        <a:t>Superiority (</a:t>
                      </a:r>
                      <a:r>
                        <a:rPr lang="en-US" sz="1800" i="1" dirty="0">
                          <a:solidFill>
                            <a:schemeClr val="bg1"/>
                          </a:solidFill>
                          <a:latin typeface="+mn-lt"/>
                        </a:rPr>
                        <a:t>P</a:t>
                      </a:r>
                      <a:r>
                        <a:rPr lang="en-US" sz="1800" dirty="0">
                          <a:solidFill>
                            <a:schemeClr val="bg1"/>
                          </a:solidFill>
                          <a:latin typeface="+mn-lt"/>
                        </a:rPr>
                        <a:t> ≤.05)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mn-lt"/>
                        </a:rPr>
                        <a:t>22</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mn-lt"/>
                        </a:rPr>
                        <a:t>3</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mn-lt"/>
                        </a:rPr>
                        <a:t>.0011 (superior)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481238404"/>
                  </a:ext>
                </a:extLst>
              </a:tr>
              <a:tr h="426020">
                <a:tc>
                  <a:txBody>
                    <a:bodyPr/>
                    <a:lstStyle/>
                    <a:p>
                      <a:r>
                        <a:rPr lang="en-US" sz="1800" dirty="0">
                          <a:solidFill>
                            <a:schemeClr val="bg1"/>
                          </a:solidFill>
                          <a:latin typeface="+mn-lt"/>
                        </a:rPr>
                        <a:t>No transfusion to Wk 24, %</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mn-lt"/>
                        </a:rPr>
                        <a:t>6</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800" dirty="0">
                          <a:solidFill>
                            <a:schemeClr val="bg1"/>
                          </a:solidFill>
                          <a:latin typeface="+mn-lt"/>
                        </a:rPr>
                        <a:t>Superiority (</a:t>
                      </a:r>
                      <a:r>
                        <a:rPr lang="en-US" sz="1800" i="1" dirty="0">
                          <a:solidFill>
                            <a:schemeClr val="bg1"/>
                          </a:solidFill>
                          <a:latin typeface="+mn-lt"/>
                        </a:rPr>
                        <a:t>P</a:t>
                      </a:r>
                      <a:r>
                        <a:rPr lang="en-US" sz="1800" dirty="0">
                          <a:solidFill>
                            <a:schemeClr val="bg1"/>
                          </a:solidFill>
                          <a:latin typeface="+mn-lt"/>
                        </a:rPr>
                        <a:t> ≤.05)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mn-lt"/>
                        </a:rPr>
                        <a:t>35</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mn-lt"/>
                        </a:rPr>
                        <a:t>17</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mn-lt"/>
                        </a:rPr>
                        <a:t>.0012 (superior)</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723118724"/>
                  </a:ext>
                </a:extLst>
              </a:tr>
            </a:tbl>
          </a:graphicData>
        </a:graphic>
      </p:graphicFrame>
      <p:sp>
        <p:nvSpPr>
          <p:cNvPr id="5" name="Slide Number Placeholder 4">
            <a:extLst>
              <a:ext uri="{FF2B5EF4-FFF2-40B4-BE49-F238E27FC236}">
                <a16:creationId xmlns:a16="http://schemas.microsoft.com/office/drawing/2014/main" id="{6691C6E2-7AFB-416C-A0CD-802471733680}"/>
              </a:ext>
            </a:extLst>
          </p:cNvPr>
          <p:cNvSpPr>
            <a:spLocks noGrp="1"/>
          </p:cNvSpPr>
          <p:nvPr>
            <p:ph type="sldNum" sz="quarter" idx="4294967295"/>
          </p:nvPr>
        </p:nvSpPr>
        <p:spPr>
          <a:xfrm>
            <a:off x="11641138" y="6403975"/>
            <a:ext cx="550862" cy="365125"/>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61CCF5-EDDE-D84A-9CB6-9E455BF9F72A}" type="slidenum">
              <a:rPr kumimoji="0" lang="en-US" sz="933" b="0" i="0" u="none" strike="noStrike" kern="1200" cap="none" spc="0" normalizeH="0" baseline="0" noProof="0" smtClean="0">
                <a:ln>
                  <a:noFill/>
                </a:ln>
                <a:solidFill>
                  <a:srgbClr val="FFFFFF"/>
                </a:solidFill>
                <a:effectLst/>
                <a:uLnTx/>
                <a:uFillTx/>
                <a:latin typeface="Century Gothic" panose="020F03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933" b="0" i="0" u="none" strike="noStrike" kern="1200" cap="none" spc="0" normalizeH="0" baseline="0" noProof="0" dirty="0">
              <a:ln>
                <a:noFill/>
              </a:ln>
              <a:solidFill>
                <a:srgbClr val="FFFFFF"/>
              </a:solidFill>
              <a:effectLst/>
              <a:uLnTx/>
              <a:uFillTx/>
              <a:latin typeface="Century Gothic" panose="020F0302020204030204"/>
              <a:ea typeface="+mn-ea"/>
              <a:cs typeface="+mn-cs"/>
            </a:endParaRPr>
          </a:p>
        </p:txBody>
      </p:sp>
      <p:sp>
        <p:nvSpPr>
          <p:cNvPr id="3" name="Text Box 15">
            <a:extLst>
              <a:ext uri="{FF2B5EF4-FFF2-40B4-BE49-F238E27FC236}">
                <a16:creationId xmlns:a16="http://schemas.microsoft.com/office/drawing/2014/main" id="{F79DBCC2-9F14-5F32-70FE-281CEC68789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pt-BR" altLang="en-US" sz="1200" b="0" i="0" u="none" strike="noStrike" kern="1200" cap="none" spc="-11"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Verstovsek. Lancet. 2023;401:269.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4" name="Text Placeholder 5">
            <a:extLst>
              <a:ext uri="{FF2B5EF4-FFF2-40B4-BE49-F238E27FC236}">
                <a16:creationId xmlns:a16="http://schemas.microsoft.com/office/drawing/2014/main" id="{D2571449-F917-EA62-5109-CFC5A97952F1}"/>
              </a:ext>
            </a:extLst>
          </p:cNvPr>
          <p:cNvSpPr txBox="1">
            <a:spLocks/>
          </p:cNvSpPr>
          <p:nvPr/>
        </p:nvSpPr>
        <p:spPr bwMode="auto">
          <a:xfrm>
            <a:off x="549715" y="5936296"/>
            <a:ext cx="10869428" cy="512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1400" kern="0" dirty="0">
                <a:latin typeface="+mn-lt"/>
              </a:rPr>
              <a:t>*≥50% reduction in mean TSS over 28 days prior to end of Wk 24 vs baseline. </a:t>
            </a:r>
            <a:r>
              <a:rPr lang="en-US" sz="1400" baseline="30000" dirty="0">
                <a:solidFill>
                  <a:schemeClr val="bg1"/>
                </a:solidFill>
                <a:latin typeface="+mn-lt"/>
                <a:cs typeface="Arial" panose="020B0604020202020204" pitchFamily="34" charset="0"/>
              </a:rPr>
              <a:t>†</a:t>
            </a:r>
            <a:r>
              <a:rPr lang="en-US" sz="1400" kern="0" dirty="0">
                <a:latin typeface="+mn-lt"/>
              </a:rPr>
              <a:t>Proportion of subjects with TI status defined </a:t>
            </a:r>
            <a:br>
              <a:rPr lang="en-US" sz="1400" kern="0" dirty="0">
                <a:latin typeface="+mn-lt"/>
              </a:rPr>
            </a:br>
            <a:r>
              <a:rPr lang="en-US" sz="1400" kern="0" dirty="0">
                <a:latin typeface="+mn-lt"/>
              </a:rPr>
              <a:t>as not requiring RBC transfusion for last 12 wk of 24-wk randomized period, with all Hgb levels ≥8 g/dL during 12-wk interval.</a:t>
            </a:r>
          </a:p>
        </p:txBody>
      </p:sp>
    </p:spTree>
    <p:extLst>
      <p:ext uri="{BB962C8B-B14F-4D97-AF65-F5344CB8AC3E}">
        <p14:creationId xmlns:p14="http://schemas.microsoft.com/office/powerpoint/2010/main" val="37146287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F7FA97C-3FE8-DC52-91A5-D062B21F1593}"/>
              </a:ext>
            </a:extLst>
          </p:cNvPr>
          <p:cNvSpPr>
            <a:spLocks noGrp="1"/>
          </p:cNvSpPr>
          <p:nvPr>
            <p:ph type="title"/>
          </p:nvPr>
        </p:nvSpPr>
        <p:spPr/>
        <p:txBody>
          <a:bodyPr/>
          <a:lstStyle/>
          <a:p>
            <a:r>
              <a:rPr lang="en-US" dirty="0"/>
              <a:t>Additional Agents and Combinations in Phase III Trials</a:t>
            </a:r>
          </a:p>
        </p:txBody>
      </p:sp>
      <p:graphicFrame>
        <p:nvGraphicFramePr>
          <p:cNvPr id="9" name="Group 32">
            <a:extLst>
              <a:ext uri="{FF2B5EF4-FFF2-40B4-BE49-F238E27FC236}">
                <a16:creationId xmlns:a16="http://schemas.microsoft.com/office/drawing/2014/main" id="{CA933772-F794-C569-8A10-584E7BD32233}"/>
              </a:ext>
            </a:extLst>
          </p:cNvPr>
          <p:cNvGraphicFramePr>
            <a:graphicFrameLocks noGrp="1"/>
          </p:cNvGraphicFramePr>
          <p:nvPr>
            <p:extLst>
              <p:ext uri="{D42A27DB-BD31-4B8C-83A1-F6EECF244321}">
                <p14:modId xmlns:p14="http://schemas.microsoft.com/office/powerpoint/2010/main" val="3887780849"/>
              </p:ext>
            </p:extLst>
          </p:nvPr>
        </p:nvGraphicFramePr>
        <p:xfrm>
          <a:off x="452033" y="1513047"/>
          <a:ext cx="11287934" cy="4206278"/>
        </p:xfrm>
        <a:graphic>
          <a:graphicData uri="http://schemas.openxmlformats.org/drawingml/2006/table">
            <a:tbl>
              <a:tblPr/>
              <a:tblGrid>
                <a:gridCol w="1541982">
                  <a:extLst>
                    <a:ext uri="{9D8B030D-6E8A-4147-A177-3AD203B41FA5}">
                      <a16:colId xmlns:a16="http://schemas.microsoft.com/office/drawing/2014/main" val="20000"/>
                    </a:ext>
                  </a:extLst>
                </a:gridCol>
                <a:gridCol w="1423554">
                  <a:extLst>
                    <a:ext uri="{9D8B030D-6E8A-4147-A177-3AD203B41FA5}">
                      <a16:colId xmlns:a16="http://schemas.microsoft.com/office/drawing/2014/main" val="20001"/>
                    </a:ext>
                  </a:extLst>
                </a:gridCol>
                <a:gridCol w="1828800">
                  <a:extLst>
                    <a:ext uri="{9D8B030D-6E8A-4147-A177-3AD203B41FA5}">
                      <a16:colId xmlns:a16="http://schemas.microsoft.com/office/drawing/2014/main" val="331569089"/>
                    </a:ext>
                  </a:extLst>
                </a:gridCol>
                <a:gridCol w="2409967">
                  <a:extLst>
                    <a:ext uri="{9D8B030D-6E8A-4147-A177-3AD203B41FA5}">
                      <a16:colId xmlns:a16="http://schemas.microsoft.com/office/drawing/2014/main" val="1137401419"/>
                    </a:ext>
                  </a:extLst>
                </a:gridCol>
                <a:gridCol w="1877111">
                  <a:extLst>
                    <a:ext uri="{9D8B030D-6E8A-4147-A177-3AD203B41FA5}">
                      <a16:colId xmlns:a16="http://schemas.microsoft.com/office/drawing/2014/main" val="4096705985"/>
                    </a:ext>
                  </a:extLst>
                </a:gridCol>
                <a:gridCol w="2206520">
                  <a:extLst>
                    <a:ext uri="{9D8B030D-6E8A-4147-A177-3AD203B41FA5}">
                      <a16:colId xmlns:a16="http://schemas.microsoft.com/office/drawing/2014/main" val="2951870482"/>
                    </a:ext>
                  </a:extLst>
                </a:gridCol>
              </a:tblGrid>
              <a:tr h="259418">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mn-lt"/>
                          <a:ea typeface="+mn-ea"/>
                          <a:cs typeface="+mn-cs"/>
                        </a:rPr>
                        <a:t>Agent</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mn-lt"/>
                          <a:ea typeface="+mn-ea"/>
                          <a:cs typeface="+mn-cs"/>
                        </a:rPr>
                        <a:t>MoA</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mn-lt"/>
                          <a:ea typeface="+mn-ea"/>
                          <a:cs typeface="+mn-cs"/>
                        </a:rPr>
                        <a:t>Key Phase II Trial</a:t>
                      </a:r>
                    </a:p>
                  </a:txBody>
                  <a:tcPr marL="121881" marR="121881" marT="45732" marB="45732"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mn-lt"/>
                          <a:ea typeface="+mn-ea"/>
                          <a:cs typeface="+mn-cs"/>
                        </a:rPr>
                        <a:t>Active/Ongoing Phase III Trials</a:t>
                      </a:r>
                    </a:p>
                  </a:txBody>
                  <a:tcPr marL="121881" marR="121881" marT="45732" marB="45732"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endParaRPr lang="en-US"/>
                    </a:p>
                  </a:txBody>
                  <a:tcPr/>
                </a:tc>
                <a:extLst>
                  <a:ext uri="{0D108BD9-81ED-4DB2-BD59-A6C34878D82A}">
                    <a16:rowId xmlns:a16="http://schemas.microsoft.com/office/drawing/2014/main" val="10000"/>
                  </a:ext>
                </a:extLst>
              </a:tr>
              <a:tr h="259418">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6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mn-lt"/>
                          <a:ea typeface="+mn-ea"/>
                          <a:cs typeface="+mn-cs"/>
                        </a:rPr>
                        <a:t>Key Population</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kern="1200" cap="none" normalizeH="0" baseline="0" dirty="0">
                          <a:ln>
                            <a:noFill/>
                          </a:ln>
                          <a:solidFill>
                            <a:schemeClr val="tx1"/>
                          </a:solidFill>
                          <a:effectLst/>
                          <a:latin typeface="+mn-lt"/>
                          <a:ea typeface="+mn-ea"/>
                          <a:cs typeface="+mn-cs"/>
                        </a:rPr>
                        <a:t>Key Data</a:t>
                      </a:r>
                    </a:p>
                  </a:txBody>
                  <a:tcPr marL="121881" marR="121881" marT="45732" marB="45732"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mn-lt"/>
                          <a:ea typeface="+mn-ea"/>
                          <a:cs typeface="+mn-cs"/>
                        </a:rPr>
                        <a:t>Trial</a:t>
                      </a:r>
                    </a:p>
                  </a:txBody>
                  <a:tcPr marL="121881" marR="121881" marT="45732" marB="45732"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mn-lt"/>
                          <a:ea typeface="+mn-ea"/>
                          <a:cs typeface="+mn-cs"/>
                        </a:rPr>
                        <a:t>Population (1° EP)</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4128096028"/>
                  </a:ext>
                </a:extLst>
              </a:tr>
              <a:tr h="448052">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0" i="0" u="none" strike="noStrike" kern="1200" cap="none" normalizeH="0" baseline="0" dirty="0">
                          <a:ln>
                            <a:noFill/>
                          </a:ln>
                          <a:solidFill>
                            <a:schemeClr val="bg2">
                              <a:lumMod val="10000"/>
                            </a:schemeClr>
                          </a:solidFill>
                          <a:effectLst/>
                          <a:latin typeface="+mn-lt"/>
                          <a:ea typeface="+mn-ea"/>
                          <a:cs typeface="+mn-cs"/>
                        </a:rPr>
                        <a:t>Navitoclax </a:t>
                      </a:r>
                      <a:br>
                        <a:rPr kumimoji="0" lang="en-GB" sz="1800" b="0" i="0" u="none" strike="noStrike" kern="1200" cap="none" normalizeH="0" baseline="0" dirty="0">
                          <a:ln>
                            <a:noFill/>
                          </a:ln>
                          <a:solidFill>
                            <a:schemeClr val="bg2">
                              <a:lumMod val="10000"/>
                            </a:schemeClr>
                          </a:solidFill>
                          <a:effectLst/>
                          <a:latin typeface="+mn-lt"/>
                          <a:ea typeface="+mn-ea"/>
                          <a:cs typeface="+mn-cs"/>
                        </a:rPr>
                      </a:br>
                      <a:r>
                        <a:rPr kumimoji="0" lang="en-GB" sz="1800" b="0" i="0" u="none" strike="noStrike" kern="1200" cap="none" normalizeH="0" baseline="0" dirty="0">
                          <a:ln>
                            <a:noFill/>
                          </a:ln>
                          <a:solidFill>
                            <a:schemeClr val="bg2">
                              <a:lumMod val="10000"/>
                            </a:schemeClr>
                          </a:solidFill>
                          <a:effectLst/>
                          <a:latin typeface="+mn-lt"/>
                          <a:ea typeface="+mn-ea"/>
                          <a:cs typeface="+mn-cs"/>
                        </a:rPr>
                        <a:t>(+ ruxolitinib)</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rowSpan="2">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800" b="0" i="0" u="none" strike="noStrike" kern="1200" cap="none" normalizeH="0" baseline="0" dirty="0">
                          <a:ln>
                            <a:noFill/>
                          </a:ln>
                          <a:solidFill>
                            <a:schemeClr val="bg1"/>
                          </a:solidFill>
                          <a:effectLst/>
                          <a:latin typeface="+mn-lt"/>
                          <a:ea typeface="+mn-ea"/>
                          <a:cs typeface="+mn-cs"/>
                        </a:rPr>
                        <a:t>BCL-XL/</a:t>
                      </a:r>
                      <a:br>
                        <a:rPr kumimoji="0" lang="en-GB" sz="1800" b="0" i="0" u="none" strike="noStrike" kern="1200" cap="none" normalizeH="0" baseline="0" dirty="0">
                          <a:ln>
                            <a:noFill/>
                          </a:ln>
                          <a:solidFill>
                            <a:schemeClr val="bg1"/>
                          </a:solidFill>
                          <a:effectLst/>
                          <a:latin typeface="+mn-lt"/>
                          <a:ea typeface="+mn-ea"/>
                          <a:cs typeface="+mn-cs"/>
                        </a:rPr>
                      </a:br>
                      <a:r>
                        <a:rPr kumimoji="0" lang="en-GB" sz="1800" b="0" i="0" u="none" strike="noStrike" kern="1200" cap="none" normalizeH="0" baseline="0" dirty="0">
                          <a:ln>
                            <a:noFill/>
                          </a:ln>
                          <a:solidFill>
                            <a:schemeClr val="bg1"/>
                          </a:solidFill>
                          <a:effectLst/>
                          <a:latin typeface="+mn-lt"/>
                          <a:ea typeface="+mn-ea"/>
                          <a:cs typeface="+mn-cs"/>
                        </a:rPr>
                        <a:t>BCL-2 inhibitor</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rowSpan="2">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800" b="0" i="0" u="none" strike="noStrike" kern="1200" cap="none" normalizeH="0" baseline="0" dirty="0">
                          <a:ln>
                            <a:noFill/>
                          </a:ln>
                          <a:solidFill>
                            <a:schemeClr val="bg1"/>
                          </a:solidFill>
                          <a:effectLst/>
                          <a:latin typeface="+mn-lt"/>
                          <a:ea typeface="+mn-ea"/>
                          <a:cs typeface="+mn-cs"/>
                        </a:rPr>
                        <a:t>REFINE: </a:t>
                      </a:r>
                      <a:br>
                        <a:rPr kumimoji="0" lang="en-GB" sz="1800" b="0" i="0" u="none" strike="noStrike" kern="1200" cap="none" normalizeH="0" baseline="0" dirty="0">
                          <a:ln>
                            <a:noFill/>
                          </a:ln>
                          <a:solidFill>
                            <a:schemeClr val="bg1"/>
                          </a:solidFill>
                          <a:effectLst/>
                          <a:latin typeface="+mn-lt"/>
                          <a:ea typeface="+mn-ea"/>
                          <a:cs typeface="+mn-cs"/>
                        </a:rPr>
                      </a:br>
                      <a:r>
                        <a:rPr kumimoji="0" lang="en-GB" sz="1800" b="0" i="0" u="none" strike="noStrike" kern="1200" cap="none" normalizeH="0" baseline="0" dirty="0">
                          <a:ln>
                            <a:noFill/>
                          </a:ln>
                          <a:solidFill>
                            <a:schemeClr val="bg1"/>
                          </a:solidFill>
                          <a:effectLst/>
                          <a:latin typeface="+mn-lt"/>
                          <a:ea typeface="+mn-ea"/>
                          <a:cs typeface="+mn-cs"/>
                        </a:rPr>
                        <a:t>JAKi-naive MF</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rowSpan="2">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800" b="0" i="0" u="none" strike="noStrike" kern="1200" cap="none" normalizeH="0" baseline="0" dirty="0">
                          <a:ln>
                            <a:noFill/>
                          </a:ln>
                          <a:solidFill>
                            <a:schemeClr val="bg1"/>
                          </a:solidFill>
                          <a:effectLst/>
                          <a:latin typeface="+mn-lt"/>
                          <a:ea typeface="+mn-ea"/>
                          <a:cs typeface="+mn-cs"/>
                        </a:rPr>
                        <a:t>SVR35, Wk 24: 63%</a:t>
                      </a:r>
                    </a:p>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800" b="0" i="0" u="none" strike="noStrike" kern="1200" cap="none" normalizeH="0" baseline="0" dirty="0">
                          <a:ln>
                            <a:noFill/>
                          </a:ln>
                          <a:solidFill>
                            <a:schemeClr val="bg1"/>
                          </a:solidFill>
                          <a:effectLst/>
                          <a:latin typeface="+mn-lt"/>
                          <a:ea typeface="+mn-ea"/>
                          <a:cs typeface="+mn-cs"/>
                        </a:rPr>
                        <a:t>TSS50, Wk 24: 41%</a:t>
                      </a:r>
                    </a:p>
                  </a:txBody>
                  <a:tcPr marL="121927" marR="121927" marT="45719" marB="45719"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US" sz="1800" b="0" i="0" u="none" strike="noStrike" cap="none" normalizeH="0" baseline="0" dirty="0">
                          <a:ln>
                            <a:noFill/>
                          </a:ln>
                          <a:solidFill>
                            <a:schemeClr val="bg2">
                              <a:lumMod val="10000"/>
                            </a:schemeClr>
                          </a:solidFill>
                          <a:effectLst/>
                          <a:latin typeface="+mn-lt"/>
                        </a:rPr>
                        <a:t>TRANSFORM-1 (NCT04472598)</a:t>
                      </a:r>
                    </a:p>
                  </a:txBody>
                  <a:tcPr marL="121927" marR="121927" marT="45719" marB="45719"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CF"/>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800" b="0" i="0" u="none" strike="noStrike" kern="1200" cap="none" normalizeH="0" baseline="0" dirty="0">
                          <a:ln>
                            <a:noFill/>
                          </a:ln>
                          <a:solidFill>
                            <a:schemeClr val="bg1"/>
                          </a:solidFill>
                          <a:effectLst/>
                          <a:latin typeface="+mn-lt"/>
                          <a:ea typeface="+mn-ea"/>
                          <a:cs typeface="+mn-cs"/>
                        </a:rPr>
                        <a:t>JAK2i-naive MF (SVR35)</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894838786"/>
                  </a:ext>
                </a:extLst>
              </a:tr>
              <a:tr h="448052">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US" sz="1800" b="0" i="0" u="none" strike="noStrike" cap="none" normalizeH="0" baseline="0" dirty="0">
                          <a:ln>
                            <a:noFill/>
                          </a:ln>
                          <a:solidFill>
                            <a:schemeClr val="bg2">
                              <a:lumMod val="10000"/>
                            </a:schemeClr>
                          </a:solidFill>
                          <a:effectLst/>
                          <a:latin typeface="+mn-lt"/>
                        </a:rPr>
                        <a:t>TRANSFORM-2 (NCT04468984)</a:t>
                      </a:r>
                    </a:p>
                  </a:txBody>
                  <a:tcPr marL="121927" marR="121927" marT="45719" marB="45719"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800" b="0" i="0" u="none" strike="noStrike" kern="1200" cap="none" normalizeH="0" baseline="0" dirty="0">
                          <a:ln>
                            <a:noFill/>
                          </a:ln>
                          <a:solidFill>
                            <a:schemeClr val="bg1"/>
                          </a:solidFill>
                          <a:effectLst/>
                          <a:latin typeface="+mn-lt"/>
                          <a:ea typeface="+mn-ea"/>
                          <a:cs typeface="+mn-cs"/>
                        </a:rPr>
                        <a:t>MF R/R with ruxolitinib (SVR35)</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343119057"/>
                  </a:ext>
                </a:extLst>
              </a:tr>
              <a:tr h="4480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0" i="0" u="none" strike="noStrike" kern="1200" cap="none" normalizeH="0" baseline="0" dirty="0">
                          <a:ln>
                            <a:noFill/>
                          </a:ln>
                          <a:solidFill>
                            <a:schemeClr val="bg2">
                              <a:lumMod val="10000"/>
                            </a:schemeClr>
                          </a:solidFill>
                          <a:effectLst/>
                          <a:latin typeface="+mn-lt"/>
                          <a:ea typeface="+mn-ea"/>
                          <a:cs typeface="+mn-cs"/>
                        </a:rPr>
                        <a:t>Pelabresib </a:t>
                      </a:r>
                      <a:br>
                        <a:rPr kumimoji="0" lang="en-GB" sz="1800" b="0" i="0" u="none" strike="noStrike" kern="1200" cap="none" normalizeH="0" baseline="0" dirty="0">
                          <a:ln>
                            <a:noFill/>
                          </a:ln>
                          <a:solidFill>
                            <a:schemeClr val="bg2">
                              <a:lumMod val="10000"/>
                            </a:schemeClr>
                          </a:solidFill>
                          <a:effectLst/>
                          <a:latin typeface="+mn-lt"/>
                          <a:ea typeface="+mn-ea"/>
                          <a:cs typeface="+mn-cs"/>
                        </a:rPr>
                      </a:br>
                      <a:r>
                        <a:rPr kumimoji="0" lang="en-GB" sz="1800" b="0" i="0" u="none" strike="noStrike" kern="1200" cap="none" normalizeH="0" baseline="0" dirty="0">
                          <a:ln>
                            <a:noFill/>
                          </a:ln>
                          <a:solidFill>
                            <a:schemeClr val="bg2">
                              <a:lumMod val="10000"/>
                            </a:schemeClr>
                          </a:solidFill>
                          <a:effectLst/>
                          <a:latin typeface="+mn-lt"/>
                          <a:ea typeface="+mn-ea"/>
                          <a:cs typeface="+mn-cs"/>
                        </a:rPr>
                        <a:t>(+ ruxolitinib)</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lang="en-US" sz="1800" b="0" kern="0" dirty="0">
                          <a:solidFill>
                            <a:srgbClr val="000000"/>
                          </a:solidFill>
                          <a:latin typeface="+mn-lt"/>
                        </a:rPr>
                        <a:t>BET </a:t>
                      </a:r>
                      <a:r>
                        <a:rPr lang="en-GB" sz="1800" b="0" kern="0" dirty="0">
                          <a:solidFill>
                            <a:srgbClr val="000000"/>
                          </a:solidFill>
                          <a:latin typeface="+mn-lt"/>
                        </a:rPr>
                        <a:t>inhibitor</a:t>
                      </a:r>
                      <a:endParaRPr kumimoji="0" lang="en-GB" sz="1800" b="0" i="0" u="none" strike="noStrike" kern="1200" cap="none" normalizeH="0" baseline="0" dirty="0">
                        <a:ln>
                          <a:noFill/>
                        </a:ln>
                        <a:solidFill>
                          <a:schemeClr val="bg1"/>
                        </a:solidFill>
                        <a:effectLst/>
                        <a:latin typeface="+mn-lt"/>
                        <a:ea typeface="+mn-ea"/>
                        <a:cs typeface="+mn-cs"/>
                      </a:endParaRP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800" b="0" i="0" u="none" strike="noStrike" kern="1200" cap="none" normalizeH="0" baseline="0" dirty="0">
                          <a:ln>
                            <a:noFill/>
                          </a:ln>
                          <a:solidFill>
                            <a:schemeClr val="bg1"/>
                          </a:solidFill>
                          <a:effectLst/>
                          <a:latin typeface="+mn-lt"/>
                          <a:ea typeface="+mn-ea"/>
                          <a:cs typeface="+mn-cs"/>
                        </a:rPr>
                        <a:t>MANIFEST: </a:t>
                      </a:r>
                      <a:br>
                        <a:rPr kumimoji="0" lang="en-GB" sz="1800" b="0" i="0" u="none" strike="noStrike" kern="1200" cap="none" normalizeH="0" baseline="0" dirty="0">
                          <a:ln>
                            <a:noFill/>
                          </a:ln>
                          <a:solidFill>
                            <a:schemeClr val="bg1"/>
                          </a:solidFill>
                          <a:effectLst/>
                          <a:latin typeface="+mn-lt"/>
                          <a:ea typeface="+mn-ea"/>
                          <a:cs typeface="+mn-cs"/>
                        </a:rPr>
                      </a:br>
                      <a:r>
                        <a:rPr kumimoji="0" lang="en-GB" sz="1800" b="0" i="0" u="none" strike="noStrike" kern="1200" cap="none" normalizeH="0" baseline="0" dirty="0">
                          <a:ln>
                            <a:noFill/>
                          </a:ln>
                          <a:solidFill>
                            <a:schemeClr val="bg1"/>
                          </a:solidFill>
                          <a:effectLst/>
                          <a:latin typeface="+mn-lt"/>
                          <a:ea typeface="+mn-ea"/>
                          <a:cs typeface="+mn-cs"/>
                        </a:rPr>
                        <a:t>JAKi-naive MF</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800" b="0" i="0" u="none" strike="noStrike" kern="1200" cap="none" normalizeH="0" baseline="0" dirty="0">
                          <a:ln>
                            <a:noFill/>
                          </a:ln>
                          <a:solidFill>
                            <a:schemeClr val="bg1"/>
                          </a:solidFill>
                          <a:effectLst/>
                          <a:latin typeface="+mn-lt"/>
                          <a:ea typeface="+mn-ea"/>
                          <a:cs typeface="+mn-cs"/>
                        </a:rPr>
                        <a:t>SVR35, Wk 24: 68%</a:t>
                      </a:r>
                    </a:p>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800" b="0" i="0" u="none" strike="noStrike" kern="1200" cap="none" normalizeH="0" baseline="0" dirty="0">
                          <a:ln>
                            <a:noFill/>
                          </a:ln>
                          <a:solidFill>
                            <a:schemeClr val="bg1"/>
                          </a:solidFill>
                          <a:effectLst/>
                          <a:latin typeface="+mn-lt"/>
                          <a:ea typeface="+mn-ea"/>
                          <a:cs typeface="+mn-cs"/>
                        </a:rPr>
                        <a:t>TSS50, Wk 24: 56%</a:t>
                      </a:r>
                    </a:p>
                  </a:txBody>
                  <a:tcPr marL="121927" marR="121927" marT="45719" marB="45719"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US" sz="1800" b="0" i="0" u="none" strike="noStrike" cap="none" normalizeH="0" baseline="0" dirty="0">
                          <a:ln>
                            <a:noFill/>
                          </a:ln>
                          <a:solidFill>
                            <a:schemeClr val="bg2">
                              <a:lumMod val="10000"/>
                            </a:schemeClr>
                          </a:solidFill>
                          <a:effectLst/>
                          <a:latin typeface="+mn-lt"/>
                        </a:rPr>
                        <a:t>MANIFEST-2 (NCT04603495)</a:t>
                      </a:r>
                    </a:p>
                  </a:txBody>
                  <a:tcPr marL="121927" marR="121927" marT="45719" marB="45719"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800" b="0" i="0" u="none" strike="noStrike" kern="1200" cap="none" normalizeH="0" baseline="0" dirty="0">
                          <a:ln>
                            <a:noFill/>
                          </a:ln>
                          <a:solidFill>
                            <a:schemeClr val="bg1"/>
                          </a:solidFill>
                          <a:effectLst/>
                          <a:latin typeface="+mn-lt"/>
                          <a:ea typeface="+mn-ea"/>
                          <a:cs typeface="+mn-cs"/>
                        </a:rPr>
                        <a:t>JAKi-naive MF (SVR35)</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22932834"/>
                  </a:ext>
                </a:extLst>
              </a:tr>
              <a:tr h="4480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0" i="0" u="none" strike="noStrike" kern="1200" cap="none" normalizeH="0" baseline="0" dirty="0">
                          <a:ln>
                            <a:noFill/>
                          </a:ln>
                          <a:solidFill>
                            <a:schemeClr val="bg2">
                              <a:lumMod val="10000"/>
                            </a:schemeClr>
                          </a:solidFill>
                          <a:effectLst/>
                          <a:latin typeface="+mn-lt"/>
                          <a:ea typeface="+mn-ea"/>
                          <a:cs typeface="+mn-cs"/>
                        </a:rPr>
                        <a:t>Imetelstat</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800" b="0" i="0" u="none" strike="noStrike" kern="1200" cap="none" normalizeH="0" baseline="0" dirty="0">
                          <a:ln>
                            <a:noFill/>
                          </a:ln>
                          <a:solidFill>
                            <a:schemeClr val="bg1"/>
                          </a:solidFill>
                          <a:effectLst/>
                          <a:latin typeface="+mn-lt"/>
                          <a:ea typeface="+mn-ea"/>
                          <a:cs typeface="+mn-cs"/>
                        </a:rPr>
                        <a:t>Telomerase inhibitor</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800" b="0" i="0" u="none" strike="noStrike" kern="1200" cap="none" normalizeH="0" baseline="0" dirty="0">
                          <a:ln>
                            <a:noFill/>
                          </a:ln>
                          <a:solidFill>
                            <a:schemeClr val="bg1"/>
                          </a:solidFill>
                          <a:effectLst/>
                          <a:latin typeface="+mn-lt"/>
                          <a:ea typeface="+mn-ea"/>
                          <a:cs typeface="+mn-cs"/>
                        </a:rPr>
                        <a:t>IMBark: </a:t>
                      </a:r>
                      <a:br>
                        <a:rPr kumimoji="0" lang="en-GB" sz="1800" b="0" i="0" u="none" strike="noStrike" kern="1200" cap="none" normalizeH="0" baseline="0" dirty="0">
                          <a:ln>
                            <a:noFill/>
                          </a:ln>
                          <a:solidFill>
                            <a:schemeClr val="bg1"/>
                          </a:solidFill>
                          <a:effectLst/>
                          <a:latin typeface="+mn-lt"/>
                          <a:ea typeface="+mn-ea"/>
                          <a:cs typeface="+mn-cs"/>
                        </a:rPr>
                      </a:br>
                      <a:r>
                        <a:rPr kumimoji="0" lang="en-GB" sz="1800" b="0" i="0" u="none" strike="noStrike" kern="1200" cap="none" normalizeH="0" baseline="0" dirty="0">
                          <a:ln>
                            <a:noFill/>
                          </a:ln>
                          <a:solidFill>
                            <a:schemeClr val="bg1"/>
                          </a:solidFill>
                          <a:effectLst/>
                          <a:latin typeface="+mn-lt"/>
                          <a:ea typeface="+mn-ea"/>
                          <a:cs typeface="+mn-cs"/>
                        </a:rPr>
                        <a:t>MF R/R to JAKi</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800" b="0" i="0" u="none" strike="noStrike" kern="1200" cap="none" normalizeH="0" baseline="0" dirty="0">
                          <a:ln>
                            <a:noFill/>
                          </a:ln>
                          <a:solidFill>
                            <a:schemeClr val="bg1"/>
                          </a:solidFill>
                          <a:effectLst/>
                          <a:latin typeface="+mn-lt"/>
                          <a:ea typeface="+mn-ea"/>
                          <a:cs typeface="+mn-cs"/>
                        </a:rPr>
                        <a:t>Median OS: 28.1 mo</a:t>
                      </a:r>
                      <a:br>
                        <a:rPr kumimoji="0" lang="en-GB" sz="1800" b="0" i="0" u="none" strike="noStrike" kern="1200" cap="none" normalizeH="0" baseline="0" dirty="0">
                          <a:ln>
                            <a:noFill/>
                          </a:ln>
                          <a:solidFill>
                            <a:schemeClr val="bg1"/>
                          </a:solidFill>
                          <a:effectLst/>
                          <a:latin typeface="+mn-lt"/>
                          <a:ea typeface="+mn-ea"/>
                          <a:cs typeface="+mn-cs"/>
                        </a:rPr>
                      </a:br>
                      <a:r>
                        <a:rPr kumimoji="0" lang="en-GB" sz="1800" b="0" i="0" u="none" strike="noStrike" kern="1200" cap="none" normalizeH="0" baseline="0" dirty="0">
                          <a:ln>
                            <a:noFill/>
                          </a:ln>
                          <a:solidFill>
                            <a:schemeClr val="bg1"/>
                          </a:solidFill>
                          <a:effectLst/>
                          <a:latin typeface="+mn-lt"/>
                          <a:ea typeface="+mn-ea"/>
                          <a:cs typeface="+mn-cs"/>
                        </a:rPr>
                        <a:t>SVR35/TSS50, Wk 24: 10%/32%</a:t>
                      </a:r>
                    </a:p>
                  </a:txBody>
                  <a:tcPr marL="121927" marR="121927" marT="45719" marB="45719"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800" b="0" i="0" u="none" strike="noStrike" kern="1200" cap="none" normalizeH="0" baseline="0" dirty="0">
                          <a:ln>
                            <a:noFill/>
                          </a:ln>
                          <a:solidFill>
                            <a:schemeClr val="bg1"/>
                          </a:solidFill>
                          <a:effectLst/>
                          <a:latin typeface="+mn-lt"/>
                          <a:ea typeface="+mn-ea"/>
                          <a:cs typeface="+mn-cs"/>
                        </a:rPr>
                        <a:t>IMpactMF (NCT04576156)</a:t>
                      </a:r>
                    </a:p>
                  </a:txBody>
                  <a:tcPr marL="121927" marR="121927" marT="45719" marB="45719"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800" b="0" i="0" u="none" strike="noStrike" kern="1200" cap="none" normalizeH="0" baseline="0" dirty="0">
                          <a:ln>
                            <a:noFill/>
                          </a:ln>
                          <a:solidFill>
                            <a:schemeClr val="bg1"/>
                          </a:solidFill>
                          <a:effectLst/>
                          <a:latin typeface="+mn-lt"/>
                          <a:ea typeface="+mn-ea"/>
                          <a:cs typeface="+mn-cs"/>
                        </a:rPr>
                        <a:t>MF R/R to JAKi (OS)</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44805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800" b="0" kern="0" dirty="0">
                          <a:solidFill>
                            <a:srgbClr val="000000"/>
                          </a:solidFill>
                          <a:latin typeface="+mn-lt"/>
                        </a:rPr>
                        <a:t>Navtemadlin</a:t>
                      </a:r>
                      <a:endParaRPr kumimoji="0" lang="en-GB" sz="1800" b="0" i="0" u="none" strike="noStrike" kern="1200" cap="none" normalizeH="0" baseline="0" dirty="0">
                        <a:ln>
                          <a:noFill/>
                        </a:ln>
                        <a:solidFill>
                          <a:schemeClr val="bg2">
                            <a:lumMod val="10000"/>
                          </a:schemeClr>
                        </a:solidFill>
                        <a:effectLst/>
                        <a:latin typeface="+mn-lt"/>
                        <a:ea typeface="+mn-ea"/>
                        <a:cs typeface="+mn-cs"/>
                      </a:endParaRP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lang="en-US" sz="1800" b="0" kern="0" dirty="0">
                          <a:solidFill>
                            <a:srgbClr val="000000"/>
                          </a:solidFill>
                          <a:latin typeface="+mn-lt"/>
                        </a:rPr>
                        <a:t>MDM2 inhibitor</a:t>
                      </a:r>
                      <a:endParaRPr kumimoji="0" lang="en-GB" sz="1800" b="0" i="0" u="none" strike="noStrike" kern="1200" cap="none" normalizeH="0" baseline="0" dirty="0">
                        <a:ln>
                          <a:noFill/>
                        </a:ln>
                        <a:solidFill>
                          <a:schemeClr val="bg1"/>
                        </a:solidFill>
                        <a:effectLst/>
                        <a:latin typeface="+mn-lt"/>
                        <a:ea typeface="+mn-ea"/>
                        <a:cs typeface="+mn-cs"/>
                      </a:endParaRP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800" b="0" i="0" u="none" strike="noStrike" kern="1200" cap="none" normalizeH="0" baseline="0" dirty="0">
                          <a:ln>
                            <a:noFill/>
                          </a:ln>
                          <a:solidFill>
                            <a:schemeClr val="bg1"/>
                          </a:solidFill>
                          <a:effectLst/>
                          <a:latin typeface="+mn-lt"/>
                          <a:ea typeface="+mn-ea"/>
                          <a:cs typeface="+mn-cs"/>
                        </a:rPr>
                        <a:t>KRT-232-101: </a:t>
                      </a:r>
                      <a:br>
                        <a:rPr kumimoji="0" lang="en-GB" sz="1800" b="0" i="0" u="none" strike="noStrike" kern="1200" cap="none" normalizeH="0" baseline="0" dirty="0">
                          <a:ln>
                            <a:noFill/>
                          </a:ln>
                          <a:solidFill>
                            <a:schemeClr val="bg1"/>
                          </a:solidFill>
                          <a:effectLst/>
                          <a:latin typeface="+mn-lt"/>
                          <a:ea typeface="+mn-ea"/>
                          <a:cs typeface="+mn-cs"/>
                        </a:rPr>
                      </a:br>
                      <a:r>
                        <a:rPr kumimoji="0" lang="en-GB" sz="1800" b="0" i="0" u="none" strike="noStrike" kern="1200" cap="none" normalizeH="0" baseline="0" dirty="0">
                          <a:ln>
                            <a:noFill/>
                          </a:ln>
                          <a:solidFill>
                            <a:schemeClr val="bg1"/>
                          </a:solidFill>
                          <a:effectLst/>
                          <a:latin typeface="+mn-lt"/>
                          <a:ea typeface="+mn-ea"/>
                          <a:cs typeface="+mn-cs"/>
                        </a:rPr>
                        <a:t>MF R/R to JAKi</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800" b="0" i="0" u="none" strike="noStrike" kern="1200" cap="none" normalizeH="0" baseline="0" dirty="0">
                          <a:ln>
                            <a:noFill/>
                          </a:ln>
                          <a:solidFill>
                            <a:schemeClr val="bg1"/>
                          </a:solidFill>
                          <a:effectLst/>
                          <a:latin typeface="+mn-lt"/>
                          <a:ea typeface="+mn-ea"/>
                          <a:cs typeface="+mn-cs"/>
                        </a:rPr>
                        <a:t>SVR35, Wk 24: 16%</a:t>
                      </a:r>
                    </a:p>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800" b="0" i="0" u="none" strike="noStrike" kern="1200" cap="none" normalizeH="0" baseline="0" dirty="0">
                          <a:ln>
                            <a:noFill/>
                          </a:ln>
                          <a:solidFill>
                            <a:schemeClr val="bg1"/>
                          </a:solidFill>
                          <a:effectLst/>
                          <a:latin typeface="+mn-lt"/>
                          <a:ea typeface="+mn-ea"/>
                          <a:cs typeface="+mn-cs"/>
                        </a:rPr>
                        <a:t>TSS50, Wk 24: 30%</a:t>
                      </a:r>
                    </a:p>
                  </a:txBody>
                  <a:tcPr marL="121927" marR="121927" marT="45719" marB="45719"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800" b="0" i="0" u="none" strike="noStrike" kern="1200" cap="none" normalizeH="0" baseline="0" dirty="0">
                          <a:ln>
                            <a:noFill/>
                          </a:ln>
                          <a:solidFill>
                            <a:schemeClr val="bg1"/>
                          </a:solidFill>
                          <a:effectLst/>
                          <a:latin typeface="+mn-lt"/>
                          <a:ea typeface="+mn-ea"/>
                          <a:cs typeface="+mn-cs"/>
                        </a:rPr>
                        <a:t>BOREAS (NCT03662126)</a:t>
                      </a:r>
                    </a:p>
                  </a:txBody>
                  <a:tcPr marL="121927" marR="121927" marT="45719" marB="45719"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800" b="0" i="0" u="none" strike="noStrike" kern="1200" cap="none" normalizeH="0" baseline="0" dirty="0">
                          <a:ln>
                            <a:noFill/>
                          </a:ln>
                          <a:solidFill>
                            <a:schemeClr val="bg1"/>
                          </a:solidFill>
                          <a:effectLst/>
                          <a:latin typeface="+mn-lt"/>
                          <a:ea typeface="+mn-ea"/>
                          <a:cs typeface="+mn-cs"/>
                        </a:rPr>
                        <a:t>MF R/R with JAKi (SVR35)</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64946732"/>
                  </a:ext>
                </a:extLst>
              </a:tr>
            </a:tbl>
          </a:graphicData>
        </a:graphic>
      </p:graphicFrame>
      <p:sp>
        <p:nvSpPr>
          <p:cNvPr id="10" name="Text Box 15">
            <a:extLst>
              <a:ext uri="{FF2B5EF4-FFF2-40B4-BE49-F238E27FC236}">
                <a16:creationId xmlns:a16="http://schemas.microsoft.com/office/drawing/2014/main" id="{A1A7ED47-36DE-74B3-229B-6B59FFE141E3}"/>
              </a:ext>
            </a:extLst>
          </p:cNvPr>
          <p:cNvSpPr txBox="1">
            <a:spLocks noChangeArrowheads="1"/>
          </p:cNvSpPr>
          <p:nvPr/>
        </p:nvSpPr>
        <p:spPr bwMode="auto">
          <a:xfrm>
            <a:off x="412751" y="6204250"/>
            <a:ext cx="7853363"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1"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Passamonti. ASCO 2022. Abstr 7015. Yacoub. ASH 2022. Abstr 236. Mascarenhas. JCO. 2023:JCO2201972. </a:t>
            </a:r>
          </a:p>
          <a:p>
            <a:pPr marL="0" marR="0" lvl="0" indent="0" algn="l" defTabSz="914377"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1"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Mascarenhas. EHA 2020. Abstr EP1107. Verstovsek. Future Oncol. 2022;[Online].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1337339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0459A-28E7-003D-CD30-954ED06F4CE3}"/>
              </a:ext>
            </a:extLst>
          </p:cNvPr>
          <p:cNvSpPr>
            <a:spLocks noGrp="1"/>
          </p:cNvSpPr>
          <p:nvPr>
            <p:ph type="title"/>
          </p:nvPr>
        </p:nvSpPr>
        <p:spPr/>
        <p:txBody>
          <a:bodyPr/>
          <a:lstStyle/>
          <a:p>
            <a:r>
              <a:rPr lang="en-US" dirty="0"/>
              <a:t>Contemporary Management of </a:t>
            </a:r>
            <a:br>
              <a:rPr lang="en-US" dirty="0"/>
            </a:br>
            <a:r>
              <a:rPr lang="en-US" dirty="0"/>
              <a:t>Polycythemia Vera</a:t>
            </a:r>
          </a:p>
        </p:txBody>
      </p:sp>
    </p:spTree>
    <p:extLst>
      <p:ext uri="{BB962C8B-B14F-4D97-AF65-F5344CB8AC3E}">
        <p14:creationId xmlns:p14="http://schemas.microsoft.com/office/powerpoint/2010/main" val="35799602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cs typeface="Calibri" panose="020F0502020204030204" pitchFamily="34" charset="0"/>
              </a:rPr>
              <a:t>PV Diagnostic Criteria</a:t>
            </a:r>
          </a:p>
        </p:txBody>
      </p:sp>
      <p:graphicFrame>
        <p:nvGraphicFramePr>
          <p:cNvPr id="15" name="Group 32">
            <a:extLst>
              <a:ext uri="{FF2B5EF4-FFF2-40B4-BE49-F238E27FC236}">
                <a16:creationId xmlns:a16="http://schemas.microsoft.com/office/drawing/2014/main" id="{F41754CA-6FCD-4903-9AC7-A9AE1B9752DE}"/>
              </a:ext>
            </a:extLst>
          </p:cNvPr>
          <p:cNvGraphicFramePr>
            <a:graphicFrameLocks noGrp="1"/>
          </p:cNvGraphicFramePr>
          <p:nvPr>
            <p:extLst>
              <p:ext uri="{D42A27DB-BD31-4B8C-83A1-F6EECF244321}">
                <p14:modId xmlns:p14="http://schemas.microsoft.com/office/powerpoint/2010/main" val="4140693822"/>
              </p:ext>
            </p:extLst>
          </p:nvPr>
        </p:nvGraphicFramePr>
        <p:xfrm>
          <a:off x="609944" y="1523554"/>
          <a:ext cx="10872444" cy="3383352"/>
        </p:xfrm>
        <a:graphic>
          <a:graphicData uri="http://schemas.openxmlformats.org/drawingml/2006/table">
            <a:tbl>
              <a:tblPr/>
              <a:tblGrid>
                <a:gridCol w="10872444">
                  <a:extLst>
                    <a:ext uri="{9D8B030D-6E8A-4147-A177-3AD203B41FA5}">
                      <a16:colId xmlns:a16="http://schemas.microsoft.com/office/drawing/2014/main" val="2189854853"/>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Requirement for Diagnosis</a:t>
                      </a:r>
                    </a:p>
                  </a:txBody>
                  <a:tcPr marL="121920" marR="121920" marT="60960" marB="60960">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1"/>
                  </a:ext>
                </a:extLst>
              </a:tr>
              <a:tr h="0">
                <a:tc>
                  <a:txBody>
                    <a:bodyPr/>
                    <a:lstStyle/>
                    <a:p>
                      <a:pPr marL="574675" marR="0" lvl="0" indent="-461963" algn="l" defTabSz="914400" rtl="0" eaLnBrk="1" fontAlgn="base" latinLnBrk="0" hangingPunct="1">
                        <a:lnSpc>
                          <a:spcPct val="100000"/>
                        </a:lnSpc>
                        <a:spcBef>
                          <a:spcPct val="0"/>
                        </a:spcBef>
                        <a:spcAft>
                          <a:spcPct val="0"/>
                        </a:spcAft>
                        <a:buClr>
                          <a:srgbClr val="000000"/>
                        </a:buClr>
                        <a:buSzTx/>
                        <a:buFont typeface="Wingdings" panose="05000000000000000000" pitchFamily="2" charset="2"/>
                        <a:buChar char="§"/>
                        <a:tabLst/>
                        <a:defRPr/>
                      </a:pPr>
                      <a:r>
                        <a:rPr kumimoji="0" lang="en-US" sz="1800" b="1" i="0" u="none" strike="noStrike" kern="1200" cap="none" normalizeH="0" baseline="0" noProof="0" dirty="0">
                          <a:ln>
                            <a:noFill/>
                          </a:ln>
                          <a:solidFill>
                            <a:schemeClr val="accent3"/>
                          </a:solidFill>
                          <a:effectLst/>
                          <a:latin typeface="Calibri" panose="020F0502020204030204" pitchFamily="34" charset="0"/>
                          <a:ea typeface="+mn-ea"/>
                          <a:cs typeface="+mn-cs"/>
                        </a:rPr>
                        <a:t>All 3 major criteria </a:t>
                      </a:r>
                      <a:r>
                        <a:rPr kumimoji="0" lang="en-US" sz="1800" b="1" i="1" u="none" strike="noStrike" kern="1200" cap="none" normalizeH="0" baseline="0" noProof="0" dirty="0">
                          <a:ln>
                            <a:noFill/>
                          </a:ln>
                          <a:solidFill>
                            <a:schemeClr val="accent3"/>
                          </a:solidFill>
                          <a:effectLst/>
                          <a:latin typeface="Calibri" panose="020F0502020204030204" pitchFamily="34" charset="0"/>
                          <a:ea typeface="+mn-ea"/>
                          <a:cs typeface="+mn-cs"/>
                        </a:rPr>
                        <a:t>or</a:t>
                      </a:r>
                      <a:r>
                        <a:rPr kumimoji="0" lang="en-US" sz="1800" b="1" i="0" u="none" strike="noStrike" kern="1200" cap="none" normalizeH="0" baseline="0" noProof="0" dirty="0">
                          <a:ln>
                            <a:noFill/>
                          </a:ln>
                          <a:solidFill>
                            <a:schemeClr val="accent3"/>
                          </a:solidFill>
                          <a:effectLst/>
                          <a:latin typeface="Calibri" panose="020F0502020204030204" pitchFamily="34" charset="0"/>
                          <a:ea typeface="+mn-ea"/>
                          <a:cs typeface="+mn-cs"/>
                        </a:rPr>
                        <a:t> first 2 major criteria and the minor criterion</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0827592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Major Criteria</a:t>
                      </a:r>
                    </a:p>
                  </a:txBody>
                  <a:tcPr marL="121920" marR="121920" marT="60960" marB="60960">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2"/>
                  </a:ext>
                </a:extLst>
              </a:tr>
              <a:tr h="0">
                <a:tc>
                  <a:txBody>
                    <a:bodyPr/>
                    <a:lstStyle/>
                    <a:p>
                      <a:pPr marL="569913" marR="0" lvl="0" indent="-457200" algn="l" defTabSz="914400" rtl="0" eaLnBrk="1" fontAlgn="base" latinLnBrk="0" hangingPunct="1">
                        <a:lnSpc>
                          <a:spcPct val="100000"/>
                        </a:lnSpc>
                        <a:spcBef>
                          <a:spcPct val="0"/>
                        </a:spcBef>
                        <a:spcAft>
                          <a:spcPct val="0"/>
                        </a:spcAft>
                        <a:buClr>
                          <a:srgbClr val="000000"/>
                        </a:buClr>
                        <a:buSzTx/>
                        <a:buFont typeface="+mj-lt"/>
                        <a:buAutoNum type="arabicPeriod"/>
                        <a:tabLst/>
                        <a:defRPr/>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Hgb &gt;16.5 g/dL or Hct &gt;49% (men); Hgb &gt;16.0 g/dL or Hct &gt;48% (women); or increased red cell mass </a:t>
                      </a:r>
                    </a:p>
                    <a:p>
                      <a:pPr marL="569913" marR="0" lvl="0" indent="-457200" algn="l" defTabSz="914400" rtl="0" eaLnBrk="1" fontAlgn="base" latinLnBrk="0" hangingPunct="1">
                        <a:lnSpc>
                          <a:spcPct val="100000"/>
                        </a:lnSpc>
                        <a:spcBef>
                          <a:spcPct val="0"/>
                        </a:spcBef>
                        <a:spcAft>
                          <a:spcPct val="0"/>
                        </a:spcAft>
                        <a:buClr>
                          <a:srgbClr val="000000"/>
                        </a:buClr>
                        <a:buSzTx/>
                        <a:buFont typeface="+mj-lt"/>
                        <a:buAutoNum type="arabicPeriod"/>
                        <a:tabLst/>
                        <a:defRPr/>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BM biopsy* showing hypercellularity for age with trilineage growth (panmyelosis) including prominent erythroid, granulocytic, and megakaryocytic proliferation with pleomorphic mature megakaryocytes (differences in size)</a:t>
                      </a:r>
                    </a:p>
                    <a:p>
                      <a:pPr marL="569913" marR="0" lvl="0" indent="-457200" algn="l" defTabSz="914400" rtl="0" eaLnBrk="1" fontAlgn="base" latinLnBrk="0" hangingPunct="1">
                        <a:lnSpc>
                          <a:spcPct val="100000"/>
                        </a:lnSpc>
                        <a:spcBef>
                          <a:spcPct val="0"/>
                        </a:spcBef>
                        <a:spcAft>
                          <a:spcPct val="0"/>
                        </a:spcAft>
                        <a:buClr>
                          <a:srgbClr val="000000"/>
                        </a:buClr>
                        <a:buSzTx/>
                        <a:buFont typeface="+mj-lt"/>
                        <a:buAutoNum type="arabicPeriod"/>
                        <a:tabLst/>
                        <a:defRPr/>
                      </a:pPr>
                      <a:r>
                        <a:rPr kumimoji="0" lang="en-US" sz="1800" b="0" i="1"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JAK2</a:t>
                      </a: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 V617F or </a:t>
                      </a:r>
                      <a:r>
                        <a:rPr kumimoji="0" lang="en-US" sz="1800" b="0" i="1"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JAK2</a:t>
                      </a: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 exon 12 mutation</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348767791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Minor Criterion</a:t>
                      </a:r>
                    </a:p>
                  </a:txBody>
                  <a:tcPr marL="121920" marR="121920" marT="60960" marB="60960">
                    <a:lnL w="12700" cmpd="sng">
                      <a:noFill/>
                      <a:prstDash val="solid"/>
                    </a:lnL>
                    <a:lnR w="12700" cmpd="sng">
                      <a:noFill/>
                      <a:prstDash val="solid"/>
                    </a:lnR>
                    <a:lnT w="12700" cmpd="sng">
                      <a:noFill/>
                      <a:prstDash val="solid"/>
                    </a:lnT>
                    <a:lnB w="12700" cmpd="sng">
                      <a:noFill/>
                      <a:prstDash val="soli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3"/>
                  </a:ext>
                </a:extLst>
              </a:tr>
              <a:tr h="0">
                <a:tc>
                  <a:txBody>
                    <a:bodyPr/>
                    <a:lstStyle/>
                    <a:p>
                      <a:pPr marL="569913" marR="0" lvl="0" indent="-457200" algn="l" defTabSz="914400" rtl="0" eaLnBrk="1" fontAlgn="base" latinLnBrk="0" hangingPunct="1">
                        <a:lnSpc>
                          <a:spcPct val="100000"/>
                        </a:lnSpc>
                        <a:spcBef>
                          <a:spcPct val="0"/>
                        </a:spcBef>
                        <a:spcAft>
                          <a:spcPct val="0"/>
                        </a:spcAft>
                        <a:buClr>
                          <a:srgbClr val="000000"/>
                        </a:buClr>
                        <a:buSzTx/>
                        <a:buFont typeface="+mj-lt"/>
                        <a:buAutoNum type="arabicPeriod"/>
                        <a:tabLst/>
                        <a:defRPr/>
                      </a:pPr>
                      <a:r>
                        <a:rPr kumimoji="0" lang="en-US" sz="1800" b="0" i="0" u="none" strike="noStrike" kern="1200" cap="none" normalizeH="0" baseline="0" noProof="0" dirty="0">
                          <a:ln>
                            <a:noFill/>
                          </a:ln>
                          <a:solidFill>
                            <a:schemeClr val="bg2">
                              <a:lumMod val="10000"/>
                            </a:schemeClr>
                          </a:solidFill>
                          <a:effectLst/>
                          <a:latin typeface="Calibri" panose="020F0502020204030204" pitchFamily="34" charset="0"/>
                          <a:ea typeface="+mn-ea"/>
                          <a:cs typeface="+mn-cs"/>
                        </a:rPr>
                        <a:t>Subnormal serum EPO level</a:t>
                      </a:r>
                    </a:p>
                  </a:txBody>
                  <a:tcPr marL="121881" marR="121881" marT="45732" marB="45732"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prstDash val="soli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73523951"/>
                  </a:ext>
                </a:extLst>
              </a:tr>
            </a:tbl>
          </a:graphicData>
        </a:graphic>
      </p:graphicFrame>
      <p:sp>
        <p:nvSpPr>
          <p:cNvPr id="3" name="Text Box 11">
            <a:extLst>
              <a:ext uri="{FF2B5EF4-FFF2-40B4-BE49-F238E27FC236}">
                <a16:creationId xmlns:a16="http://schemas.microsoft.com/office/drawing/2014/main" id="{4C5EFA53-EF2A-DCBB-0057-5458D4065B4D}"/>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Arber. Blood. 2022;140:1200. Thiele. Am J Hematol. 2023;98:166.</a:t>
            </a:r>
          </a:p>
        </p:txBody>
      </p:sp>
      <p:sp>
        <p:nvSpPr>
          <p:cNvPr id="5" name="Text Box 11">
            <a:extLst>
              <a:ext uri="{FF2B5EF4-FFF2-40B4-BE49-F238E27FC236}">
                <a16:creationId xmlns:a16="http://schemas.microsoft.com/office/drawing/2014/main" id="{EA2E9039-53D0-874B-4B60-FF96ACE08E21}"/>
              </a:ext>
            </a:extLst>
          </p:cNvPr>
          <p:cNvSpPr txBox="1">
            <a:spLocks noChangeArrowheads="1"/>
          </p:cNvSpPr>
          <p:nvPr/>
        </p:nvSpPr>
        <p:spPr bwMode="auto">
          <a:xfrm>
            <a:off x="536187" y="4920863"/>
            <a:ext cx="1087244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auto" latinLnBrk="0" hangingPunct="1">
              <a:lnSpc>
                <a:spcPct val="100000"/>
              </a:lnSpc>
              <a:spcBef>
                <a:spcPct val="0"/>
              </a:spcBef>
              <a:spcAft>
                <a:spcPct val="0"/>
              </a:spcAft>
              <a:buClrTx/>
              <a:buSzTx/>
              <a:buFontTx/>
              <a:buNone/>
              <a:tabLst/>
              <a:defRPr/>
            </a:pPr>
            <a:r>
              <a:rPr lang="en-US" sz="1400" i="0" dirty="0">
                <a:solidFill>
                  <a:srgbClr val="1A1A1A"/>
                </a:solidFill>
                <a:effectLst/>
                <a:latin typeface="+mn-lt"/>
              </a:rPr>
              <a:t>*BM biopsy may not be required if sustained absolute erythrocytosis (Hgb &gt;18.5 g/dL [men] or &gt;16.5 g/dL [women] and Hct &gt;55.5% [men] or &gt;49.5% [women]) with </a:t>
            </a:r>
            <a:r>
              <a:rPr lang="en-US" sz="1400" i="1" dirty="0">
                <a:solidFill>
                  <a:srgbClr val="1A1A1A"/>
                </a:solidFill>
                <a:effectLst/>
                <a:latin typeface="+mn-lt"/>
              </a:rPr>
              <a:t>JAK2</a:t>
            </a:r>
            <a:r>
              <a:rPr lang="en-US" sz="1400" i="0" dirty="0">
                <a:solidFill>
                  <a:srgbClr val="1A1A1A"/>
                </a:solidFill>
                <a:effectLst/>
                <a:latin typeface="+mn-lt"/>
              </a:rPr>
              <a:t> V617F or </a:t>
            </a:r>
            <a:r>
              <a:rPr lang="en-US" sz="1400" i="1" dirty="0">
                <a:solidFill>
                  <a:srgbClr val="1A1A1A"/>
                </a:solidFill>
                <a:effectLst/>
                <a:latin typeface="+mn-lt"/>
              </a:rPr>
              <a:t>JAK2</a:t>
            </a:r>
            <a:r>
              <a:rPr lang="en-US" sz="1400" i="0" dirty="0">
                <a:solidFill>
                  <a:srgbClr val="1A1A1A"/>
                </a:solidFill>
                <a:effectLst/>
                <a:latin typeface="+mn-lt"/>
              </a:rPr>
              <a:t> exon 12 mutation.</a:t>
            </a:r>
            <a:endParaRPr kumimoji="0" lang="en-US" altLang="en-US" sz="1400" i="0" u="none" strike="noStrike" kern="1200" cap="none" spc="0" normalizeH="0" baseline="0" noProof="0" dirty="0">
              <a:ln>
                <a:noFill/>
              </a:ln>
              <a:solidFill>
                <a:srgbClr val="455560"/>
              </a:solidFill>
              <a:effectLst/>
              <a:uLnTx/>
              <a:uFillTx/>
              <a:latin typeface="+mn-lt"/>
              <a:cs typeface="Arial" panose="020B0604020202020204" pitchFamily="34" charset="0"/>
            </a:endParaRPr>
          </a:p>
        </p:txBody>
      </p:sp>
    </p:spTree>
    <p:extLst>
      <p:ext uri="{BB962C8B-B14F-4D97-AF65-F5344CB8AC3E}">
        <p14:creationId xmlns:p14="http://schemas.microsoft.com/office/powerpoint/2010/main" val="13643831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p:cNvSpPr/>
          <p:nvPr/>
        </p:nvSpPr>
        <p:spPr bwMode="auto">
          <a:xfrm>
            <a:off x="4602780" y="4355614"/>
            <a:ext cx="3300871" cy="1660701"/>
          </a:xfrm>
          <a:prstGeom prst="rect">
            <a:avLst/>
          </a:prstGeom>
          <a:solidFill>
            <a:schemeClr val="accent1"/>
          </a:solidFill>
          <a:ln w="9525" cap="flat" cmpd="sng" algn="ctr">
            <a:solidFill>
              <a:schemeClr val="bg1"/>
            </a:solidFill>
            <a:prstDash val="solid"/>
            <a:round/>
            <a:headEnd type="none" w="med" len="med"/>
            <a:tailEnd type="none" w="med" len="med"/>
          </a:ln>
          <a:effectLst/>
        </p:spPr>
        <p:txBody>
          <a:bodyPr vert="horz" wrap="square" lIns="121807" tIns="60904" rIns="121807" bIns="60904" numCol="1" rtlCol="0" anchor="t" anchorCtr="0" compatLnSpc="1">
            <a:prstTxWarp prst="textNoShape">
              <a:avLst/>
            </a:prstTxWarp>
          </a:bodyPr>
          <a:lstStyle/>
          <a:p>
            <a:pPr marL="0" marR="0" lvl="0" indent="0" algn="ctr" defTabSz="1218072"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effectLst/>
                <a:uLnTx/>
                <a:uFillTx/>
                <a:latin typeface="Calibri"/>
                <a:ea typeface="ＭＳ Ｐゴシック" pitchFamily="-72" charset="-128"/>
                <a:cs typeface="ＭＳ Ｐゴシック" pitchFamily="-72" charset="-128"/>
              </a:rPr>
              <a:t>Initial Cytoreductive Therapy</a:t>
            </a:r>
          </a:p>
          <a:p>
            <a:pPr marL="380648" marR="0" lvl="0" indent="-380648" algn="l" defTabSz="1218072"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000" b="0" i="0" u="none" strike="noStrike" kern="1200" cap="none" spc="0" normalizeH="0" baseline="0" noProof="0" dirty="0">
                <a:ln>
                  <a:noFill/>
                </a:ln>
                <a:effectLst/>
                <a:uLnTx/>
                <a:uFillTx/>
                <a:latin typeface="Calibri"/>
                <a:ea typeface="ＭＳ Ｐゴシック" pitchFamily="-72" charset="-128"/>
                <a:cs typeface="ＭＳ Ｐゴシック" pitchFamily="-72" charset="-128"/>
              </a:rPr>
              <a:t>Hydroxyurea</a:t>
            </a:r>
          </a:p>
          <a:p>
            <a:pPr marL="380648" marR="0" lvl="0" indent="-380648" algn="l" defTabSz="1218072"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000" b="0" i="0" u="none" strike="noStrike" kern="1200" cap="none" spc="0" normalizeH="0" baseline="0" noProof="0" dirty="0">
                <a:ln>
                  <a:noFill/>
                </a:ln>
                <a:effectLst/>
                <a:uLnTx/>
                <a:uFillTx/>
                <a:latin typeface="Calibri"/>
                <a:ea typeface="ＭＳ Ｐゴシック" pitchFamily="-72" charset="-128"/>
                <a:cs typeface="ＭＳ Ｐゴシック" pitchFamily="-72" charset="-128"/>
              </a:rPr>
              <a:t>Peginterferon alfa-2a</a:t>
            </a:r>
          </a:p>
          <a:p>
            <a:pPr marL="380648" marR="0" lvl="0" indent="-380648" algn="l" defTabSz="1218072"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000" b="0" i="0" u="none" strike="noStrike" kern="1200" cap="none" spc="0" normalizeH="0" baseline="0" noProof="0" dirty="0">
                <a:ln>
                  <a:noFill/>
                </a:ln>
                <a:effectLst/>
                <a:uLnTx/>
                <a:uFillTx/>
                <a:latin typeface="Calibri"/>
                <a:ea typeface="ＭＳ Ｐゴシック" pitchFamily="-72" charset="-128"/>
                <a:cs typeface="ＭＳ Ｐゴシック" pitchFamily="-72" charset="-128"/>
              </a:rPr>
              <a:t>Ropeginterferon alfa-2b</a:t>
            </a:r>
          </a:p>
        </p:txBody>
      </p:sp>
      <p:sp>
        <p:nvSpPr>
          <p:cNvPr id="12" name="TextBox 11">
            <a:extLst>
              <a:ext uri="{FF2B5EF4-FFF2-40B4-BE49-F238E27FC236}">
                <a16:creationId xmlns:a16="http://schemas.microsoft.com/office/drawing/2014/main" id="{712B258E-C2C9-4A1C-8C1D-289CE9BE58C4}"/>
              </a:ext>
            </a:extLst>
          </p:cNvPr>
          <p:cNvSpPr txBox="1"/>
          <p:nvPr/>
        </p:nvSpPr>
        <p:spPr>
          <a:xfrm>
            <a:off x="1172024" y="4714069"/>
            <a:ext cx="1912498" cy="1015663"/>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alibri"/>
                <a:ea typeface="+mn-ea"/>
                <a:cs typeface="+mn-cs"/>
              </a:rPr>
              <a:t>Inadequate symptom control</a:t>
            </a:r>
          </a:p>
        </p:txBody>
      </p:sp>
      <p:sp>
        <p:nvSpPr>
          <p:cNvPr id="26" name="TextBox 25">
            <a:extLst>
              <a:ext uri="{FF2B5EF4-FFF2-40B4-BE49-F238E27FC236}">
                <a16:creationId xmlns:a16="http://schemas.microsoft.com/office/drawing/2014/main" id="{4ADAD863-8AFE-4B6F-8316-1D5335AF3547}"/>
              </a:ext>
            </a:extLst>
          </p:cNvPr>
          <p:cNvSpPr txBox="1"/>
          <p:nvPr/>
        </p:nvSpPr>
        <p:spPr>
          <a:xfrm>
            <a:off x="16537" y="1449418"/>
            <a:ext cx="7955526" cy="400110"/>
          </a:xfrm>
          <a:prstGeom prst="rect">
            <a:avLst/>
          </a:prstGeom>
          <a:noFill/>
        </p:spPr>
        <p:txBody>
          <a:bodyPr wrap="square" rtlCol="0">
            <a:spAutoFit/>
          </a:bodyPr>
          <a:lstStyle/>
          <a:p>
            <a:pPr marL="0" marR="0" lvl="0" indent="0" algn="ctr" defTabSz="1218072"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chemeClr val="accent1"/>
                </a:solidFill>
                <a:effectLst/>
                <a:uLnTx/>
                <a:uFillTx/>
                <a:latin typeface="Calibri"/>
                <a:ea typeface="ＭＳ Ｐゴシック" charset="0"/>
                <a:cs typeface="+mn-cs"/>
              </a:rPr>
              <a:t>ASA + phlebotomy to keep hematocrit &lt;45% </a:t>
            </a:r>
          </a:p>
        </p:txBody>
      </p:sp>
      <p:sp>
        <p:nvSpPr>
          <p:cNvPr id="36" name="Rectangle 35">
            <a:extLst>
              <a:ext uri="{FF2B5EF4-FFF2-40B4-BE49-F238E27FC236}">
                <a16:creationId xmlns:a16="http://schemas.microsoft.com/office/drawing/2014/main" id="{DEA582DB-2A94-4108-AA66-9524442A451E}"/>
              </a:ext>
            </a:extLst>
          </p:cNvPr>
          <p:cNvSpPr/>
          <p:nvPr/>
        </p:nvSpPr>
        <p:spPr bwMode="auto">
          <a:xfrm>
            <a:off x="8501220" y="4355614"/>
            <a:ext cx="3216090" cy="1660697"/>
          </a:xfrm>
          <a:prstGeom prst="rect">
            <a:avLst/>
          </a:prstGeom>
          <a:solidFill>
            <a:schemeClr val="accent3"/>
          </a:solidFill>
          <a:ln w="9525" cap="flat" cmpd="sng" algn="ctr">
            <a:solidFill>
              <a:schemeClr val="bg1"/>
            </a:solidFill>
            <a:prstDash val="solid"/>
            <a:round/>
            <a:headEnd type="none" w="med" len="med"/>
            <a:tailEnd type="none" w="med" len="med"/>
          </a:ln>
          <a:effectLst/>
        </p:spPr>
        <p:txBody>
          <a:bodyPr vert="horz" wrap="square" lIns="121807" tIns="60904" rIns="121807" bIns="60904" numCol="1" rtlCol="0" anchor="t" anchorCtr="0" compatLnSpc="1">
            <a:prstTxWarp prst="textNoShape">
              <a:avLst/>
            </a:prstTxWarp>
          </a:bodyPr>
          <a:lstStyle/>
          <a:p>
            <a:pPr marL="0" marR="0" lvl="0" indent="0" algn="ctr" defTabSz="1218072" rtl="0" eaLnBrk="0" fontAlgn="base" latinLnBrk="0" hangingPunct="0">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effectLst/>
                <a:uLnTx/>
                <a:uFillTx/>
                <a:latin typeface="Calibri"/>
                <a:ea typeface="ＭＳ Ｐゴシック" pitchFamily="-72" charset="-128"/>
                <a:cs typeface="ＭＳ Ｐゴシック" pitchFamily="-72" charset="-128"/>
              </a:rPr>
              <a:t>Second Line</a:t>
            </a:r>
          </a:p>
          <a:p>
            <a:pPr marL="380648" marR="0" lvl="0" indent="-380648" algn="l" defTabSz="1218072"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000" b="0" i="0" u="none" strike="noStrike" kern="1200" cap="none" spc="0" normalizeH="0" baseline="0" noProof="0" dirty="0">
                <a:ln>
                  <a:noFill/>
                </a:ln>
                <a:effectLst/>
                <a:uLnTx/>
                <a:uFillTx/>
                <a:latin typeface="Calibri"/>
                <a:ea typeface="ＭＳ Ｐゴシック" pitchFamily="-72" charset="-128"/>
                <a:cs typeface="ＭＳ Ｐゴシック" pitchFamily="-72" charset="-128"/>
              </a:rPr>
              <a:t>Ruxolitinib</a:t>
            </a:r>
          </a:p>
          <a:p>
            <a:pPr marL="380648" marR="0" lvl="0" indent="-380648" algn="l" defTabSz="1218072"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000" b="0" i="0" u="none" strike="noStrike" kern="1200" cap="none" spc="0" normalizeH="0" baseline="0" noProof="0" dirty="0">
                <a:ln>
                  <a:noFill/>
                </a:ln>
                <a:effectLst/>
                <a:uLnTx/>
                <a:uFillTx/>
                <a:latin typeface="Calibri"/>
                <a:ea typeface="ＭＳ Ｐゴシック" pitchFamily="-72" charset="-128"/>
                <a:cs typeface="ＭＳ Ｐゴシック" pitchFamily="-72" charset="-128"/>
              </a:rPr>
              <a:t>Peginterferon alfa-2a</a:t>
            </a:r>
          </a:p>
          <a:p>
            <a:pPr marL="380648" marR="0" lvl="0" indent="-380648" algn="l" defTabSz="1218072"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000" b="0" i="0" u="none" strike="noStrike" kern="1200" cap="none" spc="0" normalizeH="0" baseline="0" noProof="0" dirty="0">
                <a:ln>
                  <a:noFill/>
                </a:ln>
                <a:effectLst/>
                <a:uLnTx/>
                <a:uFillTx/>
                <a:latin typeface="Calibri"/>
                <a:ea typeface="ＭＳ Ｐゴシック" pitchFamily="-72" charset="-128"/>
                <a:cs typeface="ＭＳ Ｐゴシック" pitchFamily="-72" charset="-128"/>
              </a:rPr>
              <a:t>Ropeginterferon alfa-2b</a:t>
            </a:r>
          </a:p>
          <a:p>
            <a:pPr marL="380648" marR="0" lvl="0" indent="-380648" algn="l" defTabSz="1218072"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US" sz="2000" b="0" i="0" u="none" strike="noStrike" kern="1200" cap="none" spc="0" normalizeH="0" baseline="0" noProof="0" dirty="0">
                <a:ln>
                  <a:noFill/>
                </a:ln>
                <a:effectLst/>
                <a:uLnTx/>
                <a:uFillTx/>
                <a:latin typeface="Calibri"/>
                <a:ea typeface="ＭＳ Ｐゴシック" pitchFamily="-72" charset="-128"/>
                <a:cs typeface="ＭＳ Ｐゴシック" pitchFamily="-72" charset="-128"/>
              </a:rPr>
              <a:t>Hydroxyurea</a:t>
            </a:r>
          </a:p>
        </p:txBody>
      </p:sp>
      <p:sp>
        <p:nvSpPr>
          <p:cNvPr id="2" name="Title 1">
            <a:extLst>
              <a:ext uri="{FF2B5EF4-FFF2-40B4-BE49-F238E27FC236}">
                <a16:creationId xmlns:a16="http://schemas.microsoft.com/office/drawing/2014/main" id="{88736FD5-764C-1DF0-7D6E-DE8AC13FF1F0}"/>
              </a:ext>
            </a:extLst>
          </p:cNvPr>
          <p:cNvSpPr>
            <a:spLocks noGrp="1"/>
          </p:cNvSpPr>
          <p:nvPr>
            <p:ph type="title"/>
          </p:nvPr>
        </p:nvSpPr>
        <p:spPr/>
        <p:txBody>
          <a:bodyPr/>
          <a:lstStyle/>
          <a:p>
            <a:r>
              <a:rPr lang="en-US" dirty="0"/>
              <a:t>Treatment of PV: Conventional Risk Model</a:t>
            </a:r>
          </a:p>
        </p:txBody>
      </p:sp>
      <p:sp>
        <p:nvSpPr>
          <p:cNvPr id="8" name="Text Box 15">
            <a:extLst>
              <a:ext uri="{FF2B5EF4-FFF2-40B4-BE49-F238E27FC236}">
                <a16:creationId xmlns:a16="http://schemas.microsoft.com/office/drawing/2014/main" id="{96800BEC-BAA1-8951-8A2E-0A72987941B9}"/>
              </a:ext>
            </a:extLst>
          </p:cNvPr>
          <p:cNvSpPr txBox="1">
            <a:spLocks noChangeArrowheads="1"/>
          </p:cNvSpPr>
          <p:nvPr/>
        </p:nvSpPr>
        <p:spPr bwMode="auto">
          <a:xfrm>
            <a:off x="310587" y="6388915"/>
            <a:ext cx="7955526"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NCCN. Clinical practice guidelines in oncology: myeloproliferative neoplasms. v.1.2023. nccn.org. </a:t>
            </a:r>
          </a:p>
        </p:txBody>
      </p:sp>
      <p:sp>
        <p:nvSpPr>
          <p:cNvPr id="9" name="TextBox 8">
            <a:extLst>
              <a:ext uri="{FF2B5EF4-FFF2-40B4-BE49-F238E27FC236}">
                <a16:creationId xmlns:a16="http://schemas.microsoft.com/office/drawing/2014/main" id="{DC9C27CC-F7A9-8189-FEF4-706AEA9572BE}"/>
              </a:ext>
            </a:extLst>
          </p:cNvPr>
          <p:cNvSpPr txBox="1"/>
          <p:nvPr/>
        </p:nvSpPr>
        <p:spPr bwMode="auto">
          <a:xfrm>
            <a:off x="521299" y="2059035"/>
            <a:ext cx="6986910" cy="484700"/>
          </a:xfrm>
          <a:prstGeom prst="rect">
            <a:avLst/>
          </a:prstGeom>
          <a:noFill/>
          <a:ln>
            <a:solidFill>
              <a:schemeClr val="bg1"/>
            </a:solidFill>
          </a:ln>
        </p:spPr>
        <p:txBody>
          <a:bodyPr wrap="square" rtlCol="0">
            <a:no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2400" b="0" i="0" u="none" strike="noStrike" kern="1200" cap="none" spc="0" normalizeH="0" baseline="0" noProof="0" dirty="0">
                <a:ln>
                  <a:noFill/>
                </a:ln>
                <a:solidFill>
                  <a:schemeClr val="bg1"/>
                </a:solidFill>
                <a:effectLst/>
                <a:uLnTx/>
                <a:uFillTx/>
                <a:latin typeface="Calibri"/>
                <a:ea typeface="+mn-ea"/>
                <a:cs typeface="+mn-cs"/>
              </a:rPr>
              <a:t>Age &gt;60 yr and/or prior thrombotic event</a:t>
            </a:r>
          </a:p>
        </p:txBody>
      </p:sp>
      <p:cxnSp>
        <p:nvCxnSpPr>
          <p:cNvPr id="10" name="Straight Connector 9">
            <a:extLst>
              <a:ext uri="{FF2B5EF4-FFF2-40B4-BE49-F238E27FC236}">
                <a16:creationId xmlns:a16="http://schemas.microsoft.com/office/drawing/2014/main" id="{5719EA5C-923C-E46E-9CA3-00C69579CB90}"/>
              </a:ext>
            </a:extLst>
          </p:cNvPr>
          <p:cNvCxnSpPr>
            <a:cxnSpLocks/>
            <a:stCxn id="9" idx="2"/>
          </p:cNvCxnSpPr>
          <p:nvPr/>
        </p:nvCxnSpPr>
        <p:spPr bwMode="auto">
          <a:xfrm>
            <a:off x="4014754" y="2543735"/>
            <a:ext cx="0" cy="512568"/>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BCD5CB5C-27DD-499C-576A-3E93B91CEEE6}"/>
              </a:ext>
            </a:extLst>
          </p:cNvPr>
          <p:cNvCxnSpPr>
            <a:cxnSpLocks/>
          </p:cNvCxnSpPr>
          <p:nvPr/>
        </p:nvCxnSpPr>
        <p:spPr bwMode="auto">
          <a:xfrm>
            <a:off x="2105548" y="3057162"/>
            <a:ext cx="3948546"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DF315898-22DE-4AEC-7D22-4C83BE8BA9B4}"/>
              </a:ext>
            </a:extLst>
          </p:cNvPr>
          <p:cNvCxnSpPr/>
          <p:nvPr/>
        </p:nvCxnSpPr>
        <p:spPr bwMode="auto">
          <a:xfrm>
            <a:off x="2119403" y="3056304"/>
            <a:ext cx="4618" cy="328130"/>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E4A4AC0D-C397-4EAB-C547-BD9AFC443F16}"/>
              </a:ext>
            </a:extLst>
          </p:cNvPr>
          <p:cNvCxnSpPr/>
          <p:nvPr/>
        </p:nvCxnSpPr>
        <p:spPr bwMode="auto">
          <a:xfrm>
            <a:off x="6040241" y="3056303"/>
            <a:ext cx="4618" cy="328130"/>
          </a:xfrm>
          <a:prstGeom prst="line">
            <a:avLst/>
          </a:prstGeom>
          <a:noFill/>
          <a:ln w="28575" cap="flat" cmpd="sng" algn="ctr">
            <a:solidFill>
              <a:schemeClr val="bg1"/>
            </a:solidFill>
            <a:prstDash val="solid"/>
            <a:round/>
            <a:headEnd type="none" w="med" len="med"/>
            <a:tailEnd type="none" w="med" len="med"/>
          </a:ln>
          <a:effectLst/>
        </p:spPr>
      </p:cxnSp>
      <p:sp>
        <p:nvSpPr>
          <p:cNvPr id="18" name="TextBox 17">
            <a:extLst>
              <a:ext uri="{FF2B5EF4-FFF2-40B4-BE49-F238E27FC236}">
                <a16:creationId xmlns:a16="http://schemas.microsoft.com/office/drawing/2014/main" id="{AFEF4A89-F97B-BFD4-23B5-9DE08C78E824}"/>
              </a:ext>
            </a:extLst>
          </p:cNvPr>
          <p:cNvSpPr txBox="1"/>
          <p:nvPr/>
        </p:nvSpPr>
        <p:spPr bwMode="auto">
          <a:xfrm>
            <a:off x="5334602" y="2589106"/>
            <a:ext cx="58734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a:ea typeface="+mn-ea"/>
                <a:cs typeface="+mn-cs"/>
              </a:rPr>
              <a:t>Yes</a:t>
            </a:r>
          </a:p>
        </p:txBody>
      </p:sp>
      <p:sp>
        <p:nvSpPr>
          <p:cNvPr id="21" name="TextBox 20">
            <a:extLst>
              <a:ext uri="{FF2B5EF4-FFF2-40B4-BE49-F238E27FC236}">
                <a16:creationId xmlns:a16="http://schemas.microsoft.com/office/drawing/2014/main" id="{4DCF0F7A-C82A-849E-BAD5-E782E62744A3}"/>
              </a:ext>
            </a:extLst>
          </p:cNvPr>
          <p:cNvSpPr txBox="1"/>
          <p:nvPr/>
        </p:nvSpPr>
        <p:spPr bwMode="auto">
          <a:xfrm>
            <a:off x="2227855" y="2625425"/>
            <a:ext cx="54534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a:ea typeface="+mn-ea"/>
                <a:cs typeface="+mn-cs"/>
              </a:rPr>
              <a:t>No</a:t>
            </a:r>
          </a:p>
        </p:txBody>
      </p:sp>
      <p:sp>
        <p:nvSpPr>
          <p:cNvPr id="22" name="TextBox 21">
            <a:extLst>
              <a:ext uri="{FF2B5EF4-FFF2-40B4-BE49-F238E27FC236}">
                <a16:creationId xmlns:a16="http://schemas.microsoft.com/office/drawing/2014/main" id="{8A4AF9C7-E619-CCAB-50F6-A9D3F9A2F243}"/>
              </a:ext>
            </a:extLst>
          </p:cNvPr>
          <p:cNvSpPr txBox="1"/>
          <p:nvPr/>
        </p:nvSpPr>
        <p:spPr bwMode="auto">
          <a:xfrm>
            <a:off x="1191910" y="3386931"/>
            <a:ext cx="1827279" cy="477253"/>
          </a:xfrm>
          <a:prstGeom prst="rect">
            <a:avLst/>
          </a:prstGeom>
          <a:noFill/>
          <a:ln>
            <a:solidFill>
              <a:schemeClr val="bg1"/>
            </a:solidFill>
          </a:ln>
        </p:spPr>
        <p:txBody>
          <a:bodyPr wrap="square" rtlCol="0">
            <a:no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2400" b="0" i="0" u="none" strike="noStrike" kern="1200" cap="none" spc="0" normalizeH="0" baseline="0" noProof="0" dirty="0">
                <a:ln>
                  <a:noFill/>
                </a:ln>
                <a:solidFill>
                  <a:schemeClr val="bg1"/>
                </a:solidFill>
                <a:effectLst/>
                <a:uLnTx/>
                <a:uFillTx/>
                <a:latin typeface="Calibri"/>
                <a:ea typeface="+mn-ea"/>
                <a:cs typeface="+mn-cs"/>
              </a:rPr>
              <a:t>Low risk</a:t>
            </a:r>
          </a:p>
        </p:txBody>
      </p:sp>
      <p:sp>
        <p:nvSpPr>
          <p:cNvPr id="23" name="TextBox 22">
            <a:extLst>
              <a:ext uri="{FF2B5EF4-FFF2-40B4-BE49-F238E27FC236}">
                <a16:creationId xmlns:a16="http://schemas.microsoft.com/office/drawing/2014/main" id="{2CD35B69-0842-23A0-D830-7CE942643E43}"/>
              </a:ext>
            </a:extLst>
          </p:cNvPr>
          <p:cNvSpPr txBox="1"/>
          <p:nvPr/>
        </p:nvSpPr>
        <p:spPr bwMode="auto">
          <a:xfrm>
            <a:off x="5140456" y="3382189"/>
            <a:ext cx="1827279" cy="477253"/>
          </a:xfrm>
          <a:prstGeom prst="rect">
            <a:avLst/>
          </a:prstGeom>
          <a:noFill/>
          <a:ln>
            <a:solidFill>
              <a:schemeClr val="bg1"/>
            </a:solidFill>
          </a:ln>
        </p:spPr>
        <p:txBody>
          <a:bodyPr wrap="square" rtlCol="0">
            <a:no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2400" b="0" i="0" u="none" strike="noStrike" kern="1200" cap="none" spc="0" normalizeH="0" baseline="0" noProof="0" dirty="0">
                <a:ln>
                  <a:noFill/>
                </a:ln>
                <a:solidFill>
                  <a:schemeClr val="bg1"/>
                </a:solidFill>
                <a:effectLst/>
                <a:uLnTx/>
                <a:uFillTx/>
                <a:latin typeface="Calibri"/>
                <a:ea typeface="+mn-ea"/>
                <a:cs typeface="+mn-cs"/>
              </a:rPr>
              <a:t>High risk</a:t>
            </a:r>
          </a:p>
        </p:txBody>
      </p:sp>
      <p:cxnSp>
        <p:nvCxnSpPr>
          <p:cNvPr id="33" name="Straight Arrow Connector 32">
            <a:extLst>
              <a:ext uri="{FF2B5EF4-FFF2-40B4-BE49-F238E27FC236}">
                <a16:creationId xmlns:a16="http://schemas.microsoft.com/office/drawing/2014/main" id="{E1504090-6BDA-0629-7A61-123413E8E90C}"/>
              </a:ext>
            </a:extLst>
          </p:cNvPr>
          <p:cNvCxnSpPr>
            <a:cxnSpLocks/>
            <a:endCxn id="12" idx="0"/>
          </p:cNvCxnSpPr>
          <p:nvPr/>
        </p:nvCxnSpPr>
        <p:spPr bwMode="auto">
          <a:xfrm>
            <a:off x="2128273" y="4008776"/>
            <a:ext cx="0" cy="705293"/>
          </a:xfrm>
          <a:prstGeom prst="straightConnector1">
            <a:avLst/>
          </a:prstGeom>
          <a:noFill/>
          <a:ln w="28575" cap="flat" cmpd="sng" algn="ctr">
            <a:solidFill>
              <a:schemeClr val="bg1"/>
            </a:solidFill>
            <a:prstDash val="solid"/>
            <a:round/>
            <a:headEnd type="none" w="med" len="med"/>
            <a:tailEnd type="triangle"/>
          </a:ln>
          <a:effectLst/>
        </p:spPr>
      </p:cxnSp>
      <p:cxnSp>
        <p:nvCxnSpPr>
          <p:cNvPr id="35" name="Straight Arrow Connector 34">
            <a:extLst>
              <a:ext uri="{FF2B5EF4-FFF2-40B4-BE49-F238E27FC236}">
                <a16:creationId xmlns:a16="http://schemas.microsoft.com/office/drawing/2014/main" id="{3EE44253-F42F-163C-7C67-E657E3A228C0}"/>
              </a:ext>
            </a:extLst>
          </p:cNvPr>
          <p:cNvCxnSpPr>
            <a:cxnSpLocks/>
          </p:cNvCxnSpPr>
          <p:nvPr/>
        </p:nvCxnSpPr>
        <p:spPr bwMode="auto">
          <a:xfrm>
            <a:off x="3019189" y="5262185"/>
            <a:ext cx="1269161" cy="0"/>
          </a:xfrm>
          <a:prstGeom prst="straightConnector1">
            <a:avLst/>
          </a:prstGeom>
          <a:noFill/>
          <a:ln w="28575" cap="flat" cmpd="sng" algn="ctr">
            <a:solidFill>
              <a:schemeClr val="bg1"/>
            </a:solidFill>
            <a:prstDash val="solid"/>
            <a:round/>
            <a:headEnd type="none" w="med" len="med"/>
            <a:tailEnd type="triangle"/>
          </a:ln>
          <a:effectLst/>
        </p:spPr>
      </p:cxnSp>
      <p:cxnSp>
        <p:nvCxnSpPr>
          <p:cNvPr id="38" name="Straight Arrow Connector 37">
            <a:extLst>
              <a:ext uri="{FF2B5EF4-FFF2-40B4-BE49-F238E27FC236}">
                <a16:creationId xmlns:a16="http://schemas.microsoft.com/office/drawing/2014/main" id="{E0F66A45-A739-62CF-5E6B-5BD9D2BF8BEE}"/>
              </a:ext>
            </a:extLst>
          </p:cNvPr>
          <p:cNvCxnSpPr>
            <a:cxnSpLocks/>
          </p:cNvCxnSpPr>
          <p:nvPr/>
        </p:nvCxnSpPr>
        <p:spPr bwMode="auto">
          <a:xfrm>
            <a:off x="6040241" y="4008776"/>
            <a:ext cx="0" cy="223264"/>
          </a:xfrm>
          <a:prstGeom prst="straightConnector1">
            <a:avLst/>
          </a:prstGeom>
          <a:noFill/>
          <a:ln w="28575" cap="flat" cmpd="sng" algn="ctr">
            <a:solidFill>
              <a:schemeClr val="bg1"/>
            </a:solidFill>
            <a:prstDash val="solid"/>
            <a:round/>
            <a:headEnd type="none" w="med" len="med"/>
            <a:tailEnd type="triangle"/>
          </a:ln>
          <a:effectLst/>
        </p:spPr>
      </p:cxnSp>
      <p:cxnSp>
        <p:nvCxnSpPr>
          <p:cNvPr id="40" name="Straight Arrow Connector 39">
            <a:extLst>
              <a:ext uri="{FF2B5EF4-FFF2-40B4-BE49-F238E27FC236}">
                <a16:creationId xmlns:a16="http://schemas.microsoft.com/office/drawing/2014/main" id="{5FF2FEBA-70A4-8B0F-3BE9-AAA5D82347BC}"/>
              </a:ext>
            </a:extLst>
          </p:cNvPr>
          <p:cNvCxnSpPr>
            <a:cxnSpLocks/>
          </p:cNvCxnSpPr>
          <p:nvPr/>
        </p:nvCxnSpPr>
        <p:spPr bwMode="auto">
          <a:xfrm>
            <a:off x="7953623" y="5247728"/>
            <a:ext cx="497625" cy="0"/>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4224916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CYTO-PV: Death From Cardiovascular or </a:t>
            </a:r>
            <a:br>
              <a:rPr lang="en-US" dirty="0"/>
            </a:br>
            <a:r>
              <a:rPr lang="en-US" dirty="0"/>
              <a:t>Thrombotic Events by Hematocrit Target</a:t>
            </a:r>
          </a:p>
        </p:txBody>
      </p:sp>
      <p:sp>
        <p:nvSpPr>
          <p:cNvPr id="41" name="Content Placeholder 40"/>
          <p:cNvSpPr>
            <a:spLocks noGrp="1"/>
          </p:cNvSpPr>
          <p:nvPr>
            <p:ph idx="1"/>
          </p:nvPr>
        </p:nvSpPr>
        <p:spPr>
          <a:xfrm>
            <a:off x="604675" y="1513047"/>
            <a:ext cx="11292573" cy="4650686"/>
          </a:xfrm>
        </p:spPr>
        <p:txBody>
          <a:bodyPr/>
          <a:lstStyle/>
          <a:p>
            <a:r>
              <a:rPr lang="en-US" sz="2200" dirty="0"/>
              <a:t>Randomized, open-label phase III trial in which patients with PV were treated to </a:t>
            </a:r>
            <a:r>
              <a:rPr lang="en-US" sz="2200" dirty="0">
                <a:solidFill>
                  <a:schemeClr val="accent1"/>
                </a:solidFill>
              </a:rPr>
              <a:t>lower (&lt;45%) </a:t>
            </a:r>
            <a:r>
              <a:rPr lang="en-US" sz="2200" dirty="0"/>
              <a:t>or </a:t>
            </a:r>
            <a:r>
              <a:rPr lang="en-US" sz="2200" dirty="0">
                <a:solidFill>
                  <a:schemeClr val="accent3"/>
                </a:solidFill>
              </a:rPr>
              <a:t>higher (45%-50%) Hct target </a:t>
            </a:r>
            <a:r>
              <a:rPr lang="en-US" sz="2200" dirty="0"/>
              <a:t>with ASA + phlebotomy ± cytoreductives (N = 365)</a:t>
            </a:r>
          </a:p>
        </p:txBody>
      </p:sp>
      <p:sp>
        <p:nvSpPr>
          <p:cNvPr id="95" name="Text Box 15"/>
          <p:cNvSpPr txBox="1">
            <a:spLocks noChangeArrowheads="1"/>
          </p:cNvSpPr>
          <p:nvPr/>
        </p:nvSpPr>
        <p:spPr bwMode="auto">
          <a:xfrm>
            <a:off x="1705145" y="2277980"/>
            <a:ext cx="9068052" cy="400110"/>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ctr" defTabSz="456663" rtl="0" eaLnBrk="1" fontAlgn="auto" latinLnBrk="0" hangingPunct="1">
              <a:lnSpc>
                <a:spcPct val="100000"/>
              </a:lnSpc>
              <a:spcBef>
                <a:spcPts val="0"/>
              </a:spcBef>
              <a:spcAft>
                <a:spcPts val="0"/>
              </a:spcAft>
              <a:buClrTx/>
              <a:buSzTx/>
              <a:buFontTx/>
              <a:buNone/>
              <a:tabLst/>
              <a:defRPr/>
            </a:pPr>
            <a:r>
              <a:rPr kumimoji="0" lang="en-US" altLang="en-US" sz="2000" b="1" i="0" u="none" strike="noStrike" kern="1200" cap="none" spc="-10" normalizeH="0" baseline="0" noProof="0" dirty="0">
                <a:ln>
                  <a:noFill/>
                </a:ln>
                <a:solidFill>
                  <a:srgbClr val="000000"/>
                </a:solidFill>
                <a:effectLst/>
                <a:uLnTx/>
                <a:uFillTx/>
                <a:latin typeface="Calibri" panose="020F0502020204030204" pitchFamily="34" charset="0"/>
                <a:ea typeface="+mn-ea"/>
                <a:cs typeface="+mn-cs"/>
              </a:rPr>
              <a:t>Death From Cardiovascular Causes or Thrombotic Events</a:t>
            </a:r>
          </a:p>
        </p:txBody>
      </p:sp>
      <p:sp>
        <p:nvSpPr>
          <p:cNvPr id="12" name="TextBox 11"/>
          <p:cNvSpPr txBox="1"/>
          <p:nvPr/>
        </p:nvSpPr>
        <p:spPr>
          <a:xfrm>
            <a:off x="1992176" y="4679857"/>
            <a:ext cx="7365210" cy="923330"/>
          </a:xfrm>
          <a:prstGeom prst="rect">
            <a:avLst/>
          </a:prstGeom>
          <a:noFill/>
        </p:spPr>
        <p:txBody>
          <a:bodyPr wrap="square" rtlCol="0">
            <a:spAutoFit/>
          </a:bodyPr>
          <a:lstStyle/>
          <a:p>
            <a:pPr marL="0" marR="0" lvl="0" indent="0" algn="l" defTabSz="456663"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Events, n/N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HR (95% CI)</a:t>
            </a: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456663"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Low Hct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5/182 (2.7)	              1.00</a:t>
            </a:r>
          </a:p>
          <a:p>
            <a:pPr marL="0" marR="0" lvl="0" indent="0" algn="l" defTabSz="456663"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High Hct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18/183 (9.8) 	     3.91 (1.45-10.53)</a:t>
            </a:r>
          </a:p>
        </p:txBody>
      </p:sp>
      <p:sp>
        <p:nvSpPr>
          <p:cNvPr id="94" name="Text Box 15"/>
          <p:cNvSpPr txBox="1">
            <a:spLocks noChangeArrowheads="1"/>
          </p:cNvSpPr>
          <p:nvPr/>
        </p:nvSpPr>
        <p:spPr bwMode="auto">
          <a:xfrm>
            <a:off x="9547293" y="3561911"/>
            <a:ext cx="1591835" cy="369332"/>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ctr" defTabSz="456663" rtl="0" eaLnBrk="1" fontAlgn="auto" latinLnBrk="0" hangingPunct="1">
              <a:lnSpc>
                <a:spcPct val="100000"/>
              </a:lnSpc>
              <a:spcBef>
                <a:spcPts val="0"/>
              </a:spcBef>
              <a:spcAft>
                <a:spcPts val="0"/>
              </a:spcAft>
              <a:buClrTx/>
              <a:buSzTx/>
              <a:buFontTx/>
              <a:buNone/>
              <a:tabLst/>
              <a:defRPr/>
            </a:pPr>
            <a:r>
              <a:rPr kumimoji="0" lang="en-US" altLang="en-US" sz="1800" b="0" i="1" u="none" strike="noStrike" kern="1200" cap="none" spc="-10" normalizeH="0" baseline="0" noProof="0" dirty="0">
                <a:ln>
                  <a:noFill/>
                </a:ln>
                <a:solidFill>
                  <a:srgbClr val="000000"/>
                </a:solidFill>
                <a:effectLst/>
                <a:uLnTx/>
                <a:uFillTx/>
                <a:latin typeface="Calibri" panose="020F0502020204030204" pitchFamily="34" charset="0"/>
                <a:ea typeface="+mn-ea"/>
                <a:cs typeface="+mn-cs"/>
              </a:rPr>
              <a:t>P</a:t>
            </a:r>
            <a:r>
              <a:rPr kumimoji="0" lang="en-US" altLang="en-US" sz="1800" b="0" i="0" u="none" strike="noStrike" kern="1200" cap="none" spc="-10" normalizeH="0" baseline="0" noProof="0" dirty="0">
                <a:ln>
                  <a:noFill/>
                </a:ln>
                <a:solidFill>
                  <a:srgbClr val="000000"/>
                </a:solidFill>
                <a:effectLst/>
                <a:uLnTx/>
                <a:uFillTx/>
                <a:latin typeface="Calibri" panose="020F0502020204030204" pitchFamily="34" charset="0"/>
                <a:ea typeface="+mn-ea"/>
                <a:cs typeface="+mn-cs"/>
              </a:rPr>
              <a:t> = .004</a:t>
            </a:r>
          </a:p>
        </p:txBody>
      </p:sp>
      <p:sp>
        <p:nvSpPr>
          <p:cNvPr id="14" name="Freeform: Shape 13">
            <a:extLst>
              <a:ext uri="{FF2B5EF4-FFF2-40B4-BE49-F238E27FC236}">
                <a16:creationId xmlns:a16="http://schemas.microsoft.com/office/drawing/2014/main" id="{733BE4C7-6BDC-47CB-8E8E-76B0332E2A31}"/>
              </a:ext>
            </a:extLst>
          </p:cNvPr>
          <p:cNvSpPr/>
          <p:nvPr/>
        </p:nvSpPr>
        <p:spPr bwMode="auto">
          <a:xfrm>
            <a:off x="1701710" y="2745786"/>
            <a:ext cx="9072979" cy="3027285"/>
          </a:xfrm>
          <a:custGeom>
            <a:avLst/>
            <a:gdLst>
              <a:gd name="connsiteX0" fmla="*/ 0 w 9072979"/>
              <a:gd name="connsiteY0" fmla="*/ 0 h 3027285"/>
              <a:gd name="connsiteX1" fmla="*/ 0 w 9072979"/>
              <a:gd name="connsiteY1" fmla="*/ 3018408 h 3027285"/>
              <a:gd name="connsiteX2" fmla="*/ 9072979 w 9072979"/>
              <a:gd name="connsiteY2" fmla="*/ 3018408 h 3027285"/>
              <a:gd name="connsiteX3" fmla="*/ 9072979 w 9072979"/>
              <a:gd name="connsiteY3" fmla="*/ 3027285 h 3027285"/>
            </a:gdLst>
            <a:ahLst/>
            <a:cxnLst>
              <a:cxn ang="0">
                <a:pos x="connsiteX0" y="connsiteY0"/>
              </a:cxn>
              <a:cxn ang="0">
                <a:pos x="connsiteX1" y="connsiteY1"/>
              </a:cxn>
              <a:cxn ang="0">
                <a:pos x="connsiteX2" y="connsiteY2"/>
              </a:cxn>
              <a:cxn ang="0">
                <a:pos x="connsiteX3" y="connsiteY3"/>
              </a:cxn>
            </a:cxnLst>
            <a:rect l="l" t="t" r="r" b="b"/>
            <a:pathLst>
              <a:path w="9072979" h="3027285">
                <a:moveTo>
                  <a:pt x="0" y="0"/>
                </a:moveTo>
                <a:lnTo>
                  <a:pt x="0" y="3018408"/>
                </a:lnTo>
                <a:lnTo>
                  <a:pt x="9072979" y="3018408"/>
                </a:lnTo>
                <a:lnTo>
                  <a:pt x="9072979" y="3027285"/>
                </a:lnTo>
              </a:path>
            </a:pathLst>
          </a:cu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marL="0" marR="0" lvl="0" indent="0" algn="ctr" defTabSz="4566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cxnSp>
        <p:nvCxnSpPr>
          <p:cNvPr id="15" name="Straight Connector 14">
            <a:extLst>
              <a:ext uri="{FF2B5EF4-FFF2-40B4-BE49-F238E27FC236}">
                <a16:creationId xmlns:a16="http://schemas.microsoft.com/office/drawing/2014/main" id="{17857DDA-FA67-404E-8489-C4E30CCC0CAE}"/>
              </a:ext>
            </a:extLst>
          </p:cNvPr>
          <p:cNvCxnSpPr/>
          <p:nvPr/>
        </p:nvCxnSpPr>
        <p:spPr bwMode="auto">
          <a:xfrm flipH="1">
            <a:off x="1637701" y="5765544"/>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EA6B4B18-951E-42D5-9183-691B2564E795}"/>
              </a:ext>
            </a:extLst>
          </p:cNvPr>
          <p:cNvCxnSpPr/>
          <p:nvPr/>
        </p:nvCxnSpPr>
        <p:spPr bwMode="auto">
          <a:xfrm flipH="1">
            <a:off x="1637701" y="516460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C5B45DD9-A950-4438-B51B-D09A442CCCDB}"/>
              </a:ext>
            </a:extLst>
          </p:cNvPr>
          <p:cNvCxnSpPr/>
          <p:nvPr/>
        </p:nvCxnSpPr>
        <p:spPr bwMode="auto">
          <a:xfrm flipH="1">
            <a:off x="1637701" y="456366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50F29D36-F118-47A4-B158-4A7BDABE0B96}"/>
              </a:ext>
            </a:extLst>
          </p:cNvPr>
          <p:cNvCxnSpPr/>
          <p:nvPr/>
        </p:nvCxnSpPr>
        <p:spPr bwMode="auto">
          <a:xfrm flipH="1">
            <a:off x="1637701" y="3962721"/>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481FDC6A-8AF3-467B-80D7-EF40B6000D1A}"/>
              </a:ext>
            </a:extLst>
          </p:cNvPr>
          <p:cNvCxnSpPr/>
          <p:nvPr/>
        </p:nvCxnSpPr>
        <p:spPr bwMode="auto">
          <a:xfrm flipH="1">
            <a:off x="1638887" y="336177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2F9B827B-8432-4970-A014-279D69929053}"/>
              </a:ext>
            </a:extLst>
          </p:cNvPr>
          <p:cNvCxnSpPr/>
          <p:nvPr/>
        </p:nvCxnSpPr>
        <p:spPr bwMode="auto">
          <a:xfrm flipH="1">
            <a:off x="1638887" y="276083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C7436F2F-EC80-4E03-BAE1-D5502AD5225A}"/>
              </a:ext>
            </a:extLst>
          </p:cNvPr>
          <p:cNvCxnSpPr/>
          <p:nvPr/>
        </p:nvCxnSpPr>
        <p:spPr bwMode="auto">
          <a:xfrm rot="16200000" flipH="1">
            <a:off x="10735521" y="5796568"/>
            <a:ext cx="75353"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D4A97A52-BB46-4EF3-AC49-EA26EAC5A356}"/>
              </a:ext>
            </a:extLst>
          </p:cNvPr>
          <p:cNvCxnSpPr/>
          <p:nvPr/>
        </p:nvCxnSpPr>
        <p:spPr bwMode="auto">
          <a:xfrm rot="16200000" flipH="1">
            <a:off x="9601814" y="5797579"/>
            <a:ext cx="75353"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1BE07D9F-2765-4C18-8FE7-15EE20C7D30D}"/>
              </a:ext>
            </a:extLst>
          </p:cNvPr>
          <p:cNvCxnSpPr/>
          <p:nvPr/>
        </p:nvCxnSpPr>
        <p:spPr bwMode="auto">
          <a:xfrm rot="16200000" flipH="1">
            <a:off x="8468105" y="5796568"/>
            <a:ext cx="75353"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F19FE503-3532-41C6-9151-A233F0007084}"/>
              </a:ext>
            </a:extLst>
          </p:cNvPr>
          <p:cNvCxnSpPr/>
          <p:nvPr/>
        </p:nvCxnSpPr>
        <p:spPr bwMode="auto">
          <a:xfrm rot="16200000" flipH="1">
            <a:off x="7334396" y="5797579"/>
            <a:ext cx="75353"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17713346-1532-4D7E-A0C0-D3D8C94F75AC}"/>
              </a:ext>
            </a:extLst>
          </p:cNvPr>
          <p:cNvCxnSpPr/>
          <p:nvPr/>
        </p:nvCxnSpPr>
        <p:spPr bwMode="auto">
          <a:xfrm rot="16200000" flipH="1">
            <a:off x="6200687" y="5796568"/>
            <a:ext cx="75353"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AA90FFA5-462D-4756-AE66-74AB7DBF742A}"/>
              </a:ext>
            </a:extLst>
          </p:cNvPr>
          <p:cNvCxnSpPr/>
          <p:nvPr/>
        </p:nvCxnSpPr>
        <p:spPr bwMode="auto">
          <a:xfrm rot="16200000" flipH="1">
            <a:off x="5066978" y="5797579"/>
            <a:ext cx="75353"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AF5E0131-A84F-4738-941C-8D3670CD646A}"/>
              </a:ext>
            </a:extLst>
          </p:cNvPr>
          <p:cNvCxnSpPr/>
          <p:nvPr/>
        </p:nvCxnSpPr>
        <p:spPr bwMode="auto">
          <a:xfrm rot="16200000" flipH="1">
            <a:off x="3933269" y="5796568"/>
            <a:ext cx="75353"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8271A7AC-FC97-4C8D-ABD5-58A9AE8E0EBF}"/>
              </a:ext>
            </a:extLst>
          </p:cNvPr>
          <p:cNvCxnSpPr/>
          <p:nvPr/>
        </p:nvCxnSpPr>
        <p:spPr bwMode="auto">
          <a:xfrm rot="16200000" flipH="1">
            <a:off x="2799560" y="5797579"/>
            <a:ext cx="75353"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7A44A353-B661-446A-83A2-8903302548AD}"/>
              </a:ext>
            </a:extLst>
          </p:cNvPr>
          <p:cNvCxnSpPr/>
          <p:nvPr/>
        </p:nvCxnSpPr>
        <p:spPr bwMode="auto">
          <a:xfrm rot="16200000" flipH="1">
            <a:off x="1665851" y="5795170"/>
            <a:ext cx="75353" cy="0"/>
          </a:xfrm>
          <a:prstGeom prst="line">
            <a:avLst/>
          </a:prstGeom>
          <a:noFill/>
          <a:ln w="28575" cap="flat" cmpd="sng" algn="ctr">
            <a:solidFill>
              <a:schemeClr val="bg1"/>
            </a:solidFill>
            <a:prstDash val="solid"/>
            <a:round/>
            <a:headEnd type="none" w="med" len="med"/>
            <a:tailEnd type="none" w="med" len="med"/>
          </a:ln>
          <a:effectLst/>
        </p:spPr>
      </p:cxnSp>
      <p:sp>
        <p:nvSpPr>
          <p:cNvPr id="30" name="Text Box 15">
            <a:extLst>
              <a:ext uri="{FF2B5EF4-FFF2-40B4-BE49-F238E27FC236}">
                <a16:creationId xmlns:a16="http://schemas.microsoft.com/office/drawing/2014/main" id="{EFC3E707-3121-4615-A1A5-2EBF3ED78423}"/>
              </a:ext>
            </a:extLst>
          </p:cNvPr>
          <p:cNvSpPr txBox="1">
            <a:spLocks noChangeArrowheads="1"/>
          </p:cNvSpPr>
          <p:nvPr/>
        </p:nvSpPr>
        <p:spPr bwMode="auto">
          <a:xfrm>
            <a:off x="1071726" y="5585083"/>
            <a:ext cx="603303" cy="369332"/>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r" defTabSz="456663"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1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31" name="Text Box 15">
            <a:extLst>
              <a:ext uri="{FF2B5EF4-FFF2-40B4-BE49-F238E27FC236}">
                <a16:creationId xmlns:a16="http://schemas.microsoft.com/office/drawing/2014/main" id="{71D1C239-9EB9-430C-9A9A-84E3074041C3}"/>
              </a:ext>
            </a:extLst>
          </p:cNvPr>
          <p:cNvSpPr txBox="1">
            <a:spLocks noChangeArrowheads="1"/>
          </p:cNvSpPr>
          <p:nvPr/>
        </p:nvSpPr>
        <p:spPr bwMode="auto">
          <a:xfrm>
            <a:off x="1071726" y="4983406"/>
            <a:ext cx="603303" cy="369332"/>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r" defTabSz="456663"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10" normalizeH="0" baseline="0" noProof="0" dirty="0">
                <a:ln>
                  <a:noFill/>
                </a:ln>
                <a:solidFill>
                  <a:srgbClr val="000000"/>
                </a:solidFill>
                <a:effectLst/>
                <a:uLnTx/>
                <a:uFillTx/>
                <a:latin typeface="Calibri" panose="020F0502020204030204" pitchFamily="34" charset="0"/>
                <a:ea typeface="+mn-ea"/>
                <a:cs typeface="+mn-cs"/>
              </a:rPr>
              <a:t>0.2</a:t>
            </a:r>
          </a:p>
        </p:txBody>
      </p:sp>
      <p:sp>
        <p:nvSpPr>
          <p:cNvPr id="32" name="Text Box 15">
            <a:extLst>
              <a:ext uri="{FF2B5EF4-FFF2-40B4-BE49-F238E27FC236}">
                <a16:creationId xmlns:a16="http://schemas.microsoft.com/office/drawing/2014/main" id="{E55484AA-8791-41F7-983E-752F6BA033D2}"/>
              </a:ext>
            </a:extLst>
          </p:cNvPr>
          <p:cNvSpPr txBox="1">
            <a:spLocks noChangeArrowheads="1"/>
          </p:cNvSpPr>
          <p:nvPr/>
        </p:nvSpPr>
        <p:spPr bwMode="auto">
          <a:xfrm>
            <a:off x="1071726" y="4381729"/>
            <a:ext cx="603303" cy="369332"/>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r" defTabSz="456663"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10" normalizeH="0" baseline="0" noProof="0" dirty="0">
                <a:ln>
                  <a:noFill/>
                </a:ln>
                <a:solidFill>
                  <a:srgbClr val="000000"/>
                </a:solidFill>
                <a:effectLst/>
                <a:uLnTx/>
                <a:uFillTx/>
                <a:latin typeface="Calibri" panose="020F0502020204030204" pitchFamily="34" charset="0"/>
                <a:ea typeface="+mn-ea"/>
                <a:cs typeface="+mn-cs"/>
              </a:rPr>
              <a:t>0.4</a:t>
            </a:r>
          </a:p>
        </p:txBody>
      </p:sp>
      <p:sp>
        <p:nvSpPr>
          <p:cNvPr id="33" name="Text Box 15">
            <a:extLst>
              <a:ext uri="{FF2B5EF4-FFF2-40B4-BE49-F238E27FC236}">
                <a16:creationId xmlns:a16="http://schemas.microsoft.com/office/drawing/2014/main" id="{95663EFC-F69A-485D-928A-C58C64154E95}"/>
              </a:ext>
            </a:extLst>
          </p:cNvPr>
          <p:cNvSpPr txBox="1">
            <a:spLocks noChangeArrowheads="1"/>
          </p:cNvSpPr>
          <p:nvPr/>
        </p:nvSpPr>
        <p:spPr bwMode="auto">
          <a:xfrm>
            <a:off x="1071726" y="3780052"/>
            <a:ext cx="603303" cy="369332"/>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r" defTabSz="456663"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10" normalizeH="0" baseline="0" noProof="0" dirty="0">
                <a:ln>
                  <a:noFill/>
                </a:ln>
                <a:solidFill>
                  <a:srgbClr val="000000"/>
                </a:solidFill>
                <a:effectLst/>
                <a:uLnTx/>
                <a:uFillTx/>
                <a:latin typeface="Calibri" panose="020F0502020204030204" pitchFamily="34" charset="0"/>
                <a:ea typeface="+mn-ea"/>
                <a:cs typeface="+mn-cs"/>
              </a:rPr>
              <a:t>0.6</a:t>
            </a:r>
          </a:p>
        </p:txBody>
      </p:sp>
      <p:sp>
        <p:nvSpPr>
          <p:cNvPr id="34" name="Text Box 15">
            <a:extLst>
              <a:ext uri="{FF2B5EF4-FFF2-40B4-BE49-F238E27FC236}">
                <a16:creationId xmlns:a16="http://schemas.microsoft.com/office/drawing/2014/main" id="{500DF6B6-3D10-49FD-924C-27B0A2BCE55B}"/>
              </a:ext>
            </a:extLst>
          </p:cNvPr>
          <p:cNvSpPr txBox="1">
            <a:spLocks noChangeArrowheads="1"/>
          </p:cNvSpPr>
          <p:nvPr/>
        </p:nvSpPr>
        <p:spPr bwMode="auto">
          <a:xfrm>
            <a:off x="1091799" y="3178375"/>
            <a:ext cx="603303" cy="369332"/>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r" defTabSz="456663"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10" normalizeH="0" baseline="0" noProof="0" dirty="0">
                <a:ln>
                  <a:noFill/>
                </a:ln>
                <a:solidFill>
                  <a:srgbClr val="000000"/>
                </a:solidFill>
                <a:effectLst/>
                <a:uLnTx/>
                <a:uFillTx/>
                <a:latin typeface="Calibri" panose="020F0502020204030204" pitchFamily="34" charset="0"/>
                <a:ea typeface="+mn-ea"/>
                <a:cs typeface="+mn-cs"/>
              </a:rPr>
              <a:t>0.8</a:t>
            </a:r>
          </a:p>
        </p:txBody>
      </p:sp>
      <p:sp>
        <p:nvSpPr>
          <p:cNvPr id="39" name="Text Box 15">
            <a:extLst>
              <a:ext uri="{FF2B5EF4-FFF2-40B4-BE49-F238E27FC236}">
                <a16:creationId xmlns:a16="http://schemas.microsoft.com/office/drawing/2014/main" id="{F9E8C509-58AC-4835-9010-8151603B5086}"/>
              </a:ext>
            </a:extLst>
          </p:cNvPr>
          <p:cNvSpPr txBox="1">
            <a:spLocks noChangeArrowheads="1"/>
          </p:cNvSpPr>
          <p:nvPr/>
        </p:nvSpPr>
        <p:spPr bwMode="auto">
          <a:xfrm>
            <a:off x="1091799" y="2576698"/>
            <a:ext cx="603303" cy="369332"/>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r" defTabSz="456663"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1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40" name="Text Box 15">
            <a:extLst>
              <a:ext uri="{FF2B5EF4-FFF2-40B4-BE49-F238E27FC236}">
                <a16:creationId xmlns:a16="http://schemas.microsoft.com/office/drawing/2014/main" id="{52E4B810-53A0-4226-B82A-99C2131C3C7B}"/>
              </a:ext>
            </a:extLst>
          </p:cNvPr>
          <p:cNvSpPr txBox="1">
            <a:spLocks noChangeArrowheads="1"/>
          </p:cNvSpPr>
          <p:nvPr/>
        </p:nvSpPr>
        <p:spPr bwMode="auto">
          <a:xfrm>
            <a:off x="1526954" y="5774567"/>
            <a:ext cx="357742" cy="369332"/>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ctr" defTabSz="456663"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1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42" name="Text Box 15">
            <a:extLst>
              <a:ext uri="{FF2B5EF4-FFF2-40B4-BE49-F238E27FC236}">
                <a16:creationId xmlns:a16="http://schemas.microsoft.com/office/drawing/2014/main" id="{D8471760-9549-436E-9011-09146E8E5C3F}"/>
              </a:ext>
            </a:extLst>
          </p:cNvPr>
          <p:cNvSpPr txBox="1">
            <a:spLocks noChangeArrowheads="1"/>
          </p:cNvSpPr>
          <p:nvPr/>
        </p:nvSpPr>
        <p:spPr bwMode="auto">
          <a:xfrm>
            <a:off x="2655320" y="5790936"/>
            <a:ext cx="357742" cy="369332"/>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ctr" defTabSz="456663"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1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43" name="Text Box 15">
            <a:extLst>
              <a:ext uri="{FF2B5EF4-FFF2-40B4-BE49-F238E27FC236}">
                <a16:creationId xmlns:a16="http://schemas.microsoft.com/office/drawing/2014/main" id="{8AFC2B4A-03D0-4C7E-820E-C8180D20C8AD}"/>
              </a:ext>
            </a:extLst>
          </p:cNvPr>
          <p:cNvSpPr txBox="1">
            <a:spLocks noChangeArrowheads="1"/>
          </p:cNvSpPr>
          <p:nvPr/>
        </p:nvSpPr>
        <p:spPr bwMode="auto">
          <a:xfrm>
            <a:off x="3728446" y="5781545"/>
            <a:ext cx="467269" cy="369332"/>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ctr" defTabSz="456663"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1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44" name="Text Box 15">
            <a:extLst>
              <a:ext uri="{FF2B5EF4-FFF2-40B4-BE49-F238E27FC236}">
                <a16:creationId xmlns:a16="http://schemas.microsoft.com/office/drawing/2014/main" id="{1D91C389-B2AA-40A1-A3B4-CF5FA4D21CA8}"/>
              </a:ext>
            </a:extLst>
          </p:cNvPr>
          <p:cNvSpPr txBox="1">
            <a:spLocks noChangeArrowheads="1"/>
          </p:cNvSpPr>
          <p:nvPr/>
        </p:nvSpPr>
        <p:spPr bwMode="auto">
          <a:xfrm>
            <a:off x="4873385" y="5785431"/>
            <a:ext cx="467269" cy="369332"/>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ctr" defTabSz="456663"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1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45" name="Text Box 15">
            <a:extLst>
              <a:ext uri="{FF2B5EF4-FFF2-40B4-BE49-F238E27FC236}">
                <a16:creationId xmlns:a16="http://schemas.microsoft.com/office/drawing/2014/main" id="{C1382DD7-DC53-406F-81FC-3D774AA0EA16}"/>
              </a:ext>
            </a:extLst>
          </p:cNvPr>
          <p:cNvSpPr txBox="1">
            <a:spLocks noChangeArrowheads="1"/>
          </p:cNvSpPr>
          <p:nvPr/>
        </p:nvSpPr>
        <p:spPr bwMode="auto">
          <a:xfrm>
            <a:off x="6003513" y="5772815"/>
            <a:ext cx="467269" cy="369332"/>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ctr" defTabSz="456663"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1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46" name="Text Box 15">
            <a:extLst>
              <a:ext uri="{FF2B5EF4-FFF2-40B4-BE49-F238E27FC236}">
                <a16:creationId xmlns:a16="http://schemas.microsoft.com/office/drawing/2014/main" id="{362B38AC-70C4-489D-8DE4-C8569A412063}"/>
              </a:ext>
            </a:extLst>
          </p:cNvPr>
          <p:cNvSpPr txBox="1">
            <a:spLocks noChangeArrowheads="1"/>
          </p:cNvSpPr>
          <p:nvPr/>
        </p:nvSpPr>
        <p:spPr bwMode="auto">
          <a:xfrm>
            <a:off x="7133641" y="5788638"/>
            <a:ext cx="467269" cy="369332"/>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ctr" defTabSz="456663"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1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47" name="Text Box 15">
            <a:extLst>
              <a:ext uri="{FF2B5EF4-FFF2-40B4-BE49-F238E27FC236}">
                <a16:creationId xmlns:a16="http://schemas.microsoft.com/office/drawing/2014/main" id="{25391465-CE6F-4878-BEC0-106B0880029B}"/>
              </a:ext>
            </a:extLst>
          </p:cNvPr>
          <p:cNvSpPr txBox="1">
            <a:spLocks noChangeArrowheads="1"/>
          </p:cNvSpPr>
          <p:nvPr/>
        </p:nvSpPr>
        <p:spPr bwMode="auto">
          <a:xfrm>
            <a:off x="8263769" y="5776022"/>
            <a:ext cx="467269" cy="369332"/>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ctr" defTabSz="456663"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1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48" name="Text Box 15">
            <a:extLst>
              <a:ext uri="{FF2B5EF4-FFF2-40B4-BE49-F238E27FC236}">
                <a16:creationId xmlns:a16="http://schemas.microsoft.com/office/drawing/2014/main" id="{8898B7D5-3CFF-4248-864B-319432B2E9D1}"/>
              </a:ext>
            </a:extLst>
          </p:cNvPr>
          <p:cNvSpPr txBox="1">
            <a:spLocks noChangeArrowheads="1"/>
          </p:cNvSpPr>
          <p:nvPr/>
        </p:nvSpPr>
        <p:spPr bwMode="auto">
          <a:xfrm>
            <a:off x="9417493" y="5792030"/>
            <a:ext cx="467269" cy="369332"/>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ctr" defTabSz="456663"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10" normalizeH="0" baseline="0" noProof="0" dirty="0">
                <a:ln>
                  <a:noFill/>
                </a:ln>
                <a:solidFill>
                  <a:srgbClr val="000000"/>
                </a:solidFill>
                <a:effectLst/>
                <a:uLnTx/>
                <a:uFillTx/>
                <a:latin typeface="Calibri" panose="020F0502020204030204" pitchFamily="34" charset="0"/>
                <a:ea typeface="+mn-ea"/>
                <a:cs typeface="+mn-cs"/>
              </a:rPr>
              <a:t>42</a:t>
            </a:r>
          </a:p>
        </p:txBody>
      </p:sp>
      <p:sp>
        <p:nvSpPr>
          <p:cNvPr id="49" name="Text Box 15">
            <a:extLst>
              <a:ext uri="{FF2B5EF4-FFF2-40B4-BE49-F238E27FC236}">
                <a16:creationId xmlns:a16="http://schemas.microsoft.com/office/drawing/2014/main" id="{FB77EF8A-25FA-4261-8D07-F46EB3D87FA1}"/>
              </a:ext>
            </a:extLst>
          </p:cNvPr>
          <p:cNvSpPr txBox="1">
            <a:spLocks noChangeArrowheads="1"/>
          </p:cNvSpPr>
          <p:nvPr/>
        </p:nvSpPr>
        <p:spPr bwMode="auto">
          <a:xfrm>
            <a:off x="10547621" y="5779414"/>
            <a:ext cx="467269" cy="369332"/>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ctr" defTabSz="456663"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1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50" name="Text Box 15">
            <a:extLst>
              <a:ext uri="{FF2B5EF4-FFF2-40B4-BE49-F238E27FC236}">
                <a16:creationId xmlns:a16="http://schemas.microsoft.com/office/drawing/2014/main" id="{522A3473-F2FF-49C2-820C-FAAE848E533D}"/>
              </a:ext>
            </a:extLst>
          </p:cNvPr>
          <p:cNvSpPr txBox="1">
            <a:spLocks noChangeArrowheads="1"/>
          </p:cNvSpPr>
          <p:nvPr/>
        </p:nvSpPr>
        <p:spPr bwMode="auto">
          <a:xfrm rot="16200000">
            <a:off x="-932478" y="4098463"/>
            <a:ext cx="3754278" cy="369332"/>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ctr" defTabSz="456663" rtl="0" eaLnBrk="1" fontAlgn="auto" latinLnBrk="0" hangingPunct="1">
              <a:lnSpc>
                <a:spcPct val="100000"/>
              </a:lnSpc>
              <a:spcBef>
                <a:spcPts val="0"/>
              </a:spcBef>
              <a:spcAft>
                <a:spcPts val="0"/>
              </a:spcAft>
              <a:buClrTx/>
              <a:buSzTx/>
              <a:buFontTx/>
              <a:buNone/>
              <a:tabLst/>
              <a:defRPr/>
            </a:pPr>
            <a:r>
              <a:rPr kumimoji="0" lang="en-US" altLang="en-US" sz="1800" b="1" i="0" u="none" strike="noStrike" kern="1200" cap="none" spc="-10" normalizeH="0" baseline="0" noProof="0" dirty="0">
                <a:ln>
                  <a:noFill/>
                </a:ln>
                <a:solidFill>
                  <a:srgbClr val="000000"/>
                </a:solidFill>
                <a:effectLst/>
                <a:uLnTx/>
                <a:uFillTx/>
                <a:latin typeface="Calibri" panose="020F0502020204030204" pitchFamily="34" charset="0"/>
                <a:ea typeface="+mn-ea"/>
                <a:cs typeface="+mn-cs"/>
              </a:rPr>
              <a:t>Probability of Remaining Event Free</a:t>
            </a:r>
          </a:p>
        </p:txBody>
      </p:sp>
      <p:sp>
        <p:nvSpPr>
          <p:cNvPr id="51" name="Text Box 15">
            <a:extLst>
              <a:ext uri="{FF2B5EF4-FFF2-40B4-BE49-F238E27FC236}">
                <a16:creationId xmlns:a16="http://schemas.microsoft.com/office/drawing/2014/main" id="{CBFA8A9B-B46B-4DA8-85A0-2C5C29AAA9DD}"/>
              </a:ext>
            </a:extLst>
          </p:cNvPr>
          <p:cNvSpPr txBox="1">
            <a:spLocks noChangeArrowheads="1"/>
          </p:cNvSpPr>
          <p:nvPr/>
        </p:nvSpPr>
        <p:spPr bwMode="auto">
          <a:xfrm>
            <a:off x="1698140" y="6060878"/>
            <a:ext cx="9075058" cy="369332"/>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ctr" defTabSz="456663" rtl="0" eaLnBrk="1" fontAlgn="auto" latinLnBrk="0" hangingPunct="1">
              <a:lnSpc>
                <a:spcPct val="100000"/>
              </a:lnSpc>
              <a:spcBef>
                <a:spcPts val="0"/>
              </a:spcBef>
              <a:spcAft>
                <a:spcPts val="0"/>
              </a:spcAft>
              <a:buClrTx/>
              <a:buSzTx/>
              <a:buFontTx/>
              <a:buNone/>
              <a:tabLst/>
              <a:defRPr/>
            </a:pPr>
            <a:r>
              <a:rPr kumimoji="0" lang="en-US" altLang="en-US" sz="1800" b="1" i="0" u="none" strike="noStrike" kern="1200" cap="none" spc="-10" normalizeH="0" baseline="0" noProof="0" dirty="0">
                <a:ln>
                  <a:noFill/>
                </a:ln>
                <a:solidFill>
                  <a:srgbClr val="000000"/>
                </a:solidFill>
                <a:effectLst/>
                <a:uLnTx/>
                <a:uFillTx/>
                <a:latin typeface="Calibri" panose="020F0502020204030204" pitchFamily="34" charset="0"/>
                <a:ea typeface="+mn-ea"/>
                <a:cs typeface="+mn-cs"/>
              </a:rPr>
              <a:t>Mo</a:t>
            </a:r>
          </a:p>
        </p:txBody>
      </p:sp>
      <p:grpSp>
        <p:nvGrpSpPr>
          <p:cNvPr id="52" name="Group 51">
            <a:extLst>
              <a:ext uri="{FF2B5EF4-FFF2-40B4-BE49-F238E27FC236}">
                <a16:creationId xmlns:a16="http://schemas.microsoft.com/office/drawing/2014/main" id="{61354A33-59FB-417E-BDFC-04D252DFB96C}"/>
              </a:ext>
            </a:extLst>
          </p:cNvPr>
          <p:cNvGrpSpPr/>
          <p:nvPr/>
        </p:nvGrpSpPr>
        <p:grpSpPr>
          <a:xfrm>
            <a:off x="1705145" y="2755326"/>
            <a:ext cx="8923282" cy="171094"/>
            <a:chOff x="2098566" y="2086915"/>
            <a:chExt cx="8923282" cy="171094"/>
          </a:xfrm>
        </p:grpSpPr>
        <p:sp>
          <p:nvSpPr>
            <p:cNvPr id="53" name="Freeform: Shape 52">
              <a:extLst>
                <a:ext uri="{FF2B5EF4-FFF2-40B4-BE49-F238E27FC236}">
                  <a16:creationId xmlns:a16="http://schemas.microsoft.com/office/drawing/2014/main" id="{BEE3FAC8-8122-4988-84B9-33E3C43A6A6B}"/>
                </a:ext>
              </a:extLst>
            </p:cNvPr>
            <p:cNvSpPr/>
            <p:nvPr/>
          </p:nvSpPr>
          <p:spPr bwMode="auto">
            <a:xfrm>
              <a:off x="2098566" y="2086915"/>
              <a:ext cx="4512033" cy="125962"/>
            </a:xfrm>
            <a:custGeom>
              <a:avLst/>
              <a:gdLst>
                <a:gd name="connsiteX0" fmla="*/ 0 w 4547475"/>
                <a:gd name="connsiteY0" fmla="*/ 0 h 140138"/>
                <a:gd name="connsiteX1" fmla="*/ 458951 w 4547475"/>
                <a:gd name="connsiteY1" fmla="*/ 0 h 140138"/>
                <a:gd name="connsiteX2" fmla="*/ 458951 w 4547475"/>
                <a:gd name="connsiteY2" fmla="*/ 28027 h 140138"/>
                <a:gd name="connsiteX3" fmla="*/ 1359337 w 4547475"/>
                <a:gd name="connsiteY3" fmla="*/ 28027 h 140138"/>
                <a:gd name="connsiteX4" fmla="*/ 1359337 w 4547475"/>
                <a:gd name="connsiteY4" fmla="*/ 38538 h 140138"/>
                <a:gd name="connsiteX5" fmla="*/ 1769241 w 4547475"/>
                <a:gd name="connsiteY5" fmla="*/ 38538 h 140138"/>
                <a:gd name="connsiteX6" fmla="*/ 1769241 w 4547475"/>
                <a:gd name="connsiteY6" fmla="*/ 59558 h 140138"/>
                <a:gd name="connsiteX7" fmla="*/ 2021489 w 4547475"/>
                <a:gd name="connsiteY7" fmla="*/ 59558 h 140138"/>
                <a:gd name="connsiteX8" fmla="*/ 2021489 w 4547475"/>
                <a:gd name="connsiteY8" fmla="*/ 73572 h 140138"/>
                <a:gd name="connsiteX9" fmla="*/ 2564524 w 4547475"/>
                <a:gd name="connsiteY9" fmla="*/ 73572 h 140138"/>
                <a:gd name="connsiteX10" fmla="*/ 2564524 w 4547475"/>
                <a:gd name="connsiteY10" fmla="*/ 108607 h 140138"/>
                <a:gd name="connsiteX11" fmla="*/ 3857296 w 4547475"/>
                <a:gd name="connsiteY11" fmla="*/ 108607 h 140138"/>
                <a:gd name="connsiteX12" fmla="*/ 3857296 w 4547475"/>
                <a:gd name="connsiteY12" fmla="*/ 140138 h 140138"/>
                <a:gd name="connsiteX13" fmla="*/ 4547475 w 4547475"/>
                <a:gd name="connsiteY13" fmla="*/ 140138 h 140138"/>
                <a:gd name="connsiteX0" fmla="*/ 0 w 4512033"/>
                <a:gd name="connsiteY0" fmla="*/ 0 h 140138"/>
                <a:gd name="connsiteX1" fmla="*/ 458951 w 4512033"/>
                <a:gd name="connsiteY1" fmla="*/ 0 h 140138"/>
                <a:gd name="connsiteX2" fmla="*/ 458951 w 4512033"/>
                <a:gd name="connsiteY2" fmla="*/ 28027 h 140138"/>
                <a:gd name="connsiteX3" fmla="*/ 1359337 w 4512033"/>
                <a:gd name="connsiteY3" fmla="*/ 28027 h 140138"/>
                <a:gd name="connsiteX4" fmla="*/ 1359337 w 4512033"/>
                <a:gd name="connsiteY4" fmla="*/ 38538 h 140138"/>
                <a:gd name="connsiteX5" fmla="*/ 1769241 w 4512033"/>
                <a:gd name="connsiteY5" fmla="*/ 38538 h 140138"/>
                <a:gd name="connsiteX6" fmla="*/ 1769241 w 4512033"/>
                <a:gd name="connsiteY6" fmla="*/ 59558 h 140138"/>
                <a:gd name="connsiteX7" fmla="*/ 2021489 w 4512033"/>
                <a:gd name="connsiteY7" fmla="*/ 59558 h 140138"/>
                <a:gd name="connsiteX8" fmla="*/ 2021489 w 4512033"/>
                <a:gd name="connsiteY8" fmla="*/ 73572 h 140138"/>
                <a:gd name="connsiteX9" fmla="*/ 2564524 w 4512033"/>
                <a:gd name="connsiteY9" fmla="*/ 73572 h 140138"/>
                <a:gd name="connsiteX10" fmla="*/ 2564524 w 4512033"/>
                <a:gd name="connsiteY10" fmla="*/ 108607 h 140138"/>
                <a:gd name="connsiteX11" fmla="*/ 3857296 w 4512033"/>
                <a:gd name="connsiteY11" fmla="*/ 108607 h 140138"/>
                <a:gd name="connsiteX12" fmla="*/ 3857296 w 4512033"/>
                <a:gd name="connsiteY12" fmla="*/ 140138 h 140138"/>
                <a:gd name="connsiteX13" fmla="*/ 4512033 w 4512033"/>
                <a:gd name="connsiteY13" fmla="*/ 125961 h 140138"/>
                <a:gd name="connsiteX0" fmla="*/ 0 w 4512033"/>
                <a:gd name="connsiteY0" fmla="*/ 0 h 125962"/>
                <a:gd name="connsiteX1" fmla="*/ 458951 w 4512033"/>
                <a:gd name="connsiteY1" fmla="*/ 0 h 125962"/>
                <a:gd name="connsiteX2" fmla="*/ 458951 w 4512033"/>
                <a:gd name="connsiteY2" fmla="*/ 28027 h 125962"/>
                <a:gd name="connsiteX3" fmla="*/ 1359337 w 4512033"/>
                <a:gd name="connsiteY3" fmla="*/ 28027 h 125962"/>
                <a:gd name="connsiteX4" fmla="*/ 1359337 w 4512033"/>
                <a:gd name="connsiteY4" fmla="*/ 38538 h 125962"/>
                <a:gd name="connsiteX5" fmla="*/ 1769241 w 4512033"/>
                <a:gd name="connsiteY5" fmla="*/ 38538 h 125962"/>
                <a:gd name="connsiteX6" fmla="*/ 1769241 w 4512033"/>
                <a:gd name="connsiteY6" fmla="*/ 59558 h 125962"/>
                <a:gd name="connsiteX7" fmla="*/ 2021489 w 4512033"/>
                <a:gd name="connsiteY7" fmla="*/ 59558 h 125962"/>
                <a:gd name="connsiteX8" fmla="*/ 2021489 w 4512033"/>
                <a:gd name="connsiteY8" fmla="*/ 73572 h 125962"/>
                <a:gd name="connsiteX9" fmla="*/ 2564524 w 4512033"/>
                <a:gd name="connsiteY9" fmla="*/ 73572 h 125962"/>
                <a:gd name="connsiteX10" fmla="*/ 2564524 w 4512033"/>
                <a:gd name="connsiteY10" fmla="*/ 108607 h 125962"/>
                <a:gd name="connsiteX11" fmla="*/ 3857296 w 4512033"/>
                <a:gd name="connsiteY11" fmla="*/ 108607 h 125962"/>
                <a:gd name="connsiteX12" fmla="*/ 3845482 w 4512033"/>
                <a:gd name="connsiteY12" fmla="*/ 125962 h 125962"/>
                <a:gd name="connsiteX13" fmla="*/ 4512033 w 4512033"/>
                <a:gd name="connsiteY13" fmla="*/ 125961 h 125962"/>
                <a:gd name="connsiteX0" fmla="*/ 0 w 4512033"/>
                <a:gd name="connsiteY0" fmla="*/ 0 h 125962"/>
                <a:gd name="connsiteX1" fmla="*/ 458951 w 4512033"/>
                <a:gd name="connsiteY1" fmla="*/ 0 h 125962"/>
                <a:gd name="connsiteX2" fmla="*/ 458951 w 4512033"/>
                <a:gd name="connsiteY2" fmla="*/ 28027 h 125962"/>
                <a:gd name="connsiteX3" fmla="*/ 1359337 w 4512033"/>
                <a:gd name="connsiteY3" fmla="*/ 28027 h 125962"/>
                <a:gd name="connsiteX4" fmla="*/ 1359337 w 4512033"/>
                <a:gd name="connsiteY4" fmla="*/ 38538 h 125962"/>
                <a:gd name="connsiteX5" fmla="*/ 1769241 w 4512033"/>
                <a:gd name="connsiteY5" fmla="*/ 38538 h 125962"/>
                <a:gd name="connsiteX6" fmla="*/ 1769241 w 4512033"/>
                <a:gd name="connsiteY6" fmla="*/ 59558 h 125962"/>
                <a:gd name="connsiteX7" fmla="*/ 2021489 w 4512033"/>
                <a:gd name="connsiteY7" fmla="*/ 59558 h 125962"/>
                <a:gd name="connsiteX8" fmla="*/ 2021489 w 4512033"/>
                <a:gd name="connsiteY8" fmla="*/ 73572 h 125962"/>
                <a:gd name="connsiteX9" fmla="*/ 2564524 w 4512033"/>
                <a:gd name="connsiteY9" fmla="*/ 73572 h 125962"/>
                <a:gd name="connsiteX10" fmla="*/ 2564524 w 4512033"/>
                <a:gd name="connsiteY10" fmla="*/ 108607 h 125962"/>
                <a:gd name="connsiteX11" fmla="*/ 3847845 w 4512033"/>
                <a:gd name="connsiteY11" fmla="*/ 108607 h 125962"/>
                <a:gd name="connsiteX12" fmla="*/ 3845482 w 4512033"/>
                <a:gd name="connsiteY12" fmla="*/ 125962 h 125962"/>
                <a:gd name="connsiteX13" fmla="*/ 4512033 w 4512033"/>
                <a:gd name="connsiteY13" fmla="*/ 125961 h 125962"/>
                <a:gd name="connsiteX0" fmla="*/ 0 w 4512033"/>
                <a:gd name="connsiteY0" fmla="*/ 0 h 125962"/>
                <a:gd name="connsiteX1" fmla="*/ 458951 w 4512033"/>
                <a:gd name="connsiteY1" fmla="*/ 0 h 125962"/>
                <a:gd name="connsiteX2" fmla="*/ 458951 w 4512033"/>
                <a:gd name="connsiteY2" fmla="*/ 28027 h 125962"/>
                <a:gd name="connsiteX3" fmla="*/ 1359337 w 4512033"/>
                <a:gd name="connsiteY3" fmla="*/ 28027 h 125962"/>
                <a:gd name="connsiteX4" fmla="*/ 1359337 w 4512033"/>
                <a:gd name="connsiteY4" fmla="*/ 38538 h 125962"/>
                <a:gd name="connsiteX5" fmla="*/ 1769241 w 4512033"/>
                <a:gd name="connsiteY5" fmla="*/ 38538 h 125962"/>
                <a:gd name="connsiteX6" fmla="*/ 1769241 w 4512033"/>
                <a:gd name="connsiteY6" fmla="*/ 59558 h 125962"/>
                <a:gd name="connsiteX7" fmla="*/ 2021489 w 4512033"/>
                <a:gd name="connsiteY7" fmla="*/ 59558 h 125962"/>
                <a:gd name="connsiteX8" fmla="*/ 2021489 w 4512033"/>
                <a:gd name="connsiteY8" fmla="*/ 73572 h 125962"/>
                <a:gd name="connsiteX9" fmla="*/ 2564524 w 4512033"/>
                <a:gd name="connsiteY9" fmla="*/ 73572 h 125962"/>
                <a:gd name="connsiteX10" fmla="*/ 2564524 w 4512033"/>
                <a:gd name="connsiteY10" fmla="*/ 108607 h 125962"/>
                <a:gd name="connsiteX11" fmla="*/ 3843120 w 4512033"/>
                <a:gd name="connsiteY11" fmla="*/ 108607 h 125962"/>
                <a:gd name="connsiteX12" fmla="*/ 3845482 w 4512033"/>
                <a:gd name="connsiteY12" fmla="*/ 125962 h 125962"/>
                <a:gd name="connsiteX13" fmla="*/ 4512033 w 4512033"/>
                <a:gd name="connsiteY13" fmla="*/ 125961 h 125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512033" h="125962">
                  <a:moveTo>
                    <a:pt x="0" y="0"/>
                  </a:moveTo>
                  <a:lnTo>
                    <a:pt x="458951" y="0"/>
                  </a:lnTo>
                  <a:lnTo>
                    <a:pt x="458951" y="28027"/>
                  </a:lnTo>
                  <a:lnTo>
                    <a:pt x="1359337" y="28027"/>
                  </a:lnTo>
                  <a:lnTo>
                    <a:pt x="1359337" y="38538"/>
                  </a:lnTo>
                  <a:lnTo>
                    <a:pt x="1769241" y="38538"/>
                  </a:lnTo>
                  <a:lnTo>
                    <a:pt x="1769241" y="59558"/>
                  </a:lnTo>
                  <a:lnTo>
                    <a:pt x="2021489" y="59558"/>
                  </a:lnTo>
                  <a:lnTo>
                    <a:pt x="2021489" y="73572"/>
                  </a:lnTo>
                  <a:lnTo>
                    <a:pt x="2564524" y="73572"/>
                  </a:lnTo>
                  <a:lnTo>
                    <a:pt x="2564524" y="108607"/>
                  </a:lnTo>
                  <a:lnTo>
                    <a:pt x="3843120" y="108607"/>
                  </a:lnTo>
                  <a:lnTo>
                    <a:pt x="3845482" y="125962"/>
                  </a:lnTo>
                  <a:lnTo>
                    <a:pt x="4512033" y="125961"/>
                  </a:lnTo>
                </a:path>
              </a:pathLst>
            </a:cu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marL="0" marR="0" lvl="0" indent="0" algn="ctr" defTabSz="4566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54" name="Freeform: Shape 53">
              <a:extLst>
                <a:ext uri="{FF2B5EF4-FFF2-40B4-BE49-F238E27FC236}">
                  <a16:creationId xmlns:a16="http://schemas.microsoft.com/office/drawing/2014/main" id="{E9FDE40D-725C-4AB3-B284-A5D976ACEF06}"/>
                </a:ext>
              </a:extLst>
            </p:cNvPr>
            <p:cNvSpPr/>
            <p:nvPr/>
          </p:nvSpPr>
          <p:spPr bwMode="auto">
            <a:xfrm>
              <a:off x="6540938" y="2212290"/>
              <a:ext cx="4480910" cy="45719"/>
            </a:xfrm>
            <a:custGeom>
              <a:avLst/>
              <a:gdLst>
                <a:gd name="connsiteX0" fmla="*/ 0 w 4480910"/>
                <a:gd name="connsiteY0" fmla="*/ 0 h 10511"/>
                <a:gd name="connsiteX1" fmla="*/ 1527503 w 4480910"/>
                <a:gd name="connsiteY1" fmla="*/ 0 h 10511"/>
                <a:gd name="connsiteX2" fmla="*/ 1538014 w 4480910"/>
                <a:gd name="connsiteY2" fmla="*/ 10511 h 10511"/>
                <a:gd name="connsiteX3" fmla="*/ 4480910 w 4480910"/>
                <a:gd name="connsiteY3" fmla="*/ 10511 h 10511"/>
                <a:gd name="connsiteX0" fmla="*/ 0 w 4480910"/>
                <a:gd name="connsiteY0" fmla="*/ 0 h 12911"/>
                <a:gd name="connsiteX1" fmla="*/ 1527503 w 4480910"/>
                <a:gd name="connsiteY1" fmla="*/ 0 h 12911"/>
                <a:gd name="connsiteX2" fmla="*/ 1528414 w 4480910"/>
                <a:gd name="connsiteY2" fmla="*/ 12911 h 12911"/>
                <a:gd name="connsiteX3" fmla="*/ 4480910 w 4480910"/>
                <a:gd name="connsiteY3" fmla="*/ 10511 h 12911"/>
                <a:gd name="connsiteX0" fmla="*/ 0 w 4480910"/>
                <a:gd name="connsiteY0" fmla="*/ 0 h 12911"/>
                <a:gd name="connsiteX1" fmla="*/ 1527503 w 4480910"/>
                <a:gd name="connsiteY1" fmla="*/ 0 h 12911"/>
                <a:gd name="connsiteX2" fmla="*/ 1506716 w 4480910"/>
                <a:gd name="connsiteY2" fmla="*/ 12911 h 12911"/>
                <a:gd name="connsiteX3" fmla="*/ 4480910 w 4480910"/>
                <a:gd name="connsiteY3" fmla="*/ 10511 h 12911"/>
                <a:gd name="connsiteX0" fmla="*/ 0 w 4480910"/>
                <a:gd name="connsiteY0" fmla="*/ 9299 h 22210"/>
                <a:gd name="connsiteX1" fmla="*/ 1502706 w 4480910"/>
                <a:gd name="connsiteY1" fmla="*/ 0 h 22210"/>
                <a:gd name="connsiteX2" fmla="*/ 1506716 w 4480910"/>
                <a:gd name="connsiteY2" fmla="*/ 22210 h 22210"/>
                <a:gd name="connsiteX3" fmla="*/ 4480910 w 4480910"/>
                <a:gd name="connsiteY3" fmla="*/ 19810 h 22210"/>
                <a:gd name="connsiteX0" fmla="*/ 0 w 4480910"/>
                <a:gd name="connsiteY0" fmla="*/ 0 h 31509"/>
                <a:gd name="connsiteX1" fmla="*/ 1502706 w 4480910"/>
                <a:gd name="connsiteY1" fmla="*/ 9299 h 31509"/>
                <a:gd name="connsiteX2" fmla="*/ 1506716 w 4480910"/>
                <a:gd name="connsiteY2" fmla="*/ 31509 h 31509"/>
                <a:gd name="connsiteX3" fmla="*/ 4480910 w 4480910"/>
                <a:gd name="connsiteY3" fmla="*/ 29109 h 31509"/>
                <a:gd name="connsiteX0" fmla="*/ 0 w 4480910"/>
                <a:gd name="connsiteY0" fmla="*/ 0 h 25310"/>
                <a:gd name="connsiteX1" fmla="*/ 1502706 w 4480910"/>
                <a:gd name="connsiteY1" fmla="*/ 3100 h 25310"/>
                <a:gd name="connsiteX2" fmla="*/ 1506716 w 4480910"/>
                <a:gd name="connsiteY2" fmla="*/ 25310 h 25310"/>
                <a:gd name="connsiteX3" fmla="*/ 4480910 w 4480910"/>
                <a:gd name="connsiteY3" fmla="*/ 22910 h 25310"/>
                <a:gd name="connsiteX0" fmla="*/ 0 w 4480910"/>
                <a:gd name="connsiteY0" fmla="*/ 3099 h 22210"/>
                <a:gd name="connsiteX1" fmla="*/ 1502706 w 4480910"/>
                <a:gd name="connsiteY1" fmla="*/ 0 h 22210"/>
                <a:gd name="connsiteX2" fmla="*/ 1506716 w 4480910"/>
                <a:gd name="connsiteY2" fmla="*/ 22210 h 22210"/>
                <a:gd name="connsiteX3" fmla="*/ 4480910 w 4480910"/>
                <a:gd name="connsiteY3" fmla="*/ 19810 h 22210"/>
                <a:gd name="connsiteX0" fmla="*/ 0 w 4480910"/>
                <a:gd name="connsiteY0" fmla="*/ 0 h 25310"/>
                <a:gd name="connsiteX1" fmla="*/ 1502706 w 4480910"/>
                <a:gd name="connsiteY1" fmla="*/ 3100 h 25310"/>
                <a:gd name="connsiteX2" fmla="*/ 1506716 w 4480910"/>
                <a:gd name="connsiteY2" fmla="*/ 25310 h 25310"/>
                <a:gd name="connsiteX3" fmla="*/ 4480910 w 4480910"/>
                <a:gd name="connsiteY3" fmla="*/ 22910 h 25310"/>
                <a:gd name="connsiteX0" fmla="*/ 0 w 4480910"/>
                <a:gd name="connsiteY0" fmla="*/ 0 h 25310"/>
                <a:gd name="connsiteX1" fmla="*/ 1502706 w 4480910"/>
                <a:gd name="connsiteY1" fmla="*/ 3100 h 25310"/>
                <a:gd name="connsiteX2" fmla="*/ 1504353 w 4480910"/>
                <a:gd name="connsiteY2" fmla="*/ 25310 h 25310"/>
                <a:gd name="connsiteX3" fmla="*/ 4480910 w 4480910"/>
                <a:gd name="connsiteY3" fmla="*/ 22910 h 25310"/>
              </a:gdLst>
              <a:ahLst/>
              <a:cxnLst>
                <a:cxn ang="0">
                  <a:pos x="connsiteX0" y="connsiteY0"/>
                </a:cxn>
                <a:cxn ang="0">
                  <a:pos x="connsiteX1" y="connsiteY1"/>
                </a:cxn>
                <a:cxn ang="0">
                  <a:pos x="connsiteX2" y="connsiteY2"/>
                </a:cxn>
                <a:cxn ang="0">
                  <a:pos x="connsiteX3" y="connsiteY3"/>
                </a:cxn>
              </a:cxnLst>
              <a:rect l="l" t="t" r="r" b="b"/>
              <a:pathLst>
                <a:path w="4480910" h="25310">
                  <a:moveTo>
                    <a:pt x="0" y="0"/>
                  </a:moveTo>
                  <a:lnTo>
                    <a:pt x="1502706" y="3100"/>
                  </a:lnTo>
                  <a:cubicBezTo>
                    <a:pt x="1503010" y="7404"/>
                    <a:pt x="1504049" y="21006"/>
                    <a:pt x="1504353" y="25310"/>
                  </a:cubicBezTo>
                  <a:lnTo>
                    <a:pt x="4480910" y="22910"/>
                  </a:lnTo>
                </a:path>
              </a:pathLst>
            </a:custGeom>
            <a:noFill/>
            <a:ln w="28575">
              <a:solidFill>
                <a:schemeClr val="accent1"/>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marL="0" marR="0" lvl="0" indent="0" algn="ctr" defTabSz="4566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grpSp>
      <p:grpSp>
        <p:nvGrpSpPr>
          <p:cNvPr id="58" name="Group 57">
            <a:extLst>
              <a:ext uri="{FF2B5EF4-FFF2-40B4-BE49-F238E27FC236}">
                <a16:creationId xmlns:a16="http://schemas.microsoft.com/office/drawing/2014/main" id="{5F6CBECE-C20E-4AA8-B9BF-4BC78AC111BD}"/>
              </a:ext>
            </a:extLst>
          </p:cNvPr>
          <p:cNvGrpSpPr/>
          <p:nvPr/>
        </p:nvGrpSpPr>
        <p:grpSpPr>
          <a:xfrm>
            <a:off x="7133641" y="3480505"/>
            <a:ext cx="2751121" cy="646331"/>
            <a:chOff x="8794970" y="3163677"/>
            <a:chExt cx="2751121" cy="646331"/>
          </a:xfrm>
        </p:grpSpPr>
        <p:sp>
          <p:nvSpPr>
            <p:cNvPr id="59" name="Text Box 15">
              <a:extLst>
                <a:ext uri="{FF2B5EF4-FFF2-40B4-BE49-F238E27FC236}">
                  <a16:creationId xmlns:a16="http://schemas.microsoft.com/office/drawing/2014/main" id="{3304737A-40FC-425C-9C47-C7E874213D8E}"/>
                </a:ext>
              </a:extLst>
            </p:cNvPr>
            <p:cNvSpPr txBox="1">
              <a:spLocks noChangeArrowheads="1"/>
            </p:cNvSpPr>
            <p:nvPr/>
          </p:nvSpPr>
          <p:spPr bwMode="auto">
            <a:xfrm>
              <a:off x="9080166" y="3163677"/>
              <a:ext cx="2465925" cy="646331"/>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456663"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10" normalizeH="0" baseline="0" noProof="0" dirty="0">
                  <a:ln>
                    <a:noFill/>
                  </a:ln>
                  <a:solidFill>
                    <a:srgbClr val="000000"/>
                  </a:solidFill>
                  <a:effectLst/>
                  <a:uLnTx/>
                  <a:uFillTx/>
                  <a:latin typeface="Calibri" panose="020F0502020204030204" pitchFamily="34" charset="0"/>
                  <a:ea typeface="+mn-ea"/>
                  <a:cs typeface="+mn-cs"/>
                </a:rPr>
                <a:t>Low Hct</a:t>
              </a:r>
            </a:p>
            <a:p>
              <a:pPr marL="0" marR="0" lvl="0" indent="0" algn="l" defTabSz="456663" rtl="0" eaLnBrk="1" fontAlgn="auto" latinLnBrk="0" hangingPunct="1">
                <a:lnSpc>
                  <a:spcPct val="100000"/>
                </a:lnSpc>
                <a:spcBef>
                  <a:spcPts val="0"/>
                </a:spcBef>
                <a:spcAft>
                  <a:spcPts val="0"/>
                </a:spcAft>
                <a:buClrTx/>
                <a:buSzTx/>
                <a:buFontTx/>
                <a:buNone/>
                <a:tabLst/>
                <a:defRPr/>
              </a:pPr>
              <a:r>
                <a:rPr kumimoji="0" lang="en-US" altLang="en-US" sz="1800" b="0" i="0" u="none" strike="noStrike" kern="1200" cap="none" spc="-10" normalizeH="0" baseline="0" noProof="0" dirty="0">
                  <a:ln>
                    <a:noFill/>
                  </a:ln>
                  <a:solidFill>
                    <a:srgbClr val="000000"/>
                  </a:solidFill>
                  <a:effectLst/>
                  <a:uLnTx/>
                  <a:uFillTx/>
                  <a:latin typeface="Calibri" panose="020F0502020204030204" pitchFamily="34" charset="0"/>
                  <a:ea typeface="+mn-ea"/>
                  <a:cs typeface="+mn-cs"/>
                </a:rPr>
                <a:t>High Hct</a:t>
              </a:r>
            </a:p>
          </p:txBody>
        </p:sp>
        <p:cxnSp>
          <p:nvCxnSpPr>
            <p:cNvPr id="60" name="Straight Connector 59">
              <a:extLst>
                <a:ext uri="{FF2B5EF4-FFF2-40B4-BE49-F238E27FC236}">
                  <a16:creationId xmlns:a16="http://schemas.microsoft.com/office/drawing/2014/main" id="{C1C4AB44-DF4A-4E96-B033-10099A9F38C0}"/>
                </a:ext>
              </a:extLst>
            </p:cNvPr>
            <p:cNvCxnSpPr>
              <a:cxnSpLocks/>
            </p:cNvCxnSpPr>
            <p:nvPr/>
          </p:nvCxnSpPr>
          <p:spPr bwMode="auto">
            <a:xfrm>
              <a:off x="8794970" y="3363594"/>
              <a:ext cx="290457" cy="0"/>
            </a:xfrm>
            <a:prstGeom prst="line">
              <a:avLst/>
            </a:prstGeom>
            <a:noFill/>
            <a:ln w="28575" cap="flat" cmpd="sng" algn="ctr">
              <a:solidFill>
                <a:schemeClr val="accent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FAEE0337-D3D0-4B7D-B7C6-B2D8BB24D3B7}"/>
                </a:ext>
              </a:extLst>
            </p:cNvPr>
            <p:cNvCxnSpPr>
              <a:cxnSpLocks/>
            </p:cNvCxnSpPr>
            <p:nvPr/>
          </p:nvCxnSpPr>
          <p:spPr bwMode="auto">
            <a:xfrm>
              <a:off x="8802141" y="3647516"/>
              <a:ext cx="290457" cy="0"/>
            </a:xfrm>
            <a:prstGeom prst="line">
              <a:avLst/>
            </a:prstGeom>
            <a:noFill/>
            <a:ln w="28575" cap="flat" cmpd="sng" algn="ctr">
              <a:solidFill>
                <a:schemeClr val="accent3"/>
              </a:solidFill>
              <a:prstDash val="solid"/>
              <a:round/>
              <a:headEnd type="none" w="med" len="med"/>
              <a:tailEnd type="none" w="med" len="med"/>
            </a:ln>
            <a:effectLst/>
          </p:spPr>
        </p:cxnSp>
      </p:grpSp>
      <p:sp>
        <p:nvSpPr>
          <p:cNvPr id="6" name="Freeform: Shape 5">
            <a:extLst>
              <a:ext uri="{FF2B5EF4-FFF2-40B4-BE49-F238E27FC236}">
                <a16:creationId xmlns:a16="http://schemas.microsoft.com/office/drawing/2014/main" id="{9F4FDC87-4A88-421F-99A7-3350D86674A9}"/>
              </a:ext>
            </a:extLst>
          </p:cNvPr>
          <p:cNvSpPr/>
          <p:nvPr/>
        </p:nvSpPr>
        <p:spPr bwMode="auto">
          <a:xfrm>
            <a:off x="1691640" y="2754160"/>
            <a:ext cx="8717280" cy="619760"/>
          </a:xfrm>
          <a:custGeom>
            <a:avLst/>
            <a:gdLst>
              <a:gd name="connsiteX0" fmla="*/ 0 w 8717280"/>
              <a:gd name="connsiteY0" fmla="*/ 0 h 619760"/>
              <a:gd name="connsiteX1" fmla="*/ 426720 w 8717280"/>
              <a:gd name="connsiteY1" fmla="*/ 0 h 619760"/>
              <a:gd name="connsiteX2" fmla="*/ 426720 w 8717280"/>
              <a:gd name="connsiteY2" fmla="*/ 30480 h 619760"/>
              <a:gd name="connsiteX3" fmla="*/ 523240 w 8717280"/>
              <a:gd name="connsiteY3" fmla="*/ 30480 h 619760"/>
              <a:gd name="connsiteX4" fmla="*/ 523240 w 8717280"/>
              <a:gd name="connsiteY4" fmla="*/ 50800 h 619760"/>
              <a:gd name="connsiteX5" fmla="*/ 878840 w 8717280"/>
              <a:gd name="connsiteY5" fmla="*/ 50800 h 619760"/>
              <a:gd name="connsiteX6" fmla="*/ 878840 w 8717280"/>
              <a:gd name="connsiteY6" fmla="*/ 60960 h 619760"/>
              <a:gd name="connsiteX7" fmla="*/ 990600 w 8717280"/>
              <a:gd name="connsiteY7" fmla="*/ 60960 h 619760"/>
              <a:gd name="connsiteX8" fmla="*/ 990600 w 8717280"/>
              <a:gd name="connsiteY8" fmla="*/ 76200 h 619760"/>
              <a:gd name="connsiteX9" fmla="*/ 1036320 w 8717280"/>
              <a:gd name="connsiteY9" fmla="*/ 76200 h 619760"/>
              <a:gd name="connsiteX10" fmla="*/ 1036320 w 8717280"/>
              <a:gd name="connsiteY10" fmla="*/ 91440 h 619760"/>
              <a:gd name="connsiteX11" fmla="*/ 1087120 w 8717280"/>
              <a:gd name="connsiteY11" fmla="*/ 91440 h 619760"/>
              <a:gd name="connsiteX12" fmla="*/ 1087120 w 8717280"/>
              <a:gd name="connsiteY12" fmla="*/ 121920 h 619760"/>
              <a:gd name="connsiteX13" fmla="*/ 2306320 w 8717280"/>
              <a:gd name="connsiteY13" fmla="*/ 121920 h 619760"/>
              <a:gd name="connsiteX14" fmla="*/ 2306320 w 8717280"/>
              <a:gd name="connsiteY14" fmla="*/ 142240 h 619760"/>
              <a:gd name="connsiteX15" fmla="*/ 2534920 w 8717280"/>
              <a:gd name="connsiteY15" fmla="*/ 142240 h 619760"/>
              <a:gd name="connsiteX16" fmla="*/ 2534920 w 8717280"/>
              <a:gd name="connsiteY16" fmla="*/ 157480 h 619760"/>
              <a:gd name="connsiteX17" fmla="*/ 2707640 w 8717280"/>
              <a:gd name="connsiteY17" fmla="*/ 157480 h 619760"/>
              <a:gd name="connsiteX18" fmla="*/ 2707640 w 8717280"/>
              <a:gd name="connsiteY18" fmla="*/ 177800 h 619760"/>
              <a:gd name="connsiteX19" fmla="*/ 3042920 w 8717280"/>
              <a:gd name="connsiteY19" fmla="*/ 177800 h 619760"/>
              <a:gd name="connsiteX20" fmla="*/ 3042920 w 8717280"/>
              <a:gd name="connsiteY20" fmla="*/ 198120 h 619760"/>
              <a:gd name="connsiteX21" fmla="*/ 3520440 w 8717280"/>
              <a:gd name="connsiteY21" fmla="*/ 198120 h 619760"/>
              <a:gd name="connsiteX22" fmla="*/ 3520440 w 8717280"/>
              <a:gd name="connsiteY22" fmla="*/ 238760 h 619760"/>
              <a:gd name="connsiteX23" fmla="*/ 3865880 w 8717280"/>
              <a:gd name="connsiteY23" fmla="*/ 238760 h 619760"/>
              <a:gd name="connsiteX24" fmla="*/ 3865880 w 8717280"/>
              <a:gd name="connsiteY24" fmla="*/ 254000 h 619760"/>
              <a:gd name="connsiteX25" fmla="*/ 4399280 w 8717280"/>
              <a:gd name="connsiteY25" fmla="*/ 254000 h 619760"/>
              <a:gd name="connsiteX26" fmla="*/ 4399280 w 8717280"/>
              <a:gd name="connsiteY26" fmla="*/ 284480 h 619760"/>
              <a:gd name="connsiteX27" fmla="*/ 4688840 w 8717280"/>
              <a:gd name="connsiteY27" fmla="*/ 284480 h 619760"/>
              <a:gd name="connsiteX28" fmla="*/ 4688840 w 8717280"/>
              <a:gd name="connsiteY28" fmla="*/ 304800 h 619760"/>
              <a:gd name="connsiteX29" fmla="*/ 4826000 w 8717280"/>
              <a:gd name="connsiteY29" fmla="*/ 304800 h 619760"/>
              <a:gd name="connsiteX30" fmla="*/ 4826000 w 8717280"/>
              <a:gd name="connsiteY30" fmla="*/ 335280 h 619760"/>
              <a:gd name="connsiteX31" fmla="*/ 6024880 w 8717280"/>
              <a:gd name="connsiteY31" fmla="*/ 335280 h 619760"/>
              <a:gd name="connsiteX32" fmla="*/ 6024880 w 8717280"/>
              <a:gd name="connsiteY32" fmla="*/ 370840 h 619760"/>
              <a:gd name="connsiteX33" fmla="*/ 6065520 w 8717280"/>
              <a:gd name="connsiteY33" fmla="*/ 370840 h 619760"/>
              <a:gd name="connsiteX34" fmla="*/ 6065520 w 8717280"/>
              <a:gd name="connsiteY34" fmla="*/ 406400 h 619760"/>
              <a:gd name="connsiteX35" fmla="*/ 7929880 w 8717280"/>
              <a:gd name="connsiteY35" fmla="*/ 406400 h 619760"/>
              <a:gd name="connsiteX36" fmla="*/ 7929880 w 8717280"/>
              <a:gd name="connsiteY36" fmla="*/ 619760 h 619760"/>
              <a:gd name="connsiteX37" fmla="*/ 8717280 w 8717280"/>
              <a:gd name="connsiteY37" fmla="*/ 619760 h 619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8717280" h="619760">
                <a:moveTo>
                  <a:pt x="0" y="0"/>
                </a:moveTo>
                <a:lnTo>
                  <a:pt x="426720" y="0"/>
                </a:lnTo>
                <a:lnTo>
                  <a:pt x="426720" y="30480"/>
                </a:lnTo>
                <a:lnTo>
                  <a:pt x="523240" y="30480"/>
                </a:lnTo>
                <a:lnTo>
                  <a:pt x="523240" y="50800"/>
                </a:lnTo>
                <a:lnTo>
                  <a:pt x="878840" y="50800"/>
                </a:lnTo>
                <a:lnTo>
                  <a:pt x="878840" y="60960"/>
                </a:lnTo>
                <a:lnTo>
                  <a:pt x="990600" y="60960"/>
                </a:lnTo>
                <a:lnTo>
                  <a:pt x="990600" y="76200"/>
                </a:lnTo>
                <a:lnTo>
                  <a:pt x="1036320" y="76200"/>
                </a:lnTo>
                <a:lnTo>
                  <a:pt x="1036320" y="91440"/>
                </a:lnTo>
                <a:lnTo>
                  <a:pt x="1087120" y="91440"/>
                </a:lnTo>
                <a:lnTo>
                  <a:pt x="1087120" y="121920"/>
                </a:lnTo>
                <a:lnTo>
                  <a:pt x="2306320" y="121920"/>
                </a:lnTo>
                <a:lnTo>
                  <a:pt x="2306320" y="142240"/>
                </a:lnTo>
                <a:lnTo>
                  <a:pt x="2534920" y="142240"/>
                </a:lnTo>
                <a:lnTo>
                  <a:pt x="2534920" y="157480"/>
                </a:lnTo>
                <a:lnTo>
                  <a:pt x="2707640" y="157480"/>
                </a:lnTo>
                <a:lnTo>
                  <a:pt x="2707640" y="177800"/>
                </a:lnTo>
                <a:lnTo>
                  <a:pt x="3042920" y="177800"/>
                </a:lnTo>
                <a:lnTo>
                  <a:pt x="3042920" y="198120"/>
                </a:lnTo>
                <a:lnTo>
                  <a:pt x="3520440" y="198120"/>
                </a:lnTo>
                <a:lnTo>
                  <a:pt x="3520440" y="238760"/>
                </a:lnTo>
                <a:lnTo>
                  <a:pt x="3865880" y="238760"/>
                </a:lnTo>
                <a:lnTo>
                  <a:pt x="3865880" y="254000"/>
                </a:lnTo>
                <a:lnTo>
                  <a:pt x="4399280" y="254000"/>
                </a:lnTo>
                <a:lnTo>
                  <a:pt x="4399280" y="284480"/>
                </a:lnTo>
                <a:lnTo>
                  <a:pt x="4688840" y="284480"/>
                </a:lnTo>
                <a:lnTo>
                  <a:pt x="4688840" y="304800"/>
                </a:lnTo>
                <a:lnTo>
                  <a:pt x="4826000" y="304800"/>
                </a:lnTo>
                <a:lnTo>
                  <a:pt x="4826000" y="335280"/>
                </a:lnTo>
                <a:lnTo>
                  <a:pt x="6024880" y="335280"/>
                </a:lnTo>
                <a:lnTo>
                  <a:pt x="6024880" y="370840"/>
                </a:lnTo>
                <a:lnTo>
                  <a:pt x="6065520" y="370840"/>
                </a:lnTo>
                <a:lnTo>
                  <a:pt x="6065520" y="406400"/>
                </a:lnTo>
                <a:lnTo>
                  <a:pt x="7929880" y="406400"/>
                </a:lnTo>
                <a:lnTo>
                  <a:pt x="7929880" y="619760"/>
                </a:lnTo>
                <a:lnTo>
                  <a:pt x="8717280" y="619760"/>
                </a:lnTo>
              </a:path>
            </a:pathLst>
          </a:custGeom>
          <a:noFill/>
          <a:ln w="28575">
            <a:solidFill>
              <a:schemeClr val="accent3"/>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marL="0" marR="0" lvl="0" indent="0" algn="ctr" defTabSz="456663"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55" name="Text Box 15">
            <a:extLst>
              <a:ext uri="{FF2B5EF4-FFF2-40B4-BE49-F238E27FC236}">
                <a16:creationId xmlns:a16="http://schemas.microsoft.com/office/drawing/2014/main" id="{7B6D1C7B-F5F4-45F3-A26B-5714106A6653}"/>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456663"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Marchioli. NEJM. 2013;368:22.</a:t>
            </a:r>
          </a:p>
        </p:txBody>
      </p:sp>
      <p:sp>
        <p:nvSpPr>
          <p:cNvPr id="3" name="Rounded Rectangle 7">
            <a:extLst>
              <a:ext uri="{FF2B5EF4-FFF2-40B4-BE49-F238E27FC236}">
                <a16:creationId xmlns:a16="http://schemas.microsoft.com/office/drawing/2014/main" id="{63830655-8202-5F13-A688-32C8C5D32CAB}"/>
              </a:ext>
            </a:extLst>
          </p:cNvPr>
          <p:cNvSpPr/>
          <p:nvPr/>
        </p:nvSpPr>
        <p:spPr>
          <a:xfrm>
            <a:off x="6893765" y="4721013"/>
            <a:ext cx="4261285" cy="770153"/>
          </a:xfrm>
          <a:prstGeom prst="round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marL="0" marR="0" lvl="0" indent="0" algn="ctr" defTabSz="1219140" rtl="0" eaLnBrk="1" fontAlgn="auto" latinLnBrk="0" hangingPunct="1">
              <a:lnSpc>
                <a:spcPct val="100000"/>
              </a:lnSpc>
              <a:spcBef>
                <a:spcPts val="0"/>
              </a:spcBef>
              <a:spcAft>
                <a:spcPts val="0"/>
              </a:spcAft>
              <a:buClrTx/>
              <a:buSzTx/>
              <a:buFontTx/>
              <a:buNone/>
              <a:tabLst/>
              <a:defRPr/>
            </a:pPr>
            <a:r>
              <a:rPr lang="en-US" sz="1600" dirty="0">
                <a:solidFill>
                  <a:schemeClr val="accent1"/>
                </a:solidFill>
                <a:latin typeface="Calibri"/>
              </a:rPr>
              <a:t>R</a:t>
            </a:r>
            <a:r>
              <a:rPr kumimoji="0" lang="en-US" sz="1600" b="0" i="0" u="none" strike="noStrike" kern="1200" cap="none" spc="0" normalizeH="0" baseline="0" noProof="0" dirty="0">
                <a:ln>
                  <a:noFill/>
                </a:ln>
                <a:solidFill>
                  <a:schemeClr val="accent1"/>
                </a:solidFill>
                <a:effectLst/>
                <a:uLnTx/>
                <a:uFillTx/>
                <a:latin typeface="Calibri"/>
                <a:ea typeface="+mn-ea"/>
                <a:cs typeface="+mn-cs"/>
              </a:rPr>
              <a:t>ate of death from CV events or major thrombosis </a:t>
            </a:r>
            <a:r>
              <a:rPr kumimoji="0" lang="en-US" sz="1600" b="1" i="0" u="none" strike="noStrike" kern="1200" cap="none" spc="0" normalizeH="0" baseline="0" noProof="0" dirty="0">
                <a:ln>
                  <a:noFill/>
                </a:ln>
                <a:solidFill>
                  <a:schemeClr val="accent1"/>
                </a:solidFill>
                <a:effectLst/>
                <a:uLnTx/>
                <a:uFillTx/>
                <a:latin typeface="Calibri"/>
                <a:ea typeface="+mn-ea"/>
                <a:cs typeface="+mn-cs"/>
              </a:rPr>
              <a:t>4-fold lower in patients who maintain Hct target level &lt;45% </a:t>
            </a:r>
            <a:r>
              <a:rPr kumimoji="0" lang="en-US" sz="1600" b="0" i="0" u="none" strike="noStrike" kern="1200" cap="none" spc="0" normalizeH="0" baseline="0" noProof="0" dirty="0">
                <a:ln>
                  <a:noFill/>
                </a:ln>
                <a:solidFill>
                  <a:schemeClr val="accent1"/>
                </a:solidFill>
                <a:effectLst/>
                <a:uLnTx/>
                <a:uFillTx/>
                <a:latin typeface="Calibri"/>
                <a:ea typeface="+mn-ea"/>
                <a:cs typeface="+mn-cs"/>
              </a:rPr>
              <a:t>vs those with target of 45%-50% </a:t>
            </a:r>
          </a:p>
        </p:txBody>
      </p:sp>
    </p:spTree>
    <p:extLst>
      <p:ext uri="{BB962C8B-B14F-4D97-AF65-F5344CB8AC3E}">
        <p14:creationId xmlns:p14="http://schemas.microsoft.com/office/powerpoint/2010/main" val="124797500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B40B1757-B33F-4962-9724-4A9ED39AD29F}"/>
              </a:ext>
            </a:extLst>
          </p:cNvPr>
          <p:cNvSpPr>
            <a:spLocks noGrp="1" noChangeArrowheads="1"/>
          </p:cNvSpPr>
          <p:nvPr>
            <p:ph type="title"/>
          </p:nvPr>
        </p:nvSpPr>
        <p:spPr/>
        <p:txBody>
          <a:bodyPr/>
          <a:lstStyle/>
          <a:p>
            <a:pPr eaLnBrk="1" hangingPunct="1"/>
            <a:r>
              <a:rPr lang="en-US" altLang="en-US" dirty="0"/>
              <a:t>PROUD/CONTINUATION-PV: </a:t>
            </a:r>
            <a:r>
              <a:rPr lang="en-US" altLang="en-US" sz="3600" dirty="0"/>
              <a:t>Ropeginterferon Alfa-2b vs HU for Polycythemia Vera</a:t>
            </a:r>
            <a:endParaRPr lang="en-US" altLang="en-US" dirty="0"/>
          </a:p>
        </p:txBody>
      </p:sp>
      <p:sp>
        <p:nvSpPr>
          <p:cNvPr id="4" name="Content Placeholder 3">
            <a:extLst>
              <a:ext uri="{FF2B5EF4-FFF2-40B4-BE49-F238E27FC236}">
                <a16:creationId xmlns:a16="http://schemas.microsoft.com/office/drawing/2014/main" id="{0ECF76DB-86BA-4605-A81B-C3F28A6486C9}"/>
              </a:ext>
            </a:extLst>
          </p:cNvPr>
          <p:cNvSpPr>
            <a:spLocks noGrp="1"/>
          </p:cNvSpPr>
          <p:nvPr>
            <p:ph idx="1"/>
          </p:nvPr>
        </p:nvSpPr>
        <p:spPr/>
        <p:txBody>
          <a:bodyPr/>
          <a:lstStyle/>
          <a:p>
            <a:pPr eaLnBrk="1" hangingPunct="1">
              <a:defRPr/>
            </a:pPr>
            <a:r>
              <a:rPr lang="en-US" sz="2000" dirty="0"/>
              <a:t>Multicenter, randomized, open-label, controlled phase III noninferiority study</a:t>
            </a:r>
          </a:p>
          <a:p>
            <a:pPr lvl="1">
              <a:defRPr/>
            </a:pPr>
            <a:r>
              <a:rPr lang="en-US" altLang="en-US" sz="1800" b="1" dirty="0">
                <a:solidFill>
                  <a:schemeClr val="accent1"/>
                </a:solidFill>
              </a:rPr>
              <a:t>Ropeginterferon alfa-2b</a:t>
            </a:r>
            <a:r>
              <a:rPr lang="en-US" altLang="en-US" sz="1800" dirty="0"/>
              <a:t>: novel monopegylated interferon alfa-2b with longer elimination half-life, permitting less frequent administration</a:t>
            </a:r>
          </a:p>
          <a:p>
            <a:pPr lvl="1">
              <a:defRPr/>
            </a:pPr>
            <a:endParaRPr lang="en-US" sz="2000" dirty="0"/>
          </a:p>
          <a:p>
            <a:pPr eaLnBrk="1" hangingPunct="1">
              <a:defRPr/>
            </a:pPr>
            <a:endParaRPr lang="en-US" sz="2000" dirty="0"/>
          </a:p>
          <a:p>
            <a:pPr eaLnBrk="1" hangingPunct="1">
              <a:defRPr/>
            </a:pPr>
            <a:endParaRPr lang="en-US" sz="2000" dirty="0"/>
          </a:p>
          <a:p>
            <a:pPr marL="0" indent="0">
              <a:buNone/>
              <a:defRPr/>
            </a:pPr>
            <a:endParaRPr lang="en-US" sz="2000" dirty="0"/>
          </a:p>
          <a:p>
            <a:pPr eaLnBrk="1" hangingPunct="1">
              <a:defRPr/>
            </a:pPr>
            <a:endParaRPr lang="en-US" sz="2000" dirty="0"/>
          </a:p>
          <a:p>
            <a:pPr>
              <a:spcBef>
                <a:spcPts val="0"/>
              </a:spcBef>
              <a:spcAft>
                <a:spcPts val="0"/>
              </a:spcAft>
              <a:defRPr/>
            </a:pPr>
            <a:endParaRPr lang="en-US" sz="2000" dirty="0"/>
          </a:p>
        </p:txBody>
      </p:sp>
      <p:sp>
        <p:nvSpPr>
          <p:cNvPr id="11268" name="Text Box 45">
            <a:extLst>
              <a:ext uri="{FF2B5EF4-FFF2-40B4-BE49-F238E27FC236}">
                <a16:creationId xmlns:a16="http://schemas.microsoft.com/office/drawing/2014/main" id="{C47ED7B1-8646-4489-AA20-0B9B9864ECB8}"/>
              </a:ext>
            </a:extLst>
          </p:cNvPr>
          <p:cNvSpPr txBox="1">
            <a:spLocks noChangeArrowheads="1"/>
          </p:cNvSpPr>
          <p:nvPr/>
        </p:nvSpPr>
        <p:spPr bwMode="auto">
          <a:xfrm>
            <a:off x="46509" y="3018704"/>
            <a:ext cx="3299122" cy="160043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Patients with PV with no prior </a:t>
            </a:r>
            <a:b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interferon </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alfa</a:t>
            </a: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autoimmune disease, or depression; either treatment naive and requiring cytoreduction or HU experienced with no resistance, intolerance, or CR; </a:t>
            </a:r>
            <a:b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&lt;3 yr of therapy</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(N = 254)</a:t>
            </a: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269" name="Rectangle 46">
            <a:extLst>
              <a:ext uri="{FF2B5EF4-FFF2-40B4-BE49-F238E27FC236}">
                <a16:creationId xmlns:a16="http://schemas.microsoft.com/office/drawing/2014/main" id="{F6798CC0-4F39-4979-8A72-DB694F44B311}"/>
              </a:ext>
            </a:extLst>
          </p:cNvPr>
          <p:cNvSpPr>
            <a:spLocks noChangeArrowheads="1"/>
          </p:cNvSpPr>
          <p:nvPr/>
        </p:nvSpPr>
        <p:spPr bwMode="auto">
          <a:xfrm>
            <a:off x="10114069" y="2470454"/>
            <a:ext cx="1154112"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600" b="1" i="1"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Mo 12</a:t>
            </a:r>
            <a:endParaRPr kumimoji="0" lang="en-US" altLang="en-US" sz="1600" b="1" i="1"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0246" name="Rectangle 49">
            <a:extLst>
              <a:ext uri="{FF2B5EF4-FFF2-40B4-BE49-F238E27FC236}">
                <a16:creationId xmlns:a16="http://schemas.microsoft.com/office/drawing/2014/main" id="{52CAFAE1-E868-4DD2-8D3E-7FEED2D72388}"/>
              </a:ext>
            </a:extLst>
          </p:cNvPr>
          <p:cNvSpPr>
            <a:spLocks noChangeArrowheads="1"/>
          </p:cNvSpPr>
          <p:nvPr/>
        </p:nvSpPr>
        <p:spPr bwMode="auto">
          <a:xfrm>
            <a:off x="4137537" y="3065470"/>
            <a:ext cx="3169284" cy="703262"/>
          </a:xfrm>
          <a:prstGeom prst="rect">
            <a:avLst/>
          </a:prstGeom>
          <a:solidFill>
            <a:srgbClr val="01587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Ropeginterferon alfa-</a:t>
            </a:r>
            <a:r>
              <a:rPr kumimoji="0" lang="el-GR"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2b</a:t>
            </a:r>
            <a:r>
              <a:rPr kumimoji="0" lang="en-GB"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127)</a:t>
            </a:r>
          </a:p>
        </p:txBody>
      </p:sp>
      <p:sp>
        <p:nvSpPr>
          <p:cNvPr id="9223" name="Rectangle 50">
            <a:extLst>
              <a:ext uri="{FF2B5EF4-FFF2-40B4-BE49-F238E27FC236}">
                <a16:creationId xmlns:a16="http://schemas.microsoft.com/office/drawing/2014/main" id="{FDB152E4-DBFD-4305-A710-665388D82995}"/>
              </a:ext>
            </a:extLst>
          </p:cNvPr>
          <p:cNvSpPr>
            <a:spLocks noChangeArrowheads="1"/>
          </p:cNvSpPr>
          <p:nvPr/>
        </p:nvSpPr>
        <p:spPr bwMode="auto">
          <a:xfrm>
            <a:off x="4137537" y="3870333"/>
            <a:ext cx="3169284" cy="703263"/>
          </a:xfrm>
          <a:prstGeom prst="rect">
            <a:avLst/>
          </a:prstGeom>
          <a:solidFill>
            <a:srgbClr val="E1471D"/>
          </a:solidFill>
          <a:ln>
            <a:noFill/>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0"/>
                <a:cs typeface="ＭＳ Ｐゴシック" charset="0"/>
              </a:rPr>
              <a:t>Hydroxyurea*</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0"/>
                <a:cs typeface="Calibri" panose="020F0502020204030204" pitchFamily="34" charset="0"/>
              </a:rPr>
              <a:t>(n = 127)</a:t>
            </a:r>
          </a:p>
        </p:txBody>
      </p:sp>
      <p:sp>
        <p:nvSpPr>
          <p:cNvPr id="11272" name="Line 53">
            <a:extLst>
              <a:ext uri="{FF2B5EF4-FFF2-40B4-BE49-F238E27FC236}">
                <a16:creationId xmlns:a16="http://schemas.microsoft.com/office/drawing/2014/main" id="{3D717B22-AE59-4E97-9339-F78DB3767FD6}"/>
              </a:ext>
            </a:extLst>
          </p:cNvPr>
          <p:cNvSpPr>
            <a:spLocks noChangeShapeType="1"/>
          </p:cNvSpPr>
          <p:nvPr/>
        </p:nvSpPr>
        <p:spPr bwMode="auto">
          <a:xfrm>
            <a:off x="3340980" y="3878271"/>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273" name="Line 54">
            <a:extLst>
              <a:ext uri="{FF2B5EF4-FFF2-40B4-BE49-F238E27FC236}">
                <a16:creationId xmlns:a16="http://schemas.microsoft.com/office/drawing/2014/main" id="{272F0EBB-3349-404F-98FA-19A1BD590319}"/>
              </a:ext>
            </a:extLst>
          </p:cNvPr>
          <p:cNvSpPr>
            <a:spLocks noChangeShapeType="1"/>
          </p:cNvSpPr>
          <p:nvPr/>
        </p:nvSpPr>
        <p:spPr bwMode="auto">
          <a:xfrm flipV="1">
            <a:off x="3340980" y="3394083"/>
            <a:ext cx="622300" cy="347663"/>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11277" name="Line 54">
            <a:extLst>
              <a:ext uri="{FF2B5EF4-FFF2-40B4-BE49-F238E27FC236}">
                <a16:creationId xmlns:a16="http://schemas.microsoft.com/office/drawing/2014/main" id="{C3B6E646-BA2B-4B31-91B8-D9ABD4F4D60D}"/>
              </a:ext>
            </a:extLst>
          </p:cNvPr>
          <p:cNvSpPr>
            <a:spLocks noChangeShapeType="1"/>
          </p:cNvSpPr>
          <p:nvPr/>
        </p:nvSpPr>
        <p:spPr bwMode="auto">
          <a:xfrm flipH="1">
            <a:off x="8148461" y="2817821"/>
            <a:ext cx="0" cy="200025"/>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endParaRPr>
          </a:p>
        </p:txBody>
      </p:sp>
      <p:sp>
        <p:nvSpPr>
          <p:cNvPr id="16" name="Text Box 15">
            <a:extLst>
              <a:ext uri="{FF2B5EF4-FFF2-40B4-BE49-F238E27FC236}">
                <a16:creationId xmlns:a16="http://schemas.microsoft.com/office/drawing/2014/main" id="{4C7E82A4-DDD4-4D06-AC24-7B91AE578AD9}"/>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Gisslinger. Lancet Haematol. 2020;7:e196. Gisslinger. EHA 2022. Abstr S196.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
        <p:nvSpPr>
          <p:cNvPr id="17" name="Rectangle 49">
            <a:extLst>
              <a:ext uri="{FF2B5EF4-FFF2-40B4-BE49-F238E27FC236}">
                <a16:creationId xmlns:a16="http://schemas.microsoft.com/office/drawing/2014/main" id="{931DCFCB-490C-4721-ABD7-0CEF1ACA98EE}"/>
              </a:ext>
            </a:extLst>
          </p:cNvPr>
          <p:cNvSpPr>
            <a:spLocks noChangeArrowheads="1"/>
          </p:cNvSpPr>
          <p:nvPr/>
        </p:nvSpPr>
        <p:spPr bwMode="auto">
          <a:xfrm>
            <a:off x="8041110" y="3063246"/>
            <a:ext cx="3169284" cy="703262"/>
          </a:xfrm>
          <a:prstGeom prst="rect">
            <a:avLst/>
          </a:prstGeom>
          <a:solidFill>
            <a:srgbClr val="015873"/>
          </a:solidFill>
          <a:ln w="9525">
            <a:noFill/>
            <a:miter lim="800000"/>
            <a:headEnd/>
            <a:tailEnd/>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Ropeginterferon alfa-</a:t>
            </a:r>
            <a:r>
              <a:rPr kumimoji="0" lang="el-GR"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2b</a:t>
            </a:r>
            <a:r>
              <a:rPr kumimoji="0" lang="en-GB"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(n = 95)</a:t>
            </a:r>
          </a:p>
        </p:txBody>
      </p:sp>
      <p:sp>
        <p:nvSpPr>
          <p:cNvPr id="18" name="Rectangle 50">
            <a:extLst>
              <a:ext uri="{FF2B5EF4-FFF2-40B4-BE49-F238E27FC236}">
                <a16:creationId xmlns:a16="http://schemas.microsoft.com/office/drawing/2014/main" id="{84F489C5-A331-4A69-A558-D17B24F86805}"/>
              </a:ext>
            </a:extLst>
          </p:cNvPr>
          <p:cNvSpPr>
            <a:spLocks noChangeArrowheads="1"/>
          </p:cNvSpPr>
          <p:nvPr/>
        </p:nvSpPr>
        <p:spPr bwMode="auto">
          <a:xfrm>
            <a:off x="8041110" y="3868109"/>
            <a:ext cx="3169284" cy="703263"/>
          </a:xfrm>
          <a:prstGeom prst="rect">
            <a:avLst/>
          </a:prstGeom>
          <a:solidFill>
            <a:schemeClr val="hlink"/>
          </a:solidFill>
          <a:ln>
            <a:noFill/>
          </a:ln>
        </p:spPr>
        <p:txBody>
          <a:bodyPr wrap="none" anchor="ctr" anchorCtr="1"/>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0"/>
                <a:cs typeface="ＭＳ Ｐゴシック" charset="0"/>
              </a:rPr>
              <a:t>BAT</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ＭＳ Ｐゴシック" charset="0"/>
                <a:cs typeface="Calibri" panose="020F0502020204030204" pitchFamily="34" charset="0"/>
              </a:rPr>
              <a:t>(n = 74)</a:t>
            </a:r>
          </a:p>
        </p:txBody>
      </p:sp>
      <p:cxnSp>
        <p:nvCxnSpPr>
          <p:cNvPr id="6" name="Straight Arrow Connector 5">
            <a:extLst>
              <a:ext uri="{FF2B5EF4-FFF2-40B4-BE49-F238E27FC236}">
                <a16:creationId xmlns:a16="http://schemas.microsoft.com/office/drawing/2014/main" id="{F8A683DE-462A-4482-AB9A-1C1D1FCC77B4}"/>
              </a:ext>
            </a:extLst>
          </p:cNvPr>
          <p:cNvCxnSpPr>
            <a:cxnSpLocks/>
          </p:cNvCxnSpPr>
          <p:nvPr/>
        </p:nvCxnSpPr>
        <p:spPr bwMode="auto">
          <a:xfrm>
            <a:off x="7306821" y="2854185"/>
            <a:ext cx="0" cy="163661"/>
          </a:xfrm>
          <a:prstGeom prst="straightConnector1">
            <a:avLst/>
          </a:prstGeom>
          <a:noFill/>
          <a:ln w="28575" cap="flat" cmpd="sng" algn="ctr">
            <a:solidFill>
              <a:schemeClr val="bg1"/>
            </a:solidFill>
            <a:prstDash val="solid"/>
            <a:round/>
            <a:headEnd type="none" w="med" len="med"/>
            <a:tailEnd type="triangle"/>
          </a:ln>
          <a:effectLst/>
        </p:spPr>
      </p:cxnSp>
      <p:sp>
        <p:nvSpPr>
          <p:cNvPr id="10" name="TextBox 9">
            <a:extLst>
              <a:ext uri="{FF2B5EF4-FFF2-40B4-BE49-F238E27FC236}">
                <a16:creationId xmlns:a16="http://schemas.microsoft.com/office/drawing/2014/main" id="{FC1F3FB9-CEDE-400E-ADCA-DF1FF0B2060F}"/>
              </a:ext>
            </a:extLst>
          </p:cNvPr>
          <p:cNvSpPr txBox="1"/>
          <p:nvPr/>
        </p:nvSpPr>
        <p:spPr bwMode="auto">
          <a:xfrm>
            <a:off x="6949858" y="2545841"/>
            <a:ext cx="7168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12 mo</a:t>
            </a:r>
          </a:p>
        </p:txBody>
      </p:sp>
      <p:sp>
        <p:nvSpPr>
          <p:cNvPr id="31" name="TextBox 30">
            <a:extLst>
              <a:ext uri="{FF2B5EF4-FFF2-40B4-BE49-F238E27FC236}">
                <a16:creationId xmlns:a16="http://schemas.microsoft.com/office/drawing/2014/main" id="{103FE2C3-FC0D-4726-9D82-502A2E9D5FFF}"/>
              </a:ext>
            </a:extLst>
          </p:cNvPr>
          <p:cNvSpPr txBox="1"/>
          <p:nvPr/>
        </p:nvSpPr>
        <p:spPr bwMode="auto">
          <a:xfrm>
            <a:off x="10659618" y="2297552"/>
            <a:ext cx="107273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60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Additional</a:t>
            </a:r>
            <a:br>
              <a:rPr kumimoji="0" lang="en-US" sz="160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48 mo</a:t>
            </a:r>
          </a:p>
        </p:txBody>
      </p:sp>
      <p:sp>
        <p:nvSpPr>
          <p:cNvPr id="11" name="TextBox 10">
            <a:extLst>
              <a:ext uri="{FF2B5EF4-FFF2-40B4-BE49-F238E27FC236}">
                <a16:creationId xmlns:a16="http://schemas.microsoft.com/office/drawing/2014/main" id="{BD6A5A93-DCF4-427A-9966-A9DCE4D150B1}"/>
              </a:ext>
            </a:extLst>
          </p:cNvPr>
          <p:cNvSpPr txBox="1"/>
          <p:nvPr/>
        </p:nvSpPr>
        <p:spPr bwMode="auto">
          <a:xfrm>
            <a:off x="5069490" y="2465347"/>
            <a:ext cx="13302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PROUD-PV</a:t>
            </a:r>
          </a:p>
        </p:txBody>
      </p:sp>
      <p:sp>
        <p:nvSpPr>
          <p:cNvPr id="33" name="TextBox 32">
            <a:extLst>
              <a:ext uri="{FF2B5EF4-FFF2-40B4-BE49-F238E27FC236}">
                <a16:creationId xmlns:a16="http://schemas.microsoft.com/office/drawing/2014/main" id="{18A78255-1BA3-4DCA-84BC-854AD7936620}"/>
              </a:ext>
            </a:extLst>
          </p:cNvPr>
          <p:cNvSpPr txBox="1"/>
          <p:nvPr/>
        </p:nvSpPr>
        <p:spPr bwMode="auto">
          <a:xfrm>
            <a:off x="8480129" y="2454075"/>
            <a:ext cx="2222468"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CONTINUATION-PV</a:t>
            </a:r>
          </a:p>
        </p:txBody>
      </p:sp>
      <p:sp>
        <p:nvSpPr>
          <p:cNvPr id="27" name="TextBox 1">
            <a:extLst>
              <a:ext uri="{FF2B5EF4-FFF2-40B4-BE49-F238E27FC236}">
                <a16:creationId xmlns:a16="http://schemas.microsoft.com/office/drawing/2014/main" id="{70AF3D0B-6F78-4E01-8195-B7D0367EDED8}"/>
              </a:ext>
            </a:extLst>
          </p:cNvPr>
          <p:cNvSpPr txBox="1">
            <a:spLocks noChangeArrowheads="1"/>
          </p:cNvSpPr>
          <p:nvPr/>
        </p:nvSpPr>
        <p:spPr bwMode="auto">
          <a:xfrm>
            <a:off x="4102431" y="4655624"/>
            <a:ext cx="54679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*Response-driven dosing in both arms; up to 10 dose levels (50-500 µg ropeginterferon alfa-2b every other wk or 250-3000 mg HU daily).</a:t>
            </a:r>
          </a:p>
        </p:txBody>
      </p:sp>
      <p:sp>
        <p:nvSpPr>
          <p:cNvPr id="2" name="Content Placeholder 3">
            <a:extLst>
              <a:ext uri="{FF2B5EF4-FFF2-40B4-BE49-F238E27FC236}">
                <a16:creationId xmlns:a16="http://schemas.microsoft.com/office/drawing/2014/main" id="{61CC81D6-88AD-A67E-305C-7B29561AF57B}"/>
              </a:ext>
            </a:extLst>
          </p:cNvPr>
          <p:cNvSpPr txBox="1">
            <a:spLocks/>
          </p:cNvSpPr>
          <p:nvPr/>
        </p:nvSpPr>
        <p:spPr bwMode="auto">
          <a:xfrm>
            <a:off x="606426" y="5164592"/>
            <a:ext cx="11058909" cy="11707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a:defRPr/>
            </a:pPr>
            <a:r>
              <a:rPr lang="en-US" sz="2000" b="1" kern="0" dirty="0"/>
              <a:t>Primary endpoint: </a:t>
            </a:r>
            <a:r>
              <a:rPr lang="en-US" sz="2000" kern="0" dirty="0"/>
              <a:t>CHR + spleen response at 12 mo; CHR defined as hematocrit &lt;45% without phlebotomy in previous 3 mo, leukocyte count &lt;10 x 10</a:t>
            </a:r>
            <a:r>
              <a:rPr lang="en-US" sz="2000" kern="0" baseline="30000" dirty="0"/>
              <a:t>9</a:t>
            </a:r>
            <a:r>
              <a:rPr lang="en-US" sz="2000" kern="0" dirty="0"/>
              <a:t>/L, and platelet count &lt;400 x 10</a:t>
            </a:r>
            <a:r>
              <a:rPr lang="en-US" sz="2000" kern="0" baseline="30000" dirty="0"/>
              <a:t>9</a:t>
            </a:r>
            <a:r>
              <a:rPr lang="en-US" sz="2000" kern="0" dirty="0"/>
              <a:t>/L</a:t>
            </a:r>
          </a:p>
          <a:p>
            <a:pPr>
              <a:defRPr/>
            </a:pPr>
            <a:r>
              <a:rPr lang="en-US" sz="2000" b="1" kern="0" dirty="0"/>
              <a:t>Secondary endpoints: </a:t>
            </a:r>
            <a:r>
              <a:rPr lang="en-US" sz="2000" kern="0" dirty="0"/>
              <a:t>RR over time, PMR, CMR, symptoms, QoL, AEs</a:t>
            </a:r>
          </a:p>
        </p:txBody>
      </p:sp>
      <p:cxnSp>
        <p:nvCxnSpPr>
          <p:cNvPr id="8" name="Straight Arrow Connector 7">
            <a:extLst>
              <a:ext uri="{FF2B5EF4-FFF2-40B4-BE49-F238E27FC236}">
                <a16:creationId xmlns:a16="http://schemas.microsoft.com/office/drawing/2014/main" id="{EE03CF96-BC59-A24F-D8DE-361E45F8FB53}"/>
              </a:ext>
            </a:extLst>
          </p:cNvPr>
          <p:cNvCxnSpPr>
            <a:cxnSpLocks/>
          </p:cNvCxnSpPr>
          <p:nvPr/>
        </p:nvCxnSpPr>
        <p:spPr bwMode="auto">
          <a:xfrm>
            <a:off x="11190776" y="2865457"/>
            <a:ext cx="0" cy="163661"/>
          </a:xfrm>
          <a:prstGeom prst="straightConnector1">
            <a:avLst/>
          </a:prstGeom>
          <a:noFill/>
          <a:ln w="28575" cap="flat" cmpd="sng" algn="ctr">
            <a:solidFill>
              <a:schemeClr val="bg1"/>
            </a:solidFill>
            <a:prstDash val="solid"/>
            <a:round/>
            <a:headEnd type="none" w="med" len="med"/>
            <a:tailEnd type="triangle"/>
          </a:ln>
          <a:effectLst/>
        </p:spPr>
      </p:cxnSp>
      <p:sp>
        <p:nvSpPr>
          <p:cNvPr id="9" name="TextBox 8">
            <a:extLst>
              <a:ext uri="{FF2B5EF4-FFF2-40B4-BE49-F238E27FC236}">
                <a16:creationId xmlns:a16="http://schemas.microsoft.com/office/drawing/2014/main" id="{4629CC86-3707-190F-016C-2EE8D2E55227}"/>
              </a:ext>
            </a:extLst>
          </p:cNvPr>
          <p:cNvSpPr txBox="1"/>
          <p:nvPr/>
        </p:nvSpPr>
        <p:spPr bwMode="auto">
          <a:xfrm>
            <a:off x="11210394" y="3037486"/>
            <a:ext cx="101489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400" i="1" dirty="0">
                <a:solidFill>
                  <a:srgbClr val="000000"/>
                </a:solidFill>
                <a:latin typeface="Calibri" panose="020F0502020204030204" pitchFamily="34" charset="0"/>
                <a:cs typeface="Calibri" panose="020F0502020204030204" pitchFamily="34" charset="0"/>
              </a:rPr>
              <a:t>n = 67 </a:t>
            </a:r>
            <a:br>
              <a:rPr lang="en-US" sz="1400" i="1" dirty="0">
                <a:solidFill>
                  <a:srgbClr val="000000"/>
                </a:solidFill>
                <a:latin typeface="Calibri" panose="020F0502020204030204" pitchFamily="34" charset="0"/>
                <a:cs typeface="Calibri" panose="020F0502020204030204" pitchFamily="34" charset="0"/>
              </a:rPr>
            </a:br>
            <a:r>
              <a:rPr lang="en-US" sz="1400" i="1" dirty="0">
                <a:solidFill>
                  <a:srgbClr val="000000"/>
                </a:solidFill>
                <a:latin typeface="Calibri" panose="020F0502020204030204" pitchFamily="34" charset="0"/>
                <a:cs typeface="Calibri" panose="020F0502020204030204" pitchFamily="34" charset="0"/>
              </a:rPr>
              <a:t>completed </a:t>
            </a:r>
            <a:br>
              <a:rPr lang="en-US" sz="1400" i="1" dirty="0">
                <a:solidFill>
                  <a:srgbClr val="000000"/>
                </a:solidFill>
                <a:latin typeface="Calibri" panose="020F0502020204030204" pitchFamily="34" charset="0"/>
                <a:cs typeface="Calibri" panose="020F0502020204030204" pitchFamily="34" charset="0"/>
              </a:rPr>
            </a:br>
            <a:r>
              <a:rPr lang="en-US" sz="1400" i="1" dirty="0">
                <a:solidFill>
                  <a:srgbClr val="000000"/>
                </a:solidFill>
                <a:latin typeface="Calibri" panose="020F0502020204030204" pitchFamily="34" charset="0"/>
                <a:cs typeface="Calibri" panose="020F0502020204030204" pitchFamily="34" charset="0"/>
              </a:rPr>
              <a:t>(29.5% d/c)</a:t>
            </a:r>
            <a:endParaRPr kumimoji="0" lang="en-US" sz="140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2" name="TextBox 11">
            <a:extLst>
              <a:ext uri="{FF2B5EF4-FFF2-40B4-BE49-F238E27FC236}">
                <a16:creationId xmlns:a16="http://schemas.microsoft.com/office/drawing/2014/main" id="{8D0FC745-FAFC-6C87-37EF-E2C14F61E81A}"/>
              </a:ext>
            </a:extLst>
          </p:cNvPr>
          <p:cNvSpPr txBox="1"/>
          <p:nvPr/>
        </p:nvSpPr>
        <p:spPr bwMode="auto">
          <a:xfrm>
            <a:off x="11190776" y="3832708"/>
            <a:ext cx="1014893"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400" i="1" dirty="0">
                <a:solidFill>
                  <a:srgbClr val="000000"/>
                </a:solidFill>
                <a:latin typeface="Calibri" panose="020F0502020204030204" pitchFamily="34" charset="0"/>
                <a:cs typeface="Calibri" panose="020F0502020204030204" pitchFamily="34" charset="0"/>
              </a:rPr>
              <a:t>n = 52 </a:t>
            </a:r>
            <a:br>
              <a:rPr lang="en-US" sz="1400" i="1" dirty="0">
                <a:solidFill>
                  <a:srgbClr val="000000"/>
                </a:solidFill>
                <a:latin typeface="Calibri" panose="020F0502020204030204" pitchFamily="34" charset="0"/>
                <a:cs typeface="Calibri" panose="020F0502020204030204" pitchFamily="34" charset="0"/>
              </a:rPr>
            </a:br>
            <a:r>
              <a:rPr lang="en-US" sz="1400" i="1" dirty="0">
                <a:solidFill>
                  <a:srgbClr val="000000"/>
                </a:solidFill>
                <a:latin typeface="Calibri" panose="020F0502020204030204" pitchFamily="34" charset="0"/>
                <a:cs typeface="Calibri" panose="020F0502020204030204" pitchFamily="34" charset="0"/>
              </a:rPr>
              <a:t>completed </a:t>
            </a:r>
            <a:br>
              <a:rPr lang="en-US" sz="1400" i="1" dirty="0">
                <a:solidFill>
                  <a:srgbClr val="000000"/>
                </a:solidFill>
                <a:latin typeface="Calibri" panose="020F0502020204030204" pitchFamily="34" charset="0"/>
                <a:cs typeface="Calibri" panose="020F0502020204030204" pitchFamily="34" charset="0"/>
              </a:rPr>
            </a:br>
            <a:r>
              <a:rPr lang="en-US" sz="1400" i="1" dirty="0">
                <a:solidFill>
                  <a:srgbClr val="000000"/>
                </a:solidFill>
                <a:latin typeface="Calibri" panose="020F0502020204030204" pitchFamily="34" charset="0"/>
                <a:cs typeface="Calibri" panose="020F0502020204030204" pitchFamily="34" charset="0"/>
              </a:rPr>
              <a:t>(29.7% d/c)</a:t>
            </a:r>
            <a:endParaRPr kumimoji="0" lang="en-US" sz="140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3" name="TextBox 12">
            <a:extLst>
              <a:ext uri="{FF2B5EF4-FFF2-40B4-BE49-F238E27FC236}">
                <a16:creationId xmlns:a16="http://schemas.microsoft.com/office/drawing/2014/main" id="{FFF92214-0DC2-7152-B026-AAC9388BE592}"/>
              </a:ext>
            </a:extLst>
          </p:cNvPr>
          <p:cNvSpPr txBox="1"/>
          <p:nvPr/>
        </p:nvSpPr>
        <p:spPr bwMode="auto">
          <a:xfrm>
            <a:off x="7306821" y="3043642"/>
            <a:ext cx="76174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400" i="1" dirty="0">
                <a:solidFill>
                  <a:srgbClr val="000000"/>
                </a:solidFill>
                <a:latin typeface="Calibri" panose="020F0502020204030204" pitchFamily="34" charset="0"/>
                <a:cs typeface="Calibri" panose="020F0502020204030204" pitchFamily="34" charset="0"/>
              </a:rPr>
              <a:t>n = 106 </a:t>
            </a:r>
            <a:br>
              <a:rPr lang="en-US" sz="1400" i="1" dirty="0">
                <a:solidFill>
                  <a:srgbClr val="000000"/>
                </a:solidFill>
                <a:latin typeface="Calibri" panose="020F0502020204030204" pitchFamily="34" charset="0"/>
                <a:cs typeface="Calibri" panose="020F0502020204030204" pitchFamily="34" charset="0"/>
              </a:rPr>
            </a:br>
            <a:r>
              <a:rPr lang="en-US" sz="1400" i="1" dirty="0">
                <a:solidFill>
                  <a:srgbClr val="000000"/>
                </a:solidFill>
                <a:latin typeface="Calibri" panose="020F0502020204030204" pitchFamily="34" charset="0"/>
                <a:cs typeface="Calibri" panose="020F0502020204030204" pitchFamily="34" charset="0"/>
              </a:rPr>
              <a:t>89.6% </a:t>
            </a:r>
            <a:br>
              <a:rPr lang="en-US" sz="1400" i="1" dirty="0">
                <a:solidFill>
                  <a:srgbClr val="000000"/>
                </a:solidFill>
                <a:latin typeface="Calibri" panose="020F0502020204030204" pitchFamily="34" charset="0"/>
                <a:cs typeface="Calibri" panose="020F0502020204030204" pitchFamily="34" charset="0"/>
              </a:rPr>
            </a:br>
            <a:r>
              <a:rPr lang="en-US" sz="1400" i="1" dirty="0">
                <a:solidFill>
                  <a:srgbClr val="000000"/>
                </a:solidFill>
                <a:latin typeface="Calibri" panose="020F0502020204030204" pitchFamily="34" charset="0"/>
                <a:cs typeface="Calibri" panose="020F0502020204030204" pitchFamily="34" charset="0"/>
              </a:rPr>
              <a:t>rollover</a:t>
            </a:r>
            <a:endParaRPr kumimoji="0" lang="en-US" sz="140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14" name="TextBox 13">
            <a:extLst>
              <a:ext uri="{FF2B5EF4-FFF2-40B4-BE49-F238E27FC236}">
                <a16:creationId xmlns:a16="http://schemas.microsoft.com/office/drawing/2014/main" id="{FE599D4C-B276-F83D-7B01-7DECD4BA6509}"/>
              </a:ext>
            </a:extLst>
          </p:cNvPr>
          <p:cNvSpPr txBox="1"/>
          <p:nvPr/>
        </p:nvSpPr>
        <p:spPr bwMode="auto">
          <a:xfrm>
            <a:off x="7285847" y="3850408"/>
            <a:ext cx="76174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lang="en-US" sz="1400" i="1" dirty="0">
                <a:solidFill>
                  <a:srgbClr val="000000"/>
                </a:solidFill>
                <a:latin typeface="Calibri" panose="020F0502020204030204" pitchFamily="34" charset="0"/>
                <a:cs typeface="Calibri" panose="020F0502020204030204" pitchFamily="34" charset="0"/>
              </a:rPr>
              <a:t>n = 111 </a:t>
            </a:r>
            <a:br>
              <a:rPr lang="en-US" sz="1400" i="1" dirty="0">
                <a:solidFill>
                  <a:srgbClr val="000000"/>
                </a:solidFill>
                <a:latin typeface="Calibri" panose="020F0502020204030204" pitchFamily="34" charset="0"/>
                <a:cs typeface="Calibri" panose="020F0502020204030204" pitchFamily="34" charset="0"/>
              </a:rPr>
            </a:br>
            <a:r>
              <a:rPr lang="en-US" sz="1400" i="1" dirty="0">
                <a:solidFill>
                  <a:srgbClr val="000000"/>
                </a:solidFill>
                <a:latin typeface="Calibri" panose="020F0502020204030204" pitchFamily="34" charset="0"/>
                <a:cs typeface="Calibri" panose="020F0502020204030204" pitchFamily="34" charset="0"/>
              </a:rPr>
              <a:t>68.5% </a:t>
            </a:r>
            <a:br>
              <a:rPr lang="en-US" sz="1400" i="1" dirty="0">
                <a:solidFill>
                  <a:srgbClr val="000000"/>
                </a:solidFill>
                <a:latin typeface="Calibri" panose="020F0502020204030204" pitchFamily="34" charset="0"/>
                <a:cs typeface="Calibri" panose="020F0502020204030204" pitchFamily="34" charset="0"/>
              </a:rPr>
            </a:br>
            <a:r>
              <a:rPr lang="en-US" sz="1400" i="1" dirty="0">
                <a:solidFill>
                  <a:srgbClr val="000000"/>
                </a:solidFill>
                <a:latin typeface="Calibri" panose="020F0502020204030204" pitchFamily="34" charset="0"/>
                <a:cs typeface="Calibri" panose="020F0502020204030204" pitchFamily="34" charset="0"/>
              </a:rPr>
              <a:t>rollover</a:t>
            </a:r>
            <a:endParaRPr kumimoji="0" lang="en-US" sz="1400" i="1"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B40B1757-B33F-4962-9724-4A9ED39AD29F}"/>
              </a:ext>
            </a:extLst>
          </p:cNvPr>
          <p:cNvSpPr>
            <a:spLocks noGrp="1" noChangeArrowheads="1"/>
          </p:cNvSpPr>
          <p:nvPr>
            <p:ph type="title"/>
          </p:nvPr>
        </p:nvSpPr>
        <p:spPr/>
        <p:txBody>
          <a:bodyPr/>
          <a:lstStyle/>
          <a:p>
            <a:pPr eaLnBrk="1" hangingPunct="1"/>
            <a:r>
              <a:rPr lang="en-US" altLang="en-US" dirty="0"/>
              <a:t>PROUD/CONTINUATION-PV: </a:t>
            </a:r>
            <a:r>
              <a:rPr lang="en-US" altLang="en-US" sz="3600" dirty="0"/>
              <a:t>Final Efficacy Analysis</a:t>
            </a:r>
            <a:endParaRPr lang="en-US" altLang="en-US" dirty="0"/>
          </a:p>
        </p:txBody>
      </p:sp>
      <p:sp>
        <p:nvSpPr>
          <p:cNvPr id="7" name="Content Placeholder 6">
            <a:extLst>
              <a:ext uri="{FF2B5EF4-FFF2-40B4-BE49-F238E27FC236}">
                <a16:creationId xmlns:a16="http://schemas.microsoft.com/office/drawing/2014/main" id="{93E566FE-6131-86D3-3584-D5F4BB40AAF5}"/>
              </a:ext>
            </a:extLst>
          </p:cNvPr>
          <p:cNvSpPr>
            <a:spLocks noGrp="1"/>
          </p:cNvSpPr>
          <p:nvPr>
            <p:ph sz="half" idx="1"/>
          </p:nvPr>
        </p:nvSpPr>
        <p:spPr>
          <a:xfrm>
            <a:off x="618724" y="3717912"/>
            <a:ext cx="5309278" cy="2618925"/>
          </a:xfrm>
        </p:spPr>
        <p:txBody>
          <a:bodyPr/>
          <a:lstStyle/>
          <a:p>
            <a:r>
              <a:rPr lang="en-US" sz="2000" dirty="0"/>
              <a:t>Analysis after all patients completed 6 yr of treatment</a:t>
            </a:r>
          </a:p>
          <a:p>
            <a:r>
              <a:rPr lang="en-US" sz="2000" i="1" dirty="0"/>
              <a:t>JAK2</a:t>
            </a:r>
            <a:r>
              <a:rPr lang="en-US" sz="2000" dirty="0"/>
              <a:t> V617F allele burden decreased to &lt;1% in 20.7% of patients receiving ropeginterferon alfa</a:t>
            </a:r>
            <a:r>
              <a:rPr lang="el-GR" sz="2000" dirty="0"/>
              <a:t>-2</a:t>
            </a:r>
            <a:r>
              <a:rPr lang="en-US" sz="2000" dirty="0"/>
              <a:t>b vs 1.4% of patients receiving control treatment (</a:t>
            </a:r>
            <a:r>
              <a:rPr lang="en-US" sz="2000" i="1" dirty="0"/>
              <a:t>P</a:t>
            </a:r>
            <a:r>
              <a:rPr lang="en-US" sz="2000" dirty="0"/>
              <a:t> = .0001)</a:t>
            </a:r>
          </a:p>
          <a:p>
            <a:r>
              <a:rPr lang="en-US" sz="2000" dirty="0"/>
              <a:t>Ropeginterferon alfa</a:t>
            </a:r>
            <a:r>
              <a:rPr lang="el-GR" sz="2000" dirty="0"/>
              <a:t>-2</a:t>
            </a:r>
            <a:r>
              <a:rPr lang="en-US" sz="2000" dirty="0"/>
              <a:t>b is FDA approved for treatment of adults with polycythemia vera </a:t>
            </a:r>
          </a:p>
        </p:txBody>
      </p:sp>
      <p:sp>
        <p:nvSpPr>
          <p:cNvPr id="16" name="Text Box 15">
            <a:extLst>
              <a:ext uri="{FF2B5EF4-FFF2-40B4-BE49-F238E27FC236}">
                <a16:creationId xmlns:a16="http://schemas.microsoft.com/office/drawing/2014/main" id="{4C7E82A4-DDD4-4D06-AC24-7B91AE578AD9}"/>
              </a:ext>
            </a:extLst>
          </p:cNvPr>
          <p:cNvSpPr txBox="1">
            <a:spLocks noChangeArrowheads="1"/>
          </p:cNvSpPr>
          <p:nvPr/>
        </p:nvSpPr>
        <p:spPr bwMode="auto">
          <a:xfrm>
            <a:off x="412751" y="6420917"/>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Gisslinger. EHA 2022. Abstr S196. Ropeginterferon alfa</a:t>
            </a:r>
            <a:r>
              <a:rPr kumimoji="0" lang="el-GR"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-2</a:t>
            </a: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b PI.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aphicFrame>
        <p:nvGraphicFramePr>
          <p:cNvPr id="5" name="Group 32">
            <a:extLst>
              <a:ext uri="{FF2B5EF4-FFF2-40B4-BE49-F238E27FC236}">
                <a16:creationId xmlns:a16="http://schemas.microsoft.com/office/drawing/2014/main" id="{FA3B3A25-EEC5-EB16-1D05-C6203394CF30}"/>
              </a:ext>
            </a:extLst>
          </p:cNvPr>
          <p:cNvGraphicFramePr>
            <a:graphicFrameLocks noGrp="1"/>
          </p:cNvGraphicFramePr>
          <p:nvPr>
            <p:extLst>
              <p:ext uri="{D42A27DB-BD31-4B8C-83A1-F6EECF244321}">
                <p14:modId xmlns:p14="http://schemas.microsoft.com/office/powerpoint/2010/main" val="2971789837"/>
              </p:ext>
            </p:extLst>
          </p:nvPr>
        </p:nvGraphicFramePr>
        <p:xfrm>
          <a:off x="733534" y="1262478"/>
          <a:ext cx="5309278" cy="2371352"/>
        </p:xfrm>
        <a:graphic>
          <a:graphicData uri="http://schemas.openxmlformats.org/drawingml/2006/table">
            <a:tbl>
              <a:tblPr/>
              <a:tblGrid>
                <a:gridCol w="1114175">
                  <a:extLst>
                    <a:ext uri="{9D8B030D-6E8A-4147-A177-3AD203B41FA5}">
                      <a16:colId xmlns:a16="http://schemas.microsoft.com/office/drawing/2014/main" val="20000"/>
                    </a:ext>
                  </a:extLst>
                </a:gridCol>
                <a:gridCol w="1075807">
                  <a:extLst>
                    <a:ext uri="{9D8B030D-6E8A-4147-A177-3AD203B41FA5}">
                      <a16:colId xmlns:a16="http://schemas.microsoft.com/office/drawing/2014/main" val="20001"/>
                    </a:ext>
                  </a:extLst>
                </a:gridCol>
                <a:gridCol w="1146934">
                  <a:extLst>
                    <a:ext uri="{9D8B030D-6E8A-4147-A177-3AD203B41FA5}">
                      <a16:colId xmlns:a16="http://schemas.microsoft.com/office/drawing/2014/main" val="331569089"/>
                    </a:ext>
                  </a:extLst>
                </a:gridCol>
                <a:gridCol w="1022461">
                  <a:extLst>
                    <a:ext uri="{9D8B030D-6E8A-4147-A177-3AD203B41FA5}">
                      <a16:colId xmlns:a16="http://schemas.microsoft.com/office/drawing/2014/main" val="1137401419"/>
                    </a:ext>
                  </a:extLst>
                </a:gridCol>
                <a:gridCol w="949901">
                  <a:extLst>
                    <a:ext uri="{9D8B030D-6E8A-4147-A177-3AD203B41FA5}">
                      <a16:colId xmlns:a16="http://schemas.microsoft.com/office/drawing/2014/main" val="774246614"/>
                    </a:ext>
                  </a:extLst>
                </a:gridCol>
              </a:tblGrid>
              <a:tr h="25941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Outcome, % (n/N)</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Ropeg </a:t>
                      </a:r>
                      <a:b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 = 95)</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Control </a:t>
                      </a:r>
                      <a:b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(n = 74)</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RR </a:t>
                      </a:r>
                      <a:b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600" b="1" i="0" u="none" strike="noStrike" kern="1200" cap="none" normalizeH="0" baseline="0" dirty="0">
                          <a:ln>
                            <a:noFill/>
                          </a:ln>
                          <a:solidFill>
                            <a:schemeClr val="tx1"/>
                          </a:solidFill>
                          <a:effectLst/>
                          <a:latin typeface="Calibri" panose="020F0502020204030204" pitchFamily="34" charset="0"/>
                          <a:ea typeface="+mn-ea"/>
                          <a:cs typeface="+mn-cs"/>
                        </a:rPr>
                        <a:t>(95% CI)</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1" i="1" u="none" strike="noStrike" kern="1200" cap="none" normalizeH="0" baseline="0" dirty="0">
                          <a:ln>
                            <a:noFill/>
                          </a:ln>
                          <a:solidFill>
                            <a:schemeClr val="tx1"/>
                          </a:solidFill>
                          <a:effectLst/>
                          <a:latin typeface="Calibri" panose="020F0502020204030204" pitchFamily="34" charset="0"/>
                          <a:ea typeface="+mn-ea"/>
                          <a:cs typeface="+mn-cs"/>
                        </a:rPr>
                        <a:t>P</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extLst>
                  <a:ext uri="{0D108BD9-81ED-4DB2-BD59-A6C34878D82A}">
                    <a16:rowId xmlns:a16="http://schemas.microsoft.com/office/drawing/2014/main" val="4128096028"/>
                  </a:ext>
                </a:extLst>
              </a:tr>
              <a:tr h="8961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CHR</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600" b="0" i="0" u="none" strike="noStrike" kern="1200" cap="none" normalizeH="0" baseline="0" dirty="0">
                          <a:ln>
                            <a:noFill/>
                          </a:ln>
                          <a:solidFill>
                            <a:schemeClr val="bg1"/>
                          </a:solidFill>
                          <a:effectLst/>
                          <a:latin typeface="Calibri" panose="020F0502020204030204" pitchFamily="34" charset="0"/>
                          <a:ea typeface="+mn-ea"/>
                          <a:cs typeface="+mn-cs"/>
                        </a:rPr>
                        <a:t>54.6 (48/88)</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600" b="0" i="0" u="none" strike="noStrike" kern="1200" cap="none" normalizeH="0" baseline="0" dirty="0">
                          <a:ln>
                            <a:noFill/>
                          </a:ln>
                          <a:solidFill>
                            <a:schemeClr val="bg1"/>
                          </a:solidFill>
                          <a:effectLst/>
                          <a:latin typeface="Calibri" panose="020F0502020204030204" pitchFamily="34" charset="0"/>
                          <a:ea typeface="+mn-ea"/>
                          <a:cs typeface="+mn-cs"/>
                        </a:rPr>
                        <a:t>34.9 (22/63)</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600" b="0" i="0" u="none" strike="noStrike" kern="1200" cap="none" normalizeH="0" baseline="0" dirty="0">
                          <a:ln>
                            <a:noFill/>
                          </a:ln>
                          <a:solidFill>
                            <a:schemeClr val="bg1"/>
                          </a:solidFill>
                          <a:effectLst/>
                          <a:latin typeface="Calibri" panose="020F0502020204030204" pitchFamily="34" charset="0"/>
                          <a:ea typeface="+mn-ea"/>
                          <a:cs typeface="+mn-cs"/>
                        </a:rPr>
                        <a:t>1.55 (1.07-2.26)</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600" b="0" i="0" u="none" strike="noStrike" kern="1200" cap="none" normalizeH="0" baseline="0" dirty="0">
                          <a:ln>
                            <a:noFill/>
                          </a:ln>
                          <a:solidFill>
                            <a:schemeClr val="bg1"/>
                          </a:solidFill>
                          <a:effectLst/>
                          <a:latin typeface="Calibri" panose="020F0502020204030204" pitchFamily="34" charset="0"/>
                          <a:ea typeface="+mn-ea"/>
                          <a:cs typeface="+mn-cs"/>
                        </a:rPr>
                        <a:t>.02</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894838786"/>
                  </a:ext>
                </a:extLst>
              </a:tr>
              <a:tr h="89610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MR</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600" b="0" i="0" u="none" strike="noStrike" kern="1200" cap="none" normalizeH="0" baseline="0" dirty="0">
                          <a:ln>
                            <a:noFill/>
                          </a:ln>
                          <a:solidFill>
                            <a:schemeClr val="bg1"/>
                          </a:solidFill>
                          <a:effectLst/>
                          <a:latin typeface="Calibri" panose="020F0502020204030204" pitchFamily="34" charset="0"/>
                          <a:ea typeface="+mn-ea"/>
                          <a:cs typeface="+mn-cs"/>
                        </a:rPr>
                        <a:t>66.0 (62/94)</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600" b="0" i="0" u="none" strike="noStrike" kern="1200" cap="none" normalizeH="0" baseline="0" dirty="0">
                          <a:ln>
                            <a:noFill/>
                          </a:ln>
                          <a:solidFill>
                            <a:schemeClr val="bg1"/>
                          </a:solidFill>
                          <a:effectLst/>
                          <a:latin typeface="Calibri" panose="020F0502020204030204" pitchFamily="34" charset="0"/>
                          <a:ea typeface="+mn-ea"/>
                          <a:cs typeface="+mn-cs"/>
                        </a:rPr>
                        <a:t>19.4 (14/72)</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600" b="0" i="0" u="none" strike="noStrike" kern="1200" cap="none" normalizeH="0" baseline="0" dirty="0">
                          <a:ln>
                            <a:noFill/>
                          </a:ln>
                          <a:solidFill>
                            <a:schemeClr val="bg1"/>
                          </a:solidFill>
                          <a:effectLst/>
                          <a:latin typeface="Calibri" panose="020F0502020204030204" pitchFamily="34" charset="0"/>
                          <a:ea typeface="+mn-ea"/>
                          <a:cs typeface="+mn-cs"/>
                        </a:rPr>
                        <a:t>3.23 (2.01-5.19)</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600" b="0" i="0" u="none" strike="noStrike" kern="1200" cap="none" normalizeH="0" baseline="0" dirty="0">
                          <a:ln>
                            <a:noFill/>
                          </a:ln>
                          <a:solidFill>
                            <a:schemeClr val="bg1"/>
                          </a:solidFill>
                          <a:effectLst/>
                          <a:latin typeface="Calibri" panose="020F0502020204030204" pitchFamily="34" charset="0"/>
                          <a:ea typeface="+mn-ea"/>
                          <a:cs typeface="+mn-cs"/>
                        </a:rPr>
                        <a:t>&lt;.0001</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29335970"/>
                  </a:ext>
                </a:extLst>
              </a:tr>
            </a:tbl>
          </a:graphicData>
        </a:graphic>
      </p:graphicFrame>
      <p:sp>
        <p:nvSpPr>
          <p:cNvPr id="20" name="Rectangle 19">
            <a:extLst>
              <a:ext uri="{FF2B5EF4-FFF2-40B4-BE49-F238E27FC236}">
                <a16:creationId xmlns:a16="http://schemas.microsoft.com/office/drawing/2014/main" id="{5F565695-1E31-9349-20D4-18FCFE0A8D87}"/>
              </a:ext>
            </a:extLst>
          </p:cNvPr>
          <p:cNvSpPr/>
          <p:nvPr/>
        </p:nvSpPr>
        <p:spPr bwMode="auto">
          <a:xfrm>
            <a:off x="6338656" y="4507007"/>
            <a:ext cx="568171" cy="500062"/>
          </a:xfrm>
          <a:prstGeom prst="rect">
            <a:avLst/>
          </a:prstGeom>
          <a:solidFill>
            <a:schemeClr val="tx1"/>
          </a:solidFill>
          <a:ln w="0">
            <a:no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 name="TextBox 2">
            <a:extLst>
              <a:ext uri="{FF2B5EF4-FFF2-40B4-BE49-F238E27FC236}">
                <a16:creationId xmlns:a16="http://schemas.microsoft.com/office/drawing/2014/main" id="{3FF8B034-F8F7-3073-0AE7-49DF191CAFD9}"/>
              </a:ext>
            </a:extLst>
          </p:cNvPr>
          <p:cNvSpPr txBox="1"/>
          <p:nvPr/>
        </p:nvSpPr>
        <p:spPr bwMode="auto">
          <a:xfrm rot="16200000">
            <a:off x="4993221" y="3497097"/>
            <a:ext cx="301319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Probability of Event-Free Survival</a:t>
            </a:r>
          </a:p>
        </p:txBody>
      </p:sp>
      <p:grpSp>
        <p:nvGrpSpPr>
          <p:cNvPr id="4" name="Group 3">
            <a:extLst>
              <a:ext uri="{FF2B5EF4-FFF2-40B4-BE49-F238E27FC236}">
                <a16:creationId xmlns:a16="http://schemas.microsoft.com/office/drawing/2014/main" id="{92B15D55-FAF6-56F3-D605-792F389691C7}"/>
              </a:ext>
            </a:extLst>
          </p:cNvPr>
          <p:cNvGrpSpPr/>
          <p:nvPr/>
        </p:nvGrpSpPr>
        <p:grpSpPr>
          <a:xfrm>
            <a:off x="6594122" y="2161699"/>
            <a:ext cx="444353" cy="2825750"/>
            <a:chOff x="2002730" y="2227896"/>
            <a:chExt cx="444353" cy="3298643"/>
          </a:xfrm>
        </p:grpSpPr>
        <p:sp>
          <p:nvSpPr>
            <p:cNvPr id="6" name="TextBox 5">
              <a:extLst>
                <a:ext uri="{FF2B5EF4-FFF2-40B4-BE49-F238E27FC236}">
                  <a16:creationId xmlns:a16="http://schemas.microsoft.com/office/drawing/2014/main" id="{9D06CF6F-696D-E4C6-34D6-49F42CC8DCFA}"/>
                </a:ext>
              </a:extLst>
            </p:cNvPr>
            <p:cNvSpPr txBox="1"/>
            <p:nvPr/>
          </p:nvSpPr>
          <p:spPr bwMode="auto">
            <a:xfrm>
              <a:off x="2002730" y="2227896"/>
              <a:ext cx="444353" cy="36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a:t>
              </a:r>
            </a:p>
          </p:txBody>
        </p:sp>
        <p:sp>
          <p:nvSpPr>
            <p:cNvPr id="8" name="TextBox 7">
              <a:extLst>
                <a:ext uri="{FF2B5EF4-FFF2-40B4-BE49-F238E27FC236}">
                  <a16:creationId xmlns:a16="http://schemas.microsoft.com/office/drawing/2014/main" id="{B2E4B86A-B921-E889-E1EA-5B0ACF28A217}"/>
                </a:ext>
              </a:extLst>
            </p:cNvPr>
            <p:cNvSpPr txBox="1"/>
            <p:nvPr/>
          </p:nvSpPr>
          <p:spPr bwMode="auto">
            <a:xfrm>
              <a:off x="2002730" y="2808034"/>
              <a:ext cx="444353" cy="36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0.9</a:t>
              </a:r>
            </a:p>
          </p:txBody>
        </p:sp>
        <p:sp>
          <p:nvSpPr>
            <p:cNvPr id="9" name="TextBox 8">
              <a:extLst>
                <a:ext uri="{FF2B5EF4-FFF2-40B4-BE49-F238E27FC236}">
                  <a16:creationId xmlns:a16="http://schemas.microsoft.com/office/drawing/2014/main" id="{3C7B5FC0-46F8-F5CC-B68E-55FC1E33FA33}"/>
                </a:ext>
              </a:extLst>
            </p:cNvPr>
            <p:cNvSpPr txBox="1"/>
            <p:nvPr/>
          </p:nvSpPr>
          <p:spPr bwMode="auto">
            <a:xfrm>
              <a:off x="2002730" y="3402470"/>
              <a:ext cx="444353" cy="36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0.8</a:t>
              </a:r>
            </a:p>
          </p:txBody>
        </p:sp>
        <p:sp>
          <p:nvSpPr>
            <p:cNvPr id="10" name="TextBox 9">
              <a:extLst>
                <a:ext uri="{FF2B5EF4-FFF2-40B4-BE49-F238E27FC236}">
                  <a16:creationId xmlns:a16="http://schemas.microsoft.com/office/drawing/2014/main" id="{F04D3A2D-818D-7496-4942-8B18DBFF380A}"/>
                </a:ext>
              </a:extLst>
            </p:cNvPr>
            <p:cNvSpPr txBox="1"/>
            <p:nvPr/>
          </p:nvSpPr>
          <p:spPr bwMode="auto">
            <a:xfrm>
              <a:off x="2002730" y="3984380"/>
              <a:ext cx="444353" cy="36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0.7</a:t>
              </a:r>
            </a:p>
          </p:txBody>
        </p:sp>
        <p:sp>
          <p:nvSpPr>
            <p:cNvPr id="11" name="TextBox 10">
              <a:extLst>
                <a:ext uri="{FF2B5EF4-FFF2-40B4-BE49-F238E27FC236}">
                  <a16:creationId xmlns:a16="http://schemas.microsoft.com/office/drawing/2014/main" id="{FA1833A2-1BC7-26EC-C151-186EDC1764BE}"/>
                </a:ext>
              </a:extLst>
            </p:cNvPr>
            <p:cNvSpPr txBox="1"/>
            <p:nvPr/>
          </p:nvSpPr>
          <p:spPr bwMode="auto">
            <a:xfrm>
              <a:off x="2002730" y="4578816"/>
              <a:ext cx="444353" cy="36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0.6</a:t>
              </a:r>
            </a:p>
          </p:txBody>
        </p:sp>
        <p:sp>
          <p:nvSpPr>
            <p:cNvPr id="12" name="TextBox 11">
              <a:extLst>
                <a:ext uri="{FF2B5EF4-FFF2-40B4-BE49-F238E27FC236}">
                  <a16:creationId xmlns:a16="http://schemas.microsoft.com/office/drawing/2014/main" id="{2B286F50-0227-6701-0837-FE3B0AF96602}"/>
                </a:ext>
              </a:extLst>
            </p:cNvPr>
            <p:cNvSpPr txBox="1"/>
            <p:nvPr/>
          </p:nvSpPr>
          <p:spPr bwMode="auto">
            <a:xfrm>
              <a:off x="2002730" y="5164201"/>
              <a:ext cx="444353" cy="36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0.5</a:t>
              </a:r>
            </a:p>
          </p:txBody>
        </p:sp>
      </p:grpSp>
      <p:sp>
        <p:nvSpPr>
          <p:cNvPr id="13" name="Freeform: Shape 12">
            <a:extLst>
              <a:ext uri="{FF2B5EF4-FFF2-40B4-BE49-F238E27FC236}">
                <a16:creationId xmlns:a16="http://schemas.microsoft.com/office/drawing/2014/main" id="{7A1014BF-AA4D-E041-1DE9-196A762D7F91}"/>
              </a:ext>
            </a:extLst>
          </p:cNvPr>
          <p:cNvSpPr/>
          <p:nvPr/>
        </p:nvSpPr>
        <p:spPr bwMode="auto">
          <a:xfrm>
            <a:off x="7067549" y="2320449"/>
            <a:ext cx="4159251" cy="2901950"/>
          </a:xfrm>
          <a:custGeom>
            <a:avLst/>
            <a:gdLst>
              <a:gd name="connsiteX0" fmla="*/ 0 w 8221980"/>
              <a:gd name="connsiteY0" fmla="*/ 0 h 3032760"/>
              <a:gd name="connsiteX1" fmla="*/ 0 w 8221980"/>
              <a:gd name="connsiteY1" fmla="*/ 3032760 h 3032760"/>
              <a:gd name="connsiteX2" fmla="*/ 8221980 w 8221980"/>
              <a:gd name="connsiteY2" fmla="*/ 3032760 h 3032760"/>
            </a:gdLst>
            <a:ahLst/>
            <a:cxnLst>
              <a:cxn ang="0">
                <a:pos x="connsiteX0" y="connsiteY0"/>
              </a:cxn>
              <a:cxn ang="0">
                <a:pos x="connsiteX1" y="connsiteY1"/>
              </a:cxn>
              <a:cxn ang="0">
                <a:pos x="connsiteX2" y="connsiteY2"/>
              </a:cxn>
            </a:cxnLst>
            <a:rect l="l" t="t" r="r" b="b"/>
            <a:pathLst>
              <a:path w="8221980" h="3032760">
                <a:moveTo>
                  <a:pt x="0" y="0"/>
                </a:moveTo>
                <a:lnTo>
                  <a:pt x="0" y="3032760"/>
                </a:lnTo>
                <a:lnTo>
                  <a:pt x="8221980" y="3032760"/>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17" name="Group 16">
            <a:extLst>
              <a:ext uri="{FF2B5EF4-FFF2-40B4-BE49-F238E27FC236}">
                <a16:creationId xmlns:a16="http://schemas.microsoft.com/office/drawing/2014/main" id="{A6421BBD-B54E-4786-F306-71BEB501D676}"/>
              </a:ext>
            </a:extLst>
          </p:cNvPr>
          <p:cNvGrpSpPr/>
          <p:nvPr/>
        </p:nvGrpSpPr>
        <p:grpSpPr>
          <a:xfrm>
            <a:off x="6972903" y="2320449"/>
            <a:ext cx="112331" cy="2520950"/>
            <a:chOff x="2109892" y="2396701"/>
            <a:chExt cx="1245292" cy="2947242"/>
          </a:xfrm>
        </p:grpSpPr>
        <p:cxnSp>
          <p:nvCxnSpPr>
            <p:cNvPr id="18" name="Straight Connector 17">
              <a:extLst>
                <a:ext uri="{FF2B5EF4-FFF2-40B4-BE49-F238E27FC236}">
                  <a16:creationId xmlns:a16="http://schemas.microsoft.com/office/drawing/2014/main" id="{42BCCED9-0F39-A3C8-17C8-22B22D058BC2}"/>
                </a:ext>
              </a:extLst>
            </p:cNvPr>
            <p:cNvCxnSpPr>
              <a:cxnSpLocks/>
            </p:cNvCxnSpPr>
            <p:nvPr/>
          </p:nvCxnSpPr>
          <p:spPr bwMode="auto">
            <a:xfrm>
              <a:off x="2109892" y="2396701"/>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2F7EE7CE-C145-AA35-3DF3-C0D2A6A7C62B}"/>
                </a:ext>
              </a:extLst>
            </p:cNvPr>
            <p:cNvCxnSpPr>
              <a:cxnSpLocks/>
            </p:cNvCxnSpPr>
            <p:nvPr/>
          </p:nvCxnSpPr>
          <p:spPr bwMode="auto">
            <a:xfrm>
              <a:off x="2109892" y="2992551"/>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2A490D7A-9C7F-9DF0-4321-8FDD43083CFB}"/>
                </a:ext>
              </a:extLst>
            </p:cNvPr>
            <p:cNvCxnSpPr>
              <a:cxnSpLocks/>
            </p:cNvCxnSpPr>
            <p:nvPr/>
          </p:nvCxnSpPr>
          <p:spPr bwMode="auto">
            <a:xfrm>
              <a:off x="2109892" y="3575768"/>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C7846D62-9F3D-FCB5-EDC4-6EC0B760D556}"/>
                </a:ext>
              </a:extLst>
            </p:cNvPr>
            <p:cNvCxnSpPr>
              <a:cxnSpLocks/>
            </p:cNvCxnSpPr>
            <p:nvPr/>
          </p:nvCxnSpPr>
          <p:spPr bwMode="auto">
            <a:xfrm>
              <a:off x="2109892" y="4171618"/>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4C62D819-FC7A-87E5-AA48-046DEB8072FA}"/>
                </a:ext>
              </a:extLst>
            </p:cNvPr>
            <p:cNvCxnSpPr>
              <a:cxnSpLocks/>
            </p:cNvCxnSpPr>
            <p:nvPr/>
          </p:nvCxnSpPr>
          <p:spPr bwMode="auto">
            <a:xfrm>
              <a:off x="2109892" y="4748093"/>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FA9C488C-B85B-0753-0259-07282F2AAB58}"/>
                </a:ext>
              </a:extLst>
            </p:cNvPr>
            <p:cNvCxnSpPr>
              <a:cxnSpLocks/>
            </p:cNvCxnSpPr>
            <p:nvPr/>
          </p:nvCxnSpPr>
          <p:spPr bwMode="auto">
            <a:xfrm>
              <a:off x="2109892" y="5343943"/>
              <a:ext cx="1245292" cy="0"/>
            </a:xfrm>
            <a:prstGeom prst="line">
              <a:avLst/>
            </a:prstGeom>
            <a:noFill/>
            <a:ln w="28575" cap="flat" cmpd="sng" algn="ctr">
              <a:solidFill>
                <a:schemeClr val="bg1"/>
              </a:solidFill>
              <a:prstDash val="solid"/>
              <a:round/>
              <a:headEnd type="none" w="med" len="med"/>
              <a:tailEnd type="none" w="med" len="med"/>
            </a:ln>
            <a:effectLst/>
          </p:spPr>
        </p:cxnSp>
      </p:grpSp>
      <p:sp>
        <p:nvSpPr>
          <p:cNvPr id="27" name="TextBox 26">
            <a:extLst>
              <a:ext uri="{FF2B5EF4-FFF2-40B4-BE49-F238E27FC236}">
                <a16:creationId xmlns:a16="http://schemas.microsoft.com/office/drawing/2014/main" id="{D7550872-6883-D882-82B5-072600CBEA9B}"/>
              </a:ext>
            </a:extLst>
          </p:cNvPr>
          <p:cNvSpPr txBox="1"/>
          <p:nvPr/>
        </p:nvSpPr>
        <p:spPr>
          <a:xfrm>
            <a:off x="6414748" y="1483446"/>
            <a:ext cx="5053352" cy="400110"/>
          </a:xfrm>
          <a:prstGeom prst="rect">
            <a:avLst/>
          </a:prstGeom>
          <a:noFill/>
        </p:spPr>
        <p:txBody>
          <a:bodyPr wrap="square" rtlCol="0">
            <a:spAutoFit/>
          </a:bodyPr>
          <a:lstStyle/>
          <a:p>
            <a:pPr marL="0" marR="0" lvl="0" indent="0" algn="ctr" defTabSz="609585"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Event-Free </a:t>
            </a:r>
            <a:r>
              <a:rPr lang="en-US" sz="2000" b="1" dirty="0">
                <a:solidFill>
                  <a:prstClr val="black"/>
                </a:solidFill>
                <a:latin typeface="Calibri"/>
                <a:cs typeface="Arial" panose="020B0604020202020204" pitchFamily="34" charset="0"/>
              </a:rPr>
              <a:t>S</a:t>
            </a:r>
            <a:r>
              <a:rPr kumimoji="0" lang="en-US" sz="2000" b="1"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urvival*</a:t>
            </a:r>
          </a:p>
        </p:txBody>
      </p:sp>
      <p:sp>
        <p:nvSpPr>
          <p:cNvPr id="28" name="TextBox 27">
            <a:extLst>
              <a:ext uri="{FF2B5EF4-FFF2-40B4-BE49-F238E27FC236}">
                <a16:creationId xmlns:a16="http://schemas.microsoft.com/office/drawing/2014/main" id="{8ACC2F7F-0855-3195-6CF6-4D86D2236867}"/>
              </a:ext>
            </a:extLst>
          </p:cNvPr>
          <p:cNvSpPr txBox="1"/>
          <p:nvPr/>
        </p:nvSpPr>
        <p:spPr bwMode="auto">
          <a:xfrm>
            <a:off x="7264927" y="4637737"/>
            <a:ext cx="81624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 </a:t>
            </a: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.04</a:t>
            </a:r>
          </a:p>
        </p:txBody>
      </p:sp>
      <p:sp>
        <p:nvSpPr>
          <p:cNvPr id="29" name="TextBox 28">
            <a:extLst>
              <a:ext uri="{FF2B5EF4-FFF2-40B4-BE49-F238E27FC236}">
                <a16:creationId xmlns:a16="http://schemas.microsoft.com/office/drawing/2014/main" id="{D1512D2C-0832-478E-2BC4-062F257A6EA9}"/>
              </a:ext>
            </a:extLst>
          </p:cNvPr>
          <p:cNvSpPr txBox="1"/>
          <p:nvPr/>
        </p:nvSpPr>
        <p:spPr bwMode="auto">
          <a:xfrm>
            <a:off x="6895321" y="5468445"/>
            <a:ext cx="446577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Time Since First Administration in PROUD-PV (Mo)</a:t>
            </a:r>
          </a:p>
        </p:txBody>
      </p:sp>
      <p:grpSp>
        <p:nvGrpSpPr>
          <p:cNvPr id="30" name="Group 29">
            <a:extLst>
              <a:ext uri="{FF2B5EF4-FFF2-40B4-BE49-F238E27FC236}">
                <a16:creationId xmlns:a16="http://schemas.microsoft.com/office/drawing/2014/main" id="{B5E971AE-7F4C-5F90-D42F-B7C81D7081AB}"/>
              </a:ext>
            </a:extLst>
          </p:cNvPr>
          <p:cNvGrpSpPr/>
          <p:nvPr/>
        </p:nvGrpSpPr>
        <p:grpSpPr>
          <a:xfrm>
            <a:off x="6943724" y="5246064"/>
            <a:ext cx="4376724" cy="307777"/>
            <a:chOff x="2436537" y="5447773"/>
            <a:chExt cx="10347222" cy="307777"/>
          </a:xfrm>
        </p:grpSpPr>
        <p:sp>
          <p:nvSpPr>
            <p:cNvPr id="31" name="TextBox 30">
              <a:extLst>
                <a:ext uri="{FF2B5EF4-FFF2-40B4-BE49-F238E27FC236}">
                  <a16:creationId xmlns:a16="http://schemas.microsoft.com/office/drawing/2014/main" id="{50E28FC0-F1D4-C535-39F9-56F0D254D662}"/>
                </a:ext>
              </a:extLst>
            </p:cNvPr>
            <p:cNvSpPr txBox="1"/>
            <p:nvPr/>
          </p:nvSpPr>
          <p:spPr bwMode="auto">
            <a:xfrm>
              <a:off x="2436537" y="5447773"/>
              <a:ext cx="5920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32" name="TextBox 31">
              <a:extLst>
                <a:ext uri="{FF2B5EF4-FFF2-40B4-BE49-F238E27FC236}">
                  <a16:creationId xmlns:a16="http://schemas.microsoft.com/office/drawing/2014/main" id="{923171AF-6FA0-DE3C-1DCD-2D78B7B21836}"/>
                </a:ext>
              </a:extLst>
            </p:cNvPr>
            <p:cNvSpPr txBox="1"/>
            <p:nvPr/>
          </p:nvSpPr>
          <p:spPr bwMode="auto">
            <a:xfrm>
              <a:off x="3074235" y="5447773"/>
              <a:ext cx="62724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a:t>
              </a:r>
            </a:p>
          </p:txBody>
        </p:sp>
        <p:sp>
          <p:nvSpPr>
            <p:cNvPr id="33" name="TextBox 32">
              <a:extLst>
                <a:ext uri="{FF2B5EF4-FFF2-40B4-BE49-F238E27FC236}">
                  <a16:creationId xmlns:a16="http://schemas.microsoft.com/office/drawing/2014/main" id="{770E8875-4BF7-F18C-D65E-E63DBD69B3CF}"/>
                </a:ext>
              </a:extLst>
            </p:cNvPr>
            <p:cNvSpPr txBox="1"/>
            <p:nvPr/>
          </p:nvSpPr>
          <p:spPr bwMode="auto">
            <a:xfrm>
              <a:off x="3618121" y="5447773"/>
              <a:ext cx="834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34" name="TextBox 33">
              <a:extLst>
                <a:ext uri="{FF2B5EF4-FFF2-40B4-BE49-F238E27FC236}">
                  <a16:creationId xmlns:a16="http://schemas.microsoft.com/office/drawing/2014/main" id="{2038C5A9-0592-A5C4-14E9-2E3AB8315EDA}"/>
                </a:ext>
              </a:extLst>
            </p:cNvPr>
            <p:cNvSpPr txBox="1"/>
            <p:nvPr/>
          </p:nvSpPr>
          <p:spPr bwMode="auto">
            <a:xfrm>
              <a:off x="4273438" y="5447773"/>
              <a:ext cx="834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18</a:t>
              </a:r>
            </a:p>
          </p:txBody>
        </p:sp>
        <p:sp>
          <p:nvSpPr>
            <p:cNvPr id="35" name="TextBox 34">
              <a:extLst>
                <a:ext uri="{FF2B5EF4-FFF2-40B4-BE49-F238E27FC236}">
                  <a16:creationId xmlns:a16="http://schemas.microsoft.com/office/drawing/2014/main" id="{7E6048C2-0C46-A9F5-4300-BF8F4C01BA07}"/>
                </a:ext>
              </a:extLst>
            </p:cNvPr>
            <p:cNvSpPr txBox="1"/>
            <p:nvPr/>
          </p:nvSpPr>
          <p:spPr bwMode="auto">
            <a:xfrm>
              <a:off x="4900632" y="5447773"/>
              <a:ext cx="834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36" name="TextBox 35">
              <a:extLst>
                <a:ext uri="{FF2B5EF4-FFF2-40B4-BE49-F238E27FC236}">
                  <a16:creationId xmlns:a16="http://schemas.microsoft.com/office/drawing/2014/main" id="{644919A5-3964-C8F2-ED54-73B1908DFAD5}"/>
                </a:ext>
              </a:extLst>
            </p:cNvPr>
            <p:cNvSpPr txBox="1"/>
            <p:nvPr/>
          </p:nvSpPr>
          <p:spPr bwMode="auto">
            <a:xfrm>
              <a:off x="5555947" y="5447773"/>
              <a:ext cx="834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37" name="TextBox 36">
              <a:extLst>
                <a:ext uri="{FF2B5EF4-FFF2-40B4-BE49-F238E27FC236}">
                  <a16:creationId xmlns:a16="http://schemas.microsoft.com/office/drawing/2014/main" id="{4B09AE21-3DC9-4F38-FCBF-125C5FFED588}"/>
                </a:ext>
              </a:extLst>
            </p:cNvPr>
            <p:cNvSpPr txBox="1"/>
            <p:nvPr/>
          </p:nvSpPr>
          <p:spPr bwMode="auto">
            <a:xfrm>
              <a:off x="6203646" y="5447773"/>
              <a:ext cx="834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38" name="TextBox 37">
              <a:extLst>
                <a:ext uri="{FF2B5EF4-FFF2-40B4-BE49-F238E27FC236}">
                  <a16:creationId xmlns:a16="http://schemas.microsoft.com/office/drawing/2014/main" id="{C208F0E4-AAA8-71B9-2FF7-6DDC5872FEC4}"/>
                </a:ext>
              </a:extLst>
            </p:cNvPr>
            <p:cNvSpPr txBox="1"/>
            <p:nvPr/>
          </p:nvSpPr>
          <p:spPr bwMode="auto">
            <a:xfrm>
              <a:off x="6858959" y="5447773"/>
              <a:ext cx="834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42</a:t>
              </a:r>
            </a:p>
          </p:txBody>
        </p:sp>
        <p:sp>
          <p:nvSpPr>
            <p:cNvPr id="39" name="TextBox 38">
              <a:extLst>
                <a:ext uri="{FF2B5EF4-FFF2-40B4-BE49-F238E27FC236}">
                  <a16:creationId xmlns:a16="http://schemas.microsoft.com/office/drawing/2014/main" id="{DA5C4BAE-CDA2-F262-BC77-E48D66E2A79C}"/>
                </a:ext>
              </a:extLst>
            </p:cNvPr>
            <p:cNvSpPr txBox="1"/>
            <p:nvPr/>
          </p:nvSpPr>
          <p:spPr bwMode="auto">
            <a:xfrm>
              <a:off x="7494160" y="5447773"/>
              <a:ext cx="834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40" name="TextBox 39">
              <a:extLst>
                <a:ext uri="{FF2B5EF4-FFF2-40B4-BE49-F238E27FC236}">
                  <a16:creationId xmlns:a16="http://schemas.microsoft.com/office/drawing/2014/main" id="{49A20D58-96E4-D626-6D1C-B72E94F84234}"/>
                </a:ext>
              </a:extLst>
            </p:cNvPr>
            <p:cNvSpPr txBox="1"/>
            <p:nvPr/>
          </p:nvSpPr>
          <p:spPr bwMode="auto">
            <a:xfrm>
              <a:off x="8149476" y="5447773"/>
              <a:ext cx="834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54</a:t>
              </a:r>
            </a:p>
          </p:txBody>
        </p:sp>
        <p:sp>
          <p:nvSpPr>
            <p:cNvPr id="41" name="TextBox 40">
              <a:extLst>
                <a:ext uri="{FF2B5EF4-FFF2-40B4-BE49-F238E27FC236}">
                  <a16:creationId xmlns:a16="http://schemas.microsoft.com/office/drawing/2014/main" id="{9C463AB3-E21D-4975-F950-CF4B6A6C375E}"/>
                </a:ext>
              </a:extLst>
            </p:cNvPr>
            <p:cNvSpPr txBox="1"/>
            <p:nvPr/>
          </p:nvSpPr>
          <p:spPr bwMode="auto">
            <a:xfrm>
              <a:off x="8776664" y="5447773"/>
              <a:ext cx="834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42" name="TextBox 41">
              <a:extLst>
                <a:ext uri="{FF2B5EF4-FFF2-40B4-BE49-F238E27FC236}">
                  <a16:creationId xmlns:a16="http://schemas.microsoft.com/office/drawing/2014/main" id="{129820D3-48C7-A498-FD86-CD347B765C51}"/>
                </a:ext>
              </a:extLst>
            </p:cNvPr>
            <p:cNvSpPr txBox="1"/>
            <p:nvPr/>
          </p:nvSpPr>
          <p:spPr bwMode="auto">
            <a:xfrm>
              <a:off x="9431984" y="5447773"/>
              <a:ext cx="834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66</a:t>
              </a:r>
            </a:p>
          </p:txBody>
        </p:sp>
        <p:sp>
          <p:nvSpPr>
            <p:cNvPr id="43" name="TextBox 42">
              <a:extLst>
                <a:ext uri="{FF2B5EF4-FFF2-40B4-BE49-F238E27FC236}">
                  <a16:creationId xmlns:a16="http://schemas.microsoft.com/office/drawing/2014/main" id="{6FEE9626-E7EA-C47D-A589-8784CB5200ED}"/>
                </a:ext>
              </a:extLst>
            </p:cNvPr>
            <p:cNvSpPr txBox="1"/>
            <p:nvPr/>
          </p:nvSpPr>
          <p:spPr bwMode="auto">
            <a:xfrm>
              <a:off x="10079683" y="5447773"/>
              <a:ext cx="834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72</a:t>
              </a:r>
            </a:p>
          </p:txBody>
        </p:sp>
        <p:sp>
          <p:nvSpPr>
            <p:cNvPr id="44" name="TextBox 43">
              <a:extLst>
                <a:ext uri="{FF2B5EF4-FFF2-40B4-BE49-F238E27FC236}">
                  <a16:creationId xmlns:a16="http://schemas.microsoft.com/office/drawing/2014/main" id="{F52B859B-56BC-6518-9B76-D75BAA2BFD1B}"/>
                </a:ext>
              </a:extLst>
            </p:cNvPr>
            <p:cNvSpPr txBox="1"/>
            <p:nvPr/>
          </p:nvSpPr>
          <p:spPr bwMode="auto">
            <a:xfrm>
              <a:off x="10663086" y="5447773"/>
              <a:ext cx="834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78</a:t>
              </a:r>
            </a:p>
          </p:txBody>
        </p:sp>
        <p:sp>
          <p:nvSpPr>
            <p:cNvPr id="45" name="TextBox 44">
              <a:extLst>
                <a:ext uri="{FF2B5EF4-FFF2-40B4-BE49-F238E27FC236}">
                  <a16:creationId xmlns:a16="http://schemas.microsoft.com/office/drawing/2014/main" id="{76AB4CEF-D612-81EC-7B36-357CD6E191A7}"/>
                </a:ext>
              </a:extLst>
            </p:cNvPr>
            <p:cNvSpPr txBox="1"/>
            <p:nvPr/>
          </p:nvSpPr>
          <p:spPr bwMode="auto">
            <a:xfrm>
              <a:off x="11318407" y="5447773"/>
              <a:ext cx="8348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84</a:t>
              </a:r>
            </a:p>
          </p:txBody>
        </p:sp>
        <p:sp>
          <p:nvSpPr>
            <p:cNvPr id="11276" name="TextBox 11275">
              <a:extLst>
                <a:ext uri="{FF2B5EF4-FFF2-40B4-BE49-F238E27FC236}">
                  <a16:creationId xmlns:a16="http://schemas.microsoft.com/office/drawing/2014/main" id="{2EC6896A-1A3C-558E-CF33-4296FE6721ED}"/>
                </a:ext>
              </a:extLst>
            </p:cNvPr>
            <p:cNvSpPr txBox="1"/>
            <p:nvPr/>
          </p:nvSpPr>
          <p:spPr bwMode="auto">
            <a:xfrm>
              <a:off x="11915152" y="5447773"/>
              <a:ext cx="8686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90</a:t>
              </a:r>
            </a:p>
          </p:txBody>
        </p:sp>
      </p:grpSp>
      <p:grpSp>
        <p:nvGrpSpPr>
          <p:cNvPr id="51" name="Group 50">
            <a:extLst>
              <a:ext uri="{FF2B5EF4-FFF2-40B4-BE49-F238E27FC236}">
                <a16:creationId xmlns:a16="http://schemas.microsoft.com/office/drawing/2014/main" id="{3E7FA9BB-3789-ED19-A8FF-B264D20D8914}"/>
              </a:ext>
            </a:extLst>
          </p:cNvPr>
          <p:cNvGrpSpPr/>
          <p:nvPr/>
        </p:nvGrpSpPr>
        <p:grpSpPr>
          <a:xfrm>
            <a:off x="7066435" y="5226729"/>
            <a:ext cx="4062218" cy="95667"/>
            <a:chOff x="1584386" y="5072299"/>
            <a:chExt cx="6988059" cy="375477"/>
          </a:xfrm>
        </p:grpSpPr>
        <p:grpSp>
          <p:nvGrpSpPr>
            <p:cNvPr id="52" name="Group 51">
              <a:extLst>
                <a:ext uri="{FF2B5EF4-FFF2-40B4-BE49-F238E27FC236}">
                  <a16:creationId xmlns:a16="http://schemas.microsoft.com/office/drawing/2014/main" id="{929E4027-7DA9-7979-9B73-83890A346FFF}"/>
                </a:ext>
              </a:extLst>
            </p:cNvPr>
            <p:cNvGrpSpPr/>
            <p:nvPr/>
          </p:nvGrpSpPr>
          <p:grpSpPr>
            <a:xfrm rot="5400000">
              <a:off x="2564108" y="4095198"/>
              <a:ext cx="372849" cy="2332293"/>
              <a:chOff x="2109892" y="2396701"/>
              <a:chExt cx="1245292" cy="2947242"/>
            </a:xfrm>
          </p:grpSpPr>
          <p:cxnSp>
            <p:nvCxnSpPr>
              <p:cNvPr id="11270" name="Straight Connector 11269">
                <a:extLst>
                  <a:ext uri="{FF2B5EF4-FFF2-40B4-BE49-F238E27FC236}">
                    <a16:creationId xmlns:a16="http://schemas.microsoft.com/office/drawing/2014/main" id="{91AA4C9B-FFBB-092F-F2E3-686A5A2322BF}"/>
                  </a:ext>
                </a:extLst>
              </p:cNvPr>
              <p:cNvCxnSpPr>
                <a:cxnSpLocks/>
              </p:cNvCxnSpPr>
              <p:nvPr/>
            </p:nvCxnSpPr>
            <p:spPr bwMode="auto">
              <a:xfrm>
                <a:off x="2109892" y="2396701"/>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11271" name="Straight Connector 11270">
                <a:extLst>
                  <a:ext uri="{FF2B5EF4-FFF2-40B4-BE49-F238E27FC236}">
                    <a16:creationId xmlns:a16="http://schemas.microsoft.com/office/drawing/2014/main" id="{0FE65773-38F6-70F7-DBC7-A5C908C5C166}"/>
                  </a:ext>
                </a:extLst>
              </p:cNvPr>
              <p:cNvCxnSpPr>
                <a:cxnSpLocks/>
              </p:cNvCxnSpPr>
              <p:nvPr/>
            </p:nvCxnSpPr>
            <p:spPr bwMode="auto">
              <a:xfrm>
                <a:off x="2109892" y="2992551"/>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11272" name="Straight Connector 11271">
                <a:extLst>
                  <a:ext uri="{FF2B5EF4-FFF2-40B4-BE49-F238E27FC236}">
                    <a16:creationId xmlns:a16="http://schemas.microsoft.com/office/drawing/2014/main" id="{9AEB08EF-CC35-C3AB-6DB0-2BA7116F6DD5}"/>
                  </a:ext>
                </a:extLst>
              </p:cNvPr>
              <p:cNvCxnSpPr>
                <a:cxnSpLocks/>
              </p:cNvCxnSpPr>
              <p:nvPr/>
            </p:nvCxnSpPr>
            <p:spPr bwMode="auto">
              <a:xfrm>
                <a:off x="2109892" y="3575768"/>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11273" name="Straight Connector 11272">
                <a:extLst>
                  <a:ext uri="{FF2B5EF4-FFF2-40B4-BE49-F238E27FC236}">
                    <a16:creationId xmlns:a16="http://schemas.microsoft.com/office/drawing/2014/main" id="{769ED5E9-FBA7-1804-28FD-A2F6816B447C}"/>
                  </a:ext>
                </a:extLst>
              </p:cNvPr>
              <p:cNvCxnSpPr>
                <a:cxnSpLocks/>
              </p:cNvCxnSpPr>
              <p:nvPr/>
            </p:nvCxnSpPr>
            <p:spPr bwMode="auto">
              <a:xfrm>
                <a:off x="2109892" y="4171618"/>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11274" name="Straight Connector 11273">
                <a:extLst>
                  <a:ext uri="{FF2B5EF4-FFF2-40B4-BE49-F238E27FC236}">
                    <a16:creationId xmlns:a16="http://schemas.microsoft.com/office/drawing/2014/main" id="{F7D84B18-3D14-1D8C-F715-B1908B9F3964}"/>
                  </a:ext>
                </a:extLst>
              </p:cNvPr>
              <p:cNvCxnSpPr>
                <a:cxnSpLocks/>
              </p:cNvCxnSpPr>
              <p:nvPr/>
            </p:nvCxnSpPr>
            <p:spPr bwMode="auto">
              <a:xfrm>
                <a:off x="2109892" y="4748093"/>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11275" name="Straight Connector 11274">
                <a:extLst>
                  <a:ext uri="{FF2B5EF4-FFF2-40B4-BE49-F238E27FC236}">
                    <a16:creationId xmlns:a16="http://schemas.microsoft.com/office/drawing/2014/main" id="{EFDD0486-239C-4EA5-8B94-0036194D05F9}"/>
                  </a:ext>
                </a:extLst>
              </p:cNvPr>
              <p:cNvCxnSpPr>
                <a:cxnSpLocks/>
              </p:cNvCxnSpPr>
              <p:nvPr/>
            </p:nvCxnSpPr>
            <p:spPr bwMode="auto">
              <a:xfrm>
                <a:off x="2109892" y="5343943"/>
                <a:ext cx="1245292" cy="0"/>
              </a:xfrm>
              <a:prstGeom prst="line">
                <a:avLst/>
              </a:prstGeom>
              <a:noFill/>
              <a:ln w="28575" cap="flat" cmpd="sng" algn="ctr">
                <a:solidFill>
                  <a:schemeClr val="bg1"/>
                </a:solidFill>
                <a:prstDash val="solid"/>
                <a:round/>
                <a:headEnd type="none" w="med" len="med"/>
                <a:tailEnd type="none" w="med" len="med"/>
              </a:ln>
              <a:effectLst/>
            </p:spPr>
          </p:cxnSp>
        </p:grpSp>
        <p:grpSp>
          <p:nvGrpSpPr>
            <p:cNvPr id="53" name="Group 52">
              <a:extLst>
                <a:ext uri="{FF2B5EF4-FFF2-40B4-BE49-F238E27FC236}">
                  <a16:creationId xmlns:a16="http://schemas.microsoft.com/office/drawing/2014/main" id="{9C21F78A-5DD1-E2EF-A28A-111A66D9EC59}"/>
                </a:ext>
              </a:extLst>
            </p:cNvPr>
            <p:cNvGrpSpPr/>
            <p:nvPr/>
          </p:nvGrpSpPr>
          <p:grpSpPr>
            <a:xfrm rot="5400000">
              <a:off x="5590697" y="3852812"/>
              <a:ext cx="375475" cy="2814450"/>
              <a:chOff x="2109892" y="1798445"/>
              <a:chExt cx="1245293" cy="3545498"/>
            </a:xfrm>
          </p:grpSpPr>
          <p:cxnSp>
            <p:nvCxnSpPr>
              <p:cNvPr id="62" name="Straight Connector 61">
                <a:extLst>
                  <a:ext uri="{FF2B5EF4-FFF2-40B4-BE49-F238E27FC236}">
                    <a16:creationId xmlns:a16="http://schemas.microsoft.com/office/drawing/2014/main" id="{1DBC48D9-1E95-4376-D988-97B29CD7A870}"/>
                  </a:ext>
                </a:extLst>
              </p:cNvPr>
              <p:cNvCxnSpPr>
                <a:cxnSpLocks/>
              </p:cNvCxnSpPr>
              <p:nvPr/>
            </p:nvCxnSpPr>
            <p:spPr bwMode="auto">
              <a:xfrm>
                <a:off x="2109892" y="2396701"/>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C2CC9C80-7FE9-48A1-C935-CDD777B4670A}"/>
                  </a:ext>
                </a:extLst>
              </p:cNvPr>
              <p:cNvCxnSpPr>
                <a:cxnSpLocks/>
              </p:cNvCxnSpPr>
              <p:nvPr/>
            </p:nvCxnSpPr>
            <p:spPr bwMode="auto">
              <a:xfrm>
                <a:off x="2109892" y="2992551"/>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11264" name="Straight Connector 11263">
                <a:extLst>
                  <a:ext uri="{FF2B5EF4-FFF2-40B4-BE49-F238E27FC236}">
                    <a16:creationId xmlns:a16="http://schemas.microsoft.com/office/drawing/2014/main" id="{AFAEB083-7F24-6FF8-CF48-76A643E1C0AD}"/>
                  </a:ext>
                </a:extLst>
              </p:cNvPr>
              <p:cNvCxnSpPr>
                <a:cxnSpLocks/>
              </p:cNvCxnSpPr>
              <p:nvPr/>
            </p:nvCxnSpPr>
            <p:spPr bwMode="auto">
              <a:xfrm>
                <a:off x="2109892" y="3575768"/>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11265" name="Straight Connector 11264">
                <a:extLst>
                  <a:ext uri="{FF2B5EF4-FFF2-40B4-BE49-F238E27FC236}">
                    <a16:creationId xmlns:a16="http://schemas.microsoft.com/office/drawing/2014/main" id="{E9C5184B-70D2-38DE-1595-B09EA389BA6C}"/>
                  </a:ext>
                </a:extLst>
              </p:cNvPr>
              <p:cNvCxnSpPr>
                <a:cxnSpLocks/>
              </p:cNvCxnSpPr>
              <p:nvPr/>
            </p:nvCxnSpPr>
            <p:spPr bwMode="auto">
              <a:xfrm>
                <a:off x="2109892" y="4171618"/>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11267" name="Straight Connector 11266">
                <a:extLst>
                  <a:ext uri="{FF2B5EF4-FFF2-40B4-BE49-F238E27FC236}">
                    <a16:creationId xmlns:a16="http://schemas.microsoft.com/office/drawing/2014/main" id="{0F2D5E20-12BE-E511-E70F-433314C1A296}"/>
                  </a:ext>
                </a:extLst>
              </p:cNvPr>
              <p:cNvCxnSpPr>
                <a:cxnSpLocks/>
              </p:cNvCxnSpPr>
              <p:nvPr/>
            </p:nvCxnSpPr>
            <p:spPr bwMode="auto">
              <a:xfrm>
                <a:off x="2109892" y="4748093"/>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11268" name="Straight Connector 11267">
                <a:extLst>
                  <a:ext uri="{FF2B5EF4-FFF2-40B4-BE49-F238E27FC236}">
                    <a16:creationId xmlns:a16="http://schemas.microsoft.com/office/drawing/2014/main" id="{3C8F0B6B-79E3-F92E-9B72-ADA1E72EB6C0}"/>
                  </a:ext>
                </a:extLst>
              </p:cNvPr>
              <p:cNvCxnSpPr>
                <a:cxnSpLocks/>
              </p:cNvCxnSpPr>
              <p:nvPr/>
            </p:nvCxnSpPr>
            <p:spPr bwMode="auto">
              <a:xfrm>
                <a:off x="2109892" y="5343943"/>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11269" name="Straight Connector 11268">
                <a:extLst>
                  <a:ext uri="{FF2B5EF4-FFF2-40B4-BE49-F238E27FC236}">
                    <a16:creationId xmlns:a16="http://schemas.microsoft.com/office/drawing/2014/main" id="{9D855633-61A6-15CF-1D75-FA4865AF09C1}"/>
                  </a:ext>
                </a:extLst>
              </p:cNvPr>
              <p:cNvCxnSpPr>
                <a:cxnSpLocks/>
              </p:cNvCxnSpPr>
              <p:nvPr/>
            </p:nvCxnSpPr>
            <p:spPr bwMode="auto">
              <a:xfrm>
                <a:off x="2109893" y="1798445"/>
                <a:ext cx="1245292" cy="0"/>
              </a:xfrm>
              <a:prstGeom prst="line">
                <a:avLst/>
              </a:prstGeom>
              <a:noFill/>
              <a:ln w="28575" cap="flat" cmpd="sng" algn="ctr">
                <a:solidFill>
                  <a:schemeClr val="bg1"/>
                </a:solidFill>
                <a:prstDash val="solid"/>
                <a:round/>
                <a:headEnd type="none" w="med" len="med"/>
                <a:tailEnd type="none" w="med" len="med"/>
              </a:ln>
              <a:effectLst/>
            </p:spPr>
          </p:cxnSp>
        </p:grpSp>
        <p:grpSp>
          <p:nvGrpSpPr>
            <p:cNvPr id="54" name="Group 53">
              <a:extLst>
                <a:ext uri="{FF2B5EF4-FFF2-40B4-BE49-F238E27FC236}">
                  <a16:creationId xmlns:a16="http://schemas.microsoft.com/office/drawing/2014/main" id="{F5B6DD9F-EBE2-BA20-DCF5-D1FAF404CBDB}"/>
                </a:ext>
              </a:extLst>
            </p:cNvPr>
            <p:cNvGrpSpPr/>
            <p:nvPr/>
          </p:nvGrpSpPr>
          <p:grpSpPr>
            <a:xfrm rot="5400000">
              <a:off x="7919406" y="4794737"/>
              <a:ext cx="375475" cy="930603"/>
              <a:chOff x="2109892" y="4171618"/>
              <a:chExt cx="1245292" cy="1172325"/>
            </a:xfrm>
          </p:grpSpPr>
          <p:cxnSp>
            <p:nvCxnSpPr>
              <p:cNvPr id="58" name="Straight Connector 57">
                <a:extLst>
                  <a:ext uri="{FF2B5EF4-FFF2-40B4-BE49-F238E27FC236}">
                    <a16:creationId xmlns:a16="http://schemas.microsoft.com/office/drawing/2014/main" id="{0D40F4E1-73D8-8353-C430-C1AFD575E7AD}"/>
                  </a:ext>
                </a:extLst>
              </p:cNvPr>
              <p:cNvCxnSpPr>
                <a:cxnSpLocks/>
              </p:cNvCxnSpPr>
              <p:nvPr/>
            </p:nvCxnSpPr>
            <p:spPr bwMode="auto">
              <a:xfrm>
                <a:off x="2109892" y="4171618"/>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C5F1FAA4-B749-1AED-C685-56329A277853}"/>
                  </a:ext>
                </a:extLst>
              </p:cNvPr>
              <p:cNvCxnSpPr>
                <a:cxnSpLocks/>
              </p:cNvCxnSpPr>
              <p:nvPr/>
            </p:nvCxnSpPr>
            <p:spPr bwMode="auto">
              <a:xfrm>
                <a:off x="2109892" y="4748093"/>
                <a:ext cx="1245292"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CEE29AF9-D8EA-44B5-61C5-60C042D6A7BC}"/>
                  </a:ext>
                </a:extLst>
              </p:cNvPr>
              <p:cNvCxnSpPr>
                <a:cxnSpLocks/>
              </p:cNvCxnSpPr>
              <p:nvPr/>
            </p:nvCxnSpPr>
            <p:spPr bwMode="auto">
              <a:xfrm>
                <a:off x="2109892" y="5343943"/>
                <a:ext cx="1245292" cy="0"/>
              </a:xfrm>
              <a:prstGeom prst="line">
                <a:avLst/>
              </a:prstGeom>
              <a:noFill/>
              <a:ln w="28575" cap="flat" cmpd="sng" algn="ctr">
                <a:solidFill>
                  <a:schemeClr val="bg1"/>
                </a:solidFill>
                <a:prstDash val="solid"/>
                <a:round/>
                <a:headEnd type="none" w="med" len="med"/>
                <a:tailEnd type="none" w="med" len="med"/>
              </a:ln>
              <a:effectLst/>
            </p:spPr>
          </p:cxnSp>
        </p:grpSp>
      </p:grpSp>
      <p:sp>
        <p:nvSpPr>
          <p:cNvPr id="11277" name="TextBox 11276">
            <a:extLst>
              <a:ext uri="{FF2B5EF4-FFF2-40B4-BE49-F238E27FC236}">
                <a16:creationId xmlns:a16="http://schemas.microsoft.com/office/drawing/2014/main" id="{26A5FF56-5271-2736-A544-8AC79D20DDC4}"/>
              </a:ext>
            </a:extLst>
          </p:cNvPr>
          <p:cNvSpPr txBox="1"/>
          <p:nvPr/>
        </p:nvSpPr>
        <p:spPr bwMode="auto">
          <a:xfrm>
            <a:off x="10088644" y="2217737"/>
            <a:ext cx="12389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15873"/>
                </a:solidFill>
                <a:effectLst/>
                <a:uLnTx/>
                <a:uFillTx/>
                <a:latin typeface="Calibri" panose="020F0502020204030204" pitchFamily="34" charset="0"/>
                <a:ea typeface="+mn-ea"/>
                <a:cs typeface="+mn-cs"/>
              </a:rPr>
              <a:t>Ropeg (n = 95)</a:t>
            </a:r>
          </a:p>
        </p:txBody>
      </p:sp>
      <p:sp>
        <p:nvSpPr>
          <p:cNvPr id="11278" name="TextBox 11277">
            <a:extLst>
              <a:ext uri="{FF2B5EF4-FFF2-40B4-BE49-F238E27FC236}">
                <a16:creationId xmlns:a16="http://schemas.microsoft.com/office/drawing/2014/main" id="{D9CD9823-6ED6-EBB3-E999-EC858357651A}"/>
              </a:ext>
            </a:extLst>
          </p:cNvPr>
          <p:cNvSpPr txBox="1"/>
          <p:nvPr/>
        </p:nvSpPr>
        <p:spPr bwMode="auto">
          <a:xfrm>
            <a:off x="9991054" y="3286506"/>
            <a:ext cx="13365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Control (n = 74)</a:t>
            </a:r>
          </a:p>
        </p:txBody>
      </p:sp>
      <p:sp>
        <p:nvSpPr>
          <p:cNvPr id="11279" name="Freeform: Shape 11278">
            <a:extLst>
              <a:ext uri="{FF2B5EF4-FFF2-40B4-BE49-F238E27FC236}">
                <a16:creationId xmlns:a16="http://schemas.microsoft.com/office/drawing/2014/main" id="{6851D43B-ED4B-D4D1-3A8A-DEE58DCE3266}"/>
              </a:ext>
            </a:extLst>
          </p:cNvPr>
          <p:cNvSpPr/>
          <p:nvPr/>
        </p:nvSpPr>
        <p:spPr bwMode="auto">
          <a:xfrm>
            <a:off x="7086600" y="2314099"/>
            <a:ext cx="3940175" cy="327025"/>
          </a:xfrm>
          <a:custGeom>
            <a:avLst/>
            <a:gdLst>
              <a:gd name="connsiteX0" fmla="*/ 0 w 3940175"/>
              <a:gd name="connsiteY0" fmla="*/ 0 h 327025"/>
              <a:gd name="connsiteX1" fmla="*/ 79375 w 3940175"/>
              <a:gd name="connsiteY1" fmla="*/ 0 h 327025"/>
              <a:gd name="connsiteX2" fmla="*/ 79375 w 3940175"/>
              <a:gd name="connsiteY2" fmla="*/ 60325 h 327025"/>
              <a:gd name="connsiteX3" fmla="*/ 514350 w 3940175"/>
              <a:gd name="connsiteY3" fmla="*/ 60325 h 327025"/>
              <a:gd name="connsiteX4" fmla="*/ 514350 w 3940175"/>
              <a:gd name="connsiteY4" fmla="*/ 111125 h 327025"/>
              <a:gd name="connsiteX5" fmla="*/ 1800225 w 3940175"/>
              <a:gd name="connsiteY5" fmla="*/ 111125 h 327025"/>
              <a:gd name="connsiteX6" fmla="*/ 1800225 w 3940175"/>
              <a:gd name="connsiteY6" fmla="*/ 180975 h 327025"/>
              <a:gd name="connsiteX7" fmla="*/ 2336800 w 3940175"/>
              <a:gd name="connsiteY7" fmla="*/ 180975 h 327025"/>
              <a:gd name="connsiteX8" fmla="*/ 2336800 w 3940175"/>
              <a:gd name="connsiteY8" fmla="*/ 241300 h 327025"/>
              <a:gd name="connsiteX9" fmla="*/ 3311525 w 3940175"/>
              <a:gd name="connsiteY9" fmla="*/ 241300 h 327025"/>
              <a:gd name="connsiteX10" fmla="*/ 3311525 w 3940175"/>
              <a:gd name="connsiteY10" fmla="*/ 327025 h 327025"/>
              <a:gd name="connsiteX11" fmla="*/ 3940175 w 3940175"/>
              <a:gd name="connsiteY11" fmla="*/ 327025 h 327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40175" h="327025">
                <a:moveTo>
                  <a:pt x="0" y="0"/>
                </a:moveTo>
                <a:lnTo>
                  <a:pt x="79375" y="0"/>
                </a:lnTo>
                <a:lnTo>
                  <a:pt x="79375" y="60325"/>
                </a:lnTo>
                <a:lnTo>
                  <a:pt x="514350" y="60325"/>
                </a:lnTo>
                <a:lnTo>
                  <a:pt x="514350" y="111125"/>
                </a:lnTo>
                <a:lnTo>
                  <a:pt x="1800225" y="111125"/>
                </a:lnTo>
                <a:lnTo>
                  <a:pt x="1800225" y="180975"/>
                </a:lnTo>
                <a:lnTo>
                  <a:pt x="2336800" y="180975"/>
                </a:lnTo>
                <a:lnTo>
                  <a:pt x="2336800" y="241300"/>
                </a:lnTo>
                <a:lnTo>
                  <a:pt x="3311525" y="241300"/>
                </a:lnTo>
                <a:lnTo>
                  <a:pt x="3311525" y="327025"/>
                </a:lnTo>
                <a:lnTo>
                  <a:pt x="3940175" y="327025"/>
                </a:lnTo>
              </a:path>
            </a:pathLst>
          </a:custGeom>
          <a:noFill/>
          <a:ln w="28575">
            <a:solidFill>
              <a:schemeClr val="accent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1280" name="Freeform: Shape 11279">
            <a:extLst>
              <a:ext uri="{FF2B5EF4-FFF2-40B4-BE49-F238E27FC236}">
                <a16:creationId xmlns:a16="http://schemas.microsoft.com/office/drawing/2014/main" id="{BAEA1E7C-FB4B-D275-E3F6-EF305E107C78}"/>
              </a:ext>
            </a:extLst>
          </p:cNvPr>
          <p:cNvSpPr/>
          <p:nvPr/>
        </p:nvSpPr>
        <p:spPr bwMode="auto">
          <a:xfrm>
            <a:off x="7080250" y="2310924"/>
            <a:ext cx="4048125" cy="939800"/>
          </a:xfrm>
          <a:custGeom>
            <a:avLst/>
            <a:gdLst>
              <a:gd name="connsiteX0" fmla="*/ 0 w 4051300"/>
              <a:gd name="connsiteY0" fmla="*/ 0 h 939800"/>
              <a:gd name="connsiteX1" fmla="*/ 854075 w 4051300"/>
              <a:gd name="connsiteY1" fmla="*/ 0 h 939800"/>
              <a:gd name="connsiteX2" fmla="*/ 854075 w 4051300"/>
              <a:gd name="connsiteY2" fmla="*/ 73025 h 939800"/>
              <a:gd name="connsiteX3" fmla="*/ 1050925 w 4051300"/>
              <a:gd name="connsiteY3" fmla="*/ 73025 h 939800"/>
              <a:gd name="connsiteX4" fmla="*/ 1050925 w 4051300"/>
              <a:gd name="connsiteY4" fmla="*/ 219075 h 939800"/>
              <a:gd name="connsiteX5" fmla="*/ 1498600 w 4051300"/>
              <a:gd name="connsiteY5" fmla="*/ 219075 h 939800"/>
              <a:gd name="connsiteX6" fmla="*/ 1498600 w 4051300"/>
              <a:gd name="connsiteY6" fmla="*/ 285750 h 939800"/>
              <a:gd name="connsiteX7" fmla="*/ 1854200 w 4051300"/>
              <a:gd name="connsiteY7" fmla="*/ 285750 h 939800"/>
              <a:gd name="connsiteX8" fmla="*/ 1854200 w 4051300"/>
              <a:gd name="connsiteY8" fmla="*/ 349250 h 939800"/>
              <a:gd name="connsiteX9" fmla="*/ 1911350 w 4051300"/>
              <a:gd name="connsiteY9" fmla="*/ 349250 h 939800"/>
              <a:gd name="connsiteX10" fmla="*/ 1911350 w 4051300"/>
              <a:gd name="connsiteY10" fmla="*/ 431800 h 939800"/>
              <a:gd name="connsiteX11" fmla="*/ 2203450 w 4051300"/>
              <a:gd name="connsiteY11" fmla="*/ 431800 h 939800"/>
              <a:gd name="connsiteX12" fmla="*/ 2203450 w 4051300"/>
              <a:gd name="connsiteY12" fmla="*/ 501650 h 939800"/>
              <a:gd name="connsiteX13" fmla="*/ 2336800 w 4051300"/>
              <a:gd name="connsiteY13" fmla="*/ 501650 h 939800"/>
              <a:gd name="connsiteX14" fmla="*/ 2336800 w 4051300"/>
              <a:gd name="connsiteY14" fmla="*/ 574675 h 939800"/>
              <a:gd name="connsiteX15" fmla="*/ 2540000 w 4051300"/>
              <a:gd name="connsiteY15" fmla="*/ 574675 h 939800"/>
              <a:gd name="connsiteX16" fmla="*/ 2540000 w 4051300"/>
              <a:gd name="connsiteY16" fmla="*/ 650875 h 939800"/>
              <a:gd name="connsiteX17" fmla="*/ 2746375 w 4051300"/>
              <a:gd name="connsiteY17" fmla="*/ 650875 h 939800"/>
              <a:gd name="connsiteX18" fmla="*/ 2746375 w 4051300"/>
              <a:gd name="connsiteY18" fmla="*/ 727075 h 939800"/>
              <a:gd name="connsiteX19" fmla="*/ 3140075 w 4051300"/>
              <a:gd name="connsiteY19" fmla="*/ 727075 h 939800"/>
              <a:gd name="connsiteX20" fmla="*/ 3140075 w 4051300"/>
              <a:gd name="connsiteY20" fmla="*/ 806450 h 939800"/>
              <a:gd name="connsiteX21" fmla="*/ 3533775 w 4051300"/>
              <a:gd name="connsiteY21" fmla="*/ 806450 h 939800"/>
              <a:gd name="connsiteX22" fmla="*/ 3533775 w 4051300"/>
              <a:gd name="connsiteY22" fmla="*/ 939800 h 939800"/>
              <a:gd name="connsiteX23" fmla="*/ 4051300 w 4051300"/>
              <a:gd name="connsiteY23" fmla="*/ 939800 h 939800"/>
              <a:gd name="connsiteX0" fmla="*/ 0 w 4051300"/>
              <a:gd name="connsiteY0" fmla="*/ 0 h 939800"/>
              <a:gd name="connsiteX1" fmla="*/ 854075 w 4051300"/>
              <a:gd name="connsiteY1" fmla="*/ 3175 h 939800"/>
              <a:gd name="connsiteX2" fmla="*/ 854075 w 4051300"/>
              <a:gd name="connsiteY2" fmla="*/ 73025 h 939800"/>
              <a:gd name="connsiteX3" fmla="*/ 1050925 w 4051300"/>
              <a:gd name="connsiteY3" fmla="*/ 73025 h 939800"/>
              <a:gd name="connsiteX4" fmla="*/ 1050925 w 4051300"/>
              <a:gd name="connsiteY4" fmla="*/ 219075 h 939800"/>
              <a:gd name="connsiteX5" fmla="*/ 1498600 w 4051300"/>
              <a:gd name="connsiteY5" fmla="*/ 219075 h 939800"/>
              <a:gd name="connsiteX6" fmla="*/ 1498600 w 4051300"/>
              <a:gd name="connsiteY6" fmla="*/ 285750 h 939800"/>
              <a:gd name="connsiteX7" fmla="*/ 1854200 w 4051300"/>
              <a:gd name="connsiteY7" fmla="*/ 285750 h 939800"/>
              <a:gd name="connsiteX8" fmla="*/ 1854200 w 4051300"/>
              <a:gd name="connsiteY8" fmla="*/ 349250 h 939800"/>
              <a:gd name="connsiteX9" fmla="*/ 1911350 w 4051300"/>
              <a:gd name="connsiteY9" fmla="*/ 349250 h 939800"/>
              <a:gd name="connsiteX10" fmla="*/ 1911350 w 4051300"/>
              <a:gd name="connsiteY10" fmla="*/ 431800 h 939800"/>
              <a:gd name="connsiteX11" fmla="*/ 2203450 w 4051300"/>
              <a:gd name="connsiteY11" fmla="*/ 431800 h 939800"/>
              <a:gd name="connsiteX12" fmla="*/ 2203450 w 4051300"/>
              <a:gd name="connsiteY12" fmla="*/ 501650 h 939800"/>
              <a:gd name="connsiteX13" fmla="*/ 2336800 w 4051300"/>
              <a:gd name="connsiteY13" fmla="*/ 501650 h 939800"/>
              <a:gd name="connsiteX14" fmla="*/ 2336800 w 4051300"/>
              <a:gd name="connsiteY14" fmla="*/ 574675 h 939800"/>
              <a:gd name="connsiteX15" fmla="*/ 2540000 w 4051300"/>
              <a:gd name="connsiteY15" fmla="*/ 574675 h 939800"/>
              <a:gd name="connsiteX16" fmla="*/ 2540000 w 4051300"/>
              <a:gd name="connsiteY16" fmla="*/ 650875 h 939800"/>
              <a:gd name="connsiteX17" fmla="*/ 2746375 w 4051300"/>
              <a:gd name="connsiteY17" fmla="*/ 650875 h 939800"/>
              <a:gd name="connsiteX18" fmla="*/ 2746375 w 4051300"/>
              <a:gd name="connsiteY18" fmla="*/ 727075 h 939800"/>
              <a:gd name="connsiteX19" fmla="*/ 3140075 w 4051300"/>
              <a:gd name="connsiteY19" fmla="*/ 727075 h 939800"/>
              <a:gd name="connsiteX20" fmla="*/ 3140075 w 4051300"/>
              <a:gd name="connsiteY20" fmla="*/ 806450 h 939800"/>
              <a:gd name="connsiteX21" fmla="*/ 3533775 w 4051300"/>
              <a:gd name="connsiteY21" fmla="*/ 806450 h 939800"/>
              <a:gd name="connsiteX22" fmla="*/ 3533775 w 4051300"/>
              <a:gd name="connsiteY22" fmla="*/ 939800 h 939800"/>
              <a:gd name="connsiteX23" fmla="*/ 4051300 w 4051300"/>
              <a:gd name="connsiteY23" fmla="*/ 939800 h 939800"/>
              <a:gd name="connsiteX0" fmla="*/ 0 w 4048125"/>
              <a:gd name="connsiteY0" fmla="*/ 3175 h 936625"/>
              <a:gd name="connsiteX1" fmla="*/ 850900 w 4048125"/>
              <a:gd name="connsiteY1" fmla="*/ 0 h 936625"/>
              <a:gd name="connsiteX2" fmla="*/ 850900 w 4048125"/>
              <a:gd name="connsiteY2" fmla="*/ 69850 h 936625"/>
              <a:gd name="connsiteX3" fmla="*/ 1047750 w 4048125"/>
              <a:gd name="connsiteY3" fmla="*/ 69850 h 936625"/>
              <a:gd name="connsiteX4" fmla="*/ 1047750 w 4048125"/>
              <a:gd name="connsiteY4" fmla="*/ 215900 h 936625"/>
              <a:gd name="connsiteX5" fmla="*/ 1495425 w 4048125"/>
              <a:gd name="connsiteY5" fmla="*/ 215900 h 936625"/>
              <a:gd name="connsiteX6" fmla="*/ 1495425 w 4048125"/>
              <a:gd name="connsiteY6" fmla="*/ 282575 h 936625"/>
              <a:gd name="connsiteX7" fmla="*/ 1851025 w 4048125"/>
              <a:gd name="connsiteY7" fmla="*/ 282575 h 936625"/>
              <a:gd name="connsiteX8" fmla="*/ 1851025 w 4048125"/>
              <a:gd name="connsiteY8" fmla="*/ 346075 h 936625"/>
              <a:gd name="connsiteX9" fmla="*/ 1908175 w 4048125"/>
              <a:gd name="connsiteY9" fmla="*/ 346075 h 936625"/>
              <a:gd name="connsiteX10" fmla="*/ 1908175 w 4048125"/>
              <a:gd name="connsiteY10" fmla="*/ 428625 h 936625"/>
              <a:gd name="connsiteX11" fmla="*/ 2200275 w 4048125"/>
              <a:gd name="connsiteY11" fmla="*/ 428625 h 936625"/>
              <a:gd name="connsiteX12" fmla="*/ 2200275 w 4048125"/>
              <a:gd name="connsiteY12" fmla="*/ 498475 h 936625"/>
              <a:gd name="connsiteX13" fmla="*/ 2333625 w 4048125"/>
              <a:gd name="connsiteY13" fmla="*/ 498475 h 936625"/>
              <a:gd name="connsiteX14" fmla="*/ 2333625 w 4048125"/>
              <a:gd name="connsiteY14" fmla="*/ 571500 h 936625"/>
              <a:gd name="connsiteX15" fmla="*/ 2536825 w 4048125"/>
              <a:gd name="connsiteY15" fmla="*/ 571500 h 936625"/>
              <a:gd name="connsiteX16" fmla="*/ 2536825 w 4048125"/>
              <a:gd name="connsiteY16" fmla="*/ 647700 h 936625"/>
              <a:gd name="connsiteX17" fmla="*/ 2743200 w 4048125"/>
              <a:gd name="connsiteY17" fmla="*/ 647700 h 936625"/>
              <a:gd name="connsiteX18" fmla="*/ 2743200 w 4048125"/>
              <a:gd name="connsiteY18" fmla="*/ 723900 h 936625"/>
              <a:gd name="connsiteX19" fmla="*/ 3136900 w 4048125"/>
              <a:gd name="connsiteY19" fmla="*/ 723900 h 936625"/>
              <a:gd name="connsiteX20" fmla="*/ 3136900 w 4048125"/>
              <a:gd name="connsiteY20" fmla="*/ 803275 h 936625"/>
              <a:gd name="connsiteX21" fmla="*/ 3530600 w 4048125"/>
              <a:gd name="connsiteY21" fmla="*/ 803275 h 936625"/>
              <a:gd name="connsiteX22" fmla="*/ 3530600 w 4048125"/>
              <a:gd name="connsiteY22" fmla="*/ 936625 h 936625"/>
              <a:gd name="connsiteX23" fmla="*/ 4048125 w 4048125"/>
              <a:gd name="connsiteY23" fmla="*/ 936625 h 936625"/>
              <a:gd name="connsiteX0" fmla="*/ 0 w 4048125"/>
              <a:gd name="connsiteY0" fmla="*/ 3175 h 936625"/>
              <a:gd name="connsiteX1" fmla="*/ 850900 w 4048125"/>
              <a:gd name="connsiteY1" fmla="*/ 0 h 936625"/>
              <a:gd name="connsiteX2" fmla="*/ 850900 w 4048125"/>
              <a:gd name="connsiteY2" fmla="*/ 69850 h 936625"/>
              <a:gd name="connsiteX3" fmla="*/ 1047750 w 4048125"/>
              <a:gd name="connsiteY3" fmla="*/ 69850 h 936625"/>
              <a:gd name="connsiteX4" fmla="*/ 1047750 w 4048125"/>
              <a:gd name="connsiteY4" fmla="*/ 215900 h 936625"/>
              <a:gd name="connsiteX5" fmla="*/ 1495425 w 4048125"/>
              <a:gd name="connsiteY5" fmla="*/ 215900 h 936625"/>
              <a:gd name="connsiteX6" fmla="*/ 1495425 w 4048125"/>
              <a:gd name="connsiteY6" fmla="*/ 282575 h 936625"/>
              <a:gd name="connsiteX7" fmla="*/ 1851025 w 4048125"/>
              <a:gd name="connsiteY7" fmla="*/ 282575 h 936625"/>
              <a:gd name="connsiteX8" fmla="*/ 1851025 w 4048125"/>
              <a:gd name="connsiteY8" fmla="*/ 346075 h 936625"/>
              <a:gd name="connsiteX9" fmla="*/ 1908175 w 4048125"/>
              <a:gd name="connsiteY9" fmla="*/ 346075 h 936625"/>
              <a:gd name="connsiteX10" fmla="*/ 1908175 w 4048125"/>
              <a:gd name="connsiteY10" fmla="*/ 428625 h 936625"/>
              <a:gd name="connsiteX11" fmla="*/ 2200275 w 4048125"/>
              <a:gd name="connsiteY11" fmla="*/ 428625 h 936625"/>
              <a:gd name="connsiteX12" fmla="*/ 2200275 w 4048125"/>
              <a:gd name="connsiteY12" fmla="*/ 498475 h 936625"/>
              <a:gd name="connsiteX13" fmla="*/ 2333625 w 4048125"/>
              <a:gd name="connsiteY13" fmla="*/ 498475 h 936625"/>
              <a:gd name="connsiteX14" fmla="*/ 2333625 w 4048125"/>
              <a:gd name="connsiteY14" fmla="*/ 571500 h 936625"/>
              <a:gd name="connsiteX15" fmla="*/ 2536825 w 4048125"/>
              <a:gd name="connsiteY15" fmla="*/ 571500 h 936625"/>
              <a:gd name="connsiteX16" fmla="*/ 2536825 w 4048125"/>
              <a:gd name="connsiteY16" fmla="*/ 647700 h 936625"/>
              <a:gd name="connsiteX17" fmla="*/ 2743200 w 4048125"/>
              <a:gd name="connsiteY17" fmla="*/ 647700 h 936625"/>
              <a:gd name="connsiteX18" fmla="*/ 2743200 w 4048125"/>
              <a:gd name="connsiteY18" fmla="*/ 723900 h 936625"/>
              <a:gd name="connsiteX19" fmla="*/ 3136900 w 4048125"/>
              <a:gd name="connsiteY19" fmla="*/ 723900 h 936625"/>
              <a:gd name="connsiteX20" fmla="*/ 3136900 w 4048125"/>
              <a:gd name="connsiteY20" fmla="*/ 803275 h 936625"/>
              <a:gd name="connsiteX21" fmla="*/ 3530600 w 4048125"/>
              <a:gd name="connsiteY21" fmla="*/ 803275 h 936625"/>
              <a:gd name="connsiteX22" fmla="*/ 3530600 w 4048125"/>
              <a:gd name="connsiteY22" fmla="*/ 936625 h 936625"/>
              <a:gd name="connsiteX23" fmla="*/ 4048125 w 4048125"/>
              <a:gd name="connsiteY23" fmla="*/ 936625 h 936625"/>
              <a:gd name="connsiteX0" fmla="*/ 0 w 4048125"/>
              <a:gd name="connsiteY0" fmla="*/ 0 h 939800"/>
              <a:gd name="connsiteX1" fmla="*/ 850900 w 4048125"/>
              <a:gd name="connsiteY1" fmla="*/ 3175 h 939800"/>
              <a:gd name="connsiteX2" fmla="*/ 850900 w 4048125"/>
              <a:gd name="connsiteY2" fmla="*/ 73025 h 939800"/>
              <a:gd name="connsiteX3" fmla="*/ 1047750 w 4048125"/>
              <a:gd name="connsiteY3" fmla="*/ 73025 h 939800"/>
              <a:gd name="connsiteX4" fmla="*/ 1047750 w 4048125"/>
              <a:gd name="connsiteY4" fmla="*/ 219075 h 939800"/>
              <a:gd name="connsiteX5" fmla="*/ 1495425 w 4048125"/>
              <a:gd name="connsiteY5" fmla="*/ 219075 h 939800"/>
              <a:gd name="connsiteX6" fmla="*/ 1495425 w 4048125"/>
              <a:gd name="connsiteY6" fmla="*/ 285750 h 939800"/>
              <a:gd name="connsiteX7" fmla="*/ 1851025 w 4048125"/>
              <a:gd name="connsiteY7" fmla="*/ 285750 h 939800"/>
              <a:gd name="connsiteX8" fmla="*/ 1851025 w 4048125"/>
              <a:gd name="connsiteY8" fmla="*/ 349250 h 939800"/>
              <a:gd name="connsiteX9" fmla="*/ 1908175 w 4048125"/>
              <a:gd name="connsiteY9" fmla="*/ 349250 h 939800"/>
              <a:gd name="connsiteX10" fmla="*/ 1908175 w 4048125"/>
              <a:gd name="connsiteY10" fmla="*/ 431800 h 939800"/>
              <a:gd name="connsiteX11" fmla="*/ 2200275 w 4048125"/>
              <a:gd name="connsiteY11" fmla="*/ 431800 h 939800"/>
              <a:gd name="connsiteX12" fmla="*/ 2200275 w 4048125"/>
              <a:gd name="connsiteY12" fmla="*/ 501650 h 939800"/>
              <a:gd name="connsiteX13" fmla="*/ 2333625 w 4048125"/>
              <a:gd name="connsiteY13" fmla="*/ 501650 h 939800"/>
              <a:gd name="connsiteX14" fmla="*/ 2333625 w 4048125"/>
              <a:gd name="connsiteY14" fmla="*/ 574675 h 939800"/>
              <a:gd name="connsiteX15" fmla="*/ 2536825 w 4048125"/>
              <a:gd name="connsiteY15" fmla="*/ 574675 h 939800"/>
              <a:gd name="connsiteX16" fmla="*/ 2536825 w 4048125"/>
              <a:gd name="connsiteY16" fmla="*/ 650875 h 939800"/>
              <a:gd name="connsiteX17" fmla="*/ 2743200 w 4048125"/>
              <a:gd name="connsiteY17" fmla="*/ 650875 h 939800"/>
              <a:gd name="connsiteX18" fmla="*/ 2743200 w 4048125"/>
              <a:gd name="connsiteY18" fmla="*/ 727075 h 939800"/>
              <a:gd name="connsiteX19" fmla="*/ 3136900 w 4048125"/>
              <a:gd name="connsiteY19" fmla="*/ 727075 h 939800"/>
              <a:gd name="connsiteX20" fmla="*/ 3136900 w 4048125"/>
              <a:gd name="connsiteY20" fmla="*/ 806450 h 939800"/>
              <a:gd name="connsiteX21" fmla="*/ 3530600 w 4048125"/>
              <a:gd name="connsiteY21" fmla="*/ 806450 h 939800"/>
              <a:gd name="connsiteX22" fmla="*/ 3530600 w 4048125"/>
              <a:gd name="connsiteY22" fmla="*/ 939800 h 939800"/>
              <a:gd name="connsiteX23" fmla="*/ 4048125 w 4048125"/>
              <a:gd name="connsiteY23" fmla="*/ 939800 h 93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048125" h="939800">
                <a:moveTo>
                  <a:pt x="0" y="0"/>
                </a:moveTo>
                <a:lnTo>
                  <a:pt x="850900" y="3175"/>
                </a:lnTo>
                <a:lnTo>
                  <a:pt x="850900" y="73025"/>
                </a:lnTo>
                <a:lnTo>
                  <a:pt x="1047750" y="73025"/>
                </a:lnTo>
                <a:lnTo>
                  <a:pt x="1047750" y="219075"/>
                </a:lnTo>
                <a:lnTo>
                  <a:pt x="1495425" y="219075"/>
                </a:lnTo>
                <a:lnTo>
                  <a:pt x="1495425" y="285750"/>
                </a:lnTo>
                <a:lnTo>
                  <a:pt x="1851025" y="285750"/>
                </a:lnTo>
                <a:lnTo>
                  <a:pt x="1851025" y="349250"/>
                </a:lnTo>
                <a:lnTo>
                  <a:pt x="1908175" y="349250"/>
                </a:lnTo>
                <a:lnTo>
                  <a:pt x="1908175" y="431800"/>
                </a:lnTo>
                <a:lnTo>
                  <a:pt x="2200275" y="431800"/>
                </a:lnTo>
                <a:lnTo>
                  <a:pt x="2200275" y="501650"/>
                </a:lnTo>
                <a:lnTo>
                  <a:pt x="2333625" y="501650"/>
                </a:lnTo>
                <a:lnTo>
                  <a:pt x="2333625" y="574675"/>
                </a:lnTo>
                <a:lnTo>
                  <a:pt x="2536825" y="574675"/>
                </a:lnTo>
                <a:lnTo>
                  <a:pt x="2536825" y="650875"/>
                </a:lnTo>
                <a:lnTo>
                  <a:pt x="2743200" y="650875"/>
                </a:lnTo>
                <a:lnTo>
                  <a:pt x="2743200" y="727075"/>
                </a:lnTo>
                <a:lnTo>
                  <a:pt x="3136900" y="727075"/>
                </a:lnTo>
                <a:lnTo>
                  <a:pt x="3136900" y="806450"/>
                </a:lnTo>
                <a:lnTo>
                  <a:pt x="3530600" y="806450"/>
                </a:lnTo>
                <a:lnTo>
                  <a:pt x="3530600" y="939800"/>
                </a:lnTo>
                <a:lnTo>
                  <a:pt x="4048125" y="939800"/>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6" name="TextBox 1">
            <a:extLst>
              <a:ext uri="{FF2B5EF4-FFF2-40B4-BE49-F238E27FC236}">
                <a16:creationId xmlns:a16="http://schemas.microsoft.com/office/drawing/2014/main" id="{993893B4-986E-F155-A363-6500720EA514}"/>
              </a:ext>
            </a:extLst>
          </p:cNvPr>
          <p:cNvSpPr txBox="1">
            <a:spLocks noChangeArrowheads="1"/>
          </p:cNvSpPr>
          <p:nvPr/>
        </p:nvSpPr>
        <p:spPr bwMode="auto">
          <a:xfrm>
            <a:off x="6414748" y="5955825"/>
            <a:ext cx="54269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*Risk events: death, disease progression, and thromboembolic events.</a:t>
            </a:r>
          </a:p>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28963688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B40B1757-B33F-4962-9724-4A9ED39AD29F}"/>
              </a:ext>
            </a:extLst>
          </p:cNvPr>
          <p:cNvSpPr>
            <a:spLocks noGrp="1" noChangeArrowheads="1"/>
          </p:cNvSpPr>
          <p:nvPr>
            <p:ph type="title"/>
          </p:nvPr>
        </p:nvSpPr>
        <p:spPr/>
        <p:txBody>
          <a:bodyPr/>
          <a:lstStyle/>
          <a:p>
            <a:pPr eaLnBrk="1" hangingPunct="1"/>
            <a:r>
              <a:rPr lang="en-US" sz="3600" dirty="0"/>
              <a:t>Ropeginterferon Alfa</a:t>
            </a:r>
            <a:r>
              <a:rPr lang="el-GR" sz="3600" dirty="0"/>
              <a:t>-2</a:t>
            </a:r>
            <a:r>
              <a:rPr lang="en-US" sz="3600" dirty="0"/>
              <a:t>b</a:t>
            </a:r>
            <a:r>
              <a:rPr lang="en-US" altLang="en-US" dirty="0"/>
              <a:t> vs Phlebotomy for </a:t>
            </a:r>
            <a:br>
              <a:rPr lang="en-US" altLang="en-US" dirty="0"/>
            </a:br>
            <a:r>
              <a:rPr lang="en-US" altLang="en-US" dirty="0"/>
              <a:t>Low-Risk Patients With PV</a:t>
            </a:r>
          </a:p>
        </p:txBody>
      </p:sp>
      <p:sp>
        <p:nvSpPr>
          <p:cNvPr id="3" name="Content Placeholder 2">
            <a:extLst>
              <a:ext uri="{FF2B5EF4-FFF2-40B4-BE49-F238E27FC236}">
                <a16:creationId xmlns:a16="http://schemas.microsoft.com/office/drawing/2014/main" id="{361995A4-CAB1-D58F-DD33-18493829A9EB}"/>
              </a:ext>
            </a:extLst>
          </p:cNvPr>
          <p:cNvSpPr>
            <a:spLocks noGrp="1"/>
          </p:cNvSpPr>
          <p:nvPr>
            <p:ph idx="1"/>
          </p:nvPr>
        </p:nvSpPr>
        <p:spPr/>
        <p:txBody>
          <a:bodyPr/>
          <a:lstStyle/>
          <a:p>
            <a:r>
              <a:rPr lang="en-US" sz="2000" dirty="0"/>
              <a:t>Open-label phase II study of ropeginterferon alfa</a:t>
            </a:r>
            <a:r>
              <a:rPr lang="el-GR" sz="2000" dirty="0"/>
              <a:t>-2</a:t>
            </a:r>
            <a:r>
              <a:rPr lang="en-US" sz="2000" dirty="0"/>
              <a:t>b</a:t>
            </a:r>
            <a:r>
              <a:rPr lang="en-US" altLang="en-US" sz="2000" dirty="0"/>
              <a:t> + phlebotomy vs phlebotomy alone in </a:t>
            </a:r>
            <a:br>
              <a:rPr lang="en-US" altLang="en-US" sz="2000" dirty="0"/>
            </a:br>
            <a:r>
              <a:rPr lang="en-US" sz="2000" dirty="0"/>
              <a:t>patients &lt;60 yr of age with no history of thrombosis (N = 127)</a:t>
            </a:r>
          </a:p>
        </p:txBody>
      </p:sp>
      <p:graphicFrame>
        <p:nvGraphicFramePr>
          <p:cNvPr id="11" name="Group 32">
            <a:extLst>
              <a:ext uri="{FF2B5EF4-FFF2-40B4-BE49-F238E27FC236}">
                <a16:creationId xmlns:a16="http://schemas.microsoft.com/office/drawing/2014/main" id="{79D15B2B-7EC2-EB90-BC97-9243C9C7B3F6}"/>
              </a:ext>
            </a:extLst>
          </p:cNvPr>
          <p:cNvGraphicFramePr>
            <a:graphicFrameLocks noGrp="1"/>
          </p:cNvGraphicFramePr>
          <p:nvPr>
            <p:extLst>
              <p:ext uri="{D42A27DB-BD31-4B8C-83A1-F6EECF244321}">
                <p14:modId xmlns:p14="http://schemas.microsoft.com/office/powerpoint/2010/main" val="3043659242"/>
              </p:ext>
            </p:extLst>
          </p:nvPr>
        </p:nvGraphicFramePr>
        <p:xfrm>
          <a:off x="601820" y="2243324"/>
          <a:ext cx="10872445" cy="3840488"/>
        </p:xfrm>
        <a:graphic>
          <a:graphicData uri="http://schemas.openxmlformats.org/drawingml/2006/table">
            <a:tbl>
              <a:tblPr/>
              <a:tblGrid>
                <a:gridCol w="5113180">
                  <a:extLst>
                    <a:ext uri="{9D8B030D-6E8A-4147-A177-3AD203B41FA5}">
                      <a16:colId xmlns:a16="http://schemas.microsoft.com/office/drawing/2014/main" val="20000"/>
                    </a:ext>
                  </a:extLst>
                </a:gridCol>
                <a:gridCol w="2633630">
                  <a:extLst>
                    <a:ext uri="{9D8B030D-6E8A-4147-A177-3AD203B41FA5}">
                      <a16:colId xmlns:a16="http://schemas.microsoft.com/office/drawing/2014/main" val="20001"/>
                    </a:ext>
                  </a:extLst>
                </a:gridCol>
                <a:gridCol w="3125635">
                  <a:extLst>
                    <a:ext uri="{9D8B030D-6E8A-4147-A177-3AD203B41FA5}">
                      <a16:colId xmlns:a16="http://schemas.microsoft.com/office/drawing/2014/main" val="331569089"/>
                    </a:ext>
                  </a:extLst>
                </a:gridCol>
              </a:tblGrid>
              <a:tr h="40542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Outcome, 12 Mo</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Ropeg </a:t>
                      </a:r>
                      <a:b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(n = 64)</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Control </a:t>
                      </a:r>
                      <a:b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1800" b="1" i="0" u="none" strike="noStrike" kern="1200" cap="none" normalizeH="0" baseline="0" dirty="0">
                          <a:ln>
                            <a:noFill/>
                          </a:ln>
                          <a:solidFill>
                            <a:schemeClr val="tx1"/>
                          </a:solidFill>
                          <a:effectLst/>
                          <a:latin typeface="Calibri" panose="020F0502020204030204" pitchFamily="34" charset="0"/>
                          <a:ea typeface="+mn-ea"/>
                          <a:cs typeface="+mn-cs"/>
                        </a:rPr>
                        <a:t>(n = 63)</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4128096028"/>
                  </a:ext>
                </a:extLst>
              </a:tr>
              <a:tr h="2316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Treatment response, %</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800" b="0" i="0" u="none" strike="noStrike" kern="1200" cap="none" normalizeH="0" baseline="0" dirty="0">
                          <a:ln>
                            <a:noFill/>
                          </a:ln>
                          <a:solidFill>
                            <a:schemeClr val="bg1"/>
                          </a:solidFill>
                          <a:effectLst/>
                          <a:latin typeface="Calibri" panose="020F0502020204030204" pitchFamily="34" charset="0"/>
                          <a:ea typeface="+mn-ea"/>
                          <a:cs typeface="+mn-cs"/>
                        </a:rPr>
                        <a:t>81.3</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800" b="0" i="0" u="none" strike="noStrike" kern="1200" cap="none" normalizeH="0" baseline="0" dirty="0">
                          <a:ln>
                            <a:noFill/>
                          </a:ln>
                          <a:solidFill>
                            <a:schemeClr val="bg1"/>
                          </a:solidFill>
                          <a:effectLst/>
                          <a:latin typeface="Calibri" panose="020F0502020204030204" pitchFamily="34" charset="0"/>
                          <a:ea typeface="+mn-ea"/>
                          <a:cs typeface="+mn-cs"/>
                        </a:rPr>
                        <a:t>50.8*</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3894838786"/>
                  </a:ext>
                </a:extLst>
              </a:tr>
              <a:tr h="231662">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GB"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Hct control</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800" b="0" i="0" u="none" strike="noStrike" kern="1200" cap="none" normalizeH="0" baseline="0" dirty="0">
                          <a:ln>
                            <a:noFill/>
                          </a:ln>
                          <a:solidFill>
                            <a:schemeClr val="bg1"/>
                          </a:solidFill>
                          <a:effectLst/>
                          <a:latin typeface="Calibri" panose="020F0502020204030204" pitchFamily="34" charset="0"/>
                          <a:ea typeface="+mn-ea"/>
                          <a:cs typeface="+mn-cs"/>
                        </a:rPr>
                        <a:t>81.3</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800" b="0" i="0" u="none" strike="noStrike" kern="1200" cap="none" normalizeH="0" baseline="0" dirty="0">
                          <a:ln>
                            <a:noFill/>
                          </a:ln>
                          <a:solidFill>
                            <a:schemeClr val="bg1"/>
                          </a:solidFill>
                          <a:effectLst/>
                          <a:latin typeface="Calibri" panose="020F0502020204030204" pitchFamily="34" charset="0"/>
                          <a:ea typeface="+mn-ea"/>
                          <a:cs typeface="+mn-cs"/>
                        </a:rPr>
                        <a:t>58.7</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434394380"/>
                  </a:ext>
                </a:extLst>
              </a:tr>
              <a:tr h="231662">
                <a:tc>
                  <a:txBody>
                    <a:bodyPr/>
                    <a:lstStyle/>
                    <a:p>
                      <a:pPr marL="285750" marR="0" lvl="0" indent="-285750" algn="l" defTabSz="914400" rtl="0" eaLnBrk="1" fontAlgn="base" latinLnBrk="0" hangingPunct="1">
                        <a:lnSpc>
                          <a:spcPct val="100000"/>
                        </a:lnSpc>
                        <a:spcBef>
                          <a:spcPct val="0"/>
                        </a:spcBef>
                        <a:spcAft>
                          <a:spcPct val="0"/>
                        </a:spcAft>
                        <a:buClrTx/>
                        <a:buSzTx/>
                        <a:buFont typeface="Wingdings" panose="05000000000000000000" pitchFamily="2" charset="2"/>
                        <a:buChar char="§"/>
                        <a:tabLst/>
                      </a:pPr>
                      <a:r>
                        <a:rPr kumimoji="0" lang="en-GB"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PD</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800" b="0" i="0" u="none" strike="noStrike" kern="1200" cap="none" normalizeH="0" baseline="0" dirty="0">
                          <a:ln>
                            <a:noFill/>
                          </a:ln>
                          <a:solidFill>
                            <a:schemeClr val="bg1"/>
                          </a:solidFill>
                          <a:effectLst/>
                          <a:latin typeface="Calibri" panose="020F0502020204030204" pitchFamily="34" charset="0"/>
                          <a:ea typeface="+mn-ea"/>
                          <a:cs typeface="+mn-cs"/>
                        </a:rPr>
                        <a:t>0</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800" b="0" i="0" u="none" strike="noStrike" kern="1200" cap="none" normalizeH="0" baseline="0" dirty="0">
                          <a:ln>
                            <a:noFill/>
                          </a:ln>
                          <a:solidFill>
                            <a:schemeClr val="bg1"/>
                          </a:solidFill>
                          <a:effectLst/>
                          <a:latin typeface="Calibri" panose="020F0502020204030204" pitchFamily="34" charset="0"/>
                          <a:ea typeface="+mn-ea"/>
                          <a:cs typeface="+mn-cs"/>
                        </a:rPr>
                        <a:t>12.7</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161558242"/>
                  </a:ext>
                </a:extLst>
              </a:tr>
              <a:tr h="34133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Mean phlebotomies/patient-yr (SD)</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800" b="0" i="0" u="none" strike="noStrike" kern="1200" cap="none" normalizeH="0" baseline="0" dirty="0">
                          <a:ln>
                            <a:noFill/>
                          </a:ln>
                          <a:solidFill>
                            <a:schemeClr val="bg1"/>
                          </a:solidFill>
                          <a:effectLst/>
                          <a:latin typeface="Calibri" panose="020F0502020204030204" pitchFamily="34" charset="0"/>
                          <a:ea typeface="+mn-ea"/>
                          <a:cs typeface="+mn-cs"/>
                        </a:rPr>
                        <a:t>2.9 (2.4)</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800" b="0" i="0" u="none" strike="noStrike" kern="1200" cap="none" normalizeH="0" baseline="0" dirty="0">
                          <a:ln>
                            <a:noFill/>
                          </a:ln>
                          <a:solidFill>
                            <a:schemeClr val="bg1"/>
                          </a:solidFill>
                          <a:effectLst/>
                          <a:latin typeface="Calibri" panose="020F0502020204030204" pitchFamily="34" charset="0"/>
                          <a:ea typeface="+mn-ea"/>
                          <a:cs typeface="+mn-cs"/>
                        </a:rPr>
                        <a:t>4.2 (3.2)</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29335970"/>
                  </a:ext>
                </a:extLst>
              </a:tr>
              <a:tr h="2908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Change in proportion of patients with moderate/severe symptoms at 24 mo, %</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800" b="0" i="0" u="none" strike="noStrike" kern="1200" cap="none" normalizeH="0" baseline="0" dirty="0">
                          <a:ln>
                            <a:noFill/>
                          </a:ln>
                          <a:solidFill>
                            <a:schemeClr val="bg1"/>
                          </a:solidFill>
                          <a:effectLst/>
                          <a:latin typeface="Calibri" panose="020F0502020204030204" pitchFamily="34" charset="0"/>
                          <a:ea typeface="+mn-ea"/>
                          <a:cs typeface="+mn-cs"/>
                        </a:rPr>
                        <a:t>-6</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800" b="0" i="0" u="none" strike="noStrike" kern="1200" cap="none" normalizeH="0" baseline="0" dirty="0">
                          <a:ln>
                            <a:noFill/>
                          </a:ln>
                          <a:solidFill>
                            <a:schemeClr val="bg1"/>
                          </a:solidFill>
                          <a:effectLst/>
                          <a:latin typeface="Calibri" panose="020F0502020204030204" pitchFamily="34" charset="0"/>
                          <a:ea typeface="+mn-ea"/>
                          <a:cs typeface="+mn-cs"/>
                        </a:rPr>
                        <a:t>+24</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98207126"/>
                  </a:ext>
                </a:extLst>
              </a:tr>
              <a:tr h="2908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8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800" b="1" i="0" u="none" strike="noStrike" kern="1200" cap="none" normalizeH="0" baseline="0" dirty="0">
                          <a:ln>
                            <a:noFill/>
                          </a:ln>
                          <a:solidFill>
                            <a:schemeClr val="tx1"/>
                          </a:solidFill>
                          <a:effectLst/>
                          <a:latin typeface="Calibri" panose="020F0502020204030204" pitchFamily="34" charset="0"/>
                          <a:ea typeface="+mn-ea"/>
                          <a:cs typeface="+mn-cs"/>
                        </a:rPr>
                        <a:t>(n = 55)</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800" b="1" i="0" u="none" strike="noStrike" kern="1200" cap="none" normalizeH="0" baseline="0" dirty="0">
                          <a:ln>
                            <a:noFill/>
                          </a:ln>
                          <a:solidFill>
                            <a:schemeClr val="tx1"/>
                          </a:solidFill>
                          <a:effectLst/>
                          <a:latin typeface="Calibri" panose="020F0502020204030204" pitchFamily="34" charset="0"/>
                          <a:ea typeface="+mn-ea"/>
                          <a:cs typeface="+mn-cs"/>
                        </a:rPr>
                        <a:t>(n = 43)</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399949884"/>
                  </a:ext>
                </a:extLst>
              </a:tr>
              <a:tr h="2908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Mean absolute </a:t>
                      </a:r>
                      <a:r>
                        <a:rPr kumimoji="0" lang="en-GB" sz="18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JAK2</a:t>
                      </a:r>
                      <a:r>
                        <a:rPr kumimoji="0" lang="en-GB"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V617F VAF </a:t>
                      </a: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change </a:t>
                      </a:r>
                      <a:r>
                        <a:rPr kumimoji="0" lang="en-GB"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from BL, %</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800" b="0" i="0" u="none" strike="noStrike" kern="1200" cap="none" normalizeH="0" baseline="0" dirty="0">
                          <a:ln>
                            <a:noFill/>
                          </a:ln>
                          <a:solidFill>
                            <a:schemeClr val="bg1"/>
                          </a:solidFill>
                          <a:effectLst/>
                          <a:latin typeface="Calibri" panose="020F0502020204030204" pitchFamily="34" charset="0"/>
                          <a:ea typeface="+mn-ea"/>
                          <a:cs typeface="+mn-cs"/>
                        </a:rPr>
                        <a:t>-11.9</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800" b="0" i="0" u="none" strike="noStrike" kern="1200" cap="none" normalizeH="0" baseline="0" dirty="0">
                          <a:ln>
                            <a:noFill/>
                          </a:ln>
                          <a:solidFill>
                            <a:schemeClr val="bg1"/>
                          </a:solidFill>
                          <a:effectLst/>
                          <a:latin typeface="Calibri" panose="020F0502020204030204" pitchFamily="34" charset="0"/>
                          <a:ea typeface="+mn-ea"/>
                          <a:cs typeface="+mn-cs"/>
                        </a:rPr>
                        <a:t>+1.8</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4299472"/>
                  </a:ext>
                </a:extLst>
              </a:tr>
              <a:tr h="2316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PMR, %</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800" b="0" i="0" u="none" strike="noStrike" kern="1200" cap="none" normalizeH="0" baseline="0" dirty="0">
                          <a:ln>
                            <a:noFill/>
                          </a:ln>
                          <a:solidFill>
                            <a:schemeClr val="bg1"/>
                          </a:solidFill>
                          <a:effectLst/>
                          <a:latin typeface="Calibri" panose="020F0502020204030204" pitchFamily="34" charset="0"/>
                          <a:ea typeface="+mn-ea"/>
                          <a:cs typeface="+mn-cs"/>
                        </a:rPr>
                        <a:t>29.1</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112713" marR="0" lvl="0" indent="0" algn="ctr" defTabSz="914400" rtl="0" eaLnBrk="1" fontAlgn="base" latinLnBrk="0" hangingPunct="1">
                        <a:lnSpc>
                          <a:spcPct val="100000"/>
                        </a:lnSpc>
                        <a:spcBef>
                          <a:spcPct val="0"/>
                        </a:spcBef>
                        <a:spcAft>
                          <a:spcPct val="0"/>
                        </a:spcAft>
                        <a:buClr>
                          <a:srgbClr val="000000"/>
                        </a:buClr>
                        <a:buSzTx/>
                        <a:buFontTx/>
                        <a:buNone/>
                        <a:tabLst/>
                        <a:defRPr/>
                      </a:pPr>
                      <a:r>
                        <a:rPr kumimoji="0" lang="en-GB" sz="1800" b="0" i="0" u="none" strike="noStrike" kern="1200" cap="none" normalizeH="0" baseline="0" dirty="0">
                          <a:ln>
                            <a:noFill/>
                          </a:ln>
                          <a:solidFill>
                            <a:schemeClr val="bg1"/>
                          </a:solidFill>
                          <a:effectLst/>
                          <a:latin typeface="Calibri" panose="020F0502020204030204" pitchFamily="34" charset="0"/>
                          <a:ea typeface="+mn-ea"/>
                          <a:cs typeface="+mn-cs"/>
                        </a:rPr>
                        <a:t>0</a:t>
                      </a:r>
                    </a:p>
                  </a:txBody>
                  <a:tcPr marL="121927" marR="121927" marT="45719" marB="45719"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253409265"/>
                  </a:ext>
                </a:extLst>
              </a:tr>
            </a:tbl>
          </a:graphicData>
        </a:graphic>
      </p:graphicFrame>
      <p:sp>
        <p:nvSpPr>
          <p:cNvPr id="12" name="TextBox 1">
            <a:extLst>
              <a:ext uri="{FF2B5EF4-FFF2-40B4-BE49-F238E27FC236}">
                <a16:creationId xmlns:a16="http://schemas.microsoft.com/office/drawing/2014/main" id="{EFD9D3CD-4E04-F043-6660-1CEB2AC06CB4}"/>
              </a:ext>
            </a:extLst>
          </p:cNvPr>
          <p:cNvSpPr txBox="1">
            <a:spLocks noChangeArrowheads="1"/>
          </p:cNvSpPr>
          <p:nvPr/>
        </p:nvSpPr>
        <p:spPr bwMode="auto">
          <a:xfrm>
            <a:off x="567719" y="6082475"/>
            <a:ext cx="108645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6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t>
            </a: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
            </a:r>
            <a:r>
              <a:rPr kumimoji="0" lang="en-US" alt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&lt;.001.</a:t>
            </a:r>
          </a:p>
        </p:txBody>
      </p:sp>
      <p:sp>
        <p:nvSpPr>
          <p:cNvPr id="2" name="Text Box 15">
            <a:extLst>
              <a:ext uri="{FF2B5EF4-FFF2-40B4-BE49-F238E27FC236}">
                <a16:creationId xmlns:a16="http://schemas.microsoft.com/office/drawing/2014/main" id="{EA731320-75FD-256A-61A4-029094A46668}"/>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Barbui. NEJM Evid. 2023;2.</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spTree>
    <p:extLst>
      <p:ext uri="{BB962C8B-B14F-4D97-AF65-F5344CB8AC3E}">
        <p14:creationId xmlns:p14="http://schemas.microsoft.com/office/powerpoint/2010/main" val="157740478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ELN Criteria: Hydroxyurea Resistance and Intolerance</a:t>
            </a:r>
          </a:p>
        </p:txBody>
      </p:sp>
      <p:sp>
        <p:nvSpPr>
          <p:cNvPr id="9" name="Content Placeholder 8">
            <a:extLst>
              <a:ext uri="{FF2B5EF4-FFF2-40B4-BE49-F238E27FC236}">
                <a16:creationId xmlns:a16="http://schemas.microsoft.com/office/drawing/2014/main" id="{8C50D0DD-FAB3-4695-97A9-E429DC3178BC}"/>
              </a:ext>
            </a:extLst>
          </p:cNvPr>
          <p:cNvSpPr>
            <a:spLocks noGrp="1"/>
          </p:cNvSpPr>
          <p:nvPr>
            <p:ph idx="1"/>
          </p:nvPr>
        </p:nvSpPr>
        <p:spPr>
          <a:xfrm>
            <a:off x="604675" y="4733365"/>
            <a:ext cx="10877529" cy="1430368"/>
          </a:xfrm>
        </p:spPr>
        <p:txBody>
          <a:bodyPr/>
          <a:lstStyle/>
          <a:p>
            <a:r>
              <a:rPr lang="en-US" sz="1800" dirty="0"/>
              <a:t>Prevalence of HU resistance/intolerance: up to 25%</a:t>
            </a:r>
          </a:p>
          <a:p>
            <a:r>
              <a:rPr lang="en-US" sz="1800" dirty="0"/>
              <a:t>Among individual criteria, development of cytopenia at lowest required HU dose associated with </a:t>
            </a:r>
            <a:br>
              <a:rPr lang="en-US" sz="1800" dirty="0"/>
            </a:br>
            <a:r>
              <a:rPr lang="en-US" sz="1800" dirty="0"/>
              <a:t>increased risk of MF/AML progression and death</a:t>
            </a:r>
          </a:p>
          <a:p>
            <a:r>
              <a:rPr lang="en-US" sz="1800" dirty="0"/>
              <a:t>Uncontrolled PV symptoms can be a trigger to reevaluate therapeutic strategy</a:t>
            </a:r>
          </a:p>
          <a:p>
            <a:endParaRPr lang="en-US" sz="1800" dirty="0"/>
          </a:p>
        </p:txBody>
      </p:sp>
      <p:sp>
        <p:nvSpPr>
          <p:cNvPr id="26" name="Right Arrow 17">
            <a:extLst>
              <a:ext uri="{FF2B5EF4-FFF2-40B4-BE49-F238E27FC236}">
                <a16:creationId xmlns:a16="http://schemas.microsoft.com/office/drawing/2014/main" id="{6E6FEA39-651A-4949-AC09-ACF245188D52}"/>
              </a:ext>
            </a:extLst>
          </p:cNvPr>
          <p:cNvSpPr/>
          <p:nvPr/>
        </p:nvSpPr>
        <p:spPr>
          <a:xfrm>
            <a:off x="7104153" y="4026923"/>
            <a:ext cx="1366680" cy="548640"/>
          </a:xfrm>
          <a:prstGeom prst="rightArrow">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56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27" name="Content Placeholder 5">
            <a:extLst>
              <a:ext uri="{FF2B5EF4-FFF2-40B4-BE49-F238E27FC236}">
                <a16:creationId xmlns:a16="http://schemas.microsoft.com/office/drawing/2014/main" id="{23D4BCD2-B352-422D-BB85-9E51033C3B15}"/>
              </a:ext>
            </a:extLst>
          </p:cNvPr>
          <p:cNvSpPr txBox="1">
            <a:spLocks/>
          </p:cNvSpPr>
          <p:nvPr/>
        </p:nvSpPr>
        <p:spPr bwMode="auto">
          <a:xfrm>
            <a:off x="1091719" y="3938960"/>
            <a:ext cx="6385756" cy="726269"/>
          </a:xfrm>
          <a:prstGeom prst="rect">
            <a:avLst/>
          </a:prstGeom>
          <a:solidFill>
            <a:schemeClr val="accent4"/>
          </a:solidFill>
          <a:ln>
            <a:noFill/>
          </a:ln>
          <a:extLst>
            <a:ext uri="{FAA26D3D-D897-4be2-8F04-BA451C77F1D7}">
              <ma14:placeholderFlag xmlns="" xmlns:ma14="http://schemas.microsoft.com/office/mac/drawingml/2011/main" val="1"/>
            </a:ext>
          </a:extLst>
        </p:spPr>
        <p:txBody>
          <a:bodyPr lIns="121608" tIns="60804" rIns="121608" bIns="60804">
            <a:noAutofit/>
          </a:bodyPr>
          <a:lstStyle>
            <a:lvl1pPr marL="342900" indent="-342900" algn="l" defTabSz="457200" rtl="0" eaLnBrk="0" fontAlgn="base" hangingPunct="0">
              <a:spcBef>
                <a:spcPct val="20000"/>
              </a:spcBef>
              <a:spcAft>
                <a:spcPct val="0"/>
              </a:spcAft>
              <a:buClr>
                <a:schemeClr val="accent5">
                  <a:lumMod val="75000"/>
                </a:schemeClr>
              </a:buClr>
              <a:buFont typeface="Arial"/>
              <a:buChar char="•"/>
              <a:defRPr sz="2400" kern="1200">
                <a:solidFill>
                  <a:schemeClr val="tx1"/>
                </a:solidFill>
                <a:latin typeface="+mn-lt"/>
                <a:ea typeface="MS PGothic" pitchFamily="34" charset="-128"/>
                <a:cs typeface="Geneva" charset="0"/>
              </a:defRPr>
            </a:lvl1pPr>
            <a:lvl2pPr marL="742950" indent="-285750" algn="l" defTabSz="457200" rtl="0" eaLnBrk="0" fontAlgn="base" hangingPunct="0">
              <a:spcBef>
                <a:spcPct val="20000"/>
              </a:spcBef>
              <a:spcAft>
                <a:spcPct val="0"/>
              </a:spcAft>
              <a:buClr>
                <a:schemeClr val="accent5">
                  <a:lumMod val="75000"/>
                </a:schemeClr>
              </a:buClr>
              <a:buFont typeface="Lucida Grande"/>
              <a:buChar char="–"/>
              <a:defRPr sz="2400" kern="1200">
                <a:solidFill>
                  <a:schemeClr val="tx1"/>
                </a:solidFill>
                <a:latin typeface="+mn-lt"/>
                <a:ea typeface="Geneva" charset="0"/>
                <a:cs typeface="Geneva" charset="0"/>
              </a:defRPr>
            </a:lvl2pPr>
            <a:lvl3pPr marL="1143000" indent="-228600" algn="l" defTabSz="457200" rtl="0" eaLnBrk="0" fontAlgn="base" hangingPunct="0">
              <a:spcBef>
                <a:spcPct val="20000"/>
              </a:spcBef>
              <a:spcAft>
                <a:spcPct val="0"/>
              </a:spcAft>
              <a:buClr>
                <a:schemeClr val="accent5">
                  <a:lumMod val="75000"/>
                </a:schemeClr>
              </a:buClr>
              <a:buFont typeface="Lucida Grande"/>
              <a:buChar char="–"/>
              <a:defRPr sz="2400" kern="1200">
                <a:solidFill>
                  <a:schemeClr val="tx1"/>
                </a:solidFill>
                <a:latin typeface="+mn-lt"/>
                <a:ea typeface="Geneva" charset="0"/>
                <a:cs typeface="Geneva" charset="0"/>
              </a:defRPr>
            </a:lvl3pPr>
            <a:lvl4pPr marL="1600200" indent="-228600" algn="l" defTabSz="457200" rtl="0" eaLnBrk="0" fontAlgn="base" hangingPunct="0">
              <a:spcBef>
                <a:spcPct val="20000"/>
              </a:spcBef>
              <a:spcAft>
                <a:spcPct val="0"/>
              </a:spcAft>
              <a:buClr>
                <a:schemeClr val="accent5">
                  <a:lumMod val="75000"/>
                </a:schemeClr>
              </a:buClr>
              <a:buFont typeface="Lucida Grande"/>
              <a:buChar char="–"/>
              <a:defRPr sz="2400" kern="1200">
                <a:solidFill>
                  <a:schemeClr val="tx1"/>
                </a:solidFill>
                <a:latin typeface="+mn-lt"/>
                <a:ea typeface="Geneva" charset="0"/>
                <a:cs typeface="Geneva" charset="0"/>
              </a:defRPr>
            </a:lvl4pPr>
            <a:lvl5pPr marL="2057400" indent="-228600" algn="l" defTabSz="457200" rtl="0" eaLnBrk="0" fontAlgn="base" hangingPunct="0">
              <a:spcBef>
                <a:spcPct val="20000"/>
              </a:spcBef>
              <a:spcAft>
                <a:spcPct val="0"/>
              </a:spcAft>
              <a:buClr>
                <a:schemeClr val="accent5">
                  <a:lumMod val="75000"/>
                </a:schemeClr>
              </a:buClr>
              <a:buFont typeface="Lucida Grande"/>
              <a:buChar char="–"/>
              <a:defRPr sz="2400" kern="1200">
                <a:solidFill>
                  <a:schemeClr val="tx1"/>
                </a:solidFill>
                <a:latin typeface="+mn-lt"/>
                <a:ea typeface="Geneva" charset="0"/>
                <a:cs typeface="Geneva"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227013" algn="l" defTabSz="457063" rtl="0" eaLnBrk="1" fontAlgn="base" latinLnBrk="0" hangingPunct="1">
              <a:lnSpc>
                <a:spcPct val="90000"/>
              </a:lnSpc>
              <a:spcBef>
                <a:spcPts val="0"/>
              </a:spcBef>
              <a:spcAft>
                <a:spcPts val="700"/>
              </a:spcAft>
              <a:buClr>
                <a:srgbClr val="FFFFFF"/>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S PGothic" pitchFamily="34" charset="-128"/>
                <a:cs typeface="+mn-cs"/>
              </a:rPr>
              <a:t>GI toxicity</a:t>
            </a:r>
          </a:p>
          <a:p>
            <a:pPr marL="342900" marR="0" lvl="0" indent="-227013" algn="l" defTabSz="457063" rtl="0" eaLnBrk="1" fontAlgn="base" latinLnBrk="0" hangingPunct="1">
              <a:lnSpc>
                <a:spcPct val="90000"/>
              </a:lnSpc>
              <a:spcBef>
                <a:spcPts val="0"/>
              </a:spcBef>
              <a:spcAft>
                <a:spcPts val="700"/>
              </a:spcAft>
              <a:buClr>
                <a:srgbClr val="FFFFFF"/>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S PGothic" pitchFamily="34" charset="-128"/>
                <a:cs typeface="+mn-cs"/>
              </a:rPr>
              <a:t>Fevers</a:t>
            </a: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S PGothic" pitchFamily="34" charset="-128"/>
            </a:endParaRPr>
          </a:p>
        </p:txBody>
      </p:sp>
      <p:sp>
        <p:nvSpPr>
          <p:cNvPr id="28" name="Right Arrow 10">
            <a:extLst>
              <a:ext uri="{FF2B5EF4-FFF2-40B4-BE49-F238E27FC236}">
                <a16:creationId xmlns:a16="http://schemas.microsoft.com/office/drawing/2014/main" id="{7D2F2023-CEA8-47FA-8C97-2B3C8B07BC56}"/>
              </a:ext>
            </a:extLst>
          </p:cNvPr>
          <p:cNvSpPr/>
          <p:nvPr/>
        </p:nvSpPr>
        <p:spPr>
          <a:xfrm>
            <a:off x="7077000" y="1912523"/>
            <a:ext cx="1393831" cy="548640"/>
          </a:xfrm>
          <a:prstGeom prst="rightArrow">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56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29" name="Rounded Rectangle 11">
            <a:extLst>
              <a:ext uri="{FF2B5EF4-FFF2-40B4-BE49-F238E27FC236}">
                <a16:creationId xmlns:a16="http://schemas.microsoft.com/office/drawing/2014/main" id="{74E86B09-55DD-441E-B4BB-FE6C318E79C2}"/>
              </a:ext>
            </a:extLst>
          </p:cNvPr>
          <p:cNvSpPr/>
          <p:nvPr/>
        </p:nvSpPr>
        <p:spPr>
          <a:xfrm>
            <a:off x="8551817" y="1824247"/>
            <a:ext cx="2916283" cy="72884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5685"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After &gt;3 mo at </a:t>
            </a:r>
            <a:b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MTD or 2 g/day</a:t>
            </a:r>
          </a:p>
        </p:txBody>
      </p:sp>
      <p:sp>
        <p:nvSpPr>
          <p:cNvPr id="30" name="Content Placeholder 5">
            <a:extLst>
              <a:ext uri="{FF2B5EF4-FFF2-40B4-BE49-F238E27FC236}">
                <a16:creationId xmlns:a16="http://schemas.microsoft.com/office/drawing/2014/main" id="{3F4DA1A2-8072-41DE-B0E2-8646F780CEBD}"/>
              </a:ext>
            </a:extLst>
          </p:cNvPr>
          <p:cNvSpPr txBox="1">
            <a:spLocks/>
          </p:cNvSpPr>
          <p:nvPr/>
        </p:nvSpPr>
        <p:spPr bwMode="auto">
          <a:xfrm>
            <a:off x="1099532" y="1492442"/>
            <a:ext cx="6377943" cy="1404615"/>
          </a:xfrm>
          <a:prstGeom prst="rect">
            <a:avLst/>
          </a:prstGeom>
          <a:solidFill>
            <a:schemeClr val="accent1"/>
          </a:solidFill>
          <a:ln>
            <a:noFill/>
          </a:ln>
        </p:spPr>
        <p:txBody>
          <a:bodyPr vert="horz" wrap="square" lIns="91440" tIns="45720" rIns="91440" bIns="45720" numCol="1" anchor="t" anchorCtr="0" compatLnSpc="1">
            <a:prstTxWarp prst="textNoShape">
              <a:avLst/>
            </a:prstTxWarp>
            <a:noAutofit/>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227013" algn="l" defTabSz="457063" rtl="0" eaLnBrk="1" fontAlgn="base" latinLnBrk="0" hangingPunct="1">
              <a:lnSpc>
                <a:spcPct val="90000"/>
              </a:lnSpc>
              <a:spcBef>
                <a:spcPts val="0"/>
              </a:spcBef>
              <a:spcAft>
                <a:spcPts val="700"/>
              </a:spcAft>
              <a:buClr>
                <a:srgbClr val="FFFFFF"/>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mn-cs"/>
              </a:rPr>
              <a:t>Need for phlebotomy (Hct &lt;45%)</a:t>
            </a:r>
          </a:p>
          <a:p>
            <a:pPr marL="342900" marR="0" lvl="0" indent="-227013" algn="l" defTabSz="457063" rtl="0" eaLnBrk="1" fontAlgn="base" latinLnBrk="0" hangingPunct="1">
              <a:lnSpc>
                <a:spcPct val="90000"/>
              </a:lnSpc>
              <a:spcBef>
                <a:spcPts val="0"/>
              </a:spcBef>
              <a:spcAft>
                <a:spcPts val="700"/>
              </a:spcAft>
              <a:buClr>
                <a:srgbClr val="FFFFFF"/>
              </a:buClr>
              <a:buSzTx/>
              <a:buFont typeface="Wingdings" panose="05000000000000000000" pitchFamily="2" charset="2"/>
              <a:buChar char="§"/>
              <a:tabLst/>
              <a:defRPr/>
            </a:pPr>
            <a:r>
              <a:rPr kumimoji="0" lang="en-US" sz="1800" b="0" i="0" u="none" strike="noStrike" kern="0" cap="none" spc="-53" normalizeH="0" baseline="0" noProof="0" dirty="0">
                <a:ln>
                  <a:noFill/>
                </a:ln>
                <a:solidFill>
                  <a:srgbClr val="FFFFFF"/>
                </a:solidFill>
                <a:effectLst/>
                <a:uLnTx/>
                <a:uFillTx/>
                <a:latin typeface="Calibri" panose="020F0502020204030204" pitchFamily="34" charset="0"/>
                <a:ea typeface="+mn-ea"/>
                <a:cs typeface="+mn-cs"/>
              </a:rPr>
              <a:t>Platelets &gt;400 x 10</a:t>
            </a:r>
            <a:r>
              <a:rPr kumimoji="0" lang="en-US" sz="1800" b="0" i="0" u="none" strike="noStrike" kern="0" cap="none" spc="-53" normalizeH="0" baseline="30000" noProof="0" dirty="0">
                <a:ln>
                  <a:noFill/>
                </a:ln>
                <a:solidFill>
                  <a:srgbClr val="FFFFFF"/>
                </a:solidFill>
                <a:effectLst/>
                <a:uLnTx/>
                <a:uFillTx/>
                <a:latin typeface="Calibri" panose="020F0502020204030204" pitchFamily="34" charset="0"/>
                <a:ea typeface="+mn-ea"/>
                <a:cs typeface="+mn-cs"/>
              </a:rPr>
              <a:t>9</a:t>
            </a:r>
            <a:r>
              <a:rPr kumimoji="0" lang="en-US" sz="1800" b="0" i="0" u="none" strike="noStrike" kern="0" cap="none" spc="-53" normalizeH="0" baseline="0" noProof="0" dirty="0">
                <a:ln>
                  <a:noFill/>
                </a:ln>
                <a:solidFill>
                  <a:srgbClr val="FFFFFF"/>
                </a:solidFill>
                <a:effectLst/>
                <a:uLnTx/>
                <a:uFillTx/>
                <a:latin typeface="Calibri" panose="020F0502020204030204" pitchFamily="34" charset="0"/>
                <a:ea typeface="+mn-ea"/>
                <a:cs typeface="+mn-cs"/>
              </a:rPr>
              <a:t>/L and WBC &gt;10 x 10</a:t>
            </a:r>
            <a:r>
              <a:rPr kumimoji="0" lang="en-US" sz="1800" b="0" i="0" u="none" strike="noStrike" kern="0" cap="none" spc="-53" normalizeH="0" baseline="30000" noProof="0" dirty="0">
                <a:ln>
                  <a:noFill/>
                </a:ln>
                <a:solidFill>
                  <a:srgbClr val="FFFFFF"/>
                </a:solidFill>
                <a:effectLst/>
                <a:uLnTx/>
                <a:uFillTx/>
                <a:latin typeface="Calibri" panose="020F0502020204030204" pitchFamily="34" charset="0"/>
                <a:ea typeface="+mn-ea"/>
                <a:cs typeface="+mn-cs"/>
              </a:rPr>
              <a:t>9</a:t>
            </a:r>
            <a:r>
              <a:rPr kumimoji="0" lang="en-US" sz="1800" b="0" i="0" u="none" strike="noStrike" kern="0" cap="none" spc="-53" normalizeH="0" baseline="0" noProof="0" dirty="0">
                <a:ln>
                  <a:noFill/>
                </a:ln>
                <a:solidFill>
                  <a:srgbClr val="FFFFFF"/>
                </a:solidFill>
                <a:effectLst/>
                <a:uLnTx/>
                <a:uFillTx/>
                <a:latin typeface="Calibri" panose="020F0502020204030204" pitchFamily="34" charset="0"/>
                <a:ea typeface="+mn-ea"/>
                <a:cs typeface="+mn-cs"/>
              </a:rPr>
              <a:t>/L</a:t>
            </a:r>
          </a:p>
          <a:p>
            <a:pPr marL="342900" marR="0" lvl="0" indent="-227013" algn="l" defTabSz="457063" rtl="0" eaLnBrk="1" fontAlgn="base" latinLnBrk="0" hangingPunct="1">
              <a:lnSpc>
                <a:spcPct val="90000"/>
              </a:lnSpc>
              <a:spcBef>
                <a:spcPts val="0"/>
              </a:spcBef>
              <a:spcAft>
                <a:spcPts val="700"/>
              </a:spcAft>
              <a:buClr>
                <a:srgbClr val="FFFFFF"/>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mn-cs"/>
              </a:rPr>
              <a:t>No reduction of massive splenomegaly by &gt;50%</a:t>
            </a:r>
          </a:p>
          <a:p>
            <a:pPr marL="342900" marR="0" lvl="0" indent="-227013" algn="l" defTabSz="457063" rtl="0" eaLnBrk="1" fontAlgn="base" latinLnBrk="0" hangingPunct="1">
              <a:lnSpc>
                <a:spcPct val="90000"/>
              </a:lnSpc>
              <a:spcBef>
                <a:spcPts val="0"/>
              </a:spcBef>
              <a:spcAft>
                <a:spcPts val="700"/>
              </a:spcAft>
              <a:buClr>
                <a:srgbClr val="FFFFFF"/>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mn-cs"/>
              </a:rPr>
              <a:t>No reduction of spleen symptoms</a:t>
            </a:r>
          </a:p>
        </p:txBody>
      </p:sp>
      <p:sp>
        <p:nvSpPr>
          <p:cNvPr id="31" name="Right Arrow 12">
            <a:extLst>
              <a:ext uri="{FF2B5EF4-FFF2-40B4-BE49-F238E27FC236}">
                <a16:creationId xmlns:a16="http://schemas.microsoft.com/office/drawing/2014/main" id="{5EEBC1D2-DFA9-450F-B673-35F3653D452D}"/>
              </a:ext>
            </a:extLst>
          </p:cNvPr>
          <p:cNvSpPr/>
          <p:nvPr/>
        </p:nvSpPr>
        <p:spPr>
          <a:xfrm>
            <a:off x="7078229" y="3177748"/>
            <a:ext cx="1392604" cy="548640"/>
          </a:xfrm>
          <a:prstGeom prst="rightArrow">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5685"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32" name="Rounded Rectangle 13">
            <a:extLst>
              <a:ext uri="{FF2B5EF4-FFF2-40B4-BE49-F238E27FC236}">
                <a16:creationId xmlns:a16="http://schemas.microsoft.com/office/drawing/2014/main" id="{FBE6416B-7D14-4AD6-BAC7-FE8826106C6B}"/>
              </a:ext>
            </a:extLst>
          </p:cNvPr>
          <p:cNvSpPr/>
          <p:nvPr/>
        </p:nvSpPr>
        <p:spPr>
          <a:xfrm>
            <a:off x="8551817" y="3073725"/>
            <a:ext cx="2915913" cy="756686"/>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5685"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At lowest dose to achieve either PR or CR</a:t>
            </a:r>
          </a:p>
        </p:txBody>
      </p:sp>
      <p:sp>
        <p:nvSpPr>
          <p:cNvPr id="33" name="Rounded Rectangle 16">
            <a:extLst>
              <a:ext uri="{FF2B5EF4-FFF2-40B4-BE49-F238E27FC236}">
                <a16:creationId xmlns:a16="http://schemas.microsoft.com/office/drawing/2014/main" id="{E37DBB2A-5780-4BB3-90A6-D43327CFDEF7}"/>
              </a:ext>
            </a:extLst>
          </p:cNvPr>
          <p:cNvSpPr/>
          <p:nvPr/>
        </p:nvSpPr>
        <p:spPr>
          <a:xfrm>
            <a:off x="8551816" y="4018064"/>
            <a:ext cx="2918916" cy="566357"/>
          </a:xfrm>
          <a:prstGeom prst="rect">
            <a:avLst/>
          </a:prstGeom>
          <a:solidFill>
            <a:schemeClr val="accent4"/>
          </a:solidFill>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1215685"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At any dose </a:t>
            </a:r>
          </a:p>
        </p:txBody>
      </p:sp>
      <p:sp>
        <p:nvSpPr>
          <p:cNvPr id="34" name="Content Placeholder 5">
            <a:extLst>
              <a:ext uri="{FF2B5EF4-FFF2-40B4-BE49-F238E27FC236}">
                <a16:creationId xmlns:a16="http://schemas.microsoft.com/office/drawing/2014/main" id="{12279140-2604-47B3-8EE0-362850BA8E0E}"/>
              </a:ext>
            </a:extLst>
          </p:cNvPr>
          <p:cNvSpPr txBox="1">
            <a:spLocks/>
          </p:cNvSpPr>
          <p:nvPr/>
        </p:nvSpPr>
        <p:spPr bwMode="auto">
          <a:xfrm>
            <a:off x="1067634" y="2897057"/>
            <a:ext cx="6409841" cy="1051587"/>
          </a:xfrm>
          <a:prstGeom prst="rect">
            <a:avLst/>
          </a:prstGeom>
          <a:solidFill>
            <a:schemeClr val="accent3"/>
          </a:solidFill>
          <a:ln>
            <a:noFill/>
          </a:ln>
          <a:extLst>
            <a:ext uri="{FAA26D3D-D897-4be2-8F04-BA451C77F1D7}">
              <ma14:placeholderFlag xmlns="" xmlns:ma14="http://schemas.microsoft.com/office/mac/drawingml/2011/main" val="1"/>
            </a:ext>
          </a:extLst>
        </p:spPr>
        <p:txBody>
          <a:bodyPr lIns="121608" tIns="60804" rIns="121608" bIns="60804">
            <a:noAutofit/>
          </a:bodyPr>
          <a:lstStyle>
            <a:lvl1pPr marL="342900" indent="-342900" algn="l" defTabSz="457200" rtl="0" eaLnBrk="0" fontAlgn="base" hangingPunct="0">
              <a:spcBef>
                <a:spcPct val="20000"/>
              </a:spcBef>
              <a:spcAft>
                <a:spcPct val="0"/>
              </a:spcAft>
              <a:buClr>
                <a:schemeClr val="accent5">
                  <a:lumMod val="75000"/>
                </a:schemeClr>
              </a:buClr>
              <a:buFont typeface="Arial"/>
              <a:buChar char="•"/>
              <a:defRPr sz="2400" kern="1200">
                <a:solidFill>
                  <a:schemeClr val="tx1"/>
                </a:solidFill>
                <a:latin typeface="+mn-lt"/>
                <a:ea typeface="MS PGothic" pitchFamily="34" charset="-128"/>
                <a:cs typeface="Geneva" charset="0"/>
              </a:defRPr>
            </a:lvl1pPr>
            <a:lvl2pPr marL="742950" indent="-285750" algn="l" defTabSz="457200" rtl="0" eaLnBrk="0" fontAlgn="base" hangingPunct="0">
              <a:spcBef>
                <a:spcPct val="20000"/>
              </a:spcBef>
              <a:spcAft>
                <a:spcPct val="0"/>
              </a:spcAft>
              <a:buClr>
                <a:schemeClr val="accent5">
                  <a:lumMod val="75000"/>
                </a:schemeClr>
              </a:buClr>
              <a:buFont typeface="Lucida Grande"/>
              <a:buChar char="–"/>
              <a:defRPr sz="2400" kern="1200">
                <a:solidFill>
                  <a:schemeClr val="tx1"/>
                </a:solidFill>
                <a:latin typeface="+mn-lt"/>
                <a:ea typeface="Geneva" charset="0"/>
                <a:cs typeface="Geneva" charset="0"/>
              </a:defRPr>
            </a:lvl2pPr>
            <a:lvl3pPr marL="1143000" indent="-228600" algn="l" defTabSz="457200" rtl="0" eaLnBrk="0" fontAlgn="base" hangingPunct="0">
              <a:spcBef>
                <a:spcPct val="20000"/>
              </a:spcBef>
              <a:spcAft>
                <a:spcPct val="0"/>
              </a:spcAft>
              <a:buClr>
                <a:schemeClr val="accent5">
                  <a:lumMod val="75000"/>
                </a:schemeClr>
              </a:buClr>
              <a:buFont typeface="Lucida Grande"/>
              <a:buChar char="–"/>
              <a:defRPr sz="2400" kern="1200">
                <a:solidFill>
                  <a:schemeClr val="tx1"/>
                </a:solidFill>
                <a:latin typeface="+mn-lt"/>
                <a:ea typeface="Geneva" charset="0"/>
                <a:cs typeface="Geneva" charset="0"/>
              </a:defRPr>
            </a:lvl3pPr>
            <a:lvl4pPr marL="1600200" indent="-228600" algn="l" defTabSz="457200" rtl="0" eaLnBrk="0" fontAlgn="base" hangingPunct="0">
              <a:spcBef>
                <a:spcPct val="20000"/>
              </a:spcBef>
              <a:spcAft>
                <a:spcPct val="0"/>
              </a:spcAft>
              <a:buClr>
                <a:schemeClr val="accent5">
                  <a:lumMod val="75000"/>
                </a:schemeClr>
              </a:buClr>
              <a:buFont typeface="Lucida Grande"/>
              <a:buChar char="–"/>
              <a:defRPr sz="2400" kern="1200">
                <a:solidFill>
                  <a:schemeClr val="tx1"/>
                </a:solidFill>
                <a:latin typeface="+mn-lt"/>
                <a:ea typeface="Geneva" charset="0"/>
                <a:cs typeface="Geneva" charset="0"/>
              </a:defRPr>
            </a:lvl4pPr>
            <a:lvl5pPr marL="2057400" indent="-228600" algn="l" defTabSz="457200" rtl="0" eaLnBrk="0" fontAlgn="base" hangingPunct="0">
              <a:spcBef>
                <a:spcPct val="20000"/>
              </a:spcBef>
              <a:spcAft>
                <a:spcPct val="0"/>
              </a:spcAft>
              <a:buClr>
                <a:schemeClr val="accent5">
                  <a:lumMod val="75000"/>
                </a:schemeClr>
              </a:buClr>
              <a:buFont typeface="Lucida Grande"/>
              <a:buChar char="–"/>
              <a:defRPr sz="2400" kern="1200">
                <a:solidFill>
                  <a:schemeClr val="tx1"/>
                </a:solidFill>
                <a:latin typeface="+mn-lt"/>
                <a:ea typeface="Geneva" charset="0"/>
                <a:cs typeface="Geneva"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227013" algn="l" defTabSz="457063" rtl="0" eaLnBrk="1" fontAlgn="base" latinLnBrk="0" hangingPunct="1">
              <a:lnSpc>
                <a:spcPct val="90000"/>
              </a:lnSpc>
              <a:spcBef>
                <a:spcPts val="0"/>
              </a:spcBef>
              <a:spcAft>
                <a:spcPts val="700"/>
              </a:spcAft>
              <a:buClr>
                <a:srgbClr val="FFFFFF"/>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S PGothic" pitchFamily="34" charset="-128"/>
                <a:cs typeface="+mn-cs"/>
              </a:rPr>
              <a:t>Cytopenias (any)</a:t>
            </a:r>
          </a:p>
          <a:p>
            <a:pPr marL="798513" marR="0" lvl="1" indent="-287338" algn="l" defTabSz="457063" rtl="0" eaLnBrk="0" fontAlgn="base" latinLnBrk="0" hangingPunct="0">
              <a:lnSpc>
                <a:spcPct val="100000"/>
              </a:lnSpc>
              <a:spcBef>
                <a:spcPts val="0"/>
              </a:spcBef>
              <a:spcAft>
                <a:spcPct val="0"/>
              </a:spcAft>
              <a:buClr>
                <a:srgbClr val="FFFFFF"/>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rPr>
              <a:t>ANC &lt;1.0 x 10</a:t>
            </a:r>
            <a:r>
              <a:rPr kumimoji="0" lang="en-US" sz="1800" b="0" i="0" u="none" strike="noStrike" kern="1200" cap="none" spc="0" normalizeH="0" baseline="30000" noProof="0" dirty="0">
                <a:ln>
                  <a:noFill/>
                </a:ln>
                <a:solidFill>
                  <a:srgbClr val="FFFFFF"/>
                </a:solidFill>
                <a:effectLst/>
                <a:uLnTx/>
                <a:uFillTx/>
                <a:latin typeface="Calibri" panose="020F0502020204030204" pitchFamily="34" charset="0"/>
              </a:rPr>
              <a:t>9</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rPr>
              <a:t>/L	</a:t>
            </a:r>
          </a:p>
          <a:p>
            <a:pPr marL="798513" marR="0" lvl="1" indent="-287338" algn="l" defTabSz="457063" rtl="0" eaLnBrk="0" fontAlgn="base" latinLnBrk="0" hangingPunct="0">
              <a:lnSpc>
                <a:spcPct val="100000"/>
              </a:lnSpc>
              <a:spcBef>
                <a:spcPts val="0"/>
              </a:spcBef>
              <a:spcAft>
                <a:spcPct val="0"/>
              </a:spcAft>
              <a:buClr>
                <a:srgbClr val="FFFFFF"/>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rPr>
              <a:t>Hgb &lt;100 g/L</a:t>
            </a:r>
          </a:p>
        </p:txBody>
      </p:sp>
      <p:sp>
        <p:nvSpPr>
          <p:cNvPr id="35" name="TextBox 34">
            <a:extLst>
              <a:ext uri="{FF2B5EF4-FFF2-40B4-BE49-F238E27FC236}">
                <a16:creationId xmlns:a16="http://schemas.microsoft.com/office/drawing/2014/main" id="{761267DE-25A1-4153-83B0-3A77A90C572F}"/>
              </a:ext>
            </a:extLst>
          </p:cNvPr>
          <p:cNvSpPr txBox="1"/>
          <p:nvPr/>
        </p:nvSpPr>
        <p:spPr>
          <a:xfrm rot="16200000">
            <a:off x="-662648" y="2878991"/>
            <a:ext cx="3172788" cy="399690"/>
          </a:xfrm>
          <a:prstGeom prst="rect">
            <a:avLst/>
          </a:prstGeom>
          <a:solidFill>
            <a:schemeClr val="tx2"/>
          </a:solidFill>
        </p:spPr>
        <p:txBody>
          <a:bodyPr wrap="square" lIns="121576" tIns="60788" rIns="121576" bIns="60788" rtlCol="0">
            <a:spAutoFit/>
          </a:bodyPr>
          <a:lstStyle/>
          <a:p>
            <a:pPr marL="0" marR="0" lvl="0" indent="0" algn="ctr" defTabSz="1215320"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CDCDCF">
                    <a:lumMod val="10000"/>
                  </a:srgbClr>
                </a:solidFill>
                <a:effectLst/>
                <a:uLnTx/>
                <a:uFillTx/>
                <a:latin typeface="Calibri" panose="020F0502020204030204" pitchFamily="34" charset="0"/>
                <a:ea typeface="+mn-ea"/>
                <a:cs typeface="Arial" panose="020B0604020202020204" pitchFamily="34" charset="0"/>
              </a:rPr>
              <a:t>Intolerance/Resistance</a:t>
            </a:r>
          </a:p>
        </p:txBody>
      </p:sp>
      <p:sp>
        <p:nvSpPr>
          <p:cNvPr id="36" name="Text Box 15">
            <a:extLst>
              <a:ext uri="{FF2B5EF4-FFF2-40B4-BE49-F238E27FC236}">
                <a16:creationId xmlns:a16="http://schemas.microsoft.com/office/drawing/2014/main" id="{FABA3326-D651-40D3-99A0-A7C5391C2CC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456663"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mn-cs"/>
              </a:rPr>
              <a:t>Barosi. Br J Haematol. 2010;148:961. Griesshammer. Ann Hematol. 2015;94:901. Alvarez-Larrán. Br J Haematol. 2016;172:786.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3" name="TextBox 2">
            <a:extLst>
              <a:ext uri="{FF2B5EF4-FFF2-40B4-BE49-F238E27FC236}">
                <a16:creationId xmlns:a16="http://schemas.microsoft.com/office/drawing/2014/main" id="{F9BEFBA5-463F-46A9-95DA-3DA8015E6AFB}"/>
              </a:ext>
            </a:extLst>
          </p:cNvPr>
          <p:cNvSpPr txBox="1"/>
          <p:nvPr/>
        </p:nvSpPr>
        <p:spPr bwMode="auto">
          <a:xfrm>
            <a:off x="4284597" y="3250272"/>
            <a:ext cx="26576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1" indent="-285750" algn="l" defTabSz="457063" rtl="0" eaLnBrk="1" fontAlgn="auto" latinLnBrk="0" hangingPunct="1">
              <a:lnSpc>
                <a:spcPct val="100000"/>
              </a:lnSpc>
              <a:spcBef>
                <a:spcPts val="0"/>
              </a:spcBef>
              <a:spcAft>
                <a:spcPts val="0"/>
              </a:spcAft>
              <a:buClr>
                <a:srgbClr val="FFFFFF"/>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Platelets &lt;100 x 10</a:t>
            </a:r>
            <a:r>
              <a:rPr kumimoji="0" lang="en-US" sz="18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mn-cs"/>
              </a:rPr>
              <a:t>9</a:t>
            </a:r>
            <a:r>
              <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/L</a:t>
            </a:r>
            <a:endPar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9" name="TextBox 18">
            <a:extLst>
              <a:ext uri="{FF2B5EF4-FFF2-40B4-BE49-F238E27FC236}">
                <a16:creationId xmlns:a16="http://schemas.microsoft.com/office/drawing/2014/main" id="{E33E004B-81F2-4D97-A705-A83C8A76738C}"/>
              </a:ext>
            </a:extLst>
          </p:cNvPr>
          <p:cNvSpPr txBox="1"/>
          <p:nvPr/>
        </p:nvSpPr>
        <p:spPr bwMode="auto">
          <a:xfrm>
            <a:off x="4284597" y="3974380"/>
            <a:ext cx="2937501"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marR="0" lvl="1" indent="-285750" algn="l" defTabSz="457063" rtl="0" eaLnBrk="1" fontAlgn="auto" latinLnBrk="0" hangingPunct="1">
              <a:lnSpc>
                <a:spcPct val="100000"/>
              </a:lnSpc>
              <a:spcBef>
                <a:spcPts val="0"/>
              </a:spcBef>
              <a:spcAft>
                <a:spcPts val="0"/>
              </a:spcAft>
              <a:buClr>
                <a:srgbClr val="FFFFFF"/>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mn-cs"/>
              </a:rPr>
              <a:t>Mucocutaneous toxicity</a:t>
            </a:r>
          </a:p>
          <a:p>
            <a:pPr marL="285750" marR="0" lvl="1" indent="-285750" algn="l" defTabSz="457063" rtl="0" eaLnBrk="1" fontAlgn="auto" latinLnBrk="0" hangingPunct="1">
              <a:lnSpc>
                <a:spcPct val="100000"/>
              </a:lnSpc>
              <a:spcBef>
                <a:spcPts val="0"/>
              </a:spcBef>
              <a:spcAft>
                <a:spcPts val="0"/>
              </a:spcAft>
              <a:buClr>
                <a:srgbClr val="FFFFFF"/>
              </a:buClr>
              <a:buSzTx/>
              <a:buFont typeface="Wingdings" panose="05000000000000000000" pitchFamily="2" charset="2"/>
              <a:buChar char="§"/>
              <a:tabLst/>
              <a:defRPr/>
            </a:pPr>
            <a:r>
              <a:rPr kumimoji="0" lang="en-US" sz="1800" b="0" i="0" u="none" strike="noStrike" kern="0" cap="none" spc="0" normalizeH="0" baseline="0" noProof="0" dirty="0">
                <a:ln>
                  <a:noFill/>
                </a:ln>
                <a:solidFill>
                  <a:srgbClr val="FFFFFF"/>
                </a:solidFill>
                <a:effectLst/>
                <a:uLnTx/>
                <a:uFillTx/>
                <a:latin typeface="Calibri" panose="020F0502020204030204" pitchFamily="34" charset="0"/>
                <a:ea typeface="+mn-ea"/>
                <a:cs typeface="+mn-cs"/>
              </a:rPr>
              <a:t>Skin cancers</a:t>
            </a:r>
            <a:endParaRPr kumimoji="0" lang="en-US" sz="19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9545147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2EF57-9948-E3E2-3A69-295567B6634A}"/>
              </a:ext>
            </a:extLst>
          </p:cNvPr>
          <p:cNvSpPr>
            <a:spLocks noGrp="1"/>
          </p:cNvSpPr>
          <p:nvPr>
            <p:ph type="title"/>
          </p:nvPr>
        </p:nvSpPr>
        <p:spPr/>
        <p:txBody>
          <a:bodyPr/>
          <a:lstStyle/>
          <a:p>
            <a:r>
              <a:rPr lang="en-US" dirty="0"/>
              <a:t>RESPONSE Trials: Ruxolitinib for PV </a:t>
            </a:r>
            <a:br>
              <a:rPr lang="en-US" dirty="0"/>
            </a:br>
            <a:r>
              <a:rPr lang="en-US" dirty="0"/>
              <a:t>Resistant or Intolerant to Hydroxyurea</a:t>
            </a:r>
          </a:p>
        </p:txBody>
      </p:sp>
      <p:sp>
        <p:nvSpPr>
          <p:cNvPr id="3" name="Content Placeholder 2">
            <a:extLst>
              <a:ext uri="{FF2B5EF4-FFF2-40B4-BE49-F238E27FC236}">
                <a16:creationId xmlns:a16="http://schemas.microsoft.com/office/drawing/2014/main" id="{342ADCE5-349D-ABE5-96FD-D0F26EF975AD}"/>
              </a:ext>
            </a:extLst>
          </p:cNvPr>
          <p:cNvSpPr>
            <a:spLocks noGrp="1"/>
          </p:cNvSpPr>
          <p:nvPr>
            <p:ph idx="1"/>
          </p:nvPr>
        </p:nvSpPr>
        <p:spPr>
          <a:xfrm>
            <a:off x="604675" y="1428967"/>
            <a:ext cx="10877529" cy="689269"/>
          </a:xfrm>
        </p:spPr>
        <p:txBody>
          <a:bodyPr/>
          <a:lstStyle/>
          <a:p>
            <a:r>
              <a:rPr lang="en-US" sz="2000" dirty="0"/>
              <a:t>Multicenter, randomized, open-label phase III studies in which patients with HU-resistant/intolerant PV who required phlebotomy received ruxolitinib or best available therapy</a:t>
            </a:r>
          </a:p>
        </p:txBody>
      </p:sp>
      <p:sp>
        <p:nvSpPr>
          <p:cNvPr id="4" name="Text Box 15">
            <a:extLst>
              <a:ext uri="{FF2B5EF4-FFF2-40B4-BE49-F238E27FC236}">
                <a16:creationId xmlns:a16="http://schemas.microsoft.com/office/drawing/2014/main" id="{7A3F5811-789E-DACC-D808-8EAE0BAB7536}"/>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Passamonti. Lancet Oncol. 2017;18:88. Vannucchi. NEJM. 2015;372:426. Ruxolitinib PI. </a:t>
            </a:r>
          </a:p>
        </p:txBody>
      </p:sp>
      <p:graphicFrame>
        <p:nvGraphicFramePr>
          <p:cNvPr id="5" name="Group 32">
            <a:extLst>
              <a:ext uri="{FF2B5EF4-FFF2-40B4-BE49-F238E27FC236}">
                <a16:creationId xmlns:a16="http://schemas.microsoft.com/office/drawing/2014/main" id="{21CEE77A-0A5C-4AC6-053D-1EC05A587CF1}"/>
              </a:ext>
            </a:extLst>
          </p:cNvPr>
          <p:cNvGraphicFramePr>
            <a:graphicFrameLocks noGrp="1"/>
          </p:cNvGraphicFramePr>
          <p:nvPr>
            <p:extLst>
              <p:ext uri="{D42A27DB-BD31-4B8C-83A1-F6EECF244321}">
                <p14:modId xmlns:p14="http://schemas.microsoft.com/office/powerpoint/2010/main" val="746761195"/>
              </p:ext>
            </p:extLst>
          </p:nvPr>
        </p:nvGraphicFramePr>
        <p:xfrm>
          <a:off x="604675" y="2202316"/>
          <a:ext cx="10877529" cy="3291984"/>
        </p:xfrm>
        <a:graphic>
          <a:graphicData uri="http://schemas.openxmlformats.org/drawingml/2006/table">
            <a:tbl>
              <a:tblPr/>
              <a:tblGrid>
                <a:gridCol w="4242533">
                  <a:extLst>
                    <a:ext uri="{9D8B030D-6E8A-4147-A177-3AD203B41FA5}">
                      <a16:colId xmlns:a16="http://schemas.microsoft.com/office/drawing/2014/main" val="20000"/>
                    </a:ext>
                  </a:extLst>
                </a:gridCol>
                <a:gridCol w="1658749">
                  <a:extLst>
                    <a:ext uri="{9D8B030D-6E8A-4147-A177-3AD203B41FA5}">
                      <a16:colId xmlns:a16="http://schemas.microsoft.com/office/drawing/2014/main" val="20001"/>
                    </a:ext>
                  </a:extLst>
                </a:gridCol>
                <a:gridCol w="1658749">
                  <a:extLst>
                    <a:ext uri="{9D8B030D-6E8A-4147-A177-3AD203B41FA5}">
                      <a16:colId xmlns:a16="http://schemas.microsoft.com/office/drawing/2014/main" val="745106528"/>
                    </a:ext>
                  </a:extLst>
                </a:gridCol>
                <a:gridCol w="1658749">
                  <a:extLst>
                    <a:ext uri="{9D8B030D-6E8A-4147-A177-3AD203B41FA5}">
                      <a16:colId xmlns:a16="http://schemas.microsoft.com/office/drawing/2014/main" val="786326966"/>
                    </a:ext>
                  </a:extLst>
                </a:gridCol>
                <a:gridCol w="1658749">
                  <a:extLst>
                    <a:ext uri="{9D8B030D-6E8A-4147-A177-3AD203B41FA5}">
                      <a16:colId xmlns:a16="http://schemas.microsoft.com/office/drawing/2014/main" val="3794998096"/>
                    </a:ext>
                  </a:extLst>
                </a:gridCol>
              </a:tblGrid>
              <a:tr h="443648">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Outcome, %</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RESPONSE-2 </a:t>
                      </a:r>
                      <a:b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(No Splenomegaly, Wk 28)</a:t>
                      </a:r>
                    </a:p>
                  </a:txBody>
                  <a:tcPr marL="121881" marR="121881" marT="45732" marB="45732"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RESPONSE </a:t>
                      </a:r>
                      <a:b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(Splenomegaly, Wk 32)</a:t>
                      </a:r>
                    </a:p>
                  </a:txBody>
                  <a:tcPr marL="121881" marR="121881" marT="45732" marB="45732"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1" i="0" u="none" strike="noStrike" kern="1200" cap="none" normalizeH="0" baseline="0" dirty="0">
                        <a:ln>
                          <a:noFill/>
                        </a:ln>
                        <a:solidFill>
                          <a:schemeClr val="tx1"/>
                        </a:solidFill>
                        <a:effectLst/>
                        <a:latin typeface="Calibri" panose="020F0502020204030204" pitchFamily="34" charset="0"/>
                        <a:ea typeface="+mn-ea"/>
                        <a:cs typeface="+mn-cs"/>
                      </a:endParaRP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423541933"/>
                  </a:ext>
                </a:extLst>
              </a:tr>
              <a:tr h="443648">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400" b="1" i="0" u="none" strike="noStrike" kern="1200" cap="none" normalizeH="0" baseline="0" dirty="0">
                          <a:ln>
                            <a:noFill/>
                          </a:ln>
                          <a:solidFill>
                            <a:schemeClr val="tx1"/>
                          </a:solidFill>
                          <a:effectLst/>
                          <a:latin typeface="Calibri" panose="020F0502020204030204" pitchFamily="34" charset="0"/>
                          <a:ea typeface="+mn-ea"/>
                          <a:cs typeface="+mn-cs"/>
                        </a:rPr>
                        <a:t>Outcome, Wk 28</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lumMod val="50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Ruxolitinib</a:t>
                      </a:r>
                      <a:b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(n = 74)</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BAT</a:t>
                      </a:r>
                      <a:b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(n = 75)</a:t>
                      </a:r>
                    </a:p>
                  </a:txBody>
                  <a:tcPr marL="121881" marR="121881" marT="45732" marB="45732"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Ruxolitinib</a:t>
                      </a:r>
                      <a:b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(n = 110)</a:t>
                      </a:r>
                    </a:p>
                  </a:txBody>
                  <a:tcPr marL="121881" marR="121881" marT="45732" marB="45732"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BAT</a:t>
                      </a:r>
                      <a:b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br>
                      <a:r>
                        <a:rPr kumimoji="0" lang="en-US" sz="2000" b="1" i="0" u="none" strike="noStrike" kern="1200" cap="none" normalizeH="0" baseline="0" dirty="0">
                          <a:ln>
                            <a:noFill/>
                          </a:ln>
                          <a:solidFill>
                            <a:schemeClr val="tx1"/>
                          </a:solidFill>
                          <a:effectLst/>
                          <a:latin typeface="Calibri" panose="020F0502020204030204" pitchFamily="34" charset="0"/>
                          <a:ea typeface="+mn-ea"/>
                          <a:cs typeface="+mn-cs"/>
                        </a:rPr>
                        <a:t>(n = 112)</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25076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Hct control</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62</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a:t>
                      </a:r>
                    </a:p>
                  </a:txBody>
                  <a:tcPr marL="121881" marR="121881" marT="45732" marB="45732"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60</a:t>
                      </a:r>
                    </a:p>
                  </a:txBody>
                  <a:tcPr marL="121881" marR="121881" marT="45732" marB="45732"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0001"/>
                  </a:ext>
                </a:extLst>
              </a:tr>
              <a:tr h="25076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Complete hematologic response</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a:t>
                      </a:r>
                    </a:p>
                  </a:txBody>
                  <a:tcPr marL="121881" marR="121881" marT="45732" marB="45732"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24</a:t>
                      </a:r>
                    </a:p>
                  </a:txBody>
                  <a:tcPr marL="121881" marR="121881" marT="45732" marB="45732"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251562820"/>
                  </a:ext>
                </a:extLst>
              </a:tr>
              <a:tr h="44364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Complete resolution in symptoms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 reduction in MPN-SAF TSS</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45</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23</a:t>
                      </a:r>
                    </a:p>
                  </a:txBody>
                  <a:tcPr marL="121881" marR="121881" marT="45732" marB="45732"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49</a:t>
                      </a:r>
                    </a:p>
                  </a:txBody>
                  <a:tcPr marL="121881" marR="121881" marT="45732" marB="45732"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1755025475"/>
                  </a:ext>
                </a:extLst>
              </a:tr>
              <a:tr h="279758">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SVR ≥35%</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t>
                      </a:r>
                    </a:p>
                  </a:txBody>
                  <a:tcPr marL="121881" marR="121881" marT="45732" marB="45732" anchor="ctr" horzOverflow="overflow">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38</a:t>
                      </a:r>
                    </a:p>
                  </a:txBody>
                  <a:tcPr marL="121881" marR="121881" marT="45732" marB="45732" anchor="ctr" horzOverflow="overflow">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a:t>
                      </a:r>
                    </a:p>
                  </a:txBody>
                  <a:tcPr marL="121881" marR="121881" marT="45732" marB="45732"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73740940"/>
                  </a:ext>
                </a:extLst>
              </a:tr>
            </a:tbl>
          </a:graphicData>
        </a:graphic>
      </p:graphicFrame>
      <p:sp>
        <p:nvSpPr>
          <p:cNvPr id="6" name="Content Placeholder 2">
            <a:extLst>
              <a:ext uri="{FF2B5EF4-FFF2-40B4-BE49-F238E27FC236}">
                <a16:creationId xmlns:a16="http://schemas.microsoft.com/office/drawing/2014/main" id="{D2B430E0-FC39-461C-5C18-DD228541CB3A}"/>
              </a:ext>
            </a:extLst>
          </p:cNvPr>
          <p:cNvSpPr txBox="1">
            <a:spLocks/>
          </p:cNvSpPr>
          <p:nvPr/>
        </p:nvSpPr>
        <p:spPr bwMode="auto">
          <a:xfrm>
            <a:off x="604674" y="5566298"/>
            <a:ext cx="10877529" cy="769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kern="0" dirty="0"/>
              <a:t>Ruxolitinib approved for PV in adults who have had an inadequate response to or are </a:t>
            </a:r>
            <a:br>
              <a:rPr lang="en-US" sz="2000" kern="0" dirty="0"/>
            </a:br>
            <a:r>
              <a:rPr lang="en-US" sz="2000" kern="0" dirty="0"/>
              <a:t>intolerant of hydroxyurea</a:t>
            </a:r>
          </a:p>
        </p:txBody>
      </p:sp>
    </p:spTree>
    <p:extLst>
      <p:ext uri="{BB962C8B-B14F-4D97-AF65-F5344CB8AC3E}">
        <p14:creationId xmlns:p14="http://schemas.microsoft.com/office/powerpoint/2010/main" val="288287372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altLang="en-US" dirty="0"/>
              <a:t>REVIVE: Rusfertide for </a:t>
            </a:r>
            <a:r>
              <a:rPr lang="en-US" dirty="0"/>
              <a:t>Phlebotomy-Dependent </a:t>
            </a:r>
            <a:r>
              <a:rPr lang="en-US" altLang="en-US" dirty="0"/>
              <a:t>PV</a:t>
            </a:r>
          </a:p>
        </p:txBody>
      </p:sp>
      <p:sp>
        <p:nvSpPr>
          <p:cNvPr id="3" name="Content Placeholder 2">
            <a:extLst>
              <a:ext uri="{FF2B5EF4-FFF2-40B4-BE49-F238E27FC236}">
                <a16:creationId xmlns:a16="http://schemas.microsoft.com/office/drawing/2014/main" id="{60A1C680-53BA-446B-8FCE-A6B73DD000CC}"/>
              </a:ext>
            </a:extLst>
          </p:cNvPr>
          <p:cNvSpPr>
            <a:spLocks noGrp="1"/>
          </p:cNvSpPr>
          <p:nvPr>
            <p:ph idx="1"/>
          </p:nvPr>
        </p:nvSpPr>
        <p:spPr>
          <a:xfrm>
            <a:off x="604675" y="1354333"/>
            <a:ext cx="10877529" cy="924550"/>
          </a:xfrm>
        </p:spPr>
        <p:txBody>
          <a:bodyPr/>
          <a:lstStyle/>
          <a:p>
            <a:r>
              <a:rPr lang="en-US" sz="1800" dirty="0"/>
              <a:t>Multipart, open-label, randomized phase II study in which patients with TP-dependent PV with </a:t>
            </a:r>
            <a:br>
              <a:rPr lang="en-US" sz="1800" dirty="0"/>
            </a:br>
            <a:r>
              <a:rPr lang="en-US" sz="1800" dirty="0"/>
              <a:t>≥3 phlebotomies in 6 mo ± concurrent cytoreductive therapy received rusfertide followed by randomized withdrawal (fixed active/placebo) (N = 63); </a:t>
            </a:r>
            <a:r>
              <a:rPr lang="en-US" sz="1800" b="1" dirty="0">
                <a:solidFill>
                  <a:schemeClr val="accent1"/>
                </a:solidFill>
              </a:rPr>
              <a:t>rusfertide</a:t>
            </a:r>
            <a:r>
              <a:rPr lang="en-US" sz="1800" dirty="0"/>
              <a:t>: hepcidin mimetic that suppresses PV erythropoiesis</a:t>
            </a:r>
          </a:p>
        </p:txBody>
      </p:sp>
      <p:sp>
        <p:nvSpPr>
          <p:cNvPr id="2" name="TextBox 1">
            <a:extLst>
              <a:ext uri="{FF2B5EF4-FFF2-40B4-BE49-F238E27FC236}">
                <a16:creationId xmlns:a16="http://schemas.microsoft.com/office/drawing/2014/main" id="{D1728E36-3B99-7096-99A6-2C73CD008241}"/>
              </a:ext>
            </a:extLst>
          </p:cNvPr>
          <p:cNvSpPr txBox="1"/>
          <p:nvPr/>
        </p:nvSpPr>
        <p:spPr>
          <a:xfrm>
            <a:off x="426297" y="6399550"/>
            <a:ext cx="4770782"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mn-cs"/>
              </a:rPr>
              <a:t>Kremyanskaya. EHA 2023. Abstr LBA2710.</a:t>
            </a:r>
          </a:p>
        </p:txBody>
      </p:sp>
      <p:sp>
        <p:nvSpPr>
          <p:cNvPr id="5" name="TextBox 4">
            <a:extLst>
              <a:ext uri="{FF2B5EF4-FFF2-40B4-BE49-F238E27FC236}">
                <a16:creationId xmlns:a16="http://schemas.microsoft.com/office/drawing/2014/main" id="{659A0A6F-487D-87AC-7AB2-5D174F85255D}"/>
              </a:ext>
            </a:extLst>
          </p:cNvPr>
          <p:cNvSpPr txBox="1"/>
          <p:nvPr/>
        </p:nvSpPr>
        <p:spPr bwMode="auto">
          <a:xfrm>
            <a:off x="1059143" y="2447095"/>
            <a:ext cx="2305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Response Rate*</a:t>
            </a:r>
          </a:p>
        </p:txBody>
      </p:sp>
      <p:sp>
        <p:nvSpPr>
          <p:cNvPr id="6" name="TextBox 5">
            <a:extLst>
              <a:ext uri="{FF2B5EF4-FFF2-40B4-BE49-F238E27FC236}">
                <a16:creationId xmlns:a16="http://schemas.microsoft.com/office/drawing/2014/main" id="{A4D88E1F-E5BE-E391-424D-9926EC507622}"/>
              </a:ext>
            </a:extLst>
          </p:cNvPr>
          <p:cNvSpPr txBox="1"/>
          <p:nvPr/>
        </p:nvSpPr>
        <p:spPr>
          <a:xfrm>
            <a:off x="426297" y="5906913"/>
            <a:ext cx="1007682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a:ea typeface="+mn-ea"/>
                <a:cs typeface="+mn-cs"/>
              </a:rPr>
              <a:t>*Response defined as: Hct control (&lt;45%) without TP and completed 12 wk of treatment. </a:t>
            </a:r>
            <a:r>
              <a:rPr kumimoji="0" lang="en-US" sz="1400" b="0" i="0" u="none" strike="noStrike" kern="1200" cap="none" spc="0" normalizeH="0" baseline="30000" noProof="0" dirty="0">
                <a:ln>
                  <a:noFill/>
                </a:ln>
                <a:solidFill>
                  <a:srgbClr val="000000"/>
                </a:solidFill>
                <a:effectLst/>
                <a:uLnTx/>
                <a:uFillTx/>
                <a:latin typeface="Calibri"/>
                <a:ea typeface="+mn-ea"/>
                <a:cs typeface="+mn-cs"/>
              </a:rPr>
              <a:t>†</a:t>
            </a:r>
            <a:r>
              <a:rPr kumimoji="0" lang="en-US" sz="1400" b="0" i="0" u="none" strike="noStrike" kern="1200" cap="none" spc="0" normalizeH="0" baseline="0" noProof="0" dirty="0">
                <a:ln>
                  <a:noFill/>
                </a:ln>
                <a:solidFill>
                  <a:srgbClr val="000000"/>
                </a:solidFill>
                <a:effectLst/>
                <a:uLnTx/>
                <a:uFillTx/>
                <a:latin typeface="Calibri"/>
                <a:ea typeface="+mn-ea"/>
                <a:cs typeface="+mn-cs"/>
              </a:rPr>
              <a:t>Need for TP was triggered by: </a:t>
            </a:r>
            <a:br>
              <a:rPr kumimoji="0" lang="en-US" sz="1400" b="0" i="0" u="none" strike="noStrike" kern="1200" cap="none" spc="0" normalizeH="0" baseline="0" noProof="0" dirty="0">
                <a:ln>
                  <a:noFill/>
                </a:ln>
                <a:solidFill>
                  <a:srgbClr val="000000"/>
                </a:solidFill>
                <a:effectLst/>
                <a:uLnTx/>
                <a:uFillTx/>
                <a:latin typeface="Calibri"/>
                <a:ea typeface="+mn-ea"/>
                <a:cs typeface="+mn-cs"/>
              </a:rPr>
            </a:br>
            <a:r>
              <a:rPr kumimoji="0" lang="en-US" sz="1400" b="0" i="0" u="none" strike="noStrike" kern="1200" cap="none" spc="0" normalizeH="0" baseline="0" noProof="0" dirty="0">
                <a:ln>
                  <a:noFill/>
                </a:ln>
                <a:solidFill>
                  <a:srgbClr val="000000"/>
                </a:solidFill>
                <a:effectLst/>
                <a:uLnTx/>
                <a:uFillTx/>
                <a:latin typeface="Calibri"/>
                <a:ea typeface="+mn-ea"/>
                <a:cs typeface="+mn-cs"/>
              </a:rPr>
              <a:t>Hct ≥45% and ≥3% higher than Wk 29 prerandomization Hct, or Hct&gt;48%, or ≥5% increase in Hct compared with Wk 29.</a:t>
            </a:r>
          </a:p>
        </p:txBody>
      </p:sp>
      <p:sp>
        <p:nvSpPr>
          <p:cNvPr id="7" name="TextBox 6">
            <a:extLst>
              <a:ext uri="{FF2B5EF4-FFF2-40B4-BE49-F238E27FC236}">
                <a16:creationId xmlns:a16="http://schemas.microsoft.com/office/drawing/2014/main" id="{3FFF1FAF-7B96-58EE-E64C-5C418B7A2616}"/>
              </a:ext>
            </a:extLst>
          </p:cNvPr>
          <p:cNvSpPr txBox="1"/>
          <p:nvPr/>
        </p:nvSpPr>
        <p:spPr bwMode="auto">
          <a:xfrm>
            <a:off x="5789321" y="2256242"/>
            <a:ext cx="426341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Time to Events</a:t>
            </a:r>
          </a:p>
        </p:txBody>
      </p:sp>
      <p:grpSp>
        <p:nvGrpSpPr>
          <p:cNvPr id="8" name="Group 7">
            <a:extLst>
              <a:ext uri="{FF2B5EF4-FFF2-40B4-BE49-F238E27FC236}">
                <a16:creationId xmlns:a16="http://schemas.microsoft.com/office/drawing/2014/main" id="{3D971993-A2AA-F3F8-62AD-3485788A8DAB}"/>
              </a:ext>
            </a:extLst>
          </p:cNvPr>
          <p:cNvGrpSpPr/>
          <p:nvPr/>
        </p:nvGrpSpPr>
        <p:grpSpPr>
          <a:xfrm>
            <a:off x="377419" y="2797103"/>
            <a:ext cx="2954581" cy="3044167"/>
            <a:chOff x="753199" y="2352063"/>
            <a:chExt cx="2954581" cy="3044167"/>
          </a:xfrm>
        </p:grpSpPr>
        <p:grpSp>
          <p:nvGrpSpPr>
            <p:cNvPr id="9" name="Group 8">
              <a:extLst>
                <a:ext uri="{FF2B5EF4-FFF2-40B4-BE49-F238E27FC236}">
                  <a16:creationId xmlns:a16="http://schemas.microsoft.com/office/drawing/2014/main" id="{7C5B9A1D-7756-5FA0-DA5D-E0885560798E}"/>
                </a:ext>
              </a:extLst>
            </p:cNvPr>
            <p:cNvGrpSpPr/>
            <p:nvPr/>
          </p:nvGrpSpPr>
          <p:grpSpPr>
            <a:xfrm>
              <a:off x="1343483" y="2550507"/>
              <a:ext cx="91440" cy="2274373"/>
              <a:chOff x="1495196" y="2648890"/>
              <a:chExt cx="114813" cy="2274373"/>
            </a:xfrm>
          </p:grpSpPr>
          <p:cxnSp>
            <p:nvCxnSpPr>
              <p:cNvPr id="30" name="Straight Connector 29">
                <a:extLst>
                  <a:ext uri="{FF2B5EF4-FFF2-40B4-BE49-F238E27FC236}">
                    <a16:creationId xmlns:a16="http://schemas.microsoft.com/office/drawing/2014/main" id="{F4537C03-64E3-262A-6C12-2E9302A70550}"/>
                  </a:ext>
                </a:extLst>
              </p:cNvPr>
              <p:cNvCxnSpPr>
                <a:cxnSpLocks/>
              </p:cNvCxnSpPr>
              <p:nvPr/>
            </p:nvCxnSpPr>
            <p:spPr bwMode="auto">
              <a:xfrm>
                <a:off x="1495196" y="2648890"/>
                <a:ext cx="114813"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E9102EC2-07A2-3772-88A0-5247307FE0FF}"/>
                  </a:ext>
                </a:extLst>
              </p:cNvPr>
              <p:cNvCxnSpPr>
                <a:cxnSpLocks/>
              </p:cNvCxnSpPr>
              <p:nvPr/>
            </p:nvCxnSpPr>
            <p:spPr bwMode="auto">
              <a:xfrm>
                <a:off x="1495196" y="3217483"/>
                <a:ext cx="114813"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6D0689A3-8AF3-2B7E-4CCF-8740F2A1899D}"/>
                  </a:ext>
                </a:extLst>
              </p:cNvPr>
              <p:cNvCxnSpPr>
                <a:cxnSpLocks/>
              </p:cNvCxnSpPr>
              <p:nvPr/>
            </p:nvCxnSpPr>
            <p:spPr bwMode="auto">
              <a:xfrm>
                <a:off x="1495196" y="3786076"/>
                <a:ext cx="114813"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FAEFB11B-A102-0CEC-1CD7-547B75A334B2}"/>
                  </a:ext>
                </a:extLst>
              </p:cNvPr>
              <p:cNvCxnSpPr>
                <a:cxnSpLocks/>
              </p:cNvCxnSpPr>
              <p:nvPr/>
            </p:nvCxnSpPr>
            <p:spPr bwMode="auto">
              <a:xfrm>
                <a:off x="1495196" y="4354669"/>
                <a:ext cx="114813"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475A52AD-5DF4-28C5-CBF6-E71F17E910CB}"/>
                  </a:ext>
                </a:extLst>
              </p:cNvPr>
              <p:cNvCxnSpPr>
                <a:cxnSpLocks/>
              </p:cNvCxnSpPr>
              <p:nvPr/>
            </p:nvCxnSpPr>
            <p:spPr bwMode="auto">
              <a:xfrm>
                <a:off x="1495196" y="4923263"/>
                <a:ext cx="114813" cy="0"/>
              </a:xfrm>
              <a:prstGeom prst="line">
                <a:avLst/>
              </a:prstGeom>
              <a:noFill/>
              <a:ln w="28575" cap="flat" cmpd="sng" algn="ctr">
                <a:solidFill>
                  <a:schemeClr val="bg1"/>
                </a:solidFill>
                <a:prstDash val="solid"/>
                <a:round/>
                <a:headEnd type="none" w="med" len="med"/>
                <a:tailEnd type="none" w="med" len="med"/>
              </a:ln>
              <a:effectLst/>
            </p:spPr>
          </p:cxnSp>
        </p:grpSp>
        <p:grpSp>
          <p:nvGrpSpPr>
            <p:cNvPr id="10" name="Group 9">
              <a:extLst>
                <a:ext uri="{FF2B5EF4-FFF2-40B4-BE49-F238E27FC236}">
                  <a16:creationId xmlns:a16="http://schemas.microsoft.com/office/drawing/2014/main" id="{F36BAD55-D7B4-AD23-3064-1201C7869F9B}"/>
                </a:ext>
              </a:extLst>
            </p:cNvPr>
            <p:cNvGrpSpPr/>
            <p:nvPr/>
          </p:nvGrpSpPr>
          <p:grpSpPr>
            <a:xfrm>
              <a:off x="1008863" y="2380346"/>
              <a:ext cx="393056" cy="2609665"/>
              <a:chOff x="1394303" y="2478729"/>
              <a:chExt cx="393056" cy="2609665"/>
            </a:xfrm>
          </p:grpSpPr>
          <p:sp>
            <p:nvSpPr>
              <p:cNvPr id="25" name="TextBox 24">
                <a:extLst>
                  <a:ext uri="{FF2B5EF4-FFF2-40B4-BE49-F238E27FC236}">
                    <a16:creationId xmlns:a16="http://schemas.microsoft.com/office/drawing/2014/main" id="{70E7F9DB-143E-58F2-261D-EBE050593EF0}"/>
                  </a:ext>
                </a:extLst>
              </p:cNvPr>
              <p:cNvSpPr txBox="1"/>
              <p:nvPr/>
            </p:nvSpPr>
            <p:spPr bwMode="auto">
              <a:xfrm>
                <a:off x="1394303" y="247872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26" name="TextBox 25">
                <a:extLst>
                  <a:ext uri="{FF2B5EF4-FFF2-40B4-BE49-F238E27FC236}">
                    <a16:creationId xmlns:a16="http://schemas.microsoft.com/office/drawing/2014/main" id="{DE97718F-B452-BC3F-75FB-04012DF5B8EC}"/>
                  </a:ext>
                </a:extLst>
              </p:cNvPr>
              <p:cNvSpPr txBox="1"/>
              <p:nvPr/>
            </p:nvSpPr>
            <p:spPr bwMode="auto">
              <a:xfrm>
                <a:off x="1394303" y="3046507"/>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27" name="TextBox 26">
                <a:extLst>
                  <a:ext uri="{FF2B5EF4-FFF2-40B4-BE49-F238E27FC236}">
                    <a16:creationId xmlns:a16="http://schemas.microsoft.com/office/drawing/2014/main" id="{C4A48223-D0C8-2C3E-9973-1BF6707795B1}"/>
                  </a:ext>
                </a:extLst>
              </p:cNvPr>
              <p:cNvSpPr txBox="1"/>
              <p:nvPr/>
            </p:nvSpPr>
            <p:spPr bwMode="auto">
              <a:xfrm>
                <a:off x="1394303" y="361428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28" name="TextBox 27">
                <a:extLst>
                  <a:ext uri="{FF2B5EF4-FFF2-40B4-BE49-F238E27FC236}">
                    <a16:creationId xmlns:a16="http://schemas.microsoft.com/office/drawing/2014/main" id="{366F6E56-FE5D-24A7-F0D9-A5AE87FB4AB3}"/>
                  </a:ext>
                </a:extLst>
              </p:cNvPr>
              <p:cNvSpPr txBox="1"/>
              <p:nvPr/>
            </p:nvSpPr>
            <p:spPr bwMode="auto">
              <a:xfrm>
                <a:off x="1394303" y="4182063"/>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29" name="TextBox 28">
                <a:extLst>
                  <a:ext uri="{FF2B5EF4-FFF2-40B4-BE49-F238E27FC236}">
                    <a16:creationId xmlns:a16="http://schemas.microsoft.com/office/drawing/2014/main" id="{FFB196E2-738E-472D-2149-FFEDEC174A70}"/>
                  </a:ext>
                </a:extLst>
              </p:cNvPr>
              <p:cNvSpPr txBox="1"/>
              <p:nvPr/>
            </p:nvSpPr>
            <p:spPr bwMode="auto">
              <a:xfrm>
                <a:off x="1498498" y="4749840"/>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grpSp>
          <p:nvGrpSpPr>
            <p:cNvPr id="11" name="Group 10">
              <a:extLst>
                <a:ext uri="{FF2B5EF4-FFF2-40B4-BE49-F238E27FC236}">
                  <a16:creationId xmlns:a16="http://schemas.microsoft.com/office/drawing/2014/main" id="{11260122-ADD9-7E1C-47B5-F3B8690A41DC}"/>
                </a:ext>
              </a:extLst>
            </p:cNvPr>
            <p:cNvGrpSpPr/>
            <p:nvPr/>
          </p:nvGrpSpPr>
          <p:grpSpPr>
            <a:xfrm>
              <a:off x="1853403" y="2352063"/>
              <a:ext cx="1156326" cy="428069"/>
              <a:chOff x="1853403" y="2450446"/>
              <a:chExt cx="1156326" cy="428069"/>
            </a:xfrm>
          </p:grpSpPr>
          <p:sp>
            <p:nvSpPr>
              <p:cNvPr id="23" name="Freeform 20">
                <a:extLst>
                  <a:ext uri="{FF2B5EF4-FFF2-40B4-BE49-F238E27FC236}">
                    <a16:creationId xmlns:a16="http://schemas.microsoft.com/office/drawing/2014/main" id="{ACE8633F-4025-EB39-ACBD-1E0C9973C0E2}"/>
                  </a:ext>
                </a:extLst>
              </p:cNvPr>
              <p:cNvSpPr/>
              <p:nvPr/>
            </p:nvSpPr>
            <p:spPr bwMode="auto">
              <a:xfrm>
                <a:off x="1853403" y="2767803"/>
                <a:ext cx="1156326" cy="110712"/>
              </a:xfrm>
              <a:custGeom>
                <a:avLst/>
                <a:gdLst>
                  <a:gd name="connsiteX0" fmla="*/ 0 w 1156326"/>
                  <a:gd name="connsiteY0" fmla="*/ 110712 h 110712"/>
                  <a:gd name="connsiteX1" fmla="*/ 0 w 1156326"/>
                  <a:gd name="connsiteY1" fmla="*/ 0 h 110712"/>
                  <a:gd name="connsiteX2" fmla="*/ 1156326 w 1156326"/>
                  <a:gd name="connsiteY2" fmla="*/ 0 h 110712"/>
                  <a:gd name="connsiteX3" fmla="*/ 1156326 w 1156326"/>
                  <a:gd name="connsiteY3" fmla="*/ 110712 h 110712"/>
                </a:gdLst>
                <a:ahLst/>
                <a:cxnLst>
                  <a:cxn ang="0">
                    <a:pos x="connsiteX0" y="connsiteY0"/>
                  </a:cxn>
                  <a:cxn ang="0">
                    <a:pos x="connsiteX1" y="connsiteY1"/>
                  </a:cxn>
                  <a:cxn ang="0">
                    <a:pos x="connsiteX2" y="connsiteY2"/>
                  </a:cxn>
                  <a:cxn ang="0">
                    <a:pos x="connsiteX3" y="connsiteY3"/>
                  </a:cxn>
                </a:cxnLst>
                <a:rect l="l" t="t" r="r" b="b"/>
                <a:pathLst>
                  <a:path w="1156326" h="110712">
                    <a:moveTo>
                      <a:pt x="0" y="110712"/>
                    </a:moveTo>
                    <a:lnTo>
                      <a:pt x="0" y="0"/>
                    </a:lnTo>
                    <a:lnTo>
                      <a:pt x="1156326" y="0"/>
                    </a:lnTo>
                    <a:lnTo>
                      <a:pt x="1156326" y="110712"/>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4" name="TextBox 23">
                <a:extLst>
                  <a:ext uri="{FF2B5EF4-FFF2-40B4-BE49-F238E27FC236}">
                    <a16:creationId xmlns:a16="http://schemas.microsoft.com/office/drawing/2014/main" id="{02AFA7E6-E319-289E-6A70-D739937D3099}"/>
                  </a:ext>
                </a:extLst>
              </p:cNvPr>
              <p:cNvSpPr txBox="1"/>
              <p:nvPr/>
            </p:nvSpPr>
            <p:spPr bwMode="auto">
              <a:xfrm>
                <a:off x="2002602" y="2450446"/>
                <a:ext cx="85792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.0003</a:t>
                </a:r>
              </a:p>
            </p:txBody>
          </p:sp>
        </p:grpSp>
        <p:sp>
          <p:nvSpPr>
            <p:cNvPr id="12" name="TextBox 11">
              <a:extLst>
                <a:ext uri="{FF2B5EF4-FFF2-40B4-BE49-F238E27FC236}">
                  <a16:creationId xmlns:a16="http://schemas.microsoft.com/office/drawing/2014/main" id="{56CD7E5A-9DE8-2E05-7123-57CE6307D4D0}"/>
                </a:ext>
              </a:extLst>
            </p:cNvPr>
            <p:cNvSpPr txBox="1"/>
            <p:nvPr/>
          </p:nvSpPr>
          <p:spPr bwMode="auto">
            <a:xfrm>
              <a:off x="1570605" y="4870474"/>
              <a:ext cx="77136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Placebo</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27)</a:t>
              </a:r>
            </a:p>
          </p:txBody>
        </p:sp>
        <p:sp>
          <p:nvSpPr>
            <p:cNvPr id="13" name="Rectangle 12">
              <a:extLst>
                <a:ext uri="{FF2B5EF4-FFF2-40B4-BE49-F238E27FC236}">
                  <a16:creationId xmlns:a16="http://schemas.microsoft.com/office/drawing/2014/main" id="{7707D7D2-A9E2-51A6-97BC-9CC3825684EA}"/>
                </a:ext>
              </a:extLst>
            </p:cNvPr>
            <p:cNvSpPr/>
            <p:nvPr/>
          </p:nvSpPr>
          <p:spPr bwMode="auto">
            <a:xfrm>
              <a:off x="1604429" y="4301661"/>
              <a:ext cx="703718" cy="523220"/>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14" name="Straight Connector 13">
              <a:extLst>
                <a:ext uri="{FF2B5EF4-FFF2-40B4-BE49-F238E27FC236}">
                  <a16:creationId xmlns:a16="http://schemas.microsoft.com/office/drawing/2014/main" id="{2FE4716A-5F04-FDEA-CF93-6BDB9E827E20}"/>
                </a:ext>
              </a:extLst>
            </p:cNvPr>
            <p:cNvCxnSpPr/>
            <p:nvPr/>
          </p:nvCxnSpPr>
          <p:spPr bwMode="auto">
            <a:xfrm>
              <a:off x="1956288" y="4811017"/>
              <a:ext cx="0" cy="118913"/>
            </a:xfrm>
            <a:prstGeom prst="line">
              <a:avLst/>
            </a:prstGeom>
            <a:noFill/>
            <a:ln w="28575" cap="flat" cmpd="sng" algn="ctr">
              <a:solidFill>
                <a:schemeClr val="bg1"/>
              </a:solidFill>
              <a:prstDash val="solid"/>
              <a:round/>
              <a:headEnd type="none" w="med" len="med"/>
              <a:tailEnd type="none" w="med" len="med"/>
            </a:ln>
            <a:effectLst/>
          </p:spPr>
        </p:cxnSp>
        <p:sp>
          <p:nvSpPr>
            <p:cNvPr id="15" name="TextBox 14">
              <a:extLst>
                <a:ext uri="{FF2B5EF4-FFF2-40B4-BE49-F238E27FC236}">
                  <a16:creationId xmlns:a16="http://schemas.microsoft.com/office/drawing/2014/main" id="{F1C376F1-A24D-BEDD-2B7A-8D9F1B7DAC91}"/>
                </a:ext>
              </a:extLst>
            </p:cNvPr>
            <p:cNvSpPr txBox="1"/>
            <p:nvPr/>
          </p:nvSpPr>
          <p:spPr bwMode="auto">
            <a:xfrm>
              <a:off x="2533541" y="4873010"/>
              <a:ext cx="95269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Rusfertide</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26)</a:t>
              </a:r>
            </a:p>
          </p:txBody>
        </p:sp>
        <p:sp>
          <p:nvSpPr>
            <p:cNvPr id="16" name="Rectangle 15">
              <a:extLst>
                <a:ext uri="{FF2B5EF4-FFF2-40B4-BE49-F238E27FC236}">
                  <a16:creationId xmlns:a16="http://schemas.microsoft.com/office/drawing/2014/main" id="{63064055-3E52-3B2D-F4EB-7F18CDB52300}"/>
                </a:ext>
              </a:extLst>
            </p:cNvPr>
            <p:cNvSpPr/>
            <p:nvPr/>
          </p:nvSpPr>
          <p:spPr bwMode="auto">
            <a:xfrm>
              <a:off x="2658030" y="2855791"/>
              <a:ext cx="703718" cy="1971626"/>
            </a:xfrm>
            <a:prstGeom prst="rect">
              <a:avLst/>
            </a:prstGeom>
            <a:solidFill>
              <a:srgbClr val="01587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cxnSp>
          <p:nvCxnSpPr>
            <p:cNvPr id="17" name="Straight Connector 16">
              <a:extLst>
                <a:ext uri="{FF2B5EF4-FFF2-40B4-BE49-F238E27FC236}">
                  <a16:creationId xmlns:a16="http://schemas.microsoft.com/office/drawing/2014/main" id="{CA5855DF-AAE4-9791-0D8E-B017B5CE3B4A}"/>
                </a:ext>
              </a:extLst>
            </p:cNvPr>
            <p:cNvCxnSpPr/>
            <p:nvPr/>
          </p:nvCxnSpPr>
          <p:spPr bwMode="auto">
            <a:xfrm>
              <a:off x="3009889" y="4813553"/>
              <a:ext cx="0" cy="118913"/>
            </a:xfrm>
            <a:prstGeom prst="line">
              <a:avLst/>
            </a:prstGeom>
            <a:noFill/>
            <a:ln w="28575" cap="flat" cmpd="sng" algn="ctr">
              <a:solidFill>
                <a:schemeClr val="bg1"/>
              </a:solidFill>
              <a:prstDash val="solid"/>
              <a:round/>
              <a:headEnd type="none" w="med" len="med"/>
              <a:tailEnd type="none" w="med" len="med"/>
            </a:ln>
            <a:effectLst/>
          </p:spPr>
        </p:cxnSp>
        <p:sp>
          <p:nvSpPr>
            <p:cNvPr id="18" name="TextBox 17">
              <a:extLst>
                <a:ext uri="{FF2B5EF4-FFF2-40B4-BE49-F238E27FC236}">
                  <a16:creationId xmlns:a16="http://schemas.microsoft.com/office/drawing/2014/main" id="{8220DAE8-2185-288C-EB17-77D6A0C74CB5}"/>
                </a:ext>
              </a:extLst>
            </p:cNvPr>
            <p:cNvSpPr txBox="1"/>
            <p:nvPr/>
          </p:nvSpPr>
          <p:spPr bwMode="auto">
            <a:xfrm>
              <a:off x="2639275" y="2855791"/>
              <a:ext cx="74090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69.2%</a:t>
              </a:r>
              <a:b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18)</a:t>
              </a:r>
            </a:p>
          </p:txBody>
        </p:sp>
        <p:sp>
          <p:nvSpPr>
            <p:cNvPr id="19" name="TextBox 18">
              <a:extLst>
                <a:ext uri="{FF2B5EF4-FFF2-40B4-BE49-F238E27FC236}">
                  <a16:creationId xmlns:a16="http://schemas.microsoft.com/office/drawing/2014/main" id="{D2118BF5-92A3-B73B-5171-4C72328D306C}"/>
                </a:ext>
              </a:extLst>
            </p:cNvPr>
            <p:cNvSpPr txBox="1"/>
            <p:nvPr/>
          </p:nvSpPr>
          <p:spPr bwMode="auto">
            <a:xfrm>
              <a:off x="1631520" y="4281657"/>
              <a:ext cx="64953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18.5%</a:t>
              </a:r>
              <a:b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5)</a:t>
              </a:r>
            </a:p>
          </p:txBody>
        </p:sp>
        <p:sp>
          <p:nvSpPr>
            <p:cNvPr id="20" name="Freeform 3">
              <a:extLst>
                <a:ext uri="{FF2B5EF4-FFF2-40B4-BE49-F238E27FC236}">
                  <a16:creationId xmlns:a16="http://schemas.microsoft.com/office/drawing/2014/main" id="{5C0D975B-120D-1E4A-7DAF-327172ECDC49}"/>
                </a:ext>
              </a:extLst>
            </p:cNvPr>
            <p:cNvSpPr/>
            <p:nvPr/>
          </p:nvSpPr>
          <p:spPr bwMode="auto">
            <a:xfrm>
              <a:off x="1421780" y="2499851"/>
              <a:ext cx="2286000" cy="2325029"/>
            </a:xfrm>
            <a:custGeom>
              <a:avLst/>
              <a:gdLst>
                <a:gd name="connsiteX0" fmla="*/ 0 w 2286000"/>
                <a:gd name="connsiteY0" fmla="*/ 0 h 2325029"/>
                <a:gd name="connsiteX1" fmla="*/ 0 w 2286000"/>
                <a:gd name="connsiteY1" fmla="*/ 2325029 h 2325029"/>
                <a:gd name="connsiteX2" fmla="*/ 2286000 w 2286000"/>
                <a:gd name="connsiteY2" fmla="*/ 2325029 h 2325029"/>
              </a:gdLst>
              <a:ahLst/>
              <a:cxnLst>
                <a:cxn ang="0">
                  <a:pos x="connsiteX0" y="connsiteY0"/>
                </a:cxn>
                <a:cxn ang="0">
                  <a:pos x="connsiteX1" y="connsiteY1"/>
                </a:cxn>
                <a:cxn ang="0">
                  <a:pos x="connsiteX2" y="connsiteY2"/>
                </a:cxn>
              </a:cxnLst>
              <a:rect l="l" t="t" r="r" b="b"/>
              <a:pathLst>
                <a:path w="2286000" h="2325029">
                  <a:moveTo>
                    <a:pt x="0" y="0"/>
                  </a:moveTo>
                  <a:lnTo>
                    <a:pt x="0" y="2325029"/>
                  </a:lnTo>
                  <a:lnTo>
                    <a:pt x="2286000" y="2325029"/>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22" name="TextBox 21">
              <a:extLst>
                <a:ext uri="{FF2B5EF4-FFF2-40B4-BE49-F238E27FC236}">
                  <a16:creationId xmlns:a16="http://schemas.microsoft.com/office/drawing/2014/main" id="{BC758A80-F5E5-DE6D-C649-3A3F509B8563}"/>
                </a:ext>
              </a:extLst>
            </p:cNvPr>
            <p:cNvSpPr txBox="1"/>
            <p:nvPr/>
          </p:nvSpPr>
          <p:spPr bwMode="auto">
            <a:xfrm rot="16200000">
              <a:off x="370146" y="3531290"/>
              <a:ext cx="10738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a:r>
            </a:p>
          </p:txBody>
        </p:sp>
      </p:grpSp>
      <p:sp>
        <p:nvSpPr>
          <p:cNvPr id="41" name="TextBox 40">
            <a:extLst>
              <a:ext uri="{FF2B5EF4-FFF2-40B4-BE49-F238E27FC236}">
                <a16:creationId xmlns:a16="http://schemas.microsoft.com/office/drawing/2014/main" id="{3D3934C5-AEC0-8FFD-DDDE-6EB1BE160ED2}"/>
              </a:ext>
            </a:extLst>
          </p:cNvPr>
          <p:cNvSpPr txBox="1"/>
          <p:nvPr/>
        </p:nvSpPr>
        <p:spPr bwMode="auto">
          <a:xfrm>
            <a:off x="4179460" y="2509353"/>
            <a:ext cx="1849724" cy="338554"/>
          </a:xfrm>
          <a:prstGeom prst="rect">
            <a:avLst/>
          </a:prstGeom>
          <a:solidFill>
            <a:schemeClr val="tx1"/>
          </a:solid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n-ea"/>
                <a:cs typeface="+mn-cs"/>
              </a:rPr>
              <a:t>Response</a:t>
            </a:r>
          </a:p>
        </p:txBody>
      </p:sp>
      <p:grpSp>
        <p:nvGrpSpPr>
          <p:cNvPr id="42" name="Group 41">
            <a:extLst>
              <a:ext uri="{FF2B5EF4-FFF2-40B4-BE49-F238E27FC236}">
                <a16:creationId xmlns:a16="http://schemas.microsoft.com/office/drawing/2014/main" id="{D70A09C2-4D14-EBF2-19AF-3A22A666810A}"/>
              </a:ext>
            </a:extLst>
          </p:cNvPr>
          <p:cNvGrpSpPr/>
          <p:nvPr/>
        </p:nvGrpSpPr>
        <p:grpSpPr>
          <a:xfrm>
            <a:off x="3608645" y="2868739"/>
            <a:ext cx="2647068" cy="2913894"/>
            <a:chOff x="3822005" y="2602369"/>
            <a:chExt cx="2647068" cy="2913894"/>
          </a:xfrm>
        </p:grpSpPr>
        <p:sp>
          <p:nvSpPr>
            <p:cNvPr id="43" name="Freeform 41">
              <a:extLst>
                <a:ext uri="{FF2B5EF4-FFF2-40B4-BE49-F238E27FC236}">
                  <a16:creationId xmlns:a16="http://schemas.microsoft.com/office/drawing/2014/main" id="{F8A4BABB-D77D-2633-0EEE-F417C981C141}"/>
                </a:ext>
              </a:extLst>
            </p:cNvPr>
            <p:cNvSpPr/>
            <p:nvPr/>
          </p:nvSpPr>
          <p:spPr bwMode="auto">
            <a:xfrm>
              <a:off x="4407107" y="2602369"/>
              <a:ext cx="1963127" cy="2396851"/>
            </a:xfrm>
            <a:custGeom>
              <a:avLst/>
              <a:gdLst>
                <a:gd name="connsiteX0" fmla="*/ 0 w 1798820"/>
                <a:gd name="connsiteY0" fmla="*/ 0 h 2330971"/>
                <a:gd name="connsiteX1" fmla="*/ 0 w 1798820"/>
                <a:gd name="connsiteY1" fmla="*/ 2330971 h 2330971"/>
                <a:gd name="connsiteX2" fmla="*/ 1798820 w 1798820"/>
                <a:gd name="connsiteY2" fmla="*/ 2330971 h 2330971"/>
              </a:gdLst>
              <a:ahLst/>
              <a:cxnLst>
                <a:cxn ang="0">
                  <a:pos x="connsiteX0" y="connsiteY0"/>
                </a:cxn>
                <a:cxn ang="0">
                  <a:pos x="connsiteX1" y="connsiteY1"/>
                </a:cxn>
                <a:cxn ang="0">
                  <a:pos x="connsiteX2" y="connsiteY2"/>
                </a:cxn>
              </a:cxnLst>
              <a:rect l="l" t="t" r="r" b="b"/>
              <a:pathLst>
                <a:path w="1798820" h="2330971">
                  <a:moveTo>
                    <a:pt x="0" y="0"/>
                  </a:moveTo>
                  <a:lnTo>
                    <a:pt x="0" y="2330971"/>
                  </a:lnTo>
                  <a:lnTo>
                    <a:pt x="1798820" y="2330971"/>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44" name="TextBox 43">
              <a:extLst>
                <a:ext uri="{FF2B5EF4-FFF2-40B4-BE49-F238E27FC236}">
                  <a16:creationId xmlns:a16="http://schemas.microsoft.com/office/drawing/2014/main" id="{FFBF1EF7-36A1-543C-D9EC-2D74538C5493}"/>
                </a:ext>
              </a:extLst>
            </p:cNvPr>
            <p:cNvSpPr txBox="1"/>
            <p:nvPr/>
          </p:nvSpPr>
          <p:spPr bwMode="auto">
            <a:xfrm rot="16200000">
              <a:off x="3438952" y="3705943"/>
              <a:ext cx="10738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a:r>
            </a:p>
          </p:txBody>
        </p:sp>
        <p:grpSp>
          <p:nvGrpSpPr>
            <p:cNvPr id="45" name="Group 44">
              <a:extLst>
                <a:ext uri="{FF2B5EF4-FFF2-40B4-BE49-F238E27FC236}">
                  <a16:creationId xmlns:a16="http://schemas.microsoft.com/office/drawing/2014/main" id="{F71F12B6-86B6-31DB-CBEA-257679CB4896}"/>
                </a:ext>
              </a:extLst>
            </p:cNvPr>
            <p:cNvGrpSpPr/>
            <p:nvPr/>
          </p:nvGrpSpPr>
          <p:grpSpPr>
            <a:xfrm>
              <a:off x="4327261" y="2740496"/>
              <a:ext cx="91440" cy="2258724"/>
              <a:chOff x="4310071" y="2740496"/>
              <a:chExt cx="91440" cy="2258724"/>
            </a:xfrm>
          </p:grpSpPr>
          <p:cxnSp>
            <p:nvCxnSpPr>
              <p:cNvPr id="31755" name="Straight Connector 31754">
                <a:extLst>
                  <a:ext uri="{FF2B5EF4-FFF2-40B4-BE49-F238E27FC236}">
                    <a16:creationId xmlns:a16="http://schemas.microsoft.com/office/drawing/2014/main" id="{ABFBA1E7-8D16-F531-6FF3-C5D82A0E2D92}"/>
                  </a:ext>
                </a:extLst>
              </p:cNvPr>
              <p:cNvCxnSpPr>
                <a:cxnSpLocks/>
              </p:cNvCxnSpPr>
              <p:nvPr/>
            </p:nvCxnSpPr>
            <p:spPr bwMode="auto">
              <a:xfrm>
                <a:off x="4310071" y="274049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756" name="Straight Connector 31755">
                <a:extLst>
                  <a:ext uri="{FF2B5EF4-FFF2-40B4-BE49-F238E27FC236}">
                    <a16:creationId xmlns:a16="http://schemas.microsoft.com/office/drawing/2014/main" id="{2EC34A6F-828A-861B-41B8-098E26B44941}"/>
                  </a:ext>
                </a:extLst>
              </p:cNvPr>
              <p:cNvCxnSpPr>
                <a:cxnSpLocks/>
              </p:cNvCxnSpPr>
              <p:nvPr/>
            </p:nvCxnSpPr>
            <p:spPr bwMode="auto">
              <a:xfrm>
                <a:off x="4310071" y="319224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757" name="Straight Connector 31756">
                <a:extLst>
                  <a:ext uri="{FF2B5EF4-FFF2-40B4-BE49-F238E27FC236}">
                    <a16:creationId xmlns:a16="http://schemas.microsoft.com/office/drawing/2014/main" id="{CF896F80-B7B1-A456-16DE-12509238ED9F}"/>
                  </a:ext>
                </a:extLst>
              </p:cNvPr>
              <p:cNvCxnSpPr>
                <a:cxnSpLocks/>
              </p:cNvCxnSpPr>
              <p:nvPr/>
            </p:nvCxnSpPr>
            <p:spPr bwMode="auto">
              <a:xfrm>
                <a:off x="4310071" y="364398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758" name="Straight Connector 31757">
                <a:extLst>
                  <a:ext uri="{FF2B5EF4-FFF2-40B4-BE49-F238E27FC236}">
                    <a16:creationId xmlns:a16="http://schemas.microsoft.com/office/drawing/2014/main" id="{BAB43579-8FD9-562F-5695-60C193EB89E6}"/>
                  </a:ext>
                </a:extLst>
              </p:cNvPr>
              <p:cNvCxnSpPr>
                <a:cxnSpLocks/>
              </p:cNvCxnSpPr>
              <p:nvPr/>
            </p:nvCxnSpPr>
            <p:spPr bwMode="auto">
              <a:xfrm>
                <a:off x="4310071" y="409573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759" name="Straight Connector 31758">
                <a:extLst>
                  <a:ext uri="{FF2B5EF4-FFF2-40B4-BE49-F238E27FC236}">
                    <a16:creationId xmlns:a16="http://schemas.microsoft.com/office/drawing/2014/main" id="{D36CAC9C-A547-E390-2066-77011EA78C97}"/>
                  </a:ext>
                </a:extLst>
              </p:cNvPr>
              <p:cNvCxnSpPr>
                <a:cxnSpLocks/>
              </p:cNvCxnSpPr>
              <p:nvPr/>
            </p:nvCxnSpPr>
            <p:spPr bwMode="auto">
              <a:xfrm>
                <a:off x="4310071" y="454747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760" name="Straight Connector 31759">
                <a:extLst>
                  <a:ext uri="{FF2B5EF4-FFF2-40B4-BE49-F238E27FC236}">
                    <a16:creationId xmlns:a16="http://schemas.microsoft.com/office/drawing/2014/main" id="{BB910A01-86BA-CBD6-1326-2A95E6CB9E85}"/>
                  </a:ext>
                </a:extLst>
              </p:cNvPr>
              <p:cNvCxnSpPr>
                <a:cxnSpLocks/>
              </p:cNvCxnSpPr>
              <p:nvPr/>
            </p:nvCxnSpPr>
            <p:spPr bwMode="auto">
              <a:xfrm>
                <a:off x="4310071" y="4999220"/>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46" name="Group 45">
              <a:extLst>
                <a:ext uri="{FF2B5EF4-FFF2-40B4-BE49-F238E27FC236}">
                  <a16:creationId xmlns:a16="http://schemas.microsoft.com/office/drawing/2014/main" id="{B51C9409-8FAD-508A-977B-8ACF94C69C73}"/>
                </a:ext>
              </a:extLst>
            </p:cNvPr>
            <p:cNvGrpSpPr/>
            <p:nvPr/>
          </p:nvGrpSpPr>
          <p:grpSpPr>
            <a:xfrm>
              <a:off x="3972370" y="2608644"/>
              <a:ext cx="420308" cy="2458989"/>
              <a:chOff x="3752365" y="2608644"/>
              <a:chExt cx="420308" cy="2458989"/>
            </a:xfrm>
          </p:grpSpPr>
          <p:sp>
            <p:nvSpPr>
              <p:cNvPr id="31749" name="TextBox 31748">
                <a:extLst>
                  <a:ext uri="{FF2B5EF4-FFF2-40B4-BE49-F238E27FC236}">
                    <a16:creationId xmlns:a16="http://schemas.microsoft.com/office/drawing/2014/main" id="{11A26033-D7E5-62C0-3A68-1037FC9AD944}"/>
                  </a:ext>
                </a:extLst>
              </p:cNvPr>
              <p:cNvSpPr txBox="1"/>
              <p:nvPr/>
            </p:nvSpPr>
            <p:spPr bwMode="auto">
              <a:xfrm>
                <a:off x="3830913" y="3049496"/>
                <a:ext cx="341760" cy="208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31750" name="TextBox 31749">
                <a:extLst>
                  <a:ext uri="{FF2B5EF4-FFF2-40B4-BE49-F238E27FC236}">
                    <a16:creationId xmlns:a16="http://schemas.microsoft.com/office/drawing/2014/main" id="{2E25BC00-5415-B476-02DA-466E170D40D6}"/>
                  </a:ext>
                </a:extLst>
              </p:cNvPr>
              <p:cNvSpPr txBox="1"/>
              <p:nvPr/>
            </p:nvSpPr>
            <p:spPr bwMode="auto">
              <a:xfrm>
                <a:off x="3830913" y="3505692"/>
                <a:ext cx="341760" cy="208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31751" name="TextBox 31750">
                <a:extLst>
                  <a:ext uri="{FF2B5EF4-FFF2-40B4-BE49-F238E27FC236}">
                    <a16:creationId xmlns:a16="http://schemas.microsoft.com/office/drawing/2014/main" id="{3AABC6B3-537E-8FE1-85AA-4430A83138D3}"/>
                  </a:ext>
                </a:extLst>
              </p:cNvPr>
              <p:cNvSpPr txBox="1"/>
              <p:nvPr/>
            </p:nvSpPr>
            <p:spPr bwMode="auto">
              <a:xfrm>
                <a:off x="3830913" y="3961342"/>
                <a:ext cx="341760" cy="208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31752" name="TextBox 31751">
                <a:extLst>
                  <a:ext uri="{FF2B5EF4-FFF2-40B4-BE49-F238E27FC236}">
                    <a16:creationId xmlns:a16="http://schemas.microsoft.com/office/drawing/2014/main" id="{993C04F3-8CF8-E2CF-94EE-255DEB2082FF}"/>
                  </a:ext>
                </a:extLst>
              </p:cNvPr>
              <p:cNvSpPr txBox="1"/>
              <p:nvPr/>
            </p:nvSpPr>
            <p:spPr bwMode="auto">
              <a:xfrm>
                <a:off x="3830913" y="4410114"/>
                <a:ext cx="341760" cy="208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31753" name="TextBox 31752">
                <a:extLst>
                  <a:ext uri="{FF2B5EF4-FFF2-40B4-BE49-F238E27FC236}">
                    <a16:creationId xmlns:a16="http://schemas.microsoft.com/office/drawing/2014/main" id="{85C7B7C1-E62F-9B63-3BD1-AE96C5D4FC49}"/>
                  </a:ext>
                </a:extLst>
              </p:cNvPr>
              <p:cNvSpPr txBox="1"/>
              <p:nvPr/>
            </p:nvSpPr>
            <p:spPr bwMode="auto">
              <a:xfrm>
                <a:off x="3909460" y="4858888"/>
                <a:ext cx="263213" cy="208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31754" name="TextBox 31753">
                <a:extLst>
                  <a:ext uri="{FF2B5EF4-FFF2-40B4-BE49-F238E27FC236}">
                    <a16:creationId xmlns:a16="http://schemas.microsoft.com/office/drawing/2014/main" id="{BBB803B6-C347-73C3-D09A-8CF463ABA308}"/>
                  </a:ext>
                </a:extLst>
              </p:cNvPr>
              <p:cNvSpPr txBox="1"/>
              <p:nvPr/>
            </p:nvSpPr>
            <p:spPr bwMode="auto">
              <a:xfrm>
                <a:off x="3752365" y="2608644"/>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grpSp>
        <p:sp>
          <p:nvSpPr>
            <p:cNvPr id="48" name="TextBox 47">
              <a:extLst>
                <a:ext uri="{FF2B5EF4-FFF2-40B4-BE49-F238E27FC236}">
                  <a16:creationId xmlns:a16="http://schemas.microsoft.com/office/drawing/2014/main" id="{84752211-EA37-82CB-8DE7-09F25F5D6987}"/>
                </a:ext>
              </a:extLst>
            </p:cNvPr>
            <p:cNvSpPr txBox="1"/>
            <p:nvPr/>
          </p:nvSpPr>
          <p:spPr bwMode="auto">
            <a:xfrm>
              <a:off x="5113463" y="5208486"/>
              <a:ext cx="4347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Wk</a:t>
              </a:r>
            </a:p>
          </p:txBody>
        </p:sp>
        <p:grpSp>
          <p:nvGrpSpPr>
            <p:cNvPr id="49" name="Group 48">
              <a:extLst>
                <a:ext uri="{FF2B5EF4-FFF2-40B4-BE49-F238E27FC236}">
                  <a16:creationId xmlns:a16="http://schemas.microsoft.com/office/drawing/2014/main" id="{A91FA70C-4C2C-B395-C079-4E8A4042E2B7}"/>
                </a:ext>
              </a:extLst>
            </p:cNvPr>
            <p:cNvGrpSpPr/>
            <p:nvPr/>
          </p:nvGrpSpPr>
          <p:grpSpPr>
            <a:xfrm>
              <a:off x="4189281" y="4986428"/>
              <a:ext cx="2279792" cy="312015"/>
              <a:chOff x="4189281" y="4986428"/>
              <a:chExt cx="2279792" cy="312015"/>
            </a:xfrm>
          </p:grpSpPr>
          <p:grpSp>
            <p:nvGrpSpPr>
              <p:cNvPr id="51" name="Group 50">
                <a:extLst>
                  <a:ext uri="{FF2B5EF4-FFF2-40B4-BE49-F238E27FC236}">
                    <a16:creationId xmlns:a16="http://schemas.microsoft.com/office/drawing/2014/main" id="{9D75D475-BE6A-27F8-C3C2-50A574FE7E2B}"/>
                  </a:ext>
                </a:extLst>
              </p:cNvPr>
              <p:cNvGrpSpPr/>
              <p:nvPr/>
            </p:nvGrpSpPr>
            <p:grpSpPr>
              <a:xfrm>
                <a:off x="4415348" y="4986428"/>
                <a:ext cx="1827196" cy="91440"/>
                <a:chOff x="4415348" y="4813168"/>
                <a:chExt cx="1827196" cy="91440"/>
              </a:xfrm>
            </p:grpSpPr>
            <p:cxnSp>
              <p:nvCxnSpPr>
                <p:cNvPr id="60" name="Straight Connector 59">
                  <a:extLst>
                    <a:ext uri="{FF2B5EF4-FFF2-40B4-BE49-F238E27FC236}">
                      <a16:creationId xmlns:a16="http://schemas.microsoft.com/office/drawing/2014/main" id="{769ED674-849B-92BB-BAF4-93CF3BC11427}"/>
                    </a:ext>
                  </a:extLst>
                </p:cNvPr>
                <p:cNvCxnSpPr>
                  <a:cxnSpLocks/>
                </p:cNvCxnSpPr>
                <p:nvPr/>
              </p:nvCxnSpPr>
              <p:spPr bwMode="auto">
                <a:xfrm rot="16200000">
                  <a:off x="4369628" y="485888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EAFEC728-1B19-12D5-210E-6EC841168EC8}"/>
                    </a:ext>
                  </a:extLst>
                </p:cNvPr>
                <p:cNvCxnSpPr>
                  <a:cxnSpLocks/>
                </p:cNvCxnSpPr>
                <p:nvPr/>
              </p:nvCxnSpPr>
              <p:spPr bwMode="auto">
                <a:xfrm rot="16200000">
                  <a:off x="4630656" y="485888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A6B4C9CA-E732-D82C-E47B-2C549D1A8DBA}"/>
                    </a:ext>
                  </a:extLst>
                </p:cNvPr>
                <p:cNvCxnSpPr>
                  <a:cxnSpLocks/>
                </p:cNvCxnSpPr>
                <p:nvPr/>
              </p:nvCxnSpPr>
              <p:spPr bwMode="auto">
                <a:xfrm rot="16200000">
                  <a:off x="4891684" y="485888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616AA88B-85D6-A88F-354C-DC29E4227536}"/>
                    </a:ext>
                  </a:extLst>
                </p:cNvPr>
                <p:cNvCxnSpPr>
                  <a:cxnSpLocks/>
                </p:cNvCxnSpPr>
                <p:nvPr/>
              </p:nvCxnSpPr>
              <p:spPr bwMode="auto">
                <a:xfrm rot="16200000">
                  <a:off x="5152712" y="485888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744" name="Straight Connector 31743">
                  <a:extLst>
                    <a:ext uri="{FF2B5EF4-FFF2-40B4-BE49-F238E27FC236}">
                      <a16:creationId xmlns:a16="http://schemas.microsoft.com/office/drawing/2014/main" id="{C9AB92D5-BEE6-DF0D-9999-08C3C9A439C9}"/>
                    </a:ext>
                  </a:extLst>
                </p:cNvPr>
                <p:cNvCxnSpPr>
                  <a:cxnSpLocks/>
                </p:cNvCxnSpPr>
                <p:nvPr/>
              </p:nvCxnSpPr>
              <p:spPr bwMode="auto">
                <a:xfrm rot="16200000">
                  <a:off x="5413740" y="485888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745" name="Straight Connector 31744">
                  <a:extLst>
                    <a:ext uri="{FF2B5EF4-FFF2-40B4-BE49-F238E27FC236}">
                      <a16:creationId xmlns:a16="http://schemas.microsoft.com/office/drawing/2014/main" id="{59C995E3-5068-ECE6-AB44-95E8AFA8CD2D}"/>
                    </a:ext>
                  </a:extLst>
                </p:cNvPr>
                <p:cNvCxnSpPr>
                  <a:cxnSpLocks/>
                </p:cNvCxnSpPr>
                <p:nvPr/>
              </p:nvCxnSpPr>
              <p:spPr bwMode="auto">
                <a:xfrm rot="16200000">
                  <a:off x="5674768" y="485888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747" name="Straight Connector 31746">
                  <a:extLst>
                    <a:ext uri="{FF2B5EF4-FFF2-40B4-BE49-F238E27FC236}">
                      <a16:creationId xmlns:a16="http://schemas.microsoft.com/office/drawing/2014/main" id="{AAFFC0A3-B4D7-EE58-7765-E34D0ACC020E}"/>
                    </a:ext>
                  </a:extLst>
                </p:cNvPr>
                <p:cNvCxnSpPr>
                  <a:cxnSpLocks/>
                </p:cNvCxnSpPr>
                <p:nvPr/>
              </p:nvCxnSpPr>
              <p:spPr bwMode="auto">
                <a:xfrm rot="16200000">
                  <a:off x="5935796" y="485888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748" name="Straight Connector 31747">
                  <a:extLst>
                    <a:ext uri="{FF2B5EF4-FFF2-40B4-BE49-F238E27FC236}">
                      <a16:creationId xmlns:a16="http://schemas.microsoft.com/office/drawing/2014/main" id="{C66AB7A7-987B-DED1-EFAF-0CA6D6EF3B35}"/>
                    </a:ext>
                  </a:extLst>
                </p:cNvPr>
                <p:cNvCxnSpPr>
                  <a:cxnSpLocks/>
                </p:cNvCxnSpPr>
                <p:nvPr/>
              </p:nvCxnSpPr>
              <p:spPr bwMode="auto">
                <a:xfrm rot="16200000">
                  <a:off x="6196824" y="4858888"/>
                  <a:ext cx="91440" cy="0"/>
                </a:xfrm>
                <a:prstGeom prst="line">
                  <a:avLst/>
                </a:prstGeom>
                <a:noFill/>
                <a:ln w="28575" cap="flat" cmpd="sng" algn="ctr">
                  <a:solidFill>
                    <a:schemeClr val="bg1"/>
                  </a:solidFill>
                  <a:prstDash val="solid"/>
                  <a:round/>
                  <a:headEnd type="none" w="med" len="med"/>
                  <a:tailEnd type="none" w="med" len="med"/>
                </a:ln>
                <a:effectLst/>
              </p:spPr>
            </p:cxnSp>
          </p:grpSp>
          <p:sp>
            <p:nvSpPr>
              <p:cNvPr id="52" name="TextBox 51">
                <a:extLst>
                  <a:ext uri="{FF2B5EF4-FFF2-40B4-BE49-F238E27FC236}">
                    <a16:creationId xmlns:a16="http://schemas.microsoft.com/office/drawing/2014/main" id="{EA426302-5449-6321-85FD-6048040EE1DF}"/>
                  </a:ext>
                </a:extLst>
              </p:cNvPr>
              <p:cNvSpPr txBox="1"/>
              <p:nvPr/>
            </p:nvSpPr>
            <p:spPr bwMode="auto">
              <a:xfrm>
                <a:off x="4189281" y="5021444"/>
                <a:ext cx="4521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28</a:t>
                </a:r>
              </a:p>
            </p:txBody>
          </p:sp>
          <p:sp>
            <p:nvSpPr>
              <p:cNvPr id="53" name="TextBox 52">
                <a:extLst>
                  <a:ext uri="{FF2B5EF4-FFF2-40B4-BE49-F238E27FC236}">
                    <a16:creationId xmlns:a16="http://schemas.microsoft.com/office/drawing/2014/main" id="{706F5E1E-330D-0954-4A2F-D42BC66F6269}"/>
                  </a:ext>
                </a:extLst>
              </p:cNvPr>
              <p:cNvSpPr txBox="1"/>
              <p:nvPr/>
            </p:nvSpPr>
            <p:spPr bwMode="auto">
              <a:xfrm>
                <a:off x="4450309" y="5021444"/>
                <a:ext cx="4521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54" name="TextBox 53">
                <a:extLst>
                  <a:ext uri="{FF2B5EF4-FFF2-40B4-BE49-F238E27FC236}">
                    <a16:creationId xmlns:a16="http://schemas.microsoft.com/office/drawing/2014/main" id="{0262E87A-9922-C99C-975A-09A676B220BB}"/>
                  </a:ext>
                </a:extLst>
              </p:cNvPr>
              <p:cNvSpPr txBox="1"/>
              <p:nvPr/>
            </p:nvSpPr>
            <p:spPr bwMode="auto">
              <a:xfrm>
                <a:off x="4711800" y="5021444"/>
                <a:ext cx="4521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32</a:t>
                </a:r>
              </a:p>
            </p:txBody>
          </p:sp>
          <p:sp>
            <p:nvSpPr>
              <p:cNvPr id="55" name="TextBox 54">
                <a:extLst>
                  <a:ext uri="{FF2B5EF4-FFF2-40B4-BE49-F238E27FC236}">
                    <a16:creationId xmlns:a16="http://schemas.microsoft.com/office/drawing/2014/main" id="{DF8AB2EB-3A3E-1865-D14A-40CB70FF83A1}"/>
                  </a:ext>
                </a:extLst>
              </p:cNvPr>
              <p:cNvSpPr txBox="1"/>
              <p:nvPr/>
            </p:nvSpPr>
            <p:spPr bwMode="auto">
              <a:xfrm>
                <a:off x="4968803" y="5021443"/>
                <a:ext cx="4521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34</a:t>
                </a:r>
              </a:p>
            </p:txBody>
          </p:sp>
          <p:sp>
            <p:nvSpPr>
              <p:cNvPr id="56" name="TextBox 55">
                <a:extLst>
                  <a:ext uri="{FF2B5EF4-FFF2-40B4-BE49-F238E27FC236}">
                    <a16:creationId xmlns:a16="http://schemas.microsoft.com/office/drawing/2014/main" id="{1755B324-571D-691C-6A9C-C890109FE3E7}"/>
                  </a:ext>
                </a:extLst>
              </p:cNvPr>
              <p:cNvSpPr txBox="1"/>
              <p:nvPr/>
            </p:nvSpPr>
            <p:spPr bwMode="auto">
              <a:xfrm>
                <a:off x="5233393" y="5021444"/>
                <a:ext cx="4521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57" name="TextBox 56">
                <a:extLst>
                  <a:ext uri="{FF2B5EF4-FFF2-40B4-BE49-F238E27FC236}">
                    <a16:creationId xmlns:a16="http://schemas.microsoft.com/office/drawing/2014/main" id="{1C933EA1-B451-E3D4-82C1-CCDFEF296B4B}"/>
                  </a:ext>
                </a:extLst>
              </p:cNvPr>
              <p:cNvSpPr txBox="1"/>
              <p:nvPr/>
            </p:nvSpPr>
            <p:spPr bwMode="auto">
              <a:xfrm>
                <a:off x="5494421" y="5021444"/>
                <a:ext cx="4521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38</a:t>
                </a:r>
              </a:p>
            </p:txBody>
          </p:sp>
          <p:sp>
            <p:nvSpPr>
              <p:cNvPr id="58" name="TextBox 57">
                <a:extLst>
                  <a:ext uri="{FF2B5EF4-FFF2-40B4-BE49-F238E27FC236}">
                    <a16:creationId xmlns:a16="http://schemas.microsoft.com/office/drawing/2014/main" id="{09DB3DE3-61B8-43A6-C9B5-C97106AF10CF}"/>
                  </a:ext>
                </a:extLst>
              </p:cNvPr>
              <p:cNvSpPr txBox="1"/>
              <p:nvPr/>
            </p:nvSpPr>
            <p:spPr bwMode="auto">
              <a:xfrm>
                <a:off x="5755912" y="5021444"/>
                <a:ext cx="4521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59" name="TextBox 58">
                <a:extLst>
                  <a:ext uri="{FF2B5EF4-FFF2-40B4-BE49-F238E27FC236}">
                    <a16:creationId xmlns:a16="http://schemas.microsoft.com/office/drawing/2014/main" id="{879E51C5-D4E7-7D3C-420C-11EFBA02A84A}"/>
                  </a:ext>
                </a:extLst>
              </p:cNvPr>
              <p:cNvSpPr txBox="1"/>
              <p:nvPr/>
            </p:nvSpPr>
            <p:spPr bwMode="auto">
              <a:xfrm>
                <a:off x="6016940" y="5021444"/>
                <a:ext cx="4521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42</a:t>
                </a:r>
              </a:p>
            </p:txBody>
          </p:sp>
        </p:grpSp>
        <p:cxnSp>
          <p:nvCxnSpPr>
            <p:cNvPr id="50" name="Straight Connector 49">
              <a:extLst>
                <a:ext uri="{FF2B5EF4-FFF2-40B4-BE49-F238E27FC236}">
                  <a16:creationId xmlns:a16="http://schemas.microsoft.com/office/drawing/2014/main" id="{8FA4F644-D184-64DE-713A-3BEC87500CDB}"/>
                </a:ext>
              </a:extLst>
            </p:cNvPr>
            <p:cNvCxnSpPr/>
            <p:nvPr/>
          </p:nvCxnSpPr>
          <p:spPr bwMode="auto">
            <a:xfrm>
              <a:off x="4415348" y="3854456"/>
              <a:ext cx="1827196" cy="0"/>
            </a:xfrm>
            <a:prstGeom prst="line">
              <a:avLst/>
            </a:prstGeom>
            <a:noFill/>
            <a:ln w="28575" cap="flat" cmpd="sng" algn="ctr">
              <a:solidFill>
                <a:schemeClr val="tx1">
                  <a:lumMod val="50000"/>
                </a:schemeClr>
              </a:solidFill>
              <a:prstDash val="sysDash"/>
              <a:round/>
              <a:headEnd type="none" w="med" len="med"/>
              <a:tailEnd type="none" w="med" len="med"/>
            </a:ln>
            <a:effectLst/>
          </p:spPr>
        </p:cxnSp>
      </p:grpSp>
      <p:grpSp>
        <p:nvGrpSpPr>
          <p:cNvPr id="31761" name="Group 31760">
            <a:extLst>
              <a:ext uri="{FF2B5EF4-FFF2-40B4-BE49-F238E27FC236}">
                <a16:creationId xmlns:a16="http://schemas.microsoft.com/office/drawing/2014/main" id="{F50AD242-2564-CA6E-3060-46F999516F60}"/>
              </a:ext>
            </a:extLst>
          </p:cNvPr>
          <p:cNvGrpSpPr/>
          <p:nvPr/>
        </p:nvGrpSpPr>
        <p:grpSpPr>
          <a:xfrm>
            <a:off x="5790197" y="4785465"/>
            <a:ext cx="22611" cy="64008"/>
            <a:chOff x="5993397" y="4468295"/>
            <a:chExt cx="22611" cy="64008"/>
          </a:xfrm>
        </p:grpSpPr>
        <p:cxnSp>
          <p:nvCxnSpPr>
            <p:cNvPr id="31762" name="Straight Connector 31761">
              <a:extLst>
                <a:ext uri="{FF2B5EF4-FFF2-40B4-BE49-F238E27FC236}">
                  <a16:creationId xmlns:a16="http://schemas.microsoft.com/office/drawing/2014/main" id="{4608B4B0-949D-33EC-CC6B-6BE243F02E9D}"/>
                </a:ext>
              </a:extLst>
            </p:cNvPr>
            <p:cNvCxnSpPr/>
            <p:nvPr/>
          </p:nvCxnSpPr>
          <p:spPr bwMode="auto">
            <a:xfrm>
              <a:off x="5993397" y="4468295"/>
              <a:ext cx="0" cy="64008"/>
            </a:xfrm>
            <a:prstGeom prst="line">
              <a:avLst/>
            </a:prstGeom>
            <a:noFill/>
            <a:ln w="19050" cap="flat" cmpd="sng" algn="ctr">
              <a:solidFill>
                <a:srgbClr val="E1471D"/>
              </a:solidFill>
              <a:prstDash val="solid"/>
              <a:round/>
              <a:headEnd type="none" w="med" len="med"/>
              <a:tailEnd type="none" w="med" len="med"/>
            </a:ln>
            <a:effectLst/>
          </p:spPr>
        </p:cxnSp>
        <p:cxnSp>
          <p:nvCxnSpPr>
            <p:cNvPr id="31763" name="Straight Connector 31762">
              <a:extLst>
                <a:ext uri="{FF2B5EF4-FFF2-40B4-BE49-F238E27FC236}">
                  <a16:creationId xmlns:a16="http://schemas.microsoft.com/office/drawing/2014/main" id="{96324545-7991-6C1A-D05A-D9E6FF084A50}"/>
                </a:ext>
              </a:extLst>
            </p:cNvPr>
            <p:cNvCxnSpPr/>
            <p:nvPr/>
          </p:nvCxnSpPr>
          <p:spPr bwMode="auto">
            <a:xfrm>
              <a:off x="6016008" y="4468295"/>
              <a:ext cx="0" cy="64008"/>
            </a:xfrm>
            <a:prstGeom prst="line">
              <a:avLst/>
            </a:prstGeom>
            <a:noFill/>
            <a:ln w="19050" cap="flat" cmpd="sng" algn="ctr">
              <a:solidFill>
                <a:srgbClr val="E1471D"/>
              </a:solidFill>
              <a:prstDash val="solid"/>
              <a:round/>
              <a:headEnd type="none" w="med" len="med"/>
              <a:tailEnd type="none" w="med" len="med"/>
            </a:ln>
            <a:effectLst/>
          </p:spPr>
        </p:cxnSp>
      </p:grpSp>
      <p:grpSp>
        <p:nvGrpSpPr>
          <p:cNvPr id="31764" name="Group 31763">
            <a:extLst>
              <a:ext uri="{FF2B5EF4-FFF2-40B4-BE49-F238E27FC236}">
                <a16:creationId xmlns:a16="http://schemas.microsoft.com/office/drawing/2014/main" id="{61C170D8-3A4A-11CF-EC9C-1D27F23933DE}"/>
              </a:ext>
            </a:extLst>
          </p:cNvPr>
          <p:cNvGrpSpPr/>
          <p:nvPr/>
        </p:nvGrpSpPr>
        <p:grpSpPr>
          <a:xfrm>
            <a:off x="5767972" y="3579308"/>
            <a:ext cx="131178" cy="156083"/>
            <a:chOff x="5971172" y="3312938"/>
            <a:chExt cx="131178" cy="156083"/>
          </a:xfrm>
        </p:grpSpPr>
        <p:cxnSp>
          <p:nvCxnSpPr>
            <p:cNvPr id="31765" name="Straight Connector 31764">
              <a:extLst>
                <a:ext uri="{FF2B5EF4-FFF2-40B4-BE49-F238E27FC236}">
                  <a16:creationId xmlns:a16="http://schemas.microsoft.com/office/drawing/2014/main" id="{63DB2DD8-D340-D7C2-4DEE-4796C5FA9217}"/>
                </a:ext>
              </a:extLst>
            </p:cNvPr>
            <p:cNvCxnSpPr/>
            <p:nvPr/>
          </p:nvCxnSpPr>
          <p:spPr bwMode="auto">
            <a:xfrm>
              <a:off x="5971172" y="3312938"/>
              <a:ext cx="0" cy="64008"/>
            </a:xfrm>
            <a:prstGeom prst="line">
              <a:avLst/>
            </a:prstGeom>
            <a:noFill/>
            <a:ln w="19050" cap="flat" cmpd="sng" algn="ctr">
              <a:solidFill>
                <a:srgbClr val="015873"/>
              </a:solidFill>
              <a:prstDash val="solid"/>
              <a:round/>
              <a:headEnd type="none" w="med" len="med"/>
              <a:tailEnd type="none" w="med" len="med"/>
            </a:ln>
            <a:effectLst/>
          </p:spPr>
        </p:cxnSp>
        <p:cxnSp>
          <p:nvCxnSpPr>
            <p:cNvPr id="31766" name="Straight Connector 31765">
              <a:extLst>
                <a:ext uri="{FF2B5EF4-FFF2-40B4-BE49-F238E27FC236}">
                  <a16:creationId xmlns:a16="http://schemas.microsoft.com/office/drawing/2014/main" id="{3F6EDECB-E6F4-7D23-D3DD-79F965C3E226}"/>
                </a:ext>
              </a:extLst>
            </p:cNvPr>
            <p:cNvCxnSpPr/>
            <p:nvPr/>
          </p:nvCxnSpPr>
          <p:spPr bwMode="auto">
            <a:xfrm>
              <a:off x="6080125" y="3405013"/>
              <a:ext cx="0" cy="64008"/>
            </a:xfrm>
            <a:prstGeom prst="line">
              <a:avLst/>
            </a:prstGeom>
            <a:noFill/>
            <a:ln w="19050" cap="flat" cmpd="sng" algn="ctr">
              <a:solidFill>
                <a:srgbClr val="015873"/>
              </a:solidFill>
              <a:prstDash val="solid"/>
              <a:round/>
              <a:headEnd type="none" w="med" len="med"/>
              <a:tailEnd type="none" w="med" len="med"/>
            </a:ln>
            <a:effectLst/>
          </p:spPr>
        </p:cxnSp>
        <p:cxnSp>
          <p:nvCxnSpPr>
            <p:cNvPr id="31767" name="Straight Connector 31766">
              <a:extLst>
                <a:ext uri="{FF2B5EF4-FFF2-40B4-BE49-F238E27FC236}">
                  <a16:creationId xmlns:a16="http://schemas.microsoft.com/office/drawing/2014/main" id="{65BC0E82-E082-068A-4CD6-7577036E6860}"/>
                </a:ext>
              </a:extLst>
            </p:cNvPr>
            <p:cNvCxnSpPr/>
            <p:nvPr/>
          </p:nvCxnSpPr>
          <p:spPr bwMode="auto">
            <a:xfrm>
              <a:off x="6102350" y="3405013"/>
              <a:ext cx="0" cy="64008"/>
            </a:xfrm>
            <a:prstGeom prst="line">
              <a:avLst/>
            </a:prstGeom>
            <a:noFill/>
            <a:ln w="19050" cap="flat" cmpd="sng" algn="ctr">
              <a:solidFill>
                <a:srgbClr val="015873"/>
              </a:solidFill>
              <a:prstDash val="solid"/>
              <a:round/>
              <a:headEnd type="none" w="med" len="med"/>
              <a:tailEnd type="none" w="med" len="med"/>
            </a:ln>
            <a:effectLst/>
          </p:spPr>
        </p:cxnSp>
      </p:grpSp>
      <p:sp>
        <p:nvSpPr>
          <p:cNvPr id="31768" name="Freeform 166">
            <a:extLst>
              <a:ext uri="{FF2B5EF4-FFF2-40B4-BE49-F238E27FC236}">
                <a16:creationId xmlns:a16="http://schemas.microsoft.com/office/drawing/2014/main" id="{22C00E0C-2791-0F92-6815-D4486873043B}"/>
              </a:ext>
            </a:extLst>
          </p:cNvPr>
          <p:cNvSpPr/>
          <p:nvPr/>
        </p:nvSpPr>
        <p:spPr bwMode="auto">
          <a:xfrm>
            <a:off x="4219575" y="3003220"/>
            <a:ext cx="1689100" cy="736600"/>
          </a:xfrm>
          <a:custGeom>
            <a:avLst/>
            <a:gdLst>
              <a:gd name="connsiteX0" fmla="*/ 0 w 1689100"/>
              <a:gd name="connsiteY0" fmla="*/ 0 h 736600"/>
              <a:gd name="connsiteX1" fmla="*/ 523875 w 1689100"/>
              <a:gd name="connsiteY1" fmla="*/ 0 h 736600"/>
              <a:gd name="connsiteX2" fmla="*/ 523875 w 1689100"/>
              <a:gd name="connsiteY2" fmla="*/ 365125 h 736600"/>
              <a:gd name="connsiteX3" fmla="*/ 933450 w 1689100"/>
              <a:gd name="connsiteY3" fmla="*/ 365125 h 736600"/>
              <a:gd name="connsiteX4" fmla="*/ 933450 w 1689100"/>
              <a:gd name="connsiteY4" fmla="*/ 454025 h 736600"/>
              <a:gd name="connsiteX5" fmla="*/ 1047750 w 1689100"/>
              <a:gd name="connsiteY5" fmla="*/ 454025 h 736600"/>
              <a:gd name="connsiteX6" fmla="*/ 1047750 w 1689100"/>
              <a:gd name="connsiteY6" fmla="*/ 549275 h 736600"/>
              <a:gd name="connsiteX7" fmla="*/ 1123950 w 1689100"/>
              <a:gd name="connsiteY7" fmla="*/ 549275 h 736600"/>
              <a:gd name="connsiteX8" fmla="*/ 1123950 w 1689100"/>
              <a:gd name="connsiteY8" fmla="*/ 641350 h 736600"/>
              <a:gd name="connsiteX9" fmla="*/ 1574800 w 1689100"/>
              <a:gd name="connsiteY9" fmla="*/ 641350 h 736600"/>
              <a:gd name="connsiteX10" fmla="*/ 1574800 w 1689100"/>
              <a:gd name="connsiteY10" fmla="*/ 736600 h 736600"/>
              <a:gd name="connsiteX11" fmla="*/ 1689100 w 1689100"/>
              <a:gd name="connsiteY11" fmla="*/ 736600 h 736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89100" h="736600">
                <a:moveTo>
                  <a:pt x="0" y="0"/>
                </a:moveTo>
                <a:lnTo>
                  <a:pt x="523875" y="0"/>
                </a:lnTo>
                <a:lnTo>
                  <a:pt x="523875" y="365125"/>
                </a:lnTo>
                <a:lnTo>
                  <a:pt x="933450" y="365125"/>
                </a:lnTo>
                <a:lnTo>
                  <a:pt x="933450" y="454025"/>
                </a:lnTo>
                <a:lnTo>
                  <a:pt x="1047750" y="454025"/>
                </a:lnTo>
                <a:lnTo>
                  <a:pt x="1047750" y="549275"/>
                </a:lnTo>
                <a:lnTo>
                  <a:pt x="1123950" y="549275"/>
                </a:lnTo>
                <a:lnTo>
                  <a:pt x="1123950" y="641350"/>
                </a:lnTo>
                <a:lnTo>
                  <a:pt x="1574800" y="641350"/>
                </a:lnTo>
                <a:lnTo>
                  <a:pt x="1574800" y="736600"/>
                </a:lnTo>
                <a:lnTo>
                  <a:pt x="1689100" y="736600"/>
                </a:lnTo>
              </a:path>
            </a:pathLst>
          </a:custGeom>
          <a:noFill/>
          <a:ln w="28575">
            <a:solidFill>
              <a:srgbClr val="01587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1769" name="Freeform 167">
            <a:extLst>
              <a:ext uri="{FF2B5EF4-FFF2-40B4-BE49-F238E27FC236}">
                <a16:creationId xmlns:a16="http://schemas.microsoft.com/office/drawing/2014/main" id="{D740758E-61FD-82B9-D474-2197FD145918}"/>
              </a:ext>
            </a:extLst>
          </p:cNvPr>
          <p:cNvSpPr/>
          <p:nvPr/>
        </p:nvSpPr>
        <p:spPr bwMode="auto">
          <a:xfrm>
            <a:off x="4216400" y="3000045"/>
            <a:ext cx="1612900" cy="1847850"/>
          </a:xfrm>
          <a:custGeom>
            <a:avLst/>
            <a:gdLst>
              <a:gd name="connsiteX0" fmla="*/ 0 w 1612900"/>
              <a:gd name="connsiteY0" fmla="*/ 0 h 1847850"/>
              <a:gd name="connsiteX1" fmla="*/ 269875 w 1612900"/>
              <a:gd name="connsiteY1" fmla="*/ 0 h 1847850"/>
              <a:gd name="connsiteX2" fmla="*/ 269875 w 1612900"/>
              <a:gd name="connsiteY2" fmla="*/ 260350 h 1847850"/>
              <a:gd name="connsiteX3" fmla="*/ 314325 w 1612900"/>
              <a:gd name="connsiteY3" fmla="*/ 260350 h 1847850"/>
              <a:gd name="connsiteX4" fmla="*/ 314325 w 1612900"/>
              <a:gd name="connsiteY4" fmla="*/ 342900 h 1847850"/>
              <a:gd name="connsiteX5" fmla="*/ 488950 w 1612900"/>
              <a:gd name="connsiteY5" fmla="*/ 342900 h 1847850"/>
              <a:gd name="connsiteX6" fmla="*/ 488950 w 1612900"/>
              <a:gd name="connsiteY6" fmla="*/ 425450 h 1847850"/>
              <a:gd name="connsiteX7" fmla="*/ 523875 w 1612900"/>
              <a:gd name="connsiteY7" fmla="*/ 425450 h 1847850"/>
              <a:gd name="connsiteX8" fmla="*/ 523875 w 1612900"/>
              <a:gd name="connsiteY8" fmla="*/ 1012825 h 1847850"/>
              <a:gd name="connsiteX9" fmla="*/ 552450 w 1612900"/>
              <a:gd name="connsiteY9" fmla="*/ 1012825 h 1847850"/>
              <a:gd name="connsiteX10" fmla="*/ 552450 w 1612900"/>
              <a:gd name="connsiteY10" fmla="*/ 1098550 h 1847850"/>
              <a:gd name="connsiteX11" fmla="*/ 581025 w 1612900"/>
              <a:gd name="connsiteY11" fmla="*/ 1098550 h 1847850"/>
              <a:gd name="connsiteX12" fmla="*/ 581025 w 1612900"/>
              <a:gd name="connsiteY12" fmla="*/ 1177925 h 1847850"/>
              <a:gd name="connsiteX13" fmla="*/ 790575 w 1612900"/>
              <a:gd name="connsiteY13" fmla="*/ 1177925 h 1847850"/>
              <a:gd name="connsiteX14" fmla="*/ 790575 w 1612900"/>
              <a:gd name="connsiteY14" fmla="*/ 1346200 h 1847850"/>
              <a:gd name="connsiteX15" fmla="*/ 993775 w 1612900"/>
              <a:gd name="connsiteY15" fmla="*/ 1346200 h 1847850"/>
              <a:gd name="connsiteX16" fmla="*/ 993775 w 1612900"/>
              <a:gd name="connsiteY16" fmla="*/ 1428750 h 1847850"/>
              <a:gd name="connsiteX17" fmla="*/ 1044575 w 1612900"/>
              <a:gd name="connsiteY17" fmla="*/ 1428750 h 1847850"/>
              <a:gd name="connsiteX18" fmla="*/ 1044575 w 1612900"/>
              <a:gd name="connsiteY18" fmla="*/ 1600200 h 1847850"/>
              <a:gd name="connsiteX19" fmla="*/ 1076325 w 1612900"/>
              <a:gd name="connsiteY19" fmla="*/ 1600200 h 1847850"/>
              <a:gd name="connsiteX20" fmla="*/ 1076325 w 1612900"/>
              <a:gd name="connsiteY20" fmla="*/ 1765300 h 1847850"/>
              <a:gd name="connsiteX21" fmla="*/ 1539875 w 1612900"/>
              <a:gd name="connsiteY21" fmla="*/ 1765300 h 1847850"/>
              <a:gd name="connsiteX22" fmla="*/ 1539875 w 1612900"/>
              <a:gd name="connsiteY22" fmla="*/ 1847850 h 1847850"/>
              <a:gd name="connsiteX23" fmla="*/ 1612900 w 1612900"/>
              <a:gd name="connsiteY23" fmla="*/ 1847850 h 1847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612900" h="1847850">
                <a:moveTo>
                  <a:pt x="0" y="0"/>
                </a:moveTo>
                <a:lnTo>
                  <a:pt x="269875" y="0"/>
                </a:lnTo>
                <a:lnTo>
                  <a:pt x="269875" y="260350"/>
                </a:lnTo>
                <a:lnTo>
                  <a:pt x="314325" y="260350"/>
                </a:lnTo>
                <a:lnTo>
                  <a:pt x="314325" y="342900"/>
                </a:lnTo>
                <a:lnTo>
                  <a:pt x="488950" y="342900"/>
                </a:lnTo>
                <a:lnTo>
                  <a:pt x="488950" y="425450"/>
                </a:lnTo>
                <a:lnTo>
                  <a:pt x="523875" y="425450"/>
                </a:lnTo>
                <a:lnTo>
                  <a:pt x="523875" y="1012825"/>
                </a:lnTo>
                <a:lnTo>
                  <a:pt x="552450" y="1012825"/>
                </a:lnTo>
                <a:lnTo>
                  <a:pt x="552450" y="1098550"/>
                </a:lnTo>
                <a:lnTo>
                  <a:pt x="581025" y="1098550"/>
                </a:lnTo>
                <a:lnTo>
                  <a:pt x="581025" y="1177925"/>
                </a:lnTo>
                <a:lnTo>
                  <a:pt x="790575" y="1177925"/>
                </a:lnTo>
                <a:lnTo>
                  <a:pt x="790575" y="1346200"/>
                </a:lnTo>
                <a:lnTo>
                  <a:pt x="993775" y="1346200"/>
                </a:lnTo>
                <a:lnTo>
                  <a:pt x="993775" y="1428750"/>
                </a:lnTo>
                <a:lnTo>
                  <a:pt x="1044575" y="1428750"/>
                </a:lnTo>
                <a:lnTo>
                  <a:pt x="1044575" y="1600200"/>
                </a:lnTo>
                <a:lnTo>
                  <a:pt x="1076325" y="1600200"/>
                </a:lnTo>
                <a:lnTo>
                  <a:pt x="1076325" y="1765300"/>
                </a:lnTo>
                <a:lnTo>
                  <a:pt x="1539875" y="1765300"/>
                </a:lnTo>
                <a:lnTo>
                  <a:pt x="1539875" y="1847850"/>
                </a:lnTo>
                <a:lnTo>
                  <a:pt x="1612900" y="1847850"/>
                </a:lnTo>
              </a:path>
            </a:pathLst>
          </a:custGeom>
          <a:noFill/>
          <a:ln w="28575">
            <a:solidFill>
              <a:srgbClr val="E1471D"/>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1770" name="TextBox 31769">
            <a:extLst>
              <a:ext uri="{FF2B5EF4-FFF2-40B4-BE49-F238E27FC236}">
                <a16:creationId xmlns:a16="http://schemas.microsoft.com/office/drawing/2014/main" id="{E5F59F2B-5B7F-C81A-8F8B-8EBF7354693E}"/>
              </a:ext>
            </a:extLst>
          </p:cNvPr>
          <p:cNvSpPr txBox="1"/>
          <p:nvPr/>
        </p:nvSpPr>
        <p:spPr bwMode="auto">
          <a:xfrm>
            <a:off x="6398871" y="2509353"/>
            <a:ext cx="2892874" cy="338554"/>
          </a:xfrm>
          <a:prstGeom prst="rect">
            <a:avLst/>
          </a:prstGeom>
          <a:solidFill>
            <a:schemeClr val="tx1"/>
          </a:solid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n-ea"/>
                <a:cs typeface="+mn-cs"/>
              </a:rPr>
              <a:t>Not Meeting TP Requirements</a:t>
            </a:r>
            <a:r>
              <a:rPr kumimoji="0" lang="en-US" sz="1600" b="1" i="0" u="none" strike="noStrike" kern="1200" cap="none" spc="0" normalizeH="0" baseline="30000" noProof="0" dirty="0">
                <a:ln>
                  <a:noFill/>
                </a:ln>
                <a:solidFill>
                  <a:srgbClr val="000000"/>
                </a:solidFill>
                <a:effectLst/>
                <a:uLnTx/>
                <a:uFillTx/>
                <a:latin typeface="Calibri"/>
                <a:ea typeface="+mn-ea"/>
                <a:cs typeface="+mn-cs"/>
              </a:rPr>
              <a:t>†</a:t>
            </a:r>
          </a:p>
        </p:txBody>
      </p:sp>
      <p:grpSp>
        <p:nvGrpSpPr>
          <p:cNvPr id="31771" name="Group 31770">
            <a:extLst>
              <a:ext uri="{FF2B5EF4-FFF2-40B4-BE49-F238E27FC236}">
                <a16:creationId xmlns:a16="http://schemas.microsoft.com/office/drawing/2014/main" id="{E0824255-514D-42B3-3B41-E5E5DF1A67D0}"/>
              </a:ext>
            </a:extLst>
          </p:cNvPr>
          <p:cNvGrpSpPr/>
          <p:nvPr/>
        </p:nvGrpSpPr>
        <p:grpSpPr>
          <a:xfrm>
            <a:off x="6376196" y="2864564"/>
            <a:ext cx="2647068" cy="2913894"/>
            <a:chOff x="3822005" y="2602369"/>
            <a:chExt cx="2647068" cy="2913894"/>
          </a:xfrm>
        </p:grpSpPr>
        <p:sp>
          <p:nvSpPr>
            <p:cNvPr id="31772" name="Freeform 83">
              <a:extLst>
                <a:ext uri="{FF2B5EF4-FFF2-40B4-BE49-F238E27FC236}">
                  <a16:creationId xmlns:a16="http://schemas.microsoft.com/office/drawing/2014/main" id="{D092E6AD-BEA9-B325-9B8E-0F68BD41F814}"/>
                </a:ext>
              </a:extLst>
            </p:cNvPr>
            <p:cNvSpPr/>
            <p:nvPr/>
          </p:nvSpPr>
          <p:spPr bwMode="auto">
            <a:xfrm>
              <a:off x="4407107" y="2602369"/>
              <a:ext cx="1963127" cy="2396851"/>
            </a:xfrm>
            <a:custGeom>
              <a:avLst/>
              <a:gdLst>
                <a:gd name="connsiteX0" fmla="*/ 0 w 1798820"/>
                <a:gd name="connsiteY0" fmla="*/ 0 h 2330971"/>
                <a:gd name="connsiteX1" fmla="*/ 0 w 1798820"/>
                <a:gd name="connsiteY1" fmla="*/ 2330971 h 2330971"/>
                <a:gd name="connsiteX2" fmla="*/ 1798820 w 1798820"/>
                <a:gd name="connsiteY2" fmla="*/ 2330971 h 2330971"/>
              </a:gdLst>
              <a:ahLst/>
              <a:cxnLst>
                <a:cxn ang="0">
                  <a:pos x="connsiteX0" y="connsiteY0"/>
                </a:cxn>
                <a:cxn ang="0">
                  <a:pos x="connsiteX1" y="connsiteY1"/>
                </a:cxn>
                <a:cxn ang="0">
                  <a:pos x="connsiteX2" y="connsiteY2"/>
                </a:cxn>
              </a:cxnLst>
              <a:rect l="l" t="t" r="r" b="b"/>
              <a:pathLst>
                <a:path w="1798820" h="2330971">
                  <a:moveTo>
                    <a:pt x="0" y="0"/>
                  </a:moveTo>
                  <a:lnTo>
                    <a:pt x="0" y="2330971"/>
                  </a:lnTo>
                  <a:lnTo>
                    <a:pt x="1798820" y="2330971"/>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1773" name="TextBox 31772">
              <a:extLst>
                <a:ext uri="{FF2B5EF4-FFF2-40B4-BE49-F238E27FC236}">
                  <a16:creationId xmlns:a16="http://schemas.microsoft.com/office/drawing/2014/main" id="{5671C808-213F-2DEF-BF1B-0BFC772873F1}"/>
                </a:ext>
              </a:extLst>
            </p:cNvPr>
            <p:cNvSpPr txBox="1"/>
            <p:nvPr/>
          </p:nvSpPr>
          <p:spPr bwMode="auto">
            <a:xfrm rot="16200000">
              <a:off x="3438952" y="3705943"/>
              <a:ext cx="10738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a:r>
            </a:p>
          </p:txBody>
        </p:sp>
        <p:grpSp>
          <p:nvGrpSpPr>
            <p:cNvPr id="31774" name="Group 31773">
              <a:extLst>
                <a:ext uri="{FF2B5EF4-FFF2-40B4-BE49-F238E27FC236}">
                  <a16:creationId xmlns:a16="http://schemas.microsoft.com/office/drawing/2014/main" id="{094259C9-FB6B-0333-9A94-F01AB7441FAC}"/>
                </a:ext>
              </a:extLst>
            </p:cNvPr>
            <p:cNvGrpSpPr/>
            <p:nvPr/>
          </p:nvGrpSpPr>
          <p:grpSpPr>
            <a:xfrm>
              <a:off x="4327261" y="2740496"/>
              <a:ext cx="91440" cy="2258724"/>
              <a:chOff x="4310071" y="2740496"/>
              <a:chExt cx="91440" cy="2258724"/>
            </a:xfrm>
          </p:grpSpPr>
          <p:cxnSp>
            <p:nvCxnSpPr>
              <p:cNvPr id="31802" name="Straight Connector 31801">
                <a:extLst>
                  <a:ext uri="{FF2B5EF4-FFF2-40B4-BE49-F238E27FC236}">
                    <a16:creationId xmlns:a16="http://schemas.microsoft.com/office/drawing/2014/main" id="{C8CA6983-42B1-F35B-44C1-AAC368AD5F0E}"/>
                  </a:ext>
                </a:extLst>
              </p:cNvPr>
              <p:cNvCxnSpPr>
                <a:cxnSpLocks/>
              </p:cNvCxnSpPr>
              <p:nvPr/>
            </p:nvCxnSpPr>
            <p:spPr bwMode="auto">
              <a:xfrm>
                <a:off x="4310071" y="274049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803" name="Straight Connector 31802">
                <a:extLst>
                  <a:ext uri="{FF2B5EF4-FFF2-40B4-BE49-F238E27FC236}">
                    <a16:creationId xmlns:a16="http://schemas.microsoft.com/office/drawing/2014/main" id="{A83BDE0D-C046-F26E-3FD8-BF6998331796}"/>
                  </a:ext>
                </a:extLst>
              </p:cNvPr>
              <p:cNvCxnSpPr>
                <a:cxnSpLocks/>
              </p:cNvCxnSpPr>
              <p:nvPr/>
            </p:nvCxnSpPr>
            <p:spPr bwMode="auto">
              <a:xfrm>
                <a:off x="4310071" y="319224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804" name="Straight Connector 31803">
                <a:extLst>
                  <a:ext uri="{FF2B5EF4-FFF2-40B4-BE49-F238E27FC236}">
                    <a16:creationId xmlns:a16="http://schemas.microsoft.com/office/drawing/2014/main" id="{2224321C-A3A5-6FA4-47CF-B1B9A6552C88}"/>
                  </a:ext>
                </a:extLst>
              </p:cNvPr>
              <p:cNvCxnSpPr>
                <a:cxnSpLocks/>
              </p:cNvCxnSpPr>
              <p:nvPr/>
            </p:nvCxnSpPr>
            <p:spPr bwMode="auto">
              <a:xfrm>
                <a:off x="4310071" y="364398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805" name="Straight Connector 31804">
                <a:extLst>
                  <a:ext uri="{FF2B5EF4-FFF2-40B4-BE49-F238E27FC236}">
                    <a16:creationId xmlns:a16="http://schemas.microsoft.com/office/drawing/2014/main" id="{B2FF4232-ADED-0B2D-0202-1FA3DD6944FF}"/>
                  </a:ext>
                </a:extLst>
              </p:cNvPr>
              <p:cNvCxnSpPr>
                <a:cxnSpLocks/>
              </p:cNvCxnSpPr>
              <p:nvPr/>
            </p:nvCxnSpPr>
            <p:spPr bwMode="auto">
              <a:xfrm>
                <a:off x="4310071" y="409573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806" name="Straight Connector 31805">
                <a:extLst>
                  <a:ext uri="{FF2B5EF4-FFF2-40B4-BE49-F238E27FC236}">
                    <a16:creationId xmlns:a16="http://schemas.microsoft.com/office/drawing/2014/main" id="{CA3052C4-0848-C997-241C-442265217DEA}"/>
                  </a:ext>
                </a:extLst>
              </p:cNvPr>
              <p:cNvCxnSpPr>
                <a:cxnSpLocks/>
              </p:cNvCxnSpPr>
              <p:nvPr/>
            </p:nvCxnSpPr>
            <p:spPr bwMode="auto">
              <a:xfrm>
                <a:off x="4310071" y="454747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807" name="Straight Connector 31806">
                <a:extLst>
                  <a:ext uri="{FF2B5EF4-FFF2-40B4-BE49-F238E27FC236}">
                    <a16:creationId xmlns:a16="http://schemas.microsoft.com/office/drawing/2014/main" id="{8F49A0CC-698D-D582-516E-D707846D0D9B}"/>
                  </a:ext>
                </a:extLst>
              </p:cNvPr>
              <p:cNvCxnSpPr>
                <a:cxnSpLocks/>
              </p:cNvCxnSpPr>
              <p:nvPr/>
            </p:nvCxnSpPr>
            <p:spPr bwMode="auto">
              <a:xfrm>
                <a:off x="4310071" y="4999220"/>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775" name="Group 31774">
              <a:extLst>
                <a:ext uri="{FF2B5EF4-FFF2-40B4-BE49-F238E27FC236}">
                  <a16:creationId xmlns:a16="http://schemas.microsoft.com/office/drawing/2014/main" id="{4CDAB6D9-3E4C-66B6-F448-3762B9D05331}"/>
                </a:ext>
              </a:extLst>
            </p:cNvPr>
            <p:cNvGrpSpPr/>
            <p:nvPr/>
          </p:nvGrpSpPr>
          <p:grpSpPr>
            <a:xfrm>
              <a:off x="3972370" y="2608644"/>
              <a:ext cx="420308" cy="2458989"/>
              <a:chOff x="3752365" y="2608644"/>
              <a:chExt cx="420308" cy="2458989"/>
            </a:xfrm>
          </p:grpSpPr>
          <p:sp>
            <p:nvSpPr>
              <p:cNvPr id="31796" name="TextBox 31795">
                <a:extLst>
                  <a:ext uri="{FF2B5EF4-FFF2-40B4-BE49-F238E27FC236}">
                    <a16:creationId xmlns:a16="http://schemas.microsoft.com/office/drawing/2014/main" id="{DC84598A-1D40-8917-A099-069F15B143C6}"/>
                  </a:ext>
                </a:extLst>
              </p:cNvPr>
              <p:cNvSpPr txBox="1"/>
              <p:nvPr/>
            </p:nvSpPr>
            <p:spPr bwMode="auto">
              <a:xfrm>
                <a:off x="3830913" y="3055846"/>
                <a:ext cx="341760" cy="208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31797" name="TextBox 31796">
                <a:extLst>
                  <a:ext uri="{FF2B5EF4-FFF2-40B4-BE49-F238E27FC236}">
                    <a16:creationId xmlns:a16="http://schemas.microsoft.com/office/drawing/2014/main" id="{F39BBE37-36BD-873C-D911-A01DE8B60117}"/>
                  </a:ext>
                </a:extLst>
              </p:cNvPr>
              <p:cNvSpPr txBox="1"/>
              <p:nvPr/>
            </p:nvSpPr>
            <p:spPr bwMode="auto">
              <a:xfrm>
                <a:off x="3830913" y="3505692"/>
                <a:ext cx="341760" cy="208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31798" name="TextBox 31797">
                <a:extLst>
                  <a:ext uri="{FF2B5EF4-FFF2-40B4-BE49-F238E27FC236}">
                    <a16:creationId xmlns:a16="http://schemas.microsoft.com/office/drawing/2014/main" id="{083F6832-50F1-FDA3-AB5B-CF5B94FAA3BE}"/>
                  </a:ext>
                </a:extLst>
              </p:cNvPr>
              <p:cNvSpPr txBox="1"/>
              <p:nvPr/>
            </p:nvSpPr>
            <p:spPr bwMode="auto">
              <a:xfrm>
                <a:off x="3830913" y="3961342"/>
                <a:ext cx="341760" cy="208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31799" name="TextBox 31798">
                <a:extLst>
                  <a:ext uri="{FF2B5EF4-FFF2-40B4-BE49-F238E27FC236}">
                    <a16:creationId xmlns:a16="http://schemas.microsoft.com/office/drawing/2014/main" id="{B112B641-E9C6-982D-1ACC-66FEDDE16502}"/>
                  </a:ext>
                </a:extLst>
              </p:cNvPr>
              <p:cNvSpPr txBox="1"/>
              <p:nvPr/>
            </p:nvSpPr>
            <p:spPr bwMode="auto">
              <a:xfrm>
                <a:off x="3830913" y="4410114"/>
                <a:ext cx="341760" cy="208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31800" name="TextBox 31799">
                <a:extLst>
                  <a:ext uri="{FF2B5EF4-FFF2-40B4-BE49-F238E27FC236}">
                    <a16:creationId xmlns:a16="http://schemas.microsoft.com/office/drawing/2014/main" id="{8A0BD330-D32B-E25F-A7FA-0334A49CB802}"/>
                  </a:ext>
                </a:extLst>
              </p:cNvPr>
              <p:cNvSpPr txBox="1"/>
              <p:nvPr/>
            </p:nvSpPr>
            <p:spPr bwMode="auto">
              <a:xfrm>
                <a:off x="3909460" y="4858888"/>
                <a:ext cx="263213" cy="208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31801" name="TextBox 31800">
                <a:extLst>
                  <a:ext uri="{FF2B5EF4-FFF2-40B4-BE49-F238E27FC236}">
                    <a16:creationId xmlns:a16="http://schemas.microsoft.com/office/drawing/2014/main" id="{16E845E7-5FCE-D417-D231-8D13FD89376C}"/>
                  </a:ext>
                </a:extLst>
              </p:cNvPr>
              <p:cNvSpPr txBox="1"/>
              <p:nvPr/>
            </p:nvSpPr>
            <p:spPr bwMode="auto">
              <a:xfrm>
                <a:off x="3752365" y="2608644"/>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grpSp>
        <p:sp>
          <p:nvSpPr>
            <p:cNvPr id="31776" name="TextBox 31775">
              <a:extLst>
                <a:ext uri="{FF2B5EF4-FFF2-40B4-BE49-F238E27FC236}">
                  <a16:creationId xmlns:a16="http://schemas.microsoft.com/office/drawing/2014/main" id="{6A1602AA-DBF2-AFF6-CC90-3F47808ABC25}"/>
                </a:ext>
              </a:extLst>
            </p:cNvPr>
            <p:cNvSpPr txBox="1"/>
            <p:nvPr/>
          </p:nvSpPr>
          <p:spPr bwMode="auto">
            <a:xfrm>
              <a:off x="5113463" y="5208486"/>
              <a:ext cx="4347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Wk</a:t>
              </a:r>
            </a:p>
          </p:txBody>
        </p:sp>
        <p:grpSp>
          <p:nvGrpSpPr>
            <p:cNvPr id="31777" name="Group 31776">
              <a:extLst>
                <a:ext uri="{FF2B5EF4-FFF2-40B4-BE49-F238E27FC236}">
                  <a16:creationId xmlns:a16="http://schemas.microsoft.com/office/drawing/2014/main" id="{E4FBF6DD-697E-C649-D66B-D4FFFF2A84FE}"/>
                </a:ext>
              </a:extLst>
            </p:cNvPr>
            <p:cNvGrpSpPr/>
            <p:nvPr/>
          </p:nvGrpSpPr>
          <p:grpSpPr>
            <a:xfrm>
              <a:off x="4189281" y="4986428"/>
              <a:ext cx="2279792" cy="312015"/>
              <a:chOff x="4189281" y="4986428"/>
              <a:chExt cx="2279792" cy="312015"/>
            </a:xfrm>
          </p:grpSpPr>
          <p:grpSp>
            <p:nvGrpSpPr>
              <p:cNvPr id="31779" name="Group 31778">
                <a:extLst>
                  <a:ext uri="{FF2B5EF4-FFF2-40B4-BE49-F238E27FC236}">
                    <a16:creationId xmlns:a16="http://schemas.microsoft.com/office/drawing/2014/main" id="{5BC02109-8C61-9782-96EC-2EF45CD17403}"/>
                  </a:ext>
                </a:extLst>
              </p:cNvPr>
              <p:cNvGrpSpPr/>
              <p:nvPr/>
            </p:nvGrpSpPr>
            <p:grpSpPr>
              <a:xfrm>
                <a:off x="4415348" y="4986428"/>
                <a:ext cx="1827196" cy="91440"/>
                <a:chOff x="4415348" y="4813168"/>
                <a:chExt cx="1827196" cy="91440"/>
              </a:xfrm>
            </p:grpSpPr>
            <p:cxnSp>
              <p:nvCxnSpPr>
                <p:cNvPr id="31788" name="Straight Connector 31787">
                  <a:extLst>
                    <a:ext uri="{FF2B5EF4-FFF2-40B4-BE49-F238E27FC236}">
                      <a16:creationId xmlns:a16="http://schemas.microsoft.com/office/drawing/2014/main" id="{0DB2995F-B806-0664-B8CF-FDAB30397965}"/>
                    </a:ext>
                  </a:extLst>
                </p:cNvPr>
                <p:cNvCxnSpPr>
                  <a:cxnSpLocks/>
                </p:cNvCxnSpPr>
                <p:nvPr/>
              </p:nvCxnSpPr>
              <p:spPr bwMode="auto">
                <a:xfrm rot="16200000">
                  <a:off x="4369628" y="485888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789" name="Straight Connector 31788">
                  <a:extLst>
                    <a:ext uri="{FF2B5EF4-FFF2-40B4-BE49-F238E27FC236}">
                      <a16:creationId xmlns:a16="http://schemas.microsoft.com/office/drawing/2014/main" id="{44811799-B961-BD85-41E5-0EF8049B37E0}"/>
                    </a:ext>
                  </a:extLst>
                </p:cNvPr>
                <p:cNvCxnSpPr>
                  <a:cxnSpLocks/>
                </p:cNvCxnSpPr>
                <p:nvPr/>
              </p:nvCxnSpPr>
              <p:spPr bwMode="auto">
                <a:xfrm rot="16200000">
                  <a:off x="4630656" y="485888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790" name="Straight Connector 31789">
                  <a:extLst>
                    <a:ext uri="{FF2B5EF4-FFF2-40B4-BE49-F238E27FC236}">
                      <a16:creationId xmlns:a16="http://schemas.microsoft.com/office/drawing/2014/main" id="{EEE5344A-DF89-4A5C-E33D-350B33717CEC}"/>
                    </a:ext>
                  </a:extLst>
                </p:cNvPr>
                <p:cNvCxnSpPr>
                  <a:cxnSpLocks/>
                </p:cNvCxnSpPr>
                <p:nvPr/>
              </p:nvCxnSpPr>
              <p:spPr bwMode="auto">
                <a:xfrm rot="16200000">
                  <a:off x="4891684" y="485888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791" name="Straight Connector 31790">
                  <a:extLst>
                    <a:ext uri="{FF2B5EF4-FFF2-40B4-BE49-F238E27FC236}">
                      <a16:creationId xmlns:a16="http://schemas.microsoft.com/office/drawing/2014/main" id="{92F1FC37-971D-AB6B-860A-36C8A25709C0}"/>
                    </a:ext>
                  </a:extLst>
                </p:cNvPr>
                <p:cNvCxnSpPr>
                  <a:cxnSpLocks/>
                </p:cNvCxnSpPr>
                <p:nvPr/>
              </p:nvCxnSpPr>
              <p:spPr bwMode="auto">
                <a:xfrm rot="16200000">
                  <a:off x="5152712" y="485888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792" name="Straight Connector 31791">
                  <a:extLst>
                    <a:ext uri="{FF2B5EF4-FFF2-40B4-BE49-F238E27FC236}">
                      <a16:creationId xmlns:a16="http://schemas.microsoft.com/office/drawing/2014/main" id="{51602372-4A4E-81DA-21FB-11CE6A8FF891}"/>
                    </a:ext>
                  </a:extLst>
                </p:cNvPr>
                <p:cNvCxnSpPr>
                  <a:cxnSpLocks/>
                </p:cNvCxnSpPr>
                <p:nvPr/>
              </p:nvCxnSpPr>
              <p:spPr bwMode="auto">
                <a:xfrm rot="16200000">
                  <a:off x="5413740" y="485888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793" name="Straight Connector 31792">
                  <a:extLst>
                    <a:ext uri="{FF2B5EF4-FFF2-40B4-BE49-F238E27FC236}">
                      <a16:creationId xmlns:a16="http://schemas.microsoft.com/office/drawing/2014/main" id="{EBE2B718-769E-3C17-BD4E-EE92F44C5088}"/>
                    </a:ext>
                  </a:extLst>
                </p:cNvPr>
                <p:cNvCxnSpPr>
                  <a:cxnSpLocks/>
                </p:cNvCxnSpPr>
                <p:nvPr/>
              </p:nvCxnSpPr>
              <p:spPr bwMode="auto">
                <a:xfrm rot="16200000">
                  <a:off x="5674768" y="485888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794" name="Straight Connector 31793">
                  <a:extLst>
                    <a:ext uri="{FF2B5EF4-FFF2-40B4-BE49-F238E27FC236}">
                      <a16:creationId xmlns:a16="http://schemas.microsoft.com/office/drawing/2014/main" id="{7EA909AC-4833-EA09-51A4-72C276E55C09}"/>
                    </a:ext>
                  </a:extLst>
                </p:cNvPr>
                <p:cNvCxnSpPr>
                  <a:cxnSpLocks/>
                </p:cNvCxnSpPr>
                <p:nvPr/>
              </p:nvCxnSpPr>
              <p:spPr bwMode="auto">
                <a:xfrm rot="16200000">
                  <a:off x="5935796" y="485888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795" name="Straight Connector 31794">
                  <a:extLst>
                    <a:ext uri="{FF2B5EF4-FFF2-40B4-BE49-F238E27FC236}">
                      <a16:creationId xmlns:a16="http://schemas.microsoft.com/office/drawing/2014/main" id="{3265C17D-F2E8-6C7B-7546-F4B315F0AE7C}"/>
                    </a:ext>
                  </a:extLst>
                </p:cNvPr>
                <p:cNvCxnSpPr>
                  <a:cxnSpLocks/>
                </p:cNvCxnSpPr>
                <p:nvPr/>
              </p:nvCxnSpPr>
              <p:spPr bwMode="auto">
                <a:xfrm rot="16200000">
                  <a:off x="6196824" y="4858888"/>
                  <a:ext cx="91440" cy="0"/>
                </a:xfrm>
                <a:prstGeom prst="line">
                  <a:avLst/>
                </a:prstGeom>
                <a:noFill/>
                <a:ln w="28575" cap="flat" cmpd="sng" algn="ctr">
                  <a:solidFill>
                    <a:schemeClr val="bg1"/>
                  </a:solidFill>
                  <a:prstDash val="solid"/>
                  <a:round/>
                  <a:headEnd type="none" w="med" len="med"/>
                  <a:tailEnd type="none" w="med" len="med"/>
                </a:ln>
                <a:effectLst/>
              </p:spPr>
            </p:cxnSp>
          </p:grpSp>
          <p:sp>
            <p:nvSpPr>
              <p:cNvPr id="31780" name="TextBox 31779">
                <a:extLst>
                  <a:ext uri="{FF2B5EF4-FFF2-40B4-BE49-F238E27FC236}">
                    <a16:creationId xmlns:a16="http://schemas.microsoft.com/office/drawing/2014/main" id="{5326FDEE-6250-E278-8809-D50D2AFC05DE}"/>
                  </a:ext>
                </a:extLst>
              </p:cNvPr>
              <p:cNvSpPr txBox="1"/>
              <p:nvPr/>
            </p:nvSpPr>
            <p:spPr bwMode="auto">
              <a:xfrm>
                <a:off x="4189281" y="5021444"/>
                <a:ext cx="4521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28</a:t>
                </a:r>
              </a:p>
            </p:txBody>
          </p:sp>
          <p:sp>
            <p:nvSpPr>
              <p:cNvPr id="31781" name="TextBox 31780">
                <a:extLst>
                  <a:ext uri="{FF2B5EF4-FFF2-40B4-BE49-F238E27FC236}">
                    <a16:creationId xmlns:a16="http://schemas.microsoft.com/office/drawing/2014/main" id="{BB0D70FD-5CB6-54CE-F068-E6ECBE01A5E6}"/>
                  </a:ext>
                </a:extLst>
              </p:cNvPr>
              <p:cNvSpPr txBox="1"/>
              <p:nvPr/>
            </p:nvSpPr>
            <p:spPr bwMode="auto">
              <a:xfrm>
                <a:off x="4450309" y="5021444"/>
                <a:ext cx="4521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31782" name="TextBox 31781">
                <a:extLst>
                  <a:ext uri="{FF2B5EF4-FFF2-40B4-BE49-F238E27FC236}">
                    <a16:creationId xmlns:a16="http://schemas.microsoft.com/office/drawing/2014/main" id="{8D82DBCB-9EA8-C159-09FB-E3396AE19B9D}"/>
                  </a:ext>
                </a:extLst>
              </p:cNvPr>
              <p:cNvSpPr txBox="1"/>
              <p:nvPr/>
            </p:nvSpPr>
            <p:spPr bwMode="auto">
              <a:xfrm>
                <a:off x="4711800" y="5021444"/>
                <a:ext cx="4521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32</a:t>
                </a:r>
              </a:p>
            </p:txBody>
          </p:sp>
          <p:sp>
            <p:nvSpPr>
              <p:cNvPr id="31783" name="TextBox 31782">
                <a:extLst>
                  <a:ext uri="{FF2B5EF4-FFF2-40B4-BE49-F238E27FC236}">
                    <a16:creationId xmlns:a16="http://schemas.microsoft.com/office/drawing/2014/main" id="{BB8187EF-F05D-98EB-6C11-A41547D2D6CA}"/>
                  </a:ext>
                </a:extLst>
              </p:cNvPr>
              <p:cNvSpPr txBox="1"/>
              <p:nvPr/>
            </p:nvSpPr>
            <p:spPr bwMode="auto">
              <a:xfrm>
                <a:off x="4968803" y="5021443"/>
                <a:ext cx="4521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34</a:t>
                </a:r>
              </a:p>
            </p:txBody>
          </p:sp>
          <p:sp>
            <p:nvSpPr>
              <p:cNvPr id="31784" name="TextBox 31783">
                <a:extLst>
                  <a:ext uri="{FF2B5EF4-FFF2-40B4-BE49-F238E27FC236}">
                    <a16:creationId xmlns:a16="http://schemas.microsoft.com/office/drawing/2014/main" id="{92A63142-51CA-653A-E181-B27C6744D0BD}"/>
                  </a:ext>
                </a:extLst>
              </p:cNvPr>
              <p:cNvSpPr txBox="1"/>
              <p:nvPr/>
            </p:nvSpPr>
            <p:spPr bwMode="auto">
              <a:xfrm>
                <a:off x="5233393" y="5021444"/>
                <a:ext cx="4521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31785" name="TextBox 31784">
                <a:extLst>
                  <a:ext uri="{FF2B5EF4-FFF2-40B4-BE49-F238E27FC236}">
                    <a16:creationId xmlns:a16="http://schemas.microsoft.com/office/drawing/2014/main" id="{883965AE-77E7-C90B-E512-8BA4A6AF26B9}"/>
                  </a:ext>
                </a:extLst>
              </p:cNvPr>
              <p:cNvSpPr txBox="1"/>
              <p:nvPr/>
            </p:nvSpPr>
            <p:spPr bwMode="auto">
              <a:xfrm>
                <a:off x="5494421" y="5021444"/>
                <a:ext cx="4521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38</a:t>
                </a:r>
              </a:p>
            </p:txBody>
          </p:sp>
          <p:sp>
            <p:nvSpPr>
              <p:cNvPr id="31786" name="TextBox 31785">
                <a:extLst>
                  <a:ext uri="{FF2B5EF4-FFF2-40B4-BE49-F238E27FC236}">
                    <a16:creationId xmlns:a16="http://schemas.microsoft.com/office/drawing/2014/main" id="{59E653BE-18CB-7408-8182-2FBA9B2D1663}"/>
                  </a:ext>
                </a:extLst>
              </p:cNvPr>
              <p:cNvSpPr txBox="1"/>
              <p:nvPr/>
            </p:nvSpPr>
            <p:spPr bwMode="auto">
              <a:xfrm>
                <a:off x="5755912" y="5021444"/>
                <a:ext cx="4521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31787" name="TextBox 31786">
                <a:extLst>
                  <a:ext uri="{FF2B5EF4-FFF2-40B4-BE49-F238E27FC236}">
                    <a16:creationId xmlns:a16="http://schemas.microsoft.com/office/drawing/2014/main" id="{B9814AF7-8B19-D59A-D73F-D9B37A2294D1}"/>
                  </a:ext>
                </a:extLst>
              </p:cNvPr>
              <p:cNvSpPr txBox="1"/>
              <p:nvPr/>
            </p:nvSpPr>
            <p:spPr bwMode="auto">
              <a:xfrm>
                <a:off x="6016940" y="5021444"/>
                <a:ext cx="4521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42</a:t>
                </a:r>
              </a:p>
            </p:txBody>
          </p:sp>
        </p:grpSp>
        <p:cxnSp>
          <p:nvCxnSpPr>
            <p:cNvPr id="31778" name="Straight Connector 31777">
              <a:extLst>
                <a:ext uri="{FF2B5EF4-FFF2-40B4-BE49-F238E27FC236}">
                  <a16:creationId xmlns:a16="http://schemas.microsoft.com/office/drawing/2014/main" id="{0F0095A4-B54A-EA55-DDFD-07C6773051E0}"/>
                </a:ext>
              </a:extLst>
            </p:cNvPr>
            <p:cNvCxnSpPr/>
            <p:nvPr/>
          </p:nvCxnSpPr>
          <p:spPr bwMode="auto">
            <a:xfrm>
              <a:off x="4415348" y="3854456"/>
              <a:ext cx="1827196" cy="0"/>
            </a:xfrm>
            <a:prstGeom prst="line">
              <a:avLst/>
            </a:prstGeom>
            <a:noFill/>
            <a:ln w="28575" cap="flat" cmpd="sng" algn="ctr">
              <a:solidFill>
                <a:schemeClr val="tx1">
                  <a:lumMod val="50000"/>
                </a:schemeClr>
              </a:solidFill>
              <a:prstDash val="sysDash"/>
              <a:round/>
              <a:headEnd type="none" w="med" len="med"/>
              <a:tailEnd type="none" w="med" len="med"/>
            </a:ln>
            <a:effectLst/>
          </p:spPr>
        </p:cxnSp>
      </p:grpSp>
      <p:grpSp>
        <p:nvGrpSpPr>
          <p:cNvPr id="31808" name="Group 31807">
            <a:extLst>
              <a:ext uri="{FF2B5EF4-FFF2-40B4-BE49-F238E27FC236}">
                <a16:creationId xmlns:a16="http://schemas.microsoft.com/office/drawing/2014/main" id="{1532DC23-D4FB-7560-E908-1FD8F4305824}"/>
              </a:ext>
            </a:extLst>
          </p:cNvPr>
          <p:cNvGrpSpPr/>
          <p:nvPr/>
        </p:nvGrpSpPr>
        <p:grpSpPr>
          <a:xfrm>
            <a:off x="7472545" y="2945260"/>
            <a:ext cx="1156240" cy="416231"/>
            <a:chOff x="7470005" y="2659840"/>
            <a:chExt cx="1156240" cy="416231"/>
          </a:xfrm>
        </p:grpSpPr>
        <p:grpSp>
          <p:nvGrpSpPr>
            <p:cNvPr id="31809" name="Group 31808">
              <a:extLst>
                <a:ext uri="{FF2B5EF4-FFF2-40B4-BE49-F238E27FC236}">
                  <a16:creationId xmlns:a16="http://schemas.microsoft.com/office/drawing/2014/main" id="{AF7F568B-7A30-1F5B-7A71-E3E7108D8AC6}"/>
                </a:ext>
              </a:extLst>
            </p:cNvPr>
            <p:cNvGrpSpPr/>
            <p:nvPr/>
          </p:nvGrpSpPr>
          <p:grpSpPr>
            <a:xfrm>
              <a:off x="8495067" y="2878713"/>
              <a:ext cx="131178" cy="197358"/>
              <a:chOff x="5971172" y="3271663"/>
              <a:chExt cx="131178" cy="197358"/>
            </a:xfrm>
          </p:grpSpPr>
          <p:cxnSp>
            <p:nvCxnSpPr>
              <p:cNvPr id="31812" name="Straight Connector 31811">
                <a:extLst>
                  <a:ext uri="{FF2B5EF4-FFF2-40B4-BE49-F238E27FC236}">
                    <a16:creationId xmlns:a16="http://schemas.microsoft.com/office/drawing/2014/main" id="{BB5C0C34-F7FE-95E4-2C1F-273AF2B79F3A}"/>
                  </a:ext>
                </a:extLst>
              </p:cNvPr>
              <p:cNvCxnSpPr/>
              <p:nvPr/>
            </p:nvCxnSpPr>
            <p:spPr bwMode="auto">
              <a:xfrm>
                <a:off x="5971172" y="3271663"/>
                <a:ext cx="0" cy="64008"/>
              </a:xfrm>
              <a:prstGeom prst="line">
                <a:avLst/>
              </a:prstGeom>
              <a:noFill/>
              <a:ln w="19050" cap="flat" cmpd="sng" algn="ctr">
                <a:solidFill>
                  <a:srgbClr val="015873"/>
                </a:solidFill>
                <a:prstDash val="solid"/>
                <a:round/>
                <a:headEnd type="none" w="med" len="med"/>
                <a:tailEnd type="none" w="med" len="med"/>
              </a:ln>
              <a:effectLst/>
            </p:spPr>
          </p:cxnSp>
          <p:cxnSp>
            <p:nvCxnSpPr>
              <p:cNvPr id="31813" name="Straight Connector 31812">
                <a:extLst>
                  <a:ext uri="{FF2B5EF4-FFF2-40B4-BE49-F238E27FC236}">
                    <a16:creationId xmlns:a16="http://schemas.microsoft.com/office/drawing/2014/main" id="{9E2A5306-5CCC-3520-1A91-9A3A25FF4A90}"/>
                  </a:ext>
                </a:extLst>
              </p:cNvPr>
              <p:cNvCxnSpPr/>
              <p:nvPr/>
            </p:nvCxnSpPr>
            <p:spPr bwMode="auto">
              <a:xfrm>
                <a:off x="6080125" y="3405013"/>
                <a:ext cx="0" cy="64008"/>
              </a:xfrm>
              <a:prstGeom prst="line">
                <a:avLst/>
              </a:prstGeom>
              <a:noFill/>
              <a:ln w="19050" cap="flat" cmpd="sng" algn="ctr">
                <a:solidFill>
                  <a:srgbClr val="015873"/>
                </a:solidFill>
                <a:prstDash val="solid"/>
                <a:round/>
                <a:headEnd type="none" w="med" len="med"/>
                <a:tailEnd type="none" w="med" len="med"/>
              </a:ln>
              <a:effectLst/>
            </p:spPr>
          </p:cxnSp>
          <p:cxnSp>
            <p:nvCxnSpPr>
              <p:cNvPr id="31814" name="Straight Connector 31813">
                <a:extLst>
                  <a:ext uri="{FF2B5EF4-FFF2-40B4-BE49-F238E27FC236}">
                    <a16:creationId xmlns:a16="http://schemas.microsoft.com/office/drawing/2014/main" id="{43441C87-F051-91D9-4968-7277B7E1E4DC}"/>
                  </a:ext>
                </a:extLst>
              </p:cNvPr>
              <p:cNvCxnSpPr/>
              <p:nvPr/>
            </p:nvCxnSpPr>
            <p:spPr bwMode="auto">
              <a:xfrm>
                <a:off x="6102350" y="3405013"/>
                <a:ext cx="0" cy="64008"/>
              </a:xfrm>
              <a:prstGeom prst="line">
                <a:avLst/>
              </a:prstGeom>
              <a:noFill/>
              <a:ln w="19050" cap="flat" cmpd="sng" algn="ctr">
                <a:solidFill>
                  <a:srgbClr val="015873"/>
                </a:solidFill>
                <a:prstDash val="solid"/>
                <a:round/>
                <a:headEnd type="none" w="med" len="med"/>
                <a:tailEnd type="none" w="med" len="med"/>
              </a:ln>
              <a:effectLst/>
            </p:spPr>
          </p:cxnSp>
        </p:grpSp>
        <p:cxnSp>
          <p:nvCxnSpPr>
            <p:cNvPr id="31810" name="Straight Connector 31809">
              <a:extLst>
                <a:ext uri="{FF2B5EF4-FFF2-40B4-BE49-F238E27FC236}">
                  <a16:creationId xmlns:a16="http://schemas.microsoft.com/office/drawing/2014/main" id="{AC9D2AB9-CE61-1DF4-7DC9-50C88D35EAB8}"/>
                </a:ext>
              </a:extLst>
            </p:cNvPr>
            <p:cNvCxnSpPr>
              <a:cxnSpLocks/>
            </p:cNvCxnSpPr>
            <p:nvPr/>
          </p:nvCxnSpPr>
          <p:spPr bwMode="auto">
            <a:xfrm>
              <a:off x="7470005" y="2659840"/>
              <a:ext cx="0" cy="64008"/>
            </a:xfrm>
            <a:prstGeom prst="line">
              <a:avLst/>
            </a:prstGeom>
            <a:noFill/>
            <a:ln w="19050" cap="flat" cmpd="sng" algn="ctr">
              <a:solidFill>
                <a:srgbClr val="015873"/>
              </a:solidFill>
              <a:prstDash val="solid"/>
              <a:round/>
              <a:headEnd type="none" w="med" len="med"/>
              <a:tailEnd type="none" w="med" len="med"/>
            </a:ln>
            <a:effectLst/>
          </p:spPr>
        </p:cxnSp>
        <p:cxnSp>
          <p:nvCxnSpPr>
            <p:cNvPr id="31811" name="Straight Connector 31810">
              <a:extLst>
                <a:ext uri="{FF2B5EF4-FFF2-40B4-BE49-F238E27FC236}">
                  <a16:creationId xmlns:a16="http://schemas.microsoft.com/office/drawing/2014/main" id="{6D835C56-8F75-7BE8-CA60-E90FB65E155C}"/>
                </a:ext>
              </a:extLst>
            </p:cNvPr>
            <p:cNvCxnSpPr>
              <a:cxnSpLocks/>
            </p:cNvCxnSpPr>
            <p:nvPr/>
          </p:nvCxnSpPr>
          <p:spPr bwMode="auto">
            <a:xfrm>
              <a:off x="7881025" y="2659840"/>
              <a:ext cx="0" cy="64008"/>
            </a:xfrm>
            <a:prstGeom prst="line">
              <a:avLst/>
            </a:prstGeom>
            <a:noFill/>
            <a:ln w="19050" cap="flat" cmpd="sng" algn="ctr">
              <a:solidFill>
                <a:srgbClr val="015873"/>
              </a:solidFill>
              <a:prstDash val="solid"/>
              <a:round/>
              <a:headEnd type="none" w="med" len="med"/>
              <a:tailEnd type="none" w="med" len="med"/>
            </a:ln>
            <a:effectLst/>
          </p:spPr>
        </p:cxnSp>
      </p:grpSp>
      <p:grpSp>
        <p:nvGrpSpPr>
          <p:cNvPr id="31815" name="Group 31814">
            <a:extLst>
              <a:ext uri="{FF2B5EF4-FFF2-40B4-BE49-F238E27FC236}">
                <a16:creationId xmlns:a16="http://schemas.microsoft.com/office/drawing/2014/main" id="{11B1F5CE-EFCB-4F56-B25F-F166CDDE708D}"/>
              </a:ext>
            </a:extLst>
          </p:cNvPr>
          <p:cNvGrpSpPr/>
          <p:nvPr/>
        </p:nvGrpSpPr>
        <p:grpSpPr>
          <a:xfrm>
            <a:off x="7447145" y="3036665"/>
            <a:ext cx="1090841" cy="1510126"/>
            <a:chOff x="7450955" y="2751245"/>
            <a:chExt cx="1090841" cy="1510126"/>
          </a:xfrm>
        </p:grpSpPr>
        <p:grpSp>
          <p:nvGrpSpPr>
            <p:cNvPr id="31816" name="Group 31815">
              <a:extLst>
                <a:ext uri="{FF2B5EF4-FFF2-40B4-BE49-F238E27FC236}">
                  <a16:creationId xmlns:a16="http://schemas.microsoft.com/office/drawing/2014/main" id="{738B663A-6BCE-E48C-E37B-BDF9626C2F3F}"/>
                </a:ext>
              </a:extLst>
            </p:cNvPr>
            <p:cNvGrpSpPr/>
            <p:nvPr/>
          </p:nvGrpSpPr>
          <p:grpSpPr>
            <a:xfrm>
              <a:off x="8519185" y="4197363"/>
              <a:ext cx="22611" cy="64008"/>
              <a:chOff x="5993397" y="4468295"/>
              <a:chExt cx="22611" cy="64008"/>
            </a:xfrm>
          </p:grpSpPr>
          <p:cxnSp>
            <p:nvCxnSpPr>
              <p:cNvPr id="31819" name="Straight Connector 31818">
                <a:extLst>
                  <a:ext uri="{FF2B5EF4-FFF2-40B4-BE49-F238E27FC236}">
                    <a16:creationId xmlns:a16="http://schemas.microsoft.com/office/drawing/2014/main" id="{3795ED81-6F65-9450-AB92-7DFE9E80538A}"/>
                  </a:ext>
                </a:extLst>
              </p:cNvPr>
              <p:cNvCxnSpPr/>
              <p:nvPr/>
            </p:nvCxnSpPr>
            <p:spPr bwMode="auto">
              <a:xfrm>
                <a:off x="5993397" y="4468295"/>
                <a:ext cx="0" cy="64008"/>
              </a:xfrm>
              <a:prstGeom prst="line">
                <a:avLst/>
              </a:prstGeom>
              <a:noFill/>
              <a:ln w="19050" cap="flat" cmpd="sng" algn="ctr">
                <a:solidFill>
                  <a:srgbClr val="E1471D"/>
                </a:solidFill>
                <a:prstDash val="solid"/>
                <a:round/>
                <a:headEnd type="none" w="med" len="med"/>
                <a:tailEnd type="none" w="med" len="med"/>
              </a:ln>
              <a:effectLst/>
            </p:spPr>
          </p:cxnSp>
          <p:cxnSp>
            <p:nvCxnSpPr>
              <p:cNvPr id="31820" name="Straight Connector 31819">
                <a:extLst>
                  <a:ext uri="{FF2B5EF4-FFF2-40B4-BE49-F238E27FC236}">
                    <a16:creationId xmlns:a16="http://schemas.microsoft.com/office/drawing/2014/main" id="{DAB946F5-8D91-BBE1-ADCA-77DE0BB06A68}"/>
                  </a:ext>
                </a:extLst>
              </p:cNvPr>
              <p:cNvCxnSpPr/>
              <p:nvPr/>
            </p:nvCxnSpPr>
            <p:spPr bwMode="auto">
              <a:xfrm>
                <a:off x="6016008" y="4468295"/>
                <a:ext cx="0" cy="64008"/>
              </a:xfrm>
              <a:prstGeom prst="line">
                <a:avLst/>
              </a:prstGeom>
              <a:noFill/>
              <a:ln w="19050" cap="flat" cmpd="sng" algn="ctr">
                <a:solidFill>
                  <a:srgbClr val="E1471D"/>
                </a:solidFill>
                <a:prstDash val="solid"/>
                <a:round/>
                <a:headEnd type="none" w="med" len="med"/>
                <a:tailEnd type="none" w="med" len="med"/>
              </a:ln>
              <a:effectLst/>
            </p:spPr>
          </p:cxnSp>
        </p:grpSp>
        <p:cxnSp>
          <p:nvCxnSpPr>
            <p:cNvPr id="31817" name="Straight Connector 31816">
              <a:extLst>
                <a:ext uri="{FF2B5EF4-FFF2-40B4-BE49-F238E27FC236}">
                  <a16:creationId xmlns:a16="http://schemas.microsoft.com/office/drawing/2014/main" id="{54DBED9C-C9F3-656B-B72B-63313B3CB688}"/>
                </a:ext>
              </a:extLst>
            </p:cNvPr>
            <p:cNvCxnSpPr/>
            <p:nvPr/>
          </p:nvCxnSpPr>
          <p:spPr bwMode="auto">
            <a:xfrm>
              <a:off x="8018123" y="4050988"/>
              <a:ext cx="0" cy="64008"/>
            </a:xfrm>
            <a:prstGeom prst="line">
              <a:avLst/>
            </a:prstGeom>
            <a:noFill/>
            <a:ln w="19050" cap="flat" cmpd="sng" algn="ctr">
              <a:solidFill>
                <a:srgbClr val="E1471D"/>
              </a:solidFill>
              <a:prstDash val="solid"/>
              <a:round/>
              <a:headEnd type="none" w="med" len="med"/>
              <a:tailEnd type="none" w="med" len="med"/>
            </a:ln>
            <a:effectLst/>
          </p:spPr>
        </p:cxnSp>
        <p:cxnSp>
          <p:nvCxnSpPr>
            <p:cNvPr id="31818" name="Straight Connector 31817">
              <a:extLst>
                <a:ext uri="{FF2B5EF4-FFF2-40B4-BE49-F238E27FC236}">
                  <a16:creationId xmlns:a16="http://schemas.microsoft.com/office/drawing/2014/main" id="{20E490D9-3129-5029-E6E0-010751967784}"/>
                </a:ext>
              </a:extLst>
            </p:cNvPr>
            <p:cNvCxnSpPr/>
            <p:nvPr/>
          </p:nvCxnSpPr>
          <p:spPr bwMode="auto">
            <a:xfrm>
              <a:off x="7450955" y="2751245"/>
              <a:ext cx="0" cy="64008"/>
            </a:xfrm>
            <a:prstGeom prst="line">
              <a:avLst/>
            </a:prstGeom>
            <a:noFill/>
            <a:ln w="19050" cap="flat" cmpd="sng" algn="ctr">
              <a:solidFill>
                <a:srgbClr val="E1471D"/>
              </a:solidFill>
              <a:prstDash val="solid"/>
              <a:round/>
              <a:headEnd type="none" w="med" len="med"/>
              <a:tailEnd type="none" w="med" len="med"/>
            </a:ln>
            <a:effectLst/>
          </p:spPr>
        </p:cxnSp>
      </p:grpSp>
      <p:sp>
        <p:nvSpPr>
          <p:cNvPr id="31821" name="Freeform 190">
            <a:extLst>
              <a:ext uri="{FF2B5EF4-FFF2-40B4-BE49-F238E27FC236}">
                <a16:creationId xmlns:a16="http://schemas.microsoft.com/office/drawing/2014/main" id="{6DBD75F0-655E-B587-2F6E-FA8FB7B413BB}"/>
              </a:ext>
            </a:extLst>
          </p:cNvPr>
          <p:cNvSpPr/>
          <p:nvPr/>
        </p:nvSpPr>
        <p:spPr bwMode="auto">
          <a:xfrm>
            <a:off x="6978016" y="2996870"/>
            <a:ext cx="1652216" cy="346075"/>
          </a:xfrm>
          <a:custGeom>
            <a:avLst/>
            <a:gdLst>
              <a:gd name="connsiteX0" fmla="*/ 0 w 1692275"/>
              <a:gd name="connsiteY0" fmla="*/ 0 h 346075"/>
              <a:gd name="connsiteX1" fmla="*/ 1057275 w 1692275"/>
              <a:gd name="connsiteY1" fmla="*/ 0 h 346075"/>
              <a:gd name="connsiteX2" fmla="*/ 1057275 w 1692275"/>
              <a:gd name="connsiteY2" fmla="*/ 107950 h 346075"/>
              <a:gd name="connsiteX3" fmla="*/ 1130300 w 1692275"/>
              <a:gd name="connsiteY3" fmla="*/ 107950 h 346075"/>
              <a:gd name="connsiteX4" fmla="*/ 1130300 w 1692275"/>
              <a:gd name="connsiteY4" fmla="*/ 219075 h 346075"/>
              <a:gd name="connsiteX5" fmla="*/ 1577975 w 1692275"/>
              <a:gd name="connsiteY5" fmla="*/ 219075 h 346075"/>
              <a:gd name="connsiteX6" fmla="*/ 1577975 w 1692275"/>
              <a:gd name="connsiteY6" fmla="*/ 346075 h 346075"/>
              <a:gd name="connsiteX7" fmla="*/ 1692275 w 1692275"/>
              <a:gd name="connsiteY7" fmla="*/ 346075 h 346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692275" h="346075">
                <a:moveTo>
                  <a:pt x="0" y="0"/>
                </a:moveTo>
                <a:lnTo>
                  <a:pt x="1057275" y="0"/>
                </a:lnTo>
                <a:lnTo>
                  <a:pt x="1057275" y="107950"/>
                </a:lnTo>
                <a:lnTo>
                  <a:pt x="1130300" y="107950"/>
                </a:lnTo>
                <a:lnTo>
                  <a:pt x="1130300" y="219075"/>
                </a:lnTo>
                <a:lnTo>
                  <a:pt x="1577975" y="219075"/>
                </a:lnTo>
                <a:lnTo>
                  <a:pt x="1577975" y="346075"/>
                </a:lnTo>
                <a:lnTo>
                  <a:pt x="1692275" y="346075"/>
                </a:lnTo>
              </a:path>
            </a:pathLst>
          </a:custGeom>
          <a:noFill/>
          <a:ln w="28575">
            <a:solidFill>
              <a:srgbClr val="01587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1822" name="Freeform 191">
            <a:extLst>
              <a:ext uri="{FF2B5EF4-FFF2-40B4-BE49-F238E27FC236}">
                <a16:creationId xmlns:a16="http://schemas.microsoft.com/office/drawing/2014/main" id="{27761859-1476-B5BB-9E18-EEDD44C2F964}"/>
              </a:ext>
            </a:extLst>
          </p:cNvPr>
          <p:cNvSpPr/>
          <p:nvPr/>
        </p:nvSpPr>
        <p:spPr bwMode="auto">
          <a:xfrm>
            <a:off x="6974841" y="2993695"/>
            <a:ext cx="1546860" cy="1539875"/>
          </a:xfrm>
          <a:custGeom>
            <a:avLst/>
            <a:gdLst>
              <a:gd name="connsiteX0" fmla="*/ 0 w 1616075"/>
              <a:gd name="connsiteY0" fmla="*/ 0 h 1539875"/>
              <a:gd name="connsiteX1" fmla="*/ 276225 w 1616075"/>
              <a:gd name="connsiteY1" fmla="*/ 0 h 1539875"/>
              <a:gd name="connsiteX2" fmla="*/ 276225 w 1616075"/>
              <a:gd name="connsiteY2" fmla="*/ 88900 h 1539875"/>
              <a:gd name="connsiteX3" fmla="*/ 539750 w 1616075"/>
              <a:gd name="connsiteY3" fmla="*/ 88900 h 1539875"/>
              <a:gd name="connsiteX4" fmla="*/ 539750 w 1616075"/>
              <a:gd name="connsiteY4" fmla="*/ 631825 h 1539875"/>
              <a:gd name="connsiteX5" fmla="*/ 568325 w 1616075"/>
              <a:gd name="connsiteY5" fmla="*/ 631825 h 1539875"/>
              <a:gd name="connsiteX6" fmla="*/ 568325 w 1616075"/>
              <a:gd name="connsiteY6" fmla="*/ 739775 h 1539875"/>
              <a:gd name="connsiteX7" fmla="*/ 568325 w 1616075"/>
              <a:gd name="connsiteY7" fmla="*/ 739775 h 1539875"/>
              <a:gd name="connsiteX8" fmla="*/ 596900 w 1616075"/>
              <a:gd name="connsiteY8" fmla="*/ 739775 h 1539875"/>
              <a:gd name="connsiteX9" fmla="*/ 596900 w 1616075"/>
              <a:gd name="connsiteY9" fmla="*/ 850900 h 1539875"/>
              <a:gd name="connsiteX10" fmla="*/ 803275 w 1616075"/>
              <a:gd name="connsiteY10" fmla="*/ 850900 h 1539875"/>
              <a:gd name="connsiteX11" fmla="*/ 803275 w 1616075"/>
              <a:gd name="connsiteY11" fmla="*/ 1066800 h 1539875"/>
              <a:gd name="connsiteX12" fmla="*/ 1006475 w 1616075"/>
              <a:gd name="connsiteY12" fmla="*/ 1066800 h 1539875"/>
              <a:gd name="connsiteX13" fmla="*/ 1006475 w 1616075"/>
              <a:gd name="connsiteY13" fmla="*/ 1174750 h 1539875"/>
              <a:gd name="connsiteX14" fmla="*/ 1060450 w 1616075"/>
              <a:gd name="connsiteY14" fmla="*/ 1174750 h 1539875"/>
              <a:gd name="connsiteX15" fmla="*/ 1060450 w 1616075"/>
              <a:gd name="connsiteY15" fmla="*/ 1393825 h 1539875"/>
              <a:gd name="connsiteX16" fmla="*/ 1549400 w 1616075"/>
              <a:gd name="connsiteY16" fmla="*/ 1393825 h 1539875"/>
              <a:gd name="connsiteX17" fmla="*/ 1549400 w 1616075"/>
              <a:gd name="connsiteY17" fmla="*/ 1539875 h 1539875"/>
              <a:gd name="connsiteX18" fmla="*/ 1616075 w 1616075"/>
              <a:gd name="connsiteY18" fmla="*/ 1539875 h 1539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616075" h="1539875">
                <a:moveTo>
                  <a:pt x="0" y="0"/>
                </a:moveTo>
                <a:lnTo>
                  <a:pt x="276225" y="0"/>
                </a:lnTo>
                <a:lnTo>
                  <a:pt x="276225" y="88900"/>
                </a:lnTo>
                <a:lnTo>
                  <a:pt x="539750" y="88900"/>
                </a:lnTo>
                <a:lnTo>
                  <a:pt x="539750" y="631825"/>
                </a:lnTo>
                <a:lnTo>
                  <a:pt x="568325" y="631825"/>
                </a:lnTo>
                <a:lnTo>
                  <a:pt x="568325" y="739775"/>
                </a:lnTo>
                <a:lnTo>
                  <a:pt x="568325" y="739775"/>
                </a:lnTo>
                <a:lnTo>
                  <a:pt x="596900" y="739775"/>
                </a:lnTo>
                <a:lnTo>
                  <a:pt x="596900" y="850900"/>
                </a:lnTo>
                <a:lnTo>
                  <a:pt x="803275" y="850900"/>
                </a:lnTo>
                <a:lnTo>
                  <a:pt x="803275" y="1066800"/>
                </a:lnTo>
                <a:lnTo>
                  <a:pt x="1006475" y="1066800"/>
                </a:lnTo>
                <a:lnTo>
                  <a:pt x="1006475" y="1174750"/>
                </a:lnTo>
                <a:lnTo>
                  <a:pt x="1060450" y="1174750"/>
                </a:lnTo>
                <a:lnTo>
                  <a:pt x="1060450" y="1393825"/>
                </a:lnTo>
                <a:lnTo>
                  <a:pt x="1549400" y="1393825"/>
                </a:lnTo>
                <a:lnTo>
                  <a:pt x="1549400" y="1539875"/>
                </a:lnTo>
                <a:lnTo>
                  <a:pt x="1616075" y="1539875"/>
                </a:lnTo>
              </a:path>
            </a:pathLst>
          </a:custGeom>
          <a:noFill/>
          <a:ln w="28575">
            <a:solidFill>
              <a:srgbClr val="E1471D"/>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1823" name="TextBox 31822">
            <a:extLst>
              <a:ext uri="{FF2B5EF4-FFF2-40B4-BE49-F238E27FC236}">
                <a16:creationId xmlns:a16="http://schemas.microsoft.com/office/drawing/2014/main" id="{61B42B94-005D-A15B-793C-BEE3E3D325B5}"/>
              </a:ext>
            </a:extLst>
          </p:cNvPr>
          <p:cNvSpPr txBox="1"/>
          <p:nvPr/>
        </p:nvSpPr>
        <p:spPr bwMode="auto">
          <a:xfrm>
            <a:off x="9712053" y="2509353"/>
            <a:ext cx="1849866" cy="338554"/>
          </a:xfrm>
          <a:prstGeom prst="rect">
            <a:avLst/>
          </a:prstGeom>
          <a:solidFill>
            <a:schemeClr val="tx1"/>
          </a:solid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n-ea"/>
                <a:cs typeface="+mn-cs"/>
              </a:rPr>
              <a:t>Hct &lt;45%</a:t>
            </a:r>
          </a:p>
        </p:txBody>
      </p:sp>
      <p:grpSp>
        <p:nvGrpSpPr>
          <p:cNvPr id="31824" name="Group 31823">
            <a:extLst>
              <a:ext uri="{FF2B5EF4-FFF2-40B4-BE49-F238E27FC236}">
                <a16:creationId xmlns:a16="http://schemas.microsoft.com/office/drawing/2014/main" id="{872185FF-0A67-3DCD-D52D-B73986F3258E}"/>
              </a:ext>
            </a:extLst>
          </p:cNvPr>
          <p:cNvGrpSpPr/>
          <p:nvPr/>
        </p:nvGrpSpPr>
        <p:grpSpPr>
          <a:xfrm>
            <a:off x="9141380" y="2860389"/>
            <a:ext cx="2647068" cy="2913894"/>
            <a:chOff x="3822005" y="2602369"/>
            <a:chExt cx="2647068" cy="2913894"/>
          </a:xfrm>
        </p:grpSpPr>
        <p:sp>
          <p:nvSpPr>
            <p:cNvPr id="31825" name="Freeform 120">
              <a:extLst>
                <a:ext uri="{FF2B5EF4-FFF2-40B4-BE49-F238E27FC236}">
                  <a16:creationId xmlns:a16="http://schemas.microsoft.com/office/drawing/2014/main" id="{E9A3D85C-0C7B-7E1A-5269-571ADBB909B7}"/>
                </a:ext>
              </a:extLst>
            </p:cNvPr>
            <p:cNvSpPr/>
            <p:nvPr/>
          </p:nvSpPr>
          <p:spPr bwMode="auto">
            <a:xfrm>
              <a:off x="4407107" y="2602369"/>
              <a:ext cx="1963127" cy="2396851"/>
            </a:xfrm>
            <a:custGeom>
              <a:avLst/>
              <a:gdLst>
                <a:gd name="connsiteX0" fmla="*/ 0 w 1798820"/>
                <a:gd name="connsiteY0" fmla="*/ 0 h 2330971"/>
                <a:gd name="connsiteX1" fmla="*/ 0 w 1798820"/>
                <a:gd name="connsiteY1" fmla="*/ 2330971 h 2330971"/>
                <a:gd name="connsiteX2" fmla="*/ 1798820 w 1798820"/>
                <a:gd name="connsiteY2" fmla="*/ 2330971 h 2330971"/>
              </a:gdLst>
              <a:ahLst/>
              <a:cxnLst>
                <a:cxn ang="0">
                  <a:pos x="connsiteX0" y="connsiteY0"/>
                </a:cxn>
                <a:cxn ang="0">
                  <a:pos x="connsiteX1" y="connsiteY1"/>
                </a:cxn>
                <a:cxn ang="0">
                  <a:pos x="connsiteX2" y="connsiteY2"/>
                </a:cxn>
              </a:cxnLst>
              <a:rect l="l" t="t" r="r" b="b"/>
              <a:pathLst>
                <a:path w="1798820" h="2330971">
                  <a:moveTo>
                    <a:pt x="0" y="0"/>
                  </a:moveTo>
                  <a:lnTo>
                    <a:pt x="0" y="2330971"/>
                  </a:lnTo>
                  <a:lnTo>
                    <a:pt x="1798820" y="2330971"/>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1826" name="TextBox 31825">
              <a:extLst>
                <a:ext uri="{FF2B5EF4-FFF2-40B4-BE49-F238E27FC236}">
                  <a16:creationId xmlns:a16="http://schemas.microsoft.com/office/drawing/2014/main" id="{53DA4FDE-1D69-B98C-0089-7F7D9674EE8F}"/>
                </a:ext>
              </a:extLst>
            </p:cNvPr>
            <p:cNvSpPr txBox="1"/>
            <p:nvPr/>
          </p:nvSpPr>
          <p:spPr bwMode="auto">
            <a:xfrm rot="16200000">
              <a:off x="3438952" y="3705943"/>
              <a:ext cx="10738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a:t>
              </a:r>
            </a:p>
          </p:txBody>
        </p:sp>
        <p:grpSp>
          <p:nvGrpSpPr>
            <p:cNvPr id="31827" name="Group 31826">
              <a:extLst>
                <a:ext uri="{FF2B5EF4-FFF2-40B4-BE49-F238E27FC236}">
                  <a16:creationId xmlns:a16="http://schemas.microsoft.com/office/drawing/2014/main" id="{089C4E52-8911-B76D-C07F-9BAA468C77EE}"/>
                </a:ext>
              </a:extLst>
            </p:cNvPr>
            <p:cNvGrpSpPr/>
            <p:nvPr/>
          </p:nvGrpSpPr>
          <p:grpSpPr>
            <a:xfrm>
              <a:off x="4327261" y="2740496"/>
              <a:ext cx="91440" cy="2258724"/>
              <a:chOff x="4310071" y="2740496"/>
              <a:chExt cx="91440" cy="2258724"/>
            </a:xfrm>
          </p:grpSpPr>
          <p:cxnSp>
            <p:nvCxnSpPr>
              <p:cNvPr id="31855" name="Straight Connector 31854">
                <a:extLst>
                  <a:ext uri="{FF2B5EF4-FFF2-40B4-BE49-F238E27FC236}">
                    <a16:creationId xmlns:a16="http://schemas.microsoft.com/office/drawing/2014/main" id="{FDAF26D4-A161-D8F9-FD96-1007429DBA96}"/>
                  </a:ext>
                </a:extLst>
              </p:cNvPr>
              <p:cNvCxnSpPr>
                <a:cxnSpLocks/>
              </p:cNvCxnSpPr>
              <p:nvPr/>
            </p:nvCxnSpPr>
            <p:spPr bwMode="auto">
              <a:xfrm>
                <a:off x="4310071" y="274049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856" name="Straight Connector 31855">
                <a:extLst>
                  <a:ext uri="{FF2B5EF4-FFF2-40B4-BE49-F238E27FC236}">
                    <a16:creationId xmlns:a16="http://schemas.microsoft.com/office/drawing/2014/main" id="{96C0094C-DF05-4F2B-C816-A63832352EE3}"/>
                  </a:ext>
                </a:extLst>
              </p:cNvPr>
              <p:cNvCxnSpPr>
                <a:cxnSpLocks/>
              </p:cNvCxnSpPr>
              <p:nvPr/>
            </p:nvCxnSpPr>
            <p:spPr bwMode="auto">
              <a:xfrm>
                <a:off x="4310071" y="319224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857" name="Straight Connector 31856">
                <a:extLst>
                  <a:ext uri="{FF2B5EF4-FFF2-40B4-BE49-F238E27FC236}">
                    <a16:creationId xmlns:a16="http://schemas.microsoft.com/office/drawing/2014/main" id="{9CF89D53-3840-AC0B-C683-2C0D1143BFD0}"/>
                  </a:ext>
                </a:extLst>
              </p:cNvPr>
              <p:cNvCxnSpPr>
                <a:cxnSpLocks/>
              </p:cNvCxnSpPr>
              <p:nvPr/>
            </p:nvCxnSpPr>
            <p:spPr bwMode="auto">
              <a:xfrm>
                <a:off x="4310071" y="364398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858" name="Straight Connector 31857">
                <a:extLst>
                  <a:ext uri="{FF2B5EF4-FFF2-40B4-BE49-F238E27FC236}">
                    <a16:creationId xmlns:a16="http://schemas.microsoft.com/office/drawing/2014/main" id="{42940BB7-D560-D3AF-3560-69290358F482}"/>
                  </a:ext>
                </a:extLst>
              </p:cNvPr>
              <p:cNvCxnSpPr>
                <a:cxnSpLocks/>
              </p:cNvCxnSpPr>
              <p:nvPr/>
            </p:nvCxnSpPr>
            <p:spPr bwMode="auto">
              <a:xfrm>
                <a:off x="4310071" y="4095731"/>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859" name="Straight Connector 31858">
                <a:extLst>
                  <a:ext uri="{FF2B5EF4-FFF2-40B4-BE49-F238E27FC236}">
                    <a16:creationId xmlns:a16="http://schemas.microsoft.com/office/drawing/2014/main" id="{F68F372F-22FA-20EE-4712-0BC6BE904293}"/>
                  </a:ext>
                </a:extLst>
              </p:cNvPr>
              <p:cNvCxnSpPr>
                <a:cxnSpLocks/>
              </p:cNvCxnSpPr>
              <p:nvPr/>
            </p:nvCxnSpPr>
            <p:spPr bwMode="auto">
              <a:xfrm>
                <a:off x="4310071" y="4547476"/>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860" name="Straight Connector 31859">
                <a:extLst>
                  <a:ext uri="{FF2B5EF4-FFF2-40B4-BE49-F238E27FC236}">
                    <a16:creationId xmlns:a16="http://schemas.microsoft.com/office/drawing/2014/main" id="{2E93774E-E2B7-EE08-48BC-2A39CF583691}"/>
                  </a:ext>
                </a:extLst>
              </p:cNvPr>
              <p:cNvCxnSpPr>
                <a:cxnSpLocks/>
              </p:cNvCxnSpPr>
              <p:nvPr/>
            </p:nvCxnSpPr>
            <p:spPr bwMode="auto">
              <a:xfrm>
                <a:off x="4310071" y="4999220"/>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31828" name="Group 31827">
              <a:extLst>
                <a:ext uri="{FF2B5EF4-FFF2-40B4-BE49-F238E27FC236}">
                  <a16:creationId xmlns:a16="http://schemas.microsoft.com/office/drawing/2014/main" id="{5E3DAC10-6158-866B-7D6E-D8428F79403F}"/>
                </a:ext>
              </a:extLst>
            </p:cNvPr>
            <p:cNvGrpSpPr/>
            <p:nvPr/>
          </p:nvGrpSpPr>
          <p:grpSpPr>
            <a:xfrm>
              <a:off x="3972370" y="2608644"/>
              <a:ext cx="420308" cy="2458989"/>
              <a:chOff x="3752365" y="2608644"/>
              <a:chExt cx="420308" cy="2458989"/>
            </a:xfrm>
          </p:grpSpPr>
          <p:sp>
            <p:nvSpPr>
              <p:cNvPr id="31849" name="TextBox 31848">
                <a:extLst>
                  <a:ext uri="{FF2B5EF4-FFF2-40B4-BE49-F238E27FC236}">
                    <a16:creationId xmlns:a16="http://schemas.microsoft.com/office/drawing/2014/main" id="{FB5AF53D-8F53-1CB3-DA0E-6F23B8DBC34C}"/>
                  </a:ext>
                </a:extLst>
              </p:cNvPr>
              <p:cNvSpPr txBox="1"/>
              <p:nvPr/>
            </p:nvSpPr>
            <p:spPr bwMode="auto">
              <a:xfrm>
                <a:off x="3830913" y="3084421"/>
                <a:ext cx="341760" cy="208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31850" name="TextBox 31849">
                <a:extLst>
                  <a:ext uri="{FF2B5EF4-FFF2-40B4-BE49-F238E27FC236}">
                    <a16:creationId xmlns:a16="http://schemas.microsoft.com/office/drawing/2014/main" id="{62887BFF-7265-A644-E289-1B97DB6FF1E0}"/>
                  </a:ext>
                </a:extLst>
              </p:cNvPr>
              <p:cNvSpPr txBox="1"/>
              <p:nvPr/>
            </p:nvSpPr>
            <p:spPr bwMode="auto">
              <a:xfrm>
                <a:off x="3830913" y="3505692"/>
                <a:ext cx="341760" cy="208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31851" name="TextBox 31850">
                <a:extLst>
                  <a:ext uri="{FF2B5EF4-FFF2-40B4-BE49-F238E27FC236}">
                    <a16:creationId xmlns:a16="http://schemas.microsoft.com/office/drawing/2014/main" id="{82673CF6-1BFD-8E4C-7F71-4B563313C054}"/>
                  </a:ext>
                </a:extLst>
              </p:cNvPr>
              <p:cNvSpPr txBox="1"/>
              <p:nvPr/>
            </p:nvSpPr>
            <p:spPr bwMode="auto">
              <a:xfrm>
                <a:off x="3830913" y="3961342"/>
                <a:ext cx="341760" cy="208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31852" name="TextBox 31851">
                <a:extLst>
                  <a:ext uri="{FF2B5EF4-FFF2-40B4-BE49-F238E27FC236}">
                    <a16:creationId xmlns:a16="http://schemas.microsoft.com/office/drawing/2014/main" id="{932BE80F-0FFE-6D1E-DDD5-38519A964754}"/>
                  </a:ext>
                </a:extLst>
              </p:cNvPr>
              <p:cNvSpPr txBox="1"/>
              <p:nvPr/>
            </p:nvSpPr>
            <p:spPr bwMode="auto">
              <a:xfrm>
                <a:off x="3830913" y="4410114"/>
                <a:ext cx="341760" cy="208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31853" name="TextBox 31852">
                <a:extLst>
                  <a:ext uri="{FF2B5EF4-FFF2-40B4-BE49-F238E27FC236}">
                    <a16:creationId xmlns:a16="http://schemas.microsoft.com/office/drawing/2014/main" id="{E698D431-8920-DFEA-4389-C1404EDD595E}"/>
                  </a:ext>
                </a:extLst>
              </p:cNvPr>
              <p:cNvSpPr txBox="1"/>
              <p:nvPr/>
            </p:nvSpPr>
            <p:spPr bwMode="auto">
              <a:xfrm>
                <a:off x="3909460" y="4858888"/>
                <a:ext cx="263213" cy="208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sp>
            <p:nvSpPr>
              <p:cNvPr id="31854" name="TextBox 31853">
                <a:extLst>
                  <a:ext uri="{FF2B5EF4-FFF2-40B4-BE49-F238E27FC236}">
                    <a16:creationId xmlns:a16="http://schemas.microsoft.com/office/drawing/2014/main" id="{4BA27678-2D28-CAC0-7771-E73952ED0FCC}"/>
                  </a:ext>
                </a:extLst>
              </p:cNvPr>
              <p:cNvSpPr txBox="1"/>
              <p:nvPr/>
            </p:nvSpPr>
            <p:spPr bwMode="auto">
              <a:xfrm>
                <a:off x="3752365" y="2608644"/>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grpSp>
        <p:sp>
          <p:nvSpPr>
            <p:cNvPr id="31829" name="TextBox 31828">
              <a:extLst>
                <a:ext uri="{FF2B5EF4-FFF2-40B4-BE49-F238E27FC236}">
                  <a16:creationId xmlns:a16="http://schemas.microsoft.com/office/drawing/2014/main" id="{6A2E835A-C64D-7827-727D-7F53A4E9FF38}"/>
                </a:ext>
              </a:extLst>
            </p:cNvPr>
            <p:cNvSpPr txBox="1"/>
            <p:nvPr/>
          </p:nvSpPr>
          <p:spPr bwMode="auto">
            <a:xfrm>
              <a:off x="5113463" y="5208486"/>
              <a:ext cx="43473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Wk</a:t>
              </a:r>
            </a:p>
          </p:txBody>
        </p:sp>
        <p:grpSp>
          <p:nvGrpSpPr>
            <p:cNvPr id="31830" name="Group 31829">
              <a:extLst>
                <a:ext uri="{FF2B5EF4-FFF2-40B4-BE49-F238E27FC236}">
                  <a16:creationId xmlns:a16="http://schemas.microsoft.com/office/drawing/2014/main" id="{045ACBDA-A05B-D7A9-0C04-15555A94EC8A}"/>
                </a:ext>
              </a:extLst>
            </p:cNvPr>
            <p:cNvGrpSpPr/>
            <p:nvPr/>
          </p:nvGrpSpPr>
          <p:grpSpPr>
            <a:xfrm>
              <a:off x="4189281" y="4986428"/>
              <a:ext cx="2279792" cy="312015"/>
              <a:chOff x="4189281" y="4986428"/>
              <a:chExt cx="2279792" cy="312015"/>
            </a:xfrm>
          </p:grpSpPr>
          <p:grpSp>
            <p:nvGrpSpPr>
              <p:cNvPr id="31832" name="Group 31831">
                <a:extLst>
                  <a:ext uri="{FF2B5EF4-FFF2-40B4-BE49-F238E27FC236}">
                    <a16:creationId xmlns:a16="http://schemas.microsoft.com/office/drawing/2014/main" id="{F5BDE7A7-2C39-95B9-C316-910299C31759}"/>
                  </a:ext>
                </a:extLst>
              </p:cNvPr>
              <p:cNvGrpSpPr/>
              <p:nvPr/>
            </p:nvGrpSpPr>
            <p:grpSpPr>
              <a:xfrm>
                <a:off x="4415348" y="4986428"/>
                <a:ext cx="1827196" cy="91440"/>
                <a:chOff x="4415348" y="4813168"/>
                <a:chExt cx="1827196" cy="91440"/>
              </a:xfrm>
            </p:grpSpPr>
            <p:cxnSp>
              <p:nvCxnSpPr>
                <p:cNvPr id="31841" name="Straight Connector 31840">
                  <a:extLst>
                    <a:ext uri="{FF2B5EF4-FFF2-40B4-BE49-F238E27FC236}">
                      <a16:creationId xmlns:a16="http://schemas.microsoft.com/office/drawing/2014/main" id="{E4E33E08-8DC7-10C3-6D0E-019E30469EF7}"/>
                    </a:ext>
                  </a:extLst>
                </p:cNvPr>
                <p:cNvCxnSpPr>
                  <a:cxnSpLocks/>
                </p:cNvCxnSpPr>
                <p:nvPr/>
              </p:nvCxnSpPr>
              <p:spPr bwMode="auto">
                <a:xfrm rot="16200000">
                  <a:off x="4369628" y="485888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842" name="Straight Connector 31841">
                  <a:extLst>
                    <a:ext uri="{FF2B5EF4-FFF2-40B4-BE49-F238E27FC236}">
                      <a16:creationId xmlns:a16="http://schemas.microsoft.com/office/drawing/2014/main" id="{D9E97254-2A7C-57E4-0587-C6E6549FF32B}"/>
                    </a:ext>
                  </a:extLst>
                </p:cNvPr>
                <p:cNvCxnSpPr>
                  <a:cxnSpLocks/>
                </p:cNvCxnSpPr>
                <p:nvPr/>
              </p:nvCxnSpPr>
              <p:spPr bwMode="auto">
                <a:xfrm rot="16200000">
                  <a:off x="4630656" y="485888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843" name="Straight Connector 31842">
                  <a:extLst>
                    <a:ext uri="{FF2B5EF4-FFF2-40B4-BE49-F238E27FC236}">
                      <a16:creationId xmlns:a16="http://schemas.microsoft.com/office/drawing/2014/main" id="{DCC6208B-BC28-80A6-94F8-941013DC1900}"/>
                    </a:ext>
                  </a:extLst>
                </p:cNvPr>
                <p:cNvCxnSpPr>
                  <a:cxnSpLocks/>
                </p:cNvCxnSpPr>
                <p:nvPr/>
              </p:nvCxnSpPr>
              <p:spPr bwMode="auto">
                <a:xfrm rot="16200000">
                  <a:off x="4891684" y="485888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844" name="Straight Connector 31843">
                  <a:extLst>
                    <a:ext uri="{FF2B5EF4-FFF2-40B4-BE49-F238E27FC236}">
                      <a16:creationId xmlns:a16="http://schemas.microsoft.com/office/drawing/2014/main" id="{ADC8A593-B506-FDD3-59EB-FE2834CF12D6}"/>
                    </a:ext>
                  </a:extLst>
                </p:cNvPr>
                <p:cNvCxnSpPr>
                  <a:cxnSpLocks/>
                </p:cNvCxnSpPr>
                <p:nvPr/>
              </p:nvCxnSpPr>
              <p:spPr bwMode="auto">
                <a:xfrm rot="16200000">
                  <a:off x="5152712" y="485888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845" name="Straight Connector 31844">
                  <a:extLst>
                    <a:ext uri="{FF2B5EF4-FFF2-40B4-BE49-F238E27FC236}">
                      <a16:creationId xmlns:a16="http://schemas.microsoft.com/office/drawing/2014/main" id="{971AA503-52EB-9F17-BC99-89D0CD42D42E}"/>
                    </a:ext>
                  </a:extLst>
                </p:cNvPr>
                <p:cNvCxnSpPr>
                  <a:cxnSpLocks/>
                </p:cNvCxnSpPr>
                <p:nvPr/>
              </p:nvCxnSpPr>
              <p:spPr bwMode="auto">
                <a:xfrm rot="16200000">
                  <a:off x="5413740" y="485888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846" name="Straight Connector 31845">
                  <a:extLst>
                    <a:ext uri="{FF2B5EF4-FFF2-40B4-BE49-F238E27FC236}">
                      <a16:creationId xmlns:a16="http://schemas.microsoft.com/office/drawing/2014/main" id="{8671BC6D-4439-4E8B-0A43-D980430F265B}"/>
                    </a:ext>
                  </a:extLst>
                </p:cNvPr>
                <p:cNvCxnSpPr>
                  <a:cxnSpLocks/>
                </p:cNvCxnSpPr>
                <p:nvPr/>
              </p:nvCxnSpPr>
              <p:spPr bwMode="auto">
                <a:xfrm rot="16200000">
                  <a:off x="5674768" y="485888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847" name="Straight Connector 31846">
                  <a:extLst>
                    <a:ext uri="{FF2B5EF4-FFF2-40B4-BE49-F238E27FC236}">
                      <a16:creationId xmlns:a16="http://schemas.microsoft.com/office/drawing/2014/main" id="{BF40F862-7051-3999-F9CD-C6C6DDCAF8F4}"/>
                    </a:ext>
                  </a:extLst>
                </p:cNvPr>
                <p:cNvCxnSpPr>
                  <a:cxnSpLocks/>
                </p:cNvCxnSpPr>
                <p:nvPr/>
              </p:nvCxnSpPr>
              <p:spPr bwMode="auto">
                <a:xfrm rot="16200000">
                  <a:off x="5935796" y="4858888"/>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1848" name="Straight Connector 31847">
                  <a:extLst>
                    <a:ext uri="{FF2B5EF4-FFF2-40B4-BE49-F238E27FC236}">
                      <a16:creationId xmlns:a16="http://schemas.microsoft.com/office/drawing/2014/main" id="{B42FEB57-396C-1DD1-6D76-F022D7B08801}"/>
                    </a:ext>
                  </a:extLst>
                </p:cNvPr>
                <p:cNvCxnSpPr>
                  <a:cxnSpLocks/>
                </p:cNvCxnSpPr>
                <p:nvPr/>
              </p:nvCxnSpPr>
              <p:spPr bwMode="auto">
                <a:xfrm rot="16200000">
                  <a:off x="6196824" y="4858888"/>
                  <a:ext cx="91440" cy="0"/>
                </a:xfrm>
                <a:prstGeom prst="line">
                  <a:avLst/>
                </a:prstGeom>
                <a:noFill/>
                <a:ln w="28575" cap="flat" cmpd="sng" algn="ctr">
                  <a:solidFill>
                    <a:schemeClr val="bg1"/>
                  </a:solidFill>
                  <a:prstDash val="solid"/>
                  <a:round/>
                  <a:headEnd type="none" w="med" len="med"/>
                  <a:tailEnd type="none" w="med" len="med"/>
                </a:ln>
                <a:effectLst/>
              </p:spPr>
            </p:cxnSp>
          </p:grpSp>
          <p:sp>
            <p:nvSpPr>
              <p:cNvPr id="31833" name="TextBox 31832">
                <a:extLst>
                  <a:ext uri="{FF2B5EF4-FFF2-40B4-BE49-F238E27FC236}">
                    <a16:creationId xmlns:a16="http://schemas.microsoft.com/office/drawing/2014/main" id="{007740B0-0802-2298-3A30-CCE6CF6BD8A5}"/>
                  </a:ext>
                </a:extLst>
              </p:cNvPr>
              <p:cNvSpPr txBox="1"/>
              <p:nvPr/>
            </p:nvSpPr>
            <p:spPr bwMode="auto">
              <a:xfrm>
                <a:off x="4189281" y="5021444"/>
                <a:ext cx="4521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28</a:t>
                </a:r>
              </a:p>
            </p:txBody>
          </p:sp>
          <p:sp>
            <p:nvSpPr>
              <p:cNvPr id="31834" name="TextBox 31833">
                <a:extLst>
                  <a:ext uri="{FF2B5EF4-FFF2-40B4-BE49-F238E27FC236}">
                    <a16:creationId xmlns:a16="http://schemas.microsoft.com/office/drawing/2014/main" id="{A16D3BB8-7AA9-F243-1496-1C8227A0CC32}"/>
                  </a:ext>
                </a:extLst>
              </p:cNvPr>
              <p:cNvSpPr txBox="1"/>
              <p:nvPr/>
            </p:nvSpPr>
            <p:spPr bwMode="auto">
              <a:xfrm>
                <a:off x="4450309" y="5021444"/>
                <a:ext cx="4521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30</a:t>
                </a:r>
              </a:p>
            </p:txBody>
          </p:sp>
          <p:sp>
            <p:nvSpPr>
              <p:cNvPr id="31835" name="TextBox 31834">
                <a:extLst>
                  <a:ext uri="{FF2B5EF4-FFF2-40B4-BE49-F238E27FC236}">
                    <a16:creationId xmlns:a16="http://schemas.microsoft.com/office/drawing/2014/main" id="{35D9259E-B172-DE42-D808-4991A88A9F74}"/>
                  </a:ext>
                </a:extLst>
              </p:cNvPr>
              <p:cNvSpPr txBox="1"/>
              <p:nvPr/>
            </p:nvSpPr>
            <p:spPr bwMode="auto">
              <a:xfrm>
                <a:off x="4711800" y="5021444"/>
                <a:ext cx="4521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32</a:t>
                </a:r>
              </a:p>
            </p:txBody>
          </p:sp>
          <p:sp>
            <p:nvSpPr>
              <p:cNvPr id="31836" name="TextBox 31835">
                <a:extLst>
                  <a:ext uri="{FF2B5EF4-FFF2-40B4-BE49-F238E27FC236}">
                    <a16:creationId xmlns:a16="http://schemas.microsoft.com/office/drawing/2014/main" id="{3652026D-A4E5-2DE6-27DD-20C861FB6E40}"/>
                  </a:ext>
                </a:extLst>
              </p:cNvPr>
              <p:cNvSpPr txBox="1"/>
              <p:nvPr/>
            </p:nvSpPr>
            <p:spPr bwMode="auto">
              <a:xfrm>
                <a:off x="4968803" y="5021443"/>
                <a:ext cx="4521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34</a:t>
                </a:r>
              </a:p>
            </p:txBody>
          </p:sp>
          <p:sp>
            <p:nvSpPr>
              <p:cNvPr id="31837" name="TextBox 31836">
                <a:extLst>
                  <a:ext uri="{FF2B5EF4-FFF2-40B4-BE49-F238E27FC236}">
                    <a16:creationId xmlns:a16="http://schemas.microsoft.com/office/drawing/2014/main" id="{A562A295-9E60-92E4-34B4-B083B5DF887C}"/>
                  </a:ext>
                </a:extLst>
              </p:cNvPr>
              <p:cNvSpPr txBox="1"/>
              <p:nvPr/>
            </p:nvSpPr>
            <p:spPr bwMode="auto">
              <a:xfrm>
                <a:off x="5233393" y="5021444"/>
                <a:ext cx="4521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31838" name="TextBox 31837">
                <a:extLst>
                  <a:ext uri="{FF2B5EF4-FFF2-40B4-BE49-F238E27FC236}">
                    <a16:creationId xmlns:a16="http://schemas.microsoft.com/office/drawing/2014/main" id="{26DC84AF-DF75-4CB5-1C98-9FFE97686849}"/>
                  </a:ext>
                </a:extLst>
              </p:cNvPr>
              <p:cNvSpPr txBox="1"/>
              <p:nvPr/>
            </p:nvSpPr>
            <p:spPr bwMode="auto">
              <a:xfrm>
                <a:off x="5494421" y="5021444"/>
                <a:ext cx="4521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38</a:t>
                </a:r>
              </a:p>
            </p:txBody>
          </p:sp>
          <p:sp>
            <p:nvSpPr>
              <p:cNvPr id="31839" name="TextBox 31838">
                <a:extLst>
                  <a:ext uri="{FF2B5EF4-FFF2-40B4-BE49-F238E27FC236}">
                    <a16:creationId xmlns:a16="http://schemas.microsoft.com/office/drawing/2014/main" id="{0EE283CA-F34F-B12A-7CFE-150D0454C971}"/>
                  </a:ext>
                </a:extLst>
              </p:cNvPr>
              <p:cNvSpPr txBox="1"/>
              <p:nvPr/>
            </p:nvSpPr>
            <p:spPr bwMode="auto">
              <a:xfrm>
                <a:off x="5755912" y="5021444"/>
                <a:ext cx="4521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31840" name="TextBox 31839">
                <a:extLst>
                  <a:ext uri="{FF2B5EF4-FFF2-40B4-BE49-F238E27FC236}">
                    <a16:creationId xmlns:a16="http://schemas.microsoft.com/office/drawing/2014/main" id="{F6CEAAF9-E56B-23F1-586D-D3D5889CC0D1}"/>
                  </a:ext>
                </a:extLst>
              </p:cNvPr>
              <p:cNvSpPr txBox="1"/>
              <p:nvPr/>
            </p:nvSpPr>
            <p:spPr bwMode="auto">
              <a:xfrm>
                <a:off x="6016940" y="5021444"/>
                <a:ext cx="4521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42</a:t>
                </a:r>
              </a:p>
            </p:txBody>
          </p:sp>
        </p:grpSp>
        <p:cxnSp>
          <p:nvCxnSpPr>
            <p:cNvPr id="31831" name="Straight Connector 31830">
              <a:extLst>
                <a:ext uri="{FF2B5EF4-FFF2-40B4-BE49-F238E27FC236}">
                  <a16:creationId xmlns:a16="http://schemas.microsoft.com/office/drawing/2014/main" id="{750A387A-53BE-7896-031E-7D6CFFB63C91}"/>
                </a:ext>
              </a:extLst>
            </p:cNvPr>
            <p:cNvCxnSpPr/>
            <p:nvPr/>
          </p:nvCxnSpPr>
          <p:spPr bwMode="auto">
            <a:xfrm>
              <a:off x="4415348" y="3854456"/>
              <a:ext cx="1827196" cy="0"/>
            </a:xfrm>
            <a:prstGeom prst="line">
              <a:avLst/>
            </a:prstGeom>
            <a:noFill/>
            <a:ln w="28575" cap="flat" cmpd="sng" algn="ctr">
              <a:solidFill>
                <a:schemeClr val="tx1">
                  <a:lumMod val="50000"/>
                </a:schemeClr>
              </a:solidFill>
              <a:prstDash val="sysDash"/>
              <a:round/>
              <a:headEnd type="none" w="med" len="med"/>
              <a:tailEnd type="none" w="med" len="med"/>
            </a:ln>
            <a:effectLst/>
          </p:spPr>
        </p:cxnSp>
      </p:grpSp>
      <p:cxnSp>
        <p:nvCxnSpPr>
          <p:cNvPr id="31861" name="Straight Connector 31860">
            <a:extLst>
              <a:ext uri="{FF2B5EF4-FFF2-40B4-BE49-F238E27FC236}">
                <a16:creationId xmlns:a16="http://schemas.microsoft.com/office/drawing/2014/main" id="{613BF960-6019-CD0C-6821-F712CB238EA9}"/>
              </a:ext>
            </a:extLst>
          </p:cNvPr>
          <p:cNvCxnSpPr/>
          <p:nvPr/>
        </p:nvCxnSpPr>
        <p:spPr bwMode="auto">
          <a:xfrm>
            <a:off x="11324004" y="4744663"/>
            <a:ext cx="0" cy="64008"/>
          </a:xfrm>
          <a:prstGeom prst="line">
            <a:avLst/>
          </a:prstGeom>
          <a:noFill/>
          <a:ln w="19050" cap="flat" cmpd="sng" algn="ctr">
            <a:solidFill>
              <a:srgbClr val="E1471D"/>
            </a:solidFill>
            <a:prstDash val="solid"/>
            <a:round/>
            <a:headEnd type="none" w="med" len="med"/>
            <a:tailEnd type="none" w="med" len="med"/>
          </a:ln>
          <a:effectLst/>
        </p:spPr>
      </p:cxnSp>
      <p:grpSp>
        <p:nvGrpSpPr>
          <p:cNvPr id="31862" name="Group 31861">
            <a:extLst>
              <a:ext uri="{FF2B5EF4-FFF2-40B4-BE49-F238E27FC236}">
                <a16:creationId xmlns:a16="http://schemas.microsoft.com/office/drawing/2014/main" id="{97F73E7C-47F8-126A-4291-10A179E00C32}"/>
              </a:ext>
            </a:extLst>
          </p:cNvPr>
          <p:cNvGrpSpPr/>
          <p:nvPr/>
        </p:nvGrpSpPr>
        <p:grpSpPr>
          <a:xfrm>
            <a:off x="11280396" y="3317535"/>
            <a:ext cx="137528" cy="187833"/>
            <a:chOff x="5964822" y="3281188"/>
            <a:chExt cx="137528" cy="187833"/>
          </a:xfrm>
        </p:grpSpPr>
        <p:cxnSp>
          <p:nvCxnSpPr>
            <p:cNvPr id="31863" name="Straight Connector 31862">
              <a:extLst>
                <a:ext uri="{FF2B5EF4-FFF2-40B4-BE49-F238E27FC236}">
                  <a16:creationId xmlns:a16="http://schemas.microsoft.com/office/drawing/2014/main" id="{B3D42DA6-8465-9CD7-D1FC-9129F859F4EF}"/>
                </a:ext>
              </a:extLst>
            </p:cNvPr>
            <p:cNvCxnSpPr/>
            <p:nvPr/>
          </p:nvCxnSpPr>
          <p:spPr bwMode="auto">
            <a:xfrm>
              <a:off x="5964822" y="3281188"/>
              <a:ext cx="0" cy="64008"/>
            </a:xfrm>
            <a:prstGeom prst="line">
              <a:avLst/>
            </a:prstGeom>
            <a:noFill/>
            <a:ln w="19050" cap="flat" cmpd="sng" algn="ctr">
              <a:solidFill>
                <a:srgbClr val="015873"/>
              </a:solidFill>
              <a:prstDash val="solid"/>
              <a:round/>
              <a:headEnd type="none" w="med" len="med"/>
              <a:tailEnd type="none" w="med" len="med"/>
            </a:ln>
            <a:effectLst/>
          </p:spPr>
        </p:cxnSp>
        <p:cxnSp>
          <p:nvCxnSpPr>
            <p:cNvPr id="31864" name="Straight Connector 31863">
              <a:extLst>
                <a:ext uri="{FF2B5EF4-FFF2-40B4-BE49-F238E27FC236}">
                  <a16:creationId xmlns:a16="http://schemas.microsoft.com/office/drawing/2014/main" id="{3A6D8B3B-FEC3-6427-7A70-FD6367BE2992}"/>
                </a:ext>
              </a:extLst>
            </p:cNvPr>
            <p:cNvCxnSpPr/>
            <p:nvPr/>
          </p:nvCxnSpPr>
          <p:spPr bwMode="auto">
            <a:xfrm>
              <a:off x="6080125" y="3405013"/>
              <a:ext cx="0" cy="64008"/>
            </a:xfrm>
            <a:prstGeom prst="line">
              <a:avLst/>
            </a:prstGeom>
            <a:noFill/>
            <a:ln w="19050" cap="flat" cmpd="sng" algn="ctr">
              <a:solidFill>
                <a:srgbClr val="015873"/>
              </a:solidFill>
              <a:prstDash val="solid"/>
              <a:round/>
              <a:headEnd type="none" w="med" len="med"/>
              <a:tailEnd type="none" w="med" len="med"/>
            </a:ln>
            <a:effectLst/>
          </p:spPr>
        </p:cxnSp>
        <p:cxnSp>
          <p:nvCxnSpPr>
            <p:cNvPr id="31865" name="Straight Connector 31864">
              <a:extLst>
                <a:ext uri="{FF2B5EF4-FFF2-40B4-BE49-F238E27FC236}">
                  <a16:creationId xmlns:a16="http://schemas.microsoft.com/office/drawing/2014/main" id="{CBBEA222-0C7D-C409-27EA-26CF4D96FE88}"/>
                </a:ext>
              </a:extLst>
            </p:cNvPr>
            <p:cNvCxnSpPr/>
            <p:nvPr/>
          </p:nvCxnSpPr>
          <p:spPr bwMode="auto">
            <a:xfrm>
              <a:off x="6102350" y="3405013"/>
              <a:ext cx="0" cy="64008"/>
            </a:xfrm>
            <a:prstGeom prst="line">
              <a:avLst/>
            </a:prstGeom>
            <a:noFill/>
            <a:ln w="19050" cap="flat" cmpd="sng" algn="ctr">
              <a:solidFill>
                <a:srgbClr val="015873"/>
              </a:solidFill>
              <a:prstDash val="solid"/>
              <a:round/>
              <a:headEnd type="none" w="med" len="med"/>
              <a:tailEnd type="none" w="med" len="med"/>
            </a:ln>
            <a:effectLst/>
          </p:spPr>
        </p:cxnSp>
      </p:grpSp>
      <p:cxnSp>
        <p:nvCxnSpPr>
          <p:cNvPr id="31866" name="Straight Connector 31865">
            <a:extLst>
              <a:ext uri="{FF2B5EF4-FFF2-40B4-BE49-F238E27FC236}">
                <a16:creationId xmlns:a16="http://schemas.microsoft.com/office/drawing/2014/main" id="{009A9CBC-0EB5-06EB-31EC-AD8DA76DA2BF}"/>
              </a:ext>
            </a:extLst>
          </p:cNvPr>
          <p:cNvCxnSpPr/>
          <p:nvPr/>
        </p:nvCxnSpPr>
        <p:spPr bwMode="auto">
          <a:xfrm>
            <a:off x="10667371" y="3114834"/>
            <a:ext cx="0" cy="64008"/>
          </a:xfrm>
          <a:prstGeom prst="line">
            <a:avLst/>
          </a:prstGeom>
          <a:noFill/>
          <a:ln w="19050" cap="flat" cmpd="sng" algn="ctr">
            <a:solidFill>
              <a:srgbClr val="015873"/>
            </a:solidFill>
            <a:prstDash val="solid"/>
            <a:round/>
            <a:headEnd type="none" w="med" len="med"/>
            <a:tailEnd type="none" w="med" len="med"/>
          </a:ln>
          <a:effectLst/>
        </p:spPr>
      </p:cxnSp>
      <p:sp>
        <p:nvSpPr>
          <p:cNvPr id="31867" name="Freeform 193">
            <a:extLst>
              <a:ext uri="{FF2B5EF4-FFF2-40B4-BE49-F238E27FC236}">
                <a16:creationId xmlns:a16="http://schemas.microsoft.com/office/drawing/2014/main" id="{BD8094D9-C72F-F003-8C87-D6CF7A5AC888}"/>
              </a:ext>
            </a:extLst>
          </p:cNvPr>
          <p:cNvSpPr/>
          <p:nvPr/>
        </p:nvSpPr>
        <p:spPr bwMode="auto">
          <a:xfrm>
            <a:off x="9734550" y="3009570"/>
            <a:ext cx="1698625" cy="492125"/>
          </a:xfrm>
          <a:custGeom>
            <a:avLst/>
            <a:gdLst>
              <a:gd name="connsiteX0" fmla="*/ 0 w 1698625"/>
              <a:gd name="connsiteY0" fmla="*/ 0 h 492125"/>
              <a:gd name="connsiteX1" fmla="*/ 520700 w 1698625"/>
              <a:gd name="connsiteY1" fmla="*/ 0 h 492125"/>
              <a:gd name="connsiteX2" fmla="*/ 520700 w 1698625"/>
              <a:gd name="connsiteY2" fmla="*/ 174625 h 492125"/>
              <a:gd name="connsiteX3" fmla="*/ 1044575 w 1698625"/>
              <a:gd name="connsiteY3" fmla="*/ 174625 h 492125"/>
              <a:gd name="connsiteX4" fmla="*/ 1044575 w 1698625"/>
              <a:gd name="connsiteY4" fmla="*/ 279400 h 492125"/>
              <a:gd name="connsiteX5" fmla="*/ 1120775 w 1698625"/>
              <a:gd name="connsiteY5" fmla="*/ 279400 h 492125"/>
              <a:gd name="connsiteX6" fmla="*/ 1120775 w 1698625"/>
              <a:gd name="connsiteY6" fmla="*/ 374650 h 492125"/>
              <a:gd name="connsiteX7" fmla="*/ 1568450 w 1698625"/>
              <a:gd name="connsiteY7" fmla="*/ 374650 h 492125"/>
              <a:gd name="connsiteX8" fmla="*/ 1568450 w 1698625"/>
              <a:gd name="connsiteY8" fmla="*/ 492125 h 492125"/>
              <a:gd name="connsiteX9" fmla="*/ 1698625 w 1698625"/>
              <a:gd name="connsiteY9" fmla="*/ 492125 h 4921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8625" h="492125">
                <a:moveTo>
                  <a:pt x="0" y="0"/>
                </a:moveTo>
                <a:lnTo>
                  <a:pt x="520700" y="0"/>
                </a:lnTo>
                <a:lnTo>
                  <a:pt x="520700" y="174625"/>
                </a:lnTo>
                <a:lnTo>
                  <a:pt x="1044575" y="174625"/>
                </a:lnTo>
                <a:lnTo>
                  <a:pt x="1044575" y="279400"/>
                </a:lnTo>
                <a:lnTo>
                  <a:pt x="1120775" y="279400"/>
                </a:lnTo>
                <a:lnTo>
                  <a:pt x="1120775" y="374650"/>
                </a:lnTo>
                <a:lnTo>
                  <a:pt x="1568450" y="374650"/>
                </a:lnTo>
                <a:lnTo>
                  <a:pt x="1568450" y="492125"/>
                </a:lnTo>
                <a:lnTo>
                  <a:pt x="1698625" y="492125"/>
                </a:lnTo>
              </a:path>
            </a:pathLst>
          </a:custGeom>
          <a:noFill/>
          <a:ln w="28575">
            <a:solidFill>
              <a:srgbClr val="01587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31868" name="Freeform: Shape 31867">
            <a:extLst>
              <a:ext uri="{FF2B5EF4-FFF2-40B4-BE49-F238E27FC236}">
                <a16:creationId xmlns:a16="http://schemas.microsoft.com/office/drawing/2014/main" id="{553F1D74-1D48-915C-28A4-F208E0CF44E3}"/>
              </a:ext>
            </a:extLst>
          </p:cNvPr>
          <p:cNvSpPr/>
          <p:nvPr/>
        </p:nvSpPr>
        <p:spPr bwMode="auto">
          <a:xfrm>
            <a:off x="10013950" y="3015920"/>
            <a:ext cx="1314450" cy="1793875"/>
          </a:xfrm>
          <a:custGeom>
            <a:avLst/>
            <a:gdLst>
              <a:gd name="connsiteX0" fmla="*/ 0 w 1314450"/>
              <a:gd name="connsiteY0" fmla="*/ 0 h 1793875"/>
              <a:gd name="connsiteX1" fmla="*/ 0 w 1314450"/>
              <a:gd name="connsiteY1" fmla="*/ 171450 h 1793875"/>
              <a:gd name="connsiteX2" fmla="*/ 234950 w 1314450"/>
              <a:gd name="connsiteY2" fmla="*/ 171450 h 1793875"/>
              <a:gd name="connsiteX3" fmla="*/ 234950 w 1314450"/>
              <a:gd name="connsiteY3" fmla="*/ 254000 h 1793875"/>
              <a:gd name="connsiteX4" fmla="*/ 254000 w 1314450"/>
              <a:gd name="connsiteY4" fmla="*/ 254000 h 1793875"/>
              <a:gd name="connsiteX5" fmla="*/ 254000 w 1314450"/>
              <a:gd name="connsiteY5" fmla="*/ 581025 h 1793875"/>
              <a:gd name="connsiteX6" fmla="*/ 276225 w 1314450"/>
              <a:gd name="connsiteY6" fmla="*/ 581025 h 1793875"/>
              <a:gd name="connsiteX7" fmla="*/ 276225 w 1314450"/>
              <a:gd name="connsiteY7" fmla="*/ 692150 h 1793875"/>
              <a:gd name="connsiteX8" fmla="*/ 295275 w 1314450"/>
              <a:gd name="connsiteY8" fmla="*/ 692150 h 1793875"/>
              <a:gd name="connsiteX9" fmla="*/ 295275 w 1314450"/>
              <a:gd name="connsiteY9" fmla="*/ 809625 h 1793875"/>
              <a:gd name="connsiteX10" fmla="*/ 517525 w 1314450"/>
              <a:gd name="connsiteY10" fmla="*/ 809625 h 1793875"/>
              <a:gd name="connsiteX11" fmla="*/ 517525 w 1314450"/>
              <a:gd name="connsiteY11" fmla="*/ 1028700 h 1793875"/>
              <a:gd name="connsiteX12" fmla="*/ 708025 w 1314450"/>
              <a:gd name="connsiteY12" fmla="*/ 1028700 h 1793875"/>
              <a:gd name="connsiteX13" fmla="*/ 708025 w 1314450"/>
              <a:gd name="connsiteY13" fmla="*/ 1143000 h 1793875"/>
              <a:gd name="connsiteX14" fmla="*/ 768350 w 1314450"/>
              <a:gd name="connsiteY14" fmla="*/ 1143000 h 1793875"/>
              <a:gd name="connsiteX15" fmla="*/ 768350 w 1314450"/>
              <a:gd name="connsiteY15" fmla="*/ 1362075 h 1793875"/>
              <a:gd name="connsiteX16" fmla="*/ 790575 w 1314450"/>
              <a:gd name="connsiteY16" fmla="*/ 1362075 h 1793875"/>
              <a:gd name="connsiteX17" fmla="*/ 790575 w 1314450"/>
              <a:gd name="connsiteY17" fmla="*/ 1495425 h 1793875"/>
              <a:gd name="connsiteX18" fmla="*/ 1244600 w 1314450"/>
              <a:gd name="connsiteY18" fmla="*/ 1495425 h 1793875"/>
              <a:gd name="connsiteX19" fmla="*/ 1244600 w 1314450"/>
              <a:gd name="connsiteY19" fmla="*/ 1647825 h 1793875"/>
              <a:gd name="connsiteX20" fmla="*/ 1285875 w 1314450"/>
              <a:gd name="connsiteY20" fmla="*/ 1647825 h 1793875"/>
              <a:gd name="connsiteX21" fmla="*/ 1285875 w 1314450"/>
              <a:gd name="connsiteY21" fmla="*/ 1793875 h 1793875"/>
              <a:gd name="connsiteX22" fmla="*/ 1314450 w 1314450"/>
              <a:gd name="connsiteY22" fmla="*/ 1793875 h 1793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314450" h="1793875">
                <a:moveTo>
                  <a:pt x="0" y="0"/>
                </a:moveTo>
                <a:lnTo>
                  <a:pt x="0" y="171450"/>
                </a:lnTo>
                <a:lnTo>
                  <a:pt x="234950" y="171450"/>
                </a:lnTo>
                <a:lnTo>
                  <a:pt x="234950" y="254000"/>
                </a:lnTo>
                <a:lnTo>
                  <a:pt x="254000" y="254000"/>
                </a:lnTo>
                <a:lnTo>
                  <a:pt x="254000" y="581025"/>
                </a:lnTo>
                <a:lnTo>
                  <a:pt x="276225" y="581025"/>
                </a:lnTo>
                <a:lnTo>
                  <a:pt x="276225" y="692150"/>
                </a:lnTo>
                <a:lnTo>
                  <a:pt x="295275" y="692150"/>
                </a:lnTo>
                <a:lnTo>
                  <a:pt x="295275" y="809625"/>
                </a:lnTo>
                <a:lnTo>
                  <a:pt x="517525" y="809625"/>
                </a:lnTo>
                <a:lnTo>
                  <a:pt x="517525" y="1028700"/>
                </a:lnTo>
                <a:lnTo>
                  <a:pt x="708025" y="1028700"/>
                </a:lnTo>
                <a:lnTo>
                  <a:pt x="708025" y="1143000"/>
                </a:lnTo>
                <a:lnTo>
                  <a:pt x="768350" y="1143000"/>
                </a:lnTo>
                <a:lnTo>
                  <a:pt x="768350" y="1362075"/>
                </a:lnTo>
                <a:lnTo>
                  <a:pt x="790575" y="1362075"/>
                </a:lnTo>
                <a:lnTo>
                  <a:pt x="790575" y="1495425"/>
                </a:lnTo>
                <a:lnTo>
                  <a:pt x="1244600" y="1495425"/>
                </a:lnTo>
                <a:lnTo>
                  <a:pt x="1244600" y="1647825"/>
                </a:lnTo>
                <a:lnTo>
                  <a:pt x="1285875" y="1647825"/>
                </a:lnTo>
                <a:lnTo>
                  <a:pt x="1285875" y="1793875"/>
                </a:lnTo>
                <a:lnTo>
                  <a:pt x="1314450" y="1793875"/>
                </a:lnTo>
              </a:path>
            </a:pathLst>
          </a:custGeom>
          <a:noFill/>
          <a:ln w="28575">
            <a:solidFill>
              <a:schemeClr val="accent3"/>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31869" name="Group 31868">
            <a:extLst>
              <a:ext uri="{FF2B5EF4-FFF2-40B4-BE49-F238E27FC236}">
                <a16:creationId xmlns:a16="http://schemas.microsoft.com/office/drawing/2014/main" id="{4A78FF5B-5BA3-6B56-3AC4-43F46E078A9E}"/>
              </a:ext>
            </a:extLst>
          </p:cNvPr>
          <p:cNvGrpSpPr/>
          <p:nvPr/>
        </p:nvGrpSpPr>
        <p:grpSpPr>
          <a:xfrm>
            <a:off x="7158081" y="4868907"/>
            <a:ext cx="2103669" cy="307777"/>
            <a:chOff x="1797318" y="4038309"/>
            <a:chExt cx="2103669" cy="307777"/>
          </a:xfrm>
        </p:grpSpPr>
        <p:sp>
          <p:nvSpPr>
            <p:cNvPr id="31870" name="TextBox 31869">
              <a:extLst>
                <a:ext uri="{FF2B5EF4-FFF2-40B4-BE49-F238E27FC236}">
                  <a16:creationId xmlns:a16="http://schemas.microsoft.com/office/drawing/2014/main" id="{D8843ABD-858D-8A04-FF95-0B827F020004}"/>
                </a:ext>
              </a:extLst>
            </p:cNvPr>
            <p:cNvSpPr txBox="1"/>
            <p:nvPr/>
          </p:nvSpPr>
          <p:spPr bwMode="auto">
            <a:xfrm>
              <a:off x="1989630" y="4038309"/>
              <a:ext cx="19113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Placebo         Rusfertide</a:t>
              </a:r>
            </a:p>
          </p:txBody>
        </p:sp>
        <p:cxnSp>
          <p:nvCxnSpPr>
            <p:cNvPr id="31871" name="Straight Connector 31870">
              <a:extLst>
                <a:ext uri="{FF2B5EF4-FFF2-40B4-BE49-F238E27FC236}">
                  <a16:creationId xmlns:a16="http://schemas.microsoft.com/office/drawing/2014/main" id="{9D469354-535F-7040-0E02-23F5E03F9006}"/>
                </a:ext>
              </a:extLst>
            </p:cNvPr>
            <p:cNvCxnSpPr>
              <a:cxnSpLocks/>
            </p:cNvCxnSpPr>
            <p:nvPr/>
          </p:nvCxnSpPr>
          <p:spPr bwMode="auto">
            <a:xfrm>
              <a:off x="1797318" y="4198329"/>
              <a:ext cx="245652" cy="0"/>
            </a:xfrm>
            <a:prstGeom prst="line">
              <a:avLst/>
            </a:prstGeom>
            <a:noFill/>
            <a:ln w="28575" cap="flat" cmpd="sng" algn="ctr">
              <a:solidFill>
                <a:schemeClr val="accent3"/>
              </a:solidFill>
              <a:prstDash val="solid"/>
              <a:round/>
              <a:headEnd type="none" w="med" len="med"/>
              <a:tailEnd type="none" w="med" len="med"/>
            </a:ln>
            <a:effectLst/>
          </p:spPr>
        </p:cxnSp>
        <p:cxnSp>
          <p:nvCxnSpPr>
            <p:cNvPr id="31872" name="Straight Connector 31871">
              <a:extLst>
                <a:ext uri="{FF2B5EF4-FFF2-40B4-BE49-F238E27FC236}">
                  <a16:creationId xmlns:a16="http://schemas.microsoft.com/office/drawing/2014/main" id="{7CF64AC0-4491-47FD-4F44-FF9742BB81F4}"/>
                </a:ext>
              </a:extLst>
            </p:cNvPr>
            <p:cNvCxnSpPr>
              <a:cxnSpLocks/>
            </p:cNvCxnSpPr>
            <p:nvPr/>
          </p:nvCxnSpPr>
          <p:spPr bwMode="auto">
            <a:xfrm>
              <a:off x="2699656" y="4202471"/>
              <a:ext cx="245652" cy="0"/>
            </a:xfrm>
            <a:prstGeom prst="line">
              <a:avLst/>
            </a:prstGeom>
            <a:noFill/>
            <a:ln w="28575" cap="flat" cmpd="sng" algn="ctr">
              <a:solidFill>
                <a:schemeClr val="accent1"/>
              </a:solidFill>
              <a:prstDash val="solid"/>
              <a:round/>
              <a:headEnd type="none" w="med" len="med"/>
              <a:tailEnd type="none" w="med" len="med"/>
            </a:ln>
            <a:effectLst/>
          </p:spPr>
        </p:cxnSp>
      </p:grpSp>
    </p:spTree>
    <p:extLst>
      <p:ext uri="{BB962C8B-B14F-4D97-AF65-F5344CB8AC3E}">
        <p14:creationId xmlns:p14="http://schemas.microsoft.com/office/powerpoint/2010/main" val="120868265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0459A-28E7-003D-CD30-954ED06F4CE3}"/>
              </a:ext>
            </a:extLst>
          </p:cNvPr>
          <p:cNvSpPr>
            <a:spLocks noGrp="1"/>
          </p:cNvSpPr>
          <p:nvPr>
            <p:ph type="title"/>
          </p:nvPr>
        </p:nvSpPr>
        <p:spPr/>
        <p:txBody>
          <a:bodyPr/>
          <a:lstStyle/>
          <a:p>
            <a:r>
              <a:rPr lang="en-US" dirty="0"/>
              <a:t>Contemporary Management of </a:t>
            </a:r>
            <a:br>
              <a:rPr lang="en-US" dirty="0"/>
            </a:br>
            <a:r>
              <a:rPr lang="en-US" sz="4000" dirty="0"/>
              <a:t>Essential Thrombocythemia</a:t>
            </a:r>
            <a:endParaRPr lang="en-US" dirty="0"/>
          </a:p>
        </p:txBody>
      </p:sp>
    </p:spTree>
    <p:extLst>
      <p:ext uri="{BB962C8B-B14F-4D97-AF65-F5344CB8AC3E}">
        <p14:creationId xmlns:p14="http://schemas.microsoft.com/office/powerpoint/2010/main" val="78296775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noAutofit/>
          </a:bodyPr>
          <a:lstStyle/>
          <a:p>
            <a:r>
              <a:rPr lang="de-DE" dirty="0"/>
              <a:t>WHO Criteria Summary for </a:t>
            </a:r>
            <a:r>
              <a:rPr lang="en-US" dirty="0"/>
              <a:t>ET and </a:t>
            </a:r>
            <a:br>
              <a:rPr lang="en-US" dirty="0"/>
            </a:br>
            <a:r>
              <a:rPr lang="en-US" dirty="0"/>
              <a:t>Prefibrotic/Early Primary MF</a:t>
            </a:r>
            <a:endParaRPr lang="de-DE" dirty="0"/>
          </a:p>
        </p:txBody>
      </p:sp>
      <p:graphicFrame>
        <p:nvGraphicFramePr>
          <p:cNvPr id="7" name="Tabelle 3"/>
          <p:cNvGraphicFramePr>
            <a:graphicFrameLocks noGrp="1"/>
          </p:cNvGraphicFramePr>
          <p:nvPr>
            <p:ph idx="1"/>
            <p:extLst>
              <p:ext uri="{D42A27DB-BD31-4B8C-83A1-F6EECF244321}">
                <p14:modId xmlns:p14="http://schemas.microsoft.com/office/powerpoint/2010/main" val="3531365343"/>
              </p:ext>
            </p:extLst>
          </p:nvPr>
        </p:nvGraphicFramePr>
        <p:xfrm>
          <a:off x="604838" y="1512888"/>
          <a:ext cx="10877549" cy="4236720"/>
        </p:xfrm>
        <a:graphic>
          <a:graphicData uri="http://schemas.openxmlformats.org/drawingml/2006/table">
            <a:tbl>
              <a:tblPr firstRow="1" bandRow="1">
                <a:tableStyleId>{F5AB1C69-6EDB-4FF4-983F-18BD219EF322}</a:tableStyleId>
              </a:tblPr>
              <a:tblGrid>
                <a:gridCol w="1457426">
                  <a:extLst>
                    <a:ext uri="{9D8B030D-6E8A-4147-A177-3AD203B41FA5}">
                      <a16:colId xmlns:a16="http://schemas.microsoft.com/office/drawing/2014/main" val="1815952975"/>
                    </a:ext>
                  </a:extLst>
                </a:gridCol>
                <a:gridCol w="4572000">
                  <a:extLst>
                    <a:ext uri="{9D8B030D-6E8A-4147-A177-3AD203B41FA5}">
                      <a16:colId xmlns:a16="http://schemas.microsoft.com/office/drawing/2014/main" val="1307712930"/>
                    </a:ext>
                  </a:extLst>
                </a:gridCol>
                <a:gridCol w="4848123">
                  <a:extLst>
                    <a:ext uri="{9D8B030D-6E8A-4147-A177-3AD203B41FA5}">
                      <a16:colId xmlns:a16="http://schemas.microsoft.com/office/drawing/2014/main" val="866147783"/>
                    </a:ext>
                  </a:extLst>
                </a:gridCol>
              </a:tblGrid>
              <a:tr h="245844">
                <a:tc>
                  <a:txBody>
                    <a:bodyPr/>
                    <a:lstStyle/>
                    <a:p>
                      <a:endParaRPr lang="de-DE" sz="1600" dirty="0">
                        <a:solidFill>
                          <a:schemeClr val="bg1"/>
                        </a:solidFill>
                        <a:latin typeface="Calibri" panose="020F0502020204030204" pitchFamily="34" charset="0"/>
                        <a:ea typeface="Tahoma" panose="020B0604030504040204" pitchFamily="34" charset="0"/>
                        <a:cs typeface="Calibri" panose="020F0502020204030204" pitchFamily="34" charset="0"/>
                      </a:endParaRP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tx2">
                        <a:lumMod val="50000"/>
                      </a:schemeClr>
                    </a:solidFill>
                  </a:tcPr>
                </a:tc>
                <a:tc>
                  <a:txBody>
                    <a:bodyPr/>
                    <a:lstStyle/>
                    <a:p>
                      <a:pPr algn="ctr"/>
                      <a:r>
                        <a:rPr lang="de-DE" sz="1600" b="1" dirty="0">
                          <a:solidFill>
                            <a:schemeClr val="tx1"/>
                          </a:solidFill>
                          <a:latin typeface="Calibri" panose="020F0502020204030204" pitchFamily="34" charset="0"/>
                          <a:ea typeface="Tahoma" panose="020B0604030504040204" pitchFamily="34" charset="0"/>
                          <a:cs typeface="Calibri" panose="020F0502020204030204" pitchFamily="34" charset="0"/>
                        </a:rPr>
                        <a:t>ET</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1"/>
                    </a:solidFill>
                  </a:tcPr>
                </a:tc>
                <a:tc>
                  <a:txBody>
                    <a:bodyPr/>
                    <a:lstStyle/>
                    <a:p>
                      <a:pPr algn="ctr"/>
                      <a:r>
                        <a:rPr lang="de-DE" sz="1600" b="1" dirty="0">
                          <a:solidFill>
                            <a:schemeClr val="tx1"/>
                          </a:solidFill>
                          <a:latin typeface="Calibri" panose="020F0502020204030204" pitchFamily="34" charset="0"/>
                          <a:ea typeface="Tahoma" panose="020B0604030504040204" pitchFamily="34" charset="0"/>
                          <a:cs typeface="Calibri" panose="020F0502020204030204" pitchFamily="34" charset="0"/>
                        </a:rPr>
                        <a:t>Pre-PMF</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2505894363"/>
                  </a:ext>
                </a:extLst>
              </a:tr>
              <a:tr h="1454576">
                <a:tc>
                  <a:txBody>
                    <a:bodyPr/>
                    <a:lstStyle/>
                    <a:p>
                      <a:r>
                        <a:rPr lang="de-DE" sz="1600" dirty="0">
                          <a:solidFill>
                            <a:schemeClr val="bg1"/>
                          </a:solidFill>
                          <a:latin typeface="Calibri" panose="020F0502020204030204" pitchFamily="34" charset="0"/>
                          <a:ea typeface="Tahoma" panose="020B0604030504040204" pitchFamily="34" charset="0"/>
                          <a:cs typeface="Calibri" panose="020F0502020204030204" pitchFamily="34" charset="0"/>
                        </a:rPr>
                        <a:t>Major criteria</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282575" marR="0" lvl="0" indent="-282575" algn="l" defTabSz="914400" rtl="0" eaLnBrk="1" fontAlgn="auto" latinLnBrk="0" hangingPunct="1">
                        <a:lnSpc>
                          <a:spcPct val="100000"/>
                        </a:lnSpc>
                        <a:spcBef>
                          <a:spcPts val="0"/>
                        </a:spcBef>
                        <a:spcAft>
                          <a:spcPts val="600"/>
                        </a:spcAft>
                        <a:buClrTx/>
                        <a:buSzTx/>
                        <a:buFont typeface="Wingdings" panose="05000000000000000000" pitchFamily="2" charset="2"/>
                        <a:buChar char="§"/>
                        <a:tabLst/>
                        <a:defRPr/>
                      </a:pPr>
                      <a:r>
                        <a:rPr lang="it-IT" altLang="en-US" sz="1600" b="1" dirty="0">
                          <a:solidFill>
                            <a:schemeClr val="bg1"/>
                          </a:solidFill>
                          <a:latin typeface="Calibri" panose="020F0502020204030204" pitchFamily="34" charset="0"/>
                          <a:ea typeface="Tahoma" panose="020B0604030504040204" pitchFamily="34" charset="0"/>
                          <a:cs typeface="Calibri" panose="020F0502020204030204" pitchFamily="34" charset="0"/>
                        </a:rPr>
                        <a:t>BM biopsy </a:t>
                      </a:r>
                      <a:r>
                        <a:rPr lang="it-IT" altLang="en-US" sz="1600" dirty="0">
                          <a:solidFill>
                            <a:schemeClr val="bg1"/>
                          </a:solidFill>
                          <a:latin typeface="Calibri" panose="020F0502020204030204" pitchFamily="34" charset="0"/>
                          <a:ea typeface="Tahoma" panose="020B0604030504040204" pitchFamily="34" charset="0"/>
                          <a:cs typeface="Calibri" panose="020F0502020204030204" pitchFamily="34" charset="0"/>
                        </a:rPr>
                        <a:t>with predominent proliferation of megakaryocytes</a:t>
                      </a:r>
                    </a:p>
                    <a:p>
                      <a:pPr marL="282575" indent="-282575" algn="l">
                        <a:spcAft>
                          <a:spcPts val="600"/>
                        </a:spcAft>
                        <a:buFont typeface="Wingdings" panose="05000000000000000000" pitchFamily="2" charset="2"/>
                        <a:buChar char="§"/>
                        <a:defRPr/>
                      </a:pPr>
                      <a:r>
                        <a:rPr lang="it-IT" altLang="en-US" sz="1600" dirty="0">
                          <a:solidFill>
                            <a:schemeClr val="bg1"/>
                          </a:solidFill>
                          <a:latin typeface="Calibri" panose="020F0502020204030204" pitchFamily="34" charset="0"/>
                          <a:ea typeface="Tahoma" panose="020B0604030504040204" pitchFamily="34" charset="0"/>
                          <a:cs typeface="Calibri" panose="020F0502020204030204" pitchFamily="34" charset="0"/>
                        </a:rPr>
                        <a:t>PLT ≥450 x 10</a:t>
                      </a:r>
                      <a:r>
                        <a:rPr lang="it-IT" altLang="en-US" sz="1600" baseline="30000" dirty="0">
                          <a:solidFill>
                            <a:schemeClr val="bg1"/>
                          </a:solidFill>
                          <a:latin typeface="Calibri" panose="020F0502020204030204" pitchFamily="34" charset="0"/>
                          <a:ea typeface="Tahoma" panose="020B0604030504040204" pitchFamily="34" charset="0"/>
                          <a:cs typeface="Calibri" panose="020F0502020204030204" pitchFamily="34" charset="0"/>
                        </a:rPr>
                        <a:t>9</a:t>
                      </a:r>
                      <a:r>
                        <a:rPr lang="it-IT" altLang="en-US" sz="1600" dirty="0">
                          <a:solidFill>
                            <a:schemeClr val="bg1"/>
                          </a:solidFill>
                          <a:latin typeface="Calibri" panose="020F0502020204030204" pitchFamily="34" charset="0"/>
                          <a:ea typeface="Tahoma" panose="020B0604030504040204" pitchFamily="34" charset="0"/>
                          <a:cs typeface="Calibri" panose="020F0502020204030204" pitchFamily="34" charset="0"/>
                        </a:rPr>
                        <a:t>/L</a:t>
                      </a:r>
                    </a:p>
                    <a:p>
                      <a:pPr marL="282575" indent="-282575" algn="l">
                        <a:spcAft>
                          <a:spcPts val="600"/>
                        </a:spcAft>
                        <a:buFont typeface="Wingdings" panose="05000000000000000000" pitchFamily="2" charset="2"/>
                        <a:buChar char="§"/>
                        <a:defRPr/>
                      </a:pPr>
                      <a:r>
                        <a:rPr lang="it-IT" altLang="en-US" sz="1600" dirty="0">
                          <a:solidFill>
                            <a:schemeClr val="bg1"/>
                          </a:solidFill>
                          <a:latin typeface="Calibri" panose="020F0502020204030204" pitchFamily="34" charset="0"/>
                          <a:ea typeface="Tahoma" panose="020B0604030504040204" pitchFamily="34" charset="0"/>
                          <a:cs typeface="Calibri" panose="020F0502020204030204" pitchFamily="34" charset="0"/>
                        </a:rPr>
                        <a:t>Not meeting WHO criteria for other MPN subtype</a:t>
                      </a:r>
                      <a:endParaRPr lang="it-IT" altLang="en-US" sz="1600" i="1" dirty="0">
                        <a:solidFill>
                          <a:schemeClr val="bg1"/>
                        </a:solidFill>
                        <a:latin typeface="Calibri" panose="020F0502020204030204" pitchFamily="34" charset="0"/>
                        <a:ea typeface="Tahoma" panose="020B0604030504040204" pitchFamily="34" charset="0"/>
                        <a:cs typeface="Calibri" panose="020F0502020204030204" pitchFamily="34" charset="0"/>
                      </a:endParaRPr>
                    </a:p>
                    <a:p>
                      <a:pPr marL="282575" indent="-282575" algn="l">
                        <a:spcAft>
                          <a:spcPts val="600"/>
                        </a:spcAft>
                        <a:buFont typeface="Wingdings" panose="05000000000000000000" pitchFamily="2" charset="2"/>
                        <a:buChar char="§"/>
                        <a:defRPr/>
                      </a:pPr>
                      <a:r>
                        <a:rPr lang="it-IT" altLang="en-US" sz="1600" i="1" dirty="0">
                          <a:solidFill>
                            <a:schemeClr val="bg1"/>
                          </a:solidFill>
                          <a:latin typeface="Calibri" panose="020F0502020204030204" pitchFamily="34" charset="0"/>
                          <a:ea typeface="Tahoma" panose="020B0604030504040204" pitchFamily="34" charset="0"/>
                          <a:cs typeface="Calibri" panose="020F0502020204030204" pitchFamily="34" charset="0"/>
                        </a:rPr>
                        <a:t>JAK2, CALR,</a:t>
                      </a:r>
                      <a:r>
                        <a:rPr lang="it-IT" altLang="en-US" sz="1600" dirty="0">
                          <a:solidFill>
                            <a:schemeClr val="bg1"/>
                          </a:solidFill>
                          <a:latin typeface="Calibri" panose="020F0502020204030204" pitchFamily="34" charset="0"/>
                          <a:ea typeface="Tahoma" panose="020B0604030504040204" pitchFamily="34" charset="0"/>
                          <a:cs typeface="Calibri" panose="020F0502020204030204" pitchFamily="34" charset="0"/>
                        </a:rPr>
                        <a:t> or </a:t>
                      </a:r>
                      <a:r>
                        <a:rPr lang="it-IT" altLang="en-US" sz="1600" i="1" dirty="0">
                          <a:solidFill>
                            <a:schemeClr val="bg1"/>
                          </a:solidFill>
                          <a:latin typeface="Calibri" panose="020F0502020204030204" pitchFamily="34" charset="0"/>
                          <a:ea typeface="Tahoma" panose="020B0604030504040204" pitchFamily="34" charset="0"/>
                          <a:cs typeface="Calibri" panose="020F0502020204030204" pitchFamily="34" charset="0"/>
                        </a:rPr>
                        <a:t>MPL</a:t>
                      </a:r>
                      <a:r>
                        <a:rPr lang="it-IT" altLang="en-US" sz="1600" dirty="0">
                          <a:solidFill>
                            <a:schemeClr val="bg1"/>
                          </a:solidFill>
                          <a:latin typeface="Calibri" panose="020F0502020204030204" pitchFamily="34" charset="0"/>
                          <a:ea typeface="Tahoma" panose="020B0604030504040204" pitchFamily="34" charset="0"/>
                          <a:cs typeface="Calibri" panose="020F0502020204030204" pitchFamily="34" charset="0"/>
                        </a:rPr>
                        <a:t> mutation</a:t>
                      </a:r>
                      <a:endParaRPr lang="de-DE" sz="1600" dirty="0">
                        <a:solidFill>
                          <a:schemeClr val="bg1"/>
                        </a:solidFill>
                        <a:latin typeface="Calibri" panose="020F0502020204030204" pitchFamily="34" charset="0"/>
                        <a:ea typeface="Tahoma" panose="020B0604030504040204" pitchFamily="34" charset="0"/>
                        <a:cs typeface="Calibri" panose="020F050202020403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marL="282575" indent="-282575">
                        <a:spcAft>
                          <a:spcPts val="600"/>
                        </a:spcAft>
                        <a:buFont typeface="Wingdings" panose="05000000000000000000" pitchFamily="2" charset="2"/>
                        <a:buChar char="§"/>
                        <a:defRPr/>
                      </a:pPr>
                      <a:r>
                        <a:rPr lang="it-IT" altLang="en-US" sz="1600" b="1" dirty="0">
                          <a:solidFill>
                            <a:schemeClr val="bg1"/>
                          </a:solidFill>
                          <a:latin typeface="Calibri" panose="020F0502020204030204" pitchFamily="34" charset="0"/>
                          <a:ea typeface="Tahoma" panose="020B0604030504040204" pitchFamily="34" charset="0"/>
                          <a:cs typeface="Calibri" panose="020F0502020204030204" pitchFamily="34" charset="0"/>
                        </a:rPr>
                        <a:t>BM biopsy </a:t>
                      </a:r>
                      <a:r>
                        <a:rPr lang="it-IT" altLang="en-US" sz="1600" dirty="0">
                          <a:solidFill>
                            <a:schemeClr val="bg1"/>
                          </a:solidFill>
                          <a:latin typeface="Calibri" panose="020F0502020204030204" pitchFamily="34" charset="0"/>
                          <a:ea typeface="Tahoma" panose="020B0604030504040204" pitchFamily="34" charset="0"/>
                          <a:cs typeface="Calibri" panose="020F0502020204030204" pitchFamily="34" charset="0"/>
                        </a:rPr>
                        <a:t>with megakaryocytic proliferation and atypia, without reticulin fibrosis grade &gt;1</a:t>
                      </a:r>
                    </a:p>
                    <a:p>
                      <a:pPr marL="282575" indent="-282575">
                        <a:spcAft>
                          <a:spcPts val="600"/>
                        </a:spcAft>
                        <a:buFont typeface="Wingdings" panose="05000000000000000000" pitchFamily="2" charset="2"/>
                        <a:buChar char="§"/>
                        <a:defRPr/>
                      </a:pPr>
                      <a:endParaRPr lang="it-IT" altLang="en-US" sz="1600" dirty="0">
                        <a:solidFill>
                          <a:schemeClr val="bg1"/>
                        </a:solidFill>
                        <a:latin typeface="Calibri" panose="020F0502020204030204" pitchFamily="34" charset="0"/>
                        <a:ea typeface="Tahoma" panose="020B0604030504040204" pitchFamily="34" charset="0"/>
                        <a:cs typeface="Calibri" panose="020F0502020204030204" pitchFamily="34" charset="0"/>
                      </a:endParaRPr>
                    </a:p>
                    <a:p>
                      <a:pPr marL="282575" indent="-282575">
                        <a:spcAft>
                          <a:spcPts val="600"/>
                        </a:spcAft>
                        <a:buFont typeface="Wingdings" panose="05000000000000000000" pitchFamily="2" charset="2"/>
                        <a:buChar char="§"/>
                        <a:defRPr/>
                      </a:pPr>
                      <a:r>
                        <a:rPr lang="it-IT" altLang="en-US" sz="1600" dirty="0">
                          <a:solidFill>
                            <a:schemeClr val="bg1"/>
                          </a:solidFill>
                          <a:latin typeface="Calibri" panose="020F0502020204030204" pitchFamily="34" charset="0"/>
                          <a:ea typeface="Tahoma" panose="020B0604030504040204" pitchFamily="34" charset="0"/>
                          <a:cs typeface="Calibri" panose="020F0502020204030204" pitchFamily="34" charset="0"/>
                        </a:rPr>
                        <a:t>Not meeting WHO criteria for </a:t>
                      </a:r>
                      <a:r>
                        <a:rPr lang="it-IT" altLang="en-US" sz="1600" i="1" dirty="0">
                          <a:solidFill>
                            <a:schemeClr val="bg1"/>
                          </a:solidFill>
                          <a:latin typeface="Calibri" panose="020F0502020204030204" pitchFamily="34" charset="0"/>
                          <a:ea typeface="Tahoma" panose="020B0604030504040204" pitchFamily="34" charset="0"/>
                          <a:cs typeface="Calibri" panose="020F0502020204030204" pitchFamily="34" charset="0"/>
                        </a:rPr>
                        <a:t>BCR-ABL1+ </a:t>
                      </a:r>
                      <a:r>
                        <a:rPr lang="it-IT" altLang="en-US" sz="1600" dirty="0">
                          <a:solidFill>
                            <a:schemeClr val="bg1"/>
                          </a:solidFill>
                          <a:latin typeface="Calibri" panose="020F0502020204030204" pitchFamily="34" charset="0"/>
                          <a:ea typeface="Tahoma" panose="020B0604030504040204" pitchFamily="34" charset="0"/>
                          <a:cs typeface="Calibri" panose="020F0502020204030204" pitchFamily="34" charset="0"/>
                        </a:rPr>
                        <a:t>CML, PV, ET, MDS, or other myeloid neoplasms </a:t>
                      </a:r>
                    </a:p>
                    <a:p>
                      <a:pPr marL="282575" indent="-282575">
                        <a:spcAft>
                          <a:spcPts val="600"/>
                        </a:spcAft>
                        <a:buFont typeface="Wingdings" panose="05000000000000000000" pitchFamily="2" charset="2"/>
                        <a:buChar char="§"/>
                        <a:defRPr/>
                      </a:pPr>
                      <a:r>
                        <a:rPr lang="it-IT" altLang="en-US" sz="1600" i="1" dirty="0">
                          <a:solidFill>
                            <a:schemeClr val="bg1"/>
                          </a:solidFill>
                          <a:latin typeface="Calibri" panose="020F0502020204030204" pitchFamily="34" charset="0"/>
                          <a:ea typeface="Tahoma" panose="020B0604030504040204" pitchFamily="34" charset="0"/>
                          <a:cs typeface="Calibri" panose="020F0502020204030204" pitchFamily="34" charset="0"/>
                        </a:rPr>
                        <a:t>JAK2, CALR,</a:t>
                      </a:r>
                      <a:r>
                        <a:rPr lang="it-IT" altLang="en-US" sz="1600" dirty="0">
                          <a:solidFill>
                            <a:schemeClr val="bg1"/>
                          </a:solidFill>
                          <a:latin typeface="Calibri" panose="020F0502020204030204" pitchFamily="34" charset="0"/>
                          <a:ea typeface="Tahoma" panose="020B0604030504040204" pitchFamily="34" charset="0"/>
                          <a:cs typeface="Calibri" panose="020F0502020204030204" pitchFamily="34" charset="0"/>
                        </a:rPr>
                        <a:t> or </a:t>
                      </a:r>
                      <a:r>
                        <a:rPr lang="it-IT" altLang="en-US" sz="1600" i="1" dirty="0">
                          <a:solidFill>
                            <a:schemeClr val="bg1"/>
                          </a:solidFill>
                          <a:latin typeface="Calibri" panose="020F0502020204030204" pitchFamily="34" charset="0"/>
                          <a:ea typeface="Tahoma" panose="020B0604030504040204" pitchFamily="34" charset="0"/>
                          <a:cs typeface="Calibri" panose="020F0502020204030204" pitchFamily="34" charset="0"/>
                        </a:rPr>
                        <a:t>MPL</a:t>
                      </a:r>
                      <a:r>
                        <a:rPr lang="it-IT" altLang="en-US" sz="1600" dirty="0">
                          <a:solidFill>
                            <a:schemeClr val="bg1"/>
                          </a:solidFill>
                          <a:latin typeface="Calibri" panose="020F0502020204030204" pitchFamily="34" charset="0"/>
                          <a:ea typeface="Tahoma" panose="020B0604030504040204" pitchFamily="34" charset="0"/>
                          <a:cs typeface="Calibri" panose="020F0502020204030204" pitchFamily="34" charset="0"/>
                        </a:rPr>
                        <a:t> mutation or presence of other clonal markers* or absence of reactive myelofibrosis</a:t>
                      </a:r>
                      <a:endParaRPr lang="de-DE" sz="1600" baseline="30000" dirty="0">
                        <a:solidFill>
                          <a:schemeClr val="bg1"/>
                        </a:solidFill>
                        <a:latin typeface="Calibri" panose="020F0502020204030204" pitchFamily="34" charset="0"/>
                        <a:ea typeface="Tahoma" panose="020B0604030504040204" pitchFamily="34" charset="0"/>
                        <a:cs typeface="Calibri" panose="020F0502020204030204" pitchFamily="34" charset="0"/>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611764449"/>
                  </a:ext>
                </a:extLst>
              </a:tr>
              <a:tr h="1188245">
                <a:tc>
                  <a:txBody>
                    <a:bodyPr/>
                    <a:lstStyle/>
                    <a:p>
                      <a:r>
                        <a:rPr lang="de-DE" sz="1600" dirty="0">
                          <a:solidFill>
                            <a:schemeClr val="bg1"/>
                          </a:solidFill>
                          <a:latin typeface="Calibri" panose="020F0502020204030204" pitchFamily="34" charset="0"/>
                          <a:ea typeface="Tahoma" panose="020B0604030504040204" pitchFamily="34" charset="0"/>
                          <a:cs typeface="Calibri" panose="020F0502020204030204" pitchFamily="34" charset="0"/>
                        </a:rPr>
                        <a:t>Minor criteria</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indent="-285750">
                        <a:buFont typeface="Wingdings" panose="05000000000000000000" pitchFamily="2" charset="2"/>
                        <a:buChar char="§"/>
                      </a:pPr>
                      <a:r>
                        <a:rPr lang="en-US" sz="1600" dirty="0">
                          <a:solidFill>
                            <a:schemeClr val="bg1"/>
                          </a:solidFill>
                          <a:latin typeface="Calibri" panose="020F0502020204030204" pitchFamily="34" charset="0"/>
                          <a:ea typeface="Tahoma" panose="020B0604030504040204" pitchFamily="34" charset="0"/>
                          <a:cs typeface="Calibri" panose="020F0502020204030204" pitchFamily="34" charset="0"/>
                        </a:rPr>
                        <a:t>Presence of a clonal marker or absence of evidence for reactive thrombocytosis</a:t>
                      </a:r>
                      <a:endParaRPr lang="de-DE" sz="1600" dirty="0">
                        <a:solidFill>
                          <a:schemeClr val="bg1"/>
                        </a:solidFill>
                        <a:latin typeface="Calibri" panose="020F0502020204030204" pitchFamily="34" charset="0"/>
                        <a:ea typeface="Tahoma" panose="020B060403050404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marL="285750" indent="-285750">
                        <a:spcAft>
                          <a:spcPts val="600"/>
                        </a:spcAft>
                        <a:buFont typeface="Wingdings" panose="05000000000000000000" pitchFamily="2" charset="2"/>
                        <a:buChar char="§"/>
                        <a:defRPr/>
                      </a:pPr>
                      <a:r>
                        <a:rPr lang="en-US" altLang="en-US" sz="1600" dirty="0">
                          <a:solidFill>
                            <a:schemeClr val="bg1"/>
                          </a:solidFill>
                          <a:latin typeface="Calibri" panose="020F0502020204030204" pitchFamily="34" charset="0"/>
                          <a:ea typeface="Tahoma" panose="020B0604030504040204" pitchFamily="34" charset="0"/>
                          <a:cs typeface="Calibri" panose="020F0502020204030204" pitchFamily="34" charset="0"/>
                        </a:rPr>
                        <a:t>Anemia </a:t>
                      </a:r>
                    </a:p>
                    <a:p>
                      <a:pPr marL="285750" indent="-285750">
                        <a:spcAft>
                          <a:spcPts val="600"/>
                        </a:spcAft>
                        <a:buFont typeface="Wingdings" panose="05000000000000000000" pitchFamily="2" charset="2"/>
                        <a:buChar char="§"/>
                        <a:defRPr/>
                      </a:pPr>
                      <a:r>
                        <a:rPr lang="en-US" altLang="en-US" sz="1600" dirty="0">
                          <a:solidFill>
                            <a:schemeClr val="bg1"/>
                          </a:solidFill>
                          <a:latin typeface="Calibri" panose="020F0502020204030204" pitchFamily="34" charset="0"/>
                          <a:ea typeface="Tahoma" panose="020B0604030504040204" pitchFamily="34" charset="0"/>
                          <a:cs typeface="Calibri" panose="020F0502020204030204" pitchFamily="34" charset="0"/>
                        </a:rPr>
                        <a:t>Leukocytosis &gt;11K/µL</a:t>
                      </a:r>
                    </a:p>
                    <a:p>
                      <a:pPr marL="285750" indent="-285750">
                        <a:spcAft>
                          <a:spcPts val="600"/>
                        </a:spcAft>
                        <a:buFont typeface="Wingdings" panose="05000000000000000000" pitchFamily="2" charset="2"/>
                        <a:buChar char="§"/>
                        <a:defRPr/>
                      </a:pPr>
                      <a:r>
                        <a:rPr lang="en-US" altLang="en-US" sz="1600" dirty="0">
                          <a:solidFill>
                            <a:schemeClr val="bg1"/>
                          </a:solidFill>
                          <a:latin typeface="Calibri" panose="020F0502020204030204" pitchFamily="34" charset="0"/>
                          <a:ea typeface="Tahoma" panose="020B0604030504040204" pitchFamily="34" charset="0"/>
                          <a:cs typeface="Calibri" panose="020F0502020204030204" pitchFamily="34" charset="0"/>
                        </a:rPr>
                        <a:t>Splenomegaly</a:t>
                      </a:r>
                    </a:p>
                    <a:p>
                      <a:pPr marL="285750" indent="-285750">
                        <a:spcAft>
                          <a:spcPts val="600"/>
                        </a:spcAft>
                        <a:buFont typeface="Wingdings" panose="05000000000000000000" pitchFamily="2" charset="2"/>
                        <a:buChar char="§"/>
                        <a:defRPr/>
                      </a:pPr>
                      <a:r>
                        <a:rPr lang="en-US" altLang="en-US" sz="1600" dirty="0">
                          <a:solidFill>
                            <a:schemeClr val="bg1"/>
                          </a:solidFill>
                          <a:latin typeface="Calibri" panose="020F0502020204030204" pitchFamily="34" charset="0"/>
                          <a:ea typeface="Tahoma" panose="020B0604030504040204" pitchFamily="34" charset="0"/>
                          <a:cs typeface="Calibri" panose="020F0502020204030204" pitchFamily="34" charset="0"/>
                        </a:rPr>
                        <a:t>LDH increase</a:t>
                      </a:r>
                      <a:endParaRPr lang="de-DE" sz="1600" dirty="0">
                        <a:solidFill>
                          <a:schemeClr val="bg1"/>
                        </a:solidFill>
                        <a:latin typeface="Calibri" panose="020F0502020204030204" pitchFamily="34" charset="0"/>
                        <a:ea typeface="Tahoma" panose="020B060403050404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672233757"/>
                  </a:ext>
                </a:extLst>
              </a:tr>
              <a:tr h="430227">
                <a:tc>
                  <a:txBody>
                    <a:bodyPr/>
                    <a:lstStyle/>
                    <a:p>
                      <a:r>
                        <a:rPr lang="de-DE" sz="1600" b="1" dirty="0">
                          <a:solidFill>
                            <a:schemeClr val="bg1"/>
                          </a:solidFill>
                          <a:latin typeface="Calibri" panose="020F0502020204030204" pitchFamily="34" charset="0"/>
                          <a:ea typeface="Tahoma" panose="020B0604030504040204" pitchFamily="34" charset="0"/>
                          <a:cs typeface="Calibri" panose="020F0502020204030204" pitchFamily="34" charset="0"/>
                        </a:rPr>
                        <a:t>Diagnosis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it-IT" altLang="en-US" sz="1600" b="1" dirty="0">
                          <a:solidFill>
                            <a:schemeClr val="bg1"/>
                          </a:solidFill>
                          <a:latin typeface="Calibri" panose="020F0502020204030204" pitchFamily="34" charset="0"/>
                          <a:ea typeface="Tahoma" panose="020B0604030504040204" pitchFamily="34" charset="0"/>
                          <a:cs typeface="Calibri" panose="020F0502020204030204" pitchFamily="34" charset="0"/>
                        </a:rPr>
                        <a:t>All 4 major criteria </a:t>
                      </a:r>
                      <a:r>
                        <a:rPr lang="it-IT" altLang="en-US" sz="1600" b="1" i="1" dirty="0">
                          <a:solidFill>
                            <a:schemeClr val="bg1"/>
                          </a:solidFill>
                          <a:latin typeface="Calibri" panose="020F0502020204030204" pitchFamily="34" charset="0"/>
                          <a:ea typeface="Tahoma" panose="020B0604030504040204" pitchFamily="34" charset="0"/>
                          <a:cs typeface="Calibri" panose="020F0502020204030204" pitchFamily="34" charset="0"/>
                        </a:rPr>
                        <a:t>or</a:t>
                      </a:r>
                      <a:r>
                        <a:rPr lang="it-IT" altLang="en-US" sz="1600" b="1" dirty="0">
                          <a:solidFill>
                            <a:schemeClr val="bg1"/>
                          </a:solidFill>
                          <a:latin typeface="Calibri" panose="020F0502020204030204" pitchFamily="34" charset="0"/>
                          <a:ea typeface="Tahoma" panose="020B0604030504040204" pitchFamily="34" charset="0"/>
                          <a:cs typeface="Calibri" panose="020F0502020204030204" pitchFamily="34" charset="0"/>
                        </a:rPr>
                        <a:t> first 3 major criteria + </a:t>
                      </a:r>
                      <a:br>
                        <a:rPr lang="it-IT" altLang="en-US" sz="1600" b="1" dirty="0">
                          <a:solidFill>
                            <a:schemeClr val="bg1"/>
                          </a:solidFill>
                          <a:latin typeface="Calibri" panose="020F0502020204030204" pitchFamily="34" charset="0"/>
                          <a:ea typeface="Tahoma" panose="020B0604030504040204" pitchFamily="34" charset="0"/>
                          <a:cs typeface="Calibri" panose="020F0502020204030204" pitchFamily="34" charset="0"/>
                        </a:rPr>
                      </a:br>
                      <a:r>
                        <a:rPr lang="it-IT" altLang="en-US" sz="1600" b="1" dirty="0">
                          <a:solidFill>
                            <a:schemeClr val="bg1"/>
                          </a:solidFill>
                          <a:latin typeface="Calibri" panose="020F0502020204030204" pitchFamily="34" charset="0"/>
                          <a:ea typeface="Tahoma" panose="020B0604030504040204" pitchFamily="34" charset="0"/>
                          <a:cs typeface="Calibri" panose="020F0502020204030204" pitchFamily="34" charset="0"/>
                        </a:rPr>
                        <a:t>minor criterion</a:t>
                      </a:r>
                      <a:endParaRPr lang="de-DE" sz="1600" b="1" dirty="0">
                        <a:solidFill>
                          <a:schemeClr val="bg1"/>
                        </a:solidFill>
                        <a:latin typeface="Calibri" panose="020F0502020204030204" pitchFamily="34" charset="0"/>
                        <a:ea typeface="Tahoma" panose="020B060403050404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r>
                        <a:rPr lang="en-US" altLang="en-US" sz="1600" b="1" dirty="0">
                          <a:solidFill>
                            <a:schemeClr val="bg1"/>
                          </a:solidFill>
                          <a:latin typeface="Calibri" panose="020F0502020204030204" pitchFamily="34" charset="0"/>
                          <a:ea typeface="Tahoma" panose="020B0604030504040204" pitchFamily="34" charset="0"/>
                          <a:cs typeface="Calibri" panose="020F0502020204030204" pitchFamily="34" charset="0"/>
                        </a:rPr>
                        <a:t>All 3 major criteria + 1 or more minor criteria</a:t>
                      </a:r>
                      <a:endParaRPr lang="de-DE" sz="1600" b="1" dirty="0">
                        <a:solidFill>
                          <a:schemeClr val="bg1"/>
                        </a:solidFill>
                        <a:latin typeface="Calibri" panose="020F0502020204030204" pitchFamily="34" charset="0"/>
                        <a:ea typeface="Tahoma" panose="020B0604030504040204" pitchFamily="34" charset="0"/>
                        <a:cs typeface="Calibri" panose="020F050202020403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702943087"/>
                  </a:ext>
                </a:extLst>
              </a:tr>
            </a:tbl>
          </a:graphicData>
        </a:graphic>
      </p:graphicFrame>
      <p:sp>
        <p:nvSpPr>
          <p:cNvPr id="5" name="Textfeld 4"/>
          <p:cNvSpPr txBox="1"/>
          <p:nvPr/>
        </p:nvSpPr>
        <p:spPr>
          <a:xfrm>
            <a:off x="10482831" y="6611780"/>
            <a:ext cx="184728" cy="256543"/>
          </a:xfrm>
          <a:prstGeom prst="rect">
            <a:avLst/>
          </a:prstGeom>
          <a:noFill/>
        </p:spPr>
        <p:txBody>
          <a:bodyPr wrap="none" lIns="91439" tIns="45719" rIns="91439" bIns="45719" rtlCol="0">
            <a:spAutoFit/>
          </a:bodyPr>
          <a:lstStyle/>
          <a:p>
            <a:pPr marL="0" marR="0" lvl="0" indent="0" algn="r" defTabSz="914354" rtl="0" eaLnBrk="1" fontAlgn="auto" latinLnBrk="0" hangingPunct="1">
              <a:lnSpc>
                <a:spcPct val="100000"/>
              </a:lnSpc>
              <a:spcBef>
                <a:spcPts val="0"/>
              </a:spcBef>
              <a:spcAft>
                <a:spcPts val="0"/>
              </a:spcAft>
              <a:buClrTx/>
              <a:buSzTx/>
              <a:buFontTx/>
              <a:buNone/>
              <a:tabLst/>
              <a:defRPr/>
            </a:pPr>
            <a:endParaRPr kumimoji="0" lang="de-DE" sz="1067" b="0" i="0" u="none" strike="noStrike" kern="1200" cap="none" spc="0" normalizeH="0" baseline="0" noProof="0" dirty="0">
              <a:ln>
                <a:noFill/>
              </a:ln>
              <a:solidFill>
                <a:srgbClr val="000000"/>
              </a:solidFill>
              <a:effectLst/>
              <a:uLnTx/>
              <a:uFillTx/>
              <a:latin typeface="Arial"/>
              <a:ea typeface="Tahoma" panose="020B0604030504040204" pitchFamily="34" charset="0"/>
              <a:cs typeface="Arial" panose="020B0604020202020204" pitchFamily="34" charset="0"/>
            </a:endParaRPr>
          </a:p>
        </p:txBody>
      </p:sp>
      <p:sp>
        <p:nvSpPr>
          <p:cNvPr id="3" name="Rechteck 2"/>
          <p:cNvSpPr/>
          <p:nvPr/>
        </p:nvSpPr>
        <p:spPr>
          <a:xfrm>
            <a:off x="604838" y="5760454"/>
            <a:ext cx="10872445" cy="523218"/>
          </a:xfrm>
          <a:prstGeom prst="rect">
            <a:avLst/>
          </a:prstGeom>
        </p:spPr>
        <p:txBody>
          <a:bodyPr wrap="square" lIns="91439" tIns="45719" rIns="91439" bIns="45719">
            <a:spAutoFit/>
          </a:bodyPr>
          <a:lstStyle/>
          <a:p>
            <a:pPr marL="0" marR="0" lvl="0" indent="0" algn="l" defTabSz="914354" rtl="0" eaLnBrk="1" fontAlgn="auto" latinLnBrk="0" hangingPunct="1">
              <a:lnSpc>
                <a:spcPct val="100000"/>
              </a:lnSpc>
              <a:spcBef>
                <a:spcPts val="0"/>
              </a:spcBef>
              <a:spcAft>
                <a:spcPts val="0"/>
              </a:spcAft>
              <a:buClrTx/>
              <a:buSzTx/>
              <a:buFontTx/>
              <a:buNone/>
              <a:tabLst/>
              <a:defRPr/>
            </a:pPr>
            <a:r>
              <a:rPr kumimoji="0" lang="it-IT" altLang="en-US" sz="1400" b="0" i="0" u="none" strike="noStrike" kern="1200" cap="none" spc="0" normalizeH="0" baseline="0" noProof="0" dirty="0">
                <a:ln>
                  <a:noFill/>
                </a:ln>
                <a:solidFill>
                  <a:srgbClr val="000000"/>
                </a:solidFill>
                <a:effectLst/>
                <a:uLnTx/>
                <a:uFillTx/>
                <a:latin typeface="Calibri" panose="020F0502020204030204" pitchFamily="34" charset="0"/>
                <a:ea typeface="Tahoma" panose="020B0604030504040204" pitchFamily="34" charset="0"/>
                <a:cs typeface="Calibri" panose="020F0502020204030204" pitchFamily="34" charset="0"/>
              </a:rPr>
              <a:t>*In absence of any of 3 major clonal mutations, search for most frequent accompanying mutations (</a:t>
            </a:r>
            <a:r>
              <a:rPr kumimoji="0" lang="it-IT" altLang="en-US" sz="1400" b="0" i="1" u="none" strike="noStrike" kern="1200" cap="none" spc="0" normalizeH="0" baseline="0" noProof="0" dirty="0">
                <a:ln>
                  <a:noFill/>
                </a:ln>
                <a:solidFill>
                  <a:srgbClr val="000000"/>
                </a:solidFill>
                <a:effectLst/>
                <a:uLnTx/>
                <a:uFillTx/>
                <a:latin typeface="Calibri" panose="020F0502020204030204" pitchFamily="34" charset="0"/>
                <a:ea typeface="Tahoma" panose="020B0604030504040204" pitchFamily="34" charset="0"/>
                <a:cs typeface="Calibri" panose="020F0502020204030204" pitchFamily="34" charset="0"/>
              </a:rPr>
              <a:t>ASXL1, EZH2, TET2, IDH1/IDH2, SRSF2, SF3B1</a:t>
            </a:r>
            <a:r>
              <a:rPr kumimoji="0" lang="it-IT" altLang="en-US" sz="1400" b="0" i="0" u="none" strike="noStrike" kern="1200" cap="none" spc="0" normalizeH="0" baseline="0" noProof="0" dirty="0">
                <a:ln>
                  <a:noFill/>
                </a:ln>
                <a:solidFill>
                  <a:srgbClr val="000000"/>
                </a:solidFill>
                <a:effectLst/>
                <a:uLnTx/>
                <a:uFillTx/>
                <a:latin typeface="Calibri" panose="020F0502020204030204" pitchFamily="34" charset="0"/>
                <a:ea typeface="Tahoma" panose="020B0604030504040204" pitchFamily="34" charset="0"/>
                <a:cs typeface="Calibri" panose="020F0502020204030204" pitchFamily="34" charset="0"/>
              </a:rPr>
              <a:t>) helps determine clonal nature of disease. </a:t>
            </a:r>
          </a:p>
        </p:txBody>
      </p:sp>
      <p:sp>
        <p:nvSpPr>
          <p:cNvPr id="12" name="Text Box 15">
            <a:extLst>
              <a:ext uri="{FF2B5EF4-FFF2-40B4-BE49-F238E27FC236}">
                <a16:creationId xmlns:a16="http://schemas.microsoft.com/office/drawing/2014/main" id="{6C600D53-2863-419A-A18C-A58C91135594}"/>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Arber. Blood. 2022;140:1200.</a:t>
            </a:r>
            <a:endPar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5948359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ella 5"/>
          <p:cNvGraphicFramePr>
            <a:graphicFrameLocks noGrp="1"/>
          </p:cNvGraphicFramePr>
          <p:nvPr/>
        </p:nvGraphicFramePr>
        <p:xfrm>
          <a:off x="6241128" y="2373738"/>
          <a:ext cx="5241076" cy="2103120"/>
        </p:xfrm>
        <a:graphic>
          <a:graphicData uri="http://schemas.openxmlformats.org/drawingml/2006/table">
            <a:tbl>
              <a:tblPr firstRow="1" bandRow="1">
                <a:tableStyleId>{B301B821-A1FF-4177-AEE7-76D212191A09}</a:tableStyleId>
              </a:tblPr>
              <a:tblGrid>
                <a:gridCol w="1112573">
                  <a:extLst>
                    <a:ext uri="{9D8B030D-6E8A-4147-A177-3AD203B41FA5}">
                      <a16:colId xmlns:a16="http://schemas.microsoft.com/office/drawing/2014/main" val="20000"/>
                    </a:ext>
                  </a:extLst>
                </a:gridCol>
                <a:gridCol w="1934678">
                  <a:extLst>
                    <a:ext uri="{9D8B030D-6E8A-4147-A177-3AD203B41FA5}">
                      <a16:colId xmlns:a16="http://schemas.microsoft.com/office/drawing/2014/main" val="1777689823"/>
                    </a:ext>
                  </a:extLst>
                </a:gridCol>
                <a:gridCol w="972152">
                  <a:extLst>
                    <a:ext uri="{9D8B030D-6E8A-4147-A177-3AD203B41FA5}">
                      <a16:colId xmlns:a16="http://schemas.microsoft.com/office/drawing/2014/main" val="20001"/>
                    </a:ext>
                  </a:extLst>
                </a:gridCol>
                <a:gridCol w="1221673">
                  <a:extLst>
                    <a:ext uri="{9D8B030D-6E8A-4147-A177-3AD203B41FA5}">
                      <a16:colId xmlns:a16="http://schemas.microsoft.com/office/drawing/2014/main" val="20002"/>
                    </a:ext>
                  </a:extLst>
                </a:gridCol>
              </a:tblGrid>
              <a:tr h="275359">
                <a:tc>
                  <a:txBody>
                    <a:bodyPr/>
                    <a:lstStyle/>
                    <a:p>
                      <a:r>
                        <a:rPr lang="en-US" sz="1800" dirty="0">
                          <a:solidFill>
                            <a:schemeClr val="tx1"/>
                          </a:solidFill>
                          <a:latin typeface="Calibri" panose="020F0502020204030204" pitchFamily="34" charset="0"/>
                          <a:cs typeface="Calibri" panose="020F0502020204030204" pitchFamily="34" charset="0"/>
                        </a:rPr>
                        <a:t>Mutation</a:t>
                      </a:r>
                    </a:p>
                  </a:txBody>
                  <a:tcPr anchor="ctr">
                    <a:lnL w="12700" cmpd="sng">
                      <a:noFill/>
                    </a:lnL>
                    <a:lnR>
                      <a:noFill/>
                    </a:lnR>
                    <a:lnT w="12700" cmpd="sng">
                      <a:noFill/>
                    </a:lnT>
                    <a:lnB w="12700" cmpd="sng">
                      <a:noFill/>
                    </a:lnB>
                    <a:lnTlToBr w="12700" cmpd="sng">
                      <a:noFill/>
                      <a:prstDash val="solid"/>
                    </a:lnTlToBr>
                    <a:lnBlToTr w="12700" cmpd="sng">
                      <a:noFill/>
                      <a:prstDash val="solid"/>
                    </a:lnBlToTr>
                    <a:solidFill>
                      <a:srgbClr val="E1471D"/>
                    </a:solidFill>
                  </a:tcPr>
                </a:tc>
                <a:tc>
                  <a:txBody>
                    <a:bodyPr/>
                    <a:lstStyle/>
                    <a:p>
                      <a:pPr algn="ctr"/>
                      <a:r>
                        <a:rPr lang="en-US" sz="1800" dirty="0">
                          <a:solidFill>
                            <a:schemeClr val="tx1"/>
                          </a:solidFill>
                          <a:latin typeface="Calibri" panose="020F0502020204030204" pitchFamily="34" charset="0"/>
                          <a:cs typeface="Calibri" panose="020F0502020204030204" pitchFamily="34" charset="0"/>
                        </a:rPr>
                        <a:t>10-Yr Thrombosis Risk, %</a:t>
                      </a:r>
                    </a:p>
                  </a:txBody>
                  <a:tcPr anchor="ctr">
                    <a:lnL>
                      <a:noFill/>
                    </a:lnL>
                    <a:lnR>
                      <a:noFill/>
                    </a:lnR>
                    <a:lnT w="12700" cmpd="sng">
                      <a:noFill/>
                    </a:lnT>
                    <a:lnB w="12700" cmpd="sng">
                      <a:noFill/>
                    </a:lnB>
                    <a:lnTlToBr w="12700" cmpd="sng">
                      <a:noFill/>
                      <a:prstDash val="solid"/>
                    </a:lnTlToBr>
                    <a:lnBlToTr w="12700" cmpd="sng">
                      <a:noFill/>
                      <a:prstDash val="solid"/>
                    </a:lnBlToTr>
                    <a:solidFill>
                      <a:srgbClr val="E1471D"/>
                    </a:solidFill>
                  </a:tcPr>
                </a:tc>
                <a:tc>
                  <a:txBody>
                    <a:bodyPr/>
                    <a:lstStyle/>
                    <a:p>
                      <a:pPr algn="ctr"/>
                      <a:r>
                        <a:rPr lang="it-IT" sz="1800" dirty="0">
                          <a:solidFill>
                            <a:schemeClr val="tx1"/>
                          </a:solidFill>
                          <a:latin typeface="Calibri" panose="020F0502020204030204" pitchFamily="34" charset="0"/>
                          <a:cs typeface="Calibri" panose="020F0502020204030204" pitchFamily="34" charset="0"/>
                        </a:rPr>
                        <a:t>HR</a:t>
                      </a:r>
                      <a:endParaRPr lang="en-US" sz="1800" dirty="0">
                        <a:solidFill>
                          <a:schemeClr val="tx1"/>
                        </a:solidFill>
                        <a:latin typeface="Calibri" panose="020F0502020204030204" pitchFamily="34" charset="0"/>
                        <a:cs typeface="Calibri" panose="020F05020202040302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solidFill>
                      <a:srgbClr val="E1471D"/>
                    </a:solidFill>
                  </a:tcPr>
                </a:tc>
                <a:tc>
                  <a:txBody>
                    <a:bodyPr/>
                    <a:lstStyle/>
                    <a:p>
                      <a:pPr algn="ctr"/>
                      <a:r>
                        <a:rPr lang="it-IT" sz="1800" dirty="0">
                          <a:solidFill>
                            <a:schemeClr val="tx1"/>
                          </a:solidFill>
                          <a:latin typeface="Calibri" panose="020F0502020204030204" pitchFamily="34" charset="0"/>
                          <a:cs typeface="Calibri" panose="020F0502020204030204" pitchFamily="34" charset="0"/>
                        </a:rPr>
                        <a:t>95% CI</a:t>
                      </a:r>
                      <a:endParaRPr lang="en-US" sz="1800" dirty="0">
                        <a:solidFill>
                          <a:schemeClr val="tx1"/>
                        </a:solidFill>
                        <a:latin typeface="Calibri" panose="020F0502020204030204" pitchFamily="34" charset="0"/>
                        <a:cs typeface="Calibri" panose="020F0502020204030204" pitchFamily="34" charset="0"/>
                      </a:endParaRPr>
                    </a:p>
                  </a:txBody>
                  <a:tcPr anchor="ctr">
                    <a:lnL>
                      <a:noFill/>
                    </a:lnL>
                    <a:lnR w="12700" cmpd="sng">
                      <a:noFill/>
                    </a:lnR>
                    <a:lnT w="12700" cmpd="sng">
                      <a:noFill/>
                    </a:lnT>
                    <a:lnB w="127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0000"/>
                  </a:ext>
                </a:extLst>
              </a:tr>
              <a:tr h="161976">
                <a:tc>
                  <a:txBody>
                    <a:bodyPr/>
                    <a:lstStyle/>
                    <a:p>
                      <a:r>
                        <a:rPr lang="it-IT" sz="1800" i="1" dirty="0">
                          <a:solidFill>
                            <a:schemeClr val="bg1"/>
                          </a:solidFill>
                          <a:latin typeface="Calibri" panose="020F0502020204030204" pitchFamily="34" charset="0"/>
                          <a:cs typeface="Calibri" panose="020F0502020204030204" pitchFamily="34" charset="0"/>
                        </a:rPr>
                        <a:t>JAK2</a:t>
                      </a:r>
                      <a:endParaRPr lang="en-US" sz="1800" dirty="0">
                        <a:solidFill>
                          <a:schemeClr val="bg1"/>
                        </a:solidFill>
                        <a:latin typeface="Calibri" panose="020F0502020204030204" pitchFamily="34" charset="0"/>
                        <a:cs typeface="Calibri" panose="020F0502020204030204" pitchFamily="34" charset="0"/>
                      </a:endParaRPr>
                    </a:p>
                  </a:txBody>
                  <a:tcPr anchor="ctr">
                    <a:lnL w="12700" cmpd="sng">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14.54</a:t>
                      </a:r>
                    </a:p>
                  </a:txBody>
                  <a:tcPr anchor="ctr">
                    <a:lnL>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it-IT" sz="1800" dirty="0">
                          <a:solidFill>
                            <a:schemeClr val="bg1"/>
                          </a:solidFill>
                          <a:latin typeface="Calibri" panose="020F0502020204030204" pitchFamily="34" charset="0"/>
                          <a:cs typeface="Calibri" panose="020F0502020204030204" pitchFamily="34" charset="0"/>
                        </a:rPr>
                        <a:t>1.78</a:t>
                      </a:r>
                      <a:endParaRPr lang="en-US" sz="1800" dirty="0">
                        <a:solidFill>
                          <a:schemeClr val="bg1"/>
                        </a:solidFill>
                        <a:latin typeface="Calibri" panose="020F0502020204030204" pitchFamily="34" charset="0"/>
                        <a:cs typeface="Calibri" panose="020F05020202040302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it-IT" sz="1800" dirty="0">
                          <a:solidFill>
                            <a:schemeClr val="bg1"/>
                          </a:solidFill>
                          <a:latin typeface="Calibri" panose="020F0502020204030204" pitchFamily="34" charset="0"/>
                          <a:cs typeface="Calibri" panose="020F0502020204030204" pitchFamily="34" charset="0"/>
                        </a:rPr>
                        <a:t>1.06-3.18</a:t>
                      </a:r>
                      <a:endParaRPr lang="en-US" sz="1800" dirty="0">
                        <a:solidFill>
                          <a:schemeClr val="bg1"/>
                        </a:solidFill>
                        <a:latin typeface="Calibri" panose="020F0502020204030204" pitchFamily="34" charset="0"/>
                        <a:cs typeface="Calibri" panose="020F0502020204030204" pitchFamily="34" charset="0"/>
                      </a:endParaRPr>
                    </a:p>
                  </a:txBody>
                  <a:tcPr anchor="ctr">
                    <a:lnL>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161976">
                <a:tc>
                  <a:txBody>
                    <a:bodyPr/>
                    <a:lstStyle/>
                    <a:p>
                      <a:r>
                        <a:rPr lang="it-IT" sz="1800" i="1" dirty="0">
                          <a:solidFill>
                            <a:schemeClr val="bg1"/>
                          </a:solidFill>
                          <a:latin typeface="Calibri" panose="020F0502020204030204" pitchFamily="34" charset="0"/>
                          <a:cs typeface="Calibri" panose="020F0502020204030204" pitchFamily="34" charset="0"/>
                        </a:rPr>
                        <a:t>MPL</a:t>
                      </a:r>
                      <a:endParaRPr lang="en-US" sz="1800" dirty="0">
                        <a:solidFill>
                          <a:schemeClr val="bg1"/>
                        </a:solidFill>
                        <a:latin typeface="Calibri" panose="020F0502020204030204" pitchFamily="34" charset="0"/>
                        <a:cs typeface="Calibri" panose="020F0502020204030204" pitchFamily="34" charset="0"/>
                      </a:endParaRPr>
                    </a:p>
                  </a:txBody>
                  <a:tcPr anchor="ctr">
                    <a:lnL w="12700" cmpd="sng">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19.46</a:t>
                      </a:r>
                    </a:p>
                  </a:txBody>
                  <a:tcPr anchor="ctr">
                    <a:lnL>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it-IT" sz="1800" dirty="0">
                          <a:solidFill>
                            <a:schemeClr val="bg1"/>
                          </a:solidFill>
                          <a:latin typeface="Calibri" panose="020F0502020204030204" pitchFamily="34" charset="0"/>
                          <a:cs typeface="Calibri" panose="020F0502020204030204" pitchFamily="34" charset="0"/>
                        </a:rPr>
                        <a:t>1.65</a:t>
                      </a:r>
                      <a:endParaRPr lang="en-US" sz="1800" dirty="0">
                        <a:solidFill>
                          <a:schemeClr val="bg1"/>
                        </a:solidFill>
                        <a:latin typeface="Calibri" panose="020F0502020204030204" pitchFamily="34" charset="0"/>
                        <a:cs typeface="Calibri" panose="020F05020202040302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it-IT" sz="1800" dirty="0">
                          <a:solidFill>
                            <a:schemeClr val="bg1"/>
                          </a:solidFill>
                          <a:latin typeface="Calibri" panose="020F0502020204030204" pitchFamily="34" charset="0"/>
                          <a:cs typeface="Calibri" panose="020F0502020204030204" pitchFamily="34" charset="0"/>
                        </a:rPr>
                        <a:t>1.70-3.92</a:t>
                      </a:r>
                      <a:endParaRPr lang="en-US" sz="1800" dirty="0">
                        <a:solidFill>
                          <a:schemeClr val="bg1"/>
                        </a:solidFill>
                        <a:latin typeface="Calibri" panose="020F0502020204030204" pitchFamily="34" charset="0"/>
                        <a:cs typeface="Calibri" panose="020F0502020204030204" pitchFamily="34" charset="0"/>
                      </a:endParaRPr>
                    </a:p>
                  </a:txBody>
                  <a:tcPr anchor="ctr">
                    <a:lnL>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2"/>
                  </a:ext>
                </a:extLst>
              </a:tr>
              <a:tr h="161976">
                <a:tc>
                  <a:txBody>
                    <a:bodyPr/>
                    <a:lstStyle/>
                    <a:p>
                      <a:r>
                        <a:rPr lang="it-IT" sz="1800" i="1" dirty="0">
                          <a:solidFill>
                            <a:schemeClr val="bg1"/>
                          </a:solidFill>
                          <a:latin typeface="Calibri" panose="020F0502020204030204" pitchFamily="34" charset="0"/>
                          <a:cs typeface="Calibri" panose="020F0502020204030204" pitchFamily="34" charset="0"/>
                        </a:rPr>
                        <a:t>CALR</a:t>
                      </a:r>
                      <a:endParaRPr lang="en-US" sz="1800" dirty="0">
                        <a:solidFill>
                          <a:schemeClr val="bg1"/>
                        </a:solidFill>
                        <a:latin typeface="Calibri" panose="020F0502020204030204" pitchFamily="34" charset="0"/>
                        <a:cs typeface="Calibri" panose="020F0502020204030204" pitchFamily="34" charset="0"/>
                      </a:endParaRPr>
                    </a:p>
                  </a:txBody>
                  <a:tcPr anchor="ctr">
                    <a:lnL w="12700" cmpd="sng">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5.12</a:t>
                      </a:r>
                    </a:p>
                  </a:txBody>
                  <a:tcPr anchor="ctr">
                    <a:lnL>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it-IT" sz="1800" dirty="0">
                          <a:solidFill>
                            <a:schemeClr val="bg1"/>
                          </a:solidFill>
                          <a:latin typeface="Calibri" panose="020F0502020204030204" pitchFamily="34" charset="0"/>
                          <a:cs typeface="Calibri" panose="020F0502020204030204" pitchFamily="34" charset="0"/>
                        </a:rPr>
                        <a:t>0.74</a:t>
                      </a:r>
                      <a:endParaRPr lang="en-US" sz="1800" dirty="0">
                        <a:solidFill>
                          <a:schemeClr val="bg1"/>
                        </a:solidFill>
                        <a:latin typeface="Calibri" panose="020F0502020204030204" pitchFamily="34" charset="0"/>
                        <a:cs typeface="Calibri" panose="020F05020202040302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it-IT" sz="1800" dirty="0">
                          <a:solidFill>
                            <a:schemeClr val="bg1"/>
                          </a:solidFill>
                          <a:latin typeface="Calibri" panose="020F0502020204030204" pitchFamily="34" charset="0"/>
                          <a:cs typeface="Calibri" panose="020F0502020204030204" pitchFamily="34" charset="0"/>
                        </a:rPr>
                        <a:t>0.33-1.00</a:t>
                      </a:r>
                      <a:endParaRPr lang="en-US" sz="1800" dirty="0">
                        <a:solidFill>
                          <a:schemeClr val="bg1"/>
                        </a:solidFill>
                        <a:latin typeface="Calibri" panose="020F0502020204030204" pitchFamily="34" charset="0"/>
                        <a:cs typeface="Calibri" panose="020F0502020204030204" pitchFamily="34" charset="0"/>
                      </a:endParaRPr>
                    </a:p>
                  </a:txBody>
                  <a:tcPr anchor="ctr">
                    <a:lnL>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3"/>
                  </a:ext>
                </a:extLst>
              </a:tr>
              <a:tr h="161976">
                <a:tc>
                  <a:txBody>
                    <a:bodyPr/>
                    <a:lstStyle/>
                    <a:p>
                      <a:r>
                        <a:rPr lang="en-US" sz="1800" i="0" dirty="0">
                          <a:solidFill>
                            <a:schemeClr val="bg1"/>
                          </a:solidFill>
                          <a:latin typeface="Calibri" panose="020F0502020204030204" pitchFamily="34" charset="0"/>
                          <a:cs typeface="Calibri" panose="020F0502020204030204" pitchFamily="34" charset="0"/>
                        </a:rPr>
                        <a:t>WT</a:t>
                      </a:r>
                    </a:p>
                  </a:txBody>
                  <a:tcPr anchor="ctr">
                    <a:lnL w="12700" cmpd="sng">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800" dirty="0">
                          <a:solidFill>
                            <a:schemeClr val="bg1"/>
                          </a:solidFill>
                          <a:latin typeface="Calibri" panose="020F0502020204030204" pitchFamily="34" charset="0"/>
                          <a:cs typeface="Calibri" panose="020F0502020204030204" pitchFamily="34" charset="0"/>
                        </a:rPr>
                        <a:t>8.17</a:t>
                      </a:r>
                    </a:p>
                  </a:txBody>
                  <a:tcPr anchor="ctr">
                    <a:lnL>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800" dirty="0">
                        <a:solidFill>
                          <a:schemeClr val="bg1"/>
                        </a:solidFill>
                        <a:latin typeface="Calibri" panose="020F0502020204030204" pitchFamily="34" charset="0"/>
                        <a:cs typeface="Calibri" panose="020F0502020204030204" pitchFamily="34" charset="0"/>
                      </a:endParaRPr>
                    </a:p>
                  </a:txBody>
                  <a:tcPr anchor="ctr">
                    <a:lnL>
                      <a:noFill/>
                    </a:lnL>
                    <a:lnR>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800" dirty="0">
                        <a:solidFill>
                          <a:schemeClr val="bg1"/>
                        </a:solidFill>
                        <a:latin typeface="Calibri" panose="020F0502020204030204" pitchFamily="34" charset="0"/>
                        <a:cs typeface="Calibri" panose="020F0502020204030204" pitchFamily="34" charset="0"/>
                      </a:endParaRPr>
                    </a:p>
                  </a:txBody>
                  <a:tcPr anchor="ctr">
                    <a:lnL>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590230851"/>
                  </a:ext>
                </a:extLst>
              </a:tr>
            </a:tbl>
          </a:graphicData>
        </a:graphic>
      </p:graphicFrame>
      <p:sp>
        <p:nvSpPr>
          <p:cNvPr id="43" name="Titre 42"/>
          <p:cNvSpPr>
            <a:spLocks noGrp="1"/>
          </p:cNvSpPr>
          <p:nvPr>
            <p:ph type="title"/>
          </p:nvPr>
        </p:nvSpPr>
        <p:spPr/>
        <p:txBody>
          <a:bodyPr>
            <a:noAutofit/>
          </a:bodyPr>
          <a:lstStyle/>
          <a:p>
            <a:r>
              <a:rPr lang="en-GB" dirty="0"/>
              <a:t>Patients With </a:t>
            </a:r>
            <a:r>
              <a:rPr lang="en-GB" i="1" noProof="0" dirty="0"/>
              <a:t>CALR</a:t>
            </a:r>
            <a:r>
              <a:rPr lang="en-GB" noProof="0" dirty="0"/>
              <a:t>-Mutated ET </a:t>
            </a:r>
            <a:br>
              <a:rPr lang="en-GB" noProof="0" dirty="0"/>
            </a:br>
            <a:r>
              <a:rPr lang="en-GB" noProof="0" dirty="0"/>
              <a:t>Have Lower Rate of Thrombosis</a:t>
            </a:r>
            <a:endParaRPr lang="en-GB" baseline="30000" noProof="0" dirty="0"/>
          </a:p>
        </p:txBody>
      </p:sp>
      <p:sp>
        <p:nvSpPr>
          <p:cNvPr id="7" name="Content Placeholder 6">
            <a:extLst>
              <a:ext uri="{FF2B5EF4-FFF2-40B4-BE49-F238E27FC236}">
                <a16:creationId xmlns:a16="http://schemas.microsoft.com/office/drawing/2014/main" id="{A901CC17-3E12-4AF9-B5B7-CFF9A47E82F7}"/>
              </a:ext>
            </a:extLst>
          </p:cNvPr>
          <p:cNvSpPr>
            <a:spLocks noGrp="1"/>
          </p:cNvSpPr>
          <p:nvPr>
            <p:ph idx="1"/>
          </p:nvPr>
        </p:nvSpPr>
        <p:spPr>
          <a:xfrm>
            <a:off x="573529" y="1361917"/>
            <a:ext cx="10877529" cy="4650686"/>
          </a:xfrm>
        </p:spPr>
        <p:txBody>
          <a:bodyPr/>
          <a:lstStyle/>
          <a:p>
            <a:r>
              <a:rPr lang="en-US" sz="2200" dirty="0"/>
              <a:t>Thrombosis risk at 10 yr: </a:t>
            </a:r>
            <a:r>
              <a:rPr lang="en-US" sz="2200" i="1" dirty="0"/>
              <a:t>CALR</a:t>
            </a:r>
            <a:r>
              <a:rPr lang="en-US" sz="2200" dirty="0"/>
              <a:t>, 11%; </a:t>
            </a:r>
            <a:r>
              <a:rPr lang="en-US" sz="2200" i="1" dirty="0"/>
              <a:t>JAK2 </a:t>
            </a:r>
            <a:r>
              <a:rPr lang="en-US" sz="2200" dirty="0"/>
              <a:t>V617F, 21%</a:t>
            </a:r>
          </a:p>
        </p:txBody>
      </p:sp>
      <p:sp>
        <p:nvSpPr>
          <p:cNvPr id="2" name="CasellaDiTesto 1"/>
          <p:cNvSpPr txBox="1"/>
          <p:nvPr/>
        </p:nvSpPr>
        <p:spPr>
          <a:xfrm>
            <a:off x="609759" y="5428990"/>
            <a:ext cx="10872444" cy="837152"/>
          </a:xfrm>
          <a:prstGeom prst="rect">
            <a:avLst/>
          </a:prstGeom>
          <a:noFill/>
        </p:spPr>
        <p:txBody>
          <a:bodyPr wrap="square" rtlCol="0">
            <a:spAutoFit/>
          </a:bodyPr>
          <a:lstStyle/>
          <a:p>
            <a:pPr marL="285750" marR="0" lvl="0"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kumimoji="0" lang="it-IT" sz="2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Effect of </a:t>
            </a:r>
            <a:r>
              <a:rPr kumimoji="0" lang="it-IT" sz="2200" b="0" i="1"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CALR </a:t>
            </a:r>
            <a:r>
              <a:rPr kumimoji="0" lang="it-IT" sz="2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mutation may be particularly evident in younger patients</a:t>
            </a:r>
            <a:endParaRPr kumimoji="0" lang="it-IT" sz="2200" b="0" i="0" u="none" strike="noStrike" kern="1200" cap="none" spc="0" normalizeH="0" baseline="30000" noProof="0" dirty="0">
              <a:ln>
                <a:noFill/>
              </a:ln>
              <a:solidFill>
                <a:prstClr val="black"/>
              </a:solidFill>
              <a:effectLst/>
              <a:uLnTx/>
              <a:uFillTx/>
              <a:latin typeface="Calibri" panose="020F0502020204030204"/>
              <a:ea typeface="+mn-ea"/>
              <a:cs typeface="Arial" panose="020B0604020202020204" pitchFamily="34" charset="0"/>
            </a:endParaRPr>
          </a:p>
          <a:p>
            <a:pPr marL="285750" marR="0" lvl="0" indent="-285750" algn="l" defTabSz="914400" rtl="0" eaLnBrk="1" fontAlgn="auto" latinLnBrk="0" hangingPunct="1">
              <a:lnSpc>
                <a:spcPct val="100000"/>
              </a:lnSpc>
              <a:spcBef>
                <a:spcPct val="20000"/>
              </a:spcBef>
              <a:spcAft>
                <a:spcPts val="0"/>
              </a:spcAft>
              <a:buClrTx/>
              <a:buSzTx/>
              <a:buFont typeface="Wingdings" panose="05000000000000000000" pitchFamily="2" charset="2"/>
              <a:buChar char="§"/>
              <a:tabLst/>
              <a:defRPr/>
            </a:pPr>
            <a:r>
              <a:rPr kumimoji="0" lang="it-IT" sz="2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Triple-negative (WT) patients also may have low risk of thrombosis</a:t>
            </a:r>
          </a:p>
        </p:txBody>
      </p:sp>
      <p:sp>
        <p:nvSpPr>
          <p:cNvPr id="178" name="CasellaDiTesto 7">
            <a:extLst>
              <a:ext uri="{FF2B5EF4-FFF2-40B4-BE49-F238E27FC236}">
                <a16:creationId xmlns:a16="http://schemas.microsoft.com/office/drawing/2014/main" id="{053D9294-7326-4480-A665-137C9059584D}"/>
              </a:ext>
            </a:extLst>
          </p:cNvPr>
          <p:cNvSpPr txBox="1"/>
          <p:nvPr/>
        </p:nvSpPr>
        <p:spPr>
          <a:xfrm>
            <a:off x="1632287" y="4176328"/>
            <a:ext cx="93326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0" i="1"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P </a:t>
            </a:r>
            <a:r>
              <a:rPr kumimoji="0" lang="it-IT"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 .008</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cxnSp>
        <p:nvCxnSpPr>
          <p:cNvPr id="179" name="Connecteur droit 11">
            <a:extLst>
              <a:ext uri="{FF2B5EF4-FFF2-40B4-BE49-F238E27FC236}">
                <a16:creationId xmlns:a16="http://schemas.microsoft.com/office/drawing/2014/main" id="{591A4FD6-6552-4C66-8414-DD7208D3FD6A}"/>
              </a:ext>
            </a:extLst>
          </p:cNvPr>
          <p:cNvCxnSpPr/>
          <p:nvPr/>
        </p:nvCxnSpPr>
        <p:spPr>
          <a:xfrm>
            <a:off x="1743459" y="4652408"/>
            <a:ext cx="0" cy="72008"/>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80" name="Connecteur droit 12">
            <a:extLst>
              <a:ext uri="{FF2B5EF4-FFF2-40B4-BE49-F238E27FC236}">
                <a16:creationId xmlns:a16="http://schemas.microsoft.com/office/drawing/2014/main" id="{2794A343-118E-4E46-ABC9-1A6743EE2A7E}"/>
              </a:ext>
            </a:extLst>
          </p:cNvPr>
          <p:cNvCxnSpPr/>
          <p:nvPr/>
        </p:nvCxnSpPr>
        <p:spPr>
          <a:xfrm>
            <a:off x="2606828" y="4652408"/>
            <a:ext cx="0" cy="72008"/>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81" name="Connecteur droit 13">
            <a:extLst>
              <a:ext uri="{FF2B5EF4-FFF2-40B4-BE49-F238E27FC236}">
                <a16:creationId xmlns:a16="http://schemas.microsoft.com/office/drawing/2014/main" id="{CCA0BAF1-ED64-498D-B9BD-D480C06559A0}"/>
              </a:ext>
            </a:extLst>
          </p:cNvPr>
          <p:cNvCxnSpPr/>
          <p:nvPr/>
        </p:nvCxnSpPr>
        <p:spPr>
          <a:xfrm>
            <a:off x="3481387" y="4652408"/>
            <a:ext cx="0" cy="72008"/>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82" name="Connecteur droit 14">
            <a:extLst>
              <a:ext uri="{FF2B5EF4-FFF2-40B4-BE49-F238E27FC236}">
                <a16:creationId xmlns:a16="http://schemas.microsoft.com/office/drawing/2014/main" id="{2B142807-87E3-4790-AFB5-C5A088E01673}"/>
              </a:ext>
            </a:extLst>
          </p:cNvPr>
          <p:cNvCxnSpPr/>
          <p:nvPr/>
        </p:nvCxnSpPr>
        <p:spPr>
          <a:xfrm>
            <a:off x="4355946" y="4652408"/>
            <a:ext cx="0" cy="72008"/>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83" name="Connecteur droit 15">
            <a:extLst>
              <a:ext uri="{FF2B5EF4-FFF2-40B4-BE49-F238E27FC236}">
                <a16:creationId xmlns:a16="http://schemas.microsoft.com/office/drawing/2014/main" id="{1417692E-7E2F-44C5-939B-9B71A380908E}"/>
              </a:ext>
            </a:extLst>
          </p:cNvPr>
          <p:cNvCxnSpPr/>
          <p:nvPr/>
        </p:nvCxnSpPr>
        <p:spPr>
          <a:xfrm>
            <a:off x="5219315" y="4652408"/>
            <a:ext cx="0" cy="72008"/>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84" name="Connecteur droit 16">
            <a:extLst>
              <a:ext uri="{FF2B5EF4-FFF2-40B4-BE49-F238E27FC236}">
                <a16:creationId xmlns:a16="http://schemas.microsoft.com/office/drawing/2014/main" id="{B299FE97-11E3-46E8-8A78-89273F8F4762}"/>
              </a:ext>
            </a:extLst>
          </p:cNvPr>
          <p:cNvCxnSpPr/>
          <p:nvPr/>
        </p:nvCxnSpPr>
        <p:spPr>
          <a:xfrm rot="5400000">
            <a:off x="1513084" y="4467520"/>
            <a:ext cx="0" cy="72008"/>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85" name="Connecteur droit 17">
            <a:extLst>
              <a:ext uri="{FF2B5EF4-FFF2-40B4-BE49-F238E27FC236}">
                <a16:creationId xmlns:a16="http://schemas.microsoft.com/office/drawing/2014/main" id="{34DA5CFF-CE24-48B8-8F9A-0E9167DC01CF}"/>
              </a:ext>
            </a:extLst>
          </p:cNvPr>
          <p:cNvCxnSpPr/>
          <p:nvPr/>
        </p:nvCxnSpPr>
        <p:spPr>
          <a:xfrm rot="5400000">
            <a:off x="1513084" y="3924299"/>
            <a:ext cx="0" cy="72008"/>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86" name="Connecteur droit 18">
            <a:extLst>
              <a:ext uri="{FF2B5EF4-FFF2-40B4-BE49-F238E27FC236}">
                <a16:creationId xmlns:a16="http://schemas.microsoft.com/office/drawing/2014/main" id="{5AB4D570-002F-422A-9AE9-90015EF751FF}"/>
              </a:ext>
            </a:extLst>
          </p:cNvPr>
          <p:cNvCxnSpPr/>
          <p:nvPr/>
        </p:nvCxnSpPr>
        <p:spPr>
          <a:xfrm rot="5400000">
            <a:off x="1513084" y="3381078"/>
            <a:ext cx="0" cy="72008"/>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87" name="Connecteur droit 19">
            <a:extLst>
              <a:ext uri="{FF2B5EF4-FFF2-40B4-BE49-F238E27FC236}">
                <a16:creationId xmlns:a16="http://schemas.microsoft.com/office/drawing/2014/main" id="{8B9D59D5-9D65-439C-88C5-D06656D44303}"/>
              </a:ext>
            </a:extLst>
          </p:cNvPr>
          <p:cNvCxnSpPr/>
          <p:nvPr/>
        </p:nvCxnSpPr>
        <p:spPr>
          <a:xfrm rot="5400000">
            <a:off x="1513084" y="2837857"/>
            <a:ext cx="0" cy="72008"/>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88" name="Connecteur droit 20">
            <a:extLst>
              <a:ext uri="{FF2B5EF4-FFF2-40B4-BE49-F238E27FC236}">
                <a16:creationId xmlns:a16="http://schemas.microsoft.com/office/drawing/2014/main" id="{9DD4C2BD-F92B-44CA-9E78-E35869D6F79F}"/>
              </a:ext>
            </a:extLst>
          </p:cNvPr>
          <p:cNvCxnSpPr/>
          <p:nvPr/>
        </p:nvCxnSpPr>
        <p:spPr>
          <a:xfrm rot="5400000">
            <a:off x="1513084" y="2294636"/>
            <a:ext cx="0" cy="72008"/>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cxnSp>
        <p:nvCxnSpPr>
          <p:cNvPr id="189" name="Connecteur droit 21">
            <a:extLst>
              <a:ext uri="{FF2B5EF4-FFF2-40B4-BE49-F238E27FC236}">
                <a16:creationId xmlns:a16="http://schemas.microsoft.com/office/drawing/2014/main" id="{2F55DA5E-880B-40CA-B092-C0F56EAEC809}"/>
              </a:ext>
            </a:extLst>
          </p:cNvPr>
          <p:cNvCxnSpPr/>
          <p:nvPr/>
        </p:nvCxnSpPr>
        <p:spPr>
          <a:xfrm rot="5400000">
            <a:off x="1513084" y="1751415"/>
            <a:ext cx="0" cy="72008"/>
          </a:xfrm>
          <a:prstGeom prst="line">
            <a:avLst/>
          </a:prstGeom>
          <a:ln w="12700" cmpd="sng">
            <a:solidFill>
              <a:srgbClr val="000000"/>
            </a:solidFill>
          </a:ln>
          <a:effectLst/>
        </p:spPr>
        <p:style>
          <a:lnRef idx="2">
            <a:schemeClr val="accent1"/>
          </a:lnRef>
          <a:fillRef idx="0">
            <a:schemeClr val="accent1"/>
          </a:fillRef>
          <a:effectRef idx="1">
            <a:schemeClr val="accent1"/>
          </a:effectRef>
          <a:fontRef idx="minor">
            <a:schemeClr val="tx1"/>
          </a:fontRef>
        </p:style>
      </p:cxnSp>
      <p:sp>
        <p:nvSpPr>
          <p:cNvPr id="190" name="ZoneTexte 22">
            <a:extLst>
              <a:ext uri="{FF2B5EF4-FFF2-40B4-BE49-F238E27FC236}">
                <a16:creationId xmlns:a16="http://schemas.microsoft.com/office/drawing/2014/main" id="{ED0E63C3-0AD6-4367-B41E-B67953DEB90A}"/>
              </a:ext>
            </a:extLst>
          </p:cNvPr>
          <p:cNvSpPr txBox="1"/>
          <p:nvPr/>
        </p:nvSpPr>
        <p:spPr>
          <a:xfrm>
            <a:off x="1067090" y="1641312"/>
            <a:ext cx="476412" cy="369332"/>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1.0</a:t>
            </a:r>
          </a:p>
        </p:txBody>
      </p:sp>
      <p:sp>
        <p:nvSpPr>
          <p:cNvPr id="191" name="ZoneTexte 23">
            <a:extLst>
              <a:ext uri="{FF2B5EF4-FFF2-40B4-BE49-F238E27FC236}">
                <a16:creationId xmlns:a16="http://schemas.microsoft.com/office/drawing/2014/main" id="{C76695D5-3348-493A-A780-3151CE32877A}"/>
              </a:ext>
            </a:extLst>
          </p:cNvPr>
          <p:cNvSpPr txBox="1"/>
          <p:nvPr/>
        </p:nvSpPr>
        <p:spPr>
          <a:xfrm>
            <a:off x="1067090" y="2174650"/>
            <a:ext cx="476412" cy="369332"/>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0.8</a:t>
            </a:r>
          </a:p>
        </p:txBody>
      </p:sp>
      <p:sp>
        <p:nvSpPr>
          <p:cNvPr id="195" name="ZoneTexte 24">
            <a:extLst>
              <a:ext uri="{FF2B5EF4-FFF2-40B4-BE49-F238E27FC236}">
                <a16:creationId xmlns:a16="http://schemas.microsoft.com/office/drawing/2014/main" id="{ECAA83F1-8A81-43A5-8C99-EAF6FD1674AD}"/>
              </a:ext>
            </a:extLst>
          </p:cNvPr>
          <p:cNvSpPr txBox="1"/>
          <p:nvPr/>
        </p:nvSpPr>
        <p:spPr>
          <a:xfrm>
            <a:off x="1067090" y="2713583"/>
            <a:ext cx="476412" cy="369332"/>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0.6</a:t>
            </a:r>
          </a:p>
        </p:txBody>
      </p:sp>
      <p:sp>
        <p:nvSpPr>
          <p:cNvPr id="197" name="ZoneTexte 25">
            <a:extLst>
              <a:ext uri="{FF2B5EF4-FFF2-40B4-BE49-F238E27FC236}">
                <a16:creationId xmlns:a16="http://schemas.microsoft.com/office/drawing/2014/main" id="{84A46236-82C8-4DF8-8701-598B275126CC}"/>
              </a:ext>
            </a:extLst>
          </p:cNvPr>
          <p:cNvSpPr txBox="1"/>
          <p:nvPr/>
        </p:nvSpPr>
        <p:spPr>
          <a:xfrm>
            <a:off x="1067090" y="3258111"/>
            <a:ext cx="476412" cy="369332"/>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0.4</a:t>
            </a:r>
          </a:p>
        </p:txBody>
      </p:sp>
      <p:sp>
        <p:nvSpPr>
          <p:cNvPr id="199" name="ZoneTexte 26">
            <a:extLst>
              <a:ext uri="{FF2B5EF4-FFF2-40B4-BE49-F238E27FC236}">
                <a16:creationId xmlns:a16="http://schemas.microsoft.com/office/drawing/2014/main" id="{42AADC5D-25CD-4B99-A9CB-0708823A6656}"/>
              </a:ext>
            </a:extLst>
          </p:cNvPr>
          <p:cNvSpPr txBox="1"/>
          <p:nvPr/>
        </p:nvSpPr>
        <p:spPr>
          <a:xfrm>
            <a:off x="1067090" y="3802639"/>
            <a:ext cx="476412" cy="369332"/>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0.2</a:t>
            </a:r>
          </a:p>
        </p:txBody>
      </p:sp>
      <p:sp>
        <p:nvSpPr>
          <p:cNvPr id="200" name="ZoneTexte 27">
            <a:extLst>
              <a:ext uri="{FF2B5EF4-FFF2-40B4-BE49-F238E27FC236}">
                <a16:creationId xmlns:a16="http://schemas.microsoft.com/office/drawing/2014/main" id="{5B4599C2-F37E-4365-A25E-1247CC376E29}"/>
              </a:ext>
            </a:extLst>
          </p:cNvPr>
          <p:cNvSpPr txBox="1"/>
          <p:nvPr/>
        </p:nvSpPr>
        <p:spPr>
          <a:xfrm>
            <a:off x="1067090" y="4347167"/>
            <a:ext cx="476412" cy="369332"/>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0.0</a:t>
            </a:r>
          </a:p>
        </p:txBody>
      </p:sp>
      <p:sp>
        <p:nvSpPr>
          <p:cNvPr id="201" name="ZoneTexte 28">
            <a:extLst>
              <a:ext uri="{FF2B5EF4-FFF2-40B4-BE49-F238E27FC236}">
                <a16:creationId xmlns:a16="http://schemas.microsoft.com/office/drawing/2014/main" id="{9ED3AFB6-2CB2-4706-A928-C9CA448F0392}"/>
              </a:ext>
            </a:extLst>
          </p:cNvPr>
          <p:cNvSpPr txBox="1"/>
          <p:nvPr/>
        </p:nvSpPr>
        <p:spPr>
          <a:xfrm>
            <a:off x="1589846" y="4694261"/>
            <a:ext cx="301686"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0</a:t>
            </a:r>
          </a:p>
        </p:txBody>
      </p:sp>
      <p:sp>
        <p:nvSpPr>
          <p:cNvPr id="202" name="ZoneTexte 29">
            <a:extLst>
              <a:ext uri="{FF2B5EF4-FFF2-40B4-BE49-F238E27FC236}">
                <a16:creationId xmlns:a16="http://schemas.microsoft.com/office/drawing/2014/main" id="{E1A80793-D6FF-4C81-8D66-2A8677FC76B0}"/>
              </a:ext>
            </a:extLst>
          </p:cNvPr>
          <p:cNvSpPr txBox="1"/>
          <p:nvPr/>
        </p:nvSpPr>
        <p:spPr>
          <a:xfrm>
            <a:off x="2341739" y="4694261"/>
            <a:ext cx="535724"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100</a:t>
            </a:r>
          </a:p>
        </p:txBody>
      </p:sp>
      <p:sp>
        <p:nvSpPr>
          <p:cNvPr id="208" name="ZoneTexte 30">
            <a:extLst>
              <a:ext uri="{FF2B5EF4-FFF2-40B4-BE49-F238E27FC236}">
                <a16:creationId xmlns:a16="http://schemas.microsoft.com/office/drawing/2014/main" id="{65DA1B1B-255A-4173-873C-6C4AB04C2819}"/>
              </a:ext>
            </a:extLst>
          </p:cNvPr>
          <p:cNvSpPr txBox="1"/>
          <p:nvPr/>
        </p:nvSpPr>
        <p:spPr>
          <a:xfrm>
            <a:off x="3210648" y="4694261"/>
            <a:ext cx="535724"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200</a:t>
            </a:r>
          </a:p>
        </p:txBody>
      </p:sp>
      <p:sp>
        <p:nvSpPr>
          <p:cNvPr id="209" name="ZoneTexte 31">
            <a:extLst>
              <a:ext uri="{FF2B5EF4-FFF2-40B4-BE49-F238E27FC236}">
                <a16:creationId xmlns:a16="http://schemas.microsoft.com/office/drawing/2014/main" id="{0092424D-0338-48B7-B9EA-10EE8A7B1D10}"/>
              </a:ext>
            </a:extLst>
          </p:cNvPr>
          <p:cNvSpPr txBox="1"/>
          <p:nvPr/>
        </p:nvSpPr>
        <p:spPr>
          <a:xfrm>
            <a:off x="4079557" y="4694261"/>
            <a:ext cx="535724"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300</a:t>
            </a:r>
          </a:p>
        </p:txBody>
      </p:sp>
      <p:sp>
        <p:nvSpPr>
          <p:cNvPr id="210" name="ZoneTexte 32">
            <a:extLst>
              <a:ext uri="{FF2B5EF4-FFF2-40B4-BE49-F238E27FC236}">
                <a16:creationId xmlns:a16="http://schemas.microsoft.com/office/drawing/2014/main" id="{B1CC7BC2-5609-440E-BA37-EF64DC303152}"/>
              </a:ext>
            </a:extLst>
          </p:cNvPr>
          <p:cNvSpPr txBox="1"/>
          <p:nvPr/>
        </p:nvSpPr>
        <p:spPr>
          <a:xfrm>
            <a:off x="4948466" y="4694261"/>
            <a:ext cx="535724"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400</a:t>
            </a:r>
          </a:p>
        </p:txBody>
      </p:sp>
      <p:sp>
        <p:nvSpPr>
          <p:cNvPr id="211" name="ZoneTexte 33">
            <a:extLst>
              <a:ext uri="{FF2B5EF4-FFF2-40B4-BE49-F238E27FC236}">
                <a16:creationId xmlns:a16="http://schemas.microsoft.com/office/drawing/2014/main" id="{8AB9B0FF-7971-493E-BCFF-0F0B3DE7FC70}"/>
              </a:ext>
            </a:extLst>
          </p:cNvPr>
          <p:cNvSpPr txBox="1"/>
          <p:nvPr/>
        </p:nvSpPr>
        <p:spPr>
          <a:xfrm>
            <a:off x="3240808" y="5039181"/>
            <a:ext cx="510076"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Mo</a:t>
            </a:r>
          </a:p>
        </p:txBody>
      </p:sp>
      <p:sp>
        <p:nvSpPr>
          <p:cNvPr id="212" name="ZoneTexte 34">
            <a:extLst>
              <a:ext uri="{FF2B5EF4-FFF2-40B4-BE49-F238E27FC236}">
                <a16:creationId xmlns:a16="http://schemas.microsoft.com/office/drawing/2014/main" id="{DA2BD78D-7351-4D64-8287-A510972533F9}"/>
              </a:ext>
            </a:extLst>
          </p:cNvPr>
          <p:cNvSpPr txBox="1"/>
          <p:nvPr/>
        </p:nvSpPr>
        <p:spPr>
          <a:xfrm rot="16200000">
            <a:off x="-371221" y="2976505"/>
            <a:ext cx="2593659"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Thrombosis-Free Survival</a:t>
            </a:r>
            <a:endParaRPr kumimoji="0" lang="fr-FR" sz="1800" b="1" i="0" u="none" strike="noStrike" kern="1200" cap="none" spc="0" normalizeH="0" baseline="30000" noProof="0" dirty="0">
              <a:ln>
                <a:noFill/>
              </a:ln>
              <a:solidFill>
                <a:prstClr val="black"/>
              </a:solidFill>
              <a:effectLst/>
              <a:uLnTx/>
              <a:uFillTx/>
              <a:latin typeface="Calibri" panose="020F0502020204030204"/>
              <a:ea typeface="+mn-ea"/>
              <a:cs typeface="Arial" panose="020B0604020202020204" pitchFamily="34" charset="0"/>
            </a:endParaRPr>
          </a:p>
        </p:txBody>
      </p:sp>
      <p:grpSp>
        <p:nvGrpSpPr>
          <p:cNvPr id="213" name="Group 212">
            <a:extLst>
              <a:ext uri="{FF2B5EF4-FFF2-40B4-BE49-F238E27FC236}">
                <a16:creationId xmlns:a16="http://schemas.microsoft.com/office/drawing/2014/main" id="{B0361361-E979-44FB-802B-67399483FFC5}"/>
              </a:ext>
            </a:extLst>
          </p:cNvPr>
          <p:cNvGrpSpPr/>
          <p:nvPr/>
        </p:nvGrpSpPr>
        <p:grpSpPr>
          <a:xfrm>
            <a:off x="1477080" y="1674138"/>
            <a:ext cx="3940782" cy="3050278"/>
            <a:chOff x="744386" y="1502875"/>
            <a:chExt cx="3940782" cy="3050278"/>
          </a:xfrm>
        </p:grpSpPr>
        <p:grpSp>
          <p:nvGrpSpPr>
            <p:cNvPr id="214" name="Group 213">
              <a:extLst>
                <a:ext uri="{FF2B5EF4-FFF2-40B4-BE49-F238E27FC236}">
                  <a16:creationId xmlns:a16="http://schemas.microsoft.com/office/drawing/2014/main" id="{2E45E3BB-48B7-4382-8481-BC9087657BA1}"/>
                </a:ext>
              </a:extLst>
            </p:cNvPr>
            <p:cNvGrpSpPr/>
            <p:nvPr/>
          </p:nvGrpSpPr>
          <p:grpSpPr>
            <a:xfrm>
              <a:off x="744386" y="1502875"/>
              <a:ext cx="3940782" cy="2974064"/>
              <a:chOff x="744386" y="1502875"/>
              <a:chExt cx="3940782" cy="2974064"/>
            </a:xfrm>
          </p:grpSpPr>
          <p:sp>
            <p:nvSpPr>
              <p:cNvPr id="241" name="Freeform 36">
                <a:extLst>
                  <a:ext uri="{FF2B5EF4-FFF2-40B4-BE49-F238E27FC236}">
                    <a16:creationId xmlns:a16="http://schemas.microsoft.com/office/drawing/2014/main" id="{E30F7871-9272-4478-A726-5A180D5A93F5}"/>
                  </a:ext>
                </a:extLst>
              </p:cNvPr>
              <p:cNvSpPr/>
              <p:nvPr/>
            </p:nvSpPr>
            <p:spPr>
              <a:xfrm>
                <a:off x="823865" y="1502875"/>
                <a:ext cx="3861303" cy="2974064"/>
              </a:xfrm>
              <a:custGeom>
                <a:avLst/>
                <a:gdLst>
                  <a:gd name="connsiteX0" fmla="*/ 3861303 w 3861303"/>
                  <a:gd name="connsiteY0" fmla="*/ 2974064 h 2974064"/>
                  <a:gd name="connsiteX1" fmla="*/ 0 w 3861303"/>
                  <a:gd name="connsiteY1" fmla="*/ 2974064 h 2974064"/>
                  <a:gd name="connsiteX2" fmla="*/ 0 w 3861303"/>
                  <a:gd name="connsiteY2" fmla="*/ 0 h 2974064"/>
                </a:gdLst>
                <a:ahLst/>
                <a:cxnLst>
                  <a:cxn ang="0">
                    <a:pos x="connsiteX0" y="connsiteY0"/>
                  </a:cxn>
                  <a:cxn ang="0">
                    <a:pos x="connsiteX1" y="connsiteY1"/>
                  </a:cxn>
                  <a:cxn ang="0">
                    <a:pos x="connsiteX2" y="connsiteY2"/>
                  </a:cxn>
                </a:cxnLst>
                <a:rect l="l" t="t" r="r" b="b"/>
                <a:pathLst>
                  <a:path w="3861303" h="2974064">
                    <a:moveTo>
                      <a:pt x="3861303" y="2974064"/>
                    </a:moveTo>
                    <a:lnTo>
                      <a:pt x="0" y="2974064"/>
                    </a:lnTo>
                    <a:lnTo>
                      <a:pt x="0" y="0"/>
                    </a:lnTo>
                  </a:path>
                </a:pathLst>
              </a:cu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242" name="Straight Connector 241">
                <a:extLst>
                  <a:ext uri="{FF2B5EF4-FFF2-40B4-BE49-F238E27FC236}">
                    <a16:creationId xmlns:a16="http://schemas.microsoft.com/office/drawing/2014/main" id="{E3F0012D-95DF-4534-8079-8ADFCB6C8AD1}"/>
                  </a:ext>
                </a:extLst>
              </p:cNvPr>
              <p:cNvCxnSpPr/>
              <p:nvPr/>
            </p:nvCxnSpPr>
            <p:spPr>
              <a:xfrm flipH="1">
                <a:off x="744386" y="1616156"/>
                <a:ext cx="72008" cy="0"/>
              </a:xfrm>
              <a:prstGeom prst="line">
                <a:avLst/>
              </a:prstGeom>
              <a:ln w="28575">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3" name="Straight Connector 242">
                <a:extLst>
                  <a:ext uri="{FF2B5EF4-FFF2-40B4-BE49-F238E27FC236}">
                    <a16:creationId xmlns:a16="http://schemas.microsoft.com/office/drawing/2014/main" id="{7FA57226-D841-42CD-BC28-CA6A6E09D27A}"/>
                  </a:ext>
                </a:extLst>
              </p:cNvPr>
              <p:cNvCxnSpPr/>
              <p:nvPr/>
            </p:nvCxnSpPr>
            <p:spPr>
              <a:xfrm flipH="1">
                <a:off x="744386" y="2159377"/>
                <a:ext cx="72008" cy="0"/>
              </a:xfrm>
              <a:prstGeom prst="line">
                <a:avLst/>
              </a:prstGeom>
              <a:ln w="28575">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4" name="Straight Connector 243">
                <a:extLst>
                  <a:ext uri="{FF2B5EF4-FFF2-40B4-BE49-F238E27FC236}">
                    <a16:creationId xmlns:a16="http://schemas.microsoft.com/office/drawing/2014/main" id="{C91AFB1B-CE51-43BE-BA75-FDDD50896E2D}"/>
                  </a:ext>
                </a:extLst>
              </p:cNvPr>
              <p:cNvCxnSpPr/>
              <p:nvPr/>
            </p:nvCxnSpPr>
            <p:spPr>
              <a:xfrm flipH="1">
                <a:off x="744386" y="2707251"/>
                <a:ext cx="72008" cy="0"/>
              </a:xfrm>
              <a:prstGeom prst="line">
                <a:avLst/>
              </a:prstGeom>
              <a:ln w="28575">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5" name="Straight Connector 244">
                <a:extLst>
                  <a:ext uri="{FF2B5EF4-FFF2-40B4-BE49-F238E27FC236}">
                    <a16:creationId xmlns:a16="http://schemas.microsoft.com/office/drawing/2014/main" id="{DB2ACC82-6498-427E-852B-39A86D86F3B0}"/>
                  </a:ext>
                </a:extLst>
              </p:cNvPr>
              <p:cNvCxnSpPr/>
              <p:nvPr/>
            </p:nvCxnSpPr>
            <p:spPr>
              <a:xfrm flipH="1">
                <a:off x="744386" y="3245819"/>
                <a:ext cx="72008" cy="0"/>
              </a:xfrm>
              <a:prstGeom prst="line">
                <a:avLst/>
              </a:prstGeom>
              <a:ln w="28575">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6" name="Straight Connector 245">
                <a:extLst>
                  <a:ext uri="{FF2B5EF4-FFF2-40B4-BE49-F238E27FC236}">
                    <a16:creationId xmlns:a16="http://schemas.microsoft.com/office/drawing/2014/main" id="{F8A20DFA-C74D-4E9D-80F1-0DBD939F852B}"/>
                  </a:ext>
                </a:extLst>
              </p:cNvPr>
              <p:cNvCxnSpPr/>
              <p:nvPr/>
            </p:nvCxnSpPr>
            <p:spPr>
              <a:xfrm flipH="1">
                <a:off x="744386" y="3789040"/>
                <a:ext cx="72008" cy="0"/>
              </a:xfrm>
              <a:prstGeom prst="line">
                <a:avLst/>
              </a:prstGeom>
              <a:ln w="28575">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7" name="Straight Connector 246">
                <a:extLst>
                  <a:ext uri="{FF2B5EF4-FFF2-40B4-BE49-F238E27FC236}">
                    <a16:creationId xmlns:a16="http://schemas.microsoft.com/office/drawing/2014/main" id="{734E5774-961F-4F6C-A4E3-EDF4E7212E23}"/>
                  </a:ext>
                </a:extLst>
              </p:cNvPr>
              <p:cNvCxnSpPr/>
              <p:nvPr/>
            </p:nvCxnSpPr>
            <p:spPr>
              <a:xfrm flipH="1">
                <a:off x="744386" y="4332261"/>
                <a:ext cx="72008" cy="0"/>
              </a:xfrm>
              <a:prstGeom prst="line">
                <a:avLst/>
              </a:prstGeom>
              <a:ln w="28575">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cxnSp>
          <p:nvCxnSpPr>
            <p:cNvPr id="215" name="Straight Connector 214">
              <a:extLst>
                <a:ext uri="{FF2B5EF4-FFF2-40B4-BE49-F238E27FC236}">
                  <a16:creationId xmlns:a16="http://schemas.microsoft.com/office/drawing/2014/main" id="{95244287-47C8-4E4C-81CD-5E6B3D771A74}"/>
                </a:ext>
              </a:extLst>
            </p:cNvPr>
            <p:cNvCxnSpPr/>
            <p:nvPr/>
          </p:nvCxnSpPr>
          <p:spPr>
            <a:xfrm>
              <a:off x="1019818" y="4481145"/>
              <a:ext cx="0" cy="72008"/>
            </a:xfrm>
            <a:prstGeom prst="line">
              <a:avLst/>
            </a:prstGeom>
            <a:ln w="28575">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6" name="Straight Connector 215">
              <a:extLst>
                <a:ext uri="{FF2B5EF4-FFF2-40B4-BE49-F238E27FC236}">
                  <a16:creationId xmlns:a16="http://schemas.microsoft.com/office/drawing/2014/main" id="{F99A8A6F-0BE9-448A-9255-A3CC2D553B28}"/>
                </a:ext>
              </a:extLst>
            </p:cNvPr>
            <p:cNvCxnSpPr/>
            <p:nvPr/>
          </p:nvCxnSpPr>
          <p:spPr>
            <a:xfrm>
              <a:off x="1874134" y="4481145"/>
              <a:ext cx="0" cy="72008"/>
            </a:xfrm>
            <a:prstGeom prst="line">
              <a:avLst/>
            </a:prstGeom>
            <a:ln w="28575">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17" name="Straight Connector 216">
              <a:extLst>
                <a:ext uri="{FF2B5EF4-FFF2-40B4-BE49-F238E27FC236}">
                  <a16:creationId xmlns:a16="http://schemas.microsoft.com/office/drawing/2014/main" id="{74A7DBCF-3565-4677-AC1E-5E2BE54F802B}"/>
                </a:ext>
              </a:extLst>
            </p:cNvPr>
            <p:cNvCxnSpPr/>
            <p:nvPr/>
          </p:nvCxnSpPr>
          <p:spPr>
            <a:xfrm>
              <a:off x="2745873" y="4481145"/>
              <a:ext cx="0" cy="72008"/>
            </a:xfrm>
            <a:prstGeom prst="line">
              <a:avLst/>
            </a:prstGeom>
            <a:ln w="28575">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39" name="Straight Connector 238">
              <a:extLst>
                <a:ext uri="{FF2B5EF4-FFF2-40B4-BE49-F238E27FC236}">
                  <a16:creationId xmlns:a16="http://schemas.microsoft.com/office/drawing/2014/main" id="{9699C87B-8D16-4834-8CBE-3051161BF98B}"/>
                </a:ext>
              </a:extLst>
            </p:cNvPr>
            <p:cNvCxnSpPr/>
            <p:nvPr/>
          </p:nvCxnSpPr>
          <p:spPr>
            <a:xfrm>
              <a:off x="3623252" y="4481145"/>
              <a:ext cx="0" cy="72008"/>
            </a:xfrm>
            <a:prstGeom prst="line">
              <a:avLst/>
            </a:prstGeom>
            <a:ln w="28575">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40" name="Straight Connector 239">
              <a:extLst>
                <a:ext uri="{FF2B5EF4-FFF2-40B4-BE49-F238E27FC236}">
                  <a16:creationId xmlns:a16="http://schemas.microsoft.com/office/drawing/2014/main" id="{916EDD1E-85CA-48E1-86E1-5EAC012E8764}"/>
                </a:ext>
              </a:extLst>
            </p:cNvPr>
            <p:cNvCxnSpPr/>
            <p:nvPr/>
          </p:nvCxnSpPr>
          <p:spPr>
            <a:xfrm>
              <a:off x="4488487" y="4481145"/>
              <a:ext cx="0" cy="72008"/>
            </a:xfrm>
            <a:prstGeom prst="line">
              <a:avLst/>
            </a:prstGeom>
            <a:ln w="28575">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249" name="ZoneTexte 39">
            <a:extLst>
              <a:ext uri="{FF2B5EF4-FFF2-40B4-BE49-F238E27FC236}">
                <a16:creationId xmlns:a16="http://schemas.microsoft.com/office/drawing/2014/main" id="{935C10BD-83B1-48CE-9F9B-3F3225B8CA79}"/>
              </a:ext>
            </a:extLst>
          </p:cNvPr>
          <p:cNvSpPr txBox="1"/>
          <p:nvPr/>
        </p:nvSpPr>
        <p:spPr>
          <a:xfrm>
            <a:off x="4008551" y="3456248"/>
            <a:ext cx="58894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1" u="none" strike="noStrike" kern="1200" cap="none" spc="0" normalizeH="0" baseline="0" noProof="0" dirty="0">
                <a:ln>
                  <a:noFill/>
                </a:ln>
                <a:solidFill>
                  <a:srgbClr val="015873"/>
                </a:solidFill>
                <a:effectLst/>
                <a:uLnTx/>
                <a:uFillTx/>
                <a:latin typeface="Calibri" panose="020F0502020204030204"/>
                <a:ea typeface="+mn-ea"/>
                <a:cs typeface="Arial" panose="020B0604020202020204" pitchFamily="34" charset="0"/>
              </a:rPr>
              <a:t>JAK2</a:t>
            </a:r>
            <a:endParaRPr kumimoji="0" lang="fr-FR" sz="1600" b="1" i="0" u="none" strike="noStrike" kern="1200" cap="none" spc="0" normalizeH="0" baseline="30000" noProof="0" dirty="0">
              <a:ln>
                <a:noFill/>
              </a:ln>
              <a:solidFill>
                <a:srgbClr val="015873"/>
              </a:solidFill>
              <a:effectLst/>
              <a:uLnTx/>
              <a:uFillTx/>
              <a:latin typeface="Calibri" panose="020F0502020204030204"/>
              <a:ea typeface="+mn-ea"/>
              <a:cs typeface="Arial" panose="020B0604020202020204" pitchFamily="34" charset="0"/>
            </a:endParaRPr>
          </a:p>
        </p:txBody>
      </p:sp>
      <p:grpSp>
        <p:nvGrpSpPr>
          <p:cNvPr id="250" name="Group 249">
            <a:extLst>
              <a:ext uri="{FF2B5EF4-FFF2-40B4-BE49-F238E27FC236}">
                <a16:creationId xmlns:a16="http://schemas.microsoft.com/office/drawing/2014/main" id="{40B270A0-CB56-42C6-B21E-64FB9724F548}"/>
              </a:ext>
            </a:extLst>
          </p:cNvPr>
          <p:cNvGrpSpPr/>
          <p:nvPr/>
        </p:nvGrpSpPr>
        <p:grpSpPr>
          <a:xfrm>
            <a:off x="1719523" y="2226400"/>
            <a:ext cx="2584764" cy="1239460"/>
            <a:chOff x="986828" y="2055136"/>
            <a:chExt cx="2584764" cy="1239460"/>
          </a:xfrm>
        </p:grpSpPr>
        <p:sp>
          <p:nvSpPr>
            <p:cNvPr id="251" name="Freeform 57">
              <a:extLst>
                <a:ext uri="{FF2B5EF4-FFF2-40B4-BE49-F238E27FC236}">
                  <a16:creationId xmlns:a16="http://schemas.microsoft.com/office/drawing/2014/main" id="{F9D38945-9872-42EB-9AC4-A98ECF20B3A6}"/>
                </a:ext>
              </a:extLst>
            </p:cNvPr>
            <p:cNvSpPr/>
            <p:nvPr/>
          </p:nvSpPr>
          <p:spPr>
            <a:xfrm>
              <a:off x="986828" y="2064190"/>
              <a:ext cx="2584764" cy="1199584"/>
            </a:xfrm>
            <a:custGeom>
              <a:avLst/>
              <a:gdLst>
                <a:gd name="connsiteX0" fmla="*/ 2584764 w 2584764"/>
                <a:gd name="connsiteY0" fmla="*/ 1199584 h 1199584"/>
                <a:gd name="connsiteX1" fmla="*/ 2254313 w 2584764"/>
                <a:gd name="connsiteY1" fmla="*/ 1199584 h 1199584"/>
                <a:gd name="connsiteX2" fmla="*/ 2254313 w 2584764"/>
                <a:gd name="connsiteY2" fmla="*/ 1018515 h 1199584"/>
                <a:gd name="connsiteX3" fmla="*/ 2073243 w 2584764"/>
                <a:gd name="connsiteY3" fmla="*/ 1018515 h 1199584"/>
                <a:gd name="connsiteX4" fmla="*/ 2073243 w 2584764"/>
                <a:gd name="connsiteY4" fmla="*/ 882713 h 1199584"/>
                <a:gd name="connsiteX5" fmla="*/ 1964602 w 2584764"/>
                <a:gd name="connsiteY5" fmla="*/ 882713 h 1199584"/>
                <a:gd name="connsiteX6" fmla="*/ 1964602 w 2584764"/>
                <a:gd name="connsiteY6" fmla="*/ 787652 h 1199584"/>
                <a:gd name="connsiteX7" fmla="*/ 1810693 w 2584764"/>
                <a:gd name="connsiteY7" fmla="*/ 787652 h 1199584"/>
                <a:gd name="connsiteX8" fmla="*/ 1810693 w 2584764"/>
                <a:gd name="connsiteY8" fmla="*/ 728804 h 1199584"/>
                <a:gd name="connsiteX9" fmla="*/ 1629623 w 2584764"/>
                <a:gd name="connsiteY9" fmla="*/ 728804 h 1199584"/>
                <a:gd name="connsiteX10" fmla="*/ 1629623 w 2584764"/>
                <a:gd name="connsiteY10" fmla="*/ 611109 h 1199584"/>
                <a:gd name="connsiteX11" fmla="*/ 1520982 w 2584764"/>
                <a:gd name="connsiteY11" fmla="*/ 611109 h 1199584"/>
                <a:gd name="connsiteX12" fmla="*/ 1520982 w 2584764"/>
                <a:gd name="connsiteY12" fmla="*/ 561315 h 1199584"/>
                <a:gd name="connsiteX13" fmla="*/ 1444027 w 2584764"/>
                <a:gd name="connsiteY13" fmla="*/ 561315 h 1199584"/>
                <a:gd name="connsiteX14" fmla="*/ 1444027 w 2584764"/>
                <a:gd name="connsiteY14" fmla="*/ 516048 h 1199584"/>
                <a:gd name="connsiteX15" fmla="*/ 1389707 w 2584764"/>
                <a:gd name="connsiteY15" fmla="*/ 516048 h 1199584"/>
                <a:gd name="connsiteX16" fmla="*/ 1389707 w 2584764"/>
                <a:gd name="connsiteY16" fmla="*/ 475307 h 1199584"/>
                <a:gd name="connsiteX17" fmla="*/ 1308225 w 2584764"/>
                <a:gd name="connsiteY17" fmla="*/ 475307 h 1199584"/>
                <a:gd name="connsiteX18" fmla="*/ 1308225 w 2584764"/>
                <a:gd name="connsiteY18" fmla="*/ 380246 h 1199584"/>
                <a:gd name="connsiteX19" fmla="*/ 1249378 w 2584764"/>
                <a:gd name="connsiteY19" fmla="*/ 380246 h 1199584"/>
                <a:gd name="connsiteX20" fmla="*/ 1249378 w 2584764"/>
                <a:gd name="connsiteY20" fmla="*/ 362139 h 1199584"/>
                <a:gd name="connsiteX21" fmla="*/ 1127156 w 2584764"/>
                <a:gd name="connsiteY21" fmla="*/ 362139 h 1199584"/>
                <a:gd name="connsiteX22" fmla="*/ 1127156 w 2584764"/>
                <a:gd name="connsiteY22" fmla="*/ 298764 h 1199584"/>
                <a:gd name="connsiteX23" fmla="*/ 896293 w 2584764"/>
                <a:gd name="connsiteY23" fmla="*/ 298764 h 1199584"/>
                <a:gd name="connsiteX24" fmla="*/ 896293 w 2584764"/>
                <a:gd name="connsiteY24" fmla="*/ 258024 h 1199584"/>
                <a:gd name="connsiteX25" fmla="*/ 855552 w 2584764"/>
                <a:gd name="connsiteY25" fmla="*/ 258024 h 1199584"/>
                <a:gd name="connsiteX26" fmla="*/ 855552 w 2584764"/>
                <a:gd name="connsiteY26" fmla="*/ 221810 h 1199584"/>
                <a:gd name="connsiteX27" fmla="*/ 819338 w 2584764"/>
                <a:gd name="connsiteY27" fmla="*/ 221810 h 1199584"/>
                <a:gd name="connsiteX28" fmla="*/ 819338 w 2584764"/>
                <a:gd name="connsiteY28" fmla="*/ 203703 h 1199584"/>
                <a:gd name="connsiteX29" fmla="*/ 692590 w 2584764"/>
                <a:gd name="connsiteY29" fmla="*/ 203703 h 1199584"/>
                <a:gd name="connsiteX30" fmla="*/ 692590 w 2584764"/>
                <a:gd name="connsiteY30" fmla="*/ 172016 h 1199584"/>
                <a:gd name="connsiteX31" fmla="*/ 583948 w 2584764"/>
                <a:gd name="connsiteY31" fmla="*/ 172016 h 1199584"/>
                <a:gd name="connsiteX32" fmla="*/ 593002 w 2584764"/>
                <a:gd name="connsiteY32" fmla="*/ 162962 h 1199584"/>
                <a:gd name="connsiteX33" fmla="*/ 506994 w 2584764"/>
                <a:gd name="connsiteY33" fmla="*/ 162962 h 1199584"/>
                <a:gd name="connsiteX34" fmla="*/ 506994 w 2584764"/>
                <a:gd name="connsiteY34" fmla="*/ 126749 h 1199584"/>
                <a:gd name="connsiteX35" fmla="*/ 221810 w 2584764"/>
                <a:gd name="connsiteY35" fmla="*/ 126749 h 1199584"/>
                <a:gd name="connsiteX36" fmla="*/ 221810 w 2584764"/>
                <a:gd name="connsiteY36" fmla="*/ 76955 h 1199584"/>
                <a:gd name="connsiteX37" fmla="*/ 117695 w 2584764"/>
                <a:gd name="connsiteY37" fmla="*/ 76955 h 1199584"/>
                <a:gd name="connsiteX38" fmla="*/ 117695 w 2584764"/>
                <a:gd name="connsiteY38" fmla="*/ 22634 h 1199584"/>
                <a:gd name="connsiteX39" fmla="*/ 0 w 2584764"/>
                <a:gd name="connsiteY39" fmla="*/ 22634 h 1199584"/>
                <a:gd name="connsiteX40" fmla="*/ 0 w 2584764"/>
                <a:gd name="connsiteY40" fmla="*/ 0 h 1199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2584764" h="1199584">
                  <a:moveTo>
                    <a:pt x="2584764" y="1199584"/>
                  </a:moveTo>
                  <a:lnTo>
                    <a:pt x="2254313" y="1199584"/>
                  </a:lnTo>
                  <a:lnTo>
                    <a:pt x="2254313" y="1018515"/>
                  </a:lnTo>
                  <a:lnTo>
                    <a:pt x="2073243" y="1018515"/>
                  </a:lnTo>
                  <a:lnTo>
                    <a:pt x="2073243" y="882713"/>
                  </a:lnTo>
                  <a:lnTo>
                    <a:pt x="1964602" y="882713"/>
                  </a:lnTo>
                  <a:lnTo>
                    <a:pt x="1964602" y="787652"/>
                  </a:lnTo>
                  <a:lnTo>
                    <a:pt x="1810693" y="787652"/>
                  </a:lnTo>
                  <a:lnTo>
                    <a:pt x="1810693" y="728804"/>
                  </a:lnTo>
                  <a:lnTo>
                    <a:pt x="1629623" y="728804"/>
                  </a:lnTo>
                  <a:lnTo>
                    <a:pt x="1629623" y="611109"/>
                  </a:lnTo>
                  <a:lnTo>
                    <a:pt x="1520982" y="611109"/>
                  </a:lnTo>
                  <a:lnTo>
                    <a:pt x="1520982" y="561315"/>
                  </a:lnTo>
                  <a:lnTo>
                    <a:pt x="1444027" y="561315"/>
                  </a:lnTo>
                  <a:lnTo>
                    <a:pt x="1444027" y="516048"/>
                  </a:lnTo>
                  <a:lnTo>
                    <a:pt x="1389707" y="516048"/>
                  </a:lnTo>
                  <a:lnTo>
                    <a:pt x="1389707" y="475307"/>
                  </a:lnTo>
                  <a:lnTo>
                    <a:pt x="1308225" y="475307"/>
                  </a:lnTo>
                  <a:lnTo>
                    <a:pt x="1308225" y="380246"/>
                  </a:lnTo>
                  <a:lnTo>
                    <a:pt x="1249378" y="380246"/>
                  </a:lnTo>
                  <a:lnTo>
                    <a:pt x="1249378" y="362139"/>
                  </a:lnTo>
                  <a:lnTo>
                    <a:pt x="1127156" y="362139"/>
                  </a:lnTo>
                  <a:lnTo>
                    <a:pt x="1127156" y="298764"/>
                  </a:lnTo>
                  <a:lnTo>
                    <a:pt x="896293" y="298764"/>
                  </a:lnTo>
                  <a:lnTo>
                    <a:pt x="896293" y="258024"/>
                  </a:lnTo>
                  <a:lnTo>
                    <a:pt x="855552" y="258024"/>
                  </a:lnTo>
                  <a:lnTo>
                    <a:pt x="855552" y="221810"/>
                  </a:lnTo>
                  <a:lnTo>
                    <a:pt x="819338" y="221810"/>
                  </a:lnTo>
                  <a:lnTo>
                    <a:pt x="819338" y="203703"/>
                  </a:lnTo>
                  <a:lnTo>
                    <a:pt x="692590" y="203703"/>
                  </a:lnTo>
                  <a:lnTo>
                    <a:pt x="692590" y="172016"/>
                  </a:lnTo>
                  <a:lnTo>
                    <a:pt x="583948" y="172016"/>
                  </a:lnTo>
                  <a:lnTo>
                    <a:pt x="593002" y="162962"/>
                  </a:lnTo>
                  <a:lnTo>
                    <a:pt x="506994" y="162962"/>
                  </a:lnTo>
                  <a:lnTo>
                    <a:pt x="506994" y="126749"/>
                  </a:lnTo>
                  <a:lnTo>
                    <a:pt x="221810" y="126749"/>
                  </a:lnTo>
                  <a:lnTo>
                    <a:pt x="221810" y="76955"/>
                  </a:lnTo>
                  <a:lnTo>
                    <a:pt x="117695" y="76955"/>
                  </a:lnTo>
                  <a:lnTo>
                    <a:pt x="117695" y="22634"/>
                  </a:lnTo>
                  <a:lnTo>
                    <a:pt x="0" y="22634"/>
                  </a:lnTo>
                  <a:lnTo>
                    <a:pt x="0" y="0"/>
                  </a:lnTo>
                </a:path>
              </a:pathLst>
            </a:cu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252" name="Straight Connector 251">
              <a:extLst>
                <a:ext uri="{FF2B5EF4-FFF2-40B4-BE49-F238E27FC236}">
                  <a16:creationId xmlns:a16="http://schemas.microsoft.com/office/drawing/2014/main" id="{8414B270-9BBA-4044-97A2-2B84844B5EE3}"/>
                </a:ext>
              </a:extLst>
            </p:cNvPr>
            <p:cNvCxnSpPr/>
            <p:nvPr/>
          </p:nvCxnSpPr>
          <p:spPr>
            <a:xfrm>
              <a:off x="3347864" y="3225346"/>
              <a:ext cx="0" cy="69250"/>
            </a:xfrm>
            <a:prstGeom prst="line">
              <a:avLst/>
            </a:prstGeom>
            <a:ln w="1905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3" name="Straight Connector 252">
              <a:extLst>
                <a:ext uri="{FF2B5EF4-FFF2-40B4-BE49-F238E27FC236}">
                  <a16:creationId xmlns:a16="http://schemas.microsoft.com/office/drawing/2014/main" id="{E0655DB1-C6B6-4ADA-909C-71AD03F258E5}"/>
                </a:ext>
              </a:extLst>
            </p:cNvPr>
            <p:cNvCxnSpPr/>
            <p:nvPr/>
          </p:nvCxnSpPr>
          <p:spPr>
            <a:xfrm>
              <a:off x="3442926" y="3225346"/>
              <a:ext cx="0" cy="69250"/>
            </a:xfrm>
            <a:prstGeom prst="line">
              <a:avLst/>
            </a:prstGeom>
            <a:ln w="1905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4" name="Straight Connector 253">
              <a:extLst>
                <a:ext uri="{FF2B5EF4-FFF2-40B4-BE49-F238E27FC236}">
                  <a16:creationId xmlns:a16="http://schemas.microsoft.com/office/drawing/2014/main" id="{60000E88-0248-469D-8516-A6B5AF5EAE02}"/>
                </a:ext>
              </a:extLst>
            </p:cNvPr>
            <p:cNvCxnSpPr/>
            <p:nvPr/>
          </p:nvCxnSpPr>
          <p:spPr>
            <a:xfrm>
              <a:off x="3515353" y="3225346"/>
              <a:ext cx="0" cy="69250"/>
            </a:xfrm>
            <a:prstGeom prst="line">
              <a:avLst/>
            </a:prstGeom>
            <a:ln w="1905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5" name="Straight Connector 254">
              <a:extLst>
                <a:ext uri="{FF2B5EF4-FFF2-40B4-BE49-F238E27FC236}">
                  <a16:creationId xmlns:a16="http://schemas.microsoft.com/office/drawing/2014/main" id="{36E920F2-8F47-44FC-A38A-A8A6D6416CCF}"/>
                </a:ext>
              </a:extLst>
            </p:cNvPr>
            <p:cNvCxnSpPr/>
            <p:nvPr/>
          </p:nvCxnSpPr>
          <p:spPr>
            <a:xfrm>
              <a:off x="3554137" y="3225346"/>
              <a:ext cx="0" cy="69250"/>
            </a:xfrm>
            <a:prstGeom prst="line">
              <a:avLst/>
            </a:prstGeom>
            <a:ln w="1905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6" name="Straight Connector 255">
              <a:extLst>
                <a:ext uri="{FF2B5EF4-FFF2-40B4-BE49-F238E27FC236}">
                  <a16:creationId xmlns:a16="http://schemas.microsoft.com/office/drawing/2014/main" id="{9AE32EF8-B7D7-4BE6-A11B-19D2BDD559ED}"/>
                </a:ext>
              </a:extLst>
            </p:cNvPr>
            <p:cNvCxnSpPr/>
            <p:nvPr/>
          </p:nvCxnSpPr>
          <p:spPr>
            <a:xfrm>
              <a:off x="3275856" y="3225346"/>
              <a:ext cx="0" cy="69250"/>
            </a:xfrm>
            <a:prstGeom prst="line">
              <a:avLst/>
            </a:prstGeom>
            <a:ln w="1905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7" name="Straight Connector 256">
              <a:extLst>
                <a:ext uri="{FF2B5EF4-FFF2-40B4-BE49-F238E27FC236}">
                  <a16:creationId xmlns:a16="http://schemas.microsoft.com/office/drawing/2014/main" id="{04709EB7-4AE1-488B-93CC-2D2A7D63F966}"/>
                </a:ext>
              </a:extLst>
            </p:cNvPr>
            <p:cNvCxnSpPr/>
            <p:nvPr/>
          </p:nvCxnSpPr>
          <p:spPr>
            <a:xfrm>
              <a:off x="3149107" y="3052222"/>
              <a:ext cx="0" cy="69250"/>
            </a:xfrm>
            <a:prstGeom prst="line">
              <a:avLst/>
            </a:prstGeom>
            <a:ln w="1905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8" name="Straight Connector 257">
              <a:extLst>
                <a:ext uri="{FF2B5EF4-FFF2-40B4-BE49-F238E27FC236}">
                  <a16:creationId xmlns:a16="http://schemas.microsoft.com/office/drawing/2014/main" id="{10AAC3E5-793B-4CE4-86D4-E2A3CBD19C50}"/>
                </a:ext>
              </a:extLst>
            </p:cNvPr>
            <p:cNvCxnSpPr/>
            <p:nvPr/>
          </p:nvCxnSpPr>
          <p:spPr>
            <a:xfrm>
              <a:off x="3103840" y="3052222"/>
              <a:ext cx="0" cy="69250"/>
            </a:xfrm>
            <a:prstGeom prst="line">
              <a:avLst/>
            </a:prstGeom>
            <a:ln w="1905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59" name="Straight Connector 258">
              <a:extLst>
                <a:ext uri="{FF2B5EF4-FFF2-40B4-BE49-F238E27FC236}">
                  <a16:creationId xmlns:a16="http://schemas.microsoft.com/office/drawing/2014/main" id="{9C7F63C1-E116-4F54-A7DD-879569E45581}"/>
                </a:ext>
              </a:extLst>
            </p:cNvPr>
            <p:cNvCxnSpPr/>
            <p:nvPr/>
          </p:nvCxnSpPr>
          <p:spPr>
            <a:xfrm>
              <a:off x="3017832" y="2898795"/>
              <a:ext cx="0" cy="69250"/>
            </a:xfrm>
            <a:prstGeom prst="line">
              <a:avLst/>
            </a:prstGeom>
            <a:ln w="1905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0" name="Straight Connector 259">
              <a:extLst>
                <a:ext uri="{FF2B5EF4-FFF2-40B4-BE49-F238E27FC236}">
                  <a16:creationId xmlns:a16="http://schemas.microsoft.com/office/drawing/2014/main" id="{2A5AE076-82FD-450A-A2BB-7F5626AA11AC}"/>
                </a:ext>
              </a:extLst>
            </p:cNvPr>
            <p:cNvCxnSpPr/>
            <p:nvPr/>
          </p:nvCxnSpPr>
          <p:spPr>
            <a:xfrm>
              <a:off x="2918636" y="2818311"/>
              <a:ext cx="0" cy="69250"/>
            </a:xfrm>
            <a:prstGeom prst="line">
              <a:avLst/>
            </a:prstGeom>
            <a:ln w="1905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1" name="Straight Connector 260">
              <a:extLst>
                <a:ext uri="{FF2B5EF4-FFF2-40B4-BE49-F238E27FC236}">
                  <a16:creationId xmlns:a16="http://schemas.microsoft.com/office/drawing/2014/main" id="{99558E5A-DDCE-41C7-8219-DD650A34BE85}"/>
                </a:ext>
              </a:extLst>
            </p:cNvPr>
            <p:cNvCxnSpPr/>
            <p:nvPr/>
          </p:nvCxnSpPr>
          <p:spPr>
            <a:xfrm>
              <a:off x="2837154" y="2818311"/>
              <a:ext cx="0" cy="69250"/>
            </a:xfrm>
            <a:prstGeom prst="line">
              <a:avLst/>
            </a:prstGeom>
            <a:ln w="1905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2" name="Straight Connector 261">
              <a:extLst>
                <a:ext uri="{FF2B5EF4-FFF2-40B4-BE49-F238E27FC236}">
                  <a16:creationId xmlns:a16="http://schemas.microsoft.com/office/drawing/2014/main" id="{BBF977A4-3C2E-430D-8423-D82F0334304F}"/>
                </a:ext>
              </a:extLst>
            </p:cNvPr>
            <p:cNvCxnSpPr/>
            <p:nvPr/>
          </p:nvCxnSpPr>
          <p:spPr>
            <a:xfrm>
              <a:off x="2679100" y="2750068"/>
              <a:ext cx="0" cy="69250"/>
            </a:xfrm>
            <a:prstGeom prst="line">
              <a:avLst/>
            </a:prstGeom>
            <a:ln w="1905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3" name="Straight Connector 262">
              <a:extLst>
                <a:ext uri="{FF2B5EF4-FFF2-40B4-BE49-F238E27FC236}">
                  <a16:creationId xmlns:a16="http://schemas.microsoft.com/office/drawing/2014/main" id="{6CB2D553-2D52-4103-87D3-66AD7479637D}"/>
                </a:ext>
              </a:extLst>
            </p:cNvPr>
            <p:cNvCxnSpPr/>
            <p:nvPr/>
          </p:nvCxnSpPr>
          <p:spPr>
            <a:xfrm>
              <a:off x="2678374" y="2759122"/>
              <a:ext cx="0" cy="69250"/>
            </a:xfrm>
            <a:prstGeom prst="line">
              <a:avLst/>
            </a:prstGeom>
            <a:ln w="1905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4" name="Straight Connector 263">
              <a:extLst>
                <a:ext uri="{FF2B5EF4-FFF2-40B4-BE49-F238E27FC236}">
                  <a16:creationId xmlns:a16="http://schemas.microsoft.com/office/drawing/2014/main" id="{5375C8C0-B653-49AF-98C9-E38B4F08AEBF}"/>
                </a:ext>
              </a:extLst>
            </p:cNvPr>
            <p:cNvCxnSpPr/>
            <p:nvPr/>
          </p:nvCxnSpPr>
          <p:spPr>
            <a:xfrm>
              <a:off x="2646687" y="2759122"/>
              <a:ext cx="0" cy="69250"/>
            </a:xfrm>
            <a:prstGeom prst="line">
              <a:avLst/>
            </a:prstGeom>
            <a:ln w="1905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5" name="Straight Connector 264">
              <a:extLst>
                <a:ext uri="{FF2B5EF4-FFF2-40B4-BE49-F238E27FC236}">
                  <a16:creationId xmlns:a16="http://schemas.microsoft.com/office/drawing/2014/main" id="{CF089001-CB35-4B28-8A7B-5DB2BEF563E6}"/>
                </a:ext>
              </a:extLst>
            </p:cNvPr>
            <p:cNvCxnSpPr/>
            <p:nvPr/>
          </p:nvCxnSpPr>
          <p:spPr>
            <a:xfrm>
              <a:off x="2536488" y="2638001"/>
              <a:ext cx="0" cy="69250"/>
            </a:xfrm>
            <a:prstGeom prst="line">
              <a:avLst/>
            </a:prstGeom>
            <a:ln w="1905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6" name="Straight Connector 265">
              <a:extLst>
                <a:ext uri="{FF2B5EF4-FFF2-40B4-BE49-F238E27FC236}">
                  <a16:creationId xmlns:a16="http://schemas.microsoft.com/office/drawing/2014/main" id="{DBE73A89-D46F-4DE5-AA1A-8BBE1266D18D}"/>
                </a:ext>
              </a:extLst>
            </p:cNvPr>
            <p:cNvCxnSpPr/>
            <p:nvPr/>
          </p:nvCxnSpPr>
          <p:spPr>
            <a:xfrm>
              <a:off x="2405212" y="2542319"/>
              <a:ext cx="0" cy="69250"/>
            </a:xfrm>
            <a:prstGeom prst="line">
              <a:avLst/>
            </a:prstGeom>
            <a:ln w="1905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7" name="Straight Connector 266">
              <a:extLst>
                <a:ext uri="{FF2B5EF4-FFF2-40B4-BE49-F238E27FC236}">
                  <a16:creationId xmlns:a16="http://schemas.microsoft.com/office/drawing/2014/main" id="{C3523D22-AEFD-4A96-9C3D-B04C608FC3B8}"/>
                </a:ext>
              </a:extLst>
            </p:cNvPr>
            <p:cNvCxnSpPr/>
            <p:nvPr/>
          </p:nvCxnSpPr>
          <p:spPr>
            <a:xfrm>
              <a:off x="2196983" y="2384835"/>
              <a:ext cx="0" cy="69250"/>
            </a:xfrm>
            <a:prstGeom prst="line">
              <a:avLst/>
            </a:prstGeom>
            <a:ln w="1905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8" name="Straight Connector 267">
              <a:extLst>
                <a:ext uri="{FF2B5EF4-FFF2-40B4-BE49-F238E27FC236}">
                  <a16:creationId xmlns:a16="http://schemas.microsoft.com/office/drawing/2014/main" id="{3DD833DB-8B31-41F7-83EE-5202C2B0D236}"/>
                </a:ext>
              </a:extLst>
            </p:cNvPr>
            <p:cNvCxnSpPr/>
            <p:nvPr/>
          </p:nvCxnSpPr>
          <p:spPr>
            <a:xfrm>
              <a:off x="2242994" y="2408062"/>
              <a:ext cx="0" cy="69250"/>
            </a:xfrm>
            <a:prstGeom prst="line">
              <a:avLst/>
            </a:prstGeom>
            <a:ln w="1905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9" name="Straight Connector 268">
              <a:extLst>
                <a:ext uri="{FF2B5EF4-FFF2-40B4-BE49-F238E27FC236}">
                  <a16:creationId xmlns:a16="http://schemas.microsoft.com/office/drawing/2014/main" id="{118A55C6-5F66-43E6-AEAB-03ED489144B1}"/>
                </a:ext>
              </a:extLst>
            </p:cNvPr>
            <p:cNvCxnSpPr/>
            <p:nvPr/>
          </p:nvCxnSpPr>
          <p:spPr>
            <a:xfrm>
              <a:off x="2029494" y="2334286"/>
              <a:ext cx="0" cy="69250"/>
            </a:xfrm>
            <a:prstGeom prst="line">
              <a:avLst/>
            </a:prstGeom>
            <a:ln w="1905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0" name="Straight Connector 269">
              <a:extLst>
                <a:ext uri="{FF2B5EF4-FFF2-40B4-BE49-F238E27FC236}">
                  <a16:creationId xmlns:a16="http://schemas.microsoft.com/office/drawing/2014/main" id="{63B6FACA-B552-4F58-9126-C5920A7581F0}"/>
                </a:ext>
              </a:extLst>
            </p:cNvPr>
            <p:cNvCxnSpPr/>
            <p:nvPr/>
          </p:nvCxnSpPr>
          <p:spPr>
            <a:xfrm>
              <a:off x="2060589" y="2334286"/>
              <a:ext cx="0" cy="69250"/>
            </a:xfrm>
            <a:prstGeom prst="line">
              <a:avLst/>
            </a:prstGeom>
            <a:ln w="1905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1" name="Straight Connector 270">
              <a:extLst>
                <a:ext uri="{FF2B5EF4-FFF2-40B4-BE49-F238E27FC236}">
                  <a16:creationId xmlns:a16="http://schemas.microsoft.com/office/drawing/2014/main" id="{1EF42CE7-B041-4C4E-8D2F-51A7A008DB04}"/>
                </a:ext>
              </a:extLst>
            </p:cNvPr>
            <p:cNvCxnSpPr/>
            <p:nvPr/>
          </p:nvCxnSpPr>
          <p:spPr>
            <a:xfrm>
              <a:off x="1866006" y="2284912"/>
              <a:ext cx="0" cy="69250"/>
            </a:xfrm>
            <a:prstGeom prst="line">
              <a:avLst/>
            </a:prstGeom>
            <a:ln w="1905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2" name="Straight Connector 271">
              <a:extLst>
                <a:ext uri="{FF2B5EF4-FFF2-40B4-BE49-F238E27FC236}">
                  <a16:creationId xmlns:a16="http://schemas.microsoft.com/office/drawing/2014/main" id="{9028992C-8FD3-412F-97BF-FB5C46390097}"/>
                </a:ext>
              </a:extLst>
            </p:cNvPr>
            <p:cNvCxnSpPr/>
            <p:nvPr/>
          </p:nvCxnSpPr>
          <p:spPr>
            <a:xfrm>
              <a:off x="1576295" y="2193787"/>
              <a:ext cx="0" cy="69250"/>
            </a:xfrm>
            <a:prstGeom prst="line">
              <a:avLst/>
            </a:prstGeom>
            <a:ln w="1905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3" name="Straight Connector 272">
              <a:extLst>
                <a:ext uri="{FF2B5EF4-FFF2-40B4-BE49-F238E27FC236}">
                  <a16:creationId xmlns:a16="http://schemas.microsoft.com/office/drawing/2014/main" id="{62769DB0-8BAE-482A-AB17-ED6429B36471}"/>
                </a:ext>
              </a:extLst>
            </p:cNvPr>
            <p:cNvCxnSpPr/>
            <p:nvPr/>
          </p:nvCxnSpPr>
          <p:spPr>
            <a:xfrm>
              <a:off x="1139326" y="2110956"/>
              <a:ext cx="0" cy="69250"/>
            </a:xfrm>
            <a:prstGeom prst="line">
              <a:avLst/>
            </a:prstGeom>
            <a:ln w="1905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74" name="Straight Connector 273">
              <a:extLst>
                <a:ext uri="{FF2B5EF4-FFF2-40B4-BE49-F238E27FC236}">
                  <a16:creationId xmlns:a16="http://schemas.microsoft.com/office/drawing/2014/main" id="{22DBCC3E-9F6A-4A33-B52B-B87115270355}"/>
                </a:ext>
              </a:extLst>
            </p:cNvPr>
            <p:cNvCxnSpPr/>
            <p:nvPr/>
          </p:nvCxnSpPr>
          <p:spPr>
            <a:xfrm>
              <a:off x="1019818" y="2055136"/>
              <a:ext cx="0" cy="69250"/>
            </a:xfrm>
            <a:prstGeom prst="line">
              <a:avLst/>
            </a:prstGeom>
            <a:ln w="19050">
              <a:solidFill>
                <a:schemeClr val="accent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276" name="ZoneTexte 38">
            <a:extLst>
              <a:ext uri="{FF2B5EF4-FFF2-40B4-BE49-F238E27FC236}">
                <a16:creationId xmlns:a16="http://schemas.microsoft.com/office/drawing/2014/main" id="{91874D8C-9284-446C-86B0-76974E814649}"/>
              </a:ext>
            </a:extLst>
          </p:cNvPr>
          <p:cNvSpPr txBox="1"/>
          <p:nvPr/>
        </p:nvSpPr>
        <p:spPr>
          <a:xfrm>
            <a:off x="4080558" y="3024199"/>
            <a:ext cx="55976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1" u="none" strike="noStrike" kern="1200" cap="none" spc="0" normalizeH="0" baseline="0" noProof="0" dirty="0">
                <a:ln>
                  <a:noFill/>
                </a:ln>
                <a:solidFill>
                  <a:srgbClr val="E1471D"/>
                </a:solidFill>
                <a:effectLst/>
                <a:uLnTx/>
                <a:uFillTx/>
                <a:latin typeface="Calibri" panose="020F0502020204030204"/>
                <a:ea typeface="+mn-ea"/>
                <a:cs typeface="Arial" panose="020B0604020202020204" pitchFamily="34" charset="0"/>
              </a:rPr>
              <a:t>MPL</a:t>
            </a:r>
            <a:endParaRPr kumimoji="0" lang="fr-FR" sz="1600" b="1" i="0" u="none" strike="noStrike" kern="1200" cap="none" spc="0" normalizeH="0" baseline="30000" noProof="0" dirty="0">
              <a:ln>
                <a:noFill/>
              </a:ln>
              <a:solidFill>
                <a:srgbClr val="E1471D"/>
              </a:solidFill>
              <a:effectLst/>
              <a:uLnTx/>
              <a:uFillTx/>
              <a:latin typeface="Calibri" panose="020F0502020204030204"/>
              <a:ea typeface="+mn-ea"/>
              <a:cs typeface="Arial" panose="020B0604020202020204" pitchFamily="34" charset="0"/>
            </a:endParaRPr>
          </a:p>
        </p:txBody>
      </p:sp>
      <p:grpSp>
        <p:nvGrpSpPr>
          <p:cNvPr id="277" name="Group 276">
            <a:extLst>
              <a:ext uri="{FF2B5EF4-FFF2-40B4-BE49-F238E27FC236}">
                <a16:creationId xmlns:a16="http://schemas.microsoft.com/office/drawing/2014/main" id="{87A8ED8E-7396-4293-A08E-A6DC0574757A}"/>
              </a:ext>
            </a:extLst>
          </p:cNvPr>
          <p:cNvGrpSpPr/>
          <p:nvPr/>
        </p:nvGrpSpPr>
        <p:grpSpPr>
          <a:xfrm>
            <a:off x="1710468" y="2077017"/>
            <a:ext cx="2634559" cy="1306906"/>
            <a:chOff x="977774" y="1905754"/>
            <a:chExt cx="2634559" cy="1306906"/>
          </a:xfrm>
        </p:grpSpPr>
        <p:sp>
          <p:nvSpPr>
            <p:cNvPr id="278" name="Freeform 197">
              <a:extLst>
                <a:ext uri="{FF2B5EF4-FFF2-40B4-BE49-F238E27FC236}">
                  <a16:creationId xmlns:a16="http://schemas.microsoft.com/office/drawing/2014/main" id="{3C26B279-2BFC-4A96-A8AD-8AFA513F7099}"/>
                </a:ext>
              </a:extLst>
            </p:cNvPr>
            <p:cNvSpPr/>
            <p:nvPr/>
          </p:nvSpPr>
          <p:spPr>
            <a:xfrm>
              <a:off x="977774" y="1905754"/>
              <a:ext cx="2634559" cy="1272012"/>
            </a:xfrm>
            <a:custGeom>
              <a:avLst/>
              <a:gdLst>
                <a:gd name="connsiteX0" fmla="*/ 2634559 w 2634559"/>
                <a:gd name="connsiteY0" fmla="*/ 1272012 h 1272012"/>
                <a:gd name="connsiteX1" fmla="*/ 2009870 w 2634559"/>
                <a:gd name="connsiteY1" fmla="*/ 1272012 h 1272012"/>
                <a:gd name="connsiteX2" fmla="*/ 2009870 w 2634559"/>
                <a:gd name="connsiteY2" fmla="*/ 887240 h 1272012"/>
                <a:gd name="connsiteX3" fmla="*/ 1837854 w 2634559"/>
                <a:gd name="connsiteY3" fmla="*/ 887240 h 1272012"/>
                <a:gd name="connsiteX4" fmla="*/ 1837854 w 2634559"/>
                <a:gd name="connsiteY4" fmla="*/ 588476 h 1272012"/>
                <a:gd name="connsiteX5" fmla="*/ 1136210 w 2634559"/>
                <a:gd name="connsiteY5" fmla="*/ 588476 h 1272012"/>
                <a:gd name="connsiteX6" fmla="*/ 1136210 w 2634559"/>
                <a:gd name="connsiteY6" fmla="*/ 416460 h 1272012"/>
                <a:gd name="connsiteX7" fmla="*/ 674483 w 2634559"/>
                <a:gd name="connsiteY7" fmla="*/ 416460 h 1272012"/>
                <a:gd name="connsiteX8" fmla="*/ 674483 w 2634559"/>
                <a:gd name="connsiteY8" fmla="*/ 253497 h 1272012"/>
                <a:gd name="connsiteX9" fmla="*/ 235390 w 2634559"/>
                <a:gd name="connsiteY9" fmla="*/ 253497 h 1272012"/>
                <a:gd name="connsiteX10" fmla="*/ 235390 w 2634559"/>
                <a:gd name="connsiteY10" fmla="*/ 144856 h 1272012"/>
                <a:gd name="connsiteX11" fmla="*/ 0 w 2634559"/>
                <a:gd name="connsiteY11" fmla="*/ 144856 h 1272012"/>
                <a:gd name="connsiteX12" fmla="*/ 0 w 2634559"/>
                <a:gd name="connsiteY12" fmla="*/ 0 h 1272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34559" h="1272012">
                  <a:moveTo>
                    <a:pt x="2634559" y="1272012"/>
                  </a:moveTo>
                  <a:lnTo>
                    <a:pt x="2009870" y="1272012"/>
                  </a:lnTo>
                  <a:lnTo>
                    <a:pt x="2009870" y="887240"/>
                  </a:lnTo>
                  <a:lnTo>
                    <a:pt x="1837854" y="887240"/>
                  </a:lnTo>
                  <a:lnTo>
                    <a:pt x="1837854" y="588476"/>
                  </a:lnTo>
                  <a:lnTo>
                    <a:pt x="1136210" y="588476"/>
                  </a:lnTo>
                  <a:lnTo>
                    <a:pt x="1136210" y="416460"/>
                  </a:lnTo>
                  <a:lnTo>
                    <a:pt x="674483" y="416460"/>
                  </a:lnTo>
                  <a:lnTo>
                    <a:pt x="674483" y="253497"/>
                  </a:lnTo>
                  <a:lnTo>
                    <a:pt x="235390" y="253497"/>
                  </a:lnTo>
                  <a:lnTo>
                    <a:pt x="235390" y="144856"/>
                  </a:lnTo>
                  <a:lnTo>
                    <a:pt x="0" y="144856"/>
                  </a:lnTo>
                  <a:lnTo>
                    <a:pt x="0" y="0"/>
                  </a:lnTo>
                </a:path>
              </a:pathLst>
            </a:custGeom>
            <a:no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279" name="Straight Connector 278">
              <a:extLst>
                <a:ext uri="{FF2B5EF4-FFF2-40B4-BE49-F238E27FC236}">
                  <a16:creationId xmlns:a16="http://schemas.microsoft.com/office/drawing/2014/main" id="{30A8CE7A-4D1A-49FE-BF54-8C671B1D7A14}"/>
                </a:ext>
              </a:extLst>
            </p:cNvPr>
            <p:cNvCxnSpPr/>
            <p:nvPr/>
          </p:nvCxnSpPr>
          <p:spPr>
            <a:xfrm>
              <a:off x="3484768" y="3143410"/>
              <a:ext cx="0" cy="69250"/>
            </a:xfrm>
            <a:prstGeom prst="line">
              <a:avLst/>
            </a:prstGeom>
            <a:ln w="19050">
              <a:solidFill>
                <a:schemeClr val="accent3"/>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0" name="Straight Connector 279">
              <a:extLst>
                <a:ext uri="{FF2B5EF4-FFF2-40B4-BE49-F238E27FC236}">
                  <a16:creationId xmlns:a16="http://schemas.microsoft.com/office/drawing/2014/main" id="{14EDB40E-27A0-4D8C-8825-068E78E7879B}"/>
                </a:ext>
              </a:extLst>
            </p:cNvPr>
            <p:cNvCxnSpPr/>
            <p:nvPr/>
          </p:nvCxnSpPr>
          <p:spPr>
            <a:xfrm>
              <a:off x="3606990" y="3143410"/>
              <a:ext cx="0" cy="69250"/>
            </a:xfrm>
            <a:prstGeom prst="line">
              <a:avLst/>
            </a:prstGeom>
            <a:ln w="19050">
              <a:solidFill>
                <a:schemeClr val="accent3"/>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1" name="Straight Connector 280">
              <a:extLst>
                <a:ext uri="{FF2B5EF4-FFF2-40B4-BE49-F238E27FC236}">
                  <a16:creationId xmlns:a16="http://schemas.microsoft.com/office/drawing/2014/main" id="{64E5B934-31D5-41D8-9462-809B9FD31B1F}"/>
                </a:ext>
              </a:extLst>
            </p:cNvPr>
            <p:cNvCxnSpPr/>
            <p:nvPr/>
          </p:nvCxnSpPr>
          <p:spPr>
            <a:xfrm>
              <a:off x="3093971" y="3143410"/>
              <a:ext cx="0" cy="69250"/>
            </a:xfrm>
            <a:prstGeom prst="line">
              <a:avLst/>
            </a:prstGeom>
            <a:ln w="19050">
              <a:solidFill>
                <a:schemeClr val="accent3"/>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2" name="Straight Connector 281">
              <a:extLst>
                <a:ext uri="{FF2B5EF4-FFF2-40B4-BE49-F238E27FC236}">
                  <a16:creationId xmlns:a16="http://schemas.microsoft.com/office/drawing/2014/main" id="{1461A23E-92A6-48F4-A79C-011302984D3A}"/>
                </a:ext>
              </a:extLst>
            </p:cNvPr>
            <p:cNvCxnSpPr/>
            <p:nvPr/>
          </p:nvCxnSpPr>
          <p:spPr>
            <a:xfrm>
              <a:off x="2867634" y="2754864"/>
              <a:ext cx="0" cy="69250"/>
            </a:xfrm>
            <a:prstGeom prst="line">
              <a:avLst/>
            </a:prstGeom>
            <a:ln w="19050">
              <a:solidFill>
                <a:schemeClr val="accent3"/>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3" name="Straight Connector 282">
              <a:extLst>
                <a:ext uri="{FF2B5EF4-FFF2-40B4-BE49-F238E27FC236}">
                  <a16:creationId xmlns:a16="http://schemas.microsoft.com/office/drawing/2014/main" id="{C7F3B19B-1D9A-430A-8AD1-209E4F0007C9}"/>
                </a:ext>
              </a:extLst>
            </p:cNvPr>
            <p:cNvCxnSpPr/>
            <p:nvPr/>
          </p:nvCxnSpPr>
          <p:spPr>
            <a:xfrm>
              <a:off x="2526670" y="2458612"/>
              <a:ext cx="0" cy="69250"/>
            </a:xfrm>
            <a:prstGeom prst="line">
              <a:avLst/>
            </a:prstGeom>
            <a:ln w="19050">
              <a:solidFill>
                <a:schemeClr val="accent3"/>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4" name="Straight Connector 283">
              <a:extLst>
                <a:ext uri="{FF2B5EF4-FFF2-40B4-BE49-F238E27FC236}">
                  <a16:creationId xmlns:a16="http://schemas.microsoft.com/office/drawing/2014/main" id="{8EE860DB-A926-4B83-965F-F078CB60D962}"/>
                </a:ext>
              </a:extLst>
            </p:cNvPr>
            <p:cNvCxnSpPr/>
            <p:nvPr/>
          </p:nvCxnSpPr>
          <p:spPr>
            <a:xfrm>
              <a:off x="2456894" y="2458612"/>
              <a:ext cx="0" cy="69250"/>
            </a:xfrm>
            <a:prstGeom prst="line">
              <a:avLst/>
            </a:prstGeom>
            <a:ln w="19050">
              <a:solidFill>
                <a:schemeClr val="accent3"/>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5" name="Straight Connector 284">
              <a:extLst>
                <a:ext uri="{FF2B5EF4-FFF2-40B4-BE49-F238E27FC236}">
                  <a16:creationId xmlns:a16="http://schemas.microsoft.com/office/drawing/2014/main" id="{57B05A13-0261-43F6-B0A6-4AE65CD99A62}"/>
                </a:ext>
              </a:extLst>
            </p:cNvPr>
            <p:cNvCxnSpPr/>
            <p:nvPr/>
          </p:nvCxnSpPr>
          <p:spPr>
            <a:xfrm>
              <a:off x="2479527" y="2458612"/>
              <a:ext cx="0" cy="69250"/>
            </a:xfrm>
            <a:prstGeom prst="line">
              <a:avLst/>
            </a:prstGeom>
            <a:ln w="19050">
              <a:solidFill>
                <a:schemeClr val="accent3"/>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6" name="Straight Connector 285">
              <a:extLst>
                <a:ext uri="{FF2B5EF4-FFF2-40B4-BE49-F238E27FC236}">
                  <a16:creationId xmlns:a16="http://schemas.microsoft.com/office/drawing/2014/main" id="{F3B9FD2A-445F-4280-865C-D351D8A53D8C}"/>
                </a:ext>
              </a:extLst>
            </p:cNvPr>
            <p:cNvCxnSpPr/>
            <p:nvPr/>
          </p:nvCxnSpPr>
          <p:spPr>
            <a:xfrm>
              <a:off x="2095287" y="2286080"/>
              <a:ext cx="0" cy="69250"/>
            </a:xfrm>
            <a:prstGeom prst="line">
              <a:avLst/>
            </a:prstGeom>
            <a:ln w="19050">
              <a:solidFill>
                <a:schemeClr val="accent3"/>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7" name="Straight Connector 286">
              <a:extLst>
                <a:ext uri="{FF2B5EF4-FFF2-40B4-BE49-F238E27FC236}">
                  <a16:creationId xmlns:a16="http://schemas.microsoft.com/office/drawing/2014/main" id="{2BCAE6BE-743B-4B8B-8CEE-BC89151D7A46}"/>
                </a:ext>
              </a:extLst>
            </p:cNvPr>
            <p:cNvCxnSpPr/>
            <p:nvPr/>
          </p:nvCxnSpPr>
          <p:spPr>
            <a:xfrm>
              <a:off x="1566651" y="2118716"/>
              <a:ext cx="0" cy="69250"/>
            </a:xfrm>
            <a:prstGeom prst="line">
              <a:avLst/>
            </a:prstGeom>
            <a:ln w="19050">
              <a:solidFill>
                <a:schemeClr val="accent3"/>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8" name="Straight Connector 287">
              <a:extLst>
                <a:ext uri="{FF2B5EF4-FFF2-40B4-BE49-F238E27FC236}">
                  <a16:creationId xmlns:a16="http://schemas.microsoft.com/office/drawing/2014/main" id="{B723962C-855A-41EA-A798-4F9C2424B3A7}"/>
                </a:ext>
              </a:extLst>
            </p:cNvPr>
            <p:cNvCxnSpPr/>
            <p:nvPr/>
          </p:nvCxnSpPr>
          <p:spPr>
            <a:xfrm>
              <a:off x="1485170" y="2118716"/>
              <a:ext cx="0" cy="69250"/>
            </a:xfrm>
            <a:prstGeom prst="line">
              <a:avLst/>
            </a:prstGeom>
            <a:ln w="19050">
              <a:solidFill>
                <a:schemeClr val="accent3"/>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89" name="Straight Connector 288">
              <a:extLst>
                <a:ext uri="{FF2B5EF4-FFF2-40B4-BE49-F238E27FC236}">
                  <a16:creationId xmlns:a16="http://schemas.microsoft.com/office/drawing/2014/main" id="{B17B2F7E-E5E1-4D2C-8CC9-AA2A59DBB274}"/>
                </a:ext>
              </a:extLst>
            </p:cNvPr>
            <p:cNvCxnSpPr/>
            <p:nvPr/>
          </p:nvCxnSpPr>
          <p:spPr>
            <a:xfrm>
              <a:off x="1367475" y="2118716"/>
              <a:ext cx="0" cy="69250"/>
            </a:xfrm>
            <a:prstGeom prst="line">
              <a:avLst/>
            </a:prstGeom>
            <a:ln w="19050">
              <a:solidFill>
                <a:schemeClr val="accent3"/>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0" name="Straight Connector 289">
              <a:extLst>
                <a:ext uri="{FF2B5EF4-FFF2-40B4-BE49-F238E27FC236}">
                  <a16:creationId xmlns:a16="http://schemas.microsoft.com/office/drawing/2014/main" id="{454EAC08-545A-421A-9E8C-4AB947CF62A0}"/>
                </a:ext>
              </a:extLst>
            </p:cNvPr>
            <p:cNvCxnSpPr/>
            <p:nvPr/>
          </p:nvCxnSpPr>
          <p:spPr>
            <a:xfrm>
              <a:off x="1308626" y="2118716"/>
              <a:ext cx="0" cy="69250"/>
            </a:xfrm>
            <a:prstGeom prst="line">
              <a:avLst/>
            </a:prstGeom>
            <a:ln w="19050">
              <a:solidFill>
                <a:schemeClr val="accent3"/>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1" name="Straight Connector 290">
              <a:extLst>
                <a:ext uri="{FF2B5EF4-FFF2-40B4-BE49-F238E27FC236}">
                  <a16:creationId xmlns:a16="http://schemas.microsoft.com/office/drawing/2014/main" id="{349E0FA6-37BB-4482-89EE-F6D29D7E5F7C}"/>
                </a:ext>
              </a:extLst>
            </p:cNvPr>
            <p:cNvCxnSpPr/>
            <p:nvPr/>
          </p:nvCxnSpPr>
          <p:spPr>
            <a:xfrm>
              <a:off x="1199984" y="2012440"/>
              <a:ext cx="0" cy="69250"/>
            </a:xfrm>
            <a:prstGeom prst="line">
              <a:avLst/>
            </a:prstGeom>
            <a:ln w="19050">
              <a:solidFill>
                <a:schemeClr val="accent3"/>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293" name="ZoneTexte 192">
            <a:extLst>
              <a:ext uri="{FF2B5EF4-FFF2-40B4-BE49-F238E27FC236}">
                <a16:creationId xmlns:a16="http://schemas.microsoft.com/office/drawing/2014/main" id="{9D4D7FD5-E328-4A53-9698-30D1DD033941}"/>
              </a:ext>
            </a:extLst>
          </p:cNvPr>
          <p:cNvSpPr txBox="1"/>
          <p:nvPr/>
        </p:nvSpPr>
        <p:spPr>
          <a:xfrm>
            <a:off x="3177501" y="2351470"/>
            <a:ext cx="47160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682E74"/>
                </a:solidFill>
                <a:effectLst/>
                <a:uLnTx/>
                <a:uFillTx/>
                <a:latin typeface="Calibri" panose="020F0502020204030204"/>
                <a:ea typeface="+mn-ea"/>
                <a:cs typeface="Arial" panose="020B0604020202020204" pitchFamily="34" charset="0"/>
              </a:rPr>
              <a:t>WT</a:t>
            </a:r>
            <a:endParaRPr kumimoji="0" lang="fr-FR" sz="1600" b="1" i="0" u="none" strike="noStrike" kern="1200" cap="none" spc="0" normalizeH="0" baseline="30000" noProof="0" dirty="0">
              <a:ln>
                <a:noFill/>
              </a:ln>
              <a:solidFill>
                <a:srgbClr val="682E74"/>
              </a:solidFill>
              <a:effectLst/>
              <a:uLnTx/>
              <a:uFillTx/>
              <a:latin typeface="Calibri" panose="020F0502020204030204"/>
              <a:ea typeface="+mn-ea"/>
              <a:cs typeface="Arial" panose="020B0604020202020204" pitchFamily="34" charset="0"/>
            </a:endParaRPr>
          </a:p>
        </p:txBody>
      </p:sp>
      <p:grpSp>
        <p:nvGrpSpPr>
          <p:cNvPr id="294" name="Group 293">
            <a:extLst>
              <a:ext uri="{FF2B5EF4-FFF2-40B4-BE49-F238E27FC236}">
                <a16:creationId xmlns:a16="http://schemas.microsoft.com/office/drawing/2014/main" id="{764F0975-6E2C-42AE-8FE1-B3A3B115BB80}"/>
              </a:ext>
            </a:extLst>
          </p:cNvPr>
          <p:cNvGrpSpPr/>
          <p:nvPr/>
        </p:nvGrpSpPr>
        <p:grpSpPr>
          <a:xfrm>
            <a:off x="1705942" y="1972904"/>
            <a:ext cx="1507402" cy="469157"/>
            <a:chOff x="973247" y="1801640"/>
            <a:chExt cx="1507402" cy="469157"/>
          </a:xfrm>
        </p:grpSpPr>
        <p:sp>
          <p:nvSpPr>
            <p:cNvPr id="295" name="Freeform 203">
              <a:extLst>
                <a:ext uri="{FF2B5EF4-FFF2-40B4-BE49-F238E27FC236}">
                  <a16:creationId xmlns:a16="http://schemas.microsoft.com/office/drawing/2014/main" id="{FA6D548B-D940-4CD1-8393-0F5E428755C9}"/>
                </a:ext>
              </a:extLst>
            </p:cNvPr>
            <p:cNvSpPr/>
            <p:nvPr/>
          </p:nvSpPr>
          <p:spPr>
            <a:xfrm>
              <a:off x="973247" y="1801640"/>
              <a:ext cx="1507402" cy="434566"/>
            </a:xfrm>
            <a:custGeom>
              <a:avLst/>
              <a:gdLst>
                <a:gd name="connsiteX0" fmla="*/ 1507402 w 1507402"/>
                <a:gd name="connsiteY0" fmla="*/ 434566 h 434566"/>
                <a:gd name="connsiteX1" fmla="*/ 1226745 w 1507402"/>
                <a:gd name="connsiteY1" fmla="*/ 434566 h 434566"/>
                <a:gd name="connsiteX2" fmla="*/ 1226745 w 1507402"/>
                <a:gd name="connsiteY2" fmla="*/ 262550 h 434566"/>
                <a:gd name="connsiteX3" fmla="*/ 900820 w 1507402"/>
                <a:gd name="connsiteY3" fmla="*/ 262550 h 434566"/>
                <a:gd name="connsiteX4" fmla="*/ 900820 w 1507402"/>
                <a:gd name="connsiteY4" fmla="*/ 153909 h 434566"/>
                <a:gd name="connsiteX5" fmla="*/ 574895 w 1507402"/>
                <a:gd name="connsiteY5" fmla="*/ 153909 h 434566"/>
                <a:gd name="connsiteX6" fmla="*/ 574895 w 1507402"/>
                <a:gd name="connsiteY6" fmla="*/ 135802 h 434566"/>
                <a:gd name="connsiteX7" fmla="*/ 430040 w 1507402"/>
                <a:gd name="connsiteY7" fmla="*/ 135802 h 434566"/>
                <a:gd name="connsiteX8" fmla="*/ 430040 w 1507402"/>
                <a:gd name="connsiteY8" fmla="*/ 117695 h 434566"/>
                <a:gd name="connsiteX9" fmla="*/ 67901 w 1507402"/>
                <a:gd name="connsiteY9" fmla="*/ 117695 h 434566"/>
                <a:gd name="connsiteX10" fmla="*/ 67901 w 1507402"/>
                <a:gd name="connsiteY10" fmla="*/ 86008 h 434566"/>
                <a:gd name="connsiteX11" fmla="*/ 0 w 1507402"/>
                <a:gd name="connsiteY11" fmla="*/ 86008 h 434566"/>
                <a:gd name="connsiteX12" fmla="*/ 0 w 1507402"/>
                <a:gd name="connsiteY12" fmla="*/ 0 h 4345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07402" h="434566">
                  <a:moveTo>
                    <a:pt x="1507402" y="434566"/>
                  </a:moveTo>
                  <a:lnTo>
                    <a:pt x="1226745" y="434566"/>
                  </a:lnTo>
                  <a:lnTo>
                    <a:pt x="1226745" y="262550"/>
                  </a:lnTo>
                  <a:lnTo>
                    <a:pt x="900820" y="262550"/>
                  </a:lnTo>
                  <a:lnTo>
                    <a:pt x="900820" y="153909"/>
                  </a:lnTo>
                  <a:lnTo>
                    <a:pt x="574895" y="153909"/>
                  </a:lnTo>
                  <a:lnTo>
                    <a:pt x="574895" y="135802"/>
                  </a:lnTo>
                  <a:lnTo>
                    <a:pt x="430040" y="135802"/>
                  </a:lnTo>
                  <a:lnTo>
                    <a:pt x="430040" y="117695"/>
                  </a:lnTo>
                  <a:lnTo>
                    <a:pt x="67901" y="117695"/>
                  </a:lnTo>
                  <a:lnTo>
                    <a:pt x="67901" y="86008"/>
                  </a:lnTo>
                  <a:lnTo>
                    <a:pt x="0" y="86008"/>
                  </a:lnTo>
                  <a:lnTo>
                    <a:pt x="0" y="0"/>
                  </a:lnTo>
                </a:path>
              </a:pathLst>
            </a:custGeom>
            <a:noFill/>
            <a:ln w="2857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296" name="Straight Connector 295">
              <a:extLst>
                <a:ext uri="{FF2B5EF4-FFF2-40B4-BE49-F238E27FC236}">
                  <a16:creationId xmlns:a16="http://schemas.microsoft.com/office/drawing/2014/main" id="{6093D416-B818-4A81-AF76-C91DE70CF2D1}"/>
                </a:ext>
              </a:extLst>
            </p:cNvPr>
            <p:cNvCxnSpPr/>
            <p:nvPr/>
          </p:nvCxnSpPr>
          <p:spPr>
            <a:xfrm>
              <a:off x="2475002" y="2201547"/>
              <a:ext cx="0" cy="69250"/>
            </a:xfrm>
            <a:prstGeom prst="line">
              <a:avLst/>
            </a:prstGeom>
            <a:ln w="19050">
              <a:solidFill>
                <a:schemeClr val="accent6"/>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7" name="Straight Connector 296">
              <a:extLst>
                <a:ext uri="{FF2B5EF4-FFF2-40B4-BE49-F238E27FC236}">
                  <a16:creationId xmlns:a16="http://schemas.microsoft.com/office/drawing/2014/main" id="{1AC833D9-E135-4127-9AD4-519552081575}"/>
                </a:ext>
              </a:extLst>
            </p:cNvPr>
            <p:cNvCxnSpPr/>
            <p:nvPr/>
          </p:nvCxnSpPr>
          <p:spPr>
            <a:xfrm>
              <a:off x="2242994" y="2201547"/>
              <a:ext cx="0" cy="69250"/>
            </a:xfrm>
            <a:prstGeom prst="line">
              <a:avLst/>
            </a:prstGeom>
            <a:ln w="19050">
              <a:solidFill>
                <a:schemeClr val="accent6"/>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8" name="Straight Connector 297">
              <a:extLst>
                <a:ext uri="{FF2B5EF4-FFF2-40B4-BE49-F238E27FC236}">
                  <a16:creationId xmlns:a16="http://schemas.microsoft.com/office/drawing/2014/main" id="{9A4B03F6-1B00-4FB9-A076-0BBCA3102F5B}"/>
                </a:ext>
              </a:extLst>
            </p:cNvPr>
            <p:cNvCxnSpPr/>
            <p:nvPr/>
          </p:nvCxnSpPr>
          <p:spPr>
            <a:xfrm>
              <a:off x="2276945" y="2201547"/>
              <a:ext cx="0" cy="69250"/>
            </a:xfrm>
            <a:prstGeom prst="line">
              <a:avLst/>
            </a:prstGeom>
            <a:ln w="19050">
              <a:solidFill>
                <a:schemeClr val="accent6"/>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99" name="Straight Connector 298">
              <a:extLst>
                <a:ext uri="{FF2B5EF4-FFF2-40B4-BE49-F238E27FC236}">
                  <a16:creationId xmlns:a16="http://schemas.microsoft.com/office/drawing/2014/main" id="{48F39F59-BB76-43F8-88A8-8413539FBEA9}"/>
                </a:ext>
              </a:extLst>
            </p:cNvPr>
            <p:cNvCxnSpPr/>
            <p:nvPr/>
          </p:nvCxnSpPr>
          <p:spPr>
            <a:xfrm>
              <a:off x="2304105" y="2201547"/>
              <a:ext cx="0" cy="69250"/>
            </a:xfrm>
            <a:prstGeom prst="line">
              <a:avLst/>
            </a:prstGeom>
            <a:ln w="19050">
              <a:solidFill>
                <a:schemeClr val="accent6"/>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0" name="Straight Connector 299">
              <a:extLst>
                <a:ext uri="{FF2B5EF4-FFF2-40B4-BE49-F238E27FC236}">
                  <a16:creationId xmlns:a16="http://schemas.microsoft.com/office/drawing/2014/main" id="{0752A672-AFE2-494B-8161-4F47C11555D3}"/>
                </a:ext>
              </a:extLst>
            </p:cNvPr>
            <p:cNvCxnSpPr/>
            <p:nvPr/>
          </p:nvCxnSpPr>
          <p:spPr>
            <a:xfrm>
              <a:off x="2344846" y="2201547"/>
              <a:ext cx="0" cy="69250"/>
            </a:xfrm>
            <a:prstGeom prst="line">
              <a:avLst/>
            </a:prstGeom>
            <a:ln w="19050">
              <a:solidFill>
                <a:schemeClr val="accent6"/>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1" name="Straight Connector 300">
              <a:extLst>
                <a:ext uri="{FF2B5EF4-FFF2-40B4-BE49-F238E27FC236}">
                  <a16:creationId xmlns:a16="http://schemas.microsoft.com/office/drawing/2014/main" id="{77779969-947B-4885-88BD-46B0916DBC2C}"/>
                </a:ext>
              </a:extLst>
            </p:cNvPr>
            <p:cNvCxnSpPr/>
            <p:nvPr/>
          </p:nvCxnSpPr>
          <p:spPr>
            <a:xfrm>
              <a:off x="2449333" y="2201547"/>
              <a:ext cx="0" cy="69250"/>
            </a:xfrm>
            <a:prstGeom prst="line">
              <a:avLst/>
            </a:prstGeom>
            <a:ln w="19050">
              <a:solidFill>
                <a:schemeClr val="accent6"/>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2" name="Straight Connector 301">
              <a:extLst>
                <a:ext uri="{FF2B5EF4-FFF2-40B4-BE49-F238E27FC236}">
                  <a16:creationId xmlns:a16="http://schemas.microsoft.com/office/drawing/2014/main" id="{A231A0B9-A3CF-44F7-A63A-E39E10F5784B}"/>
                </a:ext>
              </a:extLst>
            </p:cNvPr>
            <p:cNvCxnSpPr/>
            <p:nvPr/>
          </p:nvCxnSpPr>
          <p:spPr>
            <a:xfrm>
              <a:off x="2405212" y="2201547"/>
              <a:ext cx="0" cy="69250"/>
            </a:xfrm>
            <a:prstGeom prst="line">
              <a:avLst/>
            </a:prstGeom>
            <a:ln w="19050">
              <a:solidFill>
                <a:schemeClr val="accent6"/>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3" name="Straight Connector 302">
              <a:extLst>
                <a:ext uri="{FF2B5EF4-FFF2-40B4-BE49-F238E27FC236}">
                  <a16:creationId xmlns:a16="http://schemas.microsoft.com/office/drawing/2014/main" id="{6DB220B9-B82C-490F-B322-9B6CA5883E9E}"/>
                </a:ext>
              </a:extLst>
            </p:cNvPr>
            <p:cNvCxnSpPr/>
            <p:nvPr/>
          </p:nvCxnSpPr>
          <p:spPr>
            <a:xfrm>
              <a:off x="2373524" y="2201547"/>
              <a:ext cx="0" cy="69250"/>
            </a:xfrm>
            <a:prstGeom prst="line">
              <a:avLst/>
            </a:prstGeom>
            <a:ln w="19050">
              <a:solidFill>
                <a:schemeClr val="accent6"/>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4" name="Straight Connector 303">
              <a:extLst>
                <a:ext uri="{FF2B5EF4-FFF2-40B4-BE49-F238E27FC236}">
                  <a16:creationId xmlns:a16="http://schemas.microsoft.com/office/drawing/2014/main" id="{92522FF6-4CD1-40D9-AA66-2C681FC72777}"/>
                </a:ext>
              </a:extLst>
            </p:cNvPr>
            <p:cNvCxnSpPr/>
            <p:nvPr/>
          </p:nvCxnSpPr>
          <p:spPr>
            <a:xfrm>
              <a:off x="2426698" y="2201547"/>
              <a:ext cx="0" cy="69250"/>
            </a:xfrm>
            <a:prstGeom prst="line">
              <a:avLst/>
            </a:prstGeom>
            <a:ln w="19050">
              <a:solidFill>
                <a:schemeClr val="accent6"/>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5" name="Straight Connector 304">
              <a:extLst>
                <a:ext uri="{FF2B5EF4-FFF2-40B4-BE49-F238E27FC236}">
                  <a16:creationId xmlns:a16="http://schemas.microsoft.com/office/drawing/2014/main" id="{4488ADD2-15FA-439A-89CC-CC2CEEDB8E58}"/>
                </a:ext>
              </a:extLst>
            </p:cNvPr>
            <p:cNvCxnSpPr/>
            <p:nvPr/>
          </p:nvCxnSpPr>
          <p:spPr>
            <a:xfrm>
              <a:off x="2183402" y="2027977"/>
              <a:ext cx="0" cy="69250"/>
            </a:xfrm>
            <a:prstGeom prst="line">
              <a:avLst/>
            </a:prstGeom>
            <a:ln w="19050">
              <a:solidFill>
                <a:schemeClr val="accent6"/>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6" name="Straight Connector 305">
              <a:extLst>
                <a:ext uri="{FF2B5EF4-FFF2-40B4-BE49-F238E27FC236}">
                  <a16:creationId xmlns:a16="http://schemas.microsoft.com/office/drawing/2014/main" id="{62D3BFED-F88C-4728-96EA-8B42AF5F2BFD}"/>
                </a:ext>
              </a:extLst>
            </p:cNvPr>
            <p:cNvCxnSpPr/>
            <p:nvPr/>
          </p:nvCxnSpPr>
          <p:spPr>
            <a:xfrm>
              <a:off x="2113388" y="2027977"/>
              <a:ext cx="0" cy="69250"/>
            </a:xfrm>
            <a:prstGeom prst="line">
              <a:avLst/>
            </a:prstGeom>
            <a:ln w="19050">
              <a:solidFill>
                <a:schemeClr val="accent6"/>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7" name="Straight Connector 306">
              <a:extLst>
                <a:ext uri="{FF2B5EF4-FFF2-40B4-BE49-F238E27FC236}">
                  <a16:creationId xmlns:a16="http://schemas.microsoft.com/office/drawing/2014/main" id="{E0BC441C-9B70-4CAF-B600-9852A5BFCF48}"/>
                </a:ext>
              </a:extLst>
            </p:cNvPr>
            <p:cNvCxnSpPr/>
            <p:nvPr/>
          </p:nvCxnSpPr>
          <p:spPr>
            <a:xfrm>
              <a:off x="1909685" y="2027977"/>
              <a:ext cx="0" cy="69250"/>
            </a:xfrm>
            <a:prstGeom prst="line">
              <a:avLst/>
            </a:prstGeom>
            <a:ln w="19050">
              <a:solidFill>
                <a:schemeClr val="accent6"/>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8" name="Straight Connector 307">
              <a:extLst>
                <a:ext uri="{FF2B5EF4-FFF2-40B4-BE49-F238E27FC236}">
                  <a16:creationId xmlns:a16="http://schemas.microsoft.com/office/drawing/2014/main" id="{88282FDE-E7F1-418B-93C7-99B1B8F911FC}"/>
                </a:ext>
              </a:extLst>
            </p:cNvPr>
            <p:cNvCxnSpPr/>
            <p:nvPr/>
          </p:nvCxnSpPr>
          <p:spPr>
            <a:xfrm>
              <a:off x="1945899" y="2027977"/>
              <a:ext cx="0" cy="69250"/>
            </a:xfrm>
            <a:prstGeom prst="line">
              <a:avLst/>
            </a:prstGeom>
            <a:ln w="19050">
              <a:solidFill>
                <a:schemeClr val="accent6"/>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09" name="Straight Connector 308">
              <a:extLst>
                <a:ext uri="{FF2B5EF4-FFF2-40B4-BE49-F238E27FC236}">
                  <a16:creationId xmlns:a16="http://schemas.microsoft.com/office/drawing/2014/main" id="{AA9F2CF8-50C8-423E-96BC-6711959EFAB0}"/>
                </a:ext>
              </a:extLst>
            </p:cNvPr>
            <p:cNvCxnSpPr/>
            <p:nvPr/>
          </p:nvCxnSpPr>
          <p:spPr>
            <a:xfrm>
              <a:off x="1991166" y="2027977"/>
              <a:ext cx="0" cy="69250"/>
            </a:xfrm>
            <a:prstGeom prst="line">
              <a:avLst/>
            </a:prstGeom>
            <a:ln w="19050">
              <a:solidFill>
                <a:schemeClr val="accent6"/>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0" name="Straight Connector 309">
              <a:extLst>
                <a:ext uri="{FF2B5EF4-FFF2-40B4-BE49-F238E27FC236}">
                  <a16:creationId xmlns:a16="http://schemas.microsoft.com/office/drawing/2014/main" id="{7A1B3AF3-9E9B-4A36-922B-AD44311EA15C}"/>
                </a:ext>
              </a:extLst>
            </p:cNvPr>
            <p:cNvCxnSpPr/>
            <p:nvPr/>
          </p:nvCxnSpPr>
          <p:spPr>
            <a:xfrm>
              <a:off x="2028898" y="2027977"/>
              <a:ext cx="0" cy="69250"/>
            </a:xfrm>
            <a:prstGeom prst="line">
              <a:avLst/>
            </a:prstGeom>
            <a:ln w="19050">
              <a:solidFill>
                <a:schemeClr val="accent6"/>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1" name="Straight Connector 310">
              <a:extLst>
                <a:ext uri="{FF2B5EF4-FFF2-40B4-BE49-F238E27FC236}">
                  <a16:creationId xmlns:a16="http://schemas.microsoft.com/office/drawing/2014/main" id="{F861075B-F6E9-4DBB-B8C6-663C2439F098}"/>
                </a:ext>
              </a:extLst>
            </p:cNvPr>
            <p:cNvCxnSpPr/>
            <p:nvPr/>
          </p:nvCxnSpPr>
          <p:spPr>
            <a:xfrm>
              <a:off x="2060589" y="2027977"/>
              <a:ext cx="0" cy="69250"/>
            </a:xfrm>
            <a:prstGeom prst="line">
              <a:avLst/>
            </a:prstGeom>
            <a:ln w="19050">
              <a:solidFill>
                <a:schemeClr val="accent6"/>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2" name="Straight Connector 311">
              <a:extLst>
                <a:ext uri="{FF2B5EF4-FFF2-40B4-BE49-F238E27FC236}">
                  <a16:creationId xmlns:a16="http://schemas.microsoft.com/office/drawing/2014/main" id="{99DFDC50-C493-40BD-A362-EF323DBB8C6D}"/>
                </a:ext>
              </a:extLst>
            </p:cNvPr>
            <p:cNvCxnSpPr/>
            <p:nvPr/>
          </p:nvCxnSpPr>
          <p:spPr>
            <a:xfrm>
              <a:off x="1857878" y="1925082"/>
              <a:ext cx="0" cy="69250"/>
            </a:xfrm>
            <a:prstGeom prst="line">
              <a:avLst/>
            </a:prstGeom>
            <a:ln w="19050">
              <a:solidFill>
                <a:schemeClr val="accent6"/>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3" name="Straight Connector 312">
              <a:extLst>
                <a:ext uri="{FF2B5EF4-FFF2-40B4-BE49-F238E27FC236}">
                  <a16:creationId xmlns:a16="http://schemas.microsoft.com/office/drawing/2014/main" id="{A3988BA3-FB1A-4C4B-97E5-D6B81ED01898}"/>
                </a:ext>
              </a:extLst>
            </p:cNvPr>
            <p:cNvCxnSpPr/>
            <p:nvPr/>
          </p:nvCxnSpPr>
          <p:spPr>
            <a:xfrm>
              <a:off x="1623414" y="1925082"/>
              <a:ext cx="0" cy="69250"/>
            </a:xfrm>
            <a:prstGeom prst="line">
              <a:avLst/>
            </a:prstGeom>
            <a:ln w="19050">
              <a:solidFill>
                <a:schemeClr val="accent6"/>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4" name="Straight Connector 313">
              <a:extLst>
                <a:ext uri="{FF2B5EF4-FFF2-40B4-BE49-F238E27FC236}">
                  <a16:creationId xmlns:a16="http://schemas.microsoft.com/office/drawing/2014/main" id="{10DCC376-1ADE-4E39-A967-33C4CD60BD7A}"/>
                </a:ext>
              </a:extLst>
            </p:cNvPr>
            <p:cNvCxnSpPr/>
            <p:nvPr/>
          </p:nvCxnSpPr>
          <p:spPr>
            <a:xfrm>
              <a:off x="1679476" y="1925082"/>
              <a:ext cx="0" cy="69250"/>
            </a:xfrm>
            <a:prstGeom prst="line">
              <a:avLst/>
            </a:prstGeom>
            <a:ln w="19050">
              <a:solidFill>
                <a:schemeClr val="accent6"/>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5" name="Straight Connector 314">
              <a:extLst>
                <a:ext uri="{FF2B5EF4-FFF2-40B4-BE49-F238E27FC236}">
                  <a16:creationId xmlns:a16="http://schemas.microsoft.com/office/drawing/2014/main" id="{C5EAE41B-A493-4960-BADA-2A25A5684182}"/>
                </a:ext>
              </a:extLst>
            </p:cNvPr>
            <p:cNvCxnSpPr/>
            <p:nvPr/>
          </p:nvCxnSpPr>
          <p:spPr>
            <a:xfrm>
              <a:off x="1726948" y="1925082"/>
              <a:ext cx="0" cy="69250"/>
            </a:xfrm>
            <a:prstGeom prst="line">
              <a:avLst/>
            </a:prstGeom>
            <a:ln w="19050">
              <a:solidFill>
                <a:schemeClr val="accent6"/>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6" name="Straight Connector 315">
              <a:extLst>
                <a:ext uri="{FF2B5EF4-FFF2-40B4-BE49-F238E27FC236}">
                  <a16:creationId xmlns:a16="http://schemas.microsoft.com/office/drawing/2014/main" id="{F77463E0-03E7-49DB-BCCE-5D62FB21B774}"/>
                </a:ext>
              </a:extLst>
            </p:cNvPr>
            <p:cNvCxnSpPr/>
            <p:nvPr/>
          </p:nvCxnSpPr>
          <p:spPr>
            <a:xfrm>
              <a:off x="1772215" y="1925082"/>
              <a:ext cx="0" cy="69250"/>
            </a:xfrm>
            <a:prstGeom prst="line">
              <a:avLst/>
            </a:prstGeom>
            <a:ln w="19050">
              <a:solidFill>
                <a:schemeClr val="accent6"/>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7" name="Straight Connector 316">
              <a:extLst>
                <a:ext uri="{FF2B5EF4-FFF2-40B4-BE49-F238E27FC236}">
                  <a16:creationId xmlns:a16="http://schemas.microsoft.com/office/drawing/2014/main" id="{96CE706F-B9BA-4CDB-867B-371E38747455}"/>
                </a:ext>
              </a:extLst>
            </p:cNvPr>
            <p:cNvCxnSpPr/>
            <p:nvPr/>
          </p:nvCxnSpPr>
          <p:spPr>
            <a:xfrm>
              <a:off x="1797112" y="1925082"/>
              <a:ext cx="0" cy="69250"/>
            </a:xfrm>
            <a:prstGeom prst="line">
              <a:avLst/>
            </a:prstGeom>
            <a:ln w="19050">
              <a:solidFill>
                <a:schemeClr val="accent6"/>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8" name="Straight Connector 317">
              <a:extLst>
                <a:ext uri="{FF2B5EF4-FFF2-40B4-BE49-F238E27FC236}">
                  <a16:creationId xmlns:a16="http://schemas.microsoft.com/office/drawing/2014/main" id="{FCCEAF3B-6A89-4C36-B8C3-444AF5F38475}"/>
                </a:ext>
              </a:extLst>
            </p:cNvPr>
            <p:cNvCxnSpPr/>
            <p:nvPr/>
          </p:nvCxnSpPr>
          <p:spPr>
            <a:xfrm>
              <a:off x="1830715" y="1925082"/>
              <a:ext cx="0" cy="69250"/>
            </a:xfrm>
            <a:prstGeom prst="line">
              <a:avLst/>
            </a:prstGeom>
            <a:ln w="19050">
              <a:solidFill>
                <a:schemeClr val="accent6"/>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9" name="Straight Connector 318">
              <a:extLst>
                <a:ext uri="{FF2B5EF4-FFF2-40B4-BE49-F238E27FC236}">
                  <a16:creationId xmlns:a16="http://schemas.microsoft.com/office/drawing/2014/main" id="{A7D0A0F8-75B7-4329-A92C-4528CC92BE86}"/>
                </a:ext>
              </a:extLst>
            </p:cNvPr>
            <p:cNvCxnSpPr/>
            <p:nvPr/>
          </p:nvCxnSpPr>
          <p:spPr>
            <a:xfrm>
              <a:off x="1485170" y="1905754"/>
              <a:ext cx="0" cy="69250"/>
            </a:xfrm>
            <a:prstGeom prst="line">
              <a:avLst/>
            </a:prstGeom>
            <a:ln w="19050">
              <a:solidFill>
                <a:schemeClr val="accent6"/>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0" name="Straight Connector 319">
              <a:extLst>
                <a:ext uri="{FF2B5EF4-FFF2-40B4-BE49-F238E27FC236}">
                  <a16:creationId xmlns:a16="http://schemas.microsoft.com/office/drawing/2014/main" id="{A6DA5908-633A-420D-877C-DAC5F88FFF63}"/>
                </a:ext>
              </a:extLst>
            </p:cNvPr>
            <p:cNvCxnSpPr/>
            <p:nvPr/>
          </p:nvCxnSpPr>
          <p:spPr>
            <a:xfrm>
              <a:off x="1421795" y="1905754"/>
              <a:ext cx="0" cy="69250"/>
            </a:xfrm>
            <a:prstGeom prst="line">
              <a:avLst/>
            </a:prstGeom>
            <a:ln w="19050">
              <a:solidFill>
                <a:schemeClr val="accent6"/>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1" name="Straight Connector 320">
              <a:extLst>
                <a:ext uri="{FF2B5EF4-FFF2-40B4-BE49-F238E27FC236}">
                  <a16:creationId xmlns:a16="http://schemas.microsoft.com/office/drawing/2014/main" id="{5357424C-57C7-4A99-854E-7896E1106750}"/>
                </a:ext>
              </a:extLst>
            </p:cNvPr>
            <p:cNvCxnSpPr/>
            <p:nvPr/>
          </p:nvCxnSpPr>
          <p:spPr>
            <a:xfrm>
              <a:off x="1444831" y="1905754"/>
              <a:ext cx="0" cy="69250"/>
            </a:xfrm>
            <a:prstGeom prst="line">
              <a:avLst/>
            </a:prstGeom>
            <a:ln w="19050">
              <a:solidFill>
                <a:schemeClr val="accent6"/>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2" name="Straight Connector 321">
              <a:extLst>
                <a:ext uri="{FF2B5EF4-FFF2-40B4-BE49-F238E27FC236}">
                  <a16:creationId xmlns:a16="http://schemas.microsoft.com/office/drawing/2014/main" id="{BD48D57B-4371-4F8F-933A-14B87F3BF5C4}"/>
                </a:ext>
              </a:extLst>
            </p:cNvPr>
            <p:cNvCxnSpPr/>
            <p:nvPr/>
          </p:nvCxnSpPr>
          <p:spPr>
            <a:xfrm>
              <a:off x="1530839" y="1905754"/>
              <a:ext cx="0" cy="69250"/>
            </a:xfrm>
            <a:prstGeom prst="line">
              <a:avLst/>
            </a:prstGeom>
            <a:ln w="19050">
              <a:solidFill>
                <a:schemeClr val="accent6"/>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3" name="Straight Connector 322">
              <a:extLst>
                <a:ext uri="{FF2B5EF4-FFF2-40B4-BE49-F238E27FC236}">
                  <a16:creationId xmlns:a16="http://schemas.microsoft.com/office/drawing/2014/main" id="{4FD33582-7011-46C9-9DD1-514CE791CF78}"/>
                </a:ext>
              </a:extLst>
            </p:cNvPr>
            <p:cNvCxnSpPr/>
            <p:nvPr/>
          </p:nvCxnSpPr>
          <p:spPr>
            <a:xfrm>
              <a:off x="1508608" y="1905754"/>
              <a:ext cx="0" cy="69250"/>
            </a:xfrm>
            <a:prstGeom prst="line">
              <a:avLst/>
            </a:prstGeom>
            <a:ln w="19050">
              <a:solidFill>
                <a:schemeClr val="accent6"/>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4" name="Straight Connector 323">
              <a:extLst>
                <a:ext uri="{FF2B5EF4-FFF2-40B4-BE49-F238E27FC236}">
                  <a16:creationId xmlns:a16="http://schemas.microsoft.com/office/drawing/2014/main" id="{29E71391-CAEB-4989-818D-3BE32A70DE1E}"/>
                </a:ext>
              </a:extLst>
            </p:cNvPr>
            <p:cNvCxnSpPr/>
            <p:nvPr/>
          </p:nvCxnSpPr>
          <p:spPr>
            <a:xfrm>
              <a:off x="1318885" y="1885930"/>
              <a:ext cx="0" cy="69250"/>
            </a:xfrm>
            <a:prstGeom prst="line">
              <a:avLst/>
            </a:prstGeom>
            <a:ln w="19050">
              <a:solidFill>
                <a:schemeClr val="accent6"/>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5" name="Straight Connector 324">
              <a:extLst>
                <a:ext uri="{FF2B5EF4-FFF2-40B4-BE49-F238E27FC236}">
                  <a16:creationId xmlns:a16="http://schemas.microsoft.com/office/drawing/2014/main" id="{1956771E-867F-476C-A023-A87B4F8B292E}"/>
                </a:ext>
              </a:extLst>
            </p:cNvPr>
            <p:cNvCxnSpPr/>
            <p:nvPr/>
          </p:nvCxnSpPr>
          <p:spPr>
            <a:xfrm>
              <a:off x="1308626" y="1885930"/>
              <a:ext cx="0" cy="69250"/>
            </a:xfrm>
            <a:prstGeom prst="line">
              <a:avLst/>
            </a:prstGeom>
            <a:ln w="19050">
              <a:solidFill>
                <a:schemeClr val="accent6"/>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6" name="Straight Connector 325">
              <a:extLst>
                <a:ext uri="{FF2B5EF4-FFF2-40B4-BE49-F238E27FC236}">
                  <a16:creationId xmlns:a16="http://schemas.microsoft.com/office/drawing/2014/main" id="{46E65677-E01B-4682-9CED-215FB4B7DDBC}"/>
                </a:ext>
              </a:extLst>
            </p:cNvPr>
            <p:cNvCxnSpPr/>
            <p:nvPr/>
          </p:nvCxnSpPr>
          <p:spPr>
            <a:xfrm>
              <a:off x="1086816" y="1885930"/>
              <a:ext cx="0" cy="69250"/>
            </a:xfrm>
            <a:prstGeom prst="line">
              <a:avLst/>
            </a:prstGeom>
            <a:ln w="19050">
              <a:solidFill>
                <a:schemeClr val="accent6"/>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7" name="Straight Connector 326">
              <a:extLst>
                <a:ext uri="{FF2B5EF4-FFF2-40B4-BE49-F238E27FC236}">
                  <a16:creationId xmlns:a16="http://schemas.microsoft.com/office/drawing/2014/main" id="{A47B8184-FC76-4456-9AE2-0D916225B73C}"/>
                </a:ext>
              </a:extLst>
            </p:cNvPr>
            <p:cNvCxnSpPr/>
            <p:nvPr/>
          </p:nvCxnSpPr>
          <p:spPr>
            <a:xfrm>
              <a:off x="1139326" y="1885930"/>
              <a:ext cx="0" cy="69250"/>
            </a:xfrm>
            <a:prstGeom prst="line">
              <a:avLst/>
            </a:prstGeom>
            <a:ln w="19050">
              <a:solidFill>
                <a:schemeClr val="accent6"/>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8" name="Straight Connector 327">
              <a:extLst>
                <a:ext uri="{FF2B5EF4-FFF2-40B4-BE49-F238E27FC236}">
                  <a16:creationId xmlns:a16="http://schemas.microsoft.com/office/drawing/2014/main" id="{BED90F2E-730F-4979-BC10-5485102F6DCC}"/>
                </a:ext>
              </a:extLst>
            </p:cNvPr>
            <p:cNvCxnSpPr/>
            <p:nvPr/>
          </p:nvCxnSpPr>
          <p:spPr>
            <a:xfrm>
              <a:off x="1194047" y="1885930"/>
              <a:ext cx="0" cy="69250"/>
            </a:xfrm>
            <a:prstGeom prst="line">
              <a:avLst/>
            </a:prstGeom>
            <a:ln w="19050">
              <a:solidFill>
                <a:schemeClr val="accent6"/>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29" name="Straight Connector 328">
              <a:extLst>
                <a:ext uri="{FF2B5EF4-FFF2-40B4-BE49-F238E27FC236}">
                  <a16:creationId xmlns:a16="http://schemas.microsoft.com/office/drawing/2014/main" id="{571E8685-592C-4AD7-8EF3-7C8E96A51585}"/>
                </a:ext>
              </a:extLst>
            </p:cNvPr>
            <p:cNvCxnSpPr/>
            <p:nvPr/>
          </p:nvCxnSpPr>
          <p:spPr>
            <a:xfrm>
              <a:off x="1257270" y="1885930"/>
              <a:ext cx="0" cy="69250"/>
            </a:xfrm>
            <a:prstGeom prst="line">
              <a:avLst/>
            </a:prstGeom>
            <a:ln w="19050">
              <a:solidFill>
                <a:schemeClr val="accent6"/>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0" name="Straight Connector 329">
              <a:extLst>
                <a:ext uri="{FF2B5EF4-FFF2-40B4-BE49-F238E27FC236}">
                  <a16:creationId xmlns:a16="http://schemas.microsoft.com/office/drawing/2014/main" id="{0B80C4EE-D531-490B-9F78-CD4E926813C7}"/>
                </a:ext>
              </a:extLst>
            </p:cNvPr>
            <p:cNvCxnSpPr/>
            <p:nvPr/>
          </p:nvCxnSpPr>
          <p:spPr>
            <a:xfrm>
              <a:off x="1279753" y="1885930"/>
              <a:ext cx="0" cy="69250"/>
            </a:xfrm>
            <a:prstGeom prst="line">
              <a:avLst/>
            </a:prstGeom>
            <a:ln w="19050">
              <a:solidFill>
                <a:schemeClr val="accent6"/>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1" name="Straight Connector 330">
              <a:extLst>
                <a:ext uri="{FF2B5EF4-FFF2-40B4-BE49-F238E27FC236}">
                  <a16:creationId xmlns:a16="http://schemas.microsoft.com/office/drawing/2014/main" id="{B13847EB-D82D-4E0D-AFC4-71096D19C16C}"/>
                </a:ext>
              </a:extLst>
            </p:cNvPr>
            <p:cNvCxnSpPr/>
            <p:nvPr/>
          </p:nvCxnSpPr>
          <p:spPr>
            <a:xfrm>
              <a:off x="1062869" y="1887150"/>
              <a:ext cx="0" cy="69250"/>
            </a:xfrm>
            <a:prstGeom prst="line">
              <a:avLst/>
            </a:prstGeom>
            <a:ln w="19050">
              <a:solidFill>
                <a:schemeClr val="accent6"/>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2" name="Straight Connector 331">
              <a:extLst>
                <a:ext uri="{FF2B5EF4-FFF2-40B4-BE49-F238E27FC236}">
                  <a16:creationId xmlns:a16="http://schemas.microsoft.com/office/drawing/2014/main" id="{86F3E90C-C3FA-4B8F-8CC8-E37A369400AA}"/>
                </a:ext>
              </a:extLst>
            </p:cNvPr>
            <p:cNvCxnSpPr/>
            <p:nvPr/>
          </p:nvCxnSpPr>
          <p:spPr>
            <a:xfrm>
              <a:off x="1000798" y="1850439"/>
              <a:ext cx="0" cy="69250"/>
            </a:xfrm>
            <a:prstGeom prst="line">
              <a:avLst/>
            </a:prstGeom>
            <a:ln w="19050">
              <a:solidFill>
                <a:schemeClr val="accent6"/>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3" name="Straight Connector 332">
              <a:extLst>
                <a:ext uri="{FF2B5EF4-FFF2-40B4-BE49-F238E27FC236}">
                  <a16:creationId xmlns:a16="http://schemas.microsoft.com/office/drawing/2014/main" id="{D419D979-6CFD-4C2F-8D6A-96A4C4BADF8C}"/>
                </a:ext>
              </a:extLst>
            </p:cNvPr>
            <p:cNvCxnSpPr/>
            <p:nvPr/>
          </p:nvCxnSpPr>
          <p:spPr>
            <a:xfrm>
              <a:off x="1024735" y="1850439"/>
              <a:ext cx="0" cy="69250"/>
            </a:xfrm>
            <a:prstGeom prst="line">
              <a:avLst/>
            </a:prstGeom>
            <a:ln w="19050">
              <a:solidFill>
                <a:schemeClr val="accent6"/>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335" name="ZoneTexte 37">
            <a:extLst>
              <a:ext uri="{FF2B5EF4-FFF2-40B4-BE49-F238E27FC236}">
                <a16:creationId xmlns:a16="http://schemas.microsoft.com/office/drawing/2014/main" id="{4DF00BA2-9FF2-4EE6-BD4D-FB05CC343AFA}"/>
              </a:ext>
            </a:extLst>
          </p:cNvPr>
          <p:cNvSpPr txBox="1"/>
          <p:nvPr/>
        </p:nvSpPr>
        <p:spPr>
          <a:xfrm>
            <a:off x="4008550" y="2376127"/>
            <a:ext cx="617477"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1" u="none" strike="noStrike" kern="1200" cap="none" spc="0" normalizeH="0" baseline="0" noProof="0" dirty="0">
                <a:ln>
                  <a:noFill/>
                </a:ln>
                <a:solidFill>
                  <a:srgbClr val="00823B"/>
                </a:solidFill>
                <a:effectLst/>
                <a:uLnTx/>
                <a:uFillTx/>
                <a:latin typeface="Calibri" panose="020F0502020204030204"/>
                <a:ea typeface="+mn-ea"/>
                <a:cs typeface="Arial" panose="020B0604020202020204" pitchFamily="34" charset="0"/>
              </a:rPr>
              <a:t>CALR</a:t>
            </a:r>
            <a:endParaRPr kumimoji="0" lang="fr-FR" sz="1600" b="1" i="0" u="none" strike="noStrike" kern="1200" cap="none" spc="0" normalizeH="0" baseline="30000" noProof="0" dirty="0">
              <a:ln>
                <a:noFill/>
              </a:ln>
              <a:solidFill>
                <a:srgbClr val="00823B"/>
              </a:solidFill>
              <a:effectLst/>
              <a:uLnTx/>
              <a:uFillTx/>
              <a:latin typeface="Calibri" panose="020F0502020204030204"/>
              <a:ea typeface="+mn-ea"/>
              <a:cs typeface="Arial" panose="020B0604020202020204" pitchFamily="34" charset="0"/>
            </a:endParaRPr>
          </a:p>
        </p:txBody>
      </p:sp>
      <p:grpSp>
        <p:nvGrpSpPr>
          <p:cNvPr id="336" name="Group 335">
            <a:extLst>
              <a:ext uri="{FF2B5EF4-FFF2-40B4-BE49-F238E27FC236}">
                <a16:creationId xmlns:a16="http://schemas.microsoft.com/office/drawing/2014/main" id="{DA5BAE0A-6598-4EDD-B027-558222EFA91E}"/>
              </a:ext>
            </a:extLst>
          </p:cNvPr>
          <p:cNvGrpSpPr/>
          <p:nvPr/>
        </p:nvGrpSpPr>
        <p:grpSpPr>
          <a:xfrm>
            <a:off x="1710468" y="1782780"/>
            <a:ext cx="2847315" cy="920928"/>
            <a:chOff x="977774" y="1611517"/>
            <a:chExt cx="2847315" cy="920928"/>
          </a:xfrm>
        </p:grpSpPr>
        <p:sp>
          <p:nvSpPr>
            <p:cNvPr id="337" name="Freeform 205">
              <a:extLst>
                <a:ext uri="{FF2B5EF4-FFF2-40B4-BE49-F238E27FC236}">
                  <a16:creationId xmlns:a16="http://schemas.microsoft.com/office/drawing/2014/main" id="{1DA91F66-9D7B-4C9B-831F-0C4F2AF17CF4}"/>
                </a:ext>
              </a:extLst>
            </p:cNvPr>
            <p:cNvSpPr/>
            <p:nvPr/>
          </p:nvSpPr>
          <p:spPr>
            <a:xfrm>
              <a:off x="977774" y="1611517"/>
              <a:ext cx="2847315" cy="882713"/>
            </a:xfrm>
            <a:custGeom>
              <a:avLst/>
              <a:gdLst>
                <a:gd name="connsiteX0" fmla="*/ 2847315 w 2847315"/>
                <a:gd name="connsiteY0" fmla="*/ 882713 h 882713"/>
                <a:gd name="connsiteX1" fmla="*/ 2299580 w 2847315"/>
                <a:gd name="connsiteY1" fmla="*/ 882713 h 882713"/>
                <a:gd name="connsiteX2" fmla="*/ 2299580 w 2847315"/>
                <a:gd name="connsiteY2" fmla="*/ 570368 h 882713"/>
                <a:gd name="connsiteX3" fmla="*/ 1453081 w 2847315"/>
                <a:gd name="connsiteY3" fmla="*/ 570368 h 882713"/>
                <a:gd name="connsiteX4" fmla="*/ 1453081 w 2847315"/>
                <a:gd name="connsiteY4" fmla="*/ 420986 h 882713"/>
                <a:gd name="connsiteX5" fmla="*/ 1122630 w 2847315"/>
                <a:gd name="connsiteY5" fmla="*/ 420986 h 882713"/>
                <a:gd name="connsiteX6" fmla="*/ 1122630 w 2847315"/>
                <a:gd name="connsiteY6" fmla="*/ 294237 h 882713"/>
                <a:gd name="connsiteX7" fmla="*/ 443620 w 2847315"/>
                <a:gd name="connsiteY7" fmla="*/ 294237 h 882713"/>
                <a:gd name="connsiteX8" fmla="*/ 443620 w 2847315"/>
                <a:gd name="connsiteY8" fmla="*/ 244443 h 882713"/>
                <a:gd name="connsiteX9" fmla="*/ 199176 w 2847315"/>
                <a:gd name="connsiteY9" fmla="*/ 244443 h 882713"/>
                <a:gd name="connsiteX10" fmla="*/ 199176 w 2847315"/>
                <a:gd name="connsiteY10" fmla="*/ 208230 h 882713"/>
                <a:gd name="connsiteX11" fmla="*/ 104115 w 2847315"/>
                <a:gd name="connsiteY11" fmla="*/ 208230 h 882713"/>
                <a:gd name="connsiteX12" fmla="*/ 104115 w 2847315"/>
                <a:gd name="connsiteY12" fmla="*/ 172016 h 882713"/>
                <a:gd name="connsiteX13" fmla="*/ 0 w 2847315"/>
                <a:gd name="connsiteY13" fmla="*/ 172016 h 882713"/>
                <a:gd name="connsiteX14" fmla="*/ 0 w 2847315"/>
                <a:gd name="connsiteY14" fmla="*/ 0 h 882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47315" h="882713">
                  <a:moveTo>
                    <a:pt x="2847315" y="882713"/>
                  </a:moveTo>
                  <a:lnTo>
                    <a:pt x="2299580" y="882713"/>
                  </a:lnTo>
                  <a:lnTo>
                    <a:pt x="2299580" y="570368"/>
                  </a:lnTo>
                  <a:lnTo>
                    <a:pt x="1453081" y="570368"/>
                  </a:lnTo>
                  <a:lnTo>
                    <a:pt x="1453081" y="420986"/>
                  </a:lnTo>
                  <a:lnTo>
                    <a:pt x="1122630" y="420986"/>
                  </a:lnTo>
                  <a:lnTo>
                    <a:pt x="1122630" y="294237"/>
                  </a:lnTo>
                  <a:lnTo>
                    <a:pt x="443620" y="294237"/>
                  </a:lnTo>
                  <a:lnTo>
                    <a:pt x="443620" y="244443"/>
                  </a:lnTo>
                  <a:lnTo>
                    <a:pt x="199176" y="244443"/>
                  </a:lnTo>
                  <a:lnTo>
                    <a:pt x="199176" y="208230"/>
                  </a:lnTo>
                  <a:lnTo>
                    <a:pt x="104115" y="208230"/>
                  </a:lnTo>
                  <a:lnTo>
                    <a:pt x="104115" y="172016"/>
                  </a:lnTo>
                  <a:lnTo>
                    <a:pt x="0" y="172016"/>
                  </a:lnTo>
                  <a:lnTo>
                    <a:pt x="0" y="0"/>
                  </a:lnTo>
                </a:path>
              </a:pathLst>
            </a:custGeom>
            <a:no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338" name="Straight Connector 337">
              <a:extLst>
                <a:ext uri="{FF2B5EF4-FFF2-40B4-BE49-F238E27FC236}">
                  <a16:creationId xmlns:a16="http://schemas.microsoft.com/office/drawing/2014/main" id="{BE008E1D-60D7-4B9F-9D5C-C2D857292B89}"/>
                </a:ext>
              </a:extLst>
            </p:cNvPr>
            <p:cNvCxnSpPr/>
            <p:nvPr/>
          </p:nvCxnSpPr>
          <p:spPr>
            <a:xfrm>
              <a:off x="3732230" y="2463195"/>
              <a:ext cx="0" cy="69250"/>
            </a:xfrm>
            <a:prstGeom prst="line">
              <a:avLst/>
            </a:prstGeom>
            <a:ln w="19050">
              <a:solidFill>
                <a:schemeClr val="accent4"/>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39" name="Straight Connector 338">
              <a:extLst>
                <a:ext uri="{FF2B5EF4-FFF2-40B4-BE49-F238E27FC236}">
                  <a16:creationId xmlns:a16="http://schemas.microsoft.com/office/drawing/2014/main" id="{05C65763-F447-46FB-B145-EE19DC533674}"/>
                </a:ext>
              </a:extLst>
            </p:cNvPr>
            <p:cNvCxnSpPr/>
            <p:nvPr/>
          </p:nvCxnSpPr>
          <p:spPr>
            <a:xfrm>
              <a:off x="3801416" y="2463195"/>
              <a:ext cx="0" cy="69250"/>
            </a:xfrm>
            <a:prstGeom prst="line">
              <a:avLst/>
            </a:prstGeom>
            <a:ln w="19050">
              <a:solidFill>
                <a:schemeClr val="accent4"/>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0" name="Straight Connector 339">
              <a:extLst>
                <a:ext uri="{FF2B5EF4-FFF2-40B4-BE49-F238E27FC236}">
                  <a16:creationId xmlns:a16="http://schemas.microsoft.com/office/drawing/2014/main" id="{4E750343-97BE-42A1-929E-07B7AD43C81F}"/>
                </a:ext>
              </a:extLst>
            </p:cNvPr>
            <p:cNvCxnSpPr/>
            <p:nvPr/>
          </p:nvCxnSpPr>
          <p:spPr>
            <a:xfrm>
              <a:off x="3442926" y="2463195"/>
              <a:ext cx="0" cy="69250"/>
            </a:xfrm>
            <a:prstGeom prst="line">
              <a:avLst/>
            </a:prstGeom>
            <a:ln w="19050">
              <a:solidFill>
                <a:schemeClr val="accent4"/>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1" name="Straight Connector 340">
              <a:extLst>
                <a:ext uri="{FF2B5EF4-FFF2-40B4-BE49-F238E27FC236}">
                  <a16:creationId xmlns:a16="http://schemas.microsoft.com/office/drawing/2014/main" id="{FCD44295-39B9-43B7-A9BE-7F3F18739EE1}"/>
                </a:ext>
              </a:extLst>
            </p:cNvPr>
            <p:cNvCxnSpPr/>
            <p:nvPr/>
          </p:nvCxnSpPr>
          <p:spPr>
            <a:xfrm>
              <a:off x="3323312" y="2463195"/>
              <a:ext cx="0" cy="69250"/>
            </a:xfrm>
            <a:prstGeom prst="line">
              <a:avLst/>
            </a:prstGeom>
            <a:ln w="19050">
              <a:solidFill>
                <a:schemeClr val="accent4"/>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2" name="Straight Connector 341">
              <a:extLst>
                <a:ext uri="{FF2B5EF4-FFF2-40B4-BE49-F238E27FC236}">
                  <a16:creationId xmlns:a16="http://schemas.microsoft.com/office/drawing/2014/main" id="{0CC66A21-2D45-4B12-814A-224ADE6770C5}"/>
                </a:ext>
              </a:extLst>
            </p:cNvPr>
            <p:cNvCxnSpPr/>
            <p:nvPr/>
          </p:nvCxnSpPr>
          <p:spPr>
            <a:xfrm>
              <a:off x="3387289" y="2463195"/>
              <a:ext cx="0" cy="69250"/>
            </a:xfrm>
            <a:prstGeom prst="line">
              <a:avLst/>
            </a:prstGeom>
            <a:ln w="19050">
              <a:solidFill>
                <a:schemeClr val="accent4"/>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3" name="Straight Connector 342">
              <a:extLst>
                <a:ext uri="{FF2B5EF4-FFF2-40B4-BE49-F238E27FC236}">
                  <a16:creationId xmlns:a16="http://schemas.microsoft.com/office/drawing/2014/main" id="{8C2E3E83-E8C2-4F80-902D-C226F74F07B4}"/>
                </a:ext>
              </a:extLst>
            </p:cNvPr>
            <p:cNvCxnSpPr/>
            <p:nvPr/>
          </p:nvCxnSpPr>
          <p:spPr>
            <a:xfrm>
              <a:off x="3471187" y="2463195"/>
              <a:ext cx="0" cy="69250"/>
            </a:xfrm>
            <a:prstGeom prst="line">
              <a:avLst/>
            </a:prstGeom>
            <a:ln w="19050">
              <a:solidFill>
                <a:schemeClr val="accent4"/>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4" name="Straight Connector 343">
              <a:extLst>
                <a:ext uri="{FF2B5EF4-FFF2-40B4-BE49-F238E27FC236}">
                  <a16:creationId xmlns:a16="http://schemas.microsoft.com/office/drawing/2014/main" id="{DFBCDE46-390E-445B-99E1-B89B42C1B769}"/>
                </a:ext>
              </a:extLst>
            </p:cNvPr>
            <p:cNvCxnSpPr/>
            <p:nvPr/>
          </p:nvCxnSpPr>
          <p:spPr>
            <a:xfrm>
              <a:off x="3148290" y="2147878"/>
              <a:ext cx="0" cy="69250"/>
            </a:xfrm>
            <a:prstGeom prst="line">
              <a:avLst/>
            </a:prstGeom>
            <a:ln w="19050">
              <a:solidFill>
                <a:schemeClr val="accent4"/>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5" name="Straight Connector 344">
              <a:extLst>
                <a:ext uri="{FF2B5EF4-FFF2-40B4-BE49-F238E27FC236}">
                  <a16:creationId xmlns:a16="http://schemas.microsoft.com/office/drawing/2014/main" id="{5CBD1EB9-3B6E-4143-AC5E-DCCB19DA6319}"/>
                </a:ext>
              </a:extLst>
            </p:cNvPr>
            <p:cNvCxnSpPr/>
            <p:nvPr/>
          </p:nvCxnSpPr>
          <p:spPr>
            <a:xfrm>
              <a:off x="3075863" y="2147878"/>
              <a:ext cx="0" cy="69250"/>
            </a:xfrm>
            <a:prstGeom prst="line">
              <a:avLst/>
            </a:prstGeom>
            <a:ln w="19050">
              <a:solidFill>
                <a:schemeClr val="accent4"/>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6" name="Straight Connector 345">
              <a:extLst>
                <a:ext uri="{FF2B5EF4-FFF2-40B4-BE49-F238E27FC236}">
                  <a16:creationId xmlns:a16="http://schemas.microsoft.com/office/drawing/2014/main" id="{29C91404-25A8-4715-ABBF-B200C45B5989}"/>
                </a:ext>
              </a:extLst>
            </p:cNvPr>
            <p:cNvCxnSpPr/>
            <p:nvPr/>
          </p:nvCxnSpPr>
          <p:spPr>
            <a:xfrm>
              <a:off x="2955142" y="2147878"/>
              <a:ext cx="0" cy="69250"/>
            </a:xfrm>
            <a:prstGeom prst="line">
              <a:avLst/>
            </a:prstGeom>
            <a:ln w="19050">
              <a:solidFill>
                <a:schemeClr val="accent4"/>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7" name="Straight Connector 346">
              <a:extLst>
                <a:ext uri="{FF2B5EF4-FFF2-40B4-BE49-F238E27FC236}">
                  <a16:creationId xmlns:a16="http://schemas.microsoft.com/office/drawing/2014/main" id="{EF20B789-D51D-47B5-A9C9-943D25F36963}"/>
                </a:ext>
              </a:extLst>
            </p:cNvPr>
            <p:cNvCxnSpPr/>
            <p:nvPr/>
          </p:nvCxnSpPr>
          <p:spPr>
            <a:xfrm>
              <a:off x="2828396" y="2147878"/>
              <a:ext cx="0" cy="69250"/>
            </a:xfrm>
            <a:prstGeom prst="line">
              <a:avLst/>
            </a:prstGeom>
            <a:ln w="19050">
              <a:solidFill>
                <a:schemeClr val="accent4"/>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8" name="Straight Connector 347">
              <a:extLst>
                <a:ext uri="{FF2B5EF4-FFF2-40B4-BE49-F238E27FC236}">
                  <a16:creationId xmlns:a16="http://schemas.microsoft.com/office/drawing/2014/main" id="{56248029-07B7-419D-8E8B-B38BF12A2B92}"/>
                </a:ext>
              </a:extLst>
            </p:cNvPr>
            <p:cNvCxnSpPr/>
            <p:nvPr/>
          </p:nvCxnSpPr>
          <p:spPr>
            <a:xfrm>
              <a:off x="2867634" y="2147878"/>
              <a:ext cx="0" cy="69250"/>
            </a:xfrm>
            <a:prstGeom prst="line">
              <a:avLst/>
            </a:prstGeom>
            <a:ln w="19050">
              <a:solidFill>
                <a:schemeClr val="accent4"/>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9" name="Straight Connector 348">
              <a:extLst>
                <a:ext uri="{FF2B5EF4-FFF2-40B4-BE49-F238E27FC236}">
                  <a16:creationId xmlns:a16="http://schemas.microsoft.com/office/drawing/2014/main" id="{94FE9FE2-90DA-49C9-89A3-E3A7010DF940}"/>
                </a:ext>
              </a:extLst>
            </p:cNvPr>
            <p:cNvCxnSpPr/>
            <p:nvPr/>
          </p:nvCxnSpPr>
          <p:spPr>
            <a:xfrm>
              <a:off x="2322211" y="1985886"/>
              <a:ext cx="0" cy="69250"/>
            </a:xfrm>
            <a:prstGeom prst="line">
              <a:avLst/>
            </a:prstGeom>
            <a:ln w="19050">
              <a:solidFill>
                <a:schemeClr val="accent4"/>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0" name="Straight Connector 349">
              <a:extLst>
                <a:ext uri="{FF2B5EF4-FFF2-40B4-BE49-F238E27FC236}">
                  <a16:creationId xmlns:a16="http://schemas.microsoft.com/office/drawing/2014/main" id="{17FBB24C-BAE5-43EC-9E82-0B4A172AB54A}"/>
                </a:ext>
              </a:extLst>
            </p:cNvPr>
            <p:cNvCxnSpPr/>
            <p:nvPr/>
          </p:nvCxnSpPr>
          <p:spPr>
            <a:xfrm>
              <a:off x="2276943" y="1985886"/>
              <a:ext cx="0" cy="69250"/>
            </a:xfrm>
            <a:prstGeom prst="line">
              <a:avLst/>
            </a:prstGeom>
            <a:ln w="19050">
              <a:solidFill>
                <a:schemeClr val="accent4"/>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1" name="Straight Connector 350">
              <a:extLst>
                <a:ext uri="{FF2B5EF4-FFF2-40B4-BE49-F238E27FC236}">
                  <a16:creationId xmlns:a16="http://schemas.microsoft.com/office/drawing/2014/main" id="{F04C6C0C-889D-49CB-890D-0B15B55A49AE}"/>
                </a:ext>
              </a:extLst>
            </p:cNvPr>
            <p:cNvCxnSpPr/>
            <p:nvPr/>
          </p:nvCxnSpPr>
          <p:spPr>
            <a:xfrm>
              <a:off x="2042478" y="1864886"/>
              <a:ext cx="0" cy="69250"/>
            </a:xfrm>
            <a:prstGeom prst="line">
              <a:avLst/>
            </a:prstGeom>
            <a:ln w="19050">
              <a:solidFill>
                <a:schemeClr val="accent4"/>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2" name="Straight Connector 351">
              <a:extLst>
                <a:ext uri="{FF2B5EF4-FFF2-40B4-BE49-F238E27FC236}">
                  <a16:creationId xmlns:a16="http://schemas.microsoft.com/office/drawing/2014/main" id="{158AB9FC-E6C7-4341-A033-FDE3659BCEB9}"/>
                </a:ext>
              </a:extLst>
            </p:cNvPr>
            <p:cNvCxnSpPr/>
            <p:nvPr/>
          </p:nvCxnSpPr>
          <p:spPr>
            <a:xfrm>
              <a:off x="2010196" y="1864886"/>
              <a:ext cx="0" cy="69250"/>
            </a:xfrm>
            <a:prstGeom prst="line">
              <a:avLst/>
            </a:prstGeom>
            <a:ln w="19050">
              <a:solidFill>
                <a:schemeClr val="accent4"/>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3" name="Straight Connector 352">
              <a:extLst>
                <a:ext uri="{FF2B5EF4-FFF2-40B4-BE49-F238E27FC236}">
                  <a16:creationId xmlns:a16="http://schemas.microsoft.com/office/drawing/2014/main" id="{F84DB42E-AC83-45E0-8D4C-773ABBB8AD8C}"/>
                </a:ext>
              </a:extLst>
            </p:cNvPr>
            <p:cNvCxnSpPr/>
            <p:nvPr/>
          </p:nvCxnSpPr>
          <p:spPr>
            <a:xfrm>
              <a:off x="1835568" y="1864886"/>
              <a:ext cx="0" cy="69250"/>
            </a:xfrm>
            <a:prstGeom prst="line">
              <a:avLst/>
            </a:prstGeom>
            <a:ln w="19050">
              <a:solidFill>
                <a:schemeClr val="accent4"/>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4" name="Straight Connector 353">
              <a:extLst>
                <a:ext uri="{FF2B5EF4-FFF2-40B4-BE49-F238E27FC236}">
                  <a16:creationId xmlns:a16="http://schemas.microsoft.com/office/drawing/2014/main" id="{3B487509-711A-471C-B3A7-720BD581172D}"/>
                </a:ext>
              </a:extLst>
            </p:cNvPr>
            <p:cNvCxnSpPr/>
            <p:nvPr/>
          </p:nvCxnSpPr>
          <p:spPr>
            <a:xfrm>
              <a:off x="1799353" y="1864886"/>
              <a:ext cx="0" cy="69250"/>
            </a:xfrm>
            <a:prstGeom prst="line">
              <a:avLst/>
            </a:prstGeom>
            <a:ln w="19050">
              <a:solidFill>
                <a:schemeClr val="accent4"/>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5" name="Straight Connector 354">
              <a:extLst>
                <a:ext uri="{FF2B5EF4-FFF2-40B4-BE49-F238E27FC236}">
                  <a16:creationId xmlns:a16="http://schemas.microsoft.com/office/drawing/2014/main" id="{AEC4D5DF-1B97-4066-A921-645BC518D813}"/>
                </a:ext>
              </a:extLst>
            </p:cNvPr>
            <p:cNvCxnSpPr/>
            <p:nvPr/>
          </p:nvCxnSpPr>
          <p:spPr>
            <a:xfrm>
              <a:off x="1763161" y="1864886"/>
              <a:ext cx="0" cy="69250"/>
            </a:xfrm>
            <a:prstGeom prst="line">
              <a:avLst/>
            </a:prstGeom>
            <a:ln w="19050">
              <a:solidFill>
                <a:schemeClr val="accent4"/>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6" name="Straight Connector 355">
              <a:extLst>
                <a:ext uri="{FF2B5EF4-FFF2-40B4-BE49-F238E27FC236}">
                  <a16:creationId xmlns:a16="http://schemas.microsoft.com/office/drawing/2014/main" id="{254F6EB9-BD1F-4834-B650-D3B479A93711}"/>
                </a:ext>
              </a:extLst>
            </p:cNvPr>
            <p:cNvCxnSpPr/>
            <p:nvPr/>
          </p:nvCxnSpPr>
          <p:spPr>
            <a:xfrm>
              <a:off x="1724683" y="1864886"/>
              <a:ext cx="0" cy="69250"/>
            </a:xfrm>
            <a:prstGeom prst="line">
              <a:avLst/>
            </a:prstGeom>
            <a:ln w="19050">
              <a:solidFill>
                <a:schemeClr val="accent4"/>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7" name="Straight Connector 356">
              <a:extLst>
                <a:ext uri="{FF2B5EF4-FFF2-40B4-BE49-F238E27FC236}">
                  <a16:creationId xmlns:a16="http://schemas.microsoft.com/office/drawing/2014/main" id="{90F40FC8-8889-4D87-9680-C841B269165E}"/>
                </a:ext>
              </a:extLst>
            </p:cNvPr>
            <p:cNvCxnSpPr/>
            <p:nvPr/>
          </p:nvCxnSpPr>
          <p:spPr>
            <a:xfrm>
              <a:off x="1498748" y="1864886"/>
              <a:ext cx="0" cy="69250"/>
            </a:xfrm>
            <a:prstGeom prst="line">
              <a:avLst/>
            </a:prstGeom>
            <a:ln w="19050">
              <a:solidFill>
                <a:schemeClr val="accent4"/>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8" name="Straight Connector 357">
              <a:extLst>
                <a:ext uri="{FF2B5EF4-FFF2-40B4-BE49-F238E27FC236}">
                  <a16:creationId xmlns:a16="http://schemas.microsoft.com/office/drawing/2014/main" id="{67E0B05F-4F5E-470F-B37A-77643CA599E8}"/>
                </a:ext>
              </a:extLst>
            </p:cNvPr>
            <p:cNvCxnSpPr/>
            <p:nvPr/>
          </p:nvCxnSpPr>
          <p:spPr>
            <a:xfrm>
              <a:off x="1530839" y="1864886"/>
              <a:ext cx="0" cy="69250"/>
            </a:xfrm>
            <a:prstGeom prst="line">
              <a:avLst/>
            </a:prstGeom>
            <a:ln w="19050">
              <a:solidFill>
                <a:schemeClr val="accent4"/>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9" name="Straight Connector 358">
              <a:extLst>
                <a:ext uri="{FF2B5EF4-FFF2-40B4-BE49-F238E27FC236}">
                  <a16:creationId xmlns:a16="http://schemas.microsoft.com/office/drawing/2014/main" id="{C08FE87F-3219-4246-9F04-911D4CFF5466}"/>
                </a:ext>
              </a:extLst>
            </p:cNvPr>
            <p:cNvCxnSpPr/>
            <p:nvPr/>
          </p:nvCxnSpPr>
          <p:spPr>
            <a:xfrm>
              <a:off x="1576295" y="1864886"/>
              <a:ext cx="0" cy="69250"/>
            </a:xfrm>
            <a:prstGeom prst="line">
              <a:avLst/>
            </a:prstGeom>
            <a:ln w="19050">
              <a:solidFill>
                <a:schemeClr val="accent4"/>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60" name="Straight Connector 359">
              <a:extLst>
                <a:ext uri="{FF2B5EF4-FFF2-40B4-BE49-F238E27FC236}">
                  <a16:creationId xmlns:a16="http://schemas.microsoft.com/office/drawing/2014/main" id="{8B187D52-61AF-4238-A3F6-7F72FF6062EB}"/>
                </a:ext>
              </a:extLst>
            </p:cNvPr>
            <p:cNvCxnSpPr/>
            <p:nvPr/>
          </p:nvCxnSpPr>
          <p:spPr>
            <a:xfrm>
              <a:off x="1623414" y="1864886"/>
              <a:ext cx="0" cy="69250"/>
            </a:xfrm>
            <a:prstGeom prst="line">
              <a:avLst/>
            </a:prstGeom>
            <a:ln w="19050">
              <a:solidFill>
                <a:schemeClr val="accent4"/>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61" name="Straight Connector 360">
              <a:extLst>
                <a:ext uri="{FF2B5EF4-FFF2-40B4-BE49-F238E27FC236}">
                  <a16:creationId xmlns:a16="http://schemas.microsoft.com/office/drawing/2014/main" id="{93EB2A1D-2640-453A-A191-213F4A5378D3}"/>
                </a:ext>
              </a:extLst>
            </p:cNvPr>
            <p:cNvCxnSpPr/>
            <p:nvPr/>
          </p:nvCxnSpPr>
          <p:spPr>
            <a:xfrm>
              <a:off x="1667579" y="1864886"/>
              <a:ext cx="0" cy="69250"/>
            </a:xfrm>
            <a:prstGeom prst="line">
              <a:avLst/>
            </a:prstGeom>
            <a:ln w="19050">
              <a:solidFill>
                <a:schemeClr val="accent4"/>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62" name="Straight Connector 361">
              <a:extLst>
                <a:ext uri="{FF2B5EF4-FFF2-40B4-BE49-F238E27FC236}">
                  <a16:creationId xmlns:a16="http://schemas.microsoft.com/office/drawing/2014/main" id="{1F1C3153-E6C5-47FA-A41F-798FD02DF37E}"/>
                </a:ext>
              </a:extLst>
            </p:cNvPr>
            <p:cNvCxnSpPr/>
            <p:nvPr/>
          </p:nvCxnSpPr>
          <p:spPr>
            <a:xfrm>
              <a:off x="1693289" y="1864886"/>
              <a:ext cx="0" cy="69250"/>
            </a:xfrm>
            <a:prstGeom prst="line">
              <a:avLst/>
            </a:prstGeom>
            <a:ln w="19050">
              <a:solidFill>
                <a:schemeClr val="accent4"/>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63" name="Straight Connector 362">
              <a:extLst>
                <a:ext uri="{FF2B5EF4-FFF2-40B4-BE49-F238E27FC236}">
                  <a16:creationId xmlns:a16="http://schemas.microsoft.com/office/drawing/2014/main" id="{43D74A5D-A7C0-419A-9F32-0B0D561DD8B9}"/>
                </a:ext>
              </a:extLst>
            </p:cNvPr>
            <p:cNvCxnSpPr/>
            <p:nvPr/>
          </p:nvCxnSpPr>
          <p:spPr>
            <a:xfrm>
              <a:off x="1646453" y="1864886"/>
              <a:ext cx="0" cy="69250"/>
            </a:xfrm>
            <a:prstGeom prst="line">
              <a:avLst/>
            </a:prstGeom>
            <a:ln w="19050">
              <a:solidFill>
                <a:schemeClr val="accent4"/>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64" name="Straight Connector 363">
              <a:extLst>
                <a:ext uri="{FF2B5EF4-FFF2-40B4-BE49-F238E27FC236}">
                  <a16:creationId xmlns:a16="http://schemas.microsoft.com/office/drawing/2014/main" id="{13EF8E05-476A-47A1-A97B-DFC49EB19726}"/>
                </a:ext>
              </a:extLst>
            </p:cNvPr>
            <p:cNvCxnSpPr/>
            <p:nvPr/>
          </p:nvCxnSpPr>
          <p:spPr>
            <a:xfrm>
              <a:off x="1599161" y="1864886"/>
              <a:ext cx="0" cy="69250"/>
            </a:xfrm>
            <a:prstGeom prst="line">
              <a:avLst/>
            </a:prstGeom>
            <a:ln w="19050">
              <a:solidFill>
                <a:schemeClr val="accent4"/>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65" name="Straight Connector 364">
              <a:extLst>
                <a:ext uri="{FF2B5EF4-FFF2-40B4-BE49-F238E27FC236}">
                  <a16:creationId xmlns:a16="http://schemas.microsoft.com/office/drawing/2014/main" id="{017F8F7C-EF14-4403-913B-0DD361043DD9}"/>
                </a:ext>
              </a:extLst>
            </p:cNvPr>
            <p:cNvCxnSpPr/>
            <p:nvPr/>
          </p:nvCxnSpPr>
          <p:spPr>
            <a:xfrm>
              <a:off x="1376244" y="1819735"/>
              <a:ext cx="0" cy="69250"/>
            </a:xfrm>
            <a:prstGeom prst="line">
              <a:avLst/>
            </a:prstGeom>
            <a:ln w="19050">
              <a:solidFill>
                <a:schemeClr val="accent4"/>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66" name="Straight Connector 365">
              <a:extLst>
                <a:ext uri="{FF2B5EF4-FFF2-40B4-BE49-F238E27FC236}">
                  <a16:creationId xmlns:a16="http://schemas.microsoft.com/office/drawing/2014/main" id="{5372B06B-5395-42EB-B3BF-9332EA1934DA}"/>
                </a:ext>
              </a:extLst>
            </p:cNvPr>
            <p:cNvCxnSpPr/>
            <p:nvPr/>
          </p:nvCxnSpPr>
          <p:spPr>
            <a:xfrm>
              <a:off x="1227090" y="1819735"/>
              <a:ext cx="0" cy="69250"/>
            </a:xfrm>
            <a:prstGeom prst="line">
              <a:avLst/>
            </a:prstGeom>
            <a:ln w="19050">
              <a:solidFill>
                <a:schemeClr val="accent4"/>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67" name="Straight Connector 366">
              <a:extLst>
                <a:ext uri="{FF2B5EF4-FFF2-40B4-BE49-F238E27FC236}">
                  <a16:creationId xmlns:a16="http://schemas.microsoft.com/office/drawing/2014/main" id="{50A5C725-14E1-4915-96DA-91D546AC84EB}"/>
                </a:ext>
              </a:extLst>
            </p:cNvPr>
            <p:cNvCxnSpPr/>
            <p:nvPr/>
          </p:nvCxnSpPr>
          <p:spPr>
            <a:xfrm>
              <a:off x="1257270" y="1819735"/>
              <a:ext cx="0" cy="69250"/>
            </a:xfrm>
            <a:prstGeom prst="line">
              <a:avLst/>
            </a:prstGeom>
            <a:ln w="19050">
              <a:solidFill>
                <a:schemeClr val="accent4"/>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68" name="Straight Connector 367">
              <a:extLst>
                <a:ext uri="{FF2B5EF4-FFF2-40B4-BE49-F238E27FC236}">
                  <a16:creationId xmlns:a16="http://schemas.microsoft.com/office/drawing/2014/main" id="{D4D02B17-F8D8-4284-A7AD-C45849D13DA7}"/>
                </a:ext>
              </a:extLst>
            </p:cNvPr>
            <p:cNvCxnSpPr/>
            <p:nvPr/>
          </p:nvCxnSpPr>
          <p:spPr>
            <a:xfrm>
              <a:off x="1355403" y="1819735"/>
              <a:ext cx="0" cy="69250"/>
            </a:xfrm>
            <a:prstGeom prst="line">
              <a:avLst/>
            </a:prstGeom>
            <a:ln w="19050">
              <a:solidFill>
                <a:schemeClr val="accent4"/>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69" name="Straight Connector 368">
              <a:extLst>
                <a:ext uri="{FF2B5EF4-FFF2-40B4-BE49-F238E27FC236}">
                  <a16:creationId xmlns:a16="http://schemas.microsoft.com/office/drawing/2014/main" id="{286ED9D6-1961-427E-9F12-9AA0B33AD0C2}"/>
                </a:ext>
              </a:extLst>
            </p:cNvPr>
            <p:cNvCxnSpPr/>
            <p:nvPr/>
          </p:nvCxnSpPr>
          <p:spPr>
            <a:xfrm>
              <a:off x="1286190" y="1819735"/>
              <a:ext cx="0" cy="69250"/>
            </a:xfrm>
            <a:prstGeom prst="line">
              <a:avLst/>
            </a:prstGeom>
            <a:ln w="19050">
              <a:solidFill>
                <a:schemeClr val="accent4"/>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70" name="Straight Connector 369">
              <a:extLst>
                <a:ext uri="{FF2B5EF4-FFF2-40B4-BE49-F238E27FC236}">
                  <a16:creationId xmlns:a16="http://schemas.microsoft.com/office/drawing/2014/main" id="{1DB52E61-2EE4-43A9-8550-2242C02FED63}"/>
                </a:ext>
              </a:extLst>
            </p:cNvPr>
            <p:cNvCxnSpPr/>
            <p:nvPr/>
          </p:nvCxnSpPr>
          <p:spPr>
            <a:xfrm>
              <a:off x="1330957" y="1819735"/>
              <a:ext cx="0" cy="69250"/>
            </a:xfrm>
            <a:prstGeom prst="line">
              <a:avLst/>
            </a:prstGeom>
            <a:ln w="19050">
              <a:solidFill>
                <a:schemeClr val="accent4"/>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71" name="Straight Connector 370">
              <a:extLst>
                <a:ext uri="{FF2B5EF4-FFF2-40B4-BE49-F238E27FC236}">
                  <a16:creationId xmlns:a16="http://schemas.microsoft.com/office/drawing/2014/main" id="{D7D38391-0E4F-4E18-BC44-340B4170064C}"/>
                </a:ext>
              </a:extLst>
            </p:cNvPr>
            <p:cNvCxnSpPr/>
            <p:nvPr/>
          </p:nvCxnSpPr>
          <p:spPr>
            <a:xfrm>
              <a:off x="1145459" y="1788128"/>
              <a:ext cx="0" cy="69250"/>
            </a:xfrm>
            <a:prstGeom prst="line">
              <a:avLst/>
            </a:prstGeom>
            <a:ln w="19050">
              <a:solidFill>
                <a:schemeClr val="accent4"/>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72" name="Straight Connector 371">
              <a:extLst>
                <a:ext uri="{FF2B5EF4-FFF2-40B4-BE49-F238E27FC236}">
                  <a16:creationId xmlns:a16="http://schemas.microsoft.com/office/drawing/2014/main" id="{540FE6C5-9EBC-4F8B-946D-9452996FD44E}"/>
                </a:ext>
              </a:extLst>
            </p:cNvPr>
            <p:cNvCxnSpPr/>
            <p:nvPr/>
          </p:nvCxnSpPr>
          <p:spPr>
            <a:xfrm>
              <a:off x="1172620" y="1788128"/>
              <a:ext cx="0" cy="69250"/>
            </a:xfrm>
            <a:prstGeom prst="line">
              <a:avLst/>
            </a:prstGeom>
            <a:ln w="19050">
              <a:solidFill>
                <a:schemeClr val="accent4"/>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73" name="Straight Connector 372">
              <a:extLst>
                <a:ext uri="{FF2B5EF4-FFF2-40B4-BE49-F238E27FC236}">
                  <a16:creationId xmlns:a16="http://schemas.microsoft.com/office/drawing/2014/main" id="{0945889C-69EF-438B-88CC-D2160BC6D5A2}"/>
                </a:ext>
              </a:extLst>
            </p:cNvPr>
            <p:cNvCxnSpPr/>
            <p:nvPr/>
          </p:nvCxnSpPr>
          <p:spPr>
            <a:xfrm>
              <a:off x="1086816" y="1788128"/>
              <a:ext cx="0" cy="69250"/>
            </a:xfrm>
            <a:prstGeom prst="line">
              <a:avLst/>
            </a:prstGeom>
            <a:ln w="19050">
              <a:solidFill>
                <a:schemeClr val="accent4"/>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74" name="Straight Connector 373">
              <a:extLst>
                <a:ext uri="{FF2B5EF4-FFF2-40B4-BE49-F238E27FC236}">
                  <a16:creationId xmlns:a16="http://schemas.microsoft.com/office/drawing/2014/main" id="{E223B9CF-1C71-4B15-A07B-CA7D6B7A6964}"/>
                </a:ext>
              </a:extLst>
            </p:cNvPr>
            <p:cNvCxnSpPr/>
            <p:nvPr/>
          </p:nvCxnSpPr>
          <p:spPr>
            <a:xfrm>
              <a:off x="1057234" y="1747047"/>
              <a:ext cx="0" cy="69250"/>
            </a:xfrm>
            <a:prstGeom prst="line">
              <a:avLst/>
            </a:prstGeom>
            <a:ln w="19050">
              <a:solidFill>
                <a:schemeClr val="accent4"/>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75" name="Straight Connector 374">
              <a:extLst>
                <a:ext uri="{FF2B5EF4-FFF2-40B4-BE49-F238E27FC236}">
                  <a16:creationId xmlns:a16="http://schemas.microsoft.com/office/drawing/2014/main" id="{BEA1FB10-49FE-4C85-88CD-81CAF1E7290B}"/>
                </a:ext>
              </a:extLst>
            </p:cNvPr>
            <p:cNvCxnSpPr/>
            <p:nvPr/>
          </p:nvCxnSpPr>
          <p:spPr>
            <a:xfrm>
              <a:off x="1034785" y="1747047"/>
              <a:ext cx="0" cy="69250"/>
            </a:xfrm>
            <a:prstGeom prst="line">
              <a:avLst/>
            </a:prstGeom>
            <a:ln w="19050">
              <a:solidFill>
                <a:schemeClr val="accent4"/>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76" name="Straight Connector 375">
              <a:extLst>
                <a:ext uri="{FF2B5EF4-FFF2-40B4-BE49-F238E27FC236}">
                  <a16:creationId xmlns:a16="http://schemas.microsoft.com/office/drawing/2014/main" id="{4EF5C9D4-F87F-4D45-95DA-23E46F859C48}"/>
                </a:ext>
              </a:extLst>
            </p:cNvPr>
            <p:cNvCxnSpPr/>
            <p:nvPr/>
          </p:nvCxnSpPr>
          <p:spPr>
            <a:xfrm>
              <a:off x="1004729" y="1747047"/>
              <a:ext cx="0" cy="69250"/>
            </a:xfrm>
            <a:prstGeom prst="line">
              <a:avLst/>
            </a:prstGeom>
            <a:ln w="19050">
              <a:solidFill>
                <a:schemeClr val="accent4"/>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73" name="TextBox 172">
            <a:extLst>
              <a:ext uri="{FF2B5EF4-FFF2-40B4-BE49-F238E27FC236}">
                <a16:creationId xmlns:a16="http://schemas.microsoft.com/office/drawing/2014/main" id="{A6F10B1D-E45B-497B-9113-75903AC493CC}"/>
              </a:ext>
            </a:extLst>
          </p:cNvPr>
          <p:cNvSpPr txBox="1"/>
          <p:nvPr/>
        </p:nvSpPr>
        <p:spPr>
          <a:xfrm>
            <a:off x="428771" y="6361752"/>
            <a:ext cx="8382038" cy="276999"/>
          </a:xfrm>
          <a:prstGeom prst="rect">
            <a:avLst/>
          </a:prstGeom>
          <a:noFill/>
        </p:spPr>
        <p:txBody>
          <a:bodyPr wrap="non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Klampfl. NEJM. 2013;369:2379. Rotunno. Blood. 2014;123:1552. Rumi. Blood. 2014;123:1544. Gangat. Eur J Haemtol. 2015;94:31.</a:t>
            </a:r>
          </a:p>
        </p:txBody>
      </p:sp>
    </p:spTree>
    <p:extLst>
      <p:ext uri="{BB962C8B-B14F-4D97-AF65-F5344CB8AC3E}">
        <p14:creationId xmlns:p14="http://schemas.microsoft.com/office/powerpoint/2010/main" val="36461897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509B9B9-A96B-6958-7360-1B3DC49DCAB8}"/>
              </a:ext>
            </a:extLst>
          </p:cNvPr>
          <p:cNvSpPr>
            <a:spLocks noGrp="1"/>
          </p:cNvSpPr>
          <p:nvPr>
            <p:ph type="title"/>
          </p:nvPr>
        </p:nvSpPr>
        <p:spPr/>
        <p:txBody>
          <a:bodyPr/>
          <a:lstStyle/>
          <a:p>
            <a:r>
              <a:rPr lang="en-US" dirty="0"/>
              <a:t>Traditional Thrombosis Risk Stratification for ET</a:t>
            </a:r>
          </a:p>
        </p:txBody>
      </p:sp>
      <p:sp>
        <p:nvSpPr>
          <p:cNvPr id="6" name="Content Placeholder 5">
            <a:extLst>
              <a:ext uri="{FF2B5EF4-FFF2-40B4-BE49-F238E27FC236}">
                <a16:creationId xmlns:a16="http://schemas.microsoft.com/office/drawing/2014/main" id="{4AF2485B-A5B0-4214-AD6E-985D0AE5A170}"/>
              </a:ext>
            </a:extLst>
          </p:cNvPr>
          <p:cNvSpPr>
            <a:spLocks noGrp="1"/>
          </p:cNvSpPr>
          <p:nvPr>
            <p:ph idx="1"/>
          </p:nvPr>
        </p:nvSpPr>
        <p:spPr>
          <a:xfrm>
            <a:off x="604675" y="3787774"/>
            <a:ext cx="10877529" cy="2375959"/>
          </a:xfrm>
        </p:spPr>
        <p:txBody>
          <a:bodyPr/>
          <a:lstStyle/>
          <a:p>
            <a:r>
              <a:rPr lang="en-US" sz="2000" dirty="0"/>
              <a:t>Additional cardiovascular risk factors to consider: congestive heart failure, smoking, hyperlipidemia, diabetes mellitus, obesity</a:t>
            </a:r>
          </a:p>
          <a:p>
            <a:r>
              <a:rPr lang="en-US" sz="2000" dirty="0"/>
              <a:t>Platelet number is not a risk factor for thrombosis!</a:t>
            </a:r>
          </a:p>
          <a:p>
            <a:pPr lvl="1"/>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Extreme thrombocytosis (PLT count ≥1500 x 10</a:t>
            </a:r>
            <a:r>
              <a:rPr kumimoji="0" lang="en-US" sz="1800" b="0" i="0" u="none" strike="noStrike" kern="1200" cap="none" spc="0" normalizeH="0" baseline="30000" noProof="0" dirty="0">
                <a:ln>
                  <a:noFill/>
                </a:ln>
                <a:solidFill>
                  <a:prstClr val="black"/>
                </a:solidFill>
                <a:effectLst/>
                <a:uLnTx/>
                <a:uFillTx/>
                <a:latin typeface="Calibri" panose="020F0502020204030204"/>
                <a:ea typeface="+mn-ea"/>
                <a:cs typeface="+mn-cs"/>
              </a:rPr>
              <a:t>9</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/L) is associated with increased risk of bleeding </a:t>
            </a:r>
            <a:b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b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(acquired vWF deficiency)</a:t>
            </a:r>
          </a:p>
          <a:p>
            <a:pPr lvl="1"/>
            <a:endParaRPr lang="en-US" sz="1800" dirty="0"/>
          </a:p>
          <a:p>
            <a:endParaRPr lang="en-US" sz="2000" dirty="0"/>
          </a:p>
          <a:p>
            <a:endParaRPr lang="en-US" sz="2000" dirty="0"/>
          </a:p>
          <a:p>
            <a:endParaRPr lang="en-US" sz="2000" dirty="0"/>
          </a:p>
        </p:txBody>
      </p:sp>
      <p:graphicFrame>
        <p:nvGraphicFramePr>
          <p:cNvPr id="7" name="Table 6">
            <a:extLst>
              <a:ext uri="{FF2B5EF4-FFF2-40B4-BE49-F238E27FC236}">
                <a16:creationId xmlns:a16="http://schemas.microsoft.com/office/drawing/2014/main" id="{1F0E5028-A923-A695-6A1E-6787F435D9B5}"/>
              </a:ext>
            </a:extLst>
          </p:cNvPr>
          <p:cNvGraphicFramePr>
            <a:graphicFrameLocks noGrp="1"/>
          </p:cNvGraphicFramePr>
          <p:nvPr>
            <p:extLst>
              <p:ext uri="{D42A27DB-BD31-4B8C-83A1-F6EECF244321}">
                <p14:modId xmlns:p14="http://schemas.microsoft.com/office/powerpoint/2010/main" val="3444068001"/>
              </p:ext>
            </p:extLst>
          </p:nvPr>
        </p:nvGraphicFramePr>
        <p:xfrm>
          <a:off x="604675" y="1513047"/>
          <a:ext cx="10872445" cy="2103120"/>
        </p:xfrm>
        <a:graphic>
          <a:graphicData uri="http://schemas.openxmlformats.org/drawingml/2006/table">
            <a:tbl>
              <a:tblPr firstRow="1" bandRow="1">
                <a:tableStyleId>{5C22544A-7EE6-4342-B048-85BDC9FD1C3A}</a:tableStyleId>
              </a:tblPr>
              <a:tblGrid>
                <a:gridCol w="1427271">
                  <a:extLst>
                    <a:ext uri="{9D8B030D-6E8A-4147-A177-3AD203B41FA5}">
                      <a16:colId xmlns:a16="http://schemas.microsoft.com/office/drawing/2014/main" val="20000"/>
                    </a:ext>
                  </a:extLst>
                </a:gridCol>
                <a:gridCol w="5482398">
                  <a:extLst>
                    <a:ext uri="{9D8B030D-6E8A-4147-A177-3AD203B41FA5}">
                      <a16:colId xmlns:a16="http://schemas.microsoft.com/office/drawing/2014/main" val="20001"/>
                    </a:ext>
                  </a:extLst>
                </a:gridCol>
                <a:gridCol w="3962776">
                  <a:extLst>
                    <a:ext uri="{9D8B030D-6E8A-4147-A177-3AD203B41FA5}">
                      <a16:colId xmlns:a16="http://schemas.microsoft.com/office/drawing/2014/main" val="4082799946"/>
                    </a:ext>
                  </a:extLst>
                </a:gridCol>
              </a:tblGrid>
              <a:tr h="262539">
                <a:tc>
                  <a:txBody>
                    <a:bodyPr/>
                    <a:lstStyle/>
                    <a:p>
                      <a:r>
                        <a:rPr lang="en-US" sz="2000" dirty="0">
                          <a:latin typeface="Calibri" panose="020F0502020204030204" pitchFamily="34" charset="0"/>
                          <a:cs typeface="Arial" pitchFamily="34" charset="0"/>
                        </a:rPr>
                        <a:t>Risk Category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2000" dirty="0">
                          <a:latin typeface="Calibri" panose="020F0502020204030204" pitchFamily="34" charset="0"/>
                          <a:cs typeface="Arial" pitchFamily="34" charset="0"/>
                        </a:rPr>
                        <a:t>Characteristics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ctr"/>
                      <a:r>
                        <a:rPr lang="en-US" sz="2000" dirty="0">
                          <a:latin typeface="Calibri" panose="020F0502020204030204" pitchFamily="34" charset="0"/>
                          <a:cs typeface="Arial" pitchFamily="34" charset="0"/>
                        </a:rPr>
                        <a:t>Therapy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10000"/>
                  </a:ext>
                </a:extLst>
              </a:tr>
              <a:tr h="231650">
                <a:tc>
                  <a:txBody>
                    <a:bodyPr/>
                    <a:lstStyle/>
                    <a:p>
                      <a:r>
                        <a:rPr lang="en-US" sz="2000" dirty="0">
                          <a:solidFill>
                            <a:schemeClr val="bg1"/>
                          </a:solidFill>
                          <a:latin typeface="Calibri" panose="020F0502020204030204" pitchFamily="34" charset="0"/>
                          <a:cs typeface="Arial" panose="020B0604020202020204" pitchFamily="34" charset="0"/>
                        </a:rPr>
                        <a:t>Low</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algn="ctr"/>
                      <a:r>
                        <a:rPr lang="en-US" sz="2000" dirty="0">
                          <a:solidFill>
                            <a:schemeClr val="bg1"/>
                          </a:solidFill>
                          <a:latin typeface="Calibri" panose="020F0502020204030204" pitchFamily="34" charset="0"/>
                          <a:cs typeface="Arial" panose="020B0604020202020204" pitchFamily="34" charset="0"/>
                        </a:rPr>
                        <a:t>Age ≤60 yr and no history of thrombosis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000" dirty="0">
                          <a:solidFill>
                            <a:schemeClr val="bg1"/>
                          </a:solidFill>
                          <a:latin typeface="Calibri" panose="020F0502020204030204" pitchFamily="34" charset="0"/>
                          <a:cs typeface="Arial" panose="020B0604020202020204" pitchFamily="34" charset="0"/>
                        </a:rPr>
                        <a:t>Phlebotomy + low-dose aspirin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0001"/>
                  </a:ext>
                </a:extLst>
              </a:tr>
              <a:tr h="469635">
                <a:tc>
                  <a:txBody>
                    <a:bodyPr/>
                    <a:lstStyle/>
                    <a:p>
                      <a:r>
                        <a:rPr lang="en-US" sz="2000" dirty="0">
                          <a:solidFill>
                            <a:schemeClr val="bg1"/>
                          </a:solidFill>
                          <a:latin typeface="Calibri" panose="020F0502020204030204" pitchFamily="34" charset="0"/>
                          <a:cs typeface="Arial" panose="020B0604020202020204" pitchFamily="34" charset="0"/>
                        </a:rPr>
                        <a:t>High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latin typeface="Calibri" panose="020F0502020204030204" pitchFamily="34" charset="0"/>
                          <a:cs typeface="Arial" panose="020B0604020202020204" pitchFamily="34" charset="0"/>
                        </a:rPr>
                        <a:t>Age &gt;60 yr or</a:t>
                      </a:r>
                      <a:r>
                        <a:rPr lang="en-US" sz="2000" baseline="0" dirty="0">
                          <a:solidFill>
                            <a:schemeClr val="bg1"/>
                          </a:solidFill>
                          <a:latin typeface="Calibri" panose="020F0502020204030204" pitchFamily="34" charset="0"/>
                          <a:cs typeface="Arial" panose="020B0604020202020204" pitchFamily="34" charset="0"/>
                        </a:rPr>
                        <a:t> history of thrombosis</a:t>
                      </a:r>
                      <a:endParaRPr lang="en-US" sz="2000" dirty="0">
                        <a:solidFill>
                          <a:schemeClr val="bg1"/>
                        </a:solidFill>
                        <a:latin typeface="Calibri" panose="020F050202020403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chemeClr val="bg1"/>
                          </a:solidFill>
                          <a:latin typeface="Calibri" panose="020F0502020204030204" pitchFamily="34" charset="0"/>
                          <a:cs typeface="Arial" panose="020B0604020202020204" pitchFamily="34" charset="0"/>
                        </a:rPr>
                        <a:t>Phlebotomy + low-dose aspirin + cytoreductive agent</a:t>
                      </a:r>
                      <a:r>
                        <a:rPr lang="en-US" sz="2000" u="none" dirty="0">
                          <a:solidFill>
                            <a:schemeClr val="bg1"/>
                          </a:solidFill>
                          <a:latin typeface="Calibri" panose="020F0502020204030204" pitchFamily="34" charset="0"/>
                          <a:cs typeface="Arial" panose="020B0604020202020204" pitchFamily="34" charset="0"/>
                        </a:rPr>
                        <a:t>: </a:t>
                      </a:r>
                      <a:r>
                        <a:rPr lang="en-US" sz="2000" baseline="0" dirty="0">
                          <a:solidFill>
                            <a:schemeClr val="bg1"/>
                          </a:solidFill>
                          <a:latin typeface="Calibri" panose="020F0502020204030204" pitchFamily="34" charset="0"/>
                          <a:cs typeface="Arial" panose="020B0604020202020204" pitchFamily="34" charset="0"/>
                        </a:rPr>
                        <a:t>hydroxyurea, anagrelide, interferon</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10002"/>
                  </a:ext>
                </a:extLst>
              </a:tr>
            </a:tbl>
          </a:graphicData>
        </a:graphic>
      </p:graphicFrame>
      <p:sp>
        <p:nvSpPr>
          <p:cNvPr id="8" name="Text Box 11">
            <a:extLst>
              <a:ext uri="{FF2B5EF4-FFF2-40B4-BE49-F238E27FC236}">
                <a16:creationId xmlns:a16="http://schemas.microsoft.com/office/drawing/2014/main" id="{080FAF67-4C2F-6D46-88FA-B23BEC59A948}"/>
              </a:ext>
            </a:extLst>
          </p:cNvPr>
          <p:cNvSpPr txBox="1">
            <a:spLocks noChangeArrowheads="1"/>
          </p:cNvSpPr>
          <p:nvPr/>
        </p:nvSpPr>
        <p:spPr bwMode="auto">
          <a:xfrm>
            <a:off x="445869" y="635986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fr-FR"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Barbui. JCO. 2011;29:761.</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325090695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dirty="0">
                <a:cs typeface="Calibri" panose="020F0502020204030204" pitchFamily="34" charset="0"/>
              </a:rPr>
              <a:t>Revised IPSET-Thrombosis Prognostic Score </a:t>
            </a:r>
          </a:p>
        </p:txBody>
      </p:sp>
      <p:graphicFrame>
        <p:nvGraphicFramePr>
          <p:cNvPr id="14" name="Content Placeholder 11">
            <a:extLst>
              <a:ext uri="{FF2B5EF4-FFF2-40B4-BE49-F238E27FC236}">
                <a16:creationId xmlns:a16="http://schemas.microsoft.com/office/drawing/2014/main" id="{9FBE2AEE-7852-4E17-8F6C-E6EE418DC80B}"/>
              </a:ext>
            </a:extLst>
          </p:cNvPr>
          <p:cNvGraphicFramePr>
            <a:graphicFrameLocks/>
          </p:cNvGraphicFramePr>
          <p:nvPr>
            <p:extLst>
              <p:ext uri="{D42A27DB-BD31-4B8C-83A1-F6EECF244321}">
                <p14:modId xmlns:p14="http://schemas.microsoft.com/office/powerpoint/2010/main" val="1437543106"/>
              </p:ext>
            </p:extLst>
          </p:nvPr>
        </p:nvGraphicFramePr>
        <p:xfrm>
          <a:off x="1750690" y="1516565"/>
          <a:ext cx="8690620" cy="3870960"/>
        </p:xfrm>
        <a:graphic>
          <a:graphicData uri="http://schemas.openxmlformats.org/drawingml/2006/table">
            <a:tbl>
              <a:tblPr firstRow="1" bandRow="1"/>
              <a:tblGrid>
                <a:gridCol w="8690620">
                  <a:extLst>
                    <a:ext uri="{9D8B030D-6E8A-4147-A177-3AD203B41FA5}">
                      <a16:colId xmlns:a16="http://schemas.microsoft.com/office/drawing/2014/main" val="3711706868"/>
                    </a:ext>
                  </a:extLst>
                </a:gridCol>
              </a:tblGrid>
              <a:tr h="256998">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r>
                        <a:rPr lang="en-US" sz="2000" dirty="0"/>
                        <a:t>Risk Factors</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319465085"/>
                  </a:ext>
                </a:extLst>
              </a:tr>
              <a:tr h="256998">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2000" dirty="0">
                          <a:solidFill>
                            <a:schemeClr val="bg1"/>
                          </a:solidFill>
                        </a:rPr>
                        <a:t>Age 60 yr or older</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680268307"/>
                  </a:ext>
                </a:extLst>
              </a:tr>
              <a:tr h="256998">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2000" dirty="0">
                          <a:solidFill>
                            <a:schemeClr val="bg1"/>
                          </a:solidFill>
                        </a:rPr>
                        <a:t>Previous thrombosis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2722277175"/>
                  </a:ext>
                </a:extLst>
              </a:tr>
              <a:tr h="256998">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2000" i="1" dirty="0">
                          <a:solidFill>
                            <a:schemeClr val="bg1"/>
                          </a:solidFill>
                        </a:rPr>
                        <a:t>JAK2 </a:t>
                      </a:r>
                      <a:r>
                        <a:rPr lang="en-US" sz="2000" i="0" dirty="0">
                          <a:solidFill>
                            <a:schemeClr val="bg1"/>
                          </a:solidFill>
                        </a:rPr>
                        <a:t>V617F</a:t>
                      </a:r>
                      <a:r>
                        <a:rPr lang="en-US" sz="2000" dirty="0">
                          <a:solidFill>
                            <a:schemeClr val="bg1"/>
                          </a:solidFill>
                        </a:rPr>
                        <a:t> mutation positive</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3140739984"/>
                  </a:ext>
                </a:extLst>
              </a:tr>
              <a:tr h="256998">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2000" b="1" dirty="0">
                          <a:solidFill>
                            <a:schemeClr val="tx1"/>
                          </a:solidFill>
                        </a:rPr>
                        <a:t>Risk Categories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2976673466"/>
                  </a:ext>
                </a:extLst>
              </a:tr>
              <a:tr h="256998">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2000" dirty="0">
                          <a:solidFill>
                            <a:schemeClr val="bg1"/>
                          </a:solidFill>
                        </a:rPr>
                        <a:t>Very low risk: no risk factors   --------------------------------  NO aspirin?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506815524"/>
                  </a:ext>
                </a:extLst>
              </a:tr>
              <a:tr h="256998">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2000" dirty="0">
                          <a:solidFill>
                            <a:schemeClr val="bg1"/>
                          </a:solidFill>
                        </a:rPr>
                        <a:t>Low risk: </a:t>
                      </a:r>
                      <a:r>
                        <a:rPr lang="en-US" sz="2000" i="1" dirty="0">
                          <a:solidFill>
                            <a:schemeClr val="bg1"/>
                          </a:solidFill>
                        </a:rPr>
                        <a:t>JAK2 </a:t>
                      </a:r>
                      <a:r>
                        <a:rPr lang="en-US" sz="2000" i="0" dirty="0">
                          <a:solidFill>
                            <a:schemeClr val="bg1"/>
                          </a:solidFill>
                        </a:rPr>
                        <a:t>V617F</a:t>
                      </a:r>
                      <a:r>
                        <a:rPr lang="en-US" sz="2000" i="1" dirty="0">
                          <a:solidFill>
                            <a:schemeClr val="bg1"/>
                          </a:solidFill>
                        </a:rPr>
                        <a:t> </a:t>
                      </a:r>
                      <a:r>
                        <a:rPr lang="en-US" sz="2000" i="0" dirty="0">
                          <a:solidFill>
                            <a:schemeClr val="bg1"/>
                          </a:solidFill>
                        </a:rPr>
                        <a:t>only</a:t>
                      </a:r>
                      <a:r>
                        <a:rPr lang="en-US" sz="2000" i="1" dirty="0">
                          <a:solidFill>
                            <a:schemeClr val="bg1"/>
                          </a:solidFill>
                        </a:rPr>
                        <a:t>  ------------------------------------</a:t>
                      </a:r>
                      <a:r>
                        <a:rPr lang="en-US" sz="2000" i="1" baseline="0" dirty="0">
                          <a:solidFill>
                            <a:schemeClr val="bg1"/>
                          </a:solidFill>
                        </a:rPr>
                        <a:t>  </a:t>
                      </a:r>
                      <a:r>
                        <a:rPr lang="en-US" sz="2000" i="0" baseline="0" dirty="0">
                          <a:solidFill>
                            <a:schemeClr val="bg1"/>
                          </a:solidFill>
                        </a:rPr>
                        <a:t>Aspirin</a:t>
                      </a:r>
                      <a:endParaRPr lang="en-US" sz="2000" i="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1489623729"/>
                  </a:ext>
                </a:extLst>
              </a:tr>
              <a:tr h="333276">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2000" dirty="0">
                          <a:solidFill>
                            <a:schemeClr val="bg1"/>
                          </a:solidFill>
                        </a:rPr>
                        <a:t>Intermediate risk: age &gt;60 yr only  -------------------------</a:t>
                      </a:r>
                      <a:r>
                        <a:rPr lang="en-US" sz="2000" baseline="0" dirty="0">
                          <a:solidFill>
                            <a:schemeClr val="bg1"/>
                          </a:solidFill>
                        </a:rPr>
                        <a:t>   Aspirin, NO cytoreduction?</a:t>
                      </a:r>
                      <a:endParaRPr lang="en-US" sz="2000" dirty="0">
                        <a:solidFill>
                          <a:schemeClr val="bg1"/>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CDCDCF"/>
                    </a:solidFill>
                  </a:tcPr>
                </a:tc>
                <a:extLst>
                  <a:ext uri="{0D108BD9-81ED-4DB2-BD59-A6C34878D82A}">
                    <a16:rowId xmlns:a16="http://schemas.microsoft.com/office/drawing/2014/main" val="2305015643"/>
                  </a:ext>
                </a:extLst>
              </a:tr>
              <a:tr h="476109">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en-US" sz="2000" dirty="0">
                          <a:solidFill>
                            <a:schemeClr val="bg1"/>
                          </a:solidFill>
                        </a:rPr>
                        <a:t>High risk: previous thrombosis </a:t>
                      </a:r>
                      <a:r>
                        <a:rPr lang="en-US" sz="2000" i="1" dirty="0">
                          <a:solidFill>
                            <a:schemeClr val="bg1"/>
                          </a:solidFill>
                        </a:rPr>
                        <a:t>or</a:t>
                      </a:r>
                      <a:r>
                        <a:rPr lang="en-US" sz="2000" dirty="0">
                          <a:solidFill>
                            <a:schemeClr val="bg1"/>
                          </a:solidFill>
                        </a:rPr>
                        <a:t> </a:t>
                      </a:r>
                    </a:p>
                    <a:p>
                      <a:r>
                        <a:rPr lang="en-US" sz="2000" dirty="0">
                          <a:solidFill>
                            <a:schemeClr val="bg1"/>
                          </a:solidFill>
                        </a:rPr>
                        <a:t>&gt;60 yr and </a:t>
                      </a:r>
                      <a:r>
                        <a:rPr lang="en-US" sz="2000" i="1" dirty="0">
                          <a:solidFill>
                            <a:schemeClr val="bg1"/>
                          </a:solidFill>
                        </a:rPr>
                        <a:t>JAK2 </a:t>
                      </a:r>
                      <a:r>
                        <a:rPr lang="en-US" sz="2000" i="0" dirty="0">
                          <a:solidFill>
                            <a:schemeClr val="bg1"/>
                          </a:solidFill>
                        </a:rPr>
                        <a:t>V617F</a:t>
                      </a:r>
                      <a:r>
                        <a:rPr lang="en-US" sz="2000" i="1" dirty="0">
                          <a:solidFill>
                            <a:schemeClr val="bg1"/>
                          </a:solidFill>
                        </a:rPr>
                        <a:t>  ----------------------------------------  </a:t>
                      </a:r>
                      <a:r>
                        <a:rPr lang="en-US" sz="2000" i="0" dirty="0">
                          <a:solidFill>
                            <a:schemeClr val="bg1"/>
                          </a:solidFill>
                        </a:rPr>
                        <a:t>Aspirin and cytoreduction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rgbClr val="F2F2F2"/>
                    </a:solidFill>
                  </a:tcPr>
                </a:tc>
                <a:extLst>
                  <a:ext uri="{0D108BD9-81ED-4DB2-BD59-A6C34878D82A}">
                    <a16:rowId xmlns:a16="http://schemas.microsoft.com/office/drawing/2014/main" val="3265976706"/>
                  </a:ext>
                </a:extLst>
              </a:tr>
            </a:tbl>
          </a:graphicData>
        </a:graphic>
      </p:graphicFrame>
      <p:sp>
        <p:nvSpPr>
          <p:cNvPr id="15" name="Left Brace 14">
            <a:extLst>
              <a:ext uri="{FF2B5EF4-FFF2-40B4-BE49-F238E27FC236}">
                <a16:creationId xmlns:a16="http://schemas.microsoft.com/office/drawing/2014/main" id="{55CA9F6C-4619-440A-B405-8987AA05BE54}"/>
              </a:ext>
            </a:extLst>
          </p:cNvPr>
          <p:cNvSpPr/>
          <p:nvPr/>
        </p:nvSpPr>
        <p:spPr>
          <a:xfrm>
            <a:off x="1558638" y="3528171"/>
            <a:ext cx="121075" cy="755594"/>
          </a:xfrm>
          <a:prstGeom prst="leftBrace">
            <a:avLst/>
          </a:prstGeom>
          <a:ln w="19050">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Box 16">
            <a:extLst>
              <a:ext uri="{FF2B5EF4-FFF2-40B4-BE49-F238E27FC236}">
                <a16:creationId xmlns:a16="http://schemas.microsoft.com/office/drawing/2014/main" id="{EFC321C2-0F47-4808-8EE2-4B328A41C1A2}"/>
              </a:ext>
            </a:extLst>
          </p:cNvPr>
          <p:cNvSpPr txBox="1"/>
          <p:nvPr/>
        </p:nvSpPr>
        <p:spPr>
          <a:xfrm>
            <a:off x="105003" y="3736691"/>
            <a:ext cx="1332609"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“Old” low risk</a:t>
            </a:r>
          </a:p>
        </p:txBody>
      </p:sp>
      <p:sp>
        <p:nvSpPr>
          <p:cNvPr id="19" name="Text Box 11">
            <a:extLst>
              <a:ext uri="{FF2B5EF4-FFF2-40B4-BE49-F238E27FC236}">
                <a16:creationId xmlns:a16="http://schemas.microsoft.com/office/drawing/2014/main" id="{647AB16B-65C2-4113-BDC1-85AAA1E9536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 typeface="Wingdings" panose="05000000000000000000" pitchFamily="2" charset="2"/>
              <a:buNone/>
              <a:tabLst/>
              <a:defRPr/>
            </a:pPr>
            <a:r>
              <a:rPr kumimoji="0" lang="it-IT"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Barbui. Blood Cancer. 2015;5:e369. Haider. Am J Hematol. 2016;91:390.</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12" name="Left Brace 11">
            <a:extLst>
              <a:ext uri="{FF2B5EF4-FFF2-40B4-BE49-F238E27FC236}">
                <a16:creationId xmlns:a16="http://schemas.microsoft.com/office/drawing/2014/main" id="{779E5E03-4D75-41FE-BC79-143AB6D21942}"/>
              </a:ext>
            </a:extLst>
          </p:cNvPr>
          <p:cNvSpPr/>
          <p:nvPr/>
        </p:nvSpPr>
        <p:spPr>
          <a:xfrm>
            <a:off x="1571772" y="4376913"/>
            <a:ext cx="107941" cy="968039"/>
          </a:xfrm>
          <a:prstGeom prst="leftBrace">
            <a:avLst/>
          </a:prstGeom>
          <a:ln w="19050">
            <a:solidFill>
              <a:schemeClr val="bg1"/>
            </a:solidFill>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699602DA-4CB3-4743-9564-FED80C790292}"/>
              </a:ext>
            </a:extLst>
          </p:cNvPr>
          <p:cNvSpPr txBox="1"/>
          <p:nvPr/>
        </p:nvSpPr>
        <p:spPr>
          <a:xfrm>
            <a:off x="118137" y="4690240"/>
            <a:ext cx="138794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“Old” high risk</a:t>
            </a:r>
          </a:p>
        </p:txBody>
      </p:sp>
    </p:spTree>
    <p:extLst>
      <p:ext uri="{BB962C8B-B14F-4D97-AF65-F5344CB8AC3E}">
        <p14:creationId xmlns:p14="http://schemas.microsoft.com/office/powerpoint/2010/main" val="40696481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612DB-EFE8-41AE-8BE5-AEED387C7901}"/>
              </a:ext>
            </a:extLst>
          </p:cNvPr>
          <p:cNvSpPr>
            <a:spLocks noGrp="1"/>
          </p:cNvSpPr>
          <p:nvPr>
            <p:ph type="title"/>
          </p:nvPr>
        </p:nvSpPr>
        <p:spPr/>
        <p:txBody>
          <a:bodyPr>
            <a:noAutofit/>
          </a:bodyPr>
          <a:lstStyle/>
          <a:p>
            <a:r>
              <a:rPr lang="en-US" dirty="0"/>
              <a:t>Hydroxyurea + Aspirin vs Aspirin Alone in Patients </a:t>
            </a:r>
            <a:br>
              <a:rPr lang="en-US" dirty="0"/>
            </a:br>
            <a:r>
              <a:rPr lang="en-US" dirty="0"/>
              <a:t>With ET Aged 40-59 Yr Without High-Risk Factors</a:t>
            </a:r>
          </a:p>
        </p:txBody>
      </p:sp>
      <p:sp>
        <p:nvSpPr>
          <p:cNvPr id="5" name="Content Placeholder 4">
            <a:extLst>
              <a:ext uri="{FF2B5EF4-FFF2-40B4-BE49-F238E27FC236}">
                <a16:creationId xmlns:a16="http://schemas.microsoft.com/office/drawing/2014/main" id="{D8A1437C-5E8E-4713-BAC3-44285023D5F3}"/>
              </a:ext>
            </a:extLst>
          </p:cNvPr>
          <p:cNvSpPr>
            <a:spLocks noGrp="1"/>
          </p:cNvSpPr>
          <p:nvPr>
            <p:ph sz="half" idx="1"/>
          </p:nvPr>
        </p:nvSpPr>
        <p:spPr/>
        <p:txBody>
          <a:bodyPr/>
          <a:lstStyle/>
          <a:p>
            <a:r>
              <a:rPr lang="en-US" sz="2400" dirty="0"/>
              <a:t>Preemptive addition of HU to aspirin did not reduce risk of vascular events, myelofibrotic progression, or leukemic transformation in this patient subset </a:t>
            </a:r>
          </a:p>
          <a:p>
            <a:r>
              <a:rPr lang="en-US" sz="2400" dirty="0"/>
              <a:t>Patients aged 40-59 yr without other indications for treatment (eg, previous thrombosis or hemorrhage) and platelet count &lt;1500 x 10</a:t>
            </a:r>
            <a:r>
              <a:rPr lang="en-US" sz="2400" baseline="30000" dirty="0"/>
              <a:t>9</a:t>
            </a:r>
            <a:r>
              <a:rPr lang="en-US" sz="2400" dirty="0"/>
              <a:t>/L should not receive cytoreductive therapy </a:t>
            </a:r>
          </a:p>
          <a:p>
            <a:endParaRPr lang="en-US" sz="2400" dirty="0"/>
          </a:p>
        </p:txBody>
      </p:sp>
      <p:sp>
        <p:nvSpPr>
          <p:cNvPr id="3" name="Rectangle 2">
            <a:extLst>
              <a:ext uri="{FF2B5EF4-FFF2-40B4-BE49-F238E27FC236}">
                <a16:creationId xmlns:a16="http://schemas.microsoft.com/office/drawing/2014/main" id="{6CCF9B75-108B-46FA-8DE6-A5B4AD4D1B6F}"/>
              </a:ext>
            </a:extLst>
          </p:cNvPr>
          <p:cNvSpPr/>
          <p:nvPr/>
        </p:nvSpPr>
        <p:spPr>
          <a:xfrm>
            <a:off x="425475" y="6374958"/>
            <a:ext cx="1961691"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a:ea typeface="+mn-ea"/>
                <a:cs typeface="Arial" panose="020B0604020202020204" pitchFamily="34" charset="0"/>
              </a:rPr>
              <a:t>Godfrey. JCO. 2018;36:3361.</a:t>
            </a:r>
          </a:p>
        </p:txBody>
      </p:sp>
      <p:sp>
        <p:nvSpPr>
          <p:cNvPr id="4" name="TextBox 3">
            <a:extLst>
              <a:ext uri="{FF2B5EF4-FFF2-40B4-BE49-F238E27FC236}">
                <a16:creationId xmlns:a16="http://schemas.microsoft.com/office/drawing/2014/main" id="{13A58614-D7A7-42CC-B1B0-4F91460C669C}"/>
              </a:ext>
            </a:extLst>
          </p:cNvPr>
          <p:cNvSpPr txBox="1"/>
          <p:nvPr/>
        </p:nvSpPr>
        <p:spPr>
          <a:xfrm>
            <a:off x="6263648" y="5557555"/>
            <a:ext cx="522957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*Any major disease-related complication (arterial thrombosis, venous thromboembolism, major hemorrhage, transformation to AML, MDS, MF, or death from any of these causes). </a:t>
            </a:r>
          </a:p>
        </p:txBody>
      </p:sp>
      <p:grpSp>
        <p:nvGrpSpPr>
          <p:cNvPr id="388" name="Group 387">
            <a:extLst>
              <a:ext uri="{FF2B5EF4-FFF2-40B4-BE49-F238E27FC236}">
                <a16:creationId xmlns:a16="http://schemas.microsoft.com/office/drawing/2014/main" id="{495CA212-2A7E-4530-A73A-7CF4F49A8ED8}"/>
              </a:ext>
            </a:extLst>
          </p:cNvPr>
          <p:cNvGrpSpPr/>
          <p:nvPr/>
        </p:nvGrpSpPr>
        <p:grpSpPr>
          <a:xfrm>
            <a:off x="7462558" y="1854406"/>
            <a:ext cx="3440504" cy="1496500"/>
            <a:chOff x="7169595" y="2343493"/>
            <a:chExt cx="3440504" cy="1496500"/>
          </a:xfrm>
        </p:grpSpPr>
        <p:sp>
          <p:nvSpPr>
            <p:cNvPr id="389" name="Freeform: Shape 388">
              <a:extLst>
                <a:ext uri="{FF2B5EF4-FFF2-40B4-BE49-F238E27FC236}">
                  <a16:creationId xmlns:a16="http://schemas.microsoft.com/office/drawing/2014/main" id="{8076FDD3-8458-44F4-8491-5523C2B4C76C}"/>
                </a:ext>
              </a:extLst>
            </p:cNvPr>
            <p:cNvSpPr/>
            <p:nvPr/>
          </p:nvSpPr>
          <p:spPr bwMode="auto">
            <a:xfrm>
              <a:off x="7169595" y="2382099"/>
              <a:ext cx="3404247" cy="1424018"/>
            </a:xfrm>
            <a:custGeom>
              <a:avLst/>
              <a:gdLst>
                <a:gd name="connsiteX0" fmla="*/ 0 w 3404247"/>
                <a:gd name="connsiteY0" fmla="*/ 0 h 1424018"/>
                <a:gd name="connsiteX1" fmla="*/ 212583 w 3404247"/>
                <a:gd name="connsiteY1" fmla="*/ 0 h 1424018"/>
                <a:gd name="connsiteX2" fmla="*/ 212583 w 3404247"/>
                <a:gd name="connsiteY2" fmla="*/ 55330 h 1424018"/>
                <a:gd name="connsiteX3" fmla="*/ 238792 w 3404247"/>
                <a:gd name="connsiteY3" fmla="*/ 55330 h 1424018"/>
                <a:gd name="connsiteX4" fmla="*/ 235880 w 3404247"/>
                <a:gd name="connsiteY4" fmla="*/ 113572 h 1424018"/>
                <a:gd name="connsiteX5" fmla="*/ 297034 w 3404247"/>
                <a:gd name="connsiteY5" fmla="*/ 113572 h 1424018"/>
                <a:gd name="connsiteX6" fmla="*/ 297034 w 3404247"/>
                <a:gd name="connsiteY6" fmla="*/ 139781 h 1424018"/>
                <a:gd name="connsiteX7" fmla="*/ 349452 w 3404247"/>
                <a:gd name="connsiteY7" fmla="*/ 139781 h 1424018"/>
                <a:gd name="connsiteX8" fmla="*/ 349452 w 3404247"/>
                <a:gd name="connsiteY8" fmla="*/ 180551 h 1424018"/>
                <a:gd name="connsiteX9" fmla="*/ 460112 w 3404247"/>
                <a:gd name="connsiteY9" fmla="*/ 180551 h 1424018"/>
                <a:gd name="connsiteX10" fmla="*/ 460112 w 3404247"/>
                <a:gd name="connsiteY10" fmla="*/ 235881 h 1424018"/>
                <a:gd name="connsiteX11" fmla="*/ 812476 w 3404247"/>
                <a:gd name="connsiteY11" fmla="*/ 235881 h 1424018"/>
                <a:gd name="connsiteX12" fmla="*/ 812476 w 3404247"/>
                <a:gd name="connsiteY12" fmla="*/ 387310 h 1424018"/>
                <a:gd name="connsiteX13" fmla="*/ 911488 w 3404247"/>
                <a:gd name="connsiteY13" fmla="*/ 387310 h 1424018"/>
                <a:gd name="connsiteX14" fmla="*/ 911488 w 3404247"/>
                <a:gd name="connsiteY14" fmla="*/ 483409 h 1424018"/>
                <a:gd name="connsiteX15" fmla="*/ 934785 w 3404247"/>
                <a:gd name="connsiteY15" fmla="*/ 480497 h 1424018"/>
                <a:gd name="connsiteX16" fmla="*/ 934785 w 3404247"/>
                <a:gd name="connsiteY16" fmla="*/ 562036 h 1424018"/>
                <a:gd name="connsiteX17" fmla="*/ 1004675 w 3404247"/>
                <a:gd name="connsiteY17" fmla="*/ 562036 h 1424018"/>
                <a:gd name="connsiteX18" fmla="*/ 1004675 w 3404247"/>
                <a:gd name="connsiteY18" fmla="*/ 637751 h 1424018"/>
                <a:gd name="connsiteX19" fmla="*/ 1103687 w 3404247"/>
                <a:gd name="connsiteY19" fmla="*/ 637751 h 1424018"/>
                <a:gd name="connsiteX20" fmla="*/ 1103687 w 3404247"/>
                <a:gd name="connsiteY20" fmla="*/ 733850 h 1424018"/>
                <a:gd name="connsiteX21" fmla="*/ 1354127 w 3404247"/>
                <a:gd name="connsiteY21" fmla="*/ 733850 h 1424018"/>
                <a:gd name="connsiteX22" fmla="*/ 1354127 w 3404247"/>
                <a:gd name="connsiteY22" fmla="*/ 809565 h 1424018"/>
                <a:gd name="connsiteX23" fmla="*/ 1374512 w 3404247"/>
                <a:gd name="connsiteY23" fmla="*/ 806653 h 1424018"/>
                <a:gd name="connsiteX24" fmla="*/ 1374512 w 3404247"/>
                <a:gd name="connsiteY24" fmla="*/ 838686 h 1424018"/>
                <a:gd name="connsiteX25" fmla="*/ 1400721 w 3404247"/>
                <a:gd name="connsiteY25" fmla="*/ 838686 h 1424018"/>
                <a:gd name="connsiteX26" fmla="*/ 1400721 w 3404247"/>
                <a:gd name="connsiteY26" fmla="*/ 931873 h 1424018"/>
                <a:gd name="connsiteX27" fmla="*/ 1514293 w 3404247"/>
                <a:gd name="connsiteY27" fmla="*/ 931873 h 1424018"/>
                <a:gd name="connsiteX28" fmla="*/ 1514293 w 3404247"/>
                <a:gd name="connsiteY28" fmla="*/ 1042533 h 1424018"/>
                <a:gd name="connsiteX29" fmla="*/ 2003526 w 3404247"/>
                <a:gd name="connsiteY29" fmla="*/ 1042533 h 1424018"/>
                <a:gd name="connsiteX30" fmla="*/ 2003526 w 3404247"/>
                <a:gd name="connsiteY30" fmla="*/ 1176490 h 1424018"/>
                <a:gd name="connsiteX31" fmla="*/ 2865508 w 3404247"/>
                <a:gd name="connsiteY31" fmla="*/ 1176490 h 1424018"/>
                <a:gd name="connsiteX32" fmla="*/ 2865508 w 3404247"/>
                <a:gd name="connsiteY32" fmla="*/ 1424018 h 1424018"/>
                <a:gd name="connsiteX33" fmla="*/ 3404247 w 3404247"/>
                <a:gd name="connsiteY33" fmla="*/ 1424018 h 1424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3404247" h="1424018">
                  <a:moveTo>
                    <a:pt x="0" y="0"/>
                  </a:moveTo>
                  <a:lnTo>
                    <a:pt x="212583" y="0"/>
                  </a:lnTo>
                  <a:lnTo>
                    <a:pt x="212583" y="55330"/>
                  </a:lnTo>
                  <a:lnTo>
                    <a:pt x="238792" y="55330"/>
                  </a:lnTo>
                  <a:lnTo>
                    <a:pt x="235880" y="113572"/>
                  </a:lnTo>
                  <a:lnTo>
                    <a:pt x="297034" y="113572"/>
                  </a:lnTo>
                  <a:lnTo>
                    <a:pt x="297034" y="139781"/>
                  </a:lnTo>
                  <a:lnTo>
                    <a:pt x="349452" y="139781"/>
                  </a:lnTo>
                  <a:lnTo>
                    <a:pt x="349452" y="180551"/>
                  </a:lnTo>
                  <a:lnTo>
                    <a:pt x="460112" y="180551"/>
                  </a:lnTo>
                  <a:lnTo>
                    <a:pt x="460112" y="235881"/>
                  </a:lnTo>
                  <a:lnTo>
                    <a:pt x="812476" y="235881"/>
                  </a:lnTo>
                  <a:lnTo>
                    <a:pt x="812476" y="387310"/>
                  </a:lnTo>
                  <a:lnTo>
                    <a:pt x="911488" y="387310"/>
                  </a:lnTo>
                  <a:lnTo>
                    <a:pt x="911488" y="483409"/>
                  </a:lnTo>
                  <a:lnTo>
                    <a:pt x="934785" y="480497"/>
                  </a:lnTo>
                  <a:lnTo>
                    <a:pt x="934785" y="562036"/>
                  </a:lnTo>
                  <a:lnTo>
                    <a:pt x="1004675" y="562036"/>
                  </a:lnTo>
                  <a:lnTo>
                    <a:pt x="1004675" y="637751"/>
                  </a:lnTo>
                  <a:lnTo>
                    <a:pt x="1103687" y="637751"/>
                  </a:lnTo>
                  <a:lnTo>
                    <a:pt x="1103687" y="733850"/>
                  </a:lnTo>
                  <a:lnTo>
                    <a:pt x="1354127" y="733850"/>
                  </a:lnTo>
                  <a:lnTo>
                    <a:pt x="1354127" y="809565"/>
                  </a:lnTo>
                  <a:lnTo>
                    <a:pt x="1374512" y="806653"/>
                  </a:lnTo>
                  <a:lnTo>
                    <a:pt x="1374512" y="838686"/>
                  </a:lnTo>
                  <a:lnTo>
                    <a:pt x="1400721" y="838686"/>
                  </a:lnTo>
                  <a:lnTo>
                    <a:pt x="1400721" y="931873"/>
                  </a:lnTo>
                  <a:lnTo>
                    <a:pt x="1514293" y="931873"/>
                  </a:lnTo>
                  <a:lnTo>
                    <a:pt x="1514293" y="1042533"/>
                  </a:lnTo>
                  <a:lnTo>
                    <a:pt x="2003526" y="1042533"/>
                  </a:lnTo>
                  <a:lnTo>
                    <a:pt x="2003526" y="1176490"/>
                  </a:lnTo>
                  <a:lnTo>
                    <a:pt x="2865508" y="1176490"/>
                  </a:lnTo>
                  <a:lnTo>
                    <a:pt x="2865508" y="1424018"/>
                  </a:lnTo>
                  <a:lnTo>
                    <a:pt x="3404247" y="1424018"/>
                  </a:lnTo>
                </a:path>
              </a:pathLst>
            </a:custGeom>
            <a:noFill/>
            <a:ln w="28575">
              <a:solidFill>
                <a:schemeClr val="accent6"/>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cxnSp>
          <p:nvCxnSpPr>
            <p:cNvPr id="390" name="Straight Connector 389">
              <a:extLst>
                <a:ext uri="{FF2B5EF4-FFF2-40B4-BE49-F238E27FC236}">
                  <a16:creationId xmlns:a16="http://schemas.microsoft.com/office/drawing/2014/main" id="{8AA5ADBF-FB51-4328-A285-02B48A909154}"/>
                </a:ext>
              </a:extLst>
            </p:cNvPr>
            <p:cNvCxnSpPr>
              <a:cxnSpLocks/>
            </p:cNvCxnSpPr>
            <p:nvPr/>
          </p:nvCxnSpPr>
          <p:spPr bwMode="auto">
            <a:xfrm>
              <a:off x="10573842" y="3772241"/>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391" name="Straight Connector 390">
              <a:extLst>
                <a:ext uri="{FF2B5EF4-FFF2-40B4-BE49-F238E27FC236}">
                  <a16:creationId xmlns:a16="http://schemas.microsoft.com/office/drawing/2014/main" id="{B0FFDC67-0450-4514-923D-C6A7AF240B3A}"/>
                </a:ext>
              </a:extLst>
            </p:cNvPr>
            <p:cNvCxnSpPr>
              <a:cxnSpLocks/>
            </p:cNvCxnSpPr>
            <p:nvPr/>
          </p:nvCxnSpPr>
          <p:spPr bwMode="auto">
            <a:xfrm>
              <a:off x="10526217" y="3772241"/>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392" name="Straight Connector 391">
              <a:extLst>
                <a:ext uri="{FF2B5EF4-FFF2-40B4-BE49-F238E27FC236}">
                  <a16:creationId xmlns:a16="http://schemas.microsoft.com/office/drawing/2014/main" id="{2FE210A0-2C93-47A4-B5EE-F166259644A1}"/>
                </a:ext>
              </a:extLst>
            </p:cNvPr>
            <p:cNvCxnSpPr>
              <a:cxnSpLocks/>
            </p:cNvCxnSpPr>
            <p:nvPr/>
          </p:nvCxnSpPr>
          <p:spPr bwMode="auto">
            <a:xfrm>
              <a:off x="10502404" y="3772241"/>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393" name="Straight Connector 392">
              <a:extLst>
                <a:ext uri="{FF2B5EF4-FFF2-40B4-BE49-F238E27FC236}">
                  <a16:creationId xmlns:a16="http://schemas.microsoft.com/office/drawing/2014/main" id="{50A8A736-4998-435F-BC20-15473A809FBC}"/>
                </a:ext>
              </a:extLst>
            </p:cNvPr>
            <p:cNvCxnSpPr>
              <a:cxnSpLocks/>
            </p:cNvCxnSpPr>
            <p:nvPr/>
          </p:nvCxnSpPr>
          <p:spPr bwMode="auto">
            <a:xfrm>
              <a:off x="10438110" y="3772241"/>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394" name="Straight Connector 393">
              <a:extLst>
                <a:ext uri="{FF2B5EF4-FFF2-40B4-BE49-F238E27FC236}">
                  <a16:creationId xmlns:a16="http://schemas.microsoft.com/office/drawing/2014/main" id="{249BD9F1-5B1A-4738-A095-A58900D4F1B5}"/>
                </a:ext>
              </a:extLst>
            </p:cNvPr>
            <p:cNvCxnSpPr>
              <a:cxnSpLocks/>
            </p:cNvCxnSpPr>
            <p:nvPr/>
          </p:nvCxnSpPr>
          <p:spPr bwMode="auto">
            <a:xfrm>
              <a:off x="10430967" y="3772241"/>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395" name="Straight Connector 394">
              <a:extLst>
                <a:ext uri="{FF2B5EF4-FFF2-40B4-BE49-F238E27FC236}">
                  <a16:creationId xmlns:a16="http://schemas.microsoft.com/office/drawing/2014/main" id="{8B52DB36-F81D-4950-BEEA-E7549457164F}"/>
                </a:ext>
              </a:extLst>
            </p:cNvPr>
            <p:cNvCxnSpPr>
              <a:cxnSpLocks/>
            </p:cNvCxnSpPr>
            <p:nvPr/>
          </p:nvCxnSpPr>
          <p:spPr bwMode="auto">
            <a:xfrm>
              <a:off x="10340479" y="3772241"/>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396" name="Straight Connector 395">
              <a:extLst>
                <a:ext uri="{FF2B5EF4-FFF2-40B4-BE49-F238E27FC236}">
                  <a16:creationId xmlns:a16="http://schemas.microsoft.com/office/drawing/2014/main" id="{E9D482B4-41BD-4161-9C3C-FB7B04317BFE}"/>
                </a:ext>
              </a:extLst>
            </p:cNvPr>
            <p:cNvCxnSpPr>
              <a:cxnSpLocks/>
            </p:cNvCxnSpPr>
            <p:nvPr/>
          </p:nvCxnSpPr>
          <p:spPr bwMode="auto">
            <a:xfrm>
              <a:off x="10335717" y="3772241"/>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397" name="Straight Connector 396">
              <a:extLst>
                <a:ext uri="{FF2B5EF4-FFF2-40B4-BE49-F238E27FC236}">
                  <a16:creationId xmlns:a16="http://schemas.microsoft.com/office/drawing/2014/main" id="{A8DE7E47-199E-485B-8B20-62E27AA7AE5F}"/>
                </a:ext>
              </a:extLst>
            </p:cNvPr>
            <p:cNvCxnSpPr>
              <a:cxnSpLocks/>
            </p:cNvCxnSpPr>
            <p:nvPr/>
          </p:nvCxnSpPr>
          <p:spPr bwMode="auto">
            <a:xfrm>
              <a:off x="10323811" y="3772241"/>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398" name="Straight Connector 397">
              <a:extLst>
                <a:ext uri="{FF2B5EF4-FFF2-40B4-BE49-F238E27FC236}">
                  <a16:creationId xmlns:a16="http://schemas.microsoft.com/office/drawing/2014/main" id="{0B542C01-8421-4EB6-A3C8-E7C2C648CE42}"/>
                </a:ext>
              </a:extLst>
            </p:cNvPr>
            <p:cNvCxnSpPr>
              <a:cxnSpLocks/>
            </p:cNvCxnSpPr>
            <p:nvPr/>
          </p:nvCxnSpPr>
          <p:spPr bwMode="auto">
            <a:xfrm>
              <a:off x="10290474" y="3772241"/>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399" name="Straight Connector 398">
              <a:extLst>
                <a:ext uri="{FF2B5EF4-FFF2-40B4-BE49-F238E27FC236}">
                  <a16:creationId xmlns:a16="http://schemas.microsoft.com/office/drawing/2014/main" id="{EE806943-8B8A-4694-8877-FBFCA4B131F5}"/>
                </a:ext>
              </a:extLst>
            </p:cNvPr>
            <p:cNvCxnSpPr>
              <a:cxnSpLocks/>
            </p:cNvCxnSpPr>
            <p:nvPr/>
          </p:nvCxnSpPr>
          <p:spPr bwMode="auto">
            <a:xfrm>
              <a:off x="10242849" y="3772241"/>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00" name="Straight Connector 399">
              <a:extLst>
                <a:ext uri="{FF2B5EF4-FFF2-40B4-BE49-F238E27FC236}">
                  <a16:creationId xmlns:a16="http://schemas.microsoft.com/office/drawing/2014/main" id="{7697AB90-2236-4D02-A5CD-CF21BA4A983B}"/>
                </a:ext>
              </a:extLst>
            </p:cNvPr>
            <p:cNvCxnSpPr>
              <a:cxnSpLocks/>
            </p:cNvCxnSpPr>
            <p:nvPr/>
          </p:nvCxnSpPr>
          <p:spPr bwMode="auto">
            <a:xfrm>
              <a:off x="10207130" y="3772241"/>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01" name="Straight Connector 400">
              <a:extLst>
                <a:ext uri="{FF2B5EF4-FFF2-40B4-BE49-F238E27FC236}">
                  <a16:creationId xmlns:a16="http://schemas.microsoft.com/office/drawing/2014/main" id="{2319B1E5-9CB9-4257-83DF-96D486EBBBAA}"/>
                </a:ext>
              </a:extLst>
            </p:cNvPr>
            <p:cNvCxnSpPr>
              <a:cxnSpLocks/>
            </p:cNvCxnSpPr>
            <p:nvPr/>
          </p:nvCxnSpPr>
          <p:spPr bwMode="auto">
            <a:xfrm>
              <a:off x="10142837" y="3772241"/>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02" name="Straight Connector 401">
              <a:extLst>
                <a:ext uri="{FF2B5EF4-FFF2-40B4-BE49-F238E27FC236}">
                  <a16:creationId xmlns:a16="http://schemas.microsoft.com/office/drawing/2014/main" id="{56F7DF65-2D5A-4DBB-B732-7AEA5AE1F3C2}"/>
                </a:ext>
              </a:extLst>
            </p:cNvPr>
            <p:cNvCxnSpPr>
              <a:cxnSpLocks/>
            </p:cNvCxnSpPr>
            <p:nvPr/>
          </p:nvCxnSpPr>
          <p:spPr bwMode="auto">
            <a:xfrm>
              <a:off x="10123787" y="3772241"/>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03" name="Straight Connector 402">
              <a:extLst>
                <a:ext uri="{FF2B5EF4-FFF2-40B4-BE49-F238E27FC236}">
                  <a16:creationId xmlns:a16="http://schemas.microsoft.com/office/drawing/2014/main" id="{A3491DB3-F1BB-424C-8ADD-C5B3C152C261}"/>
                </a:ext>
              </a:extLst>
            </p:cNvPr>
            <p:cNvCxnSpPr>
              <a:cxnSpLocks/>
            </p:cNvCxnSpPr>
            <p:nvPr/>
          </p:nvCxnSpPr>
          <p:spPr bwMode="auto">
            <a:xfrm>
              <a:off x="9959480" y="3512685"/>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04" name="Straight Connector 403">
              <a:extLst>
                <a:ext uri="{FF2B5EF4-FFF2-40B4-BE49-F238E27FC236}">
                  <a16:creationId xmlns:a16="http://schemas.microsoft.com/office/drawing/2014/main" id="{66892A9C-4082-47F0-B3E9-6B0D4DF93176}"/>
                </a:ext>
              </a:extLst>
            </p:cNvPr>
            <p:cNvCxnSpPr>
              <a:cxnSpLocks/>
            </p:cNvCxnSpPr>
            <p:nvPr/>
          </p:nvCxnSpPr>
          <p:spPr bwMode="auto">
            <a:xfrm>
              <a:off x="10019011" y="3512685"/>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05" name="Straight Connector 404">
              <a:extLst>
                <a:ext uri="{FF2B5EF4-FFF2-40B4-BE49-F238E27FC236}">
                  <a16:creationId xmlns:a16="http://schemas.microsoft.com/office/drawing/2014/main" id="{4711980E-AF58-42AD-8688-FC4C5D17EEF8}"/>
                </a:ext>
              </a:extLst>
            </p:cNvPr>
            <p:cNvCxnSpPr>
              <a:cxnSpLocks/>
            </p:cNvCxnSpPr>
            <p:nvPr/>
          </p:nvCxnSpPr>
          <p:spPr bwMode="auto">
            <a:xfrm>
              <a:off x="9871373" y="3512685"/>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06" name="Straight Connector 405">
              <a:extLst>
                <a:ext uri="{FF2B5EF4-FFF2-40B4-BE49-F238E27FC236}">
                  <a16:creationId xmlns:a16="http://schemas.microsoft.com/office/drawing/2014/main" id="{DCD2A574-FB00-4C4E-AB76-DCB54F97D2A6}"/>
                </a:ext>
              </a:extLst>
            </p:cNvPr>
            <p:cNvCxnSpPr>
              <a:cxnSpLocks/>
            </p:cNvCxnSpPr>
            <p:nvPr/>
          </p:nvCxnSpPr>
          <p:spPr bwMode="auto">
            <a:xfrm>
              <a:off x="9807079" y="3512685"/>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07" name="Straight Connector 406">
              <a:extLst>
                <a:ext uri="{FF2B5EF4-FFF2-40B4-BE49-F238E27FC236}">
                  <a16:creationId xmlns:a16="http://schemas.microsoft.com/office/drawing/2014/main" id="{4B02A563-2EDA-4FBB-A3DF-DE289C0A6CC4}"/>
                </a:ext>
              </a:extLst>
            </p:cNvPr>
            <p:cNvCxnSpPr>
              <a:cxnSpLocks/>
            </p:cNvCxnSpPr>
            <p:nvPr/>
          </p:nvCxnSpPr>
          <p:spPr bwMode="auto">
            <a:xfrm>
              <a:off x="9742785" y="3512685"/>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08" name="Straight Connector 407">
              <a:extLst>
                <a:ext uri="{FF2B5EF4-FFF2-40B4-BE49-F238E27FC236}">
                  <a16:creationId xmlns:a16="http://schemas.microsoft.com/office/drawing/2014/main" id="{A90B40FD-EA13-4C45-B051-EB2C945AC32B}"/>
                </a:ext>
              </a:extLst>
            </p:cNvPr>
            <p:cNvCxnSpPr>
              <a:cxnSpLocks/>
            </p:cNvCxnSpPr>
            <p:nvPr/>
          </p:nvCxnSpPr>
          <p:spPr bwMode="auto">
            <a:xfrm>
              <a:off x="9714210" y="3512685"/>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09" name="Straight Connector 408">
              <a:extLst>
                <a:ext uri="{FF2B5EF4-FFF2-40B4-BE49-F238E27FC236}">
                  <a16:creationId xmlns:a16="http://schemas.microsoft.com/office/drawing/2014/main" id="{9EBDAED1-52F5-43AD-9F4A-8B4DF6D2B248}"/>
                </a:ext>
              </a:extLst>
            </p:cNvPr>
            <p:cNvCxnSpPr>
              <a:cxnSpLocks/>
            </p:cNvCxnSpPr>
            <p:nvPr/>
          </p:nvCxnSpPr>
          <p:spPr bwMode="auto">
            <a:xfrm>
              <a:off x="9683254" y="3512685"/>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10" name="Straight Connector 409">
              <a:extLst>
                <a:ext uri="{FF2B5EF4-FFF2-40B4-BE49-F238E27FC236}">
                  <a16:creationId xmlns:a16="http://schemas.microsoft.com/office/drawing/2014/main" id="{96A89D9A-E1EA-414D-8142-A3D0FA9C221D}"/>
                </a:ext>
              </a:extLst>
            </p:cNvPr>
            <p:cNvCxnSpPr>
              <a:cxnSpLocks/>
            </p:cNvCxnSpPr>
            <p:nvPr/>
          </p:nvCxnSpPr>
          <p:spPr bwMode="auto">
            <a:xfrm>
              <a:off x="9659442" y="3512685"/>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11" name="Straight Connector 410">
              <a:extLst>
                <a:ext uri="{FF2B5EF4-FFF2-40B4-BE49-F238E27FC236}">
                  <a16:creationId xmlns:a16="http://schemas.microsoft.com/office/drawing/2014/main" id="{834DA163-AC03-4653-86DC-0652C60E7E5D}"/>
                </a:ext>
              </a:extLst>
            </p:cNvPr>
            <p:cNvCxnSpPr>
              <a:cxnSpLocks/>
            </p:cNvCxnSpPr>
            <p:nvPr/>
          </p:nvCxnSpPr>
          <p:spPr bwMode="auto">
            <a:xfrm>
              <a:off x="9573717" y="3512685"/>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12" name="Straight Connector 411">
              <a:extLst>
                <a:ext uri="{FF2B5EF4-FFF2-40B4-BE49-F238E27FC236}">
                  <a16:creationId xmlns:a16="http://schemas.microsoft.com/office/drawing/2014/main" id="{7DB747C5-C0FC-4E9F-9008-97E4E92F39F6}"/>
                </a:ext>
              </a:extLst>
            </p:cNvPr>
            <p:cNvCxnSpPr>
              <a:cxnSpLocks/>
            </p:cNvCxnSpPr>
            <p:nvPr/>
          </p:nvCxnSpPr>
          <p:spPr bwMode="auto">
            <a:xfrm>
              <a:off x="9535617" y="3512685"/>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13" name="Straight Connector 412">
              <a:extLst>
                <a:ext uri="{FF2B5EF4-FFF2-40B4-BE49-F238E27FC236}">
                  <a16:creationId xmlns:a16="http://schemas.microsoft.com/office/drawing/2014/main" id="{671EDA6A-BC4B-4CB2-A9B8-DEF0DA31C590}"/>
                </a:ext>
              </a:extLst>
            </p:cNvPr>
            <p:cNvCxnSpPr>
              <a:cxnSpLocks/>
            </p:cNvCxnSpPr>
            <p:nvPr/>
          </p:nvCxnSpPr>
          <p:spPr bwMode="auto">
            <a:xfrm>
              <a:off x="9454655" y="3512685"/>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14" name="Straight Connector 413">
              <a:extLst>
                <a:ext uri="{FF2B5EF4-FFF2-40B4-BE49-F238E27FC236}">
                  <a16:creationId xmlns:a16="http://schemas.microsoft.com/office/drawing/2014/main" id="{C1AEB689-6A73-4242-BC25-4CAF2F77EF3F}"/>
                </a:ext>
              </a:extLst>
            </p:cNvPr>
            <p:cNvCxnSpPr>
              <a:cxnSpLocks/>
            </p:cNvCxnSpPr>
            <p:nvPr/>
          </p:nvCxnSpPr>
          <p:spPr bwMode="auto">
            <a:xfrm>
              <a:off x="9433223" y="3512685"/>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15" name="Straight Connector 414">
              <a:extLst>
                <a:ext uri="{FF2B5EF4-FFF2-40B4-BE49-F238E27FC236}">
                  <a16:creationId xmlns:a16="http://schemas.microsoft.com/office/drawing/2014/main" id="{E3207A72-72FE-4D05-B4A5-B6D9CFDF49C0}"/>
                </a:ext>
              </a:extLst>
            </p:cNvPr>
            <p:cNvCxnSpPr>
              <a:cxnSpLocks/>
            </p:cNvCxnSpPr>
            <p:nvPr/>
          </p:nvCxnSpPr>
          <p:spPr bwMode="auto">
            <a:xfrm>
              <a:off x="9378454" y="3512685"/>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16" name="Straight Connector 415">
              <a:extLst>
                <a:ext uri="{FF2B5EF4-FFF2-40B4-BE49-F238E27FC236}">
                  <a16:creationId xmlns:a16="http://schemas.microsoft.com/office/drawing/2014/main" id="{E86A7D67-81E8-4F4F-BD80-78C9ACA0DD9B}"/>
                </a:ext>
              </a:extLst>
            </p:cNvPr>
            <p:cNvCxnSpPr>
              <a:cxnSpLocks/>
            </p:cNvCxnSpPr>
            <p:nvPr/>
          </p:nvCxnSpPr>
          <p:spPr bwMode="auto">
            <a:xfrm>
              <a:off x="9354642" y="3512685"/>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17" name="Straight Connector 416">
              <a:extLst>
                <a:ext uri="{FF2B5EF4-FFF2-40B4-BE49-F238E27FC236}">
                  <a16:creationId xmlns:a16="http://schemas.microsoft.com/office/drawing/2014/main" id="{2FEE60C4-C3AD-4AA9-B47C-278BF4BB3975}"/>
                </a:ext>
              </a:extLst>
            </p:cNvPr>
            <p:cNvCxnSpPr>
              <a:cxnSpLocks/>
            </p:cNvCxnSpPr>
            <p:nvPr/>
          </p:nvCxnSpPr>
          <p:spPr bwMode="auto">
            <a:xfrm>
              <a:off x="9340354" y="3512685"/>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18" name="Straight Connector 417">
              <a:extLst>
                <a:ext uri="{FF2B5EF4-FFF2-40B4-BE49-F238E27FC236}">
                  <a16:creationId xmlns:a16="http://schemas.microsoft.com/office/drawing/2014/main" id="{FD84EA50-2D28-4AB3-90F9-0769808E3B5C}"/>
                </a:ext>
              </a:extLst>
            </p:cNvPr>
            <p:cNvCxnSpPr>
              <a:cxnSpLocks/>
            </p:cNvCxnSpPr>
            <p:nvPr/>
          </p:nvCxnSpPr>
          <p:spPr bwMode="auto">
            <a:xfrm>
              <a:off x="9309397" y="3512685"/>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19" name="Straight Connector 418">
              <a:extLst>
                <a:ext uri="{FF2B5EF4-FFF2-40B4-BE49-F238E27FC236}">
                  <a16:creationId xmlns:a16="http://schemas.microsoft.com/office/drawing/2014/main" id="{9AD297BA-D359-4B8D-BE6D-730477F11637}"/>
                </a:ext>
              </a:extLst>
            </p:cNvPr>
            <p:cNvCxnSpPr>
              <a:cxnSpLocks/>
            </p:cNvCxnSpPr>
            <p:nvPr/>
          </p:nvCxnSpPr>
          <p:spPr bwMode="auto">
            <a:xfrm>
              <a:off x="9264153" y="3512685"/>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20" name="Straight Connector 419">
              <a:extLst>
                <a:ext uri="{FF2B5EF4-FFF2-40B4-BE49-F238E27FC236}">
                  <a16:creationId xmlns:a16="http://schemas.microsoft.com/office/drawing/2014/main" id="{C3C22998-9661-4BB5-9F7F-D2F4194A4DF1}"/>
                </a:ext>
              </a:extLst>
            </p:cNvPr>
            <p:cNvCxnSpPr>
              <a:cxnSpLocks/>
            </p:cNvCxnSpPr>
            <p:nvPr/>
          </p:nvCxnSpPr>
          <p:spPr bwMode="auto">
            <a:xfrm>
              <a:off x="9230816" y="3512685"/>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21" name="Straight Connector 420">
              <a:extLst>
                <a:ext uri="{FF2B5EF4-FFF2-40B4-BE49-F238E27FC236}">
                  <a16:creationId xmlns:a16="http://schemas.microsoft.com/office/drawing/2014/main" id="{4B0D2CE3-6922-47B3-921C-6FB0FFA9F596}"/>
                </a:ext>
              </a:extLst>
            </p:cNvPr>
            <p:cNvCxnSpPr>
              <a:cxnSpLocks/>
            </p:cNvCxnSpPr>
            <p:nvPr/>
          </p:nvCxnSpPr>
          <p:spPr bwMode="auto">
            <a:xfrm>
              <a:off x="9104610" y="3386479"/>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22" name="Straight Connector 421">
              <a:extLst>
                <a:ext uri="{FF2B5EF4-FFF2-40B4-BE49-F238E27FC236}">
                  <a16:creationId xmlns:a16="http://schemas.microsoft.com/office/drawing/2014/main" id="{1442AA39-6BD7-4C8F-AE8B-670F63BDF764}"/>
                </a:ext>
              </a:extLst>
            </p:cNvPr>
            <p:cNvCxnSpPr>
              <a:cxnSpLocks/>
            </p:cNvCxnSpPr>
            <p:nvPr/>
          </p:nvCxnSpPr>
          <p:spPr bwMode="auto">
            <a:xfrm>
              <a:off x="9166523" y="3386479"/>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23" name="Straight Connector 422">
              <a:extLst>
                <a:ext uri="{FF2B5EF4-FFF2-40B4-BE49-F238E27FC236}">
                  <a16:creationId xmlns:a16="http://schemas.microsoft.com/office/drawing/2014/main" id="{AA31DE56-0E83-4EC1-A424-D1A3DA4310D0}"/>
                </a:ext>
              </a:extLst>
            </p:cNvPr>
            <p:cNvCxnSpPr>
              <a:cxnSpLocks/>
            </p:cNvCxnSpPr>
            <p:nvPr/>
          </p:nvCxnSpPr>
          <p:spPr bwMode="auto">
            <a:xfrm>
              <a:off x="9052223" y="3386479"/>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24" name="Straight Connector 423">
              <a:extLst>
                <a:ext uri="{FF2B5EF4-FFF2-40B4-BE49-F238E27FC236}">
                  <a16:creationId xmlns:a16="http://schemas.microsoft.com/office/drawing/2014/main" id="{5D8C4408-0E87-4AAC-9392-56DCF43A0AF6}"/>
                </a:ext>
              </a:extLst>
            </p:cNvPr>
            <p:cNvCxnSpPr>
              <a:cxnSpLocks/>
            </p:cNvCxnSpPr>
            <p:nvPr/>
          </p:nvCxnSpPr>
          <p:spPr bwMode="auto">
            <a:xfrm>
              <a:off x="9028410" y="3386479"/>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25" name="Straight Connector 424">
              <a:extLst>
                <a:ext uri="{FF2B5EF4-FFF2-40B4-BE49-F238E27FC236}">
                  <a16:creationId xmlns:a16="http://schemas.microsoft.com/office/drawing/2014/main" id="{84EF9C22-25A1-4CF5-9D91-5C13C8C54F21}"/>
                </a:ext>
              </a:extLst>
            </p:cNvPr>
            <p:cNvCxnSpPr>
              <a:cxnSpLocks/>
            </p:cNvCxnSpPr>
            <p:nvPr/>
          </p:nvCxnSpPr>
          <p:spPr bwMode="auto">
            <a:xfrm>
              <a:off x="8995072" y="3386479"/>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26" name="Straight Connector 425">
              <a:extLst>
                <a:ext uri="{FF2B5EF4-FFF2-40B4-BE49-F238E27FC236}">
                  <a16:creationId xmlns:a16="http://schemas.microsoft.com/office/drawing/2014/main" id="{4E26A8C8-1D06-4155-8637-312B84810DFD}"/>
                </a:ext>
              </a:extLst>
            </p:cNvPr>
            <p:cNvCxnSpPr>
              <a:cxnSpLocks/>
            </p:cNvCxnSpPr>
            <p:nvPr/>
          </p:nvCxnSpPr>
          <p:spPr bwMode="auto">
            <a:xfrm>
              <a:off x="8942685" y="3386479"/>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27" name="Straight Connector 426">
              <a:extLst>
                <a:ext uri="{FF2B5EF4-FFF2-40B4-BE49-F238E27FC236}">
                  <a16:creationId xmlns:a16="http://schemas.microsoft.com/office/drawing/2014/main" id="{775DF326-6A0E-4FB6-8410-7A9A052C2C85}"/>
                </a:ext>
              </a:extLst>
            </p:cNvPr>
            <p:cNvCxnSpPr>
              <a:cxnSpLocks/>
            </p:cNvCxnSpPr>
            <p:nvPr/>
          </p:nvCxnSpPr>
          <p:spPr bwMode="auto">
            <a:xfrm>
              <a:off x="8904585" y="3386479"/>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28" name="Straight Connector 427">
              <a:extLst>
                <a:ext uri="{FF2B5EF4-FFF2-40B4-BE49-F238E27FC236}">
                  <a16:creationId xmlns:a16="http://schemas.microsoft.com/office/drawing/2014/main" id="{D7CCC69E-56C8-4E77-94C1-F3C59E23322C}"/>
                </a:ext>
              </a:extLst>
            </p:cNvPr>
            <p:cNvCxnSpPr>
              <a:cxnSpLocks/>
            </p:cNvCxnSpPr>
            <p:nvPr/>
          </p:nvCxnSpPr>
          <p:spPr bwMode="auto">
            <a:xfrm>
              <a:off x="8859342" y="3386479"/>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29" name="Straight Connector 428">
              <a:extLst>
                <a:ext uri="{FF2B5EF4-FFF2-40B4-BE49-F238E27FC236}">
                  <a16:creationId xmlns:a16="http://schemas.microsoft.com/office/drawing/2014/main" id="{1463ADE5-CC60-4C61-87D3-886B6336720A}"/>
                </a:ext>
              </a:extLst>
            </p:cNvPr>
            <p:cNvCxnSpPr>
              <a:cxnSpLocks/>
            </p:cNvCxnSpPr>
            <p:nvPr/>
          </p:nvCxnSpPr>
          <p:spPr bwMode="auto">
            <a:xfrm>
              <a:off x="8773617" y="3386479"/>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30" name="Straight Connector 429">
              <a:extLst>
                <a:ext uri="{FF2B5EF4-FFF2-40B4-BE49-F238E27FC236}">
                  <a16:creationId xmlns:a16="http://schemas.microsoft.com/office/drawing/2014/main" id="{521F25A8-01C4-4694-912F-124DF3879755}"/>
                </a:ext>
              </a:extLst>
            </p:cNvPr>
            <p:cNvCxnSpPr>
              <a:cxnSpLocks/>
            </p:cNvCxnSpPr>
            <p:nvPr/>
          </p:nvCxnSpPr>
          <p:spPr bwMode="auto">
            <a:xfrm>
              <a:off x="8745042" y="3386479"/>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31" name="Straight Connector 430">
              <a:extLst>
                <a:ext uri="{FF2B5EF4-FFF2-40B4-BE49-F238E27FC236}">
                  <a16:creationId xmlns:a16="http://schemas.microsoft.com/office/drawing/2014/main" id="{9652141B-A056-4A71-975D-1086088A5B5B}"/>
                </a:ext>
              </a:extLst>
            </p:cNvPr>
            <p:cNvCxnSpPr>
              <a:cxnSpLocks/>
            </p:cNvCxnSpPr>
            <p:nvPr/>
          </p:nvCxnSpPr>
          <p:spPr bwMode="auto">
            <a:xfrm>
              <a:off x="8723610" y="3386479"/>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32" name="Straight Connector 431">
              <a:extLst>
                <a:ext uri="{FF2B5EF4-FFF2-40B4-BE49-F238E27FC236}">
                  <a16:creationId xmlns:a16="http://schemas.microsoft.com/office/drawing/2014/main" id="{B8355F64-B97E-44BD-BC04-E65E888F6289}"/>
                </a:ext>
              </a:extLst>
            </p:cNvPr>
            <p:cNvCxnSpPr>
              <a:cxnSpLocks/>
            </p:cNvCxnSpPr>
            <p:nvPr/>
          </p:nvCxnSpPr>
          <p:spPr bwMode="auto">
            <a:xfrm>
              <a:off x="8649791" y="3279323"/>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33" name="Straight Connector 432">
              <a:extLst>
                <a:ext uri="{FF2B5EF4-FFF2-40B4-BE49-F238E27FC236}">
                  <a16:creationId xmlns:a16="http://schemas.microsoft.com/office/drawing/2014/main" id="{BAC77007-69DC-4B41-96F5-12D9A2E3AB82}"/>
                </a:ext>
              </a:extLst>
            </p:cNvPr>
            <p:cNvCxnSpPr>
              <a:cxnSpLocks/>
            </p:cNvCxnSpPr>
            <p:nvPr/>
          </p:nvCxnSpPr>
          <p:spPr bwMode="auto">
            <a:xfrm>
              <a:off x="8611691" y="3279323"/>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34" name="Straight Connector 433">
              <a:extLst>
                <a:ext uri="{FF2B5EF4-FFF2-40B4-BE49-F238E27FC236}">
                  <a16:creationId xmlns:a16="http://schemas.microsoft.com/office/drawing/2014/main" id="{BB688E0A-BB7C-4AD9-9905-FBAA80E7977B}"/>
                </a:ext>
              </a:extLst>
            </p:cNvPr>
            <p:cNvCxnSpPr>
              <a:cxnSpLocks/>
            </p:cNvCxnSpPr>
            <p:nvPr/>
          </p:nvCxnSpPr>
          <p:spPr bwMode="auto">
            <a:xfrm>
              <a:off x="8485485" y="3074536"/>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35" name="Straight Connector 434">
              <a:extLst>
                <a:ext uri="{FF2B5EF4-FFF2-40B4-BE49-F238E27FC236}">
                  <a16:creationId xmlns:a16="http://schemas.microsoft.com/office/drawing/2014/main" id="{E1297314-EE62-4575-B2E4-E72297A98A27}"/>
                </a:ext>
              </a:extLst>
            </p:cNvPr>
            <p:cNvCxnSpPr>
              <a:cxnSpLocks/>
            </p:cNvCxnSpPr>
            <p:nvPr/>
          </p:nvCxnSpPr>
          <p:spPr bwMode="auto">
            <a:xfrm>
              <a:off x="8514060" y="3074536"/>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36" name="Straight Connector 435">
              <a:extLst>
                <a:ext uri="{FF2B5EF4-FFF2-40B4-BE49-F238E27FC236}">
                  <a16:creationId xmlns:a16="http://schemas.microsoft.com/office/drawing/2014/main" id="{36BF09F8-355E-423D-ACDC-772F69CE2CE2}"/>
                </a:ext>
              </a:extLst>
            </p:cNvPr>
            <p:cNvCxnSpPr>
              <a:cxnSpLocks/>
            </p:cNvCxnSpPr>
            <p:nvPr/>
          </p:nvCxnSpPr>
          <p:spPr bwMode="auto">
            <a:xfrm>
              <a:off x="8428335" y="3074536"/>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37" name="Straight Connector 436">
              <a:extLst>
                <a:ext uri="{FF2B5EF4-FFF2-40B4-BE49-F238E27FC236}">
                  <a16:creationId xmlns:a16="http://schemas.microsoft.com/office/drawing/2014/main" id="{809A2B76-CF15-4C09-A2BB-329EB2944D18}"/>
                </a:ext>
              </a:extLst>
            </p:cNvPr>
            <p:cNvCxnSpPr>
              <a:cxnSpLocks/>
            </p:cNvCxnSpPr>
            <p:nvPr/>
          </p:nvCxnSpPr>
          <p:spPr bwMode="auto">
            <a:xfrm>
              <a:off x="8399760" y="3074536"/>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38" name="Straight Connector 437">
              <a:extLst>
                <a:ext uri="{FF2B5EF4-FFF2-40B4-BE49-F238E27FC236}">
                  <a16:creationId xmlns:a16="http://schemas.microsoft.com/office/drawing/2014/main" id="{46146D93-51DE-4ACB-A963-35EDF6A7C443}"/>
                </a:ext>
              </a:extLst>
            </p:cNvPr>
            <p:cNvCxnSpPr>
              <a:cxnSpLocks/>
            </p:cNvCxnSpPr>
            <p:nvPr/>
          </p:nvCxnSpPr>
          <p:spPr bwMode="auto">
            <a:xfrm>
              <a:off x="8375947" y="3074536"/>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39" name="Straight Connector 438">
              <a:extLst>
                <a:ext uri="{FF2B5EF4-FFF2-40B4-BE49-F238E27FC236}">
                  <a16:creationId xmlns:a16="http://schemas.microsoft.com/office/drawing/2014/main" id="{BCC3EBEA-4435-4FAD-897A-457AF114ABA0}"/>
                </a:ext>
              </a:extLst>
            </p:cNvPr>
            <p:cNvCxnSpPr>
              <a:cxnSpLocks/>
            </p:cNvCxnSpPr>
            <p:nvPr/>
          </p:nvCxnSpPr>
          <p:spPr bwMode="auto">
            <a:xfrm>
              <a:off x="8352134" y="3074536"/>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40" name="Straight Connector 439">
              <a:extLst>
                <a:ext uri="{FF2B5EF4-FFF2-40B4-BE49-F238E27FC236}">
                  <a16:creationId xmlns:a16="http://schemas.microsoft.com/office/drawing/2014/main" id="{F50A0ACE-A8FA-43A6-A9D6-29687C4DFD99}"/>
                </a:ext>
              </a:extLst>
            </p:cNvPr>
            <p:cNvCxnSpPr>
              <a:cxnSpLocks/>
            </p:cNvCxnSpPr>
            <p:nvPr/>
          </p:nvCxnSpPr>
          <p:spPr bwMode="auto">
            <a:xfrm>
              <a:off x="8309271" y="3074536"/>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41" name="Straight Connector 440">
              <a:extLst>
                <a:ext uri="{FF2B5EF4-FFF2-40B4-BE49-F238E27FC236}">
                  <a16:creationId xmlns:a16="http://schemas.microsoft.com/office/drawing/2014/main" id="{D3ACD2AE-9D78-46BA-86B1-B348F0EC39EA}"/>
                </a:ext>
              </a:extLst>
            </p:cNvPr>
            <p:cNvCxnSpPr>
              <a:cxnSpLocks/>
            </p:cNvCxnSpPr>
            <p:nvPr/>
          </p:nvCxnSpPr>
          <p:spPr bwMode="auto">
            <a:xfrm>
              <a:off x="8283077" y="3074536"/>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42" name="Straight Connector 441">
              <a:extLst>
                <a:ext uri="{FF2B5EF4-FFF2-40B4-BE49-F238E27FC236}">
                  <a16:creationId xmlns:a16="http://schemas.microsoft.com/office/drawing/2014/main" id="{107F9BB0-CF8D-42CE-B64A-1857B35DBDFE}"/>
                </a:ext>
              </a:extLst>
            </p:cNvPr>
            <p:cNvCxnSpPr>
              <a:cxnSpLocks/>
            </p:cNvCxnSpPr>
            <p:nvPr/>
          </p:nvCxnSpPr>
          <p:spPr bwMode="auto">
            <a:xfrm>
              <a:off x="8202115" y="2984049"/>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43" name="Straight Connector 442">
              <a:extLst>
                <a:ext uri="{FF2B5EF4-FFF2-40B4-BE49-F238E27FC236}">
                  <a16:creationId xmlns:a16="http://schemas.microsoft.com/office/drawing/2014/main" id="{BEE21EC0-643E-4020-A954-2BB2F3246322}"/>
                </a:ext>
              </a:extLst>
            </p:cNvPr>
            <p:cNvCxnSpPr>
              <a:cxnSpLocks/>
            </p:cNvCxnSpPr>
            <p:nvPr/>
          </p:nvCxnSpPr>
          <p:spPr bwMode="auto">
            <a:xfrm>
              <a:off x="8175921" y="2984049"/>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44" name="Straight Connector 443">
              <a:extLst>
                <a:ext uri="{FF2B5EF4-FFF2-40B4-BE49-F238E27FC236}">
                  <a16:creationId xmlns:a16="http://schemas.microsoft.com/office/drawing/2014/main" id="{69926D77-CA49-43F1-984E-354F99E8DFB1}"/>
                </a:ext>
              </a:extLst>
            </p:cNvPr>
            <p:cNvCxnSpPr>
              <a:cxnSpLocks/>
            </p:cNvCxnSpPr>
            <p:nvPr/>
          </p:nvCxnSpPr>
          <p:spPr bwMode="auto">
            <a:xfrm>
              <a:off x="8128296" y="2903086"/>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45" name="Straight Connector 444">
              <a:extLst>
                <a:ext uri="{FF2B5EF4-FFF2-40B4-BE49-F238E27FC236}">
                  <a16:creationId xmlns:a16="http://schemas.microsoft.com/office/drawing/2014/main" id="{F8CFE2F9-0F57-497D-BF06-65E0CCC22F3E}"/>
                </a:ext>
              </a:extLst>
            </p:cNvPr>
            <p:cNvCxnSpPr>
              <a:cxnSpLocks/>
            </p:cNvCxnSpPr>
            <p:nvPr/>
          </p:nvCxnSpPr>
          <p:spPr bwMode="auto">
            <a:xfrm>
              <a:off x="8061621" y="2736399"/>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46" name="Straight Connector 445">
              <a:extLst>
                <a:ext uri="{FF2B5EF4-FFF2-40B4-BE49-F238E27FC236}">
                  <a16:creationId xmlns:a16="http://schemas.microsoft.com/office/drawing/2014/main" id="{75BD0DE9-ADC4-484F-B02F-EED08E5E18A6}"/>
                </a:ext>
              </a:extLst>
            </p:cNvPr>
            <p:cNvCxnSpPr>
              <a:cxnSpLocks/>
            </p:cNvCxnSpPr>
            <p:nvPr/>
          </p:nvCxnSpPr>
          <p:spPr bwMode="auto">
            <a:xfrm>
              <a:off x="8056858" y="2736399"/>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47" name="Straight Connector 446">
              <a:extLst>
                <a:ext uri="{FF2B5EF4-FFF2-40B4-BE49-F238E27FC236}">
                  <a16:creationId xmlns:a16="http://schemas.microsoft.com/office/drawing/2014/main" id="{8958EE7A-AEB1-4DD2-822E-825177CA82F1}"/>
                </a:ext>
              </a:extLst>
            </p:cNvPr>
            <p:cNvCxnSpPr>
              <a:cxnSpLocks/>
            </p:cNvCxnSpPr>
            <p:nvPr/>
          </p:nvCxnSpPr>
          <p:spPr bwMode="auto">
            <a:xfrm>
              <a:off x="8028283" y="2736399"/>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48" name="Straight Connector 447">
              <a:extLst>
                <a:ext uri="{FF2B5EF4-FFF2-40B4-BE49-F238E27FC236}">
                  <a16:creationId xmlns:a16="http://schemas.microsoft.com/office/drawing/2014/main" id="{D0C0DA05-487C-4C75-8DEC-C7AAC13A7CAB}"/>
                </a:ext>
              </a:extLst>
            </p:cNvPr>
            <p:cNvCxnSpPr>
              <a:cxnSpLocks/>
            </p:cNvCxnSpPr>
            <p:nvPr/>
          </p:nvCxnSpPr>
          <p:spPr bwMode="auto">
            <a:xfrm>
              <a:off x="8021139" y="2736399"/>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49" name="Straight Connector 448">
              <a:extLst>
                <a:ext uri="{FF2B5EF4-FFF2-40B4-BE49-F238E27FC236}">
                  <a16:creationId xmlns:a16="http://schemas.microsoft.com/office/drawing/2014/main" id="{F4EB18F9-35D9-4B4F-8230-9BB1B2895D8B}"/>
                </a:ext>
              </a:extLst>
            </p:cNvPr>
            <p:cNvCxnSpPr>
              <a:cxnSpLocks/>
            </p:cNvCxnSpPr>
            <p:nvPr/>
          </p:nvCxnSpPr>
          <p:spPr bwMode="auto">
            <a:xfrm>
              <a:off x="7994945" y="2736399"/>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50" name="Straight Connector 449">
              <a:extLst>
                <a:ext uri="{FF2B5EF4-FFF2-40B4-BE49-F238E27FC236}">
                  <a16:creationId xmlns:a16="http://schemas.microsoft.com/office/drawing/2014/main" id="{570C3941-AFC8-4C31-ABB4-3F6C735F8A86}"/>
                </a:ext>
              </a:extLst>
            </p:cNvPr>
            <p:cNvCxnSpPr>
              <a:cxnSpLocks/>
            </p:cNvCxnSpPr>
            <p:nvPr/>
          </p:nvCxnSpPr>
          <p:spPr bwMode="auto">
            <a:xfrm>
              <a:off x="7978277" y="2736399"/>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51" name="Straight Connector 450">
              <a:extLst>
                <a:ext uri="{FF2B5EF4-FFF2-40B4-BE49-F238E27FC236}">
                  <a16:creationId xmlns:a16="http://schemas.microsoft.com/office/drawing/2014/main" id="{DC8ED796-6314-4D97-A290-5584055102E0}"/>
                </a:ext>
              </a:extLst>
            </p:cNvPr>
            <p:cNvCxnSpPr>
              <a:cxnSpLocks/>
            </p:cNvCxnSpPr>
            <p:nvPr/>
          </p:nvCxnSpPr>
          <p:spPr bwMode="auto">
            <a:xfrm>
              <a:off x="7949702" y="2583999"/>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52" name="Straight Connector 451">
              <a:extLst>
                <a:ext uri="{FF2B5EF4-FFF2-40B4-BE49-F238E27FC236}">
                  <a16:creationId xmlns:a16="http://schemas.microsoft.com/office/drawing/2014/main" id="{B394A002-4BD2-4B7D-9932-4A8B3F7127A6}"/>
                </a:ext>
              </a:extLst>
            </p:cNvPr>
            <p:cNvCxnSpPr>
              <a:cxnSpLocks/>
            </p:cNvCxnSpPr>
            <p:nvPr/>
          </p:nvCxnSpPr>
          <p:spPr bwMode="auto">
            <a:xfrm>
              <a:off x="7925890" y="2583999"/>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53" name="Straight Connector 452">
              <a:extLst>
                <a:ext uri="{FF2B5EF4-FFF2-40B4-BE49-F238E27FC236}">
                  <a16:creationId xmlns:a16="http://schemas.microsoft.com/office/drawing/2014/main" id="{6D3C20C0-4DBB-45EA-82C4-15FE561067A6}"/>
                </a:ext>
              </a:extLst>
            </p:cNvPr>
            <p:cNvCxnSpPr>
              <a:cxnSpLocks/>
            </p:cNvCxnSpPr>
            <p:nvPr/>
          </p:nvCxnSpPr>
          <p:spPr bwMode="auto">
            <a:xfrm>
              <a:off x="7892553" y="2583999"/>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54" name="Straight Connector 453">
              <a:extLst>
                <a:ext uri="{FF2B5EF4-FFF2-40B4-BE49-F238E27FC236}">
                  <a16:creationId xmlns:a16="http://schemas.microsoft.com/office/drawing/2014/main" id="{82535308-770E-4F0E-A054-B1FB2F532804}"/>
                </a:ext>
              </a:extLst>
            </p:cNvPr>
            <p:cNvCxnSpPr>
              <a:cxnSpLocks/>
            </p:cNvCxnSpPr>
            <p:nvPr/>
          </p:nvCxnSpPr>
          <p:spPr bwMode="auto">
            <a:xfrm>
              <a:off x="7873503" y="2583999"/>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55" name="Straight Connector 454">
              <a:extLst>
                <a:ext uri="{FF2B5EF4-FFF2-40B4-BE49-F238E27FC236}">
                  <a16:creationId xmlns:a16="http://schemas.microsoft.com/office/drawing/2014/main" id="{6692A491-A8D6-426F-981D-94314E3930DA}"/>
                </a:ext>
              </a:extLst>
            </p:cNvPr>
            <p:cNvCxnSpPr>
              <a:cxnSpLocks/>
            </p:cNvCxnSpPr>
            <p:nvPr/>
          </p:nvCxnSpPr>
          <p:spPr bwMode="auto">
            <a:xfrm>
              <a:off x="7842546" y="2583999"/>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56" name="Straight Connector 455">
              <a:extLst>
                <a:ext uri="{FF2B5EF4-FFF2-40B4-BE49-F238E27FC236}">
                  <a16:creationId xmlns:a16="http://schemas.microsoft.com/office/drawing/2014/main" id="{F3C44D6D-264B-4C44-A350-DD4646F72E03}"/>
                </a:ext>
              </a:extLst>
            </p:cNvPr>
            <p:cNvCxnSpPr>
              <a:cxnSpLocks/>
            </p:cNvCxnSpPr>
            <p:nvPr/>
          </p:nvCxnSpPr>
          <p:spPr bwMode="auto">
            <a:xfrm>
              <a:off x="7818733" y="2583999"/>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57" name="Straight Connector 456">
              <a:extLst>
                <a:ext uri="{FF2B5EF4-FFF2-40B4-BE49-F238E27FC236}">
                  <a16:creationId xmlns:a16="http://schemas.microsoft.com/office/drawing/2014/main" id="{B59C36DD-EB78-4C74-9CA7-463227D3CA31}"/>
                </a:ext>
              </a:extLst>
            </p:cNvPr>
            <p:cNvCxnSpPr>
              <a:cxnSpLocks/>
            </p:cNvCxnSpPr>
            <p:nvPr/>
          </p:nvCxnSpPr>
          <p:spPr bwMode="auto">
            <a:xfrm>
              <a:off x="7799683" y="2583999"/>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58" name="Straight Connector 457">
              <a:extLst>
                <a:ext uri="{FF2B5EF4-FFF2-40B4-BE49-F238E27FC236}">
                  <a16:creationId xmlns:a16="http://schemas.microsoft.com/office/drawing/2014/main" id="{72AAC408-B6F8-4883-97F5-A6D331A43411}"/>
                </a:ext>
              </a:extLst>
            </p:cNvPr>
            <p:cNvCxnSpPr>
              <a:cxnSpLocks/>
            </p:cNvCxnSpPr>
            <p:nvPr/>
          </p:nvCxnSpPr>
          <p:spPr bwMode="auto">
            <a:xfrm>
              <a:off x="7761583" y="2583999"/>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59" name="Straight Connector 458">
              <a:extLst>
                <a:ext uri="{FF2B5EF4-FFF2-40B4-BE49-F238E27FC236}">
                  <a16:creationId xmlns:a16="http://schemas.microsoft.com/office/drawing/2014/main" id="{02DEE684-2D9B-4FEF-BF4E-E395A25A33C1}"/>
                </a:ext>
              </a:extLst>
            </p:cNvPr>
            <p:cNvCxnSpPr>
              <a:cxnSpLocks/>
            </p:cNvCxnSpPr>
            <p:nvPr/>
          </p:nvCxnSpPr>
          <p:spPr bwMode="auto">
            <a:xfrm>
              <a:off x="7730627" y="2583999"/>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60" name="Straight Connector 459">
              <a:extLst>
                <a:ext uri="{FF2B5EF4-FFF2-40B4-BE49-F238E27FC236}">
                  <a16:creationId xmlns:a16="http://schemas.microsoft.com/office/drawing/2014/main" id="{1E3A5D29-2402-47F3-800B-279AB266BD3B}"/>
                </a:ext>
              </a:extLst>
            </p:cNvPr>
            <p:cNvCxnSpPr>
              <a:cxnSpLocks/>
            </p:cNvCxnSpPr>
            <p:nvPr/>
          </p:nvCxnSpPr>
          <p:spPr bwMode="auto">
            <a:xfrm>
              <a:off x="7683002" y="2583999"/>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61" name="Straight Connector 460">
              <a:extLst>
                <a:ext uri="{FF2B5EF4-FFF2-40B4-BE49-F238E27FC236}">
                  <a16:creationId xmlns:a16="http://schemas.microsoft.com/office/drawing/2014/main" id="{5778FC24-91E1-439B-895A-4917C438D210}"/>
                </a:ext>
              </a:extLst>
            </p:cNvPr>
            <p:cNvCxnSpPr>
              <a:cxnSpLocks/>
            </p:cNvCxnSpPr>
            <p:nvPr/>
          </p:nvCxnSpPr>
          <p:spPr bwMode="auto">
            <a:xfrm>
              <a:off x="7644902" y="2583999"/>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62" name="Straight Connector 461">
              <a:extLst>
                <a:ext uri="{FF2B5EF4-FFF2-40B4-BE49-F238E27FC236}">
                  <a16:creationId xmlns:a16="http://schemas.microsoft.com/office/drawing/2014/main" id="{32EF5582-81F9-44B4-AE59-1F16E52E8B7E}"/>
                </a:ext>
              </a:extLst>
            </p:cNvPr>
            <p:cNvCxnSpPr>
              <a:cxnSpLocks/>
            </p:cNvCxnSpPr>
            <p:nvPr/>
          </p:nvCxnSpPr>
          <p:spPr bwMode="auto">
            <a:xfrm>
              <a:off x="7632996" y="2583999"/>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63" name="Straight Connector 462">
              <a:extLst>
                <a:ext uri="{FF2B5EF4-FFF2-40B4-BE49-F238E27FC236}">
                  <a16:creationId xmlns:a16="http://schemas.microsoft.com/office/drawing/2014/main" id="{C9E232A0-9036-418A-880D-50FD04BA8C66}"/>
                </a:ext>
              </a:extLst>
            </p:cNvPr>
            <p:cNvCxnSpPr>
              <a:cxnSpLocks/>
            </p:cNvCxnSpPr>
            <p:nvPr/>
          </p:nvCxnSpPr>
          <p:spPr bwMode="auto">
            <a:xfrm>
              <a:off x="7599659" y="2522086"/>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64" name="Straight Connector 463">
              <a:extLst>
                <a:ext uri="{FF2B5EF4-FFF2-40B4-BE49-F238E27FC236}">
                  <a16:creationId xmlns:a16="http://schemas.microsoft.com/office/drawing/2014/main" id="{BEB6F272-462D-47BF-9AEA-3228549242E4}"/>
                </a:ext>
              </a:extLst>
            </p:cNvPr>
            <p:cNvCxnSpPr>
              <a:cxnSpLocks/>
            </p:cNvCxnSpPr>
            <p:nvPr/>
          </p:nvCxnSpPr>
          <p:spPr bwMode="auto">
            <a:xfrm>
              <a:off x="7571084" y="2522086"/>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65" name="Straight Connector 464">
              <a:extLst>
                <a:ext uri="{FF2B5EF4-FFF2-40B4-BE49-F238E27FC236}">
                  <a16:creationId xmlns:a16="http://schemas.microsoft.com/office/drawing/2014/main" id="{DF01B3D0-71D0-48BB-BAD4-675DD70FD687}"/>
                </a:ext>
              </a:extLst>
            </p:cNvPr>
            <p:cNvCxnSpPr>
              <a:cxnSpLocks/>
            </p:cNvCxnSpPr>
            <p:nvPr/>
          </p:nvCxnSpPr>
          <p:spPr bwMode="auto">
            <a:xfrm>
              <a:off x="7561559" y="2522086"/>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66" name="Straight Connector 465">
              <a:extLst>
                <a:ext uri="{FF2B5EF4-FFF2-40B4-BE49-F238E27FC236}">
                  <a16:creationId xmlns:a16="http://schemas.microsoft.com/office/drawing/2014/main" id="{DD6BF31C-46D5-4CC0-B082-2A7317A5F317}"/>
                </a:ext>
              </a:extLst>
            </p:cNvPr>
            <p:cNvCxnSpPr>
              <a:cxnSpLocks/>
            </p:cNvCxnSpPr>
            <p:nvPr/>
          </p:nvCxnSpPr>
          <p:spPr bwMode="auto">
            <a:xfrm>
              <a:off x="7521078" y="2522086"/>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67" name="Straight Connector 466">
              <a:extLst>
                <a:ext uri="{FF2B5EF4-FFF2-40B4-BE49-F238E27FC236}">
                  <a16:creationId xmlns:a16="http://schemas.microsoft.com/office/drawing/2014/main" id="{56170998-DC38-4BD9-94AB-6CC5F8D1A6BE}"/>
                </a:ext>
              </a:extLst>
            </p:cNvPr>
            <p:cNvCxnSpPr>
              <a:cxnSpLocks/>
            </p:cNvCxnSpPr>
            <p:nvPr/>
          </p:nvCxnSpPr>
          <p:spPr bwMode="auto">
            <a:xfrm>
              <a:off x="7478216" y="2457793"/>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68" name="Straight Connector 467">
              <a:extLst>
                <a:ext uri="{FF2B5EF4-FFF2-40B4-BE49-F238E27FC236}">
                  <a16:creationId xmlns:a16="http://schemas.microsoft.com/office/drawing/2014/main" id="{CB0463D0-5281-4C13-ABCF-B7A219D8E307}"/>
                </a:ext>
              </a:extLst>
            </p:cNvPr>
            <p:cNvCxnSpPr>
              <a:cxnSpLocks/>
            </p:cNvCxnSpPr>
            <p:nvPr/>
          </p:nvCxnSpPr>
          <p:spPr bwMode="auto">
            <a:xfrm>
              <a:off x="7449641" y="2457793"/>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69" name="Straight Connector 468">
              <a:extLst>
                <a:ext uri="{FF2B5EF4-FFF2-40B4-BE49-F238E27FC236}">
                  <a16:creationId xmlns:a16="http://schemas.microsoft.com/office/drawing/2014/main" id="{CEE88970-5C7E-4DD4-BE6A-E3EA486735C2}"/>
                </a:ext>
              </a:extLst>
            </p:cNvPr>
            <p:cNvCxnSpPr>
              <a:cxnSpLocks/>
            </p:cNvCxnSpPr>
            <p:nvPr/>
          </p:nvCxnSpPr>
          <p:spPr bwMode="auto">
            <a:xfrm>
              <a:off x="7406778" y="2467318"/>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70" name="Straight Connector 469">
              <a:extLst>
                <a:ext uri="{FF2B5EF4-FFF2-40B4-BE49-F238E27FC236}">
                  <a16:creationId xmlns:a16="http://schemas.microsoft.com/office/drawing/2014/main" id="{757FD8EE-D733-4DAB-9C10-CA341BB68E08}"/>
                </a:ext>
              </a:extLst>
            </p:cNvPr>
            <p:cNvCxnSpPr>
              <a:cxnSpLocks/>
            </p:cNvCxnSpPr>
            <p:nvPr/>
          </p:nvCxnSpPr>
          <p:spPr bwMode="auto">
            <a:xfrm>
              <a:off x="7375822" y="2343493"/>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71" name="Straight Connector 470">
              <a:extLst>
                <a:ext uri="{FF2B5EF4-FFF2-40B4-BE49-F238E27FC236}">
                  <a16:creationId xmlns:a16="http://schemas.microsoft.com/office/drawing/2014/main" id="{7EC2E3E3-C215-45FA-B2D8-B820C971DD0A}"/>
                </a:ext>
              </a:extLst>
            </p:cNvPr>
            <p:cNvCxnSpPr>
              <a:cxnSpLocks/>
            </p:cNvCxnSpPr>
            <p:nvPr/>
          </p:nvCxnSpPr>
          <p:spPr bwMode="auto">
            <a:xfrm>
              <a:off x="7216278" y="2343493"/>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72" name="Straight Connector 471">
              <a:extLst>
                <a:ext uri="{FF2B5EF4-FFF2-40B4-BE49-F238E27FC236}">
                  <a16:creationId xmlns:a16="http://schemas.microsoft.com/office/drawing/2014/main" id="{376519E0-7B86-49F7-8AA7-2DC2EC89D33A}"/>
                </a:ext>
              </a:extLst>
            </p:cNvPr>
            <p:cNvCxnSpPr>
              <a:cxnSpLocks/>
            </p:cNvCxnSpPr>
            <p:nvPr/>
          </p:nvCxnSpPr>
          <p:spPr bwMode="auto">
            <a:xfrm rot="5400000">
              <a:off x="7513935" y="2462832"/>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73" name="Straight Connector 472">
              <a:extLst>
                <a:ext uri="{FF2B5EF4-FFF2-40B4-BE49-F238E27FC236}">
                  <a16:creationId xmlns:a16="http://schemas.microsoft.com/office/drawing/2014/main" id="{F9EF30B1-B027-4155-8097-01F456159AFC}"/>
                </a:ext>
              </a:extLst>
            </p:cNvPr>
            <p:cNvCxnSpPr>
              <a:cxnSpLocks/>
            </p:cNvCxnSpPr>
            <p:nvPr/>
          </p:nvCxnSpPr>
          <p:spPr bwMode="auto">
            <a:xfrm rot="5400000">
              <a:off x="7385347" y="2348532"/>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74" name="Straight Connector 473">
              <a:extLst>
                <a:ext uri="{FF2B5EF4-FFF2-40B4-BE49-F238E27FC236}">
                  <a16:creationId xmlns:a16="http://schemas.microsoft.com/office/drawing/2014/main" id="{B1474607-308F-45F5-8446-02B3C2E54B86}"/>
                </a:ext>
              </a:extLst>
            </p:cNvPr>
            <p:cNvCxnSpPr>
              <a:cxnSpLocks/>
            </p:cNvCxnSpPr>
            <p:nvPr/>
          </p:nvCxnSpPr>
          <p:spPr bwMode="auto">
            <a:xfrm rot="5400000">
              <a:off x="7394872" y="2460451"/>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75" name="Straight Connector 474">
              <a:extLst>
                <a:ext uri="{FF2B5EF4-FFF2-40B4-BE49-F238E27FC236}">
                  <a16:creationId xmlns:a16="http://schemas.microsoft.com/office/drawing/2014/main" id="{7E16FF75-2C41-435D-8D48-2FEEF320A403}"/>
                </a:ext>
              </a:extLst>
            </p:cNvPr>
            <p:cNvCxnSpPr>
              <a:cxnSpLocks/>
            </p:cNvCxnSpPr>
            <p:nvPr/>
          </p:nvCxnSpPr>
          <p:spPr bwMode="auto">
            <a:xfrm rot="5400000">
              <a:off x="7513934" y="2527126"/>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76" name="Straight Connector 475">
              <a:extLst>
                <a:ext uri="{FF2B5EF4-FFF2-40B4-BE49-F238E27FC236}">
                  <a16:creationId xmlns:a16="http://schemas.microsoft.com/office/drawing/2014/main" id="{EF2E7B26-6485-4FB1-B8C1-7BB57FA30946}"/>
                </a:ext>
              </a:extLst>
            </p:cNvPr>
            <p:cNvCxnSpPr>
              <a:cxnSpLocks/>
            </p:cNvCxnSpPr>
            <p:nvPr/>
          </p:nvCxnSpPr>
          <p:spPr bwMode="auto">
            <a:xfrm rot="5400000">
              <a:off x="7625853" y="2584276"/>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77" name="Straight Connector 476">
              <a:extLst>
                <a:ext uri="{FF2B5EF4-FFF2-40B4-BE49-F238E27FC236}">
                  <a16:creationId xmlns:a16="http://schemas.microsoft.com/office/drawing/2014/main" id="{4BF57823-F060-40AF-9612-E22AFD187398}"/>
                </a:ext>
              </a:extLst>
            </p:cNvPr>
            <p:cNvCxnSpPr>
              <a:cxnSpLocks/>
            </p:cNvCxnSpPr>
            <p:nvPr/>
          </p:nvCxnSpPr>
          <p:spPr bwMode="auto">
            <a:xfrm rot="5400000">
              <a:off x="7983041" y="2746201"/>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78" name="Straight Connector 477">
              <a:extLst>
                <a:ext uri="{FF2B5EF4-FFF2-40B4-BE49-F238E27FC236}">
                  <a16:creationId xmlns:a16="http://schemas.microsoft.com/office/drawing/2014/main" id="{BF35EA13-9A5A-4768-A1D1-646F9720A3A9}"/>
                </a:ext>
              </a:extLst>
            </p:cNvPr>
            <p:cNvCxnSpPr>
              <a:cxnSpLocks/>
            </p:cNvCxnSpPr>
            <p:nvPr/>
          </p:nvCxnSpPr>
          <p:spPr bwMode="auto">
            <a:xfrm rot="5400000">
              <a:off x="8173541" y="2991470"/>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79" name="Straight Connector 478">
              <a:extLst>
                <a:ext uri="{FF2B5EF4-FFF2-40B4-BE49-F238E27FC236}">
                  <a16:creationId xmlns:a16="http://schemas.microsoft.com/office/drawing/2014/main" id="{880D288B-CA77-49FF-B8EB-0CC8F29CDE5E}"/>
                </a:ext>
              </a:extLst>
            </p:cNvPr>
            <p:cNvCxnSpPr>
              <a:cxnSpLocks/>
            </p:cNvCxnSpPr>
            <p:nvPr/>
          </p:nvCxnSpPr>
          <p:spPr bwMode="auto">
            <a:xfrm rot="5400000">
              <a:off x="8571210" y="3184351"/>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80" name="Straight Connector 479">
              <a:extLst>
                <a:ext uri="{FF2B5EF4-FFF2-40B4-BE49-F238E27FC236}">
                  <a16:creationId xmlns:a16="http://schemas.microsoft.com/office/drawing/2014/main" id="{71F247B4-7EE8-4580-96BE-BF2C8252A2E4}"/>
                </a:ext>
              </a:extLst>
            </p:cNvPr>
            <p:cNvCxnSpPr>
              <a:cxnSpLocks/>
            </p:cNvCxnSpPr>
            <p:nvPr/>
          </p:nvCxnSpPr>
          <p:spPr bwMode="auto">
            <a:xfrm rot="5400000">
              <a:off x="9171285" y="3386757"/>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81" name="Straight Connector 480">
              <a:extLst>
                <a:ext uri="{FF2B5EF4-FFF2-40B4-BE49-F238E27FC236}">
                  <a16:creationId xmlns:a16="http://schemas.microsoft.com/office/drawing/2014/main" id="{8F8BEEF3-A616-414E-B4F1-47BE9923DD16}"/>
                </a:ext>
              </a:extLst>
            </p:cNvPr>
            <p:cNvCxnSpPr>
              <a:cxnSpLocks/>
            </p:cNvCxnSpPr>
            <p:nvPr/>
          </p:nvCxnSpPr>
          <p:spPr bwMode="auto">
            <a:xfrm rot="5400000">
              <a:off x="10026153" y="3522488"/>
              <a:ext cx="0" cy="67752"/>
            </a:xfrm>
            <a:prstGeom prst="line">
              <a:avLst/>
            </a:prstGeom>
            <a:noFill/>
            <a:ln w="12700" cap="flat" cmpd="sng" algn="ctr">
              <a:solidFill>
                <a:schemeClr val="accent6"/>
              </a:solidFill>
              <a:prstDash val="solid"/>
              <a:round/>
              <a:headEnd type="none" w="med" len="med"/>
              <a:tailEnd type="none" w="med" len="med"/>
            </a:ln>
            <a:effectLst/>
          </p:spPr>
        </p:cxnSp>
        <p:cxnSp>
          <p:nvCxnSpPr>
            <p:cNvPr id="482" name="Straight Connector 481">
              <a:extLst>
                <a:ext uri="{FF2B5EF4-FFF2-40B4-BE49-F238E27FC236}">
                  <a16:creationId xmlns:a16="http://schemas.microsoft.com/office/drawing/2014/main" id="{863D848F-D990-482D-A857-1D7457F5E841}"/>
                </a:ext>
              </a:extLst>
            </p:cNvPr>
            <p:cNvCxnSpPr>
              <a:cxnSpLocks/>
            </p:cNvCxnSpPr>
            <p:nvPr/>
          </p:nvCxnSpPr>
          <p:spPr bwMode="auto">
            <a:xfrm rot="5400000">
              <a:off x="10576223" y="3770139"/>
              <a:ext cx="0" cy="67752"/>
            </a:xfrm>
            <a:prstGeom prst="line">
              <a:avLst/>
            </a:prstGeom>
            <a:noFill/>
            <a:ln w="12700" cap="flat" cmpd="sng" algn="ctr">
              <a:solidFill>
                <a:schemeClr val="accent6"/>
              </a:solidFill>
              <a:prstDash val="solid"/>
              <a:round/>
              <a:headEnd type="none" w="med" len="med"/>
              <a:tailEnd type="none" w="med" len="med"/>
            </a:ln>
            <a:effectLst/>
          </p:spPr>
        </p:cxnSp>
      </p:grpSp>
      <p:grpSp>
        <p:nvGrpSpPr>
          <p:cNvPr id="483" name="Group 482">
            <a:extLst>
              <a:ext uri="{FF2B5EF4-FFF2-40B4-BE49-F238E27FC236}">
                <a16:creationId xmlns:a16="http://schemas.microsoft.com/office/drawing/2014/main" id="{3EC24196-C5C2-412F-BFF1-D12EC72B1D8E}"/>
              </a:ext>
            </a:extLst>
          </p:cNvPr>
          <p:cNvGrpSpPr/>
          <p:nvPr/>
        </p:nvGrpSpPr>
        <p:grpSpPr>
          <a:xfrm>
            <a:off x="7447676" y="1866141"/>
            <a:ext cx="3411273" cy="1718391"/>
            <a:chOff x="7154713" y="2355228"/>
            <a:chExt cx="3411273" cy="1718391"/>
          </a:xfrm>
        </p:grpSpPr>
        <p:cxnSp>
          <p:nvCxnSpPr>
            <p:cNvPr id="484" name="Straight Connector 483">
              <a:extLst>
                <a:ext uri="{FF2B5EF4-FFF2-40B4-BE49-F238E27FC236}">
                  <a16:creationId xmlns:a16="http://schemas.microsoft.com/office/drawing/2014/main" id="{2BA68E6E-642E-4763-BFAC-29A05E011A69}"/>
                </a:ext>
              </a:extLst>
            </p:cNvPr>
            <p:cNvCxnSpPr>
              <a:cxnSpLocks/>
            </p:cNvCxnSpPr>
            <p:nvPr/>
          </p:nvCxnSpPr>
          <p:spPr bwMode="auto">
            <a:xfrm>
              <a:off x="7206994" y="2355228"/>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485" name="Straight Connector 484">
              <a:extLst>
                <a:ext uri="{FF2B5EF4-FFF2-40B4-BE49-F238E27FC236}">
                  <a16:creationId xmlns:a16="http://schemas.microsoft.com/office/drawing/2014/main" id="{309AD1EF-6936-4FA9-90D6-B46B3CBE2AAE}"/>
                </a:ext>
              </a:extLst>
            </p:cNvPr>
            <p:cNvCxnSpPr>
              <a:cxnSpLocks/>
            </p:cNvCxnSpPr>
            <p:nvPr/>
          </p:nvCxnSpPr>
          <p:spPr bwMode="auto">
            <a:xfrm>
              <a:off x="7195797" y="2355228"/>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486" name="Straight Connector 485">
              <a:extLst>
                <a:ext uri="{FF2B5EF4-FFF2-40B4-BE49-F238E27FC236}">
                  <a16:creationId xmlns:a16="http://schemas.microsoft.com/office/drawing/2014/main" id="{1BC11700-275A-4C55-A95E-2E1C16B9624C}"/>
                </a:ext>
              </a:extLst>
            </p:cNvPr>
            <p:cNvCxnSpPr>
              <a:cxnSpLocks/>
            </p:cNvCxnSpPr>
            <p:nvPr/>
          </p:nvCxnSpPr>
          <p:spPr bwMode="auto">
            <a:xfrm>
              <a:off x="7311496" y="2407158"/>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487" name="Straight Connector 486">
              <a:extLst>
                <a:ext uri="{FF2B5EF4-FFF2-40B4-BE49-F238E27FC236}">
                  <a16:creationId xmlns:a16="http://schemas.microsoft.com/office/drawing/2014/main" id="{4DB183A6-0E36-46C0-AD42-0AF57B701E87}"/>
                </a:ext>
              </a:extLst>
            </p:cNvPr>
            <p:cNvCxnSpPr>
              <a:cxnSpLocks/>
            </p:cNvCxnSpPr>
            <p:nvPr/>
          </p:nvCxnSpPr>
          <p:spPr bwMode="auto">
            <a:xfrm>
              <a:off x="7371211" y="2407158"/>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488" name="Straight Connector 487">
              <a:extLst>
                <a:ext uri="{FF2B5EF4-FFF2-40B4-BE49-F238E27FC236}">
                  <a16:creationId xmlns:a16="http://schemas.microsoft.com/office/drawing/2014/main" id="{721C4FE0-F90F-4E45-ADBE-9C341E921CFB}"/>
                </a:ext>
              </a:extLst>
            </p:cNvPr>
            <p:cNvCxnSpPr>
              <a:cxnSpLocks/>
            </p:cNvCxnSpPr>
            <p:nvPr/>
          </p:nvCxnSpPr>
          <p:spPr bwMode="auto">
            <a:xfrm>
              <a:off x="7386140" y="2407158"/>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489" name="Straight Connector 488">
              <a:extLst>
                <a:ext uri="{FF2B5EF4-FFF2-40B4-BE49-F238E27FC236}">
                  <a16:creationId xmlns:a16="http://schemas.microsoft.com/office/drawing/2014/main" id="{C9E6BF84-8C5F-4AE3-9891-33031B73ACDF}"/>
                </a:ext>
              </a:extLst>
            </p:cNvPr>
            <p:cNvCxnSpPr>
              <a:cxnSpLocks/>
            </p:cNvCxnSpPr>
            <p:nvPr/>
          </p:nvCxnSpPr>
          <p:spPr bwMode="auto">
            <a:xfrm>
              <a:off x="7404802" y="2407158"/>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490" name="Straight Connector 489">
              <a:extLst>
                <a:ext uri="{FF2B5EF4-FFF2-40B4-BE49-F238E27FC236}">
                  <a16:creationId xmlns:a16="http://schemas.microsoft.com/office/drawing/2014/main" id="{AF8C04CD-1EF0-4908-A13B-63B66C6E2002}"/>
                </a:ext>
              </a:extLst>
            </p:cNvPr>
            <p:cNvCxnSpPr>
              <a:cxnSpLocks/>
            </p:cNvCxnSpPr>
            <p:nvPr/>
          </p:nvCxnSpPr>
          <p:spPr bwMode="auto">
            <a:xfrm>
              <a:off x="7419731" y="2407158"/>
              <a:ext cx="0" cy="67752"/>
            </a:xfrm>
            <a:prstGeom prst="line">
              <a:avLst/>
            </a:prstGeom>
            <a:noFill/>
            <a:ln w="12700" cap="flat" cmpd="sng" algn="ctr">
              <a:solidFill>
                <a:schemeClr val="accent1"/>
              </a:solidFill>
              <a:prstDash val="solid"/>
              <a:round/>
              <a:headEnd type="none" w="med" len="med"/>
              <a:tailEnd type="none" w="med" len="med"/>
            </a:ln>
            <a:effectLst/>
          </p:spPr>
        </p:cxnSp>
        <p:grpSp>
          <p:nvGrpSpPr>
            <p:cNvPr id="491" name="Group 490">
              <a:extLst>
                <a:ext uri="{FF2B5EF4-FFF2-40B4-BE49-F238E27FC236}">
                  <a16:creationId xmlns:a16="http://schemas.microsoft.com/office/drawing/2014/main" id="{2CA3F727-0881-40A2-AEAE-F07AD71E1C12}"/>
                </a:ext>
              </a:extLst>
            </p:cNvPr>
            <p:cNvGrpSpPr/>
            <p:nvPr/>
          </p:nvGrpSpPr>
          <p:grpSpPr>
            <a:xfrm>
              <a:off x="7154713" y="2388637"/>
              <a:ext cx="3411273" cy="1657116"/>
              <a:chOff x="7154713" y="2388637"/>
              <a:chExt cx="3411273" cy="1657116"/>
            </a:xfrm>
          </p:grpSpPr>
          <p:sp>
            <p:nvSpPr>
              <p:cNvPr id="601" name="Freeform: Shape 600">
                <a:extLst>
                  <a:ext uri="{FF2B5EF4-FFF2-40B4-BE49-F238E27FC236}">
                    <a16:creationId xmlns:a16="http://schemas.microsoft.com/office/drawing/2014/main" id="{A16FDB32-4880-48B4-B918-5AAADCD2A241}"/>
                  </a:ext>
                </a:extLst>
              </p:cNvPr>
              <p:cNvSpPr/>
              <p:nvPr/>
            </p:nvSpPr>
            <p:spPr bwMode="auto">
              <a:xfrm>
                <a:off x="7206966" y="2388637"/>
                <a:ext cx="3359020" cy="1657116"/>
              </a:xfrm>
              <a:custGeom>
                <a:avLst/>
                <a:gdLst>
                  <a:gd name="connsiteX0" fmla="*/ 0 w 3400075"/>
                  <a:gd name="connsiteY0" fmla="*/ 0 h 1657116"/>
                  <a:gd name="connsiteX1" fmla="*/ 37323 w 3400075"/>
                  <a:gd name="connsiteY1" fmla="*/ 37323 h 1657116"/>
                  <a:gd name="connsiteX2" fmla="*/ 406815 w 3400075"/>
                  <a:gd name="connsiteY2" fmla="*/ 37323 h 1657116"/>
                  <a:gd name="connsiteX3" fmla="*/ 406815 w 3400075"/>
                  <a:gd name="connsiteY3" fmla="*/ 123164 h 1657116"/>
                  <a:gd name="connsiteX4" fmla="*/ 481460 w 3400075"/>
                  <a:gd name="connsiteY4" fmla="*/ 123164 h 1657116"/>
                  <a:gd name="connsiteX5" fmla="*/ 481460 w 3400075"/>
                  <a:gd name="connsiteY5" fmla="*/ 167951 h 1657116"/>
                  <a:gd name="connsiteX6" fmla="*/ 944258 w 3400075"/>
                  <a:gd name="connsiteY6" fmla="*/ 167951 h 1657116"/>
                  <a:gd name="connsiteX7" fmla="*/ 944258 w 3400075"/>
                  <a:gd name="connsiteY7" fmla="*/ 261257 h 1657116"/>
                  <a:gd name="connsiteX8" fmla="*/ 1276428 w 3400075"/>
                  <a:gd name="connsiteY8" fmla="*/ 261257 h 1657116"/>
                  <a:gd name="connsiteX9" fmla="*/ 1276428 w 3400075"/>
                  <a:gd name="connsiteY9" fmla="*/ 347099 h 1657116"/>
                  <a:gd name="connsiteX10" fmla="*/ 1324947 w 3400075"/>
                  <a:gd name="connsiteY10" fmla="*/ 347099 h 1657116"/>
                  <a:gd name="connsiteX11" fmla="*/ 1324947 w 3400075"/>
                  <a:gd name="connsiteY11" fmla="*/ 444137 h 1657116"/>
                  <a:gd name="connsiteX12" fmla="*/ 1395860 w 3400075"/>
                  <a:gd name="connsiteY12" fmla="*/ 444137 h 1657116"/>
                  <a:gd name="connsiteX13" fmla="*/ 1395860 w 3400075"/>
                  <a:gd name="connsiteY13" fmla="*/ 507585 h 1657116"/>
                  <a:gd name="connsiteX14" fmla="*/ 1414521 w 3400075"/>
                  <a:gd name="connsiteY14" fmla="*/ 507585 h 1657116"/>
                  <a:gd name="connsiteX15" fmla="*/ 1414521 w 3400075"/>
                  <a:gd name="connsiteY15" fmla="*/ 544907 h 1657116"/>
                  <a:gd name="connsiteX16" fmla="*/ 1817603 w 3400075"/>
                  <a:gd name="connsiteY16" fmla="*/ 544907 h 1657116"/>
                  <a:gd name="connsiteX17" fmla="*/ 1817603 w 3400075"/>
                  <a:gd name="connsiteY17" fmla="*/ 649410 h 1657116"/>
                  <a:gd name="connsiteX18" fmla="*/ 2063932 w 3400075"/>
                  <a:gd name="connsiteY18" fmla="*/ 649410 h 1657116"/>
                  <a:gd name="connsiteX19" fmla="*/ 2063932 w 3400075"/>
                  <a:gd name="connsiteY19" fmla="*/ 787503 h 1657116"/>
                  <a:gd name="connsiteX20" fmla="*/ 2228150 w 3400075"/>
                  <a:gd name="connsiteY20" fmla="*/ 787503 h 1657116"/>
                  <a:gd name="connsiteX21" fmla="*/ 2228150 w 3400075"/>
                  <a:gd name="connsiteY21" fmla="*/ 940525 h 1657116"/>
                  <a:gd name="connsiteX22" fmla="*/ 2265473 w 3400075"/>
                  <a:gd name="connsiteY22" fmla="*/ 940525 h 1657116"/>
                  <a:gd name="connsiteX23" fmla="*/ 2265473 w 3400075"/>
                  <a:gd name="connsiteY23" fmla="*/ 1097280 h 1657116"/>
                  <a:gd name="connsiteX24" fmla="*/ 2623768 w 3400075"/>
                  <a:gd name="connsiteY24" fmla="*/ 1097280 h 1657116"/>
                  <a:gd name="connsiteX25" fmla="*/ 2623768 w 3400075"/>
                  <a:gd name="connsiteY25" fmla="*/ 1324947 h 1657116"/>
                  <a:gd name="connsiteX26" fmla="*/ 3004457 w 3400075"/>
                  <a:gd name="connsiteY26" fmla="*/ 1324947 h 1657116"/>
                  <a:gd name="connsiteX27" fmla="*/ 3004457 w 3400075"/>
                  <a:gd name="connsiteY27" fmla="*/ 1657116 h 1657116"/>
                  <a:gd name="connsiteX28" fmla="*/ 3400075 w 3400075"/>
                  <a:gd name="connsiteY28" fmla="*/ 1657116 h 1657116"/>
                  <a:gd name="connsiteX0" fmla="*/ 0 w 3400075"/>
                  <a:gd name="connsiteY0" fmla="*/ 0 h 1657116"/>
                  <a:gd name="connsiteX1" fmla="*/ 41055 w 3400075"/>
                  <a:gd name="connsiteY1" fmla="*/ 55984 h 1657116"/>
                  <a:gd name="connsiteX2" fmla="*/ 406815 w 3400075"/>
                  <a:gd name="connsiteY2" fmla="*/ 37323 h 1657116"/>
                  <a:gd name="connsiteX3" fmla="*/ 406815 w 3400075"/>
                  <a:gd name="connsiteY3" fmla="*/ 123164 h 1657116"/>
                  <a:gd name="connsiteX4" fmla="*/ 481460 w 3400075"/>
                  <a:gd name="connsiteY4" fmla="*/ 123164 h 1657116"/>
                  <a:gd name="connsiteX5" fmla="*/ 481460 w 3400075"/>
                  <a:gd name="connsiteY5" fmla="*/ 167951 h 1657116"/>
                  <a:gd name="connsiteX6" fmla="*/ 944258 w 3400075"/>
                  <a:gd name="connsiteY6" fmla="*/ 167951 h 1657116"/>
                  <a:gd name="connsiteX7" fmla="*/ 944258 w 3400075"/>
                  <a:gd name="connsiteY7" fmla="*/ 261257 h 1657116"/>
                  <a:gd name="connsiteX8" fmla="*/ 1276428 w 3400075"/>
                  <a:gd name="connsiteY8" fmla="*/ 261257 h 1657116"/>
                  <a:gd name="connsiteX9" fmla="*/ 1276428 w 3400075"/>
                  <a:gd name="connsiteY9" fmla="*/ 347099 h 1657116"/>
                  <a:gd name="connsiteX10" fmla="*/ 1324947 w 3400075"/>
                  <a:gd name="connsiteY10" fmla="*/ 347099 h 1657116"/>
                  <a:gd name="connsiteX11" fmla="*/ 1324947 w 3400075"/>
                  <a:gd name="connsiteY11" fmla="*/ 444137 h 1657116"/>
                  <a:gd name="connsiteX12" fmla="*/ 1395860 w 3400075"/>
                  <a:gd name="connsiteY12" fmla="*/ 444137 h 1657116"/>
                  <a:gd name="connsiteX13" fmla="*/ 1395860 w 3400075"/>
                  <a:gd name="connsiteY13" fmla="*/ 507585 h 1657116"/>
                  <a:gd name="connsiteX14" fmla="*/ 1414521 w 3400075"/>
                  <a:gd name="connsiteY14" fmla="*/ 507585 h 1657116"/>
                  <a:gd name="connsiteX15" fmla="*/ 1414521 w 3400075"/>
                  <a:gd name="connsiteY15" fmla="*/ 544907 h 1657116"/>
                  <a:gd name="connsiteX16" fmla="*/ 1817603 w 3400075"/>
                  <a:gd name="connsiteY16" fmla="*/ 544907 h 1657116"/>
                  <a:gd name="connsiteX17" fmla="*/ 1817603 w 3400075"/>
                  <a:gd name="connsiteY17" fmla="*/ 649410 h 1657116"/>
                  <a:gd name="connsiteX18" fmla="*/ 2063932 w 3400075"/>
                  <a:gd name="connsiteY18" fmla="*/ 649410 h 1657116"/>
                  <a:gd name="connsiteX19" fmla="*/ 2063932 w 3400075"/>
                  <a:gd name="connsiteY19" fmla="*/ 787503 h 1657116"/>
                  <a:gd name="connsiteX20" fmla="*/ 2228150 w 3400075"/>
                  <a:gd name="connsiteY20" fmla="*/ 787503 h 1657116"/>
                  <a:gd name="connsiteX21" fmla="*/ 2228150 w 3400075"/>
                  <a:gd name="connsiteY21" fmla="*/ 940525 h 1657116"/>
                  <a:gd name="connsiteX22" fmla="*/ 2265473 w 3400075"/>
                  <a:gd name="connsiteY22" fmla="*/ 940525 h 1657116"/>
                  <a:gd name="connsiteX23" fmla="*/ 2265473 w 3400075"/>
                  <a:gd name="connsiteY23" fmla="*/ 1097280 h 1657116"/>
                  <a:gd name="connsiteX24" fmla="*/ 2623768 w 3400075"/>
                  <a:gd name="connsiteY24" fmla="*/ 1097280 h 1657116"/>
                  <a:gd name="connsiteX25" fmla="*/ 2623768 w 3400075"/>
                  <a:gd name="connsiteY25" fmla="*/ 1324947 h 1657116"/>
                  <a:gd name="connsiteX26" fmla="*/ 3004457 w 3400075"/>
                  <a:gd name="connsiteY26" fmla="*/ 1324947 h 1657116"/>
                  <a:gd name="connsiteX27" fmla="*/ 3004457 w 3400075"/>
                  <a:gd name="connsiteY27" fmla="*/ 1657116 h 1657116"/>
                  <a:gd name="connsiteX28" fmla="*/ 3400075 w 3400075"/>
                  <a:gd name="connsiteY28" fmla="*/ 1657116 h 1657116"/>
                  <a:gd name="connsiteX0" fmla="*/ 0 w 3400075"/>
                  <a:gd name="connsiteY0" fmla="*/ 0 h 1657116"/>
                  <a:gd name="connsiteX1" fmla="*/ 41055 w 3400075"/>
                  <a:gd name="connsiteY1" fmla="*/ 55984 h 1657116"/>
                  <a:gd name="connsiteX2" fmla="*/ 406815 w 3400075"/>
                  <a:gd name="connsiteY2" fmla="*/ 48520 h 1657116"/>
                  <a:gd name="connsiteX3" fmla="*/ 406815 w 3400075"/>
                  <a:gd name="connsiteY3" fmla="*/ 123164 h 1657116"/>
                  <a:gd name="connsiteX4" fmla="*/ 481460 w 3400075"/>
                  <a:gd name="connsiteY4" fmla="*/ 123164 h 1657116"/>
                  <a:gd name="connsiteX5" fmla="*/ 481460 w 3400075"/>
                  <a:gd name="connsiteY5" fmla="*/ 167951 h 1657116"/>
                  <a:gd name="connsiteX6" fmla="*/ 944258 w 3400075"/>
                  <a:gd name="connsiteY6" fmla="*/ 167951 h 1657116"/>
                  <a:gd name="connsiteX7" fmla="*/ 944258 w 3400075"/>
                  <a:gd name="connsiteY7" fmla="*/ 261257 h 1657116"/>
                  <a:gd name="connsiteX8" fmla="*/ 1276428 w 3400075"/>
                  <a:gd name="connsiteY8" fmla="*/ 261257 h 1657116"/>
                  <a:gd name="connsiteX9" fmla="*/ 1276428 w 3400075"/>
                  <a:gd name="connsiteY9" fmla="*/ 347099 h 1657116"/>
                  <a:gd name="connsiteX10" fmla="*/ 1324947 w 3400075"/>
                  <a:gd name="connsiteY10" fmla="*/ 347099 h 1657116"/>
                  <a:gd name="connsiteX11" fmla="*/ 1324947 w 3400075"/>
                  <a:gd name="connsiteY11" fmla="*/ 444137 h 1657116"/>
                  <a:gd name="connsiteX12" fmla="*/ 1395860 w 3400075"/>
                  <a:gd name="connsiteY12" fmla="*/ 444137 h 1657116"/>
                  <a:gd name="connsiteX13" fmla="*/ 1395860 w 3400075"/>
                  <a:gd name="connsiteY13" fmla="*/ 507585 h 1657116"/>
                  <a:gd name="connsiteX14" fmla="*/ 1414521 w 3400075"/>
                  <a:gd name="connsiteY14" fmla="*/ 507585 h 1657116"/>
                  <a:gd name="connsiteX15" fmla="*/ 1414521 w 3400075"/>
                  <a:gd name="connsiteY15" fmla="*/ 544907 h 1657116"/>
                  <a:gd name="connsiteX16" fmla="*/ 1817603 w 3400075"/>
                  <a:gd name="connsiteY16" fmla="*/ 544907 h 1657116"/>
                  <a:gd name="connsiteX17" fmla="*/ 1817603 w 3400075"/>
                  <a:gd name="connsiteY17" fmla="*/ 649410 h 1657116"/>
                  <a:gd name="connsiteX18" fmla="*/ 2063932 w 3400075"/>
                  <a:gd name="connsiteY18" fmla="*/ 649410 h 1657116"/>
                  <a:gd name="connsiteX19" fmla="*/ 2063932 w 3400075"/>
                  <a:gd name="connsiteY19" fmla="*/ 787503 h 1657116"/>
                  <a:gd name="connsiteX20" fmla="*/ 2228150 w 3400075"/>
                  <a:gd name="connsiteY20" fmla="*/ 787503 h 1657116"/>
                  <a:gd name="connsiteX21" fmla="*/ 2228150 w 3400075"/>
                  <a:gd name="connsiteY21" fmla="*/ 940525 h 1657116"/>
                  <a:gd name="connsiteX22" fmla="*/ 2265473 w 3400075"/>
                  <a:gd name="connsiteY22" fmla="*/ 940525 h 1657116"/>
                  <a:gd name="connsiteX23" fmla="*/ 2265473 w 3400075"/>
                  <a:gd name="connsiteY23" fmla="*/ 1097280 h 1657116"/>
                  <a:gd name="connsiteX24" fmla="*/ 2623768 w 3400075"/>
                  <a:gd name="connsiteY24" fmla="*/ 1097280 h 1657116"/>
                  <a:gd name="connsiteX25" fmla="*/ 2623768 w 3400075"/>
                  <a:gd name="connsiteY25" fmla="*/ 1324947 h 1657116"/>
                  <a:gd name="connsiteX26" fmla="*/ 3004457 w 3400075"/>
                  <a:gd name="connsiteY26" fmla="*/ 1324947 h 1657116"/>
                  <a:gd name="connsiteX27" fmla="*/ 3004457 w 3400075"/>
                  <a:gd name="connsiteY27" fmla="*/ 1657116 h 1657116"/>
                  <a:gd name="connsiteX28" fmla="*/ 3400075 w 3400075"/>
                  <a:gd name="connsiteY28" fmla="*/ 1657116 h 1657116"/>
                  <a:gd name="connsiteX0" fmla="*/ 0 w 3400075"/>
                  <a:gd name="connsiteY0" fmla="*/ 0 h 1657116"/>
                  <a:gd name="connsiteX1" fmla="*/ 41055 w 3400075"/>
                  <a:gd name="connsiteY1" fmla="*/ 55984 h 1657116"/>
                  <a:gd name="connsiteX2" fmla="*/ 406815 w 3400075"/>
                  <a:gd name="connsiteY2" fmla="*/ 52253 h 1657116"/>
                  <a:gd name="connsiteX3" fmla="*/ 406815 w 3400075"/>
                  <a:gd name="connsiteY3" fmla="*/ 123164 h 1657116"/>
                  <a:gd name="connsiteX4" fmla="*/ 481460 w 3400075"/>
                  <a:gd name="connsiteY4" fmla="*/ 123164 h 1657116"/>
                  <a:gd name="connsiteX5" fmla="*/ 481460 w 3400075"/>
                  <a:gd name="connsiteY5" fmla="*/ 167951 h 1657116"/>
                  <a:gd name="connsiteX6" fmla="*/ 944258 w 3400075"/>
                  <a:gd name="connsiteY6" fmla="*/ 167951 h 1657116"/>
                  <a:gd name="connsiteX7" fmla="*/ 944258 w 3400075"/>
                  <a:gd name="connsiteY7" fmla="*/ 261257 h 1657116"/>
                  <a:gd name="connsiteX8" fmla="*/ 1276428 w 3400075"/>
                  <a:gd name="connsiteY8" fmla="*/ 261257 h 1657116"/>
                  <a:gd name="connsiteX9" fmla="*/ 1276428 w 3400075"/>
                  <a:gd name="connsiteY9" fmla="*/ 347099 h 1657116"/>
                  <a:gd name="connsiteX10" fmla="*/ 1324947 w 3400075"/>
                  <a:gd name="connsiteY10" fmla="*/ 347099 h 1657116"/>
                  <a:gd name="connsiteX11" fmla="*/ 1324947 w 3400075"/>
                  <a:gd name="connsiteY11" fmla="*/ 444137 h 1657116"/>
                  <a:gd name="connsiteX12" fmla="*/ 1395860 w 3400075"/>
                  <a:gd name="connsiteY12" fmla="*/ 444137 h 1657116"/>
                  <a:gd name="connsiteX13" fmla="*/ 1395860 w 3400075"/>
                  <a:gd name="connsiteY13" fmla="*/ 507585 h 1657116"/>
                  <a:gd name="connsiteX14" fmla="*/ 1414521 w 3400075"/>
                  <a:gd name="connsiteY14" fmla="*/ 507585 h 1657116"/>
                  <a:gd name="connsiteX15" fmla="*/ 1414521 w 3400075"/>
                  <a:gd name="connsiteY15" fmla="*/ 544907 h 1657116"/>
                  <a:gd name="connsiteX16" fmla="*/ 1817603 w 3400075"/>
                  <a:gd name="connsiteY16" fmla="*/ 544907 h 1657116"/>
                  <a:gd name="connsiteX17" fmla="*/ 1817603 w 3400075"/>
                  <a:gd name="connsiteY17" fmla="*/ 649410 h 1657116"/>
                  <a:gd name="connsiteX18" fmla="*/ 2063932 w 3400075"/>
                  <a:gd name="connsiteY18" fmla="*/ 649410 h 1657116"/>
                  <a:gd name="connsiteX19" fmla="*/ 2063932 w 3400075"/>
                  <a:gd name="connsiteY19" fmla="*/ 787503 h 1657116"/>
                  <a:gd name="connsiteX20" fmla="*/ 2228150 w 3400075"/>
                  <a:gd name="connsiteY20" fmla="*/ 787503 h 1657116"/>
                  <a:gd name="connsiteX21" fmla="*/ 2228150 w 3400075"/>
                  <a:gd name="connsiteY21" fmla="*/ 940525 h 1657116"/>
                  <a:gd name="connsiteX22" fmla="*/ 2265473 w 3400075"/>
                  <a:gd name="connsiteY22" fmla="*/ 940525 h 1657116"/>
                  <a:gd name="connsiteX23" fmla="*/ 2265473 w 3400075"/>
                  <a:gd name="connsiteY23" fmla="*/ 1097280 h 1657116"/>
                  <a:gd name="connsiteX24" fmla="*/ 2623768 w 3400075"/>
                  <a:gd name="connsiteY24" fmla="*/ 1097280 h 1657116"/>
                  <a:gd name="connsiteX25" fmla="*/ 2623768 w 3400075"/>
                  <a:gd name="connsiteY25" fmla="*/ 1324947 h 1657116"/>
                  <a:gd name="connsiteX26" fmla="*/ 3004457 w 3400075"/>
                  <a:gd name="connsiteY26" fmla="*/ 1324947 h 1657116"/>
                  <a:gd name="connsiteX27" fmla="*/ 3004457 w 3400075"/>
                  <a:gd name="connsiteY27" fmla="*/ 1657116 h 1657116"/>
                  <a:gd name="connsiteX28" fmla="*/ 3400075 w 3400075"/>
                  <a:gd name="connsiteY28" fmla="*/ 1657116 h 1657116"/>
                  <a:gd name="connsiteX0" fmla="*/ 0 w 3359020"/>
                  <a:gd name="connsiteY0" fmla="*/ 0 h 1657116"/>
                  <a:gd name="connsiteX1" fmla="*/ 0 w 3359020"/>
                  <a:gd name="connsiteY1" fmla="*/ 55984 h 1657116"/>
                  <a:gd name="connsiteX2" fmla="*/ 365760 w 3359020"/>
                  <a:gd name="connsiteY2" fmla="*/ 52253 h 1657116"/>
                  <a:gd name="connsiteX3" fmla="*/ 365760 w 3359020"/>
                  <a:gd name="connsiteY3" fmla="*/ 123164 h 1657116"/>
                  <a:gd name="connsiteX4" fmla="*/ 440405 w 3359020"/>
                  <a:gd name="connsiteY4" fmla="*/ 123164 h 1657116"/>
                  <a:gd name="connsiteX5" fmla="*/ 440405 w 3359020"/>
                  <a:gd name="connsiteY5" fmla="*/ 167951 h 1657116"/>
                  <a:gd name="connsiteX6" fmla="*/ 903203 w 3359020"/>
                  <a:gd name="connsiteY6" fmla="*/ 167951 h 1657116"/>
                  <a:gd name="connsiteX7" fmla="*/ 903203 w 3359020"/>
                  <a:gd name="connsiteY7" fmla="*/ 261257 h 1657116"/>
                  <a:gd name="connsiteX8" fmla="*/ 1235373 w 3359020"/>
                  <a:gd name="connsiteY8" fmla="*/ 261257 h 1657116"/>
                  <a:gd name="connsiteX9" fmla="*/ 1235373 w 3359020"/>
                  <a:gd name="connsiteY9" fmla="*/ 347099 h 1657116"/>
                  <a:gd name="connsiteX10" fmla="*/ 1283892 w 3359020"/>
                  <a:gd name="connsiteY10" fmla="*/ 347099 h 1657116"/>
                  <a:gd name="connsiteX11" fmla="*/ 1283892 w 3359020"/>
                  <a:gd name="connsiteY11" fmla="*/ 444137 h 1657116"/>
                  <a:gd name="connsiteX12" fmla="*/ 1354805 w 3359020"/>
                  <a:gd name="connsiteY12" fmla="*/ 444137 h 1657116"/>
                  <a:gd name="connsiteX13" fmla="*/ 1354805 w 3359020"/>
                  <a:gd name="connsiteY13" fmla="*/ 507585 h 1657116"/>
                  <a:gd name="connsiteX14" fmla="*/ 1373466 w 3359020"/>
                  <a:gd name="connsiteY14" fmla="*/ 507585 h 1657116"/>
                  <a:gd name="connsiteX15" fmla="*/ 1373466 w 3359020"/>
                  <a:gd name="connsiteY15" fmla="*/ 544907 h 1657116"/>
                  <a:gd name="connsiteX16" fmla="*/ 1776548 w 3359020"/>
                  <a:gd name="connsiteY16" fmla="*/ 544907 h 1657116"/>
                  <a:gd name="connsiteX17" fmla="*/ 1776548 w 3359020"/>
                  <a:gd name="connsiteY17" fmla="*/ 649410 h 1657116"/>
                  <a:gd name="connsiteX18" fmla="*/ 2022877 w 3359020"/>
                  <a:gd name="connsiteY18" fmla="*/ 649410 h 1657116"/>
                  <a:gd name="connsiteX19" fmla="*/ 2022877 w 3359020"/>
                  <a:gd name="connsiteY19" fmla="*/ 787503 h 1657116"/>
                  <a:gd name="connsiteX20" fmla="*/ 2187095 w 3359020"/>
                  <a:gd name="connsiteY20" fmla="*/ 787503 h 1657116"/>
                  <a:gd name="connsiteX21" fmla="*/ 2187095 w 3359020"/>
                  <a:gd name="connsiteY21" fmla="*/ 940525 h 1657116"/>
                  <a:gd name="connsiteX22" fmla="*/ 2224418 w 3359020"/>
                  <a:gd name="connsiteY22" fmla="*/ 940525 h 1657116"/>
                  <a:gd name="connsiteX23" fmla="*/ 2224418 w 3359020"/>
                  <a:gd name="connsiteY23" fmla="*/ 1097280 h 1657116"/>
                  <a:gd name="connsiteX24" fmla="*/ 2582713 w 3359020"/>
                  <a:gd name="connsiteY24" fmla="*/ 1097280 h 1657116"/>
                  <a:gd name="connsiteX25" fmla="*/ 2582713 w 3359020"/>
                  <a:gd name="connsiteY25" fmla="*/ 1324947 h 1657116"/>
                  <a:gd name="connsiteX26" fmla="*/ 2963402 w 3359020"/>
                  <a:gd name="connsiteY26" fmla="*/ 1324947 h 1657116"/>
                  <a:gd name="connsiteX27" fmla="*/ 2963402 w 3359020"/>
                  <a:gd name="connsiteY27" fmla="*/ 1657116 h 1657116"/>
                  <a:gd name="connsiteX28" fmla="*/ 3359020 w 3359020"/>
                  <a:gd name="connsiteY28" fmla="*/ 1657116 h 1657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359020" h="1657116">
                    <a:moveTo>
                      <a:pt x="0" y="0"/>
                    </a:moveTo>
                    <a:lnTo>
                      <a:pt x="0" y="55984"/>
                    </a:lnTo>
                    <a:lnTo>
                      <a:pt x="365760" y="52253"/>
                    </a:lnTo>
                    <a:lnTo>
                      <a:pt x="365760" y="123164"/>
                    </a:lnTo>
                    <a:lnTo>
                      <a:pt x="440405" y="123164"/>
                    </a:lnTo>
                    <a:lnTo>
                      <a:pt x="440405" y="167951"/>
                    </a:lnTo>
                    <a:lnTo>
                      <a:pt x="903203" y="167951"/>
                    </a:lnTo>
                    <a:lnTo>
                      <a:pt x="903203" y="261257"/>
                    </a:lnTo>
                    <a:lnTo>
                      <a:pt x="1235373" y="261257"/>
                    </a:lnTo>
                    <a:lnTo>
                      <a:pt x="1235373" y="347099"/>
                    </a:lnTo>
                    <a:lnTo>
                      <a:pt x="1283892" y="347099"/>
                    </a:lnTo>
                    <a:lnTo>
                      <a:pt x="1283892" y="444137"/>
                    </a:lnTo>
                    <a:lnTo>
                      <a:pt x="1354805" y="444137"/>
                    </a:lnTo>
                    <a:lnTo>
                      <a:pt x="1354805" y="507585"/>
                    </a:lnTo>
                    <a:lnTo>
                      <a:pt x="1373466" y="507585"/>
                    </a:lnTo>
                    <a:lnTo>
                      <a:pt x="1373466" y="544907"/>
                    </a:lnTo>
                    <a:lnTo>
                      <a:pt x="1776548" y="544907"/>
                    </a:lnTo>
                    <a:lnTo>
                      <a:pt x="1776548" y="649410"/>
                    </a:lnTo>
                    <a:lnTo>
                      <a:pt x="2022877" y="649410"/>
                    </a:lnTo>
                    <a:lnTo>
                      <a:pt x="2022877" y="787503"/>
                    </a:lnTo>
                    <a:lnTo>
                      <a:pt x="2187095" y="787503"/>
                    </a:lnTo>
                    <a:lnTo>
                      <a:pt x="2187095" y="940525"/>
                    </a:lnTo>
                    <a:lnTo>
                      <a:pt x="2224418" y="940525"/>
                    </a:lnTo>
                    <a:lnTo>
                      <a:pt x="2224418" y="1097280"/>
                    </a:lnTo>
                    <a:lnTo>
                      <a:pt x="2582713" y="1097280"/>
                    </a:lnTo>
                    <a:lnTo>
                      <a:pt x="2582713" y="1324947"/>
                    </a:lnTo>
                    <a:lnTo>
                      <a:pt x="2963402" y="1324947"/>
                    </a:lnTo>
                    <a:lnTo>
                      <a:pt x="2963402" y="1657116"/>
                    </a:lnTo>
                    <a:lnTo>
                      <a:pt x="3359020" y="1657116"/>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02" name="Freeform: Shape 601">
                <a:extLst>
                  <a:ext uri="{FF2B5EF4-FFF2-40B4-BE49-F238E27FC236}">
                    <a16:creationId xmlns:a16="http://schemas.microsoft.com/office/drawing/2014/main" id="{A4ECCA20-FEF0-44D7-8BBF-F00F935C2058}"/>
                  </a:ext>
                </a:extLst>
              </p:cNvPr>
              <p:cNvSpPr/>
              <p:nvPr/>
            </p:nvSpPr>
            <p:spPr bwMode="auto">
              <a:xfrm>
                <a:off x="7154713" y="2388637"/>
                <a:ext cx="59716" cy="0"/>
              </a:xfrm>
              <a:custGeom>
                <a:avLst/>
                <a:gdLst>
                  <a:gd name="connsiteX0" fmla="*/ 0 w 59716"/>
                  <a:gd name="connsiteY0" fmla="*/ 0 h 0"/>
                  <a:gd name="connsiteX1" fmla="*/ 59716 w 59716"/>
                  <a:gd name="connsiteY1" fmla="*/ 0 h 0"/>
                </a:gdLst>
                <a:ahLst/>
                <a:cxnLst>
                  <a:cxn ang="0">
                    <a:pos x="connsiteX0" y="connsiteY0"/>
                  </a:cxn>
                  <a:cxn ang="0">
                    <a:pos x="connsiteX1" y="connsiteY1"/>
                  </a:cxn>
                </a:cxnLst>
                <a:rect l="l" t="t" r="r" b="b"/>
                <a:pathLst>
                  <a:path w="59716">
                    <a:moveTo>
                      <a:pt x="0" y="0"/>
                    </a:moveTo>
                    <a:lnTo>
                      <a:pt x="59716" y="0"/>
                    </a:lnTo>
                  </a:path>
                </a:pathLst>
              </a:custGeom>
              <a:noFill/>
              <a:ln w="28575">
                <a:solidFill>
                  <a:schemeClr val="accent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cxnSp>
          <p:nvCxnSpPr>
            <p:cNvPr id="492" name="Straight Connector 491">
              <a:extLst>
                <a:ext uri="{FF2B5EF4-FFF2-40B4-BE49-F238E27FC236}">
                  <a16:creationId xmlns:a16="http://schemas.microsoft.com/office/drawing/2014/main" id="{9F9C96DA-BD45-44C4-B0F0-BF5861B83B50}"/>
                </a:ext>
              </a:extLst>
            </p:cNvPr>
            <p:cNvCxnSpPr>
              <a:cxnSpLocks/>
            </p:cNvCxnSpPr>
            <p:nvPr/>
          </p:nvCxnSpPr>
          <p:spPr bwMode="auto">
            <a:xfrm>
              <a:off x="7466277" y="2407158"/>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493" name="Straight Connector 492">
              <a:extLst>
                <a:ext uri="{FF2B5EF4-FFF2-40B4-BE49-F238E27FC236}">
                  <a16:creationId xmlns:a16="http://schemas.microsoft.com/office/drawing/2014/main" id="{0342A23A-2D79-43FB-A784-AC9BCCEC6995}"/>
                </a:ext>
              </a:extLst>
            </p:cNvPr>
            <p:cNvCxnSpPr>
              <a:cxnSpLocks/>
            </p:cNvCxnSpPr>
            <p:nvPr/>
          </p:nvCxnSpPr>
          <p:spPr bwMode="auto">
            <a:xfrm>
              <a:off x="7487708" y="2407158"/>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494" name="Straight Connector 493">
              <a:extLst>
                <a:ext uri="{FF2B5EF4-FFF2-40B4-BE49-F238E27FC236}">
                  <a16:creationId xmlns:a16="http://schemas.microsoft.com/office/drawing/2014/main" id="{277183C6-9A9D-4AA8-96C2-4DD9757F5716}"/>
                </a:ext>
              </a:extLst>
            </p:cNvPr>
            <p:cNvCxnSpPr>
              <a:cxnSpLocks/>
            </p:cNvCxnSpPr>
            <p:nvPr/>
          </p:nvCxnSpPr>
          <p:spPr bwMode="auto">
            <a:xfrm>
              <a:off x="7499614" y="2407158"/>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495" name="Straight Connector 494">
              <a:extLst>
                <a:ext uri="{FF2B5EF4-FFF2-40B4-BE49-F238E27FC236}">
                  <a16:creationId xmlns:a16="http://schemas.microsoft.com/office/drawing/2014/main" id="{F89B0C84-96BF-4580-A90B-C636050C275C}"/>
                </a:ext>
              </a:extLst>
            </p:cNvPr>
            <p:cNvCxnSpPr>
              <a:cxnSpLocks/>
            </p:cNvCxnSpPr>
            <p:nvPr/>
          </p:nvCxnSpPr>
          <p:spPr bwMode="auto">
            <a:xfrm>
              <a:off x="7506758" y="2407158"/>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496" name="Straight Connector 495">
              <a:extLst>
                <a:ext uri="{FF2B5EF4-FFF2-40B4-BE49-F238E27FC236}">
                  <a16:creationId xmlns:a16="http://schemas.microsoft.com/office/drawing/2014/main" id="{B4FCEAFA-CF12-490A-93D7-21F49791E494}"/>
                </a:ext>
              </a:extLst>
            </p:cNvPr>
            <p:cNvCxnSpPr>
              <a:cxnSpLocks/>
            </p:cNvCxnSpPr>
            <p:nvPr/>
          </p:nvCxnSpPr>
          <p:spPr bwMode="auto">
            <a:xfrm>
              <a:off x="7511521" y="2407158"/>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497" name="Straight Connector 496">
              <a:extLst>
                <a:ext uri="{FF2B5EF4-FFF2-40B4-BE49-F238E27FC236}">
                  <a16:creationId xmlns:a16="http://schemas.microsoft.com/office/drawing/2014/main" id="{ED9AD8E2-A56B-4768-86DF-E0003DA8F529}"/>
                </a:ext>
              </a:extLst>
            </p:cNvPr>
            <p:cNvCxnSpPr>
              <a:cxnSpLocks/>
            </p:cNvCxnSpPr>
            <p:nvPr/>
          </p:nvCxnSpPr>
          <p:spPr bwMode="auto">
            <a:xfrm>
              <a:off x="7552002" y="2407158"/>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498" name="Straight Connector 497">
              <a:extLst>
                <a:ext uri="{FF2B5EF4-FFF2-40B4-BE49-F238E27FC236}">
                  <a16:creationId xmlns:a16="http://schemas.microsoft.com/office/drawing/2014/main" id="{639280A4-5668-4C8C-88D0-3817E7967125}"/>
                </a:ext>
              </a:extLst>
            </p:cNvPr>
            <p:cNvCxnSpPr>
              <a:cxnSpLocks/>
            </p:cNvCxnSpPr>
            <p:nvPr/>
          </p:nvCxnSpPr>
          <p:spPr bwMode="auto">
            <a:xfrm>
              <a:off x="7575815" y="2407158"/>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499" name="Straight Connector 498">
              <a:extLst>
                <a:ext uri="{FF2B5EF4-FFF2-40B4-BE49-F238E27FC236}">
                  <a16:creationId xmlns:a16="http://schemas.microsoft.com/office/drawing/2014/main" id="{E5827BAD-F61D-4BA6-A42C-D7E12EED1662}"/>
                </a:ext>
              </a:extLst>
            </p:cNvPr>
            <p:cNvCxnSpPr>
              <a:cxnSpLocks/>
            </p:cNvCxnSpPr>
            <p:nvPr/>
          </p:nvCxnSpPr>
          <p:spPr bwMode="auto">
            <a:xfrm>
              <a:off x="7606772" y="2478595"/>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00" name="Straight Connector 499">
              <a:extLst>
                <a:ext uri="{FF2B5EF4-FFF2-40B4-BE49-F238E27FC236}">
                  <a16:creationId xmlns:a16="http://schemas.microsoft.com/office/drawing/2014/main" id="{A9F2EEE1-583D-451A-B6FC-0DB5A8701FDA}"/>
                </a:ext>
              </a:extLst>
            </p:cNvPr>
            <p:cNvCxnSpPr>
              <a:cxnSpLocks/>
            </p:cNvCxnSpPr>
            <p:nvPr/>
          </p:nvCxnSpPr>
          <p:spPr bwMode="auto">
            <a:xfrm>
              <a:off x="7635347" y="2478595"/>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01" name="Straight Connector 500">
              <a:extLst>
                <a:ext uri="{FF2B5EF4-FFF2-40B4-BE49-F238E27FC236}">
                  <a16:creationId xmlns:a16="http://schemas.microsoft.com/office/drawing/2014/main" id="{ED19D5D6-1D57-47B5-A9DE-EDEC8AF69597}"/>
                </a:ext>
              </a:extLst>
            </p:cNvPr>
            <p:cNvCxnSpPr>
              <a:cxnSpLocks/>
            </p:cNvCxnSpPr>
            <p:nvPr/>
          </p:nvCxnSpPr>
          <p:spPr bwMode="auto">
            <a:xfrm>
              <a:off x="7702022" y="2523839"/>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02" name="Straight Connector 501">
              <a:extLst>
                <a:ext uri="{FF2B5EF4-FFF2-40B4-BE49-F238E27FC236}">
                  <a16:creationId xmlns:a16="http://schemas.microsoft.com/office/drawing/2014/main" id="{39E058C5-1A69-4885-B986-B65B345741AF}"/>
                </a:ext>
              </a:extLst>
            </p:cNvPr>
            <p:cNvCxnSpPr>
              <a:cxnSpLocks/>
            </p:cNvCxnSpPr>
            <p:nvPr/>
          </p:nvCxnSpPr>
          <p:spPr bwMode="auto">
            <a:xfrm>
              <a:off x="7723453" y="2523839"/>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03" name="Straight Connector 502">
              <a:extLst>
                <a:ext uri="{FF2B5EF4-FFF2-40B4-BE49-F238E27FC236}">
                  <a16:creationId xmlns:a16="http://schemas.microsoft.com/office/drawing/2014/main" id="{3D7C462C-549D-46CE-A078-AD48AF9707A9}"/>
                </a:ext>
              </a:extLst>
            </p:cNvPr>
            <p:cNvCxnSpPr>
              <a:cxnSpLocks/>
            </p:cNvCxnSpPr>
            <p:nvPr/>
          </p:nvCxnSpPr>
          <p:spPr bwMode="auto">
            <a:xfrm>
              <a:off x="7756790" y="2523839"/>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04" name="Straight Connector 503">
              <a:extLst>
                <a:ext uri="{FF2B5EF4-FFF2-40B4-BE49-F238E27FC236}">
                  <a16:creationId xmlns:a16="http://schemas.microsoft.com/office/drawing/2014/main" id="{731D3234-5BB5-45F1-B388-9D789BB48DA6}"/>
                </a:ext>
              </a:extLst>
            </p:cNvPr>
            <p:cNvCxnSpPr>
              <a:cxnSpLocks/>
            </p:cNvCxnSpPr>
            <p:nvPr/>
          </p:nvCxnSpPr>
          <p:spPr bwMode="auto">
            <a:xfrm>
              <a:off x="7766315" y="2523839"/>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05" name="Straight Connector 504">
              <a:extLst>
                <a:ext uri="{FF2B5EF4-FFF2-40B4-BE49-F238E27FC236}">
                  <a16:creationId xmlns:a16="http://schemas.microsoft.com/office/drawing/2014/main" id="{8D016D62-C012-45B8-B8B1-69DEBA75DE05}"/>
                </a:ext>
              </a:extLst>
            </p:cNvPr>
            <p:cNvCxnSpPr>
              <a:cxnSpLocks/>
            </p:cNvCxnSpPr>
            <p:nvPr/>
          </p:nvCxnSpPr>
          <p:spPr bwMode="auto">
            <a:xfrm>
              <a:off x="7792509" y="2523839"/>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06" name="Straight Connector 505">
              <a:extLst>
                <a:ext uri="{FF2B5EF4-FFF2-40B4-BE49-F238E27FC236}">
                  <a16:creationId xmlns:a16="http://schemas.microsoft.com/office/drawing/2014/main" id="{9F78A0C5-5EAD-469F-887B-4E1FE62B2585}"/>
                </a:ext>
              </a:extLst>
            </p:cNvPr>
            <p:cNvCxnSpPr>
              <a:cxnSpLocks/>
            </p:cNvCxnSpPr>
            <p:nvPr/>
          </p:nvCxnSpPr>
          <p:spPr bwMode="auto">
            <a:xfrm>
              <a:off x="7806796" y="2523839"/>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07" name="Straight Connector 506">
              <a:extLst>
                <a:ext uri="{FF2B5EF4-FFF2-40B4-BE49-F238E27FC236}">
                  <a16:creationId xmlns:a16="http://schemas.microsoft.com/office/drawing/2014/main" id="{1902CB78-131E-4B8F-B9C5-CCEB136BE6D8}"/>
                </a:ext>
              </a:extLst>
            </p:cNvPr>
            <p:cNvCxnSpPr>
              <a:cxnSpLocks/>
            </p:cNvCxnSpPr>
            <p:nvPr/>
          </p:nvCxnSpPr>
          <p:spPr bwMode="auto">
            <a:xfrm>
              <a:off x="7830609" y="2523839"/>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08" name="Straight Connector 507">
              <a:extLst>
                <a:ext uri="{FF2B5EF4-FFF2-40B4-BE49-F238E27FC236}">
                  <a16:creationId xmlns:a16="http://schemas.microsoft.com/office/drawing/2014/main" id="{4AF8E522-1EA1-4483-B666-4306AE200DFE}"/>
                </a:ext>
              </a:extLst>
            </p:cNvPr>
            <p:cNvCxnSpPr>
              <a:cxnSpLocks/>
            </p:cNvCxnSpPr>
            <p:nvPr/>
          </p:nvCxnSpPr>
          <p:spPr bwMode="auto">
            <a:xfrm>
              <a:off x="7854422" y="2523839"/>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09" name="Straight Connector 508">
              <a:extLst>
                <a:ext uri="{FF2B5EF4-FFF2-40B4-BE49-F238E27FC236}">
                  <a16:creationId xmlns:a16="http://schemas.microsoft.com/office/drawing/2014/main" id="{534AD03B-2123-48E4-9F0C-42A0065AC633}"/>
                </a:ext>
              </a:extLst>
            </p:cNvPr>
            <p:cNvCxnSpPr>
              <a:cxnSpLocks/>
            </p:cNvCxnSpPr>
            <p:nvPr/>
          </p:nvCxnSpPr>
          <p:spPr bwMode="auto">
            <a:xfrm>
              <a:off x="7863947" y="2523839"/>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10" name="Straight Connector 509">
              <a:extLst>
                <a:ext uri="{FF2B5EF4-FFF2-40B4-BE49-F238E27FC236}">
                  <a16:creationId xmlns:a16="http://schemas.microsoft.com/office/drawing/2014/main" id="{62FE1748-06AF-474A-9250-D7AE0AA670A5}"/>
                </a:ext>
              </a:extLst>
            </p:cNvPr>
            <p:cNvCxnSpPr>
              <a:cxnSpLocks/>
            </p:cNvCxnSpPr>
            <p:nvPr/>
          </p:nvCxnSpPr>
          <p:spPr bwMode="auto">
            <a:xfrm>
              <a:off x="7882997" y="2523839"/>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11" name="Straight Connector 510">
              <a:extLst>
                <a:ext uri="{FF2B5EF4-FFF2-40B4-BE49-F238E27FC236}">
                  <a16:creationId xmlns:a16="http://schemas.microsoft.com/office/drawing/2014/main" id="{BB9D36F4-398F-4F7B-A29E-DE3957A69E4A}"/>
                </a:ext>
              </a:extLst>
            </p:cNvPr>
            <p:cNvCxnSpPr>
              <a:cxnSpLocks/>
            </p:cNvCxnSpPr>
            <p:nvPr/>
          </p:nvCxnSpPr>
          <p:spPr bwMode="auto">
            <a:xfrm>
              <a:off x="7916334" y="2523839"/>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12" name="Straight Connector 511">
              <a:extLst>
                <a:ext uri="{FF2B5EF4-FFF2-40B4-BE49-F238E27FC236}">
                  <a16:creationId xmlns:a16="http://schemas.microsoft.com/office/drawing/2014/main" id="{67718D5A-C77A-4E3A-94A0-A761367E9BEC}"/>
                </a:ext>
              </a:extLst>
            </p:cNvPr>
            <p:cNvCxnSpPr>
              <a:cxnSpLocks/>
            </p:cNvCxnSpPr>
            <p:nvPr/>
          </p:nvCxnSpPr>
          <p:spPr bwMode="auto">
            <a:xfrm>
              <a:off x="7942528" y="2523839"/>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13" name="Straight Connector 512">
              <a:extLst>
                <a:ext uri="{FF2B5EF4-FFF2-40B4-BE49-F238E27FC236}">
                  <a16:creationId xmlns:a16="http://schemas.microsoft.com/office/drawing/2014/main" id="{F88F0B4B-9A62-4EB3-B439-0AA66D2927A8}"/>
                </a:ext>
              </a:extLst>
            </p:cNvPr>
            <p:cNvCxnSpPr>
              <a:cxnSpLocks/>
            </p:cNvCxnSpPr>
            <p:nvPr/>
          </p:nvCxnSpPr>
          <p:spPr bwMode="auto">
            <a:xfrm>
              <a:off x="7963959" y="2523839"/>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14" name="Straight Connector 513">
              <a:extLst>
                <a:ext uri="{FF2B5EF4-FFF2-40B4-BE49-F238E27FC236}">
                  <a16:creationId xmlns:a16="http://schemas.microsoft.com/office/drawing/2014/main" id="{4DA334BE-DF05-488E-8738-519149575DD4}"/>
                </a:ext>
              </a:extLst>
            </p:cNvPr>
            <p:cNvCxnSpPr>
              <a:cxnSpLocks/>
            </p:cNvCxnSpPr>
            <p:nvPr/>
          </p:nvCxnSpPr>
          <p:spPr bwMode="auto">
            <a:xfrm>
              <a:off x="7990153" y="2523839"/>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15" name="Straight Connector 514">
              <a:extLst>
                <a:ext uri="{FF2B5EF4-FFF2-40B4-BE49-F238E27FC236}">
                  <a16:creationId xmlns:a16="http://schemas.microsoft.com/office/drawing/2014/main" id="{EFF17B76-8EB5-4B4F-B10C-3ED22EE5FFDD}"/>
                </a:ext>
              </a:extLst>
            </p:cNvPr>
            <p:cNvCxnSpPr>
              <a:cxnSpLocks/>
            </p:cNvCxnSpPr>
            <p:nvPr/>
          </p:nvCxnSpPr>
          <p:spPr bwMode="auto">
            <a:xfrm>
              <a:off x="8011584" y="2523839"/>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16" name="Straight Connector 515">
              <a:extLst>
                <a:ext uri="{FF2B5EF4-FFF2-40B4-BE49-F238E27FC236}">
                  <a16:creationId xmlns:a16="http://schemas.microsoft.com/office/drawing/2014/main" id="{B427825A-2132-4923-AEE3-D3B76FCA7BB4}"/>
                </a:ext>
              </a:extLst>
            </p:cNvPr>
            <p:cNvCxnSpPr>
              <a:cxnSpLocks/>
            </p:cNvCxnSpPr>
            <p:nvPr/>
          </p:nvCxnSpPr>
          <p:spPr bwMode="auto">
            <a:xfrm>
              <a:off x="8040159" y="2523839"/>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17" name="Straight Connector 516">
              <a:extLst>
                <a:ext uri="{FF2B5EF4-FFF2-40B4-BE49-F238E27FC236}">
                  <a16:creationId xmlns:a16="http://schemas.microsoft.com/office/drawing/2014/main" id="{2FFD901A-1A87-416A-BD40-03A392DEC66A}"/>
                </a:ext>
              </a:extLst>
            </p:cNvPr>
            <p:cNvCxnSpPr>
              <a:cxnSpLocks/>
            </p:cNvCxnSpPr>
            <p:nvPr/>
          </p:nvCxnSpPr>
          <p:spPr bwMode="auto">
            <a:xfrm>
              <a:off x="8047303" y="2523839"/>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18" name="Straight Connector 517">
              <a:extLst>
                <a:ext uri="{FF2B5EF4-FFF2-40B4-BE49-F238E27FC236}">
                  <a16:creationId xmlns:a16="http://schemas.microsoft.com/office/drawing/2014/main" id="{4FEAC877-218C-48AD-9245-1BCAFD389074}"/>
                </a:ext>
              </a:extLst>
            </p:cNvPr>
            <p:cNvCxnSpPr>
              <a:cxnSpLocks/>
            </p:cNvCxnSpPr>
            <p:nvPr/>
          </p:nvCxnSpPr>
          <p:spPr bwMode="auto">
            <a:xfrm>
              <a:off x="8080640" y="2523839"/>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19" name="Straight Connector 518">
              <a:extLst>
                <a:ext uri="{FF2B5EF4-FFF2-40B4-BE49-F238E27FC236}">
                  <a16:creationId xmlns:a16="http://schemas.microsoft.com/office/drawing/2014/main" id="{2983D33A-2DC4-45C0-A34B-6D20D3C6939F}"/>
                </a:ext>
              </a:extLst>
            </p:cNvPr>
            <p:cNvCxnSpPr>
              <a:cxnSpLocks/>
            </p:cNvCxnSpPr>
            <p:nvPr/>
          </p:nvCxnSpPr>
          <p:spPr bwMode="auto">
            <a:xfrm>
              <a:off x="8156840" y="2611946"/>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20" name="Straight Connector 519">
              <a:extLst>
                <a:ext uri="{FF2B5EF4-FFF2-40B4-BE49-F238E27FC236}">
                  <a16:creationId xmlns:a16="http://schemas.microsoft.com/office/drawing/2014/main" id="{A2386B69-C2F6-492B-87B3-01E1DFE185BC}"/>
                </a:ext>
              </a:extLst>
            </p:cNvPr>
            <p:cNvCxnSpPr>
              <a:cxnSpLocks/>
            </p:cNvCxnSpPr>
            <p:nvPr/>
          </p:nvCxnSpPr>
          <p:spPr bwMode="auto">
            <a:xfrm>
              <a:off x="8116359" y="2611946"/>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21" name="Straight Connector 520">
              <a:extLst>
                <a:ext uri="{FF2B5EF4-FFF2-40B4-BE49-F238E27FC236}">
                  <a16:creationId xmlns:a16="http://schemas.microsoft.com/office/drawing/2014/main" id="{D3F5F619-2F00-4806-8ADA-23C12DA0648C}"/>
                </a:ext>
              </a:extLst>
            </p:cNvPr>
            <p:cNvCxnSpPr>
              <a:cxnSpLocks/>
            </p:cNvCxnSpPr>
            <p:nvPr/>
          </p:nvCxnSpPr>
          <p:spPr bwMode="auto">
            <a:xfrm>
              <a:off x="8183034" y="2611946"/>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22" name="Straight Connector 521">
              <a:extLst>
                <a:ext uri="{FF2B5EF4-FFF2-40B4-BE49-F238E27FC236}">
                  <a16:creationId xmlns:a16="http://schemas.microsoft.com/office/drawing/2014/main" id="{2590E075-C336-4323-87FE-B2C958CF5071}"/>
                </a:ext>
              </a:extLst>
            </p:cNvPr>
            <p:cNvCxnSpPr>
              <a:cxnSpLocks/>
            </p:cNvCxnSpPr>
            <p:nvPr/>
          </p:nvCxnSpPr>
          <p:spPr bwMode="auto">
            <a:xfrm>
              <a:off x="8192559" y="2611946"/>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23" name="Straight Connector 522">
              <a:extLst>
                <a:ext uri="{FF2B5EF4-FFF2-40B4-BE49-F238E27FC236}">
                  <a16:creationId xmlns:a16="http://schemas.microsoft.com/office/drawing/2014/main" id="{3BE3ECC6-E7F3-4D00-ADE1-A4FCA9E31514}"/>
                </a:ext>
              </a:extLst>
            </p:cNvPr>
            <p:cNvCxnSpPr>
              <a:cxnSpLocks/>
            </p:cNvCxnSpPr>
            <p:nvPr/>
          </p:nvCxnSpPr>
          <p:spPr bwMode="auto">
            <a:xfrm>
              <a:off x="8235421" y="2611946"/>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24" name="Straight Connector 523">
              <a:extLst>
                <a:ext uri="{FF2B5EF4-FFF2-40B4-BE49-F238E27FC236}">
                  <a16:creationId xmlns:a16="http://schemas.microsoft.com/office/drawing/2014/main" id="{1F4A9784-A595-4030-AAD7-565294D0E604}"/>
                </a:ext>
              </a:extLst>
            </p:cNvPr>
            <p:cNvCxnSpPr>
              <a:cxnSpLocks/>
            </p:cNvCxnSpPr>
            <p:nvPr/>
          </p:nvCxnSpPr>
          <p:spPr bwMode="auto">
            <a:xfrm>
              <a:off x="8273521" y="2611946"/>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25" name="Straight Connector 524">
              <a:extLst>
                <a:ext uri="{FF2B5EF4-FFF2-40B4-BE49-F238E27FC236}">
                  <a16:creationId xmlns:a16="http://schemas.microsoft.com/office/drawing/2014/main" id="{3015A78C-E88D-4D92-854A-FCA3CE8FE885}"/>
                </a:ext>
              </a:extLst>
            </p:cNvPr>
            <p:cNvCxnSpPr>
              <a:cxnSpLocks/>
            </p:cNvCxnSpPr>
            <p:nvPr/>
          </p:nvCxnSpPr>
          <p:spPr bwMode="auto">
            <a:xfrm>
              <a:off x="8328290" y="2611946"/>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26" name="Straight Connector 525">
              <a:extLst>
                <a:ext uri="{FF2B5EF4-FFF2-40B4-BE49-F238E27FC236}">
                  <a16:creationId xmlns:a16="http://schemas.microsoft.com/office/drawing/2014/main" id="{F6C7062A-4163-49F2-813B-59FD1CF470CD}"/>
                </a:ext>
              </a:extLst>
            </p:cNvPr>
            <p:cNvCxnSpPr>
              <a:cxnSpLocks/>
            </p:cNvCxnSpPr>
            <p:nvPr/>
          </p:nvCxnSpPr>
          <p:spPr bwMode="auto">
            <a:xfrm>
              <a:off x="8361628" y="2611946"/>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27" name="Straight Connector 526">
              <a:extLst>
                <a:ext uri="{FF2B5EF4-FFF2-40B4-BE49-F238E27FC236}">
                  <a16:creationId xmlns:a16="http://schemas.microsoft.com/office/drawing/2014/main" id="{18DCAFA0-892B-4E9F-82EA-D442E152EEEB}"/>
                </a:ext>
              </a:extLst>
            </p:cNvPr>
            <p:cNvCxnSpPr>
              <a:cxnSpLocks/>
            </p:cNvCxnSpPr>
            <p:nvPr/>
          </p:nvCxnSpPr>
          <p:spPr bwMode="auto">
            <a:xfrm>
              <a:off x="8423541" y="2611946"/>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28" name="Straight Connector 527">
              <a:extLst>
                <a:ext uri="{FF2B5EF4-FFF2-40B4-BE49-F238E27FC236}">
                  <a16:creationId xmlns:a16="http://schemas.microsoft.com/office/drawing/2014/main" id="{21FF1D63-7492-41ED-B06B-F9EFB6244421}"/>
                </a:ext>
              </a:extLst>
            </p:cNvPr>
            <p:cNvCxnSpPr>
              <a:cxnSpLocks/>
            </p:cNvCxnSpPr>
            <p:nvPr/>
          </p:nvCxnSpPr>
          <p:spPr bwMode="auto">
            <a:xfrm>
              <a:off x="8487835" y="2704814"/>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29" name="Straight Connector 528">
              <a:extLst>
                <a:ext uri="{FF2B5EF4-FFF2-40B4-BE49-F238E27FC236}">
                  <a16:creationId xmlns:a16="http://schemas.microsoft.com/office/drawing/2014/main" id="{CE6FB55D-083A-4143-A869-BE904ADB47CF}"/>
                </a:ext>
              </a:extLst>
            </p:cNvPr>
            <p:cNvCxnSpPr>
              <a:cxnSpLocks/>
            </p:cNvCxnSpPr>
            <p:nvPr/>
          </p:nvCxnSpPr>
          <p:spPr bwMode="auto">
            <a:xfrm>
              <a:off x="8514225" y="2792972"/>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30" name="Straight Connector 529">
              <a:extLst>
                <a:ext uri="{FF2B5EF4-FFF2-40B4-BE49-F238E27FC236}">
                  <a16:creationId xmlns:a16="http://schemas.microsoft.com/office/drawing/2014/main" id="{F1A3B9ED-58A1-4BC7-8531-9200F1A41382}"/>
                </a:ext>
              </a:extLst>
            </p:cNvPr>
            <p:cNvCxnSpPr>
              <a:cxnSpLocks/>
            </p:cNvCxnSpPr>
            <p:nvPr/>
          </p:nvCxnSpPr>
          <p:spPr bwMode="auto">
            <a:xfrm>
              <a:off x="8538038" y="2792972"/>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31" name="Straight Connector 530">
              <a:extLst>
                <a:ext uri="{FF2B5EF4-FFF2-40B4-BE49-F238E27FC236}">
                  <a16:creationId xmlns:a16="http://schemas.microsoft.com/office/drawing/2014/main" id="{7A9C5E45-8574-4ECB-8C47-7B9E326E998D}"/>
                </a:ext>
              </a:extLst>
            </p:cNvPr>
            <p:cNvCxnSpPr>
              <a:cxnSpLocks/>
            </p:cNvCxnSpPr>
            <p:nvPr/>
          </p:nvCxnSpPr>
          <p:spPr bwMode="auto">
            <a:xfrm>
              <a:off x="8669007" y="2892984"/>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32" name="Straight Connector 531">
              <a:extLst>
                <a:ext uri="{FF2B5EF4-FFF2-40B4-BE49-F238E27FC236}">
                  <a16:creationId xmlns:a16="http://schemas.microsoft.com/office/drawing/2014/main" id="{F06A7DC7-EF93-4749-BEC3-5AF60DED75E6}"/>
                </a:ext>
              </a:extLst>
            </p:cNvPr>
            <p:cNvCxnSpPr>
              <a:cxnSpLocks/>
            </p:cNvCxnSpPr>
            <p:nvPr/>
          </p:nvCxnSpPr>
          <p:spPr bwMode="auto">
            <a:xfrm>
              <a:off x="8576139" y="2892984"/>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33" name="Straight Connector 532">
              <a:extLst>
                <a:ext uri="{FF2B5EF4-FFF2-40B4-BE49-F238E27FC236}">
                  <a16:creationId xmlns:a16="http://schemas.microsoft.com/office/drawing/2014/main" id="{84EFC191-8154-44EE-BA35-E89A0D540C14}"/>
                </a:ext>
              </a:extLst>
            </p:cNvPr>
            <p:cNvCxnSpPr>
              <a:cxnSpLocks/>
            </p:cNvCxnSpPr>
            <p:nvPr/>
          </p:nvCxnSpPr>
          <p:spPr bwMode="auto">
            <a:xfrm>
              <a:off x="8690439" y="2892984"/>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34" name="Straight Connector 533">
              <a:extLst>
                <a:ext uri="{FF2B5EF4-FFF2-40B4-BE49-F238E27FC236}">
                  <a16:creationId xmlns:a16="http://schemas.microsoft.com/office/drawing/2014/main" id="{171561D2-85AD-461C-812D-0D336B5206C2}"/>
                </a:ext>
              </a:extLst>
            </p:cNvPr>
            <p:cNvCxnSpPr>
              <a:cxnSpLocks/>
            </p:cNvCxnSpPr>
            <p:nvPr/>
          </p:nvCxnSpPr>
          <p:spPr bwMode="auto">
            <a:xfrm>
              <a:off x="8716633" y="2892984"/>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35" name="Straight Connector 534">
              <a:extLst>
                <a:ext uri="{FF2B5EF4-FFF2-40B4-BE49-F238E27FC236}">
                  <a16:creationId xmlns:a16="http://schemas.microsoft.com/office/drawing/2014/main" id="{3369297E-BD68-4941-8849-15CE75EA0812}"/>
                </a:ext>
              </a:extLst>
            </p:cNvPr>
            <p:cNvCxnSpPr>
              <a:cxnSpLocks/>
            </p:cNvCxnSpPr>
            <p:nvPr/>
          </p:nvCxnSpPr>
          <p:spPr bwMode="auto">
            <a:xfrm>
              <a:off x="8735683" y="2892984"/>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36" name="Straight Connector 535">
              <a:extLst>
                <a:ext uri="{FF2B5EF4-FFF2-40B4-BE49-F238E27FC236}">
                  <a16:creationId xmlns:a16="http://schemas.microsoft.com/office/drawing/2014/main" id="{A46F5327-F531-4098-A4CB-CF203D87E44B}"/>
                </a:ext>
              </a:extLst>
            </p:cNvPr>
            <p:cNvCxnSpPr>
              <a:cxnSpLocks/>
            </p:cNvCxnSpPr>
            <p:nvPr/>
          </p:nvCxnSpPr>
          <p:spPr bwMode="auto">
            <a:xfrm>
              <a:off x="8807121" y="2892984"/>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37" name="Straight Connector 536">
              <a:extLst>
                <a:ext uri="{FF2B5EF4-FFF2-40B4-BE49-F238E27FC236}">
                  <a16:creationId xmlns:a16="http://schemas.microsoft.com/office/drawing/2014/main" id="{9CF9B119-B3A7-440D-8FC8-99398046F1D0}"/>
                </a:ext>
              </a:extLst>
            </p:cNvPr>
            <p:cNvCxnSpPr>
              <a:cxnSpLocks/>
            </p:cNvCxnSpPr>
            <p:nvPr/>
          </p:nvCxnSpPr>
          <p:spPr bwMode="auto">
            <a:xfrm>
              <a:off x="8861890" y="2892984"/>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38" name="Straight Connector 537">
              <a:extLst>
                <a:ext uri="{FF2B5EF4-FFF2-40B4-BE49-F238E27FC236}">
                  <a16:creationId xmlns:a16="http://schemas.microsoft.com/office/drawing/2014/main" id="{87E366A3-C72D-49EE-9A7F-8375D74173B4}"/>
                </a:ext>
              </a:extLst>
            </p:cNvPr>
            <p:cNvCxnSpPr>
              <a:cxnSpLocks/>
            </p:cNvCxnSpPr>
            <p:nvPr/>
          </p:nvCxnSpPr>
          <p:spPr bwMode="auto">
            <a:xfrm>
              <a:off x="8911896" y="2892984"/>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39" name="Straight Connector 538">
              <a:extLst>
                <a:ext uri="{FF2B5EF4-FFF2-40B4-BE49-F238E27FC236}">
                  <a16:creationId xmlns:a16="http://schemas.microsoft.com/office/drawing/2014/main" id="{B92A1138-7105-40F9-A0E3-30FBD1E0F360}"/>
                </a:ext>
              </a:extLst>
            </p:cNvPr>
            <p:cNvCxnSpPr>
              <a:cxnSpLocks/>
            </p:cNvCxnSpPr>
            <p:nvPr/>
          </p:nvCxnSpPr>
          <p:spPr bwMode="auto">
            <a:xfrm>
              <a:off x="8928565" y="2892984"/>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40" name="Straight Connector 539">
              <a:extLst>
                <a:ext uri="{FF2B5EF4-FFF2-40B4-BE49-F238E27FC236}">
                  <a16:creationId xmlns:a16="http://schemas.microsoft.com/office/drawing/2014/main" id="{113AAD04-D6FF-43F3-BC35-2D5D555B81EC}"/>
                </a:ext>
              </a:extLst>
            </p:cNvPr>
            <p:cNvCxnSpPr>
              <a:cxnSpLocks/>
            </p:cNvCxnSpPr>
            <p:nvPr/>
          </p:nvCxnSpPr>
          <p:spPr bwMode="auto">
            <a:xfrm>
              <a:off x="8957140" y="2892984"/>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41" name="Straight Connector 540">
              <a:extLst>
                <a:ext uri="{FF2B5EF4-FFF2-40B4-BE49-F238E27FC236}">
                  <a16:creationId xmlns:a16="http://schemas.microsoft.com/office/drawing/2014/main" id="{2624A81B-26DD-4DAC-A4E3-E7DCBAC09A05}"/>
                </a:ext>
              </a:extLst>
            </p:cNvPr>
            <p:cNvCxnSpPr>
              <a:cxnSpLocks/>
            </p:cNvCxnSpPr>
            <p:nvPr/>
          </p:nvCxnSpPr>
          <p:spPr bwMode="auto">
            <a:xfrm>
              <a:off x="9021434" y="3002522"/>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42" name="Straight Connector 541">
              <a:extLst>
                <a:ext uri="{FF2B5EF4-FFF2-40B4-BE49-F238E27FC236}">
                  <a16:creationId xmlns:a16="http://schemas.microsoft.com/office/drawing/2014/main" id="{7352EA49-DFCC-4F1B-9996-3163EE35643C}"/>
                </a:ext>
              </a:extLst>
            </p:cNvPr>
            <p:cNvCxnSpPr>
              <a:cxnSpLocks/>
            </p:cNvCxnSpPr>
            <p:nvPr/>
          </p:nvCxnSpPr>
          <p:spPr bwMode="auto">
            <a:xfrm>
              <a:off x="8983334" y="3002522"/>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43" name="Straight Connector 542">
              <a:extLst>
                <a:ext uri="{FF2B5EF4-FFF2-40B4-BE49-F238E27FC236}">
                  <a16:creationId xmlns:a16="http://schemas.microsoft.com/office/drawing/2014/main" id="{4DAC1F8B-5628-4604-B86A-6A253F02E314}"/>
                </a:ext>
              </a:extLst>
            </p:cNvPr>
            <p:cNvCxnSpPr>
              <a:cxnSpLocks/>
            </p:cNvCxnSpPr>
            <p:nvPr/>
          </p:nvCxnSpPr>
          <p:spPr bwMode="auto">
            <a:xfrm>
              <a:off x="9045246" y="3002522"/>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44" name="Straight Connector 543">
              <a:extLst>
                <a:ext uri="{FF2B5EF4-FFF2-40B4-BE49-F238E27FC236}">
                  <a16:creationId xmlns:a16="http://schemas.microsoft.com/office/drawing/2014/main" id="{CFF4C975-2FA2-4318-86FF-0A6A163729FC}"/>
                </a:ext>
              </a:extLst>
            </p:cNvPr>
            <p:cNvCxnSpPr>
              <a:cxnSpLocks/>
            </p:cNvCxnSpPr>
            <p:nvPr/>
          </p:nvCxnSpPr>
          <p:spPr bwMode="auto">
            <a:xfrm>
              <a:off x="9088109" y="3002522"/>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45" name="Straight Connector 544">
              <a:extLst>
                <a:ext uri="{FF2B5EF4-FFF2-40B4-BE49-F238E27FC236}">
                  <a16:creationId xmlns:a16="http://schemas.microsoft.com/office/drawing/2014/main" id="{E39EA2BF-F5C9-41A6-B6F3-28E411605930}"/>
                </a:ext>
              </a:extLst>
            </p:cNvPr>
            <p:cNvCxnSpPr>
              <a:cxnSpLocks/>
            </p:cNvCxnSpPr>
            <p:nvPr/>
          </p:nvCxnSpPr>
          <p:spPr bwMode="auto">
            <a:xfrm>
              <a:off x="9100016" y="3002522"/>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46" name="Straight Connector 545">
              <a:extLst>
                <a:ext uri="{FF2B5EF4-FFF2-40B4-BE49-F238E27FC236}">
                  <a16:creationId xmlns:a16="http://schemas.microsoft.com/office/drawing/2014/main" id="{C5616B9F-D6B7-48FB-9C1B-53C5AF40BBEB}"/>
                </a:ext>
              </a:extLst>
            </p:cNvPr>
            <p:cNvCxnSpPr>
              <a:cxnSpLocks/>
            </p:cNvCxnSpPr>
            <p:nvPr/>
          </p:nvCxnSpPr>
          <p:spPr bwMode="auto">
            <a:xfrm>
              <a:off x="9107159" y="3002522"/>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47" name="Straight Connector 546">
              <a:extLst>
                <a:ext uri="{FF2B5EF4-FFF2-40B4-BE49-F238E27FC236}">
                  <a16:creationId xmlns:a16="http://schemas.microsoft.com/office/drawing/2014/main" id="{6566053A-9535-4BCF-BB91-1466B668E1C8}"/>
                </a:ext>
              </a:extLst>
            </p:cNvPr>
            <p:cNvCxnSpPr>
              <a:cxnSpLocks/>
            </p:cNvCxnSpPr>
            <p:nvPr/>
          </p:nvCxnSpPr>
          <p:spPr bwMode="auto">
            <a:xfrm>
              <a:off x="9169072" y="3002522"/>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48" name="Straight Connector 547">
              <a:extLst>
                <a:ext uri="{FF2B5EF4-FFF2-40B4-BE49-F238E27FC236}">
                  <a16:creationId xmlns:a16="http://schemas.microsoft.com/office/drawing/2014/main" id="{FA75335E-BE55-4E64-9A54-ACD89F6A5535}"/>
                </a:ext>
              </a:extLst>
            </p:cNvPr>
            <p:cNvCxnSpPr>
              <a:cxnSpLocks/>
            </p:cNvCxnSpPr>
            <p:nvPr/>
          </p:nvCxnSpPr>
          <p:spPr bwMode="auto">
            <a:xfrm>
              <a:off x="9188122" y="3002522"/>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49" name="Straight Connector 548">
              <a:extLst>
                <a:ext uri="{FF2B5EF4-FFF2-40B4-BE49-F238E27FC236}">
                  <a16:creationId xmlns:a16="http://schemas.microsoft.com/office/drawing/2014/main" id="{E11E3B85-0796-4746-8C9F-BD955FEB7AF4}"/>
                </a:ext>
              </a:extLst>
            </p:cNvPr>
            <p:cNvCxnSpPr>
              <a:cxnSpLocks/>
            </p:cNvCxnSpPr>
            <p:nvPr/>
          </p:nvCxnSpPr>
          <p:spPr bwMode="auto">
            <a:xfrm>
              <a:off x="9204790" y="3002522"/>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50" name="Straight Connector 549">
              <a:extLst>
                <a:ext uri="{FF2B5EF4-FFF2-40B4-BE49-F238E27FC236}">
                  <a16:creationId xmlns:a16="http://schemas.microsoft.com/office/drawing/2014/main" id="{5E61C5BD-8037-44D6-ABFB-D91550C91157}"/>
                </a:ext>
              </a:extLst>
            </p:cNvPr>
            <p:cNvCxnSpPr>
              <a:cxnSpLocks/>
            </p:cNvCxnSpPr>
            <p:nvPr/>
          </p:nvCxnSpPr>
          <p:spPr bwMode="auto">
            <a:xfrm>
              <a:off x="9221459" y="3002522"/>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51" name="Straight Connector 550">
              <a:extLst>
                <a:ext uri="{FF2B5EF4-FFF2-40B4-BE49-F238E27FC236}">
                  <a16:creationId xmlns:a16="http://schemas.microsoft.com/office/drawing/2014/main" id="{73B5C610-DEB4-4049-95B7-D0803317CA84}"/>
                </a:ext>
              </a:extLst>
            </p:cNvPr>
            <p:cNvCxnSpPr>
              <a:cxnSpLocks/>
            </p:cNvCxnSpPr>
            <p:nvPr/>
          </p:nvCxnSpPr>
          <p:spPr bwMode="auto">
            <a:xfrm>
              <a:off x="9300040" y="3143015"/>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52" name="Straight Connector 551">
              <a:extLst>
                <a:ext uri="{FF2B5EF4-FFF2-40B4-BE49-F238E27FC236}">
                  <a16:creationId xmlns:a16="http://schemas.microsoft.com/office/drawing/2014/main" id="{FC82C7E6-341E-4CD7-99C2-0024C3D66EF4}"/>
                </a:ext>
              </a:extLst>
            </p:cNvPr>
            <p:cNvCxnSpPr>
              <a:cxnSpLocks/>
            </p:cNvCxnSpPr>
            <p:nvPr/>
          </p:nvCxnSpPr>
          <p:spPr bwMode="auto">
            <a:xfrm>
              <a:off x="9259558" y="3143015"/>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53" name="Straight Connector 552">
              <a:extLst>
                <a:ext uri="{FF2B5EF4-FFF2-40B4-BE49-F238E27FC236}">
                  <a16:creationId xmlns:a16="http://schemas.microsoft.com/office/drawing/2014/main" id="{128633FE-DF46-4C4A-A69A-7310140986BC}"/>
                </a:ext>
              </a:extLst>
            </p:cNvPr>
            <p:cNvCxnSpPr>
              <a:cxnSpLocks/>
            </p:cNvCxnSpPr>
            <p:nvPr/>
          </p:nvCxnSpPr>
          <p:spPr bwMode="auto">
            <a:xfrm>
              <a:off x="9342903" y="3143015"/>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54" name="Straight Connector 553">
              <a:extLst>
                <a:ext uri="{FF2B5EF4-FFF2-40B4-BE49-F238E27FC236}">
                  <a16:creationId xmlns:a16="http://schemas.microsoft.com/office/drawing/2014/main" id="{F9D00874-37DE-42EF-8483-13C200F2AD8D}"/>
                </a:ext>
              </a:extLst>
            </p:cNvPr>
            <p:cNvCxnSpPr>
              <a:cxnSpLocks/>
            </p:cNvCxnSpPr>
            <p:nvPr/>
          </p:nvCxnSpPr>
          <p:spPr bwMode="auto">
            <a:xfrm>
              <a:off x="9354809" y="3143015"/>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55" name="Straight Connector 554">
              <a:extLst>
                <a:ext uri="{FF2B5EF4-FFF2-40B4-BE49-F238E27FC236}">
                  <a16:creationId xmlns:a16="http://schemas.microsoft.com/office/drawing/2014/main" id="{2E11A16B-CEEB-4036-8753-260F0F5FA5FD}"/>
                </a:ext>
              </a:extLst>
            </p:cNvPr>
            <p:cNvCxnSpPr>
              <a:cxnSpLocks/>
            </p:cNvCxnSpPr>
            <p:nvPr/>
          </p:nvCxnSpPr>
          <p:spPr bwMode="auto">
            <a:xfrm>
              <a:off x="9361953" y="3143015"/>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56" name="Straight Connector 555">
              <a:extLst>
                <a:ext uri="{FF2B5EF4-FFF2-40B4-BE49-F238E27FC236}">
                  <a16:creationId xmlns:a16="http://schemas.microsoft.com/office/drawing/2014/main" id="{47163F52-FE49-4365-8814-618E94EDF37C}"/>
                </a:ext>
              </a:extLst>
            </p:cNvPr>
            <p:cNvCxnSpPr>
              <a:cxnSpLocks/>
            </p:cNvCxnSpPr>
            <p:nvPr/>
          </p:nvCxnSpPr>
          <p:spPr bwMode="auto">
            <a:xfrm>
              <a:off x="9385766" y="3143015"/>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57" name="Straight Connector 556">
              <a:extLst>
                <a:ext uri="{FF2B5EF4-FFF2-40B4-BE49-F238E27FC236}">
                  <a16:creationId xmlns:a16="http://schemas.microsoft.com/office/drawing/2014/main" id="{34374A1D-6B9D-4465-874D-6B17FBC6E5F2}"/>
                </a:ext>
              </a:extLst>
            </p:cNvPr>
            <p:cNvCxnSpPr>
              <a:cxnSpLocks/>
            </p:cNvCxnSpPr>
            <p:nvPr/>
          </p:nvCxnSpPr>
          <p:spPr bwMode="auto">
            <a:xfrm>
              <a:off x="9397671" y="3286730"/>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58" name="Straight Connector 557">
              <a:extLst>
                <a:ext uri="{FF2B5EF4-FFF2-40B4-BE49-F238E27FC236}">
                  <a16:creationId xmlns:a16="http://schemas.microsoft.com/office/drawing/2014/main" id="{9D2B0544-E9F7-49AA-838D-F7454C4AF1C0}"/>
                </a:ext>
              </a:extLst>
            </p:cNvPr>
            <p:cNvCxnSpPr>
              <a:cxnSpLocks/>
            </p:cNvCxnSpPr>
            <p:nvPr/>
          </p:nvCxnSpPr>
          <p:spPr bwMode="auto">
            <a:xfrm>
              <a:off x="9423866" y="3286730"/>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59" name="Straight Connector 558">
              <a:extLst>
                <a:ext uri="{FF2B5EF4-FFF2-40B4-BE49-F238E27FC236}">
                  <a16:creationId xmlns:a16="http://schemas.microsoft.com/office/drawing/2014/main" id="{3DD812D0-4644-44F5-A6C7-8FB85F90C396}"/>
                </a:ext>
              </a:extLst>
            </p:cNvPr>
            <p:cNvCxnSpPr>
              <a:cxnSpLocks/>
            </p:cNvCxnSpPr>
            <p:nvPr/>
          </p:nvCxnSpPr>
          <p:spPr bwMode="auto">
            <a:xfrm>
              <a:off x="9471491" y="3451036"/>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60" name="Straight Connector 559">
              <a:extLst>
                <a:ext uri="{FF2B5EF4-FFF2-40B4-BE49-F238E27FC236}">
                  <a16:creationId xmlns:a16="http://schemas.microsoft.com/office/drawing/2014/main" id="{03E10694-4D5E-4BD9-B7B7-4F2C916C4F79}"/>
                </a:ext>
              </a:extLst>
            </p:cNvPr>
            <p:cNvCxnSpPr>
              <a:cxnSpLocks/>
            </p:cNvCxnSpPr>
            <p:nvPr/>
          </p:nvCxnSpPr>
          <p:spPr bwMode="auto">
            <a:xfrm>
              <a:off x="9504828" y="3451036"/>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61" name="Straight Connector 560">
              <a:extLst>
                <a:ext uri="{FF2B5EF4-FFF2-40B4-BE49-F238E27FC236}">
                  <a16:creationId xmlns:a16="http://schemas.microsoft.com/office/drawing/2014/main" id="{350781A7-D039-48EB-99D3-D3F1692CD1E1}"/>
                </a:ext>
              </a:extLst>
            </p:cNvPr>
            <p:cNvCxnSpPr>
              <a:cxnSpLocks/>
            </p:cNvCxnSpPr>
            <p:nvPr/>
          </p:nvCxnSpPr>
          <p:spPr bwMode="auto">
            <a:xfrm>
              <a:off x="9526260" y="3451036"/>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62" name="Straight Connector 561">
              <a:extLst>
                <a:ext uri="{FF2B5EF4-FFF2-40B4-BE49-F238E27FC236}">
                  <a16:creationId xmlns:a16="http://schemas.microsoft.com/office/drawing/2014/main" id="{F9120DBC-BEC9-4899-AA75-2F280BB3F294}"/>
                </a:ext>
              </a:extLst>
            </p:cNvPr>
            <p:cNvCxnSpPr>
              <a:cxnSpLocks/>
            </p:cNvCxnSpPr>
            <p:nvPr/>
          </p:nvCxnSpPr>
          <p:spPr bwMode="auto">
            <a:xfrm>
              <a:off x="9566741" y="3451036"/>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63" name="Straight Connector 562">
              <a:extLst>
                <a:ext uri="{FF2B5EF4-FFF2-40B4-BE49-F238E27FC236}">
                  <a16:creationId xmlns:a16="http://schemas.microsoft.com/office/drawing/2014/main" id="{73F98441-8451-4198-8D80-E49B4EBADB60}"/>
                </a:ext>
              </a:extLst>
            </p:cNvPr>
            <p:cNvCxnSpPr>
              <a:cxnSpLocks/>
            </p:cNvCxnSpPr>
            <p:nvPr/>
          </p:nvCxnSpPr>
          <p:spPr bwMode="auto">
            <a:xfrm>
              <a:off x="9623891" y="3451036"/>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64" name="Straight Connector 563">
              <a:extLst>
                <a:ext uri="{FF2B5EF4-FFF2-40B4-BE49-F238E27FC236}">
                  <a16:creationId xmlns:a16="http://schemas.microsoft.com/office/drawing/2014/main" id="{26B9E305-C8E3-4788-BDAA-EA99644117C6}"/>
                </a:ext>
              </a:extLst>
            </p:cNvPr>
            <p:cNvCxnSpPr>
              <a:cxnSpLocks/>
            </p:cNvCxnSpPr>
            <p:nvPr/>
          </p:nvCxnSpPr>
          <p:spPr bwMode="auto">
            <a:xfrm>
              <a:off x="9650085" y="3451036"/>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65" name="Straight Connector 564">
              <a:extLst>
                <a:ext uri="{FF2B5EF4-FFF2-40B4-BE49-F238E27FC236}">
                  <a16:creationId xmlns:a16="http://schemas.microsoft.com/office/drawing/2014/main" id="{11BA1B1C-8E64-4DB4-9788-D412A850362E}"/>
                </a:ext>
              </a:extLst>
            </p:cNvPr>
            <p:cNvCxnSpPr>
              <a:cxnSpLocks/>
            </p:cNvCxnSpPr>
            <p:nvPr/>
          </p:nvCxnSpPr>
          <p:spPr bwMode="auto">
            <a:xfrm>
              <a:off x="9697710" y="3451036"/>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66" name="Straight Connector 565">
              <a:extLst>
                <a:ext uri="{FF2B5EF4-FFF2-40B4-BE49-F238E27FC236}">
                  <a16:creationId xmlns:a16="http://schemas.microsoft.com/office/drawing/2014/main" id="{62E9BE1B-59CF-484E-BC30-00AEEE1B743A}"/>
                </a:ext>
              </a:extLst>
            </p:cNvPr>
            <p:cNvCxnSpPr>
              <a:cxnSpLocks/>
            </p:cNvCxnSpPr>
            <p:nvPr/>
          </p:nvCxnSpPr>
          <p:spPr bwMode="auto">
            <a:xfrm>
              <a:off x="9723904" y="3451036"/>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67" name="Straight Connector 566">
              <a:extLst>
                <a:ext uri="{FF2B5EF4-FFF2-40B4-BE49-F238E27FC236}">
                  <a16:creationId xmlns:a16="http://schemas.microsoft.com/office/drawing/2014/main" id="{B922117F-3117-42A5-8B1C-717391916845}"/>
                </a:ext>
              </a:extLst>
            </p:cNvPr>
            <p:cNvCxnSpPr>
              <a:cxnSpLocks/>
            </p:cNvCxnSpPr>
            <p:nvPr/>
          </p:nvCxnSpPr>
          <p:spPr bwMode="auto">
            <a:xfrm>
              <a:off x="9742954" y="3451036"/>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68" name="Straight Connector 567">
              <a:extLst>
                <a:ext uri="{FF2B5EF4-FFF2-40B4-BE49-F238E27FC236}">
                  <a16:creationId xmlns:a16="http://schemas.microsoft.com/office/drawing/2014/main" id="{3ABB07C5-72BA-4F3B-9EDD-71020402EE6F}"/>
                </a:ext>
              </a:extLst>
            </p:cNvPr>
            <p:cNvCxnSpPr>
              <a:cxnSpLocks/>
            </p:cNvCxnSpPr>
            <p:nvPr/>
          </p:nvCxnSpPr>
          <p:spPr bwMode="auto">
            <a:xfrm>
              <a:off x="9771529" y="3451036"/>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69" name="Straight Connector 568">
              <a:extLst>
                <a:ext uri="{FF2B5EF4-FFF2-40B4-BE49-F238E27FC236}">
                  <a16:creationId xmlns:a16="http://schemas.microsoft.com/office/drawing/2014/main" id="{065C53FF-CFD8-4A9E-AB1D-93AE75F0D49A}"/>
                </a:ext>
              </a:extLst>
            </p:cNvPr>
            <p:cNvCxnSpPr>
              <a:cxnSpLocks/>
            </p:cNvCxnSpPr>
            <p:nvPr/>
          </p:nvCxnSpPr>
          <p:spPr bwMode="auto">
            <a:xfrm>
              <a:off x="9845348" y="3674873"/>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70" name="Straight Connector 569">
              <a:extLst>
                <a:ext uri="{FF2B5EF4-FFF2-40B4-BE49-F238E27FC236}">
                  <a16:creationId xmlns:a16="http://schemas.microsoft.com/office/drawing/2014/main" id="{B3D89F6B-4AD5-4CBE-96A0-1A9252587477}"/>
                </a:ext>
              </a:extLst>
            </p:cNvPr>
            <p:cNvCxnSpPr>
              <a:cxnSpLocks/>
            </p:cNvCxnSpPr>
            <p:nvPr/>
          </p:nvCxnSpPr>
          <p:spPr bwMode="auto">
            <a:xfrm>
              <a:off x="9876304" y="3674873"/>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71" name="Straight Connector 570">
              <a:extLst>
                <a:ext uri="{FF2B5EF4-FFF2-40B4-BE49-F238E27FC236}">
                  <a16:creationId xmlns:a16="http://schemas.microsoft.com/office/drawing/2014/main" id="{00BF98C2-B53C-45EF-87B1-5F1CA706C945}"/>
                </a:ext>
              </a:extLst>
            </p:cNvPr>
            <p:cNvCxnSpPr>
              <a:cxnSpLocks/>
            </p:cNvCxnSpPr>
            <p:nvPr/>
          </p:nvCxnSpPr>
          <p:spPr bwMode="auto">
            <a:xfrm>
              <a:off x="9942979" y="3674873"/>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72" name="Straight Connector 571">
              <a:extLst>
                <a:ext uri="{FF2B5EF4-FFF2-40B4-BE49-F238E27FC236}">
                  <a16:creationId xmlns:a16="http://schemas.microsoft.com/office/drawing/2014/main" id="{E8872A78-5759-46F7-80E3-495732A8DE59}"/>
                </a:ext>
              </a:extLst>
            </p:cNvPr>
            <p:cNvCxnSpPr>
              <a:cxnSpLocks/>
            </p:cNvCxnSpPr>
            <p:nvPr/>
          </p:nvCxnSpPr>
          <p:spPr bwMode="auto">
            <a:xfrm>
              <a:off x="9976317" y="3674873"/>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73" name="Straight Connector 572">
              <a:extLst>
                <a:ext uri="{FF2B5EF4-FFF2-40B4-BE49-F238E27FC236}">
                  <a16:creationId xmlns:a16="http://schemas.microsoft.com/office/drawing/2014/main" id="{A640B573-6112-4D9E-9132-A772CB7D3805}"/>
                </a:ext>
              </a:extLst>
            </p:cNvPr>
            <p:cNvCxnSpPr>
              <a:cxnSpLocks/>
            </p:cNvCxnSpPr>
            <p:nvPr/>
          </p:nvCxnSpPr>
          <p:spPr bwMode="auto">
            <a:xfrm>
              <a:off x="9995367" y="3674873"/>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74" name="Straight Connector 573">
              <a:extLst>
                <a:ext uri="{FF2B5EF4-FFF2-40B4-BE49-F238E27FC236}">
                  <a16:creationId xmlns:a16="http://schemas.microsoft.com/office/drawing/2014/main" id="{41AEBBB3-6514-445F-A594-D299949EC135}"/>
                </a:ext>
              </a:extLst>
            </p:cNvPr>
            <p:cNvCxnSpPr>
              <a:cxnSpLocks/>
            </p:cNvCxnSpPr>
            <p:nvPr/>
          </p:nvCxnSpPr>
          <p:spPr bwMode="auto">
            <a:xfrm>
              <a:off x="10028704" y="3674873"/>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75" name="Straight Connector 574">
              <a:extLst>
                <a:ext uri="{FF2B5EF4-FFF2-40B4-BE49-F238E27FC236}">
                  <a16:creationId xmlns:a16="http://schemas.microsoft.com/office/drawing/2014/main" id="{E60B4F6F-869C-406E-8DF8-8CC3F3D490B3}"/>
                </a:ext>
              </a:extLst>
            </p:cNvPr>
            <p:cNvCxnSpPr>
              <a:cxnSpLocks/>
            </p:cNvCxnSpPr>
            <p:nvPr/>
          </p:nvCxnSpPr>
          <p:spPr bwMode="auto">
            <a:xfrm>
              <a:off x="10059660" y="3674873"/>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76" name="Straight Connector 575">
              <a:extLst>
                <a:ext uri="{FF2B5EF4-FFF2-40B4-BE49-F238E27FC236}">
                  <a16:creationId xmlns:a16="http://schemas.microsoft.com/office/drawing/2014/main" id="{4AD90657-2901-4690-83FC-DAAB322EF47B}"/>
                </a:ext>
              </a:extLst>
            </p:cNvPr>
            <p:cNvCxnSpPr>
              <a:cxnSpLocks/>
            </p:cNvCxnSpPr>
            <p:nvPr/>
          </p:nvCxnSpPr>
          <p:spPr bwMode="auto">
            <a:xfrm>
              <a:off x="10097760" y="3674873"/>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77" name="Straight Connector 576">
              <a:extLst>
                <a:ext uri="{FF2B5EF4-FFF2-40B4-BE49-F238E27FC236}">
                  <a16:creationId xmlns:a16="http://schemas.microsoft.com/office/drawing/2014/main" id="{9B983248-DF61-4162-A944-F0E41C2EA3FF}"/>
                </a:ext>
              </a:extLst>
            </p:cNvPr>
            <p:cNvCxnSpPr>
              <a:cxnSpLocks/>
            </p:cNvCxnSpPr>
            <p:nvPr/>
          </p:nvCxnSpPr>
          <p:spPr bwMode="auto">
            <a:xfrm>
              <a:off x="10135860" y="3674873"/>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78" name="Straight Connector 577">
              <a:extLst>
                <a:ext uri="{FF2B5EF4-FFF2-40B4-BE49-F238E27FC236}">
                  <a16:creationId xmlns:a16="http://schemas.microsoft.com/office/drawing/2014/main" id="{E05BB0B6-67BC-4C8B-8136-0B88FC4D44FF}"/>
                </a:ext>
              </a:extLst>
            </p:cNvPr>
            <p:cNvCxnSpPr>
              <a:cxnSpLocks/>
            </p:cNvCxnSpPr>
            <p:nvPr/>
          </p:nvCxnSpPr>
          <p:spPr bwMode="auto">
            <a:xfrm>
              <a:off x="10169198" y="3674873"/>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79" name="Straight Connector 578">
              <a:extLst>
                <a:ext uri="{FF2B5EF4-FFF2-40B4-BE49-F238E27FC236}">
                  <a16:creationId xmlns:a16="http://schemas.microsoft.com/office/drawing/2014/main" id="{CF8C423C-E3F1-4704-A3B6-3C796FBB0638}"/>
                </a:ext>
              </a:extLst>
            </p:cNvPr>
            <p:cNvCxnSpPr>
              <a:cxnSpLocks/>
            </p:cNvCxnSpPr>
            <p:nvPr/>
          </p:nvCxnSpPr>
          <p:spPr bwMode="auto">
            <a:xfrm>
              <a:off x="10233492" y="4005867"/>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80" name="Straight Connector 579">
              <a:extLst>
                <a:ext uri="{FF2B5EF4-FFF2-40B4-BE49-F238E27FC236}">
                  <a16:creationId xmlns:a16="http://schemas.microsoft.com/office/drawing/2014/main" id="{BA18D8A1-26A2-4D8B-BFC8-322E9374072C}"/>
                </a:ext>
              </a:extLst>
            </p:cNvPr>
            <p:cNvCxnSpPr>
              <a:cxnSpLocks/>
            </p:cNvCxnSpPr>
            <p:nvPr/>
          </p:nvCxnSpPr>
          <p:spPr bwMode="auto">
            <a:xfrm>
              <a:off x="10259686" y="4005867"/>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81" name="Straight Connector 580">
              <a:extLst>
                <a:ext uri="{FF2B5EF4-FFF2-40B4-BE49-F238E27FC236}">
                  <a16:creationId xmlns:a16="http://schemas.microsoft.com/office/drawing/2014/main" id="{FBE33D1B-0BC9-4B3B-A4EA-1C5637F6113C}"/>
                </a:ext>
              </a:extLst>
            </p:cNvPr>
            <p:cNvCxnSpPr>
              <a:cxnSpLocks/>
            </p:cNvCxnSpPr>
            <p:nvPr/>
          </p:nvCxnSpPr>
          <p:spPr bwMode="auto">
            <a:xfrm>
              <a:off x="10293024" y="4005867"/>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82" name="Straight Connector 581">
              <a:extLst>
                <a:ext uri="{FF2B5EF4-FFF2-40B4-BE49-F238E27FC236}">
                  <a16:creationId xmlns:a16="http://schemas.microsoft.com/office/drawing/2014/main" id="{541F1A56-53CA-4610-9937-4970D0AE9ABD}"/>
                </a:ext>
              </a:extLst>
            </p:cNvPr>
            <p:cNvCxnSpPr>
              <a:cxnSpLocks/>
            </p:cNvCxnSpPr>
            <p:nvPr/>
          </p:nvCxnSpPr>
          <p:spPr bwMode="auto">
            <a:xfrm>
              <a:off x="10326362" y="4005867"/>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83" name="Straight Connector 582">
              <a:extLst>
                <a:ext uri="{FF2B5EF4-FFF2-40B4-BE49-F238E27FC236}">
                  <a16:creationId xmlns:a16="http://schemas.microsoft.com/office/drawing/2014/main" id="{8BFB0016-E14E-473E-B164-95D046D26FCE}"/>
                </a:ext>
              </a:extLst>
            </p:cNvPr>
            <p:cNvCxnSpPr>
              <a:cxnSpLocks/>
            </p:cNvCxnSpPr>
            <p:nvPr/>
          </p:nvCxnSpPr>
          <p:spPr bwMode="auto">
            <a:xfrm>
              <a:off x="10400181" y="4005867"/>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84" name="Straight Connector 583">
              <a:extLst>
                <a:ext uri="{FF2B5EF4-FFF2-40B4-BE49-F238E27FC236}">
                  <a16:creationId xmlns:a16="http://schemas.microsoft.com/office/drawing/2014/main" id="{603EEAB3-AD74-4577-9DF3-E6338DC3C2C5}"/>
                </a:ext>
              </a:extLst>
            </p:cNvPr>
            <p:cNvCxnSpPr>
              <a:cxnSpLocks/>
            </p:cNvCxnSpPr>
            <p:nvPr/>
          </p:nvCxnSpPr>
          <p:spPr bwMode="auto">
            <a:xfrm>
              <a:off x="10426375" y="4005867"/>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85" name="Straight Connector 584">
              <a:extLst>
                <a:ext uri="{FF2B5EF4-FFF2-40B4-BE49-F238E27FC236}">
                  <a16:creationId xmlns:a16="http://schemas.microsoft.com/office/drawing/2014/main" id="{E7478600-22FC-4F76-8A01-E77368559B15}"/>
                </a:ext>
              </a:extLst>
            </p:cNvPr>
            <p:cNvCxnSpPr>
              <a:cxnSpLocks/>
            </p:cNvCxnSpPr>
            <p:nvPr/>
          </p:nvCxnSpPr>
          <p:spPr bwMode="auto">
            <a:xfrm>
              <a:off x="10457331" y="4005867"/>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86" name="Straight Connector 585">
              <a:extLst>
                <a:ext uri="{FF2B5EF4-FFF2-40B4-BE49-F238E27FC236}">
                  <a16:creationId xmlns:a16="http://schemas.microsoft.com/office/drawing/2014/main" id="{A9AAF079-E547-4CCE-A747-C7466A625B2E}"/>
                </a:ext>
              </a:extLst>
            </p:cNvPr>
            <p:cNvCxnSpPr>
              <a:cxnSpLocks/>
            </p:cNvCxnSpPr>
            <p:nvPr/>
          </p:nvCxnSpPr>
          <p:spPr bwMode="auto">
            <a:xfrm>
              <a:off x="10500194" y="4005867"/>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87" name="Straight Connector 586">
              <a:extLst>
                <a:ext uri="{FF2B5EF4-FFF2-40B4-BE49-F238E27FC236}">
                  <a16:creationId xmlns:a16="http://schemas.microsoft.com/office/drawing/2014/main" id="{796A2C6F-AC83-4593-8429-2867440E6B1D}"/>
                </a:ext>
              </a:extLst>
            </p:cNvPr>
            <p:cNvCxnSpPr>
              <a:cxnSpLocks/>
            </p:cNvCxnSpPr>
            <p:nvPr/>
          </p:nvCxnSpPr>
          <p:spPr bwMode="auto">
            <a:xfrm rot="16200000">
              <a:off x="10169736" y="3677270"/>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88" name="Straight Connector 587">
              <a:extLst>
                <a:ext uri="{FF2B5EF4-FFF2-40B4-BE49-F238E27FC236}">
                  <a16:creationId xmlns:a16="http://schemas.microsoft.com/office/drawing/2014/main" id="{FD344908-9092-4CEE-A15B-ECB3EAC67B93}"/>
                </a:ext>
              </a:extLst>
            </p:cNvPr>
            <p:cNvCxnSpPr>
              <a:cxnSpLocks/>
            </p:cNvCxnSpPr>
            <p:nvPr/>
          </p:nvCxnSpPr>
          <p:spPr bwMode="auto">
            <a:xfrm rot="16200000">
              <a:off x="9388686" y="3293889"/>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89" name="Straight Connector 588">
              <a:extLst>
                <a:ext uri="{FF2B5EF4-FFF2-40B4-BE49-F238E27FC236}">
                  <a16:creationId xmlns:a16="http://schemas.microsoft.com/office/drawing/2014/main" id="{B23A8584-0B1C-46B6-98CF-518B23635D62}"/>
                </a:ext>
              </a:extLst>
            </p:cNvPr>
            <p:cNvCxnSpPr>
              <a:cxnSpLocks/>
            </p:cNvCxnSpPr>
            <p:nvPr/>
          </p:nvCxnSpPr>
          <p:spPr bwMode="auto">
            <a:xfrm rot="16200000">
              <a:off x="9436311" y="3293889"/>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90" name="Straight Connector 589">
              <a:extLst>
                <a:ext uri="{FF2B5EF4-FFF2-40B4-BE49-F238E27FC236}">
                  <a16:creationId xmlns:a16="http://schemas.microsoft.com/office/drawing/2014/main" id="{73431B93-C142-495B-BBC3-E0AD021F2FB3}"/>
                </a:ext>
              </a:extLst>
            </p:cNvPr>
            <p:cNvCxnSpPr>
              <a:cxnSpLocks/>
            </p:cNvCxnSpPr>
            <p:nvPr/>
          </p:nvCxnSpPr>
          <p:spPr bwMode="auto">
            <a:xfrm rot="16200000">
              <a:off x="9393448" y="3148633"/>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91" name="Straight Connector 590">
              <a:extLst>
                <a:ext uri="{FF2B5EF4-FFF2-40B4-BE49-F238E27FC236}">
                  <a16:creationId xmlns:a16="http://schemas.microsoft.com/office/drawing/2014/main" id="{6DF5A54B-1DC0-4764-95CA-691465530F57}"/>
                </a:ext>
              </a:extLst>
            </p:cNvPr>
            <p:cNvCxnSpPr>
              <a:cxnSpLocks/>
            </p:cNvCxnSpPr>
            <p:nvPr/>
          </p:nvCxnSpPr>
          <p:spPr bwMode="auto">
            <a:xfrm rot="16200000">
              <a:off x="9221998" y="3003377"/>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92" name="Straight Connector 591">
              <a:extLst>
                <a:ext uri="{FF2B5EF4-FFF2-40B4-BE49-F238E27FC236}">
                  <a16:creationId xmlns:a16="http://schemas.microsoft.com/office/drawing/2014/main" id="{F621416E-AE5F-464A-B5AC-310162116862}"/>
                </a:ext>
              </a:extLst>
            </p:cNvPr>
            <p:cNvCxnSpPr>
              <a:cxnSpLocks/>
            </p:cNvCxnSpPr>
            <p:nvPr/>
          </p:nvCxnSpPr>
          <p:spPr bwMode="auto">
            <a:xfrm rot="16200000">
              <a:off x="8983873" y="3003377"/>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93" name="Straight Connector 592">
              <a:extLst>
                <a:ext uri="{FF2B5EF4-FFF2-40B4-BE49-F238E27FC236}">
                  <a16:creationId xmlns:a16="http://schemas.microsoft.com/office/drawing/2014/main" id="{0C1A9F8D-48B4-481F-B8DC-CD501615EBDE}"/>
                </a:ext>
              </a:extLst>
            </p:cNvPr>
            <p:cNvCxnSpPr>
              <a:cxnSpLocks/>
            </p:cNvCxnSpPr>
            <p:nvPr/>
          </p:nvCxnSpPr>
          <p:spPr bwMode="auto">
            <a:xfrm rot="16200000">
              <a:off x="8569536" y="2896220"/>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94" name="Straight Connector 593">
              <a:extLst>
                <a:ext uri="{FF2B5EF4-FFF2-40B4-BE49-F238E27FC236}">
                  <a16:creationId xmlns:a16="http://schemas.microsoft.com/office/drawing/2014/main" id="{2F5440D1-676A-4400-9DF0-ADC85E7B0B18}"/>
                </a:ext>
              </a:extLst>
            </p:cNvPr>
            <p:cNvCxnSpPr>
              <a:cxnSpLocks/>
            </p:cNvCxnSpPr>
            <p:nvPr/>
          </p:nvCxnSpPr>
          <p:spPr bwMode="auto">
            <a:xfrm rot="16200000">
              <a:off x="8490955" y="2793826"/>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95" name="Straight Connector 594">
              <a:extLst>
                <a:ext uri="{FF2B5EF4-FFF2-40B4-BE49-F238E27FC236}">
                  <a16:creationId xmlns:a16="http://schemas.microsoft.com/office/drawing/2014/main" id="{7DD41C45-F6BF-4842-876F-D301F10B9A97}"/>
                </a:ext>
              </a:extLst>
            </p:cNvPr>
            <p:cNvCxnSpPr>
              <a:cxnSpLocks/>
            </p:cNvCxnSpPr>
            <p:nvPr/>
          </p:nvCxnSpPr>
          <p:spPr bwMode="auto">
            <a:xfrm rot="16200000">
              <a:off x="8500480" y="2698576"/>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96" name="Straight Connector 595">
              <a:extLst>
                <a:ext uri="{FF2B5EF4-FFF2-40B4-BE49-F238E27FC236}">
                  <a16:creationId xmlns:a16="http://schemas.microsoft.com/office/drawing/2014/main" id="{27433F5E-FD89-47A4-A032-7BA8488781F1}"/>
                </a:ext>
              </a:extLst>
            </p:cNvPr>
            <p:cNvCxnSpPr>
              <a:cxnSpLocks/>
            </p:cNvCxnSpPr>
            <p:nvPr/>
          </p:nvCxnSpPr>
          <p:spPr bwMode="auto">
            <a:xfrm rot="16200000">
              <a:off x="8440949" y="2615232"/>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97" name="Straight Connector 596">
              <a:extLst>
                <a:ext uri="{FF2B5EF4-FFF2-40B4-BE49-F238E27FC236}">
                  <a16:creationId xmlns:a16="http://schemas.microsoft.com/office/drawing/2014/main" id="{5071CE8A-90FC-42C3-8395-80DF1EB78F50}"/>
                </a:ext>
              </a:extLst>
            </p:cNvPr>
            <p:cNvCxnSpPr>
              <a:cxnSpLocks/>
            </p:cNvCxnSpPr>
            <p:nvPr/>
          </p:nvCxnSpPr>
          <p:spPr bwMode="auto">
            <a:xfrm rot="16200000">
              <a:off x="8112336" y="2615232"/>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98" name="Straight Connector 597">
              <a:extLst>
                <a:ext uri="{FF2B5EF4-FFF2-40B4-BE49-F238E27FC236}">
                  <a16:creationId xmlns:a16="http://schemas.microsoft.com/office/drawing/2014/main" id="{0285E9C5-AFC7-49BF-9AFB-9E83003D2795}"/>
                </a:ext>
              </a:extLst>
            </p:cNvPr>
            <p:cNvCxnSpPr>
              <a:cxnSpLocks/>
            </p:cNvCxnSpPr>
            <p:nvPr/>
          </p:nvCxnSpPr>
          <p:spPr bwMode="auto">
            <a:xfrm rot="16200000">
              <a:off x="7650374" y="2469976"/>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599" name="Straight Connector 598">
              <a:extLst>
                <a:ext uri="{FF2B5EF4-FFF2-40B4-BE49-F238E27FC236}">
                  <a16:creationId xmlns:a16="http://schemas.microsoft.com/office/drawing/2014/main" id="{BCAA1FE1-4A5E-4EC2-88B5-9EF3A495D242}"/>
                </a:ext>
              </a:extLst>
            </p:cNvPr>
            <p:cNvCxnSpPr>
              <a:cxnSpLocks/>
            </p:cNvCxnSpPr>
            <p:nvPr/>
          </p:nvCxnSpPr>
          <p:spPr bwMode="auto">
            <a:xfrm rot="16200000">
              <a:off x="7569411" y="2469976"/>
              <a:ext cx="0" cy="67752"/>
            </a:xfrm>
            <a:prstGeom prst="line">
              <a:avLst/>
            </a:prstGeom>
            <a:noFill/>
            <a:ln w="12700" cap="flat" cmpd="sng" algn="ctr">
              <a:solidFill>
                <a:schemeClr val="accent1"/>
              </a:solidFill>
              <a:prstDash val="solid"/>
              <a:round/>
              <a:headEnd type="none" w="med" len="med"/>
              <a:tailEnd type="none" w="med" len="med"/>
            </a:ln>
            <a:effectLst/>
          </p:spPr>
        </p:cxnSp>
        <p:cxnSp>
          <p:nvCxnSpPr>
            <p:cNvPr id="600" name="Straight Connector 599">
              <a:extLst>
                <a:ext uri="{FF2B5EF4-FFF2-40B4-BE49-F238E27FC236}">
                  <a16:creationId xmlns:a16="http://schemas.microsoft.com/office/drawing/2014/main" id="{9038B266-6F9D-4ADF-AECB-2A305FC096E6}"/>
                </a:ext>
              </a:extLst>
            </p:cNvPr>
            <p:cNvCxnSpPr>
              <a:cxnSpLocks/>
            </p:cNvCxnSpPr>
            <p:nvPr/>
          </p:nvCxnSpPr>
          <p:spPr bwMode="auto">
            <a:xfrm rot="16200000">
              <a:off x="7590843" y="2400920"/>
              <a:ext cx="0" cy="67752"/>
            </a:xfrm>
            <a:prstGeom prst="line">
              <a:avLst/>
            </a:prstGeom>
            <a:noFill/>
            <a:ln w="12700" cap="flat" cmpd="sng" algn="ctr">
              <a:solidFill>
                <a:schemeClr val="accent1"/>
              </a:solidFill>
              <a:prstDash val="solid"/>
              <a:round/>
              <a:headEnd type="none" w="med" len="med"/>
              <a:tailEnd type="none" w="med" len="med"/>
            </a:ln>
            <a:effectLst/>
          </p:spPr>
        </p:cxnSp>
      </p:grpSp>
      <p:grpSp>
        <p:nvGrpSpPr>
          <p:cNvPr id="603" name="Group 602">
            <a:extLst>
              <a:ext uri="{FF2B5EF4-FFF2-40B4-BE49-F238E27FC236}">
                <a16:creationId xmlns:a16="http://schemas.microsoft.com/office/drawing/2014/main" id="{B7FD8C2F-5100-4D24-B67A-CE1F4D1F60D9}"/>
              </a:ext>
            </a:extLst>
          </p:cNvPr>
          <p:cNvGrpSpPr/>
          <p:nvPr/>
        </p:nvGrpSpPr>
        <p:grpSpPr>
          <a:xfrm>
            <a:off x="6635979" y="1796008"/>
            <a:ext cx="4299529" cy="3551262"/>
            <a:chOff x="682018" y="2738550"/>
            <a:chExt cx="5757836" cy="3433217"/>
          </a:xfrm>
        </p:grpSpPr>
        <p:sp>
          <p:nvSpPr>
            <p:cNvPr id="604" name="Line 4">
              <a:extLst>
                <a:ext uri="{FF2B5EF4-FFF2-40B4-BE49-F238E27FC236}">
                  <a16:creationId xmlns:a16="http://schemas.microsoft.com/office/drawing/2014/main" id="{B301E441-BC48-4672-9E26-D47D5EBAF897}"/>
                </a:ext>
              </a:extLst>
            </p:cNvPr>
            <p:cNvSpPr>
              <a:spLocks noChangeShapeType="1"/>
            </p:cNvSpPr>
            <p:nvPr/>
          </p:nvSpPr>
          <p:spPr bwMode="auto">
            <a:xfrm>
              <a:off x="1763713" y="2828926"/>
              <a:ext cx="0" cy="2747963"/>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05" name="Line 5">
              <a:extLst>
                <a:ext uri="{FF2B5EF4-FFF2-40B4-BE49-F238E27FC236}">
                  <a16:creationId xmlns:a16="http://schemas.microsoft.com/office/drawing/2014/main" id="{6BFCD1F3-CB58-4FB7-853A-6ACCDB215DC9}"/>
                </a:ext>
              </a:extLst>
            </p:cNvPr>
            <p:cNvSpPr>
              <a:spLocks noChangeShapeType="1"/>
            </p:cNvSpPr>
            <p:nvPr/>
          </p:nvSpPr>
          <p:spPr bwMode="auto">
            <a:xfrm flipV="1">
              <a:off x="1747839" y="5584824"/>
              <a:ext cx="4574178"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06" name="Rectangle 21">
              <a:extLst>
                <a:ext uri="{FF2B5EF4-FFF2-40B4-BE49-F238E27FC236}">
                  <a16:creationId xmlns:a16="http://schemas.microsoft.com/office/drawing/2014/main" id="{6F8DB8F3-F909-425E-9EDB-B990158B28ED}"/>
                </a:ext>
              </a:extLst>
            </p:cNvPr>
            <p:cNvSpPr>
              <a:spLocks noChangeArrowheads="1"/>
            </p:cNvSpPr>
            <p:nvPr/>
          </p:nvSpPr>
          <p:spPr bwMode="auto">
            <a:xfrm>
              <a:off x="1171686" y="5500151"/>
              <a:ext cx="487303" cy="214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0.70</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07" name="Rectangle 23">
              <a:extLst>
                <a:ext uri="{FF2B5EF4-FFF2-40B4-BE49-F238E27FC236}">
                  <a16:creationId xmlns:a16="http://schemas.microsoft.com/office/drawing/2014/main" id="{04E27857-A5B4-4901-90A9-4FE55449B74B}"/>
                </a:ext>
              </a:extLst>
            </p:cNvPr>
            <p:cNvSpPr>
              <a:spLocks noChangeArrowheads="1"/>
            </p:cNvSpPr>
            <p:nvPr/>
          </p:nvSpPr>
          <p:spPr bwMode="auto">
            <a:xfrm>
              <a:off x="1165334" y="5041183"/>
              <a:ext cx="487303" cy="214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0.75</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08" name="Rectangle 24">
              <a:extLst>
                <a:ext uri="{FF2B5EF4-FFF2-40B4-BE49-F238E27FC236}">
                  <a16:creationId xmlns:a16="http://schemas.microsoft.com/office/drawing/2014/main" id="{223F9B60-31F9-4C30-A6FD-02A2E0BA0596}"/>
                </a:ext>
              </a:extLst>
            </p:cNvPr>
            <p:cNvSpPr>
              <a:spLocks noChangeArrowheads="1"/>
            </p:cNvSpPr>
            <p:nvPr/>
          </p:nvSpPr>
          <p:spPr bwMode="auto">
            <a:xfrm>
              <a:off x="1165334" y="4126446"/>
              <a:ext cx="487303" cy="214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0.85</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09" name="Rectangle 26">
              <a:extLst>
                <a:ext uri="{FF2B5EF4-FFF2-40B4-BE49-F238E27FC236}">
                  <a16:creationId xmlns:a16="http://schemas.microsoft.com/office/drawing/2014/main" id="{BC596BD0-DADF-4667-82A3-0D72C7868CCF}"/>
                </a:ext>
              </a:extLst>
            </p:cNvPr>
            <p:cNvSpPr>
              <a:spLocks noChangeArrowheads="1"/>
            </p:cNvSpPr>
            <p:nvPr/>
          </p:nvSpPr>
          <p:spPr bwMode="auto">
            <a:xfrm>
              <a:off x="1158985" y="2738550"/>
              <a:ext cx="487303" cy="214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10" name="Rectangle 27">
              <a:extLst>
                <a:ext uri="{FF2B5EF4-FFF2-40B4-BE49-F238E27FC236}">
                  <a16:creationId xmlns:a16="http://schemas.microsoft.com/office/drawing/2014/main" id="{6FA75B05-2792-4D52-A08E-D63B9782266F}"/>
                </a:ext>
              </a:extLst>
            </p:cNvPr>
            <p:cNvSpPr>
              <a:spLocks noChangeArrowheads="1"/>
            </p:cNvSpPr>
            <p:nvPr/>
          </p:nvSpPr>
          <p:spPr bwMode="auto">
            <a:xfrm>
              <a:off x="1699502" y="5710240"/>
              <a:ext cx="139537" cy="214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endPar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11" name="Rectangle 32">
              <a:extLst>
                <a:ext uri="{FF2B5EF4-FFF2-40B4-BE49-F238E27FC236}">
                  <a16:creationId xmlns:a16="http://schemas.microsoft.com/office/drawing/2014/main" id="{33DD886E-691A-473C-B0D8-8431BE588F9B}"/>
                </a:ext>
              </a:extLst>
            </p:cNvPr>
            <p:cNvSpPr>
              <a:spLocks noChangeArrowheads="1"/>
            </p:cNvSpPr>
            <p:nvPr/>
          </p:nvSpPr>
          <p:spPr bwMode="auto">
            <a:xfrm rot="16200000">
              <a:off x="-583112" y="4014999"/>
              <a:ext cx="2827022" cy="296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Event-Free Survival*</a:t>
              </a:r>
              <a:endPar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12" name="Line 49">
              <a:extLst>
                <a:ext uri="{FF2B5EF4-FFF2-40B4-BE49-F238E27FC236}">
                  <a16:creationId xmlns:a16="http://schemas.microsoft.com/office/drawing/2014/main" id="{1BD8BA98-D6A8-4D20-8A2B-54A9CC0EC069}"/>
                </a:ext>
              </a:extLst>
            </p:cNvPr>
            <p:cNvSpPr>
              <a:spLocks noChangeShapeType="1"/>
            </p:cNvSpPr>
            <p:nvPr/>
          </p:nvSpPr>
          <p:spPr bwMode="auto">
            <a:xfrm>
              <a:off x="1760539" y="5581652"/>
              <a:ext cx="0" cy="83379"/>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13" name="Line 53">
              <a:extLst>
                <a:ext uri="{FF2B5EF4-FFF2-40B4-BE49-F238E27FC236}">
                  <a16:creationId xmlns:a16="http://schemas.microsoft.com/office/drawing/2014/main" id="{A6577AA2-9B41-4F16-917E-3286C6663457}"/>
                </a:ext>
              </a:extLst>
            </p:cNvPr>
            <p:cNvSpPr>
              <a:spLocks noChangeShapeType="1"/>
            </p:cNvSpPr>
            <p:nvPr/>
          </p:nvSpPr>
          <p:spPr bwMode="auto">
            <a:xfrm flipH="1">
              <a:off x="1690688" y="5588024"/>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14" name="Line 54">
              <a:extLst>
                <a:ext uri="{FF2B5EF4-FFF2-40B4-BE49-F238E27FC236}">
                  <a16:creationId xmlns:a16="http://schemas.microsoft.com/office/drawing/2014/main" id="{3FF2CDAF-8482-4A51-8190-C88D48659685}"/>
                </a:ext>
              </a:extLst>
            </p:cNvPr>
            <p:cNvSpPr>
              <a:spLocks noChangeShapeType="1"/>
            </p:cNvSpPr>
            <p:nvPr/>
          </p:nvSpPr>
          <p:spPr bwMode="auto">
            <a:xfrm flipH="1">
              <a:off x="1690687" y="4216196"/>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15" name="Line 56">
              <a:extLst>
                <a:ext uri="{FF2B5EF4-FFF2-40B4-BE49-F238E27FC236}">
                  <a16:creationId xmlns:a16="http://schemas.microsoft.com/office/drawing/2014/main" id="{6B235774-E3D8-4E53-A9E5-9E9E3783B97E}"/>
                </a:ext>
              </a:extLst>
            </p:cNvPr>
            <p:cNvSpPr>
              <a:spLocks noChangeShapeType="1"/>
            </p:cNvSpPr>
            <p:nvPr/>
          </p:nvSpPr>
          <p:spPr bwMode="auto">
            <a:xfrm flipH="1">
              <a:off x="1690687" y="3304252"/>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16" name="Line 57">
              <a:extLst>
                <a:ext uri="{FF2B5EF4-FFF2-40B4-BE49-F238E27FC236}">
                  <a16:creationId xmlns:a16="http://schemas.microsoft.com/office/drawing/2014/main" id="{2B12DBF6-9982-4BBB-8259-E1F6C2F49E05}"/>
                </a:ext>
              </a:extLst>
            </p:cNvPr>
            <p:cNvSpPr>
              <a:spLocks noChangeShapeType="1"/>
            </p:cNvSpPr>
            <p:nvPr/>
          </p:nvSpPr>
          <p:spPr bwMode="auto">
            <a:xfrm flipH="1">
              <a:off x="1690688" y="2843213"/>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17" name="Line 54">
              <a:extLst>
                <a:ext uri="{FF2B5EF4-FFF2-40B4-BE49-F238E27FC236}">
                  <a16:creationId xmlns:a16="http://schemas.microsoft.com/office/drawing/2014/main" id="{67BC7C6F-9451-44DF-A179-6440959F7E22}"/>
                </a:ext>
              </a:extLst>
            </p:cNvPr>
            <p:cNvSpPr>
              <a:spLocks noChangeShapeType="1"/>
            </p:cNvSpPr>
            <p:nvPr/>
          </p:nvSpPr>
          <p:spPr bwMode="auto">
            <a:xfrm flipH="1">
              <a:off x="1690687" y="4677158"/>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18" name="Rectangle 25">
              <a:extLst>
                <a:ext uri="{FF2B5EF4-FFF2-40B4-BE49-F238E27FC236}">
                  <a16:creationId xmlns:a16="http://schemas.microsoft.com/office/drawing/2014/main" id="{7FF44AAD-9798-4926-ACFF-81E5B7FB74DD}"/>
                </a:ext>
              </a:extLst>
            </p:cNvPr>
            <p:cNvSpPr>
              <a:spLocks noChangeArrowheads="1"/>
            </p:cNvSpPr>
            <p:nvPr/>
          </p:nvSpPr>
          <p:spPr bwMode="auto">
            <a:xfrm>
              <a:off x="1165334" y="3200386"/>
              <a:ext cx="487303" cy="214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0.95</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19" name="Line 49">
              <a:extLst>
                <a:ext uri="{FF2B5EF4-FFF2-40B4-BE49-F238E27FC236}">
                  <a16:creationId xmlns:a16="http://schemas.microsoft.com/office/drawing/2014/main" id="{AAC42F45-08E4-49C7-8C9A-D3312D10E561}"/>
                </a:ext>
              </a:extLst>
            </p:cNvPr>
            <p:cNvSpPr>
              <a:spLocks noChangeShapeType="1"/>
            </p:cNvSpPr>
            <p:nvPr/>
          </p:nvSpPr>
          <p:spPr bwMode="auto">
            <a:xfrm>
              <a:off x="6244340" y="5581652"/>
              <a:ext cx="0" cy="83378"/>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20" name="Rectangle 27">
              <a:extLst>
                <a:ext uri="{FF2B5EF4-FFF2-40B4-BE49-F238E27FC236}">
                  <a16:creationId xmlns:a16="http://schemas.microsoft.com/office/drawing/2014/main" id="{2DA5CAD8-C942-4094-B710-8ACD603BD2DF}"/>
                </a:ext>
              </a:extLst>
            </p:cNvPr>
            <p:cNvSpPr>
              <a:spLocks noChangeArrowheads="1"/>
            </p:cNvSpPr>
            <p:nvPr/>
          </p:nvSpPr>
          <p:spPr bwMode="auto">
            <a:xfrm>
              <a:off x="6160783" y="5710240"/>
              <a:ext cx="279071" cy="214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13</a:t>
              </a:r>
              <a:endPar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21" name="Rectangle 27">
              <a:extLst>
                <a:ext uri="{FF2B5EF4-FFF2-40B4-BE49-F238E27FC236}">
                  <a16:creationId xmlns:a16="http://schemas.microsoft.com/office/drawing/2014/main" id="{9ABDED9E-4D36-4BB9-A72B-9CFB056F3BFE}"/>
                </a:ext>
              </a:extLst>
            </p:cNvPr>
            <p:cNvSpPr>
              <a:spLocks noChangeArrowheads="1"/>
            </p:cNvSpPr>
            <p:nvPr/>
          </p:nvSpPr>
          <p:spPr bwMode="auto">
            <a:xfrm>
              <a:off x="1760539" y="5957534"/>
              <a:ext cx="4474531" cy="214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Yr</a:t>
              </a:r>
            </a:p>
          </p:txBody>
        </p:sp>
        <p:sp>
          <p:nvSpPr>
            <p:cNvPr id="622" name="Rectangle 24">
              <a:extLst>
                <a:ext uri="{FF2B5EF4-FFF2-40B4-BE49-F238E27FC236}">
                  <a16:creationId xmlns:a16="http://schemas.microsoft.com/office/drawing/2014/main" id="{480DF1C5-C592-433A-82D3-E506E43E818A}"/>
                </a:ext>
              </a:extLst>
            </p:cNvPr>
            <p:cNvSpPr>
              <a:spLocks noChangeArrowheads="1"/>
            </p:cNvSpPr>
            <p:nvPr/>
          </p:nvSpPr>
          <p:spPr bwMode="auto">
            <a:xfrm>
              <a:off x="1165334" y="4588646"/>
              <a:ext cx="487303" cy="214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0.80</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23" name="Line 54">
              <a:extLst>
                <a:ext uri="{FF2B5EF4-FFF2-40B4-BE49-F238E27FC236}">
                  <a16:creationId xmlns:a16="http://schemas.microsoft.com/office/drawing/2014/main" id="{30049042-8506-463E-AFB8-2048E2D6711E}"/>
                </a:ext>
              </a:extLst>
            </p:cNvPr>
            <p:cNvSpPr>
              <a:spLocks noChangeShapeType="1"/>
            </p:cNvSpPr>
            <p:nvPr/>
          </p:nvSpPr>
          <p:spPr bwMode="auto">
            <a:xfrm flipH="1">
              <a:off x="1690687" y="5135358"/>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24" name="Line 49">
              <a:extLst>
                <a:ext uri="{FF2B5EF4-FFF2-40B4-BE49-F238E27FC236}">
                  <a16:creationId xmlns:a16="http://schemas.microsoft.com/office/drawing/2014/main" id="{D1EB0584-2514-49EB-BA10-57AE06A4A1C6}"/>
                </a:ext>
              </a:extLst>
            </p:cNvPr>
            <p:cNvSpPr>
              <a:spLocks noChangeShapeType="1"/>
            </p:cNvSpPr>
            <p:nvPr/>
          </p:nvSpPr>
          <p:spPr bwMode="auto">
            <a:xfrm>
              <a:off x="5921179" y="5581652"/>
              <a:ext cx="0" cy="83378"/>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25" name="Rectangle 27">
              <a:extLst>
                <a:ext uri="{FF2B5EF4-FFF2-40B4-BE49-F238E27FC236}">
                  <a16:creationId xmlns:a16="http://schemas.microsoft.com/office/drawing/2014/main" id="{7477BB57-5336-4D20-80D0-2CECEE3666FD}"/>
                </a:ext>
              </a:extLst>
            </p:cNvPr>
            <p:cNvSpPr>
              <a:spLocks noChangeArrowheads="1"/>
            </p:cNvSpPr>
            <p:nvPr/>
          </p:nvSpPr>
          <p:spPr bwMode="auto">
            <a:xfrm>
              <a:off x="5096175" y="5710240"/>
              <a:ext cx="279071" cy="214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a:t>
              </a:r>
              <a:endPar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26" name="Line 49">
              <a:extLst>
                <a:ext uri="{FF2B5EF4-FFF2-40B4-BE49-F238E27FC236}">
                  <a16:creationId xmlns:a16="http://schemas.microsoft.com/office/drawing/2014/main" id="{62633C6B-1912-45F3-8294-FCEC51850668}"/>
                </a:ext>
              </a:extLst>
            </p:cNvPr>
            <p:cNvSpPr>
              <a:spLocks noChangeShapeType="1"/>
            </p:cNvSpPr>
            <p:nvPr/>
          </p:nvSpPr>
          <p:spPr bwMode="auto">
            <a:xfrm>
              <a:off x="5227204" y="5581652"/>
              <a:ext cx="0" cy="83378"/>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27" name="Rectangle 27">
              <a:extLst>
                <a:ext uri="{FF2B5EF4-FFF2-40B4-BE49-F238E27FC236}">
                  <a16:creationId xmlns:a16="http://schemas.microsoft.com/office/drawing/2014/main" id="{5E55B7B8-6FE3-45A7-96ED-CF3499B294A1}"/>
                </a:ext>
              </a:extLst>
            </p:cNvPr>
            <p:cNvSpPr>
              <a:spLocks noChangeArrowheads="1"/>
            </p:cNvSpPr>
            <p:nvPr/>
          </p:nvSpPr>
          <p:spPr bwMode="auto">
            <a:xfrm>
              <a:off x="4829215" y="5710240"/>
              <a:ext cx="139537" cy="214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9</a:t>
              </a:r>
              <a:endPar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28" name="Line 49">
              <a:extLst>
                <a:ext uri="{FF2B5EF4-FFF2-40B4-BE49-F238E27FC236}">
                  <a16:creationId xmlns:a16="http://schemas.microsoft.com/office/drawing/2014/main" id="{DB052079-14BB-46FB-A5F6-243603E53E6C}"/>
                </a:ext>
              </a:extLst>
            </p:cNvPr>
            <p:cNvSpPr>
              <a:spLocks noChangeShapeType="1"/>
            </p:cNvSpPr>
            <p:nvPr/>
          </p:nvSpPr>
          <p:spPr bwMode="auto">
            <a:xfrm>
              <a:off x="4550855" y="5581652"/>
              <a:ext cx="0" cy="83378"/>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29" name="Rectangle 27">
              <a:extLst>
                <a:ext uri="{FF2B5EF4-FFF2-40B4-BE49-F238E27FC236}">
                  <a16:creationId xmlns:a16="http://schemas.microsoft.com/office/drawing/2014/main" id="{DF678852-99DE-4BD8-95A4-3D0DE17D1F47}"/>
                </a:ext>
              </a:extLst>
            </p:cNvPr>
            <p:cNvSpPr>
              <a:spLocks noChangeArrowheads="1"/>
            </p:cNvSpPr>
            <p:nvPr/>
          </p:nvSpPr>
          <p:spPr bwMode="auto">
            <a:xfrm>
              <a:off x="4475384" y="5705626"/>
              <a:ext cx="139537" cy="214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a:t>
              </a:r>
              <a:endPar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30" name="Line 49">
              <a:extLst>
                <a:ext uri="{FF2B5EF4-FFF2-40B4-BE49-F238E27FC236}">
                  <a16:creationId xmlns:a16="http://schemas.microsoft.com/office/drawing/2014/main" id="{E29417D6-6867-4B42-8AFA-A0969408BDD9}"/>
                </a:ext>
              </a:extLst>
            </p:cNvPr>
            <p:cNvSpPr>
              <a:spLocks noChangeShapeType="1"/>
            </p:cNvSpPr>
            <p:nvPr/>
          </p:nvSpPr>
          <p:spPr bwMode="auto">
            <a:xfrm>
              <a:off x="4176988" y="5581652"/>
              <a:ext cx="0" cy="83378"/>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31" name="Rectangle 27">
              <a:extLst>
                <a:ext uri="{FF2B5EF4-FFF2-40B4-BE49-F238E27FC236}">
                  <a16:creationId xmlns:a16="http://schemas.microsoft.com/office/drawing/2014/main" id="{6C749B0A-C244-460E-A0E3-8032748D3FE5}"/>
                </a:ext>
              </a:extLst>
            </p:cNvPr>
            <p:cNvSpPr>
              <a:spLocks noChangeArrowheads="1"/>
            </p:cNvSpPr>
            <p:nvPr/>
          </p:nvSpPr>
          <p:spPr bwMode="auto">
            <a:xfrm>
              <a:off x="3779524" y="5710240"/>
              <a:ext cx="139537" cy="214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a:t>
              </a:r>
              <a:endPar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32" name="Line 49">
              <a:extLst>
                <a:ext uri="{FF2B5EF4-FFF2-40B4-BE49-F238E27FC236}">
                  <a16:creationId xmlns:a16="http://schemas.microsoft.com/office/drawing/2014/main" id="{27C5D197-A9E7-4CCC-8737-8F6450E160A9}"/>
                </a:ext>
              </a:extLst>
            </p:cNvPr>
            <p:cNvSpPr>
              <a:spLocks noChangeShapeType="1"/>
            </p:cNvSpPr>
            <p:nvPr/>
          </p:nvSpPr>
          <p:spPr bwMode="auto">
            <a:xfrm>
              <a:off x="3483236" y="5581652"/>
              <a:ext cx="0" cy="83378"/>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33" name="Rectangle 27">
              <a:extLst>
                <a:ext uri="{FF2B5EF4-FFF2-40B4-BE49-F238E27FC236}">
                  <a16:creationId xmlns:a16="http://schemas.microsoft.com/office/drawing/2014/main" id="{0BA4F06A-1475-4DA2-A67F-7BD136E2D555}"/>
                </a:ext>
              </a:extLst>
            </p:cNvPr>
            <p:cNvSpPr>
              <a:spLocks noChangeArrowheads="1"/>
            </p:cNvSpPr>
            <p:nvPr/>
          </p:nvSpPr>
          <p:spPr bwMode="auto">
            <a:xfrm>
              <a:off x="3439132" y="5710240"/>
              <a:ext cx="139537" cy="214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a:t>
              </a:r>
              <a:endPar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34" name="Line 49">
              <a:extLst>
                <a:ext uri="{FF2B5EF4-FFF2-40B4-BE49-F238E27FC236}">
                  <a16:creationId xmlns:a16="http://schemas.microsoft.com/office/drawing/2014/main" id="{31D7FC18-12AE-45E4-9FDD-965404ACFB88}"/>
                </a:ext>
              </a:extLst>
            </p:cNvPr>
            <p:cNvSpPr>
              <a:spLocks noChangeShapeType="1"/>
            </p:cNvSpPr>
            <p:nvPr/>
          </p:nvSpPr>
          <p:spPr bwMode="auto">
            <a:xfrm>
              <a:off x="2809480" y="5581652"/>
              <a:ext cx="0" cy="83378"/>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35" name="Rectangle 27">
              <a:extLst>
                <a:ext uri="{FF2B5EF4-FFF2-40B4-BE49-F238E27FC236}">
                  <a16:creationId xmlns:a16="http://schemas.microsoft.com/office/drawing/2014/main" id="{3EA0505C-5A81-45F7-9EA1-69CCEA67D225}"/>
                </a:ext>
              </a:extLst>
            </p:cNvPr>
            <p:cNvSpPr>
              <a:spLocks noChangeArrowheads="1"/>
            </p:cNvSpPr>
            <p:nvPr/>
          </p:nvSpPr>
          <p:spPr bwMode="auto">
            <a:xfrm>
              <a:off x="2739393" y="5710240"/>
              <a:ext cx="139537" cy="214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a:t>
              </a:r>
              <a:endPar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36" name="Line 49">
              <a:extLst>
                <a:ext uri="{FF2B5EF4-FFF2-40B4-BE49-F238E27FC236}">
                  <a16:creationId xmlns:a16="http://schemas.microsoft.com/office/drawing/2014/main" id="{87A0E2DD-5055-4D6F-9824-16D77CC21438}"/>
                </a:ext>
              </a:extLst>
            </p:cNvPr>
            <p:cNvSpPr>
              <a:spLocks noChangeShapeType="1"/>
            </p:cNvSpPr>
            <p:nvPr/>
          </p:nvSpPr>
          <p:spPr bwMode="auto">
            <a:xfrm>
              <a:off x="2110095" y="5581652"/>
              <a:ext cx="0" cy="83378"/>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37" name="Rectangle 27">
              <a:extLst>
                <a:ext uri="{FF2B5EF4-FFF2-40B4-BE49-F238E27FC236}">
                  <a16:creationId xmlns:a16="http://schemas.microsoft.com/office/drawing/2014/main" id="{FD1C24B5-52D5-488B-9144-9C9FD89B9E7D}"/>
                </a:ext>
              </a:extLst>
            </p:cNvPr>
            <p:cNvSpPr>
              <a:spLocks noChangeArrowheads="1"/>
            </p:cNvSpPr>
            <p:nvPr/>
          </p:nvSpPr>
          <p:spPr bwMode="auto">
            <a:xfrm>
              <a:off x="2054127" y="5710240"/>
              <a:ext cx="139537" cy="214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endPar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38" name="Rectangle 24">
              <a:extLst>
                <a:ext uri="{FF2B5EF4-FFF2-40B4-BE49-F238E27FC236}">
                  <a16:creationId xmlns:a16="http://schemas.microsoft.com/office/drawing/2014/main" id="{502B014A-295D-44F2-9E01-5E96FEA89FCB}"/>
                </a:ext>
              </a:extLst>
            </p:cNvPr>
            <p:cNvSpPr>
              <a:spLocks noChangeArrowheads="1"/>
            </p:cNvSpPr>
            <p:nvPr/>
          </p:nvSpPr>
          <p:spPr bwMode="auto">
            <a:xfrm>
              <a:off x="1165334" y="3682640"/>
              <a:ext cx="487303" cy="214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0.90</a:t>
              </a:r>
              <a:endParaRPr kumimoji="0" lang="en-US" alt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39" name="Line 54">
              <a:extLst>
                <a:ext uri="{FF2B5EF4-FFF2-40B4-BE49-F238E27FC236}">
                  <a16:creationId xmlns:a16="http://schemas.microsoft.com/office/drawing/2014/main" id="{C899FF1D-6F5B-4551-BFDF-49BEB137A877}"/>
                </a:ext>
              </a:extLst>
            </p:cNvPr>
            <p:cNvSpPr>
              <a:spLocks noChangeShapeType="1"/>
            </p:cNvSpPr>
            <p:nvPr/>
          </p:nvSpPr>
          <p:spPr bwMode="auto">
            <a:xfrm flipH="1">
              <a:off x="1690687" y="3772390"/>
              <a:ext cx="63500" cy="0"/>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40" name="Line 49">
              <a:extLst>
                <a:ext uri="{FF2B5EF4-FFF2-40B4-BE49-F238E27FC236}">
                  <a16:creationId xmlns:a16="http://schemas.microsoft.com/office/drawing/2014/main" id="{4C7B4B5A-CDFF-4737-A05C-86BE9F072B0C}"/>
                </a:ext>
              </a:extLst>
            </p:cNvPr>
            <p:cNvSpPr>
              <a:spLocks noChangeShapeType="1"/>
            </p:cNvSpPr>
            <p:nvPr/>
          </p:nvSpPr>
          <p:spPr bwMode="auto">
            <a:xfrm>
              <a:off x="2464964" y="5581652"/>
              <a:ext cx="0" cy="83378"/>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41" name="Line 49">
              <a:extLst>
                <a:ext uri="{FF2B5EF4-FFF2-40B4-BE49-F238E27FC236}">
                  <a16:creationId xmlns:a16="http://schemas.microsoft.com/office/drawing/2014/main" id="{B7E0B6B1-7855-45FD-9726-D54F5C8D4FE1}"/>
                </a:ext>
              </a:extLst>
            </p:cNvPr>
            <p:cNvSpPr>
              <a:spLocks noChangeShapeType="1"/>
            </p:cNvSpPr>
            <p:nvPr/>
          </p:nvSpPr>
          <p:spPr bwMode="auto">
            <a:xfrm>
              <a:off x="3169345" y="5581652"/>
              <a:ext cx="0" cy="83378"/>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42" name="Line 49">
              <a:extLst>
                <a:ext uri="{FF2B5EF4-FFF2-40B4-BE49-F238E27FC236}">
                  <a16:creationId xmlns:a16="http://schemas.microsoft.com/office/drawing/2014/main" id="{22130059-38A7-45A9-8225-E0042DF5DD03}"/>
                </a:ext>
              </a:extLst>
            </p:cNvPr>
            <p:cNvSpPr>
              <a:spLocks noChangeShapeType="1"/>
            </p:cNvSpPr>
            <p:nvPr/>
          </p:nvSpPr>
          <p:spPr bwMode="auto">
            <a:xfrm>
              <a:off x="3843103" y="5581652"/>
              <a:ext cx="0" cy="83378"/>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43" name="Line 49">
              <a:extLst>
                <a:ext uri="{FF2B5EF4-FFF2-40B4-BE49-F238E27FC236}">
                  <a16:creationId xmlns:a16="http://schemas.microsoft.com/office/drawing/2014/main" id="{9BFB50B1-38D1-454C-B481-5F4121BF025E}"/>
                </a:ext>
              </a:extLst>
            </p:cNvPr>
            <p:cNvSpPr>
              <a:spLocks noChangeShapeType="1"/>
            </p:cNvSpPr>
            <p:nvPr/>
          </p:nvSpPr>
          <p:spPr bwMode="auto">
            <a:xfrm>
              <a:off x="4890728" y="5581652"/>
              <a:ext cx="0" cy="83378"/>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44" name="Line 49">
              <a:extLst>
                <a:ext uri="{FF2B5EF4-FFF2-40B4-BE49-F238E27FC236}">
                  <a16:creationId xmlns:a16="http://schemas.microsoft.com/office/drawing/2014/main" id="{EC1E8DFB-192B-413D-855D-BC9C213F8D71}"/>
                </a:ext>
              </a:extLst>
            </p:cNvPr>
            <p:cNvSpPr>
              <a:spLocks noChangeShapeType="1"/>
            </p:cNvSpPr>
            <p:nvPr/>
          </p:nvSpPr>
          <p:spPr bwMode="auto">
            <a:xfrm>
              <a:off x="5581305" y="5581652"/>
              <a:ext cx="0" cy="83378"/>
            </a:xfrm>
            <a:prstGeom prst="line">
              <a:avLst/>
            </a:prstGeom>
            <a:noFill/>
            <a:ln w="28575">
              <a:solidFill>
                <a:schemeClr val="bg1"/>
              </a:solidFill>
              <a:round/>
              <a:headEnd/>
              <a:tailEn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45" name="Rectangle 27">
              <a:extLst>
                <a:ext uri="{FF2B5EF4-FFF2-40B4-BE49-F238E27FC236}">
                  <a16:creationId xmlns:a16="http://schemas.microsoft.com/office/drawing/2014/main" id="{2FFF0FC9-E741-41EF-8DC4-A88ECD56E82E}"/>
                </a:ext>
              </a:extLst>
            </p:cNvPr>
            <p:cNvSpPr>
              <a:spLocks noChangeArrowheads="1"/>
            </p:cNvSpPr>
            <p:nvPr/>
          </p:nvSpPr>
          <p:spPr bwMode="auto">
            <a:xfrm>
              <a:off x="2398999" y="5710240"/>
              <a:ext cx="139537" cy="214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endPar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46" name="Rectangle 27">
              <a:extLst>
                <a:ext uri="{FF2B5EF4-FFF2-40B4-BE49-F238E27FC236}">
                  <a16:creationId xmlns:a16="http://schemas.microsoft.com/office/drawing/2014/main" id="{BD42B799-27FD-43A1-A646-5247FE0048B7}"/>
                </a:ext>
              </a:extLst>
            </p:cNvPr>
            <p:cNvSpPr>
              <a:spLocks noChangeArrowheads="1"/>
            </p:cNvSpPr>
            <p:nvPr/>
          </p:nvSpPr>
          <p:spPr bwMode="auto">
            <a:xfrm>
              <a:off x="3089262" y="5710240"/>
              <a:ext cx="139537" cy="214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a:t>
              </a:r>
              <a:endPar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47" name="Rectangle 27">
              <a:extLst>
                <a:ext uri="{FF2B5EF4-FFF2-40B4-BE49-F238E27FC236}">
                  <a16:creationId xmlns:a16="http://schemas.microsoft.com/office/drawing/2014/main" id="{7CEC51F9-5CC5-4F7F-B9B6-4516C1F9FCE1}"/>
                </a:ext>
              </a:extLst>
            </p:cNvPr>
            <p:cNvSpPr>
              <a:spLocks noChangeArrowheads="1"/>
            </p:cNvSpPr>
            <p:nvPr/>
          </p:nvSpPr>
          <p:spPr bwMode="auto">
            <a:xfrm>
              <a:off x="4119400" y="5710240"/>
              <a:ext cx="139537" cy="214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a:t>
              </a:r>
              <a:endPar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48" name="Rectangle 27">
              <a:extLst>
                <a:ext uri="{FF2B5EF4-FFF2-40B4-BE49-F238E27FC236}">
                  <a16:creationId xmlns:a16="http://schemas.microsoft.com/office/drawing/2014/main" id="{88D8D727-9206-48DF-BB21-70D317C6C23A}"/>
                </a:ext>
              </a:extLst>
            </p:cNvPr>
            <p:cNvSpPr>
              <a:spLocks noChangeArrowheads="1"/>
            </p:cNvSpPr>
            <p:nvPr/>
          </p:nvSpPr>
          <p:spPr bwMode="auto">
            <a:xfrm>
              <a:off x="5451045" y="5710240"/>
              <a:ext cx="279071" cy="214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11</a:t>
              </a:r>
              <a:endPar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649" name="Rectangle 27">
              <a:extLst>
                <a:ext uri="{FF2B5EF4-FFF2-40B4-BE49-F238E27FC236}">
                  <a16:creationId xmlns:a16="http://schemas.microsoft.com/office/drawing/2014/main" id="{8FA39DB2-45C6-49C5-9BB3-1A065F34DFB1}"/>
                </a:ext>
              </a:extLst>
            </p:cNvPr>
            <p:cNvSpPr>
              <a:spLocks noChangeArrowheads="1"/>
            </p:cNvSpPr>
            <p:nvPr/>
          </p:nvSpPr>
          <p:spPr bwMode="auto">
            <a:xfrm>
              <a:off x="5805914" y="5710240"/>
              <a:ext cx="279071" cy="214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base" latinLnBrk="0" hangingPunct="1">
                <a:lnSpc>
                  <a:spcPct val="90000"/>
                </a:lnSpc>
                <a:spcBef>
                  <a:spcPct val="35000"/>
                </a:spcBef>
                <a:spcAft>
                  <a:spcPct val="25000"/>
                </a:spcAft>
                <a:buClr>
                  <a:srgbClr val="015873"/>
                </a:buClr>
                <a:buSzTx/>
                <a:buFont typeface="Arial" panose="020B0604020202020204" pitchFamily="34" charset="0"/>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a:t>
              </a:r>
              <a:endParaRPr kumimoji="0" lang="en-US" alt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grpSp>
      <p:sp>
        <p:nvSpPr>
          <p:cNvPr id="651" name="TextBox 650">
            <a:extLst>
              <a:ext uri="{FF2B5EF4-FFF2-40B4-BE49-F238E27FC236}">
                <a16:creationId xmlns:a16="http://schemas.microsoft.com/office/drawing/2014/main" id="{1AC178A7-0197-47F0-A174-D68616C11A42}"/>
              </a:ext>
            </a:extLst>
          </p:cNvPr>
          <p:cNvSpPr txBox="1"/>
          <p:nvPr/>
        </p:nvSpPr>
        <p:spPr bwMode="auto">
          <a:xfrm>
            <a:off x="7634249" y="4351343"/>
            <a:ext cx="9760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1"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P</a:t>
            </a: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 = .6</a:t>
            </a:r>
          </a:p>
        </p:txBody>
      </p:sp>
      <p:sp>
        <p:nvSpPr>
          <p:cNvPr id="652" name="TextBox 651">
            <a:extLst>
              <a:ext uri="{FF2B5EF4-FFF2-40B4-BE49-F238E27FC236}">
                <a16:creationId xmlns:a16="http://schemas.microsoft.com/office/drawing/2014/main" id="{062B82F0-F5A7-4D93-A921-2EF93CA75DC1}"/>
              </a:ext>
            </a:extLst>
          </p:cNvPr>
          <p:cNvSpPr txBox="1"/>
          <p:nvPr/>
        </p:nvSpPr>
        <p:spPr bwMode="auto">
          <a:xfrm>
            <a:off x="8001997" y="3765740"/>
            <a:ext cx="261591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HU + aspirin (n = 166)</a:t>
            </a:r>
            <a:b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b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Aspirin (n = 165)</a:t>
            </a:r>
          </a:p>
        </p:txBody>
      </p:sp>
      <p:cxnSp>
        <p:nvCxnSpPr>
          <p:cNvPr id="653" name="Straight Connector 652">
            <a:extLst>
              <a:ext uri="{FF2B5EF4-FFF2-40B4-BE49-F238E27FC236}">
                <a16:creationId xmlns:a16="http://schemas.microsoft.com/office/drawing/2014/main" id="{5D4D0EE7-E1F1-425F-B3C2-99315396285F}"/>
              </a:ext>
            </a:extLst>
          </p:cNvPr>
          <p:cNvCxnSpPr/>
          <p:nvPr/>
        </p:nvCxnSpPr>
        <p:spPr bwMode="auto">
          <a:xfrm>
            <a:off x="7730476" y="3940172"/>
            <a:ext cx="297832" cy="0"/>
          </a:xfrm>
          <a:prstGeom prst="line">
            <a:avLst/>
          </a:prstGeom>
          <a:noFill/>
          <a:ln w="28575" cap="flat" cmpd="sng" algn="ctr">
            <a:solidFill>
              <a:schemeClr val="accent1"/>
            </a:solidFill>
            <a:prstDash val="solid"/>
            <a:round/>
            <a:headEnd type="none" w="med" len="med"/>
            <a:tailEnd type="none" w="med" len="med"/>
          </a:ln>
          <a:effectLst/>
        </p:spPr>
      </p:cxnSp>
      <p:cxnSp>
        <p:nvCxnSpPr>
          <p:cNvPr id="654" name="Straight Connector 653">
            <a:extLst>
              <a:ext uri="{FF2B5EF4-FFF2-40B4-BE49-F238E27FC236}">
                <a16:creationId xmlns:a16="http://schemas.microsoft.com/office/drawing/2014/main" id="{EF4BDA42-2293-46AB-A190-A542EE1D39C0}"/>
              </a:ext>
            </a:extLst>
          </p:cNvPr>
          <p:cNvCxnSpPr/>
          <p:nvPr/>
        </p:nvCxnSpPr>
        <p:spPr bwMode="auto">
          <a:xfrm>
            <a:off x="7730476" y="4177425"/>
            <a:ext cx="297832" cy="0"/>
          </a:xfrm>
          <a:prstGeom prst="line">
            <a:avLst/>
          </a:prstGeom>
          <a:noFill/>
          <a:ln w="28575" cap="flat" cmpd="sng" algn="ctr">
            <a:solidFill>
              <a:schemeClr val="accent6"/>
            </a:solidFill>
            <a:prstDash val="solid"/>
            <a:round/>
            <a:headEnd type="none" w="med" len="med"/>
            <a:tailEnd type="none" w="med" len="med"/>
          </a:ln>
          <a:effectLst/>
        </p:spPr>
      </p:cxnSp>
    </p:spTree>
    <p:extLst>
      <p:ext uri="{BB962C8B-B14F-4D97-AF65-F5344CB8AC3E}">
        <p14:creationId xmlns:p14="http://schemas.microsoft.com/office/powerpoint/2010/main" val="9374483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p:cNvGraphicFramePr>
            <a:graphicFrameLocks/>
          </p:cNvGraphicFramePr>
          <p:nvPr/>
        </p:nvGraphicFramePr>
        <p:xfrm>
          <a:off x="1984243" y="1390084"/>
          <a:ext cx="8123475" cy="5048360"/>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p:cNvSpPr txBox="1"/>
          <p:nvPr/>
        </p:nvSpPr>
        <p:spPr>
          <a:xfrm>
            <a:off x="432957" y="6383068"/>
            <a:ext cx="5486403" cy="27699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tab pos="176213" algn="l"/>
              </a:tabLst>
              <a:defRPr/>
            </a:pPr>
            <a:r>
              <a:rPr kumimoji="0" lang="da-DK" sz="1200" b="0" i="0" u="none" strike="noStrike" kern="1200" cap="none" spc="0" normalizeH="0" baseline="0" noProof="0" dirty="0">
                <a:ln>
                  <a:noFill/>
                </a:ln>
                <a:solidFill>
                  <a:srgbClr val="455560"/>
                </a:solidFill>
                <a:effectLst/>
                <a:uLnTx/>
                <a:uFillTx/>
                <a:latin typeface="Calibri" panose="020F0502020204030204"/>
                <a:ea typeface="+mn-ea"/>
                <a:cs typeface="Arial" panose="020B0604020202020204" pitchFamily="34" charset="0"/>
              </a:rPr>
              <a:t>Geyer. Blood</a:t>
            </a:r>
            <a:r>
              <a:rPr kumimoji="0" lang="da-DK" sz="1200" b="0" i="1" u="none" strike="noStrike" kern="1200" cap="none" spc="0" normalizeH="0" baseline="0" noProof="0" dirty="0">
                <a:ln>
                  <a:noFill/>
                </a:ln>
                <a:solidFill>
                  <a:srgbClr val="455560"/>
                </a:solidFill>
                <a:effectLst/>
                <a:uLnTx/>
                <a:uFillTx/>
                <a:latin typeface="Calibri" panose="020F0502020204030204"/>
                <a:ea typeface="+mn-ea"/>
                <a:cs typeface="Arial" panose="020B0604020202020204" pitchFamily="34" charset="0"/>
              </a:rPr>
              <a:t>. </a:t>
            </a:r>
            <a:r>
              <a:rPr kumimoji="0" lang="da-DK" sz="1200" b="0" i="0" u="none" strike="noStrike" kern="1200" cap="none" spc="0" normalizeH="0" baseline="0" noProof="0" dirty="0">
                <a:ln>
                  <a:noFill/>
                </a:ln>
                <a:solidFill>
                  <a:srgbClr val="455560"/>
                </a:solidFill>
                <a:effectLst/>
                <a:uLnTx/>
                <a:uFillTx/>
                <a:latin typeface="Calibri" panose="020F0502020204030204"/>
                <a:ea typeface="+mn-ea"/>
                <a:cs typeface="Arial" panose="020B0604020202020204" pitchFamily="34" charset="0"/>
              </a:rPr>
              <a:t>2015;126:5175.</a:t>
            </a:r>
            <a:endParaRPr kumimoji="0" lang="en-US" sz="1200" b="0" i="0" u="none" strike="noStrike" kern="1200" cap="none" spc="0" normalizeH="0" baseline="0" noProof="0" dirty="0">
              <a:ln>
                <a:noFill/>
              </a:ln>
              <a:solidFill>
                <a:srgbClr val="455560"/>
              </a:solidFill>
              <a:effectLst/>
              <a:uLnTx/>
              <a:uFillTx/>
              <a:latin typeface="Calibri" panose="020F0502020204030204"/>
              <a:ea typeface="+mn-ea"/>
              <a:cs typeface="Arial" panose="020B0604020202020204" pitchFamily="34" charset="0"/>
            </a:endParaRPr>
          </a:p>
        </p:txBody>
      </p:sp>
      <p:sp>
        <p:nvSpPr>
          <p:cNvPr id="4" name="Title 3">
            <a:extLst>
              <a:ext uri="{FF2B5EF4-FFF2-40B4-BE49-F238E27FC236}">
                <a16:creationId xmlns:a16="http://schemas.microsoft.com/office/drawing/2014/main" id="{1F08C312-4F75-4A8A-834B-A01C1289425F}"/>
              </a:ext>
            </a:extLst>
          </p:cNvPr>
          <p:cNvSpPr>
            <a:spLocks noGrp="1"/>
          </p:cNvSpPr>
          <p:nvPr>
            <p:ph type="title"/>
          </p:nvPr>
        </p:nvSpPr>
        <p:spPr/>
        <p:txBody>
          <a:bodyPr/>
          <a:lstStyle/>
          <a:p>
            <a:r>
              <a:rPr lang="en-US" dirty="0"/>
              <a:t>Current ET Therapies Have </a:t>
            </a:r>
            <a:br>
              <a:rPr lang="en-US" dirty="0"/>
            </a:br>
            <a:r>
              <a:rPr lang="en-US" dirty="0"/>
              <a:t>Minimal Impact on Symptom Burden</a:t>
            </a:r>
          </a:p>
        </p:txBody>
      </p:sp>
      <p:sp>
        <p:nvSpPr>
          <p:cNvPr id="5" name="Content Placeholder 4">
            <a:extLst>
              <a:ext uri="{FF2B5EF4-FFF2-40B4-BE49-F238E27FC236}">
                <a16:creationId xmlns:a16="http://schemas.microsoft.com/office/drawing/2014/main" id="{F804C227-E4BD-4814-9F58-0D23734C811F}"/>
              </a:ext>
            </a:extLst>
          </p:cNvPr>
          <p:cNvSpPr>
            <a:spLocks noGrp="1"/>
          </p:cNvSpPr>
          <p:nvPr>
            <p:ph idx="1"/>
          </p:nvPr>
        </p:nvSpPr>
        <p:spPr>
          <a:xfrm>
            <a:off x="604676" y="6022945"/>
            <a:ext cx="10877529" cy="277000"/>
          </a:xfrm>
        </p:spPr>
        <p:txBody>
          <a:bodyPr/>
          <a:lstStyle/>
          <a:p>
            <a:r>
              <a:rPr lang="en-US" sz="1600" dirty="0"/>
              <a:t>MPN-SAF: 10-point scale (0 = absent/as good as it can be, 10 = worst imaginable/as bad as it can get)</a:t>
            </a:r>
          </a:p>
          <a:p>
            <a:endParaRPr lang="en-US" sz="1600" dirty="0"/>
          </a:p>
        </p:txBody>
      </p:sp>
      <p:sp>
        <p:nvSpPr>
          <p:cNvPr id="3" name="TextBox 2">
            <a:extLst>
              <a:ext uri="{FF2B5EF4-FFF2-40B4-BE49-F238E27FC236}">
                <a16:creationId xmlns:a16="http://schemas.microsoft.com/office/drawing/2014/main" id="{B83260AE-AEEA-4EEC-94AC-39AEFE2D4707}"/>
              </a:ext>
            </a:extLst>
          </p:cNvPr>
          <p:cNvSpPr txBox="1"/>
          <p:nvPr/>
        </p:nvSpPr>
        <p:spPr>
          <a:xfrm rot="16200000">
            <a:off x="1255999" y="2818872"/>
            <a:ext cx="1087157"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MPN-SAF</a:t>
            </a:r>
          </a:p>
        </p:txBody>
      </p:sp>
      <p:cxnSp>
        <p:nvCxnSpPr>
          <p:cNvPr id="10" name="Straight Connector 9">
            <a:extLst>
              <a:ext uri="{FF2B5EF4-FFF2-40B4-BE49-F238E27FC236}">
                <a16:creationId xmlns:a16="http://schemas.microsoft.com/office/drawing/2014/main" id="{5E33391D-90FF-462B-BD96-594FED403CA1}"/>
              </a:ext>
            </a:extLst>
          </p:cNvPr>
          <p:cNvCxnSpPr>
            <a:cxnSpLocks/>
          </p:cNvCxnSpPr>
          <p:nvPr/>
        </p:nvCxnSpPr>
        <p:spPr>
          <a:xfrm flipV="1">
            <a:off x="2952678" y="1731146"/>
            <a:ext cx="0" cy="2822383"/>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200654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B029662-BF1A-5A65-38B0-31277FA7309C}"/>
              </a:ext>
            </a:extLst>
          </p:cNvPr>
          <p:cNvSpPr>
            <a:spLocks noGrp="1"/>
          </p:cNvSpPr>
          <p:nvPr>
            <p:ph type="title"/>
          </p:nvPr>
        </p:nvSpPr>
        <p:spPr/>
        <p:txBody>
          <a:bodyPr/>
          <a:lstStyle/>
          <a:p>
            <a:r>
              <a:rPr lang="en-US" dirty="0"/>
              <a:t>Ruxolitinib for Patients With </a:t>
            </a:r>
            <a:br>
              <a:rPr lang="en-US" dirty="0"/>
            </a:br>
            <a:r>
              <a:rPr lang="en-US" dirty="0"/>
              <a:t>Hydroxyurea-Resistant/Intolerant ET </a:t>
            </a:r>
          </a:p>
        </p:txBody>
      </p:sp>
      <p:sp>
        <p:nvSpPr>
          <p:cNvPr id="5" name="Content Placeholder 4">
            <a:extLst>
              <a:ext uri="{FF2B5EF4-FFF2-40B4-BE49-F238E27FC236}">
                <a16:creationId xmlns:a16="http://schemas.microsoft.com/office/drawing/2014/main" id="{A13879A8-E7A7-9690-2DFB-3779B7936C13}"/>
              </a:ext>
            </a:extLst>
          </p:cNvPr>
          <p:cNvSpPr>
            <a:spLocks noGrp="1"/>
          </p:cNvSpPr>
          <p:nvPr>
            <p:ph idx="1"/>
          </p:nvPr>
        </p:nvSpPr>
        <p:spPr>
          <a:xfrm>
            <a:off x="604675" y="1403319"/>
            <a:ext cx="10877529" cy="707016"/>
          </a:xfrm>
        </p:spPr>
        <p:txBody>
          <a:bodyPr/>
          <a:lstStyle/>
          <a:p>
            <a:r>
              <a:rPr lang="en-US" sz="2000" dirty="0"/>
              <a:t>Open-label phase II study of ruxolitinib for patients with ET refractory or intolerant </a:t>
            </a:r>
            <a:br>
              <a:rPr lang="en-US" sz="2000" dirty="0"/>
            </a:br>
            <a:r>
              <a:rPr lang="en-US" sz="2000" dirty="0"/>
              <a:t>to hydroxyurea (N = 39)</a:t>
            </a:r>
          </a:p>
        </p:txBody>
      </p:sp>
      <p:sp>
        <p:nvSpPr>
          <p:cNvPr id="6" name="Rectangle 5">
            <a:extLst>
              <a:ext uri="{FF2B5EF4-FFF2-40B4-BE49-F238E27FC236}">
                <a16:creationId xmlns:a16="http://schemas.microsoft.com/office/drawing/2014/main" id="{7204D3D2-5987-EAAA-FC73-9DE38C3E0DA2}"/>
              </a:ext>
            </a:extLst>
          </p:cNvPr>
          <p:cNvSpPr/>
          <p:nvPr/>
        </p:nvSpPr>
        <p:spPr>
          <a:xfrm>
            <a:off x="425475" y="6374958"/>
            <a:ext cx="4542910"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a:ea typeface="+mn-ea"/>
                <a:cs typeface="Arial" panose="020B0604020202020204" pitchFamily="34" charset="0"/>
              </a:rPr>
              <a:t>Verstovsek. ASH 2014. Abstr 1847. Verstovsek. Blood. 2017;130:1768.</a:t>
            </a:r>
          </a:p>
        </p:txBody>
      </p:sp>
      <p:sp>
        <p:nvSpPr>
          <p:cNvPr id="3" name="TextBox 2">
            <a:extLst>
              <a:ext uri="{FF2B5EF4-FFF2-40B4-BE49-F238E27FC236}">
                <a16:creationId xmlns:a16="http://schemas.microsoft.com/office/drawing/2014/main" id="{B34AF65C-8FEB-0764-9DB0-76AF0012EFF1}"/>
              </a:ext>
            </a:extLst>
          </p:cNvPr>
          <p:cNvSpPr txBox="1"/>
          <p:nvPr/>
        </p:nvSpPr>
        <p:spPr bwMode="auto">
          <a:xfrm rot="16200000">
            <a:off x="800001" y="2859953"/>
            <a:ext cx="11962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a:t>
            </a:r>
            <a:r>
              <a:rPr lang="en-US" sz="1600" b="1" dirty="0">
                <a:solidFill>
                  <a:srgbClr val="000000"/>
                </a:solidFill>
                <a:latin typeface="Calibri" panose="020F0502020204030204" pitchFamily="34" charset="0"/>
              </a:rPr>
              <a:t>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9" name="TextBox 8">
            <a:extLst>
              <a:ext uri="{FF2B5EF4-FFF2-40B4-BE49-F238E27FC236}">
                <a16:creationId xmlns:a16="http://schemas.microsoft.com/office/drawing/2014/main" id="{537F4492-3C26-E49F-5917-3CED219366ED}"/>
              </a:ext>
            </a:extLst>
          </p:cNvPr>
          <p:cNvSpPr txBox="1"/>
          <p:nvPr/>
        </p:nvSpPr>
        <p:spPr bwMode="auto">
          <a:xfrm>
            <a:off x="2083434" y="3278754"/>
            <a:ext cx="3834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2.6</a:t>
            </a:r>
          </a:p>
        </p:txBody>
      </p:sp>
      <p:sp>
        <p:nvSpPr>
          <p:cNvPr id="10" name="TextBox 9">
            <a:extLst>
              <a:ext uri="{FF2B5EF4-FFF2-40B4-BE49-F238E27FC236}">
                <a16:creationId xmlns:a16="http://schemas.microsoft.com/office/drawing/2014/main" id="{0A759D56-AFB3-A3A3-C033-DAD0273404A1}"/>
              </a:ext>
            </a:extLst>
          </p:cNvPr>
          <p:cNvSpPr txBox="1"/>
          <p:nvPr/>
        </p:nvSpPr>
        <p:spPr bwMode="auto">
          <a:xfrm>
            <a:off x="2078625" y="3580038"/>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11" name="Rectangle 10">
            <a:extLst>
              <a:ext uri="{FF2B5EF4-FFF2-40B4-BE49-F238E27FC236}">
                <a16:creationId xmlns:a16="http://schemas.microsoft.com/office/drawing/2014/main" id="{2059A8D4-A407-ABB1-90DE-F200B98A75C3}"/>
              </a:ext>
            </a:extLst>
          </p:cNvPr>
          <p:cNvSpPr/>
          <p:nvPr/>
        </p:nvSpPr>
        <p:spPr bwMode="auto">
          <a:xfrm>
            <a:off x="2098565" y="3561971"/>
            <a:ext cx="353177" cy="4571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 name="TextBox 13">
            <a:extLst>
              <a:ext uri="{FF2B5EF4-FFF2-40B4-BE49-F238E27FC236}">
                <a16:creationId xmlns:a16="http://schemas.microsoft.com/office/drawing/2014/main" id="{3CFFFDEE-17D9-9693-3E9D-E55CFEBBD2AA}"/>
              </a:ext>
            </a:extLst>
          </p:cNvPr>
          <p:cNvSpPr txBox="1"/>
          <p:nvPr/>
        </p:nvSpPr>
        <p:spPr bwMode="auto">
          <a:xfrm>
            <a:off x="2703682" y="3240654"/>
            <a:ext cx="3834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7.9</a:t>
            </a:r>
          </a:p>
        </p:txBody>
      </p:sp>
      <p:sp>
        <p:nvSpPr>
          <p:cNvPr id="15" name="TextBox 14">
            <a:extLst>
              <a:ext uri="{FF2B5EF4-FFF2-40B4-BE49-F238E27FC236}">
                <a16:creationId xmlns:a16="http://schemas.microsoft.com/office/drawing/2014/main" id="{C0325315-7D9C-4F4A-EBFC-33FBA28C8220}"/>
              </a:ext>
            </a:extLst>
          </p:cNvPr>
          <p:cNvSpPr txBox="1"/>
          <p:nvPr/>
        </p:nvSpPr>
        <p:spPr bwMode="auto">
          <a:xfrm>
            <a:off x="2698873" y="3580038"/>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16" name="Rectangle 15">
            <a:extLst>
              <a:ext uri="{FF2B5EF4-FFF2-40B4-BE49-F238E27FC236}">
                <a16:creationId xmlns:a16="http://schemas.microsoft.com/office/drawing/2014/main" id="{999F14E7-A765-4D08-B563-B51830D6C426}"/>
              </a:ext>
            </a:extLst>
          </p:cNvPr>
          <p:cNvSpPr/>
          <p:nvPr/>
        </p:nvSpPr>
        <p:spPr bwMode="auto">
          <a:xfrm>
            <a:off x="2718813" y="3516622"/>
            <a:ext cx="353177" cy="8154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8" name="TextBox 17">
            <a:extLst>
              <a:ext uri="{FF2B5EF4-FFF2-40B4-BE49-F238E27FC236}">
                <a16:creationId xmlns:a16="http://schemas.microsoft.com/office/drawing/2014/main" id="{70F3B54E-9DA9-BE78-FC08-E59EA8338B8F}"/>
              </a:ext>
            </a:extLst>
          </p:cNvPr>
          <p:cNvSpPr txBox="1"/>
          <p:nvPr/>
        </p:nvSpPr>
        <p:spPr bwMode="auto">
          <a:xfrm>
            <a:off x="3284656" y="3202554"/>
            <a:ext cx="4619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10.5</a:t>
            </a:r>
          </a:p>
        </p:txBody>
      </p:sp>
      <p:sp>
        <p:nvSpPr>
          <p:cNvPr id="19" name="TextBox 18">
            <a:extLst>
              <a:ext uri="{FF2B5EF4-FFF2-40B4-BE49-F238E27FC236}">
                <a16:creationId xmlns:a16="http://schemas.microsoft.com/office/drawing/2014/main" id="{6555963C-8BB3-47F1-78F5-42CC1A96ED7D}"/>
              </a:ext>
            </a:extLst>
          </p:cNvPr>
          <p:cNvSpPr txBox="1"/>
          <p:nvPr/>
        </p:nvSpPr>
        <p:spPr bwMode="auto">
          <a:xfrm>
            <a:off x="3319121" y="3580038"/>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20" name="Rectangle 19">
            <a:extLst>
              <a:ext uri="{FF2B5EF4-FFF2-40B4-BE49-F238E27FC236}">
                <a16:creationId xmlns:a16="http://schemas.microsoft.com/office/drawing/2014/main" id="{908305A4-301B-E589-490D-E04F80CDD5A6}"/>
              </a:ext>
            </a:extLst>
          </p:cNvPr>
          <p:cNvSpPr/>
          <p:nvPr/>
        </p:nvSpPr>
        <p:spPr bwMode="auto">
          <a:xfrm>
            <a:off x="3339061" y="3473712"/>
            <a:ext cx="353177" cy="12445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 name="TextBox 21">
            <a:extLst>
              <a:ext uri="{FF2B5EF4-FFF2-40B4-BE49-F238E27FC236}">
                <a16:creationId xmlns:a16="http://schemas.microsoft.com/office/drawing/2014/main" id="{B5B3B9EC-7B4E-0677-49AB-077000EB41A6}"/>
              </a:ext>
            </a:extLst>
          </p:cNvPr>
          <p:cNvSpPr txBox="1"/>
          <p:nvPr/>
        </p:nvSpPr>
        <p:spPr bwMode="auto">
          <a:xfrm>
            <a:off x="3904904" y="3170804"/>
            <a:ext cx="4619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13.2</a:t>
            </a:r>
          </a:p>
        </p:txBody>
      </p:sp>
      <p:sp>
        <p:nvSpPr>
          <p:cNvPr id="23" name="TextBox 22">
            <a:extLst>
              <a:ext uri="{FF2B5EF4-FFF2-40B4-BE49-F238E27FC236}">
                <a16:creationId xmlns:a16="http://schemas.microsoft.com/office/drawing/2014/main" id="{903725EB-F1D4-113A-DD1A-819BC125F420}"/>
              </a:ext>
            </a:extLst>
          </p:cNvPr>
          <p:cNvSpPr txBox="1"/>
          <p:nvPr/>
        </p:nvSpPr>
        <p:spPr bwMode="auto">
          <a:xfrm>
            <a:off x="3939369" y="3580038"/>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96</a:t>
            </a:r>
          </a:p>
        </p:txBody>
      </p:sp>
      <p:sp>
        <p:nvSpPr>
          <p:cNvPr id="24" name="Rectangle 23">
            <a:extLst>
              <a:ext uri="{FF2B5EF4-FFF2-40B4-BE49-F238E27FC236}">
                <a16:creationId xmlns:a16="http://schemas.microsoft.com/office/drawing/2014/main" id="{1A47A786-70CE-7656-98BE-37A3B038392D}"/>
              </a:ext>
            </a:extLst>
          </p:cNvPr>
          <p:cNvSpPr/>
          <p:nvPr/>
        </p:nvSpPr>
        <p:spPr bwMode="auto">
          <a:xfrm>
            <a:off x="3959309" y="3446772"/>
            <a:ext cx="353177" cy="15139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 name="TextBox 25">
            <a:extLst>
              <a:ext uri="{FF2B5EF4-FFF2-40B4-BE49-F238E27FC236}">
                <a16:creationId xmlns:a16="http://schemas.microsoft.com/office/drawing/2014/main" id="{9D6A2B95-DD01-A936-0E79-9BC50729BE4F}"/>
              </a:ext>
            </a:extLst>
          </p:cNvPr>
          <p:cNvSpPr txBox="1"/>
          <p:nvPr/>
        </p:nvSpPr>
        <p:spPr bwMode="auto">
          <a:xfrm>
            <a:off x="4525152" y="3151754"/>
            <a:ext cx="4619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15.8</a:t>
            </a:r>
          </a:p>
        </p:txBody>
      </p:sp>
      <p:sp>
        <p:nvSpPr>
          <p:cNvPr id="27" name="TextBox 26">
            <a:extLst>
              <a:ext uri="{FF2B5EF4-FFF2-40B4-BE49-F238E27FC236}">
                <a16:creationId xmlns:a16="http://schemas.microsoft.com/office/drawing/2014/main" id="{72339075-7F77-0C84-2B63-978BEEB6FC18}"/>
              </a:ext>
            </a:extLst>
          </p:cNvPr>
          <p:cNvSpPr txBox="1"/>
          <p:nvPr/>
        </p:nvSpPr>
        <p:spPr bwMode="auto">
          <a:xfrm>
            <a:off x="4507519" y="3580038"/>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144</a:t>
            </a:r>
          </a:p>
        </p:txBody>
      </p:sp>
      <p:sp>
        <p:nvSpPr>
          <p:cNvPr id="28" name="Rectangle 27">
            <a:extLst>
              <a:ext uri="{FF2B5EF4-FFF2-40B4-BE49-F238E27FC236}">
                <a16:creationId xmlns:a16="http://schemas.microsoft.com/office/drawing/2014/main" id="{147E72A3-6F49-6C4C-8680-4C0A0217521A}"/>
              </a:ext>
            </a:extLst>
          </p:cNvPr>
          <p:cNvSpPr/>
          <p:nvPr/>
        </p:nvSpPr>
        <p:spPr bwMode="auto">
          <a:xfrm>
            <a:off x="4579557" y="3425507"/>
            <a:ext cx="353177" cy="16795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0" name="TextBox 29">
            <a:extLst>
              <a:ext uri="{FF2B5EF4-FFF2-40B4-BE49-F238E27FC236}">
                <a16:creationId xmlns:a16="http://schemas.microsoft.com/office/drawing/2014/main" id="{F844B758-ED27-2441-56D6-660C5A1538E3}"/>
              </a:ext>
            </a:extLst>
          </p:cNvPr>
          <p:cNvSpPr txBox="1"/>
          <p:nvPr/>
        </p:nvSpPr>
        <p:spPr bwMode="auto">
          <a:xfrm>
            <a:off x="5145400" y="3170804"/>
            <a:ext cx="4619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13.2</a:t>
            </a:r>
          </a:p>
        </p:txBody>
      </p:sp>
      <p:sp>
        <p:nvSpPr>
          <p:cNvPr id="31" name="TextBox 30">
            <a:extLst>
              <a:ext uri="{FF2B5EF4-FFF2-40B4-BE49-F238E27FC236}">
                <a16:creationId xmlns:a16="http://schemas.microsoft.com/office/drawing/2014/main" id="{457DE9B3-3C45-19B3-ADB1-223F6D94393D}"/>
              </a:ext>
            </a:extLst>
          </p:cNvPr>
          <p:cNvSpPr txBox="1"/>
          <p:nvPr/>
        </p:nvSpPr>
        <p:spPr bwMode="auto">
          <a:xfrm>
            <a:off x="5127767" y="3580038"/>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192</a:t>
            </a:r>
          </a:p>
        </p:txBody>
      </p:sp>
      <p:sp>
        <p:nvSpPr>
          <p:cNvPr id="32" name="Rectangle 31">
            <a:extLst>
              <a:ext uri="{FF2B5EF4-FFF2-40B4-BE49-F238E27FC236}">
                <a16:creationId xmlns:a16="http://schemas.microsoft.com/office/drawing/2014/main" id="{496B5F2A-B966-946A-38E0-C1BCEFB5AD1B}"/>
              </a:ext>
            </a:extLst>
          </p:cNvPr>
          <p:cNvSpPr/>
          <p:nvPr/>
        </p:nvSpPr>
        <p:spPr bwMode="auto">
          <a:xfrm>
            <a:off x="5199805" y="3446772"/>
            <a:ext cx="353177" cy="15139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40" name="Group 39">
            <a:extLst>
              <a:ext uri="{FF2B5EF4-FFF2-40B4-BE49-F238E27FC236}">
                <a16:creationId xmlns:a16="http://schemas.microsoft.com/office/drawing/2014/main" id="{5DD575E0-9B68-101F-C073-3269293DC64F}"/>
              </a:ext>
            </a:extLst>
          </p:cNvPr>
          <p:cNvGrpSpPr/>
          <p:nvPr/>
        </p:nvGrpSpPr>
        <p:grpSpPr>
          <a:xfrm>
            <a:off x="1904984" y="2503442"/>
            <a:ext cx="63390" cy="1097898"/>
            <a:chOff x="1898634" y="2635250"/>
            <a:chExt cx="63390" cy="1097898"/>
          </a:xfrm>
        </p:grpSpPr>
        <p:cxnSp>
          <p:nvCxnSpPr>
            <p:cNvPr id="34" name="Straight Connector 33">
              <a:extLst>
                <a:ext uri="{FF2B5EF4-FFF2-40B4-BE49-F238E27FC236}">
                  <a16:creationId xmlns:a16="http://schemas.microsoft.com/office/drawing/2014/main" id="{F2793A23-B24C-D344-BF46-02BAE7CEC4D4}"/>
                </a:ext>
              </a:extLst>
            </p:cNvPr>
            <p:cNvCxnSpPr>
              <a:cxnSpLocks/>
            </p:cNvCxnSpPr>
            <p:nvPr/>
          </p:nvCxnSpPr>
          <p:spPr bwMode="auto">
            <a:xfrm>
              <a:off x="1898634" y="2635250"/>
              <a:ext cx="63390"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4E43BE9E-5E2F-E837-2556-F34F266FD4E2}"/>
                </a:ext>
              </a:extLst>
            </p:cNvPr>
            <p:cNvCxnSpPr>
              <a:cxnSpLocks/>
            </p:cNvCxnSpPr>
            <p:nvPr/>
          </p:nvCxnSpPr>
          <p:spPr bwMode="auto">
            <a:xfrm>
              <a:off x="1898634" y="2854830"/>
              <a:ext cx="63390" cy="0"/>
            </a:xfrm>
            <a:prstGeom prst="line">
              <a:avLst/>
            </a:prstGeom>
            <a:noFill/>
            <a:ln w="28575" cap="flat" cmpd="sng" algn="ctr">
              <a:solidFill>
                <a:schemeClr val="bg1"/>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07CFB543-3B20-8F9E-283B-07C37F35807A}"/>
                </a:ext>
              </a:extLst>
            </p:cNvPr>
            <p:cNvCxnSpPr>
              <a:cxnSpLocks/>
            </p:cNvCxnSpPr>
            <p:nvPr/>
          </p:nvCxnSpPr>
          <p:spPr bwMode="auto">
            <a:xfrm>
              <a:off x="1898634" y="3074410"/>
              <a:ext cx="63390"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AAC9B5B4-9B57-CA49-264C-6B76228EE761}"/>
                </a:ext>
              </a:extLst>
            </p:cNvPr>
            <p:cNvCxnSpPr>
              <a:cxnSpLocks/>
            </p:cNvCxnSpPr>
            <p:nvPr/>
          </p:nvCxnSpPr>
          <p:spPr bwMode="auto">
            <a:xfrm>
              <a:off x="1898634" y="3293990"/>
              <a:ext cx="63390"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6ACF1FBF-2959-A7C1-3EC4-AF8414921670}"/>
                </a:ext>
              </a:extLst>
            </p:cNvPr>
            <p:cNvCxnSpPr>
              <a:cxnSpLocks/>
            </p:cNvCxnSpPr>
            <p:nvPr/>
          </p:nvCxnSpPr>
          <p:spPr bwMode="auto">
            <a:xfrm>
              <a:off x="1898634" y="3513570"/>
              <a:ext cx="63390"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A5C78EDA-E968-E3B4-9D4B-0D8543038BAB}"/>
                </a:ext>
              </a:extLst>
            </p:cNvPr>
            <p:cNvCxnSpPr>
              <a:cxnSpLocks/>
            </p:cNvCxnSpPr>
            <p:nvPr/>
          </p:nvCxnSpPr>
          <p:spPr bwMode="auto">
            <a:xfrm>
              <a:off x="1898634" y="3733148"/>
              <a:ext cx="63390" cy="0"/>
            </a:xfrm>
            <a:prstGeom prst="line">
              <a:avLst/>
            </a:prstGeom>
            <a:noFill/>
            <a:ln w="28575" cap="flat" cmpd="sng" algn="ctr">
              <a:solidFill>
                <a:schemeClr val="bg1"/>
              </a:solidFill>
              <a:prstDash val="solid"/>
              <a:round/>
              <a:headEnd type="none" w="med" len="med"/>
              <a:tailEnd type="none" w="med" len="med"/>
            </a:ln>
            <a:effectLst/>
          </p:spPr>
        </p:cxnSp>
      </p:grpSp>
      <p:grpSp>
        <p:nvGrpSpPr>
          <p:cNvPr id="49" name="Group 48">
            <a:extLst>
              <a:ext uri="{FF2B5EF4-FFF2-40B4-BE49-F238E27FC236}">
                <a16:creationId xmlns:a16="http://schemas.microsoft.com/office/drawing/2014/main" id="{B050E236-F8B5-3077-A4C1-70C484ED85B4}"/>
              </a:ext>
            </a:extLst>
          </p:cNvPr>
          <p:cNvGrpSpPr/>
          <p:nvPr/>
        </p:nvGrpSpPr>
        <p:grpSpPr>
          <a:xfrm>
            <a:off x="1962024" y="3593460"/>
            <a:ext cx="3715385" cy="63391"/>
            <a:chOff x="1962024" y="3604618"/>
            <a:chExt cx="3715385" cy="63391"/>
          </a:xfrm>
        </p:grpSpPr>
        <p:cxnSp>
          <p:nvCxnSpPr>
            <p:cNvPr id="42" name="Straight Connector 41">
              <a:extLst>
                <a:ext uri="{FF2B5EF4-FFF2-40B4-BE49-F238E27FC236}">
                  <a16:creationId xmlns:a16="http://schemas.microsoft.com/office/drawing/2014/main" id="{B9A8D2F0-C9DC-9867-3512-EE178950DF5D}"/>
                </a:ext>
              </a:extLst>
            </p:cNvPr>
            <p:cNvCxnSpPr>
              <a:cxnSpLocks/>
            </p:cNvCxnSpPr>
            <p:nvPr/>
          </p:nvCxnSpPr>
          <p:spPr bwMode="auto">
            <a:xfrm rot="16200000">
              <a:off x="1930329" y="3636313"/>
              <a:ext cx="63390"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AED7221F-C103-4E16-0BCA-CB8F2479A867}"/>
                </a:ext>
              </a:extLst>
            </p:cNvPr>
            <p:cNvCxnSpPr>
              <a:cxnSpLocks/>
            </p:cNvCxnSpPr>
            <p:nvPr/>
          </p:nvCxnSpPr>
          <p:spPr bwMode="auto">
            <a:xfrm rot="16200000">
              <a:off x="2549560" y="3636314"/>
              <a:ext cx="63390"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A7E751CB-2413-5789-3E5F-C7C747EBF5A2}"/>
                </a:ext>
              </a:extLst>
            </p:cNvPr>
            <p:cNvCxnSpPr>
              <a:cxnSpLocks/>
            </p:cNvCxnSpPr>
            <p:nvPr/>
          </p:nvCxnSpPr>
          <p:spPr bwMode="auto">
            <a:xfrm rot="16200000">
              <a:off x="3168791" y="3636314"/>
              <a:ext cx="63390"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5FF95E32-F830-C42A-D14C-5801805F852A}"/>
                </a:ext>
              </a:extLst>
            </p:cNvPr>
            <p:cNvCxnSpPr>
              <a:cxnSpLocks/>
            </p:cNvCxnSpPr>
            <p:nvPr/>
          </p:nvCxnSpPr>
          <p:spPr bwMode="auto">
            <a:xfrm rot="16200000">
              <a:off x="3788022" y="3636314"/>
              <a:ext cx="63390"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7FCE6164-8BBA-C1CB-1A3F-03CF75AB88E8}"/>
                </a:ext>
              </a:extLst>
            </p:cNvPr>
            <p:cNvCxnSpPr>
              <a:cxnSpLocks/>
            </p:cNvCxnSpPr>
            <p:nvPr/>
          </p:nvCxnSpPr>
          <p:spPr bwMode="auto">
            <a:xfrm rot="16200000">
              <a:off x="4407253" y="3636313"/>
              <a:ext cx="63390"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2364F4A7-3A99-5FB2-3BC7-762EA5DDF70E}"/>
                </a:ext>
              </a:extLst>
            </p:cNvPr>
            <p:cNvCxnSpPr>
              <a:cxnSpLocks/>
            </p:cNvCxnSpPr>
            <p:nvPr/>
          </p:nvCxnSpPr>
          <p:spPr bwMode="auto">
            <a:xfrm rot="16200000">
              <a:off x="5026484" y="3636314"/>
              <a:ext cx="63390"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662FE07F-A0A4-F620-F5C6-CCE01D8E7693}"/>
                </a:ext>
              </a:extLst>
            </p:cNvPr>
            <p:cNvCxnSpPr>
              <a:cxnSpLocks/>
            </p:cNvCxnSpPr>
            <p:nvPr/>
          </p:nvCxnSpPr>
          <p:spPr bwMode="auto">
            <a:xfrm rot="16200000">
              <a:off x="5645714" y="3636314"/>
              <a:ext cx="63390" cy="0"/>
            </a:xfrm>
            <a:prstGeom prst="line">
              <a:avLst/>
            </a:prstGeom>
            <a:noFill/>
            <a:ln w="28575" cap="flat" cmpd="sng" algn="ctr">
              <a:solidFill>
                <a:schemeClr val="bg1"/>
              </a:solidFill>
              <a:prstDash val="solid"/>
              <a:round/>
              <a:headEnd type="none" w="med" len="med"/>
              <a:tailEnd type="none" w="med" len="med"/>
            </a:ln>
            <a:effectLst/>
          </p:spPr>
        </p:cxnSp>
      </p:grpSp>
      <p:grpSp>
        <p:nvGrpSpPr>
          <p:cNvPr id="56" name="Group 55">
            <a:extLst>
              <a:ext uri="{FF2B5EF4-FFF2-40B4-BE49-F238E27FC236}">
                <a16:creationId xmlns:a16="http://schemas.microsoft.com/office/drawing/2014/main" id="{422BBF41-AD32-ED69-D062-263241A34C32}"/>
              </a:ext>
            </a:extLst>
          </p:cNvPr>
          <p:cNvGrpSpPr/>
          <p:nvPr/>
        </p:nvGrpSpPr>
        <p:grpSpPr>
          <a:xfrm>
            <a:off x="1462859" y="2324974"/>
            <a:ext cx="497252" cy="1434371"/>
            <a:chOff x="1859734" y="2495202"/>
            <a:chExt cx="497252" cy="1434371"/>
          </a:xfrm>
        </p:grpSpPr>
        <p:sp>
          <p:nvSpPr>
            <p:cNvPr id="50" name="TextBox 49">
              <a:extLst>
                <a:ext uri="{FF2B5EF4-FFF2-40B4-BE49-F238E27FC236}">
                  <a16:creationId xmlns:a16="http://schemas.microsoft.com/office/drawing/2014/main" id="{C08BD927-4DC9-EA7B-4CDB-DFB79948C86D}"/>
                </a:ext>
              </a:extLst>
            </p:cNvPr>
            <p:cNvSpPr txBox="1"/>
            <p:nvPr/>
          </p:nvSpPr>
          <p:spPr bwMode="auto">
            <a:xfrm>
              <a:off x="1859734" y="2495202"/>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51" name="TextBox 50">
              <a:extLst>
                <a:ext uri="{FF2B5EF4-FFF2-40B4-BE49-F238E27FC236}">
                  <a16:creationId xmlns:a16="http://schemas.microsoft.com/office/drawing/2014/main" id="{3F9C401E-109E-D287-5A54-CD58A3081798}"/>
                </a:ext>
              </a:extLst>
            </p:cNvPr>
            <p:cNvSpPr txBox="1"/>
            <p:nvPr/>
          </p:nvSpPr>
          <p:spPr bwMode="auto">
            <a:xfrm>
              <a:off x="1963930" y="271436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52" name="TextBox 51">
              <a:extLst>
                <a:ext uri="{FF2B5EF4-FFF2-40B4-BE49-F238E27FC236}">
                  <a16:creationId xmlns:a16="http://schemas.microsoft.com/office/drawing/2014/main" id="{2A8C6D36-BB93-1CE0-599E-9B07A00B390A}"/>
                </a:ext>
              </a:extLst>
            </p:cNvPr>
            <p:cNvSpPr txBox="1"/>
            <p:nvPr/>
          </p:nvSpPr>
          <p:spPr bwMode="auto">
            <a:xfrm>
              <a:off x="1963930" y="293352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53" name="TextBox 52">
              <a:extLst>
                <a:ext uri="{FF2B5EF4-FFF2-40B4-BE49-F238E27FC236}">
                  <a16:creationId xmlns:a16="http://schemas.microsoft.com/office/drawing/2014/main" id="{0E5513AE-ABB3-89B5-C8FA-78A5B1C1264E}"/>
                </a:ext>
              </a:extLst>
            </p:cNvPr>
            <p:cNvSpPr txBox="1"/>
            <p:nvPr/>
          </p:nvSpPr>
          <p:spPr bwMode="auto">
            <a:xfrm>
              <a:off x="1963930" y="315269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54" name="TextBox 53">
              <a:extLst>
                <a:ext uri="{FF2B5EF4-FFF2-40B4-BE49-F238E27FC236}">
                  <a16:creationId xmlns:a16="http://schemas.microsoft.com/office/drawing/2014/main" id="{B0E22DE2-DAEC-2DAC-4AB3-8B3C1021E832}"/>
                </a:ext>
              </a:extLst>
            </p:cNvPr>
            <p:cNvSpPr txBox="1"/>
            <p:nvPr/>
          </p:nvSpPr>
          <p:spPr bwMode="auto">
            <a:xfrm>
              <a:off x="1963930" y="337185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55" name="TextBox 54">
              <a:extLst>
                <a:ext uri="{FF2B5EF4-FFF2-40B4-BE49-F238E27FC236}">
                  <a16:creationId xmlns:a16="http://schemas.microsoft.com/office/drawing/2014/main" id="{8CD55CB2-CB59-7635-EA3C-29F8321BDEBA}"/>
                </a:ext>
              </a:extLst>
            </p:cNvPr>
            <p:cNvSpPr txBox="1"/>
            <p:nvPr/>
          </p:nvSpPr>
          <p:spPr bwMode="auto">
            <a:xfrm>
              <a:off x="2068124" y="3591019"/>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sp>
        <p:nvSpPr>
          <p:cNvPr id="57" name="TextBox 56">
            <a:extLst>
              <a:ext uri="{FF2B5EF4-FFF2-40B4-BE49-F238E27FC236}">
                <a16:creationId xmlns:a16="http://schemas.microsoft.com/office/drawing/2014/main" id="{96BA9A98-AC6E-1725-E95E-9088371D9AC6}"/>
              </a:ext>
            </a:extLst>
          </p:cNvPr>
          <p:cNvSpPr txBox="1"/>
          <p:nvPr/>
        </p:nvSpPr>
        <p:spPr bwMode="auto">
          <a:xfrm>
            <a:off x="2371214" y="2113123"/>
            <a:ext cx="28998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Platelets: Baseline &gt;400 x 10</a:t>
            </a:r>
            <a:r>
              <a:rPr kumimoji="0" lang="en-US" sz="14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9</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 and</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Post Baseline ≤400 x 10</a:t>
            </a:r>
            <a:r>
              <a:rPr kumimoji="0" lang="en-US" sz="14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9</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 (n = 38)</a:t>
            </a:r>
          </a:p>
        </p:txBody>
      </p:sp>
      <p:sp>
        <p:nvSpPr>
          <p:cNvPr id="2" name="Freeform 1">
            <a:extLst>
              <a:ext uri="{FF2B5EF4-FFF2-40B4-BE49-F238E27FC236}">
                <a16:creationId xmlns:a16="http://schemas.microsoft.com/office/drawing/2014/main" id="{FEF9D24E-1463-A355-B30A-647166671C3E}"/>
              </a:ext>
            </a:extLst>
          </p:cNvPr>
          <p:cNvSpPr/>
          <p:nvPr/>
        </p:nvSpPr>
        <p:spPr bwMode="auto">
          <a:xfrm>
            <a:off x="1962024" y="2453946"/>
            <a:ext cx="3754490" cy="1150569"/>
          </a:xfrm>
          <a:custGeom>
            <a:avLst/>
            <a:gdLst>
              <a:gd name="connsiteX0" fmla="*/ 0 w 3754490"/>
              <a:gd name="connsiteY0" fmla="*/ 0 h 1150569"/>
              <a:gd name="connsiteX1" fmla="*/ 0 w 3754490"/>
              <a:gd name="connsiteY1" fmla="*/ 1150569 h 1150569"/>
              <a:gd name="connsiteX2" fmla="*/ 3754490 w 3754490"/>
              <a:gd name="connsiteY2" fmla="*/ 1150569 h 1150569"/>
            </a:gdLst>
            <a:ahLst/>
            <a:cxnLst>
              <a:cxn ang="0">
                <a:pos x="connsiteX0" y="connsiteY0"/>
              </a:cxn>
              <a:cxn ang="0">
                <a:pos x="connsiteX1" y="connsiteY1"/>
              </a:cxn>
              <a:cxn ang="0">
                <a:pos x="connsiteX2" y="connsiteY2"/>
              </a:cxn>
            </a:cxnLst>
            <a:rect l="l" t="t" r="r" b="b"/>
            <a:pathLst>
              <a:path w="3754490" h="1150569">
                <a:moveTo>
                  <a:pt x="0" y="0"/>
                </a:moveTo>
                <a:lnTo>
                  <a:pt x="0" y="1150569"/>
                </a:lnTo>
                <a:lnTo>
                  <a:pt x="3754490" y="1150569"/>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59" name="TextBox 58">
            <a:extLst>
              <a:ext uri="{FF2B5EF4-FFF2-40B4-BE49-F238E27FC236}">
                <a16:creationId xmlns:a16="http://schemas.microsoft.com/office/drawing/2014/main" id="{26E0C1C5-39D3-0849-AF18-FEBE43807F14}"/>
              </a:ext>
            </a:extLst>
          </p:cNvPr>
          <p:cNvSpPr txBox="1"/>
          <p:nvPr/>
        </p:nvSpPr>
        <p:spPr bwMode="auto">
          <a:xfrm rot="16200000">
            <a:off x="5918946" y="2862843"/>
            <a:ext cx="11962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a:t>
            </a:r>
            <a:r>
              <a:rPr lang="en-US" sz="1600" b="1" dirty="0">
                <a:solidFill>
                  <a:srgbClr val="000000"/>
                </a:solidFill>
                <a:latin typeface="Calibri" panose="020F0502020204030204" pitchFamily="34" charset="0"/>
              </a:rPr>
              <a:t>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61" name="TextBox 60">
            <a:extLst>
              <a:ext uri="{FF2B5EF4-FFF2-40B4-BE49-F238E27FC236}">
                <a16:creationId xmlns:a16="http://schemas.microsoft.com/office/drawing/2014/main" id="{F72D2E7B-75BB-BE16-2989-D525AA8212CC}"/>
              </a:ext>
            </a:extLst>
          </p:cNvPr>
          <p:cNvSpPr txBox="1"/>
          <p:nvPr/>
        </p:nvSpPr>
        <p:spPr bwMode="auto">
          <a:xfrm>
            <a:off x="7163105" y="2799044"/>
            <a:ext cx="4619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48.6</a:t>
            </a:r>
          </a:p>
        </p:txBody>
      </p:sp>
      <p:sp>
        <p:nvSpPr>
          <p:cNvPr id="62" name="TextBox 61">
            <a:extLst>
              <a:ext uri="{FF2B5EF4-FFF2-40B4-BE49-F238E27FC236}">
                <a16:creationId xmlns:a16="http://schemas.microsoft.com/office/drawing/2014/main" id="{A10C5F39-C585-DD86-AF4C-EA5BC2BFA517}"/>
              </a:ext>
            </a:extLst>
          </p:cNvPr>
          <p:cNvSpPr txBox="1"/>
          <p:nvPr/>
        </p:nvSpPr>
        <p:spPr bwMode="auto">
          <a:xfrm>
            <a:off x="7197570" y="3582928"/>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63" name="Rectangle 62">
            <a:extLst>
              <a:ext uri="{FF2B5EF4-FFF2-40B4-BE49-F238E27FC236}">
                <a16:creationId xmlns:a16="http://schemas.microsoft.com/office/drawing/2014/main" id="{7B4AA44E-DAAC-EFA3-FE70-EDC28449E250}"/>
              </a:ext>
            </a:extLst>
          </p:cNvPr>
          <p:cNvSpPr/>
          <p:nvPr/>
        </p:nvSpPr>
        <p:spPr bwMode="auto">
          <a:xfrm>
            <a:off x="7217510" y="3073535"/>
            <a:ext cx="353177" cy="52434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4" name="TextBox 63">
            <a:extLst>
              <a:ext uri="{FF2B5EF4-FFF2-40B4-BE49-F238E27FC236}">
                <a16:creationId xmlns:a16="http://schemas.microsoft.com/office/drawing/2014/main" id="{A5750528-FB0E-30FE-6609-6D9C79A39A67}"/>
              </a:ext>
            </a:extLst>
          </p:cNvPr>
          <p:cNvSpPr txBox="1"/>
          <p:nvPr/>
        </p:nvSpPr>
        <p:spPr bwMode="auto">
          <a:xfrm>
            <a:off x="7783353" y="2827619"/>
            <a:ext cx="4619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45.7</a:t>
            </a:r>
          </a:p>
        </p:txBody>
      </p:sp>
      <p:sp>
        <p:nvSpPr>
          <p:cNvPr id="65" name="TextBox 64">
            <a:extLst>
              <a:ext uri="{FF2B5EF4-FFF2-40B4-BE49-F238E27FC236}">
                <a16:creationId xmlns:a16="http://schemas.microsoft.com/office/drawing/2014/main" id="{D478AE8D-33A1-923D-9700-DDD4EB57E217}"/>
              </a:ext>
            </a:extLst>
          </p:cNvPr>
          <p:cNvSpPr txBox="1"/>
          <p:nvPr/>
        </p:nvSpPr>
        <p:spPr bwMode="auto">
          <a:xfrm>
            <a:off x="7817818" y="3582928"/>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66" name="Rectangle 65">
            <a:extLst>
              <a:ext uri="{FF2B5EF4-FFF2-40B4-BE49-F238E27FC236}">
                <a16:creationId xmlns:a16="http://schemas.microsoft.com/office/drawing/2014/main" id="{704FC80E-C8CE-1485-7FE9-73FAE5EF878E}"/>
              </a:ext>
            </a:extLst>
          </p:cNvPr>
          <p:cNvSpPr/>
          <p:nvPr/>
        </p:nvSpPr>
        <p:spPr bwMode="auto">
          <a:xfrm>
            <a:off x="7837758" y="3105261"/>
            <a:ext cx="353177" cy="48627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7" name="TextBox 66">
            <a:extLst>
              <a:ext uri="{FF2B5EF4-FFF2-40B4-BE49-F238E27FC236}">
                <a16:creationId xmlns:a16="http://schemas.microsoft.com/office/drawing/2014/main" id="{3D85434C-4167-656B-E108-553A16A47030}"/>
              </a:ext>
            </a:extLst>
          </p:cNvPr>
          <p:cNvSpPr txBox="1"/>
          <p:nvPr/>
        </p:nvSpPr>
        <p:spPr bwMode="auto">
          <a:xfrm>
            <a:off x="8403601" y="2887944"/>
            <a:ext cx="4619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40.0</a:t>
            </a:r>
          </a:p>
        </p:txBody>
      </p:sp>
      <p:sp>
        <p:nvSpPr>
          <p:cNvPr id="68" name="TextBox 67">
            <a:extLst>
              <a:ext uri="{FF2B5EF4-FFF2-40B4-BE49-F238E27FC236}">
                <a16:creationId xmlns:a16="http://schemas.microsoft.com/office/drawing/2014/main" id="{4E9BCD19-888F-1EA6-FD32-2B74FE00723D}"/>
              </a:ext>
            </a:extLst>
          </p:cNvPr>
          <p:cNvSpPr txBox="1"/>
          <p:nvPr/>
        </p:nvSpPr>
        <p:spPr bwMode="auto">
          <a:xfrm>
            <a:off x="8438066" y="3582928"/>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69" name="Rectangle 68">
            <a:extLst>
              <a:ext uri="{FF2B5EF4-FFF2-40B4-BE49-F238E27FC236}">
                <a16:creationId xmlns:a16="http://schemas.microsoft.com/office/drawing/2014/main" id="{8FED237C-1E82-B26B-97C1-787ECF76D86F}"/>
              </a:ext>
            </a:extLst>
          </p:cNvPr>
          <p:cNvSpPr/>
          <p:nvPr/>
        </p:nvSpPr>
        <p:spPr bwMode="auto">
          <a:xfrm>
            <a:off x="8458006" y="3167629"/>
            <a:ext cx="353177" cy="43025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0" name="TextBox 69">
            <a:extLst>
              <a:ext uri="{FF2B5EF4-FFF2-40B4-BE49-F238E27FC236}">
                <a16:creationId xmlns:a16="http://schemas.microsoft.com/office/drawing/2014/main" id="{292B69A3-5B3E-BAE3-5C79-078DCE49BC67}"/>
              </a:ext>
            </a:extLst>
          </p:cNvPr>
          <p:cNvSpPr txBox="1"/>
          <p:nvPr/>
        </p:nvSpPr>
        <p:spPr bwMode="auto">
          <a:xfrm>
            <a:off x="9023849" y="2887944"/>
            <a:ext cx="4619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40.0</a:t>
            </a:r>
          </a:p>
        </p:txBody>
      </p:sp>
      <p:sp>
        <p:nvSpPr>
          <p:cNvPr id="71" name="TextBox 70">
            <a:extLst>
              <a:ext uri="{FF2B5EF4-FFF2-40B4-BE49-F238E27FC236}">
                <a16:creationId xmlns:a16="http://schemas.microsoft.com/office/drawing/2014/main" id="{085CFE31-FE57-4086-5BE0-A6AF76CC4040}"/>
              </a:ext>
            </a:extLst>
          </p:cNvPr>
          <p:cNvSpPr txBox="1"/>
          <p:nvPr/>
        </p:nvSpPr>
        <p:spPr bwMode="auto">
          <a:xfrm>
            <a:off x="9058314" y="3582928"/>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96</a:t>
            </a:r>
          </a:p>
        </p:txBody>
      </p:sp>
      <p:sp>
        <p:nvSpPr>
          <p:cNvPr id="72" name="Rectangle 71">
            <a:extLst>
              <a:ext uri="{FF2B5EF4-FFF2-40B4-BE49-F238E27FC236}">
                <a16:creationId xmlns:a16="http://schemas.microsoft.com/office/drawing/2014/main" id="{676F462A-2821-8018-EB8E-85432800FF4A}"/>
              </a:ext>
            </a:extLst>
          </p:cNvPr>
          <p:cNvSpPr/>
          <p:nvPr/>
        </p:nvSpPr>
        <p:spPr bwMode="auto">
          <a:xfrm>
            <a:off x="9078254" y="3167629"/>
            <a:ext cx="353177" cy="430251"/>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3" name="TextBox 72">
            <a:extLst>
              <a:ext uri="{FF2B5EF4-FFF2-40B4-BE49-F238E27FC236}">
                <a16:creationId xmlns:a16="http://schemas.microsoft.com/office/drawing/2014/main" id="{086BD647-3BD6-9630-97FC-A3ECE5DF0FB9}"/>
              </a:ext>
            </a:extLst>
          </p:cNvPr>
          <p:cNvSpPr txBox="1"/>
          <p:nvPr/>
        </p:nvSpPr>
        <p:spPr bwMode="auto">
          <a:xfrm>
            <a:off x="9644097" y="2764119"/>
            <a:ext cx="4619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51.4</a:t>
            </a:r>
          </a:p>
        </p:txBody>
      </p:sp>
      <p:sp>
        <p:nvSpPr>
          <p:cNvPr id="74" name="TextBox 73">
            <a:extLst>
              <a:ext uri="{FF2B5EF4-FFF2-40B4-BE49-F238E27FC236}">
                <a16:creationId xmlns:a16="http://schemas.microsoft.com/office/drawing/2014/main" id="{B0E5C305-173D-4267-3167-59AECC5AA30B}"/>
              </a:ext>
            </a:extLst>
          </p:cNvPr>
          <p:cNvSpPr txBox="1"/>
          <p:nvPr/>
        </p:nvSpPr>
        <p:spPr bwMode="auto">
          <a:xfrm>
            <a:off x="9626464" y="3582928"/>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144</a:t>
            </a:r>
          </a:p>
        </p:txBody>
      </p:sp>
      <p:sp>
        <p:nvSpPr>
          <p:cNvPr id="75" name="Rectangle 74">
            <a:extLst>
              <a:ext uri="{FF2B5EF4-FFF2-40B4-BE49-F238E27FC236}">
                <a16:creationId xmlns:a16="http://schemas.microsoft.com/office/drawing/2014/main" id="{BBCC5399-170A-F9FD-CA92-A7557C5C9FE9}"/>
              </a:ext>
            </a:extLst>
          </p:cNvPr>
          <p:cNvSpPr/>
          <p:nvPr/>
        </p:nvSpPr>
        <p:spPr bwMode="auto">
          <a:xfrm>
            <a:off x="9698502" y="3045095"/>
            <a:ext cx="353177" cy="55278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6" name="TextBox 75">
            <a:extLst>
              <a:ext uri="{FF2B5EF4-FFF2-40B4-BE49-F238E27FC236}">
                <a16:creationId xmlns:a16="http://schemas.microsoft.com/office/drawing/2014/main" id="{89900FFA-46A1-E55C-AAA1-AB335CCA015B}"/>
              </a:ext>
            </a:extLst>
          </p:cNvPr>
          <p:cNvSpPr txBox="1"/>
          <p:nvPr/>
        </p:nvSpPr>
        <p:spPr bwMode="auto">
          <a:xfrm>
            <a:off x="10264345" y="2703794"/>
            <a:ext cx="4619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57.1</a:t>
            </a:r>
          </a:p>
        </p:txBody>
      </p:sp>
      <p:sp>
        <p:nvSpPr>
          <p:cNvPr id="77" name="TextBox 76">
            <a:extLst>
              <a:ext uri="{FF2B5EF4-FFF2-40B4-BE49-F238E27FC236}">
                <a16:creationId xmlns:a16="http://schemas.microsoft.com/office/drawing/2014/main" id="{7AFC1B3F-A9AF-DD6C-E3DE-FE3FB1F339DA}"/>
              </a:ext>
            </a:extLst>
          </p:cNvPr>
          <p:cNvSpPr txBox="1"/>
          <p:nvPr/>
        </p:nvSpPr>
        <p:spPr bwMode="auto">
          <a:xfrm>
            <a:off x="10246712" y="3582928"/>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192</a:t>
            </a:r>
          </a:p>
        </p:txBody>
      </p:sp>
      <p:sp>
        <p:nvSpPr>
          <p:cNvPr id="78" name="Rectangle 77">
            <a:extLst>
              <a:ext uri="{FF2B5EF4-FFF2-40B4-BE49-F238E27FC236}">
                <a16:creationId xmlns:a16="http://schemas.microsoft.com/office/drawing/2014/main" id="{EC178373-8B86-3CF3-3D1D-2B61443AAD40}"/>
              </a:ext>
            </a:extLst>
          </p:cNvPr>
          <p:cNvSpPr/>
          <p:nvPr/>
        </p:nvSpPr>
        <p:spPr bwMode="auto">
          <a:xfrm>
            <a:off x="10318750" y="2980056"/>
            <a:ext cx="353177" cy="62099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79" name="Group 78">
            <a:extLst>
              <a:ext uri="{FF2B5EF4-FFF2-40B4-BE49-F238E27FC236}">
                <a16:creationId xmlns:a16="http://schemas.microsoft.com/office/drawing/2014/main" id="{447E03BB-09F1-1643-CC13-AD012BA5B82E}"/>
              </a:ext>
            </a:extLst>
          </p:cNvPr>
          <p:cNvGrpSpPr/>
          <p:nvPr/>
        </p:nvGrpSpPr>
        <p:grpSpPr>
          <a:xfrm>
            <a:off x="7023929" y="2506332"/>
            <a:ext cx="63390" cy="1097898"/>
            <a:chOff x="1898634" y="2635250"/>
            <a:chExt cx="63390" cy="1097898"/>
          </a:xfrm>
        </p:grpSpPr>
        <p:cxnSp>
          <p:nvCxnSpPr>
            <p:cNvPr id="80" name="Straight Connector 79">
              <a:extLst>
                <a:ext uri="{FF2B5EF4-FFF2-40B4-BE49-F238E27FC236}">
                  <a16:creationId xmlns:a16="http://schemas.microsoft.com/office/drawing/2014/main" id="{A1DC96C2-F4DA-D5F9-7513-66B48C83C4DA}"/>
                </a:ext>
              </a:extLst>
            </p:cNvPr>
            <p:cNvCxnSpPr>
              <a:cxnSpLocks/>
            </p:cNvCxnSpPr>
            <p:nvPr/>
          </p:nvCxnSpPr>
          <p:spPr bwMode="auto">
            <a:xfrm>
              <a:off x="1898634" y="2635250"/>
              <a:ext cx="63390" cy="0"/>
            </a:xfrm>
            <a:prstGeom prst="line">
              <a:avLst/>
            </a:prstGeom>
            <a:noFill/>
            <a:ln w="28575" cap="flat" cmpd="sng" algn="ctr">
              <a:solidFill>
                <a:schemeClr val="bg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34006822-3A1C-8872-0546-3D56F6600ADF}"/>
                </a:ext>
              </a:extLst>
            </p:cNvPr>
            <p:cNvCxnSpPr>
              <a:cxnSpLocks/>
            </p:cNvCxnSpPr>
            <p:nvPr/>
          </p:nvCxnSpPr>
          <p:spPr bwMode="auto">
            <a:xfrm>
              <a:off x="1898634" y="2854830"/>
              <a:ext cx="63390" cy="0"/>
            </a:xfrm>
            <a:prstGeom prst="line">
              <a:avLst/>
            </a:prstGeom>
            <a:noFill/>
            <a:ln w="28575" cap="flat" cmpd="sng" algn="ctr">
              <a:solidFill>
                <a:schemeClr val="bg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78472CB3-93AE-4F21-D78B-6FEFBBF4BEDE}"/>
                </a:ext>
              </a:extLst>
            </p:cNvPr>
            <p:cNvCxnSpPr>
              <a:cxnSpLocks/>
            </p:cNvCxnSpPr>
            <p:nvPr/>
          </p:nvCxnSpPr>
          <p:spPr bwMode="auto">
            <a:xfrm>
              <a:off x="1898634" y="3074410"/>
              <a:ext cx="63390" cy="0"/>
            </a:xfrm>
            <a:prstGeom prst="line">
              <a:avLst/>
            </a:prstGeom>
            <a:noFill/>
            <a:ln w="28575" cap="flat" cmpd="sng" algn="ctr">
              <a:solidFill>
                <a:schemeClr val="bg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C2C8B864-3398-03B5-F898-3525E9749730}"/>
                </a:ext>
              </a:extLst>
            </p:cNvPr>
            <p:cNvCxnSpPr>
              <a:cxnSpLocks/>
            </p:cNvCxnSpPr>
            <p:nvPr/>
          </p:nvCxnSpPr>
          <p:spPr bwMode="auto">
            <a:xfrm>
              <a:off x="1898634" y="3293990"/>
              <a:ext cx="63390" cy="0"/>
            </a:xfrm>
            <a:prstGeom prst="line">
              <a:avLst/>
            </a:prstGeom>
            <a:noFill/>
            <a:ln w="28575" cap="flat" cmpd="sng" algn="ctr">
              <a:solidFill>
                <a:schemeClr val="bg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14A9B62E-4BA4-F02B-290A-C9CB79B8571C}"/>
                </a:ext>
              </a:extLst>
            </p:cNvPr>
            <p:cNvCxnSpPr>
              <a:cxnSpLocks/>
            </p:cNvCxnSpPr>
            <p:nvPr/>
          </p:nvCxnSpPr>
          <p:spPr bwMode="auto">
            <a:xfrm>
              <a:off x="1898634" y="3513570"/>
              <a:ext cx="63390" cy="0"/>
            </a:xfrm>
            <a:prstGeom prst="line">
              <a:avLst/>
            </a:prstGeom>
            <a:noFill/>
            <a:ln w="28575" cap="flat" cmpd="sng" algn="ctr">
              <a:solidFill>
                <a:schemeClr val="bg1"/>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8929A3AC-F170-397D-7D8D-971CC539A413}"/>
                </a:ext>
              </a:extLst>
            </p:cNvPr>
            <p:cNvCxnSpPr>
              <a:cxnSpLocks/>
            </p:cNvCxnSpPr>
            <p:nvPr/>
          </p:nvCxnSpPr>
          <p:spPr bwMode="auto">
            <a:xfrm>
              <a:off x="1898634" y="3733148"/>
              <a:ext cx="63390" cy="0"/>
            </a:xfrm>
            <a:prstGeom prst="line">
              <a:avLst/>
            </a:prstGeom>
            <a:noFill/>
            <a:ln w="28575" cap="flat" cmpd="sng" algn="ctr">
              <a:solidFill>
                <a:schemeClr val="bg1"/>
              </a:solidFill>
              <a:prstDash val="solid"/>
              <a:round/>
              <a:headEnd type="none" w="med" len="med"/>
              <a:tailEnd type="none" w="med" len="med"/>
            </a:ln>
            <a:effectLst/>
          </p:spPr>
        </p:cxnSp>
      </p:grpSp>
      <p:grpSp>
        <p:nvGrpSpPr>
          <p:cNvPr id="86" name="Group 85">
            <a:extLst>
              <a:ext uri="{FF2B5EF4-FFF2-40B4-BE49-F238E27FC236}">
                <a16:creationId xmlns:a16="http://schemas.microsoft.com/office/drawing/2014/main" id="{84CE5765-AD27-78EC-7C88-75C33E780BD7}"/>
              </a:ext>
            </a:extLst>
          </p:cNvPr>
          <p:cNvGrpSpPr/>
          <p:nvPr/>
        </p:nvGrpSpPr>
        <p:grpSpPr>
          <a:xfrm>
            <a:off x="7080969" y="3596350"/>
            <a:ext cx="3715385" cy="63391"/>
            <a:chOff x="1962024" y="3604618"/>
            <a:chExt cx="3715385" cy="63391"/>
          </a:xfrm>
        </p:grpSpPr>
        <p:cxnSp>
          <p:nvCxnSpPr>
            <p:cNvPr id="87" name="Straight Connector 86">
              <a:extLst>
                <a:ext uri="{FF2B5EF4-FFF2-40B4-BE49-F238E27FC236}">
                  <a16:creationId xmlns:a16="http://schemas.microsoft.com/office/drawing/2014/main" id="{1F0D1F51-5312-BAE2-20B8-6406952B09D5}"/>
                </a:ext>
              </a:extLst>
            </p:cNvPr>
            <p:cNvCxnSpPr>
              <a:cxnSpLocks/>
            </p:cNvCxnSpPr>
            <p:nvPr/>
          </p:nvCxnSpPr>
          <p:spPr bwMode="auto">
            <a:xfrm rot="16200000">
              <a:off x="1930329" y="3636313"/>
              <a:ext cx="63390" cy="0"/>
            </a:xfrm>
            <a:prstGeom prst="line">
              <a:avLst/>
            </a:prstGeom>
            <a:noFill/>
            <a:ln w="28575" cap="flat" cmpd="sng" algn="ctr">
              <a:solidFill>
                <a:schemeClr val="bg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1B3CF866-DEA5-71B3-6A37-7CE373DBC1B0}"/>
                </a:ext>
              </a:extLst>
            </p:cNvPr>
            <p:cNvCxnSpPr>
              <a:cxnSpLocks/>
            </p:cNvCxnSpPr>
            <p:nvPr/>
          </p:nvCxnSpPr>
          <p:spPr bwMode="auto">
            <a:xfrm rot="16200000">
              <a:off x="2549560" y="3636314"/>
              <a:ext cx="63390" cy="0"/>
            </a:xfrm>
            <a:prstGeom prst="line">
              <a:avLst/>
            </a:prstGeom>
            <a:noFill/>
            <a:ln w="28575" cap="flat" cmpd="sng" algn="ctr">
              <a:solidFill>
                <a:schemeClr val="bg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6B7827DF-DC4C-C225-30F2-390A5B414BFC}"/>
                </a:ext>
              </a:extLst>
            </p:cNvPr>
            <p:cNvCxnSpPr>
              <a:cxnSpLocks/>
            </p:cNvCxnSpPr>
            <p:nvPr/>
          </p:nvCxnSpPr>
          <p:spPr bwMode="auto">
            <a:xfrm rot="16200000">
              <a:off x="3168791" y="3636314"/>
              <a:ext cx="63390" cy="0"/>
            </a:xfrm>
            <a:prstGeom prst="line">
              <a:avLst/>
            </a:prstGeom>
            <a:noFill/>
            <a:ln w="28575" cap="flat" cmpd="sng" algn="ctr">
              <a:solidFill>
                <a:schemeClr val="bg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76A468EB-CBD7-2CA1-78D1-C3555375B465}"/>
                </a:ext>
              </a:extLst>
            </p:cNvPr>
            <p:cNvCxnSpPr>
              <a:cxnSpLocks/>
            </p:cNvCxnSpPr>
            <p:nvPr/>
          </p:nvCxnSpPr>
          <p:spPr bwMode="auto">
            <a:xfrm rot="16200000">
              <a:off x="3788022" y="3636314"/>
              <a:ext cx="63390"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538D0800-5BE9-4637-0FD6-CD52B9C582F7}"/>
                </a:ext>
              </a:extLst>
            </p:cNvPr>
            <p:cNvCxnSpPr>
              <a:cxnSpLocks/>
            </p:cNvCxnSpPr>
            <p:nvPr/>
          </p:nvCxnSpPr>
          <p:spPr bwMode="auto">
            <a:xfrm rot="16200000">
              <a:off x="4407253" y="3636313"/>
              <a:ext cx="63390"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75A934C7-7BCB-D6A2-5394-EB2F3A91CD3A}"/>
                </a:ext>
              </a:extLst>
            </p:cNvPr>
            <p:cNvCxnSpPr>
              <a:cxnSpLocks/>
            </p:cNvCxnSpPr>
            <p:nvPr/>
          </p:nvCxnSpPr>
          <p:spPr bwMode="auto">
            <a:xfrm rot="16200000">
              <a:off x="5026484" y="3636314"/>
              <a:ext cx="63390"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4A32AA68-16E0-42F6-03C0-C432F047A16A}"/>
                </a:ext>
              </a:extLst>
            </p:cNvPr>
            <p:cNvCxnSpPr>
              <a:cxnSpLocks/>
            </p:cNvCxnSpPr>
            <p:nvPr/>
          </p:nvCxnSpPr>
          <p:spPr bwMode="auto">
            <a:xfrm rot="16200000">
              <a:off x="5645714" y="3636314"/>
              <a:ext cx="63390" cy="0"/>
            </a:xfrm>
            <a:prstGeom prst="line">
              <a:avLst/>
            </a:prstGeom>
            <a:noFill/>
            <a:ln w="28575" cap="flat" cmpd="sng" algn="ctr">
              <a:solidFill>
                <a:schemeClr val="bg1"/>
              </a:solidFill>
              <a:prstDash val="solid"/>
              <a:round/>
              <a:headEnd type="none" w="med" len="med"/>
              <a:tailEnd type="none" w="med" len="med"/>
            </a:ln>
            <a:effectLst/>
          </p:spPr>
        </p:cxnSp>
      </p:grpSp>
      <p:grpSp>
        <p:nvGrpSpPr>
          <p:cNvPr id="94" name="Group 93">
            <a:extLst>
              <a:ext uri="{FF2B5EF4-FFF2-40B4-BE49-F238E27FC236}">
                <a16:creationId xmlns:a16="http://schemas.microsoft.com/office/drawing/2014/main" id="{2FE20488-C83C-6F64-83E8-F0393EEAE0F6}"/>
              </a:ext>
            </a:extLst>
          </p:cNvPr>
          <p:cNvGrpSpPr/>
          <p:nvPr/>
        </p:nvGrpSpPr>
        <p:grpSpPr>
          <a:xfrm>
            <a:off x="6581804" y="2327864"/>
            <a:ext cx="497252" cy="1434371"/>
            <a:chOff x="1859734" y="2495202"/>
            <a:chExt cx="497252" cy="1434371"/>
          </a:xfrm>
        </p:grpSpPr>
        <p:sp>
          <p:nvSpPr>
            <p:cNvPr id="95" name="TextBox 94">
              <a:extLst>
                <a:ext uri="{FF2B5EF4-FFF2-40B4-BE49-F238E27FC236}">
                  <a16:creationId xmlns:a16="http://schemas.microsoft.com/office/drawing/2014/main" id="{6EADFE74-05D3-7443-5E75-43EA202A9739}"/>
                </a:ext>
              </a:extLst>
            </p:cNvPr>
            <p:cNvSpPr txBox="1"/>
            <p:nvPr/>
          </p:nvSpPr>
          <p:spPr bwMode="auto">
            <a:xfrm>
              <a:off x="1859734" y="2495202"/>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96" name="TextBox 95">
              <a:extLst>
                <a:ext uri="{FF2B5EF4-FFF2-40B4-BE49-F238E27FC236}">
                  <a16:creationId xmlns:a16="http://schemas.microsoft.com/office/drawing/2014/main" id="{FAEFDEE6-366E-BFCE-C848-9308013A86CB}"/>
                </a:ext>
              </a:extLst>
            </p:cNvPr>
            <p:cNvSpPr txBox="1"/>
            <p:nvPr/>
          </p:nvSpPr>
          <p:spPr bwMode="auto">
            <a:xfrm>
              <a:off x="1963930" y="271436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97" name="TextBox 96">
              <a:extLst>
                <a:ext uri="{FF2B5EF4-FFF2-40B4-BE49-F238E27FC236}">
                  <a16:creationId xmlns:a16="http://schemas.microsoft.com/office/drawing/2014/main" id="{505451F3-F964-4232-3771-068B6533C6A5}"/>
                </a:ext>
              </a:extLst>
            </p:cNvPr>
            <p:cNvSpPr txBox="1"/>
            <p:nvPr/>
          </p:nvSpPr>
          <p:spPr bwMode="auto">
            <a:xfrm>
              <a:off x="1963930" y="293352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98" name="TextBox 97">
              <a:extLst>
                <a:ext uri="{FF2B5EF4-FFF2-40B4-BE49-F238E27FC236}">
                  <a16:creationId xmlns:a16="http://schemas.microsoft.com/office/drawing/2014/main" id="{61065054-2EC8-6C82-192E-14F870A0F08C}"/>
                </a:ext>
              </a:extLst>
            </p:cNvPr>
            <p:cNvSpPr txBox="1"/>
            <p:nvPr/>
          </p:nvSpPr>
          <p:spPr bwMode="auto">
            <a:xfrm>
              <a:off x="1963930" y="315269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99" name="TextBox 98">
              <a:extLst>
                <a:ext uri="{FF2B5EF4-FFF2-40B4-BE49-F238E27FC236}">
                  <a16:creationId xmlns:a16="http://schemas.microsoft.com/office/drawing/2014/main" id="{CC349AD6-89E8-0643-B28F-3F5989A05BBE}"/>
                </a:ext>
              </a:extLst>
            </p:cNvPr>
            <p:cNvSpPr txBox="1"/>
            <p:nvPr/>
          </p:nvSpPr>
          <p:spPr bwMode="auto">
            <a:xfrm>
              <a:off x="1963930" y="337185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100" name="TextBox 99">
              <a:extLst>
                <a:ext uri="{FF2B5EF4-FFF2-40B4-BE49-F238E27FC236}">
                  <a16:creationId xmlns:a16="http://schemas.microsoft.com/office/drawing/2014/main" id="{CEA5F26F-F36A-BFC8-2394-2B5FDE8CD271}"/>
                </a:ext>
              </a:extLst>
            </p:cNvPr>
            <p:cNvSpPr txBox="1"/>
            <p:nvPr/>
          </p:nvSpPr>
          <p:spPr bwMode="auto">
            <a:xfrm>
              <a:off x="2068124" y="3591019"/>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sp>
        <p:nvSpPr>
          <p:cNvPr id="101" name="TextBox 100">
            <a:extLst>
              <a:ext uri="{FF2B5EF4-FFF2-40B4-BE49-F238E27FC236}">
                <a16:creationId xmlns:a16="http://schemas.microsoft.com/office/drawing/2014/main" id="{4FBACE0A-C4C8-3340-A4A9-BCE1FA908CEA}"/>
              </a:ext>
            </a:extLst>
          </p:cNvPr>
          <p:cNvSpPr txBox="1"/>
          <p:nvPr/>
        </p:nvSpPr>
        <p:spPr bwMode="auto">
          <a:xfrm>
            <a:off x="7490159" y="2116013"/>
            <a:ext cx="28998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Platelets: Baseline &gt;600 x 10</a:t>
            </a:r>
            <a:r>
              <a:rPr kumimoji="0" lang="en-US" sz="14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9</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 and</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Post Baseline ≤600 x 10</a:t>
            </a:r>
            <a:r>
              <a:rPr kumimoji="0" lang="en-US" sz="14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9</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 (n = 35)</a:t>
            </a:r>
          </a:p>
        </p:txBody>
      </p:sp>
      <p:sp>
        <p:nvSpPr>
          <p:cNvPr id="58" name="Freeform 57">
            <a:extLst>
              <a:ext uri="{FF2B5EF4-FFF2-40B4-BE49-F238E27FC236}">
                <a16:creationId xmlns:a16="http://schemas.microsoft.com/office/drawing/2014/main" id="{9F274355-0826-E3B9-2672-A655B71D5391}"/>
              </a:ext>
            </a:extLst>
          </p:cNvPr>
          <p:cNvSpPr/>
          <p:nvPr/>
        </p:nvSpPr>
        <p:spPr bwMode="auto">
          <a:xfrm>
            <a:off x="7080969" y="2456836"/>
            <a:ext cx="3754490" cy="1150569"/>
          </a:xfrm>
          <a:custGeom>
            <a:avLst/>
            <a:gdLst>
              <a:gd name="connsiteX0" fmla="*/ 0 w 3754490"/>
              <a:gd name="connsiteY0" fmla="*/ 0 h 1150569"/>
              <a:gd name="connsiteX1" fmla="*/ 0 w 3754490"/>
              <a:gd name="connsiteY1" fmla="*/ 1150569 h 1150569"/>
              <a:gd name="connsiteX2" fmla="*/ 3754490 w 3754490"/>
              <a:gd name="connsiteY2" fmla="*/ 1150569 h 1150569"/>
            </a:gdLst>
            <a:ahLst/>
            <a:cxnLst>
              <a:cxn ang="0">
                <a:pos x="connsiteX0" y="connsiteY0"/>
              </a:cxn>
              <a:cxn ang="0">
                <a:pos x="connsiteX1" y="connsiteY1"/>
              </a:cxn>
              <a:cxn ang="0">
                <a:pos x="connsiteX2" y="connsiteY2"/>
              </a:cxn>
            </a:cxnLst>
            <a:rect l="l" t="t" r="r" b="b"/>
            <a:pathLst>
              <a:path w="3754490" h="1150569">
                <a:moveTo>
                  <a:pt x="0" y="0"/>
                </a:moveTo>
                <a:lnTo>
                  <a:pt x="0" y="1150569"/>
                </a:lnTo>
                <a:lnTo>
                  <a:pt x="3754490" y="1150569"/>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47" name="TextBox 146">
            <a:extLst>
              <a:ext uri="{FF2B5EF4-FFF2-40B4-BE49-F238E27FC236}">
                <a16:creationId xmlns:a16="http://schemas.microsoft.com/office/drawing/2014/main" id="{66654E17-E504-BBD4-7B54-F40BD0B775DA}"/>
              </a:ext>
            </a:extLst>
          </p:cNvPr>
          <p:cNvSpPr txBox="1"/>
          <p:nvPr/>
        </p:nvSpPr>
        <p:spPr bwMode="auto">
          <a:xfrm rot="16200000">
            <a:off x="5908786" y="5097788"/>
            <a:ext cx="11962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a:t>
            </a:r>
            <a:r>
              <a:rPr lang="en-US" sz="1600" b="1" dirty="0">
                <a:solidFill>
                  <a:srgbClr val="000000"/>
                </a:solidFill>
                <a:latin typeface="Calibri" panose="020F0502020204030204" pitchFamily="34" charset="0"/>
              </a:rPr>
              <a:t>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48" name="TextBox 147">
            <a:extLst>
              <a:ext uri="{FF2B5EF4-FFF2-40B4-BE49-F238E27FC236}">
                <a16:creationId xmlns:a16="http://schemas.microsoft.com/office/drawing/2014/main" id="{A3A99BCD-F6D9-3DAD-868C-D9CD857C5893}"/>
              </a:ext>
            </a:extLst>
          </p:cNvPr>
          <p:cNvSpPr txBox="1"/>
          <p:nvPr/>
        </p:nvSpPr>
        <p:spPr bwMode="auto">
          <a:xfrm>
            <a:off x="8695748" y="6022787"/>
            <a:ext cx="4683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Wk</a:t>
            </a:r>
          </a:p>
        </p:txBody>
      </p:sp>
      <p:sp>
        <p:nvSpPr>
          <p:cNvPr id="149" name="TextBox 148">
            <a:extLst>
              <a:ext uri="{FF2B5EF4-FFF2-40B4-BE49-F238E27FC236}">
                <a16:creationId xmlns:a16="http://schemas.microsoft.com/office/drawing/2014/main" id="{442FB589-4BFB-8D39-3712-5FEF98256999}"/>
              </a:ext>
            </a:extLst>
          </p:cNvPr>
          <p:cNvSpPr txBox="1"/>
          <p:nvPr/>
        </p:nvSpPr>
        <p:spPr bwMode="auto">
          <a:xfrm>
            <a:off x="7213058" y="472918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75</a:t>
            </a:r>
          </a:p>
        </p:txBody>
      </p:sp>
      <p:sp>
        <p:nvSpPr>
          <p:cNvPr id="150" name="TextBox 149">
            <a:extLst>
              <a:ext uri="{FF2B5EF4-FFF2-40B4-BE49-F238E27FC236}">
                <a16:creationId xmlns:a16="http://schemas.microsoft.com/office/drawing/2014/main" id="{17A12AB7-C055-C0A4-CB0E-C77B1F8AC35B}"/>
              </a:ext>
            </a:extLst>
          </p:cNvPr>
          <p:cNvSpPr txBox="1"/>
          <p:nvPr/>
        </p:nvSpPr>
        <p:spPr bwMode="auto">
          <a:xfrm>
            <a:off x="7187410" y="5817873"/>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151" name="Rectangle 150">
            <a:extLst>
              <a:ext uri="{FF2B5EF4-FFF2-40B4-BE49-F238E27FC236}">
                <a16:creationId xmlns:a16="http://schemas.microsoft.com/office/drawing/2014/main" id="{DF49234F-6290-6704-7432-33220C2273D7}"/>
              </a:ext>
            </a:extLst>
          </p:cNvPr>
          <p:cNvSpPr/>
          <p:nvPr/>
        </p:nvSpPr>
        <p:spPr bwMode="auto">
          <a:xfrm>
            <a:off x="7207350" y="5000578"/>
            <a:ext cx="353177" cy="83859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2" name="TextBox 151">
            <a:extLst>
              <a:ext uri="{FF2B5EF4-FFF2-40B4-BE49-F238E27FC236}">
                <a16:creationId xmlns:a16="http://schemas.microsoft.com/office/drawing/2014/main" id="{C771D153-7887-69D0-960D-3F9EFCF61847}"/>
              </a:ext>
            </a:extLst>
          </p:cNvPr>
          <p:cNvSpPr txBox="1"/>
          <p:nvPr/>
        </p:nvSpPr>
        <p:spPr bwMode="auto">
          <a:xfrm>
            <a:off x="7794032" y="4449789"/>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153" name="TextBox 152">
            <a:extLst>
              <a:ext uri="{FF2B5EF4-FFF2-40B4-BE49-F238E27FC236}">
                <a16:creationId xmlns:a16="http://schemas.microsoft.com/office/drawing/2014/main" id="{C45C5BBF-5FCE-C3E8-F74E-C2D2B5D150BC}"/>
              </a:ext>
            </a:extLst>
          </p:cNvPr>
          <p:cNvSpPr txBox="1"/>
          <p:nvPr/>
        </p:nvSpPr>
        <p:spPr bwMode="auto">
          <a:xfrm>
            <a:off x="7807658" y="5817873"/>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154" name="Rectangle 153">
            <a:extLst>
              <a:ext uri="{FF2B5EF4-FFF2-40B4-BE49-F238E27FC236}">
                <a16:creationId xmlns:a16="http://schemas.microsoft.com/office/drawing/2014/main" id="{1AA88476-53F8-ABF4-0107-3285F2C8E3CA}"/>
              </a:ext>
            </a:extLst>
          </p:cNvPr>
          <p:cNvSpPr/>
          <p:nvPr/>
        </p:nvSpPr>
        <p:spPr bwMode="auto">
          <a:xfrm>
            <a:off x="7827598" y="4725967"/>
            <a:ext cx="353177" cy="110642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5" name="TextBox 154">
            <a:extLst>
              <a:ext uri="{FF2B5EF4-FFF2-40B4-BE49-F238E27FC236}">
                <a16:creationId xmlns:a16="http://schemas.microsoft.com/office/drawing/2014/main" id="{7BEB7DB2-1644-8CC9-0174-0B85FC7FBFFC}"/>
              </a:ext>
            </a:extLst>
          </p:cNvPr>
          <p:cNvSpPr txBox="1"/>
          <p:nvPr/>
        </p:nvSpPr>
        <p:spPr bwMode="auto">
          <a:xfrm>
            <a:off x="8414280" y="4449789"/>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156" name="TextBox 155">
            <a:extLst>
              <a:ext uri="{FF2B5EF4-FFF2-40B4-BE49-F238E27FC236}">
                <a16:creationId xmlns:a16="http://schemas.microsoft.com/office/drawing/2014/main" id="{64A79873-0E3D-E3AD-8EDD-C93EBF0EC618}"/>
              </a:ext>
            </a:extLst>
          </p:cNvPr>
          <p:cNvSpPr txBox="1"/>
          <p:nvPr/>
        </p:nvSpPr>
        <p:spPr bwMode="auto">
          <a:xfrm>
            <a:off x="8427906" y="5817873"/>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157" name="Rectangle 156">
            <a:extLst>
              <a:ext uri="{FF2B5EF4-FFF2-40B4-BE49-F238E27FC236}">
                <a16:creationId xmlns:a16="http://schemas.microsoft.com/office/drawing/2014/main" id="{F9D654BF-9791-5A93-DBC6-31FB2A542C68}"/>
              </a:ext>
            </a:extLst>
          </p:cNvPr>
          <p:cNvSpPr/>
          <p:nvPr/>
        </p:nvSpPr>
        <p:spPr bwMode="auto">
          <a:xfrm>
            <a:off x="8447846" y="4725967"/>
            <a:ext cx="353177" cy="110642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8" name="TextBox 157">
            <a:extLst>
              <a:ext uri="{FF2B5EF4-FFF2-40B4-BE49-F238E27FC236}">
                <a16:creationId xmlns:a16="http://schemas.microsoft.com/office/drawing/2014/main" id="{714E3C7E-1084-B632-6631-1CF94F5E3B59}"/>
              </a:ext>
            </a:extLst>
          </p:cNvPr>
          <p:cNvSpPr txBox="1"/>
          <p:nvPr/>
        </p:nvSpPr>
        <p:spPr bwMode="auto">
          <a:xfrm>
            <a:off x="9034528" y="4449789"/>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159" name="TextBox 158">
            <a:extLst>
              <a:ext uri="{FF2B5EF4-FFF2-40B4-BE49-F238E27FC236}">
                <a16:creationId xmlns:a16="http://schemas.microsoft.com/office/drawing/2014/main" id="{5D6BCCE1-F221-5596-E94F-C0AB68766EF1}"/>
              </a:ext>
            </a:extLst>
          </p:cNvPr>
          <p:cNvSpPr txBox="1"/>
          <p:nvPr/>
        </p:nvSpPr>
        <p:spPr bwMode="auto">
          <a:xfrm>
            <a:off x="9048154" y="5817873"/>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96</a:t>
            </a:r>
          </a:p>
        </p:txBody>
      </p:sp>
      <p:sp>
        <p:nvSpPr>
          <p:cNvPr id="160" name="Rectangle 159">
            <a:extLst>
              <a:ext uri="{FF2B5EF4-FFF2-40B4-BE49-F238E27FC236}">
                <a16:creationId xmlns:a16="http://schemas.microsoft.com/office/drawing/2014/main" id="{58BA0049-BC40-B961-2F08-0AD02091FC90}"/>
              </a:ext>
            </a:extLst>
          </p:cNvPr>
          <p:cNvSpPr/>
          <p:nvPr/>
        </p:nvSpPr>
        <p:spPr bwMode="auto">
          <a:xfrm>
            <a:off x="9068094" y="4725967"/>
            <a:ext cx="353177" cy="110642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1" name="TextBox 160">
            <a:extLst>
              <a:ext uri="{FF2B5EF4-FFF2-40B4-BE49-F238E27FC236}">
                <a16:creationId xmlns:a16="http://schemas.microsoft.com/office/drawing/2014/main" id="{C92DD2CA-2F81-E2E8-E375-A2D1B79D7EDB}"/>
              </a:ext>
            </a:extLst>
          </p:cNvPr>
          <p:cNvSpPr txBox="1"/>
          <p:nvPr/>
        </p:nvSpPr>
        <p:spPr bwMode="auto">
          <a:xfrm>
            <a:off x="9694050" y="4729189"/>
            <a:ext cx="34176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75</a:t>
            </a:r>
          </a:p>
        </p:txBody>
      </p:sp>
      <p:sp>
        <p:nvSpPr>
          <p:cNvPr id="162" name="TextBox 161">
            <a:extLst>
              <a:ext uri="{FF2B5EF4-FFF2-40B4-BE49-F238E27FC236}">
                <a16:creationId xmlns:a16="http://schemas.microsoft.com/office/drawing/2014/main" id="{80637FD6-9708-8F28-534D-255E0D4D8A96}"/>
              </a:ext>
            </a:extLst>
          </p:cNvPr>
          <p:cNvSpPr txBox="1"/>
          <p:nvPr/>
        </p:nvSpPr>
        <p:spPr bwMode="auto">
          <a:xfrm>
            <a:off x="9616304" y="5817873"/>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144</a:t>
            </a:r>
          </a:p>
        </p:txBody>
      </p:sp>
      <p:sp>
        <p:nvSpPr>
          <p:cNvPr id="163" name="Rectangle 162">
            <a:extLst>
              <a:ext uri="{FF2B5EF4-FFF2-40B4-BE49-F238E27FC236}">
                <a16:creationId xmlns:a16="http://schemas.microsoft.com/office/drawing/2014/main" id="{6B8E1320-34F8-F6AB-97FE-480D573A4426}"/>
              </a:ext>
            </a:extLst>
          </p:cNvPr>
          <p:cNvSpPr/>
          <p:nvPr/>
        </p:nvSpPr>
        <p:spPr bwMode="auto">
          <a:xfrm>
            <a:off x="9688342" y="5003753"/>
            <a:ext cx="353177" cy="83859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4" name="TextBox 163">
            <a:extLst>
              <a:ext uri="{FF2B5EF4-FFF2-40B4-BE49-F238E27FC236}">
                <a16:creationId xmlns:a16="http://schemas.microsoft.com/office/drawing/2014/main" id="{B4E324A0-44F2-F1B1-BB1A-E2EB739872A9}"/>
              </a:ext>
            </a:extLst>
          </p:cNvPr>
          <p:cNvSpPr txBox="1"/>
          <p:nvPr/>
        </p:nvSpPr>
        <p:spPr bwMode="auto">
          <a:xfrm>
            <a:off x="10275024" y="4449789"/>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165" name="TextBox 164">
            <a:extLst>
              <a:ext uri="{FF2B5EF4-FFF2-40B4-BE49-F238E27FC236}">
                <a16:creationId xmlns:a16="http://schemas.microsoft.com/office/drawing/2014/main" id="{99A5905C-A717-7915-F904-2FAA32C83DF4}"/>
              </a:ext>
            </a:extLst>
          </p:cNvPr>
          <p:cNvSpPr txBox="1"/>
          <p:nvPr/>
        </p:nvSpPr>
        <p:spPr bwMode="auto">
          <a:xfrm>
            <a:off x="10236552" y="5817873"/>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192</a:t>
            </a:r>
          </a:p>
        </p:txBody>
      </p:sp>
      <p:sp>
        <p:nvSpPr>
          <p:cNvPr id="166" name="Rectangle 165">
            <a:extLst>
              <a:ext uri="{FF2B5EF4-FFF2-40B4-BE49-F238E27FC236}">
                <a16:creationId xmlns:a16="http://schemas.microsoft.com/office/drawing/2014/main" id="{30AB9247-7314-EC89-0560-868AB92522C8}"/>
              </a:ext>
            </a:extLst>
          </p:cNvPr>
          <p:cNvSpPr/>
          <p:nvPr/>
        </p:nvSpPr>
        <p:spPr bwMode="auto">
          <a:xfrm>
            <a:off x="10308590" y="4725967"/>
            <a:ext cx="353177" cy="111003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67" name="Group 166">
            <a:extLst>
              <a:ext uri="{FF2B5EF4-FFF2-40B4-BE49-F238E27FC236}">
                <a16:creationId xmlns:a16="http://schemas.microsoft.com/office/drawing/2014/main" id="{9BD8C7CE-9251-510C-F4A0-9CBF02D1793E}"/>
              </a:ext>
            </a:extLst>
          </p:cNvPr>
          <p:cNvGrpSpPr/>
          <p:nvPr/>
        </p:nvGrpSpPr>
        <p:grpSpPr>
          <a:xfrm>
            <a:off x="7013769" y="4741277"/>
            <a:ext cx="63390" cy="1097898"/>
            <a:chOff x="1898634" y="2635250"/>
            <a:chExt cx="63390" cy="1097898"/>
          </a:xfrm>
        </p:grpSpPr>
        <p:cxnSp>
          <p:nvCxnSpPr>
            <p:cNvPr id="168" name="Straight Connector 167">
              <a:extLst>
                <a:ext uri="{FF2B5EF4-FFF2-40B4-BE49-F238E27FC236}">
                  <a16:creationId xmlns:a16="http://schemas.microsoft.com/office/drawing/2014/main" id="{C410997A-5B7D-AAC5-9459-7F6AC7EBB64B}"/>
                </a:ext>
              </a:extLst>
            </p:cNvPr>
            <p:cNvCxnSpPr>
              <a:cxnSpLocks/>
            </p:cNvCxnSpPr>
            <p:nvPr/>
          </p:nvCxnSpPr>
          <p:spPr bwMode="auto">
            <a:xfrm>
              <a:off x="1898634" y="2635250"/>
              <a:ext cx="63390" cy="0"/>
            </a:xfrm>
            <a:prstGeom prst="line">
              <a:avLst/>
            </a:prstGeom>
            <a:noFill/>
            <a:ln w="28575" cap="flat" cmpd="sng" algn="ctr">
              <a:solidFill>
                <a:schemeClr val="bg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F551E86F-AB4E-C64C-6654-1B78246BB8AB}"/>
                </a:ext>
              </a:extLst>
            </p:cNvPr>
            <p:cNvCxnSpPr>
              <a:cxnSpLocks/>
            </p:cNvCxnSpPr>
            <p:nvPr/>
          </p:nvCxnSpPr>
          <p:spPr bwMode="auto">
            <a:xfrm>
              <a:off x="1898634" y="2854830"/>
              <a:ext cx="63390" cy="0"/>
            </a:xfrm>
            <a:prstGeom prst="line">
              <a:avLst/>
            </a:prstGeom>
            <a:noFill/>
            <a:ln w="28575" cap="flat" cmpd="sng" algn="ctr">
              <a:solidFill>
                <a:schemeClr val="bg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DC6D7417-B121-F265-9D00-E6DCF2A4E206}"/>
                </a:ext>
              </a:extLst>
            </p:cNvPr>
            <p:cNvCxnSpPr>
              <a:cxnSpLocks/>
            </p:cNvCxnSpPr>
            <p:nvPr/>
          </p:nvCxnSpPr>
          <p:spPr bwMode="auto">
            <a:xfrm>
              <a:off x="1898634" y="3074410"/>
              <a:ext cx="63390" cy="0"/>
            </a:xfrm>
            <a:prstGeom prst="line">
              <a:avLst/>
            </a:prstGeom>
            <a:noFill/>
            <a:ln w="28575" cap="flat" cmpd="sng" algn="ctr">
              <a:solidFill>
                <a:schemeClr val="bg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38F11F1F-90BB-8EF8-0E44-882BF10AE88B}"/>
                </a:ext>
              </a:extLst>
            </p:cNvPr>
            <p:cNvCxnSpPr>
              <a:cxnSpLocks/>
            </p:cNvCxnSpPr>
            <p:nvPr/>
          </p:nvCxnSpPr>
          <p:spPr bwMode="auto">
            <a:xfrm>
              <a:off x="1898634" y="3293990"/>
              <a:ext cx="63390" cy="0"/>
            </a:xfrm>
            <a:prstGeom prst="line">
              <a:avLst/>
            </a:prstGeom>
            <a:noFill/>
            <a:ln w="28575" cap="flat" cmpd="sng" algn="ctr">
              <a:solidFill>
                <a:schemeClr val="bg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C04461D7-3F64-A1BC-DE6B-3E725114FCBA}"/>
                </a:ext>
              </a:extLst>
            </p:cNvPr>
            <p:cNvCxnSpPr>
              <a:cxnSpLocks/>
            </p:cNvCxnSpPr>
            <p:nvPr/>
          </p:nvCxnSpPr>
          <p:spPr bwMode="auto">
            <a:xfrm>
              <a:off x="1898634" y="3513570"/>
              <a:ext cx="63390" cy="0"/>
            </a:xfrm>
            <a:prstGeom prst="line">
              <a:avLst/>
            </a:prstGeom>
            <a:noFill/>
            <a:ln w="28575" cap="flat" cmpd="sng" algn="ctr">
              <a:solidFill>
                <a:schemeClr val="bg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8A0595A0-F043-FCD7-DFD2-B51F2F5715A4}"/>
                </a:ext>
              </a:extLst>
            </p:cNvPr>
            <p:cNvCxnSpPr>
              <a:cxnSpLocks/>
            </p:cNvCxnSpPr>
            <p:nvPr/>
          </p:nvCxnSpPr>
          <p:spPr bwMode="auto">
            <a:xfrm>
              <a:off x="1898634" y="3733148"/>
              <a:ext cx="6339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74" name="Group 173">
            <a:extLst>
              <a:ext uri="{FF2B5EF4-FFF2-40B4-BE49-F238E27FC236}">
                <a16:creationId xmlns:a16="http://schemas.microsoft.com/office/drawing/2014/main" id="{892B05F3-3CFD-0A1A-CED3-482F9E7E730B}"/>
              </a:ext>
            </a:extLst>
          </p:cNvPr>
          <p:cNvGrpSpPr/>
          <p:nvPr/>
        </p:nvGrpSpPr>
        <p:grpSpPr>
          <a:xfrm>
            <a:off x="7070809" y="5831295"/>
            <a:ext cx="3715385" cy="63391"/>
            <a:chOff x="1962024" y="3604618"/>
            <a:chExt cx="3715385" cy="63391"/>
          </a:xfrm>
        </p:grpSpPr>
        <p:cxnSp>
          <p:nvCxnSpPr>
            <p:cNvPr id="175" name="Straight Connector 174">
              <a:extLst>
                <a:ext uri="{FF2B5EF4-FFF2-40B4-BE49-F238E27FC236}">
                  <a16:creationId xmlns:a16="http://schemas.microsoft.com/office/drawing/2014/main" id="{F41574D5-C103-931C-A8D5-29ECF07F80A1}"/>
                </a:ext>
              </a:extLst>
            </p:cNvPr>
            <p:cNvCxnSpPr>
              <a:cxnSpLocks/>
            </p:cNvCxnSpPr>
            <p:nvPr/>
          </p:nvCxnSpPr>
          <p:spPr bwMode="auto">
            <a:xfrm rot="16200000">
              <a:off x="1930329" y="3636313"/>
              <a:ext cx="63390" cy="0"/>
            </a:xfrm>
            <a:prstGeom prst="line">
              <a:avLst/>
            </a:prstGeom>
            <a:noFill/>
            <a:ln w="28575" cap="flat" cmpd="sng" algn="ctr">
              <a:solidFill>
                <a:schemeClr val="bg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034D330F-B4F4-1564-DFAC-7F224E24ADFC}"/>
                </a:ext>
              </a:extLst>
            </p:cNvPr>
            <p:cNvCxnSpPr>
              <a:cxnSpLocks/>
            </p:cNvCxnSpPr>
            <p:nvPr/>
          </p:nvCxnSpPr>
          <p:spPr bwMode="auto">
            <a:xfrm rot="16200000">
              <a:off x="2549560" y="3636314"/>
              <a:ext cx="63390" cy="0"/>
            </a:xfrm>
            <a:prstGeom prst="line">
              <a:avLst/>
            </a:prstGeom>
            <a:noFill/>
            <a:ln w="28575" cap="flat" cmpd="sng" algn="ctr">
              <a:solidFill>
                <a:schemeClr val="bg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B27171C4-A37E-1693-681A-293E7FC554B8}"/>
                </a:ext>
              </a:extLst>
            </p:cNvPr>
            <p:cNvCxnSpPr>
              <a:cxnSpLocks/>
            </p:cNvCxnSpPr>
            <p:nvPr/>
          </p:nvCxnSpPr>
          <p:spPr bwMode="auto">
            <a:xfrm rot="16200000">
              <a:off x="3168791" y="3636314"/>
              <a:ext cx="63390" cy="0"/>
            </a:xfrm>
            <a:prstGeom prst="line">
              <a:avLst/>
            </a:prstGeom>
            <a:noFill/>
            <a:ln w="28575" cap="flat" cmpd="sng" algn="ctr">
              <a:solidFill>
                <a:schemeClr val="bg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D15D0FC0-24C4-ADE8-B027-B41582F2D43E}"/>
                </a:ext>
              </a:extLst>
            </p:cNvPr>
            <p:cNvCxnSpPr>
              <a:cxnSpLocks/>
            </p:cNvCxnSpPr>
            <p:nvPr/>
          </p:nvCxnSpPr>
          <p:spPr bwMode="auto">
            <a:xfrm rot="16200000">
              <a:off x="3788022" y="3636314"/>
              <a:ext cx="63390" cy="0"/>
            </a:xfrm>
            <a:prstGeom prst="line">
              <a:avLst/>
            </a:prstGeom>
            <a:noFill/>
            <a:ln w="28575" cap="flat" cmpd="sng" algn="ctr">
              <a:solidFill>
                <a:schemeClr val="bg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201BE50F-AC3D-10F2-3F10-678FC5DC8FBB}"/>
                </a:ext>
              </a:extLst>
            </p:cNvPr>
            <p:cNvCxnSpPr>
              <a:cxnSpLocks/>
            </p:cNvCxnSpPr>
            <p:nvPr/>
          </p:nvCxnSpPr>
          <p:spPr bwMode="auto">
            <a:xfrm rot="16200000">
              <a:off x="4407253" y="3636313"/>
              <a:ext cx="63390" cy="0"/>
            </a:xfrm>
            <a:prstGeom prst="line">
              <a:avLst/>
            </a:prstGeom>
            <a:noFill/>
            <a:ln w="28575" cap="flat" cmpd="sng" algn="ctr">
              <a:solidFill>
                <a:schemeClr val="bg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FA1BB72B-A397-619D-09F5-C4B6D333D866}"/>
                </a:ext>
              </a:extLst>
            </p:cNvPr>
            <p:cNvCxnSpPr>
              <a:cxnSpLocks/>
            </p:cNvCxnSpPr>
            <p:nvPr/>
          </p:nvCxnSpPr>
          <p:spPr bwMode="auto">
            <a:xfrm rot="16200000">
              <a:off x="5026484" y="3636314"/>
              <a:ext cx="63390" cy="0"/>
            </a:xfrm>
            <a:prstGeom prst="line">
              <a:avLst/>
            </a:prstGeom>
            <a:noFill/>
            <a:ln w="28575" cap="flat" cmpd="sng" algn="ctr">
              <a:solidFill>
                <a:schemeClr val="bg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D32A122F-86DE-AEA0-476A-E2EC1CB777B7}"/>
                </a:ext>
              </a:extLst>
            </p:cNvPr>
            <p:cNvCxnSpPr>
              <a:cxnSpLocks/>
            </p:cNvCxnSpPr>
            <p:nvPr/>
          </p:nvCxnSpPr>
          <p:spPr bwMode="auto">
            <a:xfrm rot="16200000">
              <a:off x="5645714" y="3636314"/>
              <a:ext cx="6339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82" name="Group 181">
            <a:extLst>
              <a:ext uri="{FF2B5EF4-FFF2-40B4-BE49-F238E27FC236}">
                <a16:creationId xmlns:a16="http://schemas.microsoft.com/office/drawing/2014/main" id="{FB53F5F7-49BF-6BC6-7403-C98FB6672948}"/>
              </a:ext>
            </a:extLst>
          </p:cNvPr>
          <p:cNvGrpSpPr/>
          <p:nvPr/>
        </p:nvGrpSpPr>
        <p:grpSpPr>
          <a:xfrm>
            <a:off x="6571644" y="4562809"/>
            <a:ext cx="497252" cy="1434371"/>
            <a:chOff x="1859734" y="2495202"/>
            <a:chExt cx="497252" cy="1434371"/>
          </a:xfrm>
        </p:grpSpPr>
        <p:sp>
          <p:nvSpPr>
            <p:cNvPr id="183" name="TextBox 182">
              <a:extLst>
                <a:ext uri="{FF2B5EF4-FFF2-40B4-BE49-F238E27FC236}">
                  <a16:creationId xmlns:a16="http://schemas.microsoft.com/office/drawing/2014/main" id="{9B781D8D-FC01-529D-99F1-7F438D2ED3C9}"/>
                </a:ext>
              </a:extLst>
            </p:cNvPr>
            <p:cNvSpPr txBox="1"/>
            <p:nvPr/>
          </p:nvSpPr>
          <p:spPr bwMode="auto">
            <a:xfrm>
              <a:off x="1859734" y="2495202"/>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184" name="TextBox 183">
              <a:extLst>
                <a:ext uri="{FF2B5EF4-FFF2-40B4-BE49-F238E27FC236}">
                  <a16:creationId xmlns:a16="http://schemas.microsoft.com/office/drawing/2014/main" id="{A1C73B28-A473-F6A0-A23E-47E4E456D425}"/>
                </a:ext>
              </a:extLst>
            </p:cNvPr>
            <p:cNvSpPr txBox="1"/>
            <p:nvPr/>
          </p:nvSpPr>
          <p:spPr bwMode="auto">
            <a:xfrm>
              <a:off x="1963930" y="271436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185" name="TextBox 184">
              <a:extLst>
                <a:ext uri="{FF2B5EF4-FFF2-40B4-BE49-F238E27FC236}">
                  <a16:creationId xmlns:a16="http://schemas.microsoft.com/office/drawing/2014/main" id="{928DEF4F-D3D0-0CB7-4A1D-B7269412EE18}"/>
                </a:ext>
              </a:extLst>
            </p:cNvPr>
            <p:cNvSpPr txBox="1"/>
            <p:nvPr/>
          </p:nvSpPr>
          <p:spPr bwMode="auto">
            <a:xfrm>
              <a:off x="1963930" y="293352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186" name="TextBox 185">
              <a:extLst>
                <a:ext uri="{FF2B5EF4-FFF2-40B4-BE49-F238E27FC236}">
                  <a16:creationId xmlns:a16="http://schemas.microsoft.com/office/drawing/2014/main" id="{E9C9BF43-2F86-62F9-D01A-0A38CC79084B}"/>
                </a:ext>
              </a:extLst>
            </p:cNvPr>
            <p:cNvSpPr txBox="1"/>
            <p:nvPr/>
          </p:nvSpPr>
          <p:spPr bwMode="auto">
            <a:xfrm>
              <a:off x="1963930" y="315269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187" name="TextBox 186">
              <a:extLst>
                <a:ext uri="{FF2B5EF4-FFF2-40B4-BE49-F238E27FC236}">
                  <a16:creationId xmlns:a16="http://schemas.microsoft.com/office/drawing/2014/main" id="{9A984088-40C2-D1DF-CE71-75AFEE681CEF}"/>
                </a:ext>
              </a:extLst>
            </p:cNvPr>
            <p:cNvSpPr txBox="1"/>
            <p:nvPr/>
          </p:nvSpPr>
          <p:spPr bwMode="auto">
            <a:xfrm>
              <a:off x="1963930" y="337185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188" name="TextBox 187">
              <a:extLst>
                <a:ext uri="{FF2B5EF4-FFF2-40B4-BE49-F238E27FC236}">
                  <a16:creationId xmlns:a16="http://schemas.microsoft.com/office/drawing/2014/main" id="{881823CB-CAC0-622D-2B2C-6C60E7C25A8D}"/>
                </a:ext>
              </a:extLst>
            </p:cNvPr>
            <p:cNvSpPr txBox="1"/>
            <p:nvPr/>
          </p:nvSpPr>
          <p:spPr bwMode="auto">
            <a:xfrm>
              <a:off x="2068124" y="3591019"/>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sp>
        <p:nvSpPr>
          <p:cNvPr id="189" name="TextBox 188">
            <a:extLst>
              <a:ext uri="{FF2B5EF4-FFF2-40B4-BE49-F238E27FC236}">
                <a16:creationId xmlns:a16="http://schemas.microsoft.com/office/drawing/2014/main" id="{A11A8993-7C70-C36E-F1FB-901F336D8AA4}"/>
              </a:ext>
            </a:extLst>
          </p:cNvPr>
          <p:cNvSpPr txBox="1"/>
          <p:nvPr/>
        </p:nvSpPr>
        <p:spPr bwMode="auto">
          <a:xfrm>
            <a:off x="7350481" y="4125108"/>
            <a:ext cx="315894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 Reduction in Splenomegaly (n = 4)</a:t>
            </a:r>
          </a:p>
        </p:txBody>
      </p:sp>
      <p:sp>
        <p:nvSpPr>
          <p:cNvPr id="146" name="Freeform 145">
            <a:extLst>
              <a:ext uri="{FF2B5EF4-FFF2-40B4-BE49-F238E27FC236}">
                <a16:creationId xmlns:a16="http://schemas.microsoft.com/office/drawing/2014/main" id="{BD92FC7C-B7C0-F08D-886E-8A61A4B61C50}"/>
              </a:ext>
            </a:extLst>
          </p:cNvPr>
          <p:cNvSpPr/>
          <p:nvPr/>
        </p:nvSpPr>
        <p:spPr bwMode="auto">
          <a:xfrm>
            <a:off x="7070809" y="4691781"/>
            <a:ext cx="3754490" cy="1150569"/>
          </a:xfrm>
          <a:custGeom>
            <a:avLst/>
            <a:gdLst>
              <a:gd name="connsiteX0" fmla="*/ 0 w 3754490"/>
              <a:gd name="connsiteY0" fmla="*/ 0 h 1150569"/>
              <a:gd name="connsiteX1" fmla="*/ 0 w 3754490"/>
              <a:gd name="connsiteY1" fmla="*/ 1150569 h 1150569"/>
              <a:gd name="connsiteX2" fmla="*/ 3754490 w 3754490"/>
              <a:gd name="connsiteY2" fmla="*/ 1150569 h 1150569"/>
            </a:gdLst>
            <a:ahLst/>
            <a:cxnLst>
              <a:cxn ang="0">
                <a:pos x="connsiteX0" y="connsiteY0"/>
              </a:cxn>
              <a:cxn ang="0">
                <a:pos x="connsiteX1" y="connsiteY1"/>
              </a:cxn>
              <a:cxn ang="0">
                <a:pos x="connsiteX2" y="connsiteY2"/>
              </a:cxn>
            </a:cxnLst>
            <a:rect l="l" t="t" r="r" b="b"/>
            <a:pathLst>
              <a:path w="3754490" h="1150569">
                <a:moveTo>
                  <a:pt x="0" y="0"/>
                </a:moveTo>
                <a:lnTo>
                  <a:pt x="0" y="1150569"/>
                </a:lnTo>
                <a:lnTo>
                  <a:pt x="3754490" y="1150569"/>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
        <p:nvSpPr>
          <p:cNvPr id="103" name="TextBox 102">
            <a:extLst>
              <a:ext uri="{FF2B5EF4-FFF2-40B4-BE49-F238E27FC236}">
                <a16:creationId xmlns:a16="http://schemas.microsoft.com/office/drawing/2014/main" id="{9F848E34-CB9B-24D9-CBDD-D0CDA8BA72B5}"/>
              </a:ext>
            </a:extLst>
          </p:cNvPr>
          <p:cNvSpPr txBox="1"/>
          <p:nvPr/>
        </p:nvSpPr>
        <p:spPr bwMode="auto">
          <a:xfrm rot="16200000">
            <a:off x="789841" y="5094898"/>
            <a:ext cx="119629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a:t>
            </a:r>
            <a:r>
              <a:rPr lang="en-US" sz="1600" b="1" dirty="0">
                <a:solidFill>
                  <a:srgbClr val="000000"/>
                </a:solidFill>
                <a:latin typeface="Calibri" panose="020F0502020204030204" pitchFamily="34" charset="0"/>
              </a:rPr>
              <a:t> (</a:t>
            </a: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104" name="TextBox 103">
            <a:extLst>
              <a:ext uri="{FF2B5EF4-FFF2-40B4-BE49-F238E27FC236}">
                <a16:creationId xmlns:a16="http://schemas.microsoft.com/office/drawing/2014/main" id="{17399F17-42B2-A8D0-E4FB-2CBDC16289A9}"/>
              </a:ext>
            </a:extLst>
          </p:cNvPr>
          <p:cNvSpPr txBox="1"/>
          <p:nvPr/>
        </p:nvSpPr>
        <p:spPr bwMode="auto">
          <a:xfrm>
            <a:off x="3576803" y="6019897"/>
            <a:ext cx="4683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Wk</a:t>
            </a:r>
          </a:p>
        </p:txBody>
      </p:sp>
      <p:sp>
        <p:nvSpPr>
          <p:cNvPr id="105" name="TextBox 104">
            <a:extLst>
              <a:ext uri="{FF2B5EF4-FFF2-40B4-BE49-F238E27FC236}">
                <a16:creationId xmlns:a16="http://schemas.microsoft.com/office/drawing/2014/main" id="{23F8E7A7-10BF-92B5-7717-50DC8120D4C0}"/>
              </a:ext>
            </a:extLst>
          </p:cNvPr>
          <p:cNvSpPr txBox="1"/>
          <p:nvPr/>
        </p:nvSpPr>
        <p:spPr bwMode="auto">
          <a:xfrm>
            <a:off x="2054839" y="4411974"/>
            <a:ext cx="4203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106" name="TextBox 105">
            <a:extLst>
              <a:ext uri="{FF2B5EF4-FFF2-40B4-BE49-F238E27FC236}">
                <a16:creationId xmlns:a16="http://schemas.microsoft.com/office/drawing/2014/main" id="{D34B992B-CD26-3176-C53E-95FC4B85725B}"/>
              </a:ext>
            </a:extLst>
          </p:cNvPr>
          <p:cNvSpPr txBox="1"/>
          <p:nvPr/>
        </p:nvSpPr>
        <p:spPr bwMode="auto">
          <a:xfrm>
            <a:off x="2068465" y="5814983"/>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107" name="Rectangle 106">
            <a:extLst>
              <a:ext uri="{FF2B5EF4-FFF2-40B4-BE49-F238E27FC236}">
                <a16:creationId xmlns:a16="http://schemas.microsoft.com/office/drawing/2014/main" id="{7FAF64F9-A378-51BD-7191-0ABF610B96B3}"/>
              </a:ext>
            </a:extLst>
          </p:cNvPr>
          <p:cNvSpPr/>
          <p:nvPr/>
        </p:nvSpPr>
        <p:spPr bwMode="auto">
          <a:xfrm>
            <a:off x="2088405" y="4725967"/>
            <a:ext cx="353177" cy="110714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8" name="TextBox 107">
            <a:extLst>
              <a:ext uri="{FF2B5EF4-FFF2-40B4-BE49-F238E27FC236}">
                <a16:creationId xmlns:a16="http://schemas.microsoft.com/office/drawing/2014/main" id="{14C35155-8B6D-1083-2256-A19E54B2E9E4}"/>
              </a:ext>
            </a:extLst>
          </p:cNvPr>
          <p:cNvSpPr txBox="1"/>
          <p:nvPr/>
        </p:nvSpPr>
        <p:spPr bwMode="auto">
          <a:xfrm>
            <a:off x="2654248" y="4754874"/>
            <a:ext cx="4619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72.7</a:t>
            </a:r>
          </a:p>
        </p:txBody>
      </p:sp>
      <p:sp>
        <p:nvSpPr>
          <p:cNvPr id="109" name="TextBox 108">
            <a:extLst>
              <a:ext uri="{FF2B5EF4-FFF2-40B4-BE49-F238E27FC236}">
                <a16:creationId xmlns:a16="http://schemas.microsoft.com/office/drawing/2014/main" id="{5C6D1E9B-2CCA-741E-018A-010F16C5A0AC}"/>
              </a:ext>
            </a:extLst>
          </p:cNvPr>
          <p:cNvSpPr txBox="1"/>
          <p:nvPr/>
        </p:nvSpPr>
        <p:spPr bwMode="auto">
          <a:xfrm>
            <a:off x="2688713" y="5814983"/>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36</a:t>
            </a:r>
          </a:p>
        </p:txBody>
      </p:sp>
      <p:sp>
        <p:nvSpPr>
          <p:cNvPr id="110" name="Rectangle 109">
            <a:extLst>
              <a:ext uri="{FF2B5EF4-FFF2-40B4-BE49-F238E27FC236}">
                <a16:creationId xmlns:a16="http://schemas.microsoft.com/office/drawing/2014/main" id="{77AED9BE-582A-50F7-50D2-A85ED19225C9}"/>
              </a:ext>
            </a:extLst>
          </p:cNvPr>
          <p:cNvSpPr/>
          <p:nvPr/>
        </p:nvSpPr>
        <p:spPr bwMode="auto">
          <a:xfrm>
            <a:off x="2708653" y="5025641"/>
            <a:ext cx="353177" cy="79552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1" name="TextBox 110">
            <a:extLst>
              <a:ext uri="{FF2B5EF4-FFF2-40B4-BE49-F238E27FC236}">
                <a16:creationId xmlns:a16="http://schemas.microsoft.com/office/drawing/2014/main" id="{FB19807E-D351-484F-8B19-6665740030A1}"/>
              </a:ext>
            </a:extLst>
          </p:cNvPr>
          <p:cNvSpPr txBox="1"/>
          <p:nvPr/>
        </p:nvSpPr>
        <p:spPr bwMode="auto">
          <a:xfrm>
            <a:off x="3274496" y="4754874"/>
            <a:ext cx="4619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72.7</a:t>
            </a:r>
          </a:p>
        </p:txBody>
      </p:sp>
      <p:sp>
        <p:nvSpPr>
          <p:cNvPr id="112" name="TextBox 111">
            <a:extLst>
              <a:ext uri="{FF2B5EF4-FFF2-40B4-BE49-F238E27FC236}">
                <a16:creationId xmlns:a16="http://schemas.microsoft.com/office/drawing/2014/main" id="{EE2F3A33-B934-7CF2-83F7-F7E22A1B40D3}"/>
              </a:ext>
            </a:extLst>
          </p:cNvPr>
          <p:cNvSpPr txBox="1"/>
          <p:nvPr/>
        </p:nvSpPr>
        <p:spPr bwMode="auto">
          <a:xfrm>
            <a:off x="3308961" y="5814983"/>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113" name="Rectangle 112">
            <a:extLst>
              <a:ext uri="{FF2B5EF4-FFF2-40B4-BE49-F238E27FC236}">
                <a16:creationId xmlns:a16="http://schemas.microsoft.com/office/drawing/2014/main" id="{6966BBA4-F609-AC9D-3D61-5016B00F0740}"/>
              </a:ext>
            </a:extLst>
          </p:cNvPr>
          <p:cNvSpPr/>
          <p:nvPr/>
        </p:nvSpPr>
        <p:spPr bwMode="auto">
          <a:xfrm>
            <a:off x="3328901" y="5025641"/>
            <a:ext cx="353177" cy="80467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4" name="TextBox 113">
            <a:extLst>
              <a:ext uri="{FF2B5EF4-FFF2-40B4-BE49-F238E27FC236}">
                <a16:creationId xmlns:a16="http://schemas.microsoft.com/office/drawing/2014/main" id="{395DBFC5-A02C-B146-2CF5-86C5DAC84941}"/>
              </a:ext>
            </a:extLst>
          </p:cNvPr>
          <p:cNvSpPr txBox="1"/>
          <p:nvPr/>
        </p:nvSpPr>
        <p:spPr bwMode="auto">
          <a:xfrm>
            <a:off x="3894744" y="4948549"/>
            <a:ext cx="4619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54.6</a:t>
            </a:r>
          </a:p>
        </p:txBody>
      </p:sp>
      <p:sp>
        <p:nvSpPr>
          <p:cNvPr id="115" name="TextBox 114">
            <a:extLst>
              <a:ext uri="{FF2B5EF4-FFF2-40B4-BE49-F238E27FC236}">
                <a16:creationId xmlns:a16="http://schemas.microsoft.com/office/drawing/2014/main" id="{EA0F30E6-2BAD-FE10-538B-1BFE3F941242}"/>
              </a:ext>
            </a:extLst>
          </p:cNvPr>
          <p:cNvSpPr txBox="1"/>
          <p:nvPr/>
        </p:nvSpPr>
        <p:spPr bwMode="auto">
          <a:xfrm>
            <a:off x="3929209" y="5814983"/>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96</a:t>
            </a:r>
          </a:p>
        </p:txBody>
      </p:sp>
      <p:sp>
        <p:nvSpPr>
          <p:cNvPr id="116" name="Rectangle 115">
            <a:extLst>
              <a:ext uri="{FF2B5EF4-FFF2-40B4-BE49-F238E27FC236}">
                <a16:creationId xmlns:a16="http://schemas.microsoft.com/office/drawing/2014/main" id="{25F21F9D-66AF-B21F-5695-99F2C8A8B876}"/>
              </a:ext>
            </a:extLst>
          </p:cNvPr>
          <p:cNvSpPr/>
          <p:nvPr/>
        </p:nvSpPr>
        <p:spPr bwMode="auto">
          <a:xfrm>
            <a:off x="3949149" y="5221623"/>
            <a:ext cx="353177" cy="61148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7" name="TextBox 116">
            <a:extLst>
              <a:ext uri="{FF2B5EF4-FFF2-40B4-BE49-F238E27FC236}">
                <a16:creationId xmlns:a16="http://schemas.microsoft.com/office/drawing/2014/main" id="{F540F966-07DE-E0EB-3BD4-AB26C94CF52B}"/>
              </a:ext>
            </a:extLst>
          </p:cNvPr>
          <p:cNvSpPr txBox="1"/>
          <p:nvPr/>
        </p:nvSpPr>
        <p:spPr bwMode="auto">
          <a:xfrm>
            <a:off x="4514992" y="4850124"/>
            <a:ext cx="4619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63.6</a:t>
            </a:r>
          </a:p>
        </p:txBody>
      </p:sp>
      <p:sp>
        <p:nvSpPr>
          <p:cNvPr id="118" name="TextBox 117">
            <a:extLst>
              <a:ext uri="{FF2B5EF4-FFF2-40B4-BE49-F238E27FC236}">
                <a16:creationId xmlns:a16="http://schemas.microsoft.com/office/drawing/2014/main" id="{64C6CA76-1E89-900C-29B9-7263042E0298}"/>
              </a:ext>
            </a:extLst>
          </p:cNvPr>
          <p:cNvSpPr txBox="1"/>
          <p:nvPr/>
        </p:nvSpPr>
        <p:spPr bwMode="auto">
          <a:xfrm>
            <a:off x="4497359" y="5814983"/>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144</a:t>
            </a:r>
          </a:p>
        </p:txBody>
      </p:sp>
      <p:sp>
        <p:nvSpPr>
          <p:cNvPr id="119" name="Rectangle 118">
            <a:extLst>
              <a:ext uri="{FF2B5EF4-FFF2-40B4-BE49-F238E27FC236}">
                <a16:creationId xmlns:a16="http://schemas.microsoft.com/office/drawing/2014/main" id="{4B22B106-E365-8BF5-1D78-1A4BA034F0A1}"/>
              </a:ext>
            </a:extLst>
          </p:cNvPr>
          <p:cNvSpPr/>
          <p:nvPr/>
        </p:nvSpPr>
        <p:spPr bwMode="auto">
          <a:xfrm>
            <a:off x="4569397" y="5127087"/>
            <a:ext cx="353177" cy="70131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0" name="TextBox 119">
            <a:extLst>
              <a:ext uri="{FF2B5EF4-FFF2-40B4-BE49-F238E27FC236}">
                <a16:creationId xmlns:a16="http://schemas.microsoft.com/office/drawing/2014/main" id="{724C89E1-E0CB-6F8B-B64F-0BD5D8C57460}"/>
              </a:ext>
            </a:extLst>
          </p:cNvPr>
          <p:cNvSpPr txBox="1"/>
          <p:nvPr/>
        </p:nvSpPr>
        <p:spPr bwMode="auto">
          <a:xfrm>
            <a:off x="5135240" y="4754874"/>
            <a:ext cx="46198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72.7</a:t>
            </a:r>
          </a:p>
        </p:txBody>
      </p:sp>
      <p:sp>
        <p:nvSpPr>
          <p:cNvPr id="121" name="TextBox 120">
            <a:extLst>
              <a:ext uri="{FF2B5EF4-FFF2-40B4-BE49-F238E27FC236}">
                <a16:creationId xmlns:a16="http://schemas.microsoft.com/office/drawing/2014/main" id="{1B7C0A08-6FF6-9B3A-DDCF-1B1AB061A038}"/>
              </a:ext>
            </a:extLst>
          </p:cNvPr>
          <p:cNvSpPr txBox="1"/>
          <p:nvPr/>
        </p:nvSpPr>
        <p:spPr bwMode="auto">
          <a:xfrm>
            <a:off x="5117607" y="5814983"/>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192</a:t>
            </a:r>
          </a:p>
        </p:txBody>
      </p:sp>
      <p:sp>
        <p:nvSpPr>
          <p:cNvPr id="122" name="Rectangle 121">
            <a:extLst>
              <a:ext uri="{FF2B5EF4-FFF2-40B4-BE49-F238E27FC236}">
                <a16:creationId xmlns:a16="http://schemas.microsoft.com/office/drawing/2014/main" id="{359B1B08-9C1C-85FF-BB86-DE6036644ED3}"/>
              </a:ext>
            </a:extLst>
          </p:cNvPr>
          <p:cNvSpPr/>
          <p:nvPr/>
        </p:nvSpPr>
        <p:spPr bwMode="auto">
          <a:xfrm>
            <a:off x="5189645" y="5025641"/>
            <a:ext cx="353177" cy="80746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nvGrpSpPr>
          <p:cNvPr id="123" name="Group 122">
            <a:extLst>
              <a:ext uri="{FF2B5EF4-FFF2-40B4-BE49-F238E27FC236}">
                <a16:creationId xmlns:a16="http://schemas.microsoft.com/office/drawing/2014/main" id="{FD5FA877-3007-2E04-F24B-07509C447A40}"/>
              </a:ext>
            </a:extLst>
          </p:cNvPr>
          <p:cNvGrpSpPr/>
          <p:nvPr/>
        </p:nvGrpSpPr>
        <p:grpSpPr>
          <a:xfrm>
            <a:off x="1894824" y="4738387"/>
            <a:ext cx="63390" cy="1097898"/>
            <a:chOff x="1898634" y="2635250"/>
            <a:chExt cx="63390" cy="1097898"/>
          </a:xfrm>
        </p:grpSpPr>
        <p:cxnSp>
          <p:nvCxnSpPr>
            <p:cNvPr id="124" name="Straight Connector 123">
              <a:extLst>
                <a:ext uri="{FF2B5EF4-FFF2-40B4-BE49-F238E27FC236}">
                  <a16:creationId xmlns:a16="http://schemas.microsoft.com/office/drawing/2014/main" id="{F7571DB0-9741-1466-DA59-D68F78F07ED9}"/>
                </a:ext>
              </a:extLst>
            </p:cNvPr>
            <p:cNvCxnSpPr>
              <a:cxnSpLocks/>
            </p:cNvCxnSpPr>
            <p:nvPr/>
          </p:nvCxnSpPr>
          <p:spPr bwMode="auto">
            <a:xfrm>
              <a:off x="1898634" y="2635250"/>
              <a:ext cx="63390" cy="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4DB492E2-CDDB-2847-503D-818C5F39E7C8}"/>
                </a:ext>
              </a:extLst>
            </p:cNvPr>
            <p:cNvCxnSpPr>
              <a:cxnSpLocks/>
            </p:cNvCxnSpPr>
            <p:nvPr/>
          </p:nvCxnSpPr>
          <p:spPr bwMode="auto">
            <a:xfrm>
              <a:off x="1898634" y="2854830"/>
              <a:ext cx="63390"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C408D7F7-3E3E-B83F-9389-E79730D82C07}"/>
                </a:ext>
              </a:extLst>
            </p:cNvPr>
            <p:cNvCxnSpPr>
              <a:cxnSpLocks/>
            </p:cNvCxnSpPr>
            <p:nvPr/>
          </p:nvCxnSpPr>
          <p:spPr bwMode="auto">
            <a:xfrm>
              <a:off x="1898634" y="3074410"/>
              <a:ext cx="63390" cy="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5C7E585C-8F01-B9FC-6519-CAA448AB5CEF}"/>
                </a:ext>
              </a:extLst>
            </p:cNvPr>
            <p:cNvCxnSpPr>
              <a:cxnSpLocks/>
            </p:cNvCxnSpPr>
            <p:nvPr/>
          </p:nvCxnSpPr>
          <p:spPr bwMode="auto">
            <a:xfrm>
              <a:off x="1898634" y="3293990"/>
              <a:ext cx="63390" cy="0"/>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26BA46F1-C27E-94DA-6E77-D9D79C92CA30}"/>
                </a:ext>
              </a:extLst>
            </p:cNvPr>
            <p:cNvCxnSpPr>
              <a:cxnSpLocks/>
            </p:cNvCxnSpPr>
            <p:nvPr/>
          </p:nvCxnSpPr>
          <p:spPr bwMode="auto">
            <a:xfrm>
              <a:off x="1898634" y="3513570"/>
              <a:ext cx="63390" cy="0"/>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5B5451D0-22A3-4CE4-9EBE-D9693A3409B9}"/>
                </a:ext>
              </a:extLst>
            </p:cNvPr>
            <p:cNvCxnSpPr>
              <a:cxnSpLocks/>
            </p:cNvCxnSpPr>
            <p:nvPr/>
          </p:nvCxnSpPr>
          <p:spPr bwMode="auto">
            <a:xfrm>
              <a:off x="1898634" y="3733148"/>
              <a:ext cx="6339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30" name="Group 129">
            <a:extLst>
              <a:ext uri="{FF2B5EF4-FFF2-40B4-BE49-F238E27FC236}">
                <a16:creationId xmlns:a16="http://schemas.microsoft.com/office/drawing/2014/main" id="{FE4926D8-5CF3-4976-CB69-65407C7F85BA}"/>
              </a:ext>
            </a:extLst>
          </p:cNvPr>
          <p:cNvGrpSpPr/>
          <p:nvPr/>
        </p:nvGrpSpPr>
        <p:grpSpPr>
          <a:xfrm>
            <a:off x="1951864" y="5828405"/>
            <a:ext cx="3715385" cy="63391"/>
            <a:chOff x="1962024" y="3604618"/>
            <a:chExt cx="3715385" cy="63391"/>
          </a:xfrm>
        </p:grpSpPr>
        <p:cxnSp>
          <p:nvCxnSpPr>
            <p:cNvPr id="131" name="Straight Connector 130">
              <a:extLst>
                <a:ext uri="{FF2B5EF4-FFF2-40B4-BE49-F238E27FC236}">
                  <a16:creationId xmlns:a16="http://schemas.microsoft.com/office/drawing/2014/main" id="{C302C727-F596-3DAC-0D5B-B9E89428299F}"/>
                </a:ext>
              </a:extLst>
            </p:cNvPr>
            <p:cNvCxnSpPr>
              <a:cxnSpLocks/>
            </p:cNvCxnSpPr>
            <p:nvPr/>
          </p:nvCxnSpPr>
          <p:spPr bwMode="auto">
            <a:xfrm rot="16200000">
              <a:off x="1930329" y="3636313"/>
              <a:ext cx="63390" cy="0"/>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42762CDB-7A86-5D02-DB77-4301BA91C8E1}"/>
                </a:ext>
              </a:extLst>
            </p:cNvPr>
            <p:cNvCxnSpPr>
              <a:cxnSpLocks/>
            </p:cNvCxnSpPr>
            <p:nvPr/>
          </p:nvCxnSpPr>
          <p:spPr bwMode="auto">
            <a:xfrm rot="16200000">
              <a:off x="2549560" y="3636314"/>
              <a:ext cx="63390"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E0FFD82E-96DE-91C8-AF1C-6FEC42C4130F}"/>
                </a:ext>
              </a:extLst>
            </p:cNvPr>
            <p:cNvCxnSpPr>
              <a:cxnSpLocks/>
            </p:cNvCxnSpPr>
            <p:nvPr/>
          </p:nvCxnSpPr>
          <p:spPr bwMode="auto">
            <a:xfrm rot="16200000">
              <a:off x="3168791" y="3636314"/>
              <a:ext cx="63390" cy="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16782420-EA2F-772E-FBF1-8FB1F6C413CD}"/>
                </a:ext>
              </a:extLst>
            </p:cNvPr>
            <p:cNvCxnSpPr>
              <a:cxnSpLocks/>
            </p:cNvCxnSpPr>
            <p:nvPr/>
          </p:nvCxnSpPr>
          <p:spPr bwMode="auto">
            <a:xfrm rot="16200000">
              <a:off x="3788022" y="3636314"/>
              <a:ext cx="63390" cy="0"/>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44538FDE-597C-905A-0D23-47F638DAE918}"/>
                </a:ext>
              </a:extLst>
            </p:cNvPr>
            <p:cNvCxnSpPr>
              <a:cxnSpLocks/>
            </p:cNvCxnSpPr>
            <p:nvPr/>
          </p:nvCxnSpPr>
          <p:spPr bwMode="auto">
            <a:xfrm rot="16200000">
              <a:off x="4407253" y="3636313"/>
              <a:ext cx="63390" cy="0"/>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A4A7F339-958B-FE78-A0E0-BDE95003CE41}"/>
                </a:ext>
              </a:extLst>
            </p:cNvPr>
            <p:cNvCxnSpPr>
              <a:cxnSpLocks/>
            </p:cNvCxnSpPr>
            <p:nvPr/>
          </p:nvCxnSpPr>
          <p:spPr bwMode="auto">
            <a:xfrm rot="16200000">
              <a:off x="5026484" y="3636314"/>
              <a:ext cx="63390" cy="0"/>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48D17610-D7DB-4267-71DB-58BCB982A9B5}"/>
                </a:ext>
              </a:extLst>
            </p:cNvPr>
            <p:cNvCxnSpPr>
              <a:cxnSpLocks/>
            </p:cNvCxnSpPr>
            <p:nvPr/>
          </p:nvCxnSpPr>
          <p:spPr bwMode="auto">
            <a:xfrm rot="16200000">
              <a:off x="5645714" y="3636314"/>
              <a:ext cx="63390" cy="0"/>
            </a:xfrm>
            <a:prstGeom prst="line">
              <a:avLst/>
            </a:prstGeom>
            <a:noFill/>
            <a:ln w="28575" cap="flat" cmpd="sng" algn="ctr">
              <a:solidFill>
                <a:schemeClr val="bg1"/>
              </a:solidFill>
              <a:prstDash val="solid"/>
              <a:round/>
              <a:headEnd type="none" w="med" len="med"/>
              <a:tailEnd type="none" w="med" len="med"/>
            </a:ln>
            <a:effectLst/>
          </p:spPr>
        </p:cxnSp>
      </p:grpSp>
      <p:grpSp>
        <p:nvGrpSpPr>
          <p:cNvPr id="138" name="Group 137">
            <a:extLst>
              <a:ext uri="{FF2B5EF4-FFF2-40B4-BE49-F238E27FC236}">
                <a16:creationId xmlns:a16="http://schemas.microsoft.com/office/drawing/2014/main" id="{F7A45BAD-4466-09B4-0740-E51BEE6E911B}"/>
              </a:ext>
            </a:extLst>
          </p:cNvPr>
          <p:cNvGrpSpPr/>
          <p:nvPr/>
        </p:nvGrpSpPr>
        <p:grpSpPr>
          <a:xfrm>
            <a:off x="1452699" y="4559919"/>
            <a:ext cx="497252" cy="1434371"/>
            <a:chOff x="1859734" y="2495202"/>
            <a:chExt cx="497252" cy="1434371"/>
          </a:xfrm>
        </p:grpSpPr>
        <p:sp>
          <p:nvSpPr>
            <p:cNvPr id="139" name="TextBox 138">
              <a:extLst>
                <a:ext uri="{FF2B5EF4-FFF2-40B4-BE49-F238E27FC236}">
                  <a16:creationId xmlns:a16="http://schemas.microsoft.com/office/drawing/2014/main" id="{8F538619-B8F5-FD27-EBD4-6C2581FBDFB0}"/>
                </a:ext>
              </a:extLst>
            </p:cNvPr>
            <p:cNvSpPr txBox="1"/>
            <p:nvPr/>
          </p:nvSpPr>
          <p:spPr bwMode="auto">
            <a:xfrm>
              <a:off x="1859734" y="2495202"/>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140" name="TextBox 139">
              <a:extLst>
                <a:ext uri="{FF2B5EF4-FFF2-40B4-BE49-F238E27FC236}">
                  <a16:creationId xmlns:a16="http://schemas.microsoft.com/office/drawing/2014/main" id="{CDDDF10C-E043-2F53-DEFD-F77A70E4ED76}"/>
                </a:ext>
              </a:extLst>
            </p:cNvPr>
            <p:cNvSpPr txBox="1"/>
            <p:nvPr/>
          </p:nvSpPr>
          <p:spPr bwMode="auto">
            <a:xfrm>
              <a:off x="1963930" y="271436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141" name="TextBox 140">
              <a:extLst>
                <a:ext uri="{FF2B5EF4-FFF2-40B4-BE49-F238E27FC236}">
                  <a16:creationId xmlns:a16="http://schemas.microsoft.com/office/drawing/2014/main" id="{A35ABD65-0DB4-B6B7-2A0A-95964F2D6231}"/>
                </a:ext>
              </a:extLst>
            </p:cNvPr>
            <p:cNvSpPr txBox="1"/>
            <p:nvPr/>
          </p:nvSpPr>
          <p:spPr bwMode="auto">
            <a:xfrm>
              <a:off x="1963930" y="2933528"/>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142" name="TextBox 141">
              <a:extLst>
                <a:ext uri="{FF2B5EF4-FFF2-40B4-BE49-F238E27FC236}">
                  <a16:creationId xmlns:a16="http://schemas.microsoft.com/office/drawing/2014/main" id="{6158BDDB-426C-F096-C386-C567A687CDA2}"/>
                </a:ext>
              </a:extLst>
            </p:cNvPr>
            <p:cNvSpPr txBox="1"/>
            <p:nvPr/>
          </p:nvSpPr>
          <p:spPr bwMode="auto">
            <a:xfrm>
              <a:off x="1963930" y="3152691"/>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143" name="TextBox 142">
              <a:extLst>
                <a:ext uri="{FF2B5EF4-FFF2-40B4-BE49-F238E27FC236}">
                  <a16:creationId xmlns:a16="http://schemas.microsoft.com/office/drawing/2014/main" id="{2492004E-C2C5-62B9-C80E-86D45DC03495}"/>
                </a:ext>
              </a:extLst>
            </p:cNvPr>
            <p:cNvSpPr txBox="1"/>
            <p:nvPr/>
          </p:nvSpPr>
          <p:spPr bwMode="auto">
            <a:xfrm>
              <a:off x="1963930" y="337185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144" name="TextBox 143">
              <a:extLst>
                <a:ext uri="{FF2B5EF4-FFF2-40B4-BE49-F238E27FC236}">
                  <a16:creationId xmlns:a16="http://schemas.microsoft.com/office/drawing/2014/main" id="{7C33419A-36E6-657C-6B80-4F7661746A3C}"/>
                </a:ext>
              </a:extLst>
            </p:cNvPr>
            <p:cNvSpPr txBox="1"/>
            <p:nvPr/>
          </p:nvSpPr>
          <p:spPr bwMode="auto">
            <a:xfrm>
              <a:off x="2068124" y="3591019"/>
              <a:ext cx="2888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sp>
        <p:nvSpPr>
          <p:cNvPr id="145" name="TextBox 144">
            <a:extLst>
              <a:ext uri="{FF2B5EF4-FFF2-40B4-BE49-F238E27FC236}">
                <a16:creationId xmlns:a16="http://schemas.microsoft.com/office/drawing/2014/main" id="{1F02F30E-07A3-98CB-1FA1-708F34855288}"/>
              </a:ext>
            </a:extLst>
          </p:cNvPr>
          <p:cNvSpPr txBox="1"/>
          <p:nvPr/>
        </p:nvSpPr>
        <p:spPr bwMode="auto">
          <a:xfrm>
            <a:off x="2323287" y="4017386"/>
            <a:ext cx="297543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WBC Count: Baseline &gt;10 x 10</a:t>
            </a:r>
            <a:r>
              <a:rPr kumimoji="0" lang="en-US" sz="14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9</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 and</a:t>
            </a:r>
            <a:b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br>
            <a:r>
              <a:rPr lang="en-US" sz="1400" b="1" dirty="0">
                <a:solidFill>
                  <a:srgbClr val="000000"/>
                </a:solidFill>
                <a:latin typeface="Calibri" panose="020F0502020204030204" pitchFamily="34" charset="0"/>
              </a:rPr>
              <a:t>P</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ost Baseline ≤10 x 10</a:t>
            </a:r>
            <a:r>
              <a:rPr kumimoji="0" lang="en-US" sz="1400" b="1" i="0" u="none" strike="noStrike" kern="1200" cap="none" spc="0" normalizeH="0" baseline="30000" noProof="0" dirty="0">
                <a:ln>
                  <a:noFill/>
                </a:ln>
                <a:solidFill>
                  <a:srgbClr val="000000"/>
                </a:solidFill>
                <a:effectLst/>
                <a:uLnTx/>
                <a:uFillTx/>
                <a:latin typeface="Calibri" panose="020F0502020204030204" pitchFamily="34" charset="0"/>
                <a:ea typeface="+mn-ea"/>
                <a:cs typeface="+mn-cs"/>
              </a:rPr>
              <a:t>9</a:t>
            </a: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/L (n = 11)</a:t>
            </a:r>
          </a:p>
        </p:txBody>
      </p:sp>
      <p:sp>
        <p:nvSpPr>
          <p:cNvPr id="102" name="Freeform 101">
            <a:extLst>
              <a:ext uri="{FF2B5EF4-FFF2-40B4-BE49-F238E27FC236}">
                <a16:creationId xmlns:a16="http://schemas.microsoft.com/office/drawing/2014/main" id="{079E6BAA-B781-42BD-B9FE-DAE8ED2D1ED7}"/>
              </a:ext>
            </a:extLst>
          </p:cNvPr>
          <p:cNvSpPr/>
          <p:nvPr/>
        </p:nvSpPr>
        <p:spPr bwMode="auto">
          <a:xfrm>
            <a:off x="1951864" y="4688891"/>
            <a:ext cx="3754490" cy="1150569"/>
          </a:xfrm>
          <a:custGeom>
            <a:avLst/>
            <a:gdLst>
              <a:gd name="connsiteX0" fmla="*/ 0 w 3754490"/>
              <a:gd name="connsiteY0" fmla="*/ 0 h 1150569"/>
              <a:gd name="connsiteX1" fmla="*/ 0 w 3754490"/>
              <a:gd name="connsiteY1" fmla="*/ 1150569 h 1150569"/>
              <a:gd name="connsiteX2" fmla="*/ 3754490 w 3754490"/>
              <a:gd name="connsiteY2" fmla="*/ 1150569 h 1150569"/>
            </a:gdLst>
            <a:ahLst/>
            <a:cxnLst>
              <a:cxn ang="0">
                <a:pos x="connsiteX0" y="connsiteY0"/>
              </a:cxn>
              <a:cxn ang="0">
                <a:pos x="connsiteX1" y="connsiteY1"/>
              </a:cxn>
              <a:cxn ang="0">
                <a:pos x="connsiteX2" y="connsiteY2"/>
              </a:cxn>
            </a:cxnLst>
            <a:rect l="l" t="t" r="r" b="b"/>
            <a:pathLst>
              <a:path w="3754490" h="1150569">
                <a:moveTo>
                  <a:pt x="0" y="0"/>
                </a:moveTo>
                <a:lnTo>
                  <a:pt x="0" y="1150569"/>
                </a:lnTo>
                <a:lnTo>
                  <a:pt x="3754490" y="1150569"/>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spTree>
    <p:extLst>
      <p:ext uri="{BB962C8B-B14F-4D97-AF65-F5344CB8AC3E}">
        <p14:creationId xmlns:p14="http://schemas.microsoft.com/office/powerpoint/2010/main" val="420627359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B029662-BF1A-5A65-38B0-31277FA7309C}"/>
              </a:ext>
            </a:extLst>
          </p:cNvPr>
          <p:cNvSpPr>
            <a:spLocks noGrp="1"/>
          </p:cNvSpPr>
          <p:nvPr>
            <p:ph type="title"/>
          </p:nvPr>
        </p:nvSpPr>
        <p:spPr/>
        <p:txBody>
          <a:bodyPr/>
          <a:lstStyle/>
          <a:p>
            <a:r>
              <a:rPr lang="en-US" dirty="0"/>
              <a:t>Ruxolitinib for Patients With </a:t>
            </a:r>
            <a:br>
              <a:rPr lang="en-US" dirty="0"/>
            </a:br>
            <a:r>
              <a:rPr lang="en-US" dirty="0"/>
              <a:t>Hydroxyurea-Resistant/Intolerant ET </a:t>
            </a:r>
          </a:p>
        </p:txBody>
      </p:sp>
      <p:sp>
        <p:nvSpPr>
          <p:cNvPr id="6" name="Rectangle 5">
            <a:extLst>
              <a:ext uri="{FF2B5EF4-FFF2-40B4-BE49-F238E27FC236}">
                <a16:creationId xmlns:a16="http://schemas.microsoft.com/office/drawing/2014/main" id="{7204D3D2-5987-EAAA-FC73-9DE38C3E0DA2}"/>
              </a:ext>
            </a:extLst>
          </p:cNvPr>
          <p:cNvSpPr/>
          <p:nvPr/>
        </p:nvSpPr>
        <p:spPr>
          <a:xfrm>
            <a:off x="425475" y="6374958"/>
            <a:ext cx="4542910" cy="276999"/>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panose="020F0502020204030204"/>
                <a:ea typeface="+mn-ea"/>
                <a:cs typeface="Arial" panose="020B0604020202020204" pitchFamily="34" charset="0"/>
              </a:rPr>
              <a:t>Verstovsek. ASH 2014. Abstr 1847. Verstovsek. Blood. 2017;130:1768.</a:t>
            </a:r>
          </a:p>
        </p:txBody>
      </p:sp>
      <p:sp>
        <p:nvSpPr>
          <p:cNvPr id="139" name="TextBox 138">
            <a:extLst>
              <a:ext uri="{FF2B5EF4-FFF2-40B4-BE49-F238E27FC236}">
                <a16:creationId xmlns:a16="http://schemas.microsoft.com/office/drawing/2014/main" id="{CA58D41E-2FFF-3B5E-95CF-44C5A89D3A94}"/>
              </a:ext>
            </a:extLst>
          </p:cNvPr>
          <p:cNvSpPr txBox="1"/>
          <p:nvPr/>
        </p:nvSpPr>
        <p:spPr bwMode="auto">
          <a:xfrm>
            <a:off x="425475" y="6095004"/>
            <a:ext cx="55792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Includes patients with baseline symptom scores &gt;0 within each symptom. </a:t>
            </a:r>
          </a:p>
        </p:txBody>
      </p:sp>
      <p:sp>
        <p:nvSpPr>
          <p:cNvPr id="140" name="TextBox 139">
            <a:extLst>
              <a:ext uri="{FF2B5EF4-FFF2-40B4-BE49-F238E27FC236}">
                <a16:creationId xmlns:a16="http://schemas.microsoft.com/office/drawing/2014/main" id="{DF921DC3-4576-8F5D-16DD-D473B04ADB24}"/>
              </a:ext>
            </a:extLst>
          </p:cNvPr>
          <p:cNvSpPr txBox="1"/>
          <p:nvPr/>
        </p:nvSpPr>
        <p:spPr bwMode="auto">
          <a:xfrm>
            <a:off x="1268742" y="1486913"/>
            <a:ext cx="10213461" cy="369332"/>
          </a:xfrm>
          <a:prstGeom prst="rect">
            <a:avLst/>
          </a:prstGeom>
          <a:solidFill>
            <a:schemeClr val="tx1"/>
          </a:solidFill>
          <a:ln>
            <a:noFill/>
          </a:ln>
        </p:spPr>
        <p:txBody>
          <a:bodyPr wrap="squar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Experiencing ≥50% Improvement in Individual Systems During Wk Prior to Study Visit</a:t>
            </a:r>
          </a:p>
        </p:txBody>
      </p:sp>
      <p:grpSp>
        <p:nvGrpSpPr>
          <p:cNvPr id="144" name="Group 143">
            <a:extLst>
              <a:ext uri="{FF2B5EF4-FFF2-40B4-BE49-F238E27FC236}">
                <a16:creationId xmlns:a16="http://schemas.microsoft.com/office/drawing/2014/main" id="{8CBF73BC-901E-0307-547C-863384208546}"/>
              </a:ext>
            </a:extLst>
          </p:cNvPr>
          <p:cNvGrpSpPr/>
          <p:nvPr/>
        </p:nvGrpSpPr>
        <p:grpSpPr>
          <a:xfrm>
            <a:off x="2777551" y="1951533"/>
            <a:ext cx="6605398" cy="369332"/>
            <a:chOff x="2143175" y="2584648"/>
            <a:chExt cx="6605398" cy="369332"/>
          </a:xfrm>
        </p:grpSpPr>
        <p:sp>
          <p:nvSpPr>
            <p:cNvPr id="141" name="TextBox 140">
              <a:extLst>
                <a:ext uri="{FF2B5EF4-FFF2-40B4-BE49-F238E27FC236}">
                  <a16:creationId xmlns:a16="http://schemas.microsoft.com/office/drawing/2014/main" id="{6A174F56-AF0A-931E-0133-80BD671D4532}"/>
                </a:ext>
              </a:extLst>
            </p:cNvPr>
            <p:cNvSpPr txBox="1"/>
            <p:nvPr/>
          </p:nvSpPr>
          <p:spPr bwMode="auto">
            <a:xfrm>
              <a:off x="2143175" y="2584648"/>
              <a:ext cx="660539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l"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Symptom score improvement in past wk:      50% to &lt;100%     100%</a:t>
              </a:r>
            </a:p>
          </p:txBody>
        </p:sp>
        <p:sp>
          <p:nvSpPr>
            <p:cNvPr id="142" name="Rectangle 141">
              <a:extLst>
                <a:ext uri="{FF2B5EF4-FFF2-40B4-BE49-F238E27FC236}">
                  <a16:creationId xmlns:a16="http://schemas.microsoft.com/office/drawing/2014/main" id="{7FE39F04-7F4E-B5CC-1A30-9F705873F578}"/>
                </a:ext>
              </a:extLst>
            </p:cNvPr>
            <p:cNvSpPr/>
            <p:nvPr/>
          </p:nvSpPr>
          <p:spPr bwMode="auto">
            <a:xfrm>
              <a:off x="6174163" y="2702833"/>
              <a:ext cx="108284" cy="121843"/>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43" name="Rectangle 142">
              <a:extLst>
                <a:ext uri="{FF2B5EF4-FFF2-40B4-BE49-F238E27FC236}">
                  <a16:creationId xmlns:a16="http://schemas.microsoft.com/office/drawing/2014/main" id="{757C3DD7-7B6E-EFC0-3A31-5B9FFAE6A66B}"/>
                </a:ext>
              </a:extLst>
            </p:cNvPr>
            <p:cNvSpPr/>
            <p:nvPr/>
          </p:nvSpPr>
          <p:spPr bwMode="auto">
            <a:xfrm>
              <a:off x="7758144" y="2702833"/>
              <a:ext cx="108284" cy="121843"/>
            </a:xfrm>
            <a:prstGeom prst="rect">
              <a:avLst/>
            </a:prstGeom>
            <a:solidFill>
              <a:srgbClr val="015873"/>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grpSp>
      <p:sp>
        <p:nvSpPr>
          <p:cNvPr id="8" name="TextBox 7">
            <a:extLst>
              <a:ext uri="{FF2B5EF4-FFF2-40B4-BE49-F238E27FC236}">
                <a16:creationId xmlns:a16="http://schemas.microsoft.com/office/drawing/2014/main" id="{D379B3E8-714C-4CB7-C550-D091AE50C1F7}"/>
              </a:ext>
            </a:extLst>
          </p:cNvPr>
          <p:cNvSpPr txBox="1"/>
          <p:nvPr/>
        </p:nvSpPr>
        <p:spPr bwMode="auto">
          <a:xfrm rot="16200000">
            <a:off x="358421" y="3826658"/>
            <a:ext cx="132529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a:t>
            </a:r>
            <a:r>
              <a:rPr lang="en-US" sz="1800" b="1" dirty="0">
                <a:solidFill>
                  <a:srgbClr val="000000"/>
                </a:solidFill>
                <a:latin typeface="Calibri" panose="020F0502020204030204" pitchFamily="34" charset="0"/>
              </a:rPr>
              <a:t> (</a:t>
            </a: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t>
            </a:r>
          </a:p>
        </p:txBody>
      </p:sp>
      <p:sp>
        <p:nvSpPr>
          <p:cNvPr id="7" name="TextBox 6">
            <a:extLst>
              <a:ext uri="{FF2B5EF4-FFF2-40B4-BE49-F238E27FC236}">
                <a16:creationId xmlns:a16="http://schemas.microsoft.com/office/drawing/2014/main" id="{030C7A86-C76C-F7A3-F5E7-D0D314CA0305}"/>
              </a:ext>
            </a:extLst>
          </p:cNvPr>
          <p:cNvSpPr txBox="1"/>
          <p:nvPr/>
        </p:nvSpPr>
        <p:spPr bwMode="auto">
          <a:xfrm>
            <a:off x="2295404" y="2304794"/>
            <a:ext cx="87876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Pruritis</a:t>
            </a:r>
          </a:p>
        </p:txBody>
      </p:sp>
      <p:sp>
        <p:nvSpPr>
          <p:cNvPr id="9" name="Rectangle 8">
            <a:extLst>
              <a:ext uri="{FF2B5EF4-FFF2-40B4-BE49-F238E27FC236}">
                <a16:creationId xmlns:a16="http://schemas.microsoft.com/office/drawing/2014/main" id="{9C8CCFFF-44F1-195C-B977-6623D9548A9F}"/>
              </a:ext>
            </a:extLst>
          </p:cNvPr>
          <p:cNvSpPr/>
          <p:nvPr/>
        </p:nvSpPr>
        <p:spPr bwMode="auto">
          <a:xfrm>
            <a:off x="3273656" y="4447566"/>
            <a:ext cx="216568" cy="103657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 name="Rectangle 9">
            <a:extLst>
              <a:ext uri="{FF2B5EF4-FFF2-40B4-BE49-F238E27FC236}">
                <a16:creationId xmlns:a16="http://schemas.microsoft.com/office/drawing/2014/main" id="{A2FA992B-B845-61E2-E818-A7C5B5B50B03}"/>
              </a:ext>
            </a:extLst>
          </p:cNvPr>
          <p:cNvSpPr/>
          <p:nvPr/>
        </p:nvSpPr>
        <p:spPr bwMode="auto">
          <a:xfrm>
            <a:off x="3273656" y="4260176"/>
            <a:ext cx="216568" cy="237744"/>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 name="TextBox 10">
            <a:extLst>
              <a:ext uri="{FF2B5EF4-FFF2-40B4-BE49-F238E27FC236}">
                <a16:creationId xmlns:a16="http://schemas.microsoft.com/office/drawing/2014/main" id="{C671F928-FBD9-698F-7403-1C33DCBBB216}"/>
              </a:ext>
            </a:extLst>
          </p:cNvPr>
          <p:cNvSpPr txBox="1"/>
          <p:nvPr/>
        </p:nvSpPr>
        <p:spPr bwMode="auto">
          <a:xfrm>
            <a:off x="3198236" y="395397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42</a:t>
            </a:r>
          </a:p>
        </p:txBody>
      </p:sp>
      <p:sp>
        <p:nvSpPr>
          <p:cNvPr id="15" name="Rectangle 14">
            <a:extLst>
              <a:ext uri="{FF2B5EF4-FFF2-40B4-BE49-F238E27FC236}">
                <a16:creationId xmlns:a16="http://schemas.microsoft.com/office/drawing/2014/main" id="{D077B2F1-F15F-CEB4-3D63-D4DCEA3AF0CD}"/>
              </a:ext>
            </a:extLst>
          </p:cNvPr>
          <p:cNvSpPr/>
          <p:nvPr/>
        </p:nvSpPr>
        <p:spPr bwMode="auto">
          <a:xfrm>
            <a:off x="1975191" y="4292630"/>
            <a:ext cx="216568" cy="119151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6" name="Rectangle 15">
            <a:extLst>
              <a:ext uri="{FF2B5EF4-FFF2-40B4-BE49-F238E27FC236}">
                <a16:creationId xmlns:a16="http://schemas.microsoft.com/office/drawing/2014/main" id="{C1CA9726-B8DD-3CFE-DE01-2AABE0F186F1}"/>
              </a:ext>
            </a:extLst>
          </p:cNvPr>
          <p:cNvSpPr/>
          <p:nvPr/>
        </p:nvSpPr>
        <p:spPr bwMode="auto">
          <a:xfrm>
            <a:off x="1975191" y="4122891"/>
            <a:ext cx="216568" cy="225424"/>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7" name="TextBox 16">
            <a:extLst>
              <a:ext uri="{FF2B5EF4-FFF2-40B4-BE49-F238E27FC236}">
                <a16:creationId xmlns:a16="http://schemas.microsoft.com/office/drawing/2014/main" id="{50B6EDF3-BF87-C7A6-7168-560E49EA212F}"/>
              </a:ext>
            </a:extLst>
          </p:cNvPr>
          <p:cNvSpPr txBox="1"/>
          <p:nvPr/>
        </p:nvSpPr>
        <p:spPr bwMode="auto">
          <a:xfrm>
            <a:off x="1899771" y="381744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46</a:t>
            </a:r>
          </a:p>
        </p:txBody>
      </p:sp>
      <p:sp>
        <p:nvSpPr>
          <p:cNvPr id="20" name="Rectangle 19">
            <a:extLst>
              <a:ext uri="{FF2B5EF4-FFF2-40B4-BE49-F238E27FC236}">
                <a16:creationId xmlns:a16="http://schemas.microsoft.com/office/drawing/2014/main" id="{45BFE7C1-B067-ED1B-30F3-659663DA111F}"/>
              </a:ext>
            </a:extLst>
          </p:cNvPr>
          <p:cNvSpPr/>
          <p:nvPr/>
        </p:nvSpPr>
        <p:spPr bwMode="auto">
          <a:xfrm>
            <a:off x="2299807" y="3656166"/>
            <a:ext cx="216568" cy="182797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1" name="Rectangle 20">
            <a:extLst>
              <a:ext uri="{FF2B5EF4-FFF2-40B4-BE49-F238E27FC236}">
                <a16:creationId xmlns:a16="http://schemas.microsoft.com/office/drawing/2014/main" id="{BD27AD62-EA1E-EAA7-EF5A-66146BE46C5F}"/>
              </a:ext>
            </a:extLst>
          </p:cNvPr>
          <p:cNvSpPr/>
          <p:nvPr/>
        </p:nvSpPr>
        <p:spPr bwMode="auto">
          <a:xfrm>
            <a:off x="2299807" y="3455641"/>
            <a:ext cx="216568" cy="227104"/>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2" name="TextBox 21">
            <a:extLst>
              <a:ext uri="{FF2B5EF4-FFF2-40B4-BE49-F238E27FC236}">
                <a16:creationId xmlns:a16="http://schemas.microsoft.com/office/drawing/2014/main" id="{2E2240A7-370F-6C86-C9E8-1E3FD318B9B9}"/>
              </a:ext>
            </a:extLst>
          </p:cNvPr>
          <p:cNvSpPr txBox="1"/>
          <p:nvPr/>
        </p:nvSpPr>
        <p:spPr bwMode="auto">
          <a:xfrm>
            <a:off x="2224387" y="315069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69</a:t>
            </a:r>
          </a:p>
        </p:txBody>
      </p:sp>
      <p:sp>
        <p:nvSpPr>
          <p:cNvPr id="25" name="Rectangle 24">
            <a:extLst>
              <a:ext uri="{FF2B5EF4-FFF2-40B4-BE49-F238E27FC236}">
                <a16:creationId xmlns:a16="http://schemas.microsoft.com/office/drawing/2014/main" id="{8E503B99-2462-B1DE-2E2A-52DE3E95C149}"/>
              </a:ext>
            </a:extLst>
          </p:cNvPr>
          <p:cNvSpPr/>
          <p:nvPr/>
        </p:nvSpPr>
        <p:spPr bwMode="auto">
          <a:xfrm>
            <a:off x="2624423" y="4097490"/>
            <a:ext cx="216568" cy="138664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6" name="Rectangle 25">
            <a:extLst>
              <a:ext uri="{FF2B5EF4-FFF2-40B4-BE49-F238E27FC236}">
                <a16:creationId xmlns:a16="http://schemas.microsoft.com/office/drawing/2014/main" id="{D61CFF7A-62BE-7A74-CEA2-F41E6136D140}"/>
              </a:ext>
            </a:extLst>
          </p:cNvPr>
          <p:cNvSpPr/>
          <p:nvPr/>
        </p:nvSpPr>
        <p:spPr bwMode="auto">
          <a:xfrm>
            <a:off x="2624423" y="3900641"/>
            <a:ext cx="216568" cy="222250"/>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27" name="TextBox 26">
            <a:extLst>
              <a:ext uri="{FF2B5EF4-FFF2-40B4-BE49-F238E27FC236}">
                <a16:creationId xmlns:a16="http://schemas.microsoft.com/office/drawing/2014/main" id="{74AE1561-E69F-61C7-626A-8DAC30414224}"/>
              </a:ext>
            </a:extLst>
          </p:cNvPr>
          <p:cNvSpPr txBox="1"/>
          <p:nvPr/>
        </p:nvSpPr>
        <p:spPr bwMode="auto">
          <a:xfrm>
            <a:off x="2549003" y="359837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54</a:t>
            </a:r>
          </a:p>
        </p:txBody>
      </p:sp>
      <p:sp>
        <p:nvSpPr>
          <p:cNvPr id="30" name="Rectangle 29">
            <a:extLst>
              <a:ext uri="{FF2B5EF4-FFF2-40B4-BE49-F238E27FC236}">
                <a16:creationId xmlns:a16="http://schemas.microsoft.com/office/drawing/2014/main" id="{412A4996-706B-CBB2-3E85-253A919BA86F}"/>
              </a:ext>
            </a:extLst>
          </p:cNvPr>
          <p:cNvSpPr/>
          <p:nvPr/>
        </p:nvSpPr>
        <p:spPr bwMode="auto">
          <a:xfrm>
            <a:off x="2949039" y="4292630"/>
            <a:ext cx="216568" cy="119151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1" name="Rectangle 30">
            <a:extLst>
              <a:ext uri="{FF2B5EF4-FFF2-40B4-BE49-F238E27FC236}">
                <a16:creationId xmlns:a16="http://schemas.microsoft.com/office/drawing/2014/main" id="{7E76BBDC-F753-2801-29AE-EF6C5376F25F}"/>
              </a:ext>
            </a:extLst>
          </p:cNvPr>
          <p:cNvSpPr/>
          <p:nvPr/>
        </p:nvSpPr>
        <p:spPr bwMode="auto">
          <a:xfrm>
            <a:off x="2949039" y="3900642"/>
            <a:ext cx="216568" cy="447672"/>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2" name="TextBox 31">
            <a:extLst>
              <a:ext uri="{FF2B5EF4-FFF2-40B4-BE49-F238E27FC236}">
                <a16:creationId xmlns:a16="http://schemas.microsoft.com/office/drawing/2014/main" id="{53FDB00B-6CFF-C072-6FE1-A098CDDB37AE}"/>
              </a:ext>
            </a:extLst>
          </p:cNvPr>
          <p:cNvSpPr txBox="1"/>
          <p:nvPr/>
        </p:nvSpPr>
        <p:spPr bwMode="auto">
          <a:xfrm>
            <a:off x="2873619" y="359837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54</a:t>
            </a:r>
          </a:p>
        </p:txBody>
      </p:sp>
      <p:sp>
        <p:nvSpPr>
          <p:cNvPr id="34" name="TextBox 33">
            <a:extLst>
              <a:ext uri="{FF2B5EF4-FFF2-40B4-BE49-F238E27FC236}">
                <a16:creationId xmlns:a16="http://schemas.microsoft.com/office/drawing/2014/main" id="{B3029C12-AA92-95C2-FDF2-2C6AE54FAEAD}"/>
              </a:ext>
            </a:extLst>
          </p:cNvPr>
          <p:cNvSpPr txBox="1"/>
          <p:nvPr/>
        </p:nvSpPr>
        <p:spPr bwMode="auto">
          <a:xfrm>
            <a:off x="4037987" y="2307998"/>
            <a:ext cx="114197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Bone Pain</a:t>
            </a:r>
          </a:p>
        </p:txBody>
      </p:sp>
      <p:sp>
        <p:nvSpPr>
          <p:cNvPr id="36" name="Rectangle 35">
            <a:extLst>
              <a:ext uri="{FF2B5EF4-FFF2-40B4-BE49-F238E27FC236}">
                <a16:creationId xmlns:a16="http://schemas.microsoft.com/office/drawing/2014/main" id="{F615EA9F-6075-A33D-7FF7-D3823DE2E3F1}"/>
              </a:ext>
            </a:extLst>
          </p:cNvPr>
          <p:cNvSpPr/>
          <p:nvPr/>
        </p:nvSpPr>
        <p:spPr bwMode="auto">
          <a:xfrm>
            <a:off x="5147845" y="4827432"/>
            <a:ext cx="216568" cy="65670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7" name="Rectangle 36">
            <a:extLst>
              <a:ext uri="{FF2B5EF4-FFF2-40B4-BE49-F238E27FC236}">
                <a16:creationId xmlns:a16="http://schemas.microsoft.com/office/drawing/2014/main" id="{FE335CE8-39C5-B5A5-E4F7-6D51C35B106F}"/>
              </a:ext>
            </a:extLst>
          </p:cNvPr>
          <p:cNvSpPr/>
          <p:nvPr/>
        </p:nvSpPr>
        <p:spPr bwMode="auto">
          <a:xfrm>
            <a:off x="5147845" y="4545166"/>
            <a:ext cx="216568" cy="317958"/>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38" name="TextBox 37">
            <a:extLst>
              <a:ext uri="{FF2B5EF4-FFF2-40B4-BE49-F238E27FC236}">
                <a16:creationId xmlns:a16="http://schemas.microsoft.com/office/drawing/2014/main" id="{E4D02838-0551-9248-C00A-52358878724F}"/>
              </a:ext>
            </a:extLst>
          </p:cNvPr>
          <p:cNvSpPr txBox="1"/>
          <p:nvPr/>
        </p:nvSpPr>
        <p:spPr bwMode="auto">
          <a:xfrm>
            <a:off x="5072425" y="423640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32</a:t>
            </a:r>
          </a:p>
        </p:txBody>
      </p:sp>
      <p:sp>
        <p:nvSpPr>
          <p:cNvPr id="41" name="Rectangle 40">
            <a:extLst>
              <a:ext uri="{FF2B5EF4-FFF2-40B4-BE49-F238E27FC236}">
                <a16:creationId xmlns:a16="http://schemas.microsoft.com/office/drawing/2014/main" id="{F63954A4-89B5-F50B-D2B9-3D6C5AF70E86}"/>
              </a:ext>
            </a:extLst>
          </p:cNvPr>
          <p:cNvSpPr/>
          <p:nvPr/>
        </p:nvSpPr>
        <p:spPr bwMode="auto">
          <a:xfrm>
            <a:off x="3849380" y="4188088"/>
            <a:ext cx="216568" cy="129605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2" name="Rectangle 41">
            <a:extLst>
              <a:ext uri="{FF2B5EF4-FFF2-40B4-BE49-F238E27FC236}">
                <a16:creationId xmlns:a16="http://schemas.microsoft.com/office/drawing/2014/main" id="{7C9CC566-1F36-6E6B-546B-C4BD350B2CB9}"/>
              </a:ext>
            </a:extLst>
          </p:cNvPr>
          <p:cNvSpPr/>
          <p:nvPr/>
        </p:nvSpPr>
        <p:spPr bwMode="auto">
          <a:xfrm>
            <a:off x="3849380" y="3940936"/>
            <a:ext cx="216568" cy="307777"/>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3" name="TextBox 42">
            <a:extLst>
              <a:ext uri="{FF2B5EF4-FFF2-40B4-BE49-F238E27FC236}">
                <a16:creationId xmlns:a16="http://schemas.microsoft.com/office/drawing/2014/main" id="{E5AFB80F-0B7C-F7D7-A402-453C66CD475E}"/>
              </a:ext>
            </a:extLst>
          </p:cNvPr>
          <p:cNvSpPr txBox="1"/>
          <p:nvPr/>
        </p:nvSpPr>
        <p:spPr bwMode="auto">
          <a:xfrm>
            <a:off x="3773960" y="363315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53</a:t>
            </a:r>
          </a:p>
        </p:txBody>
      </p:sp>
      <p:sp>
        <p:nvSpPr>
          <p:cNvPr id="46" name="Rectangle 45">
            <a:extLst>
              <a:ext uri="{FF2B5EF4-FFF2-40B4-BE49-F238E27FC236}">
                <a16:creationId xmlns:a16="http://schemas.microsoft.com/office/drawing/2014/main" id="{826BB1EB-85AB-027D-6CB9-5B37D4D02BBD}"/>
              </a:ext>
            </a:extLst>
          </p:cNvPr>
          <p:cNvSpPr/>
          <p:nvPr/>
        </p:nvSpPr>
        <p:spPr bwMode="auto">
          <a:xfrm>
            <a:off x="4173996" y="4522940"/>
            <a:ext cx="216568" cy="96119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7" name="Rectangle 46">
            <a:extLst>
              <a:ext uri="{FF2B5EF4-FFF2-40B4-BE49-F238E27FC236}">
                <a16:creationId xmlns:a16="http://schemas.microsoft.com/office/drawing/2014/main" id="{6CC64291-CA67-6428-7E87-3C40236536EB}"/>
              </a:ext>
            </a:extLst>
          </p:cNvPr>
          <p:cNvSpPr/>
          <p:nvPr/>
        </p:nvSpPr>
        <p:spPr bwMode="auto">
          <a:xfrm>
            <a:off x="4173996" y="4401126"/>
            <a:ext cx="216568" cy="144039"/>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48" name="TextBox 47">
            <a:extLst>
              <a:ext uri="{FF2B5EF4-FFF2-40B4-BE49-F238E27FC236}">
                <a16:creationId xmlns:a16="http://schemas.microsoft.com/office/drawing/2014/main" id="{7A9C7BF1-3986-3B4C-8C9C-CB61A5AF76CA}"/>
              </a:ext>
            </a:extLst>
          </p:cNvPr>
          <p:cNvSpPr txBox="1"/>
          <p:nvPr/>
        </p:nvSpPr>
        <p:spPr bwMode="auto">
          <a:xfrm>
            <a:off x="4098576" y="409035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37</a:t>
            </a:r>
          </a:p>
        </p:txBody>
      </p:sp>
      <p:sp>
        <p:nvSpPr>
          <p:cNvPr id="51" name="Rectangle 50">
            <a:extLst>
              <a:ext uri="{FF2B5EF4-FFF2-40B4-BE49-F238E27FC236}">
                <a16:creationId xmlns:a16="http://schemas.microsoft.com/office/drawing/2014/main" id="{D1C4DE98-969E-CD0B-12C9-456402AEA553}"/>
              </a:ext>
            </a:extLst>
          </p:cNvPr>
          <p:cNvSpPr/>
          <p:nvPr/>
        </p:nvSpPr>
        <p:spPr bwMode="auto">
          <a:xfrm>
            <a:off x="4498612" y="4948390"/>
            <a:ext cx="216568" cy="535749"/>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2" name="Rectangle 51">
            <a:extLst>
              <a:ext uri="{FF2B5EF4-FFF2-40B4-BE49-F238E27FC236}">
                <a16:creationId xmlns:a16="http://schemas.microsoft.com/office/drawing/2014/main" id="{7FBACA9E-AB64-D467-4D09-379975F7D9F4}"/>
              </a:ext>
            </a:extLst>
          </p:cNvPr>
          <p:cNvSpPr/>
          <p:nvPr/>
        </p:nvSpPr>
        <p:spPr bwMode="auto">
          <a:xfrm>
            <a:off x="4498612" y="4709589"/>
            <a:ext cx="216568" cy="307777"/>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3" name="TextBox 52">
            <a:extLst>
              <a:ext uri="{FF2B5EF4-FFF2-40B4-BE49-F238E27FC236}">
                <a16:creationId xmlns:a16="http://schemas.microsoft.com/office/drawing/2014/main" id="{2010D359-2283-65E4-9C2E-52E63F4A0492}"/>
              </a:ext>
            </a:extLst>
          </p:cNvPr>
          <p:cNvSpPr txBox="1"/>
          <p:nvPr/>
        </p:nvSpPr>
        <p:spPr bwMode="auto">
          <a:xfrm>
            <a:off x="4423192" y="440468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26</a:t>
            </a:r>
          </a:p>
        </p:txBody>
      </p:sp>
      <p:sp>
        <p:nvSpPr>
          <p:cNvPr id="56" name="Rectangle 55">
            <a:extLst>
              <a:ext uri="{FF2B5EF4-FFF2-40B4-BE49-F238E27FC236}">
                <a16:creationId xmlns:a16="http://schemas.microsoft.com/office/drawing/2014/main" id="{79F08BB7-9B7D-2697-1897-97B360F51CA0}"/>
              </a:ext>
            </a:extLst>
          </p:cNvPr>
          <p:cNvSpPr/>
          <p:nvPr/>
        </p:nvSpPr>
        <p:spPr bwMode="auto">
          <a:xfrm>
            <a:off x="4823228" y="4684866"/>
            <a:ext cx="216568" cy="79927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7" name="Rectangle 56">
            <a:extLst>
              <a:ext uri="{FF2B5EF4-FFF2-40B4-BE49-F238E27FC236}">
                <a16:creationId xmlns:a16="http://schemas.microsoft.com/office/drawing/2014/main" id="{5A6AE28E-17FA-207D-92CD-18D8533B1A2E}"/>
              </a:ext>
            </a:extLst>
          </p:cNvPr>
          <p:cNvSpPr/>
          <p:nvPr/>
        </p:nvSpPr>
        <p:spPr bwMode="auto">
          <a:xfrm>
            <a:off x="4823228" y="4401126"/>
            <a:ext cx="216568" cy="314332"/>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58" name="TextBox 57">
            <a:extLst>
              <a:ext uri="{FF2B5EF4-FFF2-40B4-BE49-F238E27FC236}">
                <a16:creationId xmlns:a16="http://schemas.microsoft.com/office/drawing/2014/main" id="{FF46B8B7-3AEB-8454-A63C-B659CB0BD76A}"/>
              </a:ext>
            </a:extLst>
          </p:cNvPr>
          <p:cNvSpPr txBox="1"/>
          <p:nvPr/>
        </p:nvSpPr>
        <p:spPr bwMode="auto">
          <a:xfrm>
            <a:off x="4747808" y="4090358"/>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37</a:t>
            </a:r>
          </a:p>
        </p:txBody>
      </p:sp>
      <p:sp>
        <p:nvSpPr>
          <p:cNvPr id="5" name="TextBox 4">
            <a:extLst>
              <a:ext uri="{FF2B5EF4-FFF2-40B4-BE49-F238E27FC236}">
                <a16:creationId xmlns:a16="http://schemas.microsoft.com/office/drawing/2014/main" id="{4F157623-3F46-6ECC-6D7A-8F34551206E6}"/>
              </a:ext>
            </a:extLst>
          </p:cNvPr>
          <p:cNvSpPr txBox="1"/>
          <p:nvPr/>
        </p:nvSpPr>
        <p:spPr bwMode="auto">
          <a:xfrm>
            <a:off x="6156956" y="5678255"/>
            <a:ext cx="4683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Wk</a:t>
            </a:r>
          </a:p>
        </p:txBody>
      </p:sp>
      <p:sp>
        <p:nvSpPr>
          <p:cNvPr id="61" name="TextBox 60">
            <a:extLst>
              <a:ext uri="{FF2B5EF4-FFF2-40B4-BE49-F238E27FC236}">
                <a16:creationId xmlns:a16="http://schemas.microsoft.com/office/drawing/2014/main" id="{D74E09F3-0967-7542-D7BF-52DCDA92421B}"/>
              </a:ext>
            </a:extLst>
          </p:cNvPr>
          <p:cNvSpPr txBox="1"/>
          <p:nvPr/>
        </p:nvSpPr>
        <p:spPr bwMode="auto">
          <a:xfrm>
            <a:off x="5767332" y="2307022"/>
            <a:ext cx="143167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Night Sweats</a:t>
            </a:r>
          </a:p>
        </p:txBody>
      </p:sp>
      <p:sp>
        <p:nvSpPr>
          <p:cNvPr id="63" name="Rectangle 62">
            <a:extLst>
              <a:ext uri="{FF2B5EF4-FFF2-40B4-BE49-F238E27FC236}">
                <a16:creationId xmlns:a16="http://schemas.microsoft.com/office/drawing/2014/main" id="{B5449A12-17C7-452B-ED1F-FD60F82654B8}"/>
              </a:ext>
            </a:extLst>
          </p:cNvPr>
          <p:cNvSpPr/>
          <p:nvPr/>
        </p:nvSpPr>
        <p:spPr bwMode="auto">
          <a:xfrm>
            <a:off x="7022034" y="4201022"/>
            <a:ext cx="216568" cy="128311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4" name="Rectangle 63">
            <a:extLst>
              <a:ext uri="{FF2B5EF4-FFF2-40B4-BE49-F238E27FC236}">
                <a16:creationId xmlns:a16="http://schemas.microsoft.com/office/drawing/2014/main" id="{33729D49-871C-8850-E1A1-6F915D7F0002}"/>
              </a:ext>
            </a:extLst>
          </p:cNvPr>
          <p:cNvSpPr/>
          <p:nvPr/>
        </p:nvSpPr>
        <p:spPr bwMode="auto">
          <a:xfrm>
            <a:off x="7022034" y="3525614"/>
            <a:ext cx="216568" cy="736137"/>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5" name="TextBox 64">
            <a:extLst>
              <a:ext uri="{FF2B5EF4-FFF2-40B4-BE49-F238E27FC236}">
                <a16:creationId xmlns:a16="http://schemas.microsoft.com/office/drawing/2014/main" id="{E7875BC0-000D-D1AF-1BDB-27E982BD2743}"/>
              </a:ext>
            </a:extLst>
          </p:cNvPr>
          <p:cNvSpPr txBox="1"/>
          <p:nvPr/>
        </p:nvSpPr>
        <p:spPr bwMode="auto">
          <a:xfrm>
            <a:off x="6946614" y="321653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67</a:t>
            </a:r>
          </a:p>
        </p:txBody>
      </p:sp>
      <p:sp>
        <p:nvSpPr>
          <p:cNvPr id="68" name="Rectangle 67">
            <a:extLst>
              <a:ext uri="{FF2B5EF4-FFF2-40B4-BE49-F238E27FC236}">
                <a16:creationId xmlns:a16="http://schemas.microsoft.com/office/drawing/2014/main" id="{3DA5C7FE-165E-BAFF-C5E4-B32DADD1507B}"/>
              </a:ext>
            </a:extLst>
          </p:cNvPr>
          <p:cNvSpPr/>
          <p:nvPr/>
        </p:nvSpPr>
        <p:spPr bwMode="auto">
          <a:xfrm>
            <a:off x="5723569" y="4712764"/>
            <a:ext cx="216568" cy="77137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69" name="Rectangle 68">
            <a:extLst>
              <a:ext uri="{FF2B5EF4-FFF2-40B4-BE49-F238E27FC236}">
                <a16:creationId xmlns:a16="http://schemas.microsoft.com/office/drawing/2014/main" id="{CF13D271-DE89-1D62-ECC3-35AD495722AD}"/>
              </a:ext>
            </a:extLst>
          </p:cNvPr>
          <p:cNvSpPr/>
          <p:nvPr/>
        </p:nvSpPr>
        <p:spPr bwMode="auto">
          <a:xfrm>
            <a:off x="5723569" y="3530310"/>
            <a:ext cx="216568" cy="1222884"/>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0" name="TextBox 69">
            <a:extLst>
              <a:ext uri="{FF2B5EF4-FFF2-40B4-BE49-F238E27FC236}">
                <a16:creationId xmlns:a16="http://schemas.microsoft.com/office/drawing/2014/main" id="{844DE3BA-EABB-7039-848F-688F19CDE26F}"/>
              </a:ext>
            </a:extLst>
          </p:cNvPr>
          <p:cNvSpPr txBox="1"/>
          <p:nvPr/>
        </p:nvSpPr>
        <p:spPr bwMode="auto">
          <a:xfrm>
            <a:off x="5648149" y="321653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67</a:t>
            </a:r>
          </a:p>
        </p:txBody>
      </p:sp>
      <p:sp>
        <p:nvSpPr>
          <p:cNvPr id="73" name="Rectangle 72">
            <a:extLst>
              <a:ext uri="{FF2B5EF4-FFF2-40B4-BE49-F238E27FC236}">
                <a16:creationId xmlns:a16="http://schemas.microsoft.com/office/drawing/2014/main" id="{7030A8EF-41DD-B195-D982-C8BA431A84DB}"/>
              </a:ext>
            </a:extLst>
          </p:cNvPr>
          <p:cNvSpPr/>
          <p:nvPr/>
        </p:nvSpPr>
        <p:spPr bwMode="auto">
          <a:xfrm>
            <a:off x="6048185" y="4684866"/>
            <a:ext cx="216568" cy="79927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4" name="Rectangle 73">
            <a:extLst>
              <a:ext uri="{FF2B5EF4-FFF2-40B4-BE49-F238E27FC236}">
                <a16:creationId xmlns:a16="http://schemas.microsoft.com/office/drawing/2014/main" id="{E4FEF32C-9403-4C7F-8844-F367ECA126A7}"/>
              </a:ext>
            </a:extLst>
          </p:cNvPr>
          <p:cNvSpPr/>
          <p:nvPr/>
        </p:nvSpPr>
        <p:spPr bwMode="auto">
          <a:xfrm>
            <a:off x="6048185" y="4497921"/>
            <a:ext cx="216568" cy="255274"/>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5" name="TextBox 74">
            <a:extLst>
              <a:ext uri="{FF2B5EF4-FFF2-40B4-BE49-F238E27FC236}">
                <a16:creationId xmlns:a16="http://schemas.microsoft.com/office/drawing/2014/main" id="{5000FB6F-2828-BBE9-DD5B-FA96807C676B}"/>
              </a:ext>
            </a:extLst>
          </p:cNvPr>
          <p:cNvSpPr txBox="1"/>
          <p:nvPr/>
        </p:nvSpPr>
        <p:spPr bwMode="auto">
          <a:xfrm>
            <a:off x="5972765" y="418808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33</a:t>
            </a:r>
          </a:p>
        </p:txBody>
      </p:sp>
      <p:sp>
        <p:nvSpPr>
          <p:cNvPr id="78" name="Rectangle 77">
            <a:extLst>
              <a:ext uri="{FF2B5EF4-FFF2-40B4-BE49-F238E27FC236}">
                <a16:creationId xmlns:a16="http://schemas.microsoft.com/office/drawing/2014/main" id="{6211F393-64CE-C024-340D-D677B3637E3D}"/>
              </a:ext>
            </a:extLst>
          </p:cNvPr>
          <p:cNvSpPr/>
          <p:nvPr/>
        </p:nvSpPr>
        <p:spPr bwMode="auto">
          <a:xfrm>
            <a:off x="6372801" y="4219746"/>
            <a:ext cx="216568" cy="126439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79" name="Rectangle 78">
            <a:extLst>
              <a:ext uri="{FF2B5EF4-FFF2-40B4-BE49-F238E27FC236}">
                <a16:creationId xmlns:a16="http://schemas.microsoft.com/office/drawing/2014/main" id="{685ADED6-AF93-EE4C-1B82-60EB362DED99}"/>
              </a:ext>
            </a:extLst>
          </p:cNvPr>
          <p:cNvSpPr/>
          <p:nvPr/>
        </p:nvSpPr>
        <p:spPr bwMode="auto">
          <a:xfrm>
            <a:off x="6372801" y="3525613"/>
            <a:ext cx="216568" cy="734564"/>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0" name="TextBox 79">
            <a:extLst>
              <a:ext uri="{FF2B5EF4-FFF2-40B4-BE49-F238E27FC236}">
                <a16:creationId xmlns:a16="http://schemas.microsoft.com/office/drawing/2014/main" id="{067C48AF-91C2-2A44-D831-AA2FF815A303}"/>
              </a:ext>
            </a:extLst>
          </p:cNvPr>
          <p:cNvSpPr txBox="1"/>
          <p:nvPr/>
        </p:nvSpPr>
        <p:spPr bwMode="auto">
          <a:xfrm>
            <a:off x="6297381" y="321653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67</a:t>
            </a:r>
          </a:p>
        </p:txBody>
      </p:sp>
      <p:sp>
        <p:nvSpPr>
          <p:cNvPr id="83" name="Rectangle 82">
            <a:extLst>
              <a:ext uri="{FF2B5EF4-FFF2-40B4-BE49-F238E27FC236}">
                <a16:creationId xmlns:a16="http://schemas.microsoft.com/office/drawing/2014/main" id="{40E15D59-037F-725D-2678-283F503BCE3F}"/>
              </a:ext>
            </a:extLst>
          </p:cNvPr>
          <p:cNvSpPr/>
          <p:nvPr/>
        </p:nvSpPr>
        <p:spPr bwMode="auto">
          <a:xfrm>
            <a:off x="6697417" y="4684866"/>
            <a:ext cx="216568" cy="79927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4" name="Rectangle 83">
            <a:extLst>
              <a:ext uri="{FF2B5EF4-FFF2-40B4-BE49-F238E27FC236}">
                <a16:creationId xmlns:a16="http://schemas.microsoft.com/office/drawing/2014/main" id="{86C5B3DD-1E6E-009F-0C37-8318C9E95930}"/>
              </a:ext>
            </a:extLst>
          </p:cNvPr>
          <p:cNvSpPr/>
          <p:nvPr/>
        </p:nvSpPr>
        <p:spPr bwMode="auto">
          <a:xfrm>
            <a:off x="6697417" y="4013896"/>
            <a:ext cx="216568" cy="734564"/>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5" name="TextBox 84">
            <a:extLst>
              <a:ext uri="{FF2B5EF4-FFF2-40B4-BE49-F238E27FC236}">
                <a16:creationId xmlns:a16="http://schemas.microsoft.com/office/drawing/2014/main" id="{104A7C06-4BAF-3AC0-DB49-81BB04D37F03}"/>
              </a:ext>
            </a:extLst>
          </p:cNvPr>
          <p:cNvSpPr txBox="1"/>
          <p:nvPr/>
        </p:nvSpPr>
        <p:spPr bwMode="auto">
          <a:xfrm>
            <a:off x="6621997" y="371183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50</a:t>
            </a:r>
          </a:p>
        </p:txBody>
      </p:sp>
      <p:sp>
        <p:nvSpPr>
          <p:cNvPr id="87" name="TextBox 86">
            <a:extLst>
              <a:ext uri="{FF2B5EF4-FFF2-40B4-BE49-F238E27FC236}">
                <a16:creationId xmlns:a16="http://schemas.microsoft.com/office/drawing/2014/main" id="{341090E2-1963-AD7A-D71B-94439E97521B}"/>
              </a:ext>
            </a:extLst>
          </p:cNvPr>
          <p:cNvSpPr txBox="1"/>
          <p:nvPr/>
        </p:nvSpPr>
        <p:spPr bwMode="auto">
          <a:xfrm>
            <a:off x="7844717" y="2310226"/>
            <a:ext cx="10252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Asthenia</a:t>
            </a:r>
          </a:p>
        </p:txBody>
      </p:sp>
      <p:sp>
        <p:nvSpPr>
          <p:cNvPr id="89" name="Rectangle 88">
            <a:extLst>
              <a:ext uri="{FF2B5EF4-FFF2-40B4-BE49-F238E27FC236}">
                <a16:creationId xmlns:a16="http://schemas.microsoft.com/office/drawing/2014/main" id="{1B706D86-86E8-BD95-3506-0722FF314F7B}"/>
              </a:ext>
            </a:extLst>
          </p:cNvPr>
          <p:cNvSpPr/>
          <p:nvPr/>
        </p:nvSpPr>
        <p:spPr bwMode="auto">
          <a:xfrm>
            <a:off x="8896223" y="5081482"/>
            <a:ext cx="216568" cy="40265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0" name="Rectangle 89">
            <a:extLst>
              <a:ext uri="{FF2B5EF4-FFF2-40B4-BE49-F238E27FC236}">
                <a16:creationId xmlns:a16="http://schemas.microsoft.com/office/drawing/2014/main" id="{A17E595E-FD3D-DDE3-57D1-C29955CB398D}"/>
              </a:ext>
            </a:extLst>
          </p:cNvPr>
          <p:cNvSpPr/>
          <p:nvPr/>
        </p:nvSpPr>
        <p:spPr bwMode="auto">
          <a:xfrm>
            <a:off x="8896223" y="4892354"/>
            <a:ext cx="216568" cy="281461"/>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1" name="TextBox 90">
            <a:extLst>
              <a:ext uri="{FF2B5EF4-FFF2-40B4-BE49-F238E27FC236}">
                <a16:creationId xmlns:a16="http://schemas.microsoft.com/office/drawing/2014/main" id="{97AFB05E-6971-9453-195A-F6215894736E}"/>
              </a:ext>
            </a:extLst>
          </p:cNvPr>
          <p:cNvSpPr txBox="1"/>
          <p:nvPr/>
        </p:nvSpPr>
        <p:spPr bwMode="auto">
          <a:xfrm>
            <a:off x="8820803" y="458859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94" name="Rectangle 93">
            <a:extLst>
              <a:ext uri="{FF2B5EF4-FFF2-40B4-BE49-F238E27FC236}">
                <a16:creationId xmlns:a16="http://schemas.microsoft.com/office/drawing/2014/main" id="{77CA6D17-6225-D4BE-66A8-5F387C867887}"/>
              </a:ext>
            </a:extLst>
          </p:cNvPr>
          <p:cNvSpPr/>
          <p:nvPr/>
        </p:nvSpPr>
        <p:spPr bwMode="auto">
          <a:xfrm>
            <a:off x="7597758" y="4839652"/>
            <a:ext cx="216568" cy="64448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5" name="Rectangle 94">
            <a:extLst>
              <a:ext uri="{FF2B5EF4-FFF2-40B4-BE49-F238E27FC236}">
                <a16:creationId xmlns:a16="http://schemas.microsoft.com/office/drawing/2014/main" id="{92257D4D-D68E-E920-C624-F06CB2F89546}"/>
              </a:ext>
            </a:extLst>
          </p:cNvPr>
          <p:cNvSpPr/>
          <p:nvPr/>
        </p:nvSpPr>
        <p:spPr bwMode="auto">
          <a:xfrm>
            <a:off x="7597758" y="4362970"/>
            <a:ext cx="216568" cy="544145"/>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96" name="TextBox 95">
            <a:extLst>
              <a:ext uri="{FF2B5EF4-FFF2-40B4-BE49-F238E27FC236}">
                <a16:creationId xmlns:a16="http://schemas.microsoft.com/office/drawing/2014/main" id="{88364594-A4C7-1A8F-6E07-4BF931AF12EA}"/>
              </a:ext>
            </a:extLst>
          </p:cNvPr>
          <p:cNvSpPr txBox="1"/>
          <p:nvPr/>
        </p:nvSpPr>
        <p:spPr bwMode="auto">
          <a:xfrm>
            <a:off x="7522338" y="405519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38</a:t>
            </a:r>
          </a:p>
        </p:txBody>
      </p:sp>
      <p:sp>
        <p:nvSpPr>
          <p:cNvPr id="99" name="Rectangle 98">
            <a:extLst>
              <a:ext uri="{FF2B5EF4-FFF2-40B4-BE49-F238E27FC236}">
                <a16:creationId xmlns:a16="http://schemas.microsoft.com/office/drawing/2014/main" id="{32E0ADF8-CD3A-F61E-9763-255A0E9AF724}"/>
              </a:ext>
            </a:extLst>
          </p:cNvPr>
          <p:cNvSpPr/>
          <p:nvPr/>
        </p:nvSpPr>
        <p:spPr bwMode="auto">
          <a:xfrm>
            <a:off x="7922374" y="4881716"/>
            <a:ext cx="216568" cy="60242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0" name="Rectangle 99">
            <a:extLst>
              <a:ext uri="{FF2B5EF4-FFF2-40B4-BE49-F238E27FC236}">
                <a16:creationId xmlns:a16="http://schemas.microsoft.com/office/drawing/2014/main" id="{F012886C-07BF-E903-35D6-22C8FE5EF49A}"/>
              </a:ext>
            </a:extLst>
          </p:cNvPr>
          <p:cNvSpPr/>
          <p:nvPr/>
        </p:nvSpPr>
        <p:spPr bwMode="auto">
          <a:xfrm>
            <a:off x="7922374" y="4362970"/>
            <a:ext cx="216568" cy="541510"/>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1" name="TextBox 100">
            <a:extLst>
              <a:ext uri="{FF2B5EF4-FFF2-40B4-BE49-F238E27FC236}">
                <a16:creationId xmlns:a16="http://schemas.microsoft.com/office/drawing/2014/main" id="{EC24DBD5-81B2-6A5E-E18D-E754149405AD}"/>
              </a:ext>
            </a:extLst>
          </p:cNvPr>
          <p:cNvSpPr txBox="1"/>
          <p:nvPr/>
        </p:nvSpPr>
        <p:spPr bwMode="auto">
          <a:xfrm>
            <a:off x="7846954" y="405519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38</a:t>
            </a:r>
          </a:p>
        </p:txBody>
      </p:sp>
      <p:sp>
        <p:nvSpPr>
          <p:cNvPr id="104" name="Rectangle 103">
            <a:extLst>
              <a:ext uri="{FF2B5EF4-FFF2-40B4-BE49-F238E27FC236}">
                <a16:creationId xmlns:a16="http://schemas.microsoft.com/office/drawing/2014/main" id="{9B0F7307-F415-38EF-13B6-C207010DA76D}"/>
              </a:ext>
            </a:extLst>
          </p:cNvPr>
          <p:cNvSpPr/>
          <p:nvPr/>
        </p:nvSpPr>
        <p:spPr bwMode="auto">
          <a:xfrm>
            <a:off x="8246990" y="4753194"/>
            <a:ext cx="216568" cy="73094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5" name="Rectangle 104">
            <a:extLst>
              <a:ext uri="{FF2B5EF4-FFF2-40B4-BE49-F238E27FC236}">
                <a16:creationId xmlns:a16="http://schemas.microsoft.com/office/drawing/2014/main" id="{9929ADBC-2DCD-B597-4CB5-EFEC3ACB1AC0}"/>
              </a:ext>
            </a:extLst>
          </p:cNvPr>
          <p:cNvSpPr/>
          <p:nvPr/>
        </p:nvSpPr>
        <p:spPr bwMode="auto">
          <a:xfrm>
            <a:off x="8246990" y="4643591"/>
            <a:ext cx="216568" cy="133349"/>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06" name="TextBox 105">
            <a:extLst>
              <a:ext uri="{FF2B5EF4-FFF2-40B4-BE49-F238E27FC236}">
                <a16:creationId xmlns:a16="http://schemas.microsoft.com/office/drawing/2014/main" id="{9CE0C72A-F5BC-8E67-15BE-21C25588C68E}"/>
              </a:ext>
            </a:extLst>
          </p:cNvPr>
          <p:cNvSpPr txBox="1"/>
          <p:nvPr/>
        </p:nvSpPr>
        <p:spPr bwMode="auto">
          <a:xfrm>
            <a:off x="8171570" y="433459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29</a:t>
            </a:r>
          </a:p>
        </p:txBody>
      </p:sp>
      <p:sp>
        <p:nvSpPr>
          <p:cNvPr id="109" name="Rectangle 108">
            <a:extLst>
              <a:ext uri="{FF2B5EF4-FFF2-40B4-BE49-F238E27FC236}">
                <a16:creationId xmlns:a16="http://schemas.microsoft.com/office/drawing/2014/main" id="{83239EE0-DE0D-531E-5B0B-71A963C34515}"/>
              </a:ext>
            </a:extLst>
          </p:cNvPr>
          <p:cNvSpPr/>
          <p:nvPr/>
        </p:nvSpPr>
        <p:spPr bwMode="auto">
          <a:xfrm>
            <a:off x="8571606" y="5034656"/>
            <a:ext cx="216568" cy="44948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0" name="Rectangle 109">
            <a:extLst>
              <a:ext uri="{FF2B5EF4-FFF2-40B4-BE49-F238E27FC236}">
                <a16:creationId xmlns:a16="http://schemas.microsoft.com/office/drawing/2014/main" id="{CC36E23C-0ADA-EBA9-2EAE-E34235436B18}"/>
              </a:ext>
            </a:extLst>
          </p:cNvPr>
          <p:cNvSpPr/>
          <p:nvPr/>
        </p:nvSpPr>
        <p:spPr bwMode="auto">
          <a:xfrm>
            <a:off x="8571606" y="4776940"/>
            <a:ext cx="216568" cy="281461"/>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1" name="TextBox 110">
            <a:extLst>
              <a:ext uri="{FF2B5EF4-FFF2-40B4-BE49-F238E27FC236}">
                <a16:creationId xmlns:a16="http://schemas.microsoft.com/office/drawing/2014/main" id="{B83F13A1-7D14-E322-D12F-6EE10D08B737}"/>
              </a:ext>
            </a:extLst>
          </p:cNvPr>
          <p:cNvSpPr txBox="1"/>
          <p:nvPr/>
        </p:nvSpPr>
        <p:spPr bwMode="auto">
          <a:xfrm>
            <a:off x="8496186" y="447111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24</a:t>
            </a:r>
          </a:p>
        </p:txBody>
      </p:sp>
      <p:sp>
        <p:nvSpPr>
          <p:cNvPr id="113" name="TextBox 112">
            <a:extLst>
              <a:ext uri="{FF2B5EF4-FFF2-40B4-BE49-F238E27FC236}">
                <a16:creationId xmlns:a16="http://schemas.microsoft.com/office/drawing/2014/main" id="{F672E307-79C7-C953-0B78-F1CF964FA507}"/>
              </a:ext>
            </a:extLst>
          </p:cNvPr>
          <p:cNvSpPr txBox="1"/>
          <p:nvPr/>
        </p:nvSpPr>
        <p:spPr bwMode="auto">
          <a:xfrm>
            <a:off x="9590986" y="2320221"/>
            <a:ext cx="128112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Paresthesia</a:t>
            </a:r>
          </a:p>
        </p:txBody>
      </p:sp>
      <p:sp>
        <p:nvSpPr>
          <p:cNvPr id="115" name="Rectangle 114">
            <a:extLst>
              <a:ext uri="{FF2B5EF4-FFF2-40B4-BE49-F238E27FC236}">
                <a16:creationId xmlns:a16="http://schemas.microsoft.com/office/drawing/2014/main" id="{DA2BDFF9-D60A-DFFA-76BE-A77BFEB31457}"/>
              </a:ext>
            </a:extLst>
          </p:cNvPr>
          <p:cNvSpPr/>
          <p:nvPr/>
        </p:nvSpPr>
        <p:spPr bwMode="auto">
          <a:xfrm>
            <a:off x="10770413" y="4827432"/>
            <a:ext cx="216568" cy="656708"/>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6" name="Rectangle 115">
            <a:extLst>
              <a:ext uri="{FF2B5EF4-FFF2-40B4-BE49-F238E27FC236}">
                <a16:creationId xmlns:a16="http://schemas.microsoft.com/office/drawing/2014/main" id="{5FB40014-604B-D2FE-3697-F5ACDD1073A8}"/>
              </a:ext>
            </a:extLst>
          </p:cNvPr>
          <p:cNvSpPr/>
          <p:nvPr/>
        </p:nvSpPr>
        <p:spPr bwMode="auto">
          <a:xfrm>
            <a:off x="10770413" y="4322916"/>
            <a:ext cx="216568" cy="516735"/>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17" name="TextBox 116">
            <a:extLst>
              <a:ext uri="{FF2B5EF4-FFF2-40B4-BE49-F238E27FC236}">
                <a16:creationId xmlns:a16="http://schemas.microsoft.com/office/drawing/2014/main" id="{47810C60-5EE6-65F4-AF17-90D94DF765F1}"/>
              </a:ext>
            </a:extLst>
          </p:cNvPr>
          <p:cNvSpPr txBox="1"/>
          <p:nvPr/>
        </p:nvSpPr>
        <p:spPr bwMode="auto">
          <a:xfrm>
            <a:off x="10694993" y="401389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39</a:t>
            </a:r>
          </a:p>
        </p:txBody>
      </p:sp>
      <p:sp>
        <p:nvSpPr>
          <p:cNvPr id="120" name="Rectangle 119">
            <a:extLst>
              <a:ext uri="{FF2B5EF4-FFF2-40B4-BE49-F238E27FC236}">
                <a16:creationId xmlns:a16="http://schemas.microsoft.com/office/drawing/2014/main" id="{CE42DECA-B4C1-70FF-F7C0-982FE398E786}"/>
              </a:ext>
            </a:extLst>
          </p:cNvPr>
          <p:cNvSpPr/>
          <p:nvPr/>
        </p:nvSpPr>
        <p:spPr bwMode="auto">
          <a:xfrm>
            <a:off x="9471948" y="4289696"/>
            <a:ext cx="216568" cy="119444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1" name="Rectangle 120">
            <a:extLst>
              <a:ext uri="{FF2B5EF4-FFF2-40B4-BE49-F238E27FC236}">
                <a16:creationId xmlns:a16="http://schemas.microsoft.com/office/drawing/2014/main" id="{021316F2-B4BA-111C-19FF-799DB9A4B567}"/>
              </a:ext>
            </a:extLst>
          </p:cNvPr>
          <p:cNvSpPr/>
          <p:nvPr/>
        </p:nvSpPr>
        <p:spPr bwMode="auto">
          <a:xfrm>
            <a:off x="9471948" y="3817450"/>
            <a:ext cx="216568" cy="505465"/>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2" name="TextBox 121">
            <a:extLst>
              <a:ext uri="{FF2B5EF4-FFF2-40B4-BE49-F238E27FC236}">
                <a16:creationId xmlns:a16="http://schemas.microsoft.com/office/drawing/2014/main" id="{2AE6BA63-90B1-21D7-5667-983F49B1B828}"/>
              </a:ext>
            </a:extLst>
          </p:cNvPr>
          <p:cNvSpPr txBox="1"/>
          <p:nvPr/>
        </p:nvSpPr>
        <p:spPr bwMode="auto">
          <a:xfrm>
            <a:off x="9396528" y="351859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57</a:t>
            </a:r>
          </a:p>
        </p:txBody>
      </p:sp>
      <p:sp>
        <p:nvSpPr>
          <p:cNvPr id="125" name="Rectangle 124">
            <a:extLst>
              <a:ext uri="{FF2B5EF4-FFF2-40B4-BE49-F238E27FC236}">
                <a16:creationId xmlns:a16="http://schemas.microsoft.com/office/drawing/2014/main" id="{99BBD5BD-08A4-AECC-227F-91A341D7277B}"/>
              </a:ext>
            </a:extLst>
          </p:cNvPr>
          <p:cNvSpPr/>
          <p:nvPr/>
        </p:nvSpPr>
        <p:spPr bwMode="auto">
          <a:xfrm>
            <a:off x="9796564" y="4193516"/>
            <a:ext cx="216568" cy="1290623"/>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6" name="Rectangle 125">
            <a:extLst>
              <a:ext uri="{FF2B5EF4-FFF2-40B4-BE49-F238E27FC236}">
                <a16:creationId xmlns:a16="http://schemas.microsoft.com/office/drawing/2014/main" id="{3B97AC33-A4A2-5055-3CBA-7650885E0B1F}"/>
              </a:ext>
            </a:extLst>
          </p:cNvPr>
          <p:cNvSpPr/>
          <p:nvPr/>
        </p:nvSpPr>
        <p:spPr bwMode="auto">
          <a:xfrm>
            <a:off x="9796564" y="4071068"/>
            <a:ext cx="216568" cy="128016"/>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27" name="TextBox 126">
            <a:extLst>
              <a:ext uri="{FF2B5EF4-FFF2-40B4-BE49-F238E27FC236}">
                <a16:creationId xmlns:a16="http://schemas.microsoft.com/office/drawing/2014/main" id="{62F212A5-DFA8-BBAC-73DE-4488232B4607}"/>
              </a:ext>
            </a:extLst>
          </p:cNvPr>
          <p:cNvSpPr txBox="1"/>
          <p:nvPr/>
        </p:nvSpPr>
        <p:spPr bwMode="auto">
          <a:xfrm>
            <a:off x="9721144" y="376307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130" name="Rectangle 129">
            <a:extLst>
              <a:ext uri="{FF2B5EF4-FFF2-40B4-BE49-F238E27FC236}">
                <a16:creationId xmlns:a16="http://schemas.microsoft.com/office/drawing/2014/main" id="{C24ECCE5-4535-9F59-CB51-4AC25C3A9033}"/>
              </a:ext>
            </a:extLst>
          </p:cNvPr>
          <p:cNvSpPr/>
          <p:nvPr/>
        </p:nvSpPr>
        <p:spPr bwMode="auto">
          <a:xfrm>
            <a:off x="10121180" y="4435348"/>
            <a:ext cx="216568" cy="104879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1" name="Rectangle 130">
            <a:extLst>
              <a:ext uri="{FF2B5EF4-FFF2-40B4-BE49-F238E27FC236}">
                <a16:creationId xmlns:a16="http://schemas.microsoft.com/office/drawing/2014/main" id="{AA4C1510-F889-F08F-14E2-4A894FAE64B9}"/>
              </a:ext>
            </a:extLst>
          </p:cNvPr>
          <p:cNvSpPr/>
          <p:nvPr/>
        </p:nvSpPr>
        <p:spPr bwMode="auto">
          <a:xfrm>
            <a:off x="10121180" y="4203042"/>
            <a:ext cx="216568" cy="244524"/>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2" name="TextBox 131">
            <a:extLst>
              <a:ext uri="{FF2B5EF4-FFF2-40B4-BE49-F238E27FC236}">
                <a16:creationId xmlns:a16="http://schemas.microsoft.com/office/drawing/2014/main" id="{EF06C765-5E1A-0B96-30BB-F1B5AD4E4698}"/>
              </a:ext>
            </a:extLst>
          </p:cNvPr>
          <p:cNvSpPr txBox="1"/>
          <p:nvPr/>
        </p:nvSpPr>
        <p:spPr bwMode="auto">
          <a:xfrm>
            <a:off x="10045760" y="389324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43</a:t>
            </a:r>
          </a:p>
        </p:txBody>
      </p:sp>
      <p:sp>
        <p:nvSpPr>
          <p:cNvPr id="135" name="Rectangle 134">
            <a:extLst>
              <a:ext uri="{FF2B5EF4-FFF2-40B4-BE49-F238E27FC236}">
                <a16:creationId xmlns:a16="http://schemas.microsoft.com/office/drawing/2014/main" id="{1A01F49C-9159-A7F0-C09F-ABB9A79DFF48}"/>
              </a:ext>
            </a:extLst>
          </p:cNvPr>
          <p:cNvSpPr/>
          <p:nvPr/>
        </p:nvSpPr>
        <p:spPr bwMode="auto">
          <a:xfrm>
            <a:off x="10445796" y="4386416"/>
            <a:ext cx="216568" cy="109772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6" name="Rectangle 135">
            <a:extLst>
              <a:ext uri="{FF2B5EF4-FFF2-40B4-BE49-F238E27FC236}">
                <a16:creationId xmlns:a16="http://schemas.microsoft.com/office/drawing/2014/main" id="{98A9DEC8-11FD-CBDA-07FE-57E081952802}"/>
              </a:ext>
            </a:extLst>
          </p:cNvPr>
          <p:cNvSpPr/>
          <p:nvPr/>
        </p:nvSpPr>
        <p:spPr bwMode="auto">
          <a:xfrm>
            <a:off x="10445796" y="4203043"/>
            <a:ext cx="216568" cy="244524"/>
          </a:xfrm>
          <a:prstGeom prst="rect">
            <a:avLst/>
          </a:prstGeom>
          <a:solidFill>
            <a:srgbClr val="E1471D"/>
          </a:solidFill>
          <a:ln w="0">
            <a:solidFill>
              <a:schemeClr val="bg1"/>
            </a:solidFill>
            <a:miter lim="800000"/>
            <a:headEnd/>
            <a:tailEnd/>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7" name="TextBox 136">
            <a:extLst>
              <a:ext uri="{FF2B5EF4-FFF2-40B4-BE49-F238E27FC236}">
                <a16:creationId xmlns:a16="http://schemas.microsoft.com/office/drawing/2014/main" id="{13F1EC62-B517-CB3E-678D-79CBF63D5E36}"/>
              </a:ext>
            </a:extLst>
          </p:cNvPr>
          <p:cNvSpPr txBox="1"/>
          <p:nvPr/>
        </p:nvSpPr>
        <p:spPr bwMode="auto">
          <a:xfrm>
            <a:off x="10370376" y="3893245"/>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43</a:t>
            </a:r>
          </a:p>
        </p:txBody>
      </p:sp>
      <p:grpSp>
        <p:nvGrpSpPr>
          <p:cNvPr id="13" name="Group 12">
            <a:extLst>
              <a:ext uri="{FF2B5EF4-FFF2-40B4-BE49-F238E27FC236}">
                <a16:creationId xmlns:a16="http://schemas.microsoft.com/office/drawing/2014/main" id="{0A72916A-F02B-2CFC-7DD2-EC45920B378B}"/>
              </a:ext>
            </a:extLst>
          </p:cNvPr>
          <p:cNvGrpSpPr/>
          <p:nvPr/>
        </p:nvGrpSpPr>
        <p:grpSpPr>
          <a:xfrm>
            <a:off x="1886947" y="5448626"/>
            <a:ext cx="9250887" cy="338554"/>
            <a:chOff x="1886947" y="5145261"/>
            <a:chExt cx="9250887" cy="338554"/>
          </a:xfrm>
        </p:grpSpPr>
        <p:sp>
          <p:nvSpPr>
            <p:cNvPr id="12" name="TextBox 11">
              <a:extLst>
                <a:ext uri="{FF2B5EF4-FFF2-40B4-BE49-F238E27FC236}">
                  <a16:creationId xmlns:a16="http://schemas.microsoft.com/office/drawing/2014/main" id="{0C0AB540-B224-8DF4-C80C-83AC46E25AE2}"/>
                </a:ext>
              </a:extLst>
            </p:cNvPr>
            <p:cNvSpPr txBox="1"/>
            <p:nvPr/>
          </p:nvSpPr>
          <p:spPr bwMode="auto">
            <a:xfrm>
              <a:off x="3143825" y="5145261"/>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192</a:t>
              </a:r>
            </a:p>
          </p:txBody>
        </p:sp>
        <p:sp>
          <p:nvSpPr>
            <p:cNvPr id="18" name="TextBox 17">
              <a:extLst>
                <a:ext uri="{FF2B5EF4-FFF2-40B4-BE49-F238E27FC236}">
                  <a16:creationId xmlns:a16="http://schemas.microsoft.com/office/drawing/2014/main" id="{0B04B9C4-05B5-6A0D-713E-1E57A41BE93E}"/>
                </a:ext>
              </a:extLst>
            </p:cNvPr>
            <p:cNvSpPr txBox="1"/>
            <p:nvPr/>
          </p:nvSpPr>
          <p:spPr bwMode="auto">
            <a:xfrm>
              <a:off x="1886947" y="5145261"/>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23" name="TextBox 22">
              <a:extLst>
                <a:ext uri="{FF2B5EF4-FFF2-40B4-BE49-F238E27FC236}">
                  <a16:creationId xmlns:a16="http://schemas.microsoft.com/office/drawing/2014/main" id="{A05BA715-2158-A766-3A42-E1F6B1EB8F9C}"/>
                </a:ext>
              </a:extLst>
            </p:cNvPr>
            <p:cNvSpPr txBox="1"/>
            <p:nvPr/>
          </p:nvSpPr>
          <p:spPr bwMode="auto">
            <a:xfrm>
              <a:off x="2211563" y="5145261"/>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28" name="TextBox 27">
              <a:extLst>
                <a:ext uri="{FF2B5EF4-FFF2-40B4-BE49-F238E27FC236}">
                  <a16:creationId xmlns:a16="http://schemas.microsoft.com/office/drawing/2014/main" id="{B3B40013-6573-FE1B-A4CB-926EC266F4F5}"/>
                </a:ext>
              </a:extLst>
            </p:cNvPr>
            <p:cNvSpPr txBox="1"/>
            <p:nvPr/>
          </p:nvSpPr>
          <p:spPr bwMode="auto">
            <a:xfrm>
              <a:off x="2536179" y="5145261"/>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96</a:t>
              </a:r>
            </a:p>
          </p:txBody>
        </p:sp>
        <p:sp>
          <p:nvSpPr>
            <p:cNvPr id="33" name="TextBox 32">
              <a:extLst>
                <a:ext uri="{FF2B5EF4-FFF2-40B4-BE49-F238E27FC236}">
                  <a16:creationId xmlns:a16="http://schemas.microsoft.com/office/drawing/2014/main" id="{C286BA60-B5E3-00F3-6526-3B1643D6BE43}"/>
                </a:ext>
              </a:extLst>
            </p:cNvPr>
            <p:cNvSpPr txBox="1"/>
            <p:nvPr/>
          </p:nvSpPr>
          <p:spPr bwMode="auto">
            <a:xfrm>
              <a:off x="2808697" y="5145261"/>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144</a:t>
              </a:r>
            </a:p>
          </p:txBody>
        </p:sp>
        <p:sp>
          <p:nvSpPr>
            <p:cNvPr id="39" name="TextBox 38">
              <a:extLst>
                <a:ext uri="{FF2B5EF4-FFF2-40B4-BE49-F238E27FC236}">
                  <a16:creationId xmlns:a16="http://schemas.microsoft.com/office/drawing/2014/main" id="{12228CA4-58EF-D173-76A2-13D59CA75E5B}"/>
                </a:ext>
              </a:extLst>
            </p:cNvPr>
            <p:cNvSpPr txBox="1"/>
            <p:nvPr/>
          </p:nvSpPr>
          <p:spPr bwMode="auto">
            <a:xfrm>
              <a:off x="5018014" y="5145261"/>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192</a:t>
              </a:r>
            </a:p>
          </p:txBody>
        </p:sp>
        <p:sp>
          <p:nvSpPr>
            <p:cNvPr id="44" name="TextBox 43">
              <a:extLst>
                <a:ext uri="{FF2B5EF4-FFF2-40B4-BE49-F238E27FC236}">
                  <a16:creationId xmlns:a16="http://schemas.microsoft.com/office/drawing/2014/main" id="{C6A80EC2-A8A8-FBC6-60B9-744FDFA381A9}"/>
                </a:ext>
              </a:extLst>
            </p:cNvPr>
            <p:cNvSpPr txBox="1"/>
            <p:nvPr/>
          </p:nvSpPr>
          <p:spPr bwMode="auto">
            <a:xfrm>
              <a:off x="3761136" y="5145261"/>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49" name="TextBox 48">
              <a:extLst>
                <a:ext uri="{FF2B5EF4-FFF2-40B4-BE49-F238E27FC236}">
                  <a16:creationId xmlns:a16="http://schemas.microsoft.com/office/drawing/2014/main" id="{438D844C-699F-7080-D895-8B465D59DED9}"/>
                </a:ext>
              </a:extLst>
            </p:cNvPr>
            <p:cNvSpPr txBox="1"/>
            <p:nvPr/>
          </p:nvSpPr>
          <p:spPr bwMode="auto">
            <a:xfrm>
              <a:off x="4085752" y="5145261"/>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54" name="TextBox 53">
              <a:extLst>
                <a:ext uri="{FF2B5EF4-FFF2-40B4-BE49-F238E27FC236}">
                  <a16:creationId xmlns:a16="http://schemas.microsoft.com/office/drawing/2014/main" id="{39AF87AB-3F7B-1BB5-3C01-ED479D2F0EB6}"/>
                </a:ext>
              </a:extLst>
            </p:cNvPr>
            <p:cNvSpPr txBox="1"/>
            <p:nvPr/>
          </p:nvSpPr>
          <p:spPr bwMode="auto">
            <a:xfrm>
              <a:off x="4410368" y="5145261"/>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96</a:t>
              </a:r>
            </a:p>
          </p:txBody>
        </p:sp>
        <p:sp>
          <p:nvSpPr>
            <p:cNvPr id="59" name="TextBox 58">
              <a:extLst>
                <a:ext uri="{FF2B5EF4-FFF2-40B4-BE49-F238E27FC236}">
                  <a16:creationId xmlns:a16="http://schemas.microsoft.com/office/drawing/2014/main" id="{60A01F80-89A0-E03B-E64A-6797BE38F467}"/>
                </a:ext>
              </a:extLst>
            </p:cNvPr>
            <p:cNvSpPr txBox="1"/>
            <p:nvPr/>
          </p:nvSpPr>
          <p:spPr bwMode="auto">
            <a:xfrm>
              <a:off x="4682886" y="5145261"/>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144</a:t>
              </a:r>
            </a:p>
          </p:txBody>
        </p:sp>
        <p:sp>
          <p:nvSpPr>
            <p:cNvPr id="66" name="TextBox 65">
              <a:extLst>
                <a:ext uri="{FF2B5EF4-FFF2-40B4-BE49-F238E27FC236}">
                  <a16:creationId xmlns:a16="http://schemas.microsoft.com/office/drawing/2014/main" id="{C9162955-1E4F-856F-E65B-E4ACD3B8A07F}"/>
                </a:ext>
              </a:extLst>
            </p:cNvPr>
            <p:cNvSpPr txBox="1"/>
            <p:nvPr/>
          </p:nvSpPr>
          <p:spPr bwMode="auto">
            <a:xfrm>
              <a:off x="6892203" y="5145261"/>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192</a:t>
              </a:r>
            </a:p>
          </p:txBody>
        </p:sp>
        <p:sp>
          <p:nvSpPr>
            <p:cNvPr id="71" name="TextBox 70">
              <a:extLst>
                <a:ext uri="{FF2B5EF4-FFF2-40B4-BE49-F238E27FC236}">
                  <a16:creationId xmlns:a16="http://schemas.microsoft.com/office/drawing/2014/main" id="{FE3141F3-9BED-5A13-168A-28154634093C}"/>
                </a:ext>
              </a:extLst>
            </p:cNvPr>
            <p:cNvSpPr txBox="1"/>
            <p:nvPr/>
          </p:nvSpPr>
          <p:spPr bwMode="auto">
            <a:xfrm>
              <a:off x="5635325" y="5145261"/>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76" name="TextBox 75">
              <a:extLst>
                <a:ext uri="{FF2B5EF4-FFF2-40B4-BE49-F238E27FC236}">
                  <a16:creationId xmlns:a16="http://schemas.microsoft.com/office/drawing/2014/main" id="{D8646C9F-BBAC-927F-79CB-47230305534F}"/>
                </a:ext>
              </a:extLst>
            </p:cNvPr>
            <p:cNvSpPr txBox="1"/>
            <p:nvPr/>
          </p:nvSpPr>
          <p:spPr bwMode="auto">
            <a:xfrm>
              <a:off x="5959941" y="5145261"/>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81" name="TextBox 80">
              <a:extLst>
                <a:ext uri="{FF2B5EF4-FFF2-40B4-BE49-F238E27FC236}">
                  <a16:creationId xmlns:a16="http://schemas.microsoft.com/office/drawing/2014/main" id="{1C5623E6-655C-A3AB-2B19-C804A3D5EC68}"/>
                </a:ext>
              </a:extLst>
            </p:cNvPr>
            <p:cNvSpPr txBox="1"/>
            <p:nvPr/>
          </p:nvSpPr>
          <p:spPr bwMode="auto">
            <a:xfrm>
              <a:off x="6284557" y="5145261"/>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96</a:t>
              </a:r>
            </a:p>
          </p:txBody>
        </p:sp>
        <p:sp>
          <p:nvSpPr>
            <p:cNvPr id="86" name="TextBox 85">
              <a:extLst>
                <a:ext uri="{FF2B5EF4-FFF2-40B4-BE49-F238E27FC236}">
                  <a16:creationId xmlns:a16="http://schemas.microsoft.com/office/drawing/2014/main" id="{83024ADA-BDBF-9CC8-7858-115DD01E3333}"/>
                </a:ext>
              </a:extLst>
            </p:cNvPr>
            <p:cNvSpPr txBox="1"/>
            <p:nvPr/>
          </p:nvSpPr>
          <p:spPr bwMode="auto">
            <a:xfrm>
              <a:off x="6557075" y="5145261"/>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144</a:t>
              </a:r>
            </a:p>
          </p:txBody>
        </p:sp>
        <p:sp>
          <p:nvSpPr>
            <p:cNvPr id="92" name="TextBox 91">
              <a:extLst>
                <a:ext uri="{FF2B5EF4-FFF2-40B4-BE49-F238E27FC236}">
                  <a16:creationId xmlns:a16="http://schemas.microsoft.com/office/drawing/2014/main" id="{350FB959-C85A-3D0E-572C-0B2C5E1C01B3}"/>
                </a:ext>
              </a:extLst>
            </p:cNvPr>
            <p:cNvSpPr txBox="1"/>
            <p:nvPr/>
          </p:nvSpPr>
          <p:spPr bwMode="auto">
            <a:xfrm>
              <a:off x="8766392" y="5145261"/>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192</a:t>
              </a:r>
            </a:p>
          </p:txBody>
        </p:sp>
        <p:sp>
          <p:nvSpPr>
            <p:cNvPr id="97" name="TextBox 96">
              <a:extLst>
                <a:ext uri="{FF2B5EF4-FFF2-40B4-BE49-F238E27FC236}">
                  <a16:creationId xmlns:a16="http://schemas.microsoft.com/office/drawing/2014/main" id="{808DC350-C6D7-3C49-A196-6ADA158DD2B3}"/>
                </a:ext>
              </a:extLst>
            </p:cNvPr>
            <p:cNvSpPr txBox="1"/>
            <p:nvPr/>
          </p:nvSpPr>
          <p:spPr bwMode="auto">
            <a:xfrm>
              <a:off x="7509514" y="5145261"/>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102" name="TextBox 101">
              <a:extLst>
                <a:ext uri="{FF2B5EF4-FFF2-40B4-BE49-F238E27FC236}">
                  <a16:creationId xmlns:a16="http://schemas.microsoft.com/office/drawing/2014/main" id="{EF15B137-391A-C417-F381-38904F193717}"/>
                </a:ext>
              </a:extLst>
            </p:cNvPr>
            <p:cNvSpPr txBox="1"/>
            <p:nvPr/>
          </p:nvSpPr>
          <p:spPr bwMode="auto">
            <a:xfrm>
              <a:off x="7834130" y="5145261"/>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107" name="TextBox 106">
              <a:extLst>
                <a:ext uri="{FF2B5EF4-FFF2-40B4-BE49-F238E27FC236}">
                  <a16:creationId xmlns:a16="http://schemas.microsoft.com/office/drawing/2014/main" id="{9A21DEEE-E7A8-B521-BE01-55AE2AE9F550}"/>
                </a:ext>
              </a:extLst>
            </p:cNvPr>
            <p:cNvSpPr txBox="1"/>
            <p:nvPr/>
          </p:nvSpPr>
          <p:spPr bwMode="auto">
            <a:xfrm>
              <a:off x="8158746" y="5145261"/>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96</a:t>
              </a:r>
            </a:p>
          </p:txBody>
        </p:sp>
        <p:sp>
          <p:nvSpPr>
            <p:cNvPr id="112" name="TextBox 111">
              <a:extLst>
                <a:ext uri="{FF2B5EF4-FFF2-40B4-BE49-F238E27FC236}">
                  <a16:creationId xmlns:a16="http://schemas.microsoft.com/office/drawing/2014/main" id="{5C3CFDFE-6EA2-7C73-DB6D-A9DC9F9B3619}"/>
                </a:ext>
              </a:extLst>
            </p:cNvPr>
            <p:cNvSpPr txBox="1"/>
            <p:nvPr/>
          </p:nvSpPr>
          <p:spPr bwMode="auto">
            <a:xfrm>
              <a:off x="8431265" y="5145261"/>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144</a:t>
              </a:r>
            </a:p>
          </p:txBody>
        </p:sp>
        <p:sp>
          <p:nvSpPr>
            <p:cNvPr id="118" name="TextBox 117">
              <a:extLst>
                <a:ext uri="{FF2B5EF4-FFF2-40B4-BE49-F238E27FC236}">
                  <a16:creationId xmlns:a16="http://schemas.microsoft.com/office/drawing/2014/main" id="{C0550B98-DAFC-B615-0312-5242FF650E22}"/>
                </a:ext>
              </a:extLst>
            </p:cNvPr>
            <p:cNvSpPr txBox="1"/>
            <p:nvPr/>
          </p:nvSpPr>
          <p:spPr bwMode="auto">
            <a:xfrm>
              <a:off x="10640582" y="5145261"/>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192</a:t>
              </a:r>
            </a:p>
          </p:txBody>
        </p:sp>
        <p:sp>
          <p:nvSpPr>
            <p:cNvPr id="123" name="TextBox 122">
              <a:extLst>
                <a:ext uri="{FF2B5EF4-FFF2-40B4-BE49-F238E27FC236}">
                  <a16:creationId xmlns:a16="http://schemas.microsoft.com/office/drawing/2014/main" id="{4A051C58-BC05-4F42-D333-2A9B5407CFFC}"/>
                </a:ext>
              </a:extLst>
            </p:cNvPr>
            <p:cNvSpPr txBox="1"/>
            <p:nvPr/>
          </p:nvSpPr>
          <p:spPr bwMode="auto">
            <a:xfrm>
              <a:off x="9383704" y="5145261"/>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12</a:t>
              </a:r>
            </a:p>
          </p:txBody>
        </p:sp>
        <p:sp>
          <p:nvSpPr>
            <p:cNvPr id="128" name="TextBox 127">
              <a:extLst>
                <a:ext uri="{FF2B5EF4-FFF2-40B4-BE49-F238E27FC236}">
                  <a16:creationId xmlns:a16="http://schemas.microsoft.com/office/drawing/2014/main" id="{F3132403-B173-768B-1272-D478442F550A}"/>
                </a:ext>
              </a:extLst>
            </p:cNvPr>
            <p:cNvSpPr txBox="1"/>
            <p:nvPr/>
          </p:nvSpPr>
          <p:spPr bwMode="auto">
            <a:xfrm>
              <a:off x="9708320" y="5145261"/>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48</a:t>
              </a:r>
            </a:p>
          </p:txBody>
        </p:sp>
        <p:sp>
          <p:nvSpPr>
            <p:cNvPr id="133" name="TextBox 132">
              <a:extLst>
                <a:ext uri="{FF2B5EF4-FFF2-40B4-BE49-F238E27FC236}">
                  <a16:creationId xmlns:a16="http://schemas.microsoft.com/office/drawing/2014/main" id="{F31D68C2-AF7B-C8B1-560E-C3FDDFD3FE7D}"/>
                </a:ext>
              </a:extLst>
            </p:cNvPr>
            <p:cNvSpPr txBox="1"/>
            <p:nvPr/>
          </p:nvSpPr>
          <p:spPr bwMode="auto">
            <a:xfrm>
              <a:off x="10032936" y="5145261"/>
              <a:ext cx="39305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96</a:t>
              </a:r>
            </a:p>
          </p:txBody>
        </p:sp>
        <p:sp>
          <p:nvSpPr>
            <p:cNvPr id="138" name="TextBox 137">
              <a:extLst>
                <a:ext uri="{FF2B5EF4-FFF2-40B4-BE49-F238E27FC236}">
                  <a16:creationId xmlns:a16="http://schemas.microsoft.com/office/drawing/2014/main" id="{5C5A6F4F-2F74-9DAB-54AC-D85BD898E803}"/>
                </a:ext>
              </a:extLst>
            </p:cNvPr>
            <p:cNvSpPr txBox="1"/>
            <p:nvPr/>
          </p:nvSpPr>
          <p:spPr bwMode="auto">
            <a:xfrm>
              <a:off x="10305454" y="5145261"/>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1" fontAlgn="auto" latinLnBrk="0" hangingPunct="1">
                <a:lnSpc>
                  <a:spcPct val="100000"/>
                </a:lnSpc>
                <a:spcBef>
                  <a:spcPct val="5000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144</a:t>
              </a:r>
            </a:p>
          </p:txBody>
        </p:sp>
      </p:grpSp>
      <p:sp>
        <p:nvSpPr>
          <p:cNvPr id="2" name="Freeform 1">
            <a:extLst>
              <a:ext uri="{FF2B5EF4-FFF2-40B4-BE49-F238E27FC236}">
                <a16:creationId xmlns:a16="http://schemas.microsoft.com/office/drawing/2014/main" id="{FD48D540-38A0-9B18-5DFC-516069E5D91F}"/>
              </a:ext>
            </a:extLst>
          </p:cNvPr>
          <p:cNvSpPr/>
          <p:nvPr/>
        </p:nvSpPr>
        <p:spPr bwMode="auto">
          <a:xfrm>
            <a:off x="1698275" y="2550494"/>
            <a:ext cx="9448001" cy="2934471"/>
          </a:xfrm>
          <a:custGeom>
            <a:avLst/>
            <a:gdLst>
              <a:gd name="connsiteX0" fmla="*/ 0 w 9160476"/>
              <a:gd name="connsiteY0" fmla="*/ 0 h 2998573"/>
              <a:gd name="connsiteX1" fmla="*/ 0 w 9160476"/>
              <a:gd name="connsiteY1" fmla="*/ 2998573 h 2998573"/>
              <a:gd name="connsiteX2" fmla="*/ 115330 w 9160476"/>
              <a:gd name="connsiteY2" fmla="*/ 2998573 h 2998573"/>
              <a:gd name="connsiteX3" fmla="*/ 9160476 w 9160476"/>
              <a:gd name="connsiteY3" fmla="*/ 2998573 h 2998573"/>
            </a:gdLst>
            <a:ahLst/>
            <a:cxnLst>
              <a:cxn ang="0">
                <a:pos x="connsiteX0" y="connsiteY0"/>
              </a:cxn>
              <a:cxn ang="0">
                <a:pos x="connsiteX1" y="connsiteY1"/>
              </a:cxn>
              <a:cxn ang="0">
                <a:pos x="connsiteX2" y="connsiteY2"/>
              </a:cxn>
              <a:cxn ang="0">
                <a:pos x="connsiteX3" y="connsiteY3"/>
              </a:cxn>
            </a:cxnLst>
            <a:rect l="l" t="t" r="r" b="b"/>
            <a:pathLst>
              <a:path w="9160476" h="2998573">
                <a:moveTo>
                  <a:pt x="0" y="0"/>
                </a:moveTo>
                <a:lnTo>
                  <a:pt x="0" y="2998573"/>
                </a:lnTo>
                <a:lnTo>
                  <a:pt x="115330" y="2998573"/>
                </a:lnTo>
                <a:lnTo>
                  <a:pt x="9160476" y="2998573"/>
                </a:lnTo>
              </a:path>
            </a:pathLst>
          </a:custGeom>
          <a:noFill/>
          <a:ln w="28575">
            <a:solidFill>
              <a:schemeClr val="bg1"/>
            </a:solidFill>
            <a:miter lim="800000"/>
            <a:headEnd/>
            <a:tailEnd/>
          </a:ln>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a:ea typeface="+mn-ea"/>
              <a:cs typeface="+mn-cs"/>
            </a:endParaRPr>
          </a:p>
        </p:txBody>
      </p:sp>
      <p:grpSp>
        <p:nvGrpSpPr>
          <p:cNvPr id="155" name="Group 154">
            <a:extLst>
              <a:ext uri="{FF2B5EF4-FFF2-40B4-BE49-F238E27FC236}">
                <a16:creationId xmlns:a16="http://schemas.microsoft.com/office/drawing/2014/main" id="{E536EB72-D336-3897-157A-42F06BF4837C}"/>
              </a:ext>
            </a:extLst>
          </p:cNvPr>
          <p:cNvGrpSpPr/>
          <p:nvPr/>
        </p:nvGrpSpPr>
        <p:grpSpPr>
          <a:xfrm>
            <a:off x="3673707" y="2478445"/>
            <a:ext cx="5635752" cy="2997747"/>
            <a:chOff x="3481943" y="2175080"/>
            <a:chExt cx="5635752" cy="2997747"/>
          </a:xfrm>
        </p:grpSpPr>
        <p:cxnSp>
          <p:nvCxnSpPr>
            <p:cNvPr id="151" name="Straight Connector 150">
              <a:extLst>
                <a:ext uri="{FF2B5EF4-FFF2-40B4-BE49-F238E27FC236}">
                  <a16:creationId xmlns:a16="http://schemas.microsoft.com/office/drawing/2014/main" id="{0023A4A8-BCBD-3307-B9F7-58588F3F91ED}"/>
                </a:ext>
              </a:extLst>
            </p:cNvPr>
            <p:cNvCxnSpPr>
              <a:cxnSpLocks/>
            </p:cNvCxnSpPr>
            <p:nvPr/>
          </p:nvCxnSpPr>
          <p:spPr bwMode="auto">
            <a:xfrm>
              <a:off x="3481943" y="2175080"/>
              <a:ext cx="0" cy="2997747"/>
            </a:xfrm>
            <a:prstGeom prst="line">
              <a:avLst/>
            </a:prstGeom>
            <a:noFill/>
            <a:ln w="28575" cap="flat" cmpd="sng" algn="ctr">
              <a:solidFill>
                <a:schemeClr val="tx1">
                  <a:lumMod val="50000"/>
                </a:schemeClr>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9716AF6E-61B5-4F4C-15A6-B62B0A234088}"/>
                </a:ext>
              </a:extLst>
            </p:cNvPr>
            <p:cNvCxnSpPr>
              <a:cxnSpLocks/>
            </p:cNvCxnSpPr>
            <p:nvPr/>
          </p:nvCxnSpPr>
          <p:spPr bwMode="auto">
            <a:xfrm>
              <a:off x="5360527" y="2175080"/>
              <a:ext cx="0" cy="2997747"/>
            </a:xfrm>
            <a:prstGeom prst="line">
              <a:avLst/>
            </a:prstGeom>
            <a:noFill/>
            <a:ln w="28575" cap="flat" cmpd="sng" algn="ctr">
              <a:solidFill>
                <a:schemeClr val="tx1">
                  <a:lumMod val="50000"/>
                </a:schemeClr>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D83927B8-A622-80F7-7564-A9BFC7E8D33E}"/>
                </a:ext>
              </a:extLst>
            </p:cNvPr>
            <p:cNvCxnSpPr>
              <a:cxnSpLocks/>
            </p:cNvCxnSpPr>
            <p:nvPr/>
          </p:nvCxnSpPr>
          <p:spPr bwMode="auto">
            <a:xfrm>
              <a:off x="7239111" y="2175080"/>
              <a:ext cx="0" cy="2997747"/>
            </a:xfrm>
            <a:prstGeom prst="line">
              <a:avLst/>
            </a:prstGeom>
            <a:noFill/>
            <a:ln w="28575" cap="flat" cmpd="sng" algn="ctr">
              <a:solidFill>
                <a:schemeClr val="tx1">
                  <a:lumMod val="50000"/>
                </a:schemeClr>
              </a:solidFill>
              <a:prstDash val="solid"/>
              <a:round/>
              <a:headEnd type="none" w="med" len="med"/>
              <a:tailEnd type="none" w="med" len="med"/>
            </a:ln>
            <a:effectLst/>
          </p:spPr>
        </p:cxnSp>
        <p:cxnSp>
          <p:nvCxnSpPr>
            <p:cNvPr id="154" name="Straight Connector 153">
              <a:extLst>
                <a:ext uri="{FF2B5EF4-FFF2-40B4-BE49-F238E27FC236}">
                  <a16:creationId xmlns:a16="http://schemas.microsoft.com/office/drawing/2014/main" id="{78AC5CB9-5B96-340F-130E-C16B0A5876B2}"/>
                </a:ext>
              </a:extLst>
            </p:cNvPr>
            <p:cNvCxnSpPr>
              <a:cxnSpLocks/>
            </p:cNvCxnSpPr>
            <p:nvPr/>
          </p:nvCxnSpPr>
          <p:spPr bwMode="auto">
            <a:xfrm>
              <a:off x="9117695" y="2175080"/>
              <a:ext cx="0" cy="2997747"/>
            </a:xfrm>
            <a:prstGeom prst="line">
              <a:avLst/>
            </a:prstGeom>
            <a:noFill/>
            <a:ln w="28575" cap="flat" cmpd="sng" algn="ctr">
              <a:solidFill>
                <a:schemeClr val="tx1">
                  <a:lumMod val="50000"/>
                </a:schemeClr>
              </a:solidFill>
              <a:prstDash val="solid"/>
              <a:round/>
              <a:headEnd type="none" w="med" len="med"/>
              <a:tailEnd type="none" w="med" len="med"/>
            </a:ln>
            <a:effectLst/>
          </p:spPr>
        </p:cxnSp>
      </p:grpSp>
      <p:grpSp>
        <p:nvGrpSpPr>
          <p:cNvPr id="168" name="Group 167">
            <a:extLst>
              <a:ext uri="{FF2B5EF4-FFF2-40B4-BE49-F238E27FC236}">
                <a16:creationId xmlns:a16="http://schemas.microsoft.com/office/drawing/2014/main" id="{93679CA2-4D91-C321-2B74-1EBE3E228CE6}"/>
              </a:ext>
            </a:extLst>
          </p:cNvPr>
          <p:cNvGrpSpPr/>
          <p:nvPr/>
        </p:nvGrpSpPr>
        <p:grpSpPr>
          <a:xfrm>
            <a:off x="1626037" y="2546380"/>
            <a:ext cx="81433" cy="2933885"/>
            <a:chOff x="1512428" y="2243015"/>
            <a:chExt cx="81433" cy="2933885"/>
          </a:xfrm>
        </p:grpSpPr>
        <p:cxnSp>
          <p:nvCxnSpPr>
            <p:cNvPr id="157" name="Straight Connector 156">
              <a:extLst>
                <a:ext uri="{FF2B5EF4-FFF2-40B4-BE49-F238E27FC236}">
                  <a16:creationId xmlns:a16="http://schemas.microsoft.com/office/drawing/2014/main" id="{B75B873E-923A-8C9E-4B36-98EC3DD68C22}"/>
                </a:ext>
              </a:extLst>
            </p:cNvPr>
            <p:cNvCxnSpPr>
              <a:cxnSpLocks/>
            </p:cNvCxnSpPr>
            <p:nvPr/>
          </p:nvCxnSpPr>
          <p:spPr bwMode="auto">
            <a:xfrm>
              <a:off x="1512428" y="2243015"/>
              <a:ext cx="81433" cy="0"/>
            </a:xfrm>
            <a:prstGeom prst="line">
              <a:avLst/>
            </a:prstGeom>
            <a:noFill/>
            <a:ln w="28575" cap="flat" cmpd="sng" algn="ctr">
              <a:solidFill>
                <a:schemeClr val="bg1"/>
              </a:solidFill>
              <a:prstDash val="solid"/>
              <a:round/>
              <a:headEnd type="none" w="med" len="med"/>
              <a:tailEnd type="none" w="med" len="med"/>
            </a:ln>
            <a:effectLst/>
          </p:spPr>
        </p:cxnSp>
        <p:cxnSp>
          <p:nvCxnSpPr>
            <p:cNvPr id="159" name="Straight Connector 158">
              <a:extLst>
                <a:ext uri="{FF2B5EF4-FFF2-40B4-BE49-F238E27FC236}">
                  <a16:creationId xmlns:a16="http://schemas.microsoft.com/office/drawing/2014/main" id="{3DDB64F2-17EA-3718-8ACF-DE7A216FF161}"/>
                </a:ext>
              </a:extLst>
            </p:cNvPr>
            <p:cNvCxnSpPr>
              <a:cxnSpLocks/>
            </p:cNvCxnSpPr>
            <p:nvPr/>
          </p:nvCxnSpPr>
          <p:spPr bwMode="auto">
            <a:xfrm>
              <a:off x="1512428" y="2829792"/>
              <a:ext cx="81433" cy="0"/>
            </a:xfrm>
            <a:prstGeom prst="line">
              <a:avLst/>
            </a:prstGeom>
            <a:noFill/>
            <a:ln w="28575" cap="flat" cmpd="sng" algn="ctr">
              <a:solidFill>
                <a:schemeClr val="bg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C093F487-7751-C7C2-5459-96A4B9D87C3A}"/>
                </a:ext>
              </a:extLst>
            </p:cNvPr>
            <p:cNvCxnSpPr>
              <a:cxnSpLocks/>
            </p:cNvCxnSpPr>
            <p:nvPr/>
          </p:nvCxnSpPr>
          <p:spPr bwMode="auto">
            <a:xfrm>
              <a:off x="1512428" y="3416569"/>
              <a:ext cx="81433" cy="0"/>
            </a:xfrm>
            <a:prstGeom prst="line">
              <a:avLst/>
            </a:prstGeom>
            <a:noFill/>
            <a:ln w="28575" cap="flat" cmpd="sng" algn="ctr">
              <a:solidFill>
                <a:schemeClr val="bg1"/>
              </a:solidFill>
              <a:prstDash val="solid"/>
              <a:round/>
              <a:headEnd type="none" w="med" len="med"/>
              <a:tailEnd type="none" w="med" len="med"/>
            </a:ln>
            <a:effectLst/>
          </p:spPr>
        </p:cxnSp>
        <p:cxnSp>
          <p:nvCxnSpPr>
            <p:cNvPr id="163" name="Straight Connector 162">
              <a:extLst>
                <a:ext uri="{FF2B5EF4-FFF2-40B4-BE49-F238E27FC236}">
                  <a16:creationId xmlns:a16="http://schemas.microsoft.com/office/drawing/2014/main" id="{E9F442D1-2783-5336-0298-E9F7981F3DDB}"/>
                </a:ext>
              </a:extLst>
            </p:cNvPr>
            <p:cNvCxnSpPr>
              <a:cxnSpLocks/>
            </p:cNvCxnSpPr>
            <p:nvPr/>
          </p:nvCxnSpPr>
          <p:spPr bwMode="auto">
            <a:xfrm>
              <a:off x="1512428" y="4003346"/>
              <a:ext cx="81433" cy="0"/>
            </a:xfrm>
            <a:prstGeom prst="line">
              <a:avLst/>
            </a:prstGeom>
            <a:noFill/>
            <a:ln w="28575" cap="flat" cmpd="sng" algn="ctr">
              <a:solidFill>
                <a:schemeClr val="bg1"/>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F2E11E15-00B0-6550-FDD7-F81F5AA515C2}"/>
                </a:ext>
              </a:extLst>
            </p:cNvPr>
            <p:cNvCxnSpPr>
              <a:cxnSpLocks/>
            </p:cNvCxnSpPr>
            <p:nvPr/>
          </p:nvCxnSpPr>
          <p:spPr bwMode="auto">
            <a:xfrm>
              <a:off x="1512428" y="4590122"/>
              <a:ext cx="81433" cy="0"/>
            </a:xfrm>
            <a:prstGeom prst="line">
              <a:avLst/>
            </a:prstGeom>
            <a:noFill/>
            <a:ln w="28575" cap="flat" cmpd="sng" algn="ctr">
              <a:solidFill>
                <a:schemeClr val="bg1"/>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29CBDB8A-B0DB-D62A-A793-F1D0DF43932A}"/>
                </a:ext>
              </a:extLst>
            </p:cNvPr>
            <p:cNvCxnSpPr>
              <a:cxnSpLocks/>
            </p:cNvCxnSpPr>
            <p:nvPr/>
          </p:nvCxnSpPr>
          <p:spPr bwMode="auto">
            <a:xfrm>
              <a:off x="1512428" y="5176900"/>
              <a:ext cx="81433" cy="0"/>
            </a:xfrm>
            <a:prstGeom prst="line">
              <a:avLst/>
            </a:prstGeom>
            <a:noFill/>
            <a:ln w="28575" cap="flat" cmpd="sng" algn="ctr">
              <a:solidFill>
                <a:schemeClr val="bg1"/>
              </a:solidFill>
              <a:prstDash val="solid"/>
              <a:round/>
              <a:headEnd type="none" w="med" len="med"/>
              <a:tailEnd type="none" w="med" len="med"/>
            </a:ln>
            <a:effectLst/>
          </p:spPr>
        </p:cxnSp>
      </p:grpSp>
      <p:grpSp>
        <p:nvGrpSpPr>
          <p:cNvPr id="180" name="Group 179">
            <a:extLst>
              <a:ext uri="{FF2B5EF4-FFF2-40B4-BE49-F238E27FC236}">
                <a16:creationId xmlns:a16="http://schemas.microsoft.com/office/drawing/2014/main" id="{987CE865-012E-41BA-ED5E-D9B537BB4DBC}"/>
              </a:ext>
            </a:extLst>
          </p:cNvPr>
          <p:cNvGrpSpPr/>
          <p:nvPr/>
        </p:nvGrpSpPr>
        <p:grpSpPr>
          <a:xfrm>
            <a:off x="1151722" y="2357760"/>
            <a:ext cx="535724" cy="3305184"/>
            <a:chOff x="752851" y="2054395"/>
            <a:chExt cx="535724" cy="3305184"/>
          </a:xfrm>
        </p:grpSpPr>
        <p:sp>
          <p:nvSpPr>
            <p:cNvPr id="169" name="TextBox 168">
              <a:extLst>
                <a:ext uri="{FF2B5EF4-FFF2-40B4-BE49-F238E27FC236}">
                  <a16:creationId xmlns:a16="http://schemas.microsoft.com/office/drawing/2014/main" id="{B832EB38-7788-903C-5C77-B20065F59A28}"/>
                </a:ext>
              </a:extLst>
            </p:cNvPr>
            <p:cNvSpPr txBox="1"/>
            <p:nvPr/>
          </p:nvSpPr>
          <p:spPr bwMode="auto">
            <a:xfrm>
              <a:off x="752851" y="2054395"/>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100</a:t>
              </a:r>
            </a:p>
          </p:txBody>
        </p:sp>
        <p:sp>
          <p:nvSpPr>
            <p:cNvPr id="171" name="TextBox 170">
              <a:extLst>
                <a:ext uri="{FF2B5EF4-FFF2-40B4-BE49-F238E27FC236}">
                  <a16:creationId xmlns:a16="http://schemas.microsoft.com/office/drawing/2014/main" id="{F479B342-B509-949F-5952-6AA51C03C51F}"/>
                </a:ext>
              </a:extLst>
            </p:cNvPr>
            <p:cNvSpPr txBox="1"/>
            <p:nvPr/>
          </p:nvSpPr>
          <p:spPr bwMode="auto">
            <a:xfrm>
              <a:off x="869871" y="264156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80</a:t>
              </a:r>
            </a:p>
          </p:txBody>
        </p:sp>
        <p:sp>
          <p:nvSpPr>
            <p:cNvPr id="173" name="TextBox 172">
              <a:extLst>
                <a:ext uri="{FF2B5EF4-FFF2-40B4-BE49-F238E27FC236}">
                  <a16:creationId xmlns:a16="http://schemas.microsoft.com/office/drawing/2014/main" id="{E0CCD44E-BD35-F8AD-2283-AD2DFE1CD974}"/>
                </a:ext>
              </a:extLst>
            </p:cNvPr>
            <p:cNvSpPr txBox="1"/>
            <p:nvPr/>
          </p:nvSpPr>
          <p:spPr bwMode="auto">
            <a:xfrm>
              <a:off x="869871" y="322873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60</a:t>
              </a:r>
            </a:p>
          </p:txBody>
        </p:sp>
        <p:sp>
          <p:nvSpPr>
            <p:cNvPr id="175" name="TextBox 174">
              <a:extLst>
                <a:ext uri="{FF2B5EF4-FFF2-40B4-BE49-F238E27FC236}">
                  <a16:creationId xmlns:a16="http://schemas.microsoft.com/office/drawing/2014/main" id="{D6ABDDF5-542E-4803-FA8E-CA75B90110F0}"/>
                </a:ext>
              </a:extLst>
            </p:cNvPr>
            <p:cNvSpPr txBox="1"/>
            <p:nvPr/>
          </p:nvSpPr>
          <p:spPr bwMode="auto">
            <a:xfrm>
              <a:off x="869871" y="381590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40</a:t>
              </a:r>
            </a:p>
          </p:txBody>
        </p:sp>
        <p:sp>
          <p:nvSpPr>
            <p:cNvPr id="177" name="TextBox 176">
              <a:extLst>
                <a:ext uri="{FF2B5EF4-FFF2-40B4-BE49-F238E27FC236}">
                  <a16:creationId xmlns:a16="http://schemas.microsoft.com/office/drawing/2014/main" id="{E11445F2-1817-A367-C4D6-381548D3A56E}"/>
                </a:ext>
              </a:extLst>
            </p:cNvPr>
            <p:cNvSpPr txBox="1"/>
            <p:nvPr/>
          </p:nvSpPr>
          <p:spPr bwMode="auto">
            <a:xfrm>
              <a:off x="869871" y="440307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20</a:t>
              </a:r>
            </a:p>
          </p:txBody>
        </p:sp>
        <p:sp>
          <p:nvSpPr>
            <p:cNvPr id="179" name="TextBox 178">
              <a:extLst>
                <a:ext uri="{FF2B5EF4-FFF2-40B4-BE49-F238E27FC236}">
                  <a16:creationId xmlns:a16="http://schemas.microsoft.com/office/drawing/2014/main" id="{2AC00C2C-B75B-67E1-BFCF-10DE05474C95}"/>
                </a:ext>
              </a:extLst>
            </p:cNvPr>
            <p:cNvSpPr txBox="1"/>
            <p:nvPr/>
          </p:nvSpPr>
          <p:spPr bwMode="auto">
            <a:xfrm>
              <a:off x="986889" y="4990247"/>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r" defTabSz="914400" rtl="0" eaLnBrk="1" fontAlgn="auto" latinLnBrk="0" hangingPunct="1">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0</a:t>
              </a:r>
            </a:p>
          </p:txBody>
        </p:sp>
      </p:grpSp>
      <p:grpSp>
        <p:nvGrpSpPr>
          <p:cNvPr id="14" name="Group 13">
            <a:extLst>
              <a:ext uri="{FF2B5EF4-FFF2-40B4-BE49-F238E27FC236}">
                <a16:creationId xmlns:a16="http://schemas.microsoft.com/office/drawing/2014/main" id="{70898AF5-8EAC-44E9-D383-A4FFED1B54CE}"/>
              </a:ext>
            </a:extLst>
          </p:cNvPr>
          <p:cNvGrpSpPr/>
          <p:nvPr/>
        </p:nvGrpSpPr>
        <p:grpSpPr>
          <a:xfrm rot="5400000">
            <a:off x="2700742" y="4702714"/>
            <a:ext cx="74888" cy="1637742"/>
            <a:chOff x="1512428" y="2243015"/>
            <a:chExt cx="81433" cy="2933885"/>
          </a:xfrm>
        </p:grpSpPr>
        <p:cxnSp>
          <p:nvCxnSpPr>
            <p:cNvPr id="19" name="Straight Connector 18">
              <a:extLst>
                <a:ext uri="{FF2B5EF4-FFF2-40B4-BE49-F238E27FC236}">
                  <a16:creationId xmlns:a16="http://schemas.microsoft.com/office/drawing/2014/main" id="{CB0664C9-132D-5A19-479A-3058294B4E2C}"/>
                </a:ext>
              </a:extLst>
            </p:cNvPr>
            <p:cNvCxnSpPr>
              <a:cxnSpLocks/>
            </p:cNvCxnSpPr>
            <p:nvPr/>
          </p:nvCxnSpPr>
          <p:spPr bwMode="auto">
            <a:xfrm>
              <a:off x="1512428" y="2243015"/>
              <a:ext cx="81433"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52127D35-B553-AC53-A109-1DB99C83FFE1}"/>
                </a:ext>
              </a:extLst>
            </p:cNvPr>
            <p:cNvCxnSpPr>
              <a:cxnSpLocks/>
            </p:cNvCxnSpPr>
            <p:nvPr/>
          </p:nvCxnSpPr>
          <p:spPr bwMode="auto">
            <a:xfrm>
              <a:off x="1512428" y="2829792"/>
              <a:ext cx="81433"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4AB01F16-5B8B-DB30-CE90-88048BFBCB6D}"/>
                </a:ext>
              </a:extLst>
            </p:cNvPr>
            <p:cNvCxnSpPr>
              <a:cxnSpLocks/>
            </p:cNvCxnSpPr>
            <p:nvPr/>
          </p:nvCxnSpPr>
          <p:spPr bwMode="auto">
            <a:xfrm>
              <a:off x="1512428" y="3416569"/>
              <a:ext cx="81433"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5E31026B-2822-B4D6-53D1-68F5A3B5FF82}"/>
                </a:ext>
              </a:extLst>
            </p:cNvPr>
            <p:cNvCxnSpPr>
              <a:cxnSpLocks/>
            </p:cNvCxnSpPr>
            <p:nvPr/>
          </p:nvCxnSpPr>
          <p:spPr bwMode="auto">
            <a:xfrm>
              <a:off x="1512428" y="4003346"/>
              <a:ext cx="81433"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BA549C4B-23D7-A9CB-BCD2-94769A3B4267}"/>
                </a:ext>
              </a:extLst>
            </p:cNvPr>
            <p:cNvCxnSpPr>
              <a:cxnSpLocks/>
            </p:cNvCxnSpPr>
            <p:nvPr/>
          </p:nvCxnSpPr>
          <p:spPr bwMode="auto">
            <a:xfrm>
              <a:off x="1512428" y="4590122"/>
              <a:ext cx="81433"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A093C988-28C0-76E8-08AD-695953C18897}"/>
                </a:ext>
              </a:extLst>
            </p:cNvPr>
            <p:cNvCxnSpPr>
              <a:cxnSpLocks/>
            </p:cNvCxnSpPr>
            <p:nvPr/>
          </p:nvCxnSpPr>
          <p:spPr bwMode="auto">
            <a:xfrm>
              <a:off x="1512428" y="5176900"/>
              <a:ext cx="81433" cy="0"/>
            </a:xfrm>
            <a:prstGeom prst="line">
              <a:avLst/>
            </a:prstGeom>
            <a:noFill/>
            <a:ln w="28575" cap="flat" cmpd="sng" algn="ctr">
              <a:solidFill>
                <a:schemeClr val="bg1"/>
              </a:solidFill>
              <a:prstDash val="solid"/>
              <a:round/>
              <a:headEnd type="none" w="med" len="med"/>
              <a:tailEnd type="none" w="med" len="med"/>
            </a:ln>
            <a:effectLst/>
          </p:spPr>
        </p:cxnSp>
      </p:grpSp>
      <p:grpSp>
        <p:nvGrpSpPr>
          <p:cNvPr id="50" name="Group 49">
            <a:extLst>
              <a:ext uri="{FF2B5EF4-FFF2-40B4-BE49-F238E27FC236}">
                <a16:creationId xmlns:a16="http://schemas.microsoft.com/office/drawing/2014/main" id="{1632B33A-7247-DA2F-D1BD-7E756063FF0A}"/>
              </a:ext>
            </a:extLst>
          </p:cNvPr>
          <p:cNvGrpSpPr/>
          <p:nvPr/>
        </p:nvGrpSpPr>
        <p:grpSpPr>
          <a:xfrm rot="5400000">
            <a:off x="4570354" y="4694266"/>
            <a:ext cx="74888" cy="1637742"/>
            <a:chOff x="1512428" y="2243015"/>
            <a:chExt cx="81433" cy="2933885"/>
          </a:xfrm>
        </p:grpSpPr>
        <p:cxnSp>
          <p:nvCxnSpPr>
            <p:cNvPr id="55" name="Straight Connector 54">
              <a:extLst>
                <a:ext uri="{FF2B5EF4-FFF2-40B4-BE49-F238E27FC236}">
                  <a16:creationId xmlns:a16="http://schemas.microsoft.com/office/drawing/2014/main" id="{B4D39A9F-FCE1-9D48-0B26-11FEB008FEAF}"/>
                </a:ext>
              </a:extLst>
            </p:cNvPr>
            <p:cNvCxnSpPr>
              <a:cxnSpLocks/>
            </p:cNvCxnSpPr>
            <p:nvPr/>
          </p:nvCxnSpPr>
          <p:spPr bwMode="auto">
            <a:xfrm>
              <a:off x="1512428" y="2243015"/>
              <a:ext cx="81433"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04A7C378-8048-BC33-089E-658C39FDD6E2}"/>
                </a:ext>
              </a:extLst>
            </p:cNvPr>
            <p:cNvCxnSpPr>
              <a:cxnSpLocks/>
            </p:cNvCxnSpPr>
            <p:nvPr/>
          </p:nvCxnSpPr>
          <p:spPr bwMode="auto">
            <a:xfrm>
              <a:off x="1512428" y="2829792"/>
              <a:ext cx="81433"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6DB3696F-CEAC-FA11-019D-F68188016761}"/>
                </a:ext>
              </a:extLst>
            </p:cNvPr>
            <p:cNvCxnSpPr>
              <a:cxnSpLocks/>
            </p:cNvCxnSpPr>
            <p:nvPr/>
          </p:nvCxnSpPr>
          <p:spPr bwMode="auto">
            <a:xfrm>
              <a:off x="1512428" y="3416569"/>
              <a:ext cx="81433"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989341B4-3E68-EAF6-333E-02EB2761545C}"/>
                </a:ext>
              </a:extLst>
            </p:cNvPr>
            <p:cNvCxnSpPr>
              <a:cxnSpLocks/>
            </p:cNvCxnSpPr>
            <p:nvPr/>
          </p:nvCxnSpPr>
          <p:spPr bwMode="auto">
            <a:xfrm>
              <a:off x="1512428" y="4003346"/>
              <a:ext cx="81433"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80C9ACBC-CF98-5AC1-F262-4FE9C462BC21}"/>
                </a:ext>
              </a:extLst>
            </p:cNvPr>
            <p:cNvCxnSpPr>
              <a:cxnSpLocks/>
            </p:cNvCxnSpPr>
            <p:nvPr/>
          </p:nvCxnSpPr>
          <p:spPr bwMode="auto">
            <a:xfrm>
              <a:off x="1512428" y="4590122"/>
              <a:ext cx="81433" cy="0"/>
            </a:xfrm>
            <a:prstGeom prst="line">
              <a:avLst/>
            </a:prstGeom>
            <a:noFill/>
            <a:ln w="28575" cap="flat" cmpd="sng" algn="ctr">
              <a:solidFill>
                <a:schemeClr val="bg1"/>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24270D69-6121-41A6-C8FB-14622839974E}"/>
                </a:ext>
              </a:extLst>
            </p:cNvPr>
            <p:cNvCxnSpPr>
              <a:cxnSpLocks/>
            </p:cNvCxnSpPr>
            <p:nvPr/>
          </p:nvCxnSpPr>
          <p:spPr bwMode="auto">
            <a:xfrm>
              <a:off x="1512428" y="5176900"/>
              <a:ext cx="81433" cy="0"/>
            </a:xfrm>
            <a:prstGeom prst="line">
              <a:avLst/>
            </a:prstGeom>
            <a:noFill/>
            <a:ln w="28575" cap="flat" cmpd="sng" algn="ctr">
              <a:solidFill>
                <a:schemeClr val="bg1"/>
              </a:solidFill>
              <a:prstDash val="solid"/>
              <a:round/>
              <a:headEnd type="none" w="med" len="med"/>
              <a:tailEnd type="none" w="med" len="med"/>
            </a:ln>
            <a:effectLst/>
          </p:spPr>
        </p:cxnSp>
      </p:grpSp>
      <p:grpSp>
        <p:nvGrpSpPr>
          <p:cNvPr id="82" name="Group 81">
            <a:extLst>
              <a:ext uri="{FF2B5EF4-FFF2-40B4-BE49-F238E27FC236}">
                <a16:creationId xmlns:a16="http://schemas.microsoft.com/office/drawing/2014/main" id="{3697DE8A-97A1-C0AE-6839-469B695DD60B}"/>
              </a:ext>
            </a:extLst>
          </p:cNvPr>
          <p:cNvGrpSpPr/>
          <p:nvPr/>
        </p:nvGrpSpPr>
        <p:grpSpPr>
          <a:xfrm rot="5400000">
            <a:off x="6449260" y="4693529"/>
            <a:ext cx="74888" cy="1637742"/>
            <a:chOff x="1512428" y="2243015"/>
            <a:chExt cx="81433" cy="2933885"/>
          </a:xfrm>
        </p:grpSpPr>
        <p:cxnSp>
          <p:nvCxnSpPr>
            <p:cNvPr id="88" name="Straight Connector 87">
              <a:extLst>
                <a:ext uri="{FF2B5EF4-FFF2-40B4-BE49-F238E27FC236}">
                  <a16:creationId xmlns:a16="http://schemas.microsoft.com/office/drawing/2014/main" id="{744E8A8B-F056-CEDD-3433-22C3C5FF6A97}"/>
                </a:ext>
              </a:extLst>
            </p:cNvPr>
            <p:cNvCxnSpPr>
              <a:cxnSpLocks/>
            </p:cNvCxnSpPr>
            <p:nvPr/>
          </p:nvCxnSpPr>
          <p:spPr bwMode="auto">
            <a:xfrm>
              <a:off x="1512428" y="2243015"/>
              <a:ext cx="81433"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5F178E51-6D20-6E61-AC7D-D63003C12CC1}"/>
                </a:ext>
              </a:extLst>
            </p:cNvPr>
            <p:cNvCxnSpPr>
              <a:cxnSpLocks/>
            </p:cNvCxnSpPr>
            <p:nvPr/>
          </p:nvCxnSpPr>
          <p:spPr bwMode="auto">
            <a:xfrm>
              <a:off x="1512428" y="2829792"/>
              <a:ext cx="81433" cy="0"/>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90DA5954-86A6-7CBE-0CDB-967EC760C7F2}"/>
                </a:ext>
              </a:extLst>
            </p:cNvPr>
            <p:cNvCxnSpPr>
              <a:cxnSpLocks/>
            </p:cNvCxnSpPr>
            <p:nvPr/>
          </p:nvCxnSpPr>
          <p:spPr bwMode="auto">
            <a:xfrm>
              <a:off x="1512428" y="3416569"/>
              <a:ext cx="81433"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2C68D0A6-742D-D5C8-4257-FD8925B2DE9D}"/>
                </a:ext>
              </a:extLst>
            </p:cNvPr>
            <p:cNvCxnSpPr>
              <a:cxnSpLocks/>
            </p:cNvCxnSpPr>
            <p:nvPr/>
          </p:nvCxnSpPr>
          <p:spPr bwMode="auto">
            <a:xfrm>
              <a:off x="1512428" y="4003346"/>
              <a:ext cx="81433" cy="0"/>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583B772D-286A-597F-2B05-2D2333BE9F7E}"/>
                </a:ext>
              </a:extLst>
            </p:cNvPr>
            <p:cNvCxnSpPr>
              <a:cxnSpLocks/>
            </p:cNvCxnSpPr>
            <p:nvPr/>
          </p:nvCxnSpPr>
          <p:spPr bwMode="auto">
            <a:xfrm>
              <a:off x="1512428" y="4590122"/>
              <a:ext cx="81433" cy="0"/>
            </a:xfrm>
            <a:prstGeom prst="line">
              <a:avLst/>
            </a:prstGeom>
            <a:noFill/>
            <a:ln w="28575" cap="flat" cmpd="sng" algn="ctr">
              <a:solidFill>
                <a:schemeClr val="bg1"/>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D4109F89-3AB2-90BE-F9B0-7D3FF332D4B8}"/>
                </a:ext>
              </a:extLst>
            </p:cNvPr>
            <p:cNvCxnSpPr>
              <a:cxnSpLocks/>
            </p:cNvCxnSpPr>
            <p:nvPr/>
          </p:nvCxnSpPr>
          <p:spPr bwMode="auto">
            <a:xfrm>
              <a:off x="1512428" y="5176900"/>
              <a:ext cx="81433"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9" name="Group 118">
            <a:extLst>
              <a:ext uri="{FF2B5EF4-FFF2-40B4-BE49-F238E27FC236}">
                <a16:creationId xmlns:a16="http://schemas.microsoft.com/office/drawing/2014/main" id="{274F6A67-BA3C-F49F-7866-BCC7BC3548FE}"/>
              </a:ext>
            </a:extLst>
          </p:cNvPr>
          <p:cNvGrpSpPr/>
          <p:nvPr/>
        </p:nvGrpSpPr>
        <p:grpSpPr>
          <a:xfrm rot="5400000">
            <a:off x="8318872" y="4693627"/>
            <a:ext cx="74888" cy="1637742"/>
            <a:chOff x="1512428" y="2243015"/>
            <a:chExt cx="81433" cy="2933885"/>
          </a:xfrm>
        </p:grpSpPr>
        <p:cxnSp>
          <p:nvCxnSpPr>
            <p:cNvPr id="124" name="Straight Connector 123">
              <a:extLst>
                <a:ext uri="{FF2B5EF4-FFF2-40B4-BE49-F238E27FC236}">
                  <a16:creationId xmlns:a16="http://schemas.microsoft.com/office/drawing/2014/main" id="{D2ED8CD1-8709-0FAB-AFE8-7602C1DFABCE}"/>
                </a:ext>
              </a:extLst>
            </p:cNvPr>
            <p:cNvCxnSpPr>
              <a:cxnSpLocks/>
            </p:cNvCxnSpPr>
            <p:nvPr/>
          </p:nvCxnSpPr>
          <p:spPr bwMode="auto">
            <a:xfrm>
              <a:off x="1512428" y="2243015"/>
              <a:ext cx="81433" cy="0"/>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2A183EB8-358E-B85E-5815-4FEA0FB9805B}"/>
                </a:ext>
              </a:extLst>
            </p:cNvPr>
            <p:cNvCxnSpPr>
              <a:cxnSpLocks/>
            </p:cNvCxnSpPr>
            <p:nvPr/>
          </p:nvCxnSpPr>
          <p:spPr bwMode="auto">
            <a:xfrm>
              <a:off x="1512428" y="2829792"/>
              <a:ext cx="81433" cy="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6438F737-79BD-9AE6-9DE9-B8281A9E8002}"/>
                </a:ext>
              </a:extLst>
            </p:cNvPr>
            <p:cNvCxnSpPr>
              <a:cxnSpLocks/>
            </p:cNvCxnSpPr>
            <p:nvPr/>
          </p:nvCxnSpPr>
          <p:spPr bwMode="auto">
            <a:xfrm>
              <a:off x="1512428" y="3416569"/>
              <a:ext cx="81433" cy="0"/>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9ED537DA-CAD4-4900-CDA8-7165CE3B0926}"/>
                </a:ext>
              </a:extLst>
            </p:cNvPr>
            <p:cNvCxnSpPr>
              <a:cxnSpLocks/>
            </p:cNvCxnSpPr>
            <p:nvPr/>
          </p:nvCxnSpPr>
          <p:spPr bwMode="auto">
            <a:xfrm>
              <a:off x="1512428" y="4003346"/>
              <a:ext cx="81433" cy="0"/>
            </a:xfrm>
            <a:prstGeom prst="line">
              <a:avLst/>
            </a:prstGeom>
            <a:noFill/>
            <a:ln w="28575" cap="flat" cmpd="sng" algn="ctr">
              <a:solidFill>
                <a:schemeClr val="bg1"/>
              </a:solidFill>
              <a:prstDash val="solid"/>
              <a:round/>
              <a:headEnd type="none" w="med" len="med"/>
              <a:tailEnd type="none" w="med" len="med"/>
            </a:ln>
            <a:effectLst/>
          </p:spPr>
        </p:cxnSp>
        <p:cxnSp>
          <p:nvCxnSpPr>
            <p:cNvPr id="156" name="Straight Connector 155">
              <a:extLst>
                <a:ext uri="{FF2B5EF4-FFF2-40B4-BE49-F238E27FC236}">
                  <a16:creationId xmlns:a16="http://schemas.microsoft.com/office/drawing/2014/main" id="{5921F166-AE35-7988-186A-04EC12A31D78}"/>
                </a:ext>
              </a:extLst>
            </p:cNvPr>
            <p:cNvCxnSpPr>
              <a:cxnSpLocks/>
            </p:cNvCxnSpPr>
            <p:nvPr/>
          </p:nvCxnSpPr>
          <p:spPr bwMode="auto">
            <a:xfrm>
              <a:off x="1512428" y="4590122"/>
              <a:ext cx="81433" cy="0"/>
            </a:xfrm>
            <a:prstGeom prst="line">
              <a:avLst/>
            </a:prstGeom>
            <a:noFill/>
            <a:ln w="28575" cap="flat" cmpd="sng" algn="ctr">
              <a:solidFill>
                <a:schemeClr val="bg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A2F7AA96-FEAD-E35E-2416-D84A389919B1}"/>
                </a:ext>
              </a:extLst>
            </p:cNvPr>
            <p:cNvCxnSpPr>
              <a:cxnSpLocks/>
            </p:cNvCxnSpPr>
            <p:nvPr/>
          </p:nvCxnSpPr>
          <p:spPr bwMode="auto">
            <a:xfrm>
              <a:off x="1512428" y="5176900"/>
              <a:ext cx="81433" cy="0"/>
            </a:xfrm>
            <a:prstGeom prst="line">
              <a:avLst/>
            </a:prstGeom>
            <a:noFill/>
            <a:ln w="28575" cap="flat" cmpd="sng" algn="ctr">
              <a:solidFill>
                <a:schemeClr val="bg1"/>
              </a:solidFill>
              <a:prstDash val="solid"/>
              <a:round/>
              <a:headEnd type="none" w="med" len="med"/>
              <a:tailEnd type="none" w="med" len="med"/>
            </a:ln>
            <a:effectLst/>
          </p:spPr>
        </p:cxnSp>
      </p:grpSp>
      <p:grpSp>
        <p:nvGrpSpPr>
          <p:cNvPr id="183" name="Group 182">
            <a:extLst>
              <a:ext uri="{FF2B5EF4-FFF2-40B4-BE49-F238E27FC236}">
                <a16:creationId xmlns:a16="http://schemas.microsoft.com/office/drawing/2014/main" id="{8BB6C932-A3FC-4EEE-6C26-315C4B14DFEA}"/>
              </a:ext>
            </a:extLst>
          </p:cNvPr>
          <p:cNvGrpSpPr/>
          <p:nvPr/>
        </p:nvGrpSpPr>
        <p:grpSpPr>
          <a:xfrm rot="5400000">
            <a:off x="10197393" y="4702075"/>
            <a:ext cx="74888" cy="1637742"/>
            <a:chOff x="1512428" y="2243015"/>
            <a:chExt cx="81433" cy="2933885"/>
          </a:xfrm>
        </p:grpSpPr>
        <p:cxnSp>
          <p:nvCxnSpPr>
            <p:cNvPr id="184" name="Straight Connector 183">
              <a:extLst>
                <a:ext uri="{FF2B5EF4-FFF2-40B4-BE49-F238E27FC236}">
                  <a16:creationId xmlns:a16="http://schemas.microsoft.com/office/drawing/2014/main" id="{D1102FCD-3931-8DFC-FCD0-E541F0881D7B}"/>
                </a:ext>
              </a:extLst>
            </p:cNvPr>
            <p:cNvCxnSpPr>
              <a:cxnSpLocks/>
            </p:cNvCxnSpPr>
            <p:nvPr/>
          </p:nvCxnSpPr>
          <p:spPr bwMode="auto">
            <a:xfrm>
              <a:off x="1512428" y="2243015"/>
              <a:ext cx="81433" cy="0"/>
            </a:xfrm>
            <a:prstGeom prst="line">
              <a:avLst/>
            </a:prstGeom>
            <a:noFill/>
            <a:ln w="28575" cap="flat" cmpd="sng" algn="ctr">
              <a:solidFill>
                <a:schemeClr val="bg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07DD249D-0C6C-DA23-4ED6-D62939B421B4}"/>
                </a:ext>
              </a:extLst>
            </p:cNvPr>
            <p:cNvCxnSpPr>
              <a:cxnSpLocks/>
            </p:cNvCxnSpPr>
            <p:nvPr/>
          </p:nvCxnSpPr>
          <p:spPr bwMode="auto">
            <a:xfrm>
              <a:off x="1512428" y="2829792"/>
              <a:ext cx="81433" cy="0"/>
            </a:xfrm>
            <a:prstGeom prst="line">
              <a:avLst/>
            </a:prstGeom>
            <a:noFill/>
            <a:ln w="28575" cap="flat" cmpd="sng" algn="ctr">
              <a:solidFill>
                <a:schemeClr val="bg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DE5B79FD-1F83-9820-6B12-06765B063145}"/>
                </a:ext>
              </a:extLst>
            </p:cNvPr>
            <p:cNvCxnSpPr>
              <a:cxnSpLocks/>
            </p:cNvCxnSpPr>
            <p:nvPr/>
          </p:nvCxnSpPr>
          <p:spPr bwMode="auto">
            <a:xfrm>
              <a:off x="1512428" y="3416569"/>
              <a:ext cx="81433" cy="0"/>
            </a:xfrm>
            <a:prstGeom prst="line">
              <a:avLst/>
            </a:prstGeom>
            <a:noFill/>
            <a:ln w="28575" cap="flat" cmpd="sng" algn="ctr">
              <a:solidFill>
                <a:schemeClr val="bg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C2B6A123-36EE-1D9B-FB84-12F3D86B69B5}"/>
                </a:ext>
              </a:extLst>
            </p:cNvPr>
            <p:cNvCxnSpPr>
              <a:cxnSpLocks/>
            </p:cNvCxnSpPr>
            <p:nvPr/>
          </p:nvCxnSpPr>
          <p:spPr bwMode="auto">
            <a:xfrm>
              <a:off x="1512428" y="4003346"/>
              <a:ext cx="81433" cy="0"/>
            </a:xfrm>
            <a:prstGeom prst="line">
              <a:avLst/>
            </a:prstGeom>
            <a:noFill/>
            <a:ln w="28575" cap="flat" cmpd="sng" algn="ctr">
              <a:solidFill>
                <a:schemeClr val="bg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1F9EB3B2-DE63-0842-DCCC-9DA77B43DE36}"/>
                </a:ext>
              </a:extLst>
            </p:cNvPr>
            <p:cNvCxnSpPr>
              <a:cxnSpLocks/>
            </p:cNvCxnSpPr>
            <p:nvPr/>
          </p:nvCxnSpPr>
          <p:spPr bwMode="auto">
            <a:xfrm>
              <a:off x="1512428" y="4590122"/>
              <a:ext cx="81433" cy="0"/>
            </a:xfrm>
            <a:prstGeom prst="line">
              <a:avLst/>
            </a:prstGeom>
            <a:noFill/>
            <a:ln w="28575" cap="flat" cmpd="sng" algn="ctr">
              <a:solidFill>
                <a:schemeClr val="bg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9F0143C9-1E70-F093-9788-A1E6F9FA69DD}"/>
                </a:ext>
              </a:extLst>
            </p:cNvPr>
            <p:cNvCxnSpPr>
              <a:cxnSpLocks/>
            </p:cNvCxnSpPr>
            <p:nvPr/>
          </p:nvCxnSpPr>
          <p:spPr bwMode="auto">
            <a:xfrm>
              <a:off x="1512428" y="5176900"/>
              <a:ext cx="81433" cy="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14547568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0CF207C-5C8D-4B2A-9B66-A30F2AA262EA}"/>
              </a:ext>
            </a:extLst>
          </p:cNvPr>
          <p:cNvSpPr>
            <a:spLocks noGrp="1"/>
          </p:cNvSpPr>
          <p:nvPr>
            <p:ph type="title"/>
          </p:nvPr>
        </p:nvSpPr>
        <p:spPr/>
        <p:txBody>
          <a:bodyPr/>
          <a:lstStyle/>
          <a:p>
            <a:r>
              <a:rPr lang="en-US" dirty="0"/>
              <a:t>SURPASS ET: </a:t>
            </a:r>
            <a:r>
              <a:rPr lang="en-US" sz="3600" dirty="0"/>
              <a:t>Ropeginterferon Alfa 2-b vs Anagrelide</a:t>
            </a:r>
            <a:r>
              <a:rPr lang="en-US" dirty="0"/>
              <a:t> </a:t>
            </a:r>
            <a:r>
              <a:rPr lang="en-US" sz="3600" dirty="0"/>
              <a:t>for </a:t>
            </a:r>
            <a:br>
              <a:rPr lang="en-US" sz="3600" dirty="0"/>
            </a:br>
            <a:r>
              <a:rPr lang="en-US" dirty="0"/>
              <a:t>Patients With ET and Previous Hydroxyurea</a:t>
            </a:r>
          </a:p>
        </p:txBody>
      </p:sp>
      <p:sp>
        <p:nvSpPr>
          <p:cNvPr id="5" name="Content Placeholder 4">
            <a:extLst>
              <a:ext uri="{FF2B5EF4-FFF2-40B4-BE49-F238E27FC236}">
                <a16:creationId xmlns:a16="http://schemas.microsoft.com/office/drawing/2014/main" id="{4460CDC1-0DBF-493C-B085-313487B050F2}"/>
              </a:ext>
            </a:extLst>
          </p:cNvPr>
          <p:cNvSpPr>
            <a:spLocks noGrp="1"/>
          </p:cNvSpPr>
          <p:nvPr>
            <p:ph idx="1"/>
          </p:nvPr>
        </p:nvSpPr>
        <p:spPr/>
        <p:txBody>
          <a:bodyPr/>
          <a:lstStyle/>
          <a:p>
            <a:r>
              <a:rPr lang="en-US" sz="2400" dirty="0"/>
              <a:t>International, open-label, randomized phase III trial</a:t>
            </a:r>
          </a:p>
          <a:p>
            <a:endParaRPr lang="en-US" sz="2400" dirty="0"/>
          </a:p>
        </p:txBody>
      </p:sp>
      <p:sp>
        <p:nvSpPr>
          <p:cNvPr id="7" name="Text Box 45">
            <a:extLst>
              <a:ext uri="{FF2B5EF4-FFF2-40B4-BE49-F238E27FC236}">
                <a16:creationId xmlns:a16="http://schemas.microsoft.com/office/drawing/2014/main" id="{90C0889D-57B2-42E8-A065-9C325A0F562A}"/>
              </a:ext>
            </a:extLst>
          </p:cNvPr>
          <p:cNvSpPr txBox="1">
            <a:spLocks noChangeArrowheads="1"/>
          </p:cNvSpPr>
          <p:nvPr/>
        </p:nvSpPr>
        <p:spPr bwMode="auto">
          <a:xfrm>
            <a:off x="1480458" y="2658043"/>
            <a:ext cx="3292830"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with high-risk ET</a:t>
            </a: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resistant or intolerant to HU; </a:t>
            </a:r>
            <a:b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 prior interferon; </a:t>
            </a:r>
            <a:b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
            </a:r>
            <a:r>
              <a:rPr kumimoji="0" lang="en-US" sz="1800" b="0" i="0" u="none" strike="noStrike" kern="1200" cap="none" spc="0" normalizeH="0" baseline="0" noProof="0" dirty="0">
                <a:ln>
                  <a:noFill/>
                </a:ln>
                <a:solidFill>
                  <a:srgbClr val="000000"/>
                </a:solidFill>
                <a:effectLst/>
                <a:uLnTx/>
                <a:uFillTx/>
                <a:latin typeface="Calibri"/>
                <a:ea typeface="Calibri"/>
                <a:cs typeface="Calibri"/>
                <a:sym typeface="Calibri"/>
              </a:rPr>
              <a:t>latelet count &gt;450 x 10</a:t>
            </a:r>
            <a:r>
              <a:rPr kumimoji="0" lang="en-US" sz="1800" b="0" i="0" u="none" strike="noStrike" kern="1200" cap="none" spc="0" normalizeH="0" baseline="30000" noProof="0" dirty="0">
                <a:ln>
                  <a:noFill/>
                </a:ln>
                <a:solidFill>
                  <a:srgbClr val="000000"/>
                </a:solidFill>
                <a:effectLst/>
                <a:uLnTx/>
                <a:uFillTx/>
                <a:latin typeface="Calibri"/>
                <a:ea typeface="Calibri"/>
                <a:cs typeface="Calibri"/>
                <a:sym typeface="Calibri"/>
              </a:rPr>
              <a:t>9</a:t>
            </a:r>
            <a:r>
              <a:rPr kumimoji="0" lang="en-US" sz="1800" b="0" i="0" u="none" strike="noStrike" kern="1200" cap="none" spc="0" normalizeH="0" baseline="0" noProof="0" dirty="0">
                <a:ln>
                  <a:noFill/>
                </a:ln>
                <a:solidFill>
                  <a:srgbClr val="000000"/>
                </a:solidFill>
                <a:effectLst/>
                <a:uLnTx/>
                <a:uFillTx/>
                <a:latin typeface="Calibri"/>
                <a:ea typeface="Calibri"/>
                <a:cs typeface="Calibri"/>
                <a:sym typeface="Calibri"/>
              </a:rPr>
              <a:t>/L  </a:t>
            </a:r>
            <a:br>
              <a:rPr kumimoji="0" lang="en-US" sz="1800" b="0" i="0" u="none" strike="noStrike" kern="1200" cap="none" spc="0" normalizeH="0" baseline="0" noProof="0" dirty="0">
                <a:ln>
                  <a:noFill/>
                </a:ln>
                <a:solidFill>
                  <a:srgbClr val="000000"/>
                </a:solidFill>
                <a:effectLst/>
                <a:uLnTx/>
                <a:uFillTx/>
                <a:latin typeface="Calibri"/>
                <a:ea typeface="Calibri"/>
                <a:cs typeface="Calibri"/>
                <a:sym typeface="Calibri"/>
              </a:rPr>
            </a:b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(planned N = 160)</a:t>
            </a:r>
            <a:endParaRPr kumimoji="0" lang="en-US"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Rectangle 49">
            <a:extLst>
              <a:ext uri="{FF2B5EF4-FFF2-40B4-BE49-F238E27FC236}">
                <a16:creationId xmlns:a16="http://schemas.microsoft.com/office/drawing/2014/main" id="{A25B11C0-D5F7-4314-BF69-932352DE444B}"/>
              </a:ext>
            </a:extLst>
          </p:cNvPr>
          <p:cNvSpPr>
            <a:spLocks noChangeArrowheads="1"/>
          </p:cNvSpPr>
          <p:nvPr/>
        </p:nvSpPr>
        <p:spPr bwMode="auto">
          <a:xfrm>
            <a:off x="5601961" y="2590385"/>
            <a:ext cx="3790950" cy="703262"/>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Ropeginterferon alfa-2b</a:t>
            </a:r>
            <a:b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250-500 µg SC Q2W</a:t>
            </a:r>
          </a:p>
        </p:txBody>
      </p:sp>
      <p:sp>
        <p:nvSpPr>
          <p:cNvPr id="11" name="Rectangle 50">
            <a:extLst>
              <a:ext uri="{FF2B5EF4-FFF2-40B4-BE49-F238E27FC236}">
                <a16:creationId xmlns:a16="http://schemas.microsoft.com/office/drawing/2014/main" id="{8A8D6A31-93EB-4C3F-A942-56A75E97A9E7}"/>
              </a:ext>
            </a:extLst>
          </p:cNvPr>
          <p:cNvSpPr>
            <a:spLocks noChangeArrowheads="1"/>
          </p:cNvSpPr>
          <p:nvPr/>
        </p:nvSpPr>
        <p:spPr bwMode="auto">
          <a:xfrm>
            <a:off x="5601961" y="3534948"/>
            <a:ext cx="3790950" cy="83404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Anagrelide</a:t>
            </a:r>
            <a:br>
              <a:rPr kumimoji="0" lang="en-US" altLang="en-US"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br>
            <a:r>
              <a:rPr kumimoji="0" lang="en-US" altLang="en-US" sz="20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PO QD</a:t>
            </a:r>
            <a:endParaRPr kumimoji="0" lang="en-US" altLang="en-US" sz="2000" b="0" i="0" u="none" strike="noStrike" kern="1200" cap="none" spc="0" normalizeH="0" baseline="3000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4" name="Line 53">
            <a:extLst>
              <a:ext uri="{FF2B5EF4-FFF2-40B4-BE49-F238E27FC236}">
                <a16:creationId xmlns:a16="http://schemas.microsoft.com/office/drawing/2014/main" id="{8E8FC73B-1BF5-4E7B-AB57-7048DD35FA49}"/>
              </a:ext>
            </a:extLst>
          </p:cNvPr>
          <p:cNvSpPr>
            <a:spLocks noChangeShapeType="1"/>
          </p:cNvSpPr>
          <p:nvPr/>
        </p:nvSpPr>
        <p:spPr bwMode="auto">
          <a:xfrm>
            <a:off x="4865361" y="3542886"/>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 name="Line 54">
            <a:extLst>
              <a:ext uri="{FF2B5EF4-FFF2-40B4-BE49-F238E27FC236}">
                <a16:creationId xmlns:a16="http://schemas.microsoft.com/office/drawing/2014/main" id="{27436C72-A4AF-4AD2-BFDE-437963090BDD}"/>
              </a:ext>
            </a:extLst>
          </p:cNvPr>
          <p:cNvSpPr>
            <a:spLocks noChangeShapeType="1"/>
          </p:cNvSpPr>
          <p:nvPr/>
        </p:nvSpPr>
        <p:spPr bwMode="auto">
          <a:xfrm flipV="1">
            <a:off x="4865361" y="2942810"/>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 name="Text Box 15">
            <a:extLst>
              <a:ext uri="{FF2B5EF4-FFF2-40B4-BE49-F238E27FC236}">
                <a16:creationId xmlns:a16="http://schemas.microsoft.com/office/drawing/2014/main" id="{609B3674-545E-43BF-B476-6728B4C5537F}"/>
              </a:ext>
            </a:extLst>
          </p:cNvPr>
          <p:cNvSpPr txBox="1">
            <a:spLocks noChangeArrowheads="1"/>
          </p:cNvSpPr>
          <p:nvPr/>
        </p:nvSpPr>
        <p:spPr bwMode="auto">
          <a:xfrm>
            <a:off x="412751" y="6388916"/>
            <a:ext cx="8179158"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377" rtl="0" eaLnBrk="1" fontAlgn="base" latinLnBrk="0" hangingPunct="1">
              <a:lnSpc>
                <a:spcPct val="100000"/>
              </a:lnSpc>
              <a:spcBef>
                <a:spcPct val="0"/>
              </a:spcBef>
              <a:spcAft>
                <a:spcPct val="0"/>
              </a:spcAft>
              <a:buClrTx/>
              <a:buSzTx/>
              <a:buFontTx/>
              <a:buNone/>
              <a:tabLst/>
              <a:defRPr/>
            </a:pPr>
            <a:r>
              <a:rPr kumimoji="0" lang="pt-BR" altLang="en-US" sz="1200" b="0" i="0" u="none" strike="noStrike" kern="1200" cap="none" spc="-11"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NCT04285086. </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sp>
        <p:nvSpPr>
          <p:cNvPr id="20" name="Content Placeholder 4">
            <a:extLst>
              <a:ext uri="{FF2B5EF4-FFF2-40B4-BE49-F238E27FC236}">
                <a16:creationId xmlns:a16="http://schemas.microsoft.com/office/drawing/2014/main" id="{69779027-8834-4948-A076-CC988AE8299E}"/>
              </a:ext>
            </a:extLst>
          </p:cNvPr>
          <p:cNvSpPr txBox="1">
            <a:spLocks/>
          </p:cNvSpPr>
          <p:nvPr/>
        </p:nvSpPr>
        <p:spPr bwMode="auto">
          <a:xfrm>
            <a:off x="604675" y="4955711"/>
            <a:ext cx="10877529" cy="1379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1"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endpoints: </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peripheral blood count remission (platelets ≤400 x 10</a:t>
            </a:r>
            <a:r>
              <a:rPr kumimoji="0" lang="en-US" sz="24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rPr>
              <a:t>9</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/L and WBC &lt;9.5 x 10</a:t>
            </a:r>
            <a:r>
              <a:rPr kumimoji="0" lang="en-US" sz="2400" b="0" i="0" u="none" strike="noStrike" kern="0" cap="none" spc="0" normalizeH="0" baseline="30000" noProof="0" dirty="0">
                <a:ln>
                  <a:noFill/>
                </a:ln>
                <a:solidFill>
                  <a:srgbClr val="000000"/>
                </a:solidFill>
                <a:effectLst/>
                <a:uLnTx/>
                <a:uFillTx/>
                <a:latin typeface="Calibri" panose="020F0502020204030204" pitchFamily="34" charset="0"/>
                <a:ea typeface="+mn-ea"/>
                <a:cs typeface="+mn-cs"/>
              </a:rPr>
              <a:t>9</a:t>
            </a: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/L), improvement/nonprogression in symptoms/splenomegaly, hemorrhagic/thrombotic events</a:t>
            </a:r>
          </a:p>
        </p:txBody>
      </p:sp>
      <p:cxnSp>
        <p:nvCxnSpPr>
          <p:cNvPr id="3" name="Straight Arrow Connector 2">
            <a:extLst>
              <a:ext uri="{FF2B5EF4-FFF2-40B4-BE49-F238E27FC236}">
                <a16:creationId xmlns:a16="http://schemas.microsoft.com/office/drawing/2014/main" id="{90B96F11-E49B-47A1-B269-4210ECF1AE41}"/>
              </a:ext>
            </a:extLst>
          </p:cNvPr>
          <p:cNvCxnSpPr/>
          <p:nvPr/>
        </p:nvCxnSpPr>
        <p:spPr bwMode="auto">
          <a:xfrm>
            <a:off x="9392911" y="2356338"/>
            <a:ext cx="0" cy="234047"/>
          </a:xfrm>
          <a:prstGeom prst="straightConnector1">
            <a:avLst/>
          </a:prstGeom>
          <a:noFill/>
          <a:ln w="28575" cap="flat" cmpd="sng" algn="ctr">
            <a:solidFill>
              <a:schemeClr val="bg1"/>
            </a:solidFill>
            <a:prstDash val="solid"/>
            <a:round/>
            <a:headEnd type="none" w="med" len="med"/>
            <a:tailEnd type="triangle"/>
          </a:ln>
          <a:effectLst/>
        </p:spPr>
      </p:cxnSp>
      <p:sp>
        <p:nvSpPr>
          <p:cNvPr id="21" name="Text Box 45">
            <a:extLst>
              <a:ext uri="{FF2B5EF4-FFF2-40B4-BE49-F238E27FC236}">
                <a16:creationId xmlns:a16="http://schemas.microsoft.com/office/drawing/2014/main" id="{CA296900-674A-4ACE-B62B-F23335E22E99}"/>
              </a:ext>
            </a:extLst>
          </p:cNvPr>
          <p:cNvSpPr txBox="1">
            <a:spLocks noChangeArrowheads="1"/>
          </p:cNvSpPr>
          <p:nvPr/>
        </p:nvSpPr>
        <p:spPr bwMode="auto">
          <a:xfrm>
            <a:off x="7746496" y="2057813"/>
            <a:ext cx="32928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en-US" altLang="en-US" sz="14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Wk 52</a:t>
            </a:r>
          </a:p>
        </p:txBody>
      </p:sp>
    </p:spTree>
    <p:extLst>
      <p:ext uri="{BB962C8B-B14F-4D97-AF65-F5344CB8AC3E}">
        <p14:creationId xmlns:p14="http://schemas.microsoft.com/office/powerpoint/2010/main" val="1331110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a:t>
            </a:r>
            <a:br>
              <a:rPr lang="en-US" altLang="en-US" sz="4000" dirty="0"/>
            </a:br>
            <a:r>
              <a:rPr lang="en-US" altLang="en-US" sz="4000" dirty="0"/>
              <a:t>CCO Coverage of MPNs </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marL="0" indent="0">
              <a:buClr>
                <a:srgbClr val="CDCDCF">
                  <a:lumMod val="20000"/>
                  <a:lumOff val="80000"/>
                </a:srgbClr>
              </a:buClr>
              <a:buNone/>
              <a:defRPr/>
            </a:pPr>
            <a:r>
              <a:rPr lang="en-US" sz="2400" dirty="0">
                <a:solidFill>
                  <a:schemeClr val="hlink"/>
                </a:solidFill>
              </a:rPr>
              <a:t>Expert commentary </a:t>
            </a:r>
            <a:r>
              <a:rPr lang="en-US" sz="2400" b="0" dirty="0"/>
              <a:t>discussing key aspects of contemporary management of MPNs </a:t>
            </a:r>
          </a:p>
          <a:p>
            <a:pPr marL="0" indent="0">
              <a:buClr>
                <a:srgbClr val="CDCDCF">
                  <a:lumMod val="20000"/>
                  <a:lumOff val="80000"/>
                </a:srgbClr>
              </a:buClr>
              <a:buNone/>
              <a:defRPr/>
            </a:pPr>
            <a:r>
              <a:rPr kumimoji="0" lang="en-US" sz="2400" b="1" i="0" u="none" strike="noStrike" kern="1200" cap="none" spc="0" normalizeH="0" baseline="0" noProof="0" dirty="0">
                <a:ln>
                  <a:noFill/>
                </a:ln>
                <a:solidFill>
                  <a:srgbClr val="E1471D"/>
                </a:solidFill>
                <a:effectLst/>
                <a:uLnTx/>
                <a:uFillTx/>
              </a:rPr>
              <a:t>Interactive Decision Support Tool for MF</a:t>
            </a:r>
            <a:r>
              <a:rPr kumimoji="0" lang="en-US" sz="2400" b="1" i="0" u="none" strike="noStrike" kern="1200" cap="none" spc="0" normalizeH="0" baseline="0" noProof="0" dirty="0">
                <a:ln>
                  <a:noFill/>
                </a:ln>
                <a:effectLst/>
                <a:uLnTx/>
                <a:uFillTx/>
              </a:rPr>
              <a:t>:</a:t>
            </a:r>
            <a:r>
              <a:rPr kumimoji="0" lang="en-US" sz="2400" b="0" i="0" u="none" strike="noStrike" kern="1200" cap="none" spc="0" normalizeH="0" baseline="0" noProof="0" dirty="0">
                <a:ln>
                  <a:noFill/>
                </a:ln>
                <a:effectLst/>
                <a:uLnTx/>
                <a:uFillTx/>
              </a:rPr>
              <a:t> enter your own case scenarios to get management recommendations from experts</a:t>
            </a:r>
          </a:p>
        </p:txBody>
      </p:sp>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clinicaloptions.com/oncology</a:t>
            </a:r>
            <a:endParaRPr lang="en-US" dirty="0">
              <a:solidFill>
                <a:srgbClr val="E1471D"/>
              </a:solidFill>
            </a:endParaRPr>
          </a:p>
          <a:p>
            <a:r>
              <a:rPr lang="en-US" u="sng" dirty="0">
                <a:hlinkClick r:id="rId4"/>
              </a:rPr>
              <a:t>clinicaloptions.com/MFtool</a:t>
            </a:r>
            <a:endParaRPr lang="en-US" u="sng" dirty="0"/>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Tree>
  </p:cSld>
  <p:clrMapOvr>
    <a:masterClrMapping/>
  </p:clrMapOvr>
</p:sld>
</file>

<file path=ppt/theme/theme1.xml><?xml version="1.0" encoding="utf-8"?>
<a:theme xmlns:a="http://schemas.openxmlformats.org/drawingml/2006/main" name="3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Document_x0020_Category xmlns="0eaf0aee-1ba3-476e-9979-9c9d57365731">Module</Document_x0020_Category>
    <_dlc_DocId xmlns="d54cbe69-32bd-412a-b004-9152f949605e">56M7VY3CDVN5-630778408-3</_dlc_DocId>
    <_dlc_DocIdUrl xmlns="d54cbe69-32bd-412a-b004-9152f949605e">
      <Url>https://intranet.clinicaloptions.com/mews/oncology/ONC_2022_MPN_TM_(PRP5451)/CME_CE_CPE-certified__Online_Module/_layouts/15/DocIdRedir.aspx?ID=56M7VY3CDVN5-630778408-3</Url>
      <Description>56M7VY3CDVN5-630778408-3</Description>
    </_dlc_DocIdUrl>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3FF4BA3560F60B4BB6A403E088877440" ma:contentTypeVersion="1" ma:contentTypeDescription="Create a new document." ma:contentTypeScope="" ma:versionID="7e1c4f39804c757151b43460a1016fd2">
  <xsd:schema xmlns:xsd="http://www.w3.org/2001/XMLSchema" xmlns:xs="http://www.w3.org/2001/XMLSchema" xmlns:p="http://schemas.microsoft.com/office/2006/metadata/properties" xmlns:ns2="d54cbe69-32bd-412a-b004-9152f949605e" xmlns:ns3="0eaf0aee-1ba3-476e-9979-9c9d57365731" targetNamespace="http://schemas.microsoft.com/office/2006/metadata/properties" ma:root="true" ma:fieldsID="c0fe7ca1094d2d914b872e482c425f04" ns2:_="" ns3:_="">
    <xsd:import namespace="d54cbe69-32bd-412a-b004-9152f949605e"/>
    <xsd:import namespace="0eaf0aee-1ba3-476e-9979-9c9d57365731"/>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0eaf0aee-1ba3-476e-9979-9c9d57365731"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Module"/>
          <xsd:enumeration value="Online Figures/Tables"/>
          <xsd:enumeration value="Permissions"/>
          <xsd:enumeration value="Outcomes - Questions"/>
          <xsd:enumeration value="Slides-Downloadabl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7821BCBB-0726-4639-9AD5-B1B100D9C727}">
  <ds:schemaRefs>
    <ds:schemaRef ds:uri="http://schemas.microsoft.com/sharepoint/v3/contenttype/forms"/>
  </ds:schemaRefs>
</ds:datastoreItem>
</file>

<file path=customXml/itemProps2.xml><?xml version="1.0" encoding="utf-8"?>
<ds:datastoreItem xmlns:ds="http://schemas.openxmlformats.org/officeDocument/2006/customXml" ds:itemID="{E493AE93-4877-4949-B860-5BAD43830690}">
  <ds:schemaRefs>
    <ds:schemaRef ds:uri="http://schemas.openxmlformats.org/package/2006/metadata/core-properties"/>
    <ds:schemaRef ds:uri="http://purl.org/dc/dcmitype/"/>
    <ds:schemaRef ds:uri="0eaf0aee-1ba3-476e-9979-9c9d57365731"/>
    <ds:schemaRef ds:uri="http://purl.org/dc/elements/1.1/"/>
    <ds:schemaRef ds:uri="http://schemas.microsoft.com/office/2006/metadata/properties"/>
    <ds:schemaRef ds:uri="http://schemas.microsoft.com/office/2006/documentManagement/types"/>
    <ds:schemaRef ds:uri="http://schemas.microsoft.com/office/infopath/2007/PartnerControls"/>
    <ds:schemaRef ds:uri="http://purl.org/dc/terms/"/>
    <ds:schemaRef ds:uri="d54cbe69-32bd-412a-b004-9152f949605e"/>
    <ds:schemaRef ds:uri="http://www.w3.org/XML/1998/namespace"/>
  </ds:schemaRefs>
</ds:datastoreItem>
</file>

<file path=customXml/itemProps3.xml><?xml version="1.0" encoding="utf-8"?>
<ds:datastoreItem xmlns:ds="http://schemas.openxmlformats.org/officeDocument/2006/customXml" ds:itemID="{73D6B7BA-7D24-49A6-9D73-7C28FBD9522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0eaf0aee-1ba3-476e-9979-9c9d5736573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51816E75-1B4F-4799-8FA4-E08BC2731CD6}">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18265</TotalTime>
  <Words>9453</Words>
  <Application>Microsoft Office PowerPoint</Application>
  <PresentationFormat>Widescreen</PresentationFormat>
  <Paragraphs>1972</Paragraphs>
  <Slides>56</Slides>
  <Notes>54</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56</vt:i4>
      </vt:variant>
    </vt:vector>
  </HeadingPairs>
  <TitlesOfParts>
    <vt:vector size="67" baseType="lpstr">
      <vt:lpstr> calibri</vt:lpstr>
      <vt:lpstr>Arial</vt:lpstr>
      <vt:lpstr>Arial Narrow</vt:lpstr>
      <vt:lpstr>Calibri</vt:lpstr>
      <vt:lpstr>Calibri (body)</vt:lpstr>
      <vt:lpstr>Century Gothic</vt:lpstr>
      <vt:lpstr>Source Sans Pro</vt:lpstr>
      <vt:lpstr>Times</vt:lpstr>
      <vt:lpstr>Times New Roman</vt:lpstr>
      <vt:lpstr>Wingdings</vt:lpstr>
      <vt:lpstr>3_2022_CCO_Template</vt:lpstr>
      <vt:lpstr>Integrating Current Evidence and  Individualized Treatment Regimens  Into Clinical Practice for Patients With MPNs</vt:lpstr>
      <vt:lpstr>About These Slides</vt:lpstr>
      <vt:lpstr>Faculty</vt:lpstr>
      <vt:lpstr>Activation of JAK/STAT Signaling  Plays a Central Role in MPN Pathogenesis</vt:lpstr>
      <vt:lpstr>Phenotypic Driver Mutations in MPNs</vt:lpstr>
      <vt:lpstr>Primary Myelofibrosis: Overt Fibrotic Stage</vt:lpstr>
      <vt:lpstr>Myelofibrosis: Disease Course and Complications</vt:lpstr>
      <vt:lpstr>Clinicohematologic-Based Prognostic Models of MF</vt:lpstr>
      <vt:lpstr>Impact of Driver and High Molecular Risk  Mutations in Primary Myelofibrosis</vt:lpstr>
      <vt:lpstr>MIPSS70-Plus Risk Score</vt:lpstr>
      <vt:lpstr>MYSEC-PM Risk Score for Post-ET MF and Post-PV MF</vt:lpstr>
      <vt:lpstr>Guidelines for Treating MF  Based on Risk and Symptoms/Signs</vt:lpstr>
      <vt:lpstr>Needs-Oriented Therapy for MF</vt:lpstr>
      <vt:lpstr>COMFORT-I and COMFORT-II: Ruxolitinib for  Patients With Intermediate-2–Risk/High-Risk MF</vt:lpstr>
      <vt:lpstr>COMFORT-I and COMFORT-II Pooled Analyses: Long-term Survival With Ruxolitinib for MF</vt:lpstr>
      <vt:lpstr>COMFORT-I: OS by Degree of  Spleen Length Reduction With Ruxolitinib</vt:lpstr>
      <vt:lpstr>COMFORT-I: Dose-Dependent Benefit of Ruxolitinib</vt:lpstr>
      <vt:lpstr>COMFORT-I: Impact of Ruxolitinib on  Anemia and Thrombocytopenia</vt:lpstr>
      <vt:lpstr>REALISE: Alternative Ruxolitinib  Dosing in Patients With MF and Anemia</vt:lpstr>
      <vt:lpstr>Prognosis After Ruxolitinib Discontinuation</vt:lpstr>
      <vt:lpstr>RR6: 3 Factors Predict Survival Benefit  With Ruxolitinib in Patients With MF </vt:lpstr>
      <vt:lpstr>JAKARTA and JAKARTA-2: Fedratinib for MF</vt:lpstr>
      <vt:lpstr>JAKARTA: Safety</vt:lpstr>
      <vt:lpstr>PERSIST-2: Pacritinib vs Best Available Therapy for Patients With MF and Platelets ≤100 x 109/L </vt:lpstr>
      <vt:lpstr>PERSIST-2: Spleen/Symptom Response</vt:lpstr>
      <vt:lpstr>PERSIST-2: Safety</vt:lpstr>
      <vt:lpstr>Pacritinib Is a Potent ACVR1 Inhibitor</vt:lpstr>
      <vt:lpstr>Patients Treated With Pacritinib  Achieved Transfusion Independence</vt:lpstr>
      <vt:lpstr>Online Interactive Treatment Decision  Support Tool for MF</vt:lpstr>
      <vt:lpstr>Anemia in Myelofibrosis</vt:lpstr>
      <vt:lpstr>INDEPENDENCE: Luspatercept in Patients  With MF and Anemia Receiving JAK Inhibitor Therapy</vt:lpstr>
      <vt:lpstr>Momelotinib Inhibits JAK1, JAK2, and ACVR1 to  Address MF Symptoms, Spleen, and Anemia</vt:lpstr>
      <vt:lpstr>MOMENTUM: Momelotinib for Patients With  MF, Anemia, and Previous JAK Inhibitor Therapy</vt:lpstr>
      <vt:lpstr>MOMENTUM: Momelotinib Showed  Strong Activity Across Key Endpoints</vt:lpstr>
      <vt:lpstr>Additional Agents and Combinations in Phase III Trials</vt:lpstr>
      <vt:lpstr>Contemporary Management of  Polycythemia Vera</vt:lpstr>
      <vt:lpstr>PV Diagnostic Criteria</vt:lpstr>
      <vt:lpstr>Treatment of PV: Conventional Risk Model</vt:lpstr>
      <vt:lpstr>CYTO-PV: Death From Cardiovascular or  Thrombotic Events by Hematocrit Target</vt:lpstr>
      <vt:lpstr>PROUD/CONTINUATION-PV: Ropeginterferon Alfa-2b vs HU for Polycythemia Vera</vt:lpstr>
      <vt:lpstr>PROUD/CONTINUATION-PV: Final Efficacy Analysis</vt:lpstr>
      <vt:lpstr>Ropeginterferon Alfa-2b vs Phlebotomy for  Low-Risk Patients With PV</vt:lpstr>
      <vt:lpstr>ELN Criteria: Hydroxyurea Resistance and Intolerance</vt:lpstr>
      <vt:lpstr>RESPONSE Trials: Ruxolitinib for PV  Resistant or Intolerant to Hydroxyurea</vt:lpstr>
      <vt:lpstr>REVIVE: Rusfertide for Phlebotomy-Dependent PV</vt:lpstr>
      <vt:lpstr>Contemporary Management of  Essential Thrombocythemia</vt:lpstr>
      <vt:lpstr>WHO Criteria Summary for ET and  Prefibrotic/Early Primary MF</vt:lpstr>
      <vt:lpstr>Patients With CALR-Mutated ET  Have Lower Rate of Thrombosis</vt:lpstr>
      <vt:lpstr>Traditional Thrombosis Risk Stratification for ET</vt:lpstr>
      <vt:lpstr>Revised IPSET-Thrombosis Prognostic Score </vt:lpstr>
      <vt:lpstr>Hydroxyurea + Aspirin vs Aspirin Alone in Patients  With ET Aged 40-59 Yr Without High-Risk Factors</vt:lpstr>
      <vt:lpstr>Current ET Therapies Have  Minimal Impact on Symptom Burden</vt:lpstr>
      <vt:lpstr>Ruxolitinib for Patients With  Hydroxyurea-Resistant/Intolerant ET </vt:lpstr>
      <vt:lpstr>Ruxolitinib for Patients With  Hydroxyurea-Resistant/Intolerant ET </vt:lpstr>
      <vt:lpstr>SURPASS ET: Ropeginterferon Alfa 2-b vs Anagrelide for  Patients With ET and Previous Hydroxyurea</vt:lpstr>
      <vt:lpstr>Go Online for More  CCO Coverage of MPNs </vt:lpstr>
    </vt:vector>
  </TitlesOfParts>
  <Company>M. D. Anderson Cancer Center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Integrating Current Evidence and Individualized Treatment Regimens into Clinical Practice for Patients with MPNs</dc:title>
  <dc:creator>Bose,Prithviraj</dc:creator>
  <cp:lastModifiedBy>vkatkade@cealliance.com</cp:lastModifiedBy>
  <cp:revision>18</cp:revision>
  <dcterms:created xsi:type="dcterms:W3CDTF">2023-03-27T15:13:25Z</dcterms:created>
  <dcterms:modified xsi:type="dcterms:W3CDTF">2023-08-02T10:14:55Z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0x0101003FF4BA3560F60B4BB6A403E088877440</vt:lpwstr>
  </property>
  <property fmtid="{D5CDD505-2E9C-101B-9397-08002B2CF9AE}" pid="3" name="_dlc_DocIdItemGuid">
    <vt:lpwstr>2a46674d-0a0f-40e7-ae71-609151c5595c</vt:lpwstr>
  </property>
</Properties>
</file>