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32" r:id="rId9"/>
    <p:sldId id="2141411998" r:id="rId10"/>
    <p:sldId id="548" r:id="rId11"/>
    <p:sldId id="551" r:id="rId12"/>
    <p:sldId id="550" r:id="rId13"/>
    <p:sldId id="549" r:id="rId14"/>
    <p:sldId id="2141411999"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Vanessa Carter" initials="VC" lastIdx="9"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1" clrIdx="17">
    <p:extLst>
      <p:ext uri="{19B8F6BF-5375-455C-9EA6-DF929625EA0E}">
        <p15:presenceInfo xmlns:p15="http://schemas.microsoft.com/office/powerpoint/2012/main" userId="mbecker@clinicaloptions.com"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clinicaloptions\randrie" initials="c" lastIdx="5" clrIdx="19">
    <p:extLst>
      <p:ext uri="{19B8F6BF-5375-455C-9EA6-DF929625EA0E}">
        <p15:presenceInfo xmlns:p15="http://schemas.microsoft.com/office/powerpoint/2012/main" userId="clinicaloptions\randrie" providerId="None"/>
      </p:ext>
    </p:extLst>
  </p:cmAuthor>
  <p:cmAuthor id="21" name="Dussadee Royal" initials="DR" lastIdx="2" clrIdx="20">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F84BC3-85B0-464E-8FD3-E0AC487B790C}" v="372" dt="2023-09-19T19:42:27.65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1" d="2"/>
          <a:sy n="1" d="2"/>
        </p:scale>
        <p:origin x="4944" y="1205"/>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6158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CT, chemotherapy; Dato-DXd, datopotamab deruxtecan; mAb, monoclonal antibody; NSCLC, non-small-cell lung cancer; ORR, objective response rate;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1006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AGA, </a:t>
            </a:r>
            <a:r>
              <a:rPr kumimoji="0" lang="en-GB"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actionable genomic alterations; </a:t>
            </a:r>
            <a:r>
              <a:rPr lang="en-US" i="1" dirty="0"/>
              <a:t>AUC, area under the curve; CT, chemotherapy; Dato-DXd, datopotamab deruxtecan; DCR, disease control rate; </a:t>
            </a:r>
            <a:r>
              <a:rPr lang="en-US" b="0" i="1" dirty="0"/>
              <a:t>ECOG, Eastern Cooperative Oncology Group; </a:t>
            </a:r>
            <a:r>
              <a:rPr lang="en-US" i="1" dirty="0"/>
              <a:t>ICI, immune checkpoint inhibitor; mTPI-2, modified toxicity probability interval-2; NSCLC, non-small-cell lung cancer; ORR, objective response rate; PS, performance score; </a:t>
            </a:r>
            <a:r>
              <a:rPr lang="en-US" i="1" dirty="0" err="1"/>
              <a:t>plt</a:t>
            </a:r>
            <a:r>
              <a:rPr lang="en-US" i="1" dirty="0"/>
              <a:t>, platinum; RECIST, Response Evaluation Criteria in Solid Tumor; </a:t>
            </a:r>
            <a:r>
              <a:rPr lang="en-US" i="1" dirty="0" err="1"/>
              <a:t>tx</a:t>
            </a:r>
            <a:r>
              <a:rPr lang="en-US" i="1" dirty="0"/>
              <a:t>,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9851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RT, radiation therapy;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90006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Dato-DXd, datopotamab deruxtecan; DLT, dose-limiting toxicity; ILD, interstitial lung disease; PD, progressive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6945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CTCAE, common terminology criteria for adverse events;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36927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ORR, objective response rate; PD, progressive disease; PR, partial response; RECIST, Response Evaluation Criteria in Solid Tumors; SD, stable disease; TPS, tumor proportion score.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11224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TPS, tumor proportion score.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52764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CT, chemotherapy; Dato-DXd, datopotamab deruxtecan; NSCLC, non-small-cell lung cancer; ORR, objective response rate; SOC, standard of care; TEAE, treatment-emergent adverse event; TPS, tumor proportion score.</a:t>
            </a:r>
            <a:endParaRPr lang="en-US" sz="120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87820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Ib TROPION-Lung04: Datopotamab Deruxtecan + Durvalumab ± Carboplatin in Advanced/Metastatic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Background</a:t>
            </a:r>
            <a:endParaRPr lang="en-US" altLang="en-US" dirty="0"/>
          </a:p>
        </p:txBody>
      </p:sp>
      <p:sp>
        <p:nvSpPr>
          <p:cNvPr id="2" name="Text Box 11">
            <a:extLst>
              <a:ext uri="{FF2B5EF4-FFF2-40B4-BE49-F238E27FC236}">
                <a16:creationId xmlns:a16="http://schemas.microsoft.com/office/drawing/2014/main" id="{D0FFEA61-ED13-454F-8FB8-AF837597508B}"/>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Okajima. Mol Cancer Ther. 2021;20:2329. 2. Okajima. AACR 2023. Abstr 2932. 3. Goto. ASCO 2023. Abstr 9004.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Durvalumab PI. 5. Johnson. JCO. 2023;41:1213. 6. Papadopoulos</a:t>
            </a:r>
            <a:r>
              <a:rPr lang="en-US" altLang="en-US" sz="1200" b="0" dirty="0">
                <a:solidFill>
                  <a:schemeClr val="bg2"/>
                </a:solidFill>
                <a:latin typeface="Calibri" panose="020F0502020204030204" pitchFamily="34" charset="0"/>
              </a:rPr>
              <a:t>. WCLC 2023. Abstr OA05.06.</a:t>
            </a:r>
          </a:p>
        </p:txBody>
      </p:sp>
      <p:sp>
        <p:nvSpPr>
          <p:cNvPr id="3" name="Rectangle 3">
            <a:extLst>
              <a:ext uri="{FF2B5EF4-FFF2-40B4-BE49-F238E27FC236}">
                <a16:creationId xmlns:a16="http://schemas.microsoft.com/office/drawing/2014/main" id="{51E8EB2A-8BDB-5172-0606-FDA34CEEEB78}"/>
              </a:ext>
            </a:extLst>
          </p:cNvPr>
          <p:cNvSpPr txBox="1">
            <a:spLocks noChangeArrowheads="1"/>
          </p:cNvSpPr>
          <p:nvPr/>
        </p:nvSpPr>
        <p:spPr bwMode="auto">
          <a:xfrm>
            <a:off x="414339" y="1341440"/>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Dato-DXd is an ADC consisting of humanized anti–TROP-2 mAb and topoisomerase I inhibitor payload with tetrapeptide-based cleavable linker</a:t>
            </a:r>
            <a:r>
              <a:rPr lang="en-US" altLang="en-US" sz="2000" b="0" kern="0" baseline="30000" dirty="0"/>
              <a:t>1</a:t>
            </a:r>
          </a:p>
          <a:p>
            <a:r>
              <a:rPr lang="en-US" altLang="en-US" sz="2000" b="0" kern="0" dirty="0"/>
              <a:t>Preclinical data suggest Dato-DXd enhances response to PD-1/PD-L1 inhibitors</a:t>
            </a:r>
            <a:r>
              <a:rPr lang="en-US" altLang="en-US" sz="2000" b="0" kern="0" baseline="30000" dirty="0"/>
              <a:t>2</a:t>
            </a:r>
          </a:p>
          <a:p>
            <a:r>
              <a:rPr lang="en-US" altLang="en-US" sz="2000" b="0" kern="0" dirty="0"/>
              <a:t>Phase I TROPION-Lung02 trial suggested efficacy and manageable safety profile with Dato-DXd + pembrolizumab ± platinum-based CT in advanced/metastatic NSCLC, including in first-line setting</a:t>
            </a:r>
            <a:r>
              <a:rPr lang="en-US" altLang="en-US" sz="2000" b="0" kern="0" baseline="30000" dirty="0"/>
              <a:t>3</a:t>
            </a:r>
            <a:endParaRPr lang="en-US" altLang="en-US" sz="2000" b="0" kern="0" dirty="0"/>
          </a:p>
          <a:p>
            <a:r>
              <a:rPr lang="en-US" altLang="en-US" sz="2000" b="0" kern="0" dirty="0"/>
              <a:t>Durvalumab (anti–PD-L1 antibody) is approved in combination with </a:t>
            </a:r>
            <a:r>
              <a:rPr lang="en-US" altLang="en-US" sz="2000" b="0" kern="0" dirty="0" err="1"/>
              <a:t>tremelimumab</a:t>
            </a:r>
            <a:r>
              <a:rPr lang="en-US" altLang="en-US" sz="2000" b="0" kern="0" dirty="0"/>
              <a:t> and platinum-based CT for the treatment of adult patients with metastatic NSCLC with no sensitizing </a:t>
            </a:r>
            <a:r>
              <a:rPr lang="en-US" altLang="en-US" sz="2000" b="0" i="1" kern="0" dirty="0"/>
              <a:t>EGFR</a:t>
            </a:r>
            <a:r>
              <a:rPr lang="en-US" altLang="en-US" sz="2000" b="0" kern="0" dirty="0"/>
              <a:t> mutations or </a:t>
            </a:r>
            <a:r>
              <a:rPr lang="en-US" altLang="en-US" sz="2000" b="0" i="1" kern="0" dirty="0"/>
              <a:t>ALK </a:t>
            </a:r>
            <a:r>
              <a:rPr lang="en-US" altLang="en-US" sz="2000" b="0" kern="0" dirty="0"/>
              <a:t>genomic aberrations</a:t>
            </a:r>
            <a:r>
              <a:rPr lang="en-US" altLang="en-US" sz="2000" b="0" kern="0" baseline="30000" dirty="0"/>
              <a:t>4</a:t>
            </a:r>
          </a:p>
          <a:p>
            <a:pPr lvl="1"/>
            <a:r>
              <a:rPr lang="en-US" altLang="en-US" sz="1800" b="0" kern="0" dirty="0"/>
              <a:t>In phase III POSEIDON, patients treated with durvalumab + CT had significantly improved median PFS (5.5 vs 4.8 mo; HR: 0.74; 95% CI: 0.62-0.89; </a:t>
            </a:r>
            <a:r>
              <a:rPr lang="en-US" altLang="en-US" sz="1800" b="0" i="1" kern="0" dirty="0"/>
              <a:t>P</a:t>
            </a:r>
            <a:r>
              <a:rPr lang="en-US" altLang="en-US" sz="1800" b="0" kern="0" dirty="0"/>
              <a:t> = .0009) and numerically higher confirmed ORR (41.5% vs 24.4%) compared with CT alone</a:t>
            </a:r>
            <a:r>
              <a:rPr lang="en-US" altLang="en-US" sz="1800" b="0" kern="0" baseline="30000" dirty="0"/>
              <a:t>5</a:t>
            </a:r>
          </a:p>
          <a:p>
            <a:r>
              <a:rPr lang="en-US" altLang="en-US" sz="2000" b="0" kern="0" dirty="0"/>
              <a:t>Current analysis reports initial results from phase </a:t>
            </a:r>
            <a:r>
              <a:rPr lang="en-US" altLang="en-US" sz="2000" b="0" kern="0" dirty="0" err="1"/>
              <a:t>Ib</a:t>
            </a:r>
            <a:r>
              <a:rPr lang="en-US" altLang="en-US" sz="2000" b="0" kern="0" dirty="0"/>
              <a:t> TROPION-Lung04 study evaluating Dato-DXd + durvalumab ± carboplatin in advanced/metastatic NSCLC without actionable genomic alterations</a:t>
            </a:r>
            <a:r>
              <a:rPr lang="en-US" altLang="en-US" sz="2000" b="0" kern="0" baseline="30000" dirty="0"/>
              <a:t>6</a:t>
            </a:r>
            <a:endParaRPr lang="en-US" altLang="en-US" sz="2000" b="0" kern="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TROPION-Lung04: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9758" y="1341441"/>
            <a:ext cx="9190225" cy="634128"/>
          </a:xfrm>
        </p:spPr>
        <p:txBody>
          <a:bodyPr/>
          <a:lstStyle/>
          <a:p>
            <a:r>
              <a:rPr lang="en-US" sz="2000" dirty="0"/>
              <a:t>Multicenter, multicohort, open-label phase Ib study (data cutoff: March 6, 2023)</a:t>
            </a: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330806" y="2519343"/>
            <a:ext cx="367581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advanced or metastatic NSCLC without AGAs;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 cohort 1 (and 1 patient in dose escalation cohort 2) had received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a:t>
            </a:r>
            <a:r>
              <a:rPr lang="en-GB" altLang="en-US" sz="1600" b="0" dirty="0">
                <a:solidFill>
                  <a:srgbClr val="000000"/>
                </a:solidFill>
                <a:latin typeface="Calibri" panose="020F0502020204030204" pitchFamily="34" charset="0"/>
              </a:rPr>
              <a:t>pl</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t-based CT + anti–PD-1/PD-L1 </a:t>
            </a:r>
            <a:r>
              <a:rPr kumimoji="0" lang="en-GB" altLang="en-US" sz="16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tx</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subsequent patients were treatment-naive or had received ≤1 prior lines of systemic CT without concomitant ICIs;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p:txBody>
      </p:sp>
      <p:sp>
        <p:nvSpPr>
          <p:cNvPr id="10" name="Rectangle 46">
            <a:extLst>
              <a:ext uri="{FF2B5EF4-FFF2-40B4-BE49-F238E27FC236}">
                <a16:creationId xmlns:a16="http://schemas.microsoft.com/office/drawing/2014/main" id="{066E7140-0752-4092-9C77-AD90611927E3}"/>
              </a:ext>
            </a:extLst>
          </p:cNvPr>
          <p:cNvSpPr>
            <a:spLocks noChangeArrowheads="1"/>
          </p:cNvSpPr>
          <p:nvPr/>
        </p:nvSpPr>
        <p:spPr bwMode="auto">
          <a:xfrm>
            <a:off x="4187368" y="2047015"/>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1</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000000"/>
                </a:solidFill>
                <a:latin typeface="Calibri" panose="020F0502020204030204" pitchFamily="34" charset="0"/>
              </a:rPr>
              <a:t>(Doublet)</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5300563" y="2016348"/>
            <a:ext cx="3108960" cy="7772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4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1120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chemeClr val="tx1"/>
                </a:solidFill>
                <a:latin typeface="Calibri" panose="020F0502020204030204" pitchFamily="34" charset="0"/>
              </a:rPr>
              <a:t>(n = 5)</a:t>
            </a:r>
            <a:endPar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7" name="Rectangle 46">
            <a:extLst>
              <a:ext uri="{FF2B5EF4-FFF2-40B4-BE49-F238E27FC236}">
                <a16:creationId xmlns:a16="http://schemas.microsoft.com/office/drawing/2014/main" id="{5D2E27D0-1230-929F-4B04-91A4D206D57A}"/>
              </a:ext>
            </a:extLst>
          </p:cNvPr>
          <p:cNvSpPr>
            <a:spLocks noChangeArrowheads="1"/>
          </p:cNvSpPr>
          <p:nvPr/>
        </p:nvSpPr>
        <p:spPr bwMode="auto">
          <a:xfrm>
            <a:off x="4187368" y="2872024"/>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a:t>
            </a:r>
            <a:r>
              <a:rPr lang="en-US" altLang="en-US" sz="1800" dirty="0">
                <a:solidFill>
                  <a:srgbClr val="000000"/>
                </a:solidFill>
                <a:latin typeface="Calibri" panose="020F050202020403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(Doublet)</a:t>
            </a:r>
          </a:p>
        </p:txBody>
      </p:sp>
      <p:sp>
        <p:nvSpPr>
          <p:cNvPr id="22" name="Rectangle 46">
            <a:extLst>
              <a:ext uri="{FF2B5EF4-FFF2-40B4-BE49-F238E27FC236}">
                <a16:creationId xmlns:a16="http://schemas.microsoft.com/office/drawing/2014/main" id="{5A5A56F5-5FD7-9B35-03A4-B5BB69F241C3}"/>
              </a:ext>
            </a:extLst>
          </p:cNvPr>
          <p:cNvSpPr>
            <a:spLocks noChangeArrowheads="1"/>
          </p:cNvSpPr>
          <p:nvPr/>
        </p:nvSpPr>
        <p:spPr bwMode="auto">
          <a:xfrm>
            <a:off x="4187368" y="3750996"/>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lumMod val="50000"/>
                  </a:schemeClr>
                </a:solidFill>
                <a:effectLst/>
                <a:uLnTx/>
                <a:uFillTx/>
                <a:latin typeface="Calibri" panose="020F0502020204030204" pitchFamily="34" charset="0"/>
                <a:ea typeface="+mn-ea"/>
                <a:cs typeface="Arial" panose="020B0604020202020204" pitchFamily="34" charset="0"/>
              </a:rPr>
              <a:t>Cohort 3</a:t>
            </a:r>
            <a:r>
              <a:rPr kumimoji="0" lang="en-US" sz="1800" i="0" u="none" strike="noStrike" kern="1200" cap="none" spc="0" normalizeH="0" baseline="30000" noProof="0" dirty="0">
                <a:ln>
                  <a:noFill/>
                </a:ln>
                <a:solidFill>
                  <a:schemeClr val="tx1">
                    <a:lumMod val="50000"/>
                  </a:schemeClr>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i="0" u="none" strike="noStrike" kern="1200" cap="none" spc="0" normalizeH="0" noProof="0" dirty="0">
                <a:ln>
                  <a:noFill/>
                </a:ln>
                <a:solidFill>
                  <a:schemeClr val="tx1">
                    <a:lumMod val="50000"/>
                  </a:schemeClr>
                </a:solidFill>
                <a:effectLst/>
                <a:uLnTx/>
                <a:uFillTx/>
                <a:latin typeface="Calibri" panose="020F0502020204030204" pitchFamily="34" charset="0"/>
                <a:ea typeface="+mn-ea"/>
                <a:cs typeface="Arial" panose="020B0604020202020204" pitchFamily="34" charset="0"/>
              </a:rPr>
              <a:t>(Triplet)</a:t>
            </a:r>
          </a:p>
        </p:txBody>
      </p:sp>
      <p:sp>
        <p:nvSpPr>
          <p:cNvPr id="24" name="Rectangle 49">
            <a:extLst>
              <a:ext uri="{FF2B5EF4-FFF2-40B4-BE49-F238E27FC236}">
                <a16:creationId xmlns:a16="http://schemas.microsoft.com/office/drawing/2014/main" id="{06AD29A9-5744-3312-188F-D2AA85859A4B}"/>
              </a:ext>
            </a:extLst>
          </p:cNvPr>
          <p:cNvSpPr>
            <a:spLocks noChangeArrowheads="1"/>
          </p:cNvSpPr>
          <p:nvPr/>
        </p:nvSpPr>
        <p:spPr bwMode="auto">
          <a:xfrm>
            <a:off x="5300563" y="2860573"/>
            <a:ext cx="3108960" cy="7772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1120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a:t>
            </a:r>
          </a:p>
        </p:txBody>
      </p:sp>
      <p:sp>
        <p:nvSpPr>
          <p:cNvPr id="25" name="Rectangle 49">
            <a:extLst>
              <a:ext uri="{FF2B5EF4-FFF2-40B4-BE49-F238E27FC236}">
                <a16:creationId xmlns:a16="http://schemas.microsoft.com/office/drawing/2014/main" id="{D36C0D0C-79C2-EA56-27E5-AB6BA152D88D}"/>
              </a:ext>
            </a:extLst>
          </p:cNvPr>
          <p:cNvSpPr>
            <a:spLocks noChangeArrowheads="1"/>
          </p:cNvSpPr>
          <p:nvPr/>
        </p:nvSpPr>
        <p:spPr bwMode="auto">
          <a:xfrm>
            <a:off x="5300563" y="3708401"/>
            <a:ext cx="3108960" cy="731520"/>
          </a:xfrm>
          <a:prstGeom prst="rect">
            <a:avLst/>
          </a:prstGeom>
          <a:solidFill>
            <a:schemeClr val="tx1">
              <a:lumMod val="6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1120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AUC5 (</a:t>
            </a:r>
            <a:r>
              <a:rPr lang="en-US" altLang="en-US" sz="1600" b="0" dirty="0">
                <a:solidFill>
                  <a:srgbClr val="FFFFFF"/>
                </a:solidFill>
                <a:latin typeface="Calibri" panose="020F0502020204030204" pitchFamily="34" charset="0"/>
              </a:rPr>
              <a:t>4 cycles)</a:t>
            </a:r>
          </a:p>
        </p:txBody>
      </p:sp>
      <p:sp>
        <p:nvSpPr>
          <p:cNvPr id="26" name="Rectangle 46">
            <a:extLst>
              <a:ext uri="{FF2B5EF4-FFF2-40B4-BE49-F238E27FC236}">
                <a16:creationId xmlns:a16="http://schemas.microsoft.com/office/drawing/2014/main" id="{6267DB12-B44F-129A-F9AF-09B397ABAF2E}"/>
              </a:ext>
            </a:extLst>
          </p:cNvPr>
          <p:cNvSpPr>
            <a:spLocks noChangeArrowheads="1"/>
          </p:cNvSpPr>
          <p:nvPr/>
        </p:nvSpPr>
        <p:spPr bwMode="auto">
          <a:xfrm>
            <a:off x="4187368" y="4691698"/>
            <a:ext cx="11859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4</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000000"/>
                </a:solidFill>
                <a:latin typeface="Calibri" panose="020F0502020204030204" pitchFamily="34" charset="0"/>
              </a:rPr>
              <a:t>(Triplet)</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Rectangle 49">
            <a:extLst>
              <a:ext uri="{FF2B5EF4-FFF2-40B4-BE49-F238E27FC236}">
                <a16:creationId xmlns:a16="http://schemas.microsoft.com/office/drawing/2014/main" id="{2D9DEE42-F92B-A0F5-6AAC-747802DA6CF2}"/>
              </a:ext>
            </a:extLst>
          </p:cNvPr>
          <p:cNvSpPr>
            <a:spLocks noChangeArrowheads="1"/>
          </p:cNvSpPr>
          <p:nvPr/>
        </p:nvSpPr>
        <p:spPr bwMode="auto">
          <a:xfrm>
            <a:off x="5300563" y="4516582"/>
            <a:ext cx="3108960" cy="1005983"/>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 </a:t>
            </a:r>
            <a:r>
              <a:rPr lang="en-US" altLang="en-US" sz="1600" b="0" dirty="0">
                <a:solidFill>
                  <a:srgbClr val="FFFFFF"/>
                </a:solidFill>
                <a:latin typeface="Calibri" panose="020F0502020204030204" pitchFamily="34" charset="0"/>
              </a:rPr>
              <a:t>6</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1120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AUC5 (</a:t>
            </a:r>
            <a:r>
              <a:rPr lang="en-US" altLang="en-US" sz="1600" b="0" dirty="0">
                <a:solidFill>
                  <a:srgbClr val="FFFFFF"/>
                </a:solidFill>
                <a:latin typeface="Calibri" panose="020F0502020204030204" pitchFamily="34" charset="0"/>
              </a:rPr>
              <a:t>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a:t>
            </a:r>
          </a:p>
        </p:txBody>
      </p:sp>
      <p:sp>
        <p:nvSpPr>
          <p:cNvPr id="33" name="TextBox 32">
            <a:extLst>
              <a:ext uri="{FF2B5EF4-FFF2-40B4-BE49-F238E27FC236}">
                <a16:creationId xmlns:a16="http://schemas.microsoft.com/office/drawing/2014/main" id="{25A99BCE-8C3E-A7AE-F3C9-4FF7971843E0}"/>
              </a:ext>
            </a:extLst>
          </p:cNvPr>
          <p:cNvSpPr txBox="1"/>
          <p:nvPr/>
        </p:nvSpPr>
        <p:spPr bwMode="auto">
          <a:xfrm>
            <a:off x="5285312" y="1687802"/>
            <a:ext cx="3200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a:rPr>
              <a:t>Sequential Dose Escalation</a:t>
            </a:r>
            <a:r>
              <a:rPr lang="en-US" dirty="0">
                <a:solidFill>
                  <a:srgbClr val="000000"/>
                </a:solidFill>
                <a:latin typeface="Calibri"/>
              </a:rPr>
              <a:t>*</a:t>
            </a:r>
            <a:endParaRPr kumimoji="0" lang="en-US" i="0" u="none" strike="noStrike" kern="1200" cap="none" spc="0" normalizeH="0" baseline="0" noProof="0" dirty="0">
              <a:ln>
                <a:noFill/>
              </a:ln>
              <a:solidFill>
                <a:srgbClr val="000000"/>
              </a:solidFill>
              <a:effectLst/>
              <a:uLnTx/>
              <a:uFillTx/>
              <a:latin typeface="Calibri"/>
            </a:endParaRPr>
          </a:p>
        </p:txBody>
      </p:sp>
      <p:sp>
        <p:nvSpPr>
          <p:cNvPr id="6" name="TextBox 5">
            <a:extLst>
              <a:ext uri="{FF2B5EF4-FFF2-40B4-BE49-F238E27FC236}">
                <a16:creationId xmlns:a16="http://schemas.microsoft.com/office/drawing/2014/main" id="{F5C45493-B0D0-F43C-3C44-AD32C2F685B1}"/>
              </a:ext>
            </a:extLst>
          </p:cNvPr>
          <p:cNvSpPr txBox="1"/>
          <p:nvPr/>
        </p:nvSpPr>
        <p:spPr bwMode="auto">
          <a:xfrm>
            <a:off x="8686916" y="5570336"/>
            <a:ext cx="33039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a:t>
            </a:r>
            <a:r>
              <a:rPr lang="en-US" sz="1200" b="0" dirty="0">
                <a:solidFill>
                  <a:srgbClr val="000000"/>
                </a:solidFill>
                <a:latin typeface="Calibri" panose="020F0502020204030204" pitchFamily="34" charset="0"/>
              </a:rPr>
              <a:t>Sequential d</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ose escalation from c</a:t>
            </a:r>
            <a:r>
              <a:rPr lang="en-US" sz="1200" b="0" dirty="0">
                <a:solidFill>
                  <a:srgbClr val="000000"/>
                </a:solidFill>
                <a:latin typeface="Calibri" panose="020F0502020204030204" pitchFamily="34" charset="0"/>
              </a:rPr>
              <a:t>ohort 1 to 2 and cohort 2 to 4 was guided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by an mTPI-2 design</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rPr>
              <a:t>.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rPr>
              <a:t>†</a:t>
            </a:r>
            <a:r>
              <a:rPr kumimoji="0" lang="en-US" sz="1200" b="0" i="0" u="none" strike="noStrike" kern="1200" cap="none" spc="0" normalizeH="0" noProof="0" dirty="0">
                <a:ln>
                  <a:noFill/>
                </a:ln>
                <a:solidFill>
                  <a:srgbClr val="455560">
                    <a:lumMod val="10000"/>
                  </a:srgbClr>
                </a:solidFill>
                <a:effectLst/>
                <a:uLnTx/>
                <a:uFillTx/>
                <a:latin typeface="Calibri" panose="020F0502020204030204" pitchFamily="34" charset="0"/>
              </a:rPr>
              <a:t>Cohort 3 skipped due to sufficient data on acceptable safety profile.</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1" name="Content Placeholder 2">
            <a:extLst>
              <a:ext uri="{FF2B5EF4-FFF2-40B4-BE49-F238E27FC236}">
                <a16:creationId xmlns:a16="http://schemas.microsoft.com/office/drawing/2014/main" id="{7CC2AD92-C55C-CDCB-22BC-091A897EA0F1}"/>
              </a:ext>
            </a:extLst>
          </p:cNvPr>
          <p:cNvSpPr txBox="1">
            <a:spLocks/>
          </p:cNvSpPr>
          <p:nvPr/>
        </p:nvSpPr>
        <p:spPr bwMode="auto">
          <a:xfrm>
            <a:off x="609758" y="5594827"/>
            <a:ext cx="8474083" cy="6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3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safety and tolerability</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ORR and DCR (by investigator per RECIST v1.1)</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Text Box 11">
            <a:extLst>
              <a:ext uri="{FF2B5EF4-FFF2-40B4-BE49-F238E27FC236}">
                <a16:creationId xmlns:a16="http://schemas.microsoft.com/office/drawing/2014/main" id="{B45F234C-EB3E-0E6E-B8FF-8E8EC13DA45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a:t>
            </a:r>
          </a:p>
        </p:txBody>
      </p:sp>
      <p:sp>
        <p:nvSpPr>
          <p:cNvPr id="32" name="TextBox 31">
            <a:extLst>
              <a:ext uri="{FF2B5EF4-FFF2-40B4-BE49-F238E27FC236}">
                <a16:creationId xmlns:a16="http://schemas.microsoft.com/office/drawing/2014/main" id="{EA561A9D-DA0B-20C5-3794-45165F674BCC}"/>
              </a:ext>
            </a:extLst>
          </p:cNvPr>
          <p:cNvSpPr txBox="1"/>
          <p:nvPr/>
        </p:nvSpPr>
        <p:spPr bwMode="auto">
          <a:xfrm>
            <a:off x="8932016" y="1687802"/>
            <a:ext cx="2553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Dose Expansion</a:t>
            </a:r>
          </a:p>
        </p:txBody>
      </p:sp>
      <p:sp>
        <p:nvSpPr>
          <p:cNvPr id="34" name="Rectangle 49">
            <a:extLst>
              <a:ext uri="{FF2B5EF4-FFF2-40B4-BE49-F238E27FC236}">
                <a16:creationId xmlns:a16="http://schemas.microsoft.com/office/drawing/2014/main" id="{4AB36612-158B-A8A5-3C08-0378E098B0EA}"/>
              </a:ext>
            </a:extLst>
          </p:cNvPr>
          <p:cNvSpPr>
            <a:spLocks noChangeArrowheads="1"/>
          </p:cNvSpPr>
          <p:nvPr/>
        </p:nvSpPr>
        <p:spPr bwMode="auto">
          <a:xfrm>
            <a:off x="8665395" y="2860573"/>
            <a:ext cx="3108960" cy="7772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1120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16)</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49">
            <a:extLst>
              <a:ext uri="{FF2B5EF4-FFF2-40B4-BE49-F238E27FC236}">
                <a16:creationId xmlns:a16="http://schemas.microsoft.com/office/drawing/2014/main" id="{03DD15FD-21AE-20D9-5319-C6127FF9BE43}"/>
              </a:ext>
            </a:extLst>
          </p:cNvPr>
          <p:cNvSpPr>
            <a:spLocks noChangeArrowheads="1"/>
          </p:cNvSpPr>
          <p:nvPr/>
        </p:nvSpPr>
        <p:spPr bwMode="auto">
          <a:xfrm>
            <a:off x="8665395" y="4516653"/>
            <a:ext cx="3108960" cy="100584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 </a:t>
            </a:r>
            <a:r>
              <a:rPr lang="en-US" altLang="en-US" sz="1600" b="0" dirty="0">
                <a:solidFill>
                  <a:srgbClr val="FFFFFF"/>
                </a:solidFill>
                <a:latin typeface="Calibri" panose="020F0502020204030204" pitchFamily="34" charset="0"/>
              </a:rPr>
              <a:t>6</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mg/kg IV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Durvalumab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1120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AUC5 (</a:t>
            </a:r>
            <a:r>
              <a:rPr lang="en-US" altLang="en-US" sz="1600" b="0" dirty="0">
                <a:solidFill>
                  <a:srgbClr val="FFFFFF"/>
                </a:solidFill>
                <a:latin typeface="Calibri" panose="020F0502020204030204" pitchFamily="34" charset="0"/>
              </a:rPr>
              <a:t>4 cycles)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8)</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Line 52">
            <a:extLst>
              <a:ext uri="{FF2B5EF4-FFF2-40B4-BE49-F238E27FC236}">
                <a16:creationId xmlns:a16="http://schemas.microsoft.com/office/drawing/2014/main" id="{C638241C-68D0-8698-62DB-471EE84E02A5}"/>
              </a:ext>
            </a:extLst>
          </p:cNvPr>
          <p:cNvSpPr>
            <a:spLocks noChangeShapeType="1"/>
          </p:cNvSpPr>
          <p:nvPr/>
        </p:nvSpPr>
        <p:spPr bwMode="auto">
          <a:xfrm>
            <a:off x="8437185" y="3285745"/>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52">
            <a:extLst>
              <a:ext uri="{FF2B5EF4-FFF2-40B4-BE49-F238E27FC236}">
                <a16:creationId xmlns:a16="http://schemas.microsoft.com/office/drawing/2014/main" id="{A98918FE-7AB1-4E66-225B-5F1C40CF0CCA}"/>
              </a:ext>
            </a:extLst>
          </p:cNvPr>
          <p:cNvSpPr>
            <a:spLocks noChangeShapeType="1"/>
          </p:cNvSpPr>
          <p:nvPr/>
        </p:nvSpPr>
        <p:spPr bwMode="auto">
          <a:xfrm>
            <a:off x="8437185" y="5053180"/>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A4EE8CAB-1159-3F39-76E9-28EEE526FC1A}"/>
              </a:ext>
            </a:extLst>
          </p:cNvPr>
          <p:cNvSpPr txBox="1"/>
          <p:nvPr/>
        </p:nvSpPr>
        <p:spPr bwMode="auto">
          <a:xfrm>
            <a:off x="9751445" y="2510913"/>
            <a:ext cx="950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Doublet</a:t>
            </a:r>
          </a:p>
        </p:txBody>
      </p:sp>
      <p:sp>
        <p:nvSpPr>
          <p:cNvPr id="8" name="TextBox 7">
            <a:extLst>
              <a:ext uri="{FF2B5EF4-FFF2-40B4-BE49-F238E27FC236}">
                <a16:creationId xmlns:a16="http://schemas.microsoft.com/office/drawing/2014/main" id="{1004E82D-C1C3-D891-8C06-575A17B8AC28}"/>
              </a:ext>
            </a:extLst>
          </p:cNvPr>
          <p:cNvSpPr txBox="1"/>
          <p:nvPr/>
        </p:nvSpPr>
        <p:spPr bwMode="auto">
          <a:xfrm>
            <a:off x="9897716" y="4194164"/>
            <a:ext cx="797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4"/>
                </a:solidFill>
                <a:latin typeface="Calibri" panose="020F0502020204030204" pitchFamily="34" charset="0"/>
              </a:rPr>
              <a:t>Triplet</a:t>
            </a:r>
          </a:p>
        </p:txBody>
      </p:sp>
      <p:sp>
        <p:nvSpPr>
          <p:cNvPr id="14" name="Left Brace 13">
            <a:extLst>
              <a:ext uri="{FF2B5EF4-FFF2-40B4-BE49-F238E27FC236}">
                <a16:creationId xmlns:a16="http://schemas.microsoft.com/office/drawing/2014/main" id="{C2581EF9-075A-ADCF-9F59-BB6D0D7BF19F}"/>
              </a:ext>
            </a:extLst>
          </p:cNvPr>
          <p:cNvSpPr/>
          <p:nvPr/>
        </p:nvSpPr>
        <p:spPr bwMode="auto">
          <a:xfrm>
            <a:off x="3995083" y="1838227"/>
            <a:ext cx="209499" cy="365760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Tree>
    <p:extLst>
      <p:ext uri="{BB962C8B-B14F-4D97-AF65-F5344CB8AC3E}">
        <p14:creationId xmlns:p14="http://schemas.microsoft.com/office/powerpoint/2010/main" val="144008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a:t>
            </a:r>
          </a:p>
        </p:txBody>
      </p:sp>
      <p:graphicFrame>
        <p:nvGraphicFramePr>
          <p:cNvPr id="2" name="Group 32">
            <a:extLst>
              <a:ext uri="{FF2B5EF4-FFF2-40B4-BE49-F238E27FC236}">
                <a16:creationId xmlns:a16="http://schemas.microsoft.com/office/drawing/2014/main" id="{F93F2C2C-3BE1-42ED-6F75-DDBEF2EF061F}"/>
              </a:ext>
            </a:extLst>
          </p:cNvPr>
          <p:cNvGraphicFramePr>
            <a:graphicFrameLocks noGrp="1"/>
          </p:cNvGraphicFramePr>
          <p:nvPr>
            <p:extLst>
              <p:ext uri="{D42A27DB-BD31-4B8C-83A1-F6EECF244321}">
                <p14:modId xmlns:p14="http://schemas.microsoft.com/office/powerpoint/2010/main" val="2103946059"/>
              </p:ext>
            </p:extLst>
          </p:nvPr>
        </p:nvGraphicFramePr>
        <p:xfrm>
          <a:off x="719138" y="1169506"/>
          <a:ext cx="10763065" cy="4678808"/>
        </p:xfrm>
        <a:graphic>
          <a:graphicData uri="http://schemas.openxmlformats.org/drawingml/2006/table">
            <a:tbl>
              <a:tblPr/>
              <a:tblGrid>
                <a:gridCol w="5747923">
                  <a:extLst>
                    <a:ext uri="{9D8B030D-6E8A-4147-A177-3AD203B41FA5}">
                      <a16:colId xmlns:a16="http://schemas.microsoft.com/office/drawing/2014/main" val="20000"/>
                    </a:ext>
                  </a:extLst>
                </a:gridCol>
                <a:gridCol w="2507571">
                  <a:extLst>
                    <a:ext uri="{9D8B030D-6E8A-4147-A177-3AD203B41FA5}">
                      <a16:colId xmlns:a16="http://schemas.microsoft.com/office/drawing/2014/main" val="20001"/>
                    </a:ext>
                  </a:extLst>
                </a:gridCol>
                <a:gridCol w="2507571">
                  <a:extLst>
                    <a:ext uri="{9D8B030D-6E8A-4147-A177-3AD203B41FA5}">
                      <a16:colId xmlns:a16="http://schemas.microsoft.com/office/drawing/2014/main" val="20002"/>
                    </a:ext>
                  </a:extLst>
                </a:gridCol>
              </a:tblGrid>
              <a:tr h="46175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Doublet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(49-75)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(55-72)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73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Dato-DXd combination line of therapy, n (%)</a:t>
                      </a:r>
                    </a:p>
                    <a:p>
                      <a:pPr marL="285750"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line</a:t>
                      </a:r>
                    </a:p>
                    <a:p>
                      <a:pPr marL="285750"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line or later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(26.3)</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5750"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5750" marR="0" lvl="0" indent="-173736"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7339">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History of 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6519495"/>
                  </a:ext>
                </a:extLst>
              </a:tr>
              <a:tr h="8505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TPS,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7390523"/>
                  </a:ext>
                </a:extLst>
              </a:tr>
              <a:tr h="267339">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stage at study entry, n (%)</a:t>
                      </a:r>
                    </a:p>
                    <a:p>
                      <a:pPr marL="283464" marR="0" lvl="0" indent="-173736"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IIIA/IIIB/IIIC</a:t>
                      </a:r>
                    </a:p>
                    <a:p>
                      <a:pPr marL="283464" marR="0" lvl="0" indent="-173736"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IV/IVA/IVB</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9597524"/>
                  </a:ext>
                </a:extLst>
              </a:tr>
            </a:tbl>
          </a:graphicData>
        </a:graphic>
      </p:graphicFrame>
      <p:sp>
        <p:nvSpPr>
          <p:cNvPr id="3" name="TextBox 2">
            <a:extLst>
              <a:ext uri="{FF2B5EF4-FFF2-40B4-BE49-F238E27FC236}">
                <a16:creationId xmlns:a16="http://schemas.microsoft.com/office/drawing/2014/main" id="{5C59B379-8E91-B805-D83C-49201DB10426}"/>
              </a:ext>
            </a:extLst>
          </p:cNvPr>
          <p:cNvSpPr txBox="1"/>
          <p:nvPr/>
        </p:nvSpPr>
        <p:spPr bwMode="auto">
          <a:xfrm>
            <a:off x="670199" y="5833090"/>
            <a:ext cx="107630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*Includes all patients from dose escalation and expansion cohorts 2 and 4; cohort 1 was not expanded.</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rPr>
              <a:t>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rPr>
              <a:t>†</a:t>
            </a:r>
            <a:r>
              <a:rPr kumimoji="0" lang="en-US" sz="1200" b="0" i="0" u="none" strike="noStrike" kern="1200" cap="none" spc="0" normalizeH="0" noProof="0" dirty="0">
                <a:ln>
                  <a:noFill/>
                </a:ln>
                <a:solidFill>
                  <a:srgbClr val="455560">
                    <a:lumMod val="10000"/>
                  </a:srgbClr>
                </a:solidFill>
                <a:effectLst/>
                <a:uLnTx/>
                <a:uFillTx/>
                <a:latin typeface="Calibri" panose="020F0502020204030204" pitchFamily="34" charset="0"/>
              </a:rPr>
              <a:t>n = 4 (80%) had received prior RT.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n = 1 (100%) had received prior RT.</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Safety</a:t>
            </a:r>
            <a:endParaRPr lang="en-US" altLang="en-US" dirty="0"/>
          </a:p>
        </p:txBody>
      </p:sp>
      <p:sp>
        <p:nvSpPr>
          <p:cNvPr id="6" name="Content Placeholder 5">
            <a:extLst>
              <a:ext uri="{FF2B5EF4-FFF2-40B4-BE49-F238E27FC236}">
                <a16:creationId xmlns:a16="http://schemas.microsoft.com/office/drawing/2014/main" id="{B624371A-A53A-BB05-B8AB-1C4E8511A0CF}"/>
              </a:ext>
            </a:extLst>
          </p:cNvPr>
          <p:cNvSpPr>
            <a:spLocks noGrp="1"/>
          </p:cNvSpPr>
          <p:nvPr>
            <p:ph idx="1"/>
          </p:nvPr>
        </p:nvSpPr>
        <p:spPr>
          <a:xfrm>
            <a:off x="7654565" y="1513047"/>
            <a:ext cx="3827639" cy="4650686"/>
          </a:xfrm>
        </p:spPr>
        <p:txBody>
          <a:bodyPr/>
          <a:lstStyle/>
          <a:p>
            <a:r>
              <a:rPr lang="en-US" sz="2000" dirty="0"/>
              <a:t>During dose-escalation phase, no DLTs in cohorts 1 or 2</a:t>
            </a:r>
          </a:p>
          <a:p>
            <a:r>
              <a:rPr lang="en-US" sz="2000" dirty="0"/>
              <a:t>DLTs reported in 2 patients receiving Dato-</a:t>
            </a:r>
            <a:r>
              <a:rPr lang="en-US" sz="2000" dirty="0" err="1"/>
              <a:t>DXd</a:t>
            </a:r>
            <a:r>
              <a:rPr lang="en-US" sz="2000" dirty="0"/>
              <a:t> + durvalumab + carboplatin: </a:t>
            </a:r>
          </a:p>
          <a:p>
            <a:pPr lvl="1"/>
            <a:r>
              <a:rPr lang="en-US" sz="1800" dirty="0"/>
              <a:t>Grade 3 febrile neutropenia </a:t>
            </a:r>
            <a:br>
              <a:rPr lang="en-US" sz="1800" dirty="0"/>
            </a:br>
            <a:r>
              <a:rPr lang="en-US" sz="1800" dirty="0"/>
              <a:t>(n = 1) </a:t>
            </a:r>
          </a:p>
          <a:p>
            <a:pPr lvl="1"/>
            <a:r>
              <a:rPr lang="en-US" sz="1800" dirty="0"/>
              <a:t>Grade 3 stomatitis + grade 3 maculo-papular rash (n = 1)</a:t>
            </a:r>
            <a:r>
              <a:rPr lang="en-US" sz="1800" baseline="30000" dirty="0"/>
              <a:t>†</a:t>
            </a:r>
          </a:p>
          <a:p>
            <a:r>
              <a:rPr lang="en-US" sz="2000" dirty="0"/>
              <a:t>No grade 5 adjudicated ILD events; 1 grade 4 adjudicated ILD event in cohort 2</a:t>
            </a:r>
            <a:r>
              <a:rPr lang="en-US" sz="2000" baseline="30000" dirty="0"/>
              <a:t>‡</a:t>
            </a:r>
          </a:p>
          <a:p>
            <a:endParaRPr lang="en-US" sz="2000" dirty="0"/>
          </a:p>
        </p:txBody>
      </p:sp>
      <p:sp>
        <p:nvSpPr>
          <p:cNvPr id="2" name="Text Box 11">
            <a:extLst>
              <a:ext uri="{FF2B5EF4-FFF2-40B4-BE49-F238E27FC236}">
                <a16:creationId xmlns:a16="http://schemas.microsoft.com/office/drawing/2014/main" id="{9FB814E2-B98E-249F-719D-3AB15898201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a:t>
            </a:r>
          </a:p>
        </p:txBody>
      </p:sp>
      <p:graphicFrame>
        <p:nvGraphicFramePr>
          <p:cNvPr id="4" name="Group 32">
            <a:extLst>
              <a:ext uri="{FF2B5EF4-FFF2-40B4-BE49-F238E27FC236}">
                <a16:creationId xmlns:a16="http://schemas.microsoft.com/office/drawing/2014/main" id="{CB92D663-98FF-99BB-448E-D59CDDDB2B23}"/>
              </a:ext>
            </a:extLst>
          </p:cNvPr>
          <p:cNvGraphicFramePr>
            <a:graphicFrameLocks noGrp="1"/>
          </p:cNvGraphicFramePr>
          <p:nvPr>
            <p:extLst>
              <p:ext uri="{D42A27DB-BD31-4B8C-83A1-F6EECF244321}">
                <p14:modId xmlns:p14="http://schemas.microsoft.com/office/powerpoint/2010/main" val="1296803417"/>
              </p:ext>
            </p:extLst>
          </p:nvPr>
        </p:nvGraphicFramePr>
        <p:xfrm>
          <a:off x="624075" y="1295325"/>
          <a:ext cx="6748336" cy="4688198"/>
        </p:xfrm>
        <a:graphic>
          <a:graphicData uri="http://schemas.openxmlformats.org/drawingml/2006/table">
            <a:tbl>
              <a:tblPr/>
              <a:tblGrid>
                <a:gridCol w="3592982">
                  <a:extLst>
                    <a:ext uri="{9D8B030D-6E8A-4147-A177-3AD203B41FA5}">
                      <a16:colId xmlns:a16="http://schemas.microsoft.com/office/drawing/2014/main" val="20000"/>
                    </a:ext>
                  </a:extLst>
                </a:gridCol>
                <a:gridCol w="1645073">
                  <a:extLst>
                    <a:ext uri="{9D8B030D-6E8A-4147-A177-3AD203B41FA5}">
                      <a16:colId xmlns:a16="http://schemas.microsoft.com/office/drawing/2014/main" val="20001"/>
                    </a:ext>
                  </a:extLst>
                </a:gridCol>
                <a:gridCol w="1510281">
                  <a:extLst>
                    <a:ext uri="{9D8B030D-6E8A-4147-A177-3AD203B41FA5}">
                      <a16:colId xmlns:a16="http://schemas.microsoft.com/office/drawing/2014/main" val="20002"/>
                    </a:ext>
                  </a:extLst>
                </a:gridCol>
              </a:tblGrid>
              <a:tr h="61379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61379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1379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TEAE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(71.4)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(57.1)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1379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(35.7)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13989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 associated with:</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of any drug</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of Dato-DXd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r h="350748">
                <a:tc>
                  <a:txBody>
                    <a:bodyPr/>
                    <a:lstStyle/>
                    <a:p>
                      <a:pPr marL="0" marR="0" lvl="0" indent="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ILD adjudicated drug-related</a:t>
                      </a:r>
                    </a:p>
                    <a:p>
                      <a:pPr marL="285750"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5750"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5750"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(5.3)</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16659052"/>
                  </a:ext>
                </a:extLst>
              </a:tr>
            </a:tbl>
          </a:graphicData>
        </a:graphic>
      </p:graphicFrame>
      <p:sp>
        <p:nvSpPr>
          <p:cNvPr id="5" name="TextBox 4">
            <a:extLst>
              <a:ext uri="{FF2B5EF4-FFF2-40B4-BE49-F238E27FC236}">
                <a16:creationId xmlns:a16="http://schemas.microsoft.com/office/drawing/2014/main" id="{E99AC987-AEAE-07DD-366D-1F1BA211578A}"/>
              </a:ext>
            </a:extLst>
          </p:cNvPr>
          <p:cNvSpPr txBox="1"/>
          <p:nvPr/>
        </p:nvSpPr>
        <p:spPr bwMode="auto">
          <a:xfrm>
            <a:off x="570180" y="5981545"/>
            <a:ext cx="7302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*Related to Dato-DXd, durvalumab, or carboplatin.</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rPr>
              <a:t> </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Reached DLT </a:t>
            </a:r>
            <a:r>
              <a:rPr lang="en-US" sz="1200" b="0" dirty="0">
                <a:solidFill>
                  <a:srgbClr val="000000"/>
                </a:solidFill>
                <a:latin typeface="Calibri" panose="020F0502020204030204" pitchFamily="34" charset="0"/>
              </a:rPr>
              <a:t>criteria due to delay of &gt;2 wk in cycle 2 dosing</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noProof="0" dirty="0">
                <a:ln>
                  <a:noFill/>
                </a:ln>
                <a:solidFill>
                  <a:srgbClr val="455560">
                    <a:lumMod val="10000"/>
                  </a:srgbClr>
                </a:solidFill>
                <a:effectLst/>
                <a:uLnTx/>
                <a:uFillTx/>
                <a:latin typeface="Calibri" panose="020F0502020204030204" pitchFamily="34" charset="0"/>
              </a:rPr>
              <a:t>n = 1 with grade 4 adjudicated ILD event received </a:t>
            </a:r>
            <a:r>
              <a:rPr kumimoji="0" lang="en-US" sz="1200" b="0" i="0" u="none" strike="noStrike" kern="1200" cap="none" spc="0" normalizeH="0" noProof="0" dirty="0" err="1">
                <a:ln>
                  <a:noFill/>
                </a:ln>
                <a:solidFill>
                  <a:srgbClr val="455560">
                    <a:lumMod val="10000"/>
                  </a:srgbClr>
                </a:solidFill>
                <a:effectLst/>
                <a:uLnTx/>
                <a:uFillTx/>
                <a:latin typeface="Calibri" panose="020F0502020204030204" pitchFamily="34" charset="0"/>
              </a:rPr>
              <a:t>sotorasib</a:t>
            </a:r>
            <a:r>
              <a:rPr kumimoji="0" lang="en-US" sz="1200" b="0" i="0" u="none" strike="noStrike" kern="1200" cap="none" spc="0" normalizeH="0" noProof="0" dirty="0">
                <a:ln>
                  <a:noFill/>
                </a:ln>
                <a:solidFill>
                  <a:srgbClr val="455560">
                    <a:lumMod val="10000"/>
                  </a:srgbClr>
                </a:solidFill>
                <a:effectLst/>
                <a:uLnTx/>
                <a:uFillTx/>
                <a:latin typeface="Calibri" panose="020F0502020204030204" pitchFamily="34" charset="0"/>
              </a:rPr>
              <a:t> after PD/treatment discontinuation.</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424402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TEAEs in ≥15% of Patients</a:t>
            </a:r>
            <a:endParaRPr lang="en-US" altLang="en-US" dirty="0"/>
          </a:p>
        </p:txBody>
      </p:sp>
      <p:sp>
        <p:nvSpPr>
          <p:cNvPr id="2" name="Text Box 11">
            <a:extLst>
              <a:ext uri="{FF2B5EF4-FFF2-40B4-BE49-F238E27FC236}">
                <a16:creationId xmlns:a16="http://schemas.microsoft.com/office/drawing/2014/main" id="{B6AEF588-A02D-2B5C-B6DB-01FCDD9954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 Reproduced with permission.</a:t>
            </a:r>
          </a:p>
        </p:txBody>
      </p:sp>
      <p:sp>
        <p:nvSpPr>
          <p:cNvPr id="5" name="TextBox 4">
            <a:extLst>
              <a:ext uri="{FF2B5EF4-FFF2-40B4-BE49-F238E27FC236}">
                <a16:creationId xmlns:a16="http://schemas.microsoft.com/office/drawing/2014/main" id="{01035D0E-B97F-A7C1-6F15-A3D50D0E8E5D}"/>
              </a:ext>
            </a:extLst>
          </p:cNvPr>
          <p:cNvSpPr txBox="1"/>
          <p:nvPr/>
        </p:nvSpPr>
        <p:spPr bwMode="auto">
          <a:xfrm>
            <a:off x="609759" y="5991423"/>
            <a:ext cx="5358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rPr>
              <a:t>*Hematological events.</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6" name="TextBox 5">
            <a:extLst>
              <a:ext uri="{FF2B5EF4-FFF2-40B4-BE49-F238E27FC236}">
                <a16:creationId xmlns:a16="http://schemas.microsoft.com/office/drawing/2014/main" id="{872E9DA9-7839-5F95-DAED-A6D2BD990FE7}"/>
              </a:ext>
            </a:extLst>
          </p:cNvPr>
          <p:cNvSpPr txBox="1"/>
          <p:nvPr/>
        </p:nvSpPr>
        <p:spPr bwMode="auto">
          <a:xfrm>
            <a:off x="519082" y="1827003"/>
            <a:ext cx="2180340" cy="398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2000"/>
              </a:lnSpc>
              <a:spcBef>
                <a:spcPts val="0"/>
              </a:spcBef>
            </a:pPr>
            <a:r>
              <a:rPr lang="en-US" sz="1400" dirty="0">
                <a:solidFill>
                  <a:schemeClr val="bg1"/>
                </a:solidFill>
                <a:latin typeface="Calibri" panose="020F0502020204030204" pitchFamily="34" charset="0"/>
              </a:rPr>
              <a:t>Stomatitis</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Alopecia</a:t>
            </a:r>
          </a:p>
          <a:p>
            <a:pPr algn="r">
              <a:lnSpc>
                <a:spcPct val="82000"/>
              </a:lnSpc>
              <a:spcBef>
                <a:spcPts val="0"/>
              </a:spcBef>
            </a:pPr>
            <a:r>
              <a:rPr lang="en-US" sz="1400" dirty="0">
                <a:solidFill>
                  <a:schemeClr val="bg1"/>
                </a:solidFill>
                <a:latin typeface="Calibri" panose="020F0502020204030204" pitchFamily="34" charset="0"/>
              </a:rPr>
              <a:t>Nausea</a:t>
            </a:r>
          </a:p>
          <a:p>
            <a:pPr algn="r">
              <a:lnSpc>
                <a:spcPct val="82000"/>
              </a:lnSpc>
              <a:spcBef>
                <a:spcPts val="0"/>
              </a:spcBef>
            </a:pPr>
            <a:r>
              <a:rPr lang="en-US" sz="1400" dirty="0">
                <a:solidFill>
                  <a:schemeClr val="bg1"/>
                </a:solidFill>
                <a:latin typeface="Calibri" panose="020F0502020204030204" pitchFamily="34" charset="0"/>
              </a:rPr>
              <a:t>Constipation</a:t>
            </a:r>
          </a:p>
          <a:p>
            <a:pPr algn="r">
              <a:lnSpc>
                <a:spcPct val="82000"/>
              </a:lnSpc>
              <a:spcBef>
                <a:spcPts val="0"/>
              </a:spcBef>
            </a:pPr>
            <a:r>
              <a:rPr lang="en-US" sz="1400" dirty="0">
                <a:solidFill>
                  <a:schemeClr val="bg1"/>
                </a:solidFill>
                <a:latin typeface="Calibri" panose="020F0502020204030204" pitchFamily="34" charset="0"/>
              </a:rPr>
              <a:t>Fatigue</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Rash</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Anemia*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Decreased appetite</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Thrombocytopenia*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Diarrhea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Lymphopenia*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Neutropenia*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Abnormal hepatic function</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Hyponatremia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Oral candidiasis</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Dry eye</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Leukopenia*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Vomiting</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COVID-19</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Dizziness</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Pneumonia</a:t>
            </a:r>
          </a:p>
          <a:p>
            <a:pPr algn="r">
              <a:lnSpc>
                <a:spcPct val="82000"/>
              </a:lnSpc>
              <a:spcBef>
                <a:spcPts val="0"/>
              </a:spcBef>
              <a:spcAft>
                <a:spcPct val="0"/>
              </a:spcAft>
              <a:buClrTx/>
              <a:buFontTx/>
              <a:buNone/>
            </a:pPr>
            <a:r>
              <a:rPr lang="en-US" sz="1400" dirty="0">
                <a:solidFill>
                  <a:schemeClr val="bg1"/>
                </a:solidFill>
                <a:latin typeface="Calibri" panose="020F0502020204030204" pitchFamily="34" charset="0"/>
              </a:rPr>
              <a:t>Pyrexia</a:t>
            </a:r>
          </a:p>
        </p:txBody>
      </p:sp>
      <p:grpSp>
        <p:nvGrpSpPr>
          <p:cNvPr id="16" name="Group 15">
            <a:extLst>
              <a:ext uri="{FF2B5EF4-FFF2-40B4-BE49-F238E27FC236}">
                <a16:creationId xmlns:a16="http://schemas.microsoft.com/office/drawing/2014/main" id="{66C27B25-140E-6F91-7236-07186B256F8C}"/>
              </a:ext>
            </a:extLst>
          </p:cNvPr>
          <p:cNvGrpSpPr/>
          <p:nvPr/>
        </p:nvGrpSpPr>
        <p:grpSpPr>
          <a:xfrm>
            <a:off x="9212365" y="5027518"/>
            <a:ext cx="2126804" cy="480131"/>
            <a:chOff x="9199665" y="4448407"/>
            <a:chExt cx="2126804" cy="480131"/>
          </a:xfrm>
        </p:grpSpPr>
        <p:sp>
          <p:nvSpPr>
            <p:cNvPr id="11" name="TextBox 10">
              <a:extLst>
                <a:ext uri="{FF2B5EF4-FFF2-40B4-BE49-F238E27FC236}">
                  <a16:creationId xmlns:a16="http://schemas.microsoft.com/office/drawing/2014/main" id="{83726F69-D39C-BD1B-E4DA-796BBB5CF6A7}"/>
                </a:ext>
              </a:extLst>
            </p:cNvPr>
            <p:cNvSpPr txBox="1"/>
            <p:nvPr/>
          </p:nvSpPr>
          <p:spPr bwMode="auto">
            <a:xfrm>
              <a:off x="9517063" y="4448407"/>
              <a:ext cx="180940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Bef>
                  <a:spcPts val="0"/>
                </a:spcBef>
              </a:pPr>
              <a:r>
                <a:rPr lang="en-US" sz="1400" dirty="0">
                  <a:solidFill>
                    <a:schemeClr val="bg1"/>
                  </a:solidFill>
                  <a:latin typeface="Calibri" panose="020F0502020204030204" pitchFamily="34" charset="0"/>
                </a:rPr>
                <a:t>Max CTCAE Grade 1/2</a:t>
              </a:r>
            </a:p>
            <a:p>
              <a:pPr>
                <a:lnSpc>
                  <a:spcPct val="90000"/>
                </a:lnSpc>
                <a:spcBef>
                  <a:spcPts val="0"/>
                </a:spcBef>
              </a:pPr>
              <a:r>
                <a:rPr lang="en-US" sz="1400" dirty="0">
                  <a:solidFill>
                    <a:schemeClr val="bg1"/>
                  </a:solidFill>
                  <a:latin typeface="Calibri" panose="020F0502020204030204" pitchFamily="34" charset="0"/>
                </a:rPr>
                <a:t>Max CTCAE Grade ≥3</a:t>
              </a:r>
            </a:p>
          </p:txBody>
        </p:sp>
        <p:sp>
          <p:nvSpPr>
            <p:cNvPr id="12" name="Rectangle 11">
              <a:extLst>
                <a:ext uri="{FF2B5EF4-FFF2-40B4-BE49-F238E27FC236}">
                  <a16:creationId xmlns:a16="http://schemas.microsoft.com/office/drawing/2014/main" id="{9C2A6927-08C4-15B8-824D-E4CDFD8D56C1}"/>
                </a:ext>
              </a:extLst>
            </p:cNvPr>
            <p:cNvSpPr/>
            <p:nvPr/>
          </p:nvSpPr>
          <p:spPr bwMode="auto">
            <a:xfrm>
              <a:off x="9402763" y="4508732"/>
              <a:ext cx="152400" cy="152400"/>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F6D510D1-9F01-945E-0E7B-0E29C8792FC0}"/>
                </a:ext>
              </a:extLst>
            </p:cNvPr>
            <p:cNvSpPr/>
            <p:nvPr/>
          </p:nvSpPr>
          <p:spPr bwMode="auto">
            <a:xfrm>
              <a:off x="9402763" y="4694822"/>
              <a:ext cx="152400" cy="15240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87089FE0-6EA8-0118-27EF-A578EAC03E66}"/>
                </a:ext>
              </a:extLst>
            </p:cNvPr>
            <p:cNvSpPr/>
            <p:nvPr/>
          </p:nvSpPr>
          <p:spPr bwMode="auto">
            <a:xfrm>
              <a:off x="9199665" y="4508732"/>
              <a:ext cx="152400" cy="15240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067DF661-7559-1B81-6650-C00BDB7D7AA7}"/>
                </a:ext>
              </a:extLst>
            </p:cNvPr>
            <p:cNvSpPr/>
            <p:nvPr/>
          </p:nvSpPr>
          <p:spPr bwMode="auto">
            <a:xfrm>
              <a:off x="9199665" y="4694822"/>
              <a:ext cx="152400" cy="152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 name="TextBox 16">
            <a:extLst>
              <a:ext uri="{FF2B5EF4-FFF2-40B4-BE49-F238E27FC236}">
                <a16:creationId xmlns:a16="http://schemas.microsoft.com/office/drawing/2014/main" id="{858EE712-F482-A4BD-13D7-43C8AC89ED2C}"/>
              </a:ext>
            </a:extLst>
          </p:cNvPr>
          <p:cNvSpPr txBox="1"/>
          <p:nvPr/>
        </p:nvSpPr>
        <p:spPr bwMode="auto">
          <a:xfrm>
            <a:off x="4320540" y="1481110"/>
            <a:ext cx="1726755"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Doublet (n = 19)</a:t>
            </a:r>
          </a:p>
        </p:txBody>
      </p:sp>
      <p:sp>
        <p:nvSpPr>
          <p:cNvPr id="18" name="TextBox 17">
            <a:extLst>
              <a:ext uri="{FF2B5EF4-FFF2-40B4-BE49-F238E27FC236}">
                <a16:creationId xmlns:a16="http://schemas.microsoft.com/office/drawing/2014/main" id="{CE1C36FE-155F-B3F7-309C-C9CE56F0F85C}"/>
              </a:ext>
            </a:extLst>
          </p:cNvPr>
          <p:cNvSpPr txBox="1"/>
          <p:nvPr/>
        </p:nvSpPr>
        <p:spPr bwMode="auto">
          <a:xfrm>
            <a:off x="7586663" y="1481110"/>
            <a:ext cx="1573829"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accent4"/>
                </a:solidFill>
                <a:latin typeface="Calibri" panose="020F0502020204030204" pitchFamily="34" charset="0"/>
              </a:rPr>
              <a:t>Triplet (n = 14)</a:t>
            </a:r>
          </a:p>
        </p:txBody>
      </p:sp>
      <p:grpSp>
        <p:nvGrpSpPr>
          <p:cNvPr id="31" name="Group 30">
            <a:extLst>
              <a:ext uri="{FF2B5EF4-FFF2-40B4-BE49-F238E27FC236}">
                <a16:creationId xmlns:a16="http://schemas.microsoft.com/office/drawing/2014/main" id="{AA6BCAA1-C41E-2201-901B-B140922C8A1A}"/>
              </a:ext>
            </a:extLst>
          </p:cNvPr>
          <p:cNvGrpSpPr/>
          <p:nvPr/>
        </p:nvGrpSpPr>
        <p:grpSpPr>
          <a:xfrm>
            <a:off x="2490070" y="5701418"/>
            <a:ext cx="9206337" cy="369332"/>
            <a:chOff x="2490070" y="5686178"/>
            <a:chExt cx="9206337" cy="369332"/>
          </a:xfrm>
        </p:grpSpPr>
        <p:sp>
          <p:nvSpPr>
            <p:cNvPr id="22" name="TextBox 21">
              <a:extLst>
                <a:ext uri="{FF2B5EF4-FFF2-40B4-BE49-F238E27FC236}">
                  <a16:creationId xmlns:a16="http://schemas.microsoft.com/office/drawing/2014/main" id="{CFE8B8F9-5416-B618-A012-1E084B64D74B}"/>
                </a:ext>
              </a:extLst>
            </p:cNvPr>
            <p:cNvSpPr txBox="1"/>
            <p:nvPr/>
          </p:nvSpPr>
          <p:spPr bwMode="auto">
            <a:xfrm>
              <a:off x="2490070"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21922F76-10CC-30B3-D816-67439B5AC506}"/>
                </a:ext>
              </a:extLst>
            </p:cNvPr>
            <p:cNvSpPr txBox="1"/>
            <p:nvPr/>
          </p:nvSpPr>
          <p:spPr bwMode="auto">
            <a:xfrm>
              <a:off x="3605470"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7A94075E-2DF2-DC2C-67A2-DC0CC59F2B83}"/>
                </a:ext>
              </a:extLst>
            </p:cNvPr>
            <p:cNvSpPr txBox="1"/>
            <p:nvPr/>
          </p:nvSpPr>
          <p:spPr bwMode="auto">
            <a:xfrm>
              <a:off x="4696047"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CCDA74DD-3B7F-1D53-7D74-C3F3C8E85814}"/>
                </a:ext>
              </a:extLst>
            </p:cNvPr>
            <p:cNvSpPr txBox="1"/>
            <p:nvPr/>
          </p:nvSpPr>
          <p:spPr bwMode="auto">
            <a:xfrm>
              <a:off x="5796207"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DCDAFC77-1C77-F4B4-5846-5B8A49395B06}"/>
                </a:ext>
              </a:extLst>
            </p:cNvPr>
            <p:cNvSpPr txBox="1"/>
            <p:nvPr/>
          </p:nvSpPr>
          <p:spPr bwMode="auto">
            <a:xfrm>
              <a:off x="6946597" y="568617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76B25B3B-D7D3-8C2A-E0C1-3FC6B7152220}"/>
                </a:ext>
              </a:extLst>
            </p:cNvPr>
            <p:cNvSpPr txBox="1"/>
            <p:nvPr/>
          </p:nvSpPr>
          <p:spPr bwMode="auto">
            <a:xfrm>
              <a:off x="7979968"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AB5385BF-6827-ED1D-B117-EC8A3CAE0CEC}"/>
                </a:ext>
              </a:extLst>
            </p:cNvPr>
            <p:cNvSpPr txBox="1"/>
            <p:nvPr/>
          </p:nvSpPr>
          <p:spPr bwMode="auto">
            <a:xfrm>
              <a:off x="9094453"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3F3BC638-5CF1-6DBF-DB2A-F7391B3252C5}"/>
                </a:ext>
              </a:extLst>
            </p:cNvPr>
            <p:cNvSpPr txBox="1"/>
            <p:nvPr/>
          </p:nvSpPr>
          <p:spPr bwMode="auto">
            <a:xfrm>
              <a:off x="10186078"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41D7D2A1-57F2-9B2C-EEDB-A5252F7CF72B}"/>
                </a:ext>
              </a:extLst>
            </p:cNvPr>
            <p:cNvSpPr txBox="1"/>
            <p:nvPr/>
          </p:nvSpPr>
          <p:spPr bwMode="auto">
            <a:xfrm>
              <a:off x="11277703" y="56861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grpSp>
      <p:sp>
        <p:nvSpPr>
          <p:cNvPr id="32" name="TextBox 31">
            <a:extLst>
              <a:ext uri="{FF2B5EF4-FFF2-40B4-BE49-F238E27FC236}">
                <a16:creationId xmlns:a16="http://schemas.microsoft.com/office/drawing/2014/main" id="{B3CD2EBE-B251-E2A2-E852-2184D1E6D457}"/>
              </a:ext>
            </a:extLst>
          </p:cNvPr>
          <p:cNvSpPr txBox="1"/>
          <p:nvPr/>
        </p:nvSpPr>
        <p:spPr bwMode="auto">
          <a:xfrm>
            <a:off x="5968424" y="5914162"/>
            <a:ext cx="2337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TEAE (%)</a:t>
            </a:r>
          </a:p>
        </p:txBody>
      </p:sp>
      <p:grpSp>
        <p:nvGrpSpPr>
          <p:cNvPr id="34" name="Group 33">
            <a:extLst>
              <a:ext uri="{FF2B5EF4-FFF2-40B4-BE49-F238E27FC236}">
                <a16:creationId xmlns:a16="http://schemas.microsoft.com/office/drawing/2014/main" id="{9D66BEAD-8A32-A5AF-2EEC-5E2923CB3A73}"/>
              </a:ext>
            </a:extLst>
          </p:cNvPr>
          <p:cNvGrpSpPr/>
          <p:nvPr/>
        </p:nvGrpSpPr>
        <p:grpSpPr>
          <a:xfrm rot="5400000">
            <a:off x="7043493" y="1344873"/>
            <a:ext cx="89782" cy="8787633"/>
            <a:chOff x="1168184" y="2821872"/>
            <a:chExt cx="457200" cy="2299027"/>
          </a:xfrm>
        </p:grpSpPr>
        <p:cxnSp>
          <p:nvCxnSpPr>
            <p:cNvPr id="36" name="Straight Connector 35">
              <a:extLst>
                <a:ext uri="{FF2B5EF4-FFF2-40B4-BE49-F238E27FC236}">
                  <a16:creationId xmlns:a16="http://schemas.microsoft.com/office/drawing/2014/main" id="{8F26C1A5-6D9A-DD82-69F6-0949B105E1A0}"/>
                </a:ext>
              </a:extLst>
            </p:cNvPr>
            <p:cNvCxnSpPr>
              <a:cxnSpLocks/>
            </p:cNvCxnSpPr>
            <p:nvPr/>
          </p:nvCxnSpPr>
          <p:spPr bwMode="auto">
            <a:xfrm>
              <a:off x="1168184" y="2821872"/>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CA38474-0BCD-409E-195B-6E37F836A144}"/>
                </a:ext>
              </a:extLst>
            </p:cNvPr>
            <p:cNvCxnSpPr>
              <a:cxnSpLocks/>
            </p:cNvCxnSpPr>
            <p:nvPr/>
          </p:nvCxnSpPr>
          <p:spPr bwMode="auto">
            <a:xfrm>
              <a:off x="1168184" y="310925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C464D5A-98FD-4E24-8F38-2D0649EA2900}"/>
                </a:ext>
              </a:extLst>
            </p:cNvPr>
            <p:cNvCxnSpPr>
              <a:cxnSpLocks/>
            </p:cNvCxnSpPr>
            <p:nvPr/>
          </p:nvCxnSpPr>
          <p:spPr bwMode="auto">
            <a:xfrm>
              <a:off x="1168184" y="3396630"/>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CB45BF6-7FCA-52D9-A561-7EE8DBA5CB65}"/>
                </a:ext>
              </a:extLst>
            </p:cNvPr>
            <p:cNvCxnSpPr>
              <a:cxnSpLocks/>
            </p:cNvCxnSpPr>
            <p:nvPr/>
          </p:nvCxnSpPr>
          <p:spPr bwMode="auto">
            <a:xfrm>
              <a:off x="1168184" y="3684008"/>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7B9944A-4849-58EB-89C5-F9DF522F053C}"/>
                </a:ext>
              </a:extLst>
            </p:cNvPr>
            <p:cNvCxnSpPr>
              <a:cxnSpLocks/>
            </p:cNvCxnSpPr>
            <p:nvPr/>
          </p:nvCxnSpPr>
          <p:spPr bwMode="auto">
            <a:xfrm>
              <a:off x="1168184" y="3971386"/>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78C76DA-71CA-284B-00E7-A9C46326690F}"/>
                </a:ext>
              </a:extLst>
            </p:cNvPr>
            <p:cNvCxnSpPr>
              <a:cxnSpLocks/>
            </p:cNvCxnSpPr>
            <p:nvPr/>
          </p:nvCxnSpPr>
          <p:spPr bwMode="auto">
            <a:xfrm>
              <a:off x="1168184" y="4258765"/>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7435448-29D5-CDAC-052F-AF6B85AD1740}"/>
                </a:ext>
              </a:extLst>
            </p:cNvPr>
            <p:cNvCxnSpPr>
              <a:cxnSpLocks/>
            </p:cNvCxnSpPr>
            <p:nvPr/>
          </p:nvCxnSpPr>
          <p:spPr bwMode="auto">
            <a:xfrm>
              <a:off x="1168184" y="4546143"/>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EC68F98-B346-9218-F03C-29ED916C7745}"/>
                </a:ext>
              </a:extLst>
            </p:cNvPr>
            <p:cNvCxnSpPr>
              <a:cxnSpLocks/>
            </p:cNvCxnSpPr>
            <p:nvPr/>
          </p:nvCxnSpPr>
          <p:spPr bwMode="auto">
            <a:xfrm>
              <a:off x="1168184" y="483352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82F1A91-2B92-3654-31D5-313B1D00D411}"/>
                </a:ext>
              </a:extLst>
            </p:cNvPr>
            <p:cNvCxnSpPr>
              <a:cxnSpLocks/>
            </p:cNvCxnSpPr>
            <p:nvPr/>
          </p:nvCxnSpPr>
          <p:spPr bwMode="auto">
            <a:xfrm>
              <a:off x="1168184" y="5120899"/>
              <a:ext cx="4572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47" name="Straight Connector 46">
            <a:extLst>
              <a:ext uri="{FF2B5EF4-FFF2-40B4-BE49-F238E27FC236}">
                <a16:creationId xmlns:a16="http://schemas.microsoft.com/office/drawing/2014/main" id="{36C92D3D-8BD6-FA9C-68E8-6EBDEFE6B688}"/>
              </a:ext>
            </a:extLst>
          </p:cNvPr>
          <p:cNvCxnSpPr>
            <a:cxnSpLocks/>
          </p:cNvCxnSpPr>
          <p:nvPr/>
        </p:nvCxnSpPr>
        <p:spPr bwMode="auto">
          <a:xfrm>
            <a:off x="2690713" y="5700329"/>
            <a:ext cx="8787633" cy="0"/>
          </a:xfrm>
          <a:prstGeom prst="line">
            <a:avLst/>
          </a:prstGeom>
          <a:noFill/>
          <a:ln w="28575" cap="flat" cmpd="sng" algn="ctr">
            <a:solidFill>
              <a:schemeClr val="bg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C503A244-D4D3-AB37-B69A-2075264A736F}"/>
              </a:ext>
            </a:extLst>
          </p:cNvPr>
          <p:cNvSpPr/>
          <p:nvPr/>
        </p:nvSpPr>
        <p:spPr bwMode="auto">
          <a:xfrm>
            <a:off x="4176713" y="1865682"/>
            <a:ext cx="2911667"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EEB7D16B-9929-6DDF-0780-2BD2275B9DA9}"/>
              </a:ext>
            </a:extLst>
          </p:cNvPr>
          <p:cNvSpPr/>
          <p:nvPr/>
        </p:nvSpPr>
        <p:spPr bwMode="auto">
          <a:xfrm>
            <a:off x="6491288" y="1865682"/>
            <a:ext cx="59709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5866960-F370-F4E2-4671-555E936B0E1D}"/>
              </a:ext>
            </a:extLst>
          </p:cNvPr>
          <p:cNvSpPr/>
          <p:nvPr/>
        </p:nvSpPr>
        <p:spPr bwMode="auto">
          <a:xfrm>
            <a:off x="4191000" y="2050933"/>
            <a:ext cx="2897380"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3286AE4A-B18E-992A-037E-4AE5383145B8}"/>
              </a:ext>
            </a:extLst>
          </p:cNvPr>
          <p:cNvSpPr/>
          <p:nvPr/>
        </p:nvSpPr>
        <p:spPr bwMode="auto">
          <a:xfrm>
            <a:off x="4795838" y="2223160"/>
            <a:ext cx="2292542"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ACEEAEA7-8BA1-4F1E-6FA7-F2980EA52D98}"/>
              </a:ext>
            </a:extLst>
          </p:cNvPr>
          <p:cNvSpPr/>
          <p:nvPr/>
        </p:nvSpPr>
        <p:spPr bwMode="auto">
          <a:xfrm>
            <a:off x="3914775" y="2399882"/>
            <a:ext cx="3173605"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6F0F0F6-F051-1E9E-9251-01F360013060}"/>
              </a:ext>
            </a:extLst>
          </p:cNvPr>
          <p:cNvSpPr/>
          <p:nvPr/>
        </p:nvSpPr>
        <p:spPr bwMode="auto">
          <a:xfrm>
            <a:off x="5072063" y="2576872"/>
            <a:ext cx="2016317"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B68939D9-AADC-5165-C451-FD1BDBB86864}"/>
              </a:ext>
            </a:extLst>
          </p:cNvPr>
          <p:cNvSpPr/>
          <p:nvPr/>
        </p:nvSpPr>
        <p:spPr bwMode="auto">
          <a:xfrm>
            <a:off x="6815138" y="2576872"/>
            <a:ext cx="27324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6A460BC-8F27-1316-08E3-AFC98A0D34AF}"/>
              </a:ext>
            </a:extLst>
          </p:cNvPr>
          <p:cNvSpPr/>
          <p:nvPr/>
        </p:nvSpPr>
        <p:spPr bwMode="auto">
          <a:xfrm>
            <a:off x="4795839" y="2747169"/>
            <a:ext cx="2292542"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47BD4AE1-8FB9-3219-A8AE-100340142AEA}"/>
              </a:ext>
            </a:extLst>
          </p:cNvPr>
          <p:cNvSpPr/>
          <p:nvPr/>
        </p:nvSpPr>
        <p:spPr bwMode="auto">
          <a:xfrm>
            <a:off x="5953125" y="2923891"/>
            <a:ext cx="1135255"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862C5E12-A7DB-A12A-BF18-CBF1E4E6D24F}"/>
              </a:ext>
            </a:extLst>
          </p:cNvPr>
          <p:cNvSpPr/>
          <p:nvPr/>
        </p:nvSpPr>
        <p:spPr bwMode="auto">
          <a:xfrm>
            <a:off x="6815138" y="2923891"/>
            <a:ext cx="27324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9AAB1D4-32ED-D46E-5D7F-DC39A1966B94}"/>
              </a:ext>
            </a:extLst>
          </p:cNvPr>
          <p:cNvSpPr/>
          <p:nvPr/>
        </p:nvSpPr>
        <p:spPr bwMode="auto">
          <a:xfrm>
            <a:off x="5348287" y="3104746"/>
            <a:ext cx="1740093"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86C786F2-BCB5-4F28-525D-5B9CD3234C04}"/>
              </a:ext>
            </a:extLst>
          </p:cNvPr>
          <p:cNvSpPr/>
          <p:nvPr/>
        </p:nvSpPr>
        <p:spPr bwMode="auto">
          <a:xfrm>
            <a:off x="5391151" y="3451547"/>
            <a:ext cx="1697230"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4E4AA572-D02D-A91C-5939-1BBB8B43124F}"/>
              </a:ext>
            </a:extLst>
          </p:cNvPr>
          <p:cNvSpPr/>
          <p:nvPr/>
        </p:nvSpPr>
        <p:spPr bwMode="auto">
          <a:xfrm>
            <a:off x="6815138" y="3451547"/>
            <a:ext cx="27324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D3B9A087-CA9F-52EC-038A-3C2E0BB55E17}"/>
              </a:ext>
            </a:extLst>
          </p:cNvPr>
          <p:cNvSpPr/>
          <p:nvPr/>
        </p:nvSpPr>
        <p:spPr bwMode="auto">
          <a:xfrm>
            <a:off x="6491288" y="3619011"/>
            <a:ext cx="597092"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79F0E77D-F53D-56B0-2B7F-89454ABFFE1D}"/>
              </a:ext>
            </a:extLst>
          </p:cNvPr>
          <p:cNvSpPr/>
          <p:nvPr/>
        </p:nvSpPr>
        <p:spPr bwMode="auto">
          <a:xfrm>
            <a:off x="6553199" y="3805551"/>
            <a:ext cx="535181"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EBE7517F-DAD7-8512-5120-3C8C3334E27E}"/>
              </a:ext>
            </a:extLst>
          </p:cNvPr>
          <p:cNvSpPr/>
          <p:nvPr/>
        </p:nvSpPr>
        <p:spPr bwMode="auto">
          <a:xfrm>
            <a:off x="6815138" y="3805551"/>
            <a:ext cx="27324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85C96A9D-539C-73A1-2CA6-67EEFE5FD57D}"/>
              </a:ext>
            </a:extLst>
          </p:cNvPr>
          <p:cNvSpPr/>
          <p:nvPr/>
        </p:nvSpPr>
        <p:spPr bwMode="auto">
          <a:xfrm>
            <a:off x="6214911" y="3981937"/>
            <a:ext cx="873469"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1" name="Rectangle 9220">
            <a:extLst>
              <a:ext uri="{FF2B5EF4-FFF2-40B4-BE49-F238E27FC236}">
                <a16:creationId xmlns:a16="http://schemas.microsoft.com/office/drawing/2014/main" id="{516CFB71-6357-C22B-FB65-E067E0CC9A4F}"/>
              </a:ext>
            </a:extLst>
          </p:cNvPr>
          <p:cNvSpPr/>
          <p:nvPr/>
        </p:nvSpPr>
        <p:spPr bwMode="auto">
          <a:xfrm>
            <a:off x="6214911" y="4155581"/>
            <a:ext cx="873469"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3A1229CD-B6BA-3EF6-4ECB-3A3CEF50CF76}"/>
              </a:ext>
            </a:extLst>
          </p:cNvPr>
          <p:cNvSpPr/>
          <p:nvPr/>
        </p:nvSpPr>
        <p:spPr bwMode="auto">
          <a:xfrm>
            <a:off x="5672139" y="4507770"/>
            <a:ext cx="1416242"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5A3DDBBF-7EBC-9142-2D42-D99D6DCFAFD6}"/>
              </a:ext>
            </a:extLst>
          </p:cNvPr>
          <p:cNvSpPr/>
          <p:nvPr/>
        </p:nvSpPr>
        <p:spPr bwMode="auto">
          <a:xfrm>
            <a:off x="6815138" y="4688582"/>
            <a:ext cx="273242"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97114CE5-968B-FF9D-F790-CE3E13793B51}"/>
              </a:ext>
            </a:extLst>
          </p:cNvPr>
          <p:cNvSpPr/>
          <p:nvPr/>
        </p:nvSpPr>
        <p:spPr bwMode="auto">
          <a:xfrm>
            <a:off x="5391151" y="4852269"/>
            <a:ext cx="1697230"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AEA1834F-3BA2-9D79-70F6-DB3D044D31F0}"/>
              </a:ext>
            </a:extLst>
          </p:cNvPr>
          <p:cNvSpPr/>
          <p:nvPr/>
        </p:nvSpPr>
        <p:spPr bwMode="auto">
          <a:xfrm>
            <a:off x="6815138" y="4852269"/>
            <a:ext cx="27324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BDD6B97C-4C3A-57E7-1395-91A9AFBC6C5B}"/>
              </a:ext>
            </a:extLst>
          </p:cNvPr>
          <p:cNvSpPr/>
          <p:nvPr/>
        </p:nvSpPr>
        <p:spPr bwMode="auto">
          <a:xfrm>
            <a:off x="5953125" y="5022889"/>
            <a:ext cx="1135256"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56527F03-2C95-D8DD-EA91-DEC1632C5F96}"/>
              </a:ext>
            </a:extLst>
          </p:cNvPr>
          <p:cNvSpPr/>
          <p:nvPr/>
        </p:nvSpPr>
        <p:spPr bwMode="auto">
          <a:xfrm>
            <a:off x="6815138" y="5022889"/>
            <a:ext cx="27324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5EAA30F4-FEF9-105E-3D57-020E04545E14}"/>
              </a:ext>
            </a:extLst>
          </p:cNvPr>
          <p:cNvSpPr/>
          <p:nvPr/>
        </p:nvSpPr>
        <p:spPr bwMode="auto">
          <a:xfrm>
            <a:off x="5953125" y="5208686"/>
            <a:ext cx="1135256"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B8892933-614D-E23C-43DB-E77DF9ABBE3D}"/>
              </a:ext>
            </a:extLst>
          </p:cNvPr>
          <p:cNvSpPr/>
          <p:nvPr/>
        </p:nvSpPr>
        <p:spPr bwMode="auto">
          <a:xfrm>
            <a:off x="5895975" y="5371121"/>
            <a:ext cx="1192406"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339C64F2-E25B-CB90-E772-1634991C3EB9}"/>
              </a:ext>
            </a:extLst>
          </p:cNvPr>
          <p:cNvSpPr/>
          <p:nvPr/>
        </p:nvSpPr>
        <p:spPr bwMode="auto">
          <a:xfrm>
            <a:off x="6491288" y="5371121"/>
            <a:ext cx="597092" cy="129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22E59D5C-A33A-F554-AF33-E556CA9D37FD}"/>
              </a:ext>
            </a:extLst>
          </p:cNvPr>
          <p:cNvSpPr/>
          <p:nvPr/>
        </p:nvSpPr>
        <p:spPr bwMode="auto">
          <a:xfrm>
            <a:off x="5953125" y="5549975"/>
            <a:ext cx="1135256" cy="12980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6FBCE551-9A98-403E-8AC5-51E92DFF13CA}"/>
              </a:ext>
            </a:extLst>
          </p:cNvPr>
          <p:cNvSpPr/>
          <p:nvPr/>
        </p:nvSpPr>
        <p:spPr bwMode="auto">
          <a:xfrm>
            <a:off x="7108822" y="5549975"/>
            <a:ext cx="3683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0596D6A4-3BE6-07BB-B420-3B7936635EDA}"/>
              </a:ext>
            </a:extLst>
          </p:cNvPr>
          <p:cNvSpPr/>
          <p:nvPr/>
        </p:nvSpPr>
        <p:spPr bwMode="auto">
          <a:xfrm>
            <a:off x="7108822" y="5376899"/>
            <a:ext cx="368303"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7BF5C569-DB95-F0AD-8333-38EA2DECEED2}"/>
              </a:ext>
            </a:extLst>
          </p:cNvPr>
          <p:cNvSpPr/>
          <p:nvPr/>
        </p:nvSpPr>
        <p:spPr bwMode="auto">
          <a:xfrm>
            <a:off x="7108822" y="5208686"/>
            <a:ext cx="3683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2A11FD46-2A0E-28D8-59B4-8B193F3B9A87}"/>
              </a:ext>
            </a:extLst>
          </p:cNvPr>
          <p:cNvSpPr/>
          <p:nvPr/>
        </p:nvSpPr>
        <p:spPr bwMode="auto">
          <a:xfrm>
            <a:off x="7108822" y="5022889"/>
            <a:ext cx="3683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EAE8EE89-7372-C2A7-6E18-DEE1A20DFE3F}"/>
              </a:ext>
            </a:extLst>
          </p:cNvPr>
          <p:cNvSpPr/>
          <p:nvPr/>
        </p:nvSpPr>
        <p:spPr bwMode="auto">
          <a:xfrm>
            <a:off x="7108822" y="4686828"/>
            <a:ext cx="1525591"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0BBBD90F-C70B-66B2-7625-E20CE28C9EE9}"/>
              </a:ext>
            </a:extLst>
          </p:cNvPr>
          <p:cNvSpPr/>
          <p:nvPr/>
        </p:nvSpPr>
        <p:spPr bwMode="auto">
          <a:xfrm>
            <a:off x="7108822" y="4686828"/>
            <a:ext cx="368303"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574C55AF-0EA5-019B-E746-AF3654048E1C}"/>
              </a:ext>
            </a:extLst>
          </p:cNvPr>
          <p:cNvSpPr/>
          <p:nvPr/>
        </p:nvSpPr>
        <p:spPr bwMode="auto">
          <a:xfrm>
            <a:off x="7108822" y="4508963"/>
            <a:ext cx="3683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19035D81-CF49-4393-59B9-1A66D36B22D3}"/>
              </a:ext>
            </a:extLst>
          </p:cNvPr>
          <p:cNvSpPr/>
          <p:nvPr/>
        </p:nvSpPr>
        <p:spPr bwMode="auto">
          <a:xfrm>
            <a:off x="7108822" y="4324504"/>
            <a:ext cx="1983306"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7F567336-2872-005A-947C-10BBC231EAAB}"/>
              </a:ext>
            </a:extLst>
          </p:cNvPr>
          <p:cNvSpPr/>
          <p:nvPr/>
        </p:nvSpPr>
        <p:spPr bwMode="auto">
          <a:xfrm>
            <a:off x="7108822" y="4155581"/>
            <a:ext cx="1144591"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E292D456-2263-63AB-FFBA-737E4D6DFD5E}"/>
              </a:ext>
            </a:extLst>
          </p:cNvPr>
          <p:cNvSpPr/>
          <p:nvPr/>
        </p:nvSpPr>
        <p:spPr bwMode="auto">
          <a:xfrm>
            <a:off x="7108822" y="3972887"/>
            <a:ext cx="1144591"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DD6E8F6B-3092-7F8A-E661-34DCC1C7E8CD}"/>
              </a:ext>
            </a:extLst>
          </p:cNvPr>
          <p:cNvSpPr/>
          <p:nvPr/>
        </p:nvSpPr>
        <p:spPr bwMode="auto">
          <a:xfrm>
            <a:off x="7108822" y="3809663"/>
            <a:ext cx="1525591"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D77DF04A-8C15-D001-9013-525328420EFD}"/>
              </a:ext>
            </a:extLst>
          </p:cNvPr>
          <p:cNvSpPr/>
          <p:nvPr/>
        </p:nvSpPr>
        <p:spPr bwMode="auto">
          <a:xfrm>
            <a:off x="7108822" y="3809663"/>
            <a:ext cx="758828"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29830FD4-3041-394C-4E4E-BCA80CC1B344}"/>
              </a:ext>
            </a:extLst>
          </p:cNvPr>
          <p:cNvSpPr/>
          <p:nvPr/>
        </p:nvSpPr>
        <p:spPr bwMode="auto">
          <a:xfrm>
            <a:off x="7108822" y="3619011"/>
            <a:ext cx="1525591"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8C36F223-7F0B-C55D-6439-660C111DF766}"/>
              </a:ext>
            </a:extLst>
          </p:cNvPr>
          <p:cNvSpPr/>
          <p:nvPr/>
        </p:nvSpPr>
        <p:spPr bwMode="auto">
          <a:xfrm>
            <a:off x="7108822" y="3619011"/>
            <a:ext cx="368303"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6D15D2F5-6348-1983-DF9C-E8B7A539CBA1}"/>
              </a:ext>
            </a:extLst>
          </p:cNvPr>
          <p:cNvSpPr/>
          <p:nvPr/>
        </p:nvSpPr>
        <p:spPr bwMode="auto">
          <a:xfrm>
            <a:off x="7108822" y="3453863"/>
            <a:ext cx="758828"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934603EA-313F-D8CE-BDAF-3066C7D36159}"/>
              </a:ext>
            </a:extLst>
          </p:cNvPr>
          <p:cNvSpPr/>
          <p:nvPr/>
        </p:nvSpPr>
        <p:spPr bwMode="auto">
          <a:xfrm>
            <a:off x="7108822" y="3271169"/>
            <a:ext cx="27305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B4846F5A-6F87-8962-6EE0-DEA421A1705F}"/>
              </a:ext>
            </a:extLst>
          </p:cNvPr>
          <p:cNvSpPr/>
          <p:nvPr/>
        </p:nvSpPr>
        <p:spPr bwMode="auto">
          <a:xfrm>
            <a:off x="7108822" y="3271169"/>
            <a:ext cx="1144590"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131C6B3F-49A2-EA5A-A007-7793A8EEE601}"/>
              </a:ext>
            </a:extLst>
          </p:cNvPr>
          <p:cNvSpPr/>
          <p:nvPr/>
        </p:nvSpPr>
        <p:spPr bwMode="auto">
          <a:xfrm>
            <a:off x="7108822" y="3098786"/>
            <a:ext cx="1958978"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0CB32A11-D452-FA82-71D3-9D6AB8B7F449}"/>
              </a:ext>
            </a:extLst>
          </p:cNvPr>
          <p:cNvSpPr/>
          <p:nvPr/>
        </p:nvSpPr>
        <p:spPr bwMode="auto">
          <a:xfrm>
            <a:off x="7108822" y="3098786"/>
            <a:ext cx="368303"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DE66C651-41BA-E2F8-201F-36F3E176E5EA}"/>
              </a:ext>
            </a:extLst>
          </p:cNvPr>
          <p:cNvSpPr/>
          <p:nvPr/>
        </p:nvSpPr>
        <p:spPr bwMode="auto">
          <a:xfrm>
            <a:off x="7108822" y="2928990"/>
            <a:ext cx="27305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0550E0AB-09A5-7AC8-404E-E6A41424176F}"/>
              </a:ext>
            </a:extLst>
          </p:cNvPr>
          <p:cNvSpPr/>
          <p:nvPr/>
        </p:nvSpPr>
        <p:spPr bwMode="auto">
          <a:xfrm>
            <a:off x="7108821" y="2928990"/>
            <a:ext cx="1958977"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D295CBBC-9883-245E-1072-CDA3BF083E29}"/>
              </a:ext>
            </a:extLst>
          </p:cNvPr>
          <p:cNvSpPr/>
          <p:nvPr/>
        </p:nvSpPr>
        <p:spPr bwMode="auto">
          <a:xfrm>
            <a:off x="7108821" y="2746296"/>
            <a:ext cx="2351925"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578CF661-F994-4026-A7AC-9D16C75D03D9}"/>
              </a:ext>
            </a:extLst>
          </p:cNvPr>
          <p:cNvSpPr/>
          <p:nvPr/>
        </p:nvSpPr>
        <p:spPr bwMode="auto">
          <a:xfrm>
            <a:off x="7108822" y="2746296"/>
            <a:ext cx="368303"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FA44B75C-97F1-4274-E72C-8B8F83240CC9}"/>
              </a:ext>
            </a:extLst>
          </p:cNvPr>
          <p:cNvSpPr/>
          <p:nvPr/>
        </p:nvSpPr>
        <p:spPr bwMode="auto">
          <a:xfrm>
            <a:off x="7108822" y="2576500"/>
            <a:ext cx="27305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5D27B581-33DF-2AB1-8072-DE0C2362A338}"/>
              </a:ext>
            </a:extLst>
          </p:cNvPr>
          <p:cNvSpPr/>
          <p:nvPr/>
        </p:nvSpPr>
        <p:spPr bwMode="auto">
          <a:xfrm>
            <a:off x="7108822" y="2399817"/>
            <a:ext cx="1577978"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455AAF19-A77A-E10C-AE5A-52679D25F0BC}"/>
              </a:ext>
            </a:extLst>
          </p:cNvPr>
          <p:cNvSpPr/>
          <p:nvPr/>
        </p:nvSpPr>
        <p:spPr bwMode="auto">
          <a:xfrm>
            <a:off x="7108822" y="2223160"/>
            <a:ext cx="31115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1EAA6C7C-812B-962C-C755-AE9D5A0C0832}"/>
              </a:ext>
            </a:extLst>
          </p:cNvPr>
          <p:cNvSpPr/>
          <p:nvPr/>
        </p:nvSpPr>
        <p:spPr bwMode="auto">
          <a:xfrm>
            <a:off x="7108822" y="2052508"/>
            <a:ext cx="3111503"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EB1F307C-64A3-415D-888D-4CE55560D059}"/>
              </a:ext>
            </a:extLst>
          </p:cNvPr>
          <p:cNvSpPr/>
          <p:nvPr/>
        </p:nvSpPr>
        <p:spPr bwMode="auto">
          <a:xfrm>
            <a:off x="7108821" y="1869982"/>
            <a:ext cx="3495961" cy="12980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8BF6A586-B093-F54E-915C-7981B7A72784}"/>
              </a:ext>
            </a:extLst>
          </p:cNvPr>
          <p:cNvSpPr/>
          <p:nvPr/>
        </p:nvSpPr>
        <p:spPr bwMode="auto">
          <a:xfrm>
            <a:off x="7108822" y="1869982"/>
            <a:ext cx="368303" cy="12980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TextBox 9261">
            <a:extLst>
              <a:ext uri="{FF2B5EF4-FFF2-40B4-BE49-F238E27FC236}">
                <a16:creationId xmlns:a16="http://schemas.microsoft.com/office/drawing/2014/main" id="{A720B3FE-BA1C-6081-6B30-E0080BCDE941}"/>
              </a:ext>
            </a:extLst>
          </p:cNvPr>
          <p:cNvSpPr txBox="1"/>
          <p:nvPr/>
        </p:nvSpPr>
        <p:spPr bwMode="auto">
          <a:xfrm>
            <a:off x="5141198" y="17676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42</a:t>
            </a:r>
          </a:p>
        </p:txBody>
      </p:sp>
      <p:sp>
        <p:nvSpPr>
          <p:cNvPr id="9263" name="TextBox 9262">
            <a:extLst>
              <a:ext uri="{FF2B5EF4-FFF2-40B4-BE49-F238E27FC236}">
                <a16:creationId xmlns:a16="http://schemas.microsoft.com/office/drawing/2014/main" id="{AE8DB857-4DFB-4C49-93BF-F77082AAB4DB}"/>
              </a:ext>
            </a:extLst>
          </p:cNvPr>
          <p:cNvSpPr txBox="1"/>
          <p:nvPr/>
        </p:nvSpPr>
        <p:spPr bwMode="auto">
          <a:xfrm>
            <a:off x="6615394" y="17774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11</a:t>
            </a:r>
          </a:p>
        </p:txBody>
      </p:sp>
      <p:sp>
        <p:nvSpPr>
          <p:cNvPr id="9264" name="TextBox 9263">
            <a:extLst>
              <a:ext uri="{FF2B5EF4-FFF2-40B4-BE49-F238E27FC236}">
                <a16:creationId xmlns:a16="http://schemas.microsoft.com/office/drawing/2014/main" id="{FED865EB-823E-EA29-1EF4-CC1C4E4C2A60}"/>
              </a:ext>
            </a:extLst>
          </p:cNvPr>
          <p:cNvSpPr txBox="1"/>
          <p:nvPr/>
        </p:nvSpPr>
        <p:spPr bwMode="auto">
          <a:xfrm>
            <a:off x="7159213" y="177744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9265" name="TextBox 9264">
            <a:extLst>
              <a:ext uri="{FF2B5EF4-FFF2-40B4-BE49-F238E27FC236}">
                <a16:creationId xmlns:a16="http://schemas.microsoft.com/office/drawing/2014/main" id="{FEC79BB7-D230-BA95-F091-E948A8AF1D09}"/>
              </a:ext>
            </a:extLst>
          </p:cNvPr>
          <p:cNvSpPr txBox="1"/>
          <p:nvPr/>
        </p:nvSpPr>
        <p:spPr bwMode="auto">
          <a:xfrm>
            <a:off x="8856801" y="17774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57</a:t>
            </a:r>
          </a:p>
        </p:txBody>
      </p:sp>
      <p:sp>
        <p:nvSpPr>
          <p:cNvPr id="9266" name="TextBox 9265">
            <a:extLst>
              <a:ext uri="{FF2B5EF4-FFF2-40B4-BE49-F238E27FC236}">
                <a16:creationId xmlns:a16="http://schemas.microsoft.com/office/drawing/2014/main" id="{33F749F3-8E6D-66BE-5B4C-218E5A322324}"/>
              </a:ext>
            </a:extLst>
          </p:cNvPr>
          <p:cNvSpPr txBox="1"/>
          <p:nvPr/>
        </p:nvSpPr>
        <p:spPr bwMode="auto">
          <a:xfrm>
            <a:off x="8480869" y="19547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57</a:t>
            </a:r>
          </a:p>
        </p:txBody>
      </p:sp>
      <p:sp>
        <p:nvSpPr>
          <p:cNvPr id="9267" name="TextBox 9266">
            <a:extLst>
              <a:ext uri="{FF2B5EF4-FFF2-40B4-BE49-F238E27FC236}">
                <a16:creationId xmlns:a16="http://schemas.microsoft.com/office/drawing/2014/main" id="{4AD3E6A1-A7DC-AF7D-06BD-52F85C3D08E4}"/>
              </a:ext>
            </a:extLst>
          </p:cNvPr>
          <p:cNvSpPr txBox="1"/>
          <p:nvPr/>
        </p:nvSpPr>
        <p:spPr bwMode="auto">
          <a:xfrm>
            <a:off x="8483323" y="21214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57</a:t>
            </a:r>
          </a:p>
        </p:txBody>
      </p:sp>
      <p:sp>
        <p:nvSpPr>
          <p:cNvPr id="9268" name="TextBox 9267">
            <a:extLst>
              <a:ext uri="{FF2B5EF4-FFF2-40B4-BE49-F238E27FC236}">
                <a16:creationId xmlns:a16="http://schemas.microsoft.com/office/drawing/2014/main" id="{6D9EC518-A50C-3DDB-A9DC-53F72B30D056}"/>
              </a:ext>
            </a:extLst>
          </p:cNvPr>
          <p:cNvSpPr txBox="1"/>
          <p:nvPr/>
        </p:nvSpPr>
        <p:spPr bwMode="auto">
          <a:xfrm>
            <a:off x="7714107" y="23041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29</a:t>
            </a:r>
          </a:p>
        </p:txBody>
      </p:sp>
      <p:sp>
        <p:nvSpPr>
          <p:cNvPr id="9269" name="TextBox 9268">
            <a:extLst>
              <a:ext uri="{FF2B5EF4-FFF2-40B4-BE49-F238E27FC236}">
                <a16:creationId xmlns:a16="http://schemas.microsoft.com/office/drawing/2014/main" id="{EE338D53-CA5C-78EE-71C9-89CF642E7D7B}"/>
              </a:ext>
            </a:extLst>
          </p:cNvPr>
          <p:cNvSpPr txBox="1"/>
          <p:nvPr/>
        </p:nvSpPr>
        <p:spPr bwMode="auto">
          <a:xfrm>
            <a:off x="8281604" y="248106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p>
        </p:txBody>
      </p:sp>
      <p:sp>
        <p:nvSpPr>
          <p:cNvPr id="9270" name="TextBox 9269">
            <a:extLst>
              <a:ext uri="{FF2B5EF4-FFF2-40B4-BE49-F238E27FC236}">
                <a16:creationId xmlns:a16="http://schemas.microsoft.com/office/drawing/2014/main" id="{496A025C-2349-8A32-7A33-DA5981FF9430}"/>
              </a:ext>
            </a:extLst>
          </p:cNvPr>
          <p:cNvSpPr txBox="1"/>
          <p:nvPr/>
        </p:nvSpPr>
        <p:spPr bwMode="auto">
          <a:xfrm>
            <a:off x="8305602" y="265166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sp>
        <p:nvSpPr>
          <p:cNvPr id="9271" name="TextBox 9270">
            <a:extLst>
              <a:ext uri="{FF2B5EF4-FFF2-40B4-BE49-F238E27FC236}">
                <a16:creationId xmlns:a16="http://schemas.microsoft.com/office/drawing/2014/main" id="{58C3149F-9A02-DE77-B020-FFD482D612AE}"/>
              </a:ext>
            </a:extLst>
          </p:cNvPr>
          <p:cNvSpPr txBox="1"/>
          <p:nvPr/>
        </p:nvSpPr>
        <p:spPr bwMode="auto">
          <a:xfrm>
            <a:off x="9285287" y="28312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a:t>
            </a:r>
          </a:p>
        </p:txBody>
      </p:sp>
      <p:sp>
        <p:nvSpPr>
          <p:cNvPr id="9272" name="TextBox 9271">
            <a:extLst>
              <a:ext uri="{FF2B5EF4-FFF2-40B4-BE49-F238E27FC236}">
                <a16:creationId xmlns:a16="http://schemas.microsoft.com/office/drawing/2014/main" id="{7D179AC9-C08E-5B64-F690-546D79BEF7AE}"/>
              </a:ext>
            </a:extLst>
          </p:cNvPr>
          <p:cNvSpPr txBox="1"/>
          <p:nvPr/>
        </p:nvSpPr>
        <p:spPr bwMode="auto">
          <a:xfrm>
            <a:off x="8106665" y="30136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29</a:t>
            </a:r>
          </a:p>
        </p:txBody>
      </p:sp>
      <p:sp>
        <p:nvSpPr>
          <p:cNvPr id="9273" name="TextBox 9272">
            <a:extLst>
              <a:ext uri="{FF2B5EF4-FFF2-40B4-BE49-F238E27FC236}">
                <a16:creationId xmlns:a16="http://schemas.microsoft.com/office/drawing/2014/main" id="{6813F465-172C-025E-0930-04D1B92FF9FA}"/>
              </a:ext>
            </a:extLst>
          </p:cNvPr>
          <p:cNvSpPr txBox="1"/>
          <p:nvPr/>
        </p:nvSpPr>
        <p:spPr bwMode="auto">
          <a:xfrm>
            <a:off x="8865493" y="318543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29</a:t>
            </a:r>
          </a:p>
        </p:txBody>
      </p:sp>
      <p:sp>
        <p:nvSpPr>
          <p:cNvPr id="9274" name="TextBox 9273">
            <a:extLst>
              <a:ext uri="{FF2B5EF4-FFF2-40B4-BE49-F238E27FC236}">
                <a16:creationId xmlns:a16="http://schemas.microsoft.com/office/drawing/2014/main" id="{E7EB7CFE-C77D-8C48-F469-B6B303841805}"/>
              </a:ext>
            </a:extLst>
          </p:cNvPr>
          <p:cNvSpPr txBox="1"/>
          <p:nvPr/>
        </p:nvSpPr>
        <p:spPr bwMode="auto">
          <a:xfrm>
            <a:off x="7861543" y="35324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9275" name="TextBox 9274">
            <a:extLst>
              <a:ext uri="{FF2B5EF4-FFF2-40B4-BE49-F238E27FC236}">
                <a16:creationId xmlns:a16="http://schemas.microsoft.com/office/drawing/2014/main" id="{EC352BCF-B2D5-0D30-B659-9DE5B1148EE6}"/>
              </a:ext>
            </a:extLst>
          </p:cNvPr>
          <p:cNvSpPr txBox="1"/>
          <p:nvPr/>
        </p:nvSpPr>
        <p:spPr bwMode="auto">
          <a:xfrm>
            <a:off x="7488236" y="38812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9276" name="TextBox 9275">
            <a:extLst>
              <a:ext uri="{FF2B5EF4-FFF2-40B4-BE49-F238E27FC236}">
                <a16:creationId xmlns:a16="http://schemas.microsoft.com/office/drawing/2014/main" id="{87C35B03-F275-CFDA-809A-98C803EEDFE6}"/>
              </a:ext>
            </a:extLst>
          </p:cNvPr>
          <p:cNvSpPr txBox="1"/>
          <p:nvPr/>
        </p:nvSpPr>
        <p:spPr bwMode="auto">
          <a:xfrm>
            <a:off x="7486072" y="40627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9277" name="TextBox 9276">
            <a:extLst>
              <a:ext uri="{FF2B5EF4-FFF2-40B4-BE49-F238E27FC236}">
                <a16:creationId xmlns:a16="http://schemas.microsoft.com/office/drawing/2014/main" id="{B80B453B-BF30-C5C7-9EB0-5E86ADFDB79B}"/>
              </a:ext>
            </a:extLst>
          </p:cNvPr>
          <p:cNvSpPr txBox="1"/>
          <p:nvPr/>
        </p:nvSpPr>
        <p:spPr bwMode="auto">
          <a:xfrm>
            <a:off x="7886004" y="458568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9278" name="TextBox 9277">
            <a:extLst>
              <a:ext uri="{FF2B5EF4-FFF2-40B4-BE49-F238E27FC236}">
                <a16:creationId xmlns:a16="http://schemas.microsoft.com/office/drawing/2014/main" id="{E7687D7D-3E32-1F7E-E256-2A4AF7346B6A}"/>
              </a:ext>
            </a:extLst>
          </p:cNvPr>
          <p:cNvSpPr txBox="1"/>
          <p:nvPr/>
        </p:nvSpPr>
        <p:spPr bwMode="auto">
          <a:xfrm>
            <a:off x="7911518" y="422388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sp>
        <p:nvSpPr>
          <p:cNvPr id="9279" name="TextBox 9278">
            <a:extLst>
              <a:ext uri="{FF2B5EF4-FFF2-40B4-BE49-F238E27FC236}">
                <a16:creationId xmlns:a16="http://schemas.microsoft.com/office/drawing/2014/main" id="{695F1EFE-09D3-EEB5-8F67-73D95AE66A74}"/>
              </a:ext>
            </a:extLst>
          </p:cNvPr>
          <p:cNvSpPr txBox="1"/>
          <p:nvPr/>
        </p:nvSpPr>
        <p:spPr bwMode="auto">
          <a:xfrm>
            <a:off x="8071873" y="37127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a:t>
            </a:r>
          </a:p>
        </p:txBody>
      </p:sp>
      <p:sp>
        <p:nvSpPr>
          <p:cNvPr id="9280" name="TextBox 9279">
            <a:extLst>
              <a:ext uri="{FF2B5EF4-FFF2-40B4-BE49-F238E27FC236}">
                <a16:creationId xmlns:a16="http://schemas.microsoft.com/office/drawing/2014/main" id="{5F5D6BF1-3535-0CFA-B028-3B8B8DD1DA70}"/>
              </a:ext>
            </a:extLst>
          </p:cNvPr>
          <p:cNvSpPr txBox="1"/>
          <p:nvPr/>
        </p:nvSpPr>
        <p:spPr bwMode="auto">
          <a:xfrm>
            <a:off x="7297789" y="37127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14</a:t>
            </a:r>
          </a:p>
        </p:txBody>
      </p:sp>
      <p:sp>
        <p:nvSpPr>
          <p:cNvPr id="9281" name="TextBox 9280">
            <a:extLst>
              <a:ext uri="{FF2B5EF4-FFF2-40B4-BE49-F238E27FC236}">
                <a16:creationId xmlns:a16="http://schemas.microsoft.com/office/drawing/2014/main" id="{0C81EBA2-798D-D161-3900-606FAB61AC02}"/>
              </a:ext>
            </a:extLst>
          </p:cNvPr>
          <p:cNvSpPr txBox="1"/>
          <p:nvPr/>
        </p:nvSpPr>
        <p:spPr bwMode="auto">
          <a:xfrm>
            <a:off x="7292973" y="33548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14</a:t>
            </a:r>
          </a:p>
        </p:txBody>
      </p:sp>
      <p:sp>
        <p:nvSpPr>
          <p:cNvPr id="9282" name="TextBox 9281">
            <a:extLst>
              <a:ext uri="{FF2B5EF4-FFF2-40B4-BE49-F238E27FC236}">
                <a16:creationId xmlns:a16="http://schemas.microsoft.com/office/drawing/2014/main" id="{E53CB414-C843-47FC-B3C3-8E2470A22D6F}"/>
              </a:ext>
            </a:extLst>
          </p:cNvPr>
          <p:cNvSpPr txBox="1"/>
          <p:nvPr/>
        </p:nvSpPr>
        <p:spPr bwMode="auto">
          <a:xfrm>
            <a:off x="7488236" y="318857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21</a:t>
            </a:r>
          </a:p>
        </p:txBody>
      </p:sp>
      <p:sp>
        <p:nvSpPr>
          <p:cNvPr id="9283" name="TextBox 9282">
            <a:extLst>
              <a:ext uri="{FF2B5EF4-FFF2-40B4-BE49-F238E27FC236}">
                <a16:creationId xmlns:a16="http://schemas.microsoft.com/office/drawing/2014/main" id="{871F0359-A695-B76D-7C82-AD8026CBB92F}"/>
              </a:ext>
            </a:extLst>
          </p:cNvPr>
          <p:cNvSpPr txBox="1"/>
          <p:nvPr/>
        </p:nvSpPr>
        <p:spPr bwMode="auto">
          <a:xfrm>
            <a:off x="7908228" y="28348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36</a:t>
            </a:r>
          </a:p>
        </p:txBody>
      </p:sp>
      <p:sp>
        <p:nvSpPr>
          <p:cNvPr id="9284" name="TextBox 9283">
            <a:extLst>
              <a:ext uri="{FF2B5EF4-FFF2-40B4-BE49-F238E27FC236}">
                <a16:creationId xmlns:a16="http://schemas.microsoft.com/office/drawing/2014/main" id="{F61C46BC-BD85-5A3A-2F4C-B66CE2C1385C}"/>
              </a:ext>
            </a:extLst>
          </p:cNvPr>
          <p:cNvSpPr txBox="1"/>
          <p:nvPr/>
        </p:nvSpPr>
        <p:spPr bwMode="auto">
          <a:xfrm>
            <a:off x="7154899" y="265817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9285" name="TextBox 9284">
            <a:extLst>
              <a:ext uri="{FF2B5EF4-FFF2-40B4-BE49-F238E27FC236}">
                <a16:creationId xmlns:a16="http://schemas.microsoft.com/office/drawing/2014/main" id="{6484A79D-C641-171E-AFFD-C4FE5CF26C9A}"/>
              </a:ext>
            </a:extLst>
          </p:cNvPr>
          <p:cNvSpPr txBox="1"/>
          <p:nvPr/>
        </p:nvSpPr>
        <p:spPr bwMode="auto">
          <a:xfrm>
            <a:off x="7154899" y="300594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9286" name="TextBox 9285">
            <a:extLst>
              <a:ext uri="{FF2B5EF4-FFF2-40B4-BE49-F238E27FC236}">
                <a16:creationId xmlns:a16="http://schemas.microsoft.com/office/drawing/2014/main" id="{A64275D2-7A28-409E-A8E5-A97769420168}"/>
              </a:ext>
            </a:extLst>
          </p:cNvPr>
          <p:cNvSpPr txBox="1"/>
          <p:nvPr/>
        </p:nvSpPr>
        <p:spPr bwMode="auto">
          <a:xfrm>
            <a:off x="7143569" y="35337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9287" name="TextBox 9286">
            <a:extLst>
              <a:ext uri="{FF2B5EF4-FFF2-40B4-BE49-F238E27FC236}">
                <a16:creationId xmlns:a16="http://schemas.microsoft.com/office/drawing/2014/main" id="{30FBDD84-C5BD-7EDE-FDDC-CED471DC2203}"/>
              </a:ext>
            </a:extLst>
          </p:cNvPr>
          <p:cNvSpPr txBox="1"/>
          <p:nvPr/>
        </p:nvSpPr>
        <p:spPr bwMode="auto">
          <a:xfrm>
            <a:off x="7152819" y="45906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9288" name="TextBox 9287">
            <a:extLst>
              <a:ext uri="{FF2B5EF4-FFF2-40B4-BE49-F238E27FC236}">
                <a16:creationId xmlns:a16="http://schemas.microsoft.com/office/drawing/2014/main" id="{5E4EDC32-6187-84B7-60F1-BC550B33BF06}"/>
              </a:ext>
            </a:extLst>
          </p:cNvPr>
          <p:cNvSpPr txBox="1"/>
          <p:nvPr/>
        </p:nvSpPr>
        <p:spPr bwMode="auto">
          <a:xfrm>
            <a:off x="7143569" y="440987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9289" name="TextBox 9288">
            <a:extLst>
              <a:ext uri="{FF2B5EF4-FFF2-40B4-BE49-F238E27FC236}">
                <a16:creationId xmlns:a16="http://schemas.microsoft.com/office/drawing/2014/main" id="{E78E3FDD-D3B5-716E-25FC-281EA6576D5E}"/>
              </a:ext>
            </a:extLst>
          </p:cNvPr>
          <p:cNvSpPr txBox="1"/>
          <p:nvPr/>
        </p:nvSpPr>
        <p:spPr bwMode="auto">
          <a:xfrm>
            <a:off x="7139343" y="493398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9290" name="TextBox 9289">
            <a:extLst>
              <a:ext uri="{FF2B5EF4-FFF2-40B4-BE49-F238E27FC236}">
                <a16:creationId xmlns:a16="http://schemas.microsoft.com/office/drawing/2014/main" id="{FEB22501-BA91-C374-222F-2288DB29C048}"/>
              </a:ext>
            </a:extLst>
          </p:cNvPr>
          <p:cNvSpPr txBox="1"/>
          <p:nvPr/>
        </p:nvSpPr>
        <p:spPr bwMode="auto">
          <a:xfrm>
            <a:off x="7143682" y="511526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9291" name="TextBox 9290">
            <a:extLst>
              <a:ext uri="{FF2B5EF4-FFF2-40B4-BE49-F238E27FC236}">
                <a16:creationId xmlns:a16="http://schemas.microsoft.com/office/drawing/2014/main" id="{9788327A-266D-7B83-C274-6926D6EC5D45}"/>
              </a:ext>
            </a:extLst>
          </p:cNvPr>
          <p:cNvSpPr txBox="1"/>
          <p:nvPr/>
        </p:nvSpPr>
        <p:spPr bwMode="auto">
          <a:xfrm>
            <a:off x="7148021" y="529135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9292" name="TextBox 9291">
            <a:extLst>
              <a:ext uri="{FF2B5EF4-FFF2-40B4-BE49-F238E27FC236}">
                <a16:creationId xmlns:a16="http://schemas.microsoft.com/office/drawing/2014/main" id="{73BB8B4B-A065-3BD8-1AA1-45DAF847DB90}"/>
              </a:ext>
            </a:extLst>
          </p:cNvPr>
          <p:cNvSpPr txBox="1"/>
          <p:nvPr/>
        </p:nvSpPr>
        <p:spPr bwMode="auto">
          <a:xfrm>
            <a:off x="7134391" y="54619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9293" name="TextBox 9292">
            <a:extLst>
              <a:ext uri="{FF2B5EF4-FFF2-40B4-BE49-F238E27FC236}">
                <a16:creationId xmlns:a16="http://schemas.microsoft.com/office/drawing/2014/main" id="{B5A18734-F45A-5879-1E99-372ABEEAB859}"/>
              </a:ext>
            </a:extLst>
          </p:cNvPr>
          <p:cNvSpPr txBox="1"/>
          <p:nvPr/>
        </p:nvSpPr>
        <p:spPr bwMode="auto">
          <a:xfrm>
            <a:off x="6343076" y="54667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21</a:t>
            </a:r>
          </a:p>
        </p:txBody>
      </p:sp>
      <p:sp>
        <p:nvSpPr>
          <p:cNvPr id="9294" name="TextBox 9293">
            <a:extLst>
              <a:ext uri="{FF2B5EF4-FFF2-40B4-BE49-F238E27FC236}">
                <a16:creationId xmlns:a16="http://schemas.microsoft.com/office/drawing/2014/main" id="{C19636FF-6F44-9E20-37D5-586634F992E7}"/>
              </a:ext>
            </a:extLst>
          </p:cNvPr>
          <p:cNvSpPr txBox="1"/>
          <p:nvPr/>
        </p:nvSpPr>
        <p:spPr bwMode="auto">
          <a:xfrm>
            <a:off x="6343076" y="511429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21</a:t>
            </a:r>
          </a:p>
        </p:txBody>
      </p:sp>
      <p:sp>
        <p:nvSpPr>
          <p:cNvPr id="9295" name="TextBox 9294">
            <a:extLst>
              <a:ext uri="{FF2B5EF4-FFF2-40B4-BE49-F238E27FC236}">
                <a16:creationId xmlns:a16="http://schemas.microsoft.com/office/drawing/2014/main" id="{BCC382F4-0733-ED5E-CFC0-FDA207678D3D}"/>
              </a:ext>
            </a:extLst>
          </p:cNvPr>
          <p:cNvSpPr txBox="1"/>
          <p:nvPr/>
        </p:nvSpPr>
        <p:spPr bwMode="auto">
          <a:xfrm>
            <a:off x="5938966" y="47656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26</a:t>
            </a:r>
          </a:p>
        </p:txBody>
      </p:sp>
      <p:sp>
        <p:nvSpPr>
          <p:cNvPr id="9296" name="TextBox 9295">
            <a:extLst>
              <a:ext uri="{FF2B5EF4-FFF2-40B4-BE49-F238E27FC236}">
                <a16:creationId xmlns:a16="http://schemas.microsoft.com/office/drawing/2014/main" id="{2E7F1475-0843-594B-1E68-206F12D7AD1B}"/>
              </a:ext>
            </a:extLst>
          </p:cNvPr>
          <p:cNvSpPr txBox="1"/>
          <p:nvPr/>
        </p:nvSpPr>
        <p:spPr bwMode="auto">
          <a:xfrm>
            <a:off x="6200796" y="44178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26</a:t>
            </a:r>
          </a:p>
        </p:txBody>
      </p:sp>
      <p:sp>
        <p:nvSpPr>
          <p:cNvPr id="9297" name="TextBox 9296">
            <a:extLst>
              <a:ext uri="{FF2B5EF4-FFF2-40B4-BE49-F238E27FC236}">
                <a16:creationId xmlns:a16="http://schemas.microsoft.com/office/drawing/2014/main" id="{1415049B-3C09-DF3C-7125-2F693FFAE74E}"/>
              </a:ext>
            </a:extLst>
          </p:cNvPr>
          <p:cNvSpPr txBox="1"/>
          <p:nvPr/>
        </p:nvSpPr>
        <p:spPr bwMode="auto">
          <a:xfrm>
            <a:off x="5928248" y="33597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26</a:t>
            </a:r>
          </a:p>
        </p:txBody>
      </p:sp>
      <p:sp>
        <p:nvSpPr>
          <p:cNvPr id="9298" name="TextBox 9297">
            <a:extLst>
              <a:ext uri="{FF2B5EF4-FFF2-40B4-BE49-F238E27FC236}">
                <a16:creationId xmlns:a16="http://schemas.microsoft.com/office/drawing/2014/main" id="{D9C420EC-9BA9-CACC-B0AB-12383448ABE5}"/>
              </a:ext>
            </a:extLst>
          </p:cNvPr>
          <p:cNvSpPr txBox="1"/>
          <p:nvPr/>
        </p:nvSpPr>
        <p:spPr bwMode="auto">
          <a:xfrm>
            <a:off x="5474261" y="19540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53</a:t>
            </a:r>
          </a:p>
        </p:txBody>
      </p:sp>
      <p:sp>
        <p:nvSpPr>
          <p:cNvPr id="9299" name="TextBox 9298">
            <a:extLst>
              <a:ext uri="{FF2B5EF4-FFF2-40B4-BE49-F238E27FC236}">
                <a16:creationId xmlns:a16="http://schemas.microsoft.com/office/drawing/2014/main" id="{F3A9DF50-D46D-3F7E-E8DE-478E81D4C701}"/>
              </a:ext>
            </a:extLst>
          </p:cNvPr>
          <p:cNvSpPr txBox="1"/>
          <p:nvPr/>
        </p:nvSpPr>
        <p:spPr bwMode="auto">
          <a:xfrm>
            <a:off x="5769421" y="21351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42</a:t>
            </a:r>
          </a:p>
        </p:txBody>
      </p:sp>
      <p:sp>
        <p:nvSpPr>
          <p:cNvPr id="9300" name="TextBox 9299">
            <a:extLst>
              <a:ext uri="{FF2B5EF4-FFF2-40B4-BE49-F238E27FC236}">
                <a16:creationId xmlns:a16="http://schemas.microsoft.com/office/drawing/2014/main" id="{6D027B72-76A0-0629-D6C3-D1E58A88EFBB}"/>
              </a:ext>
            </a:extLst>
          </p:cNvPr>
          <p:cNvSpPr txBox="1"/>
          <p:nvPr/>
        </p:nvSpPr>
        <p:spPr bwMode="auto">
          <a:xfrm>
            <a:off x="5301969" y="23081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58</a:t>
            </a:r>
          </a:p>
        </p:txBody>
      </p:sp>
      <p:sp>
        <p:nvSpPr>
          <p:cNvPr id="9301" name="TextBox 9300">
            <a:extLst>
              <a:ext uri="{FF2B5EF4-FFF2-40B4-BE49-F238E27FC236}">
                <a16:creationId xmlns:a16="http://schemas.microsoft.com/office/drawing/2014/main" id="{A66FC577-5FA3-EA62-E17A-426CF8871B3F}"/>
              </a:ext>
            </a:extLst>
          </p:cNvPr>
          <p:cNvSpPr txBox="1"/>
          <p:nvPr/>
        </p:nvSpPr>
        <p:spPr bwMode="auto">
          <a:xfrm>
            <a:off x="5761715" y="24841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32</a:t>
            </a:r>
          </a:p>
        </p:txBody>
      </p:sp>
      <p:sp>
        <p:nvSpPr>
          <p:cNvPr id="9302" name="TextBox 9301">
            <a:extLst>
              <a:ext uri="{FF2B5EF4-FFF2-40B4-BE49-F238E27FC236}">
                <a16:creationId xmlns:a16="http://schemas.microsoft.com/office/drawing/2014/main" id="{F783F40D-5F1A-54AE-B00C-36172E17736A}"/>
              </a:ext>
            </a:extLst>
          </p:cNvPr>
          <p:cNvSpPr txBox="1"/>
          <p:nvPr/>
        </p:nvSpPr>
        <p:spPr bwMode="auto">
          <a:xfrm>
            <a:off x="5755262" y="264938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42</a:t>
            </a:r>
          </a:p>
        </p:txBody>
      </p:sp>
      <p:sp>
        <p:nvSpPr>
          <p:cNvPr id="9304" name="TextBox 9303">
            <a:extLst>
              <a:ext uri="{FF2B5EF4-FFF2-40B4-BE49-F238E27FC236}">
                <a16:creationId xmlns:a16="http://schemas.microsoft.com/office/drawing/2014/main" id="{FAE97114-94FA-C354-D133-BE6321CAAC7D}"/>
              </a:ext>
            </a:extLst>
          </p:cNvPr>
          <p:cNvSpPr txBox="1"/>
          <p:nvPr/>
        </p:nvSpPr>
        <p:spPr bwMode="auto">
          <a:xfrm>
            <a:off x="6042123" y="30075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32</a:t>
            </a:r>
          </a:p>
        </p:txBody>
      </p:sp>
      <p:sp>
        <p:nvSpPr>
          <p:cNvPr id="9305" name="TextBox 9304">
            <a:extLst>
              <a:ext uri="{FF2B5EF4-FFF2-40B4-BE49-F238E27FC236}">
                <a16:creationId xmlns:a16="http://schemas.microsoft.com/office/drawing/2014/main" id="{A662014B-A166-A9C3-323A-AE55DBA2E817}"/>
              </a:ext>
            </a:extLst>
          </p:cNvPr>
          <p:cNvSpPr txBox="1"/>
          <p:nvPr/>
        </p:nvSpPr>
        <p:spPr bwMode="auto">
          <a:xfrm>
            <a:off x="6204034" y="28312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16</a:t>
            </a:r>
          </a:p>
        </p:txBody>
      </p:sp>
      <p:sp>
        <p:nvSpPr>
          <p:cNvPr id="9306" name="TextBox 9305">
            <a:extLst>
              <a:ext uri="{FF2B5EF4-FFF2-40B4-BE49-F238E27FC236}">
                <a16:creationId xmlns:a16="http://schemas.microsoft.com/office/drawing/2014/main" id="{99713796-68AE-A620-33D0-A5BEAC8D6978}"/>
              </a:ext>
            </a:extLst>
          </p:cNvPr>
          <p:cNvSpPr txBox="1"/>
          <p:nvPr/>
        </p:nvSpPr>
        <p:spPr bwMode="auto">
          <a:xfrm>
            <a:off x="6612685" y="35265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11</a:t>
            </a:r>
          </a:p>
        </p:txBody>
      </p:sp>
      <p:sp>
        <p:nvSpPr>
          <p:cNvPr id="9307" name="TextBox 9306">
            <a:extLst>
              <a:ext uri="{FF2B5EF4-FFF2-40B4-BE49-F238E27FC236}">
                <a16:creationId xmlns:a16="http://schemas.microsoft.com/office/drawing/2014/main" id="{104C6D02-06E4-20C3-180C-C000F0118728}"/>
              </a:ext>
            </a:extLst>
          </p:cNvPr>
          <p:cNvSpPr txBox="1"/>
          <p:nvPr/>
        </p:nvSpPr>
        <p:spPr bwMode="auto">
          <a:xfrm>
            <a:off x="6468912" y="38839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16</a:t>
            </a:r>
          </a:p>
        </p:txBody>
      </p:sp>
      <p:sp>
        <p:nvSpPr>
          <p:cNvPr id="9308" name="TextBox 9307">
            <a:extLst>
              <a:ext uri="{FF2B5EF4-FFF2-40B4-BE49-F238E27FC236}">
                <a16:creationId xmlns:a16="http://schemas.microsoft.com/office/drawing/2014/main" id="{8EBC25D7-9684-D865-8553-729A2D9851FC}"/>
              </a:ext>
            </a:extLst>
          </p:cNvPr>
          <p:cNvSpPr txBox="1"/>
          <p:nvPr/>
        </p:nvSpPr>
        <p:spPr bwMode="auto">
          <a:xfrm>
            <a:off x="6468912" y="40562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16</a:t>
            </a:r>
          </a:p>
        </p:txBody>
      </p:sp>
      <p:sp>
        <p:nvSpPr>
          <p:cNvPr id="9309" name="TextBox 9308">
            <a:extLst>
              <a:ext uri="{FF2B5EF4-FFF2-40B4-BE49-F238E27FC236}">
                <a16:creationId xmlns:a16="http://schemas.microsoft.com/office/drawing/2014/main" id="{B94A2C64-0C6A-16BA-1B32-FCDBCFBB5A86}"/>
              </a:ext>
            </a:extLst>
          </p:cNvPr>
          <p:cNvSpPr txBox="1"/>
          <p:nvPr/>
        </p:nvSpPr>
        <p:spPr bwMode="auto">
          <a:xfrm>
            <a:off x="6200796" y="49324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16</a:t>
            </a:r>
          </a:p>
        </p:txBody>
      </p:sp>
      <p:sp>
        <p:nvSpPr>
          <p:cNvPr id="9310" name="TextBox 9309">
            <a:extLst>
              <a:ext uri="{FF2B5EF4-FFF2-40B4-BE49-F238E27FC236}">
                <a16:creationId xmlns:a16="http://schemas.microsoft.com/office/drawing/2014/main" id="{BE471BE8-8BC7-70C5-95AF-F63B2AC3C0D9}"/>
              </a:ext>
            </a:extLst>
          </p:cNvPr>
          <p:cNvSpPr txBox="1"/>
          <p:nvPr/>
        </p:nvSpPr>
        <p:spPr bwMode="auto">
          <a:xfrm>
            <a:off x="6024925" y="52809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11</a:t>
            </a:r>
          </a:p>
        </p:txBody>
      </p:sp>
      <p:sp>
        <p:nvSpPr>
          <p:cNvPr id="9311" name="TextBox 9310">
            <a:extLst>
              <a:ext uri="{FF2B5EF4-FFF2-40B4-BE49-F238E27FC236}">
                <a16:creationId xmlns:a16="http://schemas.microsoft.com/office/drawing/2014/main" id="{9D1D6377-EC7C-74E4-2FB7-E7BA0DF8E45B}"/>
              </a:ext>
            </a:extLst>
          </p:cNvPr>
          <p:cNvSpPr txBox="1"/>
          <p:nvPr/>
        </p:nvSpPr>
        <p:spPr bwMode="auto">
          <a:xfrm>
            <a:off x="6612685" y="52808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11</a:t>
            </a:r>
          </a:p>
        </p:txBody>
      </p:sp>
      <p:sp>
        <p:nvSpPr>
          <p:cNvPr id="9312" name="TextBox 9311">
            <a:extLst>
              <a:ext uri="{FF2B5EF4-FFF2-40B4-BE49-F238E27FC236}">
                <a16:creationId xmlns:a16="http://schemas.microsoft.com/office/drawing/2014/main" id="{CFF213A5-C136-53D5-2C9C-C2E99964D7F1}"/>
              </a:ext>
            </a:extLst>
          </p:cNvPr>
          <p:cNvSpPr txBox="1"/>
          <p:nvPr/>
        </p:nvSpPr>
        <p:spPr bwMode="auto">
          <a:xfrm>
            <a:off x="6824534" y="492922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3" name="TextBox 9312">
            <a:extLst>
              <a:ext uri="{FF2B5EF4-FFF2-40B4-BE49-F238E27FC236}">
                <a16:creationId xmlns:a16="http://schemas.microsoft.com/office/drawing/2014/main" id="{84CC434D-1086-C5ED-F779-89CC562CE383}"/>
              </a:ext>
            </a:extLst>
          </p:cNvPr>
          <p:cNvSpPr txBox="1"/>
          <p:nvPr/>
        </p:nvSpPr>
        <p:spPr bwMode="auto">
          <a:xfrm>
            <a:off x="6815729" y="476295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4" name="TextBox 9313">
            <a:extLst>
              <a:ext uri="{FF2B5EF4-FFF2-40B4-BE49-F238E27FC236}">
                <a16:creationId xmlns:a16="http://schemas.microsoft.com/office/drawing/2014/main" id="{BFE384D4-EA7A-B59C-FACD-5BB66F476EC2}"/>
              </a:ext>
            </a:extLst>
          </p:cNvPr>
          <p:cNvSpPr txBox="1"/>
          <p:nvPr/>
        </p:nvSpPr>
        <p:spPr bwMode="auto">
          <a:xfrm>
            <a:off x="6834033" y="460194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5" name="TextBox 9314">
            <a:extLst>
              <a:ext uri="{FF2B5EF4-FFF2-40B4-BE49-F238E27FC236}">
                <a16:creationId xmlns:a16="http://schemas.microsoft.com/office/drawing/2014/main" id="{81AC85DF-CA24-43FF-0DC3-44D35CD4F373}"/>
              </a:ext>
            </a:extLst>
          </p:cNvPr>
          <p:cNvSpPr txBox="1"/>
          <p:nvPr/>
        </p:nvSpPr>
        <p:spPr bwMode="auto">
          <a:xfrm>
            <a:off x="6820595" y="37073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6" name="TextBox 9315">
            <a:extLst>
              <a:ext uri="{FF2B5EF4-FFF2-40B4-BE49-F238E27FC236}">
                <a16:creationId xmlns:a16="http://schemas.microsoft.com/office/drawing/2014/main" id="{C2DD31E7-0EB8-88C8-576C-3B9CB509B48D}"/>
              </a:ext>
            </a:extLst>
          </p:cNvPr>
          <p:cNvSpPr txBox="1"/>
          <p:nvPr/>
        </p:nvSpPr>
        <p:spPr bwMode="auto">
          <a:xfrm>
            <a:off x="6548878" y="37162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7" name="TextBox 9316">
            <a:extLst>
              <a:ext uri="{FF2B5EF4-FFF2-40B4-BE49-F238E27FC236}">
                <a16:creationId xmlns:a16="http://schemas.microsoft.com/office/drawing/2014/main" id="{3935B09F-B0A6-750F-9F3F-9385456D7A1B}"/>
              </a:ext>
            </a:extLst>
          </p:cNvPr>
          <p:cNvSpPr txBox="1"/>
          <p:nvPr/>
        </p:nvSpPr>
        <p:spPr bwMode="auto">
          <a:xfrm>
            <a:off x="6820595" y="33638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8" name="TextBox 9317">
            <a:extLst>
              <a:ext uri="{FF2B5EF4-FFF2-40B4-BE49-F238E27FC236}">
                <a16:creationId xmlns:a16="http://schemas.microsoft.com/office/drawing/2014/main" id="{EB6732A0-A426-1B98-B396-ADE3C3BE1DFA}"/>
              </a:ext>
            </a:extLst>
          </p:cNvPr>
          <p:cNvSpPr txBox="1"/>
          <p:nvPr/>
        </p:nvSpPr>
        <p:spPr bwMode="auto">
          <a:xfrm>
            <a:off x="6829504" y="28254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9319" name="TextBox 9318">
            <a:extLst>
              <a:ext uri="{FF2B5EF4-FFF2-40B4-BE49-F238E27FC236}">
                <a16:creationId xmlns:a16="http://schemas.microsoft.com/office/drawing/2014/main" id="{32E366B9-E7CC-AFBD-39EF-B8A6D7AC5525}"/>
              </a:ext>
            </a:extLst>
          </p:cNvPr>
          <p:cNvSpPr txBox="1"/>
          <p:nvPr/>
        </p:nvSpPr>
        <p:spPr bwMode="auto">
          <a:xfrm>
            <a:off x="6825453" y="248173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a:t>
            </a:r>
          </a:p>
        </p:txBody>
      </p:sp>
      <p:cxnSp>
        <p:nvCxnSpPr>
          <p:cNvPr id="33" name="Straight Connector 32">
            <a:extLst>
              <a:ext uri="{FF2B5EF4-FFF2-40B4-BE49-F238E27FC236}">
                <a16:creationId xmlns:a16="http://schemas.microsoft.com/office/drawing/2014/main" id="{BF44A105-8721-8AAB-7E72-C262B788DA2A}"/>
              </a:ext>
            </a:extLst>
          </p:cNvPr>
          <p:cNvCxnSpPr>
            <a:cxnSpLocks/>
            <a:endCxn id="26" idx="0"/>
          </p:cNvCxnSpPr>
          <p:nvPr/>
        </p:nvCxnSpPr>
        <p:spPr bwMode="auto">
          <a:xfrm flipH="1">
            <a:off x="7097440" y="1865682"/>
            <a:ext cx="2325" cy="383573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224297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Antitumor Activity in </a:t>
            </a:r>
            <a:br>
              <a:rPr lang="en-US" dirty="0"/>
            </a:br>
            <a:r>
              <a:rPr lang="en-US" dirty="0"/>
              <a:t>First-line Setting</a:t>
            </a:r>
            <a:endParaRPr lang="en-US" altLang="en-US" dirty="0"/>
          </a:p>
        </p:txBody>
      </p:sp>
      <p:sp>
        <p:nvSpPr>
          <p:cNvPr id="6" name="Content Placeholder 5">
            <a:extLst>
              <a:ext uri="{FF2B5EF4-FFF2-40B4-BE49-F238E27FC236}">
                <a16:creationId xmlns:a16="http://schemas.microsoft.com/office/drawing/2014/main" id="{5FF25DD8-8F91-F101-5D86-1B6616CBD4CC}"/>
              </a:ext>
            </a:extLst>
          </p:cNvPr>
          <p:cNvSpPr>
            <a:spLocks noGrp="1"/>
          </p:cNvSpPr>
          <p:nvPr>
            <p:ph idx="1"/>
          </p:nvPr>
        </p:nvSpPr>
        <p:spPr>
          <a:xfrm>
            <a:off x="604675" y="5137607"/>
            <a:ext cx="10877529" cy="1026125"/>
          </a:xfrm>
        </p:spPr>
        <p:txBody>
          <a:bodyPr/>
          <a:lstStyle/>
          <a:p>
            <a:r>
              <a:rPr lang="en-US" sz="2000" dirty="0"/>
              <a:t>ORR for overall population was 47.4% for doublet therapy (n = 19), 71.4% for triplet therapy (n = 14) </a:t>
            </a:r>
          </a:p>
          <a:p>
            <a:r>
              <a:rPr lang="en-US" sz="2000" dirty="0"/>
              <a:t>Responses numerically higher in triplet vs doublet, responses seen regardless of PD-L1 expression</a:t>
            </a:r>
          </a:p>
        </p:txBody>
      </p:sp>
      <p:sp>
        <p:nvSpPr>
          <p:cNvPr id="2" name="Text Box 11">
            <a:extLst>
              <a:ext uri="{FF2B5EF4-FFF2-40B4-BE49-F238E27FC236}">
                <a16:creationId xmlns:a16="http://schemas.microsoft.com/office/drawing/2014/main" id="{F5FAB949-5281-F36F-4838-C8FB650D4B5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a:t>
            </a:r>
          </a:p>
        </p:txBody>
      </p:sp>
      <p:graphicFrame>
        <p:nvGraphicFramePr>
          <p:cNvPr id="3" name="Group 32">
            <a:extLst>
              <a:ext uri="{FF2B5EF4-FFF2-40B4-BE49-F238E27FC236}">
                <a16:creationId xmlns:a16="http://schemas.microsoft.com/office/drawing/2014/main" id="{39EAEC8E-C422-6A49-A196-8F570645914F}"/>
              </a:ext>
            </a:extLst>
          </p:cNvPr>
          <p:cNvGraphicFramePr>
            <a:graphicFrameLocks noGrp="1"/>
          </p:cNvGraphicFramePr>
          <p:nvPr>
            <p:extLst>
              <p:ext uri="{D42A27DB-BD31-4B8C-83A1-F6EECF244321}">
                <p14:modId xmlns:p14="http://schemas.microsoft.com/office/powerpoint/2010/main" val="3782582039"/>
              </p:ext>
            </p:extLst>
          </p:nvPr>
        </p:nvGraphicFramePr>
        <p:xfrm>
          <a:off x="604674" y="1513047"/>
          <a:ext cx="10872444" cy="3200480"/>
        </p:xfrm>
        <a:graphic>
          <a:graphicData uri="http://schemas.openxmlformats.org/drawingml/2006/table">
            <a:tbl>
              <a:tblPr/>
              <a:tblGrid>
                <a:gridCol w="6157744">
                  <a:extLst>
                    <a:ext uri="{9D8B030D-6E8A-4147-A177-3AD203B41FA5}">
                      <a16:colId xmlns:a16="http://schemas.microsoft.com/office/drawing/2014/main" val="20000"/>
                    </a:ext>
                  </a:extLst>
                </a:gridCol>
                <a:gridCol w="2326284">
                  <a:extLst>
                    <a:ext uri="{9D8B030D-6E8A-4147-A177-3AD203B41FA5}">
                      <a16:colId xmlns:a16="http://schemas.microsoft.com/office/drawing/2014/main" val="1917525391"/>
                    </a:ext>
                  </a:extLst>
                </a:gridCol>
                <a:gridCol w="2388416">
                  <a:extLst>
                    <a:ext uri="{9D8B030D-6E8A-4147-A177-3AD203B41FA5}">
                      <a16:colId xmlns:a16="http://schemas.microsoft.com/office/drawing/2014/main" val="614789423"/>
                    </a:ext>
                  </a:extLst>
                </a:gridCol>
              </a:tblGrid>
              <a:tr h="140029">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Investigator-Assessed Response (RECIST v1.1)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First-Line Setting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8664627"/>
                  </a:ext>
                </a:extLst>
              </a:tr>
              <a:tr h="2450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Doublet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ORR, n (%) [95% CI]</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(50.0) [23.0-77.0]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(76.9) [46.2-95.0]*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6009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objective response,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(76.9)*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00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n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(92.9) [66.1-99.8]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(92.3) [64.0-99.8]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8EFD3800-C76D-A83B-F5FD-38013B26CF8D}"/>
              </a:ext>
            </a:extLst>
          </p:cNvPr>
          <p:cNvSpPr txBox="1"/>
          <p:nvPr/>
        </p:nvSpPr>
        <p:spPr bwMode="auto">
          <a:xfrm>
            <a:off x="599588" y="4706150"/>
            <a:ext cx="5358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a:t>
            </a:r>
            <a:r>
              <a:rPr lang="en-US" sz="1400" b="0" dirty="0">
                <a:solidFill>
                  <a:srgbClr val="000000"/>
                </a:solidFill>
                <a:latin typeface="Calibri" panose="020F0502020204030204" pitchFamily="34" charset="0"/>
              </a:rPr>
              <a:t>PR in 1 patient confirmed after data cutoff.</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Best Overall Tumor Change From Baseline in First-Line Setting</a:t>
            </a:r>
            <a:endParaRPr lang="en-US" altLang="en-US" dirty="0"/>
          </a:p>
        </p:txBody>
      </p:sp>
      <p:sp>
        <p:nvSpPr>
          <p:cNvPr id="2" name="Text Box 11">
            <a:extLst>
              <a:ext uri="{FF2B5EF4-FFF2-40B4-BE49-F238E27FC236}">
                <a16:creationId xmlns:a16="http://schemas.microsoft.com/office/drawing/2014/main" id="{B6AEF588-A02D-2B5C-B6DB-01FCDD9954D0}"/>
              </a:ext>
            </a:extLst>
          </p:cNvPr>
          <p:cNvSpPr txBox="1">
            <a:spLocks noChangeArrowheads="1"/>
          </p:cNvSpPr>
          <p:nvPr/>
        </p:nvSpPr>
        <p:spPr bwMode="auto">
          <a:xfrm>
            <a:off x="414339" y="636097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 Reproduced with permission.</a:t>
            </a:r>
          </a:p>
        </p:txBody>
      </p:sp>
      <p:sp>
        <p:nvSpPr>
          <p:cNvPr id="6" name="TextBox 5">
            <a:extLst>
              <a:ext uri="{FF2B5EF4-FFF2-40B4-BE49-F238E27FC236}">
                <a16:creationId xmlns:a16="http://schemas.microsoft.com/office/drawing/2014/main" id="{21D7346F-CAF2-8334-A372-7848A8026983}"/>
              </a:ext>
            </a:extLst>
          </p:cNvPr>
          <p:cNvSpPr txBox="1"/>
          <p:nvPr/>
        </p:nvSpPr>
        <p:spPr bwMode="auto">
          <a:xfrm>
            <a:off x="2205463" y="1681285"/>
            <a:ext cx="2824968" cy="400110"/>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Doublet (n = 14)</a:t>
            </a:r>
          </a:p>
        </p:txBody>
      </p:sp>
      <p:sp>
        <p:nvSpPr>
          <p:cNvPr id="7" name="TextBox 6">
            <a:extLst>
              <a:ext uri="{FF2B5EF4-FFF2-40B4-BE49-F238E27FC236}">
                <a16:creationId xmlns:a16="http://schemas.microsoft.com/office/drawing/2014/main" id="{008B238C-9D46-AA9A-75E3-E0F2A4B1AF26}"/>
              </a:ext>
            </a:extLst>
          </p:cNvPr>
          <p:cNvSpPr txBox="1"/>
          <p:nvPr/>
        </p:nvSpPr>
        <p:spPr bwMode="auto">
          <a:xfrm>
            <a:off x="7839648" y="1681285"/>
            <a:ext cx="2672568" cy="400110"/>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2000" dirty="0">
                <a:solidFill>
                  <a:schemeClr val="accent4"/>
                </a:solidFill>
                <a:latin typeface="Calibri" panose="020F0502020204030204" pitchFamily="34" charset="0"/>
              </a:rPr>
              <a:t>Triplet</a:t>
            </a:r>
            <a:r>
              <a:rPr kumimoji="0" lang="en-US" sz="2000" b="1" i="0" u="none" strike="noStrike" kern="1200" cap="none" spc="0" normalizeH="0" baseline="0" noProof="0" dirty="0">
                <a:ln>
                  <a:noFill/>
                </a:ln>
                <a:solidFill>
                  <a:schemeClr val="accent4"/>
                </a:solidFill>
                <a:effectLst/>
                <a:uLnTx/>
                <a:uFillTx/>
                <a:latin typeface="Calibri" panose="020F0502020204030204" pitchFamily="34" charset="0"/>
                <a:ea typeface="+mn-ea"/>
                <a:cs typeface="Arial" panose="020B0604020202020204" pitchFamily="34" charset="0"/>
              </a:rPr>
              <a:t> (n = 13)</a:t>
            </a:r>
          </a:p>
        </p:txBody>
      </p:sp>
      <p:sp>
        <p:nvSpPr>
          <p:cNvPr id="3" name="TextBox 2">
            <a:extLst>
              <a:ext uri="{FF2B5EF4-FFF2-40B4-BE49-F238E27FC236}">
                <a16:creationId xmlns:a16="http://schemas.microsoft.com/office/drawing/2014/main" id="{165CA202-9838-F113-143D-ED7841781BC9}"/>
              </a:ext>
            </a:extLst>
          </p:cNvPr>
          <p:cNvSpPr txBox="1"/>
          <p:nvPr/>
        </p:nvSpPr>
        <p:spPr bwMode="auto">
          <a:xfrm rot="16200000">
            <a:off x="-1071631" y="3626834"/>
            <a:ext cx="3453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Percent Change in Sum of Diameters from Baseline (%)</a:t>
            </a:r>
          </a:p>
        </p:txBody>
      </p:sp>
      <p:grpSp>
        <p:nvGrpSpPr>
          <p:cNvPr id="18" name="Group 17">
            <a:extLst>
              <a:ext uri="{FF2B5EF4-FFF2-40B4-BE49-F238E27FC236}">
                <a16:creationId xmlns:a16="http://schemas.microsoft.com/office/drawing/2014/main" id="{89269E39-BC59-C088-208F-2A5A15AC056B}"/>
              </a:ext>
            </a:extLst>
          </p:cNvPr>
          <p:cNvGrpSpPr/>
          <p:nvPr/>
        </p:nvGrpSpPr>
        <p:grpSpPr>
          <a:xfrm>
            <a:off x="790529" y="2303613"/>
            <a:ext cx="606256" cy="3238352"/>
            <a:chOff x="790528" y="2346960"/>
            <a:chExt cx="606256" cy="3238352"/>
          </a:xfrm>
        </p:grpSpPr>
        <p:sp>
          <p:nvSpPr>
            <p:cNvPr id="4" name="TextBox 3">
              <a:extLst>
                <a:ext uri="{FF2B5EF4-FFF2-40B4-BE49-F238E27FC236}">
                  <a16:creationId xmlns:a16="http://schemas.microsoft.com/office/drawing/2014/main" id="{C1719885-4E77-37E3-D122-B9F2ED62E70E}"/>
                </a:ext>
              </a:extLst>
            </p:cNvPr>
            <p:cNvSpPr txBox="1"/>
            <p:nvPr/>
          </p:nvSpPr>
          <p:spPr bwMode="auto">
            <a:xfrm>
              <a:off x="861060" y="234696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 name="TextBox 7">
              <a:extLst>
                <a:ext uri="{FF2B5EF4-FFF2-40B4-BE49-F238E27FC236}">
                  <a16:creationId xmlns:a16="http://schemas.microsoft.com/office/drawing/2014/main" id="{09A64042-3446-DFAA-43F0-5BFAA37AACBB}"/>
                </a:ext>
              </a:extLst>
            </p:cNvPr>
            <p:cNvSpPr txBox="1"/>
            <p:nvPr/>
          </p:nvSpPr>
          <p:spPr bwMode="auto">
            <a:xfrm>
              <a:off x="978080" y="26411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E890FBDF-29BF-B2D9-4F74-8D04B502B6D7}"/>
                </a:ext>
              </a:extLst>
            </p:cNvPr>
            <p:cNvSpPr txBox="1"/>
            <p:nvPr/>
          </p:nvSpPr>
          <p:spPr bwMode="auto">
            <a:xfrm>
              <a:off x="978080" y="2919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89CEEE76-D891-8153-7AFD-974755C855DC}"/>
                </a:ext>
              </a:extLst>
            </p:cNvPr>
            <p:cNvSpPr txBox="1"/>
            <p:nvPr/>
          </p:nvSpPr>
          <p:spPr bwMode="auto">
            <a:xfrm>
              <a:off x="978080" y="32138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C92F73DE-22A0-742B-6858-8CAC093E1775}"/>
                </a:ext>
              </a:extLst>
            </p:cNvPr>
            <p:cNvSpPr txBox="1"/>
            <p:nvPr/>
          </p:nvSpPr>
          <p:spPr bwMode="auto">
            <a:xfrm>
              <a:off x="978080" y="34862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E89D0C57-E3E7-8261-F5E3-348D03D40C15}"/>
                </a:ext>
              </a:extLst>
            </p:cNvPr>
            <p:cNvSpPr txBox="1"/>
            <p:nvPr/>
          </p:nvSpPr>
          <p:spPr bwMode="auto">
            <a:xfrm>
              <a:off x="1095099" y="37804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F514E308-AD7D-2EE3-3F66-DAA98F5CC879}"/>
                </a:ext>
              </a:extLst>
            </p:cNvPr>
            <p:cNvSpPr txBox="1"/>
            <p:nvPr/>
          </p:nvSpPr>
          <p:spPr bwMode="auto">
            <a:xfrm>
              <a:off x="907548" y="407093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CF4F5162-D05A-B9DF-B7DC-F55B97E313CB}"/>
                </a:ext>
              </a:extLst>
            </p:cNvPr>
            <p:cNvSpPr txBox="1"/>
            <p:nvPr/>
          </p:nvSpPr>
          <p:spPr bwMode="auto">
            <a:xfrm>
              <a:off x="907548" y="436207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83DECC42-A6BC-9342-9983-A987288C0008}"/>
                </a:ext>
              </a:extLst>
            </p:cNvPr>
            <p:cNvSpPr txBox="1"/>
            <p:nvPr/>
          </p:nvSpPr>
          <p:spPr bwMode="auto">
            <a:xfrm>
              <a:off x="907546" y="464751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B90483B7-E9EE-47AE-7DAD-0B5EAEC46B6F}"/>
                </a:ext>
              </a:extLst>
            </p:cNvPr>
            <p:cNvSpPr txBox="1"/>
            <p:nvPr/>
          </p:nvSpPr>
          <p:spPr bwMode="auto">
            <a:xfrm>
              <a:off x="907546" y="493815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1350E83F-95C0-187D-FBFF-7216BA9219E2}"/>
                </a:ext>
              </a:extLst>
            </p:cNvPr>
            <p:cNvSpPr txBox="1"/>
            <p:nvPr/>
          </p:nvSpPr>
          <p:spPr bwMode="auto">
            <a:xfrm>
              <a:off x="790528" y="521598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22" name="Straight Connector 21">
            <a:extLst>
              <a:ext uri="{FF2B5EF4-FFF2-40B4-BE49-F238E27FC236}">
                <a16:creationId xmlns:a16="http://schemas.microsoft.com/office/drawing/2014/main" id="{ADAE4ABF-65FE-3EEA-455D-AF10D5C17C1A}"/>
              </a:ext>
            </a:extLst>
          </p:cNvPr>
          <p:cNvCxnSpPr/>
          <p:nvPr/>
        </p:nvCxnSpPr>
        <p:spPr bwMode="auto">
          <a:xfrm>
            <a:off x="1407418" y="2488355"/>
            <a:ext cx="0" cy="2898648"/>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6693464F-6858-008A-656C-396B5B0AAB9D}"/>
              </a:ext>
            </a:extLst>
          </p:cNvPr>
          <p:cNvGrpSpPr/>
          <p:nvPr/>
        </p:nvGrpSpPr>
        <p:grpSpPr>
          <a:xfrm>
            <a:off x="1396785" y="3650432"/>
            <a:ext cx="4333456" cy="716010"/>
            <a:chOff x="1396784" y="3693779"/>
            <a:chExt cx="4290060" cy="716010"/>
          </a:xfrm>
        </p:grpSpPr>
        <p:cxnSp>
          <p:nvCxnSpPr>
            <p:cNvPr id="20" name="Straight Connector 19">
              <a:extLst>
                <a:ext uri="{FF2B5EF4-FFF2-40B4-BE49-F238E27FC236}">
                  <a16:creationId xmlns:a16="http://schemas.microsoft.com/office/drawing/2014/main" id="{8F2625CA-B926-4155-B577-5C736B19C831}"/>
                </a:ext>
              </a:extLst>
            </p:cNvPr>
            <p:cNvCxnSpPr>
              <a:cxnSpLocks/>
            </p:cNvCxnSpPr>
            <p:nvPr/>
          </p:nvCxnSpPr>
          <p:spPr bwMode="auto">
            <a:xfrm flipH="1">
              <a:off x="1396784" y="3980373"/>
              <a:ext cx="429006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DDD103-DF42-B0B7-8733-FF8D9439387F}"/>
                </a:ext>
              </a:extLst>
            </p:cNvPr>
            <p:cNvCxnSpPr/>
            <p:nvPr/>
          </p:nvCxnSpPr>
          <p:spPr bwMode="auto">
            <a:xfrm flipH="1">
              <a:off x="1396784" y="3693779"/>
              <a:ext cx="4290060" cy="0"/>
            </a:xfrm>
            <a:prstGeom prst="line">
              <a:avLst/>
            </a:prstGeom>
            <a:noFill/>
            <a:ln w="28575" cap="flat" cmpd="sng" algn="ctr">
              <a:solidFill>
                <a:schemeClr val="bg1"/>
              </a:solidFill>
              <a:prstDash val="sysDash"/>
              <a:round/>
              <a:headEnd type="none" w="med" len="med"/>
              <a:tailEnd type="none" w="med" len="med"/>
            </a:ln>
            <a:effectLst/>
          </p:spPr>
        </p:cxnSp>
        <p:cxnSp>
          <p:nvCxnSpPr>
            <p:cNvPr id="25" name="Straight Connector 24">
              <a:extLst>
                <a:ext uri="{FF2B5EF4-FFF2-40B4-BE49-F238E27FC236}">
                  <a16:creationId xmlns:a16="http://schemas.microsoft.com/office/drawing/2014/main" id="{58C2173F-A354-6405-83BE-A26999BE76D0}"/>
                </a:ext>
              </a:extLst>
            </p:cNvPr>
            <p:cNvCxnSpPr/>
            <p:nvPr/>
          </p:nvCxnSpPr>
          <p:spPr bwMode="auto">
            <a:xfrm flipH="1">
              <a:off x="1396784" y="4409789"/>
              <a:ext cx="4290060" cy="0"/>
            </a:xfrm>
            <a:prstGeom prst="line">
              <a:avLst/>
            </a:prstGeom>
            <a:noFill/>
            <a:ln w="28575" cap="flat" cmpd="sng" algn="ctr">
              <a:solidFill>
                <a:schemeClr val="bg1"/>
              </a:solidFill>
              <a:prstDash val="sysDash"/>
              <a:round/>
              <a:headEnd type="none" w="med" len="med"/>
              <a:tailEnd type="none" w="med" len="med"/>
            </a:ln>
            <a:effectLst/>
          </p:spPr>
        </p:cxnSp>
      </p:grpSp>
      <p:grpSp>
        <p:nvGrpSpPr>
          <p:cNvPr id="40" name="Group 39">
            <a:extLst>
              <a:ext uri="{FF2B5EF4-FFF2-40B4-BE49-F238E27FC236}">
                <a16:creationId xmlns:a16="http://schemas.microsoft.com/office/drawing/2014/main" id="{C9A3D4F1-2790-0FF6-8891-CDBC7E207C3F}"/>
              </a:ext>
            </a:extLst>
          </p:cNvPr>
          <p:cNvGrpSpPr/>
          <p:nvPr/>
        </p:nvGrpSpPr>
        <p:grpSpPr>
          <a:xfrm>
            <a:off x="1325881" y="2491147"/>
            <a:ext cx="83820" cy="2882023"/>
            <a:chOff x="1168184" y="2534494"/>
            <a:chExt cx="457200" cy="2882023"/>
          </a:xfrm>
        </p:grpSpPr>
        <p:cxnSp>
          <p:nvCxnSpPr>
            <p:cNvPr id="28" name="Straight Connector 27">
              <a:extLst>
                <a:ext uri="{FF2B5EF4-FFF2-40B4-BE49-F238E27FC236}">
                  <a16:creationId xmlns:a16="http://schemas.microsoft.com/office/drawing/2014/main" id="{85AFA439-2362-C2D9-D553-DD304AC552D7}"/>
                </a:ext>
              </a:extLst>
            </p:cNvPr>
            <p:cNvCxnSpPr>
              <a:cxnSpLocks/>
            </p:cNvCxnSpPr>
            <p:nvPr/>
          </p:nvCxnSpPr>
          <p:spPr bwMode="auto">
            <a:xfrm>
              <a:off x="1168184" y="2534494"/>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E6505DE-9271-E392-D307-1E5425266DE2}"/>
                </a:ext>
              </a:extLst>
            </p:cNvPr>
            <p:cNvCxnSpPr>
              <a:cxnSpLocks/>
            </p:cNvCxnSpPr>
            <p:nvPr/>
          </p:nvCxnSpPr>
          <p:spPr bwMode="auto">
            <a:xfrm>
              <a:off x="1168184" y="2821872"/>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A5AB92F-6D5C-04F5-0C25-848A1B7EAFAD}"/>
                </a:ext>
              </a:extLst>
            </p:cNvPr>
            <p:cNvCxnSpPr>
              <a:cxnSpLocks/>
            </p:cNvCxnSpPr>
            <p:nvPr/>
          </p:nvCxnSpPr>
          <p:spPr bwMode="auto">
            <a:xfrm>
              <a:off x="1168184" y="310925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6A713CD-BE45-15ED-682D-EFF1716814FF}"/>
                </a:ext>
              </a:extLst>
            </p:cNvPr>
            <p:cNvCxnSpPr>
              <a:cxnSpLocks/>
            </p:cNvCxnSpPr>
            <p:nvPr/>
          </p:nvCxnSpPr>
          <p:spPr bwMode="auto">
            <a:xfrm>
              <a:off x="1168184" y="3396630"/>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0A23005-8F43-032E-1E03-C6C8F4AD3C37}"/>
                </a:ext>
              </a:extLst>
            </p:cNvPr>
            <p:cNvCxnSpPr>
              <a:cxnSpLocks/>
            </p:cNvCxnSpPr>
            <p:nvPr/>
          </p:nvCxnSpPr>
          <p:spPr bwMode="auto">
            <a:xfrm>
              <a:off x="1168184" y="3684008"/>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BC8A7CA-36BE-D859-7F29-503A36465FE0}"/>
                </a:ext>
              </a:extLst>
            </p:cNvPr>
            <p:cNvCxnSpPr>
              <a:cxnSpLocks/>
            </p:cNvCxnSpPr>
            <p:nvPr/>
          </p:nvCxnSpPr>
          <p:spPr bwMode="auto">
            <a:xfrm>
              <a:off x="1168184" y="3971386"/>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C639609-1BEA-E99D-C70F-D9A6854FF750}"/>
                </a:ext>
              </a:extLst>
            </p:cNvPr>
            <p:cNvCxnSpPr>
              <a:cxnSpLocks/>
            </p:cNvCxnSpPr>
            <p:nvPr/>
          </p:nvCxnSpPr>
          <p:spPr bwMode="auto">
            <a:xfrm>
              <a:off x="1168184" y="4258765"/>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C6502DC-F4EF-0854-46C1-F0F12570A02B}"/>
                </a:ext>
              </a:extLst>
            </p:cNvPr>
            <p:cNvCxnSpPr>
              <a:cxnSpLocks/>
            </p:cNvCxnSpPr>
            <p:nvPr/>
          </p:nvCxnSpPr>
          <p:spPr bwMode="auto">
            <a:xfrm>
              <a:off x="1168184" y="4546143"/>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BA5C693-5A76-E0CB-0E16-84EAA3B556F6}"/>
                </a:ext>
              </a:extLst>
            </p:cNvPr>
            <p:cNvCxnSpPr>
              <a:cxnSpLocks/>
            </p:cNvCxnSpPr>
            <p:nvPr/>
          </p:nvCxnSpPr>
          <p:spPr bwMode="auto">
            <a:xfrm>
              <a:off x="1168184" y="483352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D3B547F-880E-3999-F193-36FB6CE4520E}"/>
                </a:ext>
              </a:extLst>
            </p:cNvPr>
            <p:cNvCxnSpPr>
              <a:cxnSpLocks/>
            </p:cNvCxnSpPr>
            <p:nvPr/>
          </p:nvCxnSpPr>
          <p:spPr bwMode="auto">
            <a:xfrm>
              <a:off x="1168184" y="5120899"/>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63C0023-E22E-AE47-AC33-19ECD223BDA8}"/>
                </a:ext>
              </a:extLst>
            </p:cNvPr>
            <p:cNvCxnSpPr>
              <a:cxnSpLocks/>
            </p:cNvCxnSpPr>
            <p:nvPr/>
          </p:nvCxnSpPr>
          <p:spPr bwMode="auto">
            <a:xfrm>
              <a:off x="1168184" y="5416517"/>
              <a:ext cx="457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6D3904E-5D21-F433-55B9-57EFDB64819A}"/>
              </a:ext>
            </a:extLst>
          </p:cNvPr>
          <p:cNvGrpSpPr/>
          <p:nvPr/>
        </p:nvGrpSpPr>
        <p:grpSpPr>
          <a:xfrm>
            <a:off x="10047805" y="2135131"/>
            <a:ext cx="1953592" cy="1323439"/>
            <a:chOff x="2466504" y="2062811"/>
            <a:chExt cx="1953592" cy="1323439"/>
          </a:xfrm>
        </p:grpSpPr>
        <p:sp>
          <p:nvSpPr>
            <p:cNvPr id="41" name="TextBox 40">
              <a:extLst>
                <a:ext uri="{FF2B5EF4-FFF2-40B4-BE49-F238E27FC236}">
                  <a16:creationId xmlns:a16="http://schemas.microsoft.com/office/drawing/2014/main" id="{F33A6424-2E17-AD4C-C9DE-3972A430BA1B}"/>
                </a:ext>
              </a:extLst>
            </p:cNvPr>
            <p:cNvSpPr txBox="1"/>
            <p:nvPr/>
          </p:nvSpPr>
          <p:spPr bwMode="auto">
            <a:xfrm>
              <a:off x="2654676" y="2062811"/>
              <a:ext cx="17654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PD-L1 TPS</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&lt;1% (n=5)</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1-49% (n=4)</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≥50% (n=5)</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Treatment ongoing</a:t>
              </a:r>
            </a:p>
          </p:txBody>
        </p:sp>
        <p:sp>
          <p:nvSpPr>
            <p:cNvPr id="42" name="Rectangle 41">
              <a:extLst>
                <a:ext uri="{FF2B5EF4-FFF2-40B4-BE49-F238E27FC236}">
                  <a16:creationId xmlns:a16="http://schemas.microsoft.com/office/drawing/2014/main" id="{7D2BC2F6-C3EF-964A-55E3-1FF854792EF9}"/>
                </a:ext>
              </a:extLst>
            </p:cNvPr>
            <p:cNvSpPr/>
            <p:nvPr/>
          </p:nvSpPr>
          <p:spPr bwMode="auto">
            <a:xfrm>
              <a:off x="2507571" y="2415707"/>
              <a:ext cx="160020" cy="1600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5D299488-C50F-4AE5-D066-7FBD720CFAC1}"/>
                </a:ext>
              </a:extLst>
            </p:cNvPr>
            <p:cNvSpPr/>
            <p:nvPr/>
          </p:nvSpPr>
          <p:spPr bwMode="auto">
            <a:xfrm>
              <a:off x="2507571" y="2649287"/>
              <a:ext cx="160020" cy="16002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F3D90A19-F343-43E1-A945-8A702C278072}"/>
                </a:ext>
              </a:extLst>
            </p:cNvPr>
            <p:cNvSpPr/>
            <p:nvPr/>
          </p:nvSpPr>
          <p:spPr bwMode="auto">
            <a:xfrm>
              <a:off x="2507571" y="2895987"/>
              <a:ext cx="160020" cy="16002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45" name="Plus Sign 44">
              <a:extLst>
                <a:ext uri="{FF2B5EF4-FFF2-40B4-BE49-F238E27FC236}">
                  <a16:creationId xmlns:a16="http://schemas.microsoft.com/office/drawing/2014/main" id="{8FF42E05-2D5A-BFE5-9790-DC1E103BBBFB}"/>
                </a:ext>
              </a:extLst>
            </p:cNvPr>
            <p:cNvSpPr/>
            <p:nvPr/>
          </p:nvSpPr>
          <p:spPr bwMode="auto">
            <a:xfrm>
              <a:off x="2466504" y="309689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sp>
        <p:nvSpPr>
          <p:cNvPr id="46" name="Plus Sign 45">
            <a:extLst>
              <a:ext uri="{FF2B5EF4-FFF2-40B4-BE49-F238E27FC236}">
                <a16:creationId xmlns:a16="http://schemas.microsoft.com/office/drawing/2014/main" id="{AE429F6A-F48D-E769-E409-9C168FC95693}"/>
              </a:ext>
            </a:extLst>
          </p:cNvPr>
          <p:cNvSpPr/>
          <p:nvPr/>
        </p:nvSpPr>
        <p:spPr bwMode="auto">
          <a:xfrm>
            <a:off x="3883825" y="4520044"/>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Plus Sign 46">
            <a:extLst>
              <a:ext uri="{FF2B5EF4-FFF2-40B4-BE49-F238E27FC236}">
                <a16:creationId xmlns:a16="http://schemas.microsoft.com/office/drawing/2014/main" id="{060477AB-1BD0-38E0-D810-13ACF88A0392}"/>
              </a:ext>
            </a:extLst>
          </p:cNvPr>
          <p:cNvSpPr/>
          <p:nvPr/>
        </p:nvSpPr>
        <p:spPr bwMode="auto">
          <a:xfrm>
            <a:off x="4820178" y="465265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Plus Sign 47">
            <a:extLst>
              <a:ext uri="{FF2B5EF4-FFF2-40B4-BE49-F238E27FC236}">
                <a16:creationId xmlns:a16="http://schemas.microsoft.com/office/drawing/2014/main" id="{7284E503-29BC-331E-F607-405BB164E0CD}"/>
              </a:ext>
            </a:extLst>
          </p:cNvPr>
          <p:cNvSpPr/>
          <p:nvPr/>
        </p:nvSpPr>
        <p:spPr bwMode="auto">
          <a:xfrm>
            <a:off x="5126784" y="4930480"/>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Plus Sign 48">
            <a:extLst>
              <a:ext uri="{FF2B5EF4-FFF2-40B4-BE49-F238E27FC236}">
                <a16:creationId xmlns:a16="http://schemas.microsoft.com/office/drawing/2014/main" id="{03524C0E-E46C-81F5-F663-F8614218020D}"/>
              </a:ext>
            </a:extLst>
          </p:cNvPr>
          <p:cNvSpPr/>
          <p:nvPr/>
        </p:nvSpPr>
        <p:spPr bwMode="auto">
          <a:xfrm>
            <a:off x="5431584" y="536493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ACE8F978-CF8E-9E0B-12FE-37EC7B3B3FDD}"/>
              </a:ext>
            </a:extLst>
          </p:cNvPr>
          <p:cNvSpPr/>
          <p:nvPr/>
        </p:nvSpPr>
        <p:spPr bwMode="auto">
          <a:xfrm>
            <a:off x="1409700" y="3688379"/>
            <a:ext cx="265081" cy="22988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AD31C11-CE28-3DA7-36E8-03CFCCED0287}"/>
              </a:ext>
            </a:extLst>
          </p:cNvPr>
          <p:cNvSpPr/>
          <p:nvPr/>
        </p:nvSpPr>
        <p:spPr bwMode="auto">
          <a:xfrm>
            <a:off x="1712881" y="3766653"/>
            <a:ext cx="265081" cy="1516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CF87248C-182E-4BD4-B2D3-54DAE28E5199}"/>
              </a:ext>
            </a:extLst>
          </p:cNvPr>
          <p:cNvSpPr/>
          <p:nvPr/>
        </p:nvSpPr>
        <p:spPr bwMode="auto">
          <a:xfrm>
            <a:off x="2025301" y="3940636"/>
            <a:ext cx="265081" cy="176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5D870E3-03E7-FAF4-A687-FD02F1941F39}"/>
              </a:ext>
            </a:extLst>
          </p:cNvPr>
          <p:cNvSpPr/>
          <p:nvPr/>
        </p:nvSpPr>
        <p:spPr bwMode="auto">
          <a:xfrm>
            <a:off x="2633040" y="3940636"/>
            <a:ext cx="265081" cy="2146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263EC634-8652-89B8-99CA-C14AA75BF219}"/>
              </a:ext>
            </a:extLst>
          </p:cNvPr>
          <p:cNvSpPr/>
          <p:nvPr/>
        </p:nvSpPr>
        <p:spPr bwMode="auto">
          <a:xfrm>
            <a:off x="2944979" y="3940636"/>
            <a:ext cx="265081" cy="2146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CDA8D54-FC92-8EB5-0399-6AC45972DF19}"/>
              </a:ext>
            </a:extLst>
          </p:cNvPr>
          <p:cNvSpPr/>
          <p:nvPr/>
        </p:nvSpPr>
        <p:spPr bwMode="auto">
          <a:xfrm>
            <a:off x="4177381" y="3940636"/>
            <a:ext cx="265081" cy="6261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757B720D-338F-6740-3CEA-DCA198530C75}"/>
              </a:ext>
            </a:extLst>
          </p:cNvPr>
          <p:cNvSpPr/>
          <p:nvPr/>
        </p:nvSpPr>
        <p:spPr bwMode="auto">
          <a:xfrm>
            <a:off x="3879980" y="3940636"/>
            <a:ext cx="265081" cy="59563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80D4DFF8-DA99-9602-4ABC-B05E619ACF98}"/>
              </a:ext>
            </a:extLst>
          </p:cNvPr>
          <p:cNvSpPr/>
          <p:nvPr/>
        </p:nvSpPr>
        <p:spPr bwMode="auto">
          <a:xfrm>
            <a:off x="4490645" y="3940636"/>
            <a:ext cx="265081" cy="64897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FFC7261-E4B9-A844-657A-EF3871DD6B47}"/>
              </a:ext>
            </a:extLst>
          </p:cNvPr>
          <p:cNvSpPr/>
          <p:nvPr/>
        </p:nvSpPr>
        <p:spPr bwMode="auto">
          <a:xfrm>
            <a:off x="4797179" y="3940636"/>
            <a:ext cx="265081" cy="73279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FF9E289-0EAA-7809-0FB1-E5F3DDC64242}"/>
              </a:ext>
            </a:extLst>
          </p:cNvPr>
          <p:cNvSpPr/>
          <p:nvPr/>
        </p:nvSpPr>
        <p:spPr bwMode="auto">
          <a:xfrm>
            <a:off x="5113450" y="3940636"/>
            <a:ext cx="265081" cy="99187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CE9E240-2DCA-C495-F53D-FF625F8F58AE}"/>
              </a:ext>
            </a:extLst>
          </p:cNvPr>
          <p:cNvSpPr/>
          <p:nvPr/>
        </p:nvSpPr>
        <p:spPr bwMode="auto">
          <a:xfrm>
            <a:off x="5420553" y="3940636"/>
            <a:ext cx="265081" cy="141859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456662D2-E413-481D-F392-1DEA6A577264}"/>
              </a:ext>
            </a:extLst>
          </p:cNvPr>
          <p:cNvSpPr/>
          <p:nvPr/>
        </p:nvSpPr>
        <p:spPr bwMode="auto">
          <a:xfrm>
            <a:off x="3563283" y="3940636"/>
            <a:ext cx="265081" cy="47371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94A410F-DF86-2803-D397-4D65E0F49402}"/>
              </a:ext>
            </a:extLst>
          </p:cNvPr>
          <p:cNvSpPr/>
          <p:nvPr/>
        </p:nvSpPr>
        <p:spPr bwMode="auto">
          <a:xfrm>
            <a:off x="3257058" y="3940636"/>
            <a:ext cx="265081" cy="25273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92798BD0-500B-6191-1318-8BB11726DD49}"/>
              </a:ext>
            </a:extLst>
          </p:cNvPr>
          <p:cNvSpPr/>
          <p:nvPr/>
        </p:nvSpPr>
        <p:spPr bwMode="auto">
          <a:xfrm>
            <a:off x="2323352" y="3940636"/>
            <a:ext cx="265081" cy="17653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TextBox 9218">
            <a:extLst>
              <a:ext uri="{FF2B5EF4-FFF2-40B4-BE49-F238E27FC236}">
                <a16:creationId xmlns:a16="http://schemas.microsoft.com/office/drawing/2014/main" id="{976645ED-089B-6034-95C7-E829F84E79DD}"/>
              </a:ext>
            </a:extLst>
          </p:cNvPr>
          <p:cNvSpPr txBox="1"/>
          <p:nvPr/>
        </p:nvSpPr>
        <p:spPr bwMode="auto">
          <a:xfrm rot="16200000">
            <a:off x="4531592" y="3626835"/>
            <a:ext cx="3453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Percent Change in Sum of Diameters from Baseline (%)</a:t>
            </a:r>
          </a:p>
        </p:txBody>
      </p:sp>
      <p:grpSp>
        <p:nvGrpSpPr>
          <p:cNvPr id="9220" name="Group 9219">
            <a:extLst>
              <a:ext uri="{FF2B5EF4-FFF2-40B4-BE49-F238E27FC236}">
                <a16:creationId xmlns:a16="http://schemas.microsoft.com/office/drawing/2014/main" id="{24E1B386-AD7A-99A6-7307-8E46F5196601}"/>
              </a:ext>
            </a:extLst>
          </p:cNvPr>
          <p:cNvGrpSpPr/>
          <p:nvPr/>
        </p:nvGrpSpPr>
        <p:grpSpPr>
          <a:xfrm>
            <a:off x="6393752" y="2303614"/>
            <a:ext cx="606256" cy="3238352"/>
            <a:chOff x="790528" y="2346960"/>
            <a:chExt cx="606256" cy="3238352"/>
          </a:xfrm>
        </p:grpSpPr>
        <p:sp>
          <p:nvSpPr>
            <p:cNvPr id="9221" name="TextBox 9220">
              <a:extLst>
                <a:ext uri="{FF2B5EF4-FFF2-40B4-BE49-F238E27FC236}">
                  <a16:creationId xmlns:a16="http://schemas.microsoft.com/office/drawing/2014/main" id="{9B1BCBAD-776D-81BB-EE71-7840460AED2B}"/>
                </a:ext>
              </a:extLst>
            </p:cNvPr>
            <p:cNvSpPr txBox="1"/>
            <p:nvPr/>
          </p:nvSpPr>
          <p:spPr bwMode="auto">
            <a:xfrm>
              <a:off x="861060" y="234696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222" name="TextBox 9221">
              <a:extLst>
                <a:ext uri="{FF2B5EF4-FFF2-40B4-BE49-F238E27FC236}">
                  <a16:creationId xmlns:a16="http://schemas.microsoft.com/office/drawing/2014/main" id="{DE264293-4AEE-5599-E7DE-B72AED3ACB40}"/>
                </a:ext>
              </a:extLst>
            </p:cNvPr>
            <p:cNvSpPr txBox="1"/>
            <p:nvPr/>
          </p:nvSpPr>
          <p:spPr bwMode="auto">
            <a:xfrm>
              <a:off x="978080" y="26411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223" name="TextBox 9222">
              <a:extLst>
                <a:ext uri="{FF2B5EF4-FFF2-40B4-BE49-F238E27FC236}">
                  <a16:creationId xmlns:a16="http://schemas.microsoft.com/office/drawing/2014/main" id="{93040C59-F49B-4F1C-BAB5-0A2CB4950D08}"/>
                </a:ext>
              </a:extLst>
            </p:cNvPr>
            <p:cNvSpPr txBox="1"/>
            <p:nvPr/>
          </p:nvSpPr>
          <p:spPr bwMode="auto">
            <a:xfrm>
              <a:off x="978080" y="2919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224" name="TextBox 9223">
              <a:extLst>
                <a:ext uri="{FF2B5EF4-FFF2-40B4-BE49-F238E27FC236}">
                  <a16:creationId xmlns:a16="http://schemas.microsoft.com/office/drawing/2014/main" id="{E74601E5-CE45-78F4-388F-18D2545602B3}"/>
                </a:ext>
              </a:extLst>
            </p:cNvPr>
            <p:cNvSpPr txBox="1"/>
            <p:nvPr/>
          </p:nvSpPr>
          <p:spPr bwMode="auto">
            <a:xfrm>
              <a:off x="978080" y="32138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225" name="TextBox 9224">
              <a:extLst>
                <a:ext uri="{FF2B5EF4-FFF2-40B4-BE49-F238E27FC236}">
                  <a16:creationId xmlns:a16="http://schemas.microsoft.com/office/drawing/2014/main" id="{A84A786E-5A44-DF04-3B0A-134C40E52EBA}"/>
                </a:ext>
              </a:extLst>
            </p:cNvPr>
            <p:cNvSpPr txBox="1"/>
            <p:nvPr/>
          </p:nvSpPr>
          <p:spPr bwMode="auto">
            <a:xfrm>
              <a:off x="978080" y="34862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226" name="TextBox 9225">
              <a:extLst>
                <a:ext uri="{FF2B5EF4-FFF2-40B4-BE49-F238E27FC236}">
                  <a16:creationId xmlns:a16="http://schemas.microsoft.com/office/drawing/2014/main" id="{B8ABEEF0-01A5-6948-A685-FA3B1BD761EC}"/>
                </a:ext>
              </a:extLst>
            </p:cNvPr>
            <p:cNvSpPr txBox="1"/>
            <p:nvPr/>
          </p:nvSpPr>
          <p:spPr bwMode="auto">
            <a:xfrm>
              <a:off x="1095099" y="37804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227" name="TextBox 9226">
              <a:extLst>
                <a:ext uri="{FF2B5EF4-FFF2-40B4-BE49-F238E27FC236}">
                  <a16:creationId xmlns:a16="http://schemas.microsoft.com/office/drawing/2014/main" id="{430A0943-D7BF-6856-A6F4-A0AA77039BB1}"/>
                </a:ext>
              </a:extLst>
            </p:cNvPr>
            <p:cNvSpPr txBox="1"/>
            <p:nvPr/>
          </p:nvSpPr>
          <p:spPr bwMode="auto">
            <a:xfrm>
              <a:off x="907548" y="407093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228" name="TextBox 9227">
              <a:extLst>
                <a:ext uri="{FF2B5EF4-FFF2-40B4-BE49-F238E27FC236}">
                  <a16:creationId xmlns:a16="http://schemas.microsoft.com/office/drawing/2014/main" id="{ABACF699-04CB-5DB9-BC75-EB44E1C842D1}"/>
                </a:ext>
              </a:extLst>
            </p:cNvPr>
            <p:cNvSpPr txBox="1"/>
            <p:nvPr/>
          </p:nvSpPr>
          <p:spPr bwMode="auto">
            <a:xfrm>
              <a:off x="907548" y="436207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229" name="TextBox 9228">
              <a:extLst>
                <a:ext uri="{FF2B5EF4-FFF2-40B4-BE49-F238E27FC236}">
                  <a16:creationId xmlns:a16="http://schemas.microsoft.com/office/drawing/2014/main" id="{AEEBBB59-679C-CE4C-35F4-2CA4593FAC68}"/>
                </a:ext>
              </a:extLst>
            </p:cNvPr>
            <p:cNvSpPr txBox="1"/>
            <p:nvPr/>
          </p:nvSpPr>
          <p:spPr bwMode="auto">
            <a:xfrm>
              <a:off x="907546" y="464751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230" name="TextBox 9229">
              <a:extLst>
                <a:ext uri="{FF2B5EF4-FFF2-40B4-BE49-F238E27FC236}">
                  <a16:creationId xmlns:a16="http://schemas.microsoft.com/office/drawing/2014/main" id="{8C985DC1-DF14-8A64-64BC-3BBD3FCE03CC}"/>
                </a:ext>
              </a:extLst>
            </p:cNvPr>
            <p:cNvSpPr txBox="1"/>
            <p:nvPr/>
          </p:nvSpPr>
          <p:spPr bwMode="auto">
            <a:xfrm>
              <a:off x="907546" y="493815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231" name="TextBox 9230">
              <a:extLst>
                <a:ext uri="{FF2B5EF4-FFF2-40B4-BE49-F238E27FC236}">
                  <a16:creationId xmlns:a16="http://schemas.microsoft.com/office/drawing/2014/main" id="{2CDE9E17-058B-584F-1564-6694EA5EA2DB}"/>
                </a:ext>
              </a:extLst>
            </p:cNvPr>
            <p:cNvSpPr txBox="1"/>
            <p:nvPr/>
          </p:nvSpPr>
          <p:spPr bwMode="auto">
            <a:xfrm>
              <a:off x="790528" y="521598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9232" name="Group 9231">
            <a:extLst>
              <a:ext uri="{FF2B5EF4-FFF2-40B4-BE49-F238E27FC236}">
                <a16:creationId xmlns:a16="http://schemas.microsoft.com/office/drawing/2014/main" id="{31C3A876-975B-128C-7550-3B916D355F94}"/>
              </a:ext>
            </a:extLst>
          </p:cNvPr>
          <p:cNvGrpSpPr/>
          <p:nvPr/>
        </p:nvGrpSpPr>
        <p:grpSpPr>
          <a:xfrm>
            <a:off x="7000008" y="3650433"/>
            <a:ext cx="4333456" cy="716010"/>
            <a:chOff x="1396784" y="3693779"/>
            <a:chExt cx="4290060" cy="716010"/>
          </a:xfrm>
        </p:grpSpPr>
        <p:cxnSp>
          <p:nvCxnSpPr>
            <p:cNvPr id="9233" name="Straight Connector 9232">
              <a:extLst>
                <a:ext uri="{FF2B5EF4-FFF2-40B4-BE49-F238E27FC236}">
                  <a16:creationId xmlns:a16="http://schemas.microsoft.com/office/drawing/2014/main" id="{17AC52A2-A15A-0AF0-D15B-EADEFDEB64BE}"/>
                </a:ext>
              </a:extLst>
            </p:cNvPr>
            <p:cNvCxnSpPr>
              <a:cxnSpLocks/>
            </p:cNvCxnSpPr>
            <p:nvPr/>
          </p:nvCxnSpPr>
          <p:spPr bwMode="auto">
            <a:xfrm flipH="1">
              <a:off x="1396784" y="3980373"/>
              <a:ext cx="4290060"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5DF88678-8A90-7C10-81DA-544958C18A3E}"/>
                </a:ext>
              </a:extLst>
            </p:cNvPr>
            <p:cNvCxnSpPr/>
            <p:nvPr/>
          </p:nvCxnSpPr>
          <p:spPr bwMode="auto">
            <a:xfrm flipH="1">
              <a:off x="1396784" y="3693779"/>
              <a:ext cx="4290060" cy="0"/>
            </a:xfrm>
            <a:prstGeom prst="line">
              <a:avLst/>
            </a:prstGeom>
            <a:noFill/>
            <a:ln w="28575" cap="flat" cmpd="sng" algn="ctr">
              <a:solidFill>
                <a:schemeClr val="bg1"/>
              </a:solidFill>
              <a:prstDash val="sysDash"/>
              <a:round/>
              <a:headEnd type="none" w="med" len="med"/>
              <a:tailEnd type="none" w="med" len="med"/>
            </a:ln>
            <a:effectLst/>
          </p:spPr>
        </p:cxnSp>
        <p:cxnSp>
          <p:nvCxnSpPr>
            <p:cNvPr id="9235" name="Straight Connector 9234">
              <a:extLst>
                <a:ext uri="{FF2B5EF4-FFF2-40B4-BE49-F238E27FC236}">
                  <a16:creationId xmlns:a16="http://schemas.microsoft.com/office/drawing/2014/main" id="{4BA039EF-2CBA-1A79-1CF3-899A7B287661}"/>
                </a:ext>
              </a:extLst>
            </p:cNvPr>
            <p:cNvCxnSpPr/>
            <p:nvPr/>
          </p:nvCxnSpPr>
          <p:spPr bwMode="auto">
            <a:xfrm flipH="1">
              <a:off x="1396784" y="4409789"/>
              <a:ext cx="4290060" cy="0"/>
            </a:xfrm>
            <a:prstGeom prst="line">
              <a:avLst/>
            </a:prstGeom>
            <a:noFill/>
            <a:ln w="28575" cap="flat" cmpd="sng" algn="ctr">
              <a:solidFill>
                <a:schemeClr val="bg1"/>
              </a:solidFill>
              <a:prstDash val="sysDash"/>
              <a:round/>
              <a:headEnd type="none" w="med" len="med"/>
              <a:tailEnd type="none" w="med" len="med"/>
            </a:ln>
            <a:effectLst/>
          </p:spPr>
        </p:cxnSp>
      </p:grpSp>
      <p:grpSp>
        <p:nvGrpSpPr>
          <p:cNvPr id="9236" name="Group 9235">
            <a:extLst>
              <a:ext uri="{FF2B5EF4-FFF2-40B4-BE49-F238E27FC236}">
                <a16:creationId xmlns:a16="http://schemas.microsoft.com/office/drawing/2014/main" id="{33F3113E-6944-3F3A-263D-C90196CE0EC6}"/>
              </a:ext>
            </a:extLst>
          </p:cNvPr>
          <p:cNvGrpSpPr/>
          <p:nvPr/>
        </p:nvGrpSpPr>
        <p:grpSpPr>
          <a:xfrm>
            <a:off x="6929104" y="2491148"/>
            <a:ext cx="90170" cy="2867435"/>
            <a:chOff x="1168184" y="2534494"/>
            <a:chExt cx="491836" cy="2867435"/>
          </a:xfrm>
        </p:grpSpPr>
        <p:cxnSp>
          <p:nvCxnSpPr>
            <p:cNvPr id="9237" name="Straight Connector 9236">
              <a:extLst>
                <a:ext uri="{FF2B5EF4-FFF2-40B4-BE49-F238E27FC236}">
                  <a16:creationId xmlns:a16="http://schemas.microsoft.com/office/drawing/2014/main" id="{1CC60BBF-B823-2D54-EAA6-B14A5C4ECEC0}"/>
                </a:ext>
              </a:extLst>
            </p:cNvPr>
            <p:cNvCxnSpPr>
              <a:cxnSpLocks/>
            </p:cNvCxnSpPr>
            <p:nvPr/>
          </p:nvCxnSpPr>
          <p:spPr bwMode="auto">
            <a:xfrm>
              <a:off x="1168184" y="2534494"/>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F0A23502-B321-08CB-43EF-9F094E5B9C7B}"/>
                </a:ext>
              </a:extLst>
            </p:cNvPr>
            <p:cNvCxnSpPr>
              <a:cxnSpLocks/>
            </p:cNvCxnSpPr>
            <p:nvPr/>
          </p:nvCxnSpPr>
          <p:spPr bwMode="auto">
            <a:xfrm>
              <a:off x="1168184" y="2821872"/>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B12B620C-E5B5-5B05-E807-8BF4B1A3DC01}"/>
                </a:ext>
              </a:extLst>
            </p:cNvPr>
            <p:cNvCxnSpPr>
              <a:cxnSpLocks/>
            </p:cNvCxnSpPr>
            <p:nvPr/>
          </p:nvCxnSpPr>
          <p:spPr bwMode="auto">
            <a:xfrm>
              <a:off x="1168184" y="310925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828DB998-06FA-A011-BEFB-8692858A9EB1}"/>
                </a:ext>
              </a:extLst>
            </p:cNvPr>
            <p:cNvCxnSpPr>
              <a:cxnSpLocks/>
            </p:cNvCxnSpPr>
            <p:nvPr/>
          </p:nvCxnSpPr>
          <p:spPr bwMode="auto">
            <a:xfrm>
              <a:off x="1168184" y="3396630"/>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3C74346E-B475-8AD3-40F9-10DF94733EDA}"/>
                </a:ext>
              </a:extLst>
            </p:cNvPr>
            <p:cNvCxnSpPr>
              <a:cxnSpLocks/>
            </p:cNvCxnSpPr>
            <p:nvPr/>
          </p:nvCxnSpPr>
          <p:spPr bwMode="auto">
            <a:xfrm>
              <a:off x="1168184" y="3684008"/>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B55DBAA4-5019-2579-05C4-9EFD775FBDC4}"/>
                </a:ext>
              </a:extLst>
            </p:cNvPr>
            <p:cNvCxnSpPr>
              <a:cxnSpLocks/>
            </p:cNvCxnSpPr>
            <p:nvPr/>
          </p:nvCxnSpPr>
          <p:spPr bwMode="auto">
            <a:xfrm>
              <a:off x="1168184" y="3971386"/>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47871B7A-2C0C-52B0-F73B-B71C7C0A6D13}"/>
                </a:ext>
              </a:extLst>
            </p:cNvPr>
            <p:cNvCxnSpPr>
              <a:cxnSpLocks/>
            </p:cNvCxnSpPr>
            <p:nvPr/>
          </p:nvCxnSpPr>
          <p:spPr bwMode="auto">
            <a:xfrm>
              <a:off x="1168184" y="4258765"/>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98893CC-2C5E-D131-F191-4A5843A288F9}"/>
                </a:ext>
              </a:extLst>
            </p:cNvPr>
            <p:cNvCxnSpPr>
              <a:cxnSpLocks/>
            </p:cNvCxnSpPr>
            <p:nvPr/>
          </p:nvCxnSpPr>
          <p:spPr bwMode="auto">
            <a:xfrm>
              <a:off x="1168184" y="4546143"/>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02EFEA1F-61B1-8B8E-2B01-4014794E13BF}"/>
                </a:ext>
              </a:extLst>
            </p:cNvPr>
            <p:cNvCxnSpPr>
              <a:cxnSpLocks/>
            </p:cNvCxnSpPr>
            <p:nvPr/>
          </p:nvCxnSpPr>
          <p:spPr bwMode="auto">
            <a:xfrm>
              <a:off x="1168184" y="4833521"/>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CB0D225F-356F-3FF8-17B2-FD28C58896C9}"/>
                </a:ext>
              </a:extLst>
            </p:cNvPr>
            <p:cNvCxnSpPr>
              <a:cxnSpLocks/>
            </p:cNvCxnSpPr>
            <p:nvPr/>
          </p:nvCxnSpPr>
          <p:spPr bwMode="auto">
            <a:xfrm>
              <a:off x="1168184" y="5120899"/>
              <a:ext cx="457200"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488C0BFA-E020-2317-C59A-84D0743C3B27}"/>
                </a:ext>
              </a:extLst>
            </p:cNvPr>
            <p:cNvCxnSpPr>
              <a:cxnSpLocks/>
            </p:cNvCxnSpPr>
            <p:nvPr/>
          </p:nvCxnSpPr>
          <p:spPr bwMode="auto">
            <a:xfrm>
              <a:off x="1202820" y="5401929"/>
              <a:ext cx="4572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9248" name="Straight Connector 9247">
            <a:extLst>
              <a:ext uri="{FF2B5EF4-FFF2-40B4-BE49-F238E27FC236}">
                <a16:creationId xmlns:a16="http://schemas.microsoft.com/office/drawing/2014/main" id="{D25522B0-2560-D577-24FC-F3B2D6FC4202}"/>
              </a:ext>
            </a:extLst>
          </p:cNvPr>
          <p:cNvCxnSpPr/>
          <p:nvPr/>
        </p:nvCxnSpPr>
        <p:spPr bwMode="auto">
          <a:xfrm>
            <a:off x="7012924" y="2478831"/>
            <a:ext cx="0" cy="2898648"/>
          </a:xfrm>
          <a:prstGeom prst="line">
            <a:avLst/>
          </a:prstGeom>
          <a:noFill/>
          <a:ln w="28575" cap="flat" cmpd="sng" algn="ctr">
            <a:solidFill>
              <a:schemeClr val="bg1"/>
            </a:solidFill>
            <a:prstDash val="solid"/>
            <a:round/>
            <a:headEnd type="none" w="med" len="med"/>
            <a:tailEnd type="none" w="med" len="med"/>
          </a:ln>
          <a:effectLst/>
        </p:spPr>
      </p:cxnSp>
      <p:sp>
        <p:nvSpPr>
          <p:cNvPr id="9255" name="Plus Sign 9254">
            <a:extLst>
              <a:ext uri="{FF2B5EF4-FFF2-40B4-BE49-F238E27FC236}">
                <a16:creationId xmlns:a16="http://schemas.microsoft.com/office/drawing/2014/main" id="{6158CC57-4C11-04B6-6F34-A5B3C130E20A}"/>
              </a:ext>
            </a:extLst>
          </p:cNvPr>
          <p:cNvSpPr/>
          <p:nvPr/>
        </p:nvSpPr>
        <p:spPr bwMode="auto">
          <a:xfrm>
            <a:off x="7364832" y="4061842"/>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Plus Sign 9255">
            <a:extLst>
              <a:ext uri="{FF2B5EF4-FFF2-40B4-BE49-F238E27FC236}">
                <a16:creationId xmlns:a16="http://schemas.microsoft.com/office/drawing/2014/main" id="{BE88D472-06A2-4C37-C08B-3ED372F602BD}"/>
              </a:ext>
            </a:extLst>
          </p:cNvPr>
          <p:cNvSpPr/>
          <p:nvPr/>
        </p:nvSpPr>
        <p:spPr bwMode="auto">
          <a:xfrm>
            <a:off x="8045126" y="4413523"/>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Plus Sign 9256">
            <a:extLst>
              <a:ext uri="{FF2B5EF4-FFF2-40B4-BE49-F238E27FC236}">
                <a16:creationId xmlns:a16="http://schemas.microsoft.com/office/drawing/2014/main" id="{8F9798F8-B474-2353-56A6-29A8416DE140}"/>
              </a:ext>
            </a:extLst>
          </p:cNvPr>
          <p:cNvSpPr/>
          <p:nvPr/>
        </p:nvSpPr>
        <p:spPr bwMode="auto">
          <a:xfrm>
            <a:off x="9052117" y="4653757"/>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Plus Sign 9261">
            <a:extLst>
              <a:ext uri="{FF2B5EF4-FFF2-40B4-BE49-F238E27FC236}">
                <a16:creationId xmlns:a16="http://schemas.microsoft.com/office/drawing/2014/main" id="{9A675946-C568-EE6C-4E7E-75A7F14DDAB3}"/>
              </a:ext>
            </a:extLst>
          </p:cNvPr>
          <p:cNvSpPr/>
          <p:nvPr/>
        </p:nvSpPr>
        <p:spPr bwMode="auto">
          <a:xfrm>
            <a:off x="10042033" y="4754219"/>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Plus Sign 9262">
            <a:extLst>
              <a:ext uri="{FF2B5EF4-FFF2-40B4-BE49-F238E27FC236}">
                <a16:creationId xmlns:a16="http://schemas.microsoft.com/office/drawing/2014/main" id="{C88633B1-F1CC-4AE2-6B75-F849E343460B}"/>
              </a:ext>
            </a:extLst>
          </p:cNvPr>
          <p:cNvSpPr/>
          <p:nvPr/>
        </p:nvSpPr>
        <p:spPr bwMode="auto">
          <a:xfrm>
            <a:off x="10387543" y="4788838"/>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Plus Sign 9263">
            <a:extLst>
              <a:ext uri="{FF2B5EF4-FFF2-40B4-BE49-F238E27FC236}">
                <a16:creationId xmlns:a16="http://schemas.microsoft.com/office/drawing/2014/main" id="{8EA7E1D2-17AC-2457-6EF3-3C28DED34083}"/>
              </a:ext>
            </a:extLst>
          </p:cNvPr>
          <p:cNvSpPr/>
          <p:nvPr/>
        </p:nvSpPr>
        <p:spPr bwMode="auto">
          <a:xfrm>
            <a:off x="10694149" y="4956337"/>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Rectangle 9264">
            <a:extLst>
              <a:ext uri="{FF2B5EF4-FFF2-40B4-BE49-F238E27FC236}">
                <a16:creationId xmlns:a16="http://schemas.microsoft.com/office/drawing/2014/main" id="{3996D361-F253-526F-38B4-391ADC09B79E}"/>
              </a:ext>
            </a:extLst>
          </p:cNvPr>
          <p:cNvSpPr/>
          <p:nvPr/>
        </p:nvSpPr>
        <p:spPr bwMode="auto">
          <a:xfrm>
            <a:off x="11011752" y="3940635"/>
            <a:ext cx="265081" cy="141859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Rectangle 9265">
            <a:extLst>
              <a:ext uri="{FF2B5EF4-FFF2-40B4-BE49-F238E27FC236}">
                <a16:creationId xmlns:a16="http://schemas.microsoft.com/office/drawing/2014/main" id="{16B6CC90-B60C-D4EE-43A1-FE194FED669D}"/>
              </a:ext>
            </a:extLst>
          </p:cNvPr>
          <p:cNvSpPr/>
          <p:nvPr/>
        </p:nvSpPr>
        <p:spPr bwMode="auto">
          <a:xfrm>
            <a:off x="9693490" y="3940636"/>
            <a:ext cx="265081" cy="77089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Rectangle 9266">
            <a:extLst>
              <a:ext uri="{FF2B5EF4-FFF2-40B4-BE49-F238E27FC236}">
                <a16:creationId xmlns:a16="http://schemas.microsoft.com/office/drawing/2014/main" id="{CFBF5B7F-CC25-91F4-4AE5-900635F3D5C5}"/>
              </a:ext>
            </a:extLst>
          </p:cNvPr>
          <p:cNvSpPr/>
          <p:nvPr/>
        </p:nvSpPr>
        <p:spPr bwMode="auto">
          <a:xfrm>
            <a:off x="9362302" y="3940636"/>
            <a:ext cx="265081" cy="74041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Rectangle 9267">
            <a:extLst>
              <a:ext uri="{FF2B5EF4-FFF2-40B4-BE49-F238E27FC236}">
                <a16:creationId xmlns:a16="http://schemas.microsoft.com/office/drawing/2014/main" id="{1FD043E4-B430-AB14-93BA-8D2539A9DDA6}"/>
              </a:ext>
            </a:extLst>
          </p:cNvPr>
          <p:cNvSpPr/>
          <p:nvPr/>
        </p:nvSpPr>
        <p:spPr bwMode="auto">
          <a:xfrm>
            <a:off x="7704177" y="3940636"/>
            <a:ext cx="265081" cy="44323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Rectangle 9268">
            <a:extLst>
              <a:ext uri="{FF2B5EF4-FFF2-40B4-BE49-F238E27FC236}">
                <a16:creationId xmlns:a16="http://schemas.microsoft.com/office/drawing/2014/main" id="{AC7E7F1C-1482-8EB5-C20D-2C2947EAF65B}"/>
              </a:ext>
            </a:extLst>
          </p:cNvPr>
          <p:cNvSpPr/>
          <p:nvPr/>
        </p:nvSpPr>
        <p:spPr bwMode="auto">
          <a:xfrm>
            <a:off x="7378936" y="3940636"/>
            <a:ext cx="265081" cy="11557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Rectangle 9269">
            <a:extLst>
              <a:ext uri="{FF2B5EF4-FFF2-40B4-BE49-F238E27FC236}">
                <a16:creationId xmlns:a16="http://schemas.microsoft.com/office/drawing/2014/main" id="{335B4A82-BED7-DD39-851F-09A5B1A2F5E0}"/>
              </a:ext>
            </a:extLst>
          </p:cNvPr>
          <p:cNvSpPr/>
          <p:nvPr/>
        </p:nvSpPr>
        <p:spPr bwMode="auto">
          <a:xfrm>
            <a:off x="8033156" y="3940636"/>
            <a:ext cx="265081" cy="4813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Rectangle 9270">
            <a:extLst>
              <a:ext uri="{FF2B5EF4-FFF2-40B4-BE49-F238E27FC236}">
                <a16:creationId xmlns:a16="http://schemas.microsoft.com/office/drawing/2014/main" id="{7D424B7D-9999-9CC3-2500-746232A34DBC}"/>
              </a:ext>
            </a:extLst>
          </p:cNvPr>
          <p:cNvSpPr/>
          <p:nvPr/>
        </p:nvSpPr>
        <p:spPr bwMode="auto">
          <a:xfrm>
            <a:off x="8701269" y="3940636"/>
            <a:ext cx="265081" cy="6413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Rectangle 9271">
            <a:extLst>
              <a:ext uri="{FF2B5EF4-FFF2-40B4-BE49-F238E27FC236}">
                <a16:creationId xmlns:a16="http://schemas.microsoft.com/office/drawing/2014/main" id="{48F0A645-7861-A4D3-1AED-7F4CBE4C6085}"/>
              </a:ext>
            </a:extLst>
          </p:cNvPr>
          <p:cNvSpPr/>
          <p:nvPr/>
        </p:nvSpPr>
        <p:spPr bwMode="auto">
          <a:xfrm>
            <a:off x="10019529" y="3940636"/>
            <a:ext cx="265081" cy="8242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Rectangle 9272">
            <a:extLst>
              <a:ext uri="{FF2B5EF4-FFF2-40B4-BE49-F238E27FC236}">
                <a16:creationId xmlns:a16="http://schemas.microsoft.com/office/drawing/2014/main" id="{2E6F800F-CFCB-469A-10C0-A7866CF35892}"/>
              </a:ext>
            </a:extLst>
          </p:cNvPr>
          <p:cNvSpPr/>
          <p:nvPr/>
        </p:nvSpPr>
        <p:spPr bwMode="auto">
          <a:xfrm>
            <a:off x="10690089" y="3940636"/>
            <a:ext cx="265081" cy="10071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Rectangle 9273">
            <a:extLst>
              <a:ext uri="{FF2B5EF4-FFF2-40B4-BE49-F238E27FC236}">
                <a16:creationId xmlns:a16="http://schemas.microsoft.com/office/drawing/2014/main" id="{6E3F00E0-675F-64EC-56C8-90711C028B8D}"/>
              </a:ext>
            </a:extLst>
          </p:cNvPr>
          <p:cNvSpPr/>
          <p:nvPr/>
        </p:nvSpPr>
        <p:spPr bwMode="auto">
          <a:xfrm>
            <a:off x="7042362" y="3678761"/>
            <a:ext cx="265081" cy="2395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Rectangle 9274">
            <a:extLst>
              <a:ext uri="{FF2B5EF4-FFF2-40B4-BE49-F238E27FC236}">
                <a16:creationId xmlns:a16="http://schemas.microsoft.com/office/drawing/2014/main" id="{5B0A55DD-BE9E-877B-B057-122466144C67}"/>
              </a:ext>
            </a:extLst>
          </p:cNvPr>
          <p:cNvSpPr/>
          <p:nvPr/>
        </p:nvSpPr>
        <p:spPr bwMode="auto">
          <a:xfrm>
            <a:off x="8366250" y="3940636"/>
            <a:ext cx="265081" cy="62611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Plus Sign 9275">
            <a:extLst>
              <a:ext uri="{FF2B5EF4-FFF2-40B4-BE49-F238E27FC236}">
                <a16:creationId xmlns:a16="http://schemas.microsoft.com/office/drawing/2014/main" id="{EEBFED3A-557E-1AAF-0665-0DB632A4C002}"/>
              </a:ext>
            </a:extLst>
          </p:cNvPr>
          <p:cNvSpPr/>
          <p:nvPr/>
        </p:nvSpPr>
        <p:spPr bwMode="auto">
          <a:xfrm>
            <a:off x="8364575" y="4578113"/>
            <a:ext cx="242153" cy="242153"/>
          </a:xfrm>
          <a:prstGeom prst="mathPlus">
            <a:avLst>
              <a:gd name="adj1" fmla="val 10933"/>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Rectangle 9276">
            <a:extLst>
              <a:ext uri="{FF2B5EF4-FFF2-40B4-BE49-F238E27FC236}">
                <a16:creationId xmlns:a16="http://schemas.microsoft.com/office/drawing/2014/main" id="{056D3F06-8038-A752-B9EA-6C3B2DDB6697}"/>
              </a:ext>
            </a:extLst>
          </p:cNvPr>
          <p:cNvSpPr/>
          <p:nvPr/>
        </p:nvSpPr>
        <p:spPr bwMode="auto">
          <a:xfrm>
            <a:off x="9029738" y="3940636"/>
            <a:ext cx="265081" cy="68707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Rectangle 9277">
            <a:extLst>
              <a:ext uri="{FF2B5EF4-FFF2-40B4-BE49-F238E27FC236}">
                <a16:creationId xmlns:a16="http://schemas.microsoft.com/office/drawing/2014/main" id="{8830685C-F4CB-0FC6-D0AF-B44407E142A6}"/>
              </a:ext>
            </a:extLst>
          </p:cNvPr>
          <p:cNvSpPr/>
          <p:nvPr/>
        </p:nvSpPr>
        <p:spPr bwMode="auto">
          <a:xfrm>
            <a:off x="10356430" y="3940636"/>
            <a:ext cx="265081" cy="86233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97103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TROPION-Lung04: Investigators’ Conclusions</a:t>
            </a:r>
            <a:endParaRPr lang="en-US" altLang="en-US" dirty="0"/>
          </a:p>
        </p:txBody>
      </p:sp>
      <p:sp>
        <p:nvSpPr>
          <p:cNvPr id="2" name="Text Box 11">
            <a:extLst>
              <a:ext uri="{FF2B5EF4-FFF2-40B4-BE49-F238E27FC236}">
                <a16:creationId xmlns:a16="http://schemas.microsoft.com/office/drawing/2014/main" id="{DD355613-2787-FCB0-4D49-74320BF43E6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Papadopoulos. WCLC 2023. Abstr OA05.06.</a:t>
            </a:r>
          </a:p>
        </p:txBody>
      </p:sp>
      <p:sp>
        <p:nvSpPr>
          <p:cNvPr id="3" name="Rectangle 3">
            <a:extLst>
              <a:ext uri="{FF2B5EF4-FFF2-40B4-BE49-F238E27FC236}">
                <a16:creationId xmlns:a16="http://schemas.microsoft.com/office/drawing/2014/main" id="{A3FDFCEC-C275-A885-2CCE-A716BD27A197}"/>
              </a:ext>
            </a:extLst>
          </p:cNvPr>
          <p:cNvSpPr>
            <a:spLocks noGrp="1" noChangeArrowheads="1"/>
          </p:cNvSpPr>
          <p:nvPr>
            <p:ph idx="1"/>
          </p:nvPr>
        </p:nvSpPr>
        <p:spPr>
          <a:xfrm>
            <a:off x="604675" y="1513047"/>
            <a:ext cx="10877529" cy="4650686"/>
          </a:xfrm>
        </p:spPr>
        <p:txBody>
          <a:bodyPr/>
          <a:lstStyle/>
          <a:p>
            <a:r>
              <a:rPr lang="en-US" altLang="en-US" sz="2000" dirty="0"/>
              <a:t>Preliminary analysis showed promising antitumor responses in patients with advanced/metastatic NSCLC treated with Dato-DXd + durvalumab ± carboplatin, in the first-line setting and overall </a:t>
            </a:r>
            <a:endParaRPr lang="en-US" altLang="en-US" sz="2000" baseline="30000" dirty="0"/>
          </a:p>
          <a:p>
            <a:pPr lvl="1"/>
            <a:r>
              <a:rPr lang="en-US" altLang="en-US" sz="1800" dirty="0"/>
              <a:t>Confirmed ORR with first-line therapy: 50.0% (doublet); 76.9% (triplet)</a:t>
            </a:r>
          </a:p>
          <a:p>
            <a:pPr lvl="1"/>
            <a:r>
              <a:rPr lang="en-US" sz="1800" b="0" kern="0" dirty="0"/>
              <a:t>Responses numerically higher in triplet vs doublet therapy, regardless of PD-L1 TPS </a:t>
            </a:r>
          </a:p>
          <a:p>
            <a:r>
              <a:rPr lang="en-US" altLang="en-US" sz="2000" dirty="0"/>
              <a:t>No new safety signals were noted</a:t>
            </a:r>
          </a:p>
          <a:p>
            <a:pPr lvl="1"/>
            <a:r>
              <a:rPr lang="en-US" altLang="en-US" sz="1800" dirty="0"/>
              <a:t>Most frequent any-grade TEAEs were stomatitis, alopecia, and nausea</a:t>
            </a:r>
          </a:p>
          <a:p>
            <a:pPr lvl="1"/>
            <a:r>
              <a:rPr lang="en-US" altLang="en-US" sz="1800" dirty="0"/>
              <a:t>Higher frequency of grade ≥3 TEAEs observed with triplet vs doublet therapy primarily due to an increase in hematological events</a:t>
            </a:r>
          </a:p>
          <a:p>
            <a:r>
              <a:rPr lang="en-US" altLang="en-US" sz="2000" dirty="0"/>
              <a:t>Multiple phase III trials combining Dato-DXd with immunotherapy ongoing in the first-line setting of NSCLC including AVANZAR (Dato-</a:t>
            </a:r>
            <a:r>
              <a:rPr lang="en-US" altLang="en-US" sz="2000" dirty="0" err="1"/>
              <a:t>DXd</a:t>
            </a:r>
            <a:r>
              <a:rPr lang="en-US" altLang="en-US" sz="2000" dirty="0"/>
              <a:t> + durvalumab + carboplatin; NCT05687266), TROPION-Lung07 (Dato-</a:t>
            </a:r>
            <a:r>
              <a:rPr lang="en-US" altLang="en-US" sz="2000" dirty="0" err="1"/>
              <a:t>DXd</a:t>
            </a:r>
            <a:r>
              <a:rPr lang="en-US" altLang="en-US" sz="2000" dirty="0"/>
              <a:t> + pembrolizumab ± platinum CT; NCT05555732) and TROPION-Lung08 (pembrolizumab ± Dato-</a:t>
            </a:r>
            <a:r>
              <a:rPr lang="en-US" altLang="en-US" sz="2000" dirty="0" err="1"/>
              <a:t>DXd</a:t>
            </a:r>
            <a:r>
              <a:rPr lang="en-US" altLang="en-US" sz="2000" dirty="0"/>
              <a:t>; NCT05215340)</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6DF818149D9343A64989E9BF6FB73E" ma:contentTypeVersion="1" ma:contentTypeDescription="Create a new document." ma:contentTypeScope="" ma:versionID="c925ad1cccce8ece261d3e1631bfe6ed">
  <xsd:schema xmlns:xsd="http://www.w3.org/2001/XMLSchema" xmlns:xs="http://www.w3.org/2001/XMLSchema" xmlns:p="http://schemas.microsoft.com/office/2006/metadata/properties" xmlns:ns2="d54cbe69-32bd-412a-b004-9152f949605e" xmlns:ns3="a28f33d6-c8cc-49d4-b929-2206d6b46704" targetNamespace="http://schemas.microsoft.com/office/2006/metadata/properties" ma:root="true" ma:fieldsID="df54c2ff4ae6e808dbd877b5f43dcd86" ns2:_="" ns3:_="">
    <xsd:import namespace="d54cbe69-32bd-412a-b004-9152f949605e"/>
    <xsd:import namespace="a28f33d6-c8cc-49d4-b929-2206d6b4670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28f33d6-c8cc-49d4-b929-2206d6b4670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56M7VY3CDVN5-641038450-2</_dlc_DocId>
    <_dlc_DocIdUrl xmlns="d54cbe69-32bd-412a-b004-9152f949605e">
      <Url>https://intranet.clinicaloptions.com/mews/oncology/ONC_2023_Lung_WCLC_CF_(PRP6561)/OA05.06_Waqar/_layouts/15/DocIdRedir.aspx?ID=56M7VY3CDVN5-641038450-2</Url>
      <Description>56M7VY3CDVN5-641038450-2</Description>
    </_dlc_DocIdUrl>
    <Document_x0020_Category xmlns="a28f33d6-c8cc-49d4-b929-2206d6b46704">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C3DBE2A2-E1F3-4C21-B359-56B37AC667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28f33d6-c8cc-49d4-b929-2206d6b467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openxmlformats.org/package/2006/metadata/core-properties"/>
    <ds:schemaRef ds:uri="http://purl.org/dc/terms/"/>
    <ds:schemaRef ds:uri="http://schemas.microsoft.com/office/2006/documentManagement/types"/>
    <ds:schemaRef ds:uri="a28f33d6-c8cc-49d4-b929-2206d6b46704"/>
    <ds:schemaRef ds:uri="http://purl.org/dc/elements/1.1/"/>
    <ds:schemaRef ds:uri="http://schemas.microsoft.com/office/infopath/2007/PartnerControls"/>
    <ds:schemaRef ds:uri="d54cbe69-32bd-412a-b004-9152f949605e"/>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297</TotalTime>
  <Words>2184</Words>
  <Application>Microsoft Office PowerPoint</Application>
  <PresentationFormat>Widescreen</PresentationFormat>
  <Paragraphs>369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Ib TROPION-Lung04: Datopotamab Deruxtecan + Durvalumab ± Carboplatin in Advanced/Metastatic NSCLC</vt:lpstr>
      <vt:lpstr>About These Slides</vt:lpstr>
      <vt:lpstr>TROPION-Lung04: Background</vt:lpstr>
      <vt:lpstr>TROPION-Lung04: Study Design</vt:lpstr>
      <vt:lpstr>TROPION-Lung04: Baseline Characteristics</vt:lpstr>
      <vt:lpstr>TROPION-Lung04: Safety</vt:lpstr>
      <vt:lpstr>TROPION-Lung04: TEAEs in ≥15% of Patients</vt:lpstr>
      <vt:lpstr>TROPION-Lung04: Antitumor Activity in  First-line Setting</vt:lpstr>
      <vt:lpstr>TROPION-Lung04: Best Overall Tumor Change From Baseline in First-Line Setting</vt:lpstr>
      <vt:lpstr>TROPION-Lung04: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Ib TROPION-Lung04: Datopotamab Deruxtecan + Durvalumab ± Carboplatin in Advanced/Metastatic NSCLC</dc:title>
  <dc:creator>Preferred User</dc:creator>
  <cp:lastModifiedBy>nkolenko@clinicaloptions.com</cp:lastModifiedBy>
  <cp:revision>28</cp:revision>
  <cp:lastPrinted>2016-09-26T20:21:49Z</cp:lastPrinted>
  <dcterms:created xsi:type="dcterms:W3CDTF">2005-05-27T15:08:01Z</dcterms:created>
  <dcterms:modified xsi:type="dcterms:W3CDTF">2023-09-20T19:57:33Z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e1b19218-28a5-4d60-b97a-3cc1bedf266e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0x010100EF6DF818149D9343A64989E9BF6FB73E</vt:lpwstr>
  </property>
  <property fmtid="{D5CDD505-2E9C-101B-9397-08002B2CF9AE}" pid="9" name="MediaServiceImageTags">
    <vt:lpwstr/>
  </property>
</Properties>
</file>