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1" r:id="rId5"/>
    <p:sldMasterId id="2147483680" r:id="rId6"/>
    <p:sldMasterId id="2147483692" r:id="rId7"/>
  </p:sldMasterIdLst>
  <p:notesMasterIdLst>
    <p:notesMasterId r:id="rId19"/>
  </p:notesMasterIdLst>
  <p:sldIdLst>
    <p:sldId id="2147473663" r:id="rId8"/>
    <p:sldId id="308" r:id="rId9"/>
    <p:sldId id="267" r:id="rId10"/>
    <p:sldId id="262" r:id="rId11"/>
    <p:sldId id="2147473718" r:id="rId12"/>
    <p:sldId id="2147473714" r:id="rId13"/>
    <p:sldId id="2147473716" r:id="rId14"/>
    <p:sldId id="2147473715" r:id="rId15"/>
    <p:sldId id="2147473713" r:id="rId16"/>
    <p:sldId id="2147473668" r:id="rId17"/>
    <p:sldId id="214747369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A9440F-B7C5-42F6-6D06-73163063AE8E}" name="Timothy Quill" initials="TQ" userId="S::tquill@clinicaloptions.com::b1dc6efb-2995-45e7-a306-57a2c67aa886" providerId="AD"/>
  <p188:author id="{1101E41E-6C76-D344-5A65-F3B00557F242}" name="Andrea Boecler" initials="AB" userId="S::aboecler@clinicaloptions.com::28e82037-1239-4052-943b-ae184e0bc2af" providerId="AD"/>
  <p188:author id="{8565475C-9791-6C74-4231-99A53F05625E}" name="Amber Williams" initials="AW" userId="S::awilliams@cealliance.com::981bbddf-314c-40a4-aea3-441dcc545642" providerId="AD"/>
  <p188:author id="{5F08B390-73C3-6F7B-2C12-6D31CCBFC438}" name="Mindy Tanzola" initials="MT" userId="S::mindy@scienceink.com::e94da788-77e6-4b26-ae6d-484e8c0095ed" providerId="AD"/>
  <p188:author id="{0EBCD6F8-AC49-2A8D-2FDA-B88E20BDFD46}" name="Allison Weckerle" initials="AW" userId="Allison Weckerle"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AF96F0-2B98-4B19-A245-1AA3329AC2A0}" v="4" dt="2025-12-12T21:57:05.284"/>
    <p1510:client id="{BBF67549-E1D5-44D5-8581-0E983BF93698}" v="1" dt="2025-12-12T22:08:20.0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83" autoAdjust="0"/>
    <p:restoredTop sz="83942" autoAdjust="0"/>
  </p:normalViewPr>
  <p:slideViewPr>
    <p:cSldViewPr snapToGrid="0">
      <p:cViewPr varScale="1">
        <p:scale>
          <a:sx n="62" d="100"/>
          <a:sy n="62" d="100"/>
        </p:scale>
        <p:origin x="660" y="44"/>
      </p:cViewPr>
      <p:guideLst/>
    </p:cSldViewPr>
  </p:slideViewPr>
  <p:notesTextViewPr>
    <p:cViewPr>
      <p:scale>
        <a:sx n="1" d="1"/>
        <a:sy n="1" d="1"/>
      </p:scale>
      <p:origin x="0" y="0"/>
    </p:cViewPr>
  </p:notesTextViewPr>
  <p:sorterViewPr>
    <p:cViewPr>
      <p:scale>
        <a:sx n="100" d="100"/>
        <a:sy n="100" d="100"/>
      </p:scale>
      <p:origin x="0" y="-32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C04FEB-3F42-4A4A-A5AC-23FCC8786C58}" type="datetimeFigureOut">
              <a:rPr lang="en-US" smtClean="0"/>
              <a:t>12/12/2025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01E45-F998-472B-9695-2F0E24B33AD6}" type="slidenum">
              <a:rPr lang="en-US" smtClean="0"/>
              <a:t>‹#›</a:t>
            </a:fld>
            <a:endParaRPr lang="en-US" dirty="0"/>
          </a:p>
        </p:txBody>
      </p:sp>
    </p:spTree>
    <p:extLst>
      <p:ext uri="{BB962C8B-B14F-4D97-AF65-F5344CB8AC3E}">
        <p14:creationId xmlns:p14="http://schemas.microsoft.com/office/powerpoint/2010/main" val="198469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5875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275916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A1BB7-BBDD-649B-E254-FB0A014AA3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A77EEB-660E-5759-E032-7094D1F9ECB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290E390-5B79-0183-159D-95010750E4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565D8E-2DFF-430A-9DE7-AC08E1D0EF9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018113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72DBB-DEE2-D27D-0FE2-FA8D4F90BA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DFAE5B-FDAF-3FAC-65DE-B1A14279E1A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BFA52BC-9DB3-370D-3D14-63C00CFB2E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F0FD2F-BA8B-1831-2C95-B60F44A74B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0962814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CAE8D-0E2C-1F17-E970-7249BCE2CE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11F173-E0F9-9F48-95A1-E244BC81445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8BD2267-FADF-7DE2-AC61-95435D9B6F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FF5C734-E64D-01FA-90C4-16DB5A1C9CC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858762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01FD9-812E-E9A3-6C62-FCAB8B5376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9A03B5-71E6-DAAE-D4AB-0B4ED615740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E2F00B9-A2D8-86B0-3DC2-C29FEC7ED4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6959AA2-2E0E-C7A6-F11B-56C25957997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47159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38C27-FF5D-4D13-3269-92F48AE01D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860D98-514F-9163-79F1-4BF990DF56B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33CBCF9-9569-696F-2FAF-4EDCC25827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3A87D6-3E20-2005-06F0-E688B0B8891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446854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E436-E275-DCC8-9163-80E91216D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D30F6-6EE7-B297-42BC-483162E1B2F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6769627-56D5-CFBB-A8CE-0B5018D1C8AA}"/>
              </a:ext>
            </a:extLst>
          </p:cNvPr>
          <p:cNvSpPr>
            <a:spLocks noGrp="1"/>
          </p:cNvSpPr>
          <p:nvPr>
            <p:ph type="body" idx="1"/>
          </p:nvPr>
        </p:nvSpPr>
        <p:spPr/>
        <p:txBody>
          <a:bodyPr/>
          <a:lstStyle/>
          <a:p>
            <a:r>
              <a:rPr lang="en-US" i="1" dirty="0"/>
              <a:t>DMR, deep molecular response; TFR, treatment-free remission.</a:t>
            </a:r>
          </a:p>
        </p:txBody>
      </p:sp>
      <p:sp>
        <p:nvSpPr>
          <p:cNvPr id="4" name="Slide Number Placeholder 3">
            <a:extLst>
              <a:ext uri="{FF2B5EF4-FFF2-40B4-BE49-F238E27FC236}">
                <a16:creationId xmlns:a16="http://schemas.microsoft.com/office/drawing/2014/main" id="{7CAA3339-4A35-85FF-786C-6219382993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54571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11</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259144465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768672"/>
          </a:xfrm>
        </p:spPr>
        <p:txBody>
          <a:bodyPr anchor="t" anchorCtr="0"/>
          <a:lstStyle>
            <a:lvl1pPr>
              <a:lnSpc>
                <a:spcPct val="90000"/>
              </a:lnSpc>
              <a:defRPr sz="54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265827683"/>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4216612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966744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Slide Number Placeholder 4">
            <a:extLst>
              <a:ext uri="{FF2B5EF4-FFF2-40B4-BE49-F238E27FC236}">
                <a16:creationId xmlns:a16="http://schemas.microsoft.com/office/drawing/2014/main" id="{91710EFB-096E-D9FC-591D-DDC14B59E62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44718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3740460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387885342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827160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003980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3726046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2917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dirty="0"/>
              <a:t>Click to edit Master text styles</a:t>
            </a:r>
          </a:p>
          <a:p>
            <a:pPr marL="457200" lvl="1"/>
            <a:r>
              <a:rPr lang="en-US" dirty="0"/>
              <a:t>Second level</a:t>
            </a:r>
          </a:p>
          <a:p>
            <a:pPr marL="914400" lvl="2"/>
            <a:r>
              <a:rPr lang="en-US" dirty="0"/>
              <a:t>Third level</a:t>
            </a:r>
          </a:p>
          <a:p>
            <a:pPr marL="1371600" lvl="3"/>
            <a:r>
              <a:rPr lang="en-US" dirty="0"/>
              <a:t>Fourth level</a:t>
            </a:r>
          </a:p>
          <a:p>
            <a:pPr marL="1828800" lvl="4"/>
            <a:r>
              <a:rPr lang="en-US" dirty="0"/>
              <a:t>Fifth level</a:t>
            </a:r>
          </a:p>
        </p:txBody>
      </p:sp>
      <p:sp>
        <p:nvSpPr>
          <p:cNvPr id="11" name="Text Placeholder 8">
            <a:extLst>
              <a:ext uri="{FF2B5EF4-FFF2-40B4-BE49-F238E27FC236}">
                <a16:creationId xmlns:a16="http://schemas.microsoft.com/office/drawing/2014/main" id="{D019ED9F-08C1-F8F6-2845-FFD4DF8E1B26}"/>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2700764427"/>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dirty="0"/>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45679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Tree>
    <p:extLst>
      <p:ext uri="{BB962C8B-B14F-4D97-AF65-F5344CB8AC3E}">
        <p14:creationId xmlns:p14="http://schemas.microsoft.com/office/powerpoint/2010/main" val="3517008123"/>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Tree>
    <p:extLst>
      <p:ext uri="{BB962C8B-B14F-4D97-AF65-F5344CB8AC3E}">
        <p14:creationId xmlns:p14="http://schemas.microsoft.com/office/powerpoint/2010/main" val="2911194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4140325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58239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448970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1197695070"/>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942022"/>
          </a:xfrm>
        </p:spPr>
        <p:txBody>
          <a:bodyPr anchor="t" anchorCtr="0"/>
          <a:lstStyle>
            <a:lvl1pPr>
              <a:lnSpc>
                <a:spcPct val="90000"/>
              </a:lnSpc>
              <a:defRPr sz="6600">
                <a:solidFill>
                  <a:schemeClr val="tx2"/>
                </a:solidFill>
                <a:latin typeface="+mj-lt"/>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09198856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97883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 name="Content Placeholder 25">
            <a:extLst>
              <a:ext uri="{FF2B5EF4-FFF2-40B4-BE49-F238E27FC236}">
                <a16:creationId xmlns:a16="http://schemas.microsoft.com/office/drawing/2014/main" id="{E07D980C-6787-1DD3-F084-BA6E418A7531}"/>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257915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dirty="0"/>
              <a:t>Click to edit Master title style</a:t>
            </a:r>
          </a:p>
        </p:txBody>
      </p:sp>
      <p:sp>
        <p:nvSpPr>
          <p:cNvPr id="3" name="Content Placeholder 25">
            <a:extLst>
              <a:ext uri="{FF2B5EF4-FFF2-40B4-BE49-F238E27FC236}">
                <a16:creationId xmlns:a16="http://schemas.microsoft.com/office/drawing/2014/main" id="{67015BB9-B9B6-761A-C9A7-5089CFB6F49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248333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1127496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920585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4251526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938397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853475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6922998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dirty="0"/>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Edit Master text styles</a:t>
            </a:r>
          </a:p>
        </p:txBody>
      </p:sp>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Tree>
    <p:extLst>
      <p:ext uri="{BB962C8B-B14F-4D97-AF65-F5344CB8AC3E}">
        <p14:creationId xmlns:p14="http://schemas.microsoft.com/office/powerpoint/2010/main" val="248304391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clinicaloptions.com/"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5.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hyperlink" Target="http://www.clinicaloptions.com/" TargetMode="Externa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2.svg"/><Relationship Id="rId5" Type="http://schemas.openxmlformats.org/officeDocument/2006/relationships/slideLayout" Target="../slideLayouts/slideLayout15.xml"/><Relationship Id="rId10" Type="http://schemas.openxmlformats.org/officeDocument/2006/relationships/image" Target="../media/image1.png"/><Relationship Id="rId4" Type="http://schemas.openxmlformats.org/officeDocument/2006/relationships/slideLayout" Target="../slideLayouts/slideLayout14.xml"/><Relationship Id="rId9" Type="http://schemas.openxmlformats.org/officeDocument/2006/relationships/theme" Target="../theme/theme2.xml"/><Relationship Id="rId14" Type="http://schemas.openxmlformats.org/officeDocument/2006/relationships/image" Target="../media/image6.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1.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hyperlink" Target="http://www.clinicaloptions.com/" TargetMode="Externa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2.svg"/></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dirty="0"/>
              <a:t>Click to edit Master title style</a:t>
            </a:r>
          </a:p>
        </p:txBody>
      </p:sp>
      <p:sp>
        <p:nvSpPr>
          <p:cNvPr id="15" name="Slide Number Placeholder 4">
            <a:extLst>
              <a:ext uri="{FF2B5EF4-FFF2-40B4-BE49-F238E27FC236}">
                <a16:creationId xmlns:a16="http://schemas.microsoft.com/office/drawing/2014/main" id="{A085E223-2D42-126F-DA35-0C0FA051CD5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pic>
        <p:nvPicPr>
          <p:cNvPr id="16" name="Graphic 15">
            <a:extLst>
              <a:ext uri="{FF2B5EF4-FFF2-40B4-BE49-F238E27FC236}">
                <a16:creationId xmlns:a16="http://schemas.microsoft.com/office/drawing/2014/main" id="{6E230DDC-D713-7D06-BFA1-827E939A5616}"/>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220662" y="6322245"/>
            <a:ext cx="2739716" cy="326390"/>
          </a:xfrm>
          <a:prstGeom prst="rect">
            <a:avLst/>
          </a:prstGeom>
        </p:spPr>
      </p:pic>
      <p:sp>
        <p:nvSpPr>
          <p:cNvPr id="17" name="Rectangle 16">
            <a:extLst>
              <a:ext uri="{FF2B5EF4-FFF2-40B4-BE49-F238E27FC236}">
                <a16:creationId xmlns:a16="http://schemas.microsoft.com/office/drawing/2014/main" id="{1239EAC4-D901-D893-AAA9-153D33319E9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4">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17543185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36">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dirty="0"/>
              <a:t>Click to edit Master title style</a:t>
            </a:r>
          </a:p>
        </p:txBody>
      </p:sp>
      <p:pic>
        <p:nvPicPr>
          <p:cNvPr id="9" name="Graphic 8">
            <a:extLst>
              <a:ext uri="{FF2B5EF4-FFF2-40B4-BE49-F238E27FC236}">
                <a16:creationId xmlns:a16="http://schemas.microsoft.com/office/drawing/2014/main" id="{80541521-6462-B43A-50C4-78DC5E2BEBEF}"/>
              </a:ext>
              <a:ext uri="{C183D7F6-B498-43B3-948B-1728B52AA6E4}">
                <adec:decorative xmlns:adec="http://schemas.microsoft.com/office/drawing/2017/decorative" val="1"/>
              </a:ext>
            </a:extLst>
          </p:cNvPr>
          <p:cNvPicPr>
            <a:picLocks noChangeAspect="1"/>
          </p:cNvPicPr>
          <p:nvPr userDrawn="1"/>
        </p:nvPicPr>
        <p:blipFill>
          <a:blip r:embed="rId10">
            <a:extLst>
              <a:ext uri="{96DAC541-7B7A-43D3-8B79-37D633B846F1}">
                <asvg:svgBlip xmlns:asvg="http://schemas.microsoft.com/office/drawing/2016/SVG/main" r:embed="rId11"/>
              </a:ext>
            </a:extLst>
          </a:blip>
          <a:srcRect/>
          <a:stretch/>
        </p:blipFill>
        <p:spPr>
          <a:xfrm>
            <a:off x="220662" y="6322245"/>
            <a:ext cx="2739716" cy="326390"/>
          </a:xfrm>
          <a:prstGeom prst="rect">
            <a:avLst/>
          </a:prstGeom>
        </p:spPr>
      </p:pic>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
        <p:nvSpPr>
          <p:cNvPr id="4" name="Rectangle 3">
            <a:extLst>
              <a:ext uri="{FF2B5EF4-FFF2-40B4-BE49-F238E27FC236}">
                <a16:creationId xmlns:a16="http://schemas.microsoft.com/office/drawing/2014/main" id="{C7BA5435-2E17-DF21-2C23-C9D42910DC3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2">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0449868" y="286980"/>
            <a:ext cx="1511051" cy="6035264"/>
          </a:xfrm>
          <a:prstGeom prst="rect">
            <a:avLst/>
          </a:prstGeom>
        </p:spPr>
      </p:pic>
    </p:spTree>
    <p:extLst>
      <p:ext uri="{BB962C8B-B14F-4D97-AF65-F5344CB8AC3E}">
        <p14:creationId xmlns:p14="http://schemas.microsoft.com/office/powerpoint/2010/main" val="336446012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13" name="Graphic 12">
            <a:extLst>
              <a:ext uri="{FF2B5EF4-FFF2-40B4-BE49-F238E27FC236}">
                <a16:creationId xmlns:a16="http://schemas.microsoft.com/office/drawing/2014/main" id="{C5DB5460-5559-4A57-BD77-D6EEFE3E315B}"/>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220662" y="6322245"/>
            <a:ext cx="2739716" cy="326390"/>
          </a:xfrm>
          <a:prstGeom prst="rect">
            <a:avLst/>
          </a:prstGeom>
        </p:spPr>
      </p:pic>
      <p:sp>
        <p:nvSpPr>
          <p:cNvPr id="14" name="Rectangle 13">
            <a:extLst>
              <a:ext uri="{FF2B5EF4-FFF2-40B4-BE49-F238E27FC236}">
                <a16:creationId xmlns:a16="http://schemas.microsoft.com/office/drawing/2014/main" id="{EF3B21F5-CE9A-4313-86DE-2BBAE4F19C10}"/>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5">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22116616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6820542"/>
      </p:ext>
    </p:extLst>
  </p:cSld>
  <p:clrMap bg1="lt1" tx1="dk1" bg2="lt2" tx2="dk2" accent1="accent1" accent2="accent2" accent3="accent3" accent4="accent4" accent5="accent5" accent6="accent6" hlink="hlink" folHlink="folHlink"/>
  <p:sldLayoutIdLst>
    <p:sldLayoutId id="2147483693" r:id="rId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600" y="1488063"/>
            <a:ext cx="8484704" cy="2387600"/>
          </a:xfrm>
          <a:solidFill>
            <a:schemeClr val="accent2"/>
          </a:solidFill>
        </p:spPr>
        <p:txBody>
          <a:bodyPr>
            <a:normAutofit/>
          </a:bodyPr>
          <a:lstStyle/>
          <a:p>
            <a:r>
              <a:rPr lang="en-US" altLang="en-US" sz="4000" dirty="0"/>
              <a:t>Phase II FASCINATION: 3-Yr Update of Asciminib + Conventional BCR::ABL1 Inhibitors in Newly Diagnosed CML</a:t>
            </a:r>
          </a:p>
        </p:txBody>
      </p:sp>
      <p:sp>
        <p:nvSpPr>
          <p:cNvPr id="2" name="Subtitle 1">
            <a:extLst>
              <a:ext uri="{FF2B5EF4-FFF2-40B4-BE49-F238E27FC236}">
                <a16:creationId xmlns:a16="http://schemas.microsoft.com/office/drawing/2014/main" id="{A0051D80-7AC1-54A7-03F6-44B6AB75581D}"/>
              </a:ext>
            </a:extLst>
          </p:cNvPr>
          <p:cNvSpPr>
            <a:spLocks noGrp="1"/>
          </p:cNvSpPr>
          <p:nvPr>
            <p:ph type="subTitle" idx="1"/>
          </p:nvPr>
        </p:nvSpPr>
        <p:spPr>
          <a:xfrm>
            <a:off x="149085" y="4104609"/>
            <a:ext cx="11241157" cy="599913"/>
          </a:xfrm>
        </p:spPr>
        <p:txBody>
          <a:bodyPr/>
          <a:lstStyle/>
          <a:p>
            <a:r>
              <a:rPr lang="en-US" dirty="0"/>
              <a:t>Bridging Discoveries to Practice: CCO’s Conference to Clinic Highlights* From the 2025 ASH Annual Meeting</a:t>
            </a:r>
          </a:p>
        </p:txBody>
      </p:sp>
      <p:sp>
        <p:nvSpPr>
          <p:cNvPr id="11" name="Text Placeholder 5">
            <a:extLst>
              <a:ext uri="{FF2B5EF4-FFF2-40B4-BE49-F238E27FC236}">
                <a16:creationId xmlns:a16="http://schemas.microsoft.com/office/drawing/2014/main" id="{AB7AD7B7-781A-DD86-7E3B-F0AF54E84000}"/>
              </a:ext>
            </a:extLst>
          </p:cNvPr>
          <p:cNvSpPr txBox="1">
            <a:spLocks/>
          </p:cNvSpPr>
          <p:nvPr/>
        </p:nvSpPr>
        <p:spPr>
          <a:xfrm>
            <a:off x="228600" y="6053328"/>
            <a:ext cx="8484704"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Provided by Clinical Care Options, LLC dba Decera Clinical Education in partnership with Smart Patients.</a:t>
            </a: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a:rPr>
              <a:t>Supported by educational grants from AstraZeneca, BeOne Medicines, Genentech, Geron Corporation, Incyte, Johnson &amp; Johnson, Lilly, and Novartis Pharmaceuticals Corporation.</a:t>
            </a:r>
          </a:p>
        </p:txBody>
      </p:sp>
      <p:sp>
        <p:nvSpPr>
          <p:cNvPr id="3" name="Subtitle 1">
            <a:extLst>
              <a:ext uri="{FF2B5EF4-FFF2-40B4-BE49-F238E27FC236}">
                <a16:creationId xmlns:a16="http://schemas.microsoft.com/office/drawing/2014/main" id="{7B072C24-784A-C0D7-F60C-E3D36200CB2C}"/>
              </a:ext>
            </a:extLst>
          </p:cNvPr>
          <p:cNvSpPr txBox="1">
            <a:spLocks/>
          </p:cNvSpPr>
          <p:nvPr/>
        </p:nvSpPr>
        <p:spPr>
          <a:xfrm>
            <a:off x="155711" y="5229512"/>
            <a:ext cx="10260497" cy="599913"/>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lang="en-US" sz="1500" kern="1200">
                <a:solidFill>
                  <a:schemeClr val="bg2"/>
                </a:solidFill>
                <a:latin typeface="Poppins" pitchFamily="2" charset="77"/>
                <a:ea typeface="+mn-ea"/>
                <a:cs typeface="Poppins" pitchFamily="2" charset="77"/>
              </a:defRPr>
            </a:lvl1pPr>
            <a:lvl2pPr marL="457200" indent="0" algn="ctr"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914400" indent="0" algn="ctr" defTabSz="914400" rtl="0" eaLnBrk="1" latinLnBrk="0" hangingPunct="1">
              <a:lnSpc>
                <a:spcPct val="110000"/>
              </a:lnSpc>
              <a:spcBef>
                <a:spcPts val="500"/>
              </a:spcBef>
              <a:buFont typeface="Poppins" panose="00000500000000000000" pitchFamily="2" charset="0"/>
              <a:buNone/>
              <a:defRPr sz="1800" kern="1200">
                <a:solidFill>
                  <a:schemeClr val="tx1"/>
                </a:solidFill>
                <a:latin typeface="Poppins" pitchFamily="2" charset="77"/>
                <a:ea typeface="+mn-ea"/>
                <a:cs typeface="Poppins" pitchFamily="2" charset="77"/>
              </a:defRPr>
            </a:lvl3pPr>
            <a:lvl4pPr marL="1371600" indent="0" algn="ctr" defTabSz="914400" rtl="0" eaLnBrk="1" latinLnBrk="0" hangingPunct="1">
              <a:lnSpc>
                <a:spcPct val="110000"/>
              </a:lnSpc>
              <a:spcBef>
                <a:spcPts val="500"/>
              </a:spcBef>
              <a:buFont typeface="Arial" panose="020B0604020202020204" pitchFamily="34" charset="0"/>
              <a:buNone/>
              <a:defRPr lang="en-US" sz="1600" kern="1200">
                <a:solidFill>
                  <a:schemeClr val="tx1"/>
                </a:solidFill>
                <a:latin typeface="Poppins" pitchFamily="2" charset="77"/>
                <a:ea typeface="+mn-ea"/>
                <a:cs typeface="Poppins" pitchFamily="2" charset="77"/>
              </a:defRPr>
            </a:lvl4pPr>
            <a:lvl5pPr marL="1828800" indent="0" algn="ctr" defTabSz="914400" rtl="0" eaLnBrk="1" latinLnBrk="0" hangingPunct="1">
              <a:lnSpc>
                <a:spcPct val="110000"/>
              </a:lnSpc>
              <a:spcBef>
                <a:spcPts val="500"/>
              </a:spcBef>
              <a:buFont typeface="Poppins" panose="00000500000000000000" pitchFamily="2" charset="0"/>
              <a:buNone/>
              <a:defRPr sz="1600" kern="1200">
                <a:solidFill>
                  <a:schemeClr val="tx1"/>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*Clinical Care Options, LLC dba Decera Clinical Education is an independent medical education company that provides state-of-the-art medical information to healthcare professionals through conference coverage and other educational programs.</a:t>
            </a:r>
          </a:p>
        </p:txBody>
      </p:sp>
      <p:sp>
        <p:nvSpPr>
          <p:cNvPr id="4" name="TextBox 3">
            <a:extLst>
              <a:ext uri="{FF2B5EF4-FFF2-40B4-BE49-F238E27FC236}">
                <a16:creationId xmlns:a16="http://schemas.microsoft.com/office/drawing/2014/main" id="{F43BCE82-0166-5452-21C3-357068615859}"/>
              </a:ext>
            </a:extLst>
          </p:cNvPr>
          <p:cNvSpPr txBox="1"/>
          <p:nvPr/>
        </p:nvSpPr>
        <p:spPr>
          <a:xfrm>
            <a:off x="8627165" y="-437322"/>
            <a:ext cx="0" cy="0"/>
          </a:xfrm>
          <a:prstGeom prst="rect">
            <a:avLst/>
          </a:prstGeom>
        </p:spPr>
        <p:txBody>
          <a:bodyPr vert="horz" wrap="none" lIns="0" tIns="0" rIns="0" bIns="0" rtlCol="0">
            <a:noAutofit/>
          </a:bodyPr>
          <a:lstStyle/>
          <a:p>
            <a:pPr algn="l"/>
            <a:endParaRPr lang="en-US" sz="1200" dirty="0"/>
          </a:p>
        </p:txBody>
      </p:sp>
      <p:sp>
        <p:nvSpPr>
          <p:cNvPr id="5" name="TextBox 4">
            <a:extLst>
              <a:ext uri="{FF2B5EF4-FFF2-40B4-BE49-F238E27FC236}">
                <a16:creationId xmlns:a16="http://schemas.microsoft.com/office/drawing/2014/main" id="{1EA1396A-93A8-93A7-5978-151FBD10B387}"/>
              </a:ext>
            </a:extLst>
          </p:cNvPr>
          <p:cNvSpPr txBox="1"/>
          <p:nvPr/>
        </p:nvSpPr>
        <p:spPr>
          <a:xfrm>
            <a:off x="5194852" y="-742122"/>
            <a:ext cx="0" cy="0"/>
          </a:xfrm>
          <a:prstGeom prst="rect">
            <a:avLst/>
          </a:prstGeom>
        </p:spPr>
        <p:txBody>
          <a:bodyPr vert="horz" wrap="none" lIns="0" tIns="0" rIns="0" bIns="0" rtlCol="0">
            <a:noAutofit/>
          </a:bodyPr>
          <a:lstStyle/>
          <a:p>
            <a:pPr algn="l"/>
            <a:endParaRPr lang="en-US" sz="1200" dirty="0"/>
          </a:p>
        </p:txBody>
      </p:sp>
    </p:spTree>
    <p:extLst>
      <p:ext uri="{BB962C8B-B14F-4D97-AF65-F5344CB8AC3E}">
        <p14:creationId xmlns:p14="http://schemas.microsoft.com/office/powerpoint/2010/main" val="263473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246098-E43E-6101-457F-0AFE62DDCC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br>
              <a:rPr lang="en-US" altLang="en-US" sz="2200" dirty="0"/>
            </a:br>
            <a:br>
              <a:rPr lang="en-US" altLang="en-US" sz="2200" dirty="0"/>
            </a:br>
            <a:endParaRPr lang="en-US" altLang="en-US" sz="2200" dirty="0"/>
          </a:p>
          <a:p>
            <a:pPr eaLnBrk="1" hangingPunct="1">
              <a:spcBef>
                <a:spcPts val="1600"/>
              </a:spcBef>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2922012"/>
            <a:ext cx="8194464" cy="553998"/>
          </a:xfrm>
          <a:prstGeom prst="rect">
            <a:avLst/>
          </a:prstGeom>
          <a:noFill/>
        </p:spPr>
        <p:txBody>
          <a:bodyPr wrap="square" lIns="0" tIns="0" rIns="0" bIns="0">
            <a:spAutoFit/>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Slide credit: </a:t>
            </a:r>
            <a:r>
              <a:rPr kumimoji="0" lang="en-US" sz="1800" b="0" i="0"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deceraclinical.com/education </a:t>
            </a:r>
            <a:b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br>
            <a:r>
              <a:rPr kumimoji="0" lang="en-US" sz="1800" b="0" i="1"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formerly </a:t>
            </a:r>
            <a:r>
              <a:rPr kumimoji="0" lang="en-US" sz="1800" b="0" i="1"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clinicaloptions.com</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8895AD81-D23D-4BD6-9CE3-C6ABB44855EB}"/>
              </a:ext>
            </a:extLst>
          </p:cNvPr>
          <p:cNvSpPr>
            <a:spLocks noGrp="1"/>
          </p:cNvSpPr>
          <p:nvPr>
            <p:ph idx="1"/>
          </p:nvPr>
        </p:nvSpPr>
        <p:spPr>
          <a:xfrm>
            <a:off x="231078" y="1335023"/>
            <a:ext cx="11740260" cy="4754880"/>
          </a:xfrm>
        </p:spPr>
        <p:txBody>
          <a:bodyPr/>
          <a:lstStyle/>
          <a:p>
            <a:pPr marL="342900" indent="-342900">
              <a:buFont typeface="Arial" panose="020B0604020202020204" pitchFamily="34" charset="0"/>
              <a:buChar char="•"/>
            </a:pPr>
            <a:r>
              <a:rPr lang="en-US" altLang="en-US" dirty="0"/>
              <a:t>Asciminib, a STAMP BCR::ABL1 inhibitor, is FDA approved for adults with newly diagnosed or previously treated Ph+ CP-CML</a:t>
            </a:r>
            <a:r>
              <a:rPr lang="en-US" altLang="en-US" baseline="30000" dirty="0"/>
              <a:t>1</a:t>
            </a:r>
          </a:p>
          <a:p>
            <a:pPr marL="342900" indent="-342900">
              <a:buFont typeface="Arial" panose="020B0604020202020204" pitchFamily="34" charset="0"/>
              <a:buChar char="•"/>
            </a:pPr>
            <a:r>
              <a:rPr lang="en-US" altLang="en-US" dirty="0"/>
              <a:t>Phase II FASCINATION trial is evaluating asciminib in combination with conventional ATP-competing BCR::ABL1 inhibitors for the treatment of newly diagnosed CML</a:t>
            </a:r>
            <a:r>
              <a:rPr lang="en-US" altLang="en-US" baseline="30000" dirty="0"/>
              <a:t>2</a:t>
            </a:r>
          </a:p>
          <a:p>
            <a:pPr lvl="2"/>
            <a:r>
              <a:rPr lang="en-US" altLang="en-US" sz="2200" dirty="0"/>
              <a:t>Goal of improving deep molecular responses (DMR; MR</a:t>
            </a:r>
            <a:r>
              <a:rPr lang="en-US" altLang="en-US" sz="2200" baseline="30000" dirty="0"/>
              <a:t>4</a:t>
            </a:r>
            <a:r>
              <a:rPr lang="en-US" altLang="en-US" sz="2200" dirty="0"/>
              <a:t>) and increasing the treatment-free remission rate</a:t>
            </a:r>
          </a:p>
          <a:p>
            <a:pPr lvl="2"/>
            <a:r>
              <a:rPr lang="en-US" altLang="en-US" sz="2200" dirty="0"/>
              <a:t>Interim analysis reported high rates of DMR but toxicity concerns</a:t>
            </a:r>
          </a:p>
          <a:p>
            <a:pPr marL="342900" indent="-342900">
              <a:buFont typeface="Arial" panose="020B0604020202020204" pitchFamily="34" charset="0"/>
              <a:buChar char="•"/>
            </a:pPr>
            <a:r>
              <a:rPr lang="en-US" altLang="en-US" dirty="0"/>
              <a:t>Current analysis reports 3-yr update of FASCINATION</a:t>
            </a:r>
            <a:r>
              <a:rPr lang="en-US" altLang="en-US" baseline="30000" dirty="0"/>
              <a:t>3</a:t>
            </a:r>
          </a:p>
        </p:txBody>
      </p:sp>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a:xfrm>
            <a:off x="231078" y="535756"/>
            <a:ext cx="11740260" cy="492944"/>
          </a:xfrm>
        </p:spPr>
        <p:txBody>
          <a:bodyPr/>
          <a:lstStyle/>
          <a:p>
            <a:r>
              <a:rPr lang="en-US" dirty="0"/>
              <a:t>FASCINATION: Background</a:t>
            </a:r>
            <a:endParaRPr lang="en-US" altLang="en-US" dirty="0"/>
          </a:p>
        </p:txBody>
      </p:sp>
      <p:sp>
        <p:nvSpPr>
          <p:cNvPr id="2" name="TextBox 1">
            <a:extLst>
              <a:ext uri="{FF2B5EF4-FFF2-40B4-BE49-F238E27FC236}">
                <a16:creationId xmlns:a16="http://schemas.microsoft.com/office/drawing/2014/main" id="{90844FC6-A9BB-6244-9925-9739D8AA2C25}"/>
              </a:ext>
            </a:extLst>
          </p:cNvPr>
          <p:cNvSpPr txBox="1"/>
          <p:nvPr/>
        </p:nvSpPr>
        <p:spPr>
          <a:xfrm>
            <a:off x="7643813" y="-342900"/>
            <a:ext cx="0" cy="0"/>
          </a:xfrm>
          <a:prstGeom prst="rect">
            <a:avLst/>
          </a:prstGeom>
        </p:spPr>
        <p:txBody>
          <a:bodyPr vert="horz" wrap="none" lIns="0" tIns="0" rIns="0" bIns="0" rtlCol="0">
            <a:noAutofit/>
          </a:bodyPr>
          <a:lstStyle/>
          <a:p>
            <a:pPr algn="l"/>
            <a:endParaRPr lang="en-US" sz="1200" dirty="0"/>
          </a:p>
        </p:txBody>
      </p:sp>
      <p:sp>
        <p:nvSpPr>
          <p:cNvPr id="3" name="Text Box 15">
            <a:extLst>
              <a:ext uri="{FF2B5EF4-FFF2-40B4-BE49-F238E27FC236}">
                <a16:creationId xmlns:a16="http://schemas.microsoft.com/office/drawing/2014/main" id="{0142A66C-5FDB-5EC4-4353-B57558E6A8E4}"/>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cs typeface="Poppins" pitchFamily="2" charset="77"/>
              </a:rPr>
              <a:t>1. Asciminib PI. 2. Ernst. EHA 2023. Abstr S156. 3</a:t>
            </a:r>
            <a:r>
              <a:rPr lang="en-US" altLang="en-US" sz="800" b="0" spc="-10" dirty="0">
                <a:solidFill>
                  <a:srgbClr val="161616"/>
                </a:solidFill>
                <a:latin typeface="Poppins" pitchFamily="2" charset="77"/>
              </a:rPr>
              <a:t>. Ernst. ASH 2025. Abstr 903.</a:t>
            </a:r>
            <a:endParaRPr lang="en-US" altLang="en-US" sz="800" b="0" dirty="0">
              <a:solidFill>
                <a:srgbClr val="161616"/>
              </a:solidFill>
              <a:latin typeface="Poppins" pitchFamily="2" charset="77"/>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1A62C373-C0BF-101F-2916-39E84045456E}"/>
              </a:ext>
            </a:extLst>
          </p:cNvPr>
          <p:cNvCxnSpPr>
            <a:cxnSpLocks/>
          </p:cNvCxnSpPr>
          <p:nvPr/>
        </p:nvCxnSpPr>
        <p:spPr>
          <a:xfrm flipH="1">
            <a:off x="9748267" y="2132442"/>
            <a:ext cx="0" cy="2314619"/>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6387" name="Content Placeholder 12">
            <a:extLst>
              <a:ext uri="{FF2B5EF4-FFF2-40B4-BE49-F238E27FC236}">
                <a16:creationId xmlns:a16="http://schemas.microsoft.com/office/drawing/2014/main" id="{341F1412-0777-41C5-B96D-0BFB8F36BDE0}"/>
              </a:ext>
            </a:extLst>
          </p:cNvPr>
          <p:cNvSpPr>
            <a:spLocks noGrp="1"/>
          </p:cNvSpPr>
          <p:nvPr>
            <p:ph idx="1"/>
          </p:nvPr>
        </p:nvSpPr>
        <p:spPr>
          <a:xfrm>
            <a:off x="243957" y="1163092"/>
            <a:ext cx="11740260" cy="547047"/>
          </a:xfrm>
          <a:ln>
            <a:noFill/>
          </a:ln>
        </p:spPr>
        <p:txBody>
          <a:bodyPr rtlCol="0">
            <a:normAutofit/>
          </a:bodyPr>
          <a:lstStyle/>
          <a:p>
            <a:pPr marL="342900" indent="-342900">
              <a:buFont typeface="Arial" panose="020B0604020202020204" pitchFamily="34" charset="0"/>
              <a:buChar char="•"/>
            </a:pPr>
            <a:r>
              <a:rPr lang="en-US" sz="1800" dirty="0"/>
              <a:t>Multicenter, open-label, interventional phase II trial in Germany; cohorts filled consecutively</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a:xfrm>
            <a:off x="231078" y="535756"/>
            <a:ext cx="11740260" cy="492944"/>
          </a:xfrm>
        </p:spPr>
        <p:txBody>
          <a:bodyPr/>
          <a:lstStyle/>
          <a:p>
            <a:r>
              <a:rPr lang="en-US" dirty="0"/>
              <a:t>FASCINATION: </a:t>
            </a:r>
            <a:r>
              <a:rPr lang="en-US" altLang="en-US" dirty="0"/>
              <a:t>Study Design</a:t>
            </a:r>
          </a:p>
        </p:txBody>
      </p:sp>
      <p:sp>
        <p:nvSpPr>
          <p:cNvPr id="3" name="Content Placeholder 2">
            <a:extLst>
              <a:ext uri="{FF2B5EF4-FFF2-40B4-BE49-F238E27FC236}">
                <a16:creationId xmlns:a16="http://schemas.microsoft.com/office/drawing/2014/main" id="{9374D6A8-1A0D-113E-2DAE-83E2FD36E66F}"/>
              </a:ext>
            </a:extLst>
          </p:cNvPr>
          <p:cNvSpPr txBox="1">
            <a:spLocks/>
          </p:cNvSpPr>
          <p:nvPr/>
        </p:nvSpPr>
        <p:spPr bwMode="auto">
          <a:xfrm>
            <a:off x="268564" y="2728956"/>
            <a:ext cx="278198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lnSpc>
                <a:spcPct val="100000"/>
              </a:lnSpc>
              <a:spcBef>
                <a:spcPts val="0"/>
              </a:spcBef>
              <a:spcAft>
                <a:spcPts val="0"/>
              </a:spcAft>
              <a:buNone/>
            </a:pPr>
            <a:r>
              <a:rPr lang="en-US" sz="1600" kern="0" dirty="0">
                <a:solidFill>
                  <a:schemeClr val="tx1"/>
                </a:solidFill>
                <a:latin typeface="Poppins" pitchFamily="2" charset="77"/>
                <a:cs typeface="Poppins" pitchFamily="2" charset="77"/>
              </a:rPr>
              <a:t>Adults with newly diagnosed Ph+ CP-CML*; adequate organ function; ECOG PS ≤2</a:t>
            </a:r>
          </a:p>
          <a:p>
            <a:pPr marL="0" indent="0" algn="ctr">
              <a:lnSpc>
                <a:spcPct val="100000"/>
              </a:lnSpc>
              <a:spcBef>
                <a:spcPts val="0"/>
              </a:spcBef>
              <a:spcAft>
                <a:spcPts val="0"/>
              </a:spcAft>
              <a:buNone/>
            </a:pPr>
            <a:r>
              <a:rPr lang="en-US" sz="1600" b="0" kern="0" dirty="0">
                <a:solidFill>
                  <a:schemeClr val="tx1"/>
                </a:solidFill>
                <a:latin typeface="Poppins" pitchFamily="2" charset="77"/>
                <a:cs typeface="Poppins" pitchFamily="2" charset="77"/>
              </a:rPr>
              <a:t>(N = 125)</a:t>
            </a:r>
          </a:p>
        </p:txBody>
      </p:sp>
      <p:sp>
        <p:nvSpPr>
          <p:cNvPr id="23" name="Rectangle 22">
            <a:extLst>
              <a:ext uri="{FF2B5EF4-FFF2-40B4-BE49-F238E27FC236}">
                <a16:creationId xmlns:a16="http://schemas.microsoft.com/office/drawing/2014/main" id="{0A504F9A-099D-0032-98C9-1C3B5D59F8CF}"/>
              </a:ext>
            </a:extLst>
          </p:cNvPr>
          <p:cNvSpPr/>
          <p:nvPr/>
        </p:nvSpPr>
        <p:spPr bwMode="auto">
          <a:xfrm>
            <a:off x="3615148" y="1586362"/>
            <a:ext cx="2781987" cy="860501"/>
          </a:xfrm>
          <a:prstGeom prst="rect">
            <a:avLst/>
          </a:prstGeom>
          <a:solidFill>
            <a:schemeClr val="accent1"/>
          </a:solidFill>
          <a:ln w="0">
            <a:solidFill>
              <a:schemeClr val="bg1"/>
            </a:solidFill>
            <a:miter lim="800000"/>
            <a:headEnd/>
            <a:tailEnd/>
          </a:ln>
        </p:spPr>
        <p:txBody>
          <a:bodyPr rtlCol="0" anchor="ctr"/>
          <a:lstStyle/>
          <a:p>
            <a:pPr algn="ctr" eaLnBrk="1" hangingPunct="1">
              <a:spcBef>
                <a:spcPts val="0"/>
              </a:spcBef>
              <a:spcAft>
                <a:spcPts val="0"/>
              </a:spcAft>
              <a:buClr>
                <a:schemeClr val="folHlink"/>
              </a:buClr>
              <a:buNone/>
            </a:pPr>
            <a:r>
              <a:rPr lang="en-US" sz="1600" b="1" dirty="0">
                <a:solidFill>
                  <a:schemeClr val="bg1"/>
                </a:solidFill>
                <a:latin typeface="Poppins" pitchFamily="2" charset="77"/>
                <a:cs typeface="Poppins" pitchFamily="2" charset="77"/>
              </a:rPr>
              <a:t>Nilotinib</a:t>
            </a:r>
            <a:r>
              <a:rPr lang="en-US" sz="1600" dirty="0">
                <a:solidFill>
                  <a:schemeClr val="bg1"/>
                </a:solidFill>
                <a:latin typeface="Poppins" pitchFamily="2" charset="77"/>
                <a:cs typeface="Poppins" pitchFamily="2" charset="77"/>
              </a:rPr>
              <a:t> 300 mg BID +</a:t>
            </a:r>
          </a:p>
          <a:p>
            <a:pPr algn="ctr">
              <a:buClr>
                <a:schemeClr val="folHlink"/>
              </a:buClr>
            </a:pPr>
            <a:r>
              <a:rPr lang="en-US" sz="1600" b="1" dirty="0">
                <a:solidFill>
                  <a:schemeClr val="bg1"/>
                </a:solidFill>
                <a:latin typeface="Poppins" pitchFamily="2" charset="77"/>
                <a:cs typeface="Poppins" pitchFamily="2" charset="77"/>
              </a:rPr>
              <a:t>Asciminib</a:t>
            </a:r>
            <a:r>
              <a:rPr lang="en-US" sz="1600" dirty="0">
                <a:solidFill>
                  <a:schemeClr val="bg1"/>
                </a:solidFill>
                <a:latin typeface="Poppins" pitchFamily="2" charset="77"/>
                <a:cs typeface="Poppins" pitchFamily="2" charset="77"/>
              </a:rPr>
              <a:t> 20 mg BID</a:t>
            </a:r>
            <a:r>
              <a:rPr lang="en-US" sz="1600" baseline="30000" dirty="0">
                <a:solidFill>
                  <a:schemeClr val="bg1"/>
                </a:solidFill>
                <a:latin typeface="Poppins" pitchFamily="2" charset="77"/>
                <a:cs typeface="Poppins" pitchFamily="2" charset="77"/>
              </a:rPr>
              <a:t>†</a:t>
            </a:r>
            <a:endParaRPr lang="en-US" sz="1600" dirty="0">
              <a:solidFill>
                <a:schemeClr val="bg1"/>
              </a:solidFill>
              <a:latin typeface="Poppins" pitchFamily="2" charset="77"/>
              <a:cs typeface="Poppins" pitchFamily="2" charset="77"/>
            </a:endParaRPr>
          </a:p>
          <a:p>
            <a:pPr algn="ctr" eaLnBrk="1" hangingPunct="1">
              <a:spcBef>
                <a:spcPts val="0"/>
              </a:spcBef>
              <a:spcAft>
                <a:spcPts val="0"/>
              </a:spcAft>
              <a:buClr>
                <a:schemeClr val="folHlink"/>
              </a:buClr>
              <a:buNone/>
            </a:pPr>
            <a:r>
              <a:rPr lang="en-US" sz="1600" dirty="0">
                <a:solidFill>
                  <a:schemeClr val="bg1"/>
                </a:solidFill>
                <a:latin typeface="Poppins" pitchFamily="2" charset="77"/>
                <a:cs typeface="Poppins" pitchFamily="2" charset="77"/>
              </a:rPr>
              <a:t>(n = 30)</a:t>
            </a:r>
          </a:p>
        </p:txBody>
      </p:sp>
      <p:sp>
        <p:nvSpPr>
          <p:cNvPr id="24" name="Rectangle 23">
            <a:extLst>
              <a:ext uri="{FF2B5EF4-FFF2-40B4-BE49-F238E27FC236}">
                <a16:creationId xmlns:a16="http://schemas.microsoft.com/office/drawing/2014/main" id="{F1FE7C13-AD3B-E446-A23A-4ACC10657E36}"/>
              </a:ext>
            </a:extLst>
          </p:cNvPr>
          <p:cNvSpPr/>
          <p:nvPr/>
        </p:nvSpPr>
        <p:spPr bwMode="auto">
          <a:xfrm>
            <a:off x="3621988" y="2506589"/>
            <a:ext cx="2781987" cy="850225"/>
          </a:xfrm>
          <a:prstGeom prst="rect">
            <a:avLst/>
          </a:prstGeom>
          <a:solidFill>
            <a:schemeClr val="accent1"/>
          </a:solidFill>
          <a:ln w="0">
            <a:solidFill>
              <a:schemeClr val="bg1"/>
            </a:solidFill>
            <a:miter lim="800000"/>
            <a:headEnd/>
            <a:tailEnd/>
          </a:ln>
        </p:spPr>
        <p:txBody>
          <a:bodyPr rtlCol="0" anchor="ctr"/>
          <a:lstStyle/>
          <a:p>
            <a:pPr algn="ctr">
              <a:buClr>
                <a:schemeClr val="folHlink"/>
              </a:buClr>
            </a:pPr>
            <a:r>
              <a:rPr lang="en-US" sz="1600" b="1" dirty="0">
                <a:solidFill>
                  <a:schemeClr val="bg1"/>
                </a:solidFill>
                <a:latin typeface="Poppins" pitchFamily="2" charset="77"/>
                <a:cs typeface="Poppins" pitchFamily="2" charset="77"/>
              </a:rPr>
              <a:t>Nilotinib</a:t>
            </a:r>
            <a:r>
              <a:rPr lang="en-US" sz="1600" dirty="0">
                <a:solidFill>
                  <a:schemeClr val="bg1"/>
                </a:solidFill>
                <a:latin typeface="Poppins" pitchFamily="2" charset="77"/>
                <a:cs typeface="Poppins" pitchFamily="2" charset="77"/>
              </a:rPr>
              <a:t> 300 mg BID +</a:t>
            </a:r>
          </a:p>
          <a:p>
            <a:pPr algn="ctr">
              <a:buClr>
                <a:schemeClr val="folHlink"/>
              </a:buClr>
            </a:pPr>
            <a:r>
              <a:rPr lang="en-US" sz="1600" b="1" dirty="0">
                <a:solidFill>
                  <a:schemeClr val="bg1"/>
                </a:solidFill>
                <a:latin typeface="Poppins" pitchFamily="2" charset="77"/>
                <a:cs typeface="Poppins" pitchFamily="2" charset="77"/>
              </a:rPr>
              <a:t>Asciminib</a:t>
            </a:r>
            <a:r>
              <a:rPr lang="en-US" sz="1600" dirty="0">
                <a:solidFill>
                  <a:schemeClr val="bg1"/>
                </a:solidFill>
                <a:latin typeface="Poppins" pitchFamily="2" charset="77"/>
                <a:cs typeface="Poppins" pitchFamily="2" charset="77"/>
              </a:rPr>
              <a:t> 40 mg BID</a:t>
            </a:r>
            <a:r>
              <a:rPr lang="en-US" sz="1600" baseline="30000" dirty="0">
                <a:solidFill>
                  <a:schemeClr val="bg1"/>
                </a:solidFill>
                <a:latin typeface="Poppins" pitchFamily="2" charset="77"/>
                <a:cs typeface="Poppins" pitchFamily="2" charset="77"/>
              </a:rPr>
              <a:t>†</a:t>
            </a:r>
            <a:endParaRPr lang="en-US" sz="1600" dirty="0">
              <a:solidFill>
                <a:schemeClr val="bg1"/>
              </a:solidFill>
              <a:latin typeface="Poppins" pitchFamily="2" charset="77"/>
              <a:cs typeface="Poppins" pitchFamily="2" charset="77"/>
            </a:endParaRPr>
          </a:p>
          <a:p>
            <a:pPr algn="ctr">
              <a:buClr>
                <a:schemeClr val="folHlink"/>
              </a:buClr>
            </a:pPr>
            <a:r>
              <a:rPr lang="en-US" sz="1600" dirty="0">
                <a:solidFill>
                  <a:schemeClr val="bg1"/>
                </a:solidFill>
                <a:latin typeface="Poppins" pitchFamily="2" charset="77"/>
                <a:cs typeface="Poppins" pitchFamily="2" charset="77"/>
              </a:rPr>
              <a:t>(n = 32)</a:t>
            </a:r>
          </a:p>
        </p:txBody>
      </p:sp>
      <p:sp>
        <p:nvSpPr>
          <p:cNvPr id="14" name="TextBox 13">
            <a:extLst>
              <a:ext uri="{FF2B5EF4-FFF2-40B4-BE49-F238E27FC236}">
                <a16:creationId xmlns:a16="http://schemas.microsoft.com/office/drawing/2014/main" id="{539FE15E-208D-7AAE-4E23-112DFAEC1946}"/>
              </a:ext>
            </a:extLst>
          </p:cNvPr>
          <p:cNvSpPr txBox="1"/>
          <p:nvPr/>
        </p:nvSpPr>
        <p:spPr>
          <a:xfrm>
            <a:off x="4956313" y="-609600"/>
            <a:ext cx="0" cy="0"/>
          </a:xfrm>
          <a:prstGeom prst="rect">
            <a:avLst/>
          </a:prstGeom>
        </p:spPr>
        <p:txBody>
          <a:bodyPr vert="horz" wrap="none" lIns="0" tIns="0" rIns="0" bIns="0" rtlCol="0">
            <a:noAutofit/>
          </a:bodyPr>
          <a:lstStyle/>
          <a:p>
            <a:pPr algn="l"/>
            <a:endParaRPr lang="en-US" sz="1200" dirty="0"/>
          </a:p>
        </p:txBody>
      </p:sp>
      <p:sp>
        <p:nvSpPr>
          <p:cNvPr id="5" name="Rectangle 4">
            <a:extLst>
              <a:ext uri="{FF2B5EF4-FFF2-40B4-BE49-F238E27FC236}">
                <a16:creationId xmlns:a16="http://schemas.microsoft.com/office/drawing/2014/main" id="{8E15BF6A-599D-7F53-F044-7F449F708E3A}"/>
              </a:ext>
            </a:extLst>
          </p:cNvPr>
          <p:cNvSpPr/>
          <p:nvPr/>
        </p:nvSpPr>
        <p:spPr bwMode="auto">
          <a:xfrm>
            <a:off x="3621988" y="4323309"/>
            <a:ext cx="2781987" cy="860502"/>
          </a:xfrm>
          <a:prstGeom prst="rect">
            <a:avLst/>
          </a:prstGeom>
          <a:solidFill>
            <a:schemeClr val="accent1"/>
          </a:solidFill>
          <a:ln w="0">
            <a:solidFill>
              <a:schemeClr val="bg1"/>
            </a:solidFill>
            <a:miter lim="800000"/>
            <a:headEnd/>
            <a:tailEnd/>
          </a:ln>
        </p:spPr>
        <p:txBody>
          <a:bodyPr rtlCol="0" anchor="ctr"/>
          <a:lstStyle/>
          <a:p>
            <a:pPr algn="ctr">
              <a:buClr>
                <a:schemeClr val="folHlink"/>
              </a:buClr>
            </a:pPr>
            <a:r>
              <a:rPr lang="en-US" sz="1600" b="1" dirty="0">
                <a:solidFill>
                  <a:schemeClr val="bg1"/>
                </a:solidFill>
                <a:latin typeface="Poppins" pitchFamily="2" charset="77"/>
                <a:cs typeface="Poppins" pitchFamily="2" charset="77"/>
              </a:rPr>
              <a:t>Imatinib</a:t>
            </a:r>
            <a:r>
              <a:rPr lang="en-US" sz="1600" dirty="0">
                <a:solidFill>
                  <a:schemeClr val="bg1"/>
                </a:solidFill>
                <a:latin typeface="Poppins" pitchFamily="2" charset="77"/>
                <a:cs typeface="Poppins" pitchFamily="2" charset="77"/>
              </a:rPr>
              <a:t> 400 mg QD +</a:t>
            </a:r>
          </a:p>
          <a:p>
            <a:pPr algn="ctr">
              <a:buClr>
                <a:schemeClr val="folHlink"/>
              </a:buClr>
            </a:pPr>
            <a:r>
              <a:rPr lang="en-US" sz="1600" b="1" dirty="0">
                <a:solidFill>
                  <a:schemeClr val="bg1"/>
                </a:solidFill>
                <a:latin typeface="Poppins" pitchFamily="2" charset="77"/>
                <a:cs typeface="Poppins" pitchFamily="2" charset="77"/>
              </a:rPr>
              <a:t>Asciminib</a:t>
            </a:r>
            <a:r>
              <a:rPr lang="en-US" sz="1600" dirty="0">
                <a:solidFill>
                  <a:schemeClr val="bg1"/>
                </a:solidFill>
                <a:latin typeface="Poppins" pitchFamily="2" charset="77"/>
                <a:cs typeface="Poppins" pitchFamily="2" charset="77"/>
              </a:rPr>
              <a:t> 60 mg QD</a:t>
            </a:r>
            <a:r>
              <a:rPr lang="en-US" sz="1600" baseline="30000" dirty="0">
                <a:solidFill>
                  <a:schemeClr val="bg1"/>
                </a:solidFill>
                <a:latin typeface="Poppins" pitchFamily="2" charset="77"/>
                <a:cs typeface="Poppins" pitchFamily="2" charset="77"/>
              </a:rPr>
              <a:t>†</a:t>
            </a:r>
            <a:endParaRPr lang="en-US" sz="1600" dirty="0">
              <a:solidFill>
                <a:schemeClr val="bg1"/>
              </a:solidFill>
              <a:latin typeface="Poppins" pitchFamily="2" charset="77"/>
              <a:cs typeface="Poppins" pitchFamily="2" charset="77"/>
            </a:endParaRPr>
          </a:p>
          <a:p>
            <a:pPr algn="ctr">
              <a:buClr>
                <a:schemeClr val="folHlink"/>
              </a:buClr>
            </a:pPr>
            <a:r>
              <a:rPr lang="en-US" sz="1600" dirty="0">
                <a:solidFill>
                  <a:schemeClr val="bg1"/>
                </a:solidFill>
                <a:latin typeface="Poppins" pitchFamily="2" charset="77"/>
                <a:cs typeface="Poppins" pitchFamily="2" charset="77"/>
              </a:rPr>
              <a:t>(n = 31)</a:t>
            </a:r>
          </a:p>
        </p:txBody>
      </p:sp>
      <p:sp>
        <p:nvSpPr>
          <p:cNvPr id="6" name="Rectangle 5">
            <a:extLst>
              <a:ext uri="{FF2B5EF4-FFF2-40B4-BE49-F238E27FC236}">
                <a16:creationId xmlns:a16="http://schemas.microsoft.com/office/drawing/2014/main" id="{52368940-7D94-2BB9-8965-0519A951027A}"/>
              </a:ext>
            </a:extLst>
          </p:cNvPr>
          <p:cNvSpPr/>
          <p:nvPr/>
        </p:nvSpPr>
        <p:spPr bwMode="auto">
          <a:xfrm>
            <a:off x="3621988" y="3413804"/>
            <a:ext cx="2781987" cy="850226"/>
          </a:xfrm>
          <a:prstGeom prst="rect">
            <a:avLst/>
          </a:prstGeom>
          <a:solidFill>
            <a:schemeClr val="accent1"/>
          </a:solidFill>
          <a:ln w="0">
            <a:solidFill>
              <a:schemeClr val="bg1"/>
            </a:solidFill>
            <a:miter lim="800000"/>
            <a:headEnd/>
            <a:tailEnd/>
          </a:ln>
        </p:spPr>
        <p:txBody>
          <a:bodyPr rtlCol="0" anchor="ctr"/>
          <a:lstStyle/>
          <a:p>
            <a:pPr algn="ctr">
              <a:buClr>
                <a:schemeClr val="folHlink"/>
              </a:buClr>
            </a:pPr>
            <a:r>
              <a:rPr lang="en-US" sz="1600" b="1" dirty="0">
                <a:solidFill>
                  <a:schemeClr val="bg1"/>
                </a:solidFill>
                <a:latin typeface="Poppins" pitchFamily="2" charset="77"/>
                <a:cs typeface="Poppins" pitchFamily="2" charset="77"/>
              </a:rPr>
              <a:t>Dasatinib</a:t>
            </a:r>
            <a:r>
              <a:rPr lang="en-US" sz="1600" dirty="0">
                <a:solidFill>
                  <a:schemeClr val="bg1"/>
                </a:solidFill>
                <a:latin typeface="Poppins" pitchFamily="2" charset="77"/>
                <a:cs typeface="Poppins" pitchFamily="2" charset="77"/>
              </a:rPr>
              <a:t> 100 mg QD + </a:t>
            </a:r>
          </a:p>
          <a:p>
            <a:pPr algn="ctr">
              <a:buClr>
                <a:schemeClr val="folHlink"/>
              </a:buClr>
            </a:pPr>
            <a:r>
              <a:rPr lang="en-US" sz="1600" b="1" dirty="0">
                <a:solidFill>
                  <a:schemeClr val="bg1"/>
                </a:solidFill>
                <a:latin typeface="Poppins" pitchFamily="2" charset="77"/>
                <a:cs typeface="Poppins" pitchFamily="2" charset="77"/>
              </a:rPr>
              <a:t>Asciminib</a:t>
            </a:r>
            <a:r>
              <a:rPr lang="en-US" sz="1600" dirty="0">
                <a:solidFill>
                  <a:schemeClr val="bg1"/>
                </a:solidFill>
                <a:latin typeface="Poppins" pitchFamily="2" charset="77"/>
                <a:cs typeface="Poppins" pitchFamily="2" charset="77"/>
              </a:rPr>
              <a:t> 80 mg QD</a:t>
            </a:r>
            <a:r>
              <a:rPr lang="en-US" sz="1600" baseline="30000" dirty="0">
                <a:solidFill>
                  <a:schemeClr val="bg1"/>
                </a:solidFill>
                <a:latin typeface="Poppins" pitchFamily="2" charset="77"/>
                <a:cs typeface="Poppins" pitchFamily="2" charset="77"/>
              </a:rPr>
              <a:t>†</a:t>
            </a:r>
          </a:p>
          <a:p>
            <a:pPr algn="ctr">
              <a:buClr>
                <a:schemeClr val="folHlink"/>
              </a:buClr>
            </a:pPr>
            <a:r>
              <a:rPr lang="en-US" sz="1600" dirty="0">
                <a:solidFill>
                  <a:schemeClr val="bg1"/>
                </a:solidFill>
                <a:latin typeface="Poppins" pitchFamily="2" charset="77"/>
                <a:cs typeface="Poppins" pitchFamily="2" charset="77"/>
              </a:rPr>
              <a:t>(n = 32)</a:t>
            </a:r>
          </a:p>
        </p:txBody>
      </p:sp>
      <p:sp>
        <p:nvSpPr>
          <p:cNvPr id="2" name="TextBox 1">
            <a:extLst>
              <a:ext uri="{FF2B5EF4-FFF2-40B4-BE49-F238E27FC236}">
                <a16:creationId xmlns:a16="http://schemas.microsoft.com/office/drawing/2014/main" id="{2BEB6492-097B-C33C-3F61-EE34CA959F3D}"/>
              </a:ext>
            </a:extLst>
          </p:cNvPr>
          <p:cNvSpPr txBox="1"/>
          <p:nvPr/>
        </p:nvSpPr>
        <p:spPr>
          <a:xfrm>
            <a:off x="386832" y="4260509"/>
            <a:ext cx="2698361" cy="553998"/>
          </a:xfrm>
          <a:prstGeom prst="rect">
            <a:avLst/>
          </a:prstGeom>
        </p:spPr>
        <p:txBody>
          <a:bodyPr vert="horz" wrap="square" lIns="0" tIns="0" rIns="0" bIns="0" rtlCol="0">
            <a:spAutoFit/>
          </a:bodyPr>
          <a:lstStyle/>
          <a:p>
            <a:r>
              <a:rPr lang="en-US" sz="1200" dirty="0"/>
              <a:t>*Ph-negative cases or participants with variant translocations who are </a:t>
            </a:r>
            <a:r>
              <a:rPr lang="en-US" sz="1200" i="1" dirty="0"/>
              <a:t>BCR::ABL1 </a:t>
            </a:r>
            <a:r>
              <a:rPr lang="en-US" sz="1200" dirty="0"/>
              <a:t>positive also considered. </a:t>
            </a:r>
          </a:p>
        </p:txBody>
      </p:sp>
      <p:sp>
        <p:nvSpPr>
          <p:cNvPr id="20" name="TextBox 19">
            <a:extLst>
              <a:ext uri="{FF2B5EF4-FFF2-40B4-BE49-F238E27FC236}">
                <a16:creationId xmlns:a16="http://schemas.microsoft.com/office/drawing/2014/main" id="{2FE4D2FD-FD17-02AF-8BEA-044C8F0674D7}"/>
              </a:ext>
            </a:extLst>
          </p:cNvPr>
          <p:cNvSpPr txBox="1"/>
          <p:nvPr/>
        </p:nvSpPr>
        <p:spPr>
          <a:xfrm>
            <a:off x="7847954" y="2012977"/>
            <a:ext cx="1527048" cy="246221"/>
          </a:xfrm>
          <a:prstGeom prst="rect">
            <a:avLst/>
          </a:prstGeom>
        </p:spPr>
        <p:txBody>
          <a:bodyPr vert="horz" wrap="square" lIns="0" tIns="0" rIns="0" bIns="0" rtlCol="0">
            <a:spAutoFit/>
          </a:bodyPr>
          <a:lstStyle/>
          <a:p>
            <a:pPr algn="ctr"/>
            <a:r>
              <a:rPr lang="en-US" sz="1600" b="1" dirty="0"/>
              <a:t>Mo 25-36</a:t>
            </a:r>
          </a:p>
        </p:txBody>
      </p:sp>
      <p:sp>
        <p:nvSpPr>
          <p:cNvPr id="21" name="TextBox 20">
            <a:extLst>
              <a:ext uri="{FF2B5EF4-FFF2-40B4-BE49-F238E27FC236}">
                <a16:creationId xmlns:a16="http://schemas.microsoft.com/office/drawing/2014/main" id="{BB49D082-B737-3BED-48D6-A3457F776917}"/>
              </a:ext>
            </a:extLst>
          </p:cNvPr>
          <p:cNvSpPr txBox="1"/>
          <p:nvPr/>
        </p:nvSpPr>
        <p:spPr>
          <a:xfrm>
            <a:off x="9922785" y="2017266"/>
            <a:ext cx="1527048" cy="246221"/>
          </a:xfrm>
          <a:prstGeom prst="rect">
            <a:avLst/>
          </a:prstGeom>
        </p:spPr>
        <p:txBody>
          <a:bodyPr vert="horz" wrap="square" lIns="0" tIns="0" rIns="0" bIns="0" rtlCol="0">
            <a:spAutoFit/>
          </a:bodyPr>
          <a:lstStyle/>
          <a:p>
            <a:pPr algn="l"/>
            <a:r>
              <a:rPr lang="en-US" sz="1600" b="1" dirty="0"/>
              <a:t>Mo 37-60</a:t>
            </a:r>
          </a:p>
        </p:txBody>
      </p:sp>
      <p:sp>
        <p:nvSpPr>
          <p:cNvPr id="26" name="Text Box 15">
            <a:extLst>
              <a:ext uri="{FF2B5EF4-FFF2-40B4-BE49-F238E27FC236}">
                <a16:creationId xmlns:a16="http://schemas.microsoft.com/office/drawing/2014/main" id="{3F281409-3844-31FD-F381-63D04A5A2A24}"/>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rPr>
              <a:t>Ernst. ASH 2025. Abstr 903. NCT03906292.</a:t>
            </a:r>
            <a:endParaRPr lang="en-US" altLang="en-US" sz="800" b="0" dirty="0">
              <a:solidFill>
                <a:srgbClr val="161616"/>
              </a:solidFill>
              <a:latin typeface="Poppins" pitchFamily="2" charset="77"/>
            </a:endParaRPr>
          </a:p>
        </p:txBody>
      </p:sp>
      <p:grpSp>
        <p:nvGrpSpPr>
          <p:cNvPr id="22" name="Group 21">
            <a:extLst>
              <a:ext uri="{FF2B5EF4-FFF2-40B4-BE49-F238E27FC236}">
                <a16:creationId xmlns:a16="http://schemas.microsoft.com/office/drawing/2014/main" id="{55A1F508-B6B5-76CF-3374-E8FCD5BEE1D6}"/>
              </a:ext>
            </a:extLst>
          </p:cNvPr>
          <p:cNvGrpSpPr/>
          <p:nvPr/>
        </p:nvGrpSpPr>
        <p:grpSpPr>
          <a:xfrm>
            <a:off x="3085193" y="2405060"/>
            <a:ext cx="471773" cy="1978992"/>
            <a:chOff x="2942318" y="2405060"/>
            <a:chExt cx="471773" cy="1978992"/>
          </a:xfrm>
        </p:grpSpPr>
        <p:grpSp>
          <p:nvGrpSpPr>
            <p:cNvPr id="4" name="Group 3">
              <a:extLst>
                <a:ext uri="{FF2B5EF4-FFF2-40B4-BE49-F238E27FC236}">
                  <a16:creationId xmlns:a16="http://schemas.microsoft.com/office/drawing/2014/main" id="{E5B37998-66B8-82DD-E3B2-9BF7CA0F6A6F}"/>
                </a:ext>
              </a:extLst>
            </p:cNvPr>
            <p:cNvGrpSpPr/>
            <p:nvPr/>
          </p:nvGrpSpPr>
          <p:grpSpPr>
            <a:xfrm>
              <a:off x="2946579" y="2405060"/>
              <a:ext cx="467512" cy="885439"/>
              <a:chOff x="2946579" y="2405060"/>
              <a:chExt cx="467512" cy="885439"/>
            </a:xfrm>
          </p:grpSpPr>
          <p:sp>
            <p:nvSpPr>
              <p:cNvPr id="27" name="Line 53">
                <a:extLst>
                  <a:ext uri="{FF2B5EF4-FFF2-40B4-BE49-F238E27FC236}">
                    <a16:creationId xmlns:a16="http://schemas.microsoft.com/office/drawing/2014/main" id="{CE3E7BE8-214B-D99B-E94D-0669865132B9}"/>
                  </a:ext>
                </a:extLst>
              </p:cNvPr>
              <p:cNvSpPr>
                <a:spLocks noChangeShapeType="1"/>
              </p:cNvSpPr>
              <p:nvPr/>
            </p:nvSpPr>
            <p:spPr bwMode="auto">
              <a:xfrm flipV="1">
                <a:off x="2946579" y="2405060"/>
                <a:ext cx="444611" cy="68561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7" name="Line 53">
                <a:extLst>
                  <a:ext uri="{FF2B5EF4-FFF2-40B4-BE49-F238E27FC236}">
                    <a16:creationId xmlns:a16="http://schemas.microsoft.com/office/drawing/2014/main" id="{EA9C92D4-BE28-6CAB-B77D-C2DD632F272D}"/>
                  </a:ext>
                </a:extLst>
              </p:cNvPr>
              <p:cNvSpPr>
                <a:spLocks noChangeShapeType="1"/>
              </p:cNvSpPr>
              <p:nvPr/>
            </p:nvSpPr>
            <p:spPr bwMode="auto">
              <a:xfrm flipV="1">
                <a:off x="2946579" y="3006140"/>
                <a:ext cx="467512" cy="284359"/>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grpSp>
        <p:grpSp>
          <p:nvGrpSpPr>
            <p:cNvPr id="10" name="Group 9">
              <a:extLst>
                <a:ext uri="{FF2B5EF4-FFF2-40B4-BE49-F238E27FC236}">
                  <a16:creationId xmlns:a16="http://schemas.microsoft.com/office/drawing/2014/main" id="{0F430D9A-AE1A-C18E-0508-6143A5ED6CF0}"/>
                </a:ext>
              </a:extLst>
            </p:cNvPr>
            <p:cNvGrpSpPr/>
            <p:nvPr/>
          </p:nvGrpSpPr>
          <p:grpSpPr>
            <a:xfrm flipV="1">
              <a:off x="2942318" y="3498613"/>
              <a:ext cx="467512" cy="885439"/>
              <a:chOff x="2946579" y="2405060"/>
              <a:chExt cx="467512" cy="885439"/>
            </a:xfrm>
          </p:grpSpPr>
          <p:sp>
            <p:nvSpPr>
              <p:cNvPr id="13" name="Line 53">
                <a:extLst>
                  <a:ext uri="{FF2B5EF4-FFF2-40B4-BE49-F238E27FC236}">
                    <a16:creationId xmlns:a16="http://schemas.microsoft.com/office/drawing/2014/main" id="{540ADDF1-B73A-11E3-F0DF-84257B4D528F}"/>
                  </a:ext>
                </a:extLst>
              </p:cNvPr>
              <p:cNvSpPr>
                <a:spLocks noChangeShapeType="1"/>
              </p:cNvSpPr>
              <p:nvPr/>
            </p:nvSpPr>
            <p:spPr bwMode="auto">
              <a:xfrm flipV="1">
                <a:off x="2946579" y="2405060"/>
                <a:ext cx="444611" cy="68561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15" name="Line 53">
                <a:extLst>
                  <a:ext uri="{FF2B5EF4-FFF2-40B4-BE49-F238E27FC236}">
                    <a16:creationId xmlns:a16="http://schemas.microsoft.com/office/drawing/2014/main" id="{D76BA6C3-3B8E-F4C6-C53D-03708C262027}"/>
                  </a:ext>
                </a:extLst>
              </p:cNvPr>
              <p:cNvSpPr>
                <a:spLocks noChangeShapeType="1"/>
              </p:cNvSpPr>
              <p:nvPr/>
            </p:nvSpPr>
            <p:spPr bwMode="auto">
              <a:xfrm flipV="1">
                <a:off x="2946579" y="3006140"/>
                <a:ext cx="467512" cy="284359"/>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grpSp>
      </p:grpSp>
      <p:sp>
        <p:nvSpPr>
          <p:cNvPr id="29" name="Content Placeholder 12">
            <a:extLst>
              <a:ext uri="{FF2B5EF4-FFF2-40B4-BE49-F238E27FC236}">
                <a16:creationId xmlns:a16="http://schemas.microsoft.com/office/drawing/2014/main" id="{D82B12DC-982E-B6B3-25DA-6042046B659A}"/>
              </a:ext>
            </a:extLst>
          </p:cNvPr>
          <p:cNvSpPr txBox="1">
            <a:spLocks/>
          </p:cNvSpPr>
          <p:nvPr/>
        </p:nvSpPr>
        <p:spPr>
          <a:xfrm>
            <a:off x="225483" y="5271639"/>
            <a:ext cx="11740260" cy="1146644"/>
          </a:xfrm>
          <a:prstGeom prst="rect">
            <a:avLst/>
          </a:prstGeom>
          <a:ln>
            <a:noFill/>
          </a:ln>
        </p:spPr>
        <p:txBody>
          <a:bodyPr vert="horz" lIns="0" tIns="0" rIns="0" bIns="0" rtlCol="0">
            <a:norm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1800" b="1" dirty="0"/>
              <a:t>Primary endpoint:</a:t>
            </a:r>
            <a:r>
              <a:rPr lang="en-US" sz="1800" dirty="0"/>
              <a:t> MR</a:t>
            </a:r>
            <a:r>
              <a:rPr lang="en-US" sz="1800" baseline="30000" dirty="0"/>
              <a:t>4 </a:t>
            </a:r>
            <a:r>
              <a:rPr lang="en-US" sz="1800" dirty="0"/>
              <a:t>rate at 12 mo</a:t>
            </a:r>
          </a:p>
          <a:p>
            <a:pPr marL="342900" indent="-342900">
              <a:buFont typeface="Arial" panose="020B0604020202020204" pitchFamily="34" charset="0"/>
              <a:buChar char="•"/>
            </a:pPr>
            <a:r>
              <a:rPr lang="en-US" sz="1800" b="1" dirty="0"/>
              <a:t>Secondary endpoints: </a:t>
            </a:r>
            <a:r>
              <a:rPr lang="en-US" sz="1800" dirty="0"/>
              <a:t>MR</a:t>
            </a:r>
            <a:r>
              <a:rPr lang="en-US" sz="1800" baseline="30000" dirty="0"/>
              <a:t>4 </a:t>
            </a:r>
            <a:r>
              <a:rPr lang="en-US" sz="1800" dirty="0"/>
              <a:t>rate at 24 mo and 36 mo; maintenance of MR</a:t>
            </a:r>
            <a:r>
              <a:rPr lang="en-US" sz="1800" baseline="30000" dirty="0"/>
              <a:t>4.5 </a:t>
            </a:r>
            <a:r>
              <a:rPr lang="en-US" sz="1800" dirty="0"/>
              <a:t>during asciminib monotherapy in Mo 24-36; TRF in months 37-60; QoL; PFS; OS; safety</a:t>
            </a:r>
          </a:p>
        </p:txBody>
      </p:sp>
      <p:cxnSp>
        <p:nvCxnSpPr>
          <p:cNvPr id="32" name="Connector: Elbow 31">
            <a:extLst>
              <a:ext uri="{FF2B5EF4-FFF2-40B4-BE49-F238E27FC236}">
                <a16:creationId xmlns:a16="http://schemas.microsoft.com/office/drawing/2014/main" id="{5219EFFD-E9AC-BEA5-C4CE-DF066692508C}"/>
              </a:ext>
            </a:extLst>
          </p:cNvPr>
          <p:cNvCxnSpPr>
            <a:cxnSpLocks/>
          </p:cNvCxnSpPr>
          <p:nvPr/>
        </p:nvCxnSpPr>
        <p:spPr>
          <a:xfrm rot="5400000" flipH="1" flipV="1">
            <a:off x="6711392" y="2605470"/>
            <a:ext cx="693860" cy="876554"/>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239ABDF9-AB79-3CA3-01FE-D3360111571B}"/>
              </a:ext>
            </a:extLst>
          </p:cNvPr>
          <p:cNvSpPr/>
          <p:nvPr/>
        </p:nvSpPr>
        <p:spPr>
          <a:xfrm>
            <a:off x="7598520" y="3098826"/>
            <a:ext cx="2023837" cy="58139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0"/>
              </a:spcBef>
              <a:defRPr/>
            </a:pPr>
            <a:r>
              <a:rPr lang="en-US" altLang="en-US" sz="1600" b="1" spc="-10" dirty="0">
                <a:solidFill>
                  <a:schemeClr val="bg1"/>
                </a:solidFill>
                <a:latin typeface="Poppins" pitchFamily="2" charset="77"/>
                <a:sym typeface="Wingdings" pitchFamily="2" charset="2"/>
              </a:rPr>
              <a:t>TKI + Asciminib</a:t>
            </a:r>
            <a:endParaRPr lang="en-US" altLang="en-US" sz="1600" b="1" dirty="0">
              <a:solidFill>
                <a:schemeClr val="bg1"/>
              </a:solidFill>
              <a:latin typeface="Poppins" pitchFamily="2" charset="77"/>
            </a:endParaRPr>
          </a:p>
        </p:txBody>
      </p:sp>
      <p:sp>
        <p:nvSpPr>
          <p:cNvPr id="36" name="Rectangle 35">
            <a:extLst>
              <a:ext uri="{FF2B5EF4-FFF2-40B4-BE49-F238E27FC236}">
                <a16:creationId xmlns:a16="http://schemas.microsoft.com/office/drawing/2014/main" id="{C564149E-AAA9-95B7-6F6E-CC359ED41BEA}"/>
              </a:ext>
            </a:extLst>
          </p:cNvPr>
          <p:cNvSpPr/>
          <p:nvPr/>
        </p:nvSpPr>
        <p:spPr>
          <a:xfrm>
            <a:off x="7598520" y="3762008"/>
            <a:ext cx="2023837" cy="58139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0"/>
              </a:spcBef>
              <a:defRPr/>
            </a:pPr>
            <a:r>
              <a:rPr lang="en-US" altLang="en-US" sz="1600" b="1" spc="-10" dirty="0">
                <a:solidFill>
                  <a:schemeClr val="bg1"/>
                </a:solidFill>
                <a:latin typeface="Poppins" pitchFamily="2" charset="77"/>
                <a:sym typeface="Wingdings" pitchFamily="2" charset="2"/>
              </a:rPr>
              <a:t>Asciminib monotherapy</a:t>
            </a:r>
            <a:endParaRPr lang="en-US" altLang="en-US" sz="1600" b="1" dirty="0">
              <a:solidFill>
                <a:schemeClr val="bg1"/>
              </a:solidFill>
              <a:latin typeface="Poppins" pitchFamily="2" charset="77"/>
            </a:endParaRPr>
          </a:p>
        </p:txBody>
      </p:sp>
      <p:cxnSp>
        <p:nvCxnSpPr>
          <p:cNvPr id="43" name="Connector: Elbow 42">
            <a:extLst>
              <a:ext uri="{FF2B5EF4-FFF2-40B4-BE49-F238E27FC236}">
                <a16:creationId xmlns:a16="http://schemas.microsoft.com/office/drawing/2014/main" id="{C016BBCE-655F-3A76-504F-0E4F12B85CF8}"/>
              </a:ext>
            </a:extLst>
          </p:cNvPr>
          <p:cNvCxnSpPr>
            <a:cxnSpLocks/>
          </p:cNvCxnSpPr>
          <p:nvPr/>
        </p:nvCxnSpPr>
        <p:spPr>
          <a:xfrm rot="16200000" flipH="1">
            <a:off x="6727306" y="3283415"/>
            <a:ext cx="662027" cy="876551"/>
          </a:xfrm>
          <a:prstGeom prst="bentConnector4">
            <a:avLst>
              <a:gd name="adj1" fmla="val -257"/>
              <a:gd name="adj2" fmla="val -27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Line 53">
            <a:extLst>
              <a:ext uri="{FF2B5EF4-FFF2-40B4-BE49-F238E27FC236}">
                <a16:creationId xmlns:a16="http://schemas.microsoft.com/office/drawing/2014/main" id="{2990D27A-1376-0F8A-DDF6-2C4C24205C83}"/>
              </a:ext>
            </a:extLst>
          </p:cNvPr>
          <p:cNvSpPr>
            <a:spLocks noChangeShapeType="1"/>
          </p:cNvSpPr>
          <p:nvPr/>
        </p:nvSpPr>
        <p:spPr bwMode="auto">
          <a:xfrm flipV="1">
            <a:off x="6455219" y="3384213"/>
            <a:ext cx="1041381"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49" name="Rectangle 48">
            <a:extLst>
              <a:ext uri="{FF2B5EF4-FFF2-40B4-BE49-F238E27FC236}">
                <a16:creationId xmlns:a16="http://schemas.microsoft.com/office/drawing/2014/main" id="{CA1DF7A4-B3B4-7983-C59F-7B703A7507FE}"/>
              </a:ext>
            </a:extLst>
          </p:cNvPr>
          <p:cNvSpPr/>
          <p:nvPr/>
        </p:nvSpPr>
        <p:spPr>
          <a:xfrm>
            <a:off x="7588538" y="2406121"/>
            <a:ext cx="3942415" cy="5813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0"/>
              </a:spcBef>
              <a:defRPr/>
            </a:pPr>
            <a:endParaRPr lang="en-US" altLang="en-US" sz="1600" b="1" dirty="0">
              <a:solidFill>
                <a:schemeClr val="bg1"/>
              </a:solidFill>
              <a:latin typeface="Poppins" pitchFamily="2" charset="77"/>
            </a:endParaRPr>
          </a:p>
        </p:txBody>
      </p:sp>
      <p:sp>
        <p:nvSpPr>
          <p:cNvPr id="50" name="TextBox 49">
            <a:extLst>
              <a:ext uri="{FF2B5EF4-FFF2-40B4-BE49-F238E27FC236}">
                <a16:creationId xmlns:a16="http://schemas.microsoft.com/office/drawing/2014/main" id="{043A6B61-9B80-8637-CC17-F40B1FFE49B1}"/>
              </a:ext>
            </a:extLst>
          </p:cNvPr>
          <p:cNvSpPr txBox="1"/>
          <p:nvPr/>
        </p:nvSpPr>
        <p:spPr>
          <a:xfrm>
            <a:off x="6620046" y="2433163"/>
            <a:ext cx="863912" cy="246221"/>
          </a:xfrm>
          <a:prstGeom prst="rect">
            <a:avLst/>
          </a:prstGeom>
        </p:spPr>
        <p:txBody>
          <a:bodyPr vert="horz" wrap="square" lIns="0" tIns="0" rIns="0" bIns="0" rtlCol="0">
            <a:spAutoFit/>
          </a:bodyPr>
          <a:lstStyle/>
          <a:p>
            <a:pPr algn="ctr"/>
            <a:r>
              <a:rPr lang="en-US" sz="1600" dirty="0"/>
              <a:t>No MR</a:t>
            </a:r>
            <a:r>
              <a:rPr lang="en-US" sz="1600" baseline="30000" dirty="0"/>
              <a:t>4</a:t>
            </a:r>
            <a:endParaRPr lang="en-US" sz="1600" dirty="0"/>
          </a:p>
        </p:txBody>
      </p:sp>
      <p:sp>
        <p:nvSpPr>
          <p:cNvPr id="55" name="TextBox 54">
            <a:extLst>
              <a:ext uri="{FF2B5EF4-FFF2-40B4-BE49-F238E27FC236}">
                <a16:creationId xmlns:a16="http://schemas.microsoft.com/office/drawing/2014/main" id="{A91AB892-9166-D285-A3A7-6C423ACB3787}"/>
              </a:ext>
            </a:extLst>
          </p:cNvPr>
          <p:cNvSpPr txBox="1"/>
          <p:nvPr/>
        </p:nvSpPr>
        <p:spPr>
          <a:xfrm>
            <a:off x="6612421" y="3128290"/>
            <a:ext cx="863912" cy="246221"/>
          </a:xfrm>
          <a:prstGeom prst="rect">
            <a:avLst/>
          </a:prstGeom>
        </p:spPr>
        <p:txBody>
          <a:bodyPr vert="horz" wrap="square" lIns="0" tIns="0" rIns="0" bIns="0" rtlCol="0">
            <a:spAutoFit/>
          </a:bodyPr>
          <a:lstStyle/>
          <a:p>
            <a:pPr algn="ctr"/>
            <a:r>
              <a:rPr lang="en-US" sz="1600" dirty="0"/>
              <a:t>≥ MR</a:t>
            </a:r>
            <a:r>
              <a:rPr lang="en-US" sz="1600" baseline="30000" dirty="0"/>
              <a:t>4</a:t>
            </a:r>
            <a:endParaRPr lang="en-US" sz="1600" dirty="0"/>
          </a:p>
        </p:txBody>
      </p:sp>
      <p:sp>
        <p:nvSpPr>
          <p:cNvPr id="56" name="TextBox 55">
            <a:extLst>
              <a:ext uri="{FF2B5EF4-FFF2-40B4-BE49-F238E27FC236}">
                <a16:creationId xmlns:a16="http://schemas.microsoft.com/office/drawing/2014/main" id="{699FFA61-1B96-108E-AC3E-56AF1A9BEF3C}"/>
              </a:ext>
            </a:extLst>
          </p:cNvPr>
          <p:cNvSpPr txBox="1"/>
          <p:nvPr/>
        </p:nvSpPr>
        <p:spPr>
          <a:xfrm>
            <a:off x="6656811" y="3791598"/>
            <a:ext cx="863912" cy="246221"/>
          </a:xfrm>
          <a:prstGeom prst="rect">
            <a:avLst/>
          </a:prstGeom>
        </p:spPr>
        <p:txBody>
          <a:bodyPr vert="horz" wrap="square" lIns="0" tIns="0" rIns="0" bIns="0" rtlCol="0">
            <a:spAutoFit/>
          </a:bodyPr>
          <a:lstStyle/>
          <a:p>
            <a:pPr algn="ctr"/>
            <a:r>
              <a:rPr lang="en-US" sz="1600" dirty="0"/>
              <a:t>≥ MR</a:t>
            </a:r>
            <a:r>
              <a:rPr lang="en-US" sz="1600" baseline="30000" dirty="0"/>
              <a:t>4.5</a:t>
            </a:r>
            <a:endParaRPr lang="en-US" sz="1600" dirty="0"/>
          </a:p>
        </p:txBody>
      </p:sp>
      <p:sp>
        <p:nvSpPr>
          <p:cNvPr id="57" name="TextBox 56">
            <a:extLst>
              <a:ext uri="{FF2B5EF4-FFF2-40B4-BE49-F238E27FC236}">
                <a16:creationId xmlns:a16="http://schemas.microsoft.com/office/drawing/2014/main" id="{D071F49E-224A-14E8-7AC1-772F31AE0EDB}"/>
              </a:ext>
            </a:extLst>
          </p:cNvPr>
          <p:cNvSpPr txBox="1"/>
          <p:nvPr/>
        </p:nvSpPr>
        <p:spPr>
          <a:xfrm>
            <a:off x="6442542" y="1788568"/>
            <a:ext cx="1200607" cy="492443"/>
          </a:xfrm>
          <a:prstGeom prst="rect">
            <a:avLst/>
          </a:prstGeom>
        </p:spPr>
        <p:txBody>
          <a:bodyPr vert="horz" wrap="square" lIns="0" tIns="0" rIns="0" bIns="0" rtlCol="0">
            <a:spAutoFit/>
          </a:bodyPr>
          <a:lstStyle/>
          <a:p>
            <a:pPr algn="ctr"/>
            <a:r>
              <a:rPr lang="en-US" sz="1600" b="1" dirty="0"/>
              <a:t>qPCRc</a:t>
            </a:r>
          </a:p>
          <a:p>
            <a:pPr algn="ctr"/>
            <a:r>
              <a:rPr lang="en-US" sz="1600" b="1" dirty="0"/>
              <a:t>at 24 mo</a:t>
            </a:r>
          </a:p>
        </p:txBody>
      </p:sp>
      <p:sp>
        <p:nvSpPr>
          <p:cNvPr id="19456" name="Right Brace 19455">
            <a:extLst>
              <a:ext uri="{FF2B5EF4-FFF2-40B4-BE49-F238E27FC236}">
                <a16:creationId xmlns:a16="http://schemas.microsoft.com/office/drawing/2014/main" id="{0F924320-10FD-53B5-1DF2-D63B719BAEA2}"/>
              </a:ext>
            </a:extLst>
          </p:cNvPr>
          <p:cNvSpPr/>
          <p:nvPr/>
        </p:nvSpPr>
        <p:spPr>
          <a:xfrm>
            <a:off x="9831441" y="3094255"/>
            <a:ext cx="220690" cy="1249145"/>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457" name="TextBox 19456">
            <a:extLst>
              <a:ext uri="{FF2B5EF4-FFF2-40B4-BE49-F238E27FC236}">
                <a16:creationId xmlns:a16="http://schemas.microsoft.com/office/drawing/2014/main" id="{4194115A-5640-EC0E-EE78-C2D707585659}"/>
              </a:ext>
            </a:extLst>
          </p:cNvPr>
          <p:cNvSpPr txBox="1"/>
          <p:nvPr/>
        </p:nvSpPr>
        <p:spPr>
          <a:xfrm>
            <a:off x="10135304" y="3442313"/>
            <a:ext cx="1026778" cy="559171"/>
          </a:xfrm>
          <a:prstGeom prst="rect">
            <a:avLst/>
          </a:prstGeom>
          <a:solidFill>
            <a:schemeClr val="bg1">
              <a:lumMod val="50000"/>
            </a:schemeClr>
          </a:solidFill>
        </p:spPr>
        <p:txBody>
          <a:bodyPr vert="horz" wrap="square" lIns="0" tIns="0" rIns="0" bIns="0" rtlCol="0" anchor="ctr">
            <a:noAutofit/>
          </a:bodyPr>
          <a:lstStyle/>
          <a:p>
            <a:pPr algn="ctr"/>
            <a:r>
              <a:rPr lang="en-US" sz="1600" dirty="0">
                <a:solidFill>
                  <a:schemeClr val="bg1"/>
                </a:solidFill>
              </a:rPr>
              <a:t>TFR</a:t>
            </a:r>
          </a:p>
          <a:p>
            <a:pPr algn="ctr"/>
            <a:r>
              <a:rPr lang="en-US" sz="1200" dirty="0">
                <a:solidFill>
                  <a:schemeClr val="bg1"/>
                </a:solidFill>
              </a:rPr>
              <a:t>(n = 37)</a:t>
            </a:r>
          </a:p>
        </p:txBody>
      </p:sp>
      <p:sp>
        <p:nvSpPr>
          <p:cNvPr id="19462" name="Rectangle 19461">
            <a:extLst>
              <a:ext uri="{FF2B5EF4-FFF2-40B4-BE49-F238E27FC236}">
                <a16:creationId xmlns:a16="http://schemas.microsoft.com/office/drawing/2014/main" id="{32A87D08-DCE1-04C0-C999-572B0A478145}"/>
              </a:ext>
            </a:extLst>
          </p:cNvPr>
          <p:cNvSpPr/>
          <p:nvPr/>
        </p:nvSpPr>
        <p:spPr>
          <a:xfrm>
            <a:off x="7595378" y="2405539"/>
            <a:ext cx="2023837" cy="58139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0"/>
              </a:spcBef>
              <a:defRPr/>
            </a:pPr>
            <a:r>
              <a:rPr lang="en-US" altLang="en-US" sz="1600" b="1" spc="-10" dirty="0">
                <a:solidFill>
                  <a:schemeClr val="bg1"/>
                </a:solidFill>
                <a:latin typeface="Poppins" pitchFamily="2" charset="77"/>
                <a:sym typeface="Wingdings" pitchFamily="2" charset="2"/>
              </a:rPr>
              <a:t>TKI </a:t>
            </a:r>
          </a:p>
          <a:p>
            <a:pPr algn="ctr">
              <a:spcBef>
                <a:spcPts val="0"/>
              </a:spcBef>
              <a:defRPr/>
            </a:pPr>
            <a:r>
              <a:rPr lang="en-US" altLang="en-US" sz="1600" b="1" spc="-10" dirty="0">
                <a:solidFill>
                  <a:schemeClr val="bg1"/>
                </a:solidFill>
                <a:latin typeface="Poppins" pitchFamily="2" charset="77"/>
                <a:sym typeface="Wingdings" pitchFamily="2" charset="2"/>
              </a:rPr>
              <a:t>monotherapy</a:t>
            </a:r>
            <a:endParaRPr lang="en-US" altLang="en-US" sz="1600" b="1" dirty="0">
              <a:solidFill>
                <a:schemeClr val="bg1"/>
              </a:solidFill>
              <a:latin typeface="Poppins" pitchFamily="2" charset="77"/>
            </a:endParaRPr>
          </a:p>
        </p:txBody>
      </p:sp>
      <p:sp>
        <p:nvSpPr>
          <p:cNvPr id="19483" name="TextBox 19482">
            <a:extLst>
              <a:ext uri="{FF2B5EF4-FFF2-40B4-BE49-F238E27FC236}">
                <a16:creationId xmlns:a16="http://schemas.microsoft.com/office/drawing/2014/main" id="{492C4F64-B940-6CD9-4372-24A08505D4BB}"/>
              </a:ext>
            </a:extLst>
          </p:cNvPr>
          <p:cNvSpPr txBox="1"/>
          <p:nvPr/>
        </p:nvSpPr>
        <p:spPr>
          <a:xfrm>
            <a:off x="6496159" y="4983312"/>
            <a:ext cx="5505341" cy="184666"/>
          </a:xfrm>
          <a:prstGeom prst="rect">
            <a:avLst/>
          </a:prstGeom>
        </p:spPr>
        <p:txBody>
          <a:bodyPr vert="horz" wrap="square" lIns="0" tIns="0" rIns="0" bIns="0" rtlCol="0">
            <a:spAutoFit/>
          </a:bodyPr>
          <a:lstStyle/>
          <a:p>
            <a:r>
              <a:rPr lang="en-US" sz="1200" baseline="30000" dirty="0"/>
              <a:t>†</a:t>
            </a:r>
            <a:r>
              <a:rPr lang="en-US" sz="1200" dirty="0"/>
              <a:t>Asciminib started after 12 wk of nilotinib/dasatinib/imatinib treatment.</a:t>
            </a:r>
          </a:p>
        </p:txBody>
      </p:sp>
      <p:sp>
        <p:nvSpPr>
          <p:cNvPr id="19484" name="TextBox 19483">
            <a:extLst>
              <a:ext uri="{FF2B5EF4-FFF2-40B4-BE49-F238E27FC236}">
                <a16:creationId xmlns:a16="http://schemas.microsoft.com/office/drawing/2014/main" id="{84893F17-541F-266B-B33B-18DE39D2B4EE}"/>
              </a:ext>
            </a:extLst>
          </p:cNvPr>
          <p:cNvSpPr txBox="1"/>
          <p:nvPr/>
        </p:nvSpPr>
        <p:spPr>
          <a:xfrm>
            <a:off x="6620046" y="3440298"/>
            <a:ext cx="863912" cy="184666"/>
          </a:xfrm>
          <a:prstGeom prst="rect">
            <a:avLst/>
          </a:prstGeom>
        </p:spPr>
        <p:txBody>
          <a:bodyPr vert="horz" wrap="square" lIns="0" tIns="0" rIns="0" bIns="0" rtlCol="0">
            <a:spAutoFit/>
          </a:bodyPr>
          <a:lstStyle/>
          <a:p>
            <a:pPr algn="ctr"/>
            <a:r>
              <a:rPr lang="en-US" sz="1200" dirty="0"/>
              <a:t>(n = 17)</a:t>
            </a:r>
          </a:p>
        </p:txBody>
      </p:sp>
      <p:sp>
        <p:nvSpPr>
          <p:cNvPr id="19485" name="TextBox 19484">
            <a:extLst>
              <a:ext uri="{FF2B5EF4-FFF2-40B4-BE49-F238E27FC236}">
                <a16:creationId xmlns:a16="http://schemas.microsoft.com/office/drawing/2014/main" id="{CFFFB3F0-389E-579E-E161-8E5F093B12A1}"/>
              </a:ext>
            </a:extLst>
          </p:cNvPr>
          <p:cNvSpPr txBox="1"/>
          <p:nvPr/>
        </p:nvSpPr>
        <p:spPr>
          <a:xfrm>
            <a:off x="6620046" y="4115145"/>
            <a:ext cx="863912" cy="184666"/>
          </a:xfrm>
          <a:prstGeom prst="rect">
            <a:avLst/>
          </a:prstGeom>
        </p:spPr>
        <p:txBody>
          <a:bodyPr vert="horz" wrap="square" lIns="0" tIns="0" rIns="0" bIns="0" rtlCol="0">
            <a:spAutoFit/>
          </a:bodyPr>
          <a:lstStyle/>
          <a:p>
            <a:pPr algn="ctr"/>
            <a:r>
              <a:rPr lang="en-US" sz="1200" dirty="0"/>
              <a:t>(n = 30)</a:t>
            </a:r>
          </a:p>
        </p:txBody>
      </p:sp>
      <p:sp>
        <p:nvSpPr>
          <p:cNvPr id="19486" name="TextBox 19485">
            <a:extLst>
              <a:ext uri="{FF2B5EF4-FFF2-40B4-BE49-F238E27FC236}">
                <a16:creationId xmlns:a16="http://schemas.microsoft.com/office/drawing/2014/main" id="{F77A2A91-1CF7-79BF-C3D9-5CD3FDD0754D}"/>
              </a:ext>
            </a:extLst>
          </p:cNvPr>
          <p:cNvSpPr txBox="1"/>
          <p:nvPr/>
        </p:nvSpPr>
        <p:spPr>
          <a:xfrm>
            <a:off x="6595574" y="2749343"/>
            <a:ext cx="863912" cy="184666"/>
          </a:xfrm>
          <a:prstGeom prst="rect">
            <a:avLst/>
          </a:prstGeom>
        </p:spPr>
        <p:txBody>
          <a:bodyPr vert="horz" wrap="square" lIns="0" tIns="0" rIns="0" bIns="0" rtlCol="0">
            <a:spAutoFit/>
          </a:bodyPr>
          <a:lstStyle/>
          <a:p>
            <a:pPr algn="ctr"/>
            <a:r>
              <a:rPr lang="en-US" sz="1200" dirty="0"/>
              <a:t>(n = 45)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8312A-869A-DB36-8DA8-498EAC682A30}"/>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DF005B6-1D0D-E31E-E0ED-A695BC537656}"/>
              </a:ext>
            </a:extLst>
          </p:cNvPr>
          <p:cNvSpPr>
            <a:spLocks noGrp="1"/>
          </p:cNvSpPr>
          <p:nvPr>
            <p:ph idx="1"/>
          </p:nvPr>
        </p:nvSpPr>
        <p:spPr>
          <a:xfrm>
            <a:off x="231775" y="5069150"/>
            <a:ext cx="5299013" cy="1022087"/>
          </a:xfrm>
        </p:spPr>
        <p:txBody>
          <a:bodyPr/>
          <a:lstStyle/>
          <a:p>
            <a:pPr marL="342900" indent="-342900">
              <a:buFont typeface="Arial" panose="020B0604020202020204" pitchFamily="34" charset="0"/>
              <a:buChar char="•"/>
            </a:pPr>
            <a:r>
              <a:rPr lang="en-US" sz="1800" i="1" dirty="0"/>
              <a:t>BCR::ABL1</a:t>
            </a:r>
            <a:r>
              <a:rPr lang="en-US" sz="1800" dirty="0"/>
              <a:t>-independent mutations detected in 18% of patients (n = 22) at diagnosis</a:t>
            </a:r>
          </a:p>
          <a:p>
            <a:pPr lvl="2"/>
            <a:r>
              <a:rPr lang="en-US" sz="1400" dirty="0"/>
              <a:t>Median age: 48 yr (range: 20-69)</a:t>
            </a:r>
          </a:p>
          <a:p>
            <a:pPr lvl="2"/>
            <a:r>
              <a:rPr lang="en-US" sz="1400" dirty="0"/>
              <a:t>Most patients had only 1 additional mutation</a:t>
            </a:r>
            <a:endParaRPr lang="en-US" sz="1000" dirty="0"/>
          </a:p>
        </p:txBody>
      </p:sp>
      <p:sp>
        <p:nvSpPr>
          <p:cNvPr id="10" name="Content Placeholder 9">
            <a:extLst>
              <a:ext uri="{FF2B5EF4-FFF2-40B4-BE49-F238E27FC236}">
                <a16:creationId xmlns:a16="http://schemas.microsoft.com/office/drawing/2014/main" id="{AC26FAA3-85F5-A813-7EE6-A889E8AB2C2C}"/>
              </a:ext>
            </a:extLst>
          </p:cNvPr>
          <p:cNvSpPr>
            <a:spLocks noGrp="1"/>
          </p:cNvSpPr>
          <p:nvPr>
            <p:ph idx="13"/>
          </p:nvPr>
        </p:nvSpPr>
        <p:spPr>
          <a:xfrm>
            <a:off x="5894773" y="5068602"/>
            <a:ext cx="6076565" cy="1022087"/>
          </a:xfrm>
        </p:spPr>
        <p:txBody>
          <a:bodyPr/>
          <a:lstStyle/>
          <a:p>
            <a:pPr marL="342900" indent="-342900">
              <a:buFont typeface="Arial" panose="020B0604020202020204" pitchFamily="34" charset="0"/>
              <a:buChar char="•"/>
            </a:pPr>
            <a:r>
              <a:rPr lang="en-US" sz="1800" i="1" dirty="0"/>
              <a:t>ASXL1</a:t>
            </a:r>
            <a:r>
              <a:rPr lang="en-US" sz="1800" dirty="0"/>
              <a:t> mutations detected in 7% of patients (8/125)</a:t>
            </a:r>
          </a:p>
          <a:p>
            <a:pPr lvl="2"/>
            <a:r>
              <a:rPr lang="en-US" sz="1400" dirty="0"/>
              <a:t>Median age: 45 yr (range: 32-65)</a:t>
            </a:r>
          </a:p>
          <a:p>
            <a:pPr lvl="2"/>
            <a:r>
              <a:rPr lang="en-US" sz="1400" dirty="0"/>
              <a:t>ELTS distribution: n = 4 low, n = 2 intermediate, n = 2 high</a:t>
            </a:r>
          </a:p>
        </p:txBody>
      </p:sp>
      <p:sp>
        <p:nvSpPr>
          <p:cNvPr id="10243" name="Rectangle 4">
            <a:extLst>
              <a:ext uri="{FF2B5EF4-FFF2-40B4-BE49-F238E27FC236}">
                <a16:creationId xmlns:a16="http://schemas.microsoft.com/office/drawing/2014/main" id="{2B6E1DB6-D451-9B7D-C0A7-FBAE1514FDF0}"/>
              </a:ext>
            </a:extLst>
          </p:cNvPr>
          <p:cNvSpPr>
            <a:spLocks noGrp="1" noChangeArrowheads="1"/>
          </p:cNvSpPr>
          <p:nvPr>
            <p:ph type="title"/>
          </p:nvPr>
        </p:nvSpPr>
        <p:spPr>
          <a:xfrm>
            <a:off x="231078" y="535756"/>
            <a:ext cx="11740260" cy="492944"/>
          </a:xfrm>
        </p:spPr>
        <p:txBody>
          <a:bodyPr/>
          <a:lstStyle/>
          <a:p>
            <a:r>
              <a:rPr lang="en-US" dirty="0"/>
              <a:t>FASCINATION: </a:t>
            </a:r>
            <a:r>
              <a:rPr lang="en-US" altLang="en-US" dirty="0"/>
              <a:t>Baseline Characteristics</a:t>
            </a:r>
          </a:p>
        </p:txBody>
      </p:sp>
      <p:graphicFrame>
        <p:nvGraphicFramePr>
          <p:cNvPr id="7" name="Table 6">
            <a:extLst>
              <a:ext uri="{FF2B5EF4-FFF2-40B4-BE49-F238E27FC236}">
                <a16:creationId xmlns:a16="http://schemas.microsoft.com/office/drawing/2014/main" id="{9320DA3F-CDA5-1667-7ED6-1C3449819FE6}"/>
              </a:ext>
            </a:extLst>
          </p:cNvPr>
          <p:cNvGraphicFramePr>
            <a:graphicFrameLocks noGrp="1"/>
          </p:cNvGraphicFramePr>
          <p:nvPr>
            <p:extLst>
              <p:ext uri="{D42A27DB-BD31-4B8C-83A1-F6EECF244321}">
                <p14:modId xmlns:p14="http://schemas.microsoft.com/office/powerpoint/2010/main" val="1848618124"/>
              </p:ext>
            </p:extLst>
          </p:nvPr>
        </p:nvGraphicFramePr>
        <p:xfrm>
          <a:off x="225870" y="1219577"/>
          <a:ext cx="11740259" cy="3657600"/>
        </p:xfrm>
        <a:graphic>
          <a:graphicData uri="http://schemas.openxmlformats.org/drawingml/2006/table">
            <a:tbl>
              <a:tblPr firstRow="1" bandRow="1"/>
              <a:tblGrid>
                <a:gridCol w="2485432">
                  <a:extLst>
                    <a:ext uri="{9D8B030D-6E8A-4147-A177-3AD203B41FA5}">
                      <a16:colId xmlns:a16="http://schemas.microsoft.com/office/drawing/2014/main" val="2072085524"/>
                    </a:ext>
                  </a:extLst>
                </a:gridCol>
                <a:gridCol w="1595707">
                  <a:extLst>
                    <a:ext uri="{9D8B030D-6E8A-4147-A177-3AD203B41FA5}">
                      <a16:colId xmlns:a16="http://schemas.microsoft.com/office/drawing/2014/main" val="2595492591"/>
                    </a:ext>
                  </a:extLst>
                </a:gridCol>
                <a:gridCol w="1914780">
                  <a:extLst>
                    <a:ext uri="{9D8B030D-6E8A-4147-A177-3AD203B41FA5}">
                      <a16:colId xmlns:a16="http://schemas.microsoft.com/office/drawing/2014/main" val="1628338674"/>
                    </a:ext>
                  </a:extLst>
                </a:gridCol>
                <a:gridCol w="1914780">
                  <a:extLst>
                    <a:ext uri="{9D8B030D-6E8A-4147-A177-3AD203B41FA5}">
                      <a16:colId xmlns:a16="http://schemas.microsoft.com/office/drawing/2014/main" val="233324444"/>
                    </a:ext>
                  </a:extLst>
                </a:gridCol>
                <a:gridCol w="1914780">
                  <a:extLst>
                    <a:ext uri="{9D8B030D-6E8A-4147-A177-3AD203B41FA5}">
                      <a16:colId xmlns:a16="http://schemas.microsoft.com/office/drawing/2014/main" val="2554512363"/>
                    </a:ext>
                  </a:extLst>
                </a:gridCol>
                <a:gridCol w="1914780">
                  <a:extLst>
                    <a:ext uri="{9D8B030D-6E8A-4147-A177-3AD203B41FA5}">
                      <a16:colId xmlns:a16="http://schemas.microsoft.com/office/drawing/2014/main" val="4003107085"/>
                    </a:ext>
                  </a:extLst>
                </a:gridCol>
              </a:tblGrid>
              <a:tr h="651672">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pPr marL="0" marR="0">
                        <a:lnSpc>
                          <a:spcPct val="100000"/>
                        </a:lnSpc>
                        <a:spcBef>
                          <a:spcPts val="0"/>
                        </a:spcBef>
                        <a:spcAft>
                          <a:spcPts val="0"/>
                        </a:spcAft>
                      </a:pPr>
                      <a:r>
                        <a:rPr lang="en-US" sz="1400" b="1" kern="100" dirty="0">
                          <a:solidFill>
                            <a:schemeClr val="bg1"/>
                          </a:solidFill>
                          <a:effectLst/>
                          <a:latin typeface="+mn-lt"/>
                          <a:ea typeface="Calibri" panose="020F0502020204030204" pitchFamily="34" charset="0"/>
                          <a:cs typeface="Arial" panose="020B0604020202020204" pitchFamily="34" charset="0"/>
                        </a:rPr>
                        <a:t>Characteristic</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Nilotinib + Asciminib </a:t>
                      </a:r>
                      <a:br>
                        <a:rPr lang="en-US" sz="1400" b="1" kern="1200" dirty="0">
                          <a:solidFill>
                            <a:schemeClr val="bg1"/>
                          </a:solidFill>
                          <a:effectLst/>
                          <a:latin typeface="+mn-lt"/>
                          <a:cs typeface="Arial" panose="020B0604020202020204" pitchFamily="34" charset="0"/>
                        </a:rPr>
                      </a:br>
                      <a:r>
                        <a:rPr lang="en-US" sz="1400" b="1" kern="1200" dirty="0">
                          <a:solidFill>
                            <a:schemeClr val="bg1"/>
                          </a:solidFill>
                          <a:effectLst/>
                          <a:latin typeface="+mn-lt"/>
                          <a:cs typeface="Arial" panose="020B0604020202020204" pitchFamily="34" charset="0"/>
                        </a:rPr>
                        <a:t>20 mg BID</a:t>
                      </a:r>
                    </a:p>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(n = 30)</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Nilotinib + Asciminib </a:t>
                      </a:r>
                      <a:br>
                        <a:rPr lang="en-US" sz="1400" b="1" kern="1200" dirty="0">
                          <a:solidFill>
                            <a:schemeClr val="bg1"/>
                          </a:solidFill>
                          <a:effectLst/>
                          <a:latin typeface="+mn-lt"/>
                          <a:cs typeface="Arial" panose="020B0604020202020204" pitchFamily="34" charset="0"/>
                        </a:rPr>
                      </a:br>
                      <a:r>
                        <a:rPr lang="en-US" sz="1400" b="1" kern="1200" dirty="0">
                          <a:solidFill>
                            <a:schemeClr val="bg1"/>
                          </a:solidFill>
                          <a:effectLst/>
                          <a:latin typeface="+mn-lt"/>
                          <a:cs typeface="Arial" panose="020B0604020202020204" pitchFamily="34" charset="0"/>
                        </a:rPr>
                        <a:t>40 mg QD</a:t>
                      </a:r>
                    </a:p>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(n = 32)</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Dasatinib + Asciminib</a:t>
                      </a:r>
                    </a:p>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(n = 32)</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Imatinib + Asciminib</a:t>
                      </a:r>
                    </a:p>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(n = 31)</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All Patients</a:t>
                      </a:r>
                    </a:p>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(N = 125)</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357369">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200" dirty="0">
                          <a:solidFill>
                            <a:schemeClr val="tx1"/>
                          </a:solidFill>
                          <a:effectLst/>
                          <a:latin typeface="+mn-lt"/>
                          <a:cs typeface="Arial" panose="020B0604020202020204" pitchFamily="34" charset="0"/>
                        </a:rPr>
                        <a:t>Median age, yr</a:t>
                      </a:r>
                      <a:endParaRPr lang="en-US" sz="1400" b="0" kern="1200" dirty="0">
                        <a:solidFill>
                          <a:schemeClr val="tx1"/>
                        </a:solidFill>
                        <a:effectLst/>
                        <a:latin typeface="+mn-lt"/>
                        <a:ea typeface="+mn-ea"/>
                        <a:cs typeface="Arial" panose="020B0604020202020204" pitchFamily="34" charset="0"/>
                      </a:endParaRP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42.0</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45.0</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39.0</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58.0</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45.5</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(range: 19.0-89.0)</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210217">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200" dirty="0">
                          <a:solidFill>
                            <a:schemeClr val="tx1"/>
                          </a:solidFill>
                          <a:effectLst/>
                          <a:latin typeface="+mn-lt"/>
                          <a:cs typeface="Arial" panose="020B0604020202020204" pitchFamily="34" charset="0"/>
                        </a:rPr>
                        <a:t>Male, n (%)</a:t>
                      </a:r>
                      <a:endParaRPr lang="en-US" sz="1400" b="0" kern="100" dirty="0">
                        <a:solidFill>
                          <a:schemeClr val="tx1"/>
                        </a:solidFill>
                        <a:effectLst/>
                        <a:latin typeface="+mn-lt"/>
                        <a:ea typeface="Calibri" panose="020F0502020204030204" pitchFamily="34" charset="0"/>
                        <a:cs typeface="Arial" panose="020B0604020202020204" pitchFamily="34" charset="0"/>
                      </a:endParaRP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20</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20</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21</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22</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83 (66)</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651672">
                <a:tc>
                  <a:txBody>
                    <a:body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ELTS score, n </a:t>
                      </a:r>
                      <a:r>
                        <a:rPr lang="en-US" sz="1400" b="0" kern="1200" dirty="0">
                          <a:solidFill>
                            <a:schemeClr val="tx1"/>
                          </a:solidFill>
                          <a:effectLst/>
                          <a:latin typeface="+mn-lt"/>
                          <a:cs typeface="Arial" panose="020B0604020202020204" pitchFamily="34" charset="0"/>
                        </a:rPr>
                        <a:t>(%)</a:t>
                      </a:r>
                      <a:endParaRPr lang="en-US" sz="1400" b="0" kern="1200" dirty="0">
                        <a:solidFill>
                          <a:schemeClr val="tx1"/>
                        </a:solidFill>
                        <a:effectLst/>
                        <a:latin typeface="+mn-lt"/>
                        <a:ea typeface="+mn-ea"/>
                        <a:cs typeface="Arial" panose="020B0604020202020204" pitchFamily="34" charset="0"/>
                      </a:endParaRP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Low</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Intermediate</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High</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4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14</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6</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3</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4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12</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4</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3</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4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11</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7</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1</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4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10</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6</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5</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4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47 (57)</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23 (28)</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12 (15)</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28911583"/>
                  </a:ext>
                </a:extLst>
              </a:tr>
              <a:tr h="651672">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i="1" kern="100" dirty="0">
                          <a:solidFill>
                            <a:schemeClr val="tx1"/>
                          </a:solidFill>
                          <a:effectLst/>
                          <a:latin typeface="+mn-lt"/>
                          <a:ea typeface="Calibri" panose="020F0502020204030204" pitchFamily="34" charset="0"/>
                          <a:cs typeface="Arial" panose="020B0604020202020204" pitchFamily="34" charset="0"/>
                        </a:rPr>
                        <a:t>BCR::ABL1 </a:t>
                      </a:r>
                      <a:r>
                        <a:rPr lang="en-US" sz="1400" b="0" i="0" kern="100" dirty="0">
                          <a:solidFill>
                            <a:schemeClr val="tx1"/>
                          </a:solidFill>
                          <a:effectLst/>
                          <a:latin typeface="+mn-lt"/>
                          <a:ea typeface="Calibri" panose="020F0502020204030204" pitchFamily="34" charset="0"/>
                          <a:cs typeface="Arial" panose="020B0604020202020204" pitchFamily="34" charset="0"/>
                        </a:rPr>
                        <a:t>transcript</a:t>
                      </a:r>
                      <a:r>
                        <a:rPr lang="en-US" sz="1400" b="0" kern="100" dirty="0">
                          <a:solidFill>
                            <a:schemeClr val="tx1"/>
                          </a:solidFill>
                          <a:effectLst/>
                          <a:latin typeface="+mn-lt"/>
                          <a:ea typeface="Calibri" panose="020F0502020204030204" pitchFamily="34" charset="0"/>
                          <a:cs typeface="Arial" panose="020B0604020202020204" pitchFamily="34" charset="0"/>
                        </a:rPr>
                        <a:t>, n </a:t>
                      </a:r>
                      <a:r>
                        <a:rPr lang="en-US" sz="1400" b="0" kern="1200" dirty="0">
                          <a:solidFill>
                            <a:schemeClr val="tx1"/>
                          </a:solidFill>
                          <a:effectLst/>
                          <a:latin typeface="Aptos" panose="02110004020202020204"/>
                          <a:ea typeface="+mn-ea"/>
                          <a:cs typeface="Arial" panose="020B0604020202020204" pitchFamily="34" charset="0"/>
                        </a:rPr>
                        <a:t>(%)</a:t>
                      </a:r>
                      <a:endParaRPr lang="en-US" sz="1400" b="0" kern="1200" dirty="0">
                        <a:solidFill>
                          <a:schemeClr val="tx1"/>
                        </a:solidFill>
                        <a:effectLst/>
                        <a:latin typeface="+mn-lt"/>
                        <a:ea typeface="+mn-ea"/>
                        <a:cs typeface="Arial" panose="020B0604020202020204" pitchFamily="34" charset="0"/>
                      </a:endParaRP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b3a2</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b2a2</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b3a2/b2a2</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endParaRPr lang="en-US" sz="1400" b="0" kern="100" dirty="0">
                        <a:solidFill>
                          <a:schemeClr val="tx1"/>
                        </a:solidFill>
                        <a:effectLst/>
                        <a:latin typeface="+mn-lt"/>
                        <a:ea typeface="Aptos" panose="020B0004020202020204" pitchFamily="34" charset="0"/>
                      </a:endParaRPr>
                    </a:p>
                    <a:p>
                      <a:pPr marL="0" marR="0" algn="ctr">
                        <a:lnSpc>
                          <a:spcPct val="100000"/>
                        </a:lnSpc>
                        <a:buNone/>
                      </a:pPr>
                      <a:r>
                        <a:rPr lang="en-US" sz="1400" b="0" kern="100" dirty="0">
                          <a:solidFill>
                            <a:schemeClr val="tx1"/>
                          </a:solidFill>
                          <a:effectLst/>
                          <a:latin typeface="+mn-lt"/>
                          <a:ea typeface="Aptos" panose="020B0004020202020204" pitchFamily="34" charset="0"/>
                        </a:rPr>
                        <a:t>14</a:t>
                      </a:r>
                    </a:p>
                    <a:p>
                      <a:pPr marL="0" marR="0" algn="ctr">
                        <a:lnSpc>
                          <a:spcPct val="100000"/>
                        </a:lnSpc>
                        <a:buNone/>
                      </a:pPr>
                      <a:r>
                        <a:rPr lang="en-US" sz="1400" b="0" kern="100" dirty="0">
                          <a:solidFill>
                            <a:schemeClr val="tx1"/>
                          </a:solidFill>
                          <a:effectLst/>
                          <a:latin typeface="+mn-lt"/>
                          <a:ea typeface="Aptos" panose="020B0004020202020204" pitchFamily="34" charset="0"/>
                        </a:rPr>
                        <a:t>12</a:t>
                      </a:r>
                    </a:p>
                    <a:p>
                      <a:pPr marL="0" marR="0" algn="ctr">
                        <a:lnSpc>
                          <a:spcPct val="100000"/>
                        </a:lnSpc>
                        <a:buNone/>
                      </a:pPr>
                      <a:r>
                        <a:rPr lang="en-US" sz="1400" b="0" kern="100" dirty="0">
                          <a:solidFill>
                            <a:schemeClr val="tx1"/>
                          </a:solidFill>
                          <a:effectLst/>
                          <a:latin typeface="+mn-lt"/>
                          <a:ea typeface="Aptos" panose="020B0004020202020204" pitchFamily="34" charset="0"/>
                        </a:rPr>
                        <a:t>4</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endParaRPr lang="en-US" sz="1400" b="0" kern="100" dirty="0">
                        <a:solidFill>
                          <a:schemeClr val="tx1"/>
                        </a:solidFill>
                        <a:effectLst/>
                        <a:latin typeface="+mn-lt"/>
                        <a:ea typeface="Aptos" panose="020B0004020202020204" pitchFamily="34" charset="0"/>
                      </a:endParaRPr>
                    </a:p>
                    <a:p>
                      <a:pPr marL="0" marR="0" algn="ctr">
                        <a:lnSpc>
                          <a:spcPct val="100000"/>
                        </a:lnSpc>
                        <a:buNone/>
                      </a:pPr>
                      <a:r>
                        <a:rPr lang="en-US" sz="1400" b="0" kern="100" dirty="0">
                          <a:solidFill>
                            <a:schemeClr val="tx1"/>
                          </a:solidFill>
                          <a:effectLst/>
                          <a:latin typeface="+mn-lt"/>
                          <a:ea typeface="Aptos" panose="020B0004020202020204" pitchFamily="34" charset="0"/>
                        </a:rPr>
                        <a:t>13</a:t>
                      </a:r>
                    </a:p>
                    <a:p>
                      <a:pPr marL="0" marR="0" algn="ctr">
                        <a:lnSpc>
                          <a:spcPct val="100000"/>
                        </a:lnSpc>
                        <a:buNone/>
                      </a:pPr>
                      <a:r>
                        <a:rPr lang="en-US" sz="1400" b="0" kern="100" dirty="0">
                          <a:solidFill>
                            <a:schemeClr val="tx1"/>
                          </a:solidFill>
                          <a:effectLst/>
                          <a:latin typeface="+mn-lt"/>
                          <a:ea typeface="Aptos" panose="020B0004020202020204" pitchFamily="34" charset="0"/>
                        </a:rPr>
                        <a:t>13</a:t>
                      </a:r>
                    </a:p>
                    <a:p>
                      <a:pPr marL="0" marR="0" algn="ctr">
                        <a:lnSpc>
                          <a:spcPct val="100000"/>
                        </a:lnSpc>
                        <a:buNone/>
                      </a:pPr>
                      <a:r>
                        <a:rPr lang="en-US" sz="1400" b="0" kern="100" dirty="0">
                          <a:solidFill>
                            <a:schemeClr val="tx1"/>
                          </a:solidFill>
                          <a:effectLst/>
                          <a:latin typeface="+mn-lt"/>
                          <a:ea typeface="Aptos" panose="020B0004020202020204" pitchFamily="34" charset="0"/>
                        </a:rPr>
                        <a:t>6</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endParaRPr lang="en-US" sz="1400" b="0" kern="100" dirty="0">
                        <a:solidFill>
                          <a:schemeClr val="tx1"/>
                        </a:solidFill>
                        <a:effectLst/>
                        <a:latin typeface="+mn-lt"/>
                        <a:ea typeface="Aptos" panose="020B0004020202020204" pitchFamily="34" charset="0"/>
                      </a:endParaRPr>
                    </a:p>
                    <a:p>
                      <a:pPr marL="0" marR="0" algn="ctr">
                        <a:lnSpc>
                          <a:spcPct val="100000"/>
                        </a:lnSpc>
                        <a:buNone/>
                      </a:pPr>
                      <a:r>
                        <a:rPr lang="en-US" sz="1400" b="0" kern="100" dirty="0">
                          <a:solidFill>
                            <a:schemeClr val="tx1"/>
                          </a:solidFill>
                          <a:effectLst/>
                          <a:latin typeface="+mn-lt"/>
                          <a:ea typeface="Aptos" panose="020B0004020202020204" pitchFamily="34" charset="0"/>
                        </a:rPr>
                        <a:t>19</a:t>
                      </a:r>
                    </a:p>
                    <a:p>
                      <a:pPr marL="0" marR="0" algn="ctr">
                        <a:lnSpc>
                          <a:spcPct val="100000"/>
                        </a:lnSpc>
                        <a:buNone/>
                      </a:pPr>
                      <a:r>
                        <a:rPr lang="en-US" sz="1400" b="0" kern="100" dirty="0">
                          <a:solidFill>
                            <a:schemeClr val="tx1"/>
                          </a:solidFill>
                          <a:effectLst/>
                          <a:latin typeface="+mn-lt"/>
                          <a:ea typeface="Aptos" panose="020B0004020202020204" pitchFamily="34" charset="0"/>
                        </a:rPr>
                        <a:t>7</a:t>
                      </a:r>
                    </a:p>
                    <a:p>
                      <a:pPr marL="0" marR="0" algn="ctr">
                        <a:lnSpc>
                          <a:spcPct val="100000"/>
                        </a:lnSpc>
                        <a:buNone/>
                      </a:pPr>
                      <a:r>
                        <a:rPr lang="en-US" sz="1400" b="0" kern="100" dirty="0">
                          <a:solidFill>
                            <a:schemeClr val="tx1"/>
                          </a:solidFill>
                          <a:effectLst/>
                          <a:latin typeface="+mn-lt"/>
                          <a:ea typeface="Aptos" panose="020B0004020202020204" pitchFamily="34" charset="0"/>
                        </a:rPr>
                        <a:t>6</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endParaRPr lang="en-US" sz="1400" b="0" kern="100" dirty="0">
                        <a:solidFill>
                          <a:schemeClr val="tx1"/>
                        </a:solidFill>
                        <a:effectLst/>
                        <a:latin typeface="+mn-lt"/>
                        <a:ea typeface="Aptos" panose="020B0004020202020204" pitchFamily="34" charset="0"/>
                      </a:endParaRPr>
                    </a:p>
                    <a:p>
                      <a:pPr marL="0" marR="0" algn="ctr">
                        <a:lnSpc>
                          <a:spcPct val="100000"/>
                        </a:lnSpc>
                        <a:buNone/>
                      </a:pPr>
                      <a:r>
                        <a:rPr lang="en-US" sz="1400" b="0" kern="100" dirty="0">
                          <a:solidFill>
                            <a:schemeClr val="tx1"/>
                          </a:solidFill>
                          <a:effectLst/>
                          <a:latin typeface="+mn-lt"/>
                          <a:ea typeface="Aptos" panose="020B0004020202020204" pitchFamily="34" charset="0"/>
                        </a:rPr>
                        <a:t>13</a:t>
                      </a:r>
                    </a:p>
                    <a:p>
                      <a:pPr marL="0" marR="0" algn="ctr">
                        <a:lnSpc>
                          <a:spcPct val="100000"/>
                        </a:lnSpc>
                        <a:buNone/>
                      </a:pPr>
                      <a:r>
                        <a:rPr lang="en-US" sz="1400" b="0" kern="100" dirty="0">
                          <a:solidFill>
                            <a:schemeClr val="tx1"/>
                          </a:solidFill>
                          <a:effectLst/>
                          <a:latin typeface="+mn-lt"/>
                          <a:ea typeface="Aptos" panose="020B0004020202020204" pitchFamily="34" charset="0"/>
                        </a:rPr>
                        <a:t>11</a:t>
                      </a:r>
                    </a:p>
                    <a:p>
                      <a:pPr marL="0" marR="0" algn="ctr">
                        <a:lnSpc>
                          <a:spcPct val="100000"/>
                        </a:lnSpc>
                        <a:buNone/>
                      </a:pPr>
                      <a:r>
                        <a:rPr lang="en-US" sz="1400" b="0" kern="100" dirty="0">
                          <a:solidFill>
                            <a:schemeClr val="tx1"/>
                          </a:solidFill>
                          <a:effectLst/>
                          <a:latin typeface="+mn-lt"/>
                          <a:ea typeface="Aptos" panose="020B0004020202020204" pitchFamily="34" charset="0"/>
                        </a:rPr>
                        <a:t>7</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endParaRPr lang="en-US" sz="1400" b="0" kern="100" dirty="0">
                        <a:solidFill>
                          <a:schemeClr val="tx1"/>
                        </a:solidFill>
                        <a:effectLst/>
                        <a:latin typeface="+mn-lt"/>
                        <a:ea typeface="Aptos" panose="020B0004020202020204" pitchFamily="34" charset="0"/>
                      </a:endParaRPr>
                    </a:p>
                    <a:p>
                      <a:pPr marL="0" marR="0" algn="ctr">
                        <a:lnSpc>
                          <a:spcPct val="100000"/>
                        </a:lnSpc>
                        <a:buNone/>
                      </a:pPr>
                      <a:r>
                        <a:rPr lang="en-US" sz="1400" b="0" kern="100" dirty="0">
                          <a:solidFill>
                            <a:schemeClr val="tx1"/>
                          </a:solidFill>
                          <a:effectLst/>
                          <a:latin typeface="+mn-lt"/>
                          <a:ea typeface="Aptos" panose="020B0004020202020204" pitchFamily="34" charset="0"/>
                        </a:rPr>
                        <a:t>59 (47)</a:t>
                      </a:r>
                    </a:p>
                    <a:p>
                      <a:pPr marL="0" marR="0" algn="ctr">
                        <a:lnSpc>
                          <a:spcPct val="100000"/>
                        </a:lnSpc>
                        <a:buNone/>
                      </a:pPr>
                      <a:r>
                        <a:rPr lang="en-US" sz="1400" b="0" kern="100" dirty="0">
                          <a:solidFill>
                            <a:schemeClr val="tx1"/>
                          </a:solidFill>
                          <a:effectLst/>
                          <a:latin typeface="+mn-lt"/>
                          <a:ea typeface="Aptos" panose="020B0004020202020204" pitchFamily="34" charset="0"/>
                        </a:rPr>
                        <a:t>43 (34)</a:t>
                      </a:r>
                    </a:p>
                    <a:p>
                      <a:pPr marL="0" marR="0" algn="ctr">
                        <a:lnSpc>
                          <a:spcPct val="100000"/>
                        </a:lnSpc>
                        <a:buNone/>
                      </a:pPr>
                      <a:r>
                        <a:rPr lang="en-US" sz="1400" b="0" kern="100" dirty="0">
                          <a:solidFill>
                            <a:schemeClr val="tx1"/>
                          </a:solidFill>
                          <a:effectLst/>
                          <a:latin typeface="+mn-lt"/>
                          <a:ea typeface="Aptos" panose="020B0004020202020204" pitchFamily="34" charset="0"/>
                        </a:rPr>
                        <a:t>23 (18)</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23501204"/>
                  </a:ext>
                </a:extLst>
              </a:tr>
            </a:tbl>
          </a:graphicData>
        </a:graphic>
      </p:graphicFrame>
      <p:sp>
        <p:nvSpPr>
          <p:cNvPr id="11" name="Text Box 15">
            <a:extLst>
              <a:ext uri="{FF2B5EF4-FFF2-40B4-BE49-F238E27FC236}">
                <a16:creationId xmlns:a16="http://schemas.microsoft.com/office/drawing/2014/main" id="{35A638B3-925E-592F-EB06-8AF8D8B684F2}"/>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rPr>
              <a:t>Ernst. ASH 2025. Abstr 903.</a:t>
            </a:r>
            <a:endParaRPr lang="en-US" altLang="en-US" sz="800" b="0" dirty="0">
              <a:solidFill>
                <a:srgbClr val="161616"/>
              </a:solidFill>
              <a:latin typeface="Poppins" pitchFamily="2" charset="77"/>
            </a:endParaRPr>
          </a:p>
        </p:txBody>
      </p:sp>
    </p:spTree>
    <p:extLst>
      <p:ext uri="{BB962C8B-B14F-4D97-AF65-F5344CB8AC3E}">
        <p14:creationId xmlns:p14="http://schemas.microsoft.com/office/powerpoint/2010/main" val="215218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31908-E047-05BA-9A07-6C3D19738651}"/>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254600B-35B5-D4A8-032C-7F52ED74C31C}"/>
              </a:ext>
            </a:extLst>
          </p:cNvPr>
          <p:cNvSpPr>
            <a:spLocks noGrp="1"/>
          </p:cNvSpPr>
          <p:nvPr>
            <p:ph idx="1"/>
          </p:nvPr>
        </p:nvSpPr>
        <p:spPr>
          <a:xfrm>
            <a:off x="220661" y="5183890"/>
            <a:ext cx="11739563" cy="905759"/>
          </a:xfrm>
        </p:spPr>
        <p:txBody>
          <a:bodyPr/>
          <a:lstStyle/>
          <a:p>
            <a:pPr marL="342900" indent="-342900">
              <a:buFont typeface="Arial" panose="020B0604020202020204" pitchFamily="34" charset="0"/>
              <a:buChar char="•"/>
            </a:pPr>
            <a:r>
              <a:rPr lang="en-US" sz="2000" dirty="0"/>
              <a:t>Significantly higher MR</a:t>
            </a:r>
            <a:r>
              <a:rPr lang="en-US" sz="2000" baseline="30000" dirty="0"/>
              <a:t>4</a:t>
            </a:r>
            <a:r>
              <a:rPr lang="en-US" sz="2000" dirty="0"/>
              <a:t> rate in patients with </a:t>
            </a:r>
            <a:r>
              <a:rPr lang="en-US" sz="2000" i="1" dirty="0"/>
              <a:t>ASXL1</a:t>
            </a:r>
            <a:r>
              <a:rPr lang="en-US" sz="2000" dirty="0"/>
              <a:t> mutation vs without any mutation </a:t>
            </a:r>
            <a:br>
              <a:rPr lang="en-US" sz="2000" dirty="0"/>
            </a:br>
            <a:r>
              <a:rPr lang="en-US" sz="2000" dirty="0"/>
              <a:t>(</a:t>
            </a:r>
            <a:r>
              <a:rPr lang="en-US" sz="2000" i="1" dirty="0"/>
              <a:t>P</a:t>
            </a:r>
            <a:r>
              <a:rPr lang="en-US" sz="2000" dirty="0"/>
              <a:t> = .0215)</a:t>
            </a:r>
          </a:p>
        </p:txBody>
      </p:sp>
      <p:sp>
        <p:nvSpPr>
          <p:cNvPr id="10243" name="Rectangle 4">
            <a:extLst>
              <a:ext uri="{FF2B5EF4-FFF2-40B4-BE49-F238E27FC236}">
                <a16:creationId xmlns:a16="http://schemas.microsoft.com/office/drawing/2014/main" id="{740154B1-11F4-0731-DFFA-DBBDD5D3EFB1}"/>
              </a:ext>
            </a:extLst>
          </p:cNvPr>
          <p:cNvSpPr>
            <a:spLocks noGrp="1" noChangeArrowheads="1"/>
          </p:cNvSpPr>
          <p:nvPr>
            <p:ph type="title"/>
          </p:nvPr>
        </p:nvSpPr>
        <p:spPr>
          <a:xfrm>
            <a:off x="231078" y="280168"/>
            <a:ext cx="11740260" cy="1004121"/>
          </a:xfrm>
        </p:spPr>
        <p:txBody>
          <a:bodyPr/>
          <a:lstStyle/>
          <a:p>
            <a:r>
              <a:rPr lang="en-US" dirty="0"/>
              <a:t>FASCINATION: Molecular Responses and Clinical Impact of </a:t>
            </a:r>
            <a:r>
              <a:rPr lang="en-US" i="1" dirty="0"/>
              <a:t>ASXL1</a:t>
            </a:r>
            <a:r>
              <a:rPr lang="en-US" dirty="0"/>
              <a:t> Mutations</a:t>
            </a:r>
            <a:endParaRPr lang="en-US" altLang="en-US" dirty="0"/>
          </a:p>
        </p:txBody>
      </p:sp>
      <p:graphicFrame>
        <p:nvGraphicFramePr>
          <p:cNvPr id="7" name="Table 6">
            <a:extLst>
              <a:ext uri="{FF2B5EF4-FFF2-40B4-BE49-F238E27FC236}">
                <a16:creationId xmlns:a16="http://schemas.microsoft.com/office/drawing/2014/main" id="{B88E1B34-D227-9EE8-3275-B4241D44CFDE}"/>
              </a:ext>
            </a:extLst>
          </p:cNvPr>
          <p:cNvGraphicFramePr>
            <a:graphicFrameLocks noGrp="1"/>
          </p:cNvGraphicFramePr>
          <p:nvPr>
            <p:extLst>
              <p:ext uri="{D42A27DB-BD31-4B8C-83A1-F6EECF244321}">
                <p14:modId xmlns:p14="http://schemas.microsoft.com/office/powerpoint/2010/main" val="2165589227"/>
              </p:ext>
            </p:extLst>
          </p:nvPr>
        </p:nvGraphicFramePr>
        <p:xfrm>
          <a:off x="220662" y="1335020"/>
          <a:ext cx="11739561" cy="2468880"/>
        </p:xfrm>
        <a:graphic>
          <a:graphicData uri="http://schemas.openxmlformats.org/drawingml/2006/table">
            <a:tbl>
              <a:tblPr firstRow="1" bandRow="1"/>
              <a:tblGrid>
                <a:gridCol w="2913063">
                  <a:extLst>
                    <a:ext uri="{9D8B030D-6E8A-4147-A177-3AD203B41FA5}">
                      <a16:colId xmlns:a16="http://schemas.microsoft.com/office/drawing/2014/main" val="2072085524"/>
                    </a:ext>
                  </a:extLst>
                </a:gridCol>
                <a:gridCol w="2942166">
                  <a:extLst>
                    <a:ext uri="{9D8B030D-6E8A-4147-A177-3AD203B41FA5}">
                      <a16:colId xmlns:a16="http://schemas.microsoft.com/office/drawing/2014/main" val="2595492591"/>
                    </a:ext>
                  </a:extLst>
                </a:gridCol>
                <a:gridCol w="2942166">
                  <a:extLst>
                    <a:ext uri="{9D8B030D-6E8A-4147-A177-3AD203B41FA5}">
                      <a16:colId xmlns:a16="http://schemas.microsoft.com/office/drawing/2014/main" val="1628338674"/>
                    </a:ext>
                  </a:extLst>
                </a:gridCol>
                <a:gridCol w="2942166">
                  <a:extLst>
                    <a:ext uri="{9D8B030D-6E8A-4147-A177-3AD203B41FA5}">
                      <a16:colId xmlns:a16="http://schemas.microsoft.com/office/drawing/2014/main" val="233324444"/>
                    </a:ext>
                  </a:extLst>
                </a:gridCol>
              </a:tblGrid>
              <a:tr h="634386">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pPr marL="0" marR="0">
                        <a:lnSpc>
                          <a:spcPct val="100000"/>
                        </a:lnSpc>
                        <a:spcBef>
                          <a:spcPts val="0"/>
                        </a:spcBef>
                        <a:spcAft>
                          <a:spcPts val="0"/>
                        </a:spcAft>
                      </a:pPr>
                      <a:r>
                        <a:rPr lang="en-US" sz="1800" b="1" kern="100" dirty="0">
                          <a:solidFill>
                            <a:schemeClr val="bg1"/>
                          </a:solidFill>
                          <a:effectLst/>
                          <a:latin typeface="+mn-lt"/>
                          <a:ea typeface="Calibri" panose="020F0502020204030204" pitchFamily="34" charset="0"/>
                          <a:cs typeface="Arial" panose="020B0604020202020204" pitchFamily="34" charset="0"/>
                        </a:rPr>
                        <a:t>Parameter, n (%)</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800" b="1" kern="1200" dirty="0">
                          <a:solidFill>
                            <a:schemeClr val="bg1"/>
                          </a:solidFill>
                          <a:effectLst/>
                          <a:latin typeface="+mn-lt"/>
                          <a:cs typeface="Arial" panose="020B0604020202020204" pitchFamily="34" charset="0"/>
                        </a:rPr>
                        <a:t>12 Mo</a:t>
                      </a:r>
                    </a:p>
                    <a:p>
                      <a:pPr marL="0" marR="0" algn="ctr">
                        <a:lnSpc>
                          <a:spcPct val="100000"/>
                        </a:lnSpc>
                        <a:spcBef>
                          <a:spcPts val="0"/>
                        </a:spcBef>
                        <a:spcAft>
                          <a:spcPts val="0"/>
                        </a:spcAft>
                      </a:pPr>
                      <a:r>
                        <a:rPr lang="en-US" sz="1800" b="1" kern="1200" dirty="0">
                          <a:solidFill>
                            <a:schemeClr val="bg1"/>
                          </a:solidFill>
                          <a:effectLst/>
                          <a:latin typeface="+mn-lt"/>
                          <a:cs typeface="Arial" panose="020B0604020202020204" pitchFamily="34" charset="0"/>
                        </a:rPr>
                        <a:t>(n = 114)</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800" b="1" kern="1200" dirty="0">
                          <a:solidFill>
                            <a:schemeClr val="bg1"/>
                          </a:solidFill>
                          <a:effectLst/>
                          <a:latin typeface="+mn-lt"/>
                          <a:cs typeface="Arial" panose="020B0604020202020204" pitchFamily="34" charset="0"/>
                        </a:rPr>
                        <a:t>24 Mo</a:t>
                      </a:r>
                    </a:p>
                    <a:p>
                      <a:pPr marL="0" marR="0" algn="ctr">
                        <a:lnSpc>
                          <a:spcPct val="100000"/>
                        </a:lnSpc>
                        <a:spcBef>
                          <a:spcPts val="0"/>
                        </a:spcBef>
                        <a:spcAft>
                          <a:spcPts val="0"/>
                        </a:spcAft>
                      </a:pPr>
                      <a:r>
                        <a:rPr lang="en-US" sz="1800" b="1" kern="1200" dirty="0">
                          <a:solidFill>
                            <a:schemeClr val="bg1"/>
                          </a:solidFill>
                          <a:effectLst/>
                          <a:latin typeface="+mn-lt"/>
                          <a:cs typeface="Arial" panose="020B0604020202020204" pitchFamily="34" charset="0"/>
                        </a:rPr>
                        <a:t>(n = 110)</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800" b="1" kern="1200" dirty="0">
                          <a:solidFill>
                            <a:schemeClr val="bg1"/>
                          </a:solidFill>
                          <a:effectLst/>
                          <a:latin typeface="+mn-lt"/>
                          <a:cs typeface="Arial" panose="020B0604020202020204" pitchFamily="34" charset="0"/>
                        </a:rPr>
                        <a:t>36 Mo</a:t>
                      </a:r>
                    </a:p>
                    <a:p>
                      <a:pPr marL="0" marR="0" algn="ctr">
                        <a:lnSpc>
                          <a:spcPct val="100000"/>
                        </a:lnSpc>
                        <a:spcBef>
                          <a:spcPts val="0"/>
                        </a:spcBef>
                        <a:spcAft>
                          <a:spcPts val="0"/>
                        </a:spcAft>
                      </a:pPr>
                      <a:r>
                        <a:rPr lang="en-US" sz="1800" b="1" kern="1200" dirty="0">
                          <a:solidFill>
                            <a:schemeClr val="bg1"/>
                          </a:solidFill>
                          <a:effectLst/>
                          <a:latin typeface="+mn-lt"/>
                          <a:cs typeface="Arial" panose="020B0604020202020204" pitchFamily="34" charset="0"/>
                        </a:rPr>
                        <a:t>(n = 101)</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317194">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800" b="0" kern="1200" dirty="0">
                          <a:solidFill>
                            <a:schemeClr val="tx1"/>
                          </a:solidFill>
                          <a:effectLst/>
                          <a:latin typeface="+mn-lt"/>
                          <a:cs typeface="Arial" panose="020B0604020202020204" pitchFamily="34" charset="0"/>
                        </a:rPr>
                        <a:t>MMR</a:t>
                      </a:r>
                      <a:endParaRPr lang="en-US" sz="1800" b="0" kern="1200" dirty="0">
                        <a:solidFill>
                          <a:schemeClr val="tx1"/>
                        </a:solidFill>
                        <a:effectLst/>
                        <a:latin typeface="+mn-lt"/>
                        <a:ea typeface="+mn-ea"/>
                        <a:cs typeface="Arial" panose="020B0604020202020204" pitchFamily="34" charset="0"/>
                      </a:endParaRP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800" b="0" kern="100" dirty="0">
                          <a:solidFill>
                            <a:schemeClr val="tx1"/>
                          </a:solidFill>
                          <a:effectLst/>
                          <a:latin typeface="+mn-lt"/>
                          <a:ea typeface="MS Mincho" panose="02020609040205080304" pitchFamily="49" charset="-128"/>
                          <a:cs typeface="Times New Roman" panose="02020603050405020304" pitchFamily="18" charset="0"/>
                        </a:rPr>
                        <a:t>77 (68)</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800" b="0" kern="100" dirty="0">
                          <a:solidFill>
                            <a:schemeClr val="tx1"/>
                          </a:solidFill>
                          <a:effectLst/>
                          <a:latin typeface="+mn-lt"/>
                          <a:ea typeface="MS Mincho" panose="02020609040205080304" pitchFamily="49" charset="-128"/>
                          <a:cs typeface="Times New Roman" panose="02020603050405020304" pitchFamily="18" charset="0"/>
                        </a:rPr>
                        <a:t>95 (86)</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800" b="0" kern="100" dirty="0">
                          <a:solidFill>
                            <a:schemeClr val="tx1"/>
                          </a:solidFill>
                          <a:effectLst/>
                          <a:latin typeface="+mn-lt"/>
                          <a:ea typeface="MS Mincho" panose="02020609040205080304" pitchFamily="49" charset="-128"/>
                          <a:cs typeface="Times New Roman" panose="02020603050405020304" pitchFamily="18" charset="0"/>
                        </a:rPr>
                        <a:t>92 (91)</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317194">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800" b="0" kern="1200" dirty="0">
                          <a:solidFill>
                            <a:schemeClr val="tx1"/>
                          </a:solidFill>
                          <a:effectLst/>
                          <a:latin typeface="+mn-lt"/>
                          <a:cs typeface="Arial" panose="020B0604020202020204" pitchFamily="34" charset="0"/>
                        </a:rPr>
                        <a:t>MR</a:t>
                      </a:r>
                      <a:r>
                        <a:rPr lang="en-US" sz="1800" b="0" kern="1200" baseline="30000" dirty="0">
                          <a:solidFill>
                            <a:schemeClr val="tx1"/>
                          </a:solidFill>
                          <a:effectLst/>
                          <a:latin typeface="+mn-lt"/>
                          <a:cs typeface="Arial" panose="020B0604020202020204" pitchFamily="34" charset="0"/>
                        </a:rPr>
                        <a:t>4</a:t>
                      </a:r>
                      <a:endParaRPr lang="en-US" sz="1800" b="0" kern="100" dirty="0">
                        <a:solidFill>
                          <a:schemeClr val="tx1"/>
                        </a:solidFill>
                        <a:effectLst/>
                        <a:latin typeface="+mn-lt"/>
                        <a:ea typeface="Calibri" panose="020F0502020204030204" pitchFamily="34" charset="0"/>
                        <a:cs typeface="Arial" panose="020B0604020202020204" pitchFamily="34" charset="0"/>
                      </a:endParaRP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800" b="0" kern="100" dirty="0">
                          <a:solidFill>
                            <a:schemeClr val="tx1"/>
                          </a:solidFill>
                          <a:effectLst/>
                          <a:latin typeface="+mn-lt"/>
                          <a:ea typeface="MS Mincho" panose="02020609040205080304" pitchFamily="49" charset="-128"/>
                          <a:cs typeface="Times New Roman" panose="02020603050405020304" pitchFamily="18" charset="0"/>
                        </a:rPr>
                        <a:t>43 (38)</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800" b="0" kern="100" dirty="0">
                          <a:solidFill>
                            <a:schemeClr val="tx1"/>
                          </a:solidFill>
                          <a:effectLst/>
                          <a:latin typeface="+mn-lt"/>
                          <a:ea typeface="MS Mincho" panose="02020609040205080304" pitchFamily="49" charset="-128"/>
                          <a:cs typeface="Times New Roman" panose="02020603050405020304" pitchFamily="18" charset="0"/>
                        </a:rPr>
                        <a:t>54 (49)</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800" b="0" kern="100" dirty="0">
                          <a:solidFill>
                            <a:schemeClr val="tx1"/>
                          </a:solidFill>
                          <a:effectLst/>
                          <a:latin typeface="+mn-lt"/>
                          <a:ea typeface="MS Mincho" panose="02020609040205080304" pitchFamily="49" charset="-128"/>
                          <a:cs typeface="Times New Roman" panose="02020603050405020304" pitchFamily="18" charset="0"/>
                        </a:rPr>
                        <a:t>66 (65)</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317194">
                <a:tc>
                  <a:txBody>
                    <a:bodyPr/>
                    <a:lstStyle/>
                    <a:p>
                      <a:pPr marL="0" marR="0">
                        <a:lnSpc>
                          <a:spcPct val="100000"/>
                        </a:lnSpc>
                        <a:spcBef>
                          <a:spcPts val="0"/>
                        </a:spcBef>
                        <a:spcAft>
                          <a:spcPts val="0"/>
                        </a:spcAft>
                      </a:pPr>
                      <a:r>
                        <a:rPr lang="en-US" sz="1800" b="0" kern="1200" dirty="0">
                          <a:solidFill>
                            <a:schemeClr val="tx1"/>
                          </a:solidFill>
                          <a:effectLst/>
                          <a:latin typeface="+mn-lt"/>
                          <a:cs typeface="Arial" panose="020B0604020202020204" pitchFamily="34" charset="0"/>
                        </a:rPr>
                        <a:t>MR</a:t>
                      </a:r>
                      <a:r>
                        <a:rPr lang="en-US" sz="1800" b="0" kern="1200" baseline="30000" dirty="0">
                          <a:solidFill>
                            <a:schemeClr val="tx1"/>
                          </a:solidFill>
                          <a:effectLst/>
                          <a:latin typeface="+mn-lt"/>
                          <a:cs typeface="Arial" panose="020B0604020202020204" pitchFamily="34" charset="0"/>
                        </a:rPr>
                        <a:t>4.5</a:t>
                      </a:r>
                      <a:endParaRPr kumimoji="0" lang="en-US" sz="1800" b="0" i="0" u="none" strike="noStrike" cap="none" normalizeH="0" baseline="0" dirty="0">
                        <a:ln>
                          <a:noFill/>
                        </a:ln>
                        <a:solidFill>
                          <a:schemeClr val="bg2">
                            <a:lumMod val="10000"/>
                          </a:schemeClr>
                        </a:solidFill>
                        <a:effectLst/>
                        <a:latin typeface="+mn-lt"/>
                        <a:cs typeface="Poppins" pitchFamily="2" charset="77"/>
                      </a:endParaRP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800" b="0" kern="100" dirty="0">
                          <a:solidFill>
                            <a:schemeClr val="tx1"/>
                          </a:solidFill>
                          <a:effectLst/>
                          <a:latin typeface="+mn-lt"/>
                          <a:ea typeface="Roboto"/>
                          <a:cs typeface="Times New Roman"/>
                        </a:rPr>
                        <a:t>25 (22)</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800" b="0" kern="100" dirty="0">
                          <a:solidFill>
                            <a:schemeClr val="tx1"/>
                          </a:solidFill>
                          <a:effectLst/>
                          <a:latin typeface="+mn-lt"/>
                          <a:ea typeface="Roboto"/>
                          <a:cs typeface="Times New Roman"/>
                        </a:rPr>
                        <a:t>37 (34)</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800" b="0" kern="100" dirty="0">
                          <a:solidFill>
                            <a:schemeClr val="tx1"/>
                          </a:solidFill>
                          <a:effectLst/>
                          <a:latin typeface="+mn-lt"/>
                          <a:ea typeface="Roboto"/>
                          <a:cs typeface="Times New Roman"/>
                        </a:rPr>
                        <a:t>45 (45)</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28911583"/>
                  </a:ext>
                </a:extLst>
              </a:tr>
              <a:tr h="315988">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800" b="0" kern="1200" dirty="0">
                          <a:solidFill>
                            <a:schemeClr val="tx1"/>
                          </a:solidFill>
                          <a:effectLst/>
                          <a:latin typeface="Aptos" panose="02110004020202020204"/>
                          <a:ea typeface="+mn-ea"/>
                          <a:cs typeface="Arial" panose="020B0604020202020204" pitchFamily="34" charset="0"/>
                        </a:rPr>
                        <a:t>MR</a:t>
                      </a:r>
                      <a:r>
                        <a:rPr lang="en-US" sz="1800" b="0" kern="1200" baseline="30000" dirty="0">
                          <a:solidFill>
                            <a:schemeClr val="tx1"/>
                          </a:solidFill>
                          <a:effectLst/>
                          <a:latin typeface="Aptos" panose="02110004020202020204"/>
                          <a:ea typeface="+mn-ea"/>
                          <a:cs typeface="Arial" panose="020B0604020202020204" pitchFamily="34" charset="0"/>
                        </a:rPr>
                        <a:t>5</a:t>
                      </a:r>
                      <a:endParaRPr kumimoji="0" lang="en-US" sz="1800" b="0" i="0" u="none" strike="noStrike" cap="none" normalizeH="0" baseline="0" dirty="0">
                        <a:ln>
                          <a:noFill/>
                        </a:ln>
                        <a:solidFill>
                          <a:schemeClr val="bg2">
                            <a:lumMod val="10000"/>
                          </a:schemeClr>
                        </a:solidFill>
                        <a:effectLst/>
                        <a:latin typeface="+mn-lt"/>
                        <a:cs typeface="Poppins" pitchFamily="2" charset="77"/>
                      </a:endParaRP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800" b="0" kern="100" dirty="0">
                          <a:solidFill>
                            <a:schemeClr val="tx1"/>
                          </a:solidFill>
                          <a:effectLst/>
                          <a:latin typeface="+mn-lt"/>
                          <a:ea typeface="Aptos" panose="020B0004020202020204" pitchFamily="34" charset="0"/>
                        </a:rPr>
                        <a:t>9 (8)</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800" b="0" kern="100" dirty="0">
                          <a:solidFill>
                            <a:schemeClr val="tx1"/>
                          </a:solidFill>
                          <a:effectLst/>
                          <a:latin typeface="+mn-lt"/>
                          <a:ea typeface="Aptos" panose="020B0004020202020204" pitchFamily="34" charset="0"/>
                        </a:rPr>
                        <a:t>26 (24)</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800" b="0" kern="100" dirty="0">
                          <a:solidFill>
                            <a:schemeClr val="tx1"/>
                          </a:solidFill>
                          <a:effectLst/>
                          <a:latin typeface="+mn-lt"/>
                          <a:ea typeface="Aptos" panose="020B0004020202020204" pitchFamily="34" charset="0"/>
                        </a:rPr>
                        <a:t>27 (27)</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23501204"/>
                  </a:ext>
                </a:extLst>
              </a:tr>
              <a:tr h="317194">
                <a:tc>
                  <a:txBody>
                    <a:bodyPr/>
                    <a:lstStyle/>
                    <a:p>
                      <a:pPr marL="0" marR="0">
                        <a:lnSpc>
                          <a:spcPct val="100000"/>
                        </a:lnSpc>
                        <a:spcBef>
                          <a:spcPts val="0"/>
                        </a:spcBef>
                        <a:spcAft>
                          <a:spcPts val="0"/>
                        </a:spcAft>
                      </a:pPr>
                      <a:r>
                        <a:rPr lang="en-US" sz="1800" b="0" kern="1200" dirty="0">
                          <a:solidFill>
                            <a:schemeClr val="tx1"/>
                          </a:solidFill>
                          <a:effectLst/>
                          <a:latin typeface="+mn-lt"/>
                          <a:cs typeface="Arial" panose="020B0604020202020204" pitchFamily="34" charset="0"/>
                        </a:rPr>
                        <a:t>MR</a:t>
                      </a:r>
                      <a:r>
                        <a:rPr lang="en-US" sz="1800" b="0" kern="1200" baseline="30000" dirty="0">
                          <a:solidFill>
                            <a:schemeClr val="tx1"/>
                          </a:solidFill>
                          <a:effectLst/>
                          <a:latin typeface="+mn-lt"/>
                          <a:cs typeface="Arial" panose="020B0604020202020204" pitchFamily="34" charset="0"/>
                        </a:rPr>
                        <a:t>5.5</a:t>
                      </a:r>
                      <a:endParaRPr kumimoji="0" lang="en-US" sz="1800" b="0" i="0" u="none" strike="noStrike" cap="none" normalizeH="0" baseline="0" dirty="0">
                        <a:ln>
                          <a:noFill/>
                        </a:ln>
                        <a:solidFill>
                          <a:schemeClr val="bg2">
                            <a:lumMod val="10000"/>
                          </a:schemeClr>
                        </a:solidFill>
                        <a:effectLst/>
                        <a:latin typeface="+mn-lt"/>
                        <a:cs typeface="Poppins" pitchFamily="2" charset="77"/>
                      </a:endParaRP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800" b="0" kern="100" dirty="0">
                          <a:solidFill>
                            <a:schemeClr val="tx1"/>
                          </a:solidFill>
                          <a:effectLst/>
                          <a:latin typeface="+mn-lt"/>
                          <a:ea typeface="Aptos" panose="020B0004020202020204" pitchFamily="34" charset="0"/>
                        </a:rPr>
                        <a:t>3 (3)</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800" b="0" kern="100" dirty="0">
                          <a:solidFill>
                            <a:schemeClr val="tx1"/>
                          </a:solidFill>
                          <a:effectLst/>
                          <a:latin typeface="+mn-lt"/>
                          <a:ea typeface="Aptos" panose="020B0004020202020204" pitchFamily="34" charset="0"/>
                        </a:rPr>
                        <a:t>19 (17)</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800" b="0" kern="100" dirty="0">
                          <a:solidFill>
                            <a:schemeClr val="tx1"/>
                          </a:solidFill>
                          <a:effectLst/>
                          <a:latin typeface="+mn-lt"/>
                          <a:ea typeface="Aptos" panose="020B0004020202020204" pitchFamily="34" charset="0"/>
                        </a:rPr>
                        <a:t>20 (20)</a:t>
                      </a:r>
                    </a:p>
                  </a:txBody>
                  <a:tcPr marL="118872" marR="118872"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495635906"/>
                  </a:ext>
                </a:extLst>
              </a:tr>
            </a:tbl>
          </a:graphicData>
        </a:graphic>
      </p:graphicFrame>
      <p:graphicFrame>
        <p:nvGraphicFramePr>
          <p:cNvPr id="3" name="Table 2">
            <a:extLst>
              <a:ext uri="{FF2B5EF4-FFF2-40B4-BE49-F238E27FC236}">
                <a16:creationId xmlns:a16="http://schemas.microsoft.com/office/drawing/2014/main" id="{94DA80DD-5D10-9793-310B-5158CF88AE73}"/>
              </a:ext>
            </a:extLst>
          </p:cNvPr>
          <p:cNvGraphicFramePr>
            <a:graphicFrameLocks noGrp="1"/>
          </p:cNvGraphicFramePr>
          <p:nvPr>
            <p:extLst>
              <p:ext uri="{D42A27DB-BD31-4B8C-83A1-F6EECF244321}">
                <p14:modId xmlns:p14="http://schemas.microsoft.com/office/powerpoint/2010/main" val="164579803"/>
              </p:ext>
            </p:extLst>
          </p:nvPr>
        </p:nvGraphicFramePr>
        <p:xfrm>
          <a:off x="220661" y="3990975"/>
          <a:ext cx="11739564" cy="1005840"/>
        </p:xfrm>
        <a:graphic>
          <a:graphicData uri="http://schemas.openxmlformats.org/drawingml/2006/table">
            <a:tbl>
              <a:tblPr firstRow="1" bandRow="1"/>
              <a:tblGrid>
                <a:gridCol w="2579688">
                  <a:extLst>
                    <a:ext uri="{9D8B030D-6E8A-4147-A177-3AD203B41FA5}">
                      <a16:colId xmlns:a16="http://schemas.microsoft.com/office/drawing/2014/main" val="2072085524"/>
                    </a:ext>
                  </a:extLst>
                </a:gridCol>
                <a:gridCol w="2289969">
                  <a:extLst>
                    <a:ext uri="{9D8B030D-6E8A-4147-A177-3AD203B41FA5}">
                      <a16:colId xmlns:a16="http://schemas.microsoft.com/office/drawing/2014/main" val="2595492591"/>
                    </a:ext>
                  </a:extLst>
                </a:gridCol>
                <a:gridCol w="2289969">
                  <a:extLst>
                    <a:ext uri="{9D8B030D-6E8A-4147-A177-3AD203B41FA5}">
                      <a16:colId xmlns:a16="http://schemas.microsoft.com/office/drawing/2014/main" val="1628338674"/>
                    </a:ext>
                  </a:extLst>
                </a:gridCol>
                <a:gridCol w="2289969">
                  <a:extLst>
                    <a:ext uri="{9D8B030D-6E8A-4147-A177-3AD203B41FA5}">
                      <a16:colId xmlns:a16="http://schemas.microsoft.com/office/drawing/2014/main" val="233324444"/>
                    </a:ext>
                  </a:extLst>
                </a:gridCol>
                <a:gridCol w="2289969">
                  <a:extLst>
                    <a:ext uri="{9D8B030D-6E8A-4147-A177-3AD203B41FA5}">
                      <a16:colId xmlns:a16="http://schemas.microsoft.com/office/drawing/2014/main" val="2359692863"/>
                    </a:ext>
                  </a:extLst>
                </a:gridCol>
              </a:tblGrid>
              <a:tr h="538861">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pPr marL="0" marR="0">
                        <a:lnSpc>
                          <a:spcPct val="100000"/>
                        </a:lnSpc>
                        <a:spcBef>
                          <a:spcPts val="0"/>
                        </a:spcBef>
                        <a:spcAft>
                          <a:spcPts val="0"/>
                        </a:spcAft>
                      </a:pPr>
                      <a:r>
                        <a:rPr lang="en-US" sz="1800" b="1" kern="100" dirty="0">
                          <a:solidFill>
                            <a:schemeClr val="bg1"/>
                          </a:solidFill>
                          <a:effectLst/>
                          <a:latin typeface="+mn-lt"/>
                          <a:ea typeface="Calibri" panose="020F0502020204030204" pitchFamily="34" charset="0"/>
                          <a:cs typeface="Arial" panose="020B0604020202020204" pitchFamily="34" charset="0"/>
                        </a:rPr>
                        <a:t>Parameter, n (%)</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800" b="1" i="1" kern="1200" dirty="0">
                          <a:solidFill>
                            <a:schemeClr val="bg1"/>
                          </a:solidFill>
                          <a:effectLst/>
                          <a:latin typeface="+mn-lt"/>
                          <a:cs typeface="Arial" panose="020B0604020202020204" pitchFamily="34" charset="0"/>
                        </a:rPr>
                        <a:t>ASXL1 </a:t>
                      </a:r>
                      <a:r>
                        <a:rPr lang="en-US" sz="1800" b="1" i="0" kern="1200" dirty="0">
                          <a:solidFill>
                            <a:schemeClr val="bg1"/>
                          </a:solidFill>
                          <a:effectLst/>
                          <a:latin typeface="+mn-lt"/>
                          <a:cs typeface="Arial" panose="020B0604020202020204" pitchFamily="34" charset="0"/>
                        </a:rPr>
                        <a:t>Mutation</a:t>
                      </a:r>
                    </a:p>
                    <a:p>
                      <a:pPr marL="0" marR="0" algn="ctr">
                        <a:lnSpc>
                          <a:spcPct val="100000"/>
                        </a:lnSpc>
                        <a:spcBef>
                          <a:spcPts val="0"/>
                        </a:spcBef>
                        <a:spcAft>
                          <a:spcPts val="0"/>
                        </a:spcAft>
                      </a:pPr>
                      <a:r>
                        <a:rPr lang="en-US" sz="1800" b="1" i="0" kern="1200" dirty="0">
                          <a:solidFill>
                            <a:schemeClr val="bg1"/>
                          </a:solidFill>
                          <a:effectLst/>
                          <a:latin typeface="+mn-lt"/>
                          <a:cs typeface="Arial" panose="020B0604020202020204" pitchFamily="34" charset="0"/>
                        </a:rPr>
                        <a:t> (n = 8)</a:t>
                      </a:r>
                      <a:endParaRPr lang="en-US" sz="1800" b="1" kern="1200" dirty="0">
                        <a:solidFill>
                          <a:schemeClr val="bg1"/>
                        </a:solidFill>
                        <a:effectLst/>
                        <a:latin typeface="+mn-lt"/>
                        <a:cs typeface="Arial" panose="020B0604020202020204" pitchFamily="34" charset="0"/>
                      </a:endParaRPr>
                    </a:p>
                  </a:txBody>
                  <a:tcPr marL="118872" marR="118872"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800" b="1" kern="1200" dirty="0">
                          <a:solidFill>
                            <a:schemeClr val="bg1"/>
                          </a:solidFill>
                          <a:effectLst/>
                          <a:latin typeface="+mn-lt"/>
                          <a:cs typeface="Arial" panose="020B0604020202020204" pitchFamily="34" charset="0"/>
                        </a:rPr>
                        <a:t>No Mutation</a:t>
                      </a:r>
                    </a:p>
                    <a:p>
                      <a:pPr marL="0" marR="0" algn="ctr">
                        <a:lnSpc>
                          <a:spcPct val="100000"/>
                        </a:lnSpc>
                        <a:spcBef>
                          <a:spcPts val="0"/>
                        </a:spcBef>
                        <a:spcAft>
                          <a:spcPts val="0"/>
                        </a:spcAft>
                      </a:pPr>
                      <a:r>
                        <a:rPr lang="en-US" sz="1800" b="1" kern="1200" dirty="0">
                          <a:solidFill>
                            <a:schemeClr val="bg1"/>
                          </a:solidFill>
                          <a:effectLst/>
                          <a:latin typeface="+mn-lt"/>
                          <a:cs typeface="Arial" panose="020B0604020202020204" pitchFamily="34" charset="0"/>
                        </a:rPr>
                        <a:t>(n = 103)</a:t>
                      </a:r>
                    </a:p>
                  </a:txBody>
                  <a:tcPr marL="118872" marR="118872"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800" b="1" kern="1200" dirty="0">
                          <a:solidFill>
                            <a:schemeClr val="bg1"/>
                          </a:solidFill>
                          <a:effectLst/>
                          <a:latin typeface="+mn-lt"/>
                          <a:cs typeface="Arial" panose="020B0604020202020204" pitchFamily="34" charset="0"/>
                        </a:rPr>
                        <a:t>Other Mutations (n = 14)</a:t>
                      </a:r>
                    </a:p>
                  </a:txBody>
                  <a:tcPr marL="118872" marR="118872"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800" b="1" kern="1200" dirty="0">
                          <a:solidFill>
                            <a:schemeClr val="bg1"/>
                          </a:solidFill>
                          <a:effectLst/>
                          <a:latin typeface="+mn-lt"/>
                          <a:cs typeface="Arial" panose="020B0604020202020204" pitchFamily="34" charset="0"/>
                        </a:rPr>
                        <a:t>All Patients</a:t>
                      </a:r>
                    </a:p>
                    <a:p>
                      <a:pPr marL="0" marR="0" algn="ctr">
                        <a:lnSpc>
                          <a:spcPct val="100000"/>
                        </a:lnSpc>
                        <a:spcBef>
                          <a:spcPts val="0"/>
                        </a:spcBef>
                        <a:spcAft>
                          <a:spcPts val="0"/>
                        </a:spcAft>
                      </a:pPr>
                      <a:r>
                        <a:rPr lang="en-US" sz="1800" b="1" kern="1200" dirty="0">
                          <a:solidFill>
                            <a:schemeClr val="bg1"/>
                          </a:solidFill>
                          <a:effectLst/>
                          <a:latin typeface="+mn-lt"/>
                          <a:cs typeface="Arial" panose="020B0604020202020204" pitchFamily="34" charset="0"/>
                        </a:rPr>
                        <a:t>(N = 125)</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317194">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800" b="0" kern="1200" dirty="0">
                          <a:solidFill>
                            <a:schemeClr val="tx1"/>
                          </a:solidFill>
                          <a:effectLst/>
                          <a:latin typeface="+mn-lt"/>
                          <a:ea typeface="+mn-ea"/>
                          <a:cs typeface="Arial" panose="020B0604020202020204" pitchFamily="34" charset="0"/>
                        </a:rPr>
                        <a:t>MR</a:t>
                      </a:r>
                      <a:r>
                        <a:rPr lang="en-US" sz="1800" b="0" kern="1200" baseline="30000" dirty="0">
                          <a:solidFill>
                            <a:schemeClr val="tx1"/>
                          </a:solidFill>
                          <a:effectLst/>
                          <a:latin typeface="+mn-lt"/>
                          <a:ea typeface="+mn-ea"/>
                          <a:cs typeface="Arial" panose="020B0604020202020204" pitchFamily="34" charset="0"/>
                        </a:rPr>
                        <a:t>4 </a:t>
                      </a:r>
                      <a:r>
                        <a:rPr lang="en-US" sz="1800" b="0" kern="1200" baseline="0" dirty="0">
                          <a:solidFill>
                            <a:schemeClr val="tx1"/>
                          </a:solidFill>
                          <a:effectLst/>
                          <a:latin typeface="+mn-lt"/>
                          <a:ea typeface="+mn-ea"/>
                          <a:cs typeface="Arial" panose="020B0604020202020204" pitchFamily="34" charset="0"/>
                        </a:rPr>
                        <a:t>at 12 mo</a:t>
                      </a:r>
                      <a:endParaRPr lang="en-US" sz="1800" b="0" i="1" kern="1200" dirty="0">
                        <a:solidFill>
                          <a:schemeClr val="tx1"/>
                        </a:solidFill>
                        <a:effectLst/>
                        <a:latin typeface="+mn-lt"/>
                        <a:ea typeface="+mn-ea"/>
                        <a:cs typeface="Arial" panose="020B0604020202020204" pitchFamily="34" charset="0"/>
                      </a:endParaRP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800" b="0" kern="100" dirty="0">
                          <a:solidFill>
                            <a:schemeClr val="tx1"/>
                          </a:solidFill>
                          <a:effectLst/>
                          <a:latin typeface="+mn-lt"/>
                          <a:ea typeface="MS Mincho" panose="02020609040205080304" pitchFamily="49" charset="-128"/>
                          <a:cs typeface="Times New Roman" panose="02020603050405020304" pitchFamily="18" charset="0"/>
                        </a:rPr>
                        <a:t>6 (75)</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800" b="0" kern="100" dirty="0">
                          <a:solidFill>
                            <a:schemeClr val="tx1"/>
                          </a:solidFill>
                          <a:effectLst/>
                          <a:latin typeface="+mn-lt"/>
                          <a:ea typeface="MS Mincho" panose="02020609040205080304" pitchFamily="49" charset="-128"/>
                          <a:cs typeface="Times New Roman" panose="02020603050405020304" pitchFamily="18" charset="0"/>
                        </a:rPr>
                        <a:t>33 (32)</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800" b="0" kern="100" dirty="0">
                          <a:solidFill>
                            <a:schemeClr val="tx1"/>
                          </a:solidFill>
                          <a:effectLst/>
                          <a:latin typeface="+mn-lt"/>
                          <a:ea typeface="MS Mincho" panose="02020609040205080304" pitchFamily="49" charset="-128"/>
                          <a:cs typeface="Times New Roman" panose="02020603050405020304" pitchFamily="18" charset="0"/>
                        </a:rPr>
                        <a:t>4 (29)</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800" b="0" kern="100" dirty="0">
                          <a:solidFill>
                            <a:schemeClr val="tx1"/>
                          </a:solidFill>
                          <a:effectLst/>
                          <a:latin typeface="+mn-lt"/>
                          <a:ea typeface="MS Mincho" panose="02020609040205080304" pitchFamily="49" charset="-128"/>
                          <a:cs typeface="Times New Roman" panose="02020603050405020304" pitchFamily="18" charset="0"/>
                        </a:rPr>
                        <a:t>43 (34)</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bl>
          </a:graphicData>
        </a:graphic>
      </p:graphicFrame>
      <p:sp>
        <p:nvSpPr>
          <p:cNvPr id="5" name="Text Box 15">
            <a:extLst>
              <a:ext uri="{FF2B5EF4-FFF2-40B4-BE49-F238E27FC236}">
                <a16:creationId xmlns:a16="http://schemas.microsoft.com/office/drawing/2014/main" id="{EBDDB85E-F9FA-E7AD-D69C-075BF356A4A1}"/>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rPr>
              <a:t>Ernst. ASH 2025. Abstr 903.</a:t>
            </a:r>
            <a:endParaRPr lang="en-US" altLang="en-US" sz="800" b="0" dirty="0">
              <a:solidFill>
                <a:srgbClr val="161616"/>
              </a:solidFill>
              <a:latin typeface="Poppins" pitchFamily="2" charset="77"/>
            </a:endParaRPr>
          </a:p>
        </p:txBody>
      </p:sp>
    </p:spTree>
    <p:extLst>
      <p:ext uri="{BB962C8B-B14F-4D97-AF65-F5344CB8AC3E}">
        <p14:creationId xmlns:p14="http://schemas.microsoft.com/office/powerpoint/2010/main" val="3824179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5F68B-6FB2-3D1B-F255-E9B5A95FE5B9}"/>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231F449E-1E7B-BEC9-5894-DDA0D9A2B804}"/>
              </a:ext>
            </a:extLst>
          </p:cNvPr>
          <p:cNvSpPr>
            <a:spLocks noGrp="1" noChangeArrowheads="1"/>
          </p:cNvSpPr>
          <p:nvPr>
            <p:ph type="title"/>
          </p:nvPr>
        </p:nvSpPr>
        <p:spPr/>
        <p:txBody>
          <a:bodyPr/>
          <a:lstStyle/>
          <a:p>
            <a:r>
              <a:rPr lang="en-US" dirty="0"/>
              <a:t>FASCINATION: Safety Over Time</a:t>
            </a:r>
            <a:endParaRPr lang="en-US" altLang="en-US" dirty="0"/>
          </a:p>
        </p:txBody>
      </p:sp>
      <p:graphicFrame>
        <p:nvGraphicFramePr>
          <p:cNvPr id="5" name="Table 4">
            <a:extLst>
              <a:ext uri="{FF2B5EF4-FFF2-40B4-BE49-F238E27FC236}">
                <a16:creationId xmlns:a16="http://schemas.microsoft.com/office/drawing/2014/main" id="{FA9BF9A8-26AF-AB0C-B4EB-DE5906A606CE}"/>
              </a:ext>
            </a:extLst>
          </p:cNvPr>
          <p:cNvGraphicFramePr>
            <a:graphicFrameLocks noGrp="1"/>
          </p:cNvGraphicFramePr>
          <p:nvPr>
            <p:extLst>
              <p:ext uri="{D42A27DB-BD31-4B8C-83A1-F6EECF244321}">
                <p14:modId xmlns:p14="http://schemas.microsoft.com/office/powerpoint/2010/main" val="1193120662"/>
              </p:ext>
            </p:extLst>
          </p:nvPr>
        </p:nvGraphicFramePr>
        <p:xfrm>
          <a:off x="220662" y="1320282"/>
          <a:ext cx="11740263" cy="2895600"/>
        </p:xfrm>
        <a:graphic>
          <a:graphicData uri="http://schemas.openxmlformats.org/drawingml/2006/table">
            <a:tbl>
              <a:tblPr firstRow="1" bandRow="1"/>
              <a:tblGrid>
                <a:gridCol w="874713">
                  <a:extLst>
                    <a:ext uri="{9D8B030D-6E8A-4147-A177-3AD203B41FA5}">
                      <a16:colId xmlns:a16="http://schemas.microsoft.com/office/drawing/2014/main" val="2072085524"/>
                    </a:ext>
                  </a:extLst>
                </a:gridCol>
                <a:gridCol w="2173110">
                  <a:extLst>
                    <a:ext uri="{9D8B030D-6E8A-4147-A177-3AD203B41FA5}">
                      <a16:colId xmlns:a16="http://schemas.microsoft.com/office/drawing/2014/main" val="2595492591"/>
                    </a:ext>
                  </a:extLst>
                </a:gridCol>
                <a:gridCol w="2173110">
                  <a:extLst>
                    <a:ext uri="{9D8B030D-6E8A-4147-A177-3AD203B41FA5}">
                      <a16:colId xmlns:a16="http://schemas.microsoft.com/office/drawing/2014/main" val="1628338674"/>
                    </a:ext>
                  </a:extLst>
                </a:gridCol>
                <a:gridCol w="2173110">
                  <a:extLst>
                    <a:ext uri="{9D8B030D-6E8A-4147-A177-3AD203B41FA5}">
                      <a16:colId xmlns:a16="http://schemas.microsoft.com/office/drawing/2014/main" val="233324444"/>
                    </a:ext>
                  </a:extLst>
                </a:gridCol>
                <a:gridCol w="2173110">
                  <a:extLst>
                    <a:ext uri="{9D8B030D-6E8A-4147-A177-3AD203B41FA5}">
                      <a16:colId xmlns:a16="http://schemas.microsoft.com/office/drawing/2014/main" val="2554512363"/>
                    </a:ext>
                  </a:extLst>
                </a:gridCol>
                <a:gridCol w="2173110">
                  <a:extLst>
                    <a:ext uri="{9D8B030D-6E8A-4147-A177-3AD203B41FA5}">
                      <a16:colId xmlns:a16="http://schemas.microsoft.com/office/drawing/2014/main" val="4003107085"/>
                    </a:ext>
                  </a:extLst>
                </a:gridCol>
              </a:tblGrid>
              <a:tr h="167857">
                <a:tc rowSpan="2">
                  <a:txBody>
                    <a:bodyPr/>
                    <a:lstStyle/>
                    <a:p>
                      <a:pPr marL="0" marR="0">
                        <a:lnSpc>
                          <a:spcPct val="100000"/>
                        </a:lnSpc>
                        <a:spcBef>
                          <a:spcPts val="0"/>
                        </a:spcBef>
                        <a:spcAft>
                          <a:spcPts val="0"/>
                        </a:spcAft>
                      </a:pPr>
                      <a:r>
                        <a:rPr lang="en-US" sz="2000" b="1" kern="100" dirty="0">
                          <a:solidFill>
                            <a:schemeClr val="bg1"/>
                          </a:solidFill>
                          <a:effectLst/>
                          <a:latin typeface="+mn-lt"/>
                          <a:cs typeface="Arial" panose="020B0604020202020204" pitchFamily="34" charset="0"/>
                        </a:rPr>
                        <a:t>Yr</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gridSpan="5">
                  <a:txBody>
                    <a:bodyPr/>
                    <a:lstStyle/>
                    <a:p>
                      <a:pPr marL="0" marR="0" algn="ctr">
                        <a:lnSpc>
                          <a:spcPct val="100000"/>
                        </a:lnSpc>
                        <a:spcBef>
                          <a:spcPts val="0"/>
                        </a:spcBef>
                        <a:spcAft>
                          <a:spcPts val="0"/>
                        </a:spcAft>
                      </a:pPr>
                      <a:r>
                        <a:rPr lang="en-US" sz="2000" b="1" kern="1200" dirty="0">
                          <a:solidFill>
                            <a:schemeClr val="bg1"/>
                          </a:solidFill>
                          <a:effectLst/>
                          <a:latin typeface="+mn-lt"/>
                          <a:cs typeface="Arial" panose="020B0604020202020204" pitchFamily="34" charset="0"/>
                        </a:rPr>
                        <a:t>Grade 3/4 AEs</a:t>
                      </a:r>
                    </a:p>
                  </a:txBody>
                  <a:tcPr marL="118872" marR="118872" anchor="b">
                    <a:lnL w="12700" cmpd="sng">
                      <a:noFill/>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marR="0" algn="ctr">
                        <a:lnSpc>
                          <a:spcPct val="100000"/>
                        </a:lnSpc>
                        <a:spcBef>
                          <a:spcPts val="0"/>
                        </a:spcBef>
                        <a:spcAft>
                          <a:spcPts val="0"/>
                        </a:spcAft>
                      </a:pPr>
                      <a:endParaRPr lang="en-US" sz="1400" b="1" kern="1200" dirty="0">
                        <a:solidFill>
                          <a:schemeClr val="bg1"/>
                        </a:solidFill>
                        <a:effectLst/>
                        <a:latin typeface="+mn-lt"/>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hMerge="1">
                  <a:txBody>
                    <a:bodyPr/>
                    <a:lstStyle/>
                    <a:p>
                      <a:pPr marL="0" marR="0" algn="ctr">
                        <a:lnSpc>
                          <a:spcPct val="100000"/>
                        </a:lnSpc>
                        <a:spcBef>
                          <a:spcPts val="0"/>
                        </a:spcBef>
                        <a:spcAft>
                          <a:spcPts val="0"/>
                        </a:spcAft>
                      </a:pPr>
                      <a:endParaRPr lang="en-US" sz="1400" b="1" kern="1200" dirty="0">
                        <a:solidFill>
                          <a:schemeClr val="bg1"/>
                        </a:solidFill>
                        <a:effectLst/>
                        <a:latin typeface="+mn-lt"/>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hMerge="1">
                  <a:txBody>
                    <a:bodyPr/>
                    <a:lstStyle/>
                    <a:p>
                      <a:pPr marL="0" marR="0" algn="ctr">
                        <a:lnSpc>
                          <a:spcPct val="100000"/>
                        </a:lnSpc>
                        <a:spcBef>
                          <a:spcPts val="0"/>
                        </a:spcBef>
                        <a:spcAft>
                          <a:spcPts val="0"/>
                        </a:spcAft>
                      </a:pPr>
                      <a:endParaRPr lang="en-US" sz="1400" b="1" kern="1200" dirty="0">
                        <a:solidFill>
                          <a:schemeClr val="bg1"/>
                        </a:solidFill>
                        <a:effectLst/>
                        <a:latin typeface="+mn-lt"/>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hMerge="1">
                  <a:txBody>
                    <a:bodyPr/>
                    <a:lstStyle/>
                    <a:p>
                      <a:pPr marL="0" marR="0" algn="ctr">
                        <a:lnSpc>
                          <a:spcPct val="100000"/>
                        </a:lnSpc>
                        <a:spcBef>
                          <a:spcPts val="0"/>
                        </a:spcBef>
                        <a:spcAft>
                          <a:spcPts val="0"/>
                        </a:spcAft>
                      </a:pPr>
                      <a:endParaRPr lang="en-US" sz="1400" b="1" kern="1200" dirty="0">
                        <a:solidFill>
                          <a:schemeClr val="bg1"/>
                        </a:solidFill>
                        <a:effectLst/>
                        <a:latin typeface="+mn-lt"/>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61162009"/>
                  </a:ext>
                </a:extLst>
              </a:tr>
              <a:tr h="443291">
                <a:tc vMerge="1">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endParaRPr dirty="0"/>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2000" b="1" kern="1200" dirty="0">
                          <a:solidFill>
                            <a:schemeClr val="bg1"/>
                          </a:solidFill>
                          <a:effectLst/>
                          <a:latin typeface="+mn-lt"/>
                          <a:cs typeface="Arial" panose="020B0604020202020204" pitchFamily="34" charset="0"/>
                        </a:rPr>
                        <a:t>Nilotinib + Asciminib</a:t>
                      </a:r>
                    </a:p>
                    <a:p>
                      <a:pPr marL="0" marR="0" algn="ctr">
                        <a:lnSpc>
                          <a:spcPct val="100000"/>
                        </a:lnSpc>
                        <a:spcBef>
                          <a:spcPts val="0"/>
                        </a:spcBef>
                        <a:spcAft>
                          <a:spcPts val="0"/>
                        </a:spcAft>
                      </a:pPr>
                      <a:r>
                        <a:rPr lang="en-US" sz="2000" b="1" kern="1200" dirty="0">
                          <a:solidFill>
                            <a:schemeClr val="bg1"/>
                          </a:solidFill>
                          <a:effectLst/>
                          <a:latin typeface="+mn-lt"/>
                          <a:cs typeface="Arial" panose="020B0604020202020204" pitchFamily="34" charset="0"/>
                        </a:rPr>
                        <a:t>20 mg BID, n</a:t>
                      </a:r>
                    </a:p>
                    <a:p>
                      <a:pPr marL="0" marR="0" algn="ctr">
                        <a:lnSpc>
                          <a:spcPct val="100000"/>
                        </a:lnSpc>
                        <a:spcBef>
                          <a:spcPts val="0"/>
                        </a:spcBef>
                        <a:spcAft>
                          <a:spcPts val="0"/>
                        </a:spcAft>
                      </a:pPr>
                      <a:r>
                        <a:rPr lang="en-US" sz="2000" b="1" kern="1200" dirty="0">
                          <a:solidFill>
                            <a:schemeClr val="bg1"/>
                          </a:solidFill>
                          <a:effectLst/>
                          <a:latin typeface="+mn-lt"/>
                          <a:cs typeface="Arial" panose="020B0604020202020204" pitchFamily="34" charset="0"/>
                        </a:rPr>
                        <a:t>(n = 30)</a:t>
                      </a:r>
                    </a:p>
                  </a:txBody>
                  <a:tcPr marL="118872" marR="118872" anchor="b">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2000" b="1" kern="1200" dirty="0">
                          <a:solidFill>
                            <a:schemeClr val="bg1"/>
                          </a:solidFill>
                          <a:effectLst/>
                          <a:latin typeface="+mn-lt"/>
                          <a:cs typeface="Arial" panose="020B0604020202020204" pitchFamily="34" charset="0"/>
                        </a:rPr>
                        <a:t>Nilotinib + Asciminib </a:t>
                      </a:r>
                      <a:br>
                        <a:rPr lang="en-US" sz="2000" b="1" kern="1200" dirty="0">
                          <a:solidFill>
                            <a:schemeClr val="bg1"/>
                          </a:solidFill>
                          <a:effectLst/>
                          <a:latin typeface="+mn-lt"/>
                          <a:cs typeface="Arial" panose="020B0604020202020204" pitchFamily="34" charset="0"/>
                        </a:rPr>
                      </a:br>
                      <a:r>
                        <a:rPr lang="en-US" sz="2000" b="1" kern="1200" dirty="0">
                          <a:solidFill>
                            <a:schemeClr val="bg1"/>
                          </a:solidFill>
                          <a:effectLst/>
                          <a:latin typeface="+mn-lt"/>
                          <a:cs typeface="Arial" panose="020B0604020202020204" pitchFamily="34" charset="0"/>
                        </a:rPr>
                        <a:t>40 mg QD, n</a:t>
                      </a:r>
                    </a:p>
                    <a:p>
                      <a:pPr marL="0" marR="0" algn="ctr">
                        <a:lnSpc>
                          <a:spcPct val="100000"/>
                        </a:lnSpc>
                        <a:spcBef>
                          <a:spcPts val="0"/>
                        </a:spcBef>
                        <a:spcAft>
                          <a:spcPts val="0"/>
                        </a:spcAft>
                      </a:pPr>
                      <a:r>
                        <a:rPr lang="en-US" sz="2000" b="1" kern="1200" dirty="0">
                          <a:solidFill>
                            <a:schemeClr val="bg1"/>
                          </a:solidFill>
                          <a:effectLst/>
                          <a:latin typeface="+mn-lt"/>
                          <a:cs typeface="Arial" panose="020B0604020202020204" pitchFamily="34" charset="0"/>
                        </a:rPr>
                        <a:t>(n = 32)</a:t>
                      </a:r>
                    </a:p>
                  </a:txBody>
                  <a:tcPr marL="118872" marR="118872" anchor="b">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2000" b="1" kern="1200" dirty="0">
                          <a:solidFill>
                            <a:schemeClr val="bg1"/>
                          </a:solidFill>
                          <a:effectLst/>
                          <a:latin typeface="+mn-lt"/>
                          <a:cs typeface="Arial" panose="020B0604020202020204" pitchFamily="34" charset="0"/>
                        </a:rPr>
                        <a:t>Dasatinib + Asciminib, n</a:t>
                      </a:r>
                    </a:p>
                    <a:p>
                      <a:pPr marL="0" marR="0" algn="ctr">
                        <a:lnSpc>
                          <a:spcPct val="100000"/>
                        </a:lnSpc>
                        <a:spcBef>
                          <a:spcPts val="0"/>
                        </a:spcBef>
                        <a:spcAft>
                          <a:spcPts val="0"/>
                        </a:spcAft>
                      </a:pPr>
                      <a:r>
                        <a:rPr lang="en-US" sz="2000" b="1" kern="1200" dirty="0">
                          <a:solidFill>
                            <a:schemeClr val="bg1"/>
                          </a:solidFill>
                          <a:effectLst/>
                          <a:latin typeface="+mn-lt"/>
                          <a:cs typeface="Arial" panose="020B0604020202020204" pitchFamily="34" charset="0"/>
                        </a:rPr>
                        <a:t>(n = 32)</a:t>
                      </a:r>
                    </a:p>
                  </a:txBody>
                  <a:tcPr marL="118872" marR="118872" anchor="ctr">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2000" b="1" kern="1200" dirty="0">
                          <a:solidFill>
                            <a:schemeClr val="bg1"/>
                          </a:solidFill>
                          <a:effectLst/>
                          <a:latin typeface="+mn-lt"/>
                          <a:cs typeface="Arial" panose="020B0604020202020204" pitchFamily="34" charset="0"/>
                        </a:rPr>
                        <a:t>Imatinib + Asciminib, n</a:t>
                      </a:r>
                    </a:p>
                    <a:p>
                      <a:pPr marL="0" marR="0" algn="ctr">
                        <a:lnSpc>
                          <a:spcPct val="100000"/>
                        </a:lnSpc>
                        <a:spcBef>
                          <a:spcPts val="0"/>
                        </a:spcBef>
                        <a:spcAft>
                          <a:spcPts val="0"/>
                        </a:spcAft>
                      </a:pPr>
                      <a:r>
                        <a:rPr lang="en-US" sz="2000" b="1" kern="1200" dirty="0">
                          <a:solidFill>
                            <a:schemeClr val="bg1"/>
                          </a:solidFill>
                          <a:effectLst/>
                          <a:latin typeface="+mn-lt"/>
                          <a:cs typeface="Arial" panose="020B0604020202020204" pitchFamily="34" charset="0"/>
                        </a:rPr>
                        <a:t>(n = 31)</a:t>
                      </a:r>
                    </a:p>
                  </a:txBody>
                  <a:tcPr marL="118872" marR="118872" anchor="ctr">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2000" b="1" kern="1200" dirty="0">
                          <a:solidFill>
                            <a:schemeClr val="bg1"/>
                          </a:solidFill>
                          <a:effectLst/>
                          <a:latin typeface="+mn-lt"/>
                          <a:cs typeface="Arial" panose="020B0604020202020204" pitchFamily="34" charset="0"/>
                        </a:rPr>
                        <a:t>Total, n (%)</a:t>
                      </a:r>
                    </a:p>
                    <a:p>
                      <a:pPr marL="0" marR="0" algn="ctr">
                        <a:lnSpc>
                          <a:spcPct val="100000"/>
                        </a:lnSpc>
                        <a:spcBef>
                          <a:spcPts val="0"/>
                        </a:spcBef>
                        <a:spcAft>
                          <a:spcPts val="0"/>
                        </a:spcAft>
                      </a:pPr>
                      <a:r>
                        <a:rPr lang="en-US" sz="2000" b="1" kern="1200" dirty="0">
                          <a:solidFill>
                            <a:schemeClr val="bg1"/>
                          </a:solidFill>
                          <a:effectLst/>
                          <a:latin typeface="+mn-lt"/>
                          <a:cs typeface="Arial" panose="020B0604020202020204" pitchFamily="34" charset="0"/>
                        </a:rPr>
                        <a:t> (N = 125)</a:t>
                      </a:r>
                    </a:p>
                  </a:txBody>
                  <a:tcPr marL="118872" marR="118872" anchor="ctr">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152788">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2000" b="0" kern="1200" dirty="0">
                          <a:solidFill>
                            <a:schemeClr val="tx1"/>
                          </a:solidFill>
                          <a:effectLst/>
                          <a:latin typeface="+mn-lt"/>
                          <a:cs typeface="Arial" panose="020B0604020202020204" pitchFamily="34" charset="0"/>
                        </a:rPr>
                        <a:t>1</a:t>
                      </a:r>
                      <a:endParaRPr lang="en-US" sz="2000" b="0" kern="1200" dirty="0">
                        <a:solidFill>
                          <a:schemeClr val="tx1"/>
                        </a:solidFill>
                        <a:effectLst/>
                        <a:latin typeface="+mn-lt"/>
                        <a:ea typeface="+mn-ea"/>
                        <a:cs typeface="Arial" panose="020B0604020202020204" pitchFamily="34" charset="0"/>
                      </a:endParaRP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2000" b="0" kern="100" dirty="0">
                          <a:solidFill>
                            <a:schemeClr val="tx1"/>
                          </a:solidFill>
                          <a:effectLst/>
                          <a:latin typeface="+mn-lt"/>
                          <a:ea typeface="MS Mincho" panose="02020609040205080304" pitchFamily="49" charset="-128"/>
                          <a:cs typeface="Times New Roman" panose="02020603050405020304" pitchFamily="18" charset="0"/>
                        </a:rPr>
                        <a:t>13</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2000" b="0" kern="100" dirty="0">
                          <a:solidFill>
                            <a:schemeClr val="tx1"/>
                          </a:solidFill>
                          <a:effectLst/>
                          <a:latin typeface="+mn-lt"/>
                          <a:ea typeface="MS Mincho" panose="02020609040205080304" pitchFamily="49" charset="-128"/>
                          <a:cs typeface="Times New Roman" panose="02020603050405020304" pitchFamily="18" charset="0"/>
                        </a:rPr>
                        <a:t>15</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2000" b="0" kern="100" dirty="0">
                          <a:solidFill>
                            <a:schemeClr val="tx1"/>
                          </a:solidFill>
                          <a:effectLst/>
                          <a:latin typeface="+mn-lt"/>
                          <a:ea typeface="MS Mincho" panose="02020609040205080304" pitchFamily="49" charset="-128"/>
                          <a:cs typeface="Times New Roman" panose="02020603050405020304" pitchFamily="18" charset="0"/>
                        </a:rPr>
                        <a:t>10</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2000" b="0" kern="100" dirty="0">
                          <a:solidFill>
                            <a:schemeClr val="tx1"/>
                          </a:solidFill>
                          <a:effectLst/>
                          <a:latin typeface="+mn-lt"/>
                          <a:ea typeface="MS Mincho" panose="02020609040205080304" pitchFamily="49" charset="-128"/>
                          <a:cs typeface="Times New Roman" panose="02020603050405020304" pitchFamily="18" charset="0"/>
                        </a:rPr>
                        <a:t>9</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2000" b="0" kern="100" dirty="0">
                          <a:solidFill>
                            <a:schemeClr val="tx1"/>
                          </a:solidFill>
                          <a:effectLst/>
                          <a:latin typeface="+mn-lt"/>
                          <a:ea typeface="MS Mincho" panose="02020609040205080304" pitchFamily="49" charset="-128"/>
                          <a:cs typeface="Times New Roman" panose="02020603050405020304" pitchFamily="18" charset="0"/>
                        </a:rPr>
                        <a:t>47 (38)</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152788">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2000" b="0" kern="1200" dirty="0">
                          <a:solidFill>
                            <a:schemeClr val="tx1"/>
                          </a:solidFill>
                          <a:effectLst/>
                          <a:latin typeface="+mn-lt"/>
                          <a:cs typeface="Arial" panose="020B0604020202020204" pitchFamily="34" charset="0"/>
                        </a:rPr>
                        <a:t>2</a:t>
                      </a:r>
                      <a:endParaRPr lang="en-US" sz="2000" b="0" kern="100" dirty="0">
                        <a:solidFill>
                          <a:schemeClr val="tx1"/>
                        </a:solidFill>
                        <a:effectLst/>
                        <a:latin typeface="+mn-lt"/>
                        <a:ea typeface="Calibri" panose="020F0502020204030204" pitchFamily="34" charset="0"/>
                        <a:cs typeface="Arial" panose="020B0604020202020204" pitchFamily="34" charset="0"/>
                      </a:endParaRP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2000" b="0" kern="100" dirty="0">
                          <a:solidFill>
                            <a:schemeClr val="tx1"/>
                          </a:solidFill>
                          <a:effectLst/>
                          <a:latin typeface="+mn-lt"/>
                          <a:ea typeface="MS Mincho" panose="02020609040205080304" pitchFamily="49" charset="-128"/>
                          <a:cs typeface="Times New Roman" panose="02020603050405020304" pitchFamily="18" charset="0"/>
                        </a:rPr>
                        <a:t>8</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2000" b="0" kern="100" dirty="0">
                          <a:solidFill>
                            <a:schemeClr val="tx1"/>
                          </a:solidFill>
                          <a:effectLst/>
                          <a:latin typeface="+mn-lt"/>
                          <a:ea typeface="MS Mincho" panose="02020609040205080304" pitchFamily="49" charset="-128"/>
                          <a:cs typeface="Times New Roman" panose="02020603050405020304" pitchFamily="18" charset="0"/>
                        </a:rPr>
                        <a:t>10</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2000" b="0" kern="100" dirty="0">
                          <a:solidFill>
                            <a:schemeClr val="tx1"/>
                          </a:solidFill>
                          <a:effectLst/>
                          <a:latin typeface="+mn-lt"/>
                          <a:ea typeface="MS Mincho" panose="02020609040205080304" pitchFamily="49" charset="-128"/>
                          <a:cs typeface="Times New Roman" panose="02020603050405020304" pitchFamily="18" charset="0"/>
                        </a:rPr>
                        <a:t>6</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2000" b="0" kern="100" dirty="0">
                          <a:solidFill>
                            <a:schemeClr val="tx1"/>
                          </a:solidFill>
                          <a:effectLst/>
                          <a:latin typeface="+mn-lt"/>
                          <a:ea typeface="MS Mincho" panose="02020609040205080304" pitchFamily="49" charset="-128"/>
                          <a:cs typeface="Times New Roman" panose="02020603050405020304" pitchFamily="18" charset="0"/>
                        </a:rPr>
                        <a:t>6</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2000" b="0" kern="100" dirty="0">
                          <a:solidFill>
                            <a:schemeClr val="tx1"/>
                          </a:solidFill>
                          <a:effectLst/>
                          <a:latin typeface="+mn-lt"/>
                          <a:ea typeface="MS Mincho" panose="02020609040205080304" pitchFamily="49" charset="-128"/>
                          <a:cs typeface="Times New Roman" panose="02020603050405020304" pitchFamily="18" charset="0"/>
                        </a:rPr>
                        <a:t>30 (24)</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152788">
                <a:tc>
                  <a:txBody>
                    <a:bodyPr/>
                    <a:lstStyle/>
                    <a:p>
                      <a:pPr marL="0" marR="0">
                        <a:lnSpc>
                          <a:spcPct val="100000"/>
                        </a:lnSpc>
                        <a:spcBef>
                          <a:spcPts val="0"/>
                        </a:spcBef>
                        <a:spcAft>
                          <a:spcPts val="0"/>
                        </a:spcAft>
                      </a:pPr>
                      <a:r>
                        <a:rPr lang="en-US" sz="2000" b="0" kern="100" dirty="0">
                          <a:solidFill>
                            <a:schemeClr val="tx1"/>
                          </a:solidFill>
                          <a:effectLst/>
                          <a:latin typeface="+mn-lt"/>
                          <a:ea typeface="Calibri" panose="020F0502020204030204" pitchFamily="34" charset="0"/>
                          <a:cs typeface="Arial" panose="020B0604020202020204" pitchFamily="34" charset="0"/>
                        </a:rPr>
                        <a:t>3</a:t>
                      </a:r>
                      <a:endParaRPr kumimoji="0" lang="en-US" sz="2000" b="0" i="0" u="none" strike="noStrike" cap="none" normalizeH="0" baseline="0" dirty="0">
                        <a:ln>
                          <a:noFill/>
                        </a:ln>
                        <a:solidFill>
                          <a:schemeClr val="bg2">
                            <a:lumMod val="10000"/>
                          </a:schemeClr>
                        </a:solidFill>
                        <a:effectLst/>
                        <a:latin typeface="+mn-lt"/>
                        <a:cs typeface="Poppins" pitchFamily="2" charset="77"/>
                      </a:endParaRP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2000" b="0" kern="100" dirty="0">
                          <a:solidFill>
                            <a:schemeClr val="tx1"/>
                          </a:solidFill>
                          <a:effectLst/>
                          <a:latin typeface="+mn-lt"/>
                          <a:ea typeface="Roboto"/>
                          <a:cs typeface="Times New Roman"/>
                        </a:rPr>
                        <a:t>7</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2000" b="0" kern="100" dirty="0">
                          <a:solidFill>
                            <a:schemeClr val="tx1"/>
                          </a:solidFill>
                          <a:effectLst/>
                          <a:latin typeface="+mn-lt"/>
                          <a:ea typeface="Roboto"/>
                          <a:cs typeface="Times New Roman"/>
                        </a:rPr>
                        <a:t>1</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2000" b="0" kern="100" dirty="0">
                          <a:solidFill>
                            <a:schemeClr val="tx1"/>
                          </a:solidFill>
                          <a:effectLst/>
                          <a:latin typeface="+mn-lt"/>
                          <a:ea typeface="Roboto"/>
                          <a:cs typeface="Times New Roman"/>
                        </a:rPr>
                        <a:t>1</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2000" b="0" kern="100" dirty="0">
                          <a:solidFill>
                            <a:schemeClr val="tx1"/>
                          </a:solidFill>
                          <a:effectLst/>
                          <a:latin typeface="+mn-lt"/>
                          <a:ea typeface="Roboto"/>
                          <a:cs typeface="Times New Roman"/>
                        </a:rPr>
                        <a:t>3</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2000" b="0" kern="100" dirty="0">
                          <a:solidFill>
                            <a:schemeClr val="tx1"/>
                          </a:solidFill>
                          <a:effectLst/>
                          <a:latin typeface="+mn-lt"/>
                          <a:ea typeface="Roboto"/>
                          <a:cs typeface="Times New Roman"/>
                        </a:rPr>
                        <a:t>12 (10)</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28911583"/>
                  </a:ext>
                </a:extLst>
              </a:tr>
            </a:tbl>
          </a:graphicData>
        </a:graphic>
      </p:graphicFrame>
      <p:sp>
        <p:nvSpPr>
          <p:cNvPr id="6" name="Text Box 15">
            <a:extLst>
              <a:ext uri="{FF2B5EF4-FFF2-40B4-BE49-F238E27FC236}">
                <a16:creationId xmlns:a16="http://schemas.microsoft.com/office/drawing/2014/main" id="{FB646460-211A-C261-A381-CCB5580B64BB}"/>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rPr>
              <a:t>Ernst. ASH 2025. Abstr 903.</a:t>
            </a:r>
            <a:endParaRPr lang="en-US" altLang="en-US" sz="800" b="0" dirty="0">
              <a:solidFill>
                <a:srgbClr val="161616"/>
              </a:solidFill>
              <a:latin typeface="Poppins" pitchFamily="2" charset="77"/>
            </a:endParaRPr>
          </a:p>
        </p:txBody>
      </p:sp>
    </p:spTree>
    <p:extLst>
      <p:ext uri="{BB962C8B-B14F-4D97-AF65-F5344CB8AC3E}">
        <p14:creationId xmlns:p14="http://schemas.microsoft.com/office/powerpoint/2010/main" val="886329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58C59-8DF0-7D2E-1F41-6E6FD324BA7D}"/>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7456DF65-F57C-D8B0-83A1-B7EFCD228368}"/>
              </a:ext>
            </a:extLst>
          </p:cNvPr>
          <p:cNvSpPr>
            <a:spLocks noGrp="1" noChangeArrowheads="1"/>
          </p:cNvSpPr>
          <p:nvPr>
            <p:ph type="title"/>
          </p:nvPr>
        </p:nvSpPr>
        <p:spPr/>
        <p:txBody>
          <a:bodyPr/>
          <a:lstStyle/>
          <a:p>
            <a:r>
              <a:rPr lang="en-US" dirty="0"/>
              <a:t>FASCINATION: Safety</a:t>
            </a:r>
            <a:endParaRPr lang="en-US" altLang="en-US" dirty="0"/>
          </a:p>
        </p:txBody>
      </p:sp>
      <p:graphicFrame>
        <p:nvGraphicFramePr>
          <p:cNvPr id="8" name="Table 7">
            <a:extLst>
              <a:ext uri="{FF2B5EF4-FFF2-40B4-BE49-F238E27FC236}">
                <a16:creationId xmlns:a16="http://schemas.microsoft.com/office/drawing/2014/main" id="{FA7C4E68-89E8-E606-35FF-039B2AD59799}"/>
              </a:ext>
            </a:extLst>
          </p:cNvPr>
          <p:cNvGraphicFramePr>
            <a:graphicFrameLocks noGrp="1"/>
          </p:cNvGraphicFramePr>
          <p:nvPr>
            <p:extLst>
              <p:ext uri="{D42A27DB-BD31-4B8C-83A1-F6EECF244321}">
                <p14:modId xmlns:p14="http://schemas.microsoft.com/office/powerpoint/2010/main" val="3653813491"/>
              </p:ext>
            </p:extLst>
          </p:nvPr>
        </p:nvGraphicFramePr>
        <p:xfrm>
          <a:off x="220662" y="1334367"/>
          <a:ext cx="5760720" cy="4754880"/>
        </p:xfrm>
        <a:graphic>
          <a:graphicData uri="http://schemas.openxmlformats.org/drawingml/2006/table">
            <a:tbl>
              <a:tblPr firstRow="1" bandRow="1"/>
              <a:tblGrid>
                <a:gridCol w="4298747">
                  <a:extLst>
                    <a:ext uri="{9D8B030D-6E8A-4147-A177-3AD203B41FA5}">
                      <a16:colId xmlns:a16="http://schemas.microsoft.com/office/drawing/2014/main" val="2072085524"/>
                    </a:ext>
                  </a:extLst>
                </a:gridCol>
                <a:gridCol w="1461973">
                  <a:extLst>
                    <a:ext uri="{9D8B030D-6E8A-4147-A177-3AD203B41FA5}">
                      <a16:colId xmlns:a16="http://schemas.microsoft.com/office/drawing/2014/main" val="2595492591"/>
                    </a:ext>
                  </a:extLst>
                </a:gridCol>
              </a:tblGrid>
              <a:tr h="423657">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r>
                        <a:rPr lang="en-US" sz="1600" dirty="0">
                          <a:latin typeface="+mn-lt"/>
                        </a:rPr>
                        <a:t>Grade 3/4 AEs, %</a:t>
                      </a:r>
                      <a:endParaRPr sz="1600" dirty="0">
                        <a:latin typeface="+mn-lt"/>
                      </a:endParaRP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600" b="1" kern="1200" dirty="0">
                          <a:solidFill>
                            <a:schemeClr val="bg1"/>
                          </a:solidFill>
                          <a:effectLst/>
                          <a:latin typeface="+mn-lt"/>
                          <a:cs typeface="Arial" panose="020B0604020202020204" pitchFamily="34" charset="0"/>
                        </a:rPr>
                        <a:t>All Patients</a:t>
                      </a:r>
                    </a:p>
                    <a:p>
                      <a:pPr marL="0" marR="0" algn="ctr">
                        <a:lnSpc>
                          <a:spcPct val="100000"/>
                        </a:lnSpc>
                        <a:spcBef>
                          <a:spcPts val="0"/>
                        </a:spcBef>
                        <a:spcAft>
                          <a:spcPts val="0"/>
                        </a:spcAft>
                      </a:pPr>
                      <a:r>
                        <a:rPr lang="en-US" sz="1600" b="1" kern="1200" dirty="0">
                          <a:solidFill>
                            <a:schemeClr val="bg1"/>
                          </a:solidFill>
                          <a:effectLst/>
                          <a:latin typeface="+mn-lt"/>
                          <a:cs typeface="Arial" panose="020B0604020202020204" pitchFamily="34" charset="0"/>
                        </a:rPr>
                        <a:t>(N = 125)</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24921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600" b="0" kern="1200" dirty="0">
                          <a:solidFill>
                            <a:schemeClr val="tx1"/>
                          </a:solidFill>
                          <a:effectLst/>
                          <a:latin typeface="+mn-lt"/>
                          <a:cs typeface="Arial" panose="020B0604020202020204" pitchFamily="34" charset="0"/>
                        </a:rPr>
                        <a:t>Investigations (eg, lipase increase)</a:t>
                      </a:r>
                      <a:endParaRPr lang="en-US" sz="1600" b="0" kern="1200" dirty="0">
                        <a:solidFill>
                          <a:schemeClr val="tx1"/>
                        </a:solidFill>
                        <a:effectLst/>
                        <a:latin typeface="+mn-lt"/>
                        <a:ea typeface="+mn-ea"/>
                        <a:cs typeface="Arial" panose="020B0604020202020204" pitchFamily="34" charset="0"/>
                      </a:endParaRP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30.5</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24921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600" b="0" kern="1200" dirty="0">
                          <a:solidFill>
                            <a:schemeClr val="tx1"/>
                          </a:solidFill>
                          <a:effectLst/>
                          <a:latin typeface="+mn-lt"/>
                          <a:ea typeface="Calibri" panose="020F0502020204030204" pitchFamily="34" charset="0"/>
                          <a:cs typeface="Arial" panose="020B0604020202020204" pitchFamily="34" charset="0"/>
                        </a:rPr>
                        <a:t>Metabolism and nutrition disorders</a:t>
                      </a:r>
                      <a:endParaRPr lang="en-US" sz="1600" b="0" kern="100" dirty="0">
                        <a:solidFill>
                          <a:schemeClr val="tx1"/>
                        </a:solidFill>
                        <a:effectLst/>
                        <a:latin typeface="+mn-lt"/>
                        <a:ea typeface="Calibri" panose="020F0502020204030204" pitchFamily="34" charset="0"/>
                        <a:cs typeface="Arial" panose="020B0604020202020204" pitchFamily="34" charset="0"/>
                      </a:endParaRP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19.8</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249210">
                <a:tc>
                  <a:txBody>
                    <a:bodyPr/>
                    <a:lstStyle/>
                    <a:p>
                      <a:pPr marL="0" marR="0">
                        <a:lnSpc>
                          <a:spcPct val="100000"/>
                        </a:lnSpc>
                        <a:spcBef>
                          <a:spcPts val="0"/>
                        </a:spcBef>
                        <a:spcAft>
                          <a:spcPts val="0"/>
                        </a:spcAft>
                      </a:pPr>
                      <a:r>
                        <a:rPr lang="en-US" sz="1600" b="0" kern="100" dirty="0">
                          <a:solidFill>
                            <a:schemeClr val="tx1"/>
                          </a:solidFill>
                          <a:effectLst/>
                          <a:latin typeface="+mn-lt"/>
                          <a:ea typeface="Calibri" panose="020F0502020204030204" pitchFamily="34" charset="0"/>
                          <a:cs typeface="Arial" panose="020B0604020202020204" pitchFamily="34" charset="0"/>
                        </a:rPr>
                        <a:t>Blood and lymphatic system disorders</a:t>
                      </a:r>
                      <a:endParaRPr kumimoji="0" lang="en-US" sz="1600" b="0" i="0" u="none" strike="noStrike" cap="none" normalizeH="0" baseline="0" dirty="0">
                        <a:ln>
                          <a:noFill/>
                        </a:ln>
                        <a:solidFill>
                          <a:schemeClr val="bg2">
                            <a:lumMod val="10000"/>
                          </a:schemeClr>
                        </a:solidFill>
                        <a:effectLst/>
                        <a:latin typeface="+mn-lt"/>
                        <a:cs typeface="Poppins" pitchFamily="2" charset="77"/>
                      </a:endParaRP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9.6</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28911583"/>
                  </a:ext>
                </a:extLst>
              </a:tr>
              <a:tr h="249210">
                <a:tc>
                  <a:txBody>
                    <a:bodyPr/>
                    <a:lstStyle/>
                    <a:p>
                      <a:pPr marL="0" marR="0">
                        <a:lnSpc>
                          <a:spcPct val="100000"/>
                        </a:lnSpc>
                        <a:spcBef>
                          <a:spcPts val="0"/>
                        </a:spcBef>
                        <a:spcAft>
                          <a:spcPts val="0"/>
                        </a:spcAft>
                      </a:pPr>
                      <a:r>
                        <a:rPr kumimoji="0" lang="en-US" sz="1600" b="0" i="0" u="none" strike="noStrike" cap="none" normalizeH="0" baseline="0" dirty="0">
                          <a:ln>
                            <a:noFill/>
                          </a:ln>
                          <a:solidFill>
                            <a:schemeClr val="bg2">
                              <a:lumMod val="10000"/>
                            </a:schemeClr>
                          </a:solidFill>
                          <a:effectLst/>
                          <a:latin typeface="+mn-lt"/>
                          <a:cs typeface="Poppins" pitchFamily="2" charset="77"/>
                        </a:rPr>
                        <a:t>Infections and infestations</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5.4</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50029999"/>
                  </a:ext>
                </a:extLst>
              </a:tr>
              <a:tr h="249210">
                <a:tc>
                  <a:txBody>
                    <a:bodyPr/>
                    <a:lstStyle/>
                    <a:p>
                      <a:pPr marL="0" marR="0">
                        <a:lnSpc>
                          <a:spcPct val="100000"/>
                        </a:lnSpc>
                        <a:spcBef>
                          <a:spcPts val="0"/>
                        </a:spcBef>
                        <a:spcAft>
                          <a:spcPts val="0"/>
                        </a:spcAft>
                      </a:pPr>
                      <a:r>
                        <a:rPr kumimoji="0" lang="en-US" sz="1600" b="0" i="0" u="none" strike="noStrike" cap="none" normalizeH="0" baseline="0" dirty="0">
                          <a:ln>
                            <a:noFill/>
                          </a:ln>
                          <a:solidFill>
                            <a:schemeClr val="bg2">
                              <a:lumMod val="10000"/>
                            </a:schemeClr>
                          </a:solidFill>
                          <a:effectLst/>
                          <a:latin typeface="+mn-lt"/>
                          <a:cs typeface="Poppins" pitchFamily="2" charset="77"/>
                        </a:rPr>
                        <a:t>Cardiac disorders</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4.8</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588543520"/>
                  </a:ext>
                </a:extLst>
              </a:tr>
              <a:tr h="249210">
                <a:tc>
                  <a:txBody>
                    <a:bodyPr/>
                    <a:lstStyle/>
                    <a:p>
                      <a:pPr marL="0" marR="0">
                        <a:lnSpc>
                          <a:spcPct val="100000"/>
                        </a:lnSpc>
                        <a:spcBef>
                          <a:spcPts val="0"/>
                        </a:spcBef>
                        <a:spcAft>
                          <a:spcPts val="0"/>
                        </a:spcAft>
                      </a:pPr>
                      <a:r>
                        <a:rPr kumimoji="0" lang="en-US" sz="1600" b="0" i="0" u="none" strike="noStrike" cap="none" normalizeH="0" baseline="0" dirty="0">
                          <a:ln>
                            <a:noFill/>
                          </a:ln>
                          <a:solidFill>
                            <a:schemeClr val="bg2">
                              <a:lumMod val="10000"/>
                            </a:schemeClr>
                          </a:solidFill>
                          <a:effectLst/>
                          <a:latin typeface="+mn-lt"/>
                          <a:cs typeface="Poppins" pitchFamily="2" charset="77"/>
                        </a:rPr>
                        <a:t>Skin/subcutaneous tissue disorders</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4.2</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89063429"/>
                  </a:ext>
                </a:extLst>
              </a:tr>
              <a:tr h="249210">
                <a:tc>
                  <a:txBody>
                    <a:bodyPr/>
                    <a:lstStyle/>
                    <a:p>
                      <a:pPr marL="0" marR="0">
                        <a:lnSpc>
                          <a:spcPct val="100000"/>
                        </a:lnSpc>
                        <a:spcBef>
                          <a:spcPts val="0"/>
                        </a:spcBef>
                        <a:spcAft>
                          <a:spcPts val="0"/>
                        </a:spcAft>
                      </a:pPr>
                      <a:r>
                        <a:rPr kumimoji="0" lang="en-US" sz="1600" b="0" i="0" u="none" strike="noStrike" cap="none" normalizeH="0" baseline="0" dirty="0">
                          <a:ln>
                            <a:noFill/>
                          </a:ln>
                          <a:solidFill>
                            <a:schemeClr val="bg2">
                              <a:lumMod val="10000"/>
                            </a:schemeClr>
                          </a:solidFill>
                          <a:effectLst/>
                          <a:latin typeface="+mn-lt"/>
                          <a:cs typeface="Poppins" pitchFamily="2" charset="77"/>
                        </a:rPr>
                        <a:t>Vascular disorders</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4.2</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870760115"/>
                  </a:ext>
                </a:extLst>
              </a:tr>
              <a:tr h="249210">
                <a:tc>
                  <a:txBody>
                    <a:bodyPr/>
                    <a:lstStyle/>
                    <a:p>
                      <a:pPr marL="0" marR="0">
                        <a:lnSpc>
                          <a:spcPct val="100000"/>
                        </a:lnSpc>
                        <a:spcBef>
                          <a:spcPts val="0"/>
                        </a:spcBef>
                        <a:spcAft>
                          <a:spcPts val="0"/>
                        </a:spcAft>
                      </a:pPr>
                      <a:r>
                        <a:rPr kumimoji="0" lang="en-US" sz="1600" b="0" i="0" u="none" strike="noStrike" cap="none" normalizeH="0" baseline="0" dirty="0">
                          <a:ln>
                            <a:noFill/>
                          </a:ln>
                          <a:solidFill>
                            <a:schemeClr val="bg2">
                              <a:lumMod val="10000"/>
                            </a:schemeClr>
                          </a:solidFill>
                          <a:effectLst/>
                          <a:latin typeface="+mn-lt"/>
                          <a:cs typeface="Poppins" pitchFamily="2" charset="77"/>
                        </a:rPr>
                        <a:t>Gastrointestinal disorders</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3.6</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18965674"/>
                  </a:ext>
                </a:extLst>
              </a:tr>
              <a:tr h="423657">
                <a:tc>
                  <a:txBody>
                    <a:bodyPr/>
                    <a:lstStyle/>
                    <a:p>
                      <a:pPr marL="0" marR="0">
                        <a:lnSpc>
                          <a:spcPct val="100000"/>
                        </a:lnSpc>
                        <a:spcBef>
                          <a:spcPts val="0"/>
                        </a:spcBef>
                        <a:spcAft>
                          <a:spcPts val="0"/>
                        </a:spcAft>
                      </a:pPr>
                      <a:r>
                        <a:rPr kumimoji="0" lang="en-US" sz="1600" b="0" i="0" u="none" strike="noStrike" cap="none" normalizeH="0" baseline="0" dirty="0">
                          <a:ln>
                            <a:noFill/>
                          </a:ln>
                          <a:solidFill>
                            <a:schemeClr val="bg2">
                              <a:lumMod val="10000"/>
                            </a:schemeClr>
                          </a:solidFill>
                          <a:effectLst/>
                          <a:latin typeface="+mn-lt"/>
                          <a:cs typeface="Poppins" pitchFamily="2" charset="77"/>
                        </a:rPr>
                        <a:t>Musculoskeletal and connective tissue disorders</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3.0</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000564886"/>
                  </a:ext>
                </a:extLst>
              </a:tr>
              <a:tr h="423657">
                <a:tc>
                  <a:txBody>
                    <a:bodyPr/>
                    <a:lstStyle/>
                    <a:p>
                      <a:pPr marL="0" marR="0">
                        <a:lnSpc>
                          <a:spcPct val="100000"/>
                        </a:lnSpc>
                        <a:spcBef>
                          <a:spcPts val="0"/>
                        </a:spcBef>
                        <a:spcAft>
                          <a:spcPts val="0"/>
                        </a:spcAft>
                      </a:pPr>
                      <a:r>
                        <a:rPr kumimoji="0" lang="en-US" sz="1600" b="0" i="0" u="none" strike="noStrike" cap="none" normalizeH="0" baseline="0" dirty="0">
                          <a:ln>
                            <a:noFill/>
                          </a:ln>
                          <a:solidFill>
                            <a:schemeClr val="bg2">
                              <a:lumMod val="10000"/>
                            </a:schemeClr>
                          </a:solidFill>
                          <a:effectLst/>
                          <a:latin typeface="+mn-lt"/>
                          <a:cs typeface="Poppins" pitchFamily="2" charset="77"/>
                        </a:rPr>
                        <a:t>General disorders and administration site conditions</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2.4</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65947062"/>
                  </a:ext>
                </a:extLst>
              </a:tr>
              <a:tr h="249210">
                <a:tc>
                  <a:txBody>
                    <a:bodyPr/>
                    <a:lstStyle/>
                    <a:p>
                      <a:pPr marL="0" marR="0">
                        <a:lnSpc>
                          <a:spcPct val="100000"/>
                        </a:lnSpc>
                        <a:spcBef>
                          <a:spcPts val="0"/>
                        </a:spcBef>
                        <a:spcAft>
                          <a:spcPts val="0"/>
                        </a:spcAft>
                      </a:pPr>
                      <a:r>
                        <a:rPr kumimoji="0" lang="en-US" sz="1600" b="0" i="0" u="none" strike="noStrike" cap="none" normalizeH="0" baseline="0" dirty="0">
                          <a:ln>
                            <a:noFill/>
                          </a:ln>
                          <a:solidFill>
                            <a:schemeClr val="bg2">
                              <a:lumMod val="10000"/>
                            </a:schemeClr>
                          </a:solidFill>
                          <a:effectLst/>
                          <a:latin typeface="+mn-lt"/>
                          <a:cs typeface="Poppins" pitchFamily="2" charset="77"/>
                        </a:rPr>
                        <a:t>Nervous system disorders</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2.4</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98311229"/>
                  </a:ext>
                </a:extLst>
              </a:tr>
            </a:tbl>
          </a:graphicData>
        </a:graphic>
      </p:graphicFrame>
      <p:graphicFrame>
        <p:nvGraphicFramePr>
          <p:cNvPr id="2" name="Table 1">
            <a:extLst>
              <a:ext uri="{FF2B5EF4-FFF2-40B4-BE49-F238E27FC236}">
                <a16:creationId xmlns:a16="http://schemas.microsoft.com/office/drawing/2014/main" id="{6A1FD23C-988C-8BAE-C11B-77B30E4C889C}"/>
              </a:ext>
            </a:extLst>
          </p:cNvPr>
          <p:cNvGraphicFramePr>
            <a:graphicFrameLocks noGrp="1"/>
          </p:cNvGraphicFramePr>
          <p:nvPr>
            <p:extLst>
              <p:ext uri="{D42A27DB-BD31-4B8C-83A1-F6EECF244321}">
                <p14:modId xmlns:p14="http://schemas.microsoft.com/office/powerpoint/2010/main" val="4082956887"/>
              </p:ext>
            </p:extLst>
          </p:nvPr>
        </p:nvGraphicFramePr>
        <p:xfrm>
          <a:off x="6200202" y="1334367"/>
          <a:ext cx="5760720" cy="4689572"/>
        </p:xfrm>
        <a:graphic>
          <a:graphicData uri="http://schemas.openxmlformats.org/drawingml/2006/table">
            <a:tbl>
              <a:tblPr firstRow="1" bandRow="1"/>
              <a:tblGrid>
                <a:gridCol w="4297680">
                  <a:extLst>
                    <a:ext uri="{9D8B030D-6E8A-4147-A177-3AD203B41FA5}">
                      <a16:colId xmlns:a16="http://schemas.microsoft.com/office/drawing/2014/main" val="2072085524"/>
                    </a:ext>
                  </a:extLst>
                </a:gridCol>
                <a:gridCol w="1463040">
                  <a:extLst>
                    <a:ext uri="{9D8B030D-6E8A-4147-A177-3AD203B41FA5}">
                      <a16:colId xmlns:a16="http://schemas.microsoft.com/office/drawing/2014/main" val="2595492591"/>
                    </a:ext>
                  </a:extLst>
                </a:gridCol>
              </a:tblGrid>
              <a:tr h="428720">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r>
                        <a:rPr lang="en-US" sz="1600" dirty="0">
                          <a:latin typeface="+mn-lt"/>
                        </a:rPr>
                        <a:t>Grade 3/4 AEs, %</a:t>
                      </a:r>
                      <a:endParaRPr sz="1600" dirty="0">
                        <a:latin typeface="+mn-lt"/>
                      </a:endParaRP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600" b="1" kern="1200" dirty="0">
                          <a:solidFill>
                            <a:schemeClr val="bg1"/>
                          </a:solidFill>
                          <a:effectLst/>
                          <a:latin typeface="+mn-lt"/>
                          <a:cs typeface="Arial" panose="020B0604020202020204" pitchFamily="34" charset="0"/>
                        </a:rPr>
                        <a:t>All Patients</a:t>
                      </a:r>
                    </a:p>
                    <a:p>
                      <a:pPr marL="0" marR="0" algn="ctr">
                        <a:lnSpc>
                          <a:spcPct val="100000"/>
                        </a:lnSpc>
                        <a:spcBef>
                          <a:spcPts val="0"/>
                        </a:spcBef>
                        <a:spcAft>
                          <a:spcPts val="0"/>
                        </a:spcAft>
                      </a:pPr>
                      <a:r>
                        <a:rPr lang="en-US" sz="1600" b="1" kern="1200" dirty="0">
                          <a:solidFill>
                            <a:schemeClr val="bg1"/>
                          </a:solidFill>
                          <a:effectLst/>
                          <a:latin typeface="+mn-lt"/>
                          <a:cs typeface="Arial" panose="020B0604020202020204" pitchFamily="34" charset="0"/>
                        </a:rPr>
                        <a:t>(N = 125)</a:t>
                      </a:r>
                    </a:p>
                  </a:txBody>
                  <a:tcPr marL="118872" marR="11887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252188">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600" b="0" kern="1200" dirty="0">
                          <a:solidFill>
                            <a:schemeClr val="tx1"/>
                          </a:solidFill>
                          <a:effectLst/>
                          <a:latin typeface="+mn-lt"/>
                          <a:cs typeface="Arial" panose="020B0604020202020204" pitchFamily="34" charset="0"/>
                        </a:rPr>
                        <a:t>Ear and labyrinth disorders</a:t>
                      </a:r>
                      <a:endParaRPr lang="en-US" sz="1600" b="0" kern="1200" dirty="0">
                        <a:solidFill>
                          <a:schemeClr val="tx1"/>
                        </a:solidFill>
                        <a:effectLst/>
                        <a:latin typeface="+mn-lt"/>
                        <a:ea typeface="+mn-ea"/>
                        <a:cs typeface="Arial" panose="020B0604020202020204" pitchFamily="34" charset="0"/>
                      </a:endParaRP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1.8</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883058386"/>
                  </a:ext>
                </a:extLst>
              </a:tr>
              <a:tr h="252188">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600" b="0" kern="1200" dirty="0">
                          <a:solidFill>
                            <a:schemeClr val="tx1"/>
                          </a:solidFill>
                          <a:effectLst/>
                          <a:latin typeface="+mn-lt"/>
                          <a:ea typeface="Calibri" panose="020F0502020204030204" pitchFamily="34" charset="0"/>
                          <a:cs typeface="Arial" panose="020B0604020202020204" pitchFamily="34" charset="0"/>
                        </a:rPr>
                        <a:t>Hepatobiliary disorders</a:t>
                      </a:r>
                      <a:endParaRPr lang="en-US" sz="1600" b="0" kern="100" dirty="0">
                        <a:solidFill>
                          <a:schemeClr val="tx1"/>
                        </a:solidFill>
                        <a:effectLst/>
                        <a:latin typeface="+mn-lt"/>
                        <a:ea typeface="Calibri" panose="020F0502020204030204" pitchFamily="34" charset="0"/>
                        <a:cs typeface="Arial" panose="020B0604020202020204" pitchFamily="34" charset="0"/>
                      </a:endParaRP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en-US" sz="1600" b="0" kern="100" dirty="0">
                          <a:solidFill>
                            <a:schemeClr val="tx1"/>
                          </a:solidFill>
                          <a:effectLst/>
                          <a:latin typeface="+mn-lt"/>
                          <a:ea typeface="MS Mincho" panose="02020609040205080304" pitchFamily="49" charset="-128"/>
                          <a:cs typeface="Times New Roman" panose="02020603050405020304" pitchFamily="18" charset="0"/>
                        </a:rPr>
                        <a:t>1.8</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5497074"/>
                  </a:ext>
                </a:extLst>
              </a:tr>
              <a:tr h="252188">
                <a:tc>
                  <a:txBody>
                    <a:bodyPr/>
                    <a:lstStyle/>
                    <a:p>
                      <a:pPr marL="0" marR="0">
                        <a:lnSpc>
                          <a:spcPct val="100000"/>
                        </a:lnSpc>
                        <a:spcBef>
                          <a:spcPts val="0"/>
                        </a:spcBef>
                        <a:spcAft>
                          <a:spcPts val="0"/>
                        </a:spcAft>
                      </a:pPr>
                      <a:r>
                        <a:rPr lang="en-US" sz="1600" b="0" kern="100" dirty="0">
                          <a:solidFill>
                            <a:schemeClr val="tx1"/>
                          </a:solidFill>
                          <a:effectLst/>
                          <a:latin typeface="+mn-lt"/>
                          <a:ea typeface="Calibri" panose="020F0502020204030204" pitchFamily="34" charset="0"/>
                          <a:cs typeface="Arial" panose="020B0604020202020204" pitchFamily="34" charset="0"/>
                        </a:rPr>
                        <a:t>Eye disorders</a:t>
                      </a:r>
                      <a:endParaRPr kumimoji="0" lang="en-US" sz="1600" b="0" i="0" u="none" strike="noStrike" cap="none" normalizeH="0" baseline="0" dirty="0">
                        <a:ln>
                          <a:noFill/>
                        </a:ln>
                        <a:solidFill>
                          <a:schemeClr val="bg2">
                            <a:lumMod val="10000"/>
                          </a:schemeClr>
                        </a:solidFill>
                        <a:effectLst/>
                        <a:latin typeface="+mn-lt"/>
                        <a:cs typeface="Poppins" pitchFamily="2" charset="77"/>
                      </a:endParaRP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1.2</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690561451"/>
                  </a:ext>
                </a:extLst>
              </a:tr>
              <a:tr h="605252">
                <a:tc>
                  <a:txBody>
                    <a:bodyPr/>
                    <a:lstStyle/>
                    <a:p>
                      <a:pPr marL="0" marR="0">
                        <a:lnSpc>
                          <a:spcPct val="100000"/>
                        </a:lnSpc>
                        <a:spcBef>
                          <a:spcPts val="0"/>
                        </a:spcBef>
                        <a:spcAft>
                          <a:spcPts val="0"/>
                        </a:spcAft>
                      </a:pPr>
                      <a:r>
                        <a:rPr kumimoji="0" lang="en-US" sz="1600" b="0" i="0" u="none" strike="noStrike" cap="none" normalizeH="0" baseline="0" dirty="0">
                          <a:ln>
                            <a:noFill/>
                          </a:ln>
                          <a:solidFill>
                            <a:schemeClr val="bg2">
                              <a:lumMod val="10000"/>
                            </a:schemeClr>
                          </a:solidFill>
                          <a:effectLst/>
                          <a:latin typeface="+mn-lt"/>
                          <a:cs typeface="Poppins" pitchFamily="2" charset="77"/>
                        </a:rPr>
                        <a:t>Benign, malignant, and unspecified neoplasms (incl cysts and polyps)</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kern="100" dirty="0">
                          <a:solidFill>
                            <a:schemeClr val="tx1"/>
                          </a:solidFill>
                          <a:effectLst/>
                          <a:latin typeface="+mn-lt"/>
                          <a:ea typeface="Roboto"/>
                          <a:cs typeface="Times New Roman"/>
                        </a:rPr>
                        <a:t>1.2</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35016267"/>
                  </a:ext>
                </a:extLst>
              </a:tr>
              <a:tr h="428720">
                <a:tc>
                  <a:txBody>
                    <a:bodyPr/>
                    <a:lstStyle/>
                    <a:p>
                      <a:pPr marL="0" marR="0">
                        <a:lnSpc>
                          <a:spcPct val="100000"/>
                        </a:lnSpc>
                        <a:spcBef>
                          <a:spcPts val="0"/>
                        </a:spcBef>
                        <a:spcAft>
                          <a:spcPts val="0"/>
                        </a:spcAft>
                      </a:pPr>
                      <a:r>
                        <a:rPr kumimoji="0" lang="en-US" sz="1600" b="0" i="0" u="none" strike="noStrike" cap="none" normalizeH="0" baseline="0" dirty="0">
                          <a:ln>
                            <a:noFill/>
                          </a:ln>
                          <a:solidFill>
                            <a:schemeClr val="bg2">
                              <a:lumMod val="10000"/>
                            </a:schemeClr>
                          </a:solidFill>
                          <a:effectLst/>
                          <a:latin typeface="+mn-lt"/>
                          <a:cs typeface="Poppins" pitchFamily="2" charset="77"/>
                        </a:rPr>
                        <a:t>Respiratory, thoracic, and mediastinal disorders</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kern="100" dirty="0">
                          <a:solidFill>
                            <a:schemeClr val="tx1"/>
                          </a:solidFill>
                          <a:effectLst/>
                          <a:latin typeface="+mn-lt"/>
                          <a:ea typeface="Roboto"/>
                          <a:cs typeface="Times New Roman"/>
                        </a:rPr>
                        <a:t>1.2</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588543520"/>
                  </a:ext>
                </a:extLst>
              </a:tr>
              <a:tr h="252188">
                <a:tc>
                  <a:txBody>
                    <a:bodyPr/>
                    <a:lstStyle/>
                    <a:p>
                      <a:pPr marL="0" marR="0">
                        <a:lnSpc>
                          <a:spcPct val="100000"/>
                        </a:lnSpc>
                        <a:spcBef>
                          <a:spcPts val="0"/>
                        </a:spcBef>
                        <a:spcAft>
                          <a:spcPts val="0"/>
                        </a:spcAft>
                      </a:pPr>
                      <a:r>
                        <a:rPr kumimoji="0" lang="en-US" sz="1600" b="0" i="0" u="none" strike="noStrike" cap="none" normalizeH="0" baseline="0" dirty="0">
                          <a:ln>
                            <a:noFill/>
                          </a:ln>
                          <a:solidFill>
                            <a:schemeClr val="bg2">
                              <a:lumMod val="10000"/>
                            </a:schemeClr>
                          </a:solidFill>
                          <a:effectLst/>
                          <a:latin typeface="+mn-lt"/>
                          <a:cs typeface="Poppins" pitchFamily="2" charset="77"/>
                        </a:rPr>
                        <a:t>Endocrine disorders</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pPr>
                      <a:r>
                        <a:rPr lang="en-US" sz="1600" b="0" kern="100" dirty="0">
                          <a:solidFill>
                            <a:schemeClr val="tx1"/>
                          </a:solidFill>
                          <a:effectLst/>
                          <a:latin typeface="+mn-lt"/>
                          <a:ea typeface="Roboto"/>
                          <a:cs typeface="Times New Roman"/>
                        </a:rPr>
                        <a:t>0.6</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89063429"/>
                  </a:ext>
                </a:extLst>
              </a:tr>
              <a:tr h="252188">
                <a:tc>
                  <a:txBody>
                    <a:bodyPr/>
                    <a:lstStyle/>
                    <a:p>
                      <a:pPr marL="0" marR="0">
                        <a:lnSpc>
                          <a:spcPct val="100000"/>
                        </a:lnSpc>
                        <a:spcBef>
                          <a:spcPts val="0"/>
                        </a:spcBef>
                        <a:spcAft>
                          <a:spcPts val="0"/>
                        </a:spcAft>
                      </a:pPr>
                      <a:r>
                        <a:rPr kumimoji="0" lang="en-US" sz="1600" b="0" i="0" u="none" strike="noStrike" cap="none" normalizeH="0" baseline="0" dirty="0">
                          <a:ln>
                            <a:noFill/>
                          </a:ln>
                          <a:solidFill>
                            <a:schemeClr val="bg2">
                              <a:lumMod val="10000"/>
                            </a:schemeClr>
                          </a:solidFill>
                          <a:effectLst/>
                          <a:latin typeface="+mn-lt"/>
                          <a:cs typeface="Poppins" pitchFamily="2" charset="77"/>
                        </a:rPr>
                        <a:t>Psychiatric disorders</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kern="100" dirty="0">
                          <a:solidFill>
                            <a:schemeClr val="tx1"/>
                          </a:solidFill>
                          <a:effectLst/>
                          <a:latin typeface="+mn-lt"/>
                          <a:ea typeface="Roboto"/>
                          <a:cs typeface="Times New Roman"/>
                        </a:rPr>
                        <a:t>0.6</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870760115"/>
                  </a:ext>
                </a:extLst>
              </a:tr>
              <a:tr h="252188">
                <a:tc>
                  <a:txBody>
                    <a:bodyPr/>
                    <a:lstStyle/>
                    <a:p>
                      <a:pPr marL="0" marR="0">
                        <a:lnSpc>
                          <a:spcPct val="100000"/>
                        </a:lnSpc>
                        <a:spcBef>
                          <a:spcPts val="0"/>
                        </a:spcBef>
                        <a:spcAft>
                          <a:spcPts val="0"/>
                        </a:spcAft>
                      </a:pPr>
                      <a:r>
                        <a:rPr kumimoji="0" lang="en-US" sz="1600" b="0" i="0" u="none" strike="noStrike" cap="none" normalizeH="0" baseline="0" dirty="0">
                          <a:ln>
                            <a:noFill/>
                          </a:ln>
                          <a:solidFill>
                            <a:schemeClr val="bg2">
                              <a:lumMod val="10000"/>
                            </a:schemeClr>
                          </a:solidFill>
                          <a:effectLst/>
                          <a:latin typeface="+mn-lt"/>
                          <a:cs typeface="Poppins" pitchFamily="2" charset="77"/>
                        </a:rPr>
                        <a:t>Renal and urinary disorders</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kern="100" dirty="0">
                          <a:solidFill>
                            <a:schemeClr val="tx1"/>
                          </a:solidFill>
                          <a:effectLst/>
                          <a:latin typeface="+mn-lt"/>
                          <a:ea typeface="Roboto"/>
                          <a:cs typeface="Times New Roman"/>
                        </a:rPr>
                        <a:t>0.6</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18965674"/>
                  </a:ext>
                </a:extLst>
              </a:tr>
              <a:tr h="428720">
                <a:tc>
                  <a:txBody>
                    <a:bodyPr/>
                    <a:lstStyle/>
                    <a:p>
                      <a:pPr marL="0" marR="0">
                        <a:lnSpc>
                          <a:spcPct val="100000"/>
                        </a:lnSpc>
                        <a:spcBef>
                          <a:spcPts val="0"/>
                        </a:spcBef>
                        <a:spcAft>
                          <a:spcPts val="0"/>
                        </a:spcAft>
                      </a:pPr>
                      <a:r>
                        <a:rPr kumimoji="0" lang="en-US" sz="1600" b="0" i="0" u="none" strike="noStrike" cap="none" normalizeH="0" baseline="0" dirty="0">
                          <a:ln>
                            <a:noFill/>
                          </a:ln>
                          <a:solidFill>
                            <a:schemeClr val="bg2">
                              <a:lumMod val="10000"/>
                            </a:schemeClr>
                          </a:solidFill>
                          <a:effectLst/>
                          <a:latin typeface="+mn-lt"/>
                          <a:cs typeface="Poppins" pitchFamily="2" charset="77"/>
                        </a:rPr>
                        <a:t>Reproductive system and breast disorders</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kern="100" dirty="0">
                          <a:solidFill>
                            <a:schemeClr val="tx1"/>
                          </a:solidFill>
                          <a:effectLst/>
                          <a:latin typeface="+mn-lt"/>
                          <a:ea typeface="Roboto"/>
                          <a:cs typeface="Times New Roman"/>
                        </a:rPr>
                        <a:t>0.6</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000564886"/>
                  </a:ext>
                </a:extLst>
              </a:tr>
              <a:tr h="252188">
                <a:tc>
                  <a:txBody>
                    <a:bodyPr/>
                    <a:lstStyle/>
                    <a:p>
                      <a:pPr marL="0" marR="0">
                        <a:lnSpc>
                          <a:spcPct val="100000"/>
                        </a:lnSpc>
                        <a:spcBef>
                          <a:spcPts val="0"/>
                        </a:spcBef>
                        <a:spcAft>
                          <a:spcPts val="0"/>
                        </a:spcAft>
                      </a:pPr>
                      <a:r>
                        <a:rPr kumimoji="0" lang="en-US" sz="1600" b="0" i="0" u="none" strike="noStrike" cap="none" normalizeH="0" baseline="0" dirty="0">
                          <a:ln>
                            <a:noFill/>
                          </a:ln>
                          <a:solidFill>
                            <a:schemeClr val="bg2">
                              <a:lumMod val="10000"/>
                            </a:schemeClr>
                          </a:solidFill>
                          <a:effectLst/>
                          <a:latin typeface="+mn-lt"/>
                          <a:cs typeface="Poppins" pitchFamily="2" charset="77"/>
                        </a:rPr>
                        <a:t>Surgical and medical procedures</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kern="100" dirty="0">
                          <a:solidFill>
                            <a:schemeClr val="tx1"/>
                          </a:solidFill>
                          <a:effectLst/>
                          <a:latin typeface="+mn-lt"/>
                          <a:ea typeface="Roboto"/>
                          <a:cs typeface="Times New Roman"/>
                        </a:rPr>
                        <a:t>0.6</a:t>
                      </a:r>
                    </a:p>
                  </a:txBody>
                  <a:tcPr marL="118872" marR="118872"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65947062"/>
                  </a:ext>
                </a:extLst>
              </a:tr>
            </a:tbl>
          </a:graphicData>
        </a:graphic>
      </p:graphicFrame>
      <p:sp>
        <p:nvSpPr>
          <p:cNvPr id="6" name="Text Box 15">
            <a:extLst>
              <a:ext uri="{FF2B5EF4-FFF2-40B4-BE49-F238E27FC236}">
                <a16:creationId xmlns:a16="http://schemas.microsoft.com/office/drawing/2014/main" id="{B82C1933-A133-FFD2-495A-8EDB94ACC59F}"/>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rPr>
              <a:t>Ernst. ASH 2025. Abstr 903.</a:t>
            </a:r>
            <a:endParaRPr lang="en-US" altLang="en-US" sz="800" b="0" dirty="0">
              <a:solidFill>
                <a:srgbClr val="161616"/>
              </a:solidFill>
              <a:latin typeface="Poppins" pitchFamily="2" charset="77"/>
            </a:endParaRPr>
          </a:p>
        </p:txBody>
      </p:sp>
    </p:spTree>
    <p:extLst>
      <p:ext uri="{BB962C8B-B14F-4D97-AF65-F5344CB8AC3E}">
        <p14:creationId xmlns:p14="http://schemas.microsoft.com/office/powerpoint/2010/main" val="4277482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28632-43B7-E584-20F7-BC9825F6C0D1}"/>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FE02FCD4-A52F-A13C-5B4B-424269149CD8}"/>
              </a:ext>
            </a:extLst>
          </p:cNvPr>
          <p:cNvSpPr>
            <a:spLocks noGrp="1"/>
          </p:cNvSpPr>
          <p:nvPr>
            <p:ph idx="1"/>
          </p:nvPr>
        </p:nvSpPr>
        <p:spPr>
          <a:xfrm>
            <a:off x="231078" y="1335023"/>
            <a:ext cx="11740260" cy="4754880"/>
          </a:xfrm>
        </p:spPr>
        <p:txBody>
          <a:bodyPr/>
          <a:lstStyle/>
          <a:p>
            <a:pPr marL="342900" indent="-342900">
              <a:buFont typeface="Arial" panose="020B0604020202020204" pitchFamily="34" charset="0"/>
              <a:buChar char="•"/>
            </a:pPr>
            <a:r>
              <a:rPr lang="en-US" altLang="en-US" dirty="0"/>
              <a:t>n = 5 experienced loss of MMR</a:t>
            </a:r>
          </a:p>
          <a:p>
            <a:pPr lvl="2"/>
            <a:r>
              <a:rPr lang="en-US" altLang="en-US" sz="2200" dirty="0"/>
              <a:t>n = 1 had </a:t>
            </a:r>
            <a:r>
              <a:rPr lang="en-US" altLang="en-US" sz="2200" i="1" dirty="0"/>
              <a:t>BCR::ABL1 </a:t>
            </a:r>
            <a:r>
              <a:rPr lang="en-US" altLang="en-US" sz="2200" dirty="0"/>
              <a:t>E275G mutation</a:t>
            </a:r>
          </a:p>
          <a:p>
            <a:pPr marL="342900" indent="-342900">
              <a:buFont typeface="Arial" panose="020B0604020202020204" pitchFamily="34" charset="0"/>
              <a:buChar char="•"/>
            </a:pPr>
            <a:r>
              <a:rPr lang="en-US" altLang="en-US" dirty="0"/>
              <a:t>n = 2 experienced disease progression to blast phase </a:t>
            </a:r>
          </a:p>
          <a:p>
            <a:pPr lvl="2"/>
            <a:r>
              <a:rPr lang="en-US" altLang="en-US" sz="2200" dirty="0"/>
              <a:t>Underwent ASCT at 7 mo (n = 1) and 13 mo (n = 1)</a:t>
            </a:r>
          </a:p>
          <a:p>
            <a:pPr marL="342900" indent="-342900">
              <a:buFont typeface="Arial" panose="020B0604020202020204" pitchFamily="34" charset="0"/>
              <a:buChar char="•"/>
            </a:pPr>
            <a:r>
              <a:rPr lang="en-US" altLang="en-US" dirty="0"/>
              <a:t>n = 1 died from myocardial infarction at 24 mo</a:t>
            </a:r>
          </a:p>
        </p:txBody>
      </p:sp>
      <p:sp>
        <p:nvSpPr>
          <p:cNvPr id="10243" name="Rectangle 4">
            <a:extLst>
              <a:ext uri="{FF2B5EF4-FFF2-40B4-BE49-F238E27FC236}">
                <a16:creationId xmlns:a16="http://schemas.microsoft.com/office/drawing/2014/main" id="{16BDEA70-52AD-986E-18F8-499598F8FE38}"/>
              </a:ext>
            </a:extLst>
          </p:cNvPr>
          <p:cNvSpPr>
            <a:spLocks noGrp="1" noChangeArrowheads="1"/>
          </p:cNvSpPr>
          <p:nvPr>
            <p:ph type="title"/>
          </p:nvPr>
        </p:nvSpPr>
        <p:spPr>
          <a:xfrm>
            <a:off x="231078" y="535756"/>
            <a:ext cx="11740260" cy="492944"/>
          </a:xfrm>
        </p:spPr>
        <p:txBody>
          <a:bodyPr/>
          <a:lstStyle/>
          <a:p>
            <a:r>
              <a:rPr lang="en-US" dirty="0"/>
              <a:t>FASCINATION: Failures and Progressions</a:t>
            </a:r>
            <a:endParaRPr lang="en-US" altLang="en-US" dirty="0"/>
          </a:p>
        </p:txBody>
      </p:sp>
      <p:sp>
        <p:nvSpPr>
          <p:cNvPr id="5" name="Text Box 15">
            <a:extLst>
              <a:ext uri="{FF2B5EF4-FFF2-40B4-BE49-F238E27FC236}">
                <a16:creationId xmlns:a16="http://schemas.microsoft.com/office/drawing/2014/main" id="{E00B33C7-2955-3FAD-FA6B-41A0D1B7DF27}"/>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rPr>
              <a:t>Ernst. ASH 2025. Abstr 903.</a:t>
            </a:r>
            <a:endParaRPr lang="en-US" altLang="en-US" sz="800" b="0" dirty="0">
              <a:solidFill>
                <a:srgbClr val="161616"/>
              </a:solidFill>
              <a:latin typeface="Poppins" pitchFamily="2" charset="77"/>
            </a:endParaRPr>
          </a:p>
        </p:txBody>
      </p:sp>
    </p:spTree>
    <p:extLst>
      <p:ext uri="{BB962C8B-B14F-4D97-AF65-F5344CB8AC3E}">
        <p14:creationId xmlns:p14="http://schemas.microsoft.com/office/powerpoint/2010/main" val="1823137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82D27-337F-DFA4-A984-C006787A9426}"/>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DB475B4E-0A9A-B301-CDBD-15C0FF465F04}"/>
              </a:ext>
            </a:extLst>
          </p:cNvPr>
          <p:cNvSpPr>
            <a:spLocks noGrp="1"/>
          </p:cNvSpPr>
          <p:nvPr>
            <p:ph idx="1"/>
          </p:nvPr>
        </p:nvSpPr>
        <p:spPr/>
        <p:txBody>
          <a:bodyPr/>
          <a:lstStyle/>
          <a:p>
            <a:pPr marL="342900" indent="-342900">
              <a:buFont typeface="Arial" panose="020B0604020202020204" pitchFamily="34" charset="0"/>
              <a:buChar char="•"/>
            </a:pPr>
            <a:r>
              <a:rPr lang="en-US" altLang="en-US" dirty="0"/>
              <a:t>At 3-yr follow-up in the phase II FASCINATION study, DMR of asciminib with conventional BCR::ABL1 inhibitors for newly diagnosed CML was maintained, even in patients with </a:t>
            </a:r>
            <a:r>
              <a:rPr lang="en-US" altLang="en-US" i="1" dirty="0"/>
              <a:t>ASXL1 </a:t>
            </a:r>
            <a:r>
              <a:rPr lang="en-US" altLang="en-US" dirty="0"/>
              <a:t>mutations</a:t>
            </a:r>
          </a:p>
          <a:p>
            <a:pPr marL="342900" indent="-342900">
              <a:buFont typeface="Arial" panose="020B0604020202020204" pitchFamily="34" charset="0"/>
              <a:buChar char="•"/>
            </a:pPr>
            <a:r>
              <a:rPr lang="en-US" altLang="en-US" dirty="0"/>
              <a:t>No evidence of patients developing clinically relevant </a:t>
            </a:r>
            <a:r>
              <a:rPr lang="en-US" altLang="en-US" i="1" dirty="0"/>
              <a:t>BCR::ABL1</a:t>
            </a:r>
            <a:r>
              <a:rPr lang="en-US" altLang="en-US" dirty="0"/>
              <a:t> mutations</a:t>
            </a:r>
          </a:p>
          <a:p>
            <a:pPr marL="342900" indent="-342900">
              <a:buFont typeface="Arial" panose="020B0604020202020204" pitchFamily="34" charset="0"/>
              <a:buChar char="•"/>
            </a:pPr>
            <a:r>
              <a:rPr lang="en-US" altLang="en-US" dirty="0"/>
              <a:t>Tolerability improved over time with no unexpected AEs</a:t>
            </a:r>
          </a:p>
          <a:p>
            <a:pPr marL="342900" indent="-342900">
              <a:buFont typeface="Arial" panose="020B0604020202020204" pitchFamily="34" charset="0"/>
              <a:buChar char="•"/>
            </a:pPr>
            <a:r>
              <a:rPr lang="en-US" altLang="en-US" dirty="0"/>
              <a:t>Investigators conclude that 3-yr follow-up data support continued efficacy and improved tolerability of this regimen, though additional time is needed to evaluate TFR</a:t>
            </a:r>
          </a:p>
        </p:txBody>
      </p:sp>
      <p:sp>
        <p:nvSpPr>
          <p:cNvPr id="10243" name="Rectangle 4">
            <a:extLst>
              <a:ext uri="{FF2B5EF4-FFF2-40B4-BE49-F238E27FC236}">
                <a16:creationId xmlns:a16="http://schemas.microsoft.com/office/drawing/2014/main" id="{2026A439-8529-6B4C-B145-B93CE97EB569}"/>
              </a:ext>
            </a:extLst>
          </p:cNvPr>
          <p:cNvSpPr>
            <a:spLocks noGrp="1" noChangeArrowheads="1"/>
          </p:cNvSpPr>
          <p:nvPr>
            <p:ph type="title"/>
          </p:nvPr>
        </p:nvSpPr>
        <p:spPr>
          <a:xfrm>
            <a:off x="231078" y="534083"/>
            <a:ext cx="11740260" cy="496290"/>
          </a:xfrm>
        </p:spPr>
        <p:txBody>
          <a:bodyPr/>
          <a:lstStyle/>
          <a:p>
            <a:r>
              <a:rPr lang="en-US" dirty="0"/>
              <a:t>FASCINATION: Investigators’ Conclusions</a:t>
            </a:r>
            <a:endParaRPr lang="en-US" altLang="en-US" dirty="0"/>
          </a:p>
        </p:txBody>
      </p:sp>
      <p:sp>
        <p:nvSpPr>
          <p:cNvPr id="2" name="Text Box 15">
            <a:extLst>
              <a:ext uri="{FF2B5EF4-FFF2-40B4-BE49-F238E27FC236}">
                <a16:creationId xmlns:a16="http://schemas.microsoft.com/office/drawing/2014/main" id="{27B9FBF0-63B2-A3A0-887C-DB7FF2D79EE9}"/>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rPr>
              <a:t>Ernst. ASH 2025. Abstr 903.</a:t>
            </a:r>
            <a:endParaRPr lang="en-US" altLang="en-US" sz="800" b="0" dirty="0">
              <a:solidFill>
                <a:srgbClr val="161616"/>
              </a:solidFill>
              <a:latin typeface="Poppins" pitchFamily="2" charset="77"/>
            </a:endParaRPr>
          </a:p>
        </p:txBody>
      </p:sp>
    </p:spTree>
    <p:extLst>
      <p:ext uri="{BB962C8B-B14F-4D97-AF65-F5344CB8AC3E}">
        <p14:creationId xmlns:p14="http://schemas.microsoft.com/office/powerpoint/2010/main" val="2733978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262386"/>
            <a:ext cx="11740260" cy="759182"/>
          </a:xfrm>
        </p:spPr>
        <p:txBody>
          <a:bodyPr/>
          <a:lstStyle/>
          <a:p>
            <a:pPr algn="l"/>
            <a:r>
              <a:rPr lang="en-US" sz="1800" dirty="0"/>
              <a:t>Capsule Summaries of all the key data</a:t>
            </a:r>
          </a:p>
          <a:p>
            <a:pPr algn="l"/>
            <a:r>
              <a:rPr lang="en-US" sz="1800" dirty="0"/>
              <a:t>Additional CME/CE-certified slidesets with expert faculty commentary on all the key studies in:</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466155"/>
            <a:ext cx="11740260" cy="492944"/>
          </a:xfrm>
        </p:spPr>
        <p:txBody>
          <a:bodyPr/>
          <a:lstStyle/>
          <a:p>
            <a:r>
              <a:rPr lang="en-US" altLang="en-US" dirty="0"/>
              <a:t>Go Online for More Coverage of ASH 2025!</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592477"/>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
        <p:nvSpPr>
          <p:cNvPr id="2" name="Rectangle 2">
            <a:extLst>
              <a:ext uri="{FF2B5EF4-FFF2-40B4-BE49-F238E27FC236}">
                <a16:creationId xmlns:a16="http://schemas.microsoft.com/office/drawing/2014/main" id="{61E4FA1D-BB97-6CFF-0282-9E17F043BAB6}"/>
              </a:ext>
            </a:extLst>
          </p:cNvPr>
          <p:cNvSpPr txBox="1">
            <a:spLocks noChangeArrowheads="1"/>
          </p:cNvSpPr>
          <p:nvPr/>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pPr>
            <a:r>
              <a:rPr lang="en-US" sz="1800" dirty="0">
                <a:solidFill>
                  <a:srgbClr val="161616"/>
                </a:solidFill>
              </a:rPr>
              <a:t>Leukemias</a:t>
            </a:r>
          </a:p>
          <a:p>
            <a:pPr marL="285750" indent="-285750" algn="l">
              <a:buFont typeface="Arial" panose="020B0604020202020204" pitchFamily="34" charset="0"/>
              <a:buChar char="•"/>
            </a:pPr>
            <a:r>
              <a:rPr lang="en-US" sz="1800" dirty="0">
                <a:solidFill>
                  <a:srgbClr val="161616"/>
                </a:solidFill>
              </a:rPr>
              <a:t>Lymphomas</a:t>
            </a:r>
          </a:p>
          <a:p>
            <a:pPr marL="285750" lvl="0" indent="-285750" algn="l">
              <a:buFont typeface="Arial" panose="020B0604020202020204" pitchFamily="34" charset="0"/>
              <a:buChar cha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MDS/MPN</a:t>
            </a:r>
          </a:p>
        </p:txBody>
      </p:sp>
      <p:sp>
        <p:nvSpPr>
          <p:cNvPr id="3" name="Rectangle 2">
            <a:extLst>
              <a:ext uri="{FF2B5EF4-FFF2-40B4-BE49-F238E27FC236}">
                <a16:creationId xmlns:a16="http://schemas.microsoft.com/office/drawing/2014/main" id="{75DE32AA-948B-24E0-7B24-D0D9F64AAFA1}"/>
              </a:ext>
            </a:extLst>
          </p:cNvPr>
          <p:cNvSpPr txBox="1">
            <a:spLocks noChangeArrowheads="1"/>
          </p:cNvSpPr>
          <p:nvPr/>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defRPr/>
            </a:pPr>
            <a:r>
              <a:rPr lang="en-US" sz="1800" dirty="0">
                <a:solidFill>
                  <a:srgbClr val="161616"/>
                </a:solidFill>
              </a:rPr>
              <a:t>Multiple myeloma</a:t>
            </a:r>
          </a:p>
          <a:p>
            <a:pPr marL="285750" marR="0" lvl="0" indent="-285750"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Nonmalignant blood diseases</a:t>
            </a:r>
          </a:p>
        </p:txBody>
      </p:sp>
    </p:spTree>
  </p:cSld>
  <p:clrMapOvr>
    <a:masterClrMapping/>
  </p:clrMapOvr>
</p:sld>
</file>

<file path=ppt/theme/theme1.xml><?xml version="1.0" encoding="utf-8"?>
<a:theme xmlns:a="http://schemas.openxmlformats.org/drawingml/2006/main" name="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8B8B92"/>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CB1DC591611645837747EA43C517FC" ma:contentTypeVersion="11" ma:contentTypeDescription="Create a new document." ma:contentTypeScope="" ma:versionID="fbd8ab19b1a61ffb13b6fa070e1960e4">
  <xsd:schema xmlns:xsd="http://www.w3.org/2001/XMLSchema" xmlns:xs="http://www.w3.org/2001/XMLSchema" xmlns:p="http://schemas.microsoft.com/office/2006/metadata/properties" xmlns:ns2="b47fbc76-1bba-4b69-b54f-3a49590c7890" xmlns:ns3="22fd6914-46d4-4c7e-bbad-46e82841b69d" targetNamespace="http://schemas.microsoft.com/office/2006/metadata/properties" ma:root="true" ma:fieldsID="1f542a2d26714ab1ada2bd79b9eba71c" ns2:_="" ns3:_="">
    <xsd:import namespace="b47fbc76-1bba-4b69-b54f-3a49590c7890"/>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fbc76-1bba-4b69-b54f-3a49590c78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47fbc76-1bba-4b69-b54f-3a49590c7890">
      <Terms xmlns="http://schemas.microsoft.com/office/infopath/2007/PartnerControls"/>
    </lcf76f155ced4ddcb4097134ff3c332f>
    <TaxCatchAll xmlns="22fd6914-46d4-4c7e-bbad-46e82841b69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FE04D83-B259-43C7-B1FB-6985E70110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7fbc76-1bba-4b69-b54f-3a49590c7890"/>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A7ACEDE-DD57-4505-BEFA-15BA207F9202}">
  <ds:schemaRefs>
    <ds:schemaRef ds:uri="b47fbc76-1bba-4b69-b54f-3a49590c7890"/>
    <ds:schemaRef ds:uri="http://purl.org/dc/elements/1.1/"/>
    <ds:schemaRef ds:uri="http://schemas.microsoft.com/office/infopath/2007/PartnerControls"/>
    <ds:schemaRef ds:uri="http://www.w3.org/XML/1998/namespace"/>
    <ds:schemaRef ds:uri="http://schemas.microsoft.com/office/2006/metadata/properties"/>
    <ds:schemaRef ds:uri="http://schemas.microsoft.com/office/2006/documentManagement/types"/>
    <ds:schemaRef ds:uri="http://schemas.openxmlformats.org/package/2006/metadata/core-properties"/>
    <ds:schemaRef ds:uri="22fd6914-46d4-4c7e-bbad-46e82841b69d"/>
    <ds:schemaRef ds:uri="http://purl.org/dc/dcmitype/"/>
    <ds:schemaRef ds:uri="http://purl.org/dc/terms/"/>
  </ds:schemaRefs>
</ds:datastoreItem>
</file>

<file path=customXml/itemProps3.xml><?xml version="1.0" encoding="utf-8"?>
<ds:datastoreItem xmlns:ds="http://schemas.openxmlformats.org/officeDocument/2006/customXml" ds:itemID="{D871DFD3-9B8F-4B47-BB35-6EB71CC8EB8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2909</TotalTime>
  <Words>1492</Words>
  <Application>Microsoft Office PowerPoint</Application>
  <PresentationFormat>Widescreen</PresentationFormat>
  <Paragraphs>297</Paragraphs>
  <Slides>11</Slides>
  <Notes>11</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11</vt:i4>
      </vt:variant>
    </vt:vector>
  </HeadingPairs>
  <TitlesOfParts>
    <vt:vector size="22" baseType="lpstr">
      <vt:lpstr>Aptos</vt:lpstr>
      <vt:lpstr>Arial</vt:lpstr>
      <vt:lpstr>Newsreader ExtraBold</vt:lpstr>
      <vt:lpstr>Newsreader SemiBold</vt:lpstr>
      <vt:lpstr>Poppins</vt:lpstr>
      <vt:lpstr>Poppins Light</vt:lpstr>
      <vt:lpstr>Times</vt:lpstr>
      <vt:lpstr>Office</vt:lpstr>
      <vt:lpstr>4_Office</vt:lpstr>
      <vt:lpstr>3_Office</vt:lpstr>
      <vt:lpstr>2_Office</vt:lpstr>
      <vt:lpstr>Phase II FASCINATION: 3-Yr Update of Asciminib + Conventional BCR::ABL1 Inhibitors in Newly Diagnosed CML</vt:lpstr>
      <vt:lpstr>About These Slides</vt:lpstr>
      <vt:lpstr>FASCINATION: Background</vt:lpstr>
      <vt:lpstr>FASCINATION: Study Design</vt:lpstr>
      <vt:lpstr>FASCINATION: Baseline Characteristics</vt:lpstr>
      <vt:lpstr>FASCINATION: Molecular Responses and Clinical Impact of ASXL1 Mutations</vt:lpstr>
      <vt:lpstr>FASCINATION: Safety Over Time</vt:lpstr>
      <vt:lpstr>FASCINATION: Safety</vt:lpstr>
      <vt:lpstr>FASCINATION: Failures and Progressions</vt:lpstr>
      <vt:lpstr>FASCINATION: Investigators’ Conclusions</vt:lpstr>
      <vt:lpstr>Go Online for More Coverage of ASH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FASCINATION: 3-Yr Update of Asciminib + Conventional BCR::ABL1 Inhibitors in Newly Diagnosed CML</dc:title>
  <dc:creator>Timothy Quill</dc:creator>
  <cp:lastModifiedBy>Valerie Wenzel</cp:lastModifiedBy>
  <cp:revision>4</cp:revision>
  <cp:lastPrinted>2025-12-08T22:10:04Z</cp:lastPrinted>
  <dcterms:created xsi:type="dcterms:W3CDTF">2025-12-04T13:55:49Z</dcterms:created>
  <dcterms:modified xsi:type="dcterms:W3CDTF">2025-12-12T22:26:30Z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0x01010036CB1DC591611645837747EA43C517FC</vt:lpwstr>
  </property>
  <property fmtid="{D5CDD505-2E9C-101B-9397-08002B2CF9AE}" pid="3" name="MediaServiceImageTags">
    <vt:lpwstr/>
  </property>
</Properties>
</file>