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1"/>
  </p:notesMasterIdLst>
  <p:handoutMasterIdLst>
    <p:handoutMasterId r:id="rId22"/>
  </p:handoutMasterIdLst>
  <p:sldIdLst>
    <p:sldId id="321" r:id="rId11"/>
    <p:sldId id="556" r:id="rId12"/>
    <p:sldId id="559" r:id="rId13"/>
    <p:sldId id="573" r:id="rId14"/>
    <p:sldId id="590" r:id="rId15"/>
    <p:sldId id="595" r:id="rId16"/>
    <p:sldId id="593" r:id="rId17"/>
    <p:sldId id="594" r:id="rId18"/>
    <p:sldId id="564" r:id="rId19"/>
    <p:sldId id="318"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7"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Gordon Kelley" initials="GK" lastIdx="6" clrIdx="13">
    <p:extLst>
      <p:ext uri="{19B8F6BF-5375-455C-9EA6-DF929625EA0E}">
        <p15:presenceInfo xmlns:p15="http://schemas.microsoft.com/office/powerpoint/2012/main" userId="S::gkelley@clinicaloptions.com::7e3d11cf-7436-4611-80d7-51121a63678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BB6351-E688-41C1-904A-CA5AACB51F04}" v="10" dt="2021-12-16T16:20:34.86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608" autoAdjust="0"/>
  </p:normalViewPr>
  <p:slideViewPr>
    <p:cSldViewPr snapToGrid="0" showGuides="1">
      <p:cViewPr varScale="1">
        <p:scale>
          <a:sx n="103" d="100"/>
          <a:sy n="103" d="100"/>
        </p:scale>
        <p:origin x="114" y="102"/>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49" d="100"/>
        <a:sy n="149" d="100"/>
      </p:scale>
      <p:origin x="0" y="-1398"/>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Master" Target="slideMasters/slideMaster5.xml"/><Relationship Id="rId19" Type="http://schemas.openxmlformats.org/officeDocument/2006/relationships/slide" Target="slides/slide9.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a:t>GVHD, graft-vs-host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567653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a:t>aGVHD, acute graft-vs-host disease; uhCG/EGF, urinary-derived human chorionic gonadotropin/epidermal growth factor.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55668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aGVHD, acute graft-vs-host disease; GVHD, graft-vs-host disease; LVEF, left ventricular ejection fraction; SoC, standard of care; uhCG/EGF, urinary-derived human chorionic gonadotropin/epidermal growth factor; ULN upper limit of normal.</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344292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aGVHD, acute graft-vs-host disease; </a:t>
            </a:r>
            <a:r>
              <a:rPr lang="en-US" i="1" dirty="0"/>
              <a:t>IQR, interquartile range; </a:t>
            </a:r>
            <a:r>
              <a:rPr lang="en-US" sz="1200" i="1" dirty="0"/>
              <a:t>uhCG/EGF, urinary-derived human chorionic gonadotropin/epidermal growth factor</a:t>
            </a:r>
            <a:r>
              <a:rPr lang="en-US" i="1" dirty="0"/>
              <a:t>.</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07738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aGVHD, acute graft-vs-host disease; ATG, antithymocyte globulin; </a:t>
            </a:r>
            <a:r>
              <a:rPr lang="en-US" i="1" dirty="0"/>
              <a:t>GI, gastrointestinal; </a:t>
            </a:r>
            <a:r>
              <a:rPr lang="en-US" sz="1200" i="1" dirty="0"/>
              <a:t>uhCG/EGF, urinary-derived human chorionic gonadotropin/epidermal growth factor</a:t>
            </a:r>
            <a:r>
              <a:rPr lang="en-US" i="1" dirty="0"/>
              <a:t>.</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440019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aGVHD, acute graft-vs-host disease; CR, complete response;</a:t>
            </a:r>
            <a:r>
              <a:rPr lang="en-US" i="1" dirty="0"/>
              <a:t> OS, overall survival; PR, partial response; </a:t>
            </a:r>
            <a:r>
              <a:rPr lang="en-US" sz="1200" i="1" dirty="0"/>
              <a:t>uhCG/EGF, urinary-derived human chorionic gonadotropin/epidermal growth factor</a:t>
            </a:r>
            <a:r>
              <a:rPr lang="en-US" i="1" dirty="0"/>
              <a: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441503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aGVHD, acute graft-vs-host disease; CR, complete response;</a:t>
            </a:r>
            <a:r>
              <a:rPr lang="en-US" i="1" dirty="0"/>
              <a:t> PR, partial response; </a:t>
            </a:r>
            <a:r>
              <a:rPr lang="en-US" sz="1200" i="1" dirty="0"/>
              <a:t>uhCG/EGF, urinary-derived human chorionic gonadotropin/epidermal growth factor</a:t>
            </a:r>
            <a:r>
              <a:rPr lang="en-US" i="1" dirty="0"/>
              <a:t>.</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850186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aGVHD, acute graft-vs-host disease, </a:t>
            </a:r>
            <a:r>
              <a:rPr lang="en-US" i="1" dirty="0"/>
              <a:t>CR, complete response; PR partial response; </a:t>
            </a:r>
            <a:r>
              <a:rPr lang="en-US" sz="1200" i="1" dirty="0"/>
              <a:t>uhCG/EGF, urinary-derived human chorionic gonadotropin/epidermal growth factor</a:t>
            </a:r>
            <a:r>
              <a:rPr lang="en-US" i="1" dirty="0"/>
              <a:t>.</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590365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12/16/2021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Phase II Trial of Urinary-Derived </a:t>
            </a:r>
            <a:br>
              <a:rPr lang="en-US" sz="4000" dirty="0"/>
            </a:br>
            <a:r>
              <a:rPr lang="en-US" sz="4000" dirty="0"/>
              <a:t>Human Chorionic Gonadotropin/Epidermal </a:t>
            </a:r>
            <a:br>
              <a:rPr lang="en-US" sz="4000" dirty="0"/>
            </a:br>
            <a:r>
              <a:rPr lang="en-US" sz="4000" dirty="0"/>
              <a:t>Growth Factor for Life-threatening Acute GVHD</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uhCG/EGF for aGVHD: Background</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p:txBody>
          <a:bodyPr/>
          <a:lstStyle/>
          <a:p>
            <a:r>
              <a:rPr lang="en-US" sz="2200" dirty="0"/>
              <a:t>Severe organ damage from aGVHD contributes to profound morbidity and mortality</a:t>
            </a:r>
          </a:p>
          <a:p>
            <a:pPr lvl="1">
              <a:spcBef>
                <a:spcPts val="400"/>
              </a:spcBef>
            </a:pPr>
            <a:r>
              <a:rPr lang="en-US" sz="2000" dirty="0"/>
              <a:t>Immunosuppression alone is inadequate and does not dependably improve long-term survival</a:t>
            </a:r>
          </a:p>
          <a:p>
            <a:pPr lvl="1">
              <a:spcBef>
                <a:spcPts val="400"/>
              </a:spcBef>
            </a:pPr>
            <a:r>
              <a:rPr lang="en-US" sz="2000" dirty="0"/>
              <a:t>Treatments targeted at inflammation resolution, immune tolerance, and tissue repair have potential to enhance outcomes</a:t>
            </a:r>
          </a:p>
          <a:p>
            <a:r>
              <a:rPr lang="en-US" sz="2200" dirty="0"/>
              <a:t>Phase I study: promising efficacy, safety, and tolerability of uhCG/EGF when added as supportive care in patients with life-threatening aGVHD</a:t>
            </a:r>
            <a:r>
              <a:rPr lang="en-US" sz="2200" baseline="30000" dirty="0"/>
              <a:t>1</a:t>
            </a:r>
            <a:r>
              <a:rPr lang="en-US" sz="2200" dirty="0"/>
              <a:t> </a:t>
            </a:r>
          </a:p>
          <a:p>
            <a:pPr lvl="1">
              <a:spcBef>
                <a:spcPts val="400"/>
              </a:spcBef>
            </a:pPr>
            <a:r>
              <a:rPr lang="en-US" sz="2000" dirty="0"/>
              <a:t>Shown to aid in immune tolerance (increased Trg:Tcon ratio), have anabolic effects (increased testosterone and estradiol), aid in tissue repair and inflammation resolution (decreased amphiregulin), and enhance microbiota (increased butyrate)</a:t>
            </a:r>
          </a:p>
          <a:p>
            <a:r>
              <a:rPr lang="en-US" sz="2200" dirty="0"/>
              <a:t>Current study investigated the addition of uhCG/EGF to standard aGVHD therapy for life-threatening aGVHD</a:t>
            </a:r>
            <a:r>
              <a:rPr lang="en-US" sz="2200" baseline="30000" dirty="0"/>
              <a:t>2</a:t>
            </a:r>
            <a:endParaRPr lang="en-US" sz="22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991F1F1-6F3C-2948-9381-2BDF7FEA81EA}"/>
              </a:ext>
            </a:extLst>
          </p:cNvPr>
          <p:cNvSpPr txBox="1">
            <a:spLocks noChangeArrowheads="1"/>
          </p:cNvSpPr>
          <p:nvPr/>
        </p:nvSpPr>
        <p:spPr bwMode="auto">
          <a:xfrm>
            <a:off x="412750" y="6388915"/>
            <a:ext cx="906578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Holtan. Blood Adv. 2020;4:1284. 2</a:t>
            </a:r>
            <a:r>
              <a:rPr lang="de-DE" altLang="en-US" sz="1200" b="0" spc="-10" dirty="0">
                <a:solidFill>
                  <a:schemeClr val="bg2"/>
                </a:solidFill>
                <a:latin typeface="Calibri" panose="020F0502020204030204" pitchFamily="34" charset="0"/>
              </a:rPr>
              <a:t>. Holtan</a:t>
            </a:r>
            <a:r>
              <a:rPr lang="en-US" altLang="en-US" sz="1200" b="0" spc="-10" dirty="0">
                <a:solidFill>
                  <a:schemeClr val="bg2"/>
                </a:solidFill>
                <a:latin typeface="Calibri" panose="020F0502020204030204" pitchFamily="34" charset="0"/>
              </a:rPr>
              <a:t>. ASH 2021. Abstr 261. </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uhCG/EGF for aGVHD: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16">
            <a:extLst>
              <a:ext uri="{FF2B5EF4-FFF2-40B4-BE49-F238E27FC236}">
                <a16:creationId xmlns:a16="http://schemas.microsoft.com/office/drawing/2014/main" id="{7FC138E3-3479-9841-9379-4985DD3CFBB5}"/>
              </a:ext>
            </a:extLst>
          </p:cNvPr>
          <p:cNvSpPr txBox="1">
            <a:spLocks/>
          </p:cNvSpPr>
          <p:nvPr/>
        </p:nvSpPr>
        <p:spPr bwMode="auto">
          <a:xfrm>
            <a:off x="605959" y="5241544"/>
            <a:ext cx="10877529" cy="10399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dirty="0"/>
              <a:t>Primary outcome: Day 28 response</a:t>
            </a:r>
          </a:p>
          <a:p>
            <a:r>
              <a:rPr lang="en-US" sz="2000" b="0" dirty="0"/>
              <a:t>Secondary outcomes: safety, survival, exploratory metabolomics analysis, biomarkers</a:t>
            </a:r>
          </a:p>
        </p:txBody>
      </p:sp>
      <p:sp>
        <p:nvSpPr>
          <p:cNvPr id="12" name="Content Placeholder 16">
            <a:extLst>
              <a:ext uri="{FF2B5EF4-FFF2-40B4-BE49-F238E27FC236}">
                <a16:creationId xmlns:a16="http://schemas.microsoft.com/office/drawing/2014/main" id="{D77210E9-B6A7-534F-81EA-567A351A7736}"/>
              </a:ext>
            </a:extLst>
          </p:cNvPr>
          <p:cNvSpPr>
            <a:spLocks noGrp="1"/>
          </p:cNvSpPr>
          <p:nvPr>
            <p:ph idx="1"/>
          </p:nvPr>
        </p:nvSpPr>
        <p:spPr>
          <a:xfrm>
            <a:off x="604675" y="1513047"/>
            <a:ext cx="10877529" cy="512404"/>
          </a:xfrm>
        </p:spPr>
        <p:txBody>
          <a:bodyPr/>
          <a:lstStyle/>
          <a:p>
            <a:r>
              <a:rPr lang="en-US" sz="2000" dirty="0"/>
              <a:t>Prospective phase II trial</a:t>
            </a:r>
            <a:endParaRPr lang="en-US" altLang="en-US" sz="2000" dirty="0"/>
          </a:p>
        </p:txBody>
      </p:sp>
      <p:sp>
        <p:nvSpPr>
          <p:cNvPr id="13" name="Rectangle 49">
            <a:extLst>
              <a:ext uri="{FF2B5EF4-FFF2-40B4-BE49-F238E27FC236}">
                <a16:creationId xmlns:a16="http://schemas.microsoft.com/office/drawing/2014/main" id="{835F39F8-6B94-D944-B5B2-F0205DDE66AF}"/>
              </a:ext>
            </a:extLst>
          </p:cNvPr>
          <p:cNvSpPr>
            <a:spLocks noChangeArrowheads="1"/>
          </p:cNvSpPr>
          <p:nvPr/>
        </p:nvSpPr>
        <p:spPr bwMode="auto">
          <a:xfrm>
            <a:off x="5173152" y="2044671"/>
            <a:ext cx="4114800" cy="12415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uhCG/EGF </a:t>
            </a:r>
            <a:r>
              <a:rPr lang="en-US" altLang="en-US" sz="1600" b="0" dirty="0">
                <a:solidFill>
                  <a:prstClr val="white"/>
                </a:solidFill>
                <a:latin typeface="Calibri" panose="020F0502020204030204" pitchFamily="34" charset="0"/>
                <a:cs typeface="Calibri" panose="020F0502020204030204" pitchFamily="34" charset="0"/>
              </a:rPr>
              <a:t>2000 units/m</a:t>
            </a:r>
            <a:r>
              <a:rPr lang="en-US" altLang="en-US" sz="1600" b="0" baseline="30000" dirty="0">
                <a:solidFill>
                  <a:prstClr val="white"/>
                </a:solidFill>
                <a:latin typeface="Calibri" panose="020F0502020204030204" pitchFamily="34" charset="0"/>
                <a:cs typeface="Calibri" panose="020F0502020204030204" pitchFamily="34" charset="0"/>
              </a:rPr>
              <a:t>2</a:t>
            </a:r>
            <a:r>
              <a:rPr lang="en-US" altLang="en-US" sz="1600" b="0" dirty="0">
                <a:solidFill>
                  <a:prstClr val="white"/>
                </a:solidFill>
                <a:latin typeface="Calibri" panose="020F0502020204030204" pitchFamily="34" charset="0"/>
                <a:cs typeface="Calibri" panose="020F0502020204030204" pitchFamily="34" charset="0"/>
              </a:rPr>
              <a:t> SC </a:t>
            </a:r>
            <a:br>
              <a:rPr lang="en-US" altLang="en-US" sz="1600" b="0" dirty="0">
                <a:solidFill>
                  <a:prstClr val="white"/>
                </a:solidFill>
                <a:latin typeface="Calibri" panose="020F0502020204030204" pitchFamily="34" charset="0"/>
                <a:cs typeface="Calibri" panose="020F0502020204030204" pitchFamily="34" charset="0"/>
              </a:rPr>
            </a:br>
            <a:r>
              <a:rPr lang="en-US" altLang="en-US" sz="1600" b="0" dirty="0">
                <a:solidFill>
                  <a:prstClr val="white"/>
                </a:solidFill>
                <a:latin typeface="Calibri" panose="020F0502020204030204" pitchFamily="34" charset="0"/>
                <a:cs typeface="Calibri" panose="020F0502020204030204" pitchFamily="34" charset="0"/>
              </a:rPr>
              <a:t>every other day x 7 days +</a:t>
            </a:r>
          </a:p>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High-dose steroids*</a:t>
            </a:r>
          </a:p>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(n = 22)</a:t>
            </a:r>
          </a:p>
        </p:txBody>
      </p:sp>
      <p:sp>
        <p:nvSpPr>
          <p:cNvPr id="14" name="Text Box 45">
            <a:extLst>
              <a:ext uri="{FF2B5EF4-FFF2-40B4-BE49-F238E27FC236}">
                <a16:creationId xmlns:a16="http://schemas.microsoft.com/office/drawing/2014/main" id="{EF4F22AA-E28A-4E4E-BF54-1E55B703E88B}"/>
              </a:ext>
            </a:extLst>
          </p:cNvPr>
          <p:cNvSpPr txBox="1">
            <a:spLocks noChangeArrowheads="1"/>
          </p:cNvSpPr>
          <p:nvPr/>
        </p:nvSpPr>
        <p:spPr bwMode="auto">
          <a:xfrm>
            <a:off x="738430" y="2676093"/>
            <a:ext cx="2060466"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0" dirty="0">
                <a:solidFill>
                  <a:srgbClr val="000000"/>
                </a:solidFill>
                <a:latin typeface="Calibri" panose="020F0502020204030204" pitchFamily="34" charset="0"/>
              </a:rPr>
              <a:t>Patients with </a:t>
            </a:r>
            <a:br>
              <a:rPr lang="en-US" altLang="en-US" sz="1600" b="0" dirty="0">
                <a:solidFill>
                  <a:srgbClr val="000000"/>
                </a:solidFill>
                <a:latin typeface="Calibri" panose="020F0502020204030204" pitchFamily="34" charset="0"/>
              </a:rPr>
            </a:br>
            <a:r>
              <a:rPr lang="en-US" altLang="en-US" sz="1600" b="0" dirty="0">
                <a:solidFill>
                  <a:srgbClr val="000000"/>
                </a:solidFill>
                <a:latin typeface="Calibri" panose="020F0502020204030204" pitchFamily="34" charset="0"/>
              </a:rPr>
              <a:t>life-threatening aGVHD; creatinine &lt;2.5x ULN; LVEF ≥35%</a:t>
            </a:r>
          </a:p>
        </p:txBody>
      </p:sp>
      <p:sp>
        <p:nvSpPr>
          <p:cNvPr id="23" name="Text Box 15">
            <a:extLst>
              <a:ext uri="{FF2B5EF4-FFF2-40B4-BE49-F238E27FC236}">
                <a16:creationId xmlns:a16="http://schemas.microsoft.com/office/drawing/2014/main" id="{20C763D5-2E3C-4840-A56B-159C9DD2321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Holtan</a:t>
            </a:r>
            <a:r>
              <a:rPr lang="en-US" altLang="en-US" sz="1200" b="0" spc="-10" dirty="0">
                <a:solidFill>
                  <a:schemeClr val="bg2"/>
                </a:solidFill>
                <a:latin typeface="Calibri" panose="020F0502020204030204" pitchFamily="34" charset="0"/>
              </a:rPr>
              <a:t>. ASH 2021. Abstr 261. </a:t>
            </a:r>
            <a:r>
              <a:rPr lang="de-DE" altLang="en-US" sz="1200" b="0" spc="-10" dirty="0">
                <a:solidFill>
                  <a:schemeClr val="bg2"/>
                </a:solidFill>
                <a:latin typeface="Calibri" panose="020F0502020204030204" pitchFamily="34" charset="0"/>
              </a:rPr>
              <a:t>Abstr 463. NCT02525029. </a:t>
            </a:r>
            <a:endParaRPr lang="en-US" altLang="en-US" sz="1200" b="0" dirty="0">
              <a:solidFill>
                <a:schemeClr val="bg2"/>
              </a:solidFill>
              <a:latin typeface="Calibri" panose="020F0502020204030204" pitchFamily="34" charset="0"/>
            </a:endParaRPr>
          </a:p>
        </p:txBody>
      </p:sp>
      <p:sp>
        <p:nvSpPr>
          <p:cNvPr id="17" name="Rectangle 49">
            <a:extLst>
              <a:ext uri="{FF2B5EF4-FFF2-40B4-BE49-F238E27FC236}">
                <a16:creationId xmlns:a16="http://schemas.microsoft.com/office/drawing/2014/main" id="{F42840AA-BE35-B444-BC01-2793D78020B5}"/>
              </a:ext>
            </a:extLst>
          </p:cNvPr>
          <p:cNvSpPr>
            <a:spLocks noChangeArrowheads="1"/>
          </p:cNvSpPr>
          <p:nvPr/>
        </p:nvSpPr>
        <p:spPr bwMode="auto">
          <a:xfrm>
            <a:off x="5173152" y="3502643"/>
            <a:ext cx="4114800" cy="124158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uhCG/EGF </a:t>
            </a:r>
            <a:r>
              <a:rPr lang="en-US" altLang="en-US" sz="1600" b="0" dirty="0">
                <a:solidFill>
                  <a:prstClr val="white"/>
                </a:solidFill>
                <a:latin typeface="Calibri" panose="020F0502020204030204" pitchFamily="34" charset="0"/>
                <a:cs typeface="Calibri" panose="020F0502020204030204" pitchFamily="34" charset="0"/>
              </a:rPr>
              <a:t>2000 units/m</a:t>
            </a:r>
            <a:r>
              <a:rPr lang="en-US" altLang="en-US" sz="1600" b="0" baseline="30000" dirty="0">
                <a:solidFill>
                  <a:prstClr val="white"/>
                </a:solidFill>
                <a:latin typeface="Calibri" panose="020F0502020204030204" pitchFamily="34" charset="0"/>
                <a:cs typeface="Calibri" panose="020F0502020204030204" pitchFamily="34" charset="0"/>
              </a:rPr>
              <a:t>2</a:t>
            </a:r>
            <a:r>
              <a:rPr lang="en-US" altLang="en-US" sz="1600" b="0" dirty="0">
                <a:solidFill>
                  <a:prstClr val="white"/>
                </a:solidFill>
                <a:latin typeface="Calibri" panose="020F0502020204030204" pitchFamily="34" charset="0"/>
                <a:cs typeface="Calibri" panose="020F0502020204030204" pitchFamily="34" charset="0"/>
              </a:rPr>
              <a:t> SC </a:t>
            </a:r>
            <a:br>
              <a:rPr lang="en-US" altLang="en-US" sz="1600" b="0" dirty="0">
                <a:solidFill>
                  <a:prstClr val="white"/>
                </a:solidFill>
                <a:latin typeface="Calibri" panose="020F0502020204030204" pitchFamily="34" charset="0"/>
                <a:cs typeface="Calibri" panose="020F0502020204030204" pitchFamily="34" charset="0"/>
              </a:rPr>
            </a:br>
            <a:r>
              <a:rPr lang="en-US" altLang="en-US" sz="1600" b="0" dirty="0">
                <a:solidFill>
                  <a:prstClr val="white"/>
                </a:solidFill>
                <a:latin typeface="Calibri" panose="020F0502020204030204" pitchFamily="34" charset="0"/>
                <a:cs typeface="Calibri" panose="020F0502020204030204" pitchFamily="34" charset="0"/>
              </a:rPr>
              <a:t>(steroid dependent) or 5000 units/m</a:t>
            </a:r>
            <a:r>
              <a:rPr lang="en-US" altLang="en-US" sz="1600" b="0" baseline="30000" dirty="0">
                <a:solidFill>
                  <a:prstClr val="white"/>
                </a:solidFill>
                <a:latin typeface="Calibri" panose="020F0502020204030204" pitchFamily="34" charset="0"/>
                <a:cs typeface="Calibri" panose="020F0502020204030204" pitchFamily="34" charset="0"/>
              </a:rPr>
              <a:t>2</a:t>
            </a:r>
            <a:r>
              <a:rPr lang="en-US" altLang="en-US" sz="1600" b="0" dirty="0">
                <a:solidFill>
                  <a:prstClr val="white"/>
                </a:solidFill>
                <a:latin typeface="Calibri" panose="020F0502020204030204" pitchFamily="34" charset="0"/>
                <a:cs typeface="Calibri" panose="020F0502020204030204" pitchFamily="34" charset="0"/>
              </a:rPr>
              <a:t> SC  </a:t>
            </a:r>
            <a:br>
              <a:rPr lang="en-US" altLang="en-US" sz="1600" b="0" dirty="0">
                <a:solidFill>
                  <a:prstClr val="white"/>
                </a:solidFill>
                <a:latin typeface="Calibri" panose="020F0502020204030204" pitchFamily="34" charset="0"/>
                <a:cs typeface="Calibri" panose="020F0502020204030204" pitchFamily="34" charset="0"/>
              </a:rPr>
            </a:br>
            <a:r>
              <a:rPr lang="en-US" altLang="en-US" sz="1600" b="0" dirty="0">
                <a:solidFill>
                  <a:prstClr val="white"/>
                </a:solidFill>
                <a:latin typeface="Calibri" panose="020F0502020204030204" pitchFamily="34" charset="0"/>
                <a:cs typeface="Calibri" panose="020F0502020204030204" pitchFamily="34" charset="0"/>
              </a:rPr>
              <a:t>(steroid refractory) every other day x 14 days +</a:t>
            </a:r>
          </a:p>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SoC immunosuppression*</a:t>
            </a:r>
          </a:p>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(n = 22)</a:t>
            </a:r>
          </a:p>
        </p:txBody>
      </p:sp>
      <p:sp>
        <p:nvSpPr>
          <p:cNvPr id="29" name="TextBox 28">
            <a:extLst>
              <a:ext uri="{FF2B5EF4-FFF2-40B4-BE49-F238E27FC236}">
                <a16:creationId xmlns:a16="http://schemas.microsoft.com/office/drawing/2014/main" id="{349FA7FE-5D1B-724B-BE79-1B2691D30292}"/>
              </a:ext>
            </a:extLst>
          </p:cNvPr>
          <p:cNvSpPr txBox="1"/>
          <p:nvPr/>
        </p:nvSpPr>
        <p:spPr bwMode="auto">
          <a:xfrm>
            <a:off x="5073815" y="4704534"/>
            <a:ext cx="45723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Calibri" panose="020F0502020204030204" pitchFamily="34" charset="0"/>
                <a:cs typeface="Calibri" panose="020F0502020204030204" pitchFamily="34" charset="0"/>
              </a:rPr>
              <a:t>*Responders eligible to receive optional maintenance doses twice weekly x 5 weeks.</a:t>
            </a:r>
            <a:endParaRPr lang="en-US" sz="1400" b="0" dirty="0">
              <a:solidFill>
                <a:schemeClr val="bg1"/>
              </a:solidFill>
              <a:effectLst/>
              <a:latin typeface="Calibri" panose="020F0502020204030204" pitchFamily="34" charset="0"/>
              <a:cs typeface="Calibri" panose="020F0502020204030204" pitchFamily="34" charset="0"/>
            </a:endParaRPr>
          </a:p>
        </p:txBody>
      </p:sp>
      <p:sp>
        <p:nvSpPr>
          <p:cNvPr id="26" name="Line 52">
            <a:extLst>
              <a:ext uri="{FF2B5EF4-FFF2-40B4-BE49-F238E27FC236}">
                <a16:creationId xmlns:a16="http://schemas.microsoft.com/office/drawing/2014/main" id="{3834830E-73AC-4A49-A9B4-4DD732A7C062}"/>
              </a:ext>
            </a:extLst>
          </p:cNvPr>
          <p:cNvSpPr>
            <a:spLocks noChangeShapeType="1"/>
          </p:cNvSpPr>
          <p:nvPr/>
        </p:nvSpPr>
        <p:spPr bwMode="auto">
          <a:xfrm flipV="1">
            <a:off x="2704689" y="2587651"/>
            <a:ext cx="2377440" cy="1734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7" name="Line 52">
            <a:extLst>
              <a:ext uri="{FF2B5EF4-FFF2-40B4-BE49-F238E27FC236}">
                <a16:creationId xmlns:a16="http://schemas.microsoft.com/office/drawing/2014/main" id="{81DE3256-C116-F54B-AD5A-072685E46D56}"/>
              </a:ext>
            </a:extLst>
          </p:cNvPr>
          <p:cNvSpPr>
            <a:spLocks noChangeShapeType="1"/>
          </p:cNvSpPr>
          <p:nvPr/>
        </p:nvSpPr>
        <p:spPr bwMode="auto">
          <a:xfrm>
            <a:off x="2701916" y="4125507"/>
            <a:ext cx="237744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8" name="Text Box 45">
            <a:extLst>
              <a:ext uri="{FF2B5EF4-FFF2-40B4-BE49-F238E27FC236}">
                <a16:creationId xmlns:a16="http://schemas.microsoft.com/office/drawing/2014/main" id="{782AA40D-2376-AF4A-95DC-F5EC5100AB26}"/>
              </a:ext>
            </a:extLst>
          </p:cNvPr>
          <p:cNvSpPr txBox="1">
            <a:spLocks noChangeArrowheads="1"/>
          </p:cNvSpPr>
          <p:nvPr/>
        </p:nvSpPr>
        <p:spPr bwMode="auto">
          <a:xfrm>
            <a:off x="1673851" y="2145687"/>
            <a:ext cx="436958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0" dirty="0">
                <a:solidFill>
                  <a:srgbClr val="000000"/>
                </a:solidFill>
                <a:latin typeface="Calibri" panose="020F0502020204030204" pitchFamily="34" charset="0"/>
              </a:rPr>
              <a:t>First line: Minnesota High Risk</a:t>
            </a:r>
          </a:p>
        </p:txBody>
      </p:sp>
      <p:sp>
        <p:nvSpPr>
          <p:cNvPr id="37" name="Text Box 45">
            <a:extLst>
              <a:ext uri="{FF2B5EF4-FFF2-40B4-BE49-F238E27FC236}">
                <a16:creationId xmlns:a16="http://schemas.microsoft.com/office/drawing/2014/main" id="{83BF927E-7265-F84F-A01A-599488955F3E}"/>
              </a:ext>
            </a:extLst>
          </p:cNvPr>
          <p:cNvSpPr txBox="1">
            <a:spLocks noChangeArrowheads="1"/>
          </p:cNvSpPr>
          <p:nvPr/>
        </p:nvSpPr>
        <p:spPr bwMode="auto">
          <a:xfrm>
            <a:off x="2642330" y="3581547"/>
            <a:ext cx="2439799"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0" dirty="0">
                <a:solidFill>
                  <a:srgbClr val="000000"/>
                </a:solidFill>
                <a:latin typeface="Calibri" panose="020F0502020204030204" pitchFamily="34" charset="0"/>
              </a:rPr>
              <a:t>Second line: no response to first line or GVHD flare</a:t>
            </a:r>
          </a:p>
        </p:txBody>
      </p:sp>
    </p:spTree>
    <p:extLst>
      <p:ext uri="{BB962C8B-B14F-4D97-AF65-F5344CB8AC3E}">
        <p14:creationId xmlns:p14="http://schemas.microsoft.com/office/powerpoint/2010/main" val="1044548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uhCG/EGF for aGVHD: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523626905"/>
              </p:ext>
            </p:extLst>
          </p:nvPr>
        </p:nvGraphicFramePr>
        <p:xfrm>
          <a:off x="719137" y="1585958"/>
          <a:ext cx="10763066" cy="4602592"/>
        </p:xfrm>
        <a:graphic>
          <a:graphicData uri="http://schemas.openxmlformats.org/drawingml/2006/table">
            <a:tbl>
              <a:tblPr/>
              <a:tblGrid>
                <a:gridCol w="4484349">
                  <a:extLst>
                    <a:ext uri="{9D8B030D-6E8A-4147-A177-3AD203B41FA5}">
                      <a16:colId xmlns:a16="http://schemas.microsoft.com/office/drawing/2014/main" val="20000"/>
                    </a:ext>
                  </a:extLst>
                </a:gridCol>
                <a:gridCol w="3363598">
                  <a:extLst>
                    <a:ext uri="{9D8B030D-6E8A-4147-A177-3AD203B41FA5}">
                      <a16:colId xmlns:a16="http://schemas.microsoft.com/office/drawing/2014/main" val="20001"/>
                    </a:ext>
                  </a:extLst>
                </a:gridCol>
                <a:gridCol w="2915119">
                  <a:extLst>
                    <a:ext uri="{9D8B030D-6E8A-4147-A177-3AD203B41FA5}">
                      <a16:colId xmlns:a16="http://schemas.microsoft.com/office/drawing/2014/main" val="20004"/>
                    </a:ext>
                  </a:extLst>
                </a:gridCol>
              </a:tblGrid>
              <a:tr h="2394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First-line High Risk (n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Second Line (n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94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 (22-72)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62 (2-69)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94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Karnofsky score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 (30-90)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50 (20-100)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6404762"/>
                  </a:ext>
                </a:extLst>
              </a:tr>
              <a:tr h="2394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8408145"/>
                  </a:ext>
                </a:extLst>
              </a:tr>
              <a:tr h="7919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Graft source,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Marrow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Peripheral blood stem calls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Umbilical cord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51654987"/>
                  </a:ext>
                </a:extLst>
              </a:tr>
              <a:tr h="6077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Conditioning,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Myeloablative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Reduced intensity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78798023"/>
                  </a:ext>
                </a:extLst>
              </a:tr>
              <a:tr h="423587">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post-transplant day of enrollment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 (34-118)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123 (76-209)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64676155"/>
                  </a:ext>
                </a:extLst>
              </a:tr>
            </a:tbl>
          </a:graphicData>
        </a:graphic>
      </p:graphicFrame>
      <p:sp>
        <p:nvSpPr>
          <p:cNvPr id="13" name="Text Box 15">
            <a:extLst>
              <a:ext uri="{FF2B5EF4-FFF2-40B4-BE49-F238E27FC236}">
                <a16:creationId xmlns:a16="http://schemas.microsoft.com/office/drawing/2014/main" id="{508610FA-C45B-8A42-94AF-D2EBCE2A241E}"/>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Holtan</a:t>
            </a:r>
            <a:r>
              <a:rPr lang="en-US" altLang="en-US" sz="1200" b="0" spc="-10" dirty="0">
                <a:solidFill>
                  <a:schemeClr val="bg2"/>
                </a:solidFill>
                <a:latin typeface="Calibri" panose="020F0502020204030204" pitchFamily="34" charset="0"/>
              </a:rPr>
              <a:t>. ASH 2021. Abstr 261.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737516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uhCG/EGF for aGVHD: GVHD Severity at Baseline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2063880419"/>
              </p:ext>
            </p:extLst>
          </p:nvPr>
        </p:nvGraphicFramePr>
        <p:xfrm>
          <a:off x="445374" y="1415038"/>
          <a:ext cx="5647506" cy="4663472"/>
        </p:xfrm>
        <a:graphic>
          <a:graphicData uri="http://schemas.openxmlformats.org/drawingml/2006/table">
            <a:tbl>
              <a:tblPr/>
              <a:tblGrid>
                <a:gridCol w="1724086">
                  <a:extLst>
                    <a:ext uri="{9D8B030D-6E8A-4147-A177-3AD203B41FA5}">
                      <a16:colId xmlns:a16="http://schemas.microsoft.com/office/drawing/2014/main" val="20000"/>
                    </a:ext>
                  </a:extLst>
                </a:gridCol>
                <a:gridCol w="2208108">
                  <a:extLst>
                    <a:ext uri="{9D8B030D-6E8A-4147-A177-3AD203B41FA5}">
                      <a16:colId xmlns:a16="http://schemas.microsoft.com/office/drawing/2014/main" val="20001"/>
                    </a:ext>
                  </a:extLst>
                </a:gridCol>
                <a:gridCol w="1715312">
                  <a:extLst>
                    <a:ext uri="{9D8B030D-6E8A-4147-A177-3AD203B41FA5}">
                      <a16:colId xmlns:a16="http://schemas.microsoft.com/office/drawing/2014/main" val="20004"/>
                    </a:ext>
                  </a:extLst>
                </a:gridCol>
              </a:tblGrid>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First-line High Risk (n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Second Line (n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aGVHD organ stage at enrollment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Lower GI</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13" name="Text Box 15">
            <a:extLst>
              <a:ext uri="{FF2B5EF4-FFF2-40B4-BE49-F238E27FC236}">
                <a16:creationId xmlns:a16="http://schemas.microsoft.com/office/drawing/2014/main" id="{508610FA-C45B-8A42-94AF-D2EBCE2A241E}"/>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Holtan</a:t>
            </a:r>
            <a:r>
              <a:rPr lang="en-US" altLang="en-US" sz="1200" b="0" spc="-10" dirty="0">
                <a:solidFill>
                  <a:schemeClr val="bg2"/>
                </a:solidFill>
                <a:latin typeface="Calibri" panose="020F0502020204030204" pitchFamily="34" charset="0"/>
              </a:rPr>
              <a:t>. ASH 2021. Abstr 261.</a:t>
            </a:r>
            <a:endParaRPr lang="en-US" altLang="en-US" sz="1200" b="0" dirty="0">
              <a:solidFill>
                <a:schemeClr val="bg2"/>
              </a:solidFill>
              <a:latin typeface="Calibri" panose="020F0502020204030204" pitchFamily="34" charset="0"/>
            </a:endParaRPr>
          </a:p>
        </p:txBody>
      </p:sp>
      <p:graphicFrame>
        <p:nvGraphicFramePr>
          <p:cNvPr id="10" name="Group 3">
            <a:extLst>
              <a:ext uri="{FF2B5EF4-FFF2-40B4-BE49-F238E27FC236}">
                <a16:creationId xmlns:a16="http://schemas.microsoft.com/office/drawing/2014/main" id="{3D37F6A5-790C-E64A-B0E2-841785E5F78F}"/>
              </a:ext>
            </a:extLst>
          </p:cNvPr>
          <p:cNvGraphicFramePr>
            <a:graphicFrameLocks/>
          </p:cNvGraphicFramePr>
          <p:nvPr>
            <p:extLst>
              <p:ext uri="{D42A27DB-BD31-4B8C-83A1-F6EECF244321}">
                <p14:modId xmlns:p14="http://schemas.microsoft.com/office/powerpoint/2010/main" val="4268517023"/>
              </p:ext>
            </p:extLst>
          </p:nvPr>
        </p:nvGraphicFramePr>
        <p:xfrm>
          <a:off x="6135933" y="1413558"/>
          <a:ext cx="5668566" cy="3139504"/>
        </p:xfrm>
        <a:graphic>
          <a:graphicData uri="http://schemas.openxmlformats.org/drawingml/2006/table">
            <a:tbl>
              <a:tblPr/>
              <a:tblGrid>
                <a:gridCol w="1730515">
                  <a:extLst>
                    <a:ext uri="{9D8B030D-6E8A-4147-A177-3AD203B41FA5}">
                      <a16:colId xmlns:a16="http://schemas.microsoft.com/office/drawing/2014/main" val="20000"/>
                    </a:ext>
                  </a:extLst>
                </a:gridCol>
                <a:gridCol w="2216342">
                  <a:extLst>
                    <a:ext uri="{9D8B030D-6E8A-4147-A177-3AD203B41FA5}">
                      <a16:colId xmlns:a16="http://schemas.microsoft.com/office/drawing/2014/main" val="20001"/>
                    </a:ext>
                  </a:extLst>
                </a:gridCol>
                <a:gridCol w="1721709">
                  <a:extLst>
                    <a:ext uri="{9D8B030D-6E8A-4147-A177-3AD203B41FA5}">
                      <a16:colId xmlns:a16="http://schemas.microsoft.com/office/drawing/2014/main" val="20004"/>
                    </a:ext>
                  </a:extLst>
                </a:gridCol>
              </a:tblGrid>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First-line High Risk (n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Second Line (n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aGVHD clinical stage at enrollment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6896">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albumin, g/dL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(1.9-3.4)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(0.9-4.0)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1095509"/>
                  </a:ext>
                </a:extLst>
              </a:tr>
              <a:tr h="226896">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Concomitant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GVHD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Steroids (n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ATG (n = 4); Etanercept (n = 1); Ruxolitinib (n = 5), Sirolimus (n = 4); Steroids (n =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4522340"/>
                  </a:ext>
                </a:extLst>
              </a:tr>
            </a:tbl>
          </a:graphicData>
        </a:graphic>
      </p:graphicFrame>
    </p:spTree>
    <p:extLst>
      <p:ext uri="{BB962C8B-B14F-4D97-AF65-F5344CB8AC3E}">
        <p14:creationId xmlns:p14="http://schemas.microsoft.com/office/powerpoint/2010/main" val="3189272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uhCG/EGF for aGVHD: Day 28 Response </a:t>
            </a:r>
            <a:br>
              <a:rPr lang="en-US" dirty="0"/>
            </a:br>
            <a:r>
              <a:rPr lang="en-US" dirty="0"/>
              <a:t>(Primary Outcome) and Survival Outcomes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3374706933"/>
              </p:ext>
            </p:extLst>
          </p:nvPr>
        </p:nvGraphicFramePr>
        <p:xfrm>
          <a:off x="709797" y="1594502"/>
          <a:ext cx="10772406" cy="1737408"/>
        </p:xfrm>
        <a:graphic>
          <a:graphicData uri="http://schemas.openxmlformats.org/drawingml/2006/table">
            <a:tbl>
              <a:tblPr/>
              <a:tblGrid>
                <a:gridCol w="3205151">
                  <a:extLst>
                    <a:ext uri="{9D8B030D-6E8A-4147-A177-3AD203B41FA5}">
                      <a16:colId xmlns:a16="http://schemas.microsoft.com/office/drawing/2014/main" val="20000"/>
                    </a:ext>
                  </a:extLst>
                </a:gridCol>
                <a:gridCol w="2609549">
                  <a:extLst>
                    <a:ext uri="{9D8B030D-6E8A-4147-A177-3AD203B41FA5}">
                      <a16:colId xmlns:a16="http://schemas.microsoft.com/office/drawing/2014/main" val="20001"/>
                    </a:ext>
                  </a:extLst>
                </a:gridCol>
                <a:gridCol w="2314054">
                  <a:extLst>
                    <a:ext uri="{9D8B030D-6E8A-4147-A177-3AD203B41FA5}">
                      <a16:colId xmlns:a16="http://schemas.microsoft.com/office/drawing/2014/main" val="20004"/>
                    </a:ext>
                  </a:extLst>
                </a:gridCol>
                <a:gridCol w="2643652">
                  <a:extLst>
                    <a:ext uri="{9D8B030D-6E8A-4147-A177-3AD203B41FA5}">
                      <a16:colId xmlns:a16="http://schemas.microsoft.com/office/drawing/2014/main" val="3233370787"/>
                    </a:ext>
                  </a:extLst>
                </a:gridCol>
              </a:tblGrid>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400" b="1" i="0" u="none" strike="noStrike" cap="none" normalizeH="0" baseline="0" dirty="0">
                          <a:ln>
                            <a:noFill/>
                          </a:ln>
                          <a:solidFill>
                            <a:schemeClr val="tx1"/>
                          </a:solidFill>
                          <a:effectLst/>
                          <a:latin typeface="Calibri" panose="020F0502020204030204" pitchFamily="34" charset="0"/>
                        </a:rPr>
                        <a:t>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1" i="0" u="none" strike="noStrike" cap="none" normalizeH="0" baseline="0" dirty="0">
                          <a:ln>
                            <a:noFill/>
                          </a:ln>
                          <a:solidFill>
                            <a:schemeClr val="tx1"/>
                          </a:solidFill>
                          <a:effectLst/>
                          <a:latin typeface="Calibri" panose="020F0502020204030204" pitchFamily="34" charset="0"/>
                        </a:rPr>
                        <a:t>First-line High Risk (n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400" b="1" i="0" u="none" strike="noStrike" cap="none" normalizeH="0" baseline="0" dirty="0">
                          <a:ln>
                            <a:noFill/>
                          </a:ln>
                          <a:solidFill>
                            <a:schemeClr val="tx1"/>
                          </a:solidFill>
                          <a:effectLst/>
                          <a:latin typeface="Calibri" panose="020F0502020204030204" pitchFamily="34" charset="0"/>
                        </a:rPr>
                        <a:t>Second Line </a:t>
                      </a:r>
                      <a:br>
                        <a:rPr kumimoji="0" lang="en-US" sz="2400" b="1" i="0" u="none" strike="noStrike" cap="none" normalizeH="0" baseline="0" dirty="0">
                          <a:ln>
                            <a:noFill/>
                          </a:ln>
                          <a:solidFill>
                            <a:schemeClr val="tx1"/>
                          </a:solidFill>
                          <a:effectLst/>
                          <a:latin typeface="Calibri" panose="020F0502020204030204" pitchFamily="34" charset="0"/>
                        </a:rPr>
                      </a:br>
                      <a:r>
                        <a:rPr kumimoji="0" lang="en-US" sz="2400" b="1" i="0" u="none" strike="noStrike" cap="none" normalizeH="0" baseline="0" dirty="0">
                          <a:ln>
                            <a:noFill/>
                          </a:ln>
                          <a:solidFill>
                            <a:schemeClr val="tx1"/>
                          </a:solidFill>
                          <a:effectLst/>
                          <a:latin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400" b="1" i="0" u="none" strike="noStrike" cap="none" normalizeH="0" baseline="0" dirty="0">
                          <a:ln>
                            <a:noFill/>
                          </a:ln>
                          <a:solidFill>
                            <a:schemeClr val="tx1"/>
                          </a:solidFill>
                          <a:effectLst/>
                          <a:latin typeface="Calibri" panose="020F0502020204030204" pitchFamily="34" charset="0"/>
                        </a:rPr>
                        <a:t>All Patients </a:t>
                      </a:r>
                      <a:br>
                        <a:rPr kumimoji="0" lang="en-US" sz="2400" b="1" i="0" u="none" strike="noStrike" cap="none" normalizeH="0" baseline="0" dirty="0">
                          <a:ln>
                            <a:noFill/>
                          </a:ln>
                          <a:solidFill>
                            <a:schemeClr val="tx1"/>
                          </a:solidFill>
                          <a:effectLst/>
                          <a:latin typeface="Calibri" panose="020F0502020204030204" pitchFamily="34" charset="0"/>
                        </a:rPr>
                      </a:br>
                      <a:r>
                        <a:rPr kumimoji="0" lang="en-US" sz="2400" b="1" i="0" u="none" strike="noStrike" cap="none" normalizeH="0" baseline="0" dirty="0">
                          <a:ln>
                            <a:noFill/>
                          </a:ln>
                          <a:solidFill>
                            <a:schemeClr val="tx1"/>
                          </a:solidFill>
                          <a:effectLst/>
                          <a:latin typeface="Calibri" panose="020F0502020204030204" pitchFamily="34" charset="0"/>
                        </a:rPr>
                        <a:t>(N =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4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6404762"/>
                  </a:ext>
                </a:extLst>
              </a:tr>
            </a:tbl>
          </a:graphicData>
        </a:graphic>
      </p:graphicFrame>
      <p:sp>
        <p:nvSpPr>
          <p:cNvPr id="13" name="Text Box 15">
            <a:extLst>
              <a:ext uri="{FF2B5EF4-FFF2-40B4-BE49-F238E27FC236}">
                <a16:creationId xmlns:a16="http://schemas.microsoft.com/office/drawing/2014/main" id="{508610FA-C45B-8A42-94AF-D2EBCE2A241E}"/>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Holtan</a:t>
            </a:r>
            <a:r>
              <a:rPr lang="en-US" altLang="en-US" sz="1200" b="0" spc="-10" dirty="0">
                <a:solidFill>
                  <a:schemeClr val="bg2"/>
                </a:solidFill>
                <a:latin typeface="Calibri" panose="020F0502020204030204" pitchFamily="34" charset="0"/>
              </a:rPr>
              <a:t>. ASH 2021. Abstr 261.</a:t>
            </a:r>
            <a:endParaRPr lang="en-US" altLang="en-US" sz="1200" b="0" dirty="0">
              <a:solidFill>
                <a:schemeClr val="bg2"/>
              </a:solidFill>
              <a:latin typeface="Calibri" panose="020F0502020204030204" pitchFamily="34" charset="0"/>
            </a:endParaRPr>
          </a:p>
        </p:txBody>
      </p:sp>
      <p:sp>
        <p:nvSpPr>
          <p:cNvPr id="10" name="Content Placeholder 2">
            <a:extLst>
              <a:ext uri="{FF2B5EF4-FFF2-40B4-BE49-F238E27FC236}">
                <a16:creationId xmlns:a16="http://schemas.microsoft.com/office/drawing/2014/main" id="{4B149738-075B-3F4F-8161-028E18CBBFB7}"/>
              </a:ext>
            </a:extLst>
          </p:cNvPr>
          <p:cNvSpPr>
            <a:spLocks noGrp="1"/>
          </p:cNvSpPr>
          <p:nvPr>
            <p:ph idx="1"/>
          </p:nvPr>
        </p:nvSpPr>
        <p:spPr>
          <a:xfrm>
            <a:off x="604674" y="3479042"/>
            <a:ext cx="10877529" cy="2615946"/>
          </a:xfrm>
        </p:spPr>
        <p:txBody>
          <a:bodyPr/>
          <a:lstStyle/>
          <a:p>
            <a:r>
              <a:rPr lang="en-US" sz="2400" dirty="0"/>
              <a:t>Median OS for entire cohort: 1.2 yr</a:t>
            </a:r>
          </a:p>
          <a:p>
            <a:r>
              <a:rPr lang="en-US" sz="2400" dirty="0"/>
              <a:t>2-yr survival </a:t>
            </a:r>
            <a:r>
              <a:rPr lang="en-US" sz="2200" dirty="0"/>
              <a:t>67% vs 12% for responders vs nonresponders, respectively </a:t>
            </a:r>
            <a:r>
              <a:rPr lang="en-US" sz="2200" i="1" dirty="0"/>
              <a:t>(P &lt;</a:t>
            </a:r>
            <a:r>
              <a:rPr lang="en-US" sz="2200" dirty="0"/>
              <a:t>.01)</a:t>
            </a:r>
            <a:endParaRPr lang="en-US" sz="2000" dirty="0"/>
          </a:p>
        </p:txBody>
      </p:sp>
    </p:spTree>
    <p:extLst>
      <p:ext uri="{BB962C8B-B14F-4D97-AF65-F5344CB8AC3E}">
        <p14:creationId xmlns:p14="http://schemas.microsoft.com/office/powerpoint/2010/main" val="3473288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uhCG/EGF for aGVHD: Adverse Events and </a:t>
            </a:r>
            <a:br>
              <a:rPr lang="en-US" dirty="0"/>
            </a:br>
            <a:r>
              <a:rPr lang="en-US" dirty="0"/>
              <a:t>Metabolomic Analysis (Exploratory)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 Box 15">
            <a:extLst>
              <a:ext uri="{FF2B5EF4-FFF2-40B4-BE49-F238E27FC236}">
                <a16:creationId xmlns:a16="http://schemas.microsoft.com/office/drawing/2014/main" id="{508610FA-C45B-8A42-94AF-D2EBCE2A241E}"/>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Holtan</a:t>
            </a:r>
            <a:r>
              <a:rPr lang="en-US" altLang="en-US" sz="1200" b="0" spc="-10" dirty="0">
                <a:solidFill>
                  <a:schemeClr val="bg2"/>
                </a:solidFill>
                <a:latin typeface="Calibri" panose="020F0502020204030204" pitchFamily="34" charset="0"/>
              </a:rPr>
              <a:t>. ASH 2021. Abstr 261.</a:t>
            </a:r>
            <a:endParaRPr lang="en-US" altLang="en-US" sz="1200" b="0" dirty="0">
              <a:solidFill>
                <a:schemeClr val="bg2"/>
              </a:solidFill>
              <a:latin typeface="Calibri" panose="020F0502020204030204" pitchFamily="34" charset="0"/>
            </a:endParaRPr>
          </a:p>
        </p:txBody>
      </p:sp>
      <p:sp>
        <p:nvSpPr>
          <p:cNvPr id="10" name="Content Placeholder 2">
            <a:extLst>
              <a:ext uri="{FF2B5EF4-FFF2-40B4-BE49-F238E27FC236}">
                <a16:creationId xmlns:a16="http://schemas.microsoft.com/office/drawing/2014/main" id="{249D40A0-7326-1147-8BF8-317CB6812266}"/>
              </a:ext>
            </a:extLst>
          </p:cNvPr>
          <p:cNvSpPr>
            <a:spLocks noGrp="1"/>
          </p:cNvSpPr>
          <p:nvPr>
            <p:ph idx="1"/>
          </p:nvPr>
        </p:nvSpPr>
        <p:spPr>
          <a:xfrm>
            <a:off x="604674" y="1487032"/>
            <a:ext cx="10877529" cy="4650686"/>
          </a:xfrm>
        </p:spPr>
        <p:txBody>
          <a:bodyPr/>
          <a:lstStyle/>
          <a:p>
            <a:r>
              <a:rPr lang="en-US" sz="2400" dirty="0"/>
              <a:t>1 dose-limiting toxicity: cerebral venous sinus thrombosis; treated successfully with anticoagulation</a:t>
            </a:r>
          </a:p>
          <a:p>
            <a:r>
              <a:rPr lang="en-US" sz="2400" dirty="0"/>
              <a:t>23/44 (52%) of patients died</a:t>
            </a:r>
          </a:p>
          <a:p>
            <a:pPr lvl="1">
              <a:spcBef>
                <a:spcPts val="400"/>
              </a:spcBef>
            </a:pPr>
            <a:r>
              <a:rPr lang="en-US" sz="2200" dirty="0"/>
              <a:t>aGVHD (n = 9)</a:t>
            </a:r>
          </a:p>
          <a:p>
            <a:pPr lvl="1">
              <a:spcBef>
                <a:spcPts val="400"/>
              </a:spcBef>
            </a:pPr>
            <a:r>
              <a:rPr lang="en-US" sz="2200" dirty="0"/>
              <a:t>Relapse (n = 9)</a:t>
            </a:r>
          </a:p>
          <a:p>
            <a:pPr lvl="1">
              <a:spcBef>
                <a:spcPts val="400"/>
              </a:spcBef>
            </a:pPr>
            <a:r>
              <a:rPr lang="en-US" sz="2200" dirty="0"/>
              <a:t>Infection (n = 3)</a:t>
            </a:r>
          </a:p>
          <a:p>
            <a:pPr lvl="1">
              <a:spcBef>
                <a:spcPts val="400"/>
              </a:spcBef>
            </a:pPr>
            <a:r>
              <a:rPr lang="en-US" sz="2200" dirty="0"/>
              <a:t>Organ damage (n = 2)</a:t>
            </a:r>
          </a:p>
          <a:p>
            <a:r>
              <a:rPr lang="en-US" sz="2400" dirty="0"/>
              <a:t>Metabolomics analysis (exploratory) identified possible associations between blood metabolites and response to therapy</a:t>
            </a:r>
          </a:p>
          <a:p>
            <a:pPr lvl="1">
              <a:spcBef>
                <a:spcPts val="400"/>
              </a:spcBef>
            </a:pPr>
            <a:r>
              <a:rPr lang="en-US" sz="2200" dirty="0"/>
              <a:t>Higher linoleic acid levels associated with higher CR/PR rates</a:t>
            </a:r>
          </a:p>
          <a:p>
            <a:pPr lvl="1">
              <a:spcBef>
                <a:spcPts val="400"/>
              </a:spcBef>
            </a:pPr>
            <a:r>
              <a:rPr lang="en-US" sz="2200" dirty="0"/>
              <a:t>Higher lactic acid levels associated with treatment failure </a:t>
            </a:r>
            <a:endParaRPr lang="en-US" sz="2000" dirty="0"/>
          </a:p>
          <a:p>
            <a:pPr lvl="1"/>
            <a:endParaRPr lang="en-US" sz="2200" dirty="0"/>
          </a:p>
        </p:txBody>
      </p:sp>
    </p:spTree>
    <p:extLst>
      <p:ext uri="{BB962C8B-B14F-4D97-AF65-F5344CB8AC3E}">
        <p14:creationId xmlns:p14="http://schemas.microsoft.com/office/powerpoint/2010/main" val="2923788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uhCG/EGF for aGVHD: Investigators’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r>
              <a:rPr lang="en-US" dirty="0"/>
              <a:t>In patients with life-threatening aGVHD, uhCG/EGF appears safe </a:t>
            </a:r>
            <a:br>
              <a:rPr lang="en-US" dirty="0"/>
            </a:br>
            <a:r>
              <a:rPr lang="en-US" dirty="0"/>
              <a:t>and well tolerated, and has promising efficacy in addition to immunosuppressive therapy</a:t>
            </a:r>
          </a:p>
          <a:p>
            <a:pPr lvl="1"/>
            <a:r>
              <a:rPr lang="en-US" dirty="0"/>
              <a:t>Overall response (CR/PR): 68% at Day 28</a:t>
            </a:r>
          </a:p>
          <a:p>
            <a:pPr lvl="1"/>
            <a:r>
              <a:rPr lang="en-US" dirty="0"/>
              <a:t>Received orphan drug designation in 2020</a:t>
            </a:r>
          </a:p>
          <a:p>
            <a:r>
              <a:rPr lang="en-US" dirty="0"/>
              <a:t>Metabolomic profile may help predict response</a:t>
            </a:r>
          </a:p>
        </p:txBody>
      </p:sp>
      <p:sp>
        <p:nvSpPr>
          <p:cNvPr id="12" name="Text Box 15">
            <a:extLst>
              <a:ext uri="{FF2B5EF4-FFF2-40B4-BE49-F238E27FC236}">
                <a16:creationId xmlns:a16="http://schemas.microsoft.com/office/drawing/2014/main" id="{8CF9B8B1-A9D8-5145-B33F-7CF32A74558C}"/>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Holtan</a:t>
            </a:r>
            <a:r>
              <a:rPr lang="en-US" altLang="en-US" sz="1200" b="0" spc="-10" dirty="0">
                <a:solidFill>
                  <a:schemeClr val="bg2"/>
                </a:solidFill>
                <a:latin typeface="Calibri" panose="020F0502020204030204" pitchFamily="34" charset="0"/>
              </a:rPr>
              <a:t>. ASH 2021. Abstr 261.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803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56M7VY3CDVN5-1304399078-2</_dlc_DocId>
    <_dlc_DocIdUrl xmlns="d54cbe69-32bd-412a-b004-9152f949605e">
      <Url>https://intranet.clinicaloptions.com/mews/oncology/ONC_2021_ASH_CF_(PRP4549)/NONMALIG_261_Holtan/_layouts/15/DocIdRedir.aspx?ID=56M7VY3CDVN5-1304399078-2</Url>
      <Description>56M7VY3CDVN5-1304399078-2</Description>
    </_dlc_DocIdUrl>
    <Document_x0020_Category xmlns="a5f68586-81ea-4f4c-8a8f-24e0f8dc8c18">Conference Capsule Slides</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6F25EBF48BD9C4FA4B473E671F16CD2" ma:contentTypeVersion="1" ma:contentTypeDescription="Create a new document." ma:contentTypeScope="" ma:versionID="9f6421549890e55efa4835a981a3a60e">
  <xsd:schema xmlns:xsd="http://www.w3.org/2001/XMLSchema" xmlns:xs="http://www.w3.org/2001/XMLSchema" xmlns:p="http://schemas.microsoft.com/office/2006/metadata/properties" xmlns:ns2="d54cbe69-32bd-412a-b004-9152f949605e" xmlns:ns3="a5f68586-81ea-4f4c-8a8f-24e0f8dc8c18" targetNamespace="http://schemas.microsoft.com/office/2006/metadata/properties" ma:root="true" ma:fieldsID="2b265285753a4afd5df897c894426f36" ns2:_="" ns3:_="">
    <xsd:import namespace="d54cbe69-32bd-412a-b004-9152f949605e"/>
    <xsd:import namespace="a5f68586-81ea-4f4c-8a8f-24e0f8dc8c1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5f68586-81ea-4f4c-8a8f-24e0f8dc8c1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http://purl.org/dc/terms/"/>
    <ds:schemaRef ds:uri="a5f68586-81ea-4f4c-8a8f-24e0f8dc8c18"/>
    <ds:schemaRef ds:uri="http://purl.org/dc/dcmitype/"/>
    <ds:schemaRef ds:uri="http://schemas.microsoft.com/office/2006/metadata/properties"/>
    <ds:schemaRef ds:uri="d54cbe69-32bd-412a-b004-9152f949605e"/>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916AF453-66CD-47B7-B6CD-296C511312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5f68586-81ea-4f4c-8a8f-24e0f8dc8c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8011</TotalTime>
  <Words>1562</Words>
  <Application>Microsoft Office PowerPoint</Application>
  <PresentationFormat>Widescreen</PresentationFormat>
  <Paragraphs>225</Paragraphs>
  <Slides>10</Slides>
  <Notes>10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10</vt:i4>
      </vt:variant>
    </vt:vector>
  </HeadingPairs>
  <TitlesOfParts>
    <vt:vector size="19"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Phase II Trial of Urinary-Derived  Human Chorionic Gonadotropin/Epidermal  Growth Factor for Life-threatening Acute GVHD</vt:lpstr>
      <vt:lpstr>About These Slides</vt:lpstr>
      <vt:lpstr>uhCG/EGF for aGVHD: Background</vt:lpstr>
      <vt:lpstr>uhCG/EGF for aGVHD: Study Design</vt:lpstr>
      <vt:lpstr>uhCG/EGF for aGVHD: Baseline Characteristics</vt:lpstr>
      <vt:lpstr>uhCG/EGF for aGVHD: GVHD Severity at Baseline</vt:lpstr>
      <vt:lpstr>uhCG/EGF for aGVHD: Day 28 Response  (Primary Outcome) and Survival Outcomes</vt:lpstr>
      <vt:lpstr>uhCG/EGF for aGVHD: Adverse Events and  Metabolomic Analysis (Exploratory)</vt:lpstr>
      <vt:lpstr>uhCG/EGF for aGVHD: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Trial of Urinary-Derived Human Chorionic Gonadotropin/Epidermal Growth Factor for Life-threatening Acute GVHD</dc:title>
  <dc:creator>Preferred User</dc:creator>
  <cp:lastModifiedBy>nkolenko@clinicaloptions.com</cp:lastModifiedBy>
  <cp:revision>793</cp:revision>
  <cp:lastPrinted>2016-09-26T20:21:49Z</cp:lastPrinted>
  <dcterms:created xsi:type="dcterms:W3CDTF">2005-05-27T15:08:01Z</dcterms:created>
  <dcterms:modified xsi:type="dcterms:W3CDTF">2021-12-16T21:14:07Z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7efbbf07-490c-4575-aeda-cd367fabadbc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0x01010016F25EBF48BD9C4FA4B473E671F16CD2</vt:lpwstr>
  </property>
</Properties>
</file>