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68" r:id="rId6"/>
  </p:sldMasterIdLst>
  <p:notesMasterIdLst>
    <p:notesMasterId r:id="rId69"/>
  </p:notesMasterIdLst>
  <p:handoutMasterIdLst>
    <p:handoutMasterId r:id="rId70"/>
  </p:handoutMasterIdLst>
  <p:sldIdLst>
    <p:sldId id="321" r:id="rId7"/>
    <p:sldId id="308" r:id="rId8"/>
    <p:sldId id="2134806326" r:id="rId9"/>
    <p:sldId id="294" r:id="rId10"/>
    <p:sldId id="2134806306" r:id="rId11"/>
    <p:sldId id="2134806328" r:id="rId12"/>
    <p:sldId id="2134806320" r:id="rId13"/>
    <p:sldId id="2134806305" r:id="rId14"/>
    <p:sldId id="2163" r:id="rId15"/>
    <p:sldId id="1747256458" r:id="rId16"/>
    <p:sldId id="2134806317" r:id="rId17"/>
    <p:sldId id="1747256461" r:id="rId18"/>
    <p:sldId id="1090" r:id="rId19"/>
    <p:sldId id="1747256484" r:id="rId20"/>
    <p:sldId id="1747256485" r:id="rId21"/>
    <p:sldId id="1747256486" r:id="rId22"/>
    <p:sldId id="1747256487" r:id="rId23"/>
    <p:sldId id="1747256483" r:id="rId24"/>
    <p:sldId id="1747256492" r:id="rId25"/>
    <p:sldId id="1747256493" r:id="rId26"/>
    <p:sldId id="1747256494" r:id="rId27"/>
    <p:sldId id="1747256495" r:id="rId28"/>
    <p:sldId id="1747256491" r:id="rId29"/>
    <p:sldId id="1747256443" r:id="rId30"/>
    <p:sldId id="1747256465" r:id="rId31"/>
    <p:sldId id="2134806307" r:id="rId32"/>
    <p:sldId id="1747256497" r:id="rId33"/>
    <p:sldId id="2161" r:id="rId34"/>
    <p:sldId id="2134806321" r:id="rId35"/>
    <p:sldId id="2134806268" r:id="rId36"/>
    <p:sldId id="558" r:id="rId37"/>
    <p:sldId id="559" r:id="rId38"/>
    <p:sldId id="554" r:id="rId39"/>
    <p:sldId id="555" r:id="rId40"/>
    <p:sldId id="551" r:id="rId41"/>
    <p:sldId id="556" r:id="rId42"/>
    <p:sldId id="557" r:id="rId43"/>
    <p:sldId id="1747256500" r:id="rId44"/>
    <p:sldId id="1747256501" r:id="rId45"/>
    <p:sldId id="1747256502" r:id="rId46"/>
    <p:sldId id="1747256503" r:id="rId47"/>
    <p:sldId id="1747256504" r:id="rId48"/>
    <p:sldId id="2134806325" r:id="rId49"/>
    <p:sldId id="1747256507" r:id="rId50"/>
    <p:sldId id="2134806313" r:id="rId51"/>
    <p:sldId id="2134806273" r:id="rId52"/>
    <p:sldId id="2134806275" r:id="rId53"/>
    <p:sldId id="2134806276" r:id="rId54"/>
    <p:sldId id="2134806277" r:id="rId55"/>
    <p:sldId id="2134806278" r:id="rId56"/>
    <p:sldId id="2134806279" r:id="rId57"/>
    <p:sldId id="2134806285" r:id="rId58"/>
    <p:sldId id="2134806286" r:id="rId59"/>
    <p:sldId id="2134806324" r:id="rId60"/>
    <p:sldId id="2134806315" r:id="rId61"/>
    <p:sldId id="2134806322" r:id="rId62"/>
    <p:sldId id="2134806289" r:id="rId63"/>
    <p:sldId id="2134806290" r:id="rId64"/>
    <p:sldId id="2134806292" r:id="rId65"/>
    <p:sldId id="2134806293" r:id="rId66"/>
    <p:sldId id="2134806294" r:id="rId67"/>
    <p:sldId id="318" r:id="rId68"/>
  </p:sldIdLst>
  <p:sldSz cx="12192000" cy="6858000"/>
  <p:notesSz cx="7315200" cy="9601200"/>
  <p:custDataLst>
    <p:tags r:id="rId7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28" userDrawn="1">
          <p15:clr>
            <a:srgbClr val="A4A3A4"/>
          </p15:clr>
        </p15:guide>
        <p15:guide id="2" orient="horz" pos="1008" userDrawn="1">
          <p15:clr>
            <a:srgbClr val="A4A3A4"/>
          </p15:clr>
        </p15:guide>
        <p15:guide id="3" orient="horz" pos="4032" userDrawn="1">
          <p15:clr>
            <a:srgbClr val="A4A3A4"/>
          </p15:clr>
        </p15:guide>
        <p15:guide id="4" orient="horz" pos="151" userDrawn="1">
          <p15:clr>
            <a:srgbClr val="A4A3A4"/>
          </p15:clr>
        </p15:guide>
        <p15:guide id="5" orient="horz" pos="264" userDrawn="1">
          <p15:clr>
            <a:srgbClr val="A4A3A4"/>
          </p15:clr>
        </p15:guide>
        <p15:guide id="6" orient="horz" pos="3912" userDrawn="1">
          <p15:clr>
            <a:srgbClr val="A4A3A4"/>
          </p15:clr>
        </p15:guide>
        <p15:guide id="7" orient="horz" userDrawn="1">
          <p15:clr>
            <a:srgbClr val="A4A3A4"/>
          </p15:clr>
        </p15:guide>
        <p15:guide id="8" pos="329" userDrawn="1">
          <p15:clr>
            <a:srgbClr val="A4A3A4"/>
          </p15:clr>
        </p15:guide>
        <p15:guide id="9" pos="7407" userDrawn="1">
          <p15:clr>
            <a:srgbClr val="A4A3A4"/>
          </p15:clr>
        </p15:guide>
        <p15:guide id="11" pos="453" userDrawn="1">
          <p15:clr>
            <a:srgbClr val="A4A3A4"/>
          </p15:clr>
        </p15:guide>
        <p15:guide id="13" pos="72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F2F2F2"/>
    <a:srgbClr val="CDCDCF"/>
    <a:srgbClr val="C1CCD4"/>
    <a:srgbClr val="00823B"/>
    <a:srgbClr val="E1471D"/>
    <a:srgbClr val="015873"/>
    <a:srgbClr val="046376"/>
    <a:srgbClr val="013763"/>
    <a:srgbClr val="0334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CBFD8C-54C1-461E-A260-3FF819C9096F}" v="1" dt="2023-05-16T23:26:24.027"/>
    <p1510:client id="{A2EAE0E1-7A00-4275-B8D5-8D80400E2847}" v="138" dt="2023-05-16T18:26:27.652"/>
  </p1510:revLst>
</p1510:revInfo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44" autoAdjust="0"/>
    <p:restoredTop sz="85321" autoAdjust="0"/>
  </p:normalViewPr>
  <p:slideViewPr>
    <p:cSldViewPr snapToGrid="0" showGuides="1">
      <p:cViewPr varScale="1">
        <p:scale>
          <a:sx n="91" d="100"/>
          <a:sy n="91" d="100"/>
        </p:scale>
        <p:origin x="1026" y="90"/>
      </p:cViewPr>
      <p:guideLst>
        <p:guide orient="horz" pos="4128"/>
        <p:guide orient="horz" pos="1008"/>
        <p:guide orient="horz" pos="4032"/>
        <p:guide orient="horz" pos="151"/>
        <p:guide orient="horz" pos="264"/>
        <p:guide orient="horz" pos="3912"/>
        <p:guide orient="horz"/>
        <p:guide pos="329"/>
        <p:guide pos="7407"/>
        <p:guide pos="453"/>
        <p:guide pos="72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15" d="100"/>
        <a:sy n="11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8" d="100"/>
          <a:sy n="88" d="100"/>
        </p:scale>
        <p:origin x="-3750" y="-120"/>
      </p:cViewPr>
      <p:guideLst>
        <p:guide orient="horz" pos="3024"/>
        <p:guide pos="2304"/>
      </p:guideLst>
    </p:cSldViewPr>
  </p:notesViewPr>
  <p:gridSpacing cx="76200" cy="76200"/>
</p:viewPr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B3F561-F6C1-BF4B-A49F-4271A32F159D}">
      <dsp:nvSpPr>
        <dsp:cNvPr id="0" name=""/>
        <dsp:cNvSpPr/>
      </dsp:nvSpPr>
      <dsp:spPr>
        <a:xfrm>
          <a:off x="3976" y="731930"/>
          <a:ext cx="2153143" cy="129188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Metastatic</a:t>
          </a:r>
        </a:p>
      </dsp:txBody>
      <dsp:txXfrm>
        <a:off x="3976" y="731930"/>
        <a:ext cx="2153143" cy="1291886"/>
      </dsp:txXfrm>
    </dsp:sp>
    <dsp:sp modelId="{AFD863DD-3028-8047-90FE-CB9D2A0E090C}">
      <dsp:nvSpPr>
        <dsp:cNvPr id="0" name=""/>
        <dsp:cNvSpPr/>
      </dsp:nvSpPr>
      <dsp:spPr>
        <a:xfrm>
          <a:off x="2372434" y="731930"/>
          <a:ext cx="2153143" cy="1291886"/>
        </a:xfrm>
        <a:prstGeom prst="rect">
          <a:avLst/>
        </a:prstGeom>
        <a:solidFill>
          <a:schemeClr val="accent1">
            <a:shade val="80000"/>
            <a:hueOff val="75817"/>
            <a:satOff val="-10681"/>
            <a:lumOff val="5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First Line</a:t>
          </a:r>
        </a:p>
      </dsp:txBody>
      <dsp:txXfrm>
        <a:off x="2372434" y="731930"/>
        <a:ext cx="2153143" cy="1291886"/>
      </dsp:txXfrm>
    </dsp:sp>
    <dsp:sp modelId="{318A8F2A-FDAD-3B4F-B5C7-228D75902461}">
      <dsp:nvSpPr>
        <dsp:cNvPr id="0" name=""/>
        <dsp:cNvSpPr/>
      </dsp:nvSpPr>
      <dsp:spPr>
        <a:xfrm>
          <a:off x="4740892" y="731930"/>
          <a:ext cx="2153143" cy="1291886"/>
        </a:xfrm>
        <a:prstGeom prst="rect">
          <a:avLst/>
        </a:prstGeom>
        <a:solidFill>
          <a:schemeClr val="accent1">
            <a:shade val="80000"/>
            <a:hueOff val="151635"/>
            <a:satOff val="-21361"/>
            <a:lumOff val="10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Second Line or Later</a:t>
          </a:r>
        </a:p>
      </dsp:txBody>
      <dsp:txXfrm>
        <a:off x="4740892" y="731930"/>
        <a:ext cx="2153143" cy="1291886"/>
      </dsp:txXfrm>
    </dsp:sp>
    <dsp:sp modelId="{37AD297E-FF96-E44F-9793-6A8643C2AA56}">
      <dsp:nvSpPr>
        <dsp:cNvPr id="0" name=""/>
        <dsp:cNvSpPr/>
      </dsp:nvSpPr>
      <dsp:spPr>
        <a:xfrm>
          <a:off x="7109350" y="731930"/>
          <a:ext cx="2153143" cy="1291886"/>
        </a:xfrm>
        <a:prstGeom prst="rect">
          <a:avLst/>
        </a:prstGeom>
        <a:solidFill>
          <a:schemeClr val="accent1">
            <a:shade val="80000"/>
            <a:hueOff val="227452"/>
            <a:satOff val="-32042"/>
            <a:lumOff val="160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Neoadjuvant</a:t>
          </a:r>
        </a:p>
      </dsp:txBody>
      <dsp:txXfrm>
        <a:off x="7109350" y="731930"/>
        <a:ext cx="2153143" cy="1291886"/>
      </dsp:txXfrm>
    </dsp:sp>
    <dsp:sp modelId="{87377F19-4AEE-D749-ADB1-CC29690A3341}">
      <dsp:nvSpPr>
        <dsp:cNvPr id="0" name=""/>
        <dsp:cNvSpPr/>
      </dsp:nvSpPr>
      <dsp:spPr>
        <a:xfrm>
          <a:off x="9477808" y="731930"/>
          <a:ext cx="2153143" cy="1291886"/>
        </a:xfrm>
        <a:prstGeom prst="rect">
          <a:avLst/>
        </a:prstGeom>
        <a:solidFill>
          <a:schemeClr val="accent1">
            <a:shade val="80000"/>
            <a:hueOff val="303270"/>
            <a:satOff val="-42722"/>
            <a:lumOff val="213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Adjuvant</a:t>
          </a:r>
        </a:p>
      </dsp:txBody>
      <dsp:txXfrm>
        <a:off x="9477808" y="731930"/>
        <a:ext cx="2153143" cy="1291886"/>
      </dsp:txXfrm>
    </dsp:sp>
    <dsp:sp modelId="{4BCA37B3-F163-EA43-B8FF-3302C1CFF7D1}">
      <dsp:nvSpPr>
        <dsp:cNvPr id="0" name=""/>
        <dsp:cNvSpPr/>
      </dsp:nvSpPr>
      <dsp:spPr>
        <a:xfrm>
          <a:off x="1188205" y="2239131"/>
          <a:ext cx="2153143" cy="1291886"/>
        </a:xfrm>
        <a:prstGeom prst="rect">
          <a:avLst/>
        </a:prstGeom>
        <a:solidFill>
          <a:schemeClr val="accent1">
            <a:shade val="80000"/>
            <a:hueOff val="379087"/>
            <a:satOff val="-53403"/>
            <a:lumOff val="267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Monotherapy</a:t>
          </a:r>
        </a:p>
      </dsp:txBody>
      <dsp:txXfrm>
        <a:off x="1188205" y="2239131"/>
        <a:ext cx="2153143" cy="1291886"/>
      </dsp:txXfrm>
    </dsp:sp>
    <dsp:sp modelId="{5222486D-D31E-9C48-B382-06D4047944E5}">
      <dsp:nvSpPr>
        <dsp:cNvPr id="0" name=""/>
        <dsp:cNvSpPr/>
      </dsp:nvSpPr>
      <dsp:spPr>
        <a:xfrm>
          <a:off x="3556663" y="2239131"/>
          <a:ext cx="2153143" cy="1291886"/>
        </a:xfrm>
        <a:prstGeom prst="rect">
          <a:avLst/>
        </a:prstGeom>
        <a:solidFill>
          <a:schemeClr val="accent1">
            <a:shade val="80000"/>
            <a:hueOff val="454905"/>
            <a:satOff val="-64084"/>
            <a:lumOff val="320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Combination ICI</a:t>
          </a:r>
        </a:p>
      </dsp:txBody>
      <dsp:txXfrm>
        <a:off x="3556663" y="2239131"/>
        <a:ext cx="2153143" cy="1291886"/>
      </dsp:txXfrm>
    </dsp:sp>
    <dsp:sp modelId="{BC4096B1-A7B0-1647-A9A7-F6AD296CFFD7}">
      <dsp:nvSpPr>
        <dsp:cNvPr id="0" name=""/>
        <dsp:cNvSpPr/>
      </dsp:nvSpPr>
      <dsp:spPr>
        <a:xfrm>
          <a:off x="5925121" y="2239131"/>
          <a:ext cx="2153143" cy="1291886"/>
        </a:xfrm>
        <a:prstGeom prst="rect">
          <a:avLst/>
        </a:prstGeom>
        <a:solidFill>
          <a:schemeClr val="accent1">
            <a:shade val="80000"/>
            <a:hueOff val="530722"/>
            <a:satOff val="-74764"/>
            <a:lumOff val="3739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Combination With Chemo</a:t>
          </a:r>
        </a:p>
      </dsp:txBody>
      <dsp:txXfrm>
        <a:off x="5925121" y="2239131"/>
        <a:ext cx="2153143" cy="1291886"/>
      </dsp:txXfrm>
    </dsp:sp>
    <dsp:sp modelId="{B3DFE54A-2339-1E44-80FB-247B38407ACA}">
      <dsp:nvSpPr>
        <dsp:cNvPr id="0" name=""/>
        <dsp:cNvSpPr/>
      </dsp:nvSpPr>
      <dsp:spPr>
        <a:xfrm>
          <a:off x="8293579" y="2239131"/>
          <a:ext cx="2153143" cy="1291886"/>
        </a:xfrm>
        <a:prstGeom prst="rect">
          <a:avLst/>
        </a:prstGeom>
        <a:solidFill>
          <a:schemeClr val="accent1">
            <a:shade val="80000"/>
            <a:hueOff val="606540"/>
            <a:satOff val="-85445"/>
            <a:lumOff val="427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Combination With Targeted Therapy</a:t>
          </a:r>
        </a:p>
      </dsp:txBody>
      <dsp:txXfrm>
        <a:off x="8293579" y="2239131"/>
        <a:ext cx="2153143" cy="1291886"/>
      </dsp:txXfrm>
    </dsp:sp>
  </dsp:spTree>
</dsp:drawing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599" y="1600200"/>
            <a:ext cx="10871203" cy="2057400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Managing Adverse Events With Combination Immune Checkpoint Inhibitor/Targeted Therapy</a:t>
            </a:r>
          </a:p>
        </p:txBody>
      </p:sp>
      <p:sp>
        <p:nvSpPr>
          <p:cNvPr id="9" name="Text Box 21">
            <a:extLst>
              <a:ext uri="{FF2B5EF4-FFF2-40B4-BE49-F238E27FC236}">
                <a16:creationId xmlns:a16="http://schemas.microsoft.com/office/drawing/2014/main" id="{29C97272-D98D-4B80-A5DE-809F0B118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864" y="6223602"/>
            <a:ext cx="5464175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Supported by educational grants from AstraZeneca, Eisai, </a:t>
            </a:r>
            <a:b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Merck Sharp &amp; Dohme LLC, and Regeneron Pharmaceuticals, Inc.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6075" indent="-346075">
              <a:buSzPts val="2400"/>
              <a:defRPr/>
            </a:pPr>
            <a:r>
              <a:rPr lang="en-US" altLang="en-US" dirty="0"/>
              <a:t>Please feel free to use and share some or all of these slides in your noncommercial presentations to colleagues or patients</a:t>
            </a:r>
          </a:p>
          <a:p>
            <a:pPr marL="346075" indent="-346075">
              <a:buSzPts val="2400"/>
              <a:defRPr/>
            </a:pPr>
            <a:r>
              <a:rPr lang="en-US" altLang="en-US" dirty="0"/>
              <a:t>When using our slides, please retain the source attribution:</a:t>
            </a: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pPr eaLnBrk="1" hangingPunct="1">
              <a:defRPr/>
            </a:pPr>
            <a:endParaRPr lang="en-US" altLang="en-US" sz="2000" dirty="0"/>
          </a:p>
          <a:p>
            <a:pPr eaLnBrk="1" hangingPunct="1">
              <a:defRPr/>
            </a:pPr>
            <a:r>
              <a:rPr lang="en-GB" dirty="0"/>
              <a:t>These slides may not be published, posted online, or used in commercial presentations without permission. </a:t>
            </a:r>
            <a:r>
              <a:rPr lang="en-US" dirty="0"/>
              <a:t>Please contact </a:t>
            </a:r>
            <a:r>
              <a:rPr lang="en-US" dirty="0">
                <a:hlinkClick r:id="rId3"/>
              </a:rPr>
              <a:t>permissions@clinicaloptions.com</a:t>
            </a:r>
            <a:r>
              <a:rPr lang="en-US" dirty="0"/>
              <a:t> for details</a:t>
            </a: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About These Slides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5EA7FC4-9E85-A492-29F8-83D48032C318}"/>
              </a:ext>
            </a:extLst>
          </p:cNvPr>
          <p:cNvGrpSpPr/>
          <p:nvPr/>
        </p:nvGrpSpPr>
        <p:grpSpPr>
          <a:xfrm>
            <a:off x="4156075" y="3434848"/>
            <a:ext cx="4509943" cy="615278"/>
            <a:chOff x="4156075" y="3330939"/>
            <a:chExt cx="4509943" cy="615278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493C9ED3-82E3-0A6D-5F6E-BEEB10EC35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6075" y="3546107"/>
              <a:ext cx="347967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2000" b="0" dirty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20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20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4886A2C-9DDD-D082-0C08-95B6538F9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35745" y="3330939"/>
              <a:ext cx="1030273" cy="5494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58DFBB6-CC88-48B6-9C93-D0B82C392A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Faculty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A720D22-EB1C-493A-8B56-A0FAB8B531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E1471D"/>
                </a:solidFill>
              </a:rPr>
              <a:t>Eric Jonasch, MD</a:t>
            </a:r>
            <a:br>
              <a:rPr lang="en-US" altLang="en-US" sz="2800" b="1" dirty="0">
                <a:solidFill>
                  <a:schemeClr val="hlink"/>
                </a:solidFill>
              </a:rPr>
            </a:br>
            <a:r>
              <a:rPr lang="en-US" altLang="en-US" sz="2400" dirty="0"/>
              <a:t>Professor, Genitourinary Medical Oncology</a:t>
            </a:r>
            <a:br>
              <a:rPr lang="en-US" altLang="en-US" sz="2400" dirty="0"/>
            </a:br>
            <a:r>
              <a:rPr lang="en-US" altLang="en-US" sz="2400" dirty="0"/>
              <a:t>The University of Texas MD Anderson </a:t>
            </a:r>
            <a:r>
              <a:rPr lang="en-US" altLang="en-US" sz="2400"/>
              <a:t>Cancer Center</a:t>
            </a:r>
            <a:br>
              <a:rPr lang="en-US" altLang="en-US" sz="2400" dirty="0"/>
            </a:br>
            <a:r>
              <a:rPr lang="en-US" altLang="en-US" sz="2400" dirty="0"/>
              <a:t>Houston, Texas</a:t>
            </a:r>
          </a:p>
          <a:p>
            <a:pPr marL="0" indent="0">
              <a:buClr>
                <a:schemeClr val="accent6"/>
              </a:buClr>
              <a:buNone/>
              <a:defRPr/>
            </a:pPr>
            <a:r>
              <a:rPr lang="en-US" sz="2400" b="1" dirty="0">
                <a:solidFill>
                  <a:srgbClr val="E1471D"/>
                </a:solidFill>
                <a:latin typeface="Calibri"/>
                <a:cs typeface="Calibri"/>
              </a:rPr>
              <a:t>Eric Jonasch, MD: </a:t>
            </a:r>
            <a:r>
              <a:rPr lang="en-US" sz="2400" i="1" dirty="0">
                <a:latin typeface="Calibri"/>
                <a:cs typeface="Calibri"/>
              </a:rPr>
              <a:t>consultant/advisor/speaker: </a:t>
            </a:r>
            <a:r>
              <a:rPr lang="en-US" sz="2400" dirty="0">
                <a:latin typeface="Calibri"/>
                <a:cs typeface="Calibri"/>
              </a:rPr>
              <a:t>Aveo, Aravive, DAVA Oncology, Eisai, Exelixis, Genentech, Ipsen, Merck, NiKang, Takeda; </a:t>
            </a:r>
            <a:r>
              <a:rPr lang="en-US" sz="2400" i="1" dirty="0">
                <a:latin typeface="Calibri"/>
                <a:cs typeface="Calibri"/>
              </a:rPr>
              <a:t>researcher: </a:t>
            </a:r>
            <a:r>
              <a:rPr lang="en-US" sz="2400" dirty="0">
                <a:latin typeface="Calibri"/>
                <a:cs typeface="Calibri"/>
              </a:rPr>
              <a:t>Arrowhead, Corvus, Merck, NiKang.</a:t>
            </a:r>
          </a:p>
        </p:txBody>
      </p:sp>
    </p:spTree>
    <p:extLst>
      <p:ext uri="{BB962C8B-B14F-4D97-AF65-F5344CB8AC3E}">
        <p14:creationId xmlns:p14="http://schemas.microsoft.com/office/powerpoint/2010/main" val="2368819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58DFBB6-CC88-48B6-9C93-D0B82C392A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Faculty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A720D22-EB1C-493A-8B56-A0FAB8B531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E1471D"/>
                </a:solidFill>
              </a:rPr>
              <a:t>Kathleen Moore, MD</a:t>
            </a:r>
            <a:br>
              <a:rPr lang="en-US" altLang="en-US" b="1" dirty="0">
                <a:solidFill>
                  <a:schemeClr val="accent3"/>
                </a:solidFill>
              </a:rPr>
            </a:br>
            <a:r>
              <a:rPr lang="en-US" altLang="en-US" sz="2400" dirty="0"/>
              <a:t>Associate Director, Clinical Research</a:t>
            </a:r>
            <a:br>
              <a:rPr lang="en-US" altLang="en-US" sz="2400" dirty="0"/>
            </a:br>
            <a:r>
              <a:rPr lang="en-US" altLang="en-US" sz="2400" dirty="0"/>
              <a:t>Department of Gynecologic Oncology</a:t>
            </a:r>
            <a:br>
              <a:rPr lang="en-US" altLang="en-US" sz="2400" dirty="0"/>
            </a:br>
            <a:r>
              <a:rPr lang="en-US" altLang="en-US" sz="2400" dirty="0"/>
              <a:t>Stephenson Cancer Center</a:t>
            </a:r>
            <a:br>
              <a:rPr lang="en-US" altLang="en-US" sz="2400" dirty="0"/>
            </a:br>
            <a:r>
              <a:rPr lang="en-US" altLang="en-US" sz="2400" dirty="0"/>
              <a:t>University of Oklahoma</a:t>
            </a:r>
            <a:br>
              <a:rPr lang="en-US" altLang="en-US" sz="2400" dirty="0"/>
            </a:br>
            <a:r>
              <a:rPr lang="en-US" altLang="en-US" sz="2400" dirty="0"/>
              <a:t>Oklahoma City, Oklahoma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E1471D"/>
                </a:solidFill>
                <a:latin typeface="Calibri"/>
                <a:cs typeface="Calibri"/>
              </a:rPr>
              <a:t>Kathleen Moore, MD: </a:t>
            </a:r>
            <a:r>
              <a:rPr lang="en-US" sz="2400" i="1" dirty="0">
                <a:latin typeface="Calibri"/>
                <a:cs typeface="Calibri"/>
              </a:rPr>
              <a:t>consultant/advisor/speaker: </a:t>
            </a:r>
            <a:r>
              <a:rPr lang="en-US" sz="2400" dirty="0">
                <a:latin typeface="Calibri"/>
                <a:cs typeface="Calibri"/>
              </a:rPr>
              <a:t>Aadi, Aravive, Alkermes, AstraZeneca, Blueprint Pharma, Caris, Clovis, Eisai, Genentech/Roche, GlaxoSmithKline, Hengrui, Immunogen, Lilly, Mereo, Merck, Mersana, Myriad, Novartis, Onconova, OncXerna, Panavance, VBL Therapeutics, Verastem.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97524-97CE-EEAF-7F1F-722D5CA64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on ICI Monotherapy</a:t>
            </a:r>
          </a:p>
        </p:txBody>
      </p:sp>
    </p:spTree>
    <p:extLst>
      <p:ext uri="{BB962C8B-B14F-4D97-AF65-F5344CB8AC3E}">
        <p14:creationId xmlns:p14="http://schemas.microsoft.com/office/powerpoint/2010/main" val="3611857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A58AA847-98F2-4483-8357-0349B02AC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of Select FDA Approvals of ICIs</a:t>
            </a:r>
            <a:br>
              <a:rPr lang="en-US" dirty="0"/>
            </a:br>
            <a:r>
              <a:rPr lang="en-US" dirty="0"/>
              <a:t> </a:t>
            </a:r>
          </a:p>
        </p:txBody>
      </p:sp>
      <p:sp>
        <p:nvSpPr>
          <p:cNvPr id="9" name="Notched Right Arrow 3">
            <a:extLst>
              <a:ext uri="{FF2B5EF4-FFF2-40B4-BE49-F238E27FC236}">
                <a16:creationId xmlns:a16="http://schemas.microsoft.com/office/drawing/2014/main" id="{D466BB5F-5D46-3190-14DF-D3270CA5EB14}"/>
              </a:ext>
            </a:extLst>
          </p:cNvPr>
          <p:cNvSpPr/>
          <p:nvPr/>
        </p:nvSpPr>
        <p:spPr bwMode="auto">
          <a:xfrm>
            <a:off x="749300" y="2933514"/>
            <a:ext cx="11201400" cy="1441174"/>
          </a:xfrm>
          <a:prstGeom prst="notchedRightArrow">
            <a:avLst>
              <a:gd name="adj1" fmla="val 50000"/>
              <a:gd name="adj2" fmla="val 43793"/>
            </a:avLst>
          </a:prstGeom>
          <a:solidFill>
            <a:schemeClr val="accent3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9398951-F720-990C-4710-4AF7A7164FF7}"/>
              </a:ext>
            </a:extLst>
          </p:cNvPr>
          <p:cNvSpPr/>
          <p:nvPr/>
        </p:nvSpPr>
        <p:spPr bwMode="auto">
          <a:xfrm>
            <a:off x="1239630" y="3473540"/>
            <a:ext cx="347870" cy="34787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AA46246-2E6A-F3D1-C214-3B9F8AF0C577}"/>
              </a:ext>
            </a:extLst>
          </p:cNvPr>
          <p:cNvSpPr/>
          <p:nvPr/>
        </p:nvSpPr>
        <p:spPr bwMode="auto">
          <a:xfrm>
            <a:off x="2294282" y="3473540"/>
            <a:ext cx="347870" cy="34787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D228E65-743D-801B-68EC-D1EC38D6E6FD}"/>
              </a:ext>
            </a:extLst>
          </p:cNvPr>
          <p:cNvSpPr/>
          <p:nvPr/>
        </p:nvSpPr>
        <p:spPr bwMode="auto">
          <a:xfrm>
            <a:off x="3348934" y="3473540"/>
            <a:ext cx="347870" cy="34787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EA32146-8B01-21C8-0AEA-8F541224F933}"/>
              </a:ext>
            </a:extLst>
          </p:cNvPr>
          <p:cNvSpPr/>
          <p:nvPr/>
        </p:nvSpPr>
        <p:spPr bwMode="auto">
          <a:xfrm>
            <a:off x="4403586" y="3473540"/>
            <a:ext cx="347870" cy="34787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8C47129-8521-7F3F-6ACF-ACC632B02923}"/>
              </a:ext>
            </a:extLst>
          </p:cNvPr>
          <p:cNvSpPr/>
          <p:nvPr/>
        </p:nvSpPr>
        <p:spPr bwMode="auto">
          <a:xfrm>
            <a:off x="5458238" y="3473540"/>
            <a:ext cx="347870" cy="34787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F80DC49-578A-BC9C-8241-EDC413E01862}"/>
              </a:ext>
            </a:extLst>
          </p:cNvPr>
          <p:cNvSpPr/>
          <p:nvPr/>
        </p:nvSpPr>
        <p:spPr bwMode="auto">
          <a:xfrm>
            <a:off x="6512890" y="3473540"/>
            <a:ext cx="347870" cy="34787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6809614-977E-AA06-2A09-D0A0637C18FD}"/>
              </a:ext>
            </a:extLst>
          </p:cNvPr>
          <p:cNvSpPr/>
          <p:nvPr/>
        </p:nvSpPr>
        <p:spPr bwMode="auto">
          <a:xfrm>
            <a:off x="7567542" y="3473540"/>
            <a:ext cx="347870" cy="34787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C089F69-149D-A6DB-3A16-EBAF4D732AB3}"/>
              </a:ext>
            </a:extLst>
          </p:cNvPr>
          <p:cNvSpPr/>
          <p:nvPr/>
        </p:nvSpPr>
        <p:spPr bwMode="auto">
          <a:xfrm>
            <a:off x="8622194" y="3473540"/>
            <a:ext cx="347870" cy="34787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C5A85CE-3B63-66CC-CF42-87A2E3D8E125}"/>
              </a:ext>
            </a:extLst>
          </p:cNvPr>
          <p:cNvSpPr/>
          <p:nvPr/>
        </p:nvSpPr>
        <p:spPr bwMode="auto">
          <a:xfrm>
            <a:off x="9676846" y="3473540"/>
            <a:ext cx="347870" cy="34787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A22D6B7-4869-F587-428D-0B77735F312F}"/>
              </a:ext>
            </a:extLst>
          </p:cNvPr>
          <p:cNvSpPr/>
          <p:nvPr/>
        </p:nvSpPr>
        <p:spPr bwMode="auto">
          <a:xfrm>
            <a:off x="10731500" y="3473540"/>
            <a:ext cx="347870" cy="34787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D7336B-EDA0-51E5-1B9C-DD62792F8CC2}"/>
              </a:ext>
            </a:extLst>
          </p:cNvPr>
          <p:cNvSpPr txBox="1"/>
          <p:nvPr/>
        </p:nvSpPr>
        <p:spPr bwMode="auto">
          <a:xfrm>
            <a:off x="623324" y="2499318"/>
            <a:ext cx="15703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2011: 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b="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Ipilimumab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Melanoma</a:t>
            </a:r>
            <a:endParaRPr lang="en-US" sz="1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E0CCF5-AD87-C943-BDFE-5E1B3911FC67}"/>
              </a:ext>
            </a:extLst>
          </p:cNvPr>
          <p:cNvSpPr txBox="1"/>
          <p:nvPr/>
        </p:nvSpPr>
        <p:spPr bwMode="auto">
          <a:xfrm>
            <a:off x="1683025" y="4105210"/>
            <a:ext cx="157038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2014: </a:t>
            </a:r>
            <a:b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Nivolumab, Pembrolizumab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Melanoma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469FB1B-D253-C1C4-7AF6-1AA5DED599EA}"/>
              </a:ext>
            </a:extLst>
          </p:cNvPr>
          <p:cNvSpPr txBox="1"/>
          <p:nvPr/>
        </p:nvSpPr>
        <p:spPr bwMode="auto">
          <a:xfrm>
            <a:off x="2534017" y="2129986"/>
            <a:ext cx="209151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2015: </a:t>
            </a:r>
            <a:b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Nivolumab ± Ipilimumab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Melanoma, NSCLC, RCC</a:t>
            </a: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Pembrolizumab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NSCLC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19272BC-B652-CAF2-EBA9-DC282F300643}"/>
              </a:ext>
            </a:extLst>
          </p:cNvPr>
          <p:cNvSpPr txBox="1"/>
          <p:nvPr/>
        </p:nvSpPr>
        <p:spPr bwMode="auto">
          <a:xfrm>
            <a:off x="3720696" y="4105210"/>
            <a:ext cx="172876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2016: 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Atezolizumab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Bladder, NSCLC</a:t>
            </a: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Nivolumab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HNSCC, Hodgkin Lymphoma</a:t>
            </a: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Pembrolizumab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HNSCC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AD9248C-8CED-5D92-C47E-8CF42C789705}"/>
              </a:ext>
            </a:extLst>
          </p:cNvPr>
          <p:cNvSpPr txBox="1"/>
          <p:nvPr/>
        </p:nvSpPr>
        <p:spPr bwMode="auto">
          <a:xfrm>
            <a:off x="4620413" y="1021991"/>
            <a:ext cx="199935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2017: </a:t>
            </a:r>
            <a:b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Avelumab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Merkel Cell</a:t>
            </a: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Durvalumab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Bladder</a:t>
            </a: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Nivolumab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CRC, HCC, Bladder</a:t>
            </a: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Pembrolizumab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Gastric, Hodgkin Lymphoma, 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MSI-H/dMMR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636555-2C87-DB07-BDAC-FF51D10EA285}"/>
              </a:ext>
            </a:extLst>
          </p:cNvPr>
          <p:cNvSpPr txBox="1"/>
          <p:nvPr/>
        </p:nvSpPr>
        <p:spPr bwMode="auto">
          <a:xfrm>
            <a:off x="5527796" y="4105210"/>
            <a:ext cx="230417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2018: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12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Cemiplimab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Cutaneous SCC</a:t>
            </a: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Durvalumab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NSCLC</a:t>
            </a: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Nivolumab ± Ipilimumab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CRC, RCC, SCLC</a:t>
            </a: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Pembrolizumab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Cervical, HCC, 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Merkel Cell, PMBCL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2EE6C12-2F72-EDB4-9E98-4DC5DA1F0734}"/>
              </a:ext>
            </a:extLst>
          </p:cNvPr>
          <p:cNvSpPr txBox="1"/>
          <p:nvPr/>
        </p:nvSpPr>
        <p:spPr bwMode="auto">
          <a:xfrm>
            <a:off x="6956285" y="1575989"/>
            <a:ext cx="157038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2019:</a:t>
            </a: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Atezolizumab 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SCLC</a:t>
            </a: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Avelumab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RCC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Pembrolizumab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Esophageal, RCC, SCLC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EDA4D8E-5A57-69FF-CAFD-6EF212E05481}"/>
              </a:ext>
            </a:extLst>
          </p:cNvPr>
          <p:cNvSpPr txBox="1"/>
          <p:nvPr/>
        </p:nvSpPr>
        <p:spPr bwMode="auto">
          <a:xfrm>
            <a:off x="7763287" y="4105210"/>
            <a:ext cx="207175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2020: 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Avelumab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Bladder</a:t>
            </a: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Atezolizumab 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HCC, Melanoma</a:t>
            </a: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Durvalumab</a:t>
            </a:r>
            <a:b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SCLC</a:t>
            </a: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Nivolumab + Ipilimumab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HCC, Mesothelioma, NSCLC</a:t>
            </a: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Pembrolizumab </a:t>
            </a:r>
            <a:b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Bladder, CRC, Cutaneous SCC, TMB-H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22CBF5B-3267-C05A-ED75-DED3A3155A4F}"/>
              </a:ext>
            </a:extLst>
          </p:cNvPr>
          <p:cNvSpPr txBox="1"/>
          <p:nvPr/>
        </p:nvSpPr>
        <p:spPr bwMode="auto">
          <a:xfrm>
            <a:off x="9074527" y="1021991"/>
            <a:ext cx="1570383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2021: 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Cemiplimab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Basal Cell Carcinoma, NSCLC</a:t>
            </a: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Dostarlimab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dMMR, Endometrial</a:t>
            </a: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Nivolumab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Gastric</a:t>
            </a: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Pembrolizumab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Breast, Cervical, Endometrial, Gastric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11232C3-4566-959E-8719-3678836518E2}"/>
              </a:ext>
            </a:extLst>
          </p:cNvPr>
          <p:cNvSpPr txBox="1"/>
          <p:nvPr/>
        </p:nvSpPr>
        <p:spPr bwMode="auto">
          <a:xfrm>
            <a:off x="9891643" y="4105210"/>
            <a:ext cx="207175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Atezolizumab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ASPS</a:t>
            </a:r>
            <a:endParaRPr lang="en-US" sz="1200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Cemiplimab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NSCLC</a:t>
            </a:r>
            <a:endParaRPr lang="en-US" sz="1200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Durvalumab ± Tremelimumab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Biliary Track, HCC, NSCLC</a:t>
            </a:r>
            <a:endParaRPr lang="en-US" sz="1200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/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Nivolumab </a:t>
            </a:r>
            <a:b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Relatlimab</a:t>
            </a:r>
          </a:p>
          <a:p>
            <a:pPr lvl="0"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Melanoma</a:t>
            </a: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AD1F918A-44AE-FCF7-E83E-2BB54ACED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509" y="6377532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Vaddepally. Cancers (Basel). 2020;12:738. Cancer Research </a:t>
            </a:r>
            <a:r>
              <a:rPr lang="en-US" altLang="en-US" sz="1200" b="0" spc="-10" dirty="0">
                <a:solidFill>
                  <a:srgbClr val="455560"/>
                </a:solidFill>
                <a:latin typeface="Calibri" panose="020F0502020204030204" pitchFamily="34" charset="0"/>
              </a:rPr>
              <a:t>Institute. FDA approval timeline of active immunotherapies. </a:t>
            </a:r>
            <a:endParaRPr kumimoji="0" lang="en-US" altLang="en-US" sz="1200" b="0" i="0" u="none" strike="noStrike" kern="1200" cap="none" spc="-1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191317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A58AA847-98F2-4483-8357-0349B02AC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ICI Treatment: Place in Therapy</a:t>
            </a:r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1FB85E9B-05BD-56BB-A9DB-4649B48F11B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78535" y="1385685"/>
          <a:ext cx="11634929" cy="4262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 Box 15">
            <a:extLst>
              <a:ext uri="{FF2B5EF4-FFF2-40B4-BE49-F238E27FC236}">
                <a16:creationId xmlns:a16="http://schemas.microsoft.com/office/drawing/2014/main" id="{9B55318D-A72A-A9CD-C977-EA601CF25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509" y="6377532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Vaddepally. Cancers (Basel). 2020;12:738. </a:t>
            </a:r>
          </a:p>
        </p:txBody>
      </p:sp>
    </p:spTree>
    <p:extLst>
      <p:ext uri="{BB962C8B-B14F-4D97-AF65-F5344CB8AC3E}">
        <p14:creationId xmlns:p14="http://schemas.microsoft.com/office/powerpoint/2010/main" val="246874100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016EA-72E7-282F-99DA-9C683F164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irAEs With ICI Monotherapy</a:t>
            </a:r>
          </a:p>
        </p:txBody>
      </p:sp>
    </p:spTree>
    <p:extLst>
      <p:ext uri="{BB962C8B-B14F-4D97-AF65-F5344CB8AC3E}">
        <p14:creationId xmlns:p14="http://schemas.microsoft.com/office/powerpoint/2010/main" val="3914866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B8922-F0FD-40D7-A36D-8FADBFD5E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 New Spectrum of Adverse Events With ICIs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F46E562A-C00E-4B84-B581-F9B376BA1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" y="6065723"/>
            <a:ext cx="8821520" cy="646331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Michot. Eur J Cancer. 2016;54:139. Albarrán-Artahona. Diagnostics (Basel). 2022;12:2091. Winer. J Thorac Dis. 2018;10(suppl 3):S480. Steven. Rheumatology (Oxford). 2019;58(suppl 7):vii29. </a:t>
            </a: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Robert. ASCO 2017. Education session: checkpoint inhibitor immunotherapy. </a:t>
            </a:r>
            <a:b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Clinical images reproduced with permission of Caroline Robert, MD, PhD.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10ACFDA8-3E1B-4A09-A0DF-26D56FBDF6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04" b="4843"/>
          <a:stretch/>
        </p:blipFill>
        <p:spPr bwMode="auto">
          <a:xfrm>
            <a:off x="6178684" y="2236478"/>
            <a:ext cx="5303520" cy="3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3">
            <a:extLst>
              <a:ext uri="{FF2B5EF4-FFF2-40B4-BE49-F238E27FC236}">
                <a16:creationId xmlns:a16="http://schemas.microsoft.com/office/drawing/2014/main" id="{985564A7-B3AF-AC44-9446-BDC437C635A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3488" y="1552278"/>
            <a:ext cx="2020887" cy="452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25">
            <a:extLst>
              <a:ext uri="{FF2B5EF4-FFF2-40B4-BE49-F238E27FC236}">
                <a16:creationId xmlns:a16="http://schemas.microsoft.com/office/drawing/2014/main" id="{FA68F0FC-F93E-4409-9FE3-BC9FB899D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5326" y="1687519"/>
            <a:ext cx="214045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Uveitis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Orbital inflammation</a:t>
            </a:r>
          </a:p>
        </p:txBody>
      </p:sp>
      <p:sp>
        <p:nvSpPr>
          <p:cNvPr id="15" name="TextBox 26">
            <a:extLst>
              <a:ext uri="{FF2B5EF4-FFF2-40B4-BE49-F238E27FC236}">
                <a16:creationId xmlns:a16="http://schemas.microsoft.com/office/drawing/2014/main" id="{3DB0C856-FDD4-4F5F-A9CE-FD4038F24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7509" y="2310240"/>
            <a:ext cx="13628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Pneumonitis</a:t>
            </a:r>
          </a:p>
        </p:txBody>
      </p:sp>
      <p:sp>
        <p:nvSpPr>
          <p:cNvPr id="16" name="TextBox 27">
            <a:extLst>
              <a:ext uri="{FF2B5EF4-FFF2-40B4-BE49-F238E27FC236}">
                <a16:creationId xmlns:a16="http://schemas.microsoft.com/office/drawing/2014/main" id="{E0288FC2-2793-4915-A697-E5F65598D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5074" y="2188099"/>
            <a:ext cx="1838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Hypothyroidism</a:t>
            </a:r>
          </a:p>
        </p:txBody>
      </p:sp>
      <p:sp>
        <p:nvSpPr>
          <p:cNvPr id="17" name="TextBox 28">
            <a:extLst>
              <a:ext uri="{FF2B5EF4-FFF2-40B4-BE49-F238E27FC236}">
                <a16:creationId xmlns:a16="http://schemas.microsoft.com/office/drawing/2014/main" id="{A9DF6490-359F-455E-AF6E-294AC03AD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734" y="2676708"/>
            <a:ext cx="10241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Hepatitis</a:t>
            </a:r>
          </a:p>
        </p:txBody>
      </p:sp>
      <p:sp>
        <p:nvSpPr>
          <p:cNvPr id="18" name="TextBox 29">
            <a:extLst>
              <a:ext uri="{FF2B5EF4-FFF2-40B4-BE49-F238E27FC236}">
                <a16:creationId xmlns:a16="http://schemas.microsoft.com/office/drawing/2014/main" id="{2957DA18-89C5-40ED-8A9E-3BFA4322D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042" y="3915939"/>
            <a:ext cx="1836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Rash and vitiligo</a:t>
            </a:r>
          </a:p>
        </p:txBody>
      </p:sp>
      <p:sp>
        <p:nvSpPr>
          <p:cNvPr id="19" name="TextBox 30">
            <a:extLst>
              <a:ext uri="{FF2B5EF4-FFF2-40B4-BE49-F238E27FC236}">
                <a16:creationId xmlns:a16="http://schemas.microsoft.com/office/drawing/2014/main" id="{0BD19682-E01D-4471-8AFD-F0570A082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212" y="3212611"/>
            <a:ext cx="229146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Pancreatitis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Autoimmune diabetes</a:t>
            </a:r>
          </a:p>
        </p:txBody>
      </p:sp>
      <p:sp>
        <p:nvSpPr>
          <p:cNvPr id="20" name="TextBox 31">
            <a:extLst>
              <a:ext uri="{FF2B5EF4-FFF2-40B4-BE49-F238E27FC236}">
                <a16:creationId xmlns:a16="http://schemas.microsoft.com/office/drawing/2014/main" id="{A0474F8A-5BB9-44DF-BECD-C3979700A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2515" y="3116932"/>
            <a:ext cx="13526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Adrenal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insufficiency</a:t>
            </a: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id="{50ECB8D9-F97F-4981-8935-FF3CD1EDF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913" y="3835086"/>
            <a:ext cx="13478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Enterocolitis</a:t>
            </a:r>
          </a:p>
        </p:txBody>
      </p:sp>
      <p:sp>
        <p:nvSpPr>
          <p:cNvPr id="22" name="TextBox 33">
            <a:extLst>
              <a:ext uri="{FF2B5EF4-FFF2-40B4-BE49-F238E27FC236}">
                <a16:creationId xmlns:a16="http://schemas.microsoft.com/office/drawing/2014/main" id="{A9E9C230-090C-4C69-942D-8371C6B08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926" y="4893979"/>
            <a:ext cx="11080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Arthralgia</a:t>
            </a:r>
          </a:p>
        </p:txBody>
      </p:sp>
      <p:cxnSp>
        <p:nvCxnSpPr>
          <p:cNvPr id="23" name="Straight Connector 23">
            <a:extLst>
              <a:ext uri="{FF2B5EF4-FFF2-40B4-BE49-F238E27FC236}">
                <a16:creationId xmlns:a16="http://schemas.microsoft.com/office/drawing/2014/main" id="{0297472B-60B9-4B20-A903-D3645D4FF95B}"/>
              </a:ext>
            </a:extLst>
          </p:cNvPr>
          <p:cNvCxnSpPr>
            <a:cxnSpLocks/>
          </p:cNvCxnSpPr>
          <p:nvPr/>
        </p:nvCxnSpPr>
        <p:spPr bwMode="auto">
          <a:xfrm>
            <a:off x="3305784" y="1544149"/>
            <a:ext cx="188913" cy="131762"/>
          </a:xfrm>
          <a:prstGeom prst="line">
            <a:avLst/>
          </a:prstGeom>
          <a:noFill/>
          <a:ln w="28575" algn="ctr">
            <a:solidFill>
              <a:schemeClr val="accent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Connector 36">
            <a:extLst>
              <a:ext uri="{FF2B5EF4-FFF2-40B4-BE49-F238E27FC236}">
                <a16:creationId xmlns:a16="http://schemas.microsoft.com/office/drawing/2014/main" id="{C4A4819F-A59B-43B9-858F-E66243A54D11}"/>
              </a:ext>
            </a:extLst>
          </p:cNvPr>
          <p:cNvCxnSpPr>
            <a:cxnSpLocks/>
          </p:cNvCxnSpPr>
          <p:nvPr/>
        </p:nvCxnSpPr>
        <p:spPr bwMode="auto">
          <a:xfrm>
            <a:off x="3678847" y="1833076"/>
            <a:ext cx="409737" cy="36599"/>
          </a:xfrm>
          <a:prstGeom prst="line">
            <a:avLst/>
          </a:prstGeom>
          <a:noFill/>
          <a:ln w="28575" algn="ctr">
            <a:solidFill>
              <a:schemeClr val="accent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Straight Connector 39">
            <a:extLst>
              <a:ext uri="{FF2B5EF4-FFF2-40B4-BE49-F238E27FC236}">
                <a16:creationId xmlns:a16="http://schemas.microsoft.com/office/drawing/2014/main" id="{310F135B-F0AC-4344-AF23-662522835581}"/>
              </a:ext>
            </a:extLst>
          </p:cNvPr>
          <p:cNvCxnSpPr>
            <a:cxnSpLocks/>
            <a:endCxn id="15" idx="1"/>
          </p:cNvCxnSpPr>
          <p:nvPr/>
        </p:nvCxnSpPr>
        <p:spPr bwMode="auto">
          <a:xfrm flipV="1">
            <a:off x="3843947" y="2494906"/>
            <a:ext cx="403562" cy="128746"/>
          </a:xfrm>
          <a:prstGeom prst="line">
            <a:avLst/>
          </a:prstGeom>
          <a:noFill/>
          <a:ln w="28575" algn="ctr">
            <a:solidFill>
              <a:schemeClr val="accent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Straight Connector 42">
            <a:extLst>
              <a:ext uri="{FF2B5EF4-FFF2-40B4-BE49-F238E27FC236}">
                <a16:creationId xmlns:a16="http://schemas.microsoft.com/office/drawing/2014/main" id="{B465C21D-CC94-472F-8E0F-E59DC794B6C2}"/>
              </a:ext>
            </a:extLst>
          </p:cNvPr>
          <p:cNvCxnSpPr>
            <a:cxnSpLocks/>
          </p:cNvCxnSpPr>
          <p:nvPr/>
        </p:nvCxnSpPr>
        <p:spPr bwMode="auto">
          <a:xfrm>
            <a:off x="3843947" y="3212611"/>
            <a:ext cx="510966" cy="111995"/>
          </a:xfrm>
          <a:prstGeom prst="line">
            <a:avLst/>
          </a:prstGeom>
          <a:noFill/>
          <a:ln w="28575" algn="ctr">
            <a:solidFill>
              <a:schemeClr val="accent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Straight Connector 45">
            <a:extLst>
              <a:ext uri="{FF2B5EF4-FFF2-40B4-BE49-F238E27FC236}">
                <a16:creationId xmlns:a16="http://schemas.microsoft.com/office/drawing/2014/main" id="{A3B88E70-F3CD-489B-9FD8-EA4B6FB880A2}"/>
              </a:ext>
            </a:extLst>
          </p:cNvPr>
          <p:cNvCxnSpPr>
            <a:cxnSpLocks/>
          </p:cNvCxnSpPr>
          <p:nvPr/>
        </p:nvCxnSpPr>
        <p:spPr bwMode="auto">
          <a:xfrm>
            <a:off x="3818547" y="3549162"/>
            <a:ext cx="587375" cy="384147"/>
          </a:xfrm>
          <a:prstGeom prst="line">
            <a:avLst/>
          </a:prstGeom>
          <a:noFill/>
          <a:ln w="28575" algn="ctr">
            <a:solidFill>
              <a:schemeClr val="accent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Straight Connector 48">
            <a:extLst>
              <a:ext uri="{FF2B5EF4-FFF2-40B4-BE49-F238E27FC236}">
                <a16:creationId xmlns:a16="http://schemas.microsoft.com/office/drawing/2014/main" id="{2CF70EA5-2238-4F1F-83CD-3324BED0E43C}"/>
              </a:ext>
            </a:extLst>
          </p:cNvPr>
          <p:cNvCxnSpPr>
            <a:cxnSpLocks/>
          </p:cNvCxnSpPr>
          <p:nvPr/>
        </p:nvCxnSpPr>
        <p:spPr bwMode="auto">
          <a:xfrm flipV="1">
            <a:off x="2908909" y="4801905"/>
            <a:ext cx="415925" cy="244475"/>
          </a:xfrm>
          <a:prstGeom prst="line">
            <a:avLst/>
          </a:prstGeom>
          <a:noFill/>
          <a:ln w="28575" algn="ctr">
            <a:solidFill>
              <a:schemeClr val="accent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Connector 51">
            <a:extLst>
              <a:ext uri="{FF2B5EF4-FFF2-40B4-BE49-F238E27FC236}">
                <a16:creationId xmlns:a16="http://schemas.microsoft.com/office/drawing/2014/main" id="{1DFAA22F-D114-4477-AD39-3865ADF5CAC6}"/>
              </a:ext>
            </a:extLst>
          </p:cNvPr>
          <p:cNvCxnSpPr>
            <a:cxnSpLocks/>
            <a:stCxn id="18" idx="3"/>
          </p:cNvCxnSpPr>
          <p:nvPr/>
        </p:nvCxnSpPr>
        <p:spPr bwMode="auto">
          <a:xfrm flipV="1">
            <a:off x="2626386" y="3957151"/>
            <a:ext cx="236486" cy="143454"/>
          </a:xfrm>
          <a:prstGeom prst="line">
            <a:avLst/>
          </a:prstGeom>
          <a:noFill/>
          <a:ln w="28575" algn="ctr">
            <a:solidFill>
              <a:schemeClr val="accent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traight Connector 53">
            <a:extLst>
              <a:ext uri="{FF2B5EF4-FFF2-40B4-BE49-F238E27FC236}">
                <a16:creationId xmlns:a16="http://schemas.microsoft.com/office/drawing/2014/main" id="{F41C2EF9-8580-4521-9640-4F3245706F56}"/>
              </a:ext>
            </a:extLst>
          </p:cNvPr>
          <p:cNvCxnSpPr>
            <a:cxnSpLocks/>
          </p:cNvCxnSpPr>
          <p:nvPr/>
        </p:nvCxnSpPr>
        <p:spPr bwMode="auto">
          <a:xfrm flipV="1">
            <a:off x="2876856" y="2120411"/>
            <a:ext cx="640066" cy="211655"/>
          </a:xfrm>
          <a:prstGeom prst="line">
            <a:avLst/>
          </a:prstGeom>
          <a:noFill/>
          <a:ln w="28575" algn="ctr">
            <a:solidFill>
              <a:schemeClr val="accent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Connector 56">
            <a:extLst>
              <a:ext uri="{FF2B5EF4-FFF2-40B4-BE49-F238E27FC236}">
                <a16:creationId xmlns:a16="http://schemas.microsoft.com/office/drawing/2014/main" id="{5E78A269-38E8-4FD9-B6BE-78030C2D1019}"/>
              </a:ext>
            </a:extLst>
          </p:cNvPr>
          <p:cNvCxnSpPr>
            <a:cxnSpLocks/>
            <a:stCxn id="17" idx="3"/>
          </p:cNvCxnSpPr>
          <p:nvPr/>
        </p:nvCxnSpPr>
        <p:spPr bwMode="auto">
          <a:xfrm>
            <a:off x="2786861" y="2861374"/>
            <a:ext cx="537973" cy="124225"/>
          </a:xfrm>
          <a:prstGeom prst="line">
            <a:avLst/>
          </a:prstGeom>
          <a:noFill/>
          <a:ln w="28575" algn="ctr">
            <a:solidFill>
              <a:schemeClr val="accent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Straight Connector 59">
            <a:extLst>
              <a:ext uri="{FF2B5EF4-FFF2-40B4-BE49-F238E27FC236}">
                <a16:creationId xmlns:a16="http://schemas.microsoft.com/office/drawing/2014/main" id="{9C8D02BC-9552-487E-9D53-FE20560CAEB9}"/>
              </a:ext>
            </a:extLst>
          </p:cNvPr>
          <p:cNvCxnSpPr>
            <a:cxnSpLocks/>
          </p:cNvCxnSpPr>
          <p:nvPr/>
        </p:nvCxnSpPr>
        <p:spPr bwMode="auto">
          <a:xfrm flipV="1">
            <a:off x="2800958" y="3231661"/>
            <a:ext cx="598488" cy="173038"/>
          </a:xfrm>
          <a:prstGeom prst="line">
            <a:avLst/>
          </a:prstGeom>
          <a:noFill/>
          <a:ln w="28575" algn="ctr">
            <a:solidFill>
              <a:schemeClr val="accent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TextBox 62">
            <a:extLst>
              <a:ext uri="{FF2B5EF4-FFF2-40B4-BE49-F238E27FC236}">
                <a16:creationId xmlns:a16="http://schemas.microsoft.com/office/drawing/2014/main" id="{14E507ED-11FB-477C-AAF2-3CD38BAEB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5176" y="1766717"/>
            <a:ext cx="12053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Dry mouth</a:t>
            </a:r>
          </a:p>
        </p:txBody>
      </p:sp>
      <p:cxnSp>
        <p:nvCxnSpPr>
          <p:cNvPr id="34" name="Straight Connector 63">
            <a:extLst>
              <a:ext uri="{FF2B5EF4-FFF2-40B4-BE49-F238E27FC236}">
                <a16:creationId xmlns:a16="http://schemas.microsoft.com/office/drawing/2014/main" id="{BC3EF290-3EA0-41FE-AF7B-66529ECA5EA0}"/>
              </a:ext>
            </a:extLst>
          </p:cNvPr>
          <p:cNvCxnSpPr>
            <a:cxnSpLocks/>
            <a:stCxn id="33" idx="3"/>
          </p:cNvCxnSpPr>
          <p:nvPr/>
        </p:nvCxnSpPr>
        <p:spPr bwMode="auto">
          <a:xfrm>
            <a:off x="3160506" y="1951383"/>
            <a:ext cx="304027" cy="67429"/>
          </a:xfrm>
          <a:prstGeom prst="line">
            <a:avLst/>
          </a:prstGeom>
          <a:noFill/>
          <a:ln w="28575" algn="ctr">
            <a:solidFill>
              <a:schemeClr val="accent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TextBox 44">
            <a:extLst>
              <a:ext uri="{FF2B5EF4-FFF2-40B4-BE49-F238E27FC236}">
                <a16:creationId xmlns:a16="http://schemas.microsoft.com/office/drawing/2014/main" id="{BBD42482-01E5-4958-A7B5-5BB9B303E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0788" y="1276162"/>
            <a:ext cx="1380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Hypophysitis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AC86CE3-7DF4-2944-BB91-56AD9BD2DC44}"/>
              </a:ext>
            </a:extLst>
          </p:cNvPr>
          <p:cNvCxnSpPr>
            <a:cxnSpLocks/>
          </p:cNvCxnSpPr>
          <p:nvPr/>
        </p:nvCxnSpPr>
        <p:spPr bwMode="auto">
          <a:xfrm>
            <a:off x="3703604" y="2691149"/>
            <a:ext cx="617561" cy="209506"/>
          </a:xfrm>
          <a:prstGeom prst="line">
            <a:avLst/>
          </a:prstGeom>
          <a:noFill/>
          <a:ln w="28575" algn="ctr">
            <a:solidFill>
              <a:schemeClr val="accent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25D285F6-E0F7-FE42-ACE7-1E4C3B450D7D}"/>
              </a:ext>
            </a:extLst>
          </p:cNvPr>
          <p:cNvSpPr/>
          <p:nvPr/>
        </p:nvSpPr>
        <p:spPr>
          <a:xfrm>
            <a:off x="4260193" y="2715989"/>
            <a:ext cx="1468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Cardiotoxicity</a:t>
            </a:r>
          </a:p>
        </p:txBody>
      </p:sp>
      <p:cxnSp>
        <p:nvCxnSpPr>
          <p:cNvPr id="39" name="Straight Connector 51">
            <a:extLst>
              <a:ext uri="{FF2B5EF4-FFF2-40B4-BE49-F238E27FC236}">
                <a16:creationId xmlns:a16="http://schemas.microsoft.com/office/drawing/2014/main" id="{6E586C08-6024-0241-8DF9-E88C150508C0}"/>
              </a:ext>
            </a:extLst>
          </p:cNvPr>
          <p:cNvCxnSpPr>
            <a:cxnSpLocks/>
          </p:cNvCxnSpPr>
          <p:nvPr/>
        </p:nvCxnSpPr>
        <p:spPr bwMode="auto">
          <a:xfrm flipV="1">
            <a:off x="2518188" y="4216197"/>
            <a:ext cx="268673" cy="199892"/>
          </a:xfrm>
          <a:prstGeom prst="line">
            <a:avLst/>
          </a:prstGeom>
          <a:noFill/>
          <a:ln w="28575" algn="ctr">
            <a:solidFill>
              <a:schemeClr val="accent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BA6B0195-DC4C-6F49-A104-4BB84E69F593}"/>
              </a:ext>
            </a:extLst>
          </p:cNvPr>
          <p:cNvSpPr/>
          <p:nvPr/>
        </p:nvSpPr>
        <p:spPr>
          <a:xfrm>
            <a:off x="1806121" y="4364843"/>
            <a:ext cx="10707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Pruritus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5F9961F-57E9-4CBB-B0FD-F276E9E679A9}"/>
              </a:ext>
            </a:extLst>
          </p:cNvPr>
          <p:cNvCxnSpPr>
            <a:cxnSpLocks/>
          </p:cNvCxnSpPr>
          <p:nvPr/>
        </p:nvCxnSpPr>
        <p:spPr bwMode="auto">
          <a:xfrm>
            <a:off x="3856004" y="4328805"/>
            <a:ext cx="465161" cy="147754"/>
          </a:xfrm>
          <a:prstGeom prst="line">
            <a:avLst/>
          </a:prstGeom>
          <a:noFill/>
          <a:ln w="28575" algn="ctr">
            <a:solidFill>
              <a:schemeClr val="accent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78674428-7919-429D-B01B-0098F471A8E9}"/>
              </a:ext>
            </a:extLst>
          </p:cNvPr>
          <p:cNvSpPr/>
          <p:nvPr/>
        </p:nvSpPr>
        <p:spPr>
          <a:xfrm>
            <a:off x="4282542" y="4416089"/>
            <a:ext cx="1791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Myalgia/myositis</a:t>
            </a:r>
          </a:p>
        </p:txBody>
      </p:sp>
      <p:sp>
        <p:nvSpPr>
          <p:cNvPr id="42" name="TextBox 26">
            <a:extLst>
              <a:ext uri="{FF2B5EF4-FFF2-40B4-BE49-F238E27FC236}">
                <a16:creationId xmlns:a16="http://schemas.microsoft.com/office/drawing/2014/main" id="{A6C396F0-A068-4E1E-9941-D7AC2AE74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584" y="1035733"/>
            <a:ext cx="19148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Encephalitis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Aseptic meningitis</a:t>
            </a:r>
          </a:p>
        </p:txBody>
      </p:sp>
      <p:cxnSp>
        <p:nvCxnSpPr>
          <p:cNvPr id="43" name="Straight Connector 39">
            <a:extLst>
              <a:ext uri="{FF2B5EF4-FFF2-40B4-BE49-F238E27FC236}">
                <a16:creationId xmlns:a16="http://schemas.microsoft.com/office/drawing/2014/main" id="{C18651BE-1F10-42C6-9F9B-1F656F2D6AE6}"/>
              </a:ext>
            </a:extLst>
          </p:cNvPr>
          <p:cNvCxnSpPr>
            <a:cxnSpLocks/>
          </p:cNvCxnSpPr>
          <p:nvPr/>
        </p:nvCxnSpPr>
        <p:spPr bwMode="auto">
          <a:xfrm flipV="1">
            <a:off x="3580423" y="1486997"/>
            <a:ext cx="354436" cy="153195"/>
          </a:xfrm>
          <a:prstGeom prst="line">
            <a:avLst/>
          </a:prstGeom>
          <a:noFill/>
          <a:ln w="28575" algn="ctr">
            <a:solidFill>
              <a:schemeClr val="accent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03559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21CB9-5155-4055-8012-195B77330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Time of Onset and Toxicity Grade of irAEs in </a:t>
            </a:r>
            <a:br>
              <a:rPr lang="en-US" dirty="0"/>
            </a:br>
            <a:r>
              <a:rPr lang="en-US" dirty="0"/>
              <a:t>Patients Receiving PD-1/PD-L1 Antibodies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C5C173-684A-4A47-86F1-594C2CB642EE}"/>
              </a:ext>
            </a:extLst>
          </p:cNvPr>
          <p:cNvSpPr/>
          <p:nvPr/>
        </p:nvSpPr>
        <p:spPr>
          <a:xfrm>
            <a:off x="413274" y="6400800"/>
            <a:ext cx="62103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Martins. Nat Rev Clin Oncol. 2019:16;563.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53EBA3-7A2D-4FB1-95C2-DEDAC07E77BB}"/>
              </a:ext>
            </a:extLst>
          </p:cNvPr>
          <p:cNvSpPr txBox="1"/>
          <p:nvPr/>
        </p:nvSpPr>
        <p:spPr bwMode="auto">
          <a:xfrm>
            <a:off x="9438599" y="1973180"/>
            <a:ext cx="2188484" cy="244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Colitis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Endocrinopathy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Nephritis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Liver toxicity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Skin, rash, or pruritus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Pneumonitis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4356B02-8DDC-4121-9F68-BF98164B3A05}"/>
              </a:ext>
            </a:extLst>
          </p:cNvPr>
          <p:cNvCxnSpPr>
            <a:cxnSpLocks/>
          </p:cNvCxnSpPr>
          <p:nvPr/>
        </p:nvCxnSpPr>
        <p:spPr bwMode="auto">
          <a:xfrm>
            <a:off x="9174659" y="2151539"/>
            <a:ext cx="272649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D68381E-2C0F-4C62-B8C4-EFC4C086C85E}"/>
              </a:ext>
            </a:extLst>
          </p:cNvPr>
          <p:cNvCxnSpPr>
            <a:cxnSpLocks/>
          </p:cNvCxnSpPr>
          <p:nvPr/>
        </p:nvCxnSpPr>
        <p:spPr bwMode="auto">
          <a:xfrm>
            <a:off x="9174659" y="2565196"/>
            <a:ext cx="272649" cy="0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A38A916-24B9-47CC-8504-9957C82C8491}"/>
              </a:ext>
            </a:extLst>
          </p:cNvPr>
          <p:cNvCxnSpPr>
            <a:cxnSpLocks/>
          </p:cNvCxnSpPr>
          <p:nvPr/>
        </p:nvCxnSpPr>
        <p:spPr bwMode="auto">
          <a:xfrm>
            <a:off x="9174659" y="2987227"/>
            <a:ext cx="272649" cy="0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6784AF6-E998-4B06-9F8D-C9C8E0F7B8C4}"/>
              </a:ext>
            </a:extLst>
          </p:cNvPr>
          <p:cNvCxnSpPr>
            <a:cxnSpLocks/>
          </p:cNvCxnSpPr>
          <p:nvPr/>
        </p:nvCxnSpPr>
        <p:spPr bwMode="auto">
          <a:xfrm>
            <a:off x="9174659" y="3400884"/>
            <a:ext cx="272649" cy="0"/>
          </a:xfrm>
          <a:prstGeom prst="line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9BD4FA0-DEF2-4DBF-89EE-B3AF336B79B2}"/>
              </a:ext>
            </a:extLst>
          </p:cNvPr>
          <p:cNvCxnSpPr>
            <a:cxnSpLocks/>
          </p:cNvCxnSpPr>
          <p:nvPr/>
        </p:nvCxnSpPr>
        <p:spPr bwMode="auto">
          <a:xfrm>
            <a:off x="9174659" y="3792770"/>
            <a:ext cx="272649" cy="0"/>
          </a:xfrm>
          <a:prstGeom prst="line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54AE5F6-C123-4E01-B69C-540E248F5F10}"/>
              </a:ext>
            </a:extLst>
          </p:cNvPr>
          <p:cNvCxnSpPr>
            <a:cxnSpLocks/>
          </p:cNvCxnSpPr>
          <p:nvPr/>
        </p:nvCxnSpPr>
        <p:spPr bwMode="auto">
          <a:xfrm>
            <a:off x="9174659" y="4206427"/>
            <a:ext cx="272649" cy="0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889D724-3563-41FB-9CBF-2EED2701F55D}"/>
              </a:ext>
            </a:extLst>
          </p:cNvPr>
          <p:cNvGrpSpPr/>
          <p:nvPr/>
        </p:nvGrpSpPr>
        <p:grpSpPr>
          <a:xfrm>
            <a:off x="1998931" y="5304354"/>
            <a:ext cx="5594300" cy="137565"/>
            <a:chOff x="3086100" y="4314825"/>
            <a:chExt cx="4648200" cy="1143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C555E01-B25D-42FD-A01A-BDE6937C86E9}"/>
                </a:ext>
              </a:extLst>
            </p:cNvPr>
            <p:cNvGrpSpPr/>
            <p:nvPr/>
          </p:nvGrpSpPr>
          <p:grpSpPr>
            <a:xfrm>
              <a:off x="3086100" y="4314825"/>
              <a:ext cx="3124200" cy="114300"/>
              <a:chOff x="3086100" y="4314825"/>
              <a:chExt cx="3124200" cy="114300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CEDF6DB7-6E45-4C44-BC86-736BBC3BE5AD}"/>
                  </a:ext>
                </a:extLst>
              </p:cNvPr>
              <p:cNvCxnSpPr/>
              <p:nvPr/>
            </p:nvCxnSpPr>
            <p:spPr bwMode="auto">
              <a:xfrm>
                <a:off x="3086100" y="4314825"/>
                <a:ext cx="0" cy="114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08C50B3A-8277-4207-B3B9-879D6F86DC0F}"/>
                  </a:ext>
                </a:extLst>
              </p:cNvPr>
              <p:cNvCxnSpPr/>
              <p:nvPr/>
            </p:nvCxnSpPr>
            <p:spPr bwMode="auto">
              <a:xfrm>
                <a:off x="3710940" y="4314825"/>
                <a:ext cx="0" cy="114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4CB38008-ABDD-452C-B27C-8053070EBD08}"/>
                  </a:ext>
                </a:extLst>
              </p:cNvPr>
              <p:cNvCxnSpPr/>
              <p:nvPr/>
            </p:nvCxnSpPr>
            <p:spPr bwMode="auto">
              <a:xfrm>
                <a:off x="4335780" y="4314825"/>
                <a:ext cx="0" cy="114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CCA58DA-E0BD-4648-8BB0-1A88584C20E4}"/>
                  </a:ext>
                </a:extLst>
              </p:cNvPr>
              <p:cNvCxnSpPr/>
              <p:nvPr/>
            </p:nvCxnSpPr>
            <p:spPr bwMode="auto">
              <a:xfrm>
                <a:off x="4960620" y="4314825"/>
                <a:ext cx="0" cy="114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EE262DD-2D8D-4F5C-96F4-0E7E27F64615}"/>
                  </a:ext>
                </a:extLst>
              </p:cNvPr>
              <p:cNvCxnSpPr/>
              <p:nvPr/>
            </p:nvCxnSpPr>
            <p:spPr bwMode="auto">
              <a:xfrm>
                <a:off x="5585460" y="4314825"/>
                <a:ext cx="0" cy="114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095534D-DB24-4B00-A940-0D34BF4E1345}"/>
                  </a:ext>
                </a:extLst>
              </p:cNvPr>
              <p:cNvCxnSpPr/>
              <p:nvPr/>
            </p:nvCxnSpPr>
            <p:spPr bwMode="auto">
              <a:xfrm>
                <a:off x="6210300" y="4314825"/>
                <a:ext cx="0" cy="1143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6B20F22-ECEE-49EB-B1A8-52A9AC14CB4C}"/>
                </a:ext>
              </a:extLst>
            </p:cNvPr>
            <p:cNvCxnSpPr/>
            <p:nvPr/>
          </p:nvCxnSpPr>
          <p:spPr bwMode="auto">
            <a:xfrm>
              <a:off x="7734300" y="4314825"/>
              <a:ext cx="0" cy="1143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DA5DD4EB-D913-4ABE-A879-917C13CAB65F}"/>
              </a:ext>
            </a:extLst>
          </p:cNvPr>
          <p:cNvSpPr txBox="1"/>
          <p:nvPr/>
        </p:nvSpPr>
        <p:spPr bwMode="auto">
          <a:xfrm rot="16200000">
            <a:off x="243398" y="3337161"/>
            <a:ext cx="15304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Toxicity Grade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3FFE14-D7CF-4FF0-9C2F-D9D667CC8ECC}"/>
              </a:ext>
            </a:extLst>
          </p:cNvPr>
          <p:cNvSpPr txBox="1"/>
          <p:nvPr/>
        </p:nvSpPr>
        <p:spPr bwMode="auto">
          <a:xfrm>
            <a:off x="3545552" y="5731727"/>
            <a:ext cx="28390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Duration of Treatment (Wk)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B19D6D-78EF-47C0-A66E-B1F4A4D5A99B}"/>
              </a:ext>
            </a:extLst>
          </p:cNvPr>
          <p:cNvSpPr txBox="1"/>
          <p:nvPr/>
        </p:nvSpPr>
        <p:spPr bwMode="auto">
          <a:xfrm>
            <a:off x="1791497" y="5365560"/>
            <a:ext cx="363092" cy="444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BEB523E-D3C9-4EAE-A93E-38508BE1BAAB}"/>
              </a:ext>
            </a:extLst>
          </p:cNvPr>
          <p:cNvSpPr txBox="1"/>
          <p:nvPr/>
        </p:nvSpPr>
        <p:spPr bwMode="auto">
          <a:xfrm>
            <a:off x="2558307" y="5365560"/>
            <a:ext cx="363092" cy="444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A4D3F40-3F54-4BB2-95DC-B94D315CAC98}"/>
              </a:ext>
            </a:extLst>
          </p:cNvPr>
          <p:cNvSpPr txBox="1"/>
          <p:nvPr/>
        </p:nvSpPr>
        <p:spPr bwMode="auto">
          <a:xfrm>
            <a:off x="3310921" y="5365560"/>
            <a:ext cx="363092" cy="444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C38542B-C4E6-4DC9-8BB2-A31ED96F9B4B}"/>
              </a:ext>
            </a:extLst>
          </p:cNvPr>
          <p:cNvSpPr txBox="1"/>
          <p:nvPr/>
        </p:nvSpPr>
        <p:spPr bwMode="auto">
          <a:xfrm>
            <a:off x="4008281" y="5365560"/>
            <a:ext cx="503928" cy="444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4C12628-EA78-4077-9ECE-22C4B59AD7E8}"/>
              </a:ext>
            </a:extLst>
          </p:cNvPr>
          <p:cNvSpPr txBox="1"/>
          <p:nvPr/>
        </p:nvSpPr>
        <p:spPr bwMode="auto">
          <a:xfrm>
            <a:off x="4740442" y="5365560"/>
            <a:ext cx="503928" cy="444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E19CB9-FE66-418E-8BB0-3F895F8289D3}"/>
              </a:ext>
            </a:extLst>
          </p:cNvPr>
          <p:cNvSpPr txBox="1"/>
          <p:nvPr/>
        </p:nvSpPr>
        <p:spPr bwMode="auto">
          <a:xfrm>
            <a:off x="5499249" y="5365560"/>
            <a:ext cx="503928" cy="444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F33460D-9279-4D72-B110-501852E2C597}"/>
              </a:ext>
            </a:extLst>
          </p:cNvPr>
          <p:cNvSpPr txBox="1"/>
          <p:nvPr/>
        </p:nvSpPr>
        <p:spPr bwMode="auto">
          <a:xfrm>
            <a:off x="7349262" y="5365560"/>
            <a:ext cx="5341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&gt;30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0A9986AB-CB97-400D-BBF8-BF3EE6AE7E5E}"/>
              </a:ext>
            </a:extLst>
          </p:cNvPr>
          <p:cNvSpPr/>
          <p:nvPr/>
        </p:nvSpPr>
        <p:spPr bwMode="auto">
          <a:xfrm>
            <a:off x="2153326" y="3110894"/>
            <a:ext cx="2184205" cy="2195483"/>
          </a:xfrm>
          <a:custGeom>
            <a:avLst/>
            <a:gdLst>
              <a:gd name="connsiteX0" fmla="*/ 0 w 1822076"/>
              <a:gd name="connsiteY0" fmla="*/ 1828144 h 1834868"/>
              <a:gd name="connsiteX1" fmla="*/ 60511 w 1822076"/>
              <a:gd name="connsiteY1" fmla="*/ 1075109 h 1834868"/>
              <a:gd name="connsiteX2" fmla="*/ 174811 w 1822076"/>
              <a:gd name="connsiteY2" fmla="*/ 362415 h 1834868"/>
              <a:gd name="connsiteX3" fmla="*/ 369794 w 1822076"/>
              <a:gd name="connsiteY3" fmla="*/ 19515 h 1834868"/>
              <a:gd name="connsiteX4" fmla="*/ 564776 w 1822076"/>
              <a:gd name="connsiteY4" fmla="*/ 86750 h 1834868"/>
              <a:gd name="connsiteX5" fmla="*/ 732864 w 1822076"/>
              <a:gd name="connsiteY5" fmla="*/ 456544 h 1834868"/>
              <a:gd name="connsiteX6" fmla="*/ 934570 w 1822076"/>
              <a:gd name="connsiteY6" fmla="*/ 1014597 h 1834868"/>
              <a:gd name="connsiteX7" fmla="*/ 1156447 w 1822076"/>
              <a:gd name="connsiteY7" fmla="*/ 1424733 h 1834868"/>
              <a:gd name="connsiteX8" fmla="*/ 1371600 w 1822076"/>
              <a:gd name="connsiteY8" fmla="*/ 1666780 h 1834868"/>
              <a:gd name="connsiteX9" fmla="*/ 1586752 w 1822076"/>
              <a:gd name="connsiteY9" fmla="*/ 1781080 h 1834868"/>
              <a:gd name="connsiteX10" fmla="*/ 1822076 w 1822076"/>
              <a:gd name="connsiteY10" fmla="*/ 1834868 h 1834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22076" h="1834868">
                <a:moveTo>
                  <a:pt x="0" y="1828144"/>
                </a:moveTo>
                <a:cubicBezTo>
                  <a:pt x="15688" y="1573770"/>
                  <a:pt x="31376" y="1319397"/>
                  <a:pt x="60511" y="1075109"/>
                </a:cubicBezTo>
                <a:cubicBezTo>
                  <a:pt x="89646" y="830821"/>
                  <a:pt x="123264" y="538347"/>
                  <a:pt x="174811" y="362415"/>
                </a:cubicBezTo>
                <a:cubicBezTo>
                  <a:pt x="226358" y="186483"/>
                  <a:pt x="304800" y="65459"/>
                  <a:pt x="369794" y="19515"/>
                </a:cubicBezTo>
                <a:cubicBezTo>
                  <a:pt x="434788" y="-26429"/>
                  <a:pt x="504264" y="13912"/>
                  <a:pt x="564776" y="86750"/>
                </a:cubicBezTo>
                <a:cubicBezTo>
                  <a:pt x="625288" y="159588"/>
                  <a:pt x="671232" y="301903"/>
                  <a:pt x="732864" y="456544"/>
                </a:cubicBezTo>
                <a:cubicBezTo>
                  <a:pt x="794496" y="611185"/>
                  <a:pt x="863973" y="853232"/>
                  <a:pt x="934570" y="1014597"/>
                </a:cubicBezTo>
                <a:cubicBezTo>
                  <a:pt x="1005167" y="1175962"/>
                  <a:pt x="1083609" y="1316036"/>
                  <a:pt x="1156447" y="1424733"/>
                </a:cubicBezTo>
                <a:cubicBezTo>
                  <a:pt x="1229285" y="1533430"/>
                  <a:pt x="1299883" y="1607389"/>
                  <a:pt x="1371600" y="1666780"/>
                </a:cubicBezTo>
                <a:cubicBezTo>
                  <a:pt x="1443318" y="1726171"/>
                  <a:pt x="1511673" y="1753065"/>
                  <a:pt x="1586752" y="1781080"/>
                </a:cubicBezTo>
                <a:cubicBezTo>
                  <a:pt x="1661831" y="1809095"/>
                  <a:pt x="1741953" y="1821981"/>
                  <a:pt x="1822076" y="1834868"/>
                </a:cubicBez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E1F83CC-C61E-430E-B78E-A3C870898070}"/>
              </a:ext>
            </a:extLst>
          </p:cNvPr>
          <p:cNvSpPr/>
          <p:nvPr/>
        </p:nvSpPr>
        <p:spPr bwMode="auto">
          <a:xfrm>
            <a:off x="2943598" y="4181582"/>
            <a:ext cx="5852651" cy="1116702"/>
          </a:xfrm>
          <a:custGeom>
            <a:avLst/>
            <a:gdLst>
              <a:gd name="connsiteX0" fmla="*/ 0 w 4881283"/>
              <a:gd name="connsiteY0" fmla="*/ 927847 h 927847"/>
              <a:gd name="connsiteX1" fmla="*/ 40342 w 4881283"/>
              <a:gd name="connsiteY1" fmla="*/ 625289 h 927847"/>
              <a:gd name="connsiteX2" fmla="*/ 154642 w 4881283"/>
              <a:gd name="connsiteY2" fmla="*/ 262218 h 927847"/>
              <a:gd name="connsiteX3" fmla="*/ 309283 w 4881283"/>
              <a:gd name="connsiteY3" fmla="*/ 67236 h 927847"/>
              <a:gd name="connsiteX4" fmla="*/ 443753 w 4881283"/>
              <a:gd name="connsiteY4" fmla="*/ 33618 h 927847"/>
              <a:gd name="connsiteX5" fmla="*/ 1008530 w 4881283"/>
              <a:gd name="connsiteY5" fmla="*/ 26894 h 927847"/>
              <a:gd name="connsiteX6" fmla="*/ 4881283 w 4881283"/>
              <a:gd name="connsiteY6" fmla="*/ 0 h 927847"/>
              <a:gd name="connsiteX0" fmla="*/ 0 w 4881283"/>
              <a:gd name="connsiteY0" fmla="*/ 927847 h 927847"/>
              <a:gd name="connsiteX1" fmla="*/ 40342 w 4881283"/>
              <a:gd name="connsiteY1" fmla="*/ 625289 h 927847"/>
              <a:gd name="connsiteX2" fmla="*/ 154642 w 4881283"/>
              <a:gd name="connsiteY2" fmla="*/ 262218 h 927847"/>
              <a:gd name="connsiteX3" fmla="*/ 289113 w 4881283"/>
              <a:gd name="connsiteY3" fmla="*/ 94130 h 927847"/>
              <a:gd name="connsiteX4" fmla="*/ 443753 w 4881283"/>
              <a:gd name="connsiteY4" fmla="*/ 33618 h 927847"/>
              <a:gd name="connsiteX5" fmla="*/ 1008530 w 4881283"/>
              <a:gd name="connsiteY5" fmla="*/ 26894 h 927847"/>
              <a:gd name="connsiteX6" fmla="*/ 4881283 w 4881283"/>
              <a:gd name="connsiteY6" fmla="*/ 0 h 927847"/>
              <a:gd name="connsiteX0" fmla="*/ 0 w 4881283"/>
              <a:gd name="connsiteY0" fmla="*/ 927847 h 927847"/>
              <a:gd name="connsiteX1" fmla="*/ 40342 w 4881283"/>
              <a:gd name="connsiteY1" fmla="*/ 625289 h 927847"/>
              <a:gd name="connsiteX2" fmla="*/ 154642 w 4881283"/>
              <a:gd name="connsiteY2" fmla="*/ 262218 h 927847"/>
              <a:gd name="connsiteX3" fmla="*/ 289113 w 4881283"/>
              <a:gd name="connsiteY3" fmla="*/ 94130 h 927847"/>
              <a:gd name="connsiteX4" fmla="*/ 524435 w 4881283"/>
              <a:gd name="connsiteY4" fmla="*/ 33618 h 927847"/>
              <a:gd name="connsiteX5" fmla="*/ 1008530 w 4881283"/>
              <a:gd name="connsiteY5" fmla="*/ 26894 h 927847"/>
              <a:gd name="connsiteX6" fmla="*/ 4881283 w 4881283"/>
              <a:gd name="connsiteY6" fmla="*/ 0 h 927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81283" h="927847">
                <a:moveTo>
                  <a:pt x="0" y="927847"/>
                </a:moveTo>
                <a:cubicBezTo>
                  <a:pt x="7284" y="832037"/>
                  <a:pt x="14568" y="736227"/>
                  <a:pt x="40342" y="625289"/>
                </a:cubicBezTo>
                <a:cubicBezTo>
                  <a:pt x="66116" y="514351"/>
                  <a:pt x="113180" y="350745"/>
                  <a:pt x="154642" y="262218"/>
                </a:cubicBezTo>
                <a:cubicBezTo>
                  <a:pt x="196104" y="173691"/>
                  <a:pt x="227481" y="132230"/>
                  <a:pt x="289113" y="94130"/>
                </a:cubicBezTo>
                <a:cubicBezTo>
                  <a:pt x="350745" y="56030"/>
                  <a:pt x="404532" y="44824"/>
                  <a:pt x="524435" y="33618"/>
                </a:cubicBezTo>
                <a:cubicBezTo>
                  <a:pt x="644338" y="22412"/>
                  <a:pt x="1008530" y="26894"/>
                  <a:pt x="1008530" y="26894"/>
                </a:cubicBezTo>
                <a:lnTo>
                  <a:pt x="4881283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D98E4176-5F61-48D2-A1D5-BF8E0059BB04}"/>
              </a:ext>
            </a:extLst>
          </p:cNvPr>
          <p:cNvSpPr/>
          <p:nvPr/>
        </p:nvSpPr>
        <p:spPr bwMode="auto">
          <a:xfrm>
            <a:off x="6854159" y="4234453"/>
            <a:ext cx="1958275" cy="991003"/>
          </a:xfrm>
          <a:custGeom>
            <a:avLst/>
            <a:gdLst>
              <a:gd name="connsiteX0" fmla="*/ 0 w 1627094"/>
              <a:gd name="connsiteY0" fmla="*/ 844420 h 844420"/>
              <a:gd name="connsiteX1" fmla="*/ 94129 w 1627094"/>
              <a:gd name="connsiteY1" fmla="*/ 461178 h 844420"/>
              <a:gd name="connsiteX2" fmla="*/ 235323 w 1627094"/>
              <a:gd name="connsiteY2" fmla="*/ 138449 h 844420"/>
              <a:gd name="connsiteX3" fmla="*/ 369794 w 1627094"/>
              <a:gd name="connsiteY3" fmla="*/ 24149 h 844420"/>
              <a:gd name="connsiteX4" fmla="*/ 490817 w 1627094"/>
              <a:gd name="connsiteY4" fmla="*/ 30873 h 844420"/>
              <a:gd name="connsiteX5" fmla="*/ 1627094 w 1627094"/>
              <a:gd name="connsiteY5" fmla="*/ 346878 h 844420"/>
              <a:gd name="connsiteX0" fmla="*/ 0 w 1627094"/>
              <a:gd name="connsiteY0" fmla="*/ 820572 h 820572"/>
              <a:gd name="connsiteX1" fmla="*/ 94129 w 1627094"/>
              <a:gd name="connsiteY1" fmla="*/ 437330 h 820572"/>
              <a:gd name="connsiteX2" fmla="*/ 235323 w 1627094"/>
              <a:gd name="connsiteY2" fmla="*/ 114601 h 820572"/>
              <a:gd name="connsiteX3" fmla="*/ 369794 w 1627094"/>
              <a:gd name="connsiteY3" fmla="*/ 301 h 820572"/>
              <a:gd name="connsiteX4" fmla="*/ 927847 w 1627094"/>
              <a:gd name="connsiteY4" fmla="*/ 141495 h 820572"/>
              <a:gd name="connsiteX5" fmla="*/ 1627094 w 1627094"/>
              <a:gd name="connsiteY5" fmla="*/ 323030 h 820572"/>
              <a:gd name="connsiteX0" fmla="*/ 0 w 1627094"/>
              <a:gd name="connsiteY0" fmla="*/ 820572 h 820572"/>
              <a:gd name="connsiteX1" fmla="*/ 94129 w 1627094"/>
              <a:gd name="connsiteY1" fmla="*/ 437330 h 820572"/>
              <a:gd name="connsiteX2" fmla="*/ 235323 w 1627094"/>
              <a:gd name="connsiteY2" fmla="*/ 114601 h 820572"/>
              <a:gd name="connsiteX3" fmla="*/ 369794 w 1627094"/>
              <a:gd name="connsiteY3" fmla="*/ 301 h 820572"/>
              <a:gd name="connsiteX4" fmla="*/ 927847 w 1627094"/>
              <a:gd name="connsiteY4" fmla="*/ 141495 h 820572"/>
              <a:gd name="connsiteX5" fmla="*/ 1627094 w 1627094"/>
              <a:gd name="connsiteY5" fmla="*/ 323030 h 820572"/>
              <a:gd name="connsiteX0" fmla="*/ 0 w 1627094"/>
              <a:gd name="connsiteY0" fmla="*/ 820572 h 820572"/>
              <a:gd name="connsiteX1" fmla="*/ 94129 w 1627094"/>
              <a:gd name="connsiteY1" fmla="*/ 437330 h 820572"/>
              <a:gd name="connsiteX2" fmla="*/ 235323 w 1627094"/>
              <a:gd name="connsiteY2" fmla="*/ 114601 h 820572"/>
              <a:gd name="connsiteX3" fmla="*/ 369794 w 1627094"/>
              <a:gd name="connsiteY3" fmla="*/ 301 h 820572"/>
              <a:gd name="connsiteX4" fmla="*/ 927847 w 1627094"/>
              <a:gd name="connsiteY4" fmla="*/ 141495 h 820572"/>
              <a:gd name="connsiteX5" fmla="*/ 1627094 w 1627094"/>
              <a:gd name="connsiteY5" fmla="*/ 323030 h 820572"/>
              <a:gd name="connsiteX0" fmla="*/ 0 w 1627094"/>
              <a:gd name="connsiteY0" fmla="*/ 833965 h 833965"/>
              <a:gd name="connsiteX1" fmla="*/ 94129 w 1627094"/>
              <a:gd name="connsiteY1" fmla="*/ 450723 h 833965"/>
              <a:gd name="connsiteX2" fmla="*/ 235323 w 1627094"/>
              <a:gd name="connsiteY2" fmla="*/ 127994 h 833965"/>
              <a:gd name="connsiteX3" fmla="*/ 437029 w 1627094"/>
              <a:gd name="connsiteY3" fmla="*/ 246 h 833965"/>
              <a:gd name="connsiteX4" fmla="*/ 927847 w 1627094"/>
              <a:gd name="connsiteY4" fmla="*/ 154888 h 833965"/>
              <a:gd name="connsiteX5" fmla="*/ 1627094 w 1627094"/>
              <a:gd name="connsiteY5" fmla="*/ 336423 h 833965"/>
              <a:gd name="connsiteX0" fmla="*/ 0 w 1627094"/>
              <a:gd name="connsiteY0" fmla="*/ 836542 h 836542"/>
              <a:gd name="connsiteX1" fmla="*/ 94129 w 1627094"/>
              <a:gd name="connsiteY1" fmla="*/ 453300 h 836542"/>
              <a:gd name="connsiteX2" fmla="*/ 235323 w 1627094"/>
              <a:gd name="connsiteY2" fmla="*/ 130571 h 836542"/>
              <a:gd name="connsiteX3" fmla="*/ 437029 w 1627094"/>
              <a:gd name="connsiteY3" fmla="*/ 2823 h 836542"/>
              <a:gd name="connsiteX4" fmla="*/ 927847 w 1627094"/>
              <a:gd name="connsiteY4" fmla="*/ 157465 h 836542"/>
              <a:gd name="connsiteX5" fmla="*/ 1627094 w 1627094"/>
              <a:gd name="connsiteY5" fmla="*/ 339000 h 836542"/>
              <a:gd name="connsiteX0" fmla="*/ 0 w 1627094"/>
              <a:gd name="connsiteY0" fmla="*/ 823406 h 823406"/>
              <a:gd name="connsiteX1" fmla="*/ 94129 w 1627094"/>
              <a:gd name="connsiteY1" fmla="*/ 440164 h 823406"/>
              <a:gd name="connsiteX2" fmla="*/ 235323 w 1627094"/>
              <a:gd name="connsiteY2" fmla="*/ 117435 h 823406"/>
              <a:gd name="connsiteX3" fmla="*/ 410134 w 1627094"/>
              <a:gd name="connsiteY3" fmla="*/ 3134 h 823406"/>
              <a:gd name="connsiteX4" fmla="*/ 927847 w 1627094"/>
              <a:gd name="connsiteY4" fmla="*/ 144329 h 823406"/>
              <a:gd name="connsiteX5" fmla="*/ 1627094 w 1627094"/>
              <a:gd name="connsiteY5" fmla="*/ 325864 h 823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7094" h="823406">
                <a:moveTo>
                  <a:pt x="0" y="823406"/>
                </a:moveTo>
                <a:cubicBezTo>
                  <a:pt x="27454" y="690616"/>
                  <a:pt x="54908" y="557826"/>
                  <a:pt x="94129" y="440164"/>
                </a:cubicBezTo>
                <a:cubicBezTo>
                  <a:pt x="133350" y="322502"/>
                  <a:pt x="182655" y="190273"/>
                  <a:pt x="235323" y="117435"/>
                </a:cubicBezTo>
                <a:cubicBezTo>
                  <a:pt x="287991" y="44597"/>
                  <a:pt x="308160" y="25546"/>
                  <a:pt x="410134" y="3134"/>
                </a:cubicBezTo>
                <a:cubicBezTo>
                  <a:pt x="512108" y="-19278"/>
                  <a:pt x="718297" y="83818"/>
                  <a:pt x="927847" y="144329"/>
                </a:cubicBezTo>
                <a:cubicBezTo>
                  <a:pt x="1144121" y="218287"/>
                  <a:pt x="1163730" y="194755"/>
                  <a:pt x="1627094" y="325864"/>
                </a:cubicBezTo>
              </a:path>
            </a:pathLst>
          </a:custGeom>
          <a:noFill/>
          <a:ln w="28575">
            <a:solidFill>
              <a:schemeClr val="accent4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9C3F43F-BD99-4836-BEEF-281F337E1C7B}"/>
              </a:ext>
            </a:extLst>
          </p:cNvPr>
          <p:cNvSpPr/>
          <p:nvPr/>
        </p:nvSpPr>
        <p:spPr bwMode="auto">
          <a:xfrm>
            <a:off x="2945701" y="4732742"/>
            <a:ext cx="3091161" cy="581727"/>
          </a:xfrm>
          <a:custGeom>
            <a:avLst/>
            <a:gdLst>
              <a:gd name="connsiteX0" fmla="*/ 0 w 2568388"/>
              <a:gd name="connsiteY0" fmla="*/ 463176 h 483346"/>
              <a:gd name="connsiteX1" fmla="*/ 60512 w 2568388"/>
              <a:gd name="connsiteY1" fmla="*/ 261470 h 483346"/>
              <a:gd name="connsiteX2" fmla="*/ 181535 w 2568388"/>
              <a:gd name="connsiteY2" fmla="*/ 86658 h 483346"/>
              <a:gd name="connsiteX3" fmla="*/ 349623 w 2568388"/>
              <a:gd name="connsiteY3" fmla="*/ 5976 h 483346"/>
              <a:gd name="connsiteX4" fmla="*/ 1028700 w 2568388"/>
              <a:gd name="connsiteY4" fmla="*/ 5976 h 483346"/>
              <a:gd name="connsiteX5" fmla="*/ 1949823 w 2568388"/>
              <a:gd name="connsiteY5" fmla="*/ 12699 h 483346"/>
              <a:gd name="connsiteX6" fmla="*/ 2259106 w 2568388"/>
              <a:gd name="connsiteY6" fmla="*/ 59764 h 483346"/>
              <a:gd name="connsiteX7" fmla="*/ 2467535 w 2568388"/>
              <a:gd name="connsiteY7" fmla="*/ 268193 h 483346"/>
              <a:gd name="connsiteX8" fmla="*/ 2568388 w 2568388"/>
              <a:gd name="connsiteY8" fmla="*/ 483346 h 483346"/>
              <a:gd name="connsiteX0" fmla="*/ 0 w 2568388"/>
              <a:gd name="connsiteY0" fmla="*/ 463176 h 483346"/>
              <a:gd name="connsiteX1" fmla="*/ 60512 w 2568388"/>
              <a:gd name="connsiteY1" fmla="*/ 261470 h 483346"/>
              <a:gd name="connsiteX2" fmla="*/ 181535 w 2568388"/>
              <a:gd name="connsiteY2" fmla="*/ 86658 h 483346"/>
              <a:gd name="connsiteX3" fmla="*/ 470647 w 2568388"/>
              <a:gd name="connsiteY3" fmla="*/ 5976 h 483346"/>
              <a:gd name="connsiteX4" fmla="*/ 1028700 w 2568388"/>
              <a:gd name="connsiteY4" fmla="*/ 5976 h 483346"/>
              <a:gd name="connsiteX5" fmla="*/ 1949823 w 2568388"/>
              <a:gd name="connsiteY5" fmla="*/ 12699 h 483346"/>
              <a:gd name="connsiteX6" fmla="*/ 2259106 w 2568388"/>
              <a:gd name="connsiteY6" fmla="*/ 59764 h 483346"/>
              <a:gd name="connsiteX7" fmla="*/ 2467535 w 2568388"/>
              <a:gd name="connsiteY7" fmla="*/ 268193 h 483346"/>
              <a:gd name="connsiteX8" fmla="*/ 2568388 w 2568388"/>
              <a:gd name="connsiteY8" fmla="*/ 483346 h 483346"/>
              <a:gd name="connsiteX0" fmla="*/ 0 w 2568388"/>
              <a:gd name="connsiteY0" fmla="*/ 463176 h 483346"/>
              <a:gd name="connsiteX1" fmla="*/ 60512 w 2568388"/>
              <a:gd name="connsiteY1" fmla="*/ 261470 h 483346"/>
              <a:gd name="connsiteX2" fmla="*/ 201705 w 2568388"/>
              <a:gd name="connsiteY2" fmla="*/ 86658 h 483346"/>
              <a:gd name="connsiteX3" fmla="*/ 470647 w 2568388"/>
              <a:gd name="connsiteY3" fmla="*/ 5976 h 483346"/>
              <a:gd name="connsiteX4" fmla="*/ 1028700 w 2568388"/>
              <a:gd name="connsiteY4" fmla="*/ 5976 h 483346"/>
              <a:gd name="connsiteX5" fmla="*/ 1949823 w 2568388"/>
              <a:gd name="connsiteY5" fmla="*/ 12699 h 483346"/>
              <a:gd name="connsiteX6" fmla="*/ 2259106 w 2568388"/>
              <a:gd name="connsiteY6" fmla="*/ 59764 h 483346"/>
              <a:gd name="connsiteX7" fmla="*/ 2467535 w 2568388"/>
              <a:gd name="connsiteY7" fmla="*/ 268193 h 483346"/>
              <a:gd name="connsiteX8" fmla="*/ 2568388 w 2568388"/>
              <a:gd name="connsiteY8" fmla="*/ 483346 h 483346"/>
              <a:gd name="connsiteX0" fmla="*/ 0 w 2568388"/>
              <a:gd name="connsiteY0" fmla="*/ 463176 h 483346"/>
              <a:gd name="connsiteX1" fmla="*/ 60512 w 2568388"/>
              <a:gd name="connsiteY1" fmla="*/ 261470 h 483346"/>
              <a:gd name="connsiteX2" fmla="*/ 201705 w 2568388"/>
              <a:gd name="connsiteY2" fmla="*/ 86658 h 483346"/>
              <a:gd name="connsiteX3" fmla="*/ 470647 w 2568388"/>
              <a:gd name="connsiteY3" fmla="*/ 5976 h 483346"/>
              <a:gd name="connsiteX4" fmla="*/ 1028700 w 2568388"/>
              <a:gd name="connsiteY4" fmla="*/ 5976 h 483346"/>
              <a:gd name="connsiteX5" fmla="*/ 1949823 w 2568388"/>
              <a:gd name="connsiteY5" fmla="*/ 12699 h 483346"/>
              <a:gd name="connsiteX6" fmla="*/ 2232212 w 2568388"/>
              <a:gd name="connsiteY6" fmla="*/ 59764 h 483346"/>
              <a:gd name="connsiteX7" fmla="*/ 2467535 w 2568388"/>
              <a:gd name="connsiteY7" fmla="*/ 268193 h 483346"/>
              <a:gd name="connsiteX8" fmla="*/ 2568388 w 2568388"/>
              <a:gd name="connsiteY8" fmla="*/ 483346 h 483346"/>
              <a:gd name="connsiteX0" fmla="*/ 0 w 2568388"/>
              <a:gd name="connsiteY0" fmla="*/ 463176 h 483346"/>
              <a:gd name="connsiteX1" fmla="*/ 60512 w 2568388"/>
              <a:gd name="connsiteY1" fmla="*/ 261470 h 483346"/>
              <a:gd name="connsiteX2" fmla="*/ 201705 w 2568388"/>
              <a:gd name="connsiteY2" fmla="*/ 86658 h 483346"/>
              <a:gd name="connsiteX3" fmla="*/ 470647 w 2568388"/>
              <a:gd name="connsiteY3" fmla="*/ 5976 h 483346"/>
              <a:gd name="connsiteX4" fmla="*/ 1028700 w 2568388"/>
              <a:gd name="connsiteY4" fmla="*/ 5976 h 483346"/>
              <a:gd name="connsiteX5" fmla="*/ 1902758 w 2568388"/>
              <a:gd name="connsiteY5" fmla="*/ 5976 h 483346"/>
              <a:gd name="connsiteX6" fmla="*/ 2232212 w 2568388"/>
              <a:gd name="connsiteY6" fmla="*/ 59764 h 483346"/>
              <a:gd name="connsiteX7" fmla="*/ 2467535 w 2568388"/>
              <a:gd name="connsiteY7" fmla="*/ 268193 h 483346"/>
              <a:gd name="connsiteX8" fmla="*/ 2568388 w 2568388"/>
              <a:gd name="connsiteY8" fmla="*/ 483346 h 48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68388" h="483346">
                <a:moveTo>
                  <a:pt x="0" y="463176"/>
                </a:moveTo>
                <a:cubicBezTo>
                  <a:pt x="15128" y="393699"/>
                  <a:pt x="26894" y="324223"/>
                  <a:pt x="60512" y="261470"/>
                </a:cubicBezTo>
                <a:cubicBezTo>
                  <a:pt x="94130" y="198717"/>
                  <a:pt x="133349" y="129240"/>
                  <a:pt x="201705" y="86658"/>
                </a:cubicBezTo>
                <a:cubicBezTo>
                  <a:pt x="270061" y="44076"/>
                  <a:pt x="332815" y="19423"/>
                  <a:pt x="470647" y="5976"/>
                </a:cubicBezTo>
                <a:cubicBezTo>
                  <a:pt x="608480" y="-7471"/>
                  <a:pt x="1028700" y="5976"/>
                  <a:pt x="1028700" y="5976"/>
                </a:cubicBezTo>
                <a:lnTo>
                  <a:pt x="1902758" y="5976"/>
                </a:lnTo>
                <a:cubicBezTo>
                  <a:pt x="2107826" y="14941"/>
                  <a:pt x="2138083" y="16061"/>
                  <a:pt x="2232212" y="59764"/>
                </a:cubicBezTo>
                <a:cubicBezTo>
                  <a:pt x="2326341" y="103467"/>
                  <a:pt x="2415988" y="197596"/>
                  <a:pt x="2467535" y="268193"/>
                </a:cubicBezTo>
                <a:cubicBezTo>
                  <a:pt x="2519082" y="338790"/>
                  <a:pt x="2543735" y="411068"/>
                  <a:pt x="2568388" y="483346"/>
                </a:cubicBezTo>
              </a:path>
            </a:pathLst>
          </a:custGeom>
          <a:noFill/>
          <a:ln w="28575">
            <a:solidFill>
              <a:schemeClr val="accent6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2F94EF2-2520-498A-9E20-D289A1AB4173}"/>
              </a:ext>
            </a:extLst>
          </p:cNvPr>
          <p:cNvSpPr/>
          <p:nvPr/>
        </p:nvSpPr>
        <p:spPr bwMode="auto">
          <a:xfrm>
            <a:off x="1901827" y="4599094"/>
            <a:ext cx="930585" cy="707282"/>
          </a:xfrm>
          <a:custGeom>
            <a:avLst/>
            <a:gdLst>
              <a:gd name="connsiteX0" fmla="*/ 0 w 773206"/>
              <a:gd name="connsiteY0" fmla="*/ 580494 h 587218"/>
              <a:gd name="connsiteX1" fmla="*/ 73958 w 773206"/>
              <a:gd name="connsiteY1" fmla="*/ 325000 h 587218"/>
              <a:gd name="connsiteX2" fmla="*/ 181535 w 773206"/>
              <a:gd name="connsiteY2" fmla="*/ 82953 h 587218"/>
              <a:gd name="connsiteX3" fmla="*/ 322729 w 773206"/>
              <a:gd name="connsiteY3" fmla="*/ 2271 h 587218"/>
              <a:gd name="connsiteX4" fmla="*/ 457200 w 773206"/>
              <a:gd name="connsiteY4" fmla="*/ 42612 h 587218"/>
              <a:gd name="connsiteX5" fmla="*/ 611841 w 773206"/>
              <a:gd name="connsiteY5" fmla="*/ 244318 h 587218"/>
              <a:gd name="connsiteX6" fmla="*/ 773206 w 773206"/>
              <a:gd name="connsiteY6" fmla="*/ 587218 h 587218"/>
              <a:gd name="connsiteX0" fmla="*/ 0 w 773206"/>
              <a:gd name="connsiteY0" fmla="*/ 580943 h 587667"/>
              <a:gd name="connsiteX1" fmla="*/ 73958 w 773206"/>
              <a:gd name="connsiteY1" fmla="*/ 325449 h 587667"/>
              <a:gd name="connsiteX2" fmla="*/ 194982 w 773206"/>
              <a:gd name="connsiteY2" fmla="*/ 90125 h 587667"/>
              <a:gd name="connsiteX3" fmla="*/ 322729 w 773206"/>
              <a:gd name="connsiteY3" fmla="*/ 2720 h 587667"/>
              <a:gd name="connsiteX4" fmla="*/ 457200 w 773206"/>
              <a:gd name="connsiteY4" fmla="*/ 43061 h 587667"/>
              <a:gd name="connsiteX5" fmla="*/ 611841 w 773206"/>
              <a:gd name="connsiteY5" fmla="*/ 244767 h 587667"/>
              <a:gd name="connsiteX6" fmla="*/ 773206 w 773206"/>
              <a:gd name="connsiteY6" fmla="*/ 587667 h 587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3206" h="587667">
                <a:moveTo>
                  <a:pt x="0" y="580943"/>
                </a:moveTo>
                <a:cubicBezTo>
                  <a:pt x="21851" y="494657"/>
                  <a:pt x="41461" y="407252"/>
                  <a:pt x="73958" y="325449"/>
                </a:cubicBezTo>
                <a:cubicBezTo>
                  <a:pt x="106455" y="243646"/>
                  <a:pt x="153520" y="143913"/>
                  <a:pt x="194982" y="90125"/>
                </a:cubicBezTo>
                <a:cubicBezTo>
                  <a:pt x="236444" y="36337"/>
                  <a:pt x="279026" y="10564"/>
                  <a:pt x="322729" y="2720"/>
                </a:cubicBezTo>
                <a:cubicBezTo>
                  <a:pt x="366432" y="-5124"/>
                  <a:pt x="409015" y="2720"/>
                  <a:pt x="457200" y="43061"/>
                </a:cubicBezTo>
                <a:cubicBezTo>
                  <a:pt x="505385" y="83402"/>
                  <a:pt x="559173" y="153999"/>
                  <a:pt x="611841" y="244767"/>
                </a:cubicBezTo>
                <a:cubicBezTo>
                  <a:pt x="664509" y="335535"/>
                  <a:pt x="718857" y="461601"/>
                  <a:pt x="773206" y="587667"/>
                </a:cubicBezTo>
              </a:path>
            </a:pathLst>
          </a:custGeom>
          <a:noFill/>
          <a:ln w="28575">
            <a:solidFill>
              <a:schemeClr val="accent5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2794BFB5-E3A6-4021-A35E-279CF8315BB3}"/>
              </a:ext>
            </a:extLst>
          </p:cNvPr>
          <p:cNvSpPr/>
          <p:nvPr/>
        </p:nvSpPr>
        <p:spPr bwMode="auto">
          <a:xfrm>
            <a:off x="4340886" y="3107145"/>
            <a:ext cx="2391891" cy="2199232"/>
          </a:xfrm>
          <a:custGeom>
            <a:avLst/>
            <a:gdLst>
              <a:gd name="connsiteX0" fmla="*/ 0 w 1983441"/>
              <a:gd name="connsiteY0" fmla="*/ 1815373 h 1840366"/>
              <a:gd name="connsiteX1" fmla="*/ 33617 w 1983441"/>
              <a:gd name="connsiteY1" fmla="*/ 1075785 h 1840366"/>
              <a:gd name="connsiteX2" fmla="*/ 127747 w 1983441"/>
              <a:gd name="connsiteY2" fmla="*/ 437050 h 1840366"/>
              <a:gd name="connsiteX3" fmla="*/ 248770 w 1983441"/>
              <a:gd name="connsiteY3" fmla="*/ 80703 h 1840366"/>
              <a:gd name="connsiteX4" fmla="*/ 389964 w 1983441"/>
              <a:gd name="connsiteY4" fmla="*/ 6744 h 1840366"/>
              <a:gd name="connsiteX5" fmla="*/ 537882 w 1983441"/>
              <a:gd name="connsiteY5" fmla="*/ 100873 h 1840366"/>
              <a:gd name="connsiteX6" fmla="*/ 900952 w 1983441"/>
              <a:gd name="connsiteY6" fmla="*/ 867356 h 1840366"/>
              <a:gd name="connsiteX7" fmla="*/ 1176617 w 1983441"/>
              <a:gd name="connsiteY7" fmla="*/ 1364897 h 1840366"/>
              <a:gd name="connsiteX8" fmla="*/ 1506070 w 1983441"/>
              <a:gd name="connsiteY8" fmla="*/ 1687626 h 1840366"/>
              <a:gd name="connsiteX9" fmla="*/ 1815352 w 1983441"/>
              <a:gd name="connsiteY9" fmla="*/ 1822097 h 1840366"/>
              <a:gd name="connsiteX10" fmla="*/ 1983441 w 1983441"/>
              <a:gd name="connsiteY10" fmla="*/ 1835544 h 1840366"/>
              <a:gd name="connsiteX0" fmla="*/ 0 w 1983441"/>
              <a:gd name="connsiteY0" fmla="*/ 1818976 h 1843969"/>
              <a:gd name="connsiteX1" fmla="*/ 33617 w 1983441"/>
              <a:gd name="connsiteY1" fmla="*/ 1079388 h 1843969"/>
              <a:gd name="connsiteX2" fmla="*/ 127747 w 1983441"/>
              <a:gd name="connsiteY2" fmla="*/ 440653 h 1843969"/>
              <a:gd name="connsiteX3" fmla="*/ 248770 w 1983441"/>
              <a:gd name="connsiteY3" fmla="*/ 84306 h 1843969"/>
              <a:gd name="connsiteX4" fmla="*/ 389964 w 1983441"/>
              <a:gd name="connsiteY4" fmla="*/ 10347 h 1843969"/>
              <a:gd name="connsiteX5" fmla="*/ 618565 w 1983441"/>
              <a:gd name="connsiteY5" fmla="*/ 252393 h 1843969"/>
              <a:gd name="connsiteX6" fmla="*/ 900952 w 1983441"/>
              <a:gd name="connsiteY6" fmla="*/ 870959 h 1843969"/>
              <a:gd name="connsiteX7" fmla="*/ 1176617 w 1983441"/>
              <a:gd name="connsiteY7" fmla="*/ 1368500 h 1843969"/>
              <a:gd name="connsiteX8" fmla="*/ 1506070 w 1983441"/>
              <a:gd name="connsiteY8" fmla="*/ 1691229 h 1843969"/>
              <a:gd name="connsiteX9" fmla="*/ 1815352 w 1983441"/>
              <a:gd name="connsiteY9" fmla="*/ 1825700 h 1843969"/>
              <a:gd name="connsiteX10" fmla="*/ 1983441 w 1983441"/>
              <a:gd name="connsiteY10" fmla="*/ 1839147 h 1843969"/>
              <a:gd name="connsiteX0" fmla="*/ 0 w 1983441"/>
              <a:gd name="connsiteY0" fmla="*/ 1813211 h 1838204"/>
              <a:gd name="connsiteX1" fmla="*/ 33617 w 1983441"/>
              <a:gd name="connsiteY1" fmla="*/ 1073623 h 1838204"/>
              <a:gd name="connsiteX2" fmla="*/ 127747 w 1983441"/>
              <a:gd name="connsiteY2" fmla="*/ 434888 h 1838204"/>
              <a:gd name="connsiteX3" fmla="*/ 248770 w 1983441"/>
              <a:gd name="connsiteY3" fmla="*/ 78541 h 1838204"/>
              <a:gd name="connsiteX4" fmla="*/ 423582 w 1983441"/>
              <a:gd name="connsiteY4" fmla="*/ 11306 h 1838204"/>
              <a:gd name="connsiteX5" fmla="*/ 618565 w 1983441"/>
              <a:gd name="connsiteY5" fmla="*/ 246628 h 1838204"/>
              <a:gd name="connsiteX6" fmla="*/ 900952 w 1983441"/>
              <a:gd name="connsiteY6" fmla="*/ 865194 h 1838204"/>
              <a:gd name="connsiteX7" fmla="*/ 1176617 w 1983441"/>
              <a:gd name="connsiteY7" fmla="*/ 1362735 h 1838204"/>
              <a:gd name="connsiteX8" fmla="*/ 1506070 w 1983441"/>
              <a:gd name="connsiteY8" fmla="*/ 1685464 h 1838204"/>
              <a:gd name="connsiteX9" fmla="*/ 1815352 w 1983441"/>
              <a:gd name="connsiteY9" fmla="*/ 1819935 h 1838204"/>
              <a:gd name="connsiteX10" fmla="*/ 1983441 w 1983441"/>
              <a:gd name="connsiteY10" fmla="*/ 1833382 h 1838204"/>
              <a:gd name="connsiteX0" fmla="*/ 0 w 1983441"/>
              <a:gd name="connsiteY0" fmla="*/ 1807131 h 1832124"/>
              <a:gd name="connsiteX1" fmla="*/ 33617 w 1983441"/>
              <a:gd name="connsiteY1" fmla="*/ 1067543 h 1832124"/>
              <a:gd name="connsiteX2" fmla="*/ 127747 w 1983441"/>
              <a:gd name="connsiteY2" fmla="*/ 428808 h 1832124"/>
              <a:gd name="connsiteX3" fmla="*/ 235323 w 1983441"/>
              <a:gd name="connsiteY3" fmla="*/ 106079 h 1832124"/>
              <a:gd name="connsiteX4" fmla="*/ 423582 w 1983441"/>
              <a:gd name="connsiteY4" fmla="*/ 5226 h 1832124"/>
              <a:gd name="connsiteX5" fmla="*/ 618565 w 1983441"/>
              <a:gd name="connsiteY5" fmla="*/ 240548 h 1832124"/>
              <a:gd name="connsiteX6" fmla="*/ 900952 w 1983441"/>
              <a:gd name="connsiteY6" fmla="*/ 859114 h 1832124"/>
              <a:gd name="connsiteX7" fmla="*/ 1176617 w 1983441"/>
              <a:gd name="connsiteY7" fmla="*/ 1356655 h 1832124"/>
              <a:gd name="connsiteX8" fmla="*/ 1506070 w 1983441"/>
              <a:gd name="connsiteY8" fmla="*/ 1679384 h 1832124"/>
              <a:gd name="connsiteX9" fmla="*/ 1815352 w 1983441"/>
              <a:gd name="connsiteY9" fmla="*/ 1813855 h 1832124"/>
              <a:gd name="connsiteX10" fmla="*/ 1983441 w 1983441"/>
              <a:gd name="connsiteY10" fmla="*/ 1827302 h 1832124"/>
              <a:gd name="connsiteX0" fmla="*/ 0 w 1983441"/>
              <a:gd name="connsiteY0" fmla="*/ 1807131 h 1832124"/>
              <a:gd name="connsiteX1" fmla="*/ 33617 w 1983441"/>
              <a:gd name="connsiteY1" fmla="*/ 1067543 h 1832124"/>
              <a:gd name="connsiteX2" fmla="*/ 127747 w 1983441"/>
              <a:gd name="connsiteY2" fmla="*/ 428808 h 1832124"/>
              <a:gd name="connsiteX3" fmla="*/ 235323 w 1983441"/>
              <a:gd name="connsiteY3" fmla="*/ 106079 h 1832124"/>
              <a:gd name="connsiteX4" fmla="*/ 423582 w 1983441"/>
              <a:gd name="connsiteY4" fmla="*/ 5226 h 1832124"/>
              <a:gd name="connsiteX5" fmla="*/ 618565 w 1983441"/>
              <a:gd name="connsiteY5" fmla="*/ 240548 h 1832124"/>
              <a:gd name="connsiteX6" fmla="*/ 900952 w 1983441"/>
              <a:gd name="connsiteY6" fmla="*/ 859114 h 1832124"/>
              <a:gd name="connsiteX7" fmla="*/ 1176617 w 1983441"/>
              <a:gd name="connsiteY7" fmla="*/ 1356655 h 1832124"/>
              <a:gd name="connsiteX8" fmla="*/ 1506070 w 1983441"/>
              <a:gd name="connsiteY8" fmla="*/ 1679384 h 1832124"/>
              <a:gd name="connsiteX9" fmla="*/ 1815352 w 1983441"/>
              <a:gd name="connsiteY9" fmla="*/ 1813855 h 1832124"/>
              <a:gd name="connsiteX10" fmla="*/ 1983441 w 1983441"/>
              <a:gd name="connsiteY10" fmla="*/ 1827302 h 1832124"/>
              <a:gd name="connsiteX0" fmla="*/ 0 w 1983441"/>
              <a:gd name="connsiteY0" fmla="*/ 1807131 h 1832124"/>
              <a:gd name="connsiteX1" fmla="*/ 33617 w 1983441"/>
              <a:gd name="connsiteY1" fmla="*/ 1067543 h 1832124"/>
              <a:gd name="connsiteX2" fmla="*/ 127747 w 1983441"/>
              <a:gd name="connsiteY2" fmla="*/ 428808 h 1832124"/>
              <a:gd name="connsiteX3" fmla="*/ 235323 w 1983441"/>
              <a:gd name="connsiteY3" fmla="*/ 106079 h 1832124"/>
              <a:gd name="connsiteX4" fmla="*/ 423582 w 1983441"/>
              <a:gd name="connsiteY4" fmla="*/ 5226 h 1832124"/>
              <a:gd name="connsiteX5" fmla="*/ 618565 w 1983441"/>
              <a:gd name="connsiteY5" fmla="*/ 240548 h 1832124"/>
              <a:gd name="connsiteX6" fmla="*/ 900952 w 1983441"/>
              <a:gd name="connsiteY6" fmla="*/ 859114 h 1832124"/>
              <a:gd name="connsiteX7" fmla="*/ 1196787 w 1983441"/>
              <a:gd name="connsiteY7" fmla="*/ 1343208 h 1832124"/>
              <a:gd name="connsiteX8" fmla="*/ 1506070 w 1983441"/>
              <a:gd name="connsiteY8" fmla="*/ 1679384 h 1832124"/>
              <a:gd name="connsiteX9" fmla="*/ 1815352 w 1983441"/>
              <a:gd name="connsiteY9" fmla="*/ 1813855 h 1832124"/>
              <a:gd name="connsiteX10" fmla="*/ 1983441 w 1983441"/>
              <a:gd name="connsiteY10" fmla="*/ 1827302 h 1832124"/>
              <a:gd name="connsiteX0" fmla="*/ 0 w 1983441"/>
              <a:gd name="connsiteY0" fmla="*/ 1807131 h 1832124"/>
              <a:gd name="connsiteX1" fmla="*/ 33617 w 1983441"/>
              <a:gd name="connsiteY1" fmla="*/ 1067543 h 1832124"/>
              <a:gd name="connsiteX2" fmla="*/ 127747 w 1983441"/>
              <a:gd name="connsiteY2" fmla="*/ 428808 h 1832124"/>
              <a:gd name="connsiteX3" fmla="*/ 235323 w 1983441"/>
              <a:gd name="connsiteY3" fmla="*/ 106079 h 1832124"/>
              <a:gd name="connsiteX4" fmla="*/ 423582 w 1983441"/>
              <a:gd name="connsiteY4" fmla="*/ 5226 h 1832124"/>
              <a:gd name="connsiteX5" fmla="*/ 618565 w 1983441"/>
              <a:gd name="connsiteY5" fmla="*/ 240548 h 1832124"/>
              <a:gd name="connsiteX6" fmla="*/ 900952 w 1983441"/>
              <a:gd name="connsiteY6" fmla="*/ 859114 h 1832124"/>
              <a:gd name="connsiteX7" fmla="*/ 1196787 w 1983441"/>
              <a:gd name="connsiteY7" fmla="*/ 1343208 h 1832124"/>
              <a:gd name="connsiteX8" fmla="*/ 1506070 w 1983441"/>
              <a:gd name="connsiteY8" fmla="*/ 1672661 h 1832124"/>
              <a:gd name="connsiteX9" fmla="*/ 1815352 w 1983441"/>
              <a:gd name="connsiteY9" fmla="*/ 1813855 h 1832124"/>
              <a:gd name="connsiteX10" fmla="*/ 1983441 w 1983441"/>
              <a:gd name="connsiteY10" fmla="*/ 1827302 h 1832124"/>
              <a:gd name="connsiteX0" fmla="*/ 0 w 1983441"/>
              <a:gd name="connsiteY0" fmla="*/ 1807131 h 1832124"/>
              <a:gd name="connsiteX1" fmla="*/ 33617 w 1983441"/>
              <a:gd name="connsiteY1" fmla="*/ 1067543 h 1832124"/>
              <a:gd name="connsiteX2" fmla="*/ 127747 w 1983441"/>
              <a:gd name="connsiteY2" fmla="*/ 428808 h 1832124"/>
              <a:gd name="connsiteX3" fmla="*/ 235323 w 1983441"/>
              <a:gd name="connsiteY3" fmla="*/ 106079 h 1832124"/>
              <a:gd name="connsiteX4" fmla="*/ 423582 w 1983441"/>
              <a:gd name="connsiteY4" fmla="*/ 5226 h 1832124"/>
              <a:gd name="connsiteX5" fmla="*/ 618565 w 1983441"/>
              <a:gd name="connsiteY5" fmla="*/ 240548 h 1832124"/>
              <a:gd name="connsiteX6" fmla="*/ 907675 w 1983441"/>
              <a:gd name="connsiteY6" fmla="*/ 859114 h 1832124"/>
              <a:gd name="connsiteX7" fmla="*/ 1196787 w 1983441"/>
              <a:gd name="connsiteY7" fmla="*/ 1343208 h 1832124"/>
              <a:gd name="connsiteX8" fmla="*/ 1506070 w 1983441"/>
              <a:gd name="connsiteY8" fmla="*/ 1672661 h 1832124"/>
              <a:gd name="connsiteX9" fmla="*/ 1815352 w 1983441"/>
              <a:gd name="connsiteY9" fmla="*/ 1813855 h 1832124"/>
              <a:gd name="connsiteX10" fmla="*/ 1983441 w 1983441"/>
              <a:gd name="connsiteY10" fmla="*/ 1827302 h 1832124"/>
              <a:gd name="connsiteX0" fmla="*/ 0 w 1983441"/>
              <a:gd name="connsiteY0" fmla="*/ 1807131 h 1832124"/>
              <a:gd name="connsiteX1" fmla="*/ 33617 w 1983441"/>
              <a:gd name="connsiteY1" fmla="*/ 1067543 h 1832124"/>
              <a:gd name="connsiteX2" fmla="*/ 127747 w 1983441"/>
              <a:gd name="connsiteY2" fmla="*/ 428808 h 1832124"/>
              <a:gd name="connsiteX3" fmla="*/ 235323 w 1983441"/>
              <a:gd name="connsiteY3" fmla="*/ 106079 h 1832124"/>
              <a:gd name="connsiteX4" fmla="*/ 423582 w 1983441"/>
              <a:gd name="connsiteY4" fmla="*/ 5226 h 1832124"/>
              <a:gd name="connsiteX5" fmla="*/ 618565 w 1983441"/>
              <a:gd name="connsiteY5" fmla="*/ 240548 h 1832124"/>
              <a:gd name="connsiteX6" fmla="*/ 907675 w 1983441"/>
              <a:gd name="connsiteY6" fmla="*/ 859114 h 1832124"/>
              <a:gd name="connsiteX7" fmla="*/ 1196787 w 1983441"/>
              <a:gd name="connsiteY7" fmla="*/ 1343208 h 1832124"/>
              <a:gd name="connsiteX8" fmla="*/ 1506070 w 1983441"/>
              <a:gd name="connsiteY8" fmla="*/ 1672661 h 1832124"/>
              <a:gd name="connsiteX9" fmla="*/ 1815352 w 1983441"/>
              <a:gd name="connsiteY9" fmla="*/ 1813855 h 1832124"/>
              <a:gd name="connsiteX10" fmla="*/ 1983441 w 1983441"/>
              <a:gd name="connsiteY10" fmla="*/ 1827302 h 1832124"/>
              <a:gd name="connsiteX0" fmla="*/ 0 w 1983441"/>
              <a:gd name="connsiteY0" fmla="*/ 1807131 h 1832124"/>
              <a:gd name="connsiteX1" fmla="*/ 33617 w 1983441"/>
              <a:gd name="connsiteY1" fmla="*/ 1067543 h 1832124"/>
              <a:gd name="connsiteX2" fmla="*/ 127747 w 1983441"/>
              <a:gd name="connsiteY2" fmla="*/ 428808 h 1832124"/>
              <a:gd name="connsiteX3" fmla="*/ 235323 w 1983441"/>
              <a:gd name="connsiteY3" fmla="*/ 106079 h 1832124"/>
              <a:gd name="connsiteX4" fmla="*/ 423582 w 1983441"/>
              <a:gd name="connsiteY4" fmla="*/ 5226 h 1832124"/>
              <a:gd name="connsiteX5" fmla="*/ 618565 w 1983441"/>
              <a:gd name="connsiteY5" fmla="*/ 240548 h 1832124"/>
              <a:gd name="connsiteX6" fmla="*/ 907675 w 1983441"/>
              <a:gd name="connsiteY6" fmla="*/ 859114 h 1832124"/>
              <a:gd name="connsiteX7" fmla="*/ 1196787 w 1983441"/>
              <a:gd name="connsiteY7" fmla="*/ 1343208 h 1832124"/>
              <a:gd name="connsiteX8" fmla="*/ 1506070 w 1983441"/>
              <a:gd name="connsiteY8" fmla="*/ 1672661 h 1832124"/>
              <a:gd name="connsiteX9" fmla="*/ 1815352 w 1983441"/>
              <a:gd name="connsiteY9" fmla="*/ 1813855 h 1832124"/>
              <a:gd name="connsiteX10" fmla="*/ 1983441 w 1983441"/>
              <a:gd name="connsiteY10" fmla="*/ 1827302 h 1832124"/>
              <a:gd name="connsiteX0" fmla="*/ 0 w 1987378"/>
              <a:gd name="connsiteY0" fmla="*/ 1830813 h 1832124"/>
              <a:gd name="connsiteX1" fmla="*/ 37554 w 1987378"/>
              <a:gd name="connsiteY1" fmla="*/ 1067543 h 1832124"/>
              <a:gd name="connsiteX2" fmla="*/ 131684 w 1987378"/>
              <a:gd name="connsiteY2" fmla="*/ 428808 h 1832124"/>
              <a:gd name="connsiteX3" fmla="*/ 239260 w 1987378"/>
              <a:gd name="connsiteY3" fmla="*/ 106079 h 1832124"/>
              <a:gd name="connsiteX4" fmla="*/ 427519 w 1987378"/>
              <a:gd name="connsiteY4" fmla="*/ 5226 h 1832124"/>
              <a:gd name="connsiteX5" fmla="*/ 622502 w 1987378"/>
              <a:gd name="connsiteY5" fmla="*/ 240548 h 1832124"/>
              <a:gd name="connsiteX6" fmla="*/ 911612 w 1987378"/>
              <a:gd name="connsiteY6" fmla="*/ 859114 h 1832124"/>
              <a:gd name="connsiteX7" fmla="*/ 1200724 w 1987378"/>
              <a:gd name="connsiteY7" fmla="*/ 1343208 h 1832124"/>
              <a:gd name="connsiteX8" fmla="*/ 1510007 w 1987378"/>
              <a:gd name="connsiteY8" fmla="*/ 1672661 h 1832124"/>
              <a:gd name="connsiteX9" fmla="*/ 1819289 w 1987378"/>
              <a:gd name="connsiteY9" fmla="*/ 1813855 h 1832124"/>
              <a:gd name="connsiteX10" fmla="*/ 1987378 w 1987378"/>
              <a:gd name="connsiteY10" fmla="*/ 1827302 h 183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87378" h="1832124">
                <a:moveTo>
                  <a:pt x="0" y="1830813"/>
                </a:moveTo>
                <a:cubicBezTo>
                  <a:pt x="6163" y="1575879"/>
                  <a:pt x="15607" y="1301210"/>
                  <a:pt x="37554" y="1067543"/>
                </a:cubicBezTo>
                <a:cubicBezTo>
                  <a:pt x="59501" y="833876"/>
                  <a:pt x="98066" y="589052"/>
                  <a:pt x="131684" y="428808"/>
                </a:cubicBezTo>
                <a:cubicBezTo>
                  <a:pt x="165302" y="268564"/>
                  <a:pt x="203401" y="176676"/>
                  <a:pt x="239260" y="106079"/>
                </a:cubicBezTo>
                <a:cubicBezTo>
                  <a:pt x="275119" y="35482"/>
                  <a:pt x="363645" y="-17186"/>
                  <a:pt x="427519" y="5226"/>
                </a:cubicBezTo>
                <a:cubicBezTo>
                  <a:pt x="491393" y="27638"/>
                  <a:pt x="541820" y="98233"/>
                  <a:pt x="622502" y="240548"/>
                </a:cubicBezTo>
                <a:cubicBezTo>
                  <a:pt x="703184" y="382863"/>
                  <a:pt x="821966" y="661890"/>
                  <a:pt x="911612" y="859114"/>
                </a:cubicBezTo>
                <a:cubicBezTo>
                  <a:pt x="1001258" y="1056338"/>
                  <a:pt x="1100992" y="1207617"/>
                  <a:pt x="1200724" y="1343208"/>
                </a:cubicBezTo>
                <a:cubicBezTo>
                  <a:pt x="1300456" y="1478799"/>
                  <a:pt x="1406913" y="1594220"/>
                  <a:pt x="1510007" y="1672661"/>
                </a:cubicBezTo>
                <a:cubicBezTo>
                  <a:pt x="1613101" y="1751102"/>
                  <a:pt x="1739727" y="1789202"/>
                  <a:pt x="1819289" y="1813855"/>
                </a:cubicBezTo>
                <a:cubicBezTo>
                  <a:pt x="1898851" y="1838508"/>
                  <a:pt x="1943114" y="1832905"/>
                  <a:pt x="1987378" y="1827302"/>
                </a:cubicBezTo>
              </a:path>
            </a:pathLst>
          </a:cu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A8510E2-4E33-42C9-BD1D-F1FD0C05D2C8}"/>
              </a:ext>
            </a:extLst>
          </p:cNvPr>
          <p:cNvSpPr/>
          <p:nvPr/>
        </p:nvSpPr>
        <p:spPr bwMode="auto">
          <a:xfrm>
            <a:off x="1230861" y="1979872"/>
            <a:ext cx="7623381" cy="3324482"/>
          </a:xfrm>
          <a:custGeom>
            <a:avLst/>
            <a:gdLst>
              <a:gd name="connsiteX0" fmla="*/ 0 w 6334125"/>
              <a:gd name="connsiteY0" fmla="*/ 0 h 2762250"/>
              <a:gd name="connsiteX1" fmla="*/ 0 w 6334125"/>
              <a:gd name="connsiteY1" fmla="*/ 2762250 h 2762250"/>
              <a:gd name="connsiteX2" fmla="*/ 6334125 w 6334125"/>
              <a:gd name="connsiteY2" fmla="*/ 2762250 h 276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34125" h="2762250">
                <a:moveTo>
                  <a:pt x="0" y="0"/>
                </a:moveTo>
                <a:lnTo>
                  <a:pt x="0" y="2762250"/>
                </a:lnTo>
                <a:lnTo>
                  <a:pt x="6334125" y="276225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14C963E-5DAF-4D2C-9DB1-F332128F6DDC}"/>
              </a:ext>
            </a:extLst>
          </p:cNvPr>
          <p:cNvGrpSpPr/>
          <p:nvPr/>
        </p:nvGrpSpPr>
        <p:grpSpPr>
          <a:xfrm>
            <a:off x="6681502" y="5205429"/>
            <a:ext cx="210931" cy="229275"/>
            <a:chOff x="6976761" y="4232630"/>
            <a:chExt cx="175259" cy="19050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8527A5F-DE62-4EBB-953F-0F152D0155D0}"/>
                </a:ext>
              </a:extLst>
            </p:cNvPr>
            <p:cNvCxnSpPr/>
            <p:nvPr/>
          </p:nvCxnSpPr>
          <p:spPr bwMode="auto">
            <a:xfrm flipV="1">
              <a:off x="6976761" y="4238625"/>
              <a:ext cx="76200" cy="1524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7DA4CE0-1E41-400E-9A80-15EDED903FED}"/>
                </a:ext>
              </a:extLst>
            </p:cNvPr>
            <p:cNvCxnSpPr/>
            <p:nvPr/>
          </p:nvCxnSpPr>
          <p:spPr bwMode="auto">
            <a:xfrm flipV="1">
              <a:off x="7075820" y="4245733"/>
              <a:ext cx="76200" cy="1524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2DC2EE1-1849-4A40-8696-CE06BD5B2BA7}"/>
                </a:ext>
              </a:extLst>
            </p:cNvPr>
            <p:cNvSpPr/>
            <p:nvPr/>
          </p:nvSpPr>
          <p:spPr bwMode="auto">
            <a:xfrm rot="1546686">
              <a:off x="7024084" y="4232630"/>
              <a:ext cx="66675" cy="190500"/>
            </a:xfrm>
            <a:prstGeom prst="rect">
              <a:avLst/>
            </a:prstGeom>
            <a:solidFill>
              <a:schemeClr val="tx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4265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0AC30-72C4-FA10-7741-5BDCC5FAF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Incidence of TRAEs of Interest Associated With ICIs</a:t>
            </a: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4F5F10B4-AC52-F4F2-AEE3-CB4B9A64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683" y="6381716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Weber. </a:t>
            </a:r>
            <a:r>
              <a:rPr lang="en-US" altLang="en-US" sz="1200" b="0" spc="-10" dirty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Oncologist. 2016;21:1230.</a:t>
            </a:r>
            <a:endParaRPr kumimoji="0" lang="en-US" altLang="en-US" sz="1200" b="0" i="0" u="none" strike="noStrike" kern="1200" cap="none" spc="-1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aphicFrame>
        <p:nvGraphicFramePr>
          <p:cNvPr id="3" name="Group 32">
            <a:extLst>
              <a:ext uri="{FF2B5EF4-FFF2-40B4-BE49-F238E27FC236}">
                <a16:creationId xmlns:a16="http://schemas.microsoft.com/office/drawing/2014/main" id="{10B56A97-6642-40CC-5715-23C09A22B2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179952"/>
              </p:ext>
            </p:extLst>
          </p:nvPr>
        </p:nvGraphicFramePr>
        <p:xfrm>
          <a:off x="727076" y="1604963"/>
          <a:ext cx="10736264" cy="4023392"/>
        </p:xfrm>
        <a:graphic>
          <a:graphicData uri="http://schemas.openxmlformats.org/drawingml/2006/table">
            <a:tbl>
              <a:tblPr/>
              <a:tblGrid>
                <a:gridCol w="2155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2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2555">
                  <a:extLst>
                    <a:ext uri="{9D8B030D-6E8A-4147-A177-3AD203B41FA5}">
                      <a16:colId xmlns:a16="http://schemas.microsoft.com/office/drawing/2014/main" val="1386377832"/>
                    </a:ext>
                  </a:extLst>
                </a:gridCol>
                <a:gridCol w="1072555">
                  <a:extLst>
                    <a:ext uri="{9D8B030D-6E8A-4147-A177-3AD203B41FA5}">
                      <a16:colId xmlns:a16="http://schemas.microsoft.com/office/drawing/2014/main" val="1609322043"/>
                    </a:ext>
                  </a:extLst>
                </a:gridCol>
                <a:gridCol w="1072555">
                  <a:extLst>
                    <a:ext uri="{9D8B030D-6E8A-4147-A177-3AD203B41FA5}">
                      <a16:colId xmlns:a16="http://schemas.microsoft.com/office/drawing/2014/main" val="3641221786"/>
                    </a:ext>
                  </a:extLst>
                </a:gridCol>
                <a:gridCol w="1072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2555">
                  <a:extLst>
                    <a:ext uri="{9D8B030D-6E8A-4147-A177-3AD203B41FA5}">
                      <a16:colId xmlns:a16="http://schemas.microsoft.com/office/drawing/2014/main" val="2772142529"/>
                    </a:ext>
                  </a:extLst>
                </a:gridCol>
                <a:gridCol w="1072555">
                  <a:extLst>
                    <a:ext uri="{9D8B030D-6E8A-4147-A177-3AD203B41FA5}">
                      <a16:colId xmlns:a16="http://schemas.microsoft.com/office/drawing/2014/main" val="3605226767"/>
                    </a:ext>
                  </a:extLst>
                </a:gridCol>
                <a:gridCol w="1072555">
                  <a:extLst>
                    <a:ext uri="{9D8B030D-6E8A-4147-A177-3AD203B41FA5}">
                      <a16:colId xmlns:a16="http://schemas.microsoft.com/office/drawing/2014/main" val="4177039541"/>
                    </a:ext>
                  </a:extLst>
                </a:gridCol>
              </a:tblGrid>
              <a:tr h="32004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Patients Reporting an AE, %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Nivo</a:t>
                      </a:r>
                    </a:p>
                  </a:txBody>
                  <a:tcPr marL="121881" marR="121881"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Nivo + Ipi</a:t>
                      </a:r>
                    </a:p>
                  </a:txBody>
                  <a:tcPr marL="121881" marR="121881"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Ipi</a:t>
                      </a:r>
                    </a:p>
                  </a:txBody>
                  <a:tcPr marL="121881" marR="121881"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Pembro</a:t>
                      </a:r>
                    </a:p>
                  </a:txBody>
                  <a:tcPr marL="121881" marR="121881"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</a:t>
                      </a:r>
                    </a:p>
                  </a:txBody>
                  <a:tcPr marL="121881" marR="121881"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 3/4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</a:t>
                      </a:r>
                    </a:p>
                  </a:txBody>
                  <a:tcPr marL="121881" marR="121881"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 3/4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</a:t>
                      </a:r>
                    </a:p>
                  </a:txBody>
                  <a:tcPr marL="121881" marR="121881"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 3/4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Any Gr</a:t>
                      </a:r>
                    </a:p>
                  </a:txBody>
                  <a:tcPr marL="121881" marR="121881"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 3-5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050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Pruritus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18.8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33.2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1.9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35.4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0.3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14.1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Rash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25.9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0.6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40.3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4.8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32.8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1.9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13.4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Diarrhea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19.2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2.2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44.1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9.3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33.1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6.1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14.4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1.1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Colitis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1.3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0.6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11.8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7.7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11.6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8.7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2.9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1.8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Elevated ALT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3.8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1.3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17.6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8.3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3.9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1.6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1.4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0476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Elevated AST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3.8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1.0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15.3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6.1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3.5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0.6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2.2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2957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Hypothyroidism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8.6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15.0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0.3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4.2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7.6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2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Hypophysitis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0.3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0.4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75123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Pneumonitis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1.3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0.3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6.4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1.0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1.6 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0.3 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1.8</a:t>
                      </a:r>
                    </a:p>
                  </a:txBody>
                  <a:tcPr marL="118872" marR="11887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 marL="118872" marR="11887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935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3875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2EBA12-55DB-4E71-AAFB-6BCE3AA0A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Cases and Fatality Rates for Different Types of irAEs</a:t>
            </a: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16DEB5EB-B833-4440-825F-3CFDB8B81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567" y="6377832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Wang. JAMA Oncol. 2018;4:1721.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F6830B9-DB06-4AAE-A2FD-1A978A21A297}"/>
              </a:ext>
            </a:extLst>
          </p:cNvPr>
          <p:cNvSpPr txBox="1"/>
          <p:nvPr/>
        </p:nvSpPr>
        <p:spPr bwMode="auto">
          <a:xfrm>
            <a:off x="3733174" y="1467633"/>
            <a:ext cx="47256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Cases and Fatality Rates by Class of Toxic Effect</a:t>
            </a:r>
          </a:p>
        </p:txBody>
      </p:sp>
      <p:sp>
        <p:nvSpPr>
          <p:cNvPr id="58" name="Text Box 30">
            <a:extLst>
              <a:ext uri="{FF2B5EF4-FFF2-40B4-BE49-F238E27FC236}">
                <a16:creationId xmlns:a16="http://schemas.microsoft.com/office/drawing/2014/main" id="{16064384-A8BA-4F69-82F7-C07A7B8C3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121" y="5992680"/>
            <a:ext cx="10703412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*Includes 3905 total cases.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65B2CA8-EA6B-45F5-B05E-FBD87657BF4F}"/>
              </a:ext>
            </a:extLst>
          </p:cNvPr>
          <p:cNvGrpSpPr/>
          <p:nvPr/>
        </p:nvGrpSpPr>
        <p:grpSpPr>
          <a:xfrm>
            <a:off x="2646952" y="1943403"/>
            <a:ext cx="6078500" cy="4024965"/>
            <a:chOff x="3178733" y="2011298"/>
            <a:chExt cx="5294006" cy="3505502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B5216B6-798A-4FF0-83D6-FBF23D7B2D2D}"/>
                </a:ext>
              </a:extLst>
            </p:cNvPr>
            <p:cNvSpPr txBox="1"/>
            <p:nvPr/>
          </p:nvSpPr>
          <p:spPr bwMode="auto">
            <a:xfrm>
              <a:off x="6537908" y="5209023"/>
              <a:ext cx="1395575" cy="30777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Fatality Rate (%)</a:t>
              </a: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2BE5C33F-3B69-424E-857F-660439B300E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64945" y="4853494"/>
              <a:ext cx="0" cy="92287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EBB2231-6EAE-419F-8DD3-04F96F30C0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04583" y="4853494"/>
              <a:ext cx="0" cy="92287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D2D942C1-C9D0-422C-A9F5-6C28791E54D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44221" y="4853494"/>
              <a:ext cx="0" cy="92287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B3266FC-C184-42C7-B3E3-4A28915935E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38016" y="4853494"/>
              <a:ext cx="0" cy="92287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A22462A-A8EF-4127-9EB0-313DF4BBD4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95343" y="4853494"/>
              <a:ext cx="0" cy="92287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64BDED0-416A-40D6-A132-91C3E6B12510}"/>
                </a:ext>
              </a:extLst>
            </p:cNvPr>
            <p:cNvSpPr txBox="1"/>
            <p:nvPr/>
          </p:nvSpPr>
          <p:spPr bwMode="auto">
            <a:xfrm>
              <a:off x="3627192" y="2011298"/>
              <a:ext cx="10260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Colitis*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E365F5E-8FBB-464B-98C9-050E0AE5611F}"/>
                </a:ext>
              </a:extLst>
            </p:cNvPr>
            <p:cNvSpPr txBox="1"/>
            <p:nvPr/>
          </p:nvSpPr>
          <p:spPr bwMode="auto">
            <a:xfrm>
              <a:off x="3178733" y="2298995"/>
              <a:ext cx="12368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Pneumonitis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2861F8C7-DE72-4464-A413-2CE64D7BA730}"/>
                </a:ext>
              </a:extLst>
            </p:cNvPr>
            <p:cNvSpPr/>
            <p:nvPr/>
          </p:nvSpPr>
          <p:spPr bwMode="auto">
            <a:xfrm>
              <a:off x="6283860" y="2088239"/>
              <a:ext cx="233522" cy="210756"/>
            </a:xfrm>
            <a:prstGeom prst="rect">
              <a:avLst/>
            </a:prstGeom>
            <a:solidFill>
              <a:schemeClr val="accent6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37A3B3B3-7136-48C2-90A5-9B65FDF41189}"/>
                </a:ext>
              </a:extLst>
            </p:cNvPr>
            <p:cNvSpPr/>
            <p:nvPr/>
          </p:nvSpPr>
          <p:spPr bwMode="auto">
            <a:xfrm>
              <a:off x="6283860" y="2364312"/>
              <a:ext cx="562176" cy="210756"/>
            </a:xfrm>
            <a:prstGeom prst="rect">
              <a:avLst/>
            </a:prstGeom>
            <a:solidFill>
              <a:schemeClr val="accent6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0D2E217-3FC9-446B-9414-641F9631DFAA}"/>
                </a:ext>
              </a:extLst>
            </p:cNvPr>
            <p:cNvSpPr/>
            <p:nvPr/>
          </p:nvSpPr>
          <p:spPr bwMode="auto">
            <a:xfrm>
              <a:off x="6283860" y="2640385"/>
              <a:ext cx="586030" cy="210756"/>
            </a:xfrm>
            <a:prstGeom prst="rect">
              <a:avLst/>
            </a:prstGeom>
            <a:solidFill>
              <a:schemeClr val="accent6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B08498B0-703B-4BC3-8FE7-593B74CADCB8}"/>
                </a:ext>
              </a:extLst>
            </p:cNvPr>
            <p:cNvSpPr/>
            <p:nvPr/>
          </p:nvSpPr>
          <p:spPr bwMode="auto">
            <a:xfrm>
              <a:off x="6283860" y="2916458"/>
              <a:ext cx="87748" cy="210756"/>
            </a:xfrm>
            <a:prstGeom prst="rect">
              <a:avLst/>
            </a:prstGeom>
            <a:solidFill>
              <a:schemeClr val="accent6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06FFACD7-9AE7-4C95-9E91-A35D42E2FF55}"/>
                </a:ext>
              </a:extLst>
            </p:cNvPr>
            <p:cNvSpPr/>
            <p:nvPr/>
          </p:nvSpPr>
          <p:spPr bwMode="auto">
            <a:xfrm>
              <a:off x="6283859" y="3192531"/>
              <a:ext cx="421703" cy="210756"/>
            </a:xfrm>
            <a:prstGeom prst="rect">
              <a:avLst/>
            </a:prstGeom>
            <a:solidFill>
              <a:schemeClr val="accent6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466DEE1-281E-478C-8CD7-E1290955A813}"/>
                </a:ext>
              </a:extLst>
            </p:cNvPr>
            <p:cNvSpPr/>
            <p:nvPr/>
          </p:nvSpPr>
          <p:spPr bwMode="auto">
            <a:xfrm>
              <a:off x="6283860" y="3468604"/>
              <a:ext cx="154010" cy="210756"/>
            </a:xfrm>
            <a:prstGeom prst="rect">
              <a:avLst/>
            </a:prstGeom>
            <a:solidFill>
              <a:schemeClr val="accent6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7E8275E-F183-46F9-8196-48731C7B7FB9}"/>
                </a:ext>
              </a:extLst>
            </p:cNvPr>
            <p:cNvSpPr/>
            <p:nvPr/>
          </p:nvSpPr>
          <p:spPr bwMode="auto">
            <a:xfrm>
              <a:off x="6283859" y="3744677"/>
              <a:ext cx="715901" cy="210756"/>
            </a:xfrm>
            <a:prstGeom prst="rect">
              <a:avLst/>
            </a:prstGeom>
            <a:solidFill>
              <a:schemeClr val="accent6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72F171A3-D662-4F4A-AEA6-1910D9A5428B}"/>
                </a:ext>
              </a:extLst>
            </p:cNvPr>
            <p:cNvSpPr/>
            <p:nvPr/>
          </p:nvSpPr>
          <p:spPr bwMode="auto">
            <a:xfrm>
              <a:off x="6283859" y="4020750"/>
              <a:ext cx="1601148" cy="210756"/>
            </a:xfrm>
            <a:prstGeom prst="rect">
              <a:avLst/>
            </a:prstGeom>
            <a:solidFill>
              <a:schemeClr val="accent6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11C30CE-89BE-4C34-9946-70C4D41805FE}"/>
                </a:ext>
              </a:extLst>
            </p:cNvPr>
            <p:cNvSpPr/>
            <p:nvPr/>
          </p:nvSpPr>
          <p:spPr bwMode="auto">
            <a:xfrm>
              <a:off x="6283859" y="4296823"/>
              <a:ext cx="604584" cy="210756"/>
            </a:xfrm>
            <a:prstGeom prst="rect">
              <a:avLst/>
            </a:prstGeom>
            <a:solidFill>
              <a:schemeClr val="accent6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94D8D129-A41A-48E1-9EB8-9514A31934A0}"/>
                </a:ext>
              </a:extLst>
            </p:cNvPr>
            <p:cNvSpPr/>
            <p:nvPr/>
          </p:nvSpPr>
          <p:spPr bwMode="auto">
            <a:xfrm>
              <a:off x="6283859" y="4572896"/>
              <a:ext cx="472062" cy="210756"/>
            </a:xfrm>
            <a:prstGeom prst="rect">
              <a:avLst/>
            </a:prstGeom>
            <a:solidFill>
              <a:schemeClr val="accent6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CB10A3C-BF31-4B89-86E0-2E3A89088500}"/>
                </a:ext>
              </a:extLst>
            </p:cNvPr>
            <p:cNvSpPr/>
            <p:nvPr/>
          </p:nvSpPr>
          <p:spPr bwMode="auto">
            <a:xfrm>
              <a:off x="4364945" y="2088239"/>
              <a:ext cx="1918915" cy="21075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9DDA4DFD-77E3-497F-8027-45E8E84426A2}"/>
                </a:ext>
              </a:extLst>
            </p:cNvPr>
            <p:cNvSpPr/>
            <p:nvPr/>
          </p:nvSpPr>
          <p:spPr bwMode="auto">
            <a:xfrm>
              <a:off x="5027838" y="2364312"/>
              <a:ext cx="1256022" cy="21075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A096C6B0-E4EC-410D-A1AB-DC0BE34B35B3}"/>
                </a:ext>
              </a:extLst>
            </p:cNvPr>
            <p:cNvSpPr/>
            <p:nvPr/>
          </p:nvSpPr>
          <p:spPr bwMode="auto">
            <a:xfrm>
              <a:off x="5213368" y="2640385"/>
              <a:ext cx="1069813" cy="21075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D30CDD7F-0288-4D3A-BC0C-8DE022E4F323}"/>
                </a:ext>
              </a:extLst>
            </p:cNvPr>
            <p:cNvSpPr/>
            <p:nvPr/>
          </p:nvSpPr>
          <p:spPr bwMode="auto">
            <a:xfrm>
              <a:off x="5303483" y="2916458"/>
              <a:ext cx="979698" cy="21075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F73D9AF-C2A2-40FD-93BC-224B877C6C11}"/>
                </a:ext>
              </a:extLst>
            </p:cNvPr>
            <p:cNvSpPr/>
            <p:nvPr/>
          </p:nvSpPr>
          <p:spPr bwMode="auto">
            <a:xfrm>
              <a:off x="5489015" y="3192531"/>
              <a:ext cx="791516" cy="21075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6A5A22C2-C770-4ACE-B1E0-EADEF3D6A947}"/>
                </a:ext>
              </a:extLst>
            </p:cNvPr>
            <p:cNvSpPr/>
            <p:nvPr/>
          </p:nvSpPr>
          <p:spPr bwMode="auto">
            <a:xfrm>
              <a:off x="5695748" y="3468604"/>
              <a:ext cx="584251" cy="21075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A0E6EBC2-D2CC-4D85-BF06-FD68B7FCE939}"/>
                </a:ext>
              </a:extLst>
            </p:cNvPr>
            <p:cNvSpPr/>
            <p:nvPr/>
          </p:nvSpPr>
          <p:spPr bwMode="auto">
            <a:xfrm>
              <a:off x="6029702" y="3744677"/>
              <a:ext cx="250297" cy="21075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67B5DDDC-D10A-4106-85E1-196D6CC3E34F}"/>
                </a:ext>
              </a:extLst>
            </p:cNvPr>
            <p:cNvSpPr/>
            <p:nvPr/>
          </p:nvSpPr>
          <p:spPr bwMode="auto">
            <a:xfrm>
              <a:off x="6109215" y="4020750"/>
              <a:ext cx="170784" cy="21075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A521D392-82A7-4190-AAED-E9C342D2F1AB}"/>
                </a:ext>
              </a:extLst>
            </p:cNvPr>
            <p:cNvSpPr/>
            <p:nvPr/>
          </p:nvSpPr>
          <p:spPr bwMode="auto">
            <a:xfrm>
              <a:off x="6109214" y="4296823"/>
              <a:ext cx="166695" cy="21075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99695E7A-D9B4-4BE9-8B6A-CC96FED7820C}"/>
                </a:ext>
              </a:extLst>
            </p:cNvPr>
            <p:cNvSpPr/>
            <p:nvPr/>
          </p:nvSpPr>
          <p:spPr bwMode="auto">
            <a:xfrm>
              <a:off x="6146320" y="4572896"/>
              <a:ext cx="137539" cy="21075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F89A34A-D3C8-4792-9F49-AC5F1FBE37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83860" y="2088239"/>
              <a:ext cx="0" cy="285754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D744CEA-8053-4E84-9FEE-142F32419B6E}"/>
                </a:ext>
              </a:extLst>
            </p:cNvPr>
            <p:cNvSpPr txBox="1"/>
            <p:nvPr/>
          </p:nvSpPr>
          <p:spPr bwMode="auto">
            <a:xfrm>
              <a:off x="3470281" y="2564123"/>
              <a:ext cx="12368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Hepatitis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332D0CB-DCB5-41AB-BF75-E8BA9B2B8D8B}"/>
                </a:ext>
              </a:extLst>
            </p:cNvPr>
            <p:cNvSpPr txBox="1"/>
            <p:nvPr/>
          </p:nvSpPr>
          <p:spPr bwMode="auto">
            <a:xfrm>
              <a:off x="3178733" y="2840035"/>
              <a:ext cx="12368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Hypophysitis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8BC9DFE-1680-4880-9A28-45256C42E16D}"/>
                </a:ext>
              </a:extLst>
            </p:cNvPr>
            <p:cNvSpPr txBox="1"/>
            <p:nvPr/>
          </p:nvSpPr>
          <p:spPr bwMode="auto">
            <a:xfrm>
              <a:off x="3331891" y="3121914"/>
              <a:ext cx="12368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Neurologic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73B0C1F-9464-4C1D-AE01-5795A078E919}"/>
                </a:ext>
              </a:extLst>
            </p:cNvPr>
            <p:cNvSpPr txBox="1"/>
            <p:nvPr/>
          </p:nvSpPr>
          <p:spPr bwMode="auto">
            <a:xfrm>
              <a:off x="3559828" y="3403287"/>
              <a:ext cx="93121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Adrenal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0886512-8EA8-49B0-8215-151490E94058}"/>
                </a:ext>
              </a:extLst>
            </p:cNvPr>
            <p:cNvSpPr txBox="1"/>
            <p:nvPr/>
          </p:nvSpPr>
          <p:spPr bwMode="auto">
            <a:xfrm>
              <a:off x="3523843" y="3665231"/>
              <a:ext cx="93121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Myositis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EB7E08B-4F98-4F8F-B086-282A105EB640}"/>
                </a:ext>
              </a:extLst>
            </p:cNvPr>
            <p:cNvSpPr txBox="1"/>
            <p:nvPr/>
          </p:nvSpPr>
          <p:spPr bwMode="auto">
            <a:xfrm>
              <a:off x="3246775" y="3941490"/>
              <a:ext cx="125394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Myocarditis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B77B3CE-4BB0-416C-AC55-9D06178604AC}"/>
                </a:ext>
              </a:extLst>
            </p:cNvPr>
            <p:cNvSpPr txBox="1"/>
            <p:nvPr/>
          </p:nvSpPr>
          <p:spPr bwMode="auto">
            <a:xfrm>
              <a:off x="3178733" y="4226392"/>
              <a:ext cx="125394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Hematologic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615A4C3-03A9-43EE-89BB-129AA8E58176}"/>
                </a:ext>
              </a:extLst>
            </p:cNvPr>
            <p:cNvSpPr txBox="1"/>
            <p:nvPr/>
          </p:nvSpPr>
          <p:spPr bwMode="auto">
            <a:xfrm>
              <a:off x="3470281" y="4507579"/>
              <a:ext cx="125394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Nephritis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8B9B193-4290-48E1-B2E8-D4E3E187A89B}"/>
                </a:ext>
              </a:extLst>
            </p:cNvPr>
            <p:cNvSpPr txBox="1"/>
            <p:nvPr/>
          </p:nvSpPr>
          <p:spPr bwMode="auto">
            <a:xfrm>
              <a:off x="4097251" y="4929694"/>
              <a:ext cx="62697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1500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D6ED3C4-1BBB-4F13-A784-76FAF3BE1AB2}"/>
                </a:ext>
              </a:extLst>
            </p:cNvPr>
            <p:cNvSpPr txBox="1"/>
            <p:nvPr/>
          </p:nvSpPr>
          <p:spPr bwMode="auto">
            <a:xfrm>
              <a:off x="4714353" y="4929694"/>
              <a:ext cx="62697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1000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BAF5164-F758-43B8-8D5C-08ECC2325581}"/>
                </a:ext>
              </a:extLst>
            </p:cNvPr>
            <p:cNvSpPr txBox="1"/>
            <p:nvPr/>
          </p:nvSpPr>
          <p:spPr bwMode="auto">
            <a:xfrm>
              <a:off x="5402732" y="4929694"/>
              <a:ext cx="62697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500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DA77F26-3C7C-4ECB-9A02-8EF859EA4BDF}"/>
                </a:ext>
              </a:extLst>
            </p:cNvPr>
            <p:cNvSpPr txBox="1"/>
            <p:nvPr/>
          </p:nvSpPr>
          <p:spPr bwMode="auto">
            <a:xfrm>
              <a:off x="6148970" y="4929694"/>
              <a:ext cx="36841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6636464-657E-4057-AAC1-14FD983AC700}"/>
                </a:ext>
              </a:extLst>
            </p:cNvPr>
            <p:cNvSpPr txBox="1"/>
            <p:nvPr/>
          </p:nvSpPr>
          <p:spPr bwMode="auto">
            <a:xfrm>
              <a:off x="7042165" y="4929694"/>
              <a:ext cx="47973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195FA77-E45A-4548-B4F3-EA84161640DF}"/>
                </a:ext>
              </a:extLst>
            </p:cNvPr>
            <p:cNvSpPr txBox="1"/>
            <p:nvPr/>
          </p:nvSpPr>
          <p:spPr bwMode="auto">
            <a:xfrm>
              <a:off x="7993008" y="4929694"/>
              <a:ext cx="47973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C9C6080-44C6-4330-99DD-83AF6F4C8DC7}"/>
                </a:ext>
              </a:extLst>
            </p:cNvPr>
            <p:cNvSpPr/>
            <p:nvPr/>
          </p:nvSpPr>
          <p:spPr bwMode="auto">
            <a:xfrm>
              <a:off x="4364945" y="2107028"/>
              <a:ext cx="3830683" cy="2746466"/>
            </a:xfrm>
            <a:custGeom>
              <a:avLst/>
              <a:gdLst>
                <a:gd name="connsiteX0" fmla="*/ 0 w 3830683"/>
                <a:gd name="connsiteY0" fmla="*/ 0 h 2746466"/>
                <a:gd name="connsiteX1" fmla="*/ 0 w 3830683"/>
                <a:gd name="connsiteY1" fmla="*/ 2746466 h 2746466"/>
                <a:gd name="connsiteX2" fmla="*/ 3830683 w 3830683"/>
                <a:gd name="connsiteY2" fmla="*/ 2746466 h 2746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30683" h="2746466">
                  <a:moveTo>
                    <a:pt x="0" y="0"/>
                  </a:moveTo>
                  <a:lnTo>
                    <a:pt x="0" y="2746466"/>
                  </a:lnTo>
                  <a:lnTo>
                    <a:pt x="3830683" y="2746466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32867B8F-5A85-45A3-AF9A-9BBF0B151921}"/>
              </a:ext>
            </a:extLst>
          </p:cNvPr>
          <p:cNvSpPr txBox="1"/>
          <p:nvPr/>
        </p:nvSpPr>
        <p:spPr bwMode="auto">
          <a:xfrm>
            <a:off x="3818977" y="5614983"/>
            <a:ext cx="2452629" cy="3077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irAEs Reported (n)</a:t>
            </a:r>
          </a:p>
        </p:txBody>
      </p:sp>
    </p:spTree>
    <p:extLst>
      <p:ext uri="{BB962C8B-B14F-4D97-AF65-F5344CB8AC3E}">
        <p14:creationId xmlns:p14="http://schemas.microsoft.com/office/powerpoint/2010/main" val="432292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5">
            <a:extLst>
              <a:ext uri="{FF2B5EF4-FFF2-40B4-BE49-F238E27FC236}">
                <a16:creationId xmlns:a16="http://schemas.microsoft.com/office/drawing/2014/main" id="{35BEB1CD-1AD5-984F-ACFC-245FA50983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dirty="0"/>
              <a:t>Diarrhea/Colitis From Immunotherapies </a:t>
            </a:r>
            <a:br>
              <a:rPr lang="en-US" altLang="en-US" dirty="0"/>
            </a:br>
            <a:r>
              <a:rPr lang="en-US" altLang="en-US" dirty="0"/>
              <a:t>Predicts for Longer Survival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6C59AEC-6FFA-4B47-8EF4-BFE3E3690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Retrospective analysis to assess impact of ICI-induced diarrhea/colitis and subsequent immunosuppressive treatment on patients’ outcomes</a:t>
            </a:r>
          </a:p>
        </p:txBody>
      </p:sp>
      <p:sp>
        <p:nvSpPr>
          <p:cNvPr id="16" name="Text Box 15">
            <a:extLst>
              <a:ext uri="{FF2B5EF4-FFF2-40B4-BE49-F238E27FC236}">
                <a16:creationId xmlns:a16="http://schemas.microsoft.com/office/drawing/2014/main" id="{5038B5AF-D908-4DC3-9CFF-B390CB506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167" y="6380372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Wang. J Immunother Cancer. 2018;6:37.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91304F2-C5EF-87F9-E30C-147C719F484A}"/>
              </a:ext>
            </a:extLst>
          </p:cNvPr>
          <p:cNvGrpSpPr/>
          <p:nvPr/>
        </p:nvGrpSpPr>
        <p:grpSpPr>
          <a:xfrm>
            <a:off x="3395938" y="2263785"/>
            <a:ext cx="5786161" cy="3944142"/>
            <a:chOff x="6253544" y="2263785"/>
            <a:chExt cx="5786161" cy="3944142"/>
          </a:xfrm>
        </p:grpSpPr>
        <p:sp>
          <p:nvSpPr>
            <p:cNvPr id="32" name="TextBox 4">
              <a:extLst>
                <a:ext uri="{FF2B5EF4-FFF2-40B4-BE49-F238E27FC236}">
                  <a16:creationId xmlns:a16="http://schemas.microsoft.com/office/drawing/2014/main" id="{27B975F5-586D-4E53-B499-E25657D60B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7851" y="2263785"/>
              <a:ext cx="37315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OS in Patients With Stage IV Cancers</a:t>
              </a:r>
            </a:p>
          </p:txBody>
        </p:sp>
        <p:sp>
          <p:nvSpPr>
            <p:cNvPr id="33" name="TextBox 4">
              <a:extLst>
                <a:ext uri="{FF2B5EF4-FFF2-40B4-BE49-F238E27FC236}">
                  <a16:creationId xmlns:a16="http://schemas.microsoft.com/office/drawing/2014/main" id="{EAA25041-C3EC-4DDB-869F-E07A2B052E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48118" y="3911800"/>
              <a:ext cx="32915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Patients with diarrhea (n = 82)</a:t>
              </a:r>
            </a:p>
          </p:txBody>
        </p:sp>
        <p:sp>
          <p:nvSpPr>
            <p:cNvPr id="34" name="TextBox 4">
              <a:extLst>
                <a:ext uri="{FF2B5EF4-FFF2-40B4-BE49-F238E27FC236}">
                  <a16:creationId xmlns:a16="http://schemas.microsoft.com/office/drawing/2014/main" id="{00DD0EC5-924E-4228-B135-536411E8AF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36404" y="4675422"/>
              <a:ext cx="32915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Geneva" panose="020B0503030404040204" pitchFamily="34" charset="0"/>
                  <a:cs typeface="Geneva" panose="020B050303040404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Patients without diarrhea (n = 149)</a:t>
              </a:r>
            </a:p>
          </p:txBody>
        </p:sp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41D4C102-650D-4AF6-ACCB-DD847473D720}"/>
                </a:ext>
              </a:extLst>
            </p:cNvPr>
            <p:cNvSpPr/>
            <p:nvPr/>
          </p:nvSpPr>
          <p:spPr bwMode="auto">
            <a:xfrm>
              <a:off x="7042826" y="2704289"/>
              <a:ext cx="3919204" cy="2825885"/>
            </a:xfrm>
            <a:custGeom>
              <a:avLst/>
              <a:gdLst>
                <a:gd name="connsiteX0" fmla="*/ 0 w 3852153"/>
                <a:gd name="connsiteY0" fmla="*/ 0 h 2825885"/>
                <a:gd name="connsiteX1" fmla="*/ 0 w 3852153"/>
                <a:gd name="connsiteY1" fmla="*/ 2825885 h 2825885"/>
                <a:gd name="connsiteX2" fmla="*/ 3852153 w 3852153"/>
                <a:gd name="connsiteY2" fmla="*/ 2825885 h 282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52153" h="2825885">
                  <a:moveTo>
                    <a:pt x="0" y="0"/>
                  </a:moveTo>
                  <a:lnTo>
                    <a:pt x="0" y="2825885"/>
                  </a:lnTo>
                  <a:lnTo>
                    <a:pt x="3852153" y="2825885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6B5A226-5D65-42F6-8C12-825201F1CCEA}"/>
                </a:ext>
              </a:extLst>
            </p:cNvPr>
            <p:cNvGrpSpPr/>
            <p:nvPr/>
          </p:nvGrpSpPr>
          <p:grpSpPr>
            <a:xfrm>
              <a:off x="6980738" y="2719070"/>
              <a:ext cx="71656" cy="2811104"/>
              <a:chOff x="6980738" y="2719070"/>
              <a:chExt cx="71656" cy="2811104"/>
            </a:xfrm>
          </p:grpSpPr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1EFBCA3F-4C6D-4F11-BE54-9D756F2E39D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980738" y="2719070"/>
                <a:ext cx="7165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2AC767C-B8ED-4569-9483-FCD669A1F02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980738" y="3281291"/>
                <a:ext cx="7165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3668A7BD-AACD-470C-8BE4-05D49B2887D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980738" y="3843512"/>
                <a:ext cx="7165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A080379C-EB0C-4D6D-A378-ED64C5BC731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980738" y="4405733"/>
                <a:ext cx="7165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D996A81B-4BC3-460D-B7CC-E582613FDD6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980738" y="4967954"/>
                <a:ext cx="7165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37C88B01-F4E8-419E-AC53-9D727AA9E65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980738" y="5530174"/>
                <a:ext cx="7165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E41B40E-DF80-4B41-9CD3-8FFD856D4C0F}"/>
                </a:ext>
              </a:extLst>
            </p:cNvPr>
            <p:cNvGrpSpPr/>
            <p:nvPr/>
          </p:nvGrpSpPr>
          <p:grpSpPr>
            <a:xfrm>
              <a:off x="7044377" y="5530174"/>
              <a:ext cx="3917654" cy="72853"/>
              <a:chOff x="7044377" y="5530174"/>
              <a:chExt cx="3917654" cy="72853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E4AA3195-965D-4A1B-9459-7A9DFF714B4F}"/>
                  </a:ext>
                </a:extLst>
              </p:cNvPr>
              <p:cNvGrpSpPr/>
              <p:nvPr/>
            </p:nvGrpSpPr>
            <p:grpSpPr>
              <a:xfrm rot="5400000">
                <a:off x="8095709" y="4478842"/>
                <a:ext cx="69916" cy="2172580"/>
                <a:chOff x="6980738" y="2719070"/>
                <a:chExt cx="71656" cy="2811104"/>
              </a:xfrm>
            </p:grpSpPr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48912879-0842-4820-8BAD-12C386A6ECD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6980738" y="2719070"/>
                  <a:ext cx="71656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5028E4EA-883D-4FC3-B507-DC95276E014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6980738" y="3281291"/>
                  <a:ext cx="71656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812A99B6-0028-4074-8B76-4E09AA88AAB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6980738" y="3843512"/>
                  <a:ext cx="71656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FC59AB04-F899-4C7B-B2F8-1C1641FAFBB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6980738" y="4405733"/>
                  <a:ext cx="71656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E1C84107-ECEB-48A7-AFD2-A99E7D98758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6980738" y="4967954"/>
                  <a:ext cx="71656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8A65C3AD-A4A3-410F-AF77-F99F1A4EF50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6980738" y="5530174"/>
                  <a:ext cx="71656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0C3FB2D5-1ECF-4D13-850D-406A5FFE3474}"/>
                  </a:ext>
                </a:extLst>
              </p:cNvPr>
              <p:cNvGrpSpPr/>
              <p:nvPr/>
            </p:nvGrpSpPr>
            <p:grpSpPr>
              <a:xfrm rot="5400000">
                <a:off x="10275299" y="4916295"/>
                <a:ext cx="69916" cy="1303548"/>
                <a:chOff x="6980738" y="3843512"/>
                <a:chExt cx="71656" cy="1686662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59EA19CD-8508-4FAC-8117-86AB80B5159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6980738" y="3843512"/>
                  <a:ext cx="71656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82B93984-928E-4CE3-827C-85B0591E258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6980738" y="4405733"/>
                  <a:ext cx="71656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9466BCBF-5D32-4A09-9C2D-C792F6EB20C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6980738" y="4967954"/>
                  <a:ext cx="71656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036B3C8F-55A1-4CA0-83C1-1EFF3907CDF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6980738" y="5530174"/>
                  <a:ext cx="71656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388048B-E536-4724-8C76-FAE57C33BF2F}"/>
                </a:ext>
              </a:extLst>
            </p:cNvPr>
            <p:cNvSpPr txBox="1"/>
            <p:nvPr/>
          </p:nvSpPr>
          <p:spPr bwMode="auto">
            <a:xfrm>
              <a:off x="6507101" y="253440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C11E4E3-5EC8-41EA-9301-6EF453CA0A8D}"/>
                </a:ext>
              </a:extLst>
            </p:cNvPr>
            <p:cNvSpPr txBox="1"/>
            <p:nvPr/>
          </p:nvSpPr>
          <p:spPr bwMode="auto">
            <a:xfrm>
              <a:off x="6620377" y="3094074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80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2BE4E0B-02A2-48C6-ACB5-FC6F423A2CA4}"/>
                </a:ext>
              </a:extLst>
            </p:cNvPr>
            <p:cNvSpPr txBox="1"/>
            <p:nvPr/>
          </p:nvSpPr>
          <p:spPr bwMode="auto">
            <a:xfrm>
              <a:off x="6618527" y="3660387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60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0F7BE96-AC47-4AA6-B6E8-214CDC09BD0F}"/>
                </a:ext>
              </a:extLst>
            </p:cNvPr>
            <p:cNvSpPr txBox="1"/>
            <p:nvPr/>
          </p:nvSpPr>
          <p:spPr bwMode="auto">
            <a:xfrm>
              <a:off x="6614783" y="4220057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40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A5B7621-7631-44B9-8641-CAD9778F26C2}"/>
                </a:ext>
              </a:extLst>
            </p:cNvPr>
            <p:cNvSpPr txBox="1"/>
            <p:nvPr/>
          </p:nvSpPr>
          <p:spPr bwMode="auto">
            <a:xfrm>
              <a:off x="6629502" y="478541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938B329-6D35-4722-A8E1-86523478DE80}"/>
                </a:ext>
              </a:extLst>
            </p:cNvPr>
            <p:cNvSpPr txBox="1"/>
            <p:nvPr/>
          </p:nvSpPr>
          <p:spPr bwMode="auto">
            <a:xfrm>
              <a:off x="6742776" y="5345089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A9AD223-48BC-42F3-8096-19CBB7439105}"/>
                </a:ext>
              </a:extLst>
            </p:cNvPr>
            <p:cNvSpPr txBox="1"/>
            <p:nvPr/>
          </p:nvSpPr>
          <p:spPr bwMode="auto">
            <a:xfrm>
              <a:off x="6892593" y="5546988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536B4C6-A2F0-4769-A28B-BAD9242DA41E}"/>
                </a:ext>
              </a:extLst>
            </p:cNvPr>
            <p:cNvSpPr txBox="1"/>
            <p:nvPr/>
          </p:nvSpPr>
          <p:spPr bwMode="auto">
            <a:xfrm>
              <a:off x="7269540" y="5544283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A2F24F5-6294-4A27-A6C5-515FEC5E9EC3}"/>
                </a:ext>
              </a:extLst>
            </p:cNvPr>
            <p:cNvSpPr txBox="1"/>
            <p:nvPr/>
          </p:nvSpPr>
          <p:spPr bwMode="auto">
            <a:xfrm>
              <a:off x="7706674" y="5536494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E6DBD03-6AE7-467E-8C23-6A55933F8426}"/>
                </a:ext>
              </a:extLst>
            </p:cNvPr>
            <p:cNvSpPr txBox="1"/>
            <p:nvPr/>
          </p:nvSpPr>
          <p:spPr bwMode="auto">
            <a:xfrm>
              <a:off x="8142130" y="5533789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30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B80C471-5C42-4339-ACAB-406E7A39AF8B}"/>
                </a:ext>
              </a:extLst>
            </p:cNvPr>
            <p:cNvSpPr txBox="1"/>
            <p:nvPr/>
          </p:nvSpPr>
          <p:spPr bwMode="auto">
            <a:xfrm>
              <a:off x="8584172" y="5537337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40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121F190-E352-42D0-8494-928B785C3C15}"/>
                </a:ext>
              </a:extLst>
            </p:cNvPr>
            <p:cNvSpPr txBox="1"/>
            <p:nvPr/>
          </p:nvSpPr>
          <p:spPr bwMode="auto">
            <a:xfrm>
              <a:off x="9019628" y="5534632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BC8CC21-0734-4F8E-885A-0FBE652E4C3F}"/>
                </a:ext>
              </a:extLst>
            </p:cNvPr>
            <p:cNvSpPr txBox="1"/>
            <p:nvPr/>
          </p:nvSpPr>
          <p:spPr bwMode="auto">
            <a:xfrm>
              <a:off x="9456762" y="5526843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60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45F3F94-4690-44ED-A99F-993DAA1EA184}"/>
                </a:ext>
              </a:extLst>
            </p:cNvPr>
            <p:cNvSpPr txBox="1"/>
            <p:nvPr/>
          </p:nvSpPr>
          <p:spPr bwMode="auto">
            <a:xfrm>
              <a:off x="9892218" y="5524138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70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4E7D5E1-5839-4681-90F0-B2C165748D4B}"/>
                </a:ext>
              </a:extLst>
            </p:cNvPr>
            <p:cNvSpPr txBox="1"/>
            <p:nvPr/>
          </p:nvSpPr>
          <p:spPr bwMode="auto">
            <a:xfrm>
              <a:off x="10319822" y="5529768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80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A39818E-55C0-402D-9BBF-D1CE044D8DF4}"/>
                </a:ext>
              </a:extLst>
            </p:cNvPr>
            <p:cNvSpPr txBox="1"/>
            <p:nvPr/>
          </p:nvSpPr>
          <p:spPr bwMode="auto">
            <a:xfrm>
              <a:off x="10755278" y="5527063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90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D083A67-E5C8-4A4C-B97B-07DB64B1A013}"/>
                </a:ext>
              </a:extLst>
            </p:cNvPr>
            <p:cNvSpPr txBox="1"/>
            <p:nvPr/>
          </p:nvSpPr>
          <p:spPr bwMode="auto">
            <a:xfrm>
              <a:off x="8834042" y="5838595"/>
              <a:ext cx="51007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Mo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3E741BC-82FE-4331-99C4-47B9002B6871}"/>
                </a:ext>
              </a:extLst>
            </p:cNvPr>
            <p:cNvSpPr txBox="1"/>
            <p:nvPr/>
          </p:nvSpPr>
          <p:spPr bwMode="auto">
            <a:xfrm rot="16200000">
              <a:off x="6030886" y="3932564"/>
              <a:ext cx="81464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OS (%)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05D1601-8EDA-4825-BA56-9FE9F185F23F}"/>
                </a:ext>
              </a:extLst>
            </p:cNvPr>
            <p:cNvSpPr txBox="1"/>
            <p:nvPr/>
          </p:nvSpPr>
          <p:spPr bwMode="auto">
            <a:xfrm>
              <a:off x="7147786" y="5052523"/>
              <a:ext cx="88036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P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 &lt;.001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2A55D31-F4AC-4CF4-9447-BD083D89480E}"/>
                </a:ext>
              </a:extLst>
            </p:cNvPr>
            <p:cNvSpPr/>
            <p:nvPr/>
          </p:nvSpPr>
          <p:spPr bwMode="auto">
            <a:xfrm>
              <a:off x="7057623" y="2707139"/>
              <a:ext cx="3160475" cy="1571223"/>
            </a:xfrm>
            <a:custGeom>
              <a:avLst/>
              <a:gdLst>
                <a:gd name="connsiteX0" fmla="*/ 0 w 3160475"/>
                <a:gd name="connsiteY0" fmla="*/ 0 h 1571223"/>
                <a:gd name="connsiteX1" fmla="*/ 0 w 3160475"/>
                <a:gd name="connsiteY1" fmla="*/ 54091 h 1571223"/>
                <a:gd name="connsiteX2" fmla="*/ 0 w 3160475"/>
                <a:gd name="connsiteY2" fmla="*/ 82425 h 1571223"/>
                <a:gd name="connsiteX3" fmla="*/ 33485 w 3160475"/>
                <a:gd name="connsiteY3" fmla="*/ 82425 h 1571223"/>
                <a:gd name="connsiteX4" fmla="*/ 33485 w 3160475"/>
                <a:gd name="connsiteY4" fmla="*/ 154547 h 1571223"/>
                <a:gd name="connsiteX5" fmla="*/ 64394 w 3160475"/>
                <a:gd name="connsiteY5" fmla="*/ 154547 h 1571223"/>
                <a:gd name="connsiteX6" fmla="*/ 64394 w 3160475"/>
                <a:gd name="connsiteY6" fmla="*/ 213789 h 1571223"/>
                <a:gd name="connsiteX7" fmla="*/ 100455 w 3160475"/>
                <a:gd name="connsiteY7" fmla="*/ 213789 h 1571223"/>
                <a:gd name="connsiteX8" fmla="*/ 100455 w 3160475"/>
                <a:gd name="connsiteY8" fmla="*/ 262729 h 1571223"/>
                <a:gd name="connsiteX9" fmla="*/ 131364 w 3160475"/>
                <a:gd name="connsiteY9" fmla="*/ 262729 h 1571223"/>
                <a:gd name="connsiteX10" fmla="*/ 131364 w 3160475"/>
                <a:gd name="connsiteY10" fmla="*/ 316820 h 1571223"/>
                <a:gd name="connsiteX11" fmla="*/ 144243 w 3160475"/>
                <a:gd name="connsiteY11" fmla="*/ 316820 h 1571223"/>
                <a:gd name="connsiteX12" fmla="*/ 144243 w 3160475"/>
                <a:gd name="connsiteY12" fmla="*/ 358033 h 1571223"/>
                <a:gd name="connsiteX13" fmla="*/ 151970 w 3160475"/>
                <a:gd name="connsiteY13" fmla="*/ 358033 h 1571223"/>
                <a:gd name="connsiteX14" fmla="*/ 151970 w 3160475"/>
                <a:gd name="connsiteY14" fmla="*/ 391518 h 1571223"/>
                <a:gd name="connsiteX15" fmla="*/ 190607 w 3160475"/>
                <a:gd name="connsiteY15" fmla="*/ 391518 h 1571223"/>
                <a:gd name="connsiteX16" fmla="*/ 190607 w 3160475"/>
                <a:gd name="connsiteY16" fmla="*/ 435306 h 1571223"/>
                <a:gd name="connsiteX17" fmla="*/ 211213 w 3160475"/>
                <a:gd name="connsiteY17" fmla="*/ 435306 h 1571223"/>
                <a:gd name="connsiteX18" fmla="*/ 211213 w 3160475"/>
                <a:gd name="connsiteY18" fmla="*/ 461064 h 1571223"/>
                <a:gd name="connsiteX19" fmla="*/ 226668 w 3160475"/>
                <a:gd name="connsiteY19" fmla="*/ 461064 h 1571223"/>
                <a:gd name="connsiteX20" fmla="*/ 226668 w 3160475"/>
                <a:gd name="connsiteY20" fmla="*/ 497125 h 1571223"/>
                <a:gd name="connsiteX21" fmla="*/ 239547 w 3160475"/>
                <a:gd name="connsiteY21" fmla="*/ 497125 h 1571223"/>
                <a:gd name="connsiteX22" fmla="*/ 239547 w 3160475"/>
                <a:gd name="connsiteY22" fmla="*/ 566671 h 1571223"/>
                <a:gd name="connsiteX23" fmla="*/ 255001 w 3160475"/>
                <a:gd name="connsiteY23" fmla="*/ 566671 h 1571223"/>
                <a:gd name="connsiteX24" fmla="*/ 255001 w 3160475"/>
                <a:gd name="connsiteY24" fmla="*/ 605307 h 1571223"/>
                <a:gd name="connsiteX25" fmla="*/ 285911 w 3160475"/>
                <a:gd name="connsiteY25" fmla="*/ 605307 h 1571223"/>
                <a:gd name="connsiteX26" fmla="*/ 285911 w 3160475"/>
                <a:gd name="connsiteY26" fmla="*/ 677429 h 1571223"/>
                <a:gd name="connsiteX27" fmla="*/ 350305 w 3160475"/>
                <a:gd name="connsiteY27" fmla="*/ 677429 h 1571223"/>
                <a:gd name="connsiteX28" fmla="*/ 350305 w 3160475"/>
                <a:gd name="connsiteY28" fmla="*/ 718641 h 1571223"/>
                <a:gd name="connsiteX29" fmla="*/ 381214 w 3160475"/>
                <a:gd name="connsiteY29" fmla="*/ 718641 h 1571223"/>
                <a:gd name="connsiteX30" fmla="*/ 381214 w 3160475"/>
                <a:gd name="connsiteY30" fmla="*/ 746975 h 1571223"/>
                <a:gd name="connsiteX31" fmla="*/ 502276 w 3160475"/>
                <a:gd name="connsiteY31" fmla="*/ 746975 h 1571223"/>
                <a:gd name="connsiteX32" fmla="*/ 502276 w 3160475"/>
                <a:gd name="connsiteY32" fmla="*/ 798490 h 1571223"/>
                <a:gd name="connsiteX33" fmla="*/ 512579 w 3160475"/>
                <a:gd name="connsiteY33" fmla="*/ 798490 h 1571223"/>
                <a:gd name="connsiteX34" fmla="*/ 512579 w 3160475"/>
                <a:gd name="connsiteY34" fmla="*/ 829400 h 1571223"/>
                <a:gd name="connsiteX35" fmla="*/ 615610 w 3160475"/>
                <a:gd name="connsiteY35" fmla="*/ 829400 h 1571223"/>
                <a:gd name="connsiteX36" fmla="*/ 615610 w 3160475"/>
                <a:gd name="connsiteY36" fmla="*/ 875764 h 1571223"/>
                <a:gd name="connsiteX37" fmla="*/ 839702 w 3160475"/>
                <a:gd name="connsiteY37" fmla="*/ 875764 h 1571223"/>
                <a:gd name="connsiteX38" fmla="*/ 839702 w 3160475"/>
                <a:gd name="connsiteY38" fmla="*/ 914400 h 1571223"/>
                <a:gd name="connsiteX39" fmla="*/ 922127 w 3160475"/>
                <a:gd name="connsiteY39" fmla="*/ 914400 h 1571223"/>
                <a:gd name="connsiteX40" fmla="*/ 922127 w 3160475"/>
                <a:gd name="connsiteY40" fmla="*/ 960764 h 1571223"/>
                <a:gd name="connsiteX41" fmla="*/ 940157 w 3160475"/>
                <a:gd name="connsiteY41" fmla="*/ 960764 h 1571223"/>
                <a:gd name="connsiteX42" fmla="*/ 940157 w 3160475"/>
                <a:gd name="connsiteY42" fmla="*/ 1007128 h 1571223"/>
                <a:gd name="connsiteX43" fmla="*/ 1009703 w 3160475"/>
                <a:gd name="connsiteY43" fmla="*/ 1007128 h 1571223"/>
                <a:gd name="connsiteX44" fmla="*/ 1009703 w 3160475"/>
                <a:gd name="connsiteY44" fmla="*/ 1043189 h 1571223"/>
                <a:gd name="connsiteX45" fmla="*/ 1030309 w 3160475"/>
                <a:gd name="connsiteY45" fmla="*/ 1043189 h 1571223"/>
                <a:gd name="connsiteX46" fmla="*/ 1030309 w 3160475"/>
                <a:gd name="connsiteY46" fmla="*/ 1105007 h 1571223"/>
                <a:gd name="connsiteX47" fmla="*/ 1040612 w 3160475"/>
                <a:gd name="connsiteY47" fmla="*/ 1105007 h 1571223"/>
                <a:gd name="connsiteX48" fmla="*/ 1040612 w 3160475"/>
                <a:gd name="connsiteY48" fmla="*/ 1141068 h 1571223"/>
                <a:gd name="connsiteX49" fmla="*/ 1050916 w 3160475"/>
                <a:gd name="connsiteY49" fmla="*/ 1151372 h 1571223"/>
                <a:gd name="connsiteX50" fmla="*/ 1112734 w 3160475"/>
                <a:gd name="connsiteY50" fmla="*/ 1151372 h 1571223"/>
                <a:gd name="connsiteX51" fmla="*/ 1112734 w 3160475"/>
                <a:gd name="connsiteY51" fmla="*/ 1210614 h 1571223"/>
                <a:gd name="connsiteX52" fmla="*/ 1169401 w 3160475"/>
                <a:gd name="connsiteY52" fmla="*/ 1210614 h 1571223"/>
                <a:gd name="connsiteX53" fmla="*/ 1169401 w 3160475"/>
                <a:gd name="connsiteY53" fmla="*/ 1272433 h 1571223"/>
                <a:gd name="connsiteX54" fmla="*/ 1213189 w 3160475"/>
                <a:gd name="connsiteY54" fmla="*/ 1272433 h 1571223"/>
                <a:gd name="connsiteX55" fmla="*/ 1213189 w 3160475"/>
                <a:gd name="connsiteY55" fmla="*/ 1331676 h 1571223"/>
                <a:gd name="connsiteX56" fmla="*/ 1241523 w 3160475"/>
                <a:gd name="connsiteY56" fmla="*/ 1331676 h 1571223"/>
                <a:gd name="connsiteX57" fmla="*/ 1241523 w 3160475"/>
                <a:gd name="connsiteY57" fmla="*/ 1401222 h 1571223"/>
                <a:gd name="connsiteX58" fmla="*/ 1308493 w 3160475"/>
                <a:gd name="connsiteY58" fmla="*/ 1401222 h 1571223"/>
                <a:gd name="connsiteX59" fmla="*/ 1308493 w 3160475"/>
                <a:gd name="connsiteY59" fmla="*/ 1465616 h 1571223"/>
                <a:gd name="connsiteX60" fmla="*/ 1748951 w 3160475"/>
                <a:gd name="connsiteY60" fmla="*/ 1465616 h 1571223"/>
                <a:gd name="connsiteX61" fmla="*/ 1748951 w 3160475"/>
                <a:gd name="connsiteY61" fmla="*/ 1571223 h 1571223"/>
                <a:gd name="connsiteX62" fmla="*/ 3160475 w 3160475"/>
                <a:gd name="connsiteY62" fmla="*/ 1571223 h 157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160475" h="1571223">
                  <a:moveTo>
                    <a:pt x="0" y="0"/>
                  </a:moveTo>
                  <a:lnTo>
                    <a:pt x="0" y="54091"/>
                  </a:lnTo>
                  <a:lnTo>
                    <a:pt x="0" y="82425"/>
                  </a:lnTo>
                  <a:lnTo>
                    <a:pt x="33485" y="82425"/>
                  </a:lnTo>
                  <a:lnTo>
                    <a:pt x="33485" y="154547"/>
                  </a:lnTo>
                  <a:lnTo>
                    <a:pt x="64394" y="154547"/>
                  </a:lnTo>
                  <a:lnTo>
                    <a:pt x="64394" y="213789"/>
                  </a:lnTo>
                  <a:lnTo>
                    <a:pt x="100455" y="213789"/>
                  </a:lnTo>
                  <a:lnTo>
                    <a:pt x="100455" y="262729"/>
                  </a:lnTo>
                  <a:lnTo>
                    <a:pt x="131364" y="262729"/>
                  </a:lnTo>
                  <a:lnTo>
                    <a:pt x="131364" y="316820"/>
                  </a:lnTo>
                  <a:lnTo>
                    <a:pt x="144243" y="316820"/>
                  </a:lnTo>
                  <a:lnTo>
                    <a:pt x="144243" y="358033"/>
                  </a:lnTo>
                  <a:lnTo>
                    <a:pt x="151970" y="358033"/>
                  </a:lnTo>
                  <a:lnTo>
                    <a:pt x="151970" y="391518"/>
                  </a:lnTo>
                  <a:lnTo>
                    <a:pt x="190607" y="391518"/>
                  </a:lnTo>
                  <a:lnTo>
                    <a:pt x="190607" y="435306"/>
                  </a:lnTo>
                  <a:lnTo>
                    <a:pt x="211213" y="435306"/>
                  </a:lnTo>
                  <a:lnTo>
                    <a:pt x="211213" y="461064"/>
                  </a:lnTo>
                  <a:lnTo>
                    <a:pt x="226668" y="461064"/>
                  </a:lnTo>
                  <a:lnTo>
                    <a:pt x="226668" y="497125"/>
                  </a:lnTo>
                  <a:lnTo>
                    <a:pt x="239547" y="497125"/>
                  </a:lnTo>
                  <a:lnTo>
                    <a:pt x="239547" y="566671"/>
                  </a:lnTo>
                  <a:lnTo>
                    <a:pt x="255001" y="566671"/>
                  </a:lnTo>
                  <a:lnTo>
                    <a:pt x="255001" y="605307"/>
                  </a:lnTo>
                  <a:lnTo>
                    <a:pt x="285911" y="605307"/>
                  </a:lnTo>
                  <a:lnTo>
                    <a:pt x="285911" y="677429"/>
                  </a:lnTo>
                  <a:lnTo>
                    <a:pt x="350305" y="677429"/>
                  </a:lnTo>
                  <a:lnTo>
                    <a:pt x="350305" y="718641"/>
                  </a:lnTo>
                  <a:lnTo>
                    <a:pt x="381214" y="718641"/>
                  </a:lnTo>
                  <a:lnTo>
                    <a:pt x="381214" y="746975"/>
                  </a:lnTo>
                  <a:lnTo>
                    <a:pt x="502276" y="746975"/>
                  </a:lnTo>
                  <a:lnTo>
                    <a:pt x="502276" y="798490"/>
                  </a:lnTo>
                  <a:lnTo>
                    <a:pt x="512579" y="798490"/>
                  </a:lnTo>
                  <a:lnTo>
                    <a:pt x="512579" y="829400"/>
                  </a:lnTo>
                  <a:lnTo>
                    <a:pt x="615610" y="829400"/>
                  </a:lnTo>
                  <a:lnTo>
                    <a:pt x="615610" y="875764"/>
                  </a:lnTo>
                  <a:lnTo>
                    <a:pt x="839702" y="875764"/>
                  </a:lnTo>
                  <a:lnTo>
                    <a:pt x="839702" y="914400"/>
                  </a:lnTo>
                  <a:lnTo>
                    <a:pt x="922127" y="914400"/>
                  </a:lnTo>
                  <a:lnTo>
                    <a:pt x="922127" y="960764"/>
                  </a:lnTo>
                  <a:lnTo>
                    <a:pt x="940157" y="960764"/>
                  </a:lnTo>
                  <a:lnTo>
                    <a:pt x="940157" y="1007128"/>
                  </a:lnTo>
                  <a:lnTo>
                    <a:pt x="1009703" y="1007128"/>
                  </a:lnTo>
                  <a:lnTo>
                    <a:pt x="1009703" y="1043189"/>
                  </a:lnTo>
                  <a:lnTo>
                    <a:pt x="1030309" y="1043189"/>
                  </a:lnTo>
                  <a:lnTo>
                    <a:pt x="1030309" y="1105007"/>
                  </a:lnTo>
                  <a:lnTo>
                    <a:pt x="1040612" y="1105007"/>
                  </a:lnTo>
                  <a:lnTo>
                    <a:pt x="1040612" y="1141068"/>
                  </a:lnTo>
                  <a:lnTo>
                    <a:pt x="1050916" y="1151372"/>
                  </a:lnTo>
                  <a:lnTo>
                    <a:pt x="1112734" y="1151372"/>
                  </a:lnTo>
                  <a:lnTo>
                    <a:pt x="1112734" y="1210614"/>
                  </a:lnTo>
                  <a:lnTo>
                    <a:pt x="1169401" y="1210614"/>
                  </a:lnTo>
                  <a:lnTo>
                    <a:pt x="1169401" y="1272433"/>
                  </a:lnTo>
                  <a:lnTo>
                    <a:pt x="1213189" y="1272433"/>
                  </a:lnTo>
                  <a:lnTo>
                    <a:pt x="1213189" y="1331676"/>
                  </a:lnTo>
                  <a:lnTo>
                    <a:pt x="1241523" y="1331676"/>
                  </a:lnTo>
                  <a:lnTo>
                    <a:pt x="1241523" y="1401222"/>
                  </a:lnTo>
                  <a:lnTo>
                    <a:pt x="1308493" y="1401222"/>
                  </a:lnTo>
                  <a:lnTo>
                    <a:pt x="1308493" y="1465616"/>
                  </a:lnTo>
                  <a:lnTo>
                    <a:pt x="1748951" y="1465616"/>
                  </a:lnTo>
                  <a:lnTo>
                    <a:pt x="1748951" y="1571223"/>
                  </a:lnTo>
                  <a:lnTo>
                    <a:pt x="3160475" y="1571223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D50299E-F18B-40C0-9DD9-9D72EE5B2AA8}"/>
                </a:ext>
              </a:extLst>
            </p:cNvPr>
            <p:cNvSpPr/>
            <p:nvPr/>
          </p:nvSpPr>
          <p:spPr bwMode="auto">
            <a:xfrm>
              <a:off x="7051539" y="2706736"/>
              <a:ext cx="3079789" cy="2356123"/>
            </a:xfrm>
            <a:custGeom>
              <a:avLst/>
              <a:gdLst>
                <a:gd name="connsiteX0" fmla="*/ 0 w 3079789"/>
                <a:gd name="connsiteY0" fmla="*/ 0 h 2356123"/>
                <a:gd name="connsiteX1" fmla="*/ 0 w 3079789"/>
                <a:gd name="connsiteY1" fmla="*/ 131831 h 2356123"/>
                <a:gd name="connsiteX2" fmla="*/ 11219 w 3079789"/>
                <a:gd name="connsiteY2" fmla="*/ 131831 h 2356123"/>
                <a:gd name="connsiteX3" fmla="*/ 11219 w 3079789"/>
                <a:gd name="connsiteY3" fmla="*/ 238417 h 2356123"/>
                <a:gd name="connsiteX4" fmla="*/ 25244 w 3079789"/>
                <a:gd name="connsiteY4" fmla="*/ 238417 h 2356123"/>
                <a:gd name="connsiteX5" fmla="*/ 25244 w 3079789"/>
                <a:gd name="connsiteY5" fmla="*/ 336589 h 2356123"/>
                <a:gd name="connsiteX6" fmla="*/ 36463 w 3079789"/>
                <a:gd name="connsiteY6" fmla="*/ 336589 h 2356123"/>
                <a:gd name="connsiteX7" fmla="*/ 36463 w 3079789"/>
                <a:gd name="connsiteY7" fmla="*/ 504884 h 2356123"/>
                <a:gd name="connsiteX8" fmla="*/ 36463 w 3079789"/>
                <a:gd name="connsiteY8" fmla="*/ 524518 h 2356123"/>
                <a:gd name="connsiteX9" fmla="*/ 53293 w 3079789"/>
                <a:gd name="connsiteY9" fmla="*/ 524518 h 2356123"/>
                <a:gd name="connsiteX10" fmla="*/ 53293 w 3079789"/>
                <a:gd name="connsiteY10" fmla="*/ 600251 h 2356123"/>
                <a:gd name="connsiteX11" fmla="*/ 72927 w 3079789"/>
                <a:gd name="connsiteY11" fmla="*/ 600251 h 2356123"/>
                <a:gd name="connsiteX12" fmla="*/ 72927 w 3079789"/>
                <a:gd name="connsiteY12" fmla="*/ 678788 h 2356123"/>
                <a:gd name="connsiteX13" fmla="*/ 78537 w 3079789"/>
                <a:gd name="connsiteY13" fmla="*/ 678788 h 2356123"/>
                <a:gd name="connsiteX14" fmla="*/ 78537 w 3079789"/>
                <a:gd name="connsiteY14" fmla="*/ 734886 h 2356123"/>
                <a:gd name="connsiteX15" fmla="*/ 98171 w 3079789"/>
                <a:gd name="connsiteY15" fmla="*/ 734886 h 2356123"/>
                <a:gd name="connsiteX16" fmla="*/ 98171 w 3079789"/>
                <a:gd name="connsiteY16" fmla="*/ 802204 h 2356123"/>
                <a:gd name="connsiteX17" fmla="*/ 117806 w 3079789"/>
                <a:gd name="connsiteY17" fmla="*/ 802204 h 2356123"/>
                <a:gd name="connsiteX18" fmla="*/ 117806 w 3079789"/>
                <a:gd name="connsiteY18" fmla="*/ 883546 h 2356123"/>
                <a:gd name="connsiteX19" fmla="*/ 126221 w 3079789"/>
                <a:gd name="connsiteY19" fmla="*/ 891961 h 2356123"/>
                <a:gd name="connsiteX20" fmla="*/ 126221 w 3079789"/>
                <a:gd name="connsiteY20" fmla="*/ 922815 h 2356123"/>
                <a:gd name="connsiteX21" fmla="*/ 143050 w 3079789"/>
                <a:gd name="connsiteY21" fmla="*/ 922815 h 2356123"/>
                <a:gd name="connsiteX22" fmla="*/ 143050 w 3079789"/>
                <a:gd name="connsiteY22" fmla="*/ 981718 h 2356123"/>
                <a:gd name="connsiteX23" fmla="*/ 162684 w 3079789"/>
                <a:gd name="connsiteY23" fmla="*/ 981718 h 2356123"/>
                <a:gd name="connsiteX24" fmla="*/ 162684 w 3079789"/>
                <a:gd name="connsiteY24" fmla="*/ 1091109 h 2356123"/>
                <a:gd name="connsiteX25" fmla="*/ 207563 w 3079789"/>
                <a:gd name="connsiteY25" fmla="*/ 1091109 h 2356123"/>
                <a:gd name="connsiteX26" fmla="*/ 207563 w 3079789"/>
                <a:gd name="connsiteY26" fmla="*/ 1133183 h 2356123"/>
                <a:gd name="connsiteX27" fmla="*/ 218782 w 3079789"/>
                <a:gd name="connsiteY27" fmla="*/ 1133183 h 2356123"/>
                <a:gd name="connsiteX28" fmla="*/ 218782 w 3079789"/>
                <a:gd name="connsiteY28" fmla="*/ 1183671 h 2356123"/>
                <a:gd name="connsiteX29" fmla="*/ 238417 w 3079789"/>
                <a:gd name="connsiteY29" fmla="*/ 1183671 h 2356123"/>
                <a:gd name="connsiteX30" fmla="*/ 238417 w 3079789"/>
                <a:gd name="connsiteY30" fmla="*/ 1242574 h 2356123"/>
                <a:gd name="connsiteX31" fmla="*/ 255246 w 3079789"/>
                <a:gd name="connsiteY31" fmla="*/ 1242574 h 2356123"/>
                <a:gd name="connsiteX32" fmla="*/ 255246 w 3079789"/>
                <a:gd name="connsiteY32" fmla="*/ 1307087 h 2356123"/>
                <a:gd name="connsiteX33" fmla="*/ 255246 w 3079789"/>
                <a:gd name="connsiteY33" fmla="*/ 1307087 h 2356123"/>
                <a:gd name="connsiteX34" fmla="*/ 269271 w 3079789"/>
                <a:gd name="connsiteY34" fmla="*/ 1307087 h 2356123"/>
                <a:gd name="connsiteX35" fmla="*/ 269271 w 3079789"/>
                <a:gd name="connsiteY35" fmla="*/ 1357576 h 2356123"/>
                <a:gd name="connsiteX36" fmla="*/ 288905 w 3079789"/>
                <a:gd name="connsiteY36" fmla="*/ 1357576 h 2356123"/>
                <a:gd name="connsiteX37" fmla="*/ 288905 w 3079789"/>
                <a:gd name="connsiteY37" fmla="*/ 1396844 h 2356123"/>
                <a:gd name="connsiteX38" fmla="*/ 342198 w 3079789"/>
                <a:gd name="connsiteY38" fmla="*/ 1396844 h 2356123"/>
                <a:gd name="connsiteX39" fmla="*/ 342198 w 3079789"/>
                <a:gd name="connsiteY39" fmla="*/ 1410869 h 2356123"/>
                <a:gd name="connsiteX40" fmla="*/ 387077 w 3079789"/>
                <a:gd name="connsiteY40" fmla="*/ 1410869 h 2356123"/>
                <a:gd name="connsiteX41" fmla="*/ 387077 w 3079789"/>
                <a:gd name="connsiteY41" fmla="*/ 1469772 h 2356123"/>
                <a:gd name="connsiteX42" fmla="*/ 398297 w 3079789"/>
                <a:gd name="connsiteY42" fmla="*/ 1480992 h 2356123"/>
                <a:gd name="connsiteX43" fmla="*/ 398297 w 3079789"/>
                <a:gd name="connsiteY43" fmla="*/ 1528675 h 2356123"/>
                <a:gd name="connsiteX44" fmla="*/ 429151 w 3079789"/>
                <a:gd name="connsiteY44" fmla="*/ 1528675 h 2356123"/>
                <a:gd name="connsiteX45" fmla="*/ 429151 w 3079789"/>
                <a:gd name="connsiteY45" fmla="*/ 1567944 h 2356123"/>
                <a:gd name="connsiteX46" fmla="*/ 451590 w 3079789"/>
                <a:gd name="connsiteY46" fmla="*/ 1567944 h 2356123"/>
                <a:gd name="connsiteX47" fmla="*/ 451590 w 3079789"/>
                <a:gd name="connsiteY47" fmla="*/ 1610017 h 2356123"/>
                <a:gd name="connsiteX48" fmla="*/ 504883 w 3079789"/>
                <a:gd name="connsiteY48" fmla="*/ 1610017 h 2356123"/>
                <a:gd name="connsiteX49" fmla="*/ 504883 w 3079789"/>
                <a:gd name="connsiteY49" fmla="*/ 1640871 h 2356123"/>
                <a:gd name="connsiteX50" fmla="*/ 653543 w 3079789"/>
                <a:gd name="connsiteY50" fmla="*/ 1640871 h 2356123"/>
                <a:gd name="connsiteX51" fmla="*/ 653543 w 3079789"/>
                <a:gd name="connsiteY51" fmla="*/ 1657701 h 2356123"/>
                <a:gd name="connsiteX52" fmla="*/ 695617 w 3079789"/>
                <a:gd name="connsiteY52" fmla="*/ 1657701 h 2356123"/>
                <a:gd name="connsiteX53" fmla="*/ 695617 w 3079789"/>
                <a:gd name="connsiteY53" fmla="*/ 1725019 h 2356123"/>
                <a:gd name="connsiteX54" fmla="*/ 726471 w 3079789"/>
                <a:gd name="connsiteY54" fmla="*/ 1725019 h 2356123"/>
                <a:gd name="connsiteX55" fmla="*/ 726471 w 3079789"/>
                <a:gd name="connsiteY55" fmla="*/ 1753068 h 2356123"/>
                <a:gd name="connsiteX56" fmla="*/ 751715 w 3079789"/>
                <a:gd name="connsiteY56" fmla="*/ 1753068 h 2356123"/>
                <a:gd name="connsiteX57" fmla="*/ 751715 w 3079789"/>
                <a:gd name="connsiteY57" fmla="*/ 1809166 h 2356123"/>
                <a:gd name="connsiteX58" fmla="*/ 779764 w 3079789"/>
                <a:gd name="connsiteY58" fmla="*/ 1809166 h 2356123"/>
                <a:gd name="connsiteX59" fmla="*/ 779764 w 3079789"/>
                <a:gd name="connsiteY59" fmla="*/ 1868069 h 2356123"/>
                <a:gd name="connsiteX60" fmla="*/ 824643 w 3079789"/>
                <a:gd name="connsiteY60" fmla="*/ 1868069 h 2356123"/>
                <a:gd name="connsiteX61" fmla="*/ 824643 w 3079789"/>
                <a:gd name="connsiteY61" fmla="*/ 1935387 h 2356123"/>
                <a:gd name="connsiteX62" fmla="*/ 869521 w 3079789"/>
                <a:gd name="connsiteY62" fmla="*/ 1935387 h 2356123"/>
                <a:gd name="connsiteX63" fmla="*/ 869521 w 3079789"/>
                <a:gd name="connsiteY63" fmla="*/ 1980265 h 2356123"/>
                <a:gd name="connsiteX64" fmla="*/ 894765 w 3079789"/>
                <a:gd name="connsiteY64" fmla="*/ 1980265 h 2356123"/>
                <a:gd name="connsiteX65" fmla="*/ 894765 w 3079789"/>
                <a:gd name="connsiteY65" fmla="*/ 2022339 h 2356123"/>
                <a:gd name="connsiteX66" fmla="*/ 905985 w 3079789"/>
                <a:gd name="connsiteY66" fmla="*/ 2022339 h 2356123"/>
                <a:gd name="connsiteX67" fmla="*/ 905985 w 3079789"/>
                <a:gd name="connsiteY67" fmla="*/ 2036363 h 2356123"/>
                <a:gd name="connsiteX68" fmla="*/ 945254 w 3079789"/>
                <a:gd name="connsiteY68" fmla="*/ 2036363 h 2356123"/>
                <a:gd name="connsiteX69" fmla="*/ 945254 w 3079789"/>
                <a:gd name="connsiteY69" fmla="*/ 2072827 h 2356123"/>
                <a:gd name="connsiteX70" fmla="*/ 1057450 w 3079789"/>
                <a:gd name="connsiteY70" fmla="*/ 2072827 h 2356123"/>
                <a:gd name="connsiteX71" fmla="*/ 1057450 w 3079789"/>
                <a:gd name="connsiteY71" fmla="*/ 2117706 h 2356123"/>
                <a:gd name="connsiteX72" fmla="*/ 1158427 w 3079789"/>
                <a:gd name="connsiteY72" fmla="*/ 2117706 h 2356123"/>
                <a:gd name="connsiteX73" fmla="*/ 1158427 w 3079789"/>
                <a:gd name="connsiteY73" fmla="*/ 2159779 h 2356123"/>
                <a:gd name="connsiteX74" fmla="*/ 1180866 w 3079789"/>
                <a:gd name="connsiteY74" fmla="*/ 2159779 h 2356123"/>
                <a:gd name="connsiteX75" fmla="*/ 1180866 w 3079789"/>
                <a:gd name="connsiteY75" fmla="*/ 2207463 h 2356123"/>
                <a:gd name="connsiteX76" fmla="*/ 1346355 w 3079789"/>
                <a:gd name="connsiteY76" fmla="*/ 2207463 h 2356123"/>
                <a:gd name="connsiteX77" fmla="*/ 1346355 w 3079789"/>
                <a:gd name="connsiteY77" fmla="*/ 2271976 h 2356123"/>
                <a:gd name="connsiteX78" fmla="*/ 1357575 w 3079789"/>
                <a:gd name="connsiteY78" fmla="*/ 2271976 h 2356123"/>
                <a:gd name="connsiteX79" fmla="*/ 1357575 w 3079789"/>
                <a:gd name="connsiteY79" fmla="*/ 2356123 h 2356123"/>
                <a:gd name="connsiteX80" fmla="*/ 3079789 w 3079789"/>
                <a:gd name="connsiteY80" fmla="*/ 2356123 h 235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079789" h="2356123">
                  <a:moveTo>
                    <a:pt x="0" y="0"/>
                  </a:moveTo>
                  <a:lnTo>
                    <a:pt x="0" y="131831"/>
                  </a:lnTo>
                  <a:lnTo>
                    <a:pt x="11219" y="131831"/>
                  </a:lnTo>
                  <a:lnTo>
                    <a:pt x="11219" y="238417"/>
                  </a:lnTo>
                  <a:lnTo>
                    <a:pt x="25244" y="238417"/>
                  </a:lnTo>
                  <a:lnTo>
                    <a:pt x="25244" y="336589"/>
                  </a:lnTo>
                  <a:lnTo>
                    <a:pt x="36463" y="336589"/>
                  </a:lnTo>
                  <a:lnTo>
                    <a:pt x="36463" y="504884"/>
                  </a:lnTo>
                  <a:lnTo>
                    <a:pt x="36463" y="524518"/>
                  </a:lnTo>
                  <a:lnTo>
                    <a:pt x="53293" y="524518"/>
                  </a:lnTo>
                  <a:lnTo>
                    <a:pt x="53293" y="600251"/>
                  </a:lnTo>
                  <a:lnTo>
                    <a:pt x="72927" y="600251"/>
                  </a:lnTo>
                  <a:lnTo>
                    <a:pt x="72927" y="678788"/>
                  </a:lnTo>
                  <a:lnTo>
                    <a:pt x="78537" y="678788"/>
                  </a:lnTo>
                  <a:lnTo>
                    <a:pt x="78537" y="734886"/>
                  </a:lnTo>
                  <a:lnTo>
                    <a:pt x="98171" y="734886"/>
                  </a:lnTo>
                  <a:lnTo>
                    <a:pt x="98171" y="802204"/>
                  </a:lnTo>
                  <a:lnTo>
                    <a:pt x="117806" y="802204"/>
                  </a:lnTo>
                  <a:lnTo>
                    <a:pt x="117806" y="883546"/>
                  </a:lnTo>
                  <a:lnTo>
                    <a:pt x="126221" y="891961"/>
                  </a:lnTo>
                  <a:lnTo>
                    <a:pt x="126221" y="922815"/>
                  </a:lnTo>
                  <a:lnTo>
                    <a:pt x="143050" y="922815"/>
                  </a:lnTo>
                  <a:lnTo>
                    <a:pt x="143050" y="981718"/>
                  </a:lnTo>
                  <a:lnTo>
                    <a:pt x="162684" y="981718"/>
                  </a:lnTo>
                  <a:lnTo>
                    <a:pt x="162684" y="1091109"/>
                  </a:lnTo>
                  <a:lnTo>
                    <a:pt x="207563" y="1091109"/>
                  </a:lnTo>
                  <a:lnTo>
                    <a:pt x="207563" y="1133183"/>
                  </a:lnTo>
                  <a:lnTo>
                    <a:pt x="218782" y="1133183"/>
                  </a:lnTo>
                  <a:lnTo>
                    <a:pt x="218782" y="1183671"/>
                  </a:lnTo>
                  <a:lnTo>
                    <a:pt x="238417" y="1183671"/>
                  </a:lnTo>
                  <a:lnTo>
                    <a:pt x="238417" y="1242574"/>
                  </a:lnTo>
                  <a:lnTo>
                    <a:pt x="255246" y="1242574"/>
                  </a:lnTo>
                  <a:lnTo>
                    <a:pt x="255246" y="1307087"/>
                  </a:lnTo>
                  <a:lnTo>
                    <a:pt x="255246" y="1307087"/>
                  </a:lnTo>
                  <a:lnTo>
                    <a:pt x="269271" y="1307087"/>
                  </a:lnTo>
                  <a:lnTo>
                    <a:pt x="269271" y="1357576"/>
                  </a:lnTo>
                  <a:lnTo>
                    <a:pt x="288905" y="1357576"/>
                  </a:lnTo>
                  <a:lnTo>
                    <a:pt x="288905" y="1396844"/>
                  </a:lnTo>
                  <a:lnTo>
                    <a:pt x="342198" y="1396844"/>
                  </a:lnTo>
                  <a:lnTo>
                    <a:pt x="342198" y="1410869"/>
                  </a:lnTo>
                  <a:lnTo>
                    <a:pt x="387077" y="1410869"/>
                  </a:lnTo>
                  <a:lnTo>
                    <a:pt x="387077" y="1469772"/>
                  </a:lnTo>
                  <a:lnTo>
                    <a:pt x="398297" y="1480992"/>
                  </a:lnTo>
                  <a:lnTo>
                    <a:pt x="398297" y="1528675"/>
                  </a:lnTo>
                  <a:lnTo>
                    <a:pt x="429151" y="1528675"/>
                  </a:lnTo>
                  <a:lnTo>
                    <a:pt x="429151" y="1567944"/>
                  </a:lnTo>
                  <a:lnTo>
                    <a:pt x="451590" y="1567944"/>
                  </a:lnTo>
                  <a:lnTo>
                    <a:pt x="451590" y="1610017"/>
                  </a:lnTo>
                  <a:lnTo>
                    <a:pt x="504883" y="1610017"/>
                  </a:lnTo>
                  <a:lnTo>
                    <a:pt x="504883" y="1640871"/>
                  </a:lnTo>
                  <a:lnTo>
                    <a:pt x="653543" y="1640871"/>
                  </a:lnTo>
                  <a:lnTo>
                    <a:pt x="653543" y="1657701"/>
                  </a:lnTo>
                  <a:lnTo>
                    <a:pt x="695617" y="1657701"/>
                  </a:lnTo>
                  <a:lnTo>
                    <a:pt x="695617" y="1725019"/>
                  </a:lnTo>
                  <a:lnTo>
                    <a:pt x="726471" y="1725019"/>
                  </a:lnTo>
                  <a:lnTo>
                    <a:pt x="726471" y="1753068"/>
                  </a:lnTo>
                  <a:lnTo>
                    <a:pt x="751715" y="1753068"/>
                  </a:lnTo>
                  <a:lnTo>
                    <a:pt x="751715" y="1809166"/>
                  </a:lnTo>
                  <a:lnTo>
                    <a:pt x="779764" y="1809166"/>
                  </a:lnTo>
                  <a:lnTo>
                    <a:pt x="779764" y="1868069"/>
                  </a:lnTo>
                  <a:lnTo>
                    <a:pt x="824643" y="1868069"/>
                  </a:lnTo>
                  <a:lnTo>
                    <a:pt x="824643" y="1935387"/>
                  </a:lnTo>
                  <a:lnTo>
                    <a:pt x="869521" y="1935387"/>
                  </a:lnTo>
                  <a:lnTo>
                    <a:pt x="869521" y="1980265"/>
                  </a:lnTo>
                  <a:lnTo>
                    <a:pt x="894765" y="1980265"/>
                  </a:lnTo>
                  <a:lnTo>
                    <a:pt x="894765" y="2022339"/>
                  </a:lnTo>
                  <a:lnTo>
                    <a:pt x="905985" y="2022339"/>
                  </a:lnTo>
                  <a:lnTo>
                    <a:pt x="905985" y="2036363"/>
                  </a:lnTo>
                  <a:lnTo>
                    <a:pt x="945254" y="2036363"/>
                  </a:lnTo>
                  <a:lnTo>
                    <a:pt x="945254" y="2072827"/>
                  </a:lnTo>
                  <a:lnTo>
                    <a:pt x="1057450" y="2072827"/>
                  </a:lnTo>
                  <a:lnTo>
                    <a:pt x="1057450" y="2117706"/>
                  </a:lnTo>
                  <a:lnTo>
                    <a:pt x="1158427" y="2117706"/>
                  </a:lnTo>
                  <a:lnTo>
                    <a:pt x="1158427" y="2159779"/>
                  </a:lnTo>
                  <a:lnTo>
                    <a:pt x="1180866" y="2159779"/>
                  </a:lnTo>
                  <a:lnTo>
                    <a:pt x="1180866" y="2207463"/>
                  </a:lnTo>
                  <a:lnTo>
                    <a:pt x="1346355" y="2207463"/>
                  </a:lnTo>
                  <a:lnTo>
                    <a:pt x="1346355" y="2271976"/>
                  </a:lnTo>
                  <a:lnTo>
                    <a:pt x="1357575" y="2271976"/>
                  </a:lnTo>
                  <a:lnTo>
                    <a:pt x="1357575" y="2356123"/>
                  </a:lnTo>
                  <a:lnTo>
                    <a:pt x="3079789" y="2356123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5378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0E450-D84B-2069-258B-AD239B59E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Workup for More Common irAEs: Colitis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87AB5425-6EB1-7AED-F0C3-7B1A8D16F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0" dirty="0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NCCN. Clinical practice guidelines in oncology: management of immunotherapy-related toxicities. v.1.2023. nccn.org. </a:t>
            </a:r>
            <a:endParaRPr lang="en-US" altLang="en-US" sz="1200" b="0" dirty="0">
              <a:solidFill>
                <a:schemeClr val="bg2"/>
              </a:solidFill>
              <a:latin typeface="Calibri" panose="020F0502020204030204" pitchFamily="34" charset="0"/>
              <a:cs typeface="+mn-cs"/>
            </a:endParaRPr>
          </a:p>
        </p:txBody>
      </p:sp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7BE8D1D2-591B-83AF-068B-375D59F121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7483007"/>
              </p:ext>
            </p:extLst>
          </p:nvPr>
        </p:nvGraphicFramePr>
        <p:xfrm>
          <a:off x="289560" y="966788"/>
          <a:ext cx="3108960" cy="5059744"/>
        </p:xfrm>
        <a:graphic>
          <a:graphicData uri="http://schemas.openxmlformats.org/drawingml/2006/table">
            <a:tbl>
              <a:tblPr/>
              <a:tblGrid>
                <a:gridCol w="274320">
                  <a:extLst>
                    <a:ext uri="{9D8B030D-6E8A-4147-A177-3AD203B41FA5}">
                      <a16:colId xmlns:a16="http://schemas.microsoft.com/office/drawing/2014/main" val="2889252822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Colitis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Imaging</a:t>
                      </a:r>
                    </a:p>
                  </a:txBody>
                  <a:tcPr marL="121699" marR="121699" marT="45728" marB="45728" vert="vert27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Grade ≥2 and high suspicion for complications: Consider abdominal/pelvic CT with contrast</a:t>
                      </a:r>
                    </a:p>
                  </a:txBody>
                  <a:tcPr marL="121699" marR="121699"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Labs</a:t>
                      </a:r>
                    </a:p>
                  </a:txBody>
                  <a:tcPr marL="121699" marR="121699" marT="45728" marB="45728" vert="vert27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Consider stool evaluation to rule out infectious etiology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Consider fecal lactoferrin/calprotectin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21699" marR="121699"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 marL="121699" marR="121699" marT="45728" marB="45728" vert="vert27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≥2: Consider GI consultation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Group 3">
            <a:extLst>
              <a:ext uri="{FF2B5EF4-FFF2-40B4-BE49-F238E27FC236}">
                <a16:creationId xmlns:a16="http://schemas.microsoft.com/office/drawing/2014/main" id="{C19A8F40-8490-13C2-C6F2-EC18390F2C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9802823"/>
              </p:ext>
            </p:extLst>
          </p:nvPr>
        </p:nvGraphicFramePr>
        <p:xfrm>
          <a:off x="3858260" y="2247900"/>
          <a:ext cx="2972198" cy="2529872"/>
        </p:xfrm>
        <a:graphic>
          <a:graphicData uri="http://schemas.openxmlformats.org/drawingml/2006/table">
            <a:tbl>
              <a:tblPr/>
              <a:tblGrid>
                <a:gridCol w="297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Stool Evaluation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 difficile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NAATs for GI pathogens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In appropriate clinical context, consider:</a:t>
                      </a:r>
                    </a:p>
                    <a:p>
                      <a:pPr marL="517525" marR="0" lvl="1" indent="-1727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20000"/>
                        <a:buFontTx/>
                        <a:buChar char="•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Ova and parasites</a:t>
                      </a:r>
                    </a:p>
                    <a:p>
                      <a:pPr marL="517525" marR="0" lvl="1" indent="-1727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20000"/>
                        <a:buFontTx/>
                        <a:buChar char="•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Molecular testing for </a:t>
                      </a:r>
                      <a:r>
                        <a:rPr kumimoji="0" lang="en-US" sz="14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Giardia</a:t>
                      </a: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and </a:t>
                      </a:r>
                      <a:r>
                        <a:rPr kumimoji="0" lang="en-US" sz="14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Cryptosporidium </a:t>
                      </a: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spp and </a:t>
                      </a:r>
                      <a:r>
                        <a:rPr kumimoji="0" lang="en-US" sz="14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E histolytica</a:t>
                      </a:r>
                    </a:p>
                    <a:p>
                      <a:pPr marL="517525" marR="0" lvl="1" indent="-1727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20000"/>
                        <a:buFontTx/>
                        <a:buChar char="•"/>
                        <a:tabLst/>
                      </a:pPr>
                      <a:r>
                        <a:rPr kumimoji="0" lang="en-US" sz="14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Microsporidia</a:t>
                      </a: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517525" marR="0" lvl="1" indent="-17272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20000"/>
                        <a:buFontTx/>
                        <a:buChar char="•"/>
                        <a:tabLst/>
                      </a:pPr>
                      <a:r>
                        <a:rPr kumimoji="0" lang="en-US" sz="14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Cyclospora/isospora </a:t>
                      </a: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spp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954D808A-06DB-4D41-73E8-7843DA7522C6}"/>
              </a:ext>
            </a:extLst>
          </p:cNvPr>
          <p:cNvSpPr/>
          <p:nvPr/>
        </p:nvSpPr>
        <p:spPr bwMode="auto">
          <a:xfrm>
            <a:off x="749300" y="2247900"/>
            <a:ext cx="2374900" cy="444500"/>
          </a:xfrm>
          <a:prstGeom prst="rect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2A72D69-2F39-A64E-718D-09DCD5A664DF}"/>
              </a:ext>
            </a:extLst>
          </p:cNvPr>
          <p:cNvCxnSpPr/>
          <p:nvPr/>
        </p:nvCxnSpPr>
        <p:spPr bwMode="auto">
          <a:xfrm>
            <a:off x="3124200" y="2470150"/>
            <a:ext cx="734060" cy="0"/>
          </a:xfrm>
          <a:prstGeom prst="straightConnector1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260006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0E450-D84B-2069-258B-AD239B59E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Workup for More Common irAEs: Hepatitis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87AB5425-6EB1-7AED-F0C3-7B1A8D16F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0" dirty="0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NCCN. Clinical practice guidelines in oncology: management of immunotherapy-related toxicities. v.1.2023. nccn.org. </a:t>
            </a:r>
            <a:endParaRPr lang="en-US" altLang="en-US" sz="1200" b="0" dirty="0">
              <a:solidFill>
                <a:schemeClr val="bg2"/>
              </a:solidFill>
              <a:latin typeface="Calibri" panose="020F0502020204030204" pitchFamily="34" charset="0"/>
              <a:cs typeface="+mn-cs"/>
            </a:endParaRPr>
          </a:p>
        </p:txBody>
      </p:sp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7BE8D1D2-591B-83AF-068B-375D59F121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5703086"/>
              </p:ext>
            </p:extLst>
          </p:nvPr>
        </p:nvGraphicFramePr>
        <p:xfrm>
          <a:off x="289560" y="966788"/>
          <a:ext cx="5943600" cy="5059744"/>
        </p:xfrm>
        <a:graphic>
          <a:graphicData uri="http://schemas.openxmlformats.org/drawingml/2006/table">
            <a:tbl>
              <a:tblPr/>
              <a:tblGrid>
                <a:gridCol w="274320">
                  <a:extLst>
                    <a:ext uri="{9D8B030D-6E8A-4147-A177-3AD203B41FA5}">
                      <a16:colId xmlns:a16="http://schemas.microsoft.com/office/drawing/2014/main" val="2889252822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Colitis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Hepatitis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Imaging</a:t>
                      </a:r>
                    </a:p>
                  </a:txBody>
                  <a:tcPr marL="121699" marR="121699" marT="45728" marB="45728" vert="vert27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Grade ≥2 and high suspicion for complications: Consider abdominal/pelvic CT with contrast</a:t>
                      </a:r>
                    </a:p>
                  </a:txBody>
                  <a:tcPr marL="121699" marR="121699"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Abdominal contrast enhanced CT/MRI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Grade ≥3: Abdominal ultrasound</a:t>
                      </a:r>
                    </a:p>
                  </a:txBody>
                  <a:tcPr marL="121699" marR="121699"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Labs</a:t>
                      </a:r>
                    </a:p>
                  </a:txBody>
                  <a:tcPr marL="121699" marR="121699" marT="45728" marB="45728" vert="vert27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Consider stool evaluation to rule out infectious etiology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Consider fecal lactoferrin/calprotectin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21699" marR="121699"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Rule out:</a:t>
                      </a:r>
                    </a:p>
                    <a:p>
                      <a:pPr marL="517525" marR="0" lvl="1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20000"/>
                        <a:buFontTx/>
                        <a:buChar char="•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Viral etiology </a:t>
                      </a:r>
                    </a:p>
                    <a:p>
                      <a:pPr marL="517525" marR="0" lvl="1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20000"/>
                        <a:buFontTx/>
                        <a:buChar char="•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Disease-related hepatic dysfunction</a:t>
                      </a:r>
                    </a:p>
                    <a:p>
                      <a:pPr marL="517525" marR="0" lvl="1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20000"/>
                        <a:buFontTx/>
                        <a:buChar char="•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Drug-induced ALT/AST elevations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Grade ≥3: Consider other causes, including myositis</a:t>
                      </a:r>
                    </a:p>
                  </a:txBody>
                  <a:tcPr marL="121699" marR="121699"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 marL="121699" marR="121699" marT="45728" marB="45728" vert="vert27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≥2: Consider GI consultation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≥3: Consider GI/hepatology consultation</a:t>
                      </a: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Limit/stop hepatotoxic meds 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Assess acetaminophen, dietary supplement, and alcohol use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21699" marR="121699"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B04D0639-0A74-9FE8-A99F-E119BAC7AD59}"/>
              </a:ext>
            </a:extLst>
          </p:cNvPr>
          <p:cNvSpPr/>
          <p:nvPr/>
        </p:nvSpPr>
        <p:spPr bwMode="auto">
          <a:xfrm>
            <a:off x="558959" y="966788"/>
            <a:ext cx="2834640" cy="5056632"/>
          </a:xfrm>
          <a:prstGeom prst="rect">
            <a:avLst/>
          </a:prstGeom>
          <a:solidFill>
            <a:schemeClr val="tx1">
              <a:alpha val="60000"/>
            </a:schemeClr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6" name="Group 3">
            <a:extLst>
              <a:ext uri="{FF2B5EF4-FFF2-40B4-BE49-F238E27FC236}">
                <a16:creationId xmlns:a16="http://schemas.microsoft.com/office/drawing/2014/main" id="{45A3A26D-AD30-AA1C-8DEC-6724755395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9274967"/>
              </p:ext>
            </p:extLst>
          </p:nvPr>
        </p:nvGraphicFramePr>
        <p:xfrm>
          <a:off x="6553358" y="1254728"/>
          <a:ext cx="5349081" cy="1463072"/>
        </p:xfrm>
        <a:graphic>
          <a:graphicData uri="http://schemas.openxmlformats.org/drawingml/2006/table">
            <a:tbl>
              <a:tblPr/>
              <a:tblGrid>
                <a:gridCol w="5349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Viral Etiology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Hepatitis A/B/C; anti-HAV IgM; HBsAg; anti-HBc; HCV RNA</a:t>
                      </a: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CMV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EBV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HSV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VZV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Group 3">
            <a:extLst>
              <a:ext uri="{FF2B5EF4-FFF2-40B4-BE49-F238E27FC236}">
                <a16:creationId xmlns:a16="http://schemas.microsoft.com/office/drawing/2014/main" id="{4527B798-0789-2CA2-B314-D335520761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7536396"/>
              </p:ext>
            </p:extLst>
          </p:nvPr>
        </p:nvGraphicFramePr>
        <p:xfrm>
          <a:off x="6553359" y="3098800"/>
          <a:ext cx="5349080" cy="2316512"/>
        </p:xfrm>
        <a:graphic>
          <a:graphicData uri="http://schemas.openxmlformats.org/drawingml/2006/table">
            <a:tbl>
              <a:tblPr/>
              <a:tblGrid>
                <a:gridCol w="2674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4540">
                  <a:extLst>
                    <a:ext uri="{9D8B030D-6E8A-4147-A177-3AD203B41FA5}">
                      <a16:colId xmlns:a16="http://schemas.microsoft.com/office/drawing/2014/main" val="383349458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Drug-Induced AST/ALT Elevations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Ceruloplasmin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α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-1-antitrypsin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Ferritin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ANA titer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Mitochondrial Ab M2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Smooth muscle Ab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Liver/kidney microsome 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type 1 Ab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IgG and IgM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Tissue transglutaminase </a:t>
                      </a:r>
                      <a:b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IgA and IgG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TSH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Iron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Transferrin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A1C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Lipid panel to screen for metabolic dysfunction-associated fatty liver disease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1D9D0B2B-3446-AF9F-331A-139F91F81E73}"/>
              </a:ext>
            </a:extLst>
          </p:cNvPr>
          <p:cNvSpPr/>
          <p:nvPr/>
        </p:nvSpPr>
        <p:spPr bwMode="auto">
          <a:xfrm>
            <a:off x="3746500" y="3098800"/>
            <a:ext cx="2374900" cy="44450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40A9C3-6EDF-5128-C55D-397D41F1521B}"/>
              </a:ext>
            </a:extLst>
          </p:cNvPr>
          <p:cNvSpPr/>
          <p:nvPr/>
        </p:nvSpPr>
        <p:spPr bwMode="auto">
          <a:xfrm>
            <a:off x="3746500" y="2443480"/>
            <a:ext cx="2374900" cy="27432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455BEFA-2272-A3E9-02CA-8D0297FE49D1}"/>
              </a:ext>
            </a:extLst>
          </p:cNvPr>
          <p:cNvCxnSpPr>
            <a:stCxn id="9" idx="3"/>
          </p:cNvCxnSpPr>
          <p:nvPr/>
        </p:nvCxnSpPr>
        <p:spPr bwMode="auto">
          <a:xfrm>
            <a:off x="6121400" y="2580640"/>
            <a:ext cx="431958" cy="0"/>
          </a:xfrm>
          <a:prstGeom prst="straightConnector1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F7E28CE-AC69-08EC-A656-2C33564E1A75}"/>
              </a:ext>
            </a:extLst>
          </p:cNvPr>
          <p:cNvCxnSpPr>
            <a:cxnSpLocks/>
          </p:cNvCxnSpPr>
          <p:nvPr/>
        </p:nvCxnSpPr>
        <p:spPr bwMode="auto">
          <a:xfrm>
            <a:off x="6121400" y="3321050"/>
            <a:ext cx="431958" cy="0"/>
          </a:xfrm>
          <a:prstGeom prst="straightConnector1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2260871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3 - &amp;quot;Title-Arial-36-Bold-Yellow. Title may continue on 2 lines keep text at 36pt&amp;quot;&quot;/&gt;&lt;property id=&quot;20307&quot; value=&quot;257&quot;/&gt;&lt;/object&gt;&lt;object type=&quot;3&quot; unique_id=&quot;10006&quot;&gt;&lt;property id=&quot;20148&quot; value=&quot;5&quot;/&gt;&lt;property id=&quot;20300&quot; value=&quot;Slide 4 - &amp;quot;Text and Margin Consistency&amp;quot;&quot;/&gt;&lt;property id=&quot;20307&quot; value=&quot;267&quot;/&gt;&lt;/object&gt;&lt;object type=&quot;3&quot; unique_id=&quot;10007&quot;&gt;&lt;property id=&quot;20148&quot; value=&quot;5&quot;/&gt;&lt;property id=&quot;20300&quot; value=&quot;Slide 5 - &amp;quot;Transition Title &amp;#x0D;&amp;#x0A;for next topic of discussion &amp;#x0D;&amp;#x0A;or can be used as closer slide &amp;#x0D;&amp;#x0A;(ie: Q&amp;amp;A)&amp;#x0D;&amp;#x0A;(Arial-40-Bold-White-Cent&quot;/&gt;&lt;property id=&quot;20307&quot; value=&quot;261&quot;/&gt;&lt;/object&gt;&lt;object type=&quot;3&quot; unique_id=&quot;10008&quot;&gt;&lt;property id=&quot;20148&quot; value=&quot;5&quot;/&gt;&lt;property id=&quot;20300&quot; value=&quot;Slide 6 - &amp;quot;RGB Pallet&amp;quot;&quot;/&gt;&lt;property id=&quot;20307&quot; value=&quot;258&quot;/&gt;&lt;/object&gt;&lt;object type=&quot;3&quot; unique_id=&quot;10009&quot;&gt;&lt;property id=&quot;20148&quot; value=&quot;5&quot;/&gt;&lt;property id=&quot;20300&quot; value=&quot;Slide 7 - &amp;quot;Example Graph&amp;quot;&quot;/&gt;&lt;property id=&quot;20307&quot; value=&quot;286&quot;/&gt;&lt;/object&gt;&lt;object type=&quot;3&quot; unique_id=&quot;10010&quot;&gt;&lt;property id=&quot;20148&quot; value=&quot;5&quot;/&gt;&lt;property id=&quot;20300&quot; value=&quot;Slide 8 - &amp;quot;Example Graph and Text&amp;quot;&quot;/&gt;&lt;property id=&quot;20307&quot; value=&quot;288&quot;/&gt;&lt;/object&gt;&lt;object type=&quot;3&quot; unique_id=&quot;10011&quot;&gt;&lt;property id=&quot;20148&quot; value=&quot;5&quot;/&gt;&lt;property id=&quot;20300&quot; value=&quot;Slide 9 - &amp;quot;Example Line Graph&amp;quot;&quot;/&gt;&lt;property id=&quot;20307&quot; value=&quot;287&quot;/&gt;&lt;/object&gt;&lt;object type=&quot;3&quot; unique_id=&quot;10012&quot;&gt;&lt;property id=&quot;20148&quot; value=&quot;5&quot;/&gt;&lt;property id=&quot;20300&quot; value=&quot;Slide 10 - &amp;quot;Example Line Graph with Data Values&amp;quot;&quot;/&gt;&lt;property id=&quot;20307&quot; value=&quot;292&quot;/&gt;&lt;/object&gt;&lt;object type=&quot;3&quot; unique_id=&quot;10013&quot;&gt;&lt;property id=&quot;20148&quot; value=&quot;5&quot;/&gt;&lt;property id=&quot;20300&quot; value=&quot;Slide 11 - &amp;quot;Example Line Graph with Color &amp;#x0D;&amp;#x0A;Data Values&amp;quot;&quot;/&gt;&lt;property id=&quot;20307&quot; value=&quot;309&quot;/&gt;&lt;/object&gt;&lt;object type=&quot;3&quot; unique_id=&quot;10014&quot;&gt;&lt;property id=&quot;20148&quot; value=&quot;5&quot;/&gt;&lt;property id=&quot;20300&quot; value=&quot;Slide 12 - &amp;quot;Example Schematic&amp;quot;&quot;/&gt;&lt;property id=&quot;20307&quot; value=&quot;262&quot;/&gt;&lt;/object&gt;&lt;object type=&quot;3&quot; unique_id=&quot;10015&quot;&gt;&lt;property id=&quot;20148&quot; value=&quot;5&quot;/&gt;&lt;property id=&quot;20300&quot; value=&quot;Slide 13 - &amp;quot;Example Schematic Continued&amp;quot;&quot;/&gt;&lt;property id=&quot;20307&quot; value=&quot;263&quot;/&gt;&lt;/object&gt;&lt;object type=&quot;3&quot; unique_id=&quot;10016&quot;&gt;&lt;property id=&quot;20148&quot; value=&quot;5&quot;/&gt;&lt;property id=&quot;20300&quot; value=&quot;Slide 14 - &amp;quot;Example Tables&amp;quot;&quot;/&gt;&lt;property id=&quot;20307&quot; value=&quot;311&quot;/&gt;&lt;/object&gt;&lt;object type=&quot;3&quot; unique_id=&quot;10017&quot;&gt;&lt;property id=&quot;20148&quot; value=&quot;5&quot;/&gt;&lt;property id=&quot;20300&quot; value=&quot;Slide 15 - &amp;quot;Example Tables Continued&amp;quot;&quot;/&gt;&lt;property id=&quot;20307&quot; value=&quot;312&quot;/&gt;&lt;/object&gt;&lt;object type=&quot;3&quot; unique_id=&quot;10018&quot;&gt;&lt;property id=&quot;20148&quot; value=&quot;5&quot;/&gt;&lt;property id=&quot;20300&quot; value=&quot;Slide 16 - &amp;quot;Example Tables Continued&amp;quot;&quot;/&gt;&lt;property id=&quot;20307&quot; value=&quot;313&quot;/&gt;&lt;/object&gt;&lt;object type=&quot;3&quot; unique_id=&quot;10019&quot;&gt;&lt;property id=&quot;20148&quot; value=&quot;5&quot;/&gt;&lt;property id=&quot;20300&quot; value=&quot;Slide 17 - &amp;quot;Example Tables Continued&amp;quot;&quot;/&gt;&lt;property id=&quot;20307&quot; value=&quot;314&quot;/&gt;&lt;/object&gt;&lt;object type=&quot;3&quot; unique_id=&quot;10020&quot;&gt;&lt;property id=&quot;20148&quot; value=&quot;5&quot;/&gt;&lt;property id=&quot;20300&quot; value=&quot;Slide 21 - &amp;quot;Additional Formatting Notes&amp;quot;&quot;/&gt;&lt;property id=&quot;20307&quot; value=&quot;270&quot;/&gt;&lt;/object&gt;&lt;object type=&quot;3&quot; unique_id=&quot;10021&quot;&gt;&lt;property id=&quot;20148&quot; value=&quot;5&quot;/&gt;&lt;property id=&quot;20300&quot; value=&quot;Slide 22 - &amp;quot;“Polish Stage” Notes&amp;quot;&quot;/&gt;&lt;property id=&quot;20307&quot; value=&quot;272&quot;/&gt;&lt;/object&gt;&lt;object type=&quot;3&quot; unique_id=&quot;10022&quot;&gt;&lt;property id=&quot;20148&quot; value=&quot;5&quot;/&gt;&lt;property id=&quot;20300&quot; value=&quot;Slide 23 - &amp;quot;For Black and White Print Slides&amp;quot;&quot;/&gt;&lt;property id=&quot;20307&quot; value=&quot;290&quot;/&gt;&lt;/object&gt;&lt;object type=&quot;3&quot; unique_id=&quot;10023&quot;&gt;&lt;property id=&quot;20148&quot; value=&quot;5&quot;/&gt;&lt;property id=&quot;20300&quot; value=&quot;Slide 24 - &amp;quot;For Black and White Print Slides&amp;quot;&quot;/&gt;&lt;property id=&quot;20307&quot; value=&quot;291&quot;/&gt;&lt;/object&gt;&lt;object type=&quot;3&quot; unique_id=&quot;10024&quot;&gt;&lt;property id=&quot;20148&quot; value=&quot;5&quot;/&gt;&lt;property id=&quot;20300&quot; value=&quot;Slide 25 - &amp;quot;CME Slides for Designer and Editorial Reference…&amp;quot;&quot;/&gt;&lt;property id=&quot;20307&quot; value=&quot;273&quot;/&gt;&lt;/object&gt;&lt;object type=&quot;3&quot; unique_id=&quot;10025&quot;&gt;&lt;property id=&quot;20148&quot; value=&quot;5&quot;/&gt;&lt;property id=&quot;20300&quot; value=&quot;Slide 26 - &amp;quot;About These Slides&amp;quot;&quot;/&gt;&lt;property id=&quot;20307&quot; value=&quot;308&quot;/&gt;&lt;/object&gt;&lt;object type=&quot;3&quot; unique_id=&quot;10026&quot;&gt;&lt;property id=&quot;20148&quot; value=&quot;5&quot;/&gt;&lt;property id=&quot;20300&quot; value=&quot;Slide 27 - &amp;quot;Faculty&amp;quot;&quot;/&gt;&lt;property id=&quot;20307&quot; value=&quot;294&quot;/&gt;&lt;/object&gt;&lt;object type=&quot;3&quot; unique_id=&quot;10027&quot;&gt;&lt;property id=&quot;20148&quot; value=&quot;5&quot;/&gt;&lt;property id=&quot;20300&quot; value=&quot;Slide 28 - &amp;quot;Disclosure of Conflicts of Interest&amp;quot;&quot;/&gt;&lt;property id=&quot;20307&quot; value=&quot;295&quot;/&gt;&lt;/object&gt;&lt;object type=&quot;3&quot; unique_id=&quot;10028&quot;&gt;&lt;property id=&quot;20148&quot; value=&quot;5&quot;/&gt;&lt;property id=&quot;20300&quot; value=&quot;Slide 29 - &amp;quot;Disclosures&amp;quot;&quot;/&gt;&lt;property id=&quot;20307&quot; value=&quot;296&quot;/&gt;&lt;/object&gt;&lt;object type=&quot;3&quot; unique_id=&quot;10029&quot;&gt;&lt;property id=&quot;20148&quot; value=&quot;5&quot;/&gt;&lt;property id=&quot;20300&quot; value=&quot;Slide 30 - &amp;quot;Disclosure of Unlabeled Use&amp;quot;&quot;/&gt;&lt;property id=&quot;20307&quot; value=&quot;297&quot;/&gt;&lt;/object&gt;&lt;object type=&quot;3&quot; unique_id=&quot;10030&quot;&gt;&lt;property id=&quot;20148&quot; value=&quot;5&quot;/&gt;&lt;property id=&quot;20300&quot; value=&quot;Slide 31&quot;/&gt;&lt;property id=&quot;20307&quot; value=&quot;298&quot;/&gt;&lt;/object&gt;&lt;object type=&quot;3&quot; unique_id=&quot;10031&quot;&gt;&lt;property id=&quot;20148&quot; value=&quot;5&quot;/&gt;&lt;property id=&quot;20300&quot; value=&quot;Slide 32 - &amp;quot;Physician Continuing Medical Education&amp;quot;&quot;/&gt;&lt;property id=&quot;20307&quot; value=&quot;299&quot;/&gt;&lt;/object&gt;&lt;object type=&quot;3&quot; unique_id=&quot;10032&quot;&gt;&lt;property id=&quot;20148&quot; value=&quot;5&quot;/&gt;&lt;property id=&quot;20300&quot; value=&quot;Slide 33 - &amp;quot;Pharmacist Continuing Education&amp;quot;&quot;/&gt;&lt;property id=&quot;20307&quot; value=&quot;300&quot;/&gt;&lt;/object&gt;&lt;object type=&quot;3&quot; unique_id=&quot;10033&quot;&gt;&lt;property id=&quot;20148&quot; value=&quot;5&quot;/&gt;&lt;property id=&quot;20300&quot; value=&quot;Slide 34 - &amp;quot;Nursing Continuing Education&amp;quot;&quot;/&gt;&lt;property id=&quot;20307&quot; value=&quot;301&quot;/&gt;&lt;/object&gt;&lt;object type=&quot;3&quot; unique_id=&quot;10034&quot;&gt;&lt;property id=&quot;20148&quot; value=&quot;5&quot;/&gt;&lt;property id=&quot;20300&quot; value=&quot;Slide 35 - &amp;quot;Please review the following important &amp;#x0D;&amp;#x0A;CME information in your handout&amp;quot;&quot;/&gt;&lt;property id=&quot;20307&quot; value=&quot;310&quot;/&gt;&lt;/object&gt;&lt;object type=&quot;3&quot; unique_id=&quot;10036&quot;&gt;&lt;property id=&quot;20148&quot; value=&quot;5&quot;/&gt;&lt;property id=&quot;20300&quot; value=&quot;Slide 37 - &amp;quot;Instructions for Credit&amp;quot;&quot;/&gt;&lt;property id=&quot;20307&quot; value=&quot;303&quot;/&gt;&lt;/object&gt;&lt;object type=&quot;3&quot; unique_id=&quot;10037&quot;&gt;&lt;property id=&quot;20148&quot; value=&quot;5&quot;/&gt;&lt;property id=&quot;20300&quot; value=&quot;Slide 38 - &amp;quot;Now Take the Test . . .&amp;quot;&quot;/&gt;&lt;property id=&quot;20307&quot; value=&quot;304&quot;/&gt;&lt;/object&gt;&lt;object type=&quot;3&quot; unique_id=&quot;10040&quot;&gt;&lt;property id=&quot;20148&quot; value=&quot;5&quot;/&gt;&lt;property id=&quot;20300&quot; value=&quot;Slide 39 - &amp;quot;General Information&amp;quot;&quot;/&gt;&lt;property id=&quot;20307&quot; value=&quot;315&quot;/&gt;&lt;/object&gt;&lt;object type=&quot;3&quot; unique_id=&quot;10041&quot;&gt;&lt;property id=&quot;20148&quot; value=&quot;5&quot;/&gt;&lt;property id=&quot;20300&quot; value=&quot;Slide 40 - &amp;quot;Please review the slide notes &amp;#x0D;&amp;#x0A;for analysis of each study &amp;#x0D;&amp;#x0A;by expert faculty &amp;lt;Insert Name, MD&amp;gt;, &amp;#x0D;&amp;#x0A;and &amp;lt;Insert Name,&quot;/&gt;&lt;property id=&quot;20307&quot; value=&quot;316&quot;/&gt;&lt;/object&gt;&lt;object type=&quot;3&quot; unique_id=&quot;10042&quot;&gt;&lt;property id=&quot;20148&quot; value=&quot;5&quot;/&gt;&lt;property id=&quot;20300&quot; value=&quot;Slide 41 - &amp;quot;Promo Slide Reference&amp;#x0D;&amp;#x0A;(Placed as the last slide in a slideset, &amp;#x0D;&amp;#x0A;if requested)&amp;quot;&quot;/&gt;&lt;property id=&quot;20307&quot; value=&quot;307&quot;/&gt;&lt;/object&gt;&lt;object type=&quot;3&quot; unique_id=&quot;12121&quot;&gt;&lt;property id=&quot;20148&quot; value=&quot;5&quot;/&gt;&lt;property id=&quot;20300&quot; value=&quot;Slide 36 - &amp;quot;Disclaimer&amp;quot;&quot;/&gt;&lt;property id=&quot;20307&quot; value=&quot;317&quot;/&gt;&lt;/object&gt;&lt;object type=&quot;3&quot; unique_id=&quot;12122&quot;&gt;&lt;property id=&quot;20148&quot; value=&quot;5&quot;/&gt;&lt;property id=&quot;20300&quot; value=&quot;Slide 1 - &amp;quot;Title of the program and will possibly take &amp;#x0D;&amp;#x0A;up three lines. It is presented in Arial-39-Bold-White.&amp;quot;&quot;/&gt;&lt;property id=&quot;20307&quot; value=&quot;321&quot;/&gt;&lt;/object&gt;&lt;object type=&quot;3&quot; unique_id=&quot;12123&quot;&gt;&lt;property id=&quot;20148&quot; value=&quot;5&quot;/&gt;&lt;property id=&quot;20300&quot; value=&quot;Slide 2 - &amp;quot;Title of the program and will possibly take up three lines. It is presented in Arial-39-Bold-White.&amp;quot;&quot;/&gt;&lt;property id=&quot;20307&quot; value=&quot;322&quot;/&gt;&lt;/object&gt;&lt;object type=&quot;3&quot; unique_id=&quot;12124&quot;&gt;&lt;property id=&quot;20148&quot; value=&quot;5&quot;/&gt;&lt;property id=&quot;20300&quot; value=&quot;Slide 18 - &amp;quot;Outcomes Analysis: What Did You Learn?&amp;quot;&quot;/&gt;&lt;property id=&quot;20307&quot; value=&quot;324&quot;/&gt;&lt;/object&gt;&lt;object type=&quot;3&quot; unique_id=&quot;12125&quot;&gt;&lt;property id=&quot;20148&quot; value=&quot;5&quot;/&gt;&lt;property id=&quot;20300&quot; value=&quot;Slide 19 - &amp;quot;Outcomes Questions&amp;quot;&quot;/&gt;&lt;property id=&quot;20307&quot; value=&quot;320&quot;/&gt;&lt;/object&gt;&lt;object type=&quot;3&quot; unique_id=&quot;12126&quot;&gt;&lt;property id=&quot;20148&quot; value=&quot;5&quot;/&gt;&lt;property id=&quot;20300&quot; value=&quot;Slide 20 - &amp;quot;How many patients with XXX do you provide care for in a typical week?&amp;quot;&quot;/&gt;&lt;property id=&quot;20307&quot; value=&quot;323&quot;/&gt;&lt;/object&gt;&lt;object type=&quot;3&quot; unique_id=&quot;12127&quot;&gt;&lt;property id=&quot;20148&quot; value=&quot;5&quot;/&gt;&lt;property id=&quot;20300&quot; value=&quot;Slide 42 - &amp;quot;Go Online for More CCO &amp;#x0D;&amp;#x0A;Coverage of XXXXXXXXXXXX!&amp;quot;&quot;/&gt;&lt;property id=&quot;20307&quot; value=&quot;318&quot;/&gt;&lt;/object&gt;&lt;/object&gt;&lt;/object&gt;&lt;/database&gt;"/>
</p:tagLst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d54cbe69-32bd-412a-b004-9152f949605e">56M7VY3CDVN5-216614391-3</_dlc_DocId>
    <_dlc_DocIdUrl xmlns="d54cbe69-32bd-412a-b004-9152f949605e">
      <Url>https://intranet.clinicaloptions.com/mews/oncology/ONC_2023_Multitumor_IO_Combo_AE_MGMT_TM_(PRP5693)/Downloadable_Living_Slideset/_layouts/15/DocIdRedir.aspx?ID=56M7VY3CDVN5-216614391-3</Url>
      <Description>56M7VY3CDVN5-216614391-3</Description>
    </_dlc_DocIdUrl>
    <Document_x0020_Category xmlns="b857118c-d8fe-4d51-893a-78a2433f6023">Slides - Online (non-CME)</Document_x0020_Category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LongProperties xmlns="http://schemas.microsoft.com/office/2006/metadata/longProperties"/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3E43ADF9818446A3CE82C2F6B79329" ma:contentTypeVersion="1" ma:contentTypeDescription="Create a new document." ma:contentTypeScope="" ma:versionID="a3d7d039d7e9b979f38ecf8849412402">
  <xsd:schema xmlns:xsd="http://www.w3.org/2001/XMLSchema" xmlns:xs="http://www.w3.org/2001/XMLSchema" xmlns:p="http://schemas.microsoft.com/office/2006/metadata/properties" xmlns:ns2="d54cbe69-32bd-412a-b004-9152f949605e" xmlns:ns3="b857118c-d8fe-4d51-893a-78a2433f6023" targetNamespace="http://schemas.microsoft.com/office/2006/metadata/properties" ma:root="true" ma:fieldsID="45cd3eb0c4ffabb5673aad210f509984" ns2:_="" ns3:_="">
    <xsd:import namespace="d54cbe69-32bd-412a-b004-9152f949605e"/>
    <xsd:import namespace="b857118c-d8fe-4d51-893a-78a2433f602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Document_x0020_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4cbe69-32bd-412a-b004-9152f949605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57118c-d8fe-4d51-893a-78a2433f6023" elementFormDefault="qualified">
    <xsd:import namespace="http://schemas.microsoft.com/office/2006/documentManagement/types"/>
    <xsd:import namespace="http://schemas.microsoft.com/office/infopath/2007/PartnerControls"/>
    <xsd:element name="Document_x0020_Category" ma:index="11" nillable="true" ma:displayName="Document Category" ma:internalName="Document_x0020_Category">
      <xsd:simpleType>
        <xsd:restriction base="dms:Choice">
          <xsd:enumeration value="Slides - Online (non-CME)"/>
          <xsd:enumeration value="Permiss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BA55BC3-5A03-47C2-8EC3-D964C3B5E779}">
  <ds:schemaRefs>
    <ds:schemaRef ds:uri="http://purl.org/dc/dcmitype/"/>
    <ds:schemaRef ds:uri="http://schemas.microsoft.com/office/2006/metadata/properties"/>
    <ds:schemaRef ds:uri="http://purl.org/dc/terms/"/>
    <ds:schemaRef ds:uri="d54cbe69-32bd-412a-b004-9152f949605e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b857118c-d8fe-4d51-893a-78a2433f602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220F1B6-C6C5-4252-982D-6F59CABA5860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3A18F4D2-3653-4F4F-B917-116198900D9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5E151B5-E2EE-4BEC-82C3-105A302A3BE7}">
  <ds:schemaRefs>
    <ds:schemaRef ds:uri="http://schemas.microsoft.com/office/2006/metadata/longProperties"/>
  </ds:schemaRefs>
</ds:datastoreItem>
</file>

<file path=customXml/itemProps5.xml><?xml version="1.0" encoding="utf-8"?>
<ds:datastoreItem xmlns:ds="http://schemas.openxmlformats.org/officeDocument/2006/customXml" ds:itemID="{FAE7BFD1-5945-41C0-8B8F-28AA5EFEB7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4cbe69-32bd-412a-b004-9152f949605e"/>
    <ds:schemaRef ds:uri="b857118c-d8fe-4d51-893a-78a2433f60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16799</TotalTime>
  <Words>10028</Words>
  <Application>Microsoft Office PowerPoint</Application>
  <PresentationFormat>Widescreen</PresentationFormat>
  <Paragraphs>2067</Paragraphs>
  <Slides>62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8" baseType="lpstr">
      <vt:lpstr>Arial</vt:lpstr>
      <vt:lpstr>Calibri</vt:lpstr>
      <vt:lpstr>Roboto</vt:lpstr>
      <vt:lpstr>Times</vt:lpstr>
      <vt:lpstr>Wingdings</vt:lpstr>
      <vt:lpstr>1_2022_CCO_Template</vt:lpstr>
      <vt:lpstr>Managing Adverse Events With Combination Immune Checkpoint Inhibitor/Targeted Therapy</vt:lpstr>
      <vt:lpstr>About These Slides</vt:lpstr>
      <vt:lpstr>Faculty</vt:lpstr>
      <vt:lpstr>Faculty</vt:lpstr>
      <vt:lpstr>Background on ICI Monotherapy</vt:lpstr>
      <vt:lpstr>Timeline of Select FDA Approvals of ICIs  </vt:lpstr>
      <vt:lpstr>ICI Treatment: Place in Therapy</vt:lpstr>
      <vt:lpstr>Managing irAEs With ICI Monotherapy</vt:lpstr>
      <vt:lpstr>A New Spectrum of Adverse Events With ICIs</vt:lpstr>
      <vt:lpstr>Time of Onset and Toxicity Grade of irAEs in  Patients Receiving PD-1/PD-L1 Antibodies</vt:lpstr>
      <vt:lpstr>Incidence of TRAEs of Interest Associated With ICIs</vt:lpstr>
      <vt:lpstr>Cases and Fatality Rates for Different Types of irAEs</vt:lpstr>
      <vt:lpstr>Diarrhea/Colitis From Immunotherapies  Predicts for Longer Survival</vt:lpstr>
      <vt:lpstr>Workup for More Common irAEs: Colitis </vt:lpstr>
      <vt:lpstr>Workup for More Common irAEs: Hepatitis </vt:lpstr>
      <vt:lpstr>Workup for More Common irAEs: Nephritis </vt:lpstr>
      <vt:lpstr>Workup for More Common irAEs: Pneumonitis </vt:lpstr>
      <vt:lpstr>Workup for More Common irAEs </vt:lpstr>
      <vt:lpstr>Workup for Rarer and/or More Lethal irAEs: Hypophysitis</vt:lpstr>
      <vt:lpstr>Workup for Rarer and/or More Lethal irAEs: Myasthenia Gravis</vt:lpstr>
      <vt:lpstr>Workup for Rarer and/or More Lethal irAEs: Myocarditis</vt:lpstr>
      <vt:lpstr>Workup for Rarer and/or More Lethal irAEs: Myositis</vt:lpstr>
      <vt:lpstr>Workup for Rarer and/or More Lethal irAEs</vt:lpstr>
      <vt:lpstr>General Guidelines for Management of irAEs</vt:lpstr>
      <vt:lpstr>Immunomodulatory Agents to Manage irAEs</vt:lpstr>
      <vt:lpstr>Background on Combination  ICI and VEGF-Targeted Therapy</vt:lpstr>
      <vt:lpstr>Rationale for Combining ICIs and Anti-VEGF Agents</vt:lpstr>
      <vt:lpstr>FDA Approvals of ICI/Anti-VEGF Combination Therapies as of May 2023</vt:lpstr>
      <vt:lpstr>Efficacy of Approved ICI/Anti-VEGF  Combination Therapies in Registrational Trials</vt:lpstr>
      <vt:lpstr>Managing AEs With Combination  ICI and VEGF-Targeted Therapy</vt:lpstr>
      <vt:lpstr>Rates of Select TRAEs With ICI or Axitinib Monotherapy and ICI/Axitinib Combination Therapy in Advanced RCC</vt:lpstr>
      <vt:lpstr>When to Use Established Guidelines for Managing Common TRAEs With ICI/Axitinib Combination Therapy</vt:lpstr>
      <vt:lpstr>Managing AEs With Axitinib/ICI: Diarrhea </vt:lpstr>
      <vt:lpstr>Managing AEs With Axitinib/ICI: Hepatitis </vt:lpstr>
      <vt:lpstr>Managing AEs With Axitinib/ICI: Escalation of Immunosuppression for Immune-Related Hepatitis </vt:lpstr>
      <vt:lpstr>Managing AEs With Axitinib/ICI: Fatigue </vt:lpstr>
      <vt:lpstr>Managing AEs With Axitinib/ICI: Cardiovascular AEs </vt:lpstr>
      <vt:lpstr>Rates of Key TRAEs With Pembrolizumab/Lenvatinib in Endometrial Carcinoma and RCC</vt:lpstr>
      <vt:lpstr>General Management of AEs  With Pembrolizumab/Lenvatinib </vt:lpstr>
      <vt:lpstr>Managing AEs With Pembrolizumab/Lenvatinib: Hypertension </vt:lpstr>
      <vt:lpstr>Managing AEs With Pembrolizumab/Lenvatinib: Hypothyroidism </vt:lpstr>
      <vt:lpstr>Managing AEs With Pembrolizumab/Lenvatinib: Proteinuria </vt:lpstr>
      <vt:lpstr>Select AEs With Nivolumab/Cabozantinib </vt:lpstr>
      <vt:lpstr>General Management of AEs  With Nivolumab/Cabozantinib</vt:lpstr>
      <vt:lpstr>Background on Combination  ICI and PARP Inhibitor Therapy</vt:lpstr>
      <vt:lpstr>Biologic Rationale for Combining  Immune Checkpoint Inhibition and PARP Inhibition</vt:lpstr>
      <vt:lpstr>Early Data Suggest ICI/PARPi Combination Therapy  Is Active in Ovarian and Breast Cancers</vt:lpstr>
      <vt:lpstr>Preliminary Data Suggest Greater ICI/PARPi Activity in PD-L1–High Lung Cancer </vt:lpstr>
      <vt:lpstr>Phase III Trials of ICI/PARPi Combinations</vt:lpstr>
      <vt:lpstr>Managing AEs With Combination  ICI and PARP Inhibitor Therapy</vt:lpstr>
      <vt:lpstr>PARPis and ICIs Generally  Have Nonoverlapping Safety Profiles</vt:lpstr>
      <vt:lpstr>Safety Profile of Olaparib + Anti–PD-L1 ± Bevacizumab</vt:lpstr>
      <vt:lpstr>Safety Profile of Niraparib + Anti–PD-1 ± Bevacizumab  </vt:lpstr>
      <vt:lpstr>The Exceptions: Potentially Overlapping Toxicities  With ICIs and PARP Inhibitors</vt:lpstr>
      <vt:lpstr>Management Relies on Determining Causative Agent for Potentially Overlapping Toxicity</vt:lpstr>
      <vt:lpstr>ALT/AST Increases With Rucaparib Occur in  Cycle 1 and Then Resolve</vt:lpstr>
      <vt:lpstr>Managing PARP Inhibitor–Associated Toxicity</vt:lpstr>
      <vt:lpstr>Dose Reduction Guide for PARP Inhibitors</vt:lpstr>
      <vt:lpstr>Managing GI Toxicity With PARP Inhibitors</vt:lpstr>
      <vt:lpstr>Managing Anemia With PARP Inhibitors</vt:lpstr>
      <vt:lpstr>Other Toxicities With PARP Inhibitors</vt:lpstr>
      <vt:lpstr>Go Online for More CCO  Coverage of irAE Management!</vt:lpstr>
    </vt:vector>
  </TitlesOfParts>
  <Company>Preferred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Adverse Events With Combination Immune Checkpoint Inhibitor/Targeted Therapy</dc:title>
  <dc:creator>Preferred User</dc:creator>
  <cp:lastModifiedBy>droyal@clinicaloptions.com</cp:lastModifiedBy>
  <cp:revision>592</cp:revision>
  <cp:lastPrinted>2016-09-26T20:21:49Z</cp:lastPrinted>
  <dcterms:created xsi:type="dcterms:W3CDTF">2005-05-27T15:08:01Z</dcterms:created>
  <dcterms:modified xsi:type="dcterms:W3CDTF">2023-05-17T13:21:04Z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gs">
    <vt:lpwstr/>
  </property>
  <property fmtid="{D5CDD505-2E9C-101B-9397-08002B2CF9AE}" pid="3" name="display_urn:schemas-microsoft-com:office:office#Editor">
    <vt:lpwstr>Melanie Couton</vt:lpwstr>
  </property>
  <property fmtid="{D5CDD505-2E9C-101B-9397-08002B2CF9AE}" pid="4" name="display_urn:schemas-microsoft-com:office:office#Author">
    <vt:lpwstr>Melanie Couton</vt:lpwstr>
  </property>
  <property fmtid="{D5CDD505-2E9C-101B-9397-08002B2CF9AE}" pid="5" name="_dlc_DocId">
    <vt:lpwstr>56M7VY3CDVN5-387186687-1</vt:lpwstr>
  </property>
  <property fmtid="{D5CDD505-2E9C-101B-9397-08002B2CF9AE}" pid="6" name="_dlc_DocIdItemGuid">
    <vt:lpwstr>f1da72fb-9d2d-4ecd-ba69-f4d6e0eb28be</vt:lpwstr>
  </property>
  <property fmtid="{D5CDD505-2E9C-101B-9397-08002B2CF9AE}" pid="7" name="_dlc_DocIdUrl">
    <vt:lpwstr>https://intranet.clinicaloptions.com/mews/oncology/ASH_ALL_Satellite-TU_2016/Template/_layouts/15/DocIdRedir.aspx?ID=56M7VY3CDVN5-387186687-1, 56M7VY3CDVN5-387186687-1</vt:lpwstr>
  </property>
  <property fmtid="{D5CDD505-2E9C-101B-9397-08002B2CF9AE}" pid="8" name="ContentTypeId">
    <vt:lpwstr>0x010100403E43ADF9818446A3CE82C2F6B79329</vt:lpwstr>
  </property>
  <property fmtid="{D5CDD505-2E9C-101B-9397-08002B2CF9AE}" pid="9" name="MediaServiceImageTags">
    <vt:lpwstr/>
  </property>
</Properties>
</file>