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558" r:id="rId8"/>
    <p:sldId id="559" r:id="rId9"/>
    <p:sldId id="538" r:id="rId10"/>
    <p:sldId id="548" r:id="rId11"/>
    <p:sldId id="549" r:id="rId12"/>
    <p:sldId id="561" r:id="rId13"/>
    <p:sldId id="551" r:id="rId14"/>
    <p:sldId id="562" r:id="rId15"/>
    <p:sldId id="552" r:id="rId16"/>
    <p:sldId id="560"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166D13-CFFF-6140-C3DE-48E112F3D90B}" name="Maddelynne Parker" initials="MP" userId="Maddelynne Parker" providerId="None"/>
  <p188:author id="{5F025425-05B2-3BB3-CF4F-F53091BFB053}" name="nhanson@clinicaloptions.com" initials="n" userId="nhanson@clinicaloptions.com" providerId="None"/>
  <p188:author id="{3A880627-937B-931E-5FBC-5DC0BC732A34}" name="CLINICALOPTIONS\tquill" initials="C" userId="CLINICALOPTIONS\tquill" providerId="None"/>
  <p188:author id="{E6E7CD32-DFE4-DEE2-06F3-4B64CA0AA862}" name="clinicaloptions\ldonohue" initials="c" userId="clinicaloptions\ldonohue" providerId="None"/>
  <p188:author id="{E19DE169-A8C7-D5C4-3F8A-CBA88DA19B6C}" name="Kristen Morrow" initials="KM" userId="41d2ac2a3a2c2d93"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40" autoAdjust="0"/>
    <p:restoredTop sz="89424" autoAdjust="0"/>
  </p:normalViewPr>
  <p:slideViewPr>
    <p:cSldViewPr snapToGrid="0">
      <p:cViewPr varScale="1">
        <p:scale>
          <a:sx n="102" d="100"/>
          <a:sy n="102" d="100"/>
        </p:scale>
        <p:origin x="894" y="10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2L, second line; 2L+, second line or later; 3L+, third line or later; CAR, chimeric antigen receptor; HSCT, </a:t>
            </a:r>
            <a:r>
              <a:rPr lang="en-US" altLang="en-US" sz="1200" i="1" dirty="0"/>
              <a:t>hematopoietic stem cell transplantation; MZL, marginal zone lymphoma; </a:t>
            </a:r>
            <a:r>
              <a:rPr lang="en-US" i="1" dirty="0"/>
              <a:t>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149242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2L, second line; CR, complete response; CRR, complete response rate; CY, cyclophosphamide; DoR, duration of response; ECOG PS, Eastern Cooperative Oncology Group performance status; FL, follicular lymphoma; FLU, fludarabine; IRC, independent review committee; </a:t>
            </a:r>
            <a:r>
              <a:rPr lang="en-US" i="1" dirty="0" err="1"/>
              <a:t>mGELF</a:t>
            </a:r>
            <a:r>
              <a:rPr lang="en-US" i="1" dirty="0"/>
              <a:t>, modified </a:t>
            </a:r>
            <a:r>
              <a:rPr lang="en-US" b="0" i="1" u="none" strike="noStrike" dirty="0">
                <a:solidFill>
                  <a:srgbClr val="C1BCB4"/>
                </a:solidFill>
                <a:effectLst/>
                <a:latin typeface="arial" panose="020B0604020202020204" pitchFamily="34" charset="0"/>
              </a:rPr>
              <a:t>Groupe </a:t>
            </a:r>
            <a:r>
              <a:rPr lang="en-US" b="0" i="1" u="none" strike="noStrike" dirty="0" err="1">
                <a:solidFill>
                  <a:srgbClr val="C1BCB4"/>
                </a:solidFill>
                <a:effectLst/>
                <a:latin typeface="arial" panose="020B0604020202020204" pitchFamily="34" charset="0"/>
              </a:rPr>
              <a:t>d'Etude</a:t>
            </a:r>
            <a:r>
              <a:rPr lang="en-US" b="0" i="1" u="none" strike="noStrike" dirty="0">
                <a:solidFill>
                  <a:srgbClr val="C1BCB4"/>
                </a:solidFill>
                <a:effectLst/>
                <a:latin typeface="arial" panose="020B0604020202020204" pitchFamily="34" charset="0"/>
              </a:rPr>
              <a:t> des </a:t>
            </a:r>
            <a:r>
              <a:rPr lang="en-US" b="0" i="1" u="none" strike="noStrike" dirty="0" err="1">
                <a:solidFill>
                  <a:srgbClr val="C1BCB4"/>
                </a:solidFill>
                <a:effectLst/>
                <a:latin typeface="arial" panose="020B0604020202020204" pitchFamily="34" charset="0"/>
              </a:rPr>
              <a:t>Lymphomes</a:t>
            </a:r>
            <a:r>
              <a:rPr lang="en-US" b="0" i="1" u="none" strike="noStrike" dirty="0">
                <a:solidFill>
                  <a:srgbClr val="C1BCB4"/>
                </a:solidFill>
                <a:effectLst/>
                <a:latin typeface="arial" panose="020B0604020202020204" pitchFamily="34" charset="0"/>
              </a:rPr>
              <a:t> </a:t>
            </a:r>
            <a:r>
              <a:rPr lang="en-US" b="0" i="1" u="none" strike="noStrike" dirty="0" err="1">
                <a:solidFill>
                  <a:srgbClr val="C1BCB4"/>
                </a:solidFill>
                <a:effectLst/>
                <a:latin typeface="arial" panose="020B0604020202020204" pitchFamily="34" charset="0"/>
              </a:rPr>
              <a:t>Folliculaires</a:t>
            </a:r>
            <a:r>
              <a:rPr lang="en-US" b="0" i="1" u="none" strike="noStrike" dirty="0">
                <a:solidFill>
                  <a:srgbClr val="C1BCB4"/>
                </a:solidFill>
                <a:effectLst/>
                <a:latin typeface="arial" panose="020B0604020202020204" pitchFamily="34" charset="0"/>
              </a:rPr>
              <a:t>; MZL, marginal zone lymphoma; </a:t>
            </a:r>
            <a:r>
              <a:rPr lang="en-US" i="1" dirty="0"/>
              <a:t>ORR, objective response rate; POD24, progression of disease within 24 </a:t>
            </a:r>
            <a:r>
              <a:rPr lang="en-US" i="1" dirty="0" err="1"/>
              <a:t>mo</a:t>
            </a:r>
            <a:r>
              <a:rPr lang="en-US" i="1" dirty="0"/>
              <a:t>;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049921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2L, second line; 3L+, third line or later; FL, follicular lymphoma; HSCT, hematopoietic stem cell transplant; IPI, International Prognostic Index; LDH, lactate dehydrogenase; </a:t>
            </a:r>
            <a:r>
              <a:rPr lang="en-US" i="1" dirty="0" err="1"/>
              <a:t>mGELF</a:t>
            </a:r>
            <a:r>
              <a:rPr lang="en-US" i="1" dirty="0"/>
              <a:t>, modified </a:t>
            </a:r>
            <a:r>
              <a:rPr lang="en-US" b="0" i="1" u="none" strike="noStrike" dirty="0">
                <a:solidFill>
                  <a:srgbClr val="C1BCB4"/>
                </a:solidFill>
                <a:effectLst/>
                <a:latin typeface="arial" panose="020B0604020202020204" pitchFamily="34" charset="0"/>
              </a:rPr>
              <a:t>Groupe </a:t>
            </a:r>
            <a:r>
              <a:rPr lang="en-US" b="0" i="1" u="none" strike="noStrike" dirty="0" err="1">
                <a:solidFill>
                  <a:srgbClr val="C1BCB4"/>
                </a:solidFill>
                <a:effectLst/>
                <a:latin typeface="arial" panose="020B0604020202020204" pitchFamily="34" charset="0"/>
              </a:rPr>
              <a:t>d'Etude</a:t>
            </a:r>
            <a:r>
              <a:rPr lang="en-US" b="0" i="1" u="none" strike="noStrike" dirty="0">
                <a:solidFill>
                  <a:srgbClr val="C1BCB4"/>
                </a:solidFill>
                <a:effectLst/>
                <a:latin typeface="arial" panose="020B0604020202020204" pitchFamily="34" charset="0"/>
              </a:rPr>
              <a:t> des </a:t>
            </a:r>
            <a:r>
              <a:rPr lang="en-US" b="0" i="1" u="none" strike="noStrike" dirty="0" err="1">
                <a:solidFill>
                  <a:srgbClr val="C1BCB4"/>
                </a:solidFill>
                <a:effectLst/>
                <a:latin typeface="arial" panose="020B0604020202020204" pitchFamily="34" charset="0"/>
              </a:rPr>
              <a:t>Lymphomes</a:t>
            </a:r>
            <a:r>
              <a:rPr lang="en-US" b="0" i="1" u="none" strike="noStrike" dirty="0">
                <a:solidFill>
                  <a:srgbClr val="C1BCB4"/>
                </a:solidFill>
                <a:effectLst/>
                <a:latin typeface="arial" panose="020B0604020202020204" pitchFamily="34" charset="0"/>
              </a:rPr>
              <a:t> </a:t>
            </a:r>
            <a:r>
              <a:rPr lang="en-US" b="0" i="1" u="none" strike="noStrike" dirty="0" err="1">
                <a:solidFill>
                  <a:srgbClr val="C1BCB4"/>
                </a:solidFill>
                <a:effectLst/>
                <a:latin typeface="arial" panose="020B0604020202020204" pitchFamily="34" charset="0"/>
              </a:rPr>
              <a:t>Folliculaires</a:t>
            </a:r>
            <a:r>
              <a:rPr lang="en-US" b="0" i="1" u="none" strike="noStrike" dirty="0">
                <a:solidFill>
                  <a:srgbClr val="C1BCB4"/>
                </a:solidFill>
                <a:effectLst/>
                <a:latin typeface="arial" panose="020B0604020202020204" pitchFamily="34" charset="0"/>
              </a:rPr>
              <a:t>;</a:t>
            </a:r>
            <a:r>
              <a:rPr lang="en-US" i="1" dirty="0"/>
              <a:t> </a:t>
            </a:r>
            <a:r>
              <a:rPr lang="en-US" altLang="en-US" sz="1200" b="0" i="1" dirty="0">
                <a:solidFill>
                  <a:schemeClr val="bg1"/>
                </a:solidFill>
                <a:latin typeface="Calibri" panose="020F0502020204030204" pitchFamily="34" charset="0"/>
              </a:rPr>
              <a:t>POD24, progression ≤24 </a:t>
            </a:r>
            <a:r>
              <a:rPr lang="en-US" altLang="en-US" sz="1200" b="0" i="1" dirty="0" err="1">
                <a:solidFill>
                  <a:schemeClr val="bg1"/>
                </a:solidFill>
                <a:latin typeface="Calibri" panose="020F0502020204030204" pitchFamily="34" charset="0"/>
              </a:rPr>
              <a:t>mo</a:t>
            </a:r>
            <a:r>
              <a:rPr lang="en-US" altLang="en-US" sz="1200" b="0" i="1" dirty="0">
                <a:solidFill>
                  <a:schemeClr val="bg1"/>
                </a:solidFill>
                <a:latin typeface="Calibri" panose="020F0502020204030204" pitchFamily="34" charset="0"/>
              </a:rPr>
              <a:t> of diagnosis after treatment with anti-20 Ab and alkylating agent ≤6 </a:t>
            </a:r>
            <a:r>
              <a:rPr lang="en-US" altLang="en-US" sz="1200" b="0" i="1" dirty="0" err="1">
                <a:solidFill>
                  <a:schemeClr val="bg1"/>
                </a:solidFill>
                <a:latin typeface="Calibri" panose="020F0502020204030204" pitchFamily="34" charset="0"/>
              </a:rPr>
              <a:t>mo</a:t>
            </a:r>
            <a:r>
              <a:rPr lang="en-US" altLang="en-US" sz="1200" b="0" i="1" dirty="0">
                <a:solidFill>
                  <a:schemeClr val="bg1"/>
                </a:solidFill>
                <a:latin typeface="Calibri" panose="020F0502020204030204" pitchFamily="34" charset="0"/>
              </a:rPr>
              <a:t>; ULN, upper limit normal</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026878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2L, second line; 3L+, third line or later; </a:t>
            </a:r>
            <a:r>
              <a:rPr lang="en-US" i="1" dirty="0" err="1"/>
              <a:t>DoR</a:t>
            </a:r>
            <a:r>
              <a:rPr lang="en-US" i="1" dirty="0"/>
              <a:t>, duration of response; </a:t>
            </a:r>
            <a:r>
              <a:rPr lang="en-US" i="1" dirty="0" err="1"/>
              <a:t>mDoR</a:t>
            </a:r>
            <a:r>
              <a:rPr lang="en-US" i="1" dirty="0"/>
              <a:t>, median duration of response; </a:t>
            </a:r>
            <a:r>
              <a:rPr lang="en-US" i="1" dirty="0" err="1"/>
              <a:t>mOS</a:t>
            </a:r>
            <a:r>
              <a:rPr lang="en-US" i="1" dirty="0"/>
              <a:t>, median overall survival; </a:t>
            </a:r>
            <a:r>
              <a:rPr lang="en-US" i="1" dirty="0" err="1"/>
              <a:t>mPFS</a:t>
            </a:r>
            <a:r>
              <a:rPr lang="en-US" i="1" dirty="0"/>
              <a:t>, median progression-free survival; NR, not reached; ORR, objective response rate; OS, overall survival;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875262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2L, second line; 3L+, third line or later; CRS, cytokine release syndrome; FL, follicular lymphoma;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200127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2L, second line; 3L+, third line or later; CRS, cytokine release syndrome.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284286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2L, second line; 3L+, third line or later; AE, adverse event; AESI, adverse events of special interest; MAS/HLH, macrophage activation syndrome/hemophagocytic </a:t>
            </a:r>
            <a:r>
              <a:rPr lang="en-US" i="1" dirty="0" err="1"/>
              <a:t>lymphohistiocytosis</a:t>
            </a:r>
            <a:r>
              <a:rPr lang="en-US" i="1" dirty="0"/>
              <a:t>; NA, not applicable; TEAE, treatment-emergent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116380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2L, second line; CRS, cytokine release syndrome; DoR, duration of response; FL, follicular lymphoma; OS, overall survival; PFS, progression-free survival; R/R, relapsed/refractory.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76594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TRANSCEND FL: Lisocabtagene Maraleucel as Second-Line Therapy for Patients With High-Risk R/R Follicular Lymphoma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TRANSCEND FL: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Unmet need for patients with high-risk R/R FL after 1 line of systemic therapy</a:t>
            </a:r>
            <a:r>
              <a:rPr lang="en-US" altLang="en-US" sz="2200" baseline="30000" dirty="0"/>
              <a:t>1,2</a:t>
            </a:r>
            <a:endParaRPr lang="en-US" altLang="en-US" sz="2200" dirty="0"/>
          </a:p>
          <a:p>
            <a:pPr lvl="1"/>
            <a:r>
              <a:rPr lang="en-US" altLang="en-US" sz="2200" dirty="0"/>
              <a:t>No established standard of care in this setting; patients have poor outcomes</a:t>
            </a:r>
            <a:endParaRPr lang="en-US" altLang="en-US" sz="2200" baseline="30000" dirty="0"/>
          </a:p>
          <a:p>
            <a:r>
              <a:rPr lang="en-US" altLang="en-US" sz="2200" dirty="0"/>
              <a:t>Lisocabtagene maraleucel (</a:t>
            </a:r>
            <a:r>
              <a:rPr lang="en-US" altLang="en-US" sz="2200" dirty="0" err="1"/>
              <a:t>liso-cel</a:t>
            </a:r>
            <a:r>
              <a:rPr lang="en-US" altLang="en-US" sz="2200" dirty="0"/>
              <a:t>): autologous, CD19-directed, 4-1BB CAR T-cell therapy comprising CD8+ and CD4+ T-cells</a:t>
            </a:r>
            <a:r>
              <a:rPr lang="en-US" altLang="en-US" sz="2200" baseline="30000" dirty="0"/>
              <a:t>3</a:t>
            </a:r>
            <a:r>
              <a:rPr lang="en-US" altLang="en-US" sz="2200" dirty="0"/>
              <a:t> </a:t>
            </a:r>
          </a:p>
          <a:p>
            <a:pPr lvl="1"/>
            <a:r>
              <a:rPr lang="en-US" altLang="en-US" sz="2200" dirty="0"/>
              <a:t>FDA-approved as 3L+ (and select cases after 1L) therapy for grade 3B R/R FL</a:t>
            </a:r>
          </a:p>
          <a:p>
            <a:r>
              <a:rPr lang="en-US" altLang="en-US" sz="2200" dirty="0"/>
              <a:t>TRANSCEND FL is an open-label, phase II trial evaluating the efficacy and safety of </a:t>
            </a:r>
            <a:r>
              <a:rPr lang="en-US" altLang="en-US" sz="2200" dirty="0" err="1"/>
              <a:t>liso-cel</a:t>
            </a:r>
            <a:r>
              <a:rPr lang="en-US" altLang="en-US" sz="2200" dirty="0"/>
              <a:t> in patients with R/R FL and MZL in the 2L+ setting</a:t>
            </a:r>
          </a:p>
          <a:p>
            <a:pPr lvl="1"/>
            <a:r>
              <a:rPr lang="en-US" altLang="en-US" sz="2200" dirty="0"/>
              <a:t>Primary analysis of safety in the full 2L+ FL cohort and efficacy in 3L+ FL were previously reported</a:t>
            </a:r>
            <a:r>
              <a:rPr lang="en-US" altLang="en-US" sz="2200" baseline="30000" dirty="0"/>
              <a:t>4</a:t>
            </a:r>
          </a:p>
          <a:p>
            <a:pPr lvl="1"/>
            <a:r>
              <a:rPr lang="en-US" altLang="en-US" sz="2200" dirty="0"/>
              <a:t>Current report includes primary efficacy analysis of the high-risk 2L FL cohort</a:t>
            </a:r>
            <a:r>
              <a:rPr lang="en-US" altLang="en-US" sz="2200" baseline="30000" dirty="0"/>
              <a:t>5</a:t>
            </a:r>
          </a:p>
        </p:txBody>
      </p:sp>
      <p:sp>
        <p:nvSpPr>
          <p:cNvPr id="2" name="Text Box 11">
            <a:extLst>
              <a:ext uri="{FF2B5EF4-FFF2-40B4-BE49-F238E27FC236}">
                <a16:creationId xmlns:a16="http://schemas.microsoft.com/office/drawing/2014/main" id="{3D6AC84C-034A-C175-4DCF-8040DC2763BD}"/>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a:t>
            </a:r>
            <a:r>
              <a:rPr lang="en-US" altLang="en-US" sz="1200" b="0" dirty="0" err="1">
                <a:solidFill>
                  <a:schemeClr val="bg2"/>
                </a:solidFill>
                <a:latin typeface="Calibri" panose="020F0502020204030204" pitchFamily="34" charset="0"/>
              </a:rPr>
              <a:t>Casulo</a:t>
            </a:r>
            <a:r>
              <a:rPr lang="en-US" altLang="en-US" sz="1200" b="0" dirty="0">
                <a:solidFill>
                  <a:schemeClr val="bg2"/>
                </a:solidFill>
                <a:latin typeface="Calibri" panose="020F0502020204030204" pitchFamily="34" charset="0"/>
              </a:rPr>
              <a:t>. Lancet </a:t>
            </a:r>
            <a:r>
              <a:rPr lang="en-US" altLang="en-US" sz="1200" b="0" dirty="0" err="1">
                <a:solidFill>
                  <a:schemeClr val="bg2"/>
                </a:solidFill>
                <a:latin typeface="Calibri" panose="020F0502020204030204" pitchFamily="34" charset="0"/>
              </a:rPr>
              <a:t>Haematol</a:t>
            </a:r>
            <a:r>
              <a:rPr lang="en-US" altLang="en-US" sz="1200" b="0" dirty="0">
                <a:solidFill>
                  <a:schemeClr val="bg2"/>
                </a:solidFill>
                <a:latin typeface="Calibri" panose="020F0502020204030204" pitchFamily="34" charset="0"/>
              </a:rPr>
              <a:t>. 2022;9:e289. 2. </a:t>
            </a:r>
            <a:r>
              <a:rPr lang="en-US" altLang="en-US" sz="1200" b="0" dirty="0" err="1">
                <a:solidFill>
                  <a:schemeClr val="bg2"/>
                </a:solidFill>
                <a:latin typeface="Calibri" panose="020F0502020204030204" pitchFamily="34" charset="0"/>
              </a:rPr>
              <a:t>Casulo</a:t>
            </a:r>
            <a:r>
              <a:rPr lang="en-US" altLang="en-US" sz="1200" b="0" dirty="0">
                <a:solidFill>
                  <a:schemeClr val="bg2"/>
                </a:solidFill>
                <a:latin typeface="Calibri" panose="020F0502020204030204" pitchFamily="34" charset="0"/>
              </a:rPr>
              <a:t>. JCO. 2015;33:2516. 3. </a:t>
            </a:r>
            <a:r>
              <a:rPr lang="en-US" altLang="en-US" sz="1200" b="0" dirty="0" err="1">
                <a:solidFill>
                  <a:schemeClr val="bg2"/>
                </a:solidFill>
                <a:latin typeface="Calibri" panose="020F0502020204030204" pitchFamily="34" charset="0"/>
              </a:rPr>
              <a:t>Liso-cel</a:t>
            </a:r>
            <a:r>
              <a:rPr lang="en-US" altLang="en-US" sz="1200" b="0" dirty="0">
                <a:solidFill>
                  <a:schemeClr val="bg2"/>
                </a:solidFill>
                <a:latin typeface="Calibri" panose="020F0502020204030204" pitchFamily="34" charset="0"/>
              </a:rPr>
              <a:t> PI.</a:t>
            </a:r>
          </a:p>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4. </a:t>
            </a:r>
            <a:r>
              <a:rPr lang="en-US" altLang="en-US" sz="1200" b="0" dirty="0" err="1">
                <a:solidFill>
                  <a:schemeClr val="bg2"/>
                </a:solidFill>
                <a:latin typeface="Calibri" panose="020F0502020204030204" pitchFamily="34" charset="0"/>
              </a:rPr>
              <a:t>Morschhauser</a:t>
            </a:r>
            <a:r>
              <a:rPr lang="en-US" altLang="en-US" sz="1200" b="0" dirty="0">
                <a:solidFill>
                  <a:schemeClr val="bg2"/>
                </a:solidFill>
                <a:latin typeface="Calibri" panose="020F0502020204030204" pitchFamily="34" charset="0"/>
              </a:rPr>
              <a:t>. ICML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LBA4. 5. </a:t>
            </a:r>
            <a:r>
              <a:rPr lang="en-US" altLang="en-US" sz="1200" b="0" dirty="0" err="1">
                <a:solidFill>
                  <a:schemeClr val="bg2"/>
                </a:solidFill>
                <a:latin typeface="Calibri" panose="020F0502020204030204" pitchFamily="34" charset="0"/>
              </a:rPr>
              <a:t>Morschhauser</a:t>
            </a:r>
            <a:r>
              <a:rPr lang="en-US" altLang="en-US" sz="1200" b="0" dirty="0">
                <a:solidFill>
                  <a:schemeClr val="bg2"/>
                </a:solidFill>
                <a:latin typeface="Calibri" panose="020F0502020204030204" pitchFamily="34" charset="0"/>
              </a:rPr>
              <a:t>.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602.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TRANSCEND FL: Study Design</a:t>
            </a:r>
          </a:p>
        </p:txBody>
      </p:sp>
      <p:sp>
        <p:nvSpPr>
          <p:cNvPr id="3" name="Content Placeholder 2">
            <a:extLst>
              <a:ext uri="{FF2B5EF4-FFF2-40B4-BE49-F238E27FC236}">
                <a16:creationId xmlns:a16="http://schemas.microsoft.com/office/drawing/2014/main" id="{DDA865C6-494F-437E-B2A5-99071CB0AAF9}"/>
              </a:ext>
            </a:extLst>
          </p:cNvPr>
          <p:cNvSpPr>
            <a:spLocks noGrp="1"/>
          </p:cNvSpPr>
          <p:nvPr>
            <p:ph idx="1"/>
          </p:nvPr>
        </p:nvSpPr>
        <p:spPr>
          <a:xfrm>
            <a:off x="604675" y="1513047"/>
            <a:ext cx="10877529" cy="598269"/>
          </a:xfrm>
        </p:spPr>
        <p:txBody>
          <a:bodyPr/>
          <a:lstStyle/>
          <a:p>
            <a:r>
              <a:rPr lang="en-US" sz="2400" dirty="0"/>
              <a:t>Multicenter, open-label, single-arm, phase II trial; data cutoff January 27, 2023</a:t>
            </a:r>
            <a:endParaRPr lang="en-US" sz="2400" b="0" kern="0" dirty="0"/>
          </a:p>
        </p:txBody>
      </p:sp>
      <p:sp>
        <p:nvSpPr>
          <p:cNvPr id="11" name="Text Box 45">
            <a:extLst>
              <a:ext uri="{FF2B5EF4-FFF2-40B4-BE49-F238E27FC236}">
                <a16:creationId xmlns:a16="http://schemas.microsoft.com/office/drawing/2014/main" id="{3500802D-3B79-49C2-9B67-B86F25287BD1}"/>
              </a:ext>
            </a:extLst>
          </p:cNvPr>
          <p:cNvSpPr txBox="1">
            <a:spLocks noChangeArrowheads="1"/>
          </p:cNvSpPr>
          <p:nvPr/>
        </p:nvSpPr>
        <p:spPr bwMode="auto">
          <a:xfrm>
            <a:off x="474563" y="2745445"/>
            <a:ext cx="209263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aged ≥18 </a:t>
            </a:r>
            <a:r>
              <a:rPr lang="en-GB" altLang="en-US" sz="1600" b="0" dirty="0" err="1">
                <a:solidFill>
                  <a:schemeClr val="bg1"/>
                </a:solidFill>
                <a:latin typeface="Calibri" panose="020F0502020204030204" pitchFamily="34" charset="0"/>
              </a:rPr>
              <a:t>yr</a:t>
            </a:r>
            <a:r>
              <a:rPr lang="en-GB" altLang="en-US" sz="1600" b="0" dirty="0">
                <a:solidFill>
                  <a:schemeClr val="bg1"/>
                </a:solidFill>
                <a:latin typeface="Calibri" panose="020F0502020204030204" pitchFamily="34" charset="0"/>
              </a:rPr>
              <a:t> with R/R FL* or MZL; prior combination treatment with anti-CD20 and alkylating agent; ECOG PS ≤1</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~213) </a:t>
            </a:r>
            <a:endParaRPr lang="en-US" altLang="en-US" sz="1600" b="0" dirty="0">
              <a:solidFill>
                <a:schemeClr val="bg1"/>
              </a:solidFill>
              <a:latin typeface="Calibri" panose="020F0502020204030204" pitchFamily="34" charset="0"/>
            </a:endParaRPr>
          </a:p>
        </p:txBody>
      </p:sp>
      <p:sp>
        <p:nvSpPr>
          <p:cNvPr id="21" name="Text Box 30">
            <a:extLst>
              <a:ext uri="{FF2B5EF4-FFF2-40B4-BE49-F238E27FC236}">
                <a16:creationId xmlns:a16="http://schemas.microsoft.com/office/drawing/2014/main" id="{3345EC6B-5D72-46CE-B3BF-02534A94DE73}"/>
              </a:ext>
            </a:extLst>
          </p:cNvPr>
          <p:cNvSpPr txBox="1">
            <a:spLocks noChangeArrowheads="1"/>
          </p:cNvSpPr>
          <p:nvPr/>
        </p:nvSpPr>
        <p:spPr bwMode="auto">
          <a:xfrm>
            <a:off x="700009" y="4606866"/>
            <a:ext cx="10450220"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*High-risk features required for 2L patients: POD24 (progression ≤24 </a:t>
            </a:r>
            <a:r>
              <a:rPr lang="en-US" altLang="en-US" sz="1200" b="0" dirty="0" err="1">
                <a:solidFill>
                  <a:schemeClr val="bg1"/>
                </a:solidFill>
                <a:latin typeface="Calibri" panose="020F0502020204030204" pitchFamily="34" charset="0"/>
              </a:rPr>
              <a:t>mo</a:t>
            </a:r>
            <a:r>
              <a:rPr lang="en-US" altLang="en-US" sz="1200" b="0" dirty="0">
                <a:solidFill>
                  <a:schemeClr val="bg1"/>
                </a:solidFill>
                <a:latin typeface="Calibri" panose="020F0502020204030204" pitchFamily="34" charset="0"/>
              </a:rPr>
              <a:t> of diagnosis and after anti-CD20/alkylating agent therapy within 6 </a:t>
            </a:r>
            <a:r>
              <a:rPr lang="en-US" altLang="en-US" sz="1200" b="0" dirty="0" err="1">
                <a:solidFill>
                  <a:schemeClr val="bg1"/>
                </a:solidFill>
                <a:latin typeface="Calibri" panose="020F0502020204030204" pitchFamily="34" charset="0"/>
              </a:rPr>
              <a:t>mo</a:t>
            </a:r>
            <a:r>
              <a:rPr lang="en-US" altLang="en-US" sz="1200" b="0" dirty="0">
                <a:solidFill>
                  <a:schemeClr val="bg1"/>
                </a:solidFill>
                <a:latin typeface="Calibri" panose="020F0502020204030204" pitchFamily="34" charset="0"/>
              </a:rPr>
              <a:t>) or ≥1 </a:t>
            </a:r>
            <a:r>
              <a:rPr lang="en-US" altLang="en-US" sz="1200" b="0" dirty="0" err="1">
                <a:solidFill>
                  <a:schemeClr val="bg1"/>
                </a:solidFill>
                <a:latin typeface="Calibri" panose="020F0502020204030204" pitchFamily="34" charset="0"/>
              </a:rPr>
              <a:t>mGELF</a:t>
            </a:r>
            <a:r>
              <a:rPr lang="en-US" altLang="en-US" sz="1200" b="0" dirty="0">
                <a:solidFill>
                  <a:schemeClr val="bg1"/>
                </a:solidFill>
                <a:latin typeface="Calibri" panose="020F0502020204030204" pitchFamily="34" charset="0"/>
              </a:rPr>
              <a:t> criteria (FL-related symptoms, threatened end-organ function, cytopenia that is secondary to lymphoma or bulky disease, splenomegaly, or stable progression over ≥6 </a:t>
            </a:r>
            <a:r>
              <a:rPr lang="en-US" altLang="en-US" sz="1200" b="0" dirty="0" err="1">
                <a:solidFill>
                  <a:schemeClr val="bg1"/>
                </a:solidFill>
                <a:latin typeface="Calibri" panose="020F0502020204030204" pitchFamily="34" charset="0"/>
              </a:rPr>
              <a:t>mo</a:t>
            </a:r>
            <a:r>
              <a:rPr lang="en-US" altLang="en-US" sz="1200" b="0" dirty="0">
                <a:solidFill>
                  <a:schemeClr val="bg1"/>
                </a:solidFill>
                <a:latin typeface="Calibri" panose="020F0502020204030204" pitchFamily="34" charset="0"/>
              </a:rPr>
              <a:t>).</a:t>
            </a:r>
          </a:p>
        </p:txBody>
      </p:sp>
      <p:sp>
        <p:nvSpPr>
          <p:cNvPr id="22" name="Rectangle 46">
            <a:extLst>
              <a:ext uri="{FF2B5EF4-FFF2-40B4-BE49-F238E27FC236}">
                <a16:creationId xmlns:a16="http://schemas.microsoft.com/office/drawing/2014/main" id="{A8A0EC51-60C6-4199-901B-464DB442ADBB}"/>
              </a:ext>
            </a:extLst>
          </p:cNvPr>
          <p:cNvSpPr>
            <a:spLocks noChangeArrowheads="1"/>
          </p:cNvSpPr>
          <p:nvPr/>
        </p:nvSpPr>
        <p:spPr bwMode="auto">
          <a:xfrm>
            <a:off x="9701753" y="3014699"/>
            <a:ext cx="144847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Follow-up on study at 5 </a:t>
            </a:r>
            <a:r>
              <a:rPr lang="en-US" altLang="en-US" sz="1600" b="0" i="1" dirty="0" err="1">
                <a:solidFill>
                  <a:schemeClr val="bg1"/>
                </a:solidFill>
                <a:latin typeface="Calibri" panose="020F0502020204030204" pitchFamily="34" charset="0"/>
              </a:rPr>
              <a:t>yr</a:t>
            </a:r>
            <a:r>
              <a:rPr lang="en-US" altLang="en-US" sz="1600" b="0" i="1" dirty="0">
                <a:solidFill>
                  <a:schemeClr val="bg1"/>
                </a:solidFill>
                <a:latin typeface="Calibri" panose="020F0502020204030204" pitchFamily="34" charset="0"/>
              </a:rPr>
              <a:t> and long-term (≤15 </a:t>
            </a:r>
            <a:r>
              <a:rPr lang="en-US" altLang="en-US" sz="1600" b="0" i="1" dirty="0" err="1">
                <a:solidFill>
                  <a:schemeClr val="bg1"/>
                </a:solidFill>
                <a:latin typeface="Calibri" panose="020F0502020204030204" pitchFamily="34" charset="0"/>
              </a:rPr>
              <a:t>yr</a:t>
            </a:r>
            <a:r>
              <a:rPr lang="en-US" altLang="en-US" sz="1600" b="0" i="1" dirty="0">
                <a:solidFill>
                  <a:schemeClr val="bg1"/>
                </a:solidFill>
                <a:latin typeface="Calibri" panose="020F0502020204030204" pitchFamily="34" charset="0"/>
              </a:rPr>
              <a:t> after last infusion)</a:t>
            </a:r>
          </a:p>
        </p:txBody>
      </p:sp>
      <p:sp>
        <p:nvSpPr>
          <p:cNvPr id="5" name="Text Box 11">
            <a:extLst>
              <a:ext uri="{FF2B5EF4-FFF2-40B4-BE49-F238E27FC236}">
                <a16:creationId xmlns:a16="http://schemas.microsoft.com/office/drawing/2014/main" id="{2EA45B63-9B0B-F69F-32C5-2FCED8B48FC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Morschhauser</a:t>
            </a:r>
            <a:r>
              <a:rPr lang="en-US" altLang="en-US" sz="1200" b="0" dirty="0">
                <a:solidFill>
                  <a:schemeClr val="bg2"/>
                </a:solidFill>
                <a:latin typeface="Calibri" panose="020F0502020204030204" pitchFamily="34" charset="0"/>
              </a:rPr>
              <a:t>.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602. NCT04245839. </a:t>
            </a:r>
          </a:p>
        </p:txBody>
      </p:sp>
      <p:sp>
        <p:nvSpPr>
          <p:cNvPr id="7" name="Rectangle 49">
            <a:extLst>
              <a:ext uri="{FF2B5EF4-FFF2-40B4-BE49-F238E27FC236}">
                <a16:creationId xmlns:a16="http://schemas.microsoft.com/office/drawing/2014/main" id="{D33D603A-ED45-824E-BC2E-6B20BDDFC9FE}"/>
              </a:ext>
            </a:extLst>
          </p:cNvPr>
          <p:cNvSpPr>
            <a:spLocks noChangeArrowheads="1"/>
          </p:cNvSpPr>
          <p:nvPr/>
        </p:nvSpPr>
        <p:spPr bwMode="auto">
          <a:xfrm>
            <a:off x="6802442" y="3025721"/>
            <a:ext cx="2725934" cy="1371875"/>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err="1">
                <a:solidFill>
                  <a:schemeClr val="tx1"/>
                </a:solidFill>
                <a:latin typeface="Calibri" panose="020F0502020204030204" pitchFamily="34" charset="0"/>
              </a:rPr>
              <a:t>Liso-cel</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100 x 10</a:t>
            </a:r>
            <a:r>
              <a:rPr lang="en-US" altLang="en-US" sz="1600" b="0" baseline="30000" dirty="0">
                <a:solidFill>
                  <a:schemeClr val="tx1"/>
                </a:solidFill>
                <a:latin typeface="Calibri" panose="020F0502020204030204" pitchFamily="34" charset="0"/>
              </a:rPr>
              <a:t>6</a:t>
            </a:r>
            <a:r>
              <a:rPr lang="en-US" altLang="en-US" sz="1600" b="0" dirty="0">
                <a:solidFill>
                  <a:schemeClr val="tx1"/>
                </a:solidFill>
                <a:latin typeface="Calibri" panose="020F0502020204030204" pitchFamily="34" charset="0"/>
              </a:rPr>
              <a:t> CAR T-cells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2-7 days after lymphodepletion</a:t>
            </a:r>
          </a:p>
        </p:txBody>
      </p:sp>
      <p:sp>
        <p:nvSpPr>
          <p:cNvPr id="9" name="Line 52">
            <a:extLst>
              <a:ext uri="{FF2B5EF4-FFF2-40B4-BE49-F238E27FC236}">
                <a16:creationId xmlns:a16="http://schemas.microsoft.com/office/drawing/2014/main" id="{7804B21F-59F0-7157-9CD3-43091430267A}"/>
              </a:ext>
            </a:extLst>
          </p:cNvPr>
          <p:cNvSpPr>
            <a:spLocks noChangeShapeType="1"/>
          </p:cNvSpPr>
          <p:nvPr/>
        </p:nvSpPr>
        <p:spPr bwMode="auto">
          <a:xfrm>
            <a:off x="6511817" y="3703482"/>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0" name="Line 52">
            <a:extLst>
              <a:ext uri="{FF2B5EF4-FFF2-40B4-BE49-F238E27FC236}">
                <a16:creationId xmlns:a16="http://schemas.microsoft.com/office/drawing/2014/main" id="{ECBAD3BA-29AA-7DC9-9912-7DA7876259FC}"/>
              </a:ext>
            </a:extLst>
          </p:cNvPr>
          <p:cNvSpPr>
            <a:spLocks noChangeShapeType="1"/>
          </p:cNvSpPr>
          <p:nvPr/>
        </p:nvSpPr>
        <p:spPr bwMode="auto">
          <a:xfrm>
            <a:off x="9588208" y="3703482"/>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2" name="Rectangle 49">
            <a:extLst>
              <a:ext uri="{FF2B5EF4-FFF2-40B4-BE49-F238E27FC236}">
                <a16:creationId xmlns:a16="http://schemas.microsoft.com/office/drawing/2014/main" id="{17F28F7F-8469-50F5-D0FB-37BC9389457B}"/>
              </a:ext>
            </a:extLst>
          </p:cNvPr>
          <p:cNvSpPr>
            <a:spLocks noChangeArrowheads="1"/>
          </p:cNvSpPr>
          <p:nvPr/>
        </p:nvSpPr>
        <p:spPr bwMode="auto">
          <a:xfrm>
            <a:off x="4981405" y="3038218"/>
            <a:ext cx="1455654" cy="1359378"/>
          </a:xfrm>
          <a:prstGeom prst="rect">
            <a:avLst/>
          </a:prstGeom>
          <a:solidFill>
            <a:schemeClr val="tx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FLU </a:t>
            </a:r>
            <a:r>
              <a:rPr lang="en-US" altLang="en-US" sz="1600" b="0" dirty="0">
                <a:solidFill>
                  <a:schemeClr val="bg1"/>
                </a:solidFill>
                <a:latin typeface="Calibri" panose="020F0502020204030204" pitchFamily="34" charset="0"/>
              </a:rPr>
              <a:t>30 mg/m</a:t>
            </a:r>
            <a:r>
              <a:rPr lang="en-US" altLang="en-US" sz="1600" b="0" baseline="30000" dirty="0">
                <a:solidFill>
                  <a:schemeClr val="bg1"/>
                </a:solidFill>
                <a:latin typeface="Calibri" panose="020F0502020204030204" pitchFamily="34" charset="0"/>
              </a:rPr>
              <a:t>2</a:t>
            </a:r>
            <a:r>
              <a:rPr lang="en-US" altLang="en-US" sz="1600" b="0" dirty="0">
                <a:solidFill>
                  <a:schemeClr val="bg1"/>
                </a:solidFill>
                <a:latin typeface="Calibri" panose="020F0502020204030204" pitchFamily="34" charset="0"/>
              </a:rPr>
              <a:t> +</a:t>
            </a:r>
            <a:br>
              <a:rPr lang="en-US" altLang="en-US" sz="1600" b="0" dirty="0">
                <a:solidFill>
                  <a:schemeClr val="bg1"/>
                </a:solidFill>
                <a:latin typeface="Calibri" panose="020F0502020204030204" pitchFamily="34" charset="0"/>
              </a:rPr>
            </a:br>
            <a:r>
              <a:rPr lang="en-US" altLang="en-US" sz="1600" dirty="0">
                <a:solidFill>
                  <a:schemeClr val="bg1"/>
                </a:solidFill>
                <a:latin typeface="Calibri" panose="020F0502020204030204" pitchFamily="34" charset="0"/>
              </a:rPr>
              <a:t>CY </a:t>
            </a:r>
            <a:r>
              <a:rPr lang="en-US" altLang="en-US" sz="1600" b="0" dirty="0">
                <a:solidFill>
                  <a:schemeClr val="bg1"/>
                </a:solidFill>
                <a:latin typeface="Calibri" panose="020F0502020204030204" pitchFamily="34" charset="0"/>
              </a:rPr>
              <a:t>300 mg/m</a:t>
            </a:r>
            <a:r>
              <a:rPr lang="en-US" altLang="en-US" sz="1600" b="0" baseline="30000" dirty="0">
                <a:solidFill>
                  <a:schemeClr val="bg1"/>
                </a:solidFill>
                <a:latin typeface="Calibri" panose="020F0502020204030204" pitchFamily="34" charset="0"/>
              </a:rPr>
              <a:t>2</a:t>
            </a:r>
            <a:r>
              <a:rPr lang="en-US" altLang="en-US" sz="1600" b="0" dirty="0">
                <a:solidFill>
                  <a:schemeClr val="bg1"/>
                </a:solidFill>
                <a:latin typeface="Calibri" panose="020F0502020204030204" pitchFamily="34" charset="0"/>
              </a:rPr>
              <a:t> </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x 3 days</a:t>
            </a:r>
            <a:endParaRPr lang="en-US" altLang="en-US" sz="1600" dirty="0">
              <a:solidFill>
                <a:schemeClr val="bg1"/>
              </a:solidFill>
              <a:latin typeface="Calibri" panose="020F0502020204030204" pitchFamily="34" charset="0"/>
            </a:endParaRPr>
          </a:p>
        </p:txBody>
      </p:sp>
      <p:sp>
        <p:nvSpPr>
          <p:cNvPr id="13" name="Rectangle 46">
            <a:extLst>
              <a:ext uri="{FF2B5EF4-FFF2-40B4-BE49-F238E27FC236}">
                <a16:creationId xmlns:a16="http://schemas.microsoft.com/office/drawing/2014/main" id="{8CE4A593-AE28-B737-5D2F-C2E4557F6955}"/>
              </a:ext>
            </a:extLst>
          </p:cNvPr>
          <p:cNvSpPr>
            <a:spLocks noChangeArrowheads="1"/>
          </p:cNvSpPr>
          <p:nvPr/>
        </p:nvSpPr>
        <p:spPr bwMode="auto">
          <a:xfrm>
            <a:off x="4774531" y="2710072"/>
            <a:ext cx="18267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Lymphodepletion</a:t>
            </a:r>
          </a:p>
        </p:txBody>
      </p:sp>
      <p:sp>
        <p:nvSpPr>
          <p:cNvPr id="15" name="Rectangle 49">
            <a:extLst>
              <a:ext uri="{FF2B5EF4-FFF2-40B4-BE49-F238E27FC236}">
                <a16:creationId xmlns:a16="http://schemas.microsoft.com/office/drawing/2014/main" id="{17081B1D-0F1C-9DCA-B521-1C6250933CAA}"/>
              </a:ext>
            </a:extLst>
          </p:cNvPr>
          <p:cNvSpPr>
            <a:spLocks noChangeArrowheads="1"/>
          </p:cNvSpPr>
          <p:nvPr/>
        </p:nvSpPr>
        <p:spPr bwMode="auto">
          <a:xfrm>
            <a:off x="3023882" y="3025721"/>
            <a:ext cx="1471983" cy="1371875"/>
          </a:xfrm>
          <a:prstGeom prst="rect">
            <a:avLst/>
          </a:prstGeom>
          <a:solidFill>
            <a:schemeClr val="tx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Liso-cel manufacturing; bridging therapy permitted</a:t>
            </a:r>
            <a:endParaRPr lang="en-US" altLang="en-US" sz="1600" b="0" baseline="30000" dirty="0">
              <a:solidFill>
                <a:schemeClr val="bg1"/>
              </a:solidFill>
              <a:latin typeface="Calibri" panose="020F0502020204030204" pitchFamily="34" charset="0"/>
            </a:endParaRPr>
          </a:p>
        </p:txBody>
      </p:sp>
      <p:sp>
        <p:nvSpPr>
          <p:cNvPr id="16" name="Line 52">
            <a:extLst>
              <a:ext uri="{FF2B5EF4-FFF2-40B4-BE49-F238E27FC236}">
                <a16:creationId xmlns:a16="http://schemas.microsoft.com/office/drawing/2014/main" id="{4736555B-FE6F-0A4B-BACC-A4BC511F64E6}"/>
              </a:ext>
            </a:extLst>
          </p:cNvPr>
          <p:cNvSpPr>
            <a:spLocks noChangeShapeType="1"/>
          </p:cNvSpPr>
          <p:nvPr/>
        </p:nvSpPr>
        <p:spPr bwMode="auto">
          <a:xfrm>
            <a:off x="4657586" y="3703482"/>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7" name="Line 52">
            <a:extLst>
              <a:ext uri="{FF2B5EF4-FFF2-40B4-BE49-F238E27FC236}">
                <a16:creationId xmlns:a16="http://schemas.microsoft.com/office/drawing/2014/main" id="{2962935D-5F70-A53C-AAAC-2DB63735A1AC}"/>
              </a:ext>
            </a:extLst>
          </p:cNvPr>
          <p:cNvSpPr>
            <a:spLocks noChangeShapeType="1"/>
          </p:cNvSpPr>
          <p:nvPr/>
        </p:nvSpPr>
        <p:spPr bwMode="auto">
          <a:xfrm>
            <a:off x="2751074" y="3703482"/>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8" name="Rectangle 46">
            <a:extLst>
              <a:ext uri="{FF2B5EF4-FFF2-40B4-BE49-F238E27FC236}">
                <a16:creationId xmlns:a16="http://schemas.microsoft.com/office/drawing/2014/main" id="{ED444E69-0A5B-A820-2B92-A89C3230F7C9}"/>
              </a:ext>
            </a:extLst>
          </p:cNvPr>
          <p:cNvSpPr>
            <a:spLocks noChangeArrowheads="1"/>
          </p:cNvSpPr>
          <p:nvPr/>
        </p:nvSpPr>
        <p:spPr bwMode="auto">
          <a:xfrm>
            <a:off x="3794092" y="2111366"/>
            <a:ext cx="1826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Eligibility</a:t>
            </a:r>
          </a:p>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 reconfirmed</a:t>
            </a:r>
          </a:p>
        </p:txBody>
      </p:sp>
      <p:sp>
        <p:nvSpPr>
          <p:cNvPr id="19" name="Line 52">
            <a:extLst>
              <a:ext uri="{FF2B5EF4-FFF2-40B4-BE49-F238E27FC236}">
                <a16:creationId xmlns:a16="http://schemas.microsoft.com/office/drawing/2014/main" id="{AFFB0895-47BB-4062-7236-99893B3E7ECC}"/>
              </a:ext>
            </a:extLst>
          </p:cNvPr>
          <p:cNvSpPr>
            <a:spLocks noChangeShapeType="1"/>
          </p:cNvSpPr>
          <p:nvPr/>
        </p:nvSpPr>
        <p:spPr bwMode="auto">
          <a:xfrm rot="5400000">
            <a:off x="2514778" y="2954980"/>
            <a:ext cx="57234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0" name="Line 52">
            <a:extLst>
              <a:ext uri="{FF2B5EF4-FFF2-40B4-BE49-F238E27FC236}">
                <a16:creationId xmlns:a16="http://schemas.microsoft.com/office/drawing/2014/main" id="{A863A75C-2881-FE54-7AFB-473ECD8C7847}"/>
              </a:ext>
            </a:extLst>
          </p:cNvPr>
          <p:cNvSpPr>
            <a:spLocks noChangeShapeType="1"/>
          </p:cNvSpPr>
          <p:nvPr/>
        </p:nvSpPr>
        <p:spPr bwMode="auto">
          <a:xfrm rot="5400000">
            <a:off x="4421292" y="2918546"/>
            <a:ext cx="57234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3" name="Rectangle 46">
            <a:extLst>
              <a:ext uri="{FF2B5EF4-FFF2-40B4-BE49-F238E27FC236}">
                <a16:creationId xmlns:a16="http://schemas.microsoft.com/office/drawing/2014/main" id="{94FA1FB4-E876-183A-79D2-444B8A740982}"/>
              </a:ext>
            </a:extLst>
          </p:cNvPr>
          <p:cNvSpPr>
            <a:spLocks noChangeArrowheads="1"/>
          </p:cNvSpPr>
          <p:nvPr/>
        </p:nvSpPr>
        <p:spPr bwMode="auto">
          <a:xfrm>
            <a:off x="8741905" y="2086971"/>
            <a:ext cx="1877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1st disease assessment on Day 29</a:t>
            </a:r>
          </a:p>
        </p:txBody>
      </p:sp>
      <p:sp>
        <p:nvSpPr>
          <p:cNvPr id="25" name="Line 52">
            <a:extLst>
              <a:ext uri="{FF2B5EF4-FFF2-40B4-BE49-F238E27FC236}">
                <a16:creationId xmlns:a16="http://schemas.microsoft.com/office/drawing/2014/main" id="{4A129630-F3FF-DD2C-6FD1-9A06B061C4CF}"/>
              </a:ext>
            </a:extLst>
          </p:cNvPr>
          <p:cNvSpPr>
            <a:spLocks noChangeShapeType="1"/>
          </p:cNvSpPr>
          <p:nvPr/>
        </p:nvSpPr>
        <p:spPr bwMode="auto">
          <a:xfrm rot="5400000">
            <a:off x="9369106" y="2894151"/>
            <a:ext cx="57234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6" name="Rectangle 46">
            <a:extLst>
              <a:ext uri="{FF2B5EF4-FFF2-40B4-BE49-F238E27FC236}">
                <a16:creationId xmlns:a16="http://schemas.microsoft.com/office/drawing/2014/main" id="{1B53BF9F-C202-7521-C341-6CB3D339AA5B}"/>
              </a:ext>
            </a:extLst>
          </p:cNvPr>
          <p:cNvSpPr>
            <a:spLocks noChangeArrowheads="1"/>
          </p:cNvSpPr>
          <p:nvPr/>
        </p:nvSpPr>
        <p:spPr bwMode="auto">
          <a:xfrm>
            <a:off x="2139040" y="2121786"/>
            <a:ext cx="1826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Enrollment and leukapheresis</a:t>
            </a:r>
          </a:p>
        </p:txBody>
      </p:sp>
      <p:sp>
        <p:nvSpPr>
          <p:cNvPr id="27" name="Content Placeholder 2">
            <a:extLst>
              <a:ext uri="{FF2B5EF4-FFF2-40B4-BE49-F238E27FC236}">
                <a16:creationId xmlns:a16="http://schemas.microsoft.com/office/drawing/2014/main" id="{2EFAC1CA-AE05-7246-0853-AC5CA9E98F07}"/>
              </a:ext>
            </a:extLst>
          </p:cNvPr>
          <p:cNvSpPr txBox="1">
            <a:spLocks/>
          </p:cNvSpPr>
          <p:nvPr/>
        </p:nvSpPr>
        <p:spPr bwMode="auto">
          <a:xfrm>
            <a:off x="604674" y="5332646"/>
            <a:ext cx="10877529" cy="1115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kern="0" dirty="0"/>
              <a:t>Primary endpoint</a:t>
            </a:r>
            <a:r>
              <a:rPr lang="en-US" sz="2400" b="0" kern="0" dirty="0"/>
              <a:t>: IRC-assessed ORR via PET/CT (Lugano 2014 criteria)</a:t>
            </a:r>
          </a:p>
          <a:p>
            <a:r>
              <a:rPr lang="en-US" sz="2400" b="1" kern="0" dirty="0"/>
              <a:t>Key secondary endpoints</a:t>
            </a:r>
            <a:r>
              <a:rPr lang="en-US" sz="2400" b="0" kern="0" dirty="0"/>
              <a:t>: CRR, </a:t>
            </a:r>
            <a:r>
              <a:rPr lang="en-US" sz="2400" b="0" kern="0" dirty="0" err="1"/>
              <a:t>DoR</a:t>
            </a:r>
            <a:r>
              <a:rPr lang="en-US" sz="2400" b="0" kern="0" dirty="0"/>
              <a:t>, CR </a:t>
            </a:r>
            <a:r>
              <a:rPr lang="en-US" sz="2400" b="0" kern="0" dirty="0" err="1"/>
              <a:t>DoR</a:t>
            </a:r>
            <a:r>
              <a:rPr lang="en-US" sz="2400" b="0" kern="0" dirty="0"/>
              <a:t>, PFS, OS, safety</a:t>
            </a:r>
          </a:p>
        </p:txBody>
      </p:sp>
    </p:spTree>
    <p:extLst>
      <p:ext uri="{BB962C8B-B14F-4D97-AF65-F5344CB8AC3E}">
        <p14:creationId xmlns:p14="http://schemas.microsoft.com/office/powerpoint/2010/main" val="2645755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TRANSCEND FL: Baseline Characteristics</a:t>
            </a:r>
            <a:endParaRPr lang="en-US" altLang="en-US" dirty="0"/>
          </a:p>
        </p:txBody>
      </p:sp>
      <p:sp>
        <p:nvSpPr>
          <p:cNvPr id="3" name="Text Box 11">
            <a:extLst>
              <a:ext uri="{FF2B5EF4-FFF2-40B4-BE49-F238E27FC236}">
                <a16:creationId xmlns:a16="http://schemas.microsoft.com/office/drawing/2014/main" id="{52D6996D-8F85-8030-6762-71BBFD18F3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Morschhauser</a:t>
            </a:r>
            <a:r>
              <a:rPr lang="en-US" altLang="en-US" sz="1200" b="0" dirty="0">
                <a:solidFill>
                  <a:schemeClr val="bg2"/>
                </a:solidFill>
                <a:latin typeface="Calibri" panose="020F0502020204030204" pitchFamily="34" charset="0"/>
              </a:rPr>
              <a:t>.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602.</a:t>
            </a:r>
          </a:p>
        </p:txBody>
      </p:sp>
      <p:graphicFrame>
        <p:nvGraphicFramePr>
          <p:cNvPr id="4" name="Group 3">
            <a:extLst>
              <a:ext uri="{FF2B5EF4-FFF2-40B4-BE49-F238E27FC236}">
                <a16:creationId xmlns:a16="http://schemas.microsoft.com/office/drawing/2014/main" id="{BD86CCA0-92F0-5A0E-3958-B55E070BBC40}"/>
              </a:ext>
            </a:extLst>
          </p:cNvPr>
          <p:cNvGraphicFramePr>
            <a:graphicFrameLocks/>
          </p:cNvGraphicFramePr>
          <p:nvPr>
            <p:extLst>
              <p:ext uri="{D42A27DB-BD31-4B8C-83A1-F6EECF244321}">
                <p14:modId xmlns:p14="http://schemas.microsoft.com/office/powerpoint/2010/main" val="34798535"/>
              </p:ext>
            </p:extLst>
          </p:nvPr>
        </p:nvGraphicFramePr>
        <p:xfrm>
          <a:off x="609759" y="1600193"/>
          <a:ext cx="6555422" cy="4358656"/>
        </p:xfrm>
        <a:graphic>
          <a:graphicData uri="http://schemas.openxmlformats.org/drawingml/2006/table">
            <a:tbl>
              <a:tblPr/>
              <a:tblGrid>
                <a:gridCol w="3723454">
                  <a:extLst>
                    <a:ext uri="{9D8B030D-6E8A-4147-A177-3AD203B41FA5}">
                      <a16:colId xmlns:a16="http://schemas.microsoft.com/office/drawing/2014/main" val="20000"/>
                    </a:ext>
                  </a:extLst>
                </a:gridCol>
                <a:gridCol w="1415984">
                  <a:extLst>
                    <a:ext uri="{9D8B030D-6E8A-4147-A177-3AD203B41FA5}">
                      <a16:colId xmlns:a16="http://schemas.microsoft.com/office/drawing/2014/main" val="20001"/>
                    </a:ext>
                  </a:extLst>
                </a:gridCol>
                <a:gridCol w="1415984">
                  <a:extLst>
                    <a:ext uri="{9D8B030D-6E8A-4147-A177-3AD203B41FA5}">
                      <a16:colId xmlns:a16="http://schemas.microsoft.com/office/drawing/2014/main" val="3597451768"/>
                    </a:ext>
                  </a:extLst>
                </a:gridCol>
              </a:tblGrid>
              <a:tr h="4404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2L FL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3L+ FL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9080">
                <a:tc>
                  <a:txBody>
                    <a:bodyPr/>
                    <a:lstStyle/>
                    <a:p>
                      <a:r>
                        <a:rPr lang="en-US" sz="1400" b="0" i="0" dirty="0">
                          <a:solidFill>
                            <a:srgbClr val="000000"/>
                          </a:solidFill>
                          <a:effectLst/>
                          <a:latin typeface="Calibri" panose="020F0502020204030204" pitchFamily="34" charset="0"/>
                          <a:cs typeface="Calibri" panose="020F0502020204030204" pitchFamily="34" charset="0"/>
                        </a:rPr>
                        <a:t>Median age, </a:t>
                      </a:r>
                      <a:r>
                        <a:rPr lang="en-US" sz="1400" b="0" i="0" dirty="0" err="1">
                          <a:solidFill>
                            <a:srgbClr val="000000"/>
                          </a:solidFill>
                          <a:effectLst/>
                          <a:latin typeface="Calibri" panose="020F0502020204030204" pitchFamily="34" charset="0"/>
                          <a:cs typeface="Calibri" panose="020F0502020204030204" pitchFamily="34" charset="0"/>
                        </a:rPr>
                        <a:t>yr</a:t>
                      </a:r>
                      <a:r>
                        <a:rPr lang="en-US" sz="1400" b="0" i="0" dirty="0">
                          <a:solidFill>
                            <a:srgbClr val="000000"/>
                          </a:solidFill>
                          <a:effectLst/>
                          <a:latin typeface="Calibri" panose="020F0502020204030204" pitchFamily="34" charset="0"/>
                          <a:cs typeface="Calibri" panose="020F0502020204030204" pitchFamily="34" charset="0"/>
                        </a:rPr>
                        <a:t> (range)</a:t>
                      </a:r>
                      <a:endParaRPr lang="en-US" sz="14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53 (34-69)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62 (23-80)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9080">
                <a:tc>
                  <a:txBody>
                    <a:bodyPr/>
                    <a:lstStyle/>
                    <a:p>
                      <a:r>
                        <a:rPr lang="en-US" sz="1400" dirty="0">
                          <a:solidFill>
                            <a:schemeClr val="bg1"/>
                          </a:solidFill>
                          <a:effectLst/>
                          <a:latin typeface="Calibri" panose="020F0502020204030204" pitchFamily="34" charset="0"/>
                          <a:cs typeface="Calibri" panose="020F0502020204030204" pitchFamily="34" charset="0"/>
                        </a:rPr>
                        <a:t>Male,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17 (74)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66 (62)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90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Disease grade 1-2/3a, </a:t>
                      </a:r>
                      <a:r>
                        <a:rPr lang="en-US" sz="1400" dirty="0">
                          <a:solidFill>
                            <a:schemeClr val="bg1"/>
                          </a:solidFill>
                          <a:effectLst/>
                          <a:latin typeface="Calibri" panose="020F0502020204030204" pitchFamily="34" charset="0"/>
                          <a:cs typeface="Calibri" panose="020F0502020204030204" pitchFamily="34" charset="0"/>
                        </a:rPr>
                        <a:t>n (%)</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17 (74)/6 (26)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81 (76)/25 (23)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217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Ann Arbor stage, </a:t>
                      </a:r>
                      <a:r>
                        <a:rPr lang="en-US" sz="1400" dirty="0">
                          <a:solidFill>
                            <a:schemeClr val="bg1"/>
                          </a:solidFill>
                          <a:effectLst/>
                          <a:latin typeface="Calibri" panose="020F0502020204030204" pitchFamily="34" charset="0"/>
                          <a:cs typeface="Calibri" panose="020F0502020204030204" pitchFamily="34" charset="0"/>
                        </a:rPr>
                        <a:t>n (%)</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III/IV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400" dirty="0">
                        <a:solidFill>
                          <a:schemeClr val="bg1"/>
                        </a:solidFill>
                        <a:effectLst/>
                        <a:latin typeface="Calibri" panose="020F0502020204030204" pitchFamily="34" charset="0"/>
                        <a:cs typeface="Calibri" panose="020F0502020204030204" pitchFamily="34" charset="0"/>
                      </a:endParaRPr>
                    </a:p>
                    <a:p>
                      <a:pPr algn="ctr"/>
                      <a:r>
                        <a:rPr lang="en-US" sz="1400" dirty="0">
                          <a:solidFill>
                            <a:schemeClr val="bg1"/>
                          </a:solidFill>
                          <a:effectLst/>
                          <a:latin typeface="Calibri" panose="020F0502020204030204" pitchFamily="34" charset="0"/>
                          <a:cs typeface="Calibri" panose="020F0502020204030204" pitchFamily="34" charset="0"/>
                        </a:rPr>
                        <a:t>6 (26)</a:t>
                      </a:r>
                    </a:p>
                    <a:p>
                      <a:pPr algn="ctr"/>
                      <a:r>
                        <a:rPr lang="en-US" sz="1400" dirty="0">
                          <a:solidFill>
                            <a:schemeClr val="bg1"/>
                          </a:solidFill>
                          <a:effectLst/>
                          <a:latin typeface="Calibri" panose="020F0502020204030204" pitchFamily="34" charset="0"/>
                          <a:cs typeface="Calibri" panose="020F0502020204030204" pitchFamily="34" charset="0"/>
                        </a:rPr>
                        <a:t>17 (74)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400" dirty="0">
                        <a:solidFill>
                          <a:schemeClr val="bg1"/>
                        </a:solidFill>
                        <a:effectLst/>
                        <a:latin typeface="Calibri" panose="020F0502020204030204" pitchFamily="34" charset="0"/>
                        <a:cs typeface="Calibri" panose="020F0502020204030204" pitchFamily="34" charset="0"/>
                      </a:endParaRPr>
                    </a:p>
                    <a:p>
                      <a:pPr algn="ctr"/>
                      <a:r>
                        <a:rPr lang="en-US" sz="1400" dirty="0">
                          <a:solidFill>
                            <a:schemeClr val="bg1"/>
                          </a:solidFill>
                          <a:effectLst/>
                          <a:latin typeface="Calibri" panose="020F0502020204030204" pitchFamily="34" charset="0"/>
                          <a:cs typeface="Calibri" panose="020F0502020204030204" pitchFamily="34" charset="0"/>
                        </a:rPr>
                        <a:t>12 (11)</a:t>
                      </a:r>
                    </a:p>
                    <a:p>
                      <a:pPr algn="ctr"/>
                      <a:r>
                        <a:rPr lang="en-US" sz="1400" dirty="0">
                          <a:solidFill>
                            <a:schemeClr val="bg1"/>
                          </a:solidFill>
                          <a:effectLst/>
                          <a:latin typeface="Calibri" panose="020F0502020204030204" pitchFamily="34" charset="0"/>
                          <a:cs typeface="Calibri" panose="020F0502020204030204" pitchFamily="34" charset="0"/>
                        </a:rPr>
                        <a:t>95 (89)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46168456"/>
                  </a:ext>
                </a:extLst>
              </a:tr>
              <a:tr h="4404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FL IPI risk (low/intermediate/high), </a:t>
                      </a:r>
                      <a:r>
                        <a:rPr lang="en-US" sz="1400" dirty="0">
                          <a:solidFill>
                            <a:schemeClr val="bg1"/>
                          </a:solidFill>
                          <a:effectLst/>
                          <a:latin typeface="Calibri" panose="020F0502020204030204" pitchFamily="34" charset="0"/>
                          <a:cs typeface="Calibri" panose="020F0502020204030204" pitchFamily="34" charset="0"/>
                        </a:rPr>
                        <a:t>n (%)</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11 (48)/</a:t>
                      </a:r>
                      <a:br>
                        <a:rPr lang="en-US" sz="1400" dirty="0">
                          <a:solidFill>
                            <a:schemeClr val="bg1"/>
                          </a:solidFill>
                          <a:effectLst/>
                          <a:latin typeface="Calibri" panose="020F0502020204030204" pitchFamily="34" charset="0"/>
                          <a:cs typeface="Calibri" panose="020F0502020204030204" pitchFamily="34" charset="0"/>
                        </a:rPr>
                      </a:br>
                      <a:r>
                        <a:rPr lang="en-US" sz="1400" dirty="0">
                          <a:solidFill>
                            <a:schemeClr val="bg1"/>
                          </a:solidFill>
                          <a:effectLst/>
                          <a:latin typeface="Calibri" panose="020F0502020204030204" pitchFamily="34" charset="0"/>
                          <a:cs typeface="Calibri" panose="020F0502020204030204" pitchFamily="34" charset="0"/>
                        </a:rPr>
                        <a:t>4 (17)/8 (35)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12 (11)/</a:t>
                      </a:r>
                      <a:br>
                        <a:rPr lang="en-US" sz="1400" dirty="0">
                          <a:solidFill>
                            <a:schemeClr val="bg1"/>
                          </a:solidFill>
                          <a:effectLst/>
                          <a:latin typeface="Calibri" panose="020F0502020204030204" pitchFamily="34" charset="0"/>
                          <a:cs typeface="Calibri" panose="020F0502020204030204" pitchFamily="34" charset="0"/>
                        </a:rPr>
                      </a:br>
                      <a:r>
                        <a:rPr lang="en-US" sz="1400" dirty="0">
                          <a:solidFill>
                            <a:schemeClr val="bg1"/>
                          </a:solidFill>
                          <a:effectLst/>
                          <a:latin typeface="Calibri" panose="020F0502020204030204" pitchFamily="34" charset="0"/>
                          <a:cs typeface="Calibri" panose="020F0502020204030204" pitchFamily="34" charset="0"/>
                        </a:rPr>
                        <a:t>34 (32)/61 (57)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75042278"/>
                  </a:ext>
                </a:extLst>
              </a:tr>
              <a:tr h="259080">
                <a:tc>
                  <a:txBody>
                    <a:bodyPr/>
                    <a:lstStyle/>
                    <a:p>
                      <a:r>
                        <a:rPr lang="en-US" sz="1400" b="0" i="0" dirty="0">
                          <a:solidFill>
                            <a:srgbClr val="000000"/>
                          </a:solidFill>
                          <a:effectLst/>
                          <a:latin typeface="Calibri" panose="020F0502020204030204" pitchFamily="34" charset="0"/>
                          <a:cs typeface="Calibri" panose="020F0502020204030204" pitchFamily="34" charset="0"/>
                        </a:rPr>
                        <a:t>LDH &gt; ULN prior to lymphodepletion, </a:t>
                      </a:r>
                      <a:r>
                        <a:rPr lang="en-US" sz="1400" dirty="0">
                          <a:solidFill>
                            <a:schemeClr val="bg1"/>
                          </a:solidFill>
                          <a:effectLst/>
                          <a:latin typeface="Calibri" panose="020F0502020204030204" pitchFamily="34" charset="0"/>
                          <a:cs typeface="Calibri" panose="020F0502020204030204" pitchFamily="34" charset="0"/>
                        </a:rPr>
                        <a:t>n (%)</a:t>
                      </a:r>
                      <a:endParaRPr lang="en-US" sz="14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6 (26)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47 (44)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5584241"/>
                  </a:ext>
                </a:extLst>
              </a:tr>
              <a:tr h="1347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Met </a:t>
                      </a:r>
                      <a:r>
                        <a:rPr kumimoji="0" lang="en-US" sz="14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mGELF</a:t>
                      </a: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criteria at most recent relapse, </a:t>
                      </a:r>
                      <a:r>
                        <a:rPr lang="en-US" sz="1400" dirty="0">
                          <a:solidFill>
                            <a:schemeClr val="bg1"/>
                          </a:solidFill>
                          <a:effectLst/>
                          <a:latin typeface="Calibri" panose="020F0502020204030204" pitchFamily="34" charset="0"/>
                          <a:cs typeface="Calibri" panose="020F0502020204030204" pitchFamily="34" charset="0"/>
                        </a:rPr>
                        <a:t>n (%)</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FL-related symptoms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Threatened end-organ function, cytopenia secondary to lymphoma, bulky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Splenomegaly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Steady disease progression for ≥6 </a:t>
                      </a:r>
                      <a:r>
                        <a:rPr kumimoji="0" lang="en-US" sz="14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mo</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16 (70)</a:t>
                      </a:r>
                    </a:p>
                    <a:p>
                      <a:pPr algn="ctr"/>
                      <a:r>
                        <a:rPr lang="en-US" sz="1400" dirty="0">
                          <a:solidFill>
                            <a:schemeClr val="bg1"/>
                          </a:solidFill>
                          <a:effectLst/>
                          <a:latin typeface="Calibri" panose="020F0502020204030204" pitchFamily="34" charset="0"/>
                          <a:cs typeface="Calibri" panose="020F0502020204030204" pitchFamily="34" charset="0"/>
                        </a:rPr>
                        <a:t>6 (26)</a:t>
                      </a:r>
                    </a:p>
                    <a:p>
                      <a:pPr algn="ctr"/>
                      <a:r>
                        <a:rPr lang="en-US" sz="1400" dirty="0">
                          <a:solidFill>
                            <a:schemeClr val="bg1"/>
                          </a:solidFill>
                          <a:effectLst/>
                          <a:latin typeface="Calibri" panose="020F0502020204030204" pitchFamily="34" charset="0"/>
                          <a:cs typeface="Calibri" panose="020F0502020204030204" pitchFamily="34" charset="0"/>
                        </a:rPr>
                        <a:t>7 (30)</a:t>
                      </a:r>
                    </a:p>
                    <a:p>
                      <a:pPr algn="ctr"/>
                      <a:endParaRPr lang="en-US" sz="1400" dirty="0">
                        <a:solidFill>
                          <a:schemeClr val="bg1"/>
                        </a:solidFill>
                        <a:effectLst/>
                        <a:latin typeface="Calibri" panose="020F0502020204030204" pitchFamily="34" charset="0"/>
                        <a:cs typeface="Calibri" panose="020F0502020204030204" pitchFamily="34" charset="0"/>
                      </a:endParaRPr>
                    </a:p>
                    <a:p>
                      <a:pPr algn="ctr"/>
                      <a:r>
                        <a:rPr lang="en-US" sz="1400" dirty="0">
                          <a:solidFill>
                            <a:schemeClr val="bg1"/>
                          </a:solidFill>
                          <a:effectLst/>
                          <a:latin typeface="Calibri" panose="020F0502020204030204" pitchFamily="34" charset="0"/>
                          <a:cs typeface="Calibri" panose="020F0502020204030204" pitchFamily="34" charset="0"/>
                        </a:rPr>
                        <a:t>0</a:t>
                      </a:r>
                    </a:p>
                    <a:p>
                      <a:pPr algn="ctr"/>
                      <a:r>
                        <a:rPr lang="en-US" sz="1400" dirty="0">
                          <a:solidFill>
                            <a:schemeClr val="bg1"/>
                          </a:solidFill>
                          <a:effectLst/>
                          <a:latin typeface="Calibri" panose="020F0502020204030204" pitchFamily="34" charset="0"/>
                          <a:cs typeface="Calibri" panose="020F0502020204030204" pitchFamily="34" charset="0"/>
                        </a:rPr>
                        <a:t>3 (13)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57 (53)</a:t>
                      </a:r>
                    </a:p>
                    <a:p>
                      <a:pPr algn="ctr"/>
                      <a:r>
                        <a:rPr lang="en-US" sz="1400" dirty="0">
                          <a:solidFill>
                            <a:schemeClr val="bg1"/>
                          </a:solidFill>
                          <a:effectLst/>
                          <a:latin typeface="Calibri" panose="020F0502020204030204" pitchFamily="34" charset="0"/>
                          <a:cs typeface="Calibri" panose="020F0502020204030204" pitchFamily="34" charset="0"/>
                        </a:rPr>
                        <a:t>13 (12)</a:t>
                      </a:r>
                    </a:p>
                    <a:p>
                      <a:pPr algn="ctr"/>
                      <a:r>
                        <a:rPr lang="en-US" sz="1400" dirty="0">
                          <a:solidFill>
                            <a:schemeClr val="bg1"/>
                          </a:solidFill>
                          <a:effectLst/>
                          <a:latin typeface="Calibri" panose="020F0502020204030204" pitchFamily="34" charset="0"/>
                          <a:cs typeface="Calibri" panose="020F0502020204030204" pitchFamily="34" charset="0"/>
                        </a:rPr>
                        <a:t>24 (22)</a:t>
                      </a:r>
                    </a:p>
                    <a:p>
                      <a:pPr algn="ctr"/>
                      <a:endParaRPr lang="en-US" sz="1400" dirty="0">
                        <a:solidFill>
                          <a:schemeClr val="bg1"/>
                        </a:solidFill>
                        <a:effectLst/>
                        <a:latin typeface="Calibri" panose="020F0502020204030204" pitchFamily="34" charset="0"/>
                        <a:cs typeface="Calibri" panose="020F0502020204030204" pitchFamily="34" charset="0"/>
                      </a:endParaRPr>
                    </a:p>
                    <a:p>
                      <a:pPr algn="ctr"/>
                      <a:r>
                        <a:rPr lang="en-US" sz="1400" dirty="0">
                          <a:solidFill>
                            <a:schemeClr val="bg1"/>
                          </a:solidFill>
                          <a:effectLst/>
                          <a:latin typeface="Calibri" panose="020F0502020204030204" pitchFamily="34" charset="0"/>
                          <a:cs typeface="Calibri" panose="020F0502020204030204" pitchFamily="34" charset="0"/>
                        </a:rPr>
                        <a:t>4 (4)</a:t>
                      </a:r>
                    </a:p>
                    <a:p>
                      <a:pPr algn="ctr"/>
                      <a:r>
                        <a:rPr lang="en-US" sz="1400" dirty="0">
                          <a:solidFill>
                            <a:schemeClr val="bg1"/>
                          </a:solidFill>
                          <a:effectLst/>
                          <a:latin typeface="Calibri" panose="020F0502020204030204" pitchFamily="34" charset="0"/>
                          <a:cs typeface="Calibri" panose="020F0502020204030204" pitchFamily="34" charset="0"/>
                        </a:rPr>
                        <a:t>16 (15)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24956974"/>
                  </a:ext>
                </a:extLst>
              </a:tr>
            </a:tbl>
          </a:graphicData>
        </a:graphic>
      </p:graphicFrame>
      <p:graphicFrame>
        <p:nvGraphicFramePr>
          <p:cNvPr id="5" name="Group 3">
            <a:extLst>
              <a:ext uri="{FF2B5EF4-FFF2-40B4-BE49-F238E27FC236}">
                <a16:creationId xmlns:a16="http://schemas.microsoft.com/office/drawing/2014/main" id="{F66C9DE9-D6A3-CD44-1977-FEC757ED5955}"/>
              </a:ext>
            </a:extLst>
          </p:cNvPr>
          <p:cNvGraphicFramePr>
            <a:graphicFrameLocks/>
          </p:cNvGraphicFramePr>
          <p:nvPr>
            <p:extLst>
              <p:ext uri="{D42A27DB-BD31-4B8C-83A1-F6EECF244321}">
                <p14:modId xmlns:p14="http://schemas.microsoft.com/office/powerpoint/2010/main" val="1472307821"/>
              </p:ext>
            </p:extLst>
          </p:nvPr>
        </p:nvGraphicFramePr>
        <p:xfrm>
          <a:off x="7254239" y="1600192"/>
          <a:ext cx="4409953" cy="4026975"/>
        </p:xfrm>
        <a:graphic>
          <a:graphicData uri="http://schemas.openxmlformats.org/drawingml/2006/table">
            <a:tbl>
              <a:tblPr/>
              <a:tblGrid>
                <a:gridCol w="2560321">
                  <a:extLst>
                    <a:ext uri="{9D8B030D-6E8A-4147-A177-3AD203B41FA5}">
                      <a16:colId xmlns:a16="http://schemas.microsoft.com/office/drawing/2014/main" val="20000"/>
                    </a:ext>
                  </a:extLst>
                </a:gridCol>
                <a:gridCol w="924816">
                  <a:extLst>
                    <a:ext uri="{9D8B030D-6E8A-4147-A177-3AD203B41FA5}">
                      <a16:colId xmlns:a16="http://schemas.microsoft.com/office/drawing/2014/main" val="20001"/>
                    </a:ext>
                  </a:extLst>
                </a:gridCol>
                <a:gridCol w="924816">
                  <a:extLst>
                    <a:ext uri="{9D8B030D-6E8A-4147-A177-3AD203B41FA5}">
                      <a16:colId xmlns:a16="http://schemas.microsoft.com/office/drawing/2014/main" val="937869494"/>
                    </a:ext>
                  </a:extLst>
                </a:gridCol>
              </a:tblGrid>
              <a:tr h="2224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2L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3L+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287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prior lines of therapy, (range)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1 (1-1)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3 (2-10)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87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Prior HSCT, </a:t>
                      </a:r>
                      <a:r>
                        <a:rPr lang="en-US" sz="1400" dirty="0">
                          <a:solidFill>
                            <a:schemeClr val="bg1"/>
                          </a:solidFill>
                          <a:effectLst/>
                          <a:latin typeface="Calibri" panose="020F0502020204030204" pitchFamily="34" charset="0"/>
                          <a:cs typeface="Calibri" panose="020F0502020204030204" pitchFamily="34" charset="0"/>
                        </a:rPr>
                        <a:t>n (%)</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33 (31)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87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Prior treatment with rituximab + lenalidomide, </a:t>
                      </a:r>
                      <a:r>
                        <a:rPr lang="en-US" sz="1400" dirty="0">
                          <a:solidFill>
                            <a:schemeClr val="bg1"/>
                          </a:solidFill>
                          <a:effectLst/>
                          <a:latin typeface="Calibri" panose="020F0502020204030204" pitchFamily="34" charset="0"/>
                          <a:cs typeface="Calibri" panose="020F0502020204030204" pitchFamily="34" charset="0"/>
                        </a:rPr>
                        <a:t>n (%)</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23 (21)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5755835"/>
                  </a:ext>
                </a:extLst>
              </a:tr>
              <a:tr h="1287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Refractory to last line of therapy, </a:t>
                      </a:r>
                      <a:r>
                        <a:rPr lang="en-US" sz="1400" dirty="0">
                          <a:solidFill>
                            <a:schemeClr val="bg1"/>
                          </a:solidFill>
                          <a:effectLst/>
                          <a:latin typeface="Calibri" panose="020F0502020204030204" pitchFamily="34" charset="0"/>
                          <a:cs typeface="Calibri" panose="020F0502020204030204" pitchFamily="34" charset="0"/>
                        </a:rPr>
                        <a:t>n (%)</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15 (65)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72 (67)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06888439"/>
                  </a:ext>
                </a:extLst>
              </a:tr>
              <a:tr h="1287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Refractory to anti-CD20 and alkylator, </a:t>
                      </a:r>
                      <a:r>
                        <a:rPr lang="en-US" sz="1400" dirty="0">
                          <a:solidFill>
                            <a:schemeClr val="bg1"/>
                          </a:solidFill>
                          <a:effectLst/>
                          <a:latin typeface="Calibri" panose="020F0502020204030204" pitchFamily="34" charset="0"/>
                          <a:cs typeface="Calibri" panose="020F0502020204030204" pitchFamily="34" charset="0"/>
                        </a:rPr>
                        <a:t>n (%)</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11 (48)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69 (64)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0848793"/>
                  </a:ext>
                </a:extLst>
              </a:tr>
              <a:tr h="1287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POD24 from first immunochemotherapy, </a:t>
                      </a:r>
                      <a:r>
                        <a:rPr lang="en-US" sz="1400" dirty="0">
                          <a:solidFill>
                            <a:schemeClr val="bg1"/>
                          </a:solidFill>
                          <a:effectLst/>
                          <a:latin typeface="Calibri" panose="020F0502020204030204" pitchFamily="34" charset="0"/>
                          <a:cs typeface="Calibri" panose="020F0502020204030204" pitchFamily="34" charset="0"/>
                        </a:rPr>
                        <a:t>n (%)</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15 (65)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58 (54)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06745700"/>
                  </a:ext>
                </a:extLst>
              </a:tr>
              <a:tr h="1287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POD24 from diagnosis, </a:t>
                      </a:r>
                      <a:r>
                        <a:rPr lang="en-US" sz="1400" dirty="0">
                          <a:solidFill>
                            <a:schemeClr val="bg1"/>
                          </a:solidFill>
                          <a:effectLst/>
                          <a:latin typeface="Calibri" panose="020F0502020204030204" pitchFamily="34" charset="0"/>
                          <a:cs typeface="Calibri" panose="020F0502020204030204" pitchFamily="34" charset="0"/>
                        </a:rPr>
                        <a:t>n (%)</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12 (52)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46 (43)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61696972"/>
                  </a:ext>
                </a:extLst>
              </a:tr>
              <a:tr h="3083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Received bridging therapy, </a:t>
                      </a:r>
                      <a:r>
                        <a:rPr lang="en-US" sz="1400" dirty="0">
                          <a:solidFill>
                            <a:schemeClr val="bg1"/>
                          </a:solidFill>
                          <a:effectLst/>
                          <a:latin typeface="Calibri" panose="020F0502020204030204" pitchFamily="34" charset="0"/>
                          <a:cs typeface="Calibri" panose="020F0502020204030204" pitchFamily="34" charset="0"/>
                        </a:rPr>
                        <a:t>n (%)</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5 (22)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44 (41)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5273003"/>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TRANSCEND FL: Primary and Key Secondary Endpoints</a:t>
            </a:r>
            <a:endParaRPr lang="en-US" altLang="en-US" dirty="0"/>
          </a:p>
        </p:txBody>
      </p:sp>
      <p:sp>
        <p:nvSpPr>
          <p:cNvPr id="3" name="Text Box 11">
            <a:extLst>
              <a:ext uri="{FF2B5EF4-FFF2-40B4-BE49-F238E27FC236}">
                <a16:creationId xmlns:a16="http://schemas.microsoft.com/office/drawing/2014/main" id="{9E248EF5-0222-881D-C33B-41CEBAC554A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Morschhauser</a:t>
            </a:r>
            <a:r>
              <a:rPr lang="en-US" altLang="en-US" sz="1200" b="0" dirty="0">
                <a:solidFill>
                  <a:schemeClr val="bg2"/>
                </a:solidFill>
                <a:latin typeface="Calibri" panose="020F0502020204030204" pitchFamily="34" charset="0"/>
              </a:rPr>
              <a:t>.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602. </a:t>
            </a:r>
            <a:r>
              <a:rPr lang="en-US" altLang="en-US" sz="1200" b="0" dirty="0" err="1">
                <a:solidFill>
                  <a:schemeClr val="bg2"/>
                </a:solidFill>
                <a:latin typeface="Calibri" panose="020F0502020204030204" pitchFamily="34" charset="0"/>
              </a:rPr>
              <a:t>Morschhauser</a:t>
            </a:r>
            <a:r>
              <a:rPr lang="en-US" altLang="en-US" sz="1200" b="0" dirty="0">
                <a:solidFill>
                  <a:schemeClr val="bg2"/>
                </a:solidFill>
                <a:latin typeface="Calibri" panose="020F0502020204030204" pitchFamily="34" charset="0"/>
              </a:rPr>
              <a:t>. ICML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LBA4. </a:t>
            </a:r>
          </a:p>
        </p:txBody>
      </p:sp>
      <p:graphicFrame>
        <p:nvGraphicFramePr>
          <p:cNvPr id="4" name="Group 3">
            <a:extLst>
              <a:ext uri="{FF2B5EF4-FFF2-40B4-BE49-F238E27FC236}">
                <a16:creationId xmlns:a16="http://schemas.microsoft.com/office/drawing/2014/main" id="{4019DB44-61ED-F5E2-000D-C5EC2CEFC45D}"/>
              </a:ext>
            </a:extLst>
          </p:cNvPr>
          <p:cNvGraphicFramePr>
            <a:graphicFrameLocks/>
          </p:cNvGraphicFramePr>
          <p:nvPr>
            <p:extLst>
              <p:ext uri="{D42A27DB-BD31-4B8C-83A1-F6EECF244321}">
                <p14:modId xmlns:p14="http://schemas.microsoft.com/office/powerpoint/2010/main" val="3784942784"/>
              </p:ext>
            </p:extLst>
          </p:nvPr>
        </p:nvGraphicFramePr>
        <p:xfrm>
          <a:off x="723900" y="1603375"/>
          <a:ext cx="10755313" cy="4308326"/>
        </p:xfrm>
        <a:graphic>
          <a:graphicData uri="http://schemas.openxmlformats.org/drawingml/2006/table">
            <a:tbl>
              <a:tblPr/>
              <a:tblGrid>
                <a:gridCol w="4123198">
                  <a:extLst>
                    <a:ext uri="{9D8B030D-6E8A-4147-A177-3AD203B41FA5}">
                      <a16:colId xmlns:a16="http://schemas.microsoft.com/office/drawing/2014/main" val="20000"/>
                    </a:ext>
                  </a:extLst>
                </a:gridCol>
                <a:gridCol w="2704166">
                  <a:extLst>
                    <a:ext uri="{9D8B030D-6E8A-4147-A177-3AD203B41FA5}">
                      <a16:colId xmlns:a16="http://schemas.microsoft.com/office/drawing/2014/main" val="20001"/>
                    </a:ext>
                  </a:extLst>
                </a:gridCol>
                <a:gridCol w="3927949">
                  <a:extLst>
                    <a:ext uri="{9D8B030D-6E8A-4147-A177-3AD203B41FA5}">
                      <a16:colId xmlns:a16="http://schemas.microsoft.com/office/drawing/2014/main" val="2647787534"/>
                    </a:ext>
                  </a:extLst>
                </a:gridCol>
              </a:tblGrid>
              <a:tr h="6854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2L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23)</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3L+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101)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6854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ORR, n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CR, n (% [95% CI])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22 (96 [78.1-99.9])*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22 (96 [78.1-99.9])*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98 (97 [91.6-99.4])*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95 (94 [87.5-97.8])*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979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mDoR</a:t>
                      </a: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a:t>
                      </a:r>
                      <a:r>
                        <a:rPr kumimoji="0" lang="en-US" sz="18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mo</a:t>
                      </a: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(95% CI)</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12-mo </a:t>
                      </a:r>
                      <a:r>
                        <a:rPr kumimoji="0" lang="en-US" sz="18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DoR</a:t>
                      </a: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 (95% CI)</a:t>
                      </a:r>
                    </a:p>
                    <a:p>
                      <a:pPr marL="114300" marR="0" lvl="0" indent="-11430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follow-up, </a:t>
                      </a:r>
                      <a:r>
                        <a:rPr kumimoji="0" lang="en-US" sz="18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mo</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NR (19.3-NR)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89.8 (64.8-97.4)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16.8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NR (18.0-NR)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81.9 (72.5-88.4)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16.6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75615888"/>
                  </a:ext>
                </a:extLst>
              </a:tr>
              <a:tr h="979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mPFS</a:t>
                      </a: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a:t>
                      </a:r>
                      <a:r>
                        <a:rPr kumimoji="0" lang="en-US" sz="18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mo</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12-mo PFS, % (95% CI)</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follow-up, </a:t>
                      </a:r>
                      <a:r>
                        <a:rPr kumimoji="0" lang="en-US" sz="18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mo</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NR (20.2-NR)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91.3 (69.5-97.8)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17.8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NR (19.0-NR)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80.7 (71.4-87.2)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17.5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10143388"/>
                  </a:ext>
                </a:extLst>
              </a:tr>
              <a:tr h="979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mOS</a:t>
                      </a: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a:t>
                      </a:r>
                      <a:r>
                        <a:rPr kumimoji="0" lang="en-US" sz="18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mo</a:t>
                      </a: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(95% CI)</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12-mo OS, % (95% CI)</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follow-up, </a:t>
                      </a:r>
                      <a:r>
                        <a:rPr kumimoji="0" lang="en-US" sz="18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mo</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NR (NR)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95.7 (72.9-99.4)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17.8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NR (NR)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92.1 (84.8-96.0)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17.9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05862796"/>
                  </a:ext>
                </a:extLst>
              </a:tr>
            </a:tbl>
          </a:graphicData>
        </a:graphic>
      </p:graphicFrame>
      <p:sp>
        <p:nvSpPr>
          <p:cNvPr id="6" name="Text Box 11">
            <a:extLst>
              <a:ext uri="{FF2B5EF4-FFF2-40B4-BE49-F238E27FC236}">
                <a16:creationId xmlns:a16="http://schemas.microsoft.com/office/drawing/2014/main" id="{FCB3E1CB-A7F6-7FA7-6761-89B11D07C844}"/>
              </a:ext>
            </a:extLst>
          </p:cNvPr>
          <p:cNvSpPr txBox="1">
            <a:spLocks noChangeArrowheads="1"/>
          </p:cNvSpPr>
          <p:nvPr/>
        </p:nvSpPr>
        <p:spPr bwMode="auto">
          <a:xfrm>
            <a:off x="414339" y="608632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a:t>
            </a:r>
            <a:r>
              <a:rPr lang="en-US" altLang="en-US" sz="1200" b="0" i="1" dirty="0">
                <a:solidFill>
                  <a:schemeClr val="bg1"/>
                </a:solidFill>
                <a:latin typeface="Calibri" panose="020F0502020204030204" pitchFamily="34" charset="0"/>
              </a:rPr>
              <a:t>P</a:t>
            </a:r>
            <a:r>
              <a:rPr lang="en-US" altLang="en-US" sz="1200" b="0" dirty="0">
                <a:solidFill>
                  <a:schemeClr val="bg1"/>
                </a:solidFill>
                <a:latin typeface="Calibri" panose="020F0502020204030204" pitchFamily="34" charset="0"/>
              </a:rPr>
              <a:t> &lt;.0001.</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TRANSCEND FL: Safety</a:t>
            </a:r>
            <a:endParaRPr lang="en-US" altLang="en-US" dirty="0"/>
          </a:p>
        </p:txBody>
      </p:sp>
      <p:sp>
        <p:nvSpPr>
          <p:cNvPr id="4" name="Content Placeholder 3">
            <a:extLst>
              <a:ext uri="{FF2B5EF4-FFF2-40B4-BE49-F238E27FC236}">
                <a16:creationId xmlns:a16="http://schemas.microsoft.com/office/drawing/2014/main" id="{91527D44-4F6B-EEF6-E020-7C64E5AF3A06}"/>
              </a:ext>
            </a:extLst>
          </p:cNvPr>
          <p:cNvSpPr>
            <a:spLocks noGrp="1"/>
          </p:cNvSpPr>
          <p:nvPr>
            <p:ph idx="1"/>
          </p:nvPr>
        </p:nvSpPr>
        <p:spPr>
          <a:xfrm>
            <a:off x="604674" y="1513047"/>
            <a:ext cx="3281526" cy="4650686"/>
          </a:xfrm>
        </p:spPr>
        <p:txBody>
          <a:bodyPr/>
          <a:lstStyle/>
          <a:p>
            <a:r>
              <a:rPr lang="en-US" sz="2400" dirty="0"/>
              <a:t>Any grade ≥3 TEAE: 61% (2L) vs 78% (3L+)</a:t>
            </a:r>
          </a:p>
          <a:p>
            <a:r>
              <a:rPr lang="en-US" sz="2400" dirty="0"/>
              <a:t>Any serious TEAE: 17% (2L) vs 26% (3L+)</a:t>
            </a:r>
          </a:p>
        </p:txBody>
      </p:sp>
      <p:sp>
        <p:nvSpPr>
          <p:cNvPr id="3" name="Text Box 11">
            <a:extLst>
              <a:ext uri="{FF2B5EF4-FFF2-40B4-BE49-F238E27FC236}">
                <a16:creationId xmlns:a16="http://schemas.microsoft.com/office/drawing/2014/main" id="{0D9C1065-8124-7697-87AE-44008241E9A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Morschhauser</a:t>
            </a:r>
            <a:r>
              <a:rPr lang="en-US" altLang="en-US" sz="1200" b="0" dirty="0">
                <a:solidFill>
                  <a:schemeClr val="bg2"/>
                </a:solidFill>
                <a:latin typeface="Calibri" panose="020F0502020204030204" pitchFamily="34" charset="0"/>
              </a:rPr>
              <a:t>.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602.</a:t>
            </a:r>
          </a:p>
        </p:txBody>
      </p:sp>
      <p:graphicFrame>
        <p:nvGraphicFramePr>
          <p:cNvPr id="2" name="Group 3">
            <a:extLst>
              <a:ext uri="{FF2B5EF4-FFF2-40B4-BE49-F238E27FC236}">
                <a16:creationId xmlns:a16="http://schemas.microsoft.com/office/drawing/2014/main" id="{CB19D45D-AC1E-25DC-C1BA-7FAF1909E2E4}"/>
              </a:ext>
            </a:extLst>
          </p:cNvPr>
          <p:cNvGraphicFramePr>
            <a:graphicFrameLocks/>
          </p:cNvGraphicFramePr>
          <p:nvPr>
            <p:extLst>
              <p:ext uri="{D42A27DB-BD31-4B8C-83A1-F6EECF244321}">
                <p14:modId xmlns:p14="http://schemas.microsoft.com/office/powerpoint/2010/main" val="2996143315"/>
              </p:ext>
            </p:extLst>
          </p:nvPr>
        </p:nvGraphicFramePr>
        <p:xfrm>
          <a:off x="4145439" y="1286677"/>
          <a:ext cx="6749194" cy="4877056"/>
        </p:xfrm>
        <a:graphic>
          <a:graphicData uri="http://schemas.openxmlformats.org/drawingml/2006/table">
            <a:tbl>
              <a:tblPr/>
              <a:tblGrid>
                <a:gridCol w="2360074">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097280">
                  <a:extLst>
                    <a:ext uri="{9D8B030D-6E8A-4147-A177-3AD203B41FA5}">
                      <a16:colId xmlns:a16="http://schemas.microsoft.com/office/drawing/2014/main" val="3249539754"/>
                    </a:ext>
                  </a:extLst>
                </a:gridCol>
                <a:gridCol w="1097280">
                  <a:extLst>
                    <a:ext uri="{9D8B030D-6E8A-4147-A177-3AD203B41FA5}">
                      <a16:colId xmlns:a16="http://schemas.microsoft.com/office/drawing/2014/main" val="20002"/>
                    </a:ext>
                  </a:extLst>
                </a:gridCol>
                <a:gridCol w="1097280">
                  <a:extLst>
                    <a:ext uri="{9D8B030D-6E8A-4147-A177-3AD203B41FA5}">
                      <a16:colId xmlns:a16="http://schemas.microsoft.com/office/drawing/2014/main" val="2552138433"/>
                    </a:ext>
                  </a:extLst>
                </a:gridCol>
              </a:tblGrid>
              <a:tr h="27721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TEAEs in ≥10% of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US" sz="1400" b="1" dirty="0"/>
                        <a:t>2L (n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algn="ctr"/>
                      <a:r>
                        <a:rPr lang="en-US" sz="1400" b="1" dirty="0"/>
                        <a:t>3L+ (n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277214">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7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47767271"/>
                  </a:ext>
                </a:extLst>
              </a:tr>
              <a:tr h="277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77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77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79418922"/>
                  </a:ext>
                </a:extLst>
              </a:tr>
              <a:tr h="277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05154370"/>
                  </a:ext>
                </a:extLst>
              </a:tr>
              <a:tr h="277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4540725"/>
                  </a:ext>
                </a:extLst>
              </a:tr>
              <a:tr h="277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Lymphopenia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86990655"/>
                  </a:ext>
                </a:extLst>
              </a:tr>
              <a:tr h="277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Abdominal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37915147"/>
                  </a:ext>
                </a:extLst>
              </a:tr>
              <a:tr h="277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16346541"/>
                  </a:ext>
                </a:extLst>
              </a:tr>
              <a:tr h="277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1015510"/>
                  </a:ext>
                </a:extLst>
              </a:tr>
              <a:tr h="277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Back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78102319"/>
                  </a:ext>
                </a:extLst>
              </a:tr>
              <a:tr h="277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18329994"/>
                  </a:ext>
                </a:extLst>
              </a:tr>
              <a:tr h="277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Increased blood creatinine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60542661"/>
                  </a:ext>
                </a:extLst>
              </a:tr>
              <a:tr h="277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Dizziness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69663680"/>
                  </a:ext>
                </a:extLst>
              </a:tr>
            </a:tbl>
          </a:graphicData>
        </a:graphic>
      </p:graphicFrame>
    </p:spTree>
    <p:extLst>
      <p:ext uri="{BB962C8B-B14F-4D97-AF65-F5344CB8AC3E}">
        <p14:creationId xmlns:p14="http://schemas.microsoft.com/office/powerpoint/2010/main" val="1121723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TRANSCEND FL: CRS and Neurologic Events</a:t>
            </a:r>
            <a:endParaRPr lang="en-US" altLang="en-US" dirty="0"/>
          </a:p>
        </p:txBody>
      </p:sp>
      <p:sp>
        <p:nvSpPr>
          <p:cNvPr id="5" name="Content Placeholder 4">
            <a:extLst>
              <a:ext uri="{FF2B5EF4-FFF2-40B4-BE49-F238E27FC236}">
                <a16:creationId xmlns:a16="http://schemas.microsoft.com/office/drawing/2014/main" id="{8D07BD31-B4ED-F488-8570-7074112A34F0}"/>
              </a:ext>
            </a:extLst>
          </p:cNvPr>
          <p:cNvSpPr>
            <a:spLocks noGrp="1"/>
          </p:cNvSpPr>
          <p:nvPr>
            <p:ph sz="half" idx="2"/>
          </p:nvPr>
        </p:nvSpPr>
        <p:spPr>
          <a:xfrm>
            <a:off x="6348481" y="4730201"/>
            <a:ext cx="4890134" cy="1277424"/>
          </a:xfrm>
        </p:spPr>
        <p:txBody>
          <a:bodyPr/>
          <a:lstStyle/>
          <a:p>
            <a:r>
              <a:rPr lang="en-US" sz="1800" dirty="0"/>
              <a:t>13% (2L) and 31% (3L+) received corticosteroids and/or tocilizumab to manage CRS or neurologic events</a:t>
            </a:r>
          </a:p>
        </p:txBody>
      </p:sp>
      <p:sp>
        <p:nvSpPr>
          <p:cNvPr id="3" name="Text Box 11">
            <a:extLst>
              <a:ext uri="{FF2B5EF4-FFF2-40B4-BE49-F238E27FC236}">
                <a16:creationId xmlns:a16="http://schemas.microsoft.com/office/drawing/2014/main" id="{0D9C1065-8124-7697-87AE-44008241E9A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Morschhauser</a:t>
            </a:r>
            <a:r>
              <a:rPr lang="en-US" altLang="en-US" sz="1200" b="0" dirty="0">
                <a:solidFill>
                  <a:schemeClr val="bg2"/>
                </a:solidFill>
                <a:latin typeface="Calibri" panose="020F0502020204030204" pitchFamily="34" charset="0"/>
              </a:rPr>
              <a:t>.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602. </a:t>
            </a:r>
            <a:r>
              <a:rPr lang="en-US" altLang="en-US" sz="1200" b="0" dirty="0" err="1">
                <a:solidFill>
                  <a:schemeClr val="bg2"/>
                </a:solidFill>
                <a:latin typeface="Calibri" panose="020F0502020204030204" pitchFamily="34" charset="0"/>
              </a:rPr>
              <a:t>Morschhauser</a:t>
            </a:r>
            <a:r>
              <a:rPr lang="en-US" altLang="en-US" sz="1200" b="0" dirty="0">
                <a:solidFill>
                  <a:schemeClr val="bg2"/>
                </a:solidFill>
                <a:latin typeface="Calibri" panose="020F0502020204030204" pitchFamily="34" charset="0"/>
              </a:rPr>
              <a:t>. ICML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LBA4. </a:t>
            </a:r>
          </a:p>
        </p:txBody>
      </p:sp>
      <p:graphicFrame>
        <p:nvGraphicFramePr>
          <p:cNvPr id="2" name="Group 3">
            <a:extLst>
              <a:ext uri="{FF2B5EF4-FFF2-40B4-BE49-F238E27FC236}">
                <a16:creationId xmlns:a16="http://schemas.microsoft.com/office/drawing/2014/main" id="{BF87309A-6F01-1A95-5368-6F0B1C303DA0}"/>
              </a:ext>
            </a:extLst>
          </p:cNvPr>
          <p:cNvGraphicFramePr>
            <a:graphicFrameLocks/>
          </p:cNvGraphicFramePr>
          <p:nvPr>
            <p:extLst>
              <p:ext uri="{D42A27DB-BD31-4B8C-83A1-F6EECF244321}">
                <p14:modId xmlns:p14="http://schemas.microsoft.com/office/powerpoint/2010/main" val="165626940"/>
              </p:ext>
            </p:extLst>
          </p:nvPr>
        </p:nvGraphicFramePr>
        <p:xfrm>
          <a:off x="719800" y="1499894"/>
          <a:ext cx="5376200" cy="2895680"/>
        </p:xfrm>
        <a:graphic>
          <a:graphicData uri="http://schemas.openxmlformats.org/drawingml/2006/table">
            <a:tbl>
              <a:tblPr/>
              <a:tblGrid>
                <a:gridCol w="2895270">
                  <a:extLst>
                    <a:ext uri="{9D8B030D-6E8A-4147-A177-3AD203B41FA5}">
                      <a16:colId xmlns:a16="http://schemas.microsoft.com/office/drawing/2014/main" val="20000"/>
                    </a:ext>
                  </a:extLst>
                </a:gridCol>
                <a:gridCol w="1233377">
                  <a:extLst>
                    <a:ext uri="{9D8B030D-6E8A-4147-A177-3AD203B41FA5}">
                      <a16:colId xmlns:a16="http://schemas.microsoft.com/office/drawing/2014/main" val="20001"/>
                    </a:ext>
                  </a:extLst>
                </a:gridCol>
                <a:gridCol w="1247553">
                  <a:extLst>
                    <a:ext uri="{9D8B030D-6E8A-4147-A177-3AD203B41FA5}">
                      <a16:colId xmlns:a16="http://schemas.microsoft.com/office/drawing/2014/main" val="272050894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2L (n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6915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Neurologic 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113629027"/>
                  </a:ext>
                </a:extLst>
              </a:tr>
              <a:tr h="454037">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6937590"/>
                  </a:ext>
                </a:extLst>
              </a:tr>
              <a:tr h="169154">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to onset,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63530"/>
                  </a:ext>
                </a:extLst>
              </a:tr>
              <a:tr h="169154">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to resolution, days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95919552"/>
                  </a:ext>
                </a:extLst>
              </a:tr>
            </a:tbl>
          </a:graphicData>
        </a:graphic>
      </p:graphicFrame>
      <p:graphicFrame>
        <p:nvGraphicFramePr>
          <p:cNvPr id="7" name="Group 3">
            <a:extLst>
              <a:ext uri="{FF2B5EF4-FFF2-40B4-BE49-F238E27FC236}">
                <a16:creationId xmlns:a16="http://schemas.microsoft.com/office/drawing/2014/main" id="{C5D53A99-898C-7735-1F18-F79457CC3C2F}"/>
              </a:ext>
            </a:extLst>
          </p:cNvPr>
          <p:cNvGraphicFramePr>
            <a:graphicFrameLocks/>
          </p:cNvGraphicFramePr>
          <p:nvPr>
            <p:extLst>
              <p:ext uri="{D42A27DB-BD31-4B8C-83A1-F6EECF244321}">
                <p14:modId xmlns:p14="http://schemas.microsoft.com/office/powerpoint/2010/main" val="4046096085"/>
              </p:ext>
            </p:extLst>
          </p:nvPr>
        </p:nvGraphicFramePr>
        <p:xfrm>
          <a:off x="6360865" y="1499894"/>
          <a:ext cx="5133723" cy="3078592"/>
        </p:xfrm>
        <a:graphic>
          <a:graphicData uri="http://schemas.openxmlformats.org/drawingml/2006/table">
            <a:tbl>
              <a:tblPr/>
              <a:tblGrid>
                <a:gridCol w="2966969">
                  <a:extLst>
                    <a:ext uri="{9D8B030D-6E8A-4147-A177-3AD203B41FA5}">
                      <a16:colId xmlns:a16="http://schemas.microsoft.com/office/drawing/2014/main" val="20000"/>
                    </a:ext>
                  </a:extLst>
                </a:gridCol>
                <a:gridCol w="1131570">
                  <a:extLst>
                    <a:ext uri="{9D8B030D-6E8A-4147-A177-3AD203B41FA5}">
                      <a16:colId xmlns:a16="http://schemas.microsoft.com/office/drawing/2014/main" val="20001"/>
                    </a:ext>
                  </a:extLst>
                </a:gridCol>
                <a:gridCol w="1035184">
                  <a:extLst>
                    <a:ext uri="{9D8B030D-6E8A-4147-A177-3AD203B41FA5}">
                      <a16:colId xmlns:a16="http://schemas.microsoft.com/office/drawing/2014/main" val="2720508942"/>
                    </a:ext>
                  </a:extLst>
                </a:gridCol>
              </a:tblGrid>
              <a:tr h="4544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2L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3L+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113629027"/>
                  </a:ext>
                </a:extLst>
              </a:tr>
              <a:tr h="454492">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CRS,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6937590"/>
                  </a:ext>
                </a:extLst>
              </a:tr>
              <a:tr h="263132">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to onset,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63530"/>
                  </a:ext>
                </a:extLst>
              </a:tr>
              <a:tr h="263132">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to resolution, days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95919552"/>
                  </a:ext>
                </a:extLst>
              </a:tr>
              <a:tr h="454492">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neurologic event, %</a:t>
                      </a:r>
                    </a:p>
                    <a:p>
                      <a:pPr marL="285750"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27618580"/>
                  </a:ext>
                </a:extLst>
              </a:tr>
              <a:tr h="263132">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to onset,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9001757"/>
                  </a:ext>
                </a:extLst>
              </a:tr>
              <a:tr h="263132">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to resolution,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11477604"/>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TRANSCEND FL: Other AEs of Special Interest</a:t>
            </a:r>
            <a:endParaRPr lang="en-US" altLang="en-US" dirty="0"/>
          </a:p>
        </p:txBody>
      </p:sp>
      <p:sp>
        <p:nvSpPr>
          <p:cNvPr id="3" name="Text Box 11">
            <a:extLst>
              <a:ext uri="{FF2B5EF4-FFF2-40B4-BE49-F238E27FC236}">
                <a16:creationId xmlns:a16="http://schemas.microsoft.com/office/drawing/2014/main" id="{0D9C1065-8124-7697-87AE-44008241E9A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Morschhauser</a:t>
            </a:r>
            <a:r>
              <a:rPr lang="en-US" altLang="en-US" sz="1200" b="0" dirty="0">
                <a:solidFill>
                  <a:schemeClr val="bg2"/>
                </a:solidFill>
                <a:latin typeface="Calibri" panose="020F0502020204030204" pitchFamily="34" charset="0"/>
              </a:rPr>
              <a:t>.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602.</a:t>
            </a:r>
          </a:p>
        </p:txBody>
      </p:sp>
      <p:graphicFrame>
        <p:nvGraphicFramePr>
          <p:cNvPr id="2" name="Group 3">
            <a:extLst>
              <a:ext uri="{FF2B5EF4-FFF2-40B4-BE49-F238E27FC236}">
                <a16:creationId xmlns:a16="http://schemas.microsoft.com/office/drawing/2014/main" id="{97101AF6-4E99-A607-60AF-B1E8BC92CB71}"/>
              </a:ext>
            </a:extLst>
          </p:cNvPr>
          <p:cNvGraphicFramePr>
            <a:graphicFrameLocks/>
          </p:cNvGraphicFramePr>
          <p:nvPr>
            <p:extLst>
              <p:ext uri="{D42A27DB-BD31-4B8C-83A1-F6EECF244321}">
                <p14:modId xmlns:p14="http://schemas.microsoft.com/office/powerpoint/2010/main" val="3002321175"/>
              </p:ext>
            </p:extLst>
          </p:nvPr>
        </p:nvGraphicFramePr>
        <p:xfrm>
          <a:off x="723899" y="1606756"/>
          <a:ext cx="10758303" cy="3911252"/>
        </p:xfrm>
        <a:graphic>
          <a:graphicData uri="http://schemas.openxmlformats.org/drawingml/2006/table">
            <a:tbl>
              <a:tblPr/>
              <a:tblGrid>
                <a:gridCol w="6217890">
                  <a:extLst>
                    <a:ext uri="{9D8B030D-6E8A-4147-A177-3AD203B41FA5}">
                      <a16:colId xmlns:a16="http://schemas.microsoft.com/office/drawing/2014/main" val="20000"/>
                    </a:ext>
                  </a:extLst>
                </a:gridCol>
                <a:gridCol w="2213618">
                  <a:extLst>
                    <a:ext uri="{9D8B030D-6E8A-4147-A177-3AD203B41FA5}">
                      <a16:colId xmlns:a16="http://schemas.microsoft.com/office/drawing/2014/main" val="20001"/>
                    </a:ext>
                  </a:extLst>
                </a:gridCol>
                <a:gridCol w="2326795">
                  <a:extLst>
                    <a:ext uri="{9D8B030D-6E8A-4147-A177-3AD203B41FA5}">
                      <a16:colId xmlns:a16="http://schemas.microsoft.com/office/drawing/2014/main" val="3597451768"/>
                    </a:ext>
                  </a:extLst>
                </a:gridCol>
              </a:tblGrid>
              <a:tr h="6844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AESI, n (%)</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2L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23)</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3L+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107)</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2711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Prolonged cytopenia (grade ≥3 at D29)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Recovery to grade 0-2 neutropenia at D90,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Recovery to grade 0-2 anemia at D90,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Recover to grade 0-2 thrombocytopenia at D90, n/N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3 (13)</a:t>
                      </a:r>
                    </a:p>
                    <a:p>
                      <a:pPr algn="ctr"/>
                      <a:r>
                        <a:rPr lang="en-US" sz="1800" dirty="0">
                          <a:solidFill>
                            <a:schemeClr val="bg1"/>
                          </a:solidFill>
                          <a:effectLst/>
                          <a:latin typeface="Calibri" panose="020F0502020204030204" pitchFamily="34" charset="0"/>
                          <a:cs typeface="Calibri" panose="020F0502020204030204" pitchFamily="34" charset="0"/>
                        </a:rPr>
                        <a:t>2/2 (100)</a:t>
                      </a:r>
                    </a:p>
                    <a:p>
                      <a:pPr algn="ctr"/>
                      <a:r>
                        <a:rPr lang="en-US" sz="1800" dirty="0">
                          <a:solidFill>
                            <a:schemeClr val="bg1"/>
                          </a:solidFill>
                          <a:effectLst/>
                          <a:latin typeface="Calibri" panose="020F0502020204030204" pitchFamily="34" charset="0"/>
                          <a:cs typeface="Calibri" panose="020F0502020204030204" pitchFamily="34" charset="0"/>
                        </a:rPr>
                        <a:t>NA*</a:t>
                      </a:r>
                    </a:p>
                    <a:p>
                      <a:pPr algn="ctr"/>
                      <a:r>
                        <a:rPr lang="en-US" sz="1800" dirty="0">
                          <a:solidFill>
                            <a:schemeClr val="bg1"/>
                          </a:solidFill>
                          <a:effectLst/>
                          <a:latin typeface="Calibri" panose="020F0502020204030204" pitchFamily="34" charset="0"/>
                          <a:cs typeface="Calibri" panose="020F0502020204030204" pitchFamily="34" charset="0"/>
                        </a:rPr>
                        <a:t>1/1 (100)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26 (24)</a:t>
                      </a:r>
                    </a:p>
                    <a:p>
                      <a:pPr algn="ctr"/>
                      <a:r>
                        <a:rPr lang="en-US" sz="1800" dirty="0">
                          <a:solidFill>
                            <a:schemeClr val="bg1"/>
                          </a:solidFill>
                          <a:effectLst/>
                          <a:latin typeface="Calibri" panose="020F0502020204030204" pitchFamily="34" charset="0"/>
                          <a:cs typeface="Calibri" panose="020F0502020204030204" pitchFamily="34" charset="0"/>
                        </a:rPr>
                        <a:t>16/18 (89)</a:t>
                      </a:r>
                    </a:p>
                    <a:p>
                      <a:pPr algn="ctr"/>
                      <a:r>
                        <a:rPr lang="en-US" sz="1800" dirty="0">
                          <a:solidFill>
                            <a:schemeClr val="bg1"/>
                          </a:solidFill>
                          <a:effectLst/>
                          <a:latin typeface="Calibri" panose="020F0502020204030204" pitchFamily="34" charset="0"/>
                          <a:cs typeface="Calibri" panose="020F0502020204030204" pitchFamily="34" charset="0"/>
                        </a:rPr>
                        <a:t>5/6 (83)</a:t>
                      </a:r>
                    </a:p>
                    <a:p>
                      <a:pPr algn="ctr"/>
                      <a:r>
                        <a:rPr lang="en-US" sz="1800" dirty="0">
                          <a:solidFill>
                            <a:schemeClr val="bg1"/>
                          </a:solidFill>
                          <a:effectLst/>
                          <a:latin typeface="Calibri" panose="020F0502020204030204" pitchFamily="34" charset="0"/>
                          <a:cs typeface="Calibri" panose="020F0502020204030204" pitchFamily="34" charset="0"/>
                        </a:rPr>
                        <a:t>10/18 (56)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1124">
                <a:tc>
                  <a:txBody>
                    <a:bodyPr/>
                    <a:lstStyle/>
                    <a:p>
                      <a:r>
                        <a:rPr lang="en-US" sz="1800" dirty="0">
                          <a:solidFill>
                            <a:schemeClr val="bg1"/>
                          </a:solidFill>
                          <a:effectLst/>
                          <a:latin typeface="Calibri" panose="020F0502020204030204" pitchFamily="34" charset="0"/>
                          <a:cs typeface="Calibri" panose="020F0502020204030204" pitchFamily="34" charset="0"/>
                        </a:rPr>
                        <a:t>Grade ≥3 infection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7 (7)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1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Grade 5 TEAE related to MAS/HLH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1 (4)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1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Tumor lysis syndrome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46168456"/>
                  </a:ext>
                </a:extLst>
              </a:tr>
              <a:tr h="391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Hypogammaglobulinemia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1 (4)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4 (4)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75042278"/>
                  </a:ext>
                </a:extLst>
              </a:tr>
              <a:tr h="391124">
                <a:tc>
                  <a:txBody>
                    <a:bodyPr/>
                    <a:lstStyle/>
                    <a:p>
                      <a:r>
                        <a:rPr lang="en-US" sz="1800" b="0" i="0" dirty="0">
                          <a:solidFill>
                            <a:srgbClr val="000000"/>
                          </a:solidFill>
                          <a:effectLst/>
                          <a:latin typeface="Calibri" panose="020F0502020204030204" pitchFamily="34" charset="0"/>
                          <a:cs typeface="Calibri" panose="020F0502020204030204" pitchFamily="34" charset="0"/>
                        </a:rPr>
                        <a:t>Second primary malignancy</a:t>
                      </a:r>
                      <a:endParaRPr lang="en-US" sz="1800" dirty="0">
                        <a:effectLst/>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1 (4)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3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5584241"/>
                  </a:ext>
                </a:extLst>
              </a:tr>
            </a:tbl>
          </a:graphicData>
        </a:graphic>
      </p:graphicFrame>
      <p:sp>
        <p:nvSpPr>
          <p:cNvPr id="4" name="TextBox 3">
            <a:extLst>
              <a:ext uri="{FF2B5EF4-FFF2-40B4-BE49-F238E27FC236}">
                <a16:creationId xmlns:a16="http://schemas.microsoft.com/office/drawing/2014/main" id="{CF2F6464-3156-F41E-632C-A124E427B771}"/>
              </a:ext>
            </a:extLst>
          </p:cNvPr>
          <p:cNvSpPr txBox="1"/>
          <p:nvPr/>
        </p:nvSpPr>
        <p:spPr bwMode="auto">
          <a:xfrm>
            <a:off x="723899" y="5518006"/>
            <a:ext cx="38579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*No patients in 2L population had grade ≥3 anemia at D29.</a:t>
            </a:r>
          </a:p>
        </p:txBody>
      </p:sp>
    </p:spTree>
    <p:extLst>
      <p:ext uri="{BB962C8B-B14F-4D97-AF65-F5344CB8AC3E}">
        <p14:creationId xmlns:p14="http://schemas.microsoft.com/office/powerpoint/2010/main" val="84588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TRANSCEND FL: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err="1"/>
              <a:t>Liso-cel</a:t>
            </a:r>
            <a:r>
              <a:rPr lang="en-US" altLang="en-US" sz="2400" dirty="0"/>
              <a:t> achieved an ORR of 96% and CR of 96% as 2L therapy for patients with high-risk R/R FL</a:t>
            </a:r>
          </a:p>
          <a:p>
            <a:pPr lvl="1"/>
            <a:r>
              <a:rPr lang="en-US" altLang="en-US" sz="2400" dirty="0"/>
              <a:t>Estimated 12-mo OS, PFS, and </a:t>
            </a:r>
            <a:r>
              <a:rPr lang="en-US" altLang="en-US" sz="2400" dirty="0" err="1"/>
              <a:t>DoR</a:t>
            </a:r>
            <a:r>
              <a:rPr lang="en-US" altLang="en-US" sz="2400" dirty="0"/>
              <a:t> were 96%, 91%, and 90%, respectively</a:t>
            </a:r>
          </a:p>
          <a:p>
            <a:pPr lvl="1"/>
            <a:r>
              <a:rPr lang="en-US" altLang="en-US" sz="2400" dirty="0"/>
              <a:t>Median OS, PFS, and </a:t>
            </a:r>
            <a:r>
              <a:rPr lang="en-US" altLang="en-US" sz="2400" dirty="0" err="1"/>
              <a:t>DoR</a:t>
            </a:r>
            <a:r>
              <a:rPr lang="en-US" altLang="en-US" sz="2400" dirty="0"/>
              <a:t> not reached</a:t>
            </a:r>
          </a:p>
          <a:p>
            <a:r>
              <a:rPr lang="en-US" altLang="en-US" sz="2400" dirty="0"/>
              <a:t>Investigators noted that this is the first report of a CD19-targeted CAR T-cell therapy in this patient population</a:t>
            </a:r>
          </a:p>
          <a:p>
            <a:r>
              <a:rPr lang="en-US" altLang="en-US" sz="2400" dirty="0"/>
              <a:t>Safety profile of </a:t>
            </a:r>
            <a:r>
              <a:rPr lang="en-US" altLang="en-US" sz="2400" dirty="0" err="1"/>
              <a:t>liso-cel</a:t>
            </a:r>
            <a:r>
              <a:rPr lang="en-US" altLang="en-US" sz="2400" dirty="0"/>
              <a:t> was manageable, with no grade ≥3 infections or CRS and low rates of prolonged cytopenia and neurologic events</a:t>
            </a:r>
          </a:p>
          <a:p>
            <a:r>
              <a:rPr lang="en-US" altLang="en-US" sz="2400" dirty="0"/>
              <a:t>Investigators concluded that the phase II TRANSCEND FL analysis supports </a:t>
            </a:r>
            <a:r>
              <a:rPr lang="en-US" altLang="en-US" sz="2400" dirty="0" err="1"/>
              <a:t>liso-cel</a:t>
            </a:r>
            <a:r>
              <a:rPr lang="en-US" altLang="en-US" sz="2400" dirty="0"/>
              <a:t> as a potential new 2L treatment option for patients with high-risk FL</a:t>
            </a:r>
          </a:p>
          <a:p>
            <a:endParaRPr lang="en-US" altLang="en-US" sz="2400" dirty="0"/>
          </a:p>
        </p:txBody>
      </p:sp>
      <p:sp>
        <p:nvSpPr>
          <p:cNvPr id="3" name="Text Box 11">
            <a:extLst>
              <a:ext uri="{FF2B5EF4-FFF2-40B4-BE49-F238E27FC236}">
                <a16:creationId xmlns:a16="http://schemas.microsoft.com/office/drawing/2014/main" id="{4EDDD6D3-BAE3-5BEA-37B5-C43609F0ABF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Morschhauser</a:t>
            </a:r>
            <a:r>
              <a:rPr lang="en-US" altLang="en-US" sz="1200" b="0" dirty="0">
                <a:solidFill>
                  <a:schemeClr val="bg2"/>
                </a:solidFill>
                <a:latin typeface="Calibri" panose="020F0502020204030204" pitchFamily="34" charset="0"/>
              </a:rPr>
              <a:t>.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602.</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76e75de6-5590-482d-9e62-6c707180ff52">Conference Capsule Slides</Document_x0020_Category>
    <_dlc_DocId xmlns="d54cbe69-32bd-412a-b004-9152f949605e">56M7VY3CDVN5-585619152-1</_dlc_DocId>
    <_dlc_DocIdUrl xmlns="d54cbe69-32bd-412a-b004-9152f949605e">
      <Url>https://intranet.clinicaloptions.com/mews/oncology/ONC_2023_ASH_CF_(PRP6554)/LYMPH_602_Morschause_FAX6/_layouts/15/DocIdRedir.aspx?ID=56M7VY3CDVN5-585619152-1</Url>
      <Description>56M7VY3CDVN5-585619152-1</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5ADDDBAEE73A4468755B2AF43A5C17D" ma:contentTypeVersion="1" ma:contentTypeDescription="Create a new document." ma:contentTypeScope="" ma:versionID="0d3b751f31fdad38b0328613fff37e2c">
  <xsd:schema xmlns:xsd="http://www.w3.org/2001/XMLSchema" xmlns:xs="http://www.w3.org/2001/XMLSchema" xmlns:p="http://schemas.microsoft.com/office/2006/metadata/properties" xmlns:ns2="d54cbe69-32bd-412a-b004-9152f949605e" xmlns:ns3="76e75de6-5590-482d-9e62-6c707180ff52" targetNamespace="http://schemas.microsoft.com/office/2006/metadata/properties" ma:root="true" ma:fieldsID="c3131d6777bdc75e4d8b5e7d7aa7e075" ns2:_="" ns3:_="">
    <xsd:import namespace="d54cbe69-32bd-412a-b004-9152f949605e"/>
    <xsd:import namespace="76e75de6-5590-482d-9e62-6c707180ff5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6e75de6-5590-482d-9e62-6c707180ff5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http://purl.org/dc/terms/"/>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 ds:uri="http://schemas.microsoft.com/office/2006/documentManagement/types"/>
    <ds:schemaRef ds:uri="http://schemas.openxmlformats.org/package/2006/metadata/core-properties"/>
    <ds:schemaRef ds:uri="76e75de6-5590-482d-9e62-6c707180ff52"/>
    <ds:schemaRef ds:uri="d54cbe69-32bd-412a-b004-9152f949605e"/>
  </ds:schemaRefs>
</ds:datastoreItem>
</file>

<file path=customXml/itemProps2.xml><?xml version="1.0" encoding="utf-8"?>
<ds:datastoreItem xmlns:ds="http://schemas.openxmlformats.org/officeDocument/2006/customXml" ds:itemID="{4EAB91E0-297D-445E-A72A-3445072398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6e75de6-5590-482d-9e62-6c707180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4186894-3550-40AD-AF8B-364197B37A47}">
  <ds:schemaRefs>
    <ds:schemaRef ds:uri="http://schemas.microsoft.com/sharepoint/event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2118</TotalTime>
  <Words>2301</Words>
  <Application>Microsoft Office PowerPoint</Application>
  <PresentationFormat>Widescreen</PresentationFormat>
  <Paragraphs>364</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arial</vt:lpstr>
      <vt:lpstr>Calibri</vt:lpstr>
      <vt:lpstr>Times</vt:lpstr>
      <vt:lpstr>Wingdings</vt:lpstr>
      <vt:lpstr>2022_CCO_Template</vt:lpstr>
      <vt:lpstr>TRANSCEND FL: Lisocabtagene Maraleucel as Second-Line Therapy for Patients With High-Risk R/R Follicular Lymphoma</vt:lpstr>
      <vt:lpstr>About These Slides</vt:lpstr>
      <vt:lpstr>TRANSCEND FL: Background</vt:lpstr>
      <vt:lpstr>TRANSCEND FL: Study Design</vt:lpstr>
      <vt:lpstr>TRANSCEND FL: Baseline Characteristics</vt:lpstr>
      <vt:lpstr>TRANSCEND FL: Primary and Key Secondary Endpoints</vt:lpstr>
      <vt:lpstr>TRANSCEND FL: Safety</vt:lpstr>
      <vt:lpstr>TRANSCEND FL: CRS and Neurologic Events</vt:lpstr>
      <vt:lpstr>TRANSCEND FL: Other AEs of Special Interest</vt:lpstr>
      <vt:lpstr>TRANSCEND FL: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TRANSCEND FL: Lisocabtagene Maraleucel as Second-Line Therapy for Patients With High-Risk R/R Follicular Lymphoma</dc:title>
  <dc:creator>Preferred User</dc:creator>
  <cp:lastModifiedBy>vwenzel@clinicaloptions.com</cp:lastModifiedBy>
  <cp:revision>56</cp:revision>
  <cp:lastPrinted>2016-09-26T20:21:49Z</cp:lastPrinted>
  <dcterms:created xsi:type="dcterms:W3CDTF">2005-05-27T15:08:01Z</dcterms:created>
  <dcterms:modified xsi:type="dcterms:W3CDTF">2023-12-13T20:26:08Z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58f1bdb9-f3bd-4d88-82de-6485a3acdd20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0x01010025ADDDBAEE73A4468755B2AF43A5C17D</vt:lpwstr>
  </property>
  <property fmtid="{D5CDD505-2E9C-101B-9397-08002B2CF9AE}" pid="9" name="MediaServiceImageTags">
    <vt:lpwstr/>
  </property>
</Properties>
</file>