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</p:sldMasterIdLst>
  <p:notesMasterIdLst>
    <p:notesMasterId r:id="rId44"/>
  </p:notesMasterIdLst>
  <p:handoutMasterIdLst>
    <p:handoutMasterId r:id="rId45"/>
  </p:handoutMasterIdLst>
  <p:sldIdLst>
    <p:sldId id="2147473686" r:id="rId7"/>
    <p:sldId id="308" r:id="rId8"/>
    <p:sldId id="2147483347" r:id="rId9"/>
    <p:sldId id="2147483346" r:id="rId10"/>
    <p:sldId id="549" r:id="rId11"/>
    <p:sldId id="2147473745" r:id="rId12"/>
    <p:sldId id="261" r:id="rId13"/>
    <p:sldId id="2147480400" r:id="rId14"/>
    <p:sldId id="2147483349" r:id="rId15"/>
    <p:sldId id="2147483348" r:id="rId16"/>
    <p:sldId id="2147483361" r:id="rId17"/>
    <p:sldId id="2147483362" r:id="rId18"/>
    <p:sldId id="2147483387" r:id="rId19"/>
    <p:sldId id="2147483365" r:id="rId20"/>
    <p:sldId id="2147483378" r:id="rId21"/>
    <p:sldId id="2147483366" r:id="rId22"/>
    <p:sldId id="2146846776" r:id="rId23"/>
    <p:sldId id="2147483380" r:id="rId24"/>
    <p:sldId id="2147483360" r:id="rId25"/>
    <p:sldId id="2147483350" r:id="rId26"/>
    <p:sldId id="2147483383" r:id="rId27"/>
    <p:sldId id="2146846760" r:id="rId28"/>
    <p:sldId id="2147483379" r:id="rId29"/>
    <p:sldId id="2147483357" r:id="rId30"/>
    <p:sldId id="2147483368" r:id="rId31"/>
    <p:sldId id="2147483358" r:id="rId32"/>
    <p:sldId id="2147483359" r:id="rId33"/>
    <p:sldId id="2147483374" r:id="rId34"/>
    <p:sldId id="2147483377" r:id="rId35"/>
    <p:sldId id="2147483375" r:id="rId36"/>
    <p:sldId id="2147483372" r:id="rId37"/>
    <p:sldId id="2147483354" r:id="rId38"/>
    <p:sldId id="2147483353" r:id="rId39"/>
    <p:sldId id="2147483356" r:id="rId40"/>
    <p:sldId id="1660" r:id="rId41"/>
    <p:sldId id="2147483373" r:id="rId42"/>
    <p:sldId id="318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s" id="{849298C6-8EC0-9D4B-B0AC-AF0329C017DC}">
          <p14:sldIdLst>
            <p14:sldId id="2147473686"/>
            <p14:sldId id="308"/>
            <p14:sldId id="2147483347"/>
            <p14:sldId id="2147483346"/>
            <p14:sldId id="549"/>
            <p14:sldId id="2147473745"/>
          </p14:sldIdLst>
        </p14:section>
        <p14:section name="Ongoing Threat: Hepatitis A" id="{6E9A34EA-8B12-441D-B2F1-6038DDF48644}">
          <p14:sldIdLst>
            <p14:sldId id="261"/>
            <p14:sldId id="2147480400"/>
            <p14:sldId id="2147483349"/>
            <p14:sldId id="2147483348"/>
            <p14:sldId id="2147483361"/>
            <p14:sldId id="2147483362"/>
            <p14:sldId id="2147483387"/>
            <p14:sldId id="2147483365"/>
            <p14:sldId id="2147483378"/>
            <p14:sldId id="2147483366"/>
            <p14:sldId id="2146846776"/>
            <p14:sldId id="2147483380"/>
            <p14:sldId id="2147483360"/>
          </p14:sldIdLst>
        </p14:section>
        <p14:section name="Navigating Vaccine Recs" id="{E75577B2-BFB0-4F53-95EE-C3922038F9DC}">
          <p14:sldIdLst>
            <p14:sldId id="2147483350"/>
            <p14:sldId id="2147483383"/>
            <p14:sldId id="2146846760"/>
            <p14:sldId id="2147483379"/>
            <p14:sldId id="2147483357"/>
            <p14:sldId id="2147483368"/>
            <p14:sldId id="2147483358"/>
            <p14:sldId id="2147483359"/>
            <p14:sldId id="2147483374"/>
            <p14:sldId id="2147483377"/>
            <p14:sldId id="2147483375"/>
            <p14:sldId id="2147483372"/>
          </p14:sldIdLst>
        </p14:section>
        <p14:section name="Strategies to Increase Vaccine Uptake" id="{496048E4-7E99-4044-94F9-86ECF9130C60}">
          <p14:sldIdLst>
            <p14:sldId id="2147483354"/>
            <p14:sldId id="2147483353"/>
            <p14:sldId id="2147483356"/>
            <p14:sldId id="1660"/>
            <p14:sldId id="2147483373"/>
            <p14:sldId id="318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60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62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12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2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Jennifer Eimers" initials="JE" lastIdx="10" clrIdx="9">
    <p:extLst>
      <p:ext uri="{19B8F6BF-5375-455C-9EA6-DF929625EA0E}">
        <p15:presenceInfo xmlns:p15="http://schemas.microsoft.com/office/powerpoint/2012/main" userId="S::jeimers@clinicaloptions.com::e496f3f7-6a48-4339-9b0c-9f426a43f948" providerId="AD"/>
      </p:ext>
    </p:extLst>
  </p:cmAuthor>
  <p:cmAuthor id="11" name="Kimberly Miller" initials="KM" lastIdx="73" clrIdx="10">
    <p:extLst>
      <p:ext uri="{19B8F6BF-5375-455C-9EA6-DF929625EA0E}">
        <p15:presenceInfo xmlns:p15="http://schemas.microsoft.com/office/powerpoint/2012/main" userId="S::kmiller@cealliance.com::c1d5177f-57c4-4375-b22a-665aabe1eb70" providerId="AD"/>
      </p:ext>
    </p:extLst>
  </p:cmAuthor>
  <p:cmAuthor id="12" name="paul.kwo paul.kwo" initials="pp" lastIdx="2" clrIdx="11">
    <p:extLst>
      <p:ext uri="{19B8F6BF-5375-455C-9EA6-DF929625EA0E}">
        <p15:presenceInfo xmlns:p15="http://schemas.microsoft.com/office/powerpoint/2012/main" userId="084f8ceb9c6bfe1e" providerId="Windows Live"/>
      </p:ext>
    </p:extLst>
  </p:cmAuthor>
  <p:cmAuthor id="13" name="Hillary Tunggal" initials="HT" lastIdx="41" clrIdx="12">
    <p:extLst>
      <p:ext uri="{19B8F6BF-5375-455C-9EA6-DF929625EA0E}">
        <p15:presenceInfo xmlns:p15="http://schemas.microsoft.com/office/powerpoint/2012/main" userId="S::htunggal@cealliance.com::ad64bda3-5530-4833-84b4-5d3ed1bf5c1c" providerId="AD"/>
      </p:ext>
    </p:extLst>
  </p:cmAuthor>
  <p:cmAuthor id="14" name="Melanie Couton" initials="MC" lastIdx="5" clrIdx="13">
    <p:extLst>
      <p:ext uri="{19B8F6BF-5375-455C-9EA6-DF929625EA0E}">
        <p15:presenceInfo xmlns:p15="http://schemas.microsoft.com/office/powerpoint/2012/main" userId="ef8730672ba86646" providerId="Windows Live"/>
      </p:ext>
    </p:extLst>
  </p:cmAuthor>
  <p:cmAuthor id="15" name="Liz Donohue" initials="LD" lastIdx="4" clrIdx="14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CB193"/>
    <a:srgbClr val="EEE6CA"/>
    <a:srgbClr val="BA3000"/>
    <a:srgbClr val="992000"/>
    <a:srgbClr val="8B8B92"/>
    <a:srgbClr val="7D7D7D"/>
    <a:srgbClr val="B57629"/>
    <a:srgbClr val="A36DF7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09A91AB-B2C1-4DCB-83D4-FEEFAE96784B}" v="4" dt="2026-05-27T12:51:25.871"/>
    <p1510:client id="{D85BD237-BACF-4BAD-8DB3-ABEC2EA1BCF8}" v="8" dt="2026-05-27T00:07:26.3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85" autoAdjust="0"/>
    <p:restoredTop sz="83942" autoAdjust="0"/>
  </p:normalViewPr>
  <p:slideViewPr>
    <p:cSldViewPr snapToGrid="0">
      <p:cViewPr varScale="1">
        <p:scale>
          <a:sx n="62" d="100"/>
          <a:sy n="62" d="100"/>
        </p:scale>
        <p:origin x="748" y="44"/>
      </p:cViewPr>
      <p:guideLst>
        <p:guide orient="horz" pos="2160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586"/>
    </p:cViewPr>
  </p:sorter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notesMaster" Target="notesMasters/notesMaster1.xml"/><Relationship Id="rId52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commentAuthors" Target="commentAuthors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BE2C59-84EF-45E4-91F8-045A7D4E640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1BBEB6C-4E64-42C9-9E93-1C446469DFCE}">
      <dgm:prSet phldrT="[Text]" phldr="0"/>
      <dgm:spPr/>
      <dgm:t>
        <a:bodyPr/>
        <a:lstStyle/>
        <a:p>
          <a:r>
            <a:rPr lang="en-US" b="1" dirty="0">
              <a:solidFill>
                <a:schemeClr val="bg2"/>
              </a:solidFill>
            </a:rPr>
            <a:t>Strong HCP recommendation</a:t>
          </a:r>
        </a:p>
      </dgm:t>
    </dgm:pt>
    <dgm:pt modelId="{D142865F-89BF-424E-A039-564E59ADE949}" type="parTrans" cxnId="{E79C5E2A-B286-4A08-89FA-160A02F56E23}">
      <dgm:prSet/>
      <dgm:spPr/>
      <dgm:t>
        <a:bodyPr/>
        <a:lstStyle/>
        <a:p>
          <a:endParaRPr lang="en-US"/>
        </a:p>
      </dgm:t>
    </dgm:pt>
    <dgm:pt modelId="{E3FC33D6-C80A-4951-93F8-CC6D81727C63}" type="sibTrans" cxnId="{E79C5E2A-B286-4A08-89FA-160A02F56E23}">
      <dgm:prSet/>
      <dgm:spPr/>
      <dgm:t>
        <a:bodyPr/>
        <a:lstStyle/>
        <a:p>
          <a:endParaRPr lang="en-US"/>
        </a:p>
      </dgm:t>
    </dgm:pt>
    <dgm:pt modelId="{2FA23BD3-9745-490D-8313-B2994C67B8AE}">
      <dgm:prSet phldrT="[Text]" phldr="0"/>
      <dgm:spPr/>
      <dgm:t>
        <a:bodyPr/>
        <a:lstStyle/>
        <a:p>
          <a:r>
            <a:rPr lang="en-US" b="1" dirty="0">
              <a:solidFill>
                <a:schemeClr val="bg2"/>
              </a:solidFill>
            </a:rPr>
            <a:t>Develop innovative delivery methods</a:t>
          </a:r>
        </a:p>
      </dgm:t>
    </dgm:pt>
    <dgm:pt modelId="{560F6464-6AAA-45F9-9C86-D6EE85466240}" type="parTrans" cxnId="{A97EDB66-9EED-442D-882D-FCBFC3D9EA27}">
      <dgm:prSet/>
      <dgm:spPr/>
      <dgm:t>
        <a:bodyPr/>
        <a:lstStyle/>
        <a:p>
          <a:endParaRPr lang="en-US"/>
        </a:p>
      </dgm:t>
    </dgm:pt>
    <dgm:pt modelId="{2F87D307-3890-41B5-AC26-76390CAC18B1}" type="sibTrans" cxnId="{A97EDB66-9EED-442D-882D-FCBFC3D9EA27}">
      <dgm:prSet/>
      <dgm:spPr/>
      <dgm:t>
        <a:bodyPr/>
        <a:lstStyle/>
        <a:p>
          <a:endParaRPr lang="en-US"/>
        </a:p>
      </dgm:t>
    </dgm:pt>
    <dgm:pt modelId="{70C4B44D-9F0C-4D33-96B0-7EB5DDD0D808}">
      <dgm:prSet/>
      <dgm:spPr/>
      <dgm:t>
        <a:bodyPr/>
        <a:lstStyle/>
        <a:p>
          <a:r>
            <a:rPr lang="en-US" dirty="0"/>
            <a:t>Standing orders in clinics</a:t>
          </a:r>
        </a:p>
      </dgm:t>
    </dgm:pt>
    <dgm:pt modelId="{D8874495-A52D-4C34-837A-E2DA165ED7BD}" type="parTrans" cxnId="{5E820927-2B33-4E79-8BCA-DE7862ABA1BC}">
      <dgm:prSet/>
      <dgm:spPr/>
      <dgm:t>
        <a:bodyPr/>
        <a:lstStyle/>
        <a:p>
          <a:endParaRPr lang="en-US"/>
        </a:p>
      </dgm:t>
    </dgm:pt>
    <dgm:pt modelId="{243EE15B-6556-4211-BA1D-02CB6064B40F}" type="sibTrans" cxnId="{5E820927-2B33-4E79-8BCA-DE7862ABA1BC}">
      <dgm:prSet/>
      <dgm:spPr/>
      <dgm:t>
        <a:bodyPr/>
        <a:lstStyle/>
        <a:p>
          <a:endParaRPr lang="en-US"/>
        </a:p>
      </dgm:t>
    </dgm:pt>
    <dgm:pt modelId="{C499E01F-720F-49B0-8A18-8FAC2181EC3C}">
      <dgm:prSet/>
      <dgm:spPr/>
      <dgm:t>
        <a:bodyPr/>
        <a:lstStyle/>
        <a:p>
          <a:r>
            <a:rPr lang="en-US" dirty="0"/>
            <a:t>Integration into routine visits and other services (prenatal care, HIV/STI testing)</a:t>
          </a:r>
        </a:p>
      </dgm:t>
    </dgm:pt>
    <dgm:pt modelId="{C297AA78-38B7-452F-8915-BB0C641EF8CE}" type="parTrans" cxnId="{72245A0B-2E3C-49BB-A1C3-3B3843723A07}">
      <dgm:prSet/>
      <dgm:spPr/>
      <dgm:t>
        <a:bodyPr/>
        <a:lstStyle/>
        <a:p>
          <a:endParaRPr lang="en-US"/>
        </a:p>
      </dgm:t>
    </dgm:pt>
    <dgm:pt modelId="{285881D5-019F-454C-8B5A-F5FF23ACE443}" type="sibTrans" cxnId="{72245A0B-2E3C-49BB-A1C3-3B3843723A07}">
      <dgm:prSet/>
      <dgm:spPr/>
      <dgm:t>
        <a:bodyPr/>
        <a:lstStyle/>
        <a:p>
          <a:endParaRPr lang="en-US"/>
        </a:p>
      </dgm:t>
    </dgm:pt>
    <dgm:pt modelId="{11AA99B3-FAE5-4F2B-B778-0B7B6030FC5C}">
      <dgm:prSet/>
      <dgm:spPr/>
      <dgm:t>
        <a:bodyPr/>
        <a:lstStyle/>
        <a:p>
          <a:r>
            <a:rPr lang="en-US" dirty="0"/>
            <a:t>Opportunities in nontraditional settings (ED, correctional facilities, homeless shelters, mobile clinics)</a:t>
          </a:r>
        </a:p>
      </dgm:t>
    </dgm:pt>
    <dgm:pt modelId="{520C05E2-2A57-48F7-8115-F62B7E9ADA78}" type="parTrans" cxnId="{FBD1EA13-91EC-4840-B066-39CDF2EEADA1}">
      <dgm:prSet/>
      <dgm:spPr/>
      <dgm:t>
        <a:bodyPr/>
        <a:lstStyle/>
        <a:p>
          <a:endParaRPr lang="en-US"/>
        </a:p>
      </dgm:t>
    </dgm:pt>
    <dgm:pt modelId="{1A10D250-F6C4-4C4A-BF90-1CA6FB9430E5}" type="sibTrans" cxnId="{FBD1EA13-91EC-4840-B066-39CDF2EEADA1}">
      <dgm:prSet/>
      <dgm:spPr/>
      <dgm:t>
        <a:bodyPr/>
        <a:lstStyle/>
        <a:p>
          <a:endParaRPr lang="en-US"/>
        </a:p>
      </dgm:t>
    </dgm:pt>
    <dgm:pt modelId="{0F57D91A-9EEC-4EB5-8B75-B469D847E545}">
      <dgm:prSet/>
      <dgm:spPr/>
      <dgm:t>
        <a:bodyPr/>
        <a:lstStyle/>
        <a:p>
          <a:r>
            <a:rPr lang="en-US" dirty="0"/>
            <a:t>Accelerated schedules to improve completion</a:t>
          </a:r>
        </a:p>
      </dgm:t>
    </dgm:pt>
    <dgm:pt modelId="{E3B9A6E7-3F83-4C93-945B-EB3DD2C43EB9}" type="parTrans" cxnId="{7E191C70-BDBA-4AF3-9FA8-0DF499CC09CF}">
      <dgm:prSet/>
      <dgm:spPr/>
      <dgm:t>
        <a:bodyPr/>
        <a:lstStyle/>
        <a:p>
          <a:endParaRPr lang="en-US"/>
        </a:p>
      </dgm:t>
    </dgm:pt>
    <dgm:pt modelId="{C2780869-4AB7-41BF-909D-030CB810D5E4}" type="sibTrans" cxnId="{7E191C70-BDBA-4AF3-9FA8-0DF499CC09CF}">
      <dgm:prSet/>
      <dgm:spPr/>
      <dgm:t>
        <a:bodyPr/>
        <a:lstStyle/>
        <a:p>
          <a:endParaRPr lang="en-US"/>
        </a:p>
      </dgm:t>
    </dgm:pt>
    <dgm:pt modelId="{5986B743-680A-497E-831B-57BF434F5BB5}">
      <dgm:prSet/>
      <dgm:spPr/>
      <dgm:t>
        <a:bodyPr/>
        <a:lstStyle/>
        <a:p>
          <a:r>
            <a:rPr lang="en-US" b="1" dirty="0">
              <a:solidFill>
                <a:schemeClr val="bg2"/>
              </a:solidFill>
            </a:rPr>
            <a:t>EHR optimization</a:t>
          </a:r>
        </a:p>
      </dgm:t>
    </dgm:pt>
    <dgm:pt modelId="{06842E84-BAB8-43D0-B719-07446FC464CC}" type="parTrans" cxnId="{3113BA92-7FD8-4F8A-9EE8-4FDBB6BF451F}">
      <dgm:prSet/>
      <dgm:spPr/>
      <dgm:t>
        <a:bodyPr/>
        <a:lstStyle/>
        <a:p>
          <a:endParaRPr lang="en-US"/>
        </a:p>
      </dgm:t>
    </dgm:pt>
    <dgm:pt modelId="{1F7D1D04-48B1-4DCB-B628-DFDF83F90DFB}" type="sibTrans" cxnId="{3113BA92-7FD8-4F8A-9EE8-4FDBB6BF451F}">
      <dgm:prSet/>
      <dgm:spPr/>
      <dgm:t>
        <a:bodyPr/>
        <a:lstStyle/>
        <a:p>
          <a:endParaRPr lang="en-US"/>
        </a:p>
      </dgm:t>
    </dgm:pt>
    <dgm:pt modelId="{A4146620-B833-460A-BDB3-AFA97BC93F77}">
      <dgm:prSet/>
      <dgm:spPr/>
      <dgm:t>
        <a:bodyPr/>
        <a:lstStyle/>
        <a:p>
          <a:r>
            <a:rPr lang="en-US" dirty="0"/>
            <a:t>Automated reminders improve series completion</a:t>
          </a:r>
        </a:p>
      </dgm:t>
    </dgm:pt>
    <dgm:pt modelId="{0F5CA531-A9D9-4D2B-98BA-738E378B8A56}" type="parTrans" cxnId="{8357A22C-89C1-4758-A955-05228AAC705C}">
      <dgm:prSet/>
      <dgm:spPr/>
      <dgm:t>
        <a:bodyPr/>
        <a:lstStyle/>
        <a:p>
          <a:endParaRPr lang="en-US"/>
        </a:p>
      </dgm:t>
    </dgm:pt>
    <dgm:pt modelId="{1E6F4D3A-2C54-4C8B-887C-7470B89BA0AE}" type="sibTrans" cxnId="{8357A22C-89C1-4758-A955-05228AAC705C}">
      <dgm:prSet/>
      <dgm:spPr/>
      <dgm:t>
        <a:bodyPr/>
        <a:lstStyle/>
        <a:p>
          <a:endParaRPr lang="en-US"/>
        </a:p>
      </dgm:t>
    </dgm:pt>
    <dgm:pt modelId="{A59EBCB4-2111-4E2B-9F7E-F0DC7A3D4277}">
      <dgm:prSet/>
      <dgm:spPr/>
      <dgm:t>
        <a:bodyPr/>
        <a:lstStyle/>
        <a:p>
          <a:r>
            <a:rPr lang="en-US" dirty="0"/>
            <a:t>EHR prompts and clinical decision support tools</a:t>
          </a:r>
        </a:p>
      </dgm:t>
    </dgm:pt>
    <dgm:pt modelId="{94C79FC5-12D2-4A6E-A438-578F2A3302B0}" type="parTrans" cxnId="{AD102C9A-71FE-44FC-8A23-AE985A5F0981}">
      <dgm:prSet/>
      <dgm:spPr/>
      <dgm:t>
        <a:bodyPr/>
        <a:lstStyle/>
        <a:p>
          <a:endParaRPr lang="en-US"/>
        </a:p>
      </dgm:t>
    </dgm:pt>
    <dgm:pt modelId="{1489A7C7-30E2-4A4F-B01B-A91DE664A30A}" type="sibTrans" cxnId="{AD102C9A-71FE-44FC-8A23-AE985A5F0981}">
      <dgm:prSet/>
      <dgm:spPr/>
      <dgm:t>
        <a:bodyPr/>
        <a:lstStyle/>
        <a:p>
          <a:endParaRPr lang="en-US"/>
        </a:p>
      </dgm:t>
    </dgm:pt>
    <dgm:pt modelId="{F605560C-2DBA-4F3B-8E13-358AD964A8A6}">
      <dgm:prSet/>
      <dgm:spPr/>
      <dgm:t>
        <a:bodyPr/>
        <a:lstStyle/>
        <a:p>
          <a:r>
            <a:rPr lang="en-US" dirty="0"/>
            <a:t>Use of immunization registries to track and recall patients</a:t>
          </a:r>
        </a:p>
      </dgm:t>
    </dgm:pt>
    <dgm:pt modelId="{C6A73FC0-6664-41AE-B44A-53559046ECBC}" type="parTrans" cxnId="{7644968A-8010-4968-9B37-26C30C3447D2}">
      <dgm:prSet/>
      <dgm:spPr/>
      <dgm:t>
        <a:bodyPr/>
        <a:lstStyle/>
        <a:p>
          <a:endParaRPr lang="en-US"/>
        </a:p>
      </dgm:t>
    </dgm:pt>
    <dgm:pt modelId="{458DA0E0-EB85-4BDC-9329-782BE7ABF8BC}" type="sibTrans" cxnId="{7644968A-8010-4968-9B37-26C30C3447D2}">
      <dgm:prSet/>
      <dgm:spPr/>
      <dgm:t>
        <a:bodyPr/>
        <a:lstStyle/>
        <a:p>
          <a:endParaRPr lang="en-US"/>
        </a:p>
      </dgm:t>
    </dgm:pt>
    <dgm:pt modelId="{1A9672E4-1585-49A8-B201-BA22F6FBDAD8}">
      <dgm:prSet/>
      <dgm:spPr/>
      <dgm:t>
        <a:bodyPr/>
        <a:lstStyle/>
        <a:p>
          <a:r>
            <a:rPr lang="en-US" dirty="0"/>
            <a:t>Combination vaccines to reduce visits</a:t>
          </a:r>
        </a:p>
      </dgm:t>
    </dgm:pt>
    <dgm:pt modelId="{F2C07866-5665-4D86-94F5-90DEF3EA8CF5}" type="parTrans" cxnId="{5CDBA6B0-9BB7-4AD2-A2B9-F357445872C0}">
      <dgm:prSet/>
      <dgm:spPr/>
    </dgm:pt>
    <dgm:pt modelId="{31DA3510-5185-47D9-9C48-0150E234C599}" type="sibTrans" cxnId="{5CDBA6B0-9BB7-4AD2-A2B9-F357445872C0}">
      <dgm:prSet/>
      <dgm:spPr/>
    </dgm:pt>
    <dgm:pt modelId="{22FDF21E-2A8B-48F8-888F-6615B8CB1B90}" type="pres">
      <dgm:prSet presAssocID="{A8BE2C59-84EF-45E4-91F8-045A7D4E640F}" presName="linear" presStyleCnt="0">
        <dgm:presLayoutVars>
          <dgm:dir/>
          <dgm:animLvl val="lvl"/>
          <dgm:resizeHandles val="exact"/>
        </dgm:presLayoutVars>
      </dgm:prSet>
      <dgm:spPr/>
    </dgm:pt>
    <dgm:pt modelId="{E1F5B582-67F3-4C49-BCCC-9B4C9838664A}" type="pres">
      <dgm:prSet presAssocID="{91BBEB6C-4E64-42C9-9E93-1C446469DFCE}" presName="parentLin" presStyleCnt="0"/>
      <dgm:spPr/>
    </dgm:pt>
    <dgm:pt modelId="{EA28FA63-3B22-4736-951E-FE5C070D5C8A}" type="pres">
      <dgm:prSet presAssocID="{91BBEB6C-4E64-42C9-9E93-1C446469DFCE}" presName="parentLeftMargin" presStyleLbl="node1" presStyleIdx="0" presStyleCnt="3"/>
      <dgm:spPr/>
    </dgm:pt>
    <dgm:pt modelId="{0959AF79-5E49-49FB-8308-2CC7A299F178}" type="pres">
      <dgm:prSet presAssocID="{91BBEB6C-4E64-42C9-9E93-1C446469DFC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0BB8DAE-302C-4BF4-AB8B-73A1F1D358C6}" type="pres">
      <dgm:prSet presAssocID="{91BBEB6C-4E64-42C9-9E93-1C446469DFCE}" presName="negativeSpace" presStyleCnt="0"/>
      <dgm:spPr/>
    </dgm:pt>
    <dgm:pt modelId="{1ED67C88-0284-45B6-AEDA-9B5E4E92D651}" type="pres">
      <dgm:prSet presAssocID="{91BBEB6C-4E64-42C9-9E93-1C446469DFCE}" presName="childText" presStyleLbl="conFgAcc1" presStyleIdx="0" presStyleCnt="3">
        <dgm:presLayoutVars>
          <dgm:bulletEnabled val="1"/>
        </dgm:presLayoutVars>
      </dgm:prSet>
      <dgm:spPr/>
    </dgm:pt>
    <dgm:pt modelId="{60B54E45-C984-467A-91B1-59A4B1A85FCA}" type="pres">
      <dgm:prSet presAssocID="{E3FC33D6-C80A-4951-93F8-CC6D81727C63}" presName="spaceBetweenRectangles" presStyleCnt="0"/>
      <dgm:spPr/>
    </dgm:pt>
    <dgm:pt modelId="{2497F280-1D0B-432E-BABD-7C6541619396}" type="pres">
      <dgm:prSet presAssocID="{2FA23BD3-9745-490D-8313-B2994C67B8AE}" presName="parentLin" presStyleCnt="0"/>
      <dgm:spPr/>
    </dgm:pt>
    <dgm:pt modelId="{1D4004DB-215E-458F-A16B-233C728FB3DB}" type="pres">
      <dgm:prSet presAssocID="{2FA23BD3-9745-490D-8313-B2994C67B8AE}" presName="parentLeftMargin" presStyleLbl="node1" presStyleIdx="0" presStyleCnt="3"/>
      <dgm:spPr/>
    </dgm:pt>
    <dgm:pt modelId="{2D1B53B5-84E4-4C33-A659-FC5DD5B8D2BD}" type="pres">
      <dgm:prSet presAssocID="{2FA23BD3-9745-490D-8313-B2994C67B8A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55737A9-B944-4D0A-99D5-5C095B97EA47}" type="pres">
      <dgm:prSet presAssocID="{2FA23BD3-9745-490D-8313-B2994C67B8AE}" presName="negativeSpace" presStyleCnt="0"/>
      <dgm:spPr/>
    </dgm:pt>
    <dgm:pt modelId="{8D87C38B-9723-4AF9-830F-EBDDD8239B05}" type="pres">
      <dgm:prSet presAssocID="{2FA23BD3-9745-490D-8313-B2994C67B8AE}" presName="childText" presStyleLbl="conFgAcc1" presStyleIdx="1" presStyleCnt="3">
        <dgm:presLayoutVars>
          <dgm:bulletEnabled val="1"/>
        </dgm:presLayoutVars>
      </dgm:prSet>
      <dgm:spPr/>
    </dgm:pt>
    <dgm:pt modelId="{80D1D39A-CE3B-43AE-AD9F-F757EED6C710}" type="pres">
      <dgm:prSet presAssocID="{2F87D307-3890-41B5-AC26-76390CAC18B1}" presName="spaceBetweenRectangles" presStyleCnt="0"/>
      <dgm:spPr/>
    </dgm:pt>
    <dgm:pt modelId="{18F8AE51-B3D2-4229-BD4C-B40B3C6DDA61}" type="pres">
      <dgm:prSet presAssocID="{5986B743-680A-497E-831B-57BF434F5BB5}" presName="parentLin" presStyleCnt="0"/>
      <dgm:spPr/>
    </dgm:pt>
    <dgm:pt modelId="{2CE63B8C-ED5D-41D1-B4C7-7AF78CD850ED}" type="pres">
      <dgm:prSet presAssocID="{5986B743-680A-497E-831B-57BF434F5BB5}" presName="parentLeftMargin" presStyleLbl="node1" presStyleIdx="1" presStyleCnt="3"/>
      <dgm:spPr/>
    </dgm:pt>
    <dgm:pt modelId="{2E9F659F-AFB9-48CE-955B-D73050DB17F6}" type="pres">
      <dgm:prSet presAssocID="{5986B743-680A-497E-831B-57BF434F5BB5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174E39EB-9BDA-4280-BC2D-870BB1833C2D}" type="pres">
      <dgm:prSet presAssocID="{5986B743-680A-497E-831B-57BF434F5BB5}" presName="negativeSpace" presStyleCnt="0"/>
      <dgm:spPr/>
    </dgm:pt>
    <dgm:pt modelId="{5EA9028A-3AE7-4491-A38B-6E3BF082B2FD}" type="pres">
      <dgm:prSet presAssocID="{5986B743-680A-497E-831B-57BF434F5BB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F961307-E687-47D2-B91C-1C2D16ECE9EE}" type="presOf" srcId="{11AA99B3-FAE5-4F2B-B778-0B7B6030FC5C}" destId="{8D87C38B-9723-4AF9-830F-EBDDD8239B05}" srcOrd="0" destOrd="0" presId="urn:microsoft.com/office/officeart/2005/8/layout/list1"/>
    <dgm:cxn modelId="{384EB507-4047-4578-A4B3-513EE096E11D}" type="presOf" srcId="{91BBEB6C-4E64-42C9-9E93-1C446469DFCE}" destId="{EA28FA63-3B22-4736-951E-FE5C070D5C8A}" srcOrd="0" destOrd="0" presId="urn:microsoft.com/office/officeart/2005/8/layout/list1"/>
    <dgm:cxn modelId="{72245A0B-2E3C-49BB-A1C3-3B3843723A07}" srcId="{91BBEB6C-4E64-42C9-9E93-1C446469DFCE}" destId="{C499E01F-720F-49B0-8A18-8FAC2181EC3C}" srcOrd="1" destOrd="0" parTransId="{C297AA78-38B7-452F-8915-BB0C641EF8CE}" sibTransId="{285881D5-019F-454C-8B5A-F5FF23ACE443}"/>
    <dgm:cxn modelId="{FBD1EA13-91EC-4840-B066-39CDF2EEADA1}" srcId="{2FA23BD3-9745-490D-8313-B2994C67B8AE}" destId="{11AA99B3-FAE5-4F2B-B778-0B7B6030FC5C}" srcOrd="0" destOrd="0" parTransId="{520C05E2-2A57-48F7-8115-F62B7E9ADA78}" sibTransId="{1A10D250-F6C4-4C4A-BF90-1CA6FB9430E5}"/>
    <dgm:cxn modelId="{FE36A51F-42C7-4F1D-B08A-2CAE6A3BDC3D}" type="presOf" srcId="{1A9672E4-1585-49A8-B201-BA22F6FBDAD8}" destId="{8D87C38B-9723-4AF9-830F-EBDDD8239B05}" srcOrd="0" destOrd="1" presId="urn:microsoft.com/office/officeart/2005/8/layout/list1"/>
    <dgm:cxn modelId="{6ADA5020-3FC5-4290-A21D-821C1058099E}" type="presOf" srcId="{0F57D91A-9EEC-4EB5-8B75-B469D847E545}" destId="{8D87C38B-9723-4AF9-830F-EBDDD8239B05}" srcOrd="0" destOrd="2" presId="urn:microsoft.com/office/officeart/2005/8/layout/list1"/>
    <dgm:cxn modelId="{78E8F822-5C61-4BF0-B68A-605043CB8246}" type="presOf" srcId="{2FA23BD3-9745-490D-8313-B2994C67B8AE}" destId="{1D4004DB-215E-458F-A16B-233C728FB3DB}" srcOrd="0" destOrd="0" presId="urn:microsoft.com/office/officeart/2005/8/layout/list1"/>
    <dgm:cxn modelId="{5E820927-2B33-4E79-8BCA-DE7862ABA1BC}" srcId="{91BBEB6C-4E64-42C9-9E93-1C446469DFCE}" destId="{70C4B44D-9F0C-4D33-96B0-7EB5DDD0D808}" srcOrd="0" destOrd="0" parTransId="{D8874495-A52D-4C34-837A-E2DA165ED7BD}" sibTransId="{243EE15B-6556-4211-BA1D-02CB6064B40F}"/>
    <dgm:cxn modelId="{9C368027-71A3-4F8A-92FE-94AA2CF2EEBB}" type="presOf" srcId="{A59EBCB4-2111-4E2B-9F7E-F0DC7A3D4277}" destId="{5EA9028A-3AE7-4491-A38B-6E3BF082B2FD}" srcOrd="0" destOrd="1" presId="urn:microsoft.com/office/officeart/2005/8/layout/list1"/>
    <dgm:cxn modelId="{E79C5E2A-B286-4A08-89FA-160A02F56E23}" srcId="{A8BE2C59-84EF-45E4-91F8-045A7D4E640F}" destId="{91BBEB6C-4E64-42C9-9E93-1C446469DFCE}" srcOrd="0" destOrd="0" parTransId="{D142865F-89BF-424E-A039-564E59ADE949}" sibTransId="{E3FC33D6-C80A-4951-93F8-CC6D81727C63}"/>
    <dgm:cxn modelId="{8357A22C-89C1-4758-A955-05228AAC705C}" srcId="{5986B743-680A-497E-831B-57BF434F5BB5}" destId="{A4146620-B833-460A-BDB3-AFA97BC93F77}" srcOrd="0" destOrd="0" parTransId="{0F5CA531-A9D9-4D2B-98BA-738E378B8A56}" sibTransId="{1E6F4D3A-2C54-4C8B-887C-7470B89BA0AE}"/>
    <dgm:cxn modelId="{85DAF72D-2922-464C-8A12-4454120AB6C8}" type="presOf" srcId="{F605560C-2DBA-4F3B-8E13-358AD964A8A6}" destId="{5EA9028A-3AE7-4491-A38B-6E3BF082B2FD}" srcOrd="0" destOrd="2" presId="urn:microsoft.com/office/officeart/2005/8/layout/list1"/>
    <dgm:cxn modelId="{6AEE3161-01C1-4DCC-A8FD-39DF04402B13}" type="presOf" srcId="{5986B743-680A-497E-831B-57BF434F5BB5}" destId="{2E9F659F-AFB9-48CE-955B-D73050DB17F6}" srcOrd="1" destOrd="0" presId="urn:microsoft.com/office/officeart/2005/8/layout/list1"/>
    <dgm:cxn modelId="{A97EDB66-9EED-442D-882D-FCBFC3D9EA27}" srcId="{A8BE2C59-84EF-45E4-91F8-045A7D4E640F}" destId="{2FA23BD3-9745-490D-8313-B2994C67B8AE}" srcOrd="1" destOrd="0" parTransId="{560F6464-6AAA-45F9-9C86-D6EE85466240}" sibTransId="{2F87D307-3890-41B5-AC26-76390CAC18B1}"/>
    <dgm:cxn modelId="{68812D49-2B6B-4B69-A476-D6290B5AC3C9}" type="presOf" srcId="{5986B743-680A-497E-831B-57BF434F5BB5}" destId="{2CE63B8C-ED5D-41D1-B4C7-7AF78CD850ED}" srcOrd="0" destOrd="0" presId="urn:microsoft.com/office/officeart/2005/8/layout/list1"/>
    <dgm:cxn modelId="{7E191C70-BDBA-4AF3-9FA8-0DF499CC09CF}" srcId="{2FA23BD3-9745-490D-8313-B2994C67B8AE}" destId="{0F57D91A-9EEC-4EB5-8B75-B469D847E545}" srcOrd="2" destOrd="0" parTransId="{E3B9A6E7-3F83-4C93-945B-EB3DD2C43EB9}" sibTransId="{C2780869-4AB7-41BF-909D-030CB810D5E4}"/>
    <dgm:cxn modelId="{D7EB3F73-DAC4-4968-BDBE-81F6B044D550}" type="presOf" srcId="{2FA23BD3-9745-490D-8313-B2994C67B8AE}" destId="{2D1B53B5-84E4-4C33-A659-FC5DD5B8D2BD}" srcOrd="1" destOrd="0" presId="urn:microsoft.com/office/officeart/2005/8/layout/list1"/>
    <dgm:cxn modelId="{5364287C-9D95-4ADD-99A0-8AABD553A389}" type="presOf" srcId="{A8BE2C59-84EF-45E4-91F8-045A7D4E640F}" destId="{22FDF21E-2A8B-48F8-888F-6615B8CB1B90}" srcOrd="0" destOrd="0" presId="urn:microsoft.com/office/officeart/2005/8/layout/list1"/>
    <dgm:cxn modelId="{7644968A-8010-4968-9B37-26C30C3447D2}" srcId="{5986B743-680A-497E-831B-57BF434F5BB5}" destId="{F605560C-2DBA-4F3B-8E13-358AD964A8A6}" srcOrd="2" destOrd="0" parTransId="{C6A73FC0-6664-41AE-B44A-53559046ECBC}" sibTransId="{458DA0E0-EB85-4BDC-9329-782BE7ABF8BC}"/>
    <dgm:cxn modelId="{3113BA92-7FD8-4F8A-9EE8-4FDBB6BF451F}" srcId="{A8BE2C59-84EF-45E4-91F8-045A7D4E640F}" destId="{5986B743-680A-497E-831B-57BF434F5BB5}" srcOrd="2" destOrd="0" parTransId="{06842E84-BAB8-43D0-B719-07446FC464CC}" sibTransId="{1F7D1D04-48B1-4DCB-B628-DFDF83F90DFB}"/>
    <dgm:cxn modelId="{AD102C9A-71FE-44FC-8A23-AE985A5F0981}" srcId="{5986B743-680A-497E-831B-57BF434F5BB5}" destId="{A59EBCB4-2111-4E2B-9F7E-F0DC7A3D4277}" srcOrd="1" destOrd="0" parTransId="{94C79FC5-12D2-4A6E-A438-578F2A3302B0}" sibTransId="{1489A7C7-30E2-4A4F-B01B-A91DE664A30A}"/>
    <dgm:cxn modelId="{5CDBA6B0-9BB7-4AD2-A2B9-F357445872C0}" srcId="{2FA23BD3-9745-490D-8313-B2994C67B8AE}" destId="{1A9672E4-1585-49A8-B201-BA22F6FBDAD8}" srcOrd="1" destOrd="0" parTransId="{F2C07866-5665-4D86-94F5-90DEF3EA8CF5}" sibTransId="{31DA3510-5185-47D9-9C48-0150E234C599}"/>
    <dgm:cxn modelId="{617F68BD-B281-4FA3-9D31-6BC7157B659F}" type="presOf" srcId="{A4146620-B833-460A-BDB3-AFA97BC93F77}" destId="{5EA9028A-3AE7-4491-A38B-6E3BF082B2FD}" srcOrd="0" destOrd="0" presId="urn:microsoft.com/office/officeart/2005/8/layout/list1"/>
    <dgm:cxn modelId="{0C04BDD2-C97E-4FE6-9712-01A763A513E5}" type="presOf" srcId="{C499E01F-720F-49B0-8A18-8FAC2181EC3C}" destId="{1ED67C88-0284-45B6-AEDA-9B5E4E92D651}" srcOrd="0" destOrd="1" presId="urn:microsoft.com/office/officeart/2005/8/layout/list1"/>
    <dgm:cxn modelId="{A0D475DF-1507-4802-82BB-A704833E8E23}" type="presOf" srcId="{91BBEB6C-4E64-42C9-9E93-1C446469DFCE}" destId="{0959AF79-5E49-49FB-8308-2CC7A299F178}" srcOrd="1" destOrd="0" presId="urn:microsoft.com/office/officeart/2005/8/layout/list1"/>
    <dgm:cxn modelId="{936852F1-44E6-47BF-BE0F-2C3B67CC06B1}" type="presOf" srcId="{70C4B44D-9F0C-4D33-96B0-7EB5DDD0D808}" destId="{1ED67C88-0284-45B6-AEDA-9B5E4E92D651}" srcOrd="0" destOrd="0" presId="urn:microsoft.com/office/officeart/2005/8/layout/list1"/>
    <dgm:cxn modelId="{C4CEDF57-B8C5-4B6C-A98E-0628FFFF4EB6}" type="presParOf" srcId="{22FDF21E-2A8B-48F8-888F-6615B8CB1B90}" destId="{E1F5B582-67F3-4C49-BCCC-9B4C9838664A}" srcOrd="0" destOrd="0" presId="urn:microsoft.com/office/officeart/2005/8/layout/list1"/>
    <dgm:cxn modelId="{EE965531-FC17-4C16-9C01-002DE34701C6}" type="presParOf" srcId="{E1F5B582-67F3-4C49-BCCC-9B4C9838664A}" destId="{EA28FA63-3B22-4736-951E-FE5C070D5C8A}" srcOrd="0" destOrd="0" presId="urn:microsoft.com/office/officeart/2005/8/layout/list1"/>
    <dgm:cxn modelId="{64ED6D57-C959-4505-9849-5A5B2DC488E1}" type="presParOf" srcId="{E1F5B582-67F3-4C49-BCCC-9B4C9838664A}" destId="{0959AF79-5E49-49FB-8308-2CC7A299F178}" srcOrd="1" destOrd="0" presId="urn:microsoft.com/office/officeart/2005/8/layout/list1"/>
    <dgm:cxn modelId="{315FD271-73FA-4582-AC96-385B19C8A830}" type="presParOf" srcId="{22FDF21E-2A8B-48F8-888F-6615B8CB1B90}" destId="{80BB8DAE-302C-4BF4-AB8B-73A1F1D358C6}" srcOrd="1" destOrd="0" presId="urn:microsoft.com/office/officeart/2005/8/layout/list1"/>
    <dgm:cxn modelId="{03741885-07FF-443A-8AE9-3F3D4C5E5B8D}" type="presParOf" srcId="{22FDF21E-2A8B-48F8-888F-6615B8CB1B90}" destId="{1ED67C88-0284-45B6-AEDA-9B5E4E92D651}" srcOrd="2" destOrd="0" presId="urn:microsoft.com/office/officeart/2005/8/layout/list1"/>
    <dgm:cxn modelId="{87974C3E-7C7B-4BFE-8728-9089E898C7FA}" type="presParOf" srcId="{22FDF21E-2A8B-48F8-888F-6615B8CB1B90}" destId="{60B54E45-C984-467A-91B1-59A4B1A85FCA}" srcOrd="3" destOrd="0" presId="urn:microsoft.com/office/officeart/2005/8/layout/list1"/>
    <dgm:cxn modelId="{CF2E1BE8-20A7-4CB8-B871-C56721D6952D}" type="presParOf" srcId="{22FDF21E-2A8B-48F8-888F-6615B8CB1B90}" destId="{2497F280-1D0B-432E-BABD-7C6541619396}" srcOrd="4" destOrd="0" presId="urn:microsoft.com/office/officeart/2005/8/layout/list1"/>
    <dgm:cxn modelId="{489E1FC9-41F1-44B4-BB4F-452E65F93C9E}" type="presParOf" srcId="{2497F280-1D0B-432E-BABD-7C6541619396}" destId="{1D4004DB-215E-458F-A16B-233C728FB3DB}" srcOrd="0" destOrd="0" presId="urn:microsoft.com/office/officeart/2005/8/layout/list1"/>
    <dgm:cxn modelId="{348FDF4B-4C79-466B-BC79-87598A92D50E}" type="presParOf" srcId="{2497F280-1D0B-432E-BABD-7C6541619396}" destId="{2D1B53B5-84E4-4C33-A659-FC5DD5B8D2BD}" srcOrd="1" destOrd="0" presId="urn:microsoft.com/office/officeart/2005/8/layout/list1"/>
    <dgm:cxn modelId="{BDD2D1AC-F3DA-42AC-8D12-B4BC2756C51A}" type="presParOf" srcId="{22FDF21E-2A8B-48F8-888F-6615B8CB1B90}" destId="{555737A9-B944-4D0A-99D5-5C095B97EA47}" srcOrd="5" destOrd="0" presId="urn:microsoft.com/office/officeart/2005/8/layout/list1"/>
    <dgm:cxn modelId="{C062AD12-00BF-4A2C-8A3C-D4B8D0C15F9D}" type="presParOf" srcId="{22FDF21E-2A8B-48F8-888F-6615B8CB1B90}" destId="{8D87C38B-9723-4AF9-830F-EBDDD8239B05}" srcOrd="6" destOrd="0" presId="urn:microsoft.com/office/officeart/2005/8/layout/list1"/>
    <dgm:cxn modelId="{772C9C87-C964-4966-A807-887E9F93DC0F}" type="presParOf" srcId="{22FDF21E-2A8B-48F8-888F-6615B8CB1B90}" destId="{80D1D39A-CE3B-43AE-AD9F-F757EED6C710}" srcOrd="7" destOrd="0" presId="urn:microsoft.com/office/officeart/2005/8/layout/list1"/>
    <dgm:cxn modelId="{482C9707-D03F-4C53-A48E-4D9004D8DA8E}" type="presParOf" srcId="{22FDF21E-2A8B-48F8-888F-6615B8CB1B90}" destId="{18F8AE51-B3D2-4229-BD4C-B40B3C6DDA61}" srcOrd="8" destOrd="0" presId="urn:microsoft.com/office/officeart/2005/8/layout/list1"/>
    <dgm:cxn modelId="{246F291C-FC70-43D4-8F03-99B95790C001}" type="presParOf" srcId="{18F8AE51-B3D2-4229-BD4C-B40B3C6DDA61}" destId="{2CE63B8C-ED5D-41D1-B4C7-7AF78CD850ED}" srcOrd="0" destOrd="0" presId="urn:microsoft.com/office/officeart/2005/8/layout/list1"/>
    <dgm:cxn modelId="{84EE30AE-09DA-45BF-91CD-84ADE5056FC7}" type="presParOf" srcId="{18F8AE51-B3D2-4229-BD4C-B40B3C6DDA61}" destId="{2E9F659F-AFB9-48CE-955B-D73050DB17F6}" srcOrd="1" destOrd="0" presId="urn:microsoft.com/office/officeart/2005/8/layout/list1"/>
    <dgm:cxn modelId="{68CB5248-9CFE-4164-BEB7-D77AFAAE976A}" type="presParOf" srcId="{22FDF21E-2A8B-48F8-888F-6615B8CB1B90}" destId="{174E39EB-9BDA-4280-BC2D-870BB1833C2D}" srcOrd="9" destOrd="0" presId="urn:microsoft.com/office/officeart/2005/8/layout/list1"/>
    <dgm:cxn modelId="{6607ED4D-0284-41A8-961D-39E35F0A6CA8}" type="presParOf" srcId="{22FDF21E-2A8B-48F8-888F-6615B8CB1B90}" destId="{5EA9028A-3AE7-4491-A38B-6E3BF082B2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D67C88-0284-45B6-AEDA-9B5E4E92D651}">
      <dsp:nvSpPr>
        <dsp:cNvPr id="0" name=""/>
        <dsp:cNvSpPr/>
      </dsp:nvSpPr>
      <dsp:spPr>
        <a:xfrm>
          <a:off x="0" y="394049"/>
          <a:ext cx="11739563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121" tIns="312420" rIns="91112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Standing orders in clinics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Integration into routine visits and other services (prenatal care, HIV/STI testing)</a:t>
          </a:r>
        </a:p>
      </dsp:txBody>
      <dsp:txXfrm>
        <a:off x="0" y="394049"/>
        <a:ext cx="11739563" cy="992250"/>
      </dsp:txXfrm>
    </dsp:sp>
    <dsp:sp modelId="{0959AF79-5E49-49FB-8308-2CC7A299F178}">
      <dsp:nvSpPr>
        <dsp:cNvPr id="0" name=""/>
        <dsp:cNvSpPr/>
      </dsp:nvSpPr>
      <dsp:spPr>
        <a:xfrm>
          <a:off x="586978" y="172649"/>
          <a:ext cx="8217694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0609" tIns="0" rIns="31060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bg2"/>
              </a:solidFill>
            </a:rPr>
            <a:t>Strong HCP recommendation</a:t>
          </a:r>
        </a:p>
      </dsp:txBody>
      <dsp:txXfrm>
        <a:off x="608594" y="194265"/>
        <a:ext cx="8174462" cy="399568"/>
      </dsp:txXfrm>
    </dsp:sp>
    <dsp:sp modelId="{8D87C38B-9723-4AF9-830F-EBDDD8239B05}">
      <dsp:nvSpPr>
        <dsp:cNvPr id="0" name=""/>
        <dsp:cNvSpPr/>
      </dsp:nvSpPr>
      <dsp:spPr>
        <a:xfrm>
          <a:off x="0" y="1688699"/>
          <a:ext cx="11739563" cy="1299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121" tIns="312420" rIns="91112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Opportunities in nontraditional settings (ED, correctional facilities, homeless shelters, mobile clinics)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Combination vaccines to reduce visits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Accelerated schedules to improve completion</a:t>
          </a:r>
        </a:p>
      </dsp:txBody>
      <dsp:txXfrm>
        <a:off x="0" y="1688699"/>
        <a:ext cx="11739563" cy="1299375"/>
      </dsp:txXfrm>
    </dsp:sp>
    <dsp:sp modelId="{2D1B53B5-84E4-4C33-A659-FC5DD5B8D2BD}">
      <dsp:nvSpPr>
        <dsp:cNvPr id="0" name=""/>
        <dsp:cNvSpPr/>
      </dsp:nvSpPr>
      <dsp:spPr>
        <a:xfrm>
          <a:off x="586978" y="1467299"/>
          <a:ext cx="8217694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0609" tIns="0" rIns="31060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bg2"/>
              </a:solidFill>
            </a:rPr>
            <a:t>Develop innovative delivery methods</a:t>
          </a:r>
        </a:p>
      </dsp:txBody>
      <dsp:txXfrm>
        <a:off x="608594" y="1488915"/>
        <a:ext cx="8174462" cy="399568"/>
      </dsp:txXfrm>
    </dsp:sp>
    <dsp:sp modelId="{5EA9028A-3AE7-4491-A38B-6E3BF082B2FD}">
      <dsp:nvSpPr>
        <dsp:cNvPr id="0" name=""/>
        <dsp:cNvSpPr/>
      </dsp:nvSpPr>
      <dsp:spPr>
        <a:xfrm>
          <a:off x="0" y="3290474"/>
          <a:ext cx="11739563" cy="12993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1121" tIns="312420" rIns="911121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Automated reminders improve series completion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EHR prompts and clinical decision support tools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Use of immunization registries to track and recall patients</a:t>
          </a:r>
        </a:p>
      </dsp:txBody>
      <dsp:txXfrm>
        <a:off x="0" y="3290474"/>
        <a:ext cx="11739563" cy="1299375"/>
      </dsp:txXfrm>
    </dsp:sp>
    <dsp:sp modelId="{2E9F659F-AFB9-48CE-955B-D73050DB17F6}">
      <dsp:nvSpPr>
        <dsp:cNvPr id="0" name=""/>
        <dsp:cNvSpPr/>
      </dsp:nvSpPr>
      <dsp:spPr>
        <a:xfrm>
          <a:off x="586978" y="3069075"/>
          <a:ext cx="8217694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0609" tIns="0" rIns="310609" bIns="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bg2"/>
              </a:solidFill>
            </a:rPr>
            <a:t>EHR optimization</a:t>
          </a:r>
        </a:p>
      </dsp:txBody>
      <dsp:txXfrm>
        <a:off x="608594" y="3090691"/>
        <a:ext cx="8174462" cy="3995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5/28/2026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5/28/2026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B04AF7-49FF-5472-2238-619BC495B0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A3C1EB-896A-96B3-8E9F-42407FA4EF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F51814-DAB0-D35E-E6AB-204C6F201B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1561CF-C3B3-519B-0DB5-82827F729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60138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CAF30B11-B7C5-4E9C-AF82-16E89F5ABD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5A9CD1-378D-4C9F-981C-DD7277607FD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35" name="Rectangle 2">
            <a:extLst>
              <a:ext uri="{FF2B5EF4-FFF2-40B4-BE49-F238E27FC236}">
                <a16:creationId xmlns:a16="http://schemas.microsoft.com/office/drawing/2014/main" id="{506BD754-E9FF-4408-A6CB-AAAEAE4EC0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7200" y="720725"/>
            <a:ext cx="6400800" cy="3600450"/>
          </a:xfrm>
          <a:ln/>
        </p:spPr>
        <p:txBody>
          <a:bodyPr/>
          <a:lstStyle/>
          <a:p>
            <a:endParaRPr lang="en-US" dirty="0"/>
          </a:p>
        </p:txBody>
      </p:sp>
      <p:sp>
        <p:nvSpPr>
          <p:cNvPr id="44036" name="Rectangle 3">
            <a:extLst>
              <a:ext uri="{FF2B5EF4-FFF2-40B4-BE49-F238E27FC236}">
                <a16:creationId xmlns:a16="http://schemas.microsoft.com/office/drawing/2014/main" id="{2FC876EC-1F6F-462C-B502-B2110DCD39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98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989457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virus; HCV, hepatitis C virus.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90781B-C554-4FFE-91C4-EDF954C113E5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8422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4361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E999F-A191-0F7D-40A6-2D95E3CC3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54E967-8FEA-30C9-9447-D170F5092B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F84A4D-9F7F-90A5-3ACE-B612E96689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HAV, hepatitis A virus.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F97215-4DC1-E1D7-8A5D-9722089255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05999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/>
              <a:t>HBV, hepatitis B virus, HCV, hepatitis C virus; MASLD, metabolic dysfunction–associated steatotic liver disease.</a:t>
            </a:r>
          </a:p>
          <a:p>
            <a:pPr marL="228600" indent="-228600"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6255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HAV, hepatitis A virus.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12675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766584-9219-3BA8-6AF7-D2F755D7B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185750-B93E-0BF6-C9CD-D480773E66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72FC38-7668-3433-AEC6-1E60D1B3D3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047D1A-3BBD-C5AE-7ADF-F9D326DACE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354098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F65EEE-5CFB-1B64-EA34-89AF1843A3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21D078F-5D6B-A3AF-3C60-3CFF4783E5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40C19F-3253-BED4-5DF7-7B3728E38B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A76425-B7ED-4C54-7D2B-761BB568CF1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4133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CHB, chronic hepatitis B; HBsAg, hepatitis B surface antigen; HBV, hepatitis B virus.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69655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0605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HBsAg, hepatitis B surface antigen; HBV, hepatitis B virus; HCC, hepatocellular carcinoma.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680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HAV, hepatitis A virus; HBV, hepatitis B virus.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49714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626B1D-E515-1D33-E571-67A2D775FE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4F644B4-5664-83A7-93CC-AEDE1D43E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B79B5C-0CE9-868D-9E6B-335EECCB2A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16F973-364D-7475-8E8E-079369B779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08679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CB592-A86F-550F-A98A-38B74DAFB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F27A55-DCFF-3DF1-ADF8-96F16FFDBA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6ABD5-ABD2-7C0A-072D-0BFF12C2CC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anti-HBc, hepatitis B core antibody; anti-HBs, hepatitis B surface antibody; HBIG, hepatitis B immune globulin; HBsAg, hepatitis B surface antigen; HBV, hepatitis B virus; TAF, tenofovir alafenamide; TDF, tenofovir disoproxil fumarate.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8F84D-0C07-57B7-5302-BD2C80CEC4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883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i="1" dirty="0">
                <a:solidFill>
                  <a:schemeClr val="bg1"/>
                </a:solidFill>
              </a:rPr>
              <a:t>BSAg, hepatitis B surface antigen; HBV, hepatitis B virus.</a:t>
            </a:r>
          </a:p>
          <a:p>
            <a:endParaRPr lang="en-US" sz="1200" dirty="0">
              <a:solidFill>
                <a:schemeClr val="bg1"/>
              </a:solidFill>
            </a:endParaRPr>
          </a:p>
          <a:p>
            <a:endParaRPr lang="en-US" sz="12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22</a:t>
            </a:fld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989546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i="1" dirty="0"/>
              <a:t>HBIG, hepatitis B immune globulin; HBsAg, hepatitis B surface antigen.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9195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ECCD53-E988-C1A2-63BD-94CEFF7DA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CC7CFF-2A24-702D-7DFA-A71F69D1F5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6158DD4-5B3D-3E62-29E1-529AA34D2BD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47653D-6F1F-5020-EBE9-31240E53BFC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1231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SCDM, shared clinical decision-making.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82538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24767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HCV, hepatitis C virus.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886189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CDC adult vax 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106170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67995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474982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HBV, hepatitis B virus; HCP, healthcare professional.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9431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34A8C-7685-0D20-6774-BBD66D0C6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4E0AAD-1ADD-3AE3-699A-A4A6DC0148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D9B33B-75DB-35D1-004A-651708A32E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035FB-4E99-8F95-09FC-7D4210C8D7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32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996359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b="0" i="1" dirty="0"/>
              <a:t>HAV, hepatitis A virus; HCP, healthcare professional.</a:t>
            </a:r>
          </a:p>
          <a:p>
            <a:pPr lvl="0"/>
            <a:endParaRPr lang="en-US" b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81993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1" kern="1200" dirty="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ED, emergency department; EHR, electronic health record; HCP, healthcare professional; STI, sexually transmitted infection.</a:t>
            </a:r>
          </a:p>
          <a:p>
            <a:endParaRPr lang="en-US" sz="1200" b="0" i="0" kern="1200" dirty="0">
              <a:solidFill>
                <a:schemeClr val="tx1"/>
              </a:solidFill>
              <a:effectLst/>
              <a:latin typeface="Poppins" panose="00000500000000000000" pitchFamily="2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236888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5173B1-CD89-8F33-BB03-C0959F0EA2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6A3F38-B5E3-A78D-F725-15B992CD48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07A3E6-431C-92BD-ED83-7E537B4F44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i="1" dirty="0"/>
              <a:t>LTCF, long-term care facility.</a:t>
            </a:r>
          </a:p>
          <a:p>
            <a:pPr algn="l"/>
            <a:endParaRPr lang="en-US" i="1" dirty="0"/>
          </a:p>
          <a:p>
            <a:pPr algn="l"/>
            <a:endParaRPr lang="en-US" i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D55A23-0722-DEC1-C4B3-D385A5F327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0157B3-8F51-4EF8-A380-D0771410F72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55120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HAV, hepatitis A virus, HBV, hepatitis B virus.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749929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lnSpc>
                <a:spcPct val="100000"/>
              </a:lnSpc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lnSpc>
                <a:spcPct val="100000"/>
              </a:lnSpc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lnSpc>
                <a:spcPct val="100000"/>
              </a:lnSpc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 dirty="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 dirty="0">
                <a:latin typeface="Poppins" pitchFamily="2" charset="77"/>
                <a:cs typeface="Poppins" pitchFamily="2" charset="77"/>
              </a:rPr>
            </a:br>
            <a:r>
              <a:rPr lang="en-US" altLang="en-US" sz="1000" b="0" dirty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11734800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11734800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10B3EBDD-4C86-E058-8496-417485C469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11734800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42424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9865557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091767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5_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6"/>
          <p:cNvSpPr txBox="1">
            <a:spLocks noGrp="1"/>
          </p:cNvSpPr>
          <p:nvPr>
            <p:ph type="body" idx="1"/>
          </p:nvPr>
        </p:nvSpPr>
        <p:spPr>
          <a:xfrm>
            <a:off x="304800" y="1253037"/>
            <a:ext cx="11582400" cy="4830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609570" lvl="0" indent="-50797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3200"/>
            </a:lvl1pPr>
            <a:lvl2pPr marL="1219140" lvl="1" indent="-507974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3200"/>
            </a:lvl2pPr>
            <a:lvl3pPr marL="1828709" lvl="2" indent="-447018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680"/>
              <a:buFont typeface="Noto Sans Symbols"/>
              <a:buChar char="⮚"/>
              <a:defRPr sz="3200"/>
            </a:lvl3pPr>
            <a:lvl4pPr marL="2438278" lvl="3" indent="-507974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3200"/>
            </a:lvl4pPr>
            <a:lvl5pPr marL="3047848" lvl="4" indent="-507974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»"/>
              <a:defRPr sz="3200"/>
            </a:lvl5pPr>
            <a:lvl6pPr marL="3657418" lvl="5" indent="-457178" algn="l"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4266987" lvl="6" indent="-457178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4876557" lvl="7" indent="-457178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5486126" lvl="8" indent="-457178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56"/>
          <p:cNvSpPr txBox="1">
            <a:spLocks noGrp="1"/>
          </p:cNvSpPr>
          <p:nvPr>
            <p:ph type="ftr" idx="11"/>
          </p:nvPr>
        </p:nvSpPr>
        <p:spPr>
          <a:xfrm>
            <a:off x="126568" y="6419015"/>
            <a:ext cx="10265664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0" name="Google Shape;30;p56"/>
          <p:cNvSpPr txBox="1">
            <a:spLocks noGrp="1"/>
          </p:cNvSpPr>
          <p:nvPr>
            <p:ph type="title"/>
          </p:nvPr>
        </p:nvSpPr>
        <p:spPr>
          <a:xfrm>
            <a:off x="121920" y="35787"/>
            <a:ext cx="11948160" cy="99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rial"/>
              <a:buNone/>
              <a:defRPr sz="3200"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31" name="Google Shape;31;p56"/>
          <p:cNvCxnSpPr/>
          <p:nvPr/>
        </p:nvCxnSpPr>
        <p:spPr>
          <a:xfrm>
            <a:off x="0" y="1062633"/>
            <a:ext cx="12192000" cy="0"/>
          </a:xfrm>
          <a:prstGeom prst="straightConnector1">
            <a:avLst/>
          </a:prstGeom>
          <a:noFill/>
          <a:ln w="25400" cap="flat" cmpd="sng">
            <a:solidFill>
              <a:srgbClr val="09345A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4653635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404813" indent="-344488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 dirty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dirty="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2.sv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Relationship Id="rId30" Type="http://schemas.openxmlformats.org/officeDocument/2006/relationships/image" Target="../media/image4.sv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30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9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884" r:id="rId12"/>
    <p:sldLayoutId id="2147483790" r:id="rId13"/>
    <p:sldLayoutId id="2147483777" r:id="rId14"/>
    <p:sldLayoutId id="2147483776" r:id="rId15"/>
    <p:sldLayoutId id="2147483778" r:id="rId16"/>
    <p:sldLayoutId id="2147483787" r:id="rId17"/>
    <p:sldLayoutId id="2147483786" r:id="rId18"/>
    <p:sldLayoutId id="2147483785" r:id="rId19"/>
    <p:sldLayoutId id="2147483788" r:id="rId20"/>
    <p:sldLayoutId id="2147483792" r:id="rId21"/>
    <p:sldLayoutId id="2147483881" r:id="rId22"/>
    <p:sldLayoutId id="2147483885" r:id="rId23"/>
    <p:sldLayoutId id="2147483886" r:id="rId24"/>
    <p:sldLayoutId id="2147483931" r:id="rId25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 dirty="0"/>
              <a:t>Slide credit: </a:t>
            </a:r>
            <a:r>
              <a:rPr lang="en-US" altLang="en-US" sz="800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svg"/><Relationship Id="rId13" Type="http://schemas.openxmlformats.org/officeDocument/2006/relationships/image" Target="../media/image19.png"/><Relationship Id="rId18" Type="http://schemas.openxmlformats.org/officeDocument/2006/relationships/image" Target="../media/image24.sv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svg"/><Relationship Id="rId1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2.sv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sv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svg"/><Relationship Id="rId4" Type="http://schemas.openxmlformats.org/officeDocument/2006/relationships/image" Target="../media/image10.svg"/><Relationship Id="rId9" Type="http://schemas.openxmlformats.org/officeDocument/2006/relationships/image" Target="../media/image15.png"/><Relationship Id="rId14" Type="http://schemas.openxmlformats.org/officeDocument/2006/relationships/image" Target="../media/image20.sv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sv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5" Type="http://schemas.openxmlformats.org/officeDocument/2006/relationships/image" Target="../media/image26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sv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deceraclinical.com/education/HepatitisAandBPrevention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179D0A-801E-F15B-FEE3-5883A3E5BA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33B368E8-DB5E-3C46-82AD-3B3F7EB3270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08551"/>
            <a:ext cx="11606719" cy="2387600"/>
          </a:xfrm>
        </p:spPr>
        <p:txBody>
          <a:bodyPr>
            <a:normAutofit/>
          </a:bodyPr>
          <a:lstStyle/>
          <a:p>
            <a: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DeLIVERing Prevention: Optimizing Uptake of </a:t>
            </a:r>
            <a:b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600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Hepatitis A and B Vaccination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7B6EF253-CF5F-4E34-E24A-099E5AB3B5D2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8686800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>
                <a:latin typeface="+mn-lt"/>
              </a:rPr>
              <a:t>Provided by Clinical Care Options, LLC dba Decera Clinical Education</a:t>
            </a:r>
            <a:br>
              <a:rPr lang="en-US" altLang="en-US" dirty="0">
                <a:latin typeface="+mn-lt"/>
              </a:rPr>
            </a:br>
            <a:r>
              <a:rPr lang="en-US" altLang="en-US" dirty="0">
                <a:latin typeface="+mn-lt"/>
              </a:rPr>
              <a:t>This educational activity is supported by an independent medical education grant from GSK.</a:t>
            </a:r>
          </a:p>
        </p:txBody>
      </p:sp>
    </p:spTree>
    <p:extLst>
      <p:ext uri="{BB962C8B-B14F-4D97-AF65-F5344CB8AC3E}">
        <p14:creationId xmlns:p14="http://schemas.microsoft.com/office/powerpoint/2010/main" val="2985866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31A77-1C15-ABE2-E820-D485FFCE29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419D53E-FE27-F7C5-5B3C-30C55D52D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Faculty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EFB4AA-5128-4C4F-F324-173AF533609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b="1" dirty="0">
                <a:solidFill>
                  <a:schemeClr val="accent1"/>
                </a:solidFill>
              </a:rPr>
              <a:t>Paul Y. Kwo, MD</a:t>
            </a:r>
            <a:br>
              <a:rPr lang="en-US" altLang="en-US" dirty="0"/>
            </a:br>
            <a:r>
              <a:rPr lang="en-US" sz="2200" dirty="0"/>
              <a:t>Professor of Medicine</a:t>
            </a:r>
            <a:br>
              <a:rPr lang="en-US" sz="2200" dirty="0"/>
            </a:br>
            <a:r>
              <a:rPr lang="en-US" sz="2200" dirty="0"/>
              <a:t>Director of Hepatology</a:t>
            </a:r>
            <a:br>
              <a:rPr lang="en-US" sz="2200" dirty="0"/>
            </a:br>
            <a:r>
              <a:rPr lang="en-US" sz="2200" dirty="0"/>
              <a:t>Stanford University School of Medicine</a:t>
            </a:r>
            <a:br>
              <a:rPr lang="en-US" sz="2200" dirty="0"/>
            </a:br>
            <a:r>
              <a:rPr lang="en-US" sz="2200" dirty="0"/>
              <a:t>Stanford, California</a:t>
            </a:r>
            <a:br>
              <a:rPr lang="en-US" sz="2000" dirty="0"/>
            </a:br>
            <a:endParaRPr lang="en-US" sz="2000" dirty="0"/>
          </a:p>
          <a:p>
            <a:pPr marL="0" lvl="0" indent="0">
              <a:buNone/>
              <a:defRPr/>
            </a:pPr>
            <a:r>
              <a:rPr lang="en-US" altLang="en-US" b="1" dirty="0">
                <a:solidFill>
                  <a:srgbClr val="E04507"/>
                </a:solidFill>
              </a:rPr>
              <a:t>Jewel Mullen, MD, MPH, MPA, FACP</a:t>
            </a:r>
            <a:br>
              <a:rPr lang="en-US" altLang="en-US" dirty="0">
                <a:solidFill>
                  <a:srgbClr val="161616"/>
                </a:solidFill>
              </a:rPr>
            </a:br>
            <a:r>
              <a:rPr lang="en-US" sz="2200" dirty="0">
                <a:solidFill>
                  <a:srgbClr val="161616"/>
                </a:solidFill>
              </a:rPr>
              <a:t>Associate Professor of Population Health and Internal Medicine</a:t>
            </a:r>
            <a:br>
              <a:rPr lang="en-US" sz="2200" dirty="0">
                <a:solidFill>
                  <a:srgbClr val="161616"/>
                </a:solidFill>
              </a:rPr>
            </a:br>
            <a:r>
              <a:rPr lang="en-US" sz="2200" dirty="0">
                <a:solidFill>
                  <a:srgbClr val="161616"/>
                </a:solidFill>
              </a:rPr>
              <a:t>University of Texas at Austin Dell Medical School</a:t>
            </a:r>
            <a:br>
              <a:rPr lang="en-US" sz="2200" dirty="0">
                <a:solidFill>
                  <a:srgbClr val="161616"/>
                </a:solidFill>
              </a:rPr>
            </a:br>
            <a:r>
              <a:rPr lang="en-US" sz="2200" dirty="0">
                <a:solidFill>
                  <a:srgbClr val="161616"/>
                </a:solidFill>
              </a:rPr>
              <a:t>Austin, Texas</a:t>
            </a:r>
            <a:br>
              <a:rPr lang="en-US" sz="2200" dirty="0">
                <a:solidFill>
                  <a:srgbClr val="161616"/>
                </a:solidFill>
              </a:rPr>
            </a:br>
            <a:endParaRPr lang="en-US" altLang="en-US" sz="2200" dirty="0">
              <a:solidFill>
                <a:srgbClr val="1616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265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F5100-2C22-1F55-7078-E9B93AFCA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0F56E98-2C9A-2BC9-89C2-4727EF558C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Faculty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5F61C2D-DD92-4815-4EDE-92E39AD58E6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6" y="1333500"/>
            <a:ext cx="9559588" cy="4762500"/>
          </a:xfrm>
          <a:prstGeom prst="rect">
            <a:avLst/>
          </a:prstGeom>
        </p:spPr>
        <p:txBody>
          <a:bodyPr lIns="0" tIns="0" rIns="0" bIns="0"/>
          <a:lstStyle/>
          <a:p>
            <a:pPr marL="0" indent="0">
              <a:buNone/>
            </a:pPr>
            <a:r>
              <a:rPr lang="en-US" altLang="en-US" b="1" dirty="0">
                <a:solidFill>
                  <a:schemeClr val="accent1"/>
                </a:solidFill>
              </a:rPr>
              <a:t>Su Wang, MD, MPH, FACP</a:t>
            </a:r>
            <a:br>
              <a:rPr lang="en-US" altLang="en-US" dirty="0"/>
            </a:br>
            <a:r>
              <a:rPr lang="en-US" sz="2200" dirty="0"/>
              <a:t>Medical Director, Center for Asian Health &amp; Viral Hepatitis Programs</a:t>
            </a:r>
            <a:br>
              <a:rPr lang="en-US" sz="2200" dirty="0"/>
            </a:br>
            <a:r>
              <a:rPr lang="en-US" sz="2200" dirty="0"/>
              <a:t>Cooperman Barnabas Medical Center/RWJBarnabas-Rutgers Medical Group</a:t>
            </a:r>
            <a:br>
              <a:rPr lang="en-US" sz="2200" dirty="0"/>
            </a:br>
            <a:r>
              <a:rPr lang="en-US" sz="2200" dirty="0"/>
              <a:t>Assistant Clinical Professor, Rutgers New Jersey Medical Group</a:t>
            </a:r>
            <a:br>
              <a:rPr lang="en-US" sz="2200" dirty="0"/>
            </a:br>
            <a:r>
              <a:rPr lang="en-US" sz="2200" dirty="0"/>
              <a:t>Florham Park, New Jersey</a:t>
            </a:r>
          </a:p>
          <a:p>
            <a:pPr marL="0" indent="0">
              <a:buNone/>
            </a:pPr>
            <a:br>
              <a:rPr lang="en-US" sz="2200" dirty="0"/>
            </a:b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18817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CB128BB2-2BA5-4041-9793-F58D2DFB98E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Disclosures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7D52C64A-4927-4244-A7E7-691A8181C3E6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spcBef>
                <a:spcPts val="1600"/>
              </a:spcBef>
              <a:buClr>
                <a:schemeClr val="accent6"/>
              </a:buClr>
              <a:buNone/>
              <a:defRPr/>
            </a:pPr>
            <a:r>
              <a:rPr lang="en-US" dirty="0"/>
              <a:t>The </a:t>
            </a:r>
            <a:r>
              <a:rPr lang="en-US" i="1" dirty="0"/>
              <a:t>faculty</a:t>
            </a:r>
            <a:r>
              <a:rPr lang="en-US" dirty="0"/>
              <a:t> reported the following relevant financial relationships or relationships to products or devices they have with ineligible companies related to the content of this educational activity: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/>
                </a:solidFill>
              </a:rPr>
              <a:t>Paul Y. Kwo, MD: </a:t>
            </a:r>
            <a:r>
              <a:rPr lang="en-US" i="1" dirty="0"/>
              <a:t>consultant/advisor/speaker: </a:t>
            </a:r>
            <a:r>
              <a:rPr lang="en-US" dirty="0"/>
              <a:t>Aligos, Amgen, Ausper Bio, Genentech, Gilead, HepQuant, Inventiva, Novo Nordisk, Salix, Takeda, Target RWE; </a:t>
            </a:r>
            <a:r>
              <a:rPr lang="en-US" i="1" dirty="0"/>
              <a:t>researcher: </a:t>
            </a:r>
            <a:r>
              <a:rPr lang="en-US" dirty="0"/>
              <a:t>Ausper Bio, Madrigal, Salix, Takeda, Ultragenyx; </a:t>
            </a:r>
            <a:r>
              <a:rPr lang="en-US" i="1" dirty="0"/>
              <a:t>independent contractor: </a:t>
            </a:r>
            <a:r>
              <a:rPr lang="en-US" dirty="0"/>
              <a:t>LyGenesis, Mirum, Precision Biosciences, Tune Therapeutics.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chemeClr val="accent1"/>
                </a:solidFill>
              </a:rPr>
              <a:t>Jewel Mullen, MD, MPH, MPA, FACP: </a:t>
            </a:r>
            <a:r>
              <a:rPr lang="en-US" dirty="0"/>
              <a:t>no financial relationships to disclose.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accent1"/>
                </a:solidFill>
              </a:rPr>
              <a:t>Su Wang, MD, MPH, FACP: </a:t>
            </a:r>
            <a:r>
              <a:rPr lang="en-US" i="1" dirty="0"/>
              <a:t>researcher</a:t>
            </a:r>
            <a:r>
              <a:rPr lang="en-US" dirty="0"/>
              <a:t>: Gilead.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640B55-2D0E-E366-2169-7258009211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82687D-E65D-BD5B-83FD-D52E5BBECB3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</p:spPr>
        <p:txBody>
          <a:bodyPr/>
          <a:lstStyle/>
          <a:p>
            <a:pPr lvl="0"/>
            <a:r>
              <a:rPr lang="en-US" dirty="0"/>
              <a:t>Incorporate knowledge of hepatitis A and B risk factors and disease burden into patient counseling</a:t>
            </a:r>
          </a:p>
          <a:p>
            <a:pPr lvl="0"/>
            <a:r>
              <a:rPr lang="en-US" dirty="0"/>
              <a:t>Apply current evidence-based hepatitis A and B vaccine recommendations to patient care</a:t>
            </a:r>
          </a:p>
          <a:p>
            <a:pPr lvl="0"/>
            <a:r>
              <a:rPr lang="en-US" dirty="0"/>
              <a:t>Formulate strategies to overcome contemporary challenges and enhance uptake of hepatitis A and B vaccines in eligible populations</a:t>
            </a:r>
          </a:p>
        </p:txBody>
      </p:sp>
      <p:sp>
        <p:nvSpPr>
          <p:cNvPr id="6" name="Content Placeholder 12">
            <a:extLst>
              <a:ext uri="{FF2B5EF4-FFF2-40B4-BE49-F238E27FC236}">
                <a16:creationId xmlns:a16="http://schemas.microsoft.com/office/drawing/2014/main" id="{6EA69391-AFEB-6C3B-5253-8015DC45415C}"/>
              </a:ext>
            </a:extLst>
          </p:cNvPr>
          <p:cNvSpPr txBox="1">
            <a:spLocks/>
          </p:cNvSpPr>
          <p:nvPr/>
        </p:nvSpPr>
        <p:spPr>
          <a:xfrm>
            <a:off x="231078" y="1432792"/>
            <a:ext cx="10797140" cy="475488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094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67970A3E-CAAC-4220-8DA6-611A0CD20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1113125"/>
          </a:xfrm>
        </p:spPr>
        <p:txBody>
          <a:bodyPr>
            <a:spAutoFit/>
          </a:bodyPr>
          <a:lstStyle/>
          <a:p>
            <a:r>
              <a:rPr lang="en-US" altLang="en-US" sz="4000" dirty="0">
                <a:latin typeface="Poppins" pitchFamily="2" charset="77"/>
              </a:rPr>
              <a:t>Ongoing Threats:</a:t>
            </a:r>
            <a:br>
              <a:rPr lang="en-US" altLang="en-US" sz="4000" dirty="0">
                <a:latin typeface="Poppins" pitchFamily="2" charset="77"/>
              </a:rPr>
            </a:br>
            <a:r>
              <a:rPr lang="en-US" altLang="en-US" sz="4000" dirty="0">
                <a:latin typeface="Poppins" pitchFamily="2" charset="77"/>
              </a:rPr>
              <a:t>Hepatitis A Virus and Hepatitis B Virus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2C954CC-2079-E682-072D-470C90F07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Global Deaths From Viral Hepatitis Exceeds HIV Infection, Tuberculosis, or Malaria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271817-B91F-33AA-0C8C-B19DBDE0F0C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Thomas. NEJM. 2019;380:2041.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4EA7E94-FE0D-919B-7835-76E464A2A470}"/>
              </a:ext>
            </a:extLst>
          </p:cNvPr>
          <p:cNvSpPr txBox="1">
            <a:spLocks/>
          </p:cNvSpPr>
          <p:nvPr/>
        </p:nvSpPr>
        <p:spPr bwMode="auto">
          <a:xfrm>
            <a:off x="1249960" y="5386388"/>
            <a:ext cx="9504726" cy="78581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742950" indent="-28575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600">
                <a:solidFill>
                  <a:schemeClr val="bg1"/>
                </a:solidFill>
                <a:latin typeface="Calibri" panose="020F0502020204030204" pitchFamily="34" charset="0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400">
                <a:solidFill>
                  <a:schemeClr val="bg1"/>
                </a:solidFill>
                <a:latin typeface="Calibri" panose="020F0502020204030204" pitchFamily="34" charset="0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200">
                <a:solidFill>
                  <a:schemeClr val="bg1"/>
                </a:solidFill>
                <a:latin typeface="Calibri" panose="020F0502020204030204" pitchFamily="34" charset="0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chemeClr val="bg1"/>
              </a:buClr>
              <a:buFont typeface="Arial" panose="020B0604020202020204" pitchFamily="34" charset="0"/>
              <a:buChar char="‒"/>
              <a:defRPr sz="2000">
                <a:solidFill>
                  <a:schemeClr val="bg1"/>
                </a:solidFill>
                <a:latin typeface="Calibri" panose="020F0502020204030204" pitchFamily="34" charset="0"/>
              </a:defRPr>
            </a:lvl5pPr>
            <a:lvl6pPr marL="25146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lnSpc>
                <a:spcPct val="90000"/>
              </a:lnSpc>
              <a:spcBef>
                <a:spcPct val="35000"/>
              </a:spcBef>
              <a:spcAft>
                <a:spcPct val="25000"/>
              </a:spcAft>
              <a:buClr>
                <a:schemeClr val="accent2"/>
              </a:buClr>
              <a:buFont typeface="Arial" charset="0"/>
              <a:buChar char="–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r>
              <a:rPr lang="en-US" sz="2400" kern="0" dirty="0">
                <a:solidFill>
                  <a:schemeClr val="tx1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Viral hepatitis continues to be a major health threat</a:t>
            </a:r>
          </a:p>
        </p:txBody>
      </p:sp>
      <p:grpSp>
        <p:nvGrpSpPr>
          <p:cNvPr id="418" name="Group 417">
            <a:extLst>
              <a:ext uri="{FF2B5EF4-FFF2-40B4-BE49-F238E27FC236}">
                <a16:creationId xmlns:a16="http://schemas.microsoft.com/office/drawing/2014/main" id="{22AFB5A2-70EF-13DC-7836-81B5D22C6A92}"/>
              </a:ext>
            </a:extLst>
          </p:cNvPr>
          <p:cNvGrpSpPr/>
          <p:nvPr/>
        </p:nvGrpSpPr>
        <p:grpSpPr>
          <a:xfrm>
            <a:off x="1384257" y="1797977"/>
            <a:ext cx="9329333" cy="3259149"/>
            <a:chOff x="1677871" y="1797977"/>
            <a:chExt cx="9329333" cy="3259149"/>
          </a:xfrm>
        </p:grpSpPr>
        <p:cxnSp>
          <p:nvCxnSpPr>
            <p:cNvPr id="419" name="Straight Connector 418">
              <a:extLst>
                <a:ext uri="{FF2B5EF4-FFF2-40B4-BE49-F238E27FC236}">
                  <a16:creationId xmlns:a16="http://schemas.microsoft.com/office/drawing/2014/main" id="{49FE7957-2270-B108-F103-9D58453C1E4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67156" y="4982966"/>
              <a:ext cx="8812169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0" name="Straight Connector 419">
              <a:extLst>
                <a:ext uri="{FF2B5EF4-FFF2-40B4-BE49-F238E27FC236}">
                  <a16:creationId xmlns:a16="http://schemas.microsoft.com/office/drawing/2014/main" id="{8575A7FD-F72E-D188-F344-83864CC8B62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769724" y="1797977"/>
              <a:ext cx="0" cy="3023943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1" name="Straight Connector 420">
              <a:extLst>
                <a:ext uri="{FF2B5EF4-FFF2-40B4-BE49-F238E27FC236}">
                  <a16:creationId xmlns:a16="http://schemas.microsoft.com/office/drawing/2014/main" id="{235AB684-7CE0-6F68-74A2-6735BF4905E0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771008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2" name="Straight Connector 421">
              <a:extLst>
                <a:ext uri="{FF2B5EF4-FFF2-40B4-BE49-F238E27FC236}">
                  <a16:creationId xmlns:a16="http://schemas.microsoft.com/office/drawing/2014/main" id="{FB434D78-9428-CDD6-A92F-4154FBB4F224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379882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3" name="Straight Connector 422">
              <a:extLst>
                <a:ext uri="{FF2B5EF4-FFF2-40B4-BE49-F238E27FC236}">
                  <a16:creationId xmlns:a16="http://schemas.microsoft.com/office/drawing/2014/main" id="{9C01B5B4-ED0A-8AAC-E021-987E9F22BAF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2987471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4" name="Straight Connector 423">
              <a:extLst>
                <a:ext uri="{FF2B5EF4-FFF2-40B4-BE49-F238E27FC236}">
                  <a16:creationId xmlns:a16="http://schemas.microsoft.com/office/drawing/2014/main" id="{96E744AA-233F-6CF3-B890-20B7EB754C6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3595060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5" name="Straight Connector 424">
              <a:extLst>
                <a:ext uri="{FF2B5EF4-FFF2-40B4-BE49-F238E27FC236}">
                  <a16:creationId xmlns:a16="http://schemas.microsoft.com/office/drawing/2014/main" id="{F2D43AF9-6957-5098-8B03-550268CDD37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202649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6" name="Straight Connector 425">
              <a:extLst>
                <a:ext uri="{FF2B5EF4-FFF2-40B4-BE49-F238E27FC236}">
                  <a16:creationId xmlns:a16="http://schemas.microsoft.com/office/drawing/2014/main" id="{213A8943-B875-76AB-3AC9-EA3342389452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4810238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7" name="Straight Connector 426">
              <a:extLst>
                <a:ext uri="{FF2B5EF4-FFF2-40B4-BE49-F238E27FC236}">
                  <a16:creationId xmlns:a16="http://schemas.microsoft.com/office/drawing/2014/main" id="{7BD07CAD-79E2-DA42-B67C-1C64E3D634B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5417827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8" name="Straight Connector 427">
              <a:extLst>
                <a:ext uri="{FF2B5EF4-FFF2-40B4-BE49-F238E27FC236}">
                  <a16:creationId xmlns:a16="http://schemas.microsoft.com/office/drawing/2014/main" id="{7EBD4514-D8A6-17B9-5533-714324C9BC5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025416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29" name="Straight Connector 428">
              <a:extLst>
                <a:ext uri="{FF2B5EF4-FFF2-40B4-BE49-F238E27FC236}">
                  <a16:creationId xmlns:a16="http://schemas.microsoft.com/office/drawing/2014/main" id="{0F236913-A97F-472C-538F-EDE0716C6515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6633005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0" name="Straight Connector 429">
              <a:extLst>
                <a:ext uri="{FF2B5EF4-FFF2-40B4-BE49-F238E27FC236}">
                  <a16:creationId xmlns:a16="http://schemas.microsoft.com/office/drawing/2014/main" id="{401B3F89-66AA-5CD1-583F-E37D7EF6DAC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240594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1" name="Straight Connector 430">
              <a:extLst>
                <a:ext uri="{FF2B5EF4-FFF2-40B4-BE49-F238E27FC236}">
                  <a16:creationId xmlns:a16="http://schemas.microsoft.com/office/drawing/2014/main" id="{D7704A65-4049-D22D-3AD1-15B2C65A5238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7848183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2" name="Straight Connector 431">
              <a:extLst>
                <a:ext uri="{FF2B5EF4-FFF2-40B4-BE49-F238E27FC236}">
                  <a16:creationId xmlns:a16="http://schemas.microsoft.com/office/drawing/2014/main" id="{B9B5DF72-17FE-7972-2265-A0B55335BC56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8455772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3" name="Straight Connector 432">
              <a:extLst>
                <a:ext uri="{FF2B5EF4-FFF2-40B4-BE49-F238E27FC236}">
                  <a16:creationId xmlns:a16="http://schemas.microsoft.com/office/drawing/2014/main" id="{4C6461C7-1FC8-7E5F-D4F7-DC5F9BCE9F7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063361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4" name="Straight Connector 433">
              <a:extLst>
                <a:ext uri="{FF2B5EF4-FFF2-40B4-BE49-F238E27FC236}">
                  <a16:creationId xmlns:a16="http://schemas.microsoft.com/office/drawing/2014/main" id="{FDA69F8B-BBA9-5239-FD1F-4626E6133A3B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70950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5" name="Straight Connector 434">
              <a:extLst>
                <a:ext uri="{FF2B5EF4-FFF2-40B4-BE49-F238E27FC236}">
                  <a16:creationId xmlns:a16="http://schemas.microsoft.com/office/drawing/2014/main" id="{13A886BE-7088-18DD-2397-80C8119FDEBE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278533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6" name="Straight Connector 435">
              <a:extLst>
                <a:ext uri="{FF2B5EF4-FFF2-40B4-BE49-F238E27FC236}">
                  <a16:creationId xmlns:a16="http://schemas.microsoft.com/office/drawing/2014/main" id="{61053A45-A27D-AEEB-4A5D-726E15A571FA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0994504" y="4982966"/>
              <a:ext cx="0" cy="64008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7" name="Straight Connector 436">
              <a:extLst>
                <a:ext uri="{FF2B5EF4-FFF2-40B4-BE49-F238E27FC236}">
                  <a16:creationId xmlns:a16="http://schemas.microsoft.com/office/drawing/2014/main" id="{2D702766-7ECB-4F2D-F21A-111861B2906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1808251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8" name="Straight Connector 437">
              <a:extLst>
                <a:ext uri="{FF2B5EF4-FFF2-40B4-BE49-F238E27FC236}">
                  <a16:creationId xmlns:a16="http://schemas.microsoft.com/office/drawing/2014/main" id="{C1FE9694-3B1A-953D-B43E-7623D8E8EBE8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2541141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39" name="Straight Connector 438">
              <a:extLst>
                <a:ext uri="{FF2B5EF4-FFF2-40B4-BE49-F238E27FC236}">
                  <a16:creationId xmlns:a16="http://schemas.microsoft.com/office/drawing/2014/main" id="{9ED8D3D9-5E5D-E74A-341B-68FB025D6017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3274031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0" name="Straight Connector 439">
              <a:extLst>
                <a:ext uri="{FF2B5EF4-FFF2-40B4-BE49-F238E27FC236}">
                  <a16:creationId xmlns:a16="http://schemas.microsoft.com/office/drawing/2014/main" id="{EA699F6B-92AC-0D97-2452-546ADF6BFBBE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4006921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1" name="Straight Connector 440">
              <a:extLst>
                <a:ext uri="{FF2B5EF4-FFF2-40B4-BE49-F238E27FC236}">
                  <a16:creationId xmlns:a16="http://schemas.microsoft.com/office/drawing/2014/main" id="{823618E1-F03E-C05E-E1FF-D1A15FDCEC8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4739811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42" name="Straight Connector 441">
              <a:extLst>
                <a:ext uri="{FF2B5EF4-FFF2-40B4-BE49-F238E27FC236}">
                  <a16:creationId xmlns:a16="http://schemas.microsoft.com/office/drawing/2014/main" id="{0DBA3A28-29A6-6683-E1B2-97BCBCF88C45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715784" y="4984678"/>
              <a:ext cx="64008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43" name="Group 442">
              <a:extLst>
                <a:ext uri="{FF2B5EF4-FFF2-40B4-BE49-F238E27FC236}">
                  <a16:creationId xmlns:a16="http://schemas.microsoft.com/office/drawing/2014/main" id="{420E7C02-939C-97F3-FB53-E87333D63406}"/>
                </a:ext>
              </a:extLst>
            </p:cNvPr>
            <p:cNvGrpSpPr/>
            <p:nvPr/>
          </p:nvGrpSpPr>
          <p:grpSpPr>
            <a:xfrm>
              <a:off x="1677871" y="4768850"/>
              <a:ext cx="187646" cy="173720"/>
              <a:chOff x="1677871" y="4768850"/>
              <a:chExt cx="187646" cy="173720"/>
            </a:xfrm>
          </p:grpSpPr>
          <p:cxnSp>
            <p:nvCxnSpPr>
              <p:cNvPr id="449" name="Straight Connector 448">
                <a:extLst>
                  <a:ext uri="{FF2B5EF4-FFF2-40B4-BE49-F238E27FC236}">
                    <a16:creationId xmlns:a16="http://schemas.microsoft.com/office/drawing/2014/main" id="{B344BDA2-6AD4-6B7F-21D1-7CD8B6396B23}"/>
                  </a:ext>
                </a:extLst>
              </p:cNvPr>
              <p:cNvCxnSpPr/>
              <p:nvPr/>
            </p:nvCxnSpPr>
            <p:spPr bwMode="auto">
              <a:xfrm flipV="1">
                <a:off x="1677871" y="4768850"/>
                <a:ext cx="171450" cy="120650"/>
              </a:xfrm>
              <a:prstGeom prst="line">
                <a:avLst/>
              </a:prstGeom>
              <a:noFill/>
              <a:ln w="1270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50" name="Straight Connector 449">
                <a:extLst>
                  <a:ext uri="{FF2B5EF4-FFF2-40B4-BE49-F238E27FC236}">
                    <a16:creationId xmlns:a16="http://schemas.microsoft.com/office/drawing/2014/main" id="{455F3429-E16D-5110-4D53-235BB96DCED8}"/>
                  </a:ext>
                </a:extLst>
              </p:cNvPr>
              <p:cNvCxnSpPr/>
              <p:nvPr/>
            </p:nvCxnSpPr>
            <p:spPr bwMode="auto">
              <a:xfrm flipV="1">
                <a:off x="1694067" y="4821920"/>
                <a:ext cx="171450" cy="120650"/>
              </a:xfrm>
              <a:prstGeom prst="line">
                <a:avLst/>
              </a:prstGeom>
              <a:noFill/>
              <a:ln w="1270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44" name="Straight Connector 443">
              <a:extLst>
                <a:ext uri="{FF2B5EF4-FFF2-40B4-BE49-F238E27FC236}">
                  <a16:creationId xmlns:a16="http://schemas.microsoft.com/office/drawing/2014/main" id="{4AA83B87-8009-4E48-2FC4-69539874F9D4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771008" y="4892211"/>
              <a:ext cx="0" cy="90755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445" name="Group 444">
              <a:extLst>
                <a:ext uri="{FF2B5EF4-FFF2-40B4-BE49-F238E27FC236}">
                  <a16:creationId xmlns:a16="http://schemas.microsoft.com/office/drawing/2014/main" id="{2D216C8D-499F-8E4C-E65A-97B840328D89}"/>
                </a:ext>
              </a:extLst>
            </p:cNvPr>
            <p:cNvGrpSpPr/>
            <p:nvPr/>
          </p:nvGrpSpPr>
          <p:grpSpPr>
            <a:xfrm>
              <a:off x="10493600" y="4926324"/>
              <a:ext cx="239917" cy="130802"/>
              <a:chOff x="1625600" y="4811768"/>
              <a:chExt cx="239917" cy="130802"/>
            </a:xfrm>
          </p:grpSpPr>
          <p:cxnSp>
            <p:nvCxnSpPr>
              <p:cNvPr id="447" name="Straight Connector 446">
                <a:extLst>
                  <a:ext uri="{FF2B5EF4-FFF2-40B4-BE49-F238E27FC236}">
                    <a16:creationId xmlns:a16="http://schemas.microsoft.com/office/drawing/2014/main" id="{25D8EBD3-881F-A368-153A-E47AB5B39034}"/>
                  </a:ext>
                </a:extLst>
              </p:cNvPr>
              <p:cNvCxnSpPr/>
              <p:nvPr/>
            </p:nvCxnSpPr>
            <p:spPr bwMode="auto">
              <a:xfrm flipV="1">
                <a:off x="1625600" y="4811768"/>
                <a:ext cx="171450" cy="120650"/>
              </a:xfrm>
              <a:prstGeom prst="line">
                <a:avLst/>
              </a:prstGeom>
              <a:noFill/>
              <a:ln w="1270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448" name="Straight Connector 447">
                <a:extLst>
                  <a:ext uri="{FF2B5EF4-FFF2-40B4-BE49-F238E27FC236}">
                    <a16:creationId xmlns:a16="http://schemas.microsoft.com/office/drawing/2014/main" id="{E84793E4-9DE9-F169-3A87-51AC3CF7D326}"/>
                  </a:ext>
                </a:extLst>
              </p:cNvPr>
              <p:cNvCxnSpPr/>
              <p:nvPr/>
            </p:nvCxnSpPr>
            <p:spPr bwMode="auto">
              <a:xfrm flipV="1">
                <a:off x="1694067" y="4821920"/>
                <a:ext cx="171450" cy="120650"/>
              </a:xfrm>
              <a:prstGeom prst="line">
                <a:avLst/>
              </a:prstGeom>
              <a:noFill/>
              <a:ln w="1270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cxnSp>
          <p:nvCxnSpPr>
            <p:cNvPr id="446" name="Straight Connector 445">
              <a:extLst>
                <a:ext uri="{FF2B5EF4-FFF2-40B4-BE49-F238E27FC236}">
                  <a16:creationId xmlns:a16="http://schemas.microsoft.com/office/drawing/2014/main" id="{97116A23-BC6F-E404-E5AD-A4AD5EF1A13A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10665050" y="4982966"/>
              <a:ext cx="342154" cy="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451" name="TextBox 450">
            <a:extLst>
              <a:ext uri="{FF2B5EF4-FFF2-40B4-BE49-F238E27FC236}">
                <a16:creationId xmlns:a16="http://schemas.microsoft.com/office/drawing/2014/main" id="{72E8DCEC-520E-604B-0861-B293994A2C97}"/>
              </a:ext>
            </a:extLst>
          </p:cNvPr>
          <p:cNvSpPr txBox="1"/>
          <p:nvPr/>
        </p:nvSpPr>
        <p:spPr bwMode="auto">
          <a:xfrm>
            <a:off x="898188" y="1612455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2.2</a:t>
            </a:r>
          </a:p>
        </p:txBody>
      </p:sp>
      <p:sp>
        <p:nvSpPr>
          <p:cNvPr id="452" name="TextBox 451">
            <a:extLst>
              <a:ext uri="{FF2B5EF4-FFF2-40B4-BE49-F238E27FC236}">
                <a16:creationId xmlns:a16="http://schemas.microsoft.com/office/drawing/2014/main" id="{6F71A76B-6D02-5640-7103-961FAB176421}"/>
              </a:ext>
            </a:extLst>
          </p:cNvPr>
          <p:cNvSpPr txBox="1"/>
          <p:nvPr/>
        </p:nvSpPr>
        <p:spPr bwMode="auto">
          <a:xfrm>
            <a:off x="898188" y="2347355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1.7</a:t>
            </a:r>
          </a:p>
        </p:txBody>
      </p:sp>
      <p:sp>
        <p:nvSpPr>
          <p:cNvPr id="453" name="TextBox 452">
            <a:extLst>
              <a:ext uri="{FF2B5EF4-FFF2-40B4-BE49-F238E27FC236}">
                <a16:creationId xmlns:a16="http://schemas.microsoft.com/office/drawing/2014/main" id="{9446E6DB-DF1D-C69B-5440-8EAD3A9A1408}"/>
              </a:ext>
            </a:extLst>
          </p:cNvPr>
          <p:cNvSpPr txBox="1"/>
          <p:nvPr/>
        </p:nvSpPr>
        <p:spPr bwMode="auto">
          <a:xfrm>
            <a:off x="898188" y="3082255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1.2</a:t>
            </a:r>
          </a:p>
        </p:txBody>
      </p:sp>
      <p:sp>
        <p:nvSpPr>
          <p:cNvPr id="454" name="TextBox 453">
            <a:extLst>
              <a:ext uri="{FF2B5EF4-FFF2-40B4-BE49-F238E27FC236}">
                <a16:creationId xmlns:a16="http://schemas.microsoft.com/office/drawing/2014/main" id="{C90CF462-7A95-B333-B4AE-C0B9EE6FCD3E}"/>
              </a:ext>
            </a:extLst>
          </p:cNvPr>
          <p:cNvSpPr txBox="1"/>
          <p:nvPr/>
        </p:nvSpPr>
        <p:spPr bwMode="auto">
          <a:xfrm>
            <a:off x="898188" y="3817155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0.7</a:t>
            </a:r>
          </a:p>
        </p:txBody>
      </p:sp>
      <p:sp>
        <p:nvSpPr>
          <p:cNvPr id="455" name="TextBox 454">
            <a:extLst>
              <a:ext uri="{FF2B5EF4-FFF2-40B4-BE49-F238E27FC236}">
                <a16:creationId xmlns:a16="http://schemas.microsoft.com/office/drawing/2014/main" id="{F3B53A6D-CDA1-6053-5AAA-59A66B265F22}"/>
              </a:ext>
            </a:extLst>
          </p:cNvPr>
          <p:cNvSpPr txBox="1"/>
          <p:nvPr/>
        </p:nvSpPr>
        <p:spPr bwMode="auto">
          <a:xfrm>
            <a:off x="898188" y="4544288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0.2</a:t>
            </a:r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4554F0F7-CDCD-2315-140C-EBC71AA6D82E}"/>
              </a:ext>
            </a:extLst>
          </p:cNvPr>
          <p:cNvSpPr txBox="1"/>
          <p:nvPr/>
        </p:nvSpPr>
        <p:spPr bwMode="auto">
          <a:xfrm>
            <a:off x="898188" y="4789292"/>
            <a:ext cx="56347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0.0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DC3853BC-BBA9-3808-DC8E-0EBD87FEA07B}"/>
              </a:ext>
            </a:extLst>
          </p:cNvPr>
          <p:cNvSpPr txBox="1"/>
          <p:nvPr/>
        </p:nvSpPr>
        <p:spPr bwMode="auto">
          <a:xfrm>
            <a:off x="1130257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1990</a:t>
            </a:r>
          </a:p>
        </p:txBody>
      </p:sp>
      <p:sp>
        <p:nvSpPr>
          <p:cNvPr id="458" name="TextBox 457">
            <a:extLst>
              <a:ext uri="{FF2B5EF4-FFF2-40B4-BE49-F238E27FC236}">
                <a16:creationId xmlns:a16="http://schemas.microsoft.com/office/drawing/2014/main" id="{58BA5E36-84DE-F2A4-6B97-AC29F59B189D}"/>
              </a:ext>
            </a:extLst>
          </p:cNvPr>
          <p:cNvSpPr txBox="1"/>
          <p:nvPr/>
        </p:nvSpPr>
        <p:spPr bwMode="auto">
          <a:xfrm>
            <a:off x="1737902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1992</a:t>
            </a:r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75DDFC29-F2B2-C134-1C7E-1494B15A287E}"/>
              </a:ext>
            </a:extLst>
          </p:cNvPr>
          <p:cNvSpPr txBox="1"/>
          <p:nvPr/>
        </p:nvSpPr>
        <p:spPr bwMode="auto">
          <a:xfrm>
            <a:off x="2345547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1994</a:t>
            </a:r>
          </a:p>
        </p:txBody>
      </p:sp>
      <p:sp>
        <p:nvSpPr>
          <p:cNvPr id="460" name="TextBox 459">
            <a:extLst>
              <a:ext uri="{FF2B5EF4-FFF2-40B4-BE49-F238E27FC236}">
                <a16:creationId xmlns:a16="http://schemas.microsoft.com/office/drawing/2014/main" id="{000724F9-BC4C-6DF9-39B3-DE23B4706DEA}"/>
              </a:ext>
            </a:extLst>
          </p:cNvPr>
          <p:cNvSpPr txBox="1"/>
          <p:nvPr/>
        </p:nvSpPr>
        <p:spPr bwMode="auto">
          <a:xfrm>
            <a:off x="2953192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1996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:a16="http://schemas.microsoft.com/office/drawing/2014/main" id="{B835011A-CD3E-1D5E-BAC3-D4EA64AFE7DF}"/>
              </a:ext>
            </a:extLst>
          </p:cNvPr>
          <p:cNvSpPr txBox="1"/>
          <p:nvPr/>
        </p:nvSpPr>
        <p:spPr bwMode="auto">
          <a:xfrm>
            <a:off x="3560837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1998</a:t>
            </a:r>
          </a:p>
        </p:txBody>
      </p:sp>
      <p:sp>
        <p:nvSpPr>
          <p:cNvPr id="462" name="TextBox 461">
            <a:extLst>
              <a:ext uri="{FF2B5EF4-FFF2-40B4-BE49-F238E27FC236}">
                <a16:creationId xmlns:a16="http://schemas.microsoft.com/office/drawing/2014/main" id="{ED428421-8C6E-FCA4-4418-D9375C5D54CB}"/>
              </a:ext>
            </a:extLst>
          </p:cNvPr>
          <p:cNvSpPr txBox="1"/>
          <p:nvPr/>
        </p:nvSpPr>
        <p:spPr bwMode="auto">
          <a:xfrm>
            <a:off x="4137838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2000</a:t>
            </a:r>
          </a:p>
        </p:txBody>
      </p:sp>
      <p:sp>
        <p:nvSpPr>
          <p:cNvPr id="463" name="TextBox 462">
            <a:extLst>
              <a:ext uri="{FF2B5EF4-FFF2-40B4-BE49-F238E27FC236}">
                <a16:creationId xmlns:a16="http://schemas.microsoft.com/office/drawing/2014/main" id="{2BB8450F-D269-72F4-4B94-DAE854757850}"/>
              </a:ext>
            </a:extLst>
          </p:cNvPr>
          <p:cNvSpPr txBox="1"/>
          <p:nvPr/>
        </p:nvSpPr>
        <p:spPr bwMode="auto">
          <a:xfrm>
            <a:off x="4745483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2002</a:t>
            </a:r>
          </a:p>
        </p:txBody>
      </p:sp>
      <p:sp>
        <p:nvSpPr>
          <p:cNvPr id="464" name="TextBox 463">
            <a:extLst>
              <a:ext uri="{FF2B5EF4-FFF2-40B4-BE49-F238E27FC236}">
                <a16:creationId xmlns:a16="http://schemas.microsoft.com/office/drawing/2014/main" id="{7A2037C5-C7A4-5905-148B-6528D02B84D4}"/>
              </a:ext>
            </a:extLst>
          </p:cNvPr>
          <p:cNvSpPr txBox="1"/>
          <p:nvPr/>
        </p:nvSpPr>
        <p:spPr bwMode="auto">
          <a:xfrm>
            <a:off x="5353128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2004</a:t>
            </a:r>
          </a:p>
        </p:txBody>
      </p:sp>
      <p:sp>
        <p:nvSpPr>
          <p:cNvPr id="465" name="TextBox 464">
            <a:extLst>
              <a:ext uri="{FF2B5EF4-FFF2-40B4-BE49-F238E27FC236}">
                <a16:creationId xmlns:a16="http://schemas.microsoft.com/office/drawing/2014/main" id="{F9C05504-5651-7713-3EC8-307CB3ED10C5}"/>
              </a:ext>
            </a:extLst>
          </p:cNvPr>
          <p:cNvSpPr txBox="1"/>
          <p:nvPr/>
        </p:nvSpPr>
        <p:spPr bwMode="auto">
          <a:xfrm>
            <a:off x="5960773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2006</a:t>
            </a:r>
          </a:p>
        </p:txBody>
      </p:sp>
      <p:sp>
        <p:nvSpPr>
          <p:cNvPr id="466" name="TextBox 465">
            <a:extLst>
              <a:ext uri="{FF2B5EF4-FFF2-40B4-BE49-F238E27FC236}">
                <a16:creationId xmlns:a16="http://schemas.microsoft.com/office/drawing/2014/main" id="{30794C69-3527-CCD0-7BEE-5F887AA0091D}"/>
              </a:ext>
            </a:extLst>
          </p:cNvPr>
          <p:cNvSpPr txBox="1"/>
          <p:nvPr/>
        </p:nvSpPr>
        <p:spPr bwMode="auto">
          <a:xfrm>
            <a:off x="6568418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2008</a:t>
            </a:r>
          </a:p>
        </p:txBody>
      </p:sp>
      <p:sp>
        <p:nvSpPr>
          <p:cNvPr id="467" name="TextBox 466">
            <a:extLst>
              <a:ext uri="{FF2B5EF4-FFF2-40B4-BE49-F238E27FC236}">
                <a16:creationId xmlns:a16="http://schemas.microsoft.com/office/drawing/2014/main" id="{5DFBAB4C-E58F-965C-71FA-152E7B783966}"/>
              </a:ext>
            </a:extLst>
          </p:cNvPr>
          <p:cNvSpPr txBox="1"/>
          <p:nvPr/>
        </p:nvSpPr>
        <p:spPr bwMode="auto">
          <a:xfrm>
            <a:off x="7206707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2010</a:t>
            </a:r>
          </a:p>
        </p:txBody>
      </p:sp>
      <p:sp>
        <p:nvSpPr>
          <p:cNvPr id="468" name="TextBox 467">
            <a:extLst>
              <a:ext uri="{FF2B5EF4-FFF2-40B4-BE49-F238E27FC236}">
                <a16:creationId xmlns:a16="http://schemas.microsoft.com/office/drawing/2014/main" id="{E8E0B3CB-71DF-BEF9-602B-CD10660EDB27}"/>
              </a:ext>
            </a:extLst>
          </p:cNvPr>
          <p:cNvSpPr txBox="1"/>
          <p:nvPr/>
        </p:nvSpPr>
        <p:spPr bwMode="auto">
          <a:xfrm>
            <a:off x="7814352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2012</a:t>
            </a:r>
          </a:p>
        </p:txBody>
      </p:sp>
      <p:sp>
        <p:nvSpPr>
          <p:cNvPr id="469" name="TextBox 468">
            <a:extLst>
              <a:ext uri="{FF2B5EF4-FFF2-40B4-BE49-F238E27FC236}">
                <a16:creationId xmlns:a16="http://schemas.microsoft.com/office/drawing/2014/main" id="{8B30E479-811D-907F-FB32-60BA06056945}"/>
              </a:ext>
            </a:extLst>
          </p:cNvPr>
          <p:cNvSpPr txBox="1"/>
          <p:nvPr/>
        </p:nvSpPr>
        <p:spPr bwMode="auto">
          <a:xfrm>
            <a:off x="8421997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2014</a:t>
            </a:r>
          </a:p>
        </p:txBody>
      </p:sp>
      <p:sp>
        <p:nvSpPr>
          <p:cNvPr id="470" name="TextBox 469">
            <a:extLst>
              <a:ext uri="{FF2B5EF4-FFF2-40B4-BE49-F238E27FC236}">
                <a16:creationId xmlns:a16="http://schemas.microsoft.com/office/drawing/2014/main" id="{94E6F1BE-7B64-16B0-C3D4-824BECD01B15}"/>
              </a:ext>
            </a:extLst>
          </p:cNvPr>
          <p:cNvSpPr txBox="1"/>
          <p:nvPr/>
        </p:nvSpPr>
        <p:spPr bwMode="auto">
          <a:xfrm>
            <a:off x="9029642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2016</a:t>
            </a:r>
          </a:p>
        </p:txBody>
      </p:sp>
      <p:sp>
        <p:nvSpPr>
          <p:cNvPr id="471" name="TextBox 470">
            <a:extLst>
              <a:ext uri="{FF2B5EF4-FFF2-40B4-BE49-F238E27FC236}">
                <a16:creationId xmlns:a16="http://schemas.microsoft.com/office/drawing/2014/main" id="{2D8C5DC9-66E9-F7D5-B2BA-EDF564FD44C4}"/>
              </a:ext>
            </a:extLst>
          </p:cNvPr>
          <p:cNvSpPr txBox="1"/>
          <p:nvPr/>
        </p:nvSpPr>
        <p:spPr bwMode="auto">
          <a:xfrm>
            <a:off x="9637290" y="4973892"/>
            <a:ext cx="71184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2018</a:t>
            </a:r>
          </a:p>
        </p:txBody>
      </p:sp>
      <p:sp>
        <p:nvSpPr>
          <p:cNvPr id="472" name="TextBox 471">
            <a:extLst>
              <a:ext uri="{FF2B5EF4-FFF2-40B4-BE49-F238E27FC236}">
                <a16:creationId xmlns:a16="http://schemas.microsoft.com/office/drawing/2014/main" id="{0EB569BD-493C-37E5-AF13-4FAEE9EF0437}"/>
              </a:ext>
            </a:extLst>
          </p:cNvPr>
          <p:cNvSpPr txBox="1"/>
          <p:nvPr/>
        </p:nvSpPr>
        <p:spPr bwMode="auto">
          <a:xfrm>
            <a:off x="10308696" y="4973892"/>
            <a:ext cx="7686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  <a:spcAft>
                <a:spcPct val="0"/>
              </a:spcAft>
            </a:pPr>
            <a:r>
              <a:rPr lang="en-US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2040</a:t>
            </a:r>
          </a:p>
        </p:txBody>
      </p:sp>
      <p:grpSp>
        <p:nvGrpSpPr>
          <p:cNvPr id="473" name="Group 472">
            <a:extLst>
              <a:ext uri="{FF2B5EF4-FFF2-40B4-BE49-F238E27FC236}">
                <a16:creationId xmlns:a16="http://schemas.microsoft.com/office/drawing/2014/main" id="{8CE3F5E4-D46A-821E-15A3-3C8642C7AF4E}"/>
              </a:ext>
            </a:extLst>
          </p:cNvPr>
          <p:cNvGrpSpPr/>
          <p:nvPr/>
        </p:nvGrpSpPr>
        <p:grpSpPr>
          <a:xfrm>
            <a:off x="7981918" y="1340081"/>
            <a:ext cx="3449640" cy="1477328"/>
            <a:chOff x="7917885" y="1345836"/>
            <a:chExt cx="3449640" cy="1477328"/>
          </a:xfrm>
        </p:grpSpPr>
        <p:sp>
          <p:nvSpPr>
            <p:cNvPr id="474" name="TextBox 473">
              <a:extLst>
                <a:ext uri="{FF2B5EF4-FFF2-40B4-BE49-F238E27FC236}">
                  <a16:creationId xmlns:a16="http://schemas.microsoft.com/office/drawing/2014/main" id="{3A7EB5EE-2254-AE8C-0C1A-E6D809357E1C}"/>
                </a:ext>
              </a:extLst>
            </p:cNvPr>
            <p:cNvSpPr txBox="1"/>
            <p:nvPr/>
          </p:nvSpPr>
          <p:spPr bwMode="auto">
            <a:xfrm>
              <a:off x="8241447" y="1345836"/>
              <a:ext cx="3126078" cy="14773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Chronic HBV and HCV infection</a:t>
              </a:r>
              <a:b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Tuberculosis</a:t>
              </a:r>
              <a:b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HIV infection</a:t>
              </a:r>
              <a:b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rPr>
                <a:t>Malaria</a:t>
              </a:r>
            </a:p>
          </p:txBody>
        </p:sp>
        <p:cxnSp>
          <p:nvCxnSpPr>
            <p:cNvPr id="475" name="Straight Connector 474">
              <a:extLst>
                <a:ext uri="{FF2B5EF4-FFF2-40B4-BE49-F238E27FC236}">
                  <a16:creationId xmlns:a16="http://schemas.microsoft.com/office/drawing/2014/main" id="{F0C96CA3-B460-F9A6-5C3C-E33A2EC4D8B4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7885" y="1525050"/>
              <a:ext cx="355921" cy="0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6" name="Straight Connector 475">
              <a:extLst>
                <a:ext uri="{FF2B5EF4-FFF2-40B4-BE49-F238E27FC236}">
                  <a16:creationId xmlns:a16="http://schemas.microsoft.com/office/drawing/2014/main" id="{00476852-68AD-653D-F856-44D8792E5957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7885" y="1806001"/>
              <a:ext cx="355921" cy="0"/>
            </a:xfrm>
            <a:prstGeom prst="line">
              <a:avLst/>
            </a:prstGeom>
            <a:noFill/>
            <a:ln w="28575" cap="flat" cmpd="sng" algn="ctr">
              <a:solidFill>
                <a:schemeClr val="accent6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7" name="Straight Connector 476">
              <a:extLst>
                <a:ext uri="{FF2B5EF4-FFF2-40B4-BE49-F238E27FC236}">
                  <a16:creationId xmlns:a16="http://schemas.microsoft.com/office/drawing/2014/main" id="{15A102BE-09ED-5FEB-3A68-957905828D0F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7885" y="2367903"/>
              <a:ext cx="355921" cy="0"/>
            </a:xfrm>
            <a:prstGeom prst="line">
              <a:avLst/>
            </a:prstGeom>
            <a:noFill/>
            <a:ln w="28575" cap="flat" cmpd="sng" algn="ctr">
              <a:solidFill>
                <a:schemeClr val="accent3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8" name="Straight Connector 477">
              <a:extLst>
                <a:ext uri="{FF2B5EF4-FFF2-40B4-BE49-F238E27FC236}">
                  <a16:creationId xmlns:a16="http://schemas.microsoft.com/office/drawing/2014/main" id="{4547EEBC-1612-DB9A-0C30-E3E0119B29D9}"/>
                </a:ext>
              </a:extLst>
            </p:cNvPr>
            <p:cNvCxnSpPr>
              <a:cxnSpLocks/>
            </p:cNvCxnSpPr>
            <p:nvPr/>
          </p:nvCxnSpPr>
          <p:spPr bwMode="auto">
            <a:xfrm flipH="1">
              <a:off x="7917885" y="2086952"/>
              <a:ext cx="355921" cy="0"/>
            </a:xfrm>
            <a:prstGeom prst="lin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80" name="Group 479">
            <a:extLst>
              <a:ext uri="{FF2B5EF4-FFF2-40B4-BE49-F238E27FC236}">
                <a16:creationId xmlns:a16="http://schemas.microsoft.com/office/drawing/2014/main" id="{B064DF6B-C9B0-6D3A-F816-0265F4BABCFA}"/>
              </a:ext>
            </a:extLst>
          </p:cNvPr>
          <p:cNvGrpSpPr/>
          <p:nvPr/>
        </p:nvGrpSpPr>
        <p:grpSpPr>
          <a:xfrm>
            <a:off x="1493241" y="2155971"/>
            <a:ext cx="9220349" cy="2357306"/>
            <a:chOff x="1786855" y="2155971"/>
            <a:chExt cx="9220349" cy="2357306"/>
          </a:xfrm>
        </p:grpSpPr>
        <p:sp>
          <p:nvSpPr>
            <p:cNvPr id="510" name="Freeform 82">
              <a:extLst>
                <a:ext uri="{FF2B5EF4-FFF2-40B4-BE49-F238E27FC236}">
                  <a16:creationId xmlns:a16="http://schemas.microsoft.com/office/drawing/2014/main" id="{1CB3FC6A-164E-EE78-0977-AC839F3E0AEC}"/>
                </a:ext>
              </a:extLst>
            </p:cNvPr>
            <p:cNvSpPr/>
            <p:nvPr/>
          </p:nvSpPr>
          <p:spPr bwMode="auto">
            <a:xfrm>
              <a:off x="1786855" y="2155971"/>
              <a:ext cx="8196044" cy="2357306"/>
            </a:xfrm>
            <a:custGeom>
              <a:avLst/>
              <a:gdLst>
                <a:gd name="connsiteX0" fmla="*/ 0 w 8196044"/>
                <a:gd name="connsiteY0" fmla="*/ 2357306 h 2357306"/>
                <a:gd name="connsiteX1" fmla="*/ 276837 w 8196044"/>
                <a:gd name="connsiteY1" fmla="*/ 2223082 h 2357306"/>
                <a:gd name="connsiteX2" fmla="*/ 587229 w 8196044"/>
                <a:gd name="connsiteY2" fmla="*/ 2080469 h 2357306"/>
                <a:gd name="connsiteX3" fmla="*/ 897622 w 8196044"/>
                <a:gd name="connsiteY3" fmla="*/ 1895912 h 2357306"/>
                <a:gd name="connsiteX4" fmla="*/ 1182848 w 8196044"/>
                <a:gd name="connsiteY4" fmla="*/ 1719743 h 2357306"/>
                <a:gd name="connsiteX5" fmla="*/ 1518407 w 8196044"/>
                <a:gd name="connsiteY5" fmla="*/ 1518407 h 2357306"/>
                <a:gd name="connsiteX6" fmla="*/ 1812022 w 8196044"/>
                <a:gd name="connsiteY6" fmla="*/ 1367405 h 2357306"/>
                <a:gd name="connsiteX7" fmla="*/ 2122415 w 8196044"/>
                <a:gd name="connsiteY7" fmla="*/ 1216403 h 2357306"/>
                <a:gd name="connsiteX8" fmla="*/ 2424418 w 8196044"/>
                <a:gd name="connsiteY8" fmla="*/ 1023457 h 2357306"/>
                <a:gd name="connsiteX9" fmla="*/ 2709644 w 8196044"/>
                <a:gd name="connsiteY9" fmla="*/ 838899 h 2357306"/>
                <a:gd name="connsiteX10" fmla="*/ 3028426 w 8196044"/>
                <a:gd name="connsiteY10" fmla="*/ 604007 h 2357306"/>
                <a:gd name="connsiteX11" fmla="*/ 3338818 w 8196044"/>
                <a:gd name="connsiteY11" fmla="*/ 444616 h 2357306"/>
                <a:gd name="connsiteX12" fmla="*/ 3640822 w 8196044"/>
                <a:gd name="connsiteY12" fmla="*/ 293614 h 2357306"/>
                <a:gd name="connsiteX13" fmla="*/ 3926048 w 8196044"/>
                <a:gd name="connsiteY13" fmla="*/ 167779 h 2357306"/>
                <a:gd name="connsiteX14" fmla="*/ 4244829 w 8196044"/>
                <a:gd name="connsiteY14" fmla="*/ 67112 h 2357306"/>
                <a:gd name="connsiteX15" fmla="*/ 4546833 w 8196044"/>
                <a:gd name="connsiteY15" fmla="*/ 16778 h 2357306"/>
                <a:gd name="connsiteX16" fmla="*/ 4865615 w 8196044"/>
                <a:gd name="connsiteY16" fmla="*/ 0 h 2357306"/>
                <a:gd name="connsiteX17" fmla="*/ 5159229 w 8196044"/>
                <a:gd name="connsiteY17" fmla="*/ 58723 h 2357306"/>
                <a:gd name="connsiteX18" fmla="*/ 5469622 w 8196044"/>
                <a:gd name="connsiteY18" fmla="*/ 159390 h 2357306"/>
                <a:gd name="connsiteX19" fmla="*/ 5763237 w 8196044"/>
                <a:gd name="connsiteY19" fmla="*/ 285225 h 2357306"/>
                <a:gd name="connsiteX20" fmla="*/ 6082018 w 8196044"/>
                <a:gd name="connsiteY20" fmla="*/ 444616 h 2357306"/>
                <a:gd name="connsiteX21" fmla="*/ 6384022 w 8196044"/>
                <a:gd name="connsiteY21" fmla="*/ 620785 h 2357306"/>
                <a:gd name="connsiteX22" fmla="*/ 6694415 w 8196044"/>
                <a:gd name="connsiteY22" fmla="*/ 796954 h 2357306"/>
                <a:gd name="connsiteX23" fmla="*/ 6971251 w 8196044"/>
                <a:gd name="connsiteY23" fmla="*/ 973123 h 2357306"/>
                <a:gd name="connsiteX24" fmla="*/ 7290033 w 8196044"/>
                <a:gd name="connsiteY24" fmla="*/ 1098957 h 2357306"/>
                <a:gd name="connsiteX25" fmla="*/ 7583648 w 8196044"/>
                <a:gd name="connsiteY25" fmla="*/ 1233181 h 2357306"/>
                <a:gd name="connsiteX26" fmla="*/ 7885651 w 8196044"/>
                <a:gd name="connsiteY26" fmla="*/ 1342238 h 2357306"/>
                <a:gd name="connsiteX27" fmla="*/ 8196044 w 8196044"/>
                <a:gd name="connsiteY27" fmla="*/ 1476462 h 2357306"/>
                <a:gd name="connsiteX0" fmla="*/ 0 w 8196044"/>
                <a:gd name="connsiteY0" fmla="*/ 2357306 h 2357306"/>
                <a:gd name="connsiteX1" fmla="*/ 276837 w 8196044"/>
                <a:gd name="connsiteY1" fmla="*/ 2223082 h 2357306"/>
                <a:gd name="connsiteX2" fmla="*/ 587229 w 8196044"/>
                <a:gd name="connsiteY2" fmla="*/ 2080469 h 2357306"/>
                <a:gd name="connsiteX3" fmla="*/ 897622 w 8196044"/>
                <a:gd name="connsiteY3" fmla="*/ 1895912 h 2357306"/>
                <a:gd name="connsiteX4" fmla="*/ 1182848 w 8196044"/>
                <a:gd name="connsiteY4" fmla="*/ 1719743 h 2357306"/>
                <a:gd name="connsiteX5" fmla="*/ 1518407 w 8196044"/>
                <a:gd name="connsiteY5" fmla="*/ 1518407 h 2357306"/>
                <a:gd name="connsiteX6" fmla="*/ 1812022 w 8196044"/>
                <a:gd name="connsiteY6" fmla="*/ 1367405 h 2357306"/>
                <a:gd name="connsiteX7" fmla="*/ 2100190 w 8196044"/>
                <a:gd name="connsiteY7" fmla="*/ 1206878 h 2357306"/>
                <a:gd name="connsiteX8" fmla="*/ 2424418 w 8196044"/>
                <a:gd name="connsiteY8" fmla="*/ 1023457 h 2357306"/>
                <a:gd name="connsiteX9" fmla="*/ 2709644 w 8196044"/>
                <a:gd name="connsiteY9" fmla="*/ 838899 h 2357306"/>
                <a:gd name="connsiteX10" fmla="*/ 3028426 w 8196044"/>
                <a:gd name="connsiteY10" fmla="*/ 604007 h 2357306"/>
                <a:gd name="connsiteX11" fmla="*/ 3338818 w 8196044"/>
                <a:gd name="connsiteY11" fmla="*/ 444616 h 2357306"/>
                <a:gd name="connsiteX12" fmla="*/ 3640822 w 8196044"/>
                <a:gd name="connsiteY12" fmla="*/ 293614 h 2357306"/>
                <a:gd name="connsiteX13" fmla="*/ 3926048 w 8196044"/>
                <a:gd name="connsiteY13" fmla="*/ 167779 h 2357306"/>
                <a:gd name="connsiteX14" fmla="*/ 4244829 w 8196044"/>
                <a:gd name="connsiteY14" fmla="*/ 67112 h 2357306"/>
                <a:gd name="connsiteX15" fmla="*/ 4546833 w 8196044"/>
                <a:gd name="connsiteY15" fmla="*/ 16778 h 2357306"/>
                <a:gd name="connsiteX16" fmla="*/ 4865615 w 8196044"/>
                <a:gd name="connsiteY16" fmla="*/ 0 h 2357306"/>
                <a:gd name="connsiteX17" fmla="*/ 5159229 w 8196044"/>
                <a:gd name="connsiteY17" fmla="*/ 58723 h 2357306"/>
                <a:gd name="connsiteX18" fmla="*/ 5469622 w 8196044"/>
                <a:gd name="connsiteY18" fmla="*/ 159390 h 2357306"/>
                <a:gd name="connsiteX19" fmla="*/ 5763237 w 8196044"/>
                <a:gd name="connsiteY19" fmla="*/ 285225 h 2357306"/>
                <a:gd name="connsiteX20" fmla="*/ 6082018 w 8196044"/>
                <a:gd name="connsiteY20" fmla="*/ 444616 h 2357306"/>
                <a:gd name="connsiteX21" fmla="*/ 6384022 w 8196044"/>
                <a:gd name="connsiteY21" fmla="*/ 620785 h 2357306"/>
                <a:gd name="connsiteX22" fmla="*/ 6694415 w 8196044"/>
                <a:gd name="connsiteY22" fmla="*/ 796954 h 2357306"/>
                <a:gd name="connsiteX23" fmla="*/ 6971251 w 8196044"/>
                <a:gd name="connsiteY23" fmla="*/ 973123 h 2357306"/>
                <a:gd name="connsiteX24" fmla="*/ 7290033 w 8196044"/>
                <a:gd name="connsiteY24" fmla="*/ 1098957 h 2357306"/>
                <a:gd name="connsiteX25" fmla="*/ 7583648 w 8196044"/>
                <a:gd name="connsiteY25" fmla="*/ 1233181 h 2357306"/>
                <a:gd name="connsiteX26" fmla="*/ 7885651 w 8196044"/>
                <a:gd name="connsiteY26" fmla="*/ 1342238 h 2357306"/>
                <a:gd name="connsiteX27" fmla="*/ 8196044 w 8196044"/>
                <a:gd name="connsiteY27" fmla="*/ 1476462 h 2357306"/>
                <a:gd name="connsiteX0" fmla="*/ 0 w 8196044"/>
                <a:gd name="connsiteY0" fmla="*/ 2357306 h 2357306"/>
                <a:gd name="connsiteX1" fmla="*/ 276837 w 8196044"/>
                <a:gd name="connsiteY1" fmla="*/ 2223082 h 2357306"/>
                <a:gd name="connsiteX2" fmla="*/ 587229 w 8196044"/>
                <a:gd name="connsiteY2" fmla="*/ 2080469 h 2357306"/>
                <a:gd name="connsiteX3" fmla="*/ 897622 w 8196044"/>
                <a:gd name="connsiteY3" fmla="*/ 1895912 h 2357306"/>
                <a:gd name="connsiteX4" fmla="*/ 1182848 w 8196044"/>
                <a:gd name="connsiteY4" fmla="*/ 1719743 h 2357306"/>
                <a:gd name="connsiteX5" fmla="*/ 1518407 w 8196044"/>
                <a:gd name="connsiteY5" fmla="*/ 1518407 h 2357306"/>
                <a:gd name="connsiteX6" fmla="*/ 1812022 w 8196044"/>
                <a:gd name="connsiteY6" fmla="*/ 1367405 h 2357306"/>
                <a:gd name="connsiteX7" fmla="*/ 2100190 w 8196044"/>
                <a:gd name="connsiteY7" fmla="*/ 1206878 h 2357306"/>
                <a:gd name="connsiteX8" fmla="*/ 2424418 w 8196044"/>
                <a:gd name="connsiteY8" fmla="*/ 1023457 h 2357306"/>
                <a:gd name="connsiteX9" fmla="*/ 2690594 w 8196044"/>
                <a:gd name="connsiteY9" fmla="*/ 832549 h 2357306"/>
                <a:gd name="connsiteX10" fmla="*/ 3028426 w 8196044"/>
                <a:gd name="connsiteY10" fmla="*/ 604007 h 2357306"/>
                <a:gd name="connsiteX11" fmla="*/ 3338818 w 8196044"/>
                <a:gd name="connsiteY11" fmla="*/ 444616 h 2357306"/>
                <a:gd name="connsiteX12" fmla="*/ 3640822 w 8196044"/>
                <a:gd name="connsiteY12" fmla="*/ 293614 h 2357306"/>
                <a:gd name="connsiteX13" fmla="*/ 3926048 w 8196044"/>
                <a:gd name="connsiteY13" fmla="*/ 167779 h 2357306"/>
                <a:gd name="connsiteX14" fmla="*/ 4244829 w 8196044"/>
                <a:gd name="connsiteY14" fmla="*/ 67112 h 2357306"/>
                <a:gd name="connsiteX15" fmla="*/ 4546833 w 8196044"/>
                <a:gd name="connsiteY15" fmla="*/ 16778 h 2357306"/>
                <a:gd name="connsiteX16" fmla="*/ 4865615 w 8196044"/>
                <a:gd name="connsiteY16" fmla="*/ 0 h 2357306"/>
                <a:gd name="connsiteX17" fmla="*/ 5159229 w 8196044"/>
                <a:gd name="connsiteY17" fmla="*/ 58723 h 2357306"/>
                <a:gd name="connsiteX18" fmla="*/ 5469622 w 8196044"/>
                <a:gd name="connsiteY18" fmla="*/ 159390 h 2357306"/>
                <a:gd name="connsiteX19" fmla="*/ 5763237 w 8196044"/>
                <a:gd name="connsiteY19" fmla="*/ 285225 h 2357306"/>
                <a:gd name="connsiteX20" fmla="*/ 6082018 w 8196044"/>
                <a:gd name="connsiteY20" fmla="*/ 444616 h 2357306"/>
                <a:gd name="connsiteX21" fmla="*/ 6384022 w 8196044"/>
                <a:gd name="connsiteY21" fmla="*/ 620785 h 2357306"/>
                <a:gd name="connsiteX22" fmla="*/ 6694415 w 8196044"/>
                <a:gd name="connsiteY22" fmla="*/ 796954 h 2357306"/>
                <a:gd name="connsiteX23" fmla="*/ 6971251 w 8196044"/>
                <a:gd name="connsiteY23" fmla="*/ 973123 h 2357306"/>
                <a:gd name="connsiteX24" fmla="*/ 7290033 w 8196044"/>
                <a:gd name="connsiteY24" fmla="*/ 1098957 h 2357306"/>
                <a:gd name="connsiteX25" fmla="*/ 7583648 w 8196044"/>
                <a:gd name="connsiteY25" fmla="*/ 1233181 h 2357306"/>
                <a:gd name="connsiteX26" fmla="*/ 7885651 w 8196044"/>
                <a:gd name="connsiteY26" fmla="*/ 1342238 h 2357306"/>
                <a:gd name="connsiteX27" fmla="*/ 8196044 w 8196044"/>
                <a:gd name="connsiteY27" fmla="*/ 1476462 h 2357306"/>
                <a:gd name="connsiteX0" fmla="*/ 0 w 8196044"/>
                <a:gd name="connsiteY0" fmla="*/ 2357306 h 2357306"/>
                <a:gd name="connsiteX1" fmla="*/ 276837 w 8196044"/>
                <a:gd name="connsiteY1" fmla="*/ 2223082 h 2357306"/>
                <a:gd name="connsiteX2" fmla="*/ 587229 w 8196044"/>
                <a:gd name="connsiteY2" fmla="*/ 2080469 h 2357306"/>
                <a:gd name="connsiteX3" fmla="*/ 897622 w 8196044"/>
                <a:gd name="connsiteY3" fmla="*/ 1895912 h 2357306"/>
                <a:gd name="connsiteX4" fmla="*/ 1182848 w 8196044"/>
                <a:gd name="connsiteY4" fmla="*/ 1719743 h 2357306"/>
                <a:gd name="connsiteX5" fmla="*/ 1518407 w 8196044"/>
                <a:gd name="connsiteY5" fmla="*/ 1518407 h 2357306"/>
                <a:gd name="connsiteX6" fmla="*/ 1812022 w 8196044"/>
                <a:gd name="connsiteY6" fmla="*/ 1367405 h 2357306"/>
                <a:gd name="connsiteX7" fmla="*/ 2100190 w 8196044"/>
                <a:gd name="connsiteY7" fmla="*/ 1206878 h 2357306"/>
                <a:gd name="connsiteX8" fmla="*/ 2424418 w 8196044"/>
                <a:gd name="connsiteY8" fmla="*/ 1023457 h 2357306"/>
                <a:gd name="connsiteX9" fmla="*/ 2690594 w 8196044"/>
                <a:gd name="connsiteY9" fmla="*/ 832549 h 2357306"/>
                <a:gd name="connsiteX10" fmla="*/ 3028426 w 8196044"/>
                <a:gd name="connsiteY10" fmla="*/ 604007 h 2357306"/>
                <a:gd name="connsiteX11" fmla="*/ 3338818 w 8196044"/>
                <a:gd name="connsiteY11" fmla="*/ 444616 h 2357306"/>
                <a:gd name="connsiteX12" fmla="*/ 3640822 w 8196044"/>
                <a:gd name="connsiteY12" fmla="*/ 293614 h 2357306"/>
                <a:gd name="connsiteX13" fmla="*/ 3926048 w 8196044"/>
                <a:gd name="connsiteY13" fmla="*/ 167779 h 2357306"/>
                <a:gd name="connsiteX14" fmla="*/ 4244829 w 8196044"/>
                <a:gd name="connsiteY14" fmla="*/ 67112 h 2357306"/>
                <a:gd name="connsiteX15" fmla="*/ 4546833 w 8196044"/>
                <a:gd name="connsiteY15" fmla="*/ 16778 h 2357306"/>
                <a:gd name="connsiteX16" fmla="*/ 4865615 w 8196044"/>
                <a:gd name="connsiteY16" fmla="*/ 0 h 2357306"/>
                <a:gd name="connsiteX17" fmla="*/ 5159229 w 8196044"/>
                <a:gd name="connsiteY17" fmla="*/ 58723 h 2357306"/>
                <a:gd name="connsiteX18" fmla="*/ 5469622 w 8196044"/>
                <a:gd name="connsiteY18" fmla="*/ 159390 h 2357306"/>
                <a:gd name="connsiteX19" fmla="*/ 5763237 w 8196044"/>
                <a:gd name="connsiteY19" fmla="*/ 285225 h 2357306"/>
                <a:gd name="connsiteX20" fmla="*/ 6082018 w 8196044"/>
                <a:gd name="connsiteY20" fmla="*/ 444616 h 2357306"/>
                <a:gd name="connsiteX21" fmla="*/ 6384022 w 8196044"/>
                <a:gd name="connsiteY21" fmla="*/ 620785 h 2357306"/>
                <a:gd name="connsiteX22" fmla="*/ 6694415 w 8196044"/>
                <a:gd name="connsiteY22" fmla="*/ 796954 h 2357306"/>
                <a:gd name="connsiteX23" fmla="*/ 6958551 w 8196044"/>
                <a:gd name="connsiteY23" fmla="*/ 957248 h 2357306"/>
                <a:gd name="connsiteX24" fmla="*/ 7290033 w 8196044"/>
                <a:gd name="connsiteY24" fmla="*/ 1098957 h 2357306"/>
                <a:gd name="connsiteX25" fmla="*/ 7583648 w 8196044"/>
                <a:gd name="connsiteY25" fmla="*/ 1233181 h 2357306"/>
                <a:gd name="connsiteX26" fmla="*/ 7885651 w 8196044"/>
                <a:gd name="connsiteY26" fmla="*/ 1342238 h 2357306"/>
                <a:gd name="connsiteX27" fmla="*/ 8196044 w 8196044"/>
                <a:gd name="connsiteY27" fmla="*/ 1476462 h 2357306"/>
                <a:gd name="connsiteX0" fmla="*/ 0 w 8196044"/>
                <a:gd name="connsiteY0" fmla="*/ 2357306 h 2357306"/>
                <a:gd name="connsiteX1" fmla="*/ 276837 w 8196044"/>
                <a:gd name="connsiteY1" fmla="*/ 2223082 h 2357306"/>
                <a:gd name="connsiteX2" fmla="*/ 587229 w 8196044"/>
                <a:gd name="connsiteY2" fmla="*/ 2080469 h 2357306"/>
                <a:gd name="connsiteX3" fmla="*/ 897622 w 8196044"/>
                <a:gd name="connsiteY3" fmla="*/ 1895912 h 2357306"/>
                <a:gd name="connsiteX4" fmla="*/ 1182848 w 8196044"/>
                <a:gd name="connsiteY4" fmla="*/ 1719743 h 2357306"/>
                <a:gd name="connsiteX5" fmla="*/ 1518407 w 8196044"/>
                <a:gd name="connsiteY5" fmla="*/ 1518407 h 2357306"/>
                <a:gd name="connsiteX6" fmla="*/ 1812022 w 8196044"/>
                <a:gd name="connsiteY6" fmla="*/ 1367405 h 2357306"/>
                <a:gd name="connsiteX7" fmla="*/ 2100190 w 8196044"/>
                <a:gd name="connsiteY7" fmla="*/ 1206878 h 2357306"/>
                <a:gd name="connsiteX8" fmla="*/ 2424418 w 8196044"/>
                <a:gd name="connsiteY8" fmla="*/ 1023457 h 2357306"/>
                <a:gd name="connsiteX9" fmla="*/ 2690594 w 8196044"/>
                <a:gd name="connsiteY9" fmla="*/ 832549 h 2357306"/>
                <a:gd name="connsiteX10" fmla="*/ 3028426 w 8196044"/>
                <a:gd name="connsiteY10" fmla="*/ 604007 h 2357306"/>
                <a:gd name="connsiteX11" fmla="*/ 3338818 w 8196044"/>
                <a:gd name="connsiteY11" fmla="*/ 444616 h 2357306"/>
                <a:gd name="connsiteX12" fmla="*/ 3640822 w 8196044"/>
                <a:gd name="connsiteY12" fmla="*/ 293614 h 2357306"/>
                <a:gd name="connsiteX13" fmla="*/ 3926048 w 8196044"/>
                <a:gd name="connsiteY13" fmla="*/ 167779 h 2357306"/>
                <a:gd name="connsiteX14" fmla="*/ 4244829 w 8196044"/>
                <a:gd name="connsiteY14" fmla="*/ 67112 h 2357306"/>
                <a:gd name="connsiteX15" fmla="*/ 4546833 w 8196044"/>
                <a:gd name="connsiteY15" fmla="*/ 16778 h 2357306"/>
                <a:gd name="connsiteX16" fmla="*/ 4865615 w 8196044"/>
                <a:gd name="connsiteY16" fmla="*/ 0 h 2357306"/>
                <a:gd name="connsiteX17" fmla="*/ 5159229 w 8196044"/>
                <a:gd name="connsiteY17" fmla="*/ 58723 h 2357306"/>
                <a:gd name="connsiteX18" fmla="*/ 5469622 w 8196044"/>
                <a:gd name="connsiteY18" fmla="*/ 159390 h 2357306"/>
                <a:gd name="connsiteX19" fmla="*/ 5763237 w 8196044"/>
                <a:gd name="connsiteY19" fmla="*/ 285225 h 2357306"/>
                <a:gd name="connsiteX20" fmla="*/ 6082018 w 8196044"/>
                <a:gd name="connsiteY20" fmla="*/ 444616 h 2357306"/>
                <a:gd name="connsiteX21" fmla="*/ 6384022 w 8196044"/>
                <a:gd name="connsiteY21" fmla="*/ 620785 h 2357306"/>
                <a:gd name="connsiteX22" fmla="*/ 6694415 w 8196044"/>
                <a:gd name="connsiteY22" fmla="*/ 796954 h 2357306"/>
                <a:gd name="connsiteX23" fmla="*/ 6958551 w 8196044"/>
                <a:gd name="connsiteY23" fmla="*/ 957248 h 2357306"/>
                <a:gd name="connsiteX24" fmla="*/ 7274158 w 8196044"/>
                <a:gd name="connsiteY24" fmla="*/ 1111657 h 2357306"/>
                <a:gd name="connsiteX25" fmla="*/ 7583648 w 8196044"/>
                <a:gd name="connsiteY25" fmla="*/ 1233181 h 2357306"/>
                <a:gd name="connsiteX26" fmla="*/ 7885651 w 8196044"/>
                <a:gd name="connsiteY26" fmla="*/ 1342238 h 2357306"/>
                <a:gd name="connsiteX27" fmla="*/ 8196044 w 8196044"/>
                <a:gd name="connsiteY27" fmla="*/ 1476462 h 2357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8196044" h="2357306">
                  <a:moveTo>
                    <a:pt x="0" y="2357306"/>
                  </a:moveTo>
                  <a:lnTo>
                    <a:pt x="276837" y="2223082"/>
                  </a:lnTo>
                  <a:lnTo>
                    <a:pt x="587229" y="2080469"/>
                  </a:lnTo>
                  <a:lnTo>
                    <a:pt x="897622" y="1895912"/>
                  </a:lnTo>
                  <a:lnTo>
                    <a:pt x="1182848" y="1719743"/>
                  </a:lnTo>
                  <a:lnTo>
                    <a:pt x="1518407" y="1518407"/>
                  </a:lnTo>
                  <a:lnTo>
                    <a:pt x="1812022" y="1367405"/>
                  </a:lnTo>
                  <a:lnTo>
                    <a:pt x="2100190" y="1206878"/>
                  </a:lnTo>
                  <a:lnTo>
                    <a:pt x="2424418" y="1023457"/>
                  </a:lnTo>
                  <a:lnTo>
                    <a:pt x="2690594" y="832549"/>
                  </a:lnTo>
                  <a:lnTo>
                    <a:pt x="3028426" y="604007"/>
                  </a:lnTo>
                  <a:lnTo>
                    <a:pt x="3338818" y="444616"/>
                  </a:lnTo>
                  <a:lnTo>
                    <a:pt x="3640822" y="293614"/>
                  </a:lnTo>
                  <a:lnTo>
                    <a:pt x="3926048" y="167779"/>
                  </a:lnTo>
                  <a:lnTo>
                    <a:pt x="4244829" y="67112"/>
                  </a:lnTo>
                  <a:lnTo>
                    <a:pt x="4546833" y="16778"/>
                  </a:lnTo>
                  <a:lnTo>
                    <a:pt x="4865615" y="0"/>
                  </a:lnTo>
                  <a:lnTo>
                    <a:pt x="5159229" y="58723"/>
                  </a:lnTo>
                  <a:lnTo>
                    <a:pt x="5469622" y="159390"/>
                  </a:lnTo>
                  <a:lnTo>
                    <a:pt x="5763237" y="285225"/>
                  </a:lnTo>
                  <a:lnTo>
                    <a:pt x="6082018" y="444616"/>
                  </a:lnTo>
                  <a:lnTo>
                    <a:pt x="6384022" y="620785"/>
                  </a:lnTo>
                  <a:lnTo>
                    <a:pt x="6694415" y="796954"/>
                  </a:lnTo>
                  <a:lnTo>
                    <a:pt x="6958551" y="957248"/>
                  </a:lnTo>
                  <a:lnTo>
                    <a:pt x="7274158" y="1111657"/>
                  </a:lnTo>
                  <a:lnTo>
                    <a:pt x="7583648" y="1233181"/>
                  </a:lnTo>
                  <a:lnTo>
                    <a:pt x="7885651" y="1342238"/>
                  </a:lnTo>
                  <a:lnTo>
                    <a:pt x="8196044" y="1476462"/>
                  </a:lnTo>
                </a:path>
              </a:pathLst>
            </a:custGeom>
            <a:noFill/>
            <a:ln w="28575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cxnSp>
          <p:nvCxnSpPr>
            <p:cNvPr id="511" name="Straight Connector 510">
              <a:extLst>
                <a:ext uri="{FF2B5EF4-FFF2-40B4-BE49-F238E27FC236}">
                  <a16:creationId xmlns:a16="http://schemas.microsoft.com/office/drawing/2014/main" id="{9A5D7D96-E0D8-E663-8C15-63D2C7B583DD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982899" y="3636111"/>
              <a:ext cx="1024305" cy="298326"/>
            </a:xfrm>
            <a:prstGeom prst="line">
              <a:avLst/>
            </a:prstGeom>
            <a:noFill/>
            <a:ln w="28575" cap="flat" cmpd="sng" algn="ctr">
              <a:solidFill>
                <a:schemeClr val="accent2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3E9F4D06-49CC-DB5C-83B0-60CEA1E0F5AB}"/>
              </a:ext>
            </a:extLst>
          </p:cNvPr>
          <p:cNvGrpSpPr/>
          <p:nvPr/>
        </p:nvGrpSpPr>
        <p:grpSpPr>
          <a:xfrm>
            <a:off x="1429812" y="2098605"/>
            <a:ext cx="9350388" cy="2469536"/>
            <a:chOff x="1429812" y="2098605"/>
            <a:chExt cx="9350388" cy="2469536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3F38B552-9D8B-C2C3-6413-0A9F624AD7FD}"/>
                </a:ext>
              </a:extLst>
            </p:cNvPr>
            <p:cNvGrpSpPr/>
            <p:nvPr/>
          </p:nvGrpSpPr>
          <p:grpSpPr>
            <a:xfrm>
              <a:off x="1429812" y="2098605"/>
              <a:ext cx="8311671" cy="2469536"/>
              <a:chOff x="1429812" y="2098605"/>
              <a:chExt cx="8311671" cy="2469536"/>
            </a:xfrm>
            <a:solidFill>
              <a:schemeClr val="accent2"/>
            </a:solidFill>
          </p:grpSpPr>
          <p:sp>
            <p:nvSpPr>
              <p:cNvPr id="481" name="Oval 480">
                <a:extLst>
                  <a:ext uri="{FF2B5EF4-FFF2-40B4-BE49-F238E27FC236}">
                    <a16:creationId xmlns:a16="http://schemas.microsoft.com/office/drawing/2014/main" id="{CF2E1B44-25C0-8561-6487-18D3DD847CFB}"/>
                  </a:ext>
                </a:extLst>
              </p:cNvPr>
              <p:cNvSpPr/>
              <p:nvPr/>
            </p:nvSpPr>
            <p:spPr bwMode="auto">
              <a:xfrm>
                <a:off x="1429812" y="445841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2" name="Oval 481">
                <a:extLst>
                  <a:ext uri="{FF2B5EF4-FFF2-40B4-BE49-F238E27FC236}">
                    <a16:creationId xmlns:a16="http://schemas.microsoft.com/office/drawing/2014/main" id="{DB3DE8FF-0960-58EE-674E-3AFB40A2001F}"/>
                  </a:ext>
                </a:extLst>
              </p:cNvPr>
              <p:cNvSpPr/>
              <p:nvPr/>
            </p:nvSpPr>
            <p:spPr bwMode="auto">
              <a:xfrm>
                <a:off x="1732135" y="431959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3" name="Oval 482">
                <a:extLst>
                  <a:ext uri="{FF2B5EF4-FFF2-40B4-BE49-F238E27FC236}">
                    <a16:creationId xmlns:a16="http://schemas.microsoft.com/office/drawing/2014/main" id="{700F8F00-9A5D-6B40-3FE9-5C909F302B7A}"/>
                  </a:ext>
                </a:extLst>
              </p:cNvPr>
              <p:cNvSpPr/>
              <p:nvPr/>
            </p:nvSpPr>
            <p:spPr bwMode="auto">
              <a:xfrm>
                <a:off x="2038958" y="415996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4" name="Oval 483">
                <a:extLst>
                  <a:ext uri="{FF2B5EF4-FFF2-40B4-BE49-F238E27FC236}">
                    <a16:creationId xmlns:a16="http://schemas.microsoft.com/office/drawing/2014/main" id="{D3001D4B-8C92-4FBA-59A0-DE7B88B90AA0}"/>
                  </a:ext>
                </a:extLst>
              </p:cNvPr>
              <p:cNvSpPr/>
              <p:nvPr/>
            </p:nvSpPr>
            <p:spPr bwMode="auto">
              <a:xfrm>
                <a:off x="2333955" y="400182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5" name="Oval 484">
                <a:extLst>
                  <a:ext uri="{FF2B5EF4-FFF2-40B4-BE49-F238E27FC236}">
                    <a16:creationId xmlns:a16="http://schemas.microsoft.com/office/drawing/2014/main" id="{22E5BCA4-4757-EFBC-F12C-1A79F972D67C}"/>
                  </a:ext>
                </a:extLst>
              </p:cNvPr>
              <p:cNvSpPr/>
              <p:nvPr/>
            </p:nvSpPr>
            <p:spPr bwMode="auto">
              <a:xfrm>
                <a:off x="2636076" y="381263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6" name="Oval 485">
                <a:extLst>
                  <a:ext uri="{FF2B5EF4-FFF2-40B4-BE49-F238E27FC236}">
                    <a16:creationId xmlns:a16="http://schemas.microsoft.com/office/drawing/2014/main" id="{7F045CDA-A055-F1B0-6014-903F52A70DCA}"/>
                  </a:ext>
                </a:extLst>
              </p:cNvPr>
              <p:cNvSpPr/>
              <p:nvPr/>
            </p:nvSpPr>
            <p:spPr bwMode="auto">
              <a:xfrm>
                <a:off x="2949463" y="362341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7" name="Oval 486">
                <a:extLst>
                  <a:ext uri="{FF2B5EF4-FFF2-40B4-BE49-F238E27FC236}">
                    <a16:creationId xmlns:a16="http://schemas.microsoft.com/office/drawing/2014/main" id="{A1D0E1E1-F0CC-6AC1-0875-FAFCBFF2A2A4}"/>
                  </a:ext>
                </a:extLst>
              </p:cNvPr>
              <p:cNvSpPr/>
              <p:nvPr/>
            </p:nvSpPr>
            <p:spPr bwMode="auto">
              <a:xfrm>
                <a:off x="3254248" y="345692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8" name="Oval 487">
                <a:extLst>
                  <a:ext uri="{FF2B5EF4-FFF2-40B4-BE49-F238E27FC236}">
                    <a16:creationId xmlns:a16="http://schemas.microsoft.com/office/drawing/2014/main" id="{F2828592-C3A4-03BD-9F2E-7C3EF607A845}"/>
                  </a:ext>
                </a:extLst>
              </p:cNvPr>
              <p:cNvSpPr/>
              <p:nvPr/>
            </p:nvSpPr>
            <p:spPr bwMode="auto">
              <a:xfrm>
                <a:off x="3555305" y="329945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89" name="Oval 488">
                <a:extLst>
                  <a:ext uri="{FF2B5EF4-FFF2-40B4-BE49-F238E27FC236}">
                    <a16:creationId xmlns:a16="http://schemas.microsoft.com/office/drawing/2014/main" id="{CA6B4DDD-F4F8-16E6-7698-99C4777F7B64}"/>
                  </a:ext>
                </a:extLst>
              </p:cNvPr>
              <p:cNvSpPr/>
              <p:nvPr/>
            </p:nvSpPr>
            <p:spPr bwMode="auto">
              <a:xfrm>
                <a:off x="3852288" y="313246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0" name="Oval 489">
                <a:extLst>
                  <a:ext uri="{FF2B5EF4-FFF2-40B4-BE49-F238E27FC236}">
                    <a16:creationId xmlns:a16="http://schemas.microsoft.com/office/drawing/2014/main" id="{CD50DC6F-6911-E3D5-C794-751678E10046}"/>
                  </a:ext>
                </a:extLst>
              </p:cNvPr>
              <p:cNvSpPr/>
              <p:nvPr/>
            </p:nvSpPr>
            <p:spPr bwMode="auto">
              <a:xfrm>
                <a:off x="4164905" y="292278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1" name="Oval 490">
                <a:extLst>
                  <a:ext uri="{FF2B5EF4-FFF2-40B4-BE49-F238E27FC236}">
                    <a16:creationId xmlns:a16="http://schemas.microsoft.com/office/drawing/2014/main" id="{31F914E3-9F06-34A5-09DA-C6417FC9706E}"/>
                  </a:ext>
                </a:extLst>
              </p:cNvPr>
              <p:cNvSpPr/>
              <p:nvPr/>
            </p:nvSpPr>
            <p:spPr bwMode="auto">
              <a:xfrm>
                <a:off x="4461760" y="271668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2" name="Oval 491">
                <a:extLst>
                  <a:ext uri="{FF2B5EF4-FFF2-40B4-BE49-F238E27FC236}">
                    <a16:creationId xmlns:a16="http://schemas.microsoft.com/office/drawing/2014/main" id="{DF2C2EF5-6808-31B9-6D12-B56622B6A4FC}"/>
                  </a:ext>
                </a:extLst>
              </p:cNvPr>
              <p:cNvSpPr/>
              <p:nvPr/>
            </p:nvSpPr>
            <p:spPr bwMode="auto">
              <a:xfrm>
                <a:off x="4761960" y="254583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3" name="Oval 492">
                <a:extLst>
                  <a:ext uri="{FF2B5EF4-FFF2-40B4-BE49-F238E27FC236}">
                    <a16:creationId xmlns:a16="http://schemas.microsoft.com/office/drawing/2014/main" id="{B04AA2E4-3868-C01C-B29F-0D2C4E51ED76}"/>
                  </a:ext>
                </a:extLst>
              </p:cNvPr>
              <p:cNvSpPr/>
              <p:nvPr/>
            </p:nvSpPr>
            <p:spPr bwMode="auto">
              <a:xfrm>
                <a:off x="5074973" y="239357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4" name="Oval 493">
                <a:extLst>
                  <a:ext uri="{FF2B5EF4-FFF2-40B4-BE49-F238E27FC236}">
                    <a16:creationId xmlns:a16="http://schemas.microsoft.com/office/drawing/2014/main" id="{651CA127-D893-B321-F608-2062FC863D04}"/>
                  </a:ext>
                </a:extLst>
              </p:cNvPr>
              <p:cNvSpPr/>
              <p:nvPr/>
            </p:nvSpPr>
            <p:spPr bwMode="auto">
              <a:xfrm>
                <a:off x="5371560" y="225294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Poppins" panose="00000500000000000000" pitchFamily="2" charset="0"/>
                    <a:cs typeface="Poppins" panose="00000500000000000000" pitchFamily="2" charset="0"/>
                  </a:rPr>
                  <a:t>1</a:t>
                </a:r>
              </a:p>
            </p:txBody>
          </p:sp>
          <p:sp>
            <p:nvSpPr>
              <p:cNvPr id="495" name="Oval 494">
                <a:extLst>
                  <a:ext uri="{FF2B5EF4-FFF2-40B4-BE49-F238E27FC236}">
                    <a16:creationId xmlns:a16="http://schemas.microsoft.com/office/drawing/2014/main" id="{356E4A27-2E01-C243-2CA2-155DE4E51923}"/>
                  </a:ext>
                </a:extLst>
              </p:cNvPr>
              <p:cNvSpPr/>
              <p:nvPr/>
            </p:nvSpPr>
            <p:spPr bwMode="auto">
              <a:xfrm>
                <a:off x="5676938" y="215426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6" name="Oval 495">
                <a:extLst>
                  <a:ext uri="{FF2B5EF4-FFF2-40B4-BE49-F238E27FC236}">
                    <a16:creationId xmlns:a16="http://schemas.microsoft.com/office/drawing/2014/main" id="{A83EE733-6805-3A52-5C92-E745C42D047B}"/>
                  </a:ext>
                </a:extLst>
              </p:cNvPr>
              <p:cNvSpPr/>
              <p:nvPr/>
            </p:nvSpPr>
            <p:spPr bwMode="auto">
              <a:xfrm>
                <a:off x="5979973" y="210017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7" name="Oval 496">
                <a:extLst>
                  <a:ext uri="{FF2B5EF4-FFF2-40B4-BE49-F238E27FC236}">
                    <a16:creationId xmlns:a16="http://schemas.microsoft.com/office/drawing/2014/main" id="{D78B73DB-5BBC-2F40-46D2-461BF05074DF}"/>
                  </a:ext>
                </a:extLst>
              </p:cNvPr>
              <p:cNvSpPr/>
              <p:nvPr/>
            </p:nvSpPr>
            <p:spPr bwMode="auto">
              <a:xfrm>
                <a:off x="6283008" y="209860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8" name="Oval 497">
                <a:extLst>
                  <a:ext uri="{FF2B5EF4-FFF2-40B4-BE49-F238E27FC236}">
                    <a16:creationId xmlns:a16="http://schemas.microsoft.com/office/drawing/2014/main" id="{4259CA1A-5ADA-8116-1FFE-514204792EA5}"/>
                  </a:ext>
                </a:extLst>
              </p:cNvPr>
              <p:cNvSpPr/>
              <p:nvPr/>
            </p:nvSpPr>
            <p:spPr bwMode="auto">
              <a:xfrm>
                <a:off x="6583544" y="214950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499" name="Oval 498">
                <a:extLst>
                  <a:ext uri="{FF2B5EF4-FFF2-40B4-BE49-F238E27FC236}">
                    <a16:creationId xmlns:a16="http://schemas.microsoft.com/office/drawing/2014/main" id="{3AA2AB3F-B9F9-42C8-DF02-CB3850133E5E}"/>
                  </a:ext>
                </a:extLst>
              </p:cNvPr>
              <p:cNvSpPr/>
              <p:nvPr/>
            </p:nvSpPr>
            <p:spPr bwMode="auto">
              <a:xfrm>
                <a:off x="6884080" y="225294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0" name="Oval 499">
                <a:extLst>
                  <a:ext uri="{FF2B5EF4-FFF2-40B4-BE49-F238E27FC236}">
                    <a16:creationId xmlns:a16="http://schemas.microsoft.com/office/drawing/2014/main" id="{EE985885-0F94-24B8-7248-4EDC16EAB8ED}"/>
                  </a:ext>
                </a:extLst>
              </p:cNvPr>
              <p:cNvSpPr/>
              <p:nvPr/>
            </p:nvSpPr>
            <p:spPr bwMode="auto">
              <a:xfrm>
                <a:off x="7203532" y="238722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1" name="Oval 500">
                <a:extLst>
                  <a:ext uri="{FF2B5EF4-FFF2-40B4-BE49-F238E27FC236}">
                    <a16:creationId xmlns:a16="http://schemas.microsoft.com/office/drawing/2014/main" id="{B2C3B829-BEE3-4863-3044-0E6CB81FA556}"/>
                  </a:ext>
                </a:extLst>
              </p:cNvPr>
              <p:cNvSpPr/>
              <p:nvPr/>
            </p:nvSpPr>
            <p:spPr bwMode="auto">
              <a:xfrm>
                <a:off x="7507763" y="254583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2" name="Oval 501">
                <a:extLst>
                  <a:ext uri="{FF2B5EF4-FFF2-40B4-BE49-F238E27FC236}">
                    <a16:creationId xmlns:a16="http://schemas.microsoft.com/office/drawing/2014/main" id="{1036EB8B-85EB-A5EA-7A12-021FD98605C2}"/>
                  </a:ext>
                </a:extLst>
              </p:cNvPr>
              <p:cNvSpPr/>
              <p:nvPr/>
            </p:nvSpPr>
            <p:spPr bwMode="auto">
              <a:xfrm>
                <a:off x="7814352" y="271907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3" name="Oval 502">
                <a:extLst>
                  <a:ext uri="{FF2B5EF4-FFF2-40B4-BE49-F238E27FC236}">
                    <a16:creationId xmlns:a16="http://schemas.microsoft.com/office/drawing/2014/main" id="{4A5727C7-649B-DA32-D44D-87EA1AFC8227}"/>
                  </a:ext>
                </a:extLst>
              </p:cNvPr>
              <p:cNvSpPr/>
              <p:nvPr/>
            </p:nvSpPr>
            <p:spPr bwMode="auto">
              <a:xfrm>
                <a:off x="8112707" y="289256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4" name="Oval 503">
                <a:extLst>
                  <a:ext uri="{FF2B5EF4-FFF2-40B4-BE49-F238E27FC236}">
                    <a16:creationId xmlns:a16="http://schemas.microsoft.com/office/drawing/2014/main" id="{C054B0EC-091C-D0D5-C60F-40E353BE5FB4}"/>
                  </a:ext>
                </a:extLst>
              </p:cNvPr>
              <p:cNvSpPr/>
              <p:nvPr/>
            </p:nvSpPr>
            <p:spPr bwMode="auto">
              <a:xfrm>
                <a:off x="8407413" y="304793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5" name="Oval 504">
                <a:extLst>
                  <a:ext uri="{FF2B5EF4-FFF2-40B4-BE49-F238E27FC236}">
                    <a16:creationId xmlns:a16="http://schemas.microsoft.com/office/drawing/2014/main" id="{2E34C74F-7103-7587-B54A-3A1373AF5C01}"/>
                  </a:ext>
                </a:extLst>
              </p:cNvPr>
              <p:cNvSpPr/>
              <p:nvPr/>
            </p:nvSpPr>
            <p:spPr bwMode="auto">
              <a:xfrm>
                <a:off x="8707178" y="319342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6" name="Oval 505">
                <a:extLst>
                  <a:ext uri="{FF2B5EF4-FFF2-40B4-BE49-F238E27FC236}">
                    <a16:creationId xmlns:a16="http://schemas.microsoft.com/office/drawing/2014/main" id="{72D4C3EC-F9C7-F933-1FCD-6EC12D65A9CE}"/>
                  </a:ext>
                </a:extLst>
              </p:cNvPr>
              <p:cNvSpPr/>
              <p:nvPr/>
            </p:nvSpPr>
            <p:spPr bwMode="auto">
              <a:xfrm>
                <a:off x="9020176" y="331927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7" name="Oval 506">
                <a:extLst>
                  <a:ext uri="{FF2B5EF4-FFF2-40B4-BE49-F238E27FC236}">
                    <a16:creationId xmlns:a16="http://schemas.microsoft.com/office/drawing/2014/main" id="{F338E0F5-D4E1-BDDC-F182-BD243F84150D}"/>
                  </a:ext>
                </a:extLst>
              </p:cNvPr>
              <p:cNvSpPr/>
              <p:nvPr/>
            </p:nvSpPr>
            <p:spPr bwMode="auto">
              <a:xfrm>
                <a:off x="9330698" y="344763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08" name="Oval 507">
                <a:extLst>
                  <a:ext uri="{FF2B5EF4-FFF2-40B4-BE49-F238E27FC236}">
                    <a16:creationId xmlns:a16="http://schemas.microsoft.com/office/drawing/2014/main" id="{F87F1500-2ED1-77FE-8618-4C78F055DC79}"/>
                  </a:ext>
                </a:extLst>
              </p:cNvPr>
              <p:cNvSpPr/>
              <p:nvPr/>
            </p:nvSpPr>
            <p:spPr bwMode="auto">
              <a:xfrm>
                <a:off x="9631755" y="356854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2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509" name="Oval 508">
              <a:extLst>
                <a:ext uri="{FF2B5EF4-FFF2-40B4-BE49-F238E27FC236}">
                  <a16:creationId xmlns:a16="http://schemas.microsoft.com/office/drawing/2014/main" id="{9042F00E-D081-5FC5-0743-C0B3C05B82AD}"/>
                </a:ext>
              </a:extLst>
            </p:cNvPr>
            <p:cNvSpPr/>
            <p:nvPr/>
          </p:nvSpPr>
          <p:spPr bwMode="auto">
            <a:xfrm>
              <a:off x="10670472" y="3886550"/>
              <a:ext cx="109728" cy="10972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chemeClr val="accent2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sp>
        <p:nvSpPr>
          <p:cNvPr id="513" name="Freeform 118">
            <a:extLst>
              <a:ext uri="{FF2B5EF4-FFF2-40B4-BE49-F238E27FC236}">
                <a16:creationId xmlns:a16="http://schemas.microsoft.com/office/drawing/2014/main" id="{6105385F-C6DB-EC71-9073-17D3C3F601E2}"/>
              </a:ext>
            </a:extLst>
          </p:cNvPr>
          <p:cNvSpPr/>
          <p:nvPr/>
        </p:nvSpPr>
        <p:spPr bwMode="auto">
          <a:xfrm>
            <a:off x="1468074" y="2642532"/>
            <a:ext cx="8229600" cy="645952"/>
          </a:xfrm>
          <a:custGeom>
            <a:avLst/>
            <a:gdLst>
              <a:gd name="connsiteX0" fmla="*/ 0 w 8229600"/>
              <a:gd name="connsiteY0" fmla="*/ 25167 h 645952"/>
              <a:gd name="connsiteX1" fmla="*/ 327171 w 8229600"/>
              <a:gd name="connsiteY1" fmla="*/ 16778 h 645952"/>
              <a:gd name="connsiteX2" fmla="*/ 629174 w 8229600"/>
              <a:gd name="connsiteY2" fmla="*/ 0 h 645952"/>
              <a:gd name="connsiteX3" fmla="*/ 939567 w 8229600"/>
              <a:gd name="connsiteY3" fmla="*/ 0 h 645952"/>
              <a:gd name="connsiteX4" fmla="*/ 1233182 w 8229600"/>
              <a:gd name="connsiteY4" fmla="*/ 8389 h 645952"/>
              <a:gd name="connsiteX5" fmla="*/ 1535185 w 8229600"/>
              <a:gd name="connsiteY5" fmla="*/ 16778 h 645952"/>
              <a:gd name="connsiteX6" fmla="*/ 1845578 w 8229600"/>
              <a:gd name="connsiteY6" fmla="*/ 33556 h 645952"/>
              <a:gd name="connsiteX7" fmla="*/ 2147582 w 8229600"/>
              <a:gd name="connsiteY7" fmla="*/ 8389 h 645952"/>
              <a:gd name="connsiteX8" fmla="*/ 2449585 w 8229600"/>
              <a:gd name="connsiteY8" fmla="*/ 0 h 645952"/>
              <a:gd name="connsiteX9" fmla="*/ 2759978 w 8229600"/>
              <a:gd name="connsiteY9" fmla="*/ 8389 h 645952"/>
              <a:gd name="connsiteX10" fmla="*/ 3061982 w 8229600"/>
              <a:gd name="connsiteY10" fmla="*/ 16778 h 645952"/>
              <a:gd name="connsiteX11" fmla="*/ 3355596 w 8229600"/>
              <a:gd name="connsiteY11" fmla="*/ 50334 h 645952"/>
              <a:gd name="connsiteX12" fmla="*/ 3674378 w 8229600"/>
              <a:gd name="connsiteY12" fmla="*/ 83890 h 645952"/>
              <a:gd name="connsiteX13" fmla="*/ 3984771 w 8229600"/>
              <a:gd name="connsiteY13" fmla="*/ 142613 h 645952"/>
              <a:gd name="connsiteX14" fmla="*/ 4278385 w 8229600"/>
              <a:gd name="connsiteY14" fmla="*/ 218114 h 645952"/>
              <a:gd name="connsiteX15" fmla="*/ 4580389 w 8229600"/>
              <a:gd name="connsiteY15" fmla="*/ 243281 h 645952"/>
              <a:gd name="connsiteX16" fmla="*/ 4882393 w 8229600"/>
              <a:gd name="connsiteY16" fmla="*/ 293615 h 645952"/>
              <a:gd name="connsiteX17" fmla="*/ 5167618 w 8229600"/>
              <a:gd name="connsiteY17" fmla="*/ 343949 h 645952"/>
              <a:gd name="connsiteX18" fmla="*/ 5486400 w 8229600"/>
              <a:gd name="connsiteY18" fmla="*/ 377505 h 645952"/>
              <a:gd name="connsiteX19" fmla="*/ 5788404 w 8229600"/>
              <a:gd name="connsiteY19" fmla="*/ 411061 h 645952"/>
              <a:gd name="connsiteX20" fmla="*/ 6098796 w 8229600"/>
              <a:gd name="connsiteY20" fmla="*/ 453006 h 645952"/>
              <a:gd name="connsiteX21" fmla="*/ 6400800 w 8229600"/>
              <a:gd name="connsiteY21" fmla="*/ 494951 h 645952"/>
              <a:gd name="connsiteX22" fmla="*/ 6702804 w 8229600"/>
              <a:gd name="connsiteY22" fmla="*/ 528507 h 645952"/>
              <a:gd name="connsiteX23" fmla="*/ 7004807 w 8229600"/>
              <a:gd name="connsiteY23" fmla="*/ 553674 h 645952"/>
              <a:gd name="connsiteX24" fmla="*/ 7600426 w 8229600"/>
              <a:gd name="connsiteY24" fmla="*/ 612396 h 645952"/>
              <a:gd name="connsiteX25" fmla="*/ 7919207 w 8229600"/>
              <a:gd name="connsiteY25" fmla="*/ 629174 h 645952"/>
              <a:gd name="connsiteX26" fmla="*/ 8229600 w 8229600"/>
              <a:gd name="connsiteY26" fmla="*/ 645952 h 645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8229600" h="645952">
                <a:moveTo>
                  <a:pt x="0" y="25167"/>
                </a:moveTo>
                <a:lnTo>
                  <a:pt x="327171" y="16778"/>
                </a:lnTo>
                <a:lnTo>
                  <a:pt x="629174" y="0"/>
                </a:lnTo>
                <a:lnTo>
                  <a:pt x="939567" y="0"/>
                </a:lnTo>
                <a:lnTo>
                  <a:pt x="1233182" y="8389"/>
                </a:lnTo>
                <a:lnTo>
                  <a:pt x="1535185" y="16778"/>
                </a:lnTo>
                <a:lnTo>
                  <a:pt x="1845578" y="33556"/>
                </a:lnTo>
                <a:lnTo>
                  <a:pt x="2147582" y="8389"/>
                </a:lnTo>
                <a:lnTo>
                  <a:pt x="2449585" y="0"/>
                </a:lnTo>
                <a:lnTo>
                  <a:pt x="2759978" y="8389"/>
                </a:lnTo>
                <a:lnTo>
                  <a:pt x="3061982" y="16778"/>
                </a:lnTo>
                <a:lnTo>
                  <a:pt x="3355596" y="50334"/>
                </a:lnTo>
                <a:lnTo>
                  <a:pt x="3674378" y="83890"/>
                </a:lnTo>
                <a:lnTo>
                  <a:pt x="3984771" y="142613"/>
                </a:lnTo>
                <a:lnTo>
                  <a:pt x="4278385" y="218114"/>
                </a:lnTo>
                <a:lnTo>
                  <a:pt x="4580389" y="243281"/>
                </a:lnTo>
                <a:lnTo>
                  <a:pt x="4882393" y="293615"/>
                </a:lnTo>
                <a:lnTo>
                  <a:pt x="5167618" y="343949"/>
                </a:lnTo>
                <a:lnTo>
                  <a:pt x="5486400" y="377505"/>
                </a:lnTo>
                <a:lnTo>
                  <a:pt x="5788404" y="411061"/>
                </a:lnTo>
                <a:lnTo>
                  <a:pt x="6098796" y="453006"/>
                </a:lnTo>
                <a:lnTo>
                  <a:pt x="6400800" y="494951"/>
                </a:lnTo>
                <a:lnTo>
                  <a:pt x="6702804" y="528507"/>
                </a:lnTo>
                <a:lnTo>
                  <a:pt x="7004807" y="553674"/>
                </a:lnTo>
                <a:lnTo>
                  <a:pt x="7600426" y="612396"/>
                </a:lnTo>
                <a:lnTo>
                  <a:pt x="7919207" y="629174"/>
                </a:lnTo>
                <a:lnTo>
                  <a:pt x="8229600" y="645952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FF40A90-B472-C1F1-D0CC-8549646F6D7B}"/>
              </a:ext>
            </a:extLst>
          </p:cNvPr>
          <p:cNvGrpSpPr/>
          <p:nvPr/>
        </p:nvGrpSpPr>
        <p:grpSpPr>
          <a:xfrm>
            <a:off x="1426572" y="2583473"/>
            <a:ext cx="9345830" cy="1229659"/>
            <a:chOff x="1426572" y="2583473"/>
            <a:chExt cx="9345830" cy="1229659"/>
          </a:xfrm>
          <a:solidFill>
            <a:schemeClr val="accent6"/>
          </a:solidFill>
        </p:grpSpPr>
        <p:cxnSp>
          <p:nvCxnSpPr>
            <p:cNvPr id="514" name="Straight Connector 513">
              <a:extLst>
                <a:ext uri="{FF2B5EF4-FFF2-40B4-BE49-F238E27FC236}">
                  <a16:creationId xmlns:a16="http://schemas.microsoft.com/office/drawing/2014/main" id="{F2332268-CC77-D953-558A-7D5752630E99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9697674" y="3296873"/>
              <a:ext cx="1008910" cy="453006"/>
            </a:xfrm>
            <a:prstGeom prst="line">
              <a:avLst/>
            </a:prstGeom>
            <a:grpFill/>
            <a:ln w="28575" cap="flat" cmpd="sng" algn="ctr">
              <a:solidFill>
                <a:schemeClr val="accent6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515" name="Oval 514">
              <a:extLst>
                <a:ext uri="{FF2B5EF4-FFF2-40B4-BE49-F238E27FC236}">
                  <a16:creationId xmlns:a16="http://schemas.microsoft.com/office/drawing/2014/main" id="{453950AA-BEDE-397C-A3AA-5ABDA686A533}"/>
                </a:ext>
              </a:extLst>
            </p:cNvPr>
            <p:cNvSpPr/>
            <p:nvPr/>
          </p:nvSpPr>
          <p:spPr bwMode="auto">
            <a:xfrm>
              <a:off x="9317870" y="3212057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16" name="Oval 515">
              <a:extLst>
                <a:ext uri="{FF2B5EF4-FFF2-40B4-BE49-F238E27FC236}">
                  <a16:creationId xmlns:a16="http://schemas.microsoft.com/office/drawing/2014/main" id="{20FF7E6C-FFF5-BC34-8F9B-0DA49937B5F5}"/>
                </a:ext>
              </a:extLst>
            </p:cNvPr>
            <p:cNvSpPr/>
            <p:nvPr/>
          </p:nvSpPr>
          <p:spPr bwMode="auto">
            <a:xfrm>
              <a:off x="9627493" y="3237815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17" name="Oval 516">
              <a:extLst>
                <a:ext uri="{FF2B5EF4-FFF2-40B4-BE49-F238E27FC236}">
                  <a16:creationId xmlns:a16="http://schemas.microsoft.com/office/drawing/2014/main" id="{CE8B3EF9-D818-2C08-0875-EA861E966786}"/>
                </a:ext>
              </a:extLst>
            </p:cNvPr>
            <p:cNvSpPr/>
            <p:nvPr/>
          </p:nvSpPr>
          <p:spPr bwMode="auto">
            <a:xfrm>
              <a:off x="10662674" y="3703404"/>
              <a:ext cx="109728" cy="109728"/>
            </a:xfrm>
            <a:prstGeom prst="ellipse">
              <a:avLst/>
            </a:prstGeom>
            <a:grpFill/>
            <a:ln w="1905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18" name="Oval 517">
              <a:extLst>
                <a:ext uri="{FF2B5EF4-FFF2-40B4-BE49-F238E27FC236}">
                  <a16:creationId xmlns:a16="http://schemas.microsoft.com/office/drawing/2014/main" id="{832B0D17-572F-1411-54D5-39E528282923}"/>
                </a:ext>
              </a:extLst>
            </p:cNvPr>
            <p:cNvSpPr/>
            <p:nvPr/>
          </p:nvSpPr>
          <p:spPr bwMode="auto">
            <a:xfrm>
              <a:off x="9016803" y="3192368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19" name="Oval 518">
              <a:extLst>
                <a:ext uri="{FF2B5EF4-FFF2-40B4-BE49-F238E27FC236}">
                  <a16:creationId xmlns:a16="http://schemas.microsoft.com/office/drawing/2014/main" id="{6F90777B-8EA1-75B7-273A-A5FC14D70E94}"/>
                </a:ext>
              </a:extLst>
            </p:cNvPr>
            <p:cNvSpPr/>
            <p:nvPr/>
          </p:nvSpPr>
          <p:spPr bwMode="auto">
            <a:xfrm>
              <a:off x="8715736" y="3175427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0" name="Oval 519">
              <a:extLst>
                <a:ext uri="{FF2B5EF4-FFF2-40B4-BE49-F238E27FC236}">
                  <a16:creationId xmlns:a16="http://schemas.microsoft.com/office/drawing/2014/main" id="{D39705E2-92B6-402B-9DAF-298245ECF39B}"/>
                </a:ext>
              </a:extLst>
            </p:cNvPr>
            <p:cNvSpPr/>
            <p:nvPr/>
          </p:nvSpPr>
          <p:spPr bwMode="auto">
            <a:xfrm>
              <a:off x="8406113" y="3145474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1" name="Oval 520">
              <a:extLst>
                <a:ext uri="{FF2B5EF4-FFF2-40B4-BE49-F238E27FC236}">
                  <a16:creationId xmlns:a16="http://schemas.microsoft.com/office/drawing/2014/main" id="{444A41E2-67E4-E077-CBB1-57A9B70D9D4A}"/>
                </a:ext>
              </a:extLst>
            </p:cNvPr>
            <p:cNvSpPr/>
            <p:nvPr/>
          </p:nvSpPr>
          <p:spPr bwMode="auto">
            <a:xfrm>
              <a:off x="8106464" y="3120563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2" name="Oval 521">
              <a:extLst>
                <a:ext uri="{FF2B5EF4-FFF2-40B4-BE49-F238E27FC236}">
                  <a16:creationId xmlns:a16="http://schemas.microsoft.com/office/drawing/2014/main" id="{1D113C78-104C-5D23-8572-4AF115870CD7}"/>
                </a:ext>
              </a:extLst>
            </p:cNvPr>
            <p:cNvSpPr/>
            <p:nvPr/>
          </p:nvSpPr>
          <p:spPr bwMode="auto">
            <a:xfrm>
              <a:off x="7800945" y="3082255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3" name="Oval 522">
              <a:extLst>
                <a:ext uri="{FF2B5EF4-FFF2-40B4-BE49-F238E27FC236}">
                  <a16:creationId xmlns:a16="http://schemas.microsoft.com/office/drawing/2014/main" id="{69727147-E2E0-E3E9-F33F-913B8E383CCE}"/>
                </a:ext>
              </a:extLst>
            </p:cNvPr>
            <p:cNvSpPr/>
            <p:nvPr/>
          </p:nvSpPr>
          <p:spPr bwMode="auto">
            <a:xfrm>
              <a:off x="6590252" y="2929702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4" name="Oval 523">
              <a:extLst>
                <a:ext uri="{FF2B5EF4-FFF2-40B4-BE49-F238E27FC236}">
                  <a16:creationId xmlns:a16="http://schemas.microsoft.com/office/drawing/2014/main" id="{6A47CB8D-EDA0-2BA9-5516-7D9BD928B461}"/>
                </a:ext>
              </a:extLst>
            </p:cNvPr>
            <p:cNvSpPr/>
            <p:nvPr/>
          </p:nvSpPr>
          <p:spPr bwMode="auto">
            <a:xfrm>
              <a:off x="6895924" y="2963410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5" name="Oval 524">
              <a:extLst>
                <a:ext uri="{FF2B5EF4-FFF2-40B4-BE49-F238E27FC236}">
                  <a16:creationId xmlns:a16="http://schemas.microsoft.com/office/drawing/2014/main" id="{FB732772-9C6C-C34C-BF36-60A946EAB756}"/>
                </a:ext>
              </a:extLst>
            </p:cNvPr>
            <p:cNvSpPr/>
            <p:nvPr/>
          </p:nvSpPr>
          <p:spPr bwMode="auto">
            <a:xfrm>
              <a:off x="7201175" y="2996786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6" name="Oval 525">
              <a:extLst>
                <a:ext uri="{FF2B5EF4-FFF2-40B4-BE49-F238E27FC236}">
                  <a16:creationId xmlns:a16="http://schemas.microsoft.com/office/drawing/2014/main" id="{8E16D635-7B69-B87A-7EAE-7AD3D51A5BAE}"/>
                </a:ext>
              </a:extLst>
            </p:cNvPr>
            <p:cNvSpPr/>
            <p:nvPr/>
          </p:nvSpPr>
          <p:spPr bwMode="auto">
            <a:xfrm>
              <a:off x="7506426" y="3041009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7" name="Oval 526">
              <a:extLst>
                <a:ext uri="{FF2B5EF4-FFF2-40B4-BE49-F238E27FC236}">
                  <a16:creationId xmlns:a16="http://schemas.microsoft.com/office/drawing/2014/main" id="{D59B1C6C-A4F2-1834-7209-C670C16FF913}"/>
                </a:ext>
              </a:extLst>
            </p:cNvPr>
            <p:cNvSpPr/>
            <p:nvPr/>
          </p:nvSpPr>
          <p:spPr bwMode="auto">
            <a:xfrm>
              <a:off x="5383772" y="2725605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8" name="Oval 527">
              <a:extLst>
                <a:ext uri="{FF2B5EF4-FFF2-40B4-BE49-F238E27FC236}">
                  <a16:creationId xmlns:a16="http://schemas.microsoft.com/office/drawing/2014/main" id="{BFD3677E-7491-791F-1CFF-9E14AD8F2C09}"/>
                </a:ext>
              </a:extLst>
            </p:cNvPr>
            <p:cNvSpPr/>
            <p:nvPr/>
          </p:nvSpPr>
          <p:spPr bwMode="auto">
            <a:xfrm>
              <a:off x="5684270" y="2802134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29" name="Oval 528">
              <a:extLst>
                <a:ext uri="{FF2B5EF4-FFF2-40B4-BE49-F238E27FC236}">
                  <a16:creationId xmlns:a16="http://schemas.microsoft.com/office/drawing/2014/main" id="{3ACAD733-9699-FCE1-A45D-C7F5410E8B39}"/>
                </a:ext>
              </a:extLst>
            </p:cNvPr>
            <p:cNvSpPr/>
            <p:nvPr/>
          </p:nvSpPr>
          <p:spPr bwMode="auto">
            <a:xfrm>
              <a:off x="5985885" y="2831474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0" name="Oval 529">
              <a:extLst>
                <a:ext uri="{FF2B5EF4-FFF2-40B4-BE49-F238E27FC236}">
                  <a16:creationId xmlns:a16="http://schemas.microsoft.com/office/drawing/2014/main" id="{89B6FB53-D07B-B3E9-0DC6-CE4B17151AB4}"/>
                </a:ext>
              </a:extLst>
            </p:cNvPr>
            <p:cNvSpPr/>
            <p:nvPr/>
          </p:nvSpPr>
          <p:spPr bwMode="auto">
            <a:xfrm>
              <a:off x="6287500" y="2886338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1" name="Oval 530">
              <a:extLst>
                <a:ext uri="{FF2B5EF4-FFF2-40B4-BE49-F238E27FC236}">
                  <a16:creationId xmlns:a16="http://schemas.microsoft.com/office/drawing/2014/main" id="{BEF811AF-3A45-27FC-8CC2-19E379732919}"/>
                </a:ext>
              </a:extLst>
            </p:cNvPr>
            <p:cNvSpPr/>
            <p:nvPr/>
          </p:nvSpPr>
          <p:spPr bwMode="auto">
            <a:xfrm>
              <a:off x="4776127" y="2641407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2" name="Oval 531">
              <a:extLst>
                <a:ext uri="{FF2B5EF4-FFF2-40B4-BE49-F238E27FC236}">
                  <a16:creationId xmlns:a16="http://schemas.microsoft.com/office/drawing/2014/main" id="{5E8FCED7-97E0-F8F8-C14E-77FD9058FCED}"/>
                </a:ext>
              </a:extLst>
            </p:cNvPr>
            <p:cNvSpPr/>
            <p:nvPr/>
          </p:nvSpPr>
          <p:spPr bwMode="auto">
            <a:xfrm>
              <a:off x="5076789" y="2670741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3" name="Oval 532">
              <a:extLst>
                <a:ext uri="{FF2B5EF4-FFF2-40B4-BE49-F238E27FC236}">
                  <a16:creationId xmlns:a16="http://schemas.microsoft.com/office/drawing/2014/main" id="{E73677A3-2E0E-795B-0F6F-243F1F62BE77}"/>
                </a:ext>
              </a:extLst>
            </p:cNvPr>
            <p:cNvSpPr/>
            <p:nvPr/>
          </p:nvSpPr>
          <p:spPr bwMode="auto">
            <a:xfrm>
              <a:off x="4469144" y="2596034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4" name="Oval 533">
              <a:extLst>
                <a:ext uri="{FF2B5EF4-FFF2-40B4-BE49-F238E27FC236}">
                  <a16:creationId xmlns:a16="http://schemas.microsoft.com/office/drawing/2014/main" id="{2C1842CB-0BE1-2FB7-34D5-0DF50BE85E55}"/>
                </a:ext>
              </a:extLst>
            </p:cNvPr>
            <p:cNvSpPr/>
            <p:nvPr/>
          </p:nvSpPr>
          <p:spPr bwMode="auto">
            <a:xfrm>
              <a:off x="4168482" y="2592996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5" name="Oval 534">
              <a:extLst>
                <a:ext uri="{FF2B5EF4-FFF2-40B4-BE49-F238E27FC236}">
                  <a16:creationId xmlns:a16="http://schemas.microsoft.com/office/drawing/2014/main" id="{1F982393-016E-DA17-EAB4-CD1D066FA521}"/>
                </a:ext>
              </a:extLst>
            </p:cNvPr>
            <p:cNvSpPr/>
            <p:nvPr/>
          </p:nvSpPr>
          <p:spPr bwMode="auto">
            <a:xfrm>
              <a:off x="1426572" y="2606959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6" name="Oval 535">
              <a:extLst>
                <a:ext uri="{FF2B5EF4-FFF2-40B4-BE49-F238E27FC236}">
                  <a16:creationId xmlns:a16="http://schemas.microsoft.com/office/drawing/2014/main" id="{B820296E-3963-1D4C-A080-D08B63483173}"/>
                </a:ext>
              </a:extLst>
            </p:cNvPr>
            <p:cNvSpPr/>
            <p:nvPr/>
          </p:nvSpPr>
          <p:spPr bwMode="auto">
            <a:xfrm>
              <a:off x="1732370" y="2602500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7" name="Oval 536">
              <a:extLst>
                <a:ext uri="{FF2B5EF4-FFF2-40B4-BE49-F238E27FC236}">
                  <a16:creationId xmlns:a16="http://schemas.microsoft.com/office/drawing/2014/main" id="{D7487A72-A954-6195-2A32-FDABE66D0A9C}"/>
                </a:ext>
              </a:extLst>
            </p:cNvPr>
            <p:cNvSpPr/>
            <p:nvPr/>
          </p:nvSpPr>
          <p:spPr bwMode="auto">
            <a:xfrm>
              <a:off x="2028326" y="2585418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8" name="Oval 537">
              <a:extLst>
                <a:ext uri="{FF2B5EF4-FFF2-40B4-BE49-F238E27FC236}">
                  <a16:creationId xmlns:a16="http://schemas.microsoft.com/office/drawing/2014/main" id="{81423532-0CA5-27F4-62EA-ADAD6E1EFEEC}"/>
                </a:ext>
              </a:extLst>
            </p:cNvPr>
            <p:cNvSpPr/>
            <p:nvPr/>
          </p:nvSpPr>
          <p:spPr bwMode="auto">
            <a:xfrm>
              <a:off x="2334124" y="2585692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39" name="Oval 538">
              <a:extLst>
                <a:ext uri="{FF2B5EF4-FFF2-40B4-BE49-F238E27FC236}">
                  <a16:creationId xmlns:a16="http://schemas.microsoft.com/office/drawing/2014/main" id="{941B6DF7-8374-4ACE-7386-5DFB120FF555}"/>
                </a:ext>
              </a:extLst>
            </p:cNvPr>
            <p:cNvSpPr/>
            <p:nvPr/>
          </p:nvSpPr>
          <p:spPr bwMode="auto">
            <a:xfrm>
              <a:off x="2638447" y="2583473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40" name="Oval 539">
              <a:extLst>
                <a:ext uri="{FF2B5EF4-FFF2-40B4-BE49-F238E27FC236}">
                  <a16:creationId xmlns:a16="http://schemas.microsoft.com/office/drawing/2014/main" id="{D2EC8C74-D315-FC4E-BC8A-0E18632B6535}"/>
                </a:ext>
              </a:extLst>
            </p:cNvPr>
            <p:cNvSpPr/>
            <p:nvPr/>
          </p:nvSpPr>
          <p:spPr bwMode="auto">
            <a:xfrm>
              <a:off x="2950426" y="2595867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41" name="Oval 540">
              <a:extLst>
                <a:ext uri="{FF2B5EF4-FFF2-40B4-BE49-F238E27FC236}">
                  <a16:creationId xmlns:a16="http://schemas.microsoft.com/office/drawing/2014/main" id="{5209AEF1-D011-409A-E47C-978993373860}"/>
                </a:ext>
              </a:extLst>
            </p:cNvPr>
            <p:cNvSpPr/>
            <p:nvPr/>
          </p:nvSpPr>
          <p:spPr bwMode="auto">
            <a:xfrm>
              <a:off x="3254248" y="2614018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42" name="Oval 541">
              <a:extLst>
                <a:ext uri="{FF2B5EF4-FFF2-40B4-BE49-F238E27FC236}">
                  <a16:creationId xmlns:a16="http://schemas.microsoft.com/office/drawing/2014/main" id="{9CD5D69A-07F6-B8C0-A995-6AD0F10063C0}"/>
                </a:ext>
              </a:extLst>
            </p:cNvPr>
            <p:cNvSpPr/>
            <p:nvPr/>
          </p:nvSpPr>
          <p:spPr bwMode="auto">
            <a:xfrm>
              <a:off x="3558574" y="2592996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sp>
          <p:nvSpPr>
            <p:cNvPr id="543" name="Oval 542">
              <a:extLst>
                <a:ext uri="{FF2B5EF4-FFF2-40B4-BE49-F238E27FC236}">
                  <a16:creationId xmlns:a16="http://schemas.microsoft.com/office/drawing/2014/main" id="{700BEF3D-95CB-DCCB-F207-F71975A78995}"/>
                </a:ext>
              </a:extLst>
            </p:cNvPr>
            <p:cNvSpPr/>
            <p:nvPr/>
          </p:nvSpPr>
          <p:spPr bwMode="auto">
            <a:xfrm>
              <a:off x="3853343" y="2583473"/>
              <a:ext cx="109728" cy="109728"/>
            </a:xfrm>
            <a:prstGeom prst="ellipse">
              <a:avLst/>
            </a:prstGeom>
            <a:grpFill/>
            <a:ln w="0">
              <a:solidFill>
                <a:schemeClr val="accent6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grpSp>
        <p:nvGrpSpPr>
          <p:cNvPr id="545" name="Group 544">
            <a:extLst>
              <a:ext uri="{FF2B5EF4-FFF2-40B4-BE49-F238E27FC236}">
                <a16:creationId xmlns:a16="http://schemas.microsoft.com/office/drawing/2014/main" id="{8E31424D-FC1E-31FF-EE9F-959BAD3D4EC9}"/>
              </a:ext>
            </a:extLst>
          </p:cNvPr>
          <p:cNvGrpSpPr/>
          <p:nvPr/>
        </p:nvGrpSpPr>
        <p:grpSpPr>
          <a:xfrm>
            <a:off x="1477129" y="1782607"/>
            <a:ext cx="9236712" cy="2020136"/>
            <a:chOff x="1770743" y="1782607"/>
            <a:chExt cx="9236712" cy="2020136"/>
          </a:xfrm>
        </p:grpSpPr>
        <p:sp>
          <p:nvSpPr>
            <p:cNvPr id="575" name="Freeform 151">
              <a:extLst>
                <a:ext uri="{FF2B5EF4-FFF2-40B4-BE49-F238E27FC236}">
                  <a16:creationId xmlns:a16="http://schemas.microsoft.com/office/drawing/2014/main" id="{763BBF3B-5070-B9E3-5DBA-00EA26DE1EFB}"/>
                </a:ext>
              </a:extLst>
            </p:cNvPr>
            <p:cNvSpPr/>
            <p:nvPr/>
          </p:nvSpPr>
          <p:spPr bwMode="auto">
            <a:xfrm>
              <a:off x="1770743" y="3135086"/>
              <a:ext cx="8229600" cy="667657"/>
            </a:xfrm>
            <a:custGeom>
              <a:avLst/>
              <a:gdLst>
                <a:gd name="connsiteX0" fmla="*/ 0 w 8229600"/>
                <a:gd name="connsiteY0" fmla="*/ 667657 h 667657"/>
                <a:gd name="connsiteX1" fmla="*/ 312057 w 8229600"/>
                <a:gd name="connsiteY1" fmla="*/ 631371 h 667657"/>
                <a:gd name="connsiteX2" fmla="*/ 624114 w 8229600"/>
                <a:gd name="connsiteY2" fmla="*/ 609600 h 667657"/>
                <a:gd name="connsiteX3" fmla="*/ 921657 w 8229600"/>
                <a:gd name="connsiteY3" fmla="*/ 573314 h 667657"/>
                <a:gd name="connsiteX4" fmla="*/ 1219200 w 8229600"/>
                <a:gd name="connsiteY4" fmla="*/ 537028 h 667657"/>
                <a:gd name="connsiteX5" fmla="*/ 1531257 w 8229600"/>
                <a:gd name="connsiteY5" fmla="*/ 508000 h 667657"/>
                <a:gd name="connsiteX6" fmla="*/ 1828800 w 8229600"/>
                <a:gd name="connsiteY6" fmla="*/ 486228 h 667657"/>
                <a:gd name="connsiteX7" fmla="*/ 2133600 w 8229600"/>
                <a:gd name="connsiteY7" fmla="*/ 471714 h 667657"/>
                <a:gd name="connsiteX8" fmla="*/ 2438400 w 8229600"/>
                <a:gd name="connsiteY8" fmla="*/ 442685 h 667657"/>
                <a:gd name="connsiteX9" fmla="*/ 2735943 w 8229600"/>
                <a:gd name="connsiteY9" fmla="*/ 413657 h 667657"/>
                <a:gd name="connsiteX10" fmla="*/ 3048000 w 8229600"/>
                <a:gd name="connsiteY10" fmla="*/ 399143 h 667657"/>
                <a:gd name="connsiteX11" fmla="*/ 3360057 w 8229600"/>
                <a:gd name="connsiteY11" fmla="*/ 370114 h 667657"/>
                <a:gd name="connsiteX12" fmla="*/ 3643086 w 8229600"/>
                <a:gd name="connsiteY12" fmla="*/ 362857 h 667657"/>
                <a:gd name="connsiteX13" fmla="*/ 3955143 w 8229600"/>
                <a:gd name="connsiteY13" fmla="*/ 341085 h 667657"/>
                <a:gd name="connsiteX14" fmla="*/ 4259943 w 8229600"/>
                <a:gd name="connsiteY14" fmla="*/ 319314 h 667657"/>
                <a:gd name="connsiteX15" fmla="*/ 4564743 w 8229600"/>
                <a:gd name="connsiteY15" fmla="*/ 304800 h 667657"/>
                <a:gd name="connsiteX16" fmla="*/ 4862286 w 8229600"/>
                <a:gd name="connsiteY16" fmla="*/ 297543 h 667657"/>
                <a:gd name="connsiteX17" fmla="*/ 5159828 w 8229600"/>
                <a:gd name="connsiteY17" fmla="*/ 283028 h 667657"/>
                <a:gd name="connsiteX18" fmla="*/ 5471886 w 8229600"/>
                <a:gd name="connsiteY18" fmla="*/ 261257 h 667657"/>
                <a:gd name="connsiteX19" fmla="*/ 5769428 w 8229600"/>
                <a:gd name="connsiteY19" fmla="*/ 246743 h 667657"/>
                <a:gd name="connsiteX20" fmla="*/ 6393543 w 8229600"/>
                <a:gd name="connsiteY20" fmla="*/ 203200 h 667657"/>
                <a:gd name="connsiteX21" fmla="*/ 6705600 w 8229600"/>
                <a:gd name="connsiteY21" fmla="*/ 174171 h 667657"/>
                <a:gd name="connsiteX22" fmla="*/ 7003143 w 8229600"/>
                <a:gd name="connsiteY22" fmla="*/ 166914 h 667657"/>
                <a:gd name="connsiteX23" fmla="*/ 7286171 w 8229600"/>
                <a:gd name="connsiteY23" fmla="*/ 123371 h 667657"/>
                <a:gd name="connsiteX24" fmla="*/ 7598228 w 8229600"/>
                <a:gd name="connsiteY24" fmla="*/ 79828 h 667657"/>
                <a:gd name="connsiteX25" fmla="*/ 7910286 w 8229600"/>
                <a:gd name="connsiteY25" fmla="*/ 29028 h 667657"/>
                <a:gd name="connsiteX26" fmla="*/ 8229600 w 8229600"/>
                <a:gd name="connsiteY26" fmla="*/ 0 h 667657"/>
                <a:gd name="connsiteX0" fmla="*/ 0 w 8229600"/>
                <a:gd name="connsiteY0" fmla="*/ 667657 h 667657"/>
                <a:gd name="connsiteX1" fmla="*/ 312057 w 8229600"/>
                <a:gd name="connsiteY1" fmla="*/ 631371 h 667657"/>
                <a:gd name="connsiteX2" fmla="*/ 624114 w 8229600"/>
                <a:gd name="connsiteY2" fmla="*/ 609600 h 667657"/>
                <a:gd name="connsiteX3" fmla="*/ 921657 w 8229600"/>
                <a:gd name="connsiteY3" fmla="*/ 573314 h 667657"/>
                <a:gd name="connsiteX4" fmla="*/ 1219200 w 8229600"/>
                <a:gd name="connsiteY4" fmla="*/ 537028 h 667657"/>
                <a:gd name="connsiteX5" fmla="*/ 1531257 w 8229600"/>
                <a:gd name="connsiteY5" fmla="*/ 508000 h 667657"/>
                <a:gd name="connsiteX6" fmla="*/ 1828800 w 8229600"/>
                <a:gd name="connsiteY6" fmla="*/ 486228 h 667657"/>
                <a:gd name="connsiteX7" fmla="*/ 2139950 w 8229600"/>
                <a:gd name="connsiteY7" fmla="*/ 459014 h 667657"/>
                <a:gd name="connsiteX8" fmla="*/ 2438400 w 8229600"/>
                <a:gd name="connsiteY8" fmla="*/ 442685 h 667657"/>
                <a:gd name="connsiteX9" fmla="*/ 2735943 w 8229600"/>
                <a:gd name="connsiteY9" fmla="*/ 413657 h 667657"/>
                <a:gd name="connsiteX10" fmla="*/ 3048000 w 8229600"/>
                <a:gd name="connsiteY10" fmla="*/ 399143 h 667657"/>
                <a:gd name="connsiteX11" fmla="*/ 3360057 w 8229600"/>
                <a:gd name="connsiteY11" fmla="*/ 370114 h 667657"/>
                <a:gd name="connsiteX12" fmla="*/ 3643086 w 8229600"/>
                <a:gd name="connsiteY12" fmla="*/ 362857 h 667657"/>
                <a:gd name="connsiteX13" fmla="*/ 3955143 w 8229600"/>
                <a:gd name="connsiteY13" fmla="*/ 341085 h 667657"/>
                <a:gd name="connsiteX14" fmla="*/ 4259943 w 8229600"/>
                <a:gd name="connsiteY14" fmla="*/ 319314 h 667657"/>
                <a:gd name="connsiteX15" fmla="*/ 4564743 w 8229600"/>
                <a:gd name="connsiteY15" fmla="*/ 304800 h 667657"/>
                <a:gd name="connsiteX16" fmla="*/ 4862286 w 8229600"/>
                <a:gd name="connsiteY16" fmla="*/ 297543 h 667657"/>
                <a:gd name="connsiteX17" fmla="*/ 5159828 w 8229600"/>
                <a:gd name="connsiteY17" fmla="*/ 283028 h 667657"/>
                <a:gd name="connsiteX18" fmla="*/ 5471886 w 8229600"/>
                <a:gd name="connsiteY18" fmla="*/ 261257 h 667657"/>
                <a:gd name="connsiteX19" fmla="*/ 5769428 w 8229600"/>
                <a:gd name="connsiteY19" fmla="*/ 246743 h 667657"/>
                <a:gd name="connsiteX20" fmla="*/ 6393543 w 8229600"/>
                <a:gd name="connsiteY20" fmla="*/ 203200 h 667657"/>
                <a:gd name="connsiteX21" fmla="*/ 6705600 w 8229600"/>
                <a:gd name="connsiteY21" fmla="*/ 174171 h 667657"/>
                <a:gd name="connsiteX22" fmla="*/ 7003143 w 8229600"/>
                <a:gd name="connsiteY22" fmla="*/ 166914 h 667657"/>
                <a:gd name="connsiteX23" fmla="*/ 7286171 w 8229600"/>
                <a:gd name="connsiteY23" fmla="*/ 123371 h 667657"/>
                <a:gd name="connsiteX24" fmla="*/ 7598228 w 8229600"/>
                <a:gd name="connsiteY24" fmla="*/ 79828 h 667657"/>
                <a:gd name="connsiteX25" fmla="*/ 7910286 w 8229600"/>
                <a:gd name="connsiteY25" fmla="*/ 29028 h 667657"/>
                <a:gd name="connsiteX26" fmla="*/ 8229600 w 8229600"/>
                <a:gd name="connsiteY26" fmla="*/ 0 h 667657"/>
                <a:gd name="connsiteX0" fmla="*/ 0 w 8229600"/>
                <a:gd name="connsiteY0" fmla="*/ 667657 h 667657"/>
                <a:gd name="connsiteX1" fmla="*/ 312057 w 8229600"/>
                <a:gd name="connsiteY1" fmla="*/ 631371 h 667657"/>
                <a:gd name="connsiteX2" fmla="*/ 624114 w 8229600"/>
                <a:gd name="connsiteY2" fmla="*/ 609600 h 667657"/>
                <a:gd name="connsiteX3" fmla="*/ 921657 w 8229600"/>
                <a:gd name="connsiteY3" fmla="*/ 573314 h 667657"/>
                <a:gd name="connsiteX4" fmla="*/ 1219200 w 8229600"/>
                <a:gd name="connsiteY4" fmla="*/ 537028 h 667657"/>
                <a:gd name="connsiteX5" fmla="*/ 1531257 w 8229600"/>
                <a:gd name="connsiteY5" fmla="*/ 508000 h 667657"/>
                <a:gd name="connsiteX6" fmla="*/ 1828800 w 8229600"/>
                <a:gd name="connsiteY6" fmla="*/ 486228 h 667657"/>
                <a:gd name="connsiteX7" fmla="*/ 2139950 w 8229600"/>
                <a:gd name="connsiteY7" fmla="*/ 459014 h 667657"/>
                <a:gd name="connsiteX8" fmla="*/ 2438400 w 8229600"/>
                <a:gd name="connsiteY8" fmla="*/ 442685 h 667657"/>
                <a:gd name="connsiteX9" fmla="*/ 2735943 w 8229600"/>
                <a:gd name="connsiteY9" fmla="*/ 413657 h 667657"/>
                <a:gd name="connsiteX10" fmla="*/ 3048000 w 8229600"/>
                <a:gd name="connsiteY10" fmla="*/ 399143 h 667657"/>
                <a:gd name="connsiteX11" fmla="*/ 3360057 w 8229600"/>
                <a:gd name="connsiteY11" fmla="*/ 370114 h 667657"/>
                <a:gd name="connsiteX12" fmla="*/ 3643086 w 8229600"/>
                <a:gd name="connsiteY12" fmla="*/ 362857 h 667657"/>
                <a:gd name="connsiteX13" fmla="*/ 3955143 w 8229600"/>
                <a:gd name="connsiteY13" fmla="*/ 341085 h 667657"/>
                <a:gd name="connsiteX14" fmla="*/ 4259943 w 8229600"/>
                <a:gd name="connsiteY14" fmla="*/ 319314 h 667657"/>
                <a:gd name="connsiteX15" fmla="*/ 4564743 w 8229600"/>
                <a:gd name="connsiteY15" fmla="*/ 304800 h 667657"/>
                <a:gd name="connsiteX16" fmla="*/ 4862286 w 8229600"/>
                <a:gd name="connsiteY16" fmla="*/ 297543 h 667657"/>
                <a:gd name="connsiteX17" fmla="*/ 5159828 w 8229600"/>
                <a:gd name="connsiteY17" fmla="*/ 283028 h 667657"/>
                <a:gd name="connsiteX18" fmla="*/ 5471886 w 8229600"/>
                <a:gd name="connsiteY18" fmla="*/ 261257 h 667657"/>
                <a:gd name="connsiteX19" fmla="*/ 5769428 w 8229600"/>
                <a:gd name="connsiteY19" fmla="*/ 246743 h 667657"/>
                <a:gd name="connsiteX20" fmla="*/ 6393543 w 8229600"/>
                <a:gd name="connsiteY20" fmla="*/ 203200 h 667657"/>
                <a:gd name="connsiteX21" fmla="*/ 6705600 w 8229600"/>
                <a:gd name="connsiteY21" fmla="*/ 174171 h 667657"/>
                <a:gd name="connsiteX22" fmla="*/ 6996793 w 8229600"/>
                <a:gd name="connsiteY22" fmla="*/ 163739 h 667657"/>
                <a:gd name="connsiteX23" fmla="*/ 7286171 w 8229600"/>
                <a:gd name="connsiteY23" fmla="*/ 123371 h 667657"/>
                <a:gd name="connsiteX24" fmla="*/ 7598228 w 8229600"/>
                <a:gd name="connsiteY24" fmla="*/ 79828 h 667657"/>
                <a:gd name="connsiteX25" fmla="*/ 7910286 w 8229600"/>
                <a:gd name="connsiteY25" fmla="*/ 29028 h 667657"/>
                <a:gd name="connsiteX26" fmla="*/ 8229600 w 8229600"/>
                <a:gd name="connsiteY26" fmla="*/ 0 h 6676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8229600" h="667657">
                  <a:moveTo>
                    <a:pt x="0" y="667657"/>
                  </a:moveTo>
                  <a:lnTo>
                    <a:pt x="312057" y="631371"/>
                  </a:lnTo>
                  <a:lnTo>
                    <a:pt x="624114" y="609600"/>
                  </a:lnTo>
                  <a:lnTo>
                    <a:pt x="921657" y="573314"/>
                  </a:lnTo>
                  <a:lnTo>
                    <a:pt x="1219200" y="537028"/>
                  </a:lnTo>
                  <a:lnTo>
                    <a:pt x="1531257" y="508000"/>
                  </a:lnTo>
                  <a:lnTo>
                    <a:pt x="1828800" y="486228"/>
                  </a:lnTo>
                  <a:lnTo>
                    <a:pt x="2139950" y="459014"/>
                  </a:lnTo>
                  <a:lnTo>
                    <a:pt x="2438400" y="442685"/>
                  </a:lnTo>
                  <a:lnTo>
                    <a:pt x="2735943" y="413657"/>
                  </a:lnTo>
                  <a:lnTo>
                    <a:pt x="3048000" y="399143"/>
                  </a:lnTo>
                  <a:lnTo>
                    <a:pt x="3360057" y="370114"/>
                  </a:lnTo>
                  <a:lnTo>
                    <a:pt x="3643086" y="362857"/>
                  </a:lnTo>
                  <a:lnTo>
                    <a:pt x="3955143" y="341085"/>
                  </a:lnTo>
                  <a:lnTo>
                    <a:pt x="4259943" y="319314"/>
                  </a:lnTo>
                  <a:lnTo>
                    <a:pt x="4564743" y="304800"/>
                  </a:lnTo>
                  <a:lnTo>
                    <a:pt x="4862286" y="297543"/>
                  </a:lnTo>
                  <a:lnTo>
                    <a:pt x="5159828" y="283028"/>
                  </a:lnTo>
                  <a:lnTo>
                    <a:pt x="5471886" y="261257"/>
                  </a:lnTo>
                  <a:lnTo>
                    <a:pt x="5769428" y="246743"/>
                  </a:lnTo>
                  <a:lnTo>
                    <a:pt x="6393543" y="203200"/>
                  </a:lnTo>
                  <a:lnTo>
                    <a:pt x="6705600" y="174171"/>
                  </a:lnTo>
                  <a:lnTo>
                    <a:pt x="6996793" y="163739"/>
                  </a:lnTo>
                  <a:lnTo>
                    <a:pt x="7286171" y="123371"/>
                  </a:lnTo>
                  <a:lnTo>
                    <a:pt x="7598228" y="79828"/>
                  </a:lnTo>
                  <a:lnTo>
                    <a:pt x="7910286" y="29028"/>
                  </a:lnTo>
                  <a:lnTo>
                    <a:pt x="8229600" y="0"/>
                  </a:lnTo>
                </a:path>
              </a:pathLst>
            </a:custGeom>
            <a:noFill/>
            <a:ln w="28575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  <p:cxnSp>
          <p:nvCxnSpPr>
            <p:cNvPr id="576" name="Straight Connector 575">
              <a:extLst>
                <a:ext uri="{FF2B5EF4-FFF2-40B4-BE49-F238E27FC236}">
                  <a16:creationId xmlns:a16="http://schemas.microsoft.com/office/drawing/2014/main" id="{17FB2BDA-330E-2E0D-CF54-30B3C3DA38B0}"/>
                </a:ext>
              </a:extLst>
            </p:cNvPr>
            <p:cNvCxnSpPr>
              <a:cxnSpLocks/>
            </p:cNvCxnSpPr>
            <p:nvPr/>
          </p:nvCxnSpPr>
          <p:spPr bwMode="auto">
            <a:xfrm flipV="1">
              <a:off x="10007600" y="1782607"/>
              <a:ext cx="999855" cy="1337965"/>
            </a:xfrm>
            <a:prstGeom prst="line">
              <a:avLst/>
            </a:prstGeom>
            <a:noFill/>
            <a:ln w="28575" cap="flat" cmpd="sng" algn="ctr">
              <a:solidFill>
                <a:schemeClr val="accent1"/>
              </a:solidFill>
              <a:prstDash val="sysDot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0AA2588-B428-A47C-4CCE-8043F724B095}"/>
              </a:ext>
            </a:extLst>
          </p:cNvPr>
          <p:cNvGrpSpPr/>
          <p:nvPr/>
        </p:nvGrpSpPr>
        <p:grpSpPr>
          <a:xfrm>
            <a:off x="1431313" y="1742257"/>
            <a:ext cx="9330135" cy="2117097"/>
            <a:chOff x="1431313" y="1742257"/>
            <a:chExt cx="9330135" cy="2117097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DD7626F-E560-43FC-5A22-EC5AE7DC8F7F}"/>
                </a:ext>
              </a:extLst>
            </p:cNvPr>
            <p:cNvGrpSpPr/>
            <p:nvPr/>
          </p:nvGrpSpPr>
          <p:grpSpPr>
            <a:xfrm>
              <a:off x="1431313" y="3085143"/>
              <a:ext cx="8315705" cy="774211"/>
              <a:chOff x="1431313" y="3085143"/>
              <a:chExt cx="8315705" cy="774211"/>
            </a:xfrm>
            <a:solidFill>
              <a:schemeClr val="accent1"/>
            </a:solidFill>
          </p:grpSpPr>
          <p:sp>
            <p:nvSpPr>
              <p:cNvPr id="546" name="Oval 545">
                <a:extLst>
                  <a:ext uri="{FF2B5EF4-FFF2-40B4-BE49-F238E27FC236}">
                    <a16:creationId xmlns:a16="http://schemas.microsoft.com/office/drawing/2014/main" id="{E7316DB3-FD7A-BD1F-689A-AE356B5487E9}"/>
                  </a:ext>
                </a:extLst>
              </p:cNvPr>
              <p:cNvSpPr/>
              <p:nvPr/>
            </p:nvSpPr>
            <p:spPr bwMode="auto">
              <a:xfrm>
                <a:off x="1431313" y="374962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47" name="Oval 546">
                <a:extLst>
                  <a:ext uri="{FF2B5EF4-FFF2-40B4-BE49-F238E27FC236}">
                    <a16:creationId xmlns:a16="http://schemas.microsoft.com/office/drawing/2014/main" id="{C64EE832-B208-DAB7-68F0-4E6588E26292}"/>
                  </a:ext>
                </a:extLst>
              </p:cNvPr>
              <p:cNvSpPr/>
              <p:nvPr/>
            </p:nvSpPr>
            <p:spPr bwMode="auto">
              <a:xfrm>
                <a:off x="1736113" y="371461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48" name="Oval 547">
                <a:extLst>
                  <a:ext uri="{FF2B5EF4-FFF2-40B4-BE49-F238E27FC236}">
                    <a16:creationId xmlns:a16="http://schemas.microsoft.com/office/drawing/2014/main" id="{7A2EF789-0706-1A57-00E9-E28EDAFE2FF2}"/>
                  </a:ext>
                </a:extLst>
              </p:cNvPr>
              <p:cNvSpPr/>
              <p:nvPr/>
            </p:nvSpPr>
            <p:spPr bwMode="auto">
              <a:xfrm>
                <a:off x="2038958" y="368485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49" name="Oval 548">
                <a:extLst>
                  <a:ext uri="{FF2B5EF4-FFF2-40B4-BE49-F238E27FC236}">
                    <a16:creationId xmlns:a16="http://schemas.microsoft.com/office/drawing/2014/main" id="{04B75DC8-3CE7-B0C1-6E64-9B32017458CB}"/>
                  </a:ext>
                </a:extLst>
              </p:cNvPr>
              <p:cNvSpPr/>
              <p:nvPr/>
            </p:nvSpPr>
            <p:spPr bwMode="auto">
              <a:xfrm>
                <a:off x="2341803" y="365340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0" name="Oval 549">
                <a:extLst>
                  <a:ext uri="{FF2B5EF4-FFF2-40B4-BE49-F238E27FC236}">
                    <a16:creationId xmlns:a16="http://schemas.microsoft.com/office/drawing/2014/main" id="{E86D0231-84E1-3E28-8D7B-88A36E18950F}"/>
                  </a:ext>
                </a:extLst>
              </p:cNvPr>
              <p:cNvSpPr/>
              <p:nvPr/>
            </p:nvSpPr>
            <p:spPr bwMode="auto">
              <a:xfrm>
                <a:off x="2644648" y="3615629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1" name="Oval 550">
                <a:extLst>
                  <a:ext uri="{FF2B5EF4-FFF2-40B4-BE49-F238E27FC236}">
                    <a16:creationId xmlns:a16="http://schemas.microsoft.com/office/drawing/2014/main" id="{6420F25C-6C28-2D7B-698E-0580E2DA6DC3}"/>
                  </a:ext>
                </a:extLst>
              </p:cNvPr>
              <p:cNvSpPr/>
              <p:nvPr/>
            </p:nvSpPr>
            <p:spPr bwMode="auto">
              <a:xfrm>
                <a:off x="2947493" y="359410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2" name="Oval 551">
                <a:extLst>
                  <a:ext uri="{FF2B5EF4-FFF2-40B4-BE49-F238E27FC236}">
                    <a16:creationId xmlns:a16="http://schemas.microsoft.com/office/drawing/2014/main" id="{4F97859C-B7CD-0C41-6B7C-814262A3E071}"/>
                  </a:ext>
                </a:extLst>
              </p:cNvPr>
              <p:cNvSpPr/>
              <p:nvPr/>
            </p:nvSpPr>
            <p:spPr bwMode="auto">
              <a:xfrm>
                <a:off x="3250338" y="356076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3" name="Oval 552">
                <a:extLst>
                  <a:ext uri="{FF2B5EF4-FFF2-40B4-BE49-F238E27FC236}">
                    <a16:creationId xmlns:a16="http://schemas.microsoft.com/office/drawing/2014/main" id="{6814AD9F-A9FF-7FD8-F424-FEE4AE508E99}"/>
                  </a:ext>
                </a:extLst>
              </p:cNvPr>
              <p:cNvSpPr/>
              <p:nvPr/>
            </p:nvSpPr>
            <p:spPr bwMode="auto">
              <a:xfrm>
                <a:off x="3559048" y="353924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4" name="Oval 553">
                <a:extLst>
                  <a:ext uri="{FF2B5EF4-FFF2-40B4-BE49-F238E27FC236}">
                    <a16:creationId xmlns:a16="http://schemas.microsoft.com/office/drawing/2014/main" id="{3D912CED-74F0-D187-A888-D91DA4A595D2}"/>
                  </a:ext>
                </a:extLst>
              </p:cNvPr>
              <p:cNvSpPr/>
              <p:nvPr/>
            </p:nvSpPr>
            <p:spPr bwMode="auto">
              <a:xfrm>
                <a:off x="3858718" y="351542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5" name="Oval 554">
                <a:extLst>
                  <a:ext uri="{FF2B5EF4-FFF2-40B4-BE49-F238E27FC236}">
                    <a16:creationId xmlns:a16="http://schemas.microsoft.com/office/drawing/2014/main" id="{3C0C4EAB-2B3E-D789-177F-72F7DC2C06D3}"/>
                  </a:ext>
                </a:extLst>
              </p:cNvPr>
              <p:cNvSpPr/>
              <p:nvPr/>
            </p:nvSpPr>
            <p:spPr bwMode="auto">
              <a:xfrm>
                <a:off x="4162051" y="348755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6" name="Oval 555">
                <a:extLst>
                  <a:ext uri="{FF2B5EF4-FFF2-40B4-BE49-F238E27FC236}">
                    <a16:creationId xmlns:a16="http://schemas.microsoft.com/office/drawing/2014/main" id="{D93F7F24-DE98-CA85-060F-88606B5155DF}"/>
                  </a:ext>
                </a:extLst>
              </p:cNvPr>
              <p:cNvSpPr/>
              <p:nvPr/>
            </p:nvSpPr>
            <p:spPr bwMode="auto">
              <a:xfrm>
                <a:off x="4465384" y="346869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7" name="Oval 556">
                <a:extLst>
                  <a:ext uri="{FF2B5EF4-FFF2-40B4-BE49-F238E27FC236}">
                    <a16:creationId xmlns:a16="http://schemas.microsoft.com/office/drawing/2014/main" id="{1D31A4D2-ED22-4024-26F3-8501E8907764}"/>
                  </a:ext>
                </a:extLst>
              </p:cNvPr>
              <p:cNvSpPr/>
              <p:nvPr/>
            </p:nvSpPr>
            <p:spPr bwMode="auto">
              <a:xfrm>
                <a:off x="4776127" y="345103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8" name="Oval 557">
                <a:extLst>
                  <a:ext uri="{FF2B5EF4-FFF2-40B4-BE49-F238E27FC236}">
                    <a16:creationId xmlns:a16="http://schemas.microsoft.com/office/drawing/2014/main" id="{ECA170C7-17C7-E1BB-71A9-354E1091CC53}"/>
                  </a:ext>
                </a:extLst>
              </p:cNvPr>
              <p:cNvSpPr/>
              <p:nvPr/>
            </p:nvSpPr>
            <p:spPr bwMode="auto">
              <a:xfrm>
                <a:off x="5065207" y="343586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59" name="Oval 558">
                <a:extLst>
                  <a:ext uri="{FF2B5EF4-FFF2-40B4-BE49-F238E27FC236}">
                    <a16:creationId xmlns:a16="http://schemas.microsoft.com/office/drawing/2014/main" id="{D7CBD307-16B2-0BE4-566F-267EC726271E}"/>
                  </a:ext>
                </a:extLst>
              </p:cNvPr>
              <p:cNvSpPr/>
              <p:nvPr/>
            </p:nvSpPr>
            <p:spPr bwMode="auto">
              <a:xfrm>
                <a:off x="5378240" y="342060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0" name="Oval 559">
                <a:extLst>
                  <a:ext uri="{FF2B5EF4-FFF2-40B4-BE49-F238E27FC236}">
                    <a16:creationId xmlns:a16="http://schemas.microsoft.com/office/drawing/2014/main" id="{FFCC4CCD-A0E0-3EE8-6A54-F622D13B53E2}"/>
                  </a:ext>
                </a:extLst>
              </p:cNvPr>
              <p:cNvSpPr/>
              <p:nvPr/>
            </p:nvSpPr>
            <p:spPr bwMode="auto">
              <a:xfrm>
                <a:off x="5680666" y="339299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1" name="Oval 560">
                <a:extLst>
                  <a:ext uri="{FF2B5EF4-FFF2-40B4-BE49-F238E27FC236}">
                    <a16:creationId xmlns:a16="http://schemas.microsoft.com/office/drawing/2014/main" id="{D80BE949-F78B-1031-7701-9BF7D6071ADA}"/>
                  </a:ext>
                </a:extLst>
              </p:cNvPr>
              <p:cNvSpPr/>
              <p:nvPr/>
            </p:nvSpPr>
            <p:spPr bwMode="auto">
              <a:xfrm>
                <a:off x="5982865" y="338048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2" name="Oval 561">
                <a:extLst>
                  <a:ext uri="{FF2B5EF4-FFF2-40B4-BE49-F238E27FC236}">
                    <a16:creationId xmlns:a16="http://schemas.microsoft.com/office/drawing/2014/main" id="{F8CC4A65-6877-7493-307F-3DD88B2BAA8C}"/>
                  </a:ext>
                </a:extLst>
              </p:cNvPr>
              <p:cNvSpPr/>
              <p:nvPr/>
            </p:nvSpPr>
            <p:spPr bwMode="auto">
              <a:xfrm>
                <a:off x="6285064" y="3368299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3" name="Oval 562">
                <a:extLst>
                  <a:ext uri="{FF2B5EF4-FFF2-40B4-BE49-F238E27FC236}">
                    <a16:creationId xmlns:a16="http://schemas.microsoft.com/office/drawing/2014/main" id="{E49139BB-C34D-B105-E11E-21295CF8DCB4}"/>
                  </a:ext>
                </a:extLst>
              </p:cNvPr>
              <p:cNvSpPr/>
              <p:nvPr/>
            </p:nvSpPr>
            <p:spPr bwMode="auto">
              <a:xfrm>
                <a:off x="6587263" y="335896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4" name="Oval 563">
                <a:extLst>
                  <a:ext uri="{FF2B5EF4-FFF2-40B4-BE49-F238E27FC236}">
                    <a16:creationId xmlns:a16="http://schemas.microsoft.com/office/drawing/2014/main" id="{B36FCCD0-CFD5-107B-310E-746CBD608730}"/>
                  </a:ext>
                </a:extLst>
              </p:cNvPr>
              <p:cNvSpPr/>
              <p:nvPr/>
            </p:nvSpPr>
            <p:spPr bwMode="auto">
              <a:xfrm>
                <a:off x="6893768" y="333197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5" name="Oval 564">
                <a:extLst>
                  <a:ext uri="{FF2B5EF4-FFF2-40B4-BE49-F238E27FC236}">
                    <a16:creationId xmlns:a16="http://schemas.microsoft.com/office/drawing/2014/main" id="{3EE18190-FF4C-64A5-8AE8-C1BDE2EC01AD}"/>
                  </a:ext>
                </a:extLst>
              </p:cNvPr>
              <p:cNvSpPr/>
              <p:nvPr/>
            </p:nvSpPr>
            <p:spPr bwMode="auto">
              <a:xfrm>
                <a:off x="7188150" y="332244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6" name="Oval 565">
                <a:extLst>
                  <a:ext uri="{FF2B5EF4-FFF2-40B4-BE49-F238E27FC236}">
                    <a16:creationId xmlns:a16="http://schemas.microsoft.com/office/drawing/2014/main" id="{AC282B73-AA11-DE93-8DBF-C2C37BEA9066}"/>
                  </a:ext>
                </a:extLst>
              </p:cNvPr>
              <p:cNvSpPr/>
              <p:nvPr/>
            </p:nvSpPr>
            <p:spPr bwMode="auto">
              <a:xfrm>
                <a:off x="7492625" y="330092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7" name="Oval 566">
                <a:extLst>
                  <a:ext uri="{FF2B5EF4-FFF2-40B4-BE49-F238E27FC236}">
                    <a16:creationId xmlns:a16="http://schemas.microsoft.com/office/drawing/2014/main" id="{819F2091-6391-C5A3-9FE1-F7C0FE1717CE}"/>
                  </a:ext>
                </a:extLst>
              </p:cNvPr>
              <p:cNvSpPr/>
              <p:nvPr/>
            </p:nvSpPr>
            <p:spPr bwMode="auto">
              <a:xfrm>
                <a:off x="7793068" y="327959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8" name="Oval 567">
                <a:extLst>
                  <a:ext uri="{FF2B5EF4-FFF2-40B4-BE49-F238E27FC236}">
                    <a16:creationId xmlns:a16="http://schemas.microsoft.com/office/drawing/2014/main" id="{38F07065-2C39-658B-8547-9E625D65F7F5}"/>
                  </a:ext>
                </a:extLst>
              </p:cNvPr>
              <p:cNvSpPr/>
              <p:nvPr/>
            </p:nvSpPr>
            <p:spPr bwMode="auto">
              <a:xfrm>
                <a:off x="8105064" y="324905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69" name="Oval 568">
                <a:extLst>
                  <a:ext uri="{FF2B5EF4-FFF2-40B4-BE49-F238E27FC236}">
                    <a16:creationId xmlns:a16="http://schemas.microsoft.com/office/drawing/2014/main" id="{EFF70B93-364E-D8C4-3578-B5242FC22489}"/>
                  </a:ext>
                </a:extLst>
              </p:cNvPr>
              <p:cNvSpPr/>
              <p:nvPr/>
            </p:nvSpPr>
            <p:spPr bwMode="auto">
              <a:xfrm>
                <a:off x="8403213" y="3242889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70" name="Oval 569">
                <a:extLst>
                  <a:ext uri="{FF2B5EF4-FFF2-40B4-BE49-F238E27FC236}">
                    <a16:creationId xmlns:a16="http://schemas.microsoft.com/office/drawing/2014/main" id="{9BA97A31-BE5C-1EC5-4535-E2E7FF97C32E}"/>
                  </a:ext>
                </a:extLst>
              </p:cNvPr>
              <p:cNvSpPr/>
              <p:nvPr/>
            </p:nvSpPr>
            <p:spPr bwMode="auto">
              <a:xfrm>
                <a:off x="9024110" y="3157059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71" name="Oval 570">
                <a:extLst>
                  <a:ext uri="{FF2B5EF4-FFF2-40B4-BE49-F238E27FC236}">
                    <a16:creationId xmlns:a16="http://schemas.microsoft.com/office/drawing/2014/main" id="{0C0BB725-BAD0-FCE4-BA42-FEA4408A1420}"/>
                  </a:ext>
                </a:extLst>
              </p:cNvPr>
              <p:cNvSpPr/>
              <p:nvPr/>
            </p:nvSpPr>
            <p:spPr bwMode="auto">
              <a:xfrm>
                <a:off x="8712114" y="320239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72" name="Oval 571">
                <a:extLst>
                  <a:ext uri="{FF2B5EF4-FFF2-40B4-BE49-F238E27FC236}">
                    <a16:creationId xmlns:a16="http://schemas.microsoft.com/office/drawing/2014/main" id="{B731D1E7-BD20-6050-1D55-269DABAA2704}"/>
                  </a:ext>
                </a:extLst>
              </p:cNvPr>
              <p:cNvSpPr/>
              <p:nvPr/>
            </p:nvSpPr>
            <p:spPr bwMode="auto">
              <a:xfrm>
                <a:off x="9319164" y="310528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73" name="Oval 572">
                <a:extLst>
                  <a:ext uri="{FF2B5EF4-FFF2-40B4-BE49-F238E27FC236}">
                    <a16:creationId xmlns:a16="http://schemas.microsoft.com/office/drawing/2014/main" id="{7507128E-0F95-42CD-10A7-93A6637060AA}"/>
                  </a:ext>
                </a:extLst>
              </p:cNvPr>
              <p:cNvSpPr/>
              <p:nvPr/>
            </p:nvSpPr>
            <p:spPr bwMode="auto">
              <a:xfrm>
                <a:off x="9637290" y="308514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1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  <p:sp>
          <p:nvSpPr>
            <p:cNvPr id="574" name="Oval 573">
              <a:extLst>
                <a:ext uri="{FF2B5EF4-FFF2-40B4-BE49-F238E27FC236}">
                  <a16:creationId xmlns:a16="http://schemas.microsoft.com/office/drawing/2014/main" id="{03E401C6-F872-D709-AD23-D534FE158612}"/>
                </a:ext>
              </a:extLst>
            </p:cNvPr>
            <p:cNvSpPr/>
            <p:nvPr/>
          </p:nvSpPr>
          <p:spPr bwMode="auto">
            <a:xfrm>
              <a:off x="10651720" y="1742257"/>
              <a:ext cx="109728" cy="10972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chemeClr val="accent1"/>
              </a:solidFill>
              <a:miter lim="800000"/>
              <a:headEnd/>
              <a:tailEnd/>
            </a:ln>
          </p:spPr>
          <p:txBody>
            <a:bodyPr rtlCol="0" anchor="b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35000"/>
                </a:spcBef>
                <a:spcAft>
                  <a:spcPct val="25000"/>
                </a:spcAft>
                <a:buClr>
                  <a:srgbClr val="015873"/>
                </a:buClr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endParaRPr>
            </a:p>
          </p:txBody>
        </p:sp>
      </p:grpSp>
      <p:sp>
        <p:nvSpPr>
          <p:cNvPr id="579" name="Oval 578">
            <a:extLst>
              <a:ext uri="{FF2B5EF4-FFF2-40B4-BE49-F238E27FC236}">
                <a16:creationId xmlns:a16="http://schemas.microsoft.com/office/drawing/2014/main" id="{D334DC03-30A1-63C0-5A5F-DDC50A2B1C9B}"/>
              </a:ext>
            </a:extLst>
          </p:cNvPr>
          <p:cNvSpPr/>
          <p:nvPr/>
        </p:nvSpPr>
        <p:spPr bwMode="auto">
          <a:xfrm>
            <a:off x="10675728" y="4497813"/>
            <a:ext cx="109728" cy="109728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accent3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C5571EE-2B66-B360-0EEF-7659FA7104A8}"/>
              </a:ext>
            </a:extLst>
          </p:cNvPr>
          <p:cNvGrpSpPr/>
          <p:nvPr/>
        </p:nvGrpSpPr>
        <p:grpSpPr>
          <a:xfrm>
            <a:off x="1422278" y="3592593"/>
            <a:ext cx="9338011" cy="960084"/>
            <a:chOff x="1422278" y="3592593"/>
            <a:chExt cx="9338011" cy="960084"/>
          </a:xfrm>
        </p:grpSpPr>
        <p:grpSp>
          <p:nvGrpSpPr>
            <p:cNvPr id="578" name="Group 577">
              <a:extLst>
                <a:ext uri="{FF2B5EF4-FFF2-40B4-BE49-F238E27FC236}">
                  <a16:creationId xmlns:a16="http://schemas.microsoft.com/office/drawing/2014/main" id="{763484E8-3F0E-A17F-C40C-653E606E716E}"/>
                </a:ext>
              </a:extLst>
            </p:cNvPr>
            <p:cNvGrpSpPr/>
            <p:nvPr/>
          </p:nvGrpSpPr>
          <p:grpSpPr>
            <a:xfrm>
              <a:off x="1476463" y="3649211"/>
              <a:ext cx="9283826" cy="903466"/>
              <a:chOff x="1770077" y="3649211"/>
              <a:chExt cx="9283826" cy="903466"/>
            </a:xfrm>
          </p:grpSpPr>
          <p:sp>
            <p:nvSpPr>
              <p:cNvPr id="608" name="Freeform 185">
                <a:extLst>
                  <a:ext uri="{FF2B5EF4-FFF2-40B4-BE49-F238E27FC236}">
                    <a16:creationId xmlns:a16="http://schemas.microsoft.com/office/drawing/2014/main" id="{21443E3F-948C-D1A1-FEB2-2772CED82B92}"/>
                  </a:ext>
                </a:extLst>
              </p:cNvPr>
              <p:cNvSpPr/>
              <p:nvPr/>
            </p:nvSpPr>
            <p:spPr bwMode="auto">
              <a:xfrm>
                <a:off x="1770077" y="3649211"/>
                <a:ext cx="8229600" cy="469783"/>
              </a:xfrm>
              <a:custGeom>
                <a:avLst/>
                <a:gdLst>
                  <a:gd name="connsiteX0" fmla="*/ 0 w 8229600"/>
                  <a:gd name="connsiteY0" fmla="*/ 377505 h 469783"/>
                  <a:gd name="connsiteX1" fmla="*/ 310393 w 8229600"/>
                  <a:gd name="connsiteY1" fmla="*/ 352338 h 469783"/>
                  <a:gd name="connsiteX2" fmla="*/ 620785 w 8229600"/>
                  <a:gd name="connsiteY2" fmla="*/ 327171 h 469783"/>
                  <a:gd name="connsiteX3" fmla="*/ 922789 w 8229600"/>
                  <a:gd name="connsiteY3" fmla="*/ 302004 h 469783"/>
                  <a:gd name="connsiteX4" fmla="*/ 1224793 w 8229600"/>
                  <a:gd name="connsiteY4" fmla="*/ 293615 h 469783"/>
                  <a:gd name="connsiteX5" fmla="*/ 1526796 w 8229600"/>
                  <a:gd name="connsiteY5" fmla="*/ 260059 h 469783"/>
                  <a:gd name="connsiteX6" fmla="*/ 1837189 w 8229600"/>
                  <a:gd name="connsiteY6" fmla="*/ 234892 h 469783"/>
                  <a:gd name="connsiteX7" fmla="*/ 2139193 w 8229600"/>
                  <a:gd name="connsiteY7" fmla="*/ 209725 h 469783"/>
                  <a:gd name="connsiteX8" fmla="*/ 2449585 w 8229600"/>
                  <a:gd name="connsiteY8" fmla="*/ 167780 h 469783"/>
                  <a:gd name="connsiteX9" fmla="*/ 2751589 w 8229600"/>
                  <a:gd name="connsiteY9" fmla="*/ 151002 h 469783"/>
                  <a:gd name="connsiteX10" fmla="*/ 3053593 w 8229600"/>
                  <a:gd name="connsiteY10" fmla="*/ 125835 h 469783"/>
                  <a:gd name="connsiteX11" fmla="*/ 3355596 w 8229600"/>
                  <a:gd name="connsiteY11" fmla="*/ 83890 h 469783"/>
                  <a:gd name="connsiteX12" fmla="*/ 3657600 w 8229600"/>
                  <a:gd name="connsiteY12" fmla="*/ 41945 h 469783"/>
                  <a:gd name="connsiteX13" fmla="*/ 3959604 w 8229600"/>
                  <a:gd name="connsiteY13" fmla="*/ 0 h 469783"/>
                  <a:gd name="connsiteX14" fmla="*/ 4269996 w 8229600"/>
                  <a:gd name="connsiteY14" fmla="*/ 0 h 469783"/>
                  <a:gd name="connsiteX15" fmla="*/ 4563611 w 8229600"/>
                  <a:gd name="connsiteY15" fmla="*/ 16778 h 469783"/>
                  <a:gd name="connsiteX16" fmla="*/ 4874004 w 8229600"/>
                  <a:gd name="connsiteY16" fmla="*/ 41945 h 469783"/>
                  <a:gd name="connsiteX17" fmla="*/ 5184396 w 8229600"/>
                  <a:gd name="connsiteY17" fmla="*/ 67112 h 469783"/>
                  <a:gd name="connsiteX18" fmla="*/ 5486400 w 8229600"/>
                  <a:gd name="connsiteY18" fmla="*/ 92279 h 469783"/>
                  <a:gd name="connsiteX19" fmla="*/ 5788404 w 8229600"/>
                  <a:gd name="connsiteY19" fmla="*/ 159391 h 469783"/>
                  <a:gd name="connsiteX20" fmla="*/ 6082018 w 8229600"/>
                  <a:gd name="connsiteY20" fmla="*/ 218114 h 469783"/>
                  <a:gd name="connsiteX21" fmla="*/ 6392411 w 8229600"/>
                  <a:gd name="connsiteY21" fmla="*/ 268448 h 469783"/>
                  <a:gd name="connsiteX22" fmla="*/ 6702804 w 8229600"/>
                  <a:gd name="connsiteY22" fmla="*/ 318782 h 469783"/>
                  <a:gd name="connsiteX23" fmla="*/ 6996418 w 8229600"/>
                  <a:gd name="connsiteY23" fmla="*/ 335560 h 469783"/>
                  <a:gd name="connsiteX24" fmla="*/ 7306811 w 8229600"/>
                  <a:gd name="connsiteY24" fmla="*/ 369116 h 469783"/>
                  <a:gd name="connsiteX25" fmla="*/ 7600426 w 8229600"/>
                  <a:gd name="connsiteY25" fmla="*/ 411061 h 469783"/>
                  <a:gd name="connsiteX26" fmla="*/ 7919207 w 8229600"/>
                  <a:gd name="connsiteY26" fmla="*/ 461395 h 469783"/>
                  <a:gd name="connsiteX27" fmla="*/ 8229600 w 8229600"/>
                  <a:gd name="connsiteY27" fmla="*/ 469783 h 469783"/>
                  <a:gd name="connsiteX0" fmla="*/ 0 w 8229600"/>
                  <a:gd name="connsiteY0" fmla="*/ 377505 h 469783"/>
                  <a:gd name="connsiteX1" fmla="*/ 310393 w 8229600"/>
                  <a:gd name="connsiteY1" fmla="*/ 352338 h 469783"/>
                  <a:gd name="connsiteX2" fmla="*/ 620785 w 8229600"/>
                  <a:gd name="connsiteY2" fmla="*/ 327171 h 469783"/>
                  <a:gd name="connsiteX3" fmla="*/ 922789 w 8229600"/>
                  <a:gd name="connsiteY3" fmla="*/ 302004 h 469783"/>
                  <a:gd name="connsiteX4" fmla="*/ 1224793 w 8229600"/>
                  <a:gd name="connsiteY4" fmla="*/ 293615 h 469783"/>
                  <a:gd name="connsiteX5" fmla="*/ 1526796 w 8229600"/>
                  <a:gd name="connsiteY5" fmla="*/ 260059 h 469783"/>
                  <a:gd name="connsiteX6" fmla="*/ 1837189 w 8229600"/>
                  <a:gd name="connsiteY6" fmla="*/ 234892 h 469783"/>
                  <a:gd name="connsiteX7" fmla="*/ 2139193 w 8229600"/>
                  <a:gd name="connsiteY7" fmla="*/ 209725 h 469783"/>
                  <a:gd name="connsiteX8" fmla="*/ 2449585 w 8229600"/>
                  <a:gd name="connsiteY8" fmla="*/ 167780 h 469783"/>
                  <a:gd name="connsiteX9" fmla="*/ 2751589 w 8229600"/>
                  <a:gd name="connsiteY9" fmla="*/ 151002 h 469783"/>
                  <a:gd name="connsiteX10" fmla="*/ 3053593 w 8229600"/>
                  <a:gd name="connsiteY10" fmla="*/ 125835 h 469783"/>
                  <a:gd name="connsiteX11" fmla="*/ 3355596 w 8229600"/>
                  <a:gd name="connsiteY11" fmla="*/ 83890 h 469783"/>
                  <a:gd name="connsiteX12" fmla="*/ 3657600 w 8229600"/>
                  <a:gd name="connsiteY12" fmla="*/ 41945 h 469783"/>
                  <a:gd name="connsiteX13" fmla="*/ 3959604 w 8229600"/>
                  <a:gd name="connsiteY13" fmla="*/ 0 h 469783"/>
                  <a:gd name="connsiteX14" fmla="*/ 4269996 w 8229600"/>
                  <a:gd name="connsiteY14" fmla="*/ 0 h 469783"/>
                  <a:gd name="connsiteX15" fmla="*/ 4563611 w 8229600"/>
                  <a:gd name="connsiteY15" fmla="*/ 16778 h 469783"/>
                  <a:gd name="connsiteX16" fmla="*/ 4874004 w 8229600"/>
                  <a:gd name="connsiteY16" fmla="*/ 41945 h 469783"/>
                  <a:gd name="connsiteX17" fmla="*/ 5184396 w 8229600"/>
                  <a:gd name="connsiteY17" fmla="*/ 67112 h 469783"/>
                  <a:gd name="connsiteX18" fmla="*/ 5486400 w 8229600"/>
                  <a:gd name="connsiteY18" fmla="*/ 92279 h 469783"/>
                  <a:gd name="connsiteX19" fmla="*/ 5788404 w 8229600"/>
                  <a:gd name="connsiteY19" fmla="*/ 159391 h 469783"/>
                  <a:gd name="connsiteX20" fmla="*/ 6082018 w 8229600"/>
                  <a:gd name="connsiteY20" fmla="*/ 218114 h 469783"/>
                  <a:gd name="connsiteX21" fmla="*/ 6392411 w 8229600"/>
                  <a:gd name="connsiteY21" fmla="*/ 268448 h 469783"/>
                  <a:gd name="connsiteX22" fmla="*/ 6702804 w 8229600"/>
                  <a:gd name="connsiteY22" fmla="*/ 318782 h 469783"/>
                  <a:gd name="connsiteX23" fmla="*/ 6996418 w 8229600"/>
                  <a:gd name="connsiteY23" fmla="*/ 335560 h 469783"/>
                  <a:gd name="connsiteX24" fmla="*/ 7294111 w 8229600"/>
                  <a:gd name="connsiteY24" fmla="*/ 350066 h 469783"/>
                  <a:gd name="connsiteX25" fmla="*/ 7600426 w 8229600"/>
                  <a:gd name="connsiteY25" fmla="*/ 411061 h 469783"/>
                  <a:gd name="connsiteX26" fmla="*/ 7919207 w 8229600"/>
                  <a:gd name="connsiteY26" fmla="*/ 461395 h 469783"/>
                  <a:gd name="connsiteX27" fmla="*/ 8229600 w 8229600"/>
                  <a:gd name="connsiteY27" fmla="*/ 469783 h 469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8229600" h="469783">
                    <a:moveTo>
                      <a:pt x="0" y="377505"/>
                    </a:moveTo>
                    <a:lnTo>
                      <a:pt x="310393" y="352338"/>
                    </a:lnTo>
                    <a:lnTo>
                      <a:pt x="620785" y="327171"/>
                    </a:lnTo>
                    <a:lnTo>
                      <a:pt x="922789" y="302004"/>
                    </a:lnTo>
                    <a:lnTo>
                      <a:pt x="1224793" y="293615"/>
                    </a:lnTo>
                    <a:lnTo>
                      <a:pt x="1526796" y="260059"/>
                    </a:lnTo>
                    <a:lnTo>
                      <a:pt x="1837189" y="234892"/>
                    </a:lnTo>
                    <a:lnTo>
                      <a:pt x="2139193" y="209725"/>
                    </a:lnTo>
                    <a:lnTo>
                      <a:pt x="2449585" y="167780"/>
                    </a:lnTo>
                    <a:lnTo>
                      <a:pt x="2751589" y="151002"/>
                    </a:lnTo>
                    <a:lnTo>
                      <a:pt x="3053593" y="125835"/>
                    </a:lnTo>
                    <a:lnTo>
                      <a:pt x="3355596" y="83890"/>
                    </a:lnTo>
                    <a:lnTo>
                      <a:pt x="3657600" y="41945"/>
                    </a:lnTo>
                    <a:lnTo>
                      <a:pt x="3959604" y="0"/>
                    </a:lnTo>
                    <a:lnTo>
                      <a:pt x="4269996" y="0"/>
                    </a:lnTo>
                    <a:lnTo>
                      <a:pt x="4563611" y="16778"/>
                    </a:lnTo>
                    <a:lnTo>
                      <a:pt x="4874004" y="41945"/>
                    </a:lnTo>
                    <a:lnTo>
                      <a:pt x="5184396" y="67112"/>
                    </a:lnTo>
                    <a:lnTo>
                      <a:pt x="5486400" y="92279"/>
                    </a:lnTo>
                    <a:lnTo>
                      <a:pt x="5788404" y="159391"/>
                    </a:lnTo>
                    <a:lnTo>
                      <a:pt x="6082018" y="218114"/>
                    </a:lnTo>
                    <a:lnTo>
                      <a:pt x="6392411" y="268448"/>
                    </a:lnTo>
                    <a:lnTo>
                      <a:pt x="6702804" y="318782"/>
                    </a:lnTo>
                    <a:lnTo>
                      <a:pt x="6996418" y="335560"/>
                    </a:lnTo>
                    <a:lnTo>
                      <a:pt x="7294111" y="350066"/>
                    </a:lnTo>
                    <a:lnTo>
                      <a:pt x="7600426" y="411061"/>
                    </a:lnTo>
                    <a:lnTo>
                      <a:pt x="7919207" y="461395"/>
                    </a:lnTo>
                    <a:lnTo>
                      <a:pt x="8229600" y="469783"/>
                    </a:lnTo>
                  </a:path>
                </a:pathLst>
              </a:custGeom>
              <a:noFill/>
              <a:ln w="28575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cxnSp>
            <p:nvCxnSpPr>
              <p:cNvPr id="609" name="Straight Connector 608">
                <a:extLst>
                  <a:ext uri="{FF2B5EF4-FFF2-40B4-BE49-F238E27FC236}">
                    <a16:creationId xmlns:a16="http://schemas.microsoft.com/office/drawing/2014/main" id="{830D228D-57EA-1F90-A6DE-C15748E0F332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9943468" y="4110903"/>
                <a:ext cx="1110435" cy="441774"/>
              </a:xfrm>
              <a:prstGeom prst="line">
                <a:avLst/>
              </a:prstGeom>
              <a:noFill/>
              <a:ln w="28575" cap="flat" cmpd="sng" algn="ctr">
                <a:solidFill>
                  <a:schemeClr val="accent3"/>
                </a:solidFill>
                <a:prstDash val="sysDot"/>
                <a:round/>
                <a:headEnd type="none" w="med" len="med"/>
                <a:tailEnd type="none" w="med" len="med"/>
              </a:ln>
              <a:effectLst/>
            </p:spPr>
          </p:cxn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AEE376A-DD5C-083F-411C-31416A18B111}"/>
                </a:ext>
              </a:extLst>
            </p:cNvPr>
            <p:cNvGrpSpPr/>
            <p:nvPr/>
          </p:nvGrpSpPr>
          <p:grpSpPr>
            <a:xfrm>
              <a:off x="1422278" y="3592593"/>
              <a:ext cx="8324740" cy="577405"/>
              <a:chOff x="1422278" y="3592593"/>
              <a:chExt cx="8324740" cy="577405"/>
            </a:xfrm>
            <a:solidFill>
              <a:schemeClr val="accent3"/>
            </a:solidFill>
          </p:grpSpPr>
          <p:sp>
            <p:nvSpPr>
              <p:cNvPr id="580" name="Oval 579">
                <a:extLst>
                  <a:ext uri="{FF2B5EF4-FFF2-40B4-BE49-F238E27FC236}">
                    <a16:creationId xmlns:a16="http://schemas.microsoft.com/office/drawing/2014/main" id="{A59860B0-B73E-1A14-F799-704F50E57B3C}"/>
                  </a:ext>
                </a:extLst>
              </p:cNvPr>
              <p:cNvSpPr/>
              <p:nvPr/>
            </p:nvSpPr>
            <p:spPr bwMode="auto">
              <a:xfrm>
                <a:off x="1422278" y="397475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1" name="Oval 580">
                <a:extLst>
                  <a:ext uri="{FF2B5EF4-FFF2-40B4-BE49-F238E27FC236}">
                    <a16:creationId xmlns:a16="http://schemas.microsoft.com/office/drawing/2014/main" id="{61B300A7-912B-EA6C-A401-B3BCDC706601}"/>
                  </a:ext>
                </a:extLst>
              </p:cNvPr>
              <p:cNvSpPr/>
              <p:nvPr/>
            </p:nvSpPr>
            <p:spPr bwMode="auto">
              <a:xfrm>
                <a:off x="1727078" y="395054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2" name="Oval 581">
                <a:extLst>
                  <a:ext uri="{FF2B5EF4-FFF2-40B4-BE49-F238E27FC236}">
                    <a16:creationId xmlns:a16="http://schemas.microsoft.com/office/drawing/2014/main" id="{2515A9EC-684D-C3B5-FAE3-352C3F707DF3}"/>
                  </a:ext>
                </a:extLst>
              </p:cNvPr>
              <p:cNvSpPr/>
              <p:nvPr/>
            </p:nvSpPr>
            <p:spPr bwMode="auto">
              <a:xfrm>
                <a:off x="2031878" y="392183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3" name="Oval 582">
                <a:extLst>
                  <a:ext uri="{FF2B5EF4-FFF2-40B4-BE49-F238E27FC236}">
                    <a16:creationId xmlns:a16="http://schemas.microsoft.com/office/drawing/2014/main" id="{6F3706E3-9EC8-55F4-8883-B029D2B59425}"/>
                  </a:ext>
                </a:extLst>
              </p:cNvPr>
              <p:cNvSpPr/>
              <p:nvPr/>
            </p:nvSpPr>
            <p:spPr bwMode="auto">
              <a:xfrm>
                <a:off x="2341478" y="389209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4" name="Oval 583">
                <a:extLst>
                  <a:ext uri="{FF2B5EF4-FFF2-40B4-BE49-F238E27FC236}">
                    <a16:creationId xmlns:a16="http://schemas.microsoft.com/office/drawing/2014/main" id="{C624E104-04BF-9AEB-ECA7-8300FA6EF08B}"/>
                  </a:ext>
                </a:extLst>
              </p:cNvPr>
              <p:cNvSpPr/>
              <p:nvPr/>
            </p:nvSpPr>
            <p:spPr bwMode="auto">
              <a:xfrm>
                <a:off x="2646603" y="387966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5" name="Oval 584">
                <a:extLst>
                  <a:ext uri="{FF2B5EF4-FFF2-40B4-BE49-F238E27FC236}">
                    <a16:creationId xmlns:a16="http://schemas.microsoft.com/office/drawing/2014/main" id="{2B1ECE69-1D71-2A85-FC50-E5A8924D940C}"/>
                  </a:ext>
                </a:extLst>
              </p:cNvPr>
              <p:cNvSpPr/>
              <p:nvPr/>
            </p:nvSpPr>
            <p:spPr bwMode="auto">
              <a:xfrm>
                <a:off x="2947660" y="385375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6" name="Oval 585">
                <a:extLst>
                  <a:ext uri="{FF2B5EF4-FFF2-40B4-BE49-F238E27FC236}">
                    <a16:creationId xmlns:a16="http://schemas.microsoft.com/office/drawing/2014/main" id="{2E066FFE-AD1F-C7F7-B1E7-027949F8B9EB}"/>
                  </a:ext>
                </a:extLst>
              </p:cNvPr>
              <p:cNvSpPr/>
              <p:nvPr/>
            </p:nvSpPr>
            <p:spPr bwMode="auto">
              <a:xfrm>
                <a:off x="3254248" y="3827704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7" name="Oval 586">
                <a:extLst>
                  <a:ext uri="{FF2B5EF4-FFF2-40B4-BE49-F238E27FC236}">
                    <a16:creationId xmlns:a16="http://schemas.microsoft.com/office/drawing/2014/main" id="{6AD19538-3BC8-0D2C-F9A7-559863F396E6}"/>
                  </a:ext>
                </a:extLst>
              </p:cNvPr>
              <p:cNvSpPr/>
              <p:nvPr/>
            </p:nvSpPr>
            <p:spPr bwMode="auto">
              <a:xfrm>
                <a:off x="3560836" y="379808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8" name="Oval 587">
                <a:extLst>
                  <a:ext uri="{FF2B5EF4-FFF2-40B4-BE49-F238E27FC236}">
                    <a16:creationId xmlns:a16="http://schemas.microsoft.com/office/drawing/2014/main" id="{D0227C7D-4E56-5A94-544D-3D73021839D2}"/>
                  </a:ext>
                </a:extLst>
              </p:cNvPr>
              <p:cNvSpPr/>
              <p:nvPr/>
            </p:nvSpPr>
            <p:spPr bwMode="auto">
              <a:xfrm>
                <a:off x="3859860" y="376229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89" name="Oval 588">
                <a:extLst>
                  <a:ext uri="{FF2B5EF4-FFF2-40B4-BE49-F238E27FC236}">
                    <a16:creationId xmlns:a16="http://schemas.microsoft.com/office/drawing/2014/main" id="{9536B526-CF64-076F-E842-AF7931DC1AFF}"/>
                  </a:ext>
                </a:extLst>
              </p:cNvPr>
              <p:cNvSpPr/>
              <p:nvPr/>
            </p:nvSpPr>
            <p:spPr bwMode="auto">
              <a:xfrm>
                <a:off x="4162950" y="374322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0" name="Oval 589">
                <a:extLst>
                  <a:ext uri="{FF2B5EF4-FFF2-40B4-BE49-F238E27FC236}">
                    <a16:creationId xmlns:a16="http://schemas.microsoft.com/office/drawing/2014/main" id="{0CE8FAEE-5362-853D-0A0B-5F365BD1564D}"/>
                  </a:ext>
                </a:extLst>
              </p:cNvPr>
              <p:cNvSpPr/>
              <p:nvPr/>
            </p:nvSpPr>
            <p:spPr bwMode="auto">
              <a:xfrm>
                <a:off x="4466040" y="371797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1" name="Oval 590">
                <a:extLst>
                  <a:ext uri="{FF2B5EF4-FFF2-40B4-BE49-F238E27FC236}">
                    <a16:creationId xmlns:a16="http://schemas.microsoft.com/office/drawing/2014/main" id="{3EA19E8E-AC0C-6FBF-56E7-158C3F8B83A5}"/>
                  </a:ext>
                </a:extLst>
              </p:cNvPr>
              <p:cNvSpPr/>
              <p:nvPr/>
            </p:nvSpPr>
            <p:spPr bwMode="auto">
              <a:xfrm>
                <a:off x="4770595" y="367000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2" name="Oval 591">
                <a:extLst>
                  <a:ext uri="{FF2B5EF4-FFF2-40B4-BE49-F238E27FC236}">
                    <a16:creationId xmlns:a16="http://schemas.microsoft.com/office/drawing/2014/main" id="{BD6F4716-41B5-436A-2D1C-051D6A2BF85B}"/>
                  </a:ext>
                </a:extLst>
              </p:cNvPr>
              <p:cNvSpPr/>
              <p:nvPr/>
            </p:nvSpPr>
            <p:spPr bwMode="auto">
              <a:xfrm>
                <a:off x="5065625" y="363110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3" name="Oval 592">
                <a:extLst>
                  <a:ext uri="{FF2B5EF4-FFF2-40B4-BE49-F238E27FC236}">
                    <a16:creationId xmlns:a16="http://schemas.microsoft.com/office/drawing/2014/main" id="{8AD8012B-B308-B7FD-89CB-AD751949848B}"/>
                  </a:ext>
                </a:extLst>
              </p:cNvPr>
              <p:cNvSpPr/>
              <p:nvPr/>
            </p:nvSpPr>
            <p:spPr bwMode="auto">
              <a:xfrm>
                <a:off x="5370997" y="359925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4" name="Oval 593">
                <a:extLst>
                  <a:ext uri="{FF2B5EF4-FFF2-40B4-BE49-F238E27FC236}">
                    <a16:creationId xmlns:a16="http://schemas.microsoft.com/office/drawing/2014/main" id="{85E7A67D-BF04-5620-AD8A-B550FB04DCD7}"/>
                  </a:ext>
                </a:extLst>
              </p:cNvPr>
              <p:cNvSpPr/>
              <p:nvPr/>
            </p:nvSpPr>
            <p:spPr bwMode="auto">
              <a:xfrm>
                <a:off x="5675797" y="359259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5" name="Oval 594">
                <a:extLst>
                  <a:ext uri="{FF2B5EF4-FFF2-40B4-BE49-F238E27FC236}">
                    <a16:creationId xmlns:a16="http://schemas.microsoft.com/office/drawing/2014/main" id="{74FB1DC6-C4DE-B967-EFEC-E99A58D84E0A}"/>
                  </a:ext>
                </a:extLst>
              </p:cNvPr>
              <p:cNvSpPr/>
              <p:nvPr/>
            </p:nvSpPr>
            <p:spPr bwMode="auto">
              <a:xfrm>
                <a:off x="5980597" y="360577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6" name="Oval 595">
                <a:extLst>
                  <a:ext uri="{FF2B5EF4-FFF2-40B4-BE49-F238E27FC236}">
                    <a16:creationId xmlns:a16="http://schemas.microsoft.com/office/drawing/2014/main" id="{C15C0DDB-A0B0-AF05-222F-473AA8150140}"/>
                  </a:ext>
                </a:extLst>
              </p:cNvPr>
              <p:cNvSpPr/>
              <p:nvPr/>
            </p:nvSpPr>
            <p:spPr bwMode="auto">
              <a:xfrm>
                <a:off x="6285397" y="3631105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7" name="Oval 596">
                <a:extLst>
                  <a:ext uri="{FF2B5EF4-FFF2-40B4-BE49-F238E27FC236}">
                    <a16:creationId xmlns:a16="http://schemas.microsoft.com/office/drawing/2014/main" id="{7B8E9E02-4922-B095-9B38-047E5B1D6C34}"/>
                  </a:ext>
                </a:extLst>
              </p:cNvPr>
              <p:cNvSpPr/>
              <p:nvPr/>
            </p:nvSpPr>
            <p:spPr bwMode="auto">
              <a:xfrm>
                <a:off x="6578685" y="3654921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8" name="Oval 597">
                <a:extLst>
                  <a:ext uri="{FF2B5EF4-FFF2-40B4-BE49-F238E27FC236}">
                    <a16:creationId xmlns:a16="http://schemas.microsoft.com/office/drawing/2014/main" id="{B555A0E0-E42A-46E7-6D30-C767FD0480BC}"/>
                  </a:ext>
                </a:extLst>
              </p:cNvPr>
              <p:cNvSpPr/>
              <p:nvPr/>
            </p:nvSpPr>
            <p:spPr bwMode="auto">
              <a:xfrm>
                <a:off x="6885411" y="3685969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599" name="Oval 598">
                <a:extLst>
                  <a:ext uri="{FF2B5EF4-FFF2-40B4-BE49-F238E27FC236}">
                    <a16:creationId xmlns:a16="http://schemas.microsoft.com/office/drawing/2014/main" id="{698E5C7B-875B-AF94-E739-58CE26D423A9}"/>
                  </a:ext>
                </a:extLst>
              </p:cNvPr>
              <p:cNvSpPr/>
              <p:nvPr/>
            </p:nvSpPr>
            <p:spPr bwMode="auto">
              <a:xfrm>
                <a:off x="7195307" y="3748698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0" name="Oval 599">
                <a:extLst>
                  <a:ext uri="{FF2B5EF4-FFF2-40B4-BE49-F238E27FC236}">
                    <a16:creationId xmlns:a16="http://schemas.microsoft.com/office/drawing/2014/main" id="{CF0CCE8E-4545-224E-D756-11D462D66E45}"/>
                  </a:ext>
                </a:extLst>
              </p:cNvPr>
              <p:cNvSpPr/>
              <p:nvPr/>
            </p:nvSpPr>
            <p:spPr bwMode="auto">
              <a:xfrm>
                <a:off x="7496461" y="3809706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1" name="Oval 600">
                <a:extLst>
                  <a:ext uri="{FF2B5EF4-FFF2-40B4-BE49-F238E27FC236}">
                    <a16:creationId xmlns:a16="http://schemas.microsoft.com/office/drawing/2014/main" id="{D0B32B2F-45BA-0E8B-A023-79CDC0444EA2}"/>
                  </a:ext>
                </a:extLst>
              </p:cNvPr>
              <p:cNvSpPr/>
              <p:nvPr/>
            </p:nvSpPr>
            <p:spPr bwMode="auto">
              <a:xfrm>
                <a:off x="9637290" y="406027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2" name="Oval 601">
                <a:extLst>
                  <a:ext uri="{FF2B5EF4-FFF2-40B4-BE49-F238E27FC236}">
                    <a16:creationId xmlns:a16="http://schemas.microsoft.com/office/drawing/2014/main" id="{AA702793-E983-0CA0-0B0A-363AAF62B6E3}"/>
                  </a:ext>
                </a:extLst>
              </p:cNvPr>
              <p:cNvSpPr/>
              <p:nvPr/>
            </p:nvSpPr>
            <p:spPr bwMode="auto">
              <a:xfrm>
                <a:off x="8115408" y="3902213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3" name="Oval 602">
                <a:extLst>
                  <a:ext uri="{FF2B5EF4-FFF2-40B4-BE49-F238E27FC236}">
                    <a16:creationId xmlns:a16="http://schemas.microsoft.com/office/drawing/2014/main" id="{F0876830-2AD3-261A-C3F1-E59049252D83}"/>
                  </a:ext>
                </a:extLst>
              </p:cNvPr>
              <p:cNvSpPr/>
              <p:nvPr/>
            </p:nvSpPr>
            <p:spPr bwMode="auto">
              <a:xfrm>
                <a:off x="8410694" y="3919887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4" name="Oval 603">
                <a:extLst>
                  <a:ext uri="{FF2B5EF4-FFF2-40B4-BE49-F238E27FC236}">
                    <a16:creationId xmlns:a16="http://schemas.microsoft.com/office/drawing/2014/main" id="{31834BD8-B80A-7CEA-834A-B059F9DFAE8D}"/>
                  </a:ext>
                </a:extLst>
              </p:cNvPr>
              <p:cNvSpPr/>
              <p:nvPr/>
            </p:nvSpPr>
            <p:spPr bwMode="auto">
              <a:xfrm>
                <a:off x="8720294" y="395054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5" name="Oval 604">
                <a:extLst>
                  <a:ext uri="{FF2B5EF4-FFF2-40B4-BE49-F238E27FC236}">
                    <a16:creationId xmlns:a16="http://schemas.microsoft.com/office/drawing/2014/main" id="{1108BC8C-F62B-CECD-2289-B838CEA6A0F1}"/>
                  </a:ext>
                </a:extLst>
              </p:cNvPr>
              <p:cNvSpPr/>
              <p:nvPr/>
            </p:nvSpPr>
            <p:spPr bwMode="auto">
              <a:xfrm>
                <a:off x="7803049" y="3857522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6" name="Oval 605">
                <a:extLst>
                  <a:ext uri="{FF2B5EF4-FFF2-40B4-BE49-F238E27FC236}">
                    <a16:creationId xmlns:a16="http://schemas.microsoft.com/office/drawing/2014/main" id="{69070F41-9FAF-D868-D0B7-43F7A4907603}"/>
                  </a:ext>
                </a:extLst>
              </p:cNvPr>
              <p:cNvSpPr/>
              <p:nvPr/>
            </p:nvSpPr>
            <p:spPr bwMode="auto">
              <a:xfrm>
                <a:off x="9024110" y="3998250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  <p:sp>
            <p:nvSpPr>
              <p:cNvPr id="607" name="Oval 606">
                <a:extLst>
                  <a:ext uri="{FF2B5EF4-FFF2-40B4-BE49-F238E27FC236}">
                    <a16:creationId xmlns:a16="http://schemas.microsoft.com/office/drawing/2014/main" id="{CDD00492-2A44-9619-83FD-5B734AC45700}"/>
                  </a:ext>
                </a:extLst>
              </p:cNvPr>
              <p:cNvSpPr/>
              <p:nvPr/>
            </p:nvSpPr>
            <p:spPr bwMode="auto">
              <a:xfrm>
                <a:off x="9320633" y="4053114"/>
                <a:ext cx="109728" cy="109728"/>
              </a:xfrm>
              <a:prstGeom prst="ellipse">
                <a:avLst/>
              </a:prstGeom>
              <a:grpFill/>
              <a:ln w="0">
                <a:solidFill>
                  <a:schemeClr val="accent3"/>
                </a:solidFill>
                <a:miter lim="800000"/>
                <a:headEnd/>
                <a:tailEnd/>
              </a:ln>
            </p:spPr>
            <p:txBody>
              <a:bodyPr rtlCol="0" anchor="b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ct val="35000"/>
                  </a:spcBef>
                  <a:spcAft>
                    <a:spcPct val="25000"/>
                  </a:spcAft>
                  <a:buClr>
                    <a:srgbClr val="015873"/>
                  </a:buClr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Poppins" panose="00000500000000000000" pitchFamily="2" charset="0"/>
                  <a:cs typeface="Poppins" panose="00000500000000000000" pitchFamily="2" charset="0"/>
                </a:endParaRPr>
              </a:p>
            </p:txBody>
          </p:sp>
        </p:grpSp>
      </p:grpSp>
      <p:grpSp>
        <p:nvGrpSpPr>
          <p:cNvPr id="610" name="Group 609">
            <a:extLst>
              <a:ext uri="{FF2B5EF4-FFF2-40B4-BE49-F238E27FC236}">
                <a16:creationId xmlns:a16="http://schemas.microsoft.com/office/drawing/2014/main" id="{982A7ADC-1D91-0E82-5174-EE9A69FABD55}"/>
              </a:ext>
            </a:extLst>
          </p:cNvPr>
          <p:cNvGrpSpPr/>
          <p:nvPr/>
        </p:nvGrpSpPr>
        <p:grpSpPr>
          <a:xfrm>
            <a:off x="10206336" y="4319899"/>
            <a:ext cx="227217" cy="130802"/>
            <a:chOff x="10661875" y="5078724"/>
            <a:chExt cx="227217" cy="130802"/>
          </a:xfrm>
        </p:grpSpPr>
        <p:cxnSp>
          <p:nvCxnSpPr>
            <p:cNvPr id="611" name="Straight Connector 610">
              <a:extLst>
                <a:ext uri="{FF2B5EF4-FFF2-40B4-BE49-F238E27FC236}">
                  <a16:creationId xmlns:a16="http://schemas.microsoft.com/office/drawing/2014/main" id="{4B858394-D349-5F33-C578-68C81524E5D3}"/>
                </a:ext>
              </a:extLst>
            </p:cNvPr>
            <p:cNvCxnSpPr/>
            <p:nvPr/>
          </p:nvCxnSpPr>
          <p:spPr bwMode="auto">
            <a:xfrm flipV="1">
              <a:off x="10661875" y="5078724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2" name="Straight Connector 611">
              <a:extLst>
                <a:ext uri="{FF2B5EF4-FFF2-40B4-BE49-F238E27FC236}">
                  <a16:creationId xmlns:a16="http://schemas.microsoft.com/office/drawing/2014/main" id="{DC1177F6-8930-4BDC-94C4-0D8899C2C093}"/>
                </a:ext>
              </a:extLst>
            </p:cNvPr>
            <p:cNvCxnSpPr/>
            <p:nvPr/>
          </p:nvCxnSpPr>
          <p:spPr bwMode="auto">
            <a:xfrm flipV="1">
              <a:off x="10717642" y="5088876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13" name="Group 612">
            <a:extLst>
              <a:ext uri="{FF2B5EF4-FFF2-40B4-BE49-F238E27FC236}">
                <a16:creationId xmlns:a16="http://schemas.microsoft.com/office/drawing/2014/main" id="{8F6A3B26-5CD2-8BDD-E6BC-244DD3429CF8}"/>
              </a:ext>
            </a:extLst>
          </p:cNvPr>
          <p:cNvGrpSpPr/>
          <p:nvPr/>
        </p:nvGrpSpPr>
        <p:grpSpPr>
          <a:xfrm>
            <a:off x="10203161" y="3767449"/>
            <a:ext cx="227217" cy="130802"/>
            <a:chOff x="10661875" y="5078724"/>
            <a:chExt cx="227217" cy="130802"/>
          </a:xfrm>
        </p:grpSpPr>
        <p:cxnSp>
          <p:nvCxnSpPr>
            <p:cNvPr id="614" name="Straight Connector 613">
              <a:extLst>
                <a:ext uri="{FF2B5EF4-FFF2-40B4-BE49-F238E27FC236}">
                  <a16:creationId xmlns:a16="http://schemas.microsoft.com/office/drawing/2014/main" id="{4BD32401-3377-EFA7-DC9D-DA459C29B955}"/>
                </a:ext>
              </a:extLst>
            </p:cNvPr>
            <p:cNvCxnSpPr/>
            <p:nvPr/>
          </p:nvCxnSpPr>
          <p:spPr bwMode="auto">
            <a:xfrm flipV="1">
              <a:off x="10661875" y="5078724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5" name="Straight Connector 614">
              <a:extLst>
                <a:ext uri="{FF2B5EF4-FFF2-40B4-BE49-F238E27FC236}">
                  <a16:creationId xmlns:a16="http://schemas.microsoft.com/office/drawing/2014/main" id="{7A39EBDE-5D03-4F58-D65E-DAFDB160684C}"/>
                </a:ext>
              </a:extLst>
            </p:cNvPr>
            <p:cNvCxnSpPr/>
            <p:nvPr/>
          </p:nvCxnSpPr>
          <p:spPr bwMode="auto">
            <a:xfrm flipV="1">
              <a:off x="10717642" y="5088876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16" name="Group 615">
            <a:extLst>
              <a:ext uri="{FF2B5EF4-FFF2-40B4-BE49-F238E27FC236}">
                <a16:creationId xmlns:a16="http://schemas.microsoft.com/office/drawing/2014/main" id="{1FB5A52D-D7E6-A889-F07A-E4E2C647ABE9}"/>
              </a:ext>
            </a:extLst>
          </p:cNvPr>
          <p:cNvGrpSpPr/>
          <p:nvPr/>
        </p:nvGrpSpPr>
        <p:grpSpPr>
          <a:xfrm>
            <a:off x="10199986" y="3500749"/>
            <a:ext cx="227217" cy="130802"/>
            <a:chOff x="10661875" y="5078724"/>
            <a:chExt cx="227217" cy="130802"/>
          </a:xfrm>
        </p:grpSpPr>
        <p:cxnSp>
          <p:nvCxnSpPr>
            <p:cNvPr id="617" name="Straight Connector 616">
              <a:extLst>
                <a:ext uri="{FF2B5EF4-FFF2-40B4-BE49-F238E27FC236}">
                  <a16:creationId xmlns:a16="http://schemas.microsoft.com/office/drawing/2014/main" id="{F0F4E2F0-1806-E0D2-2DAD-4FE3D54D89AC}"/>
                </a:ext>
              </a:extLst>
            </p:cNvPr>
            <p:cNvCxnSpPr/>
            <p:nvPr/>
          </p:nvCxnSpPr>
          <p:spPr bwMode="auto">
            <a:xfrm flipV="1">
              <a:off x="10661875" y="5078724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18" name="Straight Connector 617">
              <a:extLst>
                <a:ext uri="{FF2B5EF4-FFF2-40B4-BE49-F238E27FC236}">
                  <a16:creationId xmlns:a16="http://schemas.microsoft.com/office/drawing/2014/main" id="{DBA03419-822B-ACBA-E92B-4CA89987AA8D}"/>
                </a:ext>
              </a:extLst>
            </p:cNvPr>
            <p:cNvCxnSpPr/>
            <p:nvPr/>
          </p:nvCxnSpPr>
          <p:spPr bwMode="auto">
            <a:xfrm flipV="1">
              <a:off x="10717642" y="5088876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19" name="Group 618">
            <a:extLst>
              <a:ext uri="{FF2B5EF4-FFF2-40B4-BE49-F238E27FC236}">
                <a16:creationId xmlns:a16="http://schemas.microsoft.com/office/drawing/2014/main" id="{1AEA1BEF-D933-9594-7855-11E28FA4C5A6}"/>
              </a:ext>
            </a:extLst>
          </p:cNvPr>
          <p:cNvGrpSpPr/>
          <p:nvPr/>
        </p:nvGrpSpPr>
        <p:grpSpPr>
          <a:xfrm>
            <a:off x="10193636" y="2272429"/>
            <a:ext cx="227217" cy="130802"/>
            <a:chOff x="10661875" y="5078724"/>
            <a:chExt cx="227217" cy="130802"/>
          </a:xfrm>
        </p:grpSpPr>
        <p:cxnSp>
          <p:nvCxnSpPr>
            <p:cNvPr id="620" name="Straight Connector 619">
              <a:extLst>
                <a:ext uri="{FF2B5EF4-FFF2-40B4-BE49-F238E27FC236}">
                  <a16:creationId xmlns:a16="http://schemas.microsoft.com/office/drawing/2014/main" id="{04685265-1FFD-4156-237A-97B0E10B86B4}"/>
                </a:ext>
              </a:extLst>
            </p:cNvPr>
            <p:cNvCxnSpPr/>
            <p:nvPr/>
          </p:nvCxnSpPr>
          <p:spPr bwMode="auto">
            <a:xfrm flipV="1">
              <a:off x="10661875" y="5078724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1" name="Straight Connector 620">
              <a:extLst>
                <a:ext uri="{FF2B5EF4-FFF2-40B4-BE49-F238E27FC236}">
                  <a16:creationId xmlns:a16="http://schemas.microsoft.com/office/drawing/2014/main" id="{F16F2271-0030-01D5-F711-A0BC60D1B527}"/>
                </a:ext>
              </a:extLst>
            </p:cNvPr>
            <p:cNvCxnSpPr/>
            <p:nvPr/>
          </p:nvCxnSpPr>
          <p:spPr bwMode="auto">
            <a:xfrm flipV="1">
              <a:off x="10717642" y="5088876"/>
              <a:ext cx="171450" cy="120650"/>
            </a:xfrm>
            <a:prstGeom prst="line">
              <a:avLst/>
            </a:prstGeom>
            <a:noFill/>
            <a:ln w="127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8BA9420D-F172-794D-394F-9B15145839A3}"/>
              </a:ext>
            </a:extLst>
          </p:cNvPr>
          <p:cNvSpPr txBox="1"/>
          <p:nvPr/>
        </p:nvSpPr>
        <p:spPr>
          <a:xfrm>
            <a:off x="620486" y="3206931"/>
            <a:ext cx="914400" cy="9144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8B27C1-E885-C8C2-E07E-DB6210E7256E}"/>
              </a:ext>
            </a:extLst>
          </p:cNvPr>
          <p:cNvSpPr txBox="1"/>
          <p:nvPr/>
        </p:nvSpPr>
        <p:spPr>
          <a:xfrm rot="16200000">
            <a:off x="-941566" y="3158694"/>
            <a:ext cx="3349418" cy="430782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Number of Deaths (Millions)</a:t>
            </a:r>
          </a:p>
        </p:txBody>
      </p:sp>
    </p:spTree>
    <p:extLst>
      <p:ext uri="{BB962C8B-B14F-4D97-AF65-F5344CB8AC3E}">
        <p14:creationId xmlns:p14="http://schemas.microsoft.com/office/powerpoint/2010/main" val="140892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A73B291-E464-2CD8-32E8-FA279255F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2294494"/>
          </a:xfr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r>
              <a:rPr lang="en-US" dirty="0"/>
              <a:t>Globally</a:t>
            </a:r>
            <a:r>
              <a:rPr lang="en-US" sz="2000" dirty="0"/>
              <a:t>:</a:t>
            </a:r>
          </a:p>
          <a:p>
            <a:pPr lvl="2"/>
            <a:r>
              <a:rPr lang="en-US" dirty="0"/>
              <a:t>~ 100 million hepatitis A infections and 1.5 million symptomatic cases annually </a:t>
            </a:r>
          </a:p>
          <a:p>
            <a:pPr lvl="2"/>
            <a:r>
              <a:rPr lang="en-US" dirty="0"/>
              <a:t>15,000 to 30,000 deaths per yr </a:t>
            </a:r>
            <a:endParaRPr lang="en-US" u="sng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7563DB0-2BE1-BA67-3286-2F97CE79AC0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2294494"/>
          </a:xfrm>
          <a:solidFill>
            <a:schemeClr val="accent5">
              <a:lumMod val="20000"/>
              <a:lumOff val="80000"/>
            </a:schemeClr>
          </a:solidFill>
        </p:spPr>
        <p:txBody>
          <a:bodyPr lIns="91440" tIns="91440" rIns="91440"/>
          <a:lstStyle/>
          <a:p>
            <a:r>
              <a:rPr lang="en-US" dirty="0"/>
              <a:t>In the US:</a:t>
            </a:r>
          </a:p>
          <a:p>
            <a:pPr lvl="2"/>
            <a:r>
              <a:rPr lang="en-US" dirty="0"/>
              <a:t>In 2022, ~ 4500 estimated new cases </a:t>
            </a:r>
          </a:p>
          <a:p>
            <a:pPr lvl="3"/>
            <a:r>
              <a:rPr lang="en-US" dirty="0"/>
              <a:t>Highest number of infections occurring among Hispanic people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6FBF5C-771E-6748-B962-5B7A9859F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A Burden of Disease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95187D-405C-763E-77D7-6736FF0245BA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410097" y="6302375"/>
            <a:ext cx="7114392" cy="327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Migueres. Viruses. 2021;13:1900. cdc.gov/hepatitis-surveillance-2022/hepatitis-a/index.html/. archive.cdc.gov/www_cdc_gov/hepatitis/statistics/2019surveillance/Figure1.1.htm.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2FCABEE-FB8D-2875-6770-9D3F7ED3574E}"/>
              </a:ext>
            </a:extLst>
          </p:cNvPr>
          <p:cNvSpPr txBox="1"/>
          <p:nvPr/>
        </p:nvSpPr>
        <p:spPr>
          <a:xfrm>
            <a:off x="231077" y="3870115"/>
            <a:ext cx="11740259" cy="159017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tIns="9144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Incidence varies yr to yr</a:t>
            </a:r>
          </a:p>
          <a:p>
            <a:pPr marL="457200" marR="0" lvl="2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In 2019: 37,700 estimated new cases in the US</a:t>
            </a:r>
          </a:p>
          <a:p>
            <a:pPr marL="685800" marR="0" lvl="3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ClrTx/>
              <a:buSzTx/>
              <a:buFont typeface="Calibri" panose="020F0502020204030204" pitchFamily="34" charset="0"/>
              <a:buChar char="─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 pitchFamily="2" charset="77"/>
                <a:ea typeface="+mn-ea"/>
                <a:cs typeface="Poppins" pitchFamily="2" charset="77"/>
              </a:rPr>
              <a:t>Primarily linked to outbreaks</a:t>
            </a:r>
          </a:p>
        </p:txBody>
      </p:sp>
    </p:spTree>
    <p:extLst>
      <p:ext uri="{BB962C8B-B14F-4D97-AF65-F5344CB8AC3E}">
        <p14:creationId xmlns:p14="http://schemas.microsoft.com/office/powerpoint/2010/main" val="1962324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DA9B02-957D-FB7E-2123-C8EE9AA23B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>
            <a:extLst>
              <a:ext uri="{FF2B5EF4-FFF2-40B4-BE49-F238E27FC236}">
                <a16:creationId xmlns:a16="http://schemas.microsoft.com/office/drawing/2014/main" id="{49CF80B9-4325-985C-15E5-6EFB0034880A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HAV is a highly resilient RNA virus</a:t>
            </a:r>
          </a:p>
          <a:p>
            <a:pPr lvl="2"/>
            <a:r>
              <a:rPr lang="en-US" dirty="0"/>
              <a:t>Can survive in the environment for months</a:t>
            </a:r>
          </a:p>
          <a:p>
            <a:pPr lvl="2"/>
            <a:r>
              <a:rPr lang="en-US" altLang="en-US" dirty="0"/>
              <a:t>Replicates in the liver</a:t>
            </a:r>
          </a:p>
          <a:p>
            <a:r>
              <a:rPr lang="en-US" altLang="en-US" dirty="0"/>
              <a:t>Transmission</a:t>
            </a:r>
          </a:p>
          <a:p>
            <a:pPr lvl="2"/>
            <a:r>
              <a:rPr lang="en-US" altLang="en-US" dirty="0"/>
              <a:t>Fecal: oral route</a:t>
            </a:r>
          </a:p>
          <a:p>
            <a:pPr lvl="3"/>
            <a:r>
              <a:rPr lang="en-US" altLang="en-US" dirty="0"/>
              <a:t>Incubation period approximately 4 wk</a:t>
            </a:r>
          </a:p>
          <a:p>
            <a:r>
              <a:rPr lang="en-US" altLang="en-US" dirty="0"/>
              <a:t>Low mortality rate, but has been associated with acute liver failure</a:t>
            </a:r>
          </a:p>
          <a:p>
            <a:pPr lvl="1"/>
            <a:endParaRPr lang="en-US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6B8A1F-F254-CFC5-900F-661AC396C7EC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altLang="en-US" dirty="0"/>
              <a:t>Causes acute infection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altLang="en-US" sz="2200" dirty="0"/>
              <a:t>Most cases are self-limiting and resolve within several wk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altLang="en-US" sz="2200" dirty="0"/>
              <a:t>Virus present in blood and stool 10 days-3 wk after exposure</a:t>
            </a:r>
          </a:p>
          <a:p>
            <a:r>
              <a:rPr lang="en-US" altLang="en-US" dirty="0"/>
              <a:t>Clinical course includes fever, fatigue, nausea, abdominal discomfort, dark urine, jaundice</a:t>
            </a:r>
          </a:p>
          <a:p>
            <a:endParaRPr lang="en-US" dirty="0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EC1B308D-DE9A-8E24-38C8-4BB8DA39DF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Hepatitis A Virus Epidemiology and Clinical Features</a:t>
            </a:r>
            <a:endParaRPr lang="en-US" altLang="en-US" sz="3200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485A7A4-CFCE-1374-9C3E-6A999CBE93D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>
                <a:latin typeface="Poppins" panose="00000500000000000000" pitchFamily="2" charset="0"/>
              </a:rPr>
              <a:t>Horn. </a:t>
            </a:r>
            <a:r>
              <a:rPr lang="fr-FR" dirty="0">
                <a:latin typeface="Poppins" panose="00000500000000000000" pitchFamily="2" charset="0"/>
              </a:rPr>
              <a:t>J Infect Dis. 2024;230:e199. </a:t>
            </a:r>
            <a:r>
              <a:rPr lang="en-US" dirty="0">
                <a:latin typeface="Poppins" panose="00000500000000000000" pitchFamily="2" charset="0"/>
              </a:rPr>
              <a:t>cdc.gov/vaccines/pubs/pinkbook/hepa.html. </a:t>
            </a:r>
            <a:r>
              <a:rPr lang="fr-FR" dirty="0">
                <a:latin typeface="Poppins" panose="00000500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63810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72EF0C0-41A2-1B80-79DA-C8BED3D197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337" y="1990164"/>
            <a:ext cx="4831739" cy="4100525"/>
          </a:xfrm>
        </p:spPr>
        <p:txBody>
          <a:bodyPr/>
          <a:lstStyle/>
          <a:p>
            <a:r>
              <a:rPr lang="en-US" sz="2000" dirty="0"/>
              <a:t>International travelers</a:t>
            </a:r>
          </a:p>
          <a:p>
            <a:r>
              <a:rPr lang="en-US" sz="2000" dirty="0"/>
              <a:t>Men who have sex with men</a:t>
            </a:r>
          </a:p>
          <a:p>
            <a:r>
              <a:rPr lang="en-US" sz="2000" dirty="0"/>
              <a:t>People who use substances</a:t>
            </a:r>
          </a:p>
          <a:p>
            <a:r>
              <a:rPr lang="en-US" sz="2000" dirty="0"/>
              <a:t>People experiencing homelessness</a:t>
            </a:r>
          </a:p>
          <a:p>
            <a:r>
              <a:rPr lang="en-US" sz="2000" dirty="0"/>
              <a:t>People anticipating close personal contact with international adoptees</a:t>
            </a:r>
          </a:p>
          <a:p>
            <a:r>
              <a:rPr lang="en-US" sz="2000" dirty="0"/>
              <a:t>People at occupational risk of exposure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95039-54AB-1446-63BB-708BA49C866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465593" y="1990164"/>
            <a:ext cx="4576246" cy="4100526"/>
          </a:xfrm>
        </p:spPr>
        <p:txBody>
          <a:bodyPr/>
          <a:lstStyle/>
          <a:p>
            <a:r>
              <a:rPr lang="en-US" sz="2000" dirty="0"/>
              <a:t>People with chronic liver disease</a:t>
            </a:r>
          </a:p>
          <a:p>
            <a:pPr lvl="2"/>
            <a:r>
              <a:rPr lang="en-US" sz="1800" dirty="0"/>
              <a:t>HBV/HCV infection</a:t>
            </a:r>
          </a:p>
          <a:p>
            <a:pPr lvl="2"/>
            <a:r>
              <a:rPr lang="en-US" sz="1800" dirty="0"/>
              <a:t>Cirrhosis</a:t>
            </a:r>
          </a:p>
          <a:p>
            <a:pPr lvl="2"/>
            <a:r>
              <a:rPr lang="en-US" sz="1800" dirty="0"/>
              <a:t>MASLD</a:t>
            </a:r>
          </a:p>
          <a:p>
            <a:pPr lvl="2"/>
            <a:r>
              <a:rPr lang="en-US" sz="1800" dirty="0"/>
              <a:t>Alcohol-associated liver disease</a:t>
            </a:r>
          </a:p>
          <a:p>
            <a:r>
              <a:rPr lang="en-US" sz="2000" dirty="0"/>
              <a:t>People with HIV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5F371D6-8883-A58C-DEF7-360733BB3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A Risk Factors and Vulnerable Populations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811C773-ED97-390B-6F56-7ADBB6A41031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Migueres. Viruses. 2021;13:1900. 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D3B76CF-AC81-DE7F-1A44-2102E8B71A6E}"/>
              </a:ext>
            </a:extLst>
          </p:cNvPr>
          <p:cNvSpPr/>
          <p:nvPr/>
        </p:nvSpPr>
        <p:spPr>
          <a:xfrm>
            <a:off x="231078" y="1333500"/>
            <a:ext cx="5019998" cy="502445"/>
          </a:xfrm>
          <a:prstGeom prst="roundRect">
            <a:avLst>
              <a:gd name="adj" fmla="val 12653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2"/>
                </a:solidFill>
              </a:rPr>
              <a:t>People at increased risk of </a:t>
            </a:r>
            <a:r>
              <a:rPr lang="en-US" b="1" dirty="0">
                <a:solidFill>
                  <a:schemeClr val="bg2"/>
                </a:solidFill>
              </a:rPr>
              <a:t>infection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C68D439-56B7-A5B9-BEBF-769FE72926A8}"/>
              </a:ext>
            </a:extLst>
          </p:cNvPr>
          <p:cNvSpPr/>
          <p:nvPr/>
        </p:nvSpPr>
        <p:spPr>
          <a:xfrm>
            <a:off x="6277333" y="1333500"/>
            <a:ext cx="4969880" cy="502445"/>
          </a:xfrm>
          <a:prstGeom prst="roundRect">
            <a:avLst>
              <a:gd name="adj" fmla="val 12653"/>
            </a:avLst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2"/>
                </a:solidFill>
              </a:rPr>
              <a:t>People at risk of </a:t>
            </a:r>
            <a:r>
              <a:rPr lang="en-US" b="1" dirty="0">
                <a:solidFill>
                  <a:schemeClr val="bg2"/>
                </a:solidFill>
              </a:rPr>
              <a:t>severe disease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6FFDF5E9-80E2-4C38-0DFE-BADC110838AB}"/>
              </a:ext>
            </a:extLst>
          </p:cNvPr>
          <p:cNvGrpSpPr/>
          <p:nvPr/>
        </p:nvGrpSpPr>
        <p:grpSpPr>
          <a:xfrm>
            <a:off x="231078" y="1947735"/>
            <a:ext cx="376518" cy="376518"/>
            <a:chOff x="231078" y="1947735"/>
            <a:chExt cx="376518" cy="376518"/>
          </a:xfrm>
        </p:grpSpPr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31B65E7A-A91C-E132-CE11-E593EE5A82B5}"/>
                </a:ext>
              </a:extLst>
            </p:cNvPr>
            <p:cNvSpPr/>
            <p:nvPr/>
          </p:nvSpPr>
          <p:spPr>
            <a:xfrm>
              <a:off x="231078" y="1947735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7" name="Graphic 16" descr="Suitcase with solid fill">
              <a:extLst>
                <a:ext uri="{FF2B5EF4-FFF2-40B4-BE49-F238E27FC236}">
                  <a16:creationId xmlns:a16="http://schemas.microsoft.com/office/drawing/2014/main" id="{B1322FF2-B0D1-432C-F747-94DFF2F6B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70330" y="1988698"/>
              <a:ext cx="284566" cy="284566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3FDDDA1-699A-49BF-3144-5D3D81ED0C3E}"/>
              </a:ext>
            </a:extLst>
          </p:cNvPr>
          <p:cNvGrpSpPr/>
          <p:nvPr/>
        </p:nvGrpSpPr>
        <p:grpSpPr>
          <a:xfrm>
            <a:off x="213983" y="2467828"/>
            <a:ext cx="393613" cy="391799"/>
            <a:chOff x="213983" y="2467828"/>
            <a:chExt cx="393613" cy="391799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233CC032-2C94-AEF8-F1AE-1F162FD093BE}"/>
                </a:ext>
              </a:extLst>
            </p:cNvPr>
            <p:cNvSpPr/>
            <p:nvPr/>
          </p:nvSpPr>
          <p:spPr>
            <a:xfrm>
              <a:off x="231078" y="2471748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D5863FD-E5C7-DEB4-166D-810F797C106D}"/>
                </a:ext>
              </a:extLst>
            </p:cNvPr>
            <p:cNvGrpSpPr/>
            <p:nvPr/>
          </p:nvGrpSpPr>
          <p:grpSpPr>
            <a:xfrm>
              <a:off x="213983" y="2467828"/>
              <a:ext cx="390122" cy="391799"/>
              <a:chOff x="180362" y="2427483"/>
              <a:chExt cx="477373" cy="479425"/>
            </a:xfrm>
          </p:grpSpPr>
          <p:pic>
            <p:nvPicPr>
              <p:cNvPr id="20" name="Graphic 19" descr="Male with solid fill">
                <a:extLst>
                  <a:ext uri="{FF2B5EF4-FFF2-40B4-BE49-F238E27FC236}">
                    <a16:creationId xmlns:a16="http://schemas.microsoft.com/office/drawing/2014/main" id="{C6E72765-DE67-03B4-639F-82B87C584C7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180362" y="2427483"/>
                <a:ext cx="376519" cy="376519"/>
              </a:xfrm>
              <a:prstGeom prst="rect">
                <a:avLst/>
              </a:prstGeom>
            </p:spPr>
          </p:pic>
          <p:pic>
            <p:nvPicPr>
              <p:cNvPr id="21" name="Graphic 20" descr="Male with solid fill">
                <a:extLst>
                  <a:ext uri="{FF2B5EF4-FFF2-40B4-BE49-F238E27FC236}">
                    <a16:creationId xmlns:a16="http://schemas.microsoft.com/office/drawing/2014/main" id="{36614891-E26D-6355-3F4A-4BDEC6957C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281216" y="2530389"/>
                <a:ext cx="376519" cy="376519"/>
              </a:xfrm>
              <a:prstGeom prst="rect">
                <a:avLst/>
              </a:prstGeom>
            </p:spPr>
          </p:pic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54F3401F-79BB-C88D-19FF-9BB2B7C4E19A}"/>
              </a:ext>
            </a:extLst>
          </p:cNvPr>
          <p:cNvGrpSpPr/>
          <p:nvPr/>
        </p:nvGrpSpPr>
        <p:grpSpPr>
          <a:xfrm>
            <a:off x="231078" y="2993674"/>
            <a:ext cx="376518" cy="376518"/>
            <a:chOff x="231078" y="2993674"/>
            <a:chExt cx="376518" cy="376518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047D5E48-DCC1-F4C7-8142-BD111BD399BB}"/>
                </a:ext>
              </a:extLst>
            </p:cNvPr>
            <p:cNvSpPr/>
            <p:nvPr/>
          </p:nvSpPr>
          <p:spPr>
            <a:xfrm>
              <a:off x="231078" y="2993674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25" name="Graphic 24" descr="Needle with solid fill">
              <a:extLst>
                <a:ext uri="{FF2B5EF4-FFF2-40B4-BE49-F238E27FC236}">
                  <a16:creationId xmlns:a16="http://schemas.microsoft.com/office/drawing/2014/main" id="{2AE26122-6D22-45A9-A755-439B36601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250155" y="3005062"/>
              <a:ext cx="340502" cy="340502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321703F-708F-F817-BA53-5347C1294D0D}"/>
              </a:ext>
            </a:extLst>
          </p:cNvPr>
          <p:cNvGrpSpPr/>
          <p:nvPr/>
        </p:nvGrpSpPr>
        <p:grpSpPr>
          <a:xfrm>
            <a:off x="231078" y="4049897"/>
            <a:ext cx="376518" cy="376518"/>
            <a:chOff x="231078" y="4049897"/>
            <a:chExt cx="376518" cy="376518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BFEB4EA-7757-D592-56DE-51549F1DF687}"/>
                </a:ext>
              </a:extLst>
            </p:cNvPr>
            <p:cNvSpPr/>
            <p:nvPr/>
          </p:nvSpPr>
          <p:spPr>
            <a:xfrm>
              <a:off x="231078" y="4049897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0" name="Graphic 29" descr="Earth globe: Africa and Europe with solid fill">
              <a:extLst>
                <a:ext uri="{FF2B5EF4-FFF2-40B4-BE49-F238E27FC236}">
                  <a16:creationId xmlns:a16="http://schemas.microsoft.com/office/drawing/2014/main" id="{A07301E2-98D7-AD31-49C9-0F21C98A790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240064" y="4066885"/>
              <a:ext cx="346082" cy="346082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91958998-E4D3-CF8A-AD29-B23454F069FD}"/>
              </a:ext>
            </a:extLst>
          </p:cNvPr>
          <p:cNvGrpSpPr/>
          <p:nvPr/>
        </p:nvGrpSpPr>
        <p:grpSpPr>
          <a:xfrm>
            <a:off x="231078" y="5154706"/>
            <a:ext cx="388688" cy="376518"/>
            <a:chOff x="231078" y="4859115"/>
            <a:chExt cx="388688" cy="376518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D30FB976-42F2-313A-D528-4F50E6E41E1C}"/>
                </a:ext>
              </a:extLst>
            </p:cNvPr>
            <p:cNvSpPr/>
            <p:nvPr/>
          </p:nvSpPr>
          <p:spPr>
            <a:xfrm>
              <a:off x="231078" y="4859115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2" name="Graphic 31" descr="Scientist female with solid fill">
              <a:extLst>
                <a:ext uri="{FF2B5EF4-FFF2-40B4-BE49-F238E27FC236}">
                  <a16:creationId xmlns:a16="http://schemas.microsoft.com/office/drawing/2014/main" id="{72B4722E-D998-4569-070C-03A26FF61D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51272" y="4864743"/>
              <a:ext cx="368494" cy="368494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69E5C57C-4718-4AB9-BF4C-06C6C22B2114}"/>
              </a:ext>
            </a:extLst>
          </p:cNvPr>
          <p:cNvGrpSpPr/>
          <p:nvPr/>
        </p:nvGrpSpPr>
        <p:grpSpPr>
          <a:xfrm>
            <a:off x="6270609" y="4426415"/>
            <a:ext cx="383242" cy="379175"/>
            <a:chOff x="6681996" y="4426415"/>
            <a:chExt cx="383242" cy="379175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D13BEE68-3AB0-A67C-3B19-6984A02BAC16}"/>
                </a:ext>
              </a:extLst>
            </p:cNvPr>
            <p:cNvSpPr/>
            <p:nvPr/>
          </p:nvSpPr>
          <p:spPr>
            <a:xfrm>
              <a:off x="6688720" y="4426415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36" name="Graphic 35" descr="Covid-19 with solid fill">
              <a:extLst>
                <a:ext uri="{FF2B5EF4-FFF2-40B4-BE49-F238E27FC236}">
                  <a16:creationId xmlns:a16="http://schemas.microsoft.com/office/drawing/2014/main" id="{F905D307-B9AA-E19F-5B90-3EFB32CA41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6681996" y="4429072"/>
              <a:ext cx="376518" cy="376518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90955FCA-34DC-DE05-13B3-8BA30EEB54C0}"/>
              </a:ext>
            </a:extLst>
          </p:cNvPr>
          <p:cNvGrpSpPr/>
          <p:nvPr/>
        </p:nvGrpSpPr>
        <p:grpSpPr>
          <a:xfrm>
            <a:off x="6277333" y="1990164"/>
            <a:ext cx="376518" cy="376518"/>
            <a:chOff x="6688720" y="1990164"/>
            <a:chExt cx="376518" cy="376518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30D75286-461D-6EEB-7161-0CAEAD3ED0B4}"/>
                </a:ext>
              </a:extLst>
            </p:cNvPr>
            <p:cNvSpPr/>
            <p:nvPr/>
          </p:nvSpPr>
          <p:spPr>
            <a:xfrm>
              <a:off x="6688720" y="1990164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1" name="Graphic 40">
              <a:extLst>
                <a:ext uri="{FF2B5EF4-FFF2-40B4-BE49-F238E27FC236}">
                  <a16:creationId xmlns:a16="http://schemas.microsoft.com/office/drawing/2014/main" id="{17853236-E3DD-F9BC-924F-C3EBFF13F1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p:blipFill>
          <p:spPr>
            <a:xfrm>
              <a:off x="6737744" y="2061078"/>
              <a:ext cx="279590" cy="225634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1DF4582-50B9-1B63-A7A8-9265275CF358}"/>
              </a:ext>
            </a:extLst>
          </p:cNvPr>
          <p:cNvGrpSpPr/>
          <p:nvPr/>
        </p:nvGrpSpPr>
        <p:grpSpPr>
          <a:xfrm>
            <a:off x="231078" y="3525884"/>
            <a:ext cx="376518" cy="376518"/>
            <a:chOff x="231078" y="3525884"/>
            <a:chExt cx="376518" cy="37651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C76E719-F9DA-792F-6426-3EAB7454D9F7}"/>
                </a:ext>
              </a:extLst>
            </p:cNvPr>
            <p:cNvSpPr/>
            <p:nvPr/>
          </p:nvSpPr>
          <p:spPr>
            <a:xfrm>
              <a:off x="231078" y="3525884"/>
              <a:ext cx="376518" cy="376518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44" name="Graphic 43">
              <a:extLst>
                <a:ext uri="{FF2B5EF4-FFF2-40B4-BE49-F238E27FC236}">
                  <a16:creationId xmlns:a16="http://schemas.microsoft.com/office/drawing/2014/main" id="{B72ABDEC-4FF4-AE18-CBCC-A546E95A7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p:blipFill>
          <p:spPr>
            <a:xfrm>
              <a:off x="266561" y="3564987"/>
              <a:ext cx="306137" cy="28496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10894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38CE7-918F-F1C2-8FDE-4CC3431DBA6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7" y="1335024"/>
            <a:ext cx="4357160" cy="4762500"/>
          </a:xfrm>
        </p:spPr>
        <p:txBody>
          <a:bodyPr/>
          <a:lstStyle/>
          <a:p>
            <a:r>
              <a:rPr lang="en-US" sz="2000" dirty="0"/>
              <a:t>Vaccination is the most effective tool to prevent HAV infection and outbreaks (CDC)</a:t>
            </a:r>
          </a:p>
          <a:p>
            <a:r>
              <a:rPr lang="en-US" sz="2000" dirty="0"/>
              <a:t>High vaccine effectiveness</a:t>
            </a:r>
          </a:p>
          <a:p>
            <a:pPr lvl="2"/>
            <a:r>
              <a:rPr lang="en-US" sz="1800" dirty="0"/>
              <a:t>94% to 100%; highly immunogenic </a:t>
            </a:r>
          </a:p>
          <a:p>
            <a:r>
              <a:rPr lang="en-US" sz="2000" dirty="0"/>
              <a:t>Strong population immunity effects</a:t>
            </a:r>
          </a:p>
          <a:p>
            <a:r>
              <a:rPr lang="en-US" sz="2000" dirty="0"/>
              <a:t>In 2006, ACIP recommended routine hepatitis A vaccination for all children 12-23 mo of age </a:t>
            </a:r>
          </a:p>
          <a:p>
            <a:pPr lvl="2"/>
            <a:r>
              <a:rPr lang="en-US" sz="1800" dirty="0"/>
              <a:t>Resulted in 95.5% decrease in hepatitis A cases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51ED95-EFE2-B6BD-F4BB-2C4C0E792EE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>
                <a:latin typeface="Poppins" panose="00000500000000000000" pitchFamily="2" charset="0"/>
              </a:rPr>
              <a:t>Nelson. MMWR Recomm Rep 2020;69:1. </a:t>
            </a:r>
            <a:r>
              <a:rPr lang="en-US" dirty="0"/>
              <a:t>Hofmeister. Public Health Rep. 2023:333549231184007.</a:t>
            </a:r>
            <a:endParaRPr lang="en-US" dirty="0">
              <a:latin typeface="Poppins" panose="00000500000000000000" pitchFamily="2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08FFCE-9425-D7F9-C766-E82EBB7CA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Vaccination in Hepatitis A Elimination Efforts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ABA15F70-F6C3-9D77-239D-5BEDDE4EC8F4}"/>
              </a:ext>
            </a:extLst>
          </p:cNvPr>
          <p:cNvGrpSpPr/>
          <p:nvPr/>
        </p:nvGrpSpPr>
        <p:grpSpPr>
          <a:xfrm>
            <a:off x="4612211" y="1421913"/>
            <a:ext cx="7359127" cy="4526920"/>
            <a:chOff x="4665454" y="1217632"/>
            <a:chExt cx="7359127" cy="4526920"/>
          </a:xfrm>
        </p:grpSpPr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CA58A161-C62D-C20F-55F5-D23CEA64B03E}"/>
                </a:ext>
              </a:extLst>
            </p:cNvPr>
            <p:cNvSpPr/>
            <p:nvPr/>
          </p:nvSpPr>
          <p:spPr>
            <a:xfrm flipH="1">
              <a:off x="5584872" y="3124543"/>
              <a:ext cx="73152" cy="19484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0ADD38F2-7512-81D1-0A36-8A49E72AA562}"/>
                </a:ext>
              </a:extLst>
            </p:cNvPr>
            <p:cNvSpPr/>
            <p:nvPr/>
          </p:nvSpPr>
          <p:spPr>
            <a:xfrm flipH="1">
              <a:off x="5691345" y="2781459"/>
              <a:ext cx="73152" cy="229156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8E3635A0-94C8-A99B-7753-3B0CEC647944}"/>
                </a:ext>
              </a:extLst>
            </p:cNvPr>
            <p:cNvSpPr/>
            <p:nvPr/>
          </p:nvSpPr>
          <p:spPr>
            <a:xfrm flipH="1">
              <a:off x="5797818" y="2379343"/>
              <a:ext cx="73152" cy="269368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08806FA0-0B16-1B5C-95BB-AFEDE2B1F7B7}"/>
                </a:ext>
              </a:extLst>
            </p:cNvPr>
            <p:cNvSpPr/>
            <p:nvPr/>
          </p:nvSpPr>
          <p:spPr>
            <a:xfrm flipH="1">
              <a:off x="5904291" y="2222375"/>
              <a:ext cx="73152" cy="285064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1330B3F9-FFF7-3A15-31D7-8DEFF1B8F056}"/>
                </a:ext>
              </a:extLst>
            </p:cNvPr>
            <p:cNvSpPr/>
            <p:nvPr/>
          </p:nvSpPr>
          <p:spPr>
            <a:xfrm flipH="1">
              <a:off x="6010764" y="1729989"/>
              <a:ext cx="73152" cy="3343023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9D460BBA-2F47-6139-D760-37E9118024A6}"/>
                </a:ext>
              </a:extLst>
            </p:cNvPr>
            <p:cNvSpPr/>
            <p:nvPr/>
          </p:nvSpPr>
          <p:spPr>
            <a:xfrm flipH="1">
              <a:off x="6117237" y="1561889"/>
              <a:ext cx="73152" cy="351111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080C079B-D15A-9B2B-0FD2-E41266FF4610}"/>
                </a:ext>
              </a:extLst>
            </p:cNvPr>
            <p:cNvSpPr/>
            <p:nvPr/>
          </p:nvSpPr>
          <p:spPr>
            <a:xfrm flipH="1">
              <a:off x="6223710" y="1893879"/>
              <a:ext cx="73152" cy="317912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31980E3A-F824-2E93-F858-C7E605CE8B52}"/>
                </a:ext>
              </a:extLst>
            </p:cNvPr>
            <p:cNvSpPr/>
            <p:nvPr/>
          </p:nvSpPr>
          <p:spPr>
            <a:xfrm flipH="1">
              <a:off x="6330183" y="2086002"/>
              <a:ext cx="73152" cy="298700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4D4D84A4-0A73-A29E-DE0D-A1A46C23CF83}"/>
                </a:ext>
              </a:extLst>
            </p:cNvPr>
            <p:cNvSpPr/>
            <p:nvPr/>
          </p:nvSpPr>
          <p:spPr>
            <a:xfrm flipH="1">
              <a:off x="6436656" y="2700698"/>
              <a:ext cx="73152" cy="237230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8D4ED28D-AF3C-192E-1E50-6F3B8A8311B2}"/>
                </a:ext>
              </a:extLst>
            </p:cNvPr>
            <p:cNvSpPr/>
            <p:nvPr/>
          </p:nvSpPr>
          <p:spPr>
            <a:xfrm flipH="1">
              <a:off x="6543129" y="2973236"/>
              <a:ext cx="73152" cy="209976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AAB708DC-DDEE-85C8-68A6-B07BD1BD51B0}"/>
                </a:ext>
              </a:extLst>
            </p:cNvPr>
            <p:cNvSpPr/>
            <p:nvPr/>
          </p:nvSpPr>
          <p:spPr>
            <a:xfrm flipH="1">
              <a:off x="6649602" y="3115313"/>
              <a:ext cx="73152" cy="195769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A3953D7D-4C1F-061E-EF1D-5EDAF1AF2A53}"/>
                </a:ext>
              </a:extLst>
            </p:cNvPr>
            <p:cNvSpPr/>
            <p:nvPr/>
          </p:nvSpPr>
          <p:spPr>
            <a:xfrm flipH="1">
              <a:off x="6756075" y="3237227"/>
              <a:ext cx="73152" cy="1835777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9D4B23A4-CA7D-67A0-21D6-2DBDDE81D983}"/>
                </a:ext>
              </a:extLst>
            </p:cNvPr>
            <p:cNvSpPr/>
            <p:nvPr/>
          </p:nvSpPr>
          <p:spPr>
            <a:xfrm flipH="1">
              <a:off x="6862548" y="3340845"/>
              <a:ext cx="73152" cy="173216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1BCBFFB0-F8CA-5C98-2E32-1FA90B35AE62}"/>
                </a:ext>
              </a:extLst>
            </p:cNvPr>
            <p:cNvSpPr/>
            <p:nvPr/>
          </p:nvSpPr>
          <p:spPr>
            <a:xfrm flipH="1">
              <a:off x="6969021" y="3289034"/>
              <a:ext cx="73152" cy="178396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4267349C-BD89-63BD-BC45-60E32C56777F}"/>
                </a:ext>
              </a:extLst>
            </p:cNvPr>
            <p:cNvSpPr/>
            <p:nvPr/>
          </p:nvSpPr>
          <p:spPr>
            <a:xfrm flipH="1">
              <a:off x="7075494" y="3351578"/>
              <a:ext cx="73152" cy="172142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9" name="Rectangle 128">
              <a:extLst>
                <a:ext uri="{FF2B5EF4-FFF2-40B4-BE49-F238E27FC236}">
                  <a16:creationId xmlns:a16="http://schemas.microsoft.com/office/drawing/2014/main" id="{BDB0C982-E2FE-4290-E922-C96EE8BE9519}"/>
                </a:ext>
              </a:extLst>
            </p:cNvPr>
            <p:cNvSpPr/>
            <p:nvPr/>
          </p:nvSpPr>
          <p:spPr>
            <a:xfrm flipH="1">
              <a:off x="7181967" y="3551820"/>
              <a:ext cx="73152" cy="152118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" name="Rectangle 129">
              <a:extLst>
                <a:ext uri="{FF2B5EF4-FFF2-40B4-BE49-F238E27FC236}">
                  <a16:creationId xmlns:a16="http://schemas.microsoft.com/office/drawing/2014/main" id="{1C71DFFD-AC24-BCF4-1DB7-F08B40E8FE2C}"/>
                </a:ext>
              </a:extLst>
            </p:cNvPr>
            <p:cNvSpPr/>
            <p:nvPr/>
          </p:nvSpPr>
          <p:spPr>
            <a:xfrm flipH="1">
              <a:off x="7288440" y="3701572"/>
              <a:ext cx="73152" cy="137143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1" name="Rectangle 130">
              <a:extLst>
                <a:ext uri="{FF2B5EF4-FFF2-40B4-BE49-F238E27FC236}">
                  <a16:creationId xmlns:a16="http://schemas.microsoft.com/office/drawing/2014/main" id="{F61C181A-5C05-7FD3-2DDE-C27215B43507}"/>
                </a:ext>
              </a:extLst>
            </p:cNvPr>
            <p:cNvSpPr/>
            <p:nvPr/>
          </p:nvSpPr>
          <p:spPr>
            <a:xfrm flipH="1">
              <a:off x="7394913" y="3804654"/>
              <a:ext cx="73152" cy="126835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2" name="Rectangle 131">
              <a:extLst>
                <a:ext uri="{FF2B5EF4-FFF2-40B4-BE49-F238E27FC236}">
                  <a16:creationId xmlns:a16="http://schemas.microsoft.com/office/drawing/2014/main" id="{EC1888D4-F1B2-A14E-CD02-C1D65F6B847B}"/>
                </a:ext>
              </a:extLst>
            </p:cNvPr>
            <p:cNvSpPr/>
            <p:nvPr/>
          </p:nvSpPr>
          <p:spPr>
            <a:xfrm flipH="1">
              <a:off x="7501386" y="3785175"/>
              <a:ext cx="73152" cy="128782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714759B9-696A-9A36-A39C-4959A6AAA3C1}"/>
                </a:ext>
              </a:extLst>
            </p:cNvPr>
            <p:cNvSpPr/>
            <p:nvPr/>
          </p:nvSpPr>
          <p:spPr>
            <a:xfrm flipH="1">
              <a:off x="7607859" y="3701571"/>
              <a:ext cx="73152" cy="137143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4" name="Rectangle 133">
              <a:extLst>
                <a:ext uri="{FF2B5EF4-FFF2-40B4-BE49-F238E27FC236}">
                  <a16:creationId xmlns:a16="http://schemas.microsoft.com/office/drawing/2014/main" id="{E5FAFAB8-2217-B0D4-F9E4-30A6F672087E}"/>
                </a:ext>
              </a:extLst>
            </p:cNvPr>
            <p:cNvSpPr/>
            <p:nvPr/>
          </p:nvSpPr>
          <p:spPr>
            <a:xfrm flipH="1">
              <a:off x="7714332" y="3693918"/>
              <a:ext cx="73152" cy="137908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7A0BDBFA-0D2C-B2D1-B8F6-350537643C89}"/>
                </a:ext>
              </a:extLst>
            </p:cNvPr>
            <p:cNvSpPr/>
            <p:nvPr/>
          </p:nvSpPr>
          <p:spPr>
            <a:xfrm flipH="1">
              <a:off x="7820805" y="3579502"/>
              <a:ext cx="73152" cy="149349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" name="Rectangle 135">
              <a:extLst>
                <a:ext uri="{FF2B5EF4-FFF2-40B4-BE49-F238E27FC236}">
                  <a16:creationId xmlns:a16="http://schemas.microsoft.com/office/drawing/2014/main" id="{7D2C23FF-0163-2626-3920-2CBAC02864F1}"/>
                </a:ext>
              </a:extLst>
            </p:cNvPr>
            <p:cNvSpPr/>
            <p:nvPr/>
          </p:nvSpPr>
          <p:spPr>
            <a:xfrm flipH="1">
              <a:off x="7927278" y="3401500"/>
              <a:ext cx="73152" cy="167150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7" name="Rectangle 136">
              <a:extLst>
                <a:ext uri="{FF2B5EF4-FFF2-40B4-BE49-F238E27FC236}">
                  <a16:creationId xmlns:a16="http://schemas.microsoft.com/office/drawing/2014/main" id="{20A324D6-1FE6-E091-EB2F-526C3C9CBCAC}"/>
                </a:ext>
              </a:extLst>
            </p:cNvPr>
            <p:cNvSpPr/>
            <p:nvPr/>
          </p:nvSpPr>
          <p:spPr>
            <a:xfrm flipH="1">
              <a:off x="8033751" y="2968903"/>
              <a:ext cx="73152" cy="209976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8" name="Rectangle 137">
              <a:extLst>
                <a:ext uri="{FF2B5EF4-FFF2-40B4-BE49-F238E27FC236}">
                  <a16:creationId xmlns:a16="http://schemas.microsoft.com/office/drawing/2014/main" id="{860E082B-D58B-B3D2-30DA-1596690DFED8}"/>
                </a:ext>
              </a:extLst>
            </p:cNvPr>
            <p:cNvSpPr/>
            <p:nvPr/>
          </p:nvSpPr>
          <p:spPr>
            <a:xfrm flipH="1">
              <a:off x="8140224" y="3220022"/>
              <a:ext cx="73152" cy="185297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9" name="Rectangle 138">
              <a:extLst>
                <a:ext uri="{FF2B5EF4-FFF2-40B4-BE49-F238E27FC236}">
                  <a16:creationId xmlns:a16="http://schemas.microsoft.com/office/drawing/2014/main" id="{573415EE-B403-8BF4-9E6A-120A7AB78B89}"/>
                </a:ext>
              </a:extLst>
            </p:cNvPr>
            <p:cNvSpPr/>
            <p:nvPr/>
          </p:nvSpPr>
          <p:spPr>
            <a:xfrm flipH="1">
              <a:off x="8246697" y="3636422"/>
              <a:ext cx="73152" cy="143658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0" name="Rectangle 139">
              <a:extLst>
                <a:ext uri="{FF2B5EF4-FFF2-40B4-BE49-F238E27FC236}">
                  <a16:creationId xmlns:a16="http://schemas.microsoft.com/office/drawing/2014/main" id="{043F80F2-D4C7-CE85-07DC-4B9DC0CFA796}"/>
                </a:ext>
              </a:extLst>
            </p:cNvPr>
            <p:cNvSpPr/>
            <p:nvPr/>
          </p:nvSpPr>
          <p:spPr>
            <a:xfrm flipH="1">
              <a:off x="8353170" y="3723673"/>
              <a:ext cx="73152" cy="134932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" name="Rectangle 140">
              <a:extLst>
                <a:ext uri="{FF2B5EF4-FFF2-40B4-BE49-F238E27FC236}">
                  <a16:creationId xmlns:a16="http://schemas.microsoft.com/office/drawing/2014/main" id="{95A43EE5-F536-6349-1A8B-900F2AD502AA}"/>
                </a:ext>
              </a:extLst>
            </p:cNvPr>
            <p:cNvSpPr/>
            <p:nvPr/>
          </p:nvSpPr>
          <p:spPr>
            <a:xfrm flipH="1">
              <a:off x="8459643" y="3649887"/>
              <a:ext cx="73152" cy="142311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73A51526-6AC6-7C23-1FA2-F252389E31D4}"/>
                </a:ext>
              </a:extLst>
            </p:cNvPr>
            <p:cNvSpPr/>
            <p:nvPr/>
          </p:nvSpPr>
          <p:spPr>
            <a:xfrm flipH="1">
              <a:off x="8566116" y="3495367"/>
              <a:ext cx="73152" cy="1577633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3" name="Rectangle 142">
              <a:extLst>
                <a:ext uri="{FF2B5EF4-FFF2-40B4-BE49-F238E27FC236}">
                  <a16:creationId xmlns:a16="http://schemas.microsoft.com/office/drawing/2014/main" id="{59C60794-72CF-6D09-D6D6-9C6D1FBFCF04}"/>
                </a:ext>
              </a:extLst>
            </p:cNvPr>
            <p:cNvSpPr/>
            <p:nvPr/>
          </p:nvSpPr>
          <p:spPr>
            <a:xfrm flipH="1">
              <a:off x="8672589" y="3213728"/>
              <a:ext cx="73152" cy="1859273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" name="Rectangle 143">
              <a:extLst>
                <a:ext uri="{FF2B5EF4-FFF2-40B4-BE49-F238E27FC236}">
                  <a16:creationId xmlns:a16="http://schemas.microsoft.com/office/drawing/2014/main" id="{354C0906-9143-2F2B-84DF-E8D1A8095AFD}"/>
                </a:ext>
              </a:extLst>
            </p:cNvPr>
            <p:cNvSpPr/>
            <p:nvPr/>
          </p:nvSpPr>
          <p:spPr>
            <a:xfrm flipH="1">
              <a:off x="8779062" y="3255711"/>
              <a:ext cx="73152" cy="181729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5" name="Rectangle 144">
              <a:extLst>
                <a:ext uri="{FF2B5EF4-FFF2-40B4-BE49-F238E27FC236}">
                  <a16:creationId xmlns:a16="http://schemas.microsoft.com/office/drawing/2014/main" id="{8772FF9C-54C2-C1AA-049D-30E604CC04C0}"/>
                </a:ext>
              </a:extLst>
            </p:cNvPr>
            <p:cNvSpPr/>
            <p:nvPr/>
          </p:nvSpPr>
          <p:spPr>
            <a:xfrm flipH="1">
              <a:off x="8885535" y="3303730"/>
              <a:ext cx="73152" cy="176927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6" name="Rectangle 145">
              <a:extLst>
                <a:ext uri="{FF2B5EF4-FFF2-40B4-BE49-F238E27FC236}">
                  <a16:creationId xmlns:a16="http://schemas.microsoft.com/office/drawing/2014/main" id="{3927836B-CFDF-A6DD-9C5F-05215DE4AC62}"/>
                </a:ext>
              </a:extLst>
            </p:cNvPr>
            <p:cNvSpPr/>
            <p:nvPr/>
          </p:nvSpPr>
          <p:spPr>
            <a:xfrm flipH="1">
              <a:off x="8992008" y="3710542"/>
              <a:ext cx="73152" cy="136245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7" name="Rectangle 146">
              <a:extLst>
                <a:ext uri="{FF2B5EF4-FFF2-40B4-BE49-F238E27FC236}">
                  <a16:creationId xmlns:a16="http://schemas.microsoft.com/office/drawing/2014/main" id="{D23BAC98-7C02-70A1-DEDA-077E69ADE3EB}"/>
                </a:ext>
              </a:extLst>
            </p:cNvPr>
            <p:cNvSpPr/>
            <p:nvPr/>
          </p:nvSpPr>
          <p:spPr>
            <a:xfrm flipH="1">
              <a:off x="9098481" y="4074928"/>
              <a:ext cx="73152" cy="998074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8" name="Rectangle 147">
              <a:extLst>
                <a:ext uri="{FF2B5EF4-FFF2-40B4-BE49-F238E27FC236}">
                  <a16:creationId xmlns:a16="http://schemas.microsoft.com/office/drawing/2014/main" id="{B1A21AE8-D31A-12F9-5F94-179EF24C6F9A}"/>
                </a:ext>
              </a:extLst>
            </p:cNvPr>
            <p:cNvSpPr/>
            <p:nvPr/>
          </p:nvSpPr>
          <p:spPr>
            <a:xfrm flipH="1">
              <a:off x="9204954" y="4288579"/>
              <a:ext cx="73152" cy="78442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9" name="Rectangle 148">
              <a:extLst>
                <a:ext uri="{FF2B5EF4-FFF2-40B4-BE49-F238E27FC236}">
                  <a16:creationId xmlns:a16="http://schemas.microsoft.com/office/drawing/2014/main" id="{5E5C4A1F-2454-85A3-251B-941B5A32A99D}"/>
                </a:ext>
              </a:extLst>
            </p:cNvPr>
            <p:cNvSpPr/>
            <p:nvPr/>
          </p:nvSpPr>
          <p:spPr>
            <a:xfrm flipH="1">
              <a:off x="9311427" y="4448429"/>
              <a:ext cx="73152" cy="62457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" name="Rectangle 149">
              <a:extLst>
                <a:ext uri="{FF2B5EF4-FFF2-40B4-BE49-F238E27FC236}">
                  <a16:creationId xmlns:a16="http://schemas.microsoft.com/office/drawing/2014/main" id="{0D7FAC8D-B85F-DD5F-F468-9966E4755E10}"/>
                </a:ext>
              </a:extLst>
            </p:cNvPr>
            <p:cNvSpPr/>
            <p:nvPr/>
          </p:nvSpPr>
          <p:spPr>
            <a:xfrm flipH="1">
              <a:off x="9417900" y="4561090"/>
              <a:ext cx="73152" cy="51191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1" name="Rectangle 150">
              <a:extLst>
                <a:ext uri="{FF2B5EF4-FFF2-40B4-BE49-F238E27FC236}">
                  <a16:creationId xmlns:a16="http://schemas.microsoft.com/office/drawing/2014/main" id="{47727767-3D57-8362-88A5-C766DD9C6DF6}"/>
                </a:ext>
              </a:extLst>
            </p:cNvPr>
            <p:cNvSpPr/>
            <p:nvPr/>
          </p:nvSpPr>
          <p:spPr>
            <a:xfrm flipH="1">
              <a:off x="9524373" y="4626826"/>
              <a:ext cx="73152" cy="44617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2" name="Rectangle 151">
              <a:extLst>
                <a:ext uri="{FF2B5EF4-FFF2-40B4-BE49-F238E27FC236}">
                  <a16:creationId xmlns:a16="http://schemas.microsoft.com/office/drawing/2014/main" id="{BE0C7811-170B-F0B0-2F26-20000FF0AB52}"/>
                </a:ext>
              </a:extLst>
            </p:cNvPr>
            <p:cNvSpPr/>
            <p:nvPr/>
          </p:nvSpPr>
          <p:spPr>
            <a:xfrm flipH="1">
              <a:off x="9630846" y="4746650"/>
              <a:ext cx="73152" cy="32635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3" name="Rectangle 152">
              <a:extLst>
                <a:ext uri="{FF2B5EF4-FFF2-40B4-BE49-F238E27FC236}">
                  <a16:creationId xmlns:a16="http://schemas.microsoft.com/office/drawing/2014/main" id="{9133FD0F-94C8-27FE-CCAE-50549550BF6A}"/>
                </a:ext>
              </a:extLst>
            </p:cNvPr>
            <p:cNvSpPr/>
            <p:nvPr/>
          </p:nvSpPr>
          <p:spPr>
            <a:xfrm flipH="1">
              <a:off x="11334424" y="4490369"/>
              <a:ext cx="73152" cy="58263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4" name="Rectangle 153">
              <a:extLst>
                <a:ext uri="{FF2B5EF4-FFF2-40B4-BE49-F238E27FC236}">
                  <a16:creationId xmlns:a16="http://schemas.microsoft.com/office/drawing/2014/main" id="{EF730849-9EE7-D4B0-3800-A17C14A47BE5}"/>
                </a:ext>
              </a:extLst>
            </p:cNvPr>
            <p:cNvSpPr/>
            <p:nvPr/>
          </p:nvSpPr>
          <p:spPr>
            <a:xfrm flipH="1">
              <a:off x="11227941" y="3965577"/>
              <a:ext cx="73152" cy="1107423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5" name="Rectangle 154">
              <a:extLst>
                <a:ext uri="{FF2B5EF4-FFF2-40B4-BE49-F238E27FC236}">
                  <a16:creationId xmlns:a16="http://schemas.microsoft.com/office/drawing/2014/main" id="{29BDADE2-C913-369A-E5E5-BDEC38D74837}"/>
                </a:ext>
              </a:extLst>
            </p:cNvPr>
            <p:cNvSpPr/>
            <p:nvPr/>
          </p:nvSpPr>
          <p:spPr>
            <a:xfrm flipH="1">
              <a:off x="11121468" y="4338220"/>
              <a:ext cx="73152" cy="73478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6" name="Rectangle 155">
              <a:extLst>
                <a:ext uri="{FF2B5EF4-FFF2-40B4-BE49-F238E27FC236}">
                  <a16:creationId xmlns:a16="http://schemas.microsoft.com/office/drawing/2014/main" id="{AAA820E2-98B2-3127-9A02-257253D4CB64}"/>
                </a:ext>
              </a:extLst>
            </p:cNvPr>
            <p:cNvSpPr/>
            <p:nvPr/>
          </p:nvSpPr>
          <p:spPr>
            <a:xfrm flipH="1">
              <a:off x="11014995" y="4880325"/>
              <a:ext cx="73152" cy="19267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7" name="Rectangle 156">
              <a:extLst>
                <a:ext uri="{FF2B5EF4-FFF2-40B4-BE49-F238E27FC236}">
                  <a16:creationId xmlns:a16="http://schemas.microsoft.com/office/drawing/2014/main" id="{404BE210-0A41-7A42-DEA1-8E7A87299877}"/>
                </a:ext>
              </a:extLst>
            </p:cNvPr>
            <p:cNvSpPr/>
            <p:nvPr/>
          </p:nvSpPr>
          <p:spPr>
            <a:xfrm flipH="1">
              <a:off x="10908522" y="4954433"/>
              <a:ext cx="73152" cy="11856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825B2DC5-55D8-B09F-480B-B0BCAC3E0752}"/>
                </a:ext>
              </a:extLst>
            </p:cNvPr>
            <p:cNvSpPr/>
            <p:nvPr/>
          </p:nvSpPr>
          <p:spPr>
            <a:xfrm flipH="1">
              <a:off x="10802049" y="4996082"/>
              <a:ext cx="73152" cy="7691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27C63D23-A090-09FA-ECEA-DDED560FAE42}"/>
                </a:ext>
              </a:extLst>
            </p:cNvPr>
            <p:cNvSpPr/>
            <p:nvPr/>
          </p:nvSpPr>
          <p:spPr>
            <a:xfrm flipH="1">
              <a:off x="10695576" y="4999908"/>
              <a:ext cx="73152" cy="7691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ABEEC02A-D6E8-732C-B015-681CF743136B}"/>
                </a:ext>
              </a:extLst>
            </p:cNvPr>
            <p:cNvSpPr/>
            <p:nvPr/>
          </p:nvSpPr>
          <p:spPr>
            <a:xfrm flipH="1">
              <a:off x="10589103" y="4973249"/>
              <a:ext cx="73152" cy="9975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1" name="Rectangle 160">
              <a:extLst>
                <a:ext uri="{FF2B5EF4-FFF2-40B4-BE49-F238E27FC236}">
                  <a16:creationId xmlns:a16="http://schemas.microsoft.com/office/drawing/2014/main" id="{FA4CC937-C00B-1AFE-E34D-637C6009FFF8}"/>
                </a:ext>
              </a:extLst>
            </p:cNvPr>
            <p:cNvSpPr/>
            <p:nvPr/>
          </p:nvSpPr>
          <p:spPr>
            <a:xfrm flipH="1">
              <a:off x="10482630" y="4986599"/>
              <a:ext cx="73152" cy="8640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2" name="Rectangle 161">
              <a:extLst>
                <a:ext uri="{FF2B5EF4-FFF2-40B4-BE49-F238E27FC236}">
                  <a16:creationId xmlns:a16="http://schemas.microsoft.com/office/drawing/2014/main" id="{50CADED2-19E2-926F-9A1D-1DED909ADA34}"/>
                </a:ext>
              </a:extLst>
            </p:cNvPr>
            <p:cNvSpPr/>
            <p:nvPr/>
          </p:nvSpPr>
          <p:spPr>
            <a:xfrm flipH="1">
              <a:off x="10376157" y="4992419"/>
              <a:ext cx="73152" cy="8058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6D44F46E-D329-0E2A-42D2-2BFFA6AA3860}"/>
                </a:ext>
              </a:extLst>
            </p:cNvPr>
            <p:cNvSpPr/>
            <p:nvPr/>
          </p:nvSpPr>
          <p:spPr>
            <a:xfrm flipH="1">
              <a:off x="10269684" y="4974921"/>
              <a:ext cx="73152" cy="9808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C0D86EC4-1CCE-E2F6-B31C-A539442B080E}"/>
                </a:ext>
              </a:extLst>
            </p:cNvPr>
            <p:cNvSpPr/>
            <p:nvPr/>
          </p:nvSpPr>
          <p:spPr>
            <a:xfrm flipH="1">
              <a:off x="10163211" y="4954433"/>
              <a:ext cx="73152" cy="118568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2BFC0F66-38B2-2B46-1092-A8461E8DCAA3}"/>
                </a:ext>
              </a:extLst>
            </p:cNvPr>
            <p:cNvSpPr/>
            <p:nvPr/>
          </p:nvSpPr>
          <p:spPr>
            <a:xfrm flipH="1">
              <a:off x="10056738" y="4915785"/>
              <a:ext cx="73152" cy="15721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3426794C-A5A8-9CF5-3E25-482C7F38F094}"/>
                </a:ext>
              </a:extLst>
            </p:cNvPr>
            <p:cNvSpPr/>
            <p:nvPr/>
          </p:nvSpPr>
          <p:spPr>
            <a:xfrm flipH="1">
              <a:off x="9950265" y="4899115"/>
              <a:ext cx="73152" cy="180539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4F6BEDA3-7E66-9E16-307F-7580E6D2BC9C}"/>
                </a:ext>
              </a:extLst>
            </p:cNvPr>
            <p:cNvSpPr/>
            <p:nvPr/>
          </p:nvSpPr>
          <p:spPr>
            <a:xfrm flipH="1">
              <a:off x="9843792" y="4861990"/>
              <a:ext cx="73152" cy="211011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84331013-A877-F999-EC3E-6B5423771FF6}"/>
                </a:ext>
              </a:extLst>
            </p:cNvPr>
            <p:cNvSpPr/>
            <p:nvPr/>
          </p:nvSpPr>
          <p:spPr>
            <a:xfrm flipH="1">
              <a:off x="9737319" y="4813724"/>
              <a:ext cx="73152" cy="259277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DDC44E51-3401-2B0D-1A64-2ACEFD8A84DC}"/>
                </a:ext>
              </a:extLst>
            </p:cNvPr>
            <p:cNvGrpSpPr/>
            <p:nvPr/>
          </p:nvGrpSpPr>
          <p:grpSpPr>
            <a:xfrm>
              <a:off x="5498926" y="1534438"/>
              <a:ext cx="5988819" cy="3544866"/>
              <a:chOff x="5498926" y="1534438"/>
              <a:chExt cx="5988819" cy="3544866"/>
            </a:xfrm>
          </p:grpSpPr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EB4C3DDE-D3CF-3530-D1ED-5F61C8787756}"/>
                  </a:ext>
                </a:extLst>
              </p:cNvPr>
              <p:cNvCxnSpPr/>
              <p:nvPr/>
            </p:nvCxnSpPr>
            <p:spPr>
              <a:xfrm>
                <a:off x="5561556" y="1534438"/>
                <a:ext cx="0" cy="354486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5F690154-D12E-7724-4391-E2B4F4B9DD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55293" y="5079304"/>
                <a:ext cx="586844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3DDFDE0A-D694-94E9-AB65-96B385716603}"/>
                  </a:ext>
                </a:extLst>
              </p:cNvPr>
              <p:cNvCxnSpPr/>
              <p:nvPr/>
            </p:nvCxnSpPr>
            <p:spPr>
              <a:xfrm flipV="1">
                <a:off x="11423737" y="1534438"/>
                <a:ext cx="0" cy="354486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F070D69-A49E-8244-E847-1181606837C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154070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041E997A-701F-64FA-021F-620782E953E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2130468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74DB1FE8-391A-1A5E-244A-EE5BDDE9075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2720235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01052D63-C37D-ED3B-B993-C7FF25D2C4E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3310002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5EDDC525-3DD2-EBA1-642D-E5225DBDF3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3899769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3E0E03C4-323F-44DE-F9CA-68DB1ADA506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448953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6143478D-0668-DB67-0D35-356BDD7AA00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498926" y="5079304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472BDD3D-0985-13BC-CF6C-AA594110BB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154070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425DCBB0-224F-1C9F-D341-4668C7C964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204621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A72B5FF6-C021-A444-CDCB-58BFD8C855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255173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8FB0B152-9F64-7E4D-6049-CC6F5C525D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305724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A152022B-C2A6-8713-6078-26378E5383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356276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5BD13929-9893-443A-F1A3-20D270A032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4068276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id="{13CB796E-47D7-7B37-DDBD-E45AD4695C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4573791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78655CA5-B872-D49B-EBFC-E5FECD2A0A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23737" y="5079304"/>
                <a:ext cx="6400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9" name="Group 58">
              <a:extLst>
                <a:ext uri="{FF2B5EF4-FFF2-40B4-BE49-F238E27FC236}">
                  <a16:creationId xmlns:a16="http://schemas.microsoft.com/office/drawing/2014/main" id="{83A15778-1FB3-631D-8A16-9D1C3670A34A}"/>
                </a:ext>
              </a:extLst>
            </p:cNvPr>
            <p:cNvGrpSpPr/>
            <p:nvPr/>
          </p:nvGrpSpPr>
          <p:grpSpPr>
            <a:xfrm>
              <a:off x="5617923" y="5073040"/>
              <a:ext cx="5761973" cy="64008"/>
              <a:chOff x="5617923" y="5073040"/>
              <a:chExt cx="5761973" cy="64008"/>
            </a:xfrm>
          </p:grpSpPr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598B2EC-DA24-FA05-72A4-5EE77083C7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61792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B6277244-C369-CBC3-38A2-E60B423936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3132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51BD7038-EAD7-440B-4B46-CA769954AF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44735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D5F0B212-F3AE-953D-B113-017E61C86E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58141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Straight Connector 34">
                <a:extLst>
                  <a:ext uri="{FF2B5EF4-FFF2-40B4-BE49-F238E27FC236}">
                    <a16:creationId xmlns:a16="http://schemas.microsoft.com/office/drawing/2014/main" id="{6CCAED20-61E8-8453-4559-969D9E61B9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471547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Connector 35">
                <a:extLst>
                  <a:ext uri="{FF2B5EF4-FFF2-40B4-BE49-F238E27FC236}">
                    <a16:creationId xmlns:a16="http://schemas.microsoft.com/office/drawing/2014/main" id="{6E2D16DD-4FE7-4A39-BED6-AC52896C54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8495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740612BF-034F-B68F-A553-E4BFCD7818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89835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02991D93-5E0A-CDE5-5BAB-E2E73F2D59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11765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6644737-0136-17F2-8FA2-A0AFCBB8EE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25171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1CF7A4CD-6334-DDCC-1E68-FD39A2FB7F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538577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E1DF5141-3420-62FF-2A1D-0AB1844C3F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5198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DDD99B7C-9ADD-5E50-EEA1-0CF1D206B9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6538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8516F2EF-7DE4-5816-BF7E-34D834663B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78795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0E3DD975-02AE-E860-86D2-45ECC593C7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392201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ED7E08D8-CCC6-3C74-27E7-083774DFAB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605607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>
                <a:extLst>
                  <a:ext uri="{FF2B5EF4-FFF2-40B4-BE49-F238E27FC236}">
                    <a16:creationId xmlns:a16="http://schemas.microsoft.com/office/drawing/2014/main" id="{63667661-D921-18A4-095F-48CE8E3AA8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1901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>
                <a:extLst>
                  <a:ext uri="{FF2B5EF4-FFF2-40B4-BE49-F238E27FC236}">
                    <a16:creationId xmlns:a16="http://schemas.microsoft.com/office/drawing/2014/main" id="{21590876-48B5-A76A-011D-207638A67C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03241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4904F858-DD0D-BF4B-2600-D00BC3F935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245825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Straight Connector 48">
                <a:extLst>
                  <a:ext uri="{FF2B5EF4-FFF2-40B4-BE49-F238E27FC236}">
                    <a16:creationId xmlns:a16="http://schemas.microsoft.com/office/drawing/2014/main" id="{9C14ABC6-4991-FC4A-9E24-7AE31DE5E5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459231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9B510A24-1534-FD93-338F-1634540005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2637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94D6F91D-DE2B-8F0C-83F2-E1EDBCA0D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88604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C2E3E530-AE27-54F9-B354-5AD5227568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9944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B18EAB6C-656A-9EAF-986D-A02F0BC66A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12855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:a16="http://schemas.microsoft.com/office/drawing/2014/main" id="{B5F330A1-A872-C8AF-ED01-F3CD5887E0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26261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:a16="http://schemas.microsoft.com/office/drawing/2014/main" id="{8CF653B5-0E70-F03D-86A5-407BBD14DB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739667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C031657C-097E-C6F0-A789-34B1AF483F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953073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4804D67F-A096-0555-D29F-A689DED16E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66479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:a16="http://schemas.microsoft.com/office/drawing/2014/main" id="{FC749F0D-A80F-625C-10F1-F43F11941B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379896" y="5073040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39EB9F8-0F71-4F0F-685B-C581ADB7962F}"/>
                </a:ext>
              </a:extLst>
            </p:cNvPr>
            <p:cNvSpPr txBox="1"/>
            <p:nvPr/>
          </p:nvSpPr>
          <p:spPr>
            <a:xfrm>
              <a:off x="5636712" y="5500295"/>
              <a:ext cx="5787025" cy="2442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Yr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67FCD9AB-14ED-9268-6010-DD292CD37BCB}"/>
                </a:ext>
              </a:extLst>
            </p:cNvPr>
            <p:cNvSpPr txBox="1"/>
            <p:nvPr/>
          </p:nvSpPr>
          <p:spPr>
            <a:xfrm rot="16200000">
              <a:off x="3018288" y="3181602"/>
              <a:ext cx="3538589" cy="2442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Number of Cases</a:t>
              </a:r>
            </a:p>
          </p:txBody>
        </p:sp>
        <p:sp>
          <p:nvSpPr>
            <p:cNvPr id="62" name="TextBox 61">
              <a:extLst>
                <a:ext uri="{FF2B5EF4-FFF2-40B4-BE49-F238E27FC236}">
                  <a16:creationId xmlns:a16="http://schemas.microsoft.com/office/drawing/2014/main" id="{78B645FB-C3BF-0939-F1EA-8F08EEFEFCCE}"/>
                </a:ext>
              </a:extLst>
            </p:cNvPr>
            <p:cNvSpPr txBox="1"/>
            <p:nvPr/>
          </p:nvSpPr>
          <p:spPr>
            <a:xfrm rot="16200000">
              <a:off x="9789247" y="3208709"/>
              <a:ext cx="4226411" cy="2442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oppins Medium" pitchFamily="2" charset="77"/>
                  <a:cs typeface="Poppins Medium" pitchFamily="2" charset="77"/>
                </a:rPr>
                <a:t>Number of Cases per 100,000 Population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23D55B5B-6B11-70F7-774C-64DFBFE007C2}"/>
                </a:ext>
              </a:extLst>
            </p:cNvPr>
            <p:cNvSpPr txBox="1"/>
            <p:nvPr/>
          </p:nvSpPr>
          <p:spPr>
            <a:xfrm>
              <a:off x="4860280" y="1467586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60,000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3A6BB3E-A577-BF7B-6304-95ECF0D20383}"/>
                </a:ext>
              </a:extLst>
            </p:cNvPr>
            <p:cNvSpPr txBox="1"/>
            <p:nvPr/>
          </p:nvSpPr>
          <p:spPr>
            <a:xfrm>
              <a:off x="4860280" y="2056191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50,000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79EED7F-7B3B-A4FD-F75A-AD7E0DF1E8AA}"/>
                </a:ext>
              </a:extLst>
            </p:cNvPr>
            <p:cNvSpPr txBox="1"/>
            <p:nvPr/>
          </p:nvSpPr>
          <p:spPr>
            <a:xfrm>
              <a:off x="4860280" y="2644796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40,000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5EB07DB0-5BFF-8336-82F2-9837C8F671D4}"/>
                </a:ext>
              </a:extLst>
            </p:cNvPr>
            <p:cNvSpPr txBox="1"/>
            <p:nvPr/>
          </p:nvSpPr>
          <p:spPr>
            <a:xfrm>
              <a:off x="4860280" y="3233401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30,000</a:t>
              </a:r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ED7B24DC-4A32-EB96-00E3-FB714A1DFDA8}"/>
                </a:ext>
              </a:extLst>
            </p:cNvPr>
            <p:cNvSpPr txBox="1"/>
            <p:nvPr/>
          </p:nvSpPr>
          <p:spPr>
            <a:xfrm>
              <a:off x="4860280" y="3822006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20,000</a:t>
              </a:r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9C247070-0BAD-8515-B199-D4A0A1D61C1E}"/>
                </a:ext>
              </a:extLst>
            </p:cNvPr>
            <p:cNvSpPr txBox="1"/>
            <p:nvPr/>
          </p:nvSpPr>
          <p:spPr>
            <a:xfrm>
              <a:off x="4860280" y="4410611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10,000</a:t>
              </a:r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B369B87A-E633-F475-88DA-6F999810D782}"/>
                </a:ext>
              </a:extLst>
            </p:cNvPr>
            <p:cNvSpPr txBox="1"/>
            <p:nvPr/>
          </p:nvSpPr>
          <p:spPr>
            <a:xfrm>
              <a:off x="4860280" y="4999215"/>
              <a:ext cx="62613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0</a:t>
              </a: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BBF8BBD3-621C-5C00-B484-7EE735956B73}"/>
                </a:ext>
              </a:extLst>
            </p:cNvPr>
            <p:cNvSpPr txBox="1"/>
            <p:nvPr/>
          </p:nvSpPr>
          <p:spPr>
            <a:xfrm>
              <a:off x="11519662" y="1456103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35</a:t>
              </a: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11F74A3E-18A9-FF88-BDEA-6D00EA0530C3}"/>
                </a:ext>
              </a:extLst>
            </p:cNvPr>
            <p:cNvSpPr txBox="1"/>
            <p:nvPr/>
          </p:nvSpPr>
          <p:spPr>
            <a:xfrm>
              <a:off x="11519662" y="1961814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30</a:t>
              </a: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CD7E3C5A-E752-CE63-D67B-565A3D2A9481}"/>
                </a:ext>
              </a:extLst>
            </p:cNvPr>
            <p:cNvSpPr txBox="1"/>
            <p:nvPr/>
          </p:nvSpPr>
          <p:spPr>
            <a:xfrm>
              <a:off x="11519662" y="2467525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25</a:t>
              </a:r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E877DBEB-33A3-EC82-144E-55BDE21009D5}"/>
                </a:ext>
              </a:extLst>
            </p:cNvPr>
            <p:cNvSpPr txBox="1"/>
            <p:nvPr/>
          </p:nvSpPr>
          <p:spPr>
            <a:xfrm>
              <a:off x="11519662" y="2973236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20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74757DF8-B476-56C3-0F61-789E4A8BDA82}"/>
                </a:ext>
              </a:extLst>
            </p:cNvPr>
            <p:cNvSpPr txBox="1"/>
            <p:nvPr/>
          </p:nvSpPr>
          <p:spPr>
            <a:xfrm>
              <a:off x="11519662" y="3478947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15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3861D8F0-0AAA-B554-438F-71F5C9A72942}"/>
                </a:ext>
              </a:extLst>
            </p:cNvPr>
            <p:cNvSpPr txBox="1"/>
            <p:nvPr/>
          </p:nvSpPr>
          <p:spPr>
            <a:xfrm>
              <a:off x="11519662" y="3984658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10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A35610F9-B5D6-457B-1C96-D2CFB37805B8}"/>
                </a:ext>
              </a:extLst>
            </p:cNvPr>
            <p:cNvSpPr txBox="1"/>
            <p:nvPr/>
          </p:nvSpPr>
          <p:spPr>
            <a:xfrm>
              <a:off x="11519662" y="4490369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5</a:t>
              </a: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3471B3E0-CC40-0E07-F01F-56E00FFA877C}"/>
                </a:ext>
              </a:extLst>
            </p:cNvPr>
            <p:cNvSpPr txBox="1"/>
            <p:nvPr/>
          </p:nvSpPr>
          <p:spPr>
            <a:xfrm>
              <a:off x="11519662" y="4996082"/>
              <a:ext cx="304502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0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3A0F7A4-7BDD-7641-CC56-93655A45638C}"/>
                </a:ext>
              </a:extLst>
            </p:cNvPr>
            <p:cNvSpPr txBox="1"/>
            <p:nvPr/>
          </p:nvSpPr>
          <p:spPr>
            <a:xfrm>
              <a:off x="9276942" y="1648125"/>
              <a:ext cx="1588471" cy="396152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sz="1200" dirty="0"/>
                <a:t>Cases</a:t>
              </a:r>
              <a:br>
                <a:rPr lang="en-US" sz="1200" dirty="0"/>
              </a:br>
              <a:r>
                <a:rPr lang="en-US" sz="1200" dirty="0"/>
                <a:t>Incidence rate</a:t>
              </a:r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111F29BE-71C7-4C9F-C625-4E0D8502CD4E}"/>
                </a:ext>
              </a:extLst>
            </p:cNvPr>
            <p:cNvSpPr txBox="1"/>
            <p:nvPr/>
          </p:nvSpPr>
          <p:spPr>
            <a:xfrm>
              <a:off x="7821352" y="2348410"/>
              <a:ext cx="1772660" cy="504087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/>
              <a:r>
                <a:rPr lang="en-US" sz="1200" dirty="0"/>
                <a:t>1995: Hepatitis A vaccine first licensed in the United States</a:t>
              </a:r>
            </a:p>
          </p:txBody>
        </p:sp>
        <p:cxnSp>
          <p:nvCxnSpPr>
            <p:cNvPr id="81" name="Straight Arrow Connector 80">
              <a:extLst>
                <a:ext uri="{FF2B5EF4-FFF2-40B4-BE49-F238E27FC236}">
                  <a16:creationId xmlns:a16="http://schemas.microsoft.com/office/drawing/2014/main" id="{0118919E-2B28-7305-41DA-CFBB1C4FFE6E}"/>
                </a:ext>
              </a:extLst>
            </p:cNvPr>
            <p:cNvCxnSpPr>
              <a:cxnSpLocks/>
            </p:cNvCxnSpPr>
            <p:nvPr/>
          </p:nvCxnSpPr>
          <p:spPr>
            <a:xfrm>
              <a:off x="8707682" y="2858765"/>
              <a:ext cx="0" cy="308574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5F95D4F9-4509-AB21-EDB2-BE435B3A2FE1}"/>
                </a:ext>
              </a:extLst>
            </p:cNvPr>
            <p:cNvSpPr txBox="1"/>
            <p:nvPr/>
          </p:nvSpPr>
          <p:spPr>
            <a:xfrm rot="18909954">
              <a:off x="5317127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1966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AA1CF61E-DAA0-CB29-56E0-E124D82CA0E8}"/>
                </a:ext>
              </a:extLst>
            </p:cNvPr>
            <p:cNvSpPr txBox="1"/>
            <p:nvPr/>
          </p:nvSpPr>
          <p:spPr>
            <a:xfrm rot="18909954">
              <a:off x="5530419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1968</a:t>
              </a:r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2135C49D-EE26-B636-CA8C-FD8B55D5EAD6}"/>
                </a:ext>
              </a:extLst>
            </p:cNvPr>
            <p:cNvSpPr txBox="1"/>
            <p:nvPr/>
          </p:nvSpPr>
          <p:spPr>
            <a:xfrm rot="18909954">
              <a:off x="5743711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1970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2FEA94B4-A440-8CA7-D0A8-3F80A22E55B8}"/>
                </a:ext>
              </a:extLst>
            </p:cNvPr>
            <p:cNvSpPr txBox="1"/>
            <p:nvPr/>
          </p:nvSpPr>
          <p:spPr>
            <a:xfrm rot="18909954">
              <a:off x="5957003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1972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CDC7AC54-1646-C6BF-7E48-D6AFD32A2F69}"/>
                </a:ext>
              </a:extLst>
            </p:cNvPr>
            <p:cNvSpPr txBox="1"/>
            <p:nvPr/>
          </p:nvSpPr>
          <p:spPr>
            <a:xfrm rot="18909954">
              <a:off x="6170295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1974</a:t>
              </a:r>
            </a:p>
          </p:txBody>
        </p:sp>
        <p:sp>
          <p:nvSpPr>
            <p:cNvPr id="87" name="TextBox 86">
              <a:extLst>
                <a:ext uri="{FF2B5EF4-FFF2-40B4-BE49-F238E27FC236}">
                  <a16:creationId xmlns:a16="http://schemas.microsoft.com/office/drawing/2014/main" id="{3E53BEB3-D79A-0D8B-8F99-D357ED983681}"/>
                </a:ext>
              </a:extLst>
            </p:cNvPr>
            <p:cNvSpPr txBox="1"/>
            <p:nvPr/>
          </p:nvSpPr>
          <p:spPr>
            <a:xfrm rot="18909954">
              <a:off x="6383587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1976</a:t>
              </a:r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B500F4AF-9811-B7E0-58FF-90B557FEC7AA}"/>
                </a:ext>
              </a:extLst>
            </p:cNvPr>
            <p:cNvSpPr txBox="1"/>
            <p:nvPr/>
          </p:nvSpPr>
          <p:spPr>
            <a:xfrm rot="18909954">
              <a:off x="6596879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1978</a:t>
              </a:r>
            </a:p>
          </p:txBody>
        </p: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C46CD19F-7E38-103C-6FD6-6B9A44D28382}"/>
                </a:ext>
              </a:extLst>
            </p:cNvPr>
            <p:cNvSpPr txBox="1"/>
            <p:nvPr/>
          </p:nvSpPr>
          <p:spPr>
            <a:xfrm rot="18909954">
              <a:off x="6810171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1980</a:t>
              </a:r>
            </a:p>
          </p:txBody>
        </p:sp>
        <p:sp>
          <p:nvSpPr>
            <p:cNvPr id="90" name="TextBox 89">
              <a:extLst>
                <a:ext uri="{FF2B5EF4-FFF2-40B4-BE49-F238E27FC236}">
                  <a16:creationId xmlns:a16="http://schemas.microsoft.com/office/drawing/2014/main" id="{DD7D3E09-E233-B192-F52B-3D3F9975759D}"/>
                </a:ext>
              </a:extLst>
            </p:cNvPr>
            <p:cNvSpPr txBox="1"/>
            <p:nvPr/>
          </p:nvSpPr>
          <p:spPr>
            <a:xfrm rot="18909954">
              <a:off x="7023463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1982</a:t>
              </a:r>
            </a:p>
          </p:txBody>
        </p:sp>
        <p:sp>
          <p:nvSpPr>
            <p:cNvPr id="91" name="TextBox 90">
              <a:extLst>
                <a:ext uri="{FF2B5EF4-FFF2-40B4-BE49-F238E27FC236}">
                  <a16:creationId xmlns:a16="http://schemas.microsoft.com/office/drawing/2014/main" id="{64EAF7B4-6237-93F9-67B1-2BEDB8695793}"/>
                </a:ext>
              </a:extLst>
            </p:cNvPr>
            <p:cNvSpPr txBox="1"/>
            <p:nvPr/>
          </p:nvSpPr>
          <p:spPr>
            <a:xfrm rot="18909954">
              <a:off x="7236755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1984</a:t>
              </a: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id="{A2A62FB3-1546-A956-C657-A325FBCD4460}"/>
                </a:ext>
              </a:extLst>
            </p:cNvPr>
            <p:cNvSpPr txBox="1"/>
            <p:nvPr/>
          </p:nvSpPr>
          <p:spPr>
            <a:xfrm rot="18909954">
              <a:off x="7450047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1986</a:t>
              </a:r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8BD9C964-E1F2-5DC3-DE4F-A81C9C533878}"/>
                </a:ext>
              </a:extLst>
            </p:cNvPr>
            <p:cNvSpPr txBox="1"/>
            <p:nvPr/>
          </p:nvSpPr>
          <p:spPr>
            <a:xfrm rot="18909954">
              <a:off x="7663339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1988</a:t>
              </a:r>
            </a:p>
          </p:txBody>
        </p: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C18FBC02-B750-736A-75C6-6B8B3A70664F}"/>
                </a:ext>
              </a:extLst>
            </p:cNvPr>
            <p:cNvSpPr txBox="1"/>
            <p:nvPr/>
          </p:nvSpPr>
          <p:spPr>
            <a:xfrm rot="18909954">
              <a:off x="7876631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1990</a:t>
              </a:r>
            </a:p>
          </p:txBody>
        </p:sp>
        <p:sp>
          <p:nvSpPr>
            <p:cNvPr id="95" name="TextBox 94">
              <a:extLst>
                <a:ext uri="{FF2B5EF4-FFF2-40B4-BE49-F238E27FC236}">
                  <a16:creationId xmlns:a16="http://schemas.microsoft.com/office/drawing/2014/main" id="{57A242F5-6FD4-0D7C-6192-8CFDF9EE80F9}"/>
                </a:ext>
              </a:extLst>
            </p:cNvPr>
            <p:cNvSpPr txBox="1"/>
            <p:nvPr/>
          </p:nvSpPr>
          <p:spPr>
            <a:xfrm rot="18909954">
              <a:off x="8089923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1992</a:t>
              </a:r>
            </a:p>
          </p:txBody>
        </p:sp>
        <p:sp>
          <p:nvSpPr>
            <p:cNvPr id="96" name="TextBox 95">
              <a:extLst>
                <a:ext uri="{FF2B5EF4-FFF2-40B4-BE49-F238E27FC236}">
                  <a16:creationId xmlns:a16="http://schemas.microsoft.com/office/drawing/2014/main" id="{580E7A87-A3DB-3573-58EC-C3345F5947E1}"/>
                </a:ext>
              </a:extLst>
            </p:cNvPr>
            <p:cNvSpPr txBox="1"/>
            <p:nvPr/>
          </p:nvSpPr>
          <p:spPr>
            <a:xfrm rot="18909954">
              <a:off x="8303215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1994</a:t>
              </a:r>
            </a:p>
          </p:txBody>
        </p: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id="{E52A3005-E1A4-2F6C-0362-428E7269BAD4}"/>
                </a:ext>
              </a:extLst>
            </p:cNvPr>
            <p:cNvSpPr txBox="1"/>
            <p:nvPr/>
          </p:nvSpPr>
          <p:spPr>
            <a:xfrm rot="18909954">
              <a:off x="8516507" y="5259222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1996</a:t>
              </a:r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A7F0DC8E-E6BB-C303-B53E-1E9E3ADF548E}"/>
                </a:ext>
              </a:extLst>
            </p:cNvPr>
            <p:cNvSpPr txBox="1"/>
            <p:nvPr/>
          </p:nvSpPr>
          <p:spPr>
            <a:xfrm rot="18909954">
              <a:off x="8729799" y="5259222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1998</a:t>
              </a:r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3EB65658-7BD6-C1C6-DC4A-2F0083603F44}"/>
                </a:ext>
              </a:extLst>
            </p:cNvPr>
            <p:cNvSpPr txBox="1"/>
            <p:nvPr/>
          </p:nvSpPr>
          <p:spPr>
            <a:xfrm rot="18909954">
              <a:off x="8943091" y="5259222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2000</a:t>
              </a: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id="{2637D713-D542-F7C1-F475-5EDB84F20FCD}"/>
                </a:ext>
              </a:extLst>
            </p:cNvPr>
            <p:cNvSpPr txBox="1"/>
            <p:nvPr/>
          </p:nvSpPr>
          <p:spPr>
            <a:xfrm rot="18909954">
              <a:off x="9156383" y="5259222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2002</a:t>
              </a: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id="{BDDB9201-B0E9-7453-0DA8-E337DE78D676}"/>
                </a:ext>
              </a:extLst>
            </p:cNvPr>
            <p:cNvSpPr txBox="1"/>
            <p:nvPr/>
          </p:nvSpPr>
          <p:spPr>
            <a:xfrm rot="18909954">
              <a:off x="9369675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2004</a:t>
              </a: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id="{D1375CB9-938B-5154-A382-451CE7B6B34C}"/>
                </a:ext>
              </a:extLst>
            </p:cNvPr>
            <p:cNvSpPr txBox="1"/>
            <p:nvPr/>
          </p:nvSpPr>
          <p:spPr>
            <a:xfrm rot="18909954">
              <a:off x="9582967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2006</a:t>
              </a:r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37487600-ACD1-A797-C6D9-6C818A102F71}"/>
                </a:ext>
              </a:extLst>
            </p:cNvPr>
            <p:cNvSpPr txBox="1"/>
            <p:nvPr/>
          </p:nvSpPr>
          <p:spPr>
            <a:xfrm rot="18909954">
              <a:off x="9796259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2008</a:t>
              </a:r>
            </a:p>
          </p:txBody>
        </p:sp>
        <p:sp>
          <p:nvSpPr>
            <p:cNvPr id="104" name="TextBox 103">
              <a:extLst>
                <a:ext uri="{FF2B5EF4-FFF2-40B4-BE49-F238E27FC236}">
                  <a16:creationId xmlns:a16="http://schemas.microsoft.com/office/drawing/2014/main" id="{6A69D8F3-5CF8-FD22-E27C-E291294ABF20}"/>
                </a:ext>
              </a:extLst>
            </p:cNvPr>
            <p:cNvSpPr txBox="1"/>
            <p:nvPr/>
          </p:nvSpPr>
          <p:spPr>
            <a:xfrm rot="18909954">
              <a:off x="10009551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2010</a:t>
              </a:r>
            </a:p>
          </p:txBody>
        </p:sp>
        <p:sp>
          <p:nvSpPr>
            <p:cNvPr id="105" name="TextBox 104">
              <a:extLst>
                <a:ext uri="{FF2B5EF4-FFF2-40B4-BE49-F238E27FC236}">
                  <a16:creationId xmlns:a16="http://schemas.microsoft.com/office/drawing/2014/main" id="{8A86F35C-301E-D028-5E99-CFBFD48E029E}"/>
                </a:ext>
              </a:extLst>
            </p:cNvPr>
            <p:cNvSpPr txBox="1"/>
            <p:nvPr/>
          </p:nvSpPr>
          <p:spPr>
            <a:xfrm rot="18909954">
              <a:off x="10222843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2012</a:t>
              </a:r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53A07458-4ED1-EB3A-AE13-EF7C8C5AB663}"/>
                </a:ext>
              </a:extLst>
            </p:cNvPr>
            <p:cNvSpPr txBox="1"/>
            <p:nvPr/>
          </p:nvSpPr>
          <p:spPr>
            <a:xfrm rot="18909954">
              <a:off x="10436135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2014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571D54F9-4933-5D15-3B7D-835328F309D7}"/>
                </a:ext>
              </a:extLst>
            </p:cNvPr>
            <p:cNvSpPr txBox="1"/>
            <p:nvPr/>
          </p:nvSpPr>
          <p:spPr>
            <a:xfrm rot="18909954">
              <a:off x="10649427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2016</a:t>
              </a:r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C6D7743-A3B0-FB4F-3CFA-7588B8593553}"/>
                </a:ext>
              </a:extLst>
            </p:cNvPr>
            <p:cNvSpPr txBox="1"/>
            <p:nvPr/>
          </p:nvSpPr>
          <p:spPr>
            <a:xfrm rot="18909954">
              <a:off x="10862719" y="5259223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2018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DA9D7107-E3A3-EDC2-3D7C-AE09C12EF244}"/>
                </a:ext>
              </a:extLst>
            </p:cNvPr>
            <p:cNvSpPr txBox="1"/>
            <p:nvPr/>
          </p:nvSpPr>
          <p:spPr>
            <a:xfrm rot="18909954">
              <a:off x="11076013" y="5259222"/>
              <a:ext cx="427027" cy="18053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r"/>
              <a:r>
                <a:rPr lang="en-US" sz="1200" dirty="0"/>
                <a:t>2020</a:t>
              </a: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3AA423BC-7783-1C6F-033E-2133F472383F}"/>
                </a:ext>
              </a:extLst>
            </p:cNvPr>
            <p:cNvSpPr/>
            <p:nvPr/>
          </p:nvSpPr>
          <p:spPr>
            <a:xfrm>
              <a:off x="9117260" y="1691014"/>
              <a:ext cx="118872" cy="11887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8D600554-82C6-158E-AC99-CB58FCF5F95B}"/>
                </a:ext>
              </a:extLst>
            </p:cNvPr>
            <p:cNvCxnSpPr/>
            <p:nvPr/>
          </p:nvCxnSpPr>
          <p:spPr>
            <a:xfrm flipH="1">
              <a:off x="9031266" y="1935938"/>
              <a:ext cx="194153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Freeform 168">
              <a:extLst>
                <a:ext uri="{FF2B5EF4-FFF2-40B4-BE49-F238E27FC236}">
                  <a16:creationId xmlns:a16="http://schemas.microsoft.com/office/drawing/2014/main" id="{B6B6E754-4A16-57E9-01AF-8B3F8CA41656}"/>
                </a:ext>
              </a:extLst>
            </p:cNvPr>
            <p:cNvSpPr/>
            <p:nvPr/>
          </p:nvSpPr>
          <p:spPr>
            <a:xfrm>
              <a:off x="5603278" y="2165684"/>
              <a:ext cx="5775158" cy="2873829"/>
            </a:xfrm>
            <a:custGeom>
              <a:avLst/>
              <a:gdLst>
                <a:gd name="csX0" fmla="*/ 0 w 5775158"/>
                <a:gd name="csY0" fmla="*/ 1210033 h 2873829"/>
                <a:gd name="csX1" fmla="*/ 178755 w 5775158"/>
                <a:gd name="csY1" fmla="*/ 749396 h 2873829"/>
                <a:gd name="csX2" fmla="*/ 220006 w 5775158"/>
                <a:gd name="csY2" fmla="*/ 591266 h 2873829"/>
                <a:gd name="csX3" fmla="*/ 330009 w 5775158"/>
                <a:gd name="csY3" fmla="*/ 488139 h 2873829"/>
                <a:gd name="csX4" fmla="*/ 446887 w 5775158"/>
                <a:gd name="csY4" fmla="*/ 96253 h 2873829"/>
                <a:gd name="csX5" fmla="*/ 543140 w 5775158"/>
                <a:gd name="csY5" fmla="*/ 0 h 2873829"/>
                <a:gd name="csX6" fmla="*/ 660018 w 5775158"/>
                <a:gd name="csY6" fmla="*/ 309384 h 2873829"/>
                <a:gd name="csX7" fmla="*/ 763146 w 5775158"/>
                <a:gd name="csY7" fmla="*/ 474388 h 2873829"/>
                <a:gd name="csX8" fmla="*/ 852524 w 5775158"/>
                <a:gd name="csY8" fmla="*/ 914400 h 2873829"/>
                <a:gd name="csX9" fmla="*/ 948776 w 5775158"/>
                <a:gd name="csY9" fmla="*/ 1175657 h 2873829"/>
                <a:gd name="csX10" fmla="*/ 1093155 w 5775158"/>
                <a:gd name="csY10" fmla="*/ 1361287 h 2873829"/>
                <a:gd name="csX11" fmla="*/ 1292536 w 5775158"/>
                <a:gd name="csY11" fmla="*/ 1553793 h 2873829"/>
                <a:gd name="csX12" fmla="*/ 1402539 w 5775158"/>
                <a:gd name="csY12" fmla="*/ 1526292 h 2873829"/>
                <a:gd name="csX13" fmla="*/ 1560668 w 5775158"/>
                <a:gd name="csY13" fmla="*/ 1691296 h 2873829"/>
                <a:gd name="csX14" fmla="*/ 1705047 w 5775158"/>
                <a:gd name="csY14" fmla="*/ 1883802 h 2873829"/>
                <a:gd name="csX15" fmla="*/ 1828800 w 5775158"/>
                <a:gd name="csY15" fmla="*/ 1986930 h 2873829"/>
                <a:gd name="csX16" fmla="*/ 1931928 w 5775158"/>
                <a:gd name="csY16" fmla="*/ 1980054 h 2873829"/>
                <a:gd name="csX17" fmla="*/ 2035056 w 5775158"/>
                <a:gd name="csY17" fmla="*/ 1904427 h 2873829"/>
                <a:gd name="csX18" fmla="*/ 2172560 w 5775158"/>
                <a:gd name="csY18" fmla="*/ 1890677 h 2873829"/>
                <a:gd name="csX19" fmla="*/ 2268812 w 5775158"/>
                <a:gd name="csY19" fmla="*/ 1856301 h 2873829"/>
                <a:gd name="csX20" fmla="*/ 2358190 w 5775158"/>
                <a:gd name="csY20" fmla="*/ 1718797 h 2873829"/>
                <a:gd name="csX21" fmla="*/ 2461317 w 5775158"/>
                <a:gd name="csY21" fmla="*/ 1464415 h 2873829"/>
                <a:gd name="csX22" fmla="*/ 2591946 w 5775158"/>
                <a:gd name="csY22" fmla="*/ 1691296 h 2873829"/>
                <a:gd name="csX23" fmla="*/ 2674448 w 5775158"/>
                <a:gd name="csY23" fmla="*/ 1918178 h 2873829"/>
                <a:gd name="csX24" fmla="*/ 2763826 w 5775158"/>
                <a:gd name="csY24" fmla="*/ 1993805 h 2873829"/>
                <a:gd name="csX25" fmla="*/ 2887579 w 5775158"/>
                <a:gd name="csY25" fmla="*/ 1959429 h 2873829"/>
                <a:gd name="csX26" fmla="*/ 2990707 w 5775158"/>
                <a:gd name="csY26" fmla="*/ 1876927 h 2873829"/>
                <a:gd name="csX27" fmla="*/ 3100710 w 5775158"/>
                <a:gd name="csY27" fmla="*/ 1705047 h 2873829"/>
                <a:gd name="csX28" fmla="*/ 3320716 w 5775158"/>
                <a:gd name="csY28" fmla="*/ 1766924 h 2873829"/>
                <a:gd name="csX29" fmla="*/ 3458220 w 5775158"/>
                <a:gd name="csY29" fmla="*/ 2131308 h 2873829"/>
                <a:gd name="csX30" fmla="*/ 3561348 w 5775158"/>
                <a:gd name="csY30" fmla="*/ 2323814 h 2873829"/>
                <a:gd name="csX31" fmla="*/ 3719477 w 5775158"/>
                <a:gd name="csY31" fmla="*/ 2516319 h 2873829"/>
                <a:gd name="csX32" fmla="*/ 3884481 w 5775158"/>
                <a:gd name="csY32" fmla="*/ 2612572 h 2873829"/>
                <a:gd name="csX33" fmla="*/ 4063236 w 5775158"/>
                <a:gd name="csY33" fmla="*/ 2708824 h 2873829"/>
                <a:gd name="csX34" fmla="*/ 4290117 w 5775158"/>
                <a:gd name="csY34" fmla="*/ 2791327 h 2873829"/>
                <a:gd name="csX35" fmla="*/ 4510124 w 5775158"/>
                <a:gd name="csY35" fmla="*/ 2818827 h 2873829"/>
                <a:gd name="csX36" fmla="*/ 4702629 w 5775158"/>
                <a:gd name="csY36" fmla="*/ 2860078 h 2873829"/>
                <a:gd name="csX37" fmla="*/ 4881384 w 5775158"/>
                <a:gd name="csY37" fmla="*/ 2860078 h 2873829"/>
                <a:gd name="csX38" fmla="*/ 5053263 w 5775158"/>
                <a:gd name="csY38" fmla="*/ 2853203 h 2873829"/>
                <a:gd name="csX39" fmla="*/ 5163266 w 5775158"/>
                <a:gd name="csY39" fmla="*/ 2873829 h 2873829"/>
                <a:gd name="csX40" fmla="*/ 5335146 w 5775158"/>
                <a:gd name="csY40" fmla="*/ 2846328 h 2873829"/>
                <a:gd name="csX41" fmla="*/ 5458899 w 5775158"/>
                <a:gd name="csY41" fmla="*/ 2818827 h 2873829"/>
                <a:gd name="csX42" fmla="*/ 5548277 w 5775158"/>
                <a:gd name="csY42" fmla="*/ 2543820 h 2873829"/>
                <a:gd name="csX43" fmla="*/ 5658280 w 5775158"/>
                <a:gd name="csY43" fmla="*/ 2344439 h 2873829"/>
                <a:gd name="csX44" fmla="*/ 5775158 w 5775158"/>
                <a:gd name="csY44" fmla="*/ 2612572 h 2873829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</a:cxnLst>
              <a:rect l="l" t="t" r="r" b="b"/>
              <a:pathLst>
                <a:path w="5775158" h="2873829">
                  <a:moveTo>
                    <a:pt x="0" y="1210033"/>
                  </a:moveTo>
                  <a:lnTo>
                    <a:pt x="178755" y="749396"/>
                  </a:lnTo>
                  <a:lnTo>
                    <a:pt x="220006" y="591266"/>
                  </a:lnTo>
                  <a:lnTo>
                    <a:pt x="330009" y="488139"/>
                  </a:lnTo>
                  <a:lnTo>
                    <a:pt x="446887" y="96253"/>
                  </a:lnTo>
                  <a:lnTo>
                    <a:pt x="543140" y="0"/>
                  </a:lnTo>
                  <a:lnTo>
                    <a:pt x="660018" y="309384"/>
                  </a:lnTo>
                  <a:lnTo>
                    <a:pt x="763146" y="474388"/>
                  </a:lnTo>
                  <a:lnTo>
                    <a:pt x="852524" y="914400"/>
                  </a:lnTo>
                  <a:lnTo>
                    <a:pt x="948776" y="1175657"/>
                  </a:lnTo>
                  <a:lnTo>
                    <a:pt x="1093155" y="1361287"/>
                  </a:lnTo>
                  <a:lnTo>
                    <a:pt x="1292536" y="1553793"/>
                  </a:lnTo>
                  <a:lnTo>
                    <a:pt x="1402539" y="1526292"/>
                  </a:lnTo>
                  <a:lnTo>
                    <a:pt x="1560668" y="1691296"/>
                  </a:lnTo>
                  <a:lnTo>
                    <a:pt x="1705047" y="1883802"/>
                  </a:lnTo>
                  <a:lnTo>
                    <a:pt x="1828800" y="1986930"/>
                  </a:lnTo>
                  <a:lnTo>
                    <a:pt x="1931928" y="1980054"/>
                  </a:lnTo>
                  <a:lnTo>
                    <a:pt x="2035056" y="1904427"/>
                  </a:lnTo>
                  <a:lnTo>
                    <a:pt x="2172560" y="1890677"/>
                  </a:lnTo>
                  <a:lnTo>
                    <a:pt x="2268812" y="1856301"/>
                  </a:lnTo>
                  <a:lnTo>
                    <a:pt x="2358190" y="1718797"/>
                  </a:lnTo>
                  <a:lnTo>
                    <a:pt x="2461317" y="1464415"/>
                  </a:lnTo>
                  <a:lnTo>
                    <a:pt x="2591946" y="1691296"/>
                  </a:lnTo>
                  <a:lnTo>
                    <a:pt x="2674448" y="1918178"/>
                  </a:lnTo>
                  <a:lnTo>
                    <a:pt x="2763826" y="1993805"/>
                  </a:lnTo>
                  <a:lnTo>
                    <a:pt x="2887579" y="1959429"/>
                  </a:lnTo>
                  <a:lnTo>
                    <a:pt x="2990707" y="1876927"/>
                  </a:lnTo>
                  <a:lnTo>
                    <a:pt x="3100710" y="1705047"/>
                  </a:lnTo>
                  <a:lnTo>
                    <a:pt x="3320716" y="1766924"/>
                  </a:lnTo>
                  <a:lnTo>
                    <a:pt x="3458220" y="2131308"/>
                  </a:lnTo>
                  <a:lnTo>
                    <a:pt x="3561348" y="2323814"/>
                  </a:lnTo>
                  <a:lnTo>
                    <a:pt x="3719477" y="2516319"/>
                  </a:lnTo>
                  <a:lnTo>
                    <a:pt x="3884481" y="2612572"/>
                  </a:lnTo>
                  <a:lnTo>
                    <a:pt x="4063236" y="2708824"/>
                  </a:lnTo>
                  <a:lnTo>
                    <a:pt x="4290117" y="2791327"/>
                  </a:lnTo>
                  <a:lnTo>
                    <a:pt x="4510124" y="2818827"/>
                  </a:lnTo>
                  <a:lnTo>
                    <a:pt x="4702629" y="2860078"/>
                  </a:lnTo>
                  <a:lnTo>
                    <a:pt x="4881384" y="2860078"/>
                  </a:lnTo>
                  <a:lnTo>
                    <a:pt x="5053263" y="2853203"/>
                  </a:lnTo>
                  <a:lnTo>
                    <a:pt x="5163266" y="2873829"/>
                  </a:lnTo>
                  <a:lnTo>
                    <a:pt x="5335146" y="2846328"/>
                  </a:lnTo>
                  <a:lnTo>
                    <a:pt x="5458899" y="2818827"/>
                  </a:lnTo>
                  <a:lnTo>
                    <a:pt x="5548277" y="2543820"/>
                  </a:lnTo>
                  <a:lnTo>
                    <a:pt x="5658280" y="2344439"/>
                  </a:lnTo>
                  <a:lnTo>
                    <a:pt x="5775158" y="2612572"/>
                  </a:lnTo>
                </a:path>
              </a:pathLst>
            </a:custGeom>
            <a:noFill/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270342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61E77-9DB7-B5F5-12AF-3DABDC328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>
            <a:extLst>
              <a:ext uri="{FF2B5EF4-FFF2-40B4-BE49-F238E27FC236}">
                <a16:creationId xmlns:a16="http://schemas.microsoft.com/office/drawing/2014/main" id="{84B3F936-F2D2-8CBC-3A96-E97744B877A5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/>
              <a:t>HBV is a small, double-stranded DNA virus</a:t>
            </a:r>
          </a:p>
          <a:p>
            <a:r>
              <a:rPr lang="en-US" altLang="en-US" dirty="0"/>
              <a:t>Transmission</a:t>
            </a:r>
          </a:p>
          <a:p>
            <a:pPr lvl="2"/>
            <a:r>
              <a:rPr lang="en-US" altLang="en-US" dirty="0"/>
              <a:t>Via exposure to body fluids from individuals who are hepatitis B surface antigen positive</a:t>
            </a:r>
          </a:p>
          <a:p>
            <a:pPr lvl="3"/>
            <a:r>
              <a:rPr lang="en-US" altLang="en-US" dirty="0"/>
              <a:t>Perinatal (primary source of chronic HBV globally) </a:t>
            </a:r>
          </a:p>
          <a:p>
            <a:pPr lvl="3"/>
            <a:r>
              <a:rPr lang="en-US" altLang="en-US" dirty="0"/>
              <a:t>Sexual contact</a:t>
            </a:r>
          </a:p>
          <a:p>
            <a:pPr lvl="3"/>
            <a:r>
              <a:rPr lang="en-US" altLang="en-US" dirty="0"/>
              <a:t>Needle sharing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859052-3C01-3628-EE6A-CF06A4A25C34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dirty="0"/>
              <a:t>Most acute HBV infections result in elimination of the virus through development of anti-HB antibodies for future protection</a:t>
            </a:r>
          </a:p>
          <a:p>
            <a:r>
              <a:rPr lang="en-US" dirty="0"/>
              <a:t>Risk of chronic infection depends on age at infection</a:t>
            </a:r>
          </a:p>
          <a:p>
            <a:pPr lvl="2"/>
            <a:r>
              <a:rPr lang="en-US" dirty="0"/>
              <a:t>90% in infants, &lt;5% adults </a:t>
            </a:r>
          </a:p>
          <a:p>
            <a:pPr marL="457200" lvl="3" indent="0">
              <a:buNone/>
            </a:pPr>
            <a:endParaRPr lang="en-US" dirty="0"/>
          </a:p>
        </p:txBody>
      </p:sp>
      <p:sp>
        <p:nvSpPr>
          <p:cNvPr id="31746" name="Rectangle 2">
            <a:extLst>
              <a:ext uri="{FF2B5EF4-FFF2-40B4-BE49-F238E27FC236}">
                <a16:creationId xmlns:a16="http://schemas.microsoft.com/office/drawing/2014/main" id="{0CAD1B6A-65A8-148E-9E60-ADC6B636FF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Hepatitis B Virus Epidemiology and Clinical Features</a:t>
            </a:r>
            <a:endParaRPr lang="en-US" altLang="en-US" sz="3200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C5D5E6C-9B9A-68AB-E79D-4E0ADBC793D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8" y="6302375"/>
            <a:ext cx="8230791" cy="327025"/>
          </a:xfrm>
        </p:spPr>
        <p:txBody>
          <a:bodyPr/>
          <a:lstStyle/>
          <a:p>
            <a:r>
              <a:rPr lang="en-US" dirty="0">
                <a:latin typeface="Poppins" panose="00000500000000000000" pitchFamily="2" charset="0"/>
              </a:rPr>
              <a:t>cdc.gov/pinkbook/hcp/table-of-contents/chapter-10-hepatitis-b.html. who.int/news-room/fact-sheets/detail/hepatitis-b/. </a:t>
            </a:r>
            <a:r>
              <a:rPr lang="en-US" dirty="0"/>
              <a:t>cdc.gov/hepatitis-b/hcp/clinical-overview/index.html.</a:t>
            </a:r>
          </a:p>
        </p:txBody>
      </p:sp>
    </p:spTree>
    <p:extLst>
      <p:ext uri="{BB962C8B-B14F-4D97-AF65-F5344CB8AC3E}">
        <p14:creationId xmlns:p14="http://schemas.microsoft.com/office/powerpoint/2010/main" val="2402578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C452DC-166C-B8B8-61CE-0307A5B2FC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11F1E-4CC9-9193-C3AC-6B637062A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B Burden of Disease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26DBE0-FDD2-6B80-1860-3146C7FB4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Approximately 240 million people living with chronic HBV globally</a:t>
            </a:r>
          </a:p>
          <a:p>
            <a:pPr lvl="2"/>
            <a:r>
              <a:rPr lang="en-US" dirty="0"/>
              <a:t>One of the leading causes of infectious disease</a:t>
            </a:r>
            <a:r>
              <a:rPr lang="en-US" b="1" dirty="0"/>
              <a:t> mortality </a:t>
            </a:r>
            <a:r>
              <a:rPr lang="en-US" dirty="0"/>
              <a:t>worldwide </a:t>
            </a:r>
          </a:p>
          <a:p>
            <a:r>
              <a:rPr lang="en-US" dirty="0"/>
              <a:t>Associated with over 1 million deaths/yr</a:t>
            </a:r>
          </a:p>
          <a:p>
            <a:r>
              <a:rPr lang="en-US" dirty="0"/>
              <a:t>Leading cause of hepatocellular carcinoma (responsible for up to 50% of cases</a:t>
            </a:r>
          </a:p>
          <a:p>
            <a:r>
              <a:rPr lang="en-US" dirty="0"/>
              <a:t>HBV is a class 1 </a:t>
            </a:r>
            <a:r>
              <a:rPr lang="en-US" b="1" dirty="0"/>
              <a:t>carcinogen</a:t>
            </a:r>
            <a:r>
              <a:rPr lang="en-US" dirty="0"/>
              <a:t> </a:t>
            </a:r>
          </a:p>
          <a:p>
            <a:r>
              <a:rPr lang="en-US" dirty="0"/>
              <a:t>Underdiagnosed and undertreated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F4CEDAF-CDAF-CB48-C80B-63D8C2F178C2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66808" cy="327025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who.int/news-room/fact-sheets/detail/hepatitis-b. iris.who.int/bitstreams/4fc7b178-5017-4065-9970-fc5a7533cb5f/</a:t>
            </a:r>
            <a:br>
              <a:rPr lang="en-US" dirty="0"/>
            </a:br>
            <a:r>
              <a:rPr lang="en-US" dirty="0"/>
              <a:t>download. iarc.who.int/.</a:t>
            </a:r>
          </a:p>
        </p:txBody>
      </p:sp>
    </p:spTree>
    <p:extLst>
      <p:ext uri="{BB962C8B-B14F-4D97-AF65-F5344CB8AC3E}">
        <p14:creationId xmlns:p14="http://schemas.microsoft.com/office/powerpoint/2010/main" val="14150120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3C08A-DB39-308C-2D34-17C294D75D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260163"/>
            <a:ext cx="11740260" cy="1044132"/>
          </a:xfrm>
        </p:spPr>
        <p:txBody>
          <a:bodyPr/>
          <a:lstStyle/>
          <a:p>
            <a:r>
              <a:rPr lang="en-US" dirty="0"/>
              <a:t>CHB Prevalence Among Foreign-Born and US-Born Adults </a:t>
            </a:r>
            <a:br>
              <a:rPr lang="en-US" dirty="0"/>
            </a:br>
            <a:r>
              <a:rPr lang="en-US" dirty="0"/>
              <a:t>in the US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2220B9-14F4-4DFC-35E7-FF0EAC3EDC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628705"/>
          </a:xfrm>
        </p:spPr>
        <p:txBody>
          <a:bodyPr/>
          <a:lstStyle/>
          <a:p>
            <a:r>
              <a:rPr lang="en-US" sz="2200" dirty="0"/>
              <a:t>Prevalence of HBV infection highest in both foreign-born and US-born Asian adults, followed by Black adults (2011-2016)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631B46-99F2-6148-3DE9-27510EB0908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Le. Hepatology. 2020;71:431.</a:t>
            </a: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72D47514-5BEE-5398-B539-1251507ED201}"/>
              </a:ext>
            </a:extLst>
          </p:cNvPr>
          <p:cNvSpPr/>
          <p:nvPr/>
        </p:nvSpPr>
        <p:spPr bwMode="auto">
          <a:xfrm>
            <a:off x="6842232" y="5236201"/>
            <a:ext cx="278445" cy="33328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lIns="0" tIns="0" rIns="0" bIns="0"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F953BB1E-B692-EA58-91CB-B7E8FDB6FF16}"/>
              </a:ext>
            </a:extLst>
          </p:cNvPr>
          <p:cNvSpPr/>
          <p:nvPr/>
        </p:nvSpPr>
        <p:spPr bwMode="auto">
          <a:xfrm>
            <a:off x="7123570" y="5347477"/>
            <a:ext cx="278445" cy="222006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lIns="0" tIns="0" rIns="0" bIns="0"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3" name="Rectangle 142">
            <a:extLst>
              <a:ext uri="{FF2B5EF4-FFF2-40B4-BE49-F238E27FC236}">
                <a16:creationId xmlns:a16="http://schemas.microsoft.com/office/drawing/2014/main" id="{24BF30BE-4115-7C38-B10E-5CAE5FC72654}"/>
              </a:ext>
            </a:extLst>
          </p:cNvPr>
          <p:cNvSpPr/>
          <p:nvPr/>
        </p:nvSpPr>
        <p:spPr bwMode="auto">
          <a:xfrm>
            <a:off x="7400789" y="5466804"/>
            <a:ext cx="278445" cy="102680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lIns="0" tIns="0" rIns="0" bIns="0"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4F0ADE24-6D80-DCB0-4460-EBFF77272B0F}"/>
              </a:ext>
            </a:extLst>
          </p:cNvPr>
          <p:cNvSpPr/>
          <p:nvPr/>
        </p:nvSpPr>
        <p:spPr bwMode="auto">
          <a:xfrm>
            <a:off x="7869433" y="5215428"/>
            <a:ext cx="278445" cy="346200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309BCBEF-6128-30D4-E1C2-FD11EAB48DB4}"/>
              </a:ext>
            </a:extLst>
          </p:cNvPr>
          <p:cNvSpPr/>
          <p:nvPr/>
        </p:nvSpPr>
        <p:spPr bwMode="auto">
          <a:xfrm>
            <a:off x="8146652" y="5442229"/>
            <a:ext cx="278445" cy="126018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C89536B4-286E-AB7A-B9FD-DD147ABCF86D}"/>
              </a:ext>
            </a:extLst>
          </p:cNvPr>
          <p:cNvSpPr/>
          <p:nvPr/>
        </p:nvSpPr>
        <p:spPr bwMode="auto">
          <a:xfrm>
            <a:off x="8423871" y="5353623"/>
            <a:ext cx="278445" cy="214623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08D061A4-7634-EF87-8F0E-146A2480486A}"/>
              </a:ext>
            </a:extLst>
          </p:cNvPr>
          <p:cNvSpPr/>
          <p:nvPr/>
        </p:nvSpPr>
        <p:spPr bwMode="auto">
          <a:xfrm>
            <a:off x="8909175" y="5219039"/>
            <a:ext cx="278445" cy="34543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4" name="Rectangle 133">
            <a:extLst>
              <a:ext uri="{FF2B5EF4-FFF2-40B4-BE49-F238E27FC236}">
                <a16:creationId xmlns:a16="http://schemas.microsoft.com/office/drawing/2014/main" id="{221FCC35-A750-8F7C-5603-01DC0422B367}"/>
              </a:ext>
            </a:extLst>
          </p:cNvPr>
          <p:cNvSpPr/>
          <p:nvPr/>
        </p:nvSpPr>
        <p:spPr bwMode="auto">
          <a:xfrm>
            <a:off x="9190513" y="5296048"/>
            <a:ext cx="278445" cy="272198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C9BC3B4B-3EE8-71D0-C380-D2516CB4C533}"/>
              </a:ext>
            </a:extLst>
          </p:cNvPr>
          <p:cNvSpPr/>
          <p:nvPr/>
        </p:nvSpPr>
        <p:spPr bwMode="auto">
          <a:xfrm>
            <a:off x="9467732" y="5497952"/>
            <a:ext cx="278445" cy="74659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6" name="Rectangle 135">
            <a:extLst>
              <a:ext uri="{FF2B5EF4-FFF2-40B4-BE49-F238E27FC236}">
                <a16:creationId xmlns:a16="http://schemas.microsoft.com/office/drawing/2014/main" id="{BDD5F8CE-F630-5EF6-AB09-78DD3D6B50B5}"/>
              </a:ext>
            </a:extLst>
          </p:cNvPr>
          <p:cNvSpPr/>
          <p:nvPr/>
        </p:nvSpPr>
        <p:spPr bwMode="auto">
          <a:xfrm>
            <a:off x="9934981" y="5319285"/>
            <a:ext cx="278445" cy="24896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11D461F7-DF8C-FA61-7BD6-F8FBB620CB5A}"/>
              </a:ext>
            </a:extLst>
          </p:cNvPr>
          <p:cNvSpPr/>
          <p:nvPr/>
        </p:nvSpPr>
        <p:spPr bwMode="auto">
          <a:xfrm>
            <a:off x="10216319" y="5356882"/>
            <a:ext cx="278445" cy="211364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0D6207BB-49BB-8F3A-698E-2E6D55925483}"/>
              </a:ext>
            </a:extLst>
          </p:cNvPr>
          <p:cNvSpPr/>
          <p:nvPr/>
        </p:nvSpPr>
        <p:spPr bwMode="auto">
          <a:xfrm>
            <a:off x="10493538" y="5564988"/>
            <a:ext cx="278445" cy="45719"/>
          </a:xfrm>
          <a:prstGeom prst="rect">
            <a:avLst/>
          </a:prstGeom>
          <a:solidFill>
            <a:schemeClr val="accent2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FE4C8398-133F-A223-E500-ED4A26BEC9C7}"/>
              </a:ext>
            </a:extLst>
          </p:cNvPr>
          <p:cNvSpPr/>
          <p:nvPr/>
        </p:nvSpPr>
        <p:spPr bwMode="auto">
          <a:xfrm>
            <a:off x="11052137" y="5248089"/>
            <a:ext cx="278445" cy="32015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0" name="Rectangle 139">
            <a:extLst>
              <a:ext uri="{FF2B5EF4-FFF2-40B4-BE49-F238E27FC236}">
                <a16:creationId xmlns:a16="http://schemas.microsoft.com/office/drawing/2014/main" id="{E8AC9326-9636-3D9B-0C6B-9B5506128F77}"/>
              </a:ext>
            </a:extLst>
          </p:cNvPr>
          <p:cNvSpPr/>
          <p:nvPr/>
        </p:nvSpPr>
        <p:spPr bwMode="auto">
          <a:xfrm>
            <a:off x="11329356" y="5248089"/>
            <a:ext cx="278445" cy="320158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38DD6C05-516E-9690-4BA7-A5452FF498FD}"/>
              </a:ext>
            </a:extLst>
          </p:cNvPr>
          <p:cNvSpPr txBox="1"/>
          <p:nvPr/>
        </p:nvSpPr>
        <p:spPr bwMode="auto">
          <a:xfrm>
            <a:off x="6740829" y="5037856"/>
            <a:ext cx="506972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0.69</a:t>
            </a:r>
          </a:p>
        </p:txBody>
      </p:sp>
      <p:sp>
        <p:nvSpPr>
          <p:cNvPr id="145" name="TextBox 144">
            <a:extLst>
              <a:ext uri="{FF2B5EF4-FFF2-40B4-BE49-F238E27FC236}">
                <a16:creationId xmlns:a16="http://schemas.microsoft.com/office/drawing/2014/main" id="{58167337-307A-3971-9DBA-E549BD0ABAFD}"/>
              </a:ext>
            </a:extLst>
          </p:cNvPr>
          <p:cNvSpPr txBox="1"/>
          <p:nvPr/>
        </p:nvSpPr>
        <p:spPr bwMode="auto">
          <a:xfrm>
            <a:off x="7033543" y="5140220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0.46</a:t>
            </a:r>
          </a:p>
        </p:txBody>
      </p:sp>
      <p:sp>
        <p:nvSpPr>
          <p:cNvPr id="146" name="TextBox 145">
            <a:extLst>
              <a:ext uri="{FF2B5EF4-FFF2-40B4-BE49-F238E27FC236}">
                <a16:creationId xmlns:a16="http://schemas.microsoft.com/office/drawing/2014/main" id="{9E86FE0C-7DC8-58D4-4EB6-0BC4E3B92D47}"/>
              </a:ext>
            </a:extLst>
          </p:cNvPr>
          <p:cNvSpPr txBox="1"/>
          <p:nvPr/>
        </p:nvSpPr>
        <p:spPr bwMode="auto">
          <a:xfrm>
            <a:off x="7310920" y="5273207"/>
            <a:ext cx="47438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0.22</a:t>
            </a:r>
          </a:p>
        </p:txBody>
      </p:sp>
      <p:sp>
        <p:nvSpPr>
          <p:cNvPr id="147" name="TextBox 146">
            <a:extLst>
              <a:ext uri="{FF2B5EF4-FFF2-40B4-BE49-F238E27FC236}">
                <a16:creationId xmlns:a16="http://schemas.microsoft.com/office/drawing/2014/main" id="{AB262039-FB33-D02E-6B4E-68FA2CA8C1D7}"/>
              </a:ext>
            </a:extLst>
          </p:cNvPr>
          <p:cNvSpPr txBox="1"/>
          <p:nvPr/>
        </p:nvSpPr>
        <p:spPr bwMode="auto">
          <a:xfrm>
            <a:off x="7742979" y="5010598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0.75</a:t>
            </a:r>
          </a:p>
        </p:txBody>
      </p:sp>
      <p:sp>
        <p:nvSpPr>
          <p:cNvPr id="148" name="TextBox 147">
            <a:extLst>
              <a:ext uri="{FF2B5EF4-FFF2-40B4-BE49-F238E27FC236}">
                <a16:creationId xmlns:a16="http://schemas.microsoft.com/office/drawing/2014/main" id="{C7840766-7A32-F14C-3BD2-6230D4A048F8}"/>
              </a:ext>
            </a:extLst>
          </p:cNvPr>
          <p:cNvSpPr txBox="1"/>
          <p:nvPr/>
        </p:nvSpPr>
        <p:spPr bwMode="auto">
          <a:xfrm>
            <a:off x="8026855" y="5230142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0.28</a:t>
            </a:r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F6CC7F74-67E2-0E35-CC65-95DBAD046CB8}"/>
              </a:ext>
            </a:extLst>
          </p:cNvPr>
          <p:cNvSpPr txBox="1"/>
          <p:nvPr/>
        </p:nvSpPr>
        <p:spPr bwMode="auto">
          <a:xfrm>
            <a:off x="8341870" y="5139724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0.47</a:t>
            </a:r>
          </a:p>
        </p:txBody>
      </p:sp>
      <p:sp>
        <p:nvSpPr>
          <p:cNvPr id="150" name="TextBox 149">
            <a:extLst>
              <a:ext uri="{FF2B5EF4-FFF2-40B4-BE49-F238E27FC236}">
                <a16:creationId xmlns:a16="http://schemas.microsoft.com/office/drawing/2014/main" id="{DB43F129-41B2-FEEB-381E-A38F9A1DB7CB}"/>
              </a:ext>
            </a:extLst>
          </p:cNvPr>
          <p:cNvSpPr txBox="1"/>
          <p:nvPr/>
        </p:nvSpPr>
        <p:spPr bwMode="auto">
          <a:xfrm>
            <a:off x="8802520" y="5023455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0.75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99186936-A35B-BB9C-31C4-618694ED4697}"/>
              </a:ext>
            </a:extLst>
          </p:cNvPr>
          <p:cNvSpPr txBox="1"/>
          <p:nvPr/>
        </p:nvSpPr>
        <p:spPr bwMode="auto">
          <a:xfrm>
            <a:off x="9102435" y="5097598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0.59</a:t>
            </a:r>
          </a:p>
        </p:txBody>
      </p:sp>
      <p:sp>
        <p:nvSpPr>
          <p:cNvPr id="152" name="TextBox 151">
            <a:extLst>
              <a:ext uri="{FF2B5EF4-FFF2-40B4-BE49-F238E27FC236}">
                <a16:creationId xmlns:a16="http://schemas.microsoft.com/office/drawing/2014/main" id="{A1A5BF22-371F-BBB2-BF7E-F67E1F9FB4CB}"/>
              </a:ext>
            </a:extLst>
          </p:cNvPr>
          <p:cNvSpPr txBox="1"/>
          <p:nvPr/>
        </p:nvSpPr>
        <p:spPr bwMode="auto">
          <a:xfrm>
            <a:off x="9372612" y="5300018"/>
            <a:ext cx="47438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0.16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9CE4EF58-0B00-040F-4E32-4516360CFFB5}"/>
              </a:ext>
            </a:extLst>
          </p:cNvPr>
          <p:cNvSpPr txBox="1"/>
          <p:nvPr/>
        </p:nvSpPr>
        <p:spPr bwMode="auto">
          <a:xfrm>
            <a:off x="9818530" y="5121992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0.54</a:t>
            </a:r>
          </a:p>
        </p:txBody>
      </p:sp>
      <p:sp>
        <p:nvSpPr>
          <p:cNvPr id="154" name="TextBox 153">
            <a:extLst>
              <a:ext uri="{FF2B5EF4-FFF2-40B4-BE49-F238E27FC236}">
                <a16:creationId xmlns:a16="http://schemas.microsoft.com/office/drawing/2014/main" id="{59A4DFDF-9C1C-A565-50A0-15EF74148CFF}"/>
              </a:ext>
            </a:extLst>
          </p:cNvPr>
          <p:cNvSpPr txBox="1"/>
          <p:nvPr/>
        </p:nvSpPr>
        <p:spPr bwMode="auto">
          <a:xfrm>
            <a:off x="10126809" y="5148712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0.46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19691940-181B-7140-C7B5-F477A0AAFFAE}"/>
              </a:ext>
            </a:extLst>
          </p:cNvPr>
          <p:cNvSpPr txBox="1"/>
          <p:nvPr/>
        </p:nvSpPr>
        <p:spPr bwMode="auto">
          <a:xfrm>
            <a:off x="10411385" y="5338563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0.08</a:t>
            </a:r>
          </a:p>
        </p:txBody>
      </p:sp>
      <p:sp>
        <p:nvSpPr>
          <p:cNvPr id="156" name="TextBox 155">
            <a:extLst>
              <a:ext uri="{FF2B5EF4-FFF2-40B4-BE49-F238E27FC236}">
                <a16:creationId xmlns:a16="http://schemas.microsoft.com/office/drawing/2014/main" id="{B21EB876-D9D2-0BF6-1549-3C82F86917ED}"/>
              </a:ext>
            </a:extLst>
          </p:cNvPr>
          <p:cNvSpPr txBox="1"/>
          <p:nvPr/>
        </p:nvSpPr>
        <p:spPr bwMode="auto">
          <a:xfrm>
            <a:off x="10934841" y="5037846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0.69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A4DA2FF0-7154-1E25-6EAD-6943098249D8}"/>
              </a:ext>
            </a:extLst>
          </p:cNvPr>
          <p:cNvSpPr txBox="1"/>
          <p:nvPr/>
        </p:nvSpPr>
        <p:spPr bwMode="auto">
          <a:xfrm>
            <a:off x="11256356" y="5037846"/>
            <a:ext cx="5069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0.69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7268ACD6-A028-142F-231F-0F3772E06365}"/>
              </a:ext>
            </a:extLst>
          </p:cNvPr>
          <p:cNvSpPr txBox="1"/>
          <p:nvPr/>
        </p:nvSpPr>
        <p:spPr bwMode="auto">
          <a:xfrm>
            <a:off x="11519333" y="5375805"/>
            <a:ext cx="47438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234782DA-3099-64BF-9FA3-40BEC128A07C}"/>
              </a:ext>
            </a:extLst>
          </p:cNvPr>
          <p:cNvSpPr txBox="1"/>
          <p:nvPr/>
        </p:nvSpPr>
        <p:spPr bwMode="auto">
          <a:xfrm>
            <a:off x="1809481" y="2154168"/>
            <a:ext cx="850111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Age- and Birthplace-Specific HBV Infection Prevalence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9706818C-0E9C-2A21-381D-DCC53B7DB1CB}"/>
              </a:ext>
            </a:extLst>
          </p:cNvPr>
          <p:cNvSpPr txBox="1"/>
          <p:nvPr/>
        </p:nvSpPr>
        <p:spPr bwMode="auto">
          <a:xfrm>
            <a:off x="929467" y="5656815"/>
            <a:ext cx="10310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All Ages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6F22CAA-857C-9EA8-8088-18B2673ECB20}"/>
              </a:ext>
            </a:extLst>
          </p:cNvPr>
          <p:cNvSpPr txBox="1"/>
          <p:nvPr/>
        </p:nvSpPr>
        <p:spPr bwMode="auto">
          <a:xfrm>
            <a:off x="1974367" y="5656815"/>
            <a:ext cx="10454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18-34 Yr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F693F601-4046-EF80-42FD-CA1AF84987C6}"/>
              </a:ext>
            </a:extLst>
          </p:cNvPr>
          <p:cNvSpPr txBox="1"/>
          <p:nvPr/>
        </p:nvSpPr>
        <p:spPr bwMode="auto">
          <a:xfrm>
            <a:off x="3023723" y="5656815"/>
            <a:ext cx="10951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35-49 Yr</a:t>
            </a: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C7C86AF9-F803-C3FB-5667-886F0E1CD395}"/>
              </a:ext>
            </a:extLst>
          </p:cNvPr>
          <p:cNvSpPr txBox="1"/>
          <p:nvPr/>
        </p:nvSpPr>
        <p:spPr bwMode="auto">
          <a:xfrm>
            <a:off x="4090713" y="5656815"/>
            <a:ext cx="11095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50-64 Yr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CE8ABEFA-232F-E873-35C9-31694A0E90A9}"/>
              </a:ext>
            </a:extLst>
          </p:cNvPr>
          <p:cNvSpPr txBox="1"/>
          <p:nvPr/>
        </p:nvSpPr>
        <p:spPr bwMode="auto">
          <a:xfrm>
            <a:off x="5213004" y="5656815"/>
            <a:ext cx="82426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≥65 Yr</a:t>
            </a:r>
          </a:p>
        </p:txBody>
      </p:sp>
      <p:sp>
        <p:nvSpPr>
          <p:cNvPr id="166" name="TextBox 165">
            <a:extLst>
              <a:ext uri="{FF2B5EF4-FFF2-40B4-BE49-F238E27FC236}">
                <a16:creationId xmlns:a16="http://schemas.microsoft.com/office/drawing/2014/main" id="{DD96C30B-66D6-4096-7209-AE897D47BA88}"/>
              </a:ext>
            </a:extLst>
          </p:cNvPr>
          <p:cNvSpPr txBox="1"/>
          <p:nvPr/>
        </p:nvSpPr>
        <p:spPr bwMode="auto">
          <a:xfrm>
            <a:off x="3715537" y="2528264"/>
            <a:ext cx="48214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3288" algn="l"/>
                <a:tab pos="2160588" algn="l"/>
              </a:tabLst>
              <a:defRPr/>
            </a:pP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oppins" panose="00000500000000000000" pitchFamily="2" charset="0"/>
                <a:cs typeface="Poppins" panose="00000500000000000000" pitchFamily="2" charset="0"/>
              </a:rPr>
              <a:t>Total	US born	Foreign born</a:t>
            </a:r>
          </a:p>
        </p:txBody>
      </p:sp>
      <p:sp>
        <p:nvSpPr>
          <p:cNvPr id="167" name="Rectangle 166">
            <a:extLst>
              <a:ext uri="{FF2B5EF4-FFF2-40B4-BE49-F238E27FC236}">
                <a16:creationId xmlns:a16="http://schemas.microsoft.com/office/drawing/2014/main" id="{9F0DFFCB-C854-C8EB-B940-2B9EA97639FA}"/>
              </a:ext>
            </a:extLst>
          </p:cNvPr>
          <p:cNvSpPr/>
          <p:nvPr/>
        </p:nvSpPr>
        <p:spPr bwMode="auto">
          <a:xfrm>
            <a:off x="4201187" y="2614763"/>
            <a:ext cx="136245" cy="136245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68" name="Rectangle 167">
            <a:extLst>
              <a:ext uri="{FF2B5EF4-FFF2-40B4-BE49-F238E27FC236}">
                <a16:creationId xmlns:a16="http://schemas.microsoft.com/office/drawing/2014/main" id="{702D8544-76F2-56E7-9911-082D8E66138B}"/>
              </a:ext>
            </a:extLst>
          </p:cNvPr>
          <p:cNvSpPr/>
          <p:nvPr/>
        </p:nvSpPr>
        <p:spPr bwMode="auto">
          <a:xfrm>
            <a:off x="5119648" y="2614763"/>
            <a:ext cx="136245" cy="136245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69" name="Rectangle 168">
            <a:extLst>
              <a:ext uri="{FF2B5EF4-FFF2-40B4-BE49-F238E27FC236}">
                <a16:creationId xmlns:a16="http://schemas.microsoft.com/office/drawing/2014/main" id="{5DE73B5F-601D-5CAE-0586-39362AAF3B5F}"/>
              </a:ext>
            </a:extLst>
          </p:cNvPr>
          <p:cNvSpPr/>
          <p:nvPr/>
        </p:nvSpPr>
        <p:spPr bwMode="auto">
          <a:xfrm>
            <a:off x="6377902" y="2614763"/>
            <a:ext cx="136245" cy="136245"/>
          </a:xfrm>
          <a:prstGeom prst="rect">
            <a:avLst/>
          </a:prstGeom>
          <a:solidFill>
            <a:schemeClr val="accent2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cxnSp>
        <p:nvCxnSpPr>
          <p:cNvPr id="170" name="Straight Connector 169">
            <a:extLst>
              <a:ext uri="{FF2B5EF4-FFF2-40B4-BE49-F238E27FC236}">
                <a16:creationId xmlns:a16="http://schemas.microsoft.com/office/drawing/2014/main" id="{3816A91A-D0A9-9383-EE44-F90419DDB086}"/>
              </a:ext>
            </a:extLst>
          </p:cNvPr>
          <p:cNvCxnSpPr>
            <a:cxnSpLocks/>
          </p:cNvCxnSpPr>
          <p:nvPr/>
        </p:nvCxnSpPr>
        <p:spPr bwMode="auto">
          <a:xfrm flipV="1">
            <a:off x="740703" y="3188801"/>
            <a:ext cx="0" cy="2384854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88643ED2-E701-EC78-B6EC-7B85181B536A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3195749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2" name="Straight Connector 171">
            <a:extLst>
              <a:ext uri="{FF2B5EF4-FFF2-40B4-BE49-F238E27FC236}">
                <a16:creationId xmlns:a16="http://schemas.microsoft.com/office/drawing/2014/main" id="{85D60143-291C-BB92-8309-2BB8E168451E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3672720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Connector 172">
            <a:extLst>
              <a:ext uri="{FF2B5EF4-FFF2-40B4-BE49-F238E27FC236}">
                <a16:creationId xmlns:a16="http://schemas.microsoft.com/office/drawing/2014/main" id="{9997D4A0-D270-7726-9BE0-894975E51E86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4149691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11AD7548-9613-BBCC-9027-443C5BC1E434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4626662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Straight Connector 174">
            <a:extLst>
              <a:ext uri="{FF2B5EF4-FFF2-40B4-BE49-F238E27FC236}">
                <a16:creationId xmlns:a16="http://schemas.microsoft.com/office/drawing/2014/main" id="{A3639184-064C-2175-AA7B-3B97BFDA500F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5103633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75A7CBCC-8969-BCA7-E0F3-5D7C1EE42C89}"/>
              </a:ext>
            </a:extLst>
          </p:cNvPr>
          <p:cNvCxnSpPr>
            <a:cxnSpLocks/>
          </p:cNvCxnSpPr>
          <p:nvPr/>
        </p:nvCxnSpPr>
        <p:spPr bwMode="auto">
          <a:xfrm flipH="1">
            <a:off x="672913" y="5572908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7" name="TextBox 176">
            <a:extLst>
              <a:ext uri="{FF2B5EF4-FFF2-40B4-BE49-F238E27FC236}">
                <a16:creationId xmlns:a16="http://schemas.microsoft.com/office/drawing/2014/main" id="{CA93E39D-C3F6-B62C-FDA1-7A1FBA4FFDFA}"/>
              </a:ext>
            </a:extLst>
          </p:cNvPr>
          <p:cNvSpPr txBox="1"/>
          <p:nvPr/>
        </p:nvSpPr>
        <p:spPr bwMode="auto">
          <a:xfrm>
            <a:off x="353526" y="3027877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2E08B38E-3649-5DE5-1EB8-07C120FDD172}"/>
              </a:ext>
            </a:extLst>
          </p:cNvPr>
          <p:cNvSpPr txBox="1"/>
          <p:nvPr/>
        </p:nvSpPr>
        <p:spPr bwMode="auto">
          <a:xfrm>
            <a:off x="353526" y="3501489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94C4955E-426A-E691-1384-9360A8285E61}"/>
              </a:ext>
            </a:extLst>
          </p:cNvPr>
          <p:cNvSpPr txBox="1"/>
          <p:nvPr/>
        </p:nvSpPr>
        <p:spPr bwMode="auto">
          <a:xfrm>
            <a:off x="353526" y="3975101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034B69AA-4463-40CC-3AD0-94D03CFD01B7}"/>
              </a:ext>
            </a:extLst>
          </p:cNvPr>
          <p:cNvSpPr txBox="1"/>
          <p:nvPr/>
        </p:nvSpPr>
        <p:spPr bwMode="auto">
          <a:xfrm>
            <a:off x="353526" y="4448713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9FCBE27E-1B7E-7E17-1C87-249EB9E236E9}"/>
              </a:ext>
            </a:extLst>
          </p:cNvPr>
          <p:cNvSpPr txBox="1"/>
          <p:nvPr/>
        </p:nvSpPr>
        <p:spPr bwMode="auto">
          <a:xfrm>
            <a:off x="353526" y="4922325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7AF1DC2D-DB35-DE30-CAA4-E4AF8563FE71}"/>
              </a:ext>
            </a:extLst>
          </p:cNvPr>
          <p:cNvSpPr txBox="1"/>
          <p:nvPr/>
        </p:nvSpPr>
        <p:spPr bwMode="auto">
          <a:xfrm>
            <a:off x="353526" y="5395937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7F19E6AB-6FD9-1CE6-4FF9-610A39E3770A}"/>
              </a:ext>
            </a:extLst>
          </p:cNvPr>
          <p:cNvSpPr txBox="1"/>
          <p:nvPr/>
        </p:nvSpPr>
        <p:spPr bwMode="auto">
          <a:xfrm rot="16200000">
            <a:off x="-841864" y="4212721"/>
            <a:ext cx="23724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Positive HBsAg (%)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9D3C6C81-01E1-09B0-CCE6-3619D5174603}"/>
              </a:ext>
            </a:extLst>
          </p:cNvPr>
          <p:cNvSpPr txBox="1"/>
          <p:nvPr/>
        </p:nvSpPr>
        <p:spPr bwMode="auto">
          <a:xfrm>
            <a:off x="717179" y="3664659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3.41</a:t>
            </a:r>
          </a:p>
        </p:txBody>
      </p:sp>
      <p:cxnSp>
        <p:nvCxnSpPr>
          <p:cNvPr id="185" name="Straight Connector 184">
            <a:extLst>
              <a:ext uri="{FF2B5EF4-FFF2-40B4-BE49-F238E27FC236}">
                <a16:creationId xmlns:a16="http://schemas.microsoft.com/office/drawing/2014/main" id="{FCDE72E2-FB8C-EE53-66F1-75973A7C3718}"/>
              </a:ext>
            </a:extLst>
          </p:cNvPr>
          <p:cNvCxnSpPr>
            <a:cxnSpLocks/>
          </p:cNvCxnSpPr>
          <p:nvPr/>
        </p:nvCxnSpPr>
        <p:spPr bwMode="auto">
          <a:xfrm>
            <a:off x="738621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6" name="Straight Connector 185">
            <a:extLst>
              <a:ext uri="{FF2B5EF4-FFF2-40B4-BE49-F238E27FC236}">
                <a16:creationId xmlns:a16="http://schemas.microsoft.com/office/drawing/2014/main" id="{E946E4CF-1CFE-5611-0E35-0298AAC42B0F}"/>
              </a:ext>
            </a:extLst>
          </p:cNvPr>
          <p:cNvCxnSpPr>
            <a:cxnSpLocks/>
          </p:cNvCxnSpPr>
          <p:nvPr/>
        </p:nvCxnSpPr>
        <p:spPr bwMode="auto">
          <a:xfrm>
            <a:off x="1838697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>
            <a:extLst>
              <a:ext uri="{FF2B5EF4-FFF2-40B4-BE49-F238E27FC236}">
                <a16:creationId xmlns:a16="http://schemas.microsoft.com/office/drawing/2014/main" id="{41131791-7282-B0A0-E36A-8E4426823F8C}"/>
              </a:ext>
            </a:extLst>
          </p:cNvPr>
          <p:cNvCxnSpPr>
            <a:cxnSpLocks/>
          </p:cNvCxnSpPr>
          <p:nvPr/>
        </p:nvCxnSpPr>
        <p:spPr bwMode="auto">
          <a:xfrm>
            <a:off x="2897583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FC0A769E-81C6-D5E1-A474-040C7985D6EF}"/>
              </a:ext>
            </a:extLst>
          </p:cNvPr>
          <p:cNvCxnSpPr>
            <a:cxnSpLocks/>
          </p:cNvCxnSpPr>
          <p:nvPr/>
        </p:nvCxnSpPr>
        <p:spPr bwMode="auto">
          <a:xfrm>
            <a:off x="3956469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5D7F3E48-C0A8-2BAC-8E03-AD7843316E55}"/>
              </a:ext>
            </a:extLst>
          </p:cNvPr>
          <p:cNvCxnSpPr>
            <a:cxnSpLocks/>
          </p:cNvCxnSpPr>
          <p:nvPr/>
        </p:nvCxnSpPr>
        <p:spPr bwMode="auto">
          <a:xfrm>
            <a:off x="5015355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Connector 189">
            <a:extLst>
              <a:ext uri="{FF2B5EF4-FFF2-40B4-BE49-F238E27FC236}">
                <a16:creationId xmlns:a16="http://schemas.microsoft.com/office/drawing/2014/main" id="{09D4CE79-89DD-A243-915F-E528719B3C86}"/>
              </a:ext>
            </a:extLst>
          </p:cNvPr>
          <p:cNvCxnSpPr>
            <a:cxnSpLocks/>
          </p:cNvCxnSpPr>
          <p:nvPr/>
        </p:nvCxnSpPr>
        <p:spPr bwMode="auto">
          <a:xfrm>
            <a:off x="6074243" y="5568246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92" name="Rectangle 191">
            <a:extLst>
              <a:ext uri="{FF2B5EF4-FFF2-40B4-BE49-F238E27FC236}">
                <a16:creationId xmlns:a16="http://schemas.microsoft.com/office/drawing/2014/main" id="{86B79B4D-9B9F-1E7B-3F84-9D4CD177BF19}"/>
              </a:ext>
            </a:extLst>
          </p:cNvPr>
          <p:cNvSpPr/>
          <p:nvPr/>
        </p:nvSpPr>
        <p:spPr bwMode="auto">
          <a:xfrm>
            <a:off x="809328" y="3919181"/>
            <a:ext cx="306289" cy="1645296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26CEA7B-AFDC-63C2-5F17-9A42945735D3}"/>
              </a:ext>
            </a:extLst>
          </p:cNvPr>
          <p:cNvSpPr/>
          <p:nvPr/>
        </p:nvSpPr>
        <p:spPr bwMode="auto">
          <a:xfrm>
            <a:off x="1116548" y="5504837"/>
            <a:ext cx="306289" cy="59639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BEC5D47D-A0AC-6C59-3C73-6E2EE7D18689}"/>
              </a:ext>
            </a:extLst>
          </p:cNvPr>
          <p:cNvSpPr/>
          <p:nvPr/>
        </p:nvSpPr>
        <p:spPr bwMode="auto">
          <a:xfrm>
            <a:off x="1423767" y="3967224"/>
            <a:ext cx="306289" cy="1597254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A6EF48F7-9FE1-F1AC-B8FA-1FD342B072DA}"/>
              </a:ext>
            </a:extLst>
          </p:cNvPr>
          <p:cNvSpPr/>
          <p:nvPr/>
        </p:nvSpPr>
        <p:spPr bwMode="auto">
          <a:xfrm>
            <a:off x="1868778" y="4411493"/>
            <a:ext cx="306289" cy="1165337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AA287AAF-7335-CD70-6852-4E68CC2E4A42}"/>
              </a:ext>
            </a:extLst>
          </p:cNvPr>
          <p:cNvSpPr/>
          <p:nvPr/>
        </p:nvSpPr>
        <p:spPr bwMode="auto">
          <a:xfrm>
            <a:off x="2175998" y="5424513"/>
            <a:ext cx="306289" cy="152317"/>
          </a:xfrm>
          <a:prstGeom prst="rect">
            <a:avLst/>
          </a:prstGeom>
          <a:solidFill>
            <a:schemeClr val="accent6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9AF0A22E-D4FA-D9CE-C25F-AE73058C5E51}"/>
              </a:ext>
            </a:extLst>
          </p:cNvPr>
          <p:cNvSpPr/>
          <p:nvPr/>
        </p:nvSpPr>
        <p:spPr bwMode="auto">
          <a:xfrm>
            <a:off x="2483217" y="4570502"/>
            <a:ext cx="306289" cy="993975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0CCAE479-030B-6CEE-F013-9C2D2E43F8C0}"/>
              </a:ext>
            </a:extLst>
          </p:cNvPr>
          <p:cNvSpPr/>
          <p:nvPr/>
        </p:nvSpPr>
        <p:spPr bwMode="auto">
          <a:xfrm>
            <a:off x="2924109" y="3742199"/>
            <a:ext cx="306289" cy="1822278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BEE8265B-B53B-1E6F-D16A-E7D427A407D2}"/>
              </a:ext>
            </a:extLst>
          </p:cNvPr>
          <p:cNvSpPr/>
          <p:nvPr/>
        </p:nvSpPr>
        <p:spPr bwMode="auto">
          <a:xfrm>
            <a:off x="3546786" y="3742199"/>
            <a:ext cx="306289" cy="1822279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A0291D5B-BE77-197E-C081-D5FBACFFFA8C}"/>
              </a:ext>
            </a:extLst>
          </p:cNvPr>
          <p:cNvSpPr/>
          <p:nvPr/>
        </p:nvSpPr>
        <p:spPr bwMode="auto">
          <a:xfrm>
            <a:off x="3983559" y="3571872"/>
            <a:ext cx="306289" cy="2004958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78871270-63B2-4DAA-E62A-FF7178273453}"/>
              </a:ext>
            </a:extLst>
          </p:cNvPr>
          <p:cNvSpPr/>
          <p:nvPr/>
        </p:nvSpPr>
        <p:spPr bwMode="auto">
          <a:xfrm>
            <a:off x="4606236" y="3571872"/>
            <a:ext cx="306289" cy="1992606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6" name="Rectangle 205">
            <a:extLst>
              <a:ext uri="{FF2B5EF4-FFF2-40B4-BE49-F238E27FC236}">
                <a16:creationId xmlns:a16="http://schemas.microsoft.com/office/drawing/2014/main" id="{8CA82DF2-A385-0526-7734-09E271898F20}"/>
              </a:ext>
            </a:extLst>
          </p:cNvPr>
          <p:cNvSpPr/>
          <p:nvPr/>
        </p:nvSpPr>
        <p:spPr bwMode="auto">
          <a:xfrm>
            <a:off x="5043008" y="3965025"/>
            <a:ext cx="306289" cy="1599451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B6F3B816-B007-341E-4AF7-109CE853E36B}"/>
              </a:ext>
            </a:extLst>
          </p:cNvPr>
          <p:cNvSpPr/>
          <p:nvPr/>
        </p:nvSpPr>
        <p:spPr bwMode="auto">
          <a:xfrm>
            <a:off x="5665685" y="3967224"/>
            <a:ext cx="306289" cy="1597254"/>
          </a:xfrm>
          <a:prstGeom prst="rect">
            <a:avLst/>
          </a:prstGeom>
          <a:solidFill>
            <a:schemeClr val="accent2"/>
          </a:solidFill>
          <a:ln w="0">
            <a:solidFill>
              <a:srgbClr val="000000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id="{21344FE4-58BD-AA6B-3649-6E162D0247DD}"/>
              </a:ext>
            </a:extLst>
          </p:cNvPr>
          <p:cNvSpPr txBox="1"/>
          <p:nvPr/>
        </p:nvSpPr>
        <p:spPr bwMode="auto">
          <a:xfrm>
            <a:off x="1014824" y="5265498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0.11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05219E87-75A1-D280-63DD-85446D065805}"/>
              </a:ext>
            </a:extLst>
          </p:cNvPr>
          <p:cNvSpPr txBox="1"/>
          <p:nvPr/>
        </p:nvSpPr>
        <p:spPr bwMode="auto">
          <a:xfrm>
            <a:off x="1340067" y="3733958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3.30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B28D3F89-5DD7-DEA8-4D67-8F5CDA5AFC44}"/>
              </a:ext>
            </a:extLst>
          </p:cNvPr>
          <p:cNvSpPr txBox="1"/>
          <p:nvPr/>
        </p:nvSpPr>
        <p:spPr bwMode="auto">
          <a:xfrm>
            <a:off x="1773170" y="4147427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2.45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DB98CCBE-1608-1E1B-4D61-2C5B46EA1EB0}"/>
              </a:ext>
            </a:extLst>
          </p:cNvPr>
          <p:cNvSpPr txBox="1"/>
          <p:nvPr/>
        </p:nvSpPr>
        <p:spPr bwMode="auto">
          <a:xfrm>
            <a:off x="2084144" y="5182541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0.34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EAB99A14-9088-1460-C8C5-C212752A7A2E}"/>
              </a:ext>
            </a:extLst>
          </p:cNvPr>
          <p:cNvSpPr txBox="1"/>
          <p:nvPr/>
        </p:nvSpPr>
        <p:spPr bwMode="auto">
          <a:xfrm>
            <a:off x="2397006" y="4327453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2.11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9FBCEF93-30E9-B6EB-DFC5-86EAD7A3F51B}"/>
              </a:ext>
            </a:extLst>
          </p:cNvPr>
          <p:cNvSpPr txBox="1"/>
          <p:nvPr/>
        </p:nvSpPr>
        <p:spPr bwMode="auto">
          <a:xfrm>
            <a:off x="2840675" y="3508085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3.88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:a16="http://schemas.microsoft.com/office/drawing/2014/main" id="{72501CA8-8CAE-9994-33B9-E9164EB80291}"/>
              </a:ext>
            </a:extLst>
          </p:cNvPr>
          <p:cNvSpPr txBox="1"/>
          <p:nvPr/>
        </p:nvSpPr>
        <p:spPr bwMode="auto">
          <a:xfrm>
            <a:off x="3147530" y="5314750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15" name="TextBox 214">
            <a:extLst>
              <a:ext uri="{FF2B5EF4-FFF2-40B4-BE49-F238E27FC236}">
                <a16:creationId xmlns:a16="http://schemas.microsoft.com/office/drawing/2014/main" id="{483C86F0-036E-B2C6-8FFD-0EC684AF378B}"/>
              </a:ext>
            </a:extLst>
          </p:cNvPr>
          <p:cNvSpPr txBox="1"/>
          <p:nvPr/>
        </p:nvSpPr>
        <p:spPr bwMode="auto">
          <a:xfrm>
            <a:off x="3464511" y="3493200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3.88</a:t>
            </a:r>
          </a:p>
        </p:txBody>
      </p:sp>
      <p:sp>
        <p:nvSpPr>
          <p:cNvPr id="216" name="TextBox 215">
            <a:extLst>
              <a:ext uri="{FF2B5EF4-FFF2-40B4-BE49-F238E27FC236}">
                <a16:creationId xmlns:a16="http://schemas.microsoft.com/office/drawing/2014/main" id="{C93201BF-8767-028C-8898-3AB2484CA2F8}"/>
              </a:ext>
            </a:extLst>
          </p:cNvPr>
          <p:cNvSpPr txBox="1"/>
          <p:nvPr/>
        </p:nvSpPr>
        <p:spPr bwMode="auto">
          <a:xfrm>
            <a:off x="3887457" y="3343090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4.22</a:t>
            </a:r>
          </a:p>
        </p:txBody>
      </p:sp>
      <p:sp>
        <p:nvSpPr>
          <p:cNvPr id="217" name="TextBox 216">
            <a:extLst>
              <a:ext uri="{FF2B5EF4-FFF2-40B4-BE49-F238E27FC236}">
                <a16:creationId xmlns:a16="http://schemas.microsoft.com/office/drawing/2014/main" id="{6E174926-B3E6-96B6-A736-F02F41E416CD}"/>
              </a:ext>
            </a:extLst>
          </p:cNvPr>
          <p:cNvSpPr txBox="1"/>
          <p:nvPr/>
        </p:nvSpPr>
        <p:spPr bwMode="auto">
          <a:xfrm>
            <a:off x="4194312" y="5314750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8F9BF670-3AFF-6747-7FDC-1E14ABEEB863}"/>
              </a:ext>
            </a:extLst>
          </p:cNvPr>
          <p:cNvSpPr txBox="1"/>
          <p:nvPr/>
        </p:nvSpPr>
        <p:spPr bwMode="auto">
          <a:xfrm>
            <a:off x="4511293" y="3328205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4.22</a:t>
            </a:r>
          </a:p>
        </p:txBody>
      </p:sp>
      <p:sp>
        <p:nvSpPr>
          <p:cNvPr id="219" name="TextBox 218">
            <a:extLst>
              <a:ext uri="{FF2B5EF4-FFF2-40B4-BE49-F238E27FC236}">
                <a16:creationId xmlns:a16="http://schemas.microsoft.com/office/drawing/2014/main" id="{DBD65450-AD20-9DBF-F3F3-F25DD1CA7131}"/>
              </a:ext>
            </a:extLst>
          </p:cNvPr>
          <p:cNvSpPr txBox="1"/>
          <p:nvPr/>
        </p:nvSpPr>
        <p:spPr bwMode="auto">
          <a:xfrm>
            <a:off x="4954943" y="3712237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3.40</a:t>
            </a:r>
          </a:p>
        </p:txBody>
      </p:sp>
      <p:sp>
        <p:nvSpPr>
          <p:cNvPr id="220" name="TextBox 219">
            <a:extLst>
              <a:ext uri="{FF2B5EF4-FFF2-40B4-BE49-F238E27FC236}">
                <a16:creationId xmlns:a16="http://schemas.microsoft.com/office/drawing/2014/main" id="{CF1619A6-9BD9-3923-BB8B-B4B9EAE227E8}"/>
              </a:ext>
            </a:extLst>
          </p:cNvPr>
          <p:cNvSpPr txBox="1"/>
          <p:nvPr/>
        </p:nvSpPr>
        <p:spPr bwMode="auto">
          <a:xfrm>
            <a:off x="5261798" y="5314750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38CDFA2E-AB4A-EAD4-C2D0-1CFDFE84C847}"/>
              </a:ext>
            </a:extLst>
          </p:cNvPr>
          <p:cNvSpPr txBox="1"/>
          <p:nvPr/>
        </p:nvSpPr>
        <p:spPr bwMode="auto">
          <a:xfrm>
            <a:off x="5578779" y="3697352"/>
            <a:ext cx="4946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1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3.40</a:t>
            </a:r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BFA83069-41B4-7DC7-A5AC-70C75498EF2F}"/>
              </a:ext>
            </a:extLst>
          </p:cNvPr>
          <p:cNvSpPr txBox="1"/>
          <p:nvPr/>
        </p:nvSpPr>
        <p:spPr bwMode="auto">
          <a:xfrm>
            <a:off x="419994" y="3017318"/>
            <a:ext cx="61052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Non-Hispanic Asian Adults</a:t>
            </a: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B4A5EFF6-B59D-E234-DB3C-F1CFB08636CB}"/>
              </a:ext>
            </a:extLst>
          </p:cNvPr>
          <p:cNvSpPr txBox="1"/>
          <p:nvPr/>
        </p:nvSpPr>
        <p:spPr bwMode="auto">
          <a:xfrm>
            <a:off x="6112329" y="3017318"/>
            <a:ext cx="610529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Non-Hispanic Black Adults</a:t>
            </a:r>
            <a:endParaRPr lang="en-US" sz="1600" b="1" dirty="0">
              <a:solidFill>
                <a:srgbClr val="FFFFFF"/>
              </a:solidFill>
              <a:latin typeface="Poppins" panose="00000500000000000000" pitchFamily="2" charset="0"/>
              <a:cs typeface="Poppins" panose="00000500000000000000" pitchFamily="2" charset="0"/>
            </a:endParaRP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79E22CEB-13B3-566F-5C8B-6FD0B8B5884C}"/>
              </a:ext>
            </a:extLst>
          </p:cNvPr>
          <p:cNvSpPr txBox="1"/>
          <p:nvPr/>
        </p:nvSpPr>
        <p:spPr bwMode="auto">
          <a:xfrm>
            <a:off x="6775361" y="5656815"/>
            <a:ext cx="103105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All Ages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:a16="http://schemas.microsoft.com/office/drawing/2014/main" id="{3AC0E9AF-9787-0A63-615B-F70261DC3AFE}"/>
              </a:ext>
            </a:extLst>
          </p:cNvPr>
          <p:cNvSpPr txBox="1"/>
          <p:nvPr/>
        </p:nvSpPr>
        <p:spPr bwMode="auto">
          <a:xfrm>
            <a:off x="7820261" y="5656815"/>
            <a:ext cx="104547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18-34 Yr</a:t>
            </a:r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4D7BA776-E6BD-67CA-736B-31FE9EE70380}"/>
              </a:ext>
            </a:extLst>
          </p:cNvPr>
          <p:cNvSpPr txBox="1"/>
          <p:nvPr/>
        </p:nvSpPr>
        <p:spPr bwMode="auto">
          <a:xfrm>
            <a:off x="8869617" y="5656815"/>
            <a:ext cx="109517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35-49 Yr</a:t>
            </a:r>
          </a:p>
        </p:txBody>
      </p:sp>
      <p:sp>
        <p:nvSpPr>
          <p:cNvPr id="227" name="TextBox 226">
            <a:extLst>
              <a:ext uri="{FF2B5EF4-FFF2-40B4-BE49-F238E27FC236}">
                <a16:creationId xmlns:a16="http://schemas.microsoft.com/office/drawing/2014/main" id="{CDFA3EFC-B86F-08C2-B4D7-1F6B5B50C7DD}"/>
              </a:ext>
            </a:extLst>
          </p:cNvPr>
          <p:cNvSpPr txBox="1"/>
          <p:nvPr/>
        </p:nvSpPr>
        <p:spPr bwMode="auto">
          <a:xfrm>
            <a:off x="9936607" y="5656815"/>
            <a:ext cx="110959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50-64 Yr</a:t>
            </a:r>
          </a:p>
        </p:txBody>
      </p:sp>
      <p:sp>
        <p:nvSpPr>
          <p:cNvPr id="228" name="TextBox 227">
            <a:extLst>
              <a:ext uri="{FF2B5EF4-FFF2-40B4-BE49-F238E27FC236}">
                <a16:creationId xmlns:a16="http://schemas.microsoft.com/office/drawing/2014/main" id="{F0B77CE2-5583-4DA0-F5FD-B427E9DA3CBF}"/>
              </a:ext>
            </a:extLst>
          </p:cNvPr>
          <p:cNvSpPr txBox="1"/>
          <p:nvPr/>
        </p:nvSpPr>
        <p:spPr bwMode="auto">
          <a:xfrm>
            <a:off x="11058898" y="5656815"/>
            <a:ext cx="82426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≥65 Yr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007E17D4-D936-F7BD-E789-863A5C23B519}"/>
              </a:ext>
            </a:extLst>
          </p:cNvPr>
          <p:cNvSpPr txBox="1"/>
          <p:nvPr/>
        </p:nvSpPr>
        <p:spPr bwMode="auto">
          <a:xfrm rot="16200000">
            <a:off x="5156693" y="4212721"/>
            <a:ext cx="237249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Positive HBsAg (%)</a:t>
            </a:r>
          </a:p>
        </p:txBody>
      </p:sp>
      <p:cxnSp>
        <p:nvCxnSpPr>
          <p:cNvPr id="230" name="Straight Connector 229">
            <a:extLst>
              <a:ext uri="{FF2B5EF4-FFF2-40B4-BE49-F238E27FC236}">
                <a16:creationId xmlns:a16="http://schemas.microsoft.com/office/drawing/2014/main" id="{F653EAF9-9D17-3BF6-2F06-CBB93B12B948}"/>
              </a:ext>
            </a:extLst>
          </p:cNvPr>
          <p:cNvCxnSpPr>
            <a:cxnSpLocks/>
          </p:cNvCxnSpPr>
          <p:nvPr/>
        </p:nvCxnSpPr>
        <p:spPr bwMode="auto">
          <a:xfrm flipV="1">
            <a:off x="6783154" y="3183392"/>
            <a:ext cx="0" cy="2380749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1" name="Straight Connector 230">
            <a:extLst>
              <a:ext uri="{FF2B5EF4-FFF2-40B4-BE49-F238E27FC236}">
                <a16:creationId xmlns:a16="http://schemas.microsoft.com/office/drawing/2014/main" id="{0748AEC3-C970-FA0F-591F-96C42DCDD0E8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3191644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2" name="Straight Connector 231">
            <a:extLst>
              <a:ext uri="{FF2B5EF4-FFF2-40B4-BE49-F238E27FC236}">
                <a16:creationId xmlns:a16="http://schemas.microsoft.com/office/drawing/2014/main" id="{614815C7-B2B1-2D70-408E-227358A7A880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3668615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3" name="Straight Connector 232">
            <a:extLst>
              <a:ext uri="{FF2B5EF4-FFF2-40B4-BE49-F238E27FC236}">
                <a16:creationId xmlns:a16="http://schemas.microsoft.com/office/drawing/2014/main" id="{0A8754A4-58BE-C525-9BBE-676FBFD5F8CF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4145586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4" name="Straight Connector 233">
            <a:extLst>
              <a:ext uri="{FF2B5EF4-FFF2-40B4-BE49-F238E27FC236}">
                <a16:creationId xmlns:a16="http://schemas.microsoft.com/office/drawing/2014/main" id="{B4CC04B8-EEDA-3DC9-636F-6E2EFAD05D2A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4622557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5" name="Straight Connector 234">
            <a:extLst>
              <a:ext uri="{FF2B5EF4-FFF2-40B4-BE49-F238E27FC236}">
                <a16:creationId xmlns:a16="http://schemas.microsoft.com/office/drawing/2014/main" id="{4977C41A-6230-B9A7-B93D-3B56794F62A8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5099528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6" name="Straight Connector 235">
            <a:extLst>
              <a:ext uri="{FF2B5EF4-FFF2-40B4-BE49-F238E27FC236}">
                <a16:creationId xmlns:a16="http://schemas.microsoft.com/office/drawing/2014/main" id="{C1717B46-A8EA-3583-7D25-60FCFE6795D6}"/>
              </a:ext>
            </a:extLst>
          </p:cNvPr>
          <p:cNvCxnSpPr>
            <a:cxnSpLocks/>
          </p:cNvCxnSpPr>
          <p:nvPr/>
        </p:nvCxnSpPr>
        <p:spPr bwMode="auto">
          <a:xfrm flipH="1">
            <a:off x="6715364" y="5564988"/>
            <a:ext cx="64008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37" name="TextBox 236">
            <a:extLst>
              <a:ext uri="{FF2B5EF4-FFF2-40B4-BE49-F238E27FC236}">
                <a16:creationId xmlns:a16="http://schemas.microsoft.com/office/drawing/2014/main" id="{CF705692-8607-EBA1-88BB-DF9A031884DA}"/>
              </a:ext>
            </a:extLst>
          </p:cNvPr>
          <p:cNvSpPr txBox="1"/>
          <p:nvPr/>
        </p:nvSpPr>
        <p:spPr bwMode="auto">
          <a:xfrm>
            <a:off x="6395977" y="3023772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5</a:t>
            </a:r>
          </a:p>
        </p:txBody>
      </p:sp>
      <p:sp>
        <p:nvSpPr>
          <p:cNvPr id="238" name="TextBox 237">
            <a:extLst>
              <a:ext uri="{FF2B5EF4-FFF2-40B4-BE49-F238E27FC236}">
                <a16:creationId xmlns:a16="http://schemas.microsoft.com/office/drawing/2014/main" id="{8C364279-4593-09DD-F5A8-46B5FE37AE53}"/>
              </a:ext>
            </a:extLst>
          </p:cNvPr>
          <p:cNvSpPr txBox="1"/>
          <p:nvPr/>
        </p:nvSpPr>
        <p:spPr bwMode="auto">
          <a:xfrm>
            <a:off x="6395977" y="3497384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4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983445F7-79D1-DD31-1D18-5FC56C7261F7}"/>
              </a:ext>
            </a:extLst>
          </p:cNvPr>
          <p:cNvSpPr txBox="1"/>
          <p:nvPr/>
        </p:nvSpPr>
        <p:spPr bwMode="auto">
          <a:xfrm>
            <a:off x="6395977" y="3970996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3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7483746B-2A82-3D4F-0161-7A98049BEA78}"/>
              </a:ext>
            </a:extLst>
          </p:cNvPr>
          <p:cNvSpPr txBox="1"/>
          <p:nvPr/>
        </p:nvSpPr>
        <p:spPr bwMode="auto">
          <a:xfrm>
            <a:off x="6395977" y="4444608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2</a:t>
            </a:r>
          </a:p>
        </p:txBody>
      </p:sp>
      <p:sp>
        <p:nvSpPr>
          <p:cNvPr id="241" name="TextBox 240">
            <a:extLst>
              <a:ext uri="{FF2B5EF4-FFF2-40B4-BE49-F238E27FC236}">
                <a16:creationId xmlns:a16="http://schemas.microsoft.com/office/drawing/2014/main" id="{9FA45542-9706-EBE5-DD7E-734B070DE37D}"/>
              </a:ext>
            </a:extLst>
          </p:cNvPr>
          <p:cNvSpPr txBox="1"/>
          <p:nvPr/>
        </p:nvSpPr>
        <p:spPr bwMode="auto">
          <a:xfrm>
            <a:off x="6395977" y="4918220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1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:a16="http://schemas.microsoft.com/office/drawing/2014/main" id="{74C1E295-939A-E93C-B723-23A924009A83}"/>
              </a:ext>
            </a:extLst>
          </p:cNvPr>
          <p:cNvSpPr txBox="1"/>
          <p:nvPr/>
        </p:nvSpPr>
        <p:spPr bwMode="auto">
          <a:xfrm>
            <a:off x="6395977" y="5391832"/>
            <a:ext cx="3748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algn="r" eaLnBrk="0" fontAlgn="base" hangingPunct="0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60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0</a:t>
            </a:r>
          </a:p>
        </p:txBody>
      </p: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25EC5455-4A9F-56CF-BA58-8720BB1E13AB}"/>
              </a:ext>
            </a:extLst>
          </p:cNvPr>
          <p:cNvCxnSpPr>
            <a:cxnSpLocks/>
          </p:cNvCxnSpPr>
          <p:nvPr/>
        </p:nvCxnSpPr>
        <p:spPr bwMode="auto">
          <a:xfrm>
            <a:off x="6781072" y="5555713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4" name="Straight Connector 243">
            <a:extLst>
              <a:ext uri="{FF2B5EF4-FFF2-40B4-BE49-F238E27FC236}">
                <a16:creationId xmlns:a16="http://schemas.microsoft.com/office/drawing/2014/main" id="{82ECA36E-675D-1B5F-6AC6-C1189AF21A98}"/>
              </a:ext>
            </a:extLst>
          </p:cNvPr>
          <p:cNvCxnSpPr>
            <a:cxnSpLocks/>
          </p:cNvCxnSpPr>
          <p:nvPr/>
        </p:nvCxnSpPr>
        <p:spPr bwMode="auto">
          <a:xfrm>
            <a:off x="6770798" y="5564988"/>
            <a:ext cx="5222921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5" name="Straight Connector 244">
            <a:extLst>
              <a:ext uri="{FF2B5EF4-FFF2-40B4-BE49-F238E27FC236}">
                <a16:creationId xmlns:a16="http://schemas.microsoft.com/office/drawing/2014/main" id="{4CA87C03-0E69-11C3-70F8-AE3AFEFD746E}"/>
              </a:ext>
            </a:extLst>
          </p:cNvPr>
          <p:cNvCxnSpPr>
            <a:cxnSpLocks/>
          </p:cNvCxnSpPr>
          <p:nvPr/>
        </p:nvCxnSpPr>
        <p:spPr bwMode="auto">
          <a:xfrm>
            <a:off x="728347" y="5572908"/>
            <a:ext cx="5345896" cy="0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6" name="Straight Connector 245">
            <a:extLst>
              <a:ext uri="{FF2B5EF4-FFF2-40B4-BE49-F238E27FC236}">
                <a16:creationId xmlns:a16="http://schemas.microsoft.com/office/drawing/2014/main" id="{16B3B8CE-F0AC-8110-8D52-1C4712D5AE9A}"/>
              </a:ext>
            </a:extLst>
          </p:cNvPr>
          <p:cNvCxnSpPr>
            <a:cxnSpLocks/>
          </p:cNvCxnSpPr>
          <p:nvPr/>
        </p:nvCxnSpPr>
        <p:spPr bwMode="auto">
          <a:xfrm>
            <a:off x="7719701" y="5566881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7" name="Straight Connector 246">
            <a:extLst>
              <a:ext uri="{FF2B5EF4-FFF2-40B4-BE49-F238E27FC236}">
                <a16:creationId xmlns:a16="http://schemas.microsoft.com/office/drawing/2014/main" id="{E5158046-FC03-E8F4-924E-E7A06CBE5271}"/>
              </a:ext>
            </a:extLst>
          </p:cNvPr>
          <p:cNvCxnSpPr>
            <a:cxnSpLocks/>
          </p:cNvCxnSpPr>
          <p:nvPr/>
        </p:nvCxnSpPr>
        <p:spPr bwMode="auto">
          <a:xfrm>
            <a:off x="8778587" y="5566881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8" name="Straight Connector 247">
            <a:extLst>
              <a:ext uri="{FF2B5EF4-FFF2-40B4-BE49-F238E27FC236}">
                <a16:creationId xmlns:a16="http://schemas.microsoft.com/office/drawing/2014/main" id="{7010BC43-6D35-D95E-F8E6-2D9034759E69}"/>
              </a:ext>
            </a:extLst>
          </p:cNvPr>
          <p:cNvCxnSpPr>
            <a:cxnSpLocks/>
          </p:cNvCxnSpPr>
          <p:nvPr/>
        </p:nvCxnSpPr>
        <p:spPr bwMode="auto">
          <a:xfrm>
            <a:off x="9837473" y="5566881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9" name="Straight Connector 248">
            <a:extLst>
              <a:ext uri="{FF2B5EF4-FFF2-40B4-BE49-F238E27FC236}">
                <a16:creationId xmlns:a16="http://schemas.microsoft.com/office/drawing/2014/main" id="{AE4E8FAD-FA1F-8EB8-BFDE-5E4ED2C605E6}"/>
              </a:ext>
            </a:extLst>
          </p:cNvPr>
          <p:cNvCxnSpPr>
            <a:cxnSpLocks/>
          </p:cNvCxnSpPr>
          <p:nvPr/>
        </p:nvCxnSpPr>
        <p:spPr bwMode="auto">
          <a:xfrm>
            <a:off x="10896359" y="5566881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0" name="Straight Connector 249">
            <a:extLst>
              <a:ext uri="{FF2B5EF4-FFF2-40B4-BE49-F238E27FC236}">
                <a16:creationId xmlns:a16="http://schemas.microsoft.com/office/drawing/2014/main" id="{AC82F7FD-44D5-5DE3-C82F-0C46E5D4B0D3}"/>
              </a:ext>
            </a:extLst>
          </p:cNvPr>
          <p:cNvCxnSpPr>
            <a:cxnSpLocks/>
          </p:cNvCxnSpPr>
          <p:nvPr/>
        </p:nvCxnSpPr>
        <p:spPr bwMode="auto">
          <a:xfrm>
            <a:off x="11955247" y="5566881"/>
            <a:ext cx="0" cy="66903"/>
          </a:xfrm>
          <a:prstGeom prst="line">
            <a:avLst/>
          </a:prstGeom>
          <a:noFill/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515669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BB5B0-CEAE-1D77-3797-50CC3ECFE6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CD46B-A37A-5C21-1903-2D1382626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Importance of Vaccination in Hepatitis B Elimination Efforts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259F51-54AD-32E1-0298-D523EC0836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Vaccination is the most effective intervention for controlling and eliminating hepatitis B infection </a:t>
            </a:r>
          </a:p>
          <a:p>
            <a:r>
              <a:rPr lang="en-US" dirty="0"/>
              <a:t>WHO targets 90% reduction in hepatitis B incidence and 65% reduction in mortality by 2030</a:t>
            </a:r>
          </a:p>
          <a:p>
            <a:pPr lvl="2"/>
            <a:r>
              <a:rPr lang="en-US" dirty="0"/>
              <a:t>Requires 90% vaccine coverage—elimination requires prevention; treatment alone cannot eliminate</a:t>
            </a:r>
          </a:p>
          <a:p>
            <a:pPr lvl="2"/>
            <a:r>
              <a:rPr lang="en-US" b="1" dirty="0"/>
              <a:t>Birth-dose vaccination (within 24 hr) has the greatest impact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5767C92-CFC7-4B21-8D4C-AC714D4B128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.cdc.gov/hepatitis-b/hcp/clinical-overview/index.html. aap.org/en/news-room/fact-checked/fact-checked-hepatitis-b-vaccine-given-to-newborns-reduces-risk-of-chronic-infection/. who.int/news-room/fact-sheets/detail/hepatitis-b. Madihi. Diag Micro Infect Dis. 2025;111:3.</a:t>
            </a:r>
          </a:p>
        </p:txBody>
      </p:sp>
    </p:spTree>
    <p:extLst>
      <p:ext uri="{BB962C8B-B14F-4D97-AF65-F5344CB8AC3E}">
        <p14:creationId xmlns:p14="http://schemas.microsoft.com/office/powerpoint/2010/main" val="37530410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4F7DB58-08C8-A2A4-6A3C-F0A93F96BB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>
                <a:effectLst/>
                <a:latin typeface="+mn-lt"/>
              </a:rPr>
              <a:t>Decreases in:</a:t>
            </a:r>
          </a:p>
          <a:p>
            <a:pPr lvl="2"/>
            <a:r>
              <a:rPr lang="en-US" sz="2000" dirty="0">
                <a:effectLst/>
                <a:latin typeface="+mn-lt"/>
              </a:rPr>
              <a:t>HBsAg prevalence</a:t>
            </a:r>
          </a:p>
          <a:p>
            <a:pPr lvl="2"/>
            <a:r>
              <a:rPr lang="en-US" sz="2000" dirty="0">
                <a:latin typeface="+mn-lt"/>
              </a:rPr>
              <a:t>A</a:t>
            </a:r>
            <a:r>
              <a:rPr lang="en-US" sz="2000" dirty="0">
                <a:effectLst/>
                <a:latin typeface="+mn-lt"/>
              </a:rPr>
              <a:t>cute HBV</a:t>
            </a:r>
            <a:r>
              <a:rPr lang="en-US" sz="2000" dirty="0">
                <a:latin typeface="+mn-lt"/>
              </a:rPr>
              <a:t> </a:t>
            </a:r>
            <a:r>
              <a:rPr lang="en-US" sz="2000" dirty="0">
                <a:effectLst/>
                <a:latin typeface="+mn-lt"/>
              </a:rPr>
              <a:t>incidence</a:t>
            </a:r>
          </a:p>
          <a:p>
            <a:pPr lvl="2"/>
            <a:r>
              <a:rPr lang="en-US" sz="2000" dirty="0">
                <a:latin typeface="+mn-lt"/>
              </a:rPr>
              <a:t>C</a:t>
            </a:r>
            <a:r>
              <a:rPr lang="en-US" sz="2000" dirty="0">
                <a:effectLst/>
                <a:latin typeface="+mn-lt"/>
              </a:rPr>
              <a:t>hronic HBV</a:t>
            </a:r>
          </a:p>
          <a:p>
            <a:pPr lvl="2"/>
            <a:r>
              <a:rPr lang="en-US" sz="2000" dirty="0">
                <a:effectLst/>
                <a:latin typeface="+mn-lt"/>
              </a:rPr>
              <a:t>HCC incidence</a:t>
            </a:r>
          </a:p>
          <a:p>
            <a:r>
              <a:rPr lang="en-US" sz="2200" dirty="0">
                <a:effectLst/>
                <a:latin typeface="+mn-lt"/>
              </a:rPr>
              <a:t>Longstanding immunity</a:t>
            </a:r>
          </a:p>
          <a:p>
            <a:endParaRPr lang="en-US" sz="2200" dirty="0">
              <a:effectLst/>
              <a:latin typeface="Times"/>
            </a:endParaRPr>
          </a:p>
          <a:p>
            <a:endParaRPr lang="en-US" sz="2200" dirty="0">
              <a:effectLst/>
              <a:latin typeface="Times"/>
            </a:endParaRPr>
          </a:p>
          <a:p>
            <a:endParaRPr lang="en-US" sz="22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E9326EF-0313-E1B9-C1D8-D2B97946EB2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5461490" y="1335810"/>
            <a:ext cx="6509848" cy="4754880"/>
          </a:xfrm>
        </p:spPr>
        <p:txBody>
          <a:bodyPr/>
          <a:lstStyle/>
          <a:p>
            <a:r>
              <a:rPr lang="en-US" sz="2000" dirty="0"/>
              <a:t>Study of records from 2 national cancer registries in Taiwan, after universal HBV immunization initiated in July 1984:</a:t>
            </a: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r>
              <a:rPr lang="en-US" sz="2000" dirty="0"/>
              <a:t>In cases where HBV vaccination did not prevent HCC, most common cause appears to be perinatal HBV infection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9204A03-E7F8-0151-CB00-F7AC83014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 From Taiwan: Benefits of Universal Vaccination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A0CF9C7-C049-3D34-9F95-AC4663A912D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cdc.gov/global-hepatitis-b-vaccination/data-research/index.html. Chang. J Natl Cancer Inst. 2009;101:1348.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AA76C8D-14DE-B5D5-43AA-0EDFC49FE0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301866"/>
              </p:ext>
            </p:extLst>
          </p:nvPr>
        </p:nvGraphicFramePr>
        <p:xfrm>
          <a:off x="5149049" y="2250210"/>
          <a:ext cx="6822290" cy="2926080"/>
        </p:xfrm>
        <a:graphic>
          <a:graphicData uri="http://schemas.openxmlformats.org/drawingml/2006/table">
            <a:tbl>
              <a:tblPr/>
              <a:tblGrid>
                <a:gridCol w="1410648">
                  <a:extLst>
                    <a:ext uri="{9D8B030D-6E8A-4147-A177-3AD203B41FA5}">
                      <a16:colId xmlns:a16="http://schemas.microsoft.com/office/drawing/2014/main" val="2247122934"/>
                    </a:ext>
                  </a:extLst>
                </a:gridCol>
                <a:gridCol w="2150802">
                  <a:extLst>
                    <a:ext uri="{9D8B030D-6E8A-4147-A177-3AD203B41FA5}">
                      <a16:colId xmlns:a16="http://schemas.microsoft.com/office/drawing/2014/main" val="2525111352"/>
                    </a:ext>
                  </a:extLst>
                </a:gridCol>
                <a:gridCol w="1663171">
                  <a:extLst>
                    <a:ext uri="{9D8B030D-6E8A-4147-A177-3AD203B41FA5}">
                      <a16:colId xmlns:a16="http://schemas.microsoft.com/office/drawing/2014/main" val="3610405547"/>
                    </a:ext>
                  </a:extLst>
                </a:gridCol>
                <a:gridCol w="1597669">
                  <a:extLst>
                    <a:ext uri="{9D8B030D-6E8A-4147-A177-3AD203B41FA5}">
                      <a16:colId xmlns:a16="http://schemas.microsoft.com/office/drawing/2014/main" val="2611726237"/>
                    </a:ext>
                  </a:extLst>
                </a:gridCol>
              </a:tblGrid>
              <a:tr h="450146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Age at Diagnosis, Yr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Birth Yr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HCC Incidence, n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Incidence Rate </a:t>
                      </a:r>
                      <a:b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(per 100,000 </a:t>
                      </a:r>
                      <a:b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</a:br>
                      <a:r>
                        <a:rPr lang="en-US" sz="1300" b="1" i="0" u="none" strike="noStrike" dirty="0">
                          <a:solidFill>
                            <a:schemeClr val="bg2"/>
                          </a:solidFill>
                          <a:effectLst/>
                          <a:latin typeface="+mn-lt"/>
                        </a:rPr>
                        <a:t>Person-Yr)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2715295"/>
                  </a:ext>
                </a:extLst>
              </a:tr>
              <a:tr h="175409">
                <a:tc rowSpan="3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6–9</a:t>
                      </a:r>
                    </a:p>
                  </a:txBody>
                  <a:tcPr marL="27432" marR="27432" marT="27432" marB="2743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1973 to June 1979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36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0.51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87161441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1979 to June 1984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38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0.47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377775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1984 to June 1998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26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0.15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5821839"/>
                  </a:ext>
                </a:extLst>
              </a:tr>
              <a:tr h="175409">
                <a:tc rowSpan="3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10–14</a:t>
                      </a:r>
                    </a:p>
                  </a:txBody>
                  <a:tcPr marL="27432" marR="27432" marT="27432" marB="2743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1968 to June 1979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102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0.60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964160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1979 to June 1984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0.50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3022856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1984 to June 1994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28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0.19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6375125"/>
                  </a:ext>
                </a:extLst>
              </a:tr>
              <a:tr h="175409">
                <a:tc rowSpan="3"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15–19</a:t>
                      </a:r>
                    </a:p>
                  </a:txBody>
                  <a:tcPr marL="27432" marR="27432" marT="27432" marB="27432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1963 to June 1979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138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0.52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9751663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1979 to June 1984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0.80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3595707"/>
                  </a:ext>
                </a:extLst>
              </a:tr>
              <a:tr h="175409"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659" marR="6659" marT="665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July 1984 to June 1989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0.16</a:t>
                      </a:r>
                    </a:p>
                  </a:txBody>
                  <a:tcPr marL="27432" marR="27432" marT="27432" marB="27432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83930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2883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7" name="Straight Connector 106">
            <a:extLst>
              <a:ext uri="{FF2B5EF4-FFF2-40B4-BE49-F238E27FC236}">
                <a16:creationId xmlns:a16="http://schemas.microsoft.com/office/drawing/2014/main" id="{C73E1231-D51B-5DF1-FAD8-6FD661755C01}"/>
              </a:ext>
            </a:extLst>
          </p:cNvPr>
          <p:cNvCxnSpPr/>
          <p:nvPr/>
        </p:nvCxnSpPr>
        <p:spPr>
          <a:xfrm flipV="1">
            <a:off x="10353015" y="1859667"/>
            <a:ext cx="0" cy="3604592"/>
          </a:xfrm>
          <a:prstGeom prst="line">
            <a:avLst/>
          </a:prstGeom>
          <a:ln w="1270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05B4A885-6FC8-21EF-FF26-E1D0CC7478AC}"/>
              </a:ext>
            </a:extLst>
          </p:cNvPr>
          <p:cNvCxnSpPr/>
          <p:nvPr/>
        </p:nvCxnSpPr>
        <p:spPr>
          <a:xfrm flipV="1">
            <a:off x="6585767" y="1859667"/>
            <a:ext cx="0" cy="3604592"/>
          </a:xfrm>
          <a:prstGeom prst="line">
            <a:avLst/>
          </a:prstGeom>
          <a:ln w="1270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2B80381-9AE4-540B-24C5-3EBD83D90CE3}"/>
              </a:ext>
            </a:extLst>
          </p:cNvPr>
          <p:cNvCxnSpPr/>
          <p:nvPr/>
        </p:nvCxnSpPr>
        <p:spPr>
          <a:xfrm flipV="1">
            <a:off x="2809554" y="1859667"/>
            <a:ext cx="0" cy="3604592"/>
          </a:xfrm>
          <a:prstGeom prst="line">
            <a:avLst/>
          </a:prstGeom>
          <a:ln w="1270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1182789-203E-9F42-EEF6-E0C431932F77}"/>
              </a:ext>
            </a:extLst>
          </p:cNvPr>
          <p:cNvGrpSpPr/>
          <p:nvPr/>
        </p:nvGrpSpPr>
        <p:grpSpPr>
          <a:xfrm>
            <a:off x="1037550" y="1859667"/>
            <a:ext cx="2908853" cy="3675226"/>
            <a:chOff x="1179443" y="1782417"/>
            <a:chExt cx="2908853" cy="3675226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6AD3CFCB-176B-4E3A-F648-D044B97EB485}"/>
                </a:ext>
              </a:extLst>
            </p:cNvPr>
            <p:cNvGrpSpPr/>
            <p:nvPr/>
          </p:nvGrpSpPr>
          <p:grpSpPr>
            <a:xfrm>
              <a:off x="1239078" y="1782417"/>
              <a:ext cx="2849218" cy="3675226"/>
              <a:chOff x="1239078" y="1782417"/>
              <a:chExt cx="2849218" cy="3675226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F814DBFC-5A07-27EE-B04D-D02223C67E17}"/>
                  </a:ext>
                </a:extLst>
              </p:cNvPr>
              <p:cNvCxnSpPr/>
              <p:nvPr/>
            </p:nvCxnSpPr>
            <p:spPr>
              <a:xfrm>
                <a:off x="1245704" y="1782417"/>
                <a:ext cx="0" cy="361121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B4127152-9CE8-2C56-148F-AFFCA27447BE}"/>
                  </a:ext>
                </a:extLst>
              </p:cNvPr>
              <p:cNvCxnSpPr/>
              <p:nvPr/>
            </p:nvCxnSpPr>
            <p:spPr>
              <a:xfrm>
                <a:off x="1239078" y="5387009"/>
                <a:ext cx="284921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0D2A847A-19AA-6B69-F128-D312269369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3123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F261E918-7B4D-3E42-2A36-7883F2A550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2237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Connector 13">
                <a:extLst>
                  <a:ext uri="{FF2B5EF4-FFF2-40B4-BE49-F238E27FC236}">
                    <a16:creationId xmlns:a16="http://schemas.microsoft.com/office/drawing/2014/main" id="{1A6FCAF4-0676-58DF-39EA-0F67AABE62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350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69C8FC2-5AA7-92EF-9DDC-7996E72A73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4646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FAE88FFF-3748-C759-C0ED-0AAD806F1B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95783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Straight Connector 16">
                <a:extLst>
                  <a:ext uri="{FF2B5EF4-FFF2-40B4-BE49-F238E27FC236}">
                    <a16:creationId xmlns:a16="http://schemas.microsoft.com/office/drawing/2014/main" id="{747A0BCD-9245-69F3-6DF1-E0AD314C0E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86920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FB59F680-69AD-EDB0-D331-A38D8E0590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78057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D7D8BD78-A4B8-CE27-5BEB-B50B5BC500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69194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Straight Connector 19">
                <a:extLst>
                  <a:ext uri="{FF2B5EF4-FFF2-40B4-BE49-F238E27FC236}">
                    <a16:creationId xmlns:a16="http://schemas.microsoft.com/office/drawing/2014/main" id="{B6EBC1AF-ECA5-00D9-4F6D-41DFB9E6B0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0331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Straight Connector 20">
                <a:extLst>
                  <a:ext uri="{FF2B5EF4-FFF2-40B4-BE49-F238E27FC236}">
                    <a16:creationId xmlns:a16="http://schemas.microsoft.com/office/drawing/2014/main" id="{B549C729-B8A9-698D-5C73-06AFDE4468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146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A687C043-1708-C43C-41A8-6CF1B4BBE1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4260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91689D62-8AB5-AA76-4552-5FF98A836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374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30A0AE2A-EAAD-FA1B-7013-A813F5B36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1601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>
                <a:extLst>
                  <a:ext uri="{FF2B5EF4-FFF2-40B4-BE49-F238E27FC236}">
                    <a16:creationId xmlns:a16="http://schemas.microsoft.com/office/drawing/2014/main" id="{5CE93D94-8F22-AE51-4D9E-074C613FC4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2487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5F725C55-9EEE-187E-FD24-4FC3645051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178904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74D85E7D-566A-3E98-0553-FF2E68F4317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246325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14024B5A-1806-56D9-55C6-F1BD6E6FB3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343562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562AB0E5-017D-2F11-B917-94465D260B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440138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80F95EDC-01B3-307B-9560-3591E3E8C4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538700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9" name="Group 368">
            <a:extLst>
              <a:ext uri="{FF2B5EF4-FFF2-40B4-BE49-F238E27FC236}">
                <a16:creationId xmlns:a16="http://schemas.microsoft.com/office/drawing/2014/main" id="{2CDD8D6C-2FA5-23B2-4DC0-5BB448C1858E}"/>
              </a:ext>
            </a:extLst>
          </p:cNvPr>
          <p:cNvGrpSpPr/>
          <p:nvPr/>
        </p:nvGrpSpPr>
        <p:grpSpPr>
          <a:xfrm>
            <a:off x="9733735" y="3709035"/>
            <a:ext cx="1425467" cy="984885"/>
            <a:chOff x="9875628" y="3709035"/>
            <a:chExt cx="1425467" cy="984885"/>
          </a:xfrm>
        </p:grpSpPr>
        <p:sp>
          <p:nvSpPr>
            <p:cNvPr id="314" name="Oval 313">
              <a:extLst>
                <a:ext uri="{FF2B5EF4-FFF2-40B4-BE49-F238E27FC236}">
                  <a16:creationId xmlns:a16="http://schemas.microsoft.com/office/drawing/2014/main" id="{5102BEE2-7B4F-75D8-0D88-1BD071D25F56}"/>
                </a:ext>
              </a:extLst>
            </p:cNvPr>
            <p:cNvSpPr/>
            <p:nvPr/>
          </p:nvSpPr>
          <p:spPr>
            <a:xfrm>
              <a:off x="9875628" y="3709035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0" name="Freeform 319">
              <a:extLst>
                <a:ext uri="{FF2B5EF4-FFF2-40B4-BE49-F238E27FC236}">
                  <a16:creationId xmlns:a16="http://schemas.microsoft.com/office/drawing/2014/main" id="{C117299F-2FBE-0EC3-544A-200FB35B27DB}"/>
                </a:ext>
              </a:extLst>
            </p:cNvPr>
            <p:cNvSpPr/>
            <p:nvPr/>
          </p:nvSpPr>
          <p:spPr>
            <a:xfrm>
              <a:off x="9921875" y="3765550"/>
              <a:ext cx="1333500" cy="882650"/>
            </a:xfrm>
            <a:custGeom>
              <a:avLst/>
              <a:gdLst>
                <a:gd name="csX0" fmla="*/ 0 w 1333500"/>
                <a:gd name="csY0" fmla="*/ 0 h 882650"/>
                <a:gd name="csX1" fmla="*/ 193675 w 1333500"/>
                <a:gd name="csY1" fmla="*/ 6350 h 882650"/>
                <a:gd name="csX2" fmla="*/ 384175 w 1333500"/>
                <a:gd name="csY2" fmla="*/ 196850 h 882650"/>
                <a:gd name="csX3" fmla="*/ 568325 w 1333500"/>
                <a:gd name="csY3" fmla="*/ 92075 h 882650"/>
                <a:gd name="csX4" fmla="*/ 765175 w 1333500"/>
                <a:gd name="csY4" fmla="*/ 250825 h 882650"/>
                <a:gd name="csX5" fmla="*/ 952500 w 1333500"/>
                <a:gd name="csY5" fmla="*/ 485775 h 882650"/>
                <a:gd name="csX6" fmla="*/ 1146175 w 1333500"/>
                <a:gd name="csY6" fmla="*/ 882650 h 882650"/>
                <a:gd name="csX7" fmla="*/ 1333500 w 1333500"/>
                <a:gd name="csY7" fmla="*/ 457200 h 8826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3500" h="882650">
                  <a:moveTo>
                    <a:pt x="0" y="0"/>
                  </a:moveTo>
                  <a:lnTo>
                    <a:pt x="193675" y="6350"/>
                  </a:lnTo>
                  <a:lnTo>
                    <a:pt x="384175" y="196850"/>
                  </a:lnTo>
                  <a:lnTo>
                    <a:pt x="568325" y="92075"/>
                  </a:lnTo>
                  <a:lnTo>
                    <a:pt x="765175" y="250825"/>
                  </a:lnTo>
                  <a:lnTo>
                    <a:pt x="952500" y="485775"/>
                  </a:lnTo>
                  <a:lnTo>
                    <a:pt x="1146175" y="882650"/>
                  </a:lnTo>
                  <a:lnTo>
                    <a:pt x="1333500" y="45720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2" name="Oval 361">
              <a:extLst>
                <a:ext uri="{FF2B5EF4-FFF2-40B4-BE49-F238E27FC236}">
                  <a16:creationId xmlns:a16="http://schemas.microsoft.com/office/drawing/2014/main" id="{BC8A0749-9256-9DAA-571A-5A0079027088}"/>
                </a:ext>
              </a:extLst>
            </p:cNvPr>
            <p:cNvSpPr/>
            <p:nvPr/>
          </p:nvSpPr>
          <p:spPr>
            <a:xfrm>
              <a:off x="10070870" y="3734628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3" name="Oval 362">
              <a:extLst>
                <a:ext uri="{FF2B5EF4-FFF2-40B4-BE49-F238E27FC236}">
                  <a16:creationId xmlns:a16="http://schemas.microsoft.com/office/drawing/2014/main" id="{1E104F8B-ABDF-A219-A866-54C77974EAF0}"/>
                </a:ext>
              </a:extLst>
            </p:cNvPr>
            <p:cNvSpPr/>
            <p:nvPr/>
          </p:nvSpPr>
          <p:spPr>
            <a:xfrm>
              <a:off x="10266539" y="3915410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4" name="Oval 363">
              <a:extLst>
                <a:ext uri="{FF2B5EF4-FFF2-40B4-BE49-F238E27FC236}">
                  <a16:creationId xmlns:a16="http://schemas.microsoft.com/office/drawing/2014/main" id="{32E61609-31D5-F9D0-7014-DEE3E63E96CD}"/>
                </a:ext>
              </a:extLst>
            </p:cNvPr>
            <p:cNvSpPr/>
            <p:nvPr/>
          </p:nvSpPr>
          <p:spPr>
            <a:xfrm>
              <a:off x="10448506" y="3814320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5" name="Oval 364">
              <a:extLst>
                <a:ext uri="{FF2B5EF4-FFF2-40B4-BE49-F238E27FC236}">
                  <a16:creationId xmlns:a16="http://schemas.microsoft.com/office/drawing/2014/main" id="{AF8341D8-EEDC-E9B5-3209-2E051730EDA5}"/>
                </a:ext>
              </a:extLst>
            </p:cNvPr>
            <p:cNvSpPr/>
            <p:nvPr/>
          </p:nvSpPr>
          <p:spPr>
            <a:xfrm>
              <a:off x="10637628" y="3970781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6" name="Oval 365">
              <a:extLst>
                <a:ext uri="{FF2B5EF4-FFF2-40B4-BE49-F238E27FC236}">
                  <a16:creationId xmlns:a16="http://schemas.microsoft.com/office/drawing/2014/main" id="{7993C1EE-5A60-A571-FED3-DE9B7EFC1688}"/>
                </a:ext>
              </a:extLst>
            </p:cNvPr>
            <p:cNvSpPr/>
            <p:nvPr/>
          </p:nvSpPr>
          <p:spPr>
            <a:xfrm>
              <a:off x="10831303" y="4206875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7" name="Oval 366">
              <a:extLst>
                <a:ext uri="{FF2B5EF4-FFF2-40B4-BE49-F238E27FC236}">
                  <a16:creationId xmlns:a16="http://schemas.microsoft.com/office/drawing/2014/main" id="{2EAE2F4F-0EA2-0053-3F02-FA4934CD86B6}"/>
                </a:ext>
              </a:extLst>
            </p:cNvPr>
            <p:cNvSpPr/>
            <p:nvPr/>
          </p:nvSpPr>
          <p:spPr>
            <a:xfrm>
              <a:off x="11209655" y="4185285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8" name="Oval 367">
              <a:extLst>
                <a:ext uri="{FF2B5EF4-FFF2-40B4-BE49-F238E27FC236}">
                  <a16:creationId xmlns:a16="http://schemas.microsoft.com/office/drawing/2014/main" id="{CFF95603-2815-B557-B402-367870DCA810}"/>
                </a:ext>
              </a:extLst>
            </p:cNvPr>
            <p:cNvSpPr/>
            <p:nvPr/>
          </p:nvSpPr>
          <p:spPr>
            <a:xfrm>
              <a:off x="11017526" y="4602480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8" name="Group 297">
            <a:extLst>
              <a:ext uri="{FF2B5EF4-FFF2-40B4-BE49-F238E27FC236}">
                <a16:creationId xmlns:a16="http://schemas.microsoft.com/office/drawing/2014/main" id="{D8F7590B-534A-A132-5079-EC2325806DBC}"/>
              </a:ext>
            </a:extLst>
          </p:cNvPr>
          <p:cNvGrpSpPr/>
          <p:nvPr/>
        </p:nvGrpSpPr>
        <p:grpSpPr>
          <a:xfrm>
            <a:off x="5995382" y="3609975"/>
            <a:ext cx="1382395" cy="1304925"/>
            <a:chOff x="6137275" y="3609975"/>
            <a:chExt cx="1382395" cy="1304925"/>
          </a:xfrm>
        </p:grpSpPr>
        <p:sp>
          <p:nvSpPr>
            <p:cNvPr id="243" name="Freeform 242">
              <a:extLst>
                <a:ext uri="{FF2B5EF4-FFF2-40B4-BE49-F238E27FC236}">
                  <a16:creationId xmlns:a16="http://schemas.microsoft.com/office/drawing/2014/main" id="{05070836-1A01-E779-23D5-BACFB53DE9D7}"/>
                </a:ext>
              </a:extLst>
            </p:cNvPr>
            <p:cNvSpPr/>
            <p:nvPr/>
          </p:nvSpPr>
          <p:spPr>
            <a:xfrm>
              <a:off x="6137275" y="3609975"/>
              <a:ext cx="1336675" cy="1260475"/>
            </a:xfrm>
            <a:custGeom>
              <a:avLst/>
              <a:gdLst>
                <a:gd name="csX0" fmla="*/ 0 w 1336675"/>
                <a:gd name="csY0" fmla="*/ 0 h 1260475"/>
                <a:gd name="csX1" fmla="*/ 193675 w 1336675"/>
                <a:gd name="csY1" fmla="*/ 149225 h 1260475"/>
                <a:gd name="csX2" fmla="*/ 393700 w 1336675"/>
                <a:gd name="csY2" fmla="*/ 196850 h 1260475"/>
                <a:gd name="csX3" fmla="*/ 577850 w 1336675"/>
                <a:gd name="csY3" fmla="*/ 282575 h 1260475"/>
                <a:gd name="csX4" fmla="*/ 765175 w 1336675"/>
                <a:gd name="csY4" fmla="*/ 520700 h 1260475"/>
                <a:gd name="csX5" fmla="*/ 968375 w 1336675"/>
                <a:gd name="csY5" fmla="*/ 590550 h 1260475"/>
                <a:gd name="csX6" fmla="*/ 1143000 w 1336675"/>
                <a:gd name="csY6" fmla="*/ 1260475 h 1260475"/>
                <a:gd name="csX7" fmla="*/ 1336675 w 1336675"/>
                <a:gd name="csY7" fmla="*/ 1155700 h 12604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1260475">
                  <a:moveTo>
                    <a:pt x="0" y="0"/>
                  </a:moveTo>
                  <a:lnTo>
                    <a:pt x="193675" y="149225"/>
                  </a:lnTo>
                  <a:lnTo>
                    <a:pt x="393700" y="196850"/>
                  </a:lnTo>
                  <a:lnTo>
                    <a:pt x="577850" y="282575"/>
                  </a:lnTo>
                  <a:lnTo>
                    <a:pt x="765175" y="520700"/>
                  </a:lnTo>
                  <a:lnTo>
                    <a:pt x="968375" y="590550"/>
                  </a:lnTo>
                  <a:lnTo>
                    <a:pt x="1143000" y="1260475"/>
                  </a:lnTo>
                  <a:lnTo>
                    <a:pt x="1336675" y="115570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0" name="Oval 249">
              <a:extLst>
                <a:ext uri="{FF2B5EF4-FFF2-40B4-BE49-F238E27FC236}">
                  <a16:creationId xmlns:a16="http://schemas.microsoft.com/office/drawing/2014/main" id="{053017E6-23B9-F0D9-49ED-CC63B93E1EBB}"/>
                </a:ext>
              </a:extLst>
            </p:cNvPr>
            <p:cNvSpPr/>
            <p:nvPr/>
          </p:nvSpPr>
          <p:spPr>
            <a:xfrm>
              <a:off x="6288405" y="3702304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2" name="Oval 291">
              <a:extLst>
                <a:ext uri="{FF2B5EF4-FFF2-40B4-BE49-F238E27FC236}">
                  <a16:creationId xmlns:a16="http://schemas.microsoft.com/office/drawing/2014/main" id="{947AABDD-4A4F-70A6-718E-5965723A1212}"/>
                </a:ext>
              </a:extLst>
            </p:cNvPr>
            <p:cNvSpPr/>
            <p:nvPr/>
          </p:nvSpPr>
          <p:spPr>
            <a:xfrm>
              <a:off x="6472555" y="3755898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4B077F18-5292-49EA-823B-A5BBD4EC7701}"/>
                </a:ext>
              </a:extLst>
            </p:cNvPr>
            <p:cNvSpPr/>
            <p:nvPr/>
          </p:nvSpPr>
          <p:spPr>
            <a:xfrm>
              <a:off x="6669405" y="3842512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4E6F25E8-B93F-5ABD-C728-5362B668EEF4}"/>
                </a:ext>
              </a:extLst>
            </p:cNvPr>
            <p:cNvSpPr/>
            <p:nvPr/>
          </p:nvSpPr>
          <p:spPr>
            <a:xfrm>
              <a:off x="6852285" y="4079873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5" name="Oval 294">
              <a:extLst>
                <a:ext uri="{FF2B5EF4-FFF2-40B4-BE49-F238E27FC236}">
                  <a16:creationId xmlns:a16="http://schemas.microsoft.com/office/drawing/2014/main" id="{A6DF7989-1D04-5CE1-889F-3812324EBEC8}"/>
                </a:ext>
              </a:extLst>
            </p:cNvPr>
            <p:cNvSpPr/>
            <p:nvPr/>
          </p:nvSpPr>
          <p:spPr>
            <a:xfrm>
              <a:off x="7049135" y="4156962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6" name="Oval 295">
              <a:extLst>
                <a:ext uri="{FF2B5EF4-FFF2-40B4-BE49-F238E27FC236}">
                  <a16:creationId xmlns:a16="http://schemas.microsoft.com/office/drawing/2014/main" id="{A377E084-5C19-CF97-B5EF-8DEB0CF4F3ED}"/>
                </a:ext>
              </a:extLst>
            </p:cNvPr>
            <p:cNvSpPr/>
            <p:nvPr/>
          </p:nvSpPr>
          <p:spPr>
            <a:xfrm>
              <a:off x="7239635" y="4823460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7" name="Oval 296">
              <a:extLst>
                <a:ext uri="{FF2B5EF4-FFF2-40B4-BE49-F238E27FC236}">
                  <a16:creationId xmlns:a16="http://schemas.microsoft.com/office/drawing/2014/main" id="{FC6FF268-752F-D024-A14B-565FCC6A9BB1}"/>
                </a:ext>
              </a:extLst>
            </p:cNvPr>
            <p:cNvSpPr/>
            <p:nvPr/>
          </p:nvSpPr>
          <p:spPr>
            <a:xfrm>
              <a:off x="7428230" y="4727827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16" name="Group 215">
            <a:extLst>
              <a:ext uri="{FF2B5EF4-FFF2-40B4-BE49-F238E27FC236}">
                <a16:creationId xmlns:a16="http://schemas.microsoft.com/office/drawing/2014/main" id="{0F3FE8E9-6E17-2C28-B14B-56FE7ECC2315}"/>
              </a:ext>
            </a:extLst>
          </p:cNvPr>
          <p:cNvGrpSpPr/>
          <p:nvPr/>
        </p:nvGrpSpPr>
        <p:grpSpPr>
          <a:xfrm>
            <a:off x="1999780" y="3865698"/>
            <a:ext cx="1438003" cy="1641204"/>
            <a:chOff x="2141673" y="3865698"/>
            <a:chExt cx="1438003" cy="1641204"/>
          </a:xfrm>
        </p:grpSpPr>
        <p:sp>
          <p:nvSpPr>
            <p:cNvPr id="207" name="Freeform 206">
              <a:extLst>
                <a:ext uri="{FF2B5EF4-FFF2-40B4-BE49-F238E27FC236}">
                  <a16:creationId xmlns:a16="http://schemas.microsoft.com/office/drawing/2014/main" id="{5492B5B4-0EA4-297B-D57B-07A696A4B759}"/>
                </a:ext>
              </a:extLst>
            </p:cNvPr>
            <p:cNvSpPr/>
            <p:nvPr/>
          </p:nvSpPr>
          <p:spPr>
            <a:xfrm>
              <a:off x="2193925" y="3917950"/>
              <a:ext cx="1333500" cy="1536700"/>
            </a:xfrm>
            <a:custGeom>
              <a:avLst/>
              <a:gdLst>
                <a:gd name="csX0" fmla="*/ 0 w 1333500"/>
                <a:gd name="csY0" fmla="*/ 0 h 1536700"/>
                <a:gd name="csX1" fmla="*/ 190500 w 1333500"/>
                <a:gd name="csY1" fmla="*/ 120650 h 1536700"/>
                <a:gd name="csX2" fmla="*/ 384175 w 1333500"/>
                <a:gd name="csY2" fmla="*/ 101600 h 1536700"/>
                <a:gd name="csX3" fmla="*/ 768350 w 1333500"/>
                <a:gd name="csY3" fmla="*/ 631825 h 1536700"/>
                <a:gd name="csX4" fmla="*/ 946150 w 1333500"/>
                <a:gd name="csY4" fmla="*/ 1536700 h 1536700"/>
                <a:gd name="csX5" fmla="*/ 1146175 w 1333500"/>
                <a:gd name="csY5" fmla="*/ 996950 h 1536700"/>
                <a:gd name="csX6" fmla="*/ 1333500 w 1333500"/>
                <a:gd name="csY6" fmla="*/ 1530350 h 1536700"/>
                <a:gd name="csX7" fmla="*/ 1333500 w 1333500"/>
                <a:gd name="csY7" fmla="*/ 1530350 h 15367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3500" h="1536700">
                  <a:moveTo>
                    <a:pt x="0" y="0"/>
                  </a:moveTo>
                  <a:lnTo>
                    <a:pt x="190500" y="120650"/>
                  </a:lnTo>
                  <a:lnTo>
                    <a:pt x="384175" y="101600"/>
                  </a:lnTo>
                  <a:lnTo>
                    <a:pt x="768350" y="631825"/>
                  </a:lnTo>
                  <a:lnTo>
                    <a:pt x="946150" y="1536700"/>
                  </a:lnTo>
                  <a:lnTo>
                    <a:pt x="1146175" y="996950"/>
                  </a:lnTo>
                  <a:lnTo>
                    <a:pt x="1333500" y="1530350"/>
                  </a:lnTo>
                  <a:lnTo>
                    <a:pt x="1333500" y="153035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8" name="Oval 207">
              <a:extLst>
                <a:ext uri="{FF2B5EF4-FFF2-40B4-BE49-F238E27FC236}">
                  <a16:creationId xmlns:a16="http://schemas.microsoft.com/office/drawing/2014/main" id="{A7E26234-E1D9-7762-6EB0-97647891F4C8}"/>
                </a:ext>
              </a:extLst>
            </p:cNvPr>
            <p:cNvSpPr/>
            <p:nvPr/>
          </p:nvSpPr>
          <p:spPr>
            <a:xfrm>
              <a:off x="2141673" y="3865698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9" name="Oval 208">
              <a:extLst>
                <a:ext uri="{FF2B5EF4-FFF2-40B4-BE49-F238E27FC236}">
                  <a16:creationId xmlns:a16="http://schemas.microsoft.com/office/drawing/2014/main" id="{EC6C8206-BA9D-C788-B142-7F671CCF851D}"/>
                </a:ext>
              </a:extLst>
            </p:cNvPr>
            <p:cNvSpPr/>
            <p:nvPr/>
          </p:nvSpPr>
          <p:spPr>
            <a:xfrm>
              <a:off x="2341970" y="3980937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0" name="Oval 209">
              <a:extLst>
                <a:ext uri="{FF2B5EF4-FFF2-40B4-BE49-F238E27FC236}">
                  <a16:creationId xmlns:a16="http://schemas.microsoft.com/office/drawing/2014/main" id="{A4D51ABA-DFDA-7362-85D5-3601AA807563}"/>
                </a:ext>
              </a:extLst>
            </p:cNvPr>
            <p:cNvSpPr/>
            <p:nvPr/>
          </p:nvSpPr>
          <p:spPr>
            <a:xfrm>
              <a:off x="2532741" y="3970201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1" name="Oval 210">
              <a:extLst>
                <a:ext uri="{FF2B5EF4-FFF2-40B4-BE49-F238E27FC236}">
                  <a16:creationId xmlns:a16="http://schemas.microsoft.com/office/drawing/2014/main" id="{0523A29E-1F76-4CB5-C119-46D26A01FE0A}"/>
                </a:ext>
              </a:extLst>
            </p:cNvPr>
            <p:cNvSpPr/>
            <p:nvPr/>
          </p:nvSpPr>
          <p:spPr>
            <a:xfrm>
              <a:off x="2711721" y="422447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2" name="Oval 211">
              <a:extLst>
                <a:ext uri="{FF2B5EF4-FFF2-40B4-BE49-F238E27FC236}">
                  <a16:creationId xmlns:a16="http://schemas.microsoft.com/office/drawing/2014/main" id="{7BF3027D-3B98-80DC-E57B-E855A50B263D}"/>
                </a:ext>
              </a:extLst>
            </p:cNvPr>
            <p:cNvSpPr/>
            <p:nvPr/>
          </p:nvSpPr>
          <p:spPr>
            <a:xfrm>
              <a:off x="2903673" y="4497069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AE973C0B-4CA6-11A3-FD37-B86E10C3ED43}"/>
                </a:ext>
              </a:extLst>
            </p:cNvPr>
            <p:cNvSpPr/>
            <p:nvPr/>
          </p:nvSpPr>
          <p:spPr>
            <a:xfrm>
              <a:off x="3101974" y="5402399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E5E94008-EFC6-56B5-90B1-788B81B5F72A}"/>
                </a:ext>
              </a:extLst>
            </p:cNvPr>
            <p:cNvSpPr/>
            <p:nvPr/>
          </p:nvSpPr>
          <p:spPr>
            <a:xfrm>
              <a:off x="3287848" y="486582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714B889D-38CA-7B6E-8CE1-26656122A934}"/>
                </a:ext>
              </a:extLst>
            </p:cNvPr>
            <p:cNvSpPr/>
            <p:nvPr/>
          </p:nvSpPr>
          <p:spPr>
            <a:xfrm>
              <a:off x="3475173" y="5402002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45580380-2547-EDDB-0C02-DDFB516FAC7E}"/>
              </a:ext>
            </a:extLst>
          </p:cNvPr>
          <p:cNvGrpSpPr/>
          <p:nvPr/>
        </p:nvGrpSpPr>
        <p:grpSpPr>
          <a:xfrm>
            <a:off x="2193455" y="4106998"/>
            <a:ext cx="1428479" cy="1396525"/>
            <a:chOff x="2335348" y="4106998"/>
            <a:chExt cx="1428479" cy="1396525"/>
          </a:xfrm>
        </p:grpSpPr>
        <p:sp>
          <p:nvSpPr>
            <p:cNvPr id="217" name="Freeform 216">
              <a:extLst>
                <a:ext uri="{FF2B5EF4-FFF2-40B4-BE49-F238E27FC236}">
                  <a16:creationId xmlns:a16="http://schemas.microsoft.com/office/drawing/2014/main" id="{745710EB-DA2E-CBF3-E6CB-8F9CE4DA18FF}"/>
                </a:ext>
              </a:extLst>
            </p:cNvPr>
            <p:cNvSpPr/>
            <p:nvPr/>
          </p:nvSpPr>
          <p:spPr>
            <a:xfrm>
              <a:off x="2381250" y="4159250"/>
              <a:ext cx="1336675" cy="1308100"/>
            </a:xfrm>
            <a:custGeom>
              <a:avLst/>
              <a:gdLst>
                <a:gd name="csX0" fmla="*/ 0 w 1336675"/>
                <a:gd name="csY0" fmla="*/ 0 h 1308100"/>
                <a:gd name="csX1" fmla="*/ 193675 w 1336675"/>
                <a:gd name="csY1" fmla="*/ 215900 h 1308100"/>
                <a:gd name="csX2" fmla="*/ 377825 w 1336675"/>
                <a:gd name="csY2" fmla="*/ 114300 h 1308100"/>
                <a:gd name="csX3" fmla="*/ 568325 w 1336675"/>
                <a:gd name="csY3" fmla="*/ 209550 h 1308100"/>
                <a:gd name="csX4" fmla="*/ 765175 w 1336675"/>
                <a:gd name="csY4" fmla="*/ 1206500 h 1308100"/>
                <a:gd name="csX5" fmla="*/ 955675 w 1336675"/>
                <a:gd name="csY5" fmla="*/ 1216025 h 1308100"/>
                <a:gd name="csX6" fmla="*/ 1149350 w 1336675"/>
                <a:gd name="csY6" fmla="*/ 1308100 h 1308100"/>
                <a:gd name="csX7" fmla="*/ 1336675 w 1336675"/>
                <a:gd name="csY7" fmla="*/ 1073150 h 13081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1308100">
                  <a:moveTo>
                    <a:pt x="0" y="0"/>
                  </a:moveTo>
                  <a:lnTo>
                    <a:pt x="193675" y="215900"/>
                  </a:lnTo>
                  <a:lnTo>
                    <a:pt x="377825" y="114300"/>
                  </a:lnTo>
                  <a:lnTo>
                    <a:pt x="568325" y="209550"/>
                  </a:lnTo>
                  <a:lnTo>
                    <a:pt x="765175" y="1206500"/>
                  </a:lnTo>
                  <a:lnTo>
                    <a:pt x="955675" y="1216025"/>
                  </a:lnTo>
                  <a:lnTo>
                    <a:pt x="1149350" y="1308100"/>
                  </a:lnTo>
                  <a:lnTo>
                    <a:pt x="1336675" y="107315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8" name="Oval 217">
              <a:extLst>
                <a:ext uri="{FF2B5EF4-FFF2-40B4-BE49-F238E27FC236}">
                  <a16:creationId xmlns:a16="http://schemas.microsoft.com/office/drawing/2014/main" id="{989FD8B8-54C3-551E-6B18-438309CF4F08}"/>
                </a:ext>
              </a:extLst>
            </p:cNvPr>
            <p:cNvSpPr/>
            <p:nvPr/>
          </p:nvSpPr>
          <p:spPr>
            <a:xfrm>
              <a:off x="2335348" y="4106998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9" name="Oval 218">
              <a:extLst>
                <a:ext uri="{FF2B5EF4-FFF2-40B4-BE49-F238E27FC236}">
                  <a16:creationId xmlns:a16="http://schemas.microsoft.com/office/drawing/2014/main" id="{AB49E326-D075-786F-9A20-644CF383FA0F}"/>
                </a:ext>
              </a:extLst>
            </p:cNvPr>
            <p:cNvSpPr/>
            <p:nvPr/>
          </p:nvSpPr>
          <p:spPr>
            <a:xfrm>
              <a:off x="2525757" y="4320358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0" name="Oval 219">
              <a:extLst>
                <a:ext uri="{FF2B5EF4-FFF2-40B4-BE49-F238E27FC236}">
                  <a16:creationId xmlns:a16="http://schemas.microsoft.com/office/drawing/2014/main" id="{114F7B26-7211-FD71-CA9E-CE9904B8270D}"/>
                </a:ext>
              </a:extLst>
            </p:cNvPr>
            <p:cNvSpPr/>
            <p:nvPr/>
          </p:nvSpPr>
          <p:spPr>
            <a:xfrm>
              <a:off x="2899228" y="4332436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1" name="Oval 220">
              <a:extLst>
                <a:ext uri="{FF2B5EF4-FFF2-40B4-BE49-F238E27FC236}">
                  <a16:creationId xmlns:a16="http://schemas.microsoft.com/office/drawing/2014/main" id="{3A8C3D2A-09A4-4457-C0BE-F735A83199D5}"/>
                </a:ext>
              </a:extLst>
            </p:cNvPr>
            <p:cNvSpPr/>
            <p:nvPr/>
          </p:nvSpPr>
          <p:spPr>
            <a:xfrm>
              <a:off x="3106873" y="5320825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2" name="Oval 221">
              <a:extLst>
                <a:ext uri="{FF2B5EF4-FFF2-40B4-BE49-F238E27FC236}">
                  <a16:creationId xmlns:a16="http://schemas.microsoft.com/office/drawing/2014/main" id="{31A62D50-8092-5793-F7A0-709296E79DA6}"/>
                </a:ext>
              </a:extLst>
            </p:cNvPr>
            <p:cNvSpPr/>
            <p:nvPr/>
          </p:nvSpPr>
          <p:spPr>
            <a:xfrm>
              <a:off x="3481523" y="5412083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3" name="Oval 222">
              <a:extLst>
                <a:ext uri="{FF2B5EF4-FFF2-40B4-BE49-F238E27FC236}">
                  <a16:creationId xmlns:a16="http://schemas.microsoft.com/office/drawing/2014/main" id="{5CC07978-440A-6308-9C11-F251772BF99F}"/>
                </a:ext>
              </a:extLst>
            </p:cNvPr>
            <p:cNvSpPr/>
            <p:nvPr/>
          </p:nvSpPr>
          <p:spPr>
            <a:xfrm>
              <a:off x="3294198" y="5336700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4" name="Oval 223">
              <a:extLst>
                <a:ext uri="{FF2B5EF4-FFF2-40B4-BE49-F238E27FC236}">
                  <a16:creationId xmlns:a16="http://schemas.microsoft.com/office/drawing/2014/main" id="{8C1C1BD3-4D77-FB2F-7C75-A2E988EFC093}"/>
                </a:ext>
              </a:extLst>
            </p:cNvPr>
            <p:cNvSpPr/>
            <p:nvPr/>
          </p:nvSpPr>
          <p:spPr>
            <a:xfrm>
              <a:off x="3672387" y="5177133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5" name="Oval 224">
              <a:extLst>
                <a:ext uri="{FF2B5EF4-FFF2-40B4-BE49-F238E27FC236}">
                  <a16:creationId xmlns:a16="http://schemas.microsoft.com/office/drawing/2014/main" id="{BD89B14F-F2C0-E3B9-7646-9CD065ADB4F2}"/>
                </a:ext>
              </a:extLst>
            </p:cNvPr>
            <p:cNvSpPr/>
            <p:nvPr/>
          </p:nvSpPr>
          <p:spPr>
            <a:xfrm>
              <a:off x="2715984" y="4240996"/>
              <a:ext cx="91440" cy="91440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BFFDF0C-96A4-0DB9-6038-AA1A73A8C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Effect of Nationwide HBV Vaccination and Antiviral Therapy Programs on End-Stage Liver Disease Burden in Taiwan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F5B56A-57FE-B638-7AD8-12F29183C7B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Chiang. JAMA Netw Open. 2022;5:e2222367.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C958CBC-BCA3-819B-4711-4601FCA77D10}"/>
              </a:ext>
            </a:extLst>
          </p:cNvPr>
          <p:cNvSpPr txBox="1"/>
          <p:nvPr/>
        </p:nvSpPr>
        <p:spPr>
          <a:xfrm>
            <a:off x="1110438" y="1340126"/>
            <a:ext cx="2835960" cy="39756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>
                <a:latin typeface="Poppins" pitchFamily="2" charset="77"/>
                <a:cs typeface="Poppins" pitchFamily="2" charset="77"/>
              </a:rPr>
              <a:t>Chronic liver disease and </a:t>
            </a:r>
            <a:br>
              <a:rPr lang="en-US" sz="1400" b="1" dirty="0">
                <a:latin typeface="Poppins" pitchFamily="2" charset="77"/>
                <a:cs typeface="Poppins" pitchFamily="2" charset="77"/>
              </a:rPr>
            </a:br>
            <a:r>
              <a:rPr lang="en-US" sz="1400" b="1" dirty="0">
                <a:latin typeface="Poppins" pitchFamily="2" charset="77"/>
                <a:cs typeface="Poppins" pitchFamily="2" charset="77"/>
              </a:rPr>
              <a:t>cirrhosis mortality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D36392A-8A76-9A5D-4A57-25BB8FBFC2D8}"/>
              </a:ext>
            </a:extLst>
          </p:cNvPr>
          <p:cNvSpPr txBox="1"/>
          <p:nvPr/>
        </p:nvSpPr>
        <p:spPr>
          <a:xfrm>
            <a:off x="536007" y="1763588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50.0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8C32C59-DFAB-8C7E-0A8D-0B9D3044AD6A}"/>
              </a:ext>
            </a:extLst>
          </p:cNvPr>
          <p:cNvSpPr txBox="1"/>
          <p:nvPr/>
        </p:nvSpPr>
        <p:spPr>
          <a:xfrm>
            <a:off x="536007" y="2455505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10.0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C55608C-6031-5909-4B63-CADA38406526}"/>
              </a:ext>
            </a:extLst>
          </p:cNvPr>
          <p:cNvSpPr txBox="1"/>
          <p:nvPr/>
        </p:nvSpPr>
        <p:spPr>
          <a:xfrm>
            <a:off x="536007" y="3429000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1.0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06990F7-1E10-8E93-1894-1B6BDC45E555}"/>
              </a:ext>
            </a:extLst>
          </p:cNvPr>
          <p:cNvSpPr txBox="1"/>
          <p:nvPr/>
        </p:nvSpPr>
        <p:spPr>
          <a:xfrm>
            <a:off x="536007" y="4374594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0F0C96E-FBF0-21E7-5D03-1C9EAA699F41}"/>
              </a:ext>
            </a:extLst>
          </p:cNvPr>
          <p:cNvSpPr txBox="1"/>
          <p:nvPr/>
        </p:nvSpPr>
        <p:spPr>
          <a:xfrm>
            <a:off x="536007" y="5366663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0.01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12541B2-392A-C79F-8304-14314B85B180}"/>
              </a:ext>
            </a:extLst>
          </p:cNvPr>
          <p:cNvSpPr txBox="1"/>
          <p:nvPr/>
        </p:nvSpPr>
        <p:spPr>
          <a:xfrm rot="16200000">
            <a:off x="-1295748" y="3569926"/>
            <a:ext cx="3611217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Mortality Rate per 100,000 Population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5BECA897-D329-3AE8-80F8-999DC47968B7}"/>
              </a:ext>
            </a:extLst>
          </p:cNvPr>
          <p:cNvSpPr txBox="1"/>
          <p:nvPr/>
        </p:nvSpPr>
        <p:spPr>
          <a:xfrm>
            <a:off x="1289343" y="6142284"/>
            <a:ext cx="2484782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Cohort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32FB992-2F32-16F7-048A-73C2884809F0}"/>
              </a:ext>
            </a:extLst>
          </p:cNvPr>
          <p:cNvSpPr txBox="1"/>
          <p:nvPr/>
        </p:nvSpPr>
        <p:spPr>
          <a:xfrm rot="19240063">
            <a:off x="42500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1942-1946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7F37EFE-B04A-3889-E5B7-6ED457DD181A}"/>
              </a:ext>
            </a:extLst>
          </p:cNvPr>
          <p:cNvSpPr txBox="1"/>
          <p:nvPr/>
        </p:nvSpPr>
        <p:spPr>
          <a:xfrm rot="19240063">
            <a:off x="61991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1947-1951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3E76E81-7846-629C-5891-02472CA0A470}"/>
              </a:ext>
            </a:extLst>
          </p:cNvPr>
          <p:cNvSpPr txBox="1"/>
          <p:nvPr/>
        </p:nvSpPr>
        <p:spPr>
          <a:xfrm rot="19240063">
            <a:off x="81483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1952-1956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C38E4B6-302B-D4D3-04AC-DC111F9F06EA}"/>
              </a:ext>
            </a:extLst>
          </p:cNvPr>
          <p:cNvSpPr txBox="1"/>
          <p:nvPr/>
        </p:nvSpPr>
        <p:spPr>
          <a:xfrm rot="19240063">
            <a:off x="100974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1957-1961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A9D8523-7342-BE57-B104-206FDAE27FF8}"/>
              </a:ext>
            </a:extLst>
          </p:cNvPr>
          <p:cNvSpPr txBox="1"/>
          <p:nvPr/>
        </p:nvSpPr>
        <p:spPr>
          <a:xfrm rot="19240063">
            <a:off x="120466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1962-1966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B31C61FE-1C70-973B-E73F-64715C41717E}"/>
              </a:ext>
            </a:extLst>
          </p:cNvPr>
          <p:cNvSpPr txBox="1"/>
          <p:nvPr/>
        </p:nvSpPr>
        <p:spPr>
          <a:xfrm rot="19240063">
            <a:off x="139957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1967-1971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6014EFD-5AD6-D678-C3E2-D97D5B768BB7}"/>
              </a:ext>
            </a:extLst>
          </p:cNvPr>
          <p:cNvSpPr txBox="1"/>
          <p:nvPr/>
        </p:nvSpPr>
        <p:spPr>
          <a:xfrm rot="19240063">
            <a:off x="159448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1972-1976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A6EE548-DCFD-2736-93A2-CDB06E98AE1E}"/>
              </a:ext>
            </a:extLst>
          </p:cNvPr>
          <p:cNvSpPr txBox="1"/>
          <p:nvPr/>
        </p:nvSpPr>
        <p:spPr>
          <a:xfrm rot="19240063">
            <a:off x="178940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1977-1981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8C4B9D3-37E3-C003-DE43-BE3F09980CB0}"/>
              </a:ext>
            </a:extLst>
          </p:cNvPr>
          <p:cNvSpPr txBox="1"/>
          <p:nvPr/>
        </p:nvSpPr>
        <p:spPr>
          <a:xfrm rot="19240063">
            <a:off x="198431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1982-1986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B9DEF3-17E9-419C-3607-369CDA6ABA48}"/>
              </a:ext>
            </a:extLst>
          </p:cNvPr>
          <p:cNvSpPr txBox="1"/>
          <p:nvPr/>
        </p:nvSpPr>
        <p:spPr>
          <a:xfrm rot="19240063">
            <a:off x="217923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1987-1991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964915C-257F-BCA7-1A90-D237586CB751}"/>
              </a:ext>
            </a:extLst>
          </p:cNvPr>
          <p:cNvSpPr txBox="1"/>
          <p:nvPr/>
        </p:nvSpPr>
        <p:spPr>
          <a:xfrm rot="19240063">
            <a:off x="237414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1992-1996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500FDF8-F0BE-CD33-B9CE-B26826CC4490}"/>
              </a:ext>
            </a:extLst>
          </p:cNvPr>
          <p:cNvSpPr txBox="1"/>
          <p:nvPr/>
        </p:nvSpPr>
        <p:spPr>
          <a:xfrm rot="19240063">
            <a:off x="256905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1997-2001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D2C334D-4CB2-7162-F801-4E485DF9FC00}"/>
              </a:ext>
            </a:extLst>
          </p:cNvPr>
          <p:cNvSpPr txBox="1"/>
          <p:nvPr/>
        </p:nvSpPr>
        <p:spPr>
          <a:xfrm rot="19240063">
            <a:off x="276397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2002-2006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BEF509E-ACD8-D57B-4CFB-C720E92CFF92}"/>
              </a:ext>
            </a:extLst>
          </p:cNvPr>
          <p:cNvSpPr txBox="1"/>
          <p:nvPr/>
        </p:nvSpPr>
        <p:spPr>
          <a:xfrm rot="19240063">
            <a:off x="2958891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2007-2011</a:t>
            </a: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3FC8FFE9-599A-9021-CE8B-336D9EB81AFB}"/>
              </a:ext>
            </a:extLst>
          </p:cNvPr>
          <p:cNvGrpSpPr/>
          <p:nvPr/>
        </p:nvGrpSpPr>
        <p:grpSpPr>
          <a:xfrm>
            <a:off x="4804798" y="1859667"/>
            <a:ext cx="2908853" cy="3675226"/>
            <a:chOff x="1179443" y="1782417"/>
            <a:chExt cx="2908853" cy="3675226"/>
          </a:xfrm>
        </p:grpSpPr>
        <p:grpSp>
          <p:nvGrpSpPr>
            <p:cNvPr id="84" name="Group 83">
              <a:extLst>
                <a:ext uri="{FF2B5EF4-FFF2-40B4-BE49-F238E27FC236}">
                  <a16:creationId xmlns:a16="http://schemas.microsoft.com/office/drawing/2014/main" id="{10E675D9-C637-67C9-CBAD-D0E1AE5C623D}"/>
                </a:ext>
              </a:extLst>
            </p:cNvPr>
            <p:cNvGrpSpPr/>
            <p:nvPr/>
          </p:nvGrpSpPr>
          <p:grpSpPr>
            <a:xfrm>
              <a:off x="1239078" y="1782417"/>
              <a:ext cx="2849218" cy="3675226"/>
              <a:chOff x="1239078" y="1782417"/>
              <a:chExt cx="2849218" cy="3675226"/>
            </a:xfrm>
          </p:grpSpPr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FA547B5F-05DE-ECFC-55A8-9F9AC8AA90AC}"/>
                  </a:ext>
                </a:extLst>
              </p:cNvPr>
              <p:cNvCxnSpPr/>
              <p:nvPr/>
            </p:nvCxnSpPr>
            <p:spPr>
              <a:xfrm>
                <a:off x="1245704" y="1782417"/>
                <a:ext cx="0" cy="361121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E8FDE509-A7E1-B548-45BF-803B904F8D04}"/>
                  </a:ext>
                </a:extLst>
              </p:cNvPr>
              <p:cNvCxnSpPr/>
              <p:nvPr/>
            </p:nvCxnSpPr>
            <p:spPr>
              <a:xfrm>
                <a:off x="1239078" y="5387009"/>
                <a:ext cx="284921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3F464F4C-93A5-A2CC-3E48-5924B353E8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3123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25D3ED56-E38F-9125-750A-0BB1773127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2237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E233E4E6-EAB8-B200-634A-FB5DD020E5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350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53447CD2-04D5-E261-7099-E08AF2FCFC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4646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C2DF0E0E-C8FC-6398-F755-4EE4BF3401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95783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9A0C46A7-2F3F-9FA6-EE10-BC9C25E7E5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86920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6A7143D1-D62D-B0FA-2EED-97A2C982B0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78057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1BD4E658-986B-FD20-6474-84B1ADDC47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69194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7C76AC7E-C55C-432E-CF92-54B2C5280E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0331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F71E45A2-74F5-7AE0-4D35-94A4285FC4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146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DD718D12-493D-A6D4-2876-B714B13A49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4260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>
                <a:extLst>
                  <a:ext uri="{FF2B5EF4-FFF2-40B4-BE49-F238E27FC236}">
                    <a16:creationId xmlns:a16="http://schemas.microsoft.com/office/drawing/2014/main" id="{6539C1E6-338F-42FE-54EB-CA41DD7582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374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7BD253A4-8DD6-A444-4468-0DEC50E74C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1601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C2D2141E-CF0B-B6C3-A2DF-693F4CC7C3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2487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E394DE06-A770-EDBF-9E70-676A584A54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178904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28FA2B29-0699-C6AA-E910-E18137571FA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246325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F9B34B7F-394E-2093-C466-60EDAAC1F81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343562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C81B323F-BB5E-DE68-D555-A7901BE604E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440138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>
              <a:extLst>
                <a:ext uri="{FF2B5EF4-FFF2-40B4-BE49-F238E27FC236}">
                  <a16:creationId xmlns:a16="http://schemas.microsoft.com/office/drawing/2014/main" id="{B5D1EB17-E66A-DA50-3CAD-B1D1B02B50E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538700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>
            <a:extLst>
              <a:ext uri="{FF2B5EF4-FFF2-40B4-BE49-F238E27FC236}">
                <a16:creationId xmlns:a16="http://schemas.microsoft.com/office/drawing/2014/main" id="{DFB9D0A1-C499-FA57-8214-5978360CBA1A}"/>
              </a:ext>
            </a:extLst>
          </p:cNvPr>
          <p:cNvSpPr txBox="1"/>
          <p:nvPr/>
        </p:nvSpPr>
        <p:spPr>
          <a:xfrm>
            <a:off x="4877686" y="1340126"/>
            <a:ext cx="2835960" cy="39756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>
                <a:latin typeface="Poppins" pitchFamily="2" charset="77"/>
                <a:cs typeface="Poppins" pitchFamily="2" charset="77"/>
              </a:rPr>
              <a:t>Hepatocellular </a:t>
            </a:r>
            <a:br>
              <a:rPr lang="en-US" sz="1400" b="1" dirty="0">
                <a:latin typeface="Poppins" pitchFamily="2" charset="77"/>
                <a:cs typeface="Poppins" pitchFamily="2" charset="77"/>
              </a:rPr>
            </a:br>
            <a:r>
              <a:rPr lang="en-US" sz="1400" b="1" dirty="0">
                <a:latin typeface="Poppins" pitchFamily="2" charset="77"/>
                <a:cs typeface="Poppins" pitchFamily="2" charset="77"/>
              </a:rPr>
              <a:t>carcinoma mortality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7D7EB5EC-6B8F-2AE6-1832-A981265A5885}"/>
              </a:ext>
            </a:extLst>
          </p:cNvPr>
          <p:cNvSpPr txBox="1"/>
          <p:nvPr/>
        </p:nvSpPr>
        <p:spPr>
          <a:xfrm>
            <a:off x="4303255" y="1763588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50.0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0CB68F30-7C03-CAF7-A68A-F4623C6E1970}"/>
              </a:ext>
            </a:extLst>
          </p:cNvPr>
          <p:cNvSpPr txBox="1"/>
          <p:nvPr/>
        </p:nvSpPr>
        <p:spPr>
          <a:xfrm>
            <a:off x="4303255" y="2451692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10.0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74440DEE-27E4-95A9-D1A1-C6A875104236}"/>
              </a:ext>
            </a:extLst>
          </p:cNvPr>
          <p:cNvSpPr txBox="1"/>
          <p:nvPr/>
        </p:nvSpPr>
        <p:spPr>
          <a:xfrm>
            <a:off x="4303255" y="3415215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1.0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96E0044A-E307-68EF-4DF2-5F5E665F854F}"/>
              </a:ext>
            </a:extLst>
          </p:cNvPr>
          <p:cNvSpPr txBox="1"/>
          <p:nvPr/>
        </p:nvSpPr>
        <p:spPr>
          <a:xfrm>
            <a:off x="4303255" y="4376248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A763039-D728-2FE5-ECF4-86824B9A3CEC}"/>
              </a:ext>
            </a:extLst>
          </p:cNvPr>
          <p:cNvSpPr txBox="1"/>
          <p:nvPr/>
        </p:nvSpPr>
        <p:spPr>
          <a:xfrm>
            <a:off x="4303255" y="5366663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0.01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357B0274-549C-41B7-6A68-FC238841B1C0}"/>
              </a:ext>
            </a:extLst>
          </p:cNvPr>
          <p:cNvSpPr txBox="1"/>
          <p:nvPr/>
        </p:nvSpPr>
        <p:spPr>
          <a:xfrm rot="16200000">
            <a:off x="2444605" y="3569926"/>
            <a:ext cx="3611217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Mortality Rate per 100,000 Population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47B29AE-8079-DE8A-B037-D654973F2CA6}"/>
              </a:ext>
            </a:extLst>
          </p:cNvPr>
          <p:cNvSpPr txBox="1"/>
          <p:nvPr/>
        </p:nvSpPr>
        <p:spPr>
          <a:xfrm>
            <a:off x="5056591" y="6142284"/>
            <a:ext cx="2484782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Cohort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7B6BE2CB-BBE9-EA76-233C-90A889C44B40}"/>
              </a:ext>
            </a:extLst>
          </p:cNvPr>
          <p:cNvSpPr txBox="1"/>
          <p:nvPr/>
        </p:nvSpPr>
        <p:spPr>
          <a:xfrm rot="19240063">
            <a:off x="419225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1942-1946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ED7133F-C0EE-80B6-575A-29778A9CFBF0}"/>
              </a:ext>
            </a:extLst>
          </p:cNvPr>
          <p:cNvSpPr txBox="1"/>
          <p:nvPr/>
        </p:nvSpPr>
        <p:spPr>
          <a:xfrm rot="19240063">
            <a:off x="438716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1947-1951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E5177248-81F9-B735-654B-6803DE44A216}"/>
              </a:ext>
            </a:extLst>
          </p:cNvPr>
          <p:cNvSpPr txBox="1"/>
          <p:nvPr/>
        </p:nvSpPr>
        <p:spPr>
          <a:xfrm rot="19240063">
            <a:off x="458208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1952-1956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B1D4D7BA-9CB6-6CA4-D50E-1CB9A8DD6448}"/>
              </a:ext>
            </a:extLst>
          </p:cNvPr>
          <p:cNvSpPr txBox="1"/>
          <p:nvPr/>
        </p:nvSpPr>
        <p:spPr>
          <a:xfrm rot="19240063">
            <a:off x="477699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1957-1961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D4A54174-DF69-1EE4-6A89-D74604A36163}"/>
              </a:ext>
            </a:extLst>
          </p:cNvPr>
          <p:cNvSpPr txBox="1"/>
          <p:nvPr/>
        </p:nvSpPr>
        <p:spPr>
          <a:xfrm rot="19240063">
            <a:off x="497190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1962-1966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D9370913-65A4-B88C-8AEB-ABF11D0A7203}"/>
              </a:ext>
            </a:extLst>
          </p:cNvPr>
          <p:cNvSpPr txBox="1"/>
          <p:nvPr/>
        </p:nvSpPr>
        <p:spPr>
          <a:xfrm rot="19240063">
            <a:off x="516682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1967-1971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6216485-6D4E-8D5C-CE76-45A14804D778}"/>
              </a:ext>
            </a:extLst>
          </p:cNvPr>
          <p:cNvSpPr txBox="1"/>
          <p:nvPr/>
        </p:nvSpPr>
        <p:spPr>
          <a:xfrm rot="19240063">
            <a:off x="536173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1972-1976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7EDDF5B-0B37-848E-5FEE-746C099D5787}"/>
              </a:ext>
            </a:extLst>
          </p:cNvPr>
          <p:cNvSpPr txBox="1"/>
          <p:nvPr/>
        </p:nvSpPr>
        <p:spPr>
          <a:xfrm rot="19240063">
            <a:off x="555665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1977-1981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41AADF4E-6F96-1CCC-BAB8-CE3FA7F81C3D}"/>
              </a:ext>
            </a:extLst>
          </p:cNvPr>
          <p:cNvSpPr txBox="1"/>
          <p:nvPr/>
        </p:nvSpPr>
        <p:spPr>
          <a:xfrm rot="19240063">
            <a:off x="575156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1982-1986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1A037F4B-3C6C-8A5A-4BD4-2D4B10CCB2AD}"/>
              </a:ext>
            </a:extLst>
          </p:cNvPr>
          <p:cNvSpPr txBox="1"/>
          <p:nvPr/>
        </p:nvSpPr>
        <p:spPr>
          <a:xfrm rot="19240063">
            <a:off x="594647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1987-1991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3EB41EA2-303D-C307-3A70-BAE1EC530CAC}"/>
              </a:ext>
            </a:extLst>
          </p:cNvPr>
          <p:cNvSpPr txBox="1"/>
          <p:nvPr/>
        </p:nvSpPr>
        <p:spPr>
          <a:xfrm rot="19240063">
            <a:off x="614139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1992-1996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4F99894-0C72-6C55-477B-3241A7340FD8}"/>
              </a:ext>
            </a:extLst>
          </p:cNvPr>
          <p:cNvSpPr txBox="1"/>
          <p:nvPr/>
        </p:nvSpPr>
        <p:spPr>
          <a:xfrm rot="19240063">
            <a:off x="633630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1997-2001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3E483C39-A912-8B77-D969-4357D4BC7596}"/>
              </a:ext>
            </a:extLst>
          </p:cNvPr>
          <p:cNvSpPr txBox="1"/>
          <p:nvPr/>
        </p:nvSpPr>
        <p:spPr>
          <a:xfrm rot="19240063">
            <a:off x="653122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2002-2006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4211C1A-56B8-F6CE-07FD-85D244BCE470}"/>
              </a:ext>
            </a:extLst>
          </p:cNvPr>
          <p:cNvSpPr txBox="1"/>
          <p:nvPr/>
        </p:nvSpPr>
        <p:spPr>
          <a:xfrm rot="19240063">
            <a:off x="6726139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2007-2011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73262D9A-72AF-5D9B-32F7-E9D5B1E0D91D}"/>
              </a:ext>
            </a:extLst>
          </p:cNvPr>
          <p:cNvGrpSpPr/>
          <p:nvPr/>
        </p:nvGrpSpPr>
        <p:grpSpPr>
          <a:xfrm>
            <a:off x="8572046" y="1859667"/>
            <a:ext cx="2908853" cy="3675226"/>
            <a:chOff x="1179443" y="1782417"/>
            <a:chExt cx="2908853" cy="3675226"/>
          </a:xfrm>
        </p:grpSpPr>
        <p:grpSp>
          <p:nvGrpSpPr>
            <p:cNvPr id="131" name="Group 130">
              <a:extLst>
                <a:ext uri="{FF2B5EF4-FFF2-40B4-BE49-F238E27FC236}">
                  <a16:creationId xmlns:a16="http://schemas.microsoft.com/office/drawing/2014/main" id="{476270B6-BDFC-F2C1-852F-7CAA378BA987}"/>
                </a:ext>
              </a:extLst>
            </p:cNvPr>
            <p:cNvGrpSpPr/>
            <p:nvPr/>
          </p:nvGrpSpPr>
          <p:grpSpPr>
            <a:xfrm>
              <a:off x="1239078" y="1782417"/>
              <a:ext cx="2849218" cy="3675226"/>
              <a:chOff x="1239078" y="1782417"/>
              <a:chExt cx="2849218" cy="3675226"/>
            </a:xfrm>
          </p:grpSpPr>
          <p:cxnSp>
            <p:nvCxnSpPr>
              <p:cNvPr id="137" name="Straight Connector 136">
                <a:extLst>
                  <a:ext uri="{FF2B5EF4-FFF2-40B4-BE49-F238E27FC236}">
                    <a16:creationId xmlns:a16="http://schemas.microsoft.com/office/drawing/2014/main" id="{E0776B0C-91B5-1F59-8E18-3AF06C5954BD}"/>
                  </a:ext>
                </a:extLst>
              </p:cNvPr>
              <p:cNvCxnSpPr/>
              <p:nvPr/>
            </p:nvCxnSpPr>
            <p:spPr>
              <a:xfrm>
                <a:off x="1245704" y="1782417"/>
                <a:ext cx="0" cy="361121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" name="Straight Connector 137">
                <a:extLst>
                  <a:ext uri="{FF2B5EF4-FFF2-40B4-BE49-F238E27FC236}">
                    <a16:creationId xmlns:a16="http://schemas.microsoft.com/office/drawing/2014/main" id="{94D0C7DD-4004-9F0C-7644-51071A77A491}"/>
                  </a:ext>
                </a:extLst>
              </p:cNvPr>
              <p:cNvCxnSpPr/>
              <p:nvPr/>
            </p:nvCxnSpPr>
            <p:spPr>
              <a:xfrm>
                <a:off x="1239078" y="5387009"/>
                <a:ext cx="2849218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:a16="http://schemas.microsoft.com/office/drawing/2014/main" id="{D7AEDB07-DFD4-7460-E02E-411E451DDA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3123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:a16="http://schemas.microsoft.com/office/drawing/2014/main" id="{B896DBEE-7A78-A628-1966-A25A9B4AD7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2237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:a16="http://schemas.microsoft.com/office/drawing/2014/main" id="{26B2BCB8-80CB-A0FC-1DB8-53CBF5210A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1350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>
                <a:extLst>
                  <a:ext uri="{FF2B5EF4-FFF2-40B4-BE49-F238E27FC236}">
                    <a16:creationId xmlns:a16="http://schemas.microsoft.com/office/drawing/2014/main" id="{BD54D3C7-B492-17E2-7650-4E3197889C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004646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>
                <a:extLst>
                  <a:ext uri="{FF2B5EF4-FFF2-40B4-BE49-F238E27FC236}">
                    <a16:creationId xmlns:a16="http://schemas.microsoft.com/office/drawing/2014/main" id="{9E0D3F7A-4ED7-A4D5-1A92-36E7344225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195783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>
                <a:extLst>
                  <a:ext uri="{FF2B5EF4-FFF2-40B4-BE49-F238E27FC236}">
                    <a16:creationId xmlns:a16="http://schemas.microsoft.com/office/drawing/2014/main" id="{D1C7EBF0-F992-5F6E-E744-4857424352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386920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>
                <a:extLst>
                  <a:ext uri="{FF2B5EF4-FFF2-40B4-BE49-F238E27FC236}">
                    <a16:creationId xmlns:a16="http://schemas.microsoft.com/office/drawing/2014/main" id="{F747B75C-100D-F161-CABE-E060FADB53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78057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" name="Straight Connector 145">
                <a:extLst>
                  <a:ext uri="{FF2B5EF4-FFF2-40B4-BE49-F238E27FC236}">
                    <a16:creationId xmlns:a16="http://schemas.microsoft.com/office/drawing/2014/main" id="{A6CD2F04-6B85-FD7D-2D65-6B9DECC760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69194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" name="Straight Connector 146">
                <a:extLst>
                  <a:ext uri="{FF2B5EF4-FFF2-40B4-BE49-F238E27FC236}">
                    <a16:creationId xmlns:a16="http://schemas.microsoft.com/office/drawing/2014/main" id="{1F8ECA6A-74C0-0E8C-9306-036E973775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60331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AEDC37EE-9786-F2B5-6672-2BEC9EB686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146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2E76DBD8-7C49-3FE4-D601-E5ADF6DBB2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42605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6B535E66-82A3-1485-FAB1-8B74638209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33742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4EC881CC-456F-8640-15CE-05DEBAD6A9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16018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918E2274-0E86-E9A2-21A4-103902445E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724879" y="5393635"/>
                <a:ext cx="0" cy="64008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32" name="Straight Connector 131">
              <a:extLst>
                <a:ext uri="{FF2B5EF4-FFF2-40B4-BE49-F238E27FC236}">
                  <a16:creationId xmlns:a16="http://schemas.microsoft.com/office/drawing/2014/main" id="{F6FE47ED-0146-F586-7DFB-E2991EE9B7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178904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DC8312D2-8405-7D3D-B6E4-D266398C821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246325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58049BF2-D870-AFEE-9765-E69EDE0C3D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343562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>
              <a:extLst>
                <a:ext uri="{FF2B5EF4-FFF2-40B4-BE49-F238E27FC236}">
                  <a16:creationId xmlns:a16="http://schemas.microsoft.com/office/drawing/2014/main" id="{6A1ED18A-F18C-5F91-8BB3-583BE03491B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4401380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ED3D36B9-CEDB-F280-051C-50179A9A700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79443" y="538700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9" name="TextBox 108">
            <a:extLst>
              <a:ext uri="{FF2B5EF4-FFF2-40B4-BE49-F238E27FC236}">
                <a16:creationId xmlns:a16="http://schemas.microsoft.com/office/drawing/2014/main" id="{E76B8FD2-2491-11BC-1B3F-57EEF36502D5}"/>
              </a:ext>
            </a:extLst>
          </p:cNvPr>
          <p:cNvSpPr txBox="1"/>
          <p:nvPr/>
        </p:nvSpPr>
        <p:spPr>
          <a:xfrm>
            <a:off x="8644934" y="1340126"/>
            <a:ext cx="2835960" cy="39756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400" b="1" dirty="0">
                <a:latin typeface="Poppins" pitchFamily="2" charset="77"/>
                <a:cs typeface="Poppins" pitchFamily="2" charset="77"/>
              </a:rPr>
              <a:t>Hepatocellular </a:t>
            </a:r>
            <a:br>
              <a:rPr lang="en-US" sz="1400" b="1" dirty="0">
                <a:latin typeface="Poppins" pitchFamily="2" charset="77"/>
                <a:cs typeface="Poppins" pitchFamily="2" charset="77"/>
              </a:rPr>
            </a:br>
            <a:r>
              <a:rPr lang="en-US" sz="1400" b="1" dirty="0">
                <a:latin typeface="Poppins" pitchFamily="2" charset="77"/>
                <a:cs typeface="Poppins" pitchFamily="2" charset="77"/>
              </a:rPr>
              <a:t>carcinoma incidence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2DA0EB8C-C774-B803-10BB-3290BB9D4C17}"/>
              </a:ext>
            </a:extLst>
          </p:cNvPr>
          <p:cNvSpPr txBox="1"/>
          <p:nvPr/>
        </p:nvSpPr>
        <p:spPr>
          <a:xfrm>
            <a:off x="8070503" y="1763588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50.0</a:t>
            </a: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868F47BF-906F-05A7-247D-B836BAC02A81}"/>
              </a:ext>
            </a:extLst>
          </p:cNvPr>
          <p:cNvSpPr txBox="1"/>
          <p:nvPr/>
        </p:nvSpPr>
        <p:spPr>
          <a:xfrm>
            <a:off x="8070503" y="2451692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10.0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1F036C83-66C3-2BBE-8C8B-B3AF068727C8}"/>
              </a:ext>
            </a:extLst>
          </p:cNvPr>
          <p:cNvSpPr txBox="1"/>
          <p:nvPr/>
        </p:nvSpPr>
        <p:spPr>
          <a:xfrm>
            <a:off x="8070503" y="3420909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1.0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49DD7F1E-DBF1-41EF-1779-9F1714004A88}"/>
              </a:ext>
            </a:extLst>
          </p:cNvPr>
          <p:cNvSpPr txBox="1"/>
          <p:nvPr/>
        </p:nvSpPr>
        <p:spPr>
          <a:xfrm>
            <a:off x="8070503" y="4375856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0.1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12D1A51-3ADA-1916-8106-253EB28F6AFB}"/>
              </a:ext>
            </a:extLst>
          </p:cNvPr>
          <p:cNvSpPr txBox="1"/>
          <p:nvPr/>
        </p:nvSpPr>
        <p:spPr>
          <a:xfrm>
            <a:off x="8070503" y="5366663"/>
            <a:ext cx="482684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0.01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AC1F27EA-4CA3-1AAD-0548-AE2B9E6CB0A2}"/>
              </a:ext>
            </a:extLst>
          </p:cNvPr>
          <p:cNvSpPr txBox="1"/>
          <p:nvPr/>
        </p:nvSpPr>
        <p:spPr>
          <a:xfrm rot="16200000">
            <a:off x="6211853" y="3569926"/>
            <a:ext cx="3611217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Incidence Rate per 100,000 Population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B76B1211-CA91-B8C7-DCA7-A2752CEC935E}"/>
              </a:ext>
            </a:extLst>
          </p:cNvPr>
          <p:cNvSpPr txBox="1"/>
          <p:nvPr/>
        </p:nvSpPr>
        <p:spPr>
          <a:xfrm>
            <a:off x="8823839" y="6142284"/>
            <a:ext cx="2484782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Cohort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70DDFD65-DD44-EF36-C25D-287C3D1D9BAB}"/>
              </a:ext>
            </a:extLst>
          </p:cNvPr>
          <p:cNvSpPr txBox="1"/>
          <p:nvPr/>
        </p:nvSpPr>
        <p:spPr>
          <a:xfrm rot="19240063">
            <a:off x="795950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1942-1946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F39C09CF-BDA6-C2C6-AB69-6070338955F4}"/>
              </a:ext>
            </a:extLst>
          </p:cNvPr>
          <p:cNvSpPr txBox="1"/>
          <p:nvPr/>
        </p:nvSpPr>
        <p:spPr>
          <a:xfrm rot="19240063">
            <a:off x="815441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1947-1951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id="{D63D7623-E42D-465B-D5E8-191C2820F343}"/>
              </a:ext>
            </a:extLst>
          </p:cNvPr>
          <p:cNvSpPr txBox="1"/>
          <p:nvPr/>
        </p:nvSpPr>
        <p:spPr>
          <a:xfrm rot="19240063">
            <a:off x="834932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1952-1956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929F8C56-7179-A76B-DFED-ACA5AD5CEBD5}"/>
              </a:ext>
            </a:extLst>
          </p:cNvPr>
          <p:cNvSpPr txBox="1"/>
          <p:nvPr/>
        </p:nvSpPr>
        <p:spPr>
          <a:xfrm rot="19240063">
            <a:off x="854424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1957-1961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B62B84DC-0784-8E95-83FD-3FD8CB441522}"/>
              </a:ext>
            </a:extLst>
          </p:cNvPr>
          <p:cNvSpPr txBox="1"/>
          <p:nvPr/>
        </p:nvSpPr>
        <p:spPr>
          <a:xfrm rot="19240063">
            <a:off x="873915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1962-1966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AB99903C-FAF4-246C-9EEA-43D51E8EB48D}"/>
              </a:ext>
            </a:extLst>
          </p:cNvPr>
          <p:cNvSpPr txBox="1"/>
          <p:nvPr/>
        </p:nvSpPr>
        <p:spPr>
          <a:xfrm rot="19240063">
            <a:off x="893407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1967-1971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1B0C9129-C131-B7BA-3913-163C44016EC0}"/>
              </a:ext>
            </a:extLst>
          </p:cNvPr>
          <p:cNvSpPr txBox="1"/>
          <p:nvPr/>
        </p:nvSpPr>
        <p:spPr>
          <a:xfrm rot="19240063">
            <a:off x="912898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1972-1976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46B43CA9-F44B-6598-17D5-1780BCD88275}"/>
              </a:ext>
            </a:extLst>
          </p:cNvPr>
          <p:cNvSpPr txBox="1"/>
          <p:nvPr/>
        </p:nvSpPr>
        <p:spPr>
          <a:xfrm rot="19240063">
            <a:off x="932389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1977-1981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26C9BDBD-C498-1C0F-7187-50988A1357FC}"/>
              </a:ext>
            </a:extLst>
          </p:cNvPr>
          <p:cNvSpPr txBox="1"/>
          <p:nvPr/>
        </p:nvSpPr>
        <p:spPr>
          <a:xfrm rot="19240063">
            <a:off x="9518812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1982-1986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567B5ED1-DE0D-E2E2-519E-1182F510CFEE}"/>
              </a:ext>
            </a:extLst>
          </p:cNvPr>
          <p:cNvSpPr txBox="1"/>
          <p:nvPr/>
        </p:nvSpPr>
        <p:spPr>
          <a:xfrm rot="19240063">
            <a:off x="9713726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1987-1991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3FFFF3F7-D909-995A-B5CD-9CDA329113F7}"/>
              </a:ext>
            </a:extLst>
          </p:cNvPr>
          <p:cNvSpPr txBox="1"/>
          <p:nvPr/>
        </p:nvSpPr>
        <p:spPr>
          <a:xfrm rot="19240063">
            <a:off x="9908640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1992-1996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636D5612-3EF2-FC91-8D3B-A6743ACA8597}"/>
              </a:ext>
            </a:extLst>
          </p:cNvPr>
          <p:cNvSpPr txBox="1"/>
          <p:nvPr/>
        </p:nvSpPr>
        <p:spPr>
          <a:xfrm rot="19240063">
            <a:off x="10103554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1997-2001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47B48A16-C48D-6982-A7DF-5997C677DD7D}"/>
              </a:ext>
            </a:extLst>
          </p:cNvPr>
          <p:cNvSpPr txBox="1"/>
          <p:nvPr/>
        </p:nvSpPr>
        <p:spPr>
          <a:xfrm rot="19240063">
            <a:off x="10298468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2002-2006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D33CDC18-38A2-83A5-682F-B0BF20D85BDA}"/>
              </a:ext>
            </a:extLst>
          </p:cNvPr>
          <p:cNvSpPr txBox="1"/>
          <p:nvPr/>
        </p:nvSpPr>
        <p:spPr>
          <a:xfrm rot="19240063">
            <a:off x="10493387" y="5832989"/>
            <a:ext cx="1014298" cy="218661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100" dirty="0"/>
              <a:t>2007-2011</a:t>
            </a:r>
          </a:p>
        </p:txBody>
      </p:sp>
      <p:grpSp>
        <p:nvGrpSpPr>
          <p:cNvPr id="378" name="Group 377">
            <a:extLst>
              <a:ext uri="{FF2B5EF4-FFF2-40B4-BE49-F238E27FC236}">
                <a16:creationId xmlns:a16="http://schemas.microsoft.com/office/drawing/2014/main" id="{B7F107F7-76F2-C9F9-2627-2A3D024CE9F3}"/>
              </a:ext>
            </a:extLst>
          </p:cNvPr>
          <p:cNvGrpSpPr/>
          <p:nvPr/>
        </p:nvGrpSpPr>
        <p:grpSpPr>
          <a:xfrm>
            <a:off x="10992323" y="1952384"/>
            <a:ext cx="1004796" cy="1759003"/>
            <a:chOff x="10992323" y="1952384"/>
            <a:chExt cx="1004796" cy="1759003"/>
          </a:xfrm>
        </p:grpSpPr>
        <p:sp>
          <p:nvSpPr>
            <p:cNvPr id="153" name="TextBox 152">
              <a:extLst>
                <a:ext uri="{FF2B5EF4-FFF2-40B4-BE49-F238E27FC236}">
                  <a16:creationId xmlns:a16="http://schemas.microsoft.com/office/drawing/2014/main" id="{61510617-6BC4-C285-3CCF-FCB8314DB8F4}"/>
                </a:ext>
              </a:extLst>
            </p:cNvPr>
            <p:cNvSpPr txBox="1"/>
            <p:nvPr/>
          </p:nvSpPr>
          <p:spPr>
            <a:xfrm>
              <a:off x="10992323" y="1952384"/>
              <a:ext cx="800694" cy="237066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200" b="1" dirty="0">
                  <a:latin typeface="Poppins" pitchFamily="2" charset="77"/>
                  <a:cs typeface="Poppins" pitchFamily="2" charset="77"/>
                </a:rPr>
                <a:t>Age, yr</a:t>
              </a:r>
            </a:p>
          </p:txBody>
        </p:sp>
        <p:sp>
          <p:nvSpPr>
            <p:cNvPr id="154" name="TextBox 153">
              <a:extLst>
                <a:ext uri="{FF2B5EF4-FFF2-40B4-BE49-F238E27FC236}">
                  <a16:creationId xmlns:a16="http://schemas.microsoft.com/office/drawing/2014/main" id="{7CFA0796-A2E6-4586-4890-35ABE156F324}"/>
                </a:ext>
              </a:extLst>
            </p:cNvPr>
            <p:cNvSpPr txBox="1"/>
            <p:nvPr/>
          </p:nvSpPr>
          <p:spPr>
            <a:xfrm>
              <a:off x="11192116" y="2197782"/>
              <a:ext cx="805003" cy="1513605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5-9</a:t>
              </a:r>
              <a:b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10-14</a:t>
              </a:r>
              <a:b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15-19</a:t>
              </a:r>
              <a:b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20-24</a:t>
              </a:r>
            </a:p>
            <a:p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25-29</a:t>
              </a:r>
              <a:b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</a:br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30-34</a:t>
              </a:r>
            </a:p>
            <a:p>
              <a:r>
                <a:rPr lang="en-US" sz="1400" dirty="0">
                  <a:latin typeface="Poppins" panose="00000500000000000000" pitchFamily="2" charset="0"/>
                  <a:cs typeface="Poppins" panose="00000500000000000000" pitchFamily="2" charset="0"/>
                </a:rPr>
                <a:t>35-39</a:t>
              </a: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5E9C3C3B-209F-0EC8-31F3-3F0A0C71533F}"/>
                </a:ext>
              </a:extLst>
            </p:cNvPr>
            <p:cNvSpPr/>
            <p:nvPr/>
          </p:nvSpPr>
          <p:spPr>
            <a:xfrm rot="18900000">
              <a:off x="11025698" y="2230463"/>
              <a:ext cx="101091" cy="10109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D7FCE415-CC06-DD4A-3239-79F73D2862FA}"/>
                </a:ext>
              </a:extLst>
            </p:cNvPr>
            <p:cNvSpPr/>
            <p:nvPr/>
          </p:nvSpPr>
          <p:spPr>
            <a:xfrm>
              <a:off x="11015477" y="2443590"/>
              <a:ext cx="109728" cy="109728"/>
            </a:xfrm>
            <a:prstGeom prst="ellipse">
              <a:avLst/>
            </a:prstGeom>
            <a:noFill/>
            <a:ln w="19050">
              <a:solidFill>
                <a:schemeClr val="accent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2B0B4CCE-A53C-1B55-C19E-2507C2C7F835}"/>
                </a:ext>
              </a:extLst>
            </p:cNvPr>
            <p:cNvSpPr/>
            <p:nvPr/>
          </p:nvSpPr>
          <p:spPr>
            <a:xfrm>
              <a:off x="11017042" y="2660131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1" name="Triangle 160">
              <a:extLst>
                <a:ext uri="{FF2B5EF4-FFF2-40B4-BE49-F238E27FC236}">
                  <a16:creationId xmlns:a16="http://schemas.microsoft.com/office/drawing/2014/main" id="{57C6DD2C-00EB-CF64-1F8B-6DB1668970E8}"/>
                </a:ext>
              </a:extLst>
            </p:cNvPr>
            <p:cNvSpPr/>
            <p:nvPr/>
          </p:nvSpPr>
          <p:spPr>
            <a:xfrm>
              <a:off x="11009754" y="2876671"/>
              <a:ext cx="120870" cy="104198"/>
            </a:xfrm>
            <a:prstGeom prst="triangle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3" name="Triangle 162">
              <a:extLst>
                <a:ext uri="{FF2B5EF4-FFF2-40B4-BE49-F238E27FC236}">
                  <a16:creationId xmlns:a16="http://schemas.microsoft.com/office/drawing/2014/main" id="{7919165E-98A9-CFAC-A6AE-71F478D575AC}"/>
                </a:ext>
              </a:extLst>
            </p:cNvPr>
            <p:cNvSpPr/>
            <p:nvPr/>
          </p:nvSpPr>
          <p:spPr>
            <a:xfrm>
              <a:off x="11015808" y="3092906"/>
              <a:ext cx="120870" cy="104198"/>
            </a:xfrm>
            <a:prstGeom prst="triangl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0A8493EF-3306-3282-4644-F26782D1B233}"/>
                </a:ext>
              </a:extLst>
            </p:cNvPr>
            <p:cNvSpPr/>
            <p:nvPr/>
          </p:nvSpPr>
          <p:spPr>
            <a:xfrm rot="16200000">
              <a:off x="11025697" y="3309141"/>
              <a:ext cx="101091" cy="101091"/>
            </a:xfrm>
            <a:prstGeom prst="rect">
              <a:avLst/>
            </a:prstGeom>
            <a:noFill/>
            <a:ln w="19050">
              <a:solidFill>
                <a:schemeClr val="accent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5C7EBA53-61E1-09D9-352D-68C870796442}"/>
                </a:ext>
              </a:extLst>
            </p:cNvPr>
            <p:cNvSpPr/>
            <p:nvPr/>
          </p:nvSpPr>
          <p:spPr>
            <a:xfrm rot="16200000">
              <a:off x="11025697" y="3522270"/>
              <a:ext cx="101091" cy="101091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6" name="Group 175">
            <a:extLst>
              <a:ext uri="{FF2B5EF4-FFF2-40B4-BE49-F238E27FC236}">
                <a16:creationId xmlns:a16="http://schemas.microsoft.com/office/drawing/2014/main" id="{649A581A-7655-B95B-FFD3-B8207FF18B2B}"/>
              </a:ext>
            </a:extLst>
          </p:cNvPr>
          <p:cNvGrpSpPr/>
          <p:nvPr/>
        </p:nvGrpSpPr>
        <p:grpSpPr>
          <a:xfrm>
            <a:off x="1262569" y="2215278"/>
            <a:ext cx="1393214" cy="317827"/>
            <a:chOff x="1404462" y="2215278"/>
            <a:chExt cx="1393214" cy="317827"/>
          </a:xfrm>
        </p:grpSpPr>
        <p:sp>
          <p:nvSpPr>
            <p:cNvPr id="167" name="Freeform 166">
              <a:extLst>
                <a:ext uri="{FF2B5EF4-FFF2-40B4-BE49-F238E27FC236}">
                  <a16:creationId xmlns:a16="http://schemas.microsoft.com/office/drawing/2014/main" id="{72430177-44CC-9FCC-D142-96AAAA516167}"/>
                </a:ext>
              </a:extLst>
            </p:cNvPr>
            <p:cNvSpPr/>
            <p:nvPr/>
          </p:nvSpPr>
          <p:spPr>
            <a:xfrm>
              <a:off x="1420337" y="2246546"/>
              <a:ext cx="1346071" cy="255290"/>
            </a:xfrm>
            <a:custGeom>
              <a:avLst/>
              <a:gdLst>
                <a:gd name="csX0" fmla="*/ 0 w 1346071"/>
                <a:gd name="csY0" fmla="*/ 143891 h 255290"/>
                <a:gd name="csX1" fmla="*/ 190307 w 1346071"/>
                <a:gd name="csY1" fmla="*/ 153174 h 255290"/>
                <a:gd name="csX2" fmla="*/ 375972 w 1346071"/>
                <a:gd name="csY2" fmla="*/ 120682 h 255290"/>
                <a:gd name="csX3" fmla="*/ 580203 w 1346071"/>
                <a:gd name="csY3" fmla="*/ 0 h 255290"/>
                <a:gd name="csX4" fmla="*/ 761226 w 1346071"/>
                <a:gd name="csY4" fmla="*/ 32492 h 255290"/>
                <a:gd name="csX5" fmla="*/ 956175 w 1346071"/>
                <a:gd name="csY5" fmla="*/ 74266 h 255290"/>
                <a:gd name="csX6" fmla="*/ 1151123 w 1346071"/>
                <a:gd name="csY6" fmla="*/ 134607 h 255290"/>
                <a:gd name="csX7" fmla="*/ 1346071 w 1346071"/>
                <a:gd name="csY7" fmla="*/ 255290 h 25529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46071" h="255290">
                  <a:moveTo>
                    <a:pt x="0" y="143891"/>
                  </a:moveTo>
                  <a:lnTo>
                    <a:pt x="190307" y="153174"/>
                  </a:lnTo>
                  <a:lnTo>
                    <a:pt x="375972" y="120682"/>
                  </a:lnTo>
                  <a:lnTo>
                    <a:pt x="580203" y="0"/>
                  </a:lnTo>
                  <a:lnTo>
                    <a:pt x="761226" y="32492"/>
                  </a:lnTo>
                  <a:lnTo>
                    <a:pt x="956175" y="74266"/>
                  </a:lnTo>
                  <a:lnTo>
                    <a:pt x="1151123" y="134607"/>
                  </a:lnTo>
                  <a:lnTo>
                    <a:pt x="1346071" y="25529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C0A6E56A-DD0F-59C7-B153-5EDA38EDCC66}"/>
                </a:ext>
              </a:extLst>
            </p:cNvPr>
            <p:cNvSpPr/>
            <p:nvPr/>
          </p:nvSpPr>
          <p:spPr>
            <a:xfrm rot="16200000">
              <a:off x="1404462" y="2362199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28E7B786-3FB9-C61B-AE03-09DEFFC89E9A}"/>
                </a:ext>
              </a:extLst>
            </p:cNvPr>
            <p:cNvSpPr/>
            <p:nvPr/>
          </p:nvSpPr>
          <p:spPr>
            <a:xfrm rot="16200000">
              <a:off x="1588612" y="2362199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669BE332-C378-3197-8C29-8F0C993CCAB1}"/>
                </a:ext>
              </a:extLst>
            </p:cNvPr>
            <p:cNvSpPr/>
            <p:nvPr/>
          </p:nvSpPr>
          <p:spPr>
            <a:xfrm rot="16200000">
              <a:off x="1785462" y="2336797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BB860832-D63C-652D-2B6F-9A15FE15633F}"/>
                </a:ext>
              </a:extLst>
            </p:cNvPr>
            <p:cNvSpPr/>
            <p:nvPr/>
          </p:nvSpPr>
          <p:spPr>
            <a:xfrm rot="16200000">
              <a:off x="1970094" y="2215278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AF8F678F-7505-A7E5-A4B5-7A357433373E}"/>
                </a:ext>
              </a:extLst>
            </p:cNvPr>
            <p:cNvSpPr/>
            <p:nvPr/>
          </p:nvSpPr>
          <p:spPr>
            <a:xfrm rot="16200000">
              <a:off x="2163917" y="2259246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1988EF3F-C068-F161-038A-75D226D530E1}"/>
                </a:ext>
              </a:extLst>
            </p:cNvPr>
            <p:cNvSpPr/>
            <p:nvPr/>
          </p:nvSpPr>
          <p:spPr>
            <a:xfrm rot="16200000">
              <a:off x="2355195" y="2283679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C657751C-CA1C-2C0B-8DA4-2AB24830718C}"/>
                </a:ext>
              </a:extLst>
            </p:cNvPr>
            <p:cNvSpPr/>
            <p:nvPr/>
          </p:nvSpPr>
          <p:spPr>
            <a:xfrm rot="16200000">
              <a:off x="2545148" y="2346215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314C69A8-06FF-6B6F-5584-43415F1E7B07}"/>
                </a:ext>
              </a:extLst>
            </p:cNvPr>
            <p:cNvSpPr/>
            <p:nvPr/>
          </p:nvSpPr>
          <p:spPr>
            <a:xfrm rot="16200000">
              <a:off x="2735140" y="2470569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536989E8-A7D4-41ED-C61A-1256DB0AAAAD}"/>
              </a:ext>
            </a:extLst>
          </p:cNvPr>
          <p:cNvGrpSpPr/>
          <p:nvPr/>
        </p:nvGrpSpPr>
        <p:grpSpPr>
          <a:xfrm>
            <a:off x="1446089" y="2545966"/>
            <a:ext cx="1399211" cy="400819"/>
            <a:chOff x="1587982" y="2545966"/>
            <a:chExt cx="1399211" cy="400819"/>
          </a:xfrm>
        </p:grpSpPr>
        <p:sp>
          <p:nvSpPr>
            <p:cNvPr id="177" name="Freeform 176">
              <a:extLst>
                <a:ext uri="{FF2B5EF4-FFF2-40B4-BE49-F238E27FC236}">
                  <a16:creationId xmlns:a16="http://schemas.microsoft.com/office/drawing/2014/main" id="{F8F4109E-4625-1BF0-DC39-7C62A19476BD}"/>
                </a:ext>
              </a:extLst>
            </p:cNvPr>
            <p:cNvSpPr/>
            <p:nvPr/>
          </p:nvSpPr>
          <p:spPr>
            <a:xfrm>
              <a:off x="1619250" y="2581275"/>
              <a:ext cx="1336675" cy="330200"/>
            </a:xfrm>
            <a:custGeom>
              <a:avLst/>
              <a:gdLst>
                <a:gd name="csX0" fmla="*/ 0 w 1336675"/>
                <a:gd name="csY0" fmla="*/ 127000 h 330200"/>
                <a:gd name="csX1" fmla="*/ 196850 w 1336675"/>
                <a:gd name="csY1" fmla="*/ 158750 h 330200"/>
                <a:gd name="csX2" fmla="*/ 387350 w 1336675"/>
                <a:gd name="csY2" fmla="*/ 73025 h 330200"/>
                <a:gd name="csX3" fmla="*/ 558800 w 1336675"/>
                <a:gd name="csY3" fmla="*/ 6350 h 330200"/>
                <a:gd name="csX4" fmla="*/ 752475 w 1336675"/>
                <a:gd name="csY4" fmla="*/ 0 h 330200"/>
                <a:gd name="csX5" fmla="*/ 962025 w 1336675"/>
                <a:gd name="csY5" fmla="*/ 63500 h 330200"/>
                <a:gd name="csX6" fmla="*/ 1143000 w 1336675"/>
                <a:gd name="csY6" fmla="*/ 180975 h 330200"/>
                <a:gd name="csX7" fmla="*/ 1336675 w 1336675"/>
                <a:gd name="csY7" fmla="*/ 330200 h 33020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330200">
                  <a:moveTo>
                    <a:pt x="0" y="127000"/>
                  </a:moveTo>
                  <a:lnTo>
                    <a:pt x="196850" y="158750"/>
                  </a:lnTo>
                  <a:lnTo>
                    <a:pt x="387350" y="73025"/>
                  </a:lnTo>
                  <a:lnTo>
                    <a:pt x="558800" y="6350"/>
                  </a:lnTo>
                  <a:lnTo>
                    <a:pt x="752475" y="0"/>
                  </a:lnTo>
                  <a:lnTo>
                    <a:pt x="962025" y="63500"/>
                  </a:lnTo>
                  <a:lnTo>
                    <a:pt x="1143000" y="180975"/>
                  </a:lnTo>
                  <a:lnTo>
                    <a:pt x="1336675" y="33020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78BAD24B-58F3-4DAC-5C01-20C1107BD91A}"/>
                </a:ext>
              </a:extLst>
            </p:cNvPr>
            <p:cNvSpPr/>
            <p:nvPr/>
          </p:nvSpPr>
          <p:spPr>
            <a:xfrm rot="16200000">
              <a:off x="1587982" y="2683839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EBF508D7-042C-C93F-50A7-0F55F5DEE424}"/>
                </a:ext>
              </a:extLst>
            </p:cNvPr>
            <p:cNvSpPr/>
            <p:nvPr/>
          </p:nvSpPr>
          <p:spPr>
            <a:xfrm rot="16200000">
              <a:off x="1784832" y="2705581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1AA321F4-34EB-4364-1E77-F92F2346A5EF}"/>
                </a:ext>
              </a:extLst>
            </p:cNvPr>
            <p:cNvSpPr/>
            <p:nvPr/>
          </p:nvSpPr>
          <p:spPr>
            <a:xfrm rot="16200000">
              <a:off x="1976296" y="2621302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1693AE0F-A731-85BE-BBEC-594B2AF22D08}"/>
                </a:ext>
              </a:extLst>
            </p:cNvPr>
            <p:cNvSpPr/>
            <p:nvPr/>
          </p:nvSpPr>
          <p:spPr>
            <a:xfrm rot="16200000">
              <a:off x="2166314" y="2553182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B71B62FF-50A5-277E-0AE2-F9652A9CD898}"/>
                </a:ext>
              </a:extLst>
            </p:cNvPr>
            <p:cNvSpPr/>
            <p:nvPr/>
          </p:nvSpPr>
          <p:spPr>
            <a:xfrm rot="16200000">
              <a:off x="2349982" y="2545966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988F8BB-5E2B-8A60-3E6B-E567EBFD22D9}"/>
                </a:ext>
              </a:extLst>
            </p:cNvPr>
            <p:cNvSpPr/>
            <p:nvPr/>
          </p:nvSpPr>
          <p:spPr>
            <a:xfrm rot="16200000">
              <a:off x="2548278" y="2614521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2030634C-5D8A-1EC8-EF12-075E406CDA96}"/>
                </a:ext>
              </a:extLst>
            </p:cNvPr>
            <p:cNvSpPr/>
            <p:nvPr/>
          </p:nvSpPr>
          <p:spPr>
            <a:xfrm rot="16200000">
              <a:off x="2730101" y="2721936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0E0AEB59-F3F5-CD25-727C-676CC9330449}"/>
                </a:ext>
              </a:extLst>
            </p:cNvPr>
            <p:cNvSpPr/>
            <p:nvPr/>
          </p:nvSpPr>
          <p:spPr>
            <a:xfrm rot="16200000">
              <a:off x="2924657" y="2884249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A410CB1E-B365-3269-8CCA-70792D7D5A1D}"/>
              </a:ext>
            </a:extLst>
          </p:cNvPr>
          <p:cNvGrpSpPr/>
          <p:nvPr/>
        </p:nvGrpSpPr>
        <p:grpSpPr>
          <a:xfrm>
            <a:off x="1613772" y="2975113"/>
            <a:ext cx="1448020" cy="698679"/>
            <a:chOff x="1755665" y="2975113"/>
            <a:chExt cx="1448020" cy="698679"/>
          </a:xfrm>
        </p:grpSpPr>
        <p:sp>
          <p:nvSpPr>
            <p:cNvPr id="187" name="Freeform 186">
              <a:extLst>
                <a:ext uri="{FF2B5EF4-FFF2-40B4-BE49-F238E27FC236}">
                  <a16:creationId xmlns:a16="http://schemas.microsoft.com/office/drawing/2014/main" id="{C0A629E7-53B8-3D12-2B22-30DBF3A70F5E}"/>
                </a:ext>
              </a:extLst>
            </p:cNvPr>
            <p:cNvSpPr/>
            <p:nvPr/>
          </p:nvSpPr>
          <p:spPr>
            <a:xfrm>
              <a:off x="1803400" y="3035300"/>
              <a:ext cx="1349375" cy="600075"/>
            </a:xfrm>
            <a:custGeom>
              <a:avLst/>
              <a:gdLst>
                <a:gd name="csX0" fmla="*/ 0 w 1349375"/>
                <a:gd name="csY0" fmla="*/ 114300 h 600075"/>
                <a:gd name="csX1" fmla="*/ 200025 w 1349375"/>
                <a:gd name="csY1" fmla="*/ 120650 h 600075"/>
                <a:gd name="csX2" fmla="*/ 381000 w 1349375"/>
                <a:gd name="csY2" fmla="*/ 31750 h 600075"/>
                <a:gd name="csX3" fmla="*/ 577850 w 1349375"/>
                <a:gd name="csY3" fmla="*/ 0 h 600075"/>
                <a:gd name="csX4" fmla="*/ 771525 w 1349375"/>
                <a:gd name="csY4" fmla="*/ 146050 h 600075"/>
                <a:gd name="csX5" fmla="*/ 968375 w 1349375"/>
                <a:gd name="csY5" fmla="*/ 133350 h 600075"/>
                <a:gd name="csX6" fmla="*/ 1155700 w 1349375"/>
                <a:gd name="csY6" fmla="*/ 295275 h 600075"/>
                <a:gd name="csX7" fmla="*/ 1349375 w 1349375"/>
                <a:gd name="csY7" fmla="*/ 600075 h 6000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49375" h="600075">
                  <a:moveTo>
                    <a:pt x="0" y="114300"/>
                  </a:moveTo>
                  <a:lnTo>
                    <a:pt x="200025" y="120650"/>
                  </a:lnTo>
                  <a:lnTo>
                    <a:pt x="381000" y="31750"/>
                  </a:lnTo>
                  <a:lnTo>
                    <a:pt x="577850" y="0"/>
                  </a:lnTo>
                  <a:lnTo>
                    <a:pt x="771525" y="146050"/>
                  </a:lnTo>
                  <a:lnTo>
                    <a:pt x="968375" y="133350"/>
                  </a:lnTo>
                  <a:lnTo>
                    <a:pt x="1155700" y="295275"/>
                  </a:lnTo>
                  <a:lnTo>
                    <a:pt x="1349375" y="600075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8" name="Triangle 187">
              <a:extLst>
                <a:ext uri="{FF2B5EF4-FFF2-40B4-BE49-F238E27FC236}">
                  <a16:creationId xmlns:a16="http://schemas.microsoft.com/office/drawing/2014/main" id="{DF9FB383-7AFD-3BA7-0822-5F9DF38F36B6}"/>
                </a:ext>
              </a:extLst>
            </p:cNvPr>
            <p:cNvSpPr/>
            <p:nvPr/>
          </p:nvSpPr>
          <p:spPr>
            <a:xfrm>
              <a:off x="1755665" y="308439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9" name="Triangle 188">
              <a:extLst>
                <a:ext uri="{FF2B5EF4-FFF2-40B4-BE49-F238E27FC236}">
                  <a16:creationId xmlns:a16="http://schemas.microsoft.com/office/drawing/2014/main" id="{C438BF05-883D-C9B8-7ABC-824EF19D4413}"/>
                </a:ext>
              </a:extLst>
            </p:cNvPr>
            <p:cNvSpPr/>
            <p:nvPr/>
          </p:nvSpPr>
          <p:spPr>
            <a:xfrm>
              <a:off x="1956706" y="3101427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0" name="Triangle 189">
              <a:extLst>
                <a:ext uri="{FF2B5EF4-FFF2-40B4-BE49-F238E27FC236}">
                  <a16:creationId xmlns:a16="http://schemas.microsoft.com/office/drawing/2014/main" id="{8FA784A4-2BBD-9110-AF84-4679902FC5AE}"/>
                </a:ext>
              </a:extLst>
            </p:cNvPr>
            <p:cNvSpPr/>
            <p:nvPr/>
          </p:nvSpPr>
          <p:spPr>
            <a:xfrm>
              <a:off x="2144429" y="3007233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1" name="Triangle 190">
              <a:extLst>
                <a:ext uri="{FF2B5EF4-FFF2-40B4-BE49-F238E27FC236}">
                  <a16:creationId xmlns:a16="http://schemas.microsoft.com/office/drawing/2014/main" id="{EAFAD9CE-955E-BAA7-004E-C0D05E4A892B}"/>
                </a:ext>
              </a:extLst>
            </p:cNvPr>
            <p:cNvSpPr/>
            <p:nvPr/>
          </p:nvSpPr>
          <p:spPr>
            <a:xfrm>
              <a:off x="2332152" y="2975113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2" name="Triangle 191">
              <a:extLst>
                <a:ext uri="{FF2B5EF4-FFF2-40B4-BE49-F238E27FC236}">
                  <a16:creationId xmlns:a16="http://schemas.microsoft.com/office/drawing/2014/main" id="{924FC8A2-BC3F-5C7F-6045-D5E3F6DE17C8}"/>
                </a:ext>
              </a:extLst>
            </p:cNvPr>
            <p:cNvSpPr/>
            <p:nvPr/>
          </p:nvSpPr>
          <p:spPr>
            <a:xfrm>
              <a:off x="2523668" y="3121988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3" name="Triangle 192">
              <a:extLst>
                <a:ext uri="{FF2B5EF4-FFF2-40B4-BE49-F238E27FC236}">
                  <a16:creationId xmlns:a16="http://schemas.microsoft.com/office/drawing/2014/main" id="{9D8AFD10-0618-B2DB-AAD4-59CA91FCB5AB}"/>
                </a:ext>
              </a:extLst>
            </p:cNvPr>
            <p:cNvSpPr/>
            <p:nvPr/>
          </p:nvSpPr>
          <p:spPr>
            <a:xfrm>
              <a:off x="2717394" y="3112463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4" name="Triangle 193">
              <a:extLst>
                <a:ext uri="{FF2B5EF4-FFF2-40B4-BE49-F238E27FC236}">
                  <a16:creationId xmlns:a16="http://schemas.microsoft.com/office/drawing/2014/main" id="{BAA6B7C9-3DE0-FF96-92CA-2D11A80F958F}"/>
                </a:ext>
              </a:extLst>
            </p:cNvPr>
            <p:cNvSpPr/>
            <p:nvPr/>
          </p:nvSpPr>
          <p:spPr>
            <a:xfrm>
              <a:off x="2904211" y="3278812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5" name="Triangle 194">
              <a:extLst>
                <a:ext uri="{FF2B5EF4-FFF2-40B4-BE49-F238E27FC236}">
                  <a16:creationId xmlns:a16="http://schemas.microsoft.com/office/drawing/2014/main" id="{257FA116-24C8-B6C1-7C37-B936919B8D66}"/>
                </a:ext>
              </a:extLst>
            </p:cNvPr>
            <p:cNvSpPr/>
            <p:nvPr/>
          </p:nvSpPr>
          <p:spPr>
            <a:xfrm>
              <a:off x="3103101" y="3573208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06" name="Group 205">
            <a:extLst>
              <a:ext uri="{FF2B5EF4-FFF2-40B4-BE49-F238E27FC236}">
                <a16:creationId xmlns:a16="http://schemas.microsoft.com/office/drawing/2014/main" id="{DB11D4EF-9D7C-A878-7F19-46705FC1977B}"/>
              </a:ext>
            </a:extLst>
          </p:cNvPr>
          <p:cNvGrpSpPr/>
          <p:nvPr/>
        </p:nvGrpSpPr>
        <p:grpSpPr>
          <a:xfrm>
            <a:off x="1817590" y="3543808"/>
            <a:ext cx="1424559" cy="1122934"/>
            <a:chOff x="1959483" y="3543808"/>
            <a:chExt cx="1424559" cy="1122934"/>
          </a:xfrm>
        </p:grpSpPr>
        <p:sp>
          <p:nvSpPr>
            <p:cNvPr id="197" name="Freeform 196">
              <a:extLst>
                <a:ext uri="{FF2B5EF4-FFF2-40B4-BE49-F238E27FC236}">
                  <a16:creationId xmlns:a16="http://schemas.microsoft.com/office/drawing/2014/main" id="{9AB09456-B09B-53C5-43D3-D415D4E8BCF3}"/>
                </a:ext>
              </a:extLst>
            </p:cNvPr>
            <p:cNvSpPr/>
            <p:nvPr/>
          </p:nvSpPr>
          <p:spPr>
            <a:xfrm>
              <a:off x="2009775" y="3594100"/>
              <a:ext cx="1323975" cy="1022350"/>
            </a:xfrm>
            <a:custGeom>
              <a:avLst/>
              <a:gdLst>
                <a:gd name="csX0" fmla="*/ 0 w 1323975"/>
                <a:gd name="csY0" fmla="*/ 0 h 1022350"/>
                <a:gd name="csX1" fmla="*/ 180975 w 1323975"/>
                <a:gd name="csY1" fmla="*/ 187325 h 1022350"/>
                <a:gd name="csX2" fmla="*/ 374650 w 1323975"/>
                <a:gd name="csY2" fmla="*/ 279400 h 1022350"/>
                <a:gd name="csX3" fmla="*/ 552450 w 1323975"/>
                <a:gd name="csY3" fmla="*/ 161925 h 1022350"/>
                <a:gd name="csX4" fmla="*/ 552450 w 1323975"/>
                <a:gd name="csY4" fmla="*/ 161925 h 1022350"/>
                <a:gd name="csX5" fmla="*/ 577850 w 1323975"/>
                <a:gd name="csY5" fmla="*/ 152400 h 1022350"/>
                <a:gd name="csX6" fmla="*/ 768350 w 1323975"/>
                <a:gd name="csY6" fmla="*/ 196850 h 1022350"/>
                <a:gd name="csX7" fmla="*/ 958850 w 1323975"/>
                <a:gd name="csY7" fmla="*/ 349250 h 1022350"/>
                <a:gd name="csX8" fmla="*/ 1136650 w 1323975"/>
                <a:gd name="csY8" fmla="*/ 669925 h 1022350"/>
                <a:gd name="csX9" fmla="*/ 1323975 w 1323975"/>
                <a:gd name="csY9" fmla="*/ 1022350 h 10223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</a:cxnLst>
              <a:rect l="l" t="t" r="r" b="b"/>
              <a:pathLst>
                <a:path w="1323975" h="1022350">
                  <a:moveTo>
                    <a:pt x="0" y="0"/>
                  </a:moveTo>
                  <a:lnTo>
                    <a:pt x="180975" y="187325"/>
                  </a:lnTo>
                  <a:lnTo>
                    <a:pt x="374650" y="279400"/>
                  </a:lnTo>
                  <a:lnTo>
                    <a:pt x="552450" y="161925"/>
                  </a:lnTo>
                  <a:lnTo>
                    <a:pt x="552450" y="161925"/>
                  </a:lnTo>
                  <a:lnTo>
                    <a:pt x="577850" y="152400"/>
                  </a:lnTo>
                  <a:lnTo>
                    <a:pt x="768350" y="196850"/>
                  </a:lnTo>
                  <a:lnTo>
                    <a:pt x="958850" y="349250"/>
                  </a:lnTo>
                  <a:lnTo>
                    <a:pt x="1136650" y="669925"/>
                  </a:lnTo>
                  <a:lnTo>
                    <a:pt x="1323975" y="102235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8" name="Triangle 197">
              <a:extLst>
                <a:ext uri="{FF2B5EF4-FFF2-40B4-BE49-F238E27FC236}">
                  <a16:creationId xmlns:a16="http://schemas.microsoft.com/office/drawing/2014/main" id="{F397E7FE-C5B9-1B24-9282-79B753092B8D}"/>
                </a:ext>
              </a:extLst>
            </p:cNvPr>
            <p:cNvSpPr/>
            <p:nvPr/>
          </p:nvSpPr>
          <p:spPr>
            <a:xfrm>
              <a:off x="1959483" y="3543808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9" name="Triangle 198">
              <a:extLst>
                <a:ext uri="{FF2B5EF4-FFF2-40B4-BE49-F238E27FC236}">
                  <a16:creationId xmlns:a16="http://schemas.microsoft.com/office/drawing/2014/main" id="{0BF0815C-B3A0-AE12-89F7-FFADD9804F44}"/>
                </a:ext>
              </a:extLst>
            </p:cNvPr>
            <p:cNvSpPr/>
            <p:nvPr/>
          </p:nvSpPr>
          <p:spPr>
            <a:xfrm>
              <a:off x="2144649" y="373214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0" name="Triangle 199">
              <a:extLst>
                <a:ext uri="{FF2B5EF4-FFF2-40B4-BE49-F238E27FC236}">
                  <a16:creationId xmlns:a16="http://schemas.microsoft.com/office/drawing/2014/main" id="{2D5CD61C-E803-8E83-BDBC-B62E56EF72E4}"/>
                </a:ext>
              </a:extLst>
            </p:cNvPr>
            <p:cNvSpPr/>
            <p:nvPr/>
          </p:nvSpPr>
          <p:spPr>
            <a:xfrm>
              <a:off x="2332990" y="380959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1" name="Triangle 200">
              <a:extLst>
                <a:ext uri="{FF2B5EF4-FFF2-40B4-BE49-F238E27FC236}">
                  <a16:creationId xmlns:a16="http://schemas.microsoft.com/office/drawing/2014/main" id="{F919D387-F233-54A9-3154-7ED7BD2FD830}"/>
                </a:ext>
              </a:extLst>
            </p:cNvPr>
            <p:cNvSpPr/>
            <p:nvPr/>
          </p:nvSpPr>
          <p:spPr>
            <a:xfrm>
              <a:off x="2537841" y="3690366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2" name="Triangle 201">
              <a:extLst>
                <a:ext uri="{FF2B5EF4-FFF2-40B4-BE49-F238E27FC236}">
                  <a16:creationId xmlns:a16="http://schemas.microsoft.com/office/drawing/2014/main" id="{A5A1C3F2-DDFD-1C5B-E7CF-91847AE9BF15}"/>
                </a:ext>
              </a:extLst>
            </p:cNvPr>
            <p:cNvSpPr/>
            <p:nvPr/>
          </p:nvSpPr>
          <p:spPr>
            <a:xfrm>
              <a:off x="2721483" y="373214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3" name="Triangle 202">
              <a:extLst>
                <a:ext uri="{FF2B5EF4-FFF2-40B4-BE49-F238E27FC236}">
                  <a16:creationId xmlns:a16="http://schemas.microsoft.com/office/drawing/2014/main" id="{FCCB1043-5A62-2D90-7D55-3FF2A4BC9B54}"/>
                </a:ext>
              </a:extLst>
            </p:cNvPr>
            <p:cNvSpPr/>
            <p:nvPr/>
          </p:nvSpPr>
          <p:spPr>
            <a:xfrm>
              <a:off x="2902458" y="3877945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4" name="Triangle 203">
              <a:extLst>
                <a:ext uri="{FF2B5EF4-FFF2-40B4-BE49-F238E27FC236}">
                  <a16:creationId xmlns:a16="http://schemas.microsoft.com/office/drawing/2014/main" id="{641DCBB0-5AAD-2572-F0E8-E38104162854}"/>
                </a:ext>
              </a:extLst>
            </p:cNvPr>
            <p:cNvSpPr/>
            <p:nvPr/>
          </p:nvSpPr>
          <p:spPr>
            <a:xfrm>
              <a:off x="3099308" y="4201033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05" name="Triangle 204">
              <a:extLst>
                <a:ext uri="{FF2B5EF4-FFF2-40B4-BE49-F238E27FC236}">
                  <a16:creationId xmlns:a16="http://schemas.microsoft.com/office/drawing/2014/main" id="{18F569FB-8E2B-0AC2-AB65-3C8DD70724D5}"/>
                </a:ext>
              </a:extLst>
            </p:cNvPr>
            <p:cNvSpPr/>
            <p:nvPr/>
          </p:nvSpPr>
          <p:spPr>
            <a:xfrm>
              <a:off x="3283458" y="4566158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36" name="Group 235">
            <a:extLst>
              <a:ext uri="{FF2B5EF4-FFF2-40B4-BE49-F238E27FC236}">
                <a16:creationId xmlns:a16="http://schemas.microsoft.com/office/drawing/2014/main" id="{F5742044-54A6-7C2E-95B3-D50C1ED0F4DF}"/>
              </a:ext>
            </a:extLst>
          </p:cNvPr>
          <p:cNvGrpSpPr/>
          <p:nvPr/>
        </p:nvGrpSpPr>
        <p:grpSpPr>
          <a:xfrm>
            <a:off x="2390704" y="4120097"/>
            <a:ext cx="1420826" cy="1141931"/>
            <a:chOff x="2532597" y="4120097"/>
            <a:chExt cx="1420826" cy="1141931"/>
          </a:xfrm>
        </p:grpSpPr>
        <p:sp>
          <p:nvSpPr>
            <p:cNvPr id="227" name="Freeform 226">
              <a:extLst>
                <a:ext uri="{FF2B5EF4-FFF2-40B4-BE49-F238E27FC236}">
                  <a16:creationId xmlns:a16="http://schemas.microsoft.com/office/drawing/2014/main" id="{887E0800-55D7-4AF7-7A9C-8DFF61BB643E}"/>
                </a:ext>
              </a:extLst>
            </p:cNvPr>
            <p:cNvSpPr/>
            <p:nvPr/>
          </p:nvSpPr>
          <p:spPr>
            <a:xfrm>
              <a:off x="2568575" y="4159250"/>
              <a:ext cx="1336675" cy="1073150"/>
            </a:xfrm>
            <a:custGeom>
              <a:avLst/>
              <a:gdLst>
                <a:gd name="csX0" fmla="*/ 0 w 1336675"/>
                <a:gd name="csY0" fmla="*/ 193675 h 1073150"/>
                <a:gd name="csX1" fmla="*/ 196850 w 1336675"/>
                <a:gd name="csY1" fmla="*/ 0 h 1073150"/>
                <a:gd name="csX2" fmla="*/ 387350 w 1336675"/>
                <a:gd name="csY2" fmla="*/ 295275 h 1073150"/>
                <a:gd name="csX3" fmla="*/ 571500 w 1336675"/>
                <a:gd name="csY3" fmla="*/ 622300 h 1073150"/>
                <a:gd name="csX4" fmla="*/ 768350 w 1336675"/>
                <a:gd name="csY4" fmla="*/ 244475 h 1073150"/>
                <a:gd name="csX5" fmla="*/ 962025 w 1336675"/>
                <a:gd name="csY5" fmla="*/ 711200 h 1073150"/>
                <a:gd name="csX6" fmla="*/ 1146175 w 1336675"/>
                <a:gd name="csY6" fmla="*/ 1073150 h 1073150"/>
                <a:gd name="csX7" fmla="*/ 1336675 w 1336675"/>
                <a:gd name="csY7" fmla="*/ 1009650 h 10731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1073150">
                  <a:moveTo>
                    <a:pt x="0" y="193675"/>
                  </a:moveTo>
                  <a:lnTo>
                    <a:pt x="196850" y="0"/>
                  </a:lnTo>
                  <a:lnTo>
                    <a:pt x="387350" y="295275"/>
                  </a:lnTo>
                  <a:lnTo>
                    <a:pt x="571500" y="622300"/>
                  </a:lnTo>
                  <a:lnTo>
                    <a:pt x="768350" y="244475"/>
                  </a:lnTo>
                  <a:lnTo>
                    <a:pt x="962025" y="711200"/>
                  </a:lnTo>
                  <a:lnTo>
                    <a:pt x="1146175" y="1073150"/>
                  </a:lnTo>
                  <a:lnTo>
                    <a:pt x="1336675" y="1009650"/>
                  </a:lnTo>
                </a:path>
              </a:pathLst>
            </a:cu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8" name="Rectangle 227">
              <a:extLst>
                <a:ext uri="{FF2B5EF4-FFF2-40B4-BE49-F238E27FC236}">
                  <a16:creationId xmlns:a16="http://schemas.microsoft.com/office/drawing/2014/main" id="{6B187D3D-1DA8-245F-3A31-75B8B01E354A}"/>
                </a:ext>
              </a:extLst>
            </p:cNvPr>
            <p:cNvSpPr/>
            <p:nvPr/>
          </p:nvSpPr>
          <p:spPr>
            <a:xfrm rot="18900000">
              <a:off x="2532597" y="4315167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9" name="Rectangle 228">
              <a:extLst>
                <a:ext uri="{FF2B5EF4-FFF2-40B4-BE49-F238E27FC236}">
                  <a16:creationId xmlns:a16="http://schemas.microsoft.com/office/drawing/2014/main" id="{0FBE9DF6-57A5-FE6E-2FA5-EEB76C01B11D}"/>
                </a:ext>
              </a:extLst>
            </p:cNvPr>
            <p:cNvSpPr/>
            <p:nvPr/>
          </p:nvSpPr>
          <p:spPr>
            <a:xfrm rot="18900000">
              <a:off x="2729829" y="4120097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0" name="Rectangle 229">
              <a:extLst>
                <a:ext uri="{FF2B5EF4-FFF2-40B4-BE49-F238E27FC236}">
                  <a16:creationId xmlns:a16="http://schemas.microsoft.com/office/drawing/2014/main" id="{CBCF84CB-8974-99F7-411E-E364FC13ACCD}"/>
                </a:ext>
              </a:extLst>
            </p:cNvPr>
            <p:cNvSpPr/>
            <p:nvPr/>
          </p:nvSpPr>
          <p:spPr>
            <a:xfrm rot="18900000">
              <a:off x="2921725" y="4414623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1" name="Rectangle 230">
              <a:extLst>
                <a:ext uri="{FF2B5EF4-FFF2-40B4-BE49-F238E27FC236}">
                  <a16:creationId xmlns:a16="http://schemas.microsoft.com/office/drawing/2014/main" id="{7F32BAEC-3E77-F169-C04C-6CAC910746A1}"/>
                </a:ext>
              </a:extLst>
            </p:cNvPr>
            <p:cNvSpPr/>
            <p:nvPr/>
          </p:nvSpPr>
          <p:spPr>
            <a:xfrm rot="18900000">
              <a:off x="3104097" y="4743794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2" name="Rectangle 231">
              <a:extLst>
                <a:ext uri="{FF2B5EF4-FFF2-40B4-BE49-F238E27FC236}">
                  <a16:creationId xmlns:a16="http://schemas.microsoft.com/office/drawing/2014/main" id="{A2B0A251-B756-9417-3158-A82365249CF0}"/>
                </a:ext>
              </a:extLst>
            </p:cNvPr>
            <p:cNvSpPr/>
            <p:nvPr/>
          </p:nvSpPr>
          <p:spPr>
            <a:xfrm rot="18900000">
              <a:off x="3298157" y="4359252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3" name="Rectangle 232">
              <a:extLst>
                <a:ext uri="{FF2B5EF4-FFF2-40B4-BE49-F238E27FC236}">
                  <a16:creationId xmlns:a16="http://schemas.microsoft.com/office/drawing/2014/main" id="{DA0ACE32-F793-BD9E-1D9D-DB73F2C01744}"/>
                </a:ext>
              </a:extLst>
            </p:cNvPr>
            <p:cNvSpPr/>
            <p:nvPr/>
          </p:nvSpPr>
          <p:spPr>
            <a:xfrm rot="18900000">
              <a:off x="3493226" y="4827377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4" name="Rectangle 233">
              <a:extLst>
                <a:ext uri="{FF2B5EF4-FFF2-40B4-BE49-F238E27FC236}">
                  <a16:creationId xmlns:a16="http://schemas.microsoft.com/office/drawing/2014/main" id="{5F5B191A-C16A-DFAD-6627-D9D62D77E54A}"/>
                </a:ext>
              </a:extLst>
            </p:cNvPr>
            <p:cNvSpPr/>
            <p:nvPr/>
          </p:nvSpPr>
          <p:spPr>
            <a:xfrm rot="18900000">
              <a:off x="3681946" y="5183723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5" name="Rectangle 234">
              <a:extLst>
                <a:ext uri="{FF2B5EF4-FFF2-40B4-BE49-F238E27FC236}">
                  <a16:creationId xmlns:a16="http://schemas.microsoft.com/office/drawing/2014/main" id="{7B029F10-E906-B0F2-0019-483B75672BD0}"/>
                </a:ext>
              </a:extLst>
            </p:cNvPr>
            <p:cNvSpPr/>
            <p:nvPr/>
          </p:nvSpPr>
          <p:spPr>
            <a:xfrm rot="18900000">
              <a:off x="3875118" y="5128352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59" name="Group 258">
            <a:extLst>
              <a:ext uri="{FF2B5EF4-FFF2-40B4-BE49-F238E27FC236}">
                <a16:creationId xmlns:a16="http://schemas.microsoft.com/office/drawing/2014/main" id="{068C062A-4563-8BF0-D0C2-B646073857DF}"/>
              </a:ext>
            </a:extLst>
          </p:cNvPr>
          <p:cNvGrpSpPr/>
          <p:nvPr/>
        </p:nvGrpSpPr>
        <p:grpSpPr>
          <a:xfrm>
            <a:off x="5011614" y="2410307"/>
            <a:ext cx="1392861" cy="592330"/>
            <a:chOff x="5153507" y="2410307"/>
            <a:chExt cx="1392861" cy="592330"/>
          </a:xfrm>
        </p:grpSpPr>
        <p:sp>
          <p:nvSpPr>
            <p:cNvPr id="237" name="Freeform 236">
              <a:extLst>
                <a:ext uri="{FF2B5EF4-FFF2-40B4-BE49-F238E27FC236}">
                  <a16:creationId xmlns:a16="http://schemas.microsoft.com/office/drawing/2014/main" id="{670BD6AC-05C0-EA79-483B-67D9416E0217}"/>
                </a:ext>
              </a:extLst>
            </p:cNvPr>
            <p:cNvSpPr/>
            <p:nvPr/>
          </p:nvSpPr>
          <p:spPr>
            <a:xfrm>
              <a:off x="5184775" y="2441575"/>
              <a:ext cx="1330325" cy="527050"/>
            </a:xfrm>
            <a:custGeom>
              <a:avLst/>
              <a:gdLst>
                <a:gd name="csX0" fmla="*/ 0 w 1330325"/>
                <a:gd name="csY0" fmla="*/ 0 h 527050"/>
                <a:gd name="csX1" fmla="*/ 177800 w 1330325"/>
                <a:gd name="csY1" fmla="*/ 66675 h 527050"/>
                <a:gd name="csX2" fmla="*/ 396875 w 1330325"/>
                <a:gd name="csY2" fmla="*/ 73025 h 527050"/>
                <a:gd name="csX3" fmla="*/ 558800 w 1330325"/>
                <a:gd name="csY3" fmla="*/ 107950 h 527050"/>
                <a:gd name="csX4" fmla="*/ 762000 w 1330325"/>
                <a:gd name="csY4" fmla="*/ 107950 h 527050"/>
                <a:gd name="csX5" fmla="*/ 958850 w 1330325"/>
                <a:gd name="csY5" fmla="*/ 171450 h 527050"/>
                <a:gd name="csX6" fmla="*/ 1133475 w 1330325"/>
                <a:gd name="csY6" fmla="*/ 317500 h 527050"/>
                <a:gd name="csX7" fmla="*/ 1330325 w 1330325"/>
                <a:gd name="csY7" fmla="*/ 527050 h 5270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0325" h="527050">
                  <a:moveTo>
                    <a:pt x="0" y="0"/>
                  </a:moveTo>
                  <a:lnTo>
                    <a:pt x="177800" y="66675"/>
                  </a:lnTo>
                  <a:lnTo>
                    <a:pt x="396875" y="73025"/>
                  </a:lnTo>
                  <a:lnTo>
                    <a:pt x="558800" y="107950"/>
                  </a:lnTo>
                  <a:lnTo>
                    <a:pt x="762000" y="107950"/>
                  </a:lnTo>
                  <a:lnTo>
                    <a:pt x="958850" y="171450"/>
                  </a:lnTo>
                  <a:lnTo>
                    <a:pt x="1133475" y="317500"/>
                  </a:lnTo>
                  <a:lnTo>
                    <a:pt x="1330325" y="52705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5" name="Rectangle 244">
              <a:extLst>
                <a:ext uri="{FF2B5EF4-FFF2-40B4-BE49-F238E27FC236}">
                  <a16:creationId xmlns:a16="http://schemas.microsoft.com/office/drawing/2014/main" id="{3EE536C6-C5CA-1985-83B8-7DDD57CA3769}"/>
                </a:ext>
              </a:extLst>
            </p:cNvPr>
            <p:cNvSpPr/>
            <p:nvPr/>
          </p:nvSpPr>
          <p:spPr>
            <a:xfrm rot="16200000">
              <a:off x="5153507" y="2410307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2" name="Rectangle 251">
              <a:extLst>
                <a:ext uri="{FF2B5EF4-FFF2-40B4-BE49-F238E27FC236}">
                  <a16:creationId xmlns:a16="http://schemas.microsoft.com/office/drawing/2014/main" id="{32D571C7-3EC8-9536-EAFD-F1A02C416B0B}"/>
                </a:ext>
              </a:extLst>
            </p:cNvPr>
            <p:cNvSpPr/>
            <p:nvPr/>
          </p:nvSpPr>
          <p:spPr>
            <a:xfrm rot="16200000">
              <a:off x="5347182" y="2469668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3" name="Rectangle 252">
              <a:extLst>
                <a:ext uri="{FF2B5EF4-FFF2-40B4-BE49-F238E27FC236}">
                  <a16:creationId xmlns:a16="http://schemas.microsoft.com/office/drawing/2014/main" id="{7631BFD8-39E3-D108-5C2E-D24737ABDD36}"/>
                </a:ext>
              </a:extLst>
            </p:cNvPr>
            <p:cNvSpPr/>
            <p:nvPr/>
          </p:nvSpPr>
          <p:spPr>
            <a:xfrm rot="16200000">
              <a:off x="5537682" y="2483814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4" name="Rectangle 253">
              <a:extLst>
                <a:ext uri="{FF2B5EF4-FFF2-40B4-BE49-F238E27FC236}">
                  <a16:creationId xmlns:a16="http://schemas.microsoft.com/office/drawing/2014/main" id="{1CD64669-4EFD-3E12-6A59-F502B5C62C13}"/>
                </a:ext>
              </a:extLst>
            </p:cNvPr>
            <p:cNvSpPr/>
            <p:nvPr/>
          </p:nvSpPr>
          <p:spPr>
            <a:xfrm rot="16200000">
              <a:off x="5732344" y="2515082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5" name="Rectangle 254">
              <a:extLst>
                <a:ext uri="{FF2B5EF4-FFF2-40B4-BE49-F238E27FC236}">
                  <a16:creationId xmlns:a16="http://schemas.microsoft.com/office/drawing/2014/main" id="{D7D32FFC-0218-A0C0-64FB-893D2EE30F7D}"/>
                </a:ext>
              </a:extLst>
            </p:cNvPr>
            <p:cNvSpPr/>
            <p:nvPr/>
          </p:nvSpPr>
          <p:spPr>
            <a:xfrm rot="16200000">
              <a:off x="5921857" y="2515082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6" name="Rectangle 255">
              <a:extLst>
                <a:ext uri="{FF2B5EF4-FFF2-40B4-BE49-F238E27FC236}">
                  <a16:creationId xmlns:a16="http://schemas.microsoft.com/office/drawing/2014/main" id="{CB8DD400-DA0C-BD41-7E8B-77199E45CCAE}"/>
                </a:ext>
              </a:extLst>
            </p:cNvPr>
            <p:cNvSpPr/>
            <p:nvPr/>
          </p:nvSpPr>
          <p:spPr>
            <a:xfrm rot="16200000">
              <a:off x="6111370" y="2579064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7" name="Rectangle 256">
              <a:extLst>
                <a:ext uri="{FF2B5EF4-FFF2-40B4-BE49-F238E27FC236}">
                  <a16:creationId xmlns:a16="http://schemas.microsoft.com/office/drawing/2014/main" id="{5C2329A6-1EE9-2F79-7ACA-F31D84552B25}"/>
                </a:ext>
              </a:extLst>
            </p:cNvPr>
            <p:cNvSpPr/>
            <p:nvPr/>
          </p:nvSpPr>
          <p:spPr>
            <a:xfrm rot="16200000">
              <a:off x="6302857" y="2738412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8" name="Rectangle 257">
              <a:extLst>
                <a:ext uri="{FF2B5EF4-FFF2-40B4-BE49-F238E27FC236}">
                  <a16:creationId xmlns:a16="http://schemas.microsoft.com/office/drawing/2014/main" id="{E75996DD-6645-4437-248D-27FCC1D010D1}"/>
                </a:ext>
              </a:extLst>
            </p:cNvPr>
            <p:cNvSpPr/>
            <p:nvPr/>
          </p:nvSpPr>
          <p:spPr>
            <a:xfrm rot="16200000">
              <a:off x="6483832" y="2940101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67" name="Group 266">
            <a:extLst>
              <a:ext uri="{FF2B5EF4-FFF2-40B4-BE49-F238E27FC236}">
                <a16:creationId xmlns:a16="http://schemas.microsoft.com/office/drawing/2014/main" id="{79E55A10-1368-F8E3-2A75-BE90B810A7DF}"/>
              </a:ext>
            </a:extLst>
          </p:cNvPr>
          <p:cNvGrpSpPr/>
          <p:nvPr/>
        </p:nvGrpSpPr>
        <p:grpSpPr>
          <a:xfrm>
            <a:off x="5205289" y="2750032"/>
            <a:ext cx="1389686" cy="612775"/>
            <a:chOff x="5347182" y="2750032"/>
            <a:chExt cx="1389686" cy="612775"/>
          </a:xfrm>
        </p:grpSpPr>
        <p:sp>
          <p:nvSpPr>
            <p:cNvPr id="238" name="Freeform 237">
              <a:extLst>
                <a:ext uri="{FF2B5EF4-FFF2-40B4-BE49-F238E27FC236}">
                  <a16:creationId xmlns:a16="http://schemas.microsoft.com/office/drawing/2014/main" id="{35B50763-F3D0-80B6-BCFE-97D2C257A1E1}"/>
                </a:ext>
              </a:extLst>
            </p:cNvPr>
            <p:cNvSpPr/>
            <p:nvPr/>
          </p:nvSpPr>
          <p:spPr>
            <a:xfrm>
              <a:off x="5378450" y="2781300"/>
              <a:ext cx="1327150" cy="549275"/>
            </a:xfrm>
            <a:custGeom>
              <a:avLst/>
              <a:gdLst>
                <a:gd name="csX0" fmla="*/ 0 w 1327150"/>
                <a:gd name="csY0" fmla="*/ 31750 h 549275"/>
                <a:gd name="csX1" fmla="*/ 196850 w 1327150"/>
                <a:gd name="csY1" fmla="*/ 0 h 549275"/>
                <a:gd name="csX2" fmla="*/ 377825 w 1327150"/>
                <a:gd name="csY2" fmla="*/ 44450 h 549275"/>
                <a:gd name="csX3" fmla="*/ 574675 w 1327150"/>
                <a:gd name="csY3" fmla="*/ 15875 h 549275"/>
                <a:gd name="csX4" fmla="*/ 752475 w 1327150"/>
                <a:gd name="csY4" fmla="*/ 73025 h 549275"/>
                <a:gd name="csX5" fmla="*/ 955675 w 1327150"/>
                <a:gd name="csY5" fmla="*/ 165100 h 549275"/>
                <a:gd name="csX6" fmla="*/ 1143000 w 1327150"/>
                <a:gd name="csY6" fmla="*/ 320675 h 549275"/>
                <a:gd name="csX7" fmla="*/ 1327150 w 1327150"/>
                <a:gd name="csY7" fmla="*/ 549275 h 5492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27150" h="549275">
                  <a:moveTo>
                    <a:pt x="0" y="31750"/>
                  </a:moveTo>
                  <a:lnTo>
                    <a:pt x="196850" y="0"/>
                  </a:lnTo>
                  <a:lnTo>
                    <a:pt x="377825" y="44450"/>
                  </a:lnTo>
                  <a:lnTo>
                    <a:pt x="574675" y="15875"/>
                  </a:lnTo>
                  <a:lnTo>
                    <a:pt x="752475" y="73025"/>
                  </a:lnTo>
                  <a:lnTo>
                    <a:pt x="955675" y="165100"/>
                  </a:lnTo>
                  <a:lnTo>
                    <a:pt x="1143000" y="320675"/>
                  </a:lnTo>
                  <a:lnTo>
                    <a:pt x="1327150" y="54927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6" name="Rectangle 245">
              <a:extLst>
                <a:ext uri="{FF2B5EF4-FFF2-40B4-BE49-F238E27FC236}">
                  <a16:creationId xmlns:a16="http://schemas.microsoft.com/office/drawing/2014/main" id="{4FD3B206-123C-9729-C292-2915F7F6C54A}"/>
                </a:ext>
              </a:extLst>
            </p:cNvPr>
            <p:cNvSpPr/>
            <p:nvPr/>
          </p:nvSpPr>
          <p:spPr>
            <a:xfrm rot="16200000">
              <a:off x="5347182" y="2781300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0" name="Rectangle 259">
              <a:extLst>
                <a:ext uri="{FF2B5EF4-FFF2-40B4-BE49-F238E27FC236}">
                  <a16:creationId xmlns:a16="http://schemas.microsoft.com/office/drawing/2014/main" id="{C7AE5C9A-A020-FA57-BD63-AF1D3D7B8F07}"/>
                </a:ext>
              </a:extLst>
            </p:cNvPr>
            <p:cNvSpPr/>
            <p:nvPr/>
          </p:nvSpPr>
          <p:spPr>
            <a:xfrm rot="16200000">
              <a:off x="5537682" y="2750032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1" name="Rectangle 260">
              <a:extLst>
                <a:ext uri="{FF2B5EF4-FFF2-40B4-BE49-F238E27FC236}">
                  <a16:creationId xmlns:a16="http://schemas.microsoft.com/office/drawing/2014/main" id="{A58C62B6-DBFB-7C29-F6C0-1E84F6748A60}"/>
                </a:ext>
              </a:extLst>
            </p:cNvPr>
            <p:cNvSpPr/>
            <p:nvPr/>
          </p:nvSpPr>
          <p:spPr>
            <a:xfrm rot="16200000">
              <a:off x="5725515" y="2788665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2" name="Rectangle 261">
              <a:extLst>
                <a:ext uri="{FF2B5EF4-FFF2-40B4-BE49-F238E27FC236}">
                  <a16:creationId xmlns:a16="http://schemas.microsoft.com/office/drawing/2014/main" id="{46520AC0-8129-5CB7-6AB5-E990896961B8}"/>
                </a:ext>
              </a:extLst>
            </p:cNvPr>
            <p:cNvSpPr/>
            <p:nvPr/>
          </p:nvSpPr>
          <p:spPr>
            <a:xfrm rot="16200000">
              <a:off x="5916523" y="2767519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3" name="Rectangle 262">
              <a:extLst>
                <a:ext uri="{FF2B5EF4-FFF2-40B4-BE49-F238E27FC236}">
                  <a16:creationId xmlns:a16="http://schemas.microsoft.com/office/drawing/2014/main" id="{894FE19F-C28F-DFD7-5DF7-9EB74B27D750}"/>
                </a:ext>
              </a:extLst>
            </p:cNvPr>
            <p:cNvSpPr/>
            <p:nvPr/>
          </p:nvSpPr>
          <p:spPr>
            <a:xfrm rot="16200000">
              <a:off x="6103848" y="2830055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4" name="Rectangle 263">
              <a:extLst>
                <a:ext uri="{FF2B5EF4-FFF2-40B4-BE49-F238E27FC236}">
                  <a16:creationId xmlns:a16="http://schemas.microsoft.com/office/drawing/2014/main" id="{DAF22273-D508-0FEF-980E-F8DFE63D024E}"/>
                </a:ext>
              </a:extLst>
            </p:cNvPr>
            <p:cNvSpPr/>
            <p:nvPr/>
          </p:nvSpPr>
          <p:spPr>
            <a:xfrm rot="16200000">
              <a:off x="6295833" y="2913545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5" name="Rectangle 264">
              <a:extLst>
                <a:ext uri="{FF2B5EF4-FFF2-40B4-BE49-F238E27FC236}">
                  <a16:creationId xmlns:a16="http://schemas.microsoft.com/office/drawing/2014/main" id="{B9883D5E-5BA4-CE12-6525-63540F00A7F2}"/>
                </a:ext>
              </a:extLst>
            </p:cNvPr>
            <p:cNvSpPr/>
            <p:nvPr/>
          </p:nvSpPr>
          <p:spPr>
            <a:xfrm rot="16200000">
              <a:off x="6498512" y="3076705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6" name="Rectangle 265">
              <a:extLst>
                <a:ext uri="{FF2B5EF4-FFF2-40B4-BE49-F238E27FC236}">
                  <a16:creationId xmlns:a16="http://schemas.microsoft.com/office/drawing/2014/main" id="{141BCCEF-1B8C-68B3-757E-3E1ACB400AD8}"/>
                </a:ext>
              </a:extLst>
            </p:cNvPr>
            <p:cNvSpPr/>
            <p:nvPr/>
          </p:nvSpPr>
          <p:spPr>
            <a:xfrm rot="16200000">
              <a:off x="6674332" y="3300271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75" name="Group 274">
            <a:extLst>
              <a:ext uri="{FF2B5EF4-FFF2-40B4-BE49-F238E27FC236}">
                <a16:creationId xmlns:a16="http://schemas.microsoft.com/office/drawing/2014/main" id="{9831020B-6F6C-8036-4C98-C64348D22ABB}"/>
              </a:ext>
            </a:extLst>
          </p:cNvPr>
          <p:cNvGrpSpPr/>
          <p:nvPr/>
        </p:nvGrpSpPr>
        <p:grpSpPr>
          <a:xfrm>
            <a:off x="5376479" y="3058033"/>
            <a:ext cx="1441735" cy="920242"/>
            <a:chOff x="5518372" y="3058033"/>
            <a:chExt cx="1441735" cy="920242"/>
          </a:xfrm>
        </p:grpSpPr>
        <p:sp>
          <p:nvSpPr>
            <p:cNvPr id="239" name="Freeform 238">
              <a:extLst>
                <a:ext uri="{FF2B5EF4-FFF2-40B4-BE49-F238E27FC236}">
                  <a16:creationId xmlns:a16="http://schemas.microsoft.com/office/drawing/2014/main" id="{A19453CC-877A-DB71-7C6C-9A037695EAFA}"/>
                </a:ext>
              </a:extLst>
            </p:cNvPr>
            <p:cNvSpPr/>
            <p:nvPr/>
          </p:nvSpPr>
          <p:spPr>
            <a:xfrm>
              <a:off x="5568950" y="3108325"/>
              <a:ext cx="1343025" cy="831850"/>
            </a:xfrm>
            <a:custGeom>
              <a:avLst/>
              <a:gdLst>
                <a:gd name="csX0" fmla="*/ 0 w 1343025"/>
                <a:gd name="csY0" fmla="*/ 53975 h 831850"/>
                <a:gd name="csX1" fmla="*/ 187325 w 1343025"/>
                <a:gd name="csY1" fmla="*/ 34925 h 831850"/>
                <a:gd name="csX2" fmla="*/ 381000 w 1343025"/>
                <a:gd name="csY2" fmla="*/ 53975 h 831850"/>
                <a:gd name="csX3" fmla="*/ 571500 w 1343025"/>
                <a:gd name="csY3" fmla="*/ 0 h 831850"/>
                <a:gd name="csX4" fmla="*/ 765175 w 1343025"/>
                <a:gd name="csY4" fmla="*/ 171450 h 831850"/>
                <a:gd name="csX5" fmla="*/ 952500 w 1343025"/>
                <a:gd name="csY5" fmla="*/ 222250 h 831850"/>
                <a:gd name="csX6" fmla="*/ 1146175 w 1343025"/>
                <a:gd name="csY6" fmla="*/ 390525 h 831850"/>
                <a:gd name="csX7" fmla="*/ 1343025 w 1343025"/>
                <a:gd name="csY7" fmla="*/ 831850 h 8318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43025" h="831850">
                  <a:moveTo>
                    <a:pt x="0" y="53975"/>
                  </a:moveTo>
                  <a:lnTo>
                    <a:pt x="187325" y="34925"/>
                  </a:lnTo>
                  <a:lnTo>
                    <a:pt x="381000" y="53975"/>
                  </a:lnTo>
                  <a:lnTo>
                    <a:pt x="571500" y="0"/>
                  </a:lnTo>
                  <a:lnTo>
                    <a:pt x="765175" y="171450"/>
                  </a:lnTo>
                  <a:lnTo>
                    <a:pt x="952500" y="222250"/>
                  </a:lnTo>
                  <a:lnTo>
                    <a:pt x="1146175" y="390525"/>
                  </a:lnTo>
                  <a:lnTo>
                    <a:pt x="1343025" y="83185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7" name="Triangle 246">
              <a:extLst>
                <a:ext uri="{FF2B5EF4-FFF2-40B4-BE49-F238E27FC236}">
                  <a16:creationId xmlns:a16="http://schemas.microsoft.com/office/drawing/2014/main" id="{3D6EEAB0-E6E7-B867-F362-9D831345D123}"/>
                </a:ext>
              </a:extLst>
            </p:cNvPr>
            <p:cNvSpPr/>
            <p:nvPr/>
          </p:nvSpPr>
          <p:spPr>
            <a:xfrm>
              <a:off x="5518372" y="3098343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8" name="Triangle 267">
              <a:extLst>
                <a:ext uri="{FF2B5EF4-FFF2-40B4-BE49-F238E27FC236}">
                  <a16:creationId xmlns:a16="http://schemas.microsoft.com/office/drawing/2014/main" id="{77E8D553-F883-BCA5-592B-3B0570C29349}"/>
                </a:ext>
              </a:extLst>
            </p:cNvPr>
            <p:cNvSpPr/>
            <p:nvPr/>
          </p:nvSpPr>
          <p:spPr>
            <a:xfrm>
              <a:off x="5713571" y="308591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9" name="Triangle 268">
              <a:extLst>
                <a:ext uri="{FF2B5EF4-FFF2-40B4-BE49-F238E27FC236}">
                  <a16:creationId xmlns:a16="http://schemas.microsoft.com/office/drawing/2014/main" id="{FEDBB373-8B26-3DB1-B4AA-8B92AA61B53E}"/>
                </a:ext>
              </a:extLst>
            </p:cNvPr>
            <p:cNvSpPr/>
            <p:nvPr/>
          </p:nvSpPr>
          <p:spPr>
            <a:xfrm>
              <a:off x="5908770" y="3103728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0" name="Triangle 269">
              <a:extLst>
                <a:ext uri="{FF2B5EF4-FFF2-40B4-BE49-F238E27FC236}">
                  <a16:creationId xmlns:a16="http://schemas.microsoft.com/office/drawing/2014/main" id="{5AF7B896-481E-5CCC-9BE9-FBD66748B0B2}"/>
                </a:ext>
              </a:extLst>
            </p:cNvPr>
            <p:cNvSpPr/>
            <p:nvPr/>
          </p:nvSpPr>
          <p:spPr>
            <a:xfrm>
              <a:off x="6096000" y="3058033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1" name="Triangle 270">
              <a:extLst>
                <a:ext uri="{FF2B5EF4-FFF2-40B4-BE49-F238E27FC236}">
                  <a16:creationId xmlns:a16="http://schemas.microsoft.com/office/drawing/2014/main" id="{00A0B391-5562-5730-F907-B08AAE9CA733}"/>
                </a:ext>
              </a:extLst>
            </p:cNvPr>
            <p:cNvSpPr/>
            <p:nvPr/>
          </p:nvSpPr>
          <p:spPr>
            <a:xfrm>
              <a:off x="6280658" y="3219120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2" name="Triangle 271">
              <a:extLst>
                <a:ext uri="{FF2B5EF4-FFF2-40B4-BE49-F238E27FC236}">
                  <a16:creationId xmlns:a16="http://schemas.microsoft.com/office/drawing/2014/main" id="{18AAD544-4AE8-A3C8-74F4-9BA3505C8DF6}"/>
                </a:ext>
              </a:extLst>
            </p:cNvPr>
            <p:cNvSpPr/>
            <p:nvPr/>
          </p:nvSpPr>
          <p:spPr>
            <a:xfrm>
              <a:off x="6468999" y="3275864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3" name="Triangle 272">
              <a:extLst>
                <a:ext uri="{FF2B5EF4-FFF2-40B4-BE49-F238E27FC236}">
                  <a16:creationId xmlns:a16="http://schemas.microsoft.com/office/drawing/2014/main" id="{9A7A1583-1020-D5C7-FD18-7E5DF8B74538}"/>
                </a:ext>
              </a:extLst>
            </p:cNvPr>
            <p:cNvSpPr/>
            <p:nvPr/>
          </p:nvSpPr>
          <p:spPr>
            <a:xfrm>
              <a:off x="6661658" y="3433941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4" name="Triangle 273">
              <a:extLst>
                <a:ext uri="{FF2B5EF4-FFF2-40B4-BE49-F238E27FC236}">
                  <a16:creationId xmlns:a16="http://schemas.microsoft.com/office/drawing/2014/main" id="{82E9DE98-2FD6-70BD-220C-67EC9FDAEF64}"/>
                </a:ext>
              </a:extLst>
            </p:cNvPr>
            <p:cNvSpPr/>
            <p:nvPr/>
          </p:nvSpPr>
          <p:spPr>
            <a:xfrm>
              <a:off x="6859523" y="3877691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83" name="Group 282">
            <a:extLst>
              <a:ext uri="{FF2B5EF4-FFF2-40B4-BE49-F238E27FC236}">
                <a16:creationId xmlns:a16="http://schemas.microsoft.com/office/drawing/2014/main" id="{53CF935D-46E6-0292-9335-57CC512F5048}"/>
              </a:ext>
            </a:extLst>
          </p:cNvPr>
          <p:cNvGrpSpPr/>
          <p:nvPr/>
        </p:nvGrpSpPr>
        <p:grpSpPr>
          <a:xfrm>
            <a:off x="5564077" y="3363849"/>
            <a:ext cx="1444135" cy="1160780"/>
            <a:chOff x="5705970" y="3363849"/>
            <a:chExt cx="1444135" cy="1160780"/>
          </a:xfrm>
        </p:grpSpPr>
        <p:sp>
          <p:nvSpPr>
            <p:cNvPr id="240" name="Freeform 239">
              <a:extLst>
                <a:ext uri="{FF2B5EF4-FFF2-40B4-BE49-F238E27FC236}">
                  <a16:creationId xmlns:a16="http://schemas.microsoft.com/office/drawing/2014/main" id="{60A94EFC-52BD-7366-351D-A93F633FACE4}"/>
                </a:ext>
              </a:extLst>
            </p:cNvPr>
            <p:cNvSpPr/>
            <p:nvPr/>
          </p:nvSpPr>
          <p:spPr>
            <a:xfrm>
              <a:off x="5749925" y="3419475"/>
              <a:ext cx="1343025" cy="1082675"/>
            </a:xfrm>
            <a:custGeom>
              <a:avLst/>
              <a:gdLst>
                <a:gd name="csX0" fmla="*/ 0 w 1343025"/>
                <a:gd name="csY0" fmla="*/ 146050 h 1082675"/>
                <a:gd name="csX1" fmla="*/ 193675 w 1343025"/>
                <a:gd name="csY1" fmla="*/ 0 h 1082675"/>
                <a:gd name="csX2" fmla="*/ 396875 w 1343025"/>
                <a:gd name="csY2" fmla="*/ 66675 h 1082675"/>
                <a:gd name="csX3" fmla="*/ 584200 w 1343025"/>
                <a:gd name="csY3" fmla="*/ 107950 h 1082675"/>
                <a:gd name="csX4" fmla="*/ 777875 w 1343025"/>
                <a:gd name="csY4" fmla="*/ 123825 h 1082675"/>
                <a:gd name="csX5" fmla="*/ 968375 w 1343025"/>
                <a:gd name="csY5" fmla="*/ 352425 h 1082675"/>
                <a:gd name="csX6" fmla="*/ 1155700 w 1343025"/>
                <a:gd name="csY6" fmla="*/ 612775 h 1082675"/>
                <a:gd name="csX7" fmla="*/ 1343025 w 1343025"/>
                <a:gd name="csY7" fmla="*/ 1082675 h 10826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43025" h="1082675">
                  <a:moveTo>
                    <a:pt x="0" y="146050"/>
                  </a:moveTo>
                  <a:lnTo>
                    <a:pt x="193675" y="0"/>
                  </a:lnTo>
                  <a:lnTo>
                    <a:pt x="396875" y="66675"/>
                  </a:lnTo>
                  <a:lnTo>
                    <a:pt x="584200" y="107950"/>
                  </a:lnTo>
                  <a:lnTo>
                    <a:pt x="777875" y="123825"/>
                  </a:lnTo>
                  <a:lnTo>
                    <a:pt x="968375" y="352425"/>
                  </a:lnTo>
                  <a:lnTo>
                    <a:pt x="1155700" y="612775"/>
                  </a:lnTo>
                  <a:lnTo>
                    <a:pt x="1343025" y="108267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8" name="Triangle 247">
              <a:extLst>
                <a:ext uri="{FF2B5EF4-FFF2-40B4-BE49-F238E27FC236}">
                  <a16:creationId xmlns:a16="http://schemas.microsoft.com/office/drawing/2014/main" id="{723CD118-4A15-CD54-A403-5DE766504C97}"/>
                </a:ext>
              </a:extLst>
            </p:cNvPr>
            <p:cNvSpPr/>
            <p:nvPr/>
          </p:nvSpPr>
          <p:spPr>
            <a:xfrm>
              <a:off x="5705970" y="3499358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6" name="Triangle 275">
              <a:extLst>
                <a:ext uri="{FF2B5EF4-FFF2-40B4-BE49-F238E27FC236}">
                  <a16:creationId xmlns:a16="http://schemas.microsoft.com/office/drawing/2014/main" id="{7EF3D874-E434-4666-B165-48F566FE1DFF}"/>
                </a:ext>
              </a:extLst>
            </p:cNvPr>
            <p:cNvSpPr/>
            <p:nvPr/>
          </p:nvSpPr>
          <p:spPr>
            <a:xfrm>
              <a:off x="5897473" y="336384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7" name="Triangle 276">
              <a:extLst>
                <a:ext uri="{FF2B5EF4-FFF2-40B4-BE49-F238E27FC236}">
                  <a16:creationId xmlns:a16="http://schemas.microsoft.com/office/drawing/2014/main" id="{BD87BF3E-9B16-C5F8-EFC0-F6C9DD789CBA}"/>
                </a:ext>
              </a:extLst>
            </p:cNvPr>
            <p:cNvSpPr/>
            <p:nvPr/>
          </p:nvSpPr>
          <p:spPr>
            <a:xfrm>
              <a:off x="6093348" y="3419468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8" name="Triangle 277">
              <a:extLst>
                <a:ext uri="{FF2B5EF4-FFF2-40B4-BE49-F238E27FC236}">
                  <a16:creationId xmlns:a16="http://schemas.microsoft.com/office/drawing/2014/main" id="{8125A6C9-9313-C6AC-E9D5-E289E32DCACB}"/>
                </a:ext>
              </a:extLst>
            </p:cNvPr>
            <p:cNvSpPr/>
            <p:nvPr/>
          </p:nvSpPr>
          <p:spPr>
            <a:xfrm>
              <a:off x="6281676" y="3464430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9" name="Triangle 278">
              <a:extLst>
                <a:ext uri="{FF2B5EF4-FFF2-40B4-BE49-F238E27FC236}">
                  <a16:creationId xmlns:a16="http://schemas.microsoft.com/office/drawing/2014/main" id="{71D0B202-9141-3D06-6C2E-AC6B4AE4A4EC}"/>
                </a:ext>
              </a:extLst>
            </p:cNvPr>
            <p:cNvSpPr/>
            <p:nvPr/>
          </p:nvSpPr>
          <p:spPr>
            <a:xfrm>
              <a:off x="6472349" y="3486912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0" name="Triangle 279">
              <a:extLst>
                <a:ext uri="{FF2B5EF4-FFF2-40B4-BE49-F238E27FC236}">
                  <a16:creationId xmlns:a16="http://schemas.microsoft.com/office/drawing/2014/main" id="{B812E0CE-52FE-1FB7-C0A5-D721BA460002}"/>
                </a:ext>
              </a:extLst>
            </p:cNvPr>
            <p:cNvSpPr/>
            <p:nvPr/>
          </p:nvSpPr>
          <p:spPr>
            <a:xfrm>
              <a:off x="6664820" y="3716762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1" name="Triangle 280">
              <a:extLst>
                <a:ext uri="{FF2B5EF4-FFF2-40B4-BE49-F238E27FC236}">
                  <a16:creationId xmlns:a16="http://schemas.microsoft.com/office/drawing/2014/main" id="{7B2E3FC3-3521-D8D0-013C-FF135C98CF2D}"/>
                </a:ext>
              </a:extLst>
            </p:cNvPr>
            <p:cNvSpPr/>
            <p:nvPr/>
          </p:nvSpPr>
          <p:spPr>
            <a:xfrm>
              <a:off x="6856584" y="3971270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2" name="Triangle 281">
              <a:extLst>
                <a:ext uri="{FF2B5EF4-FFF2-40B4-BE49-F238E27FC236}">
                  <a16:creationId xmlns:a16="http://schemas.microsoft.com/office/drawing/2014/main" id="{64A6F995-2CE5-D3F2-38F5-83378B591A0C}"/>
                </a:ext>
              </a:extLst>
            </p:cNvPr>
            <p:cNvSpPr/>
            <p:nvPr/>
          </p:nvSpPr>
          <p:spPr>
            <a:xfrm>
              <a:off x="7049521" y="4424045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1" name="Group 290">
            <a:extLst>
              <a:ext uri="{FF2B5EF4-FFF2-40B4-BE49-F238E27FC236}">
                <a16:creationId xmlns:a16="http://schemas.microsoft.com/office/drawing/2014/main" id="{BB0B4647-F4A7-5CC9-D4BD-CC719509F836}"/>
              </a:ext>
            </a:extLst>
          </p:cNvPr>
          <p:cNvGrpSpPr/>
          <p:nvPr/>
        </p:nvGrpSpPr>
        <p:grpSpPr>
          <a:xfrm>
            <a:off x="5758980" y="3566793"/>
            <a:ext cx="1434828" cy="1509894"/>
            <a:chOff x="5900873" y="3566793"/>
            <a:chExt cx="1434828" cy="1509894"/>
          </a:xfrm>
        </p:grpSpPr>
        <p:sp>
          <p:nvSpPr>
            <p:cNvPr id="242" name="Freeform 241">
              <a:extLst>
                <a:ext uri="{FF2B5EF4-FFF2-40B4-BE49-F238E27FC236}">
                  <a16:creationId xmlns:a16="http://schemas.microsoft.com/office/drawing/2014/main" id="{700CB22A-7C1B-ACD0-E3EA-61C920AAA75C}"/>
                </a:ext>
              </a:extLst>
            </p:cNvPr>
            <p:cNvSpPr/>
            <p:nvPr/>
          </p:nvSpPr>
          <p:spPr>
            <a:xfrm>
              <a:off x="5943600" y="3609975"/>
              <a:ext cx="1339850" cy="1406525"/>
            </a:xfrm>
            <a:custGeom>
              <a:avLst/>
              <a:gdLst>
                <a:gd name="csX0" fmla="*/ 1339850 w 1339850"/>
                <a:gd name="csY0" fmla="*/ 1406525 h 1406525"/>
                <a:gd name="csX1" fmla="*/ 1146175 w 1339850"/>
                <a:gd name="csY1" fmla="*/ 828675 h 1406525"/>
                <a:gd name="csX2" fmla="*/ 955675 w 1339850"/>
                <a:gd name="csY2" fmla="*/ 619125 h 1406525"/>
                <a:gd name="csX3" fmla="*/ 771525 w 1339850"/>
                <a:gd name="csY3" fmla="*/ 200025 h 1406525"/>
                <a:gd name="csX4" fmla="*/ 571500 w 1339850"/>
                <a:gd name="csY4" fmla="*/ 69850 h 1406525"/>
                <a:gd name="csX5" fmla="*/ 384175 w 1339850"/>
                <a:gd name="csY5" fmla="*/ 206375 h 1406525"/>
                <a:gd name="csX6" fmla="*/ 193675 w 1339850"/>
                <a:gd name="csY6" fmla="*/ 0 h 1406525"/>
                <a:gd name="csX7" fmla="*/ 0 w 1339850"/>
                <a:gd name="csY7" fmla="*/ 28575 h 14065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9850" h="1406525">
                  <a:moveTo>
                    <a:pt x="1339850" y="1406525"/>
                  </a:moveTo>
                  <a:lnTo>
                    <a:pt x="1146175" y="828675"/>
                  </a:lnTo>
                  <a:lnTo>
                    <a:pt x="955675" y="619125"/>
                  </a:lnTo>
                  <a:lnTo>
                    <a:pt x="771525" y="200025"/>
                  </a:lnTo>
                  <a:lnTo>
                    <a:pt x="571500" y="69850"/>
                  </a:lnTo>
                  <a:lnTo>
                    <a:pt x="384175" y="206375"/>
                  </a:lnTo>
                  <a:lnTo>
                    <a:pt x="193675" y="0"/>
                  </a:lnTo>
                  <a:lnTo>
                    <a:pt x="0" y="2857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9" name="Oval 248">
              <a:extLst>
                <a:ext uri="{FF2B5EF4-FFF2-40B4-BE49-F238E27FC236}">
                  <a16:creationId xmlns:a16="http://schemas.microsoft.com/office/drawing/2014/main" id="{7A84E849-25E4-2EF9-667E-38B0C95BA278}"/>
                </a:ext>
              </a:extLst>
            </p:cNvPr>
            <p:cNvSpPr/>
            <p:nvPr/>
          </p:nvSpPr>
          <p:spPr>
            <a:xfrm>
              <a:off x="5900873" y="358312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E8A993F8-9837-C92A-9D3D-C2C86BDD41F1}"/>
                </a:ext>
              </a:extLst>
            </p:cNvPr>
            <p:cNvSpPr/>
            <p:nvPr/>
          </p:nvSpPr>
          <p:spPr>
            <a:xfrm>
              <a:off x="6091133" y="356679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E9EA484B-4A88-B855-7D35-3BA7794168CB}"/>
                </a:ext>
              </a:extLst>
            </p:cNvPr>
            <p:cNvSpPr/>
            <p:nvPr/>
          </p:nvSpPr>
          <p:spPr>
            <a:xfrm>
              <a:off x="6281873" y="3765094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6" name="Oval 285">
              <a:extLst>
                <a:ext uri="{FF2B5EF4-FFF2-40B4-BE49-F238E27FC236}">
                  <a16:creationId xmlns:a16="http://schemas.microsoft.com/office/drawing/2014/main" id="{558B7E65-9DDE-B979-F063-D62B2DAA5A1D}"/>
                </a:ext>
              </a:extLst>
            </p:cNvPr>
            <p:cNvSpPr/>
            <p:nvPr/>
          </p:nvSpPr>
          <p:spPr>
            <a:xfrm>
              <a:off x="6458221" y="3635374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7" name="Oval 286">
              <a:extLst>
                <a:ext uri="{FF2B5EF4-FFF2-40B4-BE49-F238E27FC236}">
                  <a16:creationId xmlns:a16="http://schemas.microsoft.com/office/drawing/2014/main" id="{6FDE7817-57BD-126C-40AE-849E2C924EAD}"/>
                </a:ext>
              </a:extLst>
            </p:cNvPr>
            <p:cNvSpPr/>
            <p:nvPr/>
          </p:nvSpPr>
          <p:spPr>
            <a:xfrm>
              <a:off x="6653347" y="376491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314C335E-95E8-4A28-23B1-A03E8A81AD37}"/>
                </a:ext>
              </a:extLst>
            </p:cNvPr>
            <p:cNvSpPr/>
            <p:nvPr/>
          </p:nvSpPr>
          <p:spPr>
            <a:xfrm>
              <a:off x="6850198" y="4187960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50940D04-88BC-5A29-D2A7-F7DBE04067A1}"/>
                </a:ext>
              </a:extLst>
            </p:cNvPr>
            <p:cNvSpPr/>
            <p:nvPr/>
          </p:nvSpPr>
          <p:spPr>
            <a:xfrm>
              <a:off x="7231198" y="4972184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0" name="Oval 289">
              <a:extLst>
                <a:ext uri="{FF2B5EF4-FFF2-40B4-BE49-F238E27FC236}">
                  <a16:creationId xmlns:a16="http://schemas.microsoft.com/office/drawing/2014/main" id="{A1915404-7836-38BC-2800-217D6066F033}"/>
                </a:ext>
              </a:extLst>
            </p:cNvPr>
            <p:cNvSpPr/>
            <p:nvPr/>
          </p:nvSpPr>
          <p:spPr>
            <a:xfrm>
              <a:off x="7040698" y="4397510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6" name="Group 305">
            <a:extLst>
              <a:ext uri="{FF2B5EF4-FFF2-40B4-BE49-F238E27FC236}">
                <a16:creationId xmlns:a16="http://schemas.microsoft.com/office/drawing/2014/main" id="{E9568F2D-BEDA-FF12-DECC-556A3A5CDC7F}"/>
              </a:ext>
            </a:extLst>
          </p:cNvPr>
          <p:cNvGrpSpPr/>
          <p:nvPr/>
        </p:nvGrpSpPr>
        <p:grpSpPr>
          <a:xfrm>
            <a:off x="6153080" y="3615273"/>
            <a:ext cx="1409396" cy="1008246"/>
            <a:chOff x="6294973" y="3615273"/>
            <a:chExt cx="1409396" cy="1008246"/>
          </a:xfrm>
        </p:grpSpPr>
        <p:sp>
          <p:nvSpPr>
            <p:cNvPr id="244" name="Freeform 243">
              <a:extLst>
                <a:ext uri="{FF2B5EF4-FFF2-40B4-BE49-F238E27FC236}">
                  <a16:creationId xmlns:a16="http://schemas.microsoft.com/office/drawing/2014/main" id="{CB00FE1E-4610-640A-7BDE-75DD0A31F35F}"/>
                </a:ext>
              </a:extLst>
            </p:cNvPr>
            <p:cNvSpPr/>
            <p:nvPr/>
          </p:nvSpPr>
          <p:spPr>
            <a:xfrm>
              <a:off x="6334125" y="3654425"/>
              <a:ext cx="1339850" cy="923925"/>
            </a:xfrm>
            <a:custGeom>
              <a:avLst/>
              <a:gdLst>
                <a:gd name="csX0" fmla="*/ 1339850 w 1339850"/>
                <a:gd name="csY0" fmla="*/ 923925 h 923925"/>
                <a:gd name="csX1" fmla="*/ 1155700 w 1339850"/>
                <a:gd name="csY1" fmla="*/ 895350 h 923925"/>
                <a:gd name="csX2" fmla="*/ 965200 w 1339850"/>
                <a:gd name="csY2" fmla="*/ 796925 h 923925"/>
                <a:gd name="csX3" fmla="*/ 755650 w 1339850"/>
                <a:gd name="csY3" fmla="*/ 641350 h 923925"/>
                <a:gd name="csX4" fmla="*/ 565150 w 1339850"/>
                <a:gd name="csY4" fmla="*/ 450850 h 923925"/>
                <a:gd name="csX5" fmla="*/ 374650 w 1339850"/>
                <a:gd name="csY5" fmla="*/ 323850 h 923925"/>
                <a:gd name="csX6" fmla="*/ 190500 w 1339850"/>
                <a:gd name="csY6" fmla="*/ 114300 h 923925"/>
                <a:gd name="csX7" fmla="*/ 0 w 1339850"/>
                <a:gd name="csY7" fmla="*/ 0 h 9239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9850" h="923925">
                  <a:moveTo>
                    <a:pt x="1339850" y="923925"/>
                  </a:moveTo>
                  <a:lnTo>
                    <a:pt x="1155700" y="895350"/>
                  </a:lnTo>
                  <a:lnTo>
                    <a:pt x="965200" y="796925"/>
                  </a:lnTo>
                  <a:lnTo>
                    <a:pt x="755650" y="641350"/>
                  </a:lnTo>
                  <a:lnTo>
                    <a:pt x="565150" y="450850"/>
                  </a:lnTo>
                  <a:lnTo>
                    <a:pt x="374650" y="323850"/>
                  </a:lnTo>
                  <a:lnTo>
                    <a:pt x="190500" y="114300"/>
                  </a:lnTo>
                  <a:lnTo>
                    <a:pt x="0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1" name="Rectangle 250">
              <a:extLst>
                <a:ext uri="{FF2B5EF4-FFF2-40B4-BE49-F238E27FC236}">
                  <a16:creationId xmlns:a16="http://schemas.microsoft.com/office/drawing/2014/main" id="{38FA6B7D-87F0-8377-F263-D94D09426425}"/>
                </a:ext>
              </a:extLst>
            </p:cNvPr>
            <p:cNvSpPr/>
            <p:nvPr/>
          </p:nvSpPr>
          <p:spPr>
            <a:xfrm rot="18900000">
              <a:off x="6294973" y="3615273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9" name="Rectangle 298">
              <a:extLst>
                <a:ext uri="{FF2B5EF4-FFF2-40B4-BE49-F238E27FC236}">
                  <a16:creationId xmlns:a16="http://schemas.microsoft.com/office/drawing/2014/main" id="{69DCBFC6-FBEC-0678-0866-15971E5DF048}"/>
                </a:ext>
              </a:extLst>
            </p:cNvPr>
            <p:cNvSpPr/>
            <p:nvPr/>
          </p:nvSpPr>
          <p:spPr>
            <a:xfrm rot="18900000">
              <a:off x="6489032" y="3733638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0" name="Rectangle 299">
              <a:extLst>
                <a:ext uri="{FF2B5EF4-FFF2-40B4-BE49-F238E27FC236}">
                  <a16:creationId xmlns:a16="http://schemas.microsoft.com/office/drawing/2014/main" id="{6E47C318-3E99-E0D6-5EAE-8C6ED9C44C56}"/>
                </a:ext>
              </a:extLst>
            </p:cNvPr>
            <p:cNvSpPr/>
            <p:nvPr/>
          </p:nvSpPr>
          <p:spPr>
            <a:xfrm rot="18900000">
              <a:off x="6677753" y="3940398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1" name="Rectangle 300">
              <a:extLst>
                <a:ext uri="{FF2B5EF4-FFF2-40B4-BE49-F238E27FC236}">
                  <a16:creationId xmlns:a16="http://schemas.microsoft.com/office/drawing/2014/main" id="{F812078C-306C-03C3-E952-CA09322499FF}"/>
                </a:ext>
              </a:extLst>
            </p:cNvPr>
            <p:cNvSpPr/>
            <p:nvPr/>
          </p:nvSpPr>
          <p:spPr>
            <a:xfrm rot="18900000">
              <a:off x="6863297" y="4074060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2" name="Rectangle 301">
              <a:extLst>
                <a:ext uri="{FF2B5EF4-FFF2-40B4-BE49-F238E27FC236}">
                  <a16:creationId xmlns:a16="http://schemas.microsoft.com/office/drawing/2014/main" id="{9BACEF27-2CD6-6110-D66C-AB5235D82959}"/>
                </a:ext>
              </a:extLst>
            </p:cNvPr>
            <p:cNvSpPr/>
            <p:nvPr/>
          </p:nvSpPr>
          <p:spPr>
            <a:xfrm rot="18900000">
              <a:off x="7063325" y="4250657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3" name="Rectangle 302">
              <a:extLst>
                <a:ext uri="{FF2B5EF4-FFF2-40B4-BE49-F238E27FC236}">
                  <a16:creationId xmlns:a16="http://schemas.microsoft.com/office/drawing/2014/main" id="{1EE62226-6675-32FF-3437-5E1B70B2856B}"/>
                </a:ext>
              </a:extLst>
            </p:cNvPr>
            <p:cNvSpPr/>
            <p:nvPr/>
          </p:nvSpPr>
          <p:spPr>
            <a:xfrm rot="18900000">
              <a:off x="7244298" y="4412198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4" name="Rectangle 303">
              <a:extLst>
                <a:ext uri="{FF2B5EF4-FFF2-40B4-BE49-F238E27FC236}">
                  <a16:creationId xmlns:a16="http://schemas.microsoft.com/office/drawing/2014/main" id="{73B2862D-3BAB-C3DD-D8C8-4B2D16D2F119}"/>
                </a:ext>
              </a:extLst>
            </p:cNvPr>
            <p:cNvSpPr/>
            <p:nvPr/>
          </p:nvSpPr>
          <p:spPr>
            <a:xfrm rot="18900000">
              <a:off x="7438357" y="4508559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5" name="Rectangle 304">
              <a:extLst>
                <a:ext uri="{FF2B5EF4-FFF2-40B4-BE49-F238E27FC236}">
                  <a16:creationId xmlns:a16="http://schemas.microsoft.com/office/drawing/2014/main" id="{144F5B8B-DFA4-8D11-D5E4-12EDF9FC3E73}"/>
                </a:ext>
              </a:extLst>
            </p:cNvPr>
            <p:cNvSpPr/>
            <p:nvPr/>
          </p:nvSpPr>
          <p:spPr>
            <a:xfrm rot="18900000">
              <a:off x="7626064" y="4545214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29" name="Group 328">
            <a:extLst>
              <a:ext uri="{FF2B5EF4-FFF2-40B4-BE49-F238E27FC236}">
                <a16:creationId xmlns:a16="http://schemas.microsoft.com/office/drawing/2014/main" id="{3550FF7B-9AF2-45B0-3807-2A2CF9B08346}"/>
              </a:ext>
            </a:extLst>
          </p:cNvPr>
          <p:cNvGrpSpPr/>
          <p:nvPr/>
        </p:nvGrpSpPr>
        <p:grpSpPr>
          <a:xfrm>
            <a:off x="8799389" y="2348927"/>
            <a:ext cx="1392861" cy="374259"/>
            <a:chOff x="8941282" y="2348927"/>
            <a:chExt cx="1392861" cy="374259"/>
          </a:xfrm>
        </p:grpSpPr>
        <p:sp>
          <p:nvSpPr>
            <p:cNvPr id="315" name="Freeform 314">
              <a:extLst>
                <a:ext uri="{FF2B5EF4-FFF2-40B4-BE49-F238E27FC236}">
                  <a16:creationId xmlns:a16="http://schemas.microsoft.com/office/drawing/2014/main" id="{186839EF-9386-569E-AB55-EB1E8D768B59}"/>
                </a:ext>
              </a:extLst>
            </p:cNvPr>
            <p:cNvSpPr/>
            <p:nvPr/>
          </p:nvSpPr>
          <p:spPr>
            <a:xfrm>
              <a:off x="8988425" y="2381250"/>
              <a:ext cx="1314450" cy="307975"/>
            </a:xfrm>
            <a:custGeom>
              <a:avLst/>
              <a:gdLst>
                <a:gd name="csX0" fmla="*/ 0 w 1314450"/>
                <a:gd name="csY0" fmla="*/ 244475 h 307975"/>
                <a:gd name="csX1" fmla="*/ 177800 w 1314450"/>
                <a:gd name="csY1" fmla="*/ 193675 h 307975"/>
                <a:gd name="csX2" fmla="*/ 358775 w 1314450"/>
                <a:gd name="csY2" fmla="*/ 146050 h 307975"/>
                <a:gd name="csX3" fmla="*/ 549275 w 1314450"/>
                <a:gd name="csY3" fmla="*/ 95250 h 307975"/>
                <a:gd name="csX4" fmla="*/ 736600 w 1314450"/>
                <a:gd name="csY4" fmla="*/ 0 h 307975"/>
                <a:gd name="csX5" fmla="*/ 927100 w 1314450"/>
                <a:gd name="csY5" fmla="*/ 44450 h 307975"/>
                <a:gd name="csX6" fmla="*/ 1117600 w 1314450"/>
                <a:gd name="csY6" fmla="*/ 139700 h 307975"/>
                <a:gd name="csX7" fmla="*/ 1314450 w 1314450"/>
                <a:gd name="csY7" fmla="*/ 307975 h 3079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14450" h="307975">
                  <a:moveTo>
                    <a:pt x="0" y="244475"/>
                  </a:moveTo>
                  <a:lnTo>
                    <a:pt x="177800" y="193675"/>
                  </a:lnTo>
                  <a:lnTo>
                    <a:pt x="358775" y="146050"/>
                  </a:lnTo>
                  <a:lnTo>
                    <a:pt x="549275" y="95250"/>
                  </a:lnTo>
                  <a:lnTo>
                    <a:pt x="736600" y="0"/>
                  </a:lnTo>
                  <a:lnTo>
                    <a:pt x="927100" y="44450"/>
                  </a:lnTo>
                  <a:lnTo>
                    <a:pt x="1117600" y="139700"/>
                  </a:lnTo>
                  <a:lnTo>
                    <a:pt x="1314450" y="30797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2" name="Rectangle 321">
              <a:extLst>
                <a:ext uri="{FF2B5EF4-FFF2-40B4-BE49-F238E27FC236}">
                  <a16:creationId xmlns:a16="http://schemas.microsoft.com/office/drawing/2014/main" id="{7F9A68F8-C183-B5DD-3384-BAA17C774C9D}"/>
                </a:ext>
              </a:extLst>
            </p:cNvPr>
            <p:cNvSpPr/>
            <p:nvPr/>
          </p:nvSpPr>
          <p:spPr>
            <a:xfrm rot="16200000">
              <a:off x="9127079" y="2545103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3" name="Rectangle 322">
              <a:extLst>
                <a:ext uri="{FF2B5EF4-FFF2-40B4-BE49-F238E27FC236}">
                  <a16:creationId xmlns:a16="http://schemas.microsoft.com/office/drawing/2014/main" id="{EA8E4623-BD9C-B310-5310-28D145EC5C77}"/>
                </a:ext>
              </a:extLst>
            </p:cNvPr>
            <p:cNvSpPr/>
            <p:nvPr/>
          </p:nvSpPr>
          <p:spPr>
            <a:xfrm rot="16200000">
              <a:off x="9317316" y="2488577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4" name="Rectangle 323">
              <a:extLst>
                <a:ext uri="{FF2B5EF4-FFF2-40B4-BE49-F238E27FC236}">
                  <a16:creationId xmlns:a16="http://schemas.microsoft.com/office/drawing/2014/main" id="{1CF21C04-6A2A-ED8C-FB0E-D33668B90B7C}"/>
                </a:ext>
              </a:extLst>
            </p:cNvPr>
            <p:cNvSpPr/>
            <p:nvPr/>
          </p:nvSpPr>
          <p:spPr>
            <a:xfrm rot="16200000">
              <a:off x="9506914" y="2442057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5" name="Rectangle 324">
              <a:extLst>
                <a:ext uri="{FF2B5EF4-FFF2-40B4-BE49-F238E27FC236}">
                  <a16:creationId xmlns:a16="http://schemas.microsoft.com/office/drawing/2014/main" id="{867B4EA9-E06E-9F7E-0AF1-17D3989D9990}"/>
                </a:ext>
              </a:extLst>
            </p:cNvPr>
            <p:cNvSpPr/>
            <p:nvPr/>
          </p:nvSpPr>
          <p:spPr>
            <a:xfrm rot="16200000">
              <a:off x="9696932" y="2348927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6" name="Rectangle 325">
              <a:extLst>
                <a:ext uri="{FF2B5EF4-FFF2-40B4-BE49-F238E27FC236}">
                  <a16:creationId xmlns:a16="http://schemas.microsoft.com/office/drawing/2014/main" id="{294E4133-F294-BA65-BCE2-867B28D10BA1}"/>
                </a:ext>
              </a:extLst>
            </p:cNvPr>
            <p:cNvSpPr/>
            <p:nvPr/>
          </p:nvSpPr>
          <p:spPr>
            <a:xfrm rot="16200000">
              <a:off x="9890607" y="2393809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7" name="Rectangle 326">
              <a:extLst>
                <a:ext uri="{FF2B5EF4-FFF2-40B4-BE49-F238E27FC236}">
                  <a16:creationId xmlns:a16="http://schemas.microsoft.com/office/drawing/2014/main" id="{F7E8558C-313B-4E2E-B80D-A858C2F35079}"/>
                </a:ext>
              </a:extLst>
            </p:cNvPr>
            <p:cNvSpPr/>
            <p:nvPr/>
          </p:nvSpPr>
          <p:spPr>
            <a:xfrm rot="16200000">
              <a:off x="10088421" y="2490405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8" name="Rectangle 327">
              <a:extLst>
                <a:ext uri="{FF2B5EF4-FFF2-40B4-BE49-F238E27FC236}">
                  <a16:creationId xmlns:a16="http://schemas.microsoft.com/office/drawing/2014/main" id="{A91808E7-4E48-DCA5-59F6-C2561D358694}"/>
                </a:ext>
              </a:extLst>
            </p:cNvPr>
            <p:cNvSpPr/>
            <p:nvPr/>
          </p:nvSpPr>
          <p:spPr>
            <a:xfrm rot="16200000">
              <a:off x="10271607" y="2660650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7" name="Rectangle 306">
              <a:extLst>
                <a:ext uri="{FF2B5EF4-FFF2-40B4-BE49-F238E27FC236}">
                  <a16:creationId xmlns:a16="http://schemas.microsoft.com/office/drawing/2014/main" id="{EF986C2F-4411-1DDF-95F8-2585F3706959}"/>
                </a:ext>
              </a:extLst>
            </p:cNvPr>
            <p:cNvSpPr/>
            <p:nvPr/>
          </p:nvSpPr>
          <p:spPr>
            <a:xfrm rot="16200000">
              <a:off x="8941282" y="2598114"/>
              <a:ext cx="62536" cy="62536"/>
            </a:xfrm>
            <a:prstGeom prst="rect">
              <a:avLst/>
            </a:prstGeom>
            <a:solidFill>
              <a:schemeClr val="accent6"/>
            </a:solidFill>
            <a:ln w="1905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37" name="Group 336">
            <a:extLst>
              <a:ext uri="{FF2B5EF4-FFF2-40B4-BE49-F238E27FC236}">
                <a16:creationId xmlns:a16="http://schemas.microsoft.com/office/drawing/2014/main" id="{C9642DB0-76F4-41F6-E0D1-7B5BD4AC7DDE}"/>
              </a:ext>
            </a:extLst>
          </p:cNvPr>
          <p:cNvGrpSpPr/>
          <p:nvPr/>
        </p:nvGrpSpPr>
        <p:grpSpPr>
          <a:xfrm>
            <a:off x="8990879" y="2632557"/>
            <a:ext cx="1401396" cy="475286"/>
            <a:chOff x="9132772" y="2632557"/>
            <a:chExt cx="1401396" cy="475286"/>
          </a:xfrm>
        </p:grpSpPr>
        <p:sp>
          <p:nvSpPr>
            <p:cNvPr id="316" name="Freeform 315">
              <a:extLst>
                <a:ext uri="{FF2B5EF4-FFF2-40B4-BE49-F238E27FC236}">
                  <a16:creationId xmlns:a16="http://schemas.microsoft.com/office/drawing/2014/main" id="{C76CD7EF-ECBF-AF8B-94D7-EE4C4E17CD6B}"/>
                </a:ext>
              </a:extLst>
            </p:cNvPr>
            <p:cNvSpPr/>
            <p:nvPr/>
          </p:nvSpPr>
          <p:spPr>
            <a:xfrm>
              <a:off x="9172575" y="2663825"/>
              <a:ext cx="1330325" cy="412750"/>
            </a:xfrm>
            <a:custGeom>
              <a:avLst/>
              <a:gdLst>
                <a:gd name="csX0" fmla="*/ 0 w 1330325"/>
                <a:gd name="csY0" fmla="*/ 254000 h 412750"/>
                <a:gd name="csX1" fmla="*/ 177800 w 1330325"/>
                <a:gd name="csY1" fmla="*/ 161925 h 412750"/>
                <a:gd name="csX2" fmla="*/ 365125 w 1330325"/>
                <a:gd name="csY2" fmla="*/ 149225 h 412750"/>
                <a:gd name="csX3" fmla="*/ 555625 w 1330325"/>
                <a:gd name="csY3" fmla="*/ 73025 h 412750"/>
                <a:gd name="csX4" fmla="*/ 742950 w 1330325"/>
                <a:gd name="csY4" fmla="*/ 0 h 412750"/>
                <a:gd name="csX5" fmla="*/ 933450 w 1330325"/>
                <a:gd name="csY5" fmla="*/ 76200 h 412750"/>
                <a:gd name="csX6" fmla="*/ 1123950 w 1330325"/>
                <a:gd name="csY6" fmla="*/ 212725 h 412750"/>
                <a:gd name="csX7" fmla="*/ 1330325 w 1330325"/>
                <a:gd name="csY7" fmla="*/ 412750 h 4127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0325" h="412750">
                  <a:moveTo>
                    <a:pt x="0" y="254000"/>
                  </a:moveTo>
                  <a:lnTo>
                    <a:pt x="177800" y="161925"/>
                  </a:lnTo>
                  <a:lnTo>
                    <a:pt x="365125" y="149225"/>
                  </a:lnTo>
                  <a:lnTo>
                    <a:pt x="555625" y="73025"/>
                  </a:lnTo>
                  <a:lnTo>
                    <a:pt x="742950" y="0"/>
                  </a:lnTo>
                  <a:lnTo>
                    <a:pt x="933450" y="76200"/>
                  </a:lnTo>
                  <a:lnTo>
                    <a:pt x="1123950" y="212725"/>
                  </a:lnTo>
                  <a:lnTo>
                    <a:pt x="1330325" y="41275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8" name="Rectangle 307">
              <a:extLst>
                <a:ext uri="{FF2B5EF4-FFF2-40B4-BE49-F238E27FC236}">
                  <a16:creationId xmlns:a16="http://schemas.microsoft.com/office/drawing/2014/main" id="{5CA82872-900C-E9E7-99B2-74C022CF96CA}"/>
                </a:ext>
              </a:extLst>
            </p:cNvPr>
            <p:cNvSpPr/>
            <p:nvPr/>
          </p:nvSpPr>
          <p:spPr>
            <a:xfrm rot="16200000">
              <a:off x="9132772" y="2887170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0" name="Rectangle 329">
              <a:extLst>
                <a:ext uri="{FF2B5EF4-FFF2-40B4-BE49-F238E27FC236}">
                  <a16:creationId xmlns:a16="http://schemas.microsoft.com/office/drawing/2014/main" id="{B68967BE-00FE-ABFD-573F-5A7A3086AFDC}"/>
                </a:ext>
              </a:extLst>
            </p:cNvPr>
            <p:cNvSpPr/>
            <p:nvPr/>
          </p:nvSpPr>
          <p:spPr>
            <a:xfrm rot="16200000">
              <a:off x="9322282" y="2798752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1" name="Rectangle 330">
              <a:extLst>
                <a:ext uri="{FF2B5EF4-FFF2-40B4-BE49-F238E27FC236}">
                  <a16:creationId xmlns:a16="http://schemas.microsoft.com/office/drawing/2014/main" id="{0A485875-3341-7387-80BC-F3F2EF05124B}"/>
                </a:ext>
              </a:extLst>
            </p:cNvPr>
            <p:cNvSpPr/>
            <p:nvPr/>
          </p:nvSpPr>
          <p:spPr>
            <a:xfrm rot="16200000">
              <a:off x="9513290" y="2777622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2" name="Rectangle 331">
              <a:extLst>
                <a:ext uri="{FF2B5EF4-FFF2-40B4-BE49-F238E27FC236}">
                  <a16:creationId xmlns:a16="http://schemas.microsoft.com/office/drawing/2014/main" id="{B63AD99A-56DC-DBFE-A326-A42EE06B6ADC}"/>
                </a:ext>
              </a:extLst>
            </p:cNvPr>
            <p:cNvSpPr/>
            <p:nvPr/>
          </p:nvSpPr>
          <p:spPr>
            <a:xfrm rot="16200000">
              <a:off x="9700107" y="2708836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3" name="Rectangle 332">
              <a:extLst>
                <a:ext uri="{FF2B5EF4-FFF2-40B4-BE49-F238E27FC236}">
                  <a16:creationId xmlns:a16="http://schemas.microsoft.com/office/drawing/2014/main" id="{E4A59A8C-6B7D-90F6-1C05-CD2308929D22}"/>
                </a:ext>
              </a:extLst>
            </p:cNvPr>
            <p:cNvSpPr/>
            <p:nvPr/>
          </p:nvSpPr>
          <p:spPr>
            <a:xfrm rot="16200000">
              <a:off x="9890607" y="2632557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4" name="Rectangle 333">
              <a:extLst>
                <a:ext uri="{FF2B5EF4-FFF2-40B4-BE49-F238E27FC236}">
                  <a16:creationId xmlns:a16="http://schemas.microsoft.com/office/drawing/2014/main" id="{99BB8C31-CE5B-BD44-4C4A-11C2223E66FC}"/>
                </a:ext>
              </a:extLst>
            </p:cNvPr>
            <p:cNvSpPr/>
            <p:nvPr/>
          </p:nvSpPr>
          <p:spPr>
            <a:xfrm rot="16200000">
              <a:off x="10084918" y="2708836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5" name="Rectangle 334">
              <a:extLst>
                <a:ext uri="{FF2B5EF4-FFF2-40B4-BE49-F238E27FC236}">
                  <a16:creationId xmlns:a16="http://schemas.microsoft.com/office/drawing/2014/main" id="{C04A5C17-93EE-715A-4ADE-CF6A245CF198}"/>
                </a:ext>
              </a:extLst>
            </p:cNvPr>
            <p:cNvSpPr/>
            <p:nvPr/>
          </p:nvSpPr>
          <p:spPr>
            <a:xfrm rot="16200000">
              <a:off x="10277957" y="2846870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6" name="Rectangle 335">
              <a:extLst>
                <a:ext uri="{FF2B5EF4-FFF2-40B4-BE49-F238E27FC236}">
                  <a16:creationId xmlns:a16="http://schemas.microsoft.com/office/drawing/2014/main" id="{2E99A90E-221C-27CD-924F-EDE8A8631859}"/>
                </a:ext>
              </a:extLst>
            </p:cNvPr>
            <p:cNvSpPr/>
            <p:nvPr/>
          </p:nvSpPr>
          <p:spPr>
            <a:xfrm rot="16200000">
              <a:off x="10471632" y="3045307"/>
              <a:ext cx="62536" cy="6253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6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45" name="Group 344">
            <a:extLst>
              <a:ext uri="{FF2B5EF4-FFF2-40B4-BE49-F238E27FC236}">
                <a16:creationId xmlns:a16="http://schemas.microsoft.com/office/drawing/2014/main" id="{3DDEEAC0-D8A7-14D6-5A8A-A3A576C6767E}"/>
              </a:ext>
            </a:extLst>
          </p:cNvPr>
          <p:cNvGrpSpPr/>
          <p:nvPr/>
        </p:nvGrpSpPr>
        <p:grpSpPr>
          <a:xfrm>
            <a:off x="9161365" y="2961272"/>
            <a:ext cx="1437259" cy="604253"/>
            <a:chOff x="9303258" y="2961272"/>
            <a:chExt cx="1437259" cy="604253"/>
          </a:xfrm>
        </p:grpSpPr>
        <p:sp>
          <p:nvSpPr>
            <p:cNvPr id="317" name="Freeform 316">
              <a:extLst>
                <a:ext uri="{FF2B5EF4-FFF2-40B4-BE49-F238E27FC236}">
                  <a16:creationId xmlns:a16="http://schemas.microsoft.com/office/drawing/2014/main" id="{F39615AD-F23C-0B5F-83D1-0D44B15022B3}"/>
                </a:ext>
              </a:extLst>
            </p:cNvPr>
            <p:cNvSpPr/>
            <p:nvPr/>
          </p:nvSpPr>
          <p:spPr>
            <a:xfrm>
              <a:off x="9353550" y="3016250"/>
              <a:ext cx="1336675" cy="514350"/>
            </a:xfrm>
            <a:custGeom>
              <a:avLst/>
              <a:gdLst>
                <a:gd name="csX0" fmla="*/ 0 w 1336675"/>
                <a:gd name="csY0" fmla="*/ 292100 h 514350"/>
                <a:gd name="csX1" fmla="*/ 177800 w 1336675"/>
                <a:gd name="csY1" fmla="*/ 222250 h 514350"/>
                <a:gd name="csX2" fmla="*/ 377825 w 1336675"/>
                <a:gd name="csY2" fmla="*/ 88900 h 514350"/>
                <a:gd name="csX3" fmla="*/ 568325 w 1336675"/>
                <a:gd name="csY3" fmla="*/ 66675 h 514350"/>
                <a:gd name="csX4" fmla="*/ 758825 w 1336675"/>
                <a:gd name="csY4" fmla="*/ 0 h 514350"/>
                <a:gd name="csX5" fmla="*/ 952500 w 1336675"/>
                <a:gd name="csY5" fmla="*/ 66675 h 514350"/>
                <a:gd name="csX6" fmla="*/ 1139825 w 1336675"/>
                <a:gd name="csY6" fmla="*/ 206375 h 514350"/>
                <a:gd name="csX7" fmla="*/ 1336675 w 1336675"/>
                <a:gd name="csY7" fmla="*/ 514350 h 5143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514350">
                  <a:moveTo>
                    <a:pt x="0" y="292100"/>
                  </a:moveTo>
                  <a:lnTo>
                    <a:pt x="177800" y="222250"/>
                  </a:lnTo>
                  <a:lnTo>
                    <a:pt x="377825" y="88900"/>
                  </a:lnTo>
                  <a:lnTo>
                    <a:pt x="568325" y="66675"/>
                  </a:lnTo>
                  <a:lnTo>
                    <a:pt x="758825" y="0"/>
                  </a:lnTo>
                  <a:lnTo>
                    <a:pt x="952500" y="66675"/>
                  </a:lnTo>
                  <a:lnTo>
                    <a:pt x="1139825" y="206375"/>
                  </a:lnTo>
                  <a:lnTo>
                    <a:pt x="1336675" y="51435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9" name="Triangle 308">
              <a:extLst>
                <a:ext uri="{FF2B5EF4-FFF2-40B4-BE49-F238E27FC236}">
                  <a16:creationId xmlns:a16="http://schemas.microsoft.com/office/drawing/2014/main" id="{6810AAD2-34E0-21A9-08C6-D03BD9C3AC61}"/>
                </a:ext>
              </a:extLst>
            </p:cNvPr>
            <p:cNvSpPr/>
            <p:nvPr/>
          </p:nvSpPr>
          <p:spPr>
            <a:xfrm>
              <a:off x="9303258" y="3249041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8" name="Triangle 337">
              <a:extLst>
                <a:ext uri="{FF2B5EF4-FFF2-40B4-BE49-F238E27FC236}">
                  <a16:creationId xmlns:a16="http://schemas.microsoft.com/office/drawing/2014/main" id="{3D2E40F0-A964-5728-A0EA-7CF575D7E765}"/>
                </a:ext>
              </a:extLst>
            </p:cNvPr>
            <p:cNvSpPr/>
            <p:nvPr/>
          </p:nvSpPr>
          <p:spPr>
            <a:xfrm>
              <a:off x="9490583" y="317074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9" name="Triangle 338">
              <a:extLst>
                <a:ext uri="{FF2B5EF4-FFF2-40B4-BE49-F238E27FC236}">
                  <a16:creationId xmlns:a16="http://schemas.microsoft.com/office/drawing/2014/main" id="{61E7A6C2-850F-F64A-4DE7-697021F161F0}"/>
                </a:ext>
              </a:extLst>
            </p:cNvPr>
            <p:cNvSpPr/>
            <p:nvPr/>
          </p:nvSpPr>
          <p:spPr>
            <a:xfrm>
              <a:off x="9684258" y="3046489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0" name="Triangle 339">
              <a:extLst>
                <a:ext uri="{FF2B5EF4-FFF2-40B4-BE49-F238E27FC236}">
                  <a16:creationId xmlns:a16="http://schemas.microsoft.com/office/drawing/2014/main" id="{B060ECB3-D8AE-BC0B-2293-02D9F07F75CA}"/>
                </a:ext>
              </a:extLst>
            </p:cNvPr>
            <p:cNvSpPr/>
            <p:nvPr/>
          </p:nvSpPr>
          <p:spPr>
            <a:xfrm>
              <a:off x="9871583" y="302361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1" name="Triangle 340">
              <a:extLst>
                <a:ext uri="{FF2B5EF4-FFF2-40B4-BE49-F238E27FC236}">
                  <a16:creationId xmlns:a16="http://schemas.microsoft.com/office/drawing/2014/main" id="{80715048-B9A8-A4A2-B333-F0A9026D24A7}"/>
                </a:ext>
              </a:extLst>
            </p:cNvPr>
            <p:cNvSpPr/>
            <p:nvPr/>
          </p:nvSpPr>
          <p:spPr>
            <a:xfrm>
              <a:off x="10068433" y="2961272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2" name="Triangle 341">
              <a:extLst>
                <a:ext uri="{FF2B5EF4-FFF2-40B4-BE49-F238E27FC236}">
                  <a16:creationId xmlns:a16="http://schemas.microsoft.com/office/drawing/2014/main" id="{6571B805-476A-19A4-2F9D-B00DDA70374C}"/>
                </a:ext>
              </a:extLst>
            </p:cNvPr>
            <p:cNvSpPr/>
            <p:nvPr/>
          </p:nvSpPr>
          <p:spPr>
            <a:xfrm>
              <a:off x="10249408" y="302361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3" name="Triangle 342">
              <a:extLst>
                <a:ext uri="{FF2B5EF4-FFF2-40B4-BE49-F238E27FC236}">
                  <a16:creationId xmlns:a16="http://schemas.microsoft.com/office/drawing/2014/main" id="{034D87D8-3576-F36B-3D71-3BEDF85759F8}"/>
                </a:ext>
              </a:extLst>
            </p:cNvPr>
            <p:cNvSpPr/>
            <p:nvPr/>
          </p:nvSpPr>
          <p:spPr>
            <a:xfrm>
              <a:off x="10446258" y="3170746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4" name="Triangle 343">
              <a:extLst>
                <a:ext uri="{FF2B5EF4-FFF2-40B4-BE49-F238E27FC236}">
                  <a16:creationId xmlns:a16="http://schemas.microsoft.com/office/drawing/2014/main" id="{D205BDA1-D441-2527-FF3C-47C67A473737}"/>
                </a:ext>
              </a:extLst>
            </p:cNvPr>
            <p:cNvSpPr/>
            <p:nvPr/>
          </p:nvSpPr>
          <p:spPr>
            <a:xfrm>
              <a:off x="10639933" y="3464941"/>
              <a:ext cx="100584" cy="100584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53" name="Group 352">
            <a:extLst>
              <a:ext uri="{FF2B5EF4-FFF2-40B4-BE49-F238E27FC236}">
                <a16:creationId xmlns:a16="http://schemas.microsoft.com/office/drawing/2014/main" id="{EF118FC0-93A5-4679-1059-BD4448BB0F35}"/>
              </a:ext>
            </a:extLst>
          </p:cNvPr>
          <p:cNvGrpSpPr/>
          <p:nvPr/>
        </p:nvGrpSpPr>
        <p:grpSpPr>
          <a:xfrm>
            <a:off x="9355040" y="3304691"/>
            <a:ext cx="1430337" cy="810109"/>
            <a:chOff x="9496933" y="3304691"/>
            <a:chExt cx="1430337" cy="810109"/>
          </a:xfrm>
        </p:grpSpPr>
        <p:sp>
          <p:nvSpPr>
            <p:cNvPr id="318" name="Freeform 317">
              <a:extLst>
                <a:ext uri="{FF2B5EF4-FFF2-40B4-BE49-F238E27FC236}">
                  <a16:creationId xmlns:a16="http://schemas.microsoft.com/office/drawing/2014/main" id="{F11658C6-2D63-8072-2126-903525FF7ED9}"/>
                </a:ext>
              </a:extLst>
            </p:cNvPr>
            <p:cNvSpPr/>
            <p:nvPr/>
          </p:nvSpPr>
          <p:spPr>
            <a:xfrm>
              <a:off x="9550400" y="3359150"/>
              <a:ext cx="1336675" cy="720725"/>
            </a:xfrm>
            <a:custGeom>
              <a:avLst/>
              <a:gdLst>
                <a:gd name="csX0" fmla="*/ 0 w 1336675"/>
                <a:gd name="csY0" fmla="*/ 295275 h 720725"/>
                <a:gd name="csX1" fmla="*/ 171450 w 1336675"/>
                <a:gd name="csY1" fmla="*/ 142875 h 720725"/>
                <a:gd name="csX2" fmla="*/ 374650 w 1336675"/>
                <a:gd name="csY2" fmla="*/ 92075 h 720725"/>
                <a:gd name="csX3" fmla="*/ 561975 w 1336675"/>
                <a:gd name="csY3" fmla="*/ 79375 h 720725"/>
                <a:gd name="csX4" fmla="*/ 755650 w 1336675"/>
                <a:gd name="csY4" fmla="*/ 0 h 720725"/>
                <a:gd name="csX5" fmla="*/ 955675 w 1336675"/>
                <a:gd name="csY5" fmla="*/ 234950 h 720725"/>
                <a:gd name="csX6" fmla="*/ 1136650 w 1336675"/>
                <a:gd name="csY6" fmla="*/ 473075 h 720725"/>
                <a:gd name="csX7" fmla="*/ 1336675 w 1336675"/>
                <a:gd name="csY7" fmla="*/ 720725 h 72072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6675" h="720725">
                  <a:moveTo>
                    <a:pt x="0" y="295275"/>
                  </a:moveTo>
                  <a:lnTo>
                    <a:pt x="171450" y="142875"/>
                  </a:lnTo>
                  <a:lnTo>
                    <a:pt x="374650" y="92075"/>
                  </a:lnTo>
                  <a:lnTo>
                    <a:pt x="561975" y="79375"/>
                  </a:lnTo>
                  <a:lnTo>
                    <a:pt x="755650" y="0"/>
                  </a:lnTo>
                  <a:lnTo>
                    <a:pt x="955675" y="234950"/>
                  </a:lnTo>
                  <a:lnTo>
                    <a:pt x="1136650" y="473075"/>
                  </a:lnTo>
                  <a:lnTo>
                    <a:pt x="1336675" y="72072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0" name="Triangle 309">
              <a:extLst>
                <a:ext uri="{FF2B5EF4-FFF2-40B4-BE49-F238E27FC236}">
                  <a16:creationId xmlns:a16="http://schemas.microsoft.com/office/drawing/2014/main" id="{BE0C2D7C-E499-9FC6-F7B3-F54A6B691677}"/>
                </a:ext>
              </a:extLst>
            </p:cNvPr>
            <p:cNvSpPr/>
            <p:nvPr/>
          </p:nvSpPr>
          <p:spPr>
            <a:xfrm>
              <a:off x="9496933" y="359925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6" name="Triangle 345">
              <a:extLst>
                <a:ext uri="{FF2B5EF4-FFF2-40B4-BE49-F238E27FC236}">
                  <a16:creationId xmlns:a16="http://schemas.microsoft.com/office/drawing/2014/main" id="{FC95BA40-A4DA-A1A5-2727-6CE41322723F}"/>
                </a:ext>
              </a:extLst>
            </p:cNvPr>
            <p:cNvSpPr/>
            <p:nvPr/>
          </p:nvSpPr>
          <p:spPr>
            <a:xfrm>
              <a:off x="9684258" y="3440604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7" name="Triangle 346">
              <a:extLst>
                <a:ext uri="{FF2B5EF4-FFF2-40B4-BE49-F238E27FC236}">
                  <a16:creationId xmlns:a16="http://schemas.microsoft.com/office/drawing/2014/main" id="{ED680E8E-FEF3-517F-9BD3-70C56CC804D8}"/>
                </a:ext>
              </a:extLst>
            </p:cNvPr>
            <p:cNvSpPr/>
            <p:nvPr/>
          </p:nvSpPr>
          <p:spPr>
            <a:xfrm>
              <a:off x="9868408" y="3396679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8" name="Triangle 347">
              <a:extLst>
                <a:ext uri="{FF2B5EF4-FFF2-40B4-BE49-F238E27FC236}">
                  <a16:creationId xmlns:a16="http://schemas.microsoft.com/office/drawing/2014/main" id="{7814FA36-A988-D111-37C0-C0E5113B09A2}"/>
                </a:ext>
              </a:extLst>
            </p:cNvPr>
            <p:cNvSpPr/>
            <p:nvPr/>
          </p:nvSpPr>
          <p:spPr>
            <a:xfrm>
              <a:off x="10056241" y="3367672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49" name="Triangle 348">
              <a:extLst>
                <a:ext uri="{FF2B5EF4-FFF2-40B4-BE49-F238E27FC236}">
                  <a16:creationId xmlns:a16="http://schemas.microsoft.com/office/drawing/2014/main" id="{E4D812CB-4052-03BC-551A-0E2FA4F72693}"/>
                </a:ext>
              </a:extLst>
            </p:cNvPr>
            <p:cNvSpPr/>
            <p:nvPr/>
          </p:nvSpPr>
          <p:spPr>
            <a:xfrm>
              <a:off x="10247249" y="3304691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0" name="Triangle 349">
              <a:extLst>
                <a:ext uri="{FF2B5EF4-FFF2-40B4-BE49-F238E27FC236}">
                  <a16:creationId xmlns:a16="http://schemas.microsoft.com/office/drawing/2014/main" id="{D8C30A5E-F583-1175-289C-7F8CA752198A}"/>
                </a:ext>
              </a:extLst>
            </p:cNvPr>
            <p:cNvSpPr/>
            <p:nvPr/>
          </p:nvSpPr>
          <p:spPr>
            <a:xfrm>
              <a:off x="10446258" y="3527425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1" name="Triangle 350">
              <a:extLst>
                <a:ext uri="{FF2B5EF4-FFF2-40B4-BE49-F238E27FC236}">
                  <a16:creationId xmlns:a16="http://schemas.microsoft.com/office/drawing/2014/main" id="{A39D9AE8-C3D2-F4E2-7AFC-F6206B530C75}"/>
                </a:ext>
              </a:extLst>
            </p:cNvPr>
            <p:cNvSpPr/>
            <p:nvPr/>
          </p:nvSpPr>
          <p:spPr>
            <a:xfrm>
              <a:off x="10650474" y="3774487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2" name="Triangle 351">
              <a:extLst>
                <a:ext uri="{FF2B5EF4-FFF2-40B4-BE49-F238E27FC236}">
                  <a16:creationId xmlns:a16="http://schemas.microsoft.com/office/drawing/2014/main" id="{F665F853-21D9-EC75-32D8-9F79FBC6E335}"/>
                </a:ext>
              </a:extLst>
            </p:cNvPr>
            <p:cNvSpPr/>
            <p:nvPr/>
          </p:nvSpPr>
          <p:spPr>
            <a:xfrm>
              <a:off x="10826686" y="4014216"/>
              <a:ext cx="100584" cy="10058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1" name="Group 360">
            <a:extLst>
              <a:ext uri="{FF2B5EF4-FFF2-40B4-BE49-F238E27FC236}">
                <a16:creationId xmlns:a16="http://schemas.microsoft.com/office/drawing/2014/main" id="{7368983E-CF72-6F9B-4716-C639315F0A13}"/>
              </a:ext>
            </a:extLst>
          </p:cNvPr>
          <p:cNvGrpSpPr/>
          <p:nvPr/>
        </p:nvGrpSpPr>
        <p:grpSpPr>
          <a:xfrm>
            <a:off x="9529565" y="3580230"/>
            <a:ext cx="1455193" cy="824550"/>
            <a:chOff x="9671458" y="3580230"/>
            <a:chExt cx="1455193" cy="824550"/>
          </a:xfrm>
        </p:grpSpPr>
        <p:sp>
          <p:nvSpPr>
            <p:cNvPr id="319" name="Freeform 318">
              <a:extLst>
                <a:ext uri="{FF2B5EF4-FFF2-40B4-BE49-F238E27FC236}">
                  <a16:creationId xmlns:a16="http://schemas.microsoft.com/office/drawing/2014/main" id="{886A6408-C732-817A-2AD8-B70FBFC74A78}"/>
                </a:ext>
              </a:extLst>
            </p:cNvPr>
            <p:cNvSpPr/>
            <p:nvPr/>
          </p:nvSpPr>
          <p:spPr>
            <a:xfrm>
              <a:off x="9734550" y="3635375"/>
              <a:ext cx="1339850" cy="717550"/>
            </a:xfrm>
            <a:custGeom>
              <a:avLst/>
              <a:gdLst>
                <a:gd name="csX0" fmla="*/ 0 w 1339850"/>
                <a:gd name="csY0" fmla="*/ 130175 h 717550"/>
                <a:gd name="csX1" fmla="*/ 184150 w 1339850"/>
                <a:gd name="csY1" fmla="*/ 98425 h 717550"/>
                <a:gd name="csX2" fmla="*/ 368300 w 1339850"/>
                <a:gd name="csY2" fmla="*/ 95250 h 717550"/>
                <a:gd name="csX3" fmla="*/ 571500 w 1339850"/>
                <a:gd name="csY3" fmla="*/ 0 h 717550"/>
                <a:gd name="csX4" fmla="*/ 755650 w 1339850"/>
                <a:gd name="csY4" fmla="*/ 50800 h 717550"/>
                <a:gd name="csX5" fmla="*/ 952500 w 1339850"/>
                <a:gd name="csY5" fmla="*/ 492125 h 717550"/>
                <a:gd name="csX6" fmla="*/ 1143000 w 1339850"/>
                <a:gd name="csY6" fmla="*/ 657225 h 717550"/>
                <a:gd name="csX7" fmla="*/ 1339850 w 1339850"/>
                <a:gd name="csY7" fmla="*/ 717550 h 71755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39850" h="717550">
                  <a:moveTo>
                    <a:pt x="0" y="130175"/>
                  </a:moveTo>
                  <a:lnTo>
                    <a:pt x="184150" y="98425"/>
                  </a:lnTo>
                  <a:lnTo>
                    <a:pt x="368300" y="95250"/>
                  </a:lnTo>
                  <a:lnTo>
                    <a:pt x="571500" y="0"/>
                  </a:lnTo>
                  <a:lnTo>
                    <a:pt x="755650" y="50800"/>
                  </a:lnTo>
                  <a:lnTo>
                    <a:pt x="952500" y="492125"/>
                  </a:lnTo>
                  <a:lnTo>
                    <a:pt x="1143000" y="657225"/>
                  </a:lnTo>
                  <a:lnTo>
                    <a:pt x="1339850" y="71755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1" name="Oval 310">
              <a:extLst>
                <a:ext uri="{FF2B5EF4-FFF2-40B4-BE49-F238E27FC236}">
                  <a16:creationId xmlns:a16="http://schemas.microsoft.com/office/drawing/2014/main" id="{DA681107-D06B-29EF-3E90-1FA3377054BF}"/>
                </a:ext>
              </a:extLst>
            </p:cNvPr>
            <p:cNvSpPr/>
            <p:nvPr/>
          </p:nvSpPr>
          <p:spPr>
            <a:xfrm>
              <a:off x="9671458" y="3713298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4" name="Oval 353">
              <a:extLst>
                <a:ext uri="{FF2B5EF4-FFF2-40B4-BE49-F238E27FC236}">
                  <a16:creationId xmlns:a16="http://schemas.microsoft.com/office/drawing/2014/main" id="{1931A359-5912-DB48-9047-5433B47B62E4}"/>
                </a:ext>
              </a:extLst>
            </p:cNvPr>
            <p:cNvSpPr/>
            <p:nvPr/>
          </p:nvSpPr>
          <p:spPr>
            <a:xfrm>
              <a:off x="9858783" y="3679867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5" name="Oval 354">
              <a:extLst>
                <a:ext uri="{FF2B5EF4-FFF2-40B4-BE49-F238E27FC236}">
                  <a16:creationId xmlns:a16="http://schemas.microsoft.com/office/drawing/2014/main" id="{479A0E74-80C0-3CF0-90D7-80D7FE351847}"/>
                </a:ext>
              </a:extLst>
            </p:cNvPr>
            <p:cNvSpPr/>
            <p:nvPr/>
          </p:nvSpPr>
          <p:spPr>
            <a:xfrm>
              <a:off x="10253415" y="3580230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6" name="Oval 355">
              <a:extLst>
                <a:ext uri="{FF2B5EF4-FFF2-40B4-BE49-F238E27FC236}">
                  <a16:creationId xmlns:a16="http://schemas.microsoft.com/office/drawing/2014/main" id="{944F8718-A5E3-1FE2-672E-5EC08509C68A}"/>
                </a:ext>
              </a:extLst>
            </p:cNvPr>
            <p:cNvSpPr/>
            <p:nvPr/>
          </p:nvSpPr>
          <p:spPr>
            <a:xfrm>
              <a:off x="10061599" y="3671769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7" name="Oval 356">
              <a:extLst>
                <a:ext uri="{FF2B5EF4-FFF2-40B4-BE49-F238E27FC236}">
                  <a16:creationId xmlns:a16="http://schemas.microsoft.com/office/drawing/2014/main" id="{F884FA9F-9599-11EB-9CE7-897796948C05}"/>
                </a:ext>
              </a:extLst>
            </p:cNvPr>
            <p:cNvSpPr/>
            <p:nvPr/>
          </p:nvSpPr>
          <p:spPr>
            <a:xfrm>
              <a:off x="10446158" y="3640013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8" name="Oval 357">
              <a:extLst>
                <a:ext uri="{FF2B5EF4-FFF2-40B4-BE49-F238E27FC236}">
                  <a16:creationId xmlns:a16="http://schemas.microsoft.com/office/drawing/2014/main" id="{EE5BFFA6-5B40-C677-F7B6-7A8BE99738FA}"/>
                </a:ext>
              </a:extLst>
            </p:cNvPr>
            <p:cNvSpPr/>
            <p:nvPr/>
          </p:nvSpPr>
          <p:spPr>
            <a:xfrm>
              <a:off x="10633483" y="4069169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9" name="Oval 358">
              <a:extLst>
                <a:ext uri="{FF2B5EF4-FFF2-40B4-BE49-F238E27FC236}">
                  <a16:creationId xmlns:a16="http://schemas.microsoft.com/office/drawing/2014/main" id="{81464AF6-E11A-E99A-DDF2-17F87B3333A5}"/>
                </a:ext>
              </a:extLst>
            </p:cNvPr>
            <p:cNvSpPr/>
            <p:nvPr/>
          </p:nvSpPr>
          <p:spPr>
            <a:xfrm>
              <a:off x="10823982" y="4233409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0" name="Oval 359">
              <a:extLst>
                <a:ext uri="{FF2B5EF4-FFF2-40B4-BE49-F238E27FC236}">
                  <a16:creationId xmlns:a16="http://schemas.microsoft.com/office/drawing/2014/main" id="{BA742E09-449A-FE7E-BCF9-0E0A74C24F45}"/>
                </a:ext>
              </a:extLst>
            </p:cNvPr>
            <p:cNvSpPr/>
            <p:nvPr/>
          </p:nvSpPr>
          <p:spPr>
            <a:xfrm>
              <a:off x="11022148" y="4300277"/>
              <a:ext cx="104503" cy="10450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7" name="Group 376">
            <a:extLst>
              <a:ext uri="{FF2B5EF4-FFF2-40B4-BE49-F238E27FC236}">
                <a16:creationId xmlns:a16="http://schemas.microsoft.com/office/drawing/2014/main" id="{FBFE240E-013B-7106-8976-520221000BE7}"/>
              </a:ext>
            </a:extLst>
          </p:cNvPr>
          <p:cNvGrpSpPr/>
          <p:nvPr/>
        </p:nvGrpSpPr>
        <p:grpSpPr>
          <a:xfrm>
            <a:off x="9928154" y="3768544"/>
            <a:ext cx="1424919" cy="1146538"/>
            <a:chOff x="10070047" y="3768544"/>
            <a:chExt cx="1424919" cy="1146538"/>
          </a:xfrm>
        </p:grpSpPr>
        <p:sp>
          <p:nvSpPr>
            <p:cNvPr id="321" name="Freeform 320">
              <a:extLst>
                <a:ext uri="{FF2B5EF4-FFF2-40B4-BE49-F238E27FC236}">
                  <a16:creationId xmlns:a16="http://schemas.microsoft.com/office/drawing/2014/main" id="{6D2D8DA4-BF8C-9196-0677-DF5D3AA78110}"/>
                </a:ext>
              </a:extLst>
            </p:cNvPr>
            <p:cNvSpPr/>
            <p:nvPr/>
          </p:nvSpPr>
          <p:spPr>
            <a:xfrm>
              <a:off x="10106025" y="3800475"/>
              <a:ext cx="1349375" cy="1082675"/>
            </a:xfrm>
            <a:custGeom>
              <a:avLst/>
              <a:gdLst>
                <a:gd name="csX0" fmla="*/ 0 w 1349375"/>
                <a:gd name="csY0" fmla="*/ 0 h 1082675"/>
                <a:gd name="csX1" fmla="*/ 196850 w 1349375"/>
                <a:gd name="csY1" fmla="*/ 212725 h 1082675"/>
                <a:gd name="csX2" fmla="*/ 384175 w 1349375"/>
                <a:gd name="csY2" fmla="*/ 206375 h 1082675"/>
                <a:gd name="csX3" fmla="*/ 574675 w 1349375"/>
                <a:gd name="csY3" fmla="*/ 311150 h 1082675"/>
                <a:gd name="csX4" fmla="*/ 771525 w 1349375"/>
                <a:gd name="csY4" fmla="*/ 266700 h 1082675"/>
                <a:gd name="csX5" fmla="*/ 968375 w 1349375"/>
                <a:gd name="csY5" fmla="*/ 771525 h 1082675"/>
                <a:gd name="csX6" fmla="*/ 1155700 w 1349375"/>
                <a:gd name="csY6" fmla="*/ 752475 h 1082675"/>
                <a:gd name="csX7" fmla="*/ 1349375 w 1349375"/>
                <a:gd name="csY7" fmla="*/ 1082675 h 10826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</a:cxnLst>
              <a:rect l="l" t="t" r="r" b="b"/>
              <a:pathLst>
                <a:path w="1349375" h="1082675">
                  <a:moveTo>
                    <a:pt x="0" y="0"/>
                  </a:moveTo>
                  <a:lnTo>
                    <a:pt x="196850" y="212725"/>
                  </a:lnTo>
                  <a:lnTo>
                    <a:pt x="384175" y="206375"/>
                  </a:lnTo>
                  <a:lnTo>
                    <a:pt x="574675" y="311150"/>
                  </a:lnTo>
                  <a:lnTo>
                    <a:pt x="771525" y="266700"/>
                  </a:lnTo>
                  <a:lnTo>
                    <a:pt x="968375" y="771525"/>
                  </a:lnTo>
                  <a:lnTo>
                    <a:pt x="1155700" y="752475"/>
                  </a:lnTo>
                  <a:lnTo>
                    <a:pt x="1349375" y="1082675"/>
                  </a:lnTo>
                </a:path>
              </a:pathLst>
            </a:custGeom>
            <a:noFill/>
            <a:ln w="19050">
              <a:solidFill>
                <a:schemeClr val="tx1"/>
              </a:solidFill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3" name="Rectangle 312">
              <a:extLst>
                <a:ext uri="{FF2B5EF4-FFF2-40B4-BE49-F238E27FC236}">
                  <a16:creationId xmlns:a16="http://schemas.microsoft.com/office/drawing/2014/main" id="{746B1D40-7375-2BDA-9666-3F58855C5B8D}"/>
                </a:ext>
              </a:extLst>
            </p:cNvPr>
            <p:cNvSpPr/>
            <p:nvPr/>
          </p:nvSpPr>
          <p:spPr>
            <a:xfrm rot="18900000">
              <a:off x="10070047" y="3768544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0" name="Rectangle 369">
              <a:extLst>
                <a:ext uri="{FF2B5EF4-FFF2-40B4-BE49-F238E27FC236}">
                  <a16:creationId xmlns:a16="http://schemas.microsoft.com/office/drawing/2014/main" id="{7230EFF8-85FF-EF39-3993-A3E4ED5A3210}"/>
                </a:ext>
              </a:extLst>
            </p:cNvPr>
            <p:cNvSpPr/>
            <p:nvPr/>
          </p:nvSpPr>
          <p:spPr>
            <a:xfrm rot="18900000">
              <a:off x="10264108" y="3976175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1" name="Rectangle 370">
              <a:extLst>
                <a:ext uri="{FF2B5EF4-FFF2-40B4-BE49-F238E27FC236}">
                  <a16:creationId xmlns:a16="http://schemas.microsoft.com/office/drawing/2014/main" id="{2C8C2F10-43EC-F84D-5528-2C719920B80A}"/>
                </a:ext>
              </a:extLst>
            </p:cNvPr>
            <p:cNvSpPr/>
            <p:nvPr/>
          </p:nvSpPr>
          <p:spPr>
            <a:xfrm rot="18900000">
              <a:off x="10456002" y="3976175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2" name="Rectangle 371">
              <a:extLst>
                <a:ext uri="{FF2B5EF4-FFF2-40B4-BE49-F238E27FC236}">
                  <a16:creationId xmlns:a16="http://schemas.microsoft.com/office/drawing/2014/main" id="{5DB80BFA-8C5F-27CD-85A3-273815353DA7}"/>
                </a:ext>
              </a:extLst>
            </p:cNvPr>
            <p:cNvSpPr/>
            <p:nvPr/>
          </p:nvSpPr>
          <p:spPr>
            <a:xfrm rot="18900000">
              <a:off x="10647895" y="4086916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3" name="Rectangle 372">
              <a:extLst>
                <a:ext uri="{FF2B5EF4-FFF2-40B4-BE49-F238E27FC236}">
                  <a16:creationId xmlns:a16="http://schemas.microsoft.com/office/drawing/2014/main" id="{A367547F-1582-AE30-2EAB-DBCD72304360}"/>
                </a:ext>
              </a:extLst>
            </p:cNvPr>
            <p:cNvSpPr/>
            <p:nvPr/>
          </p:nvSpPr>
          <p:spPr>
            <a:xfrm rot="18900000">
              <a:off x="10845130" y="4031544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4" name="Rectangle 373">
              <a:extLst>
                <a:ext uri="{FF2B5EF4-FFF2-40B4-BE49-F238E27FC236}">
                  <a16:creationId xmlns:a16="http://schemas.microsoft.com/office/drawing/2014/main" id="{467DDDB1-4E7C-FFC8-3C11-F96B52D87D85}"/>
                </a:ext>
              </a:extLst>
            </p:cNvPr>
            <p:cNvSpPr/>
            <p:nvPr/>
          </p:nvSpPr>
          <p:spPr>
            <a:xfrm rot="18900000">
              <a:off x="11033223" y="4544112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5" name="Rectangle 374">
              <a:extLst>
                <a:ext uri="{FF2B5EF4-FFF2-40B4-BE49-F238E27FC236}">
                  <a16:creationId xmlns:a16="http://schemas.microsoft.com/office/drawing/2014/main" id="{FD67E627-1D5A-EDEE-36E6-B10260D68D82}"/>
                </a:ext>
              </a:extLst>
            </p:cNvPr>
            <p:cNvSpPr/>
            <p:nvPr/>
          </p:nvSpPr>
          <p:spPr>
            <a:xfrm rot="18900000">
              <a:off x="11416661" y="4836777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6" name="Rectangle 375">
              <a:extLst>
                <a:ext uri="{FF2B5EF4-FFF2-40B4-BE49-F238E27FC236}">
                  <a16:creationId xmlns:a16="http://schemas.microsoft.com/office/drawing/2014/main" id="{A747AD50-2419-0142-6B56-DAF001E67ECE}"/>
                </a:ext>
              </a:extLst>
            </p:cNvPr>
            <p:cNvSpPr/>
            <p:nvPr/>
          </p:nvSpPr>
          <p:spPr>
            <a:xfrm rot="18900000">
              <a:off x="11215239" y="4507462"/>
              <a:ext cx="78305" cy="78305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071189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BF2F-8B67-4960-42A2-80885D2DC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Key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FF5963-9354-47D8-B631-272B61DDC7F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</p:spPr>
        <p:txBody>
          <a:bodyPr/>
          <a:lstStyle/>
          <a:p>
            <a:r>
              <a:rPr lang="en-US" dirty="0"/>
              <a:t>Despite the availability of vaccines, viral hepatitis is a serious health threat</a:t>
            </a:r>
          </a:p>
          <a:p>
            <a:r>
              <a:rPr lang="en-US" dirty="0"/>
              <a:t>Disparities for incidence exist, and vulnerable populations are at higher risk of infection</a:t>
            </a:r>
          </a:p>
          <a:p>
            <a:r>
              <a:rPr lang="en-US" dirty="0"/>
              <a:t>Although most infections are self-limiting, HBV and HAV infections can lead to complications 	</a:t>
            </a:r>
          </a:p>
          <a:p>
            <a:pPr lvl="2"/>
            <a:r>
              <a:rPr lang="en-US" dirty="0"/>
              <a:t>HBV is associated with chronic infection</a:t>
            </a:r>
          </a:p>
        </p:txBody>
      </p:sp>
    </p:spTree>
    <p:extLst>
      <p:ext uri="{BB962C8B-B14F-4D97-AF65-F5344CB8AC3E}">
        <p14:creationId xmlns:p14="http://schemas.microsoft.com/office/powerpoint/2010/main" val="11172459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E2D6D-CCCA-AE9E-F0FF-E215C20E8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830129B9-4B09-0BC0-39E1-46F520B9BC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1667123"/>
          </a:xfrm>
        </p:spPr>
        <p:txBody>
          <a:bodyPr>
            <a:spAutoFit/>
          </a:bodyPr>
          <a:lstStyle/>
          <a:p>
            <a:r>
              <a:rPr lang="en-US" altLang="en-US" sz="4000" dirty="0">
                <a:latin typeface="Poppins" pitchFamily="2" charset="77"/>
              </a:rPr>
              <a:t>Navigating the Recommendations: </a:t>
            </a:r>
            <a:r>
              <a:rPr lang="en-US" dirty="0"/>
              <a:t>Current Evidence-Based Recommendations for Hepatis A and B Vaccination </a:t>
            </a:r>
            <a:endParaRPr lang="en-US" altLang="en-US" sz="4000" dirty="0">
              <a:latin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491955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AD750-D5EE-B7D4-DF97-EB6367C29F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78216C-B5DE-6EFF-743D-00E679587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3937573"/>
          </a:xfrm>
          <a:solidFill>
            <a:schemeClr val="accent3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pPr>
              <a:spcAft>
                <a:spcPts val="0"/>
              </a:spcAft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1800" b="1" dirty="0">
                <a:solidFill>
                  <a:schemeClr val="accent6"/>
                </a:solidFill>
              </a:rPr>
              <a:t>Hepatitis A Vaccine</a:t>
            </a:r>
          </a:p>
          <a:p>
            <a:pPr lvl="2">
              <a:spcAft>
                <a:spcPts val="0"/>
              </a:spcAft>
            </a:pPr>
            <a:r>
              <a:rPr lang="en-US" sz="1800" dirty="0"/>
              <a:t>Administer if risk factors present</a:t>
            </a:r>
          </a:p>
          <a:p>
            <a:pPr lvl="3">
              <a:spcAft>
                <a:spcPts val="0"/>
              </a:spcAft>
            </a:pPr>
            <a:r>
              <a:rPr lang="en-US" sz="1600" dirty="0"/>
              <a:t>Travel to endemic areas</a:t>
            </a:r>
          </a:p>
          <a:p>
            <a:pPr lvl="3">
              <a:spcAft>
                <a:spcPts val="0"/>
              </a:spcAft>
            </a:pPr>
            <a:r>
              <a:rPr lang="en-US" sz="1600" dirty="0"/>
              <a:t>Close contact with infected individuals</a:t>
            </a:r>
          </a:p>
          <a:p>
            <a:pPr lvl="3">
              <a:spcAft>
                <a:spcPts val="0"/>
              </a:spcAft>
            </a:pPr>
            <a:r>
              <a:rPr lang="en-US" sz="1600" dirty="0"/>
              <a:t>Consumption of contaminated food/water</a:t>
            </a:r>
          </a:p>
          <a:p>
            <a:pPr lvl="2">
              <a:spcAft>
                <a:spcPts val="0"/>
              </a:spcAft>
            </a:pPr>
            <a:r>
              <a:rPr lang="en-US" sz="1800" dirty="0"/>
              <a:t>Can be used if postexposure prophylaxis is indicated but unavailable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D46E040-FE6F-A47C-A81C-13B3D2294B4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3937573"/>
          </a:xfr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pPr>
              <a:spcAft>
                <a:spcPts val="0"/>
              </a:spcAft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</a:pPr>
            <a:r>
              <a:rPr lang="en-US" sz="1800" b="1" dirty="0">
                <a:solidFill>
                  <a:schemeClr val="accent1"/>
                </a:solidFill>
              </a:rPr>
              <a:t>Hepatitis B Vaccine</a:t>
            </a:r>
          </a:p>
          <a:p>
            <a:pPr lvl="2">
              <a:spcAft>
                <a:spcPts val="0"/>
              </a:spcAft>
            </a:pPr>
            <a:r>
              <a:rPr lang="en-US" sz="1800" b="1" dirty="0"/>
              <a:t>Test</a:t>
            </a:r>
            <a:r>
              <a:rPr lang="en-US" sz="1800" dirty="0"/>
              <a:t> all pregnant women for HBV (triple-panel testing for HBsAg, anti-HBc, and anti-HBs) if not documented </a:t>
            </a:r>
          </a:p>
          <a:p>
            <a:pPr lvl="2">
              <a:spcAft>
                <a:spcPts val="0"/>
              </a:spcAft>
            </a:pPr>
            <a:r>
              <a:rPr lang="en-US" sz="1800" b="1" dirty="0"/>
              <a:t>Vaccinate </a:t>
            </a:r>
            <a:r>
              <a:rPr lang="en-US" sz="1800" dirty="0"/>
              <a:t>if non-immune</a:t>
            </a:r>
          </a:p>
          <a:p>
            <a:pPr lvl="2">
              <a:spcAft>
                <a:spcPts val="0"/>
              </a:spcAft>
            </a:pPr>
            <a:r>
              <a:rPr lang="en-US" sz="1800" dirty="0"/>
              <a:t>If HBsAg+:</a:t>
            </a:r>
          </a:p>
          <a:p>
            <a:pPr lvl="3">
              <a:spcAft>
                <a:spcPts val="0"/>
              </a:spcAft>
            </a:pPr>
            <a:r>
              <a:rPr lang="en-US" sz="1600" dirty="0"/>
              <a:t>Assess HBV DNA: If ≥200,000 IU/mL,</a:t>
            </a:r>
            <a:br>
              <a:rPr lang="en-US" sz="1600" dirty="0"/>
            </a:br>
            <a:r>
              <a:rPr lang="en-US" sz="1600" dirty="0"/>
              <a:t>start TDF (or TAF) therapy at 28 </a:t>
            </a:r>
            <a:r>
              <a:rPr lang="en-US" sz="1600" dirty="0" err="1"/>
              <a:t>wk</a:t>
            </a:r>
            <a:r>
              <a:rPr lang="en-US" sz="1600" dirty="0"/>
              <a:t> gestation until birth</a:t>
            </a:r>
          </a:p>
          <a:p>
            <a:pPr lvl="3">
              <a:spcAft>
                <a:spcPts val="0"/>
              </a:spcAft>
            </a:pPr>
            <a:r>
              <a:rPr lang="en-US" sz="1600" dirty="0"/>
              <a:t>Regardless of HBV DNA, administer HBIG and HBV vaccine at birth, ideally within </a:t>
            </a:r>
            <a:br>
              <a:rPr lang="en-US" sz="1600" dirty="0"/>
            </a:br>
            <a:r>
              <a:rPr lang="en-US" sz="1600" dirty="0"/>
              <a:t>12 hr of birth</a:t>
            </a:r>
            <a:endParaRPr lang="en-US" sz="1800" dirty="0"/>
          </a:p>
          <a:p>
            <a:pPr>
              <a:spcAft>
                <a:spcPts val="0"/>
              </a:spcAft>
            </a:pPr>
            <a:endParaRPr 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5E5992-0648-1CDC-F465-BB30362E4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ACOG Recommendations: Vaccination in Pregnant Women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77D30A-1D67-7282-6BCC-64260A6A9C9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380129" y="6302375"/>
            <a:ext cx="7144360" cy="327025"/>
          </a:xfrm>
        </p:spPr>
        <p:txBody>
          <a:bodyPr/>
          <a:lstStyle/>
          <a:p>
            <a:r>
              <a:rPr lang="en-US" dirty="0"/>
              <a:t>acog.org/clinical/clinical-guidance/committee-statement/articles/2026/02/maternal-immunizations. </a:t>
            </a:r>
            <a:br>
              <a:rPr lang="en-US" dirty="0"/>
            </a:br>
            <a:r>
              <a:rPr lang="en-US" dirty="0"/>
              <a:t>ACOG. </a:t>
            </a:r>
            <a:r>
              <a:rPr lang="en-US" dirty="0">
                <a:latin typeface="Poppins" panose="00000500000000000000" pitchFamily="2" charset="0"/>
              </a:rPr>
              <a:t>Obstet Gynecol 2023;142:745.</a:t>
            </a:r>
            <a:r>
              <a:rPr lang="en-US" dirty="0"/>
              <a:t> Terrault. Hepatology. 2026;83:4.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31A7CE-3EC6-0207-339C-AA4D611AD795}"/>
              </a:ext>
            </a:extLst>
          </p:cNvPr>
          <p:cNvSpPr txBox="1"/>
          <p:nvPr/>
        </p:nvSpPr>
        <p:spPr>
          <a:xfrm>
            <a:off x="2875722" y="5522190"/>
            <a:ext cx="4572000" cy="56850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768F5C-3E0F-AF72-96A4-744D323D644D}"/>
              </a:ext>
            </a:extLst>
          </p:cNvPr>
          <p:cNvSpPr txBox="1"/>
          <p:nvPr/>
        </p:nvSpPr>
        <p:spPr>
          <a:xfrm>
            <a:off x="1202639" y="5409266"/>
            <a:ext cx="9786722" cy="502445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2000" b="1" dirty="0">
                <a:solidFill>
                  <a:schemeClr val="bg2"/>
                </a:solidFill>
              </a:rPr>
              <a:t>Both hepatitis vaccines are safe and efficacious during pregnancy</a:t>
            </a:r>
          </a:p>
        </p:txBody>
      </p:sp>
    </p:spTree>
    <p:extLst>
      <p:ext uri="{BB962C8B-B14F-4D97-AF65-F5344CB8AC3E}">
        <p14:creationId xmlns:p14="http://schemas.microsoft.com/office/powerpoint/2010/main" val="29113433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BDE0EE9-4E22-309B-7767-66C2B2CF8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AAP Hepatitis B Pediatric Vaccine Recommendations: Unchanged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AD2796-2404-162F-6492-752CCEDA05AD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immunize.org/protect-newborns. aap.org/</a:t>
            </a:r>
            <a:r>
              <a:rPr lang="en-US" dirty="0" err="1"/>
              <a:t>en</a:t>
            </a:r>
            <a:r>
              <a:rPr lang="en-US" dirty="0"/>
              <a:t>/patient-care/hepatitis-b.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85D7A492-88CB-2079-446C-944566E85712}"/>
              </a:ext>
            </a:extLst>
          </p:cNvPr>
          <p:cNvSpPr/>
          <p:nvPr/>
        </p:nvSpPr>
        <p:spPr>
          <a:xfrm>
            <a:off x="735781" y="1324079"/>
            <a:ext cx="10720439" cy="132475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/>
              <a:t>AAP continues to </a:t>
            </a:r>
            <a:r>
              <a:rPr lang="en-US" sz="2000" b="1" dirty="0"/>
              <a:t>recommend</a:t>
            </a:r>
            <a:r>
              <a:rPr lang="en-US" sz="2000" dirty="0"/>
              <a:t> </a:t>
            </a:r>
            <a:r>
              <a:rPr lang="en-US" sz="2000" kern="0" dirty="0">
                <a:solidFill>
                  <a:srgbClr val="FFFFFF"/>
                </a:solidFill>
                <a:sym typeface="Arial"/>
              </a:rPr>
              <a:t>the first dose of </a:t>
            </a:r>
            <a:r>
              <a:rPr lang="en-US" sz="2000" b="1" kern="0" dirty="0">
                <a:solidFill>
                  <a:srgbClr val="FFFFFF"/>
                </a:solidFill>
                <a:sym typeface="Arial"/>
              </a:rPr>
              <a:t>HBV</a:t>
            </a:r>
            <a:r>
              <a:rPr lang="en-US" sz="2000" kern="0" dirty="0">
                <a:solidFill>
                  <a:srgbClr val="FFFFFF"/>
                </a:solidFill>
                <a:sym typeface="Arial"/>
              </a:rPr>
              <a:t> be administered prior to hospital discharge for </a:t>
            </a:r>
            <a:r>
              <a:rPr lang="en-US" sz="2000" b="1" kern="0" dirty="0">
                <a:solidFill>
                  <a:srgbClr val="FFFFFF"/>
                </a:solidFill>
                <a:sym typeface="Arial"/>
              </a:rPr>
              <a:t>every newborn </a:t>
            </a:r>
            <a:r>
              <a:rPr lang="en-US" sz="2000" kern="0" dirty="0">
                <a:solidFill>
                  <a:srgbClr val="FFFFFF"/>
                </a:solidFill>
                <a:sym typeface="Arial"/>
              </a:rPr>
              <a:t>in the United States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F2AB276-86D1-9C16-74CB-BA88B2389A17}"/>
              </a:ext>
            </a:extLst>
          </p:cNvPr>
          <p:cNvSpPr/>
          <p:nvPr/>
        </p:nvSpPr>
        <p:spPr>
          <a:xfrm>
            <a:off x="735780" y="3441790"/>
            <a:ext cx="3459317" cy="2515258"/>
          </a:xfrm>
          <a:prstGeom prst="roundRect">
            <a:avLst>
              <a:gd name="adj" fmla="val 8499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1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Prevention of mother-to-infant transmission</a:t>
            </a: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b="0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Prevents 70% to 95% </a:t>
            </a:r>
            <a:b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of transmission to infants born to HBsAg+ women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9D92531-7636-AB05-871A-546EB52EDACD}"/>
              </a:ext>
            </a:extLst>
          </p:cNvPr>
          <p:cNvSpPr>
            <a:spLocks noChangeAspect="1"/>
          </p:cNvSpPr>
          <p:nvPr/>
        </p:nvSpPr>
        <p:spPr>
          <a:xfrm>
            <a:off x="2038719" y="2946528"/>
            <a:ext cx="853440" cy="8534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sz="1867" b="0" kern="0" dirty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853E8AFC-5F1F-FA25-330D-6EFCE014BF07}"/>
              </a:ext>
            </a:extLst>
          </p:cNvPr>
          <p:cNvSpPr/>
          <p:nvPr/>
        </p:nvSpPr>
        <p:spPr>
          <a:xfrm>
            <a:off x="4366339" y="3441790"/>
            <a:ext cx="3459317" cy="2515258"/>
          </a:xfrm>
          <a:prstGeom prst="roundRect">
            <a:avLst>
              <a:gd name="adj" fmla="val 901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1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Prevention of</a:t>
            </a:r>
            <a:br>
              <a:rPr lang="en-US" b="1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1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household transmission</a:t>
            </a: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b="0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Protects infants from </a:t>
            </a:r>
            <a:b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infected family members </a:t>
            </a:r>
            <a:b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and other caregivers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402F948-9BBF-9161-179F-6E9DFF5D0023}"/>
              </a:ext>
            </a:extLst>
          </p:cNvPr>
          <p:cNvSpPr/>
          <p:nvPr/>
        </p:nvSpPr>
        <p:spPr>
          <a:xfrm>
            <a:off x="7996900" y="3441790"/>
            <a:ext cx="3459317" cy="2515258"/>
          </a:xfrm>
          <a:prstGeom prst="roundRect">
            <a:avLst>
              <a:gd name="adj" fmla="val 1003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1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Protection if medical errors occur</a:t>
            </a: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b="0" kern="0" dirty="0">
              <a:solidFill>
                <a:srgbClr val="000000"/>
              </a:solidFill>
              <a:latin typeface="Poppins" panose="00000500000000000000" pitchFamily="2" charset="0"/>
              <a:cs typeface="Poppins" panose="00000500000000000000" pitchFamily="2" charset="0"/>
              <a:sym typeface="Arial"/>
            </a:endParaRPr>
          </a:p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Provides a safety net </a:t>
            </a:r>
            <a:b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to prevent perinatal transmission when </a:t>
            </a:r>
            <a:b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</a:br>
            <a:r>
              <a:rPr lang="en-US" b="0" kern="0" dirty="0">
                <a:solidFill>
                  <a:srgbClr val="000000"/>
                </a:solidFill>
                <a:latin typeface="Poppins" panose="00000500000000000000" pitchFamily="2" charset="0"/>
                <a:cs typeface="Poppins" panose="00000500000000000000" pitchFamily="2" charset="0"/>
                <a:sym typeface="Arial"/>
              </a:rPr>
              <a:t>medical errors occur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A999D67-09F2-C318-188D-B48332141470}"/>
              </a:ext>
            </a:extLst>
          </p:cNvPr>
          <p:cNvSpPr>
            <a:spLocks noChangeAspect="1"/>
          </p:cNvSpPr>
          <p:nvPr/>
        </p:nvSpPr>
        <p:spPr>
          <a:xfrm>
            <a:off x="5669277" y="2946528"/>
            <a:ext cx="853440" cy="8534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sz="1867" b="0" kern="0" dirty="0">
              <a:solidFill>
                <a:srgbClr val="FFFFFF"/>
              </a:solidFill>
              <a:latin typeface="Arial"/>
              <a:sym typeface="Arial"/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71DBCFEB-60B8-603C-B94A-F260C356597B}"/>
              </a:ext>
            </a:extLst>
          </p:cNvPr>
          <p:cNvSpPr>
            <a:spLocks noChangeAspect="1"/>
          </p:cNvSpPr>
          <p:nvPr/>
        </p:nvSpPr>
        <p:spPr>
          <a:xfrm>
            <a:off x="9299839" y="3019803"/>
            <a:ext cx="853440" cy="85344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None/>
            </a:pPr>
            <a:endParaRPr lang="en-US" sz="1867" b="0" kern="0" dirty="0">
              <a:solidFill>
                <a:srgbClr val="FFFFFF"/>
              </a:solidFill>
              <a:latin typeface="Arial"/>
              <a:sym typeface="Arial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F8242CC-A107-03E3-41B9-CF8773C6AC82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60639" y="3068448"/>
            <a:ext cx="609600" cy="6096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2C76137-CDA6-1C28-0EDF-4D470EB7CD42}"/>
              </a:ext>
            </a:extLst>
          </p:cNvPr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91167" y="3068418"/>
            <a:ext cx="609661" cy="60966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248BC65-FBFE-0F3D-0897-051AE7A602ED}"/>
              </a:ext>
            </a:extLst>
          </p:cNvPr>
          <p:cNvPicPr>
            <a:picLocks noChangeAspect="1"/>
          </p:cNvPicPr>
          <p:nvPr/>
        </p:nvPicPr>
        <p:blipFill>
          <a:blip r:embed="rId7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21759" y="313698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3626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ABAD4-A472-7485-A7C1-8680CC517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HBIG and Birth Dose Administration Based on Maternal HBsAg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B7A5BE-C1EB-5777-63A7-9EF0AD8C402E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 </a:t>
            </a:r>
            <a:r>
              <a:rPr lang="en-US" i="1" dirty="0"/>
              <a:t>Pediatrics</a:t>
            </a:r>
            <a:r>
              <a:rPr lang="en-US" dirty="0"/>
              <a:t> (2017) 140 (3): e20171870.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0C006A-91C3-5855-5DAF-65430A3DA929}"/>
              </a:ext>
            </a:extLst>
          </p:cNvPr>
          <p:cNvSpPr txBox="1"/>
          <p:nvPr/>
        </p:nvSpPr>
        <p:spPr>
          <a:xfrm>
            <a:off x="231078" y="5407856"/>
            <a:ext cx="11740260" cy="581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0" fontAlgn="base" latinLnBrk="0" hangingPunct="0">
              <a:lnSpc>
                <a:spcPts val="1867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ＭＳ Ｐゴシック" charset="-128"/>
                <a:cs typeface="+mn-cs"/>
              </a:rPr>
              <a:t>*Maternal status should be determined as soon as possible and if HBsAg positive</a:t>
            </a:r>
            <a:r>
              <a:rPr lang="en-US" sz="1400" dirty="0">
                <a:solidFill>
                  <a:srgbClr val="000000"/>
                </a:solidFill>
                <a:ea typeface="ＭＳ Ｐゴシック" charset="-128"/>
              </a:rPr>
              <a:t> or </a:t>
            </a:r>
            <a:r>
              <a:rPr lang="en-US" sz="1400">
                <a:solidFill>
                  <a:srgbClr val="000000"/>
                </a:solidFill>
                <a:ea typeface="ＭＳ Ｐゴシック" charset="-128"/>
              </a:rPr>
              <a:t>remains unknown,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ＭＳ Ｐゴシック" charset="-128"/>
                <a:cs typeface="+mn-cs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ＭＳ Ｐゴシック" charset="-128"/>
                <a:cs typeface="+mn-cs"/>
              </a:rPr>
              <a:t>the infant should receive HBIG as soon as possible, but no later than age 7 days.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7897936E-F334-377D-A90F-50F0E0BB52D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4099955"/>
              </p:ext>
            </p:extLst>
          </p:nvPr>
        </p:nvGraphicFramePr>
        <p:xfrm>
          <a:off x="231078" y="1430631"/>
          <a:ext cx="11740260" cy="40227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48698">
                  <a:extLst>
                    <a:ext uri="{9D8B030D-6E8A-4147-A177-3AD203B41FA5}">
                      <a16:colId xmlns:a16="http://schemas.microsoft.com/office/drawing/2014/main" val="4019885295"/>
                    </a:ext>
                  </a:extLst>
                </a:gridCol>
                <a:gridCol w="4517136">
                  <a:extLst>
                    <a:ext uri="{9D8B030D-6E8A-4147-A177-3AD203B41FA5}">
                      <a16:colId xmlns:a16="http://schemas.microsoft.com/office/drawing/2014/main" val="974667140"/>
                    </a:ext>
                  </a:extLst>
                </a:gridCol>
                <a:gridCol w="4674426">
                  <a:extLst>
                    <a:ext uri="{9D8B030D-6E8A-4147-A177-3AD203B41FA5}">
                      <a16:colId xmlns:a16="http://schemas.microsoft.com/office/drawing/2014/main" val="2755214977"/>
                    </a:ext>
                  </a:extLst>
                </a:gridCol>
              </a:tblGrid>
              <a:tr h="376013">
                <a:tc rowSpan="2"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b="1" u="none" strike="noStrike" dirty="0">
                          <a:solidFill>
                            <a:schemeClr val="bg2"/>
                          </a:solidFill>
                          <a:effectLst/>
                        </a:rPr>
                        <a:t>Maternal HBsAg status</a:t>
                      </a:r>
                      <a:endParaRPr lang="en-US" sz="1600" b="1" i="0" u="none" strike="noStrike" dirty="0">
                        <a:solidFill>
                          <a:schemeClr val="bg2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600" b="1" u="none" strike="noStrike" dirty="0">
                          <a:solidFill>
                            <a:schemeClr val="bg2"/>
                          </a:solidFill>
                          <a:effectLst/>
                        </a:rPr>
                        <a:t> Infant Birth Weight</a:t>
                      </a:r>
                      <a:endParaRPr lang="en-US" sz="1600" b="1" i="0" u="none" strike="noStrike" dirty="0">
                        <a:solidFill>
                          <a:schemeClr val="bg2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559821349"/>
                  </a:ext>
                </a:extLst>
              </a:tr>
              <a:tr h="3760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en-US" sz="1600" b="1" u="none" strike="noStrike" dirty="0">
                          <a:solidFill>
                            <a:schemeClr val="bg2"/>
                          </a:solidFill>
                          <a:effectLst/>
                        </a:rPr>
                        <a:t>    ≥2,000 grams</a:t>
                      </a:r>
                      <a:endParaRPr lang="en-US" sz="1600" b="1" i="0" u="none" strike="noStrike" dirty="0">
                        <a:solidFill>
                          <a:schemeClr val="bg2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u="none" strike="noStrike" dirty="0">
                          <a:solidFill>
                            <a:schemeClr val="bg2"/>
                          </a:solidFill>
                          <a:effectLst/>
                        </a:rPr>
                        <a:t>&lt;2,000 grams</a:t>
                      </a:r>
                      <a:endParaRPr lang="en-US" dirty="0"/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5240841"/>
                  </a:ext>
                </a:extLst>
              </a:tr>
              <a:tr h="92294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Positive</a:t>
                      </a: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>
                          <a:effectLst/>
                        </a:rPr>
                        <a:t>HepB vaccine </a:t>
                      </a:r>
                      <a:r>
                        <a:rPr lang="en-US" sz="1600" b="1" u="none" strike="noStrike">
                          <a:effectLst/>
                        </a:rPr>
                        <a:t>and HBIG </a:t>
                      </a:r>
                      <a:r>
                        <a:rPr lang="en-US" sz="1600" u="none" strike="noStrike">
                          <a:effectLst/>
                        </a:rPr>
                        <a:t>within 12 hr of birth, ideally within delivery room</a:t>
                      </a: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u="none" strike="noStrike">
                        <a:effectLst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>
                          <a:effectLst/>
                        </a:rPr>
                        <a:t>HepB vaccine </a:t>
                      </a:r>
                      <a:r>
                        <a:rPr lang="en-US" sz="1600" b="1" u="none" strike="noStrike">
                          <a:effectLst/>
                        </a:rPr>
                        <a:t>and HBIG </a:t>
                      </a:r>
                      <a:r>
                        <a:rPr lang="en-US" sz="1600" u="none" strike="noStrike">
                          <a:effectLst/>
                        </a:rPr>
                        <a:t>within 12 hr of birth, ideally within delivery room</a:t>
                      </a: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u="none" strike="noStrike">
                        <a:effectLst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i="1" u="none" strike="noStrike">
                          <a:effectLst/>
                        </a:rPr>
                        <a:t>Do not count birth dose as part of vaccine series</a:t>
                      </a:r>
                      <a:endParaRPr lang="en-US" sz="1600" b="0" i="1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10365335"/>
                  </a:ext>
                </a:extLst>
              </a:tr>
              <a:tr h="922941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Unknown</a:t>
                      </a: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>
                          <a:effectLst/>
                        </a:rPr>
                        <a:t>HepB vaccine within 12 hr of birth*</a:t>
                      </a: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u="none" strike="noStrike">
                        <a:effectLst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>
                          <a:effectLst/>
                        </a:rPr>
                        <a:t>HepB vaccine </a:t>
                      </a:r>
                      <a:r>
                        <a:rPr lang="en-US" sz="1600" b="1" u="none" strike="noStrike">
                          <a:effectLst/>
                        </a:rPr>
                        <a:t>and HBIG </a:t>
                      </a:r>
                      <a:r>
                        <a:rPr lang="en-US" sz="1600" u="none" strike="noStrike">
                          <a:effectLst/>
                        </a:rPr>
                        <a:t>within 12 hr of birth</a:t>
                      </a: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endParaRPr lang="en-US" sz="1600" u="none" strike="noStrike">
                        <a:effectLst/>
                      </a:endParaRPr>
                    </a:p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i="1" u="none" strike="noStrike">
                          <a:effectLst/>
                        </a:rPr>
                        <a:t>Do not count birth dose as part of vaccine series</a:t>
                      </a:r>
                      <a:endParaRPr lang="en-US" sz="1600" b="0" i="1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364935"/>
                  </a:ext>
                </a:extLst>
              </a:tr>
              <a:tr h="649477">
                <a:tc>
                  <a:txBody>
                    <a:bodyPr/>
                    <a:lstStyle/>
                    <a:p>
                      <a:pPr algn="l" rtl="0" fontAlgn="ctr">
                        <a:buNone/>
                      </a:pPr>
                      <a:r>
                        <a:rPr lang="en-US" sz="1600" u="none" strike="noStrike" dirty="0">
                          <a:effectLst/>
                        </a:rPr>
                        <a:t>Negative</a:t>
                      </a: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>
                          <a:effectLst/>
                        </a:rPr>
                        <a:t>HepB vaccine </a:t>
                      </a:r>
                      <a:r>
                        <a:rPr lang="en-US" sz="1600" b="1" u="none" strike="noStrike">
                          <a:effectLst/>
                        </a:rPr>
                        <a:t>within 24 hr</a:t>
                      </a:r>
                      <a:r>
                        <a:rPr lang="en-US" sz="1600" u="none" strike="noStrike">
                          <a:effectLst/>
                        </a:rPr>
                        <a:t> of birth </a:t>
                      </a:r>
                      <a:endParaRPr lang="en-US" sz="1600" b="0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rtl="0" fontAlgn="ctr">
                        <a:buFont typeface="Arial" panose="020B0604020202020204" pitchFamily="34" charset="0"/>
                        <a:buChar char="•"/>
                      </a:pPr>
                      <a:r>
                        <a:rPr lang="en-US" sz="1600" u="none" strike="noStrike" dirty="0" err="1">
                          <a:effectLst/>
                        </a:rPr>
                        <a:t>HepB</a:t>
                      </a:r>
                      <a:r>
                        <a:rPr lang="en-US" sz="1600" u="none" strike="noStrike" dirty="0">
                          <a:effectLst/>
                        </a:rPr>
                        <a:t> vaccine </a:t>
                      </a:r>
                      <a:r>
                        <a:rPr lang="en-US" sz="1600" b="1" u="none" strike="noStrike" dirty="0">
                          <a:effectLst/>
                        </a:rPr>
                        <a:t>at age 1 </a:t>
                      </a:r>
                      <a:r>
                        <a:rPr lang="en-US" sz="1600" b="1" u="none" strike="noStrike" dirty="0" err="1">
                          <a:effectLst/>
                        </a:rPr>
                        <a:t>mo</a:t>
                      </a:r>
                      <a:r>
                        <a:rPr lang="en-US" sz="1600" b="1" u="none" strike="noStrike" dirty="0">
                          <a:effectLst/>
                        </a:rPr>
                        <a:t> or hospital discharge</a:t>
                      </a:r>
                      <a:endParaRPr lang="en-US" sz="1600" b="1" i="0" u="none" strike="noStrike" dirty="0">
                        <a:solidFill>
                          <a:srgbClr val="161616"/>
                        </a:solidFill>
                        <a:effectLst/>
                        <a:latin typeface="Poppins" panose="00000500000000000000" pitchFamily="2" charset="0"/>
                      </a:endParaRPr>
                    </a:p>
                  </a:txBody>
                  <a:tcPr marL="45720" marR="4572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6592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86512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995B44-DE96-C116-B3EF-151DD693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7A75A54-2C9E-20A0-D7D2-7EF46C5514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AAP recommendations</a:t>
            </a:r>
          </a:p>
          <a:p>
            <a:pPr lvl="2"/>
            <a:r>
              <a:rPr lang="en-US" b="1" dirty="0">
                <a:solidFill>
                  <a:schemeClr val="accent6"/>
                </a:solidFill>
              </a:rPr>
              <a:t>Universal vaccination: </a:t>
            </a:r>
            <a:r>
              <a:rPr lang="en-US" dirty="0"/>
              <a:t>all children should receive a 2-dose hepatitis A vaccine series</a:t>
            </a:r>
          </a:p>
          <a:p>
            <a:pPr lvl="3"/>
            <a:r>
              <a:rPr lang="en-US" dirty="0"/>
              <a:t>First dose: 12-23 mo of age</a:t>
            </a:r>
          </a:p>
          <a:p>
            <a:pPr lvl="3"/>
            <a:r>
              <a:rPr lang="en-US" dirty="0"/>
              <a:t>Second dose: 6-18 mo after first</a:t>
            </a:r>
          </a:p>
          <a:p>
            <a:r>
              <a:rPr lang="en-US" dirty="0"/>
              <a:t>Rationale</a:t>
            </a:r>
          </a:p>
          <a:p>
            <a:pPr lvl="2"/>
            <a:r>
              <a:rPr lang="en-US" dirty="0"/>
              <a:t>Hep A causes acute viral hepatitis</a:t>
            </a:r>
          </a:p>
          <a:p>
            <a:pPr lvl="2"/>
            <a:r>
              <a:rPr lang="en-US" dirty="0"/>
              <a:t>Young children often asymptomatic and thus are “silent” spreaders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D924AB66-8191-7356-99A3-DCFD52992330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6"/>
                </a:solidFill>
              </a:rPr>
              <a:t>Catch-up vaccination: </a:t>
            </a:r>
            <a:r>
              <a:rPr lang="en-US" dirty="0"/>
              <a:t>for all unvaccinated children and adolescents up to 18 yr of age</a:t>
            </a:r>
          </a:p>
          <a:p>
            <a:pPr lvl="2"/>
            <a:r>
              <a:rPr lang="en-US" dirty="0"/>
              <a:t>Priority groups based on risk:</a:t>
            </a:r>
          </a:p>
          <a:p>
            <a:pPr lvl="3"/>
            <a:r>
              <a:rPr lang="en-US" dirty="0"/>
              <a:t>International travelers to endemic areas</a:t>
            </a:r>
          </a:p>
          <a:p>
            <a:pPr lvl="3"/>
            <a:r>
              <a:rPr lang="en-US" dirty="0"/>
              <a:t>Children in outbreak settings</a:t>
            </a:r>
          </a:p>
          <a:p>
            <a:pPr lvl="3"/>
            <a:r>
              <a:rPr lang="en-US" dirty="0"/>
              <a:t>Chronic liver disease or immunocompromising conditions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C44F13-8263-10DF-5017-FEE52BDAE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Pediatric Vaccine Recommendations: Hepatitis A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F359851B-B7FC-DCD6-F4EA-7C282DDFD6B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cdc.gov/hepatitis-a/vaccination/index.html.</a:t>
            </a:r>
          </a:p>
        </p:txBody>
      </p:sp>
    </p:spTree>
    <p:extLst>
      <p:ext uri="{BB962C8B-B14F-4D97-AF65-F5344CB8AC3E}">
        <p14:creationId xmlns:p14="http://schemas.microsoft.com/office/powerpoint/2010/main" val="32672443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131EDC-2736-672A-640D-16786FCD3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Childhood Vaccination: Shared Clinical Decision-making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4BC502-0DF7-AB8B-BF9E-BF262A4D8BFA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As of January 2026, federal recommendations shifted from recommending routine administration for all children to “immunizations based on shared clinical decision-making”</a:t>
            </a:r>
          </a:p>
          <a:p>
            <a:r>
              <a:rPr lang="en-US" dirty="0"/>
              <a:t>Key elements:</a:t>
            </a:r>
          </a:p>
          <a:p>
            <a:pPr lvl="2"/>
            <a:r>
              <a:rPr lang="en-US" dirty="0"/>
              <a:t>Provide information on vaccine benefits and risks to the patient/family</a:t>
            </a:r>
          </a:p>
          <a:p>
            <a:pPr lvl="2"/>
            <a:r>
              <a:rPr lang="en-US" dirty="0"/>
              <a:t>Create an opportunity for the patient/family to ask questions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AAE6CC-9FE3-A317-29DE-523347811122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en-US" dirty="0"/>
              <a:t>cdc.gov/media/releases/2026/2026-cdc-acts-on-presidential-memorandum-to-update-childhood-immunization-schedule.html. aap.org/en/patient-care/immunizations/shared-clinical-decision-making-for-immunizations.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F1B309-BC16-9456-8680-DA185A1441CC}"/>
              </a:ext>
            </a:extLst>
          </p:cNvPr>
          <p:cNvSpPr txBox="1"/>
          <p:nvPr/>
        </p:nvSpPr>
        <p:spPr>
          <a:xfrm>
            <a:off x="804455" y="4716378"/>
            <a:ext cx="9978887" cy="10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2400" dirty="0"/>
              <a:t>“It is important to let families know that vaccines listed as SCDM are still important and </a:t>
            </a:r>
            <a:r>
              <a:rPr lang="en-US" sz="2400" b="1" dirty="0"/>
              <a:t>the science has not changed</a:t>
            </a:r>
            <a:r>
              <a:rPr lang="en-US" sz="2400" dirty="0"/>
              <a:t>” - AAP</a:t>
            </a:r>
          </a:p>
        </p:txBody>
      </p:sp>
    </p:spTree>
    <p:extLst>
      <p:ext uri="{BB962C8B-B14F-4D97-AF65-F5344CB8AC3E}">
        <p14:creationId xmlns:p14="http://schemas.microsoft.com/office/powerpoint/2010/main" val="23015761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D51C3662-F309-A7D4-6304-2DD819C9B7BF}"/>
              </a:ext>
            </a:extLst>
          </p:cNvPr>
          <p:cNvSpPr/>
          <p:nvPr/>
        </p:nvSpPr>
        <p:spPr>
          <a:xfrm>
            <a:off x="1732446" y="1523189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Listen</a:t>
            </a:r>
            <a:r>
              <a:rPr lang="en-US" sz="1700" kern="1200" dirty="0"/>
              <a:t> to and </a:t>
            </a:r>
            <a:r>
              <a:rPr lang="en-US" sz="1700" b="1" kern="1200" dirty="0"/>
              <a:t>acknowledge</a:t>
            </a:r>
            <a:r>
              <a:rPr lang="en-US" sz="1700" kern="1200" dirty="0"/>
              <a:t> worries</a:t>
            </a: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34CB23F-E8B8-BE9A-BB23-B20DFCADE304}"/>
              </a:ext>
            </a:extLst>
          </p:cNvPr>
          <p:cNvSpPr/>
          <p:nvPr/>
        </p:nvSpPr>
        <p:spPr>
          <a:xfrm>
            <a:off x="1732446" y="3149002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Clarify </a:t>
            </a:r>
            <a:r>
              <a:rPr lang="en-US" sz="1700" kern="1200" dirty="0"/>
              <a:t>misconceptions </a:t>
            </a: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41063143-D878-FB48-B6BE-D53FACD340AD}"/>
              </a:ext>
            </a:extLst>
          </p:cNvPr>
          <p:cNvSpPr/>
          <p:nvPr/>
        </p:nvSpPr>
        <p:spPr>
          <a:xfrm>
            <a:off x="1732446" y="4774815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Explain</a:t>
            </a:r>
            <a:r>
              <a:rPr lang="en-US" sz="1700" kern="1200" dirty="0"/>
              <a:t> where disinformation comes from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548EF9-D191-BF01-6A3B-48AB18762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Conversations With Families: How to Navigate?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72C7367B-C59E-C9F8-6EA0-6E3015B0CD28}"/>
              </a:ext>
            </a:extLst>
          </p:cNvPr>
          <p:cNvSpPr/>
          <p:nvPr/>
        </p:nvSpPr>
        <p:spPr>
          <a:xfrm>
            <a:off x="7050689" y="1523189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Provide </a:t>
            </a:r>
            <a:r>
              <a:rPr lang="en-US" sz="1700" kern="1200" dirty="0"/>
              <a:t>and</a:t>
            </a:r>
            <a:r>
              <a:rPr lang="en-US" sz="1700" b="1" kern="1200" dirty="0"/>
              <a:t> personalize </a:t>
            </a:r>
            <a:r>
              <a:rPr lang="en-US" sz="1700" kern="1200" dirty="0"/>
              <a:t>vaccine information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19236470-FB90-9D47-5681-15688D13C366}"/>
              </a:ext>
            </a:extLst>
          </p:cNvPr>
          <p:cNvSpPr/>
          <p:nvPr/>
        </p:nvSpPr>
        <p:spPr>
          <a:xfrm>
            <a:off x="7050689" y="3149002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Encourage</a:t>
            </a:r>
            <a:r>
              <a:rPr lang="en-US" sz="1700" kern="1200" dirty="0"/>
              <a:t> parents to see vaccination as protection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61E4488B-5260-E501-B08F-41A6329E8622}"/>
              </a:ext>
            </a:extLst>
          </p:cNvPr>
          <p:cNvSpPr/>
          <p:nvPr/>
        </p:nvSpPr>
        <p:spPr>
          <a:xfrm>
            <a:off x="7050689" y="4774815"/>
            <a:ext cx="4132693" cy="1291466"/>
          </a:xfrm>
          <a:custGeom>
            <a:avLst/>
            <a:gdLst>
              <a:gd name="csX0" fmla="*/ 0 w 4132693"/>
              <a:gd name="csY0" fmla="*/ 0 h 1291466"/>
              <a:gd name="csX1" fmla="*/ 4132693 w 4132693"/>
              <a:gd name="csY1" fmla="*/ 0 h 1291466"/>
              <a:gd name="csX2" fmla="*/ 4132693 w 4132693"/>
              <a:gd name="csY2" fmla="*/ 1291466 h 1291466"/>
              <a:gd name="csX3" fmla="*/ 0 w 4132693"/>
              <a:gd name="csY3" fmla="*/ 1291466 h 1291466"/>
              <a:gd name="csX4" fmla="*/ 0 w 4132693"/>
              <a:gd name="csY4" fmla="*/ 0 h 129146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32693" h="1291466">
                <a:moveTo>
                  <a:pt x="0" y="0"/>
                </a:moveTo>
                <a:lnTo>
                  <a:pt x="4132693" y="0"/>
                </a:lnTo>
                <a:lnTo>
                  <a:pt x="4132693" y="1291466"/>
                </a:lnTo>
                <a:lnTo>
                  <a:pt x="0" y="129146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40000"/>
            </a:schemeClr>
          </a:solidFill>
          <a:ln w="19050">
            <a:solidFill>
              <a:schemeClr val="accent1"/>
            </a:solidFill>
          </a:ln>
        </p:spPr>
        <p:style>
          <a:lnRef idx="1">
            <a:scrgbClr r="0" g="0" b="0"/>
          </a:lnRef>
          <a:fillRef idx="1">
            <a:schemeClr val="lt1">
              <a:alpha val="4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74753" tIns="64770" rIns="64770" bIns="64770" numCol="1" spcCol="1270" anchor="ctr" anchorCtr="0">
            <a:noAutofit/>
          </a:bodyPr>
          <a:lstStyle/>
          <a:p>
            <a:pPr marL="0" lvl="0" indent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700" b="1" kern="1200" dirty="0"/>
              <a:t>Utilize </a:t>
            </a:r>
            <a:r>
              <a:rPr lang="en-US" sz="1700" kern="1200" dirty="0"/>
              <a:t>resources:</a:t>
            </a:r>
          </a:p>
          <a:p>
            <a:pPr marL="114300" lvl="1" indent="-114300" algn="l" defTabSz="5778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n-US" sz="1300" kern="1200" dirty="0"/>
              <a:t>aap.org/en/patient-care/ immunizations/immunization-discussion-guides/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CB8177-CE0B-4933-548A-79615D71FC74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aap.org/en/patient-care/immunizations/communicating-with-families-and-promoting-vaccine-confidence/talking-with-vaccine-hesitant-parents/?srsltid=AfmBOoqHtOCBcyAzQwV2zFSlr5BlrxrJCPI_HgD0GwgqPnQuM0oWm3ly.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11F845-F16A-33F7-3D72-C57A72DACB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501" y="1346363"/>
            <a:ext cx="1353429" cy="135952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DF7D50-92A8-7570-E99D-2EE06A35D3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500" y="2970364"/>
            <a:ext cx="1353429" cy="1353429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D74FCCD-C942-FD4D-617F-6415F56DA7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499" y="4590879"/>
            <a:ext cx="1353429" cy="1353429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904EDFF-8DF7-9B4A-FDF3-E76FED613B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6861" y="1344933"/>
            <a:ext cx="1353429" cy="135952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677A29F-6089-C22A-A6C5-9E4FEF1F759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6744" y="2972769"/>
            <a:ext cx="1353429" cy="1353429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EF8EC77-5286-E8B9-9CE3-410D7D3EEC7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6744" y="4583828"/>
            <a:ext cx="1353429" cy="1353429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7322484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9E190D-57D0-15AA-CF5A-FC94123E7C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868042"/>
          </a:xfrm>
          <a:solidFill>
            <a:schemeClr val="accent3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pPr>
              <a:spcAft>
                <a:spcPts val="400"/>
              </a:spcAft>
            </a:pPr>
            <a:r>
              <a:rPr lang="en-US" sz="2200" b="1" dirty="0">
                <a:solidFill>
                  <a:schemeClr val="accent6"/>
                </a:solidFill>
              </a:rPr>
              <a:t>Hepatitis A</a:t>
            </a:r>
          </a:p>
          <a:p>
            <a:pPr lvl="2">
              <a:spcAft>
                <a:spcPts val="400"/>
              </a:spcAft>
            </a:pPr>
            <a:r>
              <a:rPr lang="en-US" sz="2000" dirty="0"/>
              <a:t>Routine for adults at </a:t>
            </a:r>
            <a:r>
              <a:rPr lang="en-US" sz="2000" b="1" dirty="0">
                <a:solidFill>
                  <a:schemeClr val="accent6"/>
                </a:solidFill>
              </a:rPr>
              <a:t>risk</a:t>
            </a:r>
            <a:r>
              <a:rPr lang="en-US" sz="2000" dirty="0"/>
              <a:t>: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International travelers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Men who have sex with men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People who use or inject drugs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People whose jobs increase the risk of exposure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People experiencing homelessness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2040F3E-AE92-5E0C-B1C0-B5916F24225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868042"/>
          </a:xfr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pPr>
              <a:spcAft>
                <a:spcPts val="400"/>
              </a:spcAft>
            </a:pPr>
            <a:r>
              <a:rPr lang="en-US" sz="2200" b="1" dirty="0">
                <a:solidFill>
                  <a:schemeClr val="accent1"/>
                </a:solidFill>
              </a:rPr>
              <a:t>Hepatitis B</a:t>
            </a:r>
          </a:p>
          <a:p>
            <a:pPr lvl="2">
              <a:spcAft>
                <a:spcPts val="400"/>
              </a:spcAft>
            </a:pPr>
            <a:r>
              <a:rPr lang="en-US" sz="2000" dirty="0"/>
              <a:t>Adults </a:t>
            </a:r>
            <a:r>
              <a:rPr lang="en-US" sz="2000" b="1" dirty="0">
                <a:solidFill>
                  <a:schemeClr val="accent1"/>
                </a:solidFill>
              </a:rPr>
              <a:t>19-59 yr: Universal </a:t>
            </a:r>
          </a:p>
          <a:p>
            <a:pPr lvl="2">
              <a:spcAft>
                <a:spcPts val="400"/>
              </a:spcAft>
            </a:pPr>
            <a:r>
              <a:rPr lang="en-US" sz="2000" dirty="0"/>
              <a:t>Adults </a:t>
            </a:r>
            <a:r>
              <a:rPr lang="en-US" sz="2000" b="1" dirty="0">
                <a:solidFill>
                  <a:schemeClr val="accent1"/>
                </a:solidFill>
              </a:rPr>
              <a:t>≥60 yr : With risk factors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Born in high prevalence region or to parents born in high prevalence regions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Men who have sex with men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HIV, past or current HCV, elevated liver enzymes, diabetes mellitus, dialysis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Sexual or household exposure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History of injection drug use</a:t>
            </a:r>
          </a:p>
          <a:p>
            <a:pPr lvl="3">
              <a:spcAft>
                <a:spcPts val="400"/>
              </a:spcAft>
            </a:pPr>
            <a:r>
              <a:rPr lang="en-US" sz="1800" dirty="0"/>
              <a:t>History of incarceration</a:t>
            </a:r>
          </a:p>
          <a:p>
            <a:pPr>
              <a:spcAft>
                <a:spcPts val="400"/>
              </a:spcAft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A0A91F-F00C-1C7F-C2F9-1D289CAB2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Vaccine Recommendations: Adults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19772B-4D59-5EC8-7911-98AD82BC2CB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cdc.gov/hepatitis-a/vaccination/index.html. cdc.gov/hepatitis-b/hcp/vaccine-administration/index.html.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D17C700-E2E4-47F6-68A3-0E0517C875E5}"/>
              </a:ext>
            </a:extLst>
          </p:cNvPr>
          <p:cNvSpPr txBox="1"/>
          <p:nvPr/>
        </p:nvSpPr>
        <p:spPr>
          <a:xfrm>
            <a:off x="1377108" y="5241260"/>
            <a:ext cx="3613532" cy="561860"/>
          </a:xfrm>
          <a:prstGeom prst="rect">
            <a:avLst/>
          </a:prstGeom>
          <a:solidFill>
            <a:schemeClr val="bg1"/>
          </a:solidFill>
          <a:ln w="19050">
            <a:solidFill>
              <a:srgbClr val="FFFFFF"/>
            </a:solidFill>
          </a:ln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b="1" dirty="0">
                <a:solidFill>
                  <a:schemeClr val="accent6"/>
                </a:solidFill>
              </a:rPr>
              <a:t>If serology unknown, can still administer the vaccine</a:t>
            </a:r>
          </a:p>
        </p:txBody>
      </p:sp>
    </p:spTree>
    <p:extLst>
      <p:ext uri="{BB962C8B-B14F-4D97-AF65-F5344CB8AC3E}">
        <p14:creationId xmlns:p14="http://schemas.microsoft.com/office/powerpoint/2010/main" val="8467115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440B2A-44DE-1ED4-D2D7-BE6D6B7AC9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7" y="1335810"/>
            <a:ext cx="4134445" cy="4754880"/>
          </a:xfrm>
        </p:spPr>
        <p:txBody>
          <a:bodyPr/>
          <a:lstStyle/>
          <a:p>
            <a:r>
              <a:rPr lang="en-US" sz="2200" dirty="0"/>
              <a:t>Pediatrics</a:t>
            </a:r>
            <a:r>
              <a:rPr lang="en-US" sz="2200" baseline="30000" dirty="0"/>
              <a:t>1</a:t>
            </a:r>
          </a:p>
          <a:p>
            <a:pPr lvl="2"/>
            <a:r>
              <a:rPr lang="en-US" sz="2000" dirty="0"/>
              <a:t>Gaps in coverage exist among adolescents who missed childhood vaccination</a:t>
            </a:r>
          </a:p>
          <a:p>
            <a:pPr lvl="2"/>
            <a:r>
              <a:rPr lang="en-US" sz="2000" dirty="0"/>
              <a:t>In 2024, US coverage for 2 doses among adolescents 13-17 yr of age was 87.1%</a:t>
            </a:r>
            <a:br>
              <a:rPr lang="en-US" sz="2000" dirty="0"/>
            </a:br>
            <a:r>
              <a:rPr lang="en-US" sz="2000" dirty="0"/>
              <a:t>(95% CI: 86.1–88.0)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2DAB391-EDDE-CE9F-6550-C7FF1FA05E6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639664" y="1335810"/>
            <a:ext cx="4331673" cy="4754880"/>
          </a:xfrm>
        </p:spPr>
        <p:txBody>
          <a:bodyPr/>
          <a:lstStyle/>
          <a:p>
            <a:r>
              <a:rPr lang="en-US" sz="2200" dirty="0"/>
              <a:t>Adult uptake remains low</a:t>
            </a:r>
          </a:p>
          <a:p>
            <a:pPr lvl="2"/>
            <a:r>
              <a:rPr lang="en-US" sz="2000" dirty="0"/>
              <a:t>In 2024, only 24.8% of adults had received at least 1 dose</a:t>
            </a:r>
            <a:r>
              <a:rPr lang="en-US" sz="2000" baseline="30000" dirty="0"/>
              <a:t>2</a:t>
            </a:r>
          </a:p>
          <a:p>
            <a:pPr lvl="2"/>
            <a:r>
              <a:rPr lang="en-US" sz="2000" dirty="0"/>
              <a:t>In 2018, only 11.9% of adults had received the complete series</a:t>
            </a:r>
            <a:r>
              <a:rPr lang="en-US" sz="2000" baseline="30000" dirty="0"/>
              <a:t>3</a:t>
            </a:r>
          </a:p>
          <a:p>
            <a:endParaRPr lang="en-CA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EBB5F0-57C0-7709-CD6C-7AB8FD575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A Vaccine Uptake in the US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DAB58FC-BDB7-BBD1-2F2A-39E9050B298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17059" y="6302375"/>
            <a:ext cx="7507430" cy="327025"/>
          </a:xfrm>
        </p:spPr>
        <p:txBody>
          <a:bodyPr/>
          <a:lstStyle/>
          <a:p>
            <a:r>
              <a:rPr lang="en-US" dirty="0"/>
              <a:t>1. Pingali. MMWR Morb Mortal Wkly Rep. 2025;74:466. 2. cdc.gov/adultvaxview/publications-resources/vaccination-coverage-adults-2021.html. 3. Lu. MMWR Surveill Summ. 2021;70:1.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031714AA-78C5-A994-7B4D-E8986304503E}"/>
              </a:ext>
            </a:extLst>
          </p:cNvPr>
          <p:cNvSpPr txBox="1">
            <a:spLocks/>
          </p:cNvSpPr>
          <p:nvPr/>
        </p:nvSpPr>
        <p:spPr>
          <a:xfrm>
            <a:off x="4238936" y="2322379"/>
            <a:ext cx="3322070" cy="97791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US" sz="2000" baseline="30000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11036733-39FC-865B-232B-BC9245107E6A}"/>
              </a:ext>
            </a:extLst>
          </p:cNvPr>
          <p:cNvSpPr/>
          <p:nvPr/>
        </p:nvSpPr>
        <p:spPr>
          <a:xfrm>
            <a:off x="4345858" y="1516133"/>
            <a:ext cx="3234813" cy="1612491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Susceptible adult population is growing</a:t>
            </a:r>
            <a:r>
              <a:rPr lang="en-US" baseline="30000" dirty="0">
                <a:solidFill>
                  <a:schemeClr val="tx1"/>
                </a:solidFill>
              </a:rPr>
              <a:t>2,3</a:t>
            </a:r>
            <a:endParaRPr lang="en-C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278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Freeform 109">
            <a:extLst>
              <a:ext uri="{FF2B5EF4-FFF2-40B4-BE49-F238E27FC236}">
                <a16:creationId xmlns:a16="http://schemas.microsoft.com/office/drawing/2014/main" id="{91C1AF7D-AFAC-FE21-9221-AD87949E1101}"/>
              </a:ext>
            </a:extLst>
          </p:cNvPr>
          <p:cNvSpPr/>
          <p:nvPr/>
        </p:nvSpPr>
        <p:spPr>
          <a:xfrm>
            <a:off x="7089775" y="2060575"/>
            <a:ext cx="1365250" cy="355600"/>
          </a:xfrm>
          <a:custGeom>
            <a:avLst/>
            <a:gdLst>
              <a:gd name="csX0" fmla="*/ 3175 w 1365250"/>
              <a:gd name="csY0" fmla="*/ 257175 h 355600"/>
              <a:gd name="csX1" fmla="*/ 196850 w 1365250"/>
              <a:gd name="csY1" fmla="*/ 190500 h 355600"/>
              <a:gd name="csX2" fmla="*/ 307975 w 1365250"/>
              <a:gd name="csY2" fmla="*/ 177800 h 355600"/>
              <a:gd name="csX3" fmla="*/ 371475 w 1365250"/>
              <a:gd name="csY3" fmla="*/ 130175 h 355600"/>
              <a:gd name="csX4" fmla="*/ 438150 w 1365250"/>
              <a:gd name="csY4" fmla="*/ 114300 h 355600"/>
              <a:gd name="csX5" fmla="*/ 488950 w 1365250"/>
              <a:gd name="csY5" fmla="*/ 139700 h 355600"/>
              <a:gd name="csX6" fmla="*/ 704850 w 1365250"/>
              <a:gd name="csY6" fmla="*/ 104775 h 355600"/>
              <a:gd name="csX7" fmla="*/ 809625 w 1365250"/>
              <a:gd name="csY7" fmla="*/ 88900 h 355600"/>
              <a:gd name="csX8" fmla="*/ 889000 w 1365250"/>
              <a:gd name="csY8" fmla="*/ 60325 h 355600"/>
              <a:gd name="csX9" fmla="*/ 971550 w 1365250"/>
              <a:gd name="csY9" fmla="*/ 60325 h 355600"/>
              <a:gd name="csX10" fmla="*/ 1031875 w 1365250"/>
              <a:gd name="csY10" fmla="*/ 9525 h 355600"/>
              <a:gd name="csX11" fmla="*/ 1095375 w 1365250"/>
              <a:gd name="csY11" fmla="*/ 3175 h 355600"/>
              <a:gd name="csX12" fmla="*/ 1143000 w 1365250"/>
              <a:gd name="csY12" fmla="*/ 25400 h 355600"/>
              <a:gd name="csX13" fmla="*/ 1250950 w 1365250"/>
              <a:gd name="csY13" fmla="*/ 19050 h 355600"/>
              <a:gd name="csX14" fmla="*/ 1320800 w 1365250"/>
              <a:gd name="csY14" fmla="*/ 0 h 355600"/>
              <a:gd name="csX15" fmla="*/ 1362075 w 1365250"/>
              <a:gd name="csY15" fmla="*/ 0 h 355600"/>
              <a:gd name="csX16" fmla="*/ 1365250 w 1365250"/>
              <a:gd name="csY16" fmla="*/ 352425 h 355600"/>
              <a:gd name="csX17" fmla="*/ 1136650 w 1365250"/>
              <a:gd name="csY17" fmla="*/ 352425 h 355600"/>
              <a:gd name="csX18" fmla="*/ 1095375 w 1365250"/>
              <a:gd name="csY18" fmla="*/ 311150 h 355600"/>
              <a:gd name="csX19" fmla="*/ 1025525 w 1365250"/>
              <a:gd name="csY19" fmla="*/ 307975 h 355600"/>
              <a:gd name="csX20" fmla="*/ 984250 w 1365250"/>
              <a:gd name="csY20" fmla="*/ 352425 h 355600"/>
              <a:gd name="csX21" fmla="*/ 758825 w 1365250"/>
              <a:gd name="csY21" fmla="*/ 355600 h 355600"/>
              <a:gd name="csX22" fmla="*/ 593725 w 1365250"/>
              <a:gd name="csY22" fmla="*/ 352425 h 355600"/>
              <a:gd name="csX23" fmla="*/ 482600 w 1365250"/>
              <a:gd name="csY23" fmla="*/ 327025 h 355600"/>
              <a:gd name="csX24" fmla="*/ 415925 w 1365250"/>
              <a:gd name="csY24" fmla="*/ 307975 h 355600"/>
              <a:gd name="csX25" fmla="*/ 282575 w 1365250"/>
              <a:gd name="csY25" fmla="*/ 333375 h 355600"/>
              <a:gd name="csX26" fmla="*/ 171450 w 1365250"/>
              <a:gd name="csY26" fmla="*/ 323850 h 355600"/>
              <a:gd name="csX27" fmla="*/ 95250 w 1365250"/>
              <a:gd name="csY27" fmla="*/ 342900 h 355600"/>
              <a:gd name="csX28" fmla="*/ 0 w 1365250"/>
              <a:gd name="csY28" fmla="*/ 311150 h 355600"/>
              <a:gd name="csX29" fmla="*/ 3175 w 1365250"/>
              <a:gd name="csY29" fmla="*/ 257175 h 3556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</a:cxnLst>
            <a:rect l="l" t="t" r="r" b="b"/>
            <a:pathLst>
              <a:path w="1365250" h="355600">
                <a:moveTo>
                  <a:pt x="3175" y="257175"/>
                </a:moveTo>
                <a:lnTo>
                  <a:pt x="196850" y="190500"/>
                </a:lnTo>
                <a:lnTo>
                  <a:pt x="307975" y="177800"/>
                </a:lnTo>
                <a:lnTo>
                  <a:pt x="371475" y="130175"/>
                </a:lnTo>
                <a:lnTo>
                  <a:pt x="438150" y="114300"/>
                </a:lnTo>
                <a:lnTo>
                  <a:pt x="488950" y="139700"/>
                </a:lnTo>
                <a:lnTo>
                  <a:pt x="704850" y="104775"/>
                </a:lnTo>
                <a:lnTo>
                  <a:pt x="809625" y="88900"/>
                </a:lnTo>
                <a:lnTo>
                  <a:pt x="889000" y="60325"/>
                </a:lnTo>
                <a:lnTo>
                  <a:pt x="971550" y="60325"/>
                </a:lnTo>
                <a:lnTo>
                  <a:pt x="1031875" y="9525"/>
                </a:lnTo>
                <a:lnTo>
                  <a:pt x="1095375" y="3175"/>
                </a:lnTo>
                <a:lnTo>
                  <a:pt x="1143000" y="25400"/>
                </a:lnTo>
                <a:lnTo>
                  <a:pt x="1250950" y="19050"/>
                </a:lnTo>
                <a:lnTo>
                  <a:pt x="1320800" y="0"/>
                </a:lnTo>
                <a:lnTo>
                  <a:pt x="1362075" y="0"/>
                </a:lnTo>
                <a:cubicBezTo>
                  <a:pt x="1363133" y="117475"/>
                  <a:pt x="1364192" y="234950"/>
                  <a:pt x="1365250" y="352425"/>
                </a:cubicBezTo>
                <a:lnTo>
                  <a:pt x="1136650" y="352425"/>
                </a:lnTo>
                <a:lnTo>
                  <a:pt x="1095375" y="311150"/>
                </a:lnTo>
                <a:lnTo>
                  <a:pt x="1025525" y="307975"/>
                </a:lnTo>
                <a:lnTo>
                  <a:pt x="984250" y="352425"/>
                </a:lnTo>
                <a:lnTo>
                  <a:pt x="758825" y="355600"/>
                </a:lnTo>
                <a:lnTo>
                  <a:pt x="593725" y="352425"/>
                </a:lnTo>
                <a:lnTo>
                  <a:pt x="482600" y="327025"/>
                </a:lnTo>
                <a:lnTo>
                  <a:pt x="415925" y="307975"/>
                </a:lnTo>
                <a:lnTo>
                  <a:pt x="282575" y="333375"/>
                </a:lnTo>
                <a:lnTo>
                  <a:pt x="171450" y="323850"/>
                </a:lnTo>
                <a:lnTo>
                  <a:pt x="95250" y="342900"/>
                </a:lnTo>
                <a:lnTo>
                  <a:pt x="0" y="311150"/>
                </a:lnTo>
                <a:lnTo>
                  <a:pt x="3175" y="25717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50000"/>
            </a:schemeClr>
          </a:solidFill>
          <a:ln w="190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Freeform 108">
            <a:extLst>
              <a:ext uri="{FF2B5EF4-FFF2-40B4-BE49-F238E27FC236}">
                <a16:creationId xmlns:a16="http://schemas.microsoft.com/office/drawing/2014/main" id="{4556C2F2-655C-E2E6-943B-9D7941E933A7}"/>
              </a:ext>
            </a:extLst>
          </p:cNvPr>
          <p:cNvSpPr/>
          <p:nvPr/>
        </p:nvSpPr>
        <p:spPr>
          <a:xfrm>
            <a:off x="7089776" y="2111375"/>
            <a:ext cx="1368425" cy="254000"/>
          </a:xfrm>
          <a:custGeom>
            <a:avLst/>
            <a:gdLst>
              <a:gd name="csX0" fmla="*/ 0 w 1358900"/>
              <a:gd name="csY0" fmla="*/ 212725 h 254000"/>
              <a:gd name="csX1" fmla="*/ 184150 w 1358900"/>
              <a:gd name="csY1" fmla="*/ 168275 h 254000"/>
              <a:gd name="csX2" fmla="*/ 320675 w 1358900"/>
              <a:gd name="csY2" fmla="*/ 146050 h 254000"/>
              <a:gd name="csX3" fmla="*/ 377825 w 1358900"/>
              <a:gd name="csY3" fmla="*/ 111125 h 254000"/>
              <a:gd name="csX4" fmla="*/ 438150 w 1358900"/>
              <a:gd name="csY4" fmla="*/ 95250 h 254000"/>
              <a:gd name="csX5" fmla="*/ 498475 w 1358900"/>
              <a:gd name="csY5" fmla="*/ 117475 h 254000"/>
              <a:gd name="csX6" fmla="*/ 673100 w 1358900"/>
              <a:gd name="csY6" fmla="*/ 98425 h 254000"/>
              <a:gd name="csX7" fmla="*/ 822325 w 1358900"/>
              <a:gd name="csY7" fmla="*/ 76200 h 254000"/>
              <a:gd name="csX8" fmla="*/ 923925 w 1358900"/>
              <a:gd name="csY8" fmla="*/ 53975 h 254000"/>
              <a:gd name="csX9" fmla="*/ 981075 w 1358900"/>
              <a:gd name="csY9" fmla="*/ 53975 h 254000"/>
              <a:gd name="csX10" fmla="*/ 1054100 w 1358900"/>
              <a:gd name="csY10" fmla="*/ 6350 h 254000"/>
              <a:gd name="csX11" fmla="*/ 1095375 w 1358900"/>
              <a:gd name="csY11" fmla="*/ 0 h 254000"/>
              <a:gd name="csX12" fmla="*/ 1155700 w 1358900"/>
              <a:gd name="csY12" fmla="*/ 34925 h 254000"/>
              <a:gd name="csX13" fmla="*/ 1254125 w 1358900"/>
              <a:gd name="csY13" fmla="*/ 25400 h 254000"/>
              <a:gd name="csX14" fmla="*/ 1358900 w 1358900"/>
              <a:gd name="csY14" fmla="*/ 3175 h 254000"/>
              <a:gd name="csX15" fmla="*/ 1352550 w 1358900"/>
              <a:gd name="csY15" fmla="*/ 225425 h 254000"/>
              <a:gd name="csX16" fmla="*/ 1133475 w 1358900"/>
              <a:gd name="csY16" fmla="*/ 238125 h 254000"/>
              <a:gd name="csX17" fmla="*/ 1089025 w 1358900"/>
              <a:gd name="csY17" fmla="*/ 200025 h 254000"/>
              <a:gd name="csX18" fmla="*/ 1041400 w 1358900"/>
              <a:gd name="csY18" fmla="*/ 200025 h 254000"/>
              <a:gd name="csX19" fmla="*/ 981075 w 1358900"/>
              <a:gd name="csY19" fmla="*/ 241300 h 254000"/>
              <a:gd name="csX20" fmla="*/ 879475 w 1358900"/>
              <a:gd name="csY20" fmla="*/ 244475 h 254000"/>
              <a:gd name="csX21" fmla="*/ 749300 w 1358900"/>
              <a:gd name="csY21" fmla="*/ 247650 h 254000"/>
              <a:gd name="csX22" fmla="*/ 485775 w 1358900"/>
              <a:gd name="csY22" fmla="*/ 250825 h 254000"/>
              <a:gd name="csX23" fmla="*/ 431800 w 1358900"/>
              <a:gd name="csY23" fmla="*/ 209550 h 254000"/>
              <a:gd name="csX24" fmla="*/ 381000 w 1358900"/>
              <a:gd name="csY24" fmla="*/ 212725 h 254000"/>
              <a:gd name="csX25" fmla="*/ 327025 w 1358900"/>
              <a:gd name="csY25" fmla="*/ 254000 h 254000"/>
              <a:gd name="csX26" fmla="*/ 193675 w 1358900"/>
              <a:gd name="csY26" fmla="*/ 254000 h 254000"/>
              <a:gd name="csX27" fmla="*/ 66675 w 1358900"/>
              <a:gd name="csY27" fmla="*/ 247650 h 254000"/>
              <a:gd name="csX28" fmla="*/ 0 w 1358900"/>
              <a:gd name="csY28" fmla="*/ 212725 h 254000"/>
              <a:gd name="csX0" fmla="*/ 0 w 1358900"/>
              <a:gd name="csY0" fmla="*/ 212725 h 254000"/>
              <a:gd name="csX1" fmla="*/ 184150 w 1358900"/>
              <a:gd name="csY1" fmla="*/ 168275 h 254000"/>
              <a:gd name="csX2" fmla="*/ 320675 w 1358900"/>
              <a:gd name="csY2" fmla="*/ 146050 h 254000"/>
              <a:gd name="csX3" fmla="*/ 377825 w 1358900"/>
              <a:gd name="csY3" fmla="*/ 111125 h 254000"/>
              <a:gd name="csX4" fmla="*/ 438150 w 1358900"/>
              <a:gd name="csY4" fmla="*/ 95250 h 254000"/>
              <a:gd name="csX5" fmla="*/ 498475 w 1358900"/>
              <a:gd name="csY5" fmla="*/ 117475 h 254000"/>
              <a:gd name="csX6" fmla="*/ 673100 w 1358900"/>
              <a:gd name="csY6" fmla="*/ 98425 h 254000"/>
              <a:gd name="csX7" fmla="*/ 822325 w 1358900"/>
              <a:gd name="csY7" fmla="*/ 76200 h 254000"/>
              <a:gd name="csX8" fmla="*/ 923925 w 1358900"/>
              <a:gd name="csY8" fmla="*/ 53975 h 254000"/>
              <a:gd name="csX9" fmla="*/ 981075 w 1358900"/>
              <a:gd name="csY9" fmla="*/ 53975 h 254000"/>
              <a:gd name="csX10" fmla="*/ 1054100 w 1358900"/>
              <a:gd name="csY10" fmla="*/ 6350 h 254000"/>
              <a:gd name="csX11" fmla="*/ 1095375 w 1358900"/>
              <a:gd name="csY11" fmla="*/ 0 h 254000"/>
              <a:gd name="csX12" fmla="*/ 1155700 w 1358900"/>
              <a:gd name="csY12" fmla="*/ 34925 h 254000"/>
              <a:gd name="csX13" fmla="*/ 1254125 w 1358900"/>
              <a:gd name="csY13" fmla="*/ 25400 h 254000"/>
              <a:gd name="csX14" fmla="*/ 1358900 w 1358900"/>
              <a:gd name="csY14" fmla="*/ 3175 h 254000"/>
              <a:gd name="csX15" fmla="*/ 1352550 w 1358900"/>
              <a:gd name="csY15" fmla="*/ 225425 h 254000"/>
              <a:gd name="csX16" fmla="*/ 1133475 w 1358900"/>
              <a:gd name="csY16" fmla="*/ 238125 h 254000"/>
              <a:gd name="csX17" fmla="*/ 1089025 w 1358900"/>
              <a:gd name="csY17" fmla="*/ 200025 h 254000"/>
              <a:gd name="csX18" fmla="*/ 1041400 w 1358900"/>
              <a:gd name="csY18" fmla="*/ 200025 h 254000"/>
              <a:gd name="csX19" fmla="*/ 981075 w 1358900"/>
              <a:gd name="csY19" fmla="*/ 241300 h 254000"/>
              <a:gd name="csX20" fmla="*/ 879475 w 1358900"/>
              <a:gd name="csY20" fmla="*/ 244475 h 254000"/>
              <a:gd name="csX21" fmla="*/ 749300 w 1358900"/>
              <a:gd name="csY21" fmla="*/ 247650 h 254000"/>
              <a:gd name="csX22" fmla="*/ 485775 w 1358900"/>
              <a:gd name="csY22" fmla="*/ 250825 h 254000"/>
              <a:gd name="csX23" fmla="*/ 431800 w 1358900"/>
              <a:gd name="csY23" fmla="*/ 209550 h 254000"/>
              <a:gd name="csX24" fmla="*/ 381000 w 1358900"/>
              <a:gd name="csY24" fmla="*/ 212725 h 254000"/>
              <a:gd name="csX25" fmla="*/ 327025 w 1358900"/>
              <a:gd name="csY25" fmla="*/ 254000 h 254000"/>
              <a:gd name="csX26" fmla="*/ 193675 w 1358900"/>
              <a:gd name="csY26" fmla="*/ 254000 h 254000"/>
              <a:gd name="csX27" fmla="*/ 66675 w 1358900"/>
              <a:gd name="csY27" fmla="*/ 247650 h 254000"/>
              <a:gd name="csX28" fmla="*/ 0 w 1358900"/>
              <a:gd name="csY28" fmla="*/ 212725 h 254000"/>
              <a:gd name="csX0" fmla="*/ 0 w 1362075"/>
              <a:gd name="csY0" fmla="*/ 212725 h 254000"/>
              <a:gd name="csX1" fmla="*/ 184150 w 1362075"/>
              <a:gd name="csY1" fmla="*/ 168275 h 254000"/>
              <a:gd name="csX2" fmla="*/ 320675 w 1362075"/>
              <a:gd name="csY2" fmla="*/ 146050 h 254000"/>
              <a:gd name="csX3" fmla="*/ 377825 w 1362075"/>
              <a:gd name="csY3" fmla="*/ 111125 h 254000"/>
              <a:gd name="csX4" fmla="*/ 438150 w 1362075"/>
              <a:gd name="csY4" fmla="*/ 95250 h 254000"/>
              <a:gd name="csX5" fmla="*/ 498475 w 1362075"/>
              <a:gd name="csY5" fmla="*/ 117475 h 254000"/>
              <a:gd name="csX6" fmla="*/ 673100 w 1362075"/>
              <a:gd name="csY6" fmla="*/ 98425 h 254000"/>
              <a:gd name="csX7" fmla="*/ 822325 w 1362075"/>
              <a:gd name="csY7" fmla="*/ 76200 h 254000"/>
              <a:gd name="csX8" fmla="*/ 923925 w 1362075"/>
              <a:gd name="csY8" fmla="*/ 53975 h 254000"/>
              <a:gd name="csX9" fmla="*/ 981075 w 1362075"/>
              <a:gd name="csY9" fmla="*/ 53975 h 254000"/>
              <a:gd name="csX10" fmla="*/ 1054100 w 1362075"/>
              <a:gd name="csY10" fmla="*/ 6350 h 254000"/>
              <a:gd name="csX11" fmla="*/ 1095375 w 1362075"/>
              <a:gd name="csY11" fmla="*/ 0 h 254000"/>
              <a:gd name="csX12" fmla="*/ 1155700 w 1362075"/>
              <a:gd name="csY12" fmla="*/ 34925 h 254000"/>
              <a:gd name="csX13" fmla="*/ 1254125 w 1362075"/>
              <a:gd name="csY13" fmla="*/ 25400 h 254000"/>
              <a:gd name="csX14" fmla="*/ 1358900 w 1362075"/>
              <a:gd name="csY14" fmla="*/ 3175 h 254000"/>
              <a:gd name="csX15" fmla="*/ 1362075 w 1362075"/>
              <a:gd name="csY15" fmla="*/ 225425 h 254000"/>
              <a:gd name="csX16" fmla="*/ 1133475 w 1362075"/>
              <a:gd name="csY16" fmla="*/ 238125 h 254000"/>
              <a:gd name="csX17" fmla="*/ 1089025 w 1362075"/>
              <a:gd name="csY17" fmla="*/ 200025 h 254000"/>
              <a:gd name="csX18" fmla="*/ 1041400 w 1362075"/>
              <a:gd name="csY18" fmla="*/ 200025 h 254000"/>
              <a:gd name="csX19" fmla="*/ 981075 w 1362075"/>
              <a:gd name="csY19" fmla="*/ 241300 h 254000"/>
              <a:gd name="csX20" fmla="*/ 879475 w 1362075"/>
              <a:gd name="csY20" fmla="*/ 244475 h 254000"/>
              <a:gd name="csX21" fmla="*/ 749300 w 1362075"/>
              <a:gd name="csY21" fmla="*/ 247650 h 254000"/>
              <a:gd name="csX22" fmla="*/ 485775 w 1362075"/>
              <a:gd name="csY22" fmla="*/ 250825 h 254000"/>
              <a:gd name="csX23" fmla="*/ 431800 w 1362075"/>
              <a:gd name="csY23" fmla="*/ 209550 h 254000"/>
              <a:gd name="csX24" fmla="*/ 381000 w 1362075"/>
              <a:gd name="csY24" fmla="*/ 212725 h 254000"/>
              <a:gd name="csX25" fmla="*/ 327025 w 1362075"/>
              <a:gd name="csY25" fmla="*/ 254000 h 254000"/>
              <a:gd name="csX26" fmla="*/ 193675 w 1362075"/>
              <a:gd name="csY26" fmla="*/ 254000 h 254000"/>
              <a:gd name="csX27" fmla="*/ 66675 w 1362075"/>
              <a:gd name="csY27" fmla="*/ 247650 h 254000"/>
              <a:gd name="csX28" fmla="*/ 0 w 1362075"/>
              <a:gd name="csY28" fmla="*/ 212725 h 254000"/>
              <a:gd name="csX0" fmla="*/ 0 w 1365390"/>
              <a:gd name="csY0" fmla="*/ 212725 h 254000"/>
              <a:gd name="csX1" fmla="*/ 184150 w 1365390"/>
              <a:gd name="csY1" fmla="*/ 168275 h 254000"/>
              <a:gd name="csX2" fmla="*/ 320675 w 1365390"/>
              <a:gd name="csY2" fmla="*/ 146050 h 254000"/>
              <a:gd name="csX3" fmla="*/ 377825 w 1365390"/>
              <a:gd name="csY3" fmla="*/ 111125 h 254000"/>
              <a:gd name="csX4" fmla="*/ 438150 w 1365390"/>
              <a:gd name="csY4" fmla="*/ 95250 h 254000"/>
              <a:gd name="csX5" fmla="*/ 498475 w 1365390"/>
              <a:gd name="csY5" fmla="*/ 117475 h 254000"/>
              <a:gd name="csX6" fmla="*/ 673100 w 1365390"/>
              <a:gd name="csY6" fmla="*/ 98425 h 254000"/>
              <a:gd name="csX7" fmla="*/ 822325 w 1365390"/>
              <a:gd name="csY7" fmla="*/ 76200 h 254000"/>
              <a:gd name="csX8" fmla="*/ 923925 w 1365390"/>
              <a:gd name="csY8" fmla="*/ 53975 h 254000"/>
              <a:gd name="csX9" fmla="*/ 981075 w 1365390"/>
              <a:gd name="csY9" fmla="*/ 53975 h 254000"/>
              <a:gd name="csX10" fmla="*/ 1054100 w 1365390"/>
              <a:gd name="csY10" fmla="*/ 6350 h 254000"/>
              <a:gd name="csX11" fmla="*/ 1095375 w 1365390"/>
              <a:gd name="csY11" fmla="*/ 0 h 254000"/>
              <a:gd name="csX12" fmla="*/ 1155700 w 1365390"/>
              <a:gd name="csY12" fmla="*/ 34925 h 254000"/>
              <a:gd name="csX13" fmla="*/ 1254125 w 1365390"/>
              <a:gd name="csY13" fmla="*/ 25400 h 254000"/>
              <a:gd name="csX14" fmla="*/ 1365250 w 1365390"/>
              <a:gd name="csY14" fmla="*/ 0 h 254000"/>
              <a:gd name="csX15" fmla="*/ 1362075 w 1365390"/>
              <a:gd name="csY15" fmla="*/ 225425 h 254000"/>
              <a:gd name="csX16" fmla="*/ 1133475 w 1365390"/>
              <a:gd name="csY16" fmla="*/ 238125 h 254000"/>
              <a:gd name="csX17" fmla="*/ 1089025 w 1365390"/>
              <a:gd name="csY17" fmla="*/ 200025 h 254000"/>
              <a:gd name="csX18" fmla="*/ 1041400 w 1365390"/>
              <a:gd name="csY18" fmla="*/ 200025 h 254000"/>
              <a:gd name="csX19" fmla="*/ 981075 w 1365390"/>
              <a:gd name="csY19" fmla="*/ 241300 h 254000"/>
              <a:gd name="csX20" fmla="*/ 879475 w 1365390"/>
              <a:gd name="csY20" fmla="*/ 244475 h 254000"/>
              <a:gd name="csX21" fmla="*/ 749300 w 1365390"/>
              <a:gd name="csY21" fmla="*/ 247650 h 254000"/>
              <a:gd name="csX22" fmla="*/ 485775 w 1365390"/>
              <a:gd name="csY22" fmla="*/ 250825 h 254000"/>
              <a:gd name="csX23" fmla="*/ 431800 w 1365390"/>
              <a:gd name="csY23" fmla="*/ 209550 h 254000"/>
              <a:gd name="csX24" fmla="*/ 381000 w 1365390"/>
              <a:gd name="csY24" fmla="*/ 212725 h 254000"/>
              <a:gd name="csX25" fmla="*/ 327025 w 1365390"/>
              <a:gd name="csY25" fmla="*/ 254000 h 254000"/>
              <a:gd name="csX26" fmla="*/ 193675 w 1365390"/>
              <a:gd name="csY26" fmla="*/ 254000 h 254000"/>
              <a:gd name="csX27" fmla="*/ 66675 w 1365390"/>
              <a:gd name="csY27" fmla="*/ 247650 h 254000"/>
              <a:gd name="csX28" fmla="*/ 0 w 1365390"/>
              <a:gd name="csY28" fmla="*/ 212725 h 254000"/>
              <a:gd name="csX0" fmla="*/ 0 w 1368425"/>
              <a:gd name="csY0" fmla="*/ 212725 h 254000"/>
              <a:gd name="csX1" fmla="*/ 184150 w 1368425"/>
              <a:gd name="csY1" fmla="*/ 168275 h 254000"/>
              <a:gd name="csX2" fmla="*/ 320675 w 1368425"/>
              <a:gd name="csY2" fmla="*/ 146050 h 254000"/>
              <a:gd name="csX3" fmla="*/ 377825 w 1368425"/>
              <a:gd name="csY3" fmla="*/ 111125 h 254000"/>
              <a:gd name="csX4" fmla="*/ 438150 w 1368425"/>
              <a:gd name="csY4" fmla="*/ 95250 h 254000"/>
              <a:gd name="csX5" fmla="*/ 498475 w 1368425"/>
              <a:gd name="csY5" fmla="*/ 117475 h 254000"/>
              <a:gd name="csX6" fmla="*/ 673100 w 1368425"/>
              <a:gd name="csY6" fmla="*/ 98425 h 254000"/>
              <a:gd name="csX7" fmla="*/ 822325 w 1368425"/>
              <a:gd name="csY7" fmla="*/ 76200 h 254000"/>
              <a:gd name="csX8" fmla="*/ 923925 w 1368425"/>
              <a:gd name="csY8" fmla="*/ 53975 h 254000"/>
              <a:gd name="csX9" fmla="*/ 981075 w 1368425"/>
              <a:gd name="csY9" fmla="*/ 53975 h 254000"/>
              <a:gd name="csX10" fmla="*/ 1054100 w 1368425"/>
              <a:gd name="csY10" fmla="*/ 6350 h 254000"/>
              <a:gd name="csX11" fmla="*/ 1095375 w 1368425"/>
              <a:gd name="csY11" fmla="*/ 0 h 254000"/>
              <a:gd name="csX12" fmla="*/ 1155700 w 1368425"/>
              <a:gd name="csY12" fmla="*/ 34925 h 254000"/>
              <a:gd name="csX13" fmla="*/ 1254125 w 1368425"/>
              <a:gd name="csY13" fmla="*/ 25400 h 254000"/>
              <a:gd name="csX14" fmla="*/ 1365250 w 1368425"/>
              <a:gd name="csY14" fmla="*/ 0 h 254000"/>
              <a:gd name="csX15" fmla="*/ 1368425 w 1368425"/>
              <a:gd name="csY15" fmla="*/ 222250 h 254000"/>
              <a:gd name="csX16" fmla="*/ 1133475 w 1368425"/>
              <a:gd name="csY16" fmla="*/ 238125 h 254000"/>
              <a:gd name="csX17" fmla="*/ 1089025 w 1368425"/>
              <a:gd name="csY17" fmla="*/ 200025 h 254000"/>
              <a:gd name="csX18" fmla="*/ 1041400 w 1368425"/>
              <a:gd name="csY18" fmla="*/ 200025 h 254000"/>
              <a:gd name="csX19" fmla="*/ 981075 w 1368425"/>
              <a:gd name="csY19" fmla="*/ 241300 h 254000"/>
              <a:gd name="csX20" fmla="*/ 879475 w 1368425"/>
              <a:gd name="csY20" fmla="*/ 244475 h 254000"/>
              <a:gd name="csX21" fmla="*/ 749300 w 1368425"/>
              <a:gd name="csY21" fmla="*/ 247650 h 254000"/>
              <a:gd name="csX22" fmla="*/ 485775 w 1368425"/>
              <a:gd name="csY22" fmla="*/ 250825 h 254000"/>
              <a:gd name="csX23" fmla="*/ 431800 w 1368425"/>
              <a:gd name="csY23" fmla="*/ 209550 h 254000"/>
              <a:gd name="csX24" fmla="*/ 381000 w 1368425"/>
              <a:gd name="csY24" fmla="*/ 212725 h 254000"/>
              <a:gd name="csX25" fmla="*/ 327025 w 1368425"/>
              <a:gd name="csY25" fmla="*/ 254000 h 254000"/>
              <a:gd name="csX26" fmla="*/ 193675 w 1368425"/>
              <a:gd name="csY26" fmla="*/ 254000 h 254000"/>
              <a:gd name="csX27" fmla="*/ 66675 w 1368425"/>
              <a:gd name="csY27" fmla="*/ 247650 h 254000"/>
              <a:gd name="csX28" fmla="*/ 0 w 1368425"/>
              <a:gd name="csY28" fmla="*/ 212725 h 254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</a:cxnLst>
            <a:rect l="l" t="t" r="r" b="b"/>
            <a:pathLst>
              <a:path w="1368425" h="254000">
                <a:moveTo>
                  <a:pt x="0" y="212725"/>
                </a:moveTo>
                <a:lnTo>
                  <a:pt x="184150" y="168275"/>
                </a:lnTo>
                <a:lnTo>
                  <a:pt x="320675" y="146050"/>
                </a:lnTo>
                <a:lnTo>
                  <a:pt x="377825" y="111125"/>
                </a:lnTo>
                <a:lnTo>
                  <a:pt x="438150" y="95250"/>
                </a:lnTo>
                <a:lnTo>
                  <a:pt x="498475" y="117475"/>
                </a:lnTo>
                <a:lnTo>
                  <a:pt x="673100" y="98425"/>
                </a:lnTo>
                <a:lnTo>
                  <a:pt x="822325" y="76200"/>
                </a:lnTo>
                <a:lnTo>
                  <a:pt x="923925" y="53975"/>
                </a:lnTo>
                <a:lnTo>
                  <a:pt x="981075" y="53975"/>
                </a:lnTo>
                <a:lnTo>
                  <a:pt x="1054100" y="6350"/>
                </a:lnTo>
                <a:lnTo>
                  <a:pt x="1095375" y="0"/>
                </a:lnTo>
                <a:lnTo>
                  <a:pt x="1155700" y="34925"/>
                </a:lnTo>
                <a:lnTo>
                  <a:pt x="1254125" y="25400"/>
                </a:lnTo>
                <a:lnTo>
                  <a:pt x="1365250" y="0"/>
                </a:lnTo>
                <a:cubicBezTo>
                  <a:pt x="1366308" y="74083"/>
                  <a:pt x="1367367" y="148167"/>
                  <a:pt x="1368425" y="222250"/>
                </a:cubicBezTo>
                <a:lnTo>
                  <a:pt x="1133475" y="238125"/>
                </a:lnTo>
                <a:lnTo>
                  <a:pt x="1089025" y="200025"/>
                </a:lnTo>
                <a:lnTo>
                  <a:pt x="1041400" y="200025"/>
                </a:lnTo>
                <a:lnTo>
                  <a:pt x="981075" y="241300"/>
                </a:lnTo>
                <a:lnTo>
                  <a:pt x="879475" y="244475"/>
                </a:lnTo>
                <a:lnTo>
                  <a:pt x="749300" y="247650"/>
                </a:lnTo>
                <a:lnTo>
                  <a:pt x="485775" y="250825"/>
                </a:lnTo>
                <a:lnTo>
                  <a:pt x="431800" y="209550"/>
                </a:lnTo>
                <a:lnTo>
                  <a:pt x="381000" y="212725"/>
                </a:lnTo>
                <a:lnTo>
                  <a:pt x="327025" y="254000"/>
                </a:lnTo>
                <a:lnTo>
                  <a:pt x="193675" y="254000"/>
                </a:lnTo>
                <a:lnTo>
                  <a:pt x="66675" y="247650"/>
                </a:lnTo>
                <a:cubicBezTo>
                  <a:pt x="44450" y="236008"/>
                  <a:pt x="3175" y="246592"/>
                  <a:pt x="0" y="21272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50000"/>
            </a:schemeClr>
          </a:solidFill>
          <a:ln w="190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Freeform 107">
            <a:extLst>
              <a:ext uri="{FF2B5EF4-FFF2-40B4-BE49-F238E27FC236}">
                <a16:creationId xmlns:a16="http://schemas.microsoft.com/office/drawing/2014/main" id="{20808811-37D2-AFB5-C982-7505A8052DA3}"/>
              </a:ext>
            </a:extLst>
          </p:cNvPr>
          <p:cNvSpPr/>
          <p:nvPr/>
        </p:nvSpPr>
        <p:spPr>
          <a:xfrm>
            <a:off x="6731000" y="3058160"/>
            <a:ext cx="1290320" cy="822960"/>
          </a:xfrm>
          <a:custGeom>
            <a:avLst/>
            <a:gdLst>
              <a:gd name="csX0" fmla="*/ 0 w 1290320"/>
              <a:gd name="csY0" fmla="*/ 609600 h 822960"/>
              <a:gd name="csX1" fmla="*/ 198120 w 1290320"/>
              <a:gd name="csY1" fmla="*/ 436880 h 822960"/>
              <a:gd name="csX2" fmla="*/ 304800 w 1290320"/>
              <a:gd name="csY2" fmla="*/ 411480 h 822960"/>
              <a:gd name="csX3" fmla="*/ 375920 w 1290320"/>
              <a:gd name="csY3" fmla="*/ 299720 h 822960"/>
              <a:gd name="csX4" fmla="*/ 426720 w 1290320"/>
              <a:gd name="csY4" fmla="*/ 269240 h 822960"/>
              <a:gd name="csX5" fmla="*/ 467360 w 1290320"/>
              <a:gd name="csY5" fmla="*/ 314960 h 822960"/>
              <a:gd name="csX6" fmla="*/ 574040 w 1290320"/>
              <a:gd name="csY6" fmla="*/ 294640 h 822960"/>
              <a:gd name="csX7" fmla="*/ 680720 w 1290320"/>
              <a:gd name="csY7" fmla="*/ 228600 h 822960"/>
              <a:gd name="csX8" fmla="*/ 817880 w 1290320"/>
              <a:gd name="csY8" fmla="*/ 162560 h 822960"/>
              <a:gd name="csX9" fmla="*/ 939800 w 1290320"/>
              <a:gd name="csY9" fmla="*/ 137160 h 822960"/>
              <a:gd name="csX10" fmla="*/ 995680 w 1290320"/>
              <a:gd name="csY10" fmla="*/ 30480 h 822960"/>
              <a:gd name="csX11" fmla="*/ 1041400 w 1290320"/>
              <a:gd name="csY11" fmla="*/ 10160 h 822960"/>
              <a:gd name="csX12" fmla="*/ 1092200 w 1290320"/>
              <a:gd name="csY12" fmla="*/ 60960 h 822960"/>
              <a:gd name="csX13" fmla="*/ 1285240 w 1290320"/>
              <a:gd name="csY13" fmla="*/ 0 h 822960"/>
              <a:gd name="csX14" fmla="*/ 1290320 w 1290320"/>
              <a:gd name="csY14" fmla="*/ 812800 h 822960"/>
              <a:gd name="csX15" fmla="*/ 1087120 w 1290320"/>
              <a:gd name="csY15" fmla="*/ 817880 h 822960"/>
              <a:gd name="csX16" fmla="*/ 1031240 w 1290320"/>
              <a:gd name="csY16" fmla="*/ 731520 h 822960"/>
              <a:gd name="csX17" fmla="*/ 985520 w 1290320"/>
              <a:gd name="csY17" fmla="*/ 731520 h 822960"/>
              <a:gd name="csX18" fmla="*/ 934720 w 1290320"/>
              <a:gd name="csY18" fmla="*/ 822960 h 822960"/>
              <a:gd name="csX19" fmla="*/ 833120 w 1290320"/>
              <a:gd name="csY19" fmla="*/ 797560 h 822960"/>
              <a:gd name="csX20" fmla="*/ 741680 w 1290320"/>
              <a:gd name="csY20" fmla="*/ 822960 h 822960"/>
              <a:gd name="csX21" fmla="*/ 680720 w 1290320"/>
              <a:gd name="csY21" fmla="*/ 817880 h 822960"/>
              <a:gd name="csX22" fmla="*/ 635000 w 1290320"/>
              <a:gd name="csY22" fmla="*/ 792480 h 822960"/>
              <a:gd name="csX23" fmla="*/ 543560 w 1290320"/>
              <a:gd name="csY23" fmla="*/ 797560 h 822960"/>
              <a:gd name="csX24" fmla="*/ 492760 w 1290320"/>
              <a:gd name="csY24" fmla="*/ 787400 h 822960"/>
              <a:gd name="csX25" fmla="*/ 416560 w 1290320"/>
              <a:gd name="csY25" fmla="*/ 721360 h 822960"/>
              <a:gd name="csX26" fmla="*/ 345440 w 1290320"/>
              <a:gd name="csY26" fmla="*/ 731520 h 822960"/>
              <a:gd name="csX27" fmla="*/ 309880 w 1290320"/>
              <a:gd name="csY27" fmla="*/ 792480 h 822960"/>
              <a:gd name="csX28" fmla="*/ 182880 w 1290320"/>
              <a:gd name="csY28" fmla="*/ 772160 h 822960"/>
              <a:gd name="csX29" fmla="*/ 111760 w 1290320"/>
              <a:gd name="csY29" fmla="*/ 792480 h 822960"/>
              <a:gd name="csX30" fmla="*/ 10160 w 1290320"/>
              <a:gd name="csY30" fmla="*/ 731520 h 822960"/>
              <a:gd name="csX31" fmla="*/ 0 w 1290320"/>
              <a:gd name="csY31" fmla="*/ 609600 h 82296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</a:cxnLst>
            <a:rect l="l" t="t" r="r" b="b"/>
            <a:pathLst>
              <a:path w="1290320" h="822960">
                <a:moveTo>
                  <a:pt x="0" y="609600"/>
                </a:moveTo>
                <a:lnTo>
                  <a:pt x="198120" y="436880"/>
                </a:lnTo>
                <a:lnTo>
                  <a:pt x="304800" y="411480"/>
                </a:lnTo>
                <a:lnTo>
                  <a:pt x="375920" y="299720"/>
                </a:lnTo>
                <a:lnTo>
                  <a:pt x="426720" y="269240"/>
                </a:lnTo>
                <a:lnTo>
                  <a:pt x="467360" y="314960"/>
                </a:lnTo>
                <a:lnTo>
                  <a:pt x="574040" y="294640"/>
                </a:lnTo>
                <a:lnTo>
                  <a:pt x="680720" y="228600"/>
                </a:lnTo>
                <a:lnTo>
                  <a:pt x="817880" y="162560"/>
                </a:lnTo>
                <a:lnTo>
                  <a:pt x="939800" y="137160"/>
                </a:lnTo>
                <a:lnTo>
                  <a:pt x="995680" y="30480"/>
                </a:lnTo>
                <a:lnTo>
                  <a:pt x="1041400" y="10160"/>
                </a:lnTo>
                <a:lnTo>
                  <a:pt x="1092200" y="60960"/>
                </a:lnTo>
                <a:lnTo>
                  <a:pt x="1285240" y="0"/>
                </a:lnTo>
                <a:cubicBezTo>
                  <a:pt x="1286933" y="270933"/>
                  <a:pt x="1288627" y="541867"/>
                  <a:pt x="1290320" y="812800"/>
                </a:cubicBezTo>
                <a:lnTo>
                  <a:pt x="1087120" y="817880"/>
                </a:lnTo>
                <a:lnTo>
                  <a:pt x="1031240" y="731520"/>
                </a:lnTo>
                <a:lnTo>
                  <a:pt x="985520" y="731520"/>
                </a:lnTo>
                <a:lnTo>
                  <a:pt x="934720" y="822960"/>
                </a:lnTo>
                <a:lnTo>
                  <a:pt x="833120" y="797560"/>
                </a:lnTo>
                <a:lnTo>
                  <a:pt x="741680" y="822960"/>
                </a:lnTo>
                <a:lnTo>
                  <a:pt x="680720" y="817880"/>
                </a:lnTo>
                <a:lnTo>
                  <a:pt x="635000" y="792480"/>
                </a:lnTo>
                <a:lnTo>
                  <a:pt x="543560" y="797560"/>
                </a:lnTo>
                <a:lnTo>
                  <a:pt x="492760" y="787400"/>
                </a:lnTo>
                <a:lnTo>
                  <a:pt x="416560" y="721360"/>
                </a:lnTo>
                <a:lnTo>
                  <a:pt x="345440" y="731520"/>
                </a:lnTo>
                <a:lnTo>
                  <a:pt x="309880" y="792480"/>
                </a:lnTo>
                <a:lnTo>
                  <a:pt x="182880" y="772160"/>
                </a:lnTo>
                <a:lnTo>
                  <a:pt x="111760" y="792480"/>
                </a:lnTo>
                <a:lnTo>
                  <a:pt x="10160" y="731520"/>
                </a:lnTo>
                <a:lnTo>
                  <a:pt x="0" y="609600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  <a:alpha val="50000"/>
            </a:schemeClr>
          </a:solidFill>
          <a:ln w="190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77A27C-349C-8DCF-ED50-A95E47712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 dirty="0"/>
              <a:t>Hepatitis B Vaccine Uptake in the US: Newborns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D56880-5DDA-6362-374A-AE4C6C9211C6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/>
          <a:lstStyle/>
          <a:p>
            <a:pPr algn="ctr"/>
            <a:r>
              <a:rPr lang="en-US" dirty="0"/>
              <a:t>Rothman. JAMA. 2026;335:1086.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B27F5FD-2F01-5BDE-9978-8F2FE0BF82CF}"/>
              </a:ext>
            </a:extLst>
          </p:cNvPr>
          <p:cNvSpPr txBox="1"/>
          <p:nvPr/>
        </p:nvSpPr>
        <p:spPr>
          <a:xfrm>
            <a:off x="1518129" y="1246188"/>
            <a:ext cx="820042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Ratio of HBV Vaccinations Within 30 Days of Birth to Live Births in US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FBCDBF8F-B3CF-808A-A2B5-6B8410C7F410}"/>
              </a:ext>
            </a:extLst>
          </p:cNvPr>
          <p:cNvGrpSpPr/>
          <p:nvPr/>
        </p:nvGrpSpPr>
        <p:grpSpPr>
          <a:xfrm>
            <a:off x="2761128" y="1739153"/>
            <a:ext cx="5961531" cy="3433482"/>
            <a:chOff x="2761128" y="1739153"/>
            <a:chExt cx="5961531" cy="3433482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031ECBA-47FA-7CD0-A54A-FC7AA780804F}"/>
                </a:ext>
              </a:extLst>
            </p:cNvPr>
            <p:cNvCxnSpPr/>
            <p:nvPr/>
          </p:nvCxnSpPr>
          <p:spPr>
            <a:xfrm>
              <a:off x="2823883" y="1739153"/>
              <a:ext cx="0" cy="337072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4C79AA0-D50A-73C3-F405-0487E87B4CBB}"/>
                </a:ext>
              </a:extLst>
            </p:cNvPr>
            <p:cNvCxnSpPr>
              <a:cxnSpLocks/>
            </p:cNvCxnSpPr>
            <p:nvPr/>
          </p:nvCxnSpPr>
          <p:spPr>
            <a:xfrm>
              <a:off x="2805953" y="5100918"/>
              <a:ext cx="5916706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2721BEC-7208-DCF0-C803-6C5CB86ACDEE}"/>
                </a:ext>
              </a:extLst>
            </p:cNvPr>
            <p:cNvCxnSpPr>
              <a:cxnSpLocks/>
            </p:cNvCxnSpPr>
            <p:nvPr/>
          </p:nvCxnSpPr>
          <p:spPr>
            <a:xfrm>
              <a:off x="282388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6F41FA91-28AE-754E-B506-2491B314C634}"/>
                </a:ext>
              </a:extLst>
            </p:cNvPr>
            <p:cNvCxnSpPr>
              <a:cxnSpLocks/>
            </p:cNvCxnSpPr>
            <p:nvPr/>
          </p:nvCxnSpPr>
          <p:spPr>
            <a:xfrm>
              <a:off x="347930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901AFEA-7152-F2E5-C6DC-14A096D86291}"/>
                </a:ext>
              </a:extLst>
            </p:cNvPr>
            <p:cNvCxnSpPr>
              <a:cxnSpLocks/>
            </p:cNvCxnSpPr>
            <p:nvPr/>
          </p:nvCxnSpPr>
          <p:spPr>
            <a:xfrm>
              <a:off x="413472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14C4F448-BA57-AE6A-B288-7FC57B63E7A9}"/>
                </a:ext>
              </a:extLst>
            </p:cNvPr>
            <p:cNvCxnSpPr>
              <a:cxnSpLocks/>
            </p:cNvCxnSpPr>
            <p:nvPr/>
          </p:nvCxnSpPr>
          <p:spPr>
            <a:xfrm>
              <a:off x="479014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17E7983F-46AB-6CA0-4DC8-4A03235BDC7D}"/>
                </a:ext>
              </a:extLst>
            </p:cNvPr>
            <p:cNvCxnSpPr>
              <a:cxnSpLocks/>
            </p:cNvCxnSpPr>
            <p:nvPr/>
          </p:nvCxnSpPr>
          <p:spPr>
            <a:xfrm>
              <a:off x="544556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877C676-3C5D-9CDA-B48B-5817D3A5A6C4}"/>
                </a:ext>
              </a:extLst>
            </p:cNvPr>
            <p:cNvCxnSpPr>
              <a:cxnSpLocks/>
            </p:cNvCxnSpPr>
            <p:nvPr/>
          </p:nvCxnSpPr>
          <p:spPr>
            <a:xfrm>
              <a:off x="610098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D30A0E8A-3522-C2AF-66EC-19DD04F724E4}"/>
                </a:ext>
              </a:extLst>
            </p:cNvPr>
            <p:cNvCxnSpPr>
              <a:cxnSpLocks/>
            </p:cNvCxnSpPr>
            <p:nvPr/>
          </p:nvCxnSpPr>
          <p:spPr>
            <a:xfrm>
              <a:off x="675640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47A8862C-1237-2E81-9087-1F41A1F34FD2}"/>
                </a:ext>
              </a:extLst>
            </p:cNvPr>
            <p:cNvCxnSpPr>
              <a:cxnSpLocks/>
            </p:cNvCxnSpPr>
            <p:nvPr/>
          </p:nvCxnSpPr>
          <p:spPr>
            <a:xfrm>
              <a:off x="741182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628526F9-1D44-5CF8-105D-5B8A5BC26511}"/>
                </a:ext>
              </a:extLst>
            </p:cNvPr>
            <p:cNvCxnSpPr>
              <a:cxnSpLocks/>
            </p:cNvCxnSpPr>
            <p:nvPr/>
          </p:nvCxnSpPr>
          <p:spPr>
            <a:xfrm>
              <a:off x="8067243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CF5123D-DDD5-6F4D-D3DE-6AA3416641DB}"/>
                </a:ext>
              </a:extLst>
            </p:cNvPr>
            <p:cNvCxnSpPr>
              <a:cxnSpLocks/>
            </p:cNvCxnSpPr>
            <p:nvPr/>
          </p:nvCxnSpPr>
          <p:spPr>
            <a:xfrm>
              <a:off x="8722659" y="5109882"/>
              <a:ext cx="0" cy="62753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587B58DC-205F-C1D4-EAE1-273FC268613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1739153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8001306C-A98F-9B01-ECE3-3806ABF201A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2411506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648AC52-D41D-2926-63CB-9783B571C66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3083859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D312146-A314-0478-B304-9813014AFAB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3756212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932519C2-3E1A-3708-C9CA-2A83ED802F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4428565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BA1C5E9-8BB2-1CF5-FEC9-468B3B2AFC7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128" y="5100918"/>
              <a:ext cx="640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783A07C6-8C29-C51D-96DB-7FBFB27C6B91}"/>
              </a:ext>
            </a:extLst>
          </p:cNvPr>
          <p:cNvSpPr txBox="1"/>
          <p:nvPr/>
        </p:nvSpPr>
        <p:spPr>
          <a:xfrm>
            <a:off x="2357716" y="1626962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1.0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615A145A-85DB-5821-5680-C08DB1E1EC7E}"/>
              </a:ext>
            </a:extLst>
          </p:cNvPr>
          <p:cNvSpPr txBox="1"/>
          <p:nvPr/>
        </p:nvSpPr>
        <p:spPr>
          <a:xfrm>
            <a:off x="2357716" y="2298445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0.8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F09DEB6-86E5-0884-DA13-6B913DAAAC51}"/>
              </a:ext>
            </a:extLst>
          </p:cNvPr>
          <p:cNvSpPr txBox="1"/>
          <p:nvPr/>
        </p:nvSpPr>
        <p:spPr>
          <a:xfrm>
            <a:off x="2357716" y="2969928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0.6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97662E1-2372-D97C-904C-D7660B1E405E}"/>
              </a:ext>
            </a:extLst>
          </p:cNvPr>
          <p:cNvSpPr txBox="1"/>
          <p:nvPr/>
        </p:nvSpPr>
        <p:spPr>
          <a:xfrm>
            <a:off x="2357716" y="3641411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0.4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0ED0CAF-E5F3-92C4-6750-B873AC02B115}"/>
              </a:ext>
            </a:extLst>
          </p:cNvPr>
          <p:cNvSpPr txBox="1"/>
          <p:nvPr/>
        </p:nvSpPr>
        <p:spPr>
          <a:xfrm>
            <a:off x="2357716" y="4312894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0.2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2D45398-73A6-9B76-4837-CC038842546E}"/>
              </a:ext>
            </a:extLst>
          </p:cNvPr>
          <p:cNvSpPr txBox="1"/>
          <p:nvPr/>
        </p:nvSpPr>
        <p:spPr>
          <a:xfrm>
            <a:off x="2357716" y="4984375"/>
            <a:ext cx="385482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dirty="0"/>
              <a:t>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8B59D36-47C3-65AB-C4C8-58CE9347FD78}"/>
              </a:ext>
            </a:extLst>
          </p:cNvPr>
          <p:cNvSpPr txBox="1"/>
          <p:nvPr/>
        </p:nvSpPr>
        <p:spPr>
          <a:xfrm rot="16200000">
            <a:off x="388969" y="3157819"/>
            <a:ext cx="3433480" cy="596152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Ratio of HBV Vaccinations </a:t>
            </a:r>
            <a:b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Live Births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930818E-8416-98D0-A11E-6E4D692B260B}"/>
              </a:ext>
            </a:extLst>
          </p:cNvPr>
          <p:cNvSpPr txBox="1"/>
          <p:nvPr/>
        </p:nvSpPr>
        <p:spPr>
          <a:xfrm>
            <a:off x="2823883" y="5464033"/>
            <a:ext cx="5898769" cy="29807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Yr</a:t>
            </a:r>
          </a:p>
        </p:txBody>
      </p:sp>
      <p:sp>
        <p:nvSpPr>
          <p:cNvPr id="42" name="Content Placeholder 41">
            <a:extLst>
              <a:ext uri="{FF2B5EF4-FFF2-40B4-BE49-F238E27FC236}">
                <a16:creationId xmlns:a16="http://schemas.microsoft.com/office/drawing/2014/main" id="{429AF624-F3B7-ACB1-F3D6-9B8A76C49D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838760"/>
            <a:ext cx="11740260" cy="331827"/>
          </a:xfrm>
        </p:spPr>
        <p:txBody>
          <a:bodyPr/>
          <a:lstStyle/>
          <a:p>
            <a:r>
              <a:rPr lang="en-US" dirty="0"/>
              <a:t>HBV uptake among newborns in the US is declining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A32FDB6-DC11-CEFB-8CB4-719D8BF7E041}"/>
              </a:ext>
            </a:extLst>
          </p:cNvPr>
          <p:cNvSpPr txBox="1"/>
          <p:nvPr/>
        </p:nvSpPr>
        <p:spPr>
          <a:xfrm>
            <a:off x="2520081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2017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7C178AF-88AA-C32A-F027-F4C2B96CFC50}"/>
              </a:ext>
            </a:extLst>
          </p:cNvPr>
          <p:cNvSpPr txBox="1"/>
          <p:nvPr/>
        </p:nvSpPr>
        <p:spPr>
          <a:xfrm>
            <a:off x="3175500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2018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722DC5E0-C42C-4CFD-C982-2E6B7DAE61D9}"/>
              </a:ext>
            </a:extLst>
          </p:cNvPr>
          <p:cNvSpPr txBox="1"/>
          <p:nvPr/>
        </p:nvSpPr>
        <p:spPr>
          <a:xfrm>
            <a:off x="3830919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2019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B47480D-EA2D-CE23-1C77-AA7E67DB379C}"/>
              </a:ext>
            </a:extLst>
          </p:cNvPr>
          <p:cNvSpPr txBox="1"/>
          <p:nvPr/>
        </p:nvSpPr>
        <p:spPr>
          <a:xfrm>
            <a:off x="4486338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771EC5-C573-26A8-7AF4-A746B9E59BA7}"/>
              </a:ext>
            </a:extLst>
          </p:cNvPr>
          <p:cNvSpPr txBox="1"/>
          <p:nvPr/>
        </p:nvSpPr>
        <p:spPr>
          <a:xfrm>
            <a:off x="5141757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23AB670-AB33-9D9D-C5C6-5BBF9CA136FA}"/>
              </a:ext>
            </a:extLst>
          </p:cNvPr>
          <p:cNvSpPr txBox="1"/>
          <p:nvPr/>
        </p:nvSpPr>
        <p:spPr>
          <a:xfrm>
            <a:off x="5797176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2022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7DB945C-CE6D-3578-6D08-76AF70643A18}"/>
              </a:ext>
            </a:extLst>
          </p:cNvPr>
          <p:cNvSpPr txBox="1"/>
          <p:nvPr/>
        </p:nvSpPr>
        <p:spPr>
          <a:xfrm>
            <a:off x="6452595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CD6AAD0-AF33-E4AF-F4C9-16A4A124D0EE}"/>
              </a:ext>
            </a:extLst>
          </p:cNvPr>
          <p:cNvSpPr txBox="1"/>
          <p:nvPr/>
        </p:nvSpPr>
        <p:spPr>
          <a:xfrm>
            <a:off x="7108014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2024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204FBA-8C49-4FCA-CABB-DB6D080A819A}"/>
              </a:ext>
            </a:extLst>
          </p:cNvPr>
          <p:cNvSpPr txBox="1"/>
          <p:nvPr/>
        </p:nvSpPr>
        <p:spPr>
          <a:xfrm>
            <a:off x="7763433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2025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E5C9912-AAAC-DCED-EBF9-998D756958C0}"/>
              </a:ext>
            </a:extLst>
          </p:cNvPr>
          <p:cNvSpPr txBox="1"/>
          <p:nvPr/>
        </p:nvSpPr>
        <p:spPr>
          <a:xfrm>
            <a:off x="8418850" y="5204143"/>
            <a:ext cx="607603" cy="25997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dirty="0"/>
              <a:t>2026</a:t>
            </a: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FF5D64F-F382-E0A0-C15E-9948C818C3E6}"/>
              </a:ext>
            </a:extLst>
          </p:cNvPr>
          <p:cNvGrpSpPr/>
          <p:nvPr/>
        </p:nvGrpSpPr>
        <p:grpSpPr>
          <a:xfrm>
            <a:off x="2957640" y="3907047"/>
            <a:ext cx="2273481" cy="1077328"/>
            <a:chOff x="3120035" y="3907047"/>
            <a:chExt cx="2273481" cy="1077328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5EF0E9A-FF15-E9AB-497E-EDB1A4EDC49F}"/>
                </a:ext>
              </a:extLst>
            </p:cNvPr>
            <p:cNvSpPr txBox="1"/>
            <p:nvPr/>
          </p:nvSpPr>
          <p:spPr>
            <a:xfrm>
              <a:off x="3649380" y="4165004"/>
              <a:ext cx="1744136" cy="819371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dirty="0"/>
                <a:t>Actual</a:t>
              </a:r>
              <a:br>
                <a:rPr lang="en-US" dirty="0"/>
              </a:br>
              <a:r>
                <a:rPr lang="en-US" dirty="0"/>
                <a:t>ARIMA forecast</a:t>
              </a:r>
              <a:br>
                <a:rPr lang="en-US" dirty="0"/>
              </a:br>
              <a:r>
                <a:rPr lang="en-US" dirty="0"/>
                <a:t>Training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A8EFCCF-CFFF-CAA7-AD5A-3F9165895F50}"/>
                </a:ext>
              </a:extLst>
            </p:cNvPr>
            <p:cNvSpPr txBox="1"/>
            <p:nvPr/>
          </p:nvSpPr>
          <p:spPr>
            <a:xfrm>
              <a:off x="3120035" y="3907047"/>
              <a:ext cx="1188304" cy="301318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r>
                <a:rPr lang="en-US" b="1" dirty="0">
                  <a:latin typeface="Poppins" pitchFamily="2" charset="77"/>
                  <a:cs typeface="Poppins" pitchFamily="2" charset="77"/>
                </a:rPr>
                <a:t>Series</a:t>
              </a:r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DFB4378-C4BF-13F1-86E7-CD505902428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21710" y="4312894"/>
              <a:ext cx="383488" cy="0"/>
            </a:xfrm>
            <a:prstGeom prst="line">
              <a:avLst/>
            </a:prstGeom>
            <a:ln w="285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64C36B28-D79D-FD0D-AD40-218ED43BCD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21710" y="4572870"/>
              <a:ext cx="383488" cy="0"/>
            </a:xfrm>
            <a:prstGeom prst="line">
              <a:avLst/>
            </a:prstGeom>
            <a:ln w="28575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296F287-BB18-7C9D-1B0F-0A2CAC53AAD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21710" y="4832846"/>
              <a:ext cx="383488" cy="0"/>
            </a:xfrm>
            <a:prstGeom prst="line">
              <a:avLst/>
            </a:prstGeom>
            <a:ln w="28575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67D2669B-4769-2679-A7A2-1B3EFF281DB5}"/>
              </a:ext>
            </a:extLst>
          </p:cNvPr>
          <p:cNvCxnSpPr/>
          <p:nvPr/>
        </p:nvCxnSpPr>
        <p:spPr>
          <a:xfrm>
            <a:off x="5790882" y="3082301"/>
            <a:ext cx="0" cy="15872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9" name="Group 98">
            <a:extLst>
              <a:ext uri="{FF2B5EF4-FFF2-40B4-BE49-F238E27FC236}">
                <a16:creationId xmlns:a16="http://schemas.microsoft.com/office/drawing/2014/main" id="{C9830499-3661-695F-ED6D-EF5B37730451}"/>
              </a:ext>
            </a:extLst>
          </p:cNvPr>
          <p:cNvGrpSpPr/>
          <p:nvPr/>
        </p:nvGrpSpPr>
        <p:grpSpPr>
          <a:xfrm>
            <a:off x="5783321" y="4665302"/>
            <a:ext cx="2494908" cy="68228"/>
            <a:chOff x="5783321" y="4665302"/>
            <a:chExt cx="2494908" cy="68228"/>
          </a:xfrm>
        </p:grpSpPr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6EA2F249-47CA-7129-9DD6-58F99D5AE359}"/>
                </a:ext>
              </a:extLst>
            </p:cNvPr>
            <p:cNvCxnSpPr>
              <a:cxnSpLocks/>
            </p:cNvCxnSpPr>
            <p:nvPr/>
          </p:nvCxnSpPr>
          <p:spPr>
            <a:xfrm>
              <a:off x="5783321" y="4665302"/>
              <a:ext cx="2494908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A82C0F07-32B1-D1A9-D9E5-7A9A8052B30F}"/>
                </a:ext>
              </a:extLst>
            </p:cNvPr>
            <p:cNvCxnSpPr>
              <a:cxnSpLocks/>
            </p:cNvCxnSpPr>
            <p:nvPr/>
          </p:nvCxnSpPr>
          <p:spPr>
            <a:xfrm>
              <a:off x="5790882" y="466952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BC0411B8-BC8B-9364-297D-53AC87B0323C}"/>
                </a:ext>
              </a:extLst>
            </p:cNvPr>
            <p:cNvCxnSpPr>
              <a:cxnSpLocks/>
            </p:cNvCxnSpPr>
            <p:nvPr/>
          </p:nvCxnSpPr>
          <p:spPr>
            <a:xfrm>
              <a:off x="6412719" y="466952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681D81C9-32D8-DFB1-687E-E32C5EFA28F5}"/>
                </a:ext>
              </a:extLst>
            </p:cNvPr>
            <p:cNvCxnSpPr>
              <a:cxnSpLocks/>
            </p:cNvCxnSpPr>
            <p:nvPr/>
          </p:nvCxnSpPr>
          <p:spPr>
            <a:xfrm>
              <a:off x="7034556" y="466952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789889BB-D45D-AF87-B6C1-96F80C40FB3F}"/>
                </a:ext>
              </a:extLst>
            </p:cNvPr>
            <p:cNvCxnSpPr>
              <a:cxnSpLocks/>
            </p:cNvCxnSpPr>
            <p:nvPr/>
          </p:nvCxnSpPr>
          <p:spPr>
            <a:xfrm>
              <a:off x="7656393" y="466952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0DF11C4D-91D7-5433-26E1-01D4372050EB}"/>
                </a:ext>
              </a:extLst>
            </p:cNvPr>
            <p:cNvCxnSpPr>
              <a:cxnSpLocks/>
            </p:cNvCxnSpPr>
            <p:nvPr/>
          </p:nvCxnSpPr>
          <p:spPr>
            <a:xfrm>
              <a:off x="8278229" y="4669522"/>
              <a:ext cx="0" cy="6400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1164E6DF-75C5-779C-4E98-24D115E4F46E}"/>
              </a:ext>
            </a:extLst>
          </p:cNvPr>
          <p:cNvCxnSpPr>
            <a:cxnSpLocks/>
          </p:cNvCxnSpPr>
          <p:nvPr/>
        </p:nvCxnSpPr>
        <p:spPr>
          <a:xfrm flipH="1">
            <a:off x="5728560" y="3082301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C2FAFF83-0DDA-9E48-2699-49ACE98729FF}"/>
              </a:ext>
            </a:extLst>
          </p:cNvPr>
          <p:cNvCxnSpPr>
            <a:cxnSpLocks/>
          </p:cNvCxnSpPr>
          <p:nvPr/>
        </p:nvCxnSpPr>
        <p:spPr>
          <a:xfrm flipH="1">
            <a:off x="5728560" y="3398901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403CA274-D8EA-8F23-29B1-BD512D7618BE}"/>
              </a:ext>
            </a:extLst>
          </p:cNvPr>
          <p:cNvCxnSpPr>
            <a:cxnSpLocks/>
          </p:cNvCxnSpPr>
          <p:nvPr/>
        </p:nvCxnSpPr>
        <p:spPr>
          <a:xfrm flipH="1">
            <a:off x="5728560" y="3715501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56DE0984-4E77-A58C-DBD0-CF3BBEA0B246}"/>
              </a:ext>
            </a:extLst>
          </p:cNvPr>
          <p:cNvCxnSpPr>
            <a:cxnSpLocks/>
          </p:cNvCxnSpPr>
          <p:nvPr/>
        </p:nvCxnSpPr>
        <p:spPr>
          <a:xfrm flipH="1">
            <a:off x="5728560" y="4032101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DACD368D-E528-E53E-E391-39800D22005D}"/>
              </a:ext>
            </a:extLst>
          </p:cNvPr>
          <p:cNvCxnSpPr>
            <a:cxnSpLocks/>
          </p:cNvCxnSpPr>
          <p:nvPr/>
        </p:nvCxnSpPr>
        <p:spPr>
          <a:xfrm flipH="1">
            <a:off x="5728560" y="4348702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3CE148E0-80D5-16AE-035B-9E1F4CBE3CD2}"/>
              </a:ext>
            </a:extLst>
          </p:cNvPr>
          <p:cNvCxnSpPr>
            <a:cxnSpLocks/>
          </p:cNvCxnSpPr>
          <p:nvPr/>
        </p:nvCxnSpPr>
        <p:spPr>
          <a:xfrm flipH="1">
            <a:off x="5728560" y="4665302"/>
            <a:ext cx="6400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>
            <a:extLst>
              <a:ext uri="{FF2B5EF4-FFF2-40B4-BE49-F238E27FC236}">
                <a16:creationId xmlns:a16="http://schemas.microsoft.com/office/drawing/2014/main" id="{361AE8FD-D5F1-43C8-8D05-99AA373D7CF9}"/>
              </a:ext>
            </a:extLst>
          </p:cNvPr>
          <p:cNvSpPr txBox="1"/>
          <p:nvPr/>
        </p:nvSpPr>
        <p:spPr>
          <a:xfrm>
            <a:off x="5324707" y="3050521"/>
            <a:ext cx="387327" cy="126667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0.90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FE8F587-0F51-7580-6D54-209AB3258E46}"/>
              </a:ext>
            </a:extLst>
          </p:cNvPr>
          <p:cNvSpPr txBox="1"/>
          <p:nvPr/>
        </p:nvSpPr>
        <p:spPr>
          <a:xfrm>
            <a:off x="5324707" y="3305358"/>
            <a:ext cx="387327" cy="184403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0.85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02E5929-A924-2899-8B73-448C97E06A17}"/>
              </a:ext>
            </a:extLst>
          </p:cNvPr>
          <p:cNvSpPr txBox="1"/>
          <p:nvPr/>
        </p:nvSpPr>
        <p:spPr>
          <a:xfrm>
            <a:off x="5324707" y="3617931"/>
            <a:ext cx="387327" cy="21296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0.80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89826FC9-8107-D352-7F2A-59282EE23600}"/>
              </a:ext>
            </a:extLst>
          </p:cNvPr>
          <p:cNvSpPr txBox="1"/>
          <p:nvPr/>
        </p:nvSpPr>
        <p:spPr>
          <a:xfrm>
            <a:off x="5324707" y="3959067"/>
            <a:ext cx="387327" cy="2616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0.75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69EBBFCE-FCDF-6F8C-4443-201FA4B7C882}"/>
              </a:ext>
            </a:extLst>
          </p:cNvPr>
          <p:cNvSpPr txBox="1"/>
          <p:nvPr/>
        </p:nvSpPr>
        <p:spPr>
          <a:xfrm>
            <a:off x="5324707" y="4348896"/>
            <a:ext cx="387327" cy="145446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0.70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7EEF47-148C-5819-6E74-A0237A039B12}"/>
              </a:ext>
            </a:extLst>
          </p:cNvPr>
          <p:cNvSpPr txBox="1"/>
          <p:nvPr/>
        </p:nvSpPr>
        <p:spPr>
          <a:xfrm>
            <a:off x="5469685" y="4622512"/>
            <a:ext cx="242349" cy="131617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r"/>
            <a:r>
              <a:rPr lang="en-US" sz="1400" dirty="0"/>
              <a:t>0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5D2BA792-F54C-902A-09D6-654C2D42EBF5}"/>
              </a:ext>
            </a:extLst>
          </p:cNvPr>
          <p:cNvSpPr txBox="1"/>
          <p:nvPr/>
        </p:nvSpPr>
        <p:spPr>
          <a:xfrm>
            <a:off x="5545829" y="4743924"/>
            <a:ext cx="502693" cy="2194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2022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6EE61F9F-CA0A-6767-77FC-D4690D3BCB2C}"/>
              </a:ext>
            </a:extLst>
          </p:cNvPr>
          <p:cNvSpPr txBox="1"/>
          <p:nvPr/>
        </p:nvSpPr>
        <p:spPr>
          <a:xfrm>
            <a:off x="6166092" y="4743924"/>
            <a:ext cx="502693" cy="2194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2023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01B2A464-D032-E44B-C9FD-4B68993D6EF3}"/>
              </a:ext>
            </a:extLst>
          </p:cNvPr>
          <p:cNvSpPr txBox="1"/>
          <p:nvPr/>
        </p:nvSpPr>
        <p:spPr>
          <a:xfrm>
            <a:off x="6786355" y="4743924"/>
            <a:ext cx="502693" cy="2194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2024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79598455-1CB5-D6C5-DCBC-1B9BDDBFD3DE}"/>
              </a:ext>
            </a:extLst>
          </p:cNvPr>
          <p:cNvSpPr txBox="1"/>
          <p:nvPr/>
        </p:nvSpPr>
        <p:spPr>
          <a:xfrm>
            <a:off x="7406618" y="4743924"/>
            <a:ext cx="502693" cy="2194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2025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49D7F0B6-26E0-B9B9-8476-FF277C682C58}"/>
              </a:ext>
            </a:extLst>
          </p:cNvPr>
          <p:cNvSpPr txBox="1"/>
          <p:nvPr/>
        </p:nvSpPr>
        <p:spPr>
          <a:xfrm>
            <a:off x="8026882" y="4743924"/>
            <a:ext cx="502693" cy="219459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dirty="0"/>
              <a:t>2026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F5E22A0-941D-9BE8-D189-D7866DD7E815}"/>
              </a:ext>
            </a:extLst>
          </p:cNvPr>
          <p:cNvSpPr txBox="1"/>
          <p:nvPr/>
        </p:nvSpPr>
        <p:spPr>
          <a:xfrm>
            <a:off x="5518370" y="2724848"/>
            <a:ext cx="3000824" cy="319684"/>
          </a:xfrm>
          <a:prstGeom prst="rect">
            <a:avLst/>
          </a:prstGeom>
        </p:spPr>
        <p:txBody>
          <a:bodyPr vert="horz" wrap="square" lIns="0" tIns="0" rIns="0" bIns="0" rtlCol="0" anchor="ctr">
            <a:noAutofit/>
          </a:bodyPr>
          <a:lstStyle/>
          <a:p>
            <a:pPr algn="ctr"/>
            <a:r>
              <a:rPr lang="en-US" sz="1400" b="1" dirty="0">
                <a:latin typeface="Poppins" pitchFamily="2" charset="77"/>
                <a:cs typeface="Poppins" pitchFamily="2" charset="77"/>
              </a:rPr>
              <a:t>Focus on forecasted time frame</a:t>
            </a:r>
          </a:p>
        </p:txBody>
      </p:sp>
      <p:sp>
        <p:nvSpPr>
          <p:cNvPr id="101" name="Freeform 100">
            <a:extLst>
              <a:ext uri="{FF2B5EF4-FFF2-40B4-BE49-F238E27FC236}">
                <a16:creationId xmlns:a16="http://schemas.microsoft.com/office/drawing/2014/main" id="{F9847DF5-2B7D-FF07-A357-868709759921}"/>
              </a:ext>
            </a:extLst>
          </p:cNvPr>
          <p:cNvSpPr/>
          <p:nvPr/>
        </p:nvSpPr>
        <p:spPr>
          <a:xfrm>
            <a:off x="2824480" y="2301240"/>
            <a:ext cx="4201160" cy="553720"/>
          </a:xfrm>
          <a:custGeom>
            <a:avLst/>
            <a:gdLst>
              <a:gd name="csX0" fmla="*/ 0 w 4201160"/>
              <a:gd name="csY0" fmla="*/ 543560 h 553720"/>
              <a:gd name="csX1" fmla="*/ 55880 w 4201160"/>
              <a:gd name="csY1" fmla="*/ 492760 h 553720"/>
              <a:gd name="csX2" fmla="*/ 106680 w 4201160"/>
              <a:gd name="csY2" fmla="*/ 477520 h 553720"/>
              <a:gd name="csX3" fmla="*/ 162560 w 4201160"/>
              <a:gd name="csY3" fmla="*/ 553720 h 553720"/>
              <a:gd name="csX4" fmla="*/ 304800 w 4201160"/>
              <a:gd name="csY4" fmla="*/ 502920 h 553720"/>
              <a:gd name="csX5" fmla="*/ 401320 w 4201160"/>
              <a:gd name="csY5" fmla="*/ 502920 h 553720"/>
              <a:gd name="csX6" fmla="*/ 482600 w 4201160"/>
              <a:gd name="csY6" fmla="*/ 467360 h 553720"/>
              <a:gd name="csX7" fmla="*/ 589280 w 4201160"/>
              <a:gd name="csY7" fmla="*/ 441960 h 553720"/>
              <a:gd name="csX8" fmla="*/ 655320 w 4201160"/>
              <a:gd name="csY8" fmla="*/ 441960 h 553720"/>
              <a:gd name="csX9" fmla="*/ 706120 w 4201160"/>
              <a:gd name="csY9" fmla="*/ 416560 h 553720"/>
              <a:gd name="csX10" fmla="*/ 762000 w 4201160"/>
              <a:gd name="csY10" fmla="*/ 411480 h 553720"/>
              <a:gd name="csX11" fmla="*/ 812800 w 4201160"/>
              <a:gd name="csY11" fmla="*/ 441960 h 553720"/>
              <a:gd name="csX12" fmla="*/ 868680 w 4201160"/>
              <a:gd name="csY12" fmla="*/ 416560 h 553720"/>
              <a:gd name="csX13" fmla="*/ 924560 w 4201160"/>
              <a:gd name="csY13" fmla="*/ 421640 h 553720"/>
              <a:gd name="csX14" fmla="*/ 980440 w 4201160"/>
              <a:gd name="csY14" fmla="*/ 365760 h 553720"/>
              <a:gd name="csX15" fmla="*/ 1031240 w 4201160"/>
              <a:gd name="csY15" fmla="*/ 350520 h 553720"/>
              <a:gd name="csX16" fmla="*/ 1132840 w 4201160"/>
              <a:gd name="csY16" fmla="*/ 350520 h 553720"/>
              <a:gd name="csX17" fmla="*/ 1209040 w 4201160"/>
              <a:gd name="csY17" fmla="*/ 304800 h 553720"/>
              <a:gd name="csX18" fmla="*/ 1209040 w 4201160"/>
              <a:gd name="csY18" fmla="*/ 304800 h 553720"/>
              <a:gd name="csX19" fmla="*/ 1310640 w 4201160"/>
              <a:gd name="csY19" fmla="*/ 294640 h 553720"/>
              <a:gd name="csX20" fmla="*/ 1361440 w 4201160"/>
              <a:gd name="csY20" fmla="*/ 238760 h 553720"/>
              <a:gd name="csX21" fmla="*/ 1422400 w 4201160"/>
              <a:gd name="csY21" fmla="*/ 208280 h 553720"/>
              <a:gd name="csX22" fmla="*/ 1478280 w 4201160"/>
              <a:gd name="csY22" fmla="*/ 243840 h 553720"/>
              <a:gd name="csX23" fmla="*/ 1635760 w 4201160"/>
              <a:gd name="csY23" fmla="*/ 228600 h 553720"/>
              <a:gd name="csX24" fmla="*/ 1671320 w 4201160"/>
              <a:gd name="csY24" fmla="*/ 213360 h 553720"/>
              <a:gd name="csX25" fmla="*/ 1752600 w 4201160"/>
              <a:gd name="csY25" fmla="*/ 213360 h 553720"/>
              <a:gd name="csX26" fmla="*/ 1793240 w 4201160"/>
              <a:gd name="csY26" fmla="*/ 187960 h 553720"/>
              <a:gd name="csX27" fmla="*/ 1935480 w 4201160"/>
              <a:gd name="csY27" fmla="*/ 193040 h 553720"/>
              <a:gd name="csX28" fmla="*/ 1971040 w 4201160"/>
              <a:gd name="csY28" fmla="*/ 187960 h 553720"/>
              <a:gd name="csX29" fmla="*/ 2067560 w 4201160"/>
              <a:gd name="csY29" fmla="*/ 121920 h 553720"/>
              <a:gd name="csX30" fmla="*/ 2128520 w 4201160"/>
              <a:gd name="csY30" fmla="*/ 132080 h 553720"/>
              <a:gd name="csX31" fmla="*/ 2184400 w 4201160"/>
              <a:gd name="csY31" fmla="*/ 116840 h 553720"/>
              <a:gd name="csX32" fmla="*/ 2240280 w 4201160"/>
              <a:gd name="csY32" fmla="*/ 137160 h 553720"/>
              <a:gd name="csX33" fmla="*/ 2296160 w 4201160"/>
              <a:gd name="csY33" fmla="*/ 127000 h 553720"/>
              <a:gd name="csX34" fmla="*/ 2346960 w 4201160"/>
              <a:gd name="csY34" fmla="*/ 142240 h 553720"/>
              <a:gd name="csX35" fmla="*/ 2423160 w 4201160"/>
              <a:gd name="csY35" fmla="*/ 127000 h 553720"/>
              <a:gd name="csX36" fmla="*/ 2423160 w 4201160"/>
              <a:gd name="csY36" fmla="*/ 127000 h 553720"/>
              <a:gd name="csX37" fmla="*/ 2504440 w 4201160"/>
              <a:gd name="csY37" fmla="*/ 106680 h 553720"/>
              <a:gd name="csX38" fmla="*/ 2621280 w 4201160"/>
              <a:gd name="csY38" fmla="*/ 127000 h 553720"/>
              <a:gd name="csX39" fmla="*/ 2677160 w 4201160"/>
              <a:gd name="csY39" fmla="*/ 55880 h 553720"/>
              <a:gd name="csX40" fmla="*/ 2733040 w 4201160"/>
              <a:gd name="csY40" fmla="*/ 30480 h 553720"/>
              <a:gd name="csX41" fmla="*/ 2799080 w 4201160"/>
              <a:gd name="csY41" fmla="*/ 76200 h 553720"/>
              <a:gd name="csX42" fmla="*/ 3007360 w 4201160"/>
              <a:gd name="csY42" fmla="*/ 81280 h 553720"/>
              <a:gd name="csX43" fmla="*/ 3007360 w 4201160"/>
              <a:gd name="csY43" fmla="*/ 81280 h 553720"/>
              <a:gd name="csX44" fmla="*/ 3103880 w 4201160"/>
              <a:gd name="csY44" fmla="*/ 71120 h 553720"/>
              <a:gd name="csX45" fmla="*/ 3164840 w 4201160"/>
              <a:gd name="csY45" fmla="*/ 60960 h 553720"/>
              <a:gd name="csX46" fmla="*/ 3164840 w 4201160"/>
              <a:gd name="csY46" fmla="*/ 60960 h 553720"/>
              <a:gd name="csX47" fmla="*/ 3281680 w 4201160"/>
              <a:gd name="csY47" fmla="*/ 76200 h 553720"/>
              <a:gd name="csX48" fmla="*/ 3342640 w 4201160"/>
              <a:gd name="csY48" fmla="*/ 15240 h 553720"/>
              <a:gd name="csX49" fmla="*/ 3398520 w 4201160"/>
              <a:gd name="csY49" fmla="*/ 10160 h 553720"/>
              <a:gd name="csX50" fmla="*/ 3449320 w 4201160"/>
              <a:gd name="csY50" fmla="*/ 50800 h 553720"/>
              <a:gd name="csX51" fmla="*/ 3566160 w 4201160"/>
              <a:gd name="csY51" fmla="*/ 45720 h 553720"/>
              <a:gd name="csX52" fmla="*/ 3688080 w 4201160"/>
              <a:gd name="csY52" fmla="*/ 30480 h 553720"/>
              <a:gd name="csX53" fmla="*/ 3738880 w 4201160"/>
              <a:gd name="csY53" fmla="*/ 35560 h 553720"/>
              <a:gd name="csX54" fmla="*/ 3825240 w 4201160"/>
              <a:gd name="csY54" fmla="*/ 30480 h 553720"/>
              <a:gd name="csX55" fmla="*/ 3931920 w 4201160"/>
              <a:gd name="csY55" fmla="*/ 25400 h 553720"/>
              <a:gd name="csX56" fmla="*/ 3987800 w 4201160"/>
              <a:gd name="csY56" fmla="*/ 0 h 553720"/>
              <a:gd name="csX57" fmla="*/ 4043680 w 4201160"/>
              <a:gd name="csY57" fmla="*/ 0 h 553720"/>
              <a:gd name="csX58" fmla="*/ 4104640 w 4201160"/>
              <a:gd name="csY58" fmla="*/ 45720 h 553720"/>
              <a:gd name="csX59" fmla="*/ 4201160 w 4201160"/>
              <a:gd name="csY59" fmla="*/ 50800 h 5537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  <a:cxn ang="0">
                <a:pos x="csX51" y="csY51"/>
              </a:cxn>
              <a:cxn ang="0">
                <a:pos x="csX52" y="csY52"/>
              </a:cxn>
              <a:cxn ang="0">
                <a:pos x="csX53" y="csY53"/>
              </a:cxn>
              <a:cxn ang="0">
                <a:pos x="csX54" y="csY54"/>
              </a:cxn>
              <a:cxn ang="0">
                <a:pos x="csX55" y="csY55"/>
              </a:cxn>
              <a:cxn ang="0">
                <a:pos x="csX56" y="csY56"/>
              </a:cxn>
              <a:cxn ang="0">
                <a:pos x="csX57" y="csY57"/>
              </a:cxn>
              <a:cxn ang="0">
                <a:pos x="csX58" y="csY58"/>
              </a:cxn>
              <a:cxn ang="0">
                <a:pos x="csX59" y="csY59"/>
              </a:cxn>
            </a:cxnLst>
            <a:rect l="l" t="t" r="r" b="b"/>
            <a:pathLst>
              <a:path w="4201160" h="553720">
                <a:moveTo>
                  <a:pt x="0" y="543560"/>
                </a:moveTo>
                <a:lnTo>
                  <a:pt x="55880" y="492760"/>
                </a:lnTo>
                <a:lnTo>
                  <a:pt x="106680" y="477520"/>
                </a:lnTo>
                <a:lnTo>
                  <a:pt x="162560" y="553720"/>
                </a:lnTo>
                <a:lnTo>
                  <a:pt x="304800" y="502920"/>
                </a:lnTo>
                <a:lnTo>
                  <a:pt x="401320" y="502920"/>
                </a:lnTo>
                <a:lnTo>
                  <a:pt x="482600" y="467360"/>
                </a:lnTo>
                <a:lnTo>
                  <a:pt x="589280" y="441960"/>
                </a:lnTo>
                <a:lnTo>
                  <a:pt x="655320" y="441960"/>
                </a:lnTo>
                <a:lnTo>
                  <a:pt x="706120" y="416560"/>
                </a:lnTo>
                <a:lnTo>
                  <a:pt x="762000" y="411480"/>
                </a:lnTo>
                <a:lnTo>
                  <a:pt x="812800" y="441960"/>
                </a:lnTo>
                <a:lnTo>
                  <a:pt x="868680" y="416560"/>
                </a:lnTo>
                <a:lnTo>
                  <a:pt x="924560" y="421640"/>
                </a:lnTo>
                <a:lnTo>
                  <a:pt x="980440" y="365760"/>
                </a:lnTo>
                <a:lnTo>
                  <a:pt x="1031240" y="350520"/>
                </a:lnTo>
                <a:lnTo>
                  <a:pt x="1132840" y="350520"/>
                </a:lnTo>
                <a:lnTo>
                  <a:pt x="1209040" y="304800"/>
                </a:lnTo>
                <a:lnTo>
                  <a:pt x="1209040" y="304800"/>
                </a:lnTo>
                <a:lnTo>
                  <a:pt x="1310640" y="294640"/>
                </a:lnTo>
                <a:lnTo>
                  <a:pt x="1361440" y="238760"/>
                </a:lnTo>
                <a:lnTo>
                  <a:pt x="1422400" y="208280"/>
                </a:lnTo>
                <a:lnTo>
                  <a:pt x="1478280" y="243840"/>
                </a:lnTo>
                <a:lnTo>
                  <a:pt x="1635760" y="228600"/>
                </a:lnTo>
                <a:lnTo>
                  <a:pt x="1671320" y="213360"/>
                </a:lnTo>
                <a:lnTo>
                  <a:pt x="1752600" y="213360"/>
                </a:lnTo>
                <a:lnTo>
                  <a:pt x="1793240" y="187960"/>
                </a:lnTo>
                <a:lnTo>
                  <a:pt x="1935480" y="193040"/>
                </a:lnTo>
                <a:lnTo>
                  <a:pt x="1971040" y="187960"/>
                </a:lnTo>
                <a:lnTo>
                  <a:pt x="2067560" y="121920"/>
                </a:lnTo>
                <a:lnTo>
                  <a:pt x="2128520" y="132080"/>
                </a:lnTo>
                <a:lnTo>
                  <a:pt x="2184400" y="116840"/>
                </a:lnTo>
                <a:lnTo>
                  <a:pt x="2240280" y="137160"/>
                </a:lnTo>
                <a:lnTo>
                  <a:pt x="2296160" y="127000"/>
                </a:lnTo>
                <a:lnTo>
                  <a:pt x="2346960" y="142240"/>
                </a:lnTo>
                <a:lnTo>
                  <a:pt x="2423160" y="127000"/>
                </a:lnTo>
                <a:lnTo>
                  <a:pt x="2423160" y="127000"/>
                </a:lnTo>
                <a:lnTo>
                  <a:pt x="2504440" y="106680"/>
                </a:lnTo>
                <a:lnTo>
                  <a:pt x="2621280" y="127000"/>
                </a:lnTo>
                <a:lnTo>
                  <a:pt x="2677160" y="55880"/>
                </a:lnTo>
                <a:lnTo>
                  <a:pt x="2733040" y="30480"/>
                </a:lnTo>
                <a:lnTo>
                  <a:pt x="2799080" y="76200"/>
                </a:lnTo>
                <a:lnTo>
                  <a:pt x="3007360" y="81280"/>
                </a:lnTo>
                <a:lnTo>
                  <a:pt x="3007360" y="81280"/>
                </a:lnTo>
                <a:lnTo>
                  <a:pt x="3103880" y="71120"/>
                </a:lnTo>
                <a:lnTo>
                  <a:pt x="3164840" y="60960"/>
                </a:lnTo>
                <a:lnTo>
                  <a:pt x="3164840" y="60960"/>
                </a:lnTo>
                <a:lnTo>
                  <a:pt x="3281680" y="76200"/>
                </a:lnTo>
                <a:lnTo>
                  <a:pt x="3342640" y="15240"/>
                </a:lnTo>
                <a:lnTo>
                  <a:pt x="3398520" y="10160"/>
                </a:lnTo>
                <a:lnTo>
                  <a:pt x="3449320" y="50800"/>
                </a:lnTo>
                <a:lnTo>
                  <a:pt x="3566160" y="45720"/>
                </a:lnTo>
                <a:lnTo>
                  <a:pt x="3688080" y="30480"/>
                </a:lnTo>
                <a:lnTo>
                  <a:pt x="3738880" y="35560"/>
                </a:lnTo>
                <a:lnTo>
                  <a:pt x="3825240" y="30480"/>
                </a:lnTo>
                <a:lnTo>
                  <a:pt x="3931920" y="25400"/>
                </a:lnTo>
                <a:lnTo>
                  <a:pt x="3987800" y="0"/>
                </a:lnTo>
                <a:lnTo>
                  <a:pt x="4043680" y="0"/>
                </a:lnTo>
                <a:lnTo>
                  <a:pt x="4104640" y="45720"/>
                </a:lnTo>
                <a:lnTo>
                  <a:pt x="4201160" y="50800"/>
                </a:lnTo>
              </a:path>
            </a:pathLst>
          </a:custGeom>
          <a:noFill/>
          <a:ln w="2857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Freeform 101">
            <a:extLst>
              <a:ext uri="{FF2B5EF4-FFF2-40B4-BE49-F238E27FC236}">
                <a16:creationId xmlns:a16="http://schemas.microsoft.com/office/drawing/2014/main" id="{2AF56D29-B2B8-F2AB-32B7-5EE9F57227F1}"/>
              </a:ext>
            </a:extLst>
          </p:cNvPr>
          <p:cNvSpPr/>
          <p:nvPr/>
        </p:nvSpPr>
        <p:spPr>
          <a:xfrm>
            <a:off x="5806440" y="3611880"/>
            <a:ext cx="878840" cy="208280"/>
          </a:xfrm>
          <a:custGeom>
            <a:avLst/>
            <a:gdLst>
              <a:gd name="csX0" fmla="*/ 0 w 878840"/>
              <a:gd name="csY0" fmla="*/ 208280 h 208280"/>
              <a:gd name="csX1" fmla="*/ 55880 w 878840"/>
              <a:gd name="csY1" fmla="*/ 50800 h 208280"/>
              <a:gd name="csX2" fmla="*/ 106680 w 878840"/>
              <a:gd name="csY2" fmla="*/ 45720 h 208280"/>
              <a:gd name="csX3" fmla="*/ 157480 w 878840"/>
              <a:gd name="csY3" fmla="*/ 127000 h 208280"/>
              <a:gd name="csX4" fmla="*/ 223520 w 878840"/>
              <a:gd name="csY4" fmla="*/ 127000 h 208280"/>
              <a:gd name="csX5" fmla="*/ 289560 w 878840"/>
              <a:gd name="csY5" fmla="*/ 101600 h 208280"/>
              <a:gd name="csX6" fmla="*/ 360680 w 878840"/>
              <a:gd name="csY6" fmla="*/ 96520 h 208280"/>
              <a:gd name="csX7" fmla="*/ 406400 w 878840"/>
              <a:gd name="csY7" fmla="*/ 76200 h 208280"/>
              <a:gd name="csX8" fmla="*/ 472440 w 878840"/>
              <a:gd name="csY8" fmla="*/ 81280 h 208280"/>
              <a:gd name="csX9" fmla="*/ 538480 w 878840"/>
              <a:gd name="csY9" fmla="*/ 60960 h 208280"/>
              <a:gd name="csX10" fmla="*/ 619760 w 878840"/>
              <a:gd name="csY10" fmla="*/ 71120 h 208280"/>
              <a:gd name="csX11" fmla="*/ 675640 w 878840"/>
              <a:gd name="csY11" fmla="*/ 0 h 208280"/>
              <a:gd name="csX12" fmla="*/ 731520 w 878840"/>
              <a:gd name="csY12" fmla="*/ 20320 h 208280"/>
              <a:gd name="csX13" fmla="*/ 782320 w 878840"/>
              <a:gd name="csY13" fmla="*/ 91440 h 208280"/>
              <a:gd name="csX14" fmla="*/ 822960 w 878840"/>
              <a:gd name="csY14" fmla="*/ 121920 h 208280"/>
              <a:gd name="csX15" fmla="*/ 878840 w 878840"/>
              <a:gd name="csY15" fmla="*/ 121920 h 2082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</a:cxnLst>
            <a:rect l="l" t="t" r="r" b="b"/>
            <a:pathLst>
              <a:path w="878840" h="208280">
                <a:moveTo>
                  <a:pt x="0" y="208280"/>
                </a:moveTo>
                <a:lnTo>
                  <a:pt x="55880" y="50800"/>
                </a:lnTo>
                <a:lnTo>
                  <a:pt x="106680" y="45720"/>
                </a:lnTo>
                <a:lnTo>
                  <a:pt x="157480" y="127000"/>
                </a:lnTo>
                <a:lnTo>
                  <a:pt x="223520" y="127000"/>
                </a:lnTo>
                <a:lnTo>
                  <a:pt x="289560" y="101600"/>
                </a:lnTo>
                <a:lnTo>
                  <a:pt x="360680" y="96520"/>
                </a:lnTo>
                <a:lnTo>
                  <a:pt x="406400" y="76200"/>
                </a:lnTo>
                <a:lnTo>
                  <a:pt x="472440" y="81280"/>
                </a:lnTo>
                <a:lnTo>
                  <a:pt x="538480" y="60960"/>
                </a:lnTo>
                <a:lnTo>
                  <a:pt x="619760" y="71120"/>
                </a:lnTo>
                <a:lnTo>
                  <a:pt x="675640" y="0"/>
                </a:lnTo>
                <a:lnTo>
                  <a:pt x="731520" y="20320"/>
                </a:lnTo>
                <a:lnTo>
                  <a:pt x="782320" y="91440"/>
                </a:lnTo>
                <a:lnTo>
                  <a:pt x="822960" y="121920"/>
                </a:lnTo>
                <a:lnTo>
                  <a:pt x="878840" y="121920"/>
                </a:lnTo>
              </a:path>
            </a:pathLst>
          </a:custGeom>
          <a:noFill/>
          <a:ln w="28575">
            <a:solidFill>
              <a:schemeClr val="accent4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Freeform 102">
            <a:extLst>
              <a:ext uri="{FF2B5EF4-FFF2-40B4-BE49-F238E27FC236}">
                <a16:creationId xmlns:a16="http://schemas.microsoft.com/office/drawing/2014/main" id="{0643170D-605F-97CC-AB0C-2D9F5FA35B77}"/>
              </a:ext>
            </a:extLst>
          </p:cNvPr>
          <p:cNvSpPr/>
          <p:nvPr/>
        </p:nvSpPr>
        <p:spPr>
          <a:xfrm>
            <a:off x="7086600" y="2362200"/>
            <a:ext cx="1366520" cy="274320"/>
          </a:xfrm>
          <a:custGeom>
            <a:avLst/>
            <a:gdLst>
              <a:gd name="csX0" fmla="*/ 0 w 1366520"/>
              <a:gd name="csY0" fmla="*/ 10160 h 274320"/>
              <a:gd name="csX1" fmla="*/ 101600 w 1366520"/>
              <a:gd name="csY1" fmla="*/ 40640 h 274320"/>
              <a:gd name="csX2" fmla="*/ 182880 w 1366520"/>
              <a:gd name="csY2" fmla="*/ 25400 h 274320"/>
              <a:gd name="csX3" fmla="*/ 299720 w 1366520"/>
              <a:gd name="csY3" fmla="*/ 20320 h 274320"/>
              <a:gd name="csX4" fmla="*/ 436880 w 1366520"/>
              <a:gd name="csY4" fmla="*/ 0 h 274320"/>
              <a:gd name="csX5" fmla="*/ 487680 w 1366520"/>
              <a:gd name="csY5" fmla="*/ 25400 h 274320"/>
              <a:gd name="csX6" fmla="*/ 558800 w 1366520"/>
              <a:gd name="csY6" fmla="*/ 20320 h 274320"/>
              <a:gd name="csX7" fmla="*/ 624840 w 1366520"/>
              <a:gd name="csY7" fmla="*/ 40640 h 274320"/>
              <a:gd name="csX8" fmla="*/ 726440 w 1366520"/>
              <a:gd name="csY8" fmla="*/ 30480 h 274320"/>
              <a:gd name="csX9" fmla="*/ 822960 w 1366520"/>
              <a:gd name="csY9" fmla="*/ 86360 h 274320"/>
              <a:gd name="csX10" fmla="*/ 878840 w 1366520"/>
              <a:gd name="csY10" fmla="*/ 91440 h 274320"/>
              <a:gd name="csX11" fmla="*/ 934720 w 1366520"/>
              <a:gd name="csY11" fmla="*/ 121920 h 274320"/>
              <a:gd name="csX12" fmla="*/ 1000760 w 1366520"/>
              <a:gd name="csY12" fmla="*/ 127000 h 274320"/>
              <a:gd name="csX13" fmla="*/ 1137920 w 1366520"/>
              <a:gd name="csY13" fmla="*/ 193040 h 274320"/>
              <a:gd name="csX14" fmla="*/ 1366520 w 1366520"/>
              <a:gd name="csY14" fmla="*/ 274320 h 2743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1366520" h="274320">
                <a:moveTo>
                  <a:pt x="0" y="10160"/>
                </a:moveTo>
                <a:lnTo>
                  <a:pt x="101600" y="40640"/>
                </a:lnTo>
                <a:lnTo>
                  <a:pt x="182880" y="25400"/>
                </a:lnTo>
                <a:lnTo>
                  <a:pt x="299720" y="20320"/>
                </a:lnTo>
                <a:lnTo>
                  <a:pt x="436880" y="0"/>
                </a:lnTo>
                <a:lnTo>
                  <a:pt x="487680" y="25400"/>
                </a:lnTo>
                <a:lnTo>
                  <a:pt x="558800" y="20320"/>
                </a:lnTo>
                <a:lnTo>
                  <a:pt x="624840" y="40640"/>
                </a:lnTo>
                <a:lnTo>
                  <a:pt x="726440" y="30480"/>
                </a:lnTo>
                <a:lnTo>
                  <a:pt x="822960" y="86360"/>
                </a:lnTo>
                <a:lnTo>
                  <a:pt x="878840" y="91440"/>
                </a:lnTo>
                <a:lnTo>
                  <a:pt x="934720" y="121920"/>
                </a:lnTo>
                <a:lnTo>
                  <a:pt x="1000760" y="127000"/>
                </a:lnTo>
                <a:lnTo>
                  <a:pt x="1137920" y="193040"/>
                </a:lnTo>
                <a:lnTo>
                  <a:pt x="1366520" y="27432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Freeform 103">
            <a:extLst>
              <a:ext uri="{FF2B5EF4-FFF2-40B4-BE49-F238E27FC236}">
                <a16:creationId xmlns:a16="http://schemas.microsoft.com/office/drawing/2014/main" id="{AE059EA7-F61D-419B-6A1D-83A92F0CD5CE}"/>
              </a:ext>
            </a:extLst>
          </p:cNvPr>
          <p:cNvSpPr/>
          <p:nvPr/>
        </p:nvSpPr>
        <p:spPr>
          <a:xfrm>
            <a:off x="6736080" y="3769360"/>
            <a:ext cx="1285240" cy="665480"/>
          </a:xfrm>
          <a:custGeom>
            <a:avLst/>
            <a:gdLst>
              <a:gd name="csX0" fmla="*/ 0 w 1285240"/>
              <a:gd name="csY0" fmla="*/ 0 h 665480"/>
              <a:gd name="csX1" fmla="*/ 45720 w 1285240"/>
              <a:gd name="csY1" fmla="*/ 55880 h 665480"/>
              <a:gd name="csX2" fmla="*/ 101600 w 1285240"/>
              <a:gd name="csY2" fmla="*/ 81280 h 665480"/>
              <a:gd name="csX3" fmla="*/ 152400 w 1285240"/>
              <a:gd name="csY3" fmla="*/ 50800 h 665480"/>
              <a:gd name="csX4" fmla="*/ 264160 w 1285240"/>
              <a:gd name="csY4" fmla="*/ 50800 h 665480"/>
              <a:gd name="csX5" fmla="*/ 411480 w 1285240"/>
              <a:gd name="csY5" fmla="*/ 5080 h 665480"/>
              <a:gd name="csX6" fmla="*/ 467360 w 1285240"/>
              <a:gd name="csY6" fmla="*/ 60960 h 665480"/>
              <a:gd name="csX7" fmla="*/ 513080 w 1285240"/>
              <a:gd name="csY7" fmla="*/ 50800 h 665480"/>
              <a:gd name="csX8" fmla="*/ 594360 w 1285240"/>
              <a:gd name="csY8" fmla="*/ 86360 h 665480"/>
              <a:gd name="csX9" fmla="*/ 680720 w 1285240"/>
              <a:gd name="csY9" fmla="*/ 76200 h 665480"/>
              <a:gd name="csX10" fmla="*/ 731520 w 1285240"/>
              <a:gd name="csY10" fmla="*/ 132080 h 665480"/>
              <a:gd name="csX11" fmla="*/ 772160 w 1285240"/>
              <a:gd name="csY11" fmla="*/ 198120 h 665480"/>
              <a:gd name="csX12" fmla="*/ 822960 w 1285240"/>
              <a:gd name="csY12" fmla="*/ 208280 h 665480"/>
              <a:gd name="csX13" fmla="*/ 878840 w 1285240"/>
              <a:gd name="csY13" fmla="*/ 264160 h 665480"/>
              <a:gd name="csX14" fmla="*/ 944880 w 1285240"/>
              <a:gd name="csY14" fmla="*/ 284480 h 665480"/>
              <a:gd name="csX15" fmla="*/ 1056640 w 1285240"/>
              <a:gd name="csY15" fmla="*/ 416560 h 665480"/>
              <a:gd name="csX16" fmla="*/ 1087120 w 1285240"/>
              <a:gd name="csY16" fmla="*/ 457200 h 665480"/>
              <a:gd name="csX17" fmla="*/ 1198880 w 1285240"/>
              <a:gd name="csY17" fmla="*/ 558800 h 665480"/>
              <a:gd name="csX18" fmla="*/ 1285240 w 1285240"/>
              <a:gd name="csY18" fmla="*/ 665480 h 6654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1285240" h="665480">
                <a:moveTo>
                  <a:pt x="0" y="0"/>
                </a:moveTo>
                <a:lnTo>
                  <a:pt x="45720" y="55880"/>
                </a:lnTo>
                <a:lnTo>
                  <a:pt x="101600" y="81280"/>
                </a:lnTo>
                <a:lnTo>
                  <a:pt x="152400" y="50800"/>
                </a:lnTo>
                <a:lnTo>
                  <a:pt x="264160" y="50800"/>
                </a:lnTo>
                <a:lnTo>
                  <a:pt x="411480" y="5080"/>
                </a:lnTo>
                <a:lnTo>
                  <a:pt x="467360" y="60960"/>
                </a:lnTo>
                <a:lnTo>
                  <a:pt x="513080" y="50800"/>
                </a:lnTo>
                <a:lnTo>
                  <a:pt x="594360" y="86360"/>
                </a:lnTo>
                <a:lnTo>
                  <a:pt x="680720" y="76200"/>
                </a:lnTo>
                <a:lnTo>
                  <a:pt x="731520" y="132080"/>
                </a:lnTo>
                <a:lnTo>
                  <a:pt x="772160" y="198120"/>
                </a:lnTo>
                <a:lnTo>
                  <a:pt x="822960" y="208280"/>
                </a:lnTo>
                <a:lnTo>
                  <a:pt x="878840" y="264160"/>
                </a:lnTo>
                <a:lnTo>
                  <a:pt x="944880" y="284480"/>
                </a:lnTo>
                <a:lnTo>
                  <a:pt x="1056640" y="416560"/>
                </a:lnTo>
                <a:lnTo>
                  <a:pt x="1087120" y="457200"/>
                </a:lnTo>
                <a:lnTo>
                  <a:pt x="1198880" y="558800"/>
                </a:lnTo>
                <a:lnTo>
                  <a:pt x="1285240" y="665480"/>
                </a:lnTo>
              </a:path>
            </a:pathLst>
          </a:custGeom>
          <a:noFill/>
          <a:ln w="28575">
            <a:solidFill>
              <a:schemeClr val="accent1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Freeform 104">
            <a:extLst>
              <a:ext uri="{FF2B5EF4-FFF2-40B4-BE49-F238E27FC236}">
                <a16:creationId xmlns:a16="http://schemas.microsoft.com/office/drawing/2014/main" id="{273D0C55-9728-C0CB-ADF9-4773B430DF6E}"/>
              </a:ext>
            </a:extLst>
          </p:cNvPr>
          <p:cNvSpPr/>
          <p:nvPr/>
        </p:nvSpPr>
        <p:spPr>
          <a:xfrm>
            <a:off x="7096760" y="2214880"/>
            <a:ext cx="1366520" cy="116840"/>
          </a:xfrm>
          <a:custGeom>
            <a:avLst/>
            <a:gdLst>
              <a:gd name="csX0" fmla="*/ 0 w 1366520"/>
              <a:gd name="csY0" fmla="*/ 116840 h 116840"/>
              <a:gd name="csX1" fmla="*/ 147320 w 1366520"/>
              <a:gd name="csY1" fmla="*/ 111760 h 116840"/>
              <a:gd name="csX2" fmla="*/ 233680 w 1366520"/>
              <a:gd name="csY2" fmla="*/ 96520 h 116840"/>
              <a:gd name="csX3" fmla="*/ 325120 w 1366520"/>
              <a:gd name="csY3" fmla="*/ 106680 h 116840"/>
              <a:gd name="csX4" fmla="*/ 381000 w 1366520"/>
              <a:gd name="csY4" fmla="*/ 60960 h 116840"/>
              <a:gd name="csX5" fmla="*/ 436880 w 1366520"/>
              <a:gd name="csY5" fmla="*/ 50800 h 116840"/>
              <a:gd name="csX6" fmla="*/ 492760 w 1366520"/>
              <a:gd name="csY6" fmla="*/ 86360 h 116840"/>
              <a:gd name="csX7" fmla="*/ 609600 w 1366520"/>
              <a:gd name="csY7" fmla="*/ 81280 h 116840"/>
              <a:gd name="csX8" fmla="*/ 741680 w 1366520"/>
              <a:gd name="csY8" fmla="*/ 55880 h 116840"/>
              <a:gd name="csX9" fmla="*/ 817880 w 1366520"/>
              <a:gd name="csY9" fmla="*/ 60960 h 116840"/>
              <a:gd name="csX10" fmla="*/ 889000 w 1366520"/>
              <a:gd name="csY10" fmla="*/ 45720 h 116840"/>
              <a:gd name="csX11" fmla="*/ 965200 w 1366520"/>
              <a:gd name="csY11" fmla="*/ 50800 h 116840"/>
              <a:gd name="csX12" fmla="*/ 1036320 w 1366520"/>
              <a:gd name="csY12" fmla="*/ 5080 h 116840"/>
              <a:gd name="csX13" fmla="*/ 1097280 w 1366520"/>
              <a:gd name="csY13" fmla="*/ 0 h 116840"/>
              <a:gd name="csX14" fmla="*/ 1148080 w 1366520"/>
              <a:gd name="csY14" fmla="*/ 40640 h 116840"/>
              <a:gd name="csX15" fmla="*/ 1254760 w 1366520"/>
              <a:gd name="csY15" fmla="*/ 30480 h 116840"/>
              <a:gd name="csX16" fmla="*/ 1300480 w 1366520"/>
              <a:gd name="csY16" fmla="*/ 10160 h 116840"/>
              <a:gd name="csX17" fmla="*/ 1366520 w 1366520"/>
              <a:gd name="csY17" fmla="*/ 10160 h 11684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</a:cxnLst>
            <a:rect l="l" t="t" r="r" b="b"/>
            <a:pathLst>
              <a:path w="1366520" h="116840">
                <a:moveTo>
                  <a:pt x="0" y="116840"/>
                </a:moveTo>
                <a:lnTo>
                  <a:pt x="147320" y="111760"/>
                </a:lnTo>
                <a:lnTo>
                  <a:pt x="233680" y="96520"/>
                </a:lnTo>
                <a:lnTo>
                  <a:pt x="325120" y="106680"/>
                </a:lnTo>
                <a:lnTo>
                  <a:pt x="381000" y="60960"/>
                </a:lnTo>
                <a:lnTo>
                  <a:pt x="436880" y="50800"/>
                </a:lnTo>
                <a:lnTo>
                  <a:pt x="492760" y="86360"/>
                </a:lnTo>
                <a:lnTo>
                  <a:pt x="609600" y="81280"/>
                </a:lnTo>
                <a:lnTo>
                  <a:pt x="741680" y="55880"/>
                </a:lnTo>
                <a:lnTo>
                  <a:pt x="817880" y="60960"/>
                </a:lnTo>
                <a:lnTo>
                  <a:pt x="889000" y="45720"/>
                </a:lnTo>
                <a:lnTo>
                  <a:pt x="965200" y="50800"/>
                </a:lnTo>
                <a:lnTo>
                  <a:pt x="1036320" y="5080"/>
                </a:lnTo>
                <a:lnTo>
                  <a:pt x="1097280" y="0"/>
                </a:lnTo>
                <a:lnTo>
                  <a:pt x="1148080" y="40640"/>
                </a:lnTo>
                <a:lnTo>
                  <a:pt x="1254760" y="30480"/>
                </a:lnTo>
                <a:lnTo>
                  <a:pt x="1300480" y="10160"/>
                </a:lnTo>
                <a:lnTo>
                  <a:pt x="1366520" y="1016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" name="Freeform 106">
            <a:extLst>
              <a:ext uri="{FF2B5EF4-FFF2-40B4-BE49-F238E27FC236}">
                <a16:creationId xmlns:a16="http://schemas.microsoft.com/office/drawing/2014/main" id="{C257C283-9E6F-95C2-F473-E75820120799}"/>
              </a:ext>
            </a:extLst>
          </p:cNvPr>
          <p:cNvSpPr/>
          <p:nvPr/>
        </p:nvSpPr>
        <p:spPr>
          <a:xfrm>
            <a:off x="6736080" y="3180080"/>
            <a:ext cx="1285240" cy="604520"/>
          </a:xfrm>
          <a:custGeom>
            <a:avLst/>
            <a:gdLst>
              <a:gd name="csX0" fmla="*/ 0 w 1285240"/>
              <a:gd name="csY0" fmla="*/ 482600 h 604520"/>
              <a:gd name="csX1" fmla="*/ 5080 w 1285240"/>
              <a:gd name="csY1" fmla="*/ 568960 h 604520"/>
              <a:gd name="csX2" fmla="*/ 81280 w 1285240"/>
              <a:gd name="csY2" fmla="*/ 594360 h 604520"/>
              <a:gd name="csX3" fmla="*/ 233680 w 1285240"/>
              <a:gd name="csY3" fmla="*/ 579120 h 604520"/>
              <a:gd name="csX4" fmla="*/ 304800 w 1285240"/>
              <a:gd name="csY4" fmla="*/ 604520 h 604520"/>
              <a:gd name="csX5" fmla="*/ 370840 w 1285240"/>
              <a:gd name="csY5" fmla="*/ 508000 h 604520"/>
              <a:gd name="csX6" fmla="*/ 426720 w 1285240"/>
              <a:gd name="csY6" fmla="*/ 502920 h 604520"/>
              <a:gd name="csX7" fmla="*/ 472440 w 1285240"/>
              <a:gd name="csY7" fmla="*/ 584200 h 604520"/>
              <a:gd name="csX8" fmla="*/ 604520 w 1285240"/>
              <a:gd name="csY8" fmla="*/ 589280 h 604520"/>
              <a:gd name="csX9" fmla="*/ 746760 w 1285240"/>
              <a:gd name="csY9" fmla="*/ 584200 h 604520"/>
              <a:gd name="csX10" fmla="*/ 822960 w 1285240"/>
              <a:gd name="csY10" fmla="*/ 563880 h 604520"/>
              <a:gd name="csX11" fmla="*/ 924560 w 1285240"/>
              <a:gd name="csY11" fmla="*/ 574040 h 604520"/>
              <a:gd name="csX12" fmla="*/ 995680 w 1285240"/>
              <a:gd name="csY12" fmla="*/ 477520 h 604520"/>
              <a:gd name="csX13" fmla="*/ 1041400 w 1285240"/>
              <a:gd name="csY13" fmla="*/ 482600 h 604520"/>
              <a:gd name="csX14" fmla="*/ 1092200 w 1285240"/>
              <a:gd name="csY14" fmla="*/ 563880 h 604520"/>
              <a:gd name="csX15" fmla="*/ 1188720 w 1285240"/>
              <a:gd name="csY15" fmla="*/ 568960 h 604520"/>
              <a:gd name="csX16" fmla="*/ 1285240 w 1285240"/>
              <a:gd name="csY16" fmla="*/ 568960 h 604520"/>
              <a:gd name="csX17" fmla="*/ 1285240 w 1285240"/>
              <a:gd name="csY17" fmla="*/ 5080 h 604520"/>
              <a:gd name="csX18" fmla="*/ 1214120 w 1285240"/>
              <a:gd name="csY18" fmla="*/ 15240 h 604520"/>
              <a:gd name="csX19" fmla="*/ 1173480 w 1285240"/>
              <a:gd name="csY19" fmla="*/ 45720 h 604520"/>
              <a:gd name="csX20" fmla="*/ 1082040 w 1285240"/>
              <a:gd name="csY20" fmla="*/ 66040 h 604520"/>
              <a:gd name="csX21" fmla="*/ 1021080 w 1285240"/>
              <a:gd name="csY21" fmla="*/ 0 h 604520"/>
              <a:gd name="csX22" fmla="*/ 980440 w 1285240"/>
              <a:gd name="csY22" fmla="*/ 15240 h 604520"/>
              <a:gd name="csX23" fmla="*/ 919480 w 1285240"/>
              <a:gd name="csY23" fmla="*/ 132080 h 604520"/>
              <a:gd name="csX24" fmla="*/ 843280 w 1285240"/>
              <a:gd name="csY24" fmla="*/ 127000 h 604520"/>
              <a:gd name="csX25" fmla="*/ 741680 w 1285240"/>
              <a:gd name="csY25" fmla="*/ 187960 h 604520"/>
              <a:gd name="csX26" fmla="*/ 655320 w 1285240"/>
              <a:gd name="csY26" fmla="*/ 223520 h 604520"/>
              <a:gd name="csX27" fmla="*/ 619760 w 1285240"/>
              <a:gd name="csY27" fmla="*/ 228600 h 604520"/>
              <a:gd name="csX28" fmla="*/ 558800 w 1285240"/>
              <a:gd name="csY28" fmla="*/ 269240 h 604520"/>
              <a:gd name="csX29" fmla="*/ 462280 w 1285240"/>
              <a:gd name="csY29" fmla="*/ 284480 h 604520"/>
              <a:gd name="csX30" fmla="*/ 406400 w 1285240"/>
              <a:gd name="csY30" fmla="*/ 228600 h 604520"/>
              <a:gd name="csX31" fmla="*/ 360680 w 1285240"/>
              <a:gd name="csY31" fmla="*/ 238760 h 604520"/>
              <a:gd name="csX32" fmla="*/ 314960 w 1285240"/>
              <a:gd name="csY32" fmla="*/ 350520 h 604520"/>
              <a:gd name="csX33" fmla="*/ 228600 w 1285240"/>
              <a:gd name="csY33" fmla="*/ 360680 h 604520"/>
              <a:gd name="csX34" fmla="*/ 106680 w 1285240"/>
              <a:gd name="csY34" fmla="*/ 431800 h 604520"/>
              <a:gd name="csX35" fmla="*/ 0 w 1285240"/>
              <a:gd name="csY35" fmla="*/ 482600 h 60452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</a:cxnLst>
            <a:rect l="l" t="t" r="r" b="b"/>
            <a:pathLst>
              <a:path w="1285240" h="604520">
                <a:moveTo>
                  <a:pt x="0" y="482600"/>
                </a:moveTo>
                <a:lnTo>
                  <a:pt x="5080" y="568960"/>
                </a:lnTo>
                <a:lnTo>
                  <a:pt x="81280" y="594360"/>
                </a:lnTo>
                <a:lnTo>
                  <a:pt x="233680" y="579120"/>
                </a:lnTo>
                <a:lnTo>
                  <a:pt x="304800" y="604520"/>
                </a:lnTo>
                <a:lnTo>
                  <a:pt x="370840" y="508000"/>
                </a:lnTo>
                <a:lnTo>
                  <a:pt x="426720" y="502920"/>
                </a:lnTo>
                <a:lnTo>
                  <a:pt x="472440" y="584200"/>
                </a:lnTo>
                <a:lnTo>
                  <a:pt x="604520" y="589280"/>
                </a:lnTo>
                <a:lnTo>
                  <a:pt x="746760" y="584200"/>
                </a:lnTo>
                <a:lnTo>
                  <a:pt x="822960" y="563880"/>
                </a:lnTo>
                <a:lnTo>
                  <a:pt x="924560" y="574040"/>
                </a:lnTo>
                <a:lnTo>
                  <a:pt x="995680" y="477520"/>
                </a:lnTo>
                <a:lnTo>
                  <a:pt x="1041400" y="482600"/>
                </a:lnTo>
                <a:lnTo>
                  <a:pt x="1092200" y="563880"/>
                </a:lnTo>
                <a:lnTo>
                  <a:pt x="1188720" y="568960"/>
                </a:lnTo>
                <a:lnTo>
                  <a:pt x="1285240" y="568960"/>
                </a:lnTo>
                <a:lnTo>
                  <a:pt x="1285240" y="5080"/>
                </a:lnTo>
                <a:lnTo>
                  <a:pt x="1214120" y="15240"/>
                </a:lnTo>
                <a:lnTo>
                  <a:pt x="1173480" y="45720"/>
                </a:lnTo>
                <a:lnTo>
                  <a:pt x="1082040" y="66040"/>
                </a:lnTo>
                <a:lnTo>
                  <a:pt x="1021080" y="0"/>
                </a:lnTo>
                <a:lnTo>
                  <a:pt x="980440" y="15240"/>
                </a:lnTo>
                <a:lnTo>
                  <a:pt x="919480" y="132080"/>
                </a:lnTo>
                <a:lnTo>
                  <a:pt x="843280" y="127000"/>
                </a:lnTo>
                <a:lnTo>
                  <a:pt x="741680" y="187960"/>
                </a:lnTo>
                <a:lnTo>
                  <a:pt x="655320" y="223520"/>
                </a:lnTo>
                <a:lnTo>
                  <a:pt x="619760" y="228600"/>
                </a:lnTo>
                <a:lnTo>
                  <a:pt x="558800" y="269240"/>
                </a:lnTo>
                <a:lnTo>
                  <a:pt x="462280" y="284480"/>
                </a:lnTo>
                <a:lnTo>
                  <a:pt x="406400" y="228600"/>
                </a:lnTo>
                <a:lnTo>
                  <a:pt x="360680" y="238760"/>
                </a:lnTo>
                <a:lnTo>
                  <a:pt x="314960" y="350520"/>
                </a:lnTo>
                <a:lnTo>
                  <a:pt x="228600" y="360680"/>
                </a:lnTo>
                <a:lnTo>
                  <a:pt x="106680" y="431800"/>
                </a:lnTo>
                <a:lnTo>
                  <a:pt x="0" y="48260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50000"/>
            </a:schemeClr>
          </a:solidFill>
          <a:ln w="19050">
            <a:noFill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Freeform 105">
            <a:extLst>
              <a:ext uri="{FF2B5EF4-FFF2-40B4-BE49-F238E27FC236}">
                <a16:creationId xmlns:a16="http://schemas.microsoft.com/office/drawing/2014/main" id="{D8C8658B-BFF1-5E65-8EDC-3F4E782EC5F4}"/>
              </a:ext>
            </a:extLst>
          </p:cNvPr>
          <p:cNvSpPr/>
          <p:nvPr/>
        </p:nvSpPr>
        <p:spPr>
          <a:xfrm>
            <a:off x="6741160" y="3423920"/>
            <a:ext cx="1280160" cy="284480"/>
          </a:xfrm>
          <a:custGeom>
            <a:avLst/>
            <a:gdLst>
              <a:gd name="csX0" fmla="*/ 0 w 1280160"/>
              <a:gd name="csY0" fmla="*/ 284480 h 284480"/>
              <a:gd name="csX1" fmla="*/ 132080 w 1280160"/>
              <a:gd name="csY1" fmla="*/ 259080 h 284480"/>
              <a:gd name="csX2" fmla="*/ 187960 w 1280160"/>
              <a:gd name="csY2" fmla="*/ 228600 h 284480"/>
              <a:gd name="csX3" fmla="*/ 299720 w 1280160"/>
              <a:gd name="csY3" fmla="*/ 233680 h 284480"/>
              <a:gd name="csX4" fmla="*/ 355600 w 1280160"/>
              <a:gd name="csY4" fmla="*/ 132080 h 284480"/>
              <a:gd name="csX5" fmla="*/ 406400 w 1280160"/>
              <a:gd name="csY5" fmla="*/ 116840 h 284480"/>
              <a:gd name="csX6" fmla="*/ 462280 w 1280160"/>
              <a:gd name="csY6" fmla="*/ 193040 h 284480"/>
              <a:gd name="csX7" fmla="*/ 543560 w 1280160"/>
              <a:gd name="csY7" fmla="*/ 182880 h 284480"/>
              <a:gd name="csX8" fmla="*/ 614680 w 1280160"/>
              <a:gd name="csY8" fmla="*/ 157480 h 284480"/>
              <a:gd name="csX9" fmla="*/ 680720 w 1280160"/>
              <a:gd name="csY9" fmla="*/ 157480 h 284480"/>
              <a:gd name="csX10" fmla="*/ 767080 w 1280160"/>
              <a:gd name="csY10" fmla="*/ 121920 h 284480"/>
              <a:gd name="csX11" fmla="*/ 843280 w 1280160"/>
              <a:gd name="csY11" fmla="*/ 101600 h 284480"/>
              <a:gd name="csX12" fmla="*/ 914400 w 1280160"/>
              <a:gd name="csY12" fmla="*/ 111760 h 284480"/>
              <a:gd name="csX13" fmla="*/ 975360 w 1280160"/>
              <a:gd name="csY13" fmla="*/ 15240 h 284480"/>
              <a:gd name="csX14" fmla="*/ 1031240 w 1280160"/>
              <a:gd name="csY14" fmla="*/ 0 h 284480"/>
              <a:gd name="csX15" fmla="*/ 1071880 w 1280160"/>
              <a:gd name="csY15" fmla="*/ 66040 h 284480"/>
              <a:gd name="csX16" fmla="*/ 1178560 w 1280160"/>
              <a:gd name="csY16" fmla="*/ 66040 h 284480"/>
              <a:gd name="csX17" fmla="*/ 1229360 w 1280160"/>
              <a:gd name="csY17" fmla="*/ 30480 h 284480"/>
              <a:gd name="csX18" fmla="*/ 1280160 w 1280160"/>
              <a:gd name="csY18" fmla="*/ 35560 h 28448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1280160" h="284480">
                <a:moveTo>
                  <a:pt x="0" y="284480"/>
                </a:moveTo>
                <a:lnTo>
                  <a:pt x="132080" y="259080"/>
                </a:lnTo>
                <a:lnTo>
                  <a:pt x="187960" y="228600"/>
                </a:lnTo>
                <a:lnTo>
                  <a:pt x="299720" y="233680"/>
                </a:lnTo>
                <a:lnTo>
                  <a:pt x="355600" y="132080"/>
                </a:lnTo>
                <a:lnTo>
                  <a:pt x="406400" y="116840"/>
                </a:lnTo>
                <a:lnTo>
                  <a:pt x="462280" y="193040"/>
                </a:lnTo>
                <a:lnTo>
                  <a:pt x="543560" y="182880"/>
                </a:lnTo>
                <a:lnTo>
                  <a:pt x="614680" y="157480"/>
                </a:lnTo>
                <a:lnTo>
                  <a:pt x="680720" y="157480"/>
                </a:lnTo>
                <a:lnTo>
                  <a:pt x="767080" y="121920"/>
                </a:lnTo>
                <a:lnTo>
                  <a:pt x="843280" y="101600"/>
                </a:lnTo>
                <a:lnTo>
                  <a:pt x="914400" y="111760"/>
                </a:lnTo>
                <a:lnTo>
                  <a:pt x="975360" y="15240"/>
                </a:lnTo>
                <a:lnTo>
                  <a:pt x="1031240" y="0"/>
                </a:lnTo>
                <a:lnTo>
                  <a:pt x="1071880" y="66040"/>
                </a:lnTo>
                <a:lnTo>
                  <a:pt x="1178560" y="66040"/>
                </a:lnTo>
                <a:lnTo>
                  <a:pt x="1229360" y="30480"/>
                </a:lnTo>
                <a:lnTo>
                  <a:pt x="1280160" y="35560"/>
                </a:lnTo>
              </a:path>
            </a:pathLst>
          </a:custGeom>
          <a:noFill/>
          <a:ln w="28575">
            <a:solidFill>
              <a:schemeClr val="accent6"/>
            </a:solidFill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5014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70D1AA68-C8DF-88CA-A4A6-315E372A4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B Vaccine Uptake in the US: Pediatrics</a:t>
            </a:r>
            <a:endParaRPr lang="en-US" dirty="0">
              <a:highlight>
                <a:srgbClr val="FFFF00"/>
              </a:highligh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AC057F0-7F94-0D60-BC88-70F86BC4814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med.stanford.edu/liver/research/hepatitis-B-Infant-Immunization-Coverage-in-the-US.html.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7ADF43-6D21-3029-6E60-82B2FDEDA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5850427"/>
            <a:ext cx="11740260" cy="327025"/>
          </a:xfrm>
        </p:spPr>
        <p:txBody>
          <a:bodyPr/>
          <a:lstStyle/>
          <a:p>
            <a:r>
              <a:rPr lang="en-US" dirty="0"/>
              <a:t>Uptake of entire HBV vaccine series varies geographically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225406-EB40-B1C8-4F94-D40F8C0678E3}"/>
              </a:ext>
            </a:extLst>
          </p:cNvPr>
          <p:cNvSpPr txBox="1"/>
          <p:nvPr/>
        </p:nvSpPr>
        <p:spPr>
          <a:xfrm>
            <a:off x="612379" y="1187584"/>
            <a:ext cx="10571019" cy="428017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 b="1" dirty="0">
                <a:latin typeface="Poppins" pitchFamily="2" charset="77"/>
                <a:cs typeface="Poppins" pitchFamily="2" charset="77"/>
              </a:rPr>
              <a:t>Percentage of Children 19-35 Mo of Age Receiving 3 or More Doses of the Hepatitis B Vaccine</a:t>
            </a:r>
            <a:br>
              <a:rPr lang="en-US" sz="1600" b="1" dirty="0">
                <a:latin typeface="Poppins" pitchFamily="2" charset="77"/>
                <a:cs typeface="Poppins" pitchFamily="2" charset="77"/>
              </a:rPr>
            </a:br>
            <a:r>
              <a:rPr lang="en-US" sz="1600" dirty="0"/>
              <a:t>2020 Healthy People Goal: 90%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9B1C2F8B-1C78-BE34-5070-175E91F9A997}"/>
              </a:ext>
            </a:extLst>
          </p:cNvPr>
          <p:cNvGrpSpPr/>
          <p:nvPr/>
        </p:nvGrpSpPr>
        <p:grpSpPr>
          <a:xfrm>
            <a:off x="9928225" y="2276273"/>
            <a:ext cx="1371600" cy="1496330"/>
            <a:chOff x="9928225" y="2276273"/>
            <a:chExt cx="1371600" cy="1496330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4D094FFC-ABF9-B47D-9B36-60CBA3C9ACF5}"/>
                </a:ext>
              </a:extLst>
            </p:cNvPr>
            <p:cNvSpPr txBox="1"/>
            <p:nvPr/>
          </p:nvSpPr>
          <p:spPr>
            <a:xfrm>
              <a:off x="9928225" y="2276273"/>
              <a:ext cx="1371600" cy="25291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200" b="1" dirty="0">
                  <a:latin typeface="Poppins" pitchFamily="2" charset="77"/>
                  <a:cs typeface="Poppins" pitchFamily="2" charset="77"/>
                </a:rPr>
                <a:t>Percent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5BA916-9328-1D61-F81F-377149CC6EE5}"/>
                </a:ext>
              </a:extLst>
            </p:cNvPr>
            <p:cNvSpPr txBox="1"/>
            <p:nvPr/>
          </p:nvSpPr>
          <p:spPr>
            <a:xfrm>
              <a:off x="10216812" y="2536614"/>
              <a:ext cx="746260" cy="15717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200" dirty="0">
                  <a:latin typeface="Poppins Medium" pitchFamily="2" charset="77"/>
                  <a:cs typeface="Poppins Medium" pitchFamily="2" charset="77"/>
                </a:rPr>
                <a:t>97.7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3AAA7F1-11B1-E271-D6CC-1301719B2164}"/>
                </a:ext>
              </a:extLst>
            </p:cNvPr>
            <p:cNvSpPr txBox="1"/>
            <p:nvPr/>
          </p:nvSpPr>
          <p:spPr>
            <a:xfrm>
              <a:off x="10216812" y="3615424"/>
              <a:ext cx="746260" cy="157179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pPr algn="l"/>
              <a:r>
                <a:rPr lang="en-US" sz="1200" dirty="0">
                  <a:latin typeface="Poppins Medium" pitchFamily="2" charset="77"/>
                  <a:cs typeface="Poppins Medium" pitchFamily="2" charset="77"/>
                </a:rPr>
                <a:t>88.2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80FBE60-451E-5F84-59A1-738F8317E79A}"/>
                </a:ext>
              </a:extLst>
            </p:cNvPr>
            <p:cNvSpPr/>
            <p:nvPr/>
          </p:nvSpPr>
          <p:spPr>
            <a:xfrm>
              <a:off x="9946530" y="2529192"/>
              <a:ext cx="189692" cy="1242822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shade val="30000"/>
                    <a:satMod val="115000"/>
                  </a:schemeClr>
                </a:gs>
                <a:gs pos="49000">
                  <a:schemeClr val="accent1"/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5400000" scaled="1"/>
              <a:tileRect/>
            </a:gradFill>
            <a:ln w="19050">
              <a:noFill/>
              <a:miter lim="800000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19" name="Group 2918">
            <a:extLst>
              <a:ext uri="{FF2B5EF4-FFF2-40B4-BE49-F238E27FC236}">
                <a16:creationId xmlns:a16="http://schemas.microsoft.com/office/drawing/2014/main" id="{44725941-07DB-7D56-CFC3-CB875D2707CE}"/>
              </a:ext>
            </a:extLst>
          </p:cNvPr>
          <p:cNvGrpSpPr/>
          <p:nvPr/>
        </p:nvGrpSpPr>
        <p:grpSpPr>
          <a:xfrm>
            <a:off x="2699690" y="1631022"/>
            <a:ext cx="6655692" cy="4026484"/>
            <a:chOff x="2699690" y="1631022"/>
            <a:chExt cx="6655692" cy="4026484"/>
          </a:xfrm>
        </p:grpSpPr>
        <p:sp>
          <p:nvSpPr>
            <p:cNvPr id="2058" name="Freeform 35">
              <a:extLst>
                <a:ext uri="{FF2B5EF4-FFF2-40B4-BE49-F238E27FC236}">
                  <a16:creationId xmlns:a16="http://schemas.microsoft.com/office/drawing/2014/main" id="{7DA86843-49EF-5EF3-81E3-0EB033BB22D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4638" y="3954425"/>
              <a:ext cx="603114" cy="531930"/>
            </a:xfrm>
            <a:custGeom>
              <a:avLst/>
              <a:gdLst>
                <a:gd name="T0" fmla="*/ 297 w 415"/>
                <a:gd name="T1" fmla="*/ 383 h 386"/>
                <a:gd name="T2" fmla="*/ 297 w 415"/>
                <a:gd name="T3" fmla="*/ 383 h 386"/>
                <a:gd name="T4" fmla="*/ 297 w 415"/>
                <a:gd name="T5" fmla="*/ 380 h 386"/>
                <a:gd name="T6" fmla="*/ 297 w 415"/>
                <a:gd name="T7" fmla="*/ 380 h 386"/>
                <a:gd name="T8" fmla="*/ 292 w 415"/>
                <a:gd name="T9" fmla="*/ 374 h 386"/>
                <a:gd name="T10" fmla="*/ 292 w 415"/>
                <a:gd name="T11" fmla="*/ 325 h 386"/>
                <a:gd name="T12" fmla="*/ 294 w 415"/>
                <a:gd name="T13" fmla="*/ 295 h 386"/>
                <a:gd name="T14" fmla="*/ 306 w 415"/>
                <a:gd name="T15" fmla="*/ 277 h 386"/>
                <a:gd name="T16" fmla="*/ 314 w 415"/>
                <a:gd name="T17" fmla="*/ 265 h 386"/>
                <a:gd name="T18" fmla="*/ 331 w 415"/>
                <a:gd name="T19" fmla="*/ 216 h 386"/>
                <a:gd name="T20" fmla="*/ 334 w 415"/>
                <a:gd name="T21" fmla="*/ 198 h 386"/>
                <a:gd name="T22" fmla="*/ 339 w 415"/>
                <a:gd name="T23" fmla="*/ 189 h 386"/>
                <a:gd name="T24" fmla="*/ 345 w 415"/>
                <a:gd name="T25" fmla="*/ 186 h 386"/>
                <a:gd name="T26" fmla="*/ 345 w 415"/>
                <a:gd name="T27" fmla="*/ 186 h 386"/>
                <a:gd name="T28" fmla="*/ 345 w 415"/>
                <a:gd name="T29" fmla="*/ 183 h 386"/>
                <a:gd name="T30" fmla="*/ 348 w 415"/>
                <a:gd name="T31" fmla="*/ 183 h 386"/>
                <a:gd name="T32" fmla="*/ 348 w 415"/>
                <a:gd name="T33" fmla="*/ 179 h 386"/>
                <a:gd name="T34" fmla="*/ 350 w 415"/>
                <a:gd name="T35" fmla="*/ 179 h 386"/>
                <a:gd name="T36" fmla="*/ 350 w 415"/>
                <a:gd name="T37" fmla="*/ 176 h 386"/>
                <a:gd name="T38" fmla="*/ 353 w 415"/>
                <a:gd name="T39" fmla="*/ 173 h 386"/>
                <a:gd name="T40" fmla="*/ 356 w 415"/>
                <a:gd name="T41" fmla="*/ 167 h 386"/>
                <a:gd name="T42" fmla="*/ 356 w 415"/>
                <a:gd name="T43" fmla="*/ 167 h 386"/>
                <a:gd name="T44" fmla="*/ 356 w 415"/>
                <a:gd name="T45" fmla="*/ 164 h 386"/>
                <a:gd name="T46" fmla="*/ 359 w 415"/>
                <a:gd name="T47" fmla="*/ 161 h 386"/>
                <a:gd name="T48" fmla="*/ 359 w 415"/>
                <a:gd name="T49" fmla="*/ 158 h 386"/>
                <a:gd name="T50" fmla="*/ 359 w 415"/>
                <a:gd name="T51" fmla="*/ 158 h 386"/>
                <a:gd name="T52" fmla="*/ 362 w 415"/>
                <a:gd name="T53" fmla="*/ 155 h 386"/>
                <a:gd name="T54" fmla="*/ 362 w 415"/>
                <a:gd name="T55" fmla="*/ 152 h 386"/>
                <a:gd name="T56" fmla="*/ 362 w 415"/>
                <a:gd name="T57" fmla="*/ 152 h 386"/>
                <a:gd name="T58" fmla="*/ 362 w 415"/>
                <a:gd name="T59" fmla="*/ 149 h 386"/>
                <a:gd name="T60" fmla="*/ 364 w 415"/>
                <a:gd name="T61" fmla="*/ 146 h 386"/>
                <a:gd name="T62" fmla="*/ 364 w 415"/>
                <a:gd name="T63" fmla="*/ 146 h 386"/>
                <a:gd name="T64" fmla="*/ 378 w 415"/>
                <a:gd name="T65" fmla="*/ 125 h 386"/>
                <a:gd name="T66" fmla="*/ 384 w 415"/>
                <a:gd name="T67" fmla="*/ 119 h 386"/>
                <a:gd name="T68" fmla="*/ 398 w 415"/>
                <a:gd name="T69" fmla="*/ 85 h 386"/>
                <a:gd name="T70" fmla="*/ 406 w 415"/>
                <a:gd name="T71" fmla="*/ 49 h 386"/>
                <a:gd name="T72" fmla="*/ 415 w 415"/>
                <a:gd name="T73" fmla="*/ 37 h 386"/>
                <a:gd name="T74" fmla="*/ 412 w 415"/>
                <a:gd name="T75" fmla="*/ 37 h 386"/>
                <a:gd name="T76" fmla="*/ 412 w 415"/>
                <a:gd name="T77" fmla="*/ 37 h 386"/>
                <a:gd name="T78" fmla="*/ 412 w 415"/>
                <a:gd name="T79" fmla="*/ 37 h 386"/>
                <a:gd name="T80" fmla="*/ 412 w 415"/>
                <a:gd name="T81" fmla="*/ 37 h 386"/>
                <a:gd name="T82" fmla="*/ 409 w 415"/>
                <a:gd name="T83" fmla="*/ 37 h 386"/>
                <a:gd name="T84" fmla="*/ 409 w 415"/>
                <a:gd name="T85" fmla="*/ 34 h 386"/>
                <a:gd name="T86" fmla="*/ 409 w 415"/>
                <a:gd name="T87" fmla="*/ 34 h 386"/>
                <a:gd name="T88" fmla="*/ 406 w 415"/>
                <a:gd name="T89" fmla="*/ 34 h 386"/>
                <a:gd name="T90" fmla="*/ 406 w 415"/>
                <a:gd name="T91" fmla="*/ 34 h 386"/>
                <a:gd name="T92" fmla="*/ 398 w 415"/>
                <a:gd name="T93" fmla="*/ 37 h 386"/>
                <a:gd name="T94" fmla="*/ 373 w 415"/>
                <a:gd name="T95" fmla="*/ 40 h 386"/>
                <a:gd name="T96" fmla="*/ 367 w 415"/>
                <a:gd name="T97" fmla="*/ 28 h 386"/>
                <a:gd name="T98" fmla="*/ 359 w 415"/>
                <a:gd name="T99" fmla="*/ 0 h 386"/>
                <a:gd name="T100" fmla="*/ 6 w 415"/>
                <a:gd name="T101" fmla="*/ 85 h 386"/>
                <a:gd name="T102" fmla="*/ 6 w 415"/>
                <a:gd name="T103" fmla="*/ 88 h 386"/>
                <a:gd name="T104" fmla="*/ 20 w 415"/>
                <a:gd name="T105" fmla="*/ 198 h 386"/>
                <a:gd name="T106" fmla="*/ 17 w 415"/>
                <a:gd name="T107" fmla="*/ 271 h 386"/>
                <a:gd name="T108" fmla="*/ 20 w 415"/>
                <a:gd name="T109" fmla="*/ 328 h 386"/>
                <a:gd name="T110" fmla="*/ 28 w 415"/>
                <a:gd name="T111" fmla="*/ 334 h 386"/>
                <a:gd name="T112" fmla="*/ 42 w 415"/>
                <a:gd name="T113" fmla="*/ 347 h 386"/>
                <a:gd name="T114" fmla="*/ 300 w 415"/>
                <a:gd name="T115" fmla="*/ 386 h 386"/>
                <a:gd name="T116" fmla="*/ 300 w 415"/>
                <a:gd name="T117" fmla="*/ 386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15" h="386">
                  <a:moveTo>
                    <a:pt x="297" y="386"/>
                  </a:moveTo>
                  <a:lnTo>
                    <a:pt x="297" y="386"/>
                  </a:lnTo>
                  <a:lnTo>
                    <a:pt x="297" y="383"/>
                  </a:lnTo>
                  <a:lnTo>
                    <a:pt x="297" y="383"/>
                  </a:lnTo>
                  <a:lnTo>
                    <a:pt x="297" y="383"/>
                  </a:lnTo>
                  <a:lnTo>
                    <a:pt x="297" y="383"/>
                  </a:lnTo>
                  <a:lnTo>
                    <a:pt x="297" y="383"/>
                  </a:lnTo>
                  <a:lnTo>
                    <a:pt x="297" y="383"/>
                  </a:lnTo>
                  <a:lnTo>
                    <a:pt x="297" y="380"/>
                  </a:lnTo>
                  <a:lnTo>
                    <a:pt x="297" y="380"/>
                  </a:lnTo>
                  <a:lnTo>
                    <a:pt x="297" y="380"/>
                  </a:lnTo>
                  <a:lnTo>
                    <a:pt x="297" y="380"/>
                  </a:lnTo>
                  <a:lnTo>
                    <a:pt x="294" y="380"/>
                  </a:lnTo>
                  <a:lnTo>
                    <a:pt x="294" y="380"/>
                  </a:lnTo>
                  <a:lnTo>
                    <a:pt x="292" y="374"/>
                  </a:lnTo>
                  <a:lnTo>
                    <a:pt x="292" y="362"/>
                  </a:lnTo>
                  <a:lnTo>
                    <a:pt x="292" y="325"/>
                  </a:lnTo>
                  <a:lnTo>
                    <a:pt x="292" y="325"/>
                  </a:lnTo>
                  <a:lnTo>
                    <a:pt x="294" y="304"/>
                  </a:lnTo>
                  <a:lnTo>
                    <a:pt x="294" y="304"/>
                  </a:lnTo>
                  <a:lnTo>
                    <a:pt x="294" y="295"/>
                  </a:lnTo>
                  <a:lnTo>
                    <a:pt x="297" y="286"/>
                  </a:lnTo>
                  <a:lnTo>
                    <a:pt x="306" y="277"/>
                  </a:lnTo>
                  <a:lnTo>
                    <a:pt x="306" y="277"/>
                  </a:lnTo>
                  <a:lnTo>
                    <a:pt x="308" y="274"/>
                  </a:lnTo>
                  <a:lnTo>
                    <a:pt x="308" y="274"/>
                  </a:lnTo>
                  <a:lnTo>
                    <a:pt x="314" y="265"/>
                  </a:lnTo>
                  <a:lnTo>
                    <a:pt x="322" y="249"/>
                  </a:lnTo>
                  <a:lnTo>
                    <a:pt x="328" y="234"/>
                  </a:lnTo>
                  <a:lnTo>
                    <a:pt x="331" y="216"/>
                  </a:lnTo>
                  <a:lnTo>
                    <a:pt x="331" y="216"/>
                  </a:lnTo>
                  <a:lnTo>
                    <a:pt x="331" y="204"/>
                  </a:lnTo>
                  <a:lnTo>
                    <a:pt x="334" y="198"/>
                  </a:lnTo>
                  <a:lnTo>
                    <a:pt x="336" y="192"/>
                  </a:lnTo>
                  <a:lnTo>
                    <a:pt x="339" y="189"/>
                  </a:lnTo>
                  <a:lnTo>
                    <a:pt x="339" y="189"/>
                  </a:lnTo>
                  <a:lnTo>
                    <a:pt x="345" y="186"/>
                  </a:lnTo>
                  <a:lnTo>
                    <a:pt x="345" y="186"/>
                  </a:lnTo>
                  <a:lnTo>
                    <a:pt x="345" y="186"/>
                  </a:lnTo>
                  <a:lnTo>
                    <a:pt x="345" y="186"/>
                  </a:lnTo>
                  <a:lnTo>
                    <a:pt x="345" y="186"/>
                  </a:lnTo>
                  <a:lnTo>
                    <a:pt x="345" y="186"/>
                  </a:lnTo>
                  <a:lnTo>
                    <a:pt x="345" y="183"/>
                  </a:lnTo>
                  <a:lnTo>
                    <a:pt x="345" y="183"/>
                  </a:lnTo>
                  <a:lnTo>
                    <a:pt x="345" y="183"/>
                  </a:lnTo>
                  <a:lnTo>
                    <a:pt x="345" y="183"/>
                  </a:lnTo>
                  <a:lnTo>
                    <a:pt x="348" y="183"/>
                  </a:lnTo>
                  <a:lnTo>
                    <a:pt x="348" y="183"/>
                  </a:lnTo>
                  <a:lnTo>
                    <a:pt x="348" y="183"/>
                  </a:lnTo>
                  <a:lnTo>
                    <a:pt x="348" y="183"/>
                  </a:lnTo>
                  <a:lnTo>
                    <a:pt x="348" y="179"/>
                  </a:lnTo>
                  <a:lnTo>
                    <a:pt x="348" y="179"/>
                  </a:lnTo>
                  <a:lnTo>
                    <a:pt x="350" y="179"/>
                  </a:lnTo>
                  <a:lnTo>
                    <a:pt x="350" y="179"/>
                  </a:lnTo>
                  <a:lnTo>
                    <a:pt x="350" y="176"/>
                  </a:lnTo>
                  <a:lnTo>
                    <a:pt x="350" y="176"/>
                  </a:lnTo>
                  <a:lnTo>
                    <a:pt x="350" y="176"/>
                  </a:lnTo>
                  <a:lnTo>
                    <a:pt x="350" y="176"/>
                  </a:lnTo>
                  <a:lnTo>
                    <a:pt x="353" y="173"/>
                  </a:lnTo>
                  <a:lnTo>
                    <a:pt x="353" y="173"/>
                  </a:lnTo>
                  <a:lnTo>
                    <a:pt x="353" y="173"/>
                  </a:lnTo>
                  <a:lnTo>
                    <a:pt x="353" y="173"/>
                  </a:lnTo>
                  <a:lnTo>
                    <a:pt x="356" y="167"/>
                  </a:lnTo>
                  <a:lnTo>
                    <a:pt x="356" y="167"/>
                  </a:lnTo>
                  <a:lnTo>
                    <a:pt x="356" y="167"/>
                  </a:lnTo>
                  <a:lnTo>
                    <a:pt x="356" y="167"/>
                  </a:lnTo>
                  <a:lnTo>
                    <a:pt x="356" y="164"/>
                  </a:lnTo>
                  <a:lnTo>
                    <a:pt x="356" y="164"/>
                  </a:lnTo>
                  <a:lnTo>
                    <a:pt x="356" y="164"/>
                  </a:lnTo>
                  <a:lnTo>
                    <a:pt x="356" y="164"/>
                  </a:lnTo>
                  <a:lnTo>
                    <a:pt x="359" y="161"/>
                  </a:lnTo>
                  <a:lnTo>
                    <a:pt x="359" y="161"/>
                  </a:lnTo>
                  <a:lnTo>
                    <a:pt x="359" y="161"/>
                  </a:lnTo>
                  <a:lnTo>
                    <a:pt x="359" y="161"/>
                  </a:lnTo>
                  <a:lnTo>
                    <a:pt x="359" y="158"/>
                  </a:lnTo>
                  <a:lnTo>
                    <a:pt x="359" y="158"/>
                  </a:lnTo>
                  <a:lnTo>
                    <a:pt x="359" y="158"/>
                  </a:lnTo>
                  <a:lnTo>
                    <a:pt x="359" y="158"/>
                  </a:lnTo>
                  <a:lnTo>
                    <a:pt x="362" y="155"/>
                  </a:lnTo>
                  <a:lnTo>
                    <a:pt x="362" y="155"/>
                  </a:lnTo>
                  <a:lnTo>
                    <a:pt x="362" y="155"/>
                  </a:lnTo>
                  <a:lnTo>
                    <a:pt x="362" y="155"/>
                  </a:lnTo>
                  <a:lnTo>
                    <a:pt x="362" y="152"/>
                  </a:lnTo>
                  <a:lnTo>
                    <a:pt x="362" y="152"/>
                  </a:lnTo>
                  <a:lnTo>
                    <a:pt x="362" y="152"/>
                  </a:lnTo>
                  <a:lnTo>
                    <a:pt x="362" y="152"/>
                  </a:lnTo>
                  <a:lnTo>
                    <a:pt x="362" y="152"/>
                  </a:lnTo>
                  <a:lnTo>
                    <a:pt x="362" y="152"/>
                  </a:lnTo>
                  <a:lnTo>
                    <a:pt x="362" y="149"/>
                  </a:lnTo>
                  <a:lnTo>
                    <a:pt x="362" y="149"/>
                  </a:lnTo>
                  <a:lnTo>
                    <a:pt x="364" y="149"/>
                  </a:lnTo>
                  <a:lnTo>
                    <a:pt x="364" y="149"/>
                  </a:lnTo>
                  <a:lnTo>
                    <a:pt x="364" y="146"/>
                  </a:lnTo>
                  <a:lnTo>
                    <a:pt x="364" y="146"/>
                  </a:lnTo>
                  <a:lnTo>
                    <a:pt x="364" y="146"/>
                  </a:lnTo>
                  <a:lnTo>
                    <a:pt x="364" y="146"/>
                  </a:lnTo>
                  <a:lnTo>
                    <a:pt x="364" y="137"/>
                  </a:lnTo>
                  <a:lnTo>
                    <a:pt x="370" y="131"/>
                  </a:lnTo>
                  <a:lnTo>
                    <a:pt x="378" y="125"/>
                  </a:lnTo>
                  <a:lnTo>
                    <a:pt x="378" y="125"/>
                  </a:lnTo>
                  <a:lnTo>
                    <a:pt x="384" y="119"/>
                  </a:lnTo>
                  <a:lnTo>
                    <a:pt x="384" y="119"/>
                  </a:lnTo>
                  <a:lnTo>
                    <a:pt x="392" y="104"/>
                  </a:lnTo>
                  <a:lnTo>
                    <a:pt x="398" y="94"/>
                  </a:lnTo>
                  <a:lnTo>
                    <a:pt x="398" y="85"/>
                  </a:lnTo>
                  <a:lnTo>
                    <a:pt x="398" y="85"/>
                  </a:lnTo>
                  <a:lnTo>
                    <a:pt x="401" y="61"/>
                  </a:lnTo>
                  <a:lnTo>
                    <a:pt x="406" y="49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15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12" y="37"/>
                  </a:lnTo>
                  <a:lnTo>
                    <a:pt x="409" y="37"/>
                  </a:lnTo>
                  <a:lnTo>
                    <a:pt x="409" y="37"/>
                  </a:lnTo>
                  <a:lnTo>
                    <a:pt x="409" y="37"/>
                  </a:lnTo>
                  <a:lnTo>
                    <a:pt x="409" y="37"/>
                  </a:lnTo>
                  <a:lnTo>
                    <a:pt x="409" y="34"/>
                  </a:lnTo>
                  <a:lnTo>
                    <a:pt x="409" y="34"/>
                  </a:lnTo>
                  <a:lnTo>
                    <a:pt x="409" y="34"/>
                  </a:lnTo>
                  <a:lnTo>
                    <a:pt x="409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406" y="34"/>
                  </a:lnTo>
                  <a:lnTo>
                    <a:pt x="398" y="37"/>
                  </a:lnTo>
                  <a:lnTo>
                    <a:pt x="387" y="40"/>
                  </a:lnTo>
                  <a:lnTo>
                    <a:pt x="373" y="40"/>
                  </a:lnTo>
                  <a:lnTo>
                    <a:pt x="373" y="40"/>
                  </a:lnTo>
                  <a:lnTo>
                    <a:pt x="370" y="40"/>
                  </a:lnTo>
                  <a:lnTo>
                    <a:pt x="367" y="34"/>
                  </a:lnTo>
                  <a:lnTo>
                    <a:pt x="367" y="28"/>
                  </a:lnTo>
                  <a:lnTo>
                    <a:pt x="367" y="28"/>
                  </a:lnTo>
                  <a:lnTo>
                    <a:pt x="367" y="9"/>
                  </a:lnTo>
                  <a:lnTo>
                    <a:pt x="359" y="0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6" y="85"/>
                  </a:lnTo>
                  <a:lnTo>
                    <a:pt x="6" y="85"/>
                  </a:lnTo>
                  <a:lnTo>
                    <a:pt x="6" y="88"/>
                  </a:lnTo>
                  <a:lnTo>
                    <a:pt x="6" y="88"/>
                  </a:lnTo>
                  <a:lnTo>
                    <a:pt x="14" y="158"/>
                  </a:lnTo>
                  <a:lnTo>
                    <a:pt x="14" y="158"/>
                  </a:lnTo>
                  <a:lnTo>
                    <a:pt x="20" y="198"/>
                  </a:lnTo>
                  <a:lnTo>
                    <a:pt x="23" y="228"/>
                  </a:lnTo>
                  <a:lnTo>
                    <a:pt x="23" y="228"/>
                  </a:lnTo>
                  <a:lnTo>
                    <a:pt x="17" y="271"/>
                  </a:lnTo>
                  <a:lnTo>
                    <a:pt x="12" y="316"/>
                  </a:lnTo>
                  <a:lnTo>
                    <a:pt x="12" y="316"/>
                  </a:lnTo>
                  <a:lnTo>
                    <a:pt x="20" y="328"/>
                  </a:lnTo>
                  <a:lnTo>
                    <a:pt x="23" y="334"/>
                  </a:lnTo>
                  <a:lnTo>
                    <a:pt x="28" y="334"/>
                  </a:lnTo>
                  <a:lnTo>
                    <a:pt x="28" y="334"/>
                  </a:lnTo>
                  <a:lnTo>
                    <a:pt x="37" y="337"/>
                  </a:lnTo>
                  <a:lnTo>
                    <a:pt x="42" y="340"/>
                  </a:lnTo>
                  <a:lnTo>
                    <a:pt x="42" y="347"/>
                  </a:lnTo>
                  <a:lnTo>
                    <a:pt x="42" y="353"/>
                  </a:lnTo>
                  <a:lnTo>
                    <a:pt x="42" y="386"/>
                  </a:lnTo>
                  <a:lnTo>
                    <a:pt x="300" y="386"/>
                  </a:lnTo>
                  <a:lnTo>
                    <a:pt x="300" y="386"/>
                  </a:lnTo>
                  <a:lnTo>
                    <a:pt x="300" y="386"/>
                  </a:lnTo>
                  <a:lnTo>
                    <a:pt x="300" y="386"/>
                  </a:lnTo>
                  <a:lnTo>
                    <a:pt x="297" y="386"/>
                  </a:lnTo>
                  <a:lnTo>
                    <a:pt x="297" y="386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70" name="Freeform 47">
              <a:extLst>
                <a:ext uri="{FF2B5EF4-FFF2-40B4-BE49-F238E27FC236}">
                  <a16:creationId xmlns:a16="http://schemas.microsoft.com/office/drawing/2014/main" id="{E3AB7A43-0F5D-623C-13DC-7719637DB0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92147" y="3122079"/>
              <a:ext cx="334256" cy="618748"/>
            </a:xfrm>
            <a:custGeom>
              <a:avLst/>
              <a:gdLst>
                <a:gd name="T0" fmla="*/ 11 w 230"/>
                <a:gd name="T1" fmla="*/ 21 h 449"/>
                <a:gd name="T2" fmla="*/ 11 w 230"/>
                <a:gd name="T3" fmla="*/ 45 h 449"/>
                <a:gd name="T4" fmla="*/ 11 w 230"/>
                <a:gd name="T5" fmla="*/ 51 h 449"/>
                <a:gd name="T6" fmla="*/ 14 w 230"/>
                <a:gd name="T7" fmla="*/ 79 h 449"/>
                <a:gd name="T8" fmla="*/ 14 w 230"/>
                <a:gd name="T9" fmla="*/ 85 h 449"/>
                <a:gd name="T10" fmla="*/ 17 w 230"/>
                <a:gd name="T11" fmla="*/ 127 h 449"/>
                <a:gd name="T12" fmla="*/ 20 w 230"/>
                <a:gd name="T13" fmla="*/ 191 h 449"/>
                <a:gd name="T14" fmla="*/ 20 w 230"/>
                <a:gd name="T15" fmla="*/ 200 h 449"/>
                <a:gd name="T16" fmla="*/ 22 w 230"/>
                <a:gd name="T17" fmla="*/ 215 h 449"/>
                <a:gd name="T18" fmla="*/ 22 w 230"/>
                <a:gd name="T19" fmla="*/ 240 h 449"/>
                <a:gd name="T20" fmla="*/ 22 w 230"/>
                <a:gd name="T21" fmla="*/ 255 h 449"/>
                <a:gd name="T22" fmla="*/ 25 w 230"/>
                <a:gd name="T23" fmla="*/ 267 h 449"/>
                <a:gd name="T24" fmla="*/ 25 w 230"/>
                <a:gd name="T25" fmla="*/ 273 h 449"/>
                <a:gd name="T26" fmla="*/ 25 w 230"/>
                <a:gd name="T27" fmla="*/ 279 h 449"/>
                <a:gd name="T28" fmla="*/ 25 w 230"/>
                <a:gd name="T29" fmla="*/ 285 h 449"/>
                <a:gd name="T30" fmla="*/ 28 w 230"/>
                <a:gd name="T31" fmla="*/ 316 h 449"/>
                <a:gd name="T32" fmla="*/ 31 w 230"/>
                <a:gd name="T33" fmla="*/ 349 h 449"/>
                <a:gd name="T34" fmla="*/ 25 w 230"/>
                <a:gd name="T35" fmla="*/ 395 h 449"/>
                <a:gd name="T36" fmla="*/ 8 w 230"/>
                <a:gd name="T37" fmla="*/ 431 h 449"/>
                <a:gd name="T38" fmla="*/ 3 w 230"/>
                <a:gd name="T39" fmla="*/ 449 h 449"/>
                <a:gd name="T40" fmla="*/ 14 w 230"/>
                <a:gd name="T41" fmla="*/ 428 h 449"/>
                <a:gd name="T42" fmla="*/ 31 w 230"/>
                <a:gd name="T43" fmla="*/ 425 h 449"/>
                <a:gd name="T44" fmla="*/ 42 w 230"/>
                <a:gd name="T45" fmla="*/ 422 h 449"/>
                <a:gd name="T46" fmla="*/ 73 w 230"/>
                <a:gd name="T47" fmla="*/ 428 h 449"/>
                <a:gd name="T48" fmla="*/ 92 w 230"/>
                <a:gd name="T49" fmla="*/ 422 h 449"/>
                <a:gd name="T50" fmla="*/ 104 w 230"/>
                <a:gd name="T51" fmla="*/ 425 h 449"/>
                <a:gd name="T52" fmla="*/ 115 w 230"/>
                <a:gd name="T53" fmla="*/ 407 h 449"/>
                <a:gd name="T54" fmla="*/ 137 w 230"/>
                <a:gd name="T55" fmla="*/ 398 h 449"/>
                <a:gd name="T56" fmla="*/ 148 w 230"/>
                <a:gd name="T57" fmla="*/ 401 h 449"/>
                <a:gd name="T58" fmla="*/ 165 w 230"/>
                <a:gd name="T59" fmla="*/ 398 h 449"/>
                <a:gd name="T60" fmla="*/ 174 w 230"/>
                <a:gd name="T61" fmla="*/ 392 h 449"/>
                <a:gd name="T62" fmla="*/ 185 w 230"/>
                <a:gd name="T63" fmla="*/ 367 h 449"/>
                <a:gd name="T64" fmla="*/ 204 w 230"/>
                <a:gd name="T65" fmla="*/ 316 h 449"/>
                <a:gd name="T66" fmla="*/ 224 w 230"/>
                <a:gd name="T67" fmla="*/ 303 h 449"/>
                <a:gd name="T68" fmla="*/ 230 w 230"/>
                <a:gd name="T69" fmla="*/ 300 h 449"/>
                <a:gd name="T70" fmla="*/ 230 w 230"/>
                <a:gd name="T71" fmla="*/ 297 h 449"/>
                <a:gd name="T72" fmla="*/ 230 w 230"/>
                <a:gd name="T73" fmla="*/ 291 h 449"/>
                <a:gd name="T74" fmla="*/ 230 w 230"/>
                <a:gd name="T75" fmla="*/ 288 h 449"/>
                <a:gd name="T76" fmla="*/ 230 w 230"/>
                <a:gd name="T77" fmla="*/ 282 h 449"/>
                <a:gd name="T78" fmla="*/ 216 w 230"/>
                <a:gd name="T79" fmla="*/ 94 h 449"/>
                <a:gd name="T80" fmla="*/ 213 w 230"/>
                <a:gd name="T81" fmla="*/ 79 h 449"/>
                <a:gd name="T82" fmla="*/ 213 w 230"/>
                <a:gd name="T83" fmla="*/ 70 h 449"/>
                <a:gd name="T84" fmla="*/ 204 w 230"/>
                <a:gd name="T85" fmla="*/ 27 h 449"/>
                <a:gd name="T86" fmla="*/ 204 w 230"/>
                <a:gd name="T87" fmla="*/ 27 h 449"/>
                <a:gd name="T88" fmla="*/ 204 w 230"/>
                <a:gd name="T89" fmla="*/ 21 h 449"/>
                <a:gd name="T90" fmla="*/ 202 w 230"/>
                <a:gd name="T91" fmla="*/ 12 h 449"/>
                <a:gd name="T92" fmla="*/ 202 w 230"/>
                <a:gd name="T93" fmla="*/ 9 h 449"/>
                <a:gd name="T94" fmla="*/ 202 w 230"/>
                <a:gd name="T95" fmla="*/ 6 h 449"/>
                <a:gd name="T96" fmla="*/ 199 w 230"/>
                <a:gd name="T97" fmla="*/ 0 h 449"/>
                <a:gd name="T98" fmla="*/ 53 w 230"/>
                <a:gd name="T99" fmla="*/ 6 h 449"/>
                <a:gd name="T100" fmla="*/ 22 w 230"/>
                <a:gd name="T101" fmla="*/ 18 h 449"/>
                <a:gd name="T102" fmla="*/ 11 w 230"/>
                <a:gd name="T103" fmla="*/ 18 h 449"/>
                <a:gd name="T104" fmla="*/ 11 w 230"/>
                <a:gd name="T105" fmla="*/ 18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30" h="449">
                  <a:moveTo>
                    <a:pt x="11" y="18"/>
                  </a:moveTo>
                  <a:lnTo>
                    <a:pt x="11" y="21"/>
                  </a:lnTo>
                  <a:lnTo>
                    <a:pt x="11" y="21"/>
                  </a:lnTo>
                  <a:lnTo>
                    <a:pt x="11" y="27"/>
                  </a:lnTo>
                  <a:lnTo>
                    <a:pt x="11" y="45"/>
                  </a:lnTo>
                  <a:lnTo>
                    <a:pt x="11" y="45"/>
                  </a:lnTo>
                  <a:lnTo>
                    <a:pt x="11" y="51"/>
                  </a:lnTo>
                  <a:lnTo>
                    <a:pt x="11" y="51"/>
                  </a:lnTo>
                  <a:lnTo>
                    <a:pt x="11" y="51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14" y="79"/>
                  </a:lnTo>
                  <a:lnTo>
                    <a:pt x="14" y="79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4" y="85"/>
                  </a:lnTo>
                  <a:lnTo>
                    <a:pt x="17" y="127"/>
                  </a:lnTo>
                  <a:lnTo>
                    <a:pt x="17" y="127"/>
                  </a:lnTo>
                  <a:lnTo>
                    <a:pt x="17" y="139"/>
                  </a:lnTo>
                  <a:lnTo>
                    <a:pt x="17" y="139"/>
                  </a:lnTo>
                  <a:lnTo>
                    <a:pt x="20" y="191"/>
                  </a:lnTo>
                  <a:lnTo>
                    <a:pt x="20" y="191"/>
                  </a:lnTo>
                  <a:lnTo>
                    <a:pt x="20" y="191"/>
                  </a:lnTo>
                  <a:lnTo>
                    <a:pt x="20" y="200"/>
                  </a:lnTo>
                  <a:lnTo>
                    <a:pt x="20" y="200"/>
                  </a:lnTo>
                  <a:lnTo>
                    <a:pt x="20" y="200"/>
                  </a:lnTo>
                  <a:lnTo>
                    <a:pt x="22" y="215"/>
                  </a:lnTo>
                  <a:lnTo>
                    <a:pt x="22" y="228"/>
                  </a:lnTo>
                  <a:lnTo>
                    <a:pt x="22" y="240"/>
                  </a:lnTo>
                  <a:lnTo>
                    <a:pt x="22" y="240"/>
                  </a:lnTo>
                  <a:lnTo>
                    <a:pt x="22" y="255"/>
                  </a:lnTo>
                  <a:lnTo>
                    <a:pt x="22" y="255"/>
                  </a:lnTo>
                  <a:lnTo>
                    <a:pt x="22" y="255"/>
                  </a:lnTo>
                  <a:lnTo>
                    <a:pt x="22" y="264"/>
                  </a:lnTo>
                  <a:lnTo>
                    <a:pt x="22" y="264"/>
                  </a:lnTo>
                  <a:lnTo>
                    <a:pt x="25" y="267"/>
                  </a:lnTo>
                  <a:lnTo>
                    <a:pt x="25" y="267"/>
                  </a:lnTo>
                  <a:lnTo>
                    <a:pt x="25" y="273"/>
                  </a:lnTo>
                  <a:lnTo>
                    <a:pt x="25" y="273"/>
                  </a:lnTo>
                  <a:lnTo>
                    <a:pt x="25" y="276"/>
                  </a:lnTo>
                  <a:lnTo>
                    <a:pt x="25" y="276"/>
                  </a:lnTo>
                  <a:lnTo>
                    <a:pt x="25" y="279"/>
                  </a:lnTo>
                  <a:lnTo>
                    <a:pt x="25" y="279"/>
                  </a:lnTo>
                  <a:lnTo>
                    <a:pt x="25" y="285"/>
                  </a:lnTo>
                  <a:lnTo>
                    <a:pt x="25" y="285"/>
                  </a:lnTo>
                  <a:lnTo>
                    <a:pt x="25" y="288"/>
                  </a:lnTo>
                  <a:lnTo>
                    <a:pt x="25" y="288"/>
                  </a:lnTo>
                  <a:lnTo>
                    <a:pt x="28" y="316"/>
                  </a:lnTo>
                  <a:lnTo>
                    <a:pt x="28" y="316"/>
                  </a:lnTo>
                  <a:lnTo>
                    <a:pt x="31" y="331"/>
                  </a:lnTo>
                  <a:lnTo>
                    <a:pt x="31" y="349"/>
                  </a:lnTo>
                  <a:lnTo>
                    <a:pt x="31" y="349"/>
                  </a:lnTo>
                  <a:lnTo>
                    <a:pt x="31" y="370"/>
                  </a:lnTo>
                  <a:lnTo>
                    <a:pt x="25" y="395"/>
                  </a:lnTo>
                  <a:lnTo>
                    <a:pt x="17" y="416"/>
                  </a:lnTo>
                  <a:lnTo>
                    <a:pt x="8" y="431"/>
                  </a:lnTo>
                  <a:lnTo>
                    <a:pt x="8" y="431"/>
                  </a:lnTo>
                  <a:lnTo>
                    <a:pt x="3" y="440"/>
                  </a:lnTo>
                  <a:lnTo>
                    <a:pt x="0" y="449"/>
                  </a:lnTo>
                  <a:lnTo>
                    <a:pt x="3" y="449"/>
                  </a:lnTo>
                  <a:lnTo>
                    <a:pt x="11" y="431"/>
                  </a:lnTo>
                  <a:lnTo>
                    <a:pt x="11" y="431"/>
                  </a:lnTo>
                  <a:lnTo>
                    <a:pt x="14" y="428"/>
                  </a:lnTo>
                  <a:lnTo>
                    <a:pt x="17" y="428"/>
                  </a:lnTo>
                  <a:lnTo>
                    <a:pt x="17" y="428"/>
                  </a:lnTo>
                  <a:lnTo>
                    <a:pt x="31" y="425"/>
                  </a:lnTo>
                  <a:lnTo>
                    <a:pt x="31" y="425"/>
                  </a:lnTo>
                  <a:lnTo>
                    <a:pt x="36" y="422"/>
                  </a:lnTo>
                  <a:lnTo>
                    <a:pt x="42" y="422"/>
                  </a:lnTo>
                  <a:lnTo>
                    <a:pt x="56" y="428"/>
                  </a:lnTo>
                  <a:lnTo>
                    <a:pt x="73" y="428"/>
                  </a:lnTo>
                  <a:lnTo>
                    <a:pt x="73" y="428"/>
                  </a:lnTo>
                  <a:lnTo>
                    <a:pt x="81" y="422"/>
                  </a:lnTo>
                  <a:lnTo>
                    <a:pt x="92" y="422"/>
                  </a:lnTo>
                  <a:lnTo>
                    <a:pt x="92" y="422"/>
                  </a:lnTo>
                  <a:lnTo>
                    <a:pt x="101" y="422"/>
                  </a:lnTo>
                  <a:lnTo>
                    <a:pt x="104" y="425"/>
                  </a:lnTo>
                  <a:lnTo>
                    <a:pt x="104" y="425"/>
                  </a:lnTo>
                  <a:lnTo>
                    <a:pt x="115" y="416"/>
                  </a:lnTo>
                  <a:lnTo>
                    <a:pt x="115" y="416"/>
                  </a:lnTo>
                  <a:lnTo>
                    <a:pt x="115" y="407"/>
                  </a:lnTo>
                  <a:lnTo>
                    <a:pt x="120" y="404"/>
                  </a:lnTo>
                  <a:lnTo>
                    <a:pt x="129" y="398"/>
                  </a:lnTo>
                  <a:lnTo>
                    <a:pt x="137" y="398"/>
                  </a:lnTo>
                  <a:lnTo>
                    <a:pt x="137" y="398"/>
                  </a:lnTo>
                  <a:lnTo>
                    <a:pt x="143" y="398"/>
                  </a:lnTo>
                  <a:lnTo>
                    <a:pt x="148" y="401"/>
                  </a:lnTo>
                  <a:lnTo>
                    <a:pt x="154" y="407"/>
                  </a:lnTo>
                  <a:lnTo>
                    <a:pt x="154" y="407"/>
                  </a:lnTo>
                  <a:lnTo>
                    <a:pt x="165" y="398"/>
                  </a:lnTo>
                  <a:lnTo>
                    <a:pt x="165" y="398"/>
                  </a:lnTo>
                  <a:lnTo>
                    <a:pt x="174" y="392"/>
                  </a:lnTo>
                  <a:lnTo>
                    <a:pt x="174" y="392"/>
                  </a:lnTo>
                  <a:lnTo>
                    <a:pt x="182" y="382"/>
                  </a:lnTo>
                  <a:lnTo>
                    <a:pt x="182" y="382"/>
                  </a:lnTo>
                  <a:lnTo>
                    <a:pt x="185" y="367"/>
                  </a:lnTo>
                  <a:lnTo>
                    <a:pt x="199" y="328"/>
                  </a:lnTo>
                  <a:lnTo>
                    <a:pt x="199" y="328"/>
                  </a:lnTo>
                  <a:lnTo>
                    <a:pt x="204" y="316"/>
                  </a:lnTo>
                  <a:lnTo>
                    <a:pt x="210" y="310"/>
                  </a:lnTo>
                  <a:lnTo>
                    <a:pt x="218" y="306"/>
                  </a:lnTo>
                  <a:lnTo>
                    <a:pt x="224" y="303"/>
                  </a:lnTo>
                  <a:lnTo>
                    <a:pt x="224" y="303"/>
                  </a:lnTo>
                  <a:lnTo>
                    <a:pt x="230" y="300"/>
                  </a:lnTo>
                  <a:lnTo>
                    <a:pt x="230" y="300"/>
                  </a:lnTo>
                  <a:lnTo>
                    <a:pt x="230" y="297"/>
                  </a:lnTo>
                  <a:lnTo>
                    <a:pt x="230" y="297"/>
                  </a:lnTo>
                  <a:lnTo>
                    <a:pt x="230" y="297"/>
                  </a:lnTo>
                  <a:lnTo>
                    <a:pt x="230" y="297"/>
                  </a:lnTo>
                  <a:lnTo>
                    <a:pt x="230" y="291"/>
                  </a:lnTo>
                  <a:lnTo>
                    <a:pt x="230" y="291"/>
                  </a:lnTo>
                  <a:lnTo>
                    <a:pt x="230" y="288"/>
                  </a:lnTo>
                  <a:lnTo>
                    <a:pt x="230" y="288"/>
                  </a:lnTo>
                  <a:lnTo>
                    <a:pt x="230" y="288"/>
                  </a:lnTo>
                  <a:lnTo>
                    <a:pt x="230" y="288"/>
                  </a:lnTo>
                  <a:lnTo>
                    <a:pt x="230" y="282"/>
                  </a:lnTo>
                  <a:lnTo>
                    <a:pt x="230" y="282"/>
                  </a:lnTo>
                  <a:lnTo>
                    <a:pt x="224" y="197"/>
                  </a:lnTo>
                  <a:lnTo>
                    <a:pt x="216" y="94"/>
                  </a:lnTo>
                  <a:lnTo>
                    <a:pt x="216" y="94"/>
                  </a:lnTo>
                  <a:lnTo>
                    <a:pt x="213" y="82"/>
                  </a:lnTo>
                  <a:lnTo>
                    <a:pt x="213" y="82"/>
                  </a:lnTo>
                  <a:lnTo>
                    <a:pt x="213" y="79"/>
                  </a:lnTo>
                  <a:lnTo>
                    <a:pt x="213" y="79"/>
                  </a:lnTo>
                  <a:lnTo>
                    <a:pt x="213" y="70"/>
                  </a:lnTo>
                  <a:lnTo>
                    <a:pt x="213" y="70"/>
                  </a:lnTo>
                  <a:lnTo>
                    <a:pt x="207" y="33"/>
                  </a:lnTo>
                  <a:lnTo>
                    <a:pt x="207" y="33"/>
                  </a:lnTo>
                  <a:lnTo>
                    <a:pt x="204" y="27"/>
                  </a:lnTo>
                  <a:lnTo>
                    <a:pt x="204" y="27"/>
                  </a:lnTo>
                  <a:lnTo>
                    <a:pt x="204" y="27"/>
                  </a:lnTo>
                  <a:lnTo>
                    <a:pt x="204" y="27"/>
                  </a:lnTo>
                  <a:lnTo>
                    <a:pt x="204" y="21"/>
                  </a:lnTo>
                  <a:lnTo>
                    <a:pt x="204" y="21"/>
                  </a:lnTo>
                  <a:lnTo>
                    <a:pt x="204" y="21"/>
                  </a:lnTo>
                  <a:lnTo>
                    <a:pt x="204" y="21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2" y="12"/>
                  </a:lnTo>
                  <a:lnTo>
                    <a:pt x="202" y="9"/>
                  </a:lnTo>
                  <a:lnTo>
                    <a:pt x="202" y="9"/>
                  </a:lnTo>
                  <a:lnTo>
                    <a:pt x="202" y="6"/>
                  </a:lnTo>
                  <a:lnTo>
                    <a:pt x="202" y="6"/>
                  </a:lnTo>
                  <a:lnTo>
                    <a:pt x="202" y="6"/>
                  </a:lnTo>
                  <a:lnTo>
                    <a:pt x="202" y="6"/>
                  </a:lnTo>
                  <a:lnTo>
                    <a:pt x="199" y="0"/>
                  </a:lnTo>
                  <a:lnTo>
                    <a:pt x="53" y="6"/>
                  </a:lnTo>
                  <a:lnTo>
                    <a:pt x="53" y="6"/>
                  </a:lnTo>
                  <a:lnTo>
                    <a:pt x="53" y="6"/>
                  </a:lnTo>
                  <a:lnTo>
                    <a:pt x="45" y="15"/>
                  </a:lnTo>
                  <a:lnTo>
                    <a:pt x="34" y="18"/>
                  </a:lnTo>
                  <a:lnTo>
                    <a:pt x="22" y="18"/>
                  </a:lnTo>
                  <a:lnTo>
                    <a:pt x="11" y="15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1" y="18"/>
                  </a:lnTo>
                  <a:lnTo>
                    <a:pt x="11" y="18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90" name="Freeform 167">
              <a:extLst>
                <a:ext uri="{FF2B5EF4-FFF2-40B4-BE49-F238E27FC236}">
                  <a16:creationId xmlns:a16="http://schemas.microsoft.com/office/drawing/2014/main" id="{E6E943F9-F100-8A35-D524-1A23D84C622B}"/>
                </a:ext>
              </a:extLst>
            </p:cNvPr>
            <p:cNvSpPr>
              <a:spLocks/>
            </p:cNvSpPr>
            <p:nvPr/>
          </p:nvSpPr>
          <p:spPr bwMode="auto">
            <a:xfrm>
              <a:off x="8463428" y="1920414"/>
              <a:ext cx="451972" cy="678003"/>
            </a:xfrm>
            <a:custGeom>
              <a:avLst/>
              <a:gdLst>
                <a:gd name="T0" fmla="*/ 95 w 311"/>
                <a:gd name="T1" fmla="*/ 461 h 492"/>
                <a:gd name="T2" fmla="*/ 98 w 311"/>
                <a:gd name="T3" fmla="*/ 449 h 492"/>
                <a:gd name="T4" fmla="*/ 115 w 311"/>
                <a:gd name="T5" fmla="*/ 410 h 492"/>
                <a:gd name="T6" fmla="*/ 132 w 311"/>
                <a:gd name="T7" fmla="*/ 392 h 492"/>
                <a:gd name="T8" fmla="*/ 132 w 311"/>
                <a:gd name="T9" fmla="*/ 386 h 492"/>
                <a:gd name="T10" fmla="*/ 140 w 311"/>
                <a:gd name="T11" fmla="*/ 379 h 492"/>
                <a:gd name="T12" fmla="*/ 157 w 311"/>
                <a:gd name="T13" fmla="*/ 386 h 492"/>
                <a:gd name="T14" fmla="*/ 168 w 311"/>
                <a:gd name="T15" fmla="*/ 367 h 492"/>
                <a:gd name="T16" fmla="*/ 171 w 311"/>
                <a:gd name="T17" fmla="*/ 316 h 492"/>
                <a:gd name="T18" fmla="*/ 177 w 311"/>
                <a:gd name="T19" fmla="*/ 307 h 492"/>
                <a:gd name="T20" fmla="*/ 185 w 311"/>
                <a:gd name="T21" fmla="*/ 304 h 492"/>
                <a:gd name="T22" fmla="*/ 199 w 311"/>
                <a:gd name="T23" fmla="*/ 307 h 492"/>
                <a:gd name="T24" fmla="*/ 205 w 311"/>
                <a:gd name="T25" fmla="*/ 304 h 492"/>
                <a:gd name="T26" fmla="*/ 227 w 311"/>
                <a:gd name="T27" fmla="*/ 316 h 492"/>
                <a:gd name="T28" fmla="*/ 227 w 311"/>
                <a:gd name="T29" fmla="*/ 316 h 492"/>
                <a:gd name="T30" fmla="*/ 238 w 311"/>
                <a:gd name="T31" fmla="*/ 304 h 492"/>
                <a:gd name="T32" fmla="*/ 258 w 311"/>
                <a:gd name="T33" fmla="*/ 279 h 492"/>
                <a:gd name="T34" fmla="*/ 269 w 311"/>
                <a:gd name="T35" fmla="*/ 273 h 492"/>
                <a:gd name="T36" fmla="*/ 305 w 311"/>
                <a:gd name="T37" fmla="*/ 246 h 492"/>
                <a:gd name="T38" fmla="*/ 311 w 311"/>
                <a:gd name="T39" fmla="*/ 243 h 492"/>
                <a:gd name="T40" fmla="*/ 291 w 311"/>
                <a:gd name="T41" fmla="*/ 225 h 492"/>
                <a:gd name="T42" fmla="*/ 272 w 311"/>
                <a:gd name="T43" fmla="*/ 218 h 492"/>
                <a:gd name="T44" fmla="*/ 266 w 311"/>
                <a:gd name="T45" fmla="*/ 209 h 492"/>
                <a:gd name="T46" fmla="*/ 258 w 311"/>
                <a:gd name="T47" fmla="*/ 191 h 492"/>
                <a:gd name="T48" fmla="*/ 244 w 311"/>
                <a:gd name="T49" fmla="*/ 182 h 492"/>
                <a:gd name="T50" fmla="*/ 216 w 311"/>
                <a:gd name="T51" fmla="*/ 161 h 492"/>
                <a:gd name="T52" fmla="*/ 199 w 311"/>
                <a:gd name="T53" fmla="*/ 139 h 492"/>
                <a:gd name="T54" fmla="*/ 199 w 311"/>
                <a:gd name="T55" fmla="*/ 118 h 492"/>
                <a:gd name="T56" fmla="*/ 196 w 311"/>
                <a:gd name="T57" fmla="*/ 100 h 492"/>
                <a:gd name="T58" fmla="*/ 188 w 311"/>
                <a:gd name="T59" fmla="*/ 54 h 492"/>
                <a:gd name="T60" fmla="*/ 182 w 311"/>
                <a:gd name="T61" fmla="*/ 33 h 492"/>
                <a:gd name="T62" fmla="*/ 168 w 311"/>
                <a:gd name="T63" fmla="*/ 12 h 492"/>
                <a:gd name="T64" fmla="*/ 146 w 311"/>
                <a:gd name="T65" fmla="*/ 0 h 492"/>
                <a:gd name="T66" fmla="*/ 129 w 311"/>
                <a:gd name="T67" fmla="*/ 9 h 492"/>
                <a:gd name="T68" fmla="*/ 121 w 311"/>
                <a:gd name="T69" fmla="*/ 18 h 492"/>
                <a:gd name="T70" fmla="*/ 98 w 311"/>
                <a:gd name="T71" fmla="*/ 24 h 492"/>
                <a:gd name="T72" fmla="*/ 87 w 311"/>
                <a:gd name="T73" fmla="*/ 15 h 492"/>
                <a:gd name="T74" fmla="*/ 84 w 311"/>
                <a:gd name="T75" fmla="*/ 9 h 492"/>
                <a:gd name="T76" fmla="*/ 79 w 311"/>
                <a:gd name="T77" fmla="*/ 30 h 492"/>
                <a:gd name="T78" fmla="*/ 70 w 311"/>
                <a:gd name="T79" fmla="*/ 57 h 492"/>
                <a:gd name="T80" fmla="*/ 59 w 311"/>
                <a:gd name="T81" fmla="*/ 85 h 492"/>
                <a:gd name="T82" fmla="*/ 56 w 311"/>
                <a:gd name="T83" fmla="*/ 106 h 492"/>
                <a:gd name="T84" fmla="*/ 59 w 311"/>
                <a:gd name="T85" fmla="*/ 121 h 492"/>
                <a:gd name="T86" fmla="*/ 56 w 311"/>
                <a:gd name="T87" fmla="*/ 133 h 492"/>
                <a:gd name="T88" fmla="*/ 45 w 311"/>
                <a:gd name="T89" fmla="*/ 152 h 492"/>
                <a:gd name="T90" fmla="*/ 51 w 311"/>
                <a:gd name="T91" fmla="*/ 167 h 492"/>
                <a:gd name="T92" fmla="*/ 51 w 311"/>
                <a:gd name="T93" fmla="*/ 185 h 492"/>
                <a:gd name="T94" fmla="*/ 51 w 311"/>
                <a:gd name="T95" fmla="*/ 194 h 492"/>
                <a:gd name="T96" fmla="*/ 51 w 311"/>
                <a:gd name="T97" fmla="*/ 209 h 492"/>
                <a:gd name="T98" fmla="*/ 45 w 311"/>
                <a:gd name="T99" fmla="*/ 225 h 492"/>
                <a:gd name="T100" fmla="*/ 34 w 311"/>
                <a:gd name="T101" fmla="*/ 243 h 492"/>
                <a:gd name="T102" fmla="*/ 28 w 311"/>
                <a:gd name="T103" fmla="*/ 273 h 492"/>
                <a:gd name="T104" fmla="*/ 23 w 311"/>
                <a:gd name="T105" fmla="*/ 279 h 492"/>
                <a:gd name="T106" fmla="*/ 12 w 311"/>
                <a:gd name="T107" fmla="*/ 273 h 492"/>
                <a:gd name="T108" fmla="*/ 3 w 311"/>
                <a:gd name="T109" fmla="*/ 279 h 492"/>
                <a:gd name="T110" fmla="*/ 82 w 311"/>
                <a:gd name="T111" fmla="*/ 492 h 492"/>
                <a:gd name="T112" fmla="*/ 93 w 311"/>
                <a:gd name="T113" fmla="*/ 468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11" h="492">
                  <a:moveTo>
                    <a:pt x="93" y="468"/>
                  </a:moveTo>
                  <a:lnTo>
                    <a:pt x="93" y="468"/>
                  </a:lnTo>
                  <a:lnTo>
                    <a:pt x="95" y="461"/>
                  </a:lnTo>
                  <a:lnTo>
                    <a:pt x="95" y="461"/>
                  </a:lnTo>
                  <a:lnTo>
                    <a:pt x="98" y="449"/>
                  </a:lnTo>
                  <a:lnTo>
                    <a:pt x="98" y="449"/>
                  </a:lnTo>
                  <a:lnTo>
                    <a:pt x="101" y="428"/>
                  </a:lnTo>
                  <a:lnTo>
                    <a:pt x="107" y="419"/>
                  </a:lnTo>
                  <a:lnTo>
                    <a:pt x="115" y="410"/>
                  </a:lnTo>
                  <a:lnTo>
                    <a:pt x="115" y="410"/>
                  </a:lnTo>
                  <a:lnTo>
                    <a:pt x="126" y="401"/>
                  </a:lnTo>
                  <a:lnTo>
                    <a:pt x="132" y="392"/>
                  </a:lnTo>
                  <a:lnTo>
                    <a:pt x="132" y="389"/>
                  </a:lnTo>
                  <a:lnTo>
                    <a:pt x="132" y="389"/>
                  </a:lnTo>
                  <a:lnTo>
                    <a:pt x="132" y="386"/>
                  </a:lnTo>
                  <a:lnTo>
                    <a:pt x="135" y="383"/>
                  </a:lnTo>
                  <a:lnTo>
                    <a:pt x="135" y="383"/>
                  </a:lnTo>
                  <a:lnTo>
                    <a:pt x="140" y="379"/>
                  </a:lnTo>
                  <a:lnTo>
                    <a:pt x="146" y="383"/>
                  </a:lnTo>
                  <a:lnTo>
                    <a:pt x="157" y="386"/>
                  </a:lnTo>
                  <a:lnTo>
                    <a:pt x="157" y="386"/>
                  </a:lnTo>
                  <a:lnTo>
                    <a:pt x="165" y="389"/>
                  </a:lnTo>
                  <a:lnTo>
                    <a:pt x="165" y="389"/>
                  </a:lnTo>
                  <a:lnTo>
                    <a:pt x="168" y="367"/>
                  </a:lnTo>
                  <a:lnTo>
                    <a:pt x="171" y="322"/>
                  </a:lnTo>
                  <a:lnTo>
                    <a:pt x="171" y="322"/>
                  </a:lnTo>
                  <a:lnTo>
                    <a:pt x="171" y="316"/>
                  </a:lnTo>
                  <a:lnTo>
                    <a:pt x="171" y="316"/>
                  </a:lnTo>
                  <a:lnTo>
                    <a:pt x="174" y="310"/>
                  </a:lnTo>
                  <a:lnTo>
                    <a:pt x="177" y="307"/>
                  </a:lnTo>
                  <a:lnTo>
                    <a:pt x="177" y="307"/>
                  </a:lnTo>
                  <a:lnTo>
                    <a:pt x="179" y="304"/>
                  </a:lnTo>
                  <a:lnTo>
                    <a:pt x="185" y="304"/>
                  </a:lnTo>
                  <a:lnTo>
                    <a:pt x="193" y="307"/>
                  </a:lnTo>
                  <a:lnTo>
                    <a:pt x="193" y="307"/>
                  </a:lnTo>
                  <a:lnTo>
                    <a:pt x="199" y="307"/>
                  </a:lnTo>
                  <a:lnTo>
                    <a:pt x="199" y="307"/>
                  </a:lnTo>
                  <a:lnTo>
                    <a:pt x="205" y="304"/>
                  </a:lnTo>
                  <a:lnTo>
                    <a:pt x="205" y="304"/>
                  </a:lnTo>
                  <a:lnTo>
                    <a:pt x="210" y="304"/>
                  </a:lnTo>
                  <a:lnTo>
                    <a:pt x="219" y="310"/>
                  </a:lnTo>
                  <a:lnTo>
                    <a:pt x="227" y="316"/>
                  </a:lnTo>
                  <a:lnTo>
                    <a:pt x="227" y="316"/>
                  </a:lnTo>
                  <a:lnTo>
                    <a:pt x="227" y="316"/>
                  </a:lnTo>
                  <a:lnTo>
                    <a:pt x="227" y="316"/>
                  </a:lnTo>
                  <a:lnTo>
                    <a:pt x="233" y="313"/>
                  </a:lnTo>
                  <a:lnTo>
                    <a:pt x="238" y="304"/>
                  </a:lnTo>
                  <a:lnTo>
                    <a:pt x="238" y="304"/>
                  </a:lnTo>
                  <a:lnTo>
                    <a:pt x="241" y="294"/>
                  </a:lnTo>
                  <a:lnTo>
                    <a:pt x="247" y="288"/>
                  </a:lnTo>
                  <a:lnTo>
                    <a:pt x="258" y="279"/>
                  </a:lnTo>
                  <a:lnTo>
                    <a:pt x="258" y="279"/>
                  </a:lnTo>
                  <a:lnTo>
                    <a:pt x="269" y="273"/>
                  </a:lnTo>
                  <a:lnTo>
                    <a:pt x="269" y="273"/>
                  </a:lnTo>
                  <a:lnTo>
                    <a:pt x="280" y="261"/>
                  </a:lnTo>
                  <a:lnTo>
                    <a:pt x="305" y="246"/>
                  </a:lnTo>
                  <a:lnTo>
                    <a:pt x="305" y="246"/>
                  </a:lnTo>
                  <a:lnTo>
                    <a:pt x="311" y="243"/>
                  </a:lnTo>
                  <a:lnTo>
                    <a:pt x="311" y="243"/>
                  </a:lnTo>
                  <a:lnTo>
                    <a:pt x="311" y="243"/>
                  </a:lnTo>
                  <a:lnTo>
                    <a:pt x="305" y="234"/>
                  </a:lnTo>
                  <a:lnTo>
                    <a:pt x="291" y="225"/>
                  </a:lnTo>
                  <a:lnTo>
                    <a:pt x="291" y="225"/>
                  </a:lnTo>
                  <a:lnTo>
                    <a:pt x="280" y="221"/>
                  </a:lnTo>
                  <a:lnTo>
                    <a:pt x="280" y="221"/>
                  </a:lnTo>
                  <a:lnTo>
                    <a:pt x="272" y="218"/>
                  </a:lnTo>
                  <a:lnTo>
                    <a:pt x="269" y="215"/>
                  </a:lnTo>
                  <a:lnTo>
                    <a:pt x="266" y="209"/>
                  </a:lnTo>
                  <a:lnTo>
                    <a:pt x="266" y="209"/>
                  </a:lnTo>
                  <a:lnTo>
                    <a:pt x="266" y="203"/>
                  </a:lnTo>
                  <a:lnTo>
                    <a:pt x="258" y="191"/>
                  </a:lnTo>
                  <a:lnTo>
                    <a:pt x="258" y="191"/>
                  </a:lnTo>
                  <a:lnTo>
                    <a:pt x="252" y="185"/>
                  </a:lnTo>
                  <a:lnTo>
                    <a:pt x="244" y="182"/>
                  </a:lnTo>
                  <a:lnTo>
                    <a:pt x="244" y="182"/>
                  </a:lnTo>
                  <a:lnTo>
                    <a:pt x="233" y="176"/>
                  </a:lnTo>
                  <a:lnTo>
                    <a:pt x="216" y="161"/>
                  </a:lnTo>
                  <a:lnTo>
                    <a:pt x="216" y="161"/>
                  </a:lnTo>
                  <a:lnTo>
                    <a:pt x="207" y="152"/>
                  </a:lnTo>
                  <a:lnTo>
                    <a:pt x="202" y="146"/>
                  </a:lnTo>
                  <a:lnTo>
                    <a:pt x="199" y="139"/>
                  </a:lnTo>
                  <a:lnTo>
                    <a:pt x="199" y="130"/>
                  </a:lnTo>
                  <a:lnTo>
                    <a:pt x="199" y="130"/>
                  </a:lnTo>
                  <a:lnTo>
                    <a:pt x="199" y="118"/>
                  </a:lnTo>
                  <a:lnTo>
                    <a:pt x="196" y="103"/>
                  </a:lnTo>
                  <a:lnTo>
                    <a:pt x="196" y="103"/>
                  </a:lnTo>
                  <a:lnTo>
                    <a:pt x="196" y="100"/>
                  </a:lnTo>
                  <a:lnTo>
                    <a:pt x="196" y="100"/>
                  </a:lnTo>
                  <a:lnTo>
                    <a:pt x="191" y="73"/>
                  </a:lnTo>
                  <a:lnTo>
                    <a:pt x="188" y="54"/>
                  </a:lnTo>
                  <a:lnTo>
                    <a:pt x="188" y="54"/>
                  </a:lnTo>
                  <a:lnTo>
                    <a:pt x="185" y="42"/>
                  </a:lnTo>
                  <a:lnTo>
                    <a:pt x="182" y="33"/>
                  </a:lnTo>
                  <a:lnTo>
                    <a:pt x="182" y="33"/>
                  </a:lnTo>
                  <a:lnTo>
                    <a:pt x="174" y="21"/>
                  </a:lnTo>
                  <a:lnTo>
                    <a:pt x="168" y="12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37" y="6"/>
                  </a:lnTo>
                  <a:lnTo>
                    <a:pt x="137" y="6"/>
                  </a:lnTo>
                  <a:lnTo>
                    <a:pt x="129" y="9"/>
                  </a:lnTo>
                  <a:lnTo>
                    <a:pt x="129" y="9"/>
                  </a:lnTo>
                  <a:lnTo>
                    <a:pt x="121" y="18"/>
                  </a:lnTo>
                  <a:lnTo>
                    <a:pt x="121" y="18"/>
                  </a:lnTo>
                  <a:lnTo>
                    <a:pt x="109" y="24"/>
                  </a:lnTo>
                  <a:lnTo>
                    <a:pt x="104" y="24"/>
                  </a:lnTo>
                  <a:lnTo>
                    <a:pt x="98" y="24"/>
                  </a:lnTo>
                  <a:lnTo>
                    <a:pt x="98" y="24"/>
                  </a:lnTo>
                  <a:lnTo>
                    <a:pt x="90" y="21"/>
                  </a:lnTo>
                  <a:lnTo>
                    <a:pt x="87" y="15"/>
                  </a:lnTo>
                  <a:lnTo>
                    <a:pt x="87" y="15"/>
                  </a:lnTo>
                  <a:lnTo>
                    <a:pt x="84" y="9"/>
                  </a:lnTo>
                  <a:lnTo>
                    <a:pt x="84" y="9"/>
                  </a:lnTo>
                  <a:lnTo>
                    <a:pt x="79" y="18"/>
                  </a:lnTo>
                  <a:lnTo>
                    <a:pt x="79" y="30"/>
                  </a:lnTo>
                  <a:lnTo>
                    <a:pt x="79" y="30"/>
                  </a:lnTo>
                  <a:lnTo>
                    <a:pt x="76" y="39"/>
                  </a:lnTo>
                  <a:lnTo>
                    <a:pt x="76" y="39"/>
                  </a:lnTo>
                  <a:lnTo>
                    <a:pt x="70" y="57"/>
                  </a:lnTo>
                  <a:lnTo>
                    <a:pt x="62" y="76"/>
                  </a:lnTo>
                  <a:lnTo>
                    <a:pt x="62" y="76"/>
                  </a:lnTo>
                  <a:lnTo>
                    <a:pt x="59" y="85"/>
                  </a:lnTo>
                  <a:lnTo>
                    <a:pt x="56" y="97"/>
                  </a:lnTo>
                  <a:lnTo>
                    <a:pt x="56" y="97"/>
                  </a:lnTo>
                  <a:lnTo>
                    <a:pt x="56" y="106"/>
                  </a:lnTo>
                  <a:lnTo>
                    <a:pt x="59" y="109"/>
                  </a:lnTo>
                  <a:lnTo>
                    <a:pt x="59" y="109"/>
                  </a:lnTo>
                  <a:lnTo>
                    <a:pt x="59" y="121"/>
                  </a:lnTo>
                  <a:lnTo>
                    <a:pt x="59" y="127"/>
                  </a:lnTo>
                  <a:lnTo>
                    <a:pt x="56" y="133"/>
                  </a:lnTo>
                  <a:lnTo>
                    <a:pt x="56" y="133"/>
                  </a:lnTo>
                  <a:lnTo>
                    <a:pt x="51" y="142"/>
                  </a:lnTo>
                  <a:lnTo>
                    <a:pt x="45" y="152"/>
                  </a:lnTo>
                  <a:lnTo>
                    <a:pt x="45" y="152"/>
                  </a:lnTo>
                  <a:lnTo>
                    <a:pt x="48" y="158"/>
                  </a:lnTo>
                  <a:lnTo>
                    <a:pt x="48" y="158"/>
                  </a:lnTo>
                  <a:lnTo>
                    <a:pt x="51" y="167"/>
                  </a:lnTo>
                  <a:lnTo>
                    <a:pt x="54" y="173"/>
                  </a:lnTo>
                  <a:lnTo>
                    <a:pt x="54" y="173"/>
                  </a:lnTo>
                  <a:lnTo>
                    <a:pt x="51" y="185"/>
                  </a:lnTo>
                  <a:lnTo>
                    <a:pt x="51" y="185"/>
                  </a:lnTo>
                  <a:lnTo>
                    <a:pt x="51" y="194"/>
                  </a:lnTo>
                  <a:lnTo>
                    <a:pt x="51" y="194"/>
                  </a:lnTo>
                  <a:lnTo>
                    <a:pt x="51" y="197"/>
                  </a:lnTo>
                  <a:lnTo>
                    <a:pt x="51" y="197"/>
                  </a:lnTo>
                  <a:lnTo>
                    <a:pt x="51" y="209"/>
                  </a:lnTo>
                  <a:lnTo>
                    <a:pt x="48" y="215"/>
                  </a:lnTo>
                  <a:lnTo>
                    <a:pt x="45" y="225"/>
                  </a:lnTo>
                  <a:lnTo>
                    <a:pt x="45" y="225"/>
                  </a:lnTo>
                  <a:lnTo>
                    <a:pt x="42" y="231"/>
                  </a:lnTo>
                  <a:lnTo>
                    <a:pt x="42" y="231"/>
                  </a:lnTo>
                  <a:lnTo>
                    <a:pt x="34" y="243"/>
                  </a:lnTo>
                  <a:lnTo>
                    <a:pt x="31" y="261"/>
                  </a:lnTo>
                  <a:lnTo>
                    <a:pt x="31" y="261"/>
                  </a:lnTo>
                  <a:lnTo>
                    <a:pt x="28" y="273"/>
                  </a:lnTo>
                  <a:lnTo>
                    <a:pt x="28" y="276"/>
                  </a:lnTo>
                  <a:lnTo>
                    <a:pt x="23" y="279"/>
                  </a:lnTo>
                  <a:lnTo>
                    <a:pt x="23" y="279"/>
                  </a:lnTo>
                  <a:lnTo>
                    <a:pt x="17" y="276"/>
                  </a:lnTo>
                  <a:lnTo>
                    <a:pt x="12" y="273"/>
                  </a:lnTo>
                  <a:lnTo>
                    <a:pt x="12" y="273"/>
                  </a:lnTo>
                  <a:lnTo>
                    <a:pt x="9" y="276"/>
                  </a:lnTo>
                  <a:lnTo>
                    <a:pt x="3" y="279"/>
                  </a:lnTo>
                  <a:lnTo>
                    <a:pt x="3" y="279"/>
                  </a:lnTo>
                  <a:lnTo>
                    <a:pt x="0" y="279"/>
                  </a:lnTo>
                  <a:lnTo>
                    <a:pt x="82" y="492"/>
                  </a:lnTo>
                  <a:lnTo>
                    <a:pt x="82" y="492"/>
                  </a:lnTo>
                  <a:lnTo>
                    <a:pt x="87" y="480"/>
                  </a:lnTo>
                  <a:lnTo>
                    <a:pt x="93" y="468"/>
                  </a:lnTo>
                  <a:lnTo>
                    <a:pt x="93" y="468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195" name="Freeform 172">
              <a:extLst>
                <a:ext uri="{FF2B5EF4-FFF2-40B4-BE49-F238E27FC236}">
                  <a16:creationId xmlns:a16="http://schemas.microsoft.com/office/drawing/2014/main" id="{F5EF8FDD-B5FE-2E0F-388F-38E3C7153F6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787" y="4163890"/>
              <a:ext cx="431627" cy="733126"/>
            </a:xfrm>
            <a:custGeom>
              <a:avLst/>
              <a:gdLst>
                <a:gd name="T0" fmla="*/ 230 w 297"/>
                <a:gd name="T1" fmla="*/ 438 h 532"/>
                <a:gd name="T2" fmla="*/ 230 w 297"/>
                <a:gd name="T3" fmla="*/ 438 h 532"/>
                <a:gd name="T4" fmla="*/ 255 w 297"/>
                <a:gd name="T5" fmla="*/ 435 h 532"/>
                <a:gd name="T6" fmla="*/ 258 w 297"/>
                <a:gd name="T7" fmla="*/ 435 h 532"/>
                <a:gd name="T8" fmla="*/ 258 w 297"/>
                <a:gd name="T9" fmla="*/ 435 h 532"/>
                <a:gd name="T10" fmla="*/ 294 w 297"/>
                <a:gd name="T11" fmla="*/ 432 h 532"/>
                <a:gd name="T12" fmla="*/ 294 w 297"/>
                <a:gd name="T13" fmla="*/ 425 h 532"/>
                <a:gd name="T14" fmla="*/ 286 w 297"/>
                <a:gd name="T15" fmla="*/ 392 h 532"/>
                <a:gd name="T16" fmla="*/ 283 w 297"/>
                <a:gd name="T17" fmla="*/ 343 h 532"/>
                <a:gd name="T18" fmla="*/ 286 w 297"/>
                <a:gd name="T19" fmla="*/ 310 h 532"/>
                <a:gd name="T20" fmla="*/ 289 w 297"/>
                <a:gd name="T21" fmla="*/ 304 h 532"/>
                <a:gd name="T22" fmla="*/ 297 w 297"/>
                <a:gd name="T23" fmla="*/ 277 h 532"/>
                <a:gd name="T24" fmla="*/ 291 w 297"/>
                <a:gd name="T25" fmla="*/ 261 h 532"/>
                <a:gd name="T26" fmla="*/ 275 w 297"/>
                <a:gd name="T27" fmla="*/ 225 h 532"/>
                <a:gd name="T28" fmla="*/ 258 w 297"/>
                <a:gd name="T29" fmla="*/ 179 h 532"/>
                <a:gd name="T30" fmla="*/ 224 w 297"/>
                <a:gd name="T31" fmla="*/ 0 h 532"/>
                <a:gd name="T32" fmla="*/ 109 w 297"/>
                <a:gd name="T33" fmla="*/ 3 h 532"/>
                <a:gd name="T34" fmla="*/ 3 w 297"/>
                <a:gd name="T35" fmla="*/ 119 h 532"/>
                <a:gd name="T36" fmla="*/ 3 w 297"/>
                <a:gd name="T37" fmla="*/ 146 h 532"/>
                <a:gd name="T38" fmla="*/ 3 w 297"/>
                <a:gd name="T39" fmla="*/ 231 h 532"/>
                <a:gd name="T40" fmla="*/ 0 w 297"/>
                <a:gd name="T41" fmla="*/ 343 h 532"/>
                <a:gd name="T42" fmla="*/ 6 w 297"/>
                <a:gd name="T43" fmla="*/ 492 h 532"/>
                <a:gd name="T44" fmla="*/ 9 w 297"/>
                <a:gd name="T45" fmla="*/ 523 h 532"/>
                <a:gd name="T46" fmla="*/ 28 w 297"/>
                <a:gd name="T47" fmla="*/ 520 h 532"/>
                <a:gd name="T48" fmla="*/ 31 w 297"/>
                <a:gd name="T49" fmla="*/ 517 h 532"/>
                <a:gd name="T50" fmla="*/ 45 w 297"/>
                <a:gd name="T51" fmla="*/ 501 h 532"/>
                <a:gd name="T52" fmla="*/ 45 w 297"/>
                <a:gd name="T53" fmla="*/ 501 h 532"/>
                <a:gd name="T54" fmla="*/ 51 w 297"/>
                <a:gd name="T55" fmla="*/ 501 h 532"/>
                <a:gd name="T56" fmla="*/ 62 w 297"/>
                <a:gd name="T57" fmla="*/ 517 h 532"/>
                <a:gd name="T58" fmla="*/ 70 w 297"/>
                <a:gd name="T59" fmla="*/ 532 h 532"/>
                <a:gd name="T60" fmla="*/ 81 w 297"/>
                <a:gd name="T61" fmla="*/ 529 h 532"/>
                <a:gd name="T62" fmla="*/ 79 w 297"/>
                <a:gd name="T63" fmla="*/ 526 h 532"/>
                <a:gd name="T64" fmla="*/ 81 w 297"/>
                <a:gd name="T65" fmla="*/ 517 h 532"/>
                <a:gd name="T66" fmla="*/ 81 w 297"/>
                <a:gd name="T67" fmla="*/ 511 h 532"/>
                <a:gd name="T68" fmla="*/ 81 w 297"/>
                <a:gd name="T69" fmla="*/ 504 h 532"/>
                <a:gd name="T70" fmla="*/ 81 w 297"/>
                <a:gd name="T71" fmla="*/ 501 h 532"/>
                <a:gd name="T72" fmla="*/ 81 w 297"/>
                <a:gd name="T73" fmla="*/ 489 h 532"/>
                <a:gd name="T74" fmla="*/ 84 w 297"/>
                <a:gd name="T75" fmla="*/ 483 h 532"/>
                <a:gd name="T76" fmla="*/ 84 w 297"/>
                <a:gd name="T77" fmla="*/ 483 h 532"/>
                <a:gd name="T78" fmla="*/ 84 w 297"/>
                <a:gd name="T79" fmla="*/ 471 h 532"/>
                <a:gd name="T80" fmla="*/ 84 w 297"/>
                <a:gd name="T81" fmla="*/ 462 h 532"/>
                <a:gd name="T82" fmla="*/ 93 w 297"/>
                <a:gd name="T83" fmla="*/ 447 h 532"/>
                <a:gd name="T84" fmla="*/ 109 w 297"/>
                <a:gd name="T85" fmla="*/ 441 h 532"/>
                <a:gd name="T86" fmla="*/ 171 w 297"/>
                <a:gd name="T87" fmla="*/ 441 h 532"/>
                <a:gd name="T88" fmla="*/ 177 w 297"/>
                <a:gd name="T89" fmla="*/ 441 h 532"/>
                <a:gd name="T90" fmla="*/ 179 w 297"/>
                <a:gd name="T91" fmla="*/ 441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7" h="532">
                  <a:moveTo>
                    <a:pt x="179" y="441"/>
                  </a:moveTo>
                  <a:lnTo>
                    <a:pt x="230" y="438"/>
                  </a:lnTo>
                  <a:lnTo>
                    <a:pt x="230" y="438"/>
                  </a:lnTo>
                  <a:lnTo>
                    <a:pt x="230" y="438"/>
                  </a:lnTo>
                  <a:lnTo>
                    <a:pt x="255" y="435"/>
                  </a:lnTo>
                  <a:lnTo>
                    <a:pt x="255" y="435"/>
                  </a:lnTo>
                  <a:lnTo>
                    <a:pt x="258" y="435"/>
                  </a:lnTo>
                  <a:lnTo>
                    <a:pt x="258" y="435"/>
                  </a:lnTo>
                  <a:lnTo>
                    <a:pt x="258" y="435"/>
                  </a:lnTo>
                  <a:lnTo>
                    <a:pt x="258" y="435"/>
                  </a:lnTo>
                  <a:lnTo>
                    <a:pt x="294" y="432"/>
                  </a:lnTo>
                  <a:lnTo>
                    <a:pt x="294" y="432"/>
                  </a:lnTo>
                  <a:lnTo>
                    <a:pt x="294" y="425"/>
                  </a:lnTo>
                  <a:lnTo>
                    <a:pt x="294" y="425"/>
                  </a:lnTo>
                  <a:lnTo>
                    <a:pt x="289" y="413"/>
                  </a:lnTo>
                  <a:lnTo>
                    <a:pt x="286" y="392"/>
                  </a:lnTo>
                  <a:lnTo>
                    <a:pt x="283" y="343"/>
                  </a:lnTo>
                  <a:lnTo>
                    <a:pt x="283" y="343"/>
                  </a:lnTo>
                  <a:lnTo>
                    <a:pt x="286" y="319"/>
                  </a:lnTo>
                  <a:lnTo>
                    <a:pt x="286" y="310"/>
                  </a:lnTo>
                  <a:lnTo>
                    <a:pt x="289" y="304"/>
                  </a:lnTo>
                  <a:lnTo>
                    <a:pt x="289" y="304"/>
                  </a:lnTo>
                  <a:lnTo>
                    <a:pt x="294" y="292"/>
                  </a:lnTo>
                  <a:lnTo>
                    <a:pt x="297" y="277"/>
                  </a:lnTo>
                  <a:lnTo>
                    <a:pt x="297" y="277"/>
                  </a:lnTo>
                  <a:lnTo>
                    <a:pt x="291" y="261"/>
                  </a:lnTo>
                  <a:lnTo>
                    <a:pt x="275" y="225"/>
                  </a:lnTo>
                  <a:lnTo>
                    <a:pt x="275" y="225"/>
                  </a:lnTo>
                  <a:lnTo>
                    <a:pt x="266" y="207"/>
                  </a:lnTo>
                  <a:lnTo>
                    <a:pt x="258" y="179"/>
                  </a:lnTo>
                  <a:lnTo>
                    <a:pt x="244" y="113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109" y="3"/>
                  </a:lnTo>
                  <a:lnTo>
                    <a:pt x="3" y="6"/>
                  </a:lnTo>
                  <a:lnTo>
                    <a:pt x="3" y="119"/>
                  </a:lnTo>
                  <a:lnTo>
                    <a:pt x="3" y="119"/>
                  </a:lnTo>
                  <a:lnTo>
                    <a:pt x="3" y="146"/>
                  </a:lnTo>
                  <a:lnTo>
                    <a:pt x="3" y="146"/>
                  </a:lnTo>
                  <a:lnTo>
                    <a:pt x="3" y="231"/>
                  </a:lnTo>
                  <a:lnTo>
                    <a:pt x="0" y="343"/>
                  </a:lnTo>
                  <a:lnTo>
                    <a:pt x="0" y="343"/>
                  </a:lnTo>
                  <a:lnTo>
                    <a:pt x="3" y="450"/>
                  </a:lnTo>
                  <a:lnTo>
                    <a:pt x="6" y="492"/>
                  </a:lnTo>
                  <a:lnTo>
                    <a:pt x="9" y="523"/>
                  </a:lnTo>
                  <a:lnTo>
                    <a:pt x="9" y="523"/>
                  </a:lnTo>
                  <a:lnTo>
                    <a:pt x="23" y="520"/>
                  </a:lnTo>
                  <a:lnTo>
                    <a:pt x="28" y="520"/>
                  </a:lnTo>
                  <a:lnTo>
                    <a:pt x="31" y="517"/>
                  </a:lnTo>
                  <a:lnTo>
                    <a:pt x="31" y="517"/>
                  </a:lnTo>
                  <a:lnTo>
                    <a:pt x="37" y="504"/>
                  </a:lnTo>
                  <a:lnTo>
                    <a:pt x="45" y="501"/>
                  </a:lnTo>
                  <a:lnTo>
                    <a:pt x="45" y="501"/>
                  </a:lnTo>
                  <a:lnTo>
                    <a:pt x="45" y="501"/>
                  </a:lnTo>
                  <a:lnTo>
                    <a:pt x="45" y="501"/>
                  </a:lnTo>
                  <a:lnTo>
                    <a:pt x="51" y="501"/>
                  </a:lnTo>
                  <a:lnTo>
                    <a:pt x="56" y="504"/>
                  </a:lnTo>
                  <a:lnTo>
                    <a:pt x="62" y="517"/>
                  </a:lnTo>
                  <a:lnTo>
                    <a:pt x="62" y="517"/>
                  </a:lnTo>
                  <a:lnTo>
                    <a:pt x="70" y="532"/>
                  </a:lnTo>
                  <a:lnTo>
                    <a:pt x="70" y="532"/>
                  </a:lnTo>
                  <a:lnTo>
                    <a:pt x="81" y="529"/>
                  </a:lnTo>
                  <a:lnTo>
                    <a:pt x="81" y="529"/>
                  </a:lnTo>
                  <a:lnTo>
                    <a:pt x="79" y="526"/>
                  </a:lnTo>
                  <a:lnTo>
                    <a:pt x="79" y="526"/>
                  </a:lnTo>
                  <a:lnTo>
                    <a:pt x="81" y="517"/>
                  </a:lnTo>
                  <a:lnTo>
                    <a:pt x="81" y="517"/>
                  </a:lnTo>
                  <a:lnTo>
                    <a:pt x="81" y="511"/>
                  </a:lnTo>
                  <a:lnTo>
                    <a:pt x="81" y="511"/>
                  </a:lnTo>
                  <a:lnTo>
                    <a:pt x="81" y="504"/>
                  </a:lnTo>
                  <a:lnTo>
                    <a:pt x="81" y="504"/>
                  </a:lnTo>
                  <a:lnTo>
                    <a:pt x="81" y="501"/>
                  </a:lnTo>
                  <a:lnTo>
                    <a:pt x="81" y="501"/>
                  </a:lnTo>
                  <a:lnTo>
                    <a:pt x="81" y="489"/>
                  </a:lnTo>
                  <a:lnTo>
                    <a:pt x="84" y="483"/>
                  </a:lnTo>
                  <a:lnTo>
                    <a:pt x="84" y="483"/>
                  </a:lnTo>
                  <a:lnTo>
                    <a:pt x="84" y="483"/>
                  </a:lnTo>
                  <a:lnTo>
                    <a:pt x="84" y="483"/>
                  </a:lnTo>
                  <a:lnTo>
                    <a:pt x="84" y="471"/>
                  </a:lnTo>
                  <a:lnTo>
                    <a:pt x="84" y="471"/>
                  </a:lnTo>
                  <a:lnTo>
                    <a:pt x="84" y="462"/>
                  </a:lnTo>
                  <a:lnTo>
                    <a:pt x="84" y="462"/>
                  </a:lnTo>
                  <a:lnTo>
                    <a:pt x="87" y="453"/>
                  </a:lnTo>
                  <a:lnTo>
                    <a:pt x="93" y="447"/>
                  </a:lnTo>
                  <a:lnTo>
                    <a:pt x="109" y="441"/>
                  </a:lnTo>
                  <a:lnTo>
                    <a:pt x="109" y="441"/>
                  </a:lnTo>
                  <a:lnTo>
                    <a:pt x="109" y="441"/>
                  </a:lnTo>
                  <a:lnTo>
                    <a:pt x="171" y="441"/>
                  </a:lnTo>
                  <a:lnTo>
                    <a:pt x="171" y="441"/>
                  </a:lnTo>
                  <a:lnTo>
                    <a:pt x="177" y="441"/>
                  </a:lnTo>
                  <a:lnTo>
                    <a:pt x="177" y="441"/>
                  </a:lnTo>
                  <a:lnTo>
                    <a:pt x="179" y="441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07" name="Freeform 292">
              <a:extLst>
                <a:ext uri="{FF2B5EF4-FFF2-40B4-BE49-F238E27FC236}">
                  <a16:creationId xmlns:a16="http://schemas.microsoft.com/office/drawing/2014/main" id="{E7FEB782-4BBC-5CDA-F75A-EE57985184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443219" y="3335678"/>
              <a:ext cx="504291" cy="380344"/>
            </a:xfrm>
            <a:custGeom>
              <a:avLst/>
              <a:gdLst>
                <a:gd name="T0" fmla="*/ 117 w 347"/>
                <a:gd name="T1" fmla="*/ 15 h 276"/>
                <a:gd name="T2" fmla="*/ 115 w 347"/>
                <a:gd name="T3" fmla="*/ 15 h 276"/>
                <a:gd name="T4" fmla="*/ 109 w 347"/>
                <a:gd name="T5" fmla="*/ 6 h 276"/>
                <a:gd name="T6" fmla="*/ 98 w 347"/>
                <a:gd name="T7" fmla="*/ 33 h 276"/>
                <a:gd name="T8" fmla="*/ 98 w 347"/>
                <a:gd name="T9" fmla="*/ 36 h 276"/>
                <a:gd name="T10" fmla="*/ 73 w 347"/>
                <a:gd name="T11" fmla="*/ 69 h 276"/>
                <a:gd name="T12" fmla="*/ 53 w 347"/>
                <a:gd name="T13" fmla="*/ 73 h 276"/>
                <a:gd name="T14" fmla="*/ 53 w 347"/>
                <a:gd name="T15" fmla="*/ 88 h 276"/>
                <a:gd name="T16" fmla="*/ 33 w 347"/>
                <a:gd name="T17" fmla="*/ 109 h 276"/>
                <a:gd name="T18" fmla="*/ 22 w 347"/>
                <a:gd name="T19" fmla="*/ 121 h 276"/>
                <a:gd name="T20" fmla="*/ 8 w 347"/>
                <a:gd name="T21" fmla="*/ 155 h 276"/>
                <a:gd name="T22" fmla="*/ 11 w 347"/>
                <a:gd name="T23" fmla="*/ 191 h 276"/>
                <a:gd name="T24" fmla="*/ 8 w 347"/>
                <a:gd name="T25" fmla="*/ 191 h 276"/>
                <a:gd name="T26" fmla="*/ 8 w 347"/>
                <a:gd name="T27" fmla="*/ 191 h 276"/>
                <a:gd name="T28" fmla="*/ 3 w 347"/>
                <a:gd name="T29" fmla="*/ 188 h 276"/>
                <a:gd name="T30" fmla="*/ 0 w 347"/>
                <a:gd name="T31" fmla="*/ 191 h 276"/>
                <a:gd name="T32" fmla="*/ 0 w 347"/>
                <a:gd name="T33" fmla="*/ 194 h 276"/>
                <a:gd name="T34" fmla="*/ 0 w 347"/>
                <a:gd name="T35" fmla="*/ 197 h 276"/>
                <a:gd name="T36" fmla="*/ 0 w 347"/>
                <a:gd name="T37" fmla="*/ 200 h 276"/>
                <a:gd name="T38" fmla="*/ 5 w 347"/>
                <a:gd name="T39" fmla="*/ 227 h 276"/>
                <a:gd name="T40" fmla="*/ 11 w 347"/>
                <a:gd name="T41" fmla="*/ 237 h 276"/>
                <a:gd name="T42" fmla="*/ 11 w 347"/>
                <a:gd name="T43" fmla="*/ 237 h 276"/>
                <a:gd name="T44" fmla="*/ 14 w 347"/>
                <a:gd name="T45" fmla="*/ 240 h 276"/>
                <a:gd name="T46" fmla="*/ 14 w 347"/>
                <a:gd name="T47" fmla="*/ 240 h 276"/>
                <a:gd name="T48" fmla="*/ 17 w 347"/>
                <a:gd name="T49" fmla="*/ 243 h 276"/>
                <a:gd name="T50" fmla="*/ 17 w 347"/>
                <a:gd name="T51" fmla="*/ 246 h 276"/>
                <a:gd name="T52" fmla="*/ 33 w 347"/>
                <a:gd name="T53" fmla="*/ 240 h 276"/>
                <a:gd name="T54" fmla="*/ 50 w 347"/>
                <a:gd name="T55" fmla="*/ 270 h 276"/>
                <a:gd name="T56" fmla="*/ 81 w 347"/>
                <a:gd name="T57" fmla="*/ 252 h 276"/>
                <a:gd name="T58" fmla="*/ 95 w 347"/>
                <a:gd name="T59" fmla="*/ 249 h 276"/>
                <a:gd name="T60" fmla="*/ 129 w 347"/>
                <a:gd name="T61" fmla="*/ 246 h 276"/>
                <a:gd name="T62" fmla="*/ 148 w 347"/>
                <a:gd name="T63" fmla="*/ 246 h 276"/>
                <a:gd name="T64" fmla="*/ 162 w 347"/>
                <a:gd name="T65" fmla="*/ 203 h 276"/>
                <a:gd name="T66" fmla="*/ 187 w 347"/>
                <a:gd name="T67" fmla="*/ 173 h 276"/>
                <a:gd name="T68" fmla="*/ 199 w 347"/>
                <a:gd name="T69" fmla="*/ 155 h 276"/>
                <a:gd name="T70" fmla="*/ 215 w 347"/>
                <a:gd name="T71" fmla="*/ 136 h 276"/>
                <a:gd name="T72" fmla="*/ 238 w 347"/>
                <a:gd name="T73" fmla="*/ 142 h 276"/>
                <a:gd name="T74" fmla="*/ 263 w 347"/>
                <a:gd name="T75" fmla="*/ 115 h 276"/>
                <a:gd name="T76" fmla="*/ 294 w 347"/>
                <a:gd name="T77" fmla="*/ 91 h 276"/>
                <a:gd name="T78" fmla="*/ 285 w 347"/>
                <a:gd name="T79" fmla="*/ 82 h 276"/>
                <a:gd name="T80" fmla="*/ 288 w 347"/>
                <a:gd name="T81" fmla="*/ 73 h 276"/>
                <a:gd name="T82" fmla="*/ 313 w 347"/>
                <a:gd name="T83" fmla="*/ 54 h 276"/>
                <a:gd name="T84" fmla="*/ 347 w 347"/>
                <a:gd name="T85" fmla="*/ 33 h 276"/>
                <a:gd name="T86" fmla="*/ 347 w 347"/>
                <a:gd name="T87" fmla="*/ 30 h 276"/>
                <a:gd name="T88" fmla="*/ 347 w 347"/>
                <a:gd name="T89" fmla="*/ 27 h 276"/>
                <a:gd name="T90" fmla="*/ 344 w 347"/>
                <a:gd name="T91" fmla="*/ 27 h 276"/>
                <a:gd name="T92" fmla="*/ 344 w 347"/>
                <a:gd name="T93" fmla="*/ 24 h 276"/>
                <a:gd name="T94" fmla="*/ 344 w 347"/>
                <a:gd name="T95" fmla="*/ 24 h 276"/>
                <a:gd name="T96" fmla="*/ 341 w 347"/>
                <a:gd name="T97" fmla="*/ 21 h 276"/>
                <a:gd name="T98" fmla="*/ 341 w 347"/>
                <a:gd name="T99" fmla="*/ 21 h 276"/>
                <a:gd name="T100" fmla="*/ 341 w 347"/>
                <a:gd name="T101" fmla="*/ 21 h 276"/>
                <a:gd name="T102" fmla="*/ 338 w 347"/>
                <a:gd name="T103" fmla="*/ 21 h 276"/>
                <a:gd name="T104" fmla="*/ 338 w 347"/>
                <a:gd name="T105" fmla="*/ 21 h 276"/>
                <a:gd name="T106" fmla="*/ 338 w 347"/>
                <a:gd name="T107" fmla="*/ 21 h 276"/>
                <a:gd name="T108" fmla="*/ 336 w 347"/>
                <a:gd name="T109" fmla="*/ 18 h 276"/>
                <a:gd name="T110" fmla="*/ 299 w 347"/>
                <a:gd name="T111" fmla="*/ 6 h 276"/>
                <a:gd name="T112" fmla="*/ 263 w 347"/>
                <a:gd name="T113" fmla="*/ 12 h 276"/>
                <a:gd name="T114" fmla="*/ 238 w 347"/>
                <a:gd name="T115" fmla="*/ 54 h 276"/>
                <a:gd name="T116" fmla="*/ 207 w 347"/>
                <a:gd name="T117" fmla="*/ 69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47" h="276">
                  <a:moveTo>
                    <a:pt x="117" y="15"/>
                  </a:moveTo>
                  <a:lnTo>
                    <a:pt x="117" y="15"/>
                  </a:lnTo>
                  <a:lnTo>
                    <a:pt x="117" y="15"/>
                  </a:lnTo>
                  <a:lnTo>
                    <a:pt x="117" y="15"/>
                  </a:lnTo>
                  <a:lnTo>
                    <a:pt x="117" y="15"/>
                  </a:lnTo>
                  <a:lnTo>
                    <a:pt x="117" y="15"/>
                  </a:lnTo>
                  <a:lnTo>
                    <a:pt x="115" y="15"/>
                  </a:lnTo>
                  <a:lnTo>
                    <a:pt x="115" y="15"/>
                  </a:lnTo>
                  <a:lnTo>
                    <a:pt x="115" y="15"/>
                  </a:lnTo>
                  <a:lnTo>
                    <a:pt x="115" y="15"/>
                  </a:lnTo>
                  <a:lnTo>
                    <a:pt x="112" y="15"/>
                  </a:lnTo>
                  <a:lnTo>
                    <a:pt x="112" y="15"/>
                  </a:lnTo>
                  <a:lnTo>
                    <a:pt x="112" y="9"/>
                  </a:lnTo>
                  <a:lnTo>
                    <a:pt x="109" y="6"/>
                  </a:lnTo>
                  <a:lnTo>
                    <a:pt x="109" y="6"/>
                  </a:lnTo>
                  <a:lnTo>
                    <a:pt x="106" y="12"/>
                  </a:lnTo>
                  <a:lnTo>
                    <a:pt x="106" y="12"/>
                  </a:lnTo>
                  <a:lnTo>
                    <a:pt x="101" y="18"/>
                  </a:lnTo>
                  <a:lnTo>
                    <a:pt x="98" y="24"/>
                  </a:lnTo>
                  <a:lnTo>
                    <a:pt x="98" y="33"/>
                  </a:lnTo>
                  <a:lnTo>
                    <a:pt x="98" y="33"/>
                  </a:lnTo>
                  <a:lnTo>
                    <a:pt x="98" y="33"/>
                  </a:lnTo>
                  <a:lnTo>
                    <a:pt x="98" y="33"/>
                  </a:lnTo>
                  <a:lnTo>
                    <a:pt x="98" y="36"/>
                  </a:lnTo>
                  <a:lnTo>
                    <a:pt x="98" y="36"/>
                  </a:lnTo>
                  <a:lnTo>
                    <a:pt x="98" y="42"/>
                  </a:lnTo>
                  <a:lnTo>
                    <a:pt x="92" y="54"/>
                  </a:lnTo>
                  <a:lnTo>
                    <a:pt x="87" y="60"/>
                  </a:lnTo>
                  <a:lnTo>
                    <a:pt x="81" y="63"/>
                  </a:lnTo>
                  <a:lnTo>
                    <a:pt x="73" y="69"/>
                  </a:lnTo>
                  <a:lnTo>
                    <a:pt x="64" y="69"/>
                  </a:lnTo>
                  <a:lnTo>
                    <a:pt x="64" y="69"/>
                  </a:lnTo>
                  <a:lnTo>
                    <a:pt x="59" y="69"/>
                  </a:lnTo>
                  <a:lnTo>
                    <a:pt x="53" y="73"/>
                  </a:lnTo>
                  <a:lnTo>
                    <a:pt x="53" y="73"/>
                  </a:lnTo>
                  <a:lnTo>
                    <a:pt x="53" y="79"/>
                  </a:lnTo>
                  <a:lnTo>
                    <a:pt x="53" y="85"/>
                  </a:lnTo>
                  <a:lnTo>
                    <a:pt x="53" y="85"/>
                  </a:lnTo>
                  <a:lnTo>
                    <a:pt x="53" y="88"/>
                  </a:lnTo>
                  <a:lnTo>
                    <a:pt x="53" y="88"/>
                  </a:lnTo>
                  <a:lnTo>
                    <a:pt x="50" y="97"/>
                  </a:lnTo>
                  <a:lnTo>
                    <a:pt x="47" y="103"/>
                  </a:lnTo>
                  <a:lnTo>
                    <a:pt x="39" y="109"/>
                  </a:lnTo>
                  <a:lnTo>
                    <a:pt x="39" y="109"/>
                  </a:lnTo>
                  <a:lnTo>
                    <a:pt x="33" y="109"/>
                  </a:lnTo>
                  <a:lnTo>
                    <a:pt x="33" y="109"/>
                  </a:lnTo>
                  <a:lnTo>
                    <a:pt x="25" y="109"/>
                  </a:lnTo>
                  <a:lnTo>
                    <a:pt x="25" y="109"/>
                  </a:lnTo>
                  <a:lnTo>
                    <a:pt x="22" y="121"/>
                  </a:lnTo>
                  <a:lnTo>
                    <a:pt x="22" y="121"/>
                  </a:lnTo>
                  <a:lnTo>
                    <a:pt x="22" y="124"/>
                  </a:lnTo>
                  <a:lnTo>
                    <a:pt x="17" y="142"/>
                  </a:lnTo>
                  <a:lnTo>
                    <a:pt x="17" y="142"/>
                  </a:lnTo>
                  <a:lnTo>
                    <a:pt x="17" y="145"/>
                  </a:lnTo>
                  <a:lnTo>
                    <a:pt x="8" y="155"/>
                  </a:lnTo>
                  <a:lnTo>
                    <a:pt x="14" y="182"/>
                  </a:lnTo>
                  <a:lnTo>
                    <a:pt x="14" y="182"/>
                  </a:lnTo>
                  <a:lnTo>
                    <a:pt x="11" y="188"/>
                  </a:lnTo>
                  <a:lnTo>
                    <a:pt x="11" y="188"/>
                  </a:lnTo>
                  <a:lnTo>
                    <a:pt x="11" y="191"/>
                  </a:lnTo>
                  <a:lnTo>
                    <a:pt x="11" y="191"/>
                  </a:lnTo>
                  <a:lnTo>
                    <a:pt x="11" y="191"/>
                  </a:lnTo>
                  <a:lnTo>
                    <a:pt x="11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8" y="191"/>
                  </a:lnTo>
                  <a:lnTo>
                    <a:pt x="5" y="191"/>
                  </a:lnTo>
                  <a:lnTo>
                    <a:pt x="3" y="188"/>
                  </a:lnTo>
                  <a:lnTo>
                    <a:pt x="3" y="188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191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0" y="194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00"/>
                  </a:lnTo>
                  <a:lnTo>
                    <a:pt x="0" y="203"/>
                  </a:lnTo>
                  <a:lnTo>
                    <a:pt x="0" y="203"/>
                  </a:lnTo>
                  <a:lnTo>
                    <a:pt x="3" y="218"/>
                  </a:lnTo>
                  <a:lnTo>
                    <a:pt x="5" y="227"/>
                  </a:lnTo>
                  <a:lnTo>
                    <a:pt x="11" y="234"/>
                  </a:lnTo>
                  <a:lnTo>
                    <a:pt x="11" y="234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1" y="237"/>
                  </a:lnTo>
                  <a:lnTo>
                    <a:pt x="14" y="237"/>
                  </a:lnTo>
                  <a:lnTo>
                    <a:pt x="14" y="237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4" y="240"/>
                  </a:lnTo>
                  <a:lnTo>
                    <a:pt x="17" y="243"/>
                  </a:lnTo>
                  <a:lnTo>
                    <a:pt x="17" y="243"/>
                  </a:lnTo>
                  <a:lnTo>
                    <a:pt x="17" y="243"/>
                  </a:lnTo>
                  <a:lnTo>
                    <a:pt x="17" y="243"/>
                  </a:lnTo>
                  <a:lnTo>
                    <a:pt x="17" y="243"/>
                  </a:lnTo>
                  <a:lnTo>
                    <a:pt x="17" y="243"/>
                  </a:lnTo>
                  <a:lnTo>
                    <a:pt x="17" y="246"/>
                  </a:lnTo>
                  <a:lnTo>
                    <a:pt x="17" y="246"/>
                  </a:lnTo>
                  <a:lnTo>
                    <a:pt x="17" y="246"/>
                  </a:lnTo>
                  <a:lnTo>
                    <a:pt x="17" y="246"/>
                  </a:lnTo>
                  <a:lnTo>
                    <a:pt x="19" y="246"/>
                  </a:lnTo>
                  <a:lnTo>
                    <a:pt x="19" y="246"/>
                  </a:lnTo>
                  <a:lnTo>
                    <a:pt x="25" y="240"/>
                  </a:lnTo>
                  <a:lnTo>
                    <a:pt x="33" y="240"/>
                  </a:lnTo>
                  <a:lnTo>
                    <a:pt x="33" y="240"/>
                  </a:lnTo>
                  <a:lnTo>
                    <a:pt x="39" y="243"/>
                  </a:lnTo>
                  <a:lnTo>
                    <a:pt x="42" y="249"/>
                  </a:lnTo>
                  <a:lnTo>
                    <a:pt x="42" y="249"/>
                  </a:lnTo>
                  <a:lnTo>
                    <a:pt x="47" y="264"/>
                  </a:lnTo>
                  <a:lnTo>
                    <a:pt x="50" y="270"/>
                  </a:lnTo>
                  <a:lnTo>
                    <a:pt x="64" y="276"/>
                  </a:lnTo>
                  <a:lnTo>
                    <a:pt x="64" y="276"/>
                  </a:lnTo>
                  <a:lnTo>
                    <a:pt x="75" y="255"/>
                  </a:lnTo>
                  <a:lnTo>
                    <a:pt x="75" y="255"/>
                  </a:lnTo>
                  <a:lnTo>
                    <a:pt x="81" y="252"/>
                  </a:lnTo>
                  <a:lnTo>
                    <a:pt x="87" y="252"/>
                  </a:lnTo>
                  <a:lnTo>
                    <a:pt x="92" y="249"/>
                  </a:lnTo>
                  <a:lnTo>
                    <a:pt x="92" y="249"/>
                  </a:lnTo>
                  <a:lnTo>
                    <a:pt x="95" y="249"/>
                  </a:lnTo>
                  <a:lnTo>
                    <a:pt x="95" y="249"/>
                  </a:lnTo>
                  <a:lnTo>
                    <a:pt x="112" y="258"/>
                  </a:lnTo>
                  <a:lnTo>
                    <a:pt x="112" y="258"/>
                  </a:lnTo>
                  <a:lnTo>
                    <a:pt x="123" y="249"/>
                  </a:lnTo>
                  <a:lnTo>
                    <a:pt x="123" y="249"/>
                  </a:lnTo>
                  <a:lnTo>
                    <a:pt x="129" y="246"/>
                  </a:lnTo>
                  <a:lnTo>
                    <a:pt x="129" y="246"/>
                  </a:lnTo>
                  <a:lnTo>
                    <a:pt x="145" y="246"/>
                  </a:lnTo>
                  <a:lnTo>
                    <a:pt x="145" y="246"/>
                  </a:lnTo>
                  <a:lnTo>
                    <a:pt x="148" y="246"/>
                  </a:lnTo>
                  <a:lnTo>
                    <a:pt x="148" y="246"/>
                  </a:lnTo>
                  <a:lnTo>
                    <a:pt x="157" y="237"/>
                  </a:lnTo>
                  <a:lnTo>
                    <a:pt x="157" y="234"/>
                  </a:lnTo>
                  <a:lnTo>
                    <a:pt x="157" y="234"/>
                  </a:lnTo>
                  <a:lnTo>
                    <a:pt x="159" y="221"/>
                  </a:lnTo>
                  <a:lnTo>
                    <a:pt x="162" y="203"/>
                  </a:lnTo>
                  <a:lnTo>
                    <a:pt x="162" y="203"/>
                  </a:lnTo>
                  <a:lnTo>
                    <a:pt x="171" y="188"/>
                  </a:lnTo>
                  <a:lnTo>
                    <a:pt x="179" y="179"/>
                  </a:lnTo>
                  <a:lnTo>
                    <a:pt x="179" y="179"/>
                  </a:lnTo>
                  <a:lnTo>
                    <a:pt x="187" y="173"/>
                  </a:lnTo>
                  <a:lnTo>
                    <a:pt x="187" y="173"/>
                  </a:lnTo>
                  <a:lnTo>
                    <a:pt x="196" y="167"/>
                  </a:lnTo>
                  <a:lnTo>
                    <a:pt x="196" y="167"/>
                  </a:lnTo>
                  <a:lnTo>
                    <a:pt x="199" y="155"/>
                  </a:lnTo>
                  <a:lnTo>
                    <a:pt x="199" y="155"/>
                  </a:lnTo>
                  <a:lnTo>
                    <a:pt x="199" y="148"/>
                  </a:lnTo>
                  <a:lnTo>
                    <a:pt x="201" y="142"/>
                  </a:lnTo>
                  <a:lnTo>
                    <a:pt x="201" y="142"/>
                  </a:lnTo>
                  <a:lnTo>
                    <a:pt x="207" y="136"/>
                  </a:lnTo>
                  <a:lnTo>
                    <a:pt x="215" y="136"/>
                  </a:lnTo>
                  <a:lnTo>
                    <a:pt x="221" y="136"/>
                  </a:lnTo>
                  <a:lnTo>
                    <a:pt x="224" y="139"/>
                  </a:lnTo>
                  <a:lnTo>
                    <a:pt x="224" y="139"/>
                  </a:lnTo>
                  <a:lnTo>
                    <a:pt x="229" y="142"/>
                  </a:lnTo>
                  <a:lnTo>
                    <a:pt x="238" y="142"/>
                  </a:lnTo>
                  <a:lnTo>
                    <a:pt x="238" y="142"/>
                  </a:lnTo>
                  <a:lnTo>
                    <a:pt x="246" y="139"/>
                  </a:lnTo>
                  <a:lnTo>
                    <a:pt x="246" y="139"/>
                  </a:lnTo>
                  <a:lnTo>
                    <a:pt x="252" y="127"/>
                  </a:lnTo>
                  <a:lnTo>
                    <a:pt x="263" y="115"/>
                  </a:lnTo>
                  <a:lnTo>
                    <a:pt x="274" y="100"/>
                  </a:lnTo>
                  <a:lnTo>
                    <a:pt x="274" y="100"/>
                  </a:lnTo>
                  <a:lnTo>
                    <a:pt x="285" y="97"/>
                  </a:lnTo>
                  <a:lnTo>
                    <a:pt x="285" y="97"/>
                  </a:lnTo>
                  <a:lnTo>
                    <a:pt x="294" y="91"/>
                  </a:lnTo>
                  <a:lnTo>
                    <a:pt x="294" y="91"/>
                  </a:lnTo>
                  <a:lnTo>
                    <a:pt x="291" y="91"/>
                  </a:lnTo>
                  <a:lnTo>
                    <a:pt x="291" y="91"/>
                  </a:lnTo>
                  <a:lnTo>
                    <a:pt x="288" y="88"/>
                  </a:lnTo>
                  <a:lnTo>
                    <a:pt x="285" y="82"/>
                  </a:lnTo>
                  <a:lnTo>
                    <a:pt x="285" y="82"/>
                  </a:lnTo>
                  <a:lnTo>
                    <a:pt x="285" y="79"/>
                  </a:lnTo>
                  <a:lnTo>
                    <a:pt x="285" y="79"/>
                  </a:lnTo>
                  <a:lnTo>
                    <a:pt x="285" y="76"/>
                  </a:lnTo>
                  <a:lnTo>
                    <a:pt x="288" y="73"/>
                  </a:lnTo>
                  <a:lnTo>
                    <a:pt x="297" y="66"/>
                  </a:lnTo>
                  <a:lnTo>
                    <a:pt x="297" y="66"/>
                  </a:lnTo>
                  <a:lnTo>
                    <a:pt x="308" y="60"/>
                  </a:lnTo>
                  <a:lnTo>
                    <a:pt x="313" y="54"/>
                  </a:lnTo>
                  <a:lnTo>
                    <a:pt x="313" y="54"/>
                  </a:lnTo>
                  <a:lnTo>
                    <a:pt x="319" y="48"/>
                  </a:lnTo>
                  <a:lnTo>
                    <a:pt x="325" y="48"/>
                  </a:lnTo>
                  <a:lnTo>
                    <a:pt x="325" y="48"/>
                  </a:lnTo>
                  <a:lnTo>
                    <a:pt x="333" y="42"/>
                  </a:lnTo>
                  <a:lnTo>
                    <a:pt x="347" y="33"/>
                  </a:lnTo>
                  <a:lnTo>
                    <a:pt x="347" y="33"/>
                  </a:lnTo>
                  <a:lnTo>
                    <a:pt x="347" y="30"/>
                  </a:lnTo>
                  <a:lnTo>
                    <a:pt x="347" y="30"/>
                  </a:lnTo>
                  <a:lnTo>
                    <a:pt x="347" y="30"/>
                  </a:lnTo>
                  <a:lnTo>
                    <a:pt x="347" y="30"/>
                  </a:lnTo>
                  <a:lnTo>
                    <a:pt x="347" y="30"/>
                  </a:lnTo>
                  <a:lnTo>
                    <a:pt x="347" y="30"/>
                  </a:lnTo>
                  <a:lnTo>
                    <a:pt x="347" y="27"/>
                  </a:lnTo>
                  <a:lnTo>
                    <a:pt x="347" y="27"/>
                  </a:lnTo>
                  <a:lnTo>
                    <a:pt x="347" y="27"/>
                  </a:lnTo>
                  <a:lnTo>
                    <a:pt x="347" y="27"/>
                  </a:lnTo>
                  <a:lnTo>
                    <a:pt x="347" y="27"/>
                  </a:lnTo>
                  <a:lnTo>
                    <a:pt x="347" y="27"/>
                  </a:lnTo>
                  <a:lnTo>
                    <a:pt x="344" y="27"/>
                  </a:lnTo>
                  <a:lnTo>
                    <a:pt x="344" y="27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4" y="24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41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8" y="21"/>
                  </a:lnTo>
                  <a:lnTo>
                    <a:pt x="336" y="18"/>
                  </a:lnTo>
                  <a:lnTo>
                    <a:pt x="336" y="18"/>
                  </a:lnTo>
                  <a:lnTo>
                    <a:pt x="322" y="12"/>
                  </a:lnTo>
                  <a:lnTo>
                    <a:pt x="308" y="0"/>
                  </a:lnTo>
                  <a:lnTo>
                    <a:pt x="308" y="0"/>
                  </a:lnTo>
                  <a:lnTo>
                    <a:pt x="299" y="6"/>
                  </a:lnTo>
                  <a:lnTo>
                    <a:pt x="299" y="6"/>
                  </a:lnTo>
                  <a:lnTo>
                    <a:pt x="297" y="6"/>
                  </a:lnTo>
                  <a:lnTo>
                    <a:pt x="297" y="6"/>
                  </a:lnTo>
                  <a:lnTo>
                    <a:pt x="274" y="9"/>
                  </a:lnTo>
                  <a:lnTo>
                    <a:pt x="263" y="12"/>
                  </a:lnTo>
                  <a:lnTo>
                    <a:pt x="263" y="12"/>
                  </a:lnTo>
                  <a:lnTo>
                    <a:pt x="252" y="30"/>
                  </a:lnTo>
                  <a:lnTo>
                    <a:pt x="238" y="51"/>
                  </a:lnTo>
                  <a:lnTo>
                    <a:pt x="238" y="51"/>
                  </a:lnTo>
                  <a:lnTo>
                    <a:pt x="238" y="54"/>
                  </a:lnTo>
                  <a:lnTo>
                    <a:pt x="215" y="73"/>
                  </a:lnTo>
                  <a:lnTo>
                    <a:pt x="215" y="73"/>
                  </a:lnTo>
                  <a:lnTo>
                    <a:pt x="210" y="76"/>
                  </a:lnTo>
                  <a:lnTo>
                    <a:pt x="210" y="76"/>
                  </a:lnTo>
                  <a:lnTo>
                    <a:pt x="207" y="69"/>
                  </a:lnTo>
                  <a:lnTo>
                    <a:pt x="204" y="57"/>
                  </a:lnTo>
                  <a:lnTo>
                    <a:pt x="199" y="3"/>
                  </a:lnTo>
                  <a:lnTo>
                    <a:pt x="117" y="15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70" name="Freeform 355">
              <a:extLst>
                <a:ext uri="{FF2B5EF4-FFF2-40B4-BE49-F238E27FC236}">
                  <a16:creationId xmlns:a16="http://schemas.microsoft.com/office/drawing/2014/main" id="{B2D0BA9E-ADD9-B56B-76A2-3AC866F3DC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6957" y="3272287"/>
              <a:ext cx="77025" cy="172258"/>
            </a:xfrm>
            <a:custGeom>
              <a:avLst/>
              <a:gdLst>
                <a:gd name="T0" fmla="*/ 0 w 53"/>
                <a:gd name="T1" fmla="*/ 0 h 125"/>
                <a:gd name="T2" fmla="*/ 31 w 53"/>
                <a:gd name="T3" fmla="*/ 125 h 125"/>
                <a:gd name="T4" fmla="*/ 50 w 53"/>
                <a:gd name="T5" fmla="*/ 122 h 125"/>
                <a:gd name="T6" fmla="*/ 50 w 53"/>
                <a:gd name="T7" fmla="*/ 122 h 125"/>
                <a:gd name="T8" fmla="*/ 53 w 53"/>
                <a:gd name="T9" fmla="*/ 109 h 125"/>
                <a:gd name="T10" fmla="*/ 50 w 53"/>
                <a:gd name="T11" fmla="*/ 94 h 125"/>
                <a:gd name="T12" fmla="*/ 50 w 53"/>
                <a:gd name="T13" fmla="*/ 94 h 125"/>
                <a:gd name="T14" fmla="*/ 48 w 53"/>
                <a:gd name="T15" fmla="*/ 85 h 125"/>
                <a:gd name="T16" fmla="*/ 42 w 53"/>
                <a:gd name="T17" fmla="*/ 76 h 125"/>
                <a:gd name="T18" fmla="*/ 42 w 53"/>
                <a:gd name="T19" fmla="*/ 76 h 125"/>
                <a:gd name="T20" fmla="*/ 31 w 53"/>
                <a:gd name="T21" fmla="*/ 64 h 125"/>
                <a:gd name="T22" fmla="*/ 31 w 53"/>
                <a:gd name="T23" fmla="*/ 64 h 125"/>
                <a:gd name="T24" fmla="*/ 22 w 53"/>
                <a:gd name="T25" fmla="*/ 49 h 125"/>
                <a:gd name="T26" fmla="*/ 22 w 53"/>
                <a:gd name="T27" fmla="*/ 49 h 125"/>
                <a:gd name="T28" fmla="*/ 11 w 53"/>
                <a:gd name="T29" fmla="*/ 33 h 125"/>
                <a:gd name="T30" fmla="*/ 8 w 53"/>
                <a:gd name="T31" fmla="*/ 27 h 125"/>
                <a:gd name="T32" fmla="*/ 8 w 53"/>
                <a:gd name="T33" fmla="*/ 21 h 125"/>
                <a:gd name="T34" fmla="*/ 6 w 53"/>
                <a:gd name="T35" fmla="*/ 18 h 125"/>
                <a:gd name="T36" fmla="*/ 0 w 53"/>
                <a:gd name="T37" fmla="*/ 0 h 125"/>
                <a:gd name="T38" fmla="*/ 0 w 53"/>
                <a:gd name="T39" fmla="*/ 0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3" h="125">
                  <a:moveTo>
                    <a:pt x="0" y="0"/>
                  </a:moveTo>
                  <a:lnTo>
                    <a:pt x="31" y="125"/>
                  </a:lnTo>
                  <a:lnTo>
                    <a:pt x="50" y="122"/>
                  </a:lnTo>
                  <a:lnTo>
                    <a:pt x="50" y="122"/>
                  </a:lnTo>
                  <a:lnTo>
                    <a:pt x="53" y="109"/>
                  </a:lnTo>
                  <a:lnTo>
                    <a:pt x="50" y="94"/>
                  </a:lnTo>
                  <a:lnTo>
                    <a:pt x="50" y="94"/>
                  </a:lnTo>
                  <a:lnTo>
                    <a:pt x="48" y="85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31" y="64"/>
                  </a:lnTo>
                  <a:lnTo>
                    <a:pt x="31" y="64"/>
                  </a:lnTo>
                  <a:lnTo>
                    <a:pt x="22" y="49"/>
                  </a:lnTo>
                  <a:lnTo>
                    <a:pt x="22" y="49"/>
                  </a:lnTo>
                  <a:lnTo>
                    <a:pt x="11" y="33"/>
                  </a:lnTo>
                  <a:lnTo>
                    <a:pt x="8" y="27"/>
                  </a:lnTo>
                  <a:lnTo>
                    <a:pt x="8" y="21"/>
                  </a:lnTo>
                  <a:lnTo>
                    <a:pt x="6" y="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71" name="Freeform 356">
              <a:extLst>
                <a:ext uri="{FF2B5EF4-FFF2-40B4-BE49-F238E27FC236}">
                  <a16:creationId xmlns:a16="http://schemas.microsoft.com/office/drawing/2014/main" id="{867E6608-6CCF-367D-C38A-3CE2A9B1D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7748410" y="3276421"/>
              <a:ext cx="499931" cy="254940"/>
            </a:xfrm>
            <a:custGeom>
              <a:avLst/>
              <a:gdLst>
                <a:gd name="T0" fmla="*/ 19 w 344"/>
                <a:gd name="T1" fmla="*/ 88 h 185"/>
                <a:gd name="T2" fmla="*/ 45 w 344"/>
                <a:gd name="T3" fmla="*/ 49 h 185"/>
                <a:gd name="T4" fmla="*/ 61 w 344"/>
                <a:gd name="T5" fmla="*/ 40 h 185"/>
                <a:gd name="T6" fmla="*/ 92 w 344"/>
                <a:gd name="T7" fmla="*/ 30 h 185"/>
                <a:gd name="T8" fmla="*/ 103 w 344"/>
                <a:gd name="T9" fmla="*/ 33 h 185"/>
                <a:gd name="T10" fmla="*/ 131 w 344"/>
                <a:gd name="T11" fmla="*/ 52 h 185"/>
                <a:gd name="T12" fmla="*/ 145 w 344"/>
                <a:gd name="T13" fmla="*/ 64 h 185"/>
                <a:gd name="T14" fmla="*/ 156 w 344"/>
                <a:gd name="T15" fmla="*/ 79 h 185"/>
                <a:gd name="T16" fmla="*/ 176 w 344"/>
                <a:gd name="T17" fmla="*/ 91 h 185"/>
                <a:gd name="T18" fmla="*/ 184 w 344"/>
                <a:gd name="T19" fmla="*/ 94 h 185"/>
                <a:gd name="T20" fmla="*/ 196 w 344"/>
                <a:gd name="T21" fmla="*/ 103 h 185"/>
                <a:gd name="T22" fmla="*/ 198 w 344"/>
                <a:gd name="T23" fmla="*/ 155 h 185"/>
                <a:gd name="T24" fmla="*/ 204 w 344"/>
                <a:gd name="T25" fmla="*/ 155 h 185"/>
                <a:gd name="T26" fmla="*/ 218 w 344"/>
                <a:gd name="T27" fmla="*/ 161 h 185"/>
                <a:gd name="T28" fmla="*/ 254 w 344"/>
                <a:gd name="T29" fmla="*/ 179 h 185"/>
                <a:gd name="T30" fmla="*/ 257 w 344"/>
                <a:gd name="T31" fmla="*/ 164 h 185"/>
                <a:gd name="T32" fmla="*/ 254 w 344"/>
                <a:gd name="T33" fmla="*/ 146 h 185"/>
                <a:gd name="T34" fmla="*/ 252 w 344"/>
                <a:gd name="T35" fmla="*/ 140 h 185"/>
                <a:gd name="T36" fmla="*/ 240 w 344"/>
                <a:gd name="T37" fmla="*/ 122 h 185"/>
                <a:gd name="T38" fmla="*/ 238 w 344"/>
                <a:gd name="T39" fmla="*/ 97 h 185"/>
                <a:gd name="T40" fmla="*/ 235 w 344"/>
                <a:gd name="T41" fmla="*/ 82 h 185"/>
                <a:gd name="T42" fmla="*/ 226 w 344"/>
                <a:gd name="T43" fmla="*/ 58 h 185"/>
                <a:gd name="T44" fmla="*/ 229 w 344"/>
                <a:gd name="T45" fmla="*/ 43 h 185"/>
                <a:gd name="T46" fmla="*/ 229 w 344"/>
                <a:gd name="T47" fmla="*/ 40 h 185"/>
                <a:gd name="T48" fmla="*/ 240 w 344"/>
                <a:gd name="T49" fmla="*/ 24 h 185"/>
                <a:gd name="T50" fmla="*/ 252 w 344"/>
                <a:gd name="T51" fmla="*/ 15 h 185"/>
                <a:gd name="T52" fmla="*/ 263 w 344"/>
                <a:gd name="T53" fmla="*/ 9 h 185"/>
                <a:gd name="T54" fmla="*/ 263 w 344"/>
                <a:gd name="T55" fmla="*/ 27 h 185"/>
                <a:gd name="T56" fmla="*/ 263 w 344"/>
                <a:gd name="T57" fmla="*/ 30 h 185"/>
                <a:gd name="T58" fmla="*/ 257 w 344"/>
                <a:gd name="T59" fmla="*/ 67 h 185"/>
                <a:gd name="T60" fmla="*/ 257 w 344"/>
                <a:gd name="T61" fmla="*/ 70 h 185"/>
                <a:gd name="T62" fmla="*/ 260 w 344"/>
                <a:gd name="T63" fmla="*/ 73 h 185"/>
                <a:gd name="T64" fmla="*/ 263 w 344"/>
                <a:gd name="T65" fmla="*/ 103 h 185"/>
                <a:gd name="T66" fmla="*/ 271 w 344"/>
                <a:gd name="T67" fmla="*/ 116 h 185"/>
                <a:gd name="T68" fmla="*/ 280 w 344"/>
                <a:gd name="T69" fmla="*/ 131 h 185"/>
                <a:gd name="T70" fmla="*/ 282 w 344"/>
                <a:gd name="T71" fmla="*/ 137 h 185"/>
                <a:gd name="T72" fmla="*/ 294 w 344"/>
                <a:gd name="T73" fmla="*/ 152 h 185"/>
                <a:gd name="T74" fmla="*/ 305 w 344"/>
                <a:gd name="T75" fmla="*/ 170 h 185"/>
                <a:gd name="T76" fmla="*/ 308 w 344"/>
                <a:gd name="T77" fmla="*/ 176 h 185"/>
                <a:gd name="T78" fmla="*/ 310 w 344"/>
                <a:gd name="T79" fmla="*/ 182 h 185"/>
                <a:gd name="T80" fmla="*/ 327 w 344"/>
                <a:gd name="T81" fmla="*/ 185 h 185"/>
                <a:gd name="T82" fmla="*/ 336 w 344"/>
                <a:gd name="T83" fmla="*/ 176 h 185"/>
                <a:gd name="T84" fmla="*/ 336 w 344"/>
                <a:gd name="T85" fmla="*/ 155 h 185"/>
                <a:gd name="T86" fmla="*/ 344 w 344"/>
                <a:gd name="T87" fmla="*/ 143 h 185"/>
                <a:gd name="T88" fmla="*/ 344 w 344"/>
                <a:gd name="T89" fmla="*/ 140 h 185"/>
                <a:gd name="T90" fmla="*/ 338 w 344"/>
                <a:gd name="T91" fmla="*/ 137 h 185"/>
                <a:gd name="T92" fmla="*/ 336 w 344"/>
                <a:gd name="T93" fmla="*/ 131 h 185"/>
                <a:gd name="T94" fmla="*/ 310 w 344"/>
                <a:gd name="T95" fmla="*/ 134 h 185"/>
                <a:gd name="T96" fmla="*/ 170 w 344"/>
                <a:gd name="T97" fmla="*/ 1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44" h="185">
                  <a:moveTo>
                    <a:pt x="0" y="43"/>
                  </a:moveTo>
                  <a:lnTo>
                    <a:pt x="5" y="100"/>
                  </a:lnTo>
                  <a:lnTo>
                    <a:pt x="19" y="88"/>
                  </a:lnTo>
                  <a:lnTo>
                    <a:pt x="19" y="88"/>
                  </a:lnTo>
                  <a:lnTo>
                    <a:pt x="31" y="67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50" y="43"/>
                  </a:lnTo>
                  <a:lnTo>
                    <a:pt x="61" y="40"/>
                  </a:lnTo>
                  <a:lnTo>
                    <a:pt x="84" y="37"/>
                  </a:lnTo>
                  <a:lnTo>
                    <a:pt x="84" y="37"/>
                  </a:lnTo>
                  <a:lnTo>
                    <a:pt x="92" y="30"/>
                  </a:lnTo>
                  <a:lnTo>
                    <a:pt x="98" y="30"/>
                  </a:lnTo>
                  <a:lnTo>
                    <a:pt x="103" y="33"/>
                  </a:lnTo>
                  <a:lnTo>
                    <a:pt x="103" y="33"/>
                  </a:lnTo>
                  <a:lnTo>
                    <a:pt x="126" y="49"/>
                  </a:lnTo>
                  <a:lnTo>
                    <a:pt x="126" y="49"/>
                  </a:lnTo>
                  <a:lnTo>
                    <a:pt x="131" y="52"/>
                  </a:lnTo>
                  <a:lnTo>
                    <a:pt x="131" y="52"/>
                  </a:lnTo>
                  <a:lnTo>
                    <a:pt x="142" y="58"/>
                  </a:lnTo>
                  <a:lnTo>
                    <a:pt x="145" y="64"/>
                  </a:lnTo>
                  <a:lnTo>
                    <a:pt x="148" y="73"/>
                  </a:lnTo>
                  <a:lnTo>
                    <a:pt x="148" y="73"/>
                  </a:lnTo>
                  <a:lnTo>
                    <a:pt x="156" y="79"/>
                  </a:lnTo>
                  <a:lnTo>
                    <a:pt x="165" y="85"/>
                  </a:lnTo>
                  <a:lnTo>
                    <a:pt x="165" y="85"/>
                  </a:lnTo>
                  <a:lnTo>
                    <a:pt x="176" y="91"/>
                  </a:lnTo>
                  <a:lnTo>
                    <a:pt x="176" y="91"/>
                  </a:lnTo>
                  <a:lnTo>
                    <a:pt x="184" y="94"/>
                  </a:lnTo>
                  <a:lnTo>
                    <a:pt x="184" y="94"/>
                  </a:lnTo>
                  <a:lnTo>
                    <a:pt x="187" y="97"/>
                  </a:lnTo>
                  <a:lnTo>
                    <a:pt x="187" y="97"/>
                  </a:lnTo>
                  <a:lnTo>
                    <a:pt x="196" y="103"/>
                  </a:lnTo>
                  <a:lnTo>
                    <a:pt x="198" y="109"/>
                  </a:lnTo>
                  <a:lnTo>
                    <a:pt x="198" y="119"/>
                  </a:lnTo>
                  <a:lnTo>
                    <a:pt x="198" y="155"/>
                  </a:lnTo>
                  <a:lnTo>
                    <a:pt x="198" y="155"/>
                  </a:lnTo>
                  <a:lnTo>
                    <a:pt x="204" y="155"/>
                  </a:lnTo>
                  <a:lnTo>
                    <a:pt x="204" y="155"/>
                  </a:lnTo>
                  <a:lnTo>
                    <a:pt x="212" y="158"/>
                  </a:lnTo>
                  <a:lnTo>
                    <a:pt x="218" y="161"/>
                  </a:lnTo>
                  <a:lnTo>
                    <a:pt x="218" y="161"/>
                  </a:lnTo>
                  <a:lnTo>
                    <a:pt x="235" y="173"/>
                  </a:lnTo>
                  <a:lnTo>
                    <a:pt x="254" y="179"/>
                  </a:lnTo>
                  <a:lnTo>
                    <a:pt x="254" y="179"/>
                  </a:lnTo>
                  <a:lnTo>
                    <a:pt x="257" y="170"/>
                  </a:lnTo>
                  <a:lnTo>
                    <a:pt x="257" y="170"/>
                  </a:lnTo>
                  <a:lnTo>
                    <a:pt x="257" y="164"/>
                  </a:lnTo>
                  <a:lnTo>
                    <a:pt x="257" y="155"/>
                  </a:lnTo>
                  <a:lnTo>
                    <a:pt x="257" y="155"/>
                  </a:lnTo>
                  <a:lnTo>
                    <a:pt x="254" y="146"/>
                  </a:lnTo>
                  <a:lnTo>
                    <a:pt x="254" y="146"/>
                  </a:lnTo>
                  <a:lnTo>
                    <a:pt x="252" y="140"/>
                  </a:lnTo>
                  <a:lnTo>
                    <a:pt x="252" y="140"/>
                  </a:lnTo>
                  <a:lnTo>
                    <a:pt x="249" y="131"/>
                  </a:lnTo>
                  <a:lnTo>
                    <a:pt x="249" y="131"/>
                  </a:lnTo>
                  <a:lnTo>
                    <a:pt x="240" y="122"/>
                  </a:lnTo>
                  <a:lnTo>
                    <a:pt x="238" y="109"/>
                  </a:lnTo>
                  <a:lnTo>
                    <a:pt x="238" y="109"/>
                  </a:lnTo>
                  <a:lnTo>
                    <a:pt x="238" y="97"/>
                  </a:lnTo>
                  <a:lnTo>
                    <a:pt x="238" y="97"/>
                  </a:lnTo>
                  <a:lnTo>
                    <a:pt x="238" y="88"/>
                  </a:lnTo>
                  <a:lnTo>
                    <a:pt x="235" y="82"/>
                  </a:lnTo>
                  <a:lnTo>
                    <a:pt x="235" y="82"/>
                  </a:lnTo>
                  <a:lnTo>
                    <a:pt x="226" y="58"/>
                  </a:lnTo>
                  <a:lnTo>
                    <a:pt x="226" y="58"/>
                  </a:lnTo>
                  <a:lnTo>
                    <a:pt x="224" y="52"/>
                  </a:lnTo>
                  <a:lnTo>
                    <a:pt x="226" y="49"/>
                  </a:lnTo>
                  <a:lnTo>
                    <a:pt x="229" y="43"/>
                  </a:lnTo>
                  <a:lnTo>
                    <a:pt x="229" y="43"/>
                  </a:lnTo>
                  <a:lnTo>
                    <a:pt x="229" y="40"/>
                  </a:lnTo>
                  <a:lnTo>
                    <a:pt x="229" y="40"/>
                  </a:lnTo>
                  <a:lnTo>
                    <a:pt x="235" y="30"/>
                  </a:lnTo>
                  <a:lnTo>
                    <a:pt x="240" y="24"/>
                  </a:lnTo>
                  <a:lnTo>
                    <a:pt x="240" y="24"/>
                  </a:lnTo>
                  <a:lnTo>
                    <a:pt x="246" y="21"/>
                  </a:lnTo>
                  <a:lnTo>
                    <a:pt x="252" y="15"/>
                  </a:lnTo>
                  <a:lnTo>
                    <a:pt x="252" y="15"/>
                  </a:lnTo>
                  <a:lnTo>
                    <a:pt x="257" y="9"/>
                  </a:lnTo>
                  <a:lnTo>
                    <a:pt x="263" y="9"/>
                  </a:lnTo>
                  <a:lnTo>
                    <a:pt x="263" y="9"/>
                  </a:lnTo>
                  <a:lnTo>
                    <a:pt x="266" y="12"/>
                  </a:lnTo>
                  <a:lnTo>
                    <a:pt x="266" y="18"/>
                  </a:lnTo>
                  <a:lnTo>
                    <a:pt x="263" y="27"/>
                  </a:lnTo>
                  <a:lnTo>
                    <a:pt x="263" y="27"/>
                  </a:lnTo>
                  <a:lnTo>
                    <a:pt x="263" y="30"/>
                  </a:lnTo>
                  <a:lnTo>
                    <a:pt x="263" y="30"/>
                  </a:lnTo>
                  <a:lnTo>
                    <a:pt x="263" y="40"/>
                  </a:lnTo>
                  <a:lnTo>
                    <a:pt x="257" y="67"/>
                  </a:lnTo>
                  <a:lnTo>
                    <a:pt x="257" y="67"/>
                  </a:lnTo>
                  <a:lnTo>
                    <a:pt x="257" y="70"/>
                  </a:lnTo>
                  <a:lnTo>
                    <a:pt x="257" y="70"/>
                  </a:lnTo>
                  <a:lnTo>
                    <a:pt x="257" y="70"/>
                  </a:lnTo>
                  <a:lnTo>
                    <a:pt x="257" y="70"/>
                  </a:lnTo>
                  <a:lnTo>
                    <a:pt x="260" y="73"/>
                  </a:lnTo>
                  <a:lnTo>
                    <a:pt x="260" y="73"/>
                  </a:lnTo>
                  <a:lnTo>
                    <a:pt x="263" y="79"/>
                  </a:lnTo>
                  <a:lnTo>
                    <a:pt x="266" y="85"/>
                  </a:lnTo>
                  <a:lnTo>
                    <a:pt x="263" y="103"/>
                  </a:lnTo>
                  <a:lnTo>
                    <a:pt x="263" y="103"/>
                  </a:lnTo>
                  <a:lnTo>
                    <a:pt x="266" y="109"/>
                  </a:lnTo>
                  <a:lnTo>
                    <a:pt x="271" y="116"/>
                  </a:lnTo>
                  <a:lnTo>
                    <a:pt x="271" y="116"/>
                  </a:lnTo>
                  <a:lnTo>
                    <a:pt x="277" y="125"/>
                  </a:lnTo>
                  <a:lnTo>
                    <a:pt x="280" y="131"/>
                  </a:lnTo>
                  <a:lnTo>
                    <a:pt x="280" y="131"/>
                  </a:lnTo>
                  <a:lnTo>
                    <a:pt x="282" y="137"/>
                  </a:lnTo>
                  <a:lnTo>
                    <a:pt x="282" y="137"/>
                  </a:lnTo>
                  <a:lnTo>
                    <a:pt x="285" y="146"/>
                  </a:lnTo>
                  <a:lnTo>
                    <a:pt x="294" y="152"/>
                  </a:lnTo>
                  <a:lnTo>
                    <a:pt x="294" y="152"/>
                  </a:lnTo>
                  <a:lnTo>
                    <a:pt x="299" y="155"/>
                  </a:lnTo>
                  <a:lnTo>
                    <a:pt x="302" y="161"/>
                  </a:lnTo>
                  <a:lnTo>
                    <a:pt x="305" y="170"/>
                  </a:lnTo>
                  <a:lnTo>
                    <a:pt x="305" y="170"/>
                  </a:lnTo>
                  <a:lnTo>
                    <a:pt x="308" y="176"/>
                  </a:lnTo>
                  <a:lnTo>
                    <a:pt x="308" y="176"/>
                  </a:lnTo>
                  <a:lnTo>
                    <a:pt x="308" y="179"/>
                  </a:lnTo>
                  <a:lnTo>
                    <a:pt x="310" y="182"/>
                  </a:lnTo>
                  <a:lnTo>
                    <a:pt x="310" y="182"/>
                  </a:lnTo>
                  <a:lnTo>
                    <a:pt x="319" y="185"/>
                  </a:lnTo>
                  <a:lnTo>
                    <a:pt x="319" y="185"/>
                  </a:lnTo>
                  <a:lnTo>
                    <a:pt x="327" y="185"/>
                  </a:lnTo>
                  <a:lnTo>
                    <a:pt x="333" y="179"/>
                  </a:lnTo>
                  <a:lnTo>
                    <a:pt x="333" y="179"/>
                  </a:lnTo>
                  <a:lnTo>
                    <a:pt x="336" y="176"/>
                  </a:lnTo>
                  <a:lnTo>
                    <a:pt x="336" y="170"/>
                  </a:lnTo>
                  <a:lnTo>
                    <a:pt x="336" y="170"/>
                  </a:lnTo>
                  <a:lnTo>
                    <a:pt x="336" y="155"/>
                  </a:lnTo>
                  <a:lnTo>
                    <a:pt x="341" y="149"/>
                  </a:lnTo>
                  <a:lnTo>
                    <a:pt x="341" y="149"/>
                  </a:lnTo>
                  <a:lnTo>
                    <a:pt x="344" y="143"/>
                  </a:lnTo>
                  <a:lnTo>
                    <a:pt x="344" y="143"/>
                  </a:lnTo>
                  <a:lnTo>
                    <a:pt x="344" y="140"/>
                  </a:lnTo>
                  <a:lnTo>
                    <a:pt x="344" y="140"/>
                  </a:lnTo>
                  <a:lnTo>
                    <a:pt x="344" y="140"/>
                  </a:lnTo>
                  <a:lnTo>
                    <a:pt x="344" y="140"/>
                  </a:lnTo>
                  <a:lnTo>
                    <a:pt x="338" y="137"/>
                  </a:lnTo>
                  <a:lnTo>
                    <a:pt x="336" y="134"/>
                  </a:lnTo>
                  <a:lnTo>
                    <a:pt x="336" y="134"/>
                  </a:lnTo>
                  <a:lnTo>
                    <a:pt x="336" y="131"/>
                  </a:lnTo>
                  <a:lnTo>
                    <a:pt x="316" y="137"/>
                  </a:lnTo>
                  <a:lnTo>
                    <a:pt x="316" y="137"/>
                  </a:lnTo>
                  <a:lnTo>
                    <a:pt x="310" y="134"/>
                  </a:lnTo>
                  <a:lnTo>
                    <a:pt x="308" y="131"/>
                  </a:lnTo>
                  <a:lnTo>
                    <a:pt x="277" y="0"/>
                  </a:lnTo>
                  <a:lnTo>
                    <a:pt x="170" y="15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75" name="Freeform 361">
              <a:extLst>
                <a:ext uri="{FF2B5EF4-FFF2-40B4-BE49-F238E27FC236}">
                  <a16:creationId xmlns:a16="http://schemas.microsoft.com/office/drawing/2014/main" id="{607617D6-D6B0-C07B-E670-6672916BF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943" y="3009078"/>
              <a:ext cx="135155" cy="339002"/>
            </a:xfrm>
            <a:custGeom>
              <a:avLst/>
              <a:gdLst>
                <a:gd name="T0" fmla="*/ 31 w 93"/>
                <a:gd name="T1" fmla="*/ 0 h 246"/>
                <a:gd name="T2" fmla="*/ 25 w 93"/>
                <a:gd name="T3" fmla="*/ 36 h 246"/>
                <a:gd name="T4" fmla="*/ 20 w 93"/>
                <a:gd name="T5" fmla="*/ 54 h 246"/>
                <a:gd name="T6" fmla="*/ 20 w 93"/>
                <a:gd name="T7" fmla="*/ 57 h 246"/>
                <a:gd name="T8" fmla="*/ 20 w 93"/>
                <a:gd name="T9" fmla="*/ 57 h 246"/>
                <a:gd name="T10" fmla="*/ 20 w 93"/>
                <a:gd name="T11" fmla="*/ 60 h 246"/>
                <a:gd name="T12" fmla="*/ 20 w 93"/>
                <a:gd name="T13" fmla="*/ 63 h 246"/>
                <a:gd name="T14" fmla="*/ 20 w 93"/>
                <a:gd name="T15" fmla="*/ 63 h 246"/>
                <a:gd name="T16" fmla="*/ 20 w 93"/>
                <a:gd name="T17" fmla="*/ 63 h 246"/>
                <a:gd name="T18" fmla="*/ 23 w 93"/>
                <a:gd name="T19" fmla="*/ 76 h 246"/>
                <a:gd name="T20" fmla="*/ 42 w 93"/>
                <a:gd name="T21" fmla="*/ 100 h 246"/>
                <a:gd name="T22" fmla="*/ 42 w 93"/>
                <a:gd name="T23" fmla="*/ 100 h 246"/>
                <a:gd name="T24" fmla="*/ 39 w 93"/>
                <a:gd name="T25" fmla="*/ 130 h 246"/>
                <a:gd name="T26" fmla="*/ 37 w 93"/>
                <a:gd name="T27" fmla="*/ 142 h 246"/>
                <a:gd name="T28" fmla="*/ 0 w 93"/>
                <a:gd name="T29" fmla="*/ 185 h 246"/>
                <a:gd name="T30" fmla="*/ 14 w 93"/>
                <a:gd name="T31" fmla="*/ 206 h 246"/>
                <a:gd name="T32" fmla="*/ 28 w 93"/>
                <a:gd name="T33" fmla="*/ 218 h 246"/>
                <a:gd name="T34" fmla="*/ 34 w 93"/>
                <a:gd name="T35" fmla="*/ 218 h 246"/>
                <a:gd name="T36" fmla="*/ 53 w 93"/>
                <a:gd name="T37" fmla="*/ 234 h 246"/>
                <a:gd name="T38" fmla="*/ 56 w 93"/>
                <a:gd name="T39" fmla="*/ 246 h 246"/>
                <a:gd name="T40" fmla="*/ 76 w 93"/>
                <a:gd name="T41" fmla="*/ 191 h 246"/>
                <a:gd name="T42" fmla="*/ 79 w 93"/>
                <a:gd name="T43" fmla="*/ 179 h 246"/>
                <a:gd name="T44" fmla="*/ 87 w 93"/>
                <a:gd name="T45" fmla="*/ 161 h 246"/>
                <a:gd name="T46" fmla="*/ 93 w 93"/>
                <a:gd name="T47" fmla="*/ 124 h 246"/>
                <a:gd name="T48" fmla="*/ 87 w 93"/>
                <a:gd name="T49" fmla="*/ 94 h 246"/>
                <a:gd name="T50" fmla="*/ 87 w 93"/>
                <a:gd name="T51" fmla="*/ 82 h 246"/>
                <a:gd name="T52" fmla="*/ 79 w 93"/>
                <a:gd name="T53" fmla="*/ 66 h 246"/>
                <a:gd name="T54" fmla="*/ 67 w 93"/>
                <a:gd name="T55" fmla="*/ 54 h 246"/>
                <a:gd name="T56" fmla="*/ 70 w 93"/>
                <a:gd name="T57" fmla="*/ 42 h 246"/>
                <a:gd name="T58" fmla="*/ 87 w 93"/>
                <a:gd name="T59" fmla="*/ 21 h 246"/>
                <a:gd name="T60" fmla="*/ 84 w 93"/>
                <a:gd name="T61" fmla="*/ 21 h 246"/>
                <a:gd name="T62" fmla="*/ 81 w 93"/>
                <a:gd name="T63" fmla="*/ 18 h 246"/>
                <a:gd name="T64" fmla="*/ 79 w 93"/>
                <a:gd name="T65" fmla="*/ 18 h 246"/>
                <a:gd name="T66" fmla="*/ 76 w 93"/>
                <a:gd name="T67" fmla="*/ 15 h 246"/>
                <a:gd name="T68" fmla="*/ 70 w 93"/>
                <a:gd name="T69" fmla="*/ 15 h 246"/>
                <a:gd name="T70" fmla="*/ 67 w 93"/>
                <a:gd name="T71" fmla="*/ 12 h 246"/>
                <a:gd name="T72" fmla="*/ 67 w 93"/>
                <a:gd name="T73" fmla="*/ 12 h 246"/>
                <a:gd name="T74" fmla="*/ 62 w 93"/>
                <a:gd name="T75" fmla="*/ 12 h 246"/>
                <a:gd name="T76" fmla="*/ 59 w 93"/>
                <a:gd name="T77" fmla="*/ 9 h 246"/>
                <a:gd name="T78" fmla="*/ 56 w 93"/>
                <a:gd name="T79" fmla="*/ 9 h 246"/>
                <a:gd name="T80" fmla="*/ 53 w 93"/>
                <a:gd name="T81" fmla="*/ 6 h 246"/>
                <a:gd name="T82" fmla="*/ 51 w 93"/>
                <a:gd name="T83" fmla="*/ 6 h 246"/>
                <a:gd name="T84" fmla="*/ 48 w 93"/>
                <a:gd name="T85" fmla="*/ 6 h 246"/>
                <a:gd name="T86" fmla="*/ 42 w 93"/>
                <a:gd name="T87" fmla="*/ 3 h 246"/>
                <a:gd name="T88" fmla="*/ 39 w 93"/>
                <a:gd name="T89" fmla="*/ 3 h 246"/>
                <a:gd name="T90" fmla="*/ 37 w 93"/>
                <a:gd name="T91" fmla="*/ 0 h 246"/>
                <a:gd name="T92" fmla="*/ 31 w 93"/>
                <a:gd name="T93" fmla="*/ 0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246">
                  <a:moveTo>
                    <a:pt x="31" y="0"/>
                  </a:moveTo>
                  <a:lnTo>
                    <a:pt x="31" y="0"/>
                  </a:lnTo>
                  <a:lnTo>
                    <a:pt x="31" y="0"/>
                  </a:lnTo>
                  <a:lnTo>
                    <a:pt x="31" y="24"/>
                  </a:lnTo>
                  <a:lnTo>
                    <a:pt x="31" y="24"/>
                  </a:lnTo>
                  <a:lnTo>
                    <a:pt x="25" y="36"/>
                  </a:lnTo>
                  <a:lnTo>
                    <a:pt x="25" y="36"/>
                  </a:lnTo>
                  <a:lnTo>
                    <a:pt x="20" y="54"/>
                  </a:lnTo>
                  <a:lnTo>
                    <a:pt x="20" y="54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20" y="57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0" y="60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63"/>
                  </a:lnTo>
                  <a:lnTo>
                    <a:pt x="20" y="73"/>
                  </a:lnTo>
                  <a:lnTo>
                    <a:pt x="23" y="76"/>
                  </a:lnTo>
                  <a:lnTo>
                    <a:pt x="23" y="76"/>
                  </a:lnTo>
                  <a:lnTo>
                    <a:pt x="37" y="94"/>
                  </a:lnTo>
                  <a:lnTo>
                    <a:pt x="37" y="94"/>
                  </a:lnTo>
                  <a:lnTo>
                    <a:pt x="42" y="100"/>
                  </a:lnTo>
                  <a:lnTo>
                    <a:pt x="42" y="100"/>
                  </a:lnTo>
                  <a:lnTo>
                    <a:pt x="42" y="100"/>
                  </a:lnTo>
                  <a:lnTo>
                    <a:pt x="42" y="100"/>
                  </a:lnTo>
                  <a:lnTo>
                    <a:pt x="45" y="106"/>
                  </a:lnTo>
                  <a:lnTo>
                    <a:pt x="45" y="112"/>
                  </a:lnTo>
                  <a:lnTo>
                    <a:pt x="39" y="130"/>
                  </a:lnTo>
                  <a:lnTo>
                    <a:pt x="39" y="133"/>
                  </a:lnTo>
                  <a:lnTo>
                    <a:pt x="39" y="133"/>
                  </a:lnTo>
                  <a:lnTo>
                    <a:pt x="37" y="142"/>
                  </a:lnTo>
                  <a:lnTo>
                    <a:pt x="31" y="145"/>
                  </a:lnTo>
                  <a:lnTo>
                    <a:pt x="23" y="152"/>
                  </a:lnTo>
                  <a:lnTo>
                    <a:pt x="0" y="185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14" y="206"/>
                  </a:lnTo>
                  <a:lnTo>
                    <a:pt x="25" y="215"/>
                  </a:lnTo>
                  <a:lnTo>
                    <a:pt x="25" y="215"/>
                  </a:lnTo>
                  <a:lnTo>
                    <a:pt x="28" y="218"/>
                  </a:lnTo>
                  <a:lnTo>
                    <a:pt x="28" y="218"/>
                  </a:lnTo>
                  <a:lnTo>
                    <a:pt x="34" y="218"/>
                  </a:lnTo>
                  <a:lnTo>
                    <a:pt x="34" y="218"/>
                  </a:lnTo>
                  <a:lnTo>
                    <a:pt x="42" y="227"/>
                  </a:lnTo>
                  <a:lnTo>
                    <a:pt x="53" y="234"/>
                  </a:lnTo>
                  <a:lnTo>
                    <a:pt x="53" y="234"/>
                  </a:lnTo>
                  <a:lnTo>
                    <a:pt x="56" y="243"/>
                  </a:lnTo>
                  <a:lnTo>
                    <a:pt x="56" y="243"/>
                  </a:lnTo>
                  <a:lnTo>
                    <a:pt x="56" y="246"/>
                  </a:lnTo>
                  <a:lnTo>
                    <a:pt x="56" y="246"/>
                  </a:lnTo>
                  <a:lnTo>
                    <a:pt x="67" y="224"/>
                  </a:lnTo>
                  <a:lnTo>
                    <a:pt x="76" y="191"/>
                  </a:lnTo>
                  <a:lnTo>
                    <a:pt x="76" y="191"/>
                  </a:lnTo>
                  <a:lnTo>
                    <a:pt x="79" y="179"/>
                  </a:lnTo>
                  <a:lnTo>
                    <a:pt x="79" y="179"/>
                  </a:lnTo>
                  <a:lnTo>
                    <a:pt x="81" y="170"/>
                  </a:lnTo>
                  <a:lnTo>
                    <a:pt x="81" y="170"/>
                  </a:lnTo>
                  <a:lnTo>
                    <a:pt x="87" y="161"/>
                  </a:lnTo>
                  <a:lnTo>
                    <a:pt x="90" y="148"/>
                  </a:lnTo>
                  <a:lnTo>
                    <a:pt x="90" y="148"/>
                  </a:lnTo>
                  <a:lnTo>
                    <a:pt x="93" y="124"/>
                  </a:lnTo>
                  <a:lnTo>
                    <a:pt x="90" y="106"/>
                  </a:lnTo>
                  <a:lnTo>
                    <a:pt x="90" y="106"/>
                  </a:lnTo>
                  <a:lnTo>
                    <a:pt x="87" y="94"/>
                  </a:lnTo>
                  <a:lnTo>
                    <a:pt x="87" y="88"/>
                  </a:lnTo>
                  <a:lnTo>
                    <a:pt x="87" y="88"/>
                  </a:lnTo>
                  <a:lnTo>
                    <a:pt x="87" y="82"/>
                  </a:lnTo>
                  <a:lnTo>
                    <a:pt x="87" y="76"/>
                  </a:lnTo>
                  <a:lnTo>
                    <a:pt x="87" y="76"/>
                  </a:lnTo>
                  <a:lnTo>
                    <a:pt x="79" y="66"/>
                  </a:lnTo>
                  <a:lnTo>
                    <a:pt x="79" y="66"/>
                  </a:lnTo>
                  <a:lnTo>
                    <a:pt x="70" y="57"/>
                  </a:lnTo>
                  <a:lnTo>
                    <a:pt x="67" y="54"/>
                  </a:lnTo>
                  <a:lnTo>
                    <a:pt x="67" y="48"/>
                  </a:lnTo>
                  <a:lnTo>
                    <a:pt x="67" y="48"/>
                  </a:lnTo>
                  <a:lnTo>
                    <a:pt x="70" y="42"/>
                  </a:lnTo>
                  <a:lnTo>
                    <a:pt x="87" y="21"/>
                  </a:lnTo>
                  <a:lnTo>
                    <a:pt x="87" y="21"/>
                  </a:lnTo>
                  <a:lnTo>
                    <a:pt x="87" y="21"/>
                  </a:lnTo>
                  <a:lnTo>
                    <a:pt x="87" y="21"/>
                  </a:lnTo>
                  <a:lnTo>
                    <a:pt x="84" y="21"/>
                  </a:lnTo>
                  <a:lnTo>
                    <a:pt x="84" y="21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81" y="18"/>
                  </a:lnTo>
                  <a:lnTo>
                    <a:pt x="79" y="18"/>
                  </a:lnTo>
                  <a:lnTo>
                    <a:pt x="79" y="18"/>
                  </a:lnTo>
                  <a:lnTo>
                    <a:pt x="76" y="15"/>
                  </a:lnTo>
                  <a:lnTo>
                    <a:pt x="76" y="15"/>
                  </a:lnTo>
                  <a:lnTo>
                    <a:pt x="76" y="15"/>
                  </a:lnTo>
                  <a:lnTo>
                    <a:pt x="76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70" y="15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7" y="12"/>
                  </a:lnTo>
                  <a:lnTo>
                    <a:pt x="65" y="12"/>
                  </a:lnTo>
                  <a:lnTo>
                    <a:pt x="65" y="12"/>
                  </a:lnTo>
                  <a:lnTo>
                    <a:pt x="62" y="12"/>
                  </a:lnTo>
                  <a:lnTo>
                    <a:pt x="62" y="12"/>
                  </a:lnTo>
                  <a:lnTo>
                    <a:pt x="59" y="9"/>
                  </a:lnTo>
                  <a:lnTo>
                    <a:pt x="59" y="9"/>
                  </a:lnTo>
                  <a:lnTo>
                    <a:pt x="59" y="9"/>
                  </a:lnTo>
                  <a:lnTo>
                    <a:pt x="59" y="9"/>
                  </a:lnTo>
                  <a:lnTo>
                    <a:pt x="56" y="9"/>
                  </a:lnTo>
                  <a:lnTo>
                    <a:pt x="56" y="9"/>
                  </a:lnTo>
                  <a:lnTo>
                    <a:pt x="53" y="6"/>
                  </a:lnTo>
                  <a:lnTo>
                    <a:pt x="53" y="6"/>
                  </a:lnTo>
                  <a:lnTo>
                    <a:pt x="51" y="6"/>
                  </a:lnTo>
                  <a:lnTo>
                    <a:pt x="51" y="6"/>
                  </a:lnTo>
                  <a:lnTo>
                    <a:pt x="51" y="6"/>
                  </a:lnTo>
                  <a:lnTo>
                    <a:pt x="51" y="6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2" y="3"/>
                  </a:lnTo>
                  <a:lnTo>
                    <a:pt x="42" y="3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9" y="3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1" y="0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395" name="Freeform 383">
              <a:extLst>
                <a:ext uri="{FF2B5EF4-FFF2-40B4-BE49-F238E27FC236}">
                  <a16:creationId xmlns:a16="http://schemas.microsoft.com/office/drawing/2014/main" id="{EF4A792C-487A-2078-C460-49F7B5DF8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6680" y="2426160"/>
              <a:ext cx="691765" cy="599454"/>
            </a:xfrm>
            <a:custGeom>
              <a:avLst/>
              <a:gdLst>
                <a:gd name="T0" fmla="*/ 453 w 476"/>
                <a:gd name="T1" fmla="*/ 301 h 435"/>
                <a:gd name="T2" fmla="*/ 456 w 476"/>
                <a:gd name="T3" fmla="*/ 256 h 435"/>
                <a:gd name="T4" fmla="*/ 459 w 476"/>
                <a:gd name="T5" fmla="*/ 240 h 435"/>
                <a:gd name="T6" fmla="*/ 456 w 476"/>
                <a:gd name="T7" fmla="*/ 228 h 435"/>
                <a:gd name="T8" fmla="*/ 445 w 476"/>
                <a:gd name="T9" fmla="*/ 210 h 435"/>
                <a:gd name="T10" fmla="*/ 431 w 476"/>
                <a:gd name="T11" fmla="*/ 146 h 435"/>
                <a:gd name="T12" fmla="*/ 425 w 476"/>
                <a:gd name="T13" fmla="*/ 143 h 435"/>
                <a:gd name="T14" fmla="*/ 420 w 476"/>
                <a:gd name="T15" fmla="*/ 122 h 435"/>
                <a:gd name="T16" fmla="*/ 411 w 476"/>
                <a:gd name="T17" fmla="*/ 88 h 435"/>
                <a:gd name="T18" fmla="*/ 408 w 476"/>
                <a:gd name="T19" fmla="*/ 61 h 435"/>
                <a:gd name="T20" fmla="*/ 397 w 476"/>
                <a:gd name="T21" fmla="*/ 31 h 435"/>
                <a:gd name="T22" fmla="*/ 355 w 476"/>
                <a:gd name="T23" fmla="*/ 6 h 435"/>
                <a:gd name="T24" fmla="*/ 294 w 476"/>
                <a:gd name="T25" fmla="*/ 25 h 435"/>
                <a:gd name="T26" fmla="*/ 260 w 476"/>
                <a:gd name="T27" fmla="*/ 58 h 435"/>
                <a:gd name="T28" fmla="*/ 240 w 476"/>
                <a:gd name="T29" fmla="*/ 98 h 435"/>
                <a:gd name="T30" fmla="*/ 229 w 476"/>
                <a:gd name="T31" fmla="*/ 116 h 435"/>
                <a:gd name="T32" fmla="*/ 246 w 476"/>
                <a:gd name="T33" fmla="*/ 125 h 435"/>
                <a:gd name="T34" fmla="*/ 260 w 476"/>
                <a:gd name="T35" fmla="*/ 134 h 435"/>
                <a:gd name="T36" fmla="*/ 249 w 476"/>
                <a:gd name="T37" fmla="*/ 155 h 435"/>
                <a:gd name="T38" fmla="*/ 240 w 476"/>
                <a:gd name="T39" fmla="*/ 164 h 435"/>
                <a:gd name="T40" fmla="*/ 229 w 476"/>
                <a:gd name="T41" fmla="*/ 204 h 435"/>
                <a:gd name="T42" fmla="*/ 173 w 476"/>
                <a:gd name="T43" fmla="*/ 234 h 435"/>
                <a:gd name="T44" fmla="*/ 148 w 476"/>
                <a:gd name="T45" fmla="*/ 243 h 435"/>
                <a:gd name="T46" fmla="*/ 126 w 476"/>
                <a:gd name="T47" fmla="*/ 240 h 435"/>
                <a:gd name="T48" fmla="*/ 109 w 476"/>
                <a:gd name="T49" fmla="*/ 234 h 435"/>
                <a:gd name="T50" fmla="*/ 98 w 476"/>
                <a:gd name="T51" fmla="*/ 237 h 435"/>
                <a:gd name="T52" fmla="*/ 56 w 476"/>
                <a:gd name="T53" fmla="*/ 262 h 435"/>
                <a:gd name="T54" fmla="*/ 45 w 476"/>
                <a:gd name="T55" fmla="*/ 274 h 435"/>
                <a:gd name="T56" fmla="*/ 50 w 476"/>
                <a:gd name="T57" fmla="*/ 295 h 435"/>
                <a:gd name="T58" fmla="*/ 47 w 476"/>
                <a:gd name="T59" fmla="*/ 325 h 435"/>
                <a:gd name="T60" fmla="*/ 36 w 476"/>
                <a:gd name="T61" fmla="*/ 341 h 435"/>
                <a:gd name="T62" fmla="*/ 17 w 476"/>
                <a:gd name="T63" fmla="*/ 368 h 435"/>
                <a:gd name="T64" fmla="*/ 3 w 476"/>
                <a:gd name="T65" fmla="*/ 407 h 435"/>
                <a:gd name="T66" fmla="*/ 316 w 476"/>
                <a:gd name="T67" fmla="*/ 344 h 435"/>
                <a:gd name="T68" fmla="*/ 350 w 476"/>
                <a:gd name="T69" fmla="*/ 356 h 435"/>
                <a:gd name="T70" fmla="*/ 408 w 476"/>
                <a:gd name="T71" fmla="*/ 410 h 435"/>
                <a:gd name="T72" fmla="*/ 408 w 476"/>
                <a:gd name="T73" fmla="*/ 414 h 435"/>
                <a:gd name="T74" fmla="*/ 411 w 476"/>
                <a:gd name="T75" fmla="*/ 414 h 435"/>
                <a:gd name="T76" fmla="*/ 414 w 476"/>
                <a:gd name="T77" fmla="*/ 414 h 435"/>
                <a:gd name="T78" fmla="*/ 417 w 476"/>
                <a:gd name="T79" fmla="*/ 414 h 435"/>
                <a:gd name="T80" fmla="*/ 420 w 476"/>
                <a:gd name="T81" fmla="*/ 417 h 435"/>
                <a:gd name="T82" fmla="*/ 422 w 476"/>
                <a:gd name="T83" fmla="*/ 417 h 435"/>
                <a:gd name="T84" fmla="*/ 425 w 476"/>
                <a:gd name="T85" fmla="*/ 420 h 435"/>
                <a:gd name="T86" fmla="*/ 431 w 476"/>
                <a:gd name="T87" fmla="*/ 420 h 435"/>
                <a:gd name="T88" fmla="*/ 434 w 476"/>
                <a:gd name="T89" fmla="*/ 423 h 435"/>
                <a:gd name="T90" fmla="*/ 436 w 476"/>
                <a:gd name="T91" fmla="*/ 423 h 435"/>
                <a:gd name="T92" fmla="*/ 442 w 476"/>
                <a:gd name="T93" fmla="*/ 426 h 435"/>
                <a:gd name="T94" fmla="*/ 445 w 476"/>
                <a:gd name="T95" fmla="*/ 426 h 435"/>
                <a:gd name="T96" fmla="*/ 448 w 476"/>
                <a:gd name="T97" fmla="*/ 429 h 435"/>
                <a:gd name="T98" fmla="*/ 450 w 476"/>
                <a:gd name="T99" fmla="*/ 429 h 435"/>
                <a:gd name="T100" fmla="*/ 453 w 476"/>
                <a:gd name="T101" fmla="*/ 429 h 435"/>
                <a:gd name="T102" fmla="*/ 456 w 476"/>
                <a:gd name="T103" fmla="*/ 432 h 435"/>
                <a:gd name="T104" fmla="*/ 462 w 476"/>
                <a:gd name="T105" fmla="*/ 435 h 435"/>
                <a:gd name="T106" fmla="*/ 464 w 476"/>
                <a:gd name="T107" fmla="*/ 435 h 435"/>
                <a:gd name="T108" fmla="*/ 476 w 476"/>
                <a:gd name="T109" fmla="*/ 420 h 435"/>
                <a:gd name="T110" fmla="*/ 476 w 476"/>
                <a:gd name="T111" fmla="*/ 417 h 435"/>
                <a:gd name="T112" fmla="*/ 473 w 476"/>
                <a:gd name="T113" fmla="*/ 414 h 435"/>
                <a:gd name="T114" fmla="*/ 473 w 476"/>
                <a:gd name="T115" fmla="*/ 410 h 435"/>
                <a:gd name="T116" fmla="*/ 470 w 476"/>
                <a:gd name="T117" fmla="*/ 407 h 435"/>
                <a:gd name="T118" fmla="*/ 470 w 476"/>
                <a:gd name="T119" fmla="*/ 404 h 435"/>
                <a:gd name="T120" fmla="*/ 470 w 476"/>
                <a:gd name="T121" fmla="*/ 401 h 435"/>
                <a:gd name="T122" fmla="*/ 464 w 476"/>
                <a:gd name="T123" fmla="*/ 371 h 435"/>
                <a:gd name="T124" fmla="*/ 453 w 476"/>
                <a:gd name="T125" fmla="*/ 313 h 4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76" h="435">
                  <a:moveTo>
                    <a:pt x="453" y="313"/>
                  </a:moveTo>
                  <a:lnTo>
                    <a:pt x="453" y="313"/>
                  </a:lnTo>
                  <a:lnTo>
                    <a:pt x="453" y="313"/>
                  </a:lnTo>
                  <a:lnTo>
                    <a:pt x="453" y="301"/>
                  </a:lnTo>
                  <a:lnTo>
                    <a:pt x="453" y="301"/>
                  </a:lnTo>
                  <a:lnTo>
                    <a:pt x="456" y="286"/>
                  </a:lnTo>
                  <a:lnTo>
                    <a:pt x="456" y="286"/>
                  </a:lnTo>
                  <a:lnTo>
                    <a:pt x="456" y="256"/>
                  </a:lnTo>
                  <a:lnTo>
                    <a:pt x="456" y="256"/>
                  </a:lnTo>
                  <a:lnTo>
                    <a:pt x="456" y="246"/>
                  </a:lnTo>
                  <a:lnTo>
                    <a:pt x="456" y="246"/>
                  </a:lnTo>
                  <a:lnTo>
                    <a:pt x="459" y="240"/>
                  </a:lnTo>
                  <a:lnTo>
                    <a:pt x="459" y="240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56" y="228"/>
                  </a:lnTo>
                  <a:lnTo>
                    <a:pt x="450" y="222"/>
                  </a:lnTo>
                  <a:lnTo>
                    <a:pt x="450" y="222"/>
                  </a:lnTo>
                  <a:lnTo>
                    <a:pt x="445" y="210"/>
                  </a:lnTo>
                  <a:lnTo>
                    <a:pt x="439" y="192"/>
                  </a:lnTo>
                  <a:lnTo>
                    <a:pt x="439" y="161"/>
                  </a:lnTo>
                  <a:lnTo>
                    <a:pt x="439" y="161"/>
                  </a:lnTo>
                  <a:lnTo>
                    <a:pt x="431" y="146"/>
                  </a:lnTo>
                  <a:lnTo>
                    <a:pt x="431" y="146"/>
                  </a:lnTo>
                  <a:lnTo>
                    <a:pt x="428" y="146"/>
                  </a:lnTo>
                  <a:lnTo>
                    <a:pt x="428" y="146"/>
                  </a:lnTo>
                  <a:lnTo>
                    <a:pt x="425" y="143"/>
                  </a:lnTo>
                  <a:lnTo>
                    <a:pt x="425" y="143"/>
                  </a:lnTo>
                  <a:lnTo>
                    <a:pt x="420" y="134"/>
                  </a:lnTo>
                  <a:lnTo>
                    <a:pt x="420" y="122"/>
                  </a:lnTo>
                  <a:lnTo>
                    <a:pt x="420" y="122"/>
                  </a:lnTo>
                  <a:lnTo>
                    <a:pt x="417" y="110"/>
                  </a:lnTo>
                  <a:lnTo>
                    <a:pt x="417" y="110"/>
                  </a:lnTo>
                  <a:lnTo>
                    <a:pt x="411" y="88"/>
                  </a:lnTo>
                  <a:lnTo>
                    <a:pt x="411" y="88"/>
                  </a:lnTo>
                  <a:lnTo>
                    <a:pt x="411" y="79"/>
                  </a:lnTo>
                  <a:lnTo>
                    <a:pt x="411" y="79"/>
                  </a:lnTo>
                  <a:lnTo>
                    <a:pt x="408" y="61"/>
                  </a:lnTo>
                  <a:lnTo>
                    <a:pt x="408" y="61"/>
                  </a:lnTo>
                  <a:lnTo>
                    <a:pt x="406" y="52"/>
                  </a:lnTo>
                  <a:lnTo>
                    <a:pt x="403" y="43"/>
                  </a:lnTo>
                  <a:lnTo>
                    <a:pt x="403" y="43"/>
                  </a:lnTo>
                  <a:lnTo>
                    <a:pt x="397" y="31"/>
                  </a:lnTo>
                  <a:lnTo>
                    <a:pt x="397" y="22"/>
                  </a:lnTo>
                  <a:lnTo>
                    <a:pt x="397" y="0"/>
                  </a:lnTo>
                  <a:lnTo>
                    <a:pt x="397" y="0"/>
                  </a:lnTo>
                  <a:lnTo>
                    <a:pt x="355" y="6"/>
                  </a:lnTo>
                  <a:lnTo>
                    <a:pt x="319" y="9"/>
                  </a:lnTo>
                  <a:lnTo>
                    <a:pt x="319" y="9"/>
                  </a:lnTo>
                  <a:lnTo>
                    <a:pt x="305" y="16"/>
                  </a:lnTo>
                  <a:lnTo>
                    <a:pt x="294" y="25"/>
                  </a:lnTo>
                  <a:lnTo>
                    <a:pt x="271" y="46"/>
                  </a:lnTo>
                  <a:lnTo>
                    <a:pt x="271" y="46"/>
                  </a:lnTo>
                  <a:lnTo>
                    <a:pt x="260" y="58"/>
                  </a:lnTo>
                  <a:lnTo>
                    <a:pt x="260" y="58"/>
                  </a:lnTo>
                  <a:lnTo>
                    <a:pt x="254" y="67"/>
                  </a:lnTo>
                  <a:lnTo>
                    <a:pt x="246" y="82"/>
                  </a:lnTo>
                  <a:lnTo>
                    <a:pt x="246" y="82"/>
                  </a:lnTo>
                  <a:lnTo>
                    <a:pt x="240" y="98"/>
                  </a:lnTo>
                  <a:lnTo>
                    <a:pt x="235" y="107"/>
                  </a:lnTo>
                  <a:lnTo>
                    <a:pt x="235" y="107"/>
                  </a:lnTo>
                  <a:lnTo>
                    <a:pt x="232" y="110"/>
                  </a:lnTo>
                  <a:lnTo>
                    <a:pt x="229" y="116"/>
                  </a:lnTo>
                  <a:lnTo>
                    <a:pt x="229" y="116"/>
                  </a:lnTo>
                  <a:lnTo>
                    <a:pt x="235" y="122"/>
                  </a:lnTo>
                  <a:lnTo>
                    <a:pt x="246" y="125"/>
                  </a:lnTo>
                  <a:lnTo>
                    <a:pt x="246" y="125"/>
                  </a:lnTo>
                  <a:lnTo>
                    <a:pt x="254" y="125"/>
                  </a:lnTo>
                  <a:lnTo>
                    <a:pt x="257" y="128"/>
                  </a:lnTo>
                  <a:lnTo>
                    <a:pt x="260" y="134"/>
                  </a:lnTo>
                  <a:lnTo>
                    <a:pt x="260" y="134"/>
                  </a:lnTo>
                  <a:lnTo>
                    <a:pt x="260" y="137"/>
                  </a:lnTo>
                  <a:lnTo>
                    <a:pt x="257" y="143"/>
                  </a:lnTo>
                  <a:lnTo>
                    <a:pt x="249" y="155"/>
                  </a:lnTo>
                  <a:lnTo>
                    <a:pt x="249" y="155"/>
                  </a:lnTo>
                  <a:lnTo>
                    <a:pt x="243" y="161"/>
                  </a:lnTo>
                  <a:lnTo>
                    <a:pt x="243" y="161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0" y="177"/>
                  </a:lnTo>
                  <a:lnTo>
                    <a:pt x="240" y="186"/>
                  </a:lnTo>
                  <a:lnTo>
                    <a:pt x="235" y="198"/>
                  </a:lnTo>
                  <a:lnTo>
                    <a:pt x="229" y="204"/>
                  </a:lnTo>
                  <a:lnTo>
                    <a:pt x="229" y="204"/>
                  </a:lnTo>
                  <a:lnTo>
                    <a:pt x="210" y="216"/>
                  </a:lnTo>
                  <a:lnTo>
                    <a:pt x="173" y="234"/>
                  </a:lnTo>
                  <a:lnTo>
                    <a:pt x="173" y="234"/>
                  </a:lnTo>
                  <a:lnTo>
                    <a:pt x="165" y="237"/>
                  </a:lnTo>
                  <a:lnTo>
                    <a:pt x="165" y="237"/>
                  </a:lnTo>
                  <a:lnTo>
                    <a:pt x="154" y="243"/>
                  </a:lnTo>
                  <a:lnTo>
                    <a:pt x="148" y="243"/>
                  </a:lnTo>
                  <a:lnTo>
                    <a:pt x="148" y="243"/>
                  </a:lnTo>
                  <a:lnTo>
                    <a:pt x="140" y="240"/>
                  </a:lnTo>
                  <a:lnTo>
                    <a:pt x="140" y="240"/>
                  </a:lnTo>
                  <a:lnTo>
                    <a:pt x="126" y="240"/>
                  </a:lnTo>
                  <a:lnTo>
                    <a:pt x="120" y="237"/>
                  </a:lnTo>
                  <a:lnTo>
                    <a:pt x="120" y="237"/>
                  </a:lnTo>
                  <a:lnTo>
                    <a:pt x="115" y="234"/>
                  </a:lnTo>
                  <a:lnTo>
                    <a:pt x="109" y="234"/>
                  </a:lnTo>
                  <a:lnTo>
                    <a:pt x="109" y="234"/>
                  </a:lnTo>
                  <a:lnTo>
                    <a:pt x="109" y="234"/>
                  </a:lnTo>
                  <a:lnTo>
                    <a:pt x="109" y="234"/>
                  </a:lnTo>
                  <a:lnTo>
                    <a:pt x="98" y="237"/>
                  </a:lnTo>
                  <a:lnTo>
                    <a:pt x="89" y="240"/>
                  </a:lnTo>
                  <a:lnTo>
                    <a:pt x="70" y="256"/>
                  </a:lnTo>
                  <a:lnTo>
                    <a:pt x="70" y="256"/>
                  </a:lnTo>
                  <a:lnTo>
                    <a:pt x="56" y="262"/>
                  </a:lnTo>
                  <a:lnTo>
                    <a:pt x="56" y="262"/>
                  </a:lnTo>
                  <a:lnTo>
                    <a:pt x="50" y="268"/>
                  </a:lnTo>
                  <a:lnTo>
                    <a:pt x="45" y="274"/>
                  </a:lnTo>
                  <a:lnTo>
                    <a:pt x="45" y="274"/>
                  </a:lnTo>
                  <a:lnTo>
                    <a:pt x="45" y="277"/>
                  </a:lnTo>
                  <a:lnTo>
                    <a:pt x="47" y="283"/>
                  </a:lnTo>
                  <a:lnTo>
                    <a:pt x="47" y="283"/>
                  </a:lnTo>
                  <a:lnTo>
                    <a:pt x="50" y="295"/>
                  </a:lnTo>
                  <a:lnTo>
                    <a:pt x="53" y="304"/>
                  </a:lnTo>
                  <a:lnTo>
                    <a:pt x="50" y="319"/>
                  </a:lnTo>
                  <a:lnTo>
                    <a:pt x="50" y="319"/>
                  </a:lnTo>
                  <a:lnTo>
                    <a:pt x="47" y="325"/>
                  </a:lnTo>
                  <a:lnTo>
                    <a:pt x="42" y="331"/>
                  </a:lnTo>
                  <a:lnTo>
                    <a:pt x="42" y="331"/>
                  </a:lnTo>
                  <a:lnTo>
                    <a:pt x="36" y="341"/>
                  </a:lnTo>
                  <a:lnTo>
                    <a:pt x="36" y="341"/>
                  </a:lnTo>
                  <a:lnTo>
                    <a:pt x="22" y="359"/>
                  </a:lnTo>
                  <a:lnTo>
                    <a:pt x="22" y="359"/>
                  </a:lnTo>
                  <a:lnTo>
                    <a:pt x="17" y="368"/>
                  </a:lnTo>
                  <a:lnTo>
                    <a:pt x="17" y="368"/>
                  </a:lnTo>
                  <a:lnTo>
                    <a:pt x="11" y="377"/>
                  </a:lnTo>
                  <a:lnTo>
                    <a:pt x="11" y="377"/>
                  </a:lnTo>
                  <a:lnTo>
                    <a:pt x="0" y="386"/>
                  </a:lnTo>
                  <a:lnTo>
                    <a:pt x="3" y="407"/>
                  </a:lnTo>
                  <a:lnTo>
                    <a:pt x="3" y="407"/>
                  </a:lnTo>
                  <a:lnTo>
                    <a:pt x="187" y="368"/>
                  </a:lnTo>
                  <a:lnTo>
                    <a:pt x="316" y="344"/>
                  </a:lnTo>
                  <a:lnTo>
                    <a:pt x="316" y="344"/>
                  </a:lnTo>
                  <a:lnTo>
                    <a:pt x="333" y="347"/>
                  </a:lnTo>
                  <a:lnTo>
                    <a:pt x="344" y="353"/>
                  </a:lnTo>
                  <a:lnTo>
                    <a:pt x="350" y="356"/>
                  </a:lnTo>
                  <a:lnTo>
                    <a:pt x="350" y="356"/>
                  </a:lnTo>
                  <a:lnTo>
                    <a:pt x="383" y="401"/>
                  </a:lnTo>
                  <a:lnTo>
                    <a:pt x="394" y="407"/>
                  </a:lnTo>
                  <a:lnTo>
                    <a:pt x="394" y="407"/>
                  </a:lnTo>
                  <a:lnTo>
                    <a:pt x="408" y="410"/>
                  </a:lnTo>
                  <a:lnTo>
                    <a:pt x="408" y="410"/>
                  </a:lnTo>
                  <a:lnTo>
                    <a:pt x="408" y="410"/>
                  </a:lnTo>
                  <a:lnTo>
                    <a:pt x="408" y="410"/>
                  </a:lnTo>
                  <a:lnTo>
                    <a:pt x="408" y="414"/>
                  </a:lnTo>
                  <a:lnTo>
                    <a:pt x="408" y="414"/>
                  </a:lnTo>
                  <a:lnTo>
                    <a:pt x="411" y="414"/>
                  </a:lnTo>
                  <a:lnTo>
                    <a:pt x="411" y="414"/>
                  </a:lnTo>
                  <a:lnTo>
                    <a:pt x="411" y="414"/>
                  </a:lnTo>
                  <a:lnTo>
                    <a:pt x="411" y="414"/>
                  </a:lnTo>
                  <a:lnTo>
                    <a:pt x="411" y="414"/>
                  </a:lnTo>
                  <a:lnTo>
                    <a:pt x="411" y="414"/>
                  </a:lnTo>
                  <a:lnTo>
                    <a:pt x="414" y="414"/>
                  </a:lnTo>
                  <a:lnTo>
                    <a:pt x="414" y="414"/>
                  </a:lnTo>
                  <a:lnTo>
                    <a:pt x="414" y="414"/>
                  </a:lnTo>
                  <a:lnTo>
                    <a:pt x="414" y="414"/>
                  </a:lnTo>
                  <a:lnTo>
                    <a:pt x="417" y="414"/>
                  </a:lnTo>
                  <a:lnTo>
                    <a:pt x="417" y="414"/>
                  </a:lnTo>
                  <a:lnTo>
                    <a:pt x="417" y="417"/>
                  </a:lnTo>
                  <a:lnTo>
                    <a:pt x="417" y="417"/>
                  </a:lnTo>
                  <a:lnTo>
                    <a:pt x="420" y="417"/>
                  </a:lnTo>
                  <a:lnTo>
                    <a:pt x="420" y="417"/>
                  </a:lnTo>
                  <a:lnTo>
                    <a:pt x="420" y="417"/>
                  </a:lnTo>
                  <a:lnTo>
                    <a:pt x="420" y="417"/>
                  </a:lnTo>
                  <a:lnTo>
                    <a:pt x="422" y="417"/>
                  </a:lnTo>
                  <a:lnTo>
                    <a:pt x="422" y="417"/>
                  </a:lnTo>
                  <a:lnTo>
                    <a:pt x="422" y="417"/>
                  </a:lnTo>
                  <a:lnTo>
                    <a:pt x="422" y="417"/>
                  </a:lnTo>
                  <a:lnTo>
                    <a:pt x="425" y="420"/>
                  </a:lnTo>
                  <a:lnTo>
                    <a:pt x="425" y="420"/>
                  </a:lnTo>
                  <a:lnTo>
                    <a:pt x="425" y="420"/>
                  </a:lnTo>
                  <a:lnTo>
                    <a:pt x="425" y="420"/>
                  </a:lnTo>
                  <a:lnTo>
                    <a:pt x="431" y="420"/>
                  </a:lnTo>
                  <a:lnTo>
                    <a:pt x="431" y="420"/>
                  </a:lnTo>
                  <a:lnTo>
                    <a:pt x="434" y="420"/>
                  </a:lnTo>
                  <a:lnTo>
                    <a:pt x="434" y="420"/>
                  </a:lnTo>
                  <a:lnTo>
                    <a:pt x="434" y="423"/>
                  </a:lnTo>
                  <a:lnTo>
                    <a:pt x="434" y="423"/>
                  </a:lnTo>
                  <a:lnTo>
                    <a:pt x="436" y="423"/>
                  </a:lnTo>
                  <a:lnTo>
                    <a:pt x="436" y="423"/>
                  </a:lnTo>
                  <a:lnTo>
                    <a:pt x="436" y="423"/>
                  </a:lnTo>
                  <a:lnTo>
                    <a:pt x="436" y="423"/>
                  </a:lnTo>
                  <a:lnTo>
                    <a:pt x="439" y="423"/>
                  </a:lnTo>
                  <a:lnTo>
                    <a:pt x="439" y="423"/>
                  </a:lnTo>
                  <a:lnTo>
                    <a:pt x="442" y="426"/>
                  </a:lnTo>
                  <a:lnTo>
                    <a:pt x="442" y="426"/>
                  </a:lnTo>
                  <a:lnTo>
                    <a:pt x="442" y="426"/>
                  </a:lnTo>
                  <a:lnTo>
                    <a:pt x="442" y="426"/>
                  </a:lnTo>
                  <a:lnTo>
                    <a:pt x="445" y="426"/>
                  </a:lnTo>
                  <a:lnTo>
                    <a:pt x="445" y="426"/>
                  </a:lnTo>
                  <a:lnTo>
                    <a:pt x="445" y="426"/>
                  </a:lnTo>
                  <a:lnTo>
                    <a:pt x="445" y="426"/>
                  </a:lnTo>
                  <a:lnTo>
                    <a:pt x="448" y="429"/>
                  </a:lnTo>
                  <a:lnTo>
                    <a:pt x="448" y="429"/>
                  </a:lnTo>
                  <a:lnTo>
                    <a:pt x="448" y="429"/>
                  </a:lnTo>
                  <a:lnTo>
                    <a:pt x="448" y="429"/>
                  </a:lnTo>
                  <a:lnTo>
                    <a:pt x="450" y="429"/>
                  </a:lnTo>
                  <a:lnTo>
                    <a:pt x="450" y="429"/>
                  </a:lnTo>
                  <a:lnTo>
                    <a:pt x="453" y="429"/>
                  </a:lnTo>
                  <a:lnTo>
                    <a:pt x="453" y="429"/>
                  </a:lnTo>
                  <a:lnTo>
                    <a:pt x="453" y="429"/>
                  </a:lnTo>
                  <a:lnTo>
                    <a:pt x="453" y="429"/>
                  </a:lnTo>
                  <a:lnTo>
                    <a:pt x="456" y="432"/>
                  </a:lnTo>
                  <a:lnTo>
                    <a:pt x="456" y="432"/>
                  </a:lnTo>
                  <a:lnTo>
                    <a:pt x="456" y="432"/>
                  </a:lnTo>
                  <a:lnTo>
                    <a:pt x="456" y="432"/>
                  </a:lnTo>
                  <a:lnTo>
                    <a:pt x="459" y="432"/>
                  </a:lnTo>
                  <a:lnTo>
                    <a:pt x="459" y="432"/>
                  </a:lnTo>
                  <a:lnTo>
                    <a:pt x="462" y="435"/>
                  </a:lnTo>
                  <a:lnTo>
                    <a:pt x="462" y="435"/>
                  </a:lnTo>
                  <a:lnTo>
                    <a:pt x="462" y="435"/>
                  </a:lnTo>
                  <a:lnTo>
                    <a:pt x="462" y="435"/>
                  </a:lnTo>
                  <a:lnTo>
                    <a:pt x="464" y="435"/>
                  </a:lnTo>
                  <a:lnTo>
                    <a:pt x="476" y="423"/>
                  </a:lnTo>
                  <a:lnTo>
                    <a:pt x="476" y="423"/>
                  </a:lnTo>
                  <a:lnTo>
                    <a:pt x="476" y="420"/>
                  </a:lnTo>
                  <a:lnTo>
                    <a:pt x="476" y="420"/>
                  </a:lnTo>
                  <a:lnTo>
                    <a:pt x="476" y="420"/>
                  </a:lnTo>
                  <a:lnTo>
                    <a:pt x="476" y="420"/>
                  </a:lnTo>
                  <a:lnTo>
                    <a:pt x="476" y="417"/>
                  </a:lnTo>
                  <a:lnTo>
                    <a:pt x="476" y="417"/>
                  </a:lnTo>
                  <a:lnTo>
                    <a:pt x="476" y="417"/>
                  </a:lnTo>
                  <a:lnTo>
                    <a:pt x="476" y="417"/>
                  </a:lnTo>
                  <a:lnTo>
                    <a:pt x="473" y="414"/>
                  </a:lnTo>
                  <a:lnTo>
                    <a:pt x="473" y="414"/>
                  </a:lnTo>
                  <a:lnTo>
                    <a:pt x="473" y="414"/>
                  </a:lnTo>
                  <a:lnTo>
                    <a:pt x="473" y="414"/>
                  </a:lnTo>
                  <a:lnTo>
                    <a:pt x="473" y="410"/>
                  </a:lnTo>
                  <a:lnTo>
                    <a:pt x="473" y="410"/>
                  </a:lnTo>
                  <a:lnTo>
                    <a:pt x="473" y="410"/>
                  </a:lnTo>
                  <a:lnTo>
                    <a:pt x="473" y="410"/>
                  </a:lnTo>
                  <a:lnTo>
                    <a:pt x="470" y="407"/>
                  </a:lnTo>
                  <a:lnTo>
                    <a:pt x="470" y="407"/>
                  </a:lnTo>
                  <a:lnTo>
                    <a:pt x="470" y="407"/>
                  </a:lnTo>
                  <a:lnTo>
                    <a:pt x="470" y="407"/>
                  </a:lnTo>
                  <a:lnTo>
                    <a:pt x="470" y="404"/>
                  </a:lnTo>
                  <a:lnTo>
                    <a:pt x="470" y="404"/>
                  </a:lnTo>
                  <a:lnTo>
                    <a:pt x="470" y="404"/>
                  </a:lnTo>
                  <a:lnTo>
                    <a:pt x="470" y="404"/>
                  </a:lnTo>
                  <a:lnTo>
                    <a:pt x="470" y="401"/>
                  </a:lnTo>
                  <a:lnTo>
                    <a:pt x="470" y="401"/>
                  </a:lnTo>
                  <a:lnTo>
                    <a:pt x="464" y="377"/>
                  </a:lnTo>
                  <a:lnTo>
                    <a:pt x="464" y="377"/>
                  </a:lnTo>
                  <a:lnTo>
                    <a:pt x="464" y="371"/>
                  </a:lnTo>
                  <a:lnTo>
                    <a:pt x="464" y="371"/>
                  </a:lnTo>
                  <a:lnTo>
                    <a:pt x="459" y="350"/>
                  </a:lnTo>
                  <a:lnTo>
                    <a:pt x="453" y="328"/>
                  </a:lnTo>
                  <a:lnTo>
                    <a:pt x="453" y="313"/>
                  </a:lnTo>
                  <a:lnTo>
                    <a:pt x="453" y="313"/>
                  </a:lnTo>
                  <a:lnTo>
                    <a:pt x="453" y="313"/>
                  </a:lnTo>
                  <a:lnTo>
                    <a:pt x="453" y="313"/>
                  </a:lnTo>
                  <a:lnTo>
                    <a:pt x="453" y="313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46" name="Freeform 544">
              <a:extLst>
                <a:ext uri="{FF2B5EF4-FFF2-40B4-BE49-F238E27FC236}">
                  <a16:creationId xmlns:a16="http://schemas.microsoft.com/office/drawing/2014/main" id="{9B0EDE5F-3C74-6287-0CBF-1B8CE8432D4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506" y="3393556"/>
              <a:ext cx="869065" cy="482320"/>
            </a:xfrm>
            <a:custGeom>
              <a:avLst/>
              <a:gdLst>
                <a:gd name="T0" fmla="*/ 25 w 598"/>
                <a:gd name="T1" fmla="*/ 12 h 350"/>
                <a:gd name="T2" fmla="*/ 25 w 598"/>
                <a:gd name="T3" fmla="*/ 12 h 350"/>
                <a:gd name="T4" fmla="*/ 25 w 598"/>
                <a:gd name="T5" fmla="*/ 15 h 350"/>
                <a:gd name="T6" fmla="*/ 25 w 598"/>
                <a:gd name="T7" fmla="*/ 15 h 350"/>
                <a:gd name="T8" fmla="*/ 0 w 598"/>
                <a:gd name="T9" fmla="*/ 319 h 350"/>
                <a:gd name="T10" fmla="*/ 598 w 598"/>
                <a:gd name="T11" fmla="*/ 350 h 350"/>
                <a:gd name="T12" fmla="*/ 596 w 598"/>
                <a:gd name="T13" fmla="*/ 131 h 350"/>
                <a:gd name="T14" fmla="*/ 596 w 598"/>
                <a:gd name="T15" fmla="*/ 131 h 350"/>
                <a:gd name="T16" fmla="*/ 596 w 598"/>
                <a:gd name="T17" fmla="*/ 131 h 350"/>
                <a:gd name="T18" fmla="*/ 596 w 598"/>
                <a:gd name="T19" fmla="*/ 131 h 350"/>
                <a:gd name="T20" fmla="*/ 587 w 598"/>
                <a:gd name="T21" fmla="*/ 116 h 350"/>
                <a:gd name="T22" fmla="*/ 587 w 598"/>
                <a:gd name="T23" fmla="*/ 116 h 350"/>
                <a:gd name="T24" fmla="*/ 584 w 598"/>
                <a:gd name="T25" fmla="*/ 109 h 350"/>
                <a:gd name="T26" fmla="*/ 582 w 598"/>
                <a:gd name="T27" fmla="*/ 106 h 350"/>
                <a:gd name="T28" fmla="*/ 582 w 598"/>
                <a:gd name="T29" fmla="*/ 106 h 350"/>
                <a:gd name="T30" fmla="*/ 582 w 598"/>
                <a:gd name="T31" fmla="*/ 106 h 350"/>
                <a:gd name="T32" fmla="*/ 582 w 598"/>
                <a:gd name="T33" fmla="*/ 106 h 350"/>
                <a:gd name="T34" fmla="*/ 576 w 598"/>
                <a:gd name="T35" fmla="*/ 103 h 350"/>
                <a:gd name="T36" fmla="*/ 576 w 598"/>
                <a:gd name="T37" fmla="*/ 103 h 350"/>
                <a:gd name="T38" fmla="*/ 573 w 598"/>
                <a:gd name="T39" fmla="*/ 94 h 350"/>
                <a:gd name="T40" fmla="*/ 573 w 598"/>
                <a:gd name="T41" fmla="*/ 85 h 350"/>
                <a:gd name="T42" fmla="*/ 573 w 598"/>
                <a:gd name="T43" fmla="*/ 85 h 350"/>
                <a:gd name="T44" fmla="*/ 576 w 598"/>
                <a:gd name="T45" fmla="*/ 76 h 350"/>
                <a:gd name="T46" fmla="*/ 579 w 598"/>
                <a:gd name="T47" fmla="*/ 70 h 350"/>
                <a:gd name="T48" fmla="*/ 579 w 598"/>
                <a:gd name="T49" fmla="*/ 70 h 350"/>
                <a:gd name="T50" fmla="*/ 582 w 598"/>
                <a:gd name="T51" fmla="*/ 61 h 350"/>
                <a:gd name="T52" fmla="*/ 582 w 598"/>
                <a:gd name="T53" fmla="*/ 52 h 350"/>
                <a:gd name="T54" fmla="*/ 579 w 598"/>
                <a:gd name="T55" fmla="*/ 40 h 350"/>
                <a:gd name="T56" fmla="*/ 579 w 598"/>
                <a:gd name="T57" fmla="*/ 40 h 350"/>
                <a:gd name="T58" fmla="*/ 573 w 598"/>
                <a:gd name="T59" fmla="*/ 37 h 350"/>
                <a:gd name="T60" fmla="*/ 565 w 598"/>
                <a:gd name="T61" fmla="*/ 31 h 350"/>
                <a:gd name="T62" fmla="*/ 545 w 598"/>
                <a:gd name="T63" fmla="*/ 24 h 350"/>
                <a:gd name="T64" fmla="*/ 25 w 598"/>
                <a:gd name="T65" fmla="*/ 0 h 350"/>
                <a:gd name="T66" fmla="*/ 25 w 598"/>
                <a:gd name="T67" fmla="*/ 0 h 350"/>
                <a:gd name="T68" fmla="*/ 25 w 598"/>
                <a:gd name="T69" fmla="*/ 12 h 350"/>
                <a:gd name="T70" fmla="*/ 25 w 598"/>
                <a:gd name="T71" fmla="*/ 12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98" h="350">
                  <a:moveTo>
                    <a:pt x="25" y="12"/>
                  </a:moveTo>
                  <a:lnTo>
                    <a:pt x="25" y="12"/>
                  </a:lnTo>
                  <a:lnTo>
                    <a:pt x="25" y="15"/>
                  </a:lnTo>
                  <a:lnTo>
                    <a:pt x="25" y="15"/>
                  </a:lnTo>
                  <a:lnTo>
                    <a:pt x="0" y="319"/>
                  </a:lnTo>
                  <a:lnTo>
                    <a:pt x="598" y="350"/>
                  </a:lnTo>
                  <a:lnTo>
                    <a:pt x="596" y="131"/>
                  </a:lnTo>
                  <a:lnTo>
                    <a:pt x="596" y="131"/>
                  </a:lnTo>
                  <a:lnTo>
                    <a:pt x="596" y="131"/>
                  </a:lnTo>
                  <a:lnTo>
                    <a:pt x="596" y="131"/>
                  </a:lnTo>
                  <a:lnTo>
                    <a:pt x="587" y="116"/>
                  </a:lnTo>
                  <a:lnTo>
                    <a:pt x="587" y="116"/>
                  </a:lnTo>
                  <a:lnTo>
                    <a:pt x="584" y="109"/>
                  </a:lnTo>
                  <a:lnTo>
                    <a:pt x="582" y="106"/>
                  </a:lnTo>
                  <a:lnTo>
                    <a:pt x="582" y="106"/>
                  </a:lnTo>
                  <a:lnTo>
                    <a:pt x="582" y="106"/>
                  </a:lnTo>
                  <a:lnTo>
                    <a:pt x="582" y="106"/>
                  </a:lnTo>
                  <a:lnTo>
                    <a:pt x="576" y="103"/>
                  </a:lnTo>
                  <a:lnTo>
                    <a:pt x="576" y="103"/>
                  </a:lnTo>
                  <a:lnTo>
                    <a:pt x="573" y="94"/>
                  </a:lnTo>
                  <a:lnTo>
                    <a:pt x="573" y="85"/>
                  </a:lnTo>
                  <a:lnTo>
                    <a:pt x="573" y="85"/>
                  </a:lnTo>
                  <a:lnTo>
                    <a:pt x="576" y="76"/>
                  </a:lnTo>
                  <a:lnTo>
                    <a:pt x="579" y="70"/>
                  </a:lnTo>
                  <a:lnTo>
                    <a:pt x="579" y="70"/>
                  </a:lnTo>
                  <a:lnTo>
                    <a:pt x="582" y="61"/>
                  </a:lnTo>
                  <a:lnTo>
                    <a:pt x="582" y="52"/>
                  </a:lnTo>
                  <a:lnTo>
                    <a:pt x="579" y="40"/>
                  </a:lnTo>
                  <a:lnTo>
                    <a:pt x="579" y="40"/>
                  </a:lnTo>
                  <a:lnTo>
                    <a:pt x="573" y="37"/>
                  </a:lnTo>
                  <a:lnTo>
                    <a:pt x="565" y="31"/>
                  </a:lnTo>
                  <a:lnTo>
                    <a:pt x="545" y="24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5" y="12"/>
                  </a:lnTo>
                  <a:lnTo>
                    <a:pt x="25" y="12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572" name="Freeform 571">
              <a:extLst>
                <a:ext uri="{FF2B5EF4-FFF2-40B4-BE49-F238E27FC236}">
                  <a16:creationId xmlns:a16="http://schemas.microsoft.com/office/drawing/2014/main" id="{31309911-0787-BBAC-1E8D-18F0B0FD6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4084" y="2477149"/>
              <a:ext cx="821107" cy="560869"/>
            </a:xfrm>
            <a:custGeom>
              <a:avLst/>
              <a:gdLst>
                <a:gd name="T0" fmla="*/ 19 w 565"/>
                <a:gd name="T1" fmla="*/ 133 h 407"/>
                <a:gd name="T2" fmla="*/ 19 w 565"/>
                <a:gd name="T3" fmla="*/ 152 h 407"/>
                <a:gd name="T4" fmla="*/ 0 w 565"/>
                <a:gd name="T5" fmla="*/ 316 h 407"/>
                <a:gd name="T6" fmla="*/ 168 w 565"/>
                <a:gd name="T7" fmla="*/ 325 h 407"/>
                <a:gd name="T8" fmla="*/ 176 w 565"/>
                <a:gd name="T9" fmla="*/ 325 h 407"/>
                <a:gd name="T10" fmla="*/ 179 w 565"/>
                <a:gd name="T11" fmla="*/ 325 h 407"/>
                <a:gd name="T12" fmla="*/ 187 w 565"/>
                <a:gd name="T13" fmla="*/ 325 h 407"/>
                <a:gd name="T14" fmla="*/ 198 w 565"/>
                <a:gd name="T15" fmla="*/ 328 h 407"/>
                <a:gd name="T16" fmla="*/ 204 w 565"/>
                <a:gd name="T17" fmla="*/ 328 h 407"/>
                <a:gd name="T18" fmla="*/ 210 w 565"/>
                <a:gd name="T19" fmla="*/ 328 h 407"/>
                <a:gd name="T20" fmla="*/ 212 w 565"/>
                <a:gd name="T21" fmla="*/ 331 h 407"/>
                <a:gd name="T22" fmla="*/ 302 w 565"/>
                <a:gd name="T23" fmla="*/ 337 h 407"/>
                <a:gd name="T24" fmla="*/ 377 w 565"/>
                <a:gd name="T25" fmla="*/ 367 h 407"/>
                <a:gd name="T26" fmla="*/ 447 w 565"/>
                <a:gd name="T27" fmla="*/ 389 h 407"/>
                <a:gd name="T28" fmla="*/ 489 w 565"/>
                <a:gd name="T29" fmla="*/ 383 h 407"/>
                <a:gd name="T30" fmla="*/ 498 w 565"/>
                <a:gd name="T31" fmla="*/ 380 h 407"/>
                <a:gd name="T32" fmla="*/ 503 w 565"/>
                <a:gd name="T33" fmla="*/ 380 h 407"/>
                <a:gd name="T34" fmla="*/ 506 w 565"/>
                <a:gd name="T35" fmla="*/ 380 h 407"/>
                <a:gd name="T36" fmla="*/ 509 w 565"/>
                <a:gd name="T37" fmla="*/ 380 h 407"/>
                <a:gd name="T38" fmla="*/ 515 w 565"/>
                <a:gd name="T39" fmla="*/ 380 h 407"/>
                <a:gd name="T40" fmla="*/ 517 w 565"/>
                <a:gd name="T41" fmla="*/ 383 h 407"/>
                <a:gd name="T42" fmla="*/ 520 w 565"/>
                <a:gd name="T43" fmla="*/ 386 h 407"/>
                <a:gd name="T44" fmla="*/ 523 w 565"/>
                <a:gd name="T45" fmla="*/ 389 h 407"/>
                <a:gd name="T46" fmla="*/ 531 w 565"/>
                <a:gd name="T47" fmla="*/ 392 h 407"/>
                <a:gd name="T48" fmla="*/ 534 w 565"/>
                <a:gd name="T49" fmla="*/ 395 h 407"/>
                <a:gd name="T50" fmla="*/ 543 w 565"/>
                <a:gd name="T51" fmla="*/ 398 h 407"/>
                <a:gd name="T52" fmla="*/ 548 w 565"/>
                <a:gd name="T53" fmla="*/ 401 h 407"/>
                <a:gd name="T54" fmla="*/ 557 w 565"/>
                <a:gd name="T55" fmla="*/ 404 h 407"/>
                <a:gd name="T56" fmla="*/ 562 w 565"/>
                <a:gd name="T57" fmla="*/ 407 h 407"/>
                <a:gd name="T58" fmla="*/ 562 w 565"/>
                <a:gd name="T59" fmla="*/ 404 h 407"/>
                <a:gd name="T60" fmla="*/ 557 w 565"/>
                <a:gd name="T61" fmla="*/ 328 h 407"/>
                <a:gd name="T62" fmla="*/ 545 w 565"/>
                <a:gd name="T63" fmla="*/ 301 h 407"/>
                <a:gd name="T64" fmla="*/ 562 w 565"/>
                <a:gd name="T65" fmla="*/ 270 h 407"/>
                <a:gd name="T66" fmla="*/ 562 w 565"/>
                <a:gd name="T67" fmla="*/ 255 h 407"/>
                <a:gd name="T68" fmla="*/ 562 w 565"/>
                <a:gd name="T69" fmla="*/ 246 h 407"/>
                <a:gd name="T70" fmla="*/ 559 w 565"/>
                <a:gd name="T71" fmla="*/ 237 h 407"/>
                <a:gd name="T72" fmla="*/ 559 w 565"/>
                <a:gd name="T73" fmla="*/ 234 h 407"/>
                <a:gd name="T74" fmla="*/ 551 w 565"/>
                <a:gd name="T75" fmla="*/ 70 h 407"/>
                <a:gd name="T76" fmla="*/ 557 w 565"/>
                <a:gd name="T77" fmla="*/ 30 h 407"/>
                <a:gd name="T78" fmla="*/ 543 w 565"/>
                <a:gd name="T79" fmla="*/ 30 h 407"/>
                <a:gd name="T80" fmla="*/ 531 w 565"/>
                <a:gd name="T81" fmla="*/ 30 h 407"/>
                <a:gd name="T82" fmla="*/ 515 w 565"/>
                <a:gd name="T83" fmla="*/ 30 h 407"/>
                <a:gd name="T84" fmla="*/ 501 w 565"/>
                <a:gd name="T85" fmla="*/ 30 h 407"/>
                <a:gd name="T86" fmla="*/ 484 w 565"/>
                <a:gd name="T87" fmla="*/ 30 h 407"/>
                <a:gd name="T88" fmla="*/ 470 w 565"/>
                <a:gd name="T89" fmla="*/ 27 h 407"/>
                <a:gd name="T90" fmla="*/ 408 w 565"/>
                <a:gd name="T91" fmla="*/ 24 h 407"/>
                <a:gd name="T92" fmla="*/ 389 w 565"/>
                <a:gd name="T93" fmla="*/ 24 h 407"/>
                <a:gd name="T94" fmla="*/ 366 w 565"/>
                <a:gd name="T95" fmla="*/ 24 h 407"/>
                <a:gd name="T96" fmla="*/ 355 w 565"/>
                <a:gd name="T97" fmla="*/ 21 h 407"/>
                <a:gd name="T98" fmla="*/ 333 w 565"/>
                <a:gd name="T99" fmla="*/ 21 h 407"/>
                <a:gd name="T100" fmla="*/ 254 w 565"/>
                <a:gd name="T101" fmla="*/ 15 h 407"/>
                <a:gd name="T102" fmla="*/ 235 w 565"/>
                <a:gd name="T103" fmla="*/ 15 h 407"/>
                <a:gd name="T104" fmla="*/ 221 w 565"/>
                <a:gd name="T105" fmla="*/ 15 h 407"/>
                <a:gd name="T106" fmla="*/ 198 w 565"/>
                <a:gd name="T107" fmla="*/ 12 h 407"/>
                <a:gd name="T108" fmla="*/ 184 w 565"/>
                <a:gd name="T109" fmla="*/ 12 h 407"/>
                <a:gd name="T110" fmla="*/ 168 w 565"/>
                <a:gd name="T111" fmla="*/ 12 h 407"/>
                <a:gd name="T112" fmla="*/ 33 w 565"/>
                <a:gd name="T113" fmla="*/ 27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65" h="407">
                  <a:moveTo>
                    <a:pt x="33" y="30"/>
                  </a:moveTo>
                  <a:lnTo>
                    <a:pt x="33" y="30"/>
                  </a:lnTo>
                  <a:lnTo>
                    <a:pt x="28" y="67"/>
                  </a:lnTo>
                  <a:lnTo>
                    <a:pt x="28" y="67"/>
                  </a:lnTo>
                  <a:lnTo>
                    <a:pt x="25" y="106"/>
                  </a:lnTo>
                  <a:lnTo>
                    <a:pt x="25" y="106"/>
                  </a:lnTo>
                  <a:lnTo>
                    <a:pt x="19" y="133"/>
                  </a:lnTo>
                  <a:lnTo>
                    <a:pt x="19" y="133"/>
                  </a:lnTo>
                  <a:lnTo>
                    <a:pt x="19" y="136"/>
                  </a:lnTo>
                  <a:lnTo>
                    <a:pt x="19" y="136"/>
                  </a:lnTo>
                  <a:lnTo>
                    <a:pt x="19" y="146"/>
                  </a:lnTo>
                  <a:lnTo>
                    <a:pt x="19" y="146"/>
                  </a:lnTo>
                  <a:lnTo>
                    <a:pt x="19" y="152"/>
                  </a:lnTo>
                  <a:lnTo>
                    <a:pt x="19" y="152"/>
                  </a:lnTo>
                  <a:lnTo>
                    <a:pt x="16" y="161"/>
                  </a:lnTo>
                  <a:lnTo>
                    <a:pt x="16" y="161"/>
                  </a:lnTo>
                  <a:lnTo>
                    <a:pt x="16" y="164"/>
                  </a:lnTo>
                  <a:lnTo>
                    <a:pt x="16" y="164"/>
                  </a:lnTo>
                  <a:lnTo>
                    <a:pt x="16" y="170"/>
                  </a:lnTo>
                  <a:lnTo>
                    <a:pt x="16" y="170"/>
                  </a:lnTo>
                  <a:lnTo>
                    <a:pt x="0" y="316"/>
                  </a:lnTo>
                  <a:lnTo>
                    <a:pt x="0" y="316"/>
                  </a:lnTo>
                  <a:lnTo>
                    <a:pt x="61" y="319"/>
                  </a:lnTo>
                  <a:lnTo>
                    <a:pt x="145" y="322"/>
                  </a:lnTo>
                  <a:lnTo>
                    <a:pt x="145" y="322"/>
                  </a:lnTo>
                  <a:lnTo>
                    <a:pt x="145" y="322"/>
                  </a:lnTo>
                  <a:lnTo>
                    <a:pt x="168" y="325"/>
                  </a:lnTo>
                  <a:lnTo>
                    <a:pt x="168" y="325"/>
                  </a:lnTo>
                  <a:lnTo>
                    <a:pt x="168" y="325"/>
                  </a:lnTo>
                  <a:lnTo>
                    <a:pt x="168" y="325"/>
                  </a:lnTo>
                  <a:lnTo>
                    <a:pt x="170" y="325"/>
                  </a:lnTo>
                  <a:lnTo>
                    <a:pt x="170" y="325"/>
                  </a:lnTo>
                  <a:lnTo>
                    <a:pt x="173" y="325"/>
                  </a:lnTo>
                  <a:lnTo>
                    <a:pt x="173" y="325"/>
                  </a:lnTo>
                  <a:lnTo>
                    <a:pt x="176" y="325"/>
                  </a:lnTo>
                  <a:lnTo>
                    <a:pt x="176" y="325"/>
                  </a:lnTo>
                  <a:lnTo>
                    <a:pt x="176" y="325"/>
                  </a:lnTo>
                  <a:lnTo>
                    <a:pt x="176" y="325"/>
                  </a:lnTo>
                  <a:lnTo>
                    <a:pt x="179" y="325"/>
                  </a:lnTo>
                  <a:lnTo>
                    <a:pt x="179" y="325"/>
                  </a:lnTo>
                  <a:lnTo>
                    <a:pt x="179" y="325"/>
                  </a:lnTo>
                  <a:lnTo>
                    <a:pt x="179" y="325"/>
                  </a:lnTo>
                  <a:lnTo>
                    <a:pt x="182" y="325"/>
                  </a:lnTo>
                  <a:lnTo>
                    <a:pt x="182" y="325"/>
                  </a:lnTo>
                  <a:lnTo>
                    <a:pt x="184" y="325"/>
                  </a:lnTo>
                  <a:lnTo>
                    <a:pt x="184" y="325"/>
                  </a:lnTo>
                  <a:lnTo>
                    <a:pt x="187" y="325"/>
                  </a:lnTo>
                  <a:lnTo>
                    <a:pt x="187" y="325"/>
                  </a:lnTo>
                  <a:lnTo>
                    <a:pt x="187" y="325"/>
                  </a:lnTo>
                  <a:lnTo>
                    <a:pt x="187" y="325"/>
                  </a:lnTo>
                  <a:lnTo>
                    <a:pt x="196" y="328"/>
                  </a:lnTo>
                  <a:lnTo>
                    <a:pt x="196" y="328"/>
                  </a:lnTo>
                  <a:lnTo>
                    <a:pt x="198" y="328"/>
                  </a:lnTo>
                  <a:lnTo>
                    <a:pt x="198" y="328"/>
                  </a:lnTo>
                  <a:lnTo>
                    <a:pt x="198" y="328"/>
                  </a:lnTo>
                  <a:lnTo>
                    <a:pt x="198" y="328"/>
                  </a:lnTo>
                  <a:lnTo>
                    <a:pt x="201" y="328"/>
                  </a:lnTo>
                  <a:lnTo>
                    <a:pt x="201" y="328"/>
                  </a:lnTo>
                  <a:lnTo>
                    <a:pt x="201" y="328"/>
                  </a:lnTo>
                  <a:lnTo>
                    <a:pt x="201" y="328"/>
                  </a:lnTo>
                  <a:lnTo>
                    <a:pt x="204" y="328"/>
                  </a:lnTo>
                  <a:lnTo>
                    <a:pt x="204" y="328"/>
                  </a:lnTo>
                  <a:lnTo>
                    <a:pt x="204" y="328"/>
                  </a:lnTo>
                  <a:lnTo>
                    <a:pt x="204" y="328"/>
                  </a:lnTo>
                  <a:lnTo>
                    <a:pt x="207" y="328"/>
                  </a:lnTo>
                  <a:lnTo>
                    <a:pt x="207" y="328"/>
                  </a:lnTo>
                  <a:lnTo>
                    <a:pt x="207" y="328"/>
                  </a:lnTo>
                  <a:lnTo>
                    <a:pt x="207" y="328"/>
                  </a:lnTo>
                  <a:lnTo>
                    <a:pt x="210" y="328"/>
                  </a:lnTo>
                  <a:lnTo>
                    <a:pt x="210" y="328"/>
                  </a:lnTo>
                  <a:lnTo>
                    <a:pt x="210" y="328"/>
                  </a:lnTo>
                  <a:lnTo>
                    <a:pt x="210" y="328"/>
                  </a:lnTo>
                  <a:lnTo>
                    <a:pt x="210" y="331"/>
                  </a:lnTo>
                  <a:lnTo>
                    <a:pt x="210" y="331"/>
                  </a:lnTo>
                  <a:lnTo>
                    <a:pt x="212" y="331"/>
                  </a:lnTo>
                  <a:lnTo>
                    <a:pt x="212" y="331"/>
                  </a:lnTo>
                  <a:lnTo>
                    <a:pt x="212" y="331"/>
                  </a:lnTo>
                  <a:lnTo>
                    <a:pt x="212" y="331"/>
                  </a:lnTo>
                  <a:lnTo>
                    <a:pt x="215" y="331"/>
                  </a:lnTo>
                  <a:lnTo>
                    <a:pt x="215" y="331"/>
                  </a:lnTo>
                  <a:lnTo>
                    <a:pt x="249" y="337"/>
                  </a:lnTo>
                  <a:lnTo>
                    <a:pt x="279" y="337"/>
                  </a:lnTo>
                  <a:lnTo>
                    <a:pt x="279" y="337"/>
                  </a:lnTo>
                  <a:lnTo>
                    <a:pt x="302" y="337"/>
                  </a:lnTo>
                  <a:lnTo>
                    <a:pt x="310" y="340"/>
                  </a:lnTo>
                  <a:lnTo>
                    <a:pt x="313" y="343"/>
                  </a:lnTo>
                  <a:lnTo>
                    <a:pt x="313" y="343"/>
                  </a:lnTo>
                  <a:lnTo>
                    <a:pt x="324" y="352"/>
                  </a:lnTo>
                  <a:lnTo>
                    <a:pt x="347" y="358"/>
                  </a:lnTo>
                  <a:lnTo>
                    <a:pt x="347" y="358"/>
                  </a:lnTo>
                  <a:lnTo>
                    <a:pt x="377" y="367"/>
                  </a:lnTo>
                  <a:lnTo>
                    <a:pt x="377" y="367"/>
                  </a:lnTo>
                  <a:lnTo>
                    <a:pt x="400" y="370"/>
                  </a:lnTo>
                  <a:lnTo>
                    <a:pt x="408" y="377"/>
                  </a:lnTo>
                  <a:lnTo>
                    <a:pt x="408" y="377"/>
                  </a:lnTo>
                  <a:lnTo>
                    <a:pt x="417" y="383"/>
                  </a:lnTo>
                  <a:lnTo>
                    <a:pt x="428" y="386"/>
                  </a:lnTo>
                  <a:lnTo>
                    <a:pt x="447" y="389"/>
                  </a:lnTo>
                  <a:lnTo>
                    <a:pt x="447" y="389"/>
                  </a:lnTo>
                  <a:lnTo>
                    <a:pt x="459" y="386"/>
                  </a:lnTo>
                  <a:lnTo>
                    <a:pt x="459" y="386"/>
                  </a:lnTo>
                  <a:lnTo>
                    <a:pt x="481" y="383"/>
                  </a:lnTo>
                  <a:lnTo>
                    <a:pt x="481" y="383"/>
                  </a:lnTo>
                  <a:lnTo>
                    <a:pt x="489" y="383"/>
                  </a:lnTo>
                  <a:lnTo>
                    <a:pt x="489" y="383"/>
                  </a:lnTo>
                  <a:lnTo>
                    <a:pt x="492" y="380"/>
                  </a:lnTo>
                  <a:lnTo>
                    <a:pt x="492" y="380"/>
                  </a:lnTo>
                  <a:lnTo>
                    <a:pt x="492" y="380"/>
                  </a:lnTo>
                  <a:lnTo>
                    <a:pt x="492" y="380"/>
                  </a:lnTo>
                  <a:lnTo>
                    <a:pt x="495" y="380"/>
                  </a:lnTo>
                  <a:lnTo>
                    <a:pt x="495" y="380"/>
                  </a:lnTo>
                  <a:lnTo>
                    <a:pt x="498" y="380"/>
                  </a:lnTo>
                  <a:lnTo>
                    <a:pt x="498" y="380"/>
                  </a:lnTo>
                  <a:lnTo>
                    <a:pt x="501" y="380"/>
                  </a:lnTo>
                  <a:lnTo>
                    <a:pt x="501" y="380"/>
                  </a:lnTo>
                  <a:lnTo>
                    <a:pt x="501" y="380"/>
                  </a:lnTo>
                  <a:lnTo>
                    <a:pt x="501" y="380"/>
                  </a:lnTo>
                  <a:lnTo>
                    <a:pt x="503" y="380"/>
                  </a:lnTo>
                  <a:lnTo>
                    <a:pt x="503" y="380"/>
                  </a:lnTo>
                  <a:lnTo>
                    <a:pt x="503" y="380"/>
                  </a:lnTo>
                  <a:lnTo>
                    <a:pt x="503" y="380"/>
                  </a:lnTo>
                  <a:lnTo>
                    <a:pt x="506" y="380"/>
                  </a:lnTo>
                  <a:lnTo>
                    <a:pt x="506" y="380"/>
                  </a:lnTo>
                  <a:lnTo>
                    <a:pt x="506" y="380"/>
                  </a:lnTo>
                  <a:lnTo>
                    <a:pt x="506" y="380"/>
                  </a:lnTo>
                  <a:lnTo>
                    <a:pt x="506" y="380"/>
                  </a:lnTo>
                  <a:lnTo>
                    <a:pt x="506" y="380"/>
                  </a:lnTo>
                  <a:lnTo>
                    <a:pt x="509" y="380"/>
                  </a:lnTo>
                  <a:lnTo>
                    <a:pt x="509" y="380"/>
                  </a:lnTo>
                  <a:lnTo>
                    <a:pt x="509" y="380"/>
                  </a:lnTo>
                  <a:lnTo>
                    <a:pt x="509" y="380"/>
                  </a:lnTo>
                  <a:lnTo>
                    <a:pt x="509" y="380"/>
                  </a:lnTo>
                  <a:lnTo>
                    <a:pt x="509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2" y="380"/>
                  </a:lnTo>
                  <a:lnTo>
                    <a:pt x="515" y="380"/>
                  </a:lnTo>
                  <a:lnTo>
                    <a:pt x="515" y="380"/>
                  </a:lnTo>
                  <a:lnTo>
                    <a:pt x="515" y="380"/>
                  </a:lnTo>
                  <a:lnTo>
                    <a:pt x="515" y="380"/>
                  </a:lnTo>
                  <a:lnTo>
                    <a:pt x="515" y="383"/>
                  </a:lnTo>
                  <a:lnTo>
                    <a:pt x="515" y="383"/>
                  </a:lnTo>
                  <a:lnTo>
                    <a:pt x="517" y="383"/>
                  </a:lnTo>
                  <a:lnTo>
                    <a:pt x="517" y="383"/>
                  </a:lnTo>
                  <a:lnTo>
                    <a:pt x="517" y="383"/>
                  </a:lnTo>
                  <a:lnTo>
                    <a:pt x="517" y="383"/>
                  </a:lnTo>
                  <a:lnTo>
                    <a:pt x="520" y="383"/>
                  </a:lnTo>
                  <a:lnTo>
                    <a:pt x="520" y="383"/>
                  </a:lnTo>
                  <a:lnTo>
                    <a:pt x="520" y="386"/>
                  </a:lnTo>
                  <a:lnTo>
                    <a:pt x="520" y="386"/>
                  </a:lnTo>
                  <a:lnTo>
                    <a:pt x="520" y="386"/>
                  </a:lnTo>
                  <a:lnTo>
                    <a:pt x="520" y="386"/>
                  </a:lnTo>
                  <a:lnTo>
                    <a:pt x="523" y="386"/>
                  </a:lnTo>
                  <a:lnTo>
                    <a:pt x="523" y="386"/>
                  </a:lnTo>
                  <a:lnTo>
                    <a:pt x="523" y="386"/>
                  </a:lnTo>
                  <a:lnTo>
                    <a:pt x="523" y="386"/>
                  </a:lnTo>
                  <a:lnTo>
                    <a:pt x="523" y="389"/>
                  </a:lnTo>
                  <a:lnTo>
                    <a:pt x="523" y="389"/>
                  </a:lnTo>
                  <a:lnTo>
                    <a:pt x="526" y="389"/>
                  </a:lnTo>
                  <a:lnTo>
                    <a:pt x="526" y="389"/>
                  </a:lnTo>
                  <a:lnTo>
                    <a:pt x="526" y="389"/>
                  </a:lnTo>
                  <a:lnTo>
                    <a:pt x="526" y="389"/>
                  </a:lnTo>
                  <a:lnTo>
                    <a:pt x="529" y="389"/>
                  </a:lnTo>
                  <a:lnTo>
                    <a:pt x="529" y="389"/>
                  </a:lnTo>
                  <a:lnTo>
                    <a:pt x="531" y="392"/>
                  </a:lnTo>
                  <a:lnTo>
                    <a:pt x="531" y="392"/>
                  </a:lnTo>
                  <a:lnTo>
                    <a:pt x="531" y="392"/>
                  </a:lnTo>
                  <a:lnTo>
                    <a:pt x="531" y="392"/>
                  </a:lnTo>
                  <a:lnTo>
                    <a:pt x="534" y="395"/>
                  </a:lnTo>
                  <a:lnTo>
                    <a:pt x="534" y="395"/>
                  </a:lnTo>
                  <a:lnTo>
                    <a:pt x="534" y="395"/>
                  </a:lnTo>
                  <a:lnTo>
                    <a:pt x="534" y="395"/>
                  </a:lnTo>
                  <a:lnTo>
                    <a:pt x="537" y="395"/>
                  </a:lnTo>
                  <a:lnTo>
                    <a:pt x="537" y="395"/>
                  </a:lnTo>
                  <a:lnTo>
                    <a:pt x="540" y="395"/>
                  </a:lnTo>
                  <a:lnTo>
                    <a:pt x="540" y="395"/>
                  </a:lnTo>
                  <a:lnTo>
                    <a:pt x="543" y="398"/>
                  </a:lnTo>
                  <a:lnTo>
                    <a:pt x="543" y="398"/>
                  </a:lnTo>
                  <a:lnTo>
                    <a:pt x="543" y="398"/>
                  </a:lnTo>
                  <a:lnTo>
                    <a:pt x="543" y="398"/>
                  </a:lnTo>
                  <a:lnTo>
                    <a:pt x="545" y="398"/>
                  </a:lnTo>
                  <a:lnTo>
                    <a:pt x="545" y="398"/>
                  </a:lnTo>
                  <a:lnTo>
                    <a:pt x="545" y="401"/>
                  </a:lnTo>
                  <a:lnTo>
                    <a:pt x="545" y="401"/>
                  </a:lnTo>
                  <a:lnTo>
                    <a:pt x="548" y="401"/>
                  </a:lnTo>
                  <a:lnTo>
                    <a:pt x="548" y="401"/>
                  </a:lnTo>
                  <a:lnTo>
                    <a:pt x="551" y="401"/>
                  </a:lnTo>
                  <a:lnTo>
                    <a:pt x="551" y="401"/>
                  </a:lnTo>
                  <a:lnTo>
                    <a:pt x="554" y="404"/>
                  </a:lnTo>
                  <a:lnTo>
                    <a:pt x="554" y="404"/>
                  </a:lnTo>
                  <a:lnTo>
                    <a:pt x="554" y="404"/>
                  </a:lnTo>
                  <a:lnTo>
                    <a:pt x="554" y="404"/>
                  </a:lnTo>
                  <a:lnTo>
                    <a:pt x="557" y="404"/>
                  </a:lnTo>
                  <a:lnTo>
                    <a:pt x="557" y="404"/>
                  </a:lnTo>
                  <a:lnTo>
                    <a:pt x="559" y="404"/>
                  </a:lnTo>
                  <a:lnTo>
                    <a:pt x="559" y="404"/>
                  </a:lnTo>
                  <a:lnTo>
                    <a:pt x="562" y="407"/>
                  </a:lnTo>
                  <a:lnTo>
                    <a:pt x="562" y="407"/>
                  </a:lnTo>
                  <a:lnTo>
                    <a:pt x="562" y="407"/>
                  </a:lnTo>
                  <a:lnTo>
                    <a:pt x="562" y="407"/>
                  </a:lnTo>
                  <a:lnTo>
                    <a:pt x="565" y="407"/>
                  </a:lnTo>
                  <a:lnTo>
                    <a:pt x="565" y="407"/>
                  </a:lnTo>
                  <a:lnTo>
                    <a:pt x="565" y="407"/>
                  </a:lnTo>
                  <a:lnTo>
                    <a:pt x="565" y="407"/>
                  </a:lnTo>
                  <a:lnTo>
                    <a:pt x="562" y="404"/>
                  </a:lnTo>
                  <a:lnTo>
                    <a:pt x="562" y="404"/>
                  </a:lnTo>
                  <a:lnTo>
                    <a:pt x="562" y="404"/>
                  </a:lnTo>
                  <a:lnTo>
                    <a:pt x="562" y="404"/>
                  </a:lnTo>
                  <a:lnTo>
                    <a:pt x="562" y="398"/>
                  </a:lnTo>
                  <a:lnTo>
                    <a:pt x="562" y="398"/>
                  </a:lnTo>
                  <a:lnTo>
                    <a:pt x="559" y="373"/>
                  </a:lnTo>
                  <a:lnTo>
                    <a:pt x="559" y="334"/>
                  </a:lnTo>
                  <a:lnTo>
                    <a:pt x="559" y="334"/>
                  </a:lnTo>
                  <a:lnTo>
                    <a:pt x="557" y="328"/>
                  </a:lnTo>
                  <a:lnTo>
                    <a:pt x="554" y="322"/>
                  </a:lnTo>
                  <a:lnTo>
                    <a:pt x="545" y="310"/>
                  </a:lnTo>
                  <a:lnTo>
                    <a:pt x="545" y="310"/>
                  </a:lnTo>
                  <a:lnTo>
                    <a:pt x="543" y="307"/>
                  </a:lnTo>
                  <a:lnTo>
                    <a:pt x="543" y="304"/>
                  </a:lnTo>
                  <a:lnTo>
                    <a:pt x="543" y="304"/>
                  </a:lnTo>
                  <a:lnTo>
                    <a:pt x="545" y="301"/>
                  </a:lnTo>
                  <a:lnTo>
                    <a:pt x="548" y="301"/>
                  </a:lnTo>
                  <a:lnTo>
                    <a:pt x="565" y="301"/>
                  </a:lnTo>
                  <a:lnTo>
                    <a:pt x="565" y="301"/>
                  </a:lnTo>
                  <a:lnTo>
                    <a:pt x="562" y="270"/>
                  </a:lnTo>
                  <a:lnTo>
                    <a:pt x="562" y="270"/>
                  </a:lnTo>
                  <a:lnTo>
                    <a:pt x="562" y="270"/>
                  </a:lnTo>
                  <a:lnTo>
                    <a:pt x="562" y="270"/>
                  </a:lnTo>
                  <a:lnTo>
                    <a:pt x="562" y="261"/>
                  </a:lnTo>
                  <a:lnTo>
                    <a:pt x="562" y="261"/>
                  </a:lnTo>
                  <a:lnTo>
                    <a:pt x="562" y="258"/>
                  </a:lnTo>
                  <a:lnTo>
                    <a:pt x="562" y="258"/>
                  </a:lnTo>
                  <a:lnTo>
                    <a:pt x="562" y="255"/>
                  </a:lnTo>
                  <a:lnTo>
                    <a:pt x="562" y="255"/>
                  </a:lnTo>
                  <a:lnTo>
                    <a:pt x="562" y="255"/>
                  </a:lnTo>
                  <a:lnTo>
                    <a:pt x="562" y="255"/>
                  </a:lnTo>
                  <a:lnTo>
                    <a:pt x="562" y="249"/>
                  </a:lnTo>
                  <a:lnTo>
                    <a:pt x="562" y="249"/>
                  </a:lnTo>
                  <a:lnTo>
                    <a:pt x="562" y="249"/>
                  </a:lnTo>
                  <a:lnTo>
                    <a:pt x="562" y="249"/>
                  </a:lnTo>
                  <a:lnTo>
                    <a:pt x="562" y="246"/>
                  </a:lnTo>
                  <a:lnTo>
                    <a:pt x="562" y="246"/>
                  </a:lnTo>
                  <a:lnTo>
                    <a:pt x="559" y="243"/>
                  </a:lnTo>
                  <a:lnTo>
                    <a:pt x="559" y="243"/>
                  </a:lnTo>
                  <a:lnTo>
                    <a:pt x="559" y="240"/>
                  </a:lnTo>
                  <a:lnTo>
                    <a:pt x="559" y="240"/>
                  </a:lnTo>
                  <a:lnTo>
                    <a:pt x="559" y="240"/>
                  </a:lnTo>
                  <a:lnTo>
                    <a:pt x="559" y="240"/>
                  </a:lnTo>
                  <a:lnTo>
                    <a:pt x="559" y="237"/>
                  </a:lnTo>
                  <a:lnTo>
                    <a:pt x="559" y="237"/>
                  </a:lnTo>
                  <a:lnTo>
                    <a:pt x="559" y="237"/>
                  </a:lnTo>
                  <a:lnTo>
                    <a:pt x="559" y="237"/>
                  </a:lnTo>
                  <a:lnTo>
                    <a:pt x="559" y="234"/>
                  </a:lnTo>
                  <a:lnTo>
                    <a:pt x="559" y="234"/>
                  </a:lnTo>
                  <a:lnTo>
                    <a:pt x="559" y="234"/>
                  </a:lnTo>
                  <a:lnTo>
                    <a:pt x="559" y="234"/>
                  </a:lnTo>
                  <a:lnTo>
                    <a:pt x="559" y="231"/>
                  </a:lnTo>
                  <a:lnTo>
                    <a:pt x="559" y="155"/>
                  </a:lnTo>
                  <a:lnTo>
                    <a:pt x="559" y="155"/>
                  </a:lnTo>
                  <a:lnTo>
                    <a:pt x="557" y="121"/>
                  </a:lnTo>
                  <a:lnTo>
                    <a:pt x="551" y="85"/>
                  </a:lnTo>
                  <a:lnTo>
                    <a:pt x="551" y="85"/>
                  </a:lnTo>
                  <a:lnTo>
                    <a:pt x="551" y="70"/>
                  </a:lnTo>
                  <a:lnTo>
                    <a:pt x="554" y="57"/>
                  </a:lnTo>
                  <a:lnTo>
                    <a:pt x="562" y="36"/>
                  </a:lnTo>
                  <a:lnTo>
                    <a:pt x="562" y="36"/>
                  </a:lnTo>
                  <a:lnTo>
                    <a:pt x="565" y="30"/>
                  </a:lnTo>
                  <a:lnTo>
                    <a:pt x="565" y="30"/>
                  </a:lnTo>
                  <a:lnTo>
                    <a:pt x="557" y="30"/>
                  </a:lnTo>
                  <a:lnTo>
                    <a:pt x="557" y="30"/>
                  </a:lnTo>
                  <a:lnTo>
                    <a:pt x="554" y="30"/>
                  </a:lnTo>
                  <a:lnTo>
                    <a:pt x="554" y="30"/>
                  </a:lnTo>
                  <a:lnTo>
                    <a:pt x="551" y="30"/>
                  </a:lnTo>
                  <a:lnTo>
                    <a:pt x="551" y="30"/>
                  </a:lnTo>
                  <a:lnTo>
                    <a:pt x="548" y="30"/>
                  </a:lnTo>
                  <a:lnTo>
                    <a:pt x="548" y="30"/>
                  </a:lnTo>
                  <a:lnTo>
                    <a:pt x="543" y="30"/>
                  </a:lnTo>
                  <a:lnTo>
                    <a:pt x="543" y="30"/>
                  </a:lnTo>
                  <a:lnTo>
                    <a:pt x="540" y="30"/>
                  </a:lnTo>
                  <a:lnTo>
                    <a:pt x="540" y="30"/>
                  </a:lnTo>
                  <a:lnTo>
                    <a:pt x="534" y="30"/>
                  </a:lnTo>
                  <a:lnTo>
                    <a:pt x="534" y="30"/>
                  </a:lnTo>
                  <a:lnTo>
                    <a:pt x="531" y="30"/>
                  </a:lnTo>
                  <a:lnTo>
                    <a:pt x="531" y="30"/>
                  </a:lnTo>
                  <a:lnTo>
                    <a:pt x="526" y="30"/>
                  </a:lnTo>
                  <a:lnTo>
                    <a:pt x="526" y="30"/>
                  </a:lnTo>
                  <a:lnTo>
                    <a:pt x="523" y="30"/>
                  </a:lnTo>
                  <a:lnTo>
                    <a:pt x="523" y="30"/>
                  </a:lnTo>
                  <a:lnTo>
                    <a:pt x="517" y="30"/>
                  </a:lnTo>
                  <a:lnTo>
                    <a:pt x="517" y="30"/>
                  </a:lnTo>
                  <a:lnTo>
                    <a:pt x="515" y="30"/>
                  </a:lnTo>
                  <a:lnTo>
                    <a:pt x="515" y="30"/>
                  </a:lnTo>
                  <a:lnTo>
                    <a:pt x="509" y="30"/>
                  </a:lnTo>
                  <a:lnTo>
                    <a:pt x="509" y="30"/>
                  </a:lnTo>
                  <a:lnTo>
                    <a:pt x="506" y="30"/>
                  </a:lnTo>
                  <a:lnTo>
                    <a:pt x="506" y="30"/>
                  </a:lnTo>
                  <a:lnTo>
                    <a:pt x="501" y="30"/>
                  </a:lnTo>
                  <a:lnTo>
                    <a:pt x="501" y="30"/>
                  </a:lnTo>
                  <a:lnTo>
                    <a:pt x="498" y="30"/>
                  </a:lnTo>
                  <a:lnTo>
                    <a:pt x="498" y="30"/>
                  </a:lnTo>
                  <a:lnTo>
                    <a:pt x="492" y="30"/>
                  </a:lnTo>
                  <a:lnTo>
                    <a:pt x="492" y="30"/>
                  </a:lnTo>
                  <a:lnTo>
                    <a:pt x="489" y="30"/>
                  </a:lnTo>
                  <a:lnTo>
                    <a:pt x="489" y="30"/>
                  </a:lnTo>
                  <a:lnTo>
                    <a:pt x="484" y="30"/>
                  </a:lnTo>
                  <a:lnTo>
                    <a:pt x="484" y="30"/>
                  </a:lnTo>
                  <a:lnTo>
                    <a:pt x="481" y="30"/>
                  </a:lnTo>
                  <a:lnTo>
                    <a:pt x="481" y="30"/>
                  </a:lnTo>
                  <a:lnTo>
                    <a:pt x="473" y="27"/>
                  </a:lnTo>
                  <a:lnTo>
                    <a:pt x="473" y="27"/>
                  </a:lnTo>
                  <a:lnTo>
                    <a:pt x="470" y="27"/>
                  </a:lnTo>
                  <a:lnTo>
                    <a:pt x="470" y="27"/>
                  </a:lnTo>
                  <a:lnTo>
                    <a:pt x="461" y="27"/>
                  </a:lnTo>
                  <a:lnTo>
                    <a:pt x="461" y="27"/>
                  </a:lnTo>
                  <a:lnTo>
                    <a:pt x="461" y="27"/>
                  </a:lnTo>
                  <a:lnTo>
                    <a:pt x="461" y="27"/>
                  </a:lnTo>
                  <a:lnTo>
                    <a:pt x="408" y="24"/>
                  </a:lnTo>
                  <a:lnTo>
                    <a:pt x="408" y="24"/>
                  </a:lnTo>
                  <a:lnTo>
                    <a:pt x="408" y="24"/>
                  </a:lnTo>
                  <a:lnTo>
                    <a:pt x="408" y="24"/>
                  </a:lnTo>
                  <a:lnTo>
                    <a:pt x="400" y="24"/>
                  </a:lnTo>
                  <a:lnTo>
                    <a:pt x="400" y="24"/>
                  </a:lnTo>
                  <a:lnTo>
                    <a:pt x="397" y="24"/>
                  </a:lnTo>
                  <a:lnTo>
                    <a:pt x="397" y="24"/>
                  </a:lnTo>
                  <a:lnTo>
                    <a:pt x="389" y="24"/>
                  </a:lnTo>
                  <a:lnTo>
                    <a:pt x="389" y="24"/>
                  </a:lnTo>
                  <a:lnTo>
                    <a:pt x="386" y="24"/>
                  </a:lnTo>
                  <a:lnTo>
                    <a:pt x="386" y="24"/>
                  </a:lnTo>
                  <a:lnTo>
                    <a:pt x="377" y="24"/>
                  </a:lnTo>
                  <a:lnTo>
                    <a:pt x="377" y="24"/>
                  </a:lnTo>
                  <a:lnTo>
                    <a:pt x="375" y="24"/>
                  </a:lnTo>
                  <a:lnTo>
                    <a:pt x="375" y="24"/>
                  </a:lnTo>
                  <a:lnTo>
                    <a:pt x="366" y="24"/>
                  </a:lnTo>
                  <a:lnTo>
                    <a:pt x="366" y="24"/>
                  </a:lnTo>
                  <a:lnTo>
                    <a:pt x="363" y="24"/>
                  </a:lnTo>
                  <a:lnTo>
                    <a:pt x="363" y="24"/>
                  </a:lnTo>
                  <a:lnTo>
                    <a:pt x="355" y="21"/>
                  </a:lnTo>
                  <a:lnTo>
                    <a:pt x="355" y="21"/>
                  </a:lnTo>
                  <a:lnTo>
                    <a:pt x="355" y="21"/>
                  </a:lnTo>
                  <a:lnTo>
                    <a:pt x="355" y="21"/>
                  </a:lnTo>
                  <a:lnTo>
                    <a:pt x="344" y="21"/>
                  </a:lnTo>
                  <a:lnTo>
                    <a:pt x="344" y="21"/>
                  </a:lnTo>
                  <a:lnTo>
                    <a:pt x="344" y="21"/>
                  </a:lnTo>
                  <a:lnTo>
                    <a:pt x="344" y="21"/>
                  </a:lnTo>
                  <a:lnTo>
                    <a:pt x="333" y="21"/>
                  </a:lnTo>
                  <a:lnTo>
                    <a:pt x="333" y="21"/>
                  </a:lnTo>
                  <a:lnTo>
                    <a:pt x="333" y="21"/>
                  </a:lnTo>
                  <a:lnTo>
                    <a:pt x="333" y="21"/>
                  </a:lnTo>
                  <a:lnTo>
                    <a:pt x="321" y="21"/>
                  </a:lnTo>
                  <a:lnTo>
                    <a:pt x="321" y="21"/>
                  </a:lnTo>
                  <a:lnTo>
                    <a:pt x="321" y="21"/>
                  </a:lnTo>
                  <a:lnTo>
                    <a:pt x="321" y="21"/>
                  </a:lnTo>
                  <a:lnTo>
                    <a:pt x="254" y="15"/>
                  </a:lnTo>
                  <a:lnTo>
                    <a:pt x="254" y="15"/>
                  </a:lnTo>
                  <a:lnTo>
                    <a:pt x="254" y="15"/>
                  </a:lnTo>
                  <a:lnTo>
                    <a:pt x="254" y="15"/>
                  </a:lnTo>
                  <a:lnTo>
                    <a:pt x="243" y="15"/>
                  </a:lnTo>
                  <a:lnTo>
                    <a:pt x="243" y="15"/>
                  </a:lnTo>
                  <a:lnTo>
                    <a:pt x="243" y="15"/>
                  </a:lnTo>
                  <a:lnTo>
                    <a:pt x="243" y="15"/>
                  </a:lnTo>
                  <a:lnTo>
                    <a:pt x="235" y="15"/>
                  </a:lnTo>
                  <a:lnTo>
                    <a:pt x="235" y="15"/>
                  </a:lnTo>
                  <a:lnTo>
                    <a:pt x="232" y="15"/>
                  </a:lnTo>
                  <a:lnTo>
                    <a:pt x="232" y="15"/>
                  </a:lnTo>
                  <a:lnTo>
                    <a:pt x="224" y="15"/>
                  </a:lnTo>
                  <a:lnTo>
                    <a:pt x="224" y="15"/>
                  </a:lnTo>
                  <a:lnTo>
                    <a:pt x="221" y="15"/>
                  </a:lnTo>
                  <a:lnTo>
                    <a:pt x="221" y="15"/>
                  </a:lnTo>
                  <a:lnTo>
                    <a:pt x="212" y="15"/>
                  </a:lnTo>
                  <a:lnTo>
                    <a:pt x="212" y="15"/>
                  </a:lnTo>
                  <a:lnTo>
                    <a:pt x="210" y="15"/>
                  </a:lnTo>
                  <a:lnTo>
                    <a:pt x="210" y="15"/>
                  </a:lnTo>
                  <a:lnTo>
                    <a:pt x="204" y="12"/>
                  </a:lnTo>
                  <a:lnTo>
                    <a:pt x="204" y="12"/>
                  </a:lnTo>
                  <a:lnTo>
                    <a:pt x="198" y="12"/>
                  </a:lnTo>
                  <a:lnTo>
                    <a:pt x="198" y="12"/>
                  </a:lnTo>
                  <a:lnTo>
                    <a:pt x="193" y="12"/>
                  </a:lnTo>
                  <a:lnTo>
                    <a:pt x="193" y="12"/>
                  </a:lnTo>
                  <a:lnTo>
                    <a:pt x="190" y="12"/>
                  </a:lnTo>
                  <a:lnTo>
                    <a:pt x="190" y="12"/>
                  </a:lnTo>
                  <a:lnTo>
                    <a:pt x="184" y="12"/>
                  </a:lnTo>
                  <a:lnTo>
                    <a:pt x="184" y="12"/>
                  </a:lnTo>
                  <a:lnTo>
                    <a:pt x="179" y="12"/>
                  </a:lnTo>
                  <a:lnTo>
                    <a:pt x="179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0" y="12"/>
                  </a:lnTo>
                  <a:lnTo>
                    <a:pt x="170" y="12"/>
                  </a:lnTo>
                  <a:lnTo>
                    <a:pt x="168" y="12"/>
                  </a:lnTo>
                  <a:lnTo>
                    <a:pt x="168" y="12"/>
                  </a:lnTo>
                  <a:lnTo>
                    <a:pt x="162" y="9"/>
                  </a:lnTo>
                  <a:lnTo>
                    <a:pt x="162" y="9"/>
                  </a:lnTo>
                  <a:lnTo>
                    <a:pt x="159" y="9"/>
                  </a:lnTo>
                  <a:lnTo>
                    <a:pt x="159" y="9"/>
                  </a:lnTo>
                  <a:lnTo>
                    <a:pt x="36" y="0"/>
                  </a:lnTo>
                  <a:lnTo>
                    <a:pt x="33" y="27"/>
                  </a:lnTo>
                  <a:lnTo>
                    <a:pt x="33" y="27"/>
                  </a:lnTo>
                  <a:lnTo>
                    <a:pt x="33" y="30"/>
                  </a:lnTo>
                  <a:lnTo>
                    <a:pt x="33" y="3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846" name="Group 2845">
              <a:extLst>
                <a:ext uri="{FF2B5EF4-FFF2-40B4-BE49-F238E27FC236}">
                  <a16:creationId xmlns:a16="http://schemas.microsoft.com/office/drawing/2014/main" id="{AD32AD46-8658-4B03-A97A-A45797722B6B}"/>
                </a:ext>
              </a:extLst>
            </p:cNvPr>
            <p:cNvGrpSpPr/>
            <p:nvPr/>
          </p:nvGrpSpPr>
          <p:grpSpPr>
            <a:xfrm>
              <a:off x="2709968" y="1811548"/>
              <a:ext cx="5985986" cy="3516552"/>
              <a:chOff x="2709968" y="1811548"/>
              <a:chExt cx="5985986" cy="3516552"/>
            </a:xfrm>
          </p:grpSpPr>
          <p:sp>
            <p:nvSpPr>
              <p:cNvPr id="59" name="Freeform 6">
                <a:extLst>
                  <a:ext uri="{FF2B5EF4-FFF2-40B4-BE49-F238E27FC236}">
                    <a16:creationId xmlns:a16="http://schemas.microsoft.com/office/drawing/2014/main" id="{2A637ABB-57B3-8E76-6E7C-858ECDC16BF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9968" y="4541979"/>
                <a:ext cx="799201" cy="786121"/>
              </a:xfrm>
              <a:custGeom>
                <a:avLst/>
                <a:gdLst>
                  <a:gd name="T0" fmla="*/ 727 w 797"/>
                  <a:gd name="T1" fmla="*/ 693 h 784"/>
                  <a:gd name="T2" fmla="*/ 716 w 797"/>
                  <a:gd name="T3" fmla="*/ 650 h 784"/>
                  <a:gd name="T4" fmla="*/ 696 w 797"/>
                  <a:gd name="T5" fmla="*/ 629 h 784"/>
                  <a:gd name="T6" fmla="*/ 655 w 797"/>
                  <a:gd name="T7" fmla="*/ 589 h 784"/>
                  <a:gd name="T8" fmla="*/ 615 w 797"/>
                  <a:gd name="T9" fmla="*/ 607 h 784"/>
                  <a:gd name="T10" fmla="*/ 576 w 797"/>
                  <a:gd name="T11" fmla="*/ 571 h 784"/>
                  <a:gd name="T12" fmla="*/ 565 w 797"/>
                  <a:gd name="T13" fmla="*/ 556 h 784"/>
                  <a:gd name="T14" fmla="*/ 562 w 797"/>
                  <a:gd name="T15" fmla="*/ 103 h 784"/>
                  <a:gd name="T16" fmla="*/ 481 w 797"/>
                  <a:gd name="T17" fmla="*/ 85 h 784"/>
                  <a:gd name="T18" fmla="*/ 369 w 797"/>
                  <a:gd name="T19" fmla="*/ 39 h 784"/>
                  <a:gd name="T20" fmla="*/ 361 w 797"/>
                  <a:gd name="T21" fmla="*/ 0 h 784"/>
                  <a:gd name="T22" fmla="*/ 313 w 797"/>
                  <a:gd name="T23" fmla="*/ 6 h 784"/>
                  <a:gd name="T24" fmla="*/ 288 w 797"/>
                  <a:gd name="T25" fmla="*/ 9 h 784"/>
                  <a:gd name="T26" fmla="*/ 263 w 797"/>
                  <a:gd name="T27" fmla="*/ 12 h 784"/>
                  <a:gd name="T28" fmla="*/ 243 w 797"/>
                  <a:gd name="T29" fmla="*/ 12 h 784"/>
                  <a:gd name="T30" fmla="*/ 204 w 797"/>
                  <a:gd name="T31" fmla="*/ 55 h 784"/>
                  <a:gd name="T32" fmla="*/ 173 w 797"/>
                  <a:gd name="T33" fmla="*/ 51 h 784"/>
                  <a:gd name="T34" fmla="*/ 182 w 797"/>
                  <a:gd name="T35" fmla="*/ 124 h 784"/>
                  <a:gd name="T36" fmla="*/ 198 w 797"/>
                  <a:gd name="T37" fmla="*/ 161 h 784"/>
                  <a:gd name="T38" fmla="*/ 120 w 797"/>
                  <a:gd name="T39" fmla="*/ 146 h 784"/>
                  <a:gd name="T40" fmla="*/ 98 w 797"/>
                  <a:gd name="T41" fmla="*/ 176 h 784"/>
                  <a:gd name="T42" fmla="*/ 89 w 797"/>
                  <a:gd name="T43" fmla="*/ 225 h 784"/>
                  <a:gd name="T44" fmla="*/ 112 w 797"/>
                  <a:gd name="T45" fmla="*/ 234 h 784"/>
                  <a:gd name="T46" fmla="*/ 162 w 797"/>
                  <a:gd name="T47" fmla="*/ 246 h 784"/>
                  <a:gd name="T48" fmla="*/ 196 w 797"/>
                  <a:gd name="T49" fmla="*/ 255 h 784"/>
                  <a:gd name="T50" fmla="*/ 142 w 797"/>
                  <a:gd name="T51" fmla="*/ 319 h 784"/>
                  <a:gd name="T52" fmla="*/ 81 w 797"/>
                  <a:gd name="T53" fmla="*/ 340 h 784"/>
                  <a:gd name="T54" fmla="*/ 42 w 797"/>
                  <a:gd name="T55" fmla="*/ 343 h 784"/>
                  <a:gd name="T56" fmla="*/ 30 w 797"/>
                  <a:gd name="T57" fmla="*/ 395 h 784"/>
                  <a:gd name="T58" fmla="*/ 53 w 797"/>
                  <a:gd name="T59" fmla="*/ 459 h 784"/>
                  <a:gd name="T60" fmla="*/ 95 w 797"/>
                  <a:gd name="T61" fmla="*/ 477 h 784"/>
                  <a:gd name="T62" fmla="*/ 81 w 797"/>
                  <a:gd name="T63" fmla="*/ 501 h 784"/>
                  <a:gd name="T64" fmla="*/ 120 w 797"/>
                  <a:gd name="T65" fmla="*/ 556 h 784"/>
                  <a:gd name="T66" fmla="*/ 173 w 797"/>
                  <a:gd name="T67" fmla="*/ 553 h 784"/>
                  <a:gd name="T68" fmla="*/ 145 w 797"/>
                  <a:gd name="T69" fmla="*/ 592 h 784"/>
                  <a:gd name="T70" fmla="*/ 114 w 797"/>
                  <a:gd name="T71" fmla="*/ 626 h 784"/>
                  <a:gd name="T72" fmla="*/ 58 w 797"/>
                  <a:gd name="T73" fmla="*/ 638 h 784"/>
                  <a:gd name="T74" fmla="*/ 0 w 797"/>
                  <a:gd name="T75" fmla="*/ 668 h 784"/>
                  <a:gd name="T76" fmla="*/ 67 w 797"/>
                  <a:gd name="T77" fmla="*/ 668 h 784"/>
                  <a:gd name="T78" fmla="*/ 95 w 797"/>
                  <a:gd name="T79" fmla="*/ 668 h 784"/>
                  <a:gd name="T80" fmla="*/ 156 w 797"/>
                  <a:gd name="T81" fmla="*/ 626 h 784"/>
                  <a:gd name="T82" fmla="*/ 229 w 797"/>
                  <a:gd name="T83" fmla="*/ 586 h 784"/>
                  <a:gd name="T84" fmla="*/ 251 w 797"/>
                  <a:gd name="T85" fmla="*/ 571 h 784"/>
                  <a:gd name="T86" fmla="*/ 257 w 797"/>
                  <a:gd name="T87" fmla="*/ 528 h 784"/>
                  <a:gd name="T88" fmla="*/ 285 w 797"/>
                  <a:gd name="T89" fmla="*/ 501 h 784"/>
                  <a:gd name="T90" fmla="*/ 355 w 797"/>
                  <a:gd name="T91" fmla="*/ 489 h 784"/>
                  <a:gd name="T92" fmla="*/ 344 w 797"/>
                  <a:gd name="T93" fmla="*/ 495 h 784"/>
                  <a:gd name="T94" fmla="*/ 305 w 797"/>
                  <a:gd name="T95" fmla="*/ 510 h 784"/>
                  <a:gd name="T96" fmla="*/ 293 w 797"/>
                  <a:gd name="T97" fmla="*/ 532 h 784"/>
                  <a:gd name="T98" fmla="*/ 305 w 797"/>
                  <a:gd name="T99" fmla="*/ 559 h 784"/>
                  <a:gd name="T100" fmla="*/ 335 w 797"/>
                  <a:gd name="T101" fmla="*/ 541 h 784"/>
                  <a:gd name="T102" fmla="*/ 369 w 797"/>
                  <a:gd name="T103" fmla="*/ 541 h 784"/>
                  <a:gd name="T104" fmla="*/ 383 w 797"/>
                  <a:gd name="T105" fmla="*/ 513 h 784"/>
                  <a:gd name="T106" fmla="*/ 411 w 797"/>
                  <a:gd name="T107" fmla="*/ 501 h 784"/>
                  <a:gd name="T108" fmla="*/ 517 w 797"/>
                  <a:gd name="T109" fmla="*/ 556 h 784"/>
                  <a:gd name="T110" fmla="*/ 540 w 797"/>
                  <a:gd name="T111" fmla="*/ 571 h 784"/>
                  <a:gd name="T112" fmla="*/ 571 w 797"/>
                  <a:gd name="T113" fmla="*/ 607 h 784"/>
                  <a:gd name="T114" fmla="*/ 601 w 797"/>
                  <a:gd name="T115" fmla="*/ 638 h 784"/>
                  <a:gd name="T116" fmla="*/ 652 w 797"/>
                  <a:gd name="T117" fmla="*/ 632 h 784"/>
                  <a:gd name="T118" fmla="*/ 666 w 797"/>
                  <a:gd name="T119" fmla="*/ 632 h 784"/>
                  <a:gd name="T120" fmla="*/ 747 w 797"/>
                  <a:gd name="T121" fmla="*/ 756 h 784"/>
                  <a:gd name="T122" fmla="*/ 797 w 797"/>
                  <a:gd name="T123" fmla="*/ 762 h 7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97" h="784">
                    <a:moveTo>
                      <a:pt x="755" y="717"/>
                    </a:moveTo>
                    <a:lnTo>
                      <a:pt x="755" y="717"/>
                    </a:lnTo>
                    <a:lnTo>
                      <a:pt x="747" y="708"/>
                    </a:lnTo>
                    <a:lnTo>
                      <a:pt x="727" y="693"/>
                    </a:lnTo>
                    <a:lnTo>
                      <a:pt x="727" y="693"/>
                    </a:lnTo>
                    <a:lnTo>
                      <a:pt x="722" y="680"/>
                    </a:lnTo>
                    <a:lnTo>
                      <a:pt x="719" y="659"/>
                    </a:lnTo>
                    <a:lnTo>
                      <a:pt x="719" y="659"/>
                    </a:lnTo>
                    <a:lnTo>
                      <a:pt x="719" y="653"/>
                    </a:lnTo>
                    <a:lnTo>
                      <a:pt x="716" y="650"/>
                    </a:lnTo>
                    <a:lnTo>
                      <a:pt x="708" y="644"/>
                    </a:lnTo>
                    <a:lnTo>
                      <a:pt x="699" y="638"/>
                    </a:lnTo>
                    <a:lnTo>
                      <a:pt x="696" y="632"/>
                    </a:lnTo>
                    <a:lnTo>
                      <a:pt x="696" y="632"/>
                    </a:lnTo>
                    <a:lnTo>
                      <a:pt x="696" y="629"/>
                    </a:lnTo>
                    <a:lnTo>
                      <a:pt x="691" y="623"/>
                    </a:lnTo>
                    <a:lnTo>
                      <a:pt x="677" y="607"/>
                    </a:lnTo>
                    <a:lnTo>
                      <a:pt x="677" y="607"/>
                    </a:lnTo>
                    <a:lnTo>
                      <a:pt x="660" y="592"/>
                    </a:lnTo>
                    <a:lnTo>
                      <a:pt x="655" y="589"/>
                    </a:lnTo>
                    <a:lnTo>
                      <a:pt x="649" y="589"/>
                    </a:lnTo>
                    <a:lnTo>
                      <a:pt x="649" y="589"/>
                    </a:lnTo>
                    <a:lnTo>
                      <a:pt x="641" y="592"/>
                    </a:lnTo>
                    <a:lnTo>
                      <a:pt x="638" y="595"/>
                    </a:lnTo>
                    <a:lnTo>
                      <a:pt x="615" y="607"/>
                    </a:lnTo>
                    <a:lnTo>
                      <a:pt x="615" y="607"/>
                    </a:lnTo>
                    <a:lnTo>
                      <a:pt x="610" y="601"/>
                    </a:lnTo>
                    <a:lnTo>
                      <a:pt x="593" y="589"/>
                    </a:lnTo>
                    <a:lnTo>
                      <a:pt x="593" y="589"/>
                    </a:lnTo>
                    <a:lnTo>
                      <a:pt x="576" y="571"/>
                    </a:lnTo>
                    <a:lnTo>
                      <a:pt x="576" y="571"/>
                    </a:lnTo>
                    <a:lnTo>
                      <a:pt x="573" y="565"/>
                    </a:lnTo>
                    <a:lnTo>
                      <a:pt x="573" y="565"/>
                    </a:lnTo>
                    <a:lnTo>
                      <a:pt x="571" y="559"/>
                    </a:lnTo>
                    <a:lnTo>
                      <a:pt x="565" y="556"/>
                    </a:lnTo>
                    <a:lnTo>
                      <a:pt x="534" y="538"/>
                    </a:lnTo>
                    <a:lnTo>
                      <a:pt x="565" y="118"/>
                    </a:lnTo>
                    <a:lnTo>
                      <a:pt x="565" y="118"/>
                    </a:lnTo>
                    <a:lnTo>
                      <a:pt x="565" y="109"/>
                    </a:lnTo>
                    <a:lnTo>
                      <a:pt x="562" y="103"/>
                    </a:lnTo>
                    <a:lnTo>
                      <a:pt x="554" y="97"/>
                    </a:lnTo>
                    <a:lnTo>
                      <a:pt x="545" y="91"/>
                    </a:lnTo>
                    <a:lnTo>
                      <a:pt x="540" y="91"/>
                    </a:lnTo>
                    <a:lnTo>
                      <a:pt x="512" y="100"/>
                    </a:lnTo>
                    <a:lnTo>
                      <a:pt x="481" y="85"/>
                    </a:lnTo>
                    <a:lnTo>
                      <a:pt x="433" y="76"/>
                    </a:lnTo>
                    <a:lnTo>
                      <a:pt x="419" y="61"/>
                    </a:lnTo>
                    <a:lnTo>
                      <a:pt x="397" y="55"/>
                    </a:lnTo>
                    <a:lnTo>
                      <a:pt x="369" y="39"/>
                    </a:lnTo>
                    <a:lnTo>
                      <a:pt x="369" y="39"/>
                    </a:lnTo>
                    <a:lnTo>
                      <a:pt x="369" y="27"/>
                    </a:lnTo>
                    <a:lnTo>
                      <a:pt x="366" y="6"/>
                    </a:lnTo>
                    <a:lnTo>
                      <a:pt x="366" y="6"/>
                    </a:lnTo>
                    <a:lnTo>
                      <a:pt x="363" y="3"/>
                    </a:lnTo>
                    <a:lnTo>
                      <a:pt x="361" y="0"/>
                    </a:lnTo>
                    <a:lnTo>
                      <a:pt x="347" y="3"/>
                    </a:lnTo>
                    <a:lnTo>
                      <a:pt x="330" y="9"/>
                    </a:lnTo>
                    <a:lnTo>
                      <a:pt x="330" y="9"/>
                    </a:lnTo>
                    <a:lnTo>
                      <a:pt x="321" y="6"/>
                    </a:lnTo>
                    <a:lnTo>
                      <a:pt x="313" y="6"/>
                    </a:lnTo>
                    <a:lnTo>
                      <a:pt x="307" y="9"/>
                    </a:lnTo>
                    <a:lnTo>
                      <a:pt x="307" y="9"/>
                    </a:lnTo>
                    <a:lnTo>
                      <a:pt x="305" y="12"/>
                    </a:lnTo>
                    <a:lnTo>
                      <a:pt x="299" y="12"/>
                    </a:lnTo>
                    <a:lnTo>
                      <a:pt x="288" y="9"/>
                    </a:lnTo>
                    <a:lnTo>
                      <a:pt x="274" y="9"/>
                    </a:lnTo>
                    <a:lnTo>
                      <a:pt x="271" y="9"/>
                    </a:lnTo>
                    <a:lnTo>
                      <a:pt x="265" y="9"/>
                    </a:lnTo>
                    <a:lnTo>
                      <a:pt x="265" y="9"/>
                    </a:lnTo>
                    <a:lnTo>
                      <a:pt x="263" y="12"/>
                    </a:lnTo>
                    <a:lnTo>
                      <a:pt x="257" y="12"/>
                    </a:lnTo>
                    <a:lnTo>
                      <a:pt x="254" y="12"/>
                    </a:lnTo>
                    <a:lnTo>
                      <a:pt x="246" y="9"/>
                    </a:lnTo>
                    <a:lnTo>
                      <a:pt x="246" y="9"/>
                    </a:lnTo>
                    <a:lnTo>
                      <a:pt x="243" y="12"/>
                    </a:lnTo>
                    <a:lnTo>
                      <a:pt x="237" y="15"/>
                    </a:lnTo>
                    <a:lnTo>
                      <a:pt x="229" y="24"/>
                    </a:lnTo>
                    <a:lnTo>
                      <a:pt x="210" y="51"/>
                    </a:lnTo>
                    <a:lnTo>
                      <a:pt x="210" y="51"/>
                    </a:lnTo>
                    <a:lnTo>
                      <a:pt x="204" y="55"/>
                    </a:lnTo>
                    <a:lnTo>
                      <a:pt x="198" y="55"/>
                    </a:lnTo>
                    <a:lnTo>
                      <a:pt x="190" y="51"/>
                    </a:lnTo>
                    <a:lnTo>
                      <a:pt x="182" y="48"/>
                    </a:lnTo>
                    <a:lnTo>
                      <a:pt x="179" y="48"/>
                    </a:lnTo>
                    <a:lnTo>
                      <a:pt x="173" y="51"/>
                    </a:lnTo>
                    <a:lnTo>
                      <a:pt x="173" y="51"/>
                    </a:lnTo>
                    <a:lnTo>
                      <a:pt x="148" y="79"/>
                    </a:lnTo>
                    <a:lnTo>
                      <a:pt x="176" y="109"/>
                    </a:lnTo>
                    <a:lnTo>
                      <a:pt x="176" y="109"/>
                    </a:lnTo>
                    <a:lnTo>
                      <a:pt x="182" y="124"/>
                    </a:lnTo>
                    <a:lnTo>
                      <a:pt x="187" y="137"/>
                    </a:lnTo>
                    <a:lnTo>
                      <a:pt x="190" y="149"/>
                    </a:lnTo>
                    <a:lnTo>
                      <a:pt x="190" y="149"/>
                    </a:lnTo>
                    <a:lnTo>
                      <a:pt x="193" y="158"/>
                    </a:lnTo>
                    <a:lnTo>
                      <a:pt x="198" y="161"/>
                    </a:lnTo>
                    <a:lnTo>
                      <a:pt x="207" y="167"/>
                    </a:lnTo>
                    <a:lnTo>
                      <a:pt x="190" y="188"/>
                    </a:lnTo>
                    <a:lnTo>
                      <a:pt x="165" y="182"/>
                    </a:lnTo>
                    <a:lnTo>
                      <a:pt x="165" y="164"/>
                    </a:lnTo>
                    <a:lnTo>
                      <a:pt x="120" y="146"/>
                    </a:lnTo>
                    <a:lnTo>
                      <a:pt x="120" y="146"/>
                    </a:lnTo>
                    <a:lnTo>
                      <a:pt x="109" y="155"/>
                    </a:lnTo>
                    <a:lnTo>
                      <a:pt x="100" y="167"/>
                    </a:lnTo>
                    <a:lnTo>
                      <a:pt x="98" y="176"/>
                    </a:lnTo>
                    <a:lnTo>
                      <a:pt x="98" y="176"/>
                    </a:lnTo>
                    <a:lnTo>
                      <a:pt x="98" y="188"/>
                    </a:lnTo>
                    <a:lnTo>
                      <a:pt x="95" y="200"/>
                    </a:lnTo>
                    <a:lnTo>
                      <a:pt x="89" y="213"/>
                    </a:lnTo>
                    <a:lnTo>
                      <a:pt x="89" y="225"/>
                    </a:lnTo>
                    <a:lnTo>
                      <a:pt x="89" y="225"/>
                    </a:lnTo>
                    <a:lnTo>
                      <a:pt x="89" y="228"/>
                    </a:lnTo>
                    <a:lnTo>
                      <a:pt x="92" y="231"/>
                    </a:lnTo>
                    <a:lnTo>
                      <a:pt x="98" y="234"/>
                    </a:lnTo>
                    <a:lnTo>
                      <a:pt x="112" y="234"/>
                    </a:lnTo>
                    <a:lnTo>
                      <a:pt x="112" y="234"/>
                    </a:lnTo>
                    <a:lnTo>
                      <a:pt x="120" y="237"/>
                    </a:lnTo>
                    <a:lnTo>
                      <a:pt x="128" y="240"/>
                    </a:lnTo>
                    <a:lnTo>
                      <a:pt x="140" y="249"/>
                    </a:lnTo>
                    <a:lnTo>
                      <a:pt x="140" y="249"/>
                    </a:lnTo>
                    <a:lnTo>
                      <a:pt x="162" y="246"/>
                    </a:lnTo>
                    <a:lnTo>
                      <a:pt x="193" y="243"/>
                    </a:lnTo>
                    <a:lnTo>
                      <a:pt x="193" y="243"/>
                    </a:lnTo>
                    <a:lnTo>
                      <a:pt x="196" y="243"/>
                    </a:lnTo>
                    <a:lnTo>
                      <a:pt x="198" y="246"/>
                    </a:lnTo>
                    <a:lnTo>
                      <a:pt x="196" y="255"/>
                    </a:lnTo>
                    <a:lnTo>
                      <a:pt x="190" y="264"/>
                    </a:lnTo>
                    <a:lnTo>
                      <a:pt x="187" y="270"/>
                    </a:lnTo>
                    <a:lnTo>
                      <a:pt x="187" y="270"/>
                    </a:lnTo>
                    <a:lnTo>
                      <a:pt x="142" y="319"/>
                    </a:lnTo>
                    <a:lnTo>
                      <a:pt x="142" y="319"/>
                    </a:lnTo>
                    <a:lnTo>
                      <a:pt x="137" y="322"/>
                    </a:lnTo>
                    <a:lnTo>
                      <a:pt x="128" y="322"/>
                    </a:lnTo>
                    <a:lnTo>
                      <a:pt x="120" y="325"/>
                    </a:lnTo>
                    <a:lnTo>
                      <a:pt x="109" y="355"/>
                    </a:lnTo>
                    <a:lnTo>
                      <a:pt x="81" y="340"/>
                    </a:lnTo>
                    <a:lnTo>
                      <a:pt x="81" y="340"/>
                    </a:lnTo>
                    <a:lnTo>
                      <a:pt x="47" y="340"/>
                    </a:lnTo>
                    <a:lnTo>
                      <a:pt x="47" y="340"/>
                    </a:lnTo>
                    <a:lnTo>
                      <a:pt x="44" y="340"/>
                    </a:lnTo>
                    <a:lnTo>
                      <a:pt x="42" y="343"/>
                    </a:lnTo>
                    <a:lnTo>
                      <a:pt x="39" y="355"/>
                    </a:lnTo>
                    <a:lnTo>
                      <a:pt x="36" y="383"/>
                    </a:lnTo>
                    <a:lnTo>
                      <a:pt x="36" y="383"/>
                    </a:lnTo>
                    <a:lnTo>
                      <a:pt x="36" y="392"/>
                    </a:lnTo>
                    <a:lnTo>
                      <a:pt x="30" y="395"/>
                    </a:lnTo>
                    <a:lnTo>
                      <a:pt x="28" y="395"/>
                    </a:lnTo>
                    <a:lnTo>
                      <a:pt x="14" y="419"/>
                    </a:lnTo>
                    <a:lnTo>
                      <a:pt x="42" y="443"/>
                    </a:lnTo>
                    <a:lnTo>
                      <a:pt x="53" y="459"/>
                    </a:lnTo>
                    <a:lnTo>
                      <a:pt x="53" y="459"/>
                    </a:lnTo>
                    <a:lnTo>
                      <a:pt x="70" y="462"/>
                    </a:lnTo>
                    <a:lnTo>
                      <a:pt x="81" y="465"/>
                    </a:lnTo>
                    <a:lnTo>
                      <a:pt x="89" y="471"/>
                    </a:lnTo>
                    <a:lnTo>
                      <a:pt x="89" y="471"/>
                    </a:lnTo>
                    <a:lnTo>
                      <a:pt x="95" y="477"/>
                    </a:lnTo>
                    <a:lnTo>
                      <a:pt x="92" y="483"/>
                    </a:lnTo>
                    <a:lnTo>
                      <a:pt x="81" y="495"/>
                    </a:lnTo>
                    <a:lnTo>
                      <a:pt x="81" y="495"/>
                    </a:lnTo>
                    <a:lnTo>
                      <a:pt x="81" y="498"/>
                    </a:lnTo>
                    <a:lnTo>
                      <a:pt x="81" y="501"/>
                    </a:lnTo>
                    <a:lnTo>
                      <a:pt x="89" y="510"/>
                    </a:lnTo>
                    <a:lnTo>
                      <a:pt x="100" y="516"/>
                    </a:lnTo>
                    <a:lnTo>
                      <a:pt x="120" y="535"/>
                    </a:lnTo>
                    <a:lnTo>
                      <a:pt x="120" y="556"/>
                    </a:lnTo>
                    <a:lnTo>
                      <a:pt x="120" y="556"/>
                    </a:lnTo>
                    <a:lnTo>
                      <a:pt x="137" y="553"/>
                    </a:lnTo>
                    <a:lnTo>
                      <a:pt x="168" y="550"/>
                    </a:lnTo>
                    <a:lnTo>
                      <a:pt x="168" y="550"/>
                    </a:lnTo>
                    <a:lnTo>
                      <a:pt x="173" y="550"/>
                    </a:lnTo>
                    <a:lnTo>
                      <a:pt x="173" y="553"/>
                    </a:lnTo>
                    <a:lnTo>
                      <a:pt x="170" y="559"/>
                    </a:lnTo>
                    <a:lnTo>
                      <a:pt x="156" y="568"/>
                    </a:lnTo>
                    <a:lnTo>
                      <a:pt x="156" y="568"/>
                    </a:lnTo>
                    <a:lnTo>
                      <a:pt x="151" y="583"/>
                    </a:lnTo>
                    <a:lnTo>
                      <a:pt x="145" y="592"/>
                    </a:lnTo>
                    <a:lnTo>
                      <a:pt x="137" y="604"/>
                    </a:lnTo>
                    <a:lnTo>
                      <a:pt x="137" y="604"/>
                    </a:lnTo>
                    <a:lnTo>
                      <a:pt x="120" y="623"/>
                    </a:lnTo>
                    <a:lnTo>
                      <a:pt x="120" y="623"/>
                    </a:lnTo>
                    <a:lnTo>
                      <a:pt x="114" y="626"/>
                    </a:lnTo>
                    <a:lnTo>
                      <a:pt x="106" y="632"/>
                    </a:lnTo>
                    <a:lnTo>
                      <a:pt x="95" y="635"/>
                    </a:lnTo>
                    <a:lnTo>
                      <a:pt x="81" y="635"/>
                    </a:lnTo>
                    <a:lnTo>
                      <a:pt x="81" y="635"/>
                    </a:lnTo>
                    <a:lnTo>
                      <a:pt x="58" y="638"/>
                    </a:lnTo>
                    <a:lnTo>
                      <a:pt x="47" y="641"/>
                    </a:lnTo>
                    <a:lnTo>
                      <a:pt x="47" y="641"/>
                    </a:lnTo>
                    <a:lnTo>
                      <a:pt x="19" y="647"/>
                    </a:lnTo>
                    <a:lnTo>
                      <a:pt x="0" y="653"/>
                    </a:lnTo>
                    <a:lnTo>
                      <a:pt x="0" y="668"/>
                    </a:lnTo>
                    <a:lnTo>
                      <a:pt x="30" y="677"/>
                    </a:lnTo>
                    <a:lnTo>
                      <a:pt x="30" y="677"/>
                    </a:lnTo>
                    <a:lnTo>
                      <a:pt x="44" y="674"/>
                    </a:lnTo>
                    <a:lnTo>
                      <a:pt x="58" y="671"/>
                    </a:lnTo>
                    <a:lnTo>
                      <a:pt x="67" y="668"/>
                    </a:lnTo>
                    <a:lnTo>
                      <a:pt x="67" y="668"/>
                    </a:lnTo>
                    <a:lnTo>
                      <a:pt x="75" y="665"/>
                    </a:lnTo>
                    <a:lnTo>
                      <a:pt x="84" y="665"/>
                    </a:lnTo>
                    <a:lnTo>
                      <a:pt x="95" y="668"/>
                    </a:lnTo>
                    <a:lnTo>
                      <a:pt x="95" y="668"/>
                    </a:lnTo>
                    <a:lnTo>
                      <a:pt x="106" y="662"/>
                    </a:lnTo>
                    <a:lnTo>
                      <a:pt x="120" y="653"/>
                    </a:lnTo>
                    <a:lnTo>
                      <a:pt x="120" y="653"/>
                    </a:lnTo>
                    <a:lnTo>
                      <a:pt x="128" y="641"/>
                    </a:lnTo>
                    <a:lnTo>
                      <a:pt x="156" y="626"/>
                    </a:lnTo>
                    <a:lnTo>
                      <a:pt x="182" y="617"/>
                    </a:lnTo>
                    <a:lnTo>
                      <a:pt x="212" y="601"/>
                    </a:lnTo>
                    <a:lnTo>
                      <a:pt x="212" y="601"/>
                    </a:lnTo>
                    <a:lnTo>
                      <a:pt x="221" y="592"/>
                    </a:lnTo>
                    <a:lnTo>
                      <a:pt x="229" y="586"/>
                    </a:lnTo>
                    <a:lnTo>
                      <a:pt x="240" y="583"/>
                    </a:lnTo>
                    <a:lnTo>
                      <a:pt x="240" y="583"/>
                    </a:lnTo>
                    <a:lnTo>
                      <a:pt x="246" y="583"/>
                    </a:lnTo>
                    <a:lnTo>
                      <a:pt x="249" y="580"/>
                    </a:lnTo>
                    <a:lnTo>
                      <a:pt x="251" y="571"/>
                    </a:lnTo>
                    <a:lnTo>
                      <a:pt x="251" y="559"/>
                    </a:lnTo>
                    <a:lnTo>
                      <a:pt x="251" y="559"/>
                    </a:lnTo>
                    <a:lnTo>
                      <a:pt x="251" y="550"/>
                    </a:lnTo>
                    <a:lnTo>
                      <a:pt x="257" y="528"/>
                    </a:lnTo>
                    <a:lnTo>
                      <a:pt x="257" y="528"/>
                    </a:lnTo>
                    <a:lnTo>
                      <a:pt x="260" y="522"/>
                    </a:lnTo>
                    <a:lnTo>
                      <a:pt x="263" y="525"/>
                    </a:lnTo>
                    <a:lnTo>
                      <a:pt x="265" y="528"/>
                    </a:lnTo>
                    <a:lnTo>
                      <a:pt x="285" y="513"/>
                    </a:lnTo>
                    <a:lnTo>
                      <a:pt x="285" y="501"/>
                    </a:lnTo>
                    <a:lnTo>
                      <a:pt x="305" y="480"/>
                    </a:lnTo>
                    <a:lnTo>
                      <a:pt x="305" y="480"/>
                    </a:lnTo>
                    <a:lnTo>
                      <a:pt x="333" y="483"/>
                    </a:lnTo>
                    <a:lnTo>
                      <a:pt x="349" y="486"/>
                    </a:lnTo>
                    <a:lnTo>
                      <a:pt x="355" y="489"/>
                    </a:lnTo>
                    <a:lnTo>
                      <a:pt x="358" y="492"/>
                    </a:lnTo>
                    <a:lnTo>
                      <a:pt x="358" y="492"/>
                    </a:lnTo>
                    <a:lnTo>
                      <a:pt x="355" y="492"/>
                    </a:lnTo>
                    <a:lnTo>
                      <a:pt x="352" y="492"/>
                    </a:lnTo>
                    <a:lnTo>
                      <a:pt x="344" y="495"/>
                    </a:lnTo>
                    <a:lnTo>
                      <a:pt x="330" y="492"/>
                    </a:lnTo>
                    <a:lnTo>
                      <a:pt x="330" y="492"/>
                    </a:lnTo>
                    <a:lnTo>
                      <a:pt x="316" y="498"/>
                    </a:lnTo>
                    <a:lnTo>
                      <a:pt x="307" y="507"/>
                    </a:lnTo>
                    <a:lnTo>
                      <a:pt x="305" y="510"/>
                    </a:lnTo>
                    <a:lnTo>
                      <a:pt x="305" y="516"/>
                    </a:lnTo>
                    <a:lnTo>
                      <a:pt x="305" y="516"/>
                    </a:lnTo>
                    <a:lnTo>
                      <a:pt x="302" y="522"/>
                    </a:lnTo>
                    <a:lnTo>
                      <a:pt x="299" y="528"/>
                    </a:lnTo>
                    <a:lnTo>
                      <a:pt x="293" y="532"/>
                    </a:lnTo>
                    <a:lnTo>
                      <a:pt x="293" y="535"/>
                    </a:lnTo>
                    <a:lnTo>
                      <a:pt x="293" y="535"/>
                    </a:lnTo>
                    <a:lnTo>
                      <a:pt x="293" y="544"/>
                    </a:lnTo>
                    <a:lnTo>
                      <a:pt x="299" y="550"/>
                    </a:lnTo>
                    <a:lnTo>
                      <a:pt x="305" y="559"/>
                    </a:lnTo>
                    <a:lnTo>
                      <a:pt x="305" y="559"/>
                    </a:lnTo>
                    <a:lnTo>
                      <a:pt x="316" y="550"/>
                    </a:lnTo>
                    <a:lnTo>
                      <a:pt x="324" y="544"/>
                    </a:lnTo>
                    <a:lnTo>
                      <a:pt x="335" y="541"/>
                    </a:lnTo>
                    <a:lnTo>
                      <a:pt x="335" y="541"/>
                    </a:lnTo>
                    <a:lnTo>
                      <a:pt x="344" y="544"/>
                    </a:lnTo>
                    <a:lnTo>
                      <a:pt x="349" y="547"/>
                    </a:lnTo>
                    <a:lnTo>
                      <a:pt x="352" y="550"/>
                    </a:lnTo>
                    <a:lnTo>
                      <a:pt x="352" y="550"/>
                    </a:lnTo>
                    <a:lnTo>
                      <a:pt x="369" y="541"/>
                    </a:lnTo>
                    <a:lnTo>
                      <a:pt x="377" y="532"/>
                    </a:lnTo>
                    <a:lnTo>
                      <a:pt x="380" y="528"/>
                    </a:lnTo>
                    <a:lnTo>
                      <a:pt x="383" y="522"/>
                    </a:lnTo>
                    <a:lnTo>
                      <a:pt x="383" y="522"/>
                    </a:lnTo>
                    <a:lnTo>
                      <a:pt x="383" y="513"/>
                    </a:lnTo>
                    <a:lnTo>
                      <a:pt x="389" y="507"/>
                    </a:lnTo>
                    <a:lnTo>
                      <a:pt x="397" y="501"/>
                    </a:lnTo>
                    <a:lnTo>
                      <a:pt x="397" y="501"/>
                    </a:lnTo>
                    <a:lnTo>
                      <a:pt x="403" y="498"/>
                    </a:lnTo>
                    <a:lnTo>
                      <a:pt x="411" y="501"/>
                    </a:lnTo>
                    <a:lnTo>
                      <a:pt x="417" y="504"/>
                    </a:lnTo>
                    <a:lnTo>
                      <a:pt x="445" y="535"/>
                    </a:lnTo>
                    <a:lnTo>
                      <a:pt x="464" y="556"/>
                    </a:lnTo>
                    <a:lnTo>
                      <a:pt x="464" y="556"/>
                    </a:lnTo>
                    <a:lnTo>
                      <a:pt x="517" y="556"/>
                    </a:lnTo>
                    <a:lnTo>
                      <a:pt x="517" y="556"/>
                    </a:lnTo>
                    <a:lnTo>
                      <a:pt x="526" y="559"/>
                    </a:lnTo>
                    <a:lnTo>
                      <a:pt x="531" y="562"/>
                    </a:lnTo>
                    <a:lnTo>
                      <a:pt x="537" y="565"/>
                    </a:lnTo>
                    <a:lnTo>
                      <a:pt x="540" y="571"/>
                    </a:lnTo>
                    <a:lnTo>
                      <a:pt x="543" y="580"/>
                    </a:lnTo>
                    <a:lnTo>
                      <a:pt x="545" y="589"/>
                    </a:lnTo>
                    <a:lnTo>
                      <a:pt x="545" y="589"/>
                    </a:lnTo>
                    <a:lnTo>
                      <a:pt x="559" y="601"/>
                    </a:lnTo>
                    <a:lnTo>
                      <a:pt x="571" y="607"/>
                    </a:lnTo>
                    <a:lnTo>
                      <a:pt x="579" y="607"/>
                    </a:lnTo>
                    <a:lnTo>
                      <a:pt x="579" y="607"/>
                    </a:lnTo>
                    <a:lnTo>
                      <a:pt x="585" y="614"/>
                    </a:lnTo>
                    <a:lnTo>
                      <a:pt x="593" y="623"/>
                    </a:lnTo>
                    <a:lnTo>
                      <a:pt x="601" y="638"/>
                    </a:lnTo>
                    <a:lnTo>
                      <a:pt x="646" y="653"/>
                    </a:lnTo>
                    <a:lnTo>
                      <a:pt x="646" y="653"/>
                    </a:lnTo>
                    <a:lnTo>
                      <a:pt x="649" y="647"/>
                    </a:lnTo>
                    <a:lnTo>
                      <a:pt x="652" y="641"/>
                    </a:lnTo>
                    <a:lnTo>
                      <a:pt x="652" y="632"/>
                    </a:lnTo>
                    <a:lnTo>
                      <a:pt x="652" y="632"/>
                    </a:lnTo>
                    <a:lnTo>
                      <a:pt x="652" y="626"/>
                    </a:lnTo>
                    <a:lnTo>
                      <a:pt x="655" y="626"/>
                    </a:lnTo>
                    <a:lnTo>
                      <a:pt x="657" y="626"/>
                    </a:lnTo>
                    <a:lnTo>
                      <a:pt x="666" y="632"/>
                    </a:lnTo>
                    <a:lnTo>
                      <a:pt x="688" y="656"/>
                    </a:lnTo>
                    <a:lnTo>
                      <a:pt x="696" y="693"/>
                    </a:lnTo>
                    <a:lnTo>
                      <a:pt x="724" y="714"/>
                    </a:lnTo>
                    <a:lnTo>
                      <a:pt x="741" y="729"/>
                    </a:lnTo>
                    <a:lnTo>
                      <a:pt x="747" y="756"/>
                    </a:lnTo>
                    <a:lnTo>
                      <a:pt x="755" y="768"/>
                    </a:lnTo>
                    <a:lnTo>
                      <a:pt x="775" y="768"/>
                    </a:lnTo>
                    <a:lnTo>
                      <a:pt x="786" y="784"/>
                    </a:lnTo>
                    <a:lnTo>
                      <a:pt x="797" y="784"/>
                    </a:lnTo>
                    <a:lnTo>
                      <a:pt x="797" y="762"/>
                    </a:lnTo>
                    <a:lnTo>
                      <a:pt x="778" y="747"/>
                    </a:lnTo>
                    <a:lnTo>
                      <a:pt x="778" y="747"/>
                    </a:lnTo>
                    <a:lnTo>
                      <a:pt x="755" y="717"/>
                    </a:lnTo>
                    <a:lnTo>
                      <a:pt x="755" y="717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grpSp>
            <p:nvGrpSpPr>
              <p:cNvPr id="2845" name="Group 2844">
                <a:extLst>
                  <a:ext uri="{FF2B5EF4-FFF2-40B4-BE49-F238E27FC236}">
                    <a16:creationId xmlns:a16="http://schemas.microsoft.com/office/drawing/2014/main" id="{9C0541B7-F800-C40D-3D37-46239068122C}"/>
                  </a:ext>
                </a:extLst>
              </p:cNvPr>
              <p:cNvGrpSpPr/>
              <p:nvPr/>
            </p:nvGrpSpPr>
            <p:grpSpPr>
              <a:xfrm>
                <a:off x="3888479" y="1811548"/>
                <a:ext cx="4807475" cy="3110272"/>
                <a:chOff x="3888479" y="1811548"/>
                <a:chExt cx="4807475" cy="3110272"/>
              </a:xfrm>
            </p:grpSpPr>
            <p:sp>
              <p:nvSpPr>
                <p:cNvPr id="2055" name="Freeform 32">
                  <a:extLst>
                    <a:ext uri="{FF2B5EF4-FFF2-40B4-BE49-F238E27FC236}">
                      <a16:creationId xmlns:a16="http://schemas.microsoft.com/office/drawing/2014/main" id="{3294C95A-0A15-2062-29A5-545FF15098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9378" y="2929151"/>
                  <a:ext cx="960623" cy="480943"/>
                </a:xfrm>
                <a:custGeom>
                  <a:avLst/>
                  <a:gdLst>
                    <a:gd name="T0" fmla="*/ 647 w 661"/>
                    <a:gd name="T1" fmla="*/ 304 h 349"/>
                    <a:gd name="T2" fmla="*/ 633 w 661"/>
                    <a:gd name="T3" fmla="*/ 261 h 349"/>
                    <a:gd name="T4" fmla="*/ 627 w 661"/>
                    <a:gd name="T5" fmla="*/ 222 h 349"/>
                    <a:gd name="T6" fmla="*/ 624 w 661"/>
                    <a:gd name="T7" fmla="*/ 173 h 349"/>
                    <a:gd name="T8" fmla="*/ 608 w 661"/>
                    <a:gd name="T9" fmla="*/ 143 h 349"/>
                    <a:gd name="T10" fmla="*/ 602 w 661"/>
                    <a:gd name="T11" fmla="*/ 124 h 349"/>
                    <a:gd name="T12" fmla="*/ 599 w 661"/>
                    <a:gd name="T13" fmla="*/ 121 h 349"/>
                    <a:gd name="T14" fmla="*/ 599 w 661"/>
                    <a:gd name="T15" fmla="*/ 118 h 349"/>
                    <a:gd name="T16" fmla="*/ 596 w 661"/>
                    <a:gd name="T17" fmla="*/ 115 h 349"/>
                    <a:gd name="T18" fmla="*/ 596 w 661"/>
                    <a:gd name="T19" fmla="*/ 109 h 349"/>
                    <a:gd name="T20" fmla="*/ 594 w 661"/>
                    <a:gd name="T21" fmla="*/ 106 h 349"/>
                    <a:gd name="T22" fmla="*/ 591 w 661"/>
                    <a:gd name="T23" fmla="*/ 100 h 349"/>
                    <a:gd name="T24" fmla="*/ 591 w 661"/>
                    <a:gd name="T25" fmla="*/ 94 h 349"/>
                    <a:gd name="T26" fmla="*/ 588 w 661"/>
                    <a:gd name="T27" fmla="*/ 91 h 349"/>
                    <a:gd name="T28" fmla="*/ 582 w 661"/>
                    <a:gd name="T29" fmla="*/ 91 h 349"/>
                    <a:gd name="T30" fmla="*/ 577 w 661"/>
                    <a:gd name="T31" fmla="*/ 88 h 349"/>
                    <a:gd name="T32" fmla="*/ 568 w 661"/>
                    <a:gd name="T33" fmla="*/ 85 h 349"/>
                    <a:gd name="T34" fmla="*/ 560 w 661"/>
                    <a:gd name="T35" fmla="*/ 79 h 349"/>
                    <a:gd name="T36" fmla="*/ 552 w 661"/>
                    <a:gd name="T37" fmla="*/ 76 h 349"/>
                    <a:gd name="T38" fmla="*/ 546 w 661"/>
                    <a:gd name="T39" fmla="*/ 73 h 349"/>
                    <a:gd name="T40" fmla="*/ 538 w 661"/>
                    <a:gd name="T41" fmla="*/ 70 h 349"/>
                    <a:gd name="T42" fmla="*/ 535 w 661"/>
                    <a:gd name="T43" fmla="*/ 67 h 349"/>
                    <a:gd name="T44" fmla="*/ 504 w 661"/>
                    <a:gd name="T45" fmla="*/ 67 h 349"/>
                    <a:gd name="T46" fmla="*/ 434 w 661"/>
                    <a:gd name="T47" fmla="*/ 64 h 349"/>
                    <a:gd name="T48" fmla="*/ 364 w 661"/>
                    <a:gd name="T49" fmla="*/ 42 h 349"/>
                    <a:gd name="T50" fmla="*/ 269 w 661"/>
                    <a:gd name="T51" fmla="*/ 21 h 349"/>
                    <a:gd name="T52" fmla="*/ 233 w 661"/>
                    <a:gd name="T53" fmla="*/ 12 h 349"/>
                    <a:gd name="T54" fmla="*/ 227 w 661"/>
                    <a:gd name="T55" fmla="*/ 12 h 349"/>
                    <a:gd name="T56" fmla="*/ 224 w 661"/>
                    <a:gd name="T57" fmla="*/ 12 h 349"/>
                    <a:gd name="T58" fmla="*/ 219 w 661"/>
                    <a:gd name="T59" fmla="*/ 12 h 349"/>
                    <a:gd name="T60" fmla="*/ 213 w 661"/>
                    <a:gd name="T61" fmla="*/ 9 h 349"/>
                    <a:gd name="T62" fmla="*/ 207 w 661"/>
                    <a:gd name="T63" fmla="*/ 9 h 349"/>
                    <a:gd name="T64" fmla="*/ 199 w 661"/>
                    <a:gd name="T65" fmla="*/ 9 h 349"/>
                    <a:gd name="T66" fmla="*/ 193 w 661"/>
                    <a:gd name="T67" fmla="*/ 9 h 349"/>
                    <a:gd name="T68" fmla="*/ 185 w 661"/>
                    <a:gd name="T69" fmla="*/ 9 h 349"/>
                    <a:gd name="T70" fmla="*/ 179 w 661"/>
                    <a:gd name="T71" fmla="*/ 6 h 349"/>
                    <a:gd name="T72" fmla="*/ 165 w 661"/>
                    <a:gd name="T73" fmla="*/ 6 h 349"/>
                    <a:gd name="T74" fmla="*/ 160 w 661"/>
                    <a:gd name="T75" fmla="*/ 6 h 349"/>
                    <a:gd name="T76" fmla="*/ 151 w 661"/>
                    <a:gd name="T77" fmla="*/ 6 h 349"/>
                    <a:gd name="T78" fmla="*/ 143 w 661"/>
                    <a:gd name="T79" fmla="*/ 6 h 349"/>
                    <a:gd name="T80" fmla="*/ 135 w 661"/>
                    <a:gd name="T81" fmla="*/ 6 h 349"/>
                    <a:gd name="T82" fmla="*/ 107 w 661"/>
                    <a:gd name="T83" fmla="*/ 3 h 349"/>
                    <a:gd name="T84" fmla="*/ 20 w 661"/>
                    <a:gd name="T85" fmla="*/ 15 h 349"/>
                    <a:gd name="T86" fmla="*/ 20 w 661"/>
                    <a:gd name="T87" fmla="*/ 36 h 349"/>
                    <a:gd name="T88" fmla="*/ 14 w 661"/>
                    <a:gd name="T89" fmla="*/ 67 h 349"/>
                    <a:gd name="T90" fmla="*/ 11 w 661"/>
                    <a:gd name="T91" fmla="*/ 115 h 349"/>
                    <a:gd name="T92" fmla="*/ 9 w 661"/>
                    <a:gd name="T93" fmla="*/ 140 h 349"/>
                    <a:gd name="T94" fmla="*/ 6 w 661"/>
                    <a:gd name="T95" fmla="*/ 161 h 349"/>
                    <a:gd name="T96" fmla="*/ 3 w 661"/>
                    <a:gd name="T97" fmla="*/ 185 h 349"/>
                    <a:gd name="T98" fmla="*/ 3 w 661"/>
                    <a:gd name="T99" fmla="*/ 197 h 349"/>
                    <a:gd name="T100" fmla="*/ 25 w 661"/>
                    <a:gd name="T101" fmla="*/ 213 h 349"/>
                    <a:gd name="T102" fmla="*/ 56 w 661"/>
                    <a:gd name="T103" fmla="*/ 219 h 349"/>
                    <a:gd name="T104" fmla="*/ 95 w 661"/>
                    <a:gd name="T105" fmla="*/ 222 h 349"/>
                    <a:gd name="T106" fmla="*/ 123 w 661"/>
                    <a:gd name="T107" fmla="*/ 228 h 349"/>
                    <a:gd name="T108" fmla="*/ 157 w 661"/>
                    <a:gd name="T109" fmla="*/ 237 h 349"/>
                    <a:gd name="T110" fmla="*/ 652 w 661"/>
                    <a:gd name="T111" fmla="*/ 325 h 349"/>
                    <a:gd name="T112" fmla="*/ 652 w 661"/>
                    <a:gd name="T113" fmla="*/ 310 h 3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1" h="349">
                      <a:moveTo>
                        <a:pt x="650" y="307"/>
                      </a:moveTo>
                      <a:lnTo>
                        <a:pt x="650" y="307"/>
                      </a:lnTo>
                      <a:lnTo>
                        <a:pt x="650" y="307"/>
                      </a:lnTo>
                      <a:lnTo>
                        <a:pt x="650" y="307"/>
                      </a:lnTo>
                      <a:lnTo>
                        <a:pt x="647" y="307"/>
                      </a:lnTo>
                      <a:lnTo>
                        <a:pt x="647" y="307"/>
                      </a:lnTo>
                      <a:lnTo>
                        <a:pt x="647" y="304"/>
                      </a:lnTo>
                      <a:lnTo>
                        <a:pt x="647" y="304"/>
                      </a:lnTo>
                      <a:lnTo>
                        <a:pt x="644" y="304"/>
                      </a:lnTo>
                      <a:lnTo>
                        <a:pt x="644" y="304"/>
                      </a:lnTo>
                      <a:lnTo>
                        <a:pt x="636" y="292"/>
                      </a:lnTo>
                      <a:lnTo>
                        <a:pt x="636" y="282"/>
                      </a:lnTo>
                      <a:lnTo>
                        <a:pt x="636" y="282"/>
                      </a:lnTo>
                      <a:lnTo>
                        <a:pt x="633" y="261"/>
                      </a:lnTo>
                      <a:lnTo>
                        <a:pt x="633" y="261"/>
                      </a:lnTo>
                      <a:lnTo>
                        <a:pt x="630" y="243"/>
                      </a:lnTo>
                      <a:lnTo>
                        <a:pt x="630" y="243"/>
                      </a:lnTo>
                      <a:lnTo>
                        <a:pt x="630" y="240"/>
                      </a:lnTo>
                      <a:lnTo>
                        <a:pt x="630" y="240"/>
                      </a:lnTo>
                      <a:lnTo>
                        <a:pt x="630" y="234"/>
                      </a:lnTo>
                      <a:lnTo>
                        <a:pt x="627" y="222"/>
                      </a:lnTo>
                      <a:lnTo>
                        <a:pt x="627" y="222"/>
                      </a:lnTo>
                      <a:lnTo>
                        <a:pt x="624" y="213"/>
                      </a:lnTo>
                      <a:lnTo>
                        <a:pt x="622" y="203"/>
                      </a:lnTo>
                      <a:lnTo>
                        <a:pt x="624" y="188"/>
                      </a:lnTo>
                      <a:lnTo>
                        <a:pt x="624" y="188"/>
                      </a:lnTo>
                      <a:lnTo>
                        <a:pt x="624" y="173"/>
                      </a:lnTo>
                      <a:lnTo>
                        <a:pt x="624" y="173"/>
                      </a:lnTo>
                      <a:lnTo>
                        <a:pt x="624" y="167"/>
                      </a:lnTo>
                      <a:lnTo>
                        <a:pt x="619" y="161"/>
                      </a:lnTo>
                      <a:lnTo>
                        <a:pt x="619" y="161"/>
                      </a:lnTo>
                      <a:lnTo>
                        <a:pt x="613" y="152"/>
                      </a:lnTo>
                      <a:lnTo>
                        <a:pt x="610" y="149"/>
                      </a:lnTo>
                      <a:lnTo>
                        <a:pt x="608" y="143"/>
                      </a:lnTo>
                      <a:lnTo>
                        <a:pt x="608" y="143"/>
                      </a:lnTo>
                      <a:lnTo>
                        <a:pt x="608" y="134"/>
                      </a:lnTo>
                      <a:lnTo>
                        <a:pt x="602" y="127"/>
                      </a:lnTo>
                      <a:lnTo>
                        <a:pt x="602" y="127"/>
                      </a:lnTo>
                      <a:lnTo>
                        <a:pt x="602" y="124"/>
                      </a:lnTo>
                      <a:lnTo>
                        <a:pt x="602" y="124"/>
                      </a:lnTo>
                      <a:lnTo>
                        <a:pt x="602" y="124"/>
                      </a:lnTo>
                      <a:lnTo>
                        <a:pt x="602" y="124"/>
                      </a:lnTo>
                      <a:lnTo>
                        <a:pt x="602" y="124"/>
                      </a:lnTo>
                      <a:lnTo>
                        <a:pt x="602" y="124"/>
                      </a:lnTo>
                      <a:lnTo>
                        <a:pt x="602" y="121"/>
                      </a:lnTo>
                      <a:lnTo>
                        <a:pt x="602" y="121"/>
                      </a:lnTo>
                      <a:lnTo>
                        <a:pt x="599" y="121"/>
                      </a:lnTo>
                      <a:lnTo>
                        <a:pt x="599" y="121"/>
                      </a:lnTo>
                      <a:lnTo>
                        <a:pt x="599" y="121"/>
                      </a:lnTo>
                      <a:lnTo>
                        <a:pt x="599" y="121"/>
                      </a:lnTo>
                      <a:lnTo>
                        <a:pt x="599" y="121"/>
                      </a:lnTo>
                      <a:lnTo>
                        <a:pt x="599" y="121"/>
                      </a:lnTo>
                      <a:lnTo>
                        <a:pt x="599" y="118"/>
                      </a:lnTo>
                      <a:lnTo>
                        <a:pt x="599" y="118"/>
                      </a:lnTo>
                      <a:lnTo>
                        <a:pt x="599" y="118"/>
                      </a:lnTo>
                      <a:lnTo>
                        <a:pt x="599" y="118"/>
                      </a:lnTo>
                      <a:lnTo>
                        <a:pt x="599" y="118"/>
                      </a:lnTo>
                      <a:lnTo>
                        <a:pt x="599" y="118"/>
                      </a:lnTo>
                      <a:lnTo>
                        <a:pt x="596" y="115"/>
                      </a:lnTo>
                      <a:lnTo>
                        <a:pt x="596" y="115"/>
                      </a:lnTo>
                      <a:lnTo>
                        <a:pt x="596" y="115"/>
                      </a:lnTo>
                      <a:lnTo>
                        <a:pt x="596" y="115"/>
                      </a:lnTo>
                      <a:lnTo>
                        <a:pt x="596" y="115"/>
                      </a:lnTo>
                      <a:lnTo>
                        <a:pt x="596" y="115"/>
                      </a:lnTo>
                      <a:lnTo>
                        <a:pt x="596" y="112"/>
                      </a:lnTo>
                      <a:lnTo>
                        <a:pt x="596" y="112"/>
                      </a:lnTo>
                      <a:lnTo>
                        <a:pt x="596" y="112"/>
                      </a:lnTo>
                      <a:lnTo>
                        <a:pt x="596" y="112"/>
                      </a:lnTo>
                      <a:lnTo>
                        <a:pt x="596" y="109"/>
                      </a:lnTo>
                      <a:lnTo>
                        <a:pt x="596" y="109"/>
                      </a:lnTo>
                      <a:lnTo>
                        <a:pt x="594" y="109"/>
                      </a:lnTo>
                      <a:lnTo>
                        <a:pt x="594" y="109"/>
                      </a:lnTo>
                      <a:lnTo>
                        <a:pt x="594" y="106"/>
                      </a:lnTo>
                      <a:lnTo>
                        <a:pt x="594" y="106"/>
                      </a:lnTo>
                      <a:lnTo>
                        <a:pt x="594" y="106"/>
                      </a:lnTo>
                      <a:lnTo>
                        <a:pt x="594" y="106"/>
                      </a:lnTo>
                      <a:lnTo>
                        <a:pt x="594" y="106"/>
                      </a:lnTo>
                      <a:lnTo>
                        <a:pt x="594" y="106"/>
                      </a:lnTo>
                      <a:lnTo>
                        <a:pt x="594" y="103"/>
                      </a:lnTo>
                      <a:lnTo>
                        <a:pt x="594" y="103"/>
                      </a:lnTo>
                      <a:lnTo>
                        <a:pt x="591" y="103"/>
                      </a:lnTo>
                      <a:lnTo>
                        <a:pt x="591" y="103"/>
                      </a:lnTo>
                      <a:lnTo>
                        <a:pt x="591" y="100"/>
                      </a:lnTo>
                      <a:lnTo>
                        <a:pt x="591" y="100"/>
                      </a:lnTo>
                      <a:lnTo>
                        <a:pt x="591" y="100"/>
                      </a:lnTo>
                      <a:lnTo>
                        <a:pt x="591" y="100"/>
                      </a:lnTo>
                      <a:lnTo>
                        <a:pt x="591" y="97"/>
                      </a:lnTo>
                      <a:lnTo>
                        <a:pt x="591" y="97"/>
                      </a:lnTo>
                      <a:lnTo>
                        <a:pt x="591" y="97"/>
                      </a:lnTo>
                      <a:lnTo>
                        <a:pt x="591" y="97"/>
                      </a:lnTo>
                      <a:lnTo>
                        <a:pt x="591" y="94"/>
                      </a:lnTo>
                      <a:lnTo>
                        <a:pt x="591" y="94"/>
                      </a:lnTo>
                      <a:lnTo>
                        <a:pt x="591" y="94"/>
                      </a:lnTo>
                      <a:lnTo>
                        <a:pt x="591" y="94"/>
                      </a:lnTo>
                      <a:lnTo>
                        <a:pt x="588" y="94"/>
                      </a:lnTo>
                      <a:lnTo>
                        <a:pt x="588" y="94"/>
                      </a:lnTo>
                      <a:lnTo>
                        <a:pt x="588" y="91"/>
                      </a:lnTo>
                      <a:lnTo>
                        <a:pt x="588" y="91"/>
                      </a:lnTo>
                      <a:lnTo>
                        <a:pt x="588" y="91"/>
                      </a:lnTo>
                      <a:lnTo>
                        <a:pt x="588" y="91"/>
                      </a:lnTo>
                      <a:lnTo>
                        <a:pt x="585" y="91"/>
                      </a:lnTo>
                      <a:lnTo>
                        <a:pt x="585" y="91"/>
                      </a:lnTo>
                      <a:lnTo>
                        <a:pt x="585" y="91"/>
                      </a:lnTo>
                      <a:lnTo>
                        <a:pt x="585" y="91"/>
                      </a:lnTo>
                      <a:lnTo>
                        <a:pt x="582" y="91"/>
                      </a:lnTo>
                      <a:lnTo>
                        <a:pt x="582" y="91"/>
                      </a:lnTo>
                      <a:lnTo>
                        <a:pt x="580" y="88"/>
                      </a:lnTo>
                      <a:lnTo>
                        <a:pt x="580" y="88"/>
                      </a:lnTo>
                      <a:lnTo>
                        <a:pt x="580" y="88"/>
                      </a:lnTo>
                      <a:lnTo>
                        <a:pt x="580" y="88"/>
                      </a:lnTo>
                      <a:lnTo>
                        <a:pt x="577" y="88"/>
                      </a:lnTo>
                      <a:lnTo>
                        <a:pt x="577" y="88"/>
                      </a:lnTo>
                      <a:lnTo>
                        <a:pt x="577" y="88"/>
                      </a:lnTo>
                      <a:lnTo>
                        <a:pt x="577" y="88"/>
                      </a:lnTo>
                      <a:lnTo>
                        <a:pt x="574" y="85"/>
                      </a:lnTo>
                      <a:lnTo>
                        <a:pt x="574" y="85"/>
                      </a:lnTo>
                      <a:lnTo>
                        <a:pt x="574" y="85"/>
                      </a:lnTo>
                      <a:lnTo>
                        <a:pt x="574" y="85"/>
                      </a:lnTo>
                      <a:lnTo>
                        <a:pt x="568" y="85"/>
                      </a:lnTo>
                      <a:lnTo>
                        <a:pt x="568" y="85"/>
                      </a:lnTo>
                      <a:lnTo>
                        <a:pt x="568" y="85"/>
                      </a:lnTo>
                      <a:lnTo>
                        <a:pt x="568" y="85"/>
                      </a:lnTo>
                      <a:lnTo>
                        <a:pt x="560" y="79"/>
                      </a:lnTo>
                      <a:lnTo>
                        <a:pt x="560" y="79"/>
                      </a:lnTo>
                      <a:lnTo>
                        <a:pt x="560" y="79"/>
                      </a:lnTo>
                      <a:lnTo>
                        <a:pt x="560" y="79"/>
                      </a:lnTo>
                      <a:lnTo>
                        <a:pt x="557" y="79"/>
                      </a:lnTo>
                      <a:lnTo>
                        <a:pt x="557" y="79"/>
                      </a:lnTo>
                      <a:lnTo>
                        <a:pt x="557" y="79"/>
                      </a:lnTo>
                      <a:lnTo>
                        <a:pt x="557" y="79"/>
                      </a:lnTo>
                      <a:lnTo>
                        <a:pt x="552" y="76"/>
                      </a:lnTo>
                      <a:lnTo>
                        <a:pt x="552" y="76"/>
                      </a:lnTo>
                      <a:lnTo>
                        <a:pt x="552" y="76"/>
                      </a:lnTo>
                      <a:lnTo>
                        <a:pt x="552" y="76"/>
                      </a:lnTo>
                      <a:lnTo>
                        <a:pt x="549" y="73"/>
                      </a:lnTo>
                      <a:lnTo>
                        <a:pt x="549" y="73"/>
                      </a:lnTo>
                      <a:lnTo>
                        <a:pt x="549" y="73"/>
                      </a:lnTo>
                      <a:lnTo>
                        <a:pt x="549" y="73"/>
                      </a:lnTo>
                      <a:lnTo>
                        <a:pt x="546" y="73"/>
                      </a:lnTo>
                      <a:lnTo>
                        <a:pt x="546" y="73"/>
                      </a:lnTo>
                      <a:lnTo>
                        <a:pt x="546" y="73"/>
                      </a:lnTo>
                      <a:lnTo>
                        <a:pt x="546" y="73"/>
                      </a:lnTo>
                      <a:lnTo>
                        <a:pt x="540" y="70"/>
                      </a:lnTo>
                      <a:lnTo>
                        <a:pt x="540" y="70"/>
                      </a:lnTo>
                      <a:lnTo>
                        <a:pt x="540" y="70"/>
                      </a:lnTo>
                      <a:lnTo>
                        <a:pt x="540" y="70"/>
                      </a:lnTo>
                      <a:lnTo>
                        <a:pt x="538" y="70"/>
                      </a:lnTo>
                      <a:lnTo>
                        <a:pt x="538" y="70"/>
                      </a:lnTo>
                      <a:lnTo>
                        <a:pt x="538" y="67"/>
                      </a:lnTo>
                      <a:lnTo>
                        <a:pt x="538" y="67"/>
                      </a:lnTo>
                      <a:lnTo>
                        <a:pt x="538" y="67"/>
                      </a:lnTo>
                      <a:lnTo>
                        <a:pt x="538" y="67"/>
                      </a:lnTo>
                      <a:lnTo>
                        <a:pt x="535" y="67"/>
                      </a:lnTo>
                      <a:lnTo>
                        <a:pt x="535" y="67"/>
                      </a:lnTo>
                      <a:lnTo>
                        <a:pt x="535" y="64"/>
                      </a:lnTo>
                      <a:lnTo>
                        <a:pt x="535" y="64"/>
                      </a:lnTo>
                      <a:lnTo>
                        <a:pt x="529" y="64"/>
                      </a:lnTo>
                      <a:lnTo>
                        <a:pt x="526" y="61"/>
                      </a:lnTo>
                      <a:lnTo>
                        <a:pt x="515" y="64"/>
                      </a:lnTo>
                      <a:lnTo>
                        <a:pt x="515" y="64"/>
                      </a:lnTo>
                      <a:lnTo>
                        <a:pt x="504" y="67"/>
                      </a:lnTo>
                      <a:lnTo>
                        <a:pt x="504" y="67"/>
                      </a:lnTo>
                      <a:lnTo>
                        <a:pt x="482" y="70"/>
                      </a:lnTo>
                      <a:lnTo>
                        <a:pt x="482" y="70"/>
                      </a:lnTo>
                      <a:lnTo>
                        <a:pt x="470" y="73"/>
                      </a:lnTo>
                      <a:lnTo>
                        <a:pt x="470" y="73"/>
                      </a:lnTo>
                      <a:lnTo>
                        <a:pt x="448" y="70"/>
                      </a:lnTo>
                      <a:lnTo>
                        <a:pt x="434" y="64"/>
                      </a:lnTo>
                      <a:lnTo>
                        <a:pt x="426" y="58"/>
                      </a:lnTo>
                      <a:lnTo>
                        <a:pt x="426" y="58"/>
                      </a:lnTo>
                      <a:lnTo>
                        <a:pt x="414" y="55"/>
                      </a:lnTo>
                      <a:lnTo>
                        <a:pt x="400" y="52"/>
                      </a:lnTo>
                      <a:lnTo>
                        <a:pt x="400" y="52"/>
                      </a:lnTo>
                      <a:lnTo>
                        <a:pt x="364" y="42"/>
                      </a:lnTo>
                      <a:lnTo>
                        <a:pt x="364" y="42"/>
                      </a:lnTo>
                      <a:lnTo>
                        <a:pt x="342" y="33"/>
                      </a:lnTo>
                      <a:lnTo>
                        <a:pt x="330" y="24"/>
                      </a:lnTo>
                      <a:lnTo>
                        <a:pt x="330" y="24"/>
                      </a:lnTo>
                      <a:lnTo>
                        <a:pt x="319" y="21"/>
                      </a:lnTo>
                      <a:lnTo>
                        <a:pt x="302" y="21"/>
                      </a:lnTo>
                      <a:lnTo>
                        <a:pt x="302" y="21"/>
                      </a:lnTo>
                      <a:lnTo>
                        <a:pt x="269" y="21"/>
                      </a:lnTo>
                      <a:lnTo>
                        <a:pt x="235" y="15"/>
                      </a:lnTo>
                      <a:lnTo>
                        <a:pt x="235" y="15"/>
                      </a:lnTo>
                      <a:lnTo>
                        <a:pt x="233" y="15"/>
                      </a:lnTo>
                      <a:lnTo>
                        <a:pt x="233" y="15"/>
                      </a:lnTo>
                      <a:lnTo>
                        <a:pt x="233" y="12"/>
                      </a:lnTo>
                      <a:lnTo>
                        <a:pt x="233" y="12"/>
                      </a:lnTo>
                      <a:lnTo>
                        <a:pt x="233" y="12"/>
                      </a:lnTo>
                      <a:lnTo>
                        <a:pt x="233" y="12"/>
                      </a:lnTo>
                      <a:lnTo>
                        <a:pt x="230" y="12"/>
                      </a:lnTo>
                      <a:lnTo>
                        <a:pt x="230" y="12"/>
                      </a:lnTo>
                      <a:lnTo>
                        <a:pt x="230" y="12"/>
                      </a:lnTo>
                      <a:lnTo>
                        <a:pt x="230" y="12"/>
                      </a:lnTo>
                      <a:lnTo>
                        <a:pt x="227" y="12"/>
                      </a:lnTo>
                      <a:lnTo>
                        <a:pt x="227" y="12"/>
                      </a:lnTo>
                      <a:lnTo>
                        <a:pt x="227" y="12"/>
                      </a:lnTo>
                      <a:lnTo>
                        <a:pt x="227" y="12"/>
                      </a:lnTo>
                      <a:lnTo>
                        <a:pt x="224" y="12"/>
                      </a:lnTo>
                      <a:lnTo>
                        <a:pt x="224" y="12"/>
                      </a:lnTo>
                      <a:lnTo>
                        <a:pt x="224" y="12"/>
                      </a:lnTo>
                      <a:lnTo>
                        <a:pt x="224" y="12"/>
                      </a:lnTo>
                      <a:lnTo>
                        <a:pt x="224" y="12"/>
                      </a:lnTo>
                      <a:lnTo>
                        <a:pt x="224" y="12"/>
                      </a:lnTo>
                      <a:lnTo>
                        <a:pt x="221" y="12"/>
                      </a:lnTo>
                      <a:lnTo>
                        <a:pt x="221" y="12"/>
                      </a:lnTo>
                      <a:lnTo>
                        <a:pt x="221" y="12"/>
                      </a:lnTo>
                      <a:lnTo>
                        <a:pt x="221" y="12"/>
                      </a:lnTo>
                      <a:lnTo>
                        <a:pt x="219" y="12"/>
                      </a:lnTo>
                      <a:lnTo>
                        <a:pt x="219" y="12"/>
                      </a:lnTo>
                      <a:lnTo>
                        <a:pt x="219" y="12"/>
                      </a:lnTo>
                      <a:lnTo>
                        <a:pt x="219" y="12"/>
                      </a:lnTo>
                      <a:lnTo>
                        <a:pt x="216" y="12"/>
                      </a:lnTo>
                      <a:lnTo>
                        <a:pt x="216" y="12"/>
                      </a:lnTo>
                      <a:lnTo>
                        <a:pt x="213" y="9"/>
                      </a:lnTo>
                      <a:lnTo>
                        <a:pt x="213" y="9"/>
                      </a:lnTo>
                      <a:lnTo>
                        <a:pt x="213" y="9"/>
                      </a:lnTo>
                      <a:lnTo>
                        <a:pt x="213" y="9"/>
                      </a:lnTo>
                      <a:lnTo>
                        <a:pt x="210" y="9"/>
                      </a:lnTo>
                      <a:lnTo>
                        <a:pt x="210" y="9"/>
                      </a:lnTo>
                      <a:lnTo>
                        <a:pt x="207" y="9"/>
                      </a:lnTo>
                      <a:lnTo>
                        <a:pt x="207" y="9"/>
                      </a:lnTo>
                      <a:lnTo>
                        <a:pt x="207" y="9"/>
                      </a:lnTo>
                      <a:lnTo>
                        <a:pt x="207" y="9"/>
                      </a:lnTo>
                      <a:lnTo>
                        <a:pt x="205" y="9"/>
                      </a:lnTo>
                      <a:lnTo>
                        <a:pt x="205" y="9"/>
                      </a:lnTo>
                      <a:lnTo>
                        <a:pt x="202" y="9"/>
                      </a:lnTo>
                      <a:lnTo>
                        <a:pt x="202" y="9"/>
                      </a:lnTo>
                      <a:lnTo>
                        <a:pt x="202" y="9"/>
                      </a:lnTo>
                      <a:lnTo>
                        <a:pt x="202" y="9"/>
                      </a:lnTo>
                      <a:lnTo>
                        <a:pt x="199" y="9"/>
                      </a:lnTo>
                      <a:lnTo>
                        <a:pt x="199" y="9"/>
                      </a:lnTo>
                      <a:lnTo>
                        <a:pt x="196" y="9"/>
                      </a:lnTo>
                      <a:lnTo>
                        <a:pt x="196" y="9"/>
                      </a:lnTo>
                      <a:lnTo>
                        <a:pt x="196" y="9"/>
                      </a:lnTo>
                      <a:lnTo>
                        <a:pt x="196" y="9"/>
                      </a:lnTo>
                      <a:lnTo>
                        <a:pt x="193" y="9"/>
                      </a:lnTo>
                      <a:lnTo>
                        <a:pt x="193" y="9"/>
                      </a:lnTo>
                      <a:lnTo>
                        <a:pt x="191" y="9"/>
                      </a:lnTo>
                      <a:lnTo>
                        <a:pt x="191" y="9"/>
                      </a:lnTo>
                      <a:lnTo>
                        <a:pt x="191" y="9"/>
                      </a:lnTo>
                      <a:lnTo>
                        <a:pt x="191" y="9"/>
                      </a:lnTo>
                      <a:lnTo>
                        <a:pt x="188" y="9"/>
                      </a:lnTo>
                      <a:lnTo>
                        <a:pt x="188" y="9"/>
                      </a:lnTo>
                      <a:lnTo>
                        <a:pt x="185" y="9"/>
                      </a:lnTo>
                      <a:lnTo>
                        <a:pt x="185" y="9"/>
                      </a:lnTo>
                      <a:lnTo>
                        <a:pt x="185" y="9"/>
                      </a:lnTo>
                      <a:lnTo>
                        <a:pt x="185" y="9"/>
                      </a:lnTo>
                      <a:lnTo>
                        <a:pt x="182" y="6"/>
                      </a:lnTo>
                      <a:lnTo>
                        <a:pt x="182" y="6"/>
                      </a:lnTo>
                      <a:lnTo>
                        <a:pt x="179" y="6"/>
                      </a:lnTo>
                      <a:lnTo>
                        <a:pt x="179" y="6"/>
                      </a:lnTo>
                      <a:lnTo>
                        <a:pt x="177" y="6"/>
                      </a:lnTo>
                      <a:lnTo>
                        <a:pt x="177" y="6"/>
                      </a:lnTo>
                      <a:lnTo>
                        <a:pt x="177" y="6"/>
                      </a:lnTo>
                      <a:lnTo>
                        <a:pt x="177" y="6"/>
                      </a:lnTo>
                      <a:lnTo>
                        <a:pt x="168" y="6"/>
                      </a:lnTo>
                      <a:lnTo>
                        <a:pt x="168" y="6"/>
                      </a:lnTo>
                      <a:lnTo>
                        <a:pt x="165" y="6"/>
                      </a:lnTo>
                      <a:lnTo>
                        <a:pt x="165" y="6"/>
                      </a:lnTo>
                      <a:lnTo>
                        <a:pt x="163" y="6"/>
                      </a:lnTo>
                      <a:lnTo>
                        <a:pt x="163" y="6"/>
                      </a:lnTo>
                      <a:lnTo>
                        <a:pt x="163" y="6"/>
                      </a:lnTo>
                      <a:lnTo>
                        <a:pt x="163" y="6"/>
                      </a:lnTo>
                      <a:lnTo>
                        <a:pt x="160" y="6"/>
                      </a:lnTo>
                      <a:lnTo>
                        <a:pt x="160" y="6"/>
                      </a:lnTo>
                      <a:lnTo>
                        <a:pt x="157" y="6"/>
                      </a:lnTo>
                      <a:lnTo>
                        <a:pt x="157" y="6"/>
                      </a:lnTo>
                      <a:lnTo>
                        <a:pt x="154" y="6"/>
                      </a:lnTo>
                      <a:lnTo>
                        <a:pt x="154" y="6"/>
                      </a:lnTo>
                      <a:lnTo>
                        <a:pt x="154" y="6"/>
                      </a:lnTo>
                      <a:lnTo>
                        <a:pt x="154" y="6"/>
                      </a:lnTo>
                      <a:lnTo>
                        <a:pt x="151" y="6"/>
                      </a:lnTo>
                      <a:lnTo>
                        <a:pt x="151" y="6"/>
                      </a:lnTo>
                      <a:lnTo>
                        <a:pt x="149" y="6"/>
                      </a:lnTo>
                      <a:lnTo>
                        <a:pt x="149" y="6"/>
                      </a:lnTo>
                      <a:lnTo>
                        <a:pt x="146" y="6"/>
                      </a:lnTo>
                      <a:lnTo>
                        <a:pt x="146" y="6"/>
                      </a:lnTo>
                      <a:lnTo>
                        <a:pt x="143" y="6"/>
                      </a:lnTo>
                      <a:lnTo>
                        <a:pt x="143" y="6"/>
                      </a:lnTo>
                      <a:lnTo>
                        <a:pt x="140" y="6"/>
                      </a:lnTo>
                      <a:lnTo>
                        <a:pt x="140" y="6"/>
                      </a:lnTo>
                      <a:lnTo>
                        <a:pt x="140" y="6"/>
                      </a:lnTo>
                      <a:lnTo>
                        <a:pt x="140" y="6"/>
                      </a:lnTo>
                      <a:lnTo>
                        <a:pt x="135" y="6"/>
                      </a:lnTo>
                      <a:lnTo>
                        <a:pt x="135" y="6"/>
                      </a:lnTo>
                      <a:lnTo>
                        <a:pt x="135" y="6"/>
                      </a:lnTo>
                      <a:lnTo>
                        <a:pt x="135" y="6"/>
                      </a:lnTo>
                      <a:lnTo>
                        <a:pt x="112" y="3"/>
                      </a:lnTo>
                      <a:lnTo>
                        <a:pt x="112" y="3"/>
                      </a:lnTo>
                      <a:lnTo>
                        <a:pt x="112" y="3"/>
                      </a:lnTo>
                      <a:lnTo>
                        <a:pt x="112" y="3"/>
                      </a:lnTo>
                      <a:lnTo>
                        <a:pt x="107" y="3"/>
                      </a:lnTo>
                      <a:lnTo>
                        <a:pt x="107" y="3"/>
                      </a:lnTo>
                      <a:lnTo>
                        <a:pt x="107" y="3"/>
                      </a:lnTo>
                      <a:lnTo>
                        <a:pt x="107" y="3"/>
                      </a:lnTo>
                      <a:lnTo>
                        <a:pt x="23" y="0"/>
                      </a:lnTo>
                      <a:lnTo>
                        <a:pt x="23" y="0"/>
                      </a:lnTo>
                      <a:lnTo>
                        <a:pt x="23" y="6"/>
                      </a:lnTo>
                      <a:lnTo>
                        <a:pt x="23" y="6"/>
                      </a:lnTo>
                      <a:lnTo>
                        <a:pt x="20" y="15"/>
                      </a:lnTo>
                      <a:lnTo>
                        <a:pt x="20" y="15"/>
                      </a:lnTo>
                      <a:lnTo>
                        <a:pt x="20" y="24"/>
                      </a:lnTo>
                      <a:lnTo>
                        <a:pt x="20" y="24"/>
                      </a:lnTo>
                      <a:lnTo>
                        <a:pt x="20" y="33"/>
                      </a:lnTo>
                      <a:lnTo>
                        <a:pt x="20" y="33"/>
                      </a:lnTo>
                      <a:lnTo>
                        <a:pt x="20" y="36"/>
                      </a:lnTo>
                      <a:lnTo>
                        <a:pt x="20" y="36"/>
                      </a:lnTo>
                      <a:lnTo>
                        <a:pt x="17" y="52"/>
                      </a:lnTo>
                      <a:lnTo>
                        <a:pt x="17" y="52"/>
                      </a:lnTo>
                      <a:lnTo>
                        <a:pt x="17" y="52"/>
                      </a:lnTo>
                      <a:lnTo>
                        <a:pt x="17" y="52"/>
                      </a:lnTo>
                      <a:lnTo>
                        <a:pt x="14" y="67"/>
                      </a:lnTo>
                      <a:lnTo>
                        <a:pt x="14" y="67"/>
                      </a:lnTo>
                      <a:lnTo>
                        <a:pt x="14" y="67"/>
                      </a:lnTo>
                      <a:lnTo>
                        <a:pt x="14" y="67"/>
                      </a:lnTo>
                      <a:lnTo>
                        <a:pt x="11" y="103"/>
                      </a:lnTo>
                      <a:lnTo>
                        <a:pt x="11" y="103"/>
                      </a:lnTo>
                      <a:lnTo>
                        <a:pt x="11" y="109"/>
                      </a:lnTo>
                      <a:lnTo>
                        <a:pt x="11" y="109"/>
                      </a:lnTo>
                      <a:lnTo>
                        <a:pt x="11" y="115"/>
                      </a:lnTo>
                      <a:lnTo>
                        <a:pt x="11" y="115"/>
                      </a:lnTo>
                      <a:lnTo>
                        <a:pt x="9" y="124"/>
                      </a:lnTo>
                      <a:lnTo>
                        <a:pt x="9" y="124"/>
                      </a:lnTo>
                      <a:lnTo>
                        <a:pt x="9" y="127"/>
                      </a:lnTo>
                      <a:lnTo>
                        <a:pt x="9" y="127"/>
                      </a:lnTo>
                      <a:lnTo>
                        <a:pt x="9" y="137"/>
                      </a:lnTo>
                      <a:lnTo>
                        <a:pt x="9" y="137"/>
                      </a:lnTo>
                      <a:lnTo>
                        <a:pt x="9" y="140"/>
                      </a:lnTo>
                      <a:lnTo>
                        <a:pt x="9" y="140"/>
                      </a:lnTo>
                      <a:lnTo>
                        <a:pt x="6" y="149"/>
                      </a:lnTo>
                      <a:lnTo>
                        <a:pt x="6" y="149"/>
                      </a:lnTo>
                      <a:lnTo>
                        <a:pt x="6" y="155"/>
                      </a:lnTo>
                      <a:lnTo>
                        <a:pt x="6" y="155"/>
                      </a:lnTo>
                      <a:lnTo>
                        <a:pt x="6" y="161"/>
                      </a:lnTo>
                      <a:lnTo>
                        <a:pt x="6" y="161"/>
                      </a:lnTo>
                      <a:lnTo>
                        <a:pt x="6" y="164"/>
                      </a:lnTo>
                      <a:lnTo>
                        <a:pt x="6" y="164"/>
                      </a:lnTo>
                      <a:lnTo>
                        <a:pt x="3" y="173"/>
                      </a:lnTo>
                      <a:lnTo>
                        <a:pt x="3" y="173"/>
                      </a:lnTo>
                      <a:lnTo>
                        <a:pt x="3" y="176"/>
                      </a:lnTo>
                      <a:lnTo>
                        <a:pt x="3" y="176"/>
                      </a:lnTo>
                      <a:lnTo>
                        <a:pt x="3" y="185"/>
                      </a:lnTo>
                      <a:lnTo>
                        <a:pt x="3" y="185"/>
                      </a:lnTo>
                      <a:lnTo>
                        <a:pt x="3" y="185"/>
                      </a:lnTo>
                      <a:lnTo>
                        <a:pt x="3" y="185"/>
                      </a:lnTo>
                      <a:lnTo>
                        <a:pt x="3" y="194"/>
                      </a:lnTo>
                      <a:lnTo>
                        <a:pt x="3" y="194"/>
                      </a:lnTo>
                      <a:lnTo>
                        <a:pt x="3" y="197"/>
                      </a:lnTo>
                      <a:lnTo>
                        <a:pt x="3" y="197"/>
                      </a:lnTo>
                      <a:lnTo>
                        <a:pt x="0" y="210"/>
                      </a:lnTo>
                      <a:lnTo>
                        <a:pt x="0" y="210"/>
                      </a:lnTo>
                      <a:lnTo>
                        <a:pt x="6" y="210"/>
                      </a:lnTo>
                      <a:lnTo>
                        <a:pt x="6" y="210"/>
                      </a:lnTo>
                      <a:lnTo>
                        <a:pt x="17" y="213"/>
                      </a:lnTo>
                      <a:lnTo>
                        <a:pt x="17" y="213"/>
                      </a:lnTo>
                      <a:lnTo>
                        <a:pt x="25" y="213"/>
                      </a:lnTo>
                      <a:lnTo>
                        <a:pt x="25" y="213"/>
                      </a:lnTo>
                      <a:lnTo>
                        <a:pt x="37" y="216"/>
                      </a:lnTo>
                      <a:lnTo>
                        <a:pt x="37" y="216"/>
                      </a:lnTo>
                      <a:lnTo>
                        <a:pt x="45" y="216"/>
                      </a:lnTo>
                      <a:lnTo>
                        <a:pt x="45" y="216"/>
                      </a:lnTo>
                      <a:lnTo>
                        <a:pt x="56" y="219"/>
                      </a:lnTo>
                      <a:lnTo>
                        <a:pt x="56" y="219"/>
                      </a:lnTo>
                      <a:lnTo>
                        <a:pt x="65" y="219"/>
                      </a:lnTo>
                      <a:lnTo>
                        <a:pt x="65" y="219"/>
                      </a:lnTo>
                      <a:lnTo>
                        <a:pt x="76" y="219"/>
                      </a:lnTo>
                      <a:lnTo>
                        <a:pt x="76" y="219"/>
                      </a:lnTo>
                      <a:lnTo>
                        <a:pt x="84" y="222"/>
                      </a:lnTo>
                      <a:lnTo>
                        <a:pt x="84" y="222"/>
                      </a:lnTo>
                      <a:lnTo>
                        <a:pt x="95" y="222"/>
                      </a:lnTo>
                      <a:lnTo>
                        <a:pt x="95" y="222"/>
                      </a:lnTo>
                      <a:lnTo>
                        <a:pt x="104" y="225"/>
                      </a:lnTo>
                      <a:lnTo>
                        <a:pt x="104" y="225"/>
                      </a:lnTo>
                      <a:lnTo>
                        <a:pt x="115" y="225"/>
                      </a:lnTo>
                      <a:lnTo>
                        <a:pt x="115" y="225"/>
                      </a:lnTo>
                      <a:lnTo>
                        <a:pt x="123" y="228"/>
                      </a:lnTo>
                      <a:lnTo>
                        <a:pt x="123" y="228"/>
                      </a:lnTo>
                      <a:lnTo>
                        <a:pt x="132" y="228"/>
                      </a:lnTo>
                      <a:lnTo>
                        <a:pt x="132" y="228"/>
                      </a:lnTo>
                      <a:lnTo>
                        <a:pt x="151" y="231"/>
                      </a:lnTo>
                      <a:lnTo>
                        <a:pt x="151" y="231"/>
                      </a:lnTo>
                      <a:lnTo>
                        <a:pt x="154" y="234"/>
                      </a:lnTo>
                      <a:lnTo>
                        <a:pt x="157" y="237"/>
                      </a:lnTo>
                      <a:lnTo>
                        <a:pt x="157" y="237"/>
                      </a:lnTo>
                      <a:lnTo>
                        <a:pt x="149" y="325"/>
                      </a:lnTo>
                      <a:lnTo>
                        <a:pt x="473" y="340"/>
                      </a:lnTo>
                      <a:lnTo>
                        <a:pt x="661" y="349"/>
                      </a:lnTo>
                      <a:lnTo>
                        <a:pt x="661" y="337"/>
                      </a:lnTo>
                      <a:lnTo>
                        <a:pt x="655" y="331"/>
                      </a:lnTo>
                      <a:lnTo>
                        <a:pt x="655" y="331"/>
                      </a:lnTo>
                      <a:lnTo>
                        <a:pt x="652" y="325"/>
                      </a:lnTo>
                      <a:lnTo>
                        <a:pt x="650" y="316"/>
                      </a:lnTo>
                      <a:lnTo>
                        <a:pt x="650" y="316"/>
                      </a:lnTo>
                      <a:lnTo>
                        <a:pt x="650" y="313"/>
                      </a:lnTo>
                      <a:lnTo>
                        <a:pt x="650" y="313"/>
                      </a:lnTo>
                      <a:lnTo>
                        <a:pt x="650" y="313"/>
                      </a:lnTo>
                      <a:lnTo>
                        <a:pt x="652" y="310"/>
                      </a:lnTo>
                      <a:lnTo>
                        <a:pt x="652" y="310"/>
                      </a:lnTo>
                      <a:lnTo>
                        <a:pt x="652" y="310"/>
                      </a:lnTo>
                      <a:lnTo>
                        <a:pt x="652" y="310"/>
                      </a:lnTo>
                      <a:lnTo>
                        <a:pt x="650" y="310"/>
                      </a:lnTo>
                      <a:lnTo>
                        <a:pt x="650" y="310"/>
                      </a:lnTo>
                      <a:lnTo>
                        <a:pt x="650" y="307"/>
                      </a:lnTo>
                      <a:lnTo>
                        <a:pt x="650" y="307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285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2059" name="Freeform 36">
                  <a:extLst>
                    <a:ext uri="{FF2B5EF4-FFF2-40B4-BE49-F238E27FC236}">
                      <a16:creationId xmlns:a16="http://schemas.microsoft.com/office/drawing/2014/main" id="{D6D16F5D-9E6E-AAB9-98B4-46C9389C3C9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184949" y="3757364"/>
                  <a:ext cx="805122" cy="870931"/>
                </a:xfrm>
                <a:custGeom>
                  <a:avLst/>
                  <a:gdLst>
                    <a:gd name="T0" fmla="*/ 493 w 554"/>
                    <a:gd name="T1" fmla="*/ 58 h 632"/>
                    <a:gd name="T2" fmla="*/ 487 w 554"/>
                    <a:gd name="T3" fmla="*/ 58 h 632"/>
                    <a:gd name="T4" fmla="*/ 459 w 554"/>
                    <a:gd name="T5" fmla="*/ 55 h 632"/>
                    <a:gd name="T6" fmla="*/ 448 w 554"/>
                    <a:gd name="T7" fmla="*/ 52 h 632"/>
                    <a:gd name="T8" fmla="*/ 425 w 554"/>
                    <a:gd name="T9" fmla="*/ 49 h 632"/>
                    <a:gd name="T10" fmla="*/ 414 w 554"/>
                    <a:gd name="T11" fmla="*/ 49 h 632"/>
                    <a:gd name="T12" fmla="*/ 392 w 554"/>
                    <a:gd name="T13" fmla="*/ 46 h 632"/>
                    <a:gd name="T14" fmla="*/ 381 w 554"/>
                    <a:gd name="T15" fmla="*/ 43 h 632"/>
                    <a:gd name="T16" fmla="*/ 355 w 554"/>
                    <a:gd name="T17" fmla="*/ 40 h 632"/>
                    <a:gd name="T18" fmla="*/ 347 w 554"/>
                    <a:gd name="T19" fmla="*/ 40 h 632"/>
                    <a:gd name="T20" fmla="*/ 316 w 554"/>
                    <a:gd name="T21" fmla="*/ 34 h 632"/>
                    <a:gd name="T22" fmla="*/ 311 w 554"/>
                    <a:gd name="T23" fmla="*/ 34 h 632"/>
                    <a:gd name="T24" fmla="*/ 283 w 554"/>
                    <a:gd name="T25" fmla="*/ 31 h 632"/>
                    <a:gd name="T26" fmla="*/ 274 w 554"/>
                    <a:gd name="T27" fmla="*/ 28 h 632"/>
                    <a:gd name="T28" fmla="*/ 252 w 554"/>
                    <a:gd name="T29" fmla="*/ 25 h 632"/>
                    <a:gd name="T30" fmla="*/ 241 w 554"/>
                    <a:gd name="T31" fmla="*/ 22 h 632"/>
                    <a:gd name="T32" fmla="*/ 218 w 554"/>
                    <a:gd name="T33" fmla="*/ 19 h 632"/>
                    <a:gd name="T34" fmla="*/ 207 w 554"/>
                    <a:gd name="T35" fmla="*/ 19 h 632"/>
                    <a:gd name="T36" fmla="*/ 182 w 554"/>
                    <a:gd name="T37" fmla="*/ 13 h 632"/>
                    <a:gd name="T38" fmla="*/ 176 w 554"/>
                    <a:gd name="T39" fmla="*/ 13 h 632"/>
                    <a:gd name="T40" fmla="*/ 146 w 554"/>
                    <a:gd name="T41" fmla="*/ 7 h 632"/>
                    <a:gd name="T42" fmla="*/ 137 w 554"/>
                    <a:gd name="T43" fmla="*/ 7 h 632"/>
                    <a:gd name="T44" fmla="*/ 115 w 554"/>
                    <a:gd name="T45" fmla="*/ 3 h 632"/>
                    <a:gd name="T46" fmla="*/ 104 w 554"/>
                    <a:gd name="T47" fmla="*/ 0 h 632"/>
                    <a:gd name="T48" fmla="*/ 0 w 554"/>
                    <a:gd name="T49" fmla="*/ 623 h 632"/>
                    <a:gd name="T50" fmla="*/ 64 w 554"/>
                    <a:gd name="T51" fmla="*/ 632 h 632"/>
                    <a:gd name="T52" fmla="*/ 73 w 554"/>
                    <a:gd name="T53" fmla="*/ 593 h 632"/>
                    <a:gd name="T54" fmla="*/ 76 w 554"/>
                    <a:gd name="T55" fmla="*/ 590 h 632"/>
                    <a:gd name="T56" fmla="*/ 90 w 554"/>
                    <a:gd name="T57" fmla="*/ 590 h 632"/>
                    <a:gd name="T58" fmla="*/ 148 w 554"/>
                    <a:gd name="T59" fmla="*/ 599 h 632"/>
                    <a:gd name="T60" fmla="*/ 216 w 554"/>
                    <a:gd name="T61" fmla="*/ 614 h 632"/>
                    <a:gd name="T62" fmla="*/ 221 w 554"/>
                    <a:gd name="T63" fmla="*/ 617 h 632"/>
                    <a:gd name="T64" fmla="*/ 224 w 554"/>
                    <a:gd name="T65" fmla="*/ 617 h 632"/>
                    <a:gd name="T66" fmla="*/ 224 w 554"/>
                    <a:gd name="T67" fmla="*/ 599 h 632"/>
                    <a:gd name="T68" fmla="*/ 227 w 554"/>
                    <a:gd name="T69" fmla="*/ 578 h 632"/>
                    <a:gd name="T70" fmla="*/ 232 w 554"/>
                    <a:gd name="T71" fmla="*/ 569 h 632"/>
                    <a:gd name="T72" fmla="*/ 238 w 554"/>
                    <a:gd name="T73" fmla="*/ 566 h 632"/>
                    <a:gd name="T74" fmla="*/ 554 w 554"/>
                    <a:gd name="T75" fmla="*/ 67 h 632"/>
                    <a:gd name="T76" fmla="*/ 537 w 554"/>
                    <a:gd name="T77" fmla="*/ 64 h 632"/>
                    <a:gd name="T78" fmla="*/ 526 w 554"/>
                    <a:gd name="T79" fmla="*/ 61 h 632"/>
                    <a:gd name="T80" fmla="*/ 493 w 554"/>
                    <a:gd name="T81" fmla="*/ 58 h 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554" h="632">
                      <a:moveTo>
                        <a:pt x="493" y="58"/>
                      </a:moveTo>
                      <a:lnTo>
                        <a:pt x="493" y="58"/>
                      </a:lnTo>
                      <a:lnTo>
                        <a:pt x="487" y="58"/>
                      </a:lnTo>
                      <a:lnTo>
                        <a:pt x="487" y="58"/>
                      </a:lnTo>
                      <a:lnTo>
                        <a:pt x="459" y="55"/>
                      </a:lnTo>
                      <a:lnTo>
                        <a:pt x="459" y="55"/>
                      </a:lnTo>
                      <a:lnTo>
                        <a:pt x="448" y="52"/>
                      </a:lnTo>
                      <a:lnTo>
                        <a:pt x="448" y="52"/>
                      </a:lnTo>
                      <a:lnTo>
                        <a:pt x="425" y="49"/>
                      </a:lnTo>
                      <a:lnTo>
                        <a:pt x="425" y="49"/>
                      </a:lnTo>
                      <a:lnTo>
                        <a:pt x="414" y="49"/>
                      </a:lnTo>
                      <a:lnTo>
                        <a:pt x="414" y="49"/>
                      </a:lnTo>
                      <a:lnTo>
                        <a:pt x="392" y="46"/>
                      </a:lnTo>
                      <a:lnTo>
                        <a:pt x="392" y="46"/>
                      </a:lnTo>
                      <a:lnTo>
                        <a:pt x="381" y="43"/>
                      </a:lnTo>
                      <a:lnTo>
                        <a:pt x="381" y="43"/>
                      </a:lnTo>
                      <a:lnTo>
                        <a:pt x="355" y="40"/>
                      </a:lnTo>
                      <a:lnTo>
                        <a:pt x="355" y="40"/>
                      </a:lnTo>
                      <a:lnTo>
                        <a:pt x="347" y="40"/>
                      </a:lnTo>
                      <a:lnTo>
                        <a:pt x="347" y="40"/>
                      </a:lnTo>
                      <a:lnTo>
                        <a:pt x="316" y="34"/>
                      </a:lnTo>
                      <a:lnTo>
                        <a:pt x="316" y="34"/>
                      </a:lnTo>
                      <a:lnTo>
                        <a:pt x="311" y="34"/>
                      </a:lnTo>
                      <a:lnTo>
                        <a:pt x="311" y="34"/>
                      </a:lnTo>
                      <a:lnTo>
                        <a:pt x="283" y="31"/>
                      </a:lnTo>
                      <a:lnTo>
                        <a:pt x="283" y="31"/>
                      </a:lnTo>
                      <a:lnTo>
                        <a:pt x="274" y="28"/>
                      </a:lnTo>
                      <a:lnTo>
                        <a:pt x="274" y="28"/>
                      </a:lnTo>
                      <a:lnTo>
                        <a:pt x="252" y="25"/>
                      </a:lnTo>
                      <a:lnTo>
                        <a:pt x="252" y="25"/>
                      </a:lnTo>
                      <a:lnTo>
                        <a:pt x="241" y="22"/>
                      </a:lnTo>
                      <a:lnTo>
                        <a:pt x="241" y="22"/>
                      </a:lnTo>
                      <a:lnTo>
                        <a:pt x="218" y="19"/>
                      </a:lnTo>
                      <a:lnTo>
                        <a:pt x="218" y="19"/>
                      </a:lnTo>
                      <a:lnTo>
                        <a:pt x="207" y="19"/>
                      </a:lnTo>
                      <a:lnTo>
                        <a:pt x="207" y="19"/>
                      </a:lnTo>
                      <a:lnTo>
                        <a:pt x="182" y="13"/>
                      </a:lnTo>
                      <a:lnTo>
                        <a:pt x="182" y="13"/>
                      </a:lnTo>
                      <a:lnTo>
                        <a:pt x="176" y="13"/>
                      </a:lnTo>
                      <a:lnTo>
                        <a:pt x="176" y="13"/>
                      </a:lnTo>
                      <a:lnTo>
                        <a:pt x="146" y="7"/>
                      </a:lnTo>
                      <a:lnTo>
                        <a:pt x="146" y="7"/>
                      </a:lnTo>
                      <a:lnTo>
                        <a:pt x="137" y="7"/>
                      </a:lnTo>
                      <a:lnTo>
                        <a:pt x="137" y="7"/>
                      </a:lnTo>
                      <a:lnTo>
                        <a:pt x="115" y="3"/>
                      </a:lnTo>
                      <a:lnTo>
                        <a:pt x="115" y="3"/>
                      </a:lnTo>
                      <a:lnTo>
                        <a:pt x="104" y="0"/>
                      </a:lnTo>
                      <a:lnTo>
                        <a:pt x="104" y="0"/>
                      </a:lnTo>
                      <a:lnTo>
                        <a:pt x="92" y="0"/>
                      </a:lnTo>
                      <a:lnTo>
                        <a:pt x="0" y="623"/>
                      </a:lnTo>
                      <a:lnTo>
                        <a:pt x="64" y="632"/>
                      </a:lnTo>
                      <a:lnTo>
                        <a:pt x="64" y="632"/>
                      </a:lnTo>
                      <a:lnTo>
                        <a:pt x="67" y="620"/>
                      </a:lnTo>
                      <a:lnTo>
                        <a:pt x="73" y="593"/>
                      </a:lnTo>
                      <a:lnTo>
                        <a:pt x="73" y="593"/>
                      </a:lnTo>
                      <a:lnTo>
                        <a:pt x="76" y="590"/>
                      </a:lnTo>
                      <a:lnTo>
                        <a:pt x="76" y="590"/>
                      </a:lnTo>
                      <a:lnTo>
                        <a:pt x="90" y="590"/>
                      </a:lnTo>
                      <a:lnTo>
                        <a:pt x="148" y="599"/>
                      </a:lnTo>
                      <a:lnTo>
                        <a:pt x="148" y="599"/>
                      </a:lnTo>
                      <a:lnTo>
                        <a:pt x="185" y="605"/>
                      </a:lnTo>
                      <a:lnTo>
                        <a:pt x="216" y="614"/>
                      </a:lnTo>
                      <a:lnTo>
                        <a:pt x="216" y="614"/>
                      </a:lnTo>
                      <a:lnTo>
                        <a:pt x="221" y="617"/>
                      </a:lnTo>
                      <a:lnTo>
                        <a:pt x="221" y="617"/>
                      </a:lnTo>
                      <a:lnTo>
                        <a:pt x="224" y="617"/>
                      </a:lnTo>
                      <a:lnTo>
                        <a:pt x="224" y="599"/>
                      </a:lnTo>
                      <a:lnTo>
                        <a:pt x="224" y="599"/>
                      </a:lnTo>
                      <a:lnTo>
                        <a:pt x="224" y="590"/>
                      </a:lnTo>
                      <a:lnTo>
                        <a:pt x="227" y="578"/>
                      </a:lnTo>
                      <a:lnTo>
                        <a:pt x="232" y="569"/>
                      </a:lnTo>
                      <a:lnTo>
                        <a:pt x="232" y="569"/>
                      </a:lnTo>
                      <a:lnTo>
                        <a:pt x="235" y="566"/>
                      </a:lnTo>
                      <a:lnTo>
                        <a:pt x="238" y="566"/>
                      </a:lnTo>
                      <a:lnTo>
                        <a:pt x="501" y="593"/>
                      </a:lnTo>
                      <a:lnTo>
                        <a:pt x="554" y="67"/>
                      </a:lnTo>
                      <a:lnTo>
                        <a:pt x="554" y="67"/>
                      </a:lnTo>
                      <a:lnTo>
                        <a:pt x="537" y="64"/>
                      </a:lnTo>
                      <a:lnTo>
                        <a:pt x="537" y="64"/>
                      </a:lnTo>
                      <a:lnTo>
                        <a:pt x="526" y="61"/>
                      </a:lnTo>
                      <a:lnTo>
                        <a:pt x="526" y="61"/>
                      </a:lnTo>
                      <a:lnTo>
                        <a:pt x="493" y="58"/>
                      </a:lnTo>
                      <a:lnTo>
                        <a:pt x="493" y="58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28575"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dirty="0"/>
                </a:p>
              </p:txBody>
            </p:sp>
            <p:grpSp>
              <p:nvGrpSpPr>
                <p:cNvPr id="2844" name="Group 2843">
                  <a:extLst>
                    <a:ext uri="{FF2B5EF4-FFF2-40B4-BE49-F238E27FC236}">
                      <a16:creationId xmlns:a16="http://schemas.microsoft.com/office/drawing/2014/main" id="{7552F108-2B35-03F0-7F19-D43B79CFA5BF}"/>
                    </a:ext>
                  </a:extLst>
                </p:cNvPr>
                <p:cNvGrpSpPr/>
                <p:nvPr/>
              </p:nvGrpSpPr>
              <p:grpSpPr>
                <a:xfrm>
                  <a:off x="3888479" y="1811548"/>
                  <a:ext cx="4807475" cy="3110272"/>
                  <a:chOff x="3888479" y="1811548"/>
                  <a:chExt cx="4807475" cy="3110272"/>
                </a:xfrm>
              </p:grpSpPr>
              <p:sp>
                <p:nvSpPr>
                  <p:cNvPr id="2194" name="Freeform 171">
                    <a:extLst>
                      <a:ext uri="{FF2B5EF4-FFF2-40B4-BE49-F238E27FC236}">
                        <a16:creationId xmlns:a16="http://schemas.microsoft.com/office/drawing/2014/main" id="{B3A8EBB1-91DD-C300-AEC2-BAC64588D27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6418651" y="4176292"/>
                    <a:ext cx="364775" cy="745528"/>
                  </a:xfrm>
                  <a:custGeom>
                    <a:avLst/>
                    <a:gdLst>
                      <a:gd name="T0" fmla="*/ 148 w 251"/>
                      <a:gd name="T1" fmla="*/ 0 h 541"/>
                      <a:gd name="T2" fmla="*/ 140 w 251"/>
                      <a:gd name="T3" fmla="*/ 0 h 541"/>
                      <a:gd name="T4" fmla="*/ 131 w 251"/>
                      <a:gd name="T5" fmla="*/ 0 h 541"/>
                      <a:gd name="T6" fmla="*/ 126 w 251"/>
                      <a:gd name="T7" fmla="*/ 0 h 541"/>
                      <a:gd name="T8" fmla="*/ 120 w 251"/>
                      <a:gd name="T9" fmla="*/ 0 h 541"/>
                      <a:gd name="T10" fmla="*/ 112 w 251"/>
                      <a:gd name="T11" fmla="*/ 0 h 541"/>
                      <a:gd name="T12" fmla="*/ 98 w 251"/>
                      <a:gd name="T13" fmla="*/ 0 h 541"/>
                      <a:gd name="T14" fmla="*/ 92 w 251"/>
                      <a:gd name="T15" fmla="*/ 3 h 541"/>
                      <a:gd name="T16" fmla="*/ 92 w 251"/>
                      <a:gd name="T17" fmla="*/ 6 h 541"/>
                      <a:gd name="T18" fmla="*/ 89 w 251"/>
                      <a:gd name="T19" fmla="*/ 9 h 541"/>
                      <a:gd name="T20" fmla="*/ 86 w 251"/>
                      <a:gd name="T21" fmla="*/ 12 h 541"/>
                      <a:gd name="T22" fmla="*/ 84 w 251"/>
                      <a:gd name="T23" fmla="*/ 18 h 541"/>
                      <a:gd name="T24" fmla="*/ 81 w 251"/>
                      <a:gd name="T25" fmla="*/ 25 h 541"/>
                      <a:gd name="T26" fmla="*/ 78 w 251"/>
                      <a:gd name="T27" fmla="*/ 28 h 541"/>
                      <a:gd name="T28" fmla="*/ 78 w 251"/>
                      <a:gd name="T29" fmla="*/ 28 h 541"/>
                      <a:gd name="T30" fmla="*/ 75 w 251"/>
                      <a:gd name="T31" fmla="*/ 34 h 541"/>
                      <a:gd name="T32" fmla="*/ 72 w 251"/>
                      <a:gd name="T33" fmla="*/ 34 h 541"/>
                      <a:gd name="T34" fmla="*/ 64 w 251"/>
                      <a:gd name="T35" fmla="*/ 43 h 541"/>
                      <a:gd name="T36" fmla="*/ 47 w 251"/>
                      <a:gd name="T37" fmla="*/ 110 h 541"/>
                      <a:gd name="T38" fmla="*/ 28 w 251"/>
                      <a:gd name="T39" fmla="*/ 131 h 541"/>
                      <a:gd name="T40" fmla="*/ 25 w 251"/>
                      <a:gd name="T41" fmla="*/ 192 h 541"/>
                      <a:gd name="T42" fmla="*/ 28 w 251"/>
                      <a:gd name="T43" fmla="*/ 213 h 541"/>
                      <a:gd name="T44" fmla="*/ 28 w 251"/>
                      <a:gd name="T45" fmla="*/ 216 h 541"/>
                      <a:gd name="T46" fmla="*/ 30 w 251"/>
                      <a:gd name="T47" fmla="*/ 216 h 541"/>
                      <a:gd name="T48" fmla="*/ 30 w 251"/>
                      <a:gd name="T49" fmla="*/ 222 h 541"/>
                      <a:gd name="T50" fmla="*/ 30 w 251"/>
                      <a:gd name="T51" fmla="*/ 225 h 541"/>
                      <a:gd name="T52" fmla="*/ 33 w 251"/>
                      <a:gd name="T53" fmla="*/ 231 h 541"/>
                      <a:gd name="T54" fmla="*/ 33 w 251"/>
                      <a:gd name="T55" fmla="*/ 231 h 541"/>
                      <a:gd name="T56" fmla="*/ 33 w 251"/>
                      <a:gd name="T57" fmla="*/ 231 h 541"/>
                      <a:gd name="T58" fmla="*/ 33 w 251"/>
                      <a:gd name="T59" fmla="*/ 234 h 541"/>
                      <a:gd name="T60" fmla="*/ 30 w 251"/>
                      <a:gd name="T61" fmla="*/ 252 h 541"/>
                      <a:gd name="T62" fmla="*/ 30 w 251"/>
                      <a:gd name="T63" fmla="*/ 277 h 541"/>
                      <a:gd name="T64" fmla="*/ 47 w 251"/>
                      <a:gd name="T65" fmla="*/ 295 h 541"/>
                      <a:gd name="T66" fmla="*/ 44 w 251"/>
                      <a:gd name="T67" fmla="*/ 319 h 541"/>
                      <a:gd name="T68" fmla="*/ 25 w 251"/>
                      <a:gd name="T69" fmla="*/ 365 h 541"/>
                      <a:gd name="T70" fmla="*/ 11 w 251"/>
                      <a:gd name="T71" fmla="*/ 389 h 541"/>
                      <a:gd name="T72" fmla="*/ 5 w 251"/>
                      <a:gd name="T73" fmla="*/ 416 h 541"/>
                      <a:gd name="T74" fmla="*/ 134 w 251"/>
                      <a:gd name="T75" fmla="*/ 447 h 541"/>
                      <a:gd name="T76" fmla="*/ 156 w 251"/>
                      <a:gd name="T77" fmla="*/ 508 h 541"/>
                      <a:gd name="T78" fmla="*/ 159 w 251"/>
                      <a:gd name="T79" fmla="*/ 508 h 541"/>
                      <a:gd name="T80" fmla="*/ 159 w 251"/>
                      <a:gd name="T81" fmla="*/ 511 h 541"/>
                      <a:gd name="T82" fmla="*/ 159 w 251"/>
                      <a:gd name="T83" fmla="*/ 514 h 541"/>
                      <a:gd name="T84" fmla="*/ 162 w 251"/>
                      <a:gd name="T85" fmla="*/ 517 h 541"/>
                      <a:gd name="T86" fmla="*/ 162 w 251"/>
                      <a:gd name="T87" fmla="*/ 520 h 541"/>
                      <a:gd name="T88" fmla="*/ 165 w 251"/>
                      <a:gd name="T89" fmla="*/ 523 h 541"/>
                      <a:gd name="T90" fmla="*/ 167 w 251"/>
                      <a:gd name="T91" fmla="*/ 526 h 541"/>
                      <a:gd name="T92" fmla="*/ 170 w 251"/>
                      <a:gd name="T93" fmla="*/ 532 h 541"/>
                      <a:gd name="T94" fmla="*/ 170 w 251"/>
                      <a:gd name="T95" fmla="*/ 535 h 541"/>
                      <a:gd name="T96" fmla="*/ 173 w 251"/>
                      <a:gd name="T97" fmla="*/ 538 h 541"/>
                      <a:gd name="T98" fmla="*/ 173 w 251"/>
                      <a:gd name="T99" fmla="*/ 538 h 541"/>
                      <a:gd name="T100" fmla="*/ 176 w 251"/>
                      <a:gd name="T101" fmla="*/ 541 h 541"/>
                      <a:gd name="T102" fmla="*/ 207 w 251"/>
                      <a:gd name="T103" fmla="*/ 520 h 541"/>
                      <a:gd name="T104" fmla="*/ 251 w 251"/>
                      <a:gd name="T105" fmla="*/ 514 h 541"/>
                      <a:gd name="T106" fmla="*/ 246 w 251"/>
                      <a:gd name="T107" fmla="*/ 225 h 541"/>
                      <a:gd name="T108" fmla="*/ 249 w 251"/>
                      <a:gd name="T109" fmla="*/ 0 h 5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</a:cxnLst>
                    <a:rect l="0" t="0" r="r" b="b"/>
                    <a:pathLst>
                      <a:path w="251" h="541">
                        <a:moveTo>
                          <a:pt x="156" y="0"/>
                        </a:moveTo>
                        <a:lnTo>
                          <a:pt x="156" y="0"/>
                        </a:lnTo>
                        <a:lnTo>
                          <a:pt x="151" y="0"/>
                        </a:lnTo>
                        <a:lnTo>
                          <a:pt x="151" y="0"/>
                        </a:lnTo>
                        <a:lnTo>
                          <a:pt x="148" y="0"/>
                        </a:lnTo>
                        <a:lnTo>
                          <a:pt x="148" y="0"/>
                        </a:lnTo>
                        <a:lnTo>
                          <a:pt x="145" y="0"/>
                        </a:lnTo>
                        <a:lnTo>
                          <a:pt x="145" y="0"/>
                        </a:lnTo>
                        <a:lnTo>
                          <a:pt x="140" y="0"/>
                        </a:lnTo>
                        <a:lnTo>
                          <a:pt x="140" y="0"/>
                        </a:lnTo>
                        <a:lnTo>
                          <a:pt x="137" y="0"/>
                        </a:lnTo>
                        <a:lnTo>
                          <a:pt x="137" y="0"/>
                        </a:lnTo>
                        <a:lnTo>
                          <a:pt x="134" y="0"/>
                        </a:lnTo>
                        <a:lnTo>
                          <a:pt x="134" y="0"/>
                        </a:lnTo>
                        <a:lnTo>
                          <a:pt x="131" y="0"/>
                        </a:lnTo>
                        <a:lnTo>
                          <a:pt x="131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0" y="0"/>
                        </a:lnTo>
                        <a:lnTo>
                          <a:pt x="120" y="0"/>
                        </a:lnTo>
                        <a:lnTo>
                          <a:pt x="120" y="0"/>
                        </a:lnTo>
                        <a:lnTo>
                          <a:pt x="120" y="0"/>
                        </a:lnTo>
                        <a:lnTo>
                          <a:pt x="120" y="0"/>
                        </a:lnTo>
                        <a:lnTo>
                          <a:pt x="120" y="0"/>
                        </a:lnTo>
                        <a:lnTo>
                          <a:pt x="112" y="0"/>
                        </a:lnTo>
                        <a:lnTo>
                          <a:pt x="112" y="0"/>
                        </a:lnTo>
                        <a:lnTo>
                          <a:pt x="112" y="0"/>
                        </a:lnTo>
                        <a:lnTo>
                          <a:pt x="112" y="0"/>
                        </a:lnTo>
                        <a:lnTo>
                          <a:pt x="103" y="0"/>
                        </a:lnTo>
                        <a:lnTo>
                          <a:pt x="98" y="0"/>
                        </a:lnTo>
                        <a:lnTo>
                          <a:pt x="98" y="0"/>
                        </a:lnTo>
                        <a:lnTo>
                          <a:pt x="95" y="0"/>
                        </a:lnTo>
                        <a:lnTo>
                          <a:pt x="95" y="0"/>
                        </a:lnTo>
                        <a:lnTo>
                          <a:pt x="92" y="0"/>
                        </a:lnTo>
                        <a:lnTo>
                          <a:pt x="92" y="0"/>
                        </a:lnTo>
                        <a:lnTo>
                          <a:pt x="92" y="3"/>
                        </a:lnTo>
                        <a:lnTo>
                          <a:pt x="92" y="3"/>
                        </a:lnTo>
                        <a:lnTo>
                          <a:pt x="92" y="3"/>
                        </a:lnTo>
                        <a:lnTo>
                          <a:pt x="92" y="3"/>
                        </a:lnTo>
                        <a:lnTo>
                          <a:pt x="92" y="6"/>
                        </a:lnTo>
                        <a:lnTo>
                          <a:pt x="92" y="6"/>
                        </a:lnTo>
                        <a:lnTo>
                          <a:pt x="89" y="6"/>
                        </a:lnTo>
                        <a:lnTo>
                          <a:pt x="89" y="6"/>
                        </a:lnTo>
                        <a:lnTo>
                          <a:pt x="89" y="9"/>
                        </a:lnTo>
                        <a:lnTo>
                          <a:pt x="89" y="9"/>
                        </a:lnTo>
                        <a:lnTo>
                          <a:pt x="89" y="9"/>
                        </a:lnTo>
                        <a:lnTo>
                          <a:pt x="89" y="9"/>
                        </a:lnTo>
                        <a:lnTo>
                          <a:pt x="86" y="12"/>
                        </a:lnTo>
                        <a:lnTo>
                          <a:pt x="86" y="12"/>
                        </a:lnTo>
                        <a:lnTo>
                          <a:pt x="86" y="12"/>
                        </a:lnTo>
                        <a:lnTo>
                          <a:pt x="86" y="12"/>
                        </a:lnTo>
                        <a:lnTo>
                          <a:pt x="84" y="15"/>
                        </a:lnTo>
                        <a:lnTo>
                          <a:pt x="84" y="15"/>
                        </a:lnTo>
                        <a:lnTo>
                          <a:pt x="84" y="18"/>
                        </a:lnTo>
                        <a:lnTo>
                          <a:pt x="84" y="18"/>
                        </a:lnTo>
                        <a:lnTo>
                          <a:pt x="84" y="18"/>
                        </a:lnTo>
                        <a:lnTo>
                          <a:pt x="84" y="18"/>
                        </a:lnTo>
                        <a:lnTo>
                          <a:pt x="84" y="22"/>
                        </a:lnTo>
                        <a:lnTo>
                          <a:pt x="84" y="22"/>
                        </a:lnTo>
                        <a:lnTo>
                          <a:pt x="81" y="25"/>
                        </a:lnTo>
                        <a:lnTo>
                          <a:pt x="81" y="25"/>
                        </a:lnTo>
                        <a:lnTo>
                          <a:pt x="81" y="25"/>
                        </a:lnTo>
                        <a:lnTo>
                          <a:pt x="81" y="25"/>
                        </a:lnTo>
                        <a:lnTo>
                          <a:pt x="78" y="25"/>
                        </a:lnTo>
                        <a:lnTo>
                          <a:pt x="78" y="25"/>
                        </a:lnTo>
                        <a:lnTo>
                          <a:pt x="78" y="28"/>
                        </a:lnTo>
                        <a:lnTo>
                          <a:pt x="78" y="28"/>
                        </a:lnTo>
                        <a:lnTo>
                          <a:pt x="78" y="28"/>
                        </a:lnTo>
                        <a:lnTo>
                          <a:pt x="78" y="28"/>
                        </a:lnTo>
                        <a:lnTo>
                          <a:pt x="78" y="28"/>
                        </a:lnTo>
                        <a:lnTo>
                          <a:pt x="78" y="28"/>
                        </a:lnTo>
                        <a:lnTo>
                          <a:pt x="75" y="31"/>
                        </a:lnTo>
                        <a:lnTo>
                          <a:pt x="75" y="31"/>
                        </a:lnTo>
                        <a:lnTo>
                          <a:pt x="75" y="31"/>
                        </a:lnTo>
                        <a:lnTo>
                          <a:pt x="75" y="31"/>
                        </a:lnTo>
                        <a:lnTo>
                          <a:pt x="75" y="34"/>
                        </a:lnTo>
                        <a:lnTo>
                          <a:pt x="75" y="34"/>
                        </a:lnTo>
                        <a:lnTo>
                          <a:pt x="75" y="34"/>
                        </a:lnTo>
                        <a:lnTo>
                          <a:pt x="75" y="34"/>
                        </a:lnTo>
                        <a:lnTo>
                          <a:pt x="72" y="34"/>
                        </a:lnTo>
                        <a:lnTo>
                          <a:pt x="72" y="34"/>
                        </a:lnTo>
                        <a:lnTo>
                          <a:pt x="67" y="40"/>
                        </a:lnTo>
                        <a:lnTo>
                          <a:pt x="67" y="40"/>
                        </a:lnTo>
                        <a:lnTo>
                          <a:pt x="67" y="40"/>
                        </a:lnTo>
                        <a:lnTo>
                          <a:pt x="67" y="40"/>
                        </a:lnTo>
                        <a:lnTo>
                          <a:pt x="64" y="43"/>
                        </a:lnTo>
                        <a:lnTo>
                          <a:pt x="61" y="55"/>
                        </a:lnTo>
                        <a:lnTo>
                          <a:pt x="61" y="55"/>
                        </a:lnTo>
                        <a:lnTo>
                          <a:pt x="61" y="73"/>
                        </a:lnTo>
                        <a:lnTo>
                          <a:pt x="53" y="94"/>
                        </a:lnTo>
                        <a:lnTo>
                          <a:pt x="47" y="110"/>
                        </a:lnTo>
                        <a:lnTo>
                          <a:pt x="39" y="122"/>
                        </a:lnTo>
                        <a:lnTo>
                          <a:pt x="39" y="122"/>
                        </a:lnTo>
                        <a:lnTo>
                          <a:pt x="36" y="125"/>
                        </a:lnTo>
                        <a:lnTo>
                          <a:pt x="36" y="125"/>
                        </a:lnTo>
                        <a:lnTo>
                          <a:pt x="28" y="131"/>
                        </a:lnTo>
                        <a:lnTo>
                          <a:pt x="28" y="143"/>
                        </a:lnTo>
                        <a:lnTo>
                          <a:pt x="28" y="143"/>
                        </a:lnTo>
                        <a:lnTo>
                          <a:pt x="25" y="164"/>
                        </a:lnTo>
                        <a:lnTo>
                          <a:pt x="25" y="164"/>
                        </a:lnTo>
                        <a:lnTo>
                          <a:pt x="25" y="192"/>
                        </a:lnTo>
                        <a:lnTo>
                          <a:pt x="25" y="204"/>
                        </a:lnTo>
                        <a:lnTo>
                          <a:pt x="25" y="210"/>
                        </a:lnTo>
                        <a:lnTo>
                          <a:pt x="25" y="210"/>
                        </a:lnTo>
                        <a:lnTo>
                          <a:pt x="28" y="213"/>
                        </a:lnTo>
                        <a:lnTo>
                          <a:pt x="28" y="213"/>
                        </a:lnTo>
                        <a:lnTo>
                          <a:pt x="28" y="213"/>
                        </a:lnTo>
                        <a:lnTo>
                          <a:pt x="28" y="213"/>
                        </a:lnTo>
                        <a:lnTo>
                          <a:pt x="28" y="213"/>
                        </a:lnTo>
                        <a:lnTo>
                          <a:pt x="28" y="213"/>
                        </a:lnTo>
                        <a:lnTo>
                          <a:pt x="28" y="216"/>
                        </a:lnTo>
                        <a:lnTo>
                          <a:pt x="28" y="216"/>
                        </a:lnTo>
                        <a:lnTo>
                          <a:pt x="30" y="216"/>
                        </a:lnTo>
                        <a:lnTo>
                          <a:pt x="30" y="216"/>
                        </a:lnTo>
                        <a:lnTo>
                          <a:pt x="30" y="216"/>
                        </a:lnTo>
                        <a:lnTo>
                          <a:pt x="30" y="216"/>
                        </a:lnTo>
                        <a:lnTo>
                          <a:pt x="30" y="219"/>
                        </a:lnTo>
                        <a:lnTo>
                          <a:pt x="30" y="219"/>
                        </a:lnTo>
                        <a:lnTo>
                          <a:pt x="30" y="219"/>
                        </a:lnTo>
                        <a:lnTo>
                          <a:pt x="30" y="219"/>
                        </a:lnTo>
                        <a:lnTo>
                          <a:pt x="30" y="222"/>
                        </a:lnTo>
                        <a:lnTo>
                          <a:pt x="30" y="222"/>
                        </a:lnTo>
                        <a:lnTo>
                          <a:pt x="30" y="222"/>
                        </a:lnTo>
                        <a:lnTo>
                          <a:pt x="30" y="222"/>
                        </a:lnTo>
                        <a:lnTo>
                          <a:pt x="30" y="225"/>
                        </a:lnTo>
                        <a:lnTo>
                          <a:pt x="30" y="225"/>
                        </a:lnTo>
                        <a:lnTo>
                          <a:pt x="33" y="225"/>
                        </a:lnTo>
                        <a:lnTo>
                          <a:pt x="33" y="225"/>
                        </a:lnTo>
                        <a:lnTo>
                          <a:pt x="33" y="228"/>
                        </a:lnTo>
                        <a:lnTo>
                          <a:pt x="33" y="228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1"/>
                        </a:lnTo>
                        <a:lnTo>
                          <a:pt x="33" y="234"/>
                        </a:lnTo>
                        <a:lnTo>
                          <a:pt x="33" y="234"/>
                        </a:lnTo>
                        <a:lnTo>
                          <a:pt x="33" y="237"/>
                        </a:lnTo>
                        <a:lnTo>
                          <a:pt x="33" y="237"/>
                        </a:lnTo>
                        <a:lnTo>
                          <a:pt x="33" y="240"/>
                        </a:lnTo>
                        <a:lnTo>
                          <a:pt x="33" y="240"/>
                        </a:lnTo>
                        <a:lnTo>
                          <a:pt x="30" y="252"/>
                        </a:lnTo>
                        <a:lnTo>
                          <a:pt x="30" y="252"/>
                        </a:lnTo>
                        <a:lnTo>
                          <a:pt x="28" y="265"/>
                        </a:lnTo>
                        <a:lnTo>
                          <a:pt x="28" y="271"/>
                        </a:lnTo>
                        <a:lnTo>
                          <a:pt x="30" y="277"/>
                        </a:lnTo>
                        <a:lnTo>
                          <a:pt x="30" y="277"/>
                        </a:lnTo>
                        <a:lnTo>
                          <a:pt x="36" y="280"/>
                        </a:lnTo>
                        <a:lnTo>
                          <a:pt x="36" y="280"/>
                        </a:lnTo>
                        <a:lnTo>
                          <a:pt x="44" y="289"/>
                        </a:lnTo>
                        <a:lnTo>
                          <a:pt x="47" y="295"/>
                        </a:lnTo>
                        <a:lnTo>
                          <a:pt x="47" y="295"/>
                        </a:lnTo>
                        <a:lnTo>
                          <a:pt x="50" y="304"/>
                        </a:lnTo>
                        <a:lnTo>
                          <a:pt x="50" y="304"/>
                        </a:lnTo>
                        <a:lnTo>
                          <a:pt x="50" y="310"/>
                        </a:lnTo>
                        <a:lnTo>
                          <a:pt x="44" y="319"/>
                        </a:lnTo>
                        <a:lnTo>
                          <a:pt x="44" y="319"/>
                        </a:lnTo>
                        <a:lnTo>
                          <a:pt x="36" y="328"/>
                        </a:lnTo>
                        <a:lnTo>
                          <a:pt x="30" y="344"/>
                        </a:lnTo>
                        <a:lnTo>
                          <a:pt x="25" y="353"/>
                        </a:lnTo>
                        <a:lnTo>
                          <a:pt x="25" y="365"/>
                        </a:lnTo>
                        <a:lnTo>
                          <a:pt x="25" y="365"/>
                        </a:lnTo>
                        <a:lnTo>
                          <a:pt x="22" y="371"/>
                        </a:lnTo>
                        <a:lnTo>
                          <a:pt x="22" y="377"/>
                        </a:lnTo>
                        <a:lnTo>
                          <a:pt x="14" y="386"/>
                        </a:lnTo>
                        <a:lnTo>
                          <a:pt x="14" y="386"/>
                        </a:lnTo>
                        <a:lnTo>
                          <a:pt x="11" y="389"/>
                        </a:lnTo>
                        <a:lnTo>
                          <a:pt x="8" y="395"/>
                        </a:lnTo>
                        <a:lnTo>
                          <a:pt x="8" y="395"/>
                        </a:lnTo>
                        <a:lnTo>
                          <a:pt x="8" y="407"/>
                        </a:lnTo>
                        <a:lnTo>
                          <a:pt x="5" y="416"/>
                        </a:lnTo>
                        <a:lnTo>
                          <a:pt x="5" y="416"/>
                        </a:lnTo>
                        <a:lnTo>
                          <a:pt x="0" y="435"/>
                        </a:lnTo>
                        <a:lnTo>
                          <a:pt x="0" y="435"/>
                        </a:lnTo>
                        <a:lnTo>
                          <a:pt x="0" y="447"/>
                        </a:lnTo>
                        <a:lnTo>
                          <a:pt x="134" y="447"/>
                        </a:lnTo>
                        <a:lnTo>
                          <a:pt x="134" y="447"/>
                        </a:lnTo>
                        <a:lnTo>
                          <a:pt x="137" y="447"/>
                        </a:lnTo>
                        <a:lnTo>
                          <a:pt x="140" y="453"/>
                        </a:lnTo>
                        <a:lnTo>
                          <a:pt x="140" y="465"/>
                        </a:lnTo>
                        <a:lnTo>
                          <a:pt x="145" y="486"/>
                        </a:lnTo>
                        <a:lnTo>
                          <a:pt x="156" y="508"/>
                        </a:lnTo>
                        <a:lnTo>
                          <a:pt x="156" y="508"/>
                        </a:lnTo>
                        <a:lnTo>
                          <a:pt x="156" y="508"/>
                        </a:lnTo>
                        <a:lnTo>
                          <a:pt x="156" y="508"/>
                        </a:lnTo>
                        <a:lnTo>
                          <a:pt x="159" y="508"/>
                        </a:lnTo>
                        <a:lnTo>
                          <a:pt x="159" y="508"/>
                        </a:lnTo>
                        <a:lnTo>
                          <a:pt x="159" y="508"/>
                        </a:lnTo>
                        <a:lnTo>
                          <a:pt x="159" y="508"/>
                        </a:lnTo>
                        <a:lnTo>
                          <a:pt x="159" y="511"/>
                        </a:lnTo>
                        <a:lnTo>
                          <a:pt x="159" y="511"/>
                        </a:lnTo>
                        <a:lnTo>
                          <a:pt x="159" y="511"/>
                        </a:lnTo>
                        <a:lnTo>
                          <a:pt x="159" y="511"/>
                        </a:lnTo>
                        <a:lnTo>
                          <a:pt x="159" y="511"/>
                        </a:lnTo>
                        <a:lnTo>
                          <a:pt x="159" y="511"/>
                        </a:lnTo>
                        <a:lnTo>
                          <a:pt x="159" y="514"/>
                        </a:lnTo>
                        <a:lnTo>
                          <a:pt x="159" y="514"/>
                        </a:lnTo>
                        <a:lnTo>
                          <a:pt x="162" y="514"/>
                        </a:lnTo>
                        <a:lnTo>
                          <a:pt x="162" y="514"/>
                        </a:lnTo>
                        <a:lnTo>
                          <a:pt x="162" y="517"/>
                        </a:lnTo>
                        <a:lnTo>
                          <a:pt x="162" y="517"/>
                        </a:lnTo>
                        <a:lnTo>
                          <a:pt x="162" y="517"/>
                        </a:lnTo>
                        <a:lnTo>
                          <a:pt x="162" y="517"/>
                        </a:lnTo>
                        <a:lnTo>
                          <a:pt x="162" y="517"/>
                        </a:lnTo>
                        <a:lnTo>
                          <a:pt x="162" y="517"/>
                        </a:lnTo>
                        <a:lnTo>
                          <a:pt x="162" y="520"/>
                        </a:lnTo>
                        <a:lnTo>
                          <a:pt x="162" y="520"/>
                        </a:lnTo>
                        <a:lnTo>
                          <a:pt x="165" y="520"/>
                        </a:lnTo>
                        <a:lnTo>
                          <a:pt x="165" y="520"/>
                        </a:lnTo>
                        <a:lnTo>
                          <a:pt x="165" y="523"/>
                        </a:lnTo>
                        <a:lnTo>
                          <a:pt x="165" y="523"/>
                        </a:lnTo>
                        <a:lnTo>
                          <a:pt x="165" y="523"/>
                        </a:lnTo>
                        <a:lnTo>
                          <a:pt x="165" y="523"/>
                        </a:lnTo>
                        <a:lnTo>
                          <a:pt x="167" y="526"/>
                        </a:lnTo>
                        <a:lnTo>
                          <a:pt x="167" y="526"/>
                        </a:lnTo>
                        <a:lnTo>
                          <a:pt x="167" y="526"/>
                        </a:lnTo>
                        <a:lnTo>
                          <a:pt x="167" y="526"/>
                        </a:lnTo>
                        <a:lnTo>
                          <a:pt x="167" y="529"/>
                        </a:lnTo>
                        <a:lnTo>
                          <a:pt x="167" y="529"/>
                        </a:lnTo>
                        <a:lnTo>
                          <a:pt x="167" y="529"/>
                        </a:lnTo>
                        <a:lnTo>
                          <a:pt x="167" y="529"/>
                        </a:lnTo>
                        <a:lnTo>
                          <a:pt x="170" y="532"/>
                        </a:lnTo>
                        <a:lnTo>
                          <a:pt x="170" y="532"/>
                        </a:lnTo>
                        <a:lnTo>
                          <a:pt x="170" y="532"/>
                        </a:lnTo>
                        <a:lnTo>
                          <a:pt x="170" y="532"/>
                        </a:lnTo>
                        <a:lnTo>
                          <a:pt x="170" y="535"/>
                        </a:lnTo>
                        <a:lnTo>
                          <a:pt x="170" y="535"/>
                        </a:lnTo>
                        <a:lnTo>
                          <a:pt x="170" y="535"/>
                        </a:lnTo>
                        <a:lnTo>
                          <a:pt x="170" y="535"/>
                        </a:lnTo>
                        <a:lnTo>
                          <a:pt x="173" y="535"/>
                        </a:lnTo>
                        <a:lnTo>
                          <a:pt x="173" y="535"/>
                        </a:lnTo>
                        <a:lnTo>
                          <a:pt x="173" y="538"/>
                        </a:lnTo>
                        <a:lnTo>
                          <a:pt x="173" y="538"/>
                        </a:lnTo>
                        <a:lnTo>
                          <a:pt x="173" y="538"/>
                        </a:lnTo>
                        <a:lnTo>
                          <a:pt x="173" y="538"/>
                        </a:lnTo>
                        <a:lnTo>
                          <a:pt x="173" y="538"/>
                        </a:lnTo>
                        <a:lnTo>
                          <a:pt x="173" y="538"/>
                        </a:lnTo>
                        <a:lnTo>
                          <a:pt x="176" y="541"/>
                        </a:lnTo>
                        <a:lnTo>
                          <a:pt x="176" y="541"/>
                        </a:lnTo>
                        <a:lnTo>
                          <a:pt x="176" y="541"/>
                        </a:lnTo>
                        <a:lnTo>
                          <a:pt x="176" y="541"/>
                        </a:lnTo>
                        <a:lnTo>
                          <a:pt x="176" y="541"/>
                        </a:lnTo>
                        <a:lnTo>
                          <a:pt x="176" y="541"/>
                        </a:lnTo>
                        <a:lnTo>
                          <a:pt x="195" y="529"/>
                        </a:lnTo>
                        <a:lnTo>
                          <a:pt x="195" y="529"/>
                        </a:lnTo>
                        <a:lnTo>
                          <a:pt x="207" y="520"/>
                        </a:lnTo>
                        <a:lnTo>
                          <a:pt x="207" y="520"/>
                        </a:lnTo>
                        <a:lnTo>
                          <a:pt x="221" y="514"/>
                        </a:lnTo>
                        <a:lnTo>
                          <a:pt x="240" y="514"/>
                        </a:lnTo>
                        <a:lnTo>
                          <a:pt x="240" y="514"/>
                        </a:lnTo>
                        <a:lnTo>
                          <a:pt x="251" y="514"/>
                        </a:lnTo>
                        <a:lnTo>
                          <a:pt x="251" y="514"/>
                        </a:lnTo>
                        <a:lnTo>
                          <a:pt x="249" y="483"/>
                        </a:lnTo>
                        <a:lnTo>
                          <a:pt x="246" y="441"/>
                        </a:lnTo>
                        <a:lnTo>
                          <a:pt x="243" y="334"/>
                        </a:lnTo>
                        <a:lnTo>
                          <a:pt x="243" y="334"/>
                        </a:lnTo>
                        <a:lnTo>
                          <a:pt x="246" y="225"/>
                        </a:lnTo>
                        <a:lnTo>
                          <a:pt x="246" y="137"/>
                        </a:lnTo>
                        <a:lnTo>
                          <a:pt x="246" y="137"/>
                        </a:lnTo>
                        <a:lnTo>
                          <a:pt x="249" y="110"/>
                        </a:lnTo>
                        <a:lnTo>
                          <a:pt x="249" y="0"/>
                        </a:lnTo>
                        <a:lnTo>
                          <a:pt x="249" y="0"/>
                        </a:lnTo>
                        <a:lnTo>
                          <a:pt x="156" y="0"/>
                        </a:lnTo>
                        <a:lnTo>
                          <a:pt x="156" y="0"/>
                        </a:lnTo>
                        <a:lnTo>
                          <a:pt x="156" y="0"/>
                        </a:lnTo>
                        <a:lnTo>
                          <a:pt x="156" y="0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sp>
                <p:nvSpPr>
                  <p:cNvPr id="2197" name="Freeform 174">
                    <a:extLst>
                      <a:ext uri="{FF2B5EF4-FFF2-40B4-BE49-F238E27FC236}">
                        <a16:creationId xmlns:a16="http://schemas.microsoft.com/office/drawing/2014/main" id="{218D2C38-9278-E047-E84C-0A100BC5B6B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129309" y="4134950"/>
                    <a:ext cx="598754" cy="653199"/>
                  </a:xfrm>
                  <a:custGeom>
                    <a:avLst/>
                    <a:gdLst>
                      <a:gd name="T0" fmla="*/ 20 w 412"/>
                      <a:gd name="T1" fmla="*/ 131 h 474"/>
                      <a:gd name="T2" fmla="*/ 48 w 412"/>
                      <a:gd name="T3" fmla="*/ 240 h 474"/>
                      <a:gd name="T4" fmla="*/ 73 w 412"/>
                      <a:gd name="T5" fmla="*/ 295 h 474"/>
                      <a:gd name="T6" fmla="*/ 73 w 412"/>
                      <a:gd name="T7" fmla="*/ 298 h 474"/>
                      <a:gd name="T8" fmla="*/ 70 w 412"/>
                      <a:gd name="T9" fmla="*/ 313 h 474"/>
                      <a:gd name="T10" fmla="*/ 62 w 412"/>
                      <a:gd name="T11" fmla="*/ 334 h 474"/>
                      <a:gd name="T12" fmla="*/ 59 w 412"/>
                      <a:gd name="T13" fmla="*/ 364 h 474"/>
                      <a:gd name="T14" fmla="*/ 68 w 412"/>
                      <a:gd name="T15" fmla="*/ 443 h 474"/>
                      <a:gd name="T16" fmla="*/ 70 w 412"/>
                      <a:gd name="T17" fmla="*/ 450 h 474"/>
                      <a:gd name="T18" fmla="*/ 73 w 412"/>
                      <a:gd name="T19" fmla="*/ 456 h 474"/>
                      <a:gd name="T20" fmla="*/ 73 w 412"/>
                      <a:gd name="T21" fmla="*/ 456 h 474"/>
                      <a:gd name="T22" fmla="*/ 317 w 412"/>
                      <a:gd name="T23" fmla="*/ 468 h 474"/>
                      <a:gd name="T24" fmla="*/ 322 w 412"/>
                      <a:gd name="T25" fmla="*/ 471 h 474"/>
                      <a:gd name="T26" fmla="*/ 322 w 412"/>
                      <a:gd name="T27" fmla="*/ 474 h 474"/>
                      <a:gd name="T28" fmla="*/ 333 w 412"/>
                      <a:gd name="T29" fmla="*/ 456 h 474"/>
                      <a:gd name="T30" fmla="*/ 353 w 412"/>
                      <a:gd name="T31" fmla="*/ 450 h 474"/>
                      <a:gd name="T32" fmla="*/ 378 w 412"/>
                      <a:gd name="T33" fmla="*/ 443 h 474"/>
                      <a:gd name="T34" fmla="*/ 373 w 412"/>
                      <a:gd name="T35" fmla="*/ 440 h 474"/>
                      <a:gd name="T36" fmla="*/ 370 w 412"/>
                      <a:gd name="T37" fmla="*/ 422 h 474"/>
                      <a:gd name="T38" fmla="*/ 378 w 412"/>
                      <a:gd name="T39" fmla="*/ 398 h 474"/>
                      <a:gd name="T40" fmla="*/ 387 w 412"/>
                      <a:gd name="T41" fmla="*/ 380 h 474"/>
                      <a:gd name="T42" fmla="*/ 395 w 412"/>
                      <a:gd name="T43" fmla="*/ 364 h 474"/>
                      <a:gd name="T44" fmla="*/ 398 w 412"/>
                      <a:gd name="T45" fmla="*/ 349 h 474"/>
                      <a:gd name="T46" fmla="*/ 395 w 412"/>
                      <a:gd name="T47" fmla="*/ 334 h 474"/>
                      <a:gd name="T48" fmla="*/ 401 w 412"/>
                      <a:gd name="T49" fmla="*/ 313 h 474"/>
                      <a:gd name="T50" fmla="*/ 409 w 412"/>
                      <a:gd name="T51" fmla="*/ 288 h 474"/>
                      <a:gd name="T52" fmla="*/ 409 w 412"/>
                      <a:gd name="T53" fmla="*/ 288 h 474"/>
                      <a:gd name="T54" fmla="*/ 406 w 412"/>
                      <a:gd name="T55" fmla="*/ 288 h 474"/>
                      <a:gd name="T56" fmla="*/ 403 w 412"/>
                      <a:gd name="T57" fmla="*/ 285 h 474"/>
                      <a:gd name="T58" fmla="*/ 401 w 412"/>
                      <a:gd name="T59" fmla="*/ 285 h 474"/>
                      <a:gd name="T60" fmla="*/ 398 w 412"/>
                      <a:gd name="T61" fmla="*/ 285 h 474"/>
                      <a:gd name="T62" fmla="*/ 395 w 412"/>
                      <a:gd name="T63" fmla="*/ 285 h 474"/>
                      <a:gd name="T64" fmla="*/ 392 w 412"/>
                      <a:gd name="T65" fmla="*/ 282 h 474"/>
                      <a:gd name="T66" fmla="*/ 389 w 412"/>
                      <a:gd name="T67" fmla="*/ 282 h 474"/>
                      <a:gd name="T68" fmla="*/ 389 w 412"/>
                      <a:gd name="T69" fmla="*/ 282 h 474"/>
                      <a:gd name="T70" fmla="*/ 387 w 412"/>
                      <a:gd name="T71" fmla="*/ 279 h 474"/>
                      <a:gd name="T72" fmla="*/ 384 w 412"/>
                      <a:gd name="T73" fmla="*/ 279 h 474"/>
                      <a:gd name="T74" fmla="*/ 381 w 412"/>
                      <a:gd name="T75" fmla="*/ 276 h 474"/>
                      <a:gd name="T76" fmla="*/ 381 w 412"/>
                      <a:gd name="T77" fmla="*/ 276 h 474"/>
                      <a:gd name="T78" fmla="*/ 378 w 412"/>
                      <a:gd name="T79" fmla="*/ 273 h 474"/>
                      <a:gd name="T80" fmla="*/ 378 w 412"/>
                      <a:gd name="T81" fmla="*/ 273 h 474"/>
                      <a:gd name="T82" fmla="*/ 375 w 412"/>
                      <a:gd name="T83" fmla="*/ 270 h 474"/>
                      <a:gd name="T84" fmla="*/ 375 w 412"/>
                      <a:gd name="T85" fmla="*/ 270 h 474"/>
                      <a:gd name="T86" fmla="*/ 375 w 412"/>
                      <a:gd name="T87" fmla="*/ 267 h 474"/>
                      <a:gd name="T88" fmla="*/ 375 w 412"/>
                      <a:gd name="T89" fmla="*/ 264 h 474"/>
                      <a:gd name="T90" fmla="*/ 373 w 412"/>
                      <a:gd name="T91" fmla="*/ 261 h 474"/>
                      <a:gd name="T92" fmla="*/ 367 w 412"/>
                      <a:gd name="T93" fmla="*/ 243 h 474"/>
                      <a:gd name="T94" fmla="*/ 359 w 412"/>
                      <a:gd name="T95" fmla="*/ 225 h 474"/>
                      <a:gd name="T96" fmla="*/ 353 w 412"/>
                      <a:gd name="T97" fmla="*/ 206 h 474"/>
                      <a:gd name="T98" fmla="*/ 291 w 412"/>
                      <a:gd name="T99" fmla="*/ 143 h 474"/>
                      <a:gd name="T100" fmla="*/ 188 w 412"/>
                      <a:gd name="T101" fmla="*/ 39 h 474"/>
                      <a:gd name="T102" fmla="*/ 179 w 412"/>
                      <a:gd name="T103" fmla="*/ 21 h 474"/>
                      <a:gd name="T104" fmla="*/ 185 w 412"/>
                      <a:gd name="T105" fmla="*/ 6 h 474"/>
                      <a:gd name="T106" fmla="*/ 185 w 412"/>
                      <a:gd name="T107" fmla="*/ 3 h 474"/>
                      <a:gd name="T108" fmla="*/ 185 w 412"/>
                      <a:gd name="T109" fmla="*/ 3 h 474"/>
                      <a:gd name="T110" fmla="*/ 135 w 412"/>
                      <a:gd name="T111" fmla="*/ 9 h 474"/>
                      <a:gd name="T112" fmla="*/ 0 w 412"/>
                      <a:gd name="T113" fmla="*/ 18 h 47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412" h="474">
                        <a:moveTo>
                          <a:pt x="0" y="18"/>
                        </a:moveTo>
                        <a:lnTo>
                          <a:pt x="0" y="18"/>
                        </a:lnTo>
                        <a:lnTo>
                          <a:pt x="20" y="131"/>
                        </a:lnTo>
                        <a:lnTo>
                          <a:pt x="34" y="197"/>
                        </a:lnTo>
                        <a:lnTo>
                          <a:pt x="42" y="222"/>
                        </a:lnTo>
                        <a:lnTo>
                          <a:pt x="48" y="240"/>
                        </a:lnTo>
                        <a:lnTo>
                          <a:pt x="48" y="240"/>
                        </a:lnTo>
                        <a:lnTo>
                          <a:pt x="68" y="282"/>
                        </a:lnTo>
                        <a:lnTo>
                          <a:pt x="73" y="295"/>
                        </a:lnTo>
                        <a:lnTo>
                          <a:pt x="73" y="295"/>
                        </a:lnTo>
                        <a:lnTo>
                          <a:pt x="73" y="298"/>
                        </a:lnTo>
                        <a:lnTo>
                          <a:pt x="73" y="298"/>
                        </a:lnTo>
                        <a:lnTo>
                          <a:pt x="73" y="298"/>
                        </a:lnTo>
                        <a:lnTo>
                          <a:pt x="73" y="298"/>
                        </a:lnTo>
                        <a:lnTo>
                          <a:pt x="70" y="313"/>
                        </a:lnTo>
                        <a:lnTo>
                          <a:pt x="68" y="325"/>
                        </a:lnTo>
                        <a:lnTo>
                          <a:pt x="62" y="334"/>
                        </a:lnTo>
                        <a:lnTo>
                          <a:pt x="62" y="334"/>
                        </a:lnTo>
                        <a:lnTo>
                          <a:pt x="59" y="343"/>
                        </a:lnTo>
                        <a:lnTo>
                          <a:pt x="59" y="364"/>
                        </a:lnTo>
                        <a:lnTo>
                          <a:pt x="59" y="364"/>
                        </a:lnTo>
                        <a:lnTo>
                          <a:pt x="62" y="410"/>
                        </a:lnTo>
                        <a:lnTo>
                          <a:pt x="65" y="428"/>
                        </a:lnTo>
                        <a:lnTo>
                          <a:pt x="68" y="443"/>
                        </a:lnTo>
                        <a:lnTo>
                          <a:pt x="68" y="443"/>
                        </a:lnTo>
                        <a:lnTo>
                          <a:pt x="70" y="450"/>
                        </a:lnTo>
                        <a:lnTo>
                          <a:pt x="70" y="450"/>
                        </a:lnTo>
                        <a:lnTo>
                          <a:pt x="70" y="450"/>
                        </a:lnTo>
                        <a:lnTo>
                          <a:pt x="73" y="456"/>
                        </a:lnTo>
                        <a:lnTo>
                          <a:pt x="73" y="456"/>
                        </a:lnTo>
                        <a:lnTo>
                          <a:pt x="73" y="456"/>
                        </a:lnTo>
                        <a:lnTo>
                          <a:pt x="73" y="456"/>
                        </a:lnTo>
                        <a:lnTo>
                          <a:pt x="73" y="456"/>
                        </a:lnTo>
                        <a:lnTo>
                          <a:pt x="73" y="456"/>
                        </a:lnTo>
                        <a:lnTo>
                          <a:pt x="87" y="474"/>
                        </a:lnTo>
                        <a:lnTo>
                          <a:pt x="317" y="468"/>
                        </a:lnTo>
                        <a:lnTo>
                          <a:pt x="317" y="468"/>
                        </a:lnTo>
                        <a:lnTo>
                          <a:pt x="319" y="468"/>
                        </a:lnTo>
                        <a:lnTo>
                          <a:pt x="322" y="471"/>
                        </a:lnTo>
                        <a:lnTo>
                          <a:pt x="322" y="471"/>
                        </a:lnTo>
                        <a:lnTo>
                          <a:pt x="322" y="474"/>
                        </a:lnTo>
                        <a:lnTo>
                          <a:pt x="322" y="474"/>
                        </a:lnTo>
                        <a:lnTo>
                          <a:pt x="333" y="459"/>
                        </a:lnTo>
                        <a:lnTo>
                          <a:pt x="333" y="459"/>
                        </a:lnTo>
                        <a:lnTo>
                          <a:pt x="333" y="456"/>
                        </a:lnTo>
                        <a:lnTo>
                          <a:pt x="333" y="456"/>
                        </a:lnTo>
                        <a:lnTo>
                          <a:pt x="342" y="453"/>
                        </a:lnTo>
                        <a:lnTo>
                          <a:pt x="353" y="450"/>
                        </a:lnTo>
                        <a:lnTo>
                          <a:pt x="353" y="450"/>
                        </a:lnTo>
                        <a:lnTo>
                          <a:pt x="378" y="443"/>
                        </a:lnTo>
                        <a:lnTo>
                          <a:pt x="378" y="443"/>
                        </a:lnTo>
                        <a:lnTo>
                          <a:pt x="378" y="443"/>
                        </a:lnTo>
                        <a:lnTo>
                          <a:pt x="378" y="443"/>
                        </a:lnTo>
                        <a:lnTo>
                          <a:pt x="373" y="440"/>
                        </a:lnTo>
                        <a:lnTo>
                          <a:pt x="370" y="431"/>
                        </a:lnTo>
                        <a:lnTo>
                          <a:pt x="370" y="431"/>
                        </a:lnTo>
                        <a:lnTo>
                          <a:pt x="370" y="422"/>
                        </a:lnTo>
                        <a:lnTo>
                          <a:pt x="373" y="410"/>
                        </a:lnTo>
                        <a:lnTo>
                          <a:pt x="373" y="410"/>
                        </a:lnTo>
                        <a:lnTo>
                          <a:pt x="378" y="398"/>
                        </a:lnTo>
                        <a:lnTo>
                          <a:pt x="378" y="398"/>
                        </a:lnTo>
                        <a:lnTo>
                          <a:pt x="378" y="389"/>
                        </a:lnTo>
                        <a:lnTo>
                          <a:pt x="387" y="380"/>
                        </a:lnTo>
                        <a:lnTo>
                          <a:pt x="387" y="380"/>
                        </a:lnTo>
                        <a:lnTo>
                          <a:pt x="395" y="364"/>
                        </a:lnTo>
                        <a:lnTo>
                          <a:pt x="395" y="364"/>
                        </a:lnTo>
                        <a:lnTo>
                          <a:pt x="398" y="355"/>
                        </a:lnTo>
                        <a:lnTo>
                          <a:pt x="398" y="349"/>
                        </a:lnTo>
                        <a:lnTo>
                          <a:pt x="398" y="349"/>
                        </a:lnTo>
                        <a:lnTo>
                          <a:pt x="395" y="343"/>
                        </a:lnTo>
                        <a:lnTo>
                          <a:pt x="395" y="334"/>
                        </a:lnTo>
                        <a:lnTo>
                          <a:pt x="395" y="334"/>
                        </a:lnTo>
                        <a:lnTo>
                          <a:pt x="395" y="322"/>
                        </a:lnTo>
                        <a:lnTo>
                          <a:pt x="401" y="313"/>
                        </a:lnTo>
                        <a:lnTo>
                          <a:pt x="401" y="313"/>
                        </a:lnTo>
                        <a:lnTo>
                          <a:pt x="412" y="288"/>
                        </a:lnTo>
                        <a:lnTo>
                          <a:pt x="412" y="288"/>
                        </a:lnTo>
                        <a:lnTo>
                          <a:pt x="409" y="288"/>
                        </a:lnTo>
                        <a:lnTo>
                          <a:pt x="409" y="288"/>
                        </a:lnTo>
                        <a:lnTo>
                          <a:pt x="409" y="288"/>
                        </a:lnTo>
                        <a:lnTo>
                          <a:pt x="409" y="288"/>
                        </a:lnTo>
                        <a:lnTo>
                          <a:pt x="406" y="288"/>
                        </a:lnTo>
                        <a:lnTo>
                          <a:pt x="406" y="288"/>
                        </a:lnTo>
                        <a:lnTo>
                          <a:pt x="406" y="288"/>
                        </a:lnTo>
                        <a:lnTo>
                          <a:pt x="406" y="288"/>
                        </a:lnTo>
                        <a:lnTo>
                          <a:pt x="403" y="285"/>
                        </a:lnTo>
                        <a:lnTo>
                          <a:pt x="403" y="285"/>
                        </a:lnTo>
                        <a:lnTo>
                          <a:pt x="403" y="285"/>
                        </a:lnTo>
                        <a:lnTo>
                          <a:pt x="403" y="285"/>
                        </a:lnTo>
                        <a:lnTo>
                          <a:pt x="401" y="285"/>
                        </a:lnTo>
                        <a:lnTo>
                          <a:pt x="401" y="285"/>
                        </a:lnTo>
                        <a:lnTo>
                          <a:pt x="398" y="285"/>
                        </a:lnTo>
                        <a:lnTo>
                          <a:pt x="398" y="285"/>
                        </a:lnTo>
                        <a:lnTo>
                          <a:pt x="398" y="285"/>
                        </a:lnTo>
                        <a:lnTo>
                          <a:pt x="398" y="285"/>
                        </a:lnTo>
                        <a:lnTo>
                          <a:pt x="395" y="285"/>
                        </a:lnTo>
                        <a:lnTo>
                          <a:pt x="395" y="285"/>
                        </a:lnTo>
                        <a:lnTo>
                          <a:pt x="392" y="282"/>
                        </a:lnTo>
                        <a:lnTo>
                          <a:pt x="392" y="282"/>
                        </a:lnTo>
                        <a:lnTo>
                          <a:pt x="392" y="282"/>
                        </a:lnTo>
                        <a:lnTo>
                          <a:pt x="392" y="282"/>
                        </a:lnTo>
                        <a:lnTo>
                          <a:pt x="389" y="282"/>
                        </a:lnTo>
                        <a:lnTo>
                          <a:pt x="389" y="282"/>
                        </a:lnTo>
                        <a:lnTo>
                          <a:pt x="389" y="282"/>
                        </a:lnTo>
                        <a:lnTo>
                          <a:pt x="389" y="282"/>
                        </a:lnTo>
                        <a:lnTo>
                          <a:pt x="387" y="279"/>
                        </a:lnTo>
                        <a:lnTo>
                          <a:pt x="387" y="279"/>
                        </a:lnTo>
                        <a:lnTo>
                          <a:pt x="387" y="279"/>
                        </a:lnTo>
                        <a:lnTo>
                          <a:pt x="387" y="279"/>
                        </a:lnTo>
                        <a:lnTo>
                          <a:pt x="384" y="279"/>
                        </a:lnTo>
                        <a:lnTo>
                          <a:pt x="384" y="279"/>
                        </a:lnTo>
                        <a:lnTo>
                          <a:pt x="384" y="279"/>
                        </a:lnTo>
                        <a:lnTo>
                          <a:pt x="384" y="279"/>
                        </a:lnTo>
                        <a:lnTo>
                          <a:pt x="381" y="276"/>
                        </a:lnTo>
                        <a:lnTo>
                          <a:pt x="381" y="276"/>
                        </a:lnTo>
                        <a:lnTo>
                          <a:pt x="381" y="276"/>
                        </a:lnTo>
                        <a:lnTo>
                          <a:pt x="381" y="276"/>
                        </a:lnTo>
                        <a:lnTo>
                          <a:pt x="381" y="276"/>
                        </a:lnTo>
                        <a:lnTo>
                          <a:pt x="381" y="276"/>
                        </a:lnTo>
                        <a:lnTo>
                          <a:pt x="378" y="273"/>
                        </a:lnTo>
                        <a:lnTo>
                          <a:pt x="378" y="273"/>
                        </a:lnTo>
                        <a:lnTo>
                          <a:pt x="378" y="273"/>
                        </a:lnTo>
                        <a:lnTo>
                          <a:pt x="378" y="273"/>
                        </a:lnTo>
                        <a:lnTo>
                          <a:pt x="378" y="273"/>
                        </a:lnTo>
                        <a:lnTo>
                          <a:pt x="378" y="273"/>
                        </a:lnTo>
                        <a:lnTo>
                          <a:pt x="375" y="270"/>
                        </a:lnTo>
                        <a:lnTo>
                          <a:pt x="375" y="270"/>
                        </a:lnTo>
                        <a:lnTo>
                          <a:pt x="375" y="270"/>
                        </a:lnTo>
                        <a:lnTo>
                          <a:pt x="375" y="270"/>
                        </a:lnTo>
                        <a:lnTo>
                          <a:pt x="375" y="267"/>
                        </a:lnTo>
                        <a:lnTo>
                          <a:pt x="375" y="267"/>
                        </a:lnTo>
                        <a:lnTo>
                          <a:pt x="375" y="267"/>
                        </a:lnTo>
                        <a:lnTo>
                          <a:pt x="375" y="267"/>
                        </a:lnTo>
                        <a:lnTo>
                          <a:pt x="375" y="264"/>
                        </a:lnTo>
                        <a:lnTo>
                          <a:pt x="375" y="264"/>
                        </a:lnTo>
                        <a:lnTo>
                          <a:pt x="373" y="264"/>
                        </a:lnTo>
                        <a:lnTo>
                          <a:pt x="373" y="264"/>
                        </a:lnTo>
                        <a:lnTo>
                          <a:pt x="373" y="261"/>
                        </a:lnTo>
                        <a:lnTo>
                          <a:pt x="373" y="261"/>
                        </a:lnTo>
                        <a:lnTo>
                          <a:pt x="373" y="252"/>
                        </a:lnTo>
                        <a:lnTo>
                          <a:pt x="367" y="243"/>
                        </a:lnTo>
                        <a:lnTo>
                          <a:pt x="367" y="243"/>
                        </a:lnTo>
                        <a:lnTo>
                          <a:pt x="361" y="234"/>
                        </a:lnTo>
                        <a:lnTo>
                          <a:pt x="359" y="225"/>
                        </a:lnTo>
                        <a:lnTo>
                          <a:pt x="359" y="225"/>
                        </a:lnTo>
                        <a:lnTo>
                          <a:pt x="359" y="216"/>
                        </a:lnTo>
                        <a:lnTo>
                          <a:pt x="353" y="206"/>
                        </a:lnTo>
                        <a:lnTo>
                          <a:pt x="336" y="185"/>
                        </a:lnTo>
                        <a:lnTo>
                          <a:pt x="336" y="185"/>
                        </a:lnTo>
                        <a:lnTo>
                          <a:pt x="291" y="143"/>
                        </a:lnTo>
                        <a:lnTo>
                          <a:pt x="291" y="143"/>
                        </a:lnTo>
                        <a:lnTo>
                          <a:pt x="244" y="100"/>
                        </a:lnTo>
                        <a:lnTo>
                          <a:pt x="188" y="39"/>
                        </a:lnTo>
                        <a:lnTo>
                          <a:pt x="188" y="39"/>
                        </a:lnTo>
                        <a:lnTo>
                          <a:pt x="182" y="30"/>
                        </a:lnTo>
                        <a:lnTo>
                          <a:pt x="179" y="21"/>
                        </a:lnTo>
                        <a:lnTo>
                          <a:pt x="182" y="12"/>
                        </a:lnTo>
                        <a:lnTo>
                          <a:pt x="185" y="6"/>
                        </a:lnTo>
                        <a:lnTo>
                          <a:pt x="185" y="6"/>
                        </a:lnTo>
                        <a:lnTo>
                          <a:pt x="185" y="3"/>
                        </a:lnTo>
                        <a:lnTo>
                          <a:pt x="185" y="3"/>
                        </a:lnTo>
                        <a:lnTo>
                          <a:pt x="185" y="3"/>
                        </a:lnTo>
                        <a:lnTo>
                          <a:pt x="185" y="3"/>
                        </a:lnTo>
                        <a:lnTo>
                          <a:pt x="185" y="3"/>
                        </a:lnTo>
                        <a:lnTo>
                          <a:pt x="185" y="3"/>
                        </a:lnTo>
                        <a:lnTo>
                          <a:pt x="185" y="0"/>
                        </a:lnTo>
                        <a:lnTo>
                          <a:pt x="185" y="0"/>
                        </a:lnTo>
                        <a:lnTo>
                          <a:pt x="135" y="9"/>
                        </a:lnTo>
                        <a:lnTo>
                          <a:pt x="68" y="15"/>
                        </a:lnTo>
                        <a:lnTo>
                          <a:pt x="68" y="15"/>
                        </a:lnTo>
                        <a:lnTo>
                          <a:pt x="0" y="18"/>
                        </a:lnTo>
                        <a:lnTo>
                          <a:pt x="0" y="18"/>
                        </a:lnTo>
                        <a:close/>
                      </a:path>
                    </a:pathLst>
                  </a:custGeom>
                  <a:solidFill>
                    <a:schemeClr val="accent1"/>
                  </a:solidFill>
                  <a:ln w="28575">
                    <a:noFill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 dirty="0"/>
                  </a:p>
                </p:txBody>
              </p:sp>
              <p:grpSp>
                <p:nvGrpSpPr>
                  <p:cNvPr id="2843" name="Group 2842">
                    <a:extLst>
                      <a:ext uri="{FF2B5EF4-FFF2-40B4-BE49-F238E27FC236}">
                        <a16:creationId xmlns:a16="http://schemas.microsoft.com/office/drawing/2014/main" id="{364FF9B1-56C9-3403-2D22-3E7287A6A51B}"/>
                      </a:ext>
                    </a:extLst>
                  </p:cNvPr>
                  <p:cNvGrpSpPr/>
                  <p:nvPr/>
                </p:nvGrpSpPr>
                <p:grpSpPr>
                  <a:xfrm>
                    <a:off x="3888479" y="1811548"/>
                    <a:ext cx="4807475" cy="2134609"/>
                    <a:chOff x="3888479" y="1811548"/>
                    <a:chExt cx="4807475" cy="2134609"/>
                  </a:xfrm>
                </p:grpSpPr>
                <p:sp>
                  <p:nvSpPr>
                    <p:cNvPr id="2053" name="Freeform 30">
                      <a:extLst>
                        <a:ext uri="{FF2B5EF4-FFF2-40B4-BE49-F238E27FC236}">
                          <a16:creationId xmlns:a16="http://schemas.microsoft.com/office/drawing/2014/main" id="{189E9884-2BF7-0ADA-37DF-FB106B1633F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572561" y="2916749"/>
                      <a:ext cx="659793" cy="423063"/>
                    </a:xfrm>
                    <a:custGeom>
                      <a:avLst/>
                      <a:gdLst>
                        <a:gd name="T0" fmla="*/ 31 w 454"/>
                        <a:gd name="T1" fmla="*/ 298 h 307"/>
                        <a:gd name="T2" fmla="*/ 31 w 454"/>
                        <a:gd name="T3" fmla="*/ 307 h 307"/>
                        <a:gd name="T4" fmla="*/ 110 w 454"/>
                        <a:gd name="T5" fmla="*/ 294 h 307"/>
                        <a:gd name="T6" fmla="*/ 110 w 454"/>
                        <a:gd name="T7" fmla="*/ 294 h 307"/>
                        <a:gd name="T8" fmla="*/ 112 w 454"/>
                        <a:gd name="T9" fmla="*/ 291 h 307"/>
                        <a:gd name="T10" fmla="*/ 112 w 454"/>
                        <a:gd name="T11" fmla="*/ 291 h 307"/>
                        <a:gd name="T12" fmla="*/ 115 w 454"/>
                        <a:gd name="T13" fmla="*/ 294 h 307"/>
                        <a:gd name="T14" fmla="*/ 146 w 454"/>
                        <a:gd name="T15" fmla="*/ 288 h 307"/>
                        <a:gd name="T16" fmla="*/ 401 w 454"/>
                        <a:gd name="T17" fmla="*/ 249 h 307"/>
                        <a:gd name="T18" fmla="*/ 401 w 454"/>
                        <a:gd name="T19" fmla="*/ 249 h 307"/>
                        <a:gd name="T20" fmla="*/ 401 w 454"/>
                        <a:gd name="T21" fmla="*/ 249 h 307"/>
                        <a:gd name="T22" fmla="*/ 412 w 454"/>
                        <a:gd name="T23" fmla="*/ 246 h 307"/>
                        <a:gd name="T24" fmla="*/ 437 w 454"/>
                        <a:gd name="T25" fmla="*/ 209 h 307"/>
                        <a:gd name="T26" fmla="*/ 437 w 454"/>
                        <a:gd name="T27" fmla="*/ 209 h 307"/>
                        <a:gd name="T28" fmla="*/ 440 w 454"/>
                        <a:gd name="T29" fmla="*/ 206 h 307"/>
                        <a:gd name="T30" fmla="*/ 440 w 454"/>
                        <a:gd name="T31" fmla="*/ 206 h 307"/>
                        <a:gd name="T32" fmla="*/ 443 w 454"/>
                        <a:gd name="T33" fmla="*/ 203 h 307"/>
                        <a:gd name="T34" fmla="*/ 445 w 454"/>
                        <a:gd name="T35" fmla="*/ 203 h 307"/>
                        <a:gd name="T36" fmla="*/ 448 w 454"/>
                        <a:gd name="T37" fmla="*/ 197 h 307"/>
                        <a:gd name="T38" fmla="*/ 451 w 454"/>
                        <a:gd name="T39" fmla="*/ 194 h 307"/>
                        <a:gd name="T40" fmla="*/ 451 w 454"/>
                        <a:gd name="T41" fmla="*/ 194 h 307"/>
                        <a:gd name="T42" fmla="*/ 454 w 454"/>
                        <a:gd name="T43" fmla="*/ 182 h 307"/>
                        <a:gd name="T44" fmla="*/ 454 w 454"/>
                        <a:gd name="T45" fmla="*/ 176 h 307"/>
                        <a:gd name="T46" fmla="*/ 454 w 454"/>
                        <a:gd name="T47" fmla="*/ 176 h 307"/>
                        <a:gd name="T48" fmla="*/ 434 w 454"/>
                        <a:gd name="T49" fmla="*/ 149 h 307"/>
                        <a:gd name="T50" fmla="*/ 434 w 454"/>
                        <a:gd name="T51" fmla="*/ 149 h 307"/>
                        <a:gd name="T52" fmla="*/ 431 w 454"/>
                        <a:gd name="T53" fmla="*/ 143 h 307"/>
                        <a:gd name="T54" fmla="*/ 429 w 454"/>
                        <a:gd name="T55" fmla="*/ 130 h 307"/>
                        <a:gd name="T56" fmla="*/ 429 w 454"/>
                        <a:gd name="T57" fmla="*/ 130 h 307"/>
                        <a:gd name="T58" fmla="*/ 429 w 454"/>
                        <a:gd name="T59" fmla="*/ 124 h 307"/>
                        <a:gd name="T60" fmla="*/ 429 w 454"/>
                        <a:gd name="T61" fmla="*/ 124 h 307"/>
                        <a:gd name="T62" fmla="*/ 429 w 454"/>
                        <a:gd name="T63" fmla="*/ 118 h 307"/>
                        <a:gd name="T64" fmla="*/ 429 w 454"/>
                        <a:gd name="T65" fmla="*/ 118 h 307"/>
                        <a:gd name="T66" fmla="*/ 437 w 454"/>
                        <a:gd name="T67" fmla="*/ 97 h 307"/>
                        <a:gd name="T68" fmla="*/ 437 w 454"/>
                        <a:gd name="T69" fmla="*/ 97 h 307"/>
                        <a:gd name="T70" fmla="*/ 440 w 454"/>
                        <a:gd name="T71" fmla="*/ 91 h 307"/>
                        <a:gd name="T72" fmla="*/ 440 w 454"/>
                        <a:gd name="T73" fmla="*/ 67 h 307"/>
                        <a:gd name="T74" fmla="*/ 437 w 454"/>
                        <a:gd name="T75" fmla="*/ 61 h 307"/>
                        <a:gd name="T76" fmla="*/ 429 w 454"/>
                        <a:gd name="T77" fmla="*/ 54 h 307"/>
                        <a:gd name="T78" fmla="*/ 429 w 454"/>
                        <a:gd name="T79" fmla="*/ 54 h 307"/>
                        <a:gd name="T80" fmla="*/ 426 w 454"/>
                        <a:gd name="T81" fmla="*/ 54 h 307"/>
                        <a:gd name="T82" fmla="*/ 426 w 454"/>
                        <a:gd name="T83" fmla="*/ 54 h 307"/>
                        <a:gd name="T84" fmla="*/ 395 w 454"/>
                        <a:gd name="T85" fmla="*/ 9 h 307"/>
                        <a:gd name="T86" fmla="*/ 395 w 454"/>
                        <a:gd name="T87" fmla="*/ 9 h 307"/>
                        <a:gd name="T88" fmla="*/ 370 w 454"/>
                        <a:gd name="T89" fmla="*/ 0 h 307"/>
                        <a:gd name="T90" fmla="*/ 370 w 454"/>
                        <a:gd name="T91" fmla="*/ 0 h 307"/>
                        <a:gd name="T92" fmla="*/ 367 w 454"/>
                        <a:gd name="T93" fmla="*/ 0 h 307"/>
                        <a:gd name="T94" fmla="*/ 367 w 454"/>
                        <a:gd name="T95" fmla="*/ 0 h 307"/>
                        <a:gd name="T96" fmla="*/ 51 w 454"/>
                        <a:gd name="T97" fmla="*/ 64 h 307"/>
                        <a:gd name="T98" fmla="*/ 51 w 454"/>
                        <a:gd name="T99" fmla="*/ 64 h 307"/>
                        <a:gd name="T100" fmla="*/ 48 w 454"/>
                        <a:gd name="T101" fmla="*/ 64 h 307"/>
                        <a:gd name="T102" fmla="*/ 48 w 454"/>
                        <a:gd name="T103" fmla="*/ 64 h 307"/>
                        <a:gd name="T104" fmla="*/ 45 w 454"/>
                        <a:gd name="T105" fmla="*/ 58 h 307"/>
                        <a:gd name="T106" fmla="*/ 42 w 454"/>
                        <a:gd name="T107" fmla="*/ 39 h 307"/>
                        <a:gd name="T108" fmla="*/ 42 w 454"/>
                        <a:gd name="T109" fmla="*/ 39 h 307"/>
                        <a:gd name="T110" fmla="*/ 40 w 454"/>
                        <a:gd name="T111" fmla="*/ 42 h 307"/>
                        <a:gd name="T112" fmla="*/ 40 w 454"/>
                        <a:gd name="T113" fmla="*/ 42 h 307"/>
                        <a:gd name="T114" fmla="*/ 26 w 454"/>
                        <a:gd name="T115" fmla="*/ 51 h 307"/>
                        <a:gd name="T116" fmla="*/ 0 w 454"/>
                        <a:gd name="T117" fmla="*/ 61 h 307"/>
                        <a:gd name="T118" fmla="*/ 31 w 454"/>
                        <a:gd name="T119" fmla="*/ 291 h 307"/>
                        <a:gd name="T120" fmla="*/ 31 w 454"/>
                        <a:gd name="T121" fmla="*/ 298 h 307"/>
                        <a:gd name="T122" fmla="*/ 31 w 454"/>
                        <a:gd name="T123" fmla="*/ 298 h 30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  <a:cxn ang="0">
                          <a:pos x="T122" y="T123"/>
                        </a:cxn>
                      </a:cxnLst>
                      <a:rect l="0" t="0" r="r" b="b"/>
                      <a:pathLst>
                        <a:path w="454" h="307">
                          <a:moveTo>
                            <a:pt x="31" y="298"/>
                          </a:moveTo>
                          <a:lnTo>
                            <a:pt x="31" y="307"/>
                          </a:lnTo>
                          <a:lnTo>
                            <a:pt x="110" y="294"/>
                          </a:lnTo>
                          <a:lnTo>
                            <a:pt x="110" y="294"/>
                          </a:lnTo>
                          <a:lnTo>
                            <a:pt x="112" y="291"/>
                          </a:lnTo>
                          <a:lnTo>
                            <a:pt x="112" y="291"/>
                          </a:lnTo>
                          <a:lnTo>
                            <a:pt x="115" y="294"/>
                          </a:lnTo>
                          <a:lnTo>
                            <a:pt x="146" y="288"/>
                          </a:lnTo>
                          <a:lnTo>
                            <a:pt x="401" y="249"/>
                          </a:lnTo>
                          <a:lnTo>
                            <a:pt x="401" y="249"/>
                          </a:lnTo>
                          <a:lnTo>
                            <a:pt x="401" y="249"/>
                          </a:lnTo>
                          <a:lnTo>
                            <a:pt x="412" y="246"/>
                          </a:lnTo>
                          <a:lnTo>
                            <a:pt x="437" y="209"/>
                          </a:lnTo>
                          <a:lnTo>
                            <a:pt x="437" y="209"/>
                          </a:lnTo>
                          <a:lnTo>
                            <a:pt x="440" y="206"/>
                          </a:lnTo>
                          <a:lnTo>
                            <a:pt x="440" y="206"/>
                          </a:lnTo>
                          <a:lnTo>
                            <a:pt x="443" y="203"/>
                          </a:lnTo>
                          <a:lnTo>
                            <a:pt x="445" y="203"/>
                          </a:lnTo>
                          <a:lnTo>
                            <a:pt x="448" y="197"/>
                          </a:lnTo>
                          <a:lnTo>
                            <a:pt x="451" y="194"/>
                          </a:lnTo>
                          <a:lnTo>
                            <a:pt x="451" y="194"/>
                          </a:lnTo>
                          <a:lnTo>
                            <a:pt x="454" y="182"/>
                          </a:lnTo>
                          <a:lnTo>
                            <a:pt x="454" y="176"/>
                          </a:lnTo>
                          <a:lnTo>
                            <a:pt x="454" y="176"/>
                          </a:lnTo>
                          <a:lnTo>
                            <a:pt x="434" y="149"/>
                          </a:lnTo>
                          <a:lnTo>
                            <a:pt x="434" y="149"/>
                          </a:lnTo>
                          <a:lnTo>
                            <a:pt x="431" y="143"/>
                          </a:lnTo>
                          <a:lnTo>
                            <a:pt x="429" y="130"/>
                          </a:lnTo>
                          <a:lnTo>
                            <a:pt x="429" y="130"/>
                          </a:lnTo>
                          <a:lnTo>
                            <a:pt x="429" y="124"/>
                          </a:lnTo>
                          <a:lnTo>
                            <a:pt x="429" y="124"/>
                          </a:lnTo>
                          <a:lnTo>
                            <a:pt x="429" y="118"/>
                          </a:lnTo>
                          <a:lnTo>
                            <a:pt x="429" y="118"/>
                          </a:lnTo>
                          <a:lnTo>
                            <a:pt x="437" y="97"/>
                          </a:lnTo>
                          <a:lnTo>
                            <a:pt x="437" y="97"/>
                          </a:lnTo>
                          <a:lnTo>
                            <a:pt x="440" y="91"/>
                          </a:lnTo>
                          <a:lnTo>
                            <a:pt x="440" y="67"/>
                          </a:lnTo>
                          <a:lnTo>
                            <a:pt x="437" y="61"/>
                          </a:lnTo>
                          <a:lnTo>
                            <a:pt x="429" y="54"/>
                          </a:lnTo>
                          <a:lnTo>
                            <a:pt x="429" y="54"/>
                          </a:lnTo>
                          <a:lnTo>
                            <a:pt x="426" y="54"/>
                          </a:lnTo>
                          <a:lnTo>
                            <a:pt x="426" y="54"/>
                          </a:lnTo>
                          <a:lnTo>
                            <a:pt x="395" y="9"/>
                          </a:lnTo>
                          <a:lnTo>
                            <a:pt x="395" y="9"/>
                          </a:lnTo>
                          <a:lnTo>
                            <a:pt x="370" y="0"/>
                          </a:lnTo>
                          <a:lnTo>
                            <a:pt x="370" y="0"/>
                          </a:lnTo>
                          <a:lnTo>
                            <a:pt x="367" y="0"/>
                          </a:lnTo>
                          <a:lnTo>
                            <a:pt x="367" y="0"/>
                          </a:lnTo>
                          <a:lnTo>
                            <a:pt x="51" y="64"/>
                          </a:lnTo>
                          <a:lnTo>
                            <a:pt x="51" y="64"/>
                          </a:lnTo>
                          <a:lnTo>
                            <a:pt x="48" y="64"/>
                          </a:lnTo>
                          <a:lnTo>
                            <a:pt x="48" y="64"/>
                          </a:lnTo>
                          <a:lnTo>
                            <a:pt x="45" y="58"/>
                          </a:lnTo>
                          <a:lnTo>
                            <a:pt x="42" y="39"/>
                          </a:lnTo>
                          <a:lnTo>
                            <a:pt x="42" y="39"/>
                          </a:lnTo>
                          <a:lnTo>
                            <a:pt x="40" y="42"/>
                          </a:lnTo>
                          <a:lnTo>
                            <a:pt x="40" y="42"/>
                          </a:lnTo>
                          <a:lnTo>
                            <a:pt x="26" y="51"/>
                          </a:lnTo>
                          <a:lnTo>
                            <a:pt x="0" y="61"/>
                          </a:lnTo>
                          <a:lnTo>
                            <a:pt x="31" y="291"/>
                          </a:lnTo>
                          <a:lnTo>
                            <a:pt x="31" y="298"/>
                          </a:lnTo>
                          <a:lnTo>
                            <a:pt x="31" y="298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082" name="Freeform 59">
                      <a:extLst>
                        <a:ext uri="{FF2B5EF4-FFF2-40B4-BE49-F238E27FC236}">
                          <a16:creationId xmlns:a16="http://schemas.microsoft.com/office/drawing/2014/main" id="{11810864-0561-4100-3D9F-AB50BD4E8FE1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373600" y="3042152"/>
                      <a:ext cx="447613" cy="811676"/>
                    </a:xfrm>
                    <a:custGeom>
                      <a:avLst/>
                      <a:gdLst>
                        <a:gd name="T0" fmla="*/ 92 w 308"/>
                        <a:gd name="T1" fmla="*/ 45 h 589"/>
                        <a:gd name="T2" fmla="*/ 95 w 308"/>
                        <a:gd name="T3" fmla="*/ 88 h 589"/>
                        <a:gd name="T4" fmla="*/ 81 w 308"/>
                        <a:gd name="T5" fmla="*/ 106 h 589"/>
                        <a:gd name="T6" fmla="*/ 64 w 308"/>
                        <a:gd name="T7" fmla="*/ 124 h 589"/>
                        <a:gd name="T8" fmla="*/ 50 w 308"/>
                        <a:gd name="T9" fmla="*/ 137 h 589"/>
                        <a:gd name="T10" fmla="*/ 36 w 308"/>
                        <a:gd name="T11" fmla="*/ 143 h 589"/>
                        <a:gd name="T12" fmla="*/ 36 w 308"/>
                        <a:gd name="T13" fmla="*/ 149 h 589"/>
                        <a:gd name="T14" fmla="*/ 39 w 308"/>
                        <a:gd name="T15" fmla="*/ 179 h 589"/>
                        <a:gd name="T16" fmla="*/ 33 w 308"/>
                        <a:gd name="T17" fmla="*/ 194 h 589"/>
                        <a:gd name="T18" fmla="*/ 19 w 308"/>
                        <a:gd name="T19" fmla="*/ 210 h 589"/>
                        <a:gd name="T20" fmla="*/ 14 w 308"/>
                        <a:gd name="T21" fmla="*/ 225 h 589"/>
                        <a:gd name="T22" fmla="*/ 14 w 308"/>
                        <a:gd name="T23" fmla="*/ 237 h 589"/>
                        <a:gd name="T24" fmla="*/ 14 w 308"/>
                        <a:gd name="T25" fmla="*/ 237 h 589"/>
                        <a:gd name="T26" fmla="*/ 14 w 308"/>
                        <a:gd name="T27" fmla="*/ 240 h 589"/>
                        <a:gd name="T28" fmla="*/ 14 w 308"/>
                        <a:gd name="T29" fmla="*/ 243 h 589"/>
                        <a:gd name="T30" fmla="*/ 14 w 308"/>
                        <a:gd name="T31" fmla="*/ 243 h 589"/>
                        <a:gd name="T32" fmla="*/ 11 w 308"/>
                        <a:gd name="T33" fmla="*/ 246 h 589"/>
                        <a:gd name="T34" fmla="*/ 11 w 308"/>
                        <a:gd name="T35" fmla="*/ 249 h 589"/>
                        <a:gd name="T36" fmla="*/ 11 w 308"/>
                        <a:gd name="T37" fmla="*/ 252 h 589"/>
                        <a:gd name="T38" fmla="*/ 8 w 308"/>
                        <a:gd name="T39" fmla="*/ 252 h 589"/>
                        <a:gd name="T40" fmla="*/ 8 w 308"/>
                        <a:gd name="T41" fmla="*/ 255 h 589"/>
                        <a:gd name="T42" fmla="*/ 5 w 308"/>
                        <a:gd name="T43" fmla="*/ 258 h 589"/>
                        <a:gd name="T44" fmla="*/ 5 w 308"/>
                        <a:gd name="T45" fmla="*/ 258 h 589"/>
                        <a:gd name="T46" fmla="*/ 3 w 308"/>
                        <a:gd name="T47" fmla="*/ 261 h 589"/>
                        <a:gd name="T48" fmla="*/ 3 w 308"/>
                        <a:gd name="T49" fmla="*/ 261 h 589"/>
                        <a:gd name="T50" fmla="*/ 0 w 308"/>
                        <a:gd name="T51" fmla="*/ 301 h 589"/>
                        <a:gd name="T52" fmla="*/ 3 w 308"/>
                        <a:gd name="T53" fmla="*/ 313 h 589"/>
                        <a:gd name="T54" fmla="*/ 31 w 308"/>
                        <a:gd name="T55" fmla="*/ 331 h 589"/>
                        <a:gd name="T56" fmla="*/ 59 w 308"/>
                        <a:gd name="T57" fmla="*/ 349 h 589"/>
                        <a:gd name="T58" fmla="*/ 87 w 308"/>
                        <a:gd name="T59" fmla="*/ 374 h 589"/>
                        <a:gd name="T60" fmla="*/ 98 w 308"/>
                        <a:gd name="T61" fmla="*/ 368 h 589"/>
                        <a:gd name="T62" fmla="*/ 106 w 308"/>
                        <a:gd name="T63" fmla="*/ 374 h 589"/>
                        <a:gd name="T64" fmla="*/ 106 w 308"/>
                        <a:gd name="T65" fmla="*/ 407 h 589"/>
                        <a:gd name="T66" fmla="*/ 106 w 308"/>
                        <a:gd name="T67" fmla="*/ 443 h 589"/>
                        <a:gd name="T68" fmla="*/ 106 w 308"/>
                        <a:gd name="T69" fmla="*/ 462 h 589"/>
                        <a:gd name="T70" fmla="*/ 129 w 308"/>
                        <a:gd name="T71" fmla="*/ 492 h 589"/>
                        <a:gd name="T72" fmla="*/ 154 w 308"/>
                        <a:gd name="T73" fmla="*/ 504 h 589"/>
                        <a:gd name="T74" fmla="*/ 162 w 308"/>
                        <a:gd name="T75" fmla="*/ 522 h 589"/>
                        <a:gd name="T76" fmla="*/ 168 w 308"/>
                        <a:gd name="T77" fmla="*/ 529 h 589"/>
                        <a:gd name="T78" fmla="*/ 187 w 308"/>
                        <a:gd name="T79" fmla="*/ 547 h 589"/>
                        <a:gd name="T80" fmla="*/ 187 w 308"/>
                        <a:gd name="T81" fmla="*/ 583 h 589"/>
                        <a:gd name="T82" fmla="*/ 190 w 308"/>
                        <a:gd name="T83" fmla="*/ 583 h 589"/>
                        <a:gd name="T84" fmla="*/ 193 w 308"/>
                        <a:gd name="T85" fmla="*/ 586 h 589"/>
                        <a:gd name="T86" fmla="*/ 196 w 308"/>
                        <a:gd name="T87" fmla="*/ 589 h 589"/>
                        <a:gd name="T88" fmla="*/ 210 w 308"/>
                        <a:gd name="T89" fmla="*/ 577 h 589"/>
                        <a:gd name="T90" fmla="*/ 252 w 308"/>
                        <a:gd name="T91" fmla="*/ 565 h 589"/>
                        <a:gd name="T92" fmla="*/ 266 w 308"/>
                        <a:gd name="T93" fmla="*/ 550 h 589"/>
                        <a:gd name="T94" fmla="*/ 274 w 308"/>
                        <a:gd name="T95" fmla="*/ 532 h 589"/>
                        <a:gd name="T96" fmla="*/ 288 w 308"/>
                        <a:gd name="T97" fmla="*/ 483 h 589"/>
                        <a:gd name="T98" fmla="*/ 308 w 308"/>
                        <a:gd name="T99" fmla="*/ 425 h 589"/>
                        <a:gd name="T100" fmla="*/ 305 w 308"/>
                        <a:gd name="T101" fmla="*/ 374 h 589"/>
                        <a:gd name="T102" fmla="*/ 302 w 308"/>
                        <a:gd name="T103" fmla="*/ 346 h 589"/>
                        <a:gd name="T104" fmla="*/ 299 w 308"/>
                        <a:gd name="T105" fmla="*/ 313 h 589"/>
                        <a:gd name="T106" fmla="*/ 296 w 308"/>
                        <a:gd name="T107" fmla="*/ 225 h 589"/>
                        <a:gd name="T108" fmla="*/ 294 w 308"/>
                        <a:gd name="T109" fmla="*/ 197 h 589"/>
                        <a:gd name="T110" fmla="*/ 280 w 308"/>
                        <a:gd name="T111" fmla="*/ 55 h 589"/>
                        <a:gd name="T112" fmla="*/ 268 w 308"/>
                        <a:gd name="T113" fmla="*/ 27 h 589"/>
                        <a:gd name="T114" fmla="*/ 257 w 308"/>
                        <a:gd name="T115" fmla="*/ 12 h 589"/>
                        <a:gd name="T116" fmla="*/ 50 w 308"/>
                        <a:gd name="T117" fmla="*/ 0 h 589"/>
                        <a:gd name="T118" fmla="*/ 81 w 308"/>
                        <a:gd name="T119" fmla="*/ 30 h 58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</a:cxnLst>
                      <a:rect l="0" t="0" r="r" b="b"/>
                      <a:pathLst>
                        <a:path w="308" h="589">
                          <a:moveTo>
                            <a:pt x="81" y="30"/>
                          </a:moveTo>
                          <a:lnTo>
                            <a:pt x="81" y="30"/>
                          </a:lnTo>
                          <a:lnTo>
                            <a:pt x="87" y="36"/>
                          </a:lnTo>
                          <a:lnTo>
                            <a:pt x="92" y="45"/>
                          </a:lnTo>
                          <a:lnTo>
                            <a:pt x="95" y="58"/>
                          </a:lnTo>
                          <a:lnTo>
                            <a:pt x="95" y="58"/>
                          </a:lnTo>
                          <a:lnTo>
                            <a:pt x="95" y="58"/>
                          </a:lnTo>
                          <a:lnTo>
                            <a:pt x="95" y="88"/>
                          </a:lnTo>
                          <a:lnTo>
                            <a:pt x="95" y="88"/>
                          </a:lnTo>
                          <a:lnTo>
                            <a:pt x="92" y="94"/>
                          </a:lnTo>
                          <a:lnTo>
                            <a:pt x="89" y="97"/>
                          </a:lnTo>
                          <a:lnTo>
                            <a:pt x="81" y="106"/>
                          </a:lnTo>
                          <a:lnTo>
                            <a:pt x="81" y="106"/>
                          </a:lnTo>
                          <a:lnTo>
                            <a:pt x="75" y="112"/>
                          </a:lnTo>
                          <a:lnTo>
                            <a:pt x="75" y="112"/>
                          </a:lnTo>
                          <a:lnTo>
                            <a:pt x="64" y="124"/>
                          </a:lnTo>
                          <a:lnTo>
                            <a:pt x="64" y="124"/>
                          </a:lnTo>
                          <a:lnTo>
                            <a:pt x="53" y="134"/>
                          </a:lnTo>
                          <a:lnTo>
                            <a:pt x="53" y="134"/>
                          </a:lnTo>
                          <a:lnTo>
                            <a:pt x="50" y="137"/>
                          </a:lnTo>
                          <a:lnTo>
                            <a:pt x="45" y="140"/>
                          </a:lnTo>
                          <a:lnTo>
                            <a:pt x="45" y="140"/>
                          </a:lnTo>
                          <a:lnTo>
                            <a:pt x="42" y="140"/>
                          </a:lnTo>
                          <a:lnTo>
                            <a:pt x="36" y="143"/>
                          </a:lnTo>
                          <a:lnTo>
                            <a:pt x="36" y="143"/>
                          </a:lnTo>
                          <a:lnTo>
                            <a:pt x="36" y="146"/>
                          </a:lnTo>
                          <a:lnTo>
                            <a:pt x="36" y="149"/>
                          </a:lnTo>
                          <a:lnTo>
                            <a:pt x="36" y="149"/>
                          </a:lnTo>
                          <a:lnTo>
                            <a:pt x="39" y="158"/>
                          </a:lnTo>
                          <a:lnTo>
                            <a:pt x="39" y="167"/>
                          </a:lnTo>
                          <a:lnTo>
                            <a:pt x="39" y="167"/>
                          </a:lnTo>
                          <a:lnTo>
                            <a:pt x="39" y="179"/>
                          </a:lnTo>
                          <a:lnTo>
                            <a:pt x="36" y="185"/>
                          </a:lnTo>
                          <a:lnTo>
                            <a:pt x="36" y="185"/>
                          </a:lnTo>
                          <a:lnTo>
                            <a:pt x="33" y="194"/>
                          </a:lnTo>
                          <a:lnTo>
                            <a:pt x="33" y="194"/>
                          </a:lnTo>
                          <a:lnTo>
                            <a:pt x="33" y="200"/>
                          </a:lnTo>
                          <a:lnTo>
                            <a:pt x="28" y="203"/>
                          </a:lnTo>
                          <a:lnTo>
                            <a:pt x="19" y="210"/>
                          </a:lnTo>
                          <a:lnTo>
                            <a:pt x="19" y="210"/>
                          </a:lnTo>
                          <a:lnTo>
                            <a:pt x="14" y="213"/>
                          </a:lnTo>
                          <a:lnTo>
                            <a:pt x="14" y="213"/>
                          </a:lnTo>
                          <a:lnTo>
                            <a:pt x="11" y="216"/>
                          </a:lnTo>
                          <a:lnTo>
                            <a:pt x="14" y="225"/>
                          </a:lnTo>
                          <a:lnTo>
                            <a:pt x="14" y="225"/>
                          </a:lnTo>
                          <a:lnTo>
                            <a:pt x="14" y="234"/>
                          </a:lnTo>
                          <a:lnTo>
                            <a:pt x="14" y="234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37"/>
                          </a:lnTo>
                          <a:lnTo>
                            <a:pt x="14" y="240"/>
                          </a:lnTo>
                          <a:lnTo>
                            <a:pt x="14" y="240"/>
                          </a:lnTo>
                          <a:lnTo>
                            <a:pt x="14" y="240"/>
                          </a:lnTo>
                          <a:lnTo>
                            <a:pt x="14" y="240"/>
                          </a:lnTo>
                          <a:lnTo>
                            <a:pt x="14" y="243"/>
                          </a:lnTo>
                          <a:lnTo>
                            <a:pt x="14" y="243"/>
                          </a:lnTo>
                          <a:lnTo>
                            <a:pt x="14" y="243"/>
                          </a:lnTo>
                          <a:lnTo>
                            <a:pt x="14" y="243"/>
                          </a:lnTo>
                          <a:lnTo>
                            <a:pt x="14" y="243"/>
                          </a:lnTo>
                          <a:lnTo>
                            <a:pt x="14" y="243"/>
                          </a:lnTo>
                          <a:lnTo>
                            <a:pt x="14" y="246"/>
                          </a:lnTo>
                          <a:lnTo>
                            <a:pt x="14" y="246"/>
                          </a:lnTo>
                          <a:lnTo>
                            <a:pt x="11" y="246"/>
                          </a:lnTo>
                          <a:lnTo>
                            <a:pt x="11" y="246"/>
                          </a:lnTo>
                          <a:lnTo>
                            <a:pt x="11" y="246"/>
                          </a:lnTo>
                          <a:lnTo>
                            <a:pt x="11" y="246"/>
                          </a:lnTo>
                          <a:lnTo>
                            <a:pt x="11" y="249"/>
                          </a:lnTo>
                          <a:lnTo>
                            <a:pt x="11" y="249"/>
                          </a:lnTo>
                          <a:lnTo>
                            <a:pt x="11" y="249"/>
                          </a:lnTo>
                          <a:lnTo>
                            <a:pt x="11" y="249"/>
                          </a:lnTo>
                          <a:lnTo>
                            <a:pt x="11" y="252"/>
                          </a:lnTo>
                          <a:lnTo>
                            <a:pt x="11" y="252"/>
                          </a:lnTo>
                          <a:lnTo>
                            <a:pt x="11" y="252"/>
                          </a:lnTo>
                          <a:lnTo>
                            <a:pt x="11" y="252"/>
                          </a:lnTo>
                          <a:lnTo>
                            <a:pt x="8" y="252"/>
                          </a:lnTo>
                          <a:lnTo>
                            <a:pt x="8" y="252"/>
                          </a:lnTo>
                          <a:lnTo>
                            <a:pt x="8" y="255"/>
                          </a:lnTo>
                          <a:lnTo>
                            <a:pt x="8" y="255"/>
                          </a:lnTo>
                          <a:lnTo>
                            <a:pt x="8" y="255"/>
                          </a:lnTo>
                          <a:lnTo>
                            <a:pt x="8" y="255"/>
                          </a:lnTo>
                          <a:lnTo>
                            <a:pt x="8" y="255"/>
                          </a:lnTo>
                          <a:lnTo>
                            <a:pt x="8" y="255"/>
                          </a:lnTo>
                          <a:lnTo>
                            <a:pt x="5" y="258"/>
                          </a:lnTo>
                          <a:lnTo>
                            <a:pt x="5" y="258"/>
                          </a:lnTo>
                          <a:lnTo>
                            <a:pt x="5" y="258"/>
                          </a:lnTo>
                          <a:lnTo>
                            <a:pt x="5" y="258"/>
                          </a:lnTo>
                          <a:lnTo>
                            <a:pt x="5" y="258"/>
                          </a:lnTo>
                          <a:lnTo>
                            <a:pt x="5" y="258"/>
                          </a:lnTo>
                          <a:lnTo>
                            <a:pt x="5" y="261"/>
                          </a:lnTo>
                          <a:lnTo>
                            <a:pt x="5" y="261"/>
                          </a:lnTo>
                          <a:lnTo>
                            <a:pt x="3" y="261"/>
                          </a:lnTo>
                          <a:lnTo>
                            <a:pt x="3" y="261"/>
                          </a:lnTo>
                          <a:lnTo>
                            <a:pt x="3" y="261"/>
                          </a:lnTo>
                          <a:lnTo>
                            <a:pt x="3" y="261"/>
                          </a:lnTo>
                          <a:lnTo>
                            <a:pt x="3" y="261"/>
                          </a:lnTo>
                          <a:lnTo>
                            <a:pt x="3" y="286"/>
                          </a:lnTo>
                          <a:lnTo>
                            <a:pt x="3" y="286"/>
                          </a:lnTo>
                          <a:lnTo>
                            <a:pt x="0" y="301"/>
                          </a:lnTo>
                          <a:lnTo>
                            <a:pt x="0" y="301"/>
                          </a:lnTo>
                          <a:lnTo>
                            <a:pt x="0" y="307"/>
                          </a:lnTo>
                          <a:lnTo>
                            <a:pt x="0" y="313"/>
                          </a:lnTo>
                          <a:lnTo>
                            <a:pt x="0" y="313"/>
                          </a:lnTo>
                          <a:lnTo>
                            <a:pt x="3" y="313"/>
                          </a:lnTo>
                          <a:lnTo>
                            <a:pt x="3" y="313"/>
                          </a:lnTo>
                          <a:lnTo>
                            <a:pt x="17" y="325"/>
                          </a:lnTo>
                          <a:lnTo>
                            <a:pt x="31" y="331"/>
                          </a:lnTo>
                          <a:lnTo>
                            <a:pt x="31" y="331"/>
                          </a:lnTo>
                          <a:lnTo>
                            <a:pt x="45" y="337"/>
                          </a:lnTo>
                          <a:lnTo>
                            <a:pt x="53" y="343"/>
                          </a:lnTo>
                          <a:lnTo>
                            <a:pt x="59" y="349"/>
                          </a:lnTo>
                          <a:lnTo>
                            <a:pt x="59" y="349"/>
                          </a:lnTo>
                          <a:lnTo>
                            <a:pt x="59" y="352"/>
                          </a:lnTo>
                          <a:lnTo>
                            <a:pt x="59" y="352"/>
                          </a:lnTo>
                          <a:lnTo>
                            <a:pt x="67" y="361"/>
                          </a:lnTo>
                          <a:lnTo>
                            <a:pt x="87" y="374"/>
                          </a:lnTo>
                          <a:lnTo>
                            <a:pt x="87" y="374"/>
                          </a:lnTo>
                          <a:lnTo>
                            <a:pt x="92" y="371"/>
                          </a:lnTo>
                          <a:lnTo>
                            <a:pt x="98" y="368"/>
                          </a:lnTo>
                          <a:lnTo>
                            <a:pt x="98" y="368"/>
                          </a:lnTo>
                          <a:lnTo>
                            <a:pt x="101" y="368"/>
                          </a:lnTo>
                          <a:lnTo>
                            <a:pt x="101" y="368"/>
                          </a:lnTo>
                          <a:lnTo>
                            <a:pt x="103" y="371"/>
                          </a:lnTo>
                          <a:lnTo>
                            <a:pt x="106" y="374"/>
                          </a:lnTo>
                          <a:lnTo>
                            <a:pt x="106" y="383"/>
                          </a:lnTo>
                          <a:lnTo>
                            <a:pt x="106" y="383"/>
                          </a:lnTo>
                          <a:lnTo>
                            <a:pt x="106" y="407"/>
                          </a:lnTo>
                          <a:lnTo>
                            <a:pt x="106" y="407"/>
                          </a:lnTo>
                          <a:lnTo>
                            <a:pt x="106" y="410"/>
                          </a:lnTo>
                          <a:lnTo>
                            <a:pt x="106" y="410"/>
                          </a:lnTo>
                          <a:lnTo>
                            <a:pt x="106" y="431"/>
                          </a:lnTo>
                          <a:lnTo>
                            <a:pt x="106" y="443"/>
                          </a:lnTo>
                          <a:lnTo>
                            <a:pt x="106" y="443"/>
                          </a:lnTo>
                          <a:lnTo>
                            <a:pt x="109" y="450"/>
                          </a:lnTo>
                          <a:lnTo>
                            <a:pt x="109" y="453"/>
                          </a:lnTo>
                          <a:lnTo>
                            <a:pt x="106" y="462"/>
                          </a:lnTo>
                          <a:lnTo>
                            <a:pt x="106" y="462"/>
                          </a:lnTo>
                          <a:lnTo>
                            <a:pt x="106" y="465"/>
                          </a:lnTo>
                          <a:lnTo>
                            <a:pt x="129" y="492"/>
                          </a:lnTo>
                          <a:lnTo>
                            <a:pt x="129" y="492"/>
                          </a:lnTo>
                          <a:lnTo>
                            <a:pt x="137" y="495"/>
                          </a:lnTo>
                          <a:lnTo>
                            <a:pt x="137" y="495"/>
                          </a:lnTo>
                          <a:lnTo>
                            <a:pt x="145" y="498"/>
                          </a:lnTo>
                          <a:lnTo>
                            <a:pt x="154" y="504"/>
                          </a:lnTo>
                          <a:lnTo>
                            <a:pt x="159" y="510"/>
                          </a:lnTo>
                          <a:lnTo>
                            <a:pt x="162" y="522"/>
                          </a:lnTo>
                          <a:lnTo>
                            <a:pt x="162" y="522"/>
                          </a:lnTo>
                          <a:lnTo>
                            <a:pt x="162" y="522"/>
                          </a:lnTo>
                          <a:lnTo>
                            <a:pt x="162" y="522"/>
                          </a:lnTo>
                          <a:lnTo>
                            <a:pt x="162" y="526"/>
                          </a:lnTo>
                          <a:lnTo>
                            <a:pt x="168" y="529"/>
                          </a:lnTo>
                          <a:lnTo>
                            <a:pt x="168" y="529"/>
                          </a:lnTo>
                          <a:lnTo>
                            <a:pt x="176" y="532"/>
                          </a:lnTo>
                          <a:lnTo>
                            <a:pt x="176" y="532"/>
                          </a:lnTo>
                          <a:lnTo>
                            <a:pt x="182" y="535"/>
                          </a:lnTo>
                          <a:lnTo>
                            <a:pt x="187" y="547"/>
                          </a:lnTo>
                          <a:lnTo>
                            <a:pt x="187" y="547"/>
                          </a:lnTo>
                          <a:lnTo>
                            <a:pt x="187" y="550"/>
                          </a:lnTo>
                          <a:lnTo>
                            <a:pt x="187" y="583"/>
                          </a:lnTo>
                          <a:lnTo>
                            <a:pt x="187" y="583"/>
                          </a:lnTo>
                          <a:lnTo>
                            <a:pt x="187" y="583"/>
                          </a:lnTo>
                          <a:lnTo>
                            <a:pt x="187" y="583"/>
                          </a:lnTo>
                          <a:lnTo>
                            <a:pt x="190" y="583"/>
                          </a:lnTo>
                          <a:lnTo>
                            <a:pt x="190" y="583"/>
                          </a:lnTo>
                          <a:lnTo>
                            <a:pt x="190" y="586"/>
                          </a:lnTo>
                          <a:lnTo>
                            <a:pt x="190" y="586"/>
                          </a:lnTo>
                          <a:lnTo>
                            <a:pt x="193" y="586"/>
                          </a:lnTo>
                          <a:lnTo>
                            <a:pt x="193" y="586"/>
                          </a:lnTo>
                          <a:lnTo>
                            <a:pt x="196" y="589"/>
                          </a:lnTo>
                          <a:lnTo>
                            <a:pt x="196" y="589"/>
                          </a:lnTo>
                          <a:lnTo>
                            <a:pt x="196" y="589"/>
                          </a:lnTo>
                          <a:lnTo>
                            <a:pt x="196" y="589"/>
                          </a:lnTo>
                          <a:lnTo>
                            <a:pt x="198" y="589"/>
                          </a:lnTo>
                          <a:lnTo>
                            <a:pt x="198" y="589"/>
                          </a:lnTo>
                          <a:lnTo>
                            <a:pt x="198" y="589"/>
                          </a:lnTo>
                          <a:lnTo>
                            <a:pt x="210" y="577"/>
                          </a:lnTo>
                          <a:lnTo>
                            <a:pt x="210" y="577"/>
                          </a:lnTo>
                          <a:lnTo>
                            <a:pt x="215" y="574"/>
                          </a:lnTo>
                          <a:lnTo>
                            <a:pt x="238" y="577"/>
                          </a:lnTo>
                          <a:lnTo>
                            <a:pt x="252" y="565"/>
                          </a:lnTo>
                          <a:lnTo>
                            <a:pt x="252" y="565"/>
                          </a:lnTo>
                          <a:lnTo>
                            <a:pt x="263" y="553"/>
                          </a:lnTo>
                          <a:lnTo>
                            <a:pt x="263" y="553"/>
                          </a:lnTo>
                          <a:lnTo>
                            <a:pt x="266" y="550"/>
                          </a:lnTo>
                          <a:lnTo>
                            <a:pt x="266" y="550"/>
                          </a:lnTo>
                          <a:lnTo>
                            <a:pt x="274" y="541"/>
                          </a:lnTo>
                          <a:lnTo>
                            <a:pt x="274" y="532"/>
                          </a:lnTo>
                          <a:lnTo>
                            <a:pt x="274" y="532"/>
                          </a:lnTo>
                          <a:lnTo>
                            <a:pt x="277" y="513"/>
                          </a:lnTo>
                          <a:lnTo>
                            <a:pt x="277" y="513"/>
                          </a:lnTo>
                          <a:lnTo>
                            <a:pt x="280" y="495"/>
                          </a:lnTo>
                          <a:lnTo>
                            <a:pt x="288" y="483"/>
                          </a:lnTo>
                          <a:lnTo>
                            <a:pt x="288" y="483"/>
                          </a:lnTo>
                          <a:lnTo>
                            <a:pt x="296" y="468"/>
                          </a:lnTo>
                          <a:lnTo>
                            <a:pt x="302" y="450"/>
                          </a:lnTo>
                          <a:lnTo>
                            <a:pt x="308" y="425"/>
                          </a:lnTo>
                          <a:lnTo>
                            <a:pt x="308" y="407"/>
                          </a:lnTo>
                          <a:lnTo>
                            <a:pt x="308" y="407"/>
                          </a:lnTo>
                          <a:lnTo>
                            <a:pt x="308" y="389"/>
                          </a:lnTo>
                          <a:lnTo>
                            <a:pt x="305" y="374"/>
                          </a:lnTo>
                          <a:lnTo>
                            <a:pt x="305" y="374"/>
                          </a:lnTo>
                          <a:lnTo>
                            <a:pt x="302" y="361"/>
                          </a:lnTo>
                          <a:lnTo>
                            <a:pt x="302" y="346"/>
                          </a:lnTo>
                          <a:lnTo>
                            <a:pt x="302" y="346"/>
                          </a:lnTo>
                          <a:lnTo>
                            <a:pt x="302" y="343"/>
                          </a:lnTo>
                          <a:lnTo>
                            <a:pt x="299" y="313"/>
                          </a:lnTo>
                          <a:lnTo>
                            <a:pt x="299" y="313"/>
                          </a:lnTo>
                          <a:lnTo>
                            <a:pt x="299" y="313"/>
                          </a:lnTo>
                          <a:lnTo>
                            <a:pt x="296" y="249"/>
                          </a:lnTo>
                          <a:lnTo>
                            <a:pt x="296" y="249"/>
                          </a:lnTo>
                          <a:lnTo>
                            <a:pt x="296" y="225"/>
                          </a:lnTo>
                          <a:lnTo>
                            <a:pt x="296" y="225"/>
                          </a:lnTo>
                          <a:lnTo>
                            <a:pt x="294" y="200"/>
                          </a:lnTo>
                          <a:lnTo>
                            <a:pt x="294" y="200"/>
                          </a:lnTo>
                          <a:lnTo>
                            <a:pt x="294" y="197"/>
                          </a:lnTo>
                          <a:lnTo>
                            <a:pt x="294" y="197"/>
                          </a:lnTo>
                          <a:lnTo>
                            <a:pt x="291" y="143"/>
                          </a:lnTo>
                          <a:lnTo>
                            <a:pt x="288" y="64"/>
                          </a:lnTo>
                          <a:lnTo>
                            <a:pt x="288" y="64"/>
                          </a:lnTo>
                          <a:lnTo>
                            <a:pt x="280" y="55"/>
                          </a:lnTo>
                          <a:lnTo>
                            <a:pt x="277" y="49"/>
                          </a:lnTo>
                          <a:lnTo>
                            <a:pt x="277" y="49"/>
                          </a:lnTo>
                          <a:lnTo>
                            <a:pt x="271" y="36"/>
                          </a:lnTo>
                          <a:lnTo>
                            <a:pt x="268" y="27"/>
                          </a:lnTo>
                          <a:lnTo>
                            <a:pt x="268" y="27"/>
                          </a:lnTo>
                          <a:lnTo>
                            <a:pt x="263" y="21"/>
                          </a:lnTo>
                          <a:lnTo>
                            <a:pt x="257" y="12"/>
                          </a:lnTo>
                          <a:lnTo>
                            <a:pt x="257" y="12"/>
                          </a:lnTo>
                          <a:lnTo>
                            <a:pt x="254" y="0"/>
                          </a:lnTo>
                          <a:lnTo>
                            <a:pt x="254" y="0"/>
                          </a:lnTo>
                          <a:lnTo>
                            <a:pt x="252" y="0"/>
                          </a:lnTo>
                          <a:lnTo>
                            <a:pt x="50" y="0"/>
                          </a:lnTo>
                          <a:lnTo>
                            <a:pt x="56" y="3"/>
                          </a:lnTo>
                          <a:lnTo>
                            <a:pt x="56" y="3"/>
                          </a:lnTo>
                          <a:lnTo>
                            <a:pt x="81" y="30"/>
                          </a:lnTo>
                          <a:lnTo>
                            <a:pt x="81" y="30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083" name="Freeform 60">
                      <a:extLst>
                        <a:ext uri="{FF2B5EF4-FFF2-40B4-BE49-F238E27FC236}">
                          <a16:creationId xmlns:a16="http://schemas.microsoft.com/office/drawing/2014/main" id="{A10C7A88-4077-D051-6F1E-B65CD2BC941C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6638099" y="3510691"/>
                      <a:ext cx="829827" cy="435466"/>
                    </a:xfrm>
                    <a:custGeom>
                      <a:avLst/>
                      <a:gdLst>
                        <a:gd name="T0" fmla="*/ 543 w 571"/>
                        <a:gd name="T1" fmla="*/ 55 h 316"/>
                        <a:gd name="T2" fmla="*/ 540 w 571"/>
                        <a:gd name="T3" fmla="*/ 52 h 316"/>
                        <a:gd name="T4" fmla="*/ 534 w 571"/>
                        <a:gd name="T5" fmla="*/ 49 h 316"/>
                        <a:gd name="T6" fmla="*/ 531 w 571"/>
                        <a:gd name="T7" fmla="*/ 46 h 316"/>
                        <a:gd name="T8" fmla="*/ 526 w 571"/>
                        <a:gd name="T9" fmla="*/ 40 h 316"/>
                        <a:gd name="T10" fmla="*/ 523 w 571"/>
                        <a:gd name="T11" fmla="*/ 37 h 316"/>
                        <a:gd name="T12" fmla="*/ 520 w 571"/>
                        <a:gd name="T13" fmla="*/ 31 h 316"/>
                        <a:gd name="T14" fmla="*/ 517 w 571"/>
                        <a:gd name="T15" fmla="*/ 28 h 316"/>
                        <a:gd name="T16" fmla="*/ 467 w 571"/>
                        <a:gd name="T17" fmla="*/ 34 h 316"/>
                        <a:gd name="T18" fmla="*/ 436 w 571"/>
                        <a:gd name="T19" fmla="*/ 28 h 316"/>
                        <a:gd name="T20" fmla="*/ 408 w 571"/>
                        <a:gd name="T21" fmla="*/ 21 h 316"/>
                        <a:gd name="T22" fmla="*/ 403 w 571"/>
                        <a:gd name="T23" fmla="*/ 18 h 316"/>
                        <a:gd name="T24" fmla="*/ 400 w 571"/>
                        <a:gd name="T25" fmla="*/ 15 h 316"/>
                        <a:gd name="T26" fmla="*/ 397 w 571"/>
                        <a:gd name="T27" fmla="*/ 15 h 316"/>
                        <a:gd name="T28" fmla="*/ 355 w 571"/>
                        <a:gd name="T29" fmla="*/ 0 h 316"/>
                        <a:gd name="T30" fmla="*/ 350 w 571"/>
                        <a:gd name="T31" fmla="*/ 3 h 316"/>
                        <a:gd name="T32" fmla="*/ 347 w 571"/>
                        <a:gd name="T33" fmla="*/ 6 h 316"/>
                        <a:gd name="T34" fmla="*/ 347 w 571"/>
                        <a:gd name="T35" fmla="*/ 9 h 316"/>
                        <a:gd name="T36" fmla="*/ 344 w 571"/>
                        <a:gd name="T37" fmla="*/ 28 h 316"/>
                        <a:gd name="T38" fmla="*/ 316 w 571"/>
                        <a:gd name="T39" fmla="*/ 49 h 316"/>
                        <a:gd name="T40" fmla="*/ 285 w 571"/>
                        <a:gd name="T41" fmla="*/ 119 h 316"/>
                        <a:gd name="T42" fmla="*/ 254 w 571"/>
                        <a:gd name="T43" fmla="*/ 140 h 316"/>
                        <a:gd name="T44" fmla="*/ 235 w 571"/>
                        <a:gd name="T45" fmla="*/ 128 h 316"/>
                        <a:gd name="T46" fmla="*/ 207 w 571"/>
                        <a:gd name="T47" fmla="*/ 158 h 316"/>
                        <a:gd name="T48" fmla="*/ 190 w 571"/>
                        <a:gd name="T49" fmla="*/ 152 h 316"/>
                        <a:gd name="T50" fmla="*/ 159 w 571"/>
                        <a:gd name="T51" fmla="*/ 158 h 316"/>
                        <a:gd name="T52" fmla="*/ 117 w 571"/>
                        <a:gd name="T53" fmla="*/ 176 h 316"/>
                        <a:gd name="T54" fmla="*/ 103 w 571"/>
                        <a:gd name="T55" fmla="*/ 192 h 316"/>
                        <a:gd name="T56" fmla="*/ 64 w 571"/>
                        <a:gd name="T57" fmla="*/ 246 h 316"/>
                        <a:gd name="T58" fmla="*/ 25 w 571"/>
                        <a:gd name="T59" fmla="*/ 258 h 316"/>
                        <a:gd name="T60" fmla="*/ 28 w 571"/>
                        <a:gd name="T61" fmla="*/ 265 h 316"/>
                        <a:gd name="T62" fmla="*/ 28 w 571"/>
                        <a:gd name="T63" fmla="*/ 271 h 316"/>
                        <a:gd name="T64" fmla="*/ 8 w 571"/>
                        <a:gd name="T65" fmla="*/ 307 h 316"/>
                        <a:gd name="T66" fmla="*/ 2 w 571"/>
                        <a:gd name="T67" fmla="*/ 316 h 316"/>
                        <a:gd name="T68" fmla="*/ 5 w 571"/>
                        <a:gd name="T69" fmla="*/ 316 h 316"/>
                        <a:gd name="T70" fmla="*/ 11 w 571"/>
                        <a:gd name="T71" fmla="*/ 316 h 316"/>
                        <a:gd name="T72" fmla="*/ 16 w 571"/>
                        <a:gd name="T73" fmla="*/ 316 h 316"/>
                        <a:gd name="T74" fmla="*/ 22 w 571"/>
                        <a:gd name="T75" fmla="*/ 313 h 316"/>
                        <a:gd name="T76" fmla="*/ 28 w 571"/>
                        <a:gd name="T77" fmla="*/ 313 h 316"/>
                        <a:gd name="T78" fmla="*/ 36 w 571"/>
                        <a:gd name="T79" fmla="*/ 313 h 316"/>
                        <a:gd name="T80" fmla="*/ 44 w 571"/>
                        <a:gd name="T81" fmla="*/ 313 h 316"/>
                        <a:gd name="T82" fmla="*/ 53 w 571"/>
                        <a:gd name="T83" fmla="*/ 310 h 316"/>
                        <a:gd name="T84" fmla="*/ 58 w 571"/>
                        <a:gd name="T85" fmla="*/ 310 h 316"/>
                        <a:gd name="T86" fmla="*/ 98 w 571"/>
                        <a:gd name="T87" fmla="*/ 292 h 316"/>
                        <a:gd name="T88" fmla="*/ 475 w 571"/>
                        <a:gd name="T89" fmla="*/ 243 h 316"/>
                        <a:gd name="T90" fmla="*/ 512 w 571"/>
                        <a:gd name="T91" fmla="*/ 201 h 316"/>
                        <a:gd name="T92" fmla="*/ 534 w 571"/>
                        <a:gd name="T93" fmla="*/ 176 h 316"/>
                        <a:gd name="T94" fmla="*/ 559 w 571"/>
                        <a:gd name="T95" fmla="*/ 155 h 316"/>
                        <a:gd name="T96" fmla="*/ 571 w 571"/>
                        <a:gd name="T97" fmla="*/ 140 h 316"/>
                        <a:gd name="T98" fmla="*/ 568 w 571"/>
                        <a:gd name="T99" fmla="*/ 137 h 316"/>
                        <a:gd name="T100" fmla="*/ 565 w 571"/>
                        <a:gd name="T101" fmla="*/ 131 h 316"/>
                        <a:gd name="T102" fmla="*/ 565 w 571"/>
                        <a:gd name="T103" fmla="*/ 128 h 316"/>
                        <a:gd name="T104" fmla="*/ 562 w 571"/>
                        <a:gd name="T105" fmla="*/ 125 h 316"/>
                        <a:gd name="T106" fmla="*/ 559 w 571"/>
                        <a:gd name="T107" fmla="*/ 122 h 316"/>
                        <a:gd name="T108" fmla="*/ 559 w 571"/>
                        <a:gd name="T109" fmla="*/ 119 h 316"/>
                        <a:gd name="T110" fmla="*/ 557 w 571"/>
                        <a:gd name="T111" fmla="*/ 116 h 316"/>
                        <a:gd name="T112" fmla="*/ 543 w 571"/>
                        <a:gd name="T113" fmla="*/ 73 h 316"/>
                        <a:gd name="T114" fmla="*/ 543 w 571"/>
                        <a:gd name="T115" fmla="*/ 67 h 316"/>
                        <a:gd name="T116" fmla="*/ 543 w 571"/>
                        <a:gd name="T117" fmla="*/ 64 h 316"/>
                        <a:gd name="T118" fmla="*/ 545 w 571"/>
                        <a:gd name="T119" fmla="*/ 58 h 316"/>
                        <a:gd name="T120" fmla="*/ 545 w 571"/>
                        <a:gd name="T121" fmla="*/ 58 h 3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</a:cxnLst>
                      <a:rect l="0" t="0" r="r" b="b"/>
                      <a:pathLst>
                        <a:path w="571" h="316">
                          <a:moveTo>
                            <a:pt x="545" y="58"/>
                          </a:move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3" y="55"/>
                          </a:lnTo>
                          <a:lnTo>
                            <a:pt x="543" y="55"/>
                          </a:lnTo>
                          <a:lnTo>
                            <a:pt x="543" y="55"/>
                          </a:lnTo>
                          <a:lnTo>
                            <a:pt x="543" y="55"/>
                          </a:lnTo>
                          <a:lnTo>
                            <a:pt x="540" y="55"/>
                          </a:lnTo>
                          <a:lnTo>
                            <a:pt x="540" y="55"/>
                          </a:lnTo>
                          <a:lnTo>
                            <a:pt x="540" y="55"/>
                          </a:lnTo>
                          <a:lnTo>
                            <a:pt x="540" y="55"/>
                          </a:lnTo>
                          <a:lnTo>
                            <a:pt x="540" y="52"/>
                          </a:lnTo>
                          <a:lnTo>
                            <a:pt x="540" y="52"/>
                          </a:lnTo>
                          <a:lnTo>
                            <a:pt x="537" y="52"/>
                          </a:lnTo>
                          <a:lnTo>
                            <a:pt x="537" y="52"/>
                          </a:lnTo>
                          <a:lnTo>
                            <a:pt x="537" y="52"/>
                          </a:lnTo>
                          <a:lnTo>
                            <a:pt x="537" y="52"/>
                          </a:lnTo>
                          <a:lnTo>
                            <a:pt x="534" y="49"/>
                          </a:lnTo>
                          <a:lnTo>
                            <a:pt x="534" y="49"/>
                          </a:lnTo>
                          <a:lnTo>
                            <a:pt x="534" y="49"/>
                          </a:lnTo>
                          <a:lnTo>
                            <a:pt x="534" y="49"/>
                          </a:lnTo>
                          <a:lnTo>
                            <a:pt x="534" y="49"/>
                          </a:lnTo>
                          <a:lnTo>
                            <a:pt x="534" y="49"/>
                          </a:lnTo>
                          <a:lnTo>
                            <a:pt x="531" y="46"/>
                          </a:lnTo>
                          <a:lnTo>
                            <a:pt x="531" y="46"/>
                          </a:lnTo>
                          <a:lnTo>
                            <a:pt x="531" y="46"/>
                          </a:lnTo>
                          <a:lnTo>
                            <a:pt x="531" y="46"/>
                          </a:lnTo>
                          <a:lnTo>
                            <a:pt x="529" y="43"/>
                          </a:lnTo>
                          <a:lnTo>
                            <a:pt x="529" y="43"/>
                          </a:lnTo>
                          <a:lnTo>
                            <a:pt x="529" y="43"/>
                          </a:lnTo>
                          <a:lnTo>
                            <a:pt x="529" y="43"/>
                          </a:lnTo>
                          <a:lnTo>
                            <a:pt x="526" y="40"/>
                          </a:lnTo>
                          <a:lnTo>
                            <a:pt x="526" y="40"/>
                          </a:lnTo>
                          <a:lnTo>
                            <a:pt x="526" y="40"/>
                          </a:lnTo>
                          <a:lnTo>
                            <a:pt x="526" y="40"/>
                          </a:lnTo>
                          <a:lnTo>
                            <a:pt x="526" y="40"/>
                          </a:lnTo>
                          <a:lnTo>
                            <a:pt x="526" y="40"/>
                          </a:lnTo>
                          <a:lnTo>
                            <a:pt x="523" y="37"/>
                          </a:lnTo>
                          <a:lnTo>
                            <a:pt x="523" y="37"/>
                          </a:lnTo>
                          <a:lnTo>
                            <a:pt x="523" y="37"/>
                          </a:lnTo>
                          <a:lnTo>
                            <a:pt x="523" y="37"/>
                          </a:lnTo>
                          <a:lnTo>
                            <a:pt x="523" y="34"/>
                          </a:lnTo>
                          <a:lnTo>
                            <a:pt x="523" y="34"/>
                          </a:lnTo>
                          <a:lnTo>
                            <a:pt x="520" y="34"/>
                          </a:lnTo>
                          <a:lnTo>
                            <a:pt x="520" y="34"/>
                          </a:lnTo>
                          <a:lnTo>
                            <a:pt x="520" y="34"/>
                          </a:lnTo>
                          <a:lnTo>
                            <a:pt x="520" y="34"/>
                          </a:lnTo>
                          <a:lnTo>
                            <a:pt x="520" y="31"/>
                          </a:lnTo>
                          <a:lnTo>
                            <a:pt x="520" y="31"/>
                          </a:lnTo>
                          <a:lnTo>
                            <a:pt x="520" y="31"/>
                          </a:lnTo>
                          <a:lnTo>
                            <a:pt x="520" y="31"/>
                          </a:lnTo>
                          <a:lnTo>
                            <a:pt x="517" y="28"/>
                          </a:lnTo>
                          <a:lnTo>
                            <a:pt x="517" y="28"/>
                          </a:lnTo>
                          <a:lnTo>
                            <a:pt x="517" y="28"/>
                          </a:lnTo>
                          <a:lnTo>
                            <a:pt x="517" y="28"/>
                          </a:lnTo>
                          <a:lnTo>
                            <a:pt x="517" y="24"/>
                          </a:lnTo>
                          <a:lnTo>
                            <a:pt x="517" y="24"/>
                          </a:lnTo>
                          <a:lnTo>
                            <a:pt x="501" y="28"/>
                          </a:lnTo>
                          <a:lnTo>
                            <a:pt x="501" y="28"/>
                          </a:lnTo>
                          <a:lnTo>
                            <a:pt x="487" y="28"/>
                          </a:lnTo>
                          <a:lnTo>
                            <a:pt x="487" y="28"/>
                          </a:lnTo>
                          <a:lnTo>
                            <a:pt x="467" y="34"/>
                          </a:lnTo>
                          <a:lnTo>
                            <a:pt x="467" y="34"/>
                          </a:lnTo>
                          <a:lnTo>
                            <a:pt x="464" y="34"/>
                          </a:lnTo>
                          <a:lnTo>
                            <a:pt x="464" y="34"/>
                          </a:lnTo>
                          <a:lnTo>
                            <a:pt x="453" y="34"/>
                          </a:lnTo>
                          <a:lnTo>
                            <a:pt x="453" y="34"/>
                          </a:lnTo>
                          <a:lnTo>
                            <a:pt x="436" y="28"/>
                          </a:lnTo>
                          <a:lnTo>
                            <a:pt x="436" y="28"/>
                          </a:lnTo>
                          <a:lnTo>
                            <a:pt x="428" y="24"/>
                          </a:lnTo>
                          <a:lnTo>
                            <a:pt x="428" y="24"/>
                          </a:lnTo>
                          <a:lnTo>
                            <a:pt x="425" y="24"/>
                          </a:lnTo>
                          <a:lnTo>
                            <a:pt x="425" y="24"/>
                          </a:lnTo>
                          <a:lnTo>
                            <a:pt x="408" y="21"/>
                          </a:lnTo>
                          <a:lnTo>
                            <a:pt x="408" y="21"/>
                          </a:lnTo>
                          <a:lnTo>
                            <a:pt x="408" y="21"/>
                          </a:lnTo>
                          <a:lnTo>
                            <a:pt x="408" y="21"/>
                          </a:lnTo>
                          <a:lnTo>
                            <a:pt x="408" y="21"/>
                          </a:lnTo>
                          <a:lnTo>
                            <a:pt x="408" y="21"/>
                          </a:lnTo>
                          <a:lnTo>
                            <a:pt x="408" y="18"/>
                          </a:lnTo>
                          <a:lnTo>
                            <a:pt x="408" y="18"/>
                          </a:lnTo>
                          <a:lnTo>
                            <a:pt x="403" y="18"/>
                          </a:lnTo>
                          <a:lnTo>
                            <a:pt x="403" y="18"/>
                          </a:lnTo>
                          <a:lnTo>
                            <a:pt x="403" y="18"/>
                          </a:lnTo>
                          <a:lnTo>
                            <a:pt x="403" y="18"/>
                          </a:lnTo>
                          <a:lnTo>
                            <a:pt x="403" y="18"/>
                          </a:lnTo>
                          <a:lnTo>
                            <a:pt x="403" y="18"/>
                          </a:lnTo>
                          <a:lnTo>
                            <a:pt x="403" y="15"/>
                          </a:lnTo>
                          <a:lnTo>
                            <a:pt x="403" y="15"/>
                          </a:lnTo>
                          <a:lnTo>
                            <a:pt x="400" y="15"/>
                          </a:lnTo>
                          <a:lnTo>
                            <a:pt x="400" y="15"/>
                          </a:lnTo>
                          <a:lnTo>
                            <a:pt x="400" y="15"/>
                          </a:lnTo>
                          <a:lnTo>
                            <a:pt x="400" y="15"/>
                          </a:lnTo>
                          <a:lnTo>
                            <a:pt x="400" y="15"/>
                          </a:lnTo>
                          <a:lnTo>
                            <a:pt x="400" y="15"/>
                          </a:lnTo>
                          <a:lnTo>
                            <a:pt x="397" y="15"/>
                          </a:lnTo>
                          <a:lnTo>
                            <a:pt x="397" y="15"/>
                          </a:lnTo>
                          <a:lnTo>
                            <a:pt x="397" y="15"/>
                          </a:lnTo>
                          <a:lnTo>
                            <a:pt x="397" y="15"/>
                          </a:lnTo>
                          <a:lnTo>
                            <a:pt x="372" y="9"/>
                          </a:lnTo>
                          <a:lnTo>
                            <a:pt x="366" y="6"/>
                          </a:lnTo>
                          <a:lnTo>
                            <a:pt x="366" y="3"/>
                          </a:lnTo>
                          <a:lnTo>
                            <a:pt x="366" y="3"/>
                          </a:lnTo>
                          <a:lnTo>
                            <a:pt x="355" y="0"/>
                          </a:lnTo>
                          <a:lnTo>
                            <a:pt x="355" y="0"/>
                          </a:lnTo>
                          <a:lnTo>
                            <a:pt x="350" y="3"/>
                          </a:lnTo>
                          <a:lnTo>
                            <a:pt x="350" y="3"/>
                          </a:lnTo>
                          <a:lnTo>
                            <a:pt x="350" y="3"/>
                          </a:lnTo>
                          <a:lnTo>
                            <a:pt x="350" y="3"/>
                          </a:lnTo>
                          <a:lnTo>
                            <a:pt x="350" y="3"/>
                          </a:lnTo>
                          <a:lnTo>
                            <a:pt x="350" y="3"/>
                          </a:lnTo>
                          <a:lnTo>
                            <a:pt x="347" y="3"/>
                          </a:lnTo>
                          <a:lnTo>
                            <a:pt x="347" y="3"/>
                          </a:lnTo>
                          <a:lnTo>
                            <a:pt x="347" y="6"/>
                          </a:lnTo>
                          <a:lnTo>
                            <a:pt x="347" y="6"/>
                          </a:lnTo>
                          <a:lnTo>
                            <a:pt x="347" y="6"/>
                          </a:lnTo>
                          <a:lnTo>
                            <a:pt x="347" y="6"/>
                          </a:lnTo>
                          <a:lnTo>
                            <a:pt x="347" y="6"/>
                          </a:lnTo>
                          <a:lnTo>
                            <a:pt x="347" y="6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9"/>
                          </a:lnTo>
                          <a:lnTo>
                            <a:pt x="347" y="15"/>
                          </a:lnTo>
                          <a:lnTo>
                            <a:pt x="347" y="15"/>
                          </a:lnTo>
                          <a:lnTo>
                            <a:pt x="347" y="24"/>
                          </a:lnTo>
                          <a:lnTo>
                            <a:pt x="344" y="28"/>
                          </a:lnTo>
                          <a:lnTo>
                            <a:pt x="344" y="28"/>
                          </a:lnTo>
                          <a:lnTo>
                            <a:pt x="338" y="31"/>
                          </a:lnTo>
                          <a:lnTo>
                            <a:pt x="333" y="34"/>
                          </a:lnTo>
                          <a:lnTo>
                            <a:pt x="333" y="34"/>
                          </a:lnTo>
                          <a:lnTo>
                            <a:pt x="324" y="37"/>
                          </a:lnTo>
                          <a:lnTo>
                            <a:pt x="319" y="43"/>
                          </a:lnTo>
                          <a:lnTo>
                            <a:pt x="316" y="49"/>
                          </a:lnTo>
                          <a:lnTo>
                            <a:pt x="316" y="49"/>
                          </a:lnTo>
                          <a:lnTo>
                            <a:pt x="302" y="88"/>
                          </a:lnTo>
                          <a:lnTo>
                            <a:pt x="299" y="100"/>
                          </a:lnTo>
                          <a:lnTo>
                            <a:pt x="299" y="100"/>
                          </a:lnTo>
                          <a:lnTo>
                            <a:pt x="299" y="103"/>
                          </a:lnTo>
                          <a:lnTo>
                            <a:pt x="296" y="110"/>
                          </a:lnTo>
                          <a:lnTo>
                            <a:pt x="285" y="119"/>
                          </a:lnTo>
                          <a:lnTo>
                            <a:pt x="285" y="119"/>
                          </a:lnTo>
                          <a:lnTo>
                            <a:pt x="280" y="125"/>
                          </a:lnTo>
                          <a:lnTo>
                            <a:pt x="280" y="125"/>
                          </a:lnTo>
                          <a:lnTo>
                            <a:pt x="266" y="134"/>
                          </a:lnTo>
                          <a:lnTo>
                            <a:pt x="257" y="140"/>
                          </a:lnTo>
                          <a:lnTo>
                            <a:pt x="257" y="140"/>
                          </a:lnTo>
                          <a:lnTo>
                            <a:pt x="254" y="140"/>
                          </a:lnTo>
                          <a:lnTo>
                            <a:pt x="254" y="140"/>
                          </a:lnTo>
                          <a:lnTo>
                            <a:pt x="252" y="134"/>
                          </a:lnTo>
                          <a:lnTo>
                            <a:pt x="252" y="134"/>
                          </a:lnTo>
                          <a:lnTo>
                            <a:pt x="249" y="131"/>
                          </a:lnTo>
                          <a:lnTo>
                            <a:pt x="249" y="128"/>
                          </a:lnTo>
                          <a:lnTo>
                            <a:pt x="243" y="128"/>
                          </a:lnTo>
                          <a:lnTo>
                            <a:pt x="243" y="128"/>
                          </a:lnTo>
                          <a:lnTo>
                            <a:pt x="235" y="128"/>
                          </a:lnTo>
                          <a:lnTo>
                            <a:pt x="232" y="134"/>
                          </a:lnTo>
                          <a:lnTo>
                            <a:pt x="232" y="134"/>
                          </a:lnTo>
                          <a:lnTo>
                            <a:pt x="229" y="140"/>
                          </a:lnTo>
                          <a:lnTo>
                            <a:pt x="224" y="146"/>
                          </a:lnTo>
                          <a:lnTo>
                            <a:pt x="212" y="155"/>
                          </a:lnTo>
                          <a:lnTo>
                            <a:pt x="212" y="155"/>
                          </a:lnTo>
                          <a:lnTo>
                            <a:pt x="207" y="158"/>
                          </a:lnTo>
                          <a:lnTo>
                            <a:pt x="207" y="158"/>
                          </a:lnTo>
                          <a:lnTo>
                            <a:pt x="204" y="152"/>
                          </a:lnTo>
                          <a:lnTo>
                            <a:pt x="204" y="152"/>
                          </a:lnTo>
                          <a:lnTo>
                            <a:pt x="201" y="152"/>
                          </a:lnTo>
                          <a:lnTo>
                            <a:pt x="198" y="149"/>
                          </a:lnTo>
                          <a:lnTo>
                            <a:pt x="198" y="149"/>
                          </a:lnTo>
                          <a:lnTo>
                            <a:pt x="190" y="152"/>
                          </a:lnTo>
                          <a:lnTo>
                            <a:pt x="182" y="155"/>
                          </a:lnTo>
                          <a:lnTo>
                            <a:pt x="182" y="155"/>
                          </a:lnTo>
                          <a:lnTo>
                            <a:pt x="182" y="158"/>
                          </a:lnTo>
                          <a:lnTo>
                            <a:pt x="182" y="158"/>
                          </a:lnTo>
                          <a:lnTo>
                            <a:pt x="179" y="158"/>
                          </a:lnTo>
                          <a:lnTo>
                            <a:pt x="159" y="158"/>
                          </a:lnTo>
                          <a:lnTo>
                            <a:pt x="159" y="158"/>
                          </a:lnTo>
                          <a:lnTo>
                            <a:pt x="156" y="158"/>
                          </a:lnTo>
                          <a:lnTo>
                            <a:pt x="156" y="158"/>
                          </a:lnTo>
                          <a:lnTo>
                            <a:pt x="142" y="152"/>
                          </a:lnTo>
                          <a:lnTo>
                            <a:pt x="142" y="152"/>
                          </a:lnTo>
                          <a:lnTo>
                            <a:pt x="134" y="155"/>
                          </a:lnTo>
                          <a:lnTo>
                            <a:pt x="126" y="158"/>
                          </a:lnTo>
                          <a:lnTo>
                            <a:pt x="117" y="176"/>
                          </a:lnTo>
                          <a:lnTo>
                            <a:pt x="117" y="176"/>
                          </a:lnTo>
                          <a:lnTo>
                            <a:pt x="117" y="179"/>
                          </a:lnTo>
                          <a:lnTo>
                            <a:pt x="112" y="179"/>
                          </a:lnTo>
                          <a:lnTo>
                            <a:pt x="103" y="179"/>
                          </a:lnTo>
                          <a:lnTo>
                            <a:pt x="103" y="179"/>
                          </a:lnTo>
                          <a:lnTo>
                            <a:pt x="103" y="192"/>
                          </a:lnTo>
                          <a:lnTo>
                            <a:pt x="103" y="192"/>
                          </a:lnTo>
                          <a:lnTo>
                            <a:pt x="100" y="204"/>
                          </a:lnTo>
                          <a:lnTo>
                            <a:pt x="92" y="219"/>
                          </a:lnTo>
                          <a:lnTo>
                            <a:pt x="92" y="219"/>
                          </a:lnTo>
                          <a:lnTo>
                            <a:pt x="86" y="225"/>
                          </a:lnTo>
                          <a:lnTo>
                            <a:pt x="86" y="225"/>
                          </a:lnTo>
                          <a:lnTo>
                            <a:pt x="75" y="231"/>
                          </a:lnTo>
                          <a:lnTo>
                            <a:pt x="64" y="246"/>
                          </a:lnTo>
                          <a:lnTo>
                            <a:pt x="64" y="246"/>
                          </a:lnTo>
                          <a:lnTo>
                            <a:pt x="58" y="249"/>
                          </a:lnTo>
                          <a:lnTo>
                            <a:pt x="36" y="246"/>
                          </a:lnTo>
                          <a:lnTo>
                            <a:pt x="25" y="258"/>
                          </a:lnTo>
                          <a:lnTo>
                            <a:pt x="25" y="258"/>
                          </a:lnTo>
                          <a:lnTo>
                            <a:pt x="25" y="258"/>
                          </a:lnTo>
                          <a:lnTo>
                            <a:pt x="25" y="258"/>
                          </a:lnTo>
                          <a:lnTo>
                            <a:pt x="25" y="261"/>
                          </a:lnTo>
                          <a:lnTo>
                            <a:pt x="25" y="261"/>
                          </a:lnTo>
                          <a:lnTo>
                            <a:pt x="25" y="261"/>
                          </a:lnTo>
                          <a:lnTo>
                            <a:pt x="25" y="261"/>
                          </a:lnTo>
                          <a:lnTo>
                            <a:pt x="28" y="265"/>
                          </a:lnTo>
                          <a:lnTo>
                            <a:pt x="28" y="265"/>
                          </a:lnTo>
                          <a:lnTo>
                            <a:pt x="28" y="265"/>
                          </a:lnTo>
                          <a:lnTo>
                            <a:pt x="28" y="265"/>
                          </a:lnTo>
                          <a:lnTo>
                            <a:pt x="28" y="268"/>
                          </a:lnTo>
                          <a:lnTo>
                            <a:pt x="28" y="268"/>
                          </a:lnTo>
                          <a:lnTo>
                            <a:pt x="28" y="268"/>
                          </a:lnTo>
                          <a:lnTo>
                            <a:pt x="28" y="268"/>
                          </a:lnTo>
                          <a:lnTo>
                            <a:pt x="28" y="271"/>
                          </a:lnTo>
                          <a:lnTo>
                            <a:pt x="28" y="271"/>
                          </a:lnTo>
                          <a:lnTo>
                            <a:pt x="25" y="286"/>
                          </a:lnTo>
                          <a:lnTo>
                            <a:pt x="22" y="295"/>
                          </a:lnTo>
                          <a:lnTo>
                            <a:pt x="14" y="307"/>
                          </a:lnTo>
                          <a:lnTo>
                            <a:pt x="14" y="307"/>
                          </a:lnTo>
                          <a:lnTo>
                            <a:pt x="11" y="310"/>
                          </a:lnTo>
                          <a:lnTo>
                            <a:pt x="8" y="307"/>
                          </a:lnTo>
                          <a:lnTo>
                            <a:pt x="8" y="307"/>
                          </a:lnTo>
                          <a:lnTo>
                            <a:pt x="0" y="304"/>
                          </a:lnTo>
                          <a:lnTo>
                            <a:pt x="0" y="304"/>
                          </a:lnTo>
                          <a:lnTo>
                            <a:pt x="0" y="313"/>
                          </a:lnTo>
                          <a:lnTo>
                            <a:pt x="0" y="313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2" y="316"/>
                          </a:lnTo>
                          <a:lnTo>
                            <a:pt x="5" y="316"/>
                          </a:lnTo>
                          <a:lnTo>
                            <a:pt x="5" y="316"/>
                          </a:lnTo>
                          <a:lnTo>
                            <a:pt x="5" y="316"/>
                          </a:lnTo>
                          <a:lnTo>
                            <a:pt x="5" y="316"/>
                          </a:lnTo>
                          <a:lnTo>
                            <a:pt x="5" y="316"/>
                          </a:lnTo>
                          <a:lnTo>
                            <a:pt x="5" y="316"/>
                          </a:lnTo>
                          <a:lnTo>
                            <a:pt x="8" y="316"/>
                          </a:lnTo>
                          <a:lnTo>
                            <a:pt x="8" y="316"/>
                          </a:lnTo>
                          <a:lnTo>
                            <a:pt x="11" y="316"/>
                          </a:lnTo>
                          <a:lnTo>
                            <a:pt x="11" y="316"/>
                          </a:lnTo>
                          <a:lnTo>
                            <a:pt x="11" y="316"/>
                          </a:lnTo>
                          <a:lnTo>
                            <a:pt x="11" y="316"/>
                          </a:lnTo>
                          <a:lnTo>
                            <a:pt x="14" y="316"/>
                          </a:lnTo>
                          <a:lnTo>
                            <a:pt x="14" y="316"/>
                          </a:lnTo>
                          <a:lnTo>
                            <a:pt x="16" y="316"/>
                          </a:lnTo>
                          <a:lnTo>
                            <a:pt x="16" y="316"/>
                          </a:lnTo>
                          <a:lnTo>
                            <a:pt x="16" y="316"/>
                          </a:lnTo>
                          <a:lnTo>
                            <a:pt x="16" y="316"/>
                          </a:lnTo>
                          <a:lnTo>
                            <a:pt x="19" y="313"/>
                          </a:lnTo>
                          <a:lnTo>
                            <a:pt x="19" y="313"/>
                          </a:lnTo>
                          <a:lnTo>
                            <a:pt x="19" y="313"/>
                          </a:lnTo>
                          <a:lnTo>
                            <a:pt x="19" y="313"/>
                          </a:lnTo>
                          <a:lnTo>
                            <a:pt x="22" y="313"/>
                          </a:lnTo>
                          <a:lnTo>
                            <a:pt x="22" y="313"/>
                          </a:lnTo>
                          <a:lnTo>
                            <a:pt x="25" y="313"/>
                          </a:lnTo>
                          <a:lnTo>
                            <a:pt x="25" y="313"/>
                          </a:lnTo>
                          <a:lnTo>
                            <a:pt x="28" y="313"/>
                          </a:lnTo>
                          <a:lnTo>
                            <a:pt x="28" y="313"/>
                          </a:lnTo>
                          <a:lnTo>
                            <a:pt x="28" y="313"/>
                          </a:lnTo>
                          <a:lnTo>
                            <a:pt x="28" y="313"/>
                          </a:lnTo>
                          <a:lnTo>
                            <a:pt x="30" y="313"/>
                          </a:lnTo>
                          <a:lnTo>
                            <a:pt x="30" y="313"/>
                          </a:lnTo>
                          <a:lnTo>
                            <a:pt x="30" y="313"/>
                          </a:lnTo>
                          <a:lnTo>
                            <a:pt x="30" y="313"/>
                          </a:lnTo>
                          <a:lnTo>
                            <a:pt x="36" y="313"/>
                          </a:lnTo>
                          <a:lnTo>
                            <a:pt x="36" y="313"/>
                          </a:lnTo>
                          <a:lnTo>
                            <a:pt x="36" y="313"/>
                          </a:lnTo>
                          <a:lnTo>
                            <a:pt x="36" y="313"/>
                          </a:lnTo>
                          <a:lnTo>
                            <a:pt x="39" y="313"/>
                          </a:lnTo>
                          <a:lnTo>
                            <a:pt x="39" y="313"/>
                          </a:lnTo>
                          <a:lnTo>
                            <a:pt x="39" y="313"/>
                          </a:lnTo>
                          <a:lnTo>
                            <a:pt x="39" y="313"/>
                          </a:lnTo>
                          <a:lnTo>
                            <a:pt x="44" y="313"/>
                          </a:lnTo>
                          <a:lnTo>
                            <a:pt x="44" y="313"/>
                          </a:lnTo>
                          <a:lnTo>
                            <a:pt x="44" y="313"/>
                          </a:lnTo>
                          <a:lnTo>
                            <a:pt x="44" y="313"/>
                          </a:lnTo>
                          <a:lnTo>
                            <a:pt x="47" y="313"/>
                          </a:lnTo>
                          <a:lnTo>
                            <a:pt x="47" y="313"/>
                          </a:lnTo>
                          <a:lnTo>
                            <a:pt x="50" y="310"/>
                          </a:lnTo>
                          <a:lnTo>
                            <a:pt x="50" y="310"/>
                          </a:lnTo>
                          <a:lnTo>
                            <a:pt x="53" y="310"/>
                          </a:lnTo>
                          <a:lnTo>
                            <a:pt x="53" y="310"/>
                          </a:lnTo>
                          <a:lnTo>
                            <a:pt x="53" y="310"/>
                          </a:lnTo>
                          <a:lnTo>
                            <a:pt x="53" y="310"/>
                          </a:lnTo>
                          <a:lnTo>
                            <a:pt x="56" y="310"/>
                          </a:lnTo>
                          <a:lnTo>
                            <a:pt x="56" y="310"/>
                          </a:lnTo>
                          <a:lnTo>
                            <a:pt x="58" y="310"/>
                          </a:lnTo>
                          <a:lnTo>
                            <a:pt x="58" y="310"/>
                          </a:lnTo>
                          <a:lnTo>
                            <a:pt x="61" y="310"/>
                          </a:lnTo>
                          <a:lnTo>
                            <a:pt x="92" y="310"/>
                          </a:lnTo>
                          <a:lnTo>
                            <a:pt x="92" y="298"/>
                          </a:lnTo>
                          <a:lnTo>
                            <a:pt x="92" y="298"/>
                          </a:lnTo>
                          <a:lnTo>
                            <a:pt x="95" y="295"/>
                          </a:lnTo>
                          <a:lnTo>
                            <a:pt x="98" y="292"/>
                          </a:lnTo>
                          <a:lnTo>
                            <a:pt x="98" y="292"/>
                          </a:lnTo>
                          <a:lnTo>
                            <a:pt x="98" y="292"/>
                          </a:lnTo>
                          <a:lnTo>
                            <a:pt x="98" y="292"/>
                          </a:lnTo>
                          <a:lnTo>
                            <a:pt x="98" y="292"/>
                          </a:lnTo>
                          <a:lnTo>
                            <a:pt x="98" y="292"/>
                          </a:lnTo>
                          <a:lnTo>
                            <a:pt x="218" y="280"/>
                          </a:lnTo>
                          <a:lnTo>
                            <a:pt x="464" y="255"/>
                          </a:lnTo>
                          <a:lnTo>
                            <a:pt x="475" y="243"/>
                          </a:lnTo>
                          <a:lnTo>
                            <a:pt x="501" y="222"/>
                          </a:lnTo>
                          <a:lnTo>
                            <a:pt x="501" y="222"/>
                          </a:lnTo>
                          <a:lnTo>
                            <a:pt x="503" y="213"/>
                          </a:lnTo>
                          <a:lnTo>
                            <a:pt x="503" y="213"/>
                          </a:lnTo>
                          <a:lnTo>
                            <a:pt x="506" y="207"/>
                          </a:lnTo>
                          <a:lnTo>
                            <a:pt x="506" y="207"/>
                          </a:lnTo>
                          <a:lnTo>
                            <a:pt x="512" y="201"/>
                          </a:lnTo>
                          <a:lnTo>
                            <a:pt x="512" y="201"/>
                          </a:lnTo>
                          <a:lnTo>
                            <a:pt x="517" y="195"/>
                          </a:lnTo>
                          <a:lnTo>
                            <a:pt x="517" y="195"/>
                          </a:lnTo>
                          <a:lnTo>
                            <a:pt x="520" y="192"/>
                          </a:lnTo>
                          <a:lnTo>
                            <a:pt x="520" y="192"/>
                          </a:lnTo>
                          <a:lnTo>
                            <a:pt x="529" y="179"/>
                          </a:lnTo>
                          <a:lnTo>
                            <a:pt x="534" y="176"/>
                          </a:lnTo>
                          <a:lnTo>
                            <a:pt x="534" y="170"/>
                          </a:lnTo>
                          <a:lnTo>
                            <a:pt x="534" y="170"/>
                          </a:lnTo>
                          <a:lnTo>
                            <a:pt x="537" y="164"/>
                          </a:lnTo>
                          <a:lnTo>
                            <a:pt x="543" y="161"/>
                          </a:lnTo>
                          <a:lnTo>
                            <a:pt x="557" y="158"/>
                          </a:lnTo>
                          <a:lnTo>
                            <a:pt x="557" y="158"/>
                          </a:lnTo>
                          <a:lnTo>
                            <a:pt x="559" y="155"/>
                          </a:lnTo>
                          <a:lnTo>
                            <a:pt x="559" y="155"/>
                          </a:lnTo>
                          <a:lnTo>
                            <a:pt x="562" y="155"/>
                          </a:lnTo>
                          <a:lnTo>
                            <a:pt x="562" y="155"/>
                          </a:lnTo>
                          <a:lnTo>
                            <a:pt x="568" y="143"/>
                          </a:lnTo>
                          <a:lnTo>
                            <a:pt x="568" y="143"/>
                          </a:lnTo>
                          <a:lnTo>
                            <a:pt x="571" y="140"/>
                          </a:lnTo>
                          <a:lnTo>
                            <a:pt x="571" y="140"/>
                          </a:lnTo>
                          <a:lnTo>
                            <a:pt x="571" y="140"/>
                          </a:lnTo>
                          <a:lnTo>
                            <a:pt x="571" y="140"/>
                          </a:lnTo>
                          <a:lnTo>
                            <a:pt x="568" y="137"/>
                          </a:lnTo>
                          <a:lnTo>
                            <a:pt x="568" y="137"/>
                          </a:lnTo>
                          <a:lnTo>
                            <a:pt x="568" y="137"/>
                          </a:lnTo>
                          <a:lnTo>
                            <a:pt x="568" y="137"/>
                          </a:lnTo>
                          <a:lnTo>
                            <a:pt x="568" y="137"/>
                          </a:lnTo>
                          <a:lnTo>
                            <a:pt x="568" y="137"/>
                          </a:lnTo>
                          <a:lnTo>
                            <a:pt x="568" y="134"/>
                          </a:lnTo>
                          <a:lnTo>
                            <a:pt x="568" y="134"/>
                          </a:lnTo>
                          <a:lnTo>
                            <a:pt x="568" y="134"/>
                          </a:lnTo>
                          <a:lnTo>
                            <a:pt x="568" y="134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31"/>
                          </a:lnTo>
                          <a:lnTo>
                            <a:pt x="565" y="128"/>
                          </a:lnTo>
                          <a:lnTo>
                            <a:pt x="565" y="128"/>
                          </a:lnTo>
                          <a:lnTo>
                            <a:pt x="565" y="128"/>
                          </a:lnTo>
                          <a:lnTo>
                            <a:pt x="565" y="128"/>
                          </a:lnTo>
                          <a:lnTo>
                            <a:pt x="565" y="128"/>
                          </a:lnTo>
                          <a:lnTo>
                            <a:pt x="565" y="128"/>
                          </a:lnTo>
                          <a:lnTo>
                            <a:pt x="562" y="125"/>
                          </a:lnTo>
                          <a:lnTo>
                            <a:pt x="562" y="125"/>
                          </a:lnTo>
                          <a:lnTo>
                            <a:pt x="562" y="125"/>
                          </a:lnTo>
                          <a:lnTo>
                            <a:pt x="562" y="125"/>
                          </a:lnTo>
                          <a:lnTo>
                            <a:pt x="562" y="125"/>
                          </a:lnTo>
                          <a:lnTo>
                            <a:pt x="562" y="125"/>
                          </a:lnTo>
                          <a:lnTo>
                            <a:pt x="559" y="122"/>
                          </a:lnTo>
                          <a:lnTo>
                            <a:pt x="559" y="122"/>
                          </a:lnTo>
                          <a:lnTo>
                            <a:pt x="559" y="122"/>
                          </a:lnTo>
                          <a:lnTo>
                            <a:pt x="559" y="122"/>
                          </a:lnTo>
                          <a:lnTo>
                            <a:pt x="559" y="122"/>
                          </a:lnTo>
                          <a:lnTo>
                            <a:pt x="559" y="122"/>
                          </a:lnTo>
                          <a:lnTo>
                            <a:pt x="559" y="119"/>
                          </a:lnTo>
                          <a:lnTo>
                            <a:pt x="559" y="119"/>
                          </a:lnTo>
                          <a:lnTo>
                            <a:pt x="559" y="119"/>
                          </a:lnTo>
                          <a:lnTo>
                            <a:pt x="559" y="119"/>
                          </a:lnTo>
                          <a:lnTo>
                            <a:pt x="559" y="119"/>
                          </a:lnTo>
                          <a:lnTo>
                            <a:pt x="559" y="119"/>
                          </a:lnTo>
                          <a:lnTo>
                            <a:pt x="557" y="119"/>
                          </a:lnTo>
                          <a:lnTo>
                            <a:pt x="557" y="119"/>
                          </a:lnTo>
                          <a:lnTo>
                            <a:pt x="557" y="119"/>
                          </a:lnTo>
                          <a:lnTo>
                            <a:pt x="557" y="119"/>
                          </a:lnTo>
                          <a:lnTo>
                            <a:pt x="557" y="116"/>
                          </a:lnTo>
                          <a:lnTo>
                            <a:pt x="557" y="116"/>
                          </a:lnTo>
                          <a:lnTo>
                            <a:pt x="548" y="103"/>
                          </a:lnTo>
                          <a:lnTo>
                            <a:pt x="545" y="91"/>
                          </a:lnTo>
                          <a:lnTo>
                            <a:pt x="543" y="76"/>
                          </a:lnTo>
                          <a:lnTo>
                            <a:pt x="543" y="76"/>
                          </a:lnTo>
                          <a:lnTo>
                            <a:pt x="543" y="73"/>
                          </a:lnTo>
                          <a:lnTo>
                            <a:pt x="543" y="73"/>
                          </a:lnTo>
                          <a:lnTo>
                            <a:pt x="543" y="73"/>
                          </a:lnTo>
                          <a:lnTo>
                            <a:pt x="543" y="73"/>
                          </a:lnTo>
                          <a:lnTo>
                            <a:pt x="543" y="70"/>
                          </a:lnTo>
                          <a:lnTo>
                            <a:pt x="543" y="70"/>
                          </a:lnTo>
                          <a:lnTo>
                            <a:pt x="543" y="70"/>
                          </a:lnTo>
                          <a:lnTo>
                            <a:pt x="543" y="70"/>
                          </a:lnTo>
                          <a:lnTo>
                            <a:pt x="543" y="67"/>
                          </a:lnTo>
                          <a:lnTo>
                            <a:pt x="543" y="67"/>
                          </a:lnTo>
                          <a:lnTo>
                            <a:pt x="543" y="67"/>
                          </a:lnTo>
                          <a:lnTo>
                            <a:pt x="543" y="67"/>
                          </a:lnTo>
                          <a:lnTo>
                            <a:pt x="543" y="64"/>
                          </a:lnTo>
                          <a:lnTo>
                            <a:pt x="543" y="64"/>
                          </a:lnTo>
                          <a:lnTo>
                            <a:pt x="543" y="64"/>
                          </a:lnTo>
                          <a:lnTo>
                            <a:pt x="543" y="64"/>
                          </a:lnTo>
                          <a:lnTo>
                            <a:pt x="545" y="61"/>
                          </a:lnTo>
                          <a:lnTo>
                            <a:pt x="545" y="61"/>
                          </a:lnTo>
                          <a:lnTo>
                            <a:pt x="545" y="61"/>
                          </a:lnTo>
                          <a:lnTo>
                            <a:pt x="545" y="61"/>
                          </a:lnTo>
                          <a:lnTo>
                            <a:pt x="545" y="61"/>
                          </a:lnTo>
                          <a:lnTo>
                            <a:pt x="545" y="61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lnTo>
                            <a:pt x="545" y="58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191" name="Freeform 168">
                      <a:extLst>
                        <a:ext uri="{FF2B5EF4-FFF2-40B4-BE49-F238E27FC236}">
                          <a16:creationId xmlns:a16="http://schemas.microsoft.com/office/drawing/2014/main" id="{5399EB4E-4621-65F1-AB35-D7B02C3583A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321005" y="2820285"/>
                      <a:ext cx="207820" cy="170879"/>
                    </a:xfrm>
                    <a:custGeom>
                      <a:avLst/>
                      <a:gdLst>
                        <a:gd name="T0" fmla="*/ 96 w 143"/>
                        <a:gd name="T1" fmla="*/ 6 h 124"/>
                        <a:gd name="T2" fmla="*/ 65 w 143"/>
                        <a:gd name="T3" fmla="*/ 18 h 124"/>
                        <a:gd name="T4" fmla="*/ 59 w 143"/>
                        <a:gd name="T5" fmla="*/ 21 h 124"/>
                        <a:gd name="T6" fmla="*/ 40 w 143"/>
                        <a:gd name="T7" fmla="*/ 24 h 124"/>
                        <a:gd name="T8" fmla="*/ 6 w 143"/>
                        <a:gd name="T9" fmla="*/ 30 h 124"/>
                        <a:gd name="T10" fmla="*/ 0 w 143"/>
                        <a:gd name="T11" fmla="*/ 30 h 124"/>
                        <a:gd name="T12" fmla="*/ 0 w 143"/>
                        <a:gd name="T13" fmla="*/ 42 h 124"/>
                        <a:gd name="T14" fmla="*/ 9 w 143"/>
                        <a:gd name="T15" fmla="*/ 82 h 124"/>
                        <a:gd name="T16" fmla="*/ 17 w 143"/>
                        <a:gd name="T17" fmla="*/ 115 h 124"/>
                        <a:gd name="T18" fmla="*/ 17 w 143"/>
                        <a:gd name="T19" fmla="*/ 118 h 124"/>
                        <a:gd name="T20" fmla="*/ 17 w 143"/>
                        <a:gd name="T21" fmla="*/ 118 h 124"/>
                        <a:gd name="T22" fmla="*/ 17 w 143"/>
                        <a:gd name="T23" fmla="*/ 118 h 124"/>
                        <a:gd name="T24" fmla="*/ 17 w 143"/>
                        <a:gd name="T25" fmla="*/ 118 h 124"/>
                        <a:gd name="T26" fmla="*/ 20 w 143"/>
                        <a:gd name="T27" fmla="*/ 121 h 124"/>
                        <a:gd name="T28" fmla="*/ 20 w 143"/>
                        <a:gd name="T29" fmla="*/ 121 h 124"/>
                        <a:gd name="T30" fmla="*/ 20 w 143"/>
                        <a:gd name="T31" fmla="*/ 124 h 124"/>
                        <a:gd name="T32" fmla="*/ 20 w 143"/>
                        <a:gd name="T33" fmla="*/ 124 h 124"/>
                        <a:gd name="T34" fmla="*/ 20 w 143"/>
                        <a:gd name="T35" fmla="*/ 124 h 124"/>
                        <a:gd name="T36" fmla="*/ 34 w 143"/>
                        <a:gd name="T37" fmla="*/ 115 h 124"/>
                        <a:gd name="T38" fmla="*/ 45 w 143"/>
                        <a:gd name="T39" fmla="*/ 112 h 124"/>
                        <a:gd name="T40" fmla="*/ 62 w 143"/>
                        <a:gd name="T41" fmla="*/ 106 h 124"/>
                        <a:gd name="T42" fmla="*/ 76 w 143"/>
                        <a:gd name="T43" fmla="*/ 97 h 124"/>
                        <a:gd name="T44" fmla="*/ 90 w 143"/>
                        <a:gd name="T45" fmla="*/ 88 h 124"/>
                        <a:gd name="T46" fmla="*/ 96 w 143"/>
                        <a:gd name="T47" fmla="*/ 82 h 124"/>
                        <a:gd name="T48" fmla="*/ 110 w 143"/>
                        <a:gd name="T49" fmla="*/ 76 h 124"/>
                        <a:gd name="T50" fmla="*/ 129 w 143"/>
                        <a:gd name="T51" fmla="*/ 70 h 124"/>
                        <a:gd name="T52" fmla="*/ 143 w 143"/>
                        <a:gd name="T53" fmla="*/ 64 h 124"/>
                        <a:gd name="T54" fmla="*/ 143 w 143"/>
                        <a:gd name="T55" fmla="*/ 64 h 124"/>
                        <a:gd name="T56" fmla="*/ 143 w 143"/>
                        <a:gd name="T57" fmla="*/ 64 h 124"/>
                        <a:gd name="T58" fmla="*/ 140 w 143"/>
                        <a:gd name="T59" fmla="*/ 61 h 124"/>
                        <a:gd name="T60" fmla="*/ 140 w 143"/>
                        <a:gd name="T61" fmla="*/ 58 h 124"/>
                        <a:gd name="T62" fmla="*/ 140 w 143"/>
                        <a:gd name="T63" fmla="*/ 55 h 124"/>
                        <a:gd name="T64" fmla="*/ 140 w 143"/>
                        <a:gd name="T65" fmla="*/ 55 h 124"/>
                        <a:gd name="T66" fmla="*/ 140 w 143"/>
                        <a:gd name="T67" fmla="*/ 52 h 124"/>
                        <a:gd name="T68" fmla="*/ 140 w 143"/>
                        <a:gd name="T69" fmla="*/ 49 h 124"/>
                        <a:gd name="T70" fmla="*/ 140 w 143"/>
                        <a:gd name="T71" fmla="*/ 45 h 124"/>
                        <a:gd name="T72" fmla="*/ 140 w 143"/>
                        <a:gd name="T73" fmla="*/ 42 h 124"/>
                        <a:gd name="T74" fmla="*/ 138 w 143"/>
                        <a:gd name="T75" fmla="*/ 39 h 124"/>
                        <a:gd name="T76" fmla="*/ 138 w 143"/>
                        <a:gd name="T77" fmla="*/ 39 h 124"/>
                        <a:gd name="T78" fmla="*/ 138 w 143"/>
                        <a:gd name="T79" fmla="*/ 36 h 124"/>
                        <a:gd name="T80" fmla="*/ 138 w 143"/>
                        <a:gd name="T81" fmla="*/ 33 h 124"/>
                        <a:gd name="T82" fmla="*/ 138 w 143"/>
                        <a:gd name="T83" fmla="*/ 30 h 124"/>
                        <a:gd name="T84" fmla="*/ 135 w 143"/>
                        <a:gd name="T85" fmla="*/ 30 h 124"/>
                        <a:gd name="T86" fmla="*/ 135 w 143"/>
                        <a:gd name="T87" fmla="*/ 27 h 124"/>
                        <a:gd name="T88" fmla="*/ 135 w 143"/>
                        <a:gd name="T89" fmla="*/ 24 h 124"/>
                        <a:gd name="T90" fmla="*/ 135 w 143"/>
                        <a:gd name="T91" fmla="*/ 21 h 124"/>
                        <a:gd name="T92" fmla="*/ 132 w 143"/>
                        <a:gd name="T93" fmla="*/ 21 h 124"/>
                        <a:gd name="T94" fmla="*/ 132 w 143"/>
                        <a:gd name="T95" fmla="*/ 18 h 124"/>
                        <a:gd name="T96" fmla="*/ 132 w 143"/>
                        <a:gd name="T97" fmla="*/ 15 h 124"/>
                        <a:gd name="T98" fmla="*/ 132 w 143"/>
                        <a:gd name="T99" fmla="*/ 15 h 124"/>
                        <a:gd name="T100" fmla="*/ 129 w 143"/>
                        <a:gd name="T101" fmla="*/ 12 h 124"/>
                        <a:gd name="T102" fmla="*/ 129 w 143"/>
                        <a:gd name="T103" fmla="*/ 9 h 124"/>
                        <a:gd name="T104" fmla="*/ 129 w 143"/>
                        <a:gd name="T105" fmla="*/ 9 h 124"/>
                        <a:gd name="T106" fmla="*/ 129 w 143"/>
                        <a:gd name="T107" fmla="*/ 6 h 124"/>
                        <a:gd name="T108" fmla="*/ 129 w 143"/>
                        <a:gd name="T109" fmla="*/ 6 h 124"/>
                        <a:gd name="T110" fmla="*/ 126 w 143"/>
                        <a:gd name="T111" fmla="*/ 3 h 124"/>
                        <a:gd name="T112" fmla="*/ 126 w 143"/>
                        <a:gd name="T113" fmla="*/ 3 h 124"/>
                        <a:gd name="T114" fmla="*/ 126 w 143"/>
                        <a:gd name="T115" fmla="*/ 0 h 124"/>
                        <a:gd name="T116" fmla="*/ 126 w 143"/>
                        <a:gd name="T117" fmla="*/ 0 h 124"/>
                        <a:gd name="T118" fmla="*/ 96 w 143"/>
                        <a:gd name="T119" fmla="*/ 6 h 1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</a:cxnLst>
                      <a:rect l="0" t="0" r="r" b="b"/>
                      <a:pathLst>
                        <a:path w="143" h="124">
                          <a:moveTo>
                            <a:pt x="96" y="6"/>
                          </a:moveTo>
                          <a:lnTo>
                            <a:pt x="96" y="6"/>
                          </a:lnTo>
                          <a:lnTo>
                            <a:pt x="79" y="12"/>
                          </a:lnTo>
                          <a:lnTo>
                            <a:pt x="65" y="18"/>
                          </a:lnTo>
                          <a:lnTo>
                            <a:pt x="65" y="18"/>
                          </a:lnTo>
                          <a:lnTo>
                            <a:pt x="59" y="21"/>
                          </a:lnTo>
                          <a:lnTo>
                            <a:pt x="40" y="24"/>
                          </a:lnTo>
                          <a:lnTo>
                            <a:pt x="40" y="24"/>
                          </a:lnTo>
                          <a:lnTo>
                            <a:pt x="26" y="27"/>
                          </a:lnTo>
                          <a:lnTo>
                            <a:pt x="6" y="30"/>
                          </a:lnTo>
                          <a:lnTo>
                            <a:pt x="6" y="30"/>
                          </a:lnTo>
                          <a:lnTo>
                            <a:pt x="0" y="30"/>
                          </a:lnTo>
                          <a:lnTo>
                            <a:pt x="0" y="42"/>
                          </a:lnTo>
                          <a:lnTo>
                            <a:pt x="0" y="42"/>
                          </a:lnTo>
                          <a:lnTo>
                            <a:pt x="9" y="82"/>
                          </a:lnTo>
                          <a:lnTo>
                            <a:pt x="9" y="82"/>
                          </a:lnTo>
                          <a:lnTo>
                            <a:pt x="17" y="115"/>
                          </a:lnTo>
                          <a:lnTo>
                            <a:pt x="17" y="115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17" y="118"/>
                          </a:lnTo>
                          <a:lnTo>
                            <a:pt x="20" y="121"/>
                          </a:lnTo>
                          <a:lnTo>
                            <a:pt x="20" y="121"/>
                          </a:lnTo>
                          <a:lnTo>
                            <a:pt x="20" y="121"/>
                          </a:lnTo>
                          <a:lnTo>
                            <a:pt x="20" y="121"/>
                          </a:lnTo>
                          <a:lnTo>
                            <a:pt x="20" y="124"/>
                          </a:lnTo>
                          <a:lnTo>
                            <a:pt x="20" y="124"/>
                          </a:lnTo>
                          <a:lnTo>
                            <a:pt x="20" y="124"/>
                          </a:lnTo>
                          <a:lnTo>
                            <a:pt x="20" y="124"/>
                          </a:lnTo>
                          <a:lnTo>
                            <a:pt x="20" y="124"/>
                          </a:lnTo>
                          <a:lnTo>
                            <a:pt x="20" y="124"/>
                          </a:lnTo>
                          <a:lnTo>
                            <a:pt x="34" y="115"/>
                          </a:lnTo>
                          <a:lnTo>
                            <a:pt x="34" y="115"/>
                          </a:lnTo>
                          <a:lnTo>
                            <a:pt x="45" y="112"/>
                          </a:lnTo>
                          <a:lnTo>
                            <a:pt x="45" y="112"/>
                          </a:lnTo>
                          <a:lnTo>
                            <a:pt x="54" y="112"/>
                          </a:lnTo>
                          <a:lnTo>
                            <a:pt x="62" y="106"/>
                          </a:lnTo>
                          <a:lnTo>
                            <a:pt x="62" y="106"/>
                          </a:lnTo>
                          <a:lnTo>
                            <a:pt x="76" y="97"/>
                          </a:lnTo>
                          <a:lnTo>
                            <a:pt x="76" y="97"/>
                          </a:lnTo>
                          <a:lnTo>
                            <a:pt x="90" y="88"/>
                          </a:lnTo>
                          <a:lnTo>
                            <a:pt x="90" y="88"/>
                          </a:lnTo>
                          <a:lnTo>
                            <a:pt x="96" y="82"/>
                          </a:lnTo>
                          <a:lnTo>
                            <a:pt x="96" y="82"/>
                          </a:lnTo>
                          <a:lnTo>
                            <a:pt x="110" y="76"/>
                          </a:lnTo>
                          <a:lnTo>
                            <a:pt x="129" y="70"/>
                          </a:lnTo>
                          <a:lnTo>
                            <a:pt x="129" y="70"/>
                          </a:lnTo>
                          <a:lnTo>
                            <a:pt x="143" y="64"/>
                          </a:lnTo>
                          <a:lnTo>
                            <a:pt x="143" y="64"/>
                          </a:lnTo>
                          <a:lnTo>
                            <a:pt x="143" y="64"/>
                          </a:lnTo>
                          <a:lnTo>
                            <a:pt x="143" y="64"/>
                          </a:lnTo>
                          <a:lnTo>
                            <a:pt x="143" y="64"/>
                          </a:lnTo>
                          <a:lnTo>
                            <a:pt x="143" y="64"/>
                          </a:lnTo>
                          <a:lnTo>
                            <a:pt x="140" y="61"/>
                          </a:lnTo>
                          <a:lnTo>
                            <a:pt x="140" y="61"/>
                          </a:lnTo>
                          <a:lnTo>
                            <a:pt x="140" y="58"/>
                          </a:lnTo>
                          <a:lnTo>
                            <a:pt x="140" y="58"/>
                          </a:lnTo>
                          <a:lnTo>
                            <a:pt x="140" y="55"/>
                          </a:lnTo>
                          <a:lnTo>
                            <a:pt x="140" y="55"/>
                          </a:lnTo>
                          <a:lnTo>
                            <a:pt x="140" y="55"/>
                          </a:lnTo>
                          <a:lnTo>
                            <a:pt x="140" y="55"/>
                          </a:lnTo>
                          <a:lnTo>
                            <a:pt x="140" y="52"/>
                          </a:lnTo>
                          <a:lnTo>
                            <a:pt x="140" y="52"/>
                          </a:lnTo>
                          <a:lnTo>
                            <a:pt x="140" y="49"/>
                          </a:lnTo>
                          <a:lnTo>
                            <a:pt x="140" y="49"/>
                          </a:lnTo>
                          <a:lnTo>
                            <a:pt x="140" y="45"/>
                          </a:lnTo>
                          <a:lnTo>
                            <a:pt x="140" y="45"/>
                          </a:lnTo>
                          <a:lnTo>
                            <a:pt x="140" y="42"/>
                          </a:lnTo>
                          <a:lnTo>
                            <a:pt x="140" y="42"/>
                          </a:lnTo>
                          <a:lnTo>
                            <a:pt x="138" y="39"/>
                          </a:lnTo>
                          <a:lnTo>
                            <a:pt x="138" y="39"/>
                          </a:lnTo>
                          <a:lnTo>
                            <a:pt x="138" y="39"/>
                          </a:lnTo>
                          <a:lnTo>
                            <a:pt x="138" y="39"/>
                          </a:lnTo>
                          <a:lnTo>
                            <a:pt x="138" y="36"/>
                          </a:lnTo>
                          <a:lnTo>
                            <a:pt x="138" y="36"/>
                          </a:lnTo>
                          <a:lnTo>
                            <a:pt x="138" y="33"/>
                          </a:lnTo>
                          <a:lnTo>
                            <a:pt x="138" y="33"/>
                          </a:lnTo>
                          <a:lnTo>
                            <a:pt x="138" y="30"/>
                          </a:lnTo>
                          <a:lnTo>
                            <a:pt x="138" y="30"/>
                          </a:lnTo>
                          <a:lnTo>
                            <a:pt x="135" y="30"/>
                          </a:lnTo>
                          <a:lnTo>
                            <a:pt x="135" y="30"/>
                          </a:lnTo>
                          <a:lnTo>
                            <a:pt x="135" y="27"/>
                          </a:lnTo>
                          <a:lnTo>
                            <a:pt x="135" y="27"/>
                          </a:lnTo>
                          <a:lnTo>
                            <a:pt x="135" y="24"/>
                          </a:lnTo>
                          <a:lnTo>
                            <a:pt x="135" y="24"/>
                          </a:lnTo>
                          <a:lnTo>
                            <a:pt x="135" y="21"/>
                          </a:lnTo>
                          <a:lnTo>
                            <a:pt x="135" y="21"/>
                          </a:lnTo>
                          <a:lnTo>
                            <a:pt x="132" y="21"/>
                          </a:lnTo>
                          <a:lnTo>
                            <a:pt x="132" y="21"/>
                          </a:lnTo>
                          <a:lnTo>
                            <a:pt x="132" y="18"/>
                          </a:lnTo>
                          <a:lnTo>
                            <a:pt x="132" y="18"/>
                          </a:lnTo>
                          <a:lnTo>
                            <a:pt x="132" y="15"/>
                          </a:lnTo>
                          <a:lnTo>
                            <a:pt x="132" y="15"/>
                          </a:lnTo>
                          <a:lnTo>
                            <a:pt x="132" y="15"/>
                          </a:lnTo>
                          <a:lnTo>
                            <a:pt x="132" y="15"/>
                          </a:lnTo>
                          <a:lnTo>
                            <a:pt x="129" y="12"/>
                          </a:lnTo>
                          <a:lnTo>
                            <a:pt x="129" y="12"/>
                          </a:lnTo>
                          <a:lnTo>
                            <a:pt x="129" y="9"/>
                          </a:lnTo>
                          <a:lnTo>
                            <a:pt x="129" y="9"/>
                          </a:lnTo>
                          <a:lnTo>
                            <a:pt x="129" y="9"/>
                          </a:lnTo>
                          <a:lnTo>
                            <a:pt x="129" y="9"/>
                          </a:lnTo>
                          <a:lnTo>
                            <a:pt x="129" y="6"/>
                          </a:lnTo>
                          <a:lnTo>
                            <a:pt x="129" y="6"/>
                          </a:lnTo>
                          <a:lnTo>
                            <a:pt x="129" y="6"/>
                          </a:lnTo>
                          <a:lnTo>
                            <a:pt x="129" y="6"/>
                          </a:lnTo>
                          <a:lnTo>
                            <a:pt x="126" y="3"/>
                          </a:lnTo>
                          <a:lnTo>
                            <a:pt x="126" y="3"/>
                          </a:lnTo>
                          <a:lnTo>
                            <a:pt x="126" y="3"/>
                          </a:lnTo>
                          <a:lnTo>
                            <a:pt x="126" y="3"/>
                          </a:lnTo>
                          <a:lnTo>
                            <a:pt x="126" y="0"/>
                          </a:lnTo>
                          <a:lnTo>
                            <a:pt x="126" y="0"/>
                          </a:lnTo>
                          <a:lnTo>
                            <a:pt x="126" y="0"/>
                          </a:lnTo>
                          <a:lnTo>
                            <a:pt x="126" y="0"/>
                          </a:lnTo>
                          <a:lnTo>
                            <a:pt x="110" y="3"/>
                          </a:lnTo>
                          <a:lnTo>
                            <a:pt x="96" y="6"/>
                          </a:lnTo>
                          <a:lnTo>
                            <a:pt x="96" y="6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305" name="Freeform 290">
                      <a:extLst>
                        <a:ext uri="{FF2B5EF4-FFF2-40B4-BE49-F238E27FC236}">
                          <a16:creationId xmlns:a16="http://schemas.microsoft.com/office/drawing/2014/main" id="{B30FCAB8-D987-450D-9EC6-F0DBDDB10B8A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7341490" y="3393556"/>
                      <a:ext cx="886506" cy="464405"/>
                    </a:xfrm>
                    <a:custGeom>
                      <a:avLst/>
                      <a:gdLst>
                        <a:gd name="T0" fmla="*/ 367 w 610"/>
                        <a:gd name="T1" fmla="*/ 40 h 337"/>
                        <a:gd name="T2" fmla="*/ 369 w 610"/>
                        <a:gd name="T3" fmla="*/ 61 h 337"/>
                        <a:gd name="T4" fmla="*/ 322 w 610"/>
                        <a:gd name="T5" fmla="*/ 106 h 337"/>
                        <a:gd name="T6" fmla="*/ 285 w 610"/>
                        <a:gd name="T7" fmla="*/ 103 h 337"/>
                        <a:gd name="T8" fmla="*/ 274 w 610"/>
                        <a:gd name="T9" fmla="*/ 134 h 337"/>
                        <a:gd name="T10" fmla="*/ 243 w 610"/>
                        <a:gd name="T11" fmla="*/ 167 h 337"/>
                        <a:gd name="T12" fmla="*/ 224 w 610"/>
                        <a:gd name="T13" fmla="*/ 213 h 337"/>
                        <a:gd name="T14" fmla="*/ 187 w 610"/>
                        <a:gd name="T15" fmla="*/ 228 h 337"/>
                        <a:gd name="T16" fmla="*/ 154 w 610"/>
                        <a:gd name="T17" fmla="*/ 222 h 337"/>
                        <a:gd name="T18" fmla="*/ 115 w 610"/>
                        <a:gd name="T19" fmla="*/ 237 h 337"/>
                        <a:gd name="T20" fmla="*/ 101 w 610"/>
                        <a:gd name="T21" fmla="*/ 210 h 337"/>
                        <a:gd name="T22" fmla="*/ 95 w 610"/>
                        <a:gd name="T23" fmla="*/ 219 h 337"/>
                        <a:gd name="T24" fmla="*/ 95 w 610"/>
                        <a:gd name="T25" fmla="*/ 222 h 337"/>
                        <a:gd name="T26" fmla="*/ 87 w 610"/>
                        <a:gd name="T27" fmla="*/ 249 h 337"/>
                        <a:gd name="T28" fmla="*/ 56 w 610"/>
                        <a:gd name="T29" fmla="*/ 271 h 337"/>
                        <a:gd name="T30" fmla="*/ 31 w 610"/>
                        <a:gd name="T31" fmla="*/ 301 h 337"/>
                        <a:gd name="T32" fmla="*/ 0 w 610"/>
                        <a:gd name="T33" fmla="*/ 337 h 337"/>
                        <a:gd name="T34" fmla="*/ 232 w 610"/>
                        <a:gd name="T35" fmla="*/ 313 h 337"/>
                        <a:gd name="T36" fmla="*/ 252 w 610"/>
                        <a:gd name="T37" fmla="*/ 310 h 337"/>
                        <a:gd name="T38" fmla="*/ 274 w 610"/>
                        <a:gd name="T39" fmla="*/ 307 h 337"/>
                        <a:gd name="T40" fmla="*/ 285 w 610"/>
                        <a:gd name="T41" fmla="*/ 304 h 337"/>
                        <a:gd name="T42" fmla="*/ 308 w 610"/>
                        <a:gd name="T43" fmla="*/ 301 h 337"/>
                        <a:gd name="T44" fmla="*/ 327 w 610"/>
                        <a:gd name="T45" fmla="*/ 301 h 337"/>
                        <a:gd name="T46" fmla="*/ 347 w 610"/>
                        <a:gd name="T47" fmla="*/ 298 h 337"/>
                        <a:gd name="T48" fmla="*/ 358 w 610"/>
                        <a:gd name="T49" fmla="*/ 295 h 337"/>
                        <a:gd name="T50" fmla="*/ 448 w 610"/>
                        <a:gd name="T51" fmla="*/ 283 h 337"/>
                        <a:gd name="T52" fmla="*/ 464 w 610"/>
                        <a:gd name="T53" fmla="*/ 280 h 337"/>
                        <a:gd name="T54" fmla="*/ 481 w 610"/>
                        <a:gd name="T55" fmla="*/ 280 h 337"/>
                        <a:gd name="T56" fmla="*/ 492 w 610"/>
                        <a:gd name="T57" fmla="*/ 277 h 337"/>
                        <a:gd name="T58" fmla="*/ 509 w 610"/>
                        <a:gd name="T59" fmla="*/ 274 h 337"/>
                        <a:gd name="T60" fmla="*/ 523 w 610"/>
                        <a:gd name="T61" fmla="*/ 271 h 337"/>
                        <a:gd name="T62" fmla="*/ 540 w 610"/>
                        <a:gd name="T63" fmla="*/ 267 h 337"/>
                        <a:gd name="T64" fmla="*/ 551 w 610"/>
                        <a:gd name="T65" fmla="*/ 267 h 337"/>
                        <a:gd name="T66" fmla="*/ 565 w 610"/>
                        <a:gd name="T67" fmla="*/ 264 h 337"/>
                        <a:gd name="T68" fmla="*/ 576 w 610"/>
                        <a:gd name="T69" fmla="*/ 261 h 337"/>
                        <a:gd name="T70" fmla="*/ 590 w 610"/>
                        <a:gd name="T71" fmla="*/ 258 h 337"/>
                        <a:gd name="T72" fmla="*/ 604 w 610"/>
                        <a:gd name="T73" fmla="*/ 255 h 337"/>
                        <a:gd name="T74" fmla="*/ 593 w 610"/>
                        <a:gd name="T75" fmla="*/ 228 h 337"/>
                        <a:gd name="T76" fmla="*/ 576 w 610"/>
                        <a:gd name="T77" fmla="*/ 231 h 337"/>
                        <a:gd name="T78" fmla="*/ 548 w 610"/>
                        <a:gd name="T79" fmla="*/ 204 h 337"/>
                        <a:gd name="T80" fmla="*/ 554 w 610"/>
                        <a:gd name="T81" fmla="*/ 188 h 337"/>
                        <a:gd name="T82" fmla="*/ 548 w 610"/>
                        <a:gd name="T83" fmla="*/ 170 h 337"/>
                        <a:gd name="T84" fmla="*/ 554 w 610"/>
                        <a:gd name="T85" fmla="*/ 158 h 337"/>
                        <a:gd name="T86" fmla="*/ 537 w 610"/>
                        <a:gd name="T87" fmla="*/ 134 h 337"/>
                        <a:gd name="T88" fmla="*/ 551 w 610"/>
                        <a:gd name="T89" fmla="*/ 128 h 337"/>
                        <a:gd name="T90" fmla="*/ 509 w 610"/>
                        <a:gd name="T91" fmla="*/ 97 h 337"/>
                        <a:gd name="T92" fmla="*/ 506 w 610"/>
                        <a:gd name="T93" fmla="*/ 97 h 337"/>
                        <a:gd name="T94" fmla="*/ 481 w 610"/>
                        <a:gd name="T95" fmla="*/ 82 h 337"/>
                        <a:gd name="T96" fmla="*/ 467 w 610"/>
                        <a:gd name="T97" fmla="*/ 27 h 337"/>
                        <a:gd name="T98" fmla="*/ 445 w 610"/>
                        <a:gd name="T99" fmla="*/ 12 h 337"/>
                        <a:gd name="T100" fmla="*/ 434 w 610"/>
                        <a:gd name="T101" fmla="*/ 6 h 337"/>
                        <a:gd name="T102" fmla="*/ 431 w 610"/>
                        <a:gd name="T103" fmla="*/ 3 h 337"/>
                        <a:gd name="T104" fmla="*/ 425 w 610"/>
                        <a:gd name="T105" fmla="*/ 0 h 337"/>
                        <a:gd name="T106" fmla="*/ 422 w 610"/>
                        <a:gd name="T107" fmla="*/ 0 h 3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</a:cxnLst>
                      <a:rect l="0" t="0" r="r" b="b"/>
                      <a:pathLst>
                        <a:path w="610" h="337">
                          <a:moveTo>
                            <a:pt x="392" y="21"/>
                          </a:moveTo>
                          <a:lnTo>
                            <a:pt x="392" y="21"/>
                          </a:lnTo>
                          <a:lnTo>
                            <a:pt x="386" y="27"/>
                          </a:lnTo>
                          <a:lnTo>
                            <a:pt x="372" y="34"/>
                          </a:lnTo>
                          <a:lnTo>
                            <a:pt x="372" y="34"/>
                          </a:lnTo>
                          <a:lnTo>
                            <a:pt x="367" y="40"/>
                          </a:lnTo>
                          <a:lnTo>
                            <a:pt x="367" y="40"/>
                          </a:lnTo>
                          <a:lnTo>
                            <a:pt x="369" y="40"/>
                          </a:lnTo>
                          <a:lnTo>
                            <a:pt x="369" y="40"/>
                          </a:lnTo>
                          <a:lnTo>
                            <a:pt x="372" y="43"/>
                          </a:lnTo>
                          <a:lnTo>
                            <a:pt x="375" y="49"/>
                          </a:lnTo>
                          <a:lnTo>
                            <a:pt x="375" y="49"/>
                          </a:lnTo>
                          <a:lnTo>
                            <a:pt x="375" y="55"/>
                          </a:lnTo>
                          <a:lnTo>
                            <a:pt x="369" y="61"/>
                          </a:lnTo>
                          <a:lnTo>
                            <a:pt x="358" y="64"/>
                          </a:lnTo>
                          <a:lnTo>
                            <a:pt x="358" y="64"/>
                          </a:lnTo>
                          <a:lnTo>
                            <a:pt x="353" y="67"/>
                          </a:lnTo>
                          <a:lnTo>
                            <a:pt x="353" y="67"/>
                          </a:lnTo>
                          <a:lnTo>
                            <a:pt x="327" y="100"/>
                          </a:lnTo>
                          <a:lnTo>
                            <a:pt x="327" y="100"/>
                          </a:lnTo>
                          <a:lnTo>
                            <a:pt x="322" y="106"/>
                          </a:lnTo>
                          <a:lnTo>
                            <a:pt x="308" y="113"/>
                          </a:lnTo>
                          <a:lnTo>
                            <a:pt x="308" y="113"/>
                          </a:lnTo>
                          <a:lnTo>
                            <a:pt x="305" y="113"/>
                          </a:lnTo>
                          <a:lnTo>
                            <a:pt x="305" y="113"/>
                          </a:lnTo>
                          <a:lnTo>
                            <a:pt x="297" y="113"/>
                          </a:lnTo>
                          <a:lnTo>
                            <a:pt x="291" y="109"/>
                          </a:lnTo>
                          <a:lnTo>
                            <a:pt x="285" y="103"/>
                          </a:lnTo>
                          <a:lnTo>
                            <a:pt x="285" y="103"/>
                          </a:lnTo>
                          <a:lnTo>
                            <a:pt x="280" y="109"/>
                          </a:lnTo>
                          <a:lnTo>
                            <a:pt x="280" y="109"/>
                          </a:lnTo>
                          <a:lnTo>
                            <a:pt x="280" y="116"/>
                          </a:lnTo>
                          <a:lnTo>
                            <a:pt x="280" y="116"/>
                          </a:lnTo>
                          <a:lnTo>
                            <a:pt x="280" y="125"/>
                          </a:lnTo>
                          <a:lnTo>
                            <a:pt x="274" y="134"/>
                          </a:lnTo>
                          <a:lnTo>
                            <a:pt x="274" y="134"/>
                          </a:lnTo>
                          <a:lnTo>
                            <a:pt x="263" y="140"/>
                          </a:lnTo>
                          <a:lnTo>
                            <a:pt x="263" y="140"/>
                          </a:lnTo>
                          <a:lnTo>
                            <a:pt x="257" y="146"/>
                          </a:lnTo>
                          <a:lnTo>
                            <a:pt x="257" y="146"/>
                          </a:lnTo>
                          <a:lnTo>
                            <a:pt x="252" y="152"/>
                          </a:lnTo>
                          <a:lnTo>
                            <a:pt x="243" y="167"/>
                          </a:lnTo>
                          <a:lnTo>
                            <a:pt x="243" y="167"/>
                          </a:lnTo>
                          <a:lnTo>
                            <a:pt x="238" y="182"/>
                          </a:lnTo>
                          <a:lnTo>
                            <a:pt x="238" y="192"/>
                          </a:lnTo>
                          <a:lnTo>
                            <a:pt x="238" y="192"/>
                          </a:lnTo>
                          <a:lnTo>
                            <a:pt x="238" y="198"/>
                          </a:lnTo>
                          <a:lnTo>
                            <a:pt x="235" y="204"/>
                          </a:lnTo>
                          <a:lnTo>
                            <a:pt x="224" y="213"/>
                          </a:lnTo>
                          <a:lnTo>
                            <a:pt x="224" y="213"/>
                          </a:lnTo>
                          <a:lnTo>
                            <a:pt x="224" y="213"/>
                          </a:lnTo>
                          <a:lnTo>
                            <a:pt x="224" y="213"/>
                          </a:lnTo>
                          <a:lnTo>
                            <a:pt x="218" y="216"/>
                          </a:lnTo>
                          <a:lnTo>
                            <a:pt x="199" y="216"/>
                          </a:lnTo>
                          <a:lnTo>
                            <a:pt x="199" y="216"/>
                          </a:lnTo>
                          <a:lnTo>
                            <a:pt x="187" y="228"/>
                          </a:lnTo>
                          <a:lnTo>
                            <a:pt x="182" y="228"/>
                          </a:lnTo>
                          <a:lnTo>
                            <a:pt x="182" y="228"/>
                          </a:lnTo>
                          <a:lnTo>
                            <a:pt x="173" y="225"/>
                          </a:lnTo>
                          <a:lnTo>
                            <a:pt x="162" y="219"/>
                          </a:lnTo>
                          <a:lnTo>
                            <a:pt x="162" y="219"/>
                          </a:lnTo>
                          <a:lnTo>
                            <a:pt x="154" y="222"/>
                          </a:lnTo>
                          <a:lnTo>
                            <a:pt x="154" y="222"/>
                          </a:lnTo>
                          <a:lnTo>
                            <a:pt x="143" y="243"/>
                          </a:lnTo>
                          <a:lnTo>
                            <a:pt x="143" y="243"/>
                          </a:lnTo>
                          <a:lnTo>
                            <a:pt x="140" y="246"/>
                          </a:lnTo>
                          <a:lnTo>
                            <a:pt x="134" y="246"/>
                          </a:lnTo>
                          <a:lnTo>
                            <a:pt x="115" y="237"/>
                          </a:lnTo>
                          <a:lnTo>
                            <a:pt x="115" y="237"/>
                          </a:lnTo>
                          <a:lnTo>
                            <a:pt x="115" y="237"/>
                          </a:lnTo>
                          <a:lnTo>
                            <a:pt x="115" y="237"/>
                          </a:lnTo>
                          <a:lnTo>
                            <a:pt x="109" y="231"/>
                          </a:lnTo>
                          <a:lnTo>
                            <a:pt x="106" y="222"/>
                          </a:lnTo>
                          <a:lnTo>
                            <a:pt x="101" y="210"/>
                          </a:lnTo>
                          <a:lnTo>
                            <a:pt x="101" y="210"/>
                          </a:lnTo>
                          <a:lnTo>
                            <a:pt x="101" y="210"/>
                          </a:lnTo>
                          <a:lnTo>
                            <a:pt x="101" y="210"/>
                          </a:lnTo>
                          <a:lnTo>
                            <a:pt x="95" y="216"/>
                          </a:lnTo>
                          <a:lnTo>
                            <a:pt x="95" y="216"/>
                          </a:lnTo>
                          <a:lnTo>
                            <a:pt x="95" y="216"/>
                          </a:lnTo>
                          <a:lnTo>
                            <a:pt x="95" y="216"/>
                          </a:lnTo>
                          <a:lnTo>
                            <a:pt x="95" y="216"/>
                          </a:lnTo>
                          <a:lnTo>
                            <a:pt x="95" y="216"/>
                          </a:lnTo>
                          <a:lnTo>
                            <a:pt x="95" y="219"/>
                          </a:lnTo>
                          <a:lnTo>
                            <a:pt x="95" y="219"/>
                          </a:lnTo>
                          <a:lnTo>
                            <a:pt x="95" y="219"/>
                          </a:lnTo>
                          <a:lnTo>
                            <a:pt x="95" y="219"/>
                          </a:lnTo>
                          <a:lnTo>
                            <a:pt x="95" y="222"/>
                          </a:lnTo>
                          <a:lnTo>
                            <a:pt x="95" y="222"/>
                          </a:lnTo>
                          <a:lnTo>
                            <a:pt x="95" y="222"/>
                          </a:lnTo>
                          <a:lnTo>
                            <a:pt x="95" y="222"/>
                          </a:lnTo>
                          <a:lnTo>
                            <a:pt x="95" y="222"/>
                          </a:lnTo>
                          <a:lnTo>
                            <a:pt x="95" y="222"/>
                          </a:lnTo>
                          <a:lnTo>
                            <a:pt x="98" y="225"/>
                          </a:lnTo>
                          <a:lnTo>
                            <a:pt x="98" y="225"/>
                          </a:lnTo>
                          <a:lnTo>
                            <a:pt x="92" y="240"/>
                          </a:lnTo>
                          <a:lnTo>
                            <a:pt x="87" y="249"/>
                          </a:lnTo>
                          <a:lnTo>
                            <a:pt x="87" y="249"/>
                          </a:lnTo>
                          <a:lnTo>
                            <a:pt x="81" y="252"/>
                          </a:lnTo>
                          <a:lnTo>
                            <a:pt x="73" y="252"/>
                          </a:lnTo>
                          <a:lnTo>
                            <a:pt x="73" y="252"/>
                          </a:lnTo>
                          <a:lnTo>
                            <a:pt x="61" y="255"/>
                          </a:lnTo>
                          <a:lnTo>
                            <a:pt x="61" y="255"/>
                          </a:lnTo>
                          <a:lnTo>
                            <a:pt x="61" y="264"/>
                          </a:lnTo>
                          <a:lnTo>
                            <a:pt x="56" y="271"/>
                          </a:lnTo>
                          <a:lnTo>
                            <a:pt x="45" y="283"/>
                          </a:lnTo>
                          <a:lnTo>
                            <a:pt x="45" y="283"/>
                          </a:lnTo>
                          <a:lnTo>
                            <a:pt x="42" y="286"/>
                          </a:lnTo>
                          <a:lnTo>
                            <a:pt x="42" y="286"/>
                          </a:lnTo>
                          <a:lnTo>
                            <a:pt x="36" y="292"/>
                          </a:lnTo>
                          <a:lnTo>
                            <a:pt x="36" y="292"/>
                          </a:lnTo>
                          <a:lnTo>
                            <a:pt x="31" y="301"/>
                          </a:lnTo>
                          <a:lnTo>
                            <a:pt x="31" y="301"/>
                          </a:lnTo>
                          <a:lnTo>
                            <a:pt x="28" y="307"/>
                          </a:lnTo>
                          <a:lnTo>
                            <a:pt x="28" y="310"/>
                          </a:lnTo>
                          <a:lnTo>
                            <a:pt x="28" y="310"/>
                          </a:lnTo>
                          <a:lnTo>
                            <a:pt x="25" y="313"/>
                          </a:lnTo>
                          <a:lnTo>
                            <a:pt x="0" y="337"/>
                          </a:lnTo>
                          <a:lnTo>
                            <a:pt x="0" y="337"/>
                          </a:lnTo>
                          <a:lnTo>
                            <a:pt x="221" y="313"/>
                          </a:lnTo>
                          <a:lnTo>
                            <a:pt x="221" y="313"/>
                          </a:lnTo>
                          <a:lnTo>
                            <a:pt x="221" y="313"/>
                          </a:lnTo>
                          <a:lnTo>
                            <a:pt x="221" y="313"/>
                          </a:lnTo>
                          <a:lnTo>
                            <a:pt x="232" y="313"/>
                          </a:lnTo>
                          <a:lnTo>
                            <a:pt x="232" y="313"/>
                          </a:lnTo>
                          <a:lnTo>
                            <a:pt x="232" y="313"/>
                          </a:lnTo>
                          <a:lnTo>
                            <a:pt x="232" y="313"/>
                          </a:lnTo>
                          <a:lnTo>
                            <a:pt x="241" y="310"/>
                          </a:lnTo>
                          <a:lnTo>
                            <a:pt x="241" y="310"/>
                          </a:lnTo>
                          <a:lnTo>
                            <a:pt x="243" y="310"/>
                          </a:lnTo>
                          <a:lnTo>
                            <a:pt x="243" y="310"/>
                          </a:lnTo>
                          <a:lnTo>
                            <a:pt x="252" y="310"/>
                          </a:lnTo>
                          <a:lnTo>
                            <a:pt x="252" y="310"/>
                          </a:lnTo>
                          <a:lnTo>
                            <a:pt x="255" y="310"/>
                          </a:lnTo>
                          <a:lnTo>
                            <a:pt x="255" y="310"/>
                          </a:lnTo>
                          <a:lnTo>
                            <a:pt x="263" y="307"/>
                          </a:lnTo>
                          <a:lnTo>
                            <a:pt x="263" y="307"/>
                          </a:lnTo>
                          <a:lnTo>
                            <a:pt x="266" y="307"/>
                          </a:lnTo>
                          <a:lnTo>
                            <a:pt x="266" y="307"/>
                          </a:lnTo>
                          <a:lnTo>
                            <a:pt x="274" y="307"/>
                          </a:lnTo>
                          <a:lnTo>
                            <a:pt x="274" y="307"/>
                          </a:lnTo>
                          <a:lnTo>
                            <a:pt x="277" y="307"/>
                          </a:lnTo>
                          <a:lnTo>
                            <a:pt x="277" y="307"/>
                          </a:lnTo>
                          <a:lnTo>
                            <a:pt x="285" y="304"/>
                          </a:lnTo>
                          <a:lnTo>
                            <a:pt x="285" y="304"/>
                          </a:lnTo>
                          <a:lnTo>
                            <a:pt x="285" y="304"/>
                          </a:lnTo>
                          <a:lnTo>
                            <a:pt x="285" y="304"/>
                          </a:lnTo>
                          <a:lnTo>
                            <a:pt x="297" y="304"/>
                          </a:lnTo>
                          <a:lnTo>
                            <a:pt x="297" y="304"/>
                          </a:lnTo>
                          <a:lnTo>
                            <a:pt x="297" y="304"/>
                          </a:lnTo>
                          <a:lnTo>
                            <a:pt x="297" y="304"/>
                          </a:lnTo>
                          <a:lnTo>
                            <a:pt x="305" y="304"/>
                          </a:lnTo>
                          <a:lnTo>
                            <a:pt x="305" y="304"/>
                          </a:lnTo>
                          <a:lnTo>
                            <a:pt x="308" y="301"/>
                          </a:lnTo>
                          <a:lnTo>
                            <a:pt x="308" y="301"/>
                          </a:lnTo>
                          <a:lnTo>
                            <a:pt x="316" y="301"/>
                          </a:lnTo>
                          <a:lnTo>
                            <a:pt x="316" y="301"/>
                          </a:lnTo>
                          <a:lnTo>
                            <a:pt x="319" y="301"/>
                          </a:lnTo>
                          <a:lnTo>
                            <a:pt x="319" y="301"/>
                          </a:lnTo>
                          <a:lnTo>
                            <a:pt x="327" y="301"/>
                          </a:lnTo>
                          <a:lnTo>
                            <a:pt x="327" y="301"/>
                          </a:lnTo>
                          <a:lnTo>
                            <a:pt x="330" y="301"/>
                          </a:lnTo>
                          <a:lnTo>
                            <a:pt x="330" y="301"/>
                          </a:lnTo>
                          <a:lnTo>
                            <a:pt x="339" y="298"/>
                          </a:lnTo>
                          <a:lnTo>
                            <a:pt x="339" y="298"/>
                          </a:lnTo>
                          <a:lnTo>
                            <a:pt x="339" y="298"/>
                          </a:lnTo>
                          <a:lnTo>
                            <a:pt x="339" y="298"/>
                          </a:lnTo>
                          <a:lnTo>
                            <a:pt x="347" y="298"/>
                          </a:lnTo>
                          <a:lnTo>
                            <a:pt x="347" y="298"/>
                          </a:lnTo>
                          <a:lnTo>
                            <a:pt x="350" y="298"/>
                          </a:lnTo>
                          <a:lnTo>
                            <a:pt x="350" y="298"/>
                          </a:lnTo>
                          <a:lnTo>
                            <a:pt x="358" y="295"/>
                          </a:lnTo>
                          <a:lnTo>
                            <a:pt x="358" y="295"/>
                          </a:lnTo>
                          <a:lnTo>
                            <a:pt x="358" y="295"/>
                          </a:lnTo>
                          <a:lnTo>
                            <a:pt x="358" y="295"/>
                          </a:lnTo>
                          <a:lnTo>
                            <a:pt x="436" y="286"/>
                          </a:lnTo>
                          <a:lnTo>
                            <a:pt x="436" y="286"/>
                          </a:lnTo>
                          <a:lnTo>
                            <a:pt x="436" y="286"/>
                          </a:lnTo>
                          <a:lnTo>
                            <a:pt x="436" y="286"/>
                          </a:lnTo>
                          <a:lnTo>
                            <a:pt x="445" y="283"/>
                          </a:lnTo>
                          <a:lnTo>
                            <a:pt x="445" y="283"/>
                          </a:lnTo>
                          <a:lnTo>
                            <a:pt x="448" y="283"/>
                          </a:lnTo>
                          <a:lnTo>
                            <a:pt x="448" y="283"/>
                          </a:lnTo>
                          <a:lnTo>
                            <a:pt x="453" y="283"/>
                          </a:lnTo>
                          <a:lnTo>
                            <a:pt x="453" y="283"/>
                          </a:lnTo>
                          <a:lnTo>
                            <a:pt x="456" y="283"/>
                          </a:lnTo>
                          <a:lnTo>
                            <a:pt x="456" y="283"/>
                          </a:lnTo>
                          <a:lnTo>
                            <a:pt x="464" y="280"/>
                          </a:lnTo>
                          <a:lnTo>
                            <a:pt x="464" y="280"/>
                          </a:lnTo>
                          <a:lnTo>
                            <a:pt x="464" y="280"/>
                          </a:lnTo>
                          <a:lnTo>
                            <a:pt x="464" y="280"/>
                          </a:lnTo>
                          <a:lnTo>
                            <a:pt x="473" y="280"/>
                          </a:lnTo>
                          <a:lnTo>
                            <a:pt x="473" y="280"/>
                          </a:lnTo>
                          <a:lnTo>
                            <a:pt x="476" y="280"/>
                          </a:lnTo>
                          <a:lnTo>
                            <a:pt x="476" y="280"/>
                          </a:lnTo>
                          <a:lnTo>
                            <a:pt x="481" y="280"/>
                          </a:lnTo>
                          <a:lnTo>
                            <a:pt x="481" y="280"/>
                          </a:lnTo>
                          <a:lnTo>
                            <a:pt x="484" y="277"/>
                          </a:lnTo>
                          <a:lnTo>
                            <a:pt x="484" y="277"/>
                          </a:lnTo>
                          <a:lnTo>
                            <a:pt x="490" y="277"/>
                          </a:lnTo>
                          <a:lnTo>
                            <a:pt x="490" y="277"/>
                          </a:lnTo>
                          <a:lnTo>
                            <a:pt x="492" y="277"/>
                          </a:lnTo>
                          <a:lnTo>
                            <a:pt x="492" y="277"/>
                          </a:lnTo>
                          <a:lnTo>
                            <a:pt x="498" y="277"/>
                          </a:lnTo>
                          <a:lnTo>
                            <a:pt x="498" y="277"/>
                          </a:lnTo>
                          <a:lnTo>
                            <a:pt x="501" y="274"/>
                          </a:lnTo>
                          <a:lnTo>
                            <a:pt x="501" y="274"/>
                          </a:lnTo>
                          <a:lnTo>
                            <a:pt x="506" y="274"/>
                          </a:lnTo>
                          <a:lnTo>
                            <a:pt x="506" y="274"/>
                          </a:lnTo>
                          <a:lnTo>
                            <a:pt x="509" y="274"/>
                          </a:lnTo>
                          <a:lnTo>
                            <a:pt x="509" y="274"/>
                          </a:lnTo>
                          <a:lnTo>
                            <a:pt x="515" y="274"/>
                          </a:lnTo>
                          <a:lnTo>
                            <a:pt x="515" y="274"/>
                          </a:lnTo>
                          <a:lnTo>
                            <a:pt x="518" y="274"/>
                          </a:lnTo>
                          <a:lnTo>
                            <a:pt x="518" y="274"/>
                          </a:lnTo>
                          <a:lnTo>
                            <a:pt x="523" y="271"/>
                          </a:lnTo>
                          <a:lnTo>
                            <a:pt x="523" y="271"/>
                          </a:lnTo>
                          <a:lnTo>
                            <a:pt x="526" y="271"/>
                          </a:lnTo>
                          <a:lnTo>
                            <a:pt x="526" y="271"/>
                          </a:lnTo>
                          <a:lnTo>
                            <a:pt x="532" y="271"/>
                          </a:lnTo>
                          <a:lnTo>
                            <a:pt x="532" y="271"/>
                          </a:lnTo>
                          <a:lnTo>
                            <a:pt x="534" y="271"/>
                          </a:lnTo>
                          <a:lnTo>
                            <a:pt x="534" y="271"/>
                          </a:lnTo>
                          <a:lnTo>
                            <a:pt x="540" y="267"/>
                          </a:lnTo>
                          <a:lnTo>
                            <a:pt x="540" y="267"/>
                          </a:lnTo>
                          <a:lnTo>
                            <a:pt x="543" y="267"/>
                          </a:lnTo>
                          <a:lnTo>
                            <a:pt x="543" y="267"/>
                          </a:lnTo>
                          <a:lnTo>
                            <a:pt x="548" y="267"/>
                          </a:lnTo>
                          <a:lnTo>
                            <a:pt x="548" y="267"/>
                          </a:lnTo>
                          <a:lnTo>
                            <a:pt x="551" y="267"/>
                          </a:lnTo>
                          <a:lnTo>
                            <a:pt x="551" y="267"/>
                          </a:lnTo>
                          <a:lnTo>
                            <a:pt x="557" y="264"/>
                          </a:lnTo>
                          <a:lnTo>
                            <a:pt x="557" y="264"/>
                          </a:lnTo>
                          <a:lnTo>
                            <a:pt x="560" y="264"/>
                          </a:lnTo>
                          <a:lnTo>
                            <a:pt x="560" y="264"/>
                          </a:lnTo>
                          <a:lnTo>
                            <a:pt x="562" y="264"/>
                          </a:lnTo>
                          <a:lnTo>
                            <a:pt x="562" y="264"/>
                          </a:lnTo>
                          <a:lnTo>
                            <a:pt x="565" y="264"/>
                          </a:lnTo>
                          <a:lnTo>
                            <a:pt x="565" y="264"/>
                          </a:lnTo>
                          <a:lnTo>
                            <a:pt x="571" y="264"/>
                          </a:lnTo>
                          <a:lnTo>
                            <a:pt x="571" y="264"/>
                          </a:lnTo>
                          <a:lnTo>
                            <a:pt x="574" y="261"/>
                          </a:lnTo>
                          <a:lnTo>
                            <a:pt x="574" y="261"/>
                          </a:lnTo>
                          <a:lnTo>
                            <a:pt x="576" y="261"/>
                          </a:lnTo>
                          <a:lnTo>
                            <a:pt x="576" y="261"/>
                          </a:lnTo>
                          <a:lnTo>
                            <a:pt x="579" y="261"/>
                          </a:lnTo>
                          <a:lnTo>
                            <a:pt x="579" y="261"/>
                          </a:lnTo>
                          <a:lnTo>
                            <a:pt x="585" y="261"/>
                          </a:lnTo>
                          <a:lnTo>
                            <a:pt x="585" y="261"/>
                          </a:lnTo>
                          <a:lnTo>
                            <a:pt x="588" y="258"/>
                          </a:lnTo>
                          <a:lnTo>
                            <a:pt x="588" y="258"/>
                          </a:lnTo>
                          <a:lnTo>
                            <a:pt x="590" y="258"/>
                          </a:lnTo>
                          <a:lnTo>
                            <a:pt x="590" y="258"/>
                          </a:lnTo>
                          <a:lnTo>
                            <a:pt x="596" y="258"/>
                          </a:lnTo>
                          <a:lnTo>
                            <a:pt x="596" y="258"/>
                          </a:lnTo>
                          <a:lnTo>
                            <a:pt x="599" y="258"/>
                          </a:lnTo>
                          <a:lnTo>
                            <a:pt x="599" y="258"/>
                          </a:lnTo>
                          <a:lnTo>
                            <a:pt x="604" y="255"/>
                          </a:lnTo>
                          <a:lnTo>
                            <a:pt x="604" y="255"/>
                          </a:lnTo>
                          <a:lnTo>
                            <a:pt x="604" y="255"/>
                          </a:lnTo>
                          <a:lnTo>
                            <a:pt x="604" y="255"/>
                          </a:lnTo>
                          <a:lnTo>
                            <a:pt x="610" y="255"/>
                          </a:lnTo>
                          <a:lnTo>
                            <a:pt x="610" y="255"/>
                          </a:lnTo>
                          <a:lnTo>
                            <a:pt x="602" y="246"/>
                          </a:lnTo>
                          <a:lnTo>
                            <a:pt x="602" y="246"/>
                          </a:lnTo>
                          <a:lnTo>
                            <a:pt x="593" y="228"/>
                          </a:lnTo>
                          <a:lnTo>
                            <a:pt x="593" y="228"/>
                          </a:lnTo>
                          <a:lnTo>
                            <a:pt x="590" y="225"/>
                          </a:lnTo>
                          <a:lnTo>
                            <a:pt x="590" y="225"/>
                          </a:lnTo>
                          <a:lnTo>
                            <a:pt x="585" y="228"/>
                          </a:lnTo>
                          <a:lnTo>
                            <a:pt x="576" y="231"/>
                          </a:lnTo>
                          <a:lnTo>
                            <a:pt x="576" y="231"/>
                          </a:lnTo>
                          <a:lnTo>
                            <a:pt x="576" y="231"/>
                          </a:lnTo>
                          <a:lnTo>
                            <a:pt x="576" y="231"/>
                          </a:lnTo>
                          <a:lnTo>
                            <a:pt x="562" y="228"/>
                          </a:lnTo>
                          <a:lnTo>
                            <a:pt x="554" y="222"/>
                          </a:lnTo>
                          <a:lnTo>
                            <a:pt x="548" y="210"/>
                          </a:lnTo>
                          <a:lnTo>
                            <a:pt x="548" y="210"/>
                          </a:lnTo>
                          <a:lnTo>
                            <a:pt x="548" y="204"/>
                          </a:lnTo>
                          <a:lnTo>
                            <a:pt x="548" y="204"/>
                          </a:lnTo>
                          <a:lnTo>
                            <a:pt x="554" y="201"/>
                          </a:lnTo>
                          <a:lnTo>
                            <a:pt x="554" y="201"/>
                          </a:lnTo>
                          <a:lnTo>
                            <a:pt x="557" y="201"/>
                          </a:lnTo>
                          <a:lnTo>
                            <a:pt x="565" y="195"/>
                          </a:lnTo>
                          <a:lnTo>
                            <a:pt x="565" y="195"/>
                          </a:lnTo>
                          <a:lnTo>
                            <a:pt x="554" y="188"/>
                          </a:lnTo>
                          <a:lnTo>
                            <a:pt x="554" y="188"/>
                          </a:lnTo>
                          <a:lnTo>
                            <a:pt x="546" y="185"/>
                          </a:lnTo>
                          <a:lnTo>
                            <a:pt x="543" y="179"/>
                          </a:lnTo>
                          <a:lnTo>
                            <a:pt x="543" y="179"/>
                          </a:lnTo>
                          <a:lnTo>
                            <a:pt x="546" y="173"/>
                          </a:lnTo>
                          <a:lnTo>
                            <a:pt x="546" y="173"/>
                          </a:lnTo>
                          <a:lnTo>
                            <a:pt x="548" y="170"/>
                          </a:lnTo>
                          <a:lnTo>
                            <a:pt x="548" y="170"/>
                          </a:lnTo>
                          <a:lnTo>
                            <a:pt x="554" y="167"/>
                          </a:lnTo>
                          <a:lnTo>
                            <a:pt x="557" y="161"/>
                          </a:lnTo>
                          <a:lnTo>
                            <a:pt x="557" y="161"/>
                          </a:lnTo>
                          <a:lnTo>
                            <a:pt x="557" y="161"/>
                          </a:lnTo>
                          <a:lnTo>
                            <a:pt x="557" y="161"/>
                          </a:lnTo>
                          <a:lnTo>
                            <a:pt x="554" y="158"/>
                          </a:lnTo>
                          <a:lnTo>
                            <a:pt x="554" y="158"/>
                          </a:lnTo>
                          <a:lnTo>
                            <a:pt x="540" y="149"/>
                          </a:lnTo>
                          <a:lnTo>
                            <a:pt x="540" y="149"/>
                          </a:lnTo>
                          <a:lnTo>
                            <a:pt x="534" y="146"/>
                          </a:lnTo>
                          <a:lnTo>
                            <a:pt x="534" y="143"/>
                          </a:lnTo>
                          <a:lnTo>
                            <a:pt x="534" y="137"/>
                          </a:lnTo>
                          <a:lnTo>
                            <a:pt x="534" y="137"/>
                          </a:lnTo>
                          <a:lnTo>
                            <a:pt x="537" y="134"/>
                          </a:lnTo>
                          <a:lnTo>
                            <a:pt x="540" y="131"/>
                          </a:lnTo>
                          <a:lnTo>
                            <a:pt x="548" y="131"/>
                          </a:lnTo>
                          <a:lnTo>
                            <a:pt x="548" y="131"/>
                          </a:lnTo>
                          <a:lnTo>
                            <a:pt x="551" y="128"/>
                          </a:lnTo>
                          <a:lnTo>
                            <a:pt x="551" y="128"/>
                          </a:lnTo>
                          <a:lnTo>
                            <a:pt x="551" y="128"/>
                          </a:lnTo>
                          <a:lnTo>
                            <a:pt x="551" y="128"/>
                          </a:lnTo>
                          <a:lnTo>
                            <a:pt x="551" y="122"/>
                          </a:lnTo>
                          <a:lnTo>
                            <a:pt x="551" y="122"/>
                          </a:lnTo>
                          <a:lnTo>
                            <a:pt x="548" y="113"/>
                          </a:lnTo>
                          <a:lnTo>
                            <a:pt x="543" y="106"/>
                          </a:lnTo>
                          <a:lnTo>
                            <a:pt x="509" y="100"/>
                          </a:lnTo>
                          <a:lnTo>
                            <a:pt x="509" y="100"/>
                          </a:lnTo>
                          <a:lnTo>
                            <a:pt x="509" y="97"/>
                          </a:lnTo>
                          <a:lnTo>
                            <a:pt x="509" y="97"/>
                          </a:lnTo>
                          <a:lnTo>
                            <a:pt x="509" y="97"/>
                          </a:lnTo>
                          <a:lnTo>
                            <a:pt x="509" y="97"/>
                          </a:lnTo>
                          <a:lnTo>
                            <a:pt x="506" y="97"/>
                          </a:lnTo>
                          <a:lnTo>
                            <a:pt x="506" y="97"/>
                          </a:lnTo>
                          <a:lnTo>
                            <a:pt x="506" y="97"/>
                          </a:lnTo>
                          <a:lnTo>
                            <a:pt x="506" y="97"/>
                          </a:lnTo>
                          <a:lnTo>
                            <a:pt x="492" y="88"/>
                          </a:lnTo>
                          <a:lnTo>
                            <a:pt x="492" y="88"/>
                          </a:lnTo>
                          <a:lnTo>
                            <a:pt x="492" y="85"/>
                          </a:lnTo>
                          <a:lnTo>
                            <a:pt x="492" y="85"/>
                          </a:lnTo>
                          <a:lnTo>
                            <a:pt x="490" y="85"/>
                          </a:lnTo>
                          <a:lnTo>
                            <a:pt x="490" y="85"/>
                          </a:lnTo>
                          <a:lnTo>
                            <a:pt x="481" y="82"/>
                          </a:lnTo>
                          <a:lnTo>
                            <a:pt x="481" y="82"/>
                          </a:lnTo>
                          <a:lnTo>
                            <a:pt x="473" y="79"/>
                          </a:lnTo>
                          <a:lnTo>
                            <a:pt x="470" y="76"/>
                          </a:lnTo>
                          <a:lnTo>
                            <a:pt x="467" y="70"/>
                          </a:lnTo>
                          <a:lnTo>
                            <a:pt x="467" y="34"/>
                          </a:lnTo>
                          <a:lnTo>
                            <a:pt x="467" y="34"/>
                          </a:lnTo>
                          <a:lnTo>
                            <a:pt x="467" y="27"/>
                          </a:lnTo>
                          <a:lnTo>
                            <a:pt x="462" y="21"/>
                          </a:lnTo>
                          <a:lnTo>
                            <a:pt x="462" y="21"/>
                          </a:lnTo>
                          <a:lnTo>
                            <a:pt x="459" y="18"/>
                          </a:lnTo>
                          <a:lnTo>
                            <a:pt x="459" y="18"/>
                          </a:lnTo>
                          <a:lnTo>
                            <a:pt x="453" y="15"/>
                          </a:lnTo>
                          <a:lnTo>
                            <a:pt x="453" y="15"/>
                          </a:lnTo>
                          <a:lnTo>
                            <a:pt x="445" y="12"/>
                          </a:lnTo>
                          <a:lnTo>
                            <a:pt x="436" y="9"/>
                          </a:lnTo>
                          <a:lnTo>
                            <a:pt x="436" y="9"/>
                          </a:lnTo>
                          <a:lnTo>
                            <a:pt x="436" y="6"/>
                          </a:lnTo>
                          <a:lnTo>
                            <a:pt x="436" y="6"/>
                          </a:lnTo>
                          <a:lnTo>
                            <a:pt x="434" y="6"/>
                          </a:lnTo>
                          <a:lnTo>
                            <a:pt x="434" y="6"/>
                          </a:lnTo>
                          <a:lnTo>
                            <a:pt x="434" y="6"/>
                          </a:lnTo>
                          <a:lnTo>
                            <a:pt x="434" y="6"/>
                          </a:lnTo>
                          <a:lnTo>
                            <a:pt x="434" y="6"/>
                          </a:lnTo>
                          <a:lnTo>
                            <a:pt x="434" y="6"/>
                          </a:lnTo>
                          <a:lnTo>
                            <a:pt x="431" y="3"/>
                          </a:lnTo>
                          <a:lnTo>
                            <a:pt x="431" y="3"/>
                          </a:lnTo>
                          <a:lnTo>
                            <a:pt x="431" y="3"/>
                          </a:lnTo>
                          <a:lnTo>
                            <a:pt x="431" y="3"/>
                          </a:lnTo>
                          <a:lnTo>
                            <a:pt x="428" y="3"/>
                          </a:lnTo>
                          <a:lnTo>
                            <a:pt x="428" y="3"/>
                          </a:lnTo>
                          <a:lnTo>
                            <a:pt x="428" y="3"/>
                          </a:lnTo>
                          <a:lnTo>
                            <a:pt x="428" y="3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5" y="0"/>
                          </a:lnTo>
                          <a:lnTo>
                            <a:pt x="422" y="0"/>
                          </a:lnTo>
                          <a:lnTo>
                            <a:pt x="422" y="0"/>
                          </a:lnTo>
                          <a:lnTo>
                            <a:pt x="408" y="12"/>
                          </a:lnTo>
                          <a:lnTo>
                            <a:pt x="403" y="15"/>
                          </a:lnTo>
                          <a:lnTo>
                            <a:pt x="395" y="18"/>
                          </a:lnTo>
                          <a:lnTo>
                            <a:pt x="395" y="18"/>
                          </a:lnTo>
                          <a:lnTo>
                            <a:pt x="392" y="21"/>
                          </a:lnTo>
                          <a:lnTo>
                            <a:pt x="392" y="21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396" name="Freeform 384">
                      <a:extLst>
                        <a:ext uri="{FF2B5EF4-FFF2-40B4-BE49-F238E27FC236}">
                          <a16:creationId xmlns:a16="http://schemas.microsoft.com/office/drawing/2014/main" id="{2E741E31-FB60-AD3B-8EBC-C4F27B8CCE82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239622" y="2368282"/>
                      <a:ext cx="191833" cy="359673"/>
                    </a:xfrm>
                    <a:custGeom>
                      <a:avLst/>
                      <a:gdLst>
                        <a:gd name="T0" fmla="*/ 107 w 132"/>
                        <a:gd name="T1" fmla="*/ 231 h 261"/>
                        <a:gd name="T2" fmla="*/ 98 w 132"/>
                        <a:gd name="T3" fmla="*/ 173 h 261"/>
                        <a:gd name="T4" fmla="*/ 101 w 132"/>
                        <a:gd name="T5" fmla="*/ 152 h 261"/>
                        <a:gd name="T6" fmla="*/ 104 w 132"/>
                        <a:gd name="T7" fmla="*/ 146 h 261"/>
                        <a:gd name="T8" fmla="*/ 104 w 132"/>
                        <a:gd name="T9" fmla="*/ 88 h 261"/>
                        <a:gd name="T10" fmla="*/ 104 w 132"/>
                        <a:gd name="T11" fmla="*/ 79 h 261"/>
                        <a:gd name="T12" fmla="*/ 110 w 132"/>
                        <a:gd name="T13" fmla="*/ 73 h 261"/>
                        <a:gd name="T14" fmla="*/ 112 w 132"/>
                        <a:gd name="T15" fmla="*/ 64 h 261"/>
                        <a:gd name="T16" fmla="*/ 115 w 132"/>
                        <a:gd name="T17" fmla="*/ 61 h 261"/>
                        <a:gd name="T18" fmla="*/ 115 w 132"/>
                        <a:gd name="T19" fmla="*/ 58 h 261"/>
                        <a:gd name="T20" fmla="*/ 121 w 132"/>
                        <a:gd name="T21" fmla="*/ 51 h 261"/>
                        <a:gd name="T22" fmla="*/ 126 w 132"/>
                        <a:gd name="T23" fmla="*/ 48 h 261"/>
                        <a:gd name="T24" fmla="*/ 126 w 132"/>
                        <a:gd name="T25" fmla="*/ 48 h 261"/>
                        <a:gd name="T26" fmla="*/ 132 w 132"/>
                        <a:gd name="T27" fmla="*/ 33 h 261"/>
                        <a:gd name="T28" fmla="*/ 129 w 132"/>
                        <a:gd name="T29" fmla="*/ 27 h 261"/>
                        <a:gd name="T30" fmla="*/ 124 w 132"/>
                        <a:gd name="T31" fmla="*/ 21 h 261"/>
                        <a:gd name="T32" fmla="*/ 121 w 132"/>
                        <a:gd name="T33" fmla="*/ 15 h 261"/>
                        <a:gd name="T34" fmla="*/ 121 w 132"/>
                        <a:gd name="T35" fmla="*/ 12 h 261"/>
                        <a:gd name="T36" fmla="*/ 118 w 132"/>
                        <a:gd name="T37" fmla="*/ 9 h 261"/>
                        <a:gd name="T38" fmla="*/ 118 w 132"/>
                        <a:gd name="T39" fmla="*/ 6 h 261"/>
                        <a:gd name="T40" fmla="*/ 118 w 132"/>
                        <a:gd name="T41" fmla="*/ 6 h 261"/>
                        <a:gd name="T42" fmla="*/ 118 w 132"/>
                        <a:gd name="T43" fmla="*/ 3 h 261"/>
                        <a:gd name="T44" fmla="*/ 118 w 132"/>
                        <a:gd name="T45" fmla="*/ 3 h 261"/>
                        <a:gd name="T46" fmla="*/ 118 w 132"/>
                        <a:gd name="T47" fmla="*/ 0 h 261"/>
                        <a:gd name="T48" fmla="*/ 118 w 132"/>
                        <a:gd name="T49" fmla="*/ 0 h 261"/>
                        <a:gd name="T50" fmla="*/ 28 w 132"/>
                        <a:gd name="T51" fmla="*/ 33 h 261"/>
                        <a:gd name="T52" fmla="*/ 0 w 132"/>
                        <a:gd name="T53" fmla="*/ 64 h 261"/>
                        <a:gd name="T54" fmla="*/ 0 w 132"/>
                        <a:gd name="T55" fmla="*/ 70 h 261"/>
                        <a:gd name="T56" fmla="*/ 3 w 132"/>
                        <a:gd name="T57" fmla="*/ 79 h 261"/>
                        <a:gd name="T58" fmla="*/ 12 w 132"/>
                        <a:gd name="T59" fmla="*/ 103 h 261"/>
                        <a:gd name="T60" fmla="*/ 14 w 132"/>
                        <a:gd name="T61" fmla="*/ 118 h 261"/>
                        <a:gd name="T62" fmla="*/ 14 w 132"/>
                        <a:gd name="T63" fmla="*/ 130 h 261"/>
                        <a:gd name="T64" fmla="*/ 20 w 132"/>
                        <a:gd name="T65" fmla="*/ 149 h 261"/>
                        <a:gd name="T66" fmla="*/ 23 w 132"/>
                        <a:gd name="T67" fmla="*/ 164 h 261"/>
                        <a:gd name="T68" fmla="*/ 26 w 132"/>
                        <a:gd name="T69" fmla="*/ 176 h 261"/>
                        <a:gd name="T70" fmla="*/ 26 w 132"/>
                        <a:gd name="T71" fmla="*/ 176 h 261"/>
                        <a:gd name="T72" fmla="*/ 28 w 132"/>
                        <a:gd name="T73" fmla="*/ 176 h 261"/>
                        <a:gd name="T74" fmla="*/ 31 w 132"/>
                        <a:gd name="T75" fmla="*/ 179 h 261"/>
                        <a:gd name="T76" fmla="*/ 34 w 132"/>
                        <a:gd name="T77" fmla="*/ 182 h 261"/>
                        <a:gd name="T78" fmla="*/ 40 w 132"/>
                        <a:gd name="T79" fmla="*/ 197 h 261"/>
                        <a:gd name="T80" fmla="*/ 40 w 132"/>
                        <a:gd name="T81" fmla="*/ 200 h 261"/>
                        <a:gd name="T82" fmla="*/ 45 w 132"/>
                        <a:gd name="T83" fmla="*/ 249 h 261"/>
                        <a:gd name="T84" fmla="*/ 51 w 132"/>
                        <a:gd name="T85" fmla="*/ 255 h 261"/>
                        <a:gd name="T86" fmla="*/ 107 w 132"/>
                        <a:gd name="T87" fmla="*/ 246 h 261"/>
                        <a:gd name="T88" fmla="*/ 107 w 132"/>
                        <a:gd name="T89" fmla="*/ 237 h 261"/>
                        <a:gd name="T90" fmla="*/ 107 w 132"/>
                        <a:gd name="T91" fmla="*/ 231 h 26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</a:cxnLst>
                      <a:rect l="0" t="0" r="r" b="b"/>
                      <a:pathLst>
                        <a:path w="132" h="261">
                          <a:moveTo>
                            <a:pt x="107" y="231"/>
                          </a:moveTo>
                          <a:lnTo>
                            <a:pt x="107" y="231"/>
                          </a:lnTo>
                          <a:lnTo>
                            <a:pt x="101" y="209"/>
                          </a:lnTo>
                          <a:lnTo>
                            <a:pt x="98" y="173"/>
                          </a:lnTo>
                          <a:lnTo>
                            <a:pt x="98" y="173"/>
                          </a:lnTo>
                          <a:lnTo>
                            <a:pt x="101" y="152"/>
                          </a:lnTo>
                          <a:lnTo>
                            <a:pt x="104" y="146"/>
                          </a:lnTo>
                          <a:lnTo>
                            <a:pt x="104" y="146"/>
                          </a:lnTo>
                          <a:lnTo>
                            <a:pt x="104" y="146"/>
                          </a:lnTo>
                          <a:lnTo>
                            <a:pt x="104" y="88"/>
                          </a:lnTo>
                          <a:lnTo>
                            <a:pt x="104" y="88"/>
                          </a:lnTo>
                          <a:lnTo>
                            <a:pt x="104" y="79"/>
                          </a:lnTo>
                          <a:lnTo>
                            <a:pt x="110" y="73"/>
                          </a:lnTo>
                          <a:lnTo>
                            <a:pt x="110" y="73"/>
                          </a:lnTo>
                          <a:lnTo>
                            <a:pt x="112" y="70"/>
                          </a:lnTo>
                          <a:lnTo>
                            <a:pt x="112" y="64"/>
                          </a:lnTo>
                          <a:lnTo>
                            <a:pt x="112" y="64"/>
                          </a:lnTo>
                          <a:lnTo>
                            <a:pt x="115" y="61"/>
                          </a:lnTo>
                          <a:lnTo>
                            <a:pt x="115" y="61"/>
                          </a:lnTo>
                          <a:lnTo>
                            <a:pt x="115" y="58"/>
                          </a:lnTo>
                          <a:lnTo>
                            <a:pt x="115" y="58"/>
                          </a:lnTo>
                          <a:lnTo>
                            <a:pt x="121" y="51"/>
                          </a:lnTo>
                          <a:lnTo>
                            <a:pt x="126" y="48"/>
                          </a:lnTo>
                          <a:lnTo>
                            <a:pt x="126" y="48"/>
                          </a:lnTo>
                          <a:lnTo>
                            <a:pt x="126" y="48"/>
                          </a:lnTo>
                          <a:lnTo>
                            <a:pt x="126" y="48"/>
                          </a:lnTo>
                          <a:lnTo>
                            <a:pt x="129" y="42"/>
                          </a:lnTo>
                          <a:lnTo>
                            <a:pt x="132" y="33"/>
                          </a:lnTo>
                          <a:lnTo>
                            <a:pt x="132" y="33"/>
                          </a:lnTo>
                          <a:lnTo>
                            <a:pt x="129" y="27"/>
                          </a:lnTo>
                          <a:lnTo>
                            <a:pt x="129" y="27"/>
                          </a:lnTo>
                          <a:lnTo>
                            <a:pt x="124" y="21"/>
                          </a:lnTo>
                          <a:lnTo>
                            <a:pt x="121" y="15"/>
                          </a:lnTo>
                          <a:lnTo>
                            <a:pt x="121" y="15"/>
                          </a:lnTo>
                          <a:lnTo>
                            <a:pt x="121" y="12"/>
                          </a:lnTo>
                          <a:lnTo>
                            <a:pt x="121" y="12"/>
                          </a:lnTo>
                          <a:lnTo>
                            <a:pt x="118" y="9"/>
                          </a:lnTo>
                          <a:lnTo>
                            <a:pt x="118" y="9"/>
                          </a:lnTo>
                          <a:lnTo>
                            <a:pt x="118" y="6"/>
                          </a:lnTo>
                          <a:lnTo>
                            <a:pt x="118" y="6"/>
                          </a:lnTo>
                          <a:lnTo>
                            <a:pt x="118" y="6"/>
                          </a:lnTo>
                          <a:lnTo>
                            <a:pt x="118" y="6"/>
                          </a:lnTo>
                          <a:lnTo>
                            <a:pt x="118" y="3"/>
                          </a:lnTo>
                          <a:lnTo>
                            <a:pt x="118" y="3"/>
                          </a:lnTo>
                          <a:lnTo>
                            <a:pt x="118" y="3"/>
                          </a:lnTo>
                          <a:lnTo>
                            <a:pt x="118" y="3"/>
                          </a:lnTo>
                          <a:lnTo>
                            <a:pt x="118" y="0"/>
                          </a:lnTo>
                          <a:lnTo>
                            <a:pt x="118" y="0"/>
                          </a:lnTo>
                          <a:lnTo>
                            <a:pt x="118" y="0"/>
                          </a:lnTo>
                          <a:lnTo>
                            <a:pt x="118" y="0"/>
                          </a:lnTo>
                          <a:lnTo>
                            <a:pt x="28" y="33"/>
                          </a:lnTo>
                          <a:lnTo>
                            <a:pt x="28" y="33"/>
                          </a:lnTo>
                          <a:lnTo>
                            <a:pt x="0" y="39"/>
                          </a:lnTo>
                          <a:lnTo>
                            <a:pt x="0" y="64"/>
                          </a:lnTo>
                          <a:lnTo>
                            <a:pt x="0" y="64"/>
                          </a:lnTo>
                          <a:lnTo>
                            <a:pt x="0" y="70"/>
                          </a:lnTo>
                          <a:lnTo>
                            <a:pt x="3" y="79"/>
                          </a:lnTo>
                          <a:lnTo>
                            <a:pt x="3" y="79"/>
                          </a:lnTo>
                          <a:lnTo>
                            <a:pt x="9" y="91"/>
                          </a:lnTo>
                          <a:lnTo>
                            <a:pt x="12" y="103"/>
                          </a:lnTo>
                          <a:lnTo>
                            <a:pt x="12" y="103"/>
                          </a:lnTo>
                          <a:lnTo>
                            <a:pt x="14" y="118"/>
                          </a:lnTo>
                          <a:lnTo>
                            <a:pt x="14" y="118"/>
                          </a:lnTo>
                          <a:lnTo>
                            <a:pt x="14" y="130"/>
                          </a:lnTo>
                          <a:lnTo>
                            <a:pt x="14" y="130"/>
                          </a:lnTo>
                          <a:lnTo>
                            <a:pt x="20" y="149"/>
                          </a:lnTo>
                          <a:lnTo>
                            <a:pt x="20" y="149"/>
                          </a:lnTo>
                          <a:lnTo>
                            <a:pt x="23" y="164"/>
                          </a:lnTo>
                          <a:lnTo>
                            <a:pt x="23" y="164"/>
                          </a:lnTo>
                          <a:lnTo>
                            <a:pt x="26" y="176"/>
                          </a:lnTo>
                          <a:lnTo>
                            <a:pt x="26" y="176"/>
                          </a:lnTo>
                          <a:lnTo>
                            <a:pt x="26" y="176"/>
                          </a:lnTo>
                          <a:lnTo>
                            <a:pt x="26" y="176"/>
                          </a:lnTo>
                          <a:lnTo>
                            <a:pt x="28" y="176"/>
                          </a:lnTo>
                          <a:lnTo>
                            <a:pt x="28" y="176"/>
                          </a:lnTo>
                          <a:lnTo>
                            <a:pt x="31" y="179"/>
                          </a:lnTo>
                          <a:lnTo>
                            <a:pt x="34" y="182"/>
                          </a:lnTo>
                          <a:lnTo>
                            <a:pt x="34" y="182"/>
                          </a:lnTo>
                          <a:lnTo>
                            <a:pt x="40" y="197"/>
                          </a:lnTo>
                          <a:lnTo>
                            <a:pt x="40" y="197"/>
                          </a:lnTo>
                          <a:lnTo>
                            <a:pt x="40" y="200"/>
                          </a:lnTo>
                          <a:lnTo>
                            <a:pt x="40" y="200"/>
                          </a:lnTo>
                          <a:lnTo>
                            <a:pt x="42" y="234"/>
                          </a:lnTo>
                          <a:lnTo>
                            <a:pt x="45" y="249"/>
                          </a:lnTo>
                          <a:lnTo>
                            <a:pt x="51" y="255"/>
                          </a:lnTo>
                          <a:lnTo>
                            <a:pt x="51" y="255"/>
                          </a:lnTo>
                          <a:lnTo>
                            <a:pt x="54" y="261"/>
                          </a:lnTo>
                          <a:lnTo>
                            <a:pt x="107" y="246"/>
                          </a:lnTo>
                          <a:lnTo>
                            <a:pt x="107" y="237"/>
                          </a:lnTo>
                          <a:lnTo>
                            <a:pt x="107" y="237"/>
                          </a:lnTo>
                          <a:lnTo>
                            <a:pt x="107" y="231"/>
                          </a:lnTo>
                          <a:lnTo>
                            <a:pt x="107" y="231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397" name="Freeform 385">
                      <a:extLst>
                        <a:ext uri="{FF2B5EF4-FFF2-40B4-BE49-F238E27FC236}">
                          <a16:creationId xmlns:a16="http://schemas.microsoft.com/office/drawing/2014/main" id="{2489D770-54F3-4EA3-1743-03B6E0104B08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8321006" y="2660430"/>
                      <a:ext cx="374948" cy="192928"/>
                    </a:xfrm>
                    <a:custGeom>
                      <a:avLst/>
                      <a:gdLst>
                        <a:gd name="T0" fmla="*/ 255 w 258"/>
                        <a:gd name="T1" fmla="*/ 119 h 140"/>
                        <a:gd name="T2" fmla="*/ 252 w 258"/>
                        <a:gd name="T3" fmla="*/ 119 h 140"/>
                        <a:gd name="T4" fmla="*/ 235 w 258"/>
                        <a:gd name="T5" fmla="*/ 131 h 140"/>
                        <a:gd name="T6" fmla="*/ 233 w 258"/>
                        <a:gd name="T7" fmla="*/ 128 h 140"/>
                        <a:gd name="T8" fmla="*/ 219 w 258"/>
                        <a:gd name="T9" fmla="*/ 116 h 140"/>
                        <a:gd name="T10" fmla="*/ 213 w 258"/>
                        <a:gd name="T11" fmla="*/ 122 h 140"/>
                        <a:gd name="T12" fmla="*/ 205 w 258"/>
                        <a:gd name="T13" fmla="*/ 140 h 140"/>
                        <a:gd name="T14" fmla="*/ 196 w 258"/>
                        <a:gd name="T15" fmla="*/ 119 h 140"/>
                        <a:gd name="T16" fmla="*/ 188 w 258"/>
                        <a:gd name="T17" fmla="*/ 116 h 140"/>
                        <a:gd name="T18" fmla="*/ 174 w 258"/>
                        <a:gd name="T19" fmla="*/ 101 h 140"/>
                        <a:gd name="T20" fmla="*/ 166 w 258"/>
                        <a:gd name="T21" fmla="*/ 95 h 140"/>
                        <a:gd name="T22" fmla="*/ 163 w 258"/>
                        <a:gd name="T23" fmla="*/ 95 h 140"/>
                        <a:gd name="T24" fmla="*/ 163 w 258"/>
                        <a:gd name="T25" fmla="*/ 95 h 140"/>
                        <a:gd name="T26" fmla="*/ 160 w 258"/>
                        <a:gd name="T27" fmla="*/ 95 h 140"/>
                        <a:gd name="T28" fmla="*/ 160 w 258"/>
                        <a:gd name="T29" fmla="*/ 95 h 140"/>
                        <a:gd name="T30" fmla="*/ 157 w 258"/>
                        <a:gd name="T31" fmla="*/ 95 h 140"/>
                        <a:gd name="T32" fmla="*/ 138 w 258"/>
                        <a:gd name="T33" fmla="*/ 104 h 140"/>
                        <a:gd name="T34" fmla="*/ 129 w 258"/>
                        <a:gd name="T35" fmla="*/ 104 h 140"/>
                        <a:gd name="T36" fmla="*/ 112 w 258"/>
                        <a:gd name="T37" fmla="*/ 107 h 140"/>
                        <a:gd name="T38" fmla="*/ 96 w 258"/>
                        <a:gd name="T39" fmla="*/ 113 h 140"/>
                        <a:gd name="T40" fmla="*/ 56 w 258"/>
                        <a:gd name="T41" fmla="*/ 125 h 140"/>
                        <a:gd name="T42" fmla="*/ 40 w 258"/>
                        <a:gd name="T43" fmla="*/ 128 h 140"/>
                        <a:gd name="T44" fmla="*/ 26 w 258"/>
                        <a:gd name="T45" fmla="*/ 131 h 140"/>
                        <a:gd name="T46" fmla="*/ 0 w 258"/>
                        <a:gd name="T47" fmla="*/ 134 h 140"/>
                        <a:gd name="T48" fmla="*/ 0 w 258"/>
                        <a:gd name="T49" fmla="*/ 131 h 140"/>
                        <a:gd name="T50" fmla="*/ 0 w 258"/>
                        <a:gd name="T51" fmla="*/ 116 h 140"/>
                        <a:gd name="T52" fmla="*/ 3 w 258"/>
                        <a:gd name="T53" fmla="*/ 76 h 140"/>
                        <a:gd name="T54" fmla="*/ 3 w 258"/>
                        <a:gd name="T55" fmla="*/ 70 h 140"/>
                        <a:gd name="T56" fmla="*/ 154 w 258"/>
                        <a:gd name="T57" fmla="*/ 22 h 140"/>
                        <a:gd name="T58" fmla="*/ 154 w 258"/>
                        <a:gd name="T59" fmla="*/ 19 h 140"/>
                        <a:gd name="T60" fmla="*/ 157 w 258"/>
                        <a:gd name="T61" fmla="*/ 13 h 140"/>
                        <a:gd name="T62" fmla="*/ 160 w 258"/>
                        <a:gd name="T63" fmla="*/ 10 h 140"/>
                        <a:gd name="T64" fmla="*/ 171 w 258"/>
                        <a:gd name="T65" fmla="*/ 3 h 140"/>
                        <a:gd name="T66" fmla="*/ 171 w 258"/>
                        <a:gd name="T67" fmla="*/ 3 h 140"/>
                        <a:gd name="T68" fmla="*/ 174 w 258"/>
                        <a:gd name="T69" fmla="*/ 3 h 140"/>
                        <a:gd name="T70" fmla="*/ 174 w 258"/>
                        <a:gd name="T71" fmla="*/ 3 h 140"/>
                        <a:gd name="T72" fmla="*/ 174 w 258"/>
                        <a:gd name="T73" fmla="*/ 3 h 140"/>
                        <a:gd name="T74" fmla="*/ 177 w 258"/>
                        <a:gd name="T75" fmla="*/ 0 h 140"/>
                        <a:gd name="T76" fmla="*/ 177 w 258"/>
                        <a:gd name="T77" fmla="*/ 0 h 140"/>
                        <a:gd name="T78" fmla="*/ 177 w 258"/>
                        <a:gd name="T79" fmla="*/ 0 h 140"/>
                        <a:gd name="T80" fmla="*/ 180 w 258"/>
                        <a:gd name="T81" fmla="*/ 0 h 140"/>
                        <a:gd name="T82" fmla="*/ 180 w 258"/>
                        <a:gd name="T83" fmla="*/ 0 h 140"/>
                        <a:gd name="T84" fmla="*/ 180 w 258"/>
                        <a:gd name="T85" fmla="*/ 0 h 140"/>
                        <a:gd name="T86" fmla="*/ 180 w 258"/>
                        <a:gd name="T87" fmla="*/ 0 h 140"/>
                        <a:gd name="T88" fmla="*/ 188 w 258"/>
                        <a:gd name="T89" fmla="*/ 22 h 140"/>
                        <a:gd name="T90" fmla="*/ 191 w 258"/>
                        <a:gd name="T91" fmla="*/ 28 h 140"/>
                        <a:gd name="T92" fmla="*/ 182 w 258"/>
                        <a:gd name="T93" fmla="*/ 46 h 140"/>
                        <a:gd name="T94" fmla="*/ 180 w 258"/>
                        <a:gd name="T95" fmla="*/ 52 h 140"/>
                        <a:gd name="T96" fmla="*/ 188 w 258"/>
                        <a:gd name="T97" fmla="*/ 70 h 140"/>
                        <a:gd name="T98" fmla="*/ 205 w 258"/>
                        <a:gd name="T99" fmla="*/ 76 h 140"/>
                        <a:gd name="T100" fmla="*/ 207 w 258"/>
                        <a:gd name="T101" fmla="*/ 82 h 140"/>
                        <a:gd name="T102" fmla="*/ 227 w 258"/>
                        <a:gd name="T103" fmla="*/ 101 h 140"/>
                        <a:gd name="T104" fmla="*/ 241 w 258"/>
                        <a:gd name="T105" fmla="*/ 107 h 140"/>
                        <a:gd name="T106" fmla="*/ 252 w 258"/>
                        <a:gd name="T107" fmla="*/ 101 h 140"/>
                        <a:gd name="T108" fmla="*/ 258 w 258"/>
                        <a:gd name="T109" fmla="*/ 107 h 140"/>
                        <a:gd name="T110" fmla="*/ 258 w 258"/>
                        <a:gd name="T111" fmla="*/ 116 h 14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</a:cxnLst>
                      <a:rect l="0" t="0" r="r" b="b"/>
                      <a:pathLst>
                        <a:path w="258" h="140">
                          <a:moveTo>
                            <a:pt x="258" y="116"/>
                          </a:moveTo>
                          <a:lnTo>
                            <a:pt x="258" y="116"/>
                          </a:lnTo>
                          <a:lnTo>
                            <a:pt x="255" y="119"/>
                          </a:lnTo>
                          <a:lnTo>
                            <a:pt x="255" y="119"/>
                          </a:lnTo>
                          <a:lnTo>
                            <a:pt x="252" y="119"/>
                          </a:lnTo>
                          <a:lnTo>
                            <a:pt x="252" y="119"/>
                          </a:lnTo>
                          <a:lnTo>
                            <a:pt x="241" y="128"/>
                          </a:lnTo>
                          <a:lnTo>
                            <a:pt x="241" y="128"/>
                          </a:lnTo>
                          <a:lnTo>
                            <a:pt x="235" y="131"/>
                          </a:lnTo>
                          <a:lnTo>
                            <a:pt x="233" y="131"/>
                          </a:lnTo>
                          <a:lnTo>
                            <a:pt x="233" y="128"/>
                          </a:lnTo>
                          <a:lnTo>
                            <a:pt x="233" y="128"/>
                          </a:lnTo>
                          <a:lnTo>
                            <a:pt x="227" y="119"/>
                          </a:lnTo>
                          <a:lnTo>
                            <a:pt x="221" y="116"/>
                          </a:lnTo>
                          <a:lnTo>
                            <a:pt x="219" y="116"/>
                          </a:lnTo>
                          <a:lnTo>
                            <a:pt x="219" y="116"/>
                          </a:lnTo>
                          <a:lnTo>
                            <a:pt x="216" y="119"/>
                          </a:lnTo>
                          <a:lnTo>
                            <a:pt x="213" y="122"/>
                          </a:lnTo>
                          <a:lnTo>
                            <a:pt x="210" y="131"/>
                          </a:lnTo>
                          <a:lnTo>
                            <a:pt x="210" y="131"/>
                          </a:lnTo>
                          <a:lnTo>
                            <a:pt x="205" y="140"/>
                          </a:lnTo>
                          <a:lnTo>
                            <a:pt x="205" y="140"/>
                          </a:lnTo>
                          <a:lnTo>
                            <a:pt x="202" y="128"/>
                          </a:lnTo>
                          <a:lnTo>
                            <a:pt x="196" y="119"/>
                          </a:lnTo>
                          <a:lnTo>
                            <a:pt x="196" y="119"/>
                          </a:lnTo>
                          <a:lnTo>
                            <a:pt x="188" y="116"/>
                          </a:lnTo>
                          <a:lnTo>
                            <a:pt x="188" y="116"/>
                          </a:lnTo>
                          <a:lnTo>
                            <a:pt x="182" y="113"/>
                          </a:lnTo>
                          <a:lnTo>
                            <a:pt x="182" y="113"/>
                          </a:lnTo>
                          <a:lnTo>
                            <a:pt x="174" y="101"/>
                          </a:lnTo>
                          <a:lnTo>
                            <a:pt x="171" y="95"/>
                          </a:lnTo>
                          <a:lnTo>
                            <a:pt x="166" y="95"/>
                          </a:lnTo>
                          <a:lnTo>
                            <a:pt x="166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3" y="95"/>
                          </a:lnTo>
                          <a:lnTo>
                            <a:pt x="160" y="95"/>
                          </a:lnTo>
                          <a:lnTo>
                            <a:pt x="160" y="95"/>
                          </a:lnTo>
                          <a:lnTo>
                            <a:pt x="160" y="95"/>
                          </a:lnTo>
                          <a:lnTo>
                            <a:pt x="160" y="95"/>
                          </a:lnTo>
                          <a:lnTo>
                            <a:pt x="157" y="95"/>
                          </a:lnTo>
                          <a:lnTo>
                            <a:pt x="157" y="95"/>
                          </a:lnTo>
                          <a:lnTo>
                            <a:pt x="157" y="95"/>
                          </a:lnTo>
                          <a:lnTo>
                            <a:pt x="157" y="95"/>
                          </a:lnTo>
                          <a:lnTo>
                            <a:pt x="138" y="104"/>
                          </a:lnTo>
                          <a:lnTo>
                            <a:pt x="138" y="104"/>
                          </a:lnTo>
                          <a:lnTo>
                            <a:pt x="135" y="104"/>
                          </a:lnTo>
                          <a:lnTo>
                            <a:pt x="135" y="104"/>
                          </a:lnTo>
                          <a:lnTo>
                            <a:pt x="129" y="104"/>
                          </a:lnTo>
                          <a:lnTo>
                            <a:pt x="124" y="104"/>
                          </a:lnTo>
                          <a:lnTo>
                            <a:pt x="124" y="104"/>
                          </a:lnTo>
                          <a:lnTo>
                            <a:pt x="112" y="107"/>
                          </a:lnTo>
                          <a:lnTo>
                            <a:pt x="112" y="107"/>
                          </a:lnTo>
                          <a:lnTo>
                            <a:pt x="104" y="110"/>
                          </a:lnTo>
                          <a:lnTo>
                            <a:pt x="96" y="113"/>
                          </a:lnTo>
                          <a:lnTo>
                            <a:pt x="96" y="113"/>
                          </a:lnTo>
                          <a:lnTo>
                            <a:pt x="76" y="116"/>
                          </a:lnTo>
                          <a:lnTo>
                            <a:pt x="56" y="125"/>
                          </a:lnTo>
                          <a:lnTo>
                            <a:pt x="56" y="125"/>
                          </a:lnTo>
                          <a:lnTo>
                            <a:pt x="40" y="128"/>
                          </a:lnTo>
                          <a:lnTo>
                            <a:pt x="40" y="128"/>
                          </a:lnTo>
                          <a:lnTo>
                            <a:pt x="37" y="128"/>
                          </a:lnTo>
                          <a:lnTo>
                            <a:pt x="37" y="128"/>
                          </a:lnTo>
                          <a:lnTo>
                            <a:pt x="26" y="131"/>
                          </a:lnTo>
                          <a:lnTo>
                            <a:pt x="6" y="134"/>
                          </a:lnTo>
                          <a:lnTo>
                            <a:pt x="6" y="134"/>
                          </a:lnTo>
                          <a:lnTo>
                            <a:pt x="0" y="134"/>
                          </a:lnTo>
                          <a:lnTo>
                            <a:pt x="0" y="134"/>
                          </a:lnTo>
                          <a:lnTo>
                            <a:pt x="0" y="134"/>
                          </a:lnTo>
                          <a:lnTo>
                            <a:pt x="0" y="131"/>
                          </a:lnTo>
                          <a:lnTo>
                            <a:pt x="0" y="131"/>
                          </a:lnTo>
                          <a:lnTo>
                            <a:pt x="0" y="116"/>
                          </a:lnTo>
                          <a:lnTo>
                            <a:pt x="0" y="116"/>
                          </a:lnTo>
                          <a:lnTo>
                            <a:pt x="3" y="86"/>
                          </a:lnTo>
                          <a:lnTo>
                            <a:pt x="3" y="86"/>
                          </a:lnTo>
                          <a:lnTo>
                            <a:pt x="3" y="76"/>
                          </a:lnTo>
                          <a:lnTo>
                            <a:pt x="3" y="76"/>
                          </a:lnTo>
                          <a:lnTo>
                            <a:pt x="3" y="70"/>
                          </a:lnTo>
                          <a:lnTo>
                            <a:pt x="3" y="70"/>
                          </a:lnTo>
                          <a:lnTo>
                            <a:pt x="3" y="61"/>
                          </a:lnTo>
                          <a:lnTo>
                            <a:pt x="59" y="46"/>
                          </a:lnTo>
                          <a:lnTo>
                            <a:pt x="154" y="22"/>
                          </a:lnTo>
                          <a:lnTo>
                            <a:pt x="154" y="22"/>
                          </a:lnTo>
                          <a:lnTo>
                            <a:pt x="154" y="19"/>
                          </a:lnTo>
                          <a:lnTo>
                            <a:pt x="154" y="19"/>
                          </a:lnTo>
                          <a:lnTo>
                            <a:pt x="157" y="16"/>
                          </a:lnTo>
                          <a:lnTo>
                            <a:pt x="157" y="16"/>
                          </a:lnTo>
                          <a:lnTo>
                            <a:pt x="157" y="13"/>
                          </a:lnTo>
                          <a:lnTo>
                            <a:pt x="157" y="13"/>
                          </a:lnTo>
                          <a:lnTo>
                            <a:pt x="160" y="10"/>
                          </a:lnTo>
                          <a:lnTo>
                            <a:pt x="160" y="10"/>
                          </a:lnTo>
                          <a:lnTo>
                            <a:pt x="163" y="10"/>
                          </a:lnTo>
                          <a:lnTo>
                            <a:pt x="163" y="10"/>
                          </a:lnTo>
                          <a:lnTo>
                            <a:pt x="171" y="3"/>
                          </a:lnTo>
                          <a:lnTo>
                            <a:pt x="171" y="3"/>
                          </a:lnTo>
                          <a:lnTo>
                            <a:pt x="171" y="3"/>
                          </a:lnTo>
                          <a:lnTo>
                            <a:pt x="171" y="3"/>
                          </a:lnTo>
                          <a:lnTo>
                            <a:pt x="171" y="3"/>
                          </a:lnTo>
                          <a:lnTo>
                            <a:pt x="171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4" y="3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77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0" y="0"/>
                          </a:lnTo>
                          <a:lnTo>
                            <a:pt x="182" y="7"/>
                          </a:lnTo>
                          <a:lnTo>
                            <a:pt x="182" y="7"/>
                          </a:lnTo>
                          <a:lnTo>
                            <a:pt x="188" y="22"/>
                          </a:lnTo>
                          <a:lnTo>
                            <a:pt x="188" y="22"/>
                          </a:lnTo>
                          <a:lnTo>
                            <a:pt x="191" y="28"/>
                          </a:lnTo>
                          <a:lnTo>
                            <a:pt x="191" y="28"/>
                          </a:lnTo>
                          <a:lnTo>
                            <a:pt x="188" y="37"/>
                          </a:lnTo>
                          <a:lnTo>
                            <a:pt x="188" y="37"/>
                          </a:lnTo>
                          <a:lnTo>
                            <a:pt x="182" y="46"/>
                          </a:lnTo>
                          <a:lnTo>
                            <a:pt x="180" y="52"/>
                          </a:lnTo>
                          <a:lnTo>
                            <a:pt x="180" y="52"/>
                          </a:lnTo>
                          <a:lnTo>
                            <a:pt x="180" y="52"/>
                          </a:lnTo>
                          <a:lnTo>
                            <a:pt x="182" y="61"/>
                          </a:lnTo>
                          <a:lnTo>
                            <a:pt x="182" y="67"/>
                          </a:lnTo>
                          <a:lnTo>
                            <a:pt x="188" y="70"/>
                          </a:lnTo>
                          <a:lnTo>
                            <a:pt x="196" y="76"/>
                          </a:lnTo>
                          <a:lnTo>
                            <a:pt x="196" y="76"/>
                          </a:lnTo>
                          <a:lnTo>
                            <a:pt x="205" y="76"/>
                          </a:lnTo>
                          <a:lnTo>
                            <a:pt x="205" y="76"/>
                          </a:lnTo>
                          <a:lnTo>
                            <a:pt x="207" y="82"/>
                          </a:lnTo>
                          <a:lnTo>
                            <a:pt x="207" y="82"/>
                          </a:lnTo>
                          <a:lnTo>
                            <a:pt x="216" y="89"/>
                          </a:lnTo>
                          <a:lnTo>
                            <a:pt x="221" y="92"/>
                          </a:lnTo>
                          <a:lnTo>
                            <a:pt x="227" y="101"/>
                          </a:lnTo>
                          <a:lnTo>
                            <a:pt x="233" y="107"/>
                          </a:lnTo>
                          <a:lnTo>
                            <a:pt x="235" y="107"/>
                          </a:lnTo>
                          <a:lnTo>
                            <a:pt x="241" y="107"/>
                          </a:lnTo>
                          <a:lnTo>
                            <a:pt x="241" y="107"/>
                          </a:lnTo>
                          <a:lnTo>
                            <a:pt x="244" y="104"/>
                          </a:lnTo>
                          <a:lnTo>
                            <a:pt x="252" y="101"/>
                          </a:lnTo>
                          <a:lnTo>
                            <a:pt x="252" y="101"/>
                          </a:lnTo>
                          <a:lnTo>
                            <a:pt x="255" y="104"/>
                          </a:lnTo>
                          <a:lnTo>
                            <a:pt x="258" y="107"/>
                          </a:lnTo>
                          <a:lnTo>
                            <a:pt x="258" y="113"/>
                          </a:lnTo>
                          <a:lnTo>
                            <a:pt x="258" y="116"/>
                          </a:lnTo>
                          <a:lnTo>
                            <a:pt x="258" y="116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471" name="Freeform 467">
                      <a:extLst>
                        <a:ext uri="{FF2B5EF4-FFF2-40B4-BE49-F238E27FC236}">
                          <a16:creationId xmlns:a16="http://schemas.microsoft.com/office/drawing/2014/main" id="{67FCBD97-2E6B-BBD9-457A-D20EBFAA7FD6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4176229" y="2522625"/>
                      <a:ext cx="813841" cy="690407"/>
                    </a:xfrm>
                    <a:custGeom>
                      <a:avLst/>
                      <a:gdLst>
                        <a:gd name="T0" fmla="*/ 0 w 560"/>
                        <a:gd name="T1" fmla="*/ 413 h 501"/>
                        <a:gd name="T2" fmla="*/ 39 w 560"/>
                        <a:gd name="T3" fmla="*/ 422 h 501"/>
                        <a:gd name="T4" fmla="*/ 39 w 560"/>
                        <a:gd name="T5" fmla="*/ 422 h 501"/>
                        <a:gd name="T6" fmla="*/ 45 w 560"/>
                        <a:gd name="T7" fmla="*/ 422 h 501"/>
                        <a:gd name="T8" fmla="*/ 48 w 560"/>
                        <a:gd name="T9" fmla="*/ 422 h 501"/>
                        <a:gd name="T10" fmla="*/ 50 w 560"/>
                        <a:gd name="T11" fmla="*/ 426 h 501"/>
                        <a:gd name="T12" fmla="*/ 53 w 560"/>
                        <a:gd name="T13" fmla="*/ 426 h 501"/>
                        <a:gd name="T14" fmla="*/ 56 w 560"/>
                        <a:gd name="T15" fmla="*/ 426 h 501"/>
                        <a:gd name="T16" fmla="*/ 59 w 560"/>
                        <a:gd name="T17" fmla="*/ 426 h 501"/>
                        <a:gd name="T18" fmla="*/ 64 w 560"/>
                        <a:gd name="T19" fmla="*/ 426 h 501"/>
                        <a:gd name="T20" fmla="*/ 67 w 560"/>
                        <a:gd name="T21" fmla="*/ 429 h 501"/>
                        <a:gd name="T22" fmla="*/ 81 w 560"/>
                        <a:gd name="T23" fmla="*/ 429 h 501"/>
                        <a:gd name="T24" fmla="*/ 104 w 560"/>
                        <a:gd name="T25" fmla="*/ 435 h 501"/>
                        <a:gd name="T26" fmla="*/ 106 w 560"/>
                        <a:gd name="T27" fmla="*/ 435 h 501"/>
                        <a:gd name="T28" fmla="*/ 151 w 560"/>
                        <a:gd name="T29" fmla="*/ 444 h 501"/>
                        <a:gd name="T30" fmla="*/ 165 w 560"/>
                        <a:gd name="T31" fmla="*/ 447 h 501"/>
                        <a:gd name="T32" fmla="*/ 188 w 560"/>
                        <a:gd name="T33" fmla="*/ 450 h 501"/>
                        <a:gd name="T34" fmla="*/ 207 w 560"/>
                        <a:gd name="T35" fmla="*/ 453 h 501"/>
                        <a:gd name="T36" fmla="*/ 221 w 560"/>
                        <a:gd name="T37" fmla="*/ 456 h 501"/>
                        <a:gd name="T38" fmla="*/ 241 w 560"/>
                        <a:gd name="T39" fmla="*/ 459 h 501"/>
                        <a:gd name="T40" fmla="*/ 252 w 560"/>
                        <a:gd name="T41" fmla="*/ 459 h 501"/>
                        <a:gd name="T42" fmla="*/ 283 w 560"/>
                        <a:gd name="T43" fmla="*/ 465 h 501"/>
                        <a:gd name="T44" fmla="*/ 431 w 560"/>
                        <a:gd name="T45" fmla="*/ 489 h 501"/>
                        <a:gd name="T46" fmla="*/ 451 w 560"/>
                        <a:gd name="T47" fmla="*/ 492 h 501"/>
                        <a:gd name="T48" fmla="*/ 515 w 560"/>
                        <a:gd name="T49" fmla="*/ 501 h 501"/>
                        <a:gd name="T50" fmla="*/ 515 w 560"/>
                        <a:gd name="T51" fmla="*/ 498 h 501"/>
                        <a:gd name="T52" fmla="*/ 515 w 560"/>
                        <a:gd name="T53" fmla="*/ 498 h 501"/>
                        <a:gd name="T54" fmla="*/ 518 w 560"/>
                        <a:gd name="T55" fmla="*/ 489 h 501"/>
                        <a:gd name="T56" fmla="*/ 518 w 560"/>
                        <a:gd name="T57" fmla="*/ 489 h 501"/>
                        <a:gd name="T58" fmla="*/ 518 w 560"/>
                        <a:gd name="T59" fmla="*/ 480 h 501"/>
                        <a:gd name="T60" fmla="*/ 518 w 560"/>
                        <a:gd name="T61" fmla="*/ 477 h 501"/>
                        <a:gd name="T62" fmla="*/ 518 w 560"/>
                        <a:gd name="T63" fmla="*/ 468 h 501"/>
                        <a:gd name="T64" fmla="*/ 518 w 560"/>
                        <a:gd name="T65" fmla="*/ 468 h 501"/>
                        <a:gd name="T66" fmla="*/ 521 w 560"/>
                        <a:gd name="T67" fmla="*/ 456 h 501"/>
                        <a:gd name="T68" fmla="*/ 521 w 560"/>
                        <a:gd name="T69" fmla="*/ 456 h 501"/>
                        <a:gd name="T70" fmla="*/ 521 w 560"/>
                        <a:gd name="T71" fmla="*/ 444 h 501"/>
                        <a:gd name="T72" fmla="*/ 521 w 560"/>
                        <a:gd name="T73" fmla="*/ 444 h 501"/>
                        <a:gd name="T74" fmla="*/ 523 w 560"/>
                        <a:gd name="T75" fmla="*/ 432 h 501"/>
                        <a:gd name="T76" fmla="*/ 523 w 560"/>
                        <a:gd name="T77" fmla="*/ 432 h 501"/>
                        <a:gd name="T78" fmla="*/ 523 w 560"/>
                        <a:gd name="T79" fmla="*/ 419 h 501"/>
                        <a:gd name="T80" fmla="*/ 523 w 560"/>
                        <a:gd name="T81" fmla="*/ 416 h 501"/>
                        <a:gd name="T82" fmla="*/ 526 w 560"/>
                        <a:gd name="T83" fmla="*/ 404 h 501"/>
                        <a:gd name="T84" fmla="*/ 526 w 560"/>
                        <a:gd name="T85" fmla="*/ 404 h 501"/>
                        <a:gd name="T86" fmla="*/ 529 w 560"/>
                        <a:gd name="T87" fmla="*/ 374 h 501"/>
                        <a:gd name="T88" fmla="*/ 529 w 560"/>
                        <a:gd name="T89" fmla="*/ 374 h 501"/>
                        <a:gd name="T90" fmla="*/ 532 w 560"/>
                        <a:gd name="T91" fmla="*/ 344 h 501"/>
                        <a:gd name="T92" fmla="*/ 532 w 560"/>
                        <a:gd name="T93" fmla="*/ 340 h 501"/>
                        <a:gd name="T94" fmla="*/ 535 w 560"/>
                        <a:gd name="T95" fmla="*/ 325 h 501"/>
                        <a:gd name="T96" fmla="*/ 535 w 560"/>
                        <a:gd name="T97" fmla="*/ 325 h 501"/>
                        <a:gd name="T98" fmla="*/ 537 w 560"/>
                        <a:gd name="T99" fmla="*/ 289 h 501"/>
                        <a:gd name="T100" fmla="*/ 549 w 560"/>
                        <a:gd name="T101" fmla="*/ 201 h 501"/>
                        <a:gd name="T102" fmla="*/ 549 w 560"/>
                        <a:gd name="T103" fmla="*/ 201 h 501"/>
                        <a:gd name="T104" fmla="*/ 549 w 560"/>
                        <a:gd name="T105" fmla="*/ 189 h 501"/>
                        <a:gd name="T106" fmla="*/ 549 w 560"/>
                        <a:gd name="T107" fmla="*/ 182 h 501"/>
                        <a:gd name="T108" fmla="*/ 551 w 560"/>
                        <a:gd name="T109" fmla="*/ 176 h 501"/>
                        <a:gd name="T110" fmla="*/ 554 w 560"/>
                        <a:gd name="T111" fmla="*/ 152 h 501"/>
                        <a:gd name="T112" fmla="*/ 554 w 560"/>
                        <a:gd name="T113" fmla="*/ 149 h 501"/>
                        <a:gd name="T114" fmla="*/ 526 w 560"/>
                        <a:gd name="T115" fmla="*/ 73 h 501"/>
                        <a:gd name="T116" fmla="*/ 76 w 560"/>
                        <a:gd name="T117" fmla="*/ 46 h 501"/>
                        <a:gd name="T118" fmla="*/ 76 w 560"/>
                        <a:gd name="T119" fmla="*/ 46 h 501"/>
                        <a:gd name="T120" fmla="*/ 70 w 560"/>
                        <a:gd name="T121" fmla="*/ 67 h 501"/>
                        <a:gd name="T122" fmla="*/ 20 w 560"/>
                        <a:gd name="T123" fmla="*/ 316 h 501"/>
                        <a:gd name="T124" fmla="*/ 0 w 560"/>
                        <a:gd name="T125" fmla="*/ 413 h 50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  <a:cxn ang="0">
                          <a:pos x="T116" y="T117"/>
                        </a:cxn>
                        <a:cxn ang="0">
                          <a:pos x="T118" y="T119"/>
                        </a:cxn>
                        <a:cxn ang="0">
                          <a:pos x="T120" y="T121"/>
                        </a:cxn>
                        <a:cxn ang="0">
                          <a:pos x="T122" y="T123"/>
                        </a:cxn>
                        <a:cxn ang="0">
                          <a:pos x="T124" y="T125"/>
                        </a:cxn>
                      </a:cxnLst>
                      <a:rect l="0" t="0" r="r" b="b"/>
                      <a:pathLst>
                        <a:path w="560" h="501">
                          <a:moveTo>
                            <a:pt x="0" y="413"/>
                          </a:moveTo>
                          <a:lnTo>
                            <a:pt x="0" y="413"/>
                          </a:lnTo>
                          <a:lnTo>
                            <a:pt x="39" y="422"/>
                          </a:lnTo>
                          <a:lnTo>
                            <a:pt x="39" y="422"/>
                          </a:lnTo>
                          <a:lnTo>
                            <a:pt x="39" y="422"/>
                          </a:lnTo>
                          <a:lnTo>
                            <a:pt x="39" y="422"/>
                          </a:lnTo>
                          <a:lnTo>
                            <a:pt x="45" y="422"/>
                          </a:lnTo>
                          <a:lnTo>
                            <a:pt x="45" y="422"/>
                          </a:lnTo>
                          <a:lnTo>
                            <a:pt x="48" y="422"/>
                          </a:lnTo>
                          <a:lnTo>
                            <a:pt x="48" y="422"/>
                          </a:lnTo>
                          <a:lnTo>
                            <a:pt x="50" y="426"/>
                          </a:lnTo>
                          <a:lnTo>
                            <a:pt x="50" y="426"/>
                          </a:lnTo>
                          <a:lnTo>
                            <a:pt x="53" y="426"/>
                          </a:lnTo>
                          <a:lnTo>
                            <a:pt x="53" y="426"/>
                          </a:lnTo>
                          <a:lnTo>
                            <a:pt x="56" y="426"/>
                          </a:lnTo>
                          <a:lnTo>
                            <a:pt x="56" y="426"/>
                          </a:lnTo>
                          <a:lnTo>
                            <a:pt x="59" y="426"/>
                          </a:lnTo>
                          <a:lnTo>
                            <a:pt x="59" y="426"/>
                          </a:lnTo>
                          <a:lnTo>
                            <a:pt x="64" y="426"/>
                          </a:lnTo>
                          <a:lnTo>
                            <a:pt x="64" y="426"/>
                          </a:lnTo>
                          <a:lnTo>
                            <a:pt x="67" y="429"/>
                          </a:lnTo>
                          <a:lnTo>
                            <a:pt x="67" y="429"/>
                          </a:lnTo>
                          <a:lnTo>
                            <a:pt x="76" y="429"/>
                          </a:lnTo>
                          <a:lnTo>
                            <a:pt x="81" y="429"/>
                          </a:lnTo>
                          <a:lnTo>
                            <a:pt x="81" y="429"/>
                          </a:lnTo>
                          <a:lnTo>
                            <a:pt x="104" y="435"/>
                          </a:lnTo>
                          <a:lnTo>
                            <a:pt x="104" y="435"/>
                          </a:lnTo>
                          <a:lnTo>
                            <a:pt x="106" y="435"/>
                          </a:lnTo>
                          <a:lnTo>
                            <a:pt x="106" y="435"/>
                          </a:lnTo>
                          <a:lnTo>
                            <a:pt x="151" y="444"/>
                          </a:lnTo>
                          <a:lnTo>
                            <a:pt x="151" y="444"/>
                          </a:lnTo>
                          <a:lnTo>
                            <a:pt x="165" y="447"/>
                          </a:lnTo>
                          <a:lnTo>
                            <a:pt x="165" y="447"/>
                          </a:lnTo>
                          <a:lnTo>
                            <a:pt x="188" y="450"/>
                          </a:lnTo>
                          <a:lnTo>
                            <a:pt x="188" y="450"/>
                          </a:lnTo>
                          <a:lnTo>
                            <a:pt x="207" y="453"/>
                          </a:lnTo>
                          <a:lnTo>
                            <a:pt x="207" y="453"/>
                          </a:lnTo>
                          <a:lnTo>
                            <a:pt x="221" y="456"/>
                          </a:lnTo>
                          <a:lnTo>
                            <a:pt x="221" y="456"/>
                          </a:lnTo>
                          <a:lnTo>
                            <a:pt x="241" y="459"/>
                          </a:lnTo>
                          <a:lnTo>
                            <a:pt x="241" y="459"/>
                          </a:lnTo>
                          <a:lnTo>
                            <a:pt x="252" y="459"/>
                          </a:lnTo>
                          <a:lnTo>
                            <a:pt x="252" y="459"/>
                          </a:lnTo>
                          <a:lnTo>
                            <a:pt x="283" y="465"/>
                          </a:lnTo>
                          <a:lnTo>
                            <a:pt x="409" y="486"/>
                          </a:lnTo>
                          <a:lnTo>
                            <a:pt x="431" y="489"/>
                          </a:lnTo>
                          <a:lnTo>
                            <a:pt x="431" y="489"/>
                          </a:lnTo>
                          <a:lnTo>
                            <a:pt x="451" y="492"/>
                          </a:lnTo>
                          <a:lnTo>
                            <a:pt x="515" y="501"/>
                          </a:lnTo>
                          <a:lnTo>
                            <a:pt x="515" y="501"/>
                          </a:lnTo>
                          <a:lnTo>
                            <a:pt x="515" y="498"/>
                          </a:lnTo>
                          <a:lnTo>
                            <a:pt x="515" y="498"/>
                          </a:lnTo>
                          <a:lnTo>
                            <a:pt x="515" y="498"/>
                          </a:lnTo>
                          <a:lnTo>
                            <a:pt x="515" y="498"/>
                          </a:lnTo>
                          <a:lnTo>
                            <a:pt x="518" y="489"/>
                          </a:lnTo>
                          <a:lnTo>
                            <a:pt x="518" y="489"/>
                          </a:lnTo>
                          <a:lnTo>
                            <a:pt x="518" y="489"/>
                          </a:lnTo>
                          <a:lnTo>
                            <a:pt x="518" y="489"/>
                          </a:lnTo>
                          <a:lnTo>
                            <a:pt x="518" y="480"/>
                          </a:lnTo>
                          <a:lnTo>
                            <a:pt x="518" y="480"/>
                          </a:lnTo>
                          <a:lnTo>
                            <a:pt x="518" y="477"/>
                          </a:lnTo>
                          <a:lnTo>
                            <a:pt x="518" y="477"/>
                          </a:lnTo>
                          <a:lnTo>
                            <a:pt x="518" y="468"/>
                          </a:lnTo>
                          <a:lnTo>
                            <a:pt x="518" y="468"/>
                          </a:lnTo>
                          <a:lnTo>
                            <a:pt x="518" y="468"/>
                          </a:lnTo>
                          <a:lnTo>
                            <a:pt x="518" y="468"/>
                          </a:lnTo>
                          <a:lnTo>
                            <a:pt x="521" y="456"/>
                          </a:lnTo>
                          <a:lnTo>
                            <a:pt x="521" y="456"/>
                          </a:lnTo>
                          <a:lnTo>
                            <a:pt x="521" y="456"/>
                          </a:lnTo>
                          <a:lnTo>
                            <a:pt x="521" y="456"/>
                          </a:lnTo>
                          <a:lnTo>
                            <a:pt x="521" y="444"/>
                          </a:lnTo>
                          <a:lnTo>
                            <a:pt x="521" y="444"/>
                          </a:lnTo>
                          <a:lnTo>
                            <a:pt x="521" y="444"/>
                          </a:lnTo>
                          <a:lnTo>
                            <a:pt x="521" y="444"/>
                          </a:lnTo>
                          <a:lnTo>
                            <a:pt x="523" y="432"/>
                          </a:lnTo>
                          <a:lnTo>
                            <a:pt x="523" y="432"/>
                          </a:lnTo>
                          <a:lnTo>
                            <a:pt x="523" y="432"/>
                          </a:lnTo>
                          <a:lnTo>
                            <a:pt x="523" y="432"/>
                          </a:lnTo>
                          <a:lnTo>
                            <a:pt x="523" y="419"/>
                          </a:lnTo>
                          <a:lnTo>
                            <a:pt x="523" y="419"/>
                          </a:lnTo>
                          <a:lnTo>
                            <a:pt x="523" y="416"/>
                          </a:lnTo>
                          <a:lnTo>
                            <a:pt x="523" y="416"/>
                          </a:lnTo>
                          <a:lnTo>
                            <a:pt x="526" y="404"/>
                          </a:lnTo>
                          <a:lnTo>
                            <a:pt x="526" y="404"/>
                          </a:lnTo>
                          <a:lnTo>
                            <a:pt x="526" y="404"/>
                          </a:lnTo>
                          <a:lnTo>
                            <a:pt x="526" y="404"/>
                          </a:lnTo>
                          <a:lnTo>
                            <a:pt x="529" y="374"/>
                          </a:lnTo>
                          <a:lnTo>
                            <a:pt x="529" y="374"/>
                          </a:lnTo>
                          <a:lnTo>
                            <a:pt x="529" y="374"/>
                          </a:lnTo>
                          <a:lnTo>
                            <a:pt x="529" y="374"/>
                          </a:lnTo>
                          <a:lnTo>
                            <a:pt x="532" y="344"/>
                          </a:lnTo>
                          <a:lnTo>
                            <a:pt x="532" y="344"/>
                          </a:lnTo>
                          <a:lnTo>
                            <a:pt x="532" y="340"/>
                          </a:lnTo>
                          <a:lnTo>
                            <a:pt x="532" y="340"/>
                          </a:lnTo>
                          <a:lnTo>
                            <a:pt x="535" y="325"/>
                          </a:lnTo>
                          <a:lnTo>
                            <a:pt x="535" y="325"/>
                          </a:lnTo>
                          <a:lnTo>
                            <a:pt x="535" y="325"/>
                          </a:lnTo>
                          <a:lnTo>
                            <a:pt x="535" y="325"/>
                          </a:lnTo>
                          <a:lnTo>
                            <a:pt x="537" y="289"/>
                          </a:lnTo>
                          <a:lnTo>
                            <a:pt x="537" y="289"/>
                          </a:lnTo>
                          <a:lnTo>
                            <a:pt x="549" y="201"/>
                          </a:lnTo>
                          <a:lnTo>
                            <a:pt x="549" y="201"/>
                          </a:lnTo>
                          <a:lnTo>
                            <a:pt x="549" y="201"/>
                          </a:lnTo>
                          <a:lnTo>
                            <a:pt x="549" y="201"/>
                          </a:lnTo>
                          <a:lnTo>
                            <a:pt x="549" y="189"/>
                          </a:lnTo>
                          <a:lnTo>
                            <a:pt x="549" y="189"/>
                          </a:lnTo>
                          <a:lnTo>
                            <a:pt x="549" y="182"/>
                          </a:lnTo>
                          <a:lnTo>
                            <a:pt x="549" y="182"/>
                          </a:lnTo>
                          <a:lnTo>
                            <a:pt x="551" y="176"/>
                          </a:lnTo>
                          <a:lnTo>
                            <a:pt x="551" y="176"/>
                          </a:lnTo>
                          <a:lnTo>
                            <a:pt x="554" y="152"/>
                          </a:lnTo>
                          <a:lnTo>
                            <a:pt x="554" y="152"/>
                          </a:lnTo>
                          <a:lnTo>
                            <a:pt x="554" y="149"/>
                          </a:lnTo>
                          <a:lnTo>
                            <a:pt x="554" y="149"/>
                          </a:lnTo>
                          <a:lnTo>
                            <a:pt x="560" y="79"/>
                          </a:lnTo>
                          <a:lnTo>
                            <a:pt x="526" y="73"/>
                          </a:lnTo>
                          <a:lnTo>
                            <a:pt x="84" y="0"/>
                          </a:lnTo>
                          <a:lnTo>
                            <a:pt x="76" y="46"/>
                          </a:lnTo>
                          <a:lnTo>
                            <a:pt x="76" y="46"/>
                          </a:lnTo>
                          <a:lnTo>
                            <a:pt x="76" y="46"/>
                          </a:lnTo>
                          <a:lnTo>
                            <a:pt x="73" y="49"/>
                          </a:lnTo>
                          <a:lnTo>
                            <a:pt x="70" y="67"/>
                          </a:lnTo>
                          <a:lnTo>
                            <a:pt x="70" y="67"/>
                          </a:lnTo>
                          <a:lnTo>
                            <a:pt x="20" y="316"/>
                          </a:lnTo>
                          <a:lnTo>
                            <a:pt x="20" y="316"/>
                          </a:lnTo>
                          <a:lnTo>
                            <a:pt x="0" y="413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568" name="Freeform 567">
                      <a:extLst>
                        <a:ext uri="{FF2B5EF4-FFF2-40B4-BE49-F238E27FC236}">
                          <a16:creationId xmlns:a16="http://schemas.microsoft.com/office/drawing/2014/main" id="{6663D9D1-0B04-2C1A-96EF-2E227EDF89A4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5745780" y="2041682"/>
                      <a:ext cx="745536" cy="850261"/>
                    </a:xfrm>
                    <a:custGeom>
                      <a:avLst/>
                      <a:gdLst>
                        <a:gd name="T0" fmla="*/ 40 w 513"/>
                        <a:gd name="T1" fmla="*/ 547 h 617"/>
                        <a:gd name="T2" fmla="*/ 40 w 513"/>
                        <a:gd name="T3" fmla="*/ 550 h 617"/>
                        <a:gd name="T4" fmla="*/ 40 w 513"/>
                        <a:gd name="T5" fmla="*/ 556 h 617"/>
                        <a:gd name="T6" fmla="*/ 40 w 513"/>
                        <a:gd name="T7" fmla="*/ 559 h 617"/>
                        <a:gd name="T8" fmla="*/ 42 w 513"/>
                        <a:gd name="T9" fmla="*/ 565 h 617"/>
                        <a:gd name="T10" fmla="*/ 42 w 513"/>
                        <a:gd name="T11" fmla="*/ 571 h 617"/>
                        <a:gd name="T12" fmla="*/ 42 w 513"/>
                        <a:gd name="T13" fmla="*/ 580 h 617"/>
                        <a:gd name="T14" fmla="*/ 42 w 513"/>
                        <a:gd name="T15" fmla="*/ 586 h 617"/>
                        <a:gd name="T16" fmla="*/ 42 w 513"/>
                        <a:gd name="T17" fmla="*/ 592 h 617"/>
                        <a:gd name="T18" fmla="*/ 42 w 513"/>
                        <a:gd name="T19" fmla="*/ 595 h 617"/>
                        <a:gd name="T20" fmla="*/ 45 w 513"/>
                        <a:gd name="T21" fmla="*/ 604 h 617"/>
                        <a:gd name="T22" fmla="*/ 45 w 513"/>
                        <a:gd name="T23" fmla="*/ 610 h 617"/>
                        <a:gd name="T24" fmla="*/ 45 w 513"/>
                        <a:gd name="T25" fmla="*/ 614 h 617"/>
                        <a:gd name="T26" fmla="*/ 417 w 513"/>
                        <a:gd name="T27" fmla="*/ 617 h 617"/>
                        <a:gd name="T28" fmla="*/ 395 w 513"/>
                        <a:gd name="T29" fmla="*/ 580 h 617"/>
                        <a:gd name="T30" fmla="*/ 367 w 513"/>
                        <a:gd name="T31" fmla="*/ 547 h 617"/>
                        <a:gd name="T32" fmla="*/ 359 w 513"/>
                        <a:gd name="T33" fmla="*/ 538 h 617"/>
                        <a:gd name="T34" fmla="*/ 336 w 513"/>
                        <a:gd name="T35" fmla="*/ 519 h 617"/>
                        <a:gd name="T36" fmla="*/ 328 w 513"/>
                        <a:gd name="T37" fmla="*/ 501 h 617"/>
                        <a:gd name="T38" fmla="*/ 308 w 513"/>
                        <a:gd name="T39" fmla="*/ 480 h 617"/>
                        <a:gd name="T40" fmla="*/ 305 w 513"/>
                        <a:gd name="T41" fmla="*/ 474 h 617"/>
                        <a:gd name="T42" fmla="*/ 303 w 513"/>
                        <a:gd name="T43" fmla="*/ 419 h 617"/>
                        <a:gd name="T44" fmla="*/ 297 w 513"/>
                        <a:gd name="T45" fmla="*/ 383 h 617"/>
                        <a:gd name="T46" fmla="*/ 305 w 513"/>
                        <a:gd name="T47" fmla="*/ 370 h 617"/>
                        <a:gd name="T48" fmla="*/ 328 w 513"/>
                        <a:gd name="T49" fmla="*/ 352 h 617"/>
                        <a:gd name="T50" fmla="*/ 339 w 513"/>
                        <a:gd name="T51" fmla="*/ 313 h 617"/>
                        <a:gd name="T52" fmla="*/ 345 w 513"/>
                        <a:gd name="T53" fmla="*/ 273 h 617"/>
                        <a:gd name="T54" fmla="*/ 375 w 513"/>
                        <a:gd name="T55" fmla="*/ 212 h 617"/>
                        <a:gd name="T56" fmla="*/ 409 w 513"/>
                        <a:gd name="T57" fmla="*/ 182 h 617"/>
                        <a:gd name="T58" fmla="*/ 426 w 513"/>
                        <a:gd name="T59" fmla="*/ 164 h 617"/>
                        <a:gd name="T60" fmla="*/ 471 w 513"/>
                        <a:gd name="T61" fmla="*/ 137 h 617"/>
                        <a:gd name="T62" fmla="*/ 513 w 513"/>
                        <a:gd name="T63" fmla="*/ 109 h 617"/>
                        <a:gd name="T64" fmla="*/ 493 w 513"/>
                        <a:gd name="T65" fmla="*/ 103 h 617"/>
                        <a:gd name="T66" fmla="*/ 451 w 513"/>
                        <a:gd name="T67" fmla="*/ 88 h 617"/>
                        <a:gd name="T68" fmla="*/ 431 w 513"/>
                        <a:gd name="T69" fmla="*/ 100 h 617"/>
                        <a:gd name="T70" fmla="*/ 406 w 513"/>
                        <a:gd name="T71" fmla="*/ 109 h 617"/>
                        <a:gd name="T72" fmla="*/ 387 w 513"/>
                        <a:gd name="T73" fmla="*/ 103 h 617"/>
                        <a:gd name="T74" fmla="*/ 364 w 513"/>
                        <a:gd name="T75" fmla="*/ 82 h 617"/>
                        <a:gd name="T76" fmla="*/ 347 w 513"/>
                        <a:gd name="T77" fmla="*/ 79 h 617"/>
                        <a:gd name="T78" fmla="*/ 280 w 513"/>
                        <a:gd name="T79" fmla="*/ 33 h 617"/>
                        <a:gd name="T80" fmla="*/ 249 w 513"/>
                        <a:gd name="T81" fmla="*/ 54 h 617"/>
                        <a:gd name="T82" fmla="*/ 177 w 513"/>
                        <a:gd name="T83" fmla="*/ 27 h 617"/>
                        <a:gd name="T84" fmla="*/ 14 w 513"/>
                        <a:gd name="T85" fmla="*/ 0 h 617"/>
                        <a:gd name="T86" fmla="*/ 9 w 513"/>
                        <a:gd name="T87" fmla="*/ 15 h 617"/>
                        <a:gd name="T88" fmla="*/ 0 w 513"/>
                        <a:gd name="T89" fmla="*/ 67 h 617"/>
                        <a:gd name="T90" fmla="*/ 17 w 513"/>
                        <a:gd name="T91" fmla="*/ 109 h 617"/>
                        <a:gd name="T92" fmla="*/ 26 w 513"/>
                        <a:gd name="T93" fmla="*/ 152 h 617"/>
                        <a:gd name="T94" fmla="*/ 31 w 513"/>
                        <a:gd name="T95" fmla="*/ 185 h 617"/>
                        <a:gd name="T96" fmla="*/ 34 w 513"/>
                        <a:gd name="T97" fmla="*/ 234 h 617"/>
                        <a:gd name="T98" fmla="*/ 34 w 513"/>
                        <a:gd name="T99" fmla="*/ 264 h 617"/>
                        <a:gd name="T100" fmla="*/ 45 w 513"/>
                        <a:gd name="T101" fmla="*/ 304 h 617"/>
                        <a:gd name="T102" fmla="*/ 45 w 513"/>
                        <a:gd name="T103" fmla="*/ 304 h 617"/>
                        <a:gd name="T104" fmla="*/ 45 w 513"/>
                        <a:gd name="T105" fmla="*/ 304 h 617"/>
                        <a:gd name="T106" fmla="*/ 45 w 513"/>
                        <a:gd name="T107" fmla="*/ 349 h 617"/>
                        <a:gd name="T108" fmla="*/ 31 w 513"/>
                        <a:gd name="T109" fmla="*/ 398 h 6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</a:cxnLst>
                      <a:rect l="0" t="0" r="r" b="b"/>
                      <a:pathLst>
                        <a:path w="513" h="617">
                          <a:moveTo>
                            <a:pt x="31" y="398"/>
                          </a:moveTo>
                          <a:lnTo>
                            <a:pt x="31" y="398"/>
                          </a:lnTo>
                          <a:lnTo>
                            <a:pt x="37" y="437"/>
                          </a:lnTo>
                          <a:lnTo>
                            <a:pt x="40" y="471"/>
                          </a:lnTo>
                          <a:lnTo>
                            <a:pt x="40" y="547"/>
                          </a:lnTo>
                          <a:lnTo>
                            <a:pt x="40" y="547"/>
                          </a:lnTo>
                          <a:lnTo>
                            <a:pt x="40" y="547"/>
                          </a:lnTo>
                          <a:lnTo>
                            <a:pt x="40" y="547"/>
                          </a:lnTo>
                          <a:lnTo>
                            <a:pt x="40" y="550"/>
                          </a:lnTo>
                          <a:lnTo>
                            <a:pt x="40" y="550"/>
                          </a:lnTo>
                          <a:lnTo>
                            <a:pt x="40" y="553"/>
                          </a:lnTo>
                          <a:lnTo>
                            <a:pt x="40" y="553"/>
                          </a:lnTo>
                          <a:lnTo>
                            <a:pt x="40" y="553"/>
                          </a:lnTo>
                          <a:lnTo>
                            <a:pt x="40" y="553"/>
                          </a:lnTo>
                          <a:lnTo>
                            <a:pt x="40" y="556"/>
                          </a:lnTo>
                          <a:lnTo>
                            <a:pt x="40" y="556"/>
                          </a:lnTo>
                          <a:lnTo>
                            <a:pt x="40" y="556"/>
                          </a:lnTo>
                          <a:lnTo>
                            <a:pt x="40" y="556"/>
                          </a:lnTo>
                          <a:lnTo>
                            <a:pt x="40" y="559"/>
                          </a:lnTo>
                          <a:lnTo>
                            <a:pt x="40" y="559"/>
                          </a:lnTo>
                          <a:lnTo>
                            <a:pt x="40" y="562"/>
                          </a:lnTo>
                          <a:lnTo>
                            <a:pt x="40" y="562"/>
                          </a:lnTo>
                          <a:lnTo>
                            <a:pt x="42" y="565"/>
                          </a:lnTo>
                          <a:lnTo>
                            <a:pt x="42" y="565"/>
                          </a:lnTo>
                          <a:lnTo>
                            <a:pt x="42" y="565"/>
                          </a:lnTo>
                          <a:lnTo>
                            <a:pt x="42" y="565"/>
                          </a:lnTo>
                          <a:lnTo>
                            <a:pt x="42" y="571"/>
                          </a:lnTo>
                          <a:lnTo>
                            <a:pt x="42" y="571"/>
                          </a:lnTo>
                          <a:lnTo>
                            <a:pt x="42" y="571"/>
                          </a:lnTo>
                          <a:lnTo>
                            <a:pt x="42" y="571"/>
                          </a:lnTo>
                          <a:lnTo>
                            <a:pt x="42" y="574"/>
                          </a:lnTo>
                          <a:lnTo>
                            <a:pt x="42" y="574"/>
                          </a:lnTo>
                          <a:lnTo>
                            <a:pt x="42" y="577"/>
                          </a:lnTo>
                          <a:lnTo>
                            <a:pt x="42" y="577"/>
                          </a:lnTo>
                          <a:lnTo>
                            <a:pt x="42" y="580"/>
                          </a:lnTo>
                          <a:lnTo>
                            <a:pt x="42" y="580"/>
                          </a:lnTo>
                          <a:lnTo>
                            <a:pt x="42" y="580"/>
                          </a:lnTo>
                          <a:lnTo>
                            <a:pt x="42" y="580"/>
                          </a:lnTo>
                          <a:lnTo>
                            <a:pt x="42" y="586"/>
                          </a:lnTo>
                          <a:lnTo>
                            <a:pt x="42" y="586"/>
                          </a:lnTo>
                          <a:lnTo>
                            <a:pt x="42" y="586"/>
                          </a:lnTo>
                          <a:lnTo>
                            <a:pt x="42" y="586"/>
                          </a:lnTo>
                          <a:lnTo>
                            <a:pt x="42" y="592"/>
                          </a:lnTo>
                          <a:lnTo>
                            <a:pt x="42" y="592"/>
                          </a:lnTo>
                          <a:lnTo>
                            <a:pt x="42" y="592"/>
                          </a:lnTo>
                          <a:lnTo>
                            <a:pt x="42" y="592"/>
                          </a:lnTo>
                          <a:lnTo>
                            <a:pt x="42" y="595"/>
                          </a:lnTo>
                          <a:lnTo>
                            <a:pt x="42" y="595"/>
                          </a:lnTo>
                          <a:lnTo>
                            <a:pt x="42" y="595"/>
                          </a:lnTo>
                          <a:lnTo>
                            <a:pt x="42" y="595"/>
                          </a:lnTo>
                          <a:lnTo>
                            <a:pt x="45" y="601"/>
                          </a:lnTo>
                          <a:lnTo>
                            <a:pt x="45" y="601"/>
                          </a:lnTo>
                          <a:lnTo>
                            <a:pt x="45" y="601"/>
                          </a:lnTo>
                          <a:lnTo>
                            <a:pt x="45" y="601"/>
                          </a:lnTo>
                          <a:lnTo>
                            <a:pt x="45" y="604"/>
                          </a:lnTo>
                          <a:lnTo>
                            <a:pt x="45" y="604"/>
                          </a:lnTo>
                          <a:lnTo>
                            <a:pt x="45" y="607"/>
                          </a:lnTo>
                          <a:lnTo>
                            <a:pt x="45" y="607"/>
                          </a:lnTo>
                          <a:lnTo>
                            <a:pt x="45" y="610"/>
                          </a:lnTo>
                          <a:lnTo>
                            <a:pt x="45" y="610"/>
                          </a:lnTo>
                          <a:lnTo>
                            <a:pt x="45" y="610"/>
                          </a:lnTo>
                          <a:lnTo>
                            <a:pt x="45" y="610"/>
                          </a:lnTo>
                          <a:lnTo>
                            <a:pt x="45" y="614"/>
                          </a:lnTo>
                          <a:lnTo>
                            <a:pt x="45" y="614"/>
                          </a:lnTo>
                          <a:lnTo>
                            <a:pt x="45" y="614"/>
                          </a:lnTo>
                          <a:lnTo>
                            <a:pt x="45" y="614"/>
                          </a:lnTo>
                          <a:lnTo>
                            <a:pt x="45" y="614"/>
                          </a:lnTo>
                          <a:lnTo>
                            <a:pt x="45" y="614"/>
                          </a:lnTo>
                          <a:lnTo>
                            <a:pt x="45" y="617"/>
                          </a:lnTo>
                          <a:lnTo>
                            <a:pt x="417" y="617"/>
                          </a:lnTo>
                          <a:lnTo>
                            <a:pt x="417" y="589"/>
                          </a:lnTo>
                          <a:lnTo>
                            <a:pt x="398" y="586"/>
                          </a:lnTo>
                          <a:lnTo>
                            <a:pt x="398" y="586"/>
                          </a:lnTo>
                          <a:lnTo>
                            <a:pt x="395" y="583"/>
                          </a:lnTo>
                          <a:lnTo>
                            <a:pt x="395" y="580"/>
                          </a:lnTo>
                          <a:lnTo>
                            <a:pt x="395" y="565"/>
                          </a:lnTo>
                          <a:lnTo>
                            <a:pt x="370" y="550"/>
                          </a:lnTo>
                          <a:lnTo>
                            <a:pt x="370" y="550"/>
                          </a:lnTo>
                          <a:lnTo>
                            <a:pt x="367" y="547"/>
                          </a:lnTo>
                          <a:lnTo>
                            <a:pt x="367" y="547"/>
                          </a:lnTo>
                          <a:lnTo>
                            <a:pt x="367" y="541"/>
                          </a:lnTo>
                          <a:lnTo>
                            <a:pt x="367" y="541"/>
                          </a:lnTo>
                          <a:lnTo>
                            <a:pt x="367" y="541"/>
                          </a:lnTo>
                          <a:lnTo>
                            <a:pt x="367" y="541"/>
                          </a:lnTo>
                          <a:lnTo>
                            <a:pt x="359" y="538"/>
                          </a:lnTo>
                          <a:lnTo>
                            <a:pt x="350" y="531"/>
                          </a:lnTo>
                          <a:lnTo>
                            <a:pt x="339" y="522"/>
                          </a:lnTo>
                          <a:lnTo>
                            <a:pt x="339" y="522"/>
                          </a:lnTo>
                          <a:lnTo>
                            <a:pt x="336" y="519"/>
                          </a:lnTo>
                          <a:lnTo>
                            <a:pt x="336" y="519"/>
                          </a:lnTo>
                          <a:lnTo>
                            <a:pt x="333" y="510"/>
                          </a:lnTo>
                          <a:lnTo>
                            <a:pt x="333" y="510"/>
                          </a:lnTo>
                          <a:lnTo>
                            <a:pt x="331" y="504"/>
                          </a:lnTo>
                          <a:lnTo>
                            <a:pt x="331" y="504"/>
                          </a:lnTo>
                          <a:lnTo>
                            <a:pt x="328" y="501"/>
                          </a:lnTo>
                          <a:lnTo>
                            <a:pt x="328" y="501"/>
                          </a:lnTo>
                          <a:lnTo>
                            <a:pt x="325" y="501"/>
                          </a:lnTo>
                          <a:lnTo>
                            <a:pt x="325" y="501"/>
                          </a:lnTo>
                          <a:lnTo>
                            <a:pt x="317" y="495"/>
                          </a:lnTo>
                          <a:lnTo>
                            <a:pt x="308" y="480"/>
                          </a:lnTo>
                          <a:lnTo>
                            <a:pt x="308" y="480"/>
                          </a:lnTo>
                          <a:lnTo>
                            <a:pt x="305" y="474"/>
                          </a:lnTo>
                          <a:lnTo>
                            <a:pt x="305" y="474"/>
                          </a:lnTo>
                          <a:lnTo>
                            <a:pt x="305" y="474"/>
                          </a:lnTo>
                          <a:lnTo>
                            <a:pt x="305" y="474"/>
                          </a:lnTo>
                          <a:lnTo>
                            <a:pt x="303" y="471"/>
                          </a:lnTo>
                          <a:lnTo>
                            <a:pt x="303" y="465"/>
                          </a:lnTo>
                          <a:lnTo>
                            <a:pt x="303" y="446"/>
                          </a:lnTo>
                          <a:lnTo>
                            <a:pt x="303" y="446"/>
                          </a:lnTo>
                          <a:lnTo>
                            <a:pt x="303" y="419"/>
                          </a:lnTo>
                          <a:lnTo>
                            <a:pt x="303" y="419"/>
                          </a:lnTo>
                          <a:lnTo>
                            <a:pt x="300" y="401"/>
                          </a:lnTo>
                          <a:lnTo>
                            <a:pt x="300" y="392"/>
                          </a:lnTo>
                          <a:lnTo>
                            <a:pt x="300" y="392"/>
                          </a:lnTo>
                          <a:lnTo>
                            <a:pt x="297" y="383"/>
                          </a:lnTo>
                          <a:lnTo>
                            <a:pt x="300" y="377"/>
                          </a:lnTo>
                          <a:lnTo>
                            <a:pt x="303" y="373"/>
                          </a:lnTo>
                          <a:lnTo>
                            <a:pt x="303" y="373"/>
                          </a:lnTo>
                          <a:lnTo>
                            <a:pt x="305" y="370"/>
                          </a:lnTo>
                          <a:lnTo>
                            <a:pt x="305" y="370"/>
                          </a:lnTo>
                          <a:lnTo>
                            <a:pt x="311" y="361"/>
                          </a:lnTo>
                          <a:lnTo>
                            <a:pt x="311" y="361"/>
                          </a:lnTo>
                          <a:lnTo>
                            <a:pt x="319" y="355"/>
                          </a:lnTo>
                          <a:lnTo>
                            <a:pt x="328" y="352"/>
                          </a:lnTo>
                          <a:lnTo>
                            <a:pt x="328" y="352"/>
                          </a:lnTo>
                          <a:lnTo>
                            <a:pt x="333" y="349"/>
                          </a:lnTo>
                          <a:lnTo>
                            <a:pt x="333" y="349"/>
                          </a:lnTo>
                          <a:lnTo>
                            <a:pt x="336" y="334"/>
                          </a:lnTo>
                          <a:lnTo>
                            <a:pt x="336" y="334"/>
                          </a:lnTo>
                          <a:lnTo>
                            <a:pt x="339" y="313"/>
                          </a:lnTo>
                          <a:lnTo>
                            <a:pt x="339" y="313"/>
                          </a:lnTo>
                          <a:lnTo>
                            <a:pt x="342" y="288"/>
                          </a:lnTo>
                          <a:lnTo>
                            <a:pt x="345" y="276"/>
                          </a:lnTo>
                          <a:lnTo>
                            <a:pt x="345" y="276"/>
                          </a:lnTo>
                          <a:lnTo>
                            <a:pt x="345" y="273"/>
                          </a:lnTo>
                          <a:lnTo>
                            <a:pt x="361" y="231"/>
                          </a:lnTo>
                          <a:lnTo>
                            <a:pt x="361" y="231"/>
                          </a:lnTo>
                          <a:lnTo>
                            <a:pt x="367" y="222"/>
                          </a:lnTo>
                          <a:lnTo>
                            <a:pt x="375" y="212"/>
                          </a:lnTo>
                          <a:lnTo>
                            <a:pt x="375" y="212"/>
                          </a:lnTo>
                          <a:lnTo>
                            <a:pt x="392" y="197"/>
                          </a:lnTo>
                          <a:lnTo>
                            <a:pt x="392" y="197"/>
                          </a:lnTo>
                          <a:lnTo>
                            <a:pt x="401" y="188"/>
                          </a:lnTo>
                          <a:lnTo>
                            <a:pt x="409" y="182"/>
                          </a:lnTo>
                          <a:lnTo>
                            <a:pt x="409" y="182"/>
                          </a:lnTo>
                          <a:lnTo>
                            <a:pt x="412" y="179"/>
                          </a:lnTo>
                          <a:lnTo>
                            <a:pt x="412" y="179"/>
                          </a:lnTo>
                          <a:lnTo>
                            <a:pt x="420" y="173"/>
                          </a:lnTo>
                          <a:lnTo>
                            <a:pt x="426" y="164"/>
                          </a:lnTo>
                          <a:lnTo>
                            <a:pt x="426" y="164"/>
                          </a:lnTo>
                          <a:lnTo>
                            <a:pt x="434" y="155"/>
                          </a:lnTo>
                          <a:lnTo>
                            <a:pt x="443" y="146"/>
                          </a:lnTo>
                          <a:lnTo>
                            <a:pt x="462" y="140"/>
                          </a:lnTo>
                          <a:lnTo>
                            <a:pt x="462" y="140"/>
                          </a:lnTo>
                          <a:lnTo>
                            <a:pt x="471" y="137"/>
                          </a:lnTo>
                          <a:lnTo>
                            <a:pt x="471" y="137"/>
                          </a:lnTo>
                          <a:lnTo>
                            <a:pt x="485" y="127"/>
                          </a:lnTo>
                          <a:lnTo>
                            <a:pt x="499" y="118"/>
                          </a:lnTo>
                          <a:lnTo>
                            <a:pt x="499" y="118"/>
                          </a:lnTo>
                          <a:lnTo>
                            <a:pt x="513" y="109"/>
                          </a:lnTo>
                          <a:lnTo>
                            <a:pt x="513" y="109"/>
                          </a:lnTo>
                          <a:lnTo>
                            <a:pt x="504" y="106"/>
                          </a:lnTo>
                          <a:lnTo>
                            <a:pt x="504" y="106"/>
                          </a:lnTo>
                          <a:lnTo>
                            <a:pt x="493" y="103"/>
                          </a:lnTo>
                          <a:lnTo>
                            <a:pt x="493" y="103"/>
                          </a:lnTo>
                          <a:lnTo>
                            <a:pt x="479" y="100"/>
                          </a:lnTo>
                          <a:lnTo>
                            <a:pt x="468" y="94"/>
                          </a:lnTo>
                          <a:lnTo>
                            <a:pt x="468" y="94"/>
                          </a:lnTo>
                          <a:lnTo>
                            <a:pt x="459" y="91"/>
                          </a:lnTo>
                          <a:lnTo>
                            <a:pt x="451" y="88"/>
                          </a:lnTo>
                          <a:lnTo>
                            <a:pt x="451" y="88"/>
                          </a:lnTo>
                          <a:lnTo>
                            <a:pt x="445" y="88"/>
                          </a:lnTo>
                          <a:lnTo>
                            <a:pt x="443" y="91"/>
                          </a:lnTo>
                          <a:lnTo>
                            <a:pt x="443" y="91"/>
                          </a:lnTo>
                          <a:lnTo>
                            <a:pt x="431" y="100"/>
                          </a:lnTo>
                          <a:lnTo>
                            <a:pt x="426" y="106"/>
                          </a:lnTo>
                          <a:lnTo>
                            <a:pt x="415" y="109"/>
                          </a:lnTo>
                          <a:lnTo>
                            <a:pt x="415" y="109"/>
                          </a:lnTo>
                          <a:lnTo>
                            <a:pt x="406" y="109"/>
                          </a:lnTo>
                          <a:lnTo>
                            <a:pt x="406" y="109"/>
                          </a:lnTo>
                          <a:lnTo>
                            <a:pt x="398" y="112"/>
                          </a:lnTo>
                          <a:lnTo>
                            <a:pt x="392" y="112"/>
                          </a:lnTo>
                          <a:lnTo>
                            <a:pt x="389" y="109"/>
                          </a:lnTo>
                          <a:lnTo>
                            <a:pt x="387" y="103"/>
                          </a:lnTo>
                          <a:lnTo>
                            <a:pt x="387" y="103"/>
                          </a:lnTo>
                          <a:lnTo>
                            <a:pt x="381" y="91"/>
                          </a:lnTo>
                          <a:lnTo>
                            <a:pt x="381" y="91"/>
                          </a:lnTo>
                          <a:lnTo>
                            <a:pt x="375" y="85"/>
                          </a:lnTo>
                          <a:lnTo>
                            <a:pt x="373" y="82"/>
                          </a:lnTo>
                          <a:lnTo>
                            <a:pt x="364" y="82"/>
                          </a:lnTo>
                          <a:lnTo>
                            <a:pt x="364" y="82"/>
                          </a:lnTo>
                          <a:lnTo>
                            <a:pt x="356" y="85"/>
                          </a:lnTo>
                          <a:lnTo>
                            <a:pt x="353" y="82"/>
                          </a:lnTo>
                          <a:lnTo>
                            <a:pt x="347" y="79"/>
                          </a:lnTo>
                          <a:lnTo>
                            <a:pt x="347" y="79"/>
                          </a:lnTo>
                          <a:lnTo>
                            <a:pt x="328" y="64"/>
                          </a:lnTo>
                          <a:lnTo>
                            <a:pt x="294" y="36"/>
                          </a:lnTo>
                          <a:lnTo>
                            <a:pt x="294" y="36"/>
                          </a:lnTo>
                          <a:lnTo>
                            <a:pt x="286" y="33"/>
                          </a:lnTo>
                          <a:lnTo>
                            <a:pt x="280" y="33"/>
                          </a:lnTo>
                          <a:lnTo>
                            <a:pt x="275" y="39"/>
                          </a:lnTo>
                          <a:lnTo>
                            <a:pt x="269" y="42"/>
                          </a:lnTo>
                          <a:lnTo>
                            <a:pt x="269" y="42"/>
                          </a:lnTo>
                          <a:lnTo>
                            <a:pt x="258" y="54"/>
                          </a:lnTo>
                          <a:lnTo>
                            <a:pt x="249" y="54"/>
                          </a:lnTo>
                          <a:lnTo>
                            <a:pt x="241" y="54"/>
                          </a:lnTo>
                          <a:lnTo>
                            <a:pt x="235" y="51"/>
                          </a:lnTo>
                          <a:lnTo>
                            <a:pt x="235" y="51"/>
                          </a:lnTo>
                          <a:lnTo>
                            <a:pt x="207" y="42"/>
                          </a:lnTo>
                          <a:lnTo>
                            <a:pt x="177" y="27"/>
                          </a:lnTo>
                          <a:lnTo>
                            <a:pt x="177" y="27"/>
                          </a:lnTo>
                          <a:lnTo>
                            <a:pt x="177" y="27"/>
                          </a:lnTo>
                          <a:lnTo>
                            <a:pt x="140" y="3"/>
                          </a:lnTo>
                          <a:lnTo>
                            <a:pt x="140" y="3"/>
                          </a:lnTo>
                          <a:lnTo>
                            <a:pt x="14" y="0"/>
                          </a:lnTo>
                          <a:lnTo>
                            <a:pt x="14" y="0"/>
                          </a:lnTo>
                          <a:lnTo>
                            <a:pt x="14" y="3"/>
                          </a:lnTo>
                          <a:lnTo>
                            <a:pt x="14" y="3"/>
                          </a:lnTo>
                          <a:lnTo>
                            <a:pt x="14" y="9"/>
                          </a:lnTo>
                          <a:lnTo>
                            <a:pt x="9" y="15"/>
                          </a:lnTo>
                          <a:lnTo>
                            <a:pt x="9" y="15"/>
                          </a:lnTo>
                          <a:lnTo>
                            <a:pt x="3" y="27"/>
                          </a:lnTo>
                          <a:lnTo>
                            <a:pt x="0" y="39"/>
                          </a:lnTo>
                          <a:lnTo>
                            <a:pt x="0" y="67"/>
                          </a:lnTo>
                          <a:lnTo>
                            <a:pt x="0" y="67"/>
                          </a:lnTo>
                          <a:lnTo>
                            <a:pt x="9" y="82"/>
                          </a:lnTo>
                          <a:lnTo>
                            <a:pt x="14" y="88"/>
                          </a:lnTo>
                          <a:lnTo>
                            <a:pt x="14" y="97"/>
                          </a:lnTo>
                          <a:lnTo>
                            <a:pt x="14" y="97"/>
                          </a:lnTo>
                          <a:lnTo>
                            <a:pt x="17" y="109"/>
                          </a:lnTo>
                          <a:lnTo>
                            <a:pt x="17" y="109"/>
                          </a:lnTo>
                          <a:lnTo>
                            <a:pt x="20" y="133"/>
                          </a:lnTo>
                          <a:lnTo>
                            <a:pt x="20" y="133"/>
                          </a:lnTo>
                          <a:lnTo>
                            <a:pt x="23" y="140"/>
                          </a:lnTo>
                          <a:lnTo>
                            <a:pt x="26" y="152"/>
                          </a:lnTo>
                          <a:lnTo>
                            <a:pt x="26" y="152"/>
                          </a:lnTo>
                          <a:lnTo>
                            <a:pt x="28" y="161"/>
                          </a:lnTo>
                          <a:lnTo>
                            <a:pt x="28" y="170"/>
                          </a:lnTo>
                          <a:lnTo>
                            <a:pt x="28" y="170"/>
                          </a:lnTo>
                          <a:lnTo>
                            <a:pt x="31" y="185"/>
                          </a:lnTo>
                          <a:lnTo>
                            <a:pt x="31" y="185"/>
                          </a:lnTo>
                          <a:lnTo>
                            <a:pt x="34" y="197"/>
                          </a:lnTo>
                          <a:lnTo>
                            <a:pt x="37" y="212"/>
                          </a:lnTo>
                          <a:lnTo>
                            <a:pt x="37" y="212"/>
                          </a:lnTo>
                          <a:lnTo>
                            <a:pt x="34" y="234"/>
                          </a:lnTo>
                          <a:lnTo>
                            <a:pt x="34" y="234"/>
                          </a:lnTo>
                          <a:lnTo>
                            <a:pt x="31" y="252"/>
                          </a:lnTo>
                          <a:lnTo>
                            <a:pt x="31" y="252"/>
                          </a:lnTo>
                          <a:lnTo>
                            <a:pt x="31" y="258"/>
                          </a:lnTo>
                          <a:lnTo>
                            <a:pt x="34" y="264"/>
                          </a:lnTo>
                          <a:lnTo>
                            <a:pt x="34" y="264"/>
                          </a:lnTo>
                          <a:lnTo>
                            <a:pt x="40" y="270"/>
                          </a:lnTo>
                          <a:lnTo>
                            <a:pt x="45" y="279"/>
                          </a:lnTo>
                          <a:lnTo>
                            <a:pt x="45" y="288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04"/>
                          </a:lnTo>
                          <a:lnTo>
                            <a:pt x="45" y="340"/>
                          </a:lnTo>
                          <a:lnTo>
                            <a:pt x="45" y="340"/>
                          </a:lnTo>
                          <a:lnTo>
                            <a:pt x="45" y="349"/>
                          </a:lnTo>
                          <a:lnTo>
                            <a:pt x="40" y="358"/>
                          </a:lnTo>
                          <a:lnTo>
                            <a:pt x="40" y="358"/>
                          </a:lnTo>
                          <a:lnTo>
                            <a:pt x="34" y="377"/>
                          </a:lnTo>
                          <a:lnTo>
                            <a:pt x="31" y="389"/>
                          </a:lnTo>
                          <a:lnTo>
                            <a:pt x="31" y="398"/>
                          </a:lnTo>
                          <a:lnTo>
                            <a:pt x="31" y="398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  <p:sp>
                  <p:nvSpPr>
                    <p:cNvPr id="2714" name="Freeform 715">
                      <a:extLst>
                        <a:ext uri="{FF2B5EF4-FFF2-40B4-BE49-F238E27FC236}">
                          <a16:creationId xmlns:a16="http://schemas.microsoft.com/office/drawing/2014/main" id="{2C6A908E-EC10-B824-E97B-7AB43B91D98D}"/>
                        </a:ext>
                      </a:extLst>
                    </p:cNvPr>
                    <p:cNvSpPr>
                      <a:spLocks/>
                    </p:cNvSpPr>
                    <p:nvPr/>
                  </p:nvSpPr>
                  <p:spPr bwMode="auto">
                    <a:xfrm>
                      <a:off x="3888479" y="1811548"/>
                      <a:ext cx="1171349" cy="811676"/>
                    </a:xfrm>
                    <a:custGeom>
                      <a:avLst/>
                      <a:gdLst>
                        <a:gd name="T0" fmla="*/ 269 w 806"/>
                        <a:gd name="T1" fmla="*/ 513 h 589"/>
                        <a:gd name="T2" fmla="*/ 269 w 806"/>
                        <a:gd name="T3" fmla="*/ 513 h 589"/>
                        <a:gd name="T4" fmla="*/ 269 w 806"/>
                        <a:gd name="T5" fmla="*/ 513 h 589"/>
                        <a:gd name="T6" fmla="*/ 269 w 806"/>
                        <a:gd name="T7" fmla="*/ 513 h 589"/>
                        <a:gd name="T8" fmla="*/ 269 w 806"/>
                        <a:gd name="T9" fmla="*/ 510 h 589"/>
                        <a:gd name="T10" fmla="*/ 269 w 806"/>
                        <a:gd name="T11" fmla="*/ 510 h 589"/>
                        <a:gd name="T12" fmla="*/ 271 w 806"/>
                        <a:gd name="T13" fmla="*/ 510 h 589"/>
                        <a:gd name="T14" fmla="*/ 271 w 806"/>
                        <a:gd name="T15" fmla="*/ 510 h 589"/>
                        <a:gd name="T16" fmla="*/ 271 w 806"/>
                        <a:gd name="T17" fmla="*/ 510 h 589"/>
                        <a:gd name="T18" fmla="*/ 271 w 806"/>
                        <a:gd name="T19" fmla="*/ 510 h 589"/>
                        <a:gd name="T20" fmla="*/ 274 w 806"/>
                        <a:gd name="T21" fmla="*/ 510 h 589"/>
                        <a:gd name="T22" fmla="*/ 758 w 806"/>
                        <a:gd name="T23" fmla="*/ 559 h 589"/>
                        <a:gd name="T24" fmla="*/ 758 w 806"/>
                        <a:gd name="T25" fmla="*/ 553 h 589"/>
                        <a:gd name="T26" fmla="*/ 764 w 806"/>
                        <a:gd name="T27" fmla="*/ 516 h 589"/>
                        <a:gd name="T28" fmla="*/ 767 w 806"/>
                        <a:gd name="T29" fmla="*/ 483 h 589"/>
                        <a:gd name="T30" fmla="*/ 778 w 806"/>
                        <a:gd name="T31" fmla="*/ 385 h 589"/>
                        <a:gd name="T32" fmla="*/ 688 w 806"/>
                        <a:gd name="T33" fmla="*/ 121 h 589"/>
                        <a:gd name="T34" fmla="*/ 674 w 806"/>
                        <a:gd name="T35" fmla="*/ 121 h 589"/>
                        <a:gd name="T36" fmla="*/ 646 w 806"/>
                        <a:gd name="T37" fmla="*/ 115 h 589"/>
                        <a:gd name="T38" fmla="*/ 621 w 806"/>
                        <a:gd name="T39" fmla="*/ 112 h 589"/>
                        <a:gd name="T40" fmla="*/ 602 w 806"/>
                        <a:gd name="T41" fmla="*/ 109 h 589"/>
                        <a:gd name="T42" fmla="*/ 339 w 806"/>
                        <a:gd name="T43" fmla="*/ 66 h 589"/>
                        <a:gd name="T44" fmla="*/ 148 w 806"/>
                        <a:gd name="T45" fmla="*/ 27 h 589"/>
                        <a:gd name="T46" fmla="*/ 0 w 806"/>
                        <a:gd name="T47" fmla="*/ 97 h 589"/>
                        <a:gd name="T48" fmla="*/ 20 w 806"/>
                        <a:gd name="T49" fmla="*/ 136 h 589"/>
                        <a:gd name="T50" fmla="*/ 34 w 806"/>
                        <a:gd name="T51" fmla="*/ 167 h 589"/>
                        <a:gd name="T52" fmla="*/ 42 w 806"/>
                        <a:gd name="T53" fmla="*/ 185 h 589"/>
                        <a:gd name="T54" fmla="*/ 50 w 806"/>
                        <a:gd name="T55" fmla="*/ 191 h 589"/>
                        <a:gd name="T56" fmla="*/ 53 w 806"/>
                        <a:gd name="T57" fmla="*/ 194 h 589"/>
                        <a:gd name="T58" fmla="*/ 53 w 806"/>
                        <a:gd name="T59" fmla="*/ 197 h 589"/>
                        <a:gd name="T60" fmla="*/ 50 w 806"/>
                        <a:gd name="T61" fmla="*/ 212 h 589"/>
                        <a:gd name="T62" fmla="*/ 53 w 806"/>
                        <a:gd name="T63" fmla="*/ 224 h 589"/>
                        <a:gd name="T64" fmla="*/ 59 w 806"/>
                        <a:gd name="T65" fmla="*/ 227 h 589"/>
                        <a:gd name="T66" fmla="*/ 67 w 806"/>
                        <a:gd name="T67" fmla="*/ 231 h 589"/>
                        <a:gd name="T68" fmla="*/ 73 w 806"/>
                        <a:gd name="T69" fmla="*/ 246 h 589"/>
                        <a:gd name="T70" fmla="*/ 67 w 806"/>
                        <a:gd name="T71" fmla="*/ 294 h 589"/>
                        <a:gd name="T72" fmla="*/ 73 w 806"/>
                        <a:gd name="T73" fmla="*/ 300 h 589"/>
                        <a:gd name="T74" fmla="*/ 59 w 806"/>
                        <a:gd name="T75" fmla="*/ 325 h 589"/>
                        <a:gd name="T76" fmla="*/ 39 w 806"/>
                        <a:gd name="T77" fmla="*/ 352 h 589"/>
                        <a:gd name="T78" fmla="*/ 36 w 806"/>
                        <a:gd name="T79" fmla="*/ 373 h 589"/>
                        <a:gd name="T80" fmla="*/ 48 w 806"/>
                        <a:gd name="T81" fmla="*/ 382 h 589"/>
                        <a:gd name="T82" fmla="*/ 50 w 806"/>
                        <a:gd name="T83" fmla="*/ 382 h 589"/>
                        <a:gd name="T84" fmla="*/ 56 w 806"/>
                        <a:gd name="T85" fmla="*/ 385 h 589"/>
                        <a:gd name="T86" fmla="*/ 64 w 806"/>
                        <a:gd name="T87" fmla="*/ 410 h 589"/>
                        <a:gd name="T88" fmla="*/ 70 w 806"/>
                        <a:gd name="T89" fmla="*/ 431 h 589"/>
                        <a:gd name="T90" fmla="*/ 89 w 806"/>
                        <a:gd name="T91" fmla="*/ 468 h 589"/>
                        <a:gd name="T92" fmla="*/ 95 w 806"/>
                        <a:gd name="T93" fmla="*/ 498 h 589"/>
                        <a:gd name="T94" fmla="*/ 117 w 806"/>
                        <a:gd name="T95" fmla="*/ 516 h 589"/>
                        <a:gd name="T96" fmla="*/ 131 w 806"/>
                        <a:gd name="T97" fmla="*/ 519 h 589"/>
                        <a:gd name="T98" fmla="*/ 137 w 806"/>
                        <a:gd name="T99" fmla="*/ 525 h 589"/>
                        <a:gd name="T100" fmla="*/ 165 w 806"/>
                        <a:gd name="T101" fmla="*/ 534 h 589"/>
                        <a:gd name="T102" fmla="*/ 173 w 806"/>
                        <a:gd name="T103" fmla="*/ 534 h 589"/>
                        <a:gd name="T104" fmla="*/ 196 w 806"/>
                        <a:gd name="T105" fmla="*/ 537 h 589"/>
                        <a:gd name="T106" fmla="*/ 199 w 806"/>
                        <a:gd name="T107" fmla="*/ 537 h 589"/>
                        <a:gd name="T108" fmla="*/ 215 w 806"/>
                        <a:gd name="T109" fmla="*/ 534 h 589"/>
                        <a:gd name="T110" fmla="*/ 218 w 806"/>
                        <a:gd name="T111" fmla="*/ 543 h 589"/>
                        <a:gd name="T112" fmla="*/ 246 w 806"/>
                        <a:gd name="T113" fmla="*/ 559 h 589"/>
                        <a:gd name="T114" fmla="*/ 257 w 806"/>
                        <a:gd name="T115" fmla="*/ 562 h 58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  <a:cxn ang="0">
                          <a:pos x="T68" y="T69"/>
                        </a:cxn>
                        <a:cxn ang="0">
                          <a:pos x="T70" y="T71"/>
                        </a:cxn>
                        <a:cxn ang="0">
                          <a:pos x="T72" y="T73"/>
                        </a:cxn>
                        <a:cxn ang="0">
                          <a:pos x="T74" y="T75"/>
                        </a:cxn>
                        <a:cxn ang="0">
                          <a:pos x="T76" y="T77"/>
                        </a:cxn>
                        <a:cxn ang="0">
                          <a:pos x="T78" y="T79"/>
                        </a:cxn>
                        <a:cxn ang="0">
                          <a:pos x="T80" y="T81"/>
                        </a:cxn>
                        <a:cxn ang="0">
                          <a:pos x="T82" y="T83"/>
                        </a:cxn>
                        <a:cxn ang="0">
                          <a:pos x="T84" y="T85"/>
                        </a:cxn>
                        <a:cxn ang="0">
                          <a:pos x="T86" y="T87"/>
                        </a:cxn>
                        <a:cxn ang="0">
                          <a:pos x="T88" y="T89"/>
                        </a:cxn>
                        <a:cxn ang="0">
                          <a:pos x="T90" y="T91"/>
                        </a:cxn>
                        <a:cxn ang="0">
                          <a:pos x="T92" y="T93"/>
                        </a:cxn>
                        <a:cxn ang="0">
                          <a:pos x="T94" y="T95"/>
                        </a:cxn>
                        <a:cxn ang="0">
                          <a:pos x="T96" y="T97"/>
                        </a:cxn>
                        <a:cxn ang="0">
                          <a:pos x="T98" y="T99"/>
                        </a:cxn>
                        <a:cxn ang="0">
                          <a:pos x="T100" y="T101"/>
                        </a:cxn>
                        <a:cxn ang="0">
                          <a:pos x="T102" y="T103"/>
                        </a:cxn>
                        <a:cxn ang="0">
                          <a:pos x="T104" y="T105"/>
                        </a:cxn>
                        <a:cxn ang="0">
                          <a:pos x="T106" y="T107"/>
                        </a:cxn>
                        <a:cxn ang="0">
                          <a:pos x="T108" y="T109"/>
                        </a:cxn>
                        <a:cxn ang="0">
                          <a:pos x="T110" y="T111"/>
                        </a:cxn>
                        <a:cxn ang="0">
                          <a:pos x="T112" y="T113"/>
                        </a:cxn>
                        <a:cxn ang="0">
                          <a:pos x="T114" y="T115"/>
                        </a:cxn>
                      </a:cxnLst>
                      <a:rect l="0" t="0" r="r" b="b"/>
                      <a:pathLst>
                        <a:path w="806" h="589">
                          <a:moveTo>
                            <a:pt x="269" y="513"/>
                          </a:move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3"/>
                          </a:lnTo>
                          <a:lnTo>
                            <a:pt x="269" y="510"/>
                          </a:lnTo>
                          <a:lnTo>
                            <a:pt x="269" y="510"/>
                          </a:lnTo>
                          <a:lnTo>
                            <a:pt x="269" y="510"/>
                          </a:lnTo>
                          <a:lnTo>
                            <a:pt x="269" y="510"/>
                          </a:lnTo>
                          <a:lnTo>
                            <a:pt x="269" y="510"/>
                          </a:lnTo>
                          <a:lnTo>
                            <a:pt x="269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1" y="510"/>
                          </a:lnTo>
                          <a:lnTo>
                            <a:pt x="274" y="510"/>
                          </a:lnTo>
                          <a:lnTo>
                            <a:pt x="274" y="510"/>
                          </a:lnTo>
                          <a:lnTo>
                            <a:pt x="274" y="510"/>
                          </a:lnTo>
                          <a:lnTo>
                            <a:pt x="756" y="589"/>
                          </a:lnTo>
                          <a:lnTo>
                            <a:pt x="756" y="589"/>
                          </a:lnTo>
                          <a:lnTo>
                            <a:pt x="758" y="559"/>
                          </a:lnTo>
                          <a:lnTo>
                            <a:pt x="758" y="559"/>
                          </a:lnTo>
                          <a:lnTo>
                            <a:pt x="758" y="553"/>
                          </a:lnTo>
                          <a:lnTo>
                            <a:pt x="758" y="553"/>
                          </a:lnTo>
                          <a:lnTo>
                            <a:pt x="761" y="537"/>
                          </a:lnTo>
                          <a:lnTo>
                            <a:pt x="761" y="537"/>
                          </a:lnTo>
                          <a:lnTo>
                            <a:pt x="764" y="516"/>
                          </a:lnTo>
                          <a:lnTo>
                            <a:pt x="764" y="516"/>
                          </a:lnTo>
                          <a:lnTo>
                            <a:pt x="764" y="513"/>
                          </a:lnTo>
                          <a:lnTo>
                            <a:pt x="767" y="483"/>
                          </a:lnTo>
                          <a:lnTo>
                            <a:pt x="767" y="483"/>
                          </a:lnTo>
                          <a:lnTo>
                            <a:pt x="778" y="385"/>
                          </a:lnTo>
                          <a:lnTo>
                            <a:pt x="778" y="385"/>
                          </a:lnTo>
                          <a:lnTo>
                            <a:pt x="806" y="136"/>
                          </a:lnTo>
                          <a:lnTo>
                            <a:pt x="806" y="136"/>
                          </a:lnTo>
                          <a:lnTo>
                            <a:pt x="688" y="121"/>
                          </a:lnTo>
                          <a:lnTo>
                            <a:pt x="686" y="121"/>
                          </a:lnTo>
                          <a:lnTo>
                            <a:pt x="686" y="121"/>
                          </a:lnTo>
                          <a:lnTo>
                            <a:pt x="674" y="121"/>
                          </a:lnTo>
                          <a:lnTo>
                            <a:pt x="660" y="118"/>
                          </a:lnTo>
                          <a:lnTo>
                            <a:pt x="660" y="118"/>
                          </a:lnTo>
                          <a:lnTo>
                            <a:pt x="646" y="115"/>
                          </a:lnTo>
                          <a:lnTo>
                            <a:pt x="646" y="115"/>
                          </a:lnTo>
                          <a:lnTo>
                            <a:pt x="621" y="112"/>
                          </a:lnTo>
                          <a:lnTo>
                            <a:pt x="621" y="112"/>
                          </a:lnTo>
                          <a:lnTo>
                            <a:pt x="602" y="109"/>
                          </a:lnTo>
                          <a:lnTo>
                            <a:pt x="602" y="109"/>
                          </a:lnTo>
                          <a:lnTo>
                            <a:pt x="602" y="109"/>
                          </a:lnTo>
                          <a:lnTo>
                            <a:pt x="470" y="88"/>
                          </a:lnTo>
                          <a:lnTo>
                            <a:pt x="339" y="66"/>
                          </a:lnTo>
                          <a:lnTo>
                            <a:pt x="339" y="66"/>
                          </a:lnTo>
                          <a:lnTo>
                            <a:pt x="266" y="51"/>
                          </a:lnTo>
                          <a:lnTo>
                            <a:pt x="266" y="51"/>
                          </a:lnTo>
                          <a:lnTo>
                            <a:pt x="148" y="27"/>
                          </a:lnTo>
                          <a:lnTo>
                            <a:pt x="28" y="0"/>
                          </a:lnTo>
                          <a:lnTo>
                            <a:pt x="0" y="97"/>
                          </a:lnTo>
                          <a:lnTo>
                            <a:pt x="0" y="97"/>
                          </a:lnTo>
                          <a:lnTo>
                            <a:pt x="14" y="115"/>
                          </a:lnTo>
                          <a:lnTo>
                            <a:pt x="20" y="124"/>
                          </a:lnTo>
                          <a:lnTo>
                            <a:pt x="20" y="136"/>
                          </a:lnTo>
                          <a:lnTo>
                            <a:pt x="20" y="136"/>
                          </a:lnTo>
                          <a:lnTo>
                            <a:pt x="25" y="152"/>
                          </a:lnTo>
                          <a:lnTo>
                            <a:pt x="34" y="167"/>
                          </a:lnTo>
                          <a:lnTo>
                            <a:pt x="34" y="167"/>
                          </a:lnTo>
                          <a:lnTo>
                            <a:pt x="39" y="179"/>
                          </a:lnTo>
                          <a:lnTo>
                            <a:pt x="42" y="185"/>
                          </a:lnTo>
                          <a:lnTo>
                            <a:pt x="42" y="185"/>
                          </a:lnTo>
                          <a:lnTo>
                            <a:pt x="50" y="191"/>
                          </a:lnTo>
                          <a:lnTo>
                            <a:pt x="50" y="191"/>
                          </a:lnTo>
                          <a:lnTo>
                            <a:pt x="50" y="191"/>
                          </a:lnTo>
                          <a:lnTo>
                            <a:pt x="50" y="191"/>
                          </a:lnTo>
                          <a:lnTo>
                            <a:pt x="53" y="194"/>
                          </a:lnTo>
                          <a:lnTo>
                            <a:pt x="53" y="194"/>
                          </a:lnTo>
                          <a:lnTo>
                            <a:pt x="53" y="197"/>
                          </a:lnTo>
                          <a:lnTo>
                            <a:pt x="53" y="197"/>
                          </a:lnTo>
                          <a:lnTo>
                            <a:pt x="53" y="197"/>
                          </a:lnTo>
                          <a:lnTo>
                            <a:pt x="53" y="197"/>
                          </a:lnTo>
                          <a:lnTo>
                            <a:pt x="50" y="212"/>
                          </a:lnTo>
                          <a:lnTo>
                            <a:pt x="50" y="224"/>
                          </a:lnTo>
                          <a:lnTo>
                            <a:pt x="50" y="224"/>
                          </a:lnTo>
                          <a:lnTo>
                            <a:pt x="53" y="224"/>
                          </a:lnTo>
                          <a:lnTo>
                            <a:pt x="53" y="224"/>
                          </a:lnTo>
                          <a:lnTo>
                            <a:pt x="56" y="227"/>
                          </a:lnTo>
                          <a:lnTo>
                            <a:pt x="59" y="227"/>
                          </a:lnTo>
                          <a:lnTo>
                            <a:pt x="59" y="227"/>
                          </a:lnTo>
                          <a:lnTo>
                            <a:pt x="64" y="227"/>
                          </a:lnTo>
                          <a:lnTo>
                            <a:pt x="67" y="231"/>
                          </a:lnTo>
                          <a:lnTo>
                            <a:pt x="73" y="237"/>
                          </a:lnTo>
                          <a:lnTo>
                            <a:pt x="73" y="246"/>
                          </a:lnTo>
                          <a:lnTo>
                            <a:pt x="73" y="246"/>
                          </a:lnTo>
                          <a:lnTo>
                            <a:pt x="70" y="267"/>
                          </a:lnTo>
                          <a:lnTo>
                            <a:pt x="67" y="282"/>
                          </a:lnTo>
                          <a:lnTo>
                            <a:pt x="67" y="294"/>
                          </a:lnTo>
                          <a:lnTo>
                            <a:pt x="67" y="294"/>
                          </a:lnTo>
                          <a:lnTo>
                            <a:pt x="73" y="300"/>
                          </a:lnTo>
                          <a:lnTo>
                            <a:pt x="73" y="300"/>
                          </a:lnTo>
                          <a:lnTo>
                            <a:pt x="73" y="303"/>
                          </a:lnTo>
                          <a:lnTo>
                            <a:pt x="70" y="310"/>
                          </a:lnTo>
                          <a:lnTo>
                            <a:pt x="59" y="325"/>
                          </a:lnTo>
                          <a:lnTo>
                            <a:pt x="59" y="325"/>
                          </a:lnTo>
                          <a:lnTo>
                            <a:pt x="48" y="340"/>
                          </a:lnTo>
                          <a:lnTo>
                            <a:pt x="39" y="352"/>
                          </a:lnTo>
                          <a:lnTo>
                            <a:pt x="36" y="364"/>
                          </a:lnTo>
                          <a:lnTo>
                            <a:pt x="36" y="373"/>
                          </a:lnTo>
                          <a:lnTo>
                            <a:pt x="36" y="373"/>
                          </a:lnTo>
                          <a:lnTo>
                            <a:pt x="39" y="376"/>
                          </a:lnTo>
                          <a:lnTo>
                            <a:pt x="42" y="379"/>
                          </a:lnTo>
                          <a:lnTo>
                            <a:pt x="48" y="382"/>
                          </a:lnTo>
                          <a:lnTo>
                            <a:pt x="48" y="382"/>
                          </a:lnTo>
                          <a:lnTo>
                            <a:pt x="50" y="382"/>
                          </a:lnTo>
                          <a:lnTo>
                            <a:pt x="50" y="382"/>
                          </a:lnTo>
                          <a:lnTo>
                            <a:pt x="50" y="382"/>
                          </a:lnTo>
                          <a:lnTo>
                            <a:pt x="50" y="382"/>
                          </a:lnTo>
                          <a:lnTo>
                            <a:pt x="56" y="385"/>
                          </a:lnTo>
                          <a:lnTo>
                            <a:pt x="56" y="385"/>
                          </a:lnTo>
                          <a:lnTo>
                            <a:pt x="62" y="395"/>
                          </a:lnTo>
                          <a:lnTo>
                            <a:pt x="64" y="410"/>
                          </a:lnTo>
                          <a:lnTo>
                            <a:pt x="64" y="410"/>
                          </a:lnTo>
                          <a:lnTo>
                            <a:pt x="64" y="419"/>
                          </a:lnTo>
                          <a:lnTo>
                            <a:pt x="70" y="431"/>
                          </a:lnTo>
                          <a:lnTo>
                            <a:pt x="81" y="449"/>
                          </a:lnTo>
                          <a:lnTo>
                            <a:pt x="81" y="449"/>
                          </a:lnTo>
                          <a:lnTo>
                            <a:pt x="89" y="468"/>
                          </a:lnTo>
                          <a:lnTo>
                            <a:pt x="95" y="480"/>
                          </a:lnTo>
                          <a:lnTo>
                            <a:pt x="95" y="480"/>
                          </a:lnTo>
                          <a:lnTo>
                            <a:pt x="95" y="498"/>
                          </a:lnTo>
                          <a:lnTo>
                            <a:pt x="101" y="519"/>
                          </a:lnTo>
                          <a:lnTo>
                            <a:pt x="101" y="519"/>
                          </a:lnTo>
                          <a:lnTo>
                            <a:pt x="117" y="516"/>
                          </a:lnTo>
                          <a:lnTo>
                            <a:pt x="126" y="516"/>
                          </a:lnTo>
                          <a:lnTo>
                            <a:pt x="131" y="519"/>
                          </a:lnTo>
                          <a:lnTo>
                            <a:pt x="131" y="519"/>
                          </a:lnTo>
                          <a:lnTo>
                            <a:pt x="134" y="522"/>
                          </a:lnTo>
                          <a:lnTo>
                            <a:pt x="137" y="525"/>
                          </a:lnTo>
                          <a:lnTo>
                            <a:pt x="137" y="525"/>
                          </a:lnTo>
                          <a:lnTo>
                            <a:pt x="148" y="531"/>
                          </a:lnTo>
                          <a:lnTo>
                            <a:pt x="165" y="534"/>
                          </a:lnTo>
                          <a:lnTo>
                            <a:pt x="165" y="534"/>
                          </a:lnTo>
                          <a:lnTo>
                            <a:pt x="168" y="534"/>
                          </a:lnTo>
                          <a:lnTo>
                            <a:pt x="168" y="534"/>
                          </a:lnTo>
                          <a:lnTo>
                            <a:pt x="173" y="534"/>
                          </a:lnTo>
                          <a:lnTo>
                            <a:pt x="173" y="534"/>
                          </a:lnTo>
                          <a:lnTo>
                            <a:pt x="187" y="534"/>
                          </a:lnTo>
                          <a:lnTo>
                            <a:pt x="196" y="537"/>
                          </a:lnTo>
                          <a:lnTo>
                            <a:pt x="196" y="537"/>
                          </a:lnTo>
                          <a:lnTo>
                            <a:pt x="199" y="537"/>
                          </a:lnTo>
                          <a:lnTo>
                            <a:pt x="199" y="537"/>
                          </a:lnTo>
                          <a:lnTo>
                            <a:pt x="207" y="534"/>
                          </a:lnTo>
                          <a:lnTo>
                            <a:pt x="215" y="534"/>
                          </a:lnTo>
                          <a:lnTo>
                            <a:pt x="215" y="534"/>
                          </a:lnTo>
                          <a:lnTo>
                            <a:pt x="218" y="537"/>
                          </a:lnTo>
                          <a:lnTo>
                            <a:pt x="218" y="543"/>
                          </a:lnTo>
                          <a:lnTo>
                            <a:pt x="218" y="543"/>
                          </a:lnTo>
                          <a:lnTo>
                            <a:pt x="224" y="550"/>
                          </a:lnTo>
                          <a:lnTo>
                            <a:pt x="238" y="559"/>
                          </a:lnTo>
                          <a:lnTo>
                            <a:pt x="246" y="559"/>
                          </a:lnTo>
                          <a:lnTo>
                            <a:pt x="246" y="559"/>
                          </a:lnTo>
                          <a:lnTo>
                            <a:pt x="249" y="559"/>
                          </a:lnTo>
                          <a:lnTo>
                            <a:pt x="257" y="562"/>
                          </a:lnTo>
                          <a:lnTo>
                            <a:pt x="269" y="513"/>
                          </a:lnTo>
                          <a:close/>
                        </a:path>
                      </a:pathLst>
                    </a:custGeom>
                    <a:solidFill>
                      <a:schemeClr val="accent1"/>
                    </a:solidFill>
                    <a:ln w="28575">
                      <a:noFill/>
                      <a:round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 dirty="0"/>
                    </a:p>
                  </p:txBody>
                </p:sp>
              </p:grpSp>
            </p:grpSp>
          </p:grp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4F6581E1-8AD0-8D6E-2EE9-3AB821E25086}"/>
                </a:ext>
              </a:extLst>
            </p:cNvPr>
            <p:cNvGrpSpPr/>
            <p:nvPr/>
          </p:nvGrpSpPr>
          <p:grpSpPr>
            <a:xfrm>
              <a:off x="3838596" y="4961783"/>
              <a:ext cx="795272" cy="563758"/>
              <a:chOff x="3937000" y="6069013"/>
              <a:chExt cx="965200" cy="684213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61" name="Freeform 23">
                <a:extLst>
                  <a:ext uri="{FF2B5EF4-FFF2-40B4-BE49-F238E27FC236}">
                    <a16:creationId xmlns:a16="http://schemas.microsoft.com/office/drawing/2014/main" id="{DA1AEBC2-3692-31D8-19B5-8AB81A1E0C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22725" y="6069013"/>
                <a:ext cx="84138" cy="85725"/>
              </a:xfrm>
              <a:custGeom>
                <a:avLst/>
                <a:gdLst>
                  <a:gd name="T0" fmla="*/ 42 w 53"/>
                  <a:gd name="T1" fmla="*/ 0 h 54"/>
                  <a:gd name="T2" fmla="*/ 22 w 53"/>
                  <a:gd name="T3" fmla="*/ 0 h 54"/>
                  <a:gd name="T4" fmla="*/ 22 w 53"/>
                  <a:gd name="T5" fmla="*/ 0 h 54"/>
                  <a:gd name="T6" fmla="*/ 19 w 53"/>
                  <a:gd name="T7" fmla="*/ 3 h 54"/>
                  <a:gd name="T8" fmla="*/ 11 w 53"/>
                  <a:gd name="T9" fmla="*/ 6 h 54"/>
                  <a:gd name="T10" fmla="*/ 11 w 53"/>
                  <a:gd name="T11" fmla="*/ 6 h 54"/>
                  <a:gd name="T12" fmla="*/ 2 w 53"/>
                  <a:gd name="T13" fmla="*/ 12 h 54"/>
                  <a:gd name="T14" fmla="*/ 0 w 53"/>
                  <a:gd name="T15" fmla="*/ 15 h 54"/>
                  <a:gd name="T16" fmla="*/ 0 w 53"/>
                  <a:gd name="T17" fmla="*/ 21 h 54"/>
                  <a:gd name="T18" fmla="*/ 0 w 53"/>
                  <a:gd name="T19" fmla="*/ 21 h 54"/>
                  <a:gd name="T20" fmla="*/ 11 w 53"/>
                  <a:gd name="T21" fmla="*/ 30 h 54"/>
                  <a:gd name="T22" fmla="*/ 19 w 53"/>
                  <a:gd name="T23" fmla="*/ 33 h 54"/>
                  <a:gd name="T24" fmla="*/ 19 w 53"/>
                  <a:gd name="T25" fmla="*/ 39 h 54"/>
                  <a:gd name="T26" fmla="*/ 19 w 53"/>
                  <a:gd name="T27" fmla="*/ 39 h 54"/>
                  <a:gd name="T28" fmla="*/ 19 w 53"/>
                  <a:gd name="T29" fmla="*/ 51 h 54"/>
                  <a:gd name="T30" fmla="*/ 22 w 53"/>
                  <a:gd name="T31" fmla="*/ 54 h 54"/>
                  <a:gd name="T32" fmla="*/ 22 w 53"/>
                  <a:gd name="T33" fmla="*/ 54 h 54"/>
                  <a:gd name="T34" fmla="*/ 33 w 53"/>
                  <a:gd name="T35" fmla="*/ 51 h 54"/>
                  <a:gd name="T36" fmla="*/ 33 w 53"/>
                  <a:gd name="T37" fmla="*/ 51 h 54"/>
                  <a:gd name="T38" fmla="*/ 53 w 53"/>
                  <a:gd name="T39" fmla="*/ 33 h 54"/>
                  <a:gd name="T40" fmla="*/ 53 w 53"/>
                  <a:gd name="T41" fmla="*/ 33 h 54"/>
                  <a:gd name="T42" fmla="*/ 53 w 53"/>
                  <a:gd name="T43" fmla="*/ 18 h 54"/>
                  <a:gd name="T44" fmla="*/ 50 w 53"/>
                  <a:gd name="T45" fmla="*/ 6 h 54"/>
                  <a:gd name="T46" fmla="*/ 47 w 53"/>
                  <a:gd name="T47" fmla="*/ 3 h 54"/>
                  <a:gd name="T48" fmla="*/ 42 w 53"/>
                  <a:gd name="T49" fmla="*/ 0 h 54"/>
                  <a:gd name="T50" fmla="*/ 42 w 53"/>
                  <a:gd name="T51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3" h="54">
                    <a:moveTo>
                      <a:pt x="42" y="0"/>
                    </a:moveTo>
                    <a:lnTo>
                      <a:pt x="22" y="0"/>
                    </a:lnTo>
                    <a:lnTo>
                      <a:pt x="22" y="0"/>
                    </a:lnTo>
                    <a:lnTo>
                      <a:pt x="19" y="3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2" y="12"/>
                    </a:lnTo>
                    <a:lnTo>
                      <a:pt x="0" y="15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11" y="30"/>
                    </a:lnTo>
                    <a:lnTo>
                      <a:pt x="19" y="33"/>
                    </a:lnTo>
                    <a:lnTo>
                      <a:pt x="19" y="39"/>
                    </a:lnTo>
                    <a:lnTo>
                      <a:pt x="19" y="39"/>
                    </a:lnTo>
                    <a:lnTo>
                      <a:pt x="19" y="51"/>
                    </a:lnTo>
                    <a:lnTo>
                      <a:pt x="22" y="54"/>
                    </a:lnTo>
                    <a:lnTo>
                      <a:pt x="22" y="54"/>
                    </a:lnTo>
                    <a:lnTo>
                      <a:pt x="33" y="51"/>
                    </a:lnTo>
                    <a:lnTo>
                      <a:pt x="33" y="51"/>
                    </a:lnTo>
                    <a:lnTo>
                      <a:pt x="53" y="33"/>
                    </a:lnTo>
                    <a:lnTo>
                      <a:pt x="53" y="33"/>
                    </a:lnTo>
                    <a:lnTo>
                      <a:pt x="53" y="18"/>
                    </a:lnTo>
                    <a:lnTo>
                      <a:pt x="50" y="6"/>
                    </a:lnTo>
                    <a:lnTo>
                      <a:pt x="47" y="3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2" name="Freeform 24">
                <a:extLst>
                  <a:ext uri="{FF2B5EF4-FFF2-40B4-BE49-F238E27FC236}">
                    <a16:creationId xmlns:a16="http://schemas.microsoft.com/office/drawing/2014/main" id="{EB242733-CF2B-BC5D-1155-649C4A5A05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7000" y="6111875"/>
                <a:ext cx="41275" cy="42863"/>
              </a:xfrm>
              <a:custGeom>
                <a:avLst/>
                <a:gdLst>
                  <a:gd name="T0" fmla="*/ 17 w 26"/>
                  <a:gd name="T1" fmla="*/ 0 h 27"/>
                  <a:gd name="T2" fmla="*/ 17 w 26"/>
                  <a:gd name="T3" fmla="*/ 0 h 27"/>
                  <a:gd name="T4" fmla="*/ 6 w 26"/>
                  <a:gd name="T5" fmla="*/ 9 h 27"/>
                  <a:gd name="T6" fmla="*/ 0 w 26"/>
                  <a:gd name="T7" fmla="*/ 15 h 27"/>
                  <a:gd name="T8" fmla="*/ 0 w 26"/>
                  <a:gd name="T9" fmla="*/ 21 h 27"/>
                  <a:gd name="T10" fmla="*/ 0 w 26"/>
                  <a:gd name="T11" fmla="*/ 21 h 27"/>
                  <a:gd name="T12" fmla="*/ 6 w 26"/>
                  <a:gd name="T13" fmla="*/ 24 h 27"/>
                  <a:gd name="T14" fmla="*/ 14 w 26"/>
                  <a:gd name="T15" fmla="*/ 27 h 27"/>
                  <a:gd name="T16" fmla="*/ 23 w 26"/>
                  <a:gd name="T17" fmla="*/ 27 h 27"/>
                  <a:gd name="T18" fmla="*/ 23 w 26"/>
                  <a:gd name="T19" fmla="*/ 15 h 27"/>
                  <a:gd name="T20" fmla="*/ 23 w 26"/>
                  <a:gd name="T21" fmla="*/ 15 h 27"/>
                  <a:gd name="T22" fmla="*/ 26 w 26"/>
                  <a:gd name="T23" fmla="*/ 6 h 27"/>
                  <a:gd name="T24" fmla="*/ 26 w 26"/>
                  <a:gd name="T25" fmla="*/ 0 h 27"/>
                  <a:gd name="T26" fmla="*/ 23 w 26"/>
                  <a:gd name="T27" fmla="*/ 0 h 27"/>
                  <a:gd name="T28" fmla="*/ 17 w 26"/>
                  <a:gd name="T29" fmla="*/ 0 h 27"/>
                  <a:gd name="T30" fmla="*/ 17 w 26"/>
                  <a:gd name="T3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6" h="27">
                    <a:moveTo>
                      <a:pt x="17" y="0"/>
                    </a:moveTo>
                    <a:lnTo>
                      <a:pt x="17" y="0"/>
                    </a:lnTo>
                    <a:lnTo>
                      <a:pt x="6" y="9"/>
                    </a:lnTo>
                    <a:lnTo>
                      <a:pt x="0" y="15"/>
                    </a:lnTo>
                    <a:lnTo>
                      <a:pt x="0" y="21"/>
                    </a:lnTo>
                    <a:lnTo>
                      <a:pt x="0" y="21"/>
                    </a:lnTo>
                    <a:lnTo>
                      <a:pt x="6" y="24"/>
                    </a:lnTo>
                    <a:lnTo>
                      <a:pt x="14" y="27"/>
                    </a:lnTo>
                    <a:lnTo>
                      <a:pt x="23" y="27"/>
                    </a:lnTo>
                    <a:lnTo>
                      <a:pt x="23" y="15"/>
                    </a:lnTo>
                    <a:lnTo>
                      <a:pt x="23" y="15"/>
                    </a:lnTo>
                    <a:lnTo>
                      <a:pt x="26" y="6"/>
                    </a:lnTo>
                    <a:lnTo>
                      <a:pt x="26" y="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63" name="Freeform 25">
                <a:extLst>
                  <a:ext uri="{FF2B5EF4-FFF2-40B4-BE49-F238E27FC236}">
                    <a16:creationId xmlns:a16="http://schemas.microsoft.com/office/drawing/2014/main" id="{078C0276-CA20-6128-A105-D7CE370579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2600" y="6184900"/>
                <a:ext cx="107950" cy="76200"/>
              </a:xfrm>
              <a:custGeom>
                <a:avLst/>
                <a:gdLst>
                  <a:gd name="T0" fmla="*/ 42 w 68"/>
                  <a:gd name="T1" fmla="*/ 6 h 48"/>
                  <a:gd name="T2" fmla="*/ 37 w 68"/>
                  <a:gd name="T3" fmla="*/ 0 h 48"/>
                  <a:gd name="T4" fmla="*/ 37 w 68"/>
                  <a:gd name="T5" fmla="*/ 0 h 48"/>
                  <a:gd name="T6" fmla="*/ 26 w 68"/>
                  <a:gd name="T7" fmla="*/ 0 h 48"/>
                  <a:gd name="T8" fmla="*/ 26 w 68"/>
                  <a:gd name="T9" fmla="*/ 0 h 48"/>
                  <a:gd name="T10" fmla="*/ 17 w 68"/>
                  <a:gd name="T11" fmla="*/ 0 h 48"/>
                  <a:gd name="T12" fmla="*/ 12 w 68"/>
                  <a:gd name="T13" fmla="*/ 3 h 48"/>
                  <a:gd name="T14" fmla="*/ 9 w 68"/>
                  <a:gd name="T15" fmla="*/ 9 h 48"/>
                  <a:gd name="T16" fmla="*/ 0 w 68"/>
                  <a:gd name="T17" fmla="*/ 18 h 48"/>
                  <a:gd name="T18" fmla="*/ 0 w 68"/>
                  <a:gd name="T19" fmla="*/ 18 h 48"/>
                  <a:gd name="T20" fmla="*/ 12 w 68"/>
                  <a:gd name="T21" fmla="*/ 30 h 48"/>
                  <a:gd name="T22" fmla="*/ 12 w 68"/>
                  <a:gd name="T23" fmla="*/ 30 h 48"/>
                  <a:gd name="T24" fmla="*/ 14 w 68"/>
                  <a:gd name="T25" fmla="*/ 33 h 48"/>
                  <a:gd name="T26" fmla="*/ 14 w 68"/>
                  <a:gd name="T27" fmla="*/ 36 h 48"/>
                  <a:gd name="T28" fmla="*/ 12 w 68"/>
                  <a:gd name="T29" fmla="*/ 42 h 48"/>
                  <a:gd name="T30" fmla="*/ 12 w 68"/>
                  <a:gd name="T31" fmla="*/ 42 h 48"/>
                  <a:gd name="T32" fmla="*/ 14 w 68"/>
                  <a:gd name="T33" fmla="*/ 45 h 48"/>
                  <a:gd name="T34" fmla="*/ 20 w 68"/>
                  <a:gd name="T35" fmla="*/ 48 h 48"/>
                  <a:gd name="T36" fmla="*/ 26 w 68"/>
                  <a:gd name="T37" fmla="*/ 48 h 48"/>
                  <a:gd name="T38" fmla="*/ 26 w 68"/>
                  <a:gd name="T39" fmla="*/ 48 h 48"/>
                  <a:gd name="T40" fmla="*/ 28 w 68"/>
                  <a:gd name="T41" fmla="*/ 42 h 48"/>
                  <a:gd name="T42" fmla="*/ 34 w 68"/>
                  <a:gd name="T43" fmla="*/ 39 h 48"/>
                  <a:gd name="T44" fmla="*/ 37 w 68"/>
                  <a:gd name="T45" fmla="*/ 42 h 48"/>
                  <a:gd name="T46" fmla="*/ 37 w 68"/>
                  <a:gd name="T47" fmla="*/ 42 h 48"/>
                  <a:gd name="T48" fmla="*/ 45 w 68"/>
                  <a:gd name="T49" fmla="*/ 45 h 48"/>
                  <a:gd name="T50" fmla="*/ 51 w 68"/>
                  <a:gd name="T51" fmla="*/ 48 h 48"/>
                  <a:gd name="T52" fmla="*/ 56 w 68"/>
                  <a:gd name="T53" fmla="*/ 48 h 48"/>
                  <a:gd name="T54" fmla="*/ 68 w 68"/>
                  <a:gd name="T55" fmla="*/ 39 h 48"/>
                  <a:gd name="T56" fmla="*/ 48 w 68"/>
                  <a:gd name="T57" fmla="*/ 24 h 48"/>
                  <a:gd name="T58" fmla="*/ 42 w 68"/>
                  <a:gd name="T59" fmla="*/ 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68" h="48">
                    <a:moveTo>
                      <a:pt x="42" y="6"/>
                    </a:moveTo>
                    <a:lnTo>
                      <a:pt x="37" y="0"/>
                    </a:lnTo>
                    <a:lnTo>
                      <a:pt x="37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7" y="0"/>
                    </a:lnTo>
                    <a:lnTo>
                      <a:pt x="12" y="3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4" y="33"/>
                    </a:lnTo>
                    <a:lnTo>
                      <a:pt x="14" y="36"/>
                    </a:lnTo>
                    <a:lnTo>
                      <a:pt x="12" y="42"/>
                    </a:lnTo>
                    <a:lnTo>
                      <a:pt x="12" y="42"/>
                    </a:lnTo>
                    <a:lnTo>
                      <a:pt x="14" y="45"/>
                    </a:lnTo>
                    <a:lnTo>
                      <a:pt x="20" y="48"/>
                    </a:lnTo>
                    <a:lnTo>
                      <a:pt x="26" y="48"/>
                    </a:lnTo>
                    <a:lnTo>
                      <a:pt x="26" y="48"/>
                    </a:lnTo>
                    <a:lnTo>
                      <a:pt x="28" y="42"/>
                    </a:lnTo>
                    <a:lnTo>
                      <a:pt x="34" y="39"/>
                    </a:lnTo>
                    <a:lnTo>
                      <a:pt x="37" y="42"/>
                    </a:lnTo>
                    <a:lnTo>
                      <a:pt x="37" y="42"/>
                    </a:lnTo>
                    <a:lnTo>
                      <a:pt x="45" y="45"/>
                    </a:lnTo>
                    <a:lnTo>
                      <a:pt x="51" y="48"/>
                    </a:lnTo>
                    <a:lnTo>
                      <a:pt x="56" y="48"/>
                    </a:lnTo>
                    <a:lnTo>
                      <a:pt x="68" y="39"/>
                    </a:lnTo>
                    <a:lnTo>
                      <a:pt x="48" y="24"/>
                    </a:lnTo>
                    <a:lnTo>
                      <a:pt x="42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8" name="Freeform 26">
                <a:extLst>
                  <a:ext uri="{FF2B5EF4-FFF2-40B4-BE49-F238E27FC236}">
                    <a16:creationId xmlns:a16="http://schemas.microsoft.com/office/drawing/2014/main" id="{A91E22F7-7BC2-2858-D23A-50426A8E3B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57700" y="6284913"/>
                <a:ext cx="98425" cy="30163"/>
              </a:xfrm>
              <a:custGeom>
                <a:avLst/>
                <a:gdLst>
                  <a:gd name="T0" fmla="*/ 59 w 62"/>
                  <a:gd name="T1" fmla="*/ 0 h 19"/>
                  <a:gd name="T2" fmla="*/ 59 w 62"/>
                  <a:gd name="T3" fmla="*/ 0 h 19"/>
                  <a:gd name="T4" fmla="*/ 28 w 62"/>
                  <a:gd name="T5" fmla="*/ 0 h 19"/>
                  <a:gd name="T6" fmla="*/ 28 w 62"/>
                  <a:gd name="T7" fmla="*/ 0 h 19"/>
                  <a:gd name="T8" fmla="*/ 8 w 62"/>
                  <a:gd name="T9" fmla="*/ 0 h 19"/>
                  <a:gd name="T10" fmla="*/ 3 w 62"/>
                  <a:gd name="T11" fmla="*/ 0 h 19"/>
                  <a:gd name="T12" fmla="*/ 0 w 62"/>
                  <a:gd name="T13" fmla="*/ 6 h 19"/>
                  <a:gd name="T14" fmla="*/ 0 w 62"/>
                  <a:gd name="T15" fmla="*/ 6 h 19"/>
                  <a:gd name="T16" fmla="*/ 3 w 62"/>
                  <a:gd name="T17" fmla="*/ 9 h 19"/>
                  <a:gd name="T18" fmla="*/ 6 w 62"/>
                  <a:gd name="T19" fmla="*/ 12 h 19"/>
                  <a:gd name="T20" fmla="*/ 22 w 62"/>
                  <a:gd name="T21" fmla="*/ 15 h 19"/>
                  <a:gd name="T22" fmla="*/ 45 w 62"/>
                  <a:gd name="T23" fmla="*/ 19 h 19"/>
                  <a:gd name="T24" fmla="*/ 59 w 62"/>
                  <a:gd name="T25" fmla="*/ 19 h 19"/>
                  <a:gd name="T26" fmla="*/ 59 w 62"/>
                  <a:gd name="T27" fmla="*/ 19 h 19"/>
                  <a:gd name="T28" fmla="*/ 62 w 62"/>
                  <a:gd name="T29" fmla="*/ 9 h 19"/>
                  <a:gd name="T30" fmla="*/ 62 w 62"/>
                  <a:gd name="T31" fmla="*/ 3 h 19"/>
                  <a:gd name="T32" fmla="*/ 59 w 62"/>
                  <a:gd name="T33" fmla="*/ 0 h 19"/>
                  <a:gd name="T34" fmla="*/ 59 w 62"/>
                  <a:gd name="T35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2" h="19">
                    <a:moveTo>
                      <a:pt x="59" y="0"/>
                    </a:moveTo>
                    <a:lnTo>
                      <a:pt x="59" y="0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9"/>
                    </a:lnTo>
                    <a:lnTo>
                      <a:pt x="6" y="12"/>
                    </a:lnTo>
                    <a:lnTo>
                      <a:pt x="22" y="15"/>
                    </a:lnTo>
                    <a:lnTo>
                      <a:pt x="45" y="19"/>
                    </a:lnTo>
                    <a:lnTo>
                      <a:pt x="59" y="19"/>
                    </a:lnTo>
                    <a:lnTo>
                      <a:pt x="59" y="19"/>
                    </a:lnTo>
                    <a:lnTo>
                      <a:pt x="62" y="9"/>
                    </a:lnTo>
                    <a:lnTo>
                      <a:pt x="62" y="3"/>
                    </a:lnTo>
                    <a:lnTo>
                      <a:pt x="59" y="0"/>
                    </a:lnTo>
                    <a:lnTo>
                      <a:pt x="59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49" name="Freeform 27">
                <a:extLst>
                  <a:ext uri="{FF2B5EF4-FFF2-40B4-BE49-F238E27FC236}">
                    <a16:creationId xmlns:a16="http://schemas.microsoft.com/office/drawing/2014/main" id="{90902EB8-972E-9A69-5D4B-04B930AAEF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8513" y="6329363"/>
                <a:ext cx="71438" cy="66675"/>
              </a:xfrm>
              <a:custGeom>
                <a:avLst/>
                <a:gdLst>
                  <a:gd name="T0" fmla="*/ 36 w 45"/>
                  <a:gd name="T1" fmla="*/ 12 h 42"/>
                  <a:gd name="T2" fmla="*/ 36 w 45"/>
                  <a:gd name="T3" fmla="*/ 12 h 42"/>
                  <a:gd name="T4" fmla="*/ 31 w 45"/>
                  <a:gd name="T5" fmla="*/ 9 h 42"/>
                  <a:gd name="T6" fmla="*/ 28 w 45"/>
                  <a:gd name="T7" fmla="*/ 9 h 42"/>
                  <a:gd name="T8" fmla="*/ 25 w 45"/>
                  <a:gd name="T9" fmla="*/ 6 h 42"/>
                  <a:gd name="T10" fmla="*/ 22 w 45"/>
                  <a:gd name="T11" fmla="*/ 3 h 42"/>
                  <a:gd name="T12" fmla="*/ 22 w 45"/>
                  <a:gd name="T13" fmla="*/ 3 h 42"/>
                  <a:gd name="T14" fmla="*/ 20 w 45"/>
                  <a:gd name="T15" fmla="*/ 3 h 42"/>
                  <a:gd name="T16" fmla="*/ 17 w 45"/>
                  <a:gd name="T17" fmla="*/ 0 h 42"/>
                  <a:gd name="T18" fmla="*/ 11 w 45"/>
                  <a:gd name="T19" fmla="*/ 0 h 42"/>
                  <a:gd name="T20" fmla="*/ 6 w 45"/>
                  <a:gd name="T21" fmla="*/ 3 h 42"/>
                  <a:gd name="T22" fmla="*/ 6 w 45"/>
                  <a:gd name="T23" fmla="*/ 3 h 42"/>
                  <a:gd name="T24" fmla="*/ 0 w 45"/>
                  <a:gd name="T25" fmla="*/ 12 h 42"/>
                  <a:gd name="T26" fmla="*/ 0 w 45"/>
                  <a:gd name="T27" fmla="*/ 18 h 42"/>
                  <a:gd name="T28" fmla="*/ 3 w 45"/>
                  <a:gd name="T29" fmla="*/ 21 h 42"/>
                  <a:gd name="T30" fmla="*/ 6 w 45"/>
                  <a:gd name="T31" fmla="*/ 27 h 42"/>
                  <a:gd name="T32" fmla="*/ 6 w 45"/>
                  <a:gd name="T33" fmla="*/ 27 h 42"/>
                  <a:gd name="T34" fmla="*/ 17 w 45"/>
                  <a:gd name="T35" fmla="*/ 36 h 42"/>
                  <a:gd name="T36" fmla="*/ 17 w 45"/>
                  <a:gd name="T37" fmla="*/ 36 h 42"/>
                  <a:gd name="T38" fmla="*/ 22 w 45"/>
                  <a:gd name="T39" fmla="*/ 42 h 42"/>
                  <a:gd name="T40" fmla="*/ 31 w 45"/>
                  <a:gd name="T41" fmla="*/ 42 h 42"/>
                  <a:gd name="T42" fmla="*/ 31 w 45"/>
                  <a:gd name="T43" fmla="*/ 42 h 42"/>
                  <a:gd name="T44" fmla="*/ 36 w 45"/>
                  <a:gd name="T45" fmla="*/ 42 h 42"/>
                  <a:gd name="T46" fmla="*/ 39 w 45"/>
                  <a:gd name="T47" fmla="*/ 39 h 42"/>
                  <a:gd name="T48" fmla="*/ 45 w 45"/>
                  <a:gd name="T49" fmla="*/ 33 h 42"/>
                  <a:gd name="T50" fmla="*/ 45 w 45"/>
                  <a:gd name="T51" fmla="*/ 33 h 42"/>
                  <a:gd name="T52" fmla="*/ 45 w 45"/>
                  <a:gd name="T53" fmla="*/ 21 h 42"/>
                  <a:gd name="T54" fmla="*/ 42 w 45"/>
                  <a:gd name="T55" fmla="*/ 15 h 42"/>
                  <a:gd name="T56" fmla="*/ 39 w 45"/>
                  <a:gd name="T57" fmla="*/ 12 h 42"/>
                  <a:gd name="T58" fmla="*/ 36 w 45"/>
                  <a:gd name="T59" fmla="*/ 12 h 42"/>
                  <a:gd name="T60" fmla="*/ 36 w 45"/>
                  <a:gd name="T61" fmla="*/ 1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5" h="42">
                    <a:moveTo>
                      <a:pt x="36" y="12"/>
                    </a:moveTo>
                    <a:lnTo>
                      <a:pt x="36" y="12"/>
                    </a:lnTo>
                    <a:lnTo>
                      <a:pt x="31" y="9"/>
                    </a:lnTo>
                    <a:lnTo>
                      <a:pt x="28" y="9"/>
                    </a:lnTo>
                    <a:lnTo>
                      <a:pt x="25" y="6"/>
                    </a:lnTo>
                    <a:lnTo>
                      <a:pt x="22" y="3"/>
                    </a:lnTo>
                    <a:lnTo>
                      <a:pt x="22" y="3"/>
                    </a:lnTo>
                    <a:lnTo>
                      <a:pt x="20" y="3"/>
                    </a:lnTo>
                    <a:lnTo>
                      <a:pt x="17" y="0"/>
                    </a:lnTo>
                    <a:lnTo>
                      <a:pt x="11" y="0"/>
                    </a:lnTo>
                    <a:lnTo>
                      <a:pt x="6" y="3"/>
                    </a:lnTo>
                    <a:lnTo>
                      <a:pt x="6" y="3"/>
                    </a:lnTo>
                    <a:lnTo>
                      <a:pt x="0" y="12"/>
                    </a:lnTo>
                    <a:lnTo>
                      <a:pt x="0" y="18"/>
                    </a:lnTo>
                    <a:lnTo>
                      <a:pt x="3" y="21"/>
                    </a:lnTo>
                    <a:lnTo>
                      <a:pt x="6" y="27"/>
                    </a:lnTo>
                    <a:lnTo>
                      <a:pt x="6" y="27"/>
                    </a:lnTo>
                    <a:lnTo>
                      <a:pt x="17" y="36"/>
                    </a:lnTo>
                    <a:lnTo>
                      <a:pt x="17" y="36"/>
                    </a:lnTo>
                    <a:lnTo>
                      <a:pt x="22" y="42"/>
                    </a:lnTo>
                    <a:lnTo>
                      <a:pt x="31" y="42"/>
                    </a:lnTo>
                    <a:lnTo>
                      <a:pt x="31" y="42"/>
                    </a:lnTo>
                    <a:lnTo>
                      <a:pt x="36" y="42"/>
                    </a:lnTo>
                    <a:lnTo>
                      <a:pt x="39" y="39"/>
                    </a:lnTo>
                    <a:lnTo>
                      <a:pt x="45" y="33"/>
                    </a:lnTo>
                    <a:lnTo>
                      <a:pt x="45" y="33"/>
                    </a:lnTo>
                    <a:lnTo>
                      <a:pt x="45" y="21"/>
                    </a:lnTo>
                    <a:lnTo>
                      <a:pt x="42" y="15"/>
                    </a:lnTo>
                    <a:lnTo>
                      <a:pt x="39" y="12"/>
                    </a:lnTo>
                    <a:lnTo>
                      <a:pt x="36" y="12"/>
                    </a:lnTo>
                    <a:lnTo>
                      <a:pt x="36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1" name="Freeform 28">
                <a:extLst>
                  <a:ext uri="{FF2B5EF4-FFF2-40B4-BE49-F238E27FC236}">
                    <a16:creationId xmlns:a16="http://schemas.microsoft.com/office/drawing/2014/main" id="{70832984-E7D4-792A-9276-35EEE84A87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3900" y="6372225"/>
                <a:ext cx="44450" cy="42863"/>
              </a:xfrm>
              <a:custGeom>
                <a:avLst/>
                <a:gdLst>
                  <a:gd name="T0" fmla="*/ 14 w 28"/>
                  <a:gd name="T1" fmla="*/ 0 h 27"/>
                  <a:gd name="T2" fmla="*/ 14 w 28"/>
                  <a:gd name="T3" fmla="*/ 0 h 27"/>
                  <a:gd name="T4" fmla="*/ 5 w 28"/>
                  <a:gd name="T5" fmla="*/ 0 h 27"/>
                  <a:gd name="T6" fmla="*/ 0 w 28"/>
                  <a:gd name="T7" fmla="*/ 3 h 27"/>
                  <a:gd name="T8" fmla="*/ 0 w 28"/>
                  <a:gd name="T9" fmla="*/ 9 h 27"/>
                  <a:gd name="T10" fmla="*/ 2 w 28"/>
                  <a:gd name="T11" fmla="*/ 15 h 27"/>
                  <a:gd name="T12" fmla="*/ 2 w 28"/>
                  <a:gd name="T13" fmla="*/ 15 h 27"/>
                  <a:gd name="T14" fmla="*/ 14 w 28"/>
                  <a:gd name="T15" fmla="*/ 21 h 27"/>
                  <a:gd name="T16" fmla="*/ 19 w 28"/>
                  <a:gd name="T17" fmla="*/ 27 h 27"/>
                  <a:gd name="T18" fmla="*/ 28 w 28"/>
                  <a:gd name="T19" fmla="*/ 27 h 27"/>
                  <a:gd name="T20" fmla="*/ 28 w 28"/>
                  <a:gd name="T21" fmla="*/ 27 h 27"/>
                  <a:gd name="T22" fmla="*/ 25 w 28"/>
                  <a:gd name="T23" fmla="*/ 12 h 27"/>
                  <a:gd name="T24" fmla="*/ 22 w 28"/>
                  <a:gd name="T25" fmla="*/ 3 h 27"/>
                  <a:gd name="T26" fmla="*/ 16 w 28"/>
                  <a:gd name="T27" fmla="*/ 0 h 27"/>
                  <a:gd name="T28" fmla="*/ 14 w 28"/>
                  <a:gd name="T29" fmla="*/ 0 h 27"/>
                  <a:gd name="T30" fmla="*/ 14 w 28"/>
                  <a:gd name="T31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" h="27">
                    <a:moveTo>
                      <a:pt x="14" y="0"/>
                    </a:moveTo>
                    <a:lnTo>
                      <a:pt x="14" y="0"/>
                    </a:lnTo>
                    <a:lnTo>
                      <a:pt x="5" y="0"/>
                    </a:lnTo>
                    <a:lnTo>
                      <a:pt x="0" y="3"/>
                    </a:lnTo>
                    <a:lnTo>
                      <a:pt x="0" y="9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14" y="21"/>
                    </a:lnTo>
                    <a:lnTo>
                      <a:pt x="19" y="27"/>
                    </a:lnTo>
                    <a:lnTo>
                      <a:pt x="28" y="27"/>
                    </a:lnTo>
                    <a:lnTo>
                      <a:pt x="28" y="27"/>
                    </a:lnTo>
                    <a:lnTo>
                      <a:pt x="25" y="12"/>
                    </a:lnTo>
                    <a:lnTo>
                      <a:pt x="22" y="3"/>
                    </a:lnTo>
                    <a:lnTo>
                      <a:pt x="16" y="0"/>
                    </a:lnTo>
                    <a:lnTo>
                      <a:pt x="14" y="0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2" name="Freeform 29">
                <a:extLst>
                  <a:ext uri="{FF2B5EF4-FFF2-40B4-BE49-F238E27FC236}">
                    <a16:creationId xmlns:a16="http://schemas.microsoft.com/office/drawing/2014/main" id="{9437ABA0-ACB6-5BE7-EF55-2DD25D76082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2650" y="6469063"/>
                <a:ext cx="209550" cy="284163"/>
              </a:xfrm>
              <a:custGeom>
                <a:avLst/>
                <a:gdLst>
                  <a:gd name="T0" fmla="*/ 104 w 132"/>
                  <a:gd name="T1" fmla="*/ 82 h 179"/>
                  <a:gd name="T2" fmla="*/ 98 w 132"/>
                  <a:gd name="T3" fmla="*/ 70 h 179"/>
                  <a:gd name="T4" fmla="*/ 93 w 132"/>
                  <a:gd name="T5" fmla="*/ 61 h 179"/>
                  <a:gd name="T6" fmla="*/ 65 w 132"/>
                  <a:gd name="T7" fmla="*/ 30 h 179"/>
                  <a:gd name="T8" fmla="*/ 59 w 132"/>
                  <a:gd name="T9" fmla="*/ 27 h 179"/>
                  <a:gd name="T10" fmla="*/ 59 w 132"/>
                  <a:gd name="T11" fmla="*/ 24 h 179"/>
                  <a:gd name="T12" fmla="*/ 53 w 132"/>
                  <a:gd name="T13" fmla="*/ 12 h 179"/>
                  <a:gd name="T14" fmla="*/ 42 w 132"/>
                  <a:gd name="T15" fmla="*/ 6 h 179"/>
                  <a:gd name="T16" fmla="*/ 37 w 132"/>
                  <a:gd name="T17" fmla="*/ 3 h 179"/>
                  <a:gd name="T18" fmla="*/ 28 w 132"/>
                  <a:gd name="T19" fmla="*/ 0 h 179"/>
                  <a:gd name="T20" fmla="*/ 20 w 132"/>
                  <a:gd name="T21" fmla="*/ 18 h 179"/>
                  <a:gd name="T22" fmla="*/ 14 w 132"/>
                  <a:gd name="T23" fmla="*/ 45 h 179"/>
                  <a:gd name="T24" fmla="*/ 9 w 132"/>
                  <a:gd name="T25" fmla="*/ 57 h 179"/>
                  <a:gd name="T26" fmla="*/ 0 w 132"/>
                  <a:gd name="T27" fmla="*/ 70 h 179"/>
                  <a:gd name="T28" fmla="*/ 0 w 132"/>
                  <a:gd name="T29" fmla="*/ 76 h 179"/>
                  <a:gd name="T30" fmla="*/ 11 w 132"/>
                  <a:gd name="T31" fmla="*/ 91 h 179"/>
                  <a:gd name="T32" fmla="*/ 14 w 132"/>
                  <a:gd name="T33" fmla="*/ 97 h 179"/>
                  <a:gd name="T34" fmla="*/ 20 w 132"/>
                  <a:gd name="T35" fmla="*/ 109 h 179"/>
                  <a:gd name="T36" fmla="*/ 20 w 132"/>
                  <a:gd name="T37" fmla="*/ 133 h 179"/>
                  <a:gd name="T38" fmla="*/ 20 w 132"/>
                  <a:gd name="T39" fmla="*/ 146 h 179"/>
                  <a:gd name="T40" fmla="*/ 25 w 132"/>
                  <a:gd name="T41" fmla="*/ 158 h 179"/>
                  <a:gd name="T42" fmla="*/ 39 w 132"/>
                  <a:gd name="T43" fmla="*/ 173 h 179"/>
                  <a:gd name="T44" fmla="*/ 53 w 132"/>
                  <a:gd name="T45" fmla="*/ 176 h 179"/>
                  <a:gd name="T46" fmla="*/ 56 w 132"/>
                  <a:gd name="T47" fmla="*/ 173 h 179"/>
                  <a:gd name="T48" fmla="*/ 81 w 132"/>
                  <a:gd name="T49" fmla="*/ 146 h 179"/>
                  <a:gd name="T50" fmla="*/ 90 w 132"/>
                  <a:gd name="T51" fmla="*/ 143 h 179"/>
                  <a:gd name="T52" fmla="*/ 112 w 132"/>
                  <a:gd name="T53" fmla="*/ 143 h 179"/>
                  <a:gd name="T54" fmla="*/ 121 w 132"/>
                  <a:gd name="T55" fmla="*/ 140 h 179"/>
                  <a:gd name="T56" fmla="*/ 129 w 132"/>
                  <a:gd name="T57" fmla="*/ 130 h 179"/>
                  <a:gd name="T58" fmla="*/ 132 w 132"/>
                  <a:gd name="T59" fmla="*/ 118 h 179"/>
                  <a:gd name="T60" fmla="*/ 129 w 132"/>
                  <a:gd name="T61" fmla="*/ 106 h 179"/>
                  <a:gd name="T62" fmla="*/ 104 w 132"/>
                  <a:gd name="T63" fmla="*/ 82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32" h="179">
                    <a:moveTo>
                      <a:pt x="104" y="82"/>
                    </a:moveTo>
                    <a:lnTo>
                      <a:pt x="104" y="82"/>
                    </a:lnTo>
                    <a:lnTo>
                      <a:pt x="101" y="76"/>
                    </a:lnTo>
                    <a:lnTo>
                      <a:pt x="98" y="70"/>
                    </a:lnTo>
                    <a:lnTo>
                      <a:pt x="93" y="61"/>
                    </a:lnTo>
                    <a:lnTo>
                      <a:pt x="93" y="61"/>
                    </a:lnTo>
                    <a:lnTo>
                      <a:pt x="65" y="30"/>
                    </a:lnTo>
                    <a:lnTo>
                      <a:pt x="65" y="30"/>
                    </a:lnTo>
                    <a:lnTo>
                      <a:pt x="62" y="30"/>
                    </a:lnTo>
                    <a:lnTo>
                      <a:pt x="59" y="27"/>
                    </a:lnTo>
                    <a:lnTo>
                      <a:pt x="59" y="24"/>
                    </a:lnTo>
                    <a:lnTo>
                      <a:pt x="59" y="24"/>
                    </a:lnTo>
                    <a:lnTo>
                      <a:pt x="56" y="18"/>
                    </a:lnTo>
                    <a:lnTo>
                      <a:pt x="53" y="12"/>
                    </a:lnTo>
                    <a:lnTo>
                      <a:pt x="48" y="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37" y="3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5" y="3"/>
                    </a:lnTo>
                    <a:lnTo>
                      <a:pt x="20" y="18"/>
                    </a:lnTo>
                    <a:lnTo>
                      <a:pt x="20" y="18"/>
                    </a:lnTo>
                    <a:lnTo>
                      <a:pt x="14" y="45"/>
                    </a:lnTo>
                    <a:lnTo>
                      <a:pt x="11" y="51"/>
                    </a:lnTo>
                    <a:lnTo>
                      <a:pt x="9" y="57"/>
                    </a:lnTo>
                    <a:lnTo>
                      <a:pt x="9" y="57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76"/>
                    </a:lnTo>
                    <a:lnTo>
                      <a:pt x="3" y="82"/>
                    </a:lnTo>
                    <a:lnTo>
                      <a:pt x="11" y="91"/>
                    </a:lnTo>
                    <a:lnTo>
                      <a:pt x="11" y="91"/>
                    </a:lnTo>
                    <a:lnTo>
                      <a:pt x="14" y="97"/>
                    </a:lnTo>
                    <a:lnTo>
                      <a:pt x="17" y="100"/>
                    </a:lnTo>
                    <a:lnTo>
                      <a:pt x="20" y="109"/>
                    </a:lnTo>
                    <a:lnTo>
                      <a:pt x="20" y="109"/>
                    </a:lnTo>
                    <a:lnTo>
                      <a:pt x="20" y="133"/>
                    </a:lnTo>
                    <a:lnTo>
                      <a:pt x="20" y="133"/>
                    </a:lnTo>
                    <a:lnTo>
                      <a:pt x="20" y="146"/>
                    </a:lnTo>
                    <a:lnTo>
                      <a:pt x="20" y="152"/>
                    </a:lnTo>
                    <a:lnTo>
                      <a:pt x="25" y="158"/>
                    </a:lnTo>
                    <a:lnTo>
                      <a:pt x="25" y="158"/>
                    </a:lnTo>
                    <a:lnTo>
                      <a:pt x="39" y="173"/>
                    </a:lnTo>
                    <a:lnTo>
                      <a:pt x="48" y="179"/>
                    </a:lnTo>
                    <a:lnTo>
                      <a:pt x="53" y="176"/>
                    </a:lnTo>
                    <a:lnTo>
                      <a:pt x="56" y="173"/>
                    </a:lnTo>
                    <a:lnTo>
                      <a:pt x="56" y="173"/>
                    </a:lnTo>
                    <a:lnTo>
                      <a:pt x="73" y="155"/>
                    </a:lnTo>
                    <a:lnTo>
                      <a:pt x="81" y="146"/>
                    </a:lnTo>
                    <a:lnTo>
                      <a:pt x="90" y="143"/>
                    </a:lnTo>
                    <a:lnTo>
                      <a:pt x="90" y="143"/>
                    </a:lnTo>
                    <a:lnTo>
                      <a:pt x="112" y="143"/>
                    </a:lnTo>
                    <a:lnTo>
                      <a:pt x="112" y="143"/>
                    </a:lnTo>
                    <a:lnTo>
                      <a:pt x="118" y="143"/>
                    </a:lnTo>
                    <a:lnTo>
                      <a:pt x="121" y="140"/>
                    </a:lnTo>
                    <a:lnTo>
                      <a:pt x="129" y="130"/>
                    </a:lnTo>
                    <a:lnTo>
                      <a:pt x="129" y="130"/>
                    </a:lnTo>
                    <a:lnTo>
                      <a:pt x="129" y="124"/>
                    </a:lnTo>
                    <a:lnTo>
                      <a:pt x="132" y="118"/>
                    </a:lnTo>
                    <a:lnTo>
                      <a:pt x="129" y="112"/>
                    </a:lnTo>
                    <a:lnTo>
                      <a:pt x="129" y="106"/>
                    </a:lnTo>
                    <a:lnTo>
                      <a:pt x="129" y="106"/>
                    </a:lnTo>
                    <a:lnTo>
                      <a:pt x="104" y="82"/>
                    </a:lnTo>
                    <a:lnTo>
                      <a:pt x="104" y="8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847" name="Group 2846">
              <a:extLst>
                <a:ext uri="{FF2B5EF4-FFF2-40B4-BE49-F238E27FC236}">
                  <a16:creationId xmlns:a16="http://schemas.microsoft.com/office/drawing/2014/main" id="{F9D1D416-0C5E-D56D-B1CC-29BE3E298A16}"/>
                </a:ext>
              </a:extLst>
            </p:cNvPr>
            <p:cNvGrpSpPr/>
            <p:nvPr/>
          </p:nvGrpSpPr>
          <p:grpSpPr>
            <a:xfrm>
              <a:off x="2699690" y="1789499"/>
              <a:ext cx="5560277" cy="3810326"/>
              <a:chOff x="2699690" y="1789499"/>
              <a:chExt cx="5560277" cy="3810326"/>
            </a:xfrm>
          </p:grpSpPr>
          <p:sp>
            <p:nvSpPr>
              <p:cNvPr id="2056" name="Freeform 33">
                <a:extLst>
                  <a:ext uri="{FF2B5EF4-FFF2-40B4-BE49-F238E27FC236}">
                    <a16:creationId xmlns:a16="http://schemas.microsoft.com/office/drawing/2014/main" id="{1D7883C8-36D0-0B17-90C9-4A81DCBB7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26471" y="3925486"/>
                <a:ext cx="1623322" cy="1674339"/>
              </a:xfrm>
              <a:custGeom>
                <a:avLst/>
                <a:gdLst>
                  <a:gd name="T0" fmla="*/ 1058 w 1117"/>
                  <a:gd name="T1" fmla="*/ 374 h 1215"/>
                  <a:gd name="T2" fmla="*/ 1052 w 1117"/>
                  <a:gd name="T3" fmla="*/ 368 h 1215"/>
                  <a:gd name="T4" fmla="*/ 1027 w 1117"/>
                  <a:gd name="T5" fmla="*/ 358 h 1215"/>
                  <a:gd name="T6" fmla="*/ 955 w 1117"/>
                  <a:gd name="T7" fmla="*/ 328 h 1215"/>
                  <a:gd name="T8" fmla="*/ 876 w 1117"/>
                  <a:gd name="T9" fmla="*/ 331 h 1215"/>
                  <a:gd name="T10" fmla="*/ 845 w 1117"/>
                  <a:gd name="T11" fmla="*/ 319 h 1215"/>
                  <a:gd name="T12" fmla="*/ 817 w 1117"/>
                  <a:gd name="T13" fmla="*/ 322 h 1215"/>
                  <a:gd name="T14" fmla="*/ 761 w 1117"/>
                  <a:gd name="T15" fmla="*/ 328 h 1215"/>
                  <a:gd name="T16" fmla="*/ 700 w 1117"/>
                  <a:gd name="T17" fmla="*/ 298 h 1215"/>
                  <a:gd name="T18" fmla="*/ 641 w 1117"/>
                  <a:gd name="T19" fmla="*/ 267 h 1215"/>
                  <a:gd name="T20" fmla="*/ 610 w 1117"/>
                  <a:gd name="T21" fmla="*/ 255 h 1215"/>
                  <a:gd name="T22" fmla="*/ 551 w 1117"/>
                  <a:gd name="T23" fmla="*/ 231 h 1215"/>
                  <a:gd name="T24" fmla="*/ 277 w 1117"/>
                  <a:gd name="T25" fmla="*/ 477 h 1215"/>
                  <a:gd name="T26" fmla="*/ 0 w 1117"/>
                  <a:gd name="T27" fmla="*/ 501 h 1215"/>
                  <a:gd name="T28" fmla="*/ 31 w 1117"/>
                  <a:gd name="T29" fmla="*/ 532 h 1215"/>
                  <a:gd name="T30" fmla="*/ 65 w 1117"/>
                  <a:gd name="T31" fmla="*/ 586 h 1215"/>
                  <a:gd name="T32" fmla="*/ 120 w 1117"/>
                  <a:gd name="T33" fmla="*/ 626 h 1215"/>
                  <a:gd name="T34" fmla="*/ 140 w 1117"/>
                  <a:gd name="T35" fmla="*/ 735 h 1215"/>
                  <a:gd name="T36" fmla="*/ 182 w 1117"/>
                  <a:gd name="T37" fmla="*/ 781 h 1215"/>
                  <a:gd name="T38" fmla="*/ 249 w 1117"/>
                  <a:gd name="T39" fmla="*/ 835 h 1215"/>
                  <a:gd name="T40" fmla="*/ 286 w 1117"/>
                  <a:gd name="T41" fmla="*/ 811 h 1215"/>
                  <a:gd name="T42" fmla="*/ 291 w 1117"/>
                  <a:gd name="T43" fmla="*/ 778 h 1215"/>
                  <a:gd name="T44" fmla="*/ 347 w 1117"/>
                  <a:gd name="T45" fmla="*/ 744 h 1215"/>
                  <a:gd name="T46" fmla="*/ 389 w 1117"/>
                  <a:gd name="T47" fmla="*/ 753 h 1215"/>
                  <a:gd name="T48" fmla="*/ 484 w 1117"/>
                  <a:gd name="T49" fmla="*/ 848 h 1215"/>
                  <a:gd name="T50" fmla="*/ 521 w 1117"/>
                  <a:gd name="T51" fmla="*/ 930 h 1215"/>
                  <a:gd name="T52" fmla="*/ 543 w 1117"/>
                  <a:gd name="T53" fmla="*/ 975 h 1215"/>
                  <a:gd name="T54" fmla="*/ 582 w 1117"/>
                  <a:gd name="T55" fmla="*/ 1036 h 1215"/>
                  <a:gd name="T56" fmla="*/ 596 w 1117"/>
                  <a:gd name="T57" fmla="*/ 1088 h 1215"/>
                  <a:gd name="T58" fmla="*/ 613 w 1117"/>
                  <a:gd name="T59" fmla="*/ 1145 h 1215"/>
                  <a:gd name="T60" fmla="*/ 672 w 1117"/>
                  <a:gd name="T61" fmla="*/ 1182 h 1215"/>
                  <a:gd name="T62" fmla="*/ 750 w 1117"/>
                  <a:gd name="T63" fmla="*/ 1203 h 1215"/>
                  <a:gd name="T64" fmla="*/ 767 w 1117"/>
                  <a:gd name="T65" fmla="*/ 1200 h 1215"/>
                  <a:gd name="T66" fmla="*/ 747 w 1117"/>
                  <a:gd name="T67" fmla="*/ 1133 h 1215"/>
                  <a:gd name="T68" fmla="*/ 733 w 1117"/>
                  <a:gd name="T69" fmla="*/ 1066 h 1215"/>
                  <a:gd name="T70" fmla="*/ 756 w 1117"/>
                  <a:gd name="T71" fmla="*/ 1045 h 1215"/>
                  <a:gd name="T72" fmla="*/ 775 w 1117"/>
                  <a:gd name="T73" fmla="*/ 1000 h 1215"/>
                  <a:gd name="T74" fmla="*/ 831 w 1117"/>
                  <a:gd name="T75" fmla="*/ 951 h 1215"/>
                  <a:gd name="T76" fmla="*/ 843 w 1117"/>
                  <a:gd name="T77" fmla="*/ 911 h 1215"/>
                  <a:gd name="T78" fmla="*/ 873 w 1117"/>
                  <a:gd name="T79" fmla="*/ 908 h 1215"/>
                  <a:gd name="T80" fmla="*/ 907 w 1117"/>
                  <a:gd name="T81" fmla="*/ 893 h 1215"/>
                  <a:gd name="T82" fmla="*/ 949 w 1117"/>
                  <a:gd name="T83" fmla="*/ 866 h 1215"/>
                  <a:gd name="T84" fmla="*/ 991 w 1117"/>
                  <a:gd name="T85" fmla="*/ 829 h 1215"/>
                  <a:gd name="T86" fmla="*/ 988 w 1117"/>
                  <a:gd name="T87" fmla="*/ 796 h 1215"/>
                  <a:gd name="T88" fmla="*/ 1013 w 1117"/>
                  <a:gd name="T89" fmla="*/ 805 h 1215"/>
                  <a:gd name="T90" fmla="*/ 1033 w 1117"/>
                  <a:gd name="T91" fmla="*/ 811 h 1215"/>
                  <a:gd name="T92" fmla="*/ 1075 w 1117"/>
                  <a:gd name="T93" fmla="*/ 784 h 1215"/>
                  <a:gd name="T94" fmla="*/ 1092 w 1117"/>
                  <a:gd name="T95" fmla="*/ 778 h 1215"/>
                  <a:gd name="T96" fmla="*/ 1094 w 1117"/>
                  <a:gd name="T97" fmla="*/ 775 h 1215"/>
                  <a:gd name="T98" fmla="*/ 1094 w 1117"/>
                  <a:gd name="T99" fmla="*/ 769 h 1215"/>
                  <a:gd name="T100" fmla="*/ 1094 w 1117"/>
                  <a:gd name="T101" fmla="*/ 766 h 1215"/>
                  <a:gd name="T102" fmla="*/ 1094 w 1117"/>
                  <a:gd name="T103" fmla="*/ 729 h 1215"/>
                  <a:gd name="T104" fmla="*/ 1103 w 1117"/>
                  <a:gd name="T105" fmla="*/ 690 h 1215"/>
                  <a:gd name="T106" fmla="*/ 1106 w 1117"/>
                  <a:gd name="T107" fmla="*/ 638 h 1215"/>
                  <a:gd name="T108" fmla="*/ 1089 w 1117"/>
                  <a:gd name="T109" fmla="*/ 602 h 1215"/>
                  <a:gd name="T110" fmla="*/ 1075 w 1117"/>
                  <a:gd name="T111" fmla="*/ 568 h 1215"/>
                  <a:gd name="T112" fmla="*/ 1058 w 1117"/>
                  <a:gd name="T113" fmla="*/ 513 h 1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117" h="1215">
                    <a:moveTo>
                      <a:pt x="1058" y="374"/>
                    </a:move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5" y="368"/>
                    </a:lnTo>
                    <a:lnTo>
                      <a:pt x="1055" y="368"/>
                    </a:lnTo>
                    <a:lnTo>
                      <a:pt x="1052" y="368"/>
                    </a:lnTo>
                    <a:lnTo>
                      <a:pt x="1052" y="368"/>
                    </a:lnTo>
                    <a:lnTo>
                      <a:pt x="1044" y="368"/>
                    </a:lnTo>
                    <a:lnTo>
                      <a:pt x="1041" y="365"/>
                    </a:lnTo>
                    <a:lnTo>
                      <a:pt x="1030" y="352"/>
                    </a:lnTo>
                    <a:lnTo>
                      <a:pt x="1030" y="352"/>
                    </a:lnTo>
                    <a:lnTo>
                      <a:pt x="1030" y="355"/>
                    </a:lnTo>
                    <a:lnTo>
                      <a:pt x="1027" y="358"/>
                    </a:lnTo>
                    <a:lnTo>
                      <a:pt x="1027" y="358"/>
                    </a:lnTo>
                    <a:lnTo>
                      <a:pt x="1008" y="355"/>
                    </a:lnTo>
                    <a:lnTo>
                      <a:pt x="994" y="349"/>
                    </a:lnTo>
                    <a:lnTo>
                      <a:pt x="980" y="343"/>
                    </a:lnTo>
                    <a:lnTo>
                      <a:pt x="980" y="343"/>
                    </a:lnTo>
                    <a:lnTo>
                      <a:pt x="969" y="334"/>
                    </a:lnTo>
                    <a:lnTo>
                      <a:pt x="955" y="328"/>
                    </a:lnTo>
                    <a:lnTo>
                      <a:pt x="941" y="322"/>
                    </a:lnTo>
                    <a:lnTo>
                      <a:pt x="929" y="322"/>
                    </a:lnTo>
                    <a:lnTo>
                      <a:pt x="929" y="322"/>
                    </a:lnTo>
                    <a:lnTo>
                      <a:pt x="904" y="325"/>
                    </a:lnTo>
                    <a:lnTo>
                      <a:pt x="882" y="334"/>
                    </a:lnTo>
                    <a:lnTo>
                      <a:pt x="882" y="334"/>
                    </a:lnTo>
                    <a:lnTo>
                      <a:pt x="876" y="331"/>
                    </a:lnTo>
                    <a:lnTo>
                      <a:pt x="859" y="319"/>
                    </a:lnTo>
                    <a:lnTo>
                      <a:pt x="859" y="319"/>
                    </a:lnTo>
                    <a:lnTo>
                      <a:pt x="851" y="319"/>
                    </a:lnTo>
                    <a:lnTo>
                      <a:pt x="851" y="319"/>
                    </a:lnTo>
                    <a:lnTo>
                      <a:pt x="848" y="319"/>
                    </a:lnTo>
                    <a:lnTo>
                      <a:pt x="845" y="319"/>
                    </a:lnTo>
                    <a:lnTo>
                      <a:pt x="845" y="319"/>
                    </a:lnTo>
                    <a:lnTo>
                      <a:pt x="843" y="319"/>
                    </a:lnTo>
                    <a:lnTo>
                      <a:pt x="843" y="316"/>
                    </a:lnTo>
                    <a:lnTo>
                      <a:pt x="843" y="316"/>
                    </a:lnTo>
                    <a:lnTo>
                      <a:pt x="831" y="316"/>
                    </a:lnTo>
                    <a:lnTo>
                      <a:pt x="831" y="316"/>
                    </a:lnTo>
                    <a:lnTo>
                      <a:pt x="817" y="322"/>
                    </a:lnTo>
                    <a:lnTo>
                      <a:pt x="817" y="322"/>
                    </a:lnTo>
                    <a:lnTo>
                      <a:pt x="809" y="322"/>
                    </a:lnTo>
                    <a:lnTo>
                      <a:pt x="803" y="328"/>
                    </a:lnTo>
                    <a:lnTo>
                      <a:pt x="803" y="328"/>
                    </a:lnTo>
                    <a:lnTo>
                      <a:pt x="795" y="334"/>
                    </a:lnTo>
                    <a:lnTo>
                      <a:pt x="784" y="334"/>
                    </a:lnTo>
                    <a:lnTo>
                      <a:pt x="761" y="328"/>
                    </a:lnTo>
                    <a:lnTo>
                      <a:pt x="761" y="328"/>
                    </a:lnTo>
                    <a:lnTo>
                      <a:pt x="756" y="325"/>
                    </a:lnTo>
                    <a:lnTo>
                      <a:pt x="756" y="325"/>
                    </a:lnTo>
                    <a:lnTo>
                      <a:pt x="745" y="319"/>
                    </a:lnTo>
                    <a:lnTo>
                      <a:pt x="728" y="304"/>
                    </a:lnTo>
                    <a:lnTo>
                      <a:pt x="708" y="286"/>
                    </a:lnTo>
                    <a:lnTo>
                      <a:pt x="700" y="298"/>
                    </a:lnTo>
                    <a:lnTo>
                      <a:pt x="700" y="298"/>
                    </a:lnTo>
                    <a:lnTo>
                      <a:pt x="697" y="298"/>
                    </a:lnTo>
                    <a:lnTo>
                      <a:pt x="694" y="298"/>
                    </a:lnTo>
                    <a:lnTo>
                      <a:pt x="683" y="292"/>
                    </a:lnTo>
                    <a:lnTo>
                      <a:pt x="652" y="279"/>
                    </a:lnTo>
                    <a:lnTo>
                      <a:pt x="652" y="279"/>
                    </a:lnTo>
                    <a:lnTo>
                      <a:pt x="652" y="276"/>
                    </a:lnTo>
                    <a:lnTo>
                      <a:pt x="641" y="267"/>
                    </a:lnTo>
                    <a:lnTo>
                      <a:pt x="641" y="267"/>
                    </a:lnTo>
                    <a:lnTo>
                      <a:pt x="638" y="264"/>
                    </a:lnTo>
                    <a:lnTo>
                      <a:pt x="627" y="261"/>
                    </a:lnTo>
                    <a:lnTo>
                      <a:pt x="627" y="261"/>
                    </a:lnTo>
                    <a:lnTo>
                      <a:pt x="619" y="258"/>
                    </a:lnTo>
                    <a:lnTo>
                      <a:pt x="610" y="255"/>
                    </a:lnTo>
                    <a:lnTo>
                      <a:pt x="610" y="255"/>
                    </a:lnTo>
                    <a:lnTo>
                      <a:pt x="599" y="249"/>
                    </a:lnTo>
                    <a:lnTo>
                      <a:pt x="585" y="246"/>
                    </a:lnTo>
                    <a:lnTo>
                      <a:pt x="585" y="246"/>
                    </a:lnTo>
                    <a:lnTo>
                      <a:pt x="574" y="243"/>
                    </a:lnTo>
                    <a:lnTo>
                      <a:pt x="563" y="240"/>
                    </a:lnTo>
                    <a:lnTo>
                      <a:pt x="551" y="231"/>
                    </a:lnTo>
                    <a:lnTo>
                      <a:pt x="551" y="231"/>
                    </a:lnTo>
                    <a:lnTo>
                      <a:pt x="551" y="225"/>
                    </a:lnTo>
                    <a:lnTo>
                      <a:pt x="551" y="225"/>
                    </a:lnTo>
                    <a:lnTo>
                      <a:pt x="551" y="225"/>
                    </a:lnTo>
                    <a:lnTo>
                      <a:pt x="557" y="21"/>
                    </a:lnTo>
                    <a:lnTo>
                      <a:pt x="325" y="0"/>
                    </a:lnTo>
                    <a:lnTo>
                      <a:pt x="277" y="477"/>
                    </a:lnTo>
                    <a:lnTo>
                      <a:pt x="277" y="477"/>
                    </a:lnTo>
                    <a:lnTo>
                      <a:pt x="274" y="483"/>
                    </a:lnTo>
                    <a:lnTo>
                      <a:pt x="272" y="483"/>
                    </a:lnTo>
                    <a:lnTo>
                      <a:pt x="6" y="456"/>
                    </a:lnTo>
                    <a:lnTo>
                      <a:pt x="6" y="456"/>
                    </a:lnTo>
                    <a:lnTo>
                      <a:pt x="3" y="465"/>
                    </a:lnTo>
                    <a:lnTo>
                      <a:pt x="0" y="477"/>
                    </a:lnTo>
                    <a:lnTo>
                      <a:pt x="0" y="501"/>
                    </a:lnTo>
                    <a:lnTo>
                      <a:pt x="0" y="501"/>
                    </a:lnTo>
                    <a:lnTo>
                      <a:pt x="6" y="507"/>
                    </a:lnTo>
                    <a:lnTo>
                      <a:pt x="6" y="507"/>
                    </a:lnTo>
                    <a:lnTo>
                      <a:pt x="9" y="510"/>
                    </a:lnTo>
                    <a:lnTo>
                      <a:pt x="9" y="510"/>
                    </a:lnTo>
                    <a:lnTo>
                      <a:pt x="20" y="519"/>
                    </a:lnTo>
                    <a:lnTo>
                      <a:pt x="31" y="532"/>
                    </a:lnTo>
                    <a:lnTo>
                      <a:pt x="31" y="532"/>
                    </a:lnTo>
                    <a:lnTo>
                      <a:pt x="37" y="541"/>
                    </a:lnTo>
                    <a:lnTo>
                      <a:pt x="37" y="541"/>
                    </a:lnTo>
                    <a:lnTo>
                      <a:pt x="48" y="559"/>
                    </a:lnTo>
                    <a:lnTo>
                      <a:pt x="48" y="559"/>
                    </a:lnTo>
                    <a:lnTo>
                      <a:pt x="53" y="574"/>
                    </a:lnTo>
                    <a:lnTo>
                      <a:pt x="65" y="586"/>
                    </a:lnTo>
                    <a:lnTo>
                      <a:pt x="65" y="586"/>
                    </a:lnTo>
                    <a:lnTo>
                      <a:pt x="81" y="602"/>
                    </a:lnTo>
                    <a:lnTo>
                      <a:pt x="98" y="611"/>
                    </a:lnTo>
                    <a:lnTo>
                      <a:pt x="98" y="611"/>
                    </a:lnTo>
                    <a:lnTo>
                      <a:pt x="112" y="620"/>
                    </a:lnTo>
                    <a:lnTo>
                      <a:pt x="120" y="626"/>
                    </a:lnTo>
                    <a:lnTo>
                      <a:pt x="120" y="626"/>
                    </a:lnTo>
                    <a:lnTo>
                      <a:pt x="129" y="653"/>
                    </a:lnTo>
                    <a:lnTo>
                      <a:pt x="137" y="674"/>
                    </a:lnTo>
                    <a:lnTo>
                      <a:pt x="140" y="690"/>
                    </a:lnTo>
                    <a:lnTo>
                      <a:pt x="140" y="690"/>
                    </a:lnTo>
                    <a:lnTo>
                      <a:pt x="140" y="711"/>
                    </a:lnTo>
                    <a:lnTo>
                      <a:pt x="140" y="711"/>
                    </a:lnTo>
                    <a:lnTo>
                      <a:pt x="140" y="735"/>
                    </a:lnTo>
                    <a:lnTo>
                      <a:pt x="140" y="735"/>
                    </a:lnTo>
                    <a:lnTo>
                      <a:pt x="146" y="744"/>
                    </a:lnTo>
                    <a:lnTo>
                      <a:pt x="157" y="753"/>
                    </a:lnTo>
                    <a:lnTo>
                      <a:pt x="157" y="753"/>
                    </a:lnTo>
                    <a:lnTo>
                      <a:pt x="162" y="759"/>
                    </a:lnTo>
                    <a:lnTo>
                      <a:pt x="162" y="759"/>
                    </a:lnTo>
                    <a:lnTo>
                      <a:pt x="182" y="781"/>
                    </a:lnTo>
                    <a:lnTo>
                      <a:pt x="182" y="781"/>
                    </a:lnTo>
                    <a:lnTo>
                      <a:pt x="207" y="808"/>
                    </a:lnTo>
                    <a:lnTo>
                      <a:pt x="221" y="820"/>
                    </a:lnTo>
                    <a:lnTo>
                      <a:pt x="235" y="829"/>
                    </a:lnTo>
                    <a:lnTo>
                      <a:pt x="235" y="829"/>
                    </a:lnTo>
                    <a:lnTo>
                      <a:pt x="244" y="832"/>
                    </a:lnTo>
                    <a:lnTo>
                      <a:pt x="249" y="835"/>
                    </a:lnTo>
                    <a:lnTo>
                      <a:pt x="255" y="832"/>
                    </a:lnTo>
                    <a:lnTo>
                      <a:pt x="260" y="829"/>
                    </a:lnTo>
                    <a:lnTo>
                      <a:pt x="260" y="829"/>
                    </a:lnTo>
                    <a:lnTo>
                      <a:pt x="277" y="820"/>
                    </a:lnTo>
                    <a:lnTo>
                      <a:pt x="277" y="820"/>
                    </a:lnTo>
                    <a:lnTo>
                      <a:pt x="283" y="817"/>
                    </a:lnTo>
                    <a:lnTo>
                      <a:pt x="286" y="811"/>
                    </a:lnTo>
                    <a:lnTo>
                      <a:pt x="288" y="808"/>
                    </a:lnTo>
                    <a:lnTo>
                      <a:pt x="286" y="802"/>
                    </a:lnTo>
                    <a:lnTo>
                      <a:pt x="286" y="802"/>
                    </a:lnTo>
                    <a:lnTo>
                      <a:pt x="286" y="793"/>
                    </a:lnTo>
                    <a:lnTo>
                      <a:pt x="286" y="787"/>
                    </a:lnTo>
                    <a:lnTo>
                      <a:pt x="286" y="787"/>
                    </a:lnTo>
                    <a:lnTo>
                      <a:pt x="291" y="778"/>
                    </a:lnTo>
                    <a:lnTo>
                      <a:pt x="302" y="766"/>
                    </a:lnTo>
                    <a:lnTo>
                      <a:pt x="302" y="766"/>
                    </a:lnTo>
                    <a:lnTo>
                      <a:pt x="314" y="756"/>
                    </a:lnTo>
                    <a:lnTo>
                      <a:pt x="314" y="756"/>
                    </a:lnTo>
                    <a:lnTo>
                      <a:pt x="330" y="750"/>
                    </a:lnTo>
                    <a:lnTo>
                      <a:pt x="330" y="750"/>
                    </a:lnTo>
                    <a:lnTo>
                      <a:pt x="347" y="744"/>
                    </a:lnTo>
                    <a:lnTo>
                      <a:pt x="347" y="744"/>
                    </a:lnTo>
                    <a:lnTo>
                      <a:pt x="353" y="744"/>
                    </a:lnTo>
                    <a:lnTo>
                      <a:pt x="361" y="744"/>
                    </a:lnTo>
                    <a:lnTo>
                      <a:pt x="375" y="750"/>
                    </a:lnTo>
                    <a:lnTo>
                      <a:pt x="375" y="750"/>
                    </a:lnTo>
                    <a:lnTo>
                      <a:pt x="389" y="753"/>
                    </a:lnTo>
                    <a:lnTo>
                      <a:pt x="389" y="753"/>
                    </a:lnTo>
                    <a:lnTo>
                      <a:pt x="412" y="769"/>
                    </a:lnTo>
                    <a:lnTo>
                      <a:pt x="412" y="769"/>
                    </a:lnTo>
                    <a:lnTo>
                      <a:pt x="440" y="787"/>
                    </a:lnTo>
                    <a:lnTo>
                      <a:pt x="456" y="802"/>
                    </a:lnTo>
                    <a:lnTo>
                      <a:pt x="456" y="802"/>
                    </a:lnTo>
                    <a:lnTo>
                      <a:pt x="476" y="832"/>
                    </a:lnTo>
                    <a:lnTo>
                      <a:pt x="484" y="848"/>
                    </a:lnTo>
                    <a:lnTo>
                      <a:pt x="490" y="863"/>
                    </a:lnTo>
                    <a:lnTo>
                      <a:pt x="490" y="863"/>
                    </a:lnTo>
                    <a:lnTo>
                      <a:pt x="493" y="884"/>
                    </a:lnTo>
                    <a:lnTo>
                      <a:pt x="496" y="893"/>
                    </a:lnTo>
                    <a:lnTo>
                      <a:pt x="496" y="893"/>
                    </a:lnTo>
                    <a:lnTo>
                      <a:pt x="512" y="914"/>
                    </a:lnTo>
                    <a:lnTo>
                      <a:pt x="521" y="930"/>
                    </a:lnTo>
                    <a:lnTo>
                      <a:pt x="529" y="945"/>
                    </a:lnTo>
                    <a:lnTo>
                      <a:pt x="529" y="945"/>
                    </a:lnTo>
                    <a:lnTo>
                      <a:pt x="535" y="960"/>
                    </a:lnTo>
                    <a:lnTo>
                      <a:pt x="535" y="960"/>
                    </a:lnTo>
                    <a:lnTo>
                      <a:pt x="540" y="969"/>
                    </a:lnTo>
                    <a:lnTo>
                      <a:pt x="543" y="975"/>
                    </a:lnTo>
                    <a:lnTo>
                      <a:pt x="543" y="975"/>
                    </a:lnTo>
                    <a:lnTo>
                      <a:pt x="560" y="993"/>
                    </a:lnTo>
                    <a:lnTo>
                      <a:pt x="560" y="993"/>
                    </a:lnTo>
                    <a:lnTo>
                      <a:pt x="582" y="1018"/>
                    </a:lnTo>
                    <a:lnTo>
                      <a:pt x="582" y="1018"/>
                    </a:lnTo>
                    <a:lnTo>
                      <a:pt x="585" y="1021"/>
                    </a:lnTo>
                    <a:lnTo>
                      <a:pt x="585" y="1021"/>
                    </a:lnTo>
                    <a:lnTo>
                      <a:pt x="582" y="1036"/>
                    </a:lnTo>
                    <a:lnTo>
                      <a:pt x="579" y="1060"/>
                    </a:lnTo>
                    <a:lnTo>
                      <a:pt x="579" y="1060"/>
                    </a:lnTo>
                    <a:lnTo>
                      <a:pt x="579" y="1066"/>
                    </a:lnTo>
                    <a:lnTo>
                      <a:pt x="582" y="1072"/>
                    </a:lnTo>
                    <a:lnTo>
                      <a:pt x="591" y="1082"/>
                    </a:lnTo>
                    <a:lnTo>
                      <a:pt x="591" y="1082"/>
                    </a:lnTo>
                    <a:lnTo>
                      <a:pt x="596" y="1088"/>
                    </a:lnTo>
                    <a:lnTo>
                      <a:pt x="596" y="1088"/>
                    </a:lnTo>
                    <a:lnTo>
                      <a:pt x="602" y="1100"/>
                    </a:lnTo>
                    <a:lnTo>
                      <a:pt x="605" y="1115"/>
                    </a:lnTo>
                    <a:lnTo>
                      <a:pt x="607" y="1136"/>
                    </a:lnTo>
                    <a:lnTo>
                      <a:pt x="607" y="1136"/>
                    </a:lnTo>
                    <a:lnTo>
                      <a:pt x="610" y="1142"/>
                    </a:lnTo>
                    <a:lnTo>
                      <a:pt x="613" y="1145"/>
                    </a:lnTo>
                    <a:lnTo>
                      <a:pt x="619" y="1151"/>
                    </a:lnTo>
                    <a:lnTo>
                      <a:pt x="619" y="1151"/>
                    </a:lnTo>
                    <a:lnTo>
                      <a:pt x="624" y="1154"/>
                    </a:lnTo>
                    <a:lnTo>
                      <a:pt x="641" y="1164"/>
                    </a:lnTo>
                    <a:lnTo>
                      <a:pt x="641" y="1164"/>
                    </a:lnTo>
                    <a:lnTo>
                      <a:pt x="655" y="1173"/>
                    </a:lnTo>
                    <a:lnTo>
                      <a:pt x="672" y="1182"/>
                    </a:lnTo>
                    <a:lnTo>
                      <a:pt x="672" y="1182"/>
                    </a:lnTo>
                    <a:lnTo>
                      <a:pt x="697" y="1188"/>
                    </a:lnTo>
                    <a:lnTo>
                      <a:pt x="728" y="1191"/>
                    </a:lnTo>
                    <a:lnTo>
                      <a:pt x="728" y="1191"/>
                    </a:lnTo>
                    <a:lnTo>
                      <a:pt x="742" y="1194"/>
                    </a:lnTo>
                    <a:lnTo>
                      <a:pt x="750" y="1203"/>
                    </a:lnTo>
                    <a:lnTo>
                      <a:pt x="750" y="1203"/>
                    </a:lnTo>
                    <a:lnTo>
                      <a:pt x="756" y="1206"/>
                    </a:lnTo>
                    <a:lnTo>
                      <a:pt x="764" y="1215"/>
                    </a:lnTo>
                    <a:lnTo>
                      <a:pt x="764" y="1215"/>
                    </a:lnTo>
                    <a:lnTo>
                      <a:pt x="770" y="1215"/>
                    </a:lnTo>
                    <a:lnTo>
                      <a:pt x="770" y="1215"/>
                    </a:lnTo>
                    <a:lnTo>
                      <a:pt x="767" y="1200"/>
                    </a:lnTo>
                    <a:lnTo>
                      <a:pt x="767" y="1200"/>
                    </a:lnTo>
                    <a:lnTo>
                      <a:pt x="767" y="1191"/>
                    </a:lnTo>
                    <a:lnTo>
                      <a:pt x="767" y="1191"/>
                    </a:lnTo>
                    <a:lnTo>
                      <a:pt x="761" y="1176"/>
                    </a:lnTo>
                    <a:lnTo>
                      <a:pt x="761" y="1176"/>
                    </a:lnTo>
                    <a:lnTo>
                      <a:pt x="753" y="1148"/>
                    </a:lnTo>
                    <a:lnTo>
                      <a:pt x="753" y="1148"/>
                    </a:lnTo>
                    <a:lnTo>
                      <a:pt x="747" y="1133"/>
                    </a:lnTo>
                    <a:lnTo>
                      <a:pt x="747" y="1133"/>
                    </a:lnTo>
                    <a:lnTo>
                      <a:pt x="745" y="1112"/>
                    </a:lnTo>
                    <a:lnTo>
                      <a:pt x="739" y="1097"/>
                    </a:lnTo>
                    <a:lnTo>
                      <a:pt x="739" y="1097"/>
                    </a:lnTo>
                    <a:lnTo>
                      <a:pt x="733" y="1078"/>
                    </a:lnTo>
                    <a:lnTo>
                      <a:pt x="733" y="1069"/>
                    </a:lnTo>
                    <a:lnTo>
                      <a:pt x="733" y="1066"/>
                    </a:lnTo>
                    <a:lnTo>
                      <a:pt x="733" y="1066"/>
                    </a:lnTo>
                    <a:lnTo>
                      <a:pt x="739" y="1060"/>
                    </a:lnTo>
                    <a:lnTo>
                      <a:pt x="745" y="1057"/>
                    </a:lnTo>
                    <a:lnTo>
                      <a:pt x="745" y="1057"/>
                    </a:lnTo>
                    <a:lnTo>
                      <a:pt x="750" y="1054"/>
                    </a:lnTo>
                    <a:lnTo>
                      <a:pt x="756" y="1045"/>
                    </a:lnTo>
                    <a:lnTo>
                      <a:pt x="756" y="1045"/>
                    </a:lnTo>
                    <a:lnTo>
                      <a:pt x="759" y="1033"/>
                    </a:lnTo>
                    <a:lnTo>
                      <a:pt x="759" y="1033"/>
                    </a:lnTo>
                    <a:lnTo>
                      <a:pt x="759" y="1021"/>
                    </a:lnTo>
                    <a:lnTo>
                      <a:pt x="759" y="1021"/>
                    </a:lnTo>
                    <a:lnTo>
                      <a:pt x="764" y="1009"/>
                    </a:lnTo>
                    <a:lnTo>
                      <a:pt x="775" y="1000"/>
                    </a:lnTo>
                    <a:lnTo>
                      <a:pt x="775" y="1000"/>
                    </a:lnTo>
                    <a:lnTo>
                      <a:pt x="784" y="993"/>
                    </a:lnTo>
                    <a:lnTo>
                      <a:pt x="795" y="966"/>
                    </a:lnTo>
                    <a:lnTo>
                      <a:pt x="795" y="966"/>
                    </a:lnTo>
                    <a:lnTo>
                      <a:pt x="798" y="960"/>
                    </a:lnTo>
                    <a:lnTo>
                      <a:pt x="820" y="957"/>
                    </a:lnTo>
                    <a:lnTo>
                      <a:pt x="820" y="957"/>
                    </a:lnTo>
                    <a:lnTo>
                      <a:pt x="831" y="951"/>
                    </a:lnTo>
                    <a:lnTo>
                      <a:pt x="840" y="942"/>
                    </a:lnTo>
                    <a:lnTo>
                      <a:pt x="843" y="939"/>
                    </a:lnTo>
                    <a:lnTo>
                      <a:pt x="843" y="930"/>
                    </a:lnTo>
                    <a:lnTo>
                      <a:pt x="843" y="930"/>
                    </a:lnTo>
                    <a:lnTo>
                      <a:pt x="843" y="914"/>
                    </a:lnTo>
                    <a:lnTo>
                      <a:pt x="843" y="914"/>
                    </a:lnTo>
                    <a:lnTo>
                      <a:pt x="843" y="911"/>
                    </a:lnTo>
                    <a:lnTo>
                      <a:pt x="843" y="911"/>
                    </a:lnTo>
                    <a:lnTo>
                      <a:pt x="843" y="905"/>
                    </a:lnTo>
                    <a:lnTo>
                      <a:pt x="845" y="902"/>
                    </a:lnTo>
                    <a:lnTo>
                      <a:pt x="845" y="902"/>
                    </a:lnTo>
                    <a:lnTo>
                      <a:pt x="848" y="902"/>
                    </a:lnTo>
                    <a:lnTo>
                      <a:pt x="854" y="902"/>
                    </a:lnTo>
                    <a:lnTo>
                      <a:pt x="873" y="908"/>
                    </a:lnTo>
                    <a:lnTo>
                      <a:pt x="873" y="908"/>
                    </a:lnTo>
                    <a:lnTo>
                      <a:pt x="882" y="911"/>
                    </a:lnTo>
                    <a:lnTo>
                      <a:pt x="885" y="908"/>
                    </a:lnTo>
                    <a:lnTo>
                      <a:pt x="885" y="908"/>
                    </a:lnTo>
                    <a:lnTo>
                      <a:pt x="893" y="899"/>
                    </a:lnTo>
                    <a:lnTo>
                      <a:pt x="893" y="899"/>
                    </a:lnTo>
                    <a:lnTo>
                      <a:pt x="907" y="893"/>
                    </a:lnTo>
                    <a:lnTo>
                      <a:pt x="921" y="890"/>
                    </a:lnTo>
                    <a:lnTo>
                      <a:pt x="921" y="890"/>
                    </a:lnTo>
                    <a:lnTo>
                      <a:pt x="932" y="890"/>
                    </a:lnTo>
                    <a:lnTo>
                      <a:pt x="932" y="890"/>
                    </a:lnTo>
                    <a:lnTo>
                      <a:pt x="941" y="884"/>
                    </a:lnTo>
                    <a:lnTo>
                      <a:pt x="946" y="878"/>
                    </a:lnTo>
                    <a:lnTo>
                      <a:pt x="949" y="866"/>
                    </a:lnTo>
                    <a:lnTo>
                      <a:pt x="949" y="866"/>
                    </a:lnTo>
                    <a:lnTo>
                      <a:pt x="952" y="866"/>
                    </a:lnTo>
                    <a:lnTo>
                      <a:pt x="952" y="866"/>
                    </a:lnTo>
                    <a:lnTo>
                      <a:pt x="974" y="838"/>
                    </a:lnTo>
                    <a:lnTo>
                      <a:pt x="974" y="838"/>
                    </a:lnTo>
                    <a:lnTo>
                      <a:pt x="985" y="832"/>
                    </a:lnTo>
                    <a:lnTo>
                      <a:pt x="991" y="829"/>
                    </a:lnTo>
                    <a:lnTo>
                      <a:pt x="991" y="829"/>
                    </a:lnTo>
                    <a:lnTo>
                      <a:pt x="991" y="826"/>
                    </a:lnTo>
                    <a:lnTo>
                      <a:pt x="991" y="826"/>
                    </a:lnTo>
                    <a:lnTo>
                      <a:pt x="988" y="820"/>
                    </a:lnTo>
                    <a:lnTo>
                      <a:pt x="988" y="820"/>
                    </a:lnTo>
                    <a:lnTo>
                      <a:pt x="988" y="808"/>
                    </a:lnTo>
                    <a:lnTo>
                      <a:pt x="988" y="796"/>
                    </a:lnTo>
                    <a:lnTo>
                      <a:pt x="988" y="796"/>
                    </a:lnTo>
                    <a:lnTo>
                      <a:pt x="994" y="790"/>
                    </a:lnTo>
                    <a:lnTo>
                      <a:pt x="999" y="790"/>
                    </a:lnTo>
                    <a:lnTo>
                      <a:pt x="999" y="790"/>
                    </a:lnTo>
                    <a:lnTo>
                      <a:pt x="1005" y="793"/>
                    </a:lnTo>
                    <a:lnTo>
                      <a:pt x="1010" y="799"/>
                    </a:lnTo>
                    <a:lnTo>
                      <a:pt x="1013" y="805"/>
                    </a:lnTo>
                    <a:lnTo>
                      <a:pt x="1013" y="814"/>
                    </a:lnTo>
                    <a:lnTo>
                      <a:pt x="1013" y="814"/>
                    </a:lnTo>
                    <a:lnTo>
                      <a:pt x="1013" y="817"/>
                    </a:lnTo>
                    <a:lnTo>
                      <a:pt x="1013" y="817"/>
                    </a:lnTo>
                    <a:lnTo>
                      <a:pt x="1024" y="814"/>
                    </a:lnTo>
                    <a:lnTo>
                      <a:pt x="1024" y="814"/>
                    </a:lnTo>
                    <a:lnTo>
                      <a:pt x="1033" y="811"/>
                    </a:lnTo>
                    <a:lnTo>
                      <a:pt x="1033" y="811"/>
                    </a:lnTo>
                    <a:lnTo>
                      <a:pt x="1052" y="802"/>
                    </a:lnTo>
                    <a:lnTo>
                      <a:pt x="1066" y="787"/>
                    </a:lnTo>
                    <a:lnTo>
                      <a:pt x="1066" y="787"/>
                    </a:lnTo>
                    <a:lnTo>
                      <a:pt x="1069" y="787"/>
                    </a:lnTo>
                    <a:lnTo>
                      <a:pt x="1069" y="787"/>
                    </a:lnTo>
                    <a:lnTo>
                      <a:pt x="1075" y="784"/>
                    </a:lnTo>
                    <a:lnTo>
                      <a:pt x="1083" y="784"/>
                    </a:lnTo>
                    <a:lnTo>
                      <a:pt x="1083" y="784"/>
                    </a:lnTo>
                    <a:lnTo>
                      <a:pt x="1092" y="781"/>
                    </a:lnTo>
                    <a:lnTo>
                      <a:pt x="1092" y="781"/>
                    </a:lnTo>
                    <a:lnTo>
                      <a:pt x="1092" y="778"/>
                    </a:lnTo>
                    <a:lnTo>
                      <a:pt x="1092" y="778"/>
                    </a:lnTo>
                    <a:lnTo>
                      <a:pt x="1092" y="778"/>
                    </a:lnTo>
                    <a:lnTo>
                      <a:pt x="1092" y="778"/>
                    </a:lnTo>
                    <a:lnTo>
                      <a:pt x="1094" y="775"/>
                    </a:lnTo>
                    <a:lnTo>
                      <a:pt x="1094" y="775"/>
                    </a:lnTo>
                    <a:lnTo>
                      <a:pt x="1094" y="775"/>
                    </a:lnTo>
                    <a:lnTo>
                      <a:pt x="1094" y="775"/>
                    </a:lnTo>
                    <a:lnTo>
                      <a:pt x="1094" y="775"/>
                    </a:lnTo>
                    <a:lnTo>
                      <a:pt x="1094" y="775"/>
                    </a:lnTo>
                    <a:lnTo>
                      <a:pt x="1094" y="772"/>
                    </a:lnTo>
                    <a:lnTo>
                      <a:pt x="1094" y="772"/>
                    </a:lnTo>
                    <a:lnTo>
                      <a:pt x="1094" y="772"/>
                    </a:lnTo>
                    <a:lnTo>
                      <a:pt x="1094" y="772"/>
                    </a:lnTo>
                    <a:lnTo>
                      <a:pt x="1094" y="769"/>
                    </a:lnTo>
                    <a:lnTo>
                      <a:pt x="1094" y="769"/>
                    </a:lnTo>
                    <a:lnTo>
                      <a:pt x="1094" y="769"/>
                    </a:lnTo>
                    <a:lnTo>
                      <a:pt x="1094" y="769"/>
                    </a:lnTo>
                    <a:lnTo>
                      <a:pt x="1094" y="766"/>
                    </a:lnTo>
                    <a:lnTo>
                      <a:pt x="1094" y="766"/>
                    </a:lnTo>
                    <a:lnTo>
                      <a:pt x="1094" y="766"/>
                    </a:lnTo>
                    <a:lnTo>
                      <a:pt x="1094" y="766"/>
                    </a:lnTo>
                    <a:lnTo>
                      <a:pt x="1094" y="766"/>
                    </a:lnTo>
                    <a:lnTo>
                      <a:pt x="1094" y="766"/>
                    </a:lnTo>
                    <a:lnTo>
                      <a:pt x="1094" y="763"/>
                    </a:lnTo>
                    <a:lnTo>
                      <a:pt x="1094" y="763"/>
                    </a:lnTo>
                    <a:lnTo>
                      <a:pt x="1094" y="763"/>
                    </a:lnTo>
                    <a:lnTo>
                      <a:pt x="1094" y="763"/>
                    </a:lnTo>
                    <a:lnTo>
                      <a:pt x="1094" y="759"/>
                    </a:lnTo>
                    <a:lnTo>
                      <a:pt x="1094" y="729"/>
                    </a:lnTo>
                    <a:lnTo>
                      <a:pt x="1094" y="729"/>
                    </a:lnTo>
                    <a:lnTo>
                      <a:pt x="1097" y="717"/>
                    </a:lnTo>
                    <a:lnTo>
                      <a:pt x="1100" y="708"/>
                    </a:lnTo>
                    <a:lnTo>
                      <a:pt x="1100" y="708"/>
                    </a:lnTo>
                    <a:lnTo>
                      <a:pt x="1103" y="696"/>
                    </a:lnTo>
                    <a:lnTo>
                      <a:pt x="1103" y="696"/>
                    </a:lnTo>
                    <a:lnTo>
                      <a:pt x="1103" y="690"/>
                    </a:lnTo>
                    <a:lnTo>
                      <a:pt x="1103" y="690"/>
                    </a:lnTo>
                    <a:lnTo>
                      <a:pt x="1108" y="668"/>
                    </a:lnTo>
                    <a:lnTo>
                      <a:pt x="1111" y="659"/>
                    </a:lnTo>
                    <a:lnTo>
                      <a:pt x="1117" y="650"/>
                    </a:lnTo>
                    <a:lnTo>
                      <a:pt x="1117" y="650"/>
                    </a:lnTo>
                    <a:lnTo>
                      <a:pt x="1114" y="647"/>
                    </a:lnTo>
                    <a:lnTo>
                      <a:pt x="1114" y="647"/>
                    </a:lnTo>
                    <a:lnTo>
                      <a:pt x="1106" y="638"/>
                    </a:lnTo>
                    <a:lnTo>
                      <a:pt x="1106" y="635"/>
                    </a:lnTo>
                    <a:lnTo>
                      <a:pt x="1103" y="626"/>
                    </a:lnTo>
                    <a:lnTo>
                      <a:pt x="1103" y="626"/>
                    </a:lnTo>
                    <a:lnTo>
                      <a:pt x="1103" y="620"/>
                    </a:lnTo>
                    <a:lnTo>
                      <a:pt x="1097" y="614"/>
                    </a:lnTo>
                    <a:lnTo>
                      <a:pt x="1097" y="614"/>
                    </a:lnTo>
                    <a:lnTo>
                      <a:pt x="1089" y="602"/>
                    </a:lnTo>
                    <a:lnTo>
                      <a:pt x="1086" y="595"/>
                    </a:lnTo>
                    <a:lnTo>
                      <a:pt x="1083" y="586"/>
                    </a:lnTo>
                    <a:lnTo>
                      <a:pt x="1083" y="586"/>
                    </a:lnTo>
                    <a:lnTo>
                      <a:pt x="1083" y="580"/>
                    </a:lnTo>
                    <a:lnTo>
                      <a:pt x="1080" y="577"/>
                    </a:lnTo>
                    <a:lnTo>
                      <a:pt x="1080" y="577"/>
                    </a:lnTo>
                    <a:lnTo>
                      <a:pt x="1075" y="568"/>
                    </a:lnTo>
                    <a:lnTo>
                      <a:pt x="1072" y="562"/>
                    </a:lnTo>
                    <a:lnTo>
                      <a:pt x="1072" y="556"/>
                    </a:lnTo>
                    <a:lnTo>
                      <a:pt x="1072" y="556"/>
                    </a:lnTo>
                    <a:lnTo>
                      <a:pt x="1069" y="541"/>
                    </a:lnTo>
                    <a:lnTo>
                      <a:pt x="1064" y="529"/>
                    </a:lnTo>
                    <a:lnTo>
                      <a:pt x="1058" y="513"/>
                    </a:lnTo>
                    <a:lnTo>
                      <a:pt x="1058" y="513"/>
                    </a:lnTo>
                    <a:lnTo>
                      <a:pt x="1058" y="510"/>
                    </a:lnTo>
                    <a:lnTo>
                      <a:pt x="1058" y="413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lnTo>
                      <a:pt x="1058" y="374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57" name="Freeform 34">
                <a:extLst>
                  <a:ext uri="{FF2B5EF4-FFF2-40B4-BE49-F238E27FC236}">
                    <a16:creationId xmlns:a16="http://schemas.microsoft.com/office/drawing/2014/main" id="{D6C3E7AE-85F4-E1EB-3EA7-F33F03A94F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09170" y="3640228"/>
                <a:ext cx="793494" cy="971530"/>
              </a:xfrm>
              <a:custGeom>
                <a:avLst/>
                <a:gdLst>
                  <a:gd name="T0" fmla="*/ 496 w 546"/>
                  <a:gd name="T1" fmla="*/ 73 h 705"/>
                  <a:gd name="T2" fmla="*/ 476 w 546"/>
                  <a:gd name="T3" fmla="*/ 70 h 705"/>
                  <a:gd name="T4" fmla="*/ 451 w 546"/>
                  <a:gd name="T5" fmla="*/ 64 h 705"/>
                  <a:gd name="T6" fmla="*/ 434 w 546"/>
                  <a:gd name="T7" fmla="*/ 61 h 705"/>
                  <a:gd name="T8" fmla="*/ 406 w 546"/>
                  <a:gd name="T9" fmla="*/ 58 h 705"/>
                  <a:gd name="T10" fmla="*/ 389 w 546"/>
                  <a:gd name="T11" fmla="*/ 55 h 705"/>
                  <a:gd name="T12" fmla="*/ 370 w 546"/>
                  <a:gd name="T13" fmla="*/ 52 h 705"/>
                  <a:gd name="T14" fmla="*/ 353 w 546"/>
                  <a:gd name="T15" fmla="*/ 49 h 705"/>
                  <a:gd name="T16" fmla="*/ 331 w 546"/>
                  <a:gd name="T17" fmla="*/ 43 h 705"/>
                  <a:gd name="T18" fmla="*/ 317 w 546"/>
                  <a:gd name="T19" fmla="*/ 40 h 705"/>
                  <a:gd name="T20" fmla="*/ 297 w 546"/>
                  <a:gd name="T21" fmla="*/ 37 h 705"/>
                  <a:gd name="T22" fmla="*/ 286 w 546"/>
                  <a:gd name="T23" fmla="*/ 34 h 705"/>
                  <a:gd name="T24" fmla="*/ 264 w 546"/>
                  <a:gd name="T25" fmla="*/ 31 h 705"/>
                  <a:gd name="T26" fmla="*/ 252 w 546"/>
                  <a:gd name="T27" fmla="*/ 28 h 705"/>
                  <a:gd name="T28" fmla="*/ 236 w 546"/>
                  <a:gd name="T29" fmla="*/ 25 h 705"/>
                  <a:gd name="T30" fmla="*/ 224 w 546"/>
                  <a:gd name="T31" fmla="*/ 22 h 705"/>
                  <a:gd name="T32" fmla="*/ 208 w 546"/>
                  <a:gd name="T33" fmla="*/ 19 h 705"/>
                  <a:gd name="T34" fmla="*/ 199 w 546"/>
                  <a:gd name="T35" fmla="*/ 16 h 705"/>
                  <a:gd name="T36" fmla="*/ 185 w 546"/>
                  <a:gd name="T37" fmla="*/ 13 h 705"/>
                  <a:gd name="T38" fmla="*/ 177 w 546"/>
                  <a:gd name="T39" fmla="*/ 9 h 705"/>
                  <a:gd name="T40" fmla="*/ 163 w 546"/>
                  <a:gd name="T41" fmla="*/ 9 h 705"/>
                  <a:gd name="T42" fmla="*/ 154 w 546"/>
                  <a:gd name="T43" fmla="*/ 6 h 705"/>
                  <a:gd name="T44" fmla="*/ 140 w 546"/>
                  <a:gd name="T45" fmla="*/ 3 h 705"/>
                  <a:gd name="T46" fmla="*/ 121 w 546"/>
                  <a:gd name="T47" fmla="*/ 52 h 705"/>
                  <a:gd name="T48" fmla="*/ 115 w 546"/>
                  <a:gd name="T49" fmla="*/ 76 h 705"/>
                  <a:gd name="T50" fmla="*/ 96 w 546"/>
                  <a:gd name="T51" fmla="*/ 85 h 705"/>
                  <a:gd name="T52" fmla="*/ 93 w 546"/>
                  <a:gd name="T53" fmla="*/ 82 h 705"/>
                  <a:gd name="T54" fmla="*/ 65 w 546"/>
                  <a:gd name="T55" fmla="*/ 79 h 705"/>
                  <a:gd name="T56" fmla="*/ 59 w 546"/>
                  <a:gd name="T57" fmla="*/ 82 h 705"/>
                  <a:gd name="T58" fmla="*/ 56 w 546"/>
                  <a:gd name="T59" fmla="*/ 88 h 705"/>
                  <a:gd name="T60" fmla="*/ 54 w 546"/>
                  <a:gd name="T61" fmla="*/ 92 h 705"/>
                  <a:gd name="T62" fmla="*/ 54 w 546"/>
                  <a:gd name="T63" fmla="*/ 98 h 705"/>
                  <a:gd name="T64" fmla="*/ 56 w 546"/>
                  <a:gd name="T65" fmla="*/ 131 h 705"/>
                  <a:gd name="T66" fmla="*/ 59 w 546"/>
                  <a:gd name="T67" fmla="*/ 177 h 705"/>
                  <a:gd name="T68" fmla="*/ 65 w 546"/>
                  <a:gd name="T69" fmla="*/ 195 h 705"/>
                  <a:gd name="T70" fmla="*/ 48 w 546"/>
                  <a:gd name="T71" fmla="*/ 210 h 705"/>
                  <a:gd name="T72" fmla="*/ 48 w 546"/>
                  <a:gd name="T73" fmla="*/ 210 h 705"/>
                  <a:gd name="T74" fmla="*/ 48 w 546"/>
                  <a:gd name="T75" fmla="*/ 210 h 705"/>
                  <a:gd name="T76" fmla="*/ 45 w 546"/>
                  <a:gd name="T77" fmla="*/ 210 h 705"/>
                  <a:gd name="T78" fmla="*/ 45 w 546"/>
                  <a:gd name="T79" fmla="*/ 210 h 705"/>
                  <a:gd name="T80" fmla="*/ 42 w 546"/>
                  <a:gd name="T81" fmla="*/ 210 h 705"/>
                  <a:gd name="T82" fmla="*/ 42 w 546"/>
                  <a:gd name="T83" fmla="*/ 207 h 705"/>
                  <a:gd name="T84" fmla="*/ 42 w 546"/>
                  <a:gd name="T85" fmla="*/ 213 h 705"/>
                  <a:gd name="T86" fmla="*/ 45 w 546"/>
                  <a:gd name="T87" fmla="*/ 216 h 705"/>
                  <a:gd name="T88" fmla="*/ 45 w 546"/>
                  <a:gd name="T89" fmla="*/ 222 h 705"/>
                  <a:gd name="T90" fmla="*/ 48 w 546"/>
                  <a:gd name="T91" fmla="*/ 225 h 705"/>
                  <a:gd name="T92" fmla="*/ 48 w 546"/>
                  <a:gd name="T93" fmla="*/ 228 h 705"/>
                  <a:gd name="T94" fmla="*/ 51 w 546"/>
                  <a:gd name="T95" fmla="*/ 228 h 705"/>
                  <a:gd name="T96" fmla="*/ 76 w 546"/>
                  <a:gd name="T97" fmla="*/ 249 h 705"/>
                  <a:gd name="T98" fmla="*/ 84 w 546"/>
                  <a:gd name="T99" fmla="*/ 268 h 705"/>
                  <a:gd name="T100" fmla="*/ 68 w 546"/>
                  <a:gd name="T101" fmla="*/ 280 h 705"/>
                  <a:gd name="T102" fmla="*/ 54 w 546"/>
                  <a:gd name="T103" fmla="*/ 295 h 705"/>
                  <a:gd name="T104" fmla="*/ 37 w 546"/>
                  <a:gd name="T105" fmla="*/ 344 h 705"/>
                  <a:gd name="T106" fmla="*/ 14 w 546"/>
                  <a:gd name="T107" fmla="*/ 383 h 705"/>
                  <a:gd name="T108" fmla="*/ 31 w 546"/>
                  <a:gd name="T109" fmla="*/ 429 h 705"/>
                  <a:gd name="T110" fmla="*/ 3 w 546"/>
                  <a:gd name="T111" fmla="*/ 474 h 705"/>
                  <a:gd name="T112" fmla="*/ 546 w 546"/>
                  <a:gd name="T113" fmla="*/ 82 h 705"/>
                  <a:gd name="T114" fmla="*/ 521 w 546"/>
                  <a:gd name="T115" fmla="*/ 79 h 7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46" h="705">
                    <a:moveTo>
                      <a:pt x="521" y="79"/>
                    </a:moveTo>
                    <a:lnTo>
                      <a:pt x="521" y="79"/>
                    </a:lnTo>
                    <a:lnTo>
                      <a:pt x="504" y="76"/>
                    </a:lnTo>
                    <a:lnTo>
                      <a:pt x="504" y="76"/>
                    </a:lnTo>
                    <a:lnTo>
                      <a:pt x="496" y="73"/>
                    </a:lnTo>
                    <a:lnTo>
                      <a:pt x="496" y="73"/>
                    </a:lnTo>
                    <a:lnTo>
                      <a:pt x="485" y="73"/>
                    </a:lnTo>
                    <a:lnTo>
                      <a:pt x="485" y="73"/>
                    </a:lnTo>
                    <a:lnTo>
                      <a:pt x="476" y="70"/>
                    </a:lnTo>
                    <a:lnTo>
                      <a:pt x="476" y="70"/>
                    </a:lnTo>
                    <a:lnTo>
                      <a:pt x="468" y="70"/>
                    </a:lnTo>
                    <a:lnTo>
                      <a:pt x="468" y="70"/>
                    </a:lnTo>
                    <a:lnTo>
                      <a:pt x="459" y="67"/>
                    </a:lnTo>
                    <a:lnTo>
                      <a:pt x="459" y="67"/>
                    </a:lnTo>
                    <a:lnTo>
                      <a:pt x="451" y="64"/>
                    </a:lnTo>
                    <a:lnTo>
                      <a:pt x="451" y="64"/>
                    </a:lnTo>
                    <a:lnTo>
                      <a:pt x="440" y="64"/>
                    </a:lnTo>
                    <a:lnTo>
                      <a:pt x="440" y="64"/>
                    </a:lnTo>
                    <a:lnTo>
                      <a:pt x="434" y="61"/>
                    </a:lnTo>
                    <a:lnTo>
                      <a:pt x="434" y="61"/>
                    </a:lnTo>
                    <a:lnTo>
                      <a:pt x="423" y="61"/>
                    </a:lnTo>
                    <a:lnTo>
                      <a:pt x="423" y="61"/>
                    </a:lnTo>
                    <a:lnTo>
                      <a:pt x="417" y="58"/>
                    </a:lnTo>
                    <a:lnTo>
                      <a:pt x="417" y="58"/>
                    </a:lnTo>
                    <a:lnTo>
                      <a:pt x="406" y="58"/>
                    </a:lnTo>
                    <a:lnTo>
                      <a:pt x="406" y="58"/>
                    </a:lnTo>
                    <a:lnTo>
                      <a:pt x="401" y="55"/>
                    </a:lnTo>
                    <a:lnTo>
                      <a:pt x="401" y="55"/>
                    </a:lnTo>
                    <a:lnTo>
                      <a:pt x="389" y="55"/>
                    </a:lnTo>
                    <a:lnTo>
                      <a:pt x="389" y="55"/>
                    </a:lnTo>
                    <a:lnTo>
                      <a:pt x="384" y="55"/>
                    </a:lnTo>
                    <a:lnTo>
                      <a:pt x="384" y="55"/>
                    </a:lnTo>
                    <a:lnTo>
                      <a:pt x="375" y="52"/>
                    </a:lnTo>
                    <a:lnTo>
                      <a:pt x="375" y="52"/>
                    </a:lnTo>
                    <a:lnTo>
                      <a:pt x="370" y="52"/>
                    </a:lnTo>
                    <a:lnTo>
                      <a:pt x="370" y="52"/>
                    </a:lnTo>
                    <a:lnTo>
                      <a:pt x="359" y="49"/>
                    </a:lnTo>
                    <a:lnTo>
                      <a:pt x="359" y="49"/>
                    </a:lnTo>
                    <a:lnTo>
                      <a:pt x="353" y="49"/>
                    </a:lnTo>
                    <a:lnTo>
                      <a:pt x="353" y="49"/>
                    </a:lnTo>
                    <a:lnTo>
                      <a:pt x="345" y="46"/>
                    </a:lnTo>
                    <a:lnTo>
                      <a:pt x="345" y="46"/>
                    </a:lnTo>
                    <a:lnTo>
                      <a:pt x="339" y="46"/>
                    </a:lnTo>
                    <a:lnTo>
                      <a:pt x="339" y="46"/>
                    </a:lnTo>
                    <a:lnTo>
                      <a:pt x="331" y="43"/>
                    </a:lnTo>
                    <a:lnTo>
                      <a:pt x="331" y="43"/>
                    </a:lnTo>
                    <a:lnTo>
                      <a:pt x="325" y="43"/>
                    </a:lnTo>
                    <a:lnTo>
                      <a:pt x="325" y="43"/>
                    </a:lnTo>
                    <a:lnTo>
                      <a:pt x="317" y="40"/>
                    </a:lnTo>
                    <a:lnTo>
                      <a:pt x="317" y="40"/>
                    </a:lnTo>
                    <a:lnTo>
                      <a:pt x="311" y="40"/>
                    </a:lnTo>
                    <a:lnTo>
                      <a:pt x="311" y="40"/>
                    </a:lnTo>
                    <a:lnTo>
                      <a:pt x="303" y="37"/>
                    </a:lnTo>
                    <a:lnTo>
                      <a:pt x="303" y="37"/>
                    </a:lnTo>
                    <a:lnTo>
                      <a:pt x="297" y="37"/>
                    </a:lnTo>
                    <a:lnTo>
                      <a:pt x="297" y="37"/>
                    </a:lnTo>
                    <a:lnTo>
                      <a:pt x="289" y="34"/>
                    </a:lnTo>
                    <a:lnTo>
                      <a:pt x="289" y="34"/>
                    </a:lnTo>
                    <a:lnTo>
                      <a:pt x="286" y="34"/>
                    </a:lnTo>
                    <a:lnTo>
                      <a:pt x="286" y="34"/>
                    </a:lnTo>
                    <a:lnTo>
                      <a:pt x="278" y="34"/>
                    </a:lnTo>
                    <a:lnTo>
                      <a:pt x="278" y="34"/>
                    </a:lnTo>
                    <a:lnTo>
                      <a:pt x="272" y="31"/>
                    </a:lnTo>
                    <a:lnTo>
                      <a:pt x="272" y="31"/>
                    </a:lnTo>
                    <a:lnTo>
                      <a:pt x="264" y="31"/>
                    </a:lnTo>
                    <a:lnTo>
                      <a:pt x="264" y="31"/>
                    </a:lnTo>
                    <a:lnTo>
                      <a:pt x="261" y="28"/>
                    </a:lnTo>
                    <a:lnTo>
                      <a:pt x="261" y="28"/>
                    </a:lnTo>
                    <a:lnTo>
                      <a:pt x="252" y="28"/>
                    </a:lnTo>
                    <a:lnTo>
                      <a:pt x="252" y="28"/>
                    </a:lnTo>
                    <a:lnTo>
                      <a:pt x="247" y="28"/>
                    </a:lnTo>
                    <a:lnTo>
                      <a:pt x="247" y="28"/>
                    </a:lnTo>
                    <a:lnTo>
                      <a:pt x="241" y="25"/>
                    </a:lnTo>
                    <a:lnTo>
                      <a:pt x="241" y="25"/>
                    </a:lnTo>
                    <a:lnTo>
                      <a:pt x="236" y="25"/>
                    </a:lnTo>
                    <a:lnTo>
                      <a:pt x="236" y="25"/>
                    </a:lnTo>
                    <a:lnTo>
                      <a:pt x="230" y="22"/>
                    </a:lnTo>
                    <a:lnTo>
                      <a:pt x="230" y="22"/>
                    </a:lnTo>
                    <a:lnTo>
                      <a:pt x="224" y="22"/>
                    </a:lnTo>
                    <a:lnTo>
                      <a:pt x="224" y="22"/>
                    </a:lnTo>
                    <a:lnTo>
                      <a:pt x="219" y="22"/>
                    </a:lnTo>
                    <a:lnTo>
                      <a:pt x="219" y="22"/>
                    </a:lnTo>
                    <a:lnTo>
                      <a:pt x="216" y="19"/>
                    </a:lnTo>
                    <a:lnTo>
                      <a:pt x="216" y="19"/>
                    </a:lnTo>
                    <a:lnTo>
                      <a:pt x="208" y="19"/>
                    </a:lnTo>
                    <a:lnTo>
                      <a:pt x="208" y="19"/>
                    </a:lnTo>
                    <a:lnTo>
                      <a:pt x="205" y="19"/>
                    </a:lnTo>
                    <a:lnTo>
                      <a:pt x="205" y="19"/>
                    </a:lnTo>
                    <a:lnTo>
                      <a:pt x="199" y="16"/>
                    </a:lnTo>
                    <a:lnTo>
                      <a:pt x="199" y="16"/>
                    </a:lnTo>
                    <a:lnTo>
                      <a:pt x="194" y="16"/>
                    </a:lnTo>
                    <a:lnTo>
                      <a:pt x="194" y="16"/>
                    </a:lnTo>
                    <a:lnTo>
                      <a:pt x="188" y="13"/>
                    </a:lnTo>
                    <a:lnTo>
                      <a:pt x="188" y="13"/>
                    </a:lnTo>
                    <a:lnTo>
                      <a:pt x="185" y="13"/>
                    </a:lnTo>
                    <a:lnTo>
                      <a:pt x="185" y="13"/>
                    </a:lnTo>
                    <a:lnTo>
                      <a:pt x="180" y="13"/>
                    </a:lnTo>
                    <a:lnTo>
                      <a:pt x="180" y="13"/>
                    </a:lnTo>
                    <a:lnTo>
                      <a:pt x="177" y="9"/>
                    </a:lnTo>
                    <a:lnTo>
                      <a:pt x="177" y="9"/>
                    </a:lnTo>
                    <a:lnTo>
                      <a:pt x="171" y="9"/>
                    </a:lnTo>
                    <a:lnTo>
                      <a:pt x="171" y="9"/>
                    </a:lnTo>
                    <a:lnTo>
                      <a:pt x="166" y="9"/>
                    </a:lnTo>
                    <a:lnTo>
                      <a:pt x="166" y="9"/>
                    </a:lnTo>
                    <a:lnTo>
                      <a:pt x="163" y="9"/>
                    </a:lnTo>
                    <a:lnTo>
                      <a:pt x="163" y="9"/>
                    </a:lnTo>
                    <a:lnTo>
                      <a:pt x="157" y="6"/>
                    </a:lnTo>
                    <a:lnTo>
                      <a:pt x="157" y="6"/>
                    </a:lnTo>
                    <a:lnTo>
                      <a:pt x="154" y="6"/>
                    </a:lnTo>
                    <a:lnTo>
                      <a:pt x="154" y="6"/>
                    </a:lnTo>
                    <a:lnTo>
                      <a:pt x="149" y="6"/>
                    </a:lnTo>
                    <a:lnTo>
                      <a:pt x="149" y="6"/>
                    </a:lnTo>
                    <a:lnTo>
                      <a:pt x="149" y="3"/>
                    </a:lnTo>
                    <a:lnTo>
                      <a:pt x="149" y="3"/>
                    </a:lnTo>
                    <a:lnTo>
                      <a:pt x="140" y="3"/>
                    </a:lnTo>
                    <a:lnTo>
                      <a:pt x="140" y="3"/>
                    </a:lnTo>
                    <a:lnTo>
                      <a:pt x="140" y="3"/>
                    </a:lnTo>
                    <a:lnTo>
                      <a:pt x="140" y="3"/>
                    </a:lnTo>
                    <a:lnTo>
                      <a:pt x="135" y="0"/>
                    </a:lnTo>
                    <a:lnTo>
                      <a:pt x="121" y="52"/>
                    </a:lnTo>
                    <a:lnTo>
                      <a:pt x="118" y="73"/>
                    </a:lnTo>
                    <a:lnTo>
                      <a:pt x="118" y="73"/>
                    </a:lnTo>
                    <a:lnTo>
                      <a:pt x="115" y="76"/>
                    </a:lnTo>
                    <a:lnTo>
                      <a:pt x="115" y="76"/>
                    </a:lnTo>
                    <a:lnTo>
                      <a:pt x="115" y="76"/>
                    </a:lnTo>
                    <a:lnTo>
                      <a:pt x="115" y="76"/>
                    </a:lnTo>
                    <a:lnTo>
                      <a:pt x="107" y="82"/>
                    </a:lnTo>
                    <a:lnTo>
                      <a:pt x="101" y="85"/>
                    </a:lnTo>
                    <a:lnTo>
                      <a:pt x="96" y="85"/>
                    </a:lnTo>
                    <a:lnTo>
                      <a:pt x="96" y="85"/>
                    </a:lnTo>
                    <a:lnTo>
                      <a:pt x="96" y="85"/>
                    </a:lnTo>
                    <a:lnTo>
                      <a:pt x="96" y="85"/>
                    </a:lnTo>
                    <a:lnTo>
                      <a:pt x="96" y="85"/>
                    </a:lnTo>
                    <a:lnTo>
                      <a:pt x="96" y="85"/>
                    </a:lnTo>
                    <a:lnTo>
                      <a:pt x="93" y="82"/>
                    </a:lnTo>
                    <a:lnTo>
                      <a:pt x="93" y="82"/>
                    </a:lnTo>
                    <a:lnTo>
                      <a:pt x="84" y="79"/>
                    </a:lnTo>
                    <a:lnTo>
                      <a:pt x="68" y="79"/>
                    </a:lnTo>
                    <a:lnTo>
                      <a:pt x="68" y="79"/>
                    </a:lnTo>
                    <a:lnTo>
                      <a:pt x="65" y="79"/>
                    </a:lnTo>
                    <a:lnTo>
                      <a:pt x="65" y="79"/>
                    </a:lnTo>
                    <a:lnTo>
                      <a:pt x="62" y="82"/>
                    </a:lnTo>
                    <a:lnTo>
                      <a:pt x="62" y="82"/>
                    </a:lnTo>
                    <a:lnTo>
                      <a:pt x="59" y="82"/>
                    </a:lnTo>
                    <a:lnTo>
                      <a:pt x="59" y="82"/>
                    </a:lnTo>
                    <a:lnTo>
                      <a:pt x="59" y="85"/>
                    </a:lnTo>
                    <a:lnTo>
                      <a:pt x="59" y="85"/>
                    </a:lnTo>
                    <a:lnTo>
                      <a:pt x="56" y="85"/>
                    </a:lnTo>
                    <a:lnTo>
                      <a:pt x="56" y="88"/>
                    </a:lnTo>
                    <a:lnTo>
                      <a:pt x="56" y="88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4" y="92"/>
                    </a:lnTo>
                    <a:lnTo>
                      <a:pt x="54" y="95"/>
                    </a:lnTo>
                    <a:lnTo>
                      <a:pt x="54" y="95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54" y="113"/>
                    </a:lnTo>
                    <a:lnTo>
                      <a:pt x="54" y="116"/>
                    </a:lnTo>
                    <a:lnTo>
                      <a:pt x="54" y="116"/>
                    </a:lnTo>
                    <a:lnTo>
                      <a:pt x="56" y="131"/>
                    </a:lnTo>
                    <a:lnTo>
                      <a:pt x="56" y="131"/>
                    </a:lnTo>
                    <a:lnTo>
                      <a:pt x="56" y="143"/>
                    </a:lnTo>
                    <a:lnTo>
                      <a:pt x="56" y="143"/>
                    </a:lnTo>
                    <a:lnTo>
                      <a:pt x="56" y="158"/>
                    </a:lnTo>
                    <a:lnTo>
                      <a:pt x="56" y="158"/>
                    </a:lnTo>
                    <a:lnTo>
                      <a:pt x="59" y="177"/>
                    </a:lnTo>
                    <a:lnTo>
                      <a:pt x="65" y="186"/>
                    </a:lnTo>
                    <a:lnTo>
                      <a:pt x="65" y="186"/>
                    </a:lnTo>
                    <a:lnTo>
                      <a:pt x="65" y="192"/>
                    </a:lnTo>
                    <a:lnTo>
                      <a:pt x="65" y="195"/>
                    </a:lnTo>
                    <a:lnTo>
                      <a:pt x="65" y="195"/>
                    </a:lnTo>
                    <a:lnTo>
                      <a:pt x="65" y="201"/>
                    </a:lnTo>
                    <a:lnTo>
                      <a:pt x="59" y="207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8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5" y="210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07"/>
                    </a:lnTo>
                    <a:lnTo>
                      <a:pt x="42" y="207"/>
                    </a:lnTo>
                    <a:lnTo>
                      <a:pt x="42" y="207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10"/>
                    </a:lnTo>
                    <a:lnTo>
                      <a:pt x="42" y="213"/>
                    </a:lnTo>
                    <a:lnTo>
                      <a:pt x="42" y="213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6"/>
                    </a:lnTo>
                    <a:lnTo>
                      <a:pt x="45" y="219"/>
                    </a:lnTo>
                    <a:lnTo>
                      <a:pt x="45" y="219"/>
                    </a:lnTo>
                    <a:lnTo>
                      <a:pt x="45" y="219"/>
                    </a:lnTo>
                    <a:lnTo>
                      <a:pt x="45" y="219"/>
                    </a:lnTo>
                    <a:lnTo>
                      <a:pt x="45" y="222"/>
                    </a:lnTo>
                    <a:lnTo>
                      <a:pt x="45" y="222"/>
                    </a:lnTo>
                    <a:lnTo>
                      <a:pt x="45" y="222"/>
                    </a:lnTo>
                    <a:lnTo>
                      <a:pt x="45" y="222"/>
                    </a:lnTo>
                    <a:lnTo>
                      <a:pt x="48" y="225"/>
                    </a:lnTo>
                    <a:lnTo>
                      <a:pt x="48" y="225"/>
                    </a:lnTo>
                    <a:lnTo>
                      <a:pt x="48" y="225"/>
                    </a:lnTo>
                    <a:lnTo>
                      <a:pt x="48" y="225"/>
                    </a:lnTo>
                    <a:lnTo>
                      <a:pt x="48" y="225"/>
                    </a:lnTo>
                    <a:lnTo>
                      <a:pt x="48" y="225"/>
                    </a:lnTo>
                    <a:lnTo>
                      <a:pt x="48" y="228"/>
                    </a:lnTo>
                    <a:lnTo>
                      <a:pt x="48" y="228"/>
                    </a:lnTo>
                    <a:lnTo>
                      <a:pt x="51" y="228"/>
                    </a:lnTo>
                    <a:lnTo>
                      <a:pt x="51" y="228"/>
                    </a:lnTo>
                    <a:lnTo>
                      <a:pt x="51" y="228"/>
                    </a:lnTo>
                    <a:lnTo>
                      <a:pt x="51" y="228"/>
                    </a:lnTo>
                    <a:lnTo>
                      <a:pt x="51" y="231"/>
                    </a:lnTo>
                    <a:lnTo>
                      <a:pt x="51" y="231"/>
                    </a:lnTo>
                    <a:lnTo>
                      <a:pt x="70" y="246"/>
                    </a:lnTo>
                    <a:lnTo>
                      <a:pt x="70" y="246"/>
                    </a:lnTo>
                    <a:lnTo>
                      <a:pt x="76" y="249"/>
                    </a:lnTo>
                    <a:lnTo>
                      <a:pt x="76" y="249"/>
                    </a:lnTo>
                    <a:lnTo>
                      <a:pt x="82" y="256"/>
                    </a:lnTo>
                    <a:lnTo>
                      <a:pt x="84" y="262"/>
                    </a:lnTo>
                    <a:lnTo>
                      <a:pt x="84" y="262"/>
                    </a:lnTo>
                    <a:lnTo>
                      <a:pt x="84" y="268"/>
                    </a:lnTo>
                    <a:lnTo>
                      <a:pt x="84" y="268"/>
                    </a:lnTo>
                    <a:lnTo>
                      <a:pt x="82" y="271"/>
                    </a:lnTo>
                    <a:lnTo>
                      <a:pt x="82" y="271"/>
                    </a:lnTo>
                    <a:lnTo>
                      <a:pt x="76" y="277"/>
                    </a:lnTo>
                    <a:lnTo>
                      <a:pt x="68" y="280"/>
                    </a:lnTo>
                    <a:lnTo>
                      <a:pt x="68" y="280"/>
                    </a:lnTo>
                    <a:lnTo>
                      <a:pt x="56" y="286"/>
                    </a:lnTo>
                    <a:lnTo>
                      <a:pt x="56" y="289"/>
                    </a:lnTo>
                    <a:lnTo>
                      <a:pt x="54" y="295"/>
                    </a:lnTo>
                    <a:lnTo>
                      <a:pt x="54" y="295"/>
                    </a:lnTo>
                    <a:lnTo>
                      <a:pt x="54" y="301"/>
                    </a:lnTo>
                    <a:lnTo>
                      <a:pt x="54" y="301"/>
                    </a:lnTo>
                    <a:lnTo>
                      <a:pt x="51" y="316"/>
                    </a:lnTo>
                    <a:lnTo>
                      <a:pt x="45" y="332"/>
                    </a:lnTo>
                    <a:lnTo>
                      <a:pt x="37" y="344"/>
                    </a:lnTo>
                    <a:lnTo>
                      <a:pt x="20" y="362"/>
                    </a:lnTo>
                    <a:lnTo>
                      <a:pt x="20" y="362"/>
                    </a:lnTo>
                    <a:lnTo>
                      <a:pt x="14" y="371"/>
                    </a:lnTo>
                    <a:lnTo>
                      <a:pt x="14" y="383"/>
                    </a:lnTo>
                    <a:lnTo>
                      <a:pt x="14" y="383"/>
                    </a:lnTo>
                    <a:lnTo>
                      <a:pt x="17" y="395"/>
                    </a:lnTo>
                    <a:lnTo>
                      <a:pt x="23" y="407"/>
                    </a:lnTo>
                    <a:lnTo>
                      <a:pt x="23" y="407"/>
                    </a:lnTo>
                    <a:lnTo>
                      <a:pt x="28" y="420"/>
                    </a:lnTo>
                    <a:lnTo>
                      <a:pt x="31" y="429"/>
                    </a:lnTo>
                    <a:lnTo>
                      <a:pt x="31" y="453"/>
                    </a:lnTo>
                    <a:lnTo>
                      <a:pt x="31" y="453"/>
                    </a:lnTo>
                    <a:lnTo>
                      <a:pt x="28" y="459"/>
                    </a:lnTo>
                    <a:lnTo>
                      <a:pt x="28" y="459"/>
                    </a:lnTo>
                    <a:lnTo>
                      <a:pt x="3" y="474"/>
                    </a:lnTo>
                    <a:lnTo>
                      <a:pt x="0" y="486"/>
                    </a:lnTo>
                    <a:lnTo>
                      <a:pt x="31" y="505"/>
                    </a:lnTo>
                    <a:lnTo>
                      <a:pt x="294" y="678"/>
                    </a:lnTo>
                    <a:lnTo>
                      <a:pt x="457" y="705"/>
                    </a:lnTo>
                    <a:lnTo>
                      <a:pt x="546" y="82"/>
                    </a:lnTo>
                    <a:lnTo>
                      <a:pt x="546" y="82"/>
                    </a:lnTo>
                    <a:lnTo>
                      <a:pt x="541" y="82"/>
                    </a:lnTo>
                    <a:lnTo>
                      <a:pt x="541" y="82"/>
                    </a:lnTo>
                    <a:lnTo>
                      <a:pt x="521" y="79"/>
                    </a:lnTo>
                    <a:lnTo>
                      <a:pt x="521" y="79"/>
                    </a:lnTo>
                    <a:lnTo>
                      <a:pt x="521" y="79"/>
                    </a:lnTo>
                    <a:lnTo>
                      <a:pt x="521" y="7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1" name="Freeform 38">
                <a:extLst>
                  <a:ext uri="{FF2B5EF4-FFF2-40B4-BE49-F238E27FC236}">
                    <a16:creationId xmlns:a16="http://schemas.microsoft.com/office/drawing/2014/main" id="{A76F720B-0382-0687-C04F-6A7D872C76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98790" y="3849693"/>
                <a:ext cx="1033288" cy="552600"/>
              </a:xfrm>
              <a:custGeom>
                <a:avLst/>
                <a:gdLst>
                  <a:gd name="T0" fmla="*/ 84 w 711"/>
                  <a:gd name="T1" fmla="*/ 3 h 401"/>
                  <a:gd name="T2" fmla="*/ 84 w 711"/>
                  <a:gd name="T3" fmla="*/ 9 h 401"/>
                  <a:gd name="T4" fmla="*/ 81 w 711"/>
                  <a:gd name="T5" fmla="*/ 9 h 401"/>
                  <a:gd name="T6" fmla="*/ 81 w 711"/>
                  <a:gd name="T7" fmla="*/ 9 h 401"/>
                  <a:gd name="T8" fmla="*/ 81 w 711"/>
                  <a:gd name="T9" fmla="*/ 9 h 401"/>
                  <a:gd name="T10" fmla="*/ 81 w 711"/>
                  <a:gd name="T11" fmla="*/ 9 h 401"/>
                  <a:gd name="T12" fmla="*/ 81 w 711"/>
                  <a:gd name="T13" fmla="*/ 9 h 401"/>
                  <a:gd name="T14" fmla="*/ 78 w 711"/>
                  <a:gd name="T15" fmla="*/ 9 h 401"/>
                  <a:gd name="T16" fmla="*/ 78 w 711"/>
                  <a:gd name="T17" fmla="*/ 9 h 401"/>
                  <a:gd name="T18" fmla="*/ 78 w 711"/>
                  <a:gd name="T19" fmla="*/ 9 h 401"/>
                  <a:gd name="T20" fmla="*/ 42 w 711"/>
                  <a:gd name="T21" fmla="*/ 6 h 401"/>
                  <a:gd name="T22" fmla="*/ 42 w 711"/>
                  <a:gd name="T23" fmla="*/ 6 h 401"/>
                  <a:gd name="T24" fmla="*/ 0 w 711"/>
                  <a:gd name="T25" fmla="*/ 43 h 401"/>
                  <a:gd name="T26" fmla="*/ 240 w 711"/>
                  <a:gd name="T27" fmla="*/ 67 h 401"/>
                  <a:gd name="T28" fmla="*/ 246 w 711"/>
                  <a:gd name="T29" fmla="*/ 73 h 401"/>
                  <a:gd name="T30" fmla="*/ 246 w 711"/>
                  <a:gd name="T31" fmla="*/ 73 h 401"/>
                  <a:gd name="T32" fmla="*/ 238 w 711"/>
                  <a:gd name="T33" fmla="*/ 280 h 401"/>
                  <a:gd name="T34" fmla="*/ 254 w 711"/>
                  <a:gd name="T35" fmla="*/ 289 h 401"/>
                  <a:gd name="T36" fmla="*/ 260 w 711"/>
                  <a:gd name="T37" fmla="*/ 289 h 401"/>
                  <a:gd name="T38" fmla="*/ 291 w 711"/>
                  <a:gd name="T39" fmla="*/ 298 h 401"/>
                  <a:gd name="T40" fmla="*/ 302 w 711"/>
                  <a:gd name="T41" fmla="*/ 304 h 401"/>
                  <a:gd name="T42" fmla="*/ 310 w 711"/>
                  <a:gd name="T43" fmla="*/ 307 h 401"/>
                  <a:gd name="T44" fmla="*/ 324 w 711"/>
                  <a:gd name="T45" fmla="*/ 313 h 401"/>
                  <a:gd name="T46" fmla="*/ 324 w 711"/>
                  <a:gd name="T47" fmla="*/ 313 h 401"/>
                  <a:gd name="T48" fmla="*/ 364 w 711"/>
                  <a:gd name="T49" fmla="*/ 334 h 401"/>
                  <a:gd name="T50" fmla="*/ 366 w 711"/>
                  <a:gd name="T51" fmla="*/ 334 h 401"/>
                  <a:gd name="T52" fmla="*/ 380 w 711"/>
                  <a:gd name="T53" fmla="*/ 328 h 401"/>
                  <a:gd name="T54" fmla="*/ 383 w 711"/>
                  <a:gd name="T55" fmla="*/ 325 h 401"/>
                  <a:gd name="T56" fmla="*/ 389 w 711"/>
                  <a:gd name="T57" fmla="*/ 328 h 401"/>
                  <a:gd name="T58" fmla="*/ 411 w 711"/>
                  <a:gd name="T59" fmla="*/ 350 h 401"/>
                  <a:gd name="T60" fmla="*/ 431 w 711"/>
                  <a:gd name="T61" fmla="*/ 368 h 401"/>
                  <a:gd name="T62" fmla="*/ 442 w 711"/>
                  <a:gd name="T63" fmla="*/ 371 h 401"/>
                  <a:gd name="T64" fmla="*/ 464 w 711"/>
                  <a:gd name="T65" fmla="*/ 377 h 401"/>
                  <a:gd name="T66" fmla="*/ 470 w 711"/>
                  <a:gd name="T67" fmla="*/ 374 h 401"/>
                  <a:gd name="T68" fmla="*/ 490 w 711"/>
                  <a:gd name="T69" fmla="*/ 365 h 401"/>
                  <a:gd name="T70" fmla="*/ 504 w 711"/>
                  <a:gd name="T71" fmla="*/ 359 h 401"/>
                  <a:gd name="T72" fmla="*/ 515 w 711"/>
                  <a:gd name="T73" fmla="*/ 359 h 401"/>
                  <a:gd name="T74" fmla="*/ 523 w 711"/>
                  <a:gd name="T75" fmla="*/ 359 h 401"/>
                  <a:gd name="T76" fmla="*/ 526 w 711"/>
                  <a:gd name="T77" fmla="*/ 362 h 401"/>
                  <a:gd name="T78" fmla="*/ 540 w 711"/>
                  <a:gd name="T79" fmla="*/ 362 h 401"/>
                  <a:gd name="T80" fmla="*/ 540 w 711"/>
                  <a:gd name="T81" fmla="*/ 365 h 401"/>
                  <a:gd name="T82" fmla="*/ 557 w 711"/>
                  <a:gd name="T83" fmla="*/ 377 h 401"/>
                  <a:gd name="T84" fmla="*/ 604 w 711"/>
                  <a:gd name="T85" fmla="*/ 365 h 401"/>
                  <a:gd name="T86" fmla="*/ 618 w 711"/>
                  <a:gd name="T87" fmla="*/ 365 h 401"/>
                  <a:gd name="T88" fmla="*/ 649 w 711"/>
                  <a:gd name="T89" fmla="*/ 377 h 401"/>
                  <a:gd name="T90" fmla="*/ 663 w 711"/>
                  <a:gd name="T91" fmla="*/ 389 h 401"/>
                  <a:gd name="T92" fmla="*/ 680 w 711"/>
                  <a:gd name="T93" fmla="*/ 398 h 401"/>
                  <a:gd name="T94" fmla="*/ 697 w 711"/>
                  <a:gd name="T95" fmla="*/ 401 h 401"/>
                  <a:gd name="T96" fmla="*/ 708 w 711"/>
                  <a:gd name="T97" fmla="*/ 325 h 401"/>
                  <a:gd name="T98" fmla="*/ 711 w 711"/>
                  <a:gd name="T99" fmla="*/ 304 h 401"/>
                  <a:gd name="T100" fmla="*/ 702 w 711"/>
                  <a:gd name="T101" fmla="*/ 234 h 401"/>
                  <a:gd name="T102" fmla="*/ 694 w 711"/>
                  <a:gd name="T103" fmla="*/ 164 h 401"/>
                  <a:gd name="T104" fmla="*/ 688 w 711"/>
                  <a:gd name="T105" fmla="*/ 85 h 401"/>
                  <a:gd name="T106" fmla="*/ 688 w 711"/>
                  <a:gd name="T107" fmla="*/ 85 h 401"/>
                  <a:gd name="T108" fmla="*/ 688 w 711"/>
                  <a:gd name="T109" fmla="*/ 85 h 401"/>
                  <a:gd name="T110" fmla="*/ 688 w 711"/>
                  <a:gd name="T111" fmla="*/ 85 h 401"/>
                  <a:gd name="T112" fmla="*/ 685 w 711"/>
                  <a:gd name="T113" fmla="*/ 31 h 401"/>
                  <a:gd name="T114" fmla="*/ 84 w 711"/>
                  <a:gd name="T115" fmla="*/ 3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711" h="401">
                    <a:moveTo>
                      <a:pt x="84" y="3"/>
                    </a:moveTo>
                    <a:lnTo>
                      <a:pt x="84" y="3"/>
                    </a:lnTo>
                    <a:lnTo>
                      <a:pt x="84" y="9"/>
                    </a:lnTo>
                    <a:lnTo>
                      <a:pt x="84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81" y="9"/>
                    </a:lnTo>
                    <a:lnTo>
                      <a:pt x="78" y="9"/>
                    </a:lnTo>
                    <a:lnTo>
                      <a:pt x="78" y="9"/>
                    </a:lnTo>
                    <a:lnTo>
                      <a:pt x="78" y="9"/>
                    </a:lnTo>
                    <a:lnTo>
                      <a:pt x="78" y="9"/>
                    </a:lnTo>
                    <a:lnTo>
                      <a:pt x="78" y="9"/>
                    </a:lnTo>
                    <a:lnTo>
                      <a:pt x="78" y="9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5" y="0"/>
                    </a:lnTo>
                    <a:lnTo>
                      <a:pt x="0" y="43"/>
                    </a:lnTo>
                    <a:lnTo>
                      <a:pt x="240" y="67"/>
                    </a:lnTo>
                    <a:lnTo>
                      <a:pt x="240" y="67"/>
                    </a:lnTo>
                    <a:lnTo>
                      <a:pt x="243" y="67"/>
                    </a:lnTo>
                    <a:lnTo>
                      <a:pt x="246" y="73"/>
                    </a:lnTo>
                    <a:lnTo>
                      <a:pt x="246" y="73"/>
                    </a:lnTo>
                    <a:lnTo>
                      <a:pt x="246" y="73"/>
                    </a:lnTo>
                    <a:lnTo>
                      <a:pt x="238" y="280"/>
                    </a:lnTo>
                    <a:lnTo>
                      <a:pt x="238" y="280"/>
                    </a:lnTo>
                    <a:lnTo>
                      <a:pt x="246" y="286"/>
                    </a:lnTo>
                    <a:lnTo>
                      <a:pt x="254" y="289"/>
                    </a:lnTo>
                    <a:lnTo>
                      <a:pt x="260" y="289"/>
                    </a:lnTo>
                    <a:lnTo>
                      <a:pt x="260" y="289"/>
                    </a:lnTo>
                    <a:lnTo>
                      <a:pt x="277" y="292"/>
                    </a:lnTo>
                    <a:lnTo>
                      <a:pt x="291" y="298"/>
                    </a:lnTo>
                    <a:lnTo>
                      <a:pt x="291" y="298"/>
                    </a:lnTo>
                    <a:lnTo>
                      <a:pt x="302" y="304"/>
                    </a:lnTo>
                    <a:lnTo>
                      <a:pt x="302" y="304"/>
                    </a:lnTo>
                    <a:lnTo>
                      <a:pt x="310" y="307"/>
                    </a:lnTo>
                    <a:lnTo>
                      <a:pt x="319" y="310"/>
                    </a:lnTo>
                    <a:lnTo>
                      <a:pt x="324" y="313"/>
                    </a:lnTo>
                    <a:lnTo>
                      <a:pt x="324" y="313"/>
                    </a:lnTo>
                    <a:lnTo>
                      <a:pt x="324" y="313"/>
                    </a:lnTo>
                    <a:lnTo>
                      <a:pt x="333" y="322"/>
                    </a:lnTo>
                    <a:lnTo>
                      <a:pt x="364" y="334"/>
                    </a:lnTo>
                    <a:lnTo>
                      <a:pt x="364" y="334"/>
                    </a:lnTo>
                    <a:lnTo>
                      <a:pt x="366" y="334"/>
                    </a:lnTo>
                    <a:lnTo>
                      <a:pt x="372" y="341"/>
                    </a:lnTo>
                    <a:lnTo>
                      <a:pt x="380" y="328"/>
                    </a:lnTo>
                    <a:lnTo>
                      <a:pt x="380" y="328"/>
                    </a:lnTo>
                    <a:lnTo>
                      <a:pt x="383" y="325"/>
                    </a:lnTo>
                    <a:lnTo>
                      <a:pt x="383" y="325"/>
                    </a:lnTo>
                    <a:lnTo>
                      <a:pt x="389" y="328"/>
                    </a:lnTo>
                    <a:lnTo>
                      <a:pt x="411" y="350"/>
                    </a:lnTo>
                    <a:lnTo>
                      <a:pt x="411" y="350"/>
                    </a:lnTo>
                    <a:lnTo>
                      <a:pt x="431" y="368"/>
                    </a:lnTo>
                    <a:lnTo>
                      <a:pt x="431" y="368"/>
                    </a:lnTo>
                    <a:lnTo>
                      <a:pt x="442" y="371"/>
                    </a:lnTo>
                    <a:lnTo>
                      <a:pt x="442" y="371"/>
                    </a:lnTo>
                    <a:lnTo>
                      <a:pt x="456" y="374"/>
                    </a:lnTo>
                    <a:lnTo>
                      <a:pt x="464" y="377"/>
                    </a:lnTo>
                    <a:lnTo>
                      <a:pt x="470" y="374"/>
                    </a:lnTo>
                    <a:lnTo>
                      <a:pt x="470" y="374"/>
                    </a:lnTo>
                    <a:lnTo>
                      <a:pt x="478" y="368"/>
                    </a:lnTo>
                    <a:lnTo>
                      <a:pt x="490" y="365"/>
                    </a:lnTo>
                    <a:lnTo>
                      <a:pt x="490" y="365"/>
                    </a:lnTo>
                    <a:lnTo>
                      <a:pt x="504" y="359"/>
                    </a:lnTo>
                    <a:lnTo>
                      <a:pt x="504" y="359"/>
                    </a:lnTo>
                    <a:lnTo>
                      <a:pt x="515" y="359"/>
                    </a:lnTo>
                    <a:lnTo>
                      <a:pt x="523" y="359"/>
                    </a:lnTo>
                    <a:lnTo>
                      <a:pt x="523" y="359"/>
                    </a:lnTo>
                    <a:lnTo>
                      <a:pt x="526" y="362"/>
                    </a:lnTo>
                    <a:lnTo>
                      <a:pt x="526" y="362"/>
                    </a:lnTo>
                    <a:lnTo>
                      <a:pt x="534" y="362"/>
                    </a:lnTo>
                    <a:lnTo>
                      <a:pt x="540" y="362"/>
                    </a:lnTo>
                    <a:lnTo>
                      <a:pt x="540" y="362"/>
                    </a:lnTo>
                    <a:lnTo>
                      <a:pt x="540" y="365"/>
                    </a:lnTo>
                    <a:lnTo>
                      <a:pt x="557" y="377"/>
                    </a:lnTo>
                    <a:lnTo>
                      <a:pt x="557" y="377"/>
                    </a:lnTo>
                    <a:lnTo>
                      <a:pt x="579" y="368"/>
                    </a:lnTo>
                    <a:lnTo>
                      <a:pt x="604" y="365"/>
                    </a:lnTo>
                    <a:lnTo>
                      <a:pt x="604" y="365"/>
                    </a:lnTo>
                    <a:lnTo>
                      <a:pt x="618" y="365"/>
                    </a:lnTo>
                    <a:lnTo>
                      <a:pt x="635" y="371"/>
                    </a:lnTo>
                    <a:lnTo>
                      <a:pt x="649" y="377"/>
                    </a:lnTo>
                    <a:lnTo>
                      <a:pt x="663" y="389"/>
                    </a:lnTo>
                    <a:lnTo>
                      <a:pt x="663" y="389"/>
                    </a:lnTo>
                    <a:lnTo>
                      <a:pt x="669" y="392"/>
                    </a:lnTo>
                    <a:lnTo>
                      <a:pt x="680" y="398"/>
                    </a:lnTo>
                    <a:lnTo>
                      <a:pt x="697" y="401"/>
                    </a:lnTo>
                    <a:lnTo>
                      <a:pt x="697" y="401"/>
                    </a:lnTo>
                    <a:lnTo>
                      <a:pt x="705" y="356"/>
                    </a:lnTo>
                    <a:lnTo>
                      <a:pt x="708" y="325"/>
                    </a:lnTo>
                    <a:lnTo>
                      <a:pt x="711" y="304"/>
                    </a:lnTo>
                    <a:lnTo>
                      <a:pt x="711" y="304"/>
                    </a:lnTo>
                    <a:lnTo>
                      <a:pt x="708" y="274"/>
                    </a:lnTo>
                    <a:lnTo>
                      <a:pt x="702" y="234"/>
                    </a:lnTo>
                    <a:lnTo>
                      <a:pt x="702" y="234"/>
                    </a:lnTo>
                    <a:lnTo>
                      <a:pt x="694" y="164"/>
                    </a:lnTo>
                    <a:lnTo>
                      <a:pt x="694" y="164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8" y="85"/>
                    </a:lnTo>
                    <a:lnTo>
                      <a:pt x="685" y="31"/>
                    </a:lnTo>
                    <a:lnTo>
                      <a:pt x="84" y="0"/>
                    </a:lnTo>
                    <a:lnTo>
                      <a:pt x="84" y="3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85" name="Freeform 62">
                <a:extLst>
                  <a:ext uri="{FF2B5EF4-FFF2-40B4-BE49-F238E27FC236}">
                    <a16:creationId xmlns:a16="http://schemas.microsoft.com/office/drawing/2014/main" id="{A33F55B3-C364-6088-B44D-854D1A0ACE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02112" y="2360014"/>
                <a:ext cx="601661" cy="665601"/>
              </a:xfrm>
              <a:custGeom>
                <a:avLst/>
                <a:gdLst>
                  <a:gd name="T0" fmla="*/ 137 w 414"/>
                  <a:gd name="T1" fmla="*/ 462 h 483"/>
                  <a:gd name="T2" fmla="*/ 151 w 414"/>
                  <a:gd name="T3" fmla="*/ 474 h 483"/>
                  <a:gd name="T4" fmla="*/ 154 w 414"/>
                  <a:gd name="T5" fmla="*/ 480 h 483"/>
                  <a:gd name="T6" fmla="*/ 157 w 414"/>
                  <a:gd name="T7" fmla="*/ 483 h 483"/>
                  <a:gd name="T8" fmla="*/ 367 w 414"/>
                  <a:gd name="T9" fmla="*/ 471 h 483"/>
                  <a:gd name="T10" fmla="*/ 364 w 414"/>
                  <a:gd name="T11" fmla="*/ 416 h 483"/>
                  <a:gd name="T12" fmla="*/ 364 w 414"/>
                  <a:gd name="T13" fmla="*/ 379 h 483"/>
                  <a:gd name="T14" fmla="*/ 381 w 414"/>
                  <a:gd name="T15" fmla="*/ 307 h 483"/>
                  <a:gd name="T16" fmla="*/ 384 w 414"/>
                  <a:gd name="T17" fmla="*/ 294 h 483"/>
                  <a:gd name="T18" fmla="*/ 400 w 414"/>
                  <a:gd name="T19" fmla="*/ 215 h 483"/>
                  <a:gd name="T20" fmla="*/ 412 w 414"/>
                  <a:gd name="T21" fmla="*/ 182 h 483"/>
                  <a:gd name="T22" fmla="*/ 406 w 414"/>
                  <a:gd name="T23" fmla="*/ 185 h 483"/>
                  <a:gd name="T24" fmla="*/ 400 w 414"/>
                  <a:gd name="T25" fmla="*/ 197 h 483"/>
                  <a:gd name="T26" fmla="*/ 353 w 414"/>
                  <a:gd name="T27" fmla="*/ 246 h 483"/>
                  <a:gd name="T28" fmla="*/ 339 w 414"/>
                  <a:gd name="T29" fmla="*/ 246 h 483"/>
                  <a:gd name="T30" fmla="*/ 342 w 414"/>
                  <a:gd name="T31" fmla="*/ 234 h 483"/>
                  <a:gd name="T32" fmla="*/ 353 w 414"/>
                  <a:gd name="T33" fmla="*/ 209 h 483"/>
                  <a:gd name="T34" fmla="*/ 347 w 414"/>
                  <a:gd name="T35" fmla="*/ 179 h 483"/>
                  <a:gd name="T36" fmla="*/ 344 w 414"/>
                  <a:gd name="T37" fmla="*/ 152 h 483"/>
                  <a:gd name="T38" fmla="*/ 325 w 414"/>
                  <a:gd name="T39" fmla="*/ 133 h 483"/>
                  <a:gd name="T40" fmla="*/ 305 w 414"/>
                  <a:gd name="T41" fmla="*/ 118 h 483"/>
                  <a:gd name="T42" fmla="*/ 294 w 414"/>
                  <a:gd name="T43" fmla="*/ 112 h 483"/>
                  <a:gd name="T44" fmla="*/ 263 w 414"/>
                  <a:gd name="T45" fmla="*/ 91 h 483"/>
                  <a:gd name="T46" fmla="*/ 224 w 414"/>
                  <a:gd name="T47" fmla="*/ 85 h 483"/>
                  <a:gd name="T48" fmla="*/ 188 w 414"/>
                  <a:gd name="T49" fmla="*/ 70 h 483"/>
                  <a:gd name="T50" fmla="*/ 177 w 414"/>
                  <a:gd name="T51" fmla="*/ 48 h 483"/>
                  <a:gd name="T52" fmla="*/ 163 w 414"/>
                  <a:gd name="T53" fmla="*/ 27 h 483"/>
                  <a:gd name="T54" fmla="*/ 143 w 414"/>
                  <a:gd name="T55" fmla="*/ 33 h 483"/>
                  <a:gd name="T56" fmla="*/ 129 w 414"/>
                  <a:gd name="T57" fmla="*/ 27 h 483"/>
                  <a:gd name="T58" fmla="*/ 132 w 414"/>
                  <a:gd name="T59" fmla="*/ 0 h 483"/>
                  <a:gd name="T60" fmla="*/ 118 w 414"/>
                  <a:gd name="T61" fmla="*/ 6 h 483"/>
                  <a:gd name="T62" fmla="*/ 93 w 414"/>
                  <a:gd name="T63" fmla="*/ 21 h 483"/>
                  <a:gd name="T64" fmla="*/ 59 w 414"/>
                  <a:gd name="T65" fmla="*/ 18 h 483"/>
                  <a:gd name="T66" fmla="*/ 48 w 414"/>
                  <a:gd name="T67" fmla="*/ 48 h 483"/>
                  <a:gd name="T68" fmla="*/ 42 w 414"/>
                  <a:gd name="T69" fmla="*/ 82 h 483"/>
                  <a:gd name="T70" fmla="*/ 37 w 414"/>
                  <a:gd name="T71" fmla="*/ 118 h 483"/>
                  <a:gd name="T72" fmla="*/ 23 w 414"/>
                  <a:gd name="T73" fmla="*/ 133 h 483"/>
                  <a:gd name="T74" fmla="*/ 11 w 414"/>
                  <a:gd name="T75" fmla="*/ 139 h 483"/>
                  <a:gd name="T76" fmla="*/ 3 w 414"/>
                  <a:gd name="T77" fmla="*/ 152 h 483"/>
                  <a:gd name="T78" fmla="*/ 3 w 414"/>
                  <a:gd name="T79" fmla="*/ 155 h 483"/>
                  <a:gd name="T80" fmla="*/ 6 w 414"/>
                  <a:gd name="T81" fmla="*/ 215 h 483"/>
                  <a:gd name="T82" fmla="*/ 6 w 414"/>
                  <a:gd name="T83" fmla="*/ 234 h 483"/>
                  <a:gd name="T84" fmla="*/ 20 w 414"/>
                  <a:gd name="T85" fmla="*/ 258 h 483"/>
                  <a:gd name="T86" fmla="*/ 31 w 414"/>
                  <a:gd name="T87" fmla="*/ 267 h 483"/>
                  <a:gd name="T88" fmla="*/ 39 w 414"/>
                  <a:gd name="T89" fmla="*/ 285 h 483"/>
                  <a:gd name="T90" fmla="*/ 62 w 414"/>
                  <a:gd name="T91" fmla="*/ 297 h 483"/>
                  <a:gd name="T92" fmla="*/ 73 w 414"/>
                  <a:gd name="T93" fmla="*/ 307 h 483"/>
                  <a:gd name="T94" fmla="*/ 98 w 414"/>
                  <a:gd name="T95" fmla="*/ 328 h 483"/>
                  <a:gd name="T96" fmla="*/ 115 w 414"/>
                  <a:gd name="T97" fmla="*/ 349 h 483"/>
                  <a:gd name="T98" fmla="*/ 135 w 414"/>
                  <a:gd name="T99" fmla="*/ 428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414" h="483">
                    <a:moveTo>
                      <a:pt x="137" y="428"/>
                    </a:moveTo>
                    <a:lnTo>
                      <a:pt x="137" y="452"/>
                    </a:lnTo>
                    <a:lnTo>
                      <a:pt x="137" y="452"/>
                    </a:lnTo>
                    <a:lnTo>
                      <a:pt x="137" y="462"/>
                    </a:lnTo>
                    <a:lnTo>
                      <a:pt x="143" y="468"/>
                    </a:lnTo>
                    <a:lnTo>
                      <a:pt x="143" y="468"/>
                    </a:lnTo>
                    <a:lnTo>
                      <a:pt x="143" y="468"/>
                    </a:lnTo>
                    <a:lnTo>
                      <a:pt x="151" y="474"/>
                    </a:lnTo>
                    <a:lnTo>
                      <a:pt x="151" y="474"/>
                    </a:lnTo>
                    <a:lnTo>
                      <a:pt x="154" y="477"/>
                    </a:lnTo>
                    <a:lnTo>
                      <a:pt x="154" y="477"/>
                    </a:lnTo>
                    <a:lnTo>
                      <a:pt x="154" y="480"/>
                    </a:lnTo>
                    <a:lnTo>
                      <a:pt x="154" y="480"/>
                    </a:lnTo>
                    <a:lnTo>
                      <a:pt x="157" y="483"/>
                    </a:lnTo>
                    <a:lnTo>
                      <a:pt x="157" y="483"/>
                    </a:lnTo>
                    <a:lnTo>
                      <a:pt x="157" y="483"/>
                    </a:lnTo>
                    <a:lnTo>
                      <a:pt x="367" y="483"/>
                    </a:lnTo>
                    <a:lnTo>
                      <a:pt x="367" y="483"/>
                    </a:lnTo>
                    <a:lnTo>
                      <a:pt x="367" y="471"/>
                    </a:lnTo>
                    <a:lnTo>
                      <a:pt x="367" y="471"/>
                    </a:lnTo>
                    <a:lnTo>
                      <a:pt x="367" y="458"/>
                    </a:lnTo>
                    <a:lnTo>
                      <a:pt x="367" y="458"/>
                    </a:lnTo>
                    <a:lnTo>
                      <a:pt x="370" y="437"/>
                    </a:lnTo>
                    <a:lnTo>
                      <a:pt x="364" y="416"/>
                    </a:lnTo>
                    <a:lnTo>
                      <a:pt x="364" y="416"/>
                    </a:lnTo>
                    <a:lnTo>
                      <a:pt x="364" y="404"/>
                    </a:lnTo>
                    <a:lnTo>
                      <a:pt x="364" y="404"/>
                    </a:lnTo>
                    <a:lnTo>
                      <a:pt x="364" y="379"/>
                    </a:lnTo>
                    <a:lnTo>
                      <a:pt x="367" y="355"/>
                    </a:lnTo>
                    <a:lnTo>
                      <a:pt x="372" y="322"/>
                    </a:lnTo>
                    <a:lnTo>
                      <a:pt x="372" y="322"/>
                    </a:lnTo>
                    <a:lnTo>
                      <a:pt x="381" y="307"/>
                    </a:lnTo>
                    <a:lnTo>
                      <a:pt x="381" y="307"/>
                    </a:lnTo>
                    <a:lnTo>
                      <a:pt x="384" y="300"/>
                    </a:lnTo>
                    <a:lnTo>
                      <a:pt x="384" y="294"/>
                    </a:lnTo>
                    <a:lnTo>
                      <a:pt x="384" y="294"/>
                    </a:lnTo>
                    <a:lnTo>
                      <a:pt x="389" y="267"/>
                    </a:lnTo>
                    <a:lnTo>
                      <a:pt x="392" y="243"/>
                    </a:lnTo>
                    <a:lnTo>
                      <a:pt x="392" y="243"/>
                    </a:lnTo>
                    <a:lnTo>
                      <a:pt x="400" y="215"/>
                    </a:lnTo>
                    <a:lnTo>
                      <a:pt x="412" y="182"/>
                    </a:lnTo>
                    <a:lnTo>
                      <a:pt x="412" y="182"/>
                    </a:lnTo>
                    <a:lnTo>
                      <a:pt x="412" y="182"/>
                    </a:lnTo>
                    <a:lnTo>
                      <a:pt x="412" y="182"/>
                    </a:lnTo>
                    <a:lnTo>
                      <a:pt x="414" y="176"/>
                    </a:lnTo>
                    <a:lnTo>
                      <a:pt x="414" y="176"/>
                    </a:lnTo>
                    <a:lnTo>
                      <a:pt x="406" y="185"/>
                    </a:lnTo>
                    <a:lnTo>
                      <a:pt x="406" y="185"/>
                    </a:lnTo>
                    <a:lnTo>
                      <a:pt x="406" y="188"/>
                    </a:lnTo>
                    <a:lnTo>
                      <a:pt x="406" y="188"/>
                    </a:lnTo>
                    <a:lnTo>
                      <a:pt x="400" y="197"/>
                    </a:lnTo>
                    <a:lnTo>
                      <a:pt x="400" y="197"/>
                    </a:lnTo>
                    <a:lnTo>
                      <a:pt x="392" y="212"/>
                    </a:lnTo>
                    <a:lnTo>
                      <a:pt x="392" y="212"/>
                    </a:lnTo>
                    <a:lnTo>
                      <a:pt x="375" y="231"/>
                    </a:lnTo>
                    <a:lnTo>
                      <a:pt x="353" y="246"/>
                    </a:lnTo>
                    <a:lnTo>
                      <a:pt x="353" y="246"/>
                    </a:lnTo>
                    <a:lnTo>
                      <a:pt x="347" y="249"/>
                    </a:lnTo>
                    <a:lnTo>
                      <a:pt x="342" y="249"/>
                    </a:lnTo>
                    <a:lnTo>
                      <a:pt x="339" y="246"/>
                    </a:lnTo>
                    <a:lnTo>
                      <a:pt x="339" y="246"/>
                    </a:lnTo>
                    <a:lnTo>
                      <a:pt x="339" y="243"/>
                    </a:lnTo>
                    <a:lnTo>
                      <a:pt x="339" y="240"/>
                    </a:lnTo>
                    <a:lnTo>
                      <a:pt x="342" y="234"/>
                    </a:lnTo>
                    <a:lnTo>
                      <a:pt x="342" y="234"/>
                    </a:lnTo>
                    <a:lnTo>
                      <a:pt x="350" y="218"/>
                    </a:lnTo>
                    <a:lnTo>
                      <a:pt x="350" y="218"/>
                    </a:lnTo>
                    <a:lnTo>
                      <a:pt x="353" y="209"/>
                    </a:lnTo>
                    <a:lnTo>
                      <a:pt x="353" y="209"/>
                    </a:lnTo>
                    <a:lnTo>
                      <a:pt x="350" y="200"/>
                    </a:lnTo>
                    <a:lnTo>
                      <a:pt x="347" y="194"/>
                    </a:lnTo>
                    <a:lnTo>
                      <a:pt x="347" y="179"/>
                    </a:lnTo>
                    <a:lnTo>
                      <a:pt x="347" y="179"/>
                    </a:lnTo>
                    <a:lnTo>
                      <a:pt x="347" y="167"/>
                    </a:lnTo>
                    <a:lnTo>
                      <a:pt x="344" y="152"/>
                    </a:lnTo>
                    <a:lnTo>
                      <a:pt x="344" y="152"/>
                    </a:lnTo>
                    <a:lnTo>
                      <a:pt x="339" y="139"/>
                    </a:lnTo>
                    <a:lnTo>
                      <a:pt x="330" y="136"/>
                    </a:lnTo>
                    <a:lnTo>
                      <a:pt x="330" y="136"/>
                    </a:lnTo>
                    <a:lnTo>
                      <a:pt x="325" y="133"/>
                    </a:lnTo>
                    <a:lnTo>
                      <a:pt x="319" y="127"/>
                    </a:lnTo>
                    <a:lnTo>
                      <a:pt x="319" y="127"/>
                    </a:lnTo>
                    <a:lnTo>
                      <a:pt x="311" y="118"/>
                    </a:lnTo>
                    <a:lnTo>
                      <a:pt x="305" y="118"/>
                    </a:lnTo>
                    <a:lnTo>
                      <a:pt x="305" y="118"/>
                    </a:lnTo>
                    <a:lnTo>
                      <a:pt x="300" y="115"/>
                    </a:lnTo>
                    <a:lnTo>
                      <a:pt x="294" y="112"/>
                    </a:lnTo>
                    <a:lnTo>
                      <a:pt x="294" y="112"/>
                    </a:lnTo>
                    <a:lnTo>
                      <a:pt x="280" y="103"/>
                    </a:lnTo>
                    <a:lnTo>
                      <a:pt x="280" y="103"/>
                    </a:lnTo>
                    <a:lnTo>
                      <a:pt x="263" y="91"/>
                    </a:lnTo>
                    <a:lnTo>
                      <a:pt x="263" y="91"/>
                    </a:lnTo>
                    <a:lnTo>
                      <a:pt x="258" y="88"/>
                    </a:lnTo>
                    <a:lnTo>
                      <a:pt x="247" y="88"/>
                    </a:lnTo>
                    <a:lnTo>
                      <a:pt x="224" y="85"/>
                    </a:lnTo>
                    <a:lnTo>
                      <a:pt x="224" y="85"/>
                    </a:lnTo>
                    <a:lnTo>
                      <a:pt x="216" y="85"/>
                    </a:lnTo>
                    <a:lnTo>
                      <a:pt x="205" y="82"/>
                    </a:lnTo>
                    <a:lnTo>
                      <a:pt x="196" y="76"/>
                    </a:lnTo>
                    <a:lnTo>
                      <a:pt x="188" y="70"/>
                    </a:lnTo>
                    <a:lnTo>
                      <a:pt x="188" y="70"/>
                    </a:lnTo>
                    <a:lnTo>
                      <a:pt x="182" y="60"/>
                    </a:lnTo>
                    <a:lnTo>
                      <a:pt x="182" y="60"/>
                    </a:lnTo>
                    <a:lnTo>
                      <a:pt x="177" y="48"/>
                    </a:lnTo>
                    <a:lnTo>
                      <a:pt x="168" y="39"/>
                    </a:lnTo>
                    <a:lnTo>
                      <a:pt x="168" y="39"/>
                    </a:lnTo>
                    <a:lnTo>
                      <a:pt x="165" y="33"/>
                    </a:lnTo>
                    <a:lnTo>
                      <a:pt x="163" y="27"/>
                    </a:lnTo>
                    <a:lnTo>
                      <a:pt x="163" y="27"/>
                    </a:lnTo>
                    <a:lnTo>
                      <a:pt x="157" y="30"/>
                    </a:lnTo>
                    <a:lnTo>
                      <a:pt x="157" y="30"/>
                    </a:lnTo>
                    <a:lnTo>
                      <a:pt x="143" y="33"/>
                    </a:lnTo>
                    <a:lnTo>
                      <a:pt x="137" y="33"/>
                    </a:lnTo>
                    <a:lnTo>
                      <a:pt x="132" y="30"/>
                    </a:lnTo>
                    <a:lnTo>
                      <a:pt x="132" y="30"/>
                    </a:lnTo>
                    <a:lnTo>
                      <a:pt x="129" y="27"/>
                    </a:lnTo>
                    <a:lnTo>
                      <a:pt x="129" y="21"/>
                    </a:lnTo>
                    <a:lnTo>
                      <a:pt x="129" y="21"/>
                    </a:lnTo>
                    <a:lnTo>
                      <a:pt x="129" y="9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18" y="6"/>
                    </a:lnTo>
                    <a:lnTo>
                      <a:pt x="101" y="15"/>
                    </a:lnTo>
                    <a:lnTo>
                      <a:pt x="101" y="15"/>
                    </a:lnTo>
                    <a:lnTo>
                      <a:pt x="93" y="21"/>
                    </a:lnTo>
                    <a:lnTo>
                      <a:pt x="93" y="21"/>
                    </a:lnTo>
                    <a:lnTo>
                      <a:pt x="81" y="24"/>
                    </a:lnTo>
                    <a:lnTo>
                      <a:pt x="73" y="24"/>
                    </a:lnTo>
                    <a:lnTo>
                      <a:pt x="67" y="21"/>
                    </a:lnTo>
                    <a:lnTo>
                      <a:pt x="59" y="18"/>
                    </a:lnTo>
                    <a:lnTo>
                      <a:pt x="59" y="18"/>
                    </a:lnTo>
                    <a:lnTo>
                      <a:pt x="59" y="18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42" y="76"/>
                    </a:lnTo>
                    <a:lnTo>
                      <a:pt x="42" y="76"/>
                    </a:lnTo>
                    <a:lnTo>
                      <a:pt x="42" y="82"/>
                    </a:lnTo>
                    <a:lnTo>
                      <a:pt x="42" y="82"/>
                    </a:lnTo>
                    <a:lnTo>
                      <a:pt x="42" y="94"/>
                    </a:lnTo>
                    <a:lnTo>
                      <a:pt x="39" y="106"/>
                    </a:lnTo>
                    <a:lnTo>
                      <a:pt x="39" y="106"/>
                    </a:lnTo>
                    <a:lnTo>
                      <a:pt x="37" y="118"/>
                    </a:lnTo>
                    <a:lnTo>
                      <a:pt x="37" y="118"/>
                    </a:lnTo>
                    <a:lnTo>
                      <a:pt x="37" y="124"/>
                    </a:lnTo>
                    <a:lnTo>
                      <a:pt x="31" y="127"/>
                    </a:lnTo>
                    <a:lnTo>
                      <a:pt x="23" y="133"/>
                    </a:lnTo>
                    <a:lnTo>
                      <a:pt x="23" y="133"/>
                    </a:lnTo>
                    <a:lnTo>
                      <a:pt x="17" y="136"/>
                    </a:lnTo>
                    <a:lnTo>
                      <a:pt x="11" y="139"/>
                    </a:lnTo>
                    <a:lnTo>
                      <a:pt x="11" y="139"/>
                    </a:lnTo>
                    <a:lnTo>
                      <a:pt x="6" y="142"/>
                    </a:lnTo>
                    <a:lnTo>
                      <a:pt x="6" y="142"/>
                    </a:lnTo>
                    <a:lnTo>
                      <a:pt x="3" y="152"/>
                    </a:lnTo>
                    <a:lnTo>
                      <a:pt x="3" y="152"/>
                    </a:lnTo>
                    <a:lnTo>
                      <a:pt x="0" y="152"/>
                    </a:lnTo>
                    <a:lnTo>
                      <a:pt x="0" y="152"/>
                    </a:lnTo>
                    <a:lnTo>
                      <a:pt x="3" y="155"/>
                    </a:lnTo>
                    <a:lnTo>
                      <a:pt x="3" y="155"/>
                    </a:lnTo>
                    <a:lnTo>
                      <a:pt x="3" y="167"/>
                    </a:lnTo>
                    <a:lnTo>
                      <a:pt x="6" y="188"/>
                    </a:lnTo>
                    <a:lnTo>
                      <a:pt x="6" y="188"/>
                    </a:lnTo>
                    <a:lnTo>
                      <a:pt x="6" y="215"/>
                    </a:lnTo>
                    <a:lnTo>
                      <a:pt x="6" y="215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6" y="234"/>
                    </a:lnTo>
                    <a:lnTo>
                      <a:pt x="6" y="234"/>
                    </a:lnTo>
                    <a:lnTo>
                      <a:pt x="11" y="243"/>
                    </a:lnTo>
                    <a:lnTo>
                      <a:pt x="11" y="243"/>
                    </a:lnTo>
                    <a:lnTo>
                      <a:pt x="20" y="258"/>
                    </a:lnTo>
                    <a:lnTo>
                      <a:pt x="20" y="258"/>
                    </a:lnTo>
                    <a:lnTo>
                      <a:pt x="28" y="261"/>
                    </a:lnTo>
                    <a:lnTo>
                      <a:pt x="31" y="267"/>
                    </a:lnTo>
                    <a:lnTo>
                      <a:pt x="31" y="267"/>
                    </a:lnTo>
                    <a:lnTo>
                      <a:pt x="34" y="270"/>
                    </a:lnTo>
                    <a:lnTo>
                      <a:pt x="34" y="270"/>
                    </a:lnTo>
                    <a:lnTo>
                      <a:pt x="37" y="276"/>
                    </a:lnTo>
                    <a:lnTo>
                      <a:pt x="39" y="285"/>
                    </a:lnTo>
                    <a:lnTo>
                      <a:pt x="39" y="285"/>
                    </a:lnTo>
                    <a:lnTo>
                      <a:pt x="51" y="294"/>
                    </a:lnTo>
                    <a:lnTo>
                      <a:pt x="62" y="297"/>
                    </a:lnTo>
                    <a:lnTo>
                      <a:pt x="62" y="297"/>
                    </a:lnTo>
                    <a:lnTo>
                      <a:pt x="70" y="300"/>
                    </a:lnTo>
                    <a:lnTo>
                      <a:pt x="73" y="304"/>
                    </a:lnTo>
                    <a:lnTo>
                      <a:pt x="73" y="304"/>
                    </a:lnTo>
                    <a:lnTo>
                      <a:pt x="73" y="307"/>
                    </a:lnTo>
                    <a:lnTo>
                      <a:pt x="70" y="313"/>
                    </a:lnTo>
                    <a:lnTo>
                      <a:pt x="95" y="325"/>
                    </a:lnTo>
                    <a:lnTo>
                      <a:pt x="95" y="325"/>
                    </a:lnTo>
                    <a:lnTo>
                      <a:pt x="98" y="328"/>
                    </a:lnTo>
                    <a:lnTo>
                      <a:pt x="98" y="331"/>
                    </a:lnTo>
                    <a:lnTo>
                      <a:pt x="98" y="343"/>
                    </a:lnTo>
                    <a:lnTo>
                      <a:pt x="115" y="349"/>
                    </a:lnTo>
                    <a:lnTo>
                      <a:pt x="115" y="349"/>
                    </a:lnTo>
                    <a:lnTo>
                      <a:pt x="121" y="352"/>
                    </a:lnTo>
                    <a:lnTo>
                      <a:pt x="121" y="355"/>
                    </a:lnTo>
                    <a:lnTo>
                      <a:pt x="121" y="389"/>
                    </a:lnTo>
                    <a:lnTo>
                      <a:pt x="135" y="428"/>
                    </a:lnTo>
                    <a:lnTo>
                      <a:pt x="135" y="428"/>
                    </a:lnTo>
                    <a:lnTo>
                      <a:pt x="137" y="428"/>
                    </a:lnTo>
                    <a:lnTo>
                      <a:pt x="137" y="42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05" name="Freeform 82">
                <a:extLst>
                  <a:ext uri="{FF2B5EF4-FFF2-40B4-BE49-F238E27FC236}">
                    <a16:creationId xmlns:a16="http://schemas.microsoft.com/office/drawing/2014/main" id="{780DF770-5DCC-EF87-69CE-9D971AFEEC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7338" y="3004945"/>
                <a:ext cx="504291" cy="573272"/>
              </a:xfrm>
              <a:custGeom>
                <a:avLst/>
                <a:gdLst>
                  <a:gd name="T0" fmla="*/ 3 w 347"/>
                  <a:gd name="T1" fmla="*/ 88 h 416"/>
                  <a:gd name="T2" fmla="*/ 6 w 347"/>
                  <a:gd name="T3" fmla="*/ 103 h 416"/>
                  <a:gd name="T4" fmla="*/ 8 w 347"/>
                  <a:gd name="T5" fmla="*/ 115 h 416"/>
                  <a:gd name="T6" fmla="*/ 8 w 347"/>
                  <a:gd name="T7" fmla="*/ 118 h 416"/>
                  <a:gd name="T8" fmla="*/ 8 w 347"/>
                  <a:gd name="T9" fmla="*/ 121 h 416"/>
                  <a:gd name="T10" fmla="*/ 8 w 347"/>
                  <a:gd name="T11" fmla="*/ 124 h 416"/>
                  <a:gd name="T12" fmla="*/ 8 w 347"/>
                  <a:gd name="T13" fmla="*/ 130 h 416"/>
                  <a:gd name="T14" fmla="*/ 11 w 347"/>
                  <a:gd name="T15" fmla="*/ 133 h 416"/>
                  <a:gd name="T16" fmla="*/ 11 w 347"/>
                  <a:gd name="T17" fmla="*/ 139 h 416"/>
                  <a:gd name="T18" fmla="*/ 11 w 347"/>
                  <a:gd name="T19" fmla="*/ 145 h 416"/>
                  <a:gd name="T20" fmla="*/ 14 w 347"/>
                  <a:gd name="T21" fmla="*/ 155 h 416"/>
                  <a:gd name="T22" fmla="*/ 14 w 347"/>
                  <a:gd name="T23" fmla="*/ 161 h 416"/>
                  <a:gd name="T24" fmla="*/ 14 w 347"/>
                  <a:gd name="T25" fmla="*/ 170 h 416"/>
                  <a:gd name="T26" fmla="*/ 17 w 347"/>
                  <a:gd name="T27" fmla="*/ 179 h 416"/>
                  <a:gd name="T28" fmla="*/ 17 w 347"/>
                  <a:gd name="T29" fmla="*/ 188 h 416"/>
                  <a:gd name="T30" fmla="*/ 17 w 347"/>
                  <a:gd name="T31" fmla="*/ 197 h 416"/>
                  <a:gd name="T32" fmla="*/ 20 w 347"/>
                  <a:gd name="T33" fmla="*/ 206 h 416"/>
                  <a:gd name="T34" fmla="*/ 20 w 347"/>
                  <a:gd name="T35" fmla="*/ 215 h 416"/>
                  <a:gd name="T36" fmla="*/ 20 w 347"/>
                  <a:gd name="T37" fmla="*/ 227 h 416"/>
                  <a:gd name="T38" fmla="*/ 25 w 347"/>
                  <a:gd name="T39" fmla="*/ 273 h 416"/>
                  <a:gd name="T40" fmla="*/ 25 w 347"/>
                  <a:gd name="T41" fmla="*/ 282 h 416"/>
                  <a:gd name="T42" fmla="*/ 28 w 347"/>
                  <a:gd name="T43" fmla="*/ 291 h 416"/>
                  <a:gd name="T44" fmla="*/ 28 w 347"/>
                  <a:gd name="T45" fmla="*/ 300 h 416"/>
                  <a:gd name="T46" fmla="*/ 28 w 347"/>
                  <a:gd name="T47" fmla="*/ 309 h 416"/>
                  <a:gd name="T48" fmla="*/ 28 w 347"/>
                  <a:gd name="T49" fmla="*/ 319 h 416"/>
                  <a:gd name="T50" fmla="*/ 31 w 347"/>
                  <a:gd name="T51" fmla="*/ 328 h 416"/>
                  <a:gd name="T52" fmla="*/ 31 w 347"/>
                  <a:gd name="T53" fmla="*/ 343 h 416"/>
                  <a:gd name="T54" fmla="*/ 31 w 347"/>
                  <a:gd name="T55" fmla="*/ 349 h 416"/>
                  <a:gd name="T56" fmla="*/ 31 w 347"/>
                  <a:gd name="T57" fmla="*/ 355 h 416"/>
                  <a:gd name="T58" fmla="*/ 39 w 347"/>
                  <a:gd name="T59" fmla="*/ 355 h 416"/>
                  <a:gd name="T60" fmla="*/ 84 w 347"/>
                  <a:gd name="T61" fmla="*/ 370 h 416"/>
                  <a:gd name="T62" fmla="*/ 109 w 347"/>
                  <a:gd name="T63" fmla="*/ 379 h 416"/>
                  <a:gd name="T64" fmla="*/ 176 w 347"/>
                  <a:gd name="T65" fmla="*/ 382 h 416"/>
                  <a:gd name="T66" fmla="*/ 213 w 347"/>
                  <a:gd name="T67" fmla="*/ 391 h 416"/>
                  <a:gd name="T68" fmla="*/ 213 w 347"/>
                  <a:gd name="T69" fmla="*/ 395 h 416"/>
                  <a:gd name="T70" fmla="*/ 215 w 347"/>
                  <a:gd name="T71" fmla="*/ 398 h 416"/>
                  <a:gd name="T72" fmla="*/ 218 w 347"/>
                  <a:gd name="T73" fmla="*/ 401 h 416"/>
                  <a:gd name="T74" fmla="*/ 224 w 347"/>
                  <a:gd name="T75" fmla="*/ 404 h 416"/>
                  <a:gd name="T76" fmla="*/ 227 w 347"/>
                  <a:gd name="T77" fmla="*/ 407 h 416"/>
                  <a:gd name="T78" fmla="*/ 229 w 347"/>
                  <a:gd name="T79" fmla="*/ 410 h 416"/>
                  <a:gd name="T80" fmla="*/ 232 w 347"/>
                  <a:gd name="T81" fmla="*/ 413 h 416"/>
                  <a:gd name="T82" fmla="*/ 235 w 347"/>
                  <a:gd name="T83" fmla="*/ 413 h 416"/>
                  <a:gd name="T84" fmla="*/ 238 w 347"/>
                  <a:gd name="T85" fmla="*/ 416 h 416"/>
                  <a:gd name="T86" fmla="*/ 252 w 347"/>
                  <a:gd name="T87" fmla="*/ 346 h 416"/>
                  <a:gd name="T88" fmla="*/ 280 w 347"/>
                  <a:gd name="T89" fmla="*/ 328 h 416"/>
                  <a:gd name="T90" fmla="*/ 285 w 347"/>
                  <a:gd name="T91" fmla="*/ 303 h 416"/>
                  <a:gd name="T92" fmla="*/ 325 w 347"/>
                  <a:gd name="T93" fmla="*/ 264 h 416"/>
                  <a:gd name="T94" fmla="*/ 327 w 347"/>
                  <a:gd name="T95" fmla="*/ 258 h 416"/>
                  <a:gd name="T96" fmla="*/ 327 w 347"/>
                  <a:gd name="T97" fmla="*/ 255 h 416"/>
                  <a:gd name="T98" fmla="*/ 330 w 347"/>
                  <a:gd name="T99" fmla="*/ 249 h 416"/>
                  <a:gd name="T100" fmla="*/ 333 w 347"/>
                  <a:gd name="T101" fmla="*/ 246 h 416"/>
                  <a:gd name="T102" fmla="*/ 347 w 347"/>
                  <a:gd name="T103" fmla="*/ 230 h 416"/>
                  <a:gd name="T104" fmla="*/ 280 w 347"/>
                  <a:gd name="T105" fmla="*/ 33 h 416"/>
                  <a:gd name="T106" fmla="*/ 229 w 347"/>
                  <a:gd name="T107" fmla="*/ 63 h 416"/>
                  <a:gd name="T108" fmla="*/ 145 w 347"/>
                  <a:gd name="T109" fmla="*/ 76 h 416"/>
                  <a:gd name="T110" fmla="*/ 0 w 347"/>
                  <a:gd name="T111" fmla="*/ 85 h 4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347" h="416">
                    <a:moveTo>
                      <a:pt x="0" y="85"/>
                    </a:moveTo>
                    <a:lnTo>
                      <a:pt x="0" y="85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3" y="88"/>
                    </a:lnTo>
                    <a:lnTo>
                      <a:pt x="3" y="88"/>
                    </a:lnTo>
                    <a:lnTo>
                      <a:pt x="3" y="97"/>
                    </a:lnTo>
                    <a:lnTo>
                      <a:pt x="3" y="97"/>
                    </a:lnTo>
                    <a:lnTo>
                      <a:pt x="3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6" y="100"/>
                    </a:lnTo>
                    <a:lnTo>
                      <a:pt x="6" y="103"/>
                    </a:lnTo>
                    <a:lnTo>
                      <a:pt x="6" y="103"/>
                    </a:lnTo>
                    <a:lnTo>
                      <a:pt x="6" y="106"/>
                    </a:lnTo>
                    <a:lnTo>
                      <a:pt x="6" y="106"/>
                    </a:lnTo>
                    <a:lnTo>
                      <a:pt x="6" y="109"/>
                    </a:lnTo>
                    <a:lnTo>
                      <a:pt x="6" y="109"/>
                    </a:lnTo>
                    <a:lnTo>
                      <a:pt x="6" y="109"/>
                    </a:lnTo>
                    <a:lnTo>
                      <a:pt x="6" y="109"/>
                    </a:lnTo>
                    <a:lnTo>
                      <a:pt x="8" y="115"/>
                    </a:lnTo>
                    <a:lnTo>
                      <a:pt x="8" y="115"/>
                    </a:lnTo>
                    <a:lnTo>
                      <a:pt x="8" y="115"/>
                    </a:lnTo>
                    <a:lnTo>
                      <a:pt x="8" y="115"/>
                    </a:lnTo>
                    <a:lnTo>
                      <a:pt x="8" y="115"/>
                    </a:lnTo>
                    <a:lnTo>
                      <a:pt x="8" y="115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18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1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8" y="127"/>
                    </a:lnTo>
                    <a:lnTo>
                      <a:pt x="8" y="127"/>
                    </a:lnTo>
                    <a:lnTo>
                      <a:pt x="8" y="127"/>
                    </a:lnTo>
                    <a:lnTo>
                      <a:pt x="8" y="127"/>
                    </a:lnTo>
                    <a:lnTo>
                      <a:pt x="8" y="127"/>
                    </a:lnTo>
                    <a:lnTo>
                      <a:pt x="8" y="127"/>
                    </a:lnTo>
                    <a:lnTo>
                      <a:pt x="8" y="130"/>
                    </a:lnTo>
                    <a:lnTo>
                      <a:pt x="8" y="130"/>
                    </a:lnTo>
                    <a:lnTo>
                      <a:pt x="11" y="130"/>
                    </a:lnTo>
                    <a:lnTo>
                      <a:pt x="11" y="130"/>
                    </a:lnTo>
                    <a:lnTo>
                      <a:pt x="11" y="133"/>
                    </a:lnTo>
                    <a:lnTo>
                      <a:pt x="11" y="133"/>
                    </a:lnTo>
                    <a:lnTo>
                      <a:pt x="11" y="133"/>
                    </a:lnTo>
                    <a:lnTo>
                      <a:pt x="11" y="133"/>
                    </a:lnTo>
                    <a:lnTo>
                      <a:pt x="11" y="133"/>
                    </a:lnTo>
                    <a:lnTo>
                      <a:pt x="11" y="133"/>
                    </a:lnTo>
                    <a:lnTo>
                      <a:pt x="11" y="136"/>
                    </a:lnTo>
                    <a:lnTo>
                      <a:pt x="11" y="136"/>
                    </a:lnTo>
                    <a:lnTo>
                      <a:pt x="11" y="136"/>
                    </a:lnTo>
                    <a:lnTo>
                      <a:pt x="11" y="136"/>
                    </a:lnTo>
                    <a:lnTo>
                      <a:pt x="11" y="139"/>
                    </a:lnTo>
                    <a:lnTo>
                      <a:pt x="11" y="139"/>
                    </a:lnTo>
                    <a:lnTo>
                      <a:pt x="11" y="139"/>
                    </a:lnTo>
                    <a:lnTo>
                      <a:pt x="11" y="139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1" y="142"/>
                    </a:lnTo>
                    <a:lnTo>
                      <a:pt x="11" y="145"/>
                    </a:lnTo>
                    <a:lnTo>
                      <a:pt x="11" y="145"/>
                    </a:lnTo>
                    <a:lnTo>
                      <a:pt x="11" y="145"/>
                    </a:lnTo>
                    <a:lnTo>
                      <a:pt x="11" y="145"/>
                    </a:lnTo>
                    <a:lnTo>
                      <a:pt x="11" y="148"/>
                    </a:lnTo>
                    <a:lnTo>
                      <a:pt x="11" y="148"/>
                    </a:lnTo>
                    <a:lnTo>
                      <a:pt x="11" y="151"/>
                    </a:lnTo>
                    <a:lnTo>
                      <a:pt x="11" y="151"/>
                    </a:lnTo>
                    <a:lnTo>
                      <a:pt x="14" y="151"/>
                    </a:lnTo>
                    <a:lnTo>
                      <a:pt x="14" y="151"/>
                    </a:lnTo>
                    <a:lnTo>
                      <a:pt x="14" y="155"/>
                    </a:lnTo>
                    <a:lnTo>
                      <a:pt x="14" y="155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14" y="158"/>
                    </a:lnTo>
                    <a:lnTo>
                      <a:pt x="14" y="161"/>
                    </a:lnTo>
                    <a:lnTo>
                      <a:pt x="14" y="161"/>
                    </a:lnTo>
                    <a:lnTo>
                      <a:pt x="14" y="161"/>
                    </a:lnTo>
                    <a:lnTo>
                      <a:pt x="14" y="161"/>
                    </a:lnTo>
                    <a:lnTo>
                      <a:pt x="14" y="167"/>
                    </a:lnTo>
                    <a:lnTo>
                      <a:pt x="14" y="167"/>
                    </a:lnTo>
                    <a:lnTo>
                      <a:pt x="14" y="167"/>
                    </a:lnTo>
                    <a:lnTo>
                      <a:pt x="14" y="167"/>
                    </a:lnTo>
                    <a:lnTo>
                      <a:pt x="14" y="170"/>
                    </a:lnTo>
                    <a:lnTo>
                      <a:pt x="14" y="170"/>
                    </a:lnTo>
                    <a:lnTo>
                      <a:pt x="14" y="170"/>
                    </a:lnTo>
                    <a:lnTo>
                      <a:pt x="14" y="170"/>
                    </a:lnTo>
                    <a:lnTo>
                      <a:pt x="14" y="173"/>
                    </a:lnTo>
                    <a:lnTo>
                      <a:pt x="14" y="173"/>
                    </a:lnTo>
                    <a:lnTo>
                      <a:pt x="17" y="176"/>
                    </a:lnTo>
                    <a:lnTo>
                      <a:pt x="17" y="176"/>
                    </a:lnTo>
                    <a:lnTo>
                      <a:pt x="17" y="179"/>
                    </a:lnTo>
                    <a:lnTo>
                      <a:pt x="17" y="179"/>
                    </a:lnTo>
                    <a:lnTo>
                      <a:pt x="17" y="179"/>
                    </a:lnTo>
                    <a:lnTo>
                      <a:pt x="17" y="179"/>
                    </a:lnTo>
                    <a:lnTo>
                      <a:pt x="17" y="182"/>
                    </a:lnTo>
                    <a:lnTo>
                      <a:pt x="17" y="182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7" y="185"/>
                    </a:lnTo>
                    <a:lnTo>
                      <a:pt x="17" y="188"/>
                    </a:lnTo>
                    <a:lnTo>
                      <a:pt x="17" y="188"/>
                    </a:lnTo>
                    <a:lnTo>
                      <a:pt x="17" y="191"/>
                    </a:lnTo>
                    <a:lnTo>
                      <a:pt x="17" y="191"/>
                    </a:lnTo>
                    <a:lnTo>
                      <a:pt x="17" y="194"/>
                    </a:lnTo>
                    <a:lnTo>
                      <a:pt x="17" y="194"/>
                    </a:lnTo>
                    <a:lnTo>
                      <a:pt x="17" y="194"/>
                    </a:lnTo>
                    <a:lnTo>
                      <a:pt x="17" y="194"/>
                    </a:lnTo>
                    <a:lnTo>
                      <a:pt x="17" y="197"/>
                    </a:lnTo>
                    <a:lnTo>
                      <a:pt x="17" y="197"/>
                    </a:lnTo>
                    <a:lnTo>
                      <a:pt x="17" y="200"/>
                    </a:lnTo>
                    <a:lnTo>
                      <a:pt x="17" y="200"/>
                    </a:lnTo>
                    <a:lnTo>
                      <a:pt x="20" y="203"/>
                    </a:lnTo>
                    <a:lnTo>
                      <a:pt x="20" y="203"/>
                    </a:lnTo>
                    <a:lnTo>
                      <a:pt x="20" y="203"/>
                    </a:lnTo>
                    <a:lnTo>
                      <a:pt x="20" y="203"/>
                    </a:lnTo>
                    <a:lnTo>
                      <a:pt x="20" y="206"/>
                    </a:lnTo>
                    <a:lnTo>
                      <a:pt x="20" y="206"/>
                    </a:lnTo>
                    <a:lnTo>
                      <a:pt x="20" y="209"/>
                    </a:lnTo>
                    <a:lnTo>
                      <a:pt x="20" y="209"/>
                    </a:lnTo>
                    <a:lnTo>
                      <a:pt x="20" y="212"/>
                    </a:lnTo>
                    <a:lnTo>
                      <a:pt x="20" y="212"/>
                    </a:lnTo>
                    <a:lnTo>
                      <a:pt x="20" y="212"/>
                    </a:lnTo>
                    <a:lnTo>
                      <a:pt x="20" y="212"/>
                    </a:lnTo>
                    <a:lnTo>
                      <a:pt x="20" y="215"/>
                    </a:lnTo>
                    <a:lnTo>
                      <a:pt x="20" y="215"/>
                    </a:lnTo>
                    <a:lnTo>
                      <a:pt x="20" y="218"/>
                    </a:lnTo>
                    <a:lnTo>
                      <a:pt x="20" y="218"/>
                    </a:lnTo>
                    <a:lnTo>
                      <a:pt x="20" y="221"/>
                    </a:lnTo>
                    <a:lnTo>
                      <a:pt x="20" y="221"/>
                    </a:lnTo>
                    <a:lnTo>
                      <a:pt x="20" y="221"/>
                    </a:lnTo>
                    <a:lnTo>
                      <a:pt x="20" y="221"/>
                    </a:lnTo>
                    <a:lnTo>
                      <a:pt x="20" y="227"/>
                    </a:lnTo>
                    <a:lnTo>
                      <a:pt x="20" y="227"/>
                    </a:lnTo>
                    <a:lnTo>
                      <a:pt x="20" y="227"/>
                    </a:lnTo>
                    <a:lnTo>
                      <a:pt x="20" y="227"/>
                    </a:lnTo>
                    <a:lnTo>
                      <a:pt x="22" y="230"/>
                    </a:lnTo>
                    <a:lnTo>
                      <a:pt x="22" y="230"/>
                    </a:lnTo>
                    <a:lnTo>
                      <a:pt x="22" y="230"/>
                    </a:lnTo>
                    <a:lnTo>
                      <a:pt x="22" y="230"/>
                    </a:lnTo>
                    <a:lnTo>
                      <a:pt x="25" y="273"/>
                    </a:lnTo>
                    <a:lnTo>
                      <a:pt x="25" y="273"/>
                    </a:lnTo>
                    <a:lnTo>
                      <a:pt x="25" y="273"/>
                    </a:lnTo>
                    <a:lnTo>
                      <a:pt x="25" y="273"/>
                    </a:lnTo>
                    <a:lnTo>
                      <a:pt x="25" y="279"/>
                    </a:lnTo>
                    <a:lnTo>
                      <a:pt x="25" y="279"/>
                    </a:lnTo>
                    <a:lnTo>
                      <a:pt x="25" y="279"/>
                    </a:lnTo>
                    <a:lnTo>
                      <a:pt x="25" y="279"/>
                    </a:lnTo>
                    <a:lnTo>
                      <a:pt x="25" y="282"/>
                    </a:lnTo>
                    <a:lnTo>
                      <a:pt x="25" y="282"/>
                    </a:lnTo>
                    <a:lnTo>
                      <a:pt x="25" y="285"/>
                    </a:lnTo>
                    <a:lnTo>
                      <a:pt x="25" y="285"/>
                    </a:lnTo>
                    <a:lnTo>
                      <a:pt x="25" y="288"/>
                    </a:lnTo>
                    <a:lnTo>
                      <a:pt x="25" y="288"/>
                    </a:lnTo>
                    <a:lnTo>
                      <a:pt x="28" y="288"/>
                    </a:lnTo>
                    <a:lnTo>
                      <a:pt x="28" y="288"/>
                    </a:lnTo>
                    <a:lnTo>
                      <a:pt x="28" y="291"/>
                    </a:lnTo>
                    <a:lnTo>
                      <a:pt x="28" y="291"/>
                    </a:lnTo>
                    <a:lnTo>
                      <a:pt x="28" y="294"/>
                    </a:lnTo>
                    <a:lnTo>
                      <a:pt x="28" y="294"/>
                    </a:lnTo>
                    <a:lnTo>
                      <a:pt x="28" y="297"/>
                    </a:lnTo>
                    <a:lnTo>
                      <a:pt x="28" y="297"/>
                    </a:lnTo>
                    <a:lnTo>
                      <a:pt x="28" y="297"/>
                    </a:lnTo>
                    <a:lnTo>
                      <a:pt x="28" y="297"/>
                    </a:lnTo>
                    <a:lnTo>
                      <a:pt x="28" y="300"/>
                    </a:lnTo>
                    <a:lnTo>
                      <a:pt x="28" y="300"/>
                    </a:lnTo>
                    <a:lnTo>
                      <a:pt x="28" y="303"/>
                    </a:lnTo>
                    <a:lnTo>
                      <a:pt x="28" y="303"/>
                    </a:lnTo>
                    <a:lnTo>
                      <a:pt x="28" y="306"/>
                    </a:lnTo>
                    <a:lnTo>
                      <a:pt x="28" y="306"/>
                    </a:lnTo>
                    <a:lnTo>
                      <a:pt x="28" y="306"/>
                    </a:lnTo>
                    <a:lnTo>
                      <a:pt x="28" y="306"/>
                    </a:lnTo>
                    <a:lnTo>
                      <a:pt x="28" y="309"/>
                    </a:lnTo>
                    <a:lnTo>
                      <a:pt x="28" y="309"/>
                    </a:lnTo>
                    <a:lnTo>
                      <a:pt x="28" y="313"/>
                    </a:lnTo>
                    <a:lnTo>
                      <a:pt x="28" y="313"/>
                    </a:lnTo>
                    <a:lnTo>
                      <a:pt x="28" y="316"/>
                    </a:lnTo>
                    <a:lnTo>
                      <a:pt x="28" y="316"/>
                    </a:lnTo>
                    <a:lnTo>
                      <a:pt x="28" y="316"/>
                    </a:lnTo>
                    <a:lnTo>
                      <a:pt x="28" y="316"/>
                    </a:lnTo>
                    <a:lnTo>
                      <a:pt x="28" y="319"/>
                    </a:lnTo>
                    <a:lnTo>
                      <a:pt x="28" y="319"/>
                    </a:lnTo>
                    <a:lnTo>
                      <a:pt x="28" y="322"/>
                    </a:lnTo>
                    <a:lnTo>
                      <a:pt x="28" y="322"/>
                    </a:lnTo>
                    <a:lnTo>
                      <a:pt x="28" y="325"/>
                    </a:lnTo>
                    <a:lnTo>
                      <a:pt x="28" y="325"/>
                    </a:lnTo>
                    <a:lnTo>
                      <a:pt x="31" y="325"/>
                    </a:lnTo>
                    <a:lnTo>
                      <a:pt x="31" y="325"/>
                    </a:lnTo>
                    <a:lnTo>
                      <a:pt x="31" y="328"/>
                    </a:lnTo>
                    <a:lnTo>
                      <a:pt x="31" y="328"/>
                    </a:lnTo>
                    <a:lnTo>
                      <a:pt x="31" y="328"/>
                    </a:lnTo>
                    <a:lnTo>
                      <a:pt x="31" y="328"/>
                    </a:lnTo>
                    <a:lnTo>
                      <a:pt x="31" y="331"/>
                    </a:lnTo>
                    <a:lnTo>
                      <a:pt x="31" y="331"/>
                    </a:lnTo>
                    <a:lnTo>
                      <a:pt x="31" y="334"/>
                    </a:lnTo>
                    <a:lnTo>
                      <a:pt x="31" y="334"/>
                    </a:lnTo>
                    <a:lnTo>
                      <a:pt x="31" y="343"/>
                    </a:lnTo>
                    <a:lnTo>
                      <a:pt x="31" y="343"/>
                    </a:lnTo>
                    <a:lnTo>
                      <a:pt x="31" y="343"/>
                    </a:lnTo>
                    <a:lnTo>
                      <a:pt x="31" y="343"/>
                    </a:lnTo>
                    <a:lnTo>
                      <a:pt x="31" y="346"/>
                    </a:lnTo>
                    <a:lnTo>
                      <a:pt x="31" y="346"/>
                    </a:lnTo>
                    <a:lnTo>
                      <a:pt x="31" y="346"/>
                    </a:lnTo>
                    <a:lnTo>
                      <a:pt x="31" y="346"/>
                    </a:lnTo>
                    <a:lnTo>
                      <a:pt x="31" y="349"/>
                    </a:lnTo>
                    <a:lnTo>
                      <a:pt x="31" y="349"/>
                    </a:lnTo>
                    <a:lnTo>
                      <a:pt x="31" y="352"/>
                    </a:lnTo>
                    <a:lnTo>
                      <a:pt x="31" y="352"/>
                    </a:lnTo>
                    <a:lnTo>
                      <a:pt x="31" y="352"/>
                    </a:lnTo>
                    <a:lnTo>
                      <a:pt x="31" y="352"/>
                    </a:lnTo>
                    <a:lnTo>
                      <a:pt x="31" y="355"/>
                    </a:lnTo>
                    <a:lnTo>
                      <a:pt x="31" y="355"/>
                    </a:lnTo>
                    <a:lnTo>
                      <a:pt x="31" y="355"/>
                    </a:lnTo>
                    <a:lnTo>
                      <a:pt x="31" y="355"/>
                    </a:lnTo>
                    <a:lnTo>
                      <a:pt x="31" y="358"/>
                    </a:lnTo>
                    <a:lnTo>
                      <a:pt x="31" y="358"/>
                    </a:lnTo>
                    <a:lnTo>
                      <a:pt x="34" y="358"/>
                    </a:lnTo>
                    <a:lnTo>
                      <a:pt x="34" y="358"/>
                    </a:lnTo>
                    <a:lnTo>
                      <a:pt x="34" y="358"/>
                    </a:lnTo>
                    <a:lnTo>
                      <a:pt x="34" y="358"/>
                    </a:lnTo>
                    <a:lnTo>
                      <a:pt x="39" y="355"/>
                    </a:lnTo>
                    <a:lnTo>
                      <a:pt x="39" y="355"/>
                    </a:lnTo>
                    <a:lnTo>
                      <a:pt x="50" y="358"/>
                    </a:lnTo>
                    <a:lnTo>
                      <a:pt x="56" y="361"/>
                    </a:lnTo>
                    <a:lnTo>
                      <a:pt x="59" y="364"/>
                    </a:lnTo>
                    <a:lnTo>
                      <a:pt x="59" y="364"/>
                    </a:lnTo>
                    <a:lnTo>
                      <a:pt x="81" y="370"/>
                    </a:lnTo>
                    <a:lnTo>
                      <a:pt x="81" y="370"/>
                    </a:lnTo>
                    <a:lnTo>
                      <a:pt x="84" y="370"/>
                    </a:lnTo>
                    <a:lnTo>
                      <a:pt x="84" y="370"/>
                    </a:lnTo>
                    <a:lnTo>
                      <a:pt x="87" y="370"/>
                    </a:lnTo>
                    <a:lnTo>
                      <a:pt x="87" y="370"/>
                    </a:lnTo>
                    <a:lnTo>
                      <a:pt x="98" y="376"/>
                    </a:lnTo>
                    <a:lnTo>
                      <a:pt x="98" y="376"/>
                    </a:lnTo>
                    <a:lnTo>
                      <a:pt x="106" y="379"/>
                    </a:lnTo>
                    <a:lnTo>
                      <a:pt x="106" y="379"/>
                    </a:lnTo>
                    <a:lnTo>
                      <a:pt x="109" y="379"/>
                    </a:lnTo>
                    <a:lnTo>
                      <a:pt x="109" y="379"/>
                    </a:lnTo>
                    <a:lnTo>
                      <a:pt x="120" y="382"/>
                    </a:lnTo>
                    <a:lnTo>
                      <a:pt x="126" y="385"/>
                    </a:lnTo>
                    <a:lnTo>
                      <a:pt x="126" y="385"/>
                    </a:lnTo>
                    <a:lnTo>
                      <a:pt x="148" y="388"/>
                    </a:lnTo>
                    <a:lnTo>
                      <a:pt x="148" y="388"/>
                    </a:lnTo>
                    <a:lnTo>
                      <a:pt x="168" y="382"/>
                    </a:lnTo>
                    <a:lnTo>
                      <a:pt x="176" y="382"/>
                    </a:lnTo>
                    <a:lnTo>
                      <a:pt x="176" y="382"/>
                    </a:lnTo>
                    <a:lnTo>
                      <a:pt x="182" y="382"/>
                    </a:lnTo>
                    <a:lnTo>
                      <a:pt x="182" y="382"/>
                    </a:lnTo>
                    <a:lnTo>
                      <a:pt x="199" y="379"/>
                    </a:lnTo>
                    <a:lnTo>
                      <a:pt x="204" y="382"/>
                    </a:lnTo>
                    <a:lnTo>
                      <a:pt x="210" y="382"/>
                    </a:lnTo>
                    <a:lnTo>
                      <a:pt x="210" y="382"/>
                    </a:lnTo>
                    <a:lnTo>
                      <a:pt x="213" y="391"/>
                    </a:lnTo>
                    <a:lnTo>
                      <a:pt x="213" y="391"/>
                    </a:lnTo>
                    <a:lnTo>
                      <a:pt x="213" y="391"/>
                    </a:lnTo>
                    <a:lnTo>
                      <a:pt x="213" y="391"/>
                    </a:lnTo>
                    <a:lnTo>
                      <a:pt x="213" y="391"/>
                    </a:lnTo>
                    <a:lnTo>
                      <a:pt x="213" y="391"/>
                    </a:lnTo>
                    <a:lnTo>
                      <a:pt x="213" y="395"/>
                    </a:lnTo>
                    <a:lnTo>
                      <a:pt x="213" y="395"/>
                    </a:lnTo>
                    <a:lnTo>
                      <a:pt x="213" y="395"/>
                    </a:lnTo>
                    <a:lnTo>
                      <a:pt x="213" y="395"/>
                    </a:lnTo>
                    <a:lnTo>
                      <a:pt x="215" y="395"/>
                    </a:lnTo>
                    <a:lnTo>
                      <a:pt x="215" y="395"/>
                    </a:lnTo>
                    <a:lnTo>
                      <a:pt x="215" y="395"/>
                    </a:lnTo>
                    <a:lnTo>
                      <a:pt x="215" y="395"/>
                    </a:lnTo>
                    <a:lnTo>
                      <a:pt x="215" y="398"/>
                    </a:lnTo>
                    <a:lnTo>
                      <a:pt x="215" y="398"/>
                    </a:lnTo>
                    <a:lnTo>
                      <a:pt x="215" y="398"/>
                    </a:lnTo>
                    <a:lnTo>
                      <a:pt x="215" y="398"/>
                    </a:lnTo>
                    <a:lnTo>
                      <a:pt x="218" y="398"/>
                    </a:lnTo>
                    <a:lnTo>
                      <a:pt x="218" y="398"/>
                    </a:lnTo>
                    <a:lnTo>
                      <a:pt x="218" y="398"/>
                    </a:lnTo>
                    <a:lnTo>
                      <a:pt x="218" y="398"/>
                    </a:lnTo>
                    <a:lnTo>
                      <a:pt x="218" y="401"/>
                    </a:lnTo>
                    <a:lnTo>
                      <a:pt x="218" y="401"/>
                    </a:lnTo>
                    <a:lnTo>
                      <a:pt x="218" y="401"/>
                    </a:lnTo>
                    <a:lnTo>
                      <a:pt x="218" y="401"/>
                    </a:lnTo>
                    <a:lnTo>
                      <a:pt x="221" y="401"/>
                    </a:lnTo>
                    <a:lnTo>
                      <a:pt x="221" y="401"/>
                    </a:lnTo>
                    <a:lnTo>
                      <a:pt x="221" y="404"/>
                    </a:lnTo>
                    <a:lnTo>
                      <a:pt x="221" y="404"/>
                    </a:lnTo>
                    <a:lnTo>
                      <a:pt x="221" y="404"/>
                    </a:lnTo>
                    <a:lnTo>
                      <a:pt x="221" y="404"/>
                    </a:lnTo>
                    <a:lnTo>
                      <a:pt x="224" y="404"/>
                    </a:lnTo>
                    <a:lnTo>
                      <a:pt x="224" y="404"/>
                    </a:lnTo>
                    <a:lnTo>
                      <a:pt x="224" y="407"/>
                    </a:lnTo>
                    <a:lnTo>
                      <a:pt x="224" y="407"/>
                    </a:lnTo>
                    <a:lnTo>
                      <a:pt x="224" y="407"/>
                    </a:lnTo>
                    <a:lnTo>
                      <a:pt x="224" y="407"/>
                    </a:lnTo>
                    <a:lnTo>
                      <a:pt x="227" y="407"/>
                    </a:lnTo>
                    <a:lnTo>
                      <a:pt x="227" y="407"/>
                    </a:lnTo>
                    <a:lnTo>
                      <a:pt x="227" y="407"/>
                    </a:lnTo>
                    <a:lnTo>
                      <a:pt x="227" y="407"/>
                    </a:lnTo>
                    <a:lnTo>
                      <a:pt x="227" y="410"/>
                    </a:lnTo>
                    <a:lnTo>
                      <a:pt x="227" y="410"/>
                    </a:lnTo>
                    <a:lnTo>
                      <a:pt x="229" y="410"/>
                    </a:lnTo>
                    <a:lnTo>
                      <a:pt x="229" y="410"/>
                    </a:lnTo>
                    <a:lnTo>
                      <a:pt x="229" y="410"/>
                    </a:lnTo>
                    <a:lnTo>
                      <a:pt x="229" y="410"/>
                    </a:lnTo>
                    <a:lnTo>
                      <a:pt x="229" y="410"/>
                    </a:lnTo>
                    <a:lnTo>
                      <a:pt x="229" y="410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2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5" y="413"/>
                    </a:lnTo>
                    <a:lnTo>
                      <a:pt x="238" y="416"/>
                    </a:lnTo>
                    <a:lnTo>
                      <a:pt x="238" y="416"/>
                    </a:lnTo>
                    <a:lnTo>
                      <a:pt x="238" y="416"/>
                    </a:lnTo>
                    <a:lnTo>
                      <a:pt x="238" y="416"/>
                    </a:lnTo>
                    <a:lnTo>
                      <a:pt x="238" y="416"/>
                    </a:lnTo>
                    <a:lnTo>
                      <a:pt x="238" y="416"/>
                    </a:lnTo>
                    <a:lnTo>
                      <a:pt x="235" y="391"/>
                    </a:lnTo>
                    <a:lnTo>
                      <a:pt x="235" y="391"/>
                    </a:lnTo>
                    <a:lnTo>
                      <a:pt x="235" y="388"/>
                    </a:lnTo>
                    <a:lnTo>
                      <a:pt x="246" y="376"/>
                    </a:lnTo>
                    <a:lnTo>
                      <a:pt x="249" y="361"/>
                    </a:lnTo>
                    <a:lnTo>
                      <a:pt x="249" y="361"/>
                    </a:lnTo>
                    <a:lnTo>
                      <a:pt x="252" y="352"/>
                    </a:lnTo>
                    <a:lnTo>
                      <a:pt x="252" y="346"/>
                    </a:lnTo>
                    <a:lnTo>
                      <a:pt x="255" y="340"/>
                    </a:lnTo>
                    <a:lnTo>
                      <a:pt x="255" y="340"/>
                    </a:lnTo>
                    <a:lnTo>
                      <a:pt x="260" y="337"/>
                    </a:lnTo>
                    <a:lnTo>
                      <a:pt x="263" y="337"/>
                    </a:lnTo>
                    <a:lnTo>
                      <a:pt x="274" y="337"/>
                    </a:lnTo>
                    <a:lnTo>
                      <a:pt x="274" y="337"/>
                    </a:lnTo>
                    <a:lnTo>
                      <a:pt x="280" y="328"/>
                    </a:lnTo>
                    <a:lnTo>
                      <a:pt x="280" y="328"/>
                    </a:lnTo>
                    <a:lnTo>
                      <a:pt x="280" y="328"/>
                    </a:lnTo>
                    <a:lnTo>
                      <a:pt x="280" y="328"/>
                    </a:lnTo>
                    <a:lnTo>
                      <a:pt x="280" y="316"/>
                    </a:lnTo>
                    <a:lnTo>
                      <a:pt x="280" y="309"/>
                    </a:lnTo>
                    <a:lnTo>
                      <a:pt x="283" y="303"/>
                    </a:lnTo>
                    <a:lnTo>
                      <a:pt x="283" y="303"/>
                    </a:lnTo>
                    <a:lnTo>
                      <a:pt x="285" y="303"/>
                    </a:lnTo>
                    <a:lnTo>
                      <a:pt x="285" y="303"/>
                    </a:lnTo>
                    <a:lnTo>
                      <a:pt x="294" y="300"/>
                    </a:lnTo>
                    <a:lnTo>
                      <a:pt x="302" y="297"/>
                    </a:lnTo>
                    <a:lnTo>
                      <a:pt x="302" y="297"/>
                    </a:lnTo>
                    <a:lnTo>
                      <a:pt x="313" y="294"/>
                    </a:lnTo>
                    <a:lnTo>
                      <a:pt x="319" y="288"/>
                    </a:lnTo>
                    <a:lnTo>
                      <a:pt x="325" y="273"/>
                    </a:lnTo>
                    <a:lnTo>
                      <a:pt x="325" y="273"/>
                    </a:lnTo>
                    <a:lnTo>
                      <a:pt x="325" y="264"/>
                    </a:lnTo>
                    <a:lnTo>
                      <a:pt x="325" y="264"/>
                    </a:lnTo>
                    <a:lnTo>
                      <a:pt x="327" y="261"/>
                    </a:lnTo>
                    <a:lnTo>
                      <a:pt x="327" y="261"/>
                    </a:lnTo>
                    <a:lnTo>
                      <a:pt x="327" y="261"/>
                    </a:lnTo>
                    <a:lnTo>
                      <a:pt x="327" y="261"/>
                    </a:lnTo>
                    <a:lnTo>
                      <a:pt x="327" y="261"/>
                    </a:lnTo>
                    <a:lnTo>
                      <a:pt x="327" y="261"/>
                    </a:lnTo>
                    <a:lnTo>
                      <a:pt x="327" y="258"/>
                    </a:lnTo>
                    <a:lnTo>
                      <a:pt x="327" y="258"/>
                    </a:lnTo>
                    <a:lnTo>
                      <a:pt x="327" y="258"/>
                    </a:lnTo>
                    <a:lnTo>
                      <a:pt x="327" y="258"/>
                    </a:lnTo>
                    <a:lnTo>
                      <a:pt x="327" y="258"/>
                    </a:lnTo>
                    <a:lnTo>
                      <a:pt x="327" y="258"/>
                    </a:lnTo>
                    <a:lnTo>
                      <a:pt x="327" y="255"/>
                    </a:lnTo>
                    <a:lnTo>
                      <a:pt x="327" y="255"/>
                    </a:lnTo>
                    <a:lnTo>
                      <a:pt x="327" y="255"/>
                    </a:lnTo>
                    <a:lnTo>
                      <a:pt x="327" y="255"/>
                    </a:lnTo>
                    <a:lnTo>
                      <a:pt x="327" y="252"/>
                    </a:lnTo>
                    <a:lnTo>
                      <a:pt x="327" y="252"/>
                    </a:lnTo>
                    <a:lnTo>
                      <a:pt x="330" y="252"/>
                    </a:lnTo>
                    <a:lnTo>
                      <a:pt x="330" y="252"/>
                    </a:lnTo>
                    <a:lnTo>
                      <a:pt x="330" y="252"/>
                    </a:lnTo>
                    <a:lnTo>
                      <a:pt x="330" y="252"/>
                    </a:lnTo>
                    <a:lnTo>
                      <a:pt x="330" y="249"/>
                    </a:lnTo>
                    <a:lnTo>
                      <a:pt x="330" y="249"/>
                    </a:lnTo>
                    <a:lnTo>
                      <a:pt x="330" y="249"/>
                    </a:lnTo>
                    <a:lnTo>
                      <a:pt x="330" y="249"/>
                    </a:lnTo>
                    <a:lnTo>
                      <a:pt x="330" y="246"/>
                    </a:lnTo>
                    <a:lnTo>
                      <a:pt x="330" y="246"/>
                    </a:lnTo>
                    <a:lnTo>
                      <a:pt x="333" y="246"/>
                    </a:lnTo>
                    <a:lnTo>
                      <a:pt x="333" y="246"/>
                    </a:lnTo>
                    <a:lnTo>
                      <a:pt x="333" y="246"/>
                    </a:lnTo>
                    <a:lnTo>
                      <a:pt x="333" y="246"/>
                    </a:lnTo>
                    <a:lnTo>
                      <a:pt x="333" y="243"/>
                    </a:lnTo>
                    <a:lnTo>
                      <a:pt x="333" y="243"/>
                    </a:lnTo>
                    <a:lnTo>
                      <a:pt x="336" y="243"/>
                    </a:lnTo>
                    <a:lnTo>
                      <a:pt x="339" y="240"/>
                    </a:lnTo>
                    <a:lnTo>
                      <a:pt x="344" y="234"/>
                    </a:lnTo>
                    <a:lnTo>
                      <a:pt x="344" y="234"/>
                    </a:lnTo>
                    <a:lnTo>
                      <a:pt x="347" y="230"/>
                    </a:lnTo>
                    <a:lnTo>
                      <a:pt x="316" y="0"/>
                    </a:lnTo>
                    <a:lnTo>
                      <a:pt x="316" y="0"/>
                    </a:lnTo>
                    <a:lnTo>
                      <a:pt x="305" y="6"/>
                    </a:lnTo>
                    <a:lnTo>
                      <a:pt x="297" y="9"/>
                    </a:lnTo>
                    <a:lnTo>
                      <a:pt x="291" y="15"/>
                    </a:lnTo>
                    <a:lnTo>
                      <a:pt x="288" y="21"/>
                    </a:lnTo>
                    <a:lnTo>
                      <a:pt x="288" y="21"/>
                    </a:lnTo>
                    <a:lnTo>
                      <a:pt x="280" y="33"/>
                    </a:lnTo>
                    <a:lnTo>
                      <a:pt x="280" y="33"/>
                    </a:lnTo>
                    <a:lnTo>
                      <a:pt x="274" y="39"/>
                    </a:lnTo>
                    <a:lnTo>
                      <a:pt x="274" y="39"/>
                    </a:lnTo>
                    <a:lnTo>
                      <a:pt x="263" y="51"/>
                    </a:lnTo>
                    <a:lnTo>
                      <a:pt x="255" y="57"/>
                    </a:lnTo>
                    <a:lnTo>
                      <a:pt x="243" y="57"/>
                    </a:lnTo>
                    <a:lnTo>
                      <a:pt x="243" y="57"/>
                    </a:lnTo>
                    <a:lnTo>
                      <a:pt x="229" y="63"/>
                    </a:lnTo>
                    <a:lnTo>
                      <a:pt x="215" y="72"/>
                    </a:lnTo>
                    <a:lnTo>
                      <a:pt x="215" y="72"/>
                    </a:lnTo>
                    <a:lnTo>
                      <a:pt x="196" y="85"/>
                    </a:lnTo>
                    <a:lnTo>
                      <a:pt x="196" y="85"/>
                    </a:lnTo>
                    <a:lnTo>
                      <a:pt x="185" y="88"/>
                    </a:lnTo>
                    <a:lnTo>
                      <a:pt x="173" y="88"/>
                    </a:lnTo>
                    <a:lnTo>
                      <a:pt x="159" y="82"/>
                    </a:lnTo>
                    <a:lnTo>
                      <a:pt x="145" y="76"/>
                    </a:lnTo>
                    <a:lnTo>
                      <a:pt x="145" y="76"/>
                    </a:lnTo>
                    <a:lnTo>
                      <a:pt x="131" y="69"/>
                    </a:lnTo>
                    <a:lnTo>
                      <a:pt x="0" y="82"/>
                    </a:lnTo>
                    <a:lnTo>
                      <a:pt x="0" y="82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0" y="85"/>
                    </a:lnTo>
                    <a:lnTo>
                      <a:pt x="0" y="8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3" name="Freeform 170">
                <a:extLst>
                  <a:ext uri="{FF2B5EF4-FFF2-40B4-BE49-F238E27FC236}">
                    <a16:creationId xmlns:a16="http://schemas.microsoft.com/office/drawing/2014/main" id="{F0B24443-E8CB-1F5D-2620-BCC0EF2DCF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18583" y="4759210"/>
                <a:ext cx="1044914" cy="811676"/>
              </a:xfrm>
              <a:custGeom>
                <a:avLst/>
                <a:gdLst>
                  <a:gd name="T0" fmla="*/ 129 w 719"/>
                  <a:gd name="T1" fmla="*/ 18 h 589"/>
                  <a:gd name="T2" fmla="*/ 101 w 719"/>
                  <a:gd name="T3" fmla="*/ 18 h 589"/>
                  <a:gd name="T4" fmla="*/ 92 w 719"/>
                  <a:gd name="T5" fmla="*/ 21 h 589"/>
                  <a:gd name="T6" fmla="*/ 22 w 719"/>
                  <a:gd name="T7" fmla="*/ 21 h 589"/>
                  <a:gd name="T8" fmla="*/ 5 w 719"/>
                  <a:gd name="T9" fmla="*/ 39 h 589"/>
                  <a:gd name="T10" fmla="*/ 3 w 719"/>
                  <a:gd name="T11" fmla="*/ 60 h 589"/>
                  <a:gd name="T12" fmla="*/ 3 w 719"/>
                  <a:gd name="T13" fmla="*/ 79 h 589"/>
                  <a:gd name="T14" fmla="*/ 0 w 719"/>
                  <a:gd name="T15" fmla="*/ 91 h 589"/>
                  <a:gd name="T16" fmla="*/ 22 w 719"/>
                  <a:gd name="T17" fmla="*/ 85 h 589"/>
                  <a:gd name="T18" fmla="*/ 47 w 719"/>
                  <a:gd name="T19" fmla="*/ 82 h 589"/>
                  <a:gd name="T20" fmla="*/ 81 w 719"/>
                  <a:gd name="T21" fmla="*/ 75 h 589"/>
                  <a:gd name="T22" fmla="*/ 145 w 719"/>
                  <a:gd name="T23" fmla="*/ 85 h 589"/>
                  <a:gd name="T24" fmla="*/ 182 w 719"/>
                  <a:gd name="T25" fmla="*/ 112 h 589"/>
                  <a:gd name="T26" fmla="*/ 201 w 719"/>
                  <a:gd name="T27" fmla="*/ 139 h 589"/>
                  <a:gd name="T28" fmla="*/ 243 w 719"/>
                  <a:gd name="T29" fmla="*/ 127 h 589"/>
                  <a:gd name="T30" fmla="*/ 277 w 719"/>
                  <a:gd name="T31" fmla="*/ 118 h 589"/>
                  <a:gd name="T32" fmla="*/ 291 w 719"/>
                  <a:gd name="T33" fmla="*/ 115 h 589"/>
                  <a:gd name="T34" fmla="*/ 288 w 719"/>
                  <a:gd name="T35" fmla="*/ 97 h 589"/>
                  <a:gd name="T36" fmla="*/ 308 w 719"/>
                  <a:gd name="T37" fmla="*/ 91 h 589"/>
                  <a:gd name="T38" fmla="*/ 341 w 719"/>
                  <a:gd name="T39" fmla="*/ 103 h 589"/>
                  <a:gd name="T40" fmla="*/ 380 w 719"/>
                  <a:gd name="T41" fmla="*/ 130 h 589"/>
                  <a:gd name="T42" fmla="*/ 400 w 719"/>
                  <a:gd name="T43" fmla="*/ 164 h 589"/>
                  <a:gd name="T44" fmla="*/ 420 w 719"/>
                  <a:gd name="T45" fmla="*/ 173 h 589"/>
                  <a:gd name="T46" fmla="*/ 439 w 719"/>
                  <a:gd name="T47" fmla="*/ 182 h 589"/>
                  <a:gd name="T48" fmla="*/ 448 w 719"/>
                  <a:gd name="T49" fmla="*/ 209 h 589"/>
                  <a:gd name="T50" fmla="*/ 459 w 719"/>
                  <a:gd name="T51" fmla="*/ 237 h 589"/>
                  <a:gd name="T52" fmla="*/ 459 w 719"/>
                  <a:gd name="T53" fmla="*/ 264 h 589"/>
                  <a:gd name="T54" fmla="*/ 450 w 719"/>
                  <a:gd name="T55" fmla="*/ 294 h 589"/>
                  <a:gd name="T56" fmla="*/ 459 w 719"/>
                  <a:gd name="T57" fmla="*/ 306 h 589"/>
                  <a:gd name="T58" fmla="*/ 467 w 719"/>
                  <a:gd name="T59" fmla="*/ 297 h 589"/>
                  <a:gd name="T60" fmla="*/ 490 w 719"/>
                  <a:gd name="T61" fmla="*/ 337 h 589"/>
                  <a:gd name="T62" fmla="*/ 484 w 719"/>
                  <a:gd name="T63" fmla="*/ 367 h 589"/>
                  <a:gd name="T64" fmla="*/ 492 w 719"/>
                  <a:gd name="T65" fmla="*/ 382 h 589"/>
                  <a:gd name="T66" fmla="*/ 515 w 719"/>
                  <a:gd name="T67" fmla="*/ 422 h 589"/>
                  <a:gd name="T68" fmla="*/ 532 w 719"/>
                  <a:gd name="T69" fmla="*/ 416 h 589"/>
                  <a:gd name="T70" fmla="*/ 543 w 719"/>
                  <a:gd name="T71" fmla="*/ 428 h 589"/>
                  <a:gd name="T72" fmla="*/ 543 w 719"/>
                  <a:gd name="T73" fmla="*/ 449 h 589"/>
                  <a:gd name="T74" fmla="*/ 557 w 719"/>
                  <a:gd name="T75" fmla="*/ 464 h 589"/>
                  <a:gd name="T76" fmla="*/ 571 w 719"/>
                  <a:gd name="T77" fmla="*/ 498 h 589"/>
                  <a:gd name="T78" fmla="*/ 607 w 719"/>
                  <a:gd name="T79" fmla="*/ 516 h 589"/>
                  <a:gd name="T80" fmla="*/ 627 w 719"/>
                  <a:gd name="T81" fmla="*/ 543 h 589"/>
                  <a:gd name="T82" fmla="*/ 638 w 719"/>
                  <a:gd name="T83" fmla="*/ 565 h 589"/>
                  <a:gd name="T84" fmla="*/ 649 w 719"/>
                  <a:gd name="T85" fmla="*/ 580 h 589"/>
                  <a:gd name="T86" fmla="*/ 655 w 719"/>
                  <a:gd name="T87" fmla="*/ 589 h 589"/>
                  <a:gd name="T88" fmla="*/ 688 w 719"/>
                  <a:gd name="T89" fmla="*/ 583 h 589"/>
                  <a:gd name="T90" fmla="*/ 705 w 719"/>
                  <a:gd name="T91" fmla="*/ 568 h 589"/>
                  <a:gd name="T92" fmla="*/ 705 w 719"/>
                  <a:gd name="T93" fmla="*/ 537 h 589"/>
                  <a:gd name="T94" fmla="*/ 716 w 719"/>
                  <a:gd name="T95" fmla="*/ 501 h 589"/>
                  <a:gd name="T96" fmla="*/ 719 w 719"/>
                  <a:gd name="T97" fmla="*/ 480 h 589"/>
                  <a:gd name="T98" fmla="*/ 711 w 719"/>
                  <a:gd name="T99" fmla="*/ 398 h 589"/>
                  <a:gd name="T100" fmla="*/ 699 w 719"/>
                  <a:gd name="T101" fmla="*/ 376 h 589"/>
                  <a:gd name="T102" fmla="*/ 655 w 719"/>
                  <a:gd name="T103" fmla="*/ 285 h 589"/>
                  <a:gd name="T104" fmla="*/ 649 w 719"/>
                  <a:gd name="T105" fmla="*/ 270 h 589"/>
                  <a:gd name="T106" fmla="*/ 641 w 719"/>
                  <a:gd name="T107" fmla="*/ 264 h 589"/>
                  <a:gd name="T108" fmla="*/ 618 w 719"/>
                  <a:gd name="T109" fmla="*/ 221 h 589"/>
                  <a:gd name="T110" fmla="*/ 624 w 719"/>
                  <a:gd name="T111" fmla="*/ 209 h 589"/>
                  <a:gd name="T112" fmla="*/ 571 w 719"/>
                  <a:gd name="T113" fmla="*/ 115 h 589"/>
                  <a:gd name="T114" fmla="*/ 529 w 719"/>
                  <a:gd name="T115" fmla="*/ 0 h 589"/>
                  <a:gd name="T116" fmla="*/ 498 w 719"/>
                  <a:gd name="T117" fmla="*/ 9 h 589"/>
                  <a:gd name="T118" fmla="*/ 470 w 719"/>
                  <a:gd name="T119" fmla="*/ 36 h 589"/>
                  <a:gd name="T120" fmla="*/ 232 w 719"/>
                  <a:gd name="T121" fmla="*/ 33 h 589"/>
                  <a:gd name="T122" fmla="*/ 213 w 719"/>
                  <a:gd name="T123" fmla="*/ 12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19" h="589">
                    <a:moveTo>
                      <a:pt x="140" y="18"/>
                    </a:moveTo>
                    <a:lnTo>
                      <a:pt x="134" y="18"/>
                    </a:lnTo>
                    <a:lnTo>
                      <a:pt x="134" y="18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17" y="18"/>
                    </a:lnTo>
                    <a:lnTo>
                      <a:pt x="117" y="18"/>
                    </a:lnTo>
                    <a:lnTo>
                      <a:pt x="112" y="18"/>
                    </a:lnTo>
                    <a:lnTo>
                      <a:pt x="112" y="18"/>
                    </a:lnTo>
                    <a:lnTo>
                      <a:pt x="101" y="18"/>
                    </a:lnTo>
                    <a:lnTo>
                      <a:pt x="101" y="21"/>
                    </a:lnTo>
                    <a:lnTo>
                      <a:pt x="95" y="21"/>
                    </a:lnTo>
                    <a:lnTo>
                      <a:pt x="95" y="21"/>
                    </a:lnTo>
                    <a:lnTo>
                      <a:pt x="92" y="21"/>
                    </a:lnTo>
                    <a:lnTo>
                      <a:pt x="92" y="21"/>
                    </a:lnTo>
                    <a:lnTo>
                      <a:pt x="89" y="21"/>
                    </a:lnTo>
                    <a:lnTo>
                      <a:pt x="89" y="21"/>
                    </a:lnTo>
                    <a:lnTo>
                      <a:pt x="81" y="21"/>
                    </a:lnTo>
                    <a:lnTo>
                      <a:pt x="22" y="21"/>
                    </a:lnTo>
                    <a:lnTo>
                      <a:pt x="22" y="21"/>
                    </a:lnTo>
                    <a:lnTo>
                      <a:pt x="11" y="24"/>
                    </a:lnTo>
                    <a:lnTo>
                      <a:pt x="5" y="30"/>
                    </a:lnTo>
                    <a:lnTo>
                      <a:pt x="5" y="30"/>
                    </a:lnTo>
                    <a:lnTo>
                      <a:pt x="5" y="39"/>
                    </a:lnTo>
                    <a:lnTo>
                      <a:pt x="5" y="39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5" y="54"/>
                    </a:lnTo>
                    <a:lnTo>
                      <a:pt x="3" y="60"/>
                    </a:lnTo>
                    <a:lnTo>
                      <a:pt x="3" y="60"/>
                    </a:lnTo>
                    <a:lnTo>
                      <a:pt x="3" y="69"/>
                    </a:lnTo>
                    <a:lnTo>
                      <a:pt x="3" y="69"/>
                    </a:lnTo>
                    <a:lnTo>
                      <a:pt x="3" y="72"/>
                    </a:lnTo>
                    <a:lnTo>
                      <a:pt x="3" y="72"/>
                    </a:lnTo>
                    <a:lnTo>
                      <a:pt x="3" y="79"/>
                    </a:lnTo>
                    <a:lnTo>
                      <a:pt x="3" y="79"/>
                    </a:lnTo>
                    <a:lnTo>
                      <a:pt x="3" y="85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1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22" y="85"/>
                    </a:lnTo>
                    <a:lnTo>
                      <a:pt x="22" y="85"/>
                    </a:lnTo>
                    <a:lnTo>
                      <a:pt x="36" y="82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47" y="82"/>
                    </a:lnTo>
                    <a:lnTo>
                      <a:pt x="47" y="82"/>
                    </a:lnTo>
                    <a:lnTo>
                      <a:pt x="53" y="79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73" y="79"/>
                    </a:lnTo>
                    <a:lnTo>
                      <a:pt x="81" y="75"/>
                    </a:lnTo>
                    <a:lnTo>
                      <a:pt x="81" y="75"/>
                    </a:lnTo>
                    <a:lnTo>
                      <a:pt x="89" y="72"/>
                    </a:lnTo>
                    <a:lnTo>
                      <a:pt x="103" y="72"/>
                    </a:lnTo>
                    <a:lnTo>
                      <a:pt x="123" y="75"/>
                    </a:lnTo>
                    <a:lnTo>
                      <a:pt x="145" y="85"/>
                    </a:lnTo>
                    <a:lnTo>
                      <a:pt x="145" y="85"/>
                    </a:lnTo>
                    <a:lnTo>
                      <a:pt x="165" y="94"/>
                    </a:lnTo>
                    <a:lnTo>
                      <a:pt x="173" y="100"/>
                    </a:lnTo>
                    <a:lnTo>
                      <a:pt x="179" y="106"/>
                    </a:lnTo>
                    <a:lnTo>
                      <a:pt x="182" y="112"/>
                    </a:lnTo>
                    <a:lnTo>
                      <a:pt x="182" y="112"/>
                    </a:lnTo>
                    <a:lnTo>
                      <a:pt x="182" y="118"/>
                    </a:lnTo>
                    <a:lnTo>
                      <a:pt x="182" y="118"/>
                    </a:lnTo>
                    <a:lnTo>
                      <a:pt x="193" y="133"/>
                    </a:lnTo>
                    <a:lnTo>
                      <a:pt x="201" y="139"/>
                    </a:lnTo>
                    <a:lnTo>
                      <a:pt x="207" y="142"/>
                    </a:lnTo>
                    <a:lnTo>
                      <a:pt x="207" y="142"/>
                    </a:lnTo>
                    <a:lnTo>
                      <a:pt x="215" y="142"/>
                    </a:lnTo>
                    <a:lnTo>
                      <a:pt x="227" y="136"/>
                    </a:lnTo>
                    <a:lnTo>
                      <a:pt x="243" y="127"/>
                    </a:lnTo>
                    <a:lnTo>
                      <a:pt x="243" y="127"/>
                    </a:lnTo>
                    <a:lnTo>
                      <a:pt x="249" y="121"/>
                    </a:lnTo>
                    <a:lnTo>
                      <a:pt x="257" y="118"/>
                    </a:lnTo>
                    <a:lnTo>
                      <a:pt x="277" y="118"/>
                    </a:lnTo>
                    <a:lnTo>
                      <a:pt x="277" y="118"/>
                    </a:lnTo>
                    <a:lnTo>
                      <a:pt x="285" y="118"/>
                    </a:lnTo>
                    <a:lnTo>
                      <a:pt x="285" y="118"/>
                    </a:lnTo>
                    <a:lnTo>
                      <a:pt x="291" y="118"/>
                    </a:lnTo>
                    <a:lnTo>
                      <a:pt x="291" y="118"/>
                    </a:lnTo>
                    <a:lnTo>
                      <a:pt x="291" y="115"/>
                    </a:lnTo>
                    <a:lnTo>
                      <a:pt x="291" y="115"/>
                    </a:lnTo>
                    <a:lnTo>
                      <a:pt x="288" y="109"/>
                    </a:lnTo>
                    <a:lnTo>
                      <a:pt x="288" y="103"/>
                    </a:lnTo>
                    <a:lnTo>
                      <a:pt x="288" y="103"/>
                    </a:lnTo>
                    <a:lnTo>
                      <a:pt x="288" y="97"/>
                    </a:lnTo>
                    <a:lnTo>
                      <a:pt x="291" y="94"/>
                    </a:lnTo>
                    <a:lnTo>
                      <a:pt x="291" y="94"/>
                    </a:lnTo>
                    <a:lnTo>
                      <a:pt x="299" y="91"/>
                    </a:lnTo>
                    <a:lnTo>
                      <a:pt x="308" y="91"/>
                    </a:lnTo>
                    <a:lnTo>
                      <a:pt x="308" y="91"/>
                    </a:lnTo>
                    <a:lnTo>
                      <a:pt x="319" y="94"/>
                    </a:lnTo>
                    <a:lnTo>
                      <a:pt x="319" y="94"/>
                    </a:lnTo>
                    <a:lnTo>
                      <a:pt x="327" y="94"/>
                    </a:lnTo>
                    <a:lnTo>
                      <a:pt x="333" y="97"/>
                    </a:lnTo>
                    <a:lnTo>
                      <a:pt x="341" y="103"/>
                    </a:lnTo>
                    <a:lnTo>
                      <a:pt x="341" y="103"/>
                    </a:lnTo>
                    <a:lnTo>
                      <a:pt x="350" y="109"/>
                    </a:lnTo>
                    <a:lnTo>
                      <a:pt x="350" y="109"/>
                    </a:lnTo>
                    <a:lnTo>
                      <a:pt x="366" y="118"/>
                    </a:lnTo>
                    <a:lnTo>
                      <a:pt x="380" y="130"/>
                    </a:lnTo>
                    <a:lnTo>
                      <a:pt x="380" y="130"/>
                    </a:lnTo>
                    <a:lnTo>
                      <a:pt x="394" y="151"/>
                    </a:lnTo>
                    <a:lnTo>
                      <a:pt x="394" y="151"/>
                    </a:lnTo>
                    <a:lnTo>
                      <a:pt x="400" y="164"/>
                    </a:lnTo>
                    <a:lnTo>
                      <a:pt x="400" y="164"/>
                    </a:lnTo>
                    <a:lnTo>
                      <a:pt x="406" y="170"/>
                    </a:lnTo>
                    <a:lnTo>
                      <a:pt x="411" y="170"/>
                    </a:lnTo>
                    <a:lnTo>
                      <a:pt x="411" y="170"/>
                    </a:lnTo>
                    <a:lnTo>
                      <a:pt x="420" y="173"/>
                    </a:lnTo>
                    <a:lnTo>
                      <a:pt x="420" y="173"/>
                    </a:lnTo>
                    <a:lnTo>
                      <a:pt x="425" y="173"/>
                    </a:lnTo>
                    <a:lnTo>
                      <a:pt x="425" y="173"/>
                    </a:lnTo>
                    <a:lnTo>
                      <a:pt x="431" y="176"/>
                    </a:lnTo>
                    <a:lnTo>
                      <a:pt x="439" y="182"/>
                    </a:lnTo>
                    <a:lnTo>
                      <a:pt x="439" y="182"/>
                    </a:lnTo>
                    <a:lnTo>
                      <a:pt x="448" y="185"/>
                    </a:lnTo>
                    <a:lnTo>
                      <a:pt x="450" y="191"/>
                    </a:lnTo>
                    <a:lnTo>
                      <a:pt x="450" y="191"/>
                    </a:lnTo>
                    <a:lnTo>
                      <a:pt x="450" y="203"/>
                    </a:lnTo>
                    <a:lnTo>
                      <a:pt x="448" y="209"/>
                    </a:lnTo>
                    <a:lnTo>
                      <a:pt x="448" y="209"/>
                    </a:lnTo>
                    <a:lnTo>
                      <a:pt x="450" y="212"/>
                    </a:lnTo>
                    <a:lnTo>
                      <a:pt x="450" y="212"/>
                    </a:lnTo>
                    <a:lnTo>
                      <a:pt x="456" y="227"/>
                    </a:lnTo>
                    <a:lnTo>
                      <a:pt x="459" y="237"/>
                    </a:lnTo>
                    <a:lnTo>
                      <a:pt x="459" y="237"/>
                    </a:lnTo>
                    <a:lnTo>
                      <a:pt x="459" y="249"/>
                    </a:lnTo>
                    <a:lnTo>
                      <a:pt x="459" y="249"/>
                    </a:lnTo>
                    <a:lnTo>
                      <a:pt x="459" y="264"/>
                    </a:lnTo>
                    <a:lnTo>
                      <a:pt x="459" y="264"/>
                    </a:lnTo>
                    <a:lnTo>
                      <a:pt x="456" y="279"/>
                    </a:lnTo>
                    <a:lnTo>
                      <a:pt x="453" y="288"/>
                    </a:lnTo>
                    <a:lnTo>
                      <a:pt x="453" y="288"/>
                    </a:lnTo>
                    <a:lnTo>
                      <a:pt x="450" y="294"/>
                    </a:lnTo>
                    <a:lnTo>
                      <a:pt x="450" y="294"/>
                    </a:lnTo>
                    <a:lnTo>
                      <a:pt x="448" y="306"/>
                    </a:lnTo>
                    <a:lnTo>
                      <a:pt x="450" y="325"/>
                    </a:lnTo>
                    <a:lnTo>
                      <a:pt x="450" y="325"/>
                    </a:lnTo>
                    <a:lnTo>
                      <a:pt x="456" y="319"/>
                    </a:lnTo>
                    <a:lnTo>
                      <a:pt x="459" y="306"/>
                    </a:lnTo>
                    <a:lnTo>
                      <a:pt x="459" y="306"/>
                    </a:lnTo>
                    <a:lnTo>
                      <a:pt x="462" y="300"/>
                    </a:lnTo>
                    <a:lnTo>
                      <a:pt x="464" y="297"/>
                    </a:lnTo>
                    <a:lnTo>
                      <a:pt x="464" y="297"/>
                    </a:lnTo>
                    <a:lnTo>
                      <a:pt x="467" y="297"/>
                    </a:lnTo>
                    <a:lnTo>
                      <a:pt x="473" y="300"/>
                    </a:lnTo>
                    <a:lnTo>
                      <a:pt x="478" y="309"/>
                    </a:lnTo>
                    <a:lnTo>
                      <a:pt x="490" y="328"/>
                    </a:lnTo>
                    <a:lnTo>
                      <a:pt x="490" y="328"/>
                    </a:lnTo>
                    <a:lnTo>
                      <a:pt x="490" y="337"/>
                    </a:lnTo>
                    <a:lnTo>
                      <a:pt x="490" y="343"/>
                    </a:lnTo>
                    <a:lnTo>
                      <a:pt x="487" y="361"/>
                    </a:lnTo>
                    <a:lnTo>
                      <a:pt x="487" y="361"/>
                    </a:lnTo>
                    <a:lnTo>
                      <a:pt x="484" y="367"/>
                    </a:lnTo>
                    <a:lnTo>
                      <a:pt x="484" y="367"/>
                    </a:lnTo>
                    <a:lnTo>
                      <a:pt x="484" y="373"/>
                    </a:lnTo>
                    <a:lnTo>
                      <a:pt x="487" y="376"/>
                    </a:lnTo>
                    <a:lnTo>
                      <a:pt x="487" y="376"/>
                    </a:lnTo>
                    <a:lnTo>
                      <a:pt x="492" y="382"/>
                    </a:lnTo>
                    <a:lnTo>
                      <a:pt x="492" y="382"/>
                    </a:lnTo>
                    <a:lnTo>
                      <a:pt x="498" y="395"/>
                    </a:lnTo>
                    <a:lnTo>
                      <a:pt x="498" y="395"/>
                    </a:lnTo>
                    <a:lnTo>
                      <a:pt x="512" y="416"/>
                    </a:lnTo>
                    <a:lnTo>
                      <a:pt x="512" y="416"/>
                    </a:lnTo>
                    <a:lnTo>
                      <a:pt x="515" y="422"/>
                    </a:lnTo>
                    <a:lnTo>
                      <a:pt x="515" y="422"/>
                    </a:lnTo>
                    <a:lnTo>
                      <a:pt x="518" y="419"/>
                    </a:lnTo>
                    <a:lnTo>
                      <a:pt x="518" y="419"/>
                    </a:lnTo>
                    <a:lnTo>
                      <a:pt x="526" y="416"/>
                    </a:lnTo>
                    <a:lnTo>
                      <a:pt x="532" y="416"/>
                    </a:lnTo>
                    <a:lnTo>
                      <a:pt x="537" y="419"/>
                    </a:lnTo>
                    <a:lnTo>
                      <a:pt x="537" y="419"/>
                    </a:lnTo>
                    <a:lnTo>
                      <a:pt x="540" y="422"/>
                    </a:lnTo>
                    <a:lnTo>
                      <a:pt x="543" y="428"/>
                    </a:lnTo>
                    <a:lnTo>
                      <a:pt x="543" y="428"/>
                    </a:lnTo>
                    <a:lnTo>
                      <a:pt x="543" y="437"/>
                    </a:lnTo>
                    <a:lnTo>
                      <a:pt x="543" y="437"/>
                    </a:lnTo>
                    <a:lnTo>
                      <a:pt x="543" y="449"/>
                    </a:lnTo>
                    <a:lnTo>
                      <a:pt x="543" y="449"/>
                    </a:lnTo>
                    <a:lnTo>
                      <a:pt x="543" y="449"/>
                    </a:lnTo>
                    <a:lnTo>
                      <a:pt x="543" y="449"/>
                    </a:lnTo>
                    <a:lnTo>
                      <a:pt x="543" y="449"/>
                    </a:lnTo>
                    <a:lnTo>
                      <a:pt x="543" y="449"/>
                    </a:lnTo>
                    <a:lnTo>
                      <a:pt x="551" y="455"/>
                    </a:lnTo>
                    <a:lnTo>
                      <a:pt x="557" y="464"/>
                    </a:lnTo>
                    <a:lnTo>
                      <a:pt x="557" y="464"/>
                    </a:lnTo>
                    <a:lnTo>
                      <a:pt x="562" y="473"/>
                    </a:lnTo>
                    <a:lnTo>
                      <a:pt x="565" y="480"/>
                    </a:lnTo>
                    <a:lnTo>
                      <a:pt x="565" y="480"/>
                    </a:lnTo>
                    <a:lnTo>
                      <a:pt x="571" y="498"/>
                    </a:lnTo>
                    <a:lnTo>
                      <a:pt x="571" y="498"/>
                    </a:lnTo>
                    <a:lnTo>
                      <a:pt x="574" y="504"/>
                    </a:lnTo>
                    <a:lnTo>
                      <a:pt x="579" y="507"/>
                    </a:lnTo>
                    <a:lnTo>
                      <a:pt x="590" y="513"/>
                    </a:lnTo>
                    <a:lnTo>
                      <a:pt x="607" y="516"/>
                    </a:lnTo>
                    <a:lnTo>
                      <a:pt x="607" y="516"/>
                    </a:lnTo>
                    <a:lnTo>
                      <a:pt x="613" y="519"/>
                    </a:lnTo>
                    <a:lnTo>
                      <a:pt x="618" y="522"/>
                    </a:lnTo>
                    <a:lnTo>
                      <a:pt x="624" y="531"/>
                    </a:lnTo>
                    <a:lnTo>
                      <a:pt x="627" y="543"/>
                    </a:lnTo>
                    <a:lnTo>
                      <a:pt x="627" y="543"/>
                    </a:lnTo>
                    <a:lnTo>
                      <a:pt x="630" y="552"/>
                    </a:lnTo>
                    <a:lnTo>
                      <a:pt x="632" y="562"/>
                    </a:lnTo>
                    <a:lnTo>
                      <a:pt x="632" y="562"/>
                    </a:lnTo>
                    <a:lnTo>
                      <a:pt x="638" y="565"/>
                    </a:lnTo>
                    <a:lnTo>
                      <a:pt x="638" y="565"/>
                    </a:lnTo>
                    <a:lnTo>
                      <a:pt x="646" y="571"/>
                    </a:lnTo>
                    <a:lnTo>
                      <a:pt x="646" y="571"/>
                    </a:lnTo>
                    <a:lnTo>
                      <a:pt x="649" y="577"/>
                    </a:lnTo>
                    <a:lnTo>
                      <a:pt x="649" y="580"/>
                    </a:lnTo>
                    <a:lnTo>
                      <a:pt x="646" y="589"/>
                    </a:lnTo>
                    <a:lnTo>
                      <a:pt x="646" y="589"/>
                    </a:lnTo>
                    <a:lnTo>
                      <a:pt x="644" y="589"/>
                    </a:lnTo>
                    <a:lnTo>
                      <a:pt x="644" y="589"/>
                    </a:lnTo>
                    <a:lnTo>
                      <a:pt x="655" y="589"/>
                    </a:lnTo>
                    <a:lnTo>
                      <a:pt x="655" y="589"/>
                    </a:lnTo>
                    <a:lnTo>
                      <a:pt x="669" y="586"/>
                    </a:lnTo>
                    <a:lnTo>
                      <a:pt x="669" y="586"/>
                    </a:lnTo>
                    <a:lnTo>
                      <a:pt x="677" y="586"/>
                    </a:lnTo>
                    <a:lnTo>
                      <a:pt x="688" y="583"/>
                    </a:lnTo>
                    <a:lnTo>
                      <a:pt x="688" y="583"/>
                    </a:lnTo>
                    <a:lnTo>
                      <a:pt x="694" y="580"/>
                    </a:lnTo>
                    <a:lnTo>
                      <a:pt x="694" y="580"/>
                    </a:lnTo>
                    <a:lnTo>
                      <a:pt x="702" y="574"/>
                    </a:lnTo>
                    <a:lnTo>
                      <a:pt x="705" y="568"/>
                    </a:lnTo>
                    <a:lnTo>
                      <a:pt x="705" y="568"/>
                    </a:lnTo>
                    <a:lnTo>
                      <a:pt x="705" y="559"/>
                    </a:lnTo>
                    <a:lnTo>
                      <a:pt x="705" y="549"/>
                    </a:lnTo>
                    <a:lnTo>
                      <a:pt x="705" y="549"/>
                    </a:lnTo>
                    <a:lnTo>
                      <a:pt x="705" y="537"/>
                    </a:lnTo>
                    <a:lnTo>
                      <a:pt x="705" y="537"/>
                    </a:lnTo>
                    <a:lnTo>
                      <a:pt x="705" y="528"/>
                    </a:lnTo>
                    <a:lnTo>
                      <a:pt x="708" y="519"/>
                    </a:lnTo>
                    <a:lnTo>
                      <a:pt x="716" y="501"/>
                    </a:lnTo>
                    <a:lnTo>
                      <a:pt x="716" y="501"/>
                    </a:lnTo>
                    <a:lnTo>
                      <a:pt x="719" y="498"/>
                    </a:lnTo>
                    <a:lnTo>
                      <a:pt x="719" y="498"/>
                    </a:lnTo>
                    <a:lnTo>
                      <a:pt x="719" y="495"/>
                    </a:lnTo>
                    <a:lnTo>
                      <a:pt x="719" y="495"/>
                    </a:lnTo>
                    <a:lnTo>
                      <a:pt x="719" y="480"/>
                    </a:lnTo>
                    <a:lnTo>
                      <a:pt x="719" y="461"/>
                    </a:lnTo>
                    <a:lnTo>
                      <a:pt x="719" y="461"/>
                    </a:lnTo>
                    <a:lnTo>
                      <a:pt x="713" y="443"/>
                    </a:lnTo>
                    <a:lnTo>
                      <a:pt x="713" y="443"/>
                    </a:lnTo>
                    <a:lnTo>
                      <a:pt x="711" y="398"/>
                    </a:lnTo>
                    <a:lnTo>
                      <a:pt x="711" y="398"/>
                    </a:lnTo>
                    <a:lnTo>
                      <a:pt x="708" y="379"/>
                    </a:lnTo>
                    <a:lnTo>
                      <a:pt x="708" y="379"/>
                    </a:lnTo>
                    <a:lnTo>
                      <a:pt x="705" y="379"/>
                    </a:lnTo>
                    <a:lnTo>
                      <a:pt x="699" y="376"/>
                    </a:lnTo>
                    <a:lnTo>
                      <a:pt x="699" y="376"/>
                    </a:lnTo>
                    <a:lnTo>
                      <a:pt x="691" y="361"/>
                    </a:lnTo>
                    <a:lnTo>
                      <a:pt x="677" y="337"/>
                    </a:lnTo>
                    <a:lnTo>
                      <a:pt x="666" y="309"/>
                    </a:lnTo>
                    <a:lnTo>
                      <a:pt x="655" y="285"/>
                    </a:lnTo>
                    <a:lnTo>
                      <a:pt x="655" y="285"/>
                    </a:lnTo>
                    <a:lnTo>
                      <a:pt x="652" y="273"/>
                    </a:lnTo>
                    <a:lnTo>
                      <a:pt x="649" y="270"/>
                    </a:lnTo>
                    <a:lnTo>
                      <a:pt x="649" y="270"/>
                    </a:lnTo>
                    <a:lnTo>
                      <a:pt x="649" y="270"/>
                    </a:lnTo>
                    <a:lnTo>
                      <a:pt x="649" y="270"/>
                    </a:lnTo>
                    <a:lnTo>
                      <a:pt x="649" y="270"/>
                    </a:lnTo>
                    <a:lnTo>
                      <a:pt x="649" y="270"/>
                    </a:lnTo>
                    <a:lnTo>
                      <a:pt x="646" y="270"/>
                    </a:lnTo>
                    <a:lnTo>
                      <a:pt x="641" y="264"/>
                    </a:lnTo>
                    <a:lnTo>
                      <a:pt x="641" y="264"/>
                    </a:lnTo>
                    <a:lnTo>
                      <a:pt x="621" y="224"/>
                    </a:lnTo>
                    <a:lnTo>
                      <a:pt x="621" y="224"/>
                    </a:lnTo>
                    <a:lnTo>
                      <a:pt x="618" y="221"/>
                    </a:lnTo>
                    <a:lnTo>
                      <a:pt x="618" y="221"/>
                    </a:lnTo>
                    <a:lnTo>
                      <a:pt x="618" y="215"/>
                    </a:lnTo>
                    <a:lnTo>
                      <a:pt x="621" y="209"/>
                    </a:lnTo>
                    <a:lnTo>
                      <a:pt x="621" y="209"/>
                    </a:lnTo>
                    <a:lnTo>
                      <a:pt x="624" y="209"/>
                    </a:lnTo>
                    <a:lnTo>
                      <a:pt x="624" y="209"/>
                    </a:lnTo>
                    <a:lnTo>
                      <a:pt x="613" y="194"/>
                    </a:lnTo>
                    <a:lnTo>
                      <a:pt x="599" y="170"/>
                    </a:lnTo>
                    <a:lnTo>
                      <a:pt x="599" y="170"/>
                    </a:lnTo>
                    <a:lnTo>
                      <a:pt x="585" y="142"/>
                    </a:lnTo>
                    <a:lnTo>
                      <a:pt x="571" y="115"/>
                    </a:lnTo>
                    <a:lnTo>
                      <a:pt x="571" y="115"/>
                    </a:lnTo>
                    <a:lnTo>
                      <a:pt x="560" y="91"/>
                    </a:lnTo>
                    <a:lnTo>
                      <a:pt x="546" y="57"/>
                    </a:lnTo>
                    <a:lnTo>
                      <a:pt x="534" y="24"/>
                    </a:lnTo>
                    <a:lnTo>
                      <a:pt x="529" y="0"/>
                    </a:lnTo>
                    <a:lnTo>
                      <a:pt x="529" y="0"/>
                    </a:lnTo>
                    <a:lnTo>
                      <a:pt x="529" y="0"/>
                    </a:lnTo>
                    <a:lnTo>
                      <a:pt x="529" y="0"/>
                    </a:lnTo>
                    <a:lnTo>
                      <a:pt x="498" y="9"/>
                    </a:lnTo>
                    <a:lnTo>
                      <a:pt x="498" y="9"/>
                    </a:lnTo>
                    <a:lnTo>
                      <a:pt x="487" y="12"/>
                    </a:lnTo>
                    <a:lnTo>
                      <a:pt x="487" y="12"/>
                    </a:lnTo>
                    <a:lnTo>
                      <a:pt x="473" y="33"/>
                    </a:lnTo>
                    <a:lnTo>
                      <a:pt x="473" y="33"/>
                    </a:lnTo>
                    <a:lnTo>
                      <a:pt x="470" y="36"/>
                    </a:lnTo>
                    <a:lnTo>
                      <a:pt x="464" y="36"/>
                    </a:lnTo>
                    <a:lnTo>
                      <a:pt x="464" y="36"/>
                    </a:lnTo>
                    <a:lnTo>
                      <a:pt x="462" y="33"/>
                    </a:lnTo>
                    <a:lnTo>
                      <a:pt x="459" y="27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27" y="33"/>
                    </a:lnTo>
                    <a:lnTo>
                      <a:pt x="227" y="33"/>
                    </a:lnTo>
                    <a:lnTo>
                      <a:pt x="213" y="12"/>
                    </a:lnTo>
                    <a:lnTo>
                      <a:pt x="213" y="12"/>
                    </a:lnTo>
                    <a:lnTo>
                      <a:pt x="140" y="18"/>
                    </a:lnTo>
                    <a:lnTo>
                      <a:pt x="140" y="1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484" name="Freeform 480">
                <a:extLst>
                  <a:ext uri="{FF2B5EF4-FFF2-40B4-BE49-F238E27FC236}">
                    <a16:creationId xmlns:a16="http://schemas.microsoft.com/office/drawing/2014/main" id="{822CC37D-1650-51DB-7E0B-27C910232D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645" y="2904346"/>
                <a:ext cx="678685" cy="832346"/>
              </a:xfrm>
              <a:custGeom>
                <a:avLst/>
                <a:gdLst>
                  <a:gd name="T0" fmla="*/ 439 w 467"/>
                  <a:gd name="T1" fmla="*/ 170 h 604"/>
                  <a:gd name="T2" fmla="*/ 439 w 467"/>
                  <a:gd name="T3" fmla="*/ 170 h 604"/>
                  <a:gd name="T4" fmla="*/ 434 w 467"/>
                  <a:gd name="T5" fmla="*/ 170 h 604"/>
                  <a:gd name="T6" fmla="*/ 403 w 467"/>
                  <a:gd name="T7" fmla="*/ 164 h 604"/>
                  <a:gd name="T8" fmla="*/ 380 w 467"/>
                  <a:gd name="T9" fmla="*/ 158 h 604"/>
                  <a:gd name="T10" fmla="*/ 322 w 467"/>
                  <a:gd name="T11" fmla="*/ 149 h 604"/>
                  <a:gd name="T12" fmla="*/ 319 w 467"/>
                  <a:gd name="T13" fmla="*/ 145 h 604"/>
                  <a:gd name="T14" fmla="*/ 338 w 467"/>
                  <a:gd name="T15" fmla="*/ 45 h 604"/>
                  <a:gd name="T16" fmla="*/ 302 w 467"/>
                  <a:gd name="T17" fmla="*/ 36 h 604"/>
                  <a:gd name="T18" fmla="*/ 257 w 467"/>
                  <a:gd name="T19" fmla="*/ 27 h 604"/>
                  <a:gd name="T20" fmla="*/ 229 w 467"/>
                  <a:gd name="T21" fmla="*/ 21 h 604"/>
                  <a:gd name="T22" fmla="*/ 199 w 467"/>
                  <a:gd name="T23" fmla="*/ 15 h 604"/>
                  <a:gd name="T24" fmla="*/ 182 w 467"/>
                  <a:gd name="T25" fmla="*/ 12 h 604"/>
                  <a:gd name="T26" fmla="*/ 159 w 467"/>
                  <a:gd name="T27" fmla="*/ 9 h 604"/>
                  <a:gd name="T28" fmla="*/ 134 w 467"/>
                  <a:gd name="T29" fmla="*/ 3 h 604"/>
                  <a:gd name="T30" fmla="*/ 106 w 467"/>
                  <a:gd name="T31" fmla="*/ 70 h 604"/>
                  <a:gd name="T32" fmla="*/ 31 w 467"/>
                  <a:gd name="T33" fmla="*/ 531 h 604"/>
                  <a:gd name="T34" fmla="*/ 31 w 467"/>
                  <a:gd name="T35" fmla="*/ 531 h 604"/>
                  <a:gd name="T36" fmla="*/ 36 w 467"/>
                  <a:gd name="T37" fmla="*/ 531 h 604"/>
                  <a:gd name="T38" fmla="*/ 45 w 467"/>
                  <a:gd name="T39" fmla="*/ 534 h 604"/>
                  <a:gd name="T40" fmla="*/ 53 w 467"/>
                  <a:gd name="T41" fmla="*/ 534 h 604"/>
                  <a:gd name="T42" fmla="*/ 56 w 467"/>
                  <a:gd name="T43" fmla="*/ 534 h 604"/>
                  <a:gd name="T44" fmla="*/ 64 w 467"/>
                  <a:gd name="T45" fmla="*/ 537 h 604"/>
                  <a:gd name="T46" fmla="*/ 73 w 467"/>
                  <a:gd name="T47" fmla="*/ 540 h 604"/>
                  <a:gd name="T48" fmla="*/ 84 w 467"/>
                  <a:gd name="T49" fmla="*/ 540 h 604"/>
                  <a:gd name="T50" fmla="*/ 84 w 467"/>
                  <a:gd name="T51" fmla="*/ 543 h 604"/>
                  <a:gd name="T52" fmla="*/ 95 w 467"/>
                  <a:gd name="T53" fmla="*/ 543 h 604"/>
                  <a:gd name="T54" fmla="*/ 103 w 467"/>
                  <a:gd name="T55" fmla="*/ 547 h 604"/>
                  <a:gd name="T56" fmla="*/ 115 w 467"/>
                  <a:gd name="T57" fmla="*/ 550 h 604"/>
                  <a:gd name="T58" fmla="*/ 117 w 467"/>
                  <a:gd name="T59" fmla="*/ 550 h 604"/>
                  <a:gd name="T60" fmla="*/ 131 w 467"/>
                  <a:gd name="T61" fmla="*/ 553 h 604"/>
                  <a:gd name="T62" fmla="*/ 140 w 467"/>
                  <a:gd name="T63" fmla="*/ 553 h 604"/>
                  <a:gd name="T64" fmla="*/ 151 w 467"/>
                  <a:gd name="T65" fmla="*/ 556 h 604"/>
                  <a:gd name="T66" fmla="*/ 157 w 467"/>
                  <a:gd name="T67" fmla="*/ 556 h 604"/>
                  <a:gd name="T68" fmla="*/ 168 w 467"/>
                  <a:gd name="T69" fmla="*/ 559 h 604"/>
                  <a:gd name="T70" fmla="*/ 176 w 467"/>
                  <a:gd name="T71" fmla="*/ 562 h 604"/>
                  <a:gd name="T72" fmla="*/ 190 w 467"/>
                  <a:gd name="T73" fmla="*/ 565 h 604"/>
                  <a:gd name="T74" fmla="*/ 196 w 467"/>
                  <a:gd name="T75" fmla="*/ 565 h 604"/>
                  <a:gd name="T76" fmla="*/ 210 w 467"/>
                  <a:gd name="T77" fmla="*/ 568 h 604"/>
                  <a:gd name="T78" fmla="*/ 218 w 467"/>
                  <a:gd name="T79" fmla="*/ 571 h 604"/>
                  <a:gd name="T80" fmla="*/ 235 w 467"/>
                  <a:gd name="T81" fmla="*/ 574 h 604"/>
                  <a:gd name="T82" fmla="*/ 243 w 467"/>
                  <a:gd name="T83" fmla="*/ 574 h 604"/>
                  <a:gd name="T84" fmla="*/ 263 w 467"/>
                  <a:gd name="T85" fmla="*/ 577 h 604"/>
                  <a:gd name="T86" fmla="*/ 266 w 467"/>
                  <a:gd name="T87" fmla="*/ 577 h 604"/>
                  <a:gd name="T88" fmla="*/ 282 w 467"/>
                  <a:gd name="T89" fmla="*/ 583 h 604"/>
                  <a:gd name="T90" fmla="*/ 299 w 467"/>
                  <a:gd name="T91" fmla="*/ 583 h 604"/>
                  <a:gd name="T92" fmla="*/ 316 w 467"/>
                  <a:gd name="T93" fmla="*/ 586 h 604"/>
                  <a:gd name="T94" fmla="*/ 319 w 467"/>
                  <a:gd name="T95" fmla="*/ 589 h 604"/>
                  <a:gd name="T96" fmla="*/ 336 w 467"/>
                  <a:gd name="T97" fmla="*/ 592 h 604"/>
                  <a:gd name="T98" fmla="*/ 350 w 467"/>
                  <a:gd name="T99" fmla="*/ 595 h 604"/>
                  <a:gd name="T100" fmla="*/ 369 w 467"/>
                  <a:gd name="T101" fmla="*/ 598 h 604"/>
                  <a:gd name="T102" fmla="*/ 375 w 467"/>
                  <a:gd name="T103" fmla="*/ 598 h 604"/>
                  <a:gd name="T104" fmla="*/ 392 w 467"/>
                  <a:gd name="T105" fmla="*/ 601 h 604"/>
                  <a:gd name="T106" fmla="*/ 467 w 467"/>
                  <a:gd name="T107" fmla="*/ 176 h 604"/>
                  <a:gd name="T108" fmla="*/ 464 w 467"/>
                  <a:gd name="T109" fmla="*/ 176 h 6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67" h="604">
                    <a:moveTo>
                      <a:pt x="464" y="176"/>
                    </a:moveTo>
                    <a:lnTo>
                      <a:pt x="464" y="176"/>
                    </a:lnTo>
                    <a:lnTo>
                      <a:pt x="439" y="170"/>
                    </a:lnTo>
                    <a:lnTo>
                      <a:pt x="439" y="170"/>
                    </a:lnTo>
                    <a:lnTo>
                      <a:pt x="439" y="170"/>
                    </a:lnTo>
                    <a:lnTo>
                      <a:pt x="439" y="170"/>
                    </a:lnTo>
                    <a:lnTo>
                      <a:pt x="434" y="170"/>
                    </a:lnTo>
                    <a:lnTo>
                      <a:pt x="434" y="170"/>
                    </a:lnTo>
                    <a:lnTo>
                      <a:pt x="434" y="170"/>
                    </a:lnTo>
                    <a:lnTo>
                      <a:pt x="434" y="170"/>
                    </a:lnTo>
                    <a:lnTo>
                      <a:pt x="408" y="164"/>
                    </a:lnTo>
                    <a:lnTo>
                      <a:pt x="403" y="164"/>
                    </a:lnTo>
                    <a:lnTo>
                      <a:pt x="403" y="164"/>
                    </a:lnTo>
                    <a:lnTo>
                      <a:pt x="380" y="158"/>
                    </a:lnTo>
                    <a:lnTo>
                      <a:pt x="380" y="158"/>
                    </a:lnTo>
                    <a:lnTo>
                      <a:pt x="324" y="149"/>
                    </a:lnTo>
                    <a:lnTo>
                      <a:pt x="324" y="149"/>
                    </a:lnTo>
                    <a:lnTo>
                      <a:pt x="322" y="149"/>
                    </a:lnTo>
                    <a:lnTo>
                      <a:pt x="322" y="149"/>
                    </a:lnTo>
                    <a:lnTo>
                      <a:pt x="319" y="145"/>
                    </a:lnTo>
                    <a:lnTo>
                      <a:pt x="319" y="145"/>
                    </a:lnTo>
                    <a:lnTo>
                      <a:pt x="319" y="139"/>
                    </a:lnTo>
                    <a:lnTo>
                      <a:pt x="338" y="45"/>
                    </a:lnTo>
                    <a:lnTo>
                      <a:pt x="338" y="45"/>
                    </a:lnTo>
                    <a:lnTo>
                      <a:pt x="313" y="39"/>
                    </a:lnTo>
                    <a:lnTo>
                      <a:pt x="313" y="39"/>
                    </a:lnTo>
                    <a:lnTo>
                      <a:pt x="302" y="36"/>
                    </a:lnTo>
                    <a:lnTo>
                      <a:pt x="302" y="36"/>
                    </a:lnTo>
                    <a:lnTo>
                      <a:pt x="257" y="27"/>
                    </a:lnTo>
                    <a:lnTo>
                      <a:pt x="257" y="27"/>
                    </a:lnTo>
                    <a:lnTo>
                      <a:pt x="257" y="27"/>
                    </a:lnTo>
                    <a:lnTo>
                      <a:pt x="235" y="24"/>
                    </a:lnTo>
                    <a:lnTo>
                      <a:pt x="229" y="21"/>
                    </a:lnTo>
                    <a:lnTo>
                      <a:pt x="229" y="21"/>
                    </a:lnTo>
                    <a:lnTo>
                      <a:pt x="212" y="18"/>
                    </a:lnTo>
                    <a:lnTo>
                      <a:pt x="199" y="15"/>
                    </a:lnTo>
                    <a:lnTo>
                      <a:pt x="199" y="15"/>
                    </a:lnTo>
                    <a:lnTo>
                      <a:pt x="190" y="15"/>
                    </a:lnTo>
                    <a:lnTo>
                      <a:pt x="182" y="12"/>
                    </a:lnTo>
                    <a:lnTo>
                      <a:pt x="182" y="12"/>
                    </a:lnTo>
                    <a:lnTo>
                      <a:pt x="171" y="9"/>
                    </a:lnTo>
                    <a:lnTo>
                      <a:pt x="159" y="9"/>
                    </a:lnTo>
                    <a:lnTo>
                      <a:pt x="159" y="9"/>
                    </a:lnTo>
                    <a:lnTo>
                      <a:pt x="143" y="3"/>
                    </a:lnTo>
                    <a:lnTo>
                      <a:pt x="134" y="3"/>
                    </a:lnTo>
                    <a:lnTo>
                      <a:pt x="134" y="3"/>
                    </a:lnTo>
                    <a:lnTo>
                      <a:pt x="123" y="0"/>
                    </a:lnTo>
                    <a:lnTo>
                      <a:pt x="106" y="70"/>
                    </a:lnTo>
                    <a:lnTo>
                      <a:pt x="0" y="522"/>
                    </a:lnTo>
                    <a:lnTo>
                      <a:pt x="0" y="522"/>
                    </a:lnTo>
                    <a:lnTo>
                      <a:pt x="31" y="531"/>
                    </a:lnTo>
                    <a:lnTo>
                      <a:pt x="31" y="531"/>
                    </a:lnTo>
                    <a:lnTo>
                      <a:pt x="31" y="531"/>
                    </a:lnTo>
                    <a:lnTo>
                      <a:pt x="31" y="531"/>
                    </a:lnTo>
                    <a:lnTo>
                      <a:pt x="36" y="531"/>
                    </a:lnTo>
                    <a:lnTo>
                      <a:pt x="36" y="531"/>
                    </a:lnTo>
                    <a:lnTo>
                      <a:pt x="36" y="531"/>
                    </a:lnTo>
                    <a:lnTo>
                      <a:pt x="36" y="531"/>
                    </a:lnTo>
                    <a:lnTo>
                      <a:pt x="45" y="534"/>
                    </a:lnTo>
                    <a:lnTo>
                      <a:pt x="45" y="534"/>
                    </a:lnTo>
                    <a:lnTo>
                      <a:pt x="47" y="534"/>
                    </a:lnTo>
                    <a:lnTo>
                      <a:pt x="47" y="534"/>
                    </a:lnTo>
                    <a:lnTo>
                      <a:pt x="53" y="534"/>
                    </a:lnTo>
                    <a:lnTo>
                      <a:pt x="53" y="534"/>
                    </a:lnTo>
                    <a:lnTo>
                      <a:pt x="56" y="534"/>
                    </a:lnTo>
                    <a:lnTo>
                      <a:pt x="56" y="534"/>
                    </a:lnTo>
                    <a:lnTo>
                      <a:pt x="64" y="537"/>
                    </a:lnTo>
                    <a:lnTo>
                      <a:pt x="64" y="537"/>
                    </a:lnTo>
                    <a:lnTo>
                      <a:pt x="64" y="537"/>
                    </a:lnTo>
                    <a:lnTo>
                      <a:pt x="64" y="537"/>
                    </a:lnTo>
                    <a:lnTo>
                      <a:pt x="73" y="540"/>
                    </a:lnTo>
                    <a:lnTo>
                      <a:pt x="73" y="540"/>
                    </a:lnTo>
                    <a:lnTo>
                      <a:pt x="75" y="540"/>
                    </a:lnTo>
                    <a:lnTo>
                      <a:pt x="75" y="540"/>
                    </a:lnTo>
                    <a:lnTo>
                      <a:pt x="84" y="540"/>
                    </a:lnTo>
                    <a:lnTo>
                      <a:pt x="84" y="540"/>
                    </a:lnTo>
                    <a:lnTo>
                      <a:pt x="84" y="543"/>
                    </a:lnTo>
                    <a:lnTo>
                      <a:pt x="84" y="543"/>
                    </a:lnTo>
                    <a:lnTo>
                      <a:pt x="92" y="543"/>
                    </a:lnTo>
                    <a:lnTo>
                      <a:pt x="92" y="543"/>
                    </a:lnTo>
                    <a:lnTo>
                      <a:pt x="95" y="543"/>
                    </a:lnTo>
                    <a:lnTo>
                      <a:pt x="95" y="543"/>
                    </a:lnTo>
                    <a:lnTo>
                      <a:pt x="103" y="547"/>
                    </a:lnTo>
                    <a:lnTo>
                      <a:pt x="103" y="547"/>
                    </a:lnTo>
                    <a:lnTo>
                      <a:pt x="106" y="547"/>
                    </a:lnTo>
                    <a:lnTo>
                      <a:pt x="106" y="547"/>
                    </a:lnTo>
                    <a:lnTo>
                      <a:pt x="115" y="550"/>
                    </a:lnTo>
                    <a:lnTo>
                      <a:pt x="115" y="550"/>
                    </a:lnTo>
                    <a:lnTo>
                      <a:pt x="117" y="550"/>
                    </a:lnTo>
                    <a:lnTo>
                      <a:pt x="117" y="550"/>
                    </a:lnTo>
                    <a:lnTo>
                      <a:pt x="126" y="553"/>
                    </a:lnTo>
                    <a:lnTo>
                      <a:pt x="126" y="553"/>
                    </a:lnTo>
                    <a:lnTo>
                      <a:pt x="131" y="553"/>
                    </a:lnTo>
                    <a:lnTo>
                      <a:pt x="131" y="553"/>
                    </a:lnTo>
                    <a:lnTo>
                      <a:pt x="140" y="553"/>
                    </a:lnTo>
                    <a:lnTo>
                      <a:pt x="140" y="553"/>
                    </a:lnTo>
                    <a:lnTo>
                      <a:pt x="143" y="556"/>
                    </a:lnTo>
                    <a:lnTo>
                      <a:pt x="143" y="556"/>
                    </a:lnTo>
                    <a:lnTo>
                      <a:pt x="151" y="556"/>
                    </a:lnTo>
                    <a:lnTo>
                      <a:pt x="151" y="556"/>
                    </a:lnTo>
                    <a:lnTo>
                      <a:pt x="157" y="556"/>
                    </a:lnTo>
                    <a:lnTo>
                      <a:pt x="157" y="556"/>
                    </a:lnTo>
                    <a:lnTo>
                      <a:pt x="165" y="559"/>
                    </a:lnTo>
                    <a:lnTo>
                      <a:pt x="165" y="559"/>
                    </a:lnTo>
                    <a:lnTo>
                      <a:pt x="168" y="559"/>
                    </a:lnTo>
                    <a:lnTo>
                      <a:pt x="168" y="559"/>
                    </a:lnTo>
                    <a:lnTo>
                      <a:pt x="176" y="562"/>
                    </a:lnTo>
                    <a:lnTo>
                      <a:pt x="176" y="562"/>
                    </a:lnTo>
                    <a:lnTo>
                      <a:pt x="182" y="562"/>
                    </a:lnTo>
                    <a:lnTo>
                      <a:pt x="182" y="562"/>
                    </a:lnTo>
                    <a:lnTo>
                      <a:pt x="190" y="565"/>
                    </a:lnTo>
                    <a:lnTo>
                      <a:pt x="190" y="565"/>
                    </a:lnTo>
                    <a:lnTo>
                      <a:pt x="196" y="565"/>
                    </a:lnTo>
                    <a:lnTo>
                      <a:pt x="196" y="565"/>
                    </a:lnTo>
                    <a:lnTo>
                      <a:pt x="204" y="568"/>
                    </a:lnTo>
                    <a:lnTo>
                      <a:pt x="204" y="568"/>
                    </a:lnTo>
                    <a:lnTo>
                      <a:pt x="210" y="568"/>
                    </a:lnTo>
                    <a:lnTo>
                      <a:pt x="210" y="568"/>
                    </a:lnTo>
                    <a:lnTo>
                      <a:pt x="218" y="571"/>
                    </a:lnTo>
                    <a:lnTo>
                      <a:pt x="218" y="571"/>
                    </a:lnTo>
                    <a:lnTo>
                      <a:pt x="226" y="571"/>
                    </a:lnTo>
                    <a:lnTo>
                      <a:pt x="226" y="571"/>
                    </a:lnTo>
                    <a:lnTo>
                      <a:pt x="235" y="574"/>
                    </a:lnTo>
                    <a:lnTo>
                      <a:pt x="235" y="574"/>
                    </a:lnTo>
                    <a:lnTo>
                      <a:pt x="243" y="574"/>
                    </a:lnTo>
                    <a:lnTo>
                      <a:pt x="243" y="574"/>
                    </a:lnTo>
                    <a:lnTo>
                      <a:pt x="249" y="577"/>
                    </a:lnTo>
                    <a:lnTo>
                      <a:pt x="249" y="577"/>
                    </a:lnTo>
                    <a:lnTo>
                      <a:pt x="263" y="577"/>
                    </a:lnTo>
                    <a:lnTo>
                      <a:pt x="263" y="577"/>
                    </a:lnTo>
                    <a:lnTo>
                      <a:pt x="266" y="577"/>
                    </a:lnTo>
                    <a:lnTo>
                      <a:pt x="266" y="577"/>
                    </a:lnTo>
                    <a:lnTo>
                      <a:pt x="282" y="580"/>
                    </a:lnTo>
                    <a:lnTo>
                      <a:pt x="282" y="580"/>
                    </a:lnTo>
                    <a:lnTo>
                      <a:pt x="282" y="583"/>
                    </a:lnTo>
                    <a:lnTo>
                      <a:pt x="282" y="583"/>
                    </a:lnTo>
                    <a:lnTo>
                      <a:pt x="299" y="583"/>
                    </a:lnTo>
                    <a:lnTo>
                      <a:pt x="299" y="583"/>
                    </a:lnTo>
                    <a:lnTo>
                      <a:pt x="302" y="586"/>
                    </a:lnTo>
                    <a:lnTo>
                      <a:pt x="302" y="586"/>
                    </a:lnTo>
                    <a:lnTo>
                      <a:pt x="316" y="586"/>
                    </a:lnTo>
                    <a:lnTo>
                      <a:pt x="316" y="586"/>
                    </a:lnTo>
                    <a:lnTo>
                      <a:pt x="319" y="589"/>
                    </a:lnTo>
                    <a:lnTo>
                      <a:pt x="319" y="589"/>
                    </a:lnTo>
                    <a:lnTo>
                      <a:pt x="333" y="592"/>
                    </a:lnTo>
                    <a:lnTo>
                      <a:pt x="333" y="592"/>
                    </a:lnTo>
                    <a:lnTo>
                      <a:pt x="336" y="592"/>
                    </a:lnTo>
                    <a:lnTo>
                      <a:pt x="336" y="592"/>
                    </a:lnTo>
                    <a:lnTo>
                      <a:pt x="350" y="595"/>
                    </a:lnTo>
                    <a:lnTo>
                      <a:pt x="350" y="595"/>
                    </a:lnTo>
                    <a:lnTo>
                      <a:pt x="355" y="595"/>
                    </a:lnTo>
                    <a:lnTo>
                      <a:pt x="355" y="595"/>
                    </a:lnTo>
                    <a:lnTo>
                      <a:pt x="369" y="598"/>
                    </a:lnTo>
                    <a:lnTo>
                      <a:pt x="369" y="598"/>
                    </a:lnTo>
                    <a:lnTo>
                      <a:pt x="375" y="598"/>
                    </a:lnTo>
                    <a:lnTo>
                      <a:pt x="375" y="598"/>
                    </a:lnTo>
                    <a:lnTo>
                      <a:pt x="389" y="601"/>
                    </a:lnTo>
                    <a:lnTo>
                      <a:pt x="389" y="601"/>
                    </a:lnTo>
                    <a:lnTo>
                      <a:pt x="392" y="601"/>
                    </a:lnTo>
                    <a:lnTo>
                      <a:pt x="392" y="601"/>
                    </a:lnTo>
                    <a:lnTo>
                      <a:pt x="403" y="604"/>
                    </a:lnTo>
                    <a:lnTo>
                      <a:pt x="467" y="176"/>
                    </a:lnTo>
                    <a:lnTo>
                      <a:pt x="467" y="176"/>
                    </a:lnTo>
                    <a:lnTo>
                      <a:pt x="464" y="176"/>
                    </a:lnTo>
                    <a:lnTo>
                      <a:pt x="464" y="176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661" name="Freeform 661">
                <a:extLst>
                  <a:ext uri="{FF2B5EF4-FFF2-40B4-BE49-F238E27FC236}">
                    <a16:creationId xmlns:a16="http://schemas.microsoft.com/office/drawing/2014/main" id="{D3C0D4A4-A486-474F-BB37-01CC4905A0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9690" y="2598418"/>
                <a:ext cx="906851" cy="1686741"/>
              </a:xfrm>
              <a:custGeom>
                <a:avLst/>
                <a:gdLst>
                  <a:gd name="T0" fmla="*/ 426 w 624"/>
                  <a:gd name="T1" fmla="*/ 699 h 1224"/>
                  <a:gd name="T2" fmla="*/ 409 w 624"/>
                  <a:gd name="T3" fmla="*/ 668 h 1224"/>
                  <a:gd name="T4" fmla="*/ 389 w 624"/>
                  <a:gd name="T5" fmla="*/ 641 h 1224"/>
                  <a:gd name="T6" fmla="*/ 372 w 624"/>
                  <a:gd name="T7" fmla="*/ 614 h 1224"/>
                  <a:gd name="T8" fmla="*/ 356 w 624"/>
                  <a:gd name="T9" fmla="*/ 586 h 1224"/>
                  <a:gd name="T10" fmla="*/ 342 w 624"/>
                  <a:gd name="T11" fmla="*/ 562 h 1224"/>
                  <a:gd name="T12" fmla="*/ 328 w 624"/>
                  <a:gd name="T13" fmla="*/ 538 h 1224"/>
                  <a:gd name="T14" fmla="*/ 316 w 624"/>
                  <a:gd name="T15" fmla="*/ 519 h 1224"/>
                  <a:gd name="T16" fmla="*/ 305 w 624"/>
                  <a:gd name="T17" fmla="*/ 501 h 1224"/>
                  <a:gd name="T18" fmla="*/ 300 w 624"/>
                  <a:gd name="T19" fmla="*/ 489 h 1224"/>
                  <a:gd name="T20" fmla="*/ 294 w 624"/>
                  <a:gd name="T21" fmla="*/ 483 h 1224"/>
                  <a:gd name="T22" fmla="*/ 291 w 624"/>
                  <a:gd name="T23" fmla="*/ 477 h 1224"/>
                  <a:gd name="T24" fmla="*/ 288 w 624"/>
                  <a:gd name="T25" fmla="*/ 474 h 1224"/>
                  <a:gd name="T26" fmla="*/ 283 w 624"/>
                  <a:gd name="T27" fmla="*/ 462 h 1224"/>
                  <a:gd name="T28" fmla="*/ 266 w 624"/>
                  <a:gd name="T29" fmla="*/ 431 h 1224"/>
                  <a:gd name="T30" fmla="*/ 260 w 624"/>
                  <a:gd name="T31" fmla="*/ 425 h 1224"/>
                  <a:gd name="T32" fmla="*/ 258 w 624"/>
                  <a:gd name="T33" fmla="*/ 422 h 1224"/>
                  <a:gd name="T34" fmla="*/ 263 w 624"/>
                  <a:gd name="T35" fmla="*/ 416 h 1224"/>
                  <a:gd name="T36" fmla="*/ 272 w 624"/>
                  <a:gd name="T37" fmla="*/ 380 h 1224"/>
                  <a:gd name="T38" fmla="*/ 266 w 624"/>
                  <a:gd name="T39" fmla="*/ 358 h 1224"/>
                  <a:gd name="T40" fmla="*/ 328 w 624"/>
                  <a:gd name="T41" fmla="*/ 94 h 1224"/>
                  <a:gd name="T42" fmla="*/ 308 w 624"/>
                  <a:gd name="T43" fmla="*/ 88 h 1224"/>
                  <a:gd name="T44" fmla="*/ 297 w 624"/>
                  <a:gd name="T45" fmla="*/ 85 h 1224"/>
                  <a:gd name="T46" fmla="*/ 283 w 624"/>
                  <a:gd name="T47" fmla="*/ 79 h 1224"/>
                  <a:gd name="T48" fmla="*/ 277 w 624"/>
                  <a:gd name="T49" fmla="*/ 79 h 1224"/>
                  <a:gd name="T50" fmla="*/ 255 w 624"/>
                  <a:gd name="T51" fmla="*/ 73 h 1224"/>
                  <a:gd name="T52" fmla="*/ 246 w 624"/>
                  <a:gd name="T53" fmla="*/ 67 h 1224"/>
                  <a:gd name="T54" fmla="*/ 227 w 624"/>
                  <a:gd name="T55" fmla="*/ 61 h 1224"/>
                  <a:gd name="T56" fmla="*/ 216 w 624"/>
                  <a:gd name="T57" fmla="*/ 58 h 1224"/>
                  <a:gd name="T58" fmla="*/ 179 w 624"/>
                  <a:gd name="T59" fmla="*/ 45 h 1224"/>
                  <a:gd name="T60" fmla="*/ 165 w 624"/>
                  <a:gd name="T61" fmla="*/ 39 h 1224"/>
                  <a:gd name="T62" fmla="*/ 162 w 624"/>
                  <a:gd name="T63" fmla="*/ 39 h 1224"/>
                  <a:gd name="T64" fmla="*/ 143 w 624"/>
                  <a:gd name="T65" fmla="*/ 33 h 1224"/>
                  <a:gd name="T66" fmla="*/ 67 w 624"/>
                  <a:gd name="T67" fmla="*/ 6 h 1224"/>
                  <a:gd name="T68" fmla="*/ 53 w 624"/>
                  <a:gd name="T69" fmla="*/ 27 h 1224"/>
                  <a:gd name="T70" fmla="*/ 36 w 624"/>
                  <a:gd name="T71" fmla="*/ 121 h 1224"/>
                  <a:gd name="T72" fmla="*/ 20 w 624"/>
                  <a:gd name="T73" fmla="*/ 222 h 1224"/>
                  <a:gd name="T74" fmla="*/ 14 w 624"/>
                  <a:gd name="T75" fmla="*/ 304 h 1224"/>
                  <a:gd name="T76" fmla="*/ 20 w 624"/>
                  <a:gd name="T77" fmla="*/ 373 h 1224"/>
                  <a:gd name="T78" fmla="*/ 53 w 624"/>
                  <a:gd name="T79" fmla="*/ 474 h 1224"/>
                  <a:gd name="T80" fmla="*/ 87 w 624"/>
                  <a:gd name="T81" fmla="*/ 495 h 1224"/>
                  <a:gd name="T82" fmla="*/ 62 w 624"/>
                  <a:gd name="T83" fmla="*/ 544 h 1224"/>
                  <a:gd name="T84" fmla="*/ 92 w 624"/>
                  <a:gd name="T85" fmla="*/ 592 h 1224"/>
                  <a:gd name="T86" fmla="*/ 81 w 624"/>
                  <a:gd name="T87" fmla="*/ 680 h 1224"/>
                  <a:gd name="T88" fmla="*/ 123 w 624"/>
                  <a:gd name="T89" fmla="*/ 814 h 1224"/>
                  <a:gd name="T90" fmla="*/ 123 w 624"/>
                  <a:gd name="T91" fmla="*/ 863 h 1224"/>
                  <a:gd name="T92" fmla="*/ 168 w 624"/>
                  <a:gd name="T93" fmla="*/ 917 h 1224"/>
                  <a:gd name="T94" fmla="*/ 232 w 624"/>
                  <a:gd name="T95" fmla="*/ 978 h 1224"/>
                  <a:gd name="T96" fmla="*/ 274 w 624"/>
                  <a:gd name="T97" fmla="*/ 1024 h 1224"/>
                  <a:gd name="T98" fmla="*/ 322 w 624"/>
                  <a:gd name="T99" fmla="*/ 1078 h 1224"/>
                  <a:gd name="T100" fmla="*/ 350 w 624"/>
                  <a:gd name="T101" fmla="*/ 1182 h 1224"/>
                  <a:gd name="T102" fmla="*/ 557 w 624"/>
                  <a:gd name="T103" fmla="*/ 1221 h 1224"/>
                  <a:gd name="T104" fmla="*/ 571 w 624"/>
                  <a:gd name="T105" fmla="*/ 1212 h 1224"/>
                  <a:gd name="T106" fmla="*/ 560 w 624"/>
                  <a:gd name="T107" fmla="*/ 1121 h 1224"/>
                  <a:gd name="T108" fmla="*/ 616 w 624"/>
                  <a:gd name="T109" fmla="*/ 1030 h 1224"/>
                  <a:gd name="T110" fmla="*/ 593 w 624"/>
                  <a:gd name="T111" fmla="*/ 999 h 1224"/>
                  <a:gd name="T112" fmla="*/ 588 w 624"/>
                  <a:gd name="T113" fmla="*/ 990 h 1224"/>
                  <a:gd name="T114" fmla="*/ 585 w 624"/>
                  <a:gd name="T115" fmla="*/ 984 h 1224"/>
                  <a:gd name="T116" fmla="*/ 582 w 624"/>
                  <a:gd name="T117" fmla="*/ 972 h 1224"/>
                  <a:gd name="T118" fmla="*/ 579 w 624"/>
                  <a:gd name="T119" fmla="*/ 960 h 1224"/>
                  <a:gd name="T120" fmla="*/ 579 w 624"/>
                  <a:gd name="T121" fmla="*/ 945 h 1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624" h="1224">
                    <a:moveTo>
                      <a:pt x="579" y="945"/>
                    </a:moveTo>
                    <a:lnTo>
                      <a:pt x="579" y="945"/>
                    </a:lnTo>
                    <a:lnTo>
                      <a:pt x="577" y="945"/>
                    </a:lnTo>
                    <a:lnTo>
                      <a:pt x="577" y="945"/>
                    </a:lnTo>
                    <a:lnTo>
                      <a:pt x="577" y="942"/>
                    </a:lnTo>
                    <a:lnTo>
                      <a:pt x="577" y="942"/>
                    </a:lnTo>
                    <a:lnTo>
                      <a:pt x="574" y="939"/>
                    </a:lnTo>
                    <a:lnTo>
                      <a:pt x="574" y="939"/>
                    </a:lnTo>
                    <a:lnTo>
                      <a:pt x="574" y="939"/>
                    </a:lnTo>
                    <a:lnTo>
                      <a:pt x="574" y="939"/>
                    </a:lnTo>
                    <a:lnTo>
                      <a:pt x="426" y="699"/>
                    </a:lnTo>
                    <a:lnTo>
                      <a:pt x="426" y="699"/>
                    </a:lnTo>
                    <a:lnTo>
                      <a:pt x="426" y="699"/>
                    </a:lnTo>
                    <a:lnTo>
                      <a:pt x="426" y="699"/>
                    </a:lnTo>
                    <a:lnTo>
                      <a:pt x="420" y="689"/>
                    </a:lnTo>
                    <a:lnTo>
                      <a:pt x="420" y="689"/>
                    </a:lnTo>
                    <a:lnTo>
                      <a:pt x="420" y="689"/>
                    </a:lnTo>
                    <a:lnTo>
                      <a:pt x="420" y="689"/>
                    </a:lnTo>
                    <a:lnTo>
                      <a:pt x="414" y="680"/>
                    </a:lnTo>
                    <a:lnTo>
                      <a:pt x="414" y="680"/>
                    </a:lnTo>
                    <a:lnTo>
                      <a:pt x="414" y="680"/>
                    </a:lnTo>
                    <a:lnTo>
                      <a:pt x="414" y="680"/>
                    </a:lnTo>
                    <a:lnTo>
                      <a:pt x="409" y="668"/>
                    </a:lnTo>
                    <a:lnTo>
                      <a:pt x="409" y="668"/>
                    </a:lnTo>
                    <a:lnTo>
                      <a:pt x="409" y="668"/>
                    </a:lnTo>
                    <a:lnTo>
                      <a:pt x="409" y="668"/>
                    </a:lnTo>
                    <a:lnTo>
                      <a:pt x="403" y="659"/>
                    </a:lnTo>
                    <a:lnTo>
                      <a:pt x="403" y="659"/>
                    </a:lnTo>
                    <a:lnTo>
                      <a:pt x="400" y="659"/>
                    </a:lnTo>
                    <a:lnTo>
                      <a:pt x="400" y="659"/>
                    </a:lnTo>
                    <a:lnTo>
                      <a:pt x="398" y="650"/>
                    </a:lnTo>
                    <a:lnTo>
                      <a:pt x="398" y="650"/>
                    </a:lnTo>
                    <a:lnTo>
                      <a:pt x="395" y="647"/>
                    </a:lnTo>
                    <a:lnTo>
                      <a:pt x="395" y="647"/>
                    </a:lnTo>
                    <a:lnTo>
                      <a:pt x="389" y="641"/>
                    </a:lnTo>
                    <a:lnTo>
                      <a:pt x="389" y="641"/>
                    </a:lnTo>
                    <a:lnTo>
                      <a:pt x="389" y="638"/>
                    </a:lnTo>
                    <a:lnTo>
                      <a:pt x="389" y="638"/>
                    </a:lnTo>
                    <a:lnTo>
                      <a:pt x="384" y="632"/>
                    </a:lnTo>
                    <a:lnTo>
                      <a:pt x="384" y="632"/>
                    </a:lnTo>
                    <a:lnTo>
                      <a:pt x="384" y="629"/>
                    </a:lnTo>
                    <a:lnTo>
                      <a:pt x="384" y="629"/>
                    </a:lnTo>
                    <a:lnTo>
                      <a:pt x="378" y="623"/>
                    </a:lnTo>
                    <a:lnTo>
                      <a:pt x="378" y="623"/>
                    </a:lnTo>
                    <a:lnTo>
                      <a:pt x="378" y="620"/>
                    </a:lnTo>
                    <a:lnTo>
                      <a:pt x="378" y="620"/>
                    </a:lnTo>
                    <a:lnTo>
                      <a:pt x="372" y="614"/>
                    </a:lnTo>
                    <a:lnTo>
                      <a:pt x="372" y="614"/>
                    </a:lnTo>
                    <a:lnTo>
                      <a:pt x="372" y="610"/>
                    </a:lnTo>
                    <a:lnTo>
                      <a:pt x="372" y="610"/>
                    </a:lnTo>
                    <a:lnTo>
                      <a:pt x="367" y="604"/>
                    </a:lnTo>
                    <a:lnTo>
                      <a:pt x="367" y="604"/>
                    </a:lnTo>
                    <a:lnTo>
                      <a:pt x="367" y="601"/>
                    </a:lnTo>
                    <a:lnTo>
                      <a:pt x="367" y="601"/>
                    </a:lnTo>
                    <a:lnTo>
                      <a:pt x="361" y="595"/>
                    </a:lnTo>
                    <a:lnTo>
                      <a:pt x="361" y="595"/>
                    </a:lnTo>
                    <a:lnTo>
                      <a:pt x="361" y="592"/>
                    </a:lnTo>
                    <a:lnTo>
                      <a:pt x="361" y="592"/>
                    </a:lnTo>
                    <a:lnTo>
                      <a:pt x="356" y="586"/>
                    </a:lnTo>
                    <a:lnTo>
                      <a:pt x="356" y="586"/>
                    </a:lnTo>
                    <a:lnTo>
                      <a:pt x="356" y="583"/>
                    </a:lnTo>
                    <a:lnTo>
                      <a:pt x="356" y="583"/>
                    </a:lnTo>
                    <a:lnTo>
                      <a:pt x="353" y="577"/>
                    </a:lnTo>
                    <a:lnTo>
                      <a:pt x="353" y="577"/>
                    </a:lnTo>
                    <a:lnTo>
                      <a:pt x="350" y="574"/>
                    </a:lnTo>
                    <a:lnTo>
                      <a:pt x="350" y="574"/>
                    </a:lnTo>
                    <a:lnTo>
                      <a:pt x="347" y="571"/>
                    </a:lnTo>
                    <a:lnTo>
                      <a:pt x="347" y="571"/>
                    </a:lnTo>
                    <a:lnTo>
                      <a:pt x="344" y="565"/>
                    </a:lnTo>
                    <a:lnTo>
                      <a:pt x="344" y="565"/>
                    </a:lnTo>
                    <a:lnTo>
                      <a:pt x="342" y="562"/>
                    </a:lnTo>
                    <a:lnTo>
                      <a:pt x="342" y="562"/>
                    </a:lnTo>
                    <a:lnTo>
                      <a:pt x="339" y="559"/>
                    </a:lnTo>
                    <a:lnTo>
                      <a:pt x="339" y="559"/>
                    </a:lnTo>
                    <a:lnTo>
                      <a:pt x="336" y="553"/>
                    </a:lnTo>
                    <a:lnTo>
                      <a:pt x="336" y="553"/>
                    </a:lnTo>
                    <a:lnTo>
                      <a:pt x="333" y="550"/>
                    </a:lnTo>
                    <a:lnTo>
                      <a:pt x="333" y="550"/>
                    </a:lnTo>
                    <a:lnTo>
                      <a:pt x="333" y="547"/>
                    </a:lnTo>
                    <a:lnTo>
                      <a:pt x="333" y="547"/>
                    </a:lnTo>
                    <a:lnTo>
                      <a:pt x="330" y="544"/>
                    </a:lnTo>
                    <a:lnTo>
                      <a:pt x="330" y="544"/>
                    </a:lnTo>
                    <a:lnTo>
                      <a:pt x="328" y="538"/>
                    </a:lnTo>
                    <a:lnTo>
                      <a:pt x="328" y="538"/>
                    </a:lnTo>
                    <a:lnTo>
                      <a:pt x="325" y="535"/>
                    </a:lnTo>
                    <a:lnTo>
                      <a:pt x="325" y="535"/>
                    </a:lnTo>
                    <a:lnTo>
                      <a:pt x="325" y="531"/>
                    </a:lnTo>
                    <a:lnTo>
                      <a:pt x="325" y="531"/>
                    </a:lnTo>
                    <a:lnTo>
                      <a:pt x="322" y="528"/>
                    </a:lnTo>
                    <a:lnTo>
                      <a:pt x="322" y="528"/>
                    </a:lnTo>
                    <a:lnTo>
                      <a:pt x="319" y="525"/>
                    </a:lnTo>
                    <a:lnTo>
                      <a:pt x="319" y="525"/>
                    </a:lnTo>
                    <a:lnTo>
                      <a:pt x="316" y="522"/>
                    </a:lnTo>
                    <a:lnTo>
                      <a:pt x="316" y="522"/>
                    </a:lnTo>
                    <a:lnTo>
                      <a:pt x="316" y="519"/>
                    </a:lnTo>
                    <a:lnTo>
                      <a:pt x="316" y="519"/>
                    </a:lnTo>
                    <a:lnTo>
                      <a:pt x="314" y="516"/>
                    </a:lnTo>
                    <a:lnTo>
                      <a:pt x="314" y="516"/>
                    </a:lnTo>
                    <a:lnTo>
                      <a:pt x="311" y="513"/>
                    </a:lnTo>
                    <a:lnTo>
                      <a:pt x="311" y="513"/>
                    </a:lnTo>
                    <a:lnTo>
                      <a:pt x="311" y="510"/>
                    </a:lnTo>
                    <a:lnTo>
                      <a:pt x="311" y="510"/>
                    </a:lnTo>
                    <a:lnTo>
                      <a:pt x="308" y="507"/>
                    </a:lnTo>
                    <a:lnTo>
                      <a:pt x="308" y="507"/>
                    </a:lnTo>
                    <a:lnTo>
                      <a:pt x="308" y="504"/>
                    </a:lnTo>
                    <a:lnTo>
                      <a:pt x="308" y="504"/>
                    </a:lnTo>
                    <a:lnTo>
                      <a:pt x="305" y="501"/>
                    </a:lnTo>
                    <a:lnTo>
                      <a:pt x="305" y="501"/>
                    </a:lnTo>
                    <a:lnTo>
                      <a:pt x="305" y="498"/>
                    </a:lnTo>
                    <a:lnTo>
                      <a:pt x="305" y="498"/>
                    </a:lnTo>
                    <a:lnTo>
                      <a:pt x="302" y="495"/>
                    </a:lnTo>
                    <a:lnTo>
                      <a:pt x="302" y="495"/>
                    </a:lnTo>
                    <a:lnTo>
                      <a:pt x="300" y="492"/>
                    </a:lnTo>
                    <a:lnTo>
                      <a:pt x="300" y="492"/>
                    </a:lnTo>
                    <a:lnTo>
                      <a:pt x="300" y="492"/>
                    </a:lnTo>
                    <a:lnTo>
                      <a:pt x="300" y="492"/>
                    </a:lnTo>
                    <a:lnTo>
                      <a:pt x="300" y="489"/>
                    </a:lnTo>
                    <a:lnTo>
                      <a:pt x="300" y="489"/>
                    </a:lnTo>
                    <a:lnTo>
                      <a:pt x="300" y="489"/>
                    </a:lnTo>
                    <a:lnTo>
                      <a:pt x="300" y="489"/>
                    </a:lnTo>
                    <a:lnTo>
                      <a:pt x="300" y="489"/>
                    </a:lnTo>
                    <a:lnTo>
                      <a:pt x="300" y="489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7" y="486"/>
                    </a:lnTo>
                    <a:lnTo>
                      <a:pt x="294" y="483"/>
                    </a:lnTo>
                    <a:lnTo>
                      <a:pt x="294" y="483"/>
                    </a:lnTo>
                    <a:lnTo>
                      <a:pt x="294" y="483"/>
                    </a:lnTo>
                    <a:lnTo>
                      <a:pt x="294" y="483"/>
                    </a:lnTo>
                    <a:lnTo>
                      <a:pt x="294" y="480"/>
                    </a:lnTo>
                    <a:lnTo>
                      <a:pt x="294" y="480"/>
                    </a:lnTo>
                    <a:lnTo>
                      <a:pt x="294" y="480"/>
                    </a:lnTo>
                    <a:lnTo>
                      <a:pt x="294" y="480"/>
                    </a:lnTo>
                    <a:lnTo>
                      <a:pt x="294" y="480"/>
                    </a:lnTo>
                    <a:lnTo>
                      <a:pt x="294" y="480"/>
                    </a:lnTo>
                    <a:lnTo>
                      <a:pt x="291" y="477"/>
                    </a:lnTo>
                    <a:lnTo>
                      <a:pt x="291" y="477"/>
                    </a:lnTo>
                    <a:lnTo>
                      <a:pt x="291" y="477"/>
                    </a:lnTo>
                    <a:lnTo>
                      <a:pt x="291" y="477"/>
                    </a:lnTo>
                    <a:lnTo>
                      <a:pt x="291" y="477"/>
                    </a:lnTo>
                    <a:lnTo>
                      <a:pt x="291" y="477"/>
                    </a:lnTo>
                    <a:lnTo>
                      <a:pt x="291" y="474"/>
                    </a:lnTo>
                    <a:lnTo>
                      <a:pt x="291" y="474"/>
                    </a:lnTo>
                    <a:lnTo>
                      <a:pt x="291" y="474"/>
                    </a:lnTo>
                    <a:lnTo>
                      <a:pt x="291" y="474"/>
                    </a:lnTo>
                    <a:lnTo>
                      <a:pt x="291" y="474"/>
                    </a:lnTo>
                    <a:lnTo>
                      <a:pt x="291" y="474"/>
                    </a:lnTo>
                    <a:lnTo>
                      <a:pt x="288" y="474"/>
                    </a:lnTo>
                    <a:lnTo>
                      <a:pt x="288" y="474"/>
                    </a:lnTo>
                    <a:lnTo>
                      <a:pt x="288" y="474"/>
                    </a:lnTo>
                    <a:lnTo>
                      <a:pt x="288" y="474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8" y="471"/>
                    </a:lnTo>
                    <a:lnTo>
                      <a:pt x="283" y="462"/>
                    </a:lnTo>
                    <a:lnTo>
                      <a:pt x="283" y="462"/>
                    </a:lnTo>
                    <a:lnTo>
                      <a:pt x="283" y="459"/>
                    </a:lnTo>
                    <a:lnTo>
                      <a:pt x="280" y="452"/>
                    </a:lnTo>
                    <a:lnTo>
                      <a:pt x="280" y="452"/>
                    </a:lnTo>
                    <a:lnTo>
                      <a:pt x="280" y="449"/>
                    </a:lnTo>
                    <a:lnTo>
                      <a:pt x="280" y="449"/>
                    </a:lnTo>
                    <a:lnTo>
                      <a:pt x="277" y="446"/>
                    </a:lnTo>
                    <a:lnTo>
                      <a:pt x="277" y="446"/>
                    </a:lnTo>
                    <a:lnTo>
                      <a:pt x="274" y="440"/>
                    </a:lnTo>
                    <a:lnTo>
                      <a:pt x="274" y="440"/>
                    </a:lnTo>
                    <a:lnTo>
                      <a:pt x="266" y="431"/>
                    </a:lnTo>
                    <a:lnTo>
                      <a:pt x="266" y="431"/>
                    </a:lnTo>
                    <a:lnTo>
                      <a:pt x="266" y="431"/>
                    </a:lnTo>
                    <a:lnTo>
                      <a:pt x="263" y="428"/>
                    </a:lnTo>
                    <a:lnTo>
                      <a:pt x="263" y="428"/>
                    </a:lnTo>
                    <a:lnTo>
                      <a:pt x="263" y="428"/>
                    </a:lnTo>
                    <a:lnTo>
                      <a:pt x="263" y="428"/>
                    </a:lnTo>
                    <a:lnTo>
                      <a:pt x="263" y="428"/>
                    </a:lnTo>
                    <a:lnTo>
                      <a:pt x="263" y="428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5"/>
                    </a:lnTo>
                    <a:lnTo>
                      <a:pt x="260" y="422"/>
                    </a:lnTo>
                    <a:lnTo>
                      <a:pt x="260" y="422"/>
                    </a:lnTo>
                    <a:lnTo>
                      <a:pt x="260" y="422"/>
                    </a:lnTo>
                    <a:lnTo>
                      <a:pt x="260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22"/>
                    </a:lnTo>
                    <a:lnTo>
                      <a:pt x="258" y="419"/>
                    </a:lnTo>
                    <a:lnTo>
                      <a:pt x="258" y="419"/>
                    </a:lnTo>
                    <a:lnTo>
                      <a:pt x="258" y="419"/>
                    </a:lnTo>
                    <a:lnTo>
                      <a:pt x="258" y="419"/>
                    </a:lnTo>
                    <a:lnTo>
                      <a:pt x="260" y="419"/>
                    </a:lnTo>
                    <a:lnTo>
                      <a:pt x="260" y="419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3" y="416"/>
                    </a:lnTo>
                    <a:lnTo>
                      <a:pt x="266" y="416"/>
                    </a:lnTo>
                    <a:lnTo>
                      <a:pt x="266" y="392"/>
                    </a:lnTo>
                    <a:lnTo>
                      <a:pt x="266" y="392"/>
                    </a:lnTo>
                    <a:lnTo>
                      <a:pt x="266" y="386"/>
                    </a:lnTo>
                    <a:lnTo>
                      <a:pt x="266" y="386"/>
                    </a:lnTo>
                    <a:lnTo>
                      <a:pt x="269" y="383"/>
                    </a:lnTo>
                    <a:lnTo>
                      <a:pt x="269" y="383"/>
                    </a:lnTo>
                    <a:lnTo>
                      <a:pt x="272" y="380"/>
                    </a:lnTo>
                    <a:lnTo>
                      <a:pt x="272" y="380"/>
                    </a:lnTo>
                    <a:lnTo>
                      <a:pt x="272" y="380"/>
                    </a:lnTo>
                    <a:lnTo>
                      <a:pt x="272" y="380"/>
                    </a:lnTo>
                    <a:lnTo>
                      <a:pt x="272" y="380"/>
                    </a:lnTo>
                    <a:lnTo>
                      <a:pt x="272" y="380"/>
                    </a:lnTo>
                    <a:lnTo>
                      <a:pt x="272" y="377"/>
                    </a:lnTo>
                    <a:lnTo>
                      <a:pt x="272" y="377"/>
                    </a:lnTo>
                    <a:lnTo>
                      <a:pt x="272" y="377"/>
                    </a:lnTo>
                    <a:lnTo>
                      <a:pt x="272" y="377"/>
                    </a:lnTo>
                    <a:lnTo>
                      <a:pt x="266" y="370"/>
                    </a:lnTo>
                    <a:lnTo>
                      <a:pt x="266" y="364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69" y="355"/>
                    </a:lnTo>
                    <a:lnTo>
                      <a:pt x="272" y="352"/>
                    </a:lnTo>
                    <a:lnTo>
                      <a:pt x="344" y="100"/>
                    </a:lnTo>
                    <a:lnTo>
                      <a:pt x="344" y="100"/>
                    </a:lnTo>
                    <a:lnTo>
                      <a:pt x="336" y="97"/>
                    </a:lnTo>
                    <a:lnTo>
                      <a:pt x="336" y="97"/>
                    </a:lnTo>
                    <a:lnTo>
                      <a:pt x="330" y="97"/>
                    </a:lnTo>
                    <a:lnTo>
                      <a:pt x="330" y="97"/>
                    </a:lnTo>
                    <a:lnTo>
                      <a:pt x="328" y="94"/>
                    </a:lnTo>
                    <a:lnTo>
                      <a:pt x="328" y="94"/>
                    </a:lnTo>
                    <a:lnTo>
                      <a:pt x="328" y="94"/>
                    </a:lnTo>
                    <a:lnTo>
                      <a:pt x="328" y="94"/>
                    </a:lnTo>
                    <a:lnTo>
                      <a:pt x="328" y="94"/>
                    </a:lnTo>
                    <a:lnTo>
                      <a:pt x="328" y="94"/>
                    </a:lnTo>
                    <a:lnTo>
                      <a:pt x="325" y="94"/>
                    </a:lnTo>
                    <a:lnTo>
                      <a:pt x="325" y="94"/>
                    </a:lnTo>
                    <a:lnTo>
                      <a:pt x="325" y="94"/>
                    </a:lnTo>
                    <a:lnTo>
                      <a:pt x="322" y="94"/>
                    </a:lnTo>
                    <a:lnTo>
                      <a:pt x="322" y="94"/>
                    </a:lnTo>
                    <a:lnTo>
                      <a:pt x="322" y="94"/>
                    </a:lnTo>
                    <a:lnTo>
                      <a:pt x="314" y="91"/>
                    </a:lnTo>
                    <a:lnTo>
                      <a:pt x="314" y="91"/>
                    </a:lnTo>
                    <a:lnTo>
                      <a:pt x="308" y="88"/>
                    </a:lnTo>
                    <a:lnTo>
                      <a:pt x="308" y="88"/>
                    </a:lnTo>
                    <a:lnTo>
                      <a:pt x="305" y="88"/>
                    </a:lnTo>
                    <a:lnTo>
                      <a:pt x="305" y="88"/>
                    </a:lnTo>
                    <a:lnTo>
                      <a:pt x="305" y="88"/>
                    </a:lnTo>
                    <a:lnTo>
                      <a:pt x="302" y="88"/>
                    </a:lnTo>
                    <a:lnTo>
                      <a:pt x="302" y="88"/>
                    </a:lnTo>
                    <a:lnTo>
                      <a:pt x="302" y="88"/>
                    </a:lnTo>
                    <a:lnTo>
                      <a:pt x="302" y="88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297" y="85"/>
                    </a:lnTo>
                    <a:lnTo>
                      <a:pt x="297" y="85"/>
                    </a:lnTo>
                    <a:lnTo>
                      <a:pt x="291" y="82"/>
                    </a:lnTo>
                    <a:lnTo>
                      <a:pt x="291" y="82"/>
                    </a:lnTo>
                    <a:lnTo>
                      <a:pt x="291" y="82"/>
                    </a:lnTo>
                    <a:lnTo>
                      <a:pt x="291" y="82"/>
                    </a:lnTo>
                    <a:lnTo>
                      <a:pt x="291" y="82"/>
                    </a:lnTo>
                    <a:lnTo>
                      <a:pt x="288" y="82"/>
                    </a:lnTo>
                    <a:lnTo>
                      <a:pt x="288" y="82"/>
                    </a:lnTo>
                    <a:lnTo>
                      <a:pt x="288" y="82"/>
                    </a:lnTo>
                    <a:lnTo>
                      <a:pt x="283" y="79"/>
                    </a:lnTo>
                    <a:lnTo>
                      <a:pt x="283" y="79"/>
                    </a:lnTo>
                    <a:lnTo>
                      <a:pt x="283" y="79"/>
                    </a:lnTo>
                    <a:lnTo>
                      <a:pt x="280" y="79"/>
                    </a:lnTo>
                    <a:lnTo>
                      <a:pt x="280" y="79"/>
                    </a:lnTo>
                    <a:lnTo>
                      <a:pt x="280" y="79"/>
                    </a:lnTo>
                    <a:lnTo>
                      <a:pt x="280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7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4" y="79"/>
                    </a:lnTo>
                    <a:lnTo>
                      <a:pt x="272" y="76"/>
                    </a:lnTo>
                    <a:lnTo>
                      <a:pt x="272" y="76"/>
                    </a:lnTo>
                    <a:lnTo>
                      <a:pt x="272" y="76"/>
                    </a:lnTo>
                    <a:lnTo>
                      <a:pt x="255" y="73"/>
                    </a:lnTo>
                    <a:lnTo>
                      <a:pt x="255" y="73"/>
                    </a:lnTo>
                    <a:lnTo>
                      <a:pt x="255" y="73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52" y="70"/>
                    </a:lnTo>
                    <a:lnTo>
                      <a:pt x="249" y="70"/>
                    </a:lnTo>
                    <a:lnTo>
                      <a:pt x="246" y="67"/>
                    </a:lnTo>
                    <a:lnTo>
                      <a:pt x="246" y="67"/>
                    </a:lnTo>
                    <a:lnTo>
                      <a:pt x="246" y="67"/>
                    </a:lnTo>
                    <a:lnTo>
                      <a:pt x="244" y="67"/>
                    </a:lnTo>
                    <a:lnTo>
                      <a:pt x="244" y="67"/>
                    </a:lnTo>
                    <a:lnTo>
                      <a:pt x="244" y="67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30" y="64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27" y="61"/>
                    </a:lnTo>
                    <a:lnTo>
                      <a:pt x="218" y="58"/>
                    </a:lnTo>
                    <a:lnTo>
                      <a:pt x="218" y="58"/>
                    </a:lnTo>
                    <a:lnTo>
                      <a:pt x="218" y="58"/>
                    </a:lnTo>
                    <a:lnTo>
                      <a:pt x="216" y="58"/>
                    </a:lnTo>
                    <a:lnTo>
                      <a:pt x="216" y="58"/>
                    </a:lnTo>
                    <a:lnTo>
                      <a:pt x="202" y="54"/>
                    </a:lnTo>
                    <a:lnTo>
                      <a:pt x="199" y="51"/>
                    </a:lnTo>
                    <a:lnTo>
                      <a:pt x="199" y="51"/>
                    </a:lnTo>
                    <a:lnTo>
                      <a:pt x="188" y="48"/>
                    </a:lnTo>
                    <a:lnTo>
                      <a:pt x="185" y="48"/>
                    </a:lnTo>
                    <a:lnTo>
                      <a:pt x="185" y="48"/>
                    </a:lnTo>
                    <a:lnTo>
                      <a:pt x="185" y="48"/>
                    </a:lnTo>
                    <a:lnTo>
                      <a:pt x="182" y="45"/>
                    </a:lnTo>
                    <a:lnTo>
                      <a:pt x="179" y="45"/>
                    </a:lnTo>
                    <a:lnTo>
                      <a:pt x="179" y="45"/>
                    </a:lnTo>
                    <a:lnTo>
                      <a:pt x="179" y="45"/>
                    </a:lnTo>
                    <a:lnTo>
                      <a:pt x="179" y="45"/>
                    </a:lnTo>
                    <a:lnTo>
                      <a:pt x="176" y="45"/>
                    </a:lnTo>
                    <a:lnTo>
                      <a:pt x="176" y="45"/>
                    </a:lnTo>
                    <a:lnTo>
                      <a:pt x="176" y="45"/>
                    </a:lnTo>
                    <a:lnTo>
                      <a:pt x="174" y="42"/>
                    </a:lnTo>
                    <a:lnTo>
                      <a:pt x="174" y="42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5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62" y="39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51" y="36"/>
                    </a:lnTo>
                    <a:lnTo>
                      <a:pt x="143" y="33"/>
                    </a:lnTo>
                    <a:lnTo>
                      <a:pt x="143" y="33"/>
                    </a:lnTo>
                    <a:lnTo>
                      <a:pt x="143" y="33"/>
                    </a:lnTo>
                    <a:lnTo>
                      <a:pt x="134" y="30"/>
                    </a:lnTo>
                    <a:lnTo>
                      <a:pt x="134" y="30"/>
                    </a:lnTo>
                    <a:lnTo>
                      <a:pt x="129" y="27"/>
                    </a:lnTo>
                    <a:lnTo>
                      <a:pt x="129" y="27"/>
                    </a:lnTo>
                    <a:lnTo>
                      <a:pt x="129" y="27"/>
                    </a:lnTo>
                    <a:lnTo>
                      <a:pt x="129" y="27"/>
                    </a:lnTo>
                    <a:lnTo>
                      <a:pt x="118" y="24"/>
                    </a:lnTo>
                    <a:lnTo>
                      <a:pt x="115" y="24"/>
                    </a:lnTo>
                    <a:lnTo>
                      <a:pt x="115" y="24"/>
                    </a:lnTo>
                    <a:lnTo>
                      <a:pt x="98" y="18"/>
                    </a:lnTo>
                    <a:lnTo>
                      <a:pt x="98" y="18"/>
                    </a:lnTo>
                    <a:lnTo>
                      <a:pt x="67" y="6"/>
                    </a:lnTo>
                    <a:lnTo>
                      <a:pt x="62" y="3"/>
                    </a:lnTo>
                    <a:lnTo>
                      <a:pt x="62" y="3"/>
                    </a:lnTo>
                    <a:lnTo>
                      <a:pt x="50" y="0"/>
                    </a:lnTo>
                    <a:lnTo>
                      <a:pt x="50" y="0"/>
                    </a:lnTo>
                    <a:lnTo>
                      <a:pt x="50" y="3"/>
                    </a:lnTo>
                    <a:lnTo>
                      <a:pt x="50" y="3"/>
                    </a:lnTo>
                    <a:lnTo>
                      <a:pt x="48" y="9"/>
                    </a:lnTo>
                    <a:lnTo>
                      <a:pt x="48" y="12"/>
                    </a:lnTo>
                    <a:lnTo>
                      <a:pt x="53" y="24"/>
                    </a:lnTo>
                    <a:lnTo>
                      <a:pt x="53" y="24"/>
                    </a:lnTo>
                    <a:lnTo>
                      <a:pt x="53" y="27"/>
                    </a:lnTo>
                    <a:lnTo>
                      <a:pt x="53" y="27"/>
                    </a:lnTo>
                    <a:lnTo>
                      <a:pt x="56" y="33"/>
                    </a:lnTo>
                    <a:lnTo>
                      <a:pt x="56" y="33"/>
                    </a:lnTo>
                    <a:lnTo>
                      <a:pt x="59" y="42"/>
                    </a:lnTo>
                    <a:lnTo>
                      <a:pt x="59" y="42"/>
                    </a:lnTo>
                    <a:lnTo>
                      <a:pt x="56" y="64"/>
                    </a:lnTo>
                    <a:lnTo>
                      <a:pt x="53" y="79"/>
                    </a:lnTo>
                    <a:lnTo>
                      <a:pt x="45" y="94"/>
                    </a:lnTo>
                    <a:lnTo>
                      <a:pt x="45" y="94"/>
                    </a:lnTo>
                    <a:lnTo>
                      <a:pt x="39" y="115"/>
                    </a:lnTo>
                    <a:lnTo>
                      <a:pt x="39" y="115"/>
                    </a:lnTo>
                    <a:lnTo>
                      <a:pt x="36" y="121"/>
                    </a:lnTo>
                    <a:lnTo>
                      <a:pt x="36" y="121"/>
                    </a:lnTo>
                    <a:lnTo>
                      <a:pt x="34" y="127"/>
                    </a:lnTo>
                    <a:lnTo>
                      <a:pt x="34" y="127"/>
                    </a:lnTo>
                    <a:lnTo>
                      <a:pt x="20" y="152"/>
                    </a:lnTo>
                    <a:lnTo>
                      <a:pt x="20" y="152"/>
                    </a:lnTo>
                    <a:lnTo>
                      <a:pt x="14" y="161"/>
                    </a:lnTo>
                    <a:lnTo>
                      <a:pt x="14" y="161"/>
                    </a:lnTo>
                    <a:lnTo>
                      <a:pt x="3" y="179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6" y="200"/>
                    </a:lnTo>
                    <a:lnTo>
                      <a:pt x="20" y="222"/>
                    </a:lnTo>
                    <a:lnTo>
                      <a:pt x="20" y="222"/>
                    </a:lnTo>
                    <a:lnTo>
                      <a:pt x="20" y="225"/>
                    </a:lnTo>
                    <a:lnTo>
                      <a:pt x="20" y="225"/>
                    </a:lnTo>
                    <a:lnTo>
                      <a:pt x="25" y="243"/>
                    </a:lnTo>
                    <a:lnTo>
                      <a:pt x="28" y="258"/>
                    </a:lnTo>
                    <a:lnTo>
                      <a:pt x="25" y="270"/>
                    </a:lnTo>
                    <a:lnTo>
                      <a:pt x="25" y="270"/>
                    </a:lnTo>
                    <a:lnTo>
                      <a:pt x="25" y="276"/>
                    </a:lnTo>
                    <a:lnTo>
                      <a:pt x="25" y="276"/>
                    </a:lnTo>
                    <a:lnTo>
                      <a:pt x="22" y="285"/>
                    </a:lnTo>
                    <a:lnTo>
                      <a:pt x="17" y="298"/>
                    </a:lnTo>
                    <a:lnTo>
                      <a:pt x="17" y="298"/>
                    </a:lnTo>
                    <a:lnTo>
                      <a:pt x="14" y="304"/>
                    </a:lnTo>
                    <a:lnTo>
                      <a:pt x="14" y="313"/>
                    </a:lnTo>
                    <a:lnTo>
                      <a:pt x="14" y="313"/>
                    </a:lnTo>
                    <a:lnTo>
                      <a:pt x="14" y="322"/>
                    </a:lnTo>
                    <a:lnTo>
                      <a:pt x="11" y="331"/>
                    </a:lnTo>
                    <a:lnTo>
                      <a:pt x="11" y="331"/>
                    </a:lnTo>
                    <a:lnTo>
                      <a:pt x="11" y="337"/>
                    </a:lnTo>
                    <a:lnTo>
                      <a:pt x="14" y="346"/>
                    </a:lnTo>
                    <a:lnTo>
                      <a:pt x="14" y="346"/>
                    </a:lnTo>
                    <a:lnTo>
                      <a:pt x="17" y="355"/>
                    </a:lnTo>
                    <a:lnTo>
                      <a:pt x="17" y="367"/>
                    </a:lnTo>
                    <a:lnTo>
                      <a:pt x="17" y="367"/>
                    </a:lnTo>
                    <a:lnTo>
                      <a:pt x="20" y="373"/>
                    </a:lnTo>
                    <a:lnTo>
                      <a:pt x="20" y="373"/>
                    </a:lnTo>
                    <a:lnTo>
                      <a:pt x="22" y="377"/>
                    </a:lnTo>
                    <a:lnTo>
                      <a:pt x="22" y="377"/>
                    </a:lnTo>
                    <a:lnTo>
                      <a:pt x="34" y="389"/>
                    </a:lnTo>
                    <a:lnTo>
                      <a:pt x="36" y="398"/>
                    </a:lnTo>
                    <a:lnTo>
                      <a:pt x="39" y="407"/>
                    </a:lnTo>
                    <a:lnTo>
                      <a:pt x="39" y="407"/>
                    </a:lnTo>
                    <a:lnTo>
                      <a:pt x="42" y="428"/>
                    </a:lnTo>
                    <a:lnTo>
                      <a:pt x="45" y="449"/>
                    </a:lnTo>
                    <a:lnTo>
                      <a:pt x="53" y="474"/>
                    </a:lnTo>
                    <a:lnTo>
                      <a:pt x="53" y="474"/>
                    </a:lnTo>
                    <a:lnTo>
                      <a:pt x="53" y="474"/>
                    </a:lnTo>
                    <a:lnTo>
                      <a:pt x="59" y="465"/>
                    </a:lnTo>
                    <a:lnTo>
                      <a:pt x="59" y="465"/>
                    </a:lnTo>
                    <a:lnTo>
                      <a:pt x="62" y="462"/>
                    </a:lnTo>
                    <a:lnTo>
                      <a:pt x="64" y="462"/>
                    </a:lnTo>
                    <a:lnTo>
                      <a:pt x="64" y="462"/>
                    </a:lnTo>
                    <a:lnTo>
                      <a:pt x="73" y="462"/>
                    </a:lnTo>
                    <a:lnTo>
                      <a:pt x="78" y="462"/>
                    </a:lnTo>
                    <a:lnTo>
                      <a:pt x="84" y="465"/>
                    </a:lnTo>
                    <a:lnTo>
                      <a:pt x="84" y="465"/>
                    </a:lnTo>
                    <a:lnTo>
                      <a:pt x="87" y="471"/>
                    </a:lnTo>
                    <a:lnTo>
                      <a:pt x="87" y="471"/>
                    </a:lnTo>
                    <a:lnTo>
                      <a:pt x="87" y="495"/>
                    </a:lnTo>
                    <a:lnTo>
                      <a:pt x="87" y="495"/>
                    </a:lnTo>
                    <a:lnTo>
                      <a:pt x="90" y="510"/>
                    </a:lnTo>
                    <a:lnTo>
                      <a:pt x="90" y="528"/>
                    </a:lnTo>
                    <a:lnTo>
                      <a:pt x="90" y="528"/>
                    </a:lnTo>
                    <a:lnTo>
                      <a:pt x="87" y="538"/>
                    </a:lnTo>
                    <a:lnTo>
                      <a:pt x="81" y="541"/>
                    </a:lnTo>
                    <a:lnTo>
                      <a:pt x="81" y="541"/>
                    </a:lnTo>
                    <a:lnTo>
                      <a:pt x="76" y="541"/>
                    </a:lnTo>
                    <a:lnTo>
                      <a:pt x="70" y="538"/>
                    </a:lnTo>
                    <a:lnTo>
                      <a:pt x="70" y="538"/>
                    </a:lnTo>
                    <a:lnTo>
                      <a:pt x="64" y="541"/>
                    </a:lnTo>
                    <a:lnTo>
                      <a:pt x="62" y="544"/>
                    </a:lnTo>
                    <a:lnTo>
                      <a:pt x="62" y="544"/>
                    </a:lnTo>
                    <a:lnTo>
                      <a:pt x="59" y="565"/>
                    </a:lnTo>
                    <a:lnTo>
                      <a:pt x="59" y="565"/>
                    </a:lnTo>
                    <a:lnTo>
                      <a:pt x="59" y="580"/>
                    </a:lnTo>
                    <a:lnTo>
                      <a:pt x="59" y="580"/>
                    </a:lnTo>
                    <a:lnTo>
                      <a:pt x="59" y="583"/>
                    </a:lnTo>
                    <a:lnTo>
                      <a:pt x="59" y="583"/>
                    </a:lnTo>
                    <a:lnTo>
                      <a:pt x="67" y="583"/>
                    </a:lnTo>
                    <a:lnTo>
                      <a:pt x="67" y="583"/>
                    </a:lnTo>
                    <a:lnTo>
                      <a:pt x="84" y="586"/>
                    </a:lnTo>
                    <a:lnTo>
                      <a:pt x="84" y="586"/>
                    </a:lnTo>
                    <a:lnTo>
                      <a:pt x="92" y="592"/>
                    </a:lnTo>
                    <a:lnTo>
                      <a:pt x="95" y="598"/>
                    </a:lnTo>
                    <a:lnTo>
                      <a:pt x="95" y="598"/>
                    </a:lnTo>
                    <a:lnTo>
                      <a:pt x="95" y="607"/>
                    </a:lnTo>
                    <a:lnTo>
                      <a:pt x="92" y="617"/>
                    </a:lnTo>
                    <a:lnTo>
                      <a:pt x="84" y="632"/>
                    </a:lnTo>
                    <a:lnTo>
                      <a:pt x="84" y="632"/>
                    </a:lnTo>
                    <a:lnTo>
                      <a:pt x="84" y="632"/>
                    </a:lnTo>
                    <a:lnTo>
                      <a:pt x="76" y="647"/>
                    </a:lnTo>
                    <a:lnTo>
                      <a:pt x="76" y="647"/>
                    </a:lnTo>
                    <a:lnTo>
                      <a:pt x="73" y="653"/>
                    </a:lnTo>
                    <a:lnTo>
                      <a:pt x="73" y="653"/>
                    </a:lnTo>
                    <a:lnTo>
                      <a:pt x="81" y="680"/>
                    </a:lnTo>
                    <a:lnTo>
                      <a:pt x="90" y="714"/>
                    </a:lnTo>
                    <a:lnTo>
                      <a:pt x="90" y="714"/>
                    </a:lnTo>
                    <a:lnTo>
                      <a:pt x="90" y="717"/>
                    </a:lnTo>
                    <a:lnTo>
                      <a:pt x="90" y="717"/>
                    </a:lnTo>
                    <a:lnTo>
                      <a:pt x="106" y="750"/>
                    </a:lnTo>
                    <a:lnTo>
                      <a:pt x="106" y="750"/>
                    </a:lnTo>
                    <a:lnTo>
                      <a:pt x="115" y="771"/>
                    </a:lnTo>
                    <a:lnTo>
                      <a:pt x="118" y="781"/>
                    </a:lnTo>
                    <a:lnTo>
                      <a:pt x="118" y="781"/>
                    </a:lnTo>
                    <a:lnTo>
                      <a:pt x="115" y="796"/>
                    </a:lnTo>
                    <a:lnTo>
                      <a:pt x="118" y="805"/>
                    </a:lnTo>
                    <a:lnTo>
                      <a:pt x="123" y="814"/>
                    </a:lnTo>
                    <a:lnTo>
                      <a:pt x="126" y="814"/>
                    </a:lnTo>
                    <a:lnTo>
                      <a:pt x="126" y="814"/>
                    </a:lnTo>
                    <a:lnTo>
                      <a:pt x="126" y="814"/>
                    </a:lnTo>
                    <a:lnTo>
                      <a:pt x="126" y="814"/>
                    </a:lnTo>
                    <a:lnTo>
                      <a:pt x="134" y="823"/>
                    </a:lnTo>
                    <a:lnTo>
                      <a:pt x="134" y="832"/>
                    </a:lnTo>
                    <a:lnTo>
                      <a:pt x="132" y="841"/>
                    </a:lnTo>
                    <a:lnTo>
                      <a:pt x="126" y="847"/>
                    </a:lnTo>
                    <a:lnTo>
                      <a:pt x="126" y="850"/>
                    </a:lnTo>
                    <a:lnTo>
                      <a:pt x="126" y="850"/>
                    </a:lnTo>
                    <a:lnTo>
                      <a:pt x="123" y="857"/>
                    </a:lnTo>
                    <a:lnTo>
                      <a:pt x="123" y="863"/>
                    </a:lnTo>
                    <a:lnTo>
                      <a:pt x="129" y="875"/>
                    </a:lnTo>
                    <a:lnTo>
                      <a:pt x="129" y="875"/>
                    </a:lnTo>
                    <a:lnTo>
                      <a:pt x="134" y="881"/>
                    </a:lnTo>
                    <a:lnTo>
                      <a:pt x="134" y="881"/>
                    </a:lnTo>
                    <a:lnTo>
                      <a:pt x="134" y="887"/>
                    </a:lnTo>
                    <a:lnTo>
                      <a:pt x="137" y="893"/>
                    </a:lnTo>
                    <a:lnTo>
                      <a:pt x="134" y="908"/>
                    </a:lnTo>
                    <a:lnTo>
                      <a:pt x="134" y="908"/>
                    </a:lnTo>
                    <a:lnTo>
                      <a:pt x="148" y="911"/>
                    </a:lnTo>
                    <a:lnTo>
                      <a:pt x="148" y="911"/>
                    </a:lnTo>
                    <a:lnTo>
                      <a:pt x="168" y="917"/>
                    </a:lnTo>
                    <a:lnTo>
                      <a:pt x="168" y="917"/>
                    </a:lnTo>
                    <a:lnTo>
                      <a:pt x="179" y="923"/>
                    </a:lnTo>
                    <a:lnTo>
                      <a:pt x="179" y="923"/>
                    </a:lnTo>
                    <a:lnTo>
                      <a:pt x="188" y="929"/>
                    </a:lnTo>
                    <a:lnTo>
                      <a:pt x="188" y="929"/>
                    </a:lnTo>
                    <a:lnTo>
                      <a:pt x="196" y="933"/>
                    </a:lnTo>
                    <a:lnTo>
                      <a:pt x="204" y="939"/>
                    </a:lnTo>
                    <a:lnTo>
                      <a:pt x="213" y="948"/>
                    </a:lnTo>
                    <a:lnTo>
                      <a:pt x="213" y="951"/>
                    </a:lnTo>
                    <a:lnTo>
                      <a:pt x="213" y="951"/>
                    </a:lnTo>
                    <a:lnTo>
                      <a:pt x="224" y="963"/>
                    </a:lnTo>
                    <a:lnTo>
                      <a:pt x="232" y="978"/>
                    </a:lnTo>
                    <a:lnTo>
                      <a:pt x="232" y="978"/>
                    </a:lnTo>
                    <a:lnTo>
                      <a:pt x="232" y="981"/>
                    </a:lnTo>
                    <a:lnTo>
                      <a:pt x="238" y="981"/>
                    </a:lnTo>
                    <a:lnTo>
                      <a:pt x="246" y="984"/>
                    </a:lnTo>
                    <a:lnTo>
                      <a:pt x="246" y="984"/>
                    </a:lnTo>
                    <a:lnTo>
                      <a:pt x="255" y="987"/>
                    </a:lnTo>
                    <a:lnTo>
                      <a:pt x="260" y="993"/>
                    </a:lnTo>
                    <a:lnTo>
                      <a:pt x="260" y="993"/>
                    </a:lnTo>
                    <a:lnTo>
                      <a:pt x="266" y="1002"/>
                    </a:lnTo>
                    <a:lnTo>
                      <a:pt x="269" y="1008"/>
                    </a:lnTo>
                    <a:lnTo>
                      <a:pt x="269" y="1015"/>
                    </a:lnTo>
                    <a:lnTo>
                      <a:pt x="269" y="1015"/>
                    </a:lnTo>
                    <a:lnTo>
                      <a:pt x="274" y="1024"/>
                    </a:lnTo>
                    <a:lnTo>
                      <a:pt x="283" y="1030"/>
                    </a:lnTo>
                    <a:lnTo>
                      <a:pt x="283" y="1030"/>
                    </a:lnTo>
                    <a:lnTo>
                      <a:pt x="297" y="1039"/>
                    </a:lnTo>
                    <a:lnTo>
                      <a:pt x="297" y="1039"/>
                    </a:lnTo>
                    <a:lnTo>
                      <a:pt x="300" y="1039"/>
                    </a:lnTo>
                    <a:lnTo>
                      <a:pt x="300" y="1039"/>
                    </a:lnTo>
                    <a:lnTo>
                      <a:pt x="300" y="1039"/>
                    </a:lnTo>
                    <a:lnTo>
                      <a:pt x="300" y="1039"/>
                    </a:lnTo>
                    <a:lnTo>
                      <a:pt x="305" y="1051"/>
                    </a:lnTo>
                    <a:lnTo>
                      <a:pt x="305" y="1051"/>
                    </a:lnTo>
                    <a:lnTo>
                      <a:pt x="322" y="1078"/>
                    </a:lnTo>
                    <a:lnTo>
                      <a:pt x="322" y="1078"/>
                    </a:lnTo>
                    <a:lnTo>
                      <a:pt x="339" y="1103"/>
                    </a:lnTo>
                    <a:lnTo>
                      <a:pt x="339" y="1103"/>
                    </a:lnTo>
                    <a:lnTo>
                      <a:pt x="342" y="1106"/>
                    </a:lnTo>
                    <a:lnTo>
                      <a:pt x="342" y="1106"/>
                    </a:lnTo>
                    <a:lnTo>
                      <a:pt x="347" y="1118"/>
                    </a:lnTo>
                    <a:lnTo>
                      <a:pt x="347" y="1130"/>
                    </a:lnTo>
                    <a:lnTo>
                      <a:pt x="347" y="1130"/>
                    </a:lnTo>
                    <a:lnTo>
                      <a:pt x="350" y="1133"/>
                    </a:lnTo>
                    <a:lnTo>
                      <a:pt x="350" y="1133"/>
                    </a:lnTo>
                    <a:lnTo>
                      <a:pt x="350" y="1163"/>
                    </a:lnTo>
                    <a:lnTo>
                      <a:pt x="350" y="1163"/>
                    </a:lnTo>
                    <a:lnTo>
                      <a:pt x="350" y="1182"/>
                    </a:lnTo>
                    <a:lnTo>
                      <a:pt x="350" y="1182"/>
                    </a:lnTo>
                    <a:lnTo>
                      <a:pt x="350" y="1185"/>
                    </a:lnTo>
                    <a:lnTo>
                      <a:pt x="350" y="1188"/>
                    </a:lnTo>
                    <a:lnTo>
                      <a:pt x="350" y="1188"/>
                    </a:lnTo>
                    <a:lnTo>
                      <a:pt x="353" y="1197"/>
                    </a:lnTo>
                    <a:lnTo>
                      <a:pt x="551" y="1221"/>
                    </a:lnTo>
                    <a:lnTo>
                      <a:pt x="551" y="1221"/>
                    </a:lnTo>
                    <a:lnTo>
                      <a:pt x="554" y="1224"/>
                    </a:lnTo>
                    <a:lnTo>
                      <a:pt x="554" y="1224"/>
                    </a:lnTo>
                    <a:lnTo>
                      <a:pt x="554" y="1224"/>
                    </a:lnTo>
                    <a:lnTo>
                      <a:pt x="554" y="1224"/>
                    </a:lnTo>
                    <a:lnTo>
                      <a:pt x="557" y="1221"/>
                    </a:lnTo>
                    <a:lnTo>
                      <a:pt x="557" y="1221"/>
                    </a:lnTo>
                    <a:lnTo>
                      <a:pt x="557" y="1221"/>
                    </a:lnTo>
                    <a:lnTo>
                      <a:pt x="557" y="1221"/>
                    </a:lnTo>
                    <a:lnTo>
                      <a:pt x="560" y="1221"/>
                    </a:lnTo>
                    <a:lnTo>
                      <a:pt x="560" y="1221"/>
                    </a:lnTo>
                    <a:lnTo>
                      <a:pt x="568" y="1215"/>
                    </a:lnTo>
                    <a:lnTo>
                      <a:pt x="568" y="1215"/>
                    </a:lnTo>
                    <a:lnTo>
                      <a:pt x="568" y="1215"/>
                    </a:lnTo>
                    <a:lnTo>
                      <a:pt x="568" y="1215"/>
                    </a:lnTo>
                    <a:lnTo>
                      <a:pt x="571" y="1212"/>
                    </a:lnTo>
                    <a:lnTo>
                      <a:pt x="571" y="1212"/>
                    </a:lnTo>
                    <a:lnTo>
                      <a:pt x="571" y="1212"/>
                    </a:lnTo>
                    <a:lnTo>
                      <a:pt x="571" y="1212"/>
                    </a:lnTo>
                    <a:lnTo>
                      <a:pt x="571" y="1212"/>
                    </a:lnTo>
                    <a:lnTo>
                      <a:pt x="571" y="1191"/>
                    </a:lnTo>
                    <a:lnTo>
                      <a:pt x="571" y="1191"/>
                    </a:lnTo>
                    <a:lnTo>
                      <a:pt x="568" y="1185"/>
                    </a:lnTo>
                    <a:lnTo>
                      <a:pt x="565" y="1176"/>
                    </a:lnTo>
                    <a:lnTo>
                      <a:pt x="565" y="1176"/>
                    </a:lnTo>
                    <a:lnTo>
                      <a:pt x="557" y="1160"/>
                    </a:lnTo>
                    <a:lnTo>
                      <a:pt x="554" y="1145"/>
                    </a:lnTo>
                    <a:lnTo>
                      <a:pt x="554" y="1145"/>
                    </a:lnTo>
                    <a:lnTo>
                      <a:pt x="557" y="1130"/>
                    </a:lnTo>
                    <a:lnTo>
                      <a:pt x="560" y="1121"/>
                    </a:lnTo>
                    <a:lnTo>
                      <a:pt x="565" y="1115"/>
                    </a:lnTo>
                    <a:lnTo>
                      <a:pt x="579" y="1097"/>
                    </a:lnTo>
                    <a:lnTo>
                      <a:pt x="579" y="1097"/>
                    </a:lnTo>
                    <a:lnTo>
                      <a:pt x="588" y="1084"/>
                    </a:lnTo>
                    <a:lnTo>
                      <a:pt x="593" y="1072"/>
                    </a:lnTo>
                    <a:lnTo>
                      <a:pt x="593" y="1057"/>
                    </a:lnTo>
                    <a:lnTo>
                      <a:pt x="593" y="1057"/>
                    </a:lnTo>
                    <a:lnTo>
                      <a:pt x="596" y="1048"/>
                    </a:lnTo>
                    <a:lnTo>
                      <a:pt x="602" y="1039"/>
                    </a:lnTo>
                    <a:lnTo>
                      <a:pt x="607" y="1033"/>
                    </a:lnTo>
                    <a:lnTo>
                      <a:pt x="616" y="1030"/>
                    </a:lnTo>
                    <a:lnTo>
                      <a:pt x="616" y="1030"/>
                    </a:lnTo>
                    <a:lnTo>
                      <a:pt x="624" y="1024"/>
                    </a:lnTo>
                    <a:lnTo>
                      <a:pt x="624" y="1024"/>
                    </a:lnTo>
                    <a:lnTo>
                      <a:pt x="616" y="1018"/>
                    </a:lnTo>
                    <a:lnTo>
                      <a:pt x="616" y="1018"/>
                    </a:lnTo>
                    <a:lnTo>
                      <a:pt x="616" y="1018"/>
                    </a:lnTo>
                    <a:lnTo>
                      <a:pt x="616" y="1018"/>
                    </a:lnTo>
                    <a:lnTo>
                      <a:pt x="605" y="1011"/>
                    </a:lnTo>
                    <a:lnTo>
                      <a:pt x="593" y="1002"/>
                    </a:lnTo>
                    <a:lnTo>
                      <a:pt x="593" y="1002"/>
                    </a:lnTo>
                    <a:lnTo>
                      <a:pt x="593" y="999"/>
                    </a:lnTo>
                    <a:lnTo>
                      <a:pt x="593" y="999"/>
                    </a:lnTo>
                    <a:lnTo>
                      <a:pt x="593" y="999"/>
                    </a:lnTo>
                    <a:lnTo>
                      <a:pt x="593" y="999"/>
                    </a:lnTo>
                    <a:lnTo>
                      <a:pt x="591" y="996"/>
                    </a:lnTo>
                    <a:lnTo>
                      <a:pt x="591" y="996"/>
                    </a:lnTo>
                    <a:lnTo>
                      <a:pt x="591" y="996"/>
                    </a:lnTo>
                    <a:lnTo>
                      <a:pt x="591" y="996"/>
                    </a:lnTo>
                    <a:lnTo>
                      <a:pt x="591" y="996"/>
                    </a:lnTo>
                    <a:lnTo>
                      <a:pt x="591" y="996"/>
                    </a:lnTo>
                    <a:lnTo>
                      <a:pt x="591" y="993"/>
                    </a:lnTo>
                    <a:lnTo>
                      <a:pt x="591" y="993"/>
                    </a:lnTo>
                    <a:lnTo>
                      <a:pt x="588" y="993"/>
                    </a:lnTo>
                    <a:lnTo>
                      <a:pt x="588" y="993"/>
                    </a:lnTo>
                    <a:lnTo>
                      <a:pt x="588" y="990"/>
                    </a:lnTo>
                    <a:lnTo>
                      <a:pt x="588" y="990"/>
                    </a:lnTo>
                    <a:lnTo>
                      <a:pt x="588" y="990"/>
                    </a:lnTo>
                    <a:lnTo>
                      <a:pt x="588" y="990"/>
                    </a:lnTo>
                    <a:lnTo>
                      <a:pt x="588" y="990"/>
                    </a:lnTo>
                    <a:lnTo>
                      <a:pt x="588" y="990"/>
                    </a:lnTo>
                    <a:lnTo>
                      <a:pt x="588" y="987"/>
                    </a:lnTo>
                    <a:lnTo>
                      <a:pt x="588" y="987"/>
                    </a:lnTo>
                    <a:lnTo>
                      <a:pt x="585" y="987"/>
                    </a:lnTo>
                    <a:lnTo>
                      <a:pt x="585" y="987"/>
                    </a:lnTo>
                    <a:lnTo>
                      <a:pt x="585" y="984"/>
                    </a:lnTo>
                    <a:lnTo>
                      <a:pt x="585" y="984"/>
                    </a:lnTo>
                    <a:lnTo>
                      <a:pt x="585" y="984"/>
                    </a:lnTo>
                    <a:lnTo>
                      <a:pt x="585" y="984"/>
                    </a:lnTo>
                    <a:lnTo>
                      <a:pt x="585" y="981"/>
                    </a:lnTo>
                    <a:lnTo>
                      <a:pt x="585" y="981"/>
                    </a:lnTo>
                    <a:lnTo>
                      <a:pt x="585" y="978"/>
                    </a:lnTo>
                    <a:lnTo>
                      <a:pt x="585" y="978"/>
                    </a:lnTo>
                    <a:lnTo>
                      <a:pt x="585" y="978"/>
                    </a:lnTo>
                    <a:lnTo>
                      <a:pt x="585" y="978"/>
                    </a:lnTo>
                    <a:lnTo>
                      <a:pt x="582" y="975"/>
                    </a:lnTo>
                    <a:lnTo>
                      <a:pt x="582" y="975"/>
                    </a:lnTo>
                    <a:lnTo>
                      <a:pt x="582" y="975"/>
                    </a:lnTo>
                    <a:lnTo>
                      <a:pt x="582" y="975"/>
                    </a:lnTo>
                    <a:lnTo>
                      <a:pt x="582" y="972"/>
                    </a:lnTo>
                    <a:lnTo>
                      <a:pt x="582" y="972"/>
                    </a:lnTo>
                    <a:lnTo>
                      <a:pt x="582" y="969"/>
                    </a:lnTo>
                    <a:lnTo>
                      <a:pt x="582" y="969"/>
                    </a:lnTo>
                    <a:lnTo>
                      <a:pt x="582" y="969"/>
                    </a:lnTo>
                    <a:lnTo>
                      <a:pt x="582" y="969"/>
                    </a:lnTo>
                    <a:lnTo>
                      <a:pt x="582" y="966"/>
                    </a:lnTo>
                    <a:lnTo>
                      <a:pt x="582" y="966"/>
                    </a:lnTo>
                    <a:lnTo>
                      <a:pt x="582" y="963"/>
                    </a:lnTo>
                    <a:lnTo>
                      <a:pt x="582" y="963"/>
                    </a:lnTo>
                    <a:lnTo>
                      <a:pt x="582" y="960"/>
                    </a:lnTo>
                    <a:lnTo>
                      <a:pt x="582" y="960"/>
                    </a:lnTo>
                    <a:lnTo>
                      <a:pt x="579" y="960"/>
                    </a:lnTo>
                    <a:lnTo>
                      <a:pt x="579" y="960"/>
                    </a:lnTo>
                    <a:lnTo>
                      <a:pt x="579" y="957"/>
                    </a:lnTo>
                    <a:lnTo>
                      <a:pt x="579" y="957"/>
                    </a:lnTo>
                    <a:lnTo>
                      <a:pt x="579" y="954"/>
                    </a:lnTo>
                    <a:lnTo>
                      <a:pt x="579" y="954"/>
                    </a:lnTo>
                    <a:lnTo>
                      <a:pt x="579" y="951"/>
                    </a:lnTo>
                    <a:lnTo>
                      <a:pt x="579" y="951"/>
                    </a:lnTo>
                    <a:lnTo>
                      <a:pt x="579" y="951"/>
                    </a:lnTo>
                    <a:lnTo>
                      <a:pt x="579" y="951"/>
                    </a:lnTo>
                    <a:lnTo>
                      <a:pt x="579" y="948"/>
                    </a:lnTo>
                    <a:lnTo>
                      <a:pt x="579" y="948"/>
                    </a:lnTo>
                    <a:lnTo>
                      <a:pt x="579" y="945"/>
                    </a:lnTo>
                    <a:lnTo>
                      <a:pt x="579" y="945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31" name="Freeform 732">
                <a:extLst>
                  <a:ext uri="{FF2B5EF4-FFF2-40B4-BE49-F238E27FC236}">
                    <a16:creationId xmlns:a16="http://schemas.microsoft.com/office/drawing/2014/main" id="{6C6A868A-4689-810E-F206-20E63D869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8583" y="1789499"/>
                <a:ext cx="707751" cy="1168592"/>
              </a:xfrm>
              <a:custGeom>
                <a:avLst/>
                <a:gdLst>
                  <a:gd name="T0" fmla="*/ 106 w 487"/>
                  <a:gd name="T1" fmla="*/ 316 h 848"/>
                  <a:gd name="T2" fmla="*/ 106 w 487"/>
                  <a:gd name="T3" fmla="*/ 319 h 848"/>
                  <a:gd name="T4" fmla="*/ 109 w 487"/>
                  <a:gd name="T5" fmla="*/ 322 h 848"/>
                  <a:gd name="T6" fmla="*/ 112 w 487"/>
                  <a:gd name="T7" fmla="*/ 329 h 848"/>
                  <a:gd name="T8" fmla="*/ 114 w 487"/>
                  <a:gd name="T9" fmla="*/ 335 h 848"/>
                  <a:gd name="T10" fmla="*/ 117 w 487"/>
                  <a:gd name="T11" fmla="*/ 338 h 848"/>
                  <a:gd name="T12" fmla="*/ 117 w 487"/>
                  <a:gd name="T13" fmla="*/ 341 h 848"/>
                  <a:gd name="T14" fmla="*/ 120 w 487"/>
                  <a:gd name="T15" fmla="*/ 347 h 848"/>
                  <a:gd name="T16" fmla="*/ 120 w 487"/>
                  <a:gd name="T17" fmla="*/ 353 h 848"/>
                  <a:gd name="T18" fmla="*/ 128 w 487"/>
                  <a:gd name="T19" fmla="*/ 377 h 848"/>
                  <a:gd name="T20" fmla="*/ 131 w 487"/>
                  <a:gd name="T21" fmla="*/ 398 h 848"/>
                  <a:gd name="T22" fmla="*/ 123 w 487"/>
                  <a:gd name="T23" fmla="*/ 405 h 848"/>
                  <a:gd name="T24" fmla="*/ 114 w 487"/>
                  <a:gd name="T25" fmla="*/ 411 h 848"/>
                  <a:gd name="T26" fmla="*/ 103 w 487"/>
                  <a:gd name="T27" fmla="*/ 414 h 848"/>
                  <a:gd name="T28" fmla="*/ 72 w 487"/>
                  <a:gd name="T29" fmla="*/ 468 h 848"/>
                  <a:gd name="T30" fmla="*/ 58 w 487"/>
                  <a:gd name="T31" fmla="*/ 490 h 848"/>
                  <a:gd name="T32" fmla="*/ 50 w 487"/>
                  <a:gd name="T33" fmla="*/ 566 h 848"/>
                  <a:gd name="T34" fmla="*/ 0 w 487"/>
                  <a:gd name="T35" fmla="*/ 748 h 848"/>
                  <a:gd name="T36" fmla="*/ 75 w 487"/>
                  <a:gd name="T37" fmla="*/ 766 h 848"/>
                  <a:gd name="T38" fmla="*/ 126 w 487"/>
                  <a:gd name="T39" fmla="*/ 781 h 848"/>
                  <a:gd name="T40" fmla="*/ 154 w 487"/>
                  <a:gd name="T41" fmla="*/ 787 h 848"/>
                  <a:gd name="T42" fmla="*/ 156 w 487"/>
                  <a:gd name="T43" fmla="*/ 787 h 848"/>
                  <a:gd name="T44" fmla="*/ 193 w 487"/>
                  <a:gd name="T45" fmla="*/ 796 h 848"/>
                  <a:gd name="T46" fmla="*/ 212 w 487"/>
                  <a:gd name="T47" fmla="*/ 799 h 848"/>
                  <a:gd name="T48" fmla="*/ 240 w 487"/>
                  <a:gd name="T49" fmla="*/ 806 h 848"/>
                  <a:gd name="T50" fmla="*/ 280 w 487"/>
                  <a:gd name="T51" fmla="*/ 815 h 848"/>
                  <a:gd name="T52" fmla="*/ 310 w 487"/>
                  <a:gd name="T53" fmla="*/ 824 h 848"/>
                  <a:gd name="T54" fmla="*/ 355 w 487"/>
                  <a:gd name="T55" fmla="*/ 833 h 848"/>
                  <a:gd name="T56" fmla="*/ 473 w 487"/>
                  <a:gd name="T57" fmla="*/ 666 h 848"/>
                  <a:gd name="T58" fmla="*/ 467 w 487"/>
                  <a:gd name="T59" fmla="*/ 587 h 848"/>
                  <a:gd name="T60" fmla="*/ 445 w 487"/>
                  <a:gd name="T61" fmla="*/ 569 h 848"/>
                  <a:gd name="T62" fmla="*/ 428 w 487"/>
                  <a:gd name="T63" fmla="*/ 566 h 848"/>
                  <a:gd name="T64" fmla="*/ 405 w 487"/>
                  <a:gd name="T65" fmla="*/ 562 h 848"/>
                  <a:gd name="T66" fmla="*/ 361 w 487"/>
                  <a:gd name="T67" fmla="*/ 550 h 848"/>
                  <a:gd name="T68" fmla="*/ 330 w 487"/>
                  <a:gd name="T69" fmla="*/ 547 h 848"/>
                  <a:gd name="T70" fmla="*/ 319 w 487"/>
                  <a:gd name="T71" fmla="*/ 523 h 848"/>
                  <a:gd name="T72" fmla="*/ 305 w 487"/>
                  <a:gd name="T73" fmla="*/ 474 h 848"/>
                  <a:gd name="T74" fmla="*/ 282 w 487"/>
                  <a:gd name="T75" fmla="*/ 414 h 848"/>
                  <a:gd name="T76" fmla="*/ 257 w 487"/>
                  <a:gd name="T77" fmla="*/ 395 h 848"/>
                  <a:gd name="T78" fmla="*/ 263 w 487"/>
                  <a:gd name="T79" fmla="*/ 365 h 848"/>
                  <a:gd name="T80" fmla="*/ 291 w 487"/>
                  <a:gd name="T81" fmla="*/ 326 h 848"/>
                  <a:gd name="T82" fmla="*/ 291 w 487"/>
                  <a:gd name="T83" fmla="*/ 322 h 848"/>
                  <a:gd name="T84" fmla="*/ 291 w 487"/>
                  <a:gd name="T85" fmla="*/ 322 h 848"/>
                  <a:gd name="T86" fmla="*/ 288 w 487"/>
                  <a:gd name="T87" fmla="*/ 319 h 848"/>
                  <a:gd name="T88" fmla="*/ 288 w 487"/>
                  <a:gd name="T89" fmla="*/ 295 h 848"/>
                  <a:gd name="T90" fmla="*/ 294 w 487"/>
                  <a:gd name="T91" fmla="*/ 262 h 848"/>
                  <a:gd name="T92" fmla="*/ 285 w 487"/>
                  <a:gd name="T93" fmla="*/ 256 h 848"/>
                  <a:gd name="T94" fmla="*/ 274 w 487"/>
                  <a:gd name="T95" fmla="*/ 216 h 848"/>
                  <a:gd name="T96" fmla="*/ 263 w 487"/>
                  <a:gd name="T97" fmla="*/ 204 h 848"/>
                  <a:gd name="T98" fmla="*/ 243 w 487"/>
                  <a:gd name="T99" fmla="*/ 152 h 848"/>
                  <a:gd name="T100" fmla="*/ 224 w 487"/>
                  <a:gd name="T101" fmla="*/ 119 h 848"/>
                  <a:gd name="T102" fmla="*/ 218 w 487"/>
                  <a:gd name="T103" fmla="*/ 7 h 848"/>
                  <a:gd name="T104" fmla="*/ 103 w 487"/>
                  <a:gd name="T105" fmla="*/ 316 h 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7" h="848">
                    <a:moveTo>
                      <a:pt x="103" y="316"/>
                    </a:moveTo>
                    <a:lnTo>
                      <a:pt x="103" y="316"/>
                    </a:lnTo>
                    <a:lnTo>
                      <a:pt x="103" y="316"/>
                    </a:lnTo>
                    <a:lnTo>
                      <a:pt x="103" y="316"/>
                    </a:lnTo>
                    <a:lnTo>
                      <a:pt x="106" y="316"/>
                    </a:lnTo>
                    <a:lnTo>
                      <a:pt x="106" y="316"/>
                    </a:lnTo>
                    <a:lnTo>
                      <a:pt x="106" y="319"/>
                    </a:lnTo>
                    <a:lnTo>
                      <a:pt x="106" y="319"/>
                    </a:lnTo>
                    <a:lnTo>
                      <a:pt x="106" y="319"/>
                    </a:lnTo>
                    <a:lnTo>
                      <a:pt x="106" y="319"/>
                    </a:lnTo>
                    <a:lnTo>
                      <a:pt x="109" y="322"/>
                    </a:lnTo>
                    <a:lnTo>
                      <a:pt x="109" y="322"/>
                    </a:lnTo>
                    <a:lnTo>
                      <a:pt x="109" y="322"/>
                    </a:lnTo>
                    <a:lnTo>
                      <a:pt x="109" y="322"/>
                    </a:lnTo>
                    <a:lnTo>
                      <a:pt x="109" y="322"/>
                    </a:lnTo>
                    <a:lnTo>
                      <a:pt x="109" y="326"/>
                    </a:lnTo>
                    <a:lnTo>
                      <a:pt x="109" y="326"/>
                    </a:lnTo>
                    <a:lnTo>
                      <a:pt x="112" y="326"/>
                    </a:lnTo>
                    <a:lnTo>
                      <a:pt x="112" y="329"/>
                    </a:lnTo>
                    <a:lnTo>
                      <a:pt x="112" y="329"/>
                    </a:lnTo>
                    <a:lnTo>
                      <a:pt x="112" y="329"/>
                    </a:lnTo>
                    <a:lnTo>
                      <a:pt x="114" y="332"/>
                    </a:lnTo>
                    <a:lnTo>
                      <a:pt x="114" y="332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14" y="335"/>
                    </a:lnTo>
                    <a:lnTo>
                      <a:pt x="117" y="338"/>
                    </a:lnTo>
                    <a:lnTo>
                      <a:pt x="117" y="338"/>
                    </a:lnTo>
                    <a:lnTo>
                      <a:pt x="117" y="338"/>
                    </a:lnTo>
                    <a:lnTo>
                      <a:pt x="117" y="338"/>
                    </a:lnTo>
                    <a:lnTo>
                      <a:pt x="117" y="341"/>
                    </a:lnTo>
                    <a:lnTo>
                      <a:pt x="117" y="341"/>
                    </a:lnTo>
                    <a:lnTo>
                      <a:pt x="117" y="341"/>
                    </a:lnTo>
                    <a:lnTo>
                      <a:pt x="117" y="341"/>
                    </a:lnTo>
                    <a:lnTo>
                      <a:pt x="117" y="341"/>
                    </a:lnTo>
                    <a:lnTo>
                      <a:pt x="120" y="344"/>
                    </a:lnTo>
                    <a:lnTo>
                      <a:pt x="120" y="344"/>
                    </a:lnTo>
                    <a:lnTo>
                      <a:pt x="120" y="347"/>
                    </a:lnTo>
                    <a:lnTo>
                      <a:pt x="120" y="347"/>
                    </a:lnTo>
                    <a:lnTo>
                      <a:pt x="120" y="347"/>
                    </a:lnTo>
                    <a:lnTo>
                      <a:pt x="120" y="347"/>
                    </a:lnTo>
                    <a:lnTo>
                      <a:pt x="120" y="347"/>
                    </a:lnTo>
                    <a:lnTo>
                      <a:pt x="120" y="353"/>
                    </a:lnTo>
                    <a:lnTo>
                      <a:pt x="120" y="353"/>
                    </a:lnTo>
                    <a:lnTo>
                      <a:pt x="120" y="356"/>
                    </a:lnTo>
                    <a:lnTo>
                      <a:pt x="120" y="356"/>
                    </a:lnTo>
                    <a:lnTo>
                      <a:pt x="123" y="368"/>
                    </a:lnTo>
                    <a:lnTo>
                      <a:pt x="128" y="377"/>
                    </a:lnTo>
                    <a:lnTo>
                      <a:pt x="128" y="377"/>
                    </a:lnTo>
                    <a:lnTo>
                      <a:pt x="134" y="386"/>
                    </a:lnTo>
                    <a:lnTo>
                      <a:pt x="134" y="392"/>
                    </a:lnTo>
                    <a:lnTo>
                      <a:pt x="131" y="398"/>
                    </a:lnTo>
                    <a:lnTo>
                      <a:pt x="131" y="398"/>
                    </a:lnTo>
                    <a:lnTo>
                      <a:pt x="128" y="401"/>
                    </a:lnTo>
                    <a:lnTo>
                      <a:pt x="128" y="401"/>
                    </a:lnTo>
                    <a:lnTo>
                      <a:pt x="128" y="401"/>
                    </a:lnTo>
                    <a:lnTo>
                      <a:pt x="128" y="401"/>
                    </a:lnTo>
                    <a:lnTo>
                      <a:pt x="123" y="405"/>
                    </a:lnTo>
                    <a:lnTo>
                      <a:pt x="123" y="405"/>
                    </a:lnTo>
                    <a:lnTo>
                      <a:pt x="117" y="408"/>
                    </a:lnTo>
                    <a:lnTo>
                      <a:pt x="117" y="408"/>
                    </a:lnTo>
                    <a:lnTo>
                      <a:pt x="114" y="411"/>
                    </a:lnTo>
                    <a:lnTo>
                      <a:pt x="114" y="411"/>
                    </a:lnTo>
                    <a:lnTo>
                      <a:pt x="112" y="411"/>
                    </a:lnTo>
                    <a:lnTo>
                      <a:pt x="112" y="411"/>
                    </a:lnTo>
                    <a:lnTo>
                      <a:pt x="106" y="414"/>
                    </a:lnTo>
                    <a:lnTo>
                      <a:pt x="106" y="414"/>
                    </a:lnTo>
                    <a:lnTo>
                      <a:pt x="103" y="414"/>
                    </a:lnTo>
                    <a:lnTo>
                      <a:pt x="103" y="414"/>
                    </a:lnTo>
                    <a:lnTo>
                      <a:pt x="100" y="414"/>
                    </a:lnTo>
                    <a:lnTo>
                      <a:pt x="84" y="432"/>
                    </a:lnTo>
                    <a:lnTo>
                      <a:pt x="72" y="468"/>
                    </a:lnTo>
                    <a:lnTo>
                      <a:pt x="72" y="468"/>
                    </a:lnTo>
                    <a:lnTo>
                      <a:pt x="70" y="474"/>
                    </a:lnTo>
                    <a:lnTo>
                      <a:pt x="70" y="474"/>
                    </a:lnTo>
                    <a:lnTo>
                      <a:pt x="64" y="477"/>
                    </a:lnTo>
                    <a:lnTo>
                      <a:pt x="58" y="480"/>
                    </a:lnTo>
                    <a:lnTo>
                      <a:pt x="58" y="490"/>
                    </a:lnTo>
                    <a:lnTo>
                      <a:pt x="58" y="490"/>
                    </a:lnTo>
                    <a:lnTo>
                      <a:pt x="56" y="517"/>
                    </a:lnTo>
                    <a:lnTo>
                      <a:pt x="50" y="535"/>
                    </a:lnTo>
                    <a:lnTo>
                      <a:pt x="50" y="566"/>
                    </a:lnTo>
                    <a:lnTo>
                      <a:pt x="50" y="566"/>
                    </a:lnTo>
                    <a:lnTo>
                      <a:pt x="50" y="566"/>
                    </a:lnTo>
                    <a:lnTo>
                      <a:pt x="50" y="566"/>
                    </a:lnTo>
                    <a:lnTo>
                      <a:pt x="50" y="566"/>
                    </a:lnTo>
                    <a:lnTo>
                      <a:pt x="0" y="748"/>
                    </a:lnTo>
                    <a:lnTo>
                      <a:pt x="0" y="748"/>
                    </a:lnTo>
                    <a:lnTo>
                      <a:pt x="19" y="751"/>
                    </a:lnTo>
                    <a:lnTo>
                      <a:pt x="64" y="763"/>
                    </a:lnTo>
                    <a:lnTo>
                      <a:pt x="64" y="763"/>
                    </a:lnTo>
                    <a:lnTo>
                      <a:pt x="64" y="763"/>
                    </a:lnTo>
                    <a:lnTo>
                      <a:pt x="75" y="766"/>
                    </a:lnTo>
                    <a:lnTo>
                      <a:pt x="100" y="775"/>
                    </a:lnTo>
                    <a:lnTo>
                      <a:pt x="100" y="775"/>
                    </a:lnTo>
                    <a:lnTo>
                      <a:pt x="123" y="778"/>
                    </a:lnTo>
                    <a:lnTo>
                      <a:pt x="126" y="781"/>
                    </a:lnTo>
                    <a:lnTo>
                      <a:pt x="126" y="781"/>
                    </a:lnTo>
                    <a:lnTo>
                      <a:pt x="126" y="781"/>
                    </a:lnTo>
                    <a:lnTo>
                      <a:pt x="128" y="781"/>
                    </a:lnTo>
                    <a:lnTo>
                      <a:pt x="128" y="781"/>
                    </a:lnTo>
                    <a:lnTo>
                      <a:pt x="154" y="787"/>
                    </a:lnTo>
                    <a:lnTo>
                      <a:pt x="154" y="787"/>
                    </a:lnTo>
                    <a:lnTo>
                      <a:pt x="154" y="787"/>
                    </a:lnTo>
                    <a:lnTo>
                      <a:pt x="154" y="787"/>
                    </a:lnTo>
                    <a:lnTo>
                      <a:pt x="154" y="787"/>
                    </a:lnTo>
                    <a:lnTo>
                      <a:pt x="156" y="787"/>
                    </a:lnTo>
                    <a:lnTo>
                      <a:pt x="156" y="787"/>
                    </a:lnTo>
                    <a:lnTo>
                      <a:pt x="165" y="790"/>
                    </a:lnTo>
                    <a:lnTo>
                      <a:pt x="165" y="790"/>
                    </a:lnTo>
                    <a:lnTo>
                      <a:pt x="193" y="796"/>
                    </a:lnTo>
                    <a:lnTo>
                      <a:pt x="193" y="796"/>
                    </a:lnTo>
                    <a:lnTo>
                      <a:pt x="193" y="796"/>
                    </a:lnTo>
                    <a:lnTo>
                      <a:pt x="207" y="799"/>
                    </a:lnTo>
                    <a:lnTo>
                      <a:pt x="210" y="799"/>
                    </a:lnTo>
                    <a:lnTo>
                      <a:pt x="210" y="799"/>
                    </a:lnTo>
                    <a:lnTo>
                      <a:pt x="210" y="799"/>
                    </a:lnTo>
                    <a:lnTo>
                      <a:pt x="212" y="799"/>
                    </a:lnTo>
                    <a:lnTo>
                      <a:pt x="212" y="799"/>
                    </a:lnTo>
                    <a:lnTo>
                      <a:pt x="215" y="803"/>
                    </a:lnTo>
                    <a:lnTo>
                      <a:pt x="215" y="803"/>
                    </a:lnTo>
                    <a:lnTo>
                      <a:pt x="235" y="806"/>
                    </a:lnTo>
                    <a:lnTo>
                      <a:pt x="240" y="806"/>
                    </a:lnTo>
                    <a:lnTo>
                      <a:pt x="240" y="806"/>
                    </a:lnTo>
                    <a:lnTo>
                      <a:pt x="257" y="812"/>
                    </a:lnTo>
                    <a:lnTo>
                      <a:pt x="268" y="815"/>
                    </a:lnTo>
                    <a:lnTo>
                      <a:pt x="268" y="815"/>
                    </a:lnTo>
                    <a:lnTo>
                      <a:pt x="280" y="815"/>
                    </a:lnTo>
                    <a:lnTo>
                      <a:pt x="288" y="818"/>
                    </a:lnTo>
                    <a:lnTo>
                      <a:pt x="288" y="818"/>
                    </a:lnTo>
                    <a:lnTo>
                      <a:pt x="296" y="821"/>
                    </a:lnTo>
                    <a:lnTo>
                      <a:pt x="310" y="824"/>
                    </a:lnTo>
                    <a:lnTo>
                      <a:pt x="310" y="824"/>
                    </a:lnTo>
                    <a:lnTo>
                      <a:pt x="324" y="827"/>
                    </a:lnTo>
                    <a:lnTo>
                      <a:pt x="333" y="827"/>
                    </a:lnTo>
                    <a:lnTo>
                      <a:pt x="333" y="827"/>
                    </a:lnTo>
                    <a:lnTo>
                      <a:pt x="355" y="833"/>
                    </a:lnTo>
                    <a:lnTo>
                      <a:pt x="355" y="833"/>
                    </a:lnTo>
                    <a:lnTo>
                      <a:pt x="355" y="833"/>
                    </a:lnTo>
                    <a:lnTo>
                      <a:pt x="411" y="842"/>
                    </a:lnTo>
                    <a:lnTo>
                      <a:pt x="411" y="842"/>
                    </a:lnTo>
                    <a:lnTo>
                      <a:pt x="436" y="848"/>
                    </a:lnTo>
                    <a:lnTo>
                      <a:pt x="473" y="666"/>
                    </a:lnTo>
                    <a:lnTo>
                      <a:pt x="487" y="590"/>
                    </a:lnTo>
                    <a:lnTo>
                      <a:pt x="478" y="587"/>
                    </a:lnTo>
                    <a:lnTo>
                      <a:pt x="470" y="587"/>
                    </a:lnTo>
                    <a:lnTo>
                      <a:pt x="470" y="587"/>
                    </a:lnTo>
                    <a:lnTo>
                      <a:pt x="467" y="587"/>
                    </a:lnTo>
                    <a:lnTo>
                      <a:pt x="467" y="587"/>
                    </a:lnTo>
                    <a:lnTo>
                      <a:pt x="467" y="584"/>
                    </a:lnTo>
                    <a:lnTo>
                      <a:pt x="467" y="584"/>
                    </a:lnTo>
                    <a:lnTo>
                      <a:pt x="450" y="578"/>
                    </a:lnTo>
                    <a:lnTo>
                      <a:pt x="445" y="569"/>
                    </a:lnTo>
                    <a:lnTo>
                      <a:pt x="439" y="562"/>
                    </a:lnTo>
                    <a:lnTo>
                      <a:pt x="439" y="562"/>
                    </a:lnTo>
                    <a:lnTo>
                      <a:pt x="436" y="562"/>
                    </a:lnTo>
                    <a:lnTo>
                      <a:pt x="436" y="562"/>
                    </a:lnTo>
                    <a:lnTo>
                      <a:pt x="428" y="566"/>
                    </a:lnTo>
                    <a:lnTo>
                      <a:pt x="425" y="566"/>
                    </a:lnTo>
                    <a:lnTo>
                      <a:pt x="419" y="566"/>
                    </a:lnTo>
                    <a:lnTo>
                      <a:pt x="419" y="566"/>
                    </a:lnTo>
                    <a:lnTo>
                      <a:pt x="405" y="562"/>
                    </a:lnTo>
                    <a:lnTo>
                      <a:pt x="405" y="562"/>
                    </a:lnTo>
                    <a:lnTo>
                      <a:pt x="394" y="559"/>
                    </a:lnTo>
                    <a:lnTo>
                      <a:pt x="394" y="559"/>
                    </a:lnTo>
                    <a:lnTo>
                      <a:pt x="380" y="559"/>
                    </a:lnTo>
                    <a:lnTo>
                      <a:pt x="369" y="556"/>
                    </a:lnTo>
                    <a:lnTo>
                      <a:pt x="361" y="550"/>
                    </a:lnTo>
                    <a:lnTo>
                      <a:pt x="358" y="544"/>
                    </a:lnTo>
                    <a:lnTo>
                      <a:pt x="358" y="544"/>
                    </a:lnTo>
                    <a:lnTo>
                      <a:pt x="347" y="544"/>
                    </a:lnTo>
                    <a:lnTo>
                      <a:pt x="330" y="547"/>
                    </a:lnTo>
                    <a:lnTo>
                      <a:pt x="330" y="547"/>
                    </a:lnTo>
                    <a:lnTo>
                      <a:pt x="324" y="547"/>
                    </a:lnTo>
                    <a:lnTo>
                      <a:pt x="324" y="547"/>
                    </a:lnTo>
                    <a:lnTo>
                      <a:pt x="321" y="544"/>
                    </a:lnTo>
                    <a:lnTo>
                      <a:pt x="321" y="544"/>
                    </a:lnTo>
                    <a:lnTo>
                      <a:pt x="319" y="523"/>
                    </a:lnTo>
                    <a:lnTo>
                      <a:pt x="316" y="496"/>
                    </a:lnTo>
                    <a:lnTo>
                      <a:pt x="316" y="496"/>
                    </a:lnTo>
                    <a:lnTo>
                      <a:pt x="310" y="487"/>
                    </a:lnTo>
                    <a:lnTo>
                      <a:pt x="305" y="474"/>
                    </a:lnTo>
                    <a:lnTo>
                      <a:pt x="305" y="474"/>
                    </a:lnTo>
                    <a:lnTo>
                      <a:pt x="291" y="450"/>
                    </a:lnTo>
                    <a:lnTo>
                      <a:pt x="285" y="438"/>
                    </a:lnTo>
                    <a:lnTo>
                      <a:pt x="285" y="426"/>
                    </a:lnTo>
                    <a:lnTo>
                      <a:pt x="285" y="426"/>
                    </a:lnTo>
                    <a:lnTo>
                      <a:pt x="282" y="414"/>
                    </a:lnTo>
                    <a:lnTo>
                      <a:pt x="282" y="411"/>
                    </a:lnTo>
                    <a:lnTo>
                      <a:pt x="282" y="411"/>
                    </a:lnTo>
                    <a:lnTo>
                      <a:pt x="268" y="408"/>
                    </a:lnTo>
                    <a:lnTo>
                      <a:pt x="263" y="401"/>
                    </a:lnTo>
                    <a:lnTo>
                      <a:pt x="257" y="395"/>
                    </a:lnTo>
                    <a:lnTo>
                      <a:pt x="257" y="395"/>
                    </a:lnTo>
                    <a:lnTo>
                      <a:pt x="257" y="389"/>
                    </a:lnTo>
                    <a:lnTo>
                      <a:pt x="257" y="389"/>
                    </a:lnTo>
                    <a:lnTo>
                      <a:pt x="257" y="377"/>
                    </a:lnTo>
                    <a:lnTo>
                      <a:pt x="263" y="365"/>
                    </a:lnTo>
                    <a:lnTo>
                      <a:pt x="268" y="350"/>
                    </a:lnTo>
                    <a:lnTo>
                      <a:pt x="282" y="335"/>
                    </a:lnTo>
                    <a:lnTo>
                      <a:pt x="282" y="335"/>
                    </a:lnTo>
                    <a:lnTo>
                      <a:pt x="291" y="326"/>
                    </a:lnTo>
                    <a:lnTo>
                      <a:pt x="291" y="326"/>
                    </a:lnTo>
                    <a:lnTo>
                      <a:pt x="291" y="326"/>
                    </a:lnTo>
                    <a:lnTo>
                      <a:pt x="291" y="326"/>
                    </a:lnTo>
                    <a:lnTo>
                      <a:pt x="291" y="326"/>
                    </a:lnTo>
                    <a:lnTo>
                      <a:pt x="291" y="326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1" y="322"/>
                    </a:lnTo>
                    <a:lnTo>
                      <a:pt x="294" y="322"/>
                    </a:lnTo>
                    <a:lnTo>
                      <a:pt x="294" y="322"/>
                    </a:lnTo>
                    <a:lnTo>
                      <a:pt x="288" y="319"/>
                    </a:lnTo>
                    <a:lnTo>
                      <a:pt x="288" y="319"/>
                    </a:lnTo>
                    <a:lnTo>
                      <a:pt x="288" y="316"/>
                    </a:lnTo>
                    <a:lnTo>
                      <a:pt x="288" y="298"/>
                    </a:lnTo>
                    <a:lnTo>
                      <a:pt x="288" y="298"/>
                    </a:lnTo>
                    <a:lnTo>
                      <a:pt x="288" y="295"/>
                    </a:lnTo>
                    <a:lnTo>
                      <a:pt x="288" y="295"/>
                    </a:lnTo>
                    <a:lnTo>
                      <a:pt x="291" y="283"/>
                    </a:lnTo>
                    <a:lnTo>
                      <a:pt x="294" y="274"/>
                    </a:lnTo>
                    <a:lnTo>
                      <a:pt x="294" y="262"/>
                    </a:lnTo>
                    <a:lnTo>
                      <a:pt x="294" y="262"/>
                    </a:lnTo>
                    <a:lnTo>
                      <a:pt x="294" y="256"/>
                    </a:lnTo>
                    <a:lnTo>
                      <a:pt x="294" y="256"/>
                    </a:lnTo>
                    <a:lnTo>
                      <a:pt x="291" y="256"/>
                    </a:lnTo>
                    <a:lnTo>
                      <a:pt x="291" y="256"/>
                    </a:lnTo>
                    <a:lnTo>
                      <a:pt x="285" y="256"/>
                    </a:lnTo>
                    <a:lnTo>
                      <a:pt x="277" y="250"/>
                    </a:lnTo>
                    <a:lnTo>
                      <a:pt x="277" y="250"/>
                    </a:lnTo>
                    <a:lnTo>
                      <a:pt x="271" y="243"/>
                    </a:lnTo>
                    <a:lnTo>
                      <a:pt x="271" y="234"/>
                    </a:lnTo>
                    <a:lnTo>
                      <a:pt x="274" y="216"/>
                    </a:lnTo>
                    <a:lnTo>
                      <a:pt x="274" y="216"/>
                    </a:lnTo>
                    <a:lnTo>
                      <a:pt x="266" y="210"/>
                    </a:lnTo>
                    <a:lnTo>
                      <a:pt x="263" y="207"/>
                    </a:lnTo>
                    <a:lnTo>
                      <a:pt x="263" y="204"/>
                    </a:lnTo>
                    <a:lnTo>
                      <a:pt x="263" y="204"/>
                    </a:lnTo>
                    <a:lnTo>
                      <a:pt x="257" y="189"/>
                    </a:lnTo>
                    <a:lnTo>
                      <a:pt x="257" y="189"/>
                    </a:lnTo>
                    <a:lnTo>
                      <a:pt x="246" y="168"/>
                    </a:lnTo>
                    <a:lnTo>
                      <a:pt x="243" y="152"/>
                    </a:lnTo>
                    <a:lnTo>
                      <a:pt x="243" y="152"/>
                    </a:lnTo>
                    <a:lnTo>
                      <a:pt x="240" y="146"/>
                    </a:lnTo>
                    <a:lnTo>
                      <a:pt x="235" y="137"/>
                    </a:lnTo>
                    <a:lnTo>
                      <a:pt x="224" y="119"/>
                    </a:lnTo>
                    <a:lnTo>
                      <a:pt x="224" y="119"/>
                    </a:lnTo>
                    <a:lnTo>
                      <a:pt x="224" y="119"/>
                    </a:lnTo>
                    <a:lnTo>
                      <a:pt x="224" y="119"/>
                    </a:lnTo>
                    <a:lnTo>
                      <a:pt x="221" y="113"/>
                    </a:lnTo>
                    <a:lnTo>
                      <a:pt x="252" y="13"/>
                    </a:lnTo>
                    <a:lnTo>
                      <a:pt x="252" y="13"/>
                    </a:lnTo>
                    <a:lnTo>
                      <a:pt x="218" y="7"/>
                    </a:lnTo>
                    <a:lnTo>
                      <a:pt x="196" y="0"/>
                    </a:lnTo>
                    <a:lnTo>
                      <a:pt x="103" y="313"/>
                    </a:lnTo>
                    <a:lnTo>
                      <a:pt x="103" y="313"/>
                    </a:lnTo>
                    <a:lnTo>
                      <a:pt x="103" y="316"/>
                    </a:lnTo>
                    <a:lnTo>
                      <a:pt x="103" y="316"/>
                    </a:lnTo>
                    <a:lnTo>
                      <a:pt x="103" y="316"/>
                    </a:lnTo>
                    <a:lnTo>
                      <a:pt x="103" y="316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2" name="Freeform 169">
                <a:extLst>
                  <a:ext uri="{FF2B5EF4-FFF2-40B4-BE49-F238E27FC236}">
                    <a16:creationId xmlns:a16="http://schemas.microsoft.com/office/drawing/2014/main" id="{7AE7598F-6F6C-01D0-C139-3C6AB2871B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44119" y="3761497"/>
                <a:ext cx="1015848" cy="423063"/>
              </a:xfrm>
              <a:custGeom>
                <a:avLst/>
                <a:gdLst>
                  <a:gd name="T0" fmla="*/ 184 w 699"/>
                  <a:gd name="T1" fmla="*/ 131 h 307"/>
                  <a:gd name="T2" fmla="*/ 145 w 699"/>
                  <a:gd name="T3" fmla="*/ 161 h 307"/>
                  <a:gd name="T4" fmla="*/ 103 w 699"/>
                  <a:gd name="T5" fmla="*/ 198 h 307"/>
                  <a:gd name="T6" fmla="*/ 70 w 699"/>
                  <a:gd name="T7" fmla="*/ 222 h 307"/>
                  <a:gd name="T8" fmla="*/ 36 w 699"/>
                  <a:gd name="T9" fmla="*/ 240 h 307"/>
                  <a:gd name="T10" fmla="*/ 0 w 699"/>
                  <a:gd name="T11" fmla="*/ 274 h 307"/>
                  <a:gd name="T12" fmla="*/ 140 w 699"/>
                  <a:gd name="T13" fmla="*/ 240 h 307"/>
                  <a:gd name="T14" fmla="*/ 142 w 699"/>
                  <a:gd name="T15" fmla="*/ 240 h 307"/>
                  <a:gd name="T16" fmla="*/ 145 w 699"/>
                  <a:gd name="T17" fmla="*/ 237 h 307"/>
                  <a:gd name="T18" fmla="*/ 145 w 699"/>
                  <a:gd name="T19" fmla="*/ 237 h 307"/>
                  <a:gd name="T20" fmla="*/ 148 w 699"/>
                  <a:gd name="T21" fmla="*/ 234 h 307"/>
                  <a:gd name="T22" fmla="*/ 274 w 699"/>
                  <a:gd name="T23" fmla="*/ 222 h 307"/>
                  <a:gd name="T24" fmla="*/ 316 w 699"/>
                  <a:gd name="T25" fmla="*/ 234 h 307"/>
                  <a:gd name="T26" fmla="*/ 366 w 699"/>
                  <a:gd name="T27" fmla="*/ 231 h 307"/>
                  <a:gd name="T28" fmla="*/ 414 w 699"/>
                  <a:gd name="T29" fmla="*/ 228 h 307"/>
                  <a:gd name="T30" fmla="*/ 414 w 699"/>
                  <a:gd name="T31" fmla="*/ 231 h 307"/>
                  <a:gd name="T32" fmla="*/ 417 w 699"/>
                  <a:gd name="T33" fmla="*/ 231 h 307"/>
                  <a:gd name="T34" fmla="*/ 520 w 699"/>
                  <a:gd name="T35" fmla="*/ 307 h 307"/>
                  <a:gd name="T36" fmla="*/ 554 w 699"/>
                  <a:gd name="T37" fmla="*/ 301 h 307"/>
                  <a:gd name="T38" fmla="*/ 554 w 699"/>
                  <a:gd name="T39" fmla="*/ 286 h 307"/>
                  <a:gd name="T40" fmla="*/ 593 w 699"/>
                  <a:gd name="T41" fmla="*/ 228 h 307"/>
                  <a:gd name="T42" fmla="*/ 638 w 699"/>
                  <a:gd name="T43" fmla="*/ 207 h 307"/>
                  <a:gd name="T44" fmla="*/ 649 w 699"/>
                  <a:gd name="T45" fmla="*/ 183 h 307"/>
                  <a:gd name="T46" fmla="*/ 632 w 699"/>
                  <a:gd name="T47" fmla="*/ 180 h 307"/>
                  <a:gd name="T48" fmla="*/ 635 w 699"/>
                  <a:gd name="T49" fmla="*/ 152 h 307"/>
                  <a:gd name="T50" fmla="*/ 638 w 699"/>
                  <a:gd name="T51" fmla="*/ 140 h 307"/>
                  <a:gd name="T52" fmla="*/ 624 w 699"/>
                  <a:gd name="T53" fmla="*/ 122 h 307"/>
                  <a:gd name="T54" fmla="*/ 655 w 699"/>
                  <a:gd name="T55" fmla="*/ 119 h 307"/>
                  <a:gd name="T56" fmla="*/ 683 w 699"/>
                  <a:gd name="T57" fmla="*/ 122 h 307"/>
                  <a:gd name="T58" fmla="*/ 680 w 699"/>
                  <a:gd name="T59" fmla="*/ 101 h 307"/>
                  <a:gd name="T60" fmla="*/ 699 w 699"/>
                  <a:gd name="T61" fmla="*/ 79 h 307"/>
                  <a:gd name="T62" fmla="*/ 691 w 699"/>
                  <a:gd name="T63" fmla="*/ 73 h 307"/>
                  <a:gd name="T64" fmla="*/ 680 w 699"/>
                  <a:gd name="T65" fmla="*/ 79 h 307"/>
                  <a:gd name="T66" fmla="*/ 669 w 699"/>
                  <a:gd name="T67" fmla="*/ 58 h 307"/>
                  <a:gd name="T68" fmla="*/ 652 w 699"/>
                  <a:gd name="T69" fmla="*/ 73 h 307"/>
                  <a:gd name="T70" fmla="*/ 632 w 699"/>
                  <a:gd name="T71" fmla="*/ 64 h 307"/>
                  <a:gd name="T72" fmla="*/ 643 w 699"/>
                  <a:gd name="T73" fmla="*/ 43 h 307"/>
                  <a:gd name="T74" fmla="*/ 677 w 699"/>
                  <a:gd name="T75" fmla="*/ 0 h 307"/>
                  <a:gd name="T76" fmla="*/ 666 w 699"/>
                  <a:gd name="T77" fmla="*/ 4 h 307"/>
                  <a:gd name="T78" fmla="*/ 649 w 699"/>
                  <a:gd name="T79" fmla="*/ 7 h 307"/>
                  <a:gd name="T80" fmla="*/ 635 w 699"/>
                  <a:gd name="T81" fmla="*/ 10 h 307"/>
                  <a:gd name="T82" fmla="*/ 615 w 699"/>
                  <a:gd name="T83" fmla="*/ 13 h 307"/>
                  <a:gd name="T84" fmla="*/ 601 w 699"/>
                  <a:gd name="T85" fmla="*/ 16 h 307"/>
                  <a:gd name="T86" fmla="*/ 579 w 699"/>
                  <a:gd name="T87" fmla="*/ 19 h 307"/>
                  <a:gd name="T88" fmla="*/ 565 w 699"/>
                  <a:gd name="T89" fmla="*/ 22 h 307"/>
                  <a:gd name="T90" fmla="*/ 540 w 699"/>
                  <a:gd name="T91" fmla="*/ 25 h 307"/>
                  <a:gd name="T92" fmla="*/ 523 w 699"/>
                  <a:gd name="T93" fmla="*/ 28 h 307"/>
                  <a:gd name="T94" fmla="*/ 498 w 699"/>
                  <a:gd name="T95" fmla="*/ 31 h 307"/>
                  <a:gd name="T96" fmla="*/ 481 w 699"/>
                  <a:gd name="T97" fmla="*/ 34 h 307"/>
                  <a:gd name="T98" fmla="*/ 456 w 699"/>
                  <a:gd name="T99" fmla="*/ 37 h 307"/>
                  <a:gd name="T100" fmla="*/ 436 w 699"/>
                  <a:gd name="T101" fmla="*/ 40 h 307"/>
                  <a:gd name="T102" fmla="*/ 408 w 699"/>
                  <a:gd name="T103" fmla="*/ 43 h 307"/>
                  <a:gd name="T104" fmla="*/ 389 w 699"/>
                  <a:gd name="T105" fmla="*/ 46 h 307"/>
                  <a:gd name="T106" fmla="*/ 361 w 699"/>
                  <a:gd name="T107" fmla="*/ 49 h 307"/>
                  <a:gd name="T108" fmla="*/ 341 w 699"/>
                  <a:gd name="T109" fmla="*/ 52 h 307"/>
                  <a:gd name="T110" fmla="*/ 313 w 699"/>
                  <a:gd name="T111" fmla="*/ 55 h 307"/>
                  <a:gd name="T112" fmla="*/ 294 w 699"/>
                  <a:gd name="T113" fmla="*/ 58 h 307"/>
                  <a:gd name="T114" fmla="*/ 266 w 699"/>
                  <a:gd name="T115" fmla="*/ 61 h 307"/>
                  <a:gd name="T116" fmla="*/ 243 w 699"/>
                  <a:gd name="T117" fmla="*/ 64 h 307"/>
                  <a:gd name="T118" fmla="*/ 226 w 699"/>
                  <a:gd name="T119" fmla="*/ 67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699" h="307">
                    <a:moveTo>
                      <a:pt x="221" y="76"/>
                    </a:moveTo>
                    <a:lnTo>
                      <a:pt x="221" y="76"/>
                    </a:lnTo>
                    <a:lnTo>
                      <a:pt x="212" y="98"/>
                    </a:lnTo>
                    <a:lnTo>
                      <a:pt x="201" y="113"/>
                    </a:lnTo>
                    <a:lnTo>
                      <a:pt x="184" y="131"/>
                    </a:lnTo>
                    <a:lnTo>
                      <a:pt x="184" y="131"/>
                    </a:lnTo>
                    <a:lnTo>
                      <a:pt x="179" y="137"/>
                    </a:lnTo>
                    <a:lnTo>
                      <a:pt x="179" y="137"/>
                    </a:lnTo>
                    <a:lnTo>
                      <a:pt x="170" y="146"/>
                    </a:lnTo>
                    <a:lnTo>
                      <a:pt x="162" y="155"/>
                    </a:lnTo>
                    <a:lnTo>
                      <a:pt x="162" y="155"/>
                    </a:lnTo>
                    <a:lnTo>
                      <a:pt x="145" y="161"/>
                    </a:lnTo>
                    <a:lnTo>
                      <a:pt x="131" y="174"/>
                    </a:lnTo>
                    <a:lnTo>
                      <a:pt x="131" y="174"/>
                    </a:lnTo>
                    <a:lnTo>
                      <a:pt x="114" y="189"/>
                    </a:lnTo>
                    <a:lnTo>
                      <a:pt x="114" y="189"/>
                    </a:lnTo>
                    <a:lnTo>
                      <a:pt x="103" y="198"/>
                    </a:lnTo>
                    <a:lnTo>
                      <a:pt x="103" y="198"/>
                    </a:lnTo>
                    <a:lnTo>
                      <a:pt x="89" y="210"/>
                    </a:lnTo>
                    <a:lnTo>
                      <a:pt x="89" y="210"/>
                    </a:lnTo>
                    <a:lnTo>
                      <a:pt x="81" y="216"/>
                    </a:lnTo>
                    <a:lnTo>
                      <a:pt x="81" y="216"/>
                    </a:lnTo>
                    <a:lnTo>
                      <a:pt x="75" y="219"/>
                    </a:lnTo>
                    <a:lnTo>
                      <a:pt x="70" y="222"/>
                    </a:lnTo>
                    <a:lnTo>
                      <a:pt x="70" y="222"/>
                    </a:lnTo>
                    <a:lnTo>
                      <a:pt x="64" y="225"/>
                    </a:lnTo>
                    <a:lnTo>
                      <a:pt x="58" y="228"/>
                    </a:lnTo>
                    <a:lnTo>
                      <a:pt x="58" y="228"/>
                    </a:lnTo>
                    <a:lnTo>
                      <a:pt x="47" y="234"/>
                    </a:lnTo>
                    <a:lnTo>
                      <a:pt x="36" y="240"/>
                    </a:lnTo>
                    <a:lnTo>
                      <a:pt x="36" y="240"/>
                    </a:lnTo>
                    <a:lnTo>
                      <a:pt x="25" y="247"/>
                    </a:lnTo>
                    <a:lnTo>
                      <a:pt x="25" y="247"/>
                    </a:lnTo>
                    <a:lnTo>
                      <a:pt x="17" y="253"/>
                    </a:lnTo>
                    <a:lnTo>
                      <a:pt x="8" y="256"/>
                    </a:lnTo>
                    <a:lnTo>
                      <a:pt x="0" y="274"/>
                    </a:lnTo>
                    <a:lnTo>
                      <a:pt x="0" y="274"/>
                    </a:lnTo>
                    <a:lnTo>
                      <a:pt x="61" y="268"/>
                    </a:lnTo>
                    <a:lnTo>
                      <a:pt x="112" y="259"/>
                    </a:lnTo>
                    <a:lnTo>
                      <a:pt x="112" y="259"/>
                    </a:lnTo>
                    <a:lnTo>
                      <a:pt x="140" y="240"/>
                    </a:lnTo>
                    <a:lnTo>
                      <a:pt x="140" y="240"/>
                    </a:lnTo>
                    <a:lnTo>
                      <a:pt x="140" y="240"/>
                    </a:lnTo>
                    <a:lnTo>
                      <a:pt x="140" y="240"/>
                    </a:lnTo>
                    <a:lnTo>
                      <a:pt x="142" y="240"/>
                    </a:lnTo>
                    <a:lnTo>
                      <a:pt x="142" y="240"/>
                    </a:lnTo>
                    <a:lnTo>
                      <a:pt x="142" y="240"/>
                    </a:lnTo>
                    <a:lnTo>
                      <a:pt x="142" y="240"/>
                    </a:lnTo>
                    <a:lnTo>
                      <a:pt x="142" y="240"/>
                    </a:lnTo>
                    <a:lnTo>
                      <a:pt x="142" y="240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5" y="237"/>
                    </a:lnTo>
                    <a:lnTo>
                      <a:pt x="148" y="237"/>
                    </a:lnTo>
                    <a:lnTo>
                      <a:pt x="148" y="237"/>
                    </a:lnTo>
                    <a:lnTo>
                      <a:pt x="148" y="237"/>
                    </a:lnTo>
                    <a:lnTo>
                      <a:pt x="148" y="237"/>
                    </a:lnTo>
                    <a:lnTo>
                      <a:pt x="148" y="234"/>
                    </a:lnTo>
                    <a:lnTo>
                      <a:pt x="148" y="234"/>
                    </a:lnTo>
                    <a:lnTo>
                      <a:pt x="156" y="228"/>
                    </a:lnTo>
                    <a:lnTo>
                      <a:pt x="165" y="222"/>
                    </a:lnTo>
                    <a:lnTo>
                      <a:pt x="173" y="222"/>
                    </a:lnTo>
                    <a:lnTo>
                      <a:pt x="274" y="222"/>
                    </a:lnTo>
                    <a:lnTo>
                      <a:pt x="274" y="222"/>
                    </a:lnTo>
                    <a:lnTo>
                      <a:pt x="274" y="222"/>
                    </a:lnTo>
                    <a:lnTo>
                      <a:pt x="274" y="222"/>
                    </a:lnTo>
                    <a:lnTo>
                      <a:pt x="294" y="225"/>
                    </a:lnTo>
                    <a:lnTo>
                      <a:pt x="302" y="228"/>
                    </a:lnTo>
                    <a:lnTo>
                      <a:pt x="308" y="231"/>
                    </a:lnTo>
                    <a:lnTo>
                      <a:pt x="308" y="231"/>
                    </a:lnTo>
                    <a:lnTo>
                      <a:pt x="316" y="234"/>
                    </a:lnTo>
                    <a:lnTo>
                      <a:pt x="327" y="240"/>
                    </a:lnTo>
                    <a:lnTo>
                      <a:pt x="327" y="240"/>
                    </a:lnTo>
                    <a:lnTo>
                      <a:pt x="341" y="234"/>
                    </a:lnTo>
                    <a:lnTo>
                      <a:pt x="361" y="231"/>
                    </a:lnTo>
                    <a:lnTo>
                      <a:pt x="361" y="231"/>
                    </a:lnTo>
                    <a:lnTo>
                      <a:pt x="366" y="231"/>
                    </a:lnTo>
                    <a:lnTo>
                      <a:pt x="366" y="231"/>
                    </a:lnTo>
                    <a:lnTo>
                      <a:pt x="369" y="231"/>
                    </a:lnTo>
                    <a:lnTo>
                      <a:pt x="369" y="231"/>
                    </a:lnTo>
                    <a:lnTo>
                      <a:pt x="414" y="228"/>
                    </a:lnTo>
                    <a:lnTo>
                      <a:pt x="414" y="228"/>
                    </a:lnTo>
                    <a:lnTo>
                      <a:pt x="414" y="228"/>
                    </a:lnTo>
                    <a:lnTo>
                      <a:pt x="414" y="228"/>
                    </a:lnTo>
                    <a:lnTo>
                      <a:pt x="414" y="231"/>
                    </a:lnTo>
                    <a:lnTo>
                      <a:pt x="414" y="231"/>
                    </a:lnTo>
                    <a:lnTo>
                      <a:pt x="414" y="231"/>
                    </a:lnTo>
                    <a:lnTo>
                      <a:pt x="414" y="231"/>
                    </a:lnTo>
                    <a:lnTo>
                      <a:pt x="414" y="231"/>
                    </a:lnTo>
                    <a:lnTo>
                      <a:pt x="414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417" y="231"/>
                    </a:lnTo>
                    <a:lnTo>
                      <a:pt x="503" y="307"/>
                    </a:lnTo>
                    <a:lnTo>
                      <a:pt x="503" y="307"/>
                    </a:lnTo>
                    <a:lnTo>
                      <a:pt x="512" y="307"/>
                    </a:lnTo>
                    <a:lnTo>
                      <a:pt x="520" y="307"/>
                    </a:lnTo>
                    <a:lnTo>
                      <a:pt x="520" y="307"/>
                    </a:lnTo>
                    <a:lnTo>
                      <a:pt x="543" y="304"/>
                    </a:lnTo>
                    <a:lnTo>
                      <a:pt x="543" y="304"/>
                    </a:lnTo>
                    <a:lnTo>
                      <a:pt x="554" y="304"/>
                    </a:lnTo>
                    <a:lnTo>
                      <a:pt x="554" y="304"/>
                    </a:lnTo>
                    <a:lnTo>
                      <a:pt x="554" y="301"/>
                    </a:lnTo>
                    <a:lnTo>
                      <a:pt x="554" y="301"/>
                    </a:lnTo>
                    <a:lnTo>
                      <a:pt x="551" y="295"/>
                    </a:lnTo>
                    <a:lnTo>
                      <a:pt x="554" y="289"/>
                    </a:lnTo>
                    <a:lnTo>
                      <a:pt x="554" y="289"/>
                    </a:lnTo>
                    <a:lnTo>
                      <a:pt x="554" y="286"/>
                    </a:lnTo>
                    <a:lnTo>
                      <a:pt x="554" y="286"/>
                    </a:lnTo>
                    <a:lnTo>
                      <a:pt x="557" y="277"/>
                    </a:lnTo>
                    <a:lnTo>
                      <a:pt x="557" y="277"/>
                    </a:lnTo>
                    <a:lnTo>
                      <a:pt x="565" y="253"/>
                    </a:lnTo>
                    <a:lnTo>
                      <a:pt x="565" y="253"/>
                    </a:lnTo>
                    <a:lnTo>
                      <a:pt x="576" y="240"/>
                    </a:lnTo>
                    <a:lnTo>
                      <a:pt x="593" y="228"/>
                    </a:lnTo>
                    <a:lnTo>
                      <a:pt x="615" y="216"/>
                    </a:lnTo>
                    <a:lnTo>
                      <a:pt x="635" y="210"/>
                    </a:lnTo>
                    <a:lnTo>
                      <a:pt x="635" y="210"/>
                    </a:lnTo>
                    <a:lnTo>
                      <a:pt x="641" y="210"/>
                    </a:lnTo>
                    <a:lnTo>
                      <a:pt x="641" y="210"/>
                    </a:lnTo>
                    <a:lnTo>
                      <a:pt x="638" y="207"/>
                    </a:lnTo>
                    <a:lnTo>
                      <a:pt x="641" y="201"/>
                    </a:lnTo>
                    <a:lnTo>
                      <a:pt x="641" y="201"/>
                    </a:lnTo>
                    <a:lnTo>
                      <a:pt x="643" y="198"/>
                    </a:lnTo>
                    <a:lnTo>
                      <a:pt x="643" y="198"/>
                    </a:lnTo>
                    <a:lnTo>
                      <a:pt x="649" y="189"/>
                    </a:lnTo>
                    <a:lnTo>
                      <a:pt x="649" y="183"/>
                    </a:lnTo>
                    <a:lnTo>
                      <a:pt x="649" y="183"/>
                    </a:lnTo>
                    <a:lnTo>
                      <a:pt x="649" y="183"/>
                    </a:lnTo>
                    <a:lnTo>
                      <a:pt x="649" y="183"/>
                    </a:lnTo>
                    <a:lnTo>
                      <a:pt x="643" y="183"/>
                    </a:lnTo>
                    <a:lnTo>
                      <a:pt x="632" y="180"/>
                    </a:lnTo>
                    <a:lnTo>
                      <a:pt x="632" y="180"/>
                    </a:lnTo>
                    <a:lnTo>
                      <a:pt x="624" y="177"/>
                    </a:lnTo>
                    <a:lnTo>
                      <a:pt x="624" y="171"/>
                    </a:lnTo>
                    <a:lnTo>
                      <a:pt x="624" y="171"/>
                    </a:lnTo>
                    <a:lnTo>
                      <a:pt x="624" y="165"/>
                    </a:lnTo>
                    <a:lnTo>
                      <a:pt x="627" y="158"/>
                    </a:lnTo>
                    <a:lnTo>
                      <a:pt x="635" y="152"/>
                    </a:lnTo>
                    <a:lnTo>
                      <a:pt x="635" y="152"/>
                    </a:lnTo>
                    <a:lnTo>
                      <a:pt x="635" y="152"/>
                    </a:lnTo>
                    <a:lnTo>
                      <a:pt x="635" y="152"/>
                    </a:lnTo>
                    <a:lnTo>
                      <a:pt x="643" y="140"/>
                    </a:lnTo>
                    <a:lnTo>
                      <a:pt x="643" y="140"/>
                    </a:lnTo>
                    <a:lnTo>
                      <a:pt x="638" y="140"/>
                    </a:lnTo>
                    <a:lnTo>
                      <a:pt x="638" y="140"/>
                    </a:lnTo>
                    <a:lnTo>
                      <a:pt x="627" y="134"/>
                    </a:lnTo>
                    <a:lnTo>
                      <a:pt x="624" y="131"/>
                    </a:lnTo>
                    <a:lnTo>
                      <a:pt x="624" y="128"/>
                    </a:lnTo>
                    <a:lnTo>
                      <a:pt x="624" y="128"/>
                    </a:lnTo>
                    <a:lnTo>
                      <a:pt x="624" y="122"/>
                    </a:lnTo>
                    <a:lnTo>
                      <a:pt x="627" y="122"/>
                    </a:lnTo>
                    <a:lnTo>
                      <a:pt x="627" y="122"/>
                    </a:lnTo>
                    <a:lnTo>
                      <a:pt x="635" y="119"/>
                    </a:lnTo>
                    <a:lnTo>
                      <a:pt x="649" y="119"/>
                    </a:lnTo>
                    <a:lnTo>
                      <a:pt x="649" y="119"/>
                    </a:lnTo>
                    <a:lnTo>
                      <a:pt x="655" y="119"/>
                    </a:lnTo>
                    <a:lnTo>
                      <a:pt x="655" y="119"/>
                    </a:lnTo>
                    <a:lnTo>
                      <a:pt x="663" y="122"/>
                    </a:lnTo>
                    <a:lnTo>
                      <a:pt x="663" y="122"/>
                    </a:lnTo>
                    <a:lnTo>
                      <a:pt x="671" y="122"/>
                    </a:lnTo>
                    <a:lnTo>
                      <a:pt x="683" y="122"/>
                    </a:lnTo>
                    <a:lnTo>
                      <a:pt x="683" y="122"/>
                    </a:lnTo>
                    <a:lnTo>
                      <a:pt x="685" y="122"/>
                    </a:lnTo>
                    <a:lnTo>
                      <a:pt x="685" y="122"/>
                    </a:lnTo>
                    <a:lnTo>
                      <a:pt x="683" y="116"/>
                    </a:lnTo>
                    <a:lnTo>
                      <a:pt x="683" y="116"/>
                    </a:lnTo>
                    <a:lnTo>
                      <a:pt x="680" y="110"/>
                    </a:lnTo>
                    <a:lnTo>
                      <a:pt x="680" y="101"/>
                    </a:lnTo>
                    <a:lnTo>
                      <a:pt x="680" y="101"/>
                    </a:lnTo>
                    <a:lnTo>
                      <a:pt x="680" y="98"/>
                    </a:lnTo>
                    <a:lnTo>
                      <a:pt x="683" y="92"/>
                    </a:lnTo>
                    <a:lnTo>
                      <a:pt x="691" y="86"/>
                    </a:lnTo>
                    <a:lnTo>
                      <a:pt x="691" y="86"/>
                    </a:lnTo>
                    <a:lnTo>
                      <a:pt x="699" y="79"/>
                    </a:lnTo>
                    <a:lnTo>
                      <a:pt x="699" y="79"/>
                    </a:lnTo>
                    <a:lnTo>
                      <a:pt x="699" y="73"/>
                    </a:lnTo>
                    <a:lnTo>
                      <a:pt x="699" y="73"/>
                    </a:lnTo>
                    <a:lnTo>
                      <a:pt x="697" y="64"/>
                    </a:lnTo>
                    <a:lnTo>
                      <a:pt x="697" y="64"/>
                    </a:lnTo>
                    <a:lnTo>
                      <a:pt x="691" y="73"/>
                    </a:lnTo>
                    <a:lnTo>
                      <a:pt x="691" y="73"/>
                    </a:lnTo>
                    <a:lnTo>
                      <a:pt x="688" y="76"/>
                    </a:lnTo>
                    <a:lnTo>
                      <a:pt x="685" y="79"/>
                    </a:lnTo>
                    <a:lnTo>
                      <a:pt x="685" y="79"/>
                    </a:lnTo>
                    <a:lnTo>
                      <a:pt x="680" y="79"/>
                    </a:lnTo>
                    <a:lnTo>
                      <a:pt x="680" y="79"/>
                    </a:lnTo>
                    <a:lnTo>
                      <a:pt x="677" y="76"/>
                    </a:lnTo>
                    <a:lnTo>
                      <a:pt x="674" y="73"/>
                    </a:lnTo>
                    <a:lnTo>
                      <a:pt x="671" y="61"/>
                    </a:lnTo>
                    <a:lnTo>
                      <a:pt x="669" y="61"/>
                    </a:lnTo>
                    <a:lnTo>
                      <a:pt x="669" y="61"/>
                    </a:lnTo>
                    <a:lnTo>
                      <a:pt x="669" y="58"/>
                    </a:lnTo>
                    <a:lnTo>
                      <a:pt x="666" y="58"/>
                    </a:lnTo>
                    <a:lnTo>
                      <a:pt x="666" y="58"/>
                    </a:lnTo>
                    <a:lnTo>
                      <a:pt x="660" y="61"/>
                    </a:lnTo>
                    <a:lnTo>
                      <a:pt x="660" y="61"/>
                    </a:lnTo>
                    <a:lnTo>
                      <a:pt x="655" y="70"/>
                    </a:lnTo>
                    <a:lnTo>
                      <a:pt x="652" y="73"/>
                    </a:lnTo>
                    <a:lnTo>
                      <a:pt x="646" y="73"/>
                    </a:lnTo>
                    <a:lnTo>
                      <a:pt x="646" y="73"/>
                    </a:lnTo>
                    <a:lnTo>
                      <a:pt x="638" y="73"/>
                    </a:lnTo>
                    <a:lnTo>
                      <a:pt x="635" y="70"/>
                    </a:lnTo>
                    <a:lnTo>
                      <a:pt x="635" y="70"/>
                    </a:lnTo>
                    <a:lnTo>
                      <a:pt x="632" y="64"/>
                    </a:lnTo>
                    <a:lnTo>
                      <a:pt x="632" y="61"/>
                    </a:lnTo>
                    <a:lnTo>
                      <a:pt x="635" y="55"/>
                    </a:lnTo>
                    <a:lnTo>
                      <a:pt x="635" y="55"/>
                    </a:lnTo>
                    <a:lnTo>
                      <a:pt x="641" y="46"/>
                    </a:lnTo>
                    <a:lnTo>
                      <a:pt x="641" y="46"/>
                    </a:lnTo>
                    <a:lnTo>
                      <a:pt x="643" y="43"/>
                    </a:lnTo>
                    <a:lnTo>
                      <a:pt x="643" y="43"/>
                    </a:lnTo>
                    <a:lnTo>
                      <a:pt x="646" y="34"/>
                    </a:lnTo>
                    <a:lnTo>
                      <a:pt x="652" y="25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77" y="0"/>
                    </a:lnTo>
                    <a:lnTo>
                      <a:pt x="677" y="0"/>
                    </a:lnTo>
                    <a:lnTo>
                      <a:pt x="674" y="0"/>
                    </a:lnTo>
                    <a:lnTo>
                      <a:pt x="674" y="0"/>
                    </a:lnTo>
                    <a:lnTo>
                      <a:pt x="669" y="4"/>
                    </a:lnTo>
                    <a:lnTo>
                      <a:pt x="669" y="4"/>
                    </a:lnTo>
                    <a:lnTo>
                      <a:pt x="666" y="4"/>
                    </a:lnTo>
                    <a:lnTo>
                      <a:pt x="666" y="4"/>
                    </a:lnTo>
                    <a:lnTo>
                      <a:pt x="657" y="4"/>
                    </a:lnTo>
                    <a:lnTo>
                      <a:pt x="657" y="4"/>
                    </a:lnTo>
                    <a:lnTo>
                      <a:pt x="657" y="4"/>
                    </a:lnTo>
                    <a:lnTo>
                      <a:pt x="657" y="4"/>
                    </a:lnTo>
                    <a:lnTo>
                      <a:pt x="649" y="7"/>
                    </a:lnTo>
                    <a:lnTo>
                      <a:pt x="649" y="7"/>
                    </a:lnTo>
                    <a:lnTo>
                      <a:pt x="646" y="7"/>
                    </a:lnTo>
                    <a:lnTo>
                      <a:pt x="646" y="7"/>
                    </a:lnTo>
                    <a:lnTo>
                      <a:pt x="638" y="10"/>
                    </a:lnTo>
                    <a:lnTo>
                      <a:pt x="638" y="10"/>
                    </a:lnTo>
                    <a:lnTo>
                      <a:pt x="635" y="10"/>
                    </a:lnTo>
                    <a:lnTo>
                      <a:pt x="635" y="10"/>
                    </a:lnTo>
                    <a:lnTo>
                      <a:pt x="627" y="10"/>
                    </a:lnTo>
                    <a:lnTo>
                      <a:pt x="627" y="10"/>
                    </a:lnTo>
                    <a:lnTo>
                      <a:pt x="624" y="10"/>
                    </a:lnTo>
                    <a:lnTo>
                      <a:pt x="624" y="10"/>
                    </a:lnTo>
                    <a:lnTo>
                      <a:pt x="615" y="13"/>
                    </a:lnTo>
                    <a:lnTo>
                      <a:pt x="615" y="13"/>
                    </a:lnTo>
                    <a:lnTo>
                      <a:pt x="613" y="13"/>
                    </a:lnTo>
                    <a:lnTo>
                      <a:pt x="613" y="13"/>
                    </a:lnTo>
                    <a:lnTo>
                      <a:pt x="604" y="16"/>
                    </a:lnTo>
                    <a:lnTo>
                      <a:pt x="604" y="16"/>
                    </a:lnTo>
                    <a:lnTo>
                      <a:pt x="601" y="16"/>
                    </a:lnTo>
                    <a:lnTo>
                      <a:pt x="601" y="16"/>
                    </a:lnTo>
                    <a:lnTo>
                      <a:pt x="590" y="16"/>
                    </a:lnTo>
                    <a:lnTo>
                      <a:pt x="590" y="16"/>
                    </a:lnTo>
                    <a:lnTo>
                      <a:pt x="590" y="16"/>
                    </a:lnTo>
                    <a:lnTo>
                      <a:pt x="590" y="16"/>
                    </a:lnTo>
                    <a:lnTo>
                      <a:pt x="579" y="19"/>
                    </a:lnTo>
                    <a:lnTo>
                      <a:pt x="579" y="19"/>
                    </a:lnTo>
                    <a:lnTo>
                      <a:pt x="576" y="19"/>
                    </a:lnTo>
                    <a:lnTo>
                      <a:pt x="576" y="19"/>
                    </a:lnTo>
                    <a:lnTo>
                      <a:pt x="568" y="22"/>
                    </a:lnTo>
                    <a:lnTo>
                      <a:pt x="568" y="22"/>
                    </a:lnTo>
                    <a:lnTo>
                      <a:pt x="565" y="22"/>
                    </a:lnTo>
                    <a:lnTo>
                      <a:pt x="565" y="22"/>
                    </a:lnTo>
                    <a:lnTo>
                      <a:pt x="554" y="22"/>
                    </a:lnTo>
                    <a:lnTo>
                      <a:pt x="554" y="22"/>
                    </a:lnTo>
                    <a:lnTo>
                      <a:pt x="551" y="22"/>
                    </a:lnTo>
                    <a:lnTo>
                      <a:pt x="551" y="22"/>
                    </a:lnTo>
                    <a:lnTo>
                      <a:pt x="540" y="25"/>
                    </a:lnTo>
                    <a:lnTo>
                      <a:pt x="540" y="25"/>
                    </a:lnTo>
                    <a:lnTo>
                      <a:pt x="537" y="25"/>
                    </a:lnTo>
                    <a:lnTo>
                      <a:pt x="537" y="25"/>
                    </a:lnTo>
                    <a:lnTo>
                      <a:pt x="526" y="28"/>
                    </a:lnTo>
                    <a:lnTo>
                      <a:pt x="526" y="28"/>
                    </a:lnTo>
                    <a:lnTo>
                      <a:pt x="523" y="28"/>
                    </a:lnTo>
                    <a:lnTo>
                      <a:pt x="523" y="28"/>
                    </a:lnTo>
                    <a:lnTo>
                      <a:pt x="515" y="28"/>
                    </a:lnTo>
                    <a:lnTo>
                      <a:pt x="515" y="28"/>
                    </a:lnTo>
                    <a:lnTo>
                      <a:pt x="509" y="28"/>
                    </a:lnTo>
                    <a:lnTo>
                      <a:pt x="509" y="28"/>
                    </a:lnTo>
                    <a:lnTo>
                      <a:pt x="498" y="31"/>
                    </a:lnTo>
                    <a:lnTo>
                      <a:pt x="498" y="31"/>
                    </a:lnTo>
                    <a:lnTo>
                      <a:pt x="495" y="31"/>
                    </a:lnTo>
                    <a:lnTo>
                      <a:pt x="495" y="31"/>
                    </a:lnTo>
                    <a:lnTo>
                      <a:pt x="484" y="34"/>
                    </a:lnTo>
                    <a:lnTo>
                      <a:pt x="484" y="34"/>
                    </a:lnTo>
                    <a:lnTo>
                      <a:pt x="481" y="34"/>
                    </a:lnTo>
                    <a:lnTo>
                      <a:pt x="481" y="34"/>
                    </a:lnTo>
                    <a:lnTo>
                      <a:pt x="470" y="34"/>
                    </a:lnTo>
                    <a:lnTo>
                      <a:pt x="470" y="34"/>
                    </a:lnTo>
                    <a:lnTo>
                      <a:pt x="467" y="34"/>
                    </a:lnTo>
                    <a:lnTo>
                      <a:pt x="467" y="34"/>
                    </a:lnTo>
                    <a:lnTo>
                      <a:pt x="456" y="37"/>
                    </a:lnTo>
                    <a:lnTo>
                      <a:pt x="456" y="37"/>
                    </a:lnTo>
                    <a:lnTo>
                      <a:pt x="450" y="37"/>
                    </a:lnTo>
                    <a:lnTo>
                      <a:pt x="450" y="37"/>
                    </a:lnTo>
                    <a:lnTo>
                      <a:pt x="439" y="40"/>
                    </a:lnTo>
                    <a:lnTo>
                      <a:pt x="439" y="40"/>
                    </a:lnTo>
                    <a:lnTo>
                      <a:pt x="436" y="40"/>
                    </a:lnTo>
                    <a:lnTo>
                      <a:pt x="436" y="40"/>
                    </a:lnTo>
                    <a:lnTo>
                      <a:pt x="425" y="40"/>
                    </a:lnTo>
                    <a:lnTo>
                      <a:pt x="425" y="40"/>
                    </a:lnTo>
                    <a:lnTo>
                      <a:pt x="420" y="43"/>
                    </a:lnTo>
                    <a:lnTo>
                      <a:pt x="420" y="43"/>
                    </a:lnTo>
                    <a:lnTo>
                      <a:pt x="408" y="43"/>
                    </a:lnTo>
                    <a:lnTo>
                      <a:pt x="408" y="43"/>
                    </a:lnTo>
                    <a:lnTo>
                      <a:pt x="406" y="43"/>
                    </a:lnTo>
                    <a:lnTo>
                      <a:pt x="406" y="43"/>
                    </a:lnTo>
                    <a:lnTo>
                      <a:pt x="392" y="46"/>
                    </a:lnTo>
                    <a:lnTo>
                      <a:pt x="392" y="46"/>
                    </a:lnTo>
                    <a:lnTo>
                      <a:pt x="389" y="46"/>
                    </a:lnTo>
                    <a:lnTo>
                      <a:pt x="389" y="46"/>
                    </a:lnTo>
                    <a:lnTo>
                      <a:pt x="378" y="46"/>
                    </a:lnTo>
                    <a:lnTo>
                      <a:pt x="378" y="46"/>
                    </a:lnTo>
                    <a:lnTo>
                      <a:pt x="375" y="46"/>
                    </a:lnTo>
                    <a:lnTo>
                      <a:pt x="375" y="46"/>
                    </a:lnTo>
                    <a:lnTo>
                      <a:pt x="361" y="49"/>
                    </a:lnTo>
                    <a:lnTo>
                      <a:pt x="361" y="49"/>
                    </a:lnTo>
                    <a:lnTo>
                      <a:pt x="358" y="49"/>
                    </a:lnTo>
                    <a:lnTo>
                      <a:pt x="358" y="49"/>
                    </a:lnTo>
                    <a:lnTo>
                      <a:pt x="347" y="52"/>
                    </a:lnTo>
                    <a:lnTo>
                      <a:pt x="347" y="52"/>
                    </a:lnTo>
                    <a:lnTo>
                      <a:pt x="341" y="52"/>
                    </a:lnTo>
                    <a:lnTo>
                      <a:pt x="341" y="52"/>
                    </a:lnTo>
                    <a:lnTo>
                      <a:pt x="330" y="52"/>
                    </a:lnTo>
                    <a:lnTo>
                      <a:pt x="330" y="52"/>
                    </a:lnTo>
                    <a:lnTo>
                      <a:pt x="327" y="52"/>
                    </a:lnTo>
                    <a:lnTo>
                      <a:pt x="327" y="52"/>
                    </a:lnTo>
                    <a:lnTo>
                      <a:pt x="313" y="55"/>
                    </a:lnTo>
                    <a:lnTo>
                      <a:pt x="313" y="55"/>
                    </a:lnTo>
                    <a:lnTo>
                      <a:pt x="308" y="55"/>
                    </a:lnTo>
                    <a:lnTo>
                      <a:pt x="308" y="55"/>
                    </a:lnTo>
                    <a:lnTo>
                      <a:pt x="299" y="58"/>
                    </a:lnTo>
                    <a:lnTo>
                      <a:pt x="299" y="58"/>
                    </a:lnTo>
                    <a:lnTo>
                      <a:pt x="294" y="58"/>
                    </a:lnTo>
                    <a:lnTo>
                      <a:pt x="294" y="58"/>
                    </a:lnTo>
                    <a:lnTo>
                      <a:pt x="280" y="58"/>
                    </a:lnTo>
                    <a:lnTo>
                      <a:pt x="280" y="58"/>
                    </a:lnTo>
                    <a:lnTo>
                      <a:pt x="277" y="58"/>
                    </a:lnTo>
                    <a:lnTo>
                      <a:pt x="277" y="58"/>
                    </a:lnTo>
                    <a:lnTo>
                      <a:pt x="266" y="61"/>
                    </a:lnTo>
                    <a:lnTo>
                      <a:pt x="266" y="61"/>
                    </a:lnTo>
                    <a:lnTo>
                      <a:pt x="260" y="61"/>
                    </a:lnTo>
                    <a:lnTo>
                      <a:pt x="260" y="61"/>
                    </a:lnTo>
                    <a:lnTo>
                      <a:pt x="249" y="61"/>
                    </a:lnTo>
                    <a:lnTo>
                      <a:pt x="249" y="61"/>
                    </a:lnTo>
                    <a:lnTo>
                      <a:pt x="243" y="64"/>
                    </a:lnTo>
                    <a:lnTo>
                      <a:pt x="243" y="64"/>
                    </a:lnTo>
                    <a:lnTo>
                      <a:pt x="235" y="64"/>
                    </a:lnTo>
                    <a:lnTo>
                      <a:pt x="235" y="64"/>
                    </a:lnTo>
                    <a:lnTo>
                      <a:pt x="232" y="64"/>
                    </a:lnTo>
                    <a:lnTo>
                      <a:pt x="232" y="64"/>
                    </a:lnTo>
                    <a:lnTo>
                      <a:pt x="226" y="67"/>
                    </a:lnTo>
                    <a:lnTo>
                      <a:pt x="221" y="76"/>
                    </a:lnTo>
                    <a:lnTo>
                      <a:pt x="221" y="76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842" name="Group 2841">
              <a:extLst>
                <a:ext uri="{FF2B5EF4-FFF2-40B4-BE49-F238E27FC236}">
                  <a16:creationId xmlns:a16="http://schemas.microsoft.com/office/drawing/2014/main" id="{F187ECBF-0ABE-A020-6D24-9A4FBD0050A6}"/>
                </a:ext>
              </a:extLst>
            </p:cNvPr>
            <p:cNvGrpSpPr/>
            <p:nvPr/>
          </p:nvGrpSpPr>
          <p:grpSpPr>
            <a:xfrm>
              <a:off x="3016506" y="1631022"/>
              <a:ext cx="3644846" cy="2361988"/>
              <a:chOff x="3016506" y="1631022"/>
              <a:chExt cx="3644846" cy="2361988"/>
            </a:xfrm>
          </p:grpSpPr>
          <p:sp>
            <p:nvSpPr>
              <p:cNvPr id="2521" name="Freeform 518">
                <a:extLst>
                  <a:ext uri="{FF2B5EF4-FFF2-40B4-BE49-F238E27FC236}">
                    <a16:creationId xmlns:a16="http://schemas.microsoft.com/office/drawing/2014/main" id="{457DF181-9584-4659-53AC-DFDE2C7B51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8306" y="3151018"/>
                <a:ext cx="854533" cy="694541"/>
              </a:xfrm>
              <a:custGeom>
                <a:avLst/>
                <a:gdLst>
                  <a:gd name="T0" fmla="*/ 551 w 588"/>
                  <a:gd name="T1" fmla="*/ 498 h 504"/>
                  <a:gd name="T2" fmla="*/ 557 w 588"/>
                  <a:gd name="T3" fmla="*/ 437 h 504"/>
                  <a:gd name="T4" fmla="*/ 557 w 588"/>
                  <a:gd name="T5" fmla="*/ 419 h 504"/>
                  <a:gd name="T6" fmla="*/ 557 w 588"/>
                  <a:gd name="T7" fmla="*/ 413 h 504"/>
                  <a:gd name="T8" fmla="*/ 560 w 588"/>
                  <a:gd name="T9" fmla="*/ 392 h 504"/>
                  <a:gd name="T10" fmla="*/ 560 w 588"/>
                  <a:gd name="T11" fmla="*/ 386 h 504"/>
                  <a:gd name="T12" fmla="*/ 563 w 588"/>
                  <a:gd name="T13" fmla="*/ 368 h 504"/>
                  <a:gd name="T14" fmla="*/ 563 w 588"/>
                  <a:gd name="T15" fmla="*/ 349 h 504"/>
                  <a:gd name="T16" fmla="*/ 565 w 588"/>
                  <a:gd name="T17" fmla="*/ 328 h 504"/>
                  <a:gd name="T18" fmla="*/ 565 w 588"/>
                  <a:gd name="T19" fmla="*/ 325 h 504"/>
                  <a:gd name="T20" fmla="*/ 568 w 588"/>
                  <a:gd name="T21" fmla="*/ 304 h 504"/>
                  <a:gd name="T22" fmla="*/ 571 w 588"/>
                  <a:gd name="T23" fmla="*/ 267 h 504"/>
                  <a:gd name="T24" fmla="*/ 571 w 588"/>
                  <a:gd name="T25" fmla="*/ 249 h 504"/>
                  <a:gd name="T26" fmla="*/ 571 w 588"/>
                  <a:gd name="T27" fmla="*/ 246 h 504"/>
                  <a:gd name="T28" fmla="*/ 577 w 588"/>
                  <a:gd name="T29" fmla="*/ 210 h 504"/>
                  <a:gd name="T30" fmla="*/ 588 w 588"/>
                  <a:gd name="T31" fmla="*/ 82 h 504"/>
                  <a:gd name="T32" fmla="*/ 414 w 588"/>
                  <a:gd name="T33" fmla="*/ 58 h 504"/>
                  <a:gd name="T34" fmla="*/ 344 w 588"/>
                  <a:gd name="T35" fmla="*/ 45 h 504"/>
                  <a:gd name="T36" fmla="*/ 196 w 588"/>
                  <a:gd name="T37" fmla="*/ 21 h 504"/>
                  <a:gd name="T38" fmla="*/ 162 w 588"/>
                  <a:gd name="T39" fmla="*/ 15 h 504"/>
                  <a:gd name="T40" fmla="*/ 157 w 588"/>
                  <a:gd name="T41" fmla="*/ 15 h 504"/>
                  <a:gd name="T42" fmla="*/ 137 w 588"/>
                  <a:gd name="T43" fmla="*/ 12 h 504"/>
                  <a:gd name="T44" fmla="*/ 129 w 588"/>
                  <a:gd name="T45" fmla="*/ 9 h 504"/>
                  <a:gd name="T46" fmla="*/ 106 w 588"/>
                  <a:gd name="T47" fmla="*/ 6 h 504"/>
                  <a:gd name="T48" fmla="*/ 95 w 588"/>
                  <a:gd name="T49" fmla="*/ 3 h 504"/>
                  <a:gd name="T50" fmla="*/ 67 w 588"/>
                  <a:gd name="T51" fmla="*/ 0 h 504"/>
                  <a:gd name="T52" fmla="*/ 0 w 588"/>
                  <a:gd name="T53" fmla="*/ 425 h 504"/>
                  <a:gd name="T54" fmla="*/ 22 w 588"/>
                  <a:gd name="T55" fmla="*/ 428 h 504"/>
                  <a:gd name="T56" fmla="*/ 53 w 588"/>
                  <a:gd name="T57" fmla="*/ 434 h 504"/>
                  <a:gd name="T58" fmla="*/ 67 w 588"/>
                  <a:gd name="T59" fmla="*/ 437 h 504"/>
                  <a:gd name="T60" fmla="*/ 101 w 588"/>
                  <a:gd name="T61" fmla="*/ 443 h 504"/>
                  <a:gd name="T62" fmla="*/ 120 w 588"/>
                  <a:gd name="T63" fmla="*/ 447 h 504"/>
                  <a:gd name="T64" fmla="*/ 151 w 588"/>
                  <a:gd name="T65" fmla="*/ 450 h 504"/>
                  <a:gd name="T66" fmla="*/ 168 w 588"/>
                  <a:gd name="T67" fmla="*/ 453 h 504"/>
                  <a:gd name="T68" fmla="*/ 202 w 588"/>
                  <a:gd name="T69" fmla="*/ 459 h 504"/>
                  <a:gd name="T70" fmla="*/ 218 w 588"/>
                  <a:gd name="T71" fmla="*/ 459 h 504"/>
                  <a:gd name="T72" fmla="*/ 252 w 588"/>
                  <a:gd name="T73" fmla="*/ 465 h 504"/>
                  <a:gd name="T74" fmla="*/ 269 w 588"/>
                  <a:gd name="T75" fmla="*/ 468 h 504"/>
                  <a:gd name="T76" fmla="*/ 302 w 588"/>
                  <a:gd name="T77" fmla="*/ 471 h 504"/>
                  <a:gd name="T78" fmla="*/ 322 w 588"/>
                  <a:gd name="T79" fmla="*/ 474 h 504"/>
                  <a:gd name="T80" fmla="*/ 355 w 588"/>
                  <a:gd name="T81" fmla="*/ 480 h 504"/>
                  <a:gd name="T82" fmla="*/ 372 w 588"/>
                  <a:gd name="T83" fmla="*/ 483 h 504"/>
                  <a:gd name="T84" fmla="*/ 409 w 588"/>
                  <a:gd name="T85" fmla="*/ 486 h 504"/>
                  <a:gd name="T86" fmla="*/ 425 w 588"/>
                  <a:gd name="T87" fmla="*/ 489 h 504"/>
                  <a:gd name="T88" fmla="*/ 462 w 588"/>
                  <a:gd name="T89" fmla="*/ 492 h 504"/>
                  <a:gd name="T90" fmla="*/ 479 w 588"/>
                  <a:gd name="T91" fmla="*/ 495 h 504"/>
                  <a:gd name="T92" fmla="*/ 515 w 588"/>
                  <a:gd name="T93" fmla="*/ 498 h 504"/>
                  <a:gd name="T94" fmla="*/ 551 w 588"/>
                  <a:gd name="T95" fmla="*/ 504 h 504"/>
                  <a:gd name="T96" fmla="*/ 549 w 588"/>
                  <a:gd name="T97" fmla="*/ 501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588" h="504">
                    <a:moveTo>
                      <a:pt x="549" y="501"/>
                    </a:moveTo>
                    <a:lnTo>
                      <a:pt x="549" y="501"/>
                    </a:lnTo>
                    <a:lnTo>
                      <a:pt x="551" y="498"/>
                    </a:lnTo>
                    <a:lnTo>
                      <a:pt x="551" y="498"/>
                    </a:lnTo>
                    <a:lnTo>
                      <a:pt x="557" y="437"/>
                    </a:lnTo>
                    <a:lnTo>
                      <a:pt x="557" y="437"/>
                    </a:lnTo>
                    <a:lnTo>
                      <a:pt x="557" y="434"/>
                    </a:lnTo>
                    <a:lnTo>
                      <a:pt x="557" y="434"/>
                    </a:lnTo>
                    <a:lnTo>
                      <a:pt x="557" y="419"/>
                    </a:lnTo>
                    <a:lnTo>
                      <a:pt x="557" y="419"/>
                    </a:lnTo>
                    <a:lnTo>
                      <a:pt x="557" y="413"/>
                    </a:lnTo>
                    <a:lnTo>
                      <a:pt x="557" y="413"/>
                    </a:lnTo>
                    <a:lnTo>
                      <a:pt x="560" y="404"/>
                    </a:lnTo>
                    <a:lnTo>
                      <a:pt x="560" y="404"/>
                    </a:lnTo>
                    <a:lnTo>
                      <a:pt x="560" y="392"/>
                    </a:lnTo>
                    <a:lnTo>
                      <a:pt x="560" y="392"/>
                    </a:lnTo>
                    <a:lnTo>
                      <a:pt x="560" y="386"/>
                    </a:lnTo>
                    <a:lnTo>
                      <a:pt x="560" y="386"/>
                    </a:lnTo>
                    <a:lnTo>
                      <a:pt x="563" y="371"/>
                    </a:lnTo>
                    <a:lnTo>
                      <a:pt x="563" y="371"/>
                    </a:lnTo>
                    <a:lnTo>
                      <a:pt x="563" y="368"/>
                    </a:lnTo>
                    <a:lnTo>
                      <a:pt x="563" y="368"/>
                    </a:lnTo>
                    <a:lnTo>
                      <a:pt x="563" y="349"/>
                    </a:lnTo>
                    <a:lnTo>
                      <a:pt x="563" y="349"/>
                    </a:lnTo>
                    <a:lnTo>
                      <a:pt x="563" y="346"/>
                    </a:lnTo>
                    <a:lnTo>
                      <a:pt x="563" y="346"/>
                    </a:lnTo>
                    <a:lnTo>
                      <a:pt x="565" y="328"/>
                    </a:lnTo>
                    <a:lnTo>
                      <a:pt x="565" y="328"/>
                    </a:lnTo>
                    <a:lnTo>
                      <a:pt x="565" y="325"/>
                    </a:lnTo>
                    <a:lnTo>
                      <a:pt x="565" y="325"/>
                    </a:lnTo>
                    <a:lnTo>
                      <a:pt x="565" y="307"/>
                    </a:lnTo>
                    <a:lnTo>
                      <a:pt x="565" y="307"/>
                    </a:lnTo>
                    <a:lnTo>
                      <a:pt x="568" y="304"/>
                    </a:lnTo>
                    <a:lnTo>
                      <a:pt x="568" y="304"/>
                    </a:lnTo>
                    <a:lnTo>
                      <a:pt x="571" y="267"/>
                    </a:lnTo>
                    <a:lnTo>
                      <a:pt x="571" y="267"/>
                    </a:lnTo>
                    <a:lnTo>
                      <a:pt x="571" y="264"/>
                    </a:lnTo>
                    <a:lnTo>
                      <a:pt x="571" y="264"/>
                    </a:lnTo>
                    <a:lnTo>
                      <a:pt x="571" y="249"/>
                    </a:lnTo>
                    <a:lnTo>
                      <a:pt x="571" y="249"/>
                    </a:lnTo>
                    <a:lnTo>
                      <a:pt x="571" y="246"/>
                    </a:lnTo>
                    <a:lnTo>
                      <a:pt x="571" y="246"/>
                    </a:lnTo>
                    <a:lnTo>
                      <a:pt x="577" y="210"/>
                    </a:lnTo>
                    <a:lnTo>
                      <a:pt x="577" y="210"/>
                    </a:lnTo>
                    <a:lnTo>
                      <a:pt x="577" y="210"/>
                    </a:lnTo>
                    <a:lnTo>
                      <a:pt x="579" y="170"/>
                    </a:lnTo>
                    <a:lnTo>
                      <a:pt x="579" y="170"/>
                    </a:lnTo>
                    <a:lnTo>
                      <a:pt x="588" y="82"/>
                    </a:lnTo>
                    <a:lnTo>
                      <a:pt x="588" y="82"/>
                    </a:lnTo>
                    <a:lnTo>
                      <a:pt x="437" y="61"/>
                    </a:lnTo>
                    <a:lnTo>
                      <a:pt x="414" y="58"/>
                    </a:lnTo>
                    <a:lnTo>
                      <a:pt x="364" y="49"/>
                    </a:lnTo>
                    <a:lnTo>
                      <a:pt x="364" y="49"/>
                    </a:lnTo>
                    <a:lnTo>
                      <a:pt x="344" y="45"/>
                    </a:lnTo>
                    <a:lnTo>
                      <a:pt x="213" y="24"/>
                    </a:lnTo>
                    <a:lnTo>
                      <a:pt x="196" y="21"/>
                    </a:lnTo>
                    <a:lnTo>
                      <a:pt x="196" y="21"/>
                    </a:lnTo>
                    <a:lnTo>
                      <a:pt x="168" y="15"/>
                    </a:lnTo>
                    <a:lnTo>
                      <a:pt x="168" y="15"/>
                    </a:lnTo>
                    <a:lnTo>
                      <a:pt x="162" y="15"/>
                    </a:lnTo>
                    <a:lnTo>
                      <a:pt x="162" y="15"/>
                    </a:lnTo>
                    <a:lnTo>
                      <a:pt x="157" y="15"/>
                    </a:lnTo>
                    <a:lnTo>
                      <a:pt x="157" y="15"/>
                    </a:lnTo>
                    <a:lnTo>
                      <a:pt x="157" y="15"/>
                    </a:lnTo>
                    <a:lnTo>
                      <a:pt x="157" y="15"/>
                    </a:lnTo>
                    <a:lnTo>
                      <a:pt x="137" y="12"/>
                    </a:lnTo>
                    <a:lnTo>
                      <a:pt x="137" y="12"/>
                    </a:lnTo>
                    <a:lnTo>
                      <a:pt x="129" y="9"/>
                    </a:lnTo>
                    <a:lnTo>
                      <a:pt x="129" y="9"/>
                    </a:lnTo>
                    <a:lnTo>
                      <a:pt x="123" y="9"/>
                    </a:lnTo>
                    <a:lnTo>
                      <a:pt x="123" y="9"/>
                    </a:lnTo>
                    <a:lnTo>
                      <a:pt x="106" y="6"/>
                    </a:lnTo>
                    <a:lnTo>
                      <a:pt x="106" y="6"/>
                    </a:lnTo>
                    <a:lnTo>
                      <a:pt x="95" y="3"/>
                    </a:lnTo>
                    <a:lnTo>
                      <a:pt x="95" y="3"/>
                    </a:lnTo>
                    <a:lnTo>
                      <a:pt x="87" y="3"/>
                    </a:lnTo>
                    <a:lnTo>
                      <a:pt x="87" y="3"/>
                    </a:lnTo>
                    <a:lnTo>
                      <a:pt x="67" y="0"/>
                    </a:lnTo>
                    <a:lnTo>
                      <a:pt x="67" y="0"/>
                    </a:lnTo>
                    <a:lnTo>
                      <a:pt x="64" y="0"/>
                    </a:lnTo>
                    <a:lnTo>
                      <a:pt x="0" y="425"/>
                    </a:lnTo>
                    <a:lnTo>
                      <a:pt x="0" y="425"/>
                    </a:lnTo>
                    <a:lnTo>
                      <a:pt x="22" y="428"/>
                    </a:lnTo>
                    <a:lnTo>
                      <a:pt x="22" y="428"/>
                    </a:lnTo>
                    <a:lnTo>
                      <a:pt x="34" y="431"/>
                    </a:lnTo>
                    <a:lnTo>
                      <a:pt x="34" y="431"/>
                    </a:lnTo>
                    <a:lnTo>
                      <a:pt x="53" y="434"/>
                    </a:lnTo>
                    <a:lnTo>
                      <a:pt x="53" y="434"/>
                    </a:lnTo>
                    <a:lnTo>
                      <a:pt x="67" y="437"/>
                    </a:lnTo>
                    <a:lnTo>
                      <a:pt x="67" y="437"/>
                    </a:lnTo>
                    <a:lnTo>
                      <a:pt x="87" y="440"/>
                    </a:lnTo>
                    <a:lnTo>
                      <a:pt x="87" y="440"/>
                    </a:lnTo>
                    <a:lnTo>
                      <a:pt x="101" y="443"/>
                    </a:lnTo>
                    <a:lnTo>
                      <a:pt x="101" y="443"/>
                    </a:lnTo>
                    <a:lnTo>
                      <a:pt x="120" y="447"/>
                    </a:lnTo>
                    <a:lnTo>
                      <a:pt x="120" y="447"/>
                    </a:lnTo>
                    <a:lnTo>
                      <a:pt x="134" y="447"/>
                    </a:lnTo>
                    <a:lnTo>
                      <a:pt x="134" y="447"/>
                    </a:lnTo>
                    <a:lnTo>
                      <a:pt x="151" y="450"/>
                    </a:lnTo>
                    <a:lnTo>
                      <a:pt x="151" y="450"/>
                    </a:lnTo>
                    <a:lnTo>
                      <a:pt x="168" y="453"/>
                    </a:lnTo>
                    <a:lnTo>
                      <a:pt x="168" y="453"/>
                    </a:lnTo>
                    <a:lnTo>
                      <a:pt x="185" y="456"/>
                    </a:lnTo>
                    <a:lnTo>
                      <a:pt x="185" y="456"/>
                    </a:lnTo>
                    <a:lnTo>
                      <a:pt x="202" y="459"/>
                    </a:lnTo>
                    <a:lnTo>
                      <a:pt x="202" y="459"/>
                    </a:lnTo>
                    <a:lnTo>
                      <a:pt x="218" y="459"/>
                    </a:lnTo>
                    <a:lnTo>
                      <a:pt x="218" y="459"/>
                    </a:lnTo>
                    <a:lnTo>
                      <a:pt x="235" y="462"/>
                    </a:lnTo>
                    <a:lnTo>
                      <a:pt x="235" y="462"/>
                    </a:lnTo>
                    <a:lnTo>
                      <a:pt x="252" y="465"/>
                    </a:lnTo>
                    <a:lnTo>
                      <a:pt x="252" y="465"/>
                    </a:lnTo>
                    <a:lnTo>
                      <a:pt x="269" y="468"/>
                    </a:lnTo>
                    <a:lnTo>
                      <a:pt x="269" y="468"/>
                    </a:lnTo>
                    <a:lnTo>
                      <a:pt x="285" y="471"/>
                    </a:lnTo>
                    <a:lnTo>
                      <a:pt x="285" y="471"/>
                    </a:lnTo>
                    <a:lnTo>
                      <a:pt x="302" y="471"/>
                    </a:lnTo>
                    <a:lnTo>
                      <a:pt x="302" y="471"/>
                    </a:lnTo>
                    <a:lnTo>
                      <a:pt x="322" y="474"/>
                    </a:lnTo>
                    <a:lnTo>
                      <a:pt x="322" y="474"/>
                    </a:lnTo>
                    <a:lnTo>
                      <a:pt x="339" y="477"/>
                    </a:lnTo>
                    <a:lnTo>
                      <a:pt x="339" y="477"/>
                    </a:lnTo>
                    <a:lnTo>
                      <a:pt x="355" y="480"/>
                    </a:lnTo>
                    <a:lnTo>
                      <a:pt x="355" y="480"/>
                    </a:lnTo>
                    <a:lnTo>
                      <a:pt x="372" y="483"/>
                    </a:lnTo>
                    <a:lnTo>
                      <a:pt x="372" y="483"/>
                    </a:lnTo>
                    <a:lnTo>
                      <a:pt x="389" y="483"/>
                    </a:lnTo>
                    <a:lnTo>
                      <a:pt x="389" y="483"/>
                    </a:lnTo>
                    <a:lnTo>
                      <a:pt x="409" y="486"/>
                    </a:lnTo>
                    <a:lnTo>
                      <a:pt x="409" y="486"/>
                    </a:lnTo>
                    <a:lnTo>
                      <a:pt x="425" y="489"/>
                    </a:lnTo>
                    <a:lnTo>
                      <a:pt x="425" y="489"/>
                    </a:lnTo>
                    <a:lnTo>
                      <a:pt x="442" y="492"/>
                    </a:lnTo>
                    <a:lnTo>
                      <a:pt x="442" y="492"/>
                    </a:lnTo>
                    <a:lnTo>
                      <a:pt x="462" y="492"/>
                    </a:lnTo>
                    <a:lnTo>
                      <a:pt x="462" y="492"/>
                    </a:lnTo>
                    <a:lnTo>
                      <a:pt x="479" y="495"/>
                    </a:lnTo>
                    <a:lnTo>
                      <a:pt x="479" y="495"/>
                    </a:lnTo>
                    <a:lnTo>
                      <a:pt x="501" y="498"/>
                    </a:lnTo>
                    <a:lnTo>
                      <a:pt x="501" y="498"/>
                    </a:lnTo>
                    <a:lnTo>
                      <a:pt x="515" y="498"/>
                    </a:lnTo>
                    <a:lnTo>
                      <a:pt x="515" y="498"/>
                    </a:lnTo>
                    <a:lnTo>
                      <a:pt x="551" y="504"/>
                    </a:lnTo>
                    <a:lnTo>
                      <a:pt x="551" y="504"/>
                    </a:lnTo>
                    <a:lnTo>
                      <a:pt x="551" y="504"/>
                    </a:lnTo>
                    <a:lnTo>
                      <a:pt x="549" y="501"/>
                    </a:lnTo>
                    <a:lnTo>
                      <a:pt x="549" y="501"/>
                    </a:lnTo>
                    <a:lnTo>
                      <a:pt x="549" y="501"/>
                    </a:lnTo>
                    <a:lnTo>
                      <a:pt x="549" y="50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0" name="Freeform 37">
                <a:extLst>
                  <a:ext uri="{FF2B5EF4-FFF2-40B4-BE49-F238E27FC236}">
                    <a16:creationId xmlns:a16="http://schemas.microsoft.com/office/drawing/2014/main" id="{D9A37D0B-97BF-2ECA-15EA-6442FEB3CCB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10002" y="3356348"/>
                <a:ext cx="751350" cy="636662"/>
              </a:xfrm>
              <a:custGeom>
                <a:avLst/>
                <a:gdLst>
                  <a:gd name="T0" fmla="*/ 490 w 517"/>
                  <a:gd name="T1" fmla="*/ 425 h 462"/>
                  <a:gd name="T2" fmla="*/ 495 w 517"/>
                  <a:gd name="T3" fmla="*/ 407 h 462"/>
                  <a:gd name="T4" fmla="*/ 515 w 517"/>
                  <a:gd name="T5" fmla="*/ 398 h 462"/>
                  <a:gd name="T6" fmla="*/ 515 w 517"/>
                  <a:gd name="T7" fmla="*/ 377 h 462"/>
                  <a:gd name="T8" fmla="*/ 506 w 517"/>
                  <a:gd name="T9" fmla="*/ 367 h 462"/>
                  <a:gd name="T10" fmla="*/ 503 w 517"/>
                  <a:gd name="T11" fmla="*/ 367 h 462"/>
                  <a:gd name="T12" fmla="*/ 498 w 517"/>
                  <a:gd name="T13" fmla="*/ 364 h 462"/>
                  <a:gd name="T14" fmla="*/ 495 w 517"/>
                  <a:gd name="T15" fmla="*/ 358 h 462"/>
                  <a:gd name="T16" fmla="*/ 484 w 517"/>
                  <a:gd name="T17" fmla="*/ 310 h 462"/>
                  <a:gd name="T18" fmla="*/ 467 w 517"/>
                  <a:gd name="T19" fmla="*/ 288 h 462"/>
                  <a:gd name="T20" fmla="*/ 439 w 517"/>
                  <a:gd name="T21" fmla="*/ 270 h 462"/>
                  <a:gd name="T22" fmla="*/ 417 w 517"/>
                  <a:gd name="T23" fmla="*/ 228 h 462"/>
                  <a:gd name="T24" fmla="*/ 414 w 517"/>
                  <a:gd name="T25" fmla="*/ 209 h 462"/>
                  <a:gd name="T26" fmla="*/ 414 w 517"/>
                  <a:gd name="T27" fmla="*/ 155 h 462"/>
                  <a:gd name="T28" fmla="*/ 406 w 517"/>
                  <a:gd name="T29" fmla="*/ 161 h 462"/>
                  <a:gd name="T30" fmla="*/ 366 w 517"/>
                  <a:gd name="T31" fmla="*/ 124 h 462"/>
                  <a:gd name="T32" fmla="*/ 347 w 517"/>
                  <a:gd name="T33" fmla="*/ 115 h 462"/>
                  <a:gd name="T34" fmla="*/ 322 w 517"/>
                  <a:gd name="T35" fmla="*/ 100 h 462"/>
                  <a:gd name="T36" fmla="*/ 308 w 517"/>
                  <a:gd name="T37" fmla="*/ 70 h 462"/>
                  <a:gd name="T38" fmla="*/ 308 w 517"/>
                  <a:gd name="T39" fmla="*/ 33 h 462"/>
                  <a:gd name="T40" fmla="*/ 308 w 517"/>
                  <a:gd name="T41" fmla="*/ 30 h 462"/>
                  <a:gd name="T42" fmla="*/ 305 w 517"/>
                  <a:gd name="T43" fmla="*/ 30 h 462"/>
                  <a:gd name="T44" fmla="*/ 302 w 517"/>
                  <a:gd name="T45" fmla="*/ 27 h 462"/>
                  <a:gd name="T46" fmla="*/ 302 w 517"/>
                  <a:gd name="T47" fmla="*/ 24 h 462"/>
                  <a:gd name="T48" fmla="*/ 299 w 517"/>
                  <a:gd name="T49" fmla="*/ 21 h 462"/>
                  <a:gd name="T50" fmla="*/ 11 w 517"/>
                  <a:gd name="T51" fmla="*/ 3 h 462"/>
                  <a:gd name="T52" fmla="*/ 8 w 517"/>
                  <a:gd name="T53" fmla="*/ 3 h 462"/>
                  <a:gd name="T54" fmla="*/ 5 w 517"/>
                  <a:gd name="T55" fmla="*/ 3 h 462"/>
                  <a:gd name="T56" fmla="*/ 3 w 517"/>
                  <a:gd name="T57" fmla="*/ 3 h 462"/>
                  <a:gd name="T58" fmla="*/ 3 w 517"/>
                  <a:gd name="T59" fmla="*/ 12 h 462"/>
                  <a:gd name="T60" fmla="*/ 11 w 517"/>
                  <a:gd name="T61" fmla="*/ 39 h 462"/>
                  <a:gd name="T62" fmla="*/ 14 w 517"/>
                  <a:gd name="T63" fmla="*/ 42 h 462"/>
                  <a:gd name="T64" fmla="*/ 17 w 517"/>
                  <a:gd name="T65" fmla="*/ 42 h 462"/>
                  <a:gd name="T66" fmla="*/ 19 w 517"/>
                  <a:gd name="T67" fmla="*/ 42 h 462"/>
                  <a:gd name="T68" fmla="*/ 22 w 517"/>
                  <a:gd name="T69" fmla="*/ 45 h 462"/>
                  <a:gd name="T70" fmla="*/ 28 w 517"/>
                  <a:gd name="T71" fmla="*/ 45 h 462"/>
                  <a:gd name="T72" fmla="*/ 31 w 517"/>
                  <a:gd name="T73" fmla="*/ 48 h 462"/>
                  <a:gd name="T74" fmla="*/ 33 w 517"/>
                  <a:gd name="T75" fmla="*/ 48 h 462"/>
                  <a:gd name="T76" fmla="*/ 36 w 517"/>
                  <a:gd name="T77" fmla="*/ 51 h 462"/>
                  <a:gd name="T78" fmla="*/ 42 w 517"/>
                  <a:gd name="T79" fmla="*/ 54 h 462"/>
                  <a:gd name="T80" fmla="*/ 44 w 517"/>
                  <a:gd name="T81" fmla="*/ 58 h 462"/>
                  <a:gd name="T82" fmla="*/ 47 w 517"/>
                  <a:gd name="T83" fmla="*/ 58 h 462"/>
                  <a:gd name="T84" fmla="*/ 47 w 517"/>
                  <a:gd name="T85" fmla="*/ 61 h 462"/>
                  <a:gd name="T86" fmla="*/ 50 w 517"/>
                  <a:gd name="T87" fmla="*/ 100 h 462"/>
                  <a:gd name="T88" fmla="*/ 42 w 517"/>
                  <a:gd name="T89" fmla="*/ 121 h 462"/>
                  <a:gd name="T90" fmla="*/ 56 w 517"/>
                  <a:gd name="T91" fmla="*/ 130 h 462"/>
                  <a:gd name="T92" fmla="*/ 64 w 517"/>
                  <a:gd name="T93" fmla="*/ 152 h 462"/>
                  <a:gd name="T94" fmla="*/ 64 w 517"/>
                  <a:gd name="T95" fmla="*/ 152 h 462"/>
                  <a:gd name="T96" fmla="*/ 67 w 517"/>
                  <a:gd name="T97" fmla="*/ 158 h 462"/>
                  <a:gd name="T98" fmla="*/ 434 w 517"/>
                  <a:gd name="T99" fmla="*/ 422 h 462"/>
                  <a:gd name="T100" fmla="*/ 448 w 517"/>
                  <a:gd name="T101" fmla="*/ 437 h 462"/>
                  <a:gd name="T102" fmla="*/ 464 w 517"/>
                  <a:gd name="T103" fmla="*/ 462 h 462"/>
                  <a:gd name="T104" fmla="*/ 492 w 517"/>
                  <a:gd name="T105" fmla="*/ 434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517" h="462">
                    <a:moveTo>
                      <a:pt x="492" y="434"/>
                    </a:moveTo>
                    <a:lnTo>
                      <a:pt x="492" y="434"/>
                    </a:lnTo>
                    <a:lnTo>
                      <a:pt x="492" y="434"/>
                    </a:lnTo>
                    <a:lnTo>
                      <a:pt x="492" y="434"/>
                    </a:lnTo>
                    <a:lnTo>
                      <a:pt x="490" y="425"/>
                    </a:lnTo>
                    <a:lnTo>
                      <a:pt x="490" y="425"/>
                    </a:lnTo>
                    <a:lnTo>
                      <a:pt x="490" y="416"/>
                    </a:lnTo>
                    <a:lnTo>
                      <a:pt x="490" y="416"/>
                    </a:lnTo>
                    <a:lnTo>
                      <a:pt x="492" y="410"/>
                    </a:lnTo>
                    <a:lnTo>
                      <a:pt x="495" y="407"/>
                    </a:lnTo>
                    <a:lnTo>
                      <a:pt x="495" y="407"/>
                    </a:lnTo>
                    <a:lnTo>
                      <a:pt x="501" y="407"/>
                    </a:lnTo>
                    <a:lnTo>
                      <a:pt x="509" y="407"/>
                    </a:lnTo>
                    <a:lnTo>
                      <a:pt x="509" y="407"/>
                    </a:lnTo>
                    <a:lnTo>
                      <a:pt x="515" y="398"/>
                    </a:lnTo>
                    <a:lnTo>
                      <a:pt x="517" y="383"/>
                    </a:lnTo>
                    <a:lnTo>
                      <a:pt x="517" y="383"/>
                    </a:lnTo>
                    <a:lnTo>
                      <a:pt x="517" y="383"/>
                    </a:lnTo>
                    <a:lnTo>
                      <a:pt x="517" y="383"/>
                    </a:lnTo>
                    <a:lnTo>
                      <a:pt x="515" y="377"/>
                    </a:lnTo>
                    <a:lnTo>
                      <a:pt x="506" y="370"/>
                    </a:lnTo>
                    <a:lnTo>
                      <a:pt x="506" y="370"/>
                    </a:lnTo>
                    <a:lnTo>
                      <a:pt x="506" y="370"/>
                    </a:lnTo>
                    <a:lnTo>
                      <a:pt x="506" y="370"/>
                    </a:lnTo>
                    <a:lnTo>
                      <a:pt x="506" y="367"/>
                    </a:lnTo>
                    <a:lnTo>
                      <a:pt x="506" y="367"/>
                    </a:lnTo>
                    <a:lnTo>
                      <a:pt x="503" y="367"/>
                    </a:lnTo>
                    <a:lnTo>
                      <a:pt x="503" y="367"/>
                    </a:lnTo>
                    <a:lnTo>
                      <a:pt x="503" y="367"/>
                    </a:lnTo>
                    <a:lnTo>
                      <a:pt x="503" y="367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8" y="364"/>
                    </a:lnTo>
                    <a:lnTo>
                      <a:pt x="495" y="361"/>
                    </a:lnTo>
                    <a:lnTo>
                      <a:pt x="495" y="358"/>
                    </a:lnTo>
                    <a:lnTo>
                      <a:pt x="495" y="322"/>
                    </a:lnTo>
                    <a:lnTo>
                      <a:pt x="495" y="322"/>
                    </a:lnTo>
                    <a:lnTo>
                      <a:pt x="492" y="313"/>
                    </a:lnTo>
                    <a:lnTo>
                      <a:pt x="484" y="310"/>
                    </a:lnTo>
                    <a:lnTo>
                      <a:pt x="484" y="310"/>
                    </a:lnTo>
                    <a:lnTo>
                      <a:pt x="476" y="307"/>
                    </a:lnTo>
                    <a:lnTo>
                      <a:pt x="470" y="301"/>
                    </a:lnTo>
                    <a:lnTo>
                      <a:pt x="470" y="294"/>
                    </a:lnTo>
                    <a:lnTo>
                      <a:pt x="470" y="294"/>
                    </a:lnTo>
                    <a:lnTo>
                      <a:pt x="467" y="288"/>
                    </a:lnTo>
                    <a:lnTo>
                      <a:pt x="464" y="285"/>
                    </a:lnTo>
                    <a:lnTo>
                      <a:pt x="453" y="279"/>
                    </a:lnTo>
                    <a:lnTo>
                      <a:pt x="453" y="279"/>
                    </a:lnTo>
                    <a:lnTo>
                      <a:pt x="445" y="276"/>
                    </a:lnTo>
                    <a:lnTo>
                      <a:pt x="439" y="270"/>
                    </a:lnTo>
                    <a:lnTo>
                      <a:pt x="417" y="246"/>
                    </a:lnTo>
                    <a:lnTo>
                      <a:pt x="417" y="246"/>
                    </a:lnTo>
                    <a:lnTo>
                      <a:pt x="414" y="243"/>
                    </a:lnTo>
                    <a:lnTo>
                      <a:pt x="414" y="237"/>
                    </a:lnTo>
                    <a:lnTo>
                      <a:pt x="417" y="228"/>
                    </a:lnTo>
                    <a:lnTo>
                      <a:pt x="417" y="228"/>
                    </a:lnTo>
                    <a:lnTo>
                      <a:pt x="417" y="225"/>
                    </a:lnTo>
                    <a:lnTo>
                      <a:pt x="417" y="225"/>
                    </a:lnTo>
                    <a:lnTo>
                      <a:pt x="414" y="219"/>
                    </a:lnTo>
                    <a:lnTo>
                      <a:pt x="414" y="209"/>
                    </a:lnTo>
                    <a:lnTo>
                      <a:pt x="414" y="179"/>
                    </a:lnTo>
                    <a:lnTo>
                      <a:pt x="414" y="179"/>
                    </a:lnTo>
                    <a:lnTo>
                      <a:pt x="414" y="155"/>
                    </a:lnTo>
                    <a:lnTo>
                      <a:pt x="414" y="155"/>
                    </a:lnTo>
                    <a:lnTo>
                      <a:pt x="414" y="155"/>
                    </a:lnTo>
                    <a:lnTo>
                      <a:pt x="414" y="155"/>
                    </a:lnTo>
                    <a:lnTo>
                      <a:pt x="411" y="158"/>
                    </a:lnTo>
                    <a:lnTo>
                      <a:pt x="411" y="158"/>
                    </a:lnTo>
                    <a:lnTo>
                      <a:pt x="408" y="161"/>
                    </a:lnTo>
                    <a:lnTo>
                      <a:pt x="406" y="161"/>
                    </a:lnTo>
                    <a:lnTo>
                      <a:pt x="406" y="161"/>
                    </a:lnTo>
                    <a:lnTo>
                      <a:pt x="380" y="143"/>
                    </a:lnTo>
                    <a:lnTo>
                      <a:pt x="369" y="133"/>
                    </a:lnTo>
                    <a:lnTo>
                      <a:pt x="366" y="130"/>
                    </a:lnTo>
                    <a:lnTo>
                      <a:pt x="366" y="124"/>
                    </a:lnTo>
                    <a:lnTo>
                      <a:pt x="366" y="124"/>
                    </a:lnTo>
                    <a:lnTo>
                      <a:pt x="366" y="124"/>
                    </a:lnTo>
                    <a:lnTo>
                      <a:pt x="366" y="124"/>
                    </a:lnTo>
                    <a:lnTo>
                      <a:pt x="358" y="118"/>
                    </a:lnTo>
                    <a:lnTo>
                      <a:pt x="347" y="115"/>
                    </a:lnTo>
                    <a:lnTo>
                      <a:pt x="347" y="115"/>
                    </a:lnTo>
                    <a:lnTo>
                      <a:pt x="347" y="115"/>
                    </a:lnTo>
                    <a:lnTo>
                      <a:pt x="347" y="115"/>
                    </a:lnTo>
                    <a:lnTo>
                      <a:pt x="333" y="106"/>
                    </a:lnTo>
                    <a:lnTo>
                      <a:pt x="322" y="100"/>
                    </a:lnTo>
                    <a:lnTo>
                      <a:pt x="313" y="94"/>
                    </a:lnTo>
                    <a:lnTo>
                      <a:pt x="313" y="94"/>
                    </a:lnTo>
                    <a:lnTo>
                      <a:pt x="308" y="88"/>
                    </a:lnTo>
                    <a:lnTo>
                      <a:pt x="308" y="82"/>
                    </a:lnTo>
                    <a:lnTo>
                      <a:pt x="308" y="70"/>
                    </a:lnTo>
                    <a:lnTo>
                      <a:pt x="308" y="70"/>
                    </a:lnTo>
                    <a:lnTo>
                      <a:pt x="310" y="58"/>
                    </a:lnTo>
                    <a:lnTo>
                      <a:pt x="310" y="33"/>
                    </a:lnTo>
                    <a:lnTo>
                      <a:pt x="310" y="33"/>
                    </a:lnTo>
                    <a:lnTo>
                      <a:pt x="308" y="33"/>
                    </a:lnTo>
                    <a:lnTo>
                      <a:pt x="308" y="33"/>
                    </a:lnTo>
                    <a:lnTo>
                      <a:pt x="308" y="33"/>
                    </a:lnTo>
                    <a:lnTo>
                      <a:pt x="308" y="33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8" y="30"/>
                    </a:lnTo>
                    <a:lnTo>
                      <a:pt x="305" y="30"/>
                    </a:lnTo>
                    <a:lnTo>
                      <a:pt x="305" y="30"/>
                    </a:lnTo>
                    <a:lnTo>
                      <a:pt x="305" y="30"/>
                    </a:lnTo>
                    <a:lnTo>
                      <a:pt x="305" y="30"/>
                    </a:lnTo>
                    <a:lnTo>
                      <a:pt x="305" y="27"/>
                    </a:lnTo>
                    <a:lnTo>
                      <a:pt x="305" y="27"/>
                    </a:lnTo>
                    <a:lnTo>
                      <a:pt x="302" y="27"/>
                    </a:lnTo>
                    <a:lnTo>
                      <a:pt x="302" y="27"/>
                    </a:lnTo>
                    <a:lnTo>
                      <a:pt x="302" y="27"/>
                    </a:lnTo>
                    <a:lnTo>
                      <a:pt x="302" y="27"/>
                    </a:lnTo>
                    <a:lnTo>
                      <a:pt x="302" y="24"/>
                    </a:lnTo>
                    <a:lnTo>
                      <a:pt x="302" y="24"/>
                    </a:lnTo>
                    <a:lnTo>
                      <a:pt x="302" y="24"/>
                    </a:lnTo>
                    <a:lnTo>
                      <a:pt x="302" y="24"/>
                    </a:lnTo>
                    <a:lnTo>
                      <a:pt x="299" y="24"/>
                    </a:lnTo>
                    <a:lnTo>
                      <a:pt x="299" y="24"/>
                    </a:lnTo>
                    <a:lnTo>
                      <a:pt x="299" y="21"/>
                    </a:lnTo>
                    <a:lnTo>
                      <a:pt x="299" y="21"/>
                    </a:lnTo>
                    <a:lnTo>
                      <a:pt x="296" y="18"/>
                    </a:lnTo>
                    <a:lnTo>
                      <a:pt x="280" y="0"/>
                    </a:lnTo>
                    <a:lnTo>
                      <a:pt x="11" y="0"/>
                    </a:lnTo>
                    <a:lnTo>
                      <a:pt x="11" y="0"/>
                    </a:lnTo>
                    <a:lnTo>
                      <a:pt x="11" y="3"/>
                    </a:lnTo>
                    <a:lnTo>
                      <a:pt x="11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8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3" y="3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3" y="12"/>
                    </a:lnTo>
                    <a:lnTo>
                      <a:pt x="8" y="21"/>
                    </a:lnTo>
                    <a:lnTo>
                      <a:pt x="8" y="21"/>
                    </a:lnTo>
                    <a:lnTo>
                      <a:pt x="11" y="24"/>
                    </a:lnTo>
                    <a:lnTo>
                      <a:pt x="11" y="39"/>
                    </a:lnTo>
                    <a:lnTo>
                      <a:pt x="11" y="39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19" y="42"/>
                    </a:lnTo>
                    <a:lnTo>
                      <a:pt x="22" y="45"/>
                    </a:lnTo>
                    <a:lnTo>
                      <a:pt x="22" y="45"/>
                    </a:lnTo>
                    <a:lnTo>
                      <a:pt x="22" y="45"/>
                    </a:lnTo>
                    <a:lnTo>
                      <a:pt x="22" y="45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25" y="45"/>
                    </a:lnTo>
                    <a:lnTo>
                      <a:pt x="28" y="45"/>
                    </a:lnTo>
                    <a:lnTo>
                      <a:pt x="28" y="45"/>
                    </a:lnTo>
                    <a:lnTo>
                      <a:pt x="28" y="45"/>
                    </a:lnTo>
                    <a:lnTo>
                      <a:pt x="28" y="45"/>
                    </a:lnTo>
                    <a:lnTo>
                      <a:pt x="31" y="48"/>
                    </a:lnTo>
                    <a:lnTo>
                      <a:pt x="31" y="48"/>
                    </a:lnTo>
                    <a:lnTo>
                      <a:pt x="31" y="48"/>
                    </a:lnTo>
                    <a:lnTo>
                      <a:pt x="31" y="48"/>
                    </a:lnTo>
                    <a:lnTo>
                      <a:pt x="33" y="48"/>
                    </a:lnTo>
                    <a:lnTo>
                      <a:pt x="33" y="48"/>
                    </a:lnTo>
                    <a:lnTo>
                      <a:pt x="33" y="48"/>
                    </a:lnTo>
                    <a:lnTo>
                      <a:pt x="33" y="48"/>
                    </a:lnTo>
                    <a:lnTo>
                      <a:pt x="36" y="51"/>
                    </a:lnTo>
                    <a:lnTo>
                      <a:pt x="36" y="51"/>
                    </a:lnTo>
                    <a:lnTo>
                      <a:pt x="36" y="51"/>
                    </a:lnTo>
                    <a:lnTo>
                      <a:pt x="36" y="51"/>
                    </a:lnTo>
                    <a:lnTo>
                      <a:pt x="39" y="51"/>
                    </a:lnTo>
                    <a:lnTo>
                      <a:pt x="39" y="51"/>
                    </a:lnTo>
                    <a:lnTo>
                      <a:pt x="39" y="51"/>
                    </a:lnTo>
                    <a:lnTo>
                      <a:pt x="39" y="51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2" y="54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4" y="58"/>
                    </a:lnTo>
                    <a:lnTo>
                      <a:pt x="47" y="58"/>
                    </a:lnTo>
                    <a:lnTo>
                      <a:pt x="47" y="58"/>
                    </a:lnTo>
                    <a:lnTo>
                      <a:pt x="47" y="61"/>
                    </a:lnTo>
                    <a:lnTo>
                      <a:pt x="47" y="61"/>
                    </a:lnTo>
                    <a:lnTo>
                      <a:pt x="47" y="61"/>
                    </a:lnTo>
                    <a:lnTo>
                      <a:pt x="47" y="61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53" y="76"/>
                    </a:lnTo>
                    <a:lnTo>
                      <a:pt x="53" y="88"/>
                    </a:lnTo>
                    <a:lnTo>
                      <a:pt x="50" y="100"/>
                    </a:lnTo>
                    <a:lnTo>
                      <a:pt x="47" y="106"/>
                    </a:lnTo>
                    <a:lnTo>
                      <a:pt x="47" y="106"/>
                    </a:lnTo>
                    <a:lnTo>
                      <a:pt x="44" y="115"/>
                    </a:lnTo>
                    <a:lnTo>
                      <a:pt x="42" y="121"/>
                    </a:lnTo>
                    <a:lnTo>
                      <a:pt x="42" y="121"/>
                    </a:lnTo>
                    <a:lnTo>
                      <a:pt x="47" y="121"/>
                    </a:lnTo>
                    <a:lnTo>
                      <a:pt x="47" y="121"/>
                    </a:lnTo>
                    <a:lnTo>
                      <a:pt x="50" y="124"/>
                    </a:lnTo>
                    <a:lnTo>
                      <a:pt x="56" y="130"/>
                    </a:lnTo>
                    <a:lnTo>
                      <a:pt x="56" y="130"/>
                    </a:lnTo>
                    <a:lnTo>
                      <a:pt x="58" y="136"/>
                    </a:lnTo>
                    <a:lnTo>
                      <a:pt x="58" y="136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4" y="152"/>
                    </a:lnTo>
                    <a:lnTo>
                      <a:pt x="67" y="152"/>
                    </a:lnTo>
                    <a:lnTo>
                      <a:pt x="67" y="152"/>
                    </a:lnTo>
                    <a:lnTo>
                      <a:pt x="67" y="158"/>
                    </a:lnTo>
                    <a:lnTo>
                      <a:pt x="70" y="383"/>
                    </a:lnTo>
                    <a:lnTo>
                      <a:pt x="70" y="383"/>
                    </a:lnTo>
                    <a:lnTo>
                      <a:pt x="70" y="437"/>
                    </a:lnTo>
                    <a:lnTo>
                      <a:pt x="434" y="422"/>
                    </a:lnTo>
                    <a:lnTo>
                      <a:pt x="434" y="422"/>
                    </a:lnTo>
                    <a:lnTo>
                      <a:pt x="439" y="425"/>
                    </a:lnTo>
                    <a:lnTo>
                      <a:pt x="448" y="434"/>
                    </a:lnTo>
                    <a:lnTo>
                      <a:pt x="448" y="434"/>
                    </a:lnTo>
                    <a:lnTo>
                      <a:pt x="448" y="437"/>
                    </a:lnTo>
                    <a:lnTo>
                      <a:pt x="448" y="437"/>
                    </a:lnTo>
                    <a:lnTo>
                      <a:pt x="450" y="446"/>
                    </a:lnTo>
                    <a:lnTo>
                      <a:pt x="450" y="462"/>
                    </a:lnTo>
                    <a:lnTo>
                      <a:pt x="450" y="462"/>
                    </a:lnTo>
                    <a:lnTo>
                      <a:pt x="450" y="462"/>
                    </a:lnTo>
                    <a:lnTo>
                      <a:pt x="464" y="462"/>
                    </a:lnTo>
                    <a:lnTo>
                      <a:pt x="473" y="459"/>
                    </a:lnTo>
                    <a:lnTo>
                      <a:pt x="492" y="437"/>
                    </a:lnTo>
                    <a:lnTo>
                      <a:pt x="492" y="437"/>
                    </a:lnTo>
                    <a:lnTo>
                      <a:pt x="492" y="434"/>
                    </a:lnTo>
                    <a:lnTo>
                      <a:pt x="492" y="434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757" name="Freeform 761">
                <a:extLst>
                  <a:ext uri="{FF2B5EF4-FFF2-40B4-BE49-F238E27FC236}">
                    <a16:creationId xmlns:a16="http://schemas.microsoft.com/office/drawing/2014/main" id="{AE07572B-7FBF-54D5-C2FB-A7BD02B6E7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16506" y="1631022"/>
                <a:ext cx="809481" cy="581540"/>
              </a:xfrm>
              <a:custGeom>
                <a:avLst/>
                <a:gdLst>
                  <a:gd name="T0" fmla="*/ 406 w 557"/>
                  <a:gd name="T1" fmla="*/ 73 h 422"/>
                  <a:gd name="T2" fmla="*/ 157 w 557"/>
                  <a:gd name="T3" fmla="*/ 18 h 422"/>
                  <a:gd name="T4" fmla="*/ 168 w 557"/>
                  <a:gd name="T5" fmla="*/ 43 h 422"/>
                  <a:gd name="T6" fmla="*/ 163 w 557"/>
                  <a:gd name="T7" fmla="*/ 88 h 422"/>
                  <a:gd name="T8" fmla="*/ 157 w 557"/>
                  <a:gd name="T9" fmla="*/ 118 h 422"/>
                  <a:gd name="T10" fmla="*/ 152 w 557"/>
                  <a:gd name="T11" fmla="*/ 152 h 422"/>
                  <a:gd name="T12" fmla="*/ 129 w 557"/>
                  <a:gd name="T13" fmla="*/ 185 h 422"/>
                  <a:gd name="T14" fmla="*/ 115 w 557"/>
                  <a:gd name="T15" fmla="*/ 197 h 422"/>
                  <a:gd name="T16" fmla="*/ 98 w 557"/>
                  <a:gd name="T17" fmla="*/ 197 h 422"/>
                  <a:gd name="T18" fmla="*/ 87 w 557"/>
                  <a:gd name="T19" fmla="*/ 188 h 422"/>
                  <a:gd name="T20" fmla="*/ 96 w 557"/>
                  <a:gd name="T21" fmla="*/ 176 h 422"/>
                  <a:gd name="T22" fmla="*/ 101 w 557"/>
                  <a:gd name="T23" fmla="*/ 173 h 422"/>
                  <a:gd name="T24" fmla="*/ 110 w 557"/>
                  <a:gd name="T25" fmla="*/ 155 h 422"/>
                  <a:gd name="T26" fmla="*/ 124 w 557"/>
                  <a:gd name="T27" fmla="*/ 143 h 422"/>
                  <a:gd name="T28" fmla="*/ 132 w 557"/>
                  <a:gd name="T29" fmla="*/ 128 h 422"/>
                  <a:gd name="T30" fmla="*/ 118 w 557"/>
                  <a:gd name="T31" fmla="*/ 122 h 422"/>
                  <a:gd name="T32" fmla="*/ 118 w 557"/>
                  <a:gd name="T33" fmla="*/ 112 h 422"/>
                  <a:gd name="T34" fmla="*/ 121 w 557"/>
                  <a:gd name="T35" fmla="*/ 88 h 422"/>
                  <a:gd name="T36" fmla="*/ 107 w 557"/>
                  <a:gd name="T37" fmla="*/ 79 h 422"/>
                  <a:gd name="T38" fmla="*/ 90 w 557"/>
                  <a:gd name="T39" fmla="*/ 76 h 422"/>
                  <a:gd name="T40" fmla="*/ 54 w 557"/>
                  <a:gd name="T41" fmla="*/ 61 h 422"/>
                  <a:gd name="T42" fmla="*/ 9 w 557"/>
                  <a:gd name="T43" fmla="*/ 24 h 422"/>
                  <a:gd name="T44" fmla="*/ 6 w 557"/>
                  <a:gd name="T45" fmla="*/ 61 h 422"/>
                  <a:gd name="T46" fmla="*/ 3 w 557"/>
                  <a:gd name="T47" fmla="*/ 118 h 422"/>
                  <a:gd name="T48" fmla="*/ 0 w 557"/>
                  <a:gd name="T49" fmla="*/ 152 h 422"/>
                  <a:gd name="T50" fmla="*/ 14 w 557"/>
                  <a:gd name="T51" fmla="*/ 207 h 422"/>
                  <a:gd name="T52" fmla="*/ 9 w 557"/>
                  <a:gd name="T53" fmla="*/ 228 h 422"/>
                  <a:gd name="T54" fmla="*/ 23 w 557"/>
                  <a:gd name="T55" fmla="*/ 258 h 422"/>
                  <a:gd name="T56" fmla="*/ 20 w 557"/>
                  <a:gd name="T57" fmla="*/ 261 h 422"/>
                  <a:gd name="T58" fmla="*/ 23 w 557"/>
                  <a:gd name="T59" fmla="*/ 264 h 422"/>
                  <a:gd name="T60" fmla="*/ 26 w 557"/>
                  <a:gd name="T61" fmla="*/ 264 h 422"/>
                  <a:gd name="T62" fmla="*/ 28 w 557"/>
                  <a:gd name="T63" fmla="*/ 267 h 422"/>
                  <a:gd name="T64" fmla="*/ 28 w 557"/>
                  <a:gd name="T65" fmla="*/ 267 h 422"/>
                  <a:gd name="T66" fmla="*/ 68 w 557"/>
                  <a:gd name="T67" fmla="*/ 286 h 422"/>
                  <a:gd name="T68" fmla="*/ 82 w 557"/>
                  <a:gd name="T69" fmla="*/ 358 h 422"/>
                  <a:gd name="T70" fmla="*/ 107 w 557"/>
                  <a:gd name="T71" fmla="*/ 362 h 422"/>
                  <a:gd name="T72" fmla="*/ 146 w 557"/>
                  <a:gd name="T73" fmla="*/ 358 h 422"/>
                  <a:gd name="T74" fmla="*/ 152 w 557"/>
                  <a:gd name="T75" fmla="*/ 365 h 422"/>
                  <a:gd name="T76" fmla="*/ 168 w 557"/>
                  <a:gd name="T77" fmla="*/ 374 h 422"/>
                  <a:gd name="T78" fmla="*/ 213 w 557"/>
                  <a:gd name="T79" fmla="*/ 389 h 422"/>
                  <a:gd name="T80" fmla="*/ 269 w 557"/>
                  <a:gd name="T81" fmla="*/ 389 h 422"/>
                  <a:gd name="T82" fmla="*/ 339 w 557"/>
                  <a:gd name="T83" fmla="*/ 389 h 422"/>
                  <a:gd name="T84" fmla="*/ 342 w 557"/>
                  <a:gd name="T85" fmla="*/ 389 h 422"/>
                  <a:gd name="T86" fmla="*/ 345 w 557"/>
                  <a:gd name="T87" fmla="*/ 389 h 422"/>
                  <a:gd name="T88" fmla="*/ 347 w 557"/>
                  <a:gd name="T89" fmla="*/ 389 h 422"/>
                  <a:gd name="T90" fmla="*/ 350 w 557"/>
                  <a:gd name="T91" fmla="*/ 389 h 422"/>
                  <a:gd name="T92" fmla="*/ 353 w 557"/>
                  <a:gd name="T93" fmla="*/ 392 h 422"/>
                  <a:gd name="T94" fmla="*/ 359 w 557"/>
                  <a:gd name="T95" fmla="*/ 392 h 422"/>
                  <a:gd name="T96" fmla="*/ 361 w 557"/>
                  <a:gd name="T97" fmla="*/ 392 h 422"/>
                  <a:gd name="T98" fmla="*/ 367 w 557"/>
                  <a:gd name="T99" fmla="*/ 395 h 422"/>
                  <a:gd name="T100" fmla="*/ 373 w 557"/>
                  <a:gd name="T101" fmla="*/ 395 h 422"/>
                  <a:gd name="T102" fmla="*/ 375 w 557"/>
                  <a:gd name="T103" fmla="*/ 395 h 422"/>
                  <a:gd name="T104" fmla="*/ 381 w 557"/>
                  <a:gd name="T105" fmla="*/ 398 h 422"/>
                  <a:gd name="T106" fmla="*/ 387 w 557"/>
                  <a:gd name="T107" fmla="*/ 398 h 422"/>
                  <a:gd name="T108" fmla="*/ 389 w 557"/>
                  <a:gd name="T109" fmla="*/ 401 h 422"/>
                  <a:gd name="T110" fmla="*/ 395 w 557"/>
                  <a:gd name="T111" fmla="*/ 401 h 422"/>
                  <a:gd name="T112" fmla="*/ 406 w 557"/>
                  <a:gd name="T113" fmla="*/ 404 h 422"/>
                  <a:gd name="T114" fmla="*/ 412 w 557"/>
                  <a:gd name="T115" fmla="*/ 407 h 422"/>
                  <a:gd name="T116" fmla="*/ 465 w 557"/>
                  <a:gd name="T117" fmla="*/ 422 h 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557" h="422">
                    <a:moveTo>
                      <a:pt x="527" y="216"/>
                    </a:moveTo>
                    <a:lnTo>
                      <a:pt x="557" y="112"/>
                    </a:lnTo>
                    <a:lnTo>
                      <a:pt x="557" y="112"/>
                    </a:lnTo>
                    <a:lnTo>
                      <a:pt x="406" y="73"/>
                    </a:lnTo>
                    <a:lnTo>
                      <a:pt x="286" y="39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57" y="18"/>
                    </a:lnTo>
                    <a:lnTo>
                      <a:pt x="160" y="27"/>
                    </a:lnTo>
                    <a:lnTo>
                      <a:pt x="160" y="27"/>
                    </a:lnTo>
                    <a:lnTo>
                      <a:pt x="163" y="33"/>
                    </a:lnTo>
                    <a:lnTo>
                      <a:pt x="168" y="43"/>
                    </a:lnTo>
                    <a:lnTo>
                      <a:pt x="168" y="52"/>
                    </a:lnTo>
                    <a:lnTo>
                      <a:pt x="168" y="61"/>
                    </a:lnTo>
                    <a:lnTo>
                      <a:pt x="168" y="61"/>
                    </a:lnTo>
                    <a:lnTo>
                      <a:pt x="163" y="88"/>
                    </a:lnTo>
                    <a:lnTo>
                      <a:pt x="163" y="88"/>
                    </a:lnTo>
                    <a:lnTo>
                      <a:pt x="160" y="109"/>
                    </a:lnTo>
                    <a:lnTo>
                      <a:pt x="160" y="109"/>
                    </a:lnTo>
                    <a:lnTo>
                      <a:pt x="157" y="118"/>
                    </a:lnTo>
                    <a:lnTo>
                      <a:pt x="157" y="118"/>
                    </a:lnTo>
                    <a:lnTo>
                      <a:pt x="157" y="131"/>
                    </a:lnTo>
                    <a:lnTo>
                      <a:pt x="152" y="149"/>
                    </a:lnTo>
                    <a:lnTo>
                      <a:pt x="152" y="152"/>
                    </a:lnTo>
                    <a:lnTo>
                      <a:pt x="152" y="152"/>
                    </a:lnTo>
                    <a:lnTo>
                      <a:pt x="143" y="170"/>
                    </a:lnTo>
                    <a:lnTo>
                      <a:pt x="138" y="179"/>
                    </a:lnTo>
                    <a:lnTo>
                      <a:pt x="129" y="185"/>
                    </a:lnTo>
                    <a:lnTo>
                      <a:pt x="129" y="185"/>
                    </a:lnTo>
                    <a:lnTo>
                      <a:pt x="124" y="191"/>
                    </a:lnTo>
                    <a:lnTo>
                      <a:pt x="124" y="191"/>
                    </a:lnTo>
                    <a:lnTo>
                      <a:pt x="115" y="197"/>
                    </a:lnTo>
                    <a:lnTo>
                      <a:pt x="104" y="197"/>
                    </a:lnTo>
                    <a:lnTo>
                      <a:pt x="104" y="197"/>
                    </a:lnTo>
                    <a:lnTo>
                      <a:pt x="98" y="197"/>
                    </a:lnTo>
                    <a:lnTo>
                      <a:pt x="98" y="197"/>
                    </a:lnTo>
                    <a:lnTo>
                      <a:pt x="93" y="194"/>
                    </a:lnTo>
                    <a:lnTo>
                      <a:pt x="90" y="191"/>
                    </a:lnTo>
                    <a:lnTo>
                      <a:pt x="87" y="188"/>
                    </a:lnTo>
                    <a:lnTo>
                      <a:pt x="87" y="188"/>
                    </a:lnTo>
                    <a:lnTo>
                      <a:pt x="87" y="185"/>
                    </a:lnTo>
                    <a:lnTo>
                      <a:pt x="90" y="182"/>
                    </a:lnTo>
                    <a:lnTo>
                      <a:pt x="96" y="176"/>
                    </a:lnTo>
                    <a:lnTo>
                      <a:pt x="96" y="176"/>
                    </a:lnTo>
                    <a:lnTo>
                      <a:pt x="98" y="176"/>
                    </a:lnTo>
                    <a:lnTo>
                      <a:pt x="98" y="176"/>
                    </a:lnTo>
                    <a:lnTo>
                      <a:pt x="101" y="173"/>
                    </a:lnTo>
                    <a:lnTo>
                      <a:pt x="101" y="173"/>
                    </a:lnTo>
                    <a:lnTo>
                      <a:pt x="107" y="170"/>
                    </a:lnTo>
                    <a:lnTo>
                      <a:pt x="110" y="161"/>
                    </a:lnTo>
                    <a:lnTo>
                      <a:pt x="110" y="161"/>
                    </a:lnTo>
                    <a:lnTo>
                      <a:pt x="110" y="155"/>
                    </a:lnTo>
                    <a:lnTo>
                      <a:pt x="112" y="152"/>
                    </a:lnTo>
                    <a:lnTo>
                      <a:pt x="121" y="143"/>
                    </a:lnTo>
                    <a:lnTo>
                      <a:pt x="121" y="143"/>
                    </a:lnTo>
                    <a:lnTo>
                      <a:pt x="124" y="143"/>
                    </a:lnTo>
                    <a:lnTo>
                      <a:pt x="124" y="143"/>
                    </a:lnTo>
                    <a:lnTo>
                      <a:pt x="126" y="137"/>
                    </a:lnTo>
                    <a:lnTo>
                      <a:pt x="126" y="137"/>
                    </a:lnTo>
                    <a:lnTo>
                      <a:pt x="132" y="128"/>
                    </a:lnTo>
                    <a:lnTo>
                      <a:pt x="132" y="128"/>
                    </a:lnTo>
                    <a:lnTo>
                      <a:pt x="126" y="128"/>
                    </a:lnTo>
                    <a:lnTo>
                      <a:pt x="126" y="128"/>
                    </a:lnTo>
                    <a:lnTo>
                      <a:pt x="118" y="122"/>
                    </a:lnTo>
                    <a:lnTo>
                      <a:pt x="118" y="118"/>
                    </a:lnTo>
                    <a:lnTo>
                      <a:pt x="118" y="115"/>
                    </a:lnTo>
                    <a:lnTo>
                      <a:pt x="118" y="115"/>
                    </a:lnTo>
                    <a:lnTo>
                      <a:pt x="118" y="112"/>
                    </a:lnTo>
                    <a:lnTo>
                      <a:pt x="118" y="112"/>
                    </a:lnTo>
                    <a:lnTo>
                      <a:pt x="121" y="103"/>
                    </a:lnTo>
                    <a:lnTo>
                      <a:pt x="121" y="97"/>
                    </a:lnTo>
                    <a:lnTo>
                      <a:pt x="121" y="88"/>
                    </a:lnTo>
                    <a:lnTo>
                      <a:pt x="121" y="88"/>
                    </a:lnTo>
                    <a:lnTo>
                      <a:pt x="118" y="85"/>
                    </a:lnTo>
                    <a:lnTo>
                      <a:pt x="115" y="82"/>
                    </a:lnTo>
                    <a:lnTo>
                      <a:pt x="107" y="79"/>
                    </a:lnTo>
                    <a:lnTo>
                      <a:pt x="107" y="79"/>
                    </a:lnTo>
                    <a:lnTo>
                      <a:pt x="98" y="76"/>
                    </a:lnTo>
                    <a:lnTo>
                      <a:pt x="98" y="76"/>
                    </a:lnTo>
                    <a:lnTo>
                      <a:pt x="90" y="76"/>
                    </a:lnTo>
                    <a:lnTo>
                      <a:pt x="90" y="76"/>
                    </a:lnTo>
                    <a:lnTo>
                      <a:pt x="73" y="70"/>
                    </a:lnTo>
                    <a:lnTo>
                      <a:pt x="54" y="61"/>
                    </a:lnTo>
                    <a:lnTo>
                      <a:pt x="54" y="61"/>
                    </a:lnTo>
                    <a:lnTo>
                      <a:pt x="34" y="49"/>
                    </a:lnTo>
                    <a:lnTo>
                      <a:pt x="20" y="33"/>
                    </a:lnTo>
                    <a:lnTo>
                      <a:pt x="20" y="33"/>
                    </a:lnTo>
                    <a:lnTo>
                      <a:pt x="9" y="24"/>
                    </a:lnTo>
                    <a:lnTo>
                      <a:pt x="9" y="24"/>
                    </a:lnTo>
                    <a:lnTo>
                      <a:pt x="0" y="43"/>
                    </a:lnTo>
                    <a:lnTo>
                      <a:pt x="0" y="43"/>
                    </a:lnTo>
                    <a:lnTo>
                      <a:pt x="6" y="61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6" y="100"/>
                    </a:lnTo>
                    <a:lnTo>
                      <a:pt x="3" y="118"/>
                    </a:lnTo>
                    <a:lnTo>
                      <a:pt x="0" y="134"/>
                    </a:lnTo>
                    <a:lnTo>
                      <a:pt x="0" y="134"/>
                    </a:lnTo>
                    <a:lnTo>
                      <a:pt x="0" y="143"/>
                    </a:lnTo>
                    <a:lnTo>
                      <a:pt x="0" y="152"/>
                    </a:lnTo>
                    <a:lnTo>
                      <a:pt x="6" y="176"/>
                    </a:lnTo>
                    <a:lnTo>
                      <a:pt x="6" y="176"/>
                    </a:lnTo>
                    <a:lnTo>
                      <a:pt x="12" y="191"/>
                    </a:lnTo>
                    <a:lnTo>
                      <a:pt x="14" y="207"/>
                    </a:lnTo>
                    <a:lnTo>
                      <a:pt x="14" y="207"/>
                    </a:lnTo>
                    <a:lnTo>
                      <a:pt x="12" y="210"/>
                    </a:lnTo>
                    <a:lnTo>
                      <a:pt x="12" y="210"/>
                    </a:lnTo>
                    <a:lnTo>
                      <a:pt x="9" y="228"/>
                    </a:lnTo>
                    <a:lnTo>
                      <a:pt x="9" y="228"/>
                    </a:lnTo>
                    <a:lnTo>
                      <a:pt x="17" y="243"/>
                    </a:lnTo>
                    <a:lnTo>
                      <a:pt x="23" y="252"/>
                    </a:lnTo>
                    <a:lnTo>
                      <a:pt x="23" y="258"/>
                    </a:lnTo>
                    <a:lnTo>
                      <a:pt x="23" y="261"/>
                    </a:lnTo>
                    <a:lnTo>
                      <a:pt x="23" y="261"/>
                    </a:lnTo>
                    <a:lnTo>
                      <a:pt x="20" y="261"/>
                    </a:lnTo>
                    <a:lnTo>
                      <a:pt x="20" y="261"/>
                    </a:lnTo>
                    <a:lnTo>
                      <a:pt x="23" y="264"/>
                    </a:lnTo>
                    <a:lnTo>
                      <a:pt x="23" y="264"/>
                    </a:lnTo>
                    <a:lnTo>
                      <a:pt x="23" y="264"/>
                    </a:lnTo>
                    <a:lnTo>
                      <a:pt x="23" y="264"/>
                    </a:lnTo>
                    <a:lnTo>
                      <a:pt x="26" y="264"/>
                    </a:lnTo>
                    <a:lnTo>
                      <a:pt x="26" y="264"/>
                    </a:lnTo>
                    <a:lnTo>
                      <a:pt x="26" y="264"/>
                    </a:lnTo>
                    <a:lnTo>
                      <a:pt x="26" y="264"/>
                    </a:lnTo>
                    <a:lnTo>
                      <a:pt x="26" y="267"/>
                    </a:lnTo>
                    <a:lnTo>
                      <a:pt x="26" y="267"/>
                    </a:lnTo>
                    <a:lnTo>
                      <a:pt x="28" y="267"/>
                    </a:lnTo>
                    <a:lnTo>
                      <a:pt x="28" y="267"/>
                    </a:lnTo>
                    <a:lnTo>
                      <a:pt x="28" y="267"/>
                    </a:lnTo>
                    <a:lnTo>
                      <a:pt x="28" y="267"/>
                    </a:lnTo>
                    <a:lnTo>
                      <a:pt x="28" y="267"/>
                    </a:lnTo>
                    <a:lnTo>
                      <a:pt x="28" y="267"/>
                    </a:lnTo>
                    <a:lnTo>
                      <a:pt x="28" y="270"/>
                    </a:lnTo>
                    <a:lnTo>
                      <a:pt x="65" y="283"/>
                    </a:lnTo>
                    <a:lnTo>
                      <a:pt x="65" y="283"/>
                    </a:lnTo>
                    <a:lnTo>
                      <a:pt x="68" y="286"/>
                    </a:lnTo>
                    <a:lnTo>
                      <a:pt x="68" y="289"/>
                    </a:lnTo>
                    <a:lnTo>
                      <a:pt x="68" y="346"/>
                    </a:lnTo>
                    <a:lnTo>
                      <a:pt x="68" y="346"/>
                    </a:lnTo>
                    <a:lnTo>
                      <a:pt x="82" y="358"/>
                    </a:lnTo>
                    <a:lnTo>
                      <a:pt x="90" y="362"/>
                    </a:lnTo>
                    <a:lnTo>
                      <a:pt x="96" y="365"/>
                    </a:lnTo>
                    <a:lnTo>
                      <a:pt x="96" y="365"/>
                    </a:lnTo>
                    <a:lnTo>
                      <a:pt x="107" y="362"/>
                    </a:lnTo>
                    <a:lnTo>
                      <a:pt x="107" y="362"/>
                    </a:lnTo>
                    <a:lnTo>
                      <a:pt x="115" y="362"/>
                    </a:lnTo>
                    <a:lnTo>
                      <a:pt x="129" y="358"/>
                    </a:lnTo>
                    <a:lnTo>
                      <a:pt x="146" y="358"/>
                    </a:lnTo>
                    <a:lnTo>
                      <a:pt x="146" y="358"/>
                    </a:lnTo>
                    <a:lnTo>
                      <a:pt x="149" y="362"/>
                    </a:lnTo>
                    <a:lnTo>
                      <a:pt x="152" y="365"/>
                    </a:lnTo>
                    <a:lnTo>
                      <a:pt x="152" y="365"/>
                    </a:lnTo>
                    <a:lnTo>
                      <a:pt x="152" y="368"/>
                    </a:lnTo>
                    <a:lnTo>
                      <a:pt x="152" y="374"/>
                    </a:lnTo>
                    <a:lnTo>
                      <a:pt x="168" y="374"/>
                    </a:lnTo>
                    <a:lnTo>
                      <a:pt x="168" y="374"/>
                    </a:lnTo>
                    <a:lnTo>
                      <a:pt x="185" y="380"/>
                    </a:lnTo>
                    <a:lnTo>
                      <a:pt x="196" y="383"/>
                    </a:lnTo>
                    <a:lnTo>
                      <a:pt x="196" y="383"/>
                    </a:lnTo>
                    <a:lnTo>
                      <a:pt x="213" y="389"/>
                    </a:lnTo>
                    <a:lnTo>
                      <a:pt x="227" y="395"/>
                    </a:lnTo>
                    <a:lnTo>
                      <a:pt x="227" y="395"/>
                    </a:lnTo>
                    <a:lnTo>
                      <a:pt x="269" y="389"/>
                    </a:lnTo>
                    <a:lnTo>
                      <a:pt x="269" y="389"/>
                    </a:lnTo>
                    <a:lnTo>
                      <a:pt x="269" y="389"/>
                    </a:lnTo>
                    <a:lnTo>
                      <a:pt x="336" y="389"/>
                    </a:lnTo>
                    <a:lnTo>
                      <a:pt x="336" y="389"/>
                    </a:lnTo>
                    <a:lnTo>
                      <a:pt x="339" y="389"/>
                    </a:lnTo>
                    <a:lnTo>
                      <a:pt x="339" y="389"/>
                    </a:lnTo>
                    <a:lnTo>
                      <a:pt x="339" y="389"/>
                    </a:lnTo>
                    <a:lnTo>
                      <a:pt x="339" y="389"/>
                    </a:lnTo>
                    <a:lnTo>
                      <a:pt x="342" y="389"/>
                    </a:lnTo>
                    <a:lnTo>
                      <a:pt x="342" y="389"/>
                    </a:lnTo>
                    <a:lnTo>
                      <a:pt x="342" y="389"/>
                    </a:lnTo>
                    <a:lnTo>
                      <a:pt x="342" y="389"/>
                    </a:lnTo>
                    <a:lnTo>
                      <a:pt x="345" y="389"/>
                    </a:lnTo>
                    <a:lnTo>
                      <a:pt x="345" y="389"/>
                    </a:lnTo>
                    <a:lnTo>
                      <a:pt x="345" y="389"/>
                    </a:lnTo>
                    <a:lnTo>
                      <a:pt x="345" y="389"/>
                    </a:lnTo>
                    <a:lnTo>
                      <a:pt x="347" y="389"/>
                    </a:lnTo>
                    <a:lnTo>
                      <a:pt x="347" y="389"/>
                    </a:lnTo>
                    <a:lnTo>
                      <a:pt x="347" y="389"/>
                    </a:lnTo>
                    <a:lnTo>
                      <a:pt x="347" y="389"/>
                    </a:lnTo>
                    <a:lnTo>
                      <a:pt x="350" y="389"/>
                    </a:lnTo>
                    <a:lnTo>
                      <a:pt x="350" y="389"/>
                    </a:lnTo>
                    <a:lnTo>
                      <a:pt x="350" y="389"/>
                    </a:lnTo>
                    <a:lnTo>
                      <a:pt x="350" y="389"/>
                    </a:lnTo>
                    <a:lnTo>
                      <a:pt x="353" y="392"/>
                    </a:lnTo>
                    <a:lnTo>
                      <a:pt x="353" y="392"/>
                    </a:lnTo>
                    <a:lnTo>
                      <a:pt x="356" y="392"/>
                    </a:lnTo>
                    <a:lnTo>
                      <a:pt x="356" y="392"/>
                    </a:lnTo>
                    <a:lnTo>
                      <a:pt x="359" y="392"/>
                    </a:lnTo>
                    <a:lnTo>
                      <a:pt x="359" y="392"/>
                    </a:lnTo>
                    <a:lnTo>
                      <a:pt x="359" y="392"/>
                    </a:lnTo>
                    <a:lnTo>
                      <a:pt x="359" y="392"/>
                    </a:lnTo>
                    <a:lnTo>
                      <a:pt x="361" y="392"/>
                    </a:lnTo>
                    <a:lnTo>
                      <a:pt x="361" y="392"/>
                    </a:lnTo>
                    <a:lnTo>
                      <a:pt x="361" y="392"/>
                    </a:lnTo>
                    <a:lnTo>
                      <a:pt x="361" y="392"/>
                    </a:lnTo>
                    <a:lnTo>
                      <a:pt x="367" y="395"/>
                    </a:lnTo>
                    <a:lnTo>
                      <a:pt x="367" y="395"/>
                    </a:lnTo>
                    <a:lnTo>
                      <a:pt x="367" y="395"/>
                    </a:lnTo>
                    <a:lnTo>
                      <a:pt x="367" y="395"/>
                    </a:lnTo>
                    <a:lnTo>
                      <a:pt x="373" y="395"/>
                    </a:lnTo>
                    <a:lnTo>
                      <a:pt x="373" y="395"/>
                    </a:lnTo>
                    <a:lnTo>
                      <a:pt x="373" y="395"/>
                    </a:lnTo>
                    <a:lnTo>
                      <a:pt x="373" y="395"/>
                    </a:lnTo>
                    <a:lnTo>
                      <a:pt x="375" y="395"/>
                    </a:lnTo>
                    <a:lnTo>
                      <a:pt x="375" y="395"/>
                    </a:lnTo>
                    <a:lnTo>
                      <a:pt x="375" y="395"/>
                    </a:lnTo>
                    <a:lnTo>
                      <a:pt x="375" y="395"/>
                    </a:lnTo>
                    <a:lnTo>
                      <a:pt x="381" y="398"/>
                    </a:lnTo>
                    <a:lnTo>
                      <a:pt x="381" y="398"/>
                    </a:lnTo>
                    <a:lnTo>
                      <a:pt x="381" y="398"/>
                    </a:lnTo>
                    <a:lnTo>
                      <a:pt x="381" y="398"/>
                    </a:lnTo>
                    <a:lnTo>
                      <a:pt x="387" y="398"/>
                    </a:lnTo>
                    <a:lnTo>
                      <a:pt x="387" y="398"/>
                    </a:lnTo>
                    <a:lnTo>
                      <a:pt x="387" y="398"/>
                    </a:lnTo>
                    <a:lnTo>
                      <a:pt x="387" y="398"/>
                    </a:lnTo>
                    <a:lnTo>
                      <a:pt x="389" y="401"/>
                    </a:lnTo>
                    <a:lnTo>
                      <a:pt x="389" y="401"/>
                    </a:lnTo>
                    <a:lnTo>
                      <a:pt x="392" y="401"/>
                    </a:lnTo>
                    <a:lnTo>
                      <a:pt x="392" y="401"/>
                    </a:lnTo>
                    <a:lnTo>
                      <a:pt x="395" y="401"/>
                    </a:lnTo>
                    <a:lnTo>
                      <a:pt x="395" y="401"/>
                    </a:lnTo>
                    <a:lnTo>
                      <a:pt x="395" y="401"/>
                    </a:lnTo>
                    <a:lnTo>
                      <a:pt x="395" y="401"/>
                    </a:lnTo>
                    <a:lnTo>
                      <a:pt x="406" y="404"/>
                    </a:lnTo>
                    <a:lnTo>
                      <a:pt x="406" y="404"/>
                    </a:lnTo>
                    <a:lnTo>
                      <a:pt x="406" y="404"/>
                    </a:lnTo>
                    <a:lnTo>
                      <a:pt x="406" y="404"/>
                    </a:lnTo>
                    <a:lnTo>
                      <a:pt x="412" y="407"/>
                    </a:lnTo>
                    <a:lnTo>
                      <a:pt x="412" y="407"/>
                    </a:lnTo>
                    <a:lnTo>
                      <a:pt x="412" y="407"/>
                    </a:lnTo>
                    <a:lnTo>
                      <a:pt x="412" y="407"/>
                    </a:lnTo>
                    <a:lnTo>
                      <a:pt x="465" y="422"/>
                    </a:lnTo>
                    <a:lnTo>
                      <a:pt x="527" y="216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2831" name="Freeform 858">
              <a:extLst>
                <a:ext uri="{FF2B5EF4-FFF2-40B4-BE49-F238E27FC236}">
                  <a16:creationId xmlns:a16="http://schemas.microsoft.com/office/drawing/2014/main" id="{B2C1860F-71F8-E1E4-AF78-FA0B43A64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21005" y="2949822"/>
              <a:ext cx="216540" cy="137805"/>
            </a:xfrm>
            <a:custGeom>
              <a:avLst/>
              <a:gdLst>
                <a:gd name="T0" fmla="*/ 149 w 149"/>
                <a:gd name="T1" fmla="*/ 21 h 100"/>
                <a:gd name="T2" fmla="*/ 138 w 149"/>
                <a:gd name="T3" fmla="*/ 37 h 100"/>
                <a:gd name="T4" fmla="*/ 135 w 149"/>
                <a:gd name="T5" fmla="*/ 37 h 100"/>
                <a:gd name="T6" fmla="*/ 112 w 149"/>
                <a:gd name="T7" fmla="*/ 55 h 100"/>
                <a:gd name="T8" fmla="*/ 107 w 149"/>
                <a:gd name="T9" fmla="*/ 61 h 100"/>
                <a:gd name="T10" fmla="*/ 98 w 149"/>
                <a:gd name="T11" fmla="*/ 64 h 100"/>
                <a:gd name="T12" fmla="*/ 96 w 149"/>
                <a:gd name="T13" fmla="*/ 67 h 100"/>
                <a:gd name="T14" fmla="*/ 70 w 149"/>
                <a:gd name="T15" fmla="*/ 85 h 100"/>
                <a:gd name="T16" fmla="*/ 65 w 149"/>
                <a:gd name="T17" fmla="*/ 85 h 100"/>
                <a:gd name="T18" fmla="*/ 62 w 149"/>
                <a:gd name="T19" fmla="*/ 79 h 100"/>
                <a:gd name="T20" fmla="*/ 62 w 149"/>
                <a:gd name="T21" fmla="*/ 79 h 100"/>
                <a:gd name="T22" fmla="*/ 59 w 149"/>
                <a:gd name="T23" fmla="*/ 82 h 100"/>
                <a:gd name="T24" fmla="*/ 40 w 149"/>
                <a:gd name="T25" fmla="*/ 88 h 100"/>
                <a:gd name="T26" fmla="*/ 31 w 149"/>
                <a:gd name="T27" fmla="*/ 91 h 100"/>
                <a:gd name="T28" fmla="*/ 23 w 149"/>
                <a:gd name="T29" fmla="*/ 100 h 100"/>
                <a:gd name="T30" fmla="*/ 17 w 149"/>
                <a:gd name="T31" fmla="*/ 100 h 100"/>
                <a:gd name="T32" fmla="*/ 0 w 149"/>
                <a:gd name="T33" fmla="*/ 91 h 100"/>
                <a:gd name="T34" fmla="*/ 0 w 149"/>
                <a:gd name="T35" fmla="*/ 85 h 100"/>
                <a:gd name="T36" fmla="*/ 0 w 149"/>
                <a:gd name="T37" fmla="*/ 82 h 100"/>
                <a:gd name="T38" fmla="*/ 14 w 149"/>
                <a:gd name="T39" fmla="*/ 67 h 100"/>
                <a:gd name="T40" fmla="*/ 20 w 149"/>
                <a:gd name="T41" fmla="*/ 61 h 100"/>
                <a:gd name="T42" fmla="*/ 28 w 149"/>
                <a:gd name="T43" fmla="*/ 52 h 100"/>
                <a:gd name="T44" fmla="*/ 37 w 149"/>
                <a:gd name="T45" fmla="*/ 49 h 100"/>
                <a:gd name="T46" fmla="*/ 42 w 149"/>
                <a:gd name="T47" fmla="*/ 49 h 100"/>
                <a:gd name="T48" fmla="*/ 45 w 149"/>
                <a:gd name="T49" fmla="*/ 49 h 100"/>
                <a:gd name="T50" fmla="*/ 70 w 149"/>
                <a:gd name="T51" fmla="*/ 34 h 100"/>
                <a:gd name="T52" fmla="*/ 82 w 149"/>
                <a:gd name="T53" fmla="*/ 24 h 100"/>
                <a:gd name="T54" fmla="*/ 101 w 149"/>
                <a:gd name="T55" fmla="*/ 12 h 100"/>
                <a:gd name="T56" fmla="*/ 112 w 149"/>
                <a:gd name="T57" fmla="*/ 12 h 100"/>
                <a:gd name="T58" fmla="*/ 121 w 149"/>
                <a:gd name="T59" fmla="*/ 15 h 100"/>
                <a:gd name="T60" fmla="*/ 126 w 149"/>
                <a:gd name="T61" fmla="*/ 6 h 100"/>
                <a:gd name="T62" fmla="*/ 132 w 149"/>
                <a:gd name="T63" fmla="*/ 3 h 100"/>
                <a:gd name="T64" fmla="*/ 138 w 149"/>
                <a:gd name="T65" fmla="*/ 0 h 100"/>
                <a:gd name="T66" fmla="*/ 146 w 149"/>
                <a:gd name="T67" fmla="*/ 6 h 100"/>
                <a:gd name="T68" fmla="*/ 149 w 149"/>
                <a:gd name="T69" fmla="*/ 18 h 100"/>
                <a:gd name="T70" fmla="*/ 149 w 149"/>
                <a:gd name="T71" fmla="*/ 2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9" h="100">
                  <a:moveTo>
                    <a:pt x="149" y="21"/>
                  </a:moveTo>
                  <a:lnTo>
                    <a:pt x="149" y="21"/>
                  </a:lnTo>
                  <a:lnTo>
                    <a:pt x="138" y="37"/>
                  </a:lnTo>
                  <a:lnTo>
                    <a:pt x="138" y="37"/>
                  </a:lnTo>
                  <a:lnTo>
                    <a:pt x="135" y="37"/>
                  </a:lnTo>
                  <a:lnTo>
                    <a:pt x="135" y="37"/>
                  </a:lnTo>
                  <a:lnTo>
                    <a:pt x="124" y="46"/>
                  </a:lnTo>
                  <a:lnTo>
                    <a:pt x="112" y="55"/>
                  </a:lnTo>
                  <a:lnTo>
                    <a:pt x="112" y="55"/>
                  </a:lnTo>
                  <a:lnTo>
                    <a:pt x="107" y="61"/>
                  </a:lnTo>
                  <a:lnTo>
                    <a:pt x="98" y="64"/>
                  </a:lnTo>
                  <a:lnTo>
                    <a:pt x="98" y="64"/>
                  </a:lnTo>
                  <a:lnTo>
                    <a:pt x="96" y="67"/>
                  </a:lnTo>
                  <a:lnTo>
                    <a:pt x="96" y="67"/>
                  </a:lnTo>
                  <a:lnTo>
                    <a:pt x="70" y="85"/>
                  </a:lnTo>
                  <a:lnTo>
                    <a:pt x="70" y="85"/>
                  </a:lnTo>
                  <a:lnTo>
                    <a:pt x="65" y="85"/>
                  </a:lnTo>
                  <a:lnTo>
                    <a:pt x="65" y="85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62" y="79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48" y="85"/>
                  </a:lnTo>
                  <a:lnTo>
                    <a:pt x="40" y="88"/>
                  </a:lnTo>
                  <a:lnTo>
                    <a:pt x="40" y="88"/>
                  </a:lnTo>
                  <a:lnTo>
                    <a:pt x="31" y="91"/>
                  </a:lnTo>
                  <a:lnTo>
                    <a:pt x="23" y="100"/>
                  </a:lnTo>
                  <a:lnTo>
                    <a:pt x="23" y="100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14" y="100"/>
                  </a:lnTo>
                  <a:lnTo>
                    <a:pt x="0" y="91"/>
                  </a:lnTo>
                  <a:lnTo>
                    <a:pt x="0" y="91"/>
                  </a:lnTo>
                  <a:lnTo>
                    <a:pt x="0" y="85"/>
                  </a:lnTo>
                  <a:lnTo>
                    <a:pt x="0" y="85"/>
                  </a:lnTo>
                  <a:lnTo>
                    <a:pt x="0" y="82"/>
                  </a:lnTo>
                  <a:lnTo>
                    <a:pt x="0" y="82"/>
                  </a:lnTo>
                  <a:lnTo>
                    <a:pt x="14" y="67"/>
                  </a:lnTo>
                  <a:lnTo>
                    <a:pt x="14" y="67"/>
                  </a:lnTo>
                  <a:lnTo>
                    <a:pt x="20" y="61"/>
                  </a:lnTo>
                  <a:lnTo>
                    <a:pt x="20" y="61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7" y="49"/>
                  </a:lnTo>
                  <a:lnTo>
                    <a:pt x="42" y="49"/>
                  </a:lnTo>
                  <a:lnTo>
                    <a:pt x="42" y="49"/>
                  </a:lnTo>
                  <a:lnTo>
                    <a:pt x="45" y="49"/>
                  </a:lnTo>
                  <a:lnTo>
                    <a:pt x="45" y="49"/>
                  </a:lnTo>
                  <a:lnTo>
                    <a:pt x="56" y="40"/>
                  </a:lnTo>
                  <a:lnTo>
                    <a:pt x="70" y="34"/>
                  </a:lnTo>
                  <a:lnTo>
                    <a:pt x="82" y="24"/>
                  </a:lnTo>
                  <a:lnTo>
                    <a:pt x="82" y="24"/>
                  </a:lnTo>
                  <a:lnTo>
                    <a:pt x="93" y="18"/>
                  </a:lnTo>
                  <a:lnTo>
                    <a:pt x="101" y="12"/>
                  </a:lnTo>
                  <a:lnTo>
                    <a:pt x="112" y="12"/>
                  </a:lnTo>
                  <a:lnTo>
                    <a:pt x="112" y="12"/>
                  </a:lnTo>
                  <a:lnTo>
                    <a:pt x="118" y="12"/>
                  </a:lnTo>
                  <a:lnTo>
                    <a:pt x="121" y="15"/>
                  </a:lnTo>
                  <a:lnTo>
                    <a:pt x="121" y="15"/>
                  </a:lnTo>
                  <a:lnTo>
                    <a:pt x="126" y="6"/>
                  </a:lnTo>
                  <a:lnTo>
                    <a:pt x="126" y="6"/>
                  </a:lnTo>
                  <a:lnTo>
                    <a:pt x="132" y="3"/>
                  </a:lnTo>
                  <a:lnTo>
                    <a:pt x="138" y="0"/>
                  </a:lnTo>
                  <a:lnTo>
                    <a:pt x="138" y="0"/>
                  </a:lnTo>
                  <a:lnTo>
                    <a:pt x="146" y="6"/>
                  </a:lnTo>
                  <a:lnTo>
                    <a:pt x="146" y="6"/>
                  </a:lnTo>
                  <a:lnTo>
                    <a:pt x="149" y="15"/>
                  </a:lnTo>
                  <a:lnTo>
                    <a:pt x="149" y="18"/>
                  </a:lnTo>
                  <a:lnTo>
                    <a:pt x="149" y="21"/>
                  </a:lnTo>
                  <a:lnTo>
                    <a:pt x="149" y="21"/>
                  </a:lnTo>
                  <a:close/>
                </a:path>
              </a:pathLst>
            </a:custGeom>
            <a:solidFill>
              <a:schemeClr val="accent1"/>
            </a:solidFill>
            <a:ln w="28575"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33" name="Freeform 762">
              <a:extLst>
                <a:ext uri="{FF2B5EF4-FFF2-40B4-BE49-F238E27FC236}">
                  <a16:creationId xmlns:a16="http://schemas.microsoft.com/office/drawing/2014/main" id="{0936A318-A16C-0DA0-0B4E-20EEB8163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4671" y="1999682"/>
              <a:ext cx="956262" cy="817187"/>
            </a:xfrm>
            <a:custGeom>
              <a:avLst/>
              <a:gdLst>
                <a:gd name="T0" fmla="*/ 129 w 658"/>
                <a:gd name="T1" fmla="*/ 471 h 593"/>
                <a:gd name="T2" fmla="*/ 179 w 658"/>
                <a:gd name="T3" fmla="*/ 486 h 593"/>
                <a:gd name="T4" fmla="*/ 224 w 658"/>
                <a:gd name="T5" fmla="*/ 502 h 593"/>
                <a:gd name="T6" fmla="*/ 255 w 658"/>
                <a:gd name="T7" fmla="*/ 511 h 593"/>
                <a:gd name="T8" fmla="*/ 255 w 658"/>
                <a:gd name="T9" fmla="*/ 511 h 593"/>
                <a:gd name="T10" fmla="*/ 274 w 658"/>
                <a:gd name="T11" fmla="*/ 517 h 593"/>
                <a:gd name="T12" fmla="*/ 297 w 658"/>
                <a:gd name="T13" fmla="*/ 526 h 593"/>
                <a:gd name="T14" fmla="*/ 400 w 658"/>
                <a:gd name="T15" fmla="*/ 556 h 593"/>
                <a:gd name="T16" fmla="*/ 459 w 658"/>
                <a:gd name="T17" fmla="*/ 575 h 593"/>
                <a:gd name="T18" fmla="*/ 473 w 658"/>
                <a:gd name="T19" fmla="*/ 578 h 593"/>
                <a:gd name="T20" fmla="*/ 574 w 658"/>
                <a:gd name="T21" fmla="*/ 414 h 593"/>
                <a:gd name="T22" fmla="*/ 582 w 658"/>
                <a:gd name="T23" fmla="*/ 338 h 593"/>
                <a:gd name="T24" fmla="*/ 607 w 658"/>
                <a:gd name="T25" fmla="*/ 274 h 593"/>
                <a:gd name="T26" fmla="*/ 610 w 658"/>
                <a:gd name="T27" fmla="*/ 271 h 593"/>
                <a:gd name="T28" fmla="*/ 630 w 658"/>
                <a:gd name="T29" fmla="*/ 253 h 593"/>
                <a:gd name="T30" fmla="*/ 655 w 658"/>
                <a:gd name="T31" fmla="*/ 240 h 593"/>
                <a:gd name="T32" fmla="*/ 658 w 658"/>
                <a:gd name="T33" fmla="*/ 237 h 593"/>
                <a:gd name="T34" fmla="*/ 644 w 658"/>
                <a:gd name="T35" fmla="*/ 204 h 593"/>
                <a:gd name="T36" fmla="*/ 644 w 658"/>
                <a:gd name="T37" fmla="*/ 195 h 593"/>
                <a:gd name="T38" fmla="*/ 641 w 658"/>
                <a:gd name="T39" fmla="*/ 189 h 593"/>
                <a:gd name="T40" fmla="*/ 638 w 658"/>
                <a:gd name="T41" fmla="*/ 183 h 593"/>
                <a:gd name="T42" fmla="*/ 635 w 658"/>
                <a:gd name="T43" fmla="*/ 180 h 593"/>
                <a:gd name="T44" fmla="*/ 635 w 658"/>
                <a:gd name="T45" fmla="*/ 174 h 593"/>
                <a:gd name="T46" fmla="*/ 633 w 658"/>
                <a:gd name="T47" fmla="*/ 174 h 593"/>
                <a:gd name="T48" fmla="*/ 630 w 658"/>
                <a:gd name="T49" fmla="*/ 170 h 593"/>
                <a:gd name="T50" fmla="*/ 627 w 658"/>
                <a:gd name="T51" fmla="*/ 167 h 593"/>
                <a:gd name="T52" fmla="*/ 624 w 658"/>
                <a:gd name="T53" fmla="*/ 167 h 593"/>
                <a:gd name="T54" fmla="*/ 616 w 658"/>
                <a:gd name="T55" fmla="*/ 164 h 593"/>
                <a:gd name="T56" fmla="*/ 610 w 658"/>
                <a:gd name="T57" fmla="*/ 164 h 593"/>
                <a:gd name="T58" fmla="*/ 602 w 658"/>
                <a:gd name="T59" fmla="*/ 161 h 593"/>
                <a:gd name="T60" fmla="*/ 593 w 658"/>
                <a:gd name="T61" fmla="*/ 158 h 593"/>
                <a:gd name="T62" fmla="*/ 585 w 658"/>
                <a:gd name="T63" fmla="*/ 155 h 593"/>
                <a:gd name="T64" fmla="*/ 577 w 658"/>
                <a:gd name="T65" fmla="*/ 152 h 593"/>
                <a:gd name="T66" fmla="*/ 568 w 658"/>
                <a:gd name="T67" fmla="*/ 149 h 593"/>
                <a:gd name="T68" fmla="*/ 560 w 658"/>
                <a:gd name="T69" fmla="*/ 146 h 593"/>
                <a:gd name="T70" fmla="*/ 549 w 658"/>
                <a:gd name="T71" fmla="*/ 143 h 593"/>
                <a:gd name="T72" fmla="*/ 543 w 658"/>
                <a:gd name="T73" fmla="*/ 143 h 593"/>
                <a:gd name="T74" fmla="*/ 535 w 658"/>
                <a:gd name="T75" fmla="*/ 140 h 593"/>
                <a:gd name="T76" fmla="*/ 526 w 658"/>
                <a:gd name="T77" fmla="*/ 137 h 593"/>
                <a:gd name="T78" fmla="*/ 518 w 658"/>
                <a:gd name="T79" fmla="*/ 137 h 593"/>
                <a:gd name="T80" fmla="*/ 512 w 658"/>
                <a:gd name="T81" fmla="*/ 134 h 593"/>
                <a:gd name="T82" fmla="*/ 507 w 658"/>
                <a:gd name="T83" fmla="*/ 134 h 593"/>
                <a:gd name="T84" fmla="*/ 504 w 658"/>
                <a:gd name="T85" fmla="*/ 134 h 593"/>
                <a:gd name="T86" fmla="*/ 431 w 658"/>
                <a:gd name="T87" fmla="*/ 134 h 593"/>
                <a:gd name="T88" fmla="*/ 333 w 658"/>
                <a:gd name="T89" fmla="*/ 119 h 593"/>
                <a:gd name="T90" fmla="*/ 302 w 658"/>
                <a:gd name="T91" fmla="*/ 104 h 593"/>
                <a:gd name="T92" fmla="*/ 258 w 658"/>
                <a:gd name="T93" fmla="*/ 110 h 593"/>
                <a:gd name="T94" fmla="*/ 188 w 658"/>
                <a:gd name="T95" fmla="*/ 13 h 593"/>
                <a:gd name="T96" fmla="*/ 179 w 658"/>
                <a:gd name="T97" fmla="*/ 6 h 593"/>
                <a:gd name="T98" fmla="*/ 174 w 658"/>
                <a:gd name="T99" fmla="*/ 3 h 593"/>
                <a:gd name="T100" fmla="*/ 165 w 658"/>
                <a:gd name="T101" fmla="*/ 13 h 593"/>
                <a:gd name="T102" fmla="*/ 140 w 658"/>
                <a:gd name="T103" fmla="*/ 61 h 593"/>
                <a:gd name="T104" fmla="*/ 123 w 658"/>
                <a:gd name="T105" fmla="*/ 116 h 593"/>
                <a:gd name="T106" fmla="*/ 106 w 658"/>
                <a:gd name="T107" fmla="*/ 164 h 593"/>
                <a:gd name="T108" fmla="*/ 84 w 658"/>
                <a:gd name="T109" fmla="*/ 222 h 593"/>
                <a:gd name="T110" fmla="*/ 62 w 658"/>
                <a:gd name="T111" fmla="*/ 280 h 593"/>
                <a:gd name="T112" fmla="*/ 11 w 658"/>
                <a:gd name="T113" fmla="*/ 359 h 593"/>
                <a:gd name="T114" fmla="*/ 3 w 658"/>
                <a:gd name="T115" fmla="*/ 392 h 593"/>
                <a:gd name="T116" fmla="*/ 70 w 658"/>
                <a:gd name="T117" fmla="*/ 450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58" h="593">
                  <a:moveTo>
                    <a:pt x="70" y="450"/>
                  </a:moveTo>
                  <a:lnTo>
                    <a:pt x="70" y="450"/>
                  </a:lnTo>
                  <a:lnTo>
                    <a:pt x="81" y="453"/>
                  </a:lnTo>
                  <a:lnTo>
                    <a:pt x="81" y="453"/>
                  </a:lnTo>
                  <a:lnTo>
                    <a:pt x="92" y="456"/>
                  </a:lnTo>
                  <a:lnTo>
                    <a:pt x="123" y="468"/>
                  </a:lnTo>
                  <a:lnTo>
                    <a:pt x="129" y="471"/>
                  </a:lnTo>
                  <a:lnTo>
                    <a:pt x="129" y="471"/>
                  </a:lnTo>
                  <a:lnTo>
                    <a:pt x="174" y="486"/>
                  </a:lnTo>
                  <a:lnTo>
                    <a:pt x="176" y="486"/>
                  </a:lnTo>
                  <a:lnTo>
                    <a:pt x="179" y="486"/>
                  </a:lnTo>
                  <a:lnTo>
                    <a:pt x="179" y="486"/>
                  </a:lnTo>
                  <a:lnTo>
                    <a:pt x="179" y="486"/>
                  </a:lnTo>
                  <a:lnTo>
                    <a:pt x="179" y="486"/>
                  </a:lnTo>
                  <a:lnTo>
                    <a:pt x="179" y="486"/>
                  </a:lnTo>
                  <a:lnTo>
                    <a:pt x="179" y="486"/>
                  </a:lnTo>
                  <a:lnTo>
                    <a:pt x="221" y="502"/>
                  </a:lnTo>
                  <a:lnTo>
                    <a:pt x="221" y="502"/>
                  </a:lnTo>
                  <a:lnTo>
                    <a:pt x="221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24" y="502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55" y="511"/>
                  </a:lnTo>
                  <a:lnTo>
                    <a:pt x="260" y="514"/>
                  </a:lnTo>
                  <a:lnTo>
                    <a:pt x="260" y="514"/>
                  </a:lnTo>
                  <a:lnTo>
                    <a:pt x="269" y="517"/>
                  </a:lnTo>
                  <a:lnTo>
                    <a:pt x="274" y="517"/>
                  </a:lnTo>
                  <a:lnTo>
                    <a:pt x="274" y="517"/>
                  </a:lnTo>
                  <a:lnTo>
                    <a:pt x="274" y="517"/>
                  </a:lnTo>
                  <a:lnTo>
                    <a:pt x="274" y="517"/>
                  </a:lnTo>
                  <a:lnTo>
                    <a:pt x="274" y="517"/>
                  </a:lnTo>
                  <a:lnTo>
                    <a:pt x="274" y="517"/>
                  </a:lnTo>
                  <a:lnTo>
                    <a:pt x="291" y="523"/>
                  </a:lnTo>
                  <a:lnTo>
                    <a:pt x="297" y="526"/>
                  </a:lnTo>
                  <a:lnTo>
                    <a:pt x="297" y="526"/>
                  </a:lnTo>
                  <a:lnTo>
                    <a:pt x="297" y="526"/>
                  </a:lnTo>
                  <a:lnTo>
                    <a:pt x="297" y="526"/>
                  </a:lnTo>
                  <a:lnTo>
                    <a:pt x="297" y="526"/>
                  </a:lnTo>
                  <a:lnTo>
                    <a:pt x="305" y="529"/>
                  </a:lnTo>
                  <a:lnTo>
                    <a:pt x="333" y="535"/>
                  </a:lnTo>
                  <a:lnTo>
                    <a:pt x="386" y="553"/>
                  </a:lnTo>
                  <a:lnTo>
                    <a:pt x="386" y="553"/>
                  </a:lnTo>
                  <a:lnTo>
                    <a:pt x="395" y="556"/>
                  </a:lnTo>
                  <a:lnTo>
                    <a:pt x="400" y="556"/>
                  </a:lnTo>
                  <a:lnTo>
                    <a:pt x="400" y="556"/>
                  </a:lnTo>
                  <a:lnTo>
                    <a:pt x="400" y="556"/>
                  </a:lnTo>
                  <a:lnTo>
                    <a:pt x="400" y="556"/>
                  </a:lnTo>
                  <a:lnTo>
                    <a:pt x="445" y="572"/>
                  </a:lnTo>
                  <a:lnTo>
                    <a:pt x="456" y="575"/>
                  </a:lnTo>
                  <a:lnTo>
                    <a:pt x="456" y="575"/>
                  </a:lnTo>
                  <a:lnTo>
                    <a:pt x="459" y="575"/>
                  </a:lnTo>
                  <a:lnTo>
                    <a:pt x="459" y="575"/>
                  </a:lnTo>
                  <a:lnTo>
                    <a:pt x="459" y="575"/>
                  </a:lnTo>
                  <a:lnTo>
                    <a:pt x="459" y="575"/>
                  </a:lnTo>
                  <a:lnTo>
                    <a:pt x="462" y="575"/>
                  </a:lnTo>
                  <a:lnTo>
                    <a:pt x="462" y="575"/>
                  </a:lnTo>
                  <a:lnTo>
                    <a:pt x="473" y="578"/>
                  </a:lnTo>
                  <a:lnTo>
                    <a:pt x="473" y="578"/>
                  </a:lnTo>
                  <a:lnTo>
                    <a:pt x="490" y="584"/>
                  </a:lnTo>
                  <a:lnTo>
                    <a:pt x="493" y="584"/>
                  </a:lnTo>
                  <a:lnTo>
                    <a:pt x="493" y="584"/>
                  </a:lnTo>
                  <a:lnTo>
                    <a:pt x="493" y="584"/>
                  </a:lnTo>
                  <a:lnTo>
                    <a:pt x="493" y="584"/>
                  </a:lnTo>
                  <a:lnTo>
                    <a:pt x="523" y="593"/>
                  </a:lnTo>
                  <a:lnTo>
                    <a:pt x="574" y="414"/>
                  </a:lnTo>
                  <a:lnTo>
                    <a:pt x="574" y="383"/>
                  </a:lnTo>
                  <a:lnTo>
                    <a:pt x="574" y="383"/>
                  </a:lnTo>
                  <a:lnTo>
                    <a:pt x="574" y="380"/>
                  </a:lnTo>
                  <a:lnTo>
                    <a:pt x="574" y="380"/>
                  </a:lnTo>
                  <a:lnTo>
                    <a:pt x="579" y="365"/>
                  </a:lnTo>
                  <a:lnTo>
                    <a:pt x="582" y="350"/>
                  </a:lnTo>
                  <a:lnTo>
                    <a:pt x="582" y="338"/>
                  </a:lnTo>
                  <a:lnTo>
                    <a:pt x="582" y="338"/>
                  </a:lnTo>
                  <a:lnTo>
                    <a:pt x="585" y="325"/>
                  </a:lnTo>
                  <a:lnTo>
                    <a:pt x="588" y="319"/>
                  </a:lnTo>
                  <a:lnTo>
                    <a:pt x="593" y="313"/>
                  </a:lnTo>
                  <a:lnTo>
                    <a:pt x="599" y="310"/>
                  </a:lnTo>
                  <a:lnTo>
                    <a:pt x="607" y="274"/>
                  </a:lnTo>
                  <a:lnTo>
                    <a:pt x="607" y="274"/>
                  </a:lnTo>
                  <a:lnTo>
                    <a:pt x="607" y="274"/>
                  </a:lnTo>
                  <a:lnTo>
                    <a:pt x="607" y="274"/>
                  </a:lnTo>
                  <a:lnTo>
                    <a:pt x="610" y="274"/>
                  </a:lnTo>
                  <a:lnTo>
                    <a:pt x="610" y="274"/>
                  </a:lnTo>
                  <a:lnTo>
                    <a:pt x="610" y="274"/>
                  </a:lnTo>
                  <a:lnTo>
                    <a:pt x="610" y="274"/>
                  </a:lnTo>
                  <a:lnTo>
                    <a:pt x="610" y="271"/>
                  </a:lnTo>
                  <a:lnTo>
                    <a:pt x="610" y="271"/>
                  </a:lnTo>
                  <a:lnTo>
                    <a:pt x="610" y="271"/>
                  </a:lnTo>
                  <a:lnTo>
                    <a:pt x="610" y="271"/>
                  </a:lnTo>
                  <a:lnTo>
                    <a:pt x="613" y="268"/>
                  </a:lnTo>
                  <a:lnTo>
                    <a:pt x="627" y="253"/>
                  </a:lnTo>
                  <a:lnTo>
                    <a:pt x="627" y="253"/>
                  </a:lnTo>
                  <a:lnTo>
                    <a:pt x="630" y="253"/>
                  </a:lnTo>
                  <a:lnTo>
                    <a:pt x="630" y="253"/>
                  </a:lnTo>
                  <a:lnTo>
                    <a:pt x="652" y="240"/>
                  </a:lnTo>
                  <a:lnTo>
                    <a:pt x="652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5" y="240"/>
                  </a:lnTo>
                  <a:lnTo>
                    <a:pt x="658" y="240"/>
                  </a:lnTo>
                  <a:lnTo>
                    <a:pt x="658" y="240"/>
                  </a:lnTo>
                  <a:lnTo>
                    <a:pt x="658" y="237"/>
                  </a:lnTo>
                  <a:lnTo>
                    <a:pt x="658" y="237"/>
                  </a:lnTo>
                  <a:lnTo>
                    <a:pt x="655" y="234"/>
                  </a:lnTo>
                  <a:lnTo>
                    <a:pt x="655" y="234"/>
                  </a:lnTo>
                  <a:lnTo>
                    <a:pt x="647" y="222"/>
                  </a:lnTo>
                  <a:lnTo>
                    <a:pt x="647" y="213"/>
                  </a:lnTo>
                  <a:lnTo>
                    <a:pt x="644" y="204"/>
                  </a:lnTo>
                  <a:lnTo>
                    <a:pt x="644" y="204"/>
                  </a:lnTo>
                  <a:lnTo>
                    <a:pt x="644" y="201"/>
                  </a:lnTo>
                  <a:lnTo>
                    <a:pt x="644" y="201"/>
                  </a:lnTo>
                  <a:lnTo>
                    <a:pt x="644" y="198"/>
                  </a:lnTo>
                  <a:lnTo>
                    <a:pt x="644" y="198"/>
                  </a:lnTo>
                  <a:lnTo>
                    <a:pt x="644" y="198"/>
                  </a:lnTo>
                  <a:lnTo>
                    <a:pt x="644" y="195"/>
                  </a:lnTo>
                  <a:lnTo>
                    <a:pt x="644" y="195"/>
                  </a:lnTo>
                  <a:lnTo>
                    <a:pt x="644" y="195"/>
                  </a:lnTo>
                  <a:lnTo>
                    <a:pt x="641" y="192"/>
                  </a:lnTo>
                  <a:lnTo>
                    <a:pt x="641" y="192"/>
                  </a:lnTo>
                  <a:lnTo>
                    <a:pt x="641" y="192"/>
                  </a:lnTo>
                  <a:lnTo>
                    <a:pt x="641" y="189"/>
                  </a:lnTo>
                  <a:lnTo>
                    <a:pt x="641" y="189"/>
                  </a:lnTo>
                  <a:lnTo>
                    <a:pt x="641" y="189"/>
                  </a:lnTo>
                  <a:lnTo>
                    <a:pt x="641" y="186"/>
                  </a:lnTo>
                  <a:lnTo>
                    <a:pt x="641" y="186"/>
                  </a:lnTo>
                  <a:lnTo>
                    <a:pt x="641" y="186"/>
                  </a:lnTo>
                  <a:lnTo>
                    <a:pt x="641" y="186"/>
                  </a:lnTo>
                  <a:lnTo>
                    <a:pt x="638" y="186"/>
                  </a:lnTo>
                  <a:lnTo>
                    <a:pt x="638" y="186"/>
                  </a:lnTo>
                  <a:lnTo>
                    <a:pt x="638" y="183"/>
                  </a:lnTo>
                  <a:lnTo>
                    <a:pt x="638" y="183"/>
                  </a:lnTo>
                  <a:lnTo>
                    <a:pt x="638" y="183"/>
                  </a:lnTo>
                  <a:lnTo>
                    <a:pt x="638" y="183"/>
                  </a:lnTo>
                  <a:lnTo>
                    <a:pt x="638" y="183"/>
                  </a:lnTo>
                  <a:lnTo>
                    <a:pt x="635" y="180"/>
                  </a:lnTo>
                  <a:lnTo>
                    <a:pt x="635" y="180"/>
                  </a:lnTo>
                  <a:lnTo>
                    <a:pt x="635" y="180"/>
                  </a:lnTo>
                  <a:lnTo>
                    <a:pt x="635" y="180"/>
                  </a:lnTo>
                  <a:lnTo>
                    <a:pt x="635" y="177"/>
                  </a:lnTo>
                  <a:lnTo>
                    <a:pt x="638" y="174"/>
                  </a:lnTo>
                  <a:lnTo>
                    <a:pt x="633" y="177"/>
                  </a:lnTo>
                  <a:lnTo>
                    <a:pt x="633" y="177"/>
                  </a:lnTo>
                  <a:lnTo>
                    <a:pt x="633" y="174"/>
                  </a:lnTo>
                  <a:lnTo>
                    <a:pt x="635" y="174"/>
                  </a:lnTo>
                  <a:lnTo>
                    <a:pt x="635" y="174"/>
                  </a:lnTo>
                  <a:lnTo>
                    <a:pt x="635" y="174"/>
                  </a:lnTo>
                  <a:lnTo>
                    <a:pt x="635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3" y="174"/>
                  </a:lnTo>
                  <a:lnTo>
                    <a:pt x="630" y="174"/>
                  </a:lnTo>
                  <a:lnTo>
                    <a:pt x="630" y="174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30" y="170"/>
                  </a:lnTo>
                  <a:lnTo>
                    <a:pt x="627" y="167"/>
                  </a:lnTo>
                  <a:lnTo>
                    <a:pt x="627" y="167"/>
                  </a:lnTo>
                  <a:lnTo>
                    <a:pt x="627" y="167"/>
                  </a:lnTo>
                  <a:lnTo>
                    <a:pt x="627" y="167"/>
                  </a:lnTo>
                  <a:lnTo>
                    <a:pt x="624" y="167"/>
                  </a:lnTo>
                  <a:lnTo>
                    <a:pt x="624" y="167"/>
                  </a:lnTo>
                  <a:lnTo>
                    <a:pt x="624" y="167"/>
                  </a:lnTo>
                  <a:lnTo>
                    <a:pt x="624" y="167"/>
                  </a:lnTo>
                  <a:lnTo>
                    <a:pt x="621" y="167"/>
                  </a:lnTo>
                  <a:lnTo>
                    <a:pt x="621" y="167"/>
                  </a:lnTo>
                  <a:lnTo>
                    <a:pt x="619" y="167"/>
                  </a:lnTo>
                  <a:lnTo>
                    <a:pt x="619" y="167"/>
                  </a:lnTo>
                  <a:lnTo>
                    <a:pt x="616" y="164"/>
                  </a:lnTo>
                  <a:lnTo>
                    <a:pt x="616" y="164"/>
                  </a:lnTo>
                  <a:lnTo>
                    <a:pt x="616" y="164"/>
                  </a:lnTo>
                  <a:lnTo>
                    <a:pt x="616" y="164"/>
                  </a:lnTo>
                  <a:lnTo>
                    <a:pt x="613" y="164"/>
                  </a:lnTo>
                  <a:lnTo>
                    <a:pt x="613" y="164"/>
                  </a:lnTo>
                  <a:lnTo>
                    <a:pt x="613" y="164"/>
                  </a:lnTo>
                  <a:lnTo>
                    <a:pt x="613" y="164"/>
                  </a:lnTo>
                  <a:lnTo>
                    <a:pt x="610" y="164"/>
                  </a:lnTo>
                  <a:lnTo>
                    <a:pt x="610" y="164"/>
                  </a:lnTo>
                  <a:lnTo>
                    <a:pt x="607" y="161"/>
                  </a:lnTo>
                  <a:lnTo>
                    <a:pt x="607" y="161"/>
                  </a:lnTo>
                  <a:lnTo>
                    <a:pt x="605" y="161"/>
                  </a:lnTo>
                  <a:lnTo>
                    <a:pt x="605" y="161"/>
                  </a:lnTo>
                  <a:lnTo>
                    <a:pt x="602" y="161"/>
                  </a:lnTo>
                  <a:lnTo>
                    <a:pt x="602" y="161"/>
                  </a:lnTo>
                  <a:lnTo>
                    <a:pt x="602" y="161"/>
                  </a:lnTo>
                  <a:lnTo>
                    <a:pt x="602" y="161"/>
                  </a:lnTo>
                  <a:lnTo>
                    <a:pt x="599" y="158"/>
                  </a:lnTo>
                  <a:lnTo>
                    <a:pt x="599" y="158"/>
                  </a:lnTo>
                  <a:lnTo>
                    <a:pt x="596" y="158"/>
                  </a:lnTo>
                  <a:lnTo>
                    <a:pt x="596" y="158"/>
                  </a:lnTo>
                  <a:lnTo>
                    <a:pt x="593" y="158"/>
                  </a:lnTo>
                  <a:lnTo>
                    <a:pt x="593" y="158"/>
                  </a:lnTo>
                  <a:lnTo>
                    <a:pt x="591" y="158"/>
                  </a:lnTo>
                  <a:lnTo>
                    <a:pt x="591" y="158"/>
                  </a:lnTo>
                  <a:lnTo>
                    <a:pt x="588" y="155"/>
                  </a:lnTo>
                  <a:lnTo>
                    <a:pt x="588" y="155"/>
                  </a:lnTo>
                  <a:lnTo>
                    <a:pt x="588" y="155"/>
                  </a:lnTo>
                  <a:lnTo>
                    <a:pt x="588" y="155"/>
                  </a:lnTo>
                  <a:lnTo>
                    <a:pt x="585" y="155"/>
                  </a:lnTo>
                  <a:lnTo>
                    <a:pt x="585" y="155"/>
                  </a:lnTo>
                  <a:lnTo>
                    <a:pt x="582" y="155"/>
                  </a:lnTo>
                  <a:lnTo>
                    <a:pt x="582" y="155"/>
                  </a:lnTo>
                  <a:lnTo>
                    <a:pt x="579" y="152"/>
                  </a:lnTo>
                  <a:lnTo>
                    <a:pt x="579" y="152"/>
                  </a:lnTo>
                  <a:lnTo>
                    <a:pt x="577" y="152"/>
                  </a:lnTo>
                  <a:lnTo>
                    <a:pt x="577" y="152"/>
                  </a:lnTo>
                  <a:lnTo>
                    <a:pt x="574" y="152"/>
                  </a:lnTo>
                  <a:lnTo>
                    <a:pt x="574" y="152"/>
                  </a:lnTo>
                  <a:lnTo>
                    <a:pt x="571" y="152"/>
                  </a:lnTo>
                  <a:lnTo>
                    <a:pt x="571" y="152"/>
                  </a:lnTo>
                  <a:lnTo>
                    <a:pt x="568" y="149"/>
                  </a:lnTo>
                  <a:lnTo>
                    <a:pt x="568" y="149"/>
                  </a:lnTo>
                  <a:lnTo>
                    <a:pt x="568" y="149"/>
                  </a:lnTo>
                  <a:lnTo>
                    <a:pt x="568" y="149"/>
                  </a:lnTo>
                  <a:lnTo>
                    <a:pt x="565" y="149"/>
                  </a:lnTo>
                  <a:lnTo>
                    <a:pt x="565" y="149"/>
                  </a:lnTo>
                  <a:lnTo>
                    <a:pt x="563" y="149"/>
                  </a:lnTo>
                  <a:lnTo>
                    <a:pt x="563" y="149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57" y="146"/>
                  </a:lnTo>
                  <a:lnTo>
                    <a:pt x="557" y="146"/>
                  </a:lnTo>
                  <a:lnTo>
                    <a:pt x="554" y="146"/>
                  </a:lnTo>
                  <a:lnTo>
                    <a:pt x="554" y="146"/>
                  </a:lnTo>
                  <a:lnTo>
                    <a:pt x="551" y="146"/>
                  </a:lnTo>
                  <a:lnTo>
                    <a:pt x="551" y="146"/>
                  </a:lnTo>
                  <a:lnTo>
                    <a:pt x="549" y="143"/>
                  </a:lnTo>
                  <a:lnTo>
                    <a:pt x="549" y="143"/>
                  </a:lnTo>
                  <a:lnTo>
                    <a:pt x="549" y="143"/>
                  </a:lnTo>
                  <a:lnTo>
                    <a:pt x="549" y="143"/>
                  </a:lnTo>
                  <a:lnTo>
                    <a:pt x="546" y="143"/>
                  </a:lnTo>
                  <a:lnTo>
                    <a:pt x="546" y="143"/>
                  </a:lnTo>
                  <a:lnTo>
                    <a:pt x="543" y="143"/>
                  </a:lnTo>
                  <a:lnTo>
                    <a:pt x="543" y="143"/>
                  </a:lnTo>
                  <a:lnTo>
                    <a:pt x="540" y="143"/>
                  </a:lnTo>
                  <a:lnTo>
                    <a:pt x="540" y="143"/>
                  </a:lnTo>
                  <a:lnTo>
                    <a:pt x="537" y="140"/>
                  </a:lnTo>
                  <a:lnTo>
                    <a:pt x="537" y="140"/>
                  </a:lnTo>
                  <a:lnTo>
                    <a:pt x="535" y="140"/>
                  </a:lnTo>
                  <a:lnTo>
                    <a:pt x="535" y="140"/>
                  </a:lnTo>
                  <a:lnTo>
                    <a:pt x="535" y="140"/>
                  </a:lnTo>
                  <a:lnTo>
                    <a:pt x="535" y="140"/>
                  </a:lnTo>
                  <a:lnTo>
                    <a:pt x="532" y="140"/>
                  </a:lnTo>
                  <a:lnTo>
                    <a:pt x="532" y="140"/>
                  </a:lnTo>
                  <a:lnTo>
                    <a:pt x="529" y="140"/>
                  </a:lnTo>
                  <a:lnTo>
                    <a:pt x="529" y="140"/>
                  </a:lnTo>
                  <a:lnTo>
                    <a:pt x="526" y="137"/>
                  </a:lnTo>
                  <a:lnTo>
                    <a:pt x="526" y="137"/>
                  </a:lnTo>
                  <a:lnTo>
                    <a:pt x="523" y="137"/>
                  </a:lnTo>
                  <a:lnTo>
                    <a:pt x="523" y="137"/>
                  </a:lnTo>
                  <a:lnTo>
                    <a:pt x="523" y="137"/>
                  </a:lnTo>
                  <a:lnTo>
                    <a:pt x="523" y="137"/>
                  </a:lnTo>
                  <a:lnTo>
                    <a:pt x="521" y="137"/>
                  </a:lnTo>
                  <a:lnTo>
                    <a:pt x="521" y="137"/>
                  </a:lnTo>
                  <a:lnTo>
                    <a:pt x="518" y="137"/>
                  </a:lnTo>
                  <a:lnTo>
                    <a:pt x="518" y="137"/>
                  </a:lnTo>
                  <a:lnTo>
                    <a:pt x="518" y="137"/>
                  </a:lnTo>
                  <a:lnTo>
                    <a:pt x="518" y="137"/>
                  </a:lnTo>
                  <a:lnTo>
                    <a:pt x="515" y="137"/>
                  </a:lnTo>
                  <a:lnTo>
                    <a:pt x="515" y="137"/>
                  </a:lnTo>
                  <a:lnTo>
                    <a:pt x="512" y="134"/>
                  </a:lnTo>
                  <a:lnTo>
                    <a:pt x="512" y="134"/>
                  </a:lnTo>
                  <a:lnTo>
                    <a:pt x="512" y="134"/>
                  </a:lnTo>
                  <a:lnTo>
                    <a:pt x="512" y="134"/>
                  </a:lnTo>
                  <a:lnTo>
                    <a:pt x="509" y="134"/>
                  </a:lnTo>
                  <a:lnTo>
                    <a:pt x="509" y="134"/>
                  </a:lnTo>
                  <a:lnTo>
                    <a:pt x="509" y="134"/>
                  </a:lnTo>
                  <a:lnTo>
                    <a:pt x="509" y="134"/>
                  </a:lnTo>
                  <a:lnTo>
                    <a:pt x="507" y="134"/>
                  </a:lnTo>
                  <a:lnTo>
                    <a:pt x="507" y="134"/>
                  </a:lnTo>
                  <a:lnTo>
                    <a:pt x="504" y="134"/>
                  </a:lnTo>
                  <a:lnTo>
                    <a:pt x="504" y="134"/>
                  </a:lnTo>
                  <a:lnTo>
                    <a:pt x="504" y="134"/>
                  </a:lnTo>
                  <a:lnTo>
                    <a:pt x="504" y="134"/>
                  </a:lnTo>
                  <a:lnTo>
                    <a:pt x="504" y="134"/>
                  </a:lnTo>
                  <a:lnTo>
                    <a:pt x="504" y="134"/>
                  </a:lnTo>
                  <a:lnTo>
                    <a:pt x="501" y="134"/>
                  </a:lnTo>
                  <a:lnTo>
                    <a:pt x="501" y="134"/>
                  </a:lnTo>
                  <a:lnTo>
                    <a:pt x="501" y="134"/>
                  </a:lnTo>
                  <a:lnTo>
                    <a:pt x="501" y="134"/>
                  </a:lnTo>
                  <a:lnTo>
                    <a:pt x="498" y="134"/>
                  </a:lnTo>
                  <a:lnTo>
                    <a:pt x="431" y="134"/>
                  </a:lnTo>
                  <a:lnTo>
                    <a:pt x="431" y="134"/>
                  </a:lnTo>
                  <a:lnTo>
                    <a:pt x="389" y="140"/>
                  </a:lnTo>
                  <a:lnTo>
                    <a:pt x="389" y="140"/>
                  </a:lnTo>
                  <a:lnTo>
                    <a:pt x="378" y="137"/>
                  </a:lnTo>
                  <a:lnTo>
                    <a:pt x="378" y="137"/>
                  </a:lnTo>
                  <a:lnTo>
                    <a:pt x="353" y="128"/>
                  </a:lnTo>
                  <a:lnTo>
                    <a:pt x="353" y="128"/>
                  </a:lnTo>
                  <a:lnTo>
                    <a:pt x="333" y="119"/>
                  </a:lnTo>
                  <a:lnTo>
                    <a:pt x="333" y="119"/>
                  </a:lnTo>
                  <a:lnTo>
                    <a:pt x="330" y="119"/>
                  </a:lnTo>
                  <a:lnTo>
                    <a:pt x="308" y="119"/>
                  </a:lnTo>
                  <a:lnTo>
                    <a:pt x="308" y="119"/>
                  </a:lnTo>
                  <a:lnTo>
                    <a:pt x="305" y="119"/>
                  </a:lnTo>
                  <a:lnTo>
                    <a:pt x="302" y="113"/>
                  </a:lnTo>
                  <a:lnTo>
                    <a:pt x="302" y="104"/>
                  </a:lnTo>
                  <a:lnTo>
                    <a:pt x="291" y="104"/>
                  </a:lnTo>
                  <a:lnTo>
                    <a:pt x="291" y="104"/>
                  </a:lnTo>
                  <a:lnTo>
                    <a:pt x="277" y="107"/>
                  </a:lnTo>
                  <a:lnTo>
                    <a:pt x="269" y="107"/>
                  </a:lnTo>
                  <a:lnTo>
                    <a:pt x="269" y="107"/>
                  </a:lnTo>
                  <a:lnTo>
                    <a:pt x="258" y="110"/>
                  </a:lnTo>
                  <a:lnTo>
                    <a:pt x="258" y="110"/>
                  </a:lnTo>
                  <a:lnTo>
                    <a:pt x="246" y="107"/>
                  </a:lnTo>
                  <a:lnTo>
                    <a:pt x="235" y="98"/>
                  </a:lnTo>
                  <a:lnTo>
                    <a:pt x="221" y="85"/>
                  </a:lnTo>
                  <a:lnTo>
                    <a:pt x="221" y="85"/>
                  </a:lnTo>
                  <a:lnTo>
                    <a:pt x="218" y="79"/>
                  </a:lnTo>
                  <a:lnTo>
                    <a:pt x="218" y="28"/>
                  </a:lnTo>
                  <a:lnTo>
                    <a:pt x="188" y="13"/>
                  </a:lnTo>
                  <a:lnTo>
                    <a:pt x="188" y="13"/>
                  </a:lnTo>
                  <a:lnTo>
                    <a:pt x="185" y="13"/>
                  </a:lnTo>
                  <a:lnTo>
                    <a:pt x="185" y="13"/>
                  </a:lnTo>
                  <a:lnTo>
                    <a:pt x="179" y="6"/>
                  </a:lnTo>
                  <a:lnTo>
                    <a:pt x="179" y="6"/>
                  </a:lnTo>
                  <a:lnTo>
                    <a:pt x="179" y="6"/>
                  </a:lnTo>
                  <a:lnTo>
                    <a:pt x="179" y="6"/>
                  </a:lnTo>
                  <a:lnTo>
                    <a:pt x="176" y="6"/>
                  </a:lnTo>
                  <a:lnTo>
                    <a:pt x="176" y="6"/>
                  </a:lnTo>
                  <a:lnTo>
                    <a:pt x="176" y="6"/>
                  </a:lnTo>
                  <a:lnTo>
                    <a:pt x="176" y="6"/>
                  </a:lnTo>
                  <a:lnTo>
                    <a:pt x="174" y="3"/>
                  </a:lnTo>
                  <a:lnTo>
                    <a:pt x="174" y="3"/>
                  </a:lnTo>
                  <a:lnTo>
                    <a:pt x="174" y="3"/>
                  </a:lnTo>
                  <a:lnTo>
                    <a:pt x="174" y="3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5" y="13"/>
                  </a:lnTo>
                  <a:lnTo>
                    <a:pt x="165" y="13"/>
                  </a:lnTo>
                  <a:lnTo>
                    <a:pt x="165" y="13"/>
                  </a:lnTo>
                  <a:lnTo>
                    <a:pt x="165" y="13"/>
                  </a:lnTo>
                  <a:lnTo>
                    <a:pt x="157" y="28"/>
                  </a:lnTo>
                  <a:lnTo>
                    <a:pt x="157" y="28"/>
                  </a:lnTo>
                  <a:lnTo>
                    <a:pt x="154" y="40"/>
                  </a:lnTo>
                  <a:lnTo>
                    <a:pt x="154" y="40"/>
                  </a:lnTo>
                  <a:lnTo>
                    <a:pt x="140" y="61"/>
                  </a:lnTo>
                  <a:lnTo>
                    <a:pt x="140" y="61"/>
                  </a:lnTo>
                  <a:lnTo>
                    <a:pt x="123" y="85"/>
                  </a:lnTo>
                  <a:lnTo>
                    <a:pt x="123" y="85"/>
                  </a:lnTo>
                  <a:lnTo>
                    <a:pt x="120" y="91"/>
                  </a:lnTo>
                  <a:lnTo>
                    <a:pt x="120" y="98"/>
                  </a:lnTo>
                  <a:lnTo>
                    <a:pt x="123" y="116"/>
                  </a:lnTo>
                  <a:lnTo>
                    <a:pt x="123" y="116"/>
                  </a:lnTo>
                  <a:lnTo>
                    <a:pt x="123" y="125"/>
                  </a:lnTo>
                  <a:lnTo>
                    <a:pt x="123" y="125"/>
                  </a:lnTo>
                  <a:lnTo>
                    <a:pt x="118" y="140"/>
                  </a:lnTo>
                  <a:lnTo>
                    <a:pt x="109" y="161"/>
                  </a:lnTo>
                  <a:lnTo>
                    <a:pt x="109" y="161"/>
                  </a:lnTo>
                  <a:lnTo>
                    <a:pt x="106" y="164"/>
                  </a:lnTo>
                  <a:lnTo>
                    <a:pt x="106" y="164"/>
                  </a:lnTo>
                  <a:lnTo>
                    <a:pt x="106" y="164"/>
                  </a:lnTo>
                  <a:lnTo>
                    <a:pt x="92" y="186"/>
                  </a:lnTo>
                  <a:lnTo>
                    <a:pt x="92" y="186"/>
                  </a:lnTo>
                  <a:lnTo>
                    <a:pt x="84" y="195"/>
                  </a:lnTo>
                  <a:lnTo>
                    <a:pt x="81" y="204"/>
                  </a:lnTo>
                  <a:lnTo>
                    <a:pt x="84" y="222"/>
                  </a:lnTo>
                  <a:lnTo>
                    <a:pt x="84" y="222"/>
                  </a:lnTo>
                  <a:lnTo>
                    <a:pt x="84" y="234"/>
                  </a:lnTo>
                  <a:lnTo>
                    <a:pt x="84" y="234"/>
                  </a:lnTo>
                  <a:lnTo>
                    <a:pt x="84" y="243"/>
                  </a:lnTo>
                  <a:lnTo>
                    <a:pt x="84" y="243"/>
                  </a:lnTo>
                  <a:lnTo>
                    <a:pt x="81" y="253"/>
                  </a:lnTo>
                  <a:lnTo>
                    <a:pt x="76" y="262"/>
                  </a:lnTo>
                  <a:lnTo>
                    <a:pt x="62" y="280"/>
                  </a:lnTo>
                  <a:lnTo>
                    <a:pt x="45" y="295"/>
                  </a:lnTo>
                  <a:lnTo>
                    <a:pt x="34" y="304"/>
                  </a:lnTo>
                  <a:lnTo>
                    <a:pt x="34" y="304"/>
                  </a:lnTo>
                  <a:lnTo>
                    <a:pt x="22" y="332"/>
                  </a:lnTo>
                  <a:lnTo>
                    <a:pt x="17" y="347"/>
                  </a:lnTo>
                  <a:lnTo>
                    <a:pt x="11" y="359"/>
                  </a:lnTo>
                  <a:lnTo>
                    <a:pt x="11" y="359"/>
                  </a:lnTo>
                  <a:lnTo>
                    <a:pt x="8" y="365"/>
                  </a:lnTo>
                  <a:lnTo>
                    <a:pt x="6" y="374"/>
                  </a:lnTo>
                  <a:lnTo>
                    <a:pt x="6" y="374"/>
                  </a:lnTo>
                  <a:lnTo>
                    <a:pt x="6" y="380"/>
                  </a:lnTo>
                  <a:lnTo>
                    <a:pt x="6" y="380"/>
                  </a:lnTo>
                  <a:lnTo>
                    <a:pt x="3" y="392"/>
                  </a:lnTo>
                  <a:lnTo>
                    <a:pt x="3" y="392"/>
                  </a:lnTo>
                  <a:lnTo>
                    <a:pt x="0" y="401"/>
                  </a:lnTo>
                  <a:lnTo>
                    <a:pt x="0" y="401"/>
                  </a:lnTo>
                  <a:lnTo>
                    <a:pt x="0" y="423"/>
                  </a:lnTo>
                  <a:lnTo>
                    <a:pt x="64" y="447"/>
                  </a:lnTo>
                  <a:lnTo>
                    <a:pt x="64" y="447"/>
                  </a:lnTo>
                  <a:lnTo>
                    <a:pt x="70" y="450"/>
                  </a:lnTo>
                  <a:lnTo>
                    <a:pt x="70" y="450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285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grpSp>
          <p:nvGrpSpPr>
            <p:cNvPr id="2840" name="Group 2839">
              <a:extLst>
                <a:ext uri="{FF2B5EF4-FFF2-40B4-BE49-F238E27FC236}">
                  <a16:creationId xmlns:a16="http://schemas.microsoft.com/office/drawing/2014/main" id="{FFA35452-7BD8-ABEC-E61D-9D707BAEE04D}"/>
                </a:ext>
              </a:extLst>
            </p:cNvPr>
            <p:cNvGrpSpPr/>
            <p:nvPr/>
          </p:nvGrpSpPr>
          <p:grpSpPr>
            <a:xfrm>
              <a:off x="5026402" y="1994829"/>
              <a:ext cx="3579448" cy="3115785"/>
              <a:chOff x="5026402" y="1994829"/>
              <a:chExt cx="3579448" cy="3115785"/>
            </a:xfrm>
          </p:grpSpPr>
          <p:sp>
            <p:nvSpPr>
              <p:cNvPr id="2381" name="Freeform 369">
                <a:extLst>
                  <a:ext uri="{FF2B5EF4-FFF2-40B4-BE49-F238E27FC236}">
                    <a16:creationId xmlns:a16="http://schemas.microsoft.com/office/drawing/2014/main" id="{783FC33C-9C86-0A92-2C1A-62B504D5E4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21559" y="2807882"/>
                <a:ext cx="84291" cy="96463"/>
              </a:xfrm>
              <a:custGeom>
                <a:avLst/>
                <a:gdLst>
                  <a:gd name="T0" fmla="*/ 2 w 58"/>
                  <a:gd name="T1" fmla="*/ 12 h 70"/>
                  <a:gd name="T2" fmla="*/ 2 w 58"/>
                  <a:gd name="T3" fmla="*/ 15 h 70"/>
                  <a:gd name="T4" fmla="*/ 2 w 58"/>
                  <a:gd name="T5" fmla="*/ 18 h 70"/>
                  <a:gd name="T6" fmla="*/ 5 w 58"/>
                  <a:gd name="T7" fmla="*/ 21 h 70"/>
                  <a:gd name="T8" fmla="*/ 5 w 58"/>
                  <a:gd name="T9" fmla="*/ 27 h 70"/>
                  <a:gd name="T10" fmla="*/ 5 w 58"/>
                  <a:gd name="T11" fmla="*/ 27 h 70"/>
                  <a:gd name="T12" fmla="*/ 8 w 58"/>
                  <a:gd name="T13" fmla="*/ 33 h 70"/>
                  <a:gd name="T14" fmla="*/ 8 w 58"/>
                  <a:gd name="T15" fmla="*/ 36 h 70"/>
                  <a:gd name="T16" fmla="*/ 11 w 58"/>
                  <a:gd name="T17" fmla="*/ 42 h 70"/>
                  <a:gd name="T18" fmla="*/ 11 w 58"/>
                  <a:gd name="T19" fmla="*/ 42 h 70"/>
                  <a:gd name="T20" fmla="*/ 11 w 58"/>
                  <a:gd name="T21" fmla="*/ 48 h 70"/>
                  <a:gd name="T22" fmla="*/ 11 w 58"/>
                  <a:gd name="T23" fmla="*/ 51 h 70"/>
                  <a:gd name="T24" fmla="*/ 14 w 58"/>
                  <a:gd name="T25" fmla="*/ 58 h 70"/>
                  <a:gd name="T26" fmla="*/ 14 w 58"/>
                  <a:gd name="T27" fmla="*/ 58 h 70"/>
                  <a:gd name="T28" fmla="*/ 14 w 58"/>
                  <a:gd name="T29" fmla="*/ 64 h 70"/>
                  <a:gd name="T30" fmla="*/ 14 w 58"/>
                  <a:gd name="T31" fmla="*/ 67 h 70"/>
                  <a:gd name="T32" fmla="*/ 14 w 58"/>
                  <a:gd name="T33" fmla="*/ 70 h 70"/>
                  <a:gd name="T34" fmla="*/ 14 w 58"/>
                  <a:gd name="T35" fmla="*/ 70 h 70"/>
                  <a:gd name="T36" fmla="*/ 25 w 58"/>
                  <a:gd name="T37" fmla="*/ 54 h 70"/>
                  <a:gd name="T38" fmla="*/ 22 w 58"/>
                  <a:gd name="T39" fmla="*/ 42 h 70"/>
                  <a:gd name="T40" fmla="*/ 22 w 58"/>
                  <a:gd name="T41" fmla="*/ 30 h 70"/>
                  <a:gd name="T42" fmla="*/ 33 w 58"/>
                  <a:gd name="T43" fmla="*/ 21 h 70"/>
                  <a:gd name="T44" fmla="*/ 53 w 58"/>
                  <a:gd name="T45" fmla="*/ 36 h 70"/>
                  <a:gd name="T46" fmla="*/ 53 w 58"/>
                  <a:gd name="T47" fmla="*/ 42 h 70"/>
                  <a:gd name="T48" fmla="*/ 58 w 58"/>
                  <a:gd name="T49" fmla="*/ 39 h 70"/>
                  <a:gd name="T50" fmla="*/ 55 w 58"/>
                  <a:gd name="T51" fmla="*/ 36 h 70"/>
                  <a:gd name="T52" fmla="*/ 55 w 58"/>
                  <a:gd name="T53" fmla="*/ 36 h 70"/>
                  <a:gd name="T54" fmla="*/ 55 w 58"/>
                  <a:gd name="T55" fmla="*/ 33 h 70"/>
                  <a:gd name="T56" fmla="*/ 53 w 58"/>
                  <a:gd name="T57" fmla="*/ 30 h 70"/>
                  <a:gd name="T58" fmla="*/ 53 w 58"/>
                  <a:gd name="T59" fmla="*/ 27 h 70"/>
                  <a:gd name="T60" fmla="*/ 53 w 58"/>
                  <a:gd name="T61" fmla="*/ 27 h 70"/>
                  <a:gd name="T62" fmla="*/ 53 w 58"/>
                  <a:gd name="T63" fmla="*/ 24 h 70"/>
                  <a:gd name="T64" fmla="*/ 50 w 58"/>
                  <a:gd name="T65" fmla="*/ 24 h 70"/>
                  <a:gd name="T66" fmla="*/ 50 w 58"/>
                  <a:gd name="T67" fmla="*/ 21 h 70"/>
                  <a:gd name="T68" fmla="*/ 50 w 58"/>
                  <a:gd name="T69" fmla="*/ 21 h 70"/>
                  <a:gd name="T70" fmla="*/ 39 w 58"/>
                  <a:gd name="T71" fmla="*/ 15 h 70"/>
                  <a:gd name="T72" fmla="*/ 36 w 58"/>
                  <a:gd name="T73" fmla="*/ 12 h 70"/>
                  <a:gd name="T74" fmla="*/ 25 w 58"/>
                  <a:gd name="T75" fmla="*/ 0 h 70"/>
                  <a:gd name="T76" fmla="*/ 25 w 58"/>
                  <a:gd name="T77" fmla="*/ 0 h 70"/>
                  <a:gd name="T78" fmla="*/ 25 w 58"/>
                  <a:gd name="T79" fmla="*/ 0 h 70"/>
                  <a:gd name="T80" fmla="*/ 25 w 58"/>
                  <a:gd name="T81" fmla="*/ 0 h 70"/>
                  <a:gd name="T82" fmla="*/ 22 w 58"/>
                  <a:gd name="T83" fmla="*/ 0 h 70"/>
                  <a:gd name="T84" fmla="*/ 22 w 58"/>
                  <a:gd name="T85" fmla="*/ 0 h 70"/>
                  <a:gd name="T86" fmla="*/ 19 w 58"/>
                  <a:gd name="T87" fmla="*/ 3 h 70"/>
                  <a:gd name="T88" fmla="*/ 19 w 58"/>
                  <a:gd name="T89" fmla="*/ 3 h 70"/>
                  <a:gd name="T90" fmla="*/ 16 w 58"/>
                  <a:gd name="T91" fmla="*/ 3 h 70"/>
                  <a:gd name="T92" fmla="*/ 16 w 58"/>
                  <a:gd name="T93" fmla="*/ 3 h 70"/>
                  <a:gd name="T94" fmla="*/ 14 w 58"/>
                  <a:gd name="T95" fmla="*/ 3 h 70"/>
                  <a:gd name="T96" fmla="*/ 14 w 58"/>
                  <a:gd name="T97" fmla="*/ 3 h 70"/>
                  <a:gd name="T98" fmla="*/ 11 w 58"/>
                  <a:gd name="T99" fmla="*/ 6 h 70"/>
                  <a:gd name="T100" fmla="*/ 8 w 58"/>
                  <a:gd name="T101" fmla="*/ 6 h 70"/>
                  <a:gd name="T102" fmla="*/ 8 w 58"/>
                  <a:gd name="T103" fmla="*/ 6 h 70"/>
                  <a:gd name="T104" fmla="*/ 5 w 58"/>
                  <a:gd name="T105" fmla="*/ 6 h 70"/>
                  <a:gd name="T106" fmla="*/ 0 w 58"/>
                  <a:gd name="T107" fmla="*/ 9 h 70"/>
                  <a:gd name="T108" fmla="*/ 0 w 58"/>
                  <a:gd name="T10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58" h="70">
                    <a:moveTo>
                      <a:pt x="0" y="12"/>
                    </a:moveTo>
                    <a:lnTo>
                      <a:pt x="0" y="12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2" y="15"/>
                    </a:lnTo>
                    <a:lnTo>
                      <a:pt x="2" y="15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5" y="21"/>
                    </a:lnTo>
                    <a:lnTo>
                      <a:pt x="5" y="21"/>
                    </a:lnTo>
                    <a:lnTo>
                      <a:pt x="5" y="24"/>
                    </a:lnTo>
                    <a:lnTo>
                      <a:pt x="5" y="24"/>
                    </a:lnTo>
                    <a:lnTo>
                      <a:pt x="5" y="27"/>
                    </a:lnTo>
                    <a:lnTo>
                      <a:pt x="5" y="27"/>
                    </a:lnTo>
                    <a:lnTo>
                      <a:pt x="5" y="27"/>
                    </a:lnTo>
                    <a:lnTo>
                      <a:pt x="5" y="27"/>
                    </a:lnTo>
                    <a:lnTo>
                      <a:pt x="8" y="30"/>
                    </a:lnTo>
                    <a:lnTo>
                      <a:pt x="8" y="30"/>
                    </a:lnTo>
                    <a:lnTo>
                      <a:pt x="8" y="33"/>
                    </a:lnTo>
                    <a:lnTo>
                      <a:pt x="8" y="33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1" y="42"/>
                    </a:lnTo>
                    <a:lnTo>
                      <a:pt x="11" y="45"/>
                    </a:lnTo>
                    <a:lnTo>
                      <a:pt x="11" y="45"/>
                    </a:lnTo>
                    <a:lnTo>
                      <a:pt x="11" y="48"/>
                    </a:lnTo>
                    <a:lnTo>
                      <a:pt x="11" y="48"/>
                    </a:lnTo>
                    <a:lnTo>
                      <a:pt x="11" y="51"/>
                    </a:lnTo>
                    <a:lnTo>
                      <a:pt x="11" y="51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14" y="58"/>
                    </a:lnTo>
                    <a:lnTo>
                      <a:pt x="14" y="58"/>
                    </a:lnTo>
                    <a:lnTo>
                      <a:pt x="14" y="58"/>
                    </a:lnTo>
                    <a:lnTo>
                      <a:pt x="14" y="58"/>
                    </a:lnTo>
                    <a:lnTo>
                      <a:pt x="14" y="61"/>
                    </a:lnTo>
                    <a:lnTo>
                      <a:pt x="14" y="61"/>
                    </a:lnTo>
                    <a:lnTo>
                      <a:pt x="14" y="64"/>
                    </a:lnTo>
                    <a:lnTo>
                      <a:pt x="14" y="64"/>
                    </a:lnTo>
                    <a:lnTo>
                      <a:pt x="14" y="67"/>
                    </a:lnTo>
                    <a:lnTo>
                      <a:pt x="14" y="67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4" y="70"/>
                    </a:lnTo>
                    <a:lnTo>
                      <a:pt x="19" y="67"/>
                    </a:lnTo>
                    <a:lnTo>
                      <a:pt x="25" y="61"/>
                    </a:lnTo>
                    <a:lnTo>
                      <a:pt x="25" y="54"/>
                    </a:lnTo>
                    <a:lnTo>
                      <a:pt x="22" y="45"/>
                    </a:lnTo>
                    <a:lnTo>
                      <a:pt x="22" y="45"/>
                    </a:lnTo>
                    <a:lnTo>
                      <a:pt x="22" y="42"/>
                    </a:lnTo>
                    <a:lnTo>
                      <a:pt x="22" y="42"/>
                    </a:lnTo>
                    <a:lnTo>
                      <a:pt x="22" y="36"/>
                    </a:lnTo>
                    <a:lnTo>
                      <a:pt x="22" y="30"/>
                    </a:lnTo>
                    <a:lnTo>
                      <a:pt x="28" y="24"/>
                    </a:lnTo>
                    <a:lnTo>
                      <a:pt x="33" y="21"/>
                    </a:lnTo>
                    <a:lnTo>
                      <a:pt x="33" y="21"/>
                    </a:lnTo>
                    <a:lnTo>
                      <a:pt x="39" y="21"/>
                    </a:lnTo>
                    <a:lnTo>
                      <a:pt x="44" y="24"/>
                    </a:lnTo>
                    <a:lnTo>
                      <a:pt x="53" y="36"/>
                    </a:lnTo>
                    <a:lnTo>
                      <a:pt x="53" y="39"/>
                    </a:lnTo>
                    <a:lnTo>
                      <a:pt x="53" y="39"/>
                    </a:lnTo>
                    <a:lnTo>
                      <a:pt x="53" y="42"/>
                    </a:lnTo>
                    <a:lnTo>
                      <a:pt x="53" y="42"/>
                    </a:lnTo>
                    <a:lnTo>
                      <a:pt x="58" y="39"/>
                    </a:lnTo>
                    <a:lnTo>
                      <a:pt x="58" y="39"/>
                    </a:lnTo>
                    <a:lnTo>
                      <a:pt x="58" y="39"/>
                    </a:lnTo>
                    <a:lnTo>
                      <a:pt x="58" y="39"/>
                    </a:lnTo>
                    <a:lnTo>
                      <a:pt x="55" y="36"/>
                    </a:lnTo>
                    <a:lnTo>
                      <a:pt x="55" y="36"/>
                    </a:lnTo>
                    <a:lnTo>
                      <a:pt x="55" y="36"/>
                    </a:lnTo>
                    <a:lnTo>
                      <a:pt x="55" y="36"/>
                    </a:lnTo>
                    <a:lnTo>
                      <a:pt x="55" y="33"/>
                    </a:lnTo>
                    <a:lnTo>
                      <a:pt x="55" y="33"/>
                    </a:lnTo>
                    <a:lnTo>
                      <a:pt x="55" y="33"/>
                    </a:lnTo>
                    <a:lnTo>
                      <a:pt x="55" y="33"/>
                    </a:lnTo>
                    <a:lnTo>
                      <a:pt x="53" y="30"/>
                    </a:lnTo>
                    <a:lnTo>
                      <a:pt x="53" y="30"/>
                    </a:lnTo>
                    <a:lnTo>
                      <a:pt x="53" y="30"/>
                    </a:lnTo>
                    <a:lnTo>
                      <a:pt x="53" y="30"/>
                    </a:lnTo>
                    <a:lnTo>
                      <a:pt x="53" y="27"/>
                    </a:lnTo>
                    <a:lnTo>
                      <a:pt x="53" y="27"/>
                    </a:lnTo>
                    <a:lnTo>
                      <a:pt x="53" y="27"/>
                    </a:lnTo>
                    <a:lnTo>
                      <a:pt x="53" y="27"/>
                    </a:lnTo>
                    <a:lnTo>
                      <a:pt x="53" y="24"/>
                    </a:lnTo>
                    <a:lnTo>
                      <a:pt x="53" y="24"/>
                    </a:lnTo>
                    <a:lnTo>
                      <a:pt x="53" y="24"/>
                    </a:lnTo>
                    <a:lnTo>
                      <a:pt x="53" y="2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4"/>
                    </a:lnTo>
                    <a:lnTo>
                      <a:pt x="50" y="21"/>
                    </a:lnTo>
                    <a:lnTo>
                      <a:pt x="50" y="21"/>
                    </a:lnTo>
                    <a:lnTo>
                      <a:pt x="50" y="21"/>
                    </a:lnTo>
                    <a:lnTo>
                      <a:pt x="50" y="21"/>
                    </a:lnTo>
                    <a:lnTo>
                      <a:pt x="50" y="21"/>
                    </a:lnTo>
                    <a:lnTo>
                      <a:pt x="50" y="21"/>
                    </a:lnTo>
                    <a:lnTo>
                      <a:pt x="39" y="15"/>
                    </a:lnTo>
                    <a:lnTo>
                      <a:pt x="39" y="15"/>
                    </a:lnTo>
                    <a:lnTo>
                      <a:pt x="36" y="12"/>
                    </a:lnTo>
                    <a:lnTo>
                      <a:pt x="36" y="12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5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9" y="3"/>
                    </a:lnTo>
                    <a:lnTo>
                      <a:pt x="16" y="3"/>
                    </a:lnTo>
                    <a:lnTo>
                      <a:pt x="16" y="3"/>
                    </a:lnTo>
                    <a:lnTo>
                      <a:pt x="16" y="3"/>
                    </a:lnTo>
                    <a:lnTo>
                      <a:pt x="16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4" y="3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11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8" y="6"/>
                    </a:lnTo>
                    <a:lnTo>
                      <a:pt x="5" y="6"/>
                    </a:lnTo>
                    <a:lnTo>
                      <a:pt x="5" y="6"/>
                    </a:lnTo>
                    <a:lnTo>
                      <a:pt x="5" y="9"/>
                    </a:lnTo>
                    <a:lnTo>
                      <a:pt x="5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69" name="Freeform 568">
                <a:extLst>
                  <a:ext uri="{FF2B5EF4-FFF2-40B4-BE49-F238E27FC236}">
                    <a16:creationId xmlns:a16="http://schemas.microsoft.com/office/drawing/2014/main" id="{ED0AE917-0B48-468B-DAD8-7149B8E168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402" y="1994829"/>
                <a:ext cx="768789" cy="507125"/>
              </a:xfrm>
              <a:custGeom>
                <a:avLst/>
                <a:gdLst>
                  <a:gd name="T0" fmla="*/ 17 w 529"/>
                  <a:gd name="T1" fmla="*/ 189 h 368"/>
                  <a:gd name="T2" fmla="*/ 17 w 529"/>
                  <a:gd name="T3" fmla="*/ 201 h 368"/>
                  <a:gd name="T4" fmla="*/ 17 w 529"/>
                  <a:gd name="T5" fmla="*/ 201 h 368"/>
                  <a:gd name="T6" fmla="*/ 17 w 529"/>
                  <a:gd name="T7" fmla="*/ 201 h 368"/>
                  <a:gd name="T8" fmla="*/ 232 w 529"/>
                  <a:gd name="T9" fmla="*/ 356 h 368"/>
                  <a:gd name="T10" fmla="*/ 232 w 529"/>
                  <a:gd name="T11" fmla="*/ 356 h 368"/>
                  <a:gd name="T12" fmla="*/ 243 w 529"/>
                  <a:gd name="T13" fmla="*/ 356 h 368"/>
                  <a:gd name="T14" fmla="*/ 252 w 529"/>
                  <a:gd name="T15" fmla="*/ 356 h 368"/>
                  <a:gd name="T16" fmla="*/ 263 w 529"/>
                  <a:gd name="T17" fmla="*/ 356 h 368"/>
                  <a:gd name="T18" fmla="*/ 266 w 529"/>
                  <a:gd name="T19" fmla="*/ 356 h 368"/>
                  <a:gd name="T20" fmla="*/ 277 w 529"/>
                  <a:gd name="T21" fmla="*/ 359 h 368"/>
                  <a:gd name="T22" fmla="*/ 285 w 529"/>
                  <a:gd name="T23" fmla="*/ 359 h 368"/>
                  <a:gd name="T24" fmla="*/ 297 w 529"/>
                  <a:gd name="T25" fmla="*/ 359 h 368"/>
                  <a:gd name="T26" fmla="*/ 297 w 529"/>
                  <a:gd name="T27" fmla="*/ 359 h 368"/>
                  <a:gd name="T28" fmla="*/ 347 w 529"/>
                  <a:gd name="T29" fmla="*/ 362 h 368"/>
                  <a:gd name="T30" fmla="*/ 355 w 529"/>
                  <a:gd name="T31" fmla="*/ 362 h 368"/>
                  <a:gd name="T32" fmla="*/ 364 w 529"/>
                  <a:gd name="T33" fmla="*/ 362 h 368"/>
                  <a:gd name="T34" fmla="*/ 369 w 529"/>
                  <a:gd name="T35" fmla="*/ 362 h 368"/>
                  <a:gd name="T36" fmla="*/ 378 w 529"/>
                  <a:gd name="T37" fmla="*/ 365 h 368"/>
                  <a:gd name="T38" fmla="*/ 386 w 529"/>
                  <a:gd name="T39" fmla="*/ 365 h 368"/>
                  <a:gd name="T40" fmla="*/ 395 w 529"/>
                  <a:gd name="T41" fmla="*/ 365 h 368"/>
                  <a:gd name="T42" fmla="*/ 400 w 529"/>
                  <a:gd name="T43" fmla="*/ 365 h 368"/>
                  <a:gd name="T44" fmla="*/ 409 w 529"/>
                  <a:gd name="T45" fmla="*/ 365 h 368"/>
                  <a:gd name="T46" fmla="*/ 414 w 529"/>
                  <a:gd name="T47" fmla="*/ 365 h 368"/>
                  <a:gd name="T48" fmla="*/ 425 w 529"/>
                  <a:gd name="T49" fmla="*/ 365 h 368"/>
                  <a:gd name="T50" fmla="*/ 428 w 529"/>
                  <a:gd name="T51" fmla="*/ 365 h 368"/>
                  <a:gd name="T52" fmla="*/ 439 w 529"/>
                  <a:gd name="T53" fmla="*/ 368 h 368"/>
                  <a:gd name="T54" fmla="*/ 448 w 529"/>
                  <a:gd name="T55" fmla="*/ 368 h 368"/>
                  <a:gd name="T56" fmla="*/ 456 w 529"/>
                  <a:gd name="T57" fmla="*/ 368 h 368"/>
                  <a:gd name="T58" fmla="*/ 462 w 529"/>
                  <a:gd name="T59" fmla="*/ 368 h 368"/>
                  <a:gd name="T60" fmla="*/ 470 w 529"/>
                  <a:gd name="T61" fmla="*/ 368 h 368"/>
                  <a:gd name="T62" fmla="*/ 476 w 529"/>
                  <a:gd name="T63" fmla="*/ 368 h 368"/>
                  <a:gd name="T64" fmla="*/ 484 w 529"/>
                  <a:gd name="T65" fmla="*/ 368 h 368"/>
                  <a:gd name="T66" fmla="*/ 487 w 529"/>
                  <a:gd name="T67" fmla="*/ 368 h 368"/>
                  <a:gd name="T68" fmla="*/ 495 w 529"/>
                  <a:gd name="T69" fmla="*/ 368 h 368"/>
                  <a:gd name="T70" fmla="*/ 501 w 529"/>
                  <a:gd name="T71" fmla="*/ 368 h 368"/>
                  <a:gd name="T72" fmla="*/ 507 w 529"/>
                  <a:gd name="T73" fmla="*/ 368 h 368"/>
                  <a:gd name="T74" fmla="*/ 512 w 529"/>
                  <a:gd name="T75" fmla="*/ 368 h 368"/>
                  <a:gd name="T76" fmla="*/ 521 w 529"/>
                  <a:gd name="T77" fmla="*/ 368 h 368"/>
                  <a:gd name="T78" fmla="*/ 523 w 529"/>
                  <a:gd name="T79" fmla="*/ 368 h 368"/>
                  <a:gd name="T80" fmla="*/ 529 w 529"/>
                  <a:gd name="T81" fmla="*/ 368 h 368"/>
                  <a:gd name="T82" fmla="*/ 529 w 529"/>
                  <a:gd name="T83" fmla="*/ 338 h 368"/>
                  <a:gd name="T84" fmla="*/ 529 w 529"/>
                  <a:gd name="T85" fmla="*/ 338 h 368"/>
                  <a:gd name="T86" fmla="*/ 529 w 529"/>
                  <a:gd name="T87" fmla="*/ 338 h 368"/>
                  <a:gd name="T88" fmla="*/ 529 w 529"/>
                  <a:gd name="T89" fmla="*/ 338 h 368"/>
                  <a:gd name="T90" fmla="*/ 521 w 529"/>
                  <a:gd name="T91" fmla="*/ 307 h 368"/>
                  <a:gd name="T92" fmla="*/ 515 w 529"/>
                  <a:gd name="T93" fmla="*/ 286 h 368"/>
                  <a:gd name="T94" fmla="*/ 518 w 529"/>
                  <a:gd name="T95" fmla="*/ 265 h 368"/>
                  <a:gd name="T96" fmla="*/ 518 w 529"/>
                  <a:gd name="T97" fmla="*/ 234 h 368"/>
                  <a:gd name="T98" fmla="*/ 512 w 529"/>
                  <a:gd name="T99" fmla="*/ 204 h 368"/>
                  <a:gd name="T100" fmla="*/ 509 w 529"/>
                  <a:gd name="T101" fmla="*/ 189 h 368"/>
                  <a:gd name="T102" fmla="*/ 504 w 529"/>
                  <a:gd name="T103" fmla="*/ 167 h 368"/>
                  <a:gd name="T104" fmla="*/ 498 w 529"/>
                  <a:gd name="T105" fmla="*/ 131 h 368"/>
                  <a:gd name="T106" fmla="*/ 487 w 529"/>
                  <a:gd name="T107" fmla="*/ 107 h 368"/>
                  <a:gd name="T108" fmla="*/ 484 w 529"/>
                  <a:gd name="T109" fmla="*/ 73 h 368"/>
                  <a:gd name="T110" fmla="*/ 498 w 529"/>
                  <a:gd name="T111" fmla="*/ 43 h 368"/>
                  <a:gd name="T112" fmla="*/ 498 w 529"/>
                  <a:gd name="T113" fmla="*/ 37 h 368"/>
                  <a:gd name="T114" fmla="*/ 313 w 529"/>
                  <a:gd name="T115" fmla="*/ 25 h 368"/>
                  <a:gd name="T116" fmla="*/ 39 w 529"/>
                  <a:gd name="T117" fmla="*/ 0 h 368"/>
                  <a:gd name="T118" fmla="*/ 34 w 529"/>
                  <a:gd name="T119" fmla="*/ 46 h 368"/>
                  <a:gd name="T120" fmla="*/ 17 w 529"/>
                  <a:gd name="T121" fmla="*/ 189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29" h="368">
                    <a:moveTo>
                      <a:pt x="17" y="189"/>
                    </a:moveTo>
                    <a:lnTo>
                      <a:pt x="17" y="189"/>
                    </a:lnTo>
                    <a:lnTo>
                      <a:pt x="17" y="189"/>
                    </a:lnTo>
                    <a:lnTo>
                      <a:pt x="17" y="189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17" y="201"/>
                    </a:lnTo>
                    <a:lnTo>
                      <a:pt x="0" y="341"/>
                    </a:lnTo>
                    <a:lnTo>
                      <a:pt x="0" y="341"/>
                    </a:lnTo>
                    <a:lnTo>
                      <a:pt x="232" y="356"/>
                    </a:lnTo>
                    <a:lnTo>
                      <a:pt x="232" y="356"/>
                    </a:lnTo>
                    <a:lnTo>
                      <a:pt x="232" y="356"/>
                    </a:lnTo>
                    <a:lnTo>
                      <a:pt x="232" y="356"/>
                    </a:lnTo>
                    <a:lnTo>
                      <a:pt x="243" y="356"/>
                    </a:lnTo>
                    <a:lnTo>
                      <a:pt x="243" y="356"/>
                    </a:lnTo>
                    <a:lnTo>
                      <a:pt x="243" y="356"/>
                    </a:lnTo>
                    <a:lnTo>
                      <a:pt x="243" y="356"/>
                    </a:lnTo>
                    <a:lnTo>
                      <a:pt x="252" y="356"/>
                    </a:lnTo>
                    <a:lnTo>
                      <a:pt x="252" y="356"/>
                    </a:lnTo>
                    <a:lnTo>
                      <a:pt x="255" y="356"/>
                    </a:lnTo>
                    <a:lnTo>
                      <a:pt x="255" y="356"/>
                    </a:lnTo>
                    <a:lnTo>
                      <a:pt x="263" y="356"/>
                    </a:lnTo>
                    <a:lnTo>
                      <a:pt x="263" y="356"/>
                    </a:lnTo>
                    <a:lnTo>
                      <a:pt x="266" y="356"/>
                    </a:lnTo>
                    <a:lnTo>
                      <a:pt x="266" y="356"/>
                    </a:lnTo>
                    <a:lnTo>
                      <a:pt x="274" y="359"/>
                    </a:lnTo>
                    <a:lnTo>
                      <a:pt x="274" y="359"/>
                    </a:lnTo>
                    <a:lnTo>
                      <a:pt x="277" y="359"/>
                    </a:lnTo>
                    <a:lnTo>
                      <a:pt x="277" y="359"/>
                    </a:lnTo>
                    <a:lnTo>
                      <a:pt x="285" y="359"/>
                    </a:lnTo>
                    <a:lnTo>
                      <a:pt x="285" y="359"/>
                    </a:lnTo>
                    <a:lnTo>
                      <a:pt x="285" y="359"/>
                    </a:lnTo>
                    <a:lnTo>
                      <a:pt x="285" y="359"/>
                    </a:lnTo>
                    <a:lnTo>
                      <a:pt x="297" y="359"/>
                    </a:lnTo>
                    <a:lnTo>
                      <a:pt x="297" y="359"/>
                    </a:lnTo>
                    <a:lnTo>
                      <a:pt x="297" y="359"/>
                    </a:lnTo>
                    <a:lnTo>
                      <a:pt x="297" y="359"/>
                    </a:lnTo>
                    <a:lnTo>
                      <a:pt x="344" y="362"/>
                    </a:lnTo>
                    <a:lnTo>
                      <a:pt x="344" y="362"/>
                    </a:lnTo>
                    <a:lnTo>
                      <a:pt x="347" y="362"/>
                    </a:lnTo>
                    <a:lnTo>
                      <a:pt x="347" y="362"/>
                    </a:lnTo>
                    <a:lnTo>
                      <a:pt x="355" y="362"/>
                    </a:lnTo>
                    <a:lnTo>
                      <a:pt x="355" y="362"/>
                    </a:lnTo>
                    <a:lnTo>
                      <a:pt x="358" y="362"/>
                    </a:lnTo>
                    <a:lnTo>
                      <a:pt x="358" y="362"/>
                    </a:lnTo>
                    <a:lnTo>
                      <a:pt x="364" y="362"/>
                    </a:lnTo>
                    <a:lnTo>
                      <a:pt x="364" y="362"/>
                    </a:lnTo>
                    <a:lnTo>
                      <a:pt x="369" y="362"/>
                    </a:lnTo>
                    <a:lnTo>
                      <a:pt x="369" y="362"/>
                    </a:lnTo>
                    <a:lnTo>
                      <a:pt x="375" y="365"/>
                    </a:lnTo>
                    <a:lnTo>
                      <a:pt x="375" y="365"/>
                    </a:lnTo>
                    <a:lnTo>
                      <a:pt x="378" y="365"/>
                    </a:lnTo>
                    <a:lnTo>
                      <a:pt x="378" y="365"/>
                    </a:lnTo>
                    <a:lnTo>
                      <a:pt x="386" y="365"/>
                    </a:lnTo>
                    <a:lnTo>
                      <a:pt x="386" y="365"/>
                    </a:lnTo>
                    <a:lnTo>
                      <a:pt x="389" y="365"/>
                    </a:lnTo>
                    <a:lnTo>
                      <a:pt x="389" y="365"/>
                    </a:lnTo>
                    <a:lnTo>
                      <a:pt x="395" y="365"/>
                    </a:lnTo>
                    <a:lnTo>
                      <a:pt x="395" y="365"/>
                    </a:lnTo>
                    <a:lnTo>
                      <a:pt x="400" y="365"/>
                    </a:lnTo>
                    <a:lnTo>
                      <a:pt x="400" y="365"/>
                    </a:lnTo>
                    <a:lnTo>
                      <a:pt x="406" y="365"/>
                    </a:lnTo>
                    <a:lnTo>
                      <a:pt x="406" y="365"/>
                    </a:lnTo>
                    <a:lnTo>
                      <a:pt x="409" y="365"/>
                    </a:lnTo>
                    <a:lnTo>
                      <a:pt x="409" y="365"/>
                    </a:lnTo>
                    <a:lnTo>
                      <a:pt x="414" y="365"/>
                    </a:lnTo>
                    <a:lnTo>
                      <a:pt x="414" y="365"/>
                    </a:lnTo>
                    <a:lnTo>
                      <a:pt x="420" y="365"/>
                    </a:lnTo>
                    <a:lnTo>
                      <a:pt x="420" y="365"/>
                    </a:lnTo>
                    <a:lnTo>
                      <a:pt x="425" y="365"/>
                    </a:lnTo>
                    <a:lnTo>
                      <a:pt x="425" y="365"/>
                    </a:lnTo>
                    <a:lnTo>
                      <a:pt x="428" y="365"/>
                    </a:lnTo>
                    <a:lnTo>
                      <a:pt x="428" y="365"/>
                    </a:lnTo>
                    <a:lnTo>
                      <a:pt x="434" y="365"/>
                    </a:lnTo>
                    <a:lnTo>
                      <a:pt x="434" y="365"/>
                    </a:lnTo>
                    <a:lnTo>
                      <a:pt x="439" y="368"/>
                    </a:lnTo>
                    <a:lnTo>
                      <a:pt x="439" y="368"/>
                    </a:lnTo>
                    <a:lnTo>
                      <a:pt x="448" y="368"/>
                    </a:lnTo>
                    <a:lnTo>
                      <a:pt x="448" y="368"/>
                    </a:lnTo>
                    <a:lnTo>
                      <a:pt x="453" y="368"/>
                    </a:lnTo>
                    <a:lnTo>
                      <a:pt x="453" y="368"/>
                    </a:lnTo>
                    <a:lnTo>
                      <a:pt x="456" y="368"/>
                    </a:lnTo>
                    <a:lnTo>
                      <a:pt x="456" y="368"/>
                    </a:lnTo>
                    <a:lnTo>
                      <a:pt x="462" y="368"/>
                    </a:lnTo>
                    <a:lnTo>
                      <a:pt x="462" y="368"/>
                    </a:lnTo>
                    <a:lnTo>
                      <a:pt x="467" y="368"/>
                    </a:lnTo>
                    <a:lnTo>
                      <a:pt x="467" y="368"/>
                    </a:lnTo>
                    <a:lnTo>
                      <a:pt x="470" y="368"/>
                    </a:lnTo>
                    <a:lnTo>
                      <a:pt x="470" y="368"/>
                    </a:lnTo>
                    <a:lnTo>
                      <a:pt x="476" y="368"/>
                    </a:lnTo>
                    <a:lnTo>
                      <a:pt x="476" y="368"/>
                    </a:lnTo>
                    <a:lnTo>
                      <a:pt x="479" y="368"/>
                    </a:lnTo>
                    <a:lnTo>
                      <a:pt x="479" y="368"/>
                    </a:lnTo>
                    <a:lnTo>
                      <a:pt x="484" y="368"/>
                    </a:lnTo>
                    <a:lnTo>
                      <a:pt x="484" y="368"/>
                    </a:lnTo>
                    <a:lnTo>
                      <a:pt x="487" y="368"/>
                    </a:lnTo>
                    <a:lnTo>
                      <a:pt x="487" y="368"/>
                    </a:lnTo>
                    <a:lnTo>
                      <a:pt x="493" y="368"/>
                    </a:lnTo>
                    <a:lnTo>
                      <a:pt x="493" y="368"/>
                    </a:lnTo>
                    <a:lnTo>
                      <a:pt x="495" y="368"/>
                    </a:lnTo>
                    <a:lnTo>
                      <a:pt x="495" y="368"/>
                    </a:lnTo>
                    <a:lnTo>
                      <a:pt x="501" y="368"/>
                    </a:lnTo>
                    <a:lnTo>
                      <a:pt x="501" y="368"/>
                    </a:lnTo>
                    <a:lnTo>
                      <a:pt x="504" y="368"/>
                    </a:lnTo>
                    <a:lnTo>
                      <a:pt x="504" y="368"/>
                    </a:lnTo>
                    <a:lnTo>
                      <a:pt x="507" y="368"/>
                    </a:lnTo>
                    <a:lnTo>
                      <a:pt x="507" y="368"/>
                    </a:lnTo>
                    <a:lnTo>
                      <a:pt x="512" y="368"/>
                    </a:lnTo>
                    <a:lnTo>
                      <a:pt x="512" y="368"/>
                    </a:lnTo>
                    <a:lnTo>
                      <a:pt x="515" y="368"/>
                    </a:lnTo>
                    <a:lnTo>
                      <a:pt x="515" y="368"/>
                    </a:lnTo>
                    <a:lnTo>
                      <a:pt x="521" y="368"/>
                    </a:lnTo>
                    <a:lnTo>
                      <a:pt x="521" y="368"/>
                    </a:lnTo>
                    <a:lnTo>
                      <a:pt x="523" y="368"/>
                    </a:lnTo>
                    <a:lnTo>
                      <a:pt x="523" y="368"/>
                    </a:lnTo>
                    <a:lnTo>
                      <a:pt x="526" y="368"/>
                    </a:lnTo>
                    <a:lnTo>
                      <a:pt x="526" y="368"/>
                    </a:lnTo>
                    <a:lnTo>
                      <a:pt x="529" y="368"/>
                    </a:lnTo>
                    <a:lnTo>
                      <a:pt x="529" y="368"/>
                    </a:lnTo>
                    <a:lnTo>
                      <a:pt x="529" y="36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38"/>
                    </a:lnTo>
                    <a:lnTo>
                      <a:pt x="529" y="316"/>
                    </a:lnTo>
                    <a:lnTo>
                      <a:pt x="526" y="310"/>
                    </a:lnTo>
                    <a:lnTo>
                      <a:pt x="521" y="307"/>
                    </a:lnTo>
                    <a:lnTo>
                      <a:pt x="521" y="307"/>
                    </a:lnTo>
                    <a:lnTo>
                      <a:pt x="518" y="298"/>
                    </a:lnTo>
                    <a:lnTo>
                      <a:pt x="515" y="286"/>
                    </a:lnTo>
                    <a:lnTo>
                      <a:pt x="515" y="286"/>
                    </a:lnTo>
                    <a:lnTo>
                      <a:pt x="518" y="265"/>
                    </a:lnTo>
                    <a:lnTo>
                      <a:pt x="518" y="265"/>
                    </a:lnTo>
                    <a:lnTo>
                      <a:pt x="521" y="246"/>
                    </a:lnTo>
                    <a:lnTo>
                      <a:pt x="521" y="246"/>
                    </a:lnTo>
                    <a:lnTo>
                      <a:pt x="518" y="234"/>
                    </a:lnTo>
                    <a:lnTo>
                      <a:pt x="515" y="222"/>
                    </a:lnTo>
                    <a:lnTo>
                      <a:pt x="515" y="222"/>
                    </a:lnTo>
                    <a:lnTo>
                      <a:pt x="512" y="204"/>
                    </a:lnTo>
                    <a:lnTo>
                      <a:pt x="512" y="204"/>
                    </a:lnTo>
                    <a:lnTo>
                      <a:pt x="509" y="189"/>
                    </a:lnTo>
                    <a:lnTo>
                      <a:pt x="509" y="189"/>
                    </a:lnTo>
                    <a:lnTo>
                      <a:pt x="507" y="177"/>
                    </a:lnTo>
                    <a:lnTo>
                      <a:pt x="504" y="167"/>
                    </a:lnTo>
                    <a:lnTo>
                      <a:pt x="504" y="167"/>
                    </a:lnTo>
                    <a:lnTo>
                      <a:pt x="501" y="146"/>
                    </a:lnTo>
                    <a:lnTo>
                      <a:pt x="501" y="146"/>
                    </a:lnTo>
                    <a:lnTo>
                      <a:pt x="498" y="131"/>
                    </a:lnTo>
                    <a:lnTo>
                      <a:pt x="498" y="131"/>
                    </a:lnTo>
                    <a:lnTo>
                      <a:pt x="495" y="119"/>
                    </a:lnTo>
                    <a:lnTo>
                      <a:pt x="487" y="107"/>
                    </a:lnTo>
                    <a:lnTo>
                      <a:pt x="487" y="107"/>
                    </a:lnTo>
                    <a:lnTo>
                      <a:pt x="484" y="104"/>
                    </a:lnTo>
                    <a:lnTo>
                      <a:pt x="484" y="73"/>
                    </a:lnTo>
                    <a:lnTo>
                      <a:pt x="484" y="73"/>
                    </a:lnTo>
                    <a:lnTo>
                      <a:pt x="487" y="55"/>
                    </a:lnTo>
                    <a:lnTo>
                      <a:pt x="498" y="43"/>
                    </a:lnTo>
                    <a:lnTo>
                      <a:pt x="498" y="43"/>
                    </a:lnTo>
                    <a:lnTo>
                      <a:pt x="498" y="37"/>
                    </a:lnTo>
                    <a:lnTo>
                      <a:pt x="498" y="37"/>
                    </a:lnTo>
                    <a:lnTo>
                      <a:pt x="498" y="34"/>
                    </a:lnTo>
                    <a:lnTo>
                      <a:pt x="498" y="34"/>
                    </a:lnTo>
                    <a:lnTo>
                      <a:pt x="313" y="25"/>
                    </a:lnTo>
                    <a:lnTo>
                      <a:pt x="313" y="25"/>
                    </a:lnTo>
                    <a:lnTo>
                      <a:pt x="176" y="13"/>
                    </a:lnTo>
                    <a:lnTo>
                      <a:pt x="39" y="0"/>
                    </a:lnTo>
                    <a:lnTo>
                      <a:pt x="39" y="0"/>
                    </a:lnTo>
                    <a:lnTo>
                      <a:pt x="34" y="46"/>
                    </a:lnTo>
                    <a:lnTo>
                      <a:pt x="34" y="46"/>
                    </a:lnTo>
                    <a:lnTo>
                      <a:pt x="17" y="186"/>
                    </a:lnTo>
                    <a:lnTo>
                      <a:pt x="17" y="186"/>
                    </a:lnTo>
                    <a:lnTo>
                      <a:pt x="17" y="189"/>
                    </a:lnTo>
                    <a:lnTo>
                      <a:pt x="17" y="189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062" name="Freeform 39">
                <a:extLst>
                  <a:ext uri="{FF2B5EF4-FFF2-40B4-BE49-F238E27FC236}">
                    <a16:creationId xmlns:a16="http://schemas.microsoft.com/office/drawing/2014/main" id="{E84487CA-EDD0-92FF-358A-324E75C975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5676" y="4502891"/>
                <a:ext cx="651073" cy="607723"/>
              </a:xfrm>
              <a:custGeom>
                <a:avLst/>
                <a:gdLst>
                  <a:gd name="T0" fmla="*/ 14 w 448"/>
                  <a:gd name="T1" fmla="*/ 122 h 441"/>
                  <a:gd name="T2" fmla="*/ 20 w 448"/>
                  <a:gd name="T3" fmla="*/ 149 h 441"/>
                  <a:gd name="T4" fmla="*/ 40 w 448"/>
                  <a:gd name="T5" fmla="*/ 186 h 441"/>
                  <a:gd name="T6" fmla="*/ 48 w 448"/>
                  <a:gd name="T7" fmla="*/ 207 h 441"/>
                  <a:gd name="T8" fmla="*/ 62 w 448"/>
                  <a:gd name="T9" fmla="*/ 234 h 441"/>
                  <a:gd name="T10" fmla="*/ 48 w 448"/>
                  <a:gd name="T11" fmla="*/ 277 h 441"/>
                  <a:gd name="T12" fmla="*/ 42 w 448"/>
                  <a:gd name="T13" fmla="*/ 301 h 441"/>
                  <a:gd name="T14" fmla="*/ 40 w 448"/>
                  <a:gd name="T15" fmla="*/ 344 h 441"/>
                  <a:gd name="T16" fmla="*/ 40 w 448"/>
                  <a:gd name="T17" fmla="*/ 347 h 441"/>
                  <a:gd name="T18" fmla="*/ 40 w 448"/>
                  <a:gd name="T19" fmla="*/ 347 h 441"/>
                  <a:gd name="T20" fmla="*/ 40 w 448"/>
                  <a:gd name="T21" fmla="*/ 353 h 441"/>
                  <a:gd name="T22" fmla="*/ 40 w 448"/>
                  <a:gd name="T23" fmla="*/ 356 h 441"/>
                  <a:gd name="T24" fmla="*/ 37 w 448"/>
                  <a:gd name="T25" fmla="*/ 359 h 441"/>
                  <a:gd name="T26" fmla="*/ 76 w 448"/>
                  <a:gd name="T27" fmla="*/ 359 h 441"/>
                  <a:gd name="T28" fmla="*/ 140 w 448"/>
                  <a:gd name="T29" fmla="*/ 371 h 441"/>
                  <a:gd name="T30" fmla="*/ 146 w 448"/>
                  <a:gd name="T31" fmla="*/ 380 h 441"/>
                  <a:gd name="T32" fmla="*/ 168 w 448"/>
                  <a:gd name="T33" fmla="*/ 377 h 441"/>
                  <a:gd name="T34" fmla="*/ 182 w 448"/>
                  <a:gd name="T35" fmla="*/ 362 h 441"/>
                  <a:gd name="T36" fmla="*/ 216 w 448"/>
                  <a:gd name="T37" fmla="*/ 359 h 441"/>
                  <a:gd name="T38" fmla="*/ 227 w 448"/>
                  <a:gd name="T39" fmla="*/ 371 h 441"/>
                  <a:gd name="T40" fmla="*/ 247 w 448"/>
                  <a:gd name="T41" fmla="*/ 380 h 441"/>
                  <a:gd name="T42" fmla="*/ 255 w 448"/>
                  <a:gd name="T43" fmla="*/ 395 h 441"/>
                  <a:gd name="T44" fmla="*/ 258 w 448"/>
                  <a:gd name="T45" fmla="*/ 416 h 441"/>
                  <a:gd name="T46" fmla="*/ 278 w 448"/>
                  <a:gd name="T47" fmla="*/ 423 h 441"/>
                  <a:gd name="T48" fmla="*/ 308 w 448"/>
                  <a:gd name="T49" fmla="*/ 426 h 441"/>
                  <a:gd name="T50" fmla="*/ 317 w 448"/>
                  <a:gd name="T51" fmla="*/ 407 h 441"/>
                  <a:gd name="T52" fmla="*/ 325 w 448"/>
                  <a:gd name="T53" fmla="*/ 404 h 441"/>
                  <a:gd name="T54" fmla="*/ 356 w 448"/>
                  <a:gd name="T55" fmla="*/ 429 h 441"/>
                  <a:gd name="T56" fmla="*/ 359 w 448"/>
                  <a:gd name="T57" fmla="*/ 404 h 441"/>
                  <a:gd name="T58" fmla="*/ 364 w 448"/>
                  <a:gd name="T59" fmla="*/ 386 h 441"/>
                  <a:gd name="T60" fmla="*/ 384 w 448"/>
                  <a:gd name="T61" fmla="*/ 392 h 441"/>
                  <a:gd name="T62" fmla="*/ 417 w 448"/>
                  <a:gd name="T63" fmla="*/ 423 h 441"/>
                  <a:gd name="T64" fmla="*/ 429 w 448"/>
                  <a:gd name="T65" fmla="*/ 435 h 441"/>
                  <a:gd name="T66" fmla="*/ 448 w 448"/>
                  <a:gd name="T67" fmla="*/ 419 h 441"/>
                  <a:gd name="T68" fmla="*/ 437 w 448"/>
                  <a:gd name="T69" fmla="*/ 410 h 441"/>
                  <a:gd name="T70" fmla="*/ 398 w 448"/>
                  <a:gd name="T71" fmla="*/ 380 h 441"/>
                  <a:gd name="T72" fmla="*/ 389 w 448"/>
                  <a:gd name="T73" fmla="*/ 365 h 441"/>
                  <a:gd name="T74" fmla="*/ 406 w 448"/>
                  <a:gd name="T75" fmla="*/ 362 h 441"/>
                  <a:gd name="T76" fmla="*/ 415 w 448"/>
                  <a:gd name="T77" fmla="*/ 353 h 441"/>
                  <a:gd name="T78" fmla="*/ 392 w 448"/>
                  <a:gd name="T79" fmla="*/ 344 h 441"/>
                  <a:gd name="T80" fmla="*/ 384 w 448"/>
                  <a:gd name="T81" fmla="*/ 325 h 441"/>
                  <a:gd name="T82" fmla="*/ 348 w 448"/>
                  <a:gd name="T83" fmla="*/ 325 h 441"/>
                  <a:gd name="T84" fmla="*/ 325 w 448"/>
                  <a:gd name="T85" fmla="*/ 310 h 441"/>
                  <a:gd name="T86" fmla="*/ 356 w 448"/>
                  <a:gd name="T87" fmla="*/ 286 h 441"/>
                  <a:gd name="T88" fmla="*/ 392 w 448"/>
                  <a:gd name="T89" fmla="*/ 298 h 441"/>
                  <a:gd name="T90" fmla="*/ 395 w 448"/>
                  <a:gd name="T91" fmla="*/ 301 h 441"/>
                  <a:gd name="T92" fmla="*/ 392 w 448"/>
                  <a:gd name="T93" fmla="*/ 295 h 441"/>
                  <a:gd name="T94" fmla="*/ 389 w 448"/>
                  <a:gd name="T95" fmla="*/ 292 h 441"/>
                  <a:gd name="T96" fmla="*/ 389 w 448"/>
                  <a:gd name="T97" fmla="*/ 289 h 441"/>
                  <a:gd name="T98" fmla="*/ 387 w 448"/>
                  <a:gd name="T99" fmla="*/ 283 h 441"/>
                  <a:gd name="T100" fmla="*/ 387 w 448"/>
                  <a:gd name="T101" fmla="*/ 283 h 441"/>
                  <a:gd name="T102" fmla="*/ 384 w 448"/>
                  <a:gd name="T103" fmla="*/ 277 h 441"/>
                  <a:gd name="T104" fmla="*/ 384 w 448"/>
                  <a:gd name="T105" fmla="*/ 277 h 441"/>
                  <a:gd name="T106" fmla="*/ 373 w 448"/>
                  <a:gd name="T107" fmla="*/ 255 h 441"/>
                  <a:gd name="T108" fmla="*/ 364 w 448"/>
                  <a:gd name="T109" fmla="*/ 222 h 441"/>
                  <a:gd name="T110" fmla="*/ 219 w 448"/>
                  <a:gd name="T111" fmla="*/ 216 h 441"/>
                  <a:gd name="T112" fmla="*/ 224 w 448"/>
                  <a:gd name="T113" fmla="*/ 198 h 441"/>
                  <a:gd name="T114" fmla="*/ 233 w 448"/>
                  <a:gd name="T115" fmla="*/ 158 h 441"/>
                  <a:gd name="T116" fmla="*/ 247 w 448"/>
                  <a:gd name="T117" fmla="*/ 134 h 441"/>
                  <a:gd name="T118" fmla="*/ 264 w 448"/>
                  <a:gd name="T119" fmla="*/ 85 h 441"/>
                  <a:gd name="T120" fmla="*/ 272 w 448"/>
                  <a:gd name="T121" fmla="*/ 61 h 441"/>
                  <a:gd name="T122" fmla="*/ 255 w 448"/>
                  <a:gd name="T123" fmla="*/ 40 h 441"/>
                  <a:gd name="T124" fmla="*/ 258 w 448"/>
                  <a:gd name="T125" fmla="*/ 3 h 4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48" h="441">
                    <a:moveTo>
                      <a:pt x="0" y="0"/>
                    </a:moveTo>
                    <a:lnTo>
                      <a:pt x="0" y="88"/>
                    </a:lnTo>
                    <a:lnTo>
                      <a:pt x="0" y="88"/>
                    </a:lnTo>
                    <a:lnTo>
                      <a:pt x="12" y="107"/>
                    </a:lnTo>
                    <a:lnTo>
                      <a:pt x="14" y="122"/>
                    </a:lnTo>
                    <a:lnTo>
                      <a:pt x="17" y="137"/>
                    </a:lnTo>
                    <a:lnTo>
                      <a:pt x="17" y="137"/>
                    </a:lnTo>
                    <a:lnTo>
                      <a:pt x="17" y="143"/>
                    </a:lnTo>
                    <a:lnTo>
                      <a:pt x="20" y="149"/>
                    </a:lnTo>
                    <a:lnTo>
                      <a:pt x="20" y="149"/>
                    </a:lnTo>
                    <a:lnTo>
                      <a:pt x="26" y="155"/>
                    </a:lnTo>
                    <a:lnTo>
                      <a:pt x="28" y="167"/>
                    </a:lnTo>
                    <a:lnTo>
                      <a:pt x="28" y="167"/>
                    </a:lnTo>
                    <a:lnTo>
                      <a:pt x="31" y="176"/>
                    </a:lnTo>
                    <a:lnTo>
                      <a:pt x="40" y="186"/>
                    </a:lnTo>
                    <a:lnTo>
                      <a:pt x="40" y="186"/>
                    </a:lnTo>
                    <a:lnTo>
                      <a:pt x="45" y="195"/>
                    </a:lnTo>
                    <a:lnTo>
                      <a:pt x="48" y="201"/>
                    </a:lnTo>
                    <a:lnTo>
                      <a:pt x="48" y="207"/>
                    </a:lnTo>
                    <a:lnTo>
                      <a:pt x="48" y="207"/>
                    </a:lnTo>
                    <a:lnTo>
                      <a:pt x="51" y="216"/>
                    </a:lnTo>
                    <a:lnTo>
                      <a:pt x="56" y="222"/>
                    </a:lnTo>
                    <a:lnTo>
                      <a:pt x="56" y="222"/>
                    </a:lnTo>
                    <a:lnTo>
                      <a:pt x="62" y="228"/>
                    </a:lnTo>
                    <a:lnTo>
                      <a:pt x="62" y="234"/>
                    </a:lnTo>
                    <a:lnTo>
                      <a:pt x="59" y="240"/>
                    </a:lnTo>
                    <a:lnTo>
                      <a:pt x="59" y="240"/>
                    </a:lnTo>
                    <a:lnTo>
                      <a:pt x="54" y="246"/>
                    </a:lnTo>
                    <a:lnTo>
                      <a:pt x="51" y="255"/>
                    </a:lnTo>
                    <a:lnTo>
                      <a:pt x="48" y="277"/>
                    </a:lnTo>
                    <a:lnTo>
                      <a:pt x="48" y="277"/>
                    </a:lnTo>
                    <a:lnTo>
                      <a:pt x="48" y="286"/>
                    </a:lnTo>
                    <a:lnTo>
                      <a:pt x="45" y="292"/>
                    </a:lnTo>
                    <a:lnTo>
                      <a:pt x="45" y="292"/>
                    </a:lnTo>
                    <a:lnTo>
                      <a:pt x="42" y="301"/>
                    </a:lnTo>
                    <a:lnTo>
                      <a:pt x="40" y="310"/>
                    </a:lnTo>
                    <a:lnTo>
                      <a:pt x="40" y="340"/>
                    </a:lnTo>
                    <a:lnTo>
                      <a:pt x="40" y="340"/>
                    </a:lnTo>
                    <a:lnTo>
                      <a:pt x="40" y="344"/>
                    </a:lnTo>
                    <a:lnTo>
                      <a:pt x="40" y="344"/>
                    </a:lnTo>
                    <a:lnTo>
                      <a:pt x="40" y="344"/>
                    </a:lnTo>
                    <a:lnTo>
                      <a:pt x="40" y="344"/>
                    </a:lnTo>
                    <a:lnTo>
                      <a:pt x="40" y="344"/>
                    </a:lnTo>
                    <a:lnTo>
                      <a:pt x="40" y="344"/>
                    </a:lnTo>
                    <a:lnTo>
                      <a:pt x="40" y="347"/>
                    </a:lnTo>
                    <a:lnTo>
                      <a:pt x="40" y="347"/>
                    </a:lnTo>
                    <a:lnTo>
                      <a:pt x="40" y="347"/>
                    </a:lnTo>
                    <a:lnTo>
                      <a:pt x="40" y="347"/>
                    </a:lnTo>
                    <a:lnTo>
                      <a:pt x="40" y="347"/>
                    </a:lnTo>
                    <a:lnTo>
                      <a:pt x="40" y="347"/>
                    </a:lnTo>
                    <a:lnTo>
                      <a:pt x="40" y="350"/>
                    </a:lnTo>
                    <a:lnTo>
                      <a:pt x="40" y="350"/>
                    </a:lnTo>
                    <a:lnTo>
                      <a:pt x="40" y="350"/>
                    </a:lnTo>
                    <a:lnTo>
                      <a:pt x="40" y="350"/>
                    </a:lnTo>
                    <a:lnTo>
                      <a:pt x="40" y="353"/>
                    </a:lnTo>
                    <a:lnTo>
                      <a:pt x="40" y="353"/>
                    </a:lnTo>
                    <a:lnTo>
                      <a:pt x="40" y="353"/>
                    </a:lnTo>
                    <a:lnTo>
                      <a:pt x="40" y="353"/>
                    </a:lnTo>
                    <a:lnTo>
                      <a:pt x="40" y="356"/>
                    </a:lnTo>
                    <a:lnTo>
                      <a:pt x="40" y="356"/>
                    </a:lnTo>
                    <a:lnTo>
                      <a:pt x="40" y="356"/>
                    </a:lnTo>
                    <a:lnTo>
                      <a:pt x="40" y="356"/>
                    </a:lnTo>
                    <a:lnTo>
                      <a:pt x="37" y="359"/>
                    </a:lnTo>
                    <a:lnTo>
                      <a:pt x="37" y="359"/>
                    </a:lnTo>
                    <a:lnTo>
                      <a:pt x="37" y="359"/>
                    </a:lnTo>
                    <a:lnTo>
                      <a:pt x="37" y="359"/>
                    </a:lnTo>
                    <a:lnTo>
                      <a:pt x="54" y="359"/>
                    </a:lnTo>
                    <a:lnTo>
                      <a:pt x="68" y="359"/>
                    </a:lnTo>
                    <a:lnTo>
                      <a:pt x="68" y="359"/>
                    </a:lnTo>
                    <a:lnTo>
                      <a:pt x="76" y="359"/>
                    </a:lnTo>
                    <a:lnTo>
                      <a:pt x="76" y="359"/>
                    </a:lnTo>
                    <a:lnTo>
                      <a:pt x="118" y="365"/>
                    </a:lnTo>
                    <a:lnTo>
                      <a:pt x="118" y="365"/>
                    </a:lnTo>
                    <a:lnTo>
                      <a:pt x="132" y="365"/>
                    </a:lnTo>
                    <a:lnTo>
                      <a:pt x="140" y="371"/>
                    </a:lnTo>
                    <a:lnTo>
                      <a:pt x="140" y="371"/>
                    </a:lnTo>
                    <a:lnTo>
                      <a:pt x="143" y="377"/>
                    </a:lnTo>
                    <a:lnTo>
                      <a:pt x="143" y="377"/>
                    </a:lnTo>
                    <a:lnTo>
                      <a:pt x="146" y="380"/>
                    </a:lnTo>
                    <a:lnTo>
                      <a:pt x="146" y="380"/>
                    </a:lnTo>
                    <a:lnTo>
                      <a:pt x="152" y="383"/>
                    </a:lnTo>
                    <a:lnTo>
                      <a:pt x="160" y="380"/>
                    </a:lnTo>
                    <a:lnTo>
                      <a:pt x="160" y="380"/>
                    </a:lnTo>
                    <a:lnTo>
                      <a:pt x="168" y="377"/>
                    </a:lnTo>
                    <a:lnTo>
                      <a:pt x="168" y="377"/>
                    </a:lnTo>
                    <a:lnTo>
                      <a:pt x="174" y="374"/>
                    </a:lnTo>
                    <a:lnTo>
                      <a:pt x="174" y="374"/>
                    </a:lnTo>
                    <a:lnTo>
                      <a:pt x="180" y="368"/>
                    </a:lnTo>
                    <a:lnTo>
                      <a:pt x="182" y="362"/>
                    </a:lnTo>
                    <a:lnTo>
                      <a:pt x="182" y="362"/>
                    </a:lnTo>
                    <a:lnTo>
                      <a:pt x="182" y="359"/>
                    </a:lnTo>
                    <a:lnTo>
                      <a:pt x="182" y="359"/>
                    </a:lnTo>
                    <a:lnTo>
                      <a:pt x="188" y="353"/>
                    </a:lnTo>
                    <a:lnTo>
                      <a:pt x="194" y="353"/>
                    </a:lnTo>
                    <a:lnTo>
                      <a:pt x="216" y="359"/>
                    </a:lnTo>
                    <a:lnTo>
                      <a:pt x="216" y="359"/>
                    </a:lnTo>
                    <a:lnTo>
                      <a:pt x="222" y="362"/>
                    </a:lnTo>
                    <a:lnTo>
                      <a:pt x="227" y="365"/>
                    </a:lnTo>
                    <a:lnTo>
                      <a:pt x="227" y="365"/>
                    </a:lnTo>
                    <a:lnTo>
                      <a:pt x="227" y="371"/>
                    </a:lnTo>
                    <a:lnTo>
                      <a:pt x="227" y="374"/>
                    </a:lnTo>
                    <a:lnTo>
                      <a:pt x="227" y="374"/>
                    </a:lnTo>
                    <a:lnTo>
                      <a:pt x="230" y="374"/>
                    </a:lnTo>
                    <a:lnTo>
                      <a:pt x="230" y="374"/>
                    </a:lnTo>
                    <a:lnTo>
                      <a:pt x="247" y="380"/>
                    </a:lnTo>
                    <a:lnTo>
                      <a:pt x="247" y="380"/>
                    </a:lnTo>
                    <a:lnTo>
                      <a:pt x="255" y="386"/>
                    </a:lnTo>
                    <a:lnTo>
                      <a:pt x="258" y="389"/>
                    </a:lnTo>
                    <a:lnTo>
                      <a:pt x="255" y="395"/>
                    </a:lnTo>
                    <a:lnTo>
                      <a:pt x="255" y="395"/>
                    </a:lnTo>
                    <a:lnTo>
                      <a:pt x="255" y="395"/>
                    </a:lnTo>
                    <a:lnTo>
                      <a:pt x="255" y="395"/>
                    </a:lnTo>
                    <a:lnTo>
                      <a:pt x="258" y="407"/>
                    </a:lnTo>
                    <a:lnTo>
                      <a:pt x="258" y="416"/>
                    </a:lnTo>
                    <a:lnTo>
                      <a:pt x="258" y="416"/>
                    </a:lnTo>
                    <a:lnTo>
                      <a:pt x="258" y="416"/>
                    </a:lnTo>
                    <a:lnTo>
                      <a:pt x="258" y="416"/>
                    </a:lnTo>
                    <a:lnTo>
                      <a:pt x="269" y="419"/>
                    </a:lnTo>
                    <a:lnTo>
                      <a:pt x="269" y="419"/>
                    </a:lnTo>
                    <a:lnTo>
                      <a:pt x="278" y="423"/>
                    </a:lnTo>
                    <a:lnTo>
                      <a:pt x="278" y="423"/>
                    </a:lnTo>
                    <a:lnTo>
                      <a:pt x="289" y="426"/>
                    </a:lnTo>
                    <a:lnTo>
                      <a:pt x="306" y="429"/>
                    </a:lnTo>
                    <a:lnTo>
                      <a:pt x="306" y="429"/>
                    </a:lnTo>
                    <a:lnTo>
                      <a:pt x="308" y="426"/>
                    </a:lnTo>
                    <a:lnTo>
                      <a:pt x="311" y="419"/>
                    </a:lnTo>
                    <a:lnTo>
                      <a:pt x="311" y="419"/>
                    </a:lnTo>
                    <a:lnTo>
                      <a:pt x="311" y="419"/>
                    </a:lnTo>
                    <a:lnTo>
                      <a:pt x="311" y="410"/>
                    </a:lnTo>
                    <a:lnTo>
                      <a:pt x="317" y="407"/>
                    </a:lnTo>
                    <a:lnTo>
                      <a:pt x="322" y="404"/>
                    </a:lnTo>
                    <a:lnTo>
                      <a:pt x="322" y="404"/>
                    </a:lnTo>
                    <a:lnTo>
                      <a:pt x="322" y="404"/>
                    </a:lnTo>
                    <a:lnTo>
                      <a:pt x="322" y="404"/>
                    </a:lnTo>
                    <a:lnTo>
                      <a:pt x="325" y="404"/>
                    </a:lnTo>
                    <a:lnTo>
                      <a:pt x="328" y="407"/>
                    </a:lnTo>
                    <a:lnTo>
                      <a:pt x="345" y="426"/>
                    </a:lnTo>
                    <a:lnTo>
                      <a:pt x="345" y="426"/>
                    </a:lnTo>
                    <a:lnTo>
                      <a:pt x="356" y="429"/>
                    </a:lnTo>
                    <a:lnTo>
                      <a:pt x="356" y="429"/>
                    </a:lnTo>
                    <a:lnTo>
                      <a:pt x="356" y="423"/>
                    </a:lnTo>
                    <a:lnTo>
                      <a:pt x="356" y="423"/>
                    </a:lnTo>
                    <a:lnTo>
                      <a:pt x="359" y="410"/>
                    </a:lnTo>
                    <a:lnTo>
                      <a:pt x="359" y="410"/>
                    </a:lnTo>
                    <a:lnTo>
                      <a:pt x="359" y="404"/>
                    </a:lnTo>
                    <a:lnTo>
                      <a:pt x="359" y="404"/>
                    </a:lnTo>
                    <a:lnTo>
                      <a:pt x="359" y="395"/>
                    </a:lnTo>
                    <a:lnTo>
                      <a:pt x="359" y="392"/>
                    </a:lnTo>
                    <a:lnTo>
                      <a:pt x="364" y="386"/>
                    </a:lnTo>
                    <a:lnTo>
                      <a:pt x="364" y="386"/>
                    </a:lnTo>
                    <a:lnTo>
                      <a:pt x="370" y="386"/>
                    </a:lnTo>
                    <a:lnTo>
                      <a:pt x="370" y="386"/>
                    </a:lnTo>
                    <a:lnTo>
                      <a:pt x="378" y="386"/>
                    </a:lnTo>
                    <a:lnTo>
                      <a:pt x="384" y="392"/>
                    </a:lnTo>
                    <a:lnTo>
                      <a:pt x="384" y="392"/>
                    </a:lnTo>
                    <a:lnTo>
                      <a:pt x="398" y="404"/>
                    </a:lnTo>
                    <a:lnTo>
                      <a:pt x="398" y="404"/>
                    </a:lnTo>
                    <a:lnTo>
                      <a:pt x="409" y="413"/>
                    </a:lnTo>
                    <a:lnTo>
                      <a:pt x="417" y="423"/>
                    </a:lnTo>
                    <a:lnTo>
                      <a:pt x="417" y="423"/>
                    </a:lnTo>
                    <a:lnTo>
                      <a:pt x="420" y="432"/>
                    </a:lnTo>
                    <a:lnTo>
                      <a:pt x="420" y="432"/>
                    </a:lnTo>
                    <a:lnTo>
                      <a:pt x="426" y="441"/>
                    </a:lnTo>
                    <a:lnTo>
                      <a:pt x="426" y="441"/>
                    </a:lnTo>
                    <a:lnTo>
                      <a:pt x="429" y="435"/>
                    </a:lnTo>
                    <a:lnTo>
                      <a:pt x="429" y="435"/>
                    </a:lnTo>
                    <a:lnTo>
                      <a:pt x="431" y="432"/>
                    </a:lnTo>
                    <a:lnTo>
                      <a:pt x="440" y="426"/>
                    </a:lnTo>
                    <a:lnTo>
                      <a:pt x="440" y="426"/>
                    </a:lnTo>
                    <a:lnTo>
                      <a:pt x="448" y="419"/>
                    </a:lnTo>
                    <a:lnTo>
                      <a:pt x="448" y="419"/>
                    </a:lnTo>
                    <a:lnTo>
                      <a:pt x="448" y="416"/>
                    </a:lnTo>
                    <a:lnTo>
                      <a:pt x="448" y="416"/>
                    </a:lnTo>
                    <a:lnTo>
                      <a:pt x="445" y="413"/>
                    </a:lnTo>
                    <a:lnTo>
                      <a:pt x="437" y="410"/>
                    </a:lnTo>
                    <a:lnTo>
                      <a:pt x="437" y="410"/>
                    </a:lnTo>
                    <a:lnTo>
                      <a:pt x="423" y="401"/>
                    </a:lnTo>
                    <a:lnTo>
                      <a:pt x="403" y="389"/>
                    </a:lnTo>
                    <a:lnTo>
                      <a:pt x="403" y="389"/>
                    </a:lnTo>
                    <a:lnTo>
                      <a:pt x="398" y="380"/>
                    </a:lnTo>
                    <a:lnTo>
                      <a:pt x="398" y="380"/>
                    </a:lnTo>
                    <a:lnTo>
                      <a:pt x="389" y="374"/>
                    </a:lnTo>
                    <a:lnTo>
                      <a:pt x="389" y="371"/>
                    </a:lnTo>
                    <a:lnTo>
                      <a:pt x="389" y="365"/>
                    </a:lnTo>
                    <a:lnTo>
                      <a:pt x="389" y="365"/>
                    </a:lnTo>
                    <a:lnTo>
                      <a:pt x="392" y="362"/>
                    </a:lnTo>
                    <a:lnTo>
                      <a:pt x="395" y="359"/>
                    </a:lnTo>
                    <a:lnTo>
                      <a:pt x="403" y="362"/>
                    </a:lnTo>
                    <a:lnTo>
                      <a:pt x="403" y="362"/>
                    </a:lnTo>
                    <a:lnTo>
                      <a:pt x="406" y="362"/>
                    </a:lnTo>
                    <a:lnTo>
                      <a:pt x="406" y="362"/>
                    </a:lnTo>
                    <a:lnTo>
                      <a:pt x="409" y="359"/>
                    </a:lnTo>
                    <a:lnTo>
                      <a:pt x="409" y="359"/>
                    </a:lnTo>
                    <a:lnTo>
                      <a:pt x="415" y="353"/>
                    </a:lnTo>
                    <a:lnTo>
                      <a:pt x="415" y="353"/>
                    </a:lnTo>
                    <a:lnTo>
                      <a:pt x="415" y="350"/>
                    </a:lnTo>
                    <a:lnTo>
                      <a:pt x="409" y="350"/>
                    </a:lnTo>
                    <a:lnTo>
                      <a:pt x="409" y="350"/>
                    </a:lnTo>
                    <a:lnTo>
                      <a:pt x="398" y="347"/>
                    </a:lnTo>
                    <a:lnTo>
                      <a:pt x="392" y="344"/>
                    </a:lnTo>
                    <a:lnTo>
                      <a:pt x="387" y="337"/>
                    </a:lnTo>
                    <a:lnTo>
                      <a:pt x="387" y="337"/>
                    </a:lnTo>
                    <a:lnTo>
                      <a:pt x="384" y="331"/>
                    </a:lnTo>
                    <a:lnTo>
                      <a:pt x="384" y="325"/>
                    </a:lnTo>
                    <a:lnTo>
                      <a:pt x="384" y="325"/>
                    </a:lnTo>
                    <a:lnTo>
                      <a:pt x="373" y="325"/>
                    </a:lnTo>
                    <a:lnTo>
                      <a:pt x="373" y="325"/>
                    </a:lnTo>
                    <a:lnTo>
                      <a:pt x="364" y="328"/>
                    </a:lnTo>
                    <a:lnTo>
                      <a:pt x="364" y="328"/>
                    </a:lnTo>
                    <a:lnTo>
                      <a:pt x="348" y="325"/>
                    </a:lnTo>
                    <a:lnTo>
                      <a:pt x="334" y="319"/>
                    </a:lnTo>
                    <a:lnTo>
                      <a:pt x="328" y="316"/>
                    </a:lnTo>
                    <a:lnTo>
                      <a:pt x="325" y="313"/>
                    </a:lnTo>
                    <a:lnTo>
                      <a:pt x="325" y="313"/>
                    </a:lnTo>
                    <a:lnTo>
                      <a:pt x="325" y="310"/>
                    </a:lnTo>
                    <a:lnTo>
                      <a:pt x="328" y="304"/>
                    </a:lnTo>
                    <a:lnTo>
                      <a:pt x="328" y="304"/>
                    </a:lnTo>
                    <a:lnTo>
                      <a:pt x="334" y="298"/>
                    </a:lnTo>
                    <a:lnTo>
                      <a:pt x="339" y="292"/>
                    </a:lnTo>
                    <a:lnTo>
                      <a:pt x="356" y="286"/>
                    </a:lnTo>
                    <a:lnTo>
                      <a:pt x="356" y="286"/>
                    </a:lnTo>
                    <a:lnTo>
                      <a:pt x="362" y="286"/>
                    </a:lnTo>
                    <a:lnTo>
                      <a:pt x="370" y="289"/>
                    </a:lnTo>
                    <a:lnTo>
                      <a:pt x="392" y="298"/>
                    </a:lnTo>
                    <a:lnTo>
                      <a:pt x="392" y="298"/>
                    </a:lnTo>
                    <a:lnTo>
                      <a:pt x="395" y="301"/>
                    </a:lnTo>
                    <a:lnTo>
                      <a:pt x="395" y="301"/>
                    </a:lnTo>
                    <a:lnTo>
                      <a:pt x="395" y="301"/>
                    </a:lnTo>
                    <a:lnTo>
                      <a:pt x="395" y="301"/>
                    </a:lnTo>
                    <a:lnTo>
                      <a:pt x="395" y="301"/>
                    </a:lnTo>
                    <a:lnTo>
                      <a:pt x="395" y="301"/>
                    </a:lnTo>
                    <a:lnTo>
                      <a:pt x="395" y="298"/>
                    </a:lnTo>
                    <a:lnTo>
                      <a:pt x="395" y="298"/>
                    </a:lnTo>
                    <a:lnTo>
                      <a:pt x="392" y="295"/>
                    </a:lnTo>
                    <a:lnTo>
                      <a:pt x="392" y="295"/>
                    </a:lnTo>
                    <a:lnTo>
                      <a:pt x="392" y="295"/>
                    </a:lnTo>
                    <a:lnTo>
                      <a:pt x="392" y="295"/>
                    </a:lnTo>
                    <a:lnTo>
                      <a:pt x="392" y="292"/>
                    </a:lnTo>
                    <a:lnTo>
                      <a:pt x="392" y="292"/>
                    </a:lnTo>
                    <a:lnTo>
                      <a:pt x="389" y="292"/>
                    </a:lnTo>
                    <a:lnTo>
                      <a:pt x="389" y="292"/>
                    </a:lnTo>
                    <a:lnTo>
                      <a:pt x="389" y="289"/>
                    </a:lnTo>
                    <a:lnTo>
                      <a:pt x="389" y="289"/>
                    </a:lnTo>
                    <a:lnTo>
                      <a:pt x="389" y="289"/>
                    </a:lnTo>
                    <a:lnTo>
                      <a:pt x="389" y="289"/>
                    </a:lnTo>
                    <a:lnTo>
                      <a:pt x="389" y="286"/>
                    </a:lnTo>
                    <a:lnTo>
                      <a:pt x="389" y="286"/>
                    </a:lnTo>
                    <a:lnTo>
                      <a:pt x="387" y="286"/>
                    </a:lnTo>
                    <a:lnTo>
                      <a:pt x="387" y="286"/>
                    </a:lnTo>
                    <a:lnTo>
                      <a:pt x="387" y="283"/>
                    </a:lnTo>
                    <a:lnTo>
                      <a:pt x="387" y="283"/>
                    </a:lnTo>
                    <a:lnTo>
                      <a:pt x="387" y="283"/>
                    </a:lnTo>
                    <a:lnTo>
                      <a:pt x="387" y="283"/>
                    </a:lnTo>
                    <a:lnTo>
                      <a:pt x="387" y="283"/>
                    </a:lnTo>
                    <a:lnTo>
                      <a:pt x="387" y="283"/>
                    </a:lnTo>
                    <a:lnTo>
                      <a:pt x="384" y="280"/>
                    </a:lnTo>
                    <a:lnTo>
                      <a:pt x="384" y="280"/>
                    </a:lnTo>
                    <a:lnTo>
                      <a:pt x="384" y="280"/>
                    </a:lnTo>
                    <a:lnTo>
                      <a:pt x="384" y="280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7"/>
                    </a:lnTo>
                    <a:lnTo>
                      <a:pt x="384" y="274"/>
                    </a:lnTo>
                    <a:lnTo>
                      <a:pt x="373" y="255"/>
                    </a:lnTo>
                    <a:lnTo>
                      <a:pt x="373" y="255"/>
                    </a:lnTo>
                    <a:lnTo>
                      <a:pt x="373" y="252"/>
                    </a:lnTo>
                    <a:lnTo>
                      <a:pt x="364" y="231"/>
                    </a:lnTo>
                    <a:lnTo>
                      <a:pt x="364" y="231"/>
                    </a:lnTo>
                    <a:lnTo>
                      <a:pt x="364" y="228"/>
                    </a:lnTo>
                    <a:lnTo>
                      <a:pt x="364" y="222"/>
                    </a:lnTo>
                    <a:lnTo>
                      <a:pt x="224" y="222"/>
                    </a:lnTo>
                    <a:lnTo>
                      <a:pt x="224" y="222"/>
                    </a:lnTo>
                    <a:lnTo>
                      <a:pt x="222" y="219"/>
                    </a:lnTo>
                    <a:lnTo>
                      <a:pt x="219" y="216"/>
                    </a:lnTo>
                    <a:lnTo>
                      <a:pt x="219" y="216"/>
                    </a:lnTo>
                    <a:lnTo>
                      <a:pt x="219" y="213"/>
                    </a:lnTo>
                    <a:lnTo>
                      <a:pt x="222" y="210"/>
                    </a:lnTo>
                    <a:lnTo>
                      <a:pt x="222" y="210"/>
                    </a:lnTo>
                    <a:lnTo>
                      <a:pt x="224" y="207"/>
                    </a:lnTo>
                    <a:lnTo>
                      <a:pt x="224" y="198"/>
                    </a:lnTo>
                    <a:lnTo>
                      <a:pt x="224" y="198"/>
                    </a:lnTo>
                    <a:lnTo>
                      <a:pt x="227" y="189"/>
                    </a:lnTo>
                    <a:lnTo>
                      <a:pt x="230" y="176"/>
                    </a:lnTo>
                    <a:lnTo>
                      <a:pt x="230" y="176"/>
                    </a:lnTo>
                    <a:lnTo>
                      <a:pt x="233" y="158"/>
                    </a:lnTo>
                    <a:lnTo>
                      <a:pt x="233" y="158"/>
                    </a:lnTo>
                    <a:lnTo>
                      <a:pt x="236" y="149"/>
                    </a:lnTo>
                    <a:lnTo>
                      <a:pt x="241" y="140"/>
                    </a:lnTo>
                    <a:lnTo>
                      <a:pt x="241" y="140"/>
                    </a:lnTo>
                    <a:lnTo>
                      <a:pt x="247" y="134"/>
                    </a:lnTo>
                    <a:lnTo>
                      <a:pt x="250" y="128"/>
                    </a:lnTo>
                    <a:lnTo>
                      <a:pt x="250" y="128"/>
                    </a:lnTo>
                    <a:lnTo>
                      <a:pt x="250" y="113"/>
                    </a:lnTo>
                    <a:lnTo>
                      <a:pt x="255" y="100"/>
                    </a:lnTo>
                    <a:lnTo>
                      <a:pt x="264" y="85"/>
                    </a:lnTo>
                    <a:lnTo>
                      <a:pt x="272" y="73"/>
                    </a:lnTo>
                    <a:lnTo>
                      <a:pt x="272" y="73"/>
                    </a:lnTo>
                    <a:lnTo>
                      <a:pt x="275" y="67"/>
                    </a:lnTo>
                    <a:lnTo>
                      <a:pt x="275" y="67"/>
                    </a:lnTo>
                    <a:lnTo>
                      <a:pt x="272" y="61"/>
                    </a:lnTo>
                    <a:lnTo>
                      <a:pt x="264" y="52"/>
                    </a:lnTo>
                    <a:lnTo>
                      <a:pt x="264" y="52"/>
                    </a:lnTo>
                    <a:lnTo>
                      <a:pt x="261" y="46"/>
                    </a:lnTo>
                    <a:lnTo>
                      <a:pt x="261" y="46"/>
                    </a:lnTo>
                    <a:lnTo>
                      <a:pt x="255" y="40"/>
                    </a:lnTo>
                    <a:lnTo>
                      <a:pt x="252" y="31"/>
                    </a:lnTo>
                    <a:lnTo>
                      <a:pt x="255" y="12"/>
                    </a:lnTo>
                    <a:lnTo>
                      <a:pt x="255" y="12"/>
                    </a:lnTo>
                    <a:lnTo>
                      <a:pt x="258" y="3"/>
                    </a:lnTo>
                    <a:lnTo>
                      <a:pt x="258" y="3"/>
                    </a:lnTo>
                    <a:lnTo>
                      <a:pt x="258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grpSp>
          <p:nvGrpSpPr>
            <p:cNvPr id="2841" name="Group 2840">
              <a:extLst>
                <a:ext uri="{FF2B5EF4-FFF2-40B4-BE49-F238E27FC236}">
                  <a16:creationId xmlns:a16="http://schemas.microsoft.com/office/drawing/2014/main" id="{319FD813-672C-F0F7-2F66-1F1361F77B4E}"/>
                </a:ext>
              </a:extLst>
            </p:cNvPr>
            <p:cNvGrpSpPr/>
            <p:nvPr/>
          </p:nvGrpSpPr>
          <p:grpSpPr>
            <a:xfrm>
              <a:off x="3097890" y="2263551"/>
              <a:ext cx="5484707" cy="2255877"/>
              <a:chOff x="3097890" y="2263551"/>
              <a:chExt cx="5484707" cy="2255877"/>
            </a:xfrm>
          </p:grpSpPr>
          <p:sp>
            <p:nvSpPr>
              <p:cNvPr id="2084" name="Freeform 61">
                <a:extLst>
                  <a:ext uri="{FF2B5EF4-FFF2-40B4-BE49-F238E27FC236}">
                    <a16:creationId xmlns:a16="http://schemas.microsoft.com/office/drawing/2014/main" id="{2B5291CA-7F71-701D-4F22-D74C9DFFFE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984" y="2263551"/>
                <a:ext cx="699032" cy="367942"/>
              </a:xfrm>
              <a:custGeom>
                <a:avLst/>
                <a:gdLst>
                  <a:gd name="T0" fmla="*/ 22 w 481"/>
                  <a:gd name="T1" fmla="*/ 130 h 267"/>
                  <a:gd name="T2" fmla="*/ 81 w 481"/>
                  <a:gd name="T3" fmla="*/ 146 h 267"/>
                  <a:gd name="T4" fmla="*/ 112 w 481"/>
                  <a:gd name="T5" fmla="*/ 164 h 267"/>
                  <a:gd name="T6" fmla="*/ 131 w 481"/>
                  <a:gd name="T7" fmla="*/ 176 h 267"/>
                  <a:gd name="T8" fmla="*/ 154 w 481"/>
                  <a:gd name="T9" fmla="*/ 188 h 267"/>
                  <a:gd name="T10" fmla="*/ 179 w 481"/>
                  <a:gd name="T11" fmla="*/ 219 h 267"/>
                  <a:gd name="T12" fmla="*/ 184 w 481"/>
                  <a:gd name="T13" fmla="*/ 249 h 267"/>
                  <a:gd name="T14" fmla="*/ 196 w 481"/>
                  <a:gd name="T15" fmla="*/ 255 h 267"/>
                  <a:gd name="T16" fmla="*/ 204 w 481"/>
                  <a:gd name="T17" fmla="*/ 249 h 267"/>
                  <a:gd name="T18" fmla="*/ 226 w 481"/>
                  <a:gd name="T19" fmla="*/ 194 h 267"/>
                  <a:gd name="T20" fmla="*/ 249 w 481"/>
                  <a:gd name="T21" fmla="*/ 161 h 267"/>
                  <a:gd name="T22" fmla="*/ 266 w 481"/>
                  <a:gd name="T23" fmla="*/ 161 h 267"/>
                  <a:gd name="T24" fmla="*/ 271 w 481"/>
                  <a:gd name="T25" fmla="*/ 173 h 267"/>
                  <a:gd name="T26" fmla="*/ 288 w 481"/>
                  <a:gd name="T27" fmla="*/ 161 h 267"/>
                  <a:gd name="T28" fmla="*/ 302 w 481"/>
                  <a:gd name="T29" fmla="*/ 149 h 267"/>
                  <a:gd name="T30" fmla="*/ 319 w 481"/>
                  <a:gd name="T31" fmla="*/ 140 h 267"/>
                  <a:gd name="T32" fmla="*/ 341 w 481"/>
                  <a:gd name="T33" fmla="*/ 130 h 267"/>
                  <a:gd name="T34" fmla="*/ 372 w 481"/>
                  <a:gd name="T35" fmla="*/ 127 h 267"/>
                  <a:gd name="T36" fmla="*/ 400 w 481"/>
                  <a:gd name="T37" fmla="*/ 130 h 267"/>
                  <a:gd name="T38" fmla="*/ 442 w 481"/>
                  <a:gd name="T39" fmla="*/ 127 h 267"/>
                  <a:gd name="T40" fmla="*/ 481 w 481"/>
                  <a:gd name="T41" fmla="*/ 127 h 267"/>
                  <a:gd name="T42" fmla="*/ 467 w 481"/>
                  <a:gd name="T43" fmla="*/ 118 h 267"/>
                  <a:gd name="T44" fmla="*/ 439 w 481"/>
                  <a:gd name="T45" fmla="*/ 106 h 267"/>
                  <a:gd name="T46" fmla="*/ 414 w 481"/>
                  <a:gd name="T47" fmla="*/ 100 h 267"/>
                  <a:gd name="T48" fmla="*/ 392 w 481"/>
                  <a:gd name="T49" fmla="*/ 94 h 267"/>
                  <a:gd name="T50" fmla="*/ 383 w 481"/>
                  <a:gd name="T51" fmla="*/ 64 h 267"/>
                  <a:gd name="T52" fmla="*/ 380 w 481"/>
                  <a:gd name="T53" fmla="*/ 45 h 267"/>
                  <a:gd name="T54" fmla="*/ 366 w 481"/>
                  <a:gd name="T55" fmla="*/ 55 h 267"/>
                  <a:gd name="T56" fmla="*/ 319 w 481"/>
                  <a:gd name="T57" fmla="*/ 67 h 267"/>
                  <a:gd name="T58" fmla="*/ 274 w 481"/>
                  <a:gd name="T59" fmla="*/ 88 h 267"/>
                  <a:gd name="T60" fmla="*/ 266 w 481"/>
                  <a:gd name="T61" fmla="*/ 97 h 267"/>
                  <a:gd name="T62" fmla="*/ 240 w 481"/>
                  <a:gd name="T63" fmla="*/ 109 h 267"/>
                  <a:gd name="T64" fmla="*/ 210 w 481"/>
                  <a:gd name="T65" fmla="*/ 103 h 267"/>
                  <a:gd name="T66" fmla="*/ 182 w 481"/>
                  <a:gd name="T67" fmla="*/ 70 h 267"/>
                  <a:gd name="T68" fmla="*/ 170 w 481"/>
                  <a:gd name="T69" fmla="*/ 67 h 267"/>
                  <a:gd name="T70" fmla="*/ 140 w 481"/>
                  <a:gd name="T71" fmla="*/ 51 h 267"/>
                  <a:gd name="T72" fmla="*/ 140 w 481"/>
                  <a:gd name="T73" fmla="*/ 33 h 267"/>
                  <a:gd name="T74" fmla="*/ 142 w 481"/>
                  <a:gd name="T75" fmla="*/ 18 h 267"/>
                  <a:gd name="T76" fmla="*/ 162 w 481"/>
                  <a:gd name="T77" fmla="*/ 3 h 267"/>
                  <a:gd name="T78" fmla="*/ 154 w 481"/>
                  <a:gd name="T79" fmla="*/ 0 h 267"/>
                  <a:gd name="T80" fmla="*/ 137 w 481"/>
                  <a:gd name="T81" fmla="*/ 9 h 267"/>
                  <a:gd name="T82" fmla="*/ 115 w 481"/>
                  <a:gd name="T83" fmla="*/ 36 h 267"/>
                  <a:gd name="T84" fmla="*/ 98 w 481"/>
                  <a:gd name="T85" fmla="*/ 55 h 267"/>
                  <a:gd name="T86" fmla="*/ 67 w 481"/>
                  <a:gd name="T87" fmla="*/ 70 h 267"/>
                  <a:gd name="T88" fmla="*/ 42 w 481"/>
                  <a:gd name="T89" fmla="*/ 85 h 267"/>
                  <a:gd name="T90" fmla="*/ 3 w 481"/>
                  <a:gd name="T91" fmla="*/ 97 h 267"/>
                  <a:gd name="T92" fmla="*/ 0 w 481"/>
                  <a:gd name="T93" fmla="*/ 97 h 267"/>
                  <a:gd name="T94" fmla="*/ 3 w 481"/>
                  <a:gd name="T95" fmla="*/ 100 h 267"/>
                  <a:gd name="T96" fmla="*/ 17 w 481"/>
                  <a:gd name="T97" fmla="*/ 124 h 2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81" h="267">
                    <a:moveTo>
                      <a:pt x="17" y="124"/>
                    </a:moveTo>
                    <a:lnTo>
                      <a:pt x="17" y="124"/>
                    </a:lnTo>
                    <a:lnTo>
                      <a:pt x="22" y="130"/>
                    </a:lnTo>
                    <a:lnTo>
                      <a:pt x="22" y="130"/>
                    </a:lnTo>
                    <a:lnTo>
                      <a:pt x="36" y="140"/>
                    </a:lnTo>
                    <a:lnTo>
                      <a:pt x="50" y="143"/>
                    </a:lnTo>
                    <a:lnTo>
                      <a:pt x="50" y="143"/>
                    </a:lnTo>
                    <a:lnTo>
                      <a:pt x="81" y="146"/>
                    </a:lnTo>
                    <a:lnTo>
                      <a:pt x="92" y="149"/>
                    </a:lnTo>
                    <a:lnTo>
                      <a:pt x="98" y="155"/>
                    </a:lnTo>
                    <a:lnTo>
                      <a:pt x="98" y="155"/>
                    </a:lnTo>
                    <a:lnTo>
                      <a:pt x="112" y="164"/>
                    </a:lnTo>
                    <a:lnTo>
                      <a:pt x="112" y="164"/>
                    </a:lnTo>
                    <a:lnTo>
                      <a:pt x="126" y="173"/>
                    </a:lnTo>
                    <a:lnTo>
                      <a:pt x="126" y="173"/>
                    </a:lnTo>
                    <a:lnTo>
                      <a:pt x="131" y="176"/>
                    </a:lnTo>
                    <a:lnTo>
                      <a:pt x="131" y="176"/>
                    </a:lnTo>
                    <a:lnTo>
                      <a:pt x="142" y="179"/>
                    </a:lnTo>
                    <a:lnTo>
                      <a:pt x="154" y="188"/>
                    </a:lnTo>
                    <a:lnTo>
                      <a:pt x="154" y="188"/>
                    </a:lnTo>
                    <a:lnTo>
                      <a:pt x="162" y="194"/>
                    </a:lnTo>
                    <a:lnTo>
                      <a:pt x="162" y="194"/>
                    </a:lnTo>
                    <a:lnTo>
                      <a:pt x="173" y="203"/>
                    </a:lnTo>
                    <a:lnTo>
                      <a:pt x="179" y="219"/>
                    </a:lnTo>
                    <a:lnTo>
                      <a:pt x="179" y="219"/>
                    </a:lnTo>
                    <a:lnTo>
                      <a:pt x="184" y="234"/>
                    </a:lnTo>
                    <a:lnTo>
                      <a:pt x="184" y="249"/>
                    </a:lnTo>
                    <a:lnTo>
                      <a:pt x="184" y="249"/>
                    </a:lnTo>
                    <a:lnTo>
                      <a:pt x="184" y="258"/>
                    </a:lnTo>
                    <a:lnTo>
                      <a:pt x="184" y="267"/>
                    </a:lnTo>
                    <a:lnTo>
                      <a:pt x="184" y="267"/>
                    </a:lnTo>
                    <a:lnTo>
                      <a:pt x="196" y="255"/>
                    </a:lnTo>
                    <a:lnTo>
                      <a:pt x="196" y="255"/>
                    </a:lnTo>
                    <a:lnTo>
                      <a:pt x="201" y="249"/>
                    </a:lnTo>
                    <a:lnTo>
                      <a:pt x="201" y="249"/>
                    </a:lnTo>
                    <a:lnTo>
                      <a:pt x="204" y="249"/>
                    </a:lnTo>
                    <a:lnTo>
                      <a:pt x="204" y="249"/>
                    </a:lnTo>
                    <a:lnTo>
                      <a:pt x="215" y="225"/>
                    </a:lnTo>
                    <a:lnTo>
                      <a:pt x="226" y="194"/>
                    </a:lnTo>
                    <a:lnTo>
                      <a:pt x="226" y="194"/>
                    </a:lnTo>
                    <a:lnTo>
                      <a:pt x="235" y="173"/>
                    </a:lnTo>
                    <a:lnTo>
                      <a:pt x="235" y="173"/>
                    </a:lnTo>
                    <a:lnTo>
                      <a:pt x="240" y="167"/>
                    </a:lnTo>
                    <a:lnTo>
                      <a:pt x="249" y="161"/>
                    </a:lnTo>
                    <a:lnTo>
                      <a:pt x="260" y="158"/>
                    </a:lnTo>
                    <a:lnTo>
                      <a:pt x="260" y="158"/>
                    </a:lnTo>
                    <a:lnTo>
                      <a:pt x="266" y="161"/>
                    </a:lnTo>
                    <a:lnTo>
                      <a:pt x="266" y="161"/>
                    </a:lnTo>
                    <a:lnTo>
                      <a:pt x="266" y="164"/>
                    </a:lnTo>
                    <a:lnTo>
                      <a:pt x="266" y="176"/>
                    </a:lnTo>
                    <a:lnTo>
                      <a:pt x="266" y="176"/>
                    </a:lnTo>
                    <a:lnTo>
                      <a:pt x="271" y="173"/>
                    </a:lnTo>
                    <a:lnTo>
                      <a:pt x="274" y="173"/>
                    </a:lnTo>
                    <a:lnTo>
                      <a:pt x="274" y="173"/>
                    </a:lnTo>
                    <a:lnTo>
                      <a:pt x="280" y="167"/>
                    </a:lnTo>
                    <a:lnTo>
                      <a:pt x="288" y="161"/>
                    </a:lnTo>
                    <a:lnTo>
                      <a:pt x="288" y="161"/>
                    </a:lnTo>
                    <a:lnTo>
                      <a:pt x="296" y="152"/>
                    </a:lnTo>
                    <a:lnTo>
                      <a:pt x="296" y="152"/>
                    </a:lnTo>
                    <a:lnTo>
                      <a:pt x="302" y="149"/>
                    </a:lnTo>
                    <a:lnTo>
                      <a:pt x="310" y="146"/>
                    </a:lnTo>
                    <a:lnTo>
                      <a:pt x="310" y="146"/>
                    </a:lnTo>
                    <a:lnTo>
                      <a:pt x="319" y="140"/>
                    </a:lnTo>
                    <a:lnTo>
                      <a:pt x="319" y="140"/>
                    </a:lnTo>
                    <a:lnTo>
                      <a:pt x="322" y="137"/>
                    </a:lnTo>
                    <a:lnTo>
                      <a:pt x="327" y="134"/>
                    </a:lnTo>
                    <a:lnTo>
                      <a:pt x="341" y="130"/>
                    </a:lnTo>
                    <a:lnTo>
                      <a:pt x="341" y="130"/>
                    </a:lnTo>
                    <a:lnTo>
                      <a:pt x="350" y="127"/>
                    </a:lnTo>
                    <a:lnTo>
                      <a:pt x="350" y="127"/>
                    </a:lnTo>
                    <a:lnTo>
                      <a:pt x="358" y="127"/>
                    </a:lnTo>
                    <a:lnTo>
                      <a:pt x="372" y="127"/>
                    </a:lnTo>
                    <a:lnTo>
                      <a:pt x="372" y="127"/>
                    </a:lnTo>
                    <a:lnTo>
                      <a:pt x="386" y="130"/>
                    </a:lnTo>
                    <a:lnTo>
                      <a:pt x="400" y="130"/>
                    </a:lnTo>
                    <a:lnTo>
                      <a:pt x="400" y="130"/>
                    </a:lnTo>
                    <a:lnTo>
                      <a:pt x="406" y="127"/>
                    </a:lnTo>
                    <a:lnTo>
                      <a:pt x="414" y="124"/>
                    </a:lnTo>
                    <a:lnTo>
                      <a:pt x="442" y="127"/>
                    </a:lnTo>
                    <a:lnTo>
                      <a:pt x="442" y="127"/>
                    </a:lnTo>
                    <a:lnTo>
                      <a:pt x="467" y="130"/>
                    </a:lnTo>
                    <a:lnTo>
                      <a:pt x="467" y="130"/>
                    </a:lnTo>
                    <a:lnTo>
                      <a:pt x="478" y="130"/>
                    </a:lnTo>
                    <a:lnTo>
                      <a:pt x="481" y="127"/>
                    </a:lnTo>
                    <a:lnTo>
                      <a:pt x="481" y="127"/>
                    </a:lnTo>
                    <a:lnTo>
                      <a:pt x="478" y="121"/>
                    </a:lnTo>
                    <a:lnTo>
                      <a:pt x="478" y="121"/>
                    </a:lnTo>
                    <a:lnTo>
                      <a:pt x="467" y="118"/>
                    </a:lnTo>
                    <a:lnTo>
                      <a:pt x="467" y="118"/>
                    </a:lnTo>
                    <a:lnTo>
                      <a:pt x="453" y="115"/>
                    </a:lnTo>
                    <a:lnTo>
                      <a:pt x="439" y="106"/>
                    </a:lnTo>
                    <a:lnTo>
                      <a:pt x="439" y="106"/>
                    </a:lnTo>
                    <a:lnTo>
                      <a:pt x="436" y="106"/>
                    </a:lnTo>
                    <a:lnTo>
                      <a:pt x="436" y="106"/>
                    </a:lnTo>
                    <a:lnTo>
                      <a:pt x="431" y="100"/>
                    </a:lnTo>
                    <a:lnTo>
                      <a:pt x="414" y="100"/>
                    </a:lnTo>
                    <a:lnTo>
                      <a:pt x="406" y="97"/>
                    </a:lnTo>
                    <a:lnTo>
                      <a:pt x="406" y="97"/>
                    </a:lnTo>
                    <a:lnTo>
                      <a:pt x="400" y="97"/>
                    </a:lnTo>
                    <a:lnTo>
                      <a:pt x="392" y="94"/>
                    </a:lnTo>
                    <a:lnTo>
                      <a:pt x="386" y="85"/>
                    </a:lnTo>
                    <a:lnTo>
                      <a:pt x="383" y="76"/>
                    </a:lnTo>
                    <a:lnTo>
                      <a:pt x="383" y="64"/>
                    </a:lnTo>
                    <a:lnTo>
                      <a:pt x="383" y="64"/>
                    </a:lnTo>
                    <a:lnTo>
                      <a:pt x="383" y="55"/>
                    </a:lnTo>
                    <a:lnTo>
                      <a:pt x="380" y="45"/>
                    </a:lnTo>
                    <a:lnTo>
                      <a:pt x="380" y="45"/>
                    </a:lnTo>
                    <a:lnTo>
                      <a:pt x="380" y="45"/>
                    </a:lnTo>
                    <a:lnTo>
                      <a:pt x="380" y="45"/>
                    </a:lnTo>
                    <a:lnTo>
                      <a:pt x="375" y="48"/>
                    </a:lnTo>
                    <a:lnTo>
                      <a:pt x="375" y="48"/>
                    </a:lnTo>
                    <a:lnTo>
                      <a:pt x="366" y="55"/>
                    </a:lnTo>
                    <a:lnTo>
                      <a:pt x="355" y="61"/>
                    </a:lnTo>
                    <a:lnTo>
                      <a:pt x="338" y="64"/>
                    </a:lnTo>
                    <a:lnTo>
                      <a:pt x="319" y="67"/>
                    </a:lnTo>
                    <a:lnTo>
                      <a:pt x="319" y="67"/>
                    </a:lnTo>
                    <a:lnTo>
                      <a:pt x="299" y="67"/>
                    </a:lnTo>
                    <a:lnTo>
                      <a:pt x="288" y="73"/>
                    </a:lnTo>
                    <a:lnTo>
                      <a:pt x="280" y="79"/>
                    </a:lnTo>
                    <a:lnTo>
                      <a:pt x="274" y="88"/>
                    </a:lnTo>
                    <a:lnTo>
                      <a:pt x="274" y="88"/>
                    </a:lnTo>
                    <a:lnTo>
                      <a:pt x="271" y="94"/>
                    </a:lnTo>
                    <a:lnTo>
                      <a:pt x="266" y="97"/>
                    </a:lnTo>
                    <a:lnTo>
                      <a:pt x="266" y="97"/>
                    </a:lnTo>
                    <a:lnTo>
                      <a:pt x="257" y="100"/>
                    </a:lnTo>
                    <a:lnTo>
                      <a:pt x="257" y="100"/>
                    </a:lnTo>
                    <a:lnTo>
                      <a:pt x="246" y="106"/>
                    </a:lnTo>
                    <a:lnTo>
                      <a:pt x="240" y="109"/>
                    </a:lnTo>
                    <a:lnTo>
                      <a:pt x="229" y="109"/>
                    </a:lnTo>
                    <a:lnTo>
                      <a:pt x="229" y="109"/>
                    </a:lnTo>
                    <a:lnTo>
                      <a:pt x="218" y="109"/>
                    </a:lnTo>
                    <a:lnTo>
                      <a:pt x="210" y="103"/>
                    </a:lnTo>
                    <a:lnTo>
                      <a:pt x="198" y="94"/>
                    </a:lnTo>
                    <a:lnTo>
                      <a:pt x="190" y="79"/>
                    </a:lnTo>
                    <a:lnTo>
                      <a:pt x="190" y="79"/>
                    </a:lnTo>
                    <a:lnTo>
                      <a:pt x="182" y="70"/>
                    </a:lnTo>
                    <a:lnTo>
                      <a:pt x="173" y="67"/>
                    </a:lnTo>
                    <a:lnTo>
                      <a:pt x="173" y="67"/>
                    </a:lnTo>
                    <a:lnTo>
                      <a:pt x="170" y="67"/>
                    </a:lnTo>
                    <a:lnTo>
                      <a:pt x="170" y="67"/>
                    </a:lnTo>
                    <a:lnTo>
                      <a:pt x="154" y="61"/>
                    </a:lnTo>
                    <a:lnTo>
                      <a:pt x="145" y="58"/>
                    </a:lnTo>
                    <a:lnTo>
                      <a:pt x="140" y="51"/>
                    </a:lnTo>
                    <a:lnTo>
                      <a:pt x="140" y="51"/>
                    </a:lnTo>
                    <a:lnTo>
                      <a:pt x="140" y="48"/>
                    </a:lnTo>
                    <a:lnTo>
                      <a:pt x="140" y="42"/>
                    </a:lnTo>
                    <a:lnTo>
                      <a:pt x="140" y="42"/>
                    </a:lnTo>
                    <a:lnTo>
                      <a:pt x="140" y="33"/>
                    </a:lnTo>
                    <a:lnTo>
                      <a:pt x="140" y="33"/>
                    </a:lnTo>
                    <a:lnTo>
                      <a:pt x="140" y="27"/>
                    </a:lnTo>
                    <a:lnTo>
                      <a:pt x="140" y="27"/>
                    </a:lnTo>
                    <a:lnTo>
                      <a:pt x="142" y="18"/>
                    </a:lnTo>
                    <a:lnTo>
                      <a:pt x="142" y="18"/>
                    </a:lnTo>
                    <a:lnTo>
                      <a:pt x="148" y="9"/>
                    </a:lnTo>
                    <a:lnTo>
                      <a:pt x="162" y="3"/>
                    </a:lnTo>
                    <a:lnTo>
                      <a:pt x="162" y="3"/>
                    </a:lnTo>
                    <a:lnTo>
                      <a:pt x="162" y="0"/>
                    </a:lnTo>
                    <a:lnTo>
                      <a:pt x="162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45" y="3"/>
                    </a:lnTo>
                    <a:lnTo>
                      <a:pt x="137" y="9"/>
                    </a:lnTo>
                    <a:lnTo>
                      <a:pt x="120" y="27"/>
                    </a:lnTo>
                    <a:lnTo>
                      <a:pt x="120" y="27"/>
                    </a:lnTo>
                    <a:lnTo>
                      <a:pt x="115" y="36"/>
                    </a:lnTo>
                    <a:lnTo>
                      <a:pt x="115" y="36"/>
                    </a:lnTo>
                    <a:lnTo>
                      <a:pt x="106" y="45"/>
                    </a:lnTo>
                    <a:lnTo>
                      <a:pt x="106" y="45"/>
                    </a:lnTo>
                    <a:lnTo>
                      <a:pt x="98" y="55"/>
                    </a:lnTo>
                    <a:lnTo>
                      <a:pt x="98" y="55"/>
                    </a:lnTo>
                    <a:lnTo>
                      <a:pt x="89" y="61"/>
                    </a:lnTo>
                    <a:lnTo>
                      <a:pt x="75" y="64"/>
                    </a:lnTo>
                    <a:lnTo>
                      <a:pt x="75" y="64"/>
                    </a:lnTo>
                    <a:lnTo>
                      <a:pt x="67" y="70"/>
                    </a:lnTo>
                    <a:lnTo>
                      <a:pt x="59" y="73"/>
                    </a:lnTo>
                    <a:lnTo>
                      <a:pt x="59" y="73"/>
                    </a:lnTo>
                    <a:lnTo>
                      <a:pt x="42" y="85"/>
                    </a:lnTo>
                    <a:lnTo>
                      <a:pt x="42" y="85"/>
                    </a:lnTo>
                    <a:lnTo>
                      <a:pt x="33" y="88"/>
                    </a:lnTo>
                    <a:lnTo>
                      <a:pt x="33" y="88"/>
                    </a:lnTo>
                    <a:lnTo>
                      <a:pt x="19" y="94"/>
                    </a:lnTo>
                    <a:lnTo>
                      <a:pt x="3" y="97"/>
                    </a:lnTo>
                    <a:lnTo>
                      <a:pt x="3" y="97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3" y="100"/>
                    </a:lnTo>
                    <a:lnTo>
                      <a:pt x="3" y="100"/>
                    </a:lnTo>
                    <a:lnTo>
                      <a:pt x="11" y="112"/>
                    </a:lnTo>
                    <a:lnTo>
                      <a:pt x="17" y="124"/>
                    </a:lnTo>
                    <a:lnTo>
                      <a:pt x="17" y="12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6" name="Freeform 163">
                <a:extLst>
                  <a:ext uri="{FF2B5EF4-FFF2-40B4-BE49-F238E27FC236}">
                    <a16:creationId xmlns:a16="http://schemas.microsoft.com/office/drawing/2014/main" id="{16D4CC2A-76D8-D7FB-7A1D-9AE0B519C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9702" y="2497820"/>
                <a:ext cx="521423" cy="614148"/>
              </a:xfrm>
              <a:custGeom>
                <a:avLst/>
                <a:gdLst>
                  <a:gd name="T0" fmla="*/ 243 w 288"/>
                  <a:gd name="T1" fmla="*/ 419 h 447"/>
                  <a:gd name="T2" fmla="*/ 240 w 288"/>
                  <a:gd name="T3" fmla="*/ 401 h 447"/>
                  <a:gd name="T4" fmla="*/ 238 w 288"/>
                  <a:gd name="T5" fmla="*/ 386 h 447"/>
                  <a:gd name="T6" fmla="*/ 249 w 288"/>
                  <a:gd name="T7" fmla="*/ 374 h 447"/>
                  <a:gd name="T8" fmla="*/ 254 w 288"/>
                  <a:gd name="T9" fmla="*/ 346 h 447"/>
                  <a:gd name="T10" fmla="*/ 257 w 288"/>
                  <a:gd name="T11" fmla="*/ 334 h 447"/>
                  <a:gd name="T12" fmla="*/ 268 w 288"/>
                  <a:gd name="T13" fmla="*/ 322 h 447"/>
                  <a:gd name="T14" fmla="*/ 288 w 288"/>
                  <a:gd name="T15" fmla="*/ 304 h 447"/>
                  <a:gd name="T16" fmla="*/ 285 w 288"/>
                  <a:gd name="T17" fmla="*/ 283 h 447"/>
                  <a:gd name="T18" fmla="*/ 260 w 288"/>
                  <a:gd name="T19" fmla="*/ 185 h 447"/>
                  <a:gd name="T20" fmla="*/ 243 w 288"/>
                  <a:gd name="T21" fmla="*/ 176 h 447"/>
                  <a:gd name="T22" fmla="*/ 226 w 288"/>
                  <a:gd name="T23" fmla="*/ 191 h 447"/>
                  <a:gd name="T24" fmla="*/ 212 w 288"/>
                  <a:gd name="T25" fmla="*/ 216 h 447"/>
                  <a:gd name="T26" fmla="*/ 187 w 288"/>
                  <a:gd name="T27" fmla="*/ 219 h 447"/>
                  <a:gd name="T28" fmla="*/ 173 w 288"/>
                  <a:gd name="T29" fmla="*/ 207 h 447"/>
                  <a:gd name="T30" fmla="*/ 165 w 288"/>
                  <a:gd name="T31" fmla="*/ 194 h 447"/>
                  <a:gd name="T32" fmla="*/ 168 w 288"/>
                  <a:gd name="T33" fmla="*/ 182 h 447"/>
                  <a:gd name="T34" fmla="*/ 193 w 288"/>
                  <a:gd name="T35" fmla="*/ 164 h 447"/>
                  <a:gd name="T36" fmla="*/ 210 w 288"/>
                  <a:gd name="T37" fmla="*/ 146 h 447"/>
                  <a:gd name="T38" fmla="*/ 212 w 288"/>
                  <a:gd name="T39" fmla="*/ 121 h 447"/>
                  <a:gd name="T40" fmla="*/ 204 w 288"/>
                  <a:gd name="T41" fmla="*/ 94 h 447"/>
                  <a:gd name="T42" fmla="*/ 198 w 288"/>
                  <a:gd name="T43" fmla="*/ 70 h 447"/>
                  <a:gd name="T44" fmla="*/ 193 w 288"/>
                  <a:gd name="T45" fmla="*/ 42 h 447"/>
                  <a:gd name="T46" fmla="*/ 184 w 288"/>
                  <a:gd name="T47" fmla="*/ 33 h 447"/>
                  <a:gd name="T48" fmla="*/ 156 w 288"/>
                  <a:gd name="T49" fmla="*/ 24 h 447"/>
                  <a:gd name="T50" fmla="*/ 131 w 288"/>
                  <a:gd name="T51" fmla="*/ 12 h 447"/>
                  <a:gd name="T52" fmla="*/ 103 w 288"/>
                  <a:gd name="T53" fmla="*/ 0 h 447"/>
                  <a:gd name="T54" fmla="*/ 84 w 288"/>
                  <a:gd name="T55" fmla="*/ 18 h 447"/>
                  <a:gd name="T56" fmla="*/ 78 w 288"/>
                  <a:gd name="T57" fmla="*/ 36 h 447"/>
                  <a:gd name="T58" fmla="*/ 78 w 288"/>
                  <a:gd name="T59" fmla="*/ 58 h 447"/>
                  <a:gd name="T60" fmla="*/ 81 w 288"/>
                  <a:gd name="T61" fmla="*/ 76 h 447"/>
                  <a:gd name="T62" fmla="*/ 70 w 288"/>
                  <a:gd name="T63" fmla="*/ 91 h 447"/>
                  <a:gd name="T64" fmla="*/ 56 w 288"/>
                  <a:gd name="T65" fmla="*/ 100 h 447"/>
                  <a:gd name="T66" fmla="*/ 47 w 288"/>
                  <a:gd name="T67" fmla="*/ 94 h 447"/>
                  <a:gd name="T68" fmla="*/ 47 w 288"/>
                  <a:gd name="T69" fmla="*/ 85 h 447"/>
                  <a:gd name="T70" fmla="*/ 44 w 288"/>
                  <a:gd name="T71" fmla="*/ 73 h 447"/>
                  <a:gd name="T72" fmla="*/ 36 w 288"/>
                  <a:gd name="T73" fmla="*/ 82 h 447"/>
                  <a:gd name="T74" fmla="*/ 30 w 288"/>
                  <a:gd name="T75" fmla="*/ 88 h 447"/>
                  <a:gd name="T76" fmla="*/ 22 w 288"/>
                  <a:gd name="T77" fmla="*/ 115 h 447"/>
                  <a:gd name="T78" fmla="*/ 19 w 288"/>
                  <a:gd name="T79" fmla="*/ 134 h 447"/>
                  <a:gd name="T80" fmla="*/ 14 w 288"/>
                  <a:gd name="T81" fmla="*/ 158 h 447"/>
                  <a:gd name="T82" fmla="*/ 2 w 288"/>
                  <a:gd name="T83" fmla="*/ 176 h 447"/>
                  <a:gd name="T84" fmla="*/ 0 w 288"/>
                  <a:gd name="T85" fmla="*/ 194 h 447"/>
                  <a:gd name="T86" fmla="*/ 2 w 288"/>
                  <a:gd name="T87" fmla="*/ 216 h 447"/>
                  <a:gd name="T88" fmla="*/ 0 w 288"/>
                  <a:gd name="T89" fmla="*/ 243 h 447"/>
                  <a:gd name="T90" fmla="*/ 0 w 288"/>
                  <a:gd name="T91" fmla="*/ 261 h 447"/>
                  <a:gd name="T92" fmla="*/ 14 w 288"/>
                  <a:gd name="T93" fmla="*/ 289 h 447"/>
                  <a:gd name="T94" fmla="*/ 16 w 288"/>
                  <a:gd name="T95" fmla="*/ 298 h 447"/>
                  <a:gd name="T96" fmla="*/ 22 w 288"/>
                  <a:gd name="T97" fmla="*/ 322 h 447"/>
                  <a:gd name="T98" fmla="*/ 25 w 288"/>
                  <a:gd name="T99" fmla="*/ 334 h 447"/>
                  <a:gd name="T100" fmla="*/ 14 w 288"/>
                  <a:gd name="T101" fmla="*/ 407 h 447"/>
                  <a:gd name="T102" fmla="*/ 0 w 288"/>
                  <a:gd name="T103" fmla="*/ 447 h 447"/>
                  <a:gd name="T104" fmla="*/ 249 w 288"/>
                  <a:gd name="T105" fmla="*/ 428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8" h="447">
                    <a:moveTo>
                      <a:pt x="249" y="428"/>
                    </a:moveTo>
                    <a:lnTo>
                      <a:pt x="249" y="428"/>
                    </a:lnTo>
                    <a:lnTo>
                      <a:pt x="243" y="419"/>
                    </a:lnTo>
                    <a:lnTo>
                      <a:pt x="240" y="413"/>
                    </a:lnTo>
                    <a:lnTo>
                      <a:pt x="240" y="413"/>
                    </a:lnTo>
                    <a:lnTo>
                      <a:pt x="240" y="401"/>
                    </a:lnTo>
                    <a:lnTo>
                      <a:pt x="240" y="401"/>
                    </a:lnTo>
                    <a:lnTo>
                      <a:pt x="238" y="392"/>
                    </a:lnTo>
                    <a:lnTo>
                      <a:pt x="238" y="386"/>
                    </a:lnTo>
                    <a:lnTo>
                      <a:pt x="246" y="377"/>
                    </a:lnTo>
                    <a:lnTo>
                      <a:pt x="246" y="377"/>
                    </a:lnTo>
                    <a:lnTo>
                      <a:pt x="249" y="374"/>
                    </a:lnTo>
                    <a:lnTo>
                      <a:pt x="252" y="368"/>
                    </a:lnTo>
                    <a:lnTo>
                      <a:pt x="252" y="368"/>
                    </a:lnTo>
                    <a:lnTo>
                      <a:pt x="254" y="346"/>
                    </a:lnTo>
                    <a:lnTo>
                      <a:pt x="254" y="346"/>
                    </a:lnTo>
                    <a:lnTo>
                      <a:pt x="257" y="334"/>
                    </a:lnTo>
                    <a:lnTo>
                      <a:pt x="257" y="334"/>
                    </a:lnTo>
                    <a:lnTo>
                      <a:pt x="260" y="328"/>
                    </a:lnTo>
                    <a:lnTo>
                      <a:pt x="268" y="322"/>
                    </a:lnTo>
                    <a:lnTo>
                      <a:pt x="268" y="322"/>
                    </a:lnTo>
                    <a:lnTo>
                      <a:pt x="282" y="310"/>
                    </a:lnTo>
                    <a:lnTo>
                      <a:pt x="282" y="310"/>
                    </a:lnTo>
                    <a:lnTo>
                      <a:pt x="288" y="304"/>
                    </a:lnTo>
                    <a:lnTo>
                      <a:pt x="288" y="304"/>
                    </a:lnTo>
                    <a:lnTo>
                      <a:pt x="288" y="295"/>
                    </a:lnTo>
                    <a:lnTo>
                      <a:pt x="285" y="283"/>
                    </a:lnTo>
                    <a:lnTo>
                      <a:pt x="277" y="243"/>
                    </a:lnTo>
                    <a:lnTo>
                      <a:pt x="265" y="207"/>
                    </a:lnTo>
                    <a:lnTo>
                      <a:pt x="260" y="185"/>
                    </a:lnTo>
                    <a:lnTo>
                      <a:pt x="260" y="185"/>
                    </a:lnTo>
                    <a:lnTo>
                      <a:pt x="252" y="179"/>
                    </a:lnTo>
                    <a:lnTo>
                      <a:pt x="243" y="176"/>
                    </a:lnTo>
                    <a:lnTo>
                      <a:pt x="243" y="176"/>
                    </a:lnTo>
                    <a:lnTo>
                      <a:pt x="235" y="185"/>
                    </a:lnTo>
                    <a:lnTo>
                      <a:pt x="226" y="191"/>
                    </a:lnTo>
                    <a:lnTo>
                      <a:pt x="218" y="204"/>
                    </a:lnTo>
                    <a:lnTo>
                      <a:pt x="218" y="204"/>
                    </a:lnTo>
                    <a:lnTo>
                      <a:pt x="212" y="216"/>
                    </a:lnTo>
                    <a:lnTo>
                      <a:pt x="204" y="222"/>
                    </a:lnTo>
                    <a:lnTo>
                      <a:pt x="196" y="222"/>
                    </a:lnTo>
                    <a:lnTo>
                      <a:pt x="187" y="219"/>
                    </a:lnTo>
                    <a:lnTo>
                      <a:pt x="187" y="219"/>
                    </a:lnTo>
                    <a:lnTo>
                      <a:pt x="179" y="213"/>
                    </a:lnTo>
                    <a:lnTo>
                      <a:pt x="173" y="207"/>
                    </a:lnTo>
                    <a:lnTo>
                      <a:pt x="168" y="200"/>
                    </a:lnTo>
                    <a:lnTo>
                      <a:pt x="165" y="194"/>
                    </a:lnTo>
                    <a:lnTo>
                      <a:pt x="165" y="194"/>
                    </a:lnTo>
                    <a:lnTo>
                      <a:pt x="165" y="188"/>
                    </a:lnTo>
                    <a:lnTo>
                      <a:pt x="168" y="182"/>
                    </a:lnTo>
                    <a:lnTo>
                      <a:pt x="168" y="182"/>
                    </a:lnTo>
                    <a:lnTo>
                      <a:pt x="176" y="179"/>
                    </a:lnTo>
                    <a:lnTo>
                      <a:pt x="176" y="179"/>
                    </a:lnTo>
                    <a:lnTo>
                      <a:pt x="193" y="164"/>
                    </a:lnTo>
                    <a:lnTo>
                      <a:pt x="201" y="158"/>
                    </a:lnTo>
                    <a:lnTo>
                      <a:pt x="210" y="146"/>
                    </a:lnTo>
                    <a:lnTo>
                      <a:pt x="210" y="146"/>
                    </a:lnTo>
                    <a:lnTo>
                      <a:pt x="212" y="140"/>
                    </a:lnTo>
                    <a:lnTo>
                      <a:pt x="215" y="137"/>
                    </a:lnTo>
                    <a:lnTo>
                      <a:pt x="212" y="121"/>
                    </a:lnTo>
                    <a:lnTo>
                      <a:pt x="204" y="94"/>
                    </a:lnTo>
                    <a:lnTo>
                      <a:pt x="204" y="94"/>
                    </a:lnTo>
                    <a:lnTo>
                      <a:pt x="204" y="94"/>
                    </a:lnTo>
                    <a:lnTo>
                      <a:pt x="201" y="79"/>
                    </a:lnTo>
                    <a:lnTo>
                      <a:pt x="198" y="70"/>
                    </a:lnTo>
                    <a:lnTo>
                      <a:pt x="198" y="70"/>
                    </a:lnTo>
                    <a:lnTo>
                      <a:pt x="198" y="70"/>
                    </a:lnTo>
                    <a:lnTo>
                      <a:pt x="198" y="55"/>
                    </a:lnTo>
                    <a:lnTo>
                      <a:pt x="193" y="42"/>
                    </a:lnTo>
                    <a:lnTo>
                      <a:pt x="193" y="42"/>
                    </a:lnTo>
                    <a:lnTo>
                      <a:pt x="187" y="39"/>
                    </a:lnTo>
                    <a:lnTo>
                      <a:pt x="184" y="33"/>
                    </a:lnTo>
                    <a:lnTo>
                      <a:pt x="170" y="30"/>
                    </a:lnTo>
                    <a:lnTo>
                      <a:pt x="170" y="30"/>
                    </a:lnTo>
                    <a:lnTo>
                      <a:pt x="156" y="24"/>
                    </a:lnTo>
                    <a:lnTo>
                      <a:pt x="156" y="24"/>
                    </a:lnTo>
                    <a:lnTo>
                      <a:pt x="131" y="12"/>
                    </a:lnTo>
                    <a:lnTo>
                      <a:pt x="131" y="12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3" y="0"/>
                    </a:lnTo>
                    <a:lnTo>
                      <a:pt x="98" y="3"/>
                    </a:lnTo>
                    <a:lnTo>
                      <a:pt x="92" y="6"/>
                    </a:lnTo>
                    <a:lnTo>
                      <a:pt x="84" y="18"/>
                    </a:lnTo>
                    <a:lnTo>
                      <a:pt x="84" y="18"/>
                    </a:lnTo>
                    <a:lnTo>
                      <a:pt x="78" y="36"/>
                    </a:lnTo>
                    <a:lnTo>
                      <a:pt x="78" y="36"/>
                    </a:lnTo>
                    <a:lnTo>
                      <a:pt x="75" y="42"/>
                    </a:lnTo>
                    <a:lnTo>
                      <a:pt x="75" y="42"/>
                    </a:lnTo>
                    <a:lnTo>
                      <a:pt x="78" y="58"/>
                    </a:lnTo>
                    <a:lnTo>
                      <a:pt x="78" y="58"/>
                    </a:lnTo>
                    <a:lnTo>
                      <a:pt x="81" y="76"/>
                    </a:lnTo>
                    <a:lnTo>
                      <a:pt x="81" y="76"/>
                    </a:lnTo>
                    <a:lnTo>
                      <a:pt x="78" y="79"/>
                    </a:lnTo>
                    <a:lnTo>
                      <a:pt x="75" y="85"/>
                    </a:lnTo>
                    <a:lnTo>
                      <a:pt x="70" y="91"/>
                    </a:lnTo>
                    <a:lnTo>
                      <a:pt x="70" y="91"/>
                    </a:lnTo>
                    <a:lnTo>
                      <a:pt x="64" y="97"/>
                    </a:lnTo>
                    <a:lnTo>
                      <a:pt x="56" y="100"/>
                    </a:lnTo>
                    <a:lnTo>
                      <a:pt x="56" y="100"/>
                    </a:lnTo>
                    <a:lnTo>
                      <a:pt x="50" y="97"/>
                    </a:lnTo>
                    <a:lnTo>
                      <a:pt x="47" y="94"/>
                    </a:lnTo>
                    <a:lnTo>
                      <a:pt x="47" y="88"/>
                    </a:lnTo>
                    <a:lnTo>
                      <a:pt x="47" y="88"/>
                    </a:lnTo>
                    <a:lnTo>
                      <a:pt x="47" y="85"/>
                    </a:lnTo>
                    <a:lnTo>
                      <a:pt x="47" y="85"/>
                    </a:lnTo>
                    <a:lnTo>
                      <a:pt x="44" y="73"/>
                    </a:lnTo>
                    <a:lnTo>
                      <a:pt x="44" y="73"/>
                    </a:lnTo>
                    <a:lnTo>
                      <a:pt x="42" y="76"/>
                    </a:lnTo>
                    <a:lnTo>
                      <a:pt x="36" y="82"/>
                    </a:lnTo>
                    <a:lnTo>
                      <a:pt x="36" y="82"/>
                    </a:lnTo>
                    <a:lnTo>
                      <a:pt x="30" y="85"/>
                    </a:lnTo>
                    <a:lnTo>
                      <a:pt x="30" y="85"/>
                    </a:lnTo>
                    <a:lnTo>
                      <a:pt x="30" y="88"/>
                    </a:lnTo>
                    <a:lnTo>
                      <a:pt x="30" y="88"/>
                    </a:lnTo>
                    <a:lnTo>
                      <a:pt x="25" y="100"/>
                    </a:lnTo>
                    <a:lnTo>
                      <a:pt x="22" y="115"/>
                    </a:lnTo>
                    <a:lnTo>
                      <a:pt x="22" y="115"/>
                    </a:lnTo>
                    <a:lnTo>
                      <a:pt x="19" y="134"/>
                    </a:lnTo>
                    <a:lnTo>
                      <a:pt x="19" y="134"/>
                    </a:lnTo>
                    <a:lnTo>
                      <a:pt x="16" y="146"/>
                    </a:lnTo>
                    <a:lnTo>
                      <a:pt x="16" y="146"/>
                    </a:lnTo>
                    <a:lnTo>
                      <a:pt x="14" y="158"/>
                    </a:lnTo>
                    <a:lnTo>
                      <a:pt x="5" y="170"/>
                    </a:lnTo>
                    <a:lnTo>
                      <a:pt x="5" y="170"/>
                    </a:lnTo>
                    <a:lnTo>
                      <a:pt x="2" y="176"/>
                    </a:lnTo>
                    <a:lnTo>
                      <a:pt x="0" y="182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2" y="207"/>
                    </a:lnTo>
                    <a:lnTo>
                      <a:pt x="2" y="207"/>
                    </a:lnTo>
                    <a:lnTo>
                      <a:pt x="2" y="216"/>
                    </a:lnTo>
                    <a:lnTo>
                      <a:pt x="2" y="216"/>
                    </a:lnTo>
                    <a:lnTo>
                      <a:pt x="5" y="228"/>
                    </a:lnTo>
                    <a:lnTo>
                      <a:pt x="0" y="243"/>
                    </a:lnTo>
                    <a:lnTo>
                      <a:pt x="0" y="243"/>
                    </a:lnTo>
                    <a:lnTo>
                      <a:pt x="0" y="252"/>
                    </a:lnTo>
                    <a:lnTo>
                      <a:pt x="0" y="261"/>
                    </a:lnTo>
                    <a:lnTo>
                      <a:pt x="8" y="276"/>
                    </a:lnTo>
                    <a:lnTo>
                      <a:pt x="8" y="276"/>
                    </a:lnTo>
                    <a:lnTo>
                      <a:pt x="14" y="289"/>
                    </a:lnTo>
                    <a:lnTo>
                      <a:pt x="14" y="289"/>
                    </a:lnTo>
                    <a:lnTo>
                      <a:pt x="16" y="298"/>
                    </a:lnTo>
                    <a:lnTo>
                      <a:pt x="16" y="298"/>
                    </a:lnTo>
                    <a:lnTo>
                      <a:pt x="16" y="304"/>
                    </a:lnTo>
                    <a:lnTo>
                      <a:pt x="16" y="304"/>
                    </a:lnTo>
                    <a:lnTo>
                      <a:pt x="22" y="322"/>
                    </a:lnTo>
                    <a:lnTo>
                      <a:pt x="22" y="325"/>
                    </a:lnTo>
                    <a:lnTo>
                      <a:pt x="22" y="325"/>
                    </a:lnTo>
                    <a:lnTo>
                      <a:pt x="25" y="334"/>
                    </a:lnTo>
                    <a:lnTo>
                      <a:pt x="25" y="349"/>
                    </a:lnTo>
                    <a:lnTo>
                      <a:pt x="22" y="371"/>
                    </a:lnTo>
                    <a:lnTo>
                      <a:pt x="14" y="407"/>
                    </a:lnTo>
                    <a:lnTo>
                      <a:pt x="14" y="407"/>
                    </a:lnTo>
                    <a:lnTo>
                      <a:pt x="5" y="434"/>
                    </a:lnTo>
                    <a:lnTo>
                      <a:pt x="0" y="447"/>
                    </a:lnTo>
                    <a:lnTo>
                      <a:pt x="126" y="440"/>
                    </a:lnTo>
                    <a:lnTo>
                      <a:pt x="212" y="431"/>
                    </a:lnTo>
                    <a:lnTo>
                      <a:pt x="249" y="42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8" name="Freeform 165">
                <a:extLst>
                  <a:ext uri="{FF2B5EF4-FFF2-40B4-BE49-F238E27FC236}">
                    <a16:creationId xmlns:a16="http://schemas.microsoft.com/office/drawing/2014/main" id="{8DC5E30C-0558-430A-0F94-DF41667FA4F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6887" y="4083962"/>
                <a:ext cx="560969" cy="435466"/>
              </a:xfrm>
              <a:custGeom>
                <a:avLst/>
                <a:gdLst>
                  <a:gd name="T0" fmla="*/ 243 w 386"/>
                  <a:gd name="T1" fmla="*/ 268 h 316"/>
                  <a:gd name="T2" fmla="*/ 246 w 386"/>
                  <a:gd name="T3" fmla="*/ 262 h 316"/>
                  <a:gd name="T4" fmla="*/ 249 w 386"/>
                  <a:gd name="T5" fmla="*/ 253 h 316"/>
                  <a:gd name="T6" fmla="*/ 280 w 386"/>
                  <a:gd name="T7" fmla="*/ 246 h 316"/>
                  <a:gd name="T8" fmla="*/ 294 w 386"/>
                  <a:gd name="T9" fmla="*/ 237 h 316"/>
                  <a:gd name="T10" fmla="*/ 327 w 386"/>
                  <a:gd name="T11" fmla="*/ 195 h 316"/>
                  <a:gd name="T12" fmla="*/ 333 w 386"/>
                  <a:gd name="T13" fmla="*/ 189 h 316"/>
                  <a:gd name="T14" fmla="*/ 350 w 386"/>
                  <a:gd name="T15" fmla="*/ 161 h 316"/>
                  <a:gd name="T16" fmla="*/ 361 w 386"/>
                  <a:gd name="T17" fmla="*/ 116 h 316"/>
                  <a:gd name="T18" fmla="*/ 372 w 386"/>
                  <a:gd name="T19" fmla="*/ 98 h 316"/>
                  <a:gd name="T20" fmla="*/ 386 w 386"/>
                  <a:gd name="T21" fmla="*/ 85 h 316"/>
                  <a:gd name="T22" fmla="*/ 257 w 386"/>
                  <a:gd name="T23" fmla="*/ 10 h 316"/>
                  <a:gd name="T24" fmla="*/ 232 w 386"/>
                  <a:gd name="T25" fmla="*/ 13 h 316"/>
                  <a:gd name="T26" fmla="*/ 218 w 386"/>
                  <a:gd name="T27" fmla="*/ 19 h 316"/>
                  <a:gd name="T28" fmla="*/ 218 w 386"/>
                  <a:gd name="T29" fmla="*/ 19 h 316"/>
                  <a:gd name="T30" fmla="*/ 201 w 386"/>
                  <a:gd name="T31" fmla="*/ 13 h 316"/>
                  <a:gd name="T32" fmla="*/ 179 w 386"/>
                  <a:gd name="T33" fmla="*/ 3 h 316"/>
                  <a:gd name="T34" fmla="*/ 61 w 386"/>
                  <a:gd name="T35" fmla="*/ 0 h 316"/>
                  <a:gd name="T36" fmla="*/ 44 w 386"/>
                  <a:gd name="T37" fmla="*/ 10 h 316"/>
                  <a:gd name="T38" fmla="*/ 44 w 386"/>
                  <a:gd name="T39" fmla="*/ 10 h 316"/>
                  <a:gd name="T40" fmla="*/ 5 w 386"/>
                  <a:gd name="T41" fmla="*/ 43 h 316"/>
                  <a:gd name="T42" fmla="*/ 0 w 386"/>
                  <a:gd name="T43" fmla="*/ 58 h 316"/>
                  <a:gd name="T44" fmla="*/ 61 w 386"/>
                  <a:gd name="T45" fmla="*/ 128 h 316"/>
                  <a:gd name="T46" fmla="*/ 106 w 386"/>
                  <a:gd name="T47" fmla="*/ 171 h 316"/>
                  <a:gd name="T48" fmla="*/ 145 w 386"/>
                  <a:gd name="T49" fmla="*/ 207 h 316"/>
                  <a:gd name="T50" fmla="*/ 170 w 386"/>
                  <a:gd name="T51" fmla="*/ 237 h 316"/>
                  <a:gd name="T52" fmla="*/ 179 w 386"/>
                  <a:gd name="T53" fmla="*/ 262 h 316"/>
                  <a:gd name="T54" fmla="*/ 184 w 386"/>
                  <a:gd name="T55" fmla="*/ 274 h 316"/>
                  <a:gd name="T56" fmla="*/ 193 w 386"/>
                  <a:gd name="T57" fmla="*/ 298 h 316"/>
                  <a:gd name="T58" fmla="*/ 193 w 386"/>
                  <a:gd name="T59" fmla="*/ 301 h 316"/>
                  <a:gd name="T60" fmla="*/ 196 w 386"/>
                  <a:gd name="T61" fmla="*/ 301 h 316"/>
                  <a:gd name="T62" fmla="*/ 196 w 386"/>
                  <a:gd name="T63" fmla="*/ 301 h 316"/>
                  <a:gd name="T64" fmla="*/ 196 w 386"/>
                  <a:gd name="T65" fmla="*/ 304 h 316"/>
                  <a:gd name="T66" fmla="*/ 198 w 386"/>
                  <a:gd name="T67" fmla="*/ 304 h 316"/>
                  <a:gd name="T68" fmla="*/ 198 w 386"/>
                  <a:gd name="T69" fmla="*/ 304 h 316"/>
                  <a:gd name="T70" fmla="*/ 201 w 386"/>
                  <a:gd name="T71" fmla="*/ 307 h 316"/>
                  <a:gd name="T72" fmla="*/ 201 w 386"/>
                  <a:gd name="T73" fmla="*/ 307 h 316"/>
                  <a:gd name="T74" fmla="*/ 204 w 386"/>
                  <a:gd name="T75" fmla="*/ 307 h 316"/>
                  <a:gd name="T76" fmla="*/ 204 w 386"/>
                  <a:gd name="T77" fmla="*/ 307 h 316"/>
                  <a:gd name="T78" fmla="*/ 207 w 386"/>
                  <a:gd name="T79" fmla="*/ 310 h 316"/>
                  <a:gd name="T80" fmla="*/ 207 w 386"/>
                  <a:gd name="T81" fmla="*/ 310 h 316"/>
                  <a:gd name="T82" fmla="*/ 210 w 386"/>
                  <a:gd name="T83" fmla="*/ 310 h 316"/>
                  <a:gd name="T84" fmla="*/ 212 w 386"/>
                  <a:gd name="T85" fmla="*/ 310 h 316"/>
                  <a:gd name="T86" fmla="*/ 215 w 386"/>
                  <a:gd name="T87" fmla="*/ 313 h 316"/>
                  <a:gd name="T88" fmla="*/ 218 w 386"/>
                  <a:gd name="T89" fmla="*/ 313 h 316"/>
                  <a:gd name="T90" fmla="*/ 221 w 386"/>
                  <a:gd name="T91" fmla="*/ 313 h 316"/>
                  <a:gd name="T92" fmla="*/ 221 w 386"/>
                  <a:gd name="T93" fmla="*/ 313 h 316"/>
                  <a:gd name="T94" fmla="*/ 224 w 386"/>
                  <a:gd name="T95" fmla="*/ 316 h 316"/>
                  <a:gd name="T96" fmla="*/ 235 w 386"/>
                  <a:gd name="T97" fmla="*/ 292 h 316"/>
                  <a:gd name="T98" fmla="*/ 240 w 386"/>
                  <a:gd name="T99" fmla="*/ 286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86" h="316">
                    <a:moveTo>
                      <a:pt x="240" y="286"/>
                    </a:moveTo>
                    <a:lnTo>
                      <a:pt x="240" y="286"/>
                    </a:lnTo>
                    <a:lnTo>
                      <a:pt x="243" y="268"/>
                    </a:lnTo>
                    <a:lnTo>
                      <a:pt x="243" y="268"/>
                    </a:lnTo>
                    <a:lnTo>
                      <a:pt x="246" y="262"/>
                    </a:lnTo>
                    <a:lnTo>
                      <a:pt x="246" y="262"/>
                    </a:lnTo>
                    <a:lnTo>
                      <a:pt x="246" y="259"/>
                    </a:lnTo>
                    <a:lnTo>
                      <a:pt x="246" y="259"/>
                    </a:lnTo>
                    <a:lnTo>
                      <a:pt x="249" y="253"/>
                    </a:lnTo>
                    <a:lnTo>
                      <a:pt x="260" y="250"/>
                    </a:lnTo>
                    <a:lnTo>
                      <a:pt x="260" y="250"/>
                    </a:lnTo>
                    <a:lnTo>
                      <a:pt x="280" y="246"/>
                    </a:lnTo>
                    <a:lnTo>
                      <a:pt x="288" y="240"/>
                    </a:lnTo>
                    <a:lnTo>
                      <a:pt x="294" y="237"/>
                    </a:lnTo>
                    <a:lnTo>
                      <a:pt x="294" y="237"/>
                    </a:lnTo>
                    <a:lnTo>
                      <a:pt x="299" y="225"/>
                    </a:lnTo>
                    <a:lnTo>
                      <a:pt x="308" y="216"/>
                    </a:lnTo>
                    <a:lnTo>
                      <a:pt x="327" y="195"/>
                    </a:lnTo>
                    <a:lnTo>
                      <a:pt x="327" y="195"/>
                    </a:lnTo>
                    <a:lnTo>
                      <a:pt x="333" y="189"/>
                    </a:lnTo>
                    <a:lnTo>
                      <a:pt x="333" y="189"/>
                    </a:lnTo>
                    <a:lnTo>
                      <a:pt x="344" y="180"/>
                    </a:lnTo>
                    <a:lnTo>
                      <a:pt x="350" y="161"/>
                    </a:lnTo>
                    <a:lnTo>
                      <a:pt x="350" y="161"/>
                    </a:lnTo>
                    <a:lnTo>
                      <a:pt x="355" y="134"/>
                    </a:lnTo>
                    <a:lnTo>
                      <a:pt x="355" y="134"/>
                    </a:lnTo>
                    <a:lnTo>
                      <a:pt x="361" y="116"/>
                    </a:lnTo>
                    <a:lnTo>
                      <a:pt x="366" y="104"/>
                    </a:lnTo>
                    <a:lnTo>
                      <a:pt x="366" y="104"/>
                    </a:lnTo>
                    <a:lnTo>
                      <a:pt x="372" y="98"/>
                    </a:lnTo>
                    <a:lnTo>
                      <a:pt x="377" y="92"/>
                    </a:lnTo>
                    <a:lnTo>
                      <a:pt x="377" y="92"/>
                    </a:lnTo>
                    <a:lnTo>
                      <a:pt x="386" y="85"/>
                    </a:lnTo>
                    <a:lnTo>
                      <a:pt x="299" y="6"/>
                    </a:lnTo>
                    <a:lnTo>
                      <a:pt x="299" y="6"/>
                    </a:lnTo>
                    <a:lnTo>
                      <a:pt x="257" y="10"/>
                    </a:lnTo>
                    <a:lnTo>
                      <a:pt x="257" y="10"/>
                    </a:lnTo>
                    <a:lnTo>
                      <a:pt x="243" y="10"/>
                    </a:lnTo>
                    <a:lnTo>
                      <a:pt x="232" y="13"/>
                    </a:lnTo>
                    <a:lnTo>
                      <a:pt x="218" y="19"/>
                    </a:lnTo>
                    <a:lnTo>
                      <a:pt x="218" y="19"/>
                    </a:lnTo>
                    <a:lnTo>
                      <a:pt x="218" y="19"/>
                    </a:lnTo>
                    <a:lnTo>
                      <a:pt x="218" y="19"/>
                    </a:lnTo>
                    <a:lnTo>
                      <a:pt x="218" y="19"/>
                    </a:lnTo>
                    <a:lnTo>
                      <a:pt x="218" y="19"/>
                    </a:lnTo>
                    <a:lnTo>
                      <a:pt x="215" y="19"/>
                    </a:lnTo>
                    <a:lnTo>
                      <a:pt x="215" y="19"/>
                    </a:lnTo>
                    <a:lnTo>
                      <a:pt x="201" y="13"/>
                    </a:lnTo>
                    <a:lnTo>
                      <a:pt x="187" y="6"/>
                    </a:lnTo>
                    <a:lnTo>
                      <a:pt x="187" y="6"/>
                    </a:lnTo>
                    <a:lnTo>
                      <a:pt x="179" y="3"/>
                    </a:lnTo>
                    <a:lnTo>
                      <a:pt x="162" y="0"/>
                    </a:lnTo>
                    <a:lnTo>
                      <a:pt x="61" y="0"/>
                    </a:lnTo>
                    <a:lnTo>
                      <a:pt x="61" y="0"/>
                    </a:lnTo>
                    <a:lnTo>
                      <a:pt x="56" y="0"/>
                    </a:lnTo>
                    <a:lnTo>
                      <a:pt x="50" y="3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44" y="10"/>
                    </a:lnTo>
                    <a:lnTo>
                      <a:pt x="8" y="34"/>
                    </a:lnTo>
                    <a:lnTo>
                      <a:pt x="8" y="34"/>
                    </a:lnTo>
                    <a:lnTo>
                      <a:pt x="5" y="43"/>
                    </a:lnTo>
                    <a:lnTo>
                      <a:pt x="2" y="49"/>
                    </a:lnTo>
                    <a:lnTo>
                      <a:pt x="2" y="49"/>
                    </a:lnTo>
                    <a:lnTo>
                      <a:pt x="0" y="58"/>
                    </a:lnTo>
                    <a:lnTo>
                      <a:pt x="5" y="67"/>
                    </a:lnTo>
                    <a:lnTo>
                      <a:pt x="61" y="128"/>
                    </a:lnTo>
                    <a:lnTo>
                      <a:pt x="61" y="128"/>
                    </a:lnTo>
                    <a:lnTo>
                      <a:pt x="67" y="134"/>
                    </a:lnTo>
                    <a:lnTo>
                      <a:pt x="67" y="134"/>
                    </a:lnTo>
                    <a:lnTo>
                      <a:pt x="106" y="171"/>
                    </a:lnTo>
                    <a:lnTo>
                      <a:pt x="106" y="171"/>
                    </a:lnTo>
                    <a:lnTo>
                      <a:pt x="145" y="207"/>
                    </a:lnTo>
                    <a:lnTo>
                      <a:pt x="145" y="207"/>
                    </a:lnTo>
                    <a:lnTo>
                      <a:pt x="151" y="213"/>
                    </a:lnTo>
                    <a:lnTo>
                      <a:pt x="151" y="213"/>
                    </a:lnTo>
                    <a:lnTo>
                      <a:pt x="170" y="237"/>
                    </a:lnTo>
                    <a:lnTo>
                      <a:pt x="179" y="250"/>
                    </a:lnTo>
                    <a:lnTo>
                      <a:pt x="179" y="262"/>
                    </a:lnTo>
                    <a:lnTo>
                      <a:pt x="179" y="262"/>
                    </a:lnTo>
                    <a:lnTo>
                      <a:pt x="182" y="268"/>
                    </a:lnTo>
                    <a:lnTo>
                      <a:pt x="184" y="274"/>
                    </a:lnTo>
                    <a:lnTo>
                      <a:pt x="184" y="274"/>
                    </a:lnTo>
                    <a:lnTo>
                      <a:pt x="190" y="286"/>
                    </a:lnTo>
                    <a:lnTo>
                      <a:pt x="193" y="298"/>
                    </a:lnTo>
                    <a:lnTo>
                      <a:pt x="193" y="298"/>
                    </a:lnTo>
                    <a:lnTo>
                      <a:pt x="193" y="301"/>
                    </a:lnTo>
                    <a:lnTo>
                      <a:pt x="193" y="301"/>
                    </a:lnTo>
                    <a:lnTo>
                      <a:pt x="193" y="301"/>
                    </a:lnTo>
                    <a:lnTo>
                      <a:pt x="193" y="301"/>
                    </a:lnTo>
                    <a:lnTo>
                      <a:pt x="196" y="301"/>
                    </a:lnTo>
                    <a:lnTo>
                      <a:pt x="196" y="301"/>
                    </a:lnTo>
                    <a:lnTo>
                      <a:pt x="196" y="301"/>
                    </a:lnTo>
                    <a:lnTo>
                      <a:pt x="196" y="301"/>
                    </a:lnTo>
                    <a:lnTo>
                      <a:pt x="196" y="301"/>
                    </a:lnTo>
                    <a:lnTo>
                      <a:pt x="196" y="301"/>
                    </a:lnTo>
                    <a:lnTo>
                      <a:pt x="196" y="304"/>
                    </a:lnTo>
                    <a:lnTo>
                      <a:pt x="196" y="304"/>
                    </a:lnTo>
                    <a:lnTo>
                      <a:pt x="196" y="304"/>
                    </a:lnTo>
                    <a:lnTo>
                      <a:pt x="196" y="304"/>
                    </a:lnTo>
                    <a:lnTo>
                      <a:pt x="198" y="304"/>
                    </a:lnTo>
                    <a:lnTo>
                      <a:pt x="198" y="304"/>
                    </a:lnTo>
                    <a:lnTo>
                      <a:pt x="198" y="304"/>
                    </a:lnTo>
                    <a:lnTo>
                      <a:pt x="198" y="304"/>
                    </a:lnTo>
                    <a:lnTo>
                      <a:pt x="198" y="304"/>
                    </a:lnTo>
                    <a:lnTo>
                      <a:pt x="198" y="304"/>
                    </a:lnTo>
                    <a:lnTo>
                      <a:pt x="201" y="307"/>
                    </a:lnTo>
                    <a:lnTo>
                      <a:pt x="201" y="307"/>
                    </a:lnTo>
                    <a:lnTo>
                      <a:pt x="201" y="307"/>
                    </a:lnTo>
                    <a:lnTo>
                      <a:pt x="201" y="307"/>
                    </a:lnTo>
                    <a:lnTo>
                      <a:pt x="201" y="307"/>
                    </a:lnTo>
                    <a:lnTo>
                      <a:pt x="201" y="307"/>
                    </a:lnTo>
                    <a:lnTo>
                      <a:pt x="204" y="307"/>
                    </a:lnTo>
                    <a:lnTo>
                      <a:pt x="204" y="307"/>
                    </a:lnTo>
                    <a:lnTo>
                      <a:pt x="204" y="307"/>
                    </a:lnTo>
                    <a:lnTo>
                      <a:pt x="204" y="307"/>
                    </a:lnTo>
                    <a:lnTo>
                      <a:pt x="204" y="307"/>
                    </a:lnTo>
                    <a:lnTo>
                      <a:pt x="204" y="307"/>
                    </a:lnTo>
                    <a:lnTo>
                      <a:pt x="207" y="310"/>
                    </a:lnTo>
                    <a:lnTo>
                      <a:pt x="207" y="310"/>
                    </a:lnTo>
                    <a:lnTo>
                      <a:pt x="207" y="310"/>
                    </a:lnTo>
                    <a:lnTo>
                      <a:pt x="207" y="310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0" y="310"/>
                    </a:lnTo>
                    <a:lnTo>
                      <a:pt x="212" y="310"/>
                    </a:lnTo>
                    <a:lnTo>
                      <a:pt x="212" y="310"/>
                    </a:lnTo>
                    <a:lnTo>
                      <a:pt x="215" y="313"/>
                    </a:lnTo>
                    <a:lnTo>
                      <a:pt x="215" y="313"/>
                    </a:lnTo>
                    <a:lnTo>
                      <a:pt x="215" y="313"/>
                    </a:lnTo>
                    <a:lnTo>
                      <a:pt x="215" y="313"/>
                    </a:lnTo>
                    <a:lnTo>
                      <a:pt x="218" y="313"/>
                    </a:lnTo>
                    <a:lnTo>
                      <a:pt x="218" y="313"/>
                    </a:lnTo>
                    <a:lnTo>
                      <a:pt x="218" y="313"/>
                    </a:lnTo>
                    <a:lnTo>
                      <a:pt x="218" y="313"/>
                    </a:lnTo>
                    <a:lnTo>
                      <a:pt x="221" y="313"/>
                    </a:lnTo>
                    <a:lnTo>
                      <a:pt x="221" y="313"/>
                    </a:lnTo>
                    <a:lnTo>
                      <a:pt x="221" y="313"/>
                    </a:lnTo>
                    <a:lnTo>
                      <a:pt x="221" y="313"/>
                    </a:lnTo>
                    <a:lnTo>
                      <a:pt x="224" y="313"/>
                    </a:lnTo>
                    <a:lnTo>
                      <a:pt x="224" y="313"/>
                    </a:lnTo>
                    <a:lnTo>
                      <a:pt x="224" y="316"/>
                    </a:lnTo>
                    <a:lnTo>
                      <a:pt x="224" y="316"/>
                    </a:lnTo>
                    <a:lnTo>
                      <a:pt x="229" y="301"/>
                    </a:lnTo>
                    <a:lnTo>
                      <a:pt x="235" y="292"/>
                    </a:lnTo>
                    <a:lnTo>
                      <a:pt x="235" y="292"/>
                    </a:lnTo>
                    <a:lnTo>
                      <a:pt x="240" y="286"/>
                    </a:lnTo>
                    <a:lnTo>
                      <a:pt x="240" y="28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89" name="Freeform 166">
                <a:extLst>
                  <a:ext uri="{FF2B5EF4-FFF2-40B4-BE49-F238E27FC236}">
                    <a16:creationId xmlns:a16="http://schemas.microsoft.com/office/drawing/2014/main" id="{97B851BC-216D-93DE-D268-BBEE4B5F28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399483" y="2317294"/>
                <a:ext cx="183114" cy="385856"/>
              </a:xfrm>
              <a:custGeom>
                <a:avLst/>
                <a:gdLst>
                  <a:gd name="T0" fmla="*/ 36 w 126"/>
                  <a:gd name="T1" fmla="*/ 0 h 280"/>
                  <a:gd name="T2" fmla="*/ 33 w 126"/>
                  <a:gd name="T3" fmla="*/ 6 h 280"/>
                  <a:gd name="T4" fmla="*/ 28 w 126"/>
                  <a:gd name="T5" fmla="*/ 22 h 280"/>
                  <a:gd name="T6" fmla="*/ 22 w 126"/>
                  <a:gd name="T7" fmla="*/ 31 h 280"/>
                  <a:gd name="T8" fmla="*/ 19 w 126"/>
                  <a:gd name="T9" fmla="*/ 31 h 280"/>
                  <a:gd name="T10" fmla="*/ 19 w 126"/>
                  <a:gd name="T11" fmla="*/ 34 h 280"/>
                  <a:gd name="T12" fmla="*/ 19 w 126"/>
                  <a:gd name="T13" fmla="*/ 34 h 280"/>
                  <a:gd name="T14" fmla="*/ 19 w 126"/>
                  <a:gd name="T15" fmla="*/ 34 h 280"/>
                  <a:gd name="T16" fmla="*/ 19 w 126"/>
                  <a:gd name="T17" fmla="*/ 34 h 280"/>
                  <a:gd name="T18" fmla="*/ 19 w 126"/>
                  <a:gd name="T19" fmla="*/ 37 h 280"/>
                  <a:gd name="T20" fmla="*/ 19 w 126"/>
                  <a:gd name="T21" fmla="*/ 37 h 280"/>
                  <a:gd name="T22" fmla="*/ 19 w 126"/>
                  <a:gd name="T23" fmla="*/ 37 h 280"/>
                  <a:gd name="T24" fmla="*/ 19 w 126"/>
                  <a:gd name="T25" fmla="*/ 37 h 280"/>
                  <a:gd name="T26" fmla="*/ 19 w 126"/>
                  <a:gd name="T27" fmla="*/ 40 h 280"/>
                  <a:gd name="T28" fmla="*/ 19 w 126"/>
                  <a:gd name="T29" fmla="*/ 40 h 280"/>
                  <a:gd name="T30" fmla="*/ 19 w 126"/>
                  <a:gd name="T31" fmla="*/ 43 h 280"/>
                  <a:gd name="T32" fmla="*/ 19 w 126"/>
                  <a:gd name="T33" fmla="*/ 43 h 280"/>
                  <a:gd name="T34" fmla="*/ 19 w 126"/>
                  <a:gd name="T35" fmla="*/ 46 h 280"/>
                  <a:gd name="T36" fmla="*/ 19 w 126"/>
                  <a:gd name="T37" fmla="*/ 46 h 280"/>
                  <a:gd name="T38" fmla="*/ 22 w 126"/>
                  <a:gd name="T39" fmla="*/ 46 h 280"/>
                  <a:gd name="T40" fmla="*/ 28 w 126"/>
                  <a:gd name="T41" fmla="*/ 58 h 280"/>
                  <a:gd name="T42" fmla="*/ 33 w 126"/>
                  <a:gd name="T43" fmla="*/ 70 h 280"/>
                  <a:gd name="T44" fmla="*/ 30 w 126"/>
                  <a:gd name="T45" fmla="*/ 85 h 280"/>
                  <a:gd name="T46" fmla="*/ 25 w 126"/>
                  <a:gd name="T47" fmla="*/ 95 h 280"/>
                  <a:gd name="T48" fmla="*/ 19 w 126"/>
                  <a:gd name="T49" fmla="*/ 98 h 280"/>
                  <a:gd name="T50" fmla="*/ 16 w 126"/>
                  <a:gd name="T51" fmla="*/ 101 h 280"/>
                  <a:gd name="T52" fmla="*/ 14 w 126"/>
                  <a:gd name="T53" fmla="*/ 107 h 280"/>
                  <a:gd name="T54" fmla="*/ 5 w 126"/>
                  <a:gd name="T55" fmla="*/ 119 h 280"/>
                  <a:gd name="T56" fmla="*/ 5 w 126"/>
                  <a:gd name="T57" fmla="*/ 122 h 280"/>
                  <a:gd name="T58" fmla="*/ 5 w 126"/>
                  <a:gd name="T59" fmla="*/ 183 h 280"/>
                  <a:gd name="T60" fmla="*/ 2 w 126"/>
                  <a:gd name="T61" fmla="*/ 189 h 280"/>
                  <a:gd name="T62" fmla="*/ 2 w 126"/>
                  <a:gd name="T63" fmla="*/ 192 h 280"/>
                  <a:gd name="T64" fmla="*/ 0 w 126"/>
                  <a:gd name="T65" fmla="*/ 195 h 280"/>
                  <a:gd name="T66" fmla="*/ 0 w 126"/>
                  <a:gd name="T67" fmla="*/ 210 h 280"/>
                  <a:gd name="T68" fmla="*/ 8 w 126"/>
                  <a:gd name="T69" fmla="*/ 265 h 280"/>
                  <a:gd name="T70" fmla="*/ 8 w 126"/>
                  <a:gd name="T71" fmla="*/ 274 h 280"/>
                  <a:gd name="T72" fmla="*/ 86 w 126"/>
                  <a:gd name="T73" fmla="*/ 262 h 280"/>
                  <a:gd name="T74" fmla="*/ 86 w 126"/>
                  <a:gd name="T75" fmla="*/ 259 h 280"/>
                  <a:gd name="T76" fmla="*/ 89 w 126"/>
                  <a:gd name="T77" fmla="*/ 256 h 280"/>
                  <a:gd name="T78" fmla="*/ 95 w 126"/>
                  <a:gd name="T79" fmla="*/ 249 h 280"/>
                  <a:gd name="T80" fmla="*/ 106 w 126"/>
                  <a:gd name="T81" fmla="*/ 243 h 280"/>
                  <a:gd name="T82" fmla="*/ 109 w 126"/>
                  <a:gd name="T83" fmla="*/ 243 h 280"/>
                  <a:gd name="T84" fmla="*/ 112 w 126"/>
                  <a:gd name="T85" fmla="*/ 240 h 280"/>
                  <a:gd name="T86" fmla="*/ 112 w 126"/>
                  <a:gd name="T87" fmla="*/ 240 h 280"/>
                  <a:gd name="T88" fmla="*/ 114 w 126"/>
                  <a:gd name="T89" fmla="*/ 240 h 280"/>
                  <a:gd name="T90" fmla="*/ 114 w 126"/>
                  <a:gd name="T91" fmla="*/ 240 h 280"/>
                  <a:gd name="T92" fmla="*/ 114 w 126"/>
                  <a:gd name="T93" fmla="*/ 240 h 280"/>
                  <a:gd name="T94" fmla="*/ 114 w 126"/>
                  <a:gd name="T95" fmla="*/ 240 h 280"/>
                  <a:gd name="T96" fmla="*/ 117 w 126"/>
                  <a:gd name="T97" fmla="*/ 240 h 280"/>
                  <a:gd name="T98" fmla="*/ 117 w 126"/>
                  <a:gd name="T99" fmla="*/ 240 h 280"/>
                  <a:gd name="T100" fmla="*/ 117 w 126"/>
                  <a:gd name="T101" fmla="*/ 240 h 280"/>
                  <a:gd name="T102" fmla="*/ 117 w 126"/>
                  <a:gd name="T103" fmla="*/ 240 h 280"/>
                  <a:gd name="T104" fmla="*/ 120 w 126"/>
                  <a:gd name="T105" fmla="*/ 240 h 280"/>
                  <a:gd name="T106" fmla="*/ 120 w 126"/>
                  <a:gd name="T107" fmla="*/ 240 h 280"/>
                  <a:gd name="T108" fmla="*/ 120 w 126"/>
                  <a:gd name="T109" fmla="*/ 240 h 280"/>
                  <a:gd name="T110" fmla="*/ 123 w 126"/>
                  <a:gd name="T111" fmla="*/ 240 h 280"/>
                  <a:gd name="T112" fmla="*/ 123 w 126"/>
                  <a:gd name="T113" fmla="*/ 237 h 280"/>
                  <a:gd name="T114" fmla="*/ 123 w 126"/>
                  <a:gd name="T115" fmla="*/ 237 h 280"/>
                  <a:gd name="T116" fmla="*/ 126 w 126"/>
                  <a:gd name="T117" fmla="*/ 237 h 280"/>
                  <a:gd name="T118" fmla="*/ 123 w 126"/>
                  <a:gd name="T119" fmla="*/ 23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26" h="280">
                    <a:moveTo>
                      <a:pt x="123" y="231"/>
                    </a:moveTo>
                    <a:lnTo>
                      <a:pt x="36" y="0"/>
                    </a:lnTo>
                    <a:lnTo>
                      <a:pt x="36" y="0"/>
                    </a:lnTo>
                    <a:lnTo>
                      <a:pt x="33" y="6"/>
                    </a:lnTo>
                    <a:lnTo>
                      <a:pt x="33" y="6"/>
                    </a:lnTo>
                    <a:lnTo>
                      <a:pt x="28" y="22"/>
                    </a:lnTo>
                    <a:lnTo>
                      <a:pt x="22" y="31"/>
                    </a:lnTo>
                    <a:lnTo>
                      <a:pt x="22" y="31"/>
                    </a:lnTo>
                    <a:lnTo>
                      <a:pt x="19" y="31"/>
                    </a:lnTo>
                    <a:lnTo>
                      <a:pt x="19" y="31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4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37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9" y="40"/>
                    </a:lnTo>
                    <a:lnTo>
                      <a:pt x="19" y="43"/>
                    </a:lnTo>
                    <a:lnTo>
                      <a:pt x="19" y="43"/>
                    </a:lnTo>
                    <a:lnTo>
                      <a:pt x="19" y="43"/>
                    </a:lnTo>
                    <a:lnTo>
                      <a:pt x="19" y="43"/>
                    </a:lnTo>
                    <a:lnTo>
                      <a:pt x="19" y="46"/>
                    </a:lnTo>
                    <a:lnTo>
                      <a:pt x="19" y="46"/>
                    </a:lnTo>
                    <a:lnTo>
                      <a:pt x="19" y="46"/>
                    </a:lnTo>
                    <a:lnTo>
                      <a:pt x="19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28" y="58"/>
                    </a:lnTo>
                    <a:lnTo>
                      <a:pt x="28" y="58"/>
                    </a:lnTo>
                    <a:lnTo>
                      <a:pt x="30" y="64"/>
                    </a:lnTo>
                    <a:lnTo>
                      <a:pt x="33" y="70"/>
                    </a:lnTo>
                    <a:lnTo>
                      <a:pt x="33" y="70"/>
                    </a:lnTo>
                    <a:lnTo>
                      <a:pt x="30" y="85"/>
                    </a:lnTo>
                    <a:lnTo>
                      <a:pt x="25" y="95"/>
                    </a:lnTo>
                    <a:lnTo>
                      <a:pt x="25" y="95"/>
                    </a:lnTo>
                    <a:lnTo>
                      <a:pt x="22" y="98"/>
                    </a:lnTo>
                    <a:lnTo>
                      <a:pt x="19" y="98"/>
                    </a:lnTo>
                    <a:lnTo>
                      <a:pt x="19" y="98"/>
                    </a:lnTo>
                    <a:lnTo>
                      <a:pt x="16" y="101"/>
                    </a:lnTo>
                    <a:lnTo>
                      <a:pt x="14" y="107"/>
                    </a:lnTo>
                    <a:lnTo>
                      <a:pt x="14" y="107"/>
                    </a:lnTo>
                    <a:lnTo>
                      <a:pt x="11" y="116"/>
                    </a:lnTo>
                    <a:lnTo>
                      <a:pt x="5" y="119"/>
                    </a:lnTo>
                    <a:lnTo>
                      <a:pt x="5" y="119"/>
                    </a:lnTo>
                    <a:lnTo>
                      <a:pt x="5" y="122"/>
                    </a:lnTo>
                    <a:lnTo>
                      <a:pt x="5" y="125"/>
                    </a:lnTo>
                    <a:lnTo>
                      <a:pt x="5" y="183"/>
                    </a:lnTo>
                    <a:lnTo>
                      <a:pt x="5" y="183"/>
                    </a:lnTo>
                    <a:lnTo>
                      <a:pt x="2" y="189"/>
                    </a:lnTo>
                    <a:lnTo>
                      <a:pt x="2" y="192"/>
                    </a:lnTo>
                    <a:lnTo>
                      <a:pt x="2" y="192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0" y="210"/>
                    </a:lnTo>
                    <a:lnTo>
                      <a:pt x="0" y="210"/>
                    </a:lnTo>
                    <a:lnTo>
                      <a:pt x="2" y="243"/>
                    </a:lnTo>
                    <a:lnTo>
                      <a:pt x="8" y="265"/>
                    </a:lnTo>
                    <a:lnTo>
                      <a:pt x="8" y="265"/>
                    </a:lnTo>
                    <a:lnTo>
                      <a:pt x="8" y="274"/>
                    </a:lnTo>
                    <a:lnTo>
                      <a:pt x="8" y="280"/>
                    </a:lnTo>
                    <a:lnTo>
                      <a:pt x="86" y="262"/>
                    </a:lnTo>
                    <a:lnTo>
                      <a:pt x="86" y="262"/>
                    </a:lnTo>
                    <a:lnTo>
                      <a:pt x="86" y="259"/>
                    </a:lnTo>
                    <a:lnTo>
                      <a:pt x="86" y="259"/>
                    </a:lnTo>
                    <a:lnTo>
                      <a:pt x="89" y="256"/>
                    </a:lnTo>
                    <a:lnTo>
                      <a:pt x="92" y="252"/>
                    </a:lnTo>
                    <a:lnTo>
                      <a:pt x="95" y="249"/>
                    </a:lnTo>
                    <a:lnTo>
                      <a:pt x="95" y="249"/>
                    </a:lnTo>
                    <a:lnTo>
                      <a:pt x="106" y="243"/>
                    </a:lnTo>
                    <a:lnTo>
                      <a:pt x="109" y="243"/>
                    </a:lnTo>
                    <a:lnTo>
                      <a:pt x="109" y="243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2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4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17" y="240"/>
                    </a:lnTo>
                    <a:lnTo>
                      <a:pt x="120" y="240"/>
                    </a:lnTo>
                    <a:lnTo>
                      <a:pt x="120" y="240"/>
                    </a:lnTo>
                    <a:lnTo>
                      <a:pt x="120" y="240"/>
                    </a:lnTo>
                    <a:lnTo>
                      <a:pt x="120" y="240"/>
                    </a:lnTo>
                    <a:lnTo>
                      <a:pt x="120" y="240"/>
                    </a:lnTo>
                    <a:lnTo>
                      <a:pt x="120" y="240"/>
                    </a:lnTo>
                    <a:lnTo>
                      <a:pt x="123" y="240"/>
                    </a:lnTo>
                    <a:lnTo>
                      <a:pt x="123" y="240"/>
                    </a:lnTo>
                    <a:lnTo>
                      <a:pt x="123" y="237"/>
                    </a:lnTo>
                    <a:lnTo>
                      <a:pt x="123" y="237"/>
                    </a:lnTo>
                    <a:lnTo>
                      <a:pt x="123" y="237"/>
                    </a:lnTo>
                    <a:lnTo>
                      <a:pt x="123" y="237"/>
                    </a:lnTo>
                    <a:lnTo>
                      <a:pt x="126" y="237"/>
                    </a:lnTo>
                    <a:lnTo>
                      <a:pt x="126" y="237"/>
                    </a:lnTo>
                    <a:lnTo>
                      <a:pt x="123" y="231"/>
                    </a:lnTo>
                    <a:lnTo>
                      <a:pt x="123" y="23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196" name="Freeform 173">
                <a:extLst>
                  <a:ext uri="{FF2B5EF4-FFF2-40B4-BE49-F238E27FC236}">
                    <a16:creationId xmlns:a16="http://schemas.microsoft.com/office/drawing/2014/main" id="{956F5241-895A-1E28-7709-AFE92B0AC9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715" y="3853827"/>
                <a:ext cx="995503" cy="305929"/>
              </a:xfrm>
              <a:custGeom>
                <a:avLst/>
                <a:gdLst>
                  <a:gd name="T0" fmla="*/ 154 w 685"/>
                  <a:gd name="T1" fmla="*/ 73 h 222"/>
                  <a:gd name="T2" fmla="*/ 114 w 685"/>
                  <a:gd name="T3" fmla="*/ 73 h 222"/>
                  <a:gd name="T4" fmla="*/ 109 w 685"/>
                  <a:gd name="T5" fmla="*/ 73 h 222"/>
                  <a:gd name="T6" fmla="*/ 103 w 685"/>
                  <a:gd name="T7" fmla="*/ 73 h 222"/>
                  <a:gd name="T8" fmla="*/ 100 w 685"/>
                  <a:gd name="T9" fmla="*/ 76 h 222"/>
                  <a:gd name="T10" fmla="*/ 95 w 685"/>
                  <a:gd name="T11" fmla="*/ 76 h 222"/>
                  <a:gd name="T12" fmla="*/ 89 w 685"/>
                  <a:gd name="T13" fmla="*/ 76 h 222"/>
                  <a:gd name="T14" fmla="*/ 86 w 685"/>
                  <a:gd name="T15" fmla="*/ 76 h 222"/>
                  <a:gd name="T16" fmla="*/ 81 w 685"/>
                  <a:gd name="T17" fmla="*/ 76 h 222"/>
                  <a:gd name="T18" fmla="*/ 78 w 685"/>
                  <a:gd name="T19" fmla="*/ 76 h 222"/>
                  <a:gd name="T20" fmla="*/ 75 w 685"/>
                  <a:gd name="T21" fmla="*/ 76 h 222"/>
                  <a:gd name="T22" fmla="*/ 70 w 685"/>
                  <a:gd name="T23" fmla="*/ 79 h 222"/>
                  <a:gd name="T24" fmla="*/ 67 w 685"/>
                  <a:gd name="T25" fmla="*/ 79 h 222"/>
                  <a:gd name="T26" fmla="*/ 64 w 685"/>
                  <a:gd name="T27" fmla="*/ 79 h 222"/>
                  <a:gd name="T28" fmla="*/ 61 w 685"/>
                  <a:gd name="T29" fmla="*/ 79 h 222"/>
                  <a:gd name="T30" fmla="*/ 58 w 685"/>
                  <a:gd name="T31" fmla="*/ 79 h 222"/>
                  <a:gd name="T32" fmla="*/ 56 w 685"/>
                  <a:gd name="T33" fmla="*/ 79 h 222"/>
                  <a:gd name="T34" fmla="*/ 56 w 685"/>
                  <a:gd name="T35" fmla="*/ 82 h 222"/>
                  <a:gd name="T36" fmla="*/ 42 w 685"/>
                  <a:gd name="T37" fmla="*/ 98 h 222"/>
                  <a:gd name="T38" fmla="*/ 50 w 685"/>
                  <a:gd name="T39" fmla="*/ 104 h 222"/>
                  <a:gd name="T40" fmla="*/ 53 w 685"/>
                  <a:gd name="T41" fmla="*/ 110 h 222"/>
                  <a:gd name="T42" fmla="*/ 47 w 685"/>
                  <a:gd name="T43" fmla="*/ 119 h 222"/>
                  <a:gd name="T44" fmla="*/ 36 w 685"/>
                  <a:gd name="T45" fmla="*/ 158 h 222"/>
                  <a:gd name="T46" fmla="*/ 19 w 685"/>
                  <a:gd name="T47" fmla="*/ 201 h 222"/>
                  <a:gd name="T48" fmla="*/ 3 w 685"/>
                  <a:gd name="T49" fmla="*/ 219 h 222"/>
                  <a:gd name="T50" fmla="*/ 0 w 685"/>
                  <a:gd name="T51" fmla="*/ 222 h 222"/>
                  <a:gd name="T52" fmla="*/ 25 w 685"/>
                  <a:gd name="T53" fmla="*/ 222 h 222"/>
                  <a:gd name="T54" fmla="*/ 25 w 685"/>
                  <a:gd name="T55" fmla="*/ 222 h 222"/>
                  <a:gd name="T56" fmla="*/ 25 w 685"/>
                  <a:gd name="T57" fmla="*/ 222 h 222"/>
                  <a:gd name="T58" fmla="*/ 89 w 685"/>
                  <a:gd name="T59" fmla="*/ 222 h 222"/>
                  <a:gd name="T60" fmla="*/ 100 w 685"/>
                  <a:gd name="T61" fmla="*/ 222 h 222"/>
                  <a:gd name="T62" fmla="*/ 156 w 685"/>
                  <a:gd name="T63" fmla="*/ 222 h 222"/>
                  <a:gd name="T64" fmla="*/ 459 w 685"/>
                  <a:gd name="T65" fmla="*/ 207 h 222"/>
                  <a:gd name="T66" fmla="*/ 476 w 685"/>
                  <a:gd name="T67" fmla="*/ 180 h 222"/>
                  <a:gd name="T68" fmla="*/ 503 w 685"/>
                  <a:gd name="T69" fmla="*/ 164 h 222"/>
                  <a:gd name="T70" fmla="*/ 531 w 685"/>
                  <a:gd name="T71" fmla="*/ 146 h 222"/>
                  <a:gd name="T72" fmla="*/ 545 w 685"/>
                  <a:gd name="T73" fmla="*/ 140 h 222"/>
                  <a:gd name="T74" fmla="*/ 568 w 685"/>
                  <a:gd name="T75" fmla="*/ 122 h 222"/>
                  <a:gd name="T76" fmla="*/ 596 w 685"/>
                  <a:gd name="T77" fmla="*/ 101 h 222"/>
                  <a:gd name="T78" fmla="*/ 638 w 685"/>
                  <a:gd name="T79" fmla="*/ 70 h 222"/>
                  <a:gd name="T80" fmla="*/ 666 w 685"/>
                  <a:gd name="T81" fmla="*/ 37 h 222"/>
                  <a:gd name="T82" fmla="*/ 685 w 685"/>
                  <a:gd name="T83" fmla="*/ 3 h 222"/>
                  <a:gd name="T84" fmla="*/ 685 w 685"/>
                  <a:gd name="T85" fmla="*/ 0 h 222"/>
                  <a:gd name="T86" fmla="*/ 666 w 685"/>
                  <a:gd name="T87" fmla="*/ 3 h 222"/>
                  <a:gd name="T88" fmla="*/ 643 w 685"/>
                  <a:gd name="T89" fmla="*/ 3 h 222"/>
                  <a:gd name="T90" fmla="*/ 624 w 685"/>
                  <a:gd name="T91" fmla="*/ 6 h 222"/>
                  <a:gd name="T92" fmla="*/ 601 w 685"/>
                  <a:gd name="T93" fmla="*/ 9 h 222"/>
                  <a:gd name="T94" fmla="*/ 582 w 685"/>
                  <a:gd name="T95" fmla="*/ 12 h 222"/>
                  <a:gd name="T96" fmla="*/ 562 w 685"/>
                  <a:gd name="T97" fmla="*/ 12 h 222"/>
                  <a:gd name="T98" fmla="*/ 543 w 685"/>
                  <a:gd name="T99" fmla="*/ 16 h 222"/>
                  <a:gd name="T100" fmla="*/ 159 w 685"/>
                  <a:gd name="T101" fmla="*/ 5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685" h="222">
                    <a:moveTo>
                      <a:pt x="159" y="67"/>
                    </a:moveTo>
                    <a:lnTo>
                      <a:pt x="159" y="67"/>
                    </a:lnTo>
                    <a:lnTo>
                      <a:pt x="159" y="73"/>
                    </a:lnTo>
                    <a:lnTo>
                      <a:pt x="154" y="73"/>
                    </a:lnTo>
                    <a:lnTo>
                      <a:pt x="117" y="73"/>
                    </a:lnTo>
                    <a:lnTo>
                      <a:pt x="117" y="73"/>
                    </a:lnTo>
                    <a:lnTo>
                      <a:pt x="114" y="73"/>
                    </a:lnTo>
                    <a:lnTo>
                      <a:pt x="114" y="73"/>
                    </a:lnTo>
                    <a:lnTo>
                      <a:pt x="112" y="73"/>
                    </a:lnTo>
                    <a:lnTo>
                      <a:pt x="112" y="73"/>
                    </a:lnTo>
                    <a:lnTo>
                      <a:pt x="109" y="73"/>
                    </a:lnTo>
                    <a:lnTo>
                      <a:pt x="109" y="73"/>
                    </a:lnTo>
                    <a:lnTo>
                      <a:pt x="109" y="73"/>
                    </a:lnTo>
                    <a:lnTo>
                      <a:pt x="109" y="73"/>
                    </a:lnTo>
                    <a:lnTo>
                      <a:pt x="103" y="73"/>
                    </a:lnTo>
                    <a:lnTo>
                      <a:pt x="103" y="73"/>
                    </a:lnTo>
                    <a:lnTo>
                      <a:pt x="103" y="73"/>
                    </a:lnTo>
                    <a:lnTo>
                      <a:pt x="103" y="73"/>
                    </a:lnTo>
                    <a:lnTo>
                      <a:pt x="100" y="76"/>
                    </a:lnTo>
                    <a:lnTo>
                      <a:pt x="100" y="76"/>
                    </a:lnTo>
                    <a:lnTo>
                      <a:pt x="98" y="76"/>
                    </a:lnTo>
                    <a:lnTo>
                      <a:pt x="98" y="76"/>
                    </a:lnTo>
                    <a:lnTo>
                      <a:pt x="95" y="76"/>
                    </a:lnTo>
                    <a:lnTo>
                      <a:pt x="95" y="76"/>
                    </a:lnTo>
                    <a:lnTo>
                      <a:pt x="95" y="76"/>
                    </a:lnTo>
                    <a:lnTo>
                      <a:pt x="95" y="76"/>
                    </a:lnTo>
                    <a:lnTo>
                      <a:pt x="89" y="76"/>
                    </a:lnTo>
                    <a:lnTo>
                      <a:pt x="89" y="76"/>
                    </a:lnTo>
                    <a:lnTo>
                      <a:pt x="89" y="76"/>
                    </a:lnTo>
                    <a:lnTo>
                      <a:pt x="89" y="76"/>
                    </a:lnTo>
                    <a:lnTo>
                      <a:pt x="86" y="76"/>
                    </a:lnTo>
                    <a:lnTo>
                      <a:pt x="86" y="76"/>
                    </a:lnTo>
                    <a:lnTo>
                      <a:pt x="84" y="76"/>
                    </a:lnTo>
                    <a:lnTo>
                      <a:pt x="84" y="76"/>
                    </a:lnTo>
                    <a:lnTo>
                      <a:pt x="81" y="76"/>
                    </a:lnTo>
                    <a:lnTo>
                      <a:pt x="81" y="76"/>
                    </a:lnTo>
                    <a:lnTo>
                      <a:pt x="81" y="76"/>
                    </a:lnTo>
                    <a:lnTo>
                      <a:pt x="81" y="76"/>
                    </a:lnTo>
                    <a:lnTo>
                      <a:pt x="78" y="76"/>
                    </a:lnTo>
                    <a:lnTo>
                      <a:pt x="78" y="76"/>
                    </a:lnTo>
                    <a:lnTo>
                      <a:pt x="78" y="76"/>
                    </a:lnTo>
                    <a:lnTo>
                      <a:pt x="78" y="76"/>
                    </a:lnTo>
                    <a:lnTo>
                      <a:pt x="75" y="76"/>
                    </a:lnTo>
                    <a:lnTo>
                      <a:pt x="75" y="76"/>
                    </a:lnTo>
                    <a:lnTo>
                      <a:pt x="72" y="79"/>
                    </a:lnTo>
                    <a:lnTo>
                      <a:pt x="72" y="79"/>
                    </a:lnTo>
                    <a:lnTo>
                      <a:pt x="70" y="79"/>
                    </a:lnTo>
                    <a:lnTo>
                      <a:pt x="70" y="79"/>
                    </a:lnTo>
                    <a:lnTo>
                      <a:pt x="70" y="79"/>
                    </a:lnTo>
                    <a:lnTo>
                      <a:pt x="70" y="79"/>
                    </a:lnTo>
                    <a:lnTo>
                      <a:pt x="67" y="79"/>
                    </a:lnTo>
                    <a:lnTo>
                      <a:pt x="67" y="79"/>
                    </a:lnTo>
                    <a:lnTo>
                      <a:pt x="67" y="79"/>
                    </a:lnTo>
                    <a:lnTo>
                      <a:pt x="67" y="79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4" y="79"/>
                    </a:lnTo>
                    <a:lnTo>
                      <a:pt x="61" y="79"/>
                    </a:lnTo>
                    <a:lnTo>
                      <a:pt x="61" y="79"/>
                    </a:lnTo>
                    <a:lnTo>
                      <a:pt x="61" y="79"/>
                    </a:lnTo>
                    <a:lnTo>
                      <a:pt x="61" y="79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56" y="79"/>
                    </a:lnTo>
                    <a:lnTo>
                      <a:pt x="56" y="79"/>
                    </a:lnTo>
                    <a:lnTo>
                      <a:pt x="56" y="79"/>
                    </a:lnTo>
                    <a:lnTo>
                      <a:pt x="56" y="79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53" y="85"/>
                    </a:lnTo>
                    <a:lnTo>
                      <a:pt x="42" y="98"/>
                    </a:lnTo>
                    <a:lnTo>
                      <a:pt x="42" y="98"/>
                    </a:lnTo>
                    <a:lnTo>
                      <a:pt x="45" y="101"/>
                    </a:lnTo>
                    <a:lnTo>
                      <a:pt x="45" y="101"/>
                    </a:lnTo>
                    <a:lnTo>
                      <a:pt x="50" y="104"/>
                    </a:lnTo>
                    <a:lnTo>
                      <a:pt x="50" y="107"/>
                    </a:lnTo>
                    <a:lnTo>
                      <a:pt x="50" y="107"/>
                    </a:lnTo>
                    <a:lnTo>
                      <a:pt x="53" y="110"/>
                    </a:lnTo>
                    <a:lnTo>
                      <a:pt x="53" y="110"/>
                    </a:lnTo>
                    <a:lnTo>
                      <a:pt x="50" y="116"/>
                    </a:lnTo>
                    <a:lnTo>
                      <a:pt x="50" y="116"/>
                    </a:lnTo>
                    <a:lnTo>
                      <a:pt x="47" y="119"/>
                    </a:lnTo>
                    <a:lnTo>
                      <a:pt x="47" y="119"/>
                    </a:lnTo>
                    <a:lnTo>
                      <a:pt x="42" y="128"/>
                    </a:lnTo>
                    <a:lnTo>
                      <a:pt x="39" y="137"/>
                    </a:lnTo>
                    <a:lnTo>
                      <a:pt x="36" y="158"/>
                    </a:lnTo>
                    <a:lnTo>
                      <a:pt x="36" y="158"/>
                    </a:lnTo>
                    <a:lnTo>
                      <a:pt x="36" y="170"/>
                    </a:lnTo>
                    <a:lnTo>
                      <a:pt x="31" y="183"/>
                    </a:lnTo>
                    <a:lnTo>
                      <a:pt x="19" y="201"/>
                    </a:lnTo>
                    <a:lnTo>
                      <a:pt x="19" y="201"/>
                    </a:lnTo>
                    <a:lnTo>
                      <a:pt x="11" y="207"/>
                    </a:lnTo>
                    <a:lnTo>
                      <a:pt x="11" y="207"/>
                    </a:lnTo>
                    <a:lnTo>
                      <a:pt x="3" y="213"/>
                    </a:lnTo>
                    <a:lnTo>
                      <a:pt x="3" y="219"/>
                    </a:lnTo>
                    <a:lnTo>
                      <a:pt x="3" y="219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3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25" y="222"/>
                    </a:lnTo>
                    <a:lnTo>
                      <a:pt x="89" y="222"/>
                    </a:lnTo>
                    <a:lnTo>
                      <a:pt x="89" y="222"/>
                    </a:lnTo>
                    <a:lnTo>
                      <a:pt x="89" y="222"/>
                    </a:lnTo>
                    <a:lnTo>
                      <a:pt x="89" y="222"/>
                    </a:lnTo>
                    <a:lnTo>
                      <a:pt x="95" y="222"/>
                    </a:lnTo>
                    <a:lnTo>
                      <a:pt x="95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100" y="222"/>
                    </a:lnTo>
                    <a:lnTo>
                      <a:pt x="156" y="222"/>
                    </a:lnTo>
                    <a:lnTo>
                      <a:pt x="156" y="222"/>
                    </a:lnTo>
                    <a:lnTo>
                      <a:pt x="308" y="216"/>
                    </a:lnTo>
                    <a:lnTo>
                      <a:pt x="308" y="216"/>
                    </a:lnTo>
                    <a:lnTo>
                      <a:pt x="459" y="207"/>
                    </a:lnTo>
                    <a:lnTo>
                      <a:pt x="473" y="183"/>
                    </a:lnTo>
                    <a:lnTo>
                      <a:pt x="473" y="183"/>
                    </a:lnTo>
                    <a:lnTo>
                      <a:pt x="476" y="180"/>
                    </a:lnTo>
                    <a:lnTo>
                      <a:pt x="476" y="180"/>
                    </a:lnTo>
                    <a:lnTo>
                      <a:pt x="490" y="173"/>
                    </a:lnTo>
                    <a:lnTo>
                      <a:pt x="490" y="173"/>
                    </a:lnTo>
                    <a:lnTo>
                      <a:pt x="503" y="164"/>
                    </a:lnTo>
                    <a:lnTo>
                      <a:pt x="503" y="164"/>
                    </a:lnTo>
                    <a:lnTo>
                      <a:pt x="515" y="158"/>
                    </a:lnTo>
                    <a:lnTo>
                      <a:pt x="523" y="152"/>
                    </a:lnTo>
                    <a:lnTo>
                      <a:pt x="523" y="152"/>
                    </a:lnTo>
                    <a:lnTo>
                      <a:pt x="531" y="146"/>
                    </a:lnTo>
                    <a:lnTo>
                      <a:pt x="540" y="143"/>
                    </a:lnTo>
                    <a:lnTo>
                      <a:pt x="540" y="143"/>
                    </a:lnTo>
                    <a:lnTo>
                      <a:pt x="545" y="140"/>
                    </a:lnTo>
                    <a:lnTo>
                      <a:pt x="545" y="140"/>
                    </a:lnTo>
                    <a:lnTo>
                      <a:pt x="554" y="134"/>
                    </a:lnTo>
                    <a:lnTo>
                      <a:pt x="554" y="134"/>
                    </a:lnTo>
                    <a:lnTo>
                      <a:pt x="568" y="122"/>
                    </a:lnTo>
                    <a:lnTo>
                      <a:pt x="568" y="122"/>
                    </a:lnTo>
                    <a:lnTo>
                      <a:pt x="582" y="113"/>
                    </a:lnTo>
                    <a:lnTo>
                      <a:pt x="582" y="113"/>
                    </a:lnTo>
                    <a:lnTo>
                      <a:pt x="596" y="101"/>
                    </a:lnTo>
                    <a:lnTo>
                      <a:pt x="596" y="101"/>
                    </a:lnTo>
                    <a:lnTo>
                      <a:pt x="613" y="85"/>
                    </a:lnTo>
                    <a:lnTo>
                      <a:pt x="629" y="76"/>
                    </a:lnTo>
                    <a:lnTo>
                      <a:pt x="629" y="76"/>
                    </a:lnTo>
                    <a:lnTo>
                      <a:pt x="638" y="70"/>
                    </a:lnTo>
                    <a:lnTo>
                      <a:pt x="643" y="64"/>
                    </a:lnTo>
                    <a:lnTo>
                      <a:pt x="643" y="64"/>
                    </a:lnTo>
                    <a:lnTo>
                      <a:pt x="649" y="55"/>
                    </a:lnTo>
                    <a:lnTo>
                      <a:pt x="666" y="37"/>
                    </a:lnTo>
                    <a:lnTo>
                      <a:pt x="666" y="37"/>
                    </a:lnTo>
                    <a:lnTo>
                      <a:pt x="677" y="22"/>
                    </a:lnTo>
                    <a:lnTo>
                      <a:pt x="685" y="3"/>
                    </a:lnTo>
                    <a:lnTo>
                      <a:pt x="685" y="3"/>
                    </a:lnTo>
                    <a:lnTo>
                      <a:pt x="685" y="0"/>
                    </a:lnTo>
                    <a:lnTo>
                      <a:pt x="685" y="0"/>
                    </a:lnTo>
                    <a:lnTo>
                      <a:pt x="685" y="0"/>
                    </a:lnTo>
                    <a:lnTo>
                      <a:pt x="685" y="0"/>
                    </a:lnTo>
                    <a:lnTo>
                      <a:pt x="666" y="3"/>
                    </a:lnTo>
                    <a:lnTo>
                      <a:pt x="666" y="3"/>
                    </a:lnTo>
                    <a:lnTo>
                      <a:pt x="666" y="3"/>
                    </a:lnTo>
                    <a:lnTo>
                      <a:pt x="666" y="3"/>
                    </a:lnTo>
                    <a:lnTo>
                      <a:pt x="646" y="3"/>
                    </a:lnTo>
                    <a:lnTo>
                      <a:pt x="646" y="3"/>
                    </a:lnTo>
                    <a:lnTo>
                      <a:pt x="643" y="3"/>
                    </a:lnTo>
                    <a:lnTo>
                      <a:pt x="643" y="3"/>
                    </a:lnTo>
                    <a:lnTo>
                      <a:pt x="627" y="6"/>
                    </a:lnTo>
                    <a:lnTo>
                      <a:pt x="627" y="6"/>
                    </a:lnTo>
                    <a:lnTo>
                      <a:pt x="624" y="6"/>
                    </a:lnTo>
                    <a:lnTo>
                      <a:pt x="624" y="6"/>
                    </a:lnTo>
                    <a:lnTo>
                      <a:pt x="604" y="9"/>
                    </a:lnTo>
                    <a:lnTo>
                      <a:pt x="604" y="9"/>
                    </a:lnTo>
                    <a:lnTo>
                      <a:pt x="601" y="9"/>
                    </a:lnTo>
                    <a:lnTo>
                      <a:pt x="601" y="9"/>
                    </a:lnTo>
                    <a:lnTo>
                      <a:pt x="585" y="12"/>
                    </a:lnTo>
                    <a:lnTo>
                      <a:pt x="585" y="12"/>
                    </a:lnTo>
                    <a:lnTo>
                      <a:pt x="582" y="12"/>
                    </a:lnTo>
                    <a:lnTo>
                      <a:pt x="582" y="12"/>
                    </a:lnTo>
                    <a:lnTo>
                      <a:pt x="565" y="12"/>
                    </a:lnTo>
                    <a:lnTo>
                      <a:pt x="565" y="12"/>
                    </a:lnTo>
                    <a:lnTo>
                      <a:pt x="562" y="12"/>
                    </a:lnTo>
                    <a:lnTo>
                      <a:pt x="562" y="12"/>
                    </a:lnTo>
                    <a:lnTo>
                      <a:pt x="543" y="16"/>
                    </a:lnTo>
                    <a:lnTo>
                      <a:pt x="543" y="16"/>
                    </a:lnTo>
                    <a:lnTo>
                      <a:pt x="543" y="16"/>
                    </a:lnTo>
                    <a:lnTo>
                      <a:pt x="543" y="16"/>
                    </a:lnTo>
                    <a:lnTo>
                      <a:pt x="523" y="19"/>
                    </a:lnTo>
                    <a:lnTo>
                      <a:pt x="523" y="19"/>
                    </a:lnTo>
                    <a:lnTo>
                      <a:pt x="285" y="43"/>
                    </a:lnTo>
                    <a:lnTo>
                      <a:pt x="159" y="55"/>
                    </a:lnTo>
                    <a:lnTo>
                      <a:pt x="159" y="6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551" name="Freeform 550">
                <a:extLst>
                  <a:ext uri="{FF2B5EF4-FFF2-40B4-BE49-F238E27FC236}">
                    <a16:creationId xmlns:a16="http://schemas.microsoft.com/office/drawing/2014/main" id="{4E02225D-B3F0-0400-B17B-DEEBA9291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6471" y="2908481"/>
                <a:ext cx="700484" cy="480941"/>
              </a:xfrm>
              <a:custGeom>
                <a:avLst/>
                <a:gdLst>
                  <a:gd name="T0" fmla="*/ 12 w 482"/>
                  <a:gd name="T1" fmla="*/ 60 h 349"/>
                  <a:gd name="T2" fmla="*/ 17 w 482"/>
                  <a:gd name="T3" fmla="*/ 103 h 349"/>
                  <a:gd name="T4" fmla="*/ 28 w 482"/>
                  <a:gd name="T5" fmla="*/ 133 h 349"/>
                  <a:gd name="T6" fmla="*/ 28 w 482"/>
                  <a:gd name="T7" fmla="*/ 133 h 349"/>
                  <a:gd name="T8" fmla="*/ 37 w 482"/>
                  <a:gd name="T9" fmla="*/ 158 h 349"/>
                  <a:gd name="T10" fmla="*/ 42 w 482"/>
                  <a:gd name="T11" fmla="*/ 167 h 349"/>
                  <a:gd name="T12" fmla="*/ 54 w 482"/>
                  <a:gd name="T13" fmla="*/ 179 h 349"/>
                  <a:gd name="T14" fmla="*/ 54 w 482"/>
                  <a:gd name="T15" fmla="*/ 203 h 349"/>
                  <a:gd name="T16" fmla="*/ 54 w 482"/>
                  <a:gd name="T17" fmla="*/ 234 h 349"/>
                  <a:gd name="T18" fmla="*/ 59 w 482"/>
                  <a:gd name="T19" fmla="*/ 255 h 349"/>
                  <a:gd name="T20" fmla="*/ 62 w 482"/>
                  <a:gd name="T21" fmla="*/ 276 h 349"/>
                  <a:gd name="T22" fmla="*/ 65 w 482"/>
                  <a:gd name="T23" fmla="*/ 304 h 349"/>
                  <a:gd name="T24" fmla="*/ 73 w 482"/>
                  <a:gd name="T25" fmla="*/ 313 h 349"/>
                  <a:gd name="T26" fmla="*/ 73 w 482"/>
                  <a:gd name="T27" fmla="*/ 313 h 349"/>
                  <a:gd name="T28" fmla="*/ 73 w 482"/>
                  <a:gd name="T29" fmla="*/ 313 h 349"/>
                  <a:gd name="T30" fmla="*/ 76 w 482"/>
                  <a:gd name="T31" fmla="*/ 313 h 349"/>
                  <a:gd name="T32" fmla="*/ 76 w 482"/>
                  <a:gd name="T33" fmla="*/ 316 h 349"/>
                  <a:gd name="T34" fmla="*/ 76 w 482"/>
                  <a:gd name="T35" fmla="*/ 316 h 349"/>
                  <a:gd name="T36" fmla="*/ 79 w 482"/>
                  <a:gd name="T37" fmla="*/ 316 h 349"/>
                  <a:gd name="T38" fmla="*/ 79 w 482"/>
                  <a:gd name="T39" fmla="*/ 316 h 349"/>
                  <a:gd name="T40" fmla="*/ 79 w 482"/>
                  <a:gd name="T41" fmla="*/ 316 h 349"/>
                  <a:gd name="T42" fmla="*/ 79 w 482"/>
                  <a:gd name="T43" fmla="*/ 316 h 349"/>
                  <a:gd name="T44" fmla="*/ 82 w 482"/>
                  <a:gd name="T45" fmla="*/ 316 h 349"/>
                  <a:gd name="T46" fmla="*/ 82 w 482"/>
                  <a:gd name="T47" fmla="*/ 316 h 349"/>
                  <a:gd name="T48" fmla="*/ 84 w 482"/>
                  <a:gd name="T49" fmla="*/ 316 h 349"/>
                  <a:gd name="T50" fmla="*/ 84 w 482"/>
                  <a:gd name="T51" fmla="*/ 316 h 349"/>
                  <a:gd name="T52" fmla="*/ 84 w 482"/>
                  <a:gd name="T53" fmla="*/ 316 h 349"/>
                  <a:gd name="T54" fmla="*/ 361 w 482"/>
                  <a:gd name="T55" fmla="*/ 313 h 349"/>
                  <a:gd name="T56" fmla="*/ 384 w 482"/>
                  <a:gd name="T57" fmla="*/ 334 h 349"/>
                  <a:gd name="T58" fmla="*/ 389 w 482"/>
                  <a:gd name="T59" fmla="*/ 340 h 349"/>
                  <a:gd name="T60" fmla="*/ 395 w 482"/>
                  <a:gd name="T61" fmla="*/ 349 h 349"/>
                  <a:gd name="T62" fmla="*/ 401 w 482"/>
                  <a:gd name="T63" fmla="*/ 331 h 349"/>
                  <a:gd name="T64" fmla="*/ 401 w 482"/>
                  <a:gd name="T65" fmla="*/ 325 h 349"/>
                  <a:gd name="T66" fmla="*/ 398 w 482"/>
                  <a:gd name="T67" fmla="*/ 313 h 349"/>
                  <a:gd name="T68" fmla="*/ 403 w 482"/>
                  <a:gd name="T69" fmla="*/ 300 h 349"/>
                  <a:gd name="T70" fmla="*/ 415 w 482"/>
                  <a:gd name="T71" fmla="*/ 294 h 349"/>
                  <a:gd name="T72" fmla="*/ 420 w 482"/>
                  <a:gd name="T73" fmla="*/ 291 h 349"/>
                  <a:gd name="T74" fmla="*/ 423 w 482"/>
                  <a:gd name="T75" fmla="*/ 279 h 349"/>
                  <a:gd name="T76" fmla="*/ 426 w 482"/>
                  <a:gd name="T77" fmla="*/ 264 h 349"/>
                  <a:gd name="T78" fmla="*/ 423 w 482"/>
                  <a:gd name="T79" fmla="*/ 252 h 349"/>
                  <a:gd name="T80" fmla="*/ 429 w 482"/>
                  <a:gd name="T81" fmla="*/ 231 h 349"/>
                  <a:gd name="T82" fmla="*/ 440 w 482"/>
                  <a:gd name="T83" fmla="*/ 225 h 349"/>
                  <a:gd name="T84" fmla="*/ 440 w 482"/>
                  <a:gd name="T85" fmla="*/ 225 h 349"/>
                  <a:gd name="T86" fmla="*/ 454 w 482"/>
                  <a:gd name="T87" fmla="*/ 212 h 349"/>
                  <a:gd name="T88" fmla="*/ 465 w 482"/>
                  <a:gd name="T89" fmla="*/ 200 h 349"/>
                  <a:gd name="T90" fmla="*/ 482 w 482"/>
                  <a:gd name="T91" fmla="*/ 185 h 349"/>
                  <a:gd name="T92" fmla="*/ 479 w 482"/>
                  <a:gd name="T93" fmla="*/ 146 h 349"/>
                  <a:gd name="T94" fmla="*/ 445 w 482"/>
                  <a:gd name="T95" fmla="*/ 109 h 349"/>
                  <a:gd name="T96" fmla="*/ 431 w 482"/>
                  <a:gd name="T97" fmla="*/ 94 h 349"/>
                  <a:gd name="T98" fmla="*/ 423 w 482"/>
                  <a:gd name="T99" fmla="*/ 85 h 349"/>
                  <a:gd name="T100" fmla="*/ 415 w 482"/>
                  <a:gd name="T101" fmla="*/ 79 h 349"/>
                  <a:gd name="T102" fmla="*/ 406 w 482"/>
                  <a:gd name="T103" fmla="*/ 64 h 349"/>
                  <a:gd name="T104" fmla="*/ 392 w 482"/>
                  <a:gd name="T105" fmla="*/ 0 h 349"/>
                  <a:gd name="T106" fmla="*/ 0 w 482"/>
                  <a:gd name="T107" fmla="*/ 0 h 349"/>
                  <a:gd name="T108" fmla="*/ 12 w 482"/>
                  <a:gd name="T109" fmla="*/ 21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82" h="349">
                    <a:moveTo>
                      <a:pt x="12" y="21"/>
                    </a:moveTo>
                    <a:lnTo>
                      <a:pt x="12" y="60"/>
                    </a:lnTo>
                    <a:lnTo>
                      <a:pt x="12" y="60"/>
                    </a:lnTo>
                    <a:lnTo>
                      <a:pt x="14" y="82"/>
                    </a:lnTo>
                    <a:lnTo>
                      <a:pt x="14" y="82"/>
                    </a:lnTo>
                    <a:lnTo>
                      <a:pt x="17" y="103"/>
                    </a:lnTo>
                    <a:lnTo>
                      <a:pt x="17" y="103"/>
                    </a:lnTo>
                    <a:lnTo>
                      <a:pt x="23" y="115"/>
                    </a:lnTo>
                    <a:lnTo>
                      <a:pt x="28" y="133"/>
                    </a:lnTo>
                    <a:lnTo>
                      <a:pt x="28" y="133"/>
                    </a:lnTo>
                    <a:lnTo>
                      <a:pt x="28" y="133"/>
                    </a:lnTo>
                    <a:lnTo>
                      <a:pt x="28" y="133"/>
                    </a:lnTo>
                    <a:lnTo>
                      <a:pt x="34" y="142"/>
                    </a:lnTo>
                    <a:lnTo>
                      <a:pt x="37" y="152"/>
                    </a:lnTo>
                    <a:lnTo>
                      <a:pt x="37" y="158"/>
                    </a:lnTo>
                    <a:lnTo>
                      <a:pt x="37" y="158"/>
                    </a:lnTo>
                    <a:lnTo>
                      <a:pt x="40" y="161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1" y="173"/>
                    </a:lnTo>
                    <a:lnTo>
                      <a:pt x="54" y="179"/>
                    </a:lnTo>
                    <a:lnTo>
                      <a:pt x="54" y="188"/>
                    </a:lnTo>
                    <a:lnTo>
                      <a:pt x="54" y="188"/>
                    </a:lnTo>
                    <a:lnTo>
                      <a:pt x="54" y="203"/>
                    </a:lnTo>
                    <a:lnTo>
                      <a:pt x="54" y="203"/>
                    </a:lnTo>
                    <a:lnTo>
                      <a:pt x="51" y="218"/>
                    </a:lnTo>
                    <a:lnTo>
                      <a:pt x="54" y="234"/>
                    </a:lnTo>
                    <a:lnTo>
                      <a:pt x="54" y="234"/>
                    </a:lnTo>
                    <a:lnTo>
                      <a:pt x="59" y="246"/>
                    </a:lnTo>
                    <a:lnTo>
                      <a:pt x="59" y="255"/>
                    </a:lnTo>
                    <a:lnTo>
                      <a:pt x="59" y="255"/>
                    </a:lnTo>
                    <a:lnTo>
                      <a:pt x="62" y="276"/>
                    </a:lnTo>
                    <a:lnTo>
                      <a:pt x="62" y="276"/>
                    </a:lnTo>
                    <a:lnTo>
                      <a:pt x="65" y="297"/>
                    </a:lnTo>
                    <a:lnTo>
                      <a:pt x="65" y="297"/>
                    </a:lnTo>
                    <a:lnTo>
                      <a:pt x="65" y="304"/>
                    </a:lnTo>
                    <a:lnTo>
                      <a:pt x="70" y="310"/>
                    </a:lnTo>
                    <a:lnTo>
                      <a:pt x="70" y="310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3" y="313"/>
                    </a:lnTo>
                    <a:lnTo>
                      <a:pt x="76" y="313"/>
                    </a:lnTo>
                    <a:lnTo>
                      <a:pt x="76" y="313"/>
                    </a:lnTo>
                    <a:lnTo>
                      <a:pt x="76" y="313"/>
                    </a:lnTo>
                    <a:lnTo>
                      <a:pt x="76" y="313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6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79" y="316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84" y="316"/>
                    </a:lnTo>
                    <a:lnTo>
                      <a:pt x="90" y="313"/>
                    </a:lnTo>
                    <a:lnTo>
                      <a:pt x="361" y="313"/>
                    </a:lnTo>
                    <a:lnTo>
                      <a:pt x="361" y="313"/>
                    </a:lnTo>
                    <a:lnTo>
                      <a:pt x="367" y="316"/>
                    </a:lnTo>
                    <a:lnTo>
                      <a:pt x="384" y="334"/>
                    </a:lnTo>
                    <a:lnTo>
                      <a:pt x="384" y="334"/>
                    </a:lnTo>
                    <a:lnTo>
                      <a:pt x="389" y="340"/>
                    </a:lnTo>
                    <a:lnTo>
                      <a:pt x="389" y="340"/>
                    </a:lnTo>
                    <a:lnTo>
                      <a:pt x="392" y="346"/>
                    </a:lnTo>
                    <a:lnTo>
                      <a:pt x="395" y="349"/>
                    </a:lnTo>
                    <a:lnTo>
                      <a:pt x="395" y="349"/>
                    </a:lnTo>
                    <a:lnTo>
                      <a:pt x="398" y="343"/>
                    </a:lnTo>
                    <a:lnTo>
                      <a:pt x="401" y="331"/>
                    </a:lnTo>
                    <a:lnTo>
                      <a:pt x="401" y="331"/>
                    </a:lnTo>
                    <a:lnTo>
                      <a:pt x="401" y="328"/>
                    </a:lnTo>
                    <a:lnTo>
                      <a:pt x="401" y="328"/>
                    </a:lnTo>
                    <a:lnTo>
                      <a:pt x="401" y="325"/>
                    </a:lnTo>
                    <a:lnTo>
                      <a:pt x="401" y="325"/>
                    </a:lnTo>
                    <a:lnTo>
                      <a:pt x="398" y="313"/>
                    </a:lnTo>
                    <a:lnTo>
                      <a:pt x="398" y="313"/>
                    </a:lnTo>
                    <a:lnTo>
                      <a:pt x="401" y="307"/>
                    </a:lnTo>
                    <a:lnTo>
                      <a:pt x="401" y="307"/>
                    </a:lnTo>
                    <a:lnTo>
                      <a:pt x="403" y="300"/>
                    </a:lnTo>
                    <a:lnTo>
                      <a:pt x="403" y="300"/>
                    </a:lnTo>
                    <a:lnTo>
                      <a:pt x="409" y="297"/>
                    </a:lnTo>
                    <a:lnTo>
                      <a:pt x="415" y="294"/>
                    </a:lnTo>
                    <a:lnTo>
                      <a:pt x="415" y="294"/>
                    </a:lnTo>
                    <a:lnTo>
                      <a:pt x="420" y="291"/>
                    </a:lnTo>
                    <a:lnTo>
                      <a:pt x="420" y="291"/>
                    </a:lnTo>
                    <a:lnTo>
                      <a:pt x="420" y="291"/>
                    </a:lnTo>
                    <a:lnTo>
                      <a:pt x="420" y="282"/>
                    </a:lnTo>
                    <a:lnTo>
                      <a:pt x="423" y="279"/>
                    </a:lnTo>
                    <a:lnTo>
                      <a:pt x="423" y="279"/>
                    </a:lnTo>
                    <a:lnTo>
                      <a:pt x="426" y="273"/>
                    </a:lnTo>
                    <a:lnTo>
                      <a:pt x="426" y="264"/>
                    </a:lnTo>
                    <a:lnTo>
                      <a:pt x="426" y="264"/>
                    </a:lnTo>
                    <a:lnTo>
                      <a:pt x="423" y="252"/>
                    </a:lnTo>
                    <a:lnTo>
                      <a:pt x="423" y="252"/>
                    </a:lnTo>
                    <a:lnTo>
                      <a:pt x="423" y="243"/>
                    </a:lnTo>
                    <a:lnTo>
                      <a:pt x="423" y="237"/>
                    </a:lnTo>
                    <a:lnTo>
                      <a:pt x="429" y="231"/>
                    </a:lnTo>
                    <a:lnTo>
                      <a:pt x="429" y="231"/>
                    </a:lnTo>
                    <a:lnTo>
                      <a:pt x="434" y="228"/>
                    </a:lnTo>
                    <a:lnTo>
                      <a:pt x="440" y="225"/>
                    </a:lnTo>
                    <a:lnTo>
                      <a:pt x="440" y="225"/>
                    </a:lnTo>
                    <a:lnTo>
                      <a:pt x="440" y="225"/>
                    </a:lnTo>
                    <a:lnTo>
                      <a:pt x="440" y="225"/>
                    </a:lnTo>
                    <a:lnTo>
                      <a:pt x="445" y="221"/>
                    </a:lnTo>
                    <a:lnTo>
                      <a:pt x="445" y="221"/>
                    </a:lnTo>
                    <a:lnTo>
                      <a:pt x="454" y="212"/>
                    </a:lnTo>
                    <a:lnTo>
                      <a:pt x="454" y="212"/>
                    </a:lnTo>
                    <a:lnTo>
                      <a:pt x="465" y="200"/>
                    </a:lnTo>
                    <a:lnTo>
                      <a:pt x="465" y="200"/>
                    </a:lnTo>
                    <a:lnTo>
                      <a:pt x="473" y="194"/>
                    </a:lnTo>
                    <a:lnTo>
                      <a:pt x="473" y="194"/>
                    </a:lnTo>
                    <a:lnTo>
                      <a:pt x="482" y="185"/>
                    </a:lnTo>
                    <a:lnTo>
                      <a:pt x="482" y="158"/>
                    </a:lnTo>
                    <a:lnTo>
                      <a:pt x="482" y="158"/>
                    </a:lnTo>
                    <a:lnTo>
                      <a:pt x="479" y="146"/>
                    </a:lnTo>
                    <a:lnTo>
                      <a:pt x="471" y="133"/>
                    </a:lnTo>
                    <a:lnTo>
                      <a:pt x="471" y="133"/>
                    </a:lnTo>
                    <a:lnTo>
                      <a:pt x="445" y="109"/>
                    </a:lnTo>
                    <a:lnTo>
                      <a:pt x="445" y="109"/>
                    </a:lnTo>
                    <a:lnTo>
                      <a:pt x="445" y="109"/>
                    </a:lnTo>
                    <a:lnTo>
                      <a:pt x="431" y="94"/>
                    </a:lnTo>
                    <a:lnTo>
                      <a:pt x="431" y="94"/>
                    </a:lnTo>
                    <a:lnTo>
                      <a:pt x="431" y="94"/>
                    </a:lnTo>
                    <a:lnTo>
                      <a:pt x="423" y="85"/>
                    </a:lnTo>
                    <a:lnTo>
                      <a:pt x="423" y="85"/>
                    </a:lnTo>
                    <a:lnTo>
                      <a:pt x="415" y="79"/>
                    </a:lnTo>
                    <a:lnTo>
                      <a:pt x="415" y="79"/>
                    </a:lnTo>
                    <a:lnTo>
                      <a:pt x="415" y="79"/>
                    </a:lnTo>
                    <a:lnTo>
                      <a:pt x="409" y="70"/>
                    </a:lnTo>
                    <a:lnTo>
                      <a:pt x="406" y="64"/>
                    </a:lnTo>
                    <a:lnTo>
                      <a:pt x="406" y="54"/>
                    </a:lnTo>
                    <a:lnTo>
                      <a:pt x="406" y="33"/>
                    </a:lnTo>
                    <a:lnTo>
                      <a:pt x="392" y="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9" y="9"/>
                    </a:lnTo>
                    <a:lnTo>
                      <a:pt x="12" y="21"/>
                    </a:lnTo>
                    <a:lnTo>
                      <a:pt x="12" y="2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  <p:sp>
            <p:nvSpPr>
              <p:cNvPr id="2834" name="Freeform 450">
                <a:extLst>
                  <a:ext uri="{FF2B5EF4-FFF2-40B4-BE49-F238E27FC236}">
                    <a16:creationId xmlns:a16="http://schemas.microsoft.com/office/drawing/2014/main" id="{A87330B1-1DBB-05AC-D6B9-36627F69F8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97890" y="2741050"/>
                <a:ext cx="761523" cy="1180994"/>
              </a:xfrm>
              <a:custGeom>
                <a:avLst/>
                <a:gdLst>
                  <a:gd name="T0" fmla="*/ 518 w 524"/>
                  <a:gd name="T1" fmla="*/ 122 h 857"/>
                  <a:gd name="T2" fmla="*/ 496 w 524"/>
                  <a:gd name="T3" fmla="*/ 116 h 857"/>
                  <a:gd name="T4" fmla="*/ 482 w 524"/>
                  <a:gd name="T5" fmla="*/ 113 h 857"/>
                  <a:gd name="T6" fmla="*/ 468 w 524"/>
                  <a:gd name="T7" fmla="*/ 109 h 857"/>
                  <a:gd name="T8" fmla="*/ 445 w 524"/>
                  <a:gd name="T9" fmla="*/ 103 h 857"/>
                  <a:gd name="T10" fmla="*/ 437 w 524"/>
                  <a:gd name="T11" fmla="*/ 100 h 857"/>
                  <a:gd name="T12" fmla="*/ 398 w 524"/>
                  <a:gd name="T13" fmla="*/ 91 h 857"/>
                  <a:gd name="T14" fmla="*/ 364 w 524"/>
                  <a:gd name="T15" fmla="*/ 82 h 857"/>
                  <a:gd name="T16" fmla="*/ 356 w 524"/>
                  <a:gd name="T17" fmla="*/ 79 h 857"/>
                  <a:gd name="T18" fmla="*/ 308 w 524"/>
                  <a:gd name="T19" fmla="*/ 67 h 857"/>
                  <a:gd name="T20" fmla="*/ 297 w 524"/>
                  <a:gd name="T21" fmla="*/ 64 h 857"/>
                  <a:gd name="T22" fmla="*/ 275 w 524"/>
                  <a:gd name="T23" fmla="*/ 58 h 857"/>
                  <a:gd name="T24" fmla="*/ 272 w 524"/>
                  <a:gd name="T25" fmla="*/ 58 h 857"/>
                  <a:gd name="T26" fmla="*/ 272 w 524"/>
                  <a:gd name="T27" fmla="*/ 58 h 857"/>
                  <a:gd name="T28" fmla="*/ 272 w 524"/>
                  <a:gd name="T29" fmla="*/ 58 h 857"/>
                  <a:gd name="T30" fmla="*/ 252 w 524"/>
                  <a:gd name="T31" fmla="*/ 52 h 857"/>
                  <a:gd name="T32" fmla="*/ 249 w 524"/>
                  <a:gd name="T33" fmla="*/ 52 h 857"/>
                  <a:gd name="T34" fmla="*/ 247 w 524"/>
                  <a:gd name="T35" fmla="*/ 49 h 857"/>
                  <a:gd name="T36" fmla="*/ 238 w 524"/>
                  <a:gd name="T37" fmla="*/ 49 h 857"/>
                  <a:gd name="T38" fmla="*/ 235 w 524"/>
                  <a:gd name="T39" fmla="*/ 46 h 857"/>
                  <a:gd name="T40" fmla="*/ 221 w 524"/>
                  <a:gd name="T41" fmla="*/ 43 h 857"/>
                  <a:gd name="T42" fmla="*/ 221 w 524"/>
                  <a:gd name="T43" fmla="*/ 43 h 857"/>
                  <a:gd name="T44" fmla="*/ 216 w 524"/>
                  <a:gd name="T45" fmla="*/ 40 h 857"/>
                  <a:gd name="T46" fmla="*/ 182 w 524"/>
                  <a:gd name="T47" fmla="*/ 30 h 857"/>
                  <a:gd name="T48" fmla="*/ 177 w 524"/>
                  <a:gd name="T49" fmla="*/ 30 h 857"/>
                  <a:gd name="T50" fmla="*/ 160 w 524"/>
                  <a:gd name="T51" fmla="*/ 24 h 857"/>
                  <a:gd name="T52" fmla="*/ 138 w 524"/>
                  <a:gd name="T53" fmla="*/ 18 h 857"/>
                  <a:gd name="T54" fmla="*/ 126 w 524"/>
                  <a:gd name="T55" fmla="*/ 15 h 857"/>
                  <a:gd name="T56" fmla="*/ 110 w 524"/>
                  <a:gd name="T57" fmla="*/ 9 h 857"/>
                  <a:gd name="T58" fmla="*/ 110 w 524"/>
                  <a:gd name="T59" fmla="*/ 9 h 857"/>
                  <a:gd name="T60" fmla="*/ 107 w 524"/>
                  <a:gd name="T61" fmla="*/ 9 h 857"/>
                  <a:gd name="T62" fmla="*/ 98 w 524"/>
                  <a:gd name="T63" fmla="*/ 6 h 857"/>
                  <a:gd name="T64" fmla="*/ 84 w 524"/>
                  <a:gd name="T65" fmla="*/ 0 h 857"/>
                  <a:gd name="T66" fmla="*/ 84 w 524"/>
                  <a:gd name="T67" fmla="*/ 0 h 857"/>
                  <a:gd name="T68" fmla="*/ 82 w 524"/>
                  <a:gd name="T69" fmla="*/ 0 h 857"/>
                  <a:gd name="T70" fmla="*/ 6 w 524"/>
                  <a:gd name="T71" fmla="*/ 258 h 857"/>
                  <a:gd name="T72" fmla="*/ 3 w 524"/>
                  <a:gd name="T73" fmla="*/ 258 h 857"/>
                  <a:gd name="T74" fmla="*/ 3 w 524"/>
                  <a:gd name="T75" fmla="*/ 261 h 857"/>
                  <a:gd name="T76" fmla="*/ 12 w 524"/>
                  <a:gd name="T77" fmla="*/ 277 h 857"/>
                  <a:gd name="T78" fmla="*/ 9 w 524"/>
                  <a:gd name="T79" fmla="*/ 283 h 857"/>
                  <a:gd name="T80" fmla="*/ 3 w 524"/>
                  <a:gd name="T81" fmla="*/ 286 h 857"/>
                  <a:gd name="T82" fmla="*/ 0 w 524"/>
                  <a:gd name="T83" fmla="*/ 289 h 857"/>
                  <a:gd name="T84" fmla="*/ 0 w 524"/>
                  <a:gd name="T85" fmla="*/ 316 h 857"/>
                  <a:gd name="T86" fmla="*/ 0 w 524"/>
                  <a:gd name="T87" fmla="*/ 319 h 857"/>
                  <a:gd name="T88" fmla="*/ 6 w 524"/>
                  <a:gd name="T89" fmla="*/ 325 h 857"/>
                  <a:gd name="T90" fmla="*/ 14 w 524"/>
                  <a:gd name="T91" fmla="*/ 340 h 857"/>
                  <a:gd name="T92" fmla="*/ 26 w 524"/>
                  <a:gd name="T93" fmla="*/ 362 h 857"/>
                  <a:gd name="T94" fmla="*/ 26 w 524"/>
                  <a:gd name="T95" fmla="*/ 365 h 857"/>
                  <a:gd name="T96" fmla="*/ 28 w 524"/>
                  <a:gd name="T97" fmla="*/ 368 h 857"/>
                  <a:gd name="T98" fmla="*/ 28 w 524"/>
                  <a:gd name="T99" fmla="*/ 371 h 857"/>
                  <a:gd name="T100" fmla="*/ 280 w 524"/>
                  <a:gd name="T101" fmla="*/ 781 h 857"/>
                  <a:gd name="T102" fmla="*/ 308 w 524"/>
                  <a:gd name="T103" fmla="*/ 830 h 857"/>
                  <a:gd name="T104" fmla="*/ 317 w 524"/>
                  <a:gd name="T105" fmla="*/ 842 h 857"/>
                  <a:gd name="T106" fmla="*/ 328 w 524"/>
                  <a:gd name="T107" fmla="*/ 848 h 857"/>
                  <a:gd name="T108" fmla="*/ 322 w 524"/>
                  <a:gd name="T109" fmla="*/ 790 h 857"/>
                  <a:gd name="T110" fmla="*/ 319 w 524"/>
                  <a:gd name="T111" fmla="*/ 760 h 857"/>
                  <a:gd name="T112" fmla="*/ 322 w 524"/>
                  <a:gd name="T113" fmla="*/ 744 h 857"/>
                  <a:gd name="T114" fmla="*/ 325 w 524"/>
                  <a:gd name="T115" fmla="*/ 738 h 857"/>
                  <a:gd name="T116" fmla="*/ 333 w 524"/>
                  <a:gd name="T117" fmla="*/ 729 h 857"/>
                  <a:gd name="T118" fmla="*/ 356 w 524"/>
                  <a:gd name="T119" fmla="*/ 726 h 857"/>
                  <a:gd name="T120" fmla="*/ 381 w 524"/>
                  <a:gd name="T121" fmla="*/ 729 h 8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24" h="857">
                    <a:moveTo>
                      <a:pt x="496" y="237"/>
                    </a:moveTo>
                    <a:lnTo>
                      <a:pt x="524" y="122"/>
                    </a:lnTo>
                    <a:lnTo>
                      <a:pt x="524" y="122"/>
                    </a:lnTo>
                    <a:lnTo>
                      <a:pt x="524" y="122"/>
                    </a:lnTo>
                    <a:lnTo>
                      <a:pt x="518" y="122"/>
                    </a:lnTo>
                    <a:lnTo>
                      <a:pt x="518" y="122"/>
                    </a:lnTo>
                    <a:lnTo>
                      <a:pt x="510" y="119"/>
                    </a:lnTo>
                    <a:lnTo>
                      <a:pt x="504" y="119"/>
                    </a:lnTo>
                    <a:lnTo>
                      <a:pt x="504" y="119"/>
                    </a:lnTo>
                    <a:lnTo>
                      <a:pt x="504" y="119"/>
                    </a:lnTo>
                    <a:lnTo>
                      <a:pt x="496" y="116"/>
                    </a:lnTo>
                    <a:lnTo>
                      <a:pt x="496" y="116"/>
                    </a:lnTo>
                    <a:lnTo>
                      <a:pt x="496" y="116"/>
                    </a:lnTo>
                    <a:lnTo>
                      <a:pt x="493" y="116"/>
                    </a:lnTo>
                    <a:lnTo>
                      <a:pt x="493" y="116"/>
                    </a:lnTo>
                    <a:lnTo>
                      <a:pt x="487" y="113"/>
                    </a:lnTo>
                    <a:lnTo>
                      <a:pt x="482" y="113"/>
                    </a:lnTo>
                    <a:lnTo>
                      <a:pt x="482" y="113"/>
                    </a:lnTo>
                    <a:lnTo>
                      <a:pt x="482" y="113"/>
                    </a:lnTo>
                    <a:lnTo>
                      <a:pt x="479" y="113"/>
                    </a:lnTo>
                    <a:lnTo>
                      <a:pt x="479" y="113"/>
                    </a:lnTo>
                    <a:lnTo>
                      <a:pt x="471" y="109"/>
                    </a:lnTo>
                    <a:lnTo>
                      <a:pt x="468" y="109"/>
                    </a:lnTo>
                    <a:lnTo>
                      <a:pt x="468" y="109"/>
                    </a:lnTo>
                    <a:lnTo>
                      <a:pt x="462" y="106"/>
                    </a:lnTo>
                    <a:lnTo>
                      <a:pt x="462" y="106"/>
                    </a:lnTo>
                    <a:lnTo>
                      <a:pt x="459" y="106"/>
                    </a:lnTo>
                    <a:lnTo>
                      <a:pt x="459" y="106"/>
                    </a:lnTo>
                    <a:lnTo>
                      <a:pt x="445" y="103"/>
                    </a:lnTo>
                    <a:lnTo>
                      <a:pt x="445" y="103"/>
                    </a:lnTo>
                    <a:lnTo>
                      <a:pt x="443" y="103"/>
                    </a:lnTo>
                    <a:lnTo>
                      <a:pt x="443" y="103"/>
                    </a:lnTo>
                    <a:lnTo>
                      <a:pt x="443" y="103"/>
                    </a:lnTo>
                    <a:lnTo>
                      <a:pt x="440" y="100"/>
                    </a:lnTo>
                    <a:lnTo>
                      <a:pt x="440" y="100"/>
                    </a:lnTo>
                    <a:lnTo>
                      <a:pt x="437" y="100"/>
                    </a:lnTo>
                    <a:lnTo>
                      <a:pt x="415" y="94"/>
                    </a:lnTo>
                    <a:lnTo>
                      <a:pt x="415" y="94"/>
                    </a:lnTo>
                    <a:lnTo>
                      <a:pt x="403" y="91"/>
                    </a:lnTo>
                    <a:lnTo>
                      <a:pt x="398" y="91"/>
                    </a:lnTo>
                    <a:lnTo>
                      <a:pt x="398" y="91"/>
                    </a:lnTo>
                    <a:lnTo>
                      <a:pt x="398" y="91"/>
                    </a:lnTo>
                    <a:lnTo>
                      <a:pt x="389" y="88"/>
                    </a:lnTo>
                    <a:lnTo>
                      <a:pt x="389" y="88"/>
                    </a:lnTo>
                    <a:lnTo>
                      <a:pt x="378" y="85"/>
                    </a:lnTo>
                    <a:lnTo>
                      <a:pt x="375" y="85"/>
                    </a:lnTo>
                    <a:lnTo>
                      <a:pt x="364" y="82"/>
                    </a:lnTo>
                    <a:lnTo>
                      <a:pt x="364" y="82"/>
                    </a:lnTo>
                    <a:lnTo>
                      <a:pt x="361" y="82"/>
                    </a:lnTo>
                    <a:lnTo>
                      <a:pt x="361" y="82"/>
                    </a:lnTo>
                    <a:lnTo>
                      <a:pt x="361" y="82"/>
                    </a:lnTo>
                    <a:lnTo>
                      <a:pt x="356" y="79"/>
                    </a:lnTo>
                    <a:lnTo>
                      <a:pt x="356" y="79"/>
                    </a:lnTo>
                    <a:lnTo>
                      <a:pt x="356" y="79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8" y="67"/>
                    </a:lnTo>
                    <a:lnTo>
                      <a:pt x="305" y="67"/>
                    </a:lnTo>
                    <a:lnTo>
                      <a:pt x="305" y="67"/>
                    </a:lnTo>
                    <a:lnTo>
                      <a:pt x="300" y="64"/>
                    </a:lnTo>
                    <a:lnTo>
                      <a:pt x="297" y="64"/>
                    </a:lnTo>
                    <a:lnTo>
                      <a:pt x="297" y="64"/>
                    </a:lnTo>
                    <a:lnTo>
                      <a:pt x="297" y="64"/>
                    </a:lnTo>
                    <a:lnTo>
                      <a:pt x="294" y="64"/>
                    </a:lnTo>
                    <a:lnTo>
                      <a:pt x="280" y="61"/>
                    </a:lnTo>
                    <a:lnTo>
                      <a:pt x="280" y="61"/>
                    </a:lnTo>
                    <a:lnTo>
                      <a:pt x="275" y="58"/>
                    </a:lnTo>
                    <a:lnTo>
                      <a:pt x="275" y="58"/>
                    </a:lnTo>
                    <a:lnTo>
                      <a:pt x="275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72" y="58"/>
                    </a:lnTo>
                    <a:lnTo>
                      <a:pt x="252" y="52"/>
                    </a:lnTo>
                    <a:lnTo>
                      <a:pt x="252" y="52"/>
                    </a:lnTo>
                    <a:lnTo>
                      <a:pt x="252" y="52"/>
                    </a:lnTo>
                    <a:lnTo>
                      <a:pt x="252" y="52"/>
                    </a:lnTo>
                    <a:lnTo>
                      <a:pt x="252" y="52"/>
                    </a:lnTo>
                    <a:lnTo>
                      <a:pt x="249" y="52"/>
                    </a:lnTo>
                    <a:lnTo>
                      <a:pt x="249" y="52"/>
                    </a:lnTo>
                    <a:lnTo>
                      <a:pt x="249" y="52"/>
                    </a:lnTo>
                    <a:lnTo>
                      <a:pt x="249" y="52"/>
                    </a:lnTo>
                    <a:lnTo>
                      <a:pt x="249" y="52"/>
                    </a:lnTo>
                    <a:lnTo>
                      <a:pt x="247" y="49"/>
                    </a:lnTo>
                    <a:lnTo>
                      <a:pt x="247" y="49"/>
                    </a:lnTo>
                    <a:lnTo>
                      <a:pt x="247" y="49"/>
                    </a:lnTo>
                    <a:lnTo>
                      <a:pt x="247" y="49"/>
                    </a:lnTo>
                    <a:lnTo>
                      <a:pt x="241" y="49"/>
                    </a:lnTo>
                    <a:lnTo>
                      <a:pt x="241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8" y="49"/>
                    </a:lnTo>
                    <a:lnTo>
                      <a:pt x="235" y="46"/>
                    </a:lnTo>
                    <a:lnTo>
                      <a:pt x="230" y="46"/>
                    </a:lnTo>
                    <a:lnTo>
                      <a:pt x="230" y="46"/>
                    </a:lnTo>
                    <a:lnTo>
                      <a:pt x="227" y="46"/>
                    </a:lnTo>
                    <a:lnTo>
                      <a:pt x="227" y="46"/>
                    </a:lnTo>
                    <a:lnTo>
                      <a:pt x="224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21" y="43"/>
                    </a:lnTo>
                    <a:lnTo>
                      <a:pt x="216" y="43"/>
                    </a:lnTo>
                    <a:lnTo>
                      <a:pt x="216" y="43"/>
                    </a:lnTo>
                    <a:lnTo>
                      <a:pt x="216" y="43"/>
                    </a:lnTo>
                    <a:lnTo>
                      <a:pt x="216" y="43"/>
                    </a:lnTo>
                    <a:lnTo>
                      <a:pt x="216" y="43"/>
                    </a:lnTo>
                    <a:lnTo>
                      <a:pt x="216" y="40"/>
                    </a:lnTo>
                    <a:lnTo>
                      <a:pt x="213" y="40"/>
                    </a:lnTo>
                    <a:lnTo>
                      <a:pt x="213" y="40"/>
                    </a:lnTo>
                    <a:lnTo>
                      <a:pt x="193" y="34"/>
                    </a:lnTo>
                    <a:lnTo>
                      <a:pt x="193" y="34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82" y="30"/>
                    </a:lnTo>
                    <a:lnTo>
                      <a:pt x="179" y="30"/>
                    </a:lnTo>
                    <a:lnTo>
                      <a:pt x="179" y="30"/>
                    </a:lnTo>
                    <a:lnTo>
                      <a:pt x="179" y="30"/>
                    </a:lnTo>
                    <a:lnTo>
                      <a:pt x="179" y="30"/>
                    </a:lnTo>
                    <a:lnTo>
                      <a:pt x="177" y="30"/>
                    </a:lnTo>
                    <a:lnTo>
                      <a:pt x="171" y="27"/>
                    </a:lnTo>
                    <a:lnTo>
                      <a:pt x="171" y="27"/>
                    </a:lnTo>
                    <a:lnTo>
                      <a:pt x="160" y="24"/>
                    </a:lnTo>
                    <a:lnTo>
                      <a:pt x="160" y="24"/>
                    </a:lnTo>
                    <a:lnTo>
                      <a:pt x="160" y="24"/>
                    </a:lnTo>
                    <a:lnTo>
                      <a:pt x="160" y="24"/>
                    </a:lnTo>
                    <a:lnTo>
                      <a:pt x="160" y="24"/>
                    </a:lnTo>
                    <a:lnTo>
                      <a:pt x="160" y="24"/>
                    </a:lnTo>
                    <a:lnTo>
                      <a:pt x="154" y="24"/>
                    </a:lnTo>
                    <a:lnTo>
                      <a:pt x="138" y="18"/>
                    </a:lnTo>
                    <a:lnTo>
                      <a:pt x="138" y="18"/>
                    </a:lnTo>
                    <a:lnTo>
                      <a:pt x="138" y="18"/>
                    </a:lnTo>
                    <a:lnTo>
                      <a:pt x="138" y="18"/>
                    </a:lnTo>
                    <a:lnTo>
                      <a:pt x="135" y="15"/>
                    </a:lnTo>
                    <a:lnTo>
                      <a:pt x="135" y="15"/>
                    </a:lnTo>
                    <a:lnTo>
                      <a:pt x="135" y="15"/>
                    </a:lnTo>
                    <a:lnTo>
                      <a:pt x="132" y="15"/>
                    </a:lnTo>
                    <a:lnTo>
                      <a:pt x="126" y="15"/>
                    </a:lnTo>
                    <a:lnTo>
                      <a:pt x="126" y="15"/>
                    </a:lnTo>
                    <a:lnTo>
                      <a:pt x="115" y="12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10" y="9"/>
                    </a:lnTo>
                    <a:lnTo>
                      <a:pt x="107" y="9"/>
                    </a:lnTo>
                    <a:lnTo>
                      <a:pt x="107" y="9"/>
                    </a:lnTo>
                    <a:lnTo>
                      <a:pt x="107" y="9"/>
                    </a:lnTo>
                    <a:lnTo>
                      <a:pt x="104" y="6"/>
                    </a:lnTo>
                    <a:lnTo>
                      <a:pt x="104" y="6"/>
                    </a:lnTo>
                    <a:lnTo>
                      <a:pt x="104" y="6"/>
                    </a:lnTo>
                    <a:lnTo>
                      <a:pt x="98" y="6"/>
                    </a:lnTo>
                    <a:lnTo>
                      <a:pt x="93" y="3"/>
                    </a:lnTo>
                    <a:lnTo>
                      <a:pt x="93" y="3"/>
                    </a:lnTo>
                    <a:lnTo>
                      <a:pt x="93" y="3"/>
                    </a:lnTo>
                    <a:lnTo>
                      <a:pt x="93" y="3"/>
                    </a:lnTo>
                    <a:lnTo>
                      <a:pt x="90" y="3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4" y="0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6" y="255"/>
                    </a:lnTo>
                    <a:lnTo>
                      <a:pt x="6" y="255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3" y="258"/>
                    </a:lnTo>
                    <a:lnTo>
                      <a:pt x="3" y="261"/>
                    </a:lnTo>
                    <a:lnTo>
                      <a:pt x="3" y="261"/>
                    </a:lnTo>
                    <a:lnTo>
                      <a:pt x="3" y="261"/>
                    </a:lnTo>
                    <a:lnTo>
                      <a:pt x="3" y="261"/>
                    </a:lnTo>
                    <a:lnTo>
                      <a:pt x="3" y="261"/>
                    </a:lnTo>
                    <a:lnTo>
                      <a:pt x="3" y="261"/>
                    </a:lnTo>
                    <a:lnTo>
                      <a:pt x="6" y="264"/>
                    </a:lnTo>
                    <a:lnTo>
                      <a:pt x="6" y="264"/>
                    </a:lnTo>
                    <a:lnTo>
                      <a:pt x="12" y="274"/>
                    </a:lnTo>
                    <a:lnTo>
                      <a:pt x="12" y="274"/>
                    </a:lnTo>
                    <a:lnTo>
                      <a:pt x="12" y="277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9" y="283"/>
                    </a:lnTo>
                    <a:lnTo>
                      <a:pt x="6" y="286"/>
                    </a:lnTo>
                    <a:lnTo>
                      <a:pt x="6" y="286"/>
                    </a:lnTo>
                    <a:lnTo>
                      <a:pt x="3" y="286"/>
                    </a:lnTo>
                    <a:lnTo>
                      <a:pt x="3" y="286"/>
                    </a:lnTo>
                    <a:lnTo>
                      <a:pt x="3" y="286"/>
                    </a:lnTo>
                    <a:lnTo>
                      <a:pt x="3" y="286"/>
                    </a:lnTo>
                    <a:lnTo>
                      <a:pt x="3" y="289"/>
                    </a:lnTo>
                    <a:lnTo>
                      <a:pt x="3" y="289"/>
                    </a:lnTo>
                    <a:lnTo>
                      <a:pt x="0" y="289"/>
                    </a:lnTo>
                    <a:lnTo>
                      <a:pt x="0" y="313"/>
                    </a:lnTo>
                    <a:lnTo>
                      <a:pt x="0" y="313"/>
                    </a:lnTo>
                    <a:lnTo>
                      <a:pt x="0" y="316"/>
                    </a:lnTo>
                    <a:lnTo>
                      <a:pt x="0" y="316"/>
                    </a:lnTo>
                    <a:lnTo>
                      <a:pt x="0" y="316"/>
                    </a:lnTo>
                    <a:lnTo>
                      <a:pt x="0" y="316"/>
                    </a:lnTo>
                    <a:lnTo>
                      <a:pt x="0" y="316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0" y="319"/>
                    </a:lnTo>
                    <a:lnTo>
                      <a:pt x="6" y="325"/>
                    </a:lnTo>
                    <a:lnTo>
                      <a:pt x="6" y="325"/>
                    </a:lnTo>
                    <a:lnTo>
                      <a:pt x="6" y="325"/>
                    </a:lnTo>
                    <a:lnTo>
                      <a:pt x="6" y="325"/>
                    </a:lnTo>
                    <a:lnTo>
                      <a:pt x="6" y="328"/>
                    </a:lnTo>
                    <a:lnTo>
                      <a:pt x="6" y="328"/>
                    </a:lnTo>
                    <a:lnTo>
                      <a:pt x="14" y="337"/>
                    </a:lnTo>
                    <a:lnTo>
                      <a:pt x="14" y="337"/>
                    </a:lnTo>
                    <a:lnTo>
                      <a:pt x="14" y="340"/>
                    </a:lnTo>
                    <a:lnTo>
                      <a:pt x="14" y="340"/>
                    </a:lnTo>
                    <a:lnTo>
                      <a:pt x="17" y="343"/>
                    </a:lnTo>
                    <a:lnTo>
                      <a:pt x="20" y="349"/>
                    </a:lnTo>
                    <a:lnTo>
                      <a:pt x="20" y="349"/>
                    </a:lnTo>
                    <a:lnTo>
                      <a:pt x="26" y="362"/>
                    </a:lnTo>
                    <a:lnTo>
                      <a:pt x="26" y="362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5"/>
                    </a:lnTo>
                    <a:lnTo>
                      <a:pt x="26" y="368"/>
                    </a:lnTo>
                    <a:lnTo>
                      <a:pt x="26" y="368"/>
                    </a:lnTo>
                    <a:lnTo>
                      <a:pt x="28" y="368"/>
                    </a:lnTo>
                    <a:lnTo>
                      <a:pt x="28" y="368"/>
                    </a:lnTo>
                    <a:lnTo>
                      <a:pt x="28" y="368"/>
                    </a:lnTo>
                    <a:lnTo>
                      <a:pt x="28" y="368"/>
                    </a:lnTo>
                    <a:lnTo>
                      <a:pt x="28" y="371"/>
                    </a:lnTo>
                    <a:lnTo>
                      <a:pt x="28" y="371"/>
                    </a:lnTo>
                    <a:lnTo>
                      <a:pt x="28" y="371"/>
                    </a:lnTo>
                    <a:lnTo>
                      <a:pt x="28" y="371"/>
                    </a:lnTo>
                    <a:lnTo>
                      <a:pt x="112" y="511"/>
                    </a:lnTo>
                    <a:lnTo>
                      <a:pt x="261" y="751"/>
                    </a:lnTo>
                    <a:lnTo>
                      <a:pt x="261" y="751"/>
                    </a:lnTo>
                    <a:lnTo>
                      <a:pt x="266" y="760"/>
                    </a:lnTo>
                    <a:lnTo>
                      <a:pt x="266" y="760"/>
                    </a:lnTo>
                    <a:lnTo>
                      <a:pt x="280" y="781"/>
                    </a:lnTo>
                    <a:lnTo>
                      <a:pt x="280" y="781"/>
                    </a:lnTo>
                    <a:lnTo>
                      <a:pt x="286" y="793"/>
                    </a:lnTo>
                    <a:lnTo>
                      <a:pt x="286" y="793"/>
                    </a:lnTo>
                    <a:lnTo>
                      <a:pt x="300" y="814"/>
                    </a:lnTo>
                    <a:lnTo>
                      <a:pt x="300" y="814"/>
                    </a:lnTo>
                    <a:lnTo>
                      <a:pt x="308" y="830"/>
                    </a:lnTo>
                    <a:lnTo>
                      <a:pt x="308" y="830"/>
                    </a:lnTo>
                    <a:lnTo>
                      <a:pt x="317" y="839"/>
                    </a:lnTo>
                    <a:lnTo>
                      <a:pt x="317" y="839"/>
                    </a:lnTo>
                    <a:lnTo>
                      <a:pt x="317" y="839"/>
                    </a:lnTo>
                    <a:lnTo>
                      <a:pt x="317" y="839"/>
                    </a:lnTo>
                    <a:lnTo>
                      <a:pt x="317" y="842"/>
                    </a:lnTo>
                    <a:lnTo>
                      <a:pt x="317" y="842"/>
                    </a:lnTo>
                    <a:lnTo>
                      <a:pt x="325" y="857"/>
                    </a:lnTo>
                    <a:lnTo>
                      <a:pt x="325" y="857"/>
                    </a:lnTo>
                    <a:lnTo>
                      <a:pt x="331" y="854"/>
                    </a:lnTo>
                    <a:lnTo>
                      <a:pt x="331" y="854"/>
                    </a:lnTo>
                    <a:lnTo>
                      <a:pt x="328" y="848"/>
                    </a:lnTo>
                    <a:lnTo>
                      <a:pt x="325" y="839"/>
                    </a:lnTo>
                    <a:lnTo>
                      <a:pt x="322" y="817"/>
                    </a:lnTo>
                    <a:lnTo>
                      <a:pt x="322" y="817"/>
                    </a:lnTo>
                    <a:lnTo>
                      <a:pt x="322" y="802"/>
                    </a:lnTo>
                    <a:lnTo>
                      <a:pt x="322" y="802"/>
                    </a:lnTo>
                    <a:lnTo>
                      <a:pt x="322" y="790"/>
                    </a:lnTo>
                    <a:lnTo>
                      <a:pt x="322" y="790"/>
                    </a:lnTo>
                    <a:lnTo>
                      <a:pt x="319" y="775"/>
                    </a:lnTo>
                    <a:lnTo>
                      <a:pt x="319" y="775"/>
                    </a:lnTo>
                    <a:lnTo>
                      <a:pt x="319" y="775"/>
                    </a:lnTo>
                    <a:lnTo>
                      <a:pt x="319" y="760"/>
                    </a:lnTo>
                    <a:lnTo>
                      <a:pt x="319" y="760"/>
                    </a:lnTo>
                    <a:lnTo>
                      <a:pt x="319" y="754"/>
                    </a:lnTo>
                    <a:lnTo>
                      <a:pt x="319" y="754"/>
                    </a:lnTo>
                    <a:lnTo>
                      <a:pt x="319" y="751"/>
                    </a:lnTo>
                    <a:lnTo>
                      <a:pt x="319" y="751"/>
                    </a:lnTo>
                    <a:lnTo>
                      <a:pt x="322" y="744"/>
                    </a:lnTo>
                    <a:lnTo>
                      <a:pt x="322" y="744"/>
                    </a:lnTo>
                    <a:lnTo>
                      <a:pt x="322" y="741"/>
                    </a:lnTo>
                    <a:lnTo>
                      <a:pt x="322" y="741"/>
                    </a:lnTo>
                    <a:lnTo>
                      <a:pt x="322" y="741"/>
                    </a:lnTo>
                    <a:lnTo>
                      <a:pt x="322" y="741"/>
                    </a:lnTo>
                    <a:lnTo>
                      <a:pt x="325" y="741"/>
                    </a:lnTo>
                    <a:lnTo>
                      <a:pt x="325" y="738"/>
                    </a:lnTo>
                    <a:lnTo>
                      <a:pt x="325" y="738"/>
                    </a:lnTo>
                    <a:lnTo>
                      <a:pt x="325" y="738"/>
                    </a:lnTo>
                    <a:lnTo>
                      <a:pt x="325" y="738"/>
                    </a:lnTo>
                    <a:lnTo>
                      <a:pt x="328" y="735"/>
                    </a:lnTo>
                    <a:lnTo>
                      <a:pt x="328" y="735"/>
                    </a:lnTo>
                    <a:lnTo>
                      <a:pt x="333" y="729"/>
                    </a:lnTo>
                    <a:lnTo>
                      <a:pt x="333" y="729"/>
                    </a:lnTo>
                    <a:lnTo>
                      <a:pt x="345" y="726"/>
                    </a:lnTo>
                    <a:lnTo>
                      <a:pt x="345" y="726"/>
                    </a:lnTo>
                    <a:lnTo>
                      <a:pt x="350" y="726"/>
                    </a:lnTo>
                    <a:lnTo>
                      <a:pt x="350" y="726"/>
                    </a:lnTo>
                    <a:lnTo>
                      <a:pt x="356" y="726"/>
                    </a:lnTo>
                    <a:lnTo>
                      <a:pt x="356" y="726"/>
                    </a:lnTo>
                    <a:lnTo>
                      <a:pt x="367" y="729"/>
                    </a:lnTo>
                    <a:lnTo>
                      <a:pt x="378" y="732"/>
                    </a:lnTo>
                    <a:lnTo>
                      <a:pt x="378" y="732"/>
                    </a:lnTo>
                    <a:lnTo>
                      <a:pt x="381" y="729"/>
                    </a:lnTo>
                    <a:lnTo>
                      <a:pt x="381" y="729"/>
                    </a:lnTo>
                    <a:lnTo>
                      <a:pt x="384" y="729"/>
                    </a:lnTo>
                    <a:lnTo>
                      <a:pt x="387" y="717"/>
                    </a:lnTo>
                    <a:lnTo>
                      <a:pt x="401" y="650"/>
                    </a:lnTo>
                    <a:lnTo>
                      <a:pt x="496" y="237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2857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dirty="0"/>
              </a:p>
            </p:txBody>
          </p:sp>
        </p:grpSp>
        <p:sp>
          <p:nvSpPr>
            <p:cNvPr id="2848" name="TextBox 2847">
              <a:extLst>
                <a:ext uri="{FF2B5EF4-FFF2-40B4-BE49-F238E27FC236}">
                  <a16:creationId xmlns:a16="http://schemas.microsoft.com/office/drawing/2014/main" id="{BC23496E-5B0D-EA7F-A354-591DF5B793B3}"/>
                </a:ext>
              </a:extLst>
            </p:cNvPr>
            <p:cNvSpPr txBox="1"/>
            <p:nvPr/>
          </p:nvSpPr>
          <p:spPr>
            <a:xfrm>
              <a:off x="3252665" y="1765369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WA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88.3</a:t>
              </a:r>
            </a:p>
          </p:txBody>
        </p:sp>
        <p:sp>
          <p:nvSpPr>
            <p:cNvPr id="2849" name="TextBox 2848">
              <a:extLst>
                <a:ext uri="{FF2B5EF4-FFF2-40B4-BE49-F238E27FC236}">
                  <a16:creationId xmlns:a16="http://schemas.microsoft.com/office/drawing/2014/main" id="{865D51FF-A8C4-C2D0-EA90-12733FC5BFFD}"/>
                </a:ext>
              </a:extLst>
            </p:cNvPr>
            <p:cNvSpPr txBox="1"/>
            <p:nvPr/>
          </p:nvSpPr>
          <p:spPr>
            <a:xfrm>
              <a:off x="3046623" y="228484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OR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</a:t>
              </a:r>
            </a:p>
          </p:txBody>
        </p:sp>
        <p:sp>
          <p:nvSpPr>
            <p:cNvPr id="2850" name="TextBox 2849">
              <a:extLst>
                <a:ext uri="{FF2B5EF4-FFF2-40B4-BE49-F238E27FC236}">
                  <a16:creationId xmlns:a16="http://schemas.microsoft.com/office/drawing/2014/main" id="{C3B5113C-60CC-63B2-05D5-02B8D63BE1F3}"/>
                </a:ext>
              </a:extLst>
            </p:cNvPr>
            <p:cNvSpPr txBox="1"/>
            <p:nvPr/>
          </p:nvSpPr>
          <p:spPr>
            <a:xfrm>
              <a:off x="2837751" y="336025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CA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90.9</a:t>
              </a:r>
            </a:p>
          </p:txBody>
        </p:sp>
        <p:sp>
          <p:nvSpPr>
            <p:cNvPr id="2851" name="TextBox 2850">
              <a:extLst>
                <a:ext uri="{FF2B5EF4-FFF2-40B4-BE49-F238E27FC236}">
                  <a16:creationId xmlns:a16="http://schemas.microsoft.com/office/drawing/2014/main" id="{5E9513C6-E97D-E9AC-52E9-A4F5E5B0B4C3}"/>
                </a:ext>
              </a:extLst>
            </p:cNvPr>
            <p:cNvSpPr txBox="1"/>
            <p:nvPr/>
          </p:nvSpPr>
          <p:spPr>
            <a:xfrm>
              <a:off x="3252665" y="298585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NV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95.6</a:t>
              </a:r>
            </a:p>
          </p:txBody>
        </p:sp>
        <p:sp>
          <p:nvSpPr>
            <p:cNvPr id="2852" name="TextBox 2851">
              <a:extLst>
                <a:ext uri="{FF2B5EF4-FFF2-40B4-BE49-F238E27FC236}">
                  <a16:creationId xmlns:a16="http://schemas.microsoft.com/office/drawing/2014/main" id="{51F26A5E-A3D9-A98A-2B5E-7A74C198F1D3}"/>
                </a:ext>
              </a:extLst>
            </p:cNvPr>
            <p:cNvSpPr txBox="1"/>
            <p:nvPr/>
          </p:nvSpPr>
          <p:spPr>
            <a:xfrm>
              <a:off x="3971982" y="530118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HI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</a:t>
              </a:r>
            </a:p>
          </p:txBody>
        </p:sp>
        <p:sp>
          <p:nvSpPr>
            <p:cNvPr id="2853" name="TextBox 2852">
              <a:extLst>
                <a:ext uri="{FF2B5EF4-FFF2-40B4-BE49-F238E27FC236}">
                  <a16:creationId xmlns:a16="http://schemas.microsoft.com/office/drawing/2014/main" id="{07539F0A-4CCF-A615-EF9B-50C288CD875B}"/>
                </a:ext>
              </a:extLst>
            </p:cNvPr>
            <p:cNvSpPr txBox="1"/>
            <p:nvPr/>
          </p:nvSpPr>
          <p:spPr>
            <a:xfrm>
              <a:off x="2829819" y="465149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AK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91.9</a:t>
              </a:r>
            </a:p>
          </p:txBody>
        </p:sp>
        <p:sp>
          <p:nvSpPr>
            <p:cNvPr id="2854" name="TextBox 2853">
              <a:extLst>
                <a:ext uri="{FF2B5EF4-FFF2-40B4-BE49-F238E27FC236}">
                  <a16:creationId xmlns:a16="http://schemas.microsoft.com/office/drawing/2014/main" id="{25FBB353-139F-D734-9C81-1526BB3BFE21}"/>
                </a:ext>
              </a:extLst>
            </p:cNvPr>
            <p:cNvSpPr txBox="1"/>
            <p:nvPr/>
          </p:nvSpPr>
          <p:spPr>
            <a:xfrm>
              <a:off x="3675573" y="391670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AZ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91.6</a:t>
              </a:r>
            </a:p>
          </p:txBody>
        </p:sp>
        <p:cxnSp>
          <p:nvCxnSpPr>
            <p:cNvPr id="2856" name="Straight Connector 2855">
              <a:extLst>
                <a:ext uri="{FF2B5EF4-FFF2-40B4-BE49-F238E27FC236}">
                  <a16:creationId xmlns:a16="http://schemas.microsoft.com/office/drawing/2014/main" id="{E0EF7EF5-0AE2-561C-EBCB-813DD9D23F2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16236" y="5425015"/>
              <a:ext cx="189083" cy="9156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57" name="TextBox 2856">
              <a:extLst>
                <a:ext uri="{FF2B5EF4-FFF2-40B4-BE49-F238E27FC236}">
                  <a16:creationId xmlns:a16="http://schemas.microsoft.com/office/drawing/2014/main" id="{30DE3620-1C7F-F6DA-0B4A-728F7C307B02}"/>
                </a:ext>
              </a:extLst>
            </p:cNvPr>
            <p:cNvSpPr txBox="1"/>
            <p:nvPr/>
          </p:nvSpPr>
          <p:spPr>
            <a:xfrm>
              <a:off x="3826713" y="319077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UT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90.5</a:t>
              </a:r>
            </a:p>
          </p:txBody>
        </p:sp>
        <p:sp>
          <p:nvSpPr>
            <p:cNvPr id="2858" name="TextBox 2857">
              <a:extLst>
                <a:ext uri="{FF2B5EF4-FFF2-40B4-BE49-F238E27FC236}">
                  <a16:creationId xmlns:a16="http://schemas.microsoft.com/office/drawing/2014/main" id="{8FFE497B-04A6-6A9C-3C3C-566DA1543C96}"/>
                </a:ext>
              </a:extLst>
            </p:cNvPr>
            <p:cNvSpPr txBox="1"/>
            <p:nvPr/>
          </p:nvSpPr>
          <p:spPr>
            <a:xfrm>
              <a:off x="3665400" y="248159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ID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90.7</a:t>
              </a:r>
            </a:p>
          </p:txBody>
        </p:sp>
        <p:sp>
          <p:nvSpPr>
            <p:cNvPr id="2859" name="TextBox 2858">
              <a:extLst>
                <a:ext uri="{FF2B5EF4-FFF2-40B4-BE49-F238E27FC236}">
                  <a16:creationId xmlns:a16="http://schemas.microsoft.com/office/drawing/2014/main" id="{BDC01E43-E7C4-9A98-3986-F1A23872A498}"/>
                </a:ext>
              </a:extLst>
            </p:cNvPr>
            <p:cNvSpPr txBox="1"/>
            <p:nvPr/>
          </p:nvSpPr>
          <p:spPr>
            <a:xfrm>
              <a:off x="4238719" y="207046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MT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92.4</a:t>
              </a:r>
            </a:p>
          </p:txBody>
        </p:sp>
        <p:sp>
          <p:nvSpPr>
            <p:cNvPr id="2860" name="TextBox 2859">
              <a:extLst>
                <a:ext uri="{FF2B5EF4-FFF2-40B4-BE49-F238E27FC236}">
                  <a16:creationId xmlns:a16="http://schemas.microsoft.com/office/drawing/2014/main" id="{331137A1-D7B3-FDC8-58EF-938F6799AC70}"/>
                </a:ext>
              </a:extLst>
            </p:cNvPr>
            <p:cNvSpPr txBox="1"/>
            <p:nvPr/>
          </p:nvSpPr>
          <p:spPr>
            <a:xfrm>
              <a:off x="4363701" y="2662005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WY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92.1</a:t>
              </a:r>
            </a:p>
          </p:txBody>
        </p:sp>
        <p:sp>
          <p:nvSpPr>
            <p:cNvPr id="2861" name="TextBox 2860">
              <a:extLst>
                <a:ext uri="{FF2B5EF4-FFF2-40B4-BE49-F238E27FC236}">
                  <a16:creationId xmlns:a16="http://schemas.microsoft.com/office/drawing/2014/main" id="{10AD846F-1339-9956-4646-5B47F835CC94}"/>
                </a:ext>
              </a:extLst>
            </p:cNvPr>
            <p:cNvSpPr txBox="1"/>
            <p:nvPr/>
          </p:nvSpPr>
          <p:spPr>
            <a:xfrm>
              <a:off x="5170982" y="207898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ND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97.7</a:t>
              </a:r>
            </a:p>
          </p:txBody>
        </p:sp>
        <p:sp>
          <p:nvSpPr>
            <p:cNvPr id="2862" name="TextBox 2861">
              <a:extLst>
                <a:ext uri="{FF2B5EF4-FFF2-40B4-BE49-F238E27FC236}">
                  <a16:creationId xmlns:a16="http://schemas.microsoft.com/office/drawing/2014/main" id="{F698D547-4FF9-C9B6-1379-03094B0A878B}"/>
                </a:ext>
              </a:extLst>
            </p:cNvPr>
            <p:cNvSpPr txBox="1"/>
            <p:nvPr/>
          </p:nvSpPr>
          <p:spPr>
            <a:xfrm>
              <a:off x="5234973" y="3021124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NE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93.7</a:t>
              </a:r>
            </a:p>
          </p:txBody>
        </p:sp>
        <p:sp>
          <p:nvSpPr>
            <p:cNvPr id="2863" name="TextBox 2862">
              <a:extLst>
                <a:ext uri="{FF2B5EF4-FFF2-40B4-BE49-F238E27FC236}">
                  <a16:creationId xmlns:a16="http://schemas.microsoft.com/office/drawing/2014/main" id="{3DFAF7A5-7AD9-F6C6-E76F-3E2AD02E761A}"/>
                </a:ext>
              </a:extLst>
            </p:cNvPr>
            <p:cNvSpPr txBox="1"/>
            <p:nvPr/>
          </p:nvSpPr>
          <p:spPr>
            <a:xfrm>
              <a:off x="5799552" y="221480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MN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92.4</a:t>
              </a:r>
            </a:p>
          </p:txBody>
        </p:sp>
        <p:sp>
          <p:nvSpPr>
            <p:cNvPr id="2864" name="TextBox 2863">
              <a:extLst>
                <a:ext uri="{FF2B5EF4-FFF2-40B4-BE49-F238E27FC236}">
                  <a16:creationId xmlns:a16="http://schemas.microsoft.com/office/drawing/2014/main" id="{111A43A7-DE10-FD6B-D2AA-BDCC4A1AD915}"/>
                </a:ext>
              </a:extLst>
            </p:cNvPr>
            <p:cNvSpPr txBox="1"/>
            <p:nvPr/>
          </p:nvSpPr>
          <p:spPr>
            <a:xfrm>
              <a:off x="5907778" y="2949000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IA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95.2</a:t>
              </a:r>
            </a:p>
          </p:txBody>
        </p:sp>
        <p:sp>
          <p:nvSpPr>
            <p:cNvPr id="2865" name="TextBox 2864">
              <a:extLst>
                <a:ext uri="{FF2B5EF4-FFF2-40B4-BE49-F238E27FC236}">
                  <a16:creationId xmlns:a16="http://schemas.microsoft.com/office/drawing/2014/main" id="{72B16F90-4587-1FBE-8277-3C69220C29A7}"/>
                </a:ext>
              </a:extLst>
            </p:cNvPr>
            <p:cNvSpPr txBox="1"/>
            <p:nvPr/>
          </p:nvSpPr>
          <p:spPr>
            <a:xfrm>
              <a:off x="5153918" y="254576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SD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90.4</a:t>
              </a:r>
            </a:p>
          </p:txBody>
        </p:sp>
        <p:sp>
          <p:nvSpPr>
            <p:cNvPr id="2866" name="TextBox 2865">
              <a:extLst>
                <a:ext uri="{FF2B5EF4-FFF2-40B4-BE49-F238E27FC236}">
                  <a16:creationId xmlns:a16="http://schemas.microsoft.com/office/drawing/2014/main" id="{79872ADC-8617-AC0D-9E07-2F772DB6E9C0}"/>
                </a:ext>
              </a:extLst>
            </p:cNvPr>
            <p:cNvSpPr txBox="1"/>
            <p:nvPr/>
          </p:nvSpPr>
          <p:spPr>
            <a:xfrm>
              <a:off x="4489837" y="331768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CO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88.2</a:t>
              </a:r>
            </a:p>
          </p:txBody>
        </p:sp>
        <p:sp>
          <p:nvSpPr>
            <p:cNvPr id="2867" name="TextBox 2866">
              <a:extLst>
                <a:ext uri="{FF2B5EF4-FFF2-40B4-BE49-F238E27FC236}">
                  <a16:creationId xmlns:a16="http://schemas.microsoft.com/office/drawing/2014/main" id="{1F1E549C-FACD-DC0B-355B-0D52D864A0EA}"/>
                </a:ext>
              </a:extLst>
            </p:cNvPr>
            <p:cNvSpPr txBox="1"/>
            <p:nvPr/>
          </p:nvSpPr>
          <p:spPr>
            <a:xfrm>
              <a:off x="4373884" y="398159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NM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92.4</a:t>
              </a:r>
            </a:p>
          </p:txBody>
        </p:sp>
        <p:sp>
          <p:nvSpPr>
            <p:cNvPr id="2868" name="TextBox 2867">
              <a:extLst>
                <a:ext uri="{FF2B5EF4-FFF2-40B4-BE49-F238E27FC236}">
                  <a16:creationId xmlns:a16="http://schemas.microsoft.com/office/drawing/2014/main" id="{A5E4925C-BDA8-C1E1-37EB-0DA4A17E1583}"/>
                </a:ext>
              </a:extLst>
            </p:cNvPr>
            <p:cNvSpPr txBox="1"/>
            <p:nvPr/>
          </p:nvSpPr>
          <p:spPr>
            <a:xfrm>
              <a:off x="6041524" y="450021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LA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96.4</a:t>
              </a:r>
            </a:p>
          </p:txBody>
        </p:sp>
        <p:sp>
          <p:nvSpPr>
            <p:cNvPr id="2869" name="TextBox 2868">
              <a:extLst>
                <a:ext uri="{FF2B5EF4-FFF2-40B4-BE49-F238E27FC236}">
                  <a16:creationId xmlns:a16="http://schemas.microsoft.com/office/drawing/2014/main" id="{A851635A-46D8-9800-4F59-ACAA31555274}"/>
                </a:ext>
              </a:extLst>
            </p:cNvPr>
            <p:cNvSpPr txBox="1"/>
            <p:nvPr/>
          </p:nvSpPr>
          <p:spPr>
            <a:xfrm>
              <a:off x="6821348" y="3861670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TN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95</a:t>
              </a:r>
            </a:p>
          </p:txBody>
        </p:sp>
        <p:sp>
          <p:nvSpPr>
            <p:cNvPr id="2870" name="TextBox 2869">
              <a:extLst>
                <a:ext uri="{FF2B5EF4-FFF2-40B4-BE49-F238E27FC236}">
                  <a16:creationId xmlns:a16="http://schemas.microsoft.com/office/drawing/2014/main" id="{F6131FFB-4E1B-D84A-801F-E54BE944081E}"/>
                </a:ext>
              </a:extLst>
            </p:cNvPr>
            <p:cNvSpPr txBox="1"/>
            <p:nvPr/>
          </p:nvSpPr>
          <p:spPr>
            <a:xfrm>
              <a:off x="7504503" y="4083985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SC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94.3</a:t>
              </a:r>
            </a:p>
          </p:txBody>
        </p:sp>
        <p:sp>
          <p:nvSpPr>
            <p:cNvPr id="2871" name="TextBox 2870">
              <a:extLst>
                <a:ext uri="{FF2B5EF4-FFF2-40B4-BE49-F238E27FC236}">
                  <a16:creationId xmlns:a16="http://schemas.microsoft.com/office/drawing/2014/main" id="{1560103F-F552-CBA8-9FCE-18AE69A97EA1}"/>
                </a:ext>
              </a:extLst>
            </p:cNvPr>
            <p:cNvSpPr txBox="1"/>
            <p:nvPr/>
          </p:nvSpPr>
          <p:spPr>
            <a:xfrm>
              <a:off x="7207824" y="432460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GA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93.3</a:t>
              </a:r>
            </a:p>
          </p:txBody>
        </p:sp>
        <p:sp>
          <p:nvSpPr>
            <p:cNvPr id="2872" name="TextBox 2871">
              <a:extLst>
                <a:ext uri="{FF2B5EF4-FFF2-40B4-BE49-F238E27FC236}">
                  <a16:creationId xmlns:a16="http://schemas.microsoft.com/office/drawing/2014/main" id="{609D9B53-A95D-2CFB-8B87-FCF782547845}"/>
                </a:ext>
              </a:extLst>
            </p:cNvPr>
            <p:cNvSpPr txBox="1"/>
            <p:nvPr/>
          </p:nvSpPr>
          <p:spPr>
            <a:xfrm>
              <a:off x="6393947" y="431466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MS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93.7</a:t>
              </a:r>
            </a:p>
          </p:txBody>
        </p:sp>
        <p:sp>
          <p:nvSpPr>
            <p:cNvPr id="2873" name="TextBox 2872">
              <a:extLst>
                <a:ext uri="{FF2B5EF4-FFF2-40B4-BE49-F238E27FC236}">
                  <a16:creationId xmlns:a16="http://schemas.microsoft.com/office/drawing/2014/main" id="{65402B98-B5FC-E521-FE3F-C0741496C8FE}"/>
                </a:ext>
              </a:extLst>
            </p:cNvPr>
            <p:cNvSpPr txBox="1"/>
            <p:nvPr/>
          </p:nvSpPr>
          <p:spPr>
            <a:xfrm>
              <a:off x="6753500" y="431466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AL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92.1</a:t>
              </a:r>
            </a:p>
          </p:txBody>
        </p:sp>
        <p:sp>
          <p:nvSpPr>
            <p:cNvPr id="2874" name="TextBox 2873">
              <a:extLst>
                <a:ext uri="{FF2B5EF4-FFF2-40B4-BE49-F238E27FC236}">
                  <a16:creationId xmlns:a16="http://schemas.microsoft.com/office/drawing/2014/main" id="{E44F3631-BCC4-3888-307E-3E813F750650}"/>
                </a:ext>
              </a:extLst>
            </p:cNvPr>
            <p:cNvSpPr txBox="1"/>
            <p:nvPr/>
          </p:nvSpPr>
          <p:spPr>
            <a:xfrm>
              <a:off x="7522433" y="496937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FL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90.4</a:t>
              </a:r>
            </a:p>
          </p:txBody>
        </p:sp>
        <p:sp>
          <p:nvSpPr>
            <p:cNvPr id="2875" name="TextBox 2874">
              <a:extLst>
                <a:ext uri="{FF2B5EF4-FFF2-40B4-BE49-F238E27FC236}">
                  <a16:creationId xmlns:a16="http://schemas.microsoft.com/office/drawing/2014/main" id="{9C320AC5-D977-8D4E-F844-35E94B4EBE40}"/>
                </a:ext>
              </a:extLst>
            </p:cNvPr>
            <p:cNvSpPr txBox="1"/>
            <p:nvPr/>
          </p:nvSpPr>
          <p:spPr>
            <a:xfrm>
              <a:off x="7721524" y="3796494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NC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88.8</a:t>
              </a:r>
            </a:p>
          </p:txBody>
        </p:sp>
        <p:sp>
          <p:nvSpPr>
            <p:cNvPr id="2876" name="TextBox 2875">
              <a:extLst>
                <a:ext uri="{FF2B5EF4-FFF2-40B4-BE49-F238E27FC236}">
                  <a16:creationId xmlns:a16="http://schemas.microsoft.com/office/drawing/2014/main" id="{6E530A0B-065D-3D8F-D1FD-2F96EDE2E9D4}"/>
                </a:ext>
              </a:extLst>
            </p:cNvPr>
            <p:cNvSpPr txBox="1"/>
            <p:nvPr/>
          </p:nvSpPr>
          <p:spPr>
            <a:xfrm>
              <a:off x="5240390" y="4496309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TX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90.1</a:t>
              </a:r>
            </a:p>
          </p:txBody>
        </p:sp>
        <p:sp>
          <p:nvSpPr>
            <p:cNvPr id="2877" name="TextBox 2876">
              <a:extLst>
                <a:ext uri="{FF2B5EF4-FFF2-40B4-BE49-F238E27FC236}">
                  <a16:creationId xmlns:a16="http://schemas.microsoft.com/office/drawing/2014/main" id="{E7CACB41-CED5-70F6-6F39-DF659B2C6612}"/>
                </a:ext>
              </a:extLst>
            </p:cNvPr>
            <p:cNvSpPr txBox="1"/>
            <p:nvPr/>
          </p:nvSpPr>
          <p:spPr>
            <a:xfrm>
              <a:off x="5436818" y="392090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OK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89.8</a:t>
              </a:r>
            </a:p>
          </p:txBody>
        </p:sp>
        <p:sp>
          <p:nvSpPr>
            <p:cNvPr id="2878" name="TextBox 2877">
              <a:extLst>
                <a:ext uri="{FF2B5EF4-FFF2-40B4-BE49-F238E27FC236}">
                  <a16:creationId xmlns:a16="http://schemas.microsoft.com/office/drawing/2014/main" id="{F80F79BD-8590-616B-6C24-FB9D25CA028A}"/>
                </a:ext>
              </a:extLst>
            </p:cNvPr>
            <p:cNvSpPr txBox="1"/>
            <p:nvPr/>
          </p:nvSpPr>
          <p:spPr>
            <a:xfrm>
              <a:off x="5337830" y="3445700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KS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91.5</a:t>
              </a:r>
            </a:p>
          </p:txBody>
        </p:sp>
        <p:sp>
          <p:nvSpPr>
            <p:cNvPr id="2879" name="TextBox 2878">
              <a:extLst>
                <a:ext uri="{FF2B5EF4-FFF2-40B4-BE49-F238E27FC236}">
                  <a16:creationId xmlns:a16="http://schemas.microsoft.com/office/drawing/2014/main" id="{9A816850-2107-E7CC-864C-3CAAF209EC5B}"/>
                </a:ext>
              </a:extLst>
            </p:cNvPr>
            <p:cNvSpPr txBox="1"/>
            <p:nvPr/>
          </p:nvSpPr>
          <p:spPr>
            <a:xfrm>
              <a:off x="6009798" y="350759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MO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</a:t>
              </a:r>
            </a:p>
          </p:txBody>
        </p:sp>
        <p:sp>
          <p:nvSpPr>
            <p:cNvPr id="2880" name="TextBox 2879">
              <a:extLst>
                <a:ext uri="{FF2B5EF4-FFF2-40B4-BE49-F238E27FC236}">
                  <a16:creationId xmlns:a16="http://schemas.microsoft.com/office/drawing/2014/main" id="{1EE1178E-85C4-8C33-6A3F-470882868ED1}"/>
                </a:ext>
              </a:extLst>
            </p:cNvPr>
            <p:cNvSpPr txBox="1"/>
            <p:nvPr/>
          </p:nvSpPr>
          <p:spPr>
            <a:xfrm>
              <a:off x="6034980" y="4028061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AR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92.1</a:t>
              </a:r>
            </a:p>
          </p:txBody>
        </p:sp>
        <p:sp>
          <p:nvSpPr>
            <p:cNvPr id="2881" name="TextBox 2880">
              <a:extLst>
                <a:ext uri="{FF2B5EF4-FFF2-40B4-BE49-F238E27FC236}">
                  <a16:creationId xmlns:a16="http://schemas.microsoft.com/office/drawing/2014/main" id="{465C91E4-0EB6-CDB3-A82A-98006BBAE5B4}"/>
                </a:ext>
              </a:extLst>
            </p:cNvPr>
            <p:cNvSpPr txBox="1"/>
            <p:nvPr/>
          </p:nvSpPr>
          <p:spPr>
            <a:xfrm>
              <a:off x="6383977" y="318543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IL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92.9</a:t>
              </a:r>
            </a:p>
          </p:txBody>
        </p:sp>
        <p:sp>
          <p:nvSpPr>
            <p:cNvPr id="2882" name="TextBox 2881">
              <a:extLst>
                <a:ext uri="{FF2B5EF4-FFF2-40B4-BE49-F238E27FC236}">
                  <a16:creationId xmlns:a16="http://schemas.microsoft.com/office/drawing/2014/main" id="{D0C836A5-E558-88FC-D8E0-B5EB23F07BEB}"/>
                </a:ext>
              </a:extLst>
            </p:cNvPr>
            <p:cNvSpPr txBox="1"/>
            <p:nvPr/>
          </p:nvSpPr>
          <p:spPr>
            <a:xfrm>
              <a:off x="6298412" y="254054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WI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90.3</a:t>
              </a:r>
            </a:p>
          </p:txBody>
        </p:sp>
        <p:sp>
          <p:nvSpPr>
            <p:cNvPr id="2883" name="TextBox 2882">
              <a:extLst>
                <a:ext uri="{FF2B5EF4-FFF2-40B4-BE49-F238E27FC236}">
                  <a16:creationId xmlns:a16="http://schemas.microsoft.com/office/drawing/2014/main" id="{0888AA0D-32C6-7FD0-C751-E937F8516573}"/>
                </a:ext>
              </a:extLst>
            </p:cNvPr>
            <p:cNvSpPr txBox="1"/>
            <p:nvPr/>
          </p:nvSpPr>
          <p:spPr>
            <a:xfrm>
              <a:off x="6819563" y="2739028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MI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93.7</a:t>
              </a:r>
            </a:p>
          </p:txBody>
        </p:sp>
        <p:sp>
          <p:nvSpPr>
            <p:cNvPr id="2884" name="TextBox 2883">
              <a:extLst>
                <a:ext uri="{FF2B5EF4-FFF2-40B4-BE49-F238E27FC236}">
                  <a16:creationId xmlns:a16="http://schemas.microsoft.com/office/drawing/2014/main" id="{433AF118-F699-1A11-EEEF-3ED9A2877CC9}"/>
                </a:ext>
              </a:extLst>
            </p:cNvPr>
            <p:cNvSpPr txBox="1"/>
            <p:nvPr/>
          </p:nvSpPr>
          <p:spPr>
            <a:xfrm>
              <a:off x="7006440" y="3527719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KY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93.7</a:t>
              </a:r>
            </a:p>
          </p:txBody>
        </p:sp>
        <p:sp>
          <p:nvSpPr>
            <p:cNvPr id="2885" name="TextBox 2884">
              <a:extLst>
                <a:ext uri="{FF2B5EF4-FFF2-40B4-BE49-F238E27FC236}">
                  <a16:creationId xmlns:a16="http://schemas.microsoft.com/office/drawing/2014/main" id="{4C21D9EB-8A19-DB99-94A5-45DCBE8A9AB2}"/>
                </a:ext>
              </a:extLst>
            </p:cNvPr>
            <p:cNvSpPr txBox="1"/>
            <p:nvPr/>
          </p:nvSpPr>
          <p:spPr>
            <a:xfrm>
              <a:off x="7712559" y="3452599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VA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92.9</a:t>
              </a:r>
            </a:p>
          </p:txBody>
        </p:sp>
        <p:sp>
          <p:nvSpPr>
            <p:cNvPr id="2886" name="TextBox 2885">
              <a:extLst>
                <a:ext uri="{FF2B5EF4-FFF2-40B4-BE49-F238E27FC236}">
                  <a16:creationId xmlns:a16="http://schemas.microsoft.com/office/drawing/2014/main" id="{EBA249A2-867E-242A-7ED9-6EFC16669196}"/>
                </a:ext>
              </a:extLst>
            </p:cNvPr>
            <p:cNvSpPr txBox="1"/>
            <p:nvPr/>
          </p:nvSpPr>
          <p:spPr>
            <a:xfrm>
              <a:off x="6735218" y="3191859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IN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90.1</a:t>
              </a:r>
            </a:p>
          </p:txBody>
        </p:sp>
        <p:sp>
          <p:nvSpPr>
            <p:cNvPr id="2887" name="TextBox 2886">
              <a:extLst>
                <a:ext uri="{FF2B5EF4-FFF2-40B4-BE49-F238E27FC236}">
                  <a16:creationId xmlns:a16="http://schemas.microsoft.com/office/drawing/2014/main" id="{E2E68DA3-1B2B-84FA-D951-2AAB8CF5924C}"/>
                </a:ext>
              </a:extLst>
            </p:cNvPr>
            <p:cNvSpPr txBox="1"/>
            <p:nvPr/>
          </p:nvSpPr>
          <p:spPr>
            <a:xfrm>
              <a:off x="7086459" y="313956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OH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89.5</a:t>
              </a:r>
            </a:p>
          </p:txBody>
        </p:sp>
        <p:sp>
          <p:nvSpPr>
            <p:cNvPr id="2888" name="TextBox 2887">
              <a:extLst>
                <a:ext uri="{FF2B5EF4-FFF2-40B4-BE49-F238E27FC236}">
                  <a16:creationId xmlns:a16="http://schemas.microsoft.com/office/drawing/2014/main" id="{8059DBE9-8FE9-E393-FB23-C3F37564E1A6}"/>
                </a:ext>
              </a:extLst>
            </p:cNvPr>
            <p:cNvSpPr txBox="1"/>
            <p:nvPr/>
          </p:nvSpPr>
          <p:spPr>
            <a:xfrm>
              <a:off x="7393601" y="3382257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WV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90.5</a:t>
              </a:r>
            </a:p>
          </p:txBody>
        </p:sp>
        <p:sp>
          <p:nvSpPr>
            <p:cNvPr id="2889" name="TextBox 2888">
              <a:extLst>
                <a:ext uri="{FF2B5EF4-FFF2-40B4-BE49-F238E27FC236}">
                  <a16:creationId xmlns:a16="http://schemas.microsoft.com/office/drawing/2014/main" id="{4952C6E4-76EF-DD3D-44C5-968B9B7D29D3}"/>
                </a:ext>
              </a:extLst>
            </p:cNvPr>
            <p:cNvSpPr txBox="1"/>
            <p:nvPr/>
          </p:nvSpPr>
          <p:spPr>
            <a:xfrm>
              <a:off x="8427132" y="2045388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ME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88.9</a:t>
              </a:r>
            </a:p>
          </p:txBody>
        </p:sp>
        <p:sp>
          <p:nvSpPr>
            <p:cNvPr id="2890" name="TextBox 2889">
              <a:extLst>
                <a:ext uri="{FF2B5EF4-FFF2-40B4-BE49-F238E27FC236}">
                  <a16:creationId xmlns:a16="http://schemas.microsoft.com/office/drawing/2014/main" id="{9740E8B1-5C7A-C64B-D83C-41B27FE06F91}"/>
                </a:ext>
              </a:extLst>
            </p:cNvPr>
            <p:cNvSpPr txBox="1"/>
            <p:nvPr/>
          </p:nvSpPr>
          <p:spPr>
            <a:xfrm>
              <a:off x="7918287" y="256638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NY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91.9</a:t>
              </a:r>
            </a:p>
          </p:txBody>
        </p:sp>
        <p:sp>
          <p:nvSpPr>
            <p:cNvPr id="2891" name="TextBox 2890">
              <a:extLst>
                <a:ext uri="{FF2B5EF4-FFF2-40B4-BE49-F238E27FC236}">
                  <a16:creationId xmlns:a16="http://schemas.microsoft.com/office/drawing/2014/main" id="{BF89103D-498F-71D0-9937-8CDCBF88B0D7}"/>
                </a:ext>
              </a:extLst>
            </p:cNvPr>
            <p:cNvSpPr txBox="1"/>
            <p:nvPr/>
          </p:nvSpPr>
          <p:spPr>
            <a:xfrm>
              <a:off x="7668761" y="2954036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PA</a:t>
              </a:r>
              <a:b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solidFill>
                    <a:schemeClr val="bg1"/>
                  </a:solidFill>
                  <a:latin typeface="Poppins Medium" pitchFamily="2" charset="77"/>
                  <a:cs typeface="Poppins Medium" pitchFamily="2" charset="77"/>
                </a:rPr>
                <a:t>93.3</a:t>
              </a:r>
            </a:p>
          </p:txBody>
        </p:sp>
        <p:sp>
          <p:nvSpPr>
            <p:cNvPr id="2892" name="TextBox 2891">
              <a:extLst>
                <a:ext uri="{FF2B5EF4-FFF2-40B4-BE49-F238E27FC236}">
                  <a16:creationId xmlns:a16="http://schemas.microsoft.com/office/drawing/2014/main" id="{70B02C22-B721-4907-D6EC-A1F5515F6131}"/>
                </a:ext>
              </a:extLst>
            </p:cNvPr>
            <p:cNvSpPr txBox="1"/>
            <p:nvPr/>
          </p:nvSpPr>
          <p:spPr>
            <a:xfrm>
              <a:off x="7861481" y="1931564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VT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92.3</a:t>
              </a:r>
            </a:p>
          </p:txBody>
        </p:sp>
        <p:cxnSp>
          <p:nvCxnSpPr>
            <p:cNvPr id="2893" name="Straight Connector 2892">
              <a:extLst>
                <a:ext uri="{FF2B5EF4-FFF2-40B4-BE49-F238E27FC236}">
                  <a16:creationId xmlns:a16="http://schemas.microsoft.com/office/drawing/2014/main" id="{9F5C7DBF-C4BB-E284-9C1B-CD3F327B114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8220321" y="2206189"/>
              <a:ext cx="106818" cy="25208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96" name="TextBox 2895">
              <a:extLst>
                <a:ext uri="{FF2B5EF4-FFF2-40B4-BE49-F238E27FC236}">
                  <a16:creationId xmlns:a16="http://schemas.microsoft.com/office/drawing/2014/main" id="{77FF2353-0DE5-51C2-6C3E-2EC2E74515DF}"/>
                </a:ext>
              </a:extLst>
            </p:cNvPr>
            <p:cNvSpPr txBox="1"/>
            <p:nvPr/>
          </p:nvSpPr>
          <p:spPr>
            <a:xfrm>
              <a:off x="8814397" y="2370741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NH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93.9</a:t>
              </a:r>
            </a:p>
          </p:txBody>
        </p:sp>
        <p:sp>
          <p:nvSpPr>
            <p:cNvPr id="2897" name="TextBox 2896">
              <a:extLst>
                <a:ext uri="{FF2B5EF4-FFF2-40B4-BE49-F238E27FC236}">
                  <a16:creationId xmlns:a16="http://schemas.microsoft.com/office/drawing/2014/main" id="{E6B7525B-3396-E6EA-77B4-6A3661A8E48E}"/>
                </a:ext>
              </a:extLst>
            </p:cNvPr>
            <p:cNvSpPr txBox="1"/>
            <p:nvPr/>
          </p:nvSpPr>
          <p:spPr>
            <a:xfrm>
              <a:off x="8814397" y="2695705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MA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92.9</a:t>
              </a:r>
            </a:p>
          </p:txBody>
        </p:sp>
        <p:sp>
          <p:nvSpPr>
            <p:cNvPr id="2898" name="TextBox 2897">
              <a:extLst>
                <a:ext uri="{FF2B5EF4-FFF2-40B4-BE49-F238E27FC236}">
                  <a16:creationId xmlns:a16="http://schemas.microsoft.com/office/drawing/2014/main" id="{0C47B848-2C97-297A-DED6-F8E748CD9322}"/>
                </a:ext>
              </a:extLst>
            </p:cNvPr>
            <p:cNvSpPr txBox="1"/>
            <p:nvPr/>
          </p:nvSpPr>
          <p:spPr>
            <a:xfrm>
              <a:off x="8903410" y="300651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RI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96.9</a:t>
              </a:r>
            </a:p>
          </p:txBody>
        </p:sp>
        <p:sp>
          <p:nvSpPr>
            <p:cNvPr id="2899" name="TextBox 2898">
              <a:extLst>
                <a:ext uri="{FF2B5EF4-FFF2-40B4-BE49-F238E27FC236}">
                  <a16:creationId xmlns:a16="http://schemas.microsoft.com/office/drawing/2014/main" id="{C7CD9428-C8D1-4AFB-FB07-CEB2C4B4B132}"/>
                </a:ext>
              </a:extLst>
            </p:cNvPr>
            <p:cNvSpPr txBox="1"/>
            <p:nvPr/>
          </p:nvSpPr>
          <p:spPr>
            <a:xfrm>
              <a:off x="8590443" y="3051941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CT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93.2</a:t>
              </a:r>
            </a:p>
          </p:txBody>
        </p:sp>
        <p:sp>
          <p:nvSpPr>
            <p:cNvPr id="2900" name="TextBox 2899">
              <a:extLst>
                <a:ext uri="{FF2B5EF4-FFF2-40B4-BE49-F238E27FC236}">
                  <a16:creationId xmlns:a16="http://schemas.microsoft.com/office/drawing/2014/main" id="{D6387AF4-63D0-A6E0-58F5-94DE5C5DC232}"/>
                </a:ext>
              </a:extLst>
            </p:cNvPr>
            <p:cNvSpPr txBox="1"/>
            <p:nvPr/>
          </p:nvSpPr>
          <p:spPr>
            <a:xfrm>
              <a:off x="8325521" y="3133173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NJ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91.2</a:t>
              </a:r>
            </a:p>
          </p:txBody>
        </p:sp>
        <p:sp>
          <p:nvSpPr>
            <p:cNvPr id="2901" name="TextBox 2900">
              <a:extLst>
                <a:ext uri="{FF2B5EF4-FFF2-40B4-BE49-F238E27FC236}">
                  <a16:creationId xmlns:a16="http://schemas.microsoft.com/office/drawing/2014/main" id="{0BA7AF13-5B8F-F370-E931-25B74B8351C6}"/>
                </a:ext>
              </a:extLst>
            </p:cNvPr>
            <p:cNvSpPr txBox="1"/>
            <p:nvPr/>
          </p:nvSpPr>
          <p:spPr>
            <a:xfrm>
              <a:off x="8551507" y="347651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DE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89.4</a:t>
              </a:r>
            </a:p>
          </p:txBody>
        </p:sp>
        <p:sp>
          <p:nvSpPr>
            <p:cNvPr id="2902" name="TextBox 2901">
              <a:extLst>
                <a:ext uri="{FF2B5EF4-FFF2-40B4-BE49-F238E27FC236}">
                  <a16:creationId xmlns:a16="http://schemas.microsoft.com/office/drawing/2014/main" id="{8022BBA3-5EF3-4E2D-FF2B-3DF993205F77}"/>
                </a:ext>
              </a:extLst>
            </p:cNvPr>
            <p:cNvSpPr txBox="1"/>
            <p:nvPr/>
          </p:nvSpPr>
          <p:spPr>
            <a:xfrm>
              <a:off x="8253553" y="3654672"/>
              <a:ext cx="451972" cy="356319"/>
            </a:xfrm>
            <a:prstGeom prst="rect">
              <a:avLst/>
            </a:prstGeom>
          </p:spPr>
          <p:txBody>
            <a:bodyPr vert="horz" wrap="square" lIns="0" tIns="0" rIns="0" bIns="0" rtlCol="0" anchor="ctr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MD</a:t>
              </a:r>
              <a:br>
                <a:rPr lang="en-US" sz="900" dirty="0">
                  <a:latin typeface="Poppins Medium" pitchFamily="2" charset="77"/>
                  <a:cs typeface="Poppins Medium" pitchFamily="2" charset="77"/>
                </a:rPr>
              </a:br>
              <a:r>
                <a:rPr lang="en-US" sz="900" dirty="0">
                  <a:latin typeface="Poppins Medium" pitchFamily="2" charset="77"/>
                  <a:cs typeface="Poppins Medium" pitchFamily="2" charset="77"/>
                </a:rPr>
                <a:t>89.2</a:t>
              </a:r>
            </a:p>
          </p:txBody>
        </p:sp>
        <p:cxnSp>
          <p:nvCxnSpPr>
            <p:cNvPr id="2903" name="Straight Connector 2902">
              <a:extLst>
                <a:ext uri="{FF2B5EF4-FFF2-40B4-BE49-F238E27FC236}">
                  <a16:creationId xmlns:a16="http://schemas.microsoft.com/office/drawing/2014/main" id="{7B769E87-2288-3E8C-7089-35558032076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479539" y="2500975"/>
              <a:ext cx="396624" cy="10969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5" name="Straight Connector 2904">
              <a:extLst>
                <a:ext uri="{FF2B5EF4-FFF2-40B4-BE49-F238E27FC236}">
                  <a16:creationId xmlns:a16="http://schemas.microsoft.com/office/drawing/2014/main" id="{C7B970D5-9B5C-0E52-7CE9-1F93E1A3DFE8}"/>
                </a:ext>
              </a:extLst>
            </p:cNvPr>
            <p:cNvCxnSpPr>
              <a:cxnSpLocks/>
            </p:cNvCxnSpPr>
            <p:nvPr/>
          </p:nvCxnSpPr>
          <p:spPr>
            <a:xfrm>
              <a:off x="8468379" y="2753503"/>
              <a:ext cx="447021" cy="1620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8" name="Straight Connector 2907">
              <a:extLst>
                <a:ext uri="{FF2B5EF4-FFF2-40B4-BE49-F238E27FC236}">
                  <a16:creationId xmlns:a16="http://schemas.microsoft.com/office/drawing/2014/main" id="{3AD0E300-6638-FFD7-0A0B-E752F0D48676}"/>
                </a:ext>
              </a:extLst>
            </p:cNvPr>
            <p:cNvCxnSpPr>
              <a:cxnSpLocks/>
            </p:cNvCxnSpPr>
            <p:nvPr/>
          </p:nvCxnSpPr>
          <p:spPr>
            <a:xfrm>
              <a:off x="8559072" y="2861003"/>
              <a:ext cx="433351" cy="2058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0" name="Straight Connector 2909">
              <a:extLst>
                <a:ext uri="{FF2B5EF4-FFF2-40B4-BE49-F238E27FC236}">
                  <a16:creationId xmlns:a16="http://schemas.microsoft.com/office/drawing/2014/main" id="{5A4B030C-6E34-3319-4344-A6D4A73546EF}"/>
                </a:ext>
              </a:extLst>
            </p:cNvPr>
            <p:cNvCxnSpPr>
              <a:cxnSpLocks/>
            </p:cNvCxnSpPr>
            <p:nvPr/>
          </p:nvCxnSpPr>
          <p:spPr>
            <a:xfrm>
              <a:off x="8427132" y="2914998"/>
              <a:ext cx="286458" cy="17144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2" name="Straight Connector 2911">
              <a:extLst>
                <a:ext uri="{FF2B5EF4-FFF2-40B4-BE49-F238E27FC236}">
                  <a16:creationId xmlns:a16="http://schemas.microsoft.com/office/drawing/2014/main" id="{3A2C5C3F-9CA3-8872-BF5C-A4DA2CBF539D}"/>
                </a:ext>
              </a:extLst>
            </p:cNvPr>
            <p:cNvCxnSpPr>
              <a:cxnSpLocks/>
            </p:cNvCxnSpPr>
            <p:nvPr/>
          </p:nvCxnSpPr>
          <p:spPr>
            <a:xfrm>
              <a:off x="8283704" y="3217263"/>
              <a:ext cx="15702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5" name="Straight Connector 2914">
              <a:extLst>
                <a:ext uri="{FF2B5EF4-FFF2-40B4-BE49-F238E27FC236}">
                  <a16:creationId xmlns:a16="http://schemas.microsoft.com/office/drawing/2014/main" id="{05C7949A-BA4D-30F5-699F-4EAEC76ED927}"/>
                </a:ext>
              </a:extLst>
            </p:cNvPr>
            <p:cNvCxnSpPr>
              <a:cxnSpLocks/>
            </p:cNvCxnSpPr>
            <p:nvPr/>
          </p:nvCxnSpPr>
          <p:spPr>
            <a:xfrm>
              <a:off x="8214750" y="3391561"/>
              <a:ext cx="438368" cy="15019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7" name="Straight Connector 2916">
              <a:extLst>
                <a:ext uri="{FF2B5EF4-FFF2-40B4-BE49-F238E27FC236}">
                  <a16:creationId xmlns:a16="http://schemas.microsoft.com/office/drawing/2014/main" id="{EBD424DA-6B26-7A65-004E-F7F56064FB5F}"/>
                </a:ext>
              </a:extLst>
            </p:cNvPr>
            <p:cNvCxnSpPr>
              <a:cxnSpLocks/>
            </p:cNvCxnSpPr>
            <p:nvPr/>
          </p:nvCxnSpPr>
          <p:spPr>
            <a:xfrm>
              <a:off x="8162067" y="3498387"/>
              <a:ext cx="219485" cy="19405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9979373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3" name="Group 1042">
            <a:extLst>
              <a:ext uri="{FF2B5EF4-FFF2-40B4-BE49-F238E27FC236}">
                <a16:creationId xmlns:a16="http://schemas.microsoft.com/office/drawing/2014/main" id="{30879FAC-F1A4-4431-BEE9-5273721AAA88}"/>
              </a:ext>
            </a:extLst>
          </p:cNvPr>
          <p:cNvGrpSpPr/>
          <p:nvPr/>
        </p:nvGrpSpPr>
        <p:grpSpPr>
          <a:xfrm>
            <a:off x="973773" y="3701413"/>
            <a:ext cx="5713139" cy="1881891"/>
            <a:chOff x="973773" y="3701413"/>
            <a:chExt cx="5713139" cy="1881891"/>
          </a:xfrm>
        </p:grpSpPr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D5D803E0-003F-D1E8-5B04-31B688C45E0D}"/>
                </a:ext>
              </a:extLst>
            </p:cNvPr>
            <p:cNvGrpSpPr/>
            <p:nvPr/>
          </p:nvGrpSpPr>
          <p:grpSpPr>
            <a:xfrm>
              <a:off x="973773" y="4316836"/>
              <a:ext cx="741924" cy="1266325"/>
              <a:chOff x="961937" y="4316836"/>
              <a:chExt cx="741924" cy="1266325"/>
            </a:xfrm>
          </p:grpSpPr>
          <p:sp>
            <p:nvSpPr>
              <p:cNvPr id="51" name="Rectangle 50">
                <a:extLst>
                  <a:ext uri="{FF2B5EF4-FFF2-40B4-BE49-F238E27FC236}">
                    <a16:creationId xmlns:a16="http://schemas.microsoft.com/office/drawing/2014/main" id="{08F1C180-BA69-595B-5BCD-E7D0D67B4A18}"/>
                  </a:ext>
                </a:extLst>
              </p:cNvPr>
              <p:cNvSpPr/>
              <p:nvPr/>
            </p:nvSpPr>
            <p:spPr>
              <a:xfrm>
                <a:off x="961937" y="4516753"/>
                <a:ext cx="186240" cy="10601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" name="Rectangle 51">
                <a:extLst>
                  <a:ext uri="{FF2B5EF4-FFF2-40B4-BE49-F238E27FC236}">
                    <a16:creationId xmlns:a16="http://schemas.microsoft.com/office/drawing/2014/main" id="{5E094C92-733E-E624-FEE7-CCCF5264E918}"/>
                  </a:ext>
                </a:extLst>
              </p:cNvPr>
              <p:cNvSpPr/>
              <p:nvPr/>
            </p:nvSpPr>
            <p:spPr>
              <a:xfrm>
                <a:off x="1147823" y="4316836"/>
                <a:ext cx="186240" cy="1263193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1B707945-D7DE-99F2-64E4-A7EFFEE3D25F}"/>
                  </a:ext>
                </a:extLst>
              </p:cNvPr>
              <p:cNvSpPr/>
              <p:nvPr/>
            </p:nvSpPr>
            <p:spPr>
              <a:xfrm>
                <a:off x="1331735" y="4441386"/>
                <a:ext cx="186240" cy="114177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D5A59E38-C4A9-6FDA-306C-EF5B4BAB87C0}"/>
                  </a:ext>
                </a:extLst>
              </p:cNvPr>
              <p:cNvSpPr/>
              <p:nvPr/>
            </p:nvSpPr>
            <p:spPr>
              <a:xfrm>
                <a:off x="1517621" y="4366962"/>
                <a:ext cx="186240" cy="1213067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1BEC9C9-7BEE-ABCF-6190-D96C175E0168}"/>
                </a:ext>
              </a:extLst>
            </p:cNvPr>
            <p:cNvGrpSpPr/>
            <p:nvPr/>
          </p:nvGrpSpPr>
          <p:grpSpPr>
            <a:xfrm>
              <a:off x="1969361" y="3937311"/>
              <a:ext cx="741924" cy="1642718"/>
              <a:chOff x="961937" y="4227540"/>
              <a:chExt cx="741924" cy="1642718"/>
            </a:xfrm>
          </p:grpSpPr>
          <p:sp>
            <p:nvSpPr>
              <p:cNvPr id="58" name="Rectangle 57">
                <a:extLst>
                  <a:ext uri="{FF2B5EF4-FFF2-40B4-BE49-F238E27FC236}">
                    <a16:creationId xmlns:a16="http://schemas.microsoft.com/office/drawing/2014/main" id="{7F93C99A-800B-9A84-8D44-CCB05CA5117B}"/>
                  </a:ext>
                </a:extLst>
              </p:cNvPr>
              <p:cNvSpPr/>
              <p:nvPr/>
            </p:nvSpPr>
            <p:spPr>
              <a:xfrm>
                <a:off x="961937" y="4516752"/>
                <a:ext cx="186240" cy="135350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9" name="Rectangle 58">
                <a:extLst>
                  <a:ext uri="{FF2B5EF4-FFF2-40B4-BE49-F238E27FC236}">
                    <a16:creationId xmlns:a16="http://schemas.microsoft.com/office/drawing/2014/main" id="{2A580AC8-DC7F-707A-F490-D9560F996F12}"/>
                  </a:ext>
                </a:extLst>
              </p:cNvPr>
              <p:cNvSpPr/>
              <p:nvPr/>
            </p:nvSpPr>
            <p:spPr>
              <a:xfrm>
                <a:off x="1147823" y="4227540"/>
                <a:ext cx="186240" cy="1642718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0" name="Rectangle 59">
                <a:extLst>
                  <a:ext uri="{FF2B5EF4-FFF2-40B4-BE49-F238E27FC236}">
                    <a16:creationId xmlns:a16="http://schemas.microsoft.com/office/drawing/2014/main" id="{ADEC499D-24EF-AA14-AD3E-443D60016A52}"/>
                  </a:ext>
                </a:extLst>
              </p:cNvPr>
              <p:cNvSpPr/>
              <p:nvPr/>
            </p:nvSpPr>
            <p:spPr>
              <a:xfrm>
                <a:off x="1331735" y="4420274"/>
                <a:ext cx="186240" cy="144998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33680128-F9CC-D6FB-40A6-C960E96C4504}"/>
                  </a:ext>
                </a:extLst>
              </p:cNvPr>
              <p:cNvSpPr/>
              <p:nvPr/>
            </p:nvSpPr>
            <p:spPr>
              <a:xfrm>
                <a:off x="1517621" y="4310695"/>
                <a:ext cx="186240" cy="155956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88851B2A-8E04-D97A-87B3-85DF5BC242E0}"/>
                </a:ext>
              </a:extLst>
            </p:cNvPr>
            <p:cNvGrpSpPr/>
            <p:nvPr/>
          </p:nvGrpSpPr>
          <p:grpSpPr>
            <a:xfrm>
              <a:off x="2959055" y="4610469"/>
              <a:ext cx="741924" cy="969558"/>
              <a:chOff x="961937" y="4900697"/>
              <a:chExt cx="741924" cy="969558"/>
            </a:xfrm>
          </p:grpSpPr>
          <p:sp>
            <p:nvSpPr>
              <p:cNvPr id="63" name="Rectangle 62">
                <a:extLst>
                  <a:ext uri="{FF2B5EF4-FFF2-40B4-BE49-F238E27FC236}">
                    <a16:creationId xmlns:a16="http://schemas.microsoft.com/office/drawing/2014/main" id="{27A549C5-1803-5806-25D8-08164396458F}"/>
                  </a:ext>
                </a:extLst>
              </p:cNvPr>
              <p:cNvSpPr/>
              <p:nvPr/>
            </p:nvSpPr>
            <p:spPr>
              <a:xfrm>
                <a:off x="961937" y="5004274"/>
                <a:ext cx="186240" cy="86302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4" name="Rectangle 1023">
                <a:extLst>
                  <a:ext uri="{FF2B5EF4-FFF2-40B4-BE49-F238E27FC236}">
                    <a16:creationId xmlns:a16="http://schemas.microsoft.com/office/drawing/2014/main" id="{40D0B00D-E140-32FC-2C1A-963018DB1EA9}"/>
                  </a:ext>
                </a:extLst>
              </p:cNvPr>
              <p:cNvSpPr/>
              <p:nvPr/>
            </p:nvSpPr>
            <p:spPr>
              <a:xfrm>
                <a:off x="1147823" y="4900697"/>
                <a:ext cx="186240" cy="964851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5" name="Rectangle 1024">
                <a:extLst>
                  <a:ext uri="{FF2B5EF4-FFF2-40B4-BE49-F238E27FC236}">
                    <a16:creationId xmlns:a16="http://schemas.microsoft.com/office/drawing/2014/main" id="{03B8429B-8111-D312-3EB7-F4E8FC20A8EE}"/>
                  </a:ext>
                </a:extLst>
              </p:cNvPr>
              <p:cNvSpPr/>
              <p:nvPr/>
            </p:nvSpPr>
            <p:spPr>
              <a:xfrm>
                <a:off x="1331735" y="4962844"/>
                <a:ext cx="186240" cy="907411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7" name="Rectangle 1026">
                <a:extLst>
                  <a:ext uri="{FF2B5EF4-FFF2-40B4-BE49-F238E27FC236}">
                    <a16:creationId xmlns:a16="http://schemas.microsoft.com/office/drawing/2014/main" id="{291BED78-EC8B-DF6C-48E6-FA77EF5B176B}"/>
                  </a:ext>
                </a:extLst>
              </p:cNvPr>
              <p:cNvSpPr/>
              <p:nvPr/>
            </p:nvSpPr>
            <p:spPr>
              <a:xfrm>
                <a:off x="1517621" y="4923255"/>
                <a:ext cx="186240" cy="9470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28" name="Group 1027">
              <a:extLst>
                <a:ext uri="{FF2B5EF4-FFF2-40B4-BE49-F238E27FC236}">
                  <a16:creationId xmlns:a16="http://schemas.microsoft.com/office/drawing/2014/main" id="{9DF24030-6975-49A9-7191-89F6B5196C4F}"/>
                </a:ext>
              </a:extLst>
            </p:cNvPr>
            <p:cNvGrpSpPr/>
            <p:nvPr/>
          </p:nvGrpSpPr>
          <p:grpSpPr>
            <a:xfrm>
              <a:off x="3959652" y="4035877"/>
              <a:ext cx="741924" cy="1544151"/>
              <a:chOff x="961937" y="4260281"/>
              <a:chExt cx="741924" cy="1544151"/>
            </a:xfrm>
          </p:grpSpPr>
          <p:sp>
            <p:nvSpPr>
              <p:cNvPr id="1029" name="Rectangle 1028">
                <a:extLst>
                  <a:ext uri="{FF2B5EF4-FFF2-40B4-BE49-F238E27FC236}">
                    <a16:creationId xmlns:a16="http://schemas.microsoft.com/office/drawing/2014/main" id="{EA985A80-46E9-6F60-4DAE-2FA0DAF09D18}"/>
                  </a:ext>
                </a:extLst>
              </p:cNvPr>
              <p:cNvSpPr/>
              <p:nvPr/>
            </p:nvSpPr>
            <p:spPr>
              <a:xfrm>
                <a:off x="961937" y="4516753"/>
                <a:ext cx="186240" cy="128767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0" name="Rectangle 1029">
                <a:extLst>
                  <a:ext uri="{FF2B5EF4-FFF2-40B4-BE49-F238E27FC236}">
                    <a16:creationId xmlns:a16="http://schemas.microsoft.com/office/drawing/2014/main" id="{D253A8D0-877C-5CBE-76FE-ADB39D4C8320}"/>
                  </a:ext>
                </a:extLst>
              </p:cNvPr>
              <p:cNvSpPr/>
              <p:nvPr/>
            </p:nvSpPr>
            <p:spPr>
              <a:xfrm>
                <a:off x="1147823" y="4260281"/>
                <a:ext cx="186240" cy="154415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1" name="Rectangle 1030">
                <a:extLst>
                  <a:ext uri="{FF2B5EF4-FFF2-40B4-BE49-F238E27FC236}">
                    <a16:creationId xmlns:a16="http://schemas.microsoft.com/office/drawing/2014/main" id="{83DBFDBD-B222-22B2-4D86-10ADED7AF147}"/>
                  </a:ext>
                </a:extLst>
              </p:cNvPr>
              <p:cNvSpPr/>
              <p:nvPr/>
            </p:nvSpPr>
            <p:spPr>
              <a:xfrm>
                <a:off x="1331735" y="4429028"/>
                <a:ext cx="186240" cy="1375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2" name="Rectangle 1031">
                <a:extLst>
                  <a:ext uri="{FF2B5EF4-FFF2-40B4-BE49-F238E27FC236}">
                    <a16:creationId xmlns:a16="http://schemas.microsoft.com/office/drawing/2014/main" id="{62065E98-8D3A-0E8B-D04F-3BF856E78D8D}"/>
                  </a:ext>
                </a:extLst>
              </p:cNvPr>
              <p:cNvSpPr/>
              <p:nvPr/>
            </p:nvSpPr>
            <p:spPr>
              <a:xfrm>
                <a:off x="1517621" y="4345026"/>
                <a:ext cx="186240" cy="145940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33" name="Group 1032">
              <a:extLst>
                <a:ext uri="{FF2B5EF4-FFF2-40B4-BE49-F238E27FC236}">
                  <a16:creationId xmlns:a16="http://schemas.microsoft.com/office/drawing/2014/main" id="{3E4D1EF0-9B53-FE2D-FFBF-5729243AF0E5}"/>
                </a:ext>
              </a:extLst>
            </p:cNvPr>
            <p:cNvGrpSpPr/>
            <p:nvPr/>
          </p:nvGrpSpPr>
          <p:grpSpPr>
            <a:xfrm>
              <a:off x="4947159" y="3701413"/>
              <a:ext cx="741924" cy="1881747"/>
              <a:chOff x="961937" y="4182363"/>
              <a:chExt cx="741924" cy="1881747"/>
            </a:xfrm>
          </p:grpSpPr>
          <p:sp>
            <p:nvSpPr>
              <p:cNvPr id="1034" name="Rectangle 1033">
                <a:extLst>
                  <a:ext uri="{FF2B5EF4-FFF2-40B4-BE49-F238E27FC236}">
                    <a16:creationId xmlns:a16="http://schemas.microsoft.com/office/drawing/2014/main" id="{6BF2B5CD-28B8-1049-2353-48287B6D9A09}"/>
                  </a:ext>
                </a:extLst>
              </p:cNvPr>
              <p:cNvSpPr/>
              <p:nvPr/>
            </p:nvSpPr>
            <p:spPr>
              <a:xfrm>
                <a:off x="961937" y="4516752"/>
                <a:ext cx="186240" cy="154735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5" name="Rectangle 1034">
                <a:extLst>
                  <a:ext uri="{FF2B5EF4-FFF2-40B4-BE49-F238E27FC236}">
                    <a16:creationId xmlns:a16="http://schemas.microsoft.com/office/drawing/2014/main" id="{DDC28EB5-C676-1729-25D6-247923404AE7}"/>
                  </a:ext>
                </a:extLst>
              </p:cNvPr>
              <p:cNvSpPr/>
              <p:nvPr/>
            </p:nvSpPr>
            <p:spPr>
              <a:xfrm>
                <a:off x="1147823" y="4182363"/>
                <a:ext cx="186240" cy="1878616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6" name="Rectangle 1035">
                <a:extLst>
                  <a:ext uri="{FF2B5EF4-FFF2-40B4-BE49-F238E27FC236}">
                    <a16:creationId xmlns:a16="http://schemas.microsoft.com/office/drawing/2014/main" id="{008FCE91-A1DD-ED94-26BA-FDF3E038E49E}"/>
                  </a:ext>
                </a:extLst>
              </p:cNvPr>
              <p:cNvSpPr/>
              <p:nvPr/>
            </p:nvSpPr>
            <p:spPr>
              <a:xfrm>
                <a:off x="1331735" y="4397862"/>
                <a:ext cx="186240" cy="166624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7" name="Rectangle 1036">
                <a:extLst>
                  <a:ext uri="{FF2B5EF4-FFF2-40B4-BE49-F238E27FC236}">
                    <a16:creationId xmlns:a16="http://schemas.microsoft.com/office/drawing/2014/main" id="{F42F84F9-56ED-FE1A-DA38-C5DCC62B2CE3}"/>
                  </a:ext>
                </a:extLst>
              </p:cNvPr>
              <p:cNvSpPr/>
              <p:nvPr/>
            </p:nvSpPr>
            <p:spPr>
              <a:xfrm>
                <a:off x="1517621" y="4295899"/>
                <a:ext cx="186240" cy="176507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038" name="Group 1037">
              <a:extLst>
                <a:ext uri="{FF2B5EF4-FFF2-40B4-BE49-F238E27FC236}">
                  <a16:creationId xmlns:a16="http://schemas.microsoft.com/office/drawing/2014/main" id="{41765D9B-54EC-55DE-EF78-F85A3CA6DD71}"/>
                </a:ext>
              </a:extLst>
            </p:cNvPr>
            <p:cNvGrpSpPr/>
            <p:nvPr/>
          </p:nvGrpSpPr>
          <p:grpSpPr>
            <a:xfrm>
              <a:off x="5944988" y="4353017"/>
              <a:ext cx="741924" cy="1230287"/>
              <a:chOff x="961937" y="4833823"/>
              <a:chExt cx="741924" cy="1230287"/>
            </a:xfrm>
          </p:grpSpPr>
          <p:sp>
            <p:nvSpPr>
              <p:cNvPr id="1039" name="Rectangle 1038">
                <a:extLst>
                  <a:ext uri="{FF2B5EF4-FFF2-40B4-BE49-F238E27FC236}">
                    <a16:creationId xmlns:a16="http://schemas.microsoft.com/office/drawing/2014/main" id="{72EAC2A3-D032-9F11-5024-B509F91D0DCD}"/>
                  </a:ext>
                </a:extLst>
              </p:cNvPr>
              <p:cNvSpPr/>
              <p:nvPr/>
            </p:nvSpPr>
            <p:spPr>
              <a:xfrm>
                <a:off x="961937" y="4975866"/>
                <a:ext cx="186240" cy="108824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40" name="Rectangle 1039">
                <a:extLst>
                  <a:ext uri="{FF2B5EF4-FFF2-40B4-BE49-F238E27FC236}">
                    <a16:creationId xmlns:a16="http://schemas.microsoft.com/office/drawing/2014/main" id="{A027F8CB-B88D-1DAB-E85C-C06205C60D2B}"/>
                  </a:ext>
                </a:extLst>
              </p:cNvPr>
              <p:cNvSpPr/>
              <p:nvPr/>
            </p:nvSpPr>
            <p:spPr>
              <a:xfrm>
                <a:off x="1147823" y="4833823"/>
                <a:ext cx="186240" cy="1227012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41" name="Rectangle 1040">
                <a:extLst>
                  <a:ext uri="{FF2B5EF4-FFF2-40B4-BE49-F238E27FC236}">
                    <a16:creationId xmlns:a16="http://schemas.microsoft.com/office/drawing/2014/main" id="{C6092A98-9D8A-A2DB-0042-7431D02F3D0C}"/>
                  </a:ext>
                </a:extLst>
              </p:cNvPr>
              <p:cNvSpPr/>
              <p:nvPr/>
            </p:nvSpPr>
            <p:spPr>
              <a:xfrm>
                <a:off x="1331735" y="4922192"/>
                <a:ext cx="186240" cy="114191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42" name="Rectangle 1041">
                <a:extLst>
                  <a:ext uri="{FF2B5EF4-FFF2-40B4-BE49-F238E27FC236}">
                    <a16:creationId xmlns:a16="http://schemas.microsoft.com/office/drawing/2014/main" id="{71CC7BD0-F5BD-CC2D-9797-4882130D3BB8}"/>
                  </a:ext>
                </a:extLst>
              </p:cNvPr>
              <p:cNvSpPr/>
              <p:nvPr/>
            </p:nvSpPr>
            <p:spPr>
              <a:xfrm>
                <a:off x="1517621" y="4890309"/>
                <a:ext cx="186240" cy="1173657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</p:grp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95A464B-42C2-D171-4B66-D4260784833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391362" y="1335810"/>
            <a:ext cx="4579975" cy="4754880"/>
          </a:xfrm>
        </p:spPr>
        <p:txBody>
          <a:bodyPr/>
          <a:lstStyle/>
          <a:p>
            <a:r>
              <a:rPr lang="en-US" sz="2200" dirty="0"/>
              <a:t>Among people 32-59 yr of age, 43.1% believed the HBV vaccine is recommended for someone their age and with their health history</a:t>
            </a:r>
          </a:p>
          <a:p>
            <a:pPr lvl="2"/>
            <a:r>
              <a:rPr lang="en-US" sz="2000" dirty="0"/>
              <a:t>Only 30% reported that an HCP had ever recommended HBV vaccination</a:t>
            </a:r>
          </a:p>
          <a:p>
            <a:pPr lvl="3"/>
            <a:r>
              <a:rPr lang="en-US" sz="1800" dirty="0"/>
              <a:t>Receipt of recommendation varied by demographic characteristics</a:t>
            </a:r>
          </a:p>
          <a:p>
            <a:endParaRPr lang="en-US" sz="2000" dirty="0"/>
          </a:p>
          <a:p>
            <a:endParaRPr lang="en-US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324BE0-E1F8-0D02-05F8-3D8A7987E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Hepatitis B Vaccine Uptake in the US: Adults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13A9E24-D622-E15E-7083-912E40B7F318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cdc.gov/adultvaxview/publications-resources/adult-hepb-vaccination-coverage-2023.html.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7E38AF7-45C5-D1C0-80E1-DD0DDA78B7BB}"/>
              </a:ext>
            </a:extLst>
          </p:cNvPr>
          <p:cNvSpPr txBox="1"/>
          <p:nvPr/>
        </p:nvSpPr>
        <p:spPr>
          <a:xfrm>
            <a:off x="981640" y="1303240"/>
            <a:ext cx="5755341" cy="9187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l"/>
            <a:r>
              <a:rPr lang="en-US" sz="1200" b="1" dirty="0">
                <a:latin typeface="Poppins" panose="00000500000000000000" pitchFamily="2" charset="0"/>
                <a:cs typeface="Poppins" panose="00000500000000000000" pitchFamily="2" charset="0"/>
              </a:rPr>
              <a:t>Estimated proportion of adults born before 1991 who received hepatitis B vaccine, by age group and risk status – National Health Interview Survey, United States, 2016-2023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49B67E1-D04D-7165-4252-41B6C3966C3F}"/>
              </a:ext>
            </a:extLst>
          </p:cNvPr>
          <p:cNvSpPr txBox="1"/>
          <p:nvPr/>
        </p:nvSpPr>
        <p:spPr>
          <a:xfrm rot="16200000">
            <a:off x="-1016161" y="3601215"/>
            <a:ext cx="2746560" cy="25394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Poppins Medium" panose="00000600000000000000" pitchFamily="2" charset="0"/>
                <a:cs typeface="Poppins Medium" panose="00000600000000000000" pitchFamily="2" charset="0"/>
              </a:rPr>
              <a:t>Percent Vaccinated (95% CI)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320D716-EF59-7614-9BA2-33EF5728B002}"/>
              </a:ext>
            </a:extLst>
          </p:cNvPr>
          <p:cNvSpPr txBox="1"/>
          <p:nvPr/>
        </p:nvSpPr>
        <p:spPr>
          <a:xfrm>
            <a:off x="853890" y="5615567"/>
            <a:ext cx="987011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All adults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4B3569D-C156-A90A-6828-D3464CD317FD}"/>
              </a:ext>
            </a:extLst>
          </p:cNvPr>
          <p:cNvSpPr txBox="1"/>
          <p:nvPr/>
        </p:nvSpPr>
        <p:spPr>
          <a:xfrm>
            <a:off x="1840900" y="5624063"/>
            <a:ext cx="987011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All adults with risk factors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2577657-16AA-48A3-095D-3A873A9398FA}"/>
              </a:ext>
            </a:extLst>
          </p:cNvPr>
          <p:cNvSpPr txBox="1"/>
          <p:nvPr/>
        </p:nvSpPr>
        <p:spPr>
          <a:xfrm>
            <a:off x="2835303" y="5633589"/>
            <a:ext cx="987011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All adults without risk factors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1664890-3EC3-B1DC-DED4-E26E71F32C24}"/>
              </a:ext>
            </a:extLst>
          </p:cNvPr>
          <p:cNvSpPr txBox="1"/>
          <p:nvPr/>
        </p:nvSpPr>
        <p:spPr>
          <a:xfrm>
            <a:off x="3829707" y="5633589"/>
            <a:ext cx="896962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Persons aged &lt;60 yr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4A6F433-2E50-84CE-1D62-E0916C05D3FA}"/>
              </a:ext>
            </a:extLst>
          </p:cNvPr>
          <p:cNvSpPr txBox="1"/>
          <p:nvPr/>
        </p:nvSpPr>
        <p:spPr>
          <a:xfrm>
            <a:off x="4840975" y="5624063"/>
            <a:ext cx="965458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Persons aged &lt;60 yr with risk factors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964971AE-87E9-B185-AE75-48C58764E103}"/>
              </a:ext>
            </a:extLst>
          </p:cNvPr>
          <p:cNvSpPr txBox="1"/>
          <p:nvPr/>
        </p:nvSpPr>
        <p:spPr>
          <a:xfrm>
            <a:off x="5836046" y="5624063"/>
            <a:ext cx="965458" cy="455776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200" dirty="0"/>
              <a:t>Persons aged &lt;60 yr without risk factors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BD59583-6EDD-155B-8E62-CDB2A67F665D}"/>
              </a:ext>
            </a:extLst>
          </p:cNvPr>
          <p:cNvGrpSpPr/>
          <p:nvPr/>
        </p:nvGrpSpPr>
        <p:grpSpPr>
          <a:xfrm>
            <a:off x="5772153" y="1956811"/>
            <a:ext cx="785532" cy="796191"/>
            <a:chOff x="5772153" y="1956811"/>
            <a:chExt cx="785532" cy="796191"/>
          </a:xfrm>
        </p:grpSpPr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D7A8DD7-C1B6-4B87-F085-3891ECE04413}"/>
                </a:ext>
              </a:extLst>
            </p:cNvPr>
            <p:cNvSpPr txBox="1"/>
            <p:nvPr/>
          </p:nvSpPr>
          <p:spPr>
            <a:xfrm>
              <a:off x="5936881" y="1956811"/>
              <a:ext cx="620804" cy="796191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2016</a:t>
              </a:r>
            </a:p>
            <a:p>
              <a:r>
                <a:rPr lang="en-US" sz="1200" dirty="0"/>
                <a:t>2018+</a:t>
              </a:r>
            </a:p>
            <a:p>
              <a:r>
                <a:rPr lang="en-US" sz="1200" dirty="0"/>
                <a:t>2021</a:t>
              </a:r>
            </a:p>
            <a:p>
              <a:r>
                <a:rPr lang="en-US" sz="1200" dirty="0"/>
                <a:t>2023</a:t>
              </a: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980AFB40-55B2-5EB5-B53B-0998CEE66BFB}"/>
                </a:ext>
              </a:extLst>
            </p:cNvPr>
            <p:cNvSpPr/>
            <p:nvPr/>
          </p:nvSpPr>
          <p:spPr>
            <a:xfrm>
              <a:off x="5773195" y="1997090"/>
              <a:ext cx="100853" cy="1008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0B045AF-4678-3BA6-E4D4-59A5D16129E2}"/>
                </a:ext>
              </a:extLst>
            </p:cNvPr>
            <p:cNvSpPr/>
            <p:nvPr/>
          </p:nvSpPr>
          <p:spPr>
            <a:xfrm>
              <a:off x="5773195" y="2180168"/>
              <a:ext cx="100853" cy="1008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BB88015-55C4-958A-B6C5-F515DEDB0BD0}"/>
                </a:ext>
              </a:extLst>
            </p:cNvPr>
            <p:cNvSpPr/>
            <p:nvPr/>
          </p:nvSpPr>
          <p:spPr>
            <a:xfrm>
              <a:off x="5772153" y="2363333"/>
              <a:ext cx="100853" cy="1008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BDE329B5-C372-1CA9-B59F-D8F4E9720A1D}"/>
                </a:ext>
              </a:extLst>
            </p:cNvPr>
            <p:cNvSpPr/>
            <p:nvPr/>
          </p:nvSpPr>
          <p:spPr>
            <a:xfrm>
              <a:off x="5772153" y="2546411"/>
              <a:ext cx="100853" cy="1008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2602A74-0690-7917-A4F1-B2A4349EA434}"/>
              </a:ext>
            </a:extLst>
          </p:cNvPr>
          <p:cNvGrpSpPr/>
          <p:nvPr/>
        </p:nvGrpSpPr>
        <p:grpSpPr>
          <a:xfrm>
            <a:off x="484093" y="1775005"/>
            <a:ext cx="6340292" cy="3906373"/>
            <a:chOff x="410132" y="1592356"/>
            <a:chExt cx="6340292" cy="4189880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3E124501-3628-C7F0-3EB2-21E5EE09A6AE}"/>
                </a:ext>
              </a:extLst>
            </p:cNvPr>
            <p:cNvSpPr/>
            <p:nvPr/>
          </p:nvSpPr>
          <p:spPr>
            <a:xfrm>
              <a:off x="779929" y="1701053"/>
              <a:ext cx="5970495" cy="3972479"/>
            </a:xfrm>
            <a:custGeom>
              <a:avLst/>
              <a:gdLst>
                <a:gd name="csX0" fmla="*/ 0 w 5970495"/>
                <a:gd name="csY0" fmla="*/ 0 h 3590365"/>
                <a:gd name="csX1" fmla="*/ 0 w 5970495"/>
                <a:gd name="csY1" fmla="*/ 3590365 h 3590365"/>
                <a:gd name="csX2" fmla="*/ 5970495 w 5970495"/>
                <a:gd name="csY2" fmla="*/ 3590365 h 35903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5970495" h="3590365">
                  <a:moveTo>
                    <a:pt x="0" y="0"/>
                  </a:moveTo>
                  <a:lnTo>
                    <a:pt x="0" y="3590365"/>
                  </a:lnTo>
                  <a:lnTo>
                    <a:pt x="5970495" y="3590365"/>
                  </a:lnTo>
                </a:path>
              </a:pathLst>
            </a:cu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A471D3B8-1856-ECF5-CC09-C20DFBBB296C}"/>
                </a:ext>
              </a:extLst>
            </p:cNvPr>
            <p:cNvGrpSpPr/>
            <p:nvPr/>
          </p:nvGrpSpPr>
          <p:grpSpPr>
            <a:xfrm>
              <a:off x="705970" y="1701054"/>
              <a:ext cx="77320" cy="3972483"/>
              <a:chOff x="705970" y="1701054"/>
              <a:chExt cx="77320" cy="3972483"/>
            </a:xfrm>
          </p:grpSpPr>
          <p:cxnSp>
            <p:nvCxnSpPr>
              <p:cNvPr id="5" name="Straight Connector 4">
                <a:extLst>
                  <a:ext uri="{FF2B5EF4-FFF2-40B4-BE49-F238E27FC236}">
                    <a16:creationId xmlns:a16="http://schemas.microsoft.com/office/drawing/2014/main" id="{E846B8E2-C72B-EA45-93ED-39C2EA098E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1701054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CC4DAB09-999E-CDC1-7423-37400BCCBA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2495551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7DC08099-DB15-DF3B-B234-28B3F8DB69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3290048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9">
                <a:extLst>
                  <a:ext uri="{FF2B5EF4-FFF2-40B4-BE49-F238E27FC236}">
                    <a16:creationId xmlns:a16="http://schemas.microsoft.com/office/drawing/2014/main" id="{AA5326B6-C55B-CBB7-6339-7D0EBCDD28C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4084545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C3ACABD3-780A-FE0A-41E0-4BC1F5A454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4879041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443BC428-69C2-F48B-C6AD-D64770E859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9331" y="5673537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D4C1D16-8B5E-B6D6-7F98-916FA51E91A8}"/>
                </a:ext>
              </a:extLst>
            </p:cNvPr>
            <p:cNvSpPr txBox="1"/>
            <p:nvPr/>
          </p:nvSpPr>
          <p:spPr>
            <a:xfrm>
              <a:off x="410132" y="5589320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0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F8881CB-90A9-2F35-9056-600ACBF51EEF}"/>
                </a:ext>
              </a:extLst>
            </p:cNvPr>
            <p:cNvSpPr txBox="1"/>
            <p:nvPr/>
          </p:nvSpPr>
          <p:spPr>
            <a:xfrm>
              <a:off x="410132" y="4782583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20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6A4F601-5E50-DEFE-E4D4-2F72CE1BF112}"/>
                </a:ext>
              </a:extLst>
            </p:cNvPr>
            <p:cNvSpPr txBox="1"/>
            <p:nvPr/>
          </p:nvSpPr>
          <p:spPr>
            <a:xfrm>
              <a:off x="410132" y="3988087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40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4456E136-74C0-7F00-1A94-1E65507C1E49}"/>
                </a:ext>
              </a:extLst>
            </p:cNvPr>
            <p:cNvSpPr txBox="1"/>
            <p:nvPr/>
          </p:nvSpPr>
          <p:spPr>
            <a:xfrm>
              <a:off x="410132" y="3181350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60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E676F9F-E595-BF01-6095-0D3E76CB8724}"/>
                </a:ext>
              </a:extLst>
            </p:cNvPr>
            <p:cNvSpPr txBox="1"/>
            <p:nvPr/>
          </p:nvSpPr>
          <p:spPr>
            <a:xfrm>
              <a:off x="410132" y="2399093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80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6F5A33FE-96F4-2D38-DB97-68F902840F52}"/>
                </a:ext>
              </a:extLst>
            </p:cNvPr>
            <p:cNvSpPr txBox="1"/>
            <p:nvPr/>
          </p:nvSpPr>
          <p:spPr>
            <a:xfrm>
              <a:off x="410132" y="1592356"/>
              <a:ext cx="242047" cy="192916"/>
            </a:xfrm>
            <a:prstGeom prst="rect">
              <a:avLst/>
            </a:prstGeom>
          </p:spPr>
          <p:txBody>
            <a:bodyPr vert="horz" wrap="none" lIns="0" tIns="0" rIns="0" bIns="0" rtlCol="0">
              <a:noAutofit/>
            </a:bodyPr>
            <a:lstStyle/>
            <a:p>
              <a:pPr algn="r"/>
              <a:r>
                <a:rPr lang="en-US" sz="1200" dirty="0"/>
                <a:t>100</a:t>
              </a:r>
            </a:p>
          </p:txBody>
        </p:sp>
        <p:grpSp>
          <p:nvGrpSpPr>
            <p:cNvPr id="35" name="Group 34">
              <a:extLst>
                <a:ext uri="{FF2B5EF4-FFF2-40B4-BE49-F238E27FC236}">
                  <a16:creationId xmlns:a16="http://schemas.microsoft.com/office/drawing/2014/main" id="{5E03B00B-B2D0-2FBA-577F-A85E60D0BB5C}"/>
                </a:ext>
              </a:extLst>
            </p:cNvPr>
            <p:cNvGrpSpPr/>
            <p:nvPr/>
          </p:nvGrpSpPr>
          <p:grpSpPr>
            <a:xfrm>
              <a:off x="779930" y="5670172"/>
              <a:ext cx="5963764" cy="80681"/>
              <a:chOff x="779930" y="5670172"/>
              <a:chExt cx="5963764" cy="80681"/>
            </a:xfrm>
          </p:grpSpPr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E48B3CAE-D841-EBFD-C309-98FFF26AC8D7}"/>
                  </a:ext>
                </a:extLst>
              </p:cNvPr>
              <p:cNvGrpSpPr/>
              <p:nvPr/>
            </p:nvGrpSpPr>
            <p:grpSpPr>
              <a:xfrm rot="16200000">
                <a:off x="3225616" y="3227847"/>
                <a:ext cx="77320" cy="4968691"/>
                <a:chOff x="705970" y="1701054"/>
                <a:chExt cx="77320" cy="3972483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ADF2A9C-78CD-4B18-908A-0289BB4D59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1701054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103F7683-7F75-CB1A-7BBC-89AA61AC797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2495551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Connector 27">
                  <a:extLst>
                    <a:ext uri="{FF2B5EF4-FFF2-40B4-BE49-F238E27FC236}">
                      <a16:creationId xmlns:a16="http://schemas.microsoft.com/office/drawing/2014/main" id="{2AC75588-85B2-3B60-D103-368E1321540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3290048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6526758A-B08F-4CE4-EDD2-967793276DF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4084545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Straight Connector 29">
                  <a:extLst>
                    <a:ext uri="{FF2B5EF4-FFF2-40B4-BE49-F238E27FC236}">
                      <a16:creationId xmlns:a16="http://schemas.microsoft.com/office/drawing/2014/main" id="{FDAFC9E8-080D-CE11-E1C1-106A9A1C71D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4879041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Straight Connector 30">
                  <a:extLst>
                    <a:ext uri="{FF2B5EF4-FFF2-40B4-BE49-F238E27FC236}">
                      <a16:creationId xmlns:a16="http://schemas.microsoft.com/office/drawing/2014/main" id="{A6682037-639B-6AA0-2C72-97D5BC3B13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9331" y="5673537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40364C6B-920E-810B-C9FA-8B392743F2EF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6706714" y="5707152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5" name="Group 1244">
            <a:extLst>
              <a:ext uri="{FF2B5EF4-FFF2-40B4-BE49-F238E27FC236}">
                <a16:creationId xmlns:a16="http://schemas.microsoft.com/office/drawing/2014/main" id="{0D031D74-2D5C-2CFA-B764-13C041C3E63D}"/>
              </a:ext>
            </a:extLst>
          </p:cNvPr>
          <p:cNvGrpSpPr/>
          <p:nvPr/>
        </p:nvGrpSpPr>
        <p:grpSpPr>
          <a:xfrm>
            <a:off x="1024338" y="4272802"/>
            <a:ext cx="614056" cy="278320"/>
            <a:chOff x="1024338" y="4272802"/>
            <a:chExt cx="614056" cy="278320"/>
          </a:xfrm>
        </p:grpSpPr>
        <p:grpSp>
          <p:nvGrpSpPr>
            <p:cNvPr id="1049" name="Group 1048">
              <a:extLst>
                <a:ext uri="{FF2B5EF4-FFF2-40B4-BE49-F238E27FC236}">
                  <a16:creationId xmlns:a16="http://schemas.microsoft.com/office/drawing/2014/main" id="{DB43C4FB-F948-E99D-1358-0136CE5BC20F}"/>
                </a:ext>
              </a:extLst>
            </p:cNvPr>
            <p:cNvGrpSpPr/>
            <p:nvPr/>
          </p:nvGrpSpPr>
          <p:grpSpPr>
            <a:xfrm>
              <a:off x="1024338" y="4473008"/>
              <a:ext cx="69954" cy="78114"/>
              <a:chOff x="1024338" y="4473008"/>
              <a:chExt cx="69954" cy="78114"/>
            </a:xfrm>
          </p:grpSpPr>
          <p:cxnSp>
            <p:nvCxnSpPr>
              <p:cNvPr id="1045" name="Straight Connector 1044">
                <a:extLst>
                  <a:ext uri="{FF2B5EF4-FFF2-40B4-BE49-F238E27FC236}">
                    <a16:creationId xmlns:a16="http://schemas.microsoft.com/office/drawing/2014/main" id="{89D6CDC5-522C-0AC4-A0EC-7B43DEEB97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7" name="Straight Connector 1046">
                <a:extLst>
                  <a:ext uri="{FF2B5EF4-FFF2-40B4-BE49-F238E27FC236}">
                    <a16:creationId xmlns:a16="http://schemas.microsoft.com/office/drawing/2014/main" id="{FE53179D-598B-B26C-EFE4-F0922C08CC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8" name="Straight Connector 1047">
                <a:extLst>
                  <a:ext uri="{FF2B5EF4-FFF2-40B4-BE49-F238E27FC236}">
                    <a16:creationId xmlns:a16="http://schemas.microsoft.com/office/drawing/2014/main" id="{65F1B2C4-87C4-3B1A-4DFC-8193EA2A63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60" name="Group 1059">
              <a:extLst>
                <a:ext uri="{FF2B5EF4-FFF2-40B4-BE49-F238E27FC236}">
                  <a16:creationId xmlns:a16="http://schemas.microsoft.com/office/drawing/2014/main" id="{F7F643D3-0471-65A4-1809-DA75D5194F23}"/>
                </a:ext>
              </a:extLst>
            </p:cNvPr>
            <p:cNvGrpSpPr/>
            <p:nvPr/>
          </p:nvGrpSpPr>
          <p:grpSpPr>
            <a:xfrm>
              <a:off x="1024338" y="4516731"/>
              <a:ext cx="69954" cy="30053"/>
              <a:chOff x="1176738" y="4649676"/>
              <a:chExt cx="69954" cy="51348"/>
            </a:xfrm>
          </p:grpSpPr>
          <p:cxnSp>
            <p:nvCxnSpPr>
              <p:cNvPr id="1058" name="Straight Connector 1057">
                <a:extLst>
                  <a:ext uri="{FF2B5EF4-FFF2-40B4-BE49-F238E27FC236}">
                    <a16:creationId xmlns:a16="http://schemas.microsoft.com/office/drawing/2014/main" id="{7FE0056B-EBA1-1C95-C2E6-6008E9E484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9" name="Straight Connector 1058">
                <a:extLst>
                  <a:ext uri="{FF2B5EF4-FFF2-40B4-BE49-F238E27FC236}">
                    <a16:creationId xmlns:a16="http://schemas.microsoft.com/office/drawing/2014/main" id="{45F99B70-A0EC-4BAB-559E-1F2B86834B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65" name="Group 1064">
              <a:extLst>
                <a:ext uri="{FF2B5EF4-FFF2-40B4-BE49-F238E27FC236}">
                  <a16:creationId xmlns:a16="http://schemas.microsoft.com/office/drawing/2014/main" id="{4DDC8BDF-7774-876C-BC4A-6642D178DA70}"/>
                </a:ext>
              </a:extLst>
            </p:cNvPr>
            <p:cNvGrpSpPr/>
            <p:nvPr/>
          </p:nvGrpSpPr>
          <p:grpSpPr>
            <a:xfrm>
              <a:off x="1205194" y="4272802"/>
              <a:ext cx="69954" cy="86610"/>
              <a:chOff x="1024338" y="4473008"/>
              <a:chExt cx="69954" cy="78114"/>
            </a:xfrm>
          </p:grpSpPr>
          <p:cxnSp>
            <p:nvCxnSpPr>
              <p:cNvPr id="1066" name="Straight Connector 1065">
                <a:extLst>
                  <a:ext uri="{FF2B5EF4-FFF2-40B4-BE49-F238E27FC236}">
                    <a16:creationId xmlns:a16="http://schemas.microsoft.com/office/drawing/2014/main" id="{E6A0267B-833B-93CE-2F76-5BFE2727AA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7" name="Straight Connector 1066">
                <a:extLst>
                  <a:ext uri="{FF2B5EF4-FFF2-40B4-BE49-F238E27FC236}">
                    <a16:creationId xmlns:a16="http://schemas.microsoft.com/office/drawing/2014/main" id="{DBFEBB1F-9DB2-8840-928A-0DA9E4479F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8" name="Straight Connector 1067">
                <a:extLst>
                  <a:ext uri="{FF2B5EF4-FFF2-40B4-BE49-F238E27FC236}">
                    <a16:creationId xmlns:a16="http://schemas.microsoft.com/office/drawing/2014/main" id="{19DEEC76-394A-BFC4-E969-C55BEEC998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69" name="Group 1068">
              <a:extLst>
                <a:ext uri="{FF2B5EF4-FFF2-40B4-BE49-F238E27FC236}">
                  <a16:creationId xmlns:a16="http://schemas.microsoft.com/office/drawing/2014/main" id="{D64245BD-521D-F911-83F9-62C2C95F3D96}"/>
                </a:ext>
              </a:extLst>
            </p:cNvPr>
            <p:cNvGrpSpPr/>
            <p:nvPr/>
          </p:nvGrpSpPr>
          <p:grpSpPr>
            <a:xfrm>
              <a:off x="1205194" y="4311853"/>
              <a:ext cx="69954" cy="45719"/>
              <a:chOff x="1176738" y="4649676"/>
              <a:chExt cx="69954" cy="51348"/>
            </a:xfrm>
          </p:grpSpPr>
          <p:cxnSp>
            <p:nvCxnSpPr>
              <p:cNvPr id="1070" name="Straight Connector 1069">
                <a:extLst>
                  <a:ext uri="{FF2B5EF4-FFF2-40B4-BE49-F238E27FC236}">
                    <a16:creationId xmlns:a16="http://schemas.microsoft.com/office/drawing/2014/main" id="{3A366D5F-88E6-D813-6313-779A8109C6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1" name="Straight Connector 1070">
                <a:extLst>
                  <a:ext uri="{FF2B5EF4-FFF2-40B4-BE49-F238E27FC236}">
                    <a16:creationId xmlns:a16="http://schemas.microsoft.com/office/drawing/2014/main" id="{37E7E844-B44B-8B79-E2F7-E3E138AEDB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0" name="Group 1079">
              <a:extLst>
                <a:ext uri="{FF2B5EF4-FFF2-40B4-BE49-F238E27FC236}">
                  <a16:creationId xmlns:a16="http://schemas.microsoft.com/office/drawing/2014/main" id="{4FCB6344-096B-1952-2038-CAE196464546}"/>
                </a:ext>
              </a:extLst>
            </p:cNvPr>
            <p:cNvGrpSpPr/>
            <p:nvPr/>
          </p:nvGrpSpPr>
          <p:grpSpPr>
            <a:xfrm>
              <a:off x="1384881" y="4408980"/>
              <a:ext cx="69954" cy="65868"/>
              <a:chOff x="1024338" y="4473008"/>
              <a:chExt cx="69954" cy="78114"/>
            </a:xfrm>
          </p:grpSpPr>
          <p:cxnSp>
            <p:nvCxnSpPr>
              <p:cNvPr id="1081" name="Straight Connector 1080">
                <a:extLst>
                  <a:ext uri="{FF2B5EF4-FFF2-40B4-BE49-F238E27FC236}">
                    <a16:creationId xmlns:a16="http://schemas.microsoft.com/office/drawing/2014/main" id="{C074139A-A6D5-4B6D-6449-6407D9572F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2" name="Straight Connector 1081">
                <a:extLst>
                  <a:ext uri="{FF2B5EF4-FFF2-40B4-BE49-F238E27FC236}">
                    <a16:creationId xmlns:a16="http://schemas.microsoft.com/office/drawing/2014/main" id="{C471F842-36E4-C341-82A0-C32860DC23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3" name="Straight Connector 1082">
                <a:extLst>
                  <a:ext uri="{FF2B5EF4-FFF2-40B4-BE49-F238E27FC236}">
                    <a16:creationId xmlns:a16="http://schemas.microsoft.com/office/drawing/2014/main" id="{1FD3F14A-6189-4375-2166-5245917843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4" name="Group 1083">
              <a:extLst>
                <a:ext uri="{FF2B5EF4-FFF2-40B4-BE49-F238E27FC236}">
                  <a16:creationId xmlns:a16="http://schemas.microsoft.com/office/drawing/2014/main" id="{9C5A93F3-CCF7-FCBB-E1E2-D9601A159D9A}"/>
                </a:ext>
              </a:extLst>
            </p:cNvPr>
            <p:cNvGrpSpPr/>
            <p:nvPr/>
          </p:nvGrpSpPr>
          <p:grpSpPr>
            <a:xfrm>
              <a:off x="1384881" y="4441428"/>
              <a:ext cx="69954" cy="31622"/>
              <a:chOff x="1176738" y="4665509"/>
              <a:chExt cx="69954" cy="35515"/>
            </a:xfrm>
          </p:grpSpPr>
          <p:cxnSp>
            <p:nvCxnSpPr>
              <p:cNvPr id="1085" name="Straight Connector 1084">
                <a:extLst>
                  <a:ext uri="{FF2B5EF4-FFF2-40B4-BE49-F238E27FC236}">
                    <a16:creationId xmlns:a16="http://schemas.microsoft.com/office/drawing/2014/main" id="{6835D6ED-7D0E-E2D9-6E2C-94549E15AE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6" name="Straight Connector 1085">
                <a:extLst>
                  <a:ext uri="{FF2B5EF4-FFF2-40B4-BE49-F238E27FC236}">
                    <a16:creationId xmlns:a16="http://schemas.microsoft.com/office/drawing/2014/main" id="{31D0EE5E-76B0-40D0-9116-E1BAFF3521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88" name="Group 1087">
              <a:extLst>
                <a:ext uri="{FF2B5EF4-FFF2-40B4-BE49-F238E27FC236}">
                  <a16:creationId xmlns:a16="http://schemas.microsoft.com/office/drawing/2014/main" id="{B240C08C-DC9E-1E20-38A9-F3607460D31E}"/>
                </a:ext>
              </a:extLst>
            </p:cNvPr>
            <p:cNvGrpSpPr/>
            <p:nvPr/>
          </p:nvGrpSpPr>
          <p:grpSpPr>
            <a:xfrm>
              <a:off x="1568440" y="4335402"/>
              <a:ext cx="69954" cy="65868"/>
              <a:chOff x="1024338" y="4473008"/>
              <a:chExt cx="69954" cy="78114"/>
            </a:xfrm>
          </p:grpSpPr>
          <p:cxnSp>
            <p:nvCxnSpPr>
              <p:cNvPr id="1089" name="Straight Connector 1088">
                <a:extLst>
                  <a:ext uri="{FF2B5EF4-FFF2-40B4-BE49-F238E27FC236}">
                    <a16:creationId xmlns:a16="http://schemas.microsoft.com/office/drawing/2014/main" id="{80A87143-6956-BB12-AA7B-6CF55EDB1A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0" name="Straight Connector 1089">
                <a:extLst>
                  <a:ext uri="{FF2B5EF4-FFF2-40B4-BE49-F238E27FC236}">
                    <a16:creationId xmlns:a16="http://schemas.microsoft.com/office/drawing/2014/main" id="{59458BCA-37FC-1BED-9188-036CC40CE0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1" name="Straight Connector 1090">
                <a:extLst>
                  <a:ext uri="{FF2B5EF4-FFF2-40B4-BE49-F238E27FC236}">
                    <a16:creationId xmlns:a16="http://schemas.microsoft.com/office/drawing/2014/main" id="{FADE5F06-F501-DD58-2C15-C4C4B2D862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92" name="Group 1091">
              <a:extLst>
                <a:ext uri="{FF2B5EF4-FFF2-40B4-BE49-F238E27FC236}">
                  <a16:creationId xmlns:a16="http://schemas.microsoft.com/office/drawing/2014/main" id="{EDE40DAF-9569-6EB4-908D-D300ABA7D6A3}"/>
                </a:ext>
              </a:extLst>
            </p:cNvPr>
            <p:cNvGrpSpPr/>
            <p:nvPr/>
          </p:nvGrpSpPr>
          <p:grpSpPr>
            <a:xfrm>
              <a:off x="1568440" y="4367850"/>
              <a:ext cx="69954" cy="31622"/>
              <a:chOff x="1176738" y="4665509"/>
              <a:chExt cx="69954" cy="35515"/>
            </a:xfrm>
          </p:grpSpPr>
          <p:cxnSp>
            <p:nvCxnSpPr>
              <p:cNvPr id="1093" name="Straight Connector 1092">
                <a:extLst>
                  <a:ext uri="{FF2B5EF4-FFF2-40B4-BE49-F238E27FC236}">
                    <a16:creationId xmlns:a16="http://schemas.microsoft.com/office/drawing/2014/main" id="{28FE3E9A-D969-5416-1B45-3664DBB1B9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4" name="Straight Connector 1093">
                <a:extLst>
                  <a:ext uri="{FF2B5EF4-FFF2-40B4-BE49-F238E27FC236}">
                    <a16:creationId xmlns:a16="http://schemas.microsoft.com/office/drawing/2014/main" id="{5D949B39-66EC-E0E7-253B-DDDE059CDD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4" name="Group 1243">
            <a:extLst>
              <a:ext uri="{FF2B5EF4-FFF2-40B4-BE49-F238E27FC236}">
                <a16:creationId xmlns:a16="http://schemas.microsoft.com/office/drawing/2014/main" id="{66182CFE-818F-CA57-D398-CF491FBCA961}"/>
              </a:ext>
            </a:extLst>
          </p:cNvPr>
          <p:cNvGrpSpPr/>
          <p:nvPr/>
        </p:nvGrpSpPr>
        <p:grpSpPr>
          <a:xfrm>
            <a:off x="2021870" y="3869251"/>
            <a:ext cx="614056" cy="414697"/>
            <a:chOff x="2021870" y="3869251"/>
            <a:chExt cx="614056" cy="414697"/>
          </a:xfrm>
        </p:grpSpPr>
        <p:grpSp>
          <p:nvGrpSpPr>
            <p:cNvPr id="1095" name="Group 1094">
              <a:extLst>
                <a:ext uri="{FF2B5EF4-FFF2-40B4-BE49-F238E27FC236}">
                  <a16:creationId xmlns:a16="http://schemas.microsoft.com/office/drawing/2014/main" id="{E0CBE8D6-8E9B-E925-81EF-248B09801702}"/>
                </a:ext>
              </a:extLst>
            </p:cNvPr>
            <p:cNvGrpSpPr/>
            <p:nvPr/>
          </p:nvGrpSpPr>
          <p:grpSpPr>
            <a:xfrm>
              <a:off x="2021870" y="4176002"/>
              <a:ext cx="69954" cy="107946"/>
              <a:chOff x="1024338" y="4473008"/>
              <a:chExt cx="69954" cy="78114"/>
            </a:xfrm>
          </p:grpSpPr>
          <p:cxnSp>
            <p:nvCxnSpPr>
              <p:cNvPr id="1096" name="Straight Connector 1095">
                <a:extLst>
                  <a:ext uri="{FF2B5EF4-FFF2-40B4-BE49-F238E27FC236}">
                    <a16:creationId xmlns:a16="http://schemas.microsoft.com/office/drawing/2014/main" id="{94306BE1-1827-2FFF-43FB-6363A5D3AE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7" name="Straight Connector 1096">
                <a:extLst>
                  <a:ext uri="{FF2B5EF4-FFF2-40B4-BE49-F238E27FC236}">
                    <a16:creationId xmlns:a16="http://schemas.microsoft.com/office/drawing/2014/main" id="{663F7AE2-3A2A-6E30-3078-009A8F1E37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8" name="Straight Connector 1097">
                <a:extLst>
                  <a:ext uri="{FF2B5EF4-FFF2-40B4-BE49-F238E27FC236}">
                    <a16:creationId xmlns:a16="http://schemas.microsoft.com/office/drawing/2014/main" id="{9A01C363-E753-6F77-2DFC-677FD8EB4B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99" name="Group 1098">
              <a:extLst>
                <a:ext uri="{FF2B5EF4-FFF2-40B4-BE49-F238E27FC236}">
                  <a16:creationId xmlns:a16="http://schemas.microsoft.com/office/drawing/2014/main" id="{79A8FE6C-1216-DFFA-6D54-70CB755D2318}"/>
                </a:ext>
              </a:extLst>
            </p:cNvPr>
            <p:cNvGrpSpPr/>
            <p:nvPr/>
          </p:nvGrpSpPr>
          <p:grpSpPr>
            <a:xfrm>
              <a:off x="2021870" y="4232232"/>
              <a:ext cx="69954" cy="45719"/>
              <a:chOff x="1176738" y="4649676"/>
              <a:chExt cx="69954" cy="51348"/>
            </a:xfrm>
          </p:grpSpPr>
          <p:cxnSp>
            <p:nvCxnSpPr>
              <p:cNvPr id="1100" name="Straight Connector 1099">
                <a:extLst>
                  <a:ext uri="{FF2B5EF4-FFF2-40B4-BE49-F238E27FC236}">
                    <a16:creationId xmlns:a16="http://schemas.microsoft.com/office/drawing/2014/main" id="{DE516063-280D-F8EC-3B3A-A83378EA54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1" name="Straight Connector 1100">
                <a:extLst>
                  <a:ext uri="{FF2B5EF4-FFF2-40B4-BE49-F238E27FC236}">
                    <a16:creationId xmlns:a16="http://schemas.microsoft.com/office/drawing/2014/main" id="{55114929-96B0-139F-CAEC-596769E32E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2" name="Group 1101">
              <a:extLst>
                <a:ext uri="{FF2B5EF4-FFF2-40B4-BE49-F238E27FC236}">
                  <a16:creationId xmlns:a16="http://schemas.microsoft.com/office/drawing/2014/main" id="{CD654012-C121-9422-CF62-556B9645C614}"/>
                </a:ext>
              </a:extLst>
            </p:cNvPr>
            <p:cNvGrpSpPr/>
            <p:nvPr/>
          </p:nvGrpSpPr>
          <p:grpSpPr>
            <a:xfrm>
              <a:off x="2202726" y="3869251"/>
              <a:ext cx="69954" cy="133645"/>
              <a:chOff x="1024338" y="4473008"/>
              <a:chExt cx="69954" cy="70620"/>
            </a:xfrm>
          </p:grpSpPr>
          <p:cxnSp>
            <p:nvCxnSpPr>
              <p:cNvPr id="1103" name="Straight Connector 1102">
                <a:extLst>
                  <a:ext uri="{FF2B5EF4-FFF2-40B4-BE49-F238E27FC236}">
                    <a16:creationId xmlns:a16="http://schemas.microsoft.com/office/drawing/2014/main" id="{AF14E920-C62F-64C8-9B68-80DD84D21B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062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4" name="Straight Connector 1103">
                <a:extLst>
                  <a:ext uri="{FF2B5EF4-FFF2-40B4-BE49-F238E27FC236}">
                    <a16:creationId xmlns:a16="http://schemas.microsoft.com/office/drawing/2014/main" id="{B4AA4F6A-EF25-BBAA-C78D-1768566D01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5" name="Straight Connector 1104">
                <a:extLst>
                  <a:ext uri="{FF2B5EF4-FFF2-40B4-BE49-F238E27FC236}">
                    <a16:creationId xmlns:a16="http://schemas.microsoft.com/office/drawing/2014/main" id="{7DC01E21-CF91-7B16-1957-592795DE7B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230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6" name="Group 1105">
              <a:extLst>
                <a:ext uri="{FF2B5EF4-FFF2-40B4-BE49-F238E27FC236}">
                  <a16:creationId xmlns:a16="http://schemas.microsoft.com/office/drawing/2014/main" id="{F86DB060-1E69-37EF-42DC-DB0630C4E4DE}"/>
                </a:ext>
              </a:extLst>
            </p:cNvPr>
            <p:cNvGrpSpPr/>
            <p:nvPr/>
          </p:nvGrpSpPr>
          <p:grpSpPr>
            <a:xfrm>
              <a:off x="2202726" y="3939917"/>
              <a:ext cx="69954" cy="64402"/>
              <a:chOff x="1176738" y="4649676"/>
              <a:chExt cx="69954" cy="51348"/>
            </a:xfrm>
          </p:grpSpPr>
          <p:cxnSp>
            <p:nvCxnSpPr>
              <p:cNvPr id="1107" name="Straight Connector 1106">
                <a:extLst>
                  <a:ext uri="{FF2B5EF4-FFF2-40B4-BE49-F238E27FC236}">
                    <a16:creationId xmlns:a16="http://schemas.microsoft.com/office/drawing/2014/main" id="{71E94825-D394-DE65-F549-B81892E8BD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8" name="Straight Connector 1107">
                <a:extLst>
                  <a:ext uri="{FF2B5EF4-FFF2-40B4-BE49-F238E27FC236}">
                    <a16:creationId xmlns:a16="http://schemas.microsoft.com/office/drawing/2014/main" id="{807AA67C-ADD6-1CFB-B736-33763974FC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8020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09" name="Group 1108">
              <a:extLst>
                <a:ext uri="{FF2B5EF4-FFF2-40B4-BE49-F238E27FC236}">
                  <a16:creationId xmlns:a16="http://schemas.microsoft.com/office/drawing/2014/main" id="{C6F2B49E-EFB2-15B4-3C70-99813C0D9A90}"/>
                </a:ext>
              </a:extLst>
            </p:cNvPr>
            <p:cNvGrpSpPr/>
            <p:nvPr/>
          </p:nvGrpSpPr>
          <p:grpSpPr>
            <a:xfrm>
              <a:off x="2382413" y="4076451"/>
              <a:ext cx="69954" cy="104315"/>
              <a:chOff x="1024338" y="4473008"/>
              <a:chExt cx="69954" cy="78114"/>
            </a:xfrm>
          </p:grpSpPr>
          <p:cxnSp>
            <p:nvCxnSpPr>
              <p:cNvPr id="1110" name="Straight Connector 1109">
                <a:extLst>
                  <a:ext uri="{FF2B5EF4-FFF2-40B4-BE49-F238E27FC236}">
                    <a16:creationId xmlns:a16="http://schemas.microsoft.com/office/drawing/2014/main" id="{8D7DF740-5627-1C16-B31F-941F5D9B0B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1" name="Straight Connector 1110">
                <a:extLst>
                  <a:ext uri="{FF2B5EF4-FFF2-40B4-BE49-F238E27FC236}">
                    <a16:creationId xmlns:a16="http://schemas.microsoft.com/office/drawing/2014/main" id="{C5F3E71C-DE16-D7C6-68F7-EAA211EFE3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2" name="Straight Connector 1111">
                <a:extLst>
                  <a:ext uri="{FF2B5EF4-FFF2-40B4-BE49-F238E27FC236}">
                    <a16:creationId xmlns:a16="http://schemas.microsoft.com/office/drawing/2014/main" id="{88C74DB7-DA39-A976-B11B-77292CBAD4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13" name="Group 1112">
              <a:extLst>
                <a:ext uri="{FF2B5EF4-FFF2-40B4-BE49-F238E27FC236}">
                  <a16:creationId xmlns:a16="http://schemas.microsoft.com/office/drawing/2014/main" id="{30D05F02-BDC1-300E-7B01-CB28A0EC5BEC}"/>
                </a:ext>
              </a:extLst>
            </p:cNvPr>
            <p:cNvGrpSpPr/>
            <p:nvPr/>
          </p:nvGrpSpPr>
          <p:grpSpPr>
            <a:xfrm>
              <a:off x="2382413" y="4123619"/>
              <a:ext cx="69954" cy="50077"/>
              <a:chOff x="1176738" y="4663737"/>
              <a:chExt cx="69954" cy="35515"/>
            </a:xfrm>
          </p:grpSpPr>
          <p:cxnSp>
            <p:nvCxnSpPr>
              <p:cNvPr id="1114" name="Straight Connector 1113">
                <a:extLst>
                  <a:ext uri="{FF2B5EF4-FFF2-40B4-BE49-F238E27FC236}">
                    <a16:creationId xmlns:a16="http://schemas.microsoft.com/office/drawing/2014/main" id="{8D35E734-D52B-34E9-83B8-F9A05AE283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3737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5" name="Straight Connector 1114">
                <a:extLst>
                  <a:ext uri="{FF2B5EF4-FFF2-40B4-BE49-F238E27FC236}">
                    <a16:creationId xmlns:a16="http://schemas.microsoft.com/office/drawing/2014/main" id="{96325578-F18B-F330-E4BD-7A56F0E677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16" name="Group 1115">
              <a:extLst>
                <a:ext uri="{FF2B5EF4-FFF2-40B4-BE49-F238E27FC236}">
                  <a16:creationId xmlns:a16="http://schemas.microsoft.com/office/drawing/2014/main" id="{45370EEC-E15E-3607-5D1A-E88133A20A1E}"/>
                </a:ext>
              </a:extLst>
            </p:cNvPr>
            <p:cNvGrpSpPr/>
            <p:nvPr/>
          </p:nvGrpSpPr>
          <p:grpSpPr>
            <a:xfrm>
              <a:off x="2565972" y="3968426"/>
              <a:ext cx="69954" cy="111232"/>
              <a:chOff x="1024338" y="4473008"/>
              <a:chExt cx="69954" cy="78114"/>
            </a:xfrm>
          </p:grpSpPr>
          <p:cxnSp>
            <p:nvCxnSpPr>
              <p:cNvPr id="1117" name="Straight Connector 1116">
                <a:extLst>
                  <a:ext uri="{FF2B5EF4-FFF2-40B4-BE49-F238E27FC236}">
                    <a16:creationId xmlns:a16="http://schemas.microsoft.com/office/drawing/2014/main" id="{E555CC8D-4600-A501-A8F4-7D81AFD731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8" name="Straight Connector 1117">
                <a:extLst>
                  <a:ext uri="{FF2B5EF4-FFF2-40B4-BE49-F238E27FC236}">
                    <a16:creationId xmlns:a16="http://schemas.microsoft.com/office/drawing/2014/main" id="{40CB3B0F-1D76-F4B8-AC5D-E659B2A0E5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9" name="Straight Connector 1118">
                <a:extLst>
                  <a:ext uri="{FF2B5EF4-FFF2-40B4-BE49-F238E27FC236}">
                    <a16:creationId xmlns:a16="http://schemas.microsoft.com/office/drawing/2014/main" id="{B0A4483E-9DB7-AA22-DF46-6A2EC8CD15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20" name="Group 1119">
              <a:extLst>
                <a:ext uri="{FF2B5EF4-FFF2-40B4-BE49-F238E27FC236}">
                  <a16:creationId xmlns:a16="http://schemas.microsoft.com/office/drawing/2014/main" id="{A370BD27-4093-D336-15C8-C4CCE8E7A92E}"/>
                </a:ext>
              </a:extLst>
            </p:cNvPr>
            <p:cNvGrpSpPr/>
            <p:nvPr/>
          </p:nvGrpSpPr>
          <p:grpSpPr>
            <a:xfrm>
              <a:off x="2565972" y="4021545"/>
              <a:ext cx="69954" cy="52408"/>
              <a:chOff x="1176738" y="4665509"/>
              <a:chExt cx="69954" cy="35515"/>
            </a:xfrm>
          </p:grpSpPr>
          <p:cxnSp>
            <p:nvCxnSpPr>
              <p:cNvPr id="1121" name="Straight Connector 1120">
                <a:extLst>
                  <a:ext uri="{FF2B5EF4-FFF2-40B4-BE49-F238E27FC236}">
                    <a16:creationId xmlns:a16="http://schemas.microsoft.com/office/drawing/2014/main" id="{981B1543-AAE2-70B5-7FDE-9387CD1979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2" name="Straight Connector 1121">
                <a:extLst>
                  <a:ext uri="{FF2B5EF4-FFF2-40B4-BE49-F238E27FC236}">
                    <a16:creationId xmlns:a16="http://schemas.microsoft.com/office/drawing/2014/main" id="{64A02F86-E0FB-3BD7-6572-4EB7F9A3B2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7721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3" name="Group 1242">
            <a:extLst>
              <a:ext uri="{FF2B5EF4-FFF2-40B4-BE49-F238E27FC236}">
                <a16:creationId xmlns:a16="http://schemas.microsoft.com/office/drawing/2014/main" id="{AE25566F-F1A8-A67D-BB4E-8FC025CAF341}"/>
              </a:ext>
            </a:extLst>
          </p:cNvPr>
          <p:cNvGrpSpPr/>
          <p:nvPr/>
        </p:nvGrpSpPr>
        <p:grpSpPr>
          <a:xfrm>
            <a:off x="3017013" y="4569502"/>
            <a:ext cx="614056" cy="184878"/>
            <a:chOff x="3017013" y="4569502"/>
            <a:chExt cx="614056" cy="184878"/>
          </a:xfrm>
        </p:grpSpPr>
        <p:grpSp>
          <p:nvGrpSpPr>
            <p:cNvPr id="1124" name="Group 1123">
              <a:extLst>
                <a:ext uri="{FF2B5EF4-FFF2-40B4-BE49-F238E27FC236}">
                  <a16:creationId xmlns:a16="http://schemas.microsoft.com/office/drawing/2014/main" id="{405D7B90-FBBA-D53C-8152-F5370F4A925A}"/>
                </a:ext>
              </a:extLst>
            </p:cNvPr>
            <p:cNvGrpSpPr/>
            <p:nvPr/>
          </p:nvGrpSpPr>
          <p:grpSpPr>
            <a:xfrm>
              <a:off x="3017013" y="4666937"/>
              <a:ext cx="69954" cy="87443"/>
              <a:chOff x="1024338" y="4473008"/>
              <a:chExt cx="69954" cy="78114"/>
            </a:xfrm>
          </p:grpSpPr>
          <p:cxnSp>
            <p:nvCxnSpPr>
              <p:cNvPr id="1125" name="Straight Connector 1124">
                <a:extLst>
                  <a:ext uri="{FF2B5EF4-FFF2-40B4-BE49-F238E27FC236}">
                    <a16:creationId xmlns:a16="http://schemas.microsoft.com/office/drawing/2014/main" id="{E98125EE-16BB-9627-395C-EC3DBAD6DA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6" name="Straight Connector 1125">
                <a:extLst>
                  <a:ext uri="{FF2B5EF4-FFF2-40B4-BE49-F238E27FC236}">
                    <a16:creationId xmlns:a16="http://schemas.microsoft.com/office/drawing/2014/main" id="{301F6233-4929-F3D1-2020-FA3F0237B0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7" name="Straight Connector 1126">
                <a:extLst>
                  <a:ext uri="{FF2B5EF4-FFF2-40B4-BE49-F238E27FC236}">
                    <a16:creationId xmlns:a16="http://schemas.microsoft.com/office/drawing/2014/main" id="{98DC10F5-AF0C-B584-F761-5D7660B075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28" name="Group 1127">
              <a:extLst>
                <a:ext uri="{FF2B5EF4-FFF2-40B4-BE49-F238E27FC236}">
                  <a16:creationId xmlns:a16="http://schemas.microsoft.com/office/drawing/2014/main" id="{D8C6DBC3-9798-14A0-35F2-C2C444A146C2}"/>
                </a:ext>
              </a:extLst>
            </p:cNvPr>
            <p:cNvGrpSpPr/>
            <p:nvPr/>
          </p:nvGrpSpPr>
          <p:grpSpPr>
            <a:xfrm>
              <a:off x="3017014" y="4704404"/>
              <a:ext cx="69954" cy="45719"/>
              <a:chOff x="1176738" y="4649676"/>
              <a:chExt cx="69954" cy="51348"/>
            </a:xfrm>
          </p:grpSpPr>
          <p:cxnSp>
            <p:nvCxnSpPr>
              <p:cNvPr id="1129" name="Straight Connector 1128">
                <a:extLst>
                  <a:ext uri="{FF2B5EF4-FFF2-40B4-BE49-F238E27FC236}">
                    <a16:creationId xmlns:a16="http://schemas.microsoft.com/office/drawing/2014/main" id="{99BD532D-5C18-557F-284D-282F63959C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0" name="Straight Connector 1129">
                <a:extLst>
                  <a:ext uri="{FF2B5EF4-FFF2-40B4-BE49-F238E27FC236}">
                    <a16:creationId xmlns:a16="http://schemas.microsoft.com/office/drawing/2014/main" id="{F08813CC-8B49-0FFC-57F6-61E8C82391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31" name="Group 1130">
              <a:extLst>
                <a:ext uri="{FF2B5EF4-FFF2-40B4-BE49-F238E27FC236}">
                  <a16:creationId xmlns:a16="http://schemas.microsoft.com/office/drawing/2014/main" id="{63F35222-4F8D-BBFA-6C50-36EFBF9F4918}"/>
                </a:ext>
              </a:extLst>
            </p:cNvPr>
            <p:cNvGrpSpPr/>
            <p:nvPr/>
          </p:nvGrpSpPr>
          <p:grpSpPr>
            <a:xfrm>
              <a:off x="3197869" y="4569502"/>
              <a:ext cx="69954" cy="92943"/>
              <a:chOff x="1024338" y="4473008"/>
              <a:chExt cx="69954" cy="70620"/>
            </a:xfrm>
          </p:grpSpPr>
          <p:cxnSp>
            <p:nvCxnSpPr>
              <p:cNvPr id="1132" name="Straight Connector 1131">
                <a:extLst>
                  <a:ext uri="{FF2B5EF4-FFF2-40B4-BE49-F238E27FC236}">
                    <a16:creationId xmlns:a16="http://schemas.microsoft.com/office/drawing/2014/main" id="{BBAEEF29-AF22-B832-4C60-6E317E3C52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062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3" name="Straight Connector 1132">
                <a:extLst>
                  <a:ext uri="{FF2B5EF4-FFF2-40B4-BE49-F238E27FC236}">
                    <a16:creationId xmlns:a16="http://schemas.microsoft.com/office/drawing/2014/main" id="{56000CA0-B5FA-708E-351A-96610680F2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4" name="Straight Connector 1133">
                <a:extLst>
                  <a:ext uri="{FF2B5EF4-FFF2-40B4-BE49-F238E27FC236}">
                    <a16:creationId xmlns:a16="http://schemas.microsoft.com/office/drawing/2014/main" id="{DA95FBCA-7F5B-BF2C-700F-AA3AF9E02C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230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35" name="Group 1134">
              <a:extLst>
                <a:ext uri="{FF2B5EF4-FFF2-40B4-BE49-F238E27FC236}">
                  <a16:creationId xmlns:a16="http://schemas.microsoft.com/office/drawing/2014/main" id="{829546E5-9A08-DD20-4663-D4EF96A3EA29}"/>
                </a:ext>
              </a:extLst>
            </p:cNvPr>
            <p:cNvGrpSpPr/>
            <p:nvPr/>
          </p:nvGrpSpPr>
          <p:grpSpPr>
            <a:xfrm>
              <a:off x="3197869" y="4611973"/>
              <a:ext cx="69954" cy="53715"/>
              <a:chOff x="1176738" y="4649676"/>
              <a:chExt cx="69954" cy="51348"/>
            </a:xfrm>
          </p:grpSpPr>
          <p:cxnSp>
            <p:nvCxnSpPr>
              <p:cNvPr id="1136" name="Straight Connector 1135">
                <a:extLst>
                  <a:ext uri="{FF2B5EF4-FFF2-40B4-BE49-F238E27FC236}">
                    <a16:creationId xmlns:a16="http://schemas.microsoft.com/office/drawing/2014/main" id="{1722397C-EA7A-378A-DF10-EEA339062F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7" name="Straight Connector 1136">
                <a:extLst>
                  <a:ext uri="{FF2B5EF4-FFF2-40B4-BE49-F238E27FC236}">
                    <a16:creationId xmlns:a16="http://schemas.microsoft.com/office/drawing/2014/main" id="{E934CB3D-FF86-19C3-C3D2-A52400CC70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8020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38" name="Group 1137">
              <a:extLst>
                <a:ext uri="{FF2B5EF4-FFF2-40B4-BE49-F238E27FC236}">
                  <a16:creationId xmlns:a16="http://schemas.microsoft.com/office/drawing/2014/main" id="{CF2F180F-BB23-3EF3-E55D-4D7567865E45}"/>
                </a:ext>
              </a:extLst>
            </p:cNvPr>
            <p:cNvGrpSpPr/>
            <p:nvPr/>
          </p:nvGrpSpPr>
          <p:grpSpPr>
            <a:xfrm>
              <a:off x="3377556" y="4616094"/>
              <a:ext cx="69954" cy="95830"/>
              <a:chOff x="1024338" y="4473008"/>
              <a:chExt cx="69954" cy="71760"/>
            </a:xfrm>
          </p:grpSpPr>
          <p:cxnSp>
            <p:nvCxnSpPr>
              <p:cNvPr id="1139" name="Straight Connector 1138">
                <a:extLst>
                  <a:ext uri="{FF2B5EF4-FFF2-40B4-BE49-F238E27FC236}">
                    <a16:creationId xmlns:a16="http://schemas.microsoft.com/office/drawing/2014/main" id="{226F3994-E6A7-E60E-0F4C-5EF9F528A8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17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0" name="Straight Connector 1139">
                <a:extLst>
                  <a:ext uri="{FF2B5EF4-FFF2-40B4-BE49-F238E27FC236}">
                    <a16:creationId xmlns:a16="http://schemas.microsoft.com/office/drawing/2014/main" id="{F7ACA6F7-266D-B93D-088E-5255C116F8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1" name="Straight Connector 1140">
                <a:extLst>
                  <a:ext uri="{FF2B5EF4-FFF2-40B4-BE49-F238E27FC236}">
                    <a16:creationId xmlns:a16="http://schemas.microsoft.com/office/drawing/2014/main" id="{5B98A79C-52A8-0E70-ADB7-197C017F77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2" name="Group 1141">
              <a:extLst>
                <a:ext uri="{FF2B5EF4-FFF2-40B4-BE49-F238E27FC236}">
                  <a16:creationId xmlns:a16="http://schemas.microsoft.com/office/drawing/2014/main" id="{AAFFD39E-1CF8-72D8-3139-E2242B5D7AE5}"/>
                </a:ext>
              </a:extLst>
            </p:cNvPr>
            <p:cNvGrpSpPr/>
            <p:nvPr/>
          </p:nvGrpSpPr>
          <p:grpSpPr>
            <a:xfrm>
              <a:off x="3377555" y="4667604"/>
              <a:ext cx="69954" cy="45719"/>
              <a:chOff x="1176738" y="4663737"/>
              <a:chExt cx="69954" cy="35515"/>
            </a:xfrm>
          </p:grpSpPr>
          <p:cxnSp>
            <p:nvCxnSpPr>
              <p:cNvPr id="1143" name="Straight Connector 1142">
                <a:extLst>
                  <a:ext uri="{FF2B5EF4-FFF2-40B4-BE49-F238E27FC236}">
                    <a16:creationId xmlns:a16="http://schemas.microsoft.com/office/drawing/2014/main" id="{61660B5C-5B1D-C704-9CAD-B4EC96224D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3737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4" name="Straight Connector 1143">
                <a:extLst>
                  <a:ext uri="{FF2B5EF4-FFF2-40B4-BE49-F238E27FC236}">
                    <a16:creationId xmlns:a16="http://schemas.microsoft.com/office/drawing/2014/main" id="{26DB9D86-7E3D-B743-7E66-D03F7BB0F1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5" name="Group 1144">
              <a:extLst>
                <a:ext uri="{FF2B5EF4-FFF2-40B4-BE49-F238E27FC236}">
                  <a16:creationId xmlns:a16="http://schemas.microsoft.com/office/drawing/2014/main" id="{F5384EA5-7D88-9BA7-31FA-A4FA710005D2}"/>
                </a:ext>
              </a:extLst>
            </p:cNvPr>
            <p:cNvGrpSpPr/>
            <p:nvPr/>
          </p:nvGrpSpPr>
          <p:grpSpPr>
            <a:xfrm>
              <a:off x="3561115" y="4596984"/>
              <a:ext cx="69954" cy="68974"/>
              <a:chOff x="1024338" y="4473008"/>
              <a:chExt cx="69954" cy="70620"/>
            </a:xfrm>
          </p:grpSpPr>
          <p:cxnSp>
            <p:nvCxnSpPr>
              <p:cNvPr id="1146" name="Straight Connector 1145">
                <a:extLst>
                  <a:ext uri="{FF2B5EF4-FFF2-40B4-BE49-F238E27FC236}">
                    <a16:creationId xmlns:a16="http://schemas.microsoft.com/office/drawing/2014/main" id="{7E2E8ADF-2C88-90E4-EDB7-E3396DD6AA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660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7" name="Straight Connector 1146">
                <a:extLst>
                  <a:ext uri="{FF2B5EF4-FFF2-40B4-BE49-F238E27FC236}">
                    <a16:creationId xmlns:a16="http://schemas.microsoft.com/office/drawing/2014/main" id="{37D92A4B-B1C6-8AEC-8607-7E417955E1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8" name="Straight Connector 1147">
                <a:extLst>
                  <a:ext uri="{FF2B5EF4-FFF2-40B4-BE49-F238E27FC236}">
                    <a16:creationId xmlns:a16="http://schemas.microsoft.com/office/drawing/2014/main" id="{89EC131E-7EC2-4932-8E1E-94543F1351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49" name="Group 1148">
              <a:extLst>
                <a:ext uri="{FF2B5EF4-FFF2-40B4-BE49-F238E27FC236}">
                  <a16:creationId xmlns:a16="http://schemas.microsoft.com/office/drawing/2014/main" id="{C477B7CE-AB5D-5F86-FE1D-571448051F37}"/>
                </a:ext>
              </a:extLst>
            </p:cNvPr>
            <p:cNvGrpSpPr/>
            <p:nvPr/>
          </p:nvGrpSpPr>
          <p:grpSpPr>
            <a:xfrm>
              <a:off x="3559471" y="4619774"/>
              <a:ext cx="69954" cy="52408"/>
              <a:chOff x="1176738" y="4665509"/>
              <a:chExt cx="69954" cy="35515"/>
            </a:xfrm>
          </p:grpSpPr>
          <p:cxnSp>
            <p:nvCxnSpPr>
              <p:cNvPr id="1150" name="Straight Connector 1149">
                <a:extLst>
                  <a:ext uri="{FF2B5EF4-FFF2-40B4-BE49-F238E27FC236}">
                    <a16:creationId xmlns:a16="http://schemas.microsoft.com/office/drawing/2014/main" id="{FC53B6DF-27C0-EF84-45DD-578B85AF7F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1" name="Straight Connector 1150">
                <a:extLst>
                  <a:ext uri="{FF2B5EF4-FFF2-40B4-BE49-F238E27FC236}">
                    <a16:creationId xmlns:a16="http://schemas.microsoft.com/office/drawing/2014/main" id="{26E44B24-C5F3-7224-824F-CABF46CD6D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7721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2" name="Group 1241">
            <a:extLst>
              <a:ext uri="{FF2B5EF4-FFF2-40B4-BE49-F238E27FC236}">
                <a16:creationId xmlns:a16="http://schemas.microsoft.com/office/drawing/2014/main" id="{2D790BD5-F2A2-6511-875A-24CCFCCAAD76}"/>
              </a:ext>
            </a:extLst>
          </p:cNvPr>
          <p:cNvGrpSpPr/>
          <p:nvPr/>
        </p:nvGrpSpPr>
        <p:grpSpPr>
          <a:xfrm>
            <a:off x="4018856" y="3988938"/>
            <a:ext cx="611558" cy="358210"/>
            <a:chOff x="4018856" y="3988938"/>
            <a:chExt cx="611558" cy="358210"/>
          </a:xfrm>
        </p:grpSpPr>
        <p:grpSp>
          <p:nvGrpSpPr>
            <p:cNvPr id="1154" name="Group 1153">
              <a:extLst>
                <a:ext uri="{FF2B5EF4-FFF2-40B4-BE49-F238E27FC236}">
                  <a16:creationId xmlns:a16="http://schemas.microsoft.com/office/drawing/2014/main" id="{055622E7-DFAE-9DAF-BB6D-E2008CE3DB80}"/>
                </a:ext>
              </a:extLst>
            </p:cNvPr>
            <p:cNvGrpSpPr/>
            <p:nvPr/>
          </p:nvGrpSpPr>
          <p:grpSpPr>
            <a:xfrm>
              <a:off x="4018856" y="4247214"/>
              <a:ext cx="69954" cy="99934"/>
              <a:chOff x="1024338" y="4473008"/>
              <a:chExt cx="69954" cy="78114"/>
            </a:xfrm>
          </p:grpSpPr>
          <p:cxnSp>
            <p:nvCxnSpPr>
              <p:cNvPr id="1155" name="Straight Connector 1154">
                <a:extLst>
                  <a:ext uri="{FF2B5EF4-FFF2-40B4-BE49-F238E27FC236}">
                    <a16:creationId xmlns:a16="http://schemas.microsoft.com/office/drawing/2014/main" id="{624A4DEF-DA20-2779-99BE-AB6E070440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6" name="Straight Connector 1155">
                <a:extLst>
                  <a:ext uri="{FF2B5EF4-FFF2-40B4-BE49-F238E27FC236}">
                    <a16:creationId xmlns:a16="http://schemas.microsoft.com/office/drawing/2014/main" id="{28EAF4ED-1773-5F49-AEE5-02DFB2319F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7" name="Straight Connector 1156">
                <a:extLst>
                  <a:ext uri="{FF2B5EF4-FFF2-40B4-BE49-F238E27FC236}">
                    <a16:creationId xmlns:a16="http://schemas.microsoft.com/office/drawing/2014/main" id="{287E6080-0C53-9C6D-7853-E966D6AF12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58" name="Group 1157">
              <a:extLst>
                <a:ext uri="{FF2B5EF4-FFF2-40B4-BE49-F238E27FC236}">
                  <a16:creationId xmlns:a16="http://schemas.microsoft.com/office/drawing/2014/main" id="{A348608D-36EB-3CF2-D011-31719CA9EBE2}"/>
                </a:ext>
              </a:extLst>
            </p:cNvPr>
            <p:cNvGrpSpPr/>
            <p:nvPr/>
          </p:nvGrpSpPr>
          <p:grpSpPr>
            <a:xfrm>
              <a:off x="4018857" y="4294673"/>
              <a:ext cx="69954" cy="45719"/>
              <a:chOff x="1176738" y="4649676"/>
              <a:chExt cx="69954" cy="51348"/>
            </a:xfrm>
          </p:grpSpPr>
          <p:cxnSp>
            <p:nvCxnSpPr>
              <p:cNvPr id="1159" name="Straight Connector 1158">
                <a:extLst>
                  <a:ext uri="{FF2B5EF4-FFF2-40B4-BE49-F238E27FC236}">
                    <a16:creationId xmlns:a16="http://schemas.microsoft.com/office/drawing/2014/main" id="{05D807CB-FDB0-3292-5960-9E79F34C59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0" name="Straight Connector 1159">
                <a:extLst>
                  <a:ext uri="{FF2B5EF4-FFF2-40B4-BE49-F238E27FC236}">
                    <a16:creationId xmlns:a16="http://schemas.microsoft.com/office/drawing/2014/main" id="{68E361FD-53FD-8552-22CF-E42D5379E8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61" name="Group 1160">
              <a:extLst>
                <a:ext uri="{FF2B5EF4-FFF2-40B4-BE49-F238E27FC236}">
                  <a16:creationId xmlns:a16="http://schemas.microsoft.com/office/drawing/2014/main" id="{8077A555-AD80-7875-458F-2F391E5F3751}"/>
                </a:ext>
              </a:extLst>
            </p:cNvPr>
            <p:cNvGrpSpPr/>
            <p:nvPr/>
          </p:nvGrpSpPr>
          <p:grpSpPr>
            <a:xfrm>
              <a:off x="4199712" y="3988938"/>
              <a:ext cx="69954" cy="92943"/>
              <a:chOff x="1024338" y="4473008"/>
              <a:chExt cx="69954" cy="70620"/>
            </a:xfrm>
          </p:grpSpPr>
          <p:cxnSp>
            <p:nvCxnSpPr>
              <p:cNvPr id="1162" name="Straight Connector 1161">
                <a:extLst>
                  <a:ext uri="{FF2B5EF4-FFF2-40B4-BE49-F238E27FC236}">
                    <a16:creationId xmlns:a16="http://schemas.microsoft.com/office/drawing/2014/main" id="{35DB7400-199E-B515-FFAF-E780848038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062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3" name="Straight Connector 1162">
                <a:extLst>
                  <a:ext uri="{FF2B5EF4-FFF2-40B4-BE49-F238E27FC236}">
                    <a16:creationId xmlns:a16="http://schemas.microsoft.com/office/drawing/2014/main" id="{F6F5ED26-55DF-F542-9FF4-49B4FA948E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4" name="Straight Connector 1163">
                <a:extLst>
                  <a:ext uri="{FF2B5EF4-FFF2-40B4-BE49-F238E27FC236}">
                    <a16:creationId xmlns:a16="http://schemas.microsoft.com/office/drawing/2014/main" id="{5474A287-6035-B9AA-90B2-DF76416B08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230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65" name="Group 1164">
              <a:extLst>
                <a:ext uri="{FF2B5EF4-FFF2-40B4-BE49-F238E27FC236}">
                  <a16:creationId xmlns:a16="http://schemas.microsoft.com/office/drawing/2014/main" id="{E92006DD-EDC1-15C3-894B-E52B02265CDF}"/>
                </a:ext>
              </a:extLst>
            </p:cNvPr>
            <p:cNvGrpSpPr/>
            <p:nvPr/>
          </p:nvGrpSpPr>
          <p:grpSpPr>
            <a:xfrm>
              <a:off x="4199712" y="4032792"/>
              <a:ext cx="69954" cy="53715"/>
              <a:chOff x="1176738" y="4649676"/>
              <a:chExt cx="69954" cy="51348"/>
            </a:xfrm>
          </p:grpSpPr>
          <p:cxnSp>
            <p:nvCxnSpPr>
              <p:cNvPr id="1166" name="Straight Connector 1165">
                <a:extLst>
                  <a:ext uri="{FF2B5EF4-FFF2-40B4-BE49-F238E27FC236}">
                    <a16:creationId xmlns:a16="http://schemas.microsoft.com/office/drawing/2014/main" id="{ECB92400-4293-FBED-5DAD-FF3D5C834E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7" name="Straight Connector 1166">
                <a:extLst>
                  <a:ext uri="{FF2B5EF4-FFF2-40B4-BE49-F238E27FC236}">
                    <a16:creationId xmlns:a16="http://schemas.microsoft.com/office/drawing/2014/main" id="{FB252249-F23F-E73E-0DFA-A45416B910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8020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68" name="Group 1167">
              <a:extLst>
                <a:ext uri="{FF2B5EF4-FFF2-40B4-BE49-F238E27FC236}">
                  <a16:creationId xmlns:a16="http://schemas.microsoft.com/office/drawing/2014/main" id="{5CAF4F72-D417-0963-3489-D7301081245B}"/>
                </a:ext>
              </a:extLst>
            </p:cNvPr>
            <p:cNvGrpSpPr/>
            <p:nvPr/>
          </p:nvGrpSpPr>
          <p:grpSpPr>
            <a:xfrm>
              <a:off x="4379399" y="4157272"/>
              <a:ext cx="69954" cy="89958"/>
              <a:chOff x="1024338" y="4473008"/>
              <a:chExt cx="69954" cy="71760"/>
            </a:xfrm>
          </p:grpSpPr>
          <p:cxnSp>
            <p:nvCxnSpPr>
              <p:cNvPr id="1169" name="Straight Connector 1168">
                <a:extLst>
                  <a:ext uri="{FF2B5EF4-FFF2-40B4-BE49-F238E27FC236}">
                    <a16:creationId xmlns:a16="http://schemas.microsoft.com/office/drawing/2014/main" id="{1885BF48-7B51-7236-FBC4-5545461E41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17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0" name="Straight Connector 1169">
                <a:extLst>
                  <a:ext uri="{FF2B5EF4-FFF2-40B4-BE49-F238E27FC236}">
                    <a16:creationId xmlns:a16="http://schemas.microsoft.com/office/drawing/2014/main" id="{BADBAFAF-FBDF-82BD-7F6A-139C64009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1" name="Straight Connector 1170">
                <a:extLst>
                  <a:ext uri="{FF2B5EF4-FFF2-40B4-BE49-F238E27FC236}">
                    <a16:creationId xmlns:a16="http://schemas.microsoft.com/office/drawing/2014/main" id="{1C5EFBD6-6798-DBD9-5023-0FE909E573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72" name="Group 1171">
              <a:extLst>
                <a:ext uri="{FF2B5EF4-FFF2-40B4-BE49-F238E27FC236}">
                  <a16:creationId xmlns:a16="http://schemas.microsoft.com/office/drawing/2014/main" id="{E70553BE-B84F-97B6-54F1-3111D1A6075F}"/>
                </a:ext>
              </a:extLst>
            </p:cNvPr>
            <p:cNvGrpSpPr/>
            <p:nvPr/>
          </p:nvGrpSpPr>
          <p:grpSpPr>
            <a:xfrm>
              <a:off x="4379398" y="4202910"/>
              <a:ext cx="69954" cy="45719"/>
              <a:chOff x="1176738" y="4663737"/>
              <a:chExt cx="69954" cy="35515"/>
            </a:xfrm>
          </p:grpSpPr>
          <p:cxnSp>
            <p:nvCxnSpPr>
              <p:cNvPr id="1173" name="Straight Connector 1172">
                <a:extLst>
                  <a:ext uri="{FF2B5EF4-FFF2-40B4-BE49-F238E27FC236}">
                    <a16:creationId xmlns:a16="http://schemas.microsoft.com/office/drawing/2014/main" id="{BCB062BB-E880-35C6-F2CE-AF70C52D58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3737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4" name="Straight Connector 1173">
                <a:extLst>
                  <a:ext uri="{FF2B5EF4-FFF2-40B4-BE49-F238E27FC236}">
                    <a16:creationId xmlns:a16="http://schemas.microsoft.com/office/drawing/2014/main" id="{D20BA20A-5212-301F-9291-0D85433AD8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75" name="Group 1174">
              <a:extLst>
                <a:ext uri="{FF2B5EF4-FFF2-40B4-BE49-F238E27FC236}">
                  <a16:creationId xmlns:a16="http://schemas.microsoft.com/office/drawing/2014/main" id="{4E198ADD-5E77-A812-A3D5-37FD1D141E78}"/>
                </a:ext>
              </a:extLst>
            </p:cNvPr>
            <p:cNvGrpSpPr/>
            <p:nvPr/>
          </p:nvGrpSpPr>
          <p:grpSpPr>
            <a:xfrm>
              <a:off x="4560460" y="4077325"/>
              <a:ext cx="69954" cy="83966"/>
              <a:chOff x="1024338" y="4473008"/>
              <a:chExt cx="69954" cy="70620"/>
            </a:xfrm>
          </p:grpSpPr>
          <p:cxnSp>
            <p:nvCxnSpPr>
              <p:cNvPr id="1176" name="Straight Connector 1175">
                <a:extLst>
                  <a:ext uri="{FF2B5EF4-FFF2-40B4-BE49-F238E27FC236}">
                    <a16:creationId xmlns:a16="http://schemas.microsoft.com/office/drawing/2014/main" id="{857ABF92-ACB1-3F69-66E0-B0BF926BC1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660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7" name="Straight Connector 1176">
                <a:extLst>
                  <a:ext uri="{FF2B5EF4-FFF2-40B4-BE49-F238E27FC236}">
                    <a16:creationId xmlns:a16="http://schemas.microsoft.com/office/drawing/2014/main" id="{C7942CDA-6FBE-2C30-43B5-0EDE7E414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8" name="Straight Connector 1177">
                <a:extLst>
                  <a:ext uri="{FF2B5EF4-FFF2-40B4-BE49-F238E27FC236}">
                    <a16:creationId xmlns:a16="http://schemas.microsoft.com/office/drawing/2014/main" id="{25904046-3B9A-9859-A4CB-612483A9AD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79" name="Group 1178">
              <a:extLst>
                <a:ext uri="{FF2B5EF4-FFF2-40B4-BE49-F238E27FC236}">
                  <a16:creationId xmlns:a16="http://schemas.microsoft.com/office/drawing/2014/main" id="{A73120E6-3401-38D3-E1BA-AE79621C131B}"/>
                </a:ext>
              </a:extLst>
            </p:cNvPr>
            <p:cNvGrpSpPr/>
            <p:nvPr/>
          </p:nvGrpSpPr>
          <p:grpSpPr>
            <a:xfrm>
              <a:off x="4558816" y="4115107"/>
              <a:ext cx="69954" cy="52408"/>
              <a:chOff x="1176738" y="4665509"/>
              <a:chExt cx="69954" cy="35515"/>
            </a:xfrm>
          </p:grpSpPr>
          <p:cxnSp>
            <p:nvCxnSpPr>
              <p:cNvPr id="1180" name="Straight Connector 1179">
                <a:extLst>
                  <a:ext uri="{FF2B5EF4-FFF2-40B4-BE49-F238E27FC236}">
                    <a16:creationId xmlns:a16="http://schemas.microsoft.com/office/drawing/2014/main" id="{66FE0379-DEF4-020D-236F-946B82193E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1" name="Straight Connector 1180">
                <a:extLst>
                  <a:ext uri="{FF2B5EF4-FFF2-40B4-BE49-F238E27FC236}">
                    <a16:creationId xmlns:a16="http://schemas.microsoft.com/office/drawing/2014/main" id="{75EBA731-D2CE-9D83-5EB0-1C83DB5B4C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7721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1" name="Group 1240">
            <a:extLst>
              <a:ext uri="{FF2B5EF4-FFF2-40B4-BE49-F238E27FC236}">
                <a16:creationId xmlns:a16="http://schemas.microsoft.com/office/drawing/2014/main" id="{82653C6C-6CE9-6A69-A898-3451FB79E133}"/>
              </a:ext>
            </a:extLst>
          </p:cNvPr>
          <p:cNvGrpSpPr/>
          <p:nvPr/>
        </p:nvGrpSpPr>
        <p:grpSpPr>
          <a:xfrm>
            <a:off x="5013204" y="3629207"/>
            <a:ext cx="616121" cy="476416"/>
            <a:chOff x="5013204" y="3629207"/>
            <a:chExt cx="616121" cy="476416"/>
          </a:xfrm>
        </p:grpSpPr>
        <p:grpSp>
          <p:nvGrpSpPr>
            <p:cNvPr id="1182" name="Group 1181">
              <a:extLst>
                <a:ext uri="{FF2B5EF4-FFF2-40B4-BE49-F238E27FC236}">
                  <a16:creationId xmlns:a16="http://schemas.microsoft.com/office/drawing/2014/main" id="{A85A91F7-53B7-1B2C-2ED0-1F1F695F2E80}"/>
                </a:ext>
              </a:extLst>
            </p:cNvPr>
            <p:cNvGrpSpPr/>
            <p:nvPr/>
          </p:nvGrpSpPr>
          <p:grpSpPr>
            <a:xfrm>
              <a:off x="5013204" y="3974893"/>
              <a:ext cx="69954" cy="130730"/>
              <a:chOff x="1024338" y="4473008"/>
              <a:chExt cx="69954" cy="78114"/>
            </a:xfrm>
          </p:grpSpPr>
          <p:cxnSp>
            <p:nvCxnSpPr>
              <p:cNvPr id="1183" name="Straight Connector 1182">
                <a:extLst>
                  <a:ext uri="{FF2B5EF4-FFF2-40B4-BE49-F238E27FC236}">
                    <a16:creationId xmlns:a16="http://schemas.microsoft.com/office/drawing/2014/main" id="{1BEDF296-D3F4-5AAE-E805-C1534065F6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811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4" name="Straight Connector 1183">
                <a:extLst>
                  <a:ext uri="{FF2B5EF4-FFF2-40B4-BE49-F238E27FC236}">
                    <a16:creationId xmlns:a16="http://schemas.microsoft.com/office/drawing/2014/main" id="{58889D0E-BF81-9CBA-B357-7666913BC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5" name="Straight Connector 1184">
                <a:extLst>
                  <a:ext uri="{FF2B5EF4-FFF2-40B4-BE49-F238E27FC236}">
                    <a16:creationId xmlns:a16="http://schemas.microsoft.com/office/drawing/2014/main" id="{9EB6EF69-F4DD-034A-E587-A4821B25CF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86" name="Group 1185">
              <a:extLst>
                <a:ext uri="{FF2B5EF4-FFF2-40B4-BE49-F238E27FC236}">
                  <a16:creationId xmlns:a16="http://schemas.microsoft.com/office/drawing/2014/main" id="{825948B6-003D-BB14-6800-BE09CB1F1683}"/>
                </a:ext>
              </a:extLst>
            </p:cNvPr>
            <p:cNvGrpSpPr/>
            <p:nvPr/>
          </p:nvGrpSpPr>
          <p:grpSpPr>
            <a:xfrm>
              <a:off x="5013205" y="4033014"/>
              <a:ext cx="69954" cy="68351"/>
              <a:chOff x="1176738" y="4649676"/>
              <a:chExt cx="69954" cy="51348"/>
            </a:xfrm>
          </p:grpSpPr>
          <p:cxnSp>
            <p:nvCxnSpPr>
              <p:cNvPr id="1187" name="Straight Connector 1186">
                <a:extLst>
                  <a:ext uri="{FF2B5EF4-FFF2-40B4-BE49-F238E27FC236}">
                    <a16:creationId xmlns:a16="http://schemas.microsoft.com/office/drawing/2014/main" id="{900D03FD-9D0A-8A7B-FC29-54905BC2C2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8" name="Straight Connector 1187">
                <a:extLst>
                  <a:ext uri="{FF2B5EF4-FFF2-40B4-BE49-F238E27FC236}">
                    <a16:creationId xmlns:a16="http://schemas.microsoft.com/office/drawing/2014/main" id="{8FFFB0A9-250E-5899-1D79-D9A6DC19E4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89" name="Group 1188">
              <a:extLst>
                <a:ext uri="{FF2B5EF4-FFF2-40B4-BE49-F238E27FC236}">
                  <a16:creationId xmlns:a16="http://schemas.microsoft.com/office/drawing/2014/main" id="{14FD2E57-820B-5387-9363-BCB708D68208}"/>
                </a:ext>
              </a:extLst>
            </p:cNvPr>
            <p:cNvGrpSpPr/>
            <p:nvPr/>
          </p:nvGrpSpPr>
          <p:grpSpPr>
            <a:xfrm>
              <a:off x="5194060" y="3629207"/>
              <a:ext cx="69954" cy="132169"/>
              <a:chOff x="1024338" y="4476456"/>
              <a:chExt cx="69954" cy="67172"/>
            </a:xfrm>
          </p:grpSpPr>
          <p:cxnSp>
            <p:nvCxnSpPr>
              <p:cNvPr id="1190" name="Straight Connector 1189">
                <a:extLst>
                  <a:ext uri="{FF2B5EF4-FFF2-40B4-BE49-F238E27FC236}">
                    <a16:creationId xmlns:a16="http://schemas.microsoft.com/office/drawing/2014/main" id="{258D78E0-9973-4D8D-3837-F776583BF5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82009"/>
                <a:ext cx="0" cy="616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1" name="Straight Connector 1190">
                <a:extLst>
                  <a:ext uri="{FF2B5EF4-FFF2-40B4-BE49-F238E27FC236}">
                    <a16:creationId xmlns:a16="http://schemas.microsoft.com/office/drawing/2014/main" id="{D364245B-0964-E256-52D5-6536F7A80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2" name="Straight Connector 1191">
                <a:extLst>
                  <a:ext uri="{FF2B5EF4-FFF2-40B4-BE49-F238E27FC236}">
                    <a16:creationId xmlns:a16="http://schemas.microsoft.com/office/drawing/2014/main" id="{086A5DDD-7D77-C2DC-B26E-1F023FB6F2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230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3" name="Group 1192">
              <a:extLst>
                <a:ext uri="{FF2B5EF4-FFF2-40B4-BE49-F238E27FC236}">
                  <a16:creationId xmlns:a16="http://schemas.microsoft.com/office/drawing/2014/main" id="{BA26E37A-3099-F85D-327E-AD9A14174A79}"/>
                </a:ext>
              </a:extLst>
            </p:cNvPr>
            <p:cNvGrpSpPr/>
            <p:nvPr/>
          </p:nvGrpSpPr>
          <p:grpSpPr>
            <a:xfrm>
              <a:off x="5194060" y="3684291"/>
              <a:ext cx="69954" cy="80306"/>
              <a:chOff x="1176738" y="4649676"/>
              <a:chExt cx="69954" cy="51348"/>
            </a:xfrm>
          </p:grpSpPr>
          <p:cxnSp>
            <p:nvCxnSpPr>
              <p:cNvPr id="1194" name="Straight Connector 1193">
                <a:extLst>
                  <a:ext uri="{FF2B5EF4-FFF2-40B4-BE49-F238E27FC236}">
                    <a16:creationId xmlns:a16="http://schemas.microsoft.com/office/drawing/2014/main" id="{8B3C8B47-74D6-3864-C891-7296C4789A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5" name="Straight Connector 1194">
                <a:extLst>
                  <a:ext uri="{FF2B5EF4-FFF2-40B4-BE49-F238E27FC236}">
                    <a16:creationId xmlns:a16="http://schemas.microsoft.com/office/drawing/2014/main" id="{EA9993A7-500D-85CF-53B3-8CB996447B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8020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6" name="Group 1195">
              <a:extLst>
                <a:ext uri="{FF2B5EF4-FFF2-40B4-BE49-F238E27FC236}">
                  <a16:creationId xmlns:a16="http://schemas.microsoft.com/office/drawing/2014/main" id="{B3784EED-212C-772D-587C-A767380918BD}"/>
                </a:ext>
              </a:extLst>
            </p:cNvPr>
            <p:cNvGrpSpPr/>
            <p:nvPr/>
          </p:nvGrpSpPr>
          <p:grpSpPr>
            <a:xfrm>
              <a:off x="5373747" y="3839981"/>
              <a:ext cx="69954" cy="137255"/>
              <a:chOff x="1024338" y="4473008"/>
              <a:chExt cx="69954" cy="71760"/>
            </a:xfrm>
          </p:grpSpPr>
          <p:cxnSp>
            <p:nvCxnSpPr>
              <p:cNvPr id="1197" name="Straight Connector 1196">
                <a:extLst>
                  <a:ext uri="{FF2B5EF4-FFF2-40B4-BE49-F238E27FC236}">
                    <a16:creationId xmlns:a16="http://schemas.microsoft.com/office/drawing/2014/main" id="{7D9D2DA9-A463-8126-E0A8-92EB30357D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17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8" name="Straight Connector 1197">
                <a:extLst>
                  <a:ext uri="{FF2B5EF4-FFF2-40B4-BE49-F238E27FC236}">
                    <a16:creationId xmlns:a16="http://schemas.microsoft.com/office/drawing/2014/main" id="{5AB76C7A-AAD6-62C0-3AE5-4247D8CE7F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9" name="Straight Connector 1198">
                <a:extLst>
                  <a:ext uri="{FF2B5EF4-FFF2-40B4-BE49-F238E27FC236}">
                    <a16:creationId xmlns:a16="http://schemas.microsoft.com/office/drawing/2014/main" id="{77B4999B-D7D5-20E8-8391-F3BFE0ACC2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0" name="Group 1199">
              <a:extLst>
                <a:ext uri="{FF2B5EF4-FFF2-40B4-BE49-F238E27FC236}">
                  <a16:creationId xmlns:a16="http://schemas.microsoft.com/office/drawing/2014/main" id="{F0C5F98D-FE69-50D5-FDDD-00ABA6144F04}"/>
                </a:ext>
              </a:extLst>
            </p:cNvPr>
            <p:cNvGrpSpPr/>
            <p:nvPr/>
          </p:nvGrpSpPr>
          <p:grpSpPr>
            <a:xfrm>
              <a:off x="5373746" y="3912782"/>
              <a:ext cx="69954" cy="68351"/>
              <a:chOff x="1176738" y="4663737"/>
              <a:chExt cx="69954" cy="35515"/>
            </a:xfrm>
          </p:grpSpPr>
          <p:cxnSp>
            <p:nvCxnSpPr>
              <p:cNvPr id="1201" name="Straight Connector 1200">
                <a:extLst>
                  <a:ext uri="{FF2B5EF4-FFF2-40B4-BE49-F238E27FC236}">
                    <a16:creationId xmlns:a16="http://schemas.microsoft.com/office/drawing/2014/main" id="{52046B0D-8064-F33D-CA9C-1DB021D499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3737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2" name="Straight Connector 1201">
                <a:extLst>
                  <a:ext uri="{FF2B5EF4-FFF2-40B4-BE49-F238E27FC236}">
                    <a16:creationId xmlns:a16="http://schemas.microsoft.com/office/drawing/2014/main" id="{1F858D60-3857-99A2-6106-9AAAC3EF64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3" name="Group 1202">
              <a:extLst>
                <a:ext uri="{FF2B5EF4-FFF2-40B4-BE49-F238E27FC236}">
                  <a16:creationId xmlns:a16="http://schemas.microsoft.com/office/drawing/2014/main" id="{30CBBEE0-7DF9-2D60-157C-B506253E38E6}"/>
                </a:ext>
              </a:extLst>
            </p:cNvPr>
            <p:cNvGrpSpPr/>
            <p:nvPr/>
          </p:nvGrpSpPr>
          <p:grpSpPr>
            <a:xfrm>
              <a:off x="5558382" y="3745673"/>
              <a:ext cx="69954" cy="129284"/>
              <a:chOff x="1024338" y="4473008"/>
              <a:chExt cx="69954" cy="70620"/>
            </a:xfrm>
          </p:grpSpPr>
          <p:cxnSp>
            <p:nvCxnSpPr>
              <p:cNvPr id="1204" name="Straight Connector 1203">
                <a:extLst>
                  <a:ext uri="{FF2B5EF4-FFF2-40B4-BE49-F238E27FC236}">
                    <a16:creationId xmlns:a16="http://schemas.microsoft.com/office/drawing/2014/main" id="{D8A44EBC-6839-9155-A653-16DAB1114D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660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5" name="Straight Connector 1204">
                <a:extLst>
                  <a:ext uri="{FF2B5EF4-FFF2-40B4-BE49-F238E27FC236}">
                    <a16:creationId xmlns:a16="http://schemas.microsoft.com/office/drawing/2014/main" id="{F3A2DC15-6CD4-9339-BA88-8DE6237280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6" name="Straight Connector 1205">
                <a:extLst>
                  <a:ext uri="{FF2B5EF4-FFF2-40B4-BE49-F238E27FC236}">
                    <a16:creationId xmlns:a16="http://schemas.microsoft.com/office/drawing/2014/main" id="{0ED81C30-5B3C-6E37-2208-9867FE8F03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07" name="Group 1206">
              <a:extLst>
                <a:ext uri="{FF2B5EF4-FFF2-40B4-BE49-F238E27FC236}">
                  <a16:creationId xmlns:a16="http://schemas.microsoft.com/office/drawing/2014/main" id="{1C24030E-09EB-96FD-9DE4-C645A6577ACE}"/>
                </a:ext>
              </a:extLst>
            </p:cNvPr>
            <p:cNvGrpSpPr/>
            <p:nvPr/>
          </p:nvGrpSpPr>
          <p:grpSpPr>
            <a:xfrm>
              <a:off x="5559371" y="3814996"/>
              <a:ext cx="69954" cy="66135"/>
              <a:chOff x="1176738" y="4665509"/>
              <a:chExt cx="69954" cy="35515"/>
            </a:xfrm>
          </p:grpSpPr>
          <p:cxnSp>
            <p:nvCxnSpPr>
              <p:cNvPr id="1208" name="Straight Connector 1207">
                <a:extLst>
                  <a:ext uri="{FF2B5EF4-FFF2-40B4-BE49-F238E27FC236}">
                    <a16:creationId xmlns:a16="http://schemas.microsoft.com/office/drawing/2014/main" id="{DE095E90-F3CE-108E-381E-29BEBB6332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9" name="Straight Connector 1208">
                <a:extLst>
                  <a:ext uri="{FF2B5EF4-FFF2-40B4-BE49-F238E27FC236}">
                    <a16:creationId xmlns:a16="http://schemas.microsoft.com/office/drawing/2014/main" id="{20FCA1A4-05E9-085A-EED3-C074B5895D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7721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40" name="Group 1239">
            <a:extLst>
              <a:ext uri="{FF2B5EF4-FFF2-40B4-BE49-F238E27FC236}">
                <a16:creationId xmlns:a16="http://schemas.microsoft.com/office/drawing/2014/main" id="{AD66664D-0B34-9B54-8950-F23C285F356E}"/>
              </a:ext>
            </a:extLst>
          </p:cNvPr>
          <p:cNvGrpSpPr/>
          <p:nvPr/>
        </p:nvGrpSpPr>
        <p:grpSpPr>
          <a:xfrm>
            <a:off x="6010048" y="4279075"/>
            <a:ext cx="616554" cy="268064"/>
            <a:chOff x="6010048" y="4279075"/>
            <a:chExt cx="616554" cy="268064"/>
          </a:xfrm>
        </p:grpSpPr>
        <p:grpSp>
          <p:nvGrpSpPr>
            <p:cNvPr id="1211" name="Group 1210">
              <a:extLst>
                <a:ext uri="{FF2B5EF4-FFF2-40B4-BE49-F238E27FC236}">
                  <a16:creationId xmlns:a16="http://schemas.microsoft.com/office/drawing/2014/main" id="{56BC49E8-0A70-9ADA-A25F-4EBC6DD46AA1}"/>
                </a:ext>
              </a:extLst>
            </p:cNvPr>
            <p:cNvGrpSpPr/>
            <p:nvPr/>
          </p:nvGrpSpPr>
          <p:grpSpPr>
            <a:xfrm>
              <a:off x="6010048" y="4440476"/>
              <a:ext cx="69954" cy="104777"/>
              <a:chOff x="1024338" y="4473008"/>
              <a:chExt cx="69954" cy="70620"/>
            </a:xfrm>
          </p:grpSpPr>
          <p:cxnSp>
            <p:nvCxnSpPr>
              <p:cNvPr id="1212" name="Straight Connector 1211">
                <a:extLst>
                  <a:ext uri="{FF2B5EF4-FFF2-40B4-BE49-F238E27FC236}">
                    <a16:creationId xmlns:a16="http://schemas.microsoft.com/office/drawing/2014/main" id="{F48280E7-9EDE-3A95-D6BB-C9EF841349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011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3" name="Straight Connector 1212">
                <a:extLst>
                  <a:ext uri="{FF2B5EF4-FFF2-40B4-BE49-F238E27FC236}">
                    <a16:creationId xmlns:a16="http://schemas.microsoft.com/office/drawing/2014/main" id="{5E284FFC-990D-5A48-55F1-B222ADC840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4" name="Straight Connector 1213">
                <a:extLst>
                  <a:ext uri="{FF2B5EF4-FFF2-40B4-BE49-F238E27FC236}">
                    <a16:creationId xmlns:a16="http://schemas.microsoft.com/office/drawing/2014/main" id="{67F09986-A63A-3E5F-A800-ED7E05B29B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5" name="Group 1214">
              <a:extLst>
                <a:ext uri="{FF2B5EF4-FFF2-40B4-BE49-F238E27FC236}">
                  <a16:creationId xmlns:a16="http://schemas.microsoft.com/office/drawing/2014/main" id="{C10BCBDE-676F-FF54-6B20-91B239F81249}"/>
                </a:ext>
              </a:extLst>
            </p:cNvPr>
            <p:cNvGrpSpPr/>
            <p:nvPr/>
          </p:nvGrpSpPr>
          <p:grpSpPr>
            <a:xfrm>
              <a:off x="6010049" y="4499549"/>
              <a:ext cx="69954" cy="47590"/>
              <a:chOff x="1176738" y="4649676"/>
              <a:chExt cx="69954" cy="51348"/>
            </a:xfrm>
          </p:grpSpPr>
          <p:cxnSp>
            <p:nvCxnSpPr>
              <p:cNvPr id="1216" name="Straight Connector 1215">
                <a:extLst>
                  <a:ext uri="{FF2B5EF4-FFF2-40B4-BE49-F238E27FC236}">
                    <a16:creationId xmlns:a16="http://schemas.microsoft.com/office/drawing/2014/main" id="{352034D8-1AD0-05BE-9448-4B9764974B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:a16="http://schemas.microsoft.com/office/drawing/2014/main" id="{A5F2BF94-6D50-AB5F-D761-BED5F828DD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18" name="Group 1217">
              <a:extLst>
                <a:ext uri="{FF2B5EF4-FFF2-40B4-BE49-F238E27FC236}">
                  <a16:creationId xmlns:a16="http://schemas.microsoft.com/office/drawing/2014/main" id="{0328F822-CD4F-832B-2518-707C744FC188}"/>
                </a:ext>
              </a:extLst>
            </p:cNvPr>
            <p:cNvGrpSpPr/>
            <p:nvPr/>
          </p:nvGrpSpPr>
          <p:grpSpPr>
            <a:xfrm>
              <a:off x="6190904" y="4279075"/>
              <a:ext cx="69954" cy="135529"/>
              <a:chOff x="1024338" y="4473008"/>
              <a:chExt cx="69954" cy="70620"/>
            </a:xfrm>
          </p:grpSpPr>
          <p:cxnSp>
            <p:nvCxnSpPr>
              <p:cNvPr id="1219" name="Straight Connector 1218">
                <a:extLst>
                  <a:ext uri="{FF2B5EF4-FFF2-40B4-BE49-F238E27FC236}">
                    <a16:creationId xmlns:a16="http://schemas.microsoft.com/office/drawing/2014/main" id="{6867C59B-D67E-59B3-38C0-B5249A065A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062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0" name="Straight Connector 1219">
                <a:extLst>
                  <a:ext uri="{FF2B5EF4-FFF2-40B4-BE49-F238E27FC236}">
                    <a16:creationId xmlns:a16="http://schemas.microsoft.com/office/drawing/2014/main" id="{60A0B50B-15E7-B269-EE3D-0ABD30BBE9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1" name="Straight Connector 1220">
                <a:extLst>
                  <a:ext uri="{FF2B5EF4-FFF2-40B4-BE49-F238E27FC236}">
                    <a16:creationId xmlns:a16="http://schemas.microsoft.com/office/drawing/2014/main" id="{8D8479E8-3B34-1B93-8554-5CC264AE1C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230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22" name="Group 1221">
              <a:extLst>
                <a:ext uri="{FF2B5EF4-FFF2-40B4-BE49-F238E27FC236}">
                  <a16:creationId xmlns:a16="http://schemas.microsoft.com/office/drawing/2014/main" id="{5359E361-FA79-A254-4E06-25FBF35170B8}"/>
                </a:ext>
              </a:extLst>
            </p:cNvPr>
            <p:cNvGrpSpPr/>
            <p:nvPr/>
          </p:nvGrpSpPr>
          <p:grpSpPr>
            <a:xfrm>
              <a:off x="6190904" y="4349647"/>
              <a:ext cx="69954" cy="65588"/>
              <a:chOff x="1176738" y="4649676"/>
              <a:chExt cx="69954" cy="51348"/>
            </a:xfrm>
          </p:grpSpPr>
          <p:cxnSp>
            <p:nvCxnSpPr>
              <p:cNvPr id="1223" name="Straight Connector 1222">
                <a:extLst>
                  <a:ext uri="{FF2B5EF4-FFF2-40B4-BE49-F238E27FC236}">
                    <a16:creationId xmlns:a16="http://schemas.microsoft.com/office/drawing/2014/main" id="{C7C9F614-0469-6056-F7AE-089CCC2E04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49676"/>
                <a:ext cx="0" cy="51348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4" name="Straight Connector 1223">
                <a:extLst>
                  <a:ext uri="{FF2B5EF4-FFF2-40B4-BE49-F238E27FC236}">
                    <a16:creationId xmlns:a16="http://schemas.microsoft.com/office/drawing/2014/main" id="{B9DFC7BF-9AF4-E8F0-D925-F948857FC5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8020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25" name="Group 1224">
              <a:extLst>
                <a:ext uri="{FF2B5EF4-FFF2-40B4-BE49-F238E27FC236}">
                  <a16:creationId xmlns:a16="http://schemas.microsoft.com/office/drawing/2014/main" id="{19A8C40C-E95F-F6FF-4D0C-482F0B9AD167}"/>
                </a:ext>
              </a:extLst>
            </p:cNvPr>
            <p:cNvGrpSpPr/>
            <p:nvPr/>
          </p:nvGrpSpPr>
          <p:grpSpPr>
            <a:xfrm>
              <a:off x="6373089" y="4389620"/>
              <a:ext cx="69954" cy="114323"/>
              <a:chOff x="1024338" y="4473008"/>
              <a:chExt cx="69954" cy="71760"/>
            </a:xfrm>
          </p:grpSpPr>
          <p:cxnSp>
            <p:nvCxnSpPr>
              <p:cNvPr id="1226" name="Straight Connector 1225">
                <a:extLst>
                  <a:ext uri="{FF2B5EF4-FFF2-40B4-BE49-F238E27FC236}">
                    <a16:creationId xmlns:a16="http://schemas.microsoft.com/office/drawing/2014/main" id="{D76B11F7-5401-E0C5-D329-135C7107EA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7176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7" name="Straight Connector 1226">
                <a:extLst>
                  <a:ext uri="{FF2B5EF4-FFF2-40B4-BE49-F238E27FC236}">
                    <a16:creationId xmlns:a16="http://schemas.microsoft.com/office/drawing/2014/main" id="{F1C2F8F9-1CB8-A378-3AC3-79517C7405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8" name="Straight Connector 1227">
                <a:extLst>
                  <a:ext uri="{FF2B5EF4-FFF2-40B4-BE49-F238E27FC236}">
                    <a16:creationId xmlns:a16="http://schemas.microsoft.com/office/drawing/2014/main" id="{0E147AA2-DF5B-AB53-2A67-A910B72471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29" name="Group 1228">
              <a:extLst>
                <a:ext uri="{FF2B5EF4-FFF2-40B4-BE49-F238E27FC236}">
                  <a16:creationId xmlns:a16="http://schemas.microsoft.com/office/drawing/2014/main" id="{028205E6-FF5C-044F-39FE-968247657AB4}"/>
                </a:ext>
              </a:extLst>
            </p:cNvPr>
            <p:cNvGrpSpPr/>
            <p:nvPr/>
          </p:nvGrpSpPr>
          <p:grpSpPr>
            <a:xfrm>
              <a:off x="6373088" y="4459623"/>
              <a:ext cx="69954" cy="45719"/>
              <a:chOff x="1176738" y="4663737"/>
              <a:chExt cx="69954" cy="35515"/>
            </a:xfrm>
          </p:grpSpPr>
          <p:cxnSp>
            <p:nvCxnSpPr>
              <p:cNvPr id="1230" name="Straight Connector 1229">
                <a:extLst>
                  <a:ext uri="{FF2B5EF4-FFF2-40B4-BE49-F238E27FC236}">
                    <a16:creationId xmlns:a16="http://schemas.microsoft.com/office/drawing/2014/main" id="{EC540FFC-8777-FF10-88C6-2AE921408E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3737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1" name="Straight Connector 1230">
                <a:extLst>
                  <a:ext uri="{FF2B5EF4-FFF2-40B4-BE49-F238E27FC236}">
                    <a16:creationId xmlns:a16="http://schemas.microsoft.com/office/drawing/2014/main" id="{82AD9B48-7799-943D-6DC3-DA35570270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6028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2" name="Group 1231">
              <a:extLst>
                <a:ext uri="{FF2B5EF4-FFF2-40B4-BE49-F238E27FC236}">
                  <a16:creationId xmlns:a16="http://schemas.microsoft.com/office/drawing/2014/main" id="{56DAC15B-150F-E1E3-59C5-B43EBB94384C}"/>
                </a:ext>
              </a:extLst>
            </p:cNvPr>
            <p:cNvGrpSpPr/>
            <p:nvPr/>
          </p:nvGrpSpPr>
          <p:grpSpPr>
            <a:xfrm>
              <a:off x="6556648" y="4349646"/>
              <a:ext cx="69954" cy="103335"/>
              <a:chOff x="1024338" y="4473008"/>
              <a:chExt cx="69954" cy="70620"/>
            </a:xfrm>
          </p:grpSpPr>
          <p:cxnSp>
            <p:nvCxnSpPr>
              <p:cNvPr id="1233" name="Straight Connector 1232">
                <a:extLst>
                  <a:ext uri="{FF2B5EF4-FFF2-40B4-BE49-F238E27FC236}">
                    <a16:creationId xmlns:a16="http://schemas.microsoft.com/office/drawing/2014/main" id="{F4671FDF-22BB-C053-2F5D-608010C7B7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59315" y="4473008"/>
                <a:ext cx="0" cy="660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4" name="Straight Connector 1233">
                <a:extLst>
                  <a:ext uri="{FF2B5EF4-FFF2-40B4-BE49-F238E27FC236}">
                    <a16:creationId xmlns:a16="http://schemas.microsoft.com/office/drawing/2014/main" id="{CA5BC998-880E-E525-03FB-F595B5C047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476456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5" name="Straight Connector 1234">
                <a:extLst>
                  <a:ext uri="{FF2B5EF4-FFF2-40B4-BE49-F238E27FC236}">
                    <a16:creationId xmlns:a16="http://schemas.microsoft.com/office/drawing/2014/main" id="{90E90A8B-D6D5-14DA-7070-55CB045810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4338" y="4543628"/>
                <a:ext cx="69954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36" name="Group 1235">
              <a:extLst>
                <a:ext uri="{FF2B5EF4-FFF2-40B4-BE49-F238E27FC236}">
                  <a16:creationId xmlns:a16="http://schemas.microsoft.com/office/drawing/2014/main" id="{F96CE1FE-F141-A423-27C8-958A82B5E3E6}"/>
                </a:ext>
              </a:extLst>
            </p:cNvPr>
            <p:cNvGrpSpPr/>
            <p:nvPr/>
          </p:nvGrpSpPr>
          <p:grpSpPr>
            <a:xfrm>
              <a:off x="6555004" y="4404299"/>
              <a:ext cx="69954" cy="52408"/>
              <a:chOff x="1176738" y="4665509"/>
              <a:chExt cx="69954" cy="35515"/>
            </a:xfrm>
          </p:grpSpPr>
          <p:cxnSp>
            <p:nvCxnSpPr>
              <p:cNvPr id="1237" name="Straight Connector 1236">
                <a:extLst>
                  <a:ext uri="{FF2B5EF4-FFF2-40B4-BE49-F238E27FC236}">
                    <a16:creationId xmlns:a16="http://schemas.microsoft.com/office/drawing/2014/main" id="{27986F17-791B-9B90-CFC6-E4A7F6867B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11715" y="4665509"/>
                <a:ext cx="0" cy="35515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8" name="Straight Connector 1237">
                <a:extLst>
                  <a:ext uri="{FF2B5EF4-FFF2-40B4-BE49-F238E27FC236}">
                    <a16:creationId xmlns:a16="http://schemas.microsoft.com/office/drawing/2014/main" id="{D90858EE-54DE-B2B3-A213-E9C28FCC82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76738" y="4697721"/>
                <a:ext cx="69954" cy="0"/>
              </a:xfrm>
              <a:prstGeom prst="line">
                <a:avLst/>
              </a:prstGeom>
              <a:ln w="12700">
                <a:solidFill>
                  <a:schemeClr val="bg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246" name="TextBox 1245">
            <a:extLst>
              <a:ext uri="{FF2B5EF4-FFF2-40B4-BE49-F238E27FC236}">
                <a16:creationId xmlns:a16="http://schemas.microsoft.com/office/drawing/2014/main" id="{68514601-6C1C-3EA9-1A26-248E49FEA348}"/>
              </a:ext>
            </a:extLst>
          </p:cNvPr>
          <p:cNvSpPr txBox="1"/>
          <p:nvPr/>
        </p:nvSpPr>
        <p:spPr>
          <a:xfrm>
            <a:off x="930046" y="4347530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28.5</a:t>
            </a:r>
          </a:p>
        </p:txBody>
      </p:sp>
      <p:sp>
        <p:nvSpPr>
          <p:cNvPr id="1247" name="TextBox 1246">
            <a:extLst>
              <a:ext uri="{FF2B5EF4-FFF2-40B4-BE49-F238E27FC236}">
                <a16:creationId xmlns:a16="http://schemas.microsoft.com/office/drawing/2014/main" id="{7270DC0F-EE55-C754-A144-EF26342C22D8}"/>
              </a:ext>
            </a:extLst>
          </p:cNvPr>
          <p:cNvSpPr txBox="1"/>
          <p:nvPr/>
        </p:nvSpPr>
        <p:spPr>
          <a:xfrm>
            <a:off x="1127225" y="4153883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33.8</a:t>
            </a:r>
          </a:p>
        </p:txBody>
      </p:sp>
      <p:sp>
        <p:nvSpPr>
          <p:cNvPr id="1248" name="TextBox 1247">
            <a:extLst>
              <a:ext uri="{FF2B5EF4-FFF2-40B4-BE49-F238E27FC236}">
                <a16:creationId xmlns:a16="http://schemas.microsoft.com/office/drawing/2014/main" id="{4EE52D8A-1BCB-C65F-BE3E-0294088F42DD}"/>
              </a:ext>
            </a:extLst>
          </p:cNvPr>
          <p:cNvSpPr txBox="1"/>
          <p:nvPr/>
        </p:nvSpPr>
        <p:spPr>
          <a:xfrm>
            <a:off x="1313738" y="4233883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30.4</a:t>
            </a:r>
          </a:p>
        </p:txBody>
      </p:sp>
      <p:sp>
        <p:nvSpPr>
          <p:cNvPr id="1249" name="TextBox 1248">
            <a:extLst>
              <a:ext uri="{FF2B5EF4-FFF2-40B4-BE49-F238E27FC236}">
                <a16:creationId xmlns:a16="http://schemas.microsoft.com/office/drawing/2014/main" id="{A4888DAD-7068-681B-630F-247CD10E7A91}"/>
              </a:ext>
            </a:extLst>
          </p:cNvPr>
          <p:cNvSpPr txBox="1"/>
          <p:nvPr/>
        </p:nvSpPr>
        <p:spPr>
          <a:xfrm>
            <a:off x="1519904" y="4178693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32.5</a:t>
            </a:r>
          </a:p>
        </p:txBody>
      </p:sp>
      <p:sp>
        <p:nvSpPr>
          <p:cNvPr id="1250" name="TextBox 1249">
            <a:extLst>
              <a:ext uri="{FF2B5EF4-FFF2-40B4-BE49-F238E27FC236}">
                <a16:creationId xmlns:a16="http://schemas.microsoft.com/office/drawing/2014/main" id="{C936E9BA-9F9C-1912-4853-832ADAC4E16E}"/>
              </a:ext>
            </a:extLst>
          </p:cNvPr>
          <p:cNvSpPr txBox="1"/>
          <p:nvPr/>
        </p:nvSpPr>
        <p:spPr>
          <a:xfrm>
            <a:off x="1927921" y="4063674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35.2</a:t>
            </a:r>
          </a:p>
        </p:txBody>
      </p:sp>
      <p:sp>
        <p:nvSpPr>
          <p:cNvPr id="1251" name="TextBox 1250">
            <a:extLst>
              <a:ext uri="{FF2B5EF4-FFF2-40B4-BE49-F238E27FC236}">
                <a16:creationId xmlns:a16="http://schemas.microsoft.com/office/drawing/2014/main" id="{B2827ABC-1134-E94D-A2DC-0244ACF90F67}"/>
              </a:ext>
            </a:extLst>
          </p:cNvPr>
          <p:cNvSpPr txBox="1"/>
          <p:nvPr/>
        </p:nvSpPr>
        <p:spPr>
          <a:xfrm>
            <a:off x="2125100" y="3754917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44.0</a:t>
            </a:r>
          </a:p>
        </p:txBody>
      </p:sp>
      <p:sp>
        <p:nvSpPr>
          <p:cNvPr id="1252" name="TextBox 1251">
            <a:extLst>
              <a:ext uri="{FF2B5EF4-FFF2-40B4-BE49-F238E27FC236}">
                <a16:creationId xmlns:a16="http://schemas.microsoft.com/office/drawing/2014/main" id="{7AECD0E9-8BB6-3CCE-5373-5372986E439D}"/>
              </a:ext>
            </a:extLst>
          </p:cNvPr>
          <p:cNvSpPr txBox="1"/>
          <p:nvPr/>
        </p:nvSpPr>
        <p:spPr>
          <a:xfrm>
            <a:off x="2315163" y="3883812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38.9</a:t>
            </a:r>
          </a:p>
        </p:txBody>
      </p:sp>
      <p:sp>
        <p:nvSpPr>
          <p:cNvPr id="1253" name="TextBox 1252">
            <a:extLst>
              <a:ext uri="{FF2B5EF4-FFF2-40B4-BE49-F238E27FC236}">
                <a16:creationId xmlns:a16="http://schemas.microsoft.com/office/drawing/2014/main" id="{56E967B2-FE6A-B579-6644-E97B3358B70C}"/>
              </a:ext>
            </a:extLst>
          </p:cNvPr>
          <p:cNvSpPr txBox="1"/>
          <p:nvPr/>
        </p:nvSpPr>
        <p:spPr>
          <a:xfrm>
            <a:off x="2491140" y="3808826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41.7</a:t>
            </a:r>
          </a:p>
        </p:txBody>
      </p:sp>
      <p:sp>
        <p:nvSpPr>
          <p:cNvPr id="1254" name="TextBox 1253">
            <a:extLst>
              <a:ext uri="{FF2B5EF4-FFF2-40B4-BE49-F238E27FC236}">
                <a16:creationId xmlns:a16="http://schemas.microsoft.com/office/drawing/2014/main" id="{0ECF49C4-B842-83EA-57AE-EBF986F0D07D}"/>
              </a:ext>
            </a:extLst>
          </p:cNvPr>
          <p:cNvSpPr txBox="1"/>
          <p:nvPr/>
        </p:nvSpPr>
        <p:spPr>
          <a:xfrm>
            <a:off x="2926314" y="4546135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23.0</a:t>
            </a:r>
          </a:p>
        </p:txBody>
      </p:sp>
      <p:sp>
        <p:nvSpPr>
          <p:cNvPr id="1255" name="TextBox 1254">
            <a:extLst>
              <a:ext uri="{FF2B5EF4-FFF2-40B4-BE49-F238E27FC236}">
                <a16:creationId xmlns:a16="http://schemas.microsoft.com/office/drawing/2014/main" id="{E7EF632F-1D0A-0168-225C-0B6A6CB285EA}"/>
              </a:ext>
            </a:extLst>
          </p:cNvPr>
          <p:cNvSpPr txBox="1"/>
          <p:nvPr/>
        </p:nvSpPr>
        <p:spPr>
          <a:xfrm>
            <a:off x="3123493" y="4446118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25.7</a:t>
            </a:r>
          </a:p>
        </p:txBody>
      </p:sp>
      <p:sp>
        <p:nvSpPr>
          <p:cNvPr id="1256" name="TextBox 1255">
            <a:extLst>
              <a:ext uri="{FF2B5EF4-FFF2-40B4-BE49-F238E27FC236}">
                <a16:creationId xmlns:a16="http://schemas.microsoft.com/office/drawing/2014/main" id="{15549058-D444-BE0C-9046-5E284FA9EB8A}"/>
              </a:ext>
            </a:extLst>
          </p:cNvPr>
          <p:cNvSpPr txBox="1"/>
          <p:nvPr/>
        </p:nvSpPr>
        <p:spPr>
          <a:xfrm>
            <a:off x="3295792" y="4507171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24.1</a:t>
            </a:r>
          </a:p>
        </p:txBody>
      </p:sp>
      <p:sp>
        <p:nvSpPr>
          <p:cNvPr id="1257" name="TextBox 1256">
            <a:extLst>
              <a:ext uri="{FF2B5EF4-FFF2-40B4-BE49-F238E27FC236}">
                <a16:creationId xmlns:a16="http://schemas.microsoft.com/office/drawing/2014/main" id="{F1F015BD-5AEA-8050-5A3A-BCF502D7333F}"/>
              </a:ext>
            </a:extLst>
          </p:cNvPr>
          <p:cNvSpPr txBox="1"/>
          <p:nvPr/>
        </p:nvSpPr>
        <p:spPr>
          <a:xfrm>
            <a:off x="3488696" y="4471134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25.2</a:t>
            </a:r>
          </a:p>
        </p:txBody>
      </p:sp>
      <p:sp>
        <p:nvSpPr>
          <p:cNvPr id="1258" name="TextBox 1257">
            <a:extLst>
              <a:ext uri="{FF2B5EF4-FFF2-40B4-BE49-F238E27FC236}">
                <a16:creationId xmlns:a16="http://schemas.microsoft.com/office/drawing/2014/main" id="{B946F0AE-85C3-BB10-1FF5-D3CDCBC237D6}"/>
              </a:ext>
            </a:extLst>
          </p:cNvPr>
          <p:cNvSpPr txBox="1"/>
          <p:nvPr/>
        </p:nvSpPr>
        <p:spPr>
          <a:xfrm>
            <a:off x="3922240" y="4131259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34.4</a:t>
            </a:r>
          </a:p>
        </p:txBody>
      </p:sp>
      <p:sp>
        <p:nvSpPr>
          <p:cNvPr id="1259" name="TextBox 1258">
            <a:extLst>
              <a:ext uri="{FF2B5EF4-FFF2-40B4-BE49-F238E27FC236}">
                <a16:creationId xmlns:a16="http://schemas.microsoft.com/office/drawing/2014/main" id="{5CCF7F8F-F7DA-4FBF-089C-BC5CE4619482}"/>
              </a:ext>
            </a:extLst>
          </p:cNvPr>
          <p:cNvSpPr txBox="1"/>
          <p:nvPr/>
        </p:nvSpPr>
        <p:spPr>
          <a:xfrm>
            <a:off x="4110229" y="3863863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41.4</a:t>
            </a:r>
          </a:p>
        </p:txBody>
      </p:sp>
      <p:sp>
        <p:nvSpPr>
          <p:cNvPr id="1260" name="TextBox 1259">
            <a:extLst>
              <a:ext uri="{FF2B5EF4-FFF2-40B4-BE49-F238E27FC236}">
                <a16:creationId xmlns:a16="http://schemas.microsoft.com/office/drawing/2014/main" id="{041061A7-9EDC-3826-4BF9-5B61AC83B8BF}"/>
              </a:ext>
            </a:extLst>
          </p:cNvPr>
          <p:cNvSpPr txBox="1"/>
          <p:nvPr/>
        </p:nvSpPr>
        <p:spPr>
          <a:xfrm>
            <a:off x="4316675" y="4001349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35.8</a:t>
            </a:r>
          </a:p>
        </p:txBody>
      </p:sp>
      <p:sp>
        <p:nvSpPr>
          <p:cNvPr id="1261" name="TextBox 1260">
            <a:extLst>
              <a:ext uri="{FF2B5EF4-FFF2-40B4-BE49-F238E27FC236}">
                <a16:creationId xmlns:a16="http://schemas.microsoft.com/office/drawing/2014/main" id="{711FC4DE-44ED-0E9E-6A09-732ED26A698A}"/>
              </a:ext>
            </a:extLst>
          </p:cNvPr>
          <p:cNvSpPr txBox="1"/>
          <p:nvPr/>
        </p:nvSpPr>
        <p:spPr>
          <a:xfrm>
            <a:off x="4480026" y="3921084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39.1</a:t>
            </a:r>
          </a:p>
        </p:txBody>
      </p:sp>
      <p:sp>
        <p:nvSpPr>
          <p:cNvPr id="1262" name="TextBox 1261">
            <a:extLst>
              <a:ext uri="{FF2B5EF4-FFF2-40B4-BE49-F238E27FC236}">
                <a16:creationId xmlns:a16="http://schemas.microsoft.com/office/drawing/2014/main" id="{EE800354-69EC-48C5-20A8-AAD164A0A84C}"/>
              </a:ext>
            </a:extLst>
          </p:cNvPr>
          <p:cNvSpPr txBox="1"/>
          <p:nvPr/>
        </p:nvSpPr>
        <p:spPr>
          <a:xfrm>
            <a:off x="4909492" y="3854038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41.3</a:t>
            </a:r>
          </a:p>
        </p:txBody>
      </p:sp>
      <p:sp>
        <p:nvSpPr>
          <p:cNvPr id="1263" name="TextBox 1262">
            <a:extLst>
              <a:ext uri="{FF2B5EF4-FFF2-40B4-BE49-F238E27FC236}">
                <a16:creationId xmlns:a16="http://schemas.microsoft.com/office/drawing/2014/main" id="{4DF338B7-98AB-C440-6AD8-217F12202641}"/>
              </a:ext>
            </a:extLst>
          </p:cNvPr>
          <p:cNvSpPr txBox="1"/>
          <p:nvPr/>
        </p:nvSpPr>
        <p:spPr>
          <a:xfrm>
            <a:off x="5101513" y="3505147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50.5</a:t>
            </a:r>
          </a:p>
        </p:txBody>
      </p:sp>
      <p:sp>
        <p:nvSpPr>
          <p:cNvPr id="1264" name="TextBox 1263">
            <a:extLst>
              <a:ext uri="{FF2B5EF4-FFF2-40B4-BE49-F238E27FC236}">
                <a16:creationId xmlns:a16="http://schemas.microsoft.com/office/drawing/2014/main" id="{4328862A-627B-6A07-A4E0-ACB5E45D8F3D}"/>
              </a:ext>
            </a:extLst>
          </p:cNvPr>
          <p:cNvSpPr txBox="1"/>
          <p:nvPr/>
        </p:nvSpPr>
        <p:spPr>
          <a:xfrm>
            <a:off x="5294484" y="3724560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44.7</a:t>
            </a:r>
          </a:p>
        </p:txBody>
      </p:sp>
      <p:sp>
        <p:nvSpPr>
          <p:cNvPr id="1265" name="TextBox 1264">
            <a:extLst>
              <a:ext uri="{FF2B5EF4-FFF2-40B4-BE49-F238E27FC236}">
                <a16:creationId xmlns:a16="http://schemas.microsoft.com/office/drawing/2014/main" id="{C3DD8173-C561-10F5-58DF-EBDDAFC40C93}"/>
              </a:ext>
            </a:extLst>
          </p:cNvPr>
          <p:cNvSpPr txBox="1"/>
          <p:nvPr/>
        </p:nvSpPr>
        <p:spPr>
          <a:xfrm>
            <a:off x="5477029" y="3615353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47.3</a:t>
            </a:r>
          </a:p>
        </p:txBody>
      </p:sp>
      <p:sp>
        <p:nvSpPr>
          <p:cNvPr id="1266" name="TextBox 1265">
            <a:extLst>
              <a:ext uri="{FF2B5EF4-FFF2-40B4-BE49-F238E27FC236}">
                <a16:creationId xmlns:a16="http://schemas.microsoft.com/office/drawing/2014/main" id="{9E5C98C1-76F2-8B42-0671-6D6124111DBD}"/>
              </a:ext>
            </a:extLst>
          </p:cNvPr>
          <p:cNvSpPr txBox="1"/>
          <p:nvPr/>
        </p:nvSpPr>
        <p:spPr>
          <a:xfrm>
            <a:off x="5894852" y="4319279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28.9</a:t>
            </a:r>
          </a:p>
        </p:txBody>
      </p:sp>
      <p:sp>
        <p:nvSpPr>
          <p:cNvPr id="1267" name="TextBox 1266">
            <a:extLst>
              <a:ext uri="{FF2B5EF4-FFF2-40B4-BE49-F238E27FC236}">
                <a16:creationId xmlns:a16="http://schemas.microsoft.com/office/drawing/2014/main" id="{7398D499-C318-B8CB-8115-30C835A79AC5}"/>
              </a:ext>
            </a:extLst>
          </p:cNvPr>
          <p:cNvSpPr txBox="1"/>
          <p:nvPr/>
        </p:nvSpPr>
        <p:spPr>
          <a:xfrm>
            <a:off x="6091593" y="4158521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32.8</a:t>
            </a:r>
          </a:p>
        </p:txBody>
      </p:sp>
      <p:sp>
        <p:nvSpPr>
          <p:cNvPr id="1268" name="TextBox 1267">
            <a:extLst>
              <a:ext uri="{FF2B5EF4-FFF2-40B4-BE49-F238E27FC236}">
                <a16:creationId xmlns:a16="http://schemas.microsoft.com/office/drawing/2014/main" id="{502D9716-DDED-B0E3-6A19-11781E79F780}"/>
              </a:ext>
            </a:extLst>
          </p:cNvPr>
          <p:cNvSpPr txBox="1"/>
          <p:nvPr/>
        </p:nvSpPr>
        <p:spPr>
          <a:xfrm>
            <a:off x="6293078" y="4268624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30.2</a:t>
            </a:r>
          </a:p>
        </p:txBody>
      </p:sp>
      <p:sp>
        <p:nvSpPr>
          <p:cNvPr id="1269" name="TextBox 1268">
            <a:extLst>
              <a:ext uri="{FF2B5EF4-FFF2-40B4-BE49-F238E27FC236}">
                <a16:creationId xmlns:a16="http://schemas.microsoft.com/office/drawing/2014/main" id="{CA56F185-5D74-CA4F-BF71-1E75031C2928}"/>
              </a:ext>
            </a:extLst>
          </p:cNvPr>
          <p:cNvSpPr txBox="1"/>
          <p:nvPr/>
        </p:nvSpPr>
        <p:spPr>
          <a:xfrm>
            <a:off x="6480782" y="4210326"/>
            <a:ext cx="242047" cy="179862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800" dirty="0"/>
              <a:t>31.4</a:t>
            </a:r>
          </a:p>
        </p:txBody>
      </p:sp>
    </p:spTree>
    <p:extLst>
      <p:ext uri="{BB962C8B-B14F-4D97-AF65-F5344CB8AC3E}">
        <p14:creationId xmlns:p14="http://schemas.microsoft.com/office/powerpoint/2010/main" val="395932790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A20AA0-21DE-71C8-40C0-BC03A10BC0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">
            <a:extLst>
              <a:ext uri="{FF2B5EF4-FFF2-40B4-BE49-F238E27FC236}">
                <a16:creationId xmlns:a16="http://schemas.microsoft.com/office/drawing/2014/main" id="{FD8A8404-773C-853D-70E8-E135E8CA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742738" cy="1667123"/>
          </a:xfrm>
        </p:spPr>
        <p:txBody>
          <a:bodyPr>
            <a:spAutoFit/>
          </a:bodyPr>
          <a:lstStyle/>
          <a:p>
            <a:r>
              <a:rPr lang="en-US" altLang="en-US" sz="4000" dirty="0">
                <a:latin typeface="Poppins" pitchFamily="2" charset="77"/>
              </a:rPr>
              <a:t>DeLIVERing Prevention: Strategies to Increase Hepatitis Vaccine Uptake in Clinical Practice</a:t>
            </a:r>
          </a:p>
        </p:txBody>
      </p:sp>
    </p:spTree>
    <p:extLst>
      <p:ext uri="{BB962C8B-B14F-4D97-AF65-F5344CB8AC3E}">
        <p14:creationId xmlns:p14="http://schemas.microsoft.com/office/powerpoint/2010/main" val="42847448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F7FC64F3-F15A-E1D5-2EE7-F7E314F19E4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915400" y="1337516"/>
            <a:ext cx="3145389" cy="4719554"/>
          </a:xfrm>
        </p:spPr>
        <p:txBody>
          <a:bodyPr/>
          <a:lstStyle/>
          <a:p>
            <a:r>
              <a:rPr lang="en-US" sz="2200" dirty="0"/>
              <a:t>Barriers to identifying vaccine candidates:</a:t>
            </a:r>
          </a:p>
          <a:p>
            <a:pPr lvl="2"/>
            <a:r>
              <a:rPr lang="en-US" sz="2000" dirty="0"/>
              <a:t>Accurate risk assessment</a:t>
            </a:r>
          </a:p>
          <a:p>
            <a:pPr lvl="2"/>
            <a:r>
              <a:rPr lang="en-US" sz="2000" dirty="0"/>
              <a:t>Patient history of vaccination</a:t>
            </a:r>
          </a:p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5515FF-C094-30D9-3382-E71B51DD48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Overcoming Logistical Barriers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9C8EB631-2586-6B55-9D05-2A9D5C5BCB65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485892" y="6302375"/>
            <a:ext cx="8364071" cy="327025"/>
          </a:xfrm>
        </p:spPr>
        <p:txBody>
          <a:bodyPr/>
          <a:lstStyle/>
          <a:p>
            <a:pPr algn="ctr"/>
            <a:r>
              <a:rPr lang="en-US" dirty="0">
                <a:latin typeface="Poppins" panose="00000500000000000000" pitchFamily="2" charset="0"/>
              </a:rPr>
              <a:t>Ghaswalla. JNP. 2022:403. </a:t>
            </a:r>
            <a:r>
              <a:rPr lang="en-US" dirty="0"/>
              <a:t>Wangensteen. J Prim Care Community Health. 2025;16:21501319251408993.</a:t>
            </a:r>
            <a:endParaRPr lang="en-US" dirty="0">
              <a:latin typeface="Poppins" panose="000005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0510D8E-5FCB-9ACA-AD46-262990535EBC}"/>
              </a:ext>
            </a:extLst>
          </p:cNvPr>
          <p:cNvSpPr txBox="1"/>
          <p:nvPr/>
        </p:nvSpPr>
        <p:spPr>
          <a:xfrm>
            <a:off x="1958142" y="1255876"/>
            <a:ext cx="6109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/>
              <a:t>HCP-reported barriers to HAV vaccination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CA5C34-5851-7921-0EB6-8B235D820860}"/>
              </a:ext>
            </a:extLst>
          </p:cNvPr>
          <p:cNvSpPr txBox="1"/>
          <p:nvPr/>
        </p:nvSpPr>
        <p:spPr>
          <a:xfrm>
            <a:off x="3975373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0%</a:t>
            </a: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FAB446CC-263B-F387-90FC-8F763A17800C}"/>
              </a:ext>
            </a:extLst>
          </p:cNvPr>
          <p:cNvGrpSpPr/>
          <p:nvPr/>
        </p:nvGrpSpPr>
        <p:grpSpPr>
          <a:xfrm>
            <a:off x="4079918" y="1878184"/>
            <a:ext cx="57868" cy="2824923"/>
            <a:chOff x="4102970" y="1993444"/>
            <a:chExt cx="57868" cy="2824923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7A2E675F-F00D-BBBE-CE92-EE11C27DE910}"/>
                </a:ext>
              </a:extLst>
            </p:cNvPr>
            <p:cNvGrpSpPr/>
            <p:nvPr/>
          </p:nvGrpSpPr>
          <p:grpSpPr>
            <a:xfrm>
              <a:off x="4102970" y="2461699"/>
              <a:ext cx="57868" cy="2356668"/>
              <a:chOff x="705970" y="1701054"/>
              <a:chExt cx="77320" cy="3972483"/>
            </a:xfrm>
          </p:grpSpPr>
          <p:cxnSp>
            <p:nvCxnSpPr>
              <p:cNvPr id="38" name="Straight Connector 37">
                <a:extLst>
                  <a:ext uri="{FF2B5EF4-FFF2-40B4-BE49-F238E27FC236}">
                    <a16:creationId xmlns:a16="http://schemas.microsoft.com/office/drawing/2014/main" id="{F6A13A0A-7B16-5D79-97B0-2FC7239274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1701054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C95A49B5-893B-8775-F59D-1657E6BDCF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2495551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2612F6A3-1A49-33A1-9806-1B2ED34AF4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3290048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2F5CA3BA-0574-AAE5-D4EF-A29403AA72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4084545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2328796A-165B-96E5-2643-2DFAEC8F66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4879041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57D31D91-FEBD-95E7-598B-A10B0CE117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9331" y="5673537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D1DF23DA-2B42-C586-92CA-1E9A4D9F535E}"/>
                </a:ext>
              </a:extLst>
            </p:cNvPr>
            <p:cNvCxnSpPr>
              <a:cxnSpLocks/>
            </p:cNvCxnSpPr>
            <p:nvPr/>
          </p:nvCxnSpPr>
          <p:spPr>
            <a:xfrm>
              <a:off x="4102970" y="1993444"/>
              <a:ext cx="55353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FB66BC44-C9CD-0EC8-0064-1AE1448D7B74}"/>
              </a:ext>
            </a:extLst>
          </p:cNvPr>
          <p:cNvGrpSpPr/>
          <p:nvPr/>
        </p:nvGrpSpPr>
        <p:grpSpPr>
          <a:xfrm>
            <a:off x="4137795" y="4954126"/>
            <a:ext cx="4205813" cy="62353"/>
            <a:chOff x="4160847" y="5069386"/>
            <a:chExt cx="4205813" cy="62353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F32F332-0C76-AA33-A369-AF087616C43E}"/>
                </a:ext>
              </a:extLst>
            </p:cNvPr>
            <p:cNvGrpSpPr/>
            <p:nvPr/>
          </p:nvGrpSpPr>
          <p:grpSpPr>
            <a:xfrm>
              <a:off x="4160847" y="5071344"/>
              <a:ext cx="2524222" cy="60395"/>
              <a:chOff x="779930" y="5670172"/>
              <a:chExt cx="5963764" cy="80681"/>
            </a:xfrm>
          </p:grpSpPr>
          <p:grpSp>
            <p:nvGrpSpPr>
              <p:cNvPr id="30" name="Group 29">
                <a:extLst>
                  <a:ext uri="{FF2B5EF4-FFF2-40B4-BE49-F238E27FC236}">
                    <a16:creationId xmlns:a16="http://schemas.microsoft.com/office/drawing/2014/main" id="{5B82B446-F8A6-DBF1-28EC-90112EC594C3}"/>
                  </a:ext>
                </a:extLst>
              </p:cNvPr>
              <p:cNvGrpSpPr/>
              <p:nvPr/>
            </p:nvGrpSpPr>
            <p:grpSpPr>
              <a:xfrm rot="16200000">
                <a:off x="3225616" y="3227847"/>
                <a:ext cx="77320" cy="4968691"/>
                <a:chOff x="705970" y="1701054"/>
                <a:chExt cx="77320" cy="3972483"/>
              </a:xfrm>
            </p:grpSpPr>
            <p:cxnSp>
              <p:nvCxnSpPr>
                <p:cNvPr id="32" name="Straight Connector 31">
                  <a:extLst>
                    <a:ext uri="{FF2B5EF4-FFF2-40B4-BE49-F238E27FC236}">
                      <a16:creationId xmlns:a16="http://schemas.microsoft.com/office/drawing/2014/main" id="{A54FBE7C-A626-2036-DDC0-D41F1724E54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1701054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Straight Connector 32">
                  <a:extLst>
                    <a:ext uri="{FF2B5EF4-FFF2-40B4-BE49-F238E27FC236}">
                      <a16:creationId xmlns:a16="http://schemas.microsoft.com/office/drawing/2014/main" id="{9513EB85-24DF-5CF7-086C-C7A6252F46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2495551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" name="Straight Connector 33">
                  <a:extLst>
                    <a:ext uri="{FF2B5EF4-FFF2-40B4-BE49-F238E27FC236}">
                      <a16:creationId xmlns:a16="http://schemas.microsoft.com/office/drawing/2014/main" id="{9C38381C-7ED6-9008-E4E7-0F0183BEA6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3290048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Straight Connector 34">
                  <a:extLst>
                    <a:ext uri="{FF2B5EF4-FFF2-40B4-BE49-F238E27FC236}">
                      <a16:creationId xmlns:a16="http://schemas.microsoft.com/office/drawing/2014/main" id="{F226B018-1A25-5CF0-6555-545A8E2800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4084545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Straight Connector 35">
                  <a:extLst>
                    <a:ext uri="{FF2B5EF4-FFF2-40B4-BE49-F238E27FC236}">
                      <a16:creationId xmlns:a16="http://schemas.microsoft.com/office/drawing/2014/main" id="{B9C6D35F-C287-009F-D485-162D7E30467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70" y="4879041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Straight Connector 36">
                  <a:extLst>
                    <a:ext uri="{FF2B5EF4-FFF2-40B4-BE49-F238E27FC236}">
                      <a16:creationId xmlns:a16="http://schemas.microsoft.com/office/drawing/2014/main" id="{D698DCE8-3B9D-BF9D-9F11-FBD97F1FCA8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9331" y="5673537"/>
                  <a:ext cx="73959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0DC9119C-62A1-6018-C86C-7FB8C25BCDD2}"/>
                  </a:ext>
                </a:extLst>
              </p:cNvPr>
              <p:cNvCxnSpPr>
                <a:cxnSpLocks/>
              </p:cNvCxnSpPr>
              <p:nvPr/>
            </p:nvCxnSpPr>
            <p:spPr>
              <a:xfrm rot="16200000">
                <a:off x="6706714" y="5707152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A964947C-3165-ADF9-3A86-1DC4844D85F8}"/>
                </a:ext>
              </a:extLst>
            </p:cNvPr>
            <p:cNvGrpSpPr/>
            <p:nvPr/>
          </p:nvGrpSpPr>
          <p:grpSpPr>
            <a:xfrm rot="16200000">
              <a:off x="7708064" y="4466153"/>
              <a:ext cx="55363" cy="1261829"/>
              <a:chOff x="705970" y="1701054"/>
              <a:chExt cx="73959" cy="2383491"/>
            </a:xfrm>
          </p:grpSpPr>
          <p:cxnSp>
            <p:nvCxnSpPr>
              <p:cNvPr id="50" name="Straight Connector 49">
                <a:extLst>
                  <a:ext uri="{FF2B5EF4-FFF2-40B4-BE49-F238E27FC236}">
                    <a16:creationId xmlns:a16="http://schemas.microsoft.com/office/drawing/2014/main" id="{22F4481D-F77E-F206-691D-FBA4EF7AA5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1701054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Straight Connector 50">
                <a:extLst>
                  <a:ext uri="{FF2B5EF4-FFF2-40B4-BE49-F238E27FC236}">
                    <a16:creationId xmlns:a16="http://schemas.microsoft.com/office/drawing/2014/main" id="{D89E9DDE-3600-0B9E-C3F0-48F48E53CE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2495551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Straight Connector 51">
                <a:extLst>
                  <a:ext uri="{FF2B5EF4-FFF2-40B4-BE49-F238E27FC236}">
                    <a16:creationId xmlns:a16="http://schemas.microsoft.com/office/drawing/2014/main" id="{75E4FBFD-F76D-670E-BF15-DE67B04F2E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3290048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F8F99E23-4AAA-5D42-0D3C-35D052561A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05970" y="4084545"/>
                <a:ext cx="73959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7" name="TextBox 56">
            <a:extLst>
              <a:ext uri="{FF2B5EF4-FFF2-40B4-BE49-F238E27FC236}">
                <a16:creationId xmlns:a16="http://schemas.microsoft.com/office/drawing/2014/main" id="{22D8B10A-E8B7-9C65-5415-8F90F0E50246}"/>
              </a:ext>
            </a:extLst>
          </p:cNvPr>
          <p:cNvSpPr txBox="1"/>
          <p:nvPr/>
        </p:nvSpPr>
        <p:spPr>
          <a:xfrm>
            <a:off x="4387849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10%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D6D1AFF-DEF3-C91A-74BD-3FCC736EC184}"/>
              </a:ext>
            </a:extLst>
          </p:cNvPr>
          <p:cNvSpPr txBox="1"/>
          <p:nvPr/>
        </p:nvSpPr>
        <p:spPr>
          <a:xfrm>
            <a:off x="4824724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20%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8572F6D-69FD-2269-42AE-D42C475649A2}"/>
              </a:ext>
            </a:extLst>
          </p:cNvPr>
          <p:cNvSpPr txBox="1"/>
          <p:nvPr/>
        </p:nvSpPr>
        <p:spPr>
          <a:xfrm>
            <a:off x="5237200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30%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A8AABDF-42C2-53FC-44D4-46B463F01839}"/>
              </a:ext>
            </a:extLst>
          </p:cNvPr>
          <p:cNvSpPr txBox="1"/>
          <p:nvPr/>
        </p:nvSpPr>
        <p:spPr>
          <a:xfrm>
            <a:off x="5649678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40%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9772592-1118-89A0-3B15-C1E07B04406E}"/>
              </a:ext>
            </a:extLst>
          </p:cNvPr>
          <p:cNvSpPr txBox="1"/>
          <p:nvPr/>
        </p:nvSpPr>
        <p:spPr>
          <a:xfrm>
            <a:off x="6062154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50%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2D767FC-5681-32E0-BE9E-9DF46A6DF337}"/>
              </a:ext>
            </a:extLst>
          </p:cNvPr>
          <p:cNvSpPr txBox="1"/>
          <p:nvPr/>
        </p:nvSpPr>
        <p:spPr>
          <a:xfrm>
            <a:off x="6499029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60%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FA270290-8072-D92C-5967-C521547AE449}"/>
              </a:ext>
            </a:extLst>
          </p:cNvPr>
          <p:cNvSpPr txBox="1"/>
          <p:nvPr/>
        </p:nvSpPr>
        <p:spPr>
          <a:xfrm>
            <a:off x="6911505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70%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760676E-2BD6-7A95-06B3-6E5B6FF317C8}"/>
              </a:ext>
            </a:extLst>
          </p:cNvPr>
          <p:cNvSpPr txBox="1"/>
          <p:nvPr/>
        </p:nvSpPr>
        <p:spPr>
          <a:xfrm>
            <a:off x="7358951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80%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CE80270E-1A54-2BE3-85C5-B95A802CF8F9}"/>
              </a:ext>
            </a:extLst>
          </p:cNvPr>
          <p:cNvSpPr txBox="1"/>
          <p:nvPr/>
        </p:nvSpPr>
        <p:spPr>
          <a:xfrm>
            <a:off x="7795826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90%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7EBFFF53-AD09-B3E0-0F2C-1F0D06CB7227}"/>
              </a:ext>
            </a:extLst>
          </p:cNvPr>
          <p:cNvSpPr txBox="1"/>
          <p:nvPr/>
        </p:nvSpPr>
        <p:spPr>
          <a:xfrm>
            <a:off x="8208302" y="50023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100%</a:t>
            </a:r>
          </a:p>
        </p:txBody>
      </p:sp>
      <p:grpSp>
        <p:nvGrpSpPr>
          <p:cNvPr id="76" name="Group 75">
            <a:extLst>
              <a:ext uri="{FF2B5EF4-FFF2-40B4-BE49-F238E27FC236}">
                <a16:creationId xmlns:a16="http://schemas.microsoft.com/office/drawing/2014/main" id="{DD3EC8D2-D26C-4010-171E-A355B376067A}"/>
              </a:ext>
            </a:extLst>
          </p:cNvPr>
          <p:cNvGrpSpPr/>
          <p:nvPr/>
        </p:nvGrpSpPr>
        <p:grpSpPr>
          <a:xfrm>
            <a:off x="2992218" y="5372729"/>
            <a:ext cx="5482867" cy="223357"/>
            <a:chOff x="3015270" y="5487989"/>
            <a:chExt cx="5482867" cy="223357"/>
          </a:xfrm>
        </p:grpSpPr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FED4F6DE-C231-7934-53BA-2660280C53D8}"/>
                </a:ext>
              </a:extLst>
            </p:cNvPr>
            <p:cNvSpPr txBox="1"/>
            <p:nvPr/>
          </p:nvSpPr>
          <p:spPr>
            <a:xfrm>
              <a:off x="3178955" y="5487989"/>
              <a:ext cx="1160579" cy="2233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Not a barrier</a:t>
              </a: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CFD13EE8-9C32-3A59-1826-5A3FB0CCFEBE}"/>
                </a:ext>
              </a:extLst>
            </p:cNvPr>
            <p:cNvSpPr/>
            <p:nvPr/>
          </p:nvSpPr>
          <p:spPr>
            <a:xfrm>
              <a:off x="3015270" y="5523266"/>
              <a:ext cx="100853" cy="10085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C89E4D3C-3343-E109-5BAD-24F32F64E50E}"/>
                </a:ext>
              </a:extLst>
            </p:cNvPr>
            <p:cNvSpPr/>
            <p:nvPr/>
          </p:nvSpPr>
          <p:spPr>
            <a:xfrm>
              <a:off x="4289107" y="5523266"/>
              <a:ext cx="100853" cy="100853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6B7CFE0-E092-17D3-18DB-256F6B2B1282}"/>
                </a:ext>
              </a:extLst>
            </p:cNvPr>
            <p:cNvSpPr/>
            <p:nvPr/>
          </p:nvSpPr>
          <p:spPr>
            <a:xfrm>
              <a:off x="5578325" y="5523266"/>
              <a:ext cx="100853" cy="10085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949101C9-F23B-FC99-A5EE-C075FF7C3353}"/>
                </a:ext>
              </a:extLst>
            </p:cNvPr>
            <p:cNvSpPr/>
            <p:nvPr/>
          </p:nvSpPr>
          <p:spPr>
            <a:xfrm>
              <a:off x="7175212" y="5523266"/>
              <a:ext cx="100853" cy="10085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4D871AB1-8477-5E33-5422-C90BCF9E6C35}"/>
                </a:ext>
              </a:extLst>
            </p:cNvPr>
            <p:cNvSpPr txBox="1"/>
            <p:nvPr/>
          </p:nvSpPr>
          <p:spPr>
            <a:xfrm>
              <a:off x="4451453" y="5487989"/>
              <a:ext cx="1160579" cy="2233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Minor barrier</a:t>
              </a: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E862E7A0-EF93-B8EF-9BDF-B029D7CA2000}"/>
                </a:ext>
              </a:extLst>
            </p:cNvPr>
            <p:cNvSpPr txBox="1"/>
            <p:nvPr/>
          </p:nvSpPr>
          <p:spPr>
            <a:xfrm>
              <a:off x="5723951" y="5487989"/>
              <a:ext cx="1501688" cy="2233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Moderate barrier</a:t>
              </a:r>
            </a:p>
          </p:txBody>
        </p:sp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id="{61EF63AB-C132-ECF3-B930-94326C55F3CE}"/>
                </a:ext>
              </a:extLst>
            </p:cNvPr>
            <p:cNvSpPr txBox="1"/>
            <p:nvPr/>
          </p:nvSpPr>
          <p:spPr>
            <a:xfrm>
              <a:off x="7337558" y="5487989"/>
              <a:ext cx="1160579" cy="223357"/>
            </a:xfrm>
            <a:prstGeom prst="rect">
              <a:avLst/>
            </a:prstGeom>
          </p:spPr>
          <p:txBody>
            <a:bodyPr vert="horz" wrap="square" lIns="0" tIns="0" rIns="0" bIns="0" rtlCol="0">
              <a:noAutofit/>
            </a:bodyPr>
            <a:lstStyle/>
            <a:p>
              <a:r>
                <a:rPr lang="en-US" sz="1200" dirty="0"/>
                <a:t>Major barrier</a:t>
              </a:r>
            </a:p>
          </p:txBody>
        </p:sp>
      </p:grpSp>
      <p:sp>
        <p:nvSpPr>
          <p:cNvPr id="77" name="Rectangle 76">
            <a:extLst>
              <a:ext uri="{FF2B5EF4-FFF2-40B4-BE49-F238E27FC236}">
                <a16:creationId xmlns:a16="http://schemas.microsoft.com/office/drawing/2014/main" id="{A1EE4BD6-8E0F-BC4D-07F7-08C20B3A77B4}"/>
              </a:ext>
            </a:extLst>
          </p:cNvPr>
          <p:cNvSpPr/>
          <p:nvPr/>
        </p:nvSpPr>
        <p:spPr>
          <a:xfrm>
            <a:off x="4135271" y="1792588"/>
            <a:ext cx="3061982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940B271-1D0B-E8DE-9DBB-5021DEB5DB7D}"/>
              </a:ext>
            </a:extLst>
          </p:cNvPr>
          <p:cNvSpPr/>
          <p:nvPr/>
        </p:nvSpPr>
        <p:spPr>
          <a:xfrm>
            <a:off x="7197477" y="1792588"/>
            <a:ext cx="740949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700FCCBE-C356-262D-3157-AB7B1970EA3C}"/>
              </a:ext>
            </a:extLst>
          </p:cNvPr>
          <p:cNvSpPr/>
          <p:nvPr/>
        </p:nvSpPr>
        <p:spPr>
          <a:xfrm>
            <a:off x="7938576" y="1792588"/>
            <a:ext cx="366684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08745FB6-0C6A-7E7B-127F-FC94437E8266}"/>
              </a:ext>
            </a:extLst>
          </p:cNvPr>
          <p:cNvSpPr/>
          <p:nvPr/>
        </p:nvSpPr>
        <p:spPr>
          <a:xfrm>
            <a:off x="8299100" y="1792588"/>
            <a:ext cx="45719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6C02550-577A-7D99-3223-E9E3FF05FAB2}"/>
              </a:ext>
            </a:extLst>
          </p:cNvPr>
          <p:cNvSpPr/>
          <p:nvPr/>
        </p:nvSpPr>
        <p:spPr>
          <a:xfrm>
            <a:off x="4134060" y="2258611"/>
            <a:ext cx="2323835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8BBE349-5899-7739-DD82-D340DDF24B36}"/>
              </a:ext>
            </a:extLst>
          </p:cNvPr>
          <p:cNvSpPr/>
          <p:nvPr/>
        </p:nvSpPr>
        <p:spPr>
          <a:xfrm>
            <a:off x="6456680" y="2258611"/>
            <a:ext cx="1339145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ADA59ECA-4B04-4895-9A32-B805A1A0A523}"/>
              </a:ext>
            </a:extLst>
          </p:cNvPr>
          <p:cNvSpPr/>
          <p:nvPr/>
        </p:nvSpPr>
        <p:spPr>
          <a:xfrm>
            <a:off x="7794824" y="2258611"/>
            <a:ext cx="470007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96A78C5C-52B2-7946-1A88-88B521FBC122}"/>
              </a:ext>
            </a:extLst>
          </p:cNvPr>
          <p:cNvSpPr/>
          <p:nvPr/>
        </p:nvSpPr>
        <p:spPr>
          <a:xfrm>
            <a:off x="8264831" y="2258611"/>
            <a:ext cx="78777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5FAEF4ED-F229-3AA5-8210-E53FA3E08404}"/>
              </a:ext>
            </a:extLst>
          </p:cNvPr>
          <p:cNvSpPr/>
          <p:nvPr/>
        </p:nvSpPr>
        <p:spPr>
          <a:xfrm>
            <a:off x="4135271" y="2731610"/>
            <a:ext cx="1684962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8A8E86F4-6F19-E8EB-CF88-F3B9EE3239A0}"/>
              </a:ext>
            </a:extLst>
          </p:cNvPr>
          <p:cNvSpPr/>
          <p:nvPr/>
        </p:nvSpPr>
        <p:spPr>
          <a:xfrm>
            <a:off x="5820232" y="2731610"/>
            <a:ext cx="1432378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64043259-47B4-68DB-085B-C173F0101CA4}"/>
              </a:ext>
            </a:extLst>
          </p:cNvPr>
          <p:cNvSpPr/>
          <p:nvPr/>
        </p:nvSpPr>
        <p:spPr>
          <a:xfrm>
            <a:off x="7252610" y="2731610"/>
            <a:ext cx="824954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B6EC7495-10EF-9485-5549-135146106A70}"/>
              </a:ext>
            </a:extLst>
          </p:cNvPr>
          <p:cNvSpPr/>
          <p:nvPr/>
        </p:nvSpPr>
        <p:spPr>
          <a:xfrm>
            <a:off x="8077564" y="2731610"/>
            <a:ext cx="267255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7260D2-9006-1074-9C37-50E0276897EE}"/>
              </a:ext>
            </a:extLst>
          </p:cNvPr>
          <p:cNvSpPr/>
          <p:nvPr/>
        </p:nvSpPr>
        <p:spPr>
          <a:xfrm>
            <a:off x="4137703" y="3198199"/>
            <a:ext cx="1183567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E3BADC23-5A48-30BF-A541-941F8DBD921D}"/>
              </a:ext>
            </a:extLst>
          </p:cNvPr>
          <p:cNvSpPr/>
          <p:nvPr/>
        </p:nvSpPr>
        <p:spPr>
          <a:xfrm>
            <a:off x="5321271" y="3198199"/>
            <a:ext cx="1841256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E760959D-064A-234A-8313-1205A110C050}"/>
              </a:ext>
            </a:extLst>
          </p:cNvPr>
          <p:cNvSpPr/>
          <p:nvPr/>
        </p:nvSpPr>
        <p:spPr>
          <a:xfrm>
            <a:off x="7162820" y="3198199"/>
            <a:ext cx="914741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073BB2A1-67FB-7B38-E258-4C0D07792C5B}"/>
              </a:ext>
            </a:extLst>
          </p:cNvPr>
          <p:cNvSpPr/>
          <p:nvPr/>
        </p:nvSpPr>
        <p:spPr>
          <a:xfrm>
            <a:off x="8067394" y="3198199"/>
            <a:ext cx="279857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382AFD1B-2664-4E11-9DAF-DCED2048A9EF}"/>
              </a:ext>
            </a:extLst>
          </p:cNvPr>
          <p:cNvSpPr/>
          <p:nvPr/>
        </p:nvSpPr>
        <p:spPr>
          <a:xfrm>
            <a:off x="4138643" y="3676371"/>
            <a:ext cx="877256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0FE5F4AA-A98C-4C45-170F-672255722013}"/>
              </a:ext>
            </a:extLst>
          </p:cNvPr>
          <p:cNvSpPr/>
          <p:nvPr/>
        </p:nvSpPr>
        <p:spPr>
          <a:xfrm>
            <a:off x="5016192" y="3676371"/>
            <a:ext cx="1891075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A1028B97-64F7-5408-09EE-7E9F3345D031}"/>
              </a:ext>
            </a:extLst>
          </p:cNvPr>
          <p:cNvSpPr/>
          <p:nvPr/>
        </p:nvSpPr>
        <p:spPr>
          <a:xfrm>
            <a:off x="6907267" y="3676371"/>
            <a:ext cx="1135811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13B182F7-3058-04D6-FC0F-60AB26C0D8FB}"/>
              </a:ext>
            </a:extLst>
          </p:cNvPr>
          <p:cNvSpPr/>
          <p:nvPr/>
        </p:nvSpPr>
        <p:spPr>
          <a:xfrm>
            <a:off x="8043078" y="3676371"/>
            <a:ext cx="304173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201A91C-3564-148D-4DC0-EFF9438385FB}"/>
              </a:ext>
            </a:extLst>
          </p:cNvPr>
          <p:cNvSpPr/>
          <p:nvPr/>
        </p:nvSpPr>
        <p:spPr>
          <a:xfrm>
            <a:off x="4138187" y="4142960"/>
            <a:ext cx="590772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DB3B2F00-E2C4-A960-96EC-D1E9131C0225}"/>
              </a:ext>
            </a:extLst>
          </p:cNvPr>
          <p:cNvSpPr/>
          <p:nvPr/>
        </p:nvSpPr>
        <p:spPr>
          <a:xfrm>
            <a:off x="4728958" y="4142960"/>
            <a:ext cx="1788286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E3CED1CC-281F-5A1A-0BAE-0A4EA2ABD54E}"/>
              </a:ext>
            </a:extLst>
          </p:cNvPr>
          <p:cNvSpPr/>
          <p:nvPr/>
        </p:nvSpPr>
        <p:spPr>
          <a:xfrm>
            <a:off x="6513602" y="4142960"/>
            <a:ext cx="1382996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9F6EB7D2-AF64-3600-2395-AAEA44794BB4}"/>
              </a:ext>
            </a:extLst>
          </p:cNvPr>
          <p:cNvSpPr/>
          <p:nvPr/>
        </p:nvSpPr>
        <p:spPr>
          <a:xfrm>
            <a:off x="7896891" y="4142960"/>
            <a:ext cx="450844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1" name="Rectangle 100">
            <a:extLst>
              <a:ext uri="{FF2B5EF4-FFF2-40B4-BE49-F238E27FC236}">
                <a16:creationId xmlns:a16="http://schemas.microsoft.com/office/drawing/2014/main" id="{880B0F14-42A0-D614-2205-8E6CD9B97D99}"/>
              </a:ext>
            </a:extLst>
          </p:cNvPr>
          <p:cNvSpPr/>
          <p:nvPr/>
        </p:nvSpPr>
        <p:spPr>
          <a:xfrm>
            <a:off x="4138186" y="4614292"/>
            <a:ext cx="498195" cy="18181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7BD9CE70-88DE-BB03-9642-196A3C282065}"/>
              </a:ext>
            </a:extLst>
          </p:cNvPr>
          <p:cNvSpPr/>
          <p:nvPr/>
        </p:nvSpPr>
        <p:spPr>
          <a:xfrm>
            <a:off x="4636185" y="4614292"/>
            <a:ext cx="1231539" cy="18181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CAB8B8E3-60D7-E5E5-70F1-1043FE811FC9}"/>
              </a:ext>
            </a:extLst>
          </p:cNvPr>
          <p:cNvSpPr/>
          <p:nvPr/>
        </p:nvSpPr>
        <p:spPr>
          <a:xfrm>
            <a:off x="5850885" y="4614292"/>
            <a:ext cx="1736347" cy="18181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0487BDCD-097A-576F-0A2E-5DE284ABEA9D}"/>
              </a:ext>
            </a:extLst>
          </p:cNvPr>
          <p:cNvSpPr/>
          <p:nvPr/>
        </p:nvSpPr>
        <p:spPr>
          <a:xfrm>
            <a:off x="7587233" y="4614292"/>
            <a:ext cx="760502" cy="18181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42C1EF62-ECFF-1E79-5C27-E392473F2501}"/>
              </a:ext>
            </a:extLst>
          </p:cNvPr>
          <p:cNvSpPr txBox="1"/>
          <p:nvPr/>
        </p:nvSpPr>
        <p:spPr>
          <a:xfrm>
            <a:off x="278135" y="1703833"/>
            <a:ext cx="3729360" cy="3693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Your own concerns related to the effectiveness of the vaccine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41532697-4D64-834A-90E5-F590205B0A0E}"/>
              </a:ext>
            </a:extLst>
          </p:cNvPr>
          <p:cNvSpPr txBox="1"/>
          <p:nvPr/>
        </p:nvSpPr>
        <p:spPr>
          <a:xfrm>
            <a:off x="278135" y="2179218"/>
            <a:ext cx="3729360" cy="3693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Lack of clarity of ACIP/CDC or other vaccine guidelines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9D813908-3934-AC88-A911-A89282B54D9C}"/>
              </a:ext>
            </a:extLst>
          </p:cNvPr>
          <p:cNvSpPr txBox="1"/>
          <p:nvPr/>
        </p:nvSpPr>
        <p:spPr>
          <a:xfrm>
            <a:off x="286596" y="2730052"/>
            <a:ext cx="3729360" cy="22335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Reimbursement is not adequate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E55EDF4C-F54D-94CE-C2D9-9C202C57FA45}"/>
              </a:ext>
            </a:extLst>
          </p:cNvPr>
          <p:cNvSpPr txBox="1"/>
          <p:nvPr/>
        </p:nvSpPr>
        <p:spPr>
          <a:xfrm>
            <a:off x="274085" y="3105715"/>
            <a:ext cx="3729360" cy="3693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Not enough time during the visit to assess risk factors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3049D31-BB9D-0F58-40A5-5FF34598E17C}"/>
              </a:ext>
            </a:extLst>
          </p:cNvPr>
          <p:cNvSpPr txBox="1"/>
          <p:nvPr/>
        </p:nvSpPr>
        <p:spPr>
          <a:xfrm>
            <a:off x="290826" y="3567239"/>
            <a:ext cx="3729360" cy="3693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It is difficult to ensure that the patients complete the designated number of doses in the series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FA7E07C0-86E0-F6DB-6D26-905261E72B8C}"/>
              </a:ext>
            </a:extLst>
          </p:cNvPr>
          <p:cNvSpPr txBox="1"/>
          <p:nvPr/>
        </p:nvSpPr>
        <p:spPr>
          <a:xfrm>
            <a:off x="159849" y="4142856"/>
            <a:ext cx="3856107" cy="223358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Patient’s vaccination history cannot be confirmed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A06424FB-EC41-97AE-645B-F4589A1E4562}"/>
              </a:ext>
            </a:extLst>
          </p:cNvPr>
          <p:cNvSpPr txBox="1"/>
          <p:nvPr/>
        </p:nvSpPr>
        <p:spPr>
          <a:xfrm>
            <a:off x="301836" y="4515923"/>
            <a:ext cx="3729360" cy="36933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r"/>
            <a:r>
              <a:rPr lang="en-US" sz="1200" dirty="0"/>
              <a:t>Patient does not disclose risk factors (eg, homelessness, injection/non-injection drug use)</a:t>
            </a: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B03EBFA2-4E5D-4C6C-8130-1537430FA98D}"/>
              </a:ext>
            </a:extLst>
          </p:cNvPr>
          <p:cNvSpPr txBox="1"/>
          <p:nvPr/>
        </p:nvSpPr>
        <p:spPr>
          <a:xfrm>
            <a:off x="5509776" y="1795545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73.3%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ED597B50-50C0-DEC5-1168-AB37F42266A9}"/>
              </a:ext>
            </a:extLst>
          </p:cNvPr>
          <p:cNvSpPr txBox="1"/>
          <p:nvPr/>
        </p:nvSpPr>
        <p:spPr>
          <a:xfrm>
            <a:off x="7410648" y="179802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17.0%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2D701FAF-D79B-849F-ED3D-D7215786A079}"/>
              </a:ext>
            </a:extLst>
          </p:cNvPr>
          <p:cNvSpPr txBox="1"/>
          <p:nvPr/>
        </p:nvSpPr>
        <p:spPr>
          <a:xfrm>
            <a:off x="7948612" y="17924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8.8%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163FA320-74AA-A18D-D4DD-DFFA809DD240}"/>
              </a:ext>
            </a:extLst>
          </p:cNvPr>
          <p:cNvSpPr txBox="1"/>
          <p:nvPr/>
        </p:nvSpPr>
        <p:spPr>
          <a:xfrm>
            <a:off x="8376211" y="179247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1.0%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0557D9F5-5120-2FFC-2E45-B428DA58699D}"/>
              </a:ext>
            </a:extLst>
          </p:cNvPr>
          <p:cNvSpPr txBox="1"/>
          <p:nvPr/>
        </p:nvSpPr>
        <p:spPr>
          <a:xfrm>
            <a:off x="5119607" y="2266995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53.3%</a:t>
            </a: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96DEAFC4-0802-0805-9E68-7BFBC629E930}"/>
              </a:ext>
            </a:extLst>
          </p:cNvPr>
          <p:cNvSpPr txBox="1"/>
          <p:nvPr/>
        </p:nvSpPr>
        <p:spPr>
          <a:xfrm>
            <a:off x="7020479" y="226947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31.8%</a:t>
            </a: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4C12CC8E-5D12-9A84-ADFB-41FA64615DE8}"/>
              </a:ext>
            </a:extLst>
          </p:cNvPr>
          <p:cNvSpPr txBox="1"/>
          <p:nvPr/>
        </p:nvSpPr>
        <p:spPr>
          <a:xfrm>
            <a:off x="7843684" y="226392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11.0%</a:t>
            </a: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A85D813E-189F-696E-9112-2BF851BBFA38}"/>
              </a:ext>
            </a:extLst>
          </p:cNvPr>
          <p:cNvSpPr txBox="1"/>
          <p:nvPr/>
        </p:nvSpPr>
        <p:spPr>
          <a:xfrm>
            <a:off x="8401778" y="226392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/>
              <a:t>2.0%</a:t>
            </a:r>
          </a:p>
        </p:txBody>
      </p:sp>
      <p:sp>
        <p:nvSpPr>
          <p:cNvPr id="125" name="TextBox 124">
            <a:extLst>
              <a:ext uri="{FF2B5EF4-FFF2-40B4-BE49-F238E27FC236}">
                <a16:creationId xmlns:a16="http://schemas.microsoft.com/office/drawing/2014/main" id="{0921A659-2B03-A739-1DC6-E30791F86036}"/>
              </a:ext>
            </a:extLst>
          </p:cNvPr>
          <p:cNvSpPr txBox="1"/>
          <p:nvPr/>
        </p:nvSpPr>
        <p:spPr>
          <a:xfrm>
            <a:off x="4805428" y="2740875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40.3%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id="{442A4364-96BD-A701-6223-C429D399312D}"/>
              </a:ext>
            </a:extLst>
          </p:cNvPr>
          <p:cNvSpPr txBox="1"/>
          <p:nvPr/>
        </p:nvSpPr>
        <p:spPr>
          <a:xfrm>
            <a:off x="6343047" y="274335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33.8%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6D40E69C-5EBC-048D-1E1A-0E58227B97AD}"/>
              </a:ext>
            </a:extLst>
          </p:cNvPr>
          <p:cNvSpPr txBox="1"/>
          <p:nvPr/>
        </p:nvSpPr>
        <p:spPr>
          <a:xfrm>
            <a:off x="7498335" y="273780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19.5%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id="{606D47AD-80CD-955E-2D4B-5D6D34745AE6}"/>
              </a:ext>
            </a:extLst>
          </p:cNvPr>
          <p:cNvSpPr txBox="1"/>
          <p:nvPr/>
        </p:nvSpPr>
        <p:spPr>
          <a:xfrm>
            <a:off x="7997040" y="274300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6.5%</a:t>
            </a: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6B2ABDA0-D0E3-9375-95F5-4C83E487E244}"/>
              </a:ext>
            </a:extLst>
          </p:cNvPr>
          <p:cNvSpPr txBox="1"/>
          <p:nvPr/>
        </p:nvSpPr>
        <p:spPr>
          <a:xfrm>
            <a:off x="4552489" y="320601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28.0%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id="{E0099E41-20DD-900C-DB40-BE295D9A82CE}"/>
              </a:ext>
            </a:extLst>
          </p:cNvPr>
          <p:cNvSpPr txBox="1"/>
          <p:nvPr/>
        </p:nvSpPr>
        <p:spPr>
          <a:xfrm>
            <a:off x="6090108" y="320848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44.0%</a:t>
            </a: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DDE4832F-93E1-7FFE-7BAA-44240FD9E723}"/>
              </a:ext>
            </a:extLst>
          </p:cNvPr>
          <p:cNvSpPr txBox="1"/>
          <p:nvPr/>
        </p:nvSpPr>
        <p:spPr>
          <a:xfrm>
            <a:off x="7465289" y="3202942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21.8%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C779BA4D-A522-EB89-BDBE-4791AA5F5563}"/>
              </a:ext>
            </a:extLst>
          </p:cNvPr>
          <p:cNvSpPr txBox="1"/>
          <p:nvPr/>
        </p:nvSpPr>
        <p:spPr>
          <a:xfrm>
            <a:off x="8007274" y="320813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6.3%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id="{2B08B8DE-E01E-A52A-15AE-94D4F05DC684}"/>
              </a:ext>
            </a:extLst>
          </p:cNvPr>
          <p:cNvSpPr txBox="1"/>
          <p:nvPr/>
        </p:nvSpPr>
        <p:spPr>
          <a:xfrm>
            <a:off x="4419017" y="368092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21.0%</a:t>
            </a: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78E6F80A-F915-CDE6-C35A-81137DC6BAEC}"/>
              </a:ext>
            </a:extLst>
          </p:cNvPr>
          <p:cNvSpPr txBox="1"/>
          <p:nvPr/>
        </p:nvSpPr>
        <p:spPr>
          <a:xfrm>
            <a:off x="5791174" y="368339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45.0%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id="{4E9844E7-60CC-D0B3-94A4-431CB62B9925}"/>
              </a:ext>
            </a:extLst>
          </p:cNvPr>
          <p:cNvSpPr txBox="1"/>
          <p:nvPr/>
        </p:nvSpPr>
        <p:spPr>
          <a:xfrm>
            <a:off x="7331817" y="3677852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26.8%</a:t>
            </a:r>
          </a:p>
        </p:txBody>
      </p:sp>
      <p:sp>
        <p:nvSpPr>
          <p:cNvPr id="136" name="TextBox 135">
            <a:extLst>
              <a:ext uri="{FF2B5EF4-FFF2-40B4-BE49-F238E27FC236}">
                <a16:creationId xmlns:a16="http://schemas.microsoft.com/office/drawing/2014/main" id="{D8E4FA6A-84FF-2D0D-3486-7CAD3B544395}"/>
              </a:ext>
            </a:extLst>
          </p:cNvPr>
          <p:cNvSpPr txBox="1"/>
          <p:nvPr/>
        </p:nvSpPr>
        <p:spPr>
          <a:xfrm>
            <a:off x="8013866" y="368304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7.3%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59AD8B8C-C0D4-E840-B2B3-887B3330F5C3}"/>
              </a:ext>
            </a:extLst>
          </p:cNvPr>
          <p:cNvSpPr txBox="1"/>
          <p:nvPr/>
        </p:nvSpPr>
        <p:spPr>
          <a:xfrm>
            <a:off x="4271508" y="4148966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14.3%</a:t>
            </a:r>
          </a:p>
        </p:txBody>
      </p:sp>
      <p:sp>
        <p:nvSpPr>
          <p:cNvPr id="138" name="TextBox 137">
            <a:extLst>
              <a:ext uri="{FF2B5EF4-FFF2-40B4-BE49-F238E27FC236}">
                <a16:creationId xmlns:a16="http://schemas.microsoft.com/office/drawing/2014/main" id="{7D3AAA7C-E18D-011B-4E14-95A8D27C113B}"/>
              </a:ext>
            </a:extLst>
          </p:cNvPr>
          <p:cNvSpPr txBox="1"/>
          <p:nvPr/>
        </p:nvSpPr>
        <p:spPr>
          <a:xfrm>
            <a:off x="5450726" y="4151442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42.3%</a:t>
            </a: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191D139D-5629-8D65-E75D-8433434E85B8}"/>
              </a:ext>
            </a:extLst>
          </p:cNvPr>
          <p:cNvSpPr txBox="1"/>
          <p:nvPr/>
        </p:nvSpPr>
        <p:spPr>
          <a:xfrm>
            <a:off x="7073834" y="415628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33.0%</a:t>
            </a: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E0305D02-F2AE-25B6-54FE-BFA95F2486C3}"/>
              </a:ext>
            </a:extLst>
          </p:cNvPr>
          <p:cNvSpPr txBox="1"/>
          <p:nvPr/>
        </p:nvSpPr>
        <p:spPr>
          <a:xfrm>
            <a:off x="7980309" y="4151092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10.5%</a:t>
            </a:r>
          </a:p>
        </p:txBody>
      </p:sp>
      <p:sp>
        <p:nvSpPr>
          <p:cNvPr id="141" name="TextBox 140">
            <a:extLst>
              <a:ext uri="{FF2B5EF4-FFF2-40B4-BE49-F238E27FC236}">
                <a16:creationId xmlns:a16="http://schemas.microsoft.com/office/drawing/2014/main" id="{2397FC6A-94CC-BE56-82C4-0A03E92171A1}"/>
              </a:ext>
            </a:extLst>
          </p:cNvPr>
          <p:cNvSpPr txBox="1"/>
          <p:nvPr/>
        </p:nvSpPr>
        <p:spPr>
          <a:xfrm>
            <a:off x="4219031" y="4618201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11.3%</a:t>
            </a:r>
          </a:p>
        </p:txBody>
      </p:sp>
      <p:sp>
        <p:nvSpPr>
          <p:cNvPr id="142" name="TextBox 141">
            <a:extLst>
              <a:ext uri="{FF2B5EF4-FFF2-40B4-BE49-F238E27FC236}">
                <a16:creationId xmlns:a16="http://schemas.microsoft.com/office/drawing/2014/main" id="{D3AC170F-1B6B-4238-5D32-4D8981D93B64}"/>
              </a:ext>
            </a:extLst>
          </p:cNvPr>
          <p:cNvSpPr txBox="1"/>
          <p:nvPr/>
        </p:nvSpPr>
        <p:spPr>
          <a:xfrm>
            <a:off x="5076330" y="462067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29.3%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6C07D686-01A8-B1E9-BD2E-5D061C0780D1}"/>
              </a:ext>
            </a:extLst>
          </p:cNvPr>
          <p:cNvSpPr txBox="1"/>
          <p:nvPr/>
        </p:nvSpPr>
        <p:spPr>
          <a:xfrm>
            <a:off x="6566158" y="4625522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41.0%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A7B8E0BC-6CF6-349B-549F-CCF5523A1F9F}"/>
              </a:ext>
            </a:extLst>
          </p:cNvPr>
          <p:cNvSpPr txBox="1"/>
          <p:nvPr/>
        </p:nvSpPr>
        <p:spPr>
          <a:xfrm>
            <a:off x="7826485" y="4620327"/>
            <a:ext cx="341109" cy="160325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ctr"/>
            <a:r>
              <a:rPr lang="en-US" sz="1200" dirty="0">
                <a:solidFill>
                  <a:schemeClr val="bg2"/>
                </a:solidFill>
              </a:rPr>
              <a:t>18.0%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65798E7-61EC-F4EA-7CCC-499922CDF261}"/>
              </a:ext>
            </a:extLst>
          </p:cNvPr>
          <p:cNvSpPr/>
          <p:nvPr/>
        </p:nvSpPr>
        <p:spPr>
          <a:xfrm>
            <a:off x="4135420" y="1655284"/>
            <a:ext cx="4212022" cy="3301365"/>
          </a:xfrm>
          <a:custGeom>
            <a:avLst/>
            <a:gdLst>
              <a:gd name="csX0" fmla="*/ 0 w 5970495"/>
              <a:gd name="csY0" fmla="*/ 0 h 3590365"/>
              <a:gd name="csX1" fmla="*/ 0 w 5970495"/>
              <a:gd name="csY1" fmla="*/ 3590365 h 3590365"/>
              <a:gd name="csX2" fmla="*/ 5970495 w 5970495"/>
              <a:gd name="csY2" fmla="*/ 3590365 h 3590365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5970495" h="3590365">
                <a:moveTo>
                  <a:pt x="0" y="0"/>
                </a:moveTo>
                <a:lnTo>
                  <a:pt x="0" y="3590365"/>
                </a:lnTo>
                <a:lnTo>
                  <a:pt x="5970495" y="3590365"/>
                </a:lnTo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70435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B2C65-6D57-4A5C-B524-88870A70A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Increasing Vaccine Uptake in High-Risk and Underserved Groups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4A0FD0E-9BF2-9C48-1DAA-273654DBFBE1}"/>
              </a:ext>
            </a:extLst>
          </p:cNvPr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94939764"/>
              </p:ext>
            </p:extLst>
          </p:nvPr>
        </p:nvGraphicFramePr>
        <p:xfrm>
          <a:off x="231775" y="1335088"/>
          <a:ext cx="11739563" cy="4762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AF4485-6020-A05A-168E-CF9390834F06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Cater. J Viral Hepat. 2026;33:e70125. </a:t>
            </a:r>
          </a:p>
        </p:txBody>
      </p:sp>
    </p:spTree>
    <p:extLst>
      <p:ext uri="{BB962C8B-B14F-4D97-AF65-F5344CB8AC3E}">
        <p14:creationId xmlns:p14="http://schemas.microsoft.com/office/powerpoint/2010/main" val="36208943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D776E-DC44-F045-2B53-8049FBADA5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D2E0243-94E7-B4BD-19C4-82DE3B6B7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motivational interviewing for navigating difficult conversations with patients and families</a:t>
            </a:r>
          </a:p>
          <a:p>
            <a:r>
              <a:rPr lang="en-US" dirty="0"/>
              <a:t>Provide key counseling points focused on vaccine, safety, efficacy, and necessity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EDE72499-0C4D-5704-8C85-80BB770EC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365" y="531006"/>
            <a:ext cx="11740260" cy="50244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r>
              <a:rPr lang="en-US" b="1" dirty="0"/>
              <a:t>Addressing Vaccine Hes</a:t>
            </a:r>
            <a:r>
              <a:rPr lang="en-US" dirty="0"/>
              <a:t>i</a:t>
            </a:r>
            <a:r>
              <a:rPr lang="en-US" b="1" dirty="0"/>
              <a:t>tancy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67593CBA-316D-B3A7-5FB2-1C6CA7768927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dirty="0"/>
              <a:t>Gagneur. Can Commun Dis Rep. 2020;46:93. </a:t>
            </a:r>
          </a:p>
        </p:txBody>
      </p:sp>
      <p:grpSp>
        <p:nvGrpSpPr>
          <p:cNvPr id="18" name="Google Shape;860;p35">
            <a:extLst>
              <a:ext uri="{FF2B5EF4-FFF2-40B4-BE49-F238E27FC236}">
                <a16:creationId xmlns:a16="http://schemas.microsoft.com/office/drawing/2014/main" id="{70A99D38-7462-BE02-EB30-C196D3CFC08E}"/>
              </a:ext>
            </a:extLst>
          </p:cNvPr>
          <p:cNvGrpSpPr/>
          <p:nvPr/>
        </p:nvGrpSpPr>
        <p:grpSpPr>
          <a:xfrm>
            <a:off x="6282195" y="1561959"/>
            <a:ext cx="5229569" cy="4139511"/>
            <a:chOff x="1228755" y="-20395"/>
            <a:chExt cx="4413190" cy="3493300"/>
          </a:xfrm>
        </p:grpSpPr>
        <p:sp>
          <p:nvSpPr>
            <p:cNvPr id="19" name="Google Shape;861;p35">
              <a:extLst>
                <a:ext uri="{FF2B5EF4-FFF2-40B4-BE49-F238E27FC236}">
                  <a16:creationId xmlns:a16="http://schemas.microsoft.com/office/drawing/2014/main" id="{17EBB2CC-2569-7FB5-7925-98E1F7C8520C}"/>
                </a:ext>
              </a:extLst>
            </p:cNvPr>
            <p:cNvSpPr/>
            <p:nvPr/>
          </p:nvSpPr>
          <p:spPr>
            <a:xfrm>
              <a:off x="1705537" y="-20395"/>
              <a:ext cx="3459625" cy="3459625"/>
            </a:xfrm>
            <a:custGeom>
              <a:avLst/>
              <a:gdLst/>
              <a:ahLst/>
              <a:cxnLst/>
              <a:rect l="l" t="t" r="r" b="b"/>
              <a:pathLst>
                <a:path w="120000" h="120000" extrusionOk="0">
                  <a:moveTo>
                    <a:pt x="78904" y="6843"/>
                  </a:moveTo>
                  <a:lnTo>
                    <a:pt x="78904" y="6843"/>
                  </a:lnTo>
                  <a:cubicBezTo>
                    <a:pt x="103020" y="15420"/>
                    <a:pt x="118341" y="39156"/>
                    <a:pt x="116225" y="64664"/>
                  </a:cubicBezTo>
                  <a:cubicBezTo>
                    <a:pt x="114109" y="90171"/>
                    <a:pt x="95087" y="111059"/>
                    <a:pt x="69888" y="115545"/>
                  </a:cubicBezTo>
                  <a:cubicBezTo>
                    <a:pt x="44689" y="120031"/>
                    <a:pt x="19627" y="106991"/>
                    <a:pt x="8838" y="83780"/>
                  </a:cubicBezTo>
                  <a:cubicBezTo>
                    <a:pt x="-1950" y="60569"/>
                    <a:pt x="4238" y="33004"/>
                    <a:pt x="23913" y="16633"/>
                  </a:cubicBezTo>
                  <a:lnTo>
                    <a:pt x="21888" y="13695"/>
                  </a:lnTo>
                  <a:lnTo>
                    <a:pt x="29868" y="16287"/>
                  </a:lnTo>
                  <a:lnTo>
                    <a:pt x="29730" y="25071"/>
                  </a:lnTo>
                  <a:lnTo>
                    <a:pt x="27706" y="22136"/>
                  </a:lnTo>
                  <a:lnTo>
                    <a:pt x="27706" y="22136"/>
                  </a:lnTo>
                  <a:cubicBezTo>
                    <a:pt x="10571" y="36750"/>
                    <a:pt x="5386" y="61050"/>
                    <a:pt x="15064" y="81386"/>
                  </a:cubicBezTo>
                  <a:cubicBezTo>
                    <a:pt x="24742" y="101721"/>
                    <a:pt x="46871" y="113023"/>
                    <a:pt x="69019" y="108941"/>
                  </a:cubicBezTo>
                  <a:cubicBezTo>
                    <a:pt x="91167" y="104860"/>
                    <a:pt x="107814" y="86413"/>
                    <a:pt x="109607" y="63963"/>
                  </a:cubicBezTo>
                  <a:cubicBezTo>
                    <a:pt x="111401" y="41514"/>
                    <a:pt x="97894" y="20658"/>
                    <a:pt x="76675" y="13112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bg1"/>
              </a:solidFill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0" name="Google Shape;862;p35">
              <a:extLst>
                <a:ext uri="{FF2B5EF4-FFF2-40B4-BE49-F238E27FC236}">
                  <a16:creationId xmlns:a16="http://schemas.microsoft.com/office/drawing/2014/main" id="{F245A5CD-31D0-C2EC-A22B-A3A6CE8FC362}"/>
                </a:ext>
              </a:extLst>
            </p:cNvPr>
            <p:cNvSpPr/>
            <p:nvPr/>
          </p:nvSpPr>
          <p:spPr>
            <a:xfrm>
              <a:off x="2631867" y="543"/>
              <a:ext cx="1606965" cy="80348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1" name="Google Shape;863;p35">
              <a:extLst>
                <a:ext uri="{FF2B5EF4-FFF2-40B4-BE49-F238E27FC236}">
                  <a16:creationId xmlns:a16="http://schemas.microsoft.com/office/drawing/2014/main" id="{A4AB5FDE-C36A-4A9E-D235-3BC492AA383F}"/>
                </a:ext>
              </a:extLst>
            </p:cNvPr>
            <p:cNvSpPr txBox="1"/>
            <p:nvPr/>
          </p:nvSpPr>
          <p:spPr>
            <a:xfrm>
              <a:off x="2671089" y="157818"/>
              <a:ext cx="1528519" cy="5851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33" tIns="60933" rIns="60933" bIns="60933" anchor="ctr" anchorCtr="0">
              <a:noAutofit/>
            </a:bodyPr>
            <a:lstStyle/>
            <a:p>
              <a:pPr marL="0" marR="0" lvl="0" indent="0" algn="ctr" defTabSz="80467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Pts val="1200"/>
                <a:buFontTx/>
                <a:buNone/>
                <a:tabLst/>
                <a:defRPr/>
              </a:pP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Ask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open-ended questions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2" name="Google Shape;864;p35">
              <a:extLst>
                <a:ext uri="{FF2B5EF4-FFF2-40B4-BE49-F238E27FC236}">
                  <a16:creationId xmlns:a16="http://schemas.microsoft.com/office/drawing/2014/main" id="{9FE5FF9F-F5AE-CD42-27F5-8B706C18DF6C}"/>
                </a:ext>
              </a:extLst>
            </p:cNvPr>
            <p:cNvSpPr/>
            <p:nvPr/>
          </p:nvSpPr>
          <p:spPr>
            <a:xfrm>
              <a:off x="4034980" y="1115629"/>
              <a:ext cx="1606965" cy="892646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3" name="Google Shape;865;p35">
              <a:extLst>
                <a:ext uri="{FF2B5EF4-FFF2-40B4-BE49-F238E27FC236}">
                  <a16:creationId xmlns:a16="http://schemas.microsoft.com/office/drawing/2014/main" id="{1728D03A-F044-CBF8-BB64-12DB3F4A3CB6}"/>
                </a:ext>
              </a:extLst>
            </p:cNvPr>
            <p:cNvSpPr txBox="1"/>
            <p:nvPr/>
          </p:nvSpPr>
          <p:spPr>
            <a:xfrm>
              <a:off x="4076214" y="1264230"/>
              <a:ext cx="1528519" cy="6749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33" tIns="60933" rIns="60933" bIns="60933" anchor="ctr" anchorCtr="0">
              <a:noAutofit/>
            </a:bodyPr>
            <a:lstStyle/>
            <a:p>
              <a:pPr marL="0" marR="0" lvl="0" indent="0" algn="ctr" defTabSz="80467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Pts val="12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Reflect 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and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respond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4" name="Google Shape;866;p35">
              <a:extLst>
                <a:ext uri="{FF2B5EF4-FFF2-40B4-BE49-F238E27FC236}">
                  <a16:creationId xmlns:a16="http://schemas.microsoft.com/office/drawing/2014/main" id="{D6BE11C6-923C-3E81-249A-59AC4FA5936D}"/>
                </a:ext>
              </a:extLst>
            </p:cNvPr>
            <p:cNvSpPr/>
            <p:nvPr/>
          </p:nvSpPr>
          <p:spPr>
            <a:xfrm>
              <a:off x="3499038" y="2669423"/>
              <a:ext cx="1606965" cy="80348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5" name="Google Shape;867;p35">
              <a:extLst>
                <a:ext uri="{FF2B5EF4-FFF2-40B4-BE49-F238E27FC236}">
                  <a16:creationId xmlns:a16="http://schemas.microsoft.com/office/drawing/2014/main" id="{738AEE81-6FE3-B407-B3E0-8C47BC64EDAE}"/>
                </a:ext>
              </a:extLst>
            </p:cNvPr>
            <p:cNvSpPr txBox="1"/>
            <p:nvPr/>
          </p:nvSpPr>
          <p:spPr>
            <a:xfrm>
              <a:off x="3538261" y="2783613"/>
              <a:ext cx="1528519" cy="65469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33" tIns="60933" rIns="60933" bIns="60933" anchor="ctr" anchorCtr="0">
              <a:noAutofit/>
            </a:bodyPr>
            <a:lstStyle/>
            <a:p>
              <a:pPr marL="0" marR="0" lvl="0" indent="0" algn="ctr" defTabSz="80467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Pts val="12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Affirm 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the strengths;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validate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 concerns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6" name="Google Shape;868;p35">
              <a:extLst>
                <a:ext uri="{FF2B5EF4-FFF2-40B4-BE49-F238E27FC236}">
                  <a16:creationId xmlns:a16="http://schemas.microsoft.com/office/drawing/2014/main" id="{345510D0-156F-BF78-67CE-414CA0646BDC}"/>
                </a:ext>
              </a:extLst>
            </p:cNvPr>
            <p:cNvSpPr/>
            <p:nvPr/>
          </p:nvSpPr>
          <p:spPr>
            <a:xfrm>
              <a:off x="1764695" y="2669423"/>
              <a:ext cx="1606965" cy="803482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7" name="Google Shape;869;p35">
              <a:extLst>
                <a:ext uri="{FF2B5EF4-FFF2-40B4-BE49-F238E27FC236}">
                  <a16:creationId xmlns:a16="http://schemas.microsoft.com/office/drawing/2014/main" id="{88F0FEEE-5B18-7D51-8152-C0FCD2156CC9}"/>
                </a:ext>
              </a:extLst>
            </p:cNvPr>
            <p:cNvSpPr txBox="1"/>
            <p:nvPr/>
          </p:nvSpPr>
          <p:spPr>
            <a:xfrm>
              <a:off x="1803918" y="2795576"/>
              <a:ext cx="1528519" cy="6274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33" tIns="60933" rIns="60933" bIns="60933" anchor="ctr" anchorCtr="0">
              <a:noAutofit/>
            </a:bodyPr>
            <a:lstStyle/>
            <a:p>
              <a:pPr marL="0" marR="0" lvl="0" indent="0" algn="ctr" defTabSz="80467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Pts val="12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Ask 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–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p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rovide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 – </a:t>
              </a:r>
              <a:r>
                <a:rPr kumimoji="0" lang="en-US" sz="16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v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erify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8" name="Google Shape;870;p35">
              <a:extLst>
                <a:ext uri="{FF2B5EF4-FFF2-40B4-BE49-F238E27FC236}">
                  <a16:creationId xmlns:a16="http://schemas.microsoft.com/office/drawing/2014/main" id="{7DD56E46-3F41-B61A-92A8-1B46A6FA8719}"/>
                </a:ext>
              </a:extLst>
            </p:cNvPr>
            <p:cNvSpPr/>
            <p:nvPr/>
          </p:nvSpPr>
          <p:spPr>
            <a:xfrm>
              <a:off x="1228755" y="1117944"/>
              <a:ext cx="1552692" cy="1010705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29" name="Google Shape;871;p35">
              <a:extLst>
                <a:ext uri="{FF2B5EF4-FFF2-40B4-BE49-F238E27FC236}">
                  <a16:creationId xmlns:a16="http://schemas.microsoft.com/office/drawing/2014/main" id="{56FBFAA2-6D12-004E-CFDF-5EBC5E72E6A9}"/>
                </a:ext>
              </a:extLst>
            </p:cNvPr>
            <p:cNvSpPr txBox="1"/>
            <p:nvPr/>
          </p:nvSpPr>
          <p:spPr>
            <a:xfrm>
              <a:off x="1310146" y="1316674"/>
              <a:ext cx="1403112" cy="6663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0933" tIns="60933" rIns="60933" bIns="60933" anchor="ctr" anchorCtr="0">
              <a:noAutofit/>
            </a:bodyPr>
            <a:lstStyle/>
            <a:p>
              <a:pPr marL="0" marR="0" lvl="0" indent="0" algn="ctr" defTabSz="804672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600"/>
                </a:spcAft>
                <a:buClrTx/>
                <a:buSzPts val="1200"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Summarize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 the interaction, </a:t>
              </a: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determine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ea typeface="+mn-ea"/>
                  <a:cs typeface="Calibri" panose="020F0502020204030204" pitchFamily="34" charset="0"/>
                </a:rPr>
                <a:t> the action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207FBF1-5EDD-B3C9-E13B-2948172448F6}"/>
              </a:ext>
            </a:extLst>
          </p:cNvPr>
          <p:cNvSpPr txBox="1"/>
          <p:nvPr/>
        </p:nvSpPr>
        <p:spPr bwMode="auto">
          <a:xfrm>
            <a:off x="1020417" y="4280929"/>
            <a:ext cx="3354121" cy="1785104"/>
          </a:xfrm>
          <a:prstGeom prst="rect">
            <a:avLst/>
          </a:prstGeom>
          <a:solidFill>
            <a:schemeClr val="accent6"/>
          </a:solidFill>
          <a:ln w="19050" algn="ctr">
            <a:noFill/>
            <a:miter lim="800000"/>
            <a:headEnd/>
            <a:tailEnd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</a:rPr>
              <a:t>Engage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  <a:sym typeface="Wingdings" panose="05000000000000000000" pitchFamily="2" charset="2"/>
              </a:rPr>
              <a:t>Understand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  <a:sym typeface="Wingdings" panose="05000000000000000000" pitchFamily="2" charset="2"/>
              </a:rPr>
              <a:t>Offer Information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+mn-cs"/>
                <a:sym typeface="Wingdings" panose="05000000000000000000" pitchFamily="2" charset="2"/>
              </a:rPr>
              <a:t>Clarify and Accept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bg2"/>
              </a:solidFill>
              <a:effectLst/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3846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528D589-B45E-6ED1-2382-527A5117EC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619316"/>
          </a:xfrm>
          <a:solidFill>
            <a:schemeClr val="accent1">
              <a:lumMod val="20000"/>
              <a:lumOff val="80000"/>
            </a:schemeClr>
          </a:solidFill>
        </p:spPr>
        <p:txBody>
          <a:bodyPr lIns="91440" tIns="91440" rIns="91440" bIns="91440"/>
          <a:lstStyle/>
          <a:p>
            <a:pPr>
              <a:spcAft>
                <a:spcPts val="0"/>
              </a:spcAft>
            </a:pPr>
            <a:r>
              <a:rPr lang="en-US" sz="2200" dirty="0"/>
              <a:t>On-site, same-day vaccination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Partner with local health departments and organizations</a:t>
            </a:r>
          </a:p>
          <a:p>
            <a:pPr>
              <a:spcAft>
                <a:spcPts val="0"/>
              </a:spcAft>
            </a:pPr>
            <a:r>
              <a:rPr lang="en-US" sz="2200" dirty="0"/>
              <a:t>Use every encounter as an opportunity for vaccination</a:t>
            </a:r>
            <a:br>
              <a:rPr lang="en-US" sz="2200" dirty="0"/>
            </a:br>
            <a:br>
              <a:rPr lang="en-US" sz="2200" dirty="0"/>
            </a:br>
            <a:endParaRPr lang="en-US" sz="1800" dirty="0">
              <a:sym typeface="Wingdings" panose="05000000000000000000" pitchFamily="2" charset="2"/>
            </a:endParaRPr>
          </a:p>
          <a:p>
            <a:pPr lvl="3">
              <a:spcAft>
                <a:spcPts val="0"/>
              </a:spcAft>
            </a:pPr>
            <a:r>
              <a:rPr lang="en-US" sz="1800" dirty="0">
                <a:sym typeface="Wingdings" panose="05000000000000000000" pitchFamily="2" charset="2"/>
              </a:rPr>
              <a:t>Retrospective study of adults in MN clinic </a:t>
            </a:r>
            <a:br>
              <a:rPr lang="en-US" sz="1800" dirty="0">
                <a:sym typeface="Wingdings" panose="05000000000000000000" pitchFamily="2" charset="2"/>
              </a:rPr>
            </a:br>
            <a:r>
              <a:rPr lang="en-US" sz="1800" dirty="0">
                <a:sym typeface="Wingdings" panose="05000000000000000000" pitchFamily="2" charset="2"/>
              </a:rPr>
              <a:t>(N = 501): integrating serologic testing into primary care increased overall vaccine uptake 20.8% to 28.9%</a:t>
            </a:r>
          </a:p>
          <a:p>
            <a:pPr lvl="3">
              <a:spcAft>
                <a:spcPts val="0"/>
              </a:spcAft>
            </a:pPr>
            <a:r>
              <a:rPr lang="en-US" sz="1800" dirty="0">
                <a:sym typeface="Wingdings" panose="05000000000000000000" pitchFamily="2" charset="2"/>
              </a:rPr>
              <a:t>Serologic results may help reengage patients who are vaccine hesitant</a:t>
            </a:r>
          </a:p>
          <a:p>
            <a:pPr>
              <a:spcAft>
                <a:spcPts val="0"/>
              </a:spcAft>
            </a:pPr>
            <a:endParaRPr lang="en-US" dirty="0"/>
          </a:p>
          <a:p>
            <a:pPr marL="0" indent="0">
              <a:spcAft>
                <a:spcPts val="0"/>
              </a:spcAft>
              <a:buNone/>
            </a:pP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CCBCA7-8C2B-8B46-00A9-E7FD912BA95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619316"/>
          </a:xfrm>
          <a:solidFill>
            <a:schemeClr val="bg2"/>
          </a:solidFill>
        </p:spPr>
        <p:txBody>
          <a:bodyPr lIns="91440" tIns="91440" rIns="91440" bIns="91440"/>
          <a:lstStyle/>
          <a:p>
            <a:pPr>
              <a:spcAft>
                <a:spcPts val="0"/>
              </a:spcAft>
            </a:pPr>
            <a:r>
              <a:rPr lang="en-US" sz="2200" dirty="0"/>
              <a:t>Among people who use injection drugs, </a:t>
            </a:r>
            <a:r>
              <a:rPr lang="en-US" sz="2200" b="1" dirty="0"/>
              <a:t>convenience</a:t>
            </a:r>
            <a:r>
              <a:rPr lang="en-US" sz="2200" dirty="0"/>
              <a:t> is a major contributor to increase uptake of HAV and HBV vaccine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Deliver vaccines in nontraditional areas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Syringe services programs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Homeless shelters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Correctional facilities</a:t>
            </a:r>
          </a:p>
          <a:p>
            <a:pPr lvl="2">
              <a:spcAft>
                <a:spcPts val="0"/>
              </a:spcAft>
            </a:pPr>
            <a:r>
              <a:rPr lang="en-US" sz="2000" dirty="0"/>
              <a:t>Mobile outreach units</a:t>
            </a:r>
          </a:p>
          <a:p>
            <a:pPr>
              <a:spcAft>
                <a:spcPts val="0"/>
              </a:spcAft>
            </a:pPr>
            <a:endParaRPr lang="en-US" dirty="0"/>
          </a:p>
          <a:p>
            <a:pPr lvl="2">
              <a:spcAft>
                <a:spcPts val="0"/>
              </a:spcAft>
            </a:pPr>
            <a:endParaRPr lang="en-US" sz="2400" dirty="0"/>
          </a:p>
          <a:p>
            <a:pPr>
              <a:spcAft>
                <a:spcPts val="0"/>
              </a:spcAft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FFF895-D99F-0500-93D5-92FDD2689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Meet People Where They 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C8DD2-4B6A-14F8-6EF4-B3AED51F75A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842247" y="6302375"/>
            <a:ext cx="7682242" cy="327025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Montgomery. Am J Public Health. 2021;111:1409. Wangensteen. J Prim Care Community Health. 2025;16:21501319251408993.</a:t>
            </a:r>
            <a:br>
              <a:rPr lang="en-US" dirty="0"/>
            </a:br>
            <a:r>
              <a:rPr lang="en-US" dirty="0"/>
              <a:t>Campbell. Drug Alcohol Depend. 2007;91:S64. 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F4A0015-6370-5AC9-0384-6C13C1D86115}"/>
              </a:ext>
            </a:extLst>
          </p:cNvPr>
          <p:cNvSpPr txBox="1"/>
          <p:nvPr/>
        </p:nvSpPr>
        <p:spPr>
          <a:xfrm>
            <a:off x="231078" y="3461542"/>
            <a:ext cx="5644122" cy="367851"/>
          </a:xfrm>
          <a:prstGeom prst="rect">
            <a:avLst/>
          </a:prstGeom>
          <a:solidFill>
            <a:schemeClr val="accent1"/>
          </a:solidFill>
        </p:spPr>
        <p:txBody>
          <a:bodyPr vert="horz" wrap="none" lIns="0" tIns="0" rIns="0" bIns="0" rtlCol="0" anchor="b">
            <a:noAutofit/>
          </a:bodyPr>
          <a:lstStyle/>
          <a:p>
            <a:pPr marL="228600" lvl="2" indent="0" algn="ctr">
              <a:buNone/>
            </a:pPr>
            <a:r>
              <a:rPr lang="en-US" sz="2000" b="1" dirty="0">
                <a:solidFill>
                  <a:schemeClr val="bg2"/>
                </a:solidFill>
              </a:rPr>
              <a:t>Offer </a:t>
            </a:r>
            <a:r>
              <a:rPr lang="en-US" sz="2000" b="1" dirty="0">
                <a:solidFill>
                  <a:schemeClr val="bg2"/>
                </a:solidFill>
                <a:sym typeface="Wingdings" panose="05000000000000000000" pitchFamily="2" charset="2"/>
              </a:rPr>
              <a:t> Offer  Test  Vaccinate</a:t>
            </a:r>
          </a:p>
        </p:txBody>
      </p:sp>
    </p:spTree>
    <p:extLst>
      <p:ext uri="{BB962C8B-B14F-4D97-AF65-F5344CB8AC3E}">
        <p14:creationId xmlns:p14="http://schemas.microsoft.com/office/powerpoint/2010/main" val="33237699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625035"/>
            <a:ext cx="11740260" cy="943848"/>
          </a:xfrm>
        </p:spPr>
        <p:txBody>
          <a:bodyPr/>
          <a:lstStyle/>
          <a:p>
            <a:r>
              <a:rPr lang="en-US" dirty="0" err="1"/>
              <a:t>ClinicalThought</a:t>
            </a:r>
            <a:r>
              <a:rPr lang="en-US" dirty="0"/>
              <a:t> commentaries featuring expert faculty perspectives</a:t>
            </a:r>
          </a:p>
          <a:p>
            <a:r>
              <a:rPr lang="en-US" dirty="0"/>
              <a:t>Downloadable slides with all the key data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743202"/>
            <a:ext cx="11740260" cy="521168"/>
          </a:xfrm>
        </p:spPr>
        <p:txBody>
          <a:bodyPr/>
          <a:lstStyle/>
          <a:p>
            <a:r>
              <a:rPr lang="en-US" altLang="en-US" dirty="0"/>
              <a:t>Go Online for More Coverage of </a:t>
            </a:r>
            <a:r>
              <a:rPr lang="en-US" dirty="0"/>
              <a:t>Hepatitis A and B</a:t>
            </a:r>
            <a:r>
              <a:rPr lang="en-US" altLang="en-US" dirty="0"/>
              <a:t>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402529"/>
            <a:ext cx="11740260" cy="369332"/>
          </a:xfrm>
        </p:spPr>
        <p:txBody>
          <a:bodyPr/>
          <a:lstStyle/>
          <a:p>
            <a:pPr lvl="0"/>
            <a:r>
              <a:rPr lang="en-US" u="sng" dirty="0">
                <a:hlinkClick r:id="rId3"/>
              </a:rPr>
              <a:t>deceraclinical.com/education/</a:t>
            </a:r>
            <a:r>
              <a:rPr lang="en-US" u="sng" dirty="0" err="1">
                <a:hlinkClick r:id="rId3"/>
              </a:rPr>
              <a:t>HepatitisAandBPrevention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spDef>
      <a:spPr>
        <a:noFill/>
        <a:ln w="19050">
          <a:solidFill>
            <a:schemeClr val="tx1"/>
          </a:solidFill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3ca21e0-0676-41d1-a6bd-863081acadbd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5018E3CA9D78489099392FB4680870" ma:contentTypeVersion="11" ma:contentTypeDescription="Create a new document." ma:contentTypeScope="" ma:versionID="235aa5d3354a2dcee81dbf02cb28073b">
  <xsd:schema xmlns:xsd="http://www.w3.org/2001/XMLSchema" xmlns:xs="http://www.w3.org/2001/XMLSchema" xmlns:p="http://schemas.microsoft.com/office/2006/metadata/properties" xmlns:ns2="83ca21e0-0676-41d1-a6bd-863081acadbd" xmlns:ns3="22fd6914-46d4-4c7e-bbad-46e82841b69d" targetNamespace="http://schemas.microsoft.com/office/2006/metadata/properties" ma:root="true" ma:fieldsID="ac47732aa3f09d9dc57835e456f5f33f" ns2:_="" ns3:_="">
    <xsd:import namespace="83ca21e0-0676-41d1-a6bd-863081acadbd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ca21e0-0676-41d1-a6bd-863081aca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92BF528-79E7-49C7-8398-55B164A86230}">
  <ds:schemaRefs>
    <ds:schemaRef ds:uri="http://purl.org/dc/dcmitype/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83ca21e0-0676-41d1-a6bd-863081acadbd"/>
    <ds:schemaRef ds:uri="http://schemas.microsoft.com/office/infopath/2007/PartnerControls"/>
    <ds:schemaRef ds:uri="22fd6914-46d4-4c7e-bbad-46e82841b69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9708811-87E1-4333-B3F0-5ADAA0F162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3ca21e0-0676-41d1-a6bd-863081acadbd"/>
    <ds:schemaRef ds:uri="22fd6914-46d4-4c7e-bbad-46e82841b69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8800</TotalTime>
  <Words>4030</Words>
  <Application>Microsoft Office PowerPoint</Application>
  <PresentationFormat>Widescreen</PresentationFormat>
  <Paragraphs>776</Paragraphs>
  <Slides>37</Slides>
  <Notes>34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37</vt:i4>
      </vt:variant>
    </vt:vector>
  </HeadingPairs>
  <TitlesOfParts>
    <vt:vector size="52" baseType="lpstr">
      <vt:lpstr>ＭＳ Ｐゴシック</vt:lpstr>
      <vt:lpstr>Aptos</vt:lpstr>
      <vt:lpstr>Arial</vt:lpstr>
      <vt:lpstr>Calibri</vt:lpstr>
      <vt:lpstr>Newsreader ExtraBold</vt:lpstr>
      <vt:lpstr>Noto Sans Symbols</vt:lpstr>
      <vt:lpstr>Poppins</vt:lpstr>
      <vt:lpstr>Poppins Light</vt:lpstr>
      <vt:lpstr>Poppins Medium</vt:lpstr>
      <vt:lpstr>Times</vt:lpstr>
      <vt:lpstr>Times New Roman</vt:lpstr>
      <vt:lpstr>Wingdings</vt:lpstr>
      <vt:lpstr>3_Office</vt:lpstr>
      <vt:lpstr>4_Office</vt:lpstr>
      <vt:lpstr>2_Office</vt:lpstr>
      <vt:lpstr>DeLIVERing Prevention: Optimizing Uptake of  Hepatitis A and B Vaccination</vt:lpstr>
      <vt:lpstr>About These Slides</vt:lpstr>
      <vt:lpstr>Faculty</vt:lpstr>
      <vt:lpstr>Faculty</vt:lpstr>
      <vt:lpstr>Disclosures</vt:lpstr>
      <vt:lpstr>Learning Objectives</vt:lpstr>
      <vt:lpstr>Ongoing Threats: Hepatitis A Virus and Hepatitis B Virus</vt:lpstr>
      <vt:lpstr>Global Deaths From Viral Hepatitis Exceeds HIV Infection, Tuberculosis, or Malaria</vt:lpstr>
      <vt:lpstr>Hepatitis A Burden of Disease</vt:lpstr>
      <vt:lpstr>Hepatitis A Virus Epidemiology and Clinical Features</vt:lpstr>
      <vt:lpstr>Hepatitis A Risk Factors and Vulnerable Populations</vt:lpstr>
      <vt:lpstr>Importance of Vaccination in Hepatitis A Elimination Efforts</vt:lpstr>
      <vt:lpstr>Hepatitis B Virus Epidemiology and Clinical Features</vt:lpstr>
      <vt:lpstr>Hepatitis B Burden of Disease</vt:lpstr>
      <vt:lpstr>CHB Prevalence Among Foreign-Born and US-Born Adults  in the US</vt:lpstr>
      <vt:lpstr>Importance of Vaccination in Hepatitis B Elimination Efforts</vt:lpstr>
      <vt:lpstr>Example From Taiwan: Benefits of Universal Vaccination</vt:lpstr>
      <vt:lpstr>Effect of Nationwide HBV Vaccination and Antiviral Therapy Programs on End-Stage Liver Disease Burden in Taiwan</vt:lpstr>
      <vt:lpstr>Key Points</vt:lpstr>
      <vt:lpstr>Navigating the Recommendations: Current Evidence-Based Recommendations for Hepatis A and B Vaccination </vt:lpstr>
      <vt:lpstr>ACOG Recommendations: Vaccination in Pregnant Women</vt:lpstr>
      <vt:lpstr>AAP Hepatitis B Pediatric Vaccine Recommendations: Unchanged</vt:lpstr>
      <vt:lpstr>HBIG and Birth Dose Administration Based on Maternal HBsAg</vt:lpstr>
      <vt:lpstr>Pediatric Vaccine Recommendations: Hepatitis A</vt:lpstr>
      <vt:lpstr>Childhood Vaccination: Shared Clinical Decision-making</vt:lpstr>
      <vt:lpstr>Conversations With Families: How to Navigate?</vt:lpstr>
      <vt:lpstr>Hepatitis Vaccine Recommendations: Adults</vt:lpstr>
      <vt:lpstr>Hepatitis A Vaccine Uptake in the US</vt:lpstr>
      <vt:lpstr>Hepatitis B Vaccine Uptake in the US: Newborns</vt:lpstr>
      <vt:lpstr>Hepatitis B Vaccine Uptake in the US: Pediatrics</vt:lpstr>
      <vt:lpstr>Hepatitis B Vaccine Uptake in the US: Adults</vt:lpstr>
      <vt:lpstr>DeLIVERing Prevention: Strategies to Increase Hepatitis Vaccine Uptake in Clinical Practice</vt:lpstr>
      <vt:lpstr>Overcoming Logistical Barriers</vt:lpstr>
      <vt:lpstr>Increasing Vaccine Uptake in High-Risk and Underserved Groups</vt:lpstr>
      <vt:lpstr>Addressing Vaccine Hesitancy</vt:lpstr>
      <vt:lpstr>Meet People Where They Are</vt:lpstr>
      <vt:lpstr>Go Online for More Coverage of Hepatitis A and B!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DeLIVERing Prevention: Optimizing Uptake of Hepatitis A and B Vaccination</dc:title>
  <dc:creator>Davidson, El (NYC-FUB)</dc:creator>
  <cp:lastModifiedBy>Valerie Wenzel</cp:lastModifiedBy>
  <cp:revision>26</cp:revision>
  <dcterms:created xsi:type="dcterms:W3CDTF">2025-10-10T13:11:02Z</dcterms:created>
  <dcterms:modified xsi:type="dcterms:W3CDTF">2026-05-28T16:32:43Z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0x010100D45018E3CA9D78489099392FB4680870</vt:lpwstr>
  </property>
  <property fmtid="{D5CDD505-2E9C-101B-9397-08002B2CF9AE}" pid="3" name="MediaServiceImageTags">
    <vt:lpwstr/>
  </property>
</Properties>
</file>