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2" r:id="rId8"/>
  </p:sldMasterIdLst>
  <p:notesMasterIdLst>
    <p:notesMasterId r:id="rId21"/>
  </p:notesMasterIdLst>
  <p:handoutMasterIdLst>
    <p:handoutMasterId r:id="rId22"/>
  </p:handoutMasterIdLst>
  <p:sldIdLst>
    <p:sldId id="321" r:id="rId9"/>
    <p:sldId id="539" r:id="rId10"/>
    <p:sldId id="545" r:id="rId11"/>
    <p:sldId id="531" r:id="rId12"/>
    <p:sldId id="533" r:id="rId13"/>
    <p:sldId id="548" r:id="rId14"/>
    <p:sldId id="541" r:id="rId15"/>
    <p:sldId id="549" r:id="rId16"/>
    <p:sldId id="552" r:id="rId17"/>
    <p:sldId id="536" r:id="rId18"/>
    <p:sldId id="543" r:id="rId19"/>
    <p:sldId id="551"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12" userDrawn="1">
          <p15:clr>
            <a:srgbClr val="A4A3A4"/>
          </p15:clr>
        </p15:guide>
        <p15:guide id="9" pos="7416" userDrawn="1">
          <p15:clr>
            <a:srgbClr val="A4A3A4"/>
          </p15:clr>
        </p15:guide>
        <p15:guide id="10" pos="3816" userDrawn="1">
          <p15:clr>
            <a:srgbClr val="A4A3A4"/>
          </p15:clr>
        </p15:guide>
        <p15:guide id="11" pos="456"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4"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Kiran D. Mir-Hudgeons" initials="KDM" lastIdx="14" clrIdx="10">
    <p:extLst>
      <p:ext uri="{19B8F6BF-5375-455C-9EA6-DF929625EA0E}">
        <p15:presenceInfo xmlns:p15="http://schemas.microsoft.com/office/powerpoint/2012/main" userId="S::kmirhudgeons@clinicaloptions.com::988cb7e1-0640-4c3c-b602-3f8e18ce9544" providerId="AD"/>
      </p:ext>
    </p:extLst>
  </p:cmAuthor>
  <p:cmAuthor id="12" name="Terrence Fagan" initials="TF" lastIdx="6" clrIdx="11">
    <p:extLst>
      <p:ext uri="{19B8F6BF-5375-455C-9EA6-DF929625EA0E}">
        <p15:presenceInfo xmlns:p15="http://schemas.microsoft.com/office/powerpoint/2012/main" userId="S::tfagan@clinicaloptions.com::6b543a43-2034-4a4a-856a-43baa52402be" providerId="AD"/>
      </p:ext>
    </p:extLst>
  </p:cmAuthor>
  <p:cmAuthor id="13" name="Timothy Quill" initials="TQ" lastIdx="2" clrIdx="12">
    <p:extLst>
      <p:ext uri="{19B8F6BF-5375-455C-9EA6-DF929625EA0E}">
        <p15:presenceInfo xmlns:p15="http://schemas.microsoft.com/office/powerpoint/2012/main" userId="S::tquill@clinicaloptions.com::b1dc6efb-2995-45e7-a306-57a2c67aa886" providerId="AD"/>
      </p:ext>
    </p:extLst>
  </p:cmAuthor>
  <p:cmAuthor id="14" name="Carol Carter" initials="CC" lastIdx="7" clrIdx="13">
    <p:extLst>
      <p:ext uri="{19B8F6BF-5375-455C-9EA6-DF929625EA0E}">
        <p15:presenceInfo xmlns:p15="http://schemas.microsoft.com/office/powerpoint/2012/main" userId="9100180393d20a31" providerId="Windows Live"/>
      </p:ext>
    </p:extLst>
  </p:cmAuthor>
  <p:cmAuthor id="15" name="Gordon Kelley" initials="GK" lastIdx="10" clrIdx="14">
    <p:extLst>
      <p:ext uri="{19B8F6BF-5375-455C-9EA6-DF929625EA0E}">
        <p15:presenceInfo xmlns:p15="http://schemas.microsoft.com/office/powerpoint/2012/main" userId="S::gkelley@clinicaloptions.com::7e3d11cf-7436-4611-80d7-51121a63678e" providerId="AD"/>
      </p:ext>
    </p:extLst>
  </p:cmAuthor>
  <p:cmAuthor id="16" name="CLINICALOPTIONS\krosenthal" initials="C" lastIdx="1" clrIdx="15">
    <p:extLst>
      <p:ext uri="{19B8F6BF-5375-455C-9EA6-DF929625EA0E}">
        <p15:presenceInfo xmlns:p15="http://schemas.microsoft.com/office/powerpoint/2012/main" userId="CLINICALOPTIONS\krosenthal" providerId="None"/>
      </p:ext>
    </p:extLst>
  </p:cmAuthor>
  <p:cmAuthor id="17" name="CLINICALOPTIONS\tquill" initials="C" lastIdx="1" clrIdx="16">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2AB95F-0BC8-42BC-BCC6-C3337B5982A3}" v="1" dt="2020-12-09T23:17:38.28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87" autoAdjust="0"/>
    <p:restoredTop sz="81781" autoAdjust="0"/>
  </p:normalViewPr>
  <p:slideViewPr>
    <p:cSldViewPr snapToGrid="0" showGuides="1">
      <p:cViewPr varScale="1">
        <p:scale>
          <a:sx n="54" d="100"/>
          <a:sy n="54" d="100"/>
        </p:scale>
        <p:origin x="1060" y="88"/>
      </p:cViewPr>
      <p:guideLst>
        <p:guide orient="horz" pos="4128"/>
        <p:guide orient="horz" pos="1008"/>
        <p:guide orient="horz" pos="4032"/>
        <p:guide orient="horz" pos="151"/>
        <p:guide orient="horz" pos="258"/>
        <p:guide orient="horz" pos="3912"/>
        <p:guide orient="horz"/>
        <p:guide pos="312"/>
        <p:guide pos="7416"/>
        <p:guide pos="3816"/>
        <p:guide pos="456"/>
        <p:guide pos="5112"/>
        <p:guide pos="7233"/>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2.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3.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7.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handoutMaster" Target="handoutMasters/handout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Buckley" userId="198f1f92-dcde-45fe-8deb-204ceb80a564" providerId="ADAL" clId="{D42AB95F-0BC8-42BC-BCC6-C3337B5982A3}"/>
    <pc:docChg chg="modSld">
      <pc:chgData name="Jessica Buckley" userId="198f1f92-dcde-45fe-8deb-204ceb80a564" providerId="ADAL" clId="{D42AB95F-0BC8-42BC-BCC6-C3337B5982A3}" dt="2020-12-09T23:17:54.933" v="3" actId="20577"/>
      <pc:docMkLst>
        <pc:docMk/>
      </pc:docMkLst>
      <pc:sldChg chg="modSp mod">
        <pc:chgData name="Jessica Buckley" userId="198f1f92-dcde-45fe-8deb-204ceb80a564" providerId="ADAL" clId="{D42AB95F-0BC8-42BC-BCC6-C3337B5982A3}" dt="2020-12-09T23:17:54.933" v="3" actId="20577"/>
        <pc:sldMkLst>
          <pc:docMk/>
          <pc:sldMk cId="4133128199" sldId="321"/>
        </pc:sldMkLst>
        <pc:spChg chg="mod">
          <ac:chgData name="Jessica Buckley" userId="198f1f92-dcde-45fe-8deb-204ceb80a564" providerId="ADAL" clId="{D42AB95F-0BC8-42BC-BCC6-C3337B5982A3}" dt="2020-12-09T23:17:54.933" v="3" actId="20577"/>
          <ac:spMkLst>
            <pc:docMk/>
            <pc:sldMk cId="4133128199" sldId="321"/>
            <ac:spMk id="7171" creationId="{4D67E167-2F37-481F-AB26-A6E236679EF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Dara,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daratumumab; MM, multiple myeloma; R, lenalidomide; </a:t>
            </a:r>
            <a:r>
              <a:rPr lang="en-US" i="1" dirty="0"/>
              <a:t>VRd,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bortezomib/lenalidomide/dexamethasone.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87301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672129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transplantation; D, daratumumab; MM, multiple myeloma; MRD, measurable residual disease; ND, newly diagnosed; PFS, progression-free survival; sCR, stringent complete remission; R, lenalidomide; sCR, stringent CR; VRd, bortezomib/lenalidomide/dexamethasone.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985120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transplantation; CrCl, creatinine clearance; d, dexamethasone; D, daratumumab; D-R, daratumumab + lenalidomide; D-VRd, daratumumab + bortezomib/lenalidomide/dexamethasone; ECOG, Eastern Cooperative Oncology Group; MM, multiple myeloma; MRD, measurable residual disease; ND, newly diagnosed; PS, performance status; R, lenalidomide; sCR, stringent CR; V, bortezomib; VRd, bortezomib/lenalidomide/dexamethasone.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034217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CrCl, creatinine clearance; D, daratumumab; ECOG, Eastern Cooperative Oncology Group; ISS, International Staging System; MM, multiple myeloma; PS, performance status; VRd, bortezomib/lenalidomide/dexamethasone.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822486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ASCT, autologous stem cell transplantation; D, daratumumab; NE, not evaluable; PD, progressive disease; sCR, stringent CR; SD, stable disease; VRd, bortezomib/lenalidomide/dexamethasone.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072855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BM, bone marrow; D, daratumumab; ITT, intention-to-treat; MRD, measurable residual disease; NGS, next-generation sequencing; VRd, bortezomib/lenalidomide/dexamethasone.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84733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 daratumumab; ITT, intention-to-treat; VRd, bortezomib/lenalidomide/dexamethasone.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513399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 daratumumab; IRR, infusion-related reaction; TEAE, treatment-emergent adverse event; URTI, upper respiratory tract infection; VRd, bortezomib/lenalidomide/dexamethasone.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078278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 daratumumab; R, lenalidomide; VRd, bortezomib/lenalidomide/dexamethasone.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0108201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ASCT, autologous stem cell transplantation; D, daratumumab; MM, multiple myeloma; ND, newly diagnosed; sCR, stringent CR; VRd, bortezomib/lenalidomide/dexamethasone.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39855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530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836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2577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17463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616009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606562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9362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4793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52355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385650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31359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816172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429385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343809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229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3789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648816123"/>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376036927"/>
      </p:ext>
    </p:extLst>
  </p:cSld>
  <p:clrMap bg1="dk2" tx1="lt1" bg2="dk1" tx2="lt2" accent1="accent1" accent2="accent2" accent3="accent3" accent4="accent4" accent5="accent5" accent6="accent6" hlink="hlink" folHlink="folHlink"/>
  <p:sldLayoutIdLst>
    <p:sldLayoutId id="2147484673" r:id="rId1"/>
    <p:sldLayoutId id="2147484674" r:id="rId2"/>
    <p:sldLayoutId id="2147484675" r:id="rId3"/>
    <p:sldLayoutId id="2147484676" r:id="rId4"/>
    <p:sldLayoutId id="2147484677" r:id="rId5"/>
    <p:sldLayoutId id="2147484678" r:id="rId6"/>
    <p:sldLayoutId id="2147484679" r:id="rId7"/>
    <p:sldLayoutId id="214748468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3.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8" y="409576"/>
            <a:ext cx="11005406" cy="2882265"/>
          </a:xfrm>
        </p:spPr>
        <p:txBody>
          <a:bodyPr>
            <a:normAutofit/>
          </a:bodyPr>
          <a:lstStyle/>
          <a:p>
            <a:r>
              <a:rPr lang="en-US" altLang="en-US" sz="4000" dirty="0"/>
              <a:t>GRIFFIN Maintenance Phase Update: Daratumumab + VRd → Dara-R vs VRd </a:t>
            </a:r>
            <a:r>
              <a:rPr lang="en-US" altLang="en-US" sz="4000"/>
              <a:t>→ </a:t>
            </a:r>
            <a:br>
              <a:rPr lang="en-US" altLang="en-US" sz="4000"/>
            </a:br>
            <a:r>
              <a:rPr lang="en-US" altLang="en-US" sz="4000"/>
              <a:t>R </a:t>
            </a:r>
            <a:r>
              <a:rPr lang="en-US" altLang="en-US" sz="4000" dirty="0"/>
              <a:t>Alone for ASCT-Eligible Patients </a:t>
            </a:r>
            <a:r>
              <a:rPr lang="en-US" altLang="en-US" sz="4000"/>
              <a:t>With </a:t>
            </a:r>
            <a:br>
              <a:rPr lang="en-US" altLang="en-US" sz="4000"/>
            </a:br>
            <a:r>
              <a:rPr lang="en-US" altLang="en-US" sz="4000"/>
              <a:t>Newly </a:t>
            </a:r>
            <a:r>
              <a:rPr lang="en-US" altLang="en-US" sz="4000" dirty="0"/>
              <a:t>Diagnosed MM</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064358"/>
            <a:ext cx="576793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Amgen, AstraZeneca, Bristol-Myers Squibb, Epizyme, Inc., GlaxoSmithKline, Incyte Corporation, Janssen Biotech, Karyopharm Therapeutics Inc., Novartis, PharmaEssentia Corp., Seattle Genetics and Takeda Oncology.</a:t>
            </a:r>
          </a:p>
        </p:txBody>
      </p:sp>
      <p:sp>
        <p:nvSpPr>
          <p:cNvPr id="9" name="Rectangle 14">
            <a:extLst>
              <a:ext uri="{FF2B5EF4-FFF2-40B4-BE49-F238E27FC236}">
                <a16:creationId xmlns:a16="http://schemas.microsoft.com/office/drawing/2014/main" id="{E62D0D8C-1B42-46FC-AB58-35763614D6DD}"/>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 </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2020 Virtual ASH Annual Meeting, </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December 5-8, 2020</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 Box 10">
            <a:extLst>
              <a:ext uri="{FF2B5EF4-FFF2-40B4-BE49-F238E27FC236}">
                <a16:creationId xmlns:a16="http://schemas.microsoft.com/office/drawing/2014/main" id="{9446B31F-F8F7-42D5-BF3B-D36859DBF552}"/>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4133128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67397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GRIFFIN Maintenance Phase Update: Background</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468443"/>
            <a:ext cx="11409525" cy="4650686"/>
          </a:xfrm>
        </p:spPr>
        <p:txBody>
          <a:bodyPr/>
          <a:lstStyle/>
          <a:p>
            <a:r>
              <a:rPr lang="en-GB" sz="2400" dirty="0"/>
              <a:t>Standard-of-care management strategies in transplant-eligible ND MM include VRd induction followed by ASCT, consolidation,</a:t>
            </a:r>
            <a:r>
              <a:rPr lang="en-GB" sz="2400" baseline="30000" dirty="0"/>
              <a:t>[1,2]</a:t>
            </a:r>
            <a:r>
              <a:rPr lang="en-GB" sz="2400" dirty="0"/>
              <a:t> and R maintenance therapy</a:t>
            </a:r>
            <a:r>
              <a:rPr lang="en-GB" sz="2400" baseline="30000" dirty="0"/>
              <a:t>[3,4]</a:t>
            </a:r>
            <a:endParaRPr lang="en-US" sz="2400" baseline="30000" dirty="0"/>
          </a:p>
          <a:p>
            <a:r>
              <a:rPr lang="en-US" altLang="en-US" sz="2400" dirty="0"/>
              <a:t>Phase II GRIFFIN study designed to compare D + VRd followed by D-R maintenance with VRd followed by R maintenance in ASCT-eligible patients with ND MM</a:t>
            </a:r>
            <a:r>
              <a:rPr lang="en-US" altLang="en-US" sz="2400" baseline="30000" dirty="0"/>
              <a:t>[5]</a:t>
            </a:r>
          </a:p>
          <a:p>
            <a:pPr lvl="1"/>
            <a:r>
              <a:rPr lang="en-US" sz="2200" dirty="0"/>
              <a:t>Primary analysis (median follow-up: 13.5 mos): addition of D to VRd increased sCR by the end of consolidation, 42.4% vs 32.0% (1-sided </a:t>
            </a:r>
            <a:r>
              <a:rPr lang="en-US" sz="2200" i="1" dirty="0"/>
              <a:t>P</a:t>
            </a:r>
            <a:r>
              <a:rPr lang="en-US" sz="2200" dirty="0"/>
              <a:t> = .068)</a:t>
            </a:r>
          </a:p>
          <a:p>
            <a:pPr lvl="1"/>
            <a:r>
              <a:rPr lang="en-US" sz="2200" dirty="0"/>
              <a:t>D-VRd increased rate of MRD negativity (median follow-up: 22.1 mos) vs VRd </a:t>
            </a:r>
            <a:br>
              <a:rPr lang="en-US" sz="2200" dirty="0"/>
            </a:br>
            <a:r>
              <a:rPr lang="en-US" sz="2200" dirty="0"/>
              <a:t>(51.0% vs 20.4%) and estimated 24-mo PFS (95.8% vs 89.8%)</a:t>
            </a:r>
          </a:p>
          <a:p>
            <a:pPr lvl="1"/>
            <a:r>
              <a:rPr lang="en-US" altLang="en-US" sz="2200" dirty="0"/>
              <a:t>Safety of D-VRd similar to earlier data</a:t>
            </a:r>
          </a:p>
          <a:p>
            <a:r>
              <a:rPr lang="en-US" altLang="en-US" sz="2400" dirty="0"/>
              <a:t>Current report: updated data from GRIFFIN after 12 mos of maintenance therapy</a:t>
            </a:r>
            <a:r>
              <a:rPr lang="en-US" altLang="en-US" sz="2400" baseline="30000" dirty="0"/>
              <a:t>[6]</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8" y="6201074"/>
            <a:ext cx="89752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 typeface="Wingdings" panose="05000000000000000000" pitchFamily="2" charset="2"/>
              <a:buAutoNum type="arabicPeriod"/>
            </a:pPr>
            <a:r>
              <a:rPr lang="en-US" altLang="en-US" sz="1200" b="0" dirty="0">
                <a:solidFill>
                  <a:schemeClr val="bg2"/>
                </a:solidFill>
                <a:latin typeface="Calibri" panose="020F0502020204030204" pitchFamily="34" charset="0"/>
              </a:rPr>
              <a:t> Engelhardt. Haematologica. 2014;99:232. 2. Moreau. Ann Oncol. 2017;28(suppl_4):iv52. 3. Attal. NEJM. 2012;366:1782.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Holstein. Lancet Haematol. 2018;5:e332. 5. Voorhees. Blood. 2020;136:936. 6. Kaufman. ASH 2020. Abstr 549.</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91552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GRIFFIN Maintenance Phase Update: Study Design</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877529" cy="443945"/>
          </a:xfrm>
          <a:ln>
            <a:noFill/>
          </a:ln>
        </p:spPr>
        <p:txBody>
          <a:bodyPr/>
          <a:lstStyle/>
          <a:p>
            <a:r>
              <a:rPr lang="en-US" altLang="en-US" sz="2400" dirty="0"/>
              <a:t>Multicenter, open-label, randomized phase II trial</a:t>
            </a:r>
          </a:p>
          <a:p>
            <a:endParaRPr lang="en-US" altLang="en-US" sz="2400" dirty="0"/>
          </a:p>
          <a:p>
            <a:endParaRPr lang="en-US" altLang="en-US" sz="2400" dirty="0"/>
          </a:p>
          <a:p>
            <a:endParaRPr lang="en-US" altLang="en-US" sz="2400" dirty="0"/>
          </a:p>
          <a:p>
            <a:endParaRPr lang="en-US" altLang="en-US" sz="700" dirty="0"/>
          </a:p>
          <a:p>
            <a:pPr marL="0" indent="0">
              <a:buNone/>
            </a:pPr>
            <a:endParaRPr lang="en-US" altLang="en-US" sz="2400" dirty="0"/>
          </a:p>
          <a:p>
            <a:pPr marL="0" indent="0">
              <a:buNone/>
            </a:pPr>
            <a:endParaRPr lang="en-US" altLang="en-US" sz="2400" dirty="0"/>
          </a:p>
          <a:p>
            <a:pPr lvl="1"/>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Kaufman. ASH 2020. Abstr 549.</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Box 7">
            <a:extLst>
              <a:ext uri="{FF2B5EF4-FFF2-40B4-BE49-F238E27FC236}">
                <a16:creationId xmlns:a16="http://schemas.microsoft.com/office/drawing/2014/main" id="{BD404678-9391-3C41-8F62-92ABD85B31C6}"/>
              </a:ext>
            </a:extLst>
          </p:cNvPr>
          <p:cNvSpPr txBox="1"/>
          <p:nvPr/>
        </p:nvSpPr>
        <p:spPr>
          <a:xfrm>
            <a:off x="2788133" y="2315308"/>
            <a:ext cx="2581436" cy="1508105"/>
          </a:xfrm>
          <a:prstGeom prst="rect">
            <a:avLst/>
          </a:prstGeom>
          <a:solidFill>
            <a:schemeClr val="accent1"/>
          </a:solidFill>
          <a:ln>
            <a:noFill/>
          </a:ln>
        </p:spPr>
        <p:txBody>
          <a:bodyPr wrap="square">
            <a:spAutoFit/>
          </a:bodyPr>
          <a:lstStyle/>
          <a:p>
            <a:pPr algn="ctr" eaLnBrk="1" hangingPunct="1">
              <a:defRPr/>
            </a:pPr>
            <a:r>
              <a:rPr lang="en-US" kern="0" dirty="0">
                <a:latin typeface="Calibri" panose="020F0502020204030204" pitchFamily="34" charset="0"/>
              </a:rPr>
              <a:t>D-VRd</a:t>
            </a:r>
            <a:r>
              <a:rPr lang="en-US" b="0" kern="0" dirty="0">
                <a:latin typeface="Calibri" panose="020F0502020204030204" pitchFamily="34" charset="0"/>
              </a:rPr>
              <a:t> in 21-day cycles</a:t>
            </a:r>
          </a:p>
          <a:p>
            <a:pPr algn="ctr" eaLnBrk="1" hangingPunct="1">
              <a:defRPr/>
            </a:pPr>
            <a:r>
              <a:rPr lang="en-US" sz="1400" kern="0" dirty="0">
                <a:latin typeface="Calibri" panose="020F0502020204030204" pitchFamily="34" charset="0"/>
              </a:rPr>
              <a:t>D</a:t>
            </a:r>
            <a:r>
              <a:rPr lang="en-US" sz="1400" b="0" kern="0" dirty="0">
                <a:latin typeface="Calibri" panose="020F0502020204030204" pitchFamily="34" charset="0"/>
              </a:rPr>
              <a:t>: 16 mg/kg IV D1, 8, 15</a:t>
            </a:r>
          </a:p>
          <a:p>
            <a:pPr algn="ctr" eaLnBrk="1" hangingPunct="1">
              <a:defRPr/>
            </a:pPr>
            <a:r>
              <a:rPr lang="en-US" sz="1400" kern="0" dirty="0">
                <a:latin typeface="Calibri" panose="020F0502020204030204" pitchFamily="34" charset="0"/>
              </a:rPr>
              <a:t>V</a:t>
            </a:r>
            <a:r>
              <a:rPr lang="en-US" sz="1400" b="0" kern="0" dirty="0">
                <a:latin typeface="Calibri" panose="020F0502020204030204" pitchFamily="34" charset="0"/>
              </a:rPr>
              <a:t>: 1.3 mg/m</a:t>
            </a:r>
            <a:r>
              <a:rPr lang="en-US" sz="1400" b="0" kern="0" baseline="30000" dirty="0">
                <a:latin typeface="Calibri" panose="020F0502020204030204" pitchFamily="34" charset="0"/>
              </a:rPr>
              <a:t>2</a:t>
            </a:r>
            <a:r>
              <a:rPr lang="en-US" sz="1400" b="0" kern="0" dirty="0">
                <a:latin typeface="Calibri" panose="020F0502020204030204" pitchFamily="34" charset="0"/>
              </a:rPr>
              <a:t> SC D1, 4, 8, 11</a:t>
            </a:r>
          </a:p>
          <a:p>
            <a:pPr algn="ctr" eaLnBrk="1" hangingPunct="1">
              <a:defRPr/>
            </a:pPr>
            <a:r>
              <a:rPr lang="en-US" sz="1400" kern="0" dirty="0">
                <a:latin typeface="Calibri" panose="020F0502020204030204" pitchFamily="34" charset="0"/>
              </a:rPr>
              <a:t>R</a:t>
            </a:r>
            <a:r>
              <a:rPr lang="en-US" sz="1400" b="0" kern="0" dirty="0">
                <a:latin typeface="Calibri" panose="020F0502020204030204" pitchFamily="34" charset="0"/>
              </a:rPr>
              <a:t>: 25 mg PO D1-14</a:t>
            </a:r>
          </a:p>
          <a:p>
            <a:pPr algn="ctr" eaLnBrk="1" hangingPunct="1">
              <a:defRPr/>
            </a:pPr>
            <a:r>
              <a:rPr lang="en-US" sz="1400" kern="0" dirty="0">
                <a:latin typeface="Calibri" panose="020F0502020204030204" pitchFamily="34" charset="0"/>
              </a:rPr>
              <a:t>d</a:t>
            </a:r>
            <a:r>
              <a:rPr lang="en-US" sz="1400" b="0" kern="0" dirty="0">
                <a:latin typeface="Calibri" panose="020F0502020204030204" pitchFamily="34" charset="0"/>
              </a:rPr>
              <a:t>: 20 mg PO D1, 2, 8, 9, 15, 16</a:t>
            </a:r>
          </a:p>
          <a:p>
            <a:pPr algn="ctr" eaLnBrk="1" hangingPunct="1">
              <a:defRPr/>
            </a:pPr>
            <a:r>
              <a:rPr lang="en-US" b="0" kern="0" dirty="0">
                <a:latin typeface="Calibri" panose="020F0502020204030204" pitchFamily="34" charset="0"/>
              </a:rPr>
              <a:t>(n = 104)</a:t>
            </a:r>
          </a:p>
        </p:txBody>
      </p:sp>
      <p:sp>
        <p:nvSpPr>
          <p:cNvPr id="11" name="TextBox 23">
            <a:extLst>
              <a:ext uri="{FF2B5EF4-FFF2-40B4-BE49-F238E27FC236}">
                <a16:creationId xmlns:a16="http://schemas.microsoft.com/office/drawing/2014/main" id="{3CD95B96-94FF-C743-9B4A-041E16FB1B53}"/>
              </a:ext>
            </a:extLst>
          </p:cNvPr>
          <p:cNvSpPr txBox="1">
            <a:spLocks noChangeArrowheads="1"/>
          </p:cNvSpPr>
          <p:nvPr/>
        </p:nvSpPr>
        <p:spPr bwMode="auto">
          <a:xfrm>
            <a:off x="260421" y="2987972"/>
            <a:ext cx="2117538"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Transplant-eligible adults with ND MM, ECOG PS ≤ 2, and CrCl ≥ 30 mL/min*</a:t>
            </a:r>
          </a:p>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a:t>
            </a:r>
            <a:r>
              <a:rPr lang="en-GB" altLang="en-US" sz="1800" b="0" dirty="0">
                <a:solidFill>
                  <a:schemeClr val="bg1"/>
                </a:solidFill>
                <a:latin typeface="Calibri" panose="020F0502020204030204" pitchFamily="34" charset="0"/>
                <a:ea typeface="ＭＳ Ｐゴシック" panose="020B0600070205080204" pitchFamily="34" charset="-128"/>
              </a:rPr>
              <a:t>N = 207)</a:t>
            </a:r>
            <a:endParaRPr lang="en-US" altLang="en-US" sz="1800" b="0" kern="0" dirty="0">
              <a:solidFill>
                <a:schemeClr val="bg1"/>
              </a:solidFill>
              <a:latin typeface="Calibri" panose="020F0502020204030204" pitchFamily="34" charset="0"/>
            </a:endParaRPr>
          </a:p>
        </p:txBody>
      </p:sp>
      <p:cxnSp>
        <p:nvCxnSpPr>
          <p:cNvPr id="15" name="Straight Arrow Connector 14">
            <a:extLst>
              <a:ext uri="{FF2B5EF4-FFF2-40B4-BE49-F238E27FC236}">
                <a16:creationId xmlns:a16="http://schemas.microsoft.com/office/drawing/2014/main" id="{24BBD819-08B3-0D42-846A-1CCFA690D863}"/>
              </a:ext>
            </a:extLst>
          </p:cNvPr>
          <p:cNvCxnSpPr>
            <a:cxnSpLocks/>
          </p:cNvCxnSpPr>
          <p:nvPr/>
        </p:nvCxnSpPr>
        <p:spPr>
          <a:xfrm rot="16200000">
            <a:off x="5506005" y="2957897"/>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16" name="Straight Arrow Connector 15">
            <a:extLst>
              <a:ext uri="{FF2B5EF4-FFF2-40B4-BE49-F238E27FC236}">
                <a16:creationId xmlns:a16="http://schemas.microsoft.com/office/drawing/2014/main" id="{701A6B68-DB70-1347-8211-63998C9B5E4F}"/>
              </a:ext>
            </a:extLst>
          </p:cNvPr>
          <p:cNvCxnSpPr>
            <a:cxnSpLocks/>
          </p:cNvCxnSpPr>
          <p:nvPr/>
        </p:nvCxnSpPr>
        <p:spPr>
          <a:xfrm rot="16200000">
            <a:off x="6304210" y="2957897"/>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17" name="Straight Arrow Connector 16">
            <a:extLst>
              <a:ext uri="{FF2B5EF4-FFF2-40B4-BE49-F238E27FC236}">
                <a16:creationId xmlns:a16="http://schemas.microsoft.com/office/drawing/2014/main" id="{7D483990-A733-9145-BD17-3F6AD2FA4012}"/>
              </a:ext>
            </a:extLst>
          </p:cNvPr>
          <p:cNvCxnSpPr>
            <a:cxnSpLocks/>
          </p:cNvCxnSpPr>
          <p:nvPr/>
        </p:nvCxnSpPr>
        <p:spPr>
          <a:xfrm rot="16200000">
            <a:off x="8998935" y="2957896"/>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18" name="Straight Arrow Connector 17">
            <a:extLst>
              <a:ext uri="{FF2B5EF4-FFF2-40B4-BE49-F238E27FC236}">
                <a16:creationId xmlns:a16="http://schemas.microsoft.com/office/drawing/2014/main" id="{DF36C435-B0A2-C54F-92CE-C9544D8AFFF3}"/>
              </a:ext>
            </a:extLst>
          </p:cNvPr>
          <p:cNvCxnSpPr>
            <a:cxnSpLocks/>
          </p:cNvCxnSpPr>
          <p:nvPr/>
        </p:nvCxnSpPr>
        <p:spPr>
          <a:xfrm flipV="1">
            <a:off x="2310707" y="2930862"/>
            <a:ext cx="439489" cy="615552"/>
          </a:xfrm>
          <a:prstGeom prst="straightConnector1">
            <a:avLst/>
          </a:prstGeom>
          <a:noFill/>
          <a:ln w="28575" cap="flat" cmpd="sng" algn="ctr">
            <a:solidFill>
              <a:schemeClr val="bg1"/>
            </a:solidFill>
            <a:prstDash val="solid"/>
            <a:headEnd type="none" w="med" len="med"/>
            <a:tailEnd type="triangle" w="med" len="med"/>
          </a:ln>
          <a:effectLst/>
        </p:spPr>
      </p:cxnSp>
      <p:sp>
        <p:nvSpPr>
          <p:cNvPr id="20" name="TextBox 19">
            <a:extLst>
              <a:ext uri="{FF2B5EF4-FFF2-40B4-BE49-F238E27FC236}">
                <a16:creationId xmlns:a16="http://schemas.microsoft.com/office/drawing/2014/main" id="{FB518D0E-B798-B34B-AA0A-47945AA5C4E6}"/>
              </a:ext>
            </a:extLst>
          </p:cNvPr>
          <p:cNvSpPr txBox="1"/>
          <p:nvPr/>
        </p:nvSpPr>
        <p:spPr>
          <a:xfrm>
            <a:off x="6464931" y="2669251"/>
            <a:ext cx="2389053" cy="800219"/>
          </a:xfrm>
          <a:prstGeom prst="rect">
            <a:avLst/>
          </a:prstGeom>
          <a:solidFill>
            <a:schemeClr val="accent1"/>
          </a:solidFill>
          <a:ln>
            <a:noFill/>
          </a:ln>
        </p:spPr>
        <p:txBody>
          <a:bodyPr wrap="square" anchor="ctr">
            <a:spAutoFit/>
          </a:bodyPr>
          <a:lstStyle/>
          <a:p>
            <a:pPr algn="ctr" eaLnBrk="1" hangingPunct="1">
              <a:defRPr/>
            </a:pPr>
            <a:r>
              <a:rPr lang="en-US" kern="0" dirty="0">
                <a:latin typeface="Calibri" panose="020F0502020204030204" pitchFamily="34" charset="0"/>
              </a:rPr>
              <a:t>D-VRd</a:t>
            </a:r>
            <a:r>
              <a:rPr lang="en-US" b="0" kern="0" dirty="0">
                <a:latin typeface="Calibri" panose="020F0502020204030204" pitchFamily="34" charset="0"/>
              </a:rPr>
              <a:t> in 21-day cycles</a:t>
            </a:r>
          </a:p>
          <a:p>
            <a:pPr algn="ctr" eaLnBrk="1" hangingPunct="1">
              <a:defRPr/>
            </a:pPr>
            <a:r>
              <a:rPr lang="en-US" sz="1400" kern="0" dirty="0">
                <a:latin typeface="Calibri" panose="020F0502020204030204" pitchFamily="34" charset="0"/>
              </a:rPr>
              <a:t>D</a:t>
            </a:r>
            <a:r>
              <a:rPr lang="en-US" sz="1400" b="0" kern="0" dirty="0">
                <a:latin typeface="Calibri" panose="020F0502020204030204" pitchFamily="34" charset="0"/>
              </a:rPr>
              <a:t>: 16 mg/kg IV D1</a:t>
            </a:r>
          </a:p>
          <a:p>
            <a:pPr algn="ctr" eaLnBrk="1" hangingPunct="1">
              <a:defRPr/>
            </a:pPr>
            <a:r>
              <a:rPr lang="en-US" sz="1400" kern="0" dirty="0">
                <a:latin typeface="Calibri" panose="020F0502020204030204" pitchFamily="34" charset="0"/>
              </a:rPr>
              <a:t>VRd</a:t>
            </a:r>
            <a:r>
              <a:rPr lang="en-US" sz="1400" b="0" kern="0" dirty="0">
                <a:latin typeface="Calibri" panose="020F0502020204030204" pitchFamily="34" charset="0"/>
              </a:rPr>
              <a:t>: as in induction</a:t>
            </a:r>
          </a:p>
        </p:txBody>
      </p:sp>
      <p:sp>
        <p:nvSpPr>
          <p:cNvPr id="21" name="TextBox 20">
            <a:extLst>
              <a:ext uri="{FF2B5EF4-FFF2-40B4-BE49-F238E27FC236}">
                <a16:creationId xmlns:a16="http://schemas.microsoft.com/office/drawing/2014/main" id="{A3D245DB-C9F7-8D42-A36B-EBF99E45962F}"/>
              </a:ext>
            </a:extLst>
          </p:cNvPr>
          <p:cNvSpPr txBox="1"/>
          <p:nvPr/>
        </p:nvSpPr>
        <p:spPr>
          <a:xfrm>
            <a:off x="9159251" y="2573075"/>
            <a:ext cx="2767706" cy="1015663"/>
          </a:xfrm>
          <a:prstGeom prst="rect">
            <a:avLst/>
          </a:prstGeom>
          <a:solidFill>
            <a:schemeClr val="accent1"/>
          </a:solidFill>
          <a:ln>
            <a:noFill/>
          </a:ln>
        </p:spPr>
        <p:txBody>
          <a:bodyPr wrap="square">
            <a:spAutoFit/>
          </a:bodyPr>
          <a:lstStyle/>
          <a:p>
            <a:pPr algn="ctr" eaLnBrk="1" hangingPunct="1">
              <a:defRPr/>
            </a:pPr>
            <a:r>
              <a:rPr lang="en-US" kern="0" dirty="0">
                <a:latin typeface="Calibri" panose="020F0502020204030204" pitchFamily="34" charset="0"/>
              </a:rPr>
              <a:t>D-R</a:t>
            </a:r>
            <a:r>
              <a:rPr lang="en-US" b="0" kern="0" dirty="0">
                <a:latin typeface="Calibri" panose="020F0502020204030204" pitchFamily="34" charset="0"/>
              </a:rPr>
              <a:t> in 28-day cycles</a:t>
            </a:r>
          </a:p>
          <a:p>
            <a:pPr algn="ctr" eaLnBrk="1" hangingPunct="1">
              <a:defRPr/>
            </a:pPr>
            <a:r>
              <a:rPr lang="en-US" sz="1400" kern="0" dirty="0">
                <a:latin typeface="Calibri" panose="020F0502020204030204" pitchFamily="34" charset="0"/>
              </a:rPr>
              <a:t>D</a:t>
            </a:r>
            <a:r>
              <a:rPr lang="en-US" sz="1400" b="0" kern="0" dirty="0">
                <a:latin typeface="Calibri" panose="020F0502020204030204" pitchFamily="34" charset="0"/>
              </a:rPr>
              <a:t>: as in consolidation Q4W or Q8W</a:t>
            </a:r>
          </a:p>
          <a:p>
            <a:pPr algn="ctr" eaLnBrk="1" hangingPunct="1">
              <a:defRPr/>
            </a:pPr>
            <a:r>
              <a:rPr lang="en-US" sz="1400" kern="0" dirty="0">
                <a:latin typeface="Calibri" panose="020F0502020204030204" pitchFamily="34" charset="0"/>
              </a:rPr>
              <a:t>R</a:t>
            </a:r>
            <a:r>
              <a:rPr lang="en-US" sz="1400" b="0" kern="0" dirty="0">
                <a:latin typeface="Calibri" panose="020F0502020204030204" pitchFamily="34" charset="0"/>
              </a:rPr>
              <a:t>: 10 mg PO D1-21 of C7-9 and 15 mg PO D1-21 of C10+</a:t>
            </a:r>
            <a:r>
              <a:rPr lang="en-US" sz="1400" b="0" kern="0" baseline="30000" dirty="0">
                <a:latin typeface="Calibri" panose="020F0502020204030204" pitchFamily="34" charset="0"/>
              </a:rPr>
              <a:t>§ </a:t>
            </a:r>
          </a:p>
        </p:txBody>
      </p:sp>
      <p:sp>
        <p:nvSpPr>
          <p:cNvPr id="22" name="TextBox 21">
            <a:extLst>
              <a:ext uri="{FF2B5EF4-FFF2-40B4-BE49-F238E27FC236}">
                <a16:creationId xmlns:a16="http://schemas.microsoft.com/office/drawing/2014/main" id="{4B8DB712-01CE-694E-8E50-C2D39DF8B40C}"/>
              </a:ext>
            </a:extLst>
          </p:cNvPr>
          <p:cNvSpPr txBox="1"/>
          <p:nvPr/>
        </p:nvSpPr>
        <p:spPr>
          <a:xfrm>
            <a:off x="5645069" y="2315307"/>
            <a:ext cx="513410" cy="2887419"/>
          </a:xfrm>
          <a:prstGeom prst="rect">
            <a:avLst/>
          </a:prstGeom>
          <a:solidFill>
            <a:schemeClr val="bg2"/>
          </a:solidFill>
          <a:ln>
            <a:noFill/>
          </a:ln>
        </p:spPr>
        <p:txBody>
          <a:bodyPr vert="wordArtVert" wrap="square" anchor="ctr">
            <a:spAutoFit/>
          </a:bodyPr>
          <a:lstStyle/>
          <a:p>
            <a:pPr algn="ctr" eaLnBrk="1" hangingPunct="1">
              <a:defRPr/>
            </a:pPr>
            <a:r>
              <a:rPr lang="en-US" kern="0" dirty="0">
                <a:latin typeface="Calibri" panose="020F0502020204030204" pitchFamily="34" charset="0"/>
              </a:rPr>
              <a:t>ASCT</a:t>
            </a:r>
            <a:endParaRPr lang="en-US" b="0" kern="0" dirty="0">
              <a:latin typeface="Calibri" panose="020F0502020204030204" pitchFamily="34" charset="0"/>
            </a:endParaRPr>
          </a:p>
        </p:txBody>
      </p:sp>
      <p:sp>
        <p:nvSpPr>
          <p:cNvPr id="23" name="TextBox 22">
            <a:extLst>
              <a:ext uri="{FF2B5EF4-FFF2-40B4-BE49-F238E27FC236}">
                <a16:creationId xmlns:a16="http://schemas.microsoft.com/office/drawing/2014/main" id="{9CD632A5-F0F1-BC44-9C3E-43B7EFC4C4A4}"/>
              </a:ext>
            </a:extLst>
          </p:cNvPr>
          <p:cNvSpPr txBox="1"/>
          <p:nvPr/>
        </p:nvSpPr>
        <p:spPr bwMode="auto">
          <a:xfrm>
            <a:off x="3106982" y="1997076"/>
            <a:ext cx="19437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Induction: Cycles 1-4</a:t>
            </a:r>
          </a:p>
        </p:txBody>
      </p:sp>
      <p:sp>
        <p:nvSpPr>
          <p:cNvPr id="24" name="TextBox 23">
            <a:extLst>
              <a:ext uri="{FF2B5EF4-FFF2-40B4-BE49-F238E27FC236}">
                <a16:creationId xmlns:a16="http://schemas.microsoft.com/office/drawing/2014/main" id="{9B11BD38-BCA3-4742-8D98-A3683BCA5F19}"/>
              </a:ext>
            </a:extLst>
          </p:cNvPr>
          <p:cNvSpPr txBox="1"/>
          <p:nvPr/>
        </p:nvSpPr>
        <p:spPr bwMode="auto">
          <a:xfrm>
            <a:off x="6451306" y="1997076"/>
            <a:ext cx="24163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sz="1600" dirty="0">
                <a:solidFill>
                  <a:schemeClr val="bg1"/>
                </a:solidFill>
                <a:latin typeface="Calibri" panose="020F0502020204030204" pitchFamily="34" charset="0"/>
              </a:rPr>
              <a:t>Consolidation: Cycles 5-6</a:t>
            </a:r>
            <a:r>
              <a:rPr lang="en-US" sz="1600" b="0" baseline="30000" dirty="0">
                <a:solidFill>
                  <a:schemeClr val="bg1"/>
                </a:solidFill>
                <a:latin typeface="Calibri" panose="020F0502020204030204" pitchFamily="34" charset="0"/>
              </a:rPr>
              <a:t>†</a:t>
            </a:r>
            <a:endParaRPr lang="en-US" sz="1600" dirty="0">
              <a:solidFill>
                <a:schemeClr val="bg1"/>
              </a:solidFill>
              <a:latin typeface="Calibri" panose="020F0502020204030204" pitchFamily="34" charset="0"/>
            </a:endParaRPr>
          </a:p>
        </p:txBody>
      </p:sp>
      <p:sp>
        <p:nvSpPr>
          <p:cNvPr id="25" name="TextBox 24">
            <a:extLst>
              <a:ext uri="{FF2B5EF4-FFF2-40B4-BE49-F238E27FC236}">
                <a16:creationId xmlns:a16="http://schemas.microsoft.com/office/drawing/2014/main" id="{FC530E9B-F6AA-B841-9FA7-FC2F27E75390}"/>
              </a:ext>
            </a:extLst>
          </p:cNvPr>
          <p:cNvSpPr txBox="1"/>
          <p:nvPr/>
        </p:nvSpPr>
        <p:spPr bwMode="auto">
          <a:xfrm>
            <a:off x="9322577" y="1997076"/>
            <a:ext cx="24410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sz="1600" dirty="0">
                <a:solidFill>
                  <a:schemeClr val="bg1"/>
                </a:solidFill>
                <a:latin typeface="Calibri" panose="020F0502020204030204" pitchFamily="34" charset="0"/>
              </a:rPr>
              <a:t>Maintenance: Cycles 7-32</a:t>
            </a:r>
            <a:r>
              <a:rPr lang="en-US" sz="1600" b="0" baseline="30000" dirty="0">
                <a:solidFill>
                  <a:schemeClr val="bg2">
                    <a:lumMod val="10000"/>
                  </a:schemeClr>
                </a:solidFill>
                <a:latin typeface="Calibri" panose="020F0502020204030204" pitchFamily="34" charset="0"/>
              </a:rPr>
              <a:t>‡</a:t>
            </a:r>
            <a:endParaRPr lang="en-US" sz="1600"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5AC363AC-3172-F744-9CF2-7BEEB830F0A4}"/>
              </a:ext>
            </a:extLst>
          </p:cNvPr>
          <p:cNvSpPr txBox="1"/>
          <p:nvPr/>
        </p:nvSpPr>
        <p:spPr bwMode="auto">
          <a:xfrm>
            <a:off x="709261" y="5208988"/>
            <a:ext cx="111367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*Lenalidomide dose was adjusted in patients with CrCl ≤ 50 mL/min.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Consolidation began 60-100 days after transplantation. </a:t>
            </a:r>
            <a:r>
              <a:rPr lang="en-US" sz="1200" b="0" baseline="30000" dirty="0">
                <a:solidFill>
                  <a:schemeClr val="bg2">
                    <a:lumMod val="10000"/>
                  </a:schemeClr>
                </a:solidFill>
                <a:latin typeface="Calibri" panose="020F0502020204030204" pitchFamily="34" charset="0"/>
              </a:rPr>
              <a:t>‡</a:t>
            </a:r>
            <a:r>
              <a:rPr lang="en-US" sz="1200" b="0" dirty="0">
                <a:solidFill>
                  <a:schemeClr val="bg2">
                    <a:lumMod val="10000"/>
                  </a:schemeClr>
                </a:solidFill>
                <a:latin typeface="Calibri" panose="020F0502020204030204" pitchFamily="34" charset="0"/>
              </a:rPr>
              <a:t>Patients completing maintenance phase were permitted to continue single-agent lenalidomide. </a:t>
            </a:r>
            <a:r>
              <a:rPr lang="en-US" sz="1200" b="0" baseline="30000" dirty="0">
                <a:solidFill>
                  <a:schemeClr val="bg2">
                    <a:lumMod val="10000"/>
                  </a:schemeClr>
                </a:solidFill>
                <a:latin typeface="Calibri" panose="020F0502020204030204" pitchFamily="34" charset="0"/>
              </a:rPr>
              <a:t>§</a:t>
            </a:r>
            <a:r>
              <a:rPr lang="en-US" sz="1200" b="0" dirty="0">
                <a:solidFill>
                  <a:schemeClr val="bg2">
                    <a:lumMod val="10000"/>
                  </a:schemeClr>
                </a:solidFill>
                <a:latin typeface="Calibri" panose="020F0502020204030204" pitchFamily="34" charset="0"/>
              </a:rPr>
              <a:t>15 mg administered only If tolerable.</a:t>
            </a:r>
            <a:endParaRPr lang="en-US" sz="1200" b="0" dirty="0">
              <a:solidFill>
                <a:schemeClr val="bg1"/>
              </a:solidFill>
              <a:latin typeface="Calibri" panose="020F0502020204030204" pitchFamily="34" charset="0"/>
            </a:endParaRPr>
          </a:p>
        </p:txBody>
      </p:sp>
      <p:sp>
        <p:nvSpPr>
          <p:cNvPr id="26" name="Rectangle 3">
            <a:extLst>
              <a:ext uri="{FF2B5EF4-FFF2-40B4-BE49-F238E27FC236}">
                <a16:creationId xmlns:a16="http://schemas.microsoft.com/office/drawing/2014/main" id="{9595B480-6AA8-473B-B4C5-F09A8E6EFA40}"/>
              </a:ext>
            </a:extLst>
          </p:cNvPr>
          <p:cNvSpPr txBox="1">
            <a:spLocks noChangeArrowheads="1"/>
          </p:cNvSpPr>
          <p:nvPr/>
        </p:nvSpPr>
        <p:spPr bwMode="auto">
          <a:xfrm>
            <a:off x="604674" y="5683326"/>
            <a:ext cx="10877529" cy="443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kern="0" dirty="0"/>
              <a:t>Primary endpoint: sCR by end of consolidation with 1-sided </a:t>
            </a:r>
            <a:r>
              <a:rPr lang="el-GR" altLang="en-US" sz="2000" b="0" kern="0" dirty="0"/>
              <a:t>α</a:t>
            </a:r>
            <a:r>
              <a:rPr lang="en-US" altLang="en-US" sz="2000" b="0" kern="0" dirty="0"/>
              <a:t> = .1</a:t>
            </a:r>
          </a:p>
          <a:p>
            <a:pPr>
              <a:spcBef>
                <a:spcPts val="600"/>
              </a:spcBef>
            </a:pPr>
            <a:r>
              <a:rPr lang="en-US" altLang="en-US" sz="2000" b="0" kern="0" dirty="0"/>
              <a:t>Secondary endpoints: MRD, CR, ORR, ≥ VGPR</a:t>
            </a:r>
          </a:p>
          <a:p>
            <a:endParaRPr lang="en-US" altLang="en-US" sz="2000" b="0" kern="0" dirty="0"/>
          </a:p>
          <a:p>
            <a:endParaRPr lang="en-US" altLang="en-US" sz="600" b="0" kern="0" dirty="0"/>
          </a:p>
          <a:p>
            <a:pPr marL="0" indent="0">
              <a:buFont typeface="Wingdings" panose="05000000000000000000" pitchFamily="2" charset="2"/>
              <a:buNone/>
            </a:pPr>
            <a:endParaRPr lang="en-US" altLang="en-US" sz="2000" b="0" kern="0" dirty="0"/>
          </a:p>
          <a:p>
            <a:pPr marL="0" indent="0">
              <a:buFont typeface="Wingdings" panose="05000000000000000000" pitchFamily="2" charset="2"/>
              <a:buNone/>
            </a:pPr>
            <a:endParaRPr lang="en-US" altLang="en-US" sz="2000" b="0" kern="0" dirty="0"/>
          </a:p>
          <a:p>
            <a:pPr lvl="1"/>
            <a:endParaRPr lang="en-US" altLang="en-US" sz="2000" b="0" kern="0" dirty="0"/>
          </a:p>
        </p:txBody>
      </p:sp>
      <p:sp>
        <p:nvSpPr>
          <p:cNvPr id="27" name="TextBox 26">
            <a:extLst>
              <a:ext uri="{FF2B5EF4-FFF2-40B4-BE49-F238E27FC236}">
                <a16:creationId xmlns:a16="http://schemas.microsoft.com/office/drawing/2014/main" id="{A6FC8AA5-B780-4435-B4EC-0457CD61AEC0}"/>
              </a:ext>
            </a:extLst>
          </p:cNvPr>
          <p:cNvSpPr txBox="1"/>
          <p:nvPr/>
        </p:nvSpPr>
        <p:spPr>
          <a:xfrm>
            <a:off x="2788133" y="3910071"/>
            <a:ext cx="2581436" cy="1292662"/>
          </a:xfrm>
          <a:prstGeom prst="rect">
            <a:avLst/>
          </a:prstGeom>
          <a:solidFill>
            <a:schemeClr val="accent3"/>
          </a:solidFill>
          <a:ln>
            <a:noFill/>
          </a:ln>
        </p:spPr>
        <p:txBody>
          <a:bodyPr wrap="square">
            <a:spAutoFit/>
          </a:bodyPr>
          <a:lstStyle/>
          <a:p>
            <a:pPr algn="ctr" eaLnBrk="1" hangingPunct="1">
              <a:defRPr/>
            </a:pPr>
            <a:r>
              <a:rPr lang="en-US" kern="0" dirty="0">
                <a:latin typeface="Calibri" panose="020F0502020204030204" pitchFamily="34" charset="0"/>
              </a:rPr>
              <a:t>VRd</a:t>
            </a:r>
            <a:r>
              <a:rPr lang="en-US" b="0" kern="0" dirty="0">
                <a:latin typeface="Calibri" panose="020F0502020204030204" pitchFamily="34" charset="0"/>
              </a:rPr>
              <a:t> in 21-day cycles</a:t>
            </a:r>
          </a:p>
          <a:p>
            <a:pPr algn="ctr" eaLnBrk="1" hangingPunct="1">
              <a:defRPr/>
            </a:pPr>
            <a:r>
              <a:rPr lang="en-US" sz="1400" kern="0" dirty="0">
                <a:latin typeface="Calibri" panose="020F0502020204030204" pitchFamily="34" charset="0"/>
              </a:rPr>
              <a:t>V</a:t>
            </a:r>
            <a:r>
              <a:rPr lang="en-US" sz="1400" b="0" kern="0" dirty="0">
                <a:latin typeface="Calibri" panose="020F0502020204030204" pitchFamily="34" charset="0"/>
              </a:rPr>
              <a:t>: 1.3 mg/m</a:t>
            </a:r>
            <a:r>
              <a:rPr lang="en-US" sz="1400" b="0" kern="0" baseline="30000" dirty="0">
                <a:latin typeface="Calibri" panose="020F0502020204030204" pitchFamily="34" charset="0"/>
              </a:rPr>
              <a:t>2</a:t>
            </a:r>
            <a:r>
              <a:rPr lang="en-US" sz="1400" b="0" kern="0" dirty="0">
                <a:latin typeface="Calibri" panose="020F0502020204030204" pitchFamily="34" charset="0"/>
              </a:rPr>
              <a:t> SC D1, 4, 8, 11</a:t>
            </a:r>
          </a:p>
          <a:p>
            <a:pPr algn="ctr" eaLnBrk="1" hangingPunct="1">
              <a:defRPr/>
            </a:pPr>
            <a:r>
              <a:rPr lang="en-US" sz="1400" kern="0" dirty="0">
                <a:latin typeface="Calibri" panose="020F0502020204030204" pitchFamily="34" charset="0"/>
              </a:rPr>
              <a:t>R</a:t>
            </a:r>
            <a:r>
              <a:rPr lang="en-US" sz="1400" b="0" kern="0" dirty="0">
                <a:latin typeface="Calibri" panose="020F0502020204030204" pitchFamily="34" charset="0"/>
              </a:rPr>
              <a:t>: 25 mg PO D1-14</a:t>
            </a:r>
          </a:p>
          <a:p>
            <a:pPr algn="ctr" eaLnBrk="1" hangingPunct="1">
              <a:defRPr/>
            </a:pPr>
            <a:r>
              <a:rPr lang="en-US" sz="1400" kern="0" dirty="0">
                <a:latin typeface="Calibri" panose="020F0502020204030204" pitchFamily="34" charset="0"/>
              </a:rPr>
              <a:t>d</a:t>
            </a:r>
            <a:r>
              <a:rPr lang="en-US" sz="1400" b="0" kern="0" dirty="0">
                <a:latin typeface="Calibri" panose="020F0502020204030204" pitchFamily="34" charset="0"/>
              </a:rPr>
              <a:t>: 20 mg PO D1, 2, 8, 9, 15, 16</a:t>
            </a:r>
          </a:p>
          <a:p>
            <a:pPr algn="ctr" eaLnBrk="1" hangingPunct="1">
              <a:defRPr/>
            </a:pPr>
            <a:r>
              <a:rPr lang="en-US" b="0" kern="0" dirty="0">
                <a:latin typeface="Calibri" panose="020F0502020204030204" pitchFamily="34" charset="0"/>
              </a:rPr>
              <a:t>(n = 103)</a:t>
            </a:r>
          </a:p>
        </p:txBody>
      </p:sp>
      <p:cxnSp>
        <p:nvCxnSpPr>
          <p:cNvPr id="28" name="Straight Arrow Connector 27">
            <a:extLst>
              <a:ext uri="{FF2B5EF4-FFF2-40B4-BE49-F238E27FC236}">
                <a16:creationId xmlns:a16="http://schemas.microsoft.com/office/drawing/2014/main" id="{5E22CD98-FDE2-4B17-827D-436CCEE0A961}"/>
              </a:ext>
            </a:extLst>
          </p:cNvPr>
          <p:cNvCxnSpPr>
            <a:cxnSpLocks/>
          </p:cNvCxnSpPr>
          <p:nvPr/>
        </p:nvCxnSpPr>
        <p:spPr>
          <a:xfrm rot="16200000">
            <a:off x="5506005" y="4444939"/>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29" name="Straight Arrow Connector 28">
            <a:extLst>
              <a:ext uri="{FF2B5EF4-FFF2-40B4-BE49-F238E27FC236}">
                <a16:creationId xmlns:a16="http://schemas.microsoft.com/office/drawing/2014/main" id="{7E5A295E-CA65-4ABC-9723-E6B95D6D3886}"/>
              </a:ext>
            </a:extLst>
          </p:cNvPr>
          <p:cNvCxnSpPr>
            <a:cxnSpLocks/>
          </p:cNvCxnSpPr>
          <p:nvPr/>
        </p:nvCxnSpPr>
        <p:spPr>
          <a:xfrm rot="16200000">
            <a:off x="6304210" y="4444939"/>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30" name="Straight Arrow Connector 29">
            <a:extLst>
              <a:ext uri="{FF2B5EF4-FFF2-40B4-BE49-F238E27FC236}">
                <a16:creationId xmlns:a16="http://schemas.microsoft.com/office/drawing/2014/main" id="{71D3466F-0FCF-4D52-8D60-582BB371EA07}"/>
              </a:ext>
            </a:extLst>
          </p:cNvPr>
          <p:cNvCxnSpPr>
            <a:cxnSpLocks/>
          </p:cNvCxnSpPr>
          <p:nvPr/>
        </p:nvCxnSpPr>
        <p:spPr>
          <a:xfrm rot="16200000">
            <a:off x="8998935" y="4444938"/>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31" name="Straight Arrow Connector 30">
            <a:extLst>
              <a:ext uri="{FF2B5EF4-FFF2-40B4-BE49-F238E27FC236}">
                <a16:creationId xmlns:a16="http://schemas.microsoft.com/office/drawing/2014/main" id="{226121F4-0FB6-44F0-A7A4-FD904E6AB958}"/>
              </a:ext>
            </a:extLst>
          </p:cNvPr>
          <p:cNvCxnSpPr>
            <a:cxnSpLocks/>
          </p:cNvCxnSpPr>
          <p:nvPr/>
        </p:nvCxnSpPr>
        <p:spPr>
          <a:xfrm>
            <a:off x="2310707" y="3676391"/>
            <a:ext cx="444746" cy="615554"/>
          </a:xfrm>
          <a:prstGeom prst="straightConnector1">
            <a:avLst/>
          </a:prstGeom>
          <a:noFill/>
          <a:ln w="28575" cap="flat" cmpd="sng" algn="ctr">
            <a:solidFill>
              <a:schemeClr val="bg1"/>
            </a:solidFill>
            <a:prstDash val="solid"/>
            <a:headEnd type="none" w="med" len="med"/>
            <a:tailEnd type="triangle" w="med" len="med"/>
          </a:ln>
          <a:effectLst/>
        </p:spPr>
      </p:cxnSp>
      <p:sp>
        <p:nvSpPr>
          <p:cNvPr id="32" name="TextBox 31">
            <a:extLst>
              <a:ext uri="{FF2B5EF4-FFF2-40B4-BE49-F238E27FC236}">
                <a16:creationId xmlns:a16="http://schemas.microsoft.com/office/drawing/2014/main" id="{C9CB70E6-189B-4D25-8494-DE1048326F26}"/>
              </a:ext>
            </a:extLst>
          </p:cNvPr>
          <p:cNvSpPr txBox="1"/>
          <p:nvPr/>
        </p:nvSpPr>
        <p:spPr>
          <a:xfrm>
            <a:off x="6464931" y="4264015"/>
            <a:ext cx="2389053" cy="584775"/>
          </a:xfrm>
          <a:prstGeom prst="rect">
            <a:avLst/>
          </a:prstGeom>
          <a:solidFill>
            <a:schemeClr val="accent3"/>
          </a:solidFill>
          <a:ln>
            <a:noFill/>
          </a:ln>
        </p:spPr>
        <p:txBody>
          <a:bodyPr wrap="square" anchor="ctr">
            <a:spAutoFit/>
          </a:bodyPr>
          <a:lstStyle/>
          <a:p>
            <a:pPr algn="ctr" eaLnBrk="1" hangingPunct="1">
              <a:defRPr/>
            </a:pPr>
            <a:r>
              <a:rPr lang="en-US" kern="0" dirty="0">
                <a:latin typeface="Calibri" panose="020F0502020204030204" pitchFamily="34" charset="0"/>
              </a:rPr>
              <a:t>VRd</a:t>
            </a:r>
            <a:r>
              <a:rPr lang="en-US" b="0" kern="0" dirty="0">
                <a:latin typeface="Calibri" panose="020F0502020204030204" pitchFamily="34" charset="0"/>
              </a:rPr>
              <a:t> in 21-day cycles</a:t>
            </a:r>
          </a:p>
          <a:p>
            <a:pPr algn="ctr" eaLnBrk="1" hangingPunct="1">
              <a:defRPr/>
            </a:pPr>
            <a:r>
              <a:rPr lang="en-US" sz="1400" kern="0" dirty="0">
                <a:latin typeface="Calibri" panose="020F0502020204030204" pitchFamily="34" charset="0"/>
              </a:rPr>
              <a:t>VRd</a:t>
            </a:r>
            <a:r>
              <a:rPr lang="en-US" sz="1400" b="0" kern="0" dirty="0">
                <a:latin typeface="Calibri" panose="020F0502020204030204" pitchFamily="34" charset="0"/>
              </a:rPr>
              <a:t>: as in induction</a:t>
            </a:r>
          </a:p>
        </p:txBody>
      </p:sp>
      <p:sp>
        <p:nvSpPr>
          <p:cNvPr id="33" name="TextBox 32">
            <a:extLst>
              <a:ext uri="{FF2B5EF4-FFF2-40B4-BE49-F238E27FC236}">
                <a16:creationId xmlns:a16="http://schemas.microsoft.com/office/drawing/2014/main" id="{5598D462-0D31-4718-99C0-93EA9E558426}"/>
              </a:ext>
            </a:extLst>
          </p:cNvPr>
          <p:cNvSpPr txBox="1"/>
          <p:nvPr/>
        </p:nvSpPr>
        <p:spPr>
          <a:xfrm>
            <a:off x="9159251" y="4156293"/>
            <a:ext cx="2767706" cy="800219"/>
          </a:xfrm>
          <a:prstGeom prst="rect">
            <a:avLst/>
          </a:prstGeom>
          <a:solidFill>
            <a:schemeClr val="accent3"/>
          </a:solidFill>
          <a:ln>
            <a:noFill/>
          </a:ln>
        </p:spPr>
        <p:txBody>
          <a:bodyPr wrap="square">
            <a:spAutoFit/>
          </a:bodyPr>
          <a:lstStyle/>
          <a:p>
            <a:pPr algn="ctr" eaLnBrk="1" hangingPunct="1">
              <a:defRPr/>
            </a:pPr>
            <a:r>
              <a:rPr lang="en-US" kern="0" dirty="0">
                <a:latin typeface="Calibri" panose="020F0502020204030204" pitchFamily="34" charset="0"/>
              </a:rPr>
              <a:t>R</a:t>
            </a:r>
            <a:r>
              <a:rPr lang="en-US" b="0" kern="0" dirty="0">
                <a:latin typeface="Calibri" panose="020F0502020204030204" pitchFamily="34" charset="0"/>
              </a:rPr>
              <a:t> in 28-day cycles</a:t>
            </a:r>
          </a:p>
          <a:p>
            <a:pPr algn="ctr" eaLnBrk="1" hangingPunct="1">
              <a:defRPr/>
            </a:pPr>
            <a:r>
              <a:rPr lang="en-US" sz="1400" kern="0" dirty="0">
                <a:latin typeface="Calibri" panose="020F0502020204030204" pitchFamily="34" charset="0"/>
              </a:rPr>
              <a:t>R</a:t>
            </a:r>
            <a:r>
              <a:rPr lang="en-US" sz="1400" b="0" kern="0" dirty="0">
                <a:latin typeface="Calibri" panose="020F0502020204030204" pitchFamily="34" charset="0"/>
              </a:rPr>
              <a:t>: 10 mg PO D1-21 of C7-9 and 15 mg PO D1-21 of C10+</a:t>
            </a:r>
            <a:r>
              <a:rPr lang="en-US" sz="1400" b="0" kern="0" baseline="30000" dirty="0">
                <a:latin typeface="Calibri" panose="020F0502020204030204" pitchFamily="34" charset="0"/>
              </a:rPr>
              <a:t>§ </a:t>
            </a:r>
          </a:p>
        </p:txBody>
      </p:sp>
    </p:spTree>
    <p:extLst>
      <p:ext uri="{BB962C8B-B14F-4D97-AF65-F5344CB8AC3E}">
        <p14:creationId xmlns:p14="http://schemas.microsoft.com/office/powerpoint/2010/main" val="1031306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GRIFFIN Maintenance Phase Update</a:t>
            </a:r>
            <a:r>
              <a:rPr lang="en-US" dirty="0"/>
              <a:t>: </a:t>
            </a:r>
            <a:br>
              <a:rPr lang="en-US" dirty="0"/>
            </a:br>
            <a:r>
              <a:rPr lang="en-US" dirty="0"/>
              <a:t>Baseline Characteristics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r>
              <a:rPr lang="en-US" altLang="en-US" sz="1200" b="0" dirty="0">
                <a:solidFill>
                  <a:schemeClr val="bg2"/>
                </a:solidFill>
                <a:latin typeface="Calibri" panose="020F0502020204030204" pitchFamily="34" charset="0"/>
              </a:rPr>
              <a:t>Kaufman. ASH 2020. Abstr 549.</a:t>
            </a:r>
          </a:p>
        </p:txBody>
      </p:sp>
      <p:grpSp>
        <p:nvGrpSpPr>
          <p:cNvPr id="5" name="Group 7">
            <a:extLst>
              <a:ext uri="{FF2B5EF4-FFF2-40B4-BE49-F238E27FC236}">
                <a16:creationId xmlns:a16="http://schemas.microsoft.com/office/drawing/2014/main" id="{01485265-D246-435C-8107-60F526583E9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B014F65-0BF1-4905-8CE0-F1FBFF9C6AA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5215E656-30AF-4CC6-A411-591AC4BBBF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8" name="Group 3">
            <a:extLst>
              <a:ext uri="{FF2B5EF4-FFF2-40B4-BE49-F238E27FC236}">
                <a16:creationId xmlns:a16="http://schemas.microsoft.com/office/drawing/2014/main" id="{5E7096B4-6E39-4062-B651-14D210726D3F}"/>
              </a:ext>
            </a:extLst>
          </p:cNvPr>
          <p:cNvGraphicFramePr>
            <a:graphicFrameLocks/>
          </p:cNvGraphicFramePr>
          <p:nvPr>
            <p:extLst>
              <p:ext uri="{D42A27DB-BD31-4B8C-83A1-F6EECF244321}">
                <p14:modId xmlns:p14="http://schemas.microsoft.com/office/powerpoint/2010/main" val="1628957494"/>
              </p:ext>
            </p:extLst>
          </p:nvPr>
        </p:nvGraphicFramePr>
        <p:xfrm>
          <a:off x="719138" y="1600200"/>
          <a:ext cx="5303520" cy="3749120"/>
        </p:xfrm>
        <a:graphic>
          <a:graphicData uri="http://schemas.openxmlformats.org/drawingml/2006/table">
            <a:tbl>
              <a:tblPr/>
              <a:tblGrid>
                <a:gridCol w="246888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yrs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 65 yrs,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 (29-70)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 (40-70)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101)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Baseline CrCl,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30-50 mL/min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 50 mL/min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61435746"/>
                  </a:ext>
                </a:extLst>
              </a:tr>
            </a:tbl>
          </a:graphicData>
        </a:graphic>
      </p:graphicFrame>
      <p:graphicFrame>
        <p:nvGraphicFramePr>
          <p:cNvPr id="10" name="Group 3">
            <a:extLst>
              <a:ext uri="{FF2B5EF4-FFF2-40B4-BE49-F238E27FC236}">
                <a16:creationId xmlns:a16="http://schemas.microsoft.com/office/drawing/2014/main" id="{BBA78E35-11DD-4D1B-A32D-F9B24776D9CD}"/>
              </a:ext>
            </a:extLst>
          </p:cNvPr>
          <p:cNvGraphicFramePr>
            <a:graphicFrameLocks/>
          </p:cNvGraphicFramePr>
          <p:nvPr>
            <p:extLst>
              <p:ext uri="{D42A27DB-BD31-4B8C-83A1-F6EECF244321}">
                <p14:modId xmlns:p14="http://schemas.microsoft.com/office/powerpoint/2010/main" val="1610820885"/>
              </p:ext>
            </p:extLst>
          </p:nvPr>
        </p:nvGraphicFramePr>
        <p:xfrm>
          <a:off x="6147696" y="1600200"/>
          <a:ext cx="5334692" cy="3749120"/>
        </p:xfrm>
        <a:graphic>
          <a:graphicData uri="http://schemas.openxmlformats.org/drawingml/2006/table">
            <a:tbl>
              <a:tblPr/>
              <a:tblGrid>
                <a:gridCol w="2829036">
                  <a:extLst>
                    <a:ext uri="{9D8B030D-6E8A-4147-A177-3AD203B41FA5}">
                      <a16:colId xmlns:a16="http://schemas.microsoft.com/office/drawing/2014/main" val="20000"/>
                    </a:ext>
                  </a:extLst>
                </a:gridCol>
                <a:gridCol w="1226634">
                  <a:extLst>
                    <a:ext uri="{9D8B030D-6E8A-4147-A177-3AD203B41FA5}">
                      <a16:colId xmlns:a16="http://schemas.microsoft.com/office/drawing/2014/main" val="20001"/>
                    </a:ext>
                  </a:extLst>
                </a:gridCol>
                <a:gridCol w="1279022">
                  <a:extLst>
                    <a:ext uri="{9D8B030D-6E8A-4147-A177-3AD203B41FA5}">
                      <a16:colId xmlns:a16="http://schemas.microsoft.com/office/drawing/2014/main" val="20002"/>
                    </a:ext>
                  </a:extLst>
                </a:gridCol>
              </a:tblGrid>
              <a:tr h="6561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4996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ISS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937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Cytogenetic profile,*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Standard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High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561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since MM diagnosis, mos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9" name="TextBox 8">
            <a:extLst>
              <a:ext uri="{FF2B5EF4-FFF2-40B4-BE49-F238E27FC236}">
                <a16:creationId xmlns:a16="http://schemas.microsoft.com/office/drawing/2014/main" id="{33676E90-1763-440A-B7FC-58F807D5531E}"/>
              </a:ext>
            </a:extLst>
          </p:cNvPr>
          <p:cNvSpPr txBox="1"/>
          <p:nvPr/>
        </p:nvSpPr>
        <p:spPr bwMode="auto">
          <a:xfrm>
            <a:off x="719138" y="5389219"/>
            <a:ext cx="107630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*Cytogenetic risk assessed using FISH by local testing; high-risk was defined as presence of del(17p), t(4;14), or t(14;16).</a:t>
            </a:r>
          </a:p>
        </p:txBody>
      </p:sp>
    </p:spTree>
    <p:extLst>
      <p:ext uri="{BB962C8B-B14F-4D97-AF65-F5344CB8AC3E}">
        <p14:creationId xmlns:p14="http://schemas.microsoft.com/office/powerpoint/2010/main" val="93231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altLang="en-US" dirty="0"/>
              <a:t>GRIFFIN Maintenance Phase Update</a:t>
            </a:r>
            <a:r>
              <a:rPr lang="en-US" dirty="0"/>
              <a:t>: </a:t>
            </a:r>
            <a:br>
              <a:rPr lang="en-US" dirty="0"/>
            </a:br>
            <a:r>
              <a:rPr lang="en-US" dirty="0"/>
              <a:t>Depth of Response Over Time</a:t>
            </a:r>
          </a:p>
        </p:txBody>
      </p:sp>
      <p:sp>
        <p:nvSpPr>
          <p:cNvPr id="3" name="Content Placeholder 2">
            <a:extLst>
              <a:ext uri="{FF2B5EF4-FFF2-40B4-BE49-F238E27FC236}">
                <a16:creationId xmlns:a16="http://schemas.microsoft.com/office/drawing/2014/main" id="{675479EE-6A6F-4E74-B2CC-2488280D02AA}"/>
              </a:ext>
            </a:extLst>
          </p:cNvPr>
          <p:cNvSpPr>
            <a:spLocks noGrp="1"/>
          </p:cNvSpPr>
          <p:nvPr>
            <p:ph idx="1"/>
          </p:nvPr>
        </p:nvSpPr>
        <p:spPr>
          <a:xfrm>
            <a:off x="711708" y="5139433"/>
            <a:ext cx="11016976" cy="925353"/>
          </a:xfrm>
        </p:spPr>
        <p:txBody>
          <a:bodyPr/>
          <a:lstStyle/>
          <a:p>
            <a:r>
              <a:rPr lang="en-US" sz="1800" dirty="0"/>
              <a:t>Median follow-up at 12-mo maintenance therapy cutoff: 27.4 mos</a:t>
            </a:r>
          </a:p>
          <a:p>
            <a:pPr lvl="1">
              <a:spcBef>
                <a:spcPts val="600"/>
              </a:spcBef>
            </a:pPr>
            <a:r>
              <a:rPr lang="en-US" sz="1600" dirty="0"/>
              <a:t>Entered maintenance phase: 87% D-VRd vs 68% VRd; discontinued during maintenance phase: 12% D-VRd vs 17% VRd</a:t>
            </a:r>
          </a:p>
          <a:p>
            <a:r>
              <a:rPr lang="en-US" sz="1800" dirty="0"/>
              <a:t>End of induction, ASCT, consolidation data are from primary analysis (median follow-up: 13.5 mos)</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r>
              <a:rPr lang="en-US" altLang="en-US" sz="1200" b="0" dirty="0">
                <a:solidFill>
                  <a:schemeClr val="bg2"/>
                </a:solidFill>
                <a:latin typeface="Calibri" panose="020F0502020204030204" pitchFamily="34" charset="0"/>
              </a:rPr>
              <a:t>Kaufman. ASH 2020. Abstr 549.</a:t>
            </a:r>
          </a:p>
        </p:txBody>
      </p:sp>
      <p:grpSp>
        <p:nvGrpSpPr>
          <p:cNvPr id="5" name="Group 7">
            <a:extLst>
              <a:ext uri="{FF2B5EF4-FFF2-40B4-BE49-F238E27FC236}">
                <a16:creationId xmlns:a16="http://schemas.microsoft.com/office/drawing/2014/main" id="{5D14C3BE-7BF8-4C62-B5BD-5D018EC49A6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8628410-61F2-4C3B-BE58-44D5E66A008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0C8EA8C2-4F08-4F9C-8D3D-E476F270AC6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2" name="Group 3">
            <a:extLst>
              <a:ext uri="{FF2B5EF4-FFF2-40B4-BE49-F238E27FC236}">
                <a16:creationId xmlns:a16="http://schemas.microsoft.com/office/drawing/2014/main" id="{0320D4A4-59A3-5C4E-8DC8-F80CBDCC0BC8}"/>
              </a:ext>
            </a:extLst>
          </p:cNvPr>
          <p:cNvGraphicFramePr>
            <a:graphicFrameLocks/>
          </p:cNvGraphicFramePr>
          <p:nvPr>
            <p:extLst>
              <p:ext uri="{D42A27DB-BD31-4B8C-83A1-F6EECF244321}">
                <p14:modId xmlns:p14="http://schemas.microsoft.com/office/powerpoint/2010/main" val="3899541988"/>
              </p:ext>
            </p:extLst>
          </p:nvPr>
        </p:nvGraphicFramePr>
        <p:xfrm>
          <a:off x="724408" y="1600200"/>
          <a:ext cx="11016976" cy="3109072"/>
        </p:xfrm>
        <a:graphic>
          <a:graphicData uri="http://schemas.openxmlformats.org/drawingml/2006/table">
            <a:tbl>
              <a:tblPr/>
              <a:tblGrid>
                <a:gridCol w="1485392">
                  <a:extLst>
                    <a:ext uri="{9D8B030D-6E8A-4147-A177-3AD203B41FA5}">
                      <a16:colId xmlns:a16="http://schemas.microsoft.com/office/drawing/2014/main" val="20000"/>
                    </a:ext>
                  </a:extLst>
                </a:gridCol>
                <a:gridCol w="1003300">
                  <a:extLst>
                    <a:ext uri="{9D8B030D-6E8A-4147-A177-3AD203B41FA5}">
                      <a16:colId xmlns:a16="http://schemas.microsoft.com/office/drawing/2014/main" val="20001"/>
                    </a:ext>
                  </a:extLst>
                </a:gridCol>
                <a:gridCol w="939800">
                  <a:extLst>
                    <a:ext uri="{9D8B030D-6E8A-4147-A177-3AD203B41FA5}">
                      <a16:colId xmlns:a16="http://schemas.microsoft.com/office/drawing/2014/main" val="3035237447"/>
                    </a:ext>
                  </a:extLst>
                </a:gridCol>
                <a:gridCol w="1409700">
                  <a:extLst>
                    <a:ext uri="{9D8B030D-6E8A-4147-A177-3AD203B41FA5}">
                      <a16:colId xmlns:a16="http://schemas.microsoft.com/office/drawing/2014/main" val="4092181723"/>
                    </a:ext>
                  </a:extLst>
                </a:gridCol>
                <a:gridCol w="1412992">
                  <a:extLst>
                    <a:ext uri="{9D8B030D-6E8A-4147-A177-3AD203B41FA5}">
                      <a16:colId xmlns:a16="http://schemas.microsoft.com/office/drawing/2014/main" val="850453255"/>
                    </a:ext>
                  </a:extLst>
                </a:gridCol>
                <a:gridCol w="1139708">
                  <a:extLst>
                    <a:ext uri="{9D8B030D-6E8A-4147-A177-3AD203B41FA5}">
                      <a16:colId xmlns:a16="http://schemas.microsoft.com/office/drawing/2014/main" val="20002"/>
                    </a:ext>
                  </a:extLst>
                </a:gridCol>
                <a:gridCol w="1003300">
                  <a:extLst>
                    <a:ext uri="{9D8B030D-6E8A-4147-A177-3AD203B41FA5}">
                      <a16:colId xmlns:a16="http://schemas.microsoft.com/office/drawing/2014/main" val="1113553206"/>
                    </a:ext>
                  </a:extLst>
                </a:gridCol>
                <a:gridCol w="1295400">
                  <a:extLst>
                    <a:ext uri="{9D8B030D-6E8A-4147-A177-3AD203B41FA5}">
                      <a16:colId xmlns:a16="http://schemas.microsoft.com/office/drawing/2014/main" val="1776037787"/>
                    </a:ext>
                  </a:extLst>
                </a:gridCol>
                <a:gridCol w="1327384">
                  <a:extLst>
                    <a:ext uri="{9D8B030D-6E8A-4147-A177-3AD203B41FA5}">
                      <a16:colId xmlns:a16="http://schemas.microsoft.com/office/drawing/2014/main" val="1594858221"/>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Depth of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D-VRd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VRd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End of Induction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End of ASCT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End of Consolidation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12 Mos of Maintenance Cutoff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End of Induction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End of ASCT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End of Consolidation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12 Mos of Maintenance Cutoff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22100924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VGPR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71471536"/>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SD/PD/NE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17031137"/>
                  </a:ext>
                </a:extLst>
              </a:tr>
            </a:tbl>
          </a:graphicData>
        </a:graphic>
      </p:graphicFrame>
      <p:sp>
        <p:nvSpPr>
          <p:cNvPr id="8" name="TextBox 7">
            <a:extLst>
              <a:ext uri="{FF2B5EF4-FFF2-40B4-BE49-F238E27FC236}">
                <a16:creationId xmlns:a16="http://schemas.microsoft.com/office/drawing/2014/main" id="{5DC2AE21-A02E-3040-9956-7D1ADDA46255}"/>
              </a:ext>
            </a:extLst>
          </p:cNvPr>
          <p:cNvSpPr txBox="1"/>
          <p:nvPr/>
        </p:nvSpPr>
        <p:spPr bwMode="auto">
          <a:xfrm>
            <a:off x="724408" y="4709272"/>
            <a:ext cx="110169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600" b="0" dirty="0">
                <a:solidFill>
                  <a:schemeClr val="bg1"/>
                </a:solidFill>
                <a:latin typeface="Calibri" panose="020F0502020204030204" pitchFamily="34" charset="0"/>
              </a:rPr>
              <a:t>*</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.0253 for comparison of sCR for D-VRd vs VRd.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.0014 for comparison of ≥ CR.</a:t>
            </a:r>
          </a:p>
        </p:txBody>
      </p:sp>
      <p:sp>
        <p:nvSpPr>
          <p:cNvPr id="123" name="Rounded Rectangle 122">
            <a:extLst>
              <a:ext uri="{FF2B5EF4-FFF2-40B4-BE49-F238E27FC236}">
                <a16:creationId xmlns:a16="http://schemas.microsoft.com/office/drawing/2014/main" id="{4397EAD8-F2ED-5C45-98E7-FEE821F2F613}"/>
              </a:ext>
            </a:extLst>
          </p:cNvPr>
          <p:cNvSpPr/>
          <p:nvPr/>
        </p:nvSpPr>
        <p:spPr bwMode="auto">
          <a:xfrm>
            <a:off x="5619516" y="1961772"/>
            <a:ext cx="1276584" cy="2747500"/>
          </a:xfrm>
          <a:prstGeom prst="roundRect">
            <a:avLst/>
          </a:pr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124" name="Rounded Rectangle 123">
            <a:extLst>
              <a:ext uri="{FF2B5EF4-FFF2-40B4-BE49-F238E27FC236}">
                <a16:creationId xmlns:a16="http://schemas.microsoft.com/office/drawing/2014/main" id="{F576C118-4734-B341-8F2A-221C564D98FB}"/>
              </a:ext>
            </a:extLst>
          </p:cNvPr>
          <p:cNvSpPr/>
          <p:nvPr/>
        </p:nvSpPr>
        <p:spPr bwMode="auto">
          <a:xfrm>
            <a:off x="10452100" y="1961772"/>
            <a:ext cx="1276584" cy="2747500"/>
          </a:xfrm>
          <a:prstGeom prst="roundRect">
            <a:avLst/>
          </a:pr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Tree>
    <p:extLst>
      <p:ext uri="{BB962C8B-B14F-4D97-AF65-F5344CB8AC3E}">
        <p14:creationId xmlns:p14="http://schemas.microsoft.com/office/powerpoint/2010/main" val="4187310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a:xfrm>
            <a:off x="609759" y="238127"/>
            <a:ext cx="10872444" cy="1103313"/>
          </a:xfrm>
        </p:spPr>
        <p:txBody>
          <a:bodyPr/>
          <a:lstStyle/>
          <a:p>
            <a:r>
              <a:rPr lang="en-US" dirty="0"/>
              <a:t>GRIFFIN </a:t>
            </a:r>
            <a:r>
              <a:rPr lang="en-US" altLang="en-US" dirty="0"/>
              <a:t>Maintenance Phase </a:t>
            </a:r>
            <a:r>
              <a:rPr lang="en-US" dirty="0"/>
              <a:t>Update: MRD Status</a:t>
            </a:r>
          </a:p>
        </p:txBody>
      </p:sp>
      <p:sp>
        <p:nvSpPr>
          <p:cNvPr id="12" name="Content Placeholder 11">
            <a:extLst>
              <a:ext uri="{FF2B5EF4-FFF2-40B4-BE49-F238E27FC236}">
                <a16:creationId xmlns:a16="http://schemas.microsoft.com/office/drawing/2014/main" id="{A3241CE0-4BD3-4439-A618-E789D9D425D0}"/>
              </a:ext>
            </a:extLst>
          </p:cNvPr>
          <p:cNvSpPr>
            <a:spLocks noGrp="1"/>
          </p:cNvSpPr>
          <p:nvPr>
            <p:ph idx="1"/>
          </p:nvPr>
        </p:nvSpPr>
        <p:spPr>
          <a:xfrm>
            <a:off x="604675" y="5986123"/>
            <a:ext cx="10877529" cy="469964"/>
          </a:xfrm>
        </p:spPr>
        <p:txBody>
          <a:bodyPr/>
          <a:lstStyle/>
          <a:p>
            <a:r>
              <a:rPr lang="en-US" sz="2000" dirty="0"/>
              <a:t>D-VRd improved sCR and MRD-negativity rates across most subgroups</a:t>
            </a:r>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r>
              <a:rPr lang="en-US" altLang="en-US" sz="1200" b="0" dirty="0">
                <a:solidFill>
                  <a:schemeClr val="bg2"/>
                </a:solidFill>
                <a:latin typeface="Calibri" panose="020F0502020204030204" pitchFamily="34" charset="0"/>
              </a:rPr>
              <a:t>Kaufman. ASH 2020. Abstr 549.</a:t>
            </a:r>
          </a:p>
        </p:txBody>
      </p:sp>
      <p:grpSp>
        <p:nvGrpSpPr>
          <p:cNvPr id="5" name="Group 7">
            <a:extLst>
              <a:ext uri="{FF2B5EF4-FFF2-40B4-BE49-F238E27FC236}">
                <a16:creationId xmlns:a16="http://schemas.microsoft.com/office/drawing/2014/main" id="{CC60A02E-AFF8-4CF7-BDFD-664F4021DAA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3615FC9-F56D-432A-8BCD-8D5A94CE40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EC06227-7FB4-4CF0-8F08-5691B216CE1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9" name="Group 3">
            <a:extLst>
              <a:ext uri="{FF2B5EF4-FFF2-40B4-BE49-F238E27FC236}">
                <a16:creationId xmlns:a16="http://schemas.microsoft.com/office/drawing/2014/main" id="{19531E47-BDE7-4032-BB17-0B093E194169}"/>
              </a:ext>
            </a:extLst>
          </p:cNvPr>
          <p:cNvGraphicFramePr>
            <a:graphicFrameLocks/>
          </p:cNvGraphicFramePr>
          <p:nvPr>
            <p:extLst>
              <p:ext uri="{D42A27DB-BD31-4B8C-83A1-F6EECF244321}">
                <p14:modId xmlns:p14="http://schemas.microsoft.com/office/powerpoint/2010/main" val="4284553402"/>
              </p:ext>
            </p:extLst>
          </p:nvPr>
        </p:nvGraphicFramePr>
        <p:xfrm>
          <a:off x="723900" y="1381198"/>
          <a:ext cx="10758302" cy="3992992"/>
        </p:xfrm>
        <a:graphic>
          <a:graphicData uri="http://schemas.openxmlformats.org/drawingml/2006/table">
            <a:tbl>
              <a:tblPr/>
              <a:tblGrid>
                <a:gridCol w="4958174">
                  <a:extLst>
                    <a:ext uri="{9D8B030D-6E8A-4147-A177-3AD203B41FA5}">
                      <a16:colId xmlns:a16="http://schemas.microsoft.com/office/drawing/2014/main" val="20000"/>
                    </a:ext>
                  </a:extLst>
                </a:gridCol>
                <a:gridCol w="1871009">
                  <a:extLst>
                    <a:ext uri="{9D8B030D-6E8A-4147-A177-3AD203B41FA5}">
                      <a16:colId xmlns:a16="http://schemas.microsoft.com/office/drawing/2014/main" val="20001"/>
                    </a:ext>
                  </a:extLst>
                </a:gridCol>
                <a:gridCol w="1871009">
                  <a:extLst>
                    <a:ext uri="{9D8B030D-6E8A-4147-A177-3AD203B41FA5}">
                      <a16:colId xmlns:a16="http://schemas.microsoft.com/office/drawing/2014/main" val="20002"/>
                    </a:ext>
                  </a:extLst>
                </a:gridCol>
                <a:gridCol w="2058110">
                  <a:extLst>
                    <a:ext uri="{9D8B030D-6E8A-4147-A177-3AD203B41FA5}">
                      <a16:colId xmlns:a16="http://schemas.microsoft.com/office/drawing/2014/main" val="324745451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000" b="1" i="0" u="none" strike="noStrike" cap="none" normalizeH="0" baseline="0" dirty="0">
                          <a:ln>
                            <a:noFill/>
                          </a:ln>
                          <a:solidFill>
                            <a:schemeClr val="tx1"/>
                          </a:solidFill>
                          <a:effectLst/>
                          <a:latin typeface="Calibri" panose="020F0502020204030204" pitchFamily="34" charset="0"/>
                        </a:rPr>
                        <a:t>MRD Status at 12-Mo-Maintenance Cutoff*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D-VRd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VRd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a:t>
                      </a:r>
                      <a:r>
                        <a:rPr kumimoji="0" lang="en-US" sz="2000" b="1" i="0" u="none" strike="noStrike" cap="none" normalizeH="0" baseline="0" dirty="0">
                          <a:ln>
                            <a:noFill/>
                          </a:ln>
                          <a:solidFill>
                            <a:schemeClr val="tx1"/>
                          </a:solidFill>
                          <a:effectLst/>
                          <a:latin typeface="Calibri" panose="020F0502020204030204" pitchFamily="34" charset="0"/>
                        </a:rPr>
                        <a:t> Value</a:t>
                      </a:r>
                      <a:r>
                        <a:rPr kumimoji="0" lang="en-US" sz="2000" b="1" i="0" u="none" strike="noStrike" cap="none" normalizeH="0" baseline="30000" dirty="0">
                          <a:ln>
                            <a:noFill/>
                          </a:ln>
                          <a:solidFill>
                            <a:schemeClr val="tx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ITT population</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342900" marR="0" lvl="0" indent="-342900" algn="l" defTabSz="914400" rtl="0" eaLnBrk="1" fontAlgn="base" latinLnBrk="0" hangingPunct="1">
                        <a:lnSpc>
                          <a:spcPct val="100000"/>
                        </a:lnSpc>
                        <a:spcBef>
                          <a:spcPct val="0"/>
                        </a:spcBef>
                        <a:spcAft>
                          <a:spcPct val="0"/>
                        </a:spcAft>
                        <a:buClr>
                          <a:schemeClr val="bg1"/>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MRD negative, %</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MRD negative and ≥ 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104)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 .0001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 .0001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Patients with ≥ CR</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MRD negative,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 .0001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MRD evaluable in ITT patients</a:t>
                      </a:r>
                      <a:r>
                        <a:rPr kumimoji="0" lang="en-US" sz="20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342900" marR="0" lvl="0" indent="-342900" algn="l" defTabSz="914400" rtl="0" eaLnBrk="1" fontAlgn="base" latinLnBrk="0" hangingPunct="1">
                        <a:lnSpc>
                          <a:spcPct val="100000"/>
                        </a:lnSpc>
                        <a:spcBef>
                          <a:spcPct val="0"/>
                        </a:spcBef>
                        <a:spcAft>
                          <a:spcPct val="0"/>
                        </a:spcAft>
                        <a:buClr>
                          <a:schemeClr val="bg1"/>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MRD negative, %</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 .0001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itchFamily="2" charset="2"/>
                        <a:buNone/>
                        <a:tabLst/>
                        <a:defRPr/>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Durable MRD Negativity*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Calibri" panose="020F0502020204030204" pitchFamily="34" charset="0"/>
                        </a:rPr>
                        <a:t>(n =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Calibri" panose="020F0502020204030204" pitchFamily="34" charset="0"/>
                        </a:rPr>
                        <a:t>(n =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1" u="none" strike="noStrike" cap="none" normalizeH="0" baseline="0" dirty="0">
                          <a:ln>
                            <a:noFill/>
                          </a:ln>
                          <a:solidFill>
                            <a:schemeClr val="tx1"/>
                          </a:solidFill>
                          <a:effectLst/>
                          <a:latin typeface="Calibri" panose="020F0502020204030204" pitchFamily="34" charset="0"/>
                        </a:rPr>
                        <a:t>P</a:t>
                      </a:r>
                      <a:r>
                        <a:rPr kumimoji="0" lang="en-US" sz="2000" b="1" i="0" u="none" strike="noStrike" cap="none" normalizeH="0" baseline="0" dirty="0">
                          <a:ln>
                            <a:noFill/>
                          </a:ln>
                          <a:solidFill>
                            <a:schemeClr val="tx1"/>
                          </a:solidFill>
                          <a:effectLst/>
                          <a:latin typeface="Calibri" panose="020F0502020204030204" pitchFamily="34" charset="0"/>
                        </a:rPr>
                        <a:t> Value</a:t>
                      </a:r>
                      <a:r>
                        <a:rPr kumimoji="0" lang="en-US" sz="2000" b="1" i="0" u="none" strike="noStrike" cap="none" normalizeH="0" baseline="30000" dirty="0">
                          <a:ln>
                            <a:noFill/>
                          </a:ln>
                          <a:solidFill>
                            <a:schemeClr val="tx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2119128876"/>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Sustained MRD negativity lasting ≥ 6 mos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 .0001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41762009"/>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Sustained MRD negativity lasting ≥ 12 mos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 .0001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3221197"/>
                  </a:ext>
                </a:extLst>
              </a:tr>
            </a:tbl>
          </a:graphicData>
        </a:graphic>
      </p:graphicFrame>
      <p:sp>
        <p:nvSpPr>
          <p:cNvPr id="10" name="TextBox 9">
            <a:extLst>
              <a:ext uri="{FF2B5EF4-FFF2-40B4-BE49-F238E27FC236}">
                <a16:creationId xmlns:a16="http://schemas.microsoft.com/office/drawing/2014/main" id="{A78A8198-110E-4430-BB50-B8269BBD5506}"/>
              </a:ext>
            </a:extLst>
          </p:cNvPr>
          <p:cNvSpPr txBox="1"/>
          <p:nvPr/>
        </p:nvSpPr>
        <p:spPr bwMode="auto">
          <a:xfrm>
            <a:off x="723899" y="5388476"/>
            <a:ext cx="107583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2">
                    <a:lumMod val="10000"/>
                  </a:schemeClr>
                </a:solidFill>
                <a:latin typeface="Calibri" panose="020F0502020204030204" pitchFamily="34" charset="0"/>
              </a:rPr>
              <a:t>*MRD negativity threshold: 1 tumor cell/10</a:t>
            </a:r>
            <a:r>
              <a:rPr lang="en-US" sz="1400" b="0" baseline="30000" dirty="0">
                <a:solidFill>
                  <a:schemeClr val="bg2">
                    <a:lumMod val="10000"/>
                  </a:schemeClr>
                </a:solidFill>
                <a:latin typeface="Calibri" panose="020F0502020204030204" pitchFamily="34" charset="0"/>
              </a:rPr>
              <a:t>5</a:t>
            </a:r>
            <a:r>
              <a:rPr lang="en-US" sz="1400" b="0" dirty="0">
                <a:solidFill>
                  <a:schemeClr val="bg2">
                    <a:lumMod val="10000"/>
                  </a:schemeClr>
                </a:solidFill>
                <a:latin typeface="Calibri" panose="020F0502020204030204" pitchFamily="34" charset="0"/>
              </a:rPr>
              <a:t> white cells using BM aspirates by NGS. </a:t>
            </a:r>
            <a:r>
              <a:rPr lang="en-US" sz="1400" b="0" baseline="30000" dirty="0">
                <a:solidFill>
                  <a:schemeClr val="bg2">
                    <a:lumMod val="10000"/>
                  </a:schemeClr>
                </a:solidFill>
                <a:latin typeface="Calibri" panose="020F0502020204030204" pitchFamily="34" charset="0"/>
              </a:rPr>
              <a:t>†</a:t>
            </a:r>
            <a:r>
              <a:rPr lang="en-US" sz="1400" b="0" dirty="0">
                <a:solidFill>
                  <a:schemeClr val="bg2">
                    <a:lumMod val="10000"/>
                  </a:schemeClr>
                </a:solidFill>
                <a:latin typeface="Calibri" panose="020F0502020204030204" pitchFamily="34" charset="0"/>
              </a:rPr>
              <a:t>Patients with missing/inconclusive MRD assessment considered MRD positive. </a:t>
            </a:r>
            <a:r>
              <a:rPr lang="en-US" sz="1400" b="0" baseline="30000" dirty="0">
                <a:solidFill>
                  <a:schemeClr val="bg2">
                    <a:lumMod val="10000"/>
                  </a:schemeClr>
                </a:solidFill>
                <a:latin typeface="Calibri" panose="020F0502020204030204" pitchFamily="34" charset="0"/>
              </a:rPr>
              <a:t>‡</a:t>
            </a:r>
            <a:r>
              <a:rPr lang="en-US" sz="1400" b="0" dirty="0">
                <a:solidFill>
                  <a:schemeClr val="bg2">
                    <a:lumMod val="10000"/>
                  </a:schemeClr>
                </a:solidFill>
                <a:latin typeface="Calibri" panose="020F0502020204030204" pitchFamily="34" charset="0"/>
              </a:rPr>
              <a:t>Fisher’s exact test. </a:t>
            </a:r>
            <a:r>
              <a:rPr lang="en-US" sz="1400" b="0" baseline="30000" dirty="0">
                <a:solidFill>
                  <a:schemeClr val="bg2">
                    <a:lumMod val="10000"/>
                  </a:schemeClr>
                </a:solidFill>
                <a:latin typeface="Calibri" panose="020F0502020204030204" pitchFamily="34" charset="0"/>
              </a:rPr>
              <a:t>§</a:t>
            </a:r>
            <a:r>
              <a:rPr lang="en-US" sz="1400" b="0" dirty="0">
                <a:solidFill>
                  <a:schemeClr val="bg2">
                    <a:lumMod val="10000"/>
                  </a:schemeClr>
                </a:solidFill>
                <a:latin typeface="Calibri" panose="020F0502020204030204" pitchFamily="34" charset="0"/>
              </a:rPr>
              <a:t>Includes patients with baseline and post-baseline MRD samples.</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787523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GRIFFIN </a:t>
            </a:r>
            <a:r>
              <a:rPr lang="en-US" altLang="en-US" dirty="0"/>
              <a:t>Maintenance Phase </a:t>
            </a:r>
            <a:r>
              <a:rPr lang="en-US" dirty="0"/>
              <a:t>Update: Survival</a:t>
            </a:r>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r>
              <a:rPr lang="en-US" altLang="en-US" sz="1200" b="0" dirty="0">
                <a:solidFill>
                  <a:schemeClr val="bg2"/>
                </a:solidFill>
                <a:latin typeface="Calibri" panose="020F0502020204030204" pitchFamily="34" charset="0"/>
              </a:rPr>
              <a:t>Kaufman. ASH 2020. Abstr 549.</a:t>
            </a:r>
          </a:p>
        </p:txBody>
      </p:sp>
      <p:grpSp>
        <p:nvGrpSpPr>
          <p:cNvPr id="5" name="Group 7">
            <a:extLst>
              <a:ext uri="{FF2B5EF4-FFF2-40B4-BE49-F238E27FC236}">
                <a16:creationId xmlns:a16="http://schemas.microsoft.com/office/drawing/2014/main" id="{CC60A02E-AFF8-4CF7-BDFD-664F4021DAA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3615FC9-F56D-432A-8BCD-8D5A94CE40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EC06227-7FB4-4CF0-8F08-5691B216CE1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Content Placeholder 7">
            <a:extLst>
              <a:ext uri="{FF2B5EF4-FFF2-40B4-BE49-F238E27FC236}">
                <a16:creationId xmlns:a16="http://schemas.microsoft.com/office/drawing/2014/main" id="{78FE8522-DC78-422A-902C-223B1426BA20}"/>
              </a:ext>
            </a:extLst>
          </p:cNvPr>
          <p:cNvSpPr>
            <a:spLocks noGrp="1"/>
          </p:cNvSpPr>
          <p:nvPr>
            <p:ph idx="1"/>
          </p:nvPr>
        </p:nvSpPr>
        <p:spPr>
          <a:xfrm>
            <a:off x="604675" y="1513047"/>
            <a:ext cx="10944595" cy="453405"/>
          </a:xfrm>
        </p:spPr>
        <p:txBody>
          <a:bodyPr/>
          <a:lstStyle/>
          <a:p>
            <a:r>
              <a:rPr lang="en-US" sz="2400" dirty="0"/>
              <a:t>Median PFS and OS not reached in either study arm at median follow-up of </a:t>
            </a:r>
            <a:br>
              <a:rPr lang="en-US" sz="2400" dirty="0"/>
            </a:br>
            <a:r>
              <a:rPr lang="en-US" sz="2400" dirty="0"/>
              <a:t>27.4 mos </a:t>
            </a:r>
          </a:p>
        </p:txBody>
      </p:sp>
      <p:graphicFrame>
        <p:nvGraphicFramePr>
          <p:cNvPr id="333" name="Group 3">
            <a:extLst>
              <a:ext uri="{FF2B5EF4-FFF2-40B4-BE49-F238E27FC236}">
                <a16:creationId xmlns:a16="http://schemas.microsoft.com/office/drawing/2014/main" id="{4FE0AA36-F134-1344-B95F-58F8BD9DEBF2}"/>
              </a:ext>
            </a:extLst>
          </p:cNvPr>
          <p:cNvGraphicFramePr>
            <a:graphicFrameLocks/>
          </p:cNvGraphicFramePr>
          <p:nvPr>
            <p:extLst>
              <p:ext uri="{D42A27DB-BD31-4B8C-83A1-F6EECF244321}">
                <p14:modId xmlns:p14="http://schemas.microsoft.com/office/powerpoint/2010/main" val="2102919856"/>
              </p:ext>
            </p:extLst>
          </p:nvPr>
        </p:nvGraphicFramePr>
        <p:xfrm>
          <a:off x="723900" y="2361702"/>
          <a:ext cx="10741819" cy="2834688"/>
        </p:xfrm>
        <a:graphic>
          <a:graphicData uri="http://schemas.openxmlformats.org/drawingml/2006/table">
            <a:tbl>
              <a:tblPr/>
              <a:tblGrid>
                <a:gridCol w="5032468">
                  <a:extLst>
                    <a:ext uri="{9D8B030D-6E8A-4147-A177-3AD203B41FA5}">
                      <a16:colId xmlns:a16="http://schemas.microsoft.com/office/drawing/2014/main" val="20000"/>
                    </a:ext>
                  </a:extLst>
                </a:gridCol>
                <a:gridCol w="2816833">
                  <a:extLst>
                    <a:ext uri="{9D8B030D-6E8A-4147-A177-3AD203B41FA5}">
                      <a16:colId xmlns:a16="http://schemas.microsoft.com/office/drawing/2014/main" val="20001"/>
                    </a:ext>
                  </a:extLst>
                </a:gridCol>
                <a:gridCol w="289251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400" b="1" i="0" u="none" strike="noStrike" cap="none" normalizeH="0" baseline="0" dirty="0">
                          <a:ln>
                            <a:noFill/>
                          </a:ln>
                          <a:solidFill>
                            <a:schemeClr val="tx1"/>
                          </a:solidFill>
                          <a:effectLst/>
                          <a:latin typeface="Calibri" panose="020F0502020204030204" pitchFamily="34" charset="0"/>
                        </a:rPr>
                        <a:t>PFS and OS in ITT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Calibri" panose="020F0502020204030204" pitchFamily="34" charset="0"/>
                        </a:rPr>
                        <a:t>D-VRd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Calibri" panose="020F0502020204030204" pitchFamily="34" charset="0"/>
                        </a:rPr>
                        <a:t>VRd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PFS 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12-mo PFS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24-mo 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96.9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94.5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94.0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90.8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OS 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12-mo OS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24-mo 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99.0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94.7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97.9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93.3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34599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a:xfrm>
            <a:off x="609758" y="238127"/>
            <a:ext cx="11406651" cy="1103313"/>
          </a:xfrm>
        </p:spPr>
        <p:txBody>
          <a:bodyPr/>
          <a:lstStyle/>
          <a:p>
            <a:r>
              <a:rPr lang="en-US" dirty="0"/>
              <a:t>GRIFFIN </a:t>
            </a:r>
            <a:r>
              <a:rPr lang="en-US" altLang="en-US" dirty="0"/>
              <a:t>Maintenance Phase </a:t>
            </a:r>
            <a:r>
              <a:rPr lang="en-US" dirty="0"/>
              <a:t>Update: Most Common TEAEs</a:t>
            </a:r>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r>
              <a:rPr lang="en-US" altLang="en-US" sz="1200" b="0" dirty="0">
                <a:solidFill>
                  <a:schemeClr val="bg2"/>
                </a:solidFill>
                <a:latin typeface="Calibri" panose="020F0502020204030204" pitchFamily="34" charset="0"/>
              </a:rPr>
              <a:t>Kaufman. ASH 2020. Abstr 549.</a:t>
            </a:r>
          </a:p>
        </p:txBody>
      </p:sp>
      <p:grpSp>
        <p:nvGrpSpPr>
          <p:cNvPr id="5" name="Group 7">
            <a:extLst>
              <a:ext uri="{FF2B5EF4-FFF2-40B4-BE49-F238E27FC236}">
                <a16:creationId xmlns:a16="http://schemas.microsoft.com/office/drawing/2014/main" id="{CC60A02E-AFF8-4CF7-BDFD-664F4021DAA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3615FC9-F56D-432A-8BCD-8D5A94CE40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EC06227-7FB4-4CF0-8F08-5691B216CE1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336" name="Group 3">
            <a:extLst>
              <a:ext uri="{FF2B5EF4-FFF2-40B4-BE49-F238E27FC236}">
                <a16:creationId xmlns:a16="http://schemas.microsoft.com/office/drawing/2014/main" id="{34B04B62-02FA-1047-BB86-BB594DFA772E}"/>
              </a:ext>
            </a:extLst>
          </p:cNvPr>
          <p:cNvGraphicFramePr>
            <a:graphicFrameLocks/>
          </p:cNvGraphicFramePr>
          <p:nvPr>
            <p:extLst>
              <p:ext uri="{D42A27DB-BD31-4B8C-83A1-F6EECF244321}">
                <p14:modId xmlns:p14="http://schemas.microsoft.com/office/powerpoint/2010/main" val="3090799724"/>
              </p:ext>
            </p:extLst>
          </p:nvPr>
        </p:nvGraphicFramePr>
        <p:xfrm>
          <a:off x="495300" y="1613452"/>
          <a:ext cx="5495934" cy="3639628"/>
        </p:xfrm>
        <a:graphic>
          <a:graphicData uri="http://schemas.openxmlformats.org/drawingml/2006/table">
            <a:tbl>
              <a:tblPr/>
              <a:tblGrid>
                <a:gridCol w="2264938">
                  <a:extLst>
                    <a:ext uri="{9D8B030D-6E8A-4147-A177-3AD203B41FA5}">
                      <a16:colId xmlns:a16="http://schemas.microsoft.com/office/drawing/2014/main" val="20000"/>
                    </a:ext>
                  </a:extLst>
                </a:gridCol>
                <a:gridCol w="807749">
                  <a:extLst>
                    <a:ext uri="{9D8B030D-6E8A-4147-A177-3AD203B41FA5}">
                      <a16:colId xmlns:a16="http://schemas.microsoft.com/office/drawing/2014/main" val="20001"/>
                    </a:ext>
                  </a:extLst>
                </a:gridCol>
                <a:gridCol w="807749">
                  <a:extLst>
                    <a:ext uri="{9D8B030D-6E8A-4147-A177-3AD203B41FA5}">
                      <a16:colId xmlns:a16="http://schemas.microsoft.com/office/drawing/2014/main" val="3357603103"/>
                    </a:ext>
                  </a:extLst>
                </a:gridCol>
                <a:gridCol w="807749">
                  <a:extLst>
                    <a:ext uri="{9D8B030D-6E8A-4147-A177-3AD203B41FA5}">
                      <a16:colId xmlns:a16="http://schemas.microsoft.com/office/drawing/2014/main" val="20002"/>
                    </a:ext>
                  </a:extLst>
                </a:gridCol>
                <a:gridCol w="807749">
                  <a:extLst>
                    <a:ext uri="{9D8B030D-6E8A-4147-A177-3AD203B41FA5}">
                      <a16:colId xmlns:a16="http://schemas.microsoft.com/office/drawing/2014/main" val="3540966163"/>
                    </a:ext>
                  </a:extLst>
                </a:gridCol>
              </a:tblGrid>
              <a:tr h="50837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TEAEs Occurring in ≥ 30% Pts in Either Arm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10001"/>
                  </a:ext>
                </a:extLst>
              </a:tr>
              <a:tr h="508379">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291028839"/>
                  </a:ext>
                </a:extLst>
              </a:tr>
              <a:tr h="13456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Hematologic,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Leukopenia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Lymphopenia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316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Nonhematologic,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URTI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Peripheral neuropathy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338" name="Group 3">
            <a:extLst>
              <a:ext uri="{FF2B5EF4-FFF2-40B4-BE49-F238E27FC236}">
                <a16:creationId xmlns:a16="http://schemas.microsoft.com/office/drawing/2014/main" id="{8870E1ED-8043-CA45-AEAD-A00BFA395174}"/>
              </a:ext>
            </a:extLst>
          </p:cNvPr>
          <p:cNvGraphicFramePr>
            <a:graphicFrameLocks/>
          </p:cNvGraphicFramePr>
          <p:nvPr>
            <p:extLst>
              <p:ext uri="{D42A27DB-BD31-4B8C-83A1-F6EECF244321}">
                <p14:modId xmlns:p14="http://schemas.microsoft.com/office/powerpoint/2010/main" val="3603106070"/>
              </p:ext>
            </p:extLst>
          </p:nvPr>
        </p:nvGraphicFramePr>
        <p:xfrm>
          <a:off x="6252634" y="1597398"/>
          <a:ext cx="5520266" cy="4088761"/>
        </p:xfrm>
        <a:graphic>
          <a:graphicData uri="http://schemas.openxmlformats.org/drawingml/2006/table">
            <a:tbl>
              <a:tblPr/>
              <a:tblGrid>
                <a:gridCol w="2274966">
                  <a:extLst>
                    <a:ext uri="{9D8B030D-6E8A-4147-A177-3AD203B41FA5}">
                      <a16:colId xmlns:a16="http://schemas.microsoft.com/office/drawing/2014/main" val="20000"/>
                    </a:ext>
                  </a:extLst>
                </a:gridCol>
                <a:gridCol w="811325">
                  <a:extLst>
                    <a:ext uri="{9D8B030D-6E8A-4147-A177-3AD203B41FA5}">
                      <a16:colId xmlns:a16="http://schemas.microsoft.com/office/drawing/2014/main" val="20001"/>
                    </a:ext>
                  </a:extLst>
                </a:gridCol>
                <a:gridCol w="811325">
                  <a:extLst>
                    <a:ext uri="{9D8B030D-6E8A-4147-A177-3AD203B41FA5}">
                      <a16:colId xmlns:a16="http://schemas.microsoft.com/office/drawing/2014/main" val="3357603103"/>
                    </a:ext>
                  </a:extLst>
                </a:gridCol>
                <a:gridCol w="811325">
                  <a:extLst>
                    <a:ext uri="{9D8B030D-6E8A-4147-A177-3AD203B41FA5}">
                      <a16:colId xmlns:a16="http://schemas.microsoft.com/office/drawing/2014/main" val="20002"/>
                    </a:ext>
                  </a:extLst>
                </a:gridCol>
                <a:gridCol w="811325">
                  <a:extLst>
                    <a:ext uri="{9D8B030D-6E8A-4147-A177-3AD203B41FA5}">
                      <a16:colId xmlns:a16="http://schemas.microsoft.com/office/drawing/2014/main" val="3540966163"/>
                    </a:ext>
                  </a:extLst>
                </a:gridCol>
              </a:tblGrid>
              <a:tr h="49910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TEAEs Occurring in ≥ 30% Pts in Either Arm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10001"/>
                  </a:ext>
                </a:extLst>
              </a:tr>
              <a:tr h="499109">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291028839"/>
                  </a:ext>
                </a:extLst>
              </a:tr>
              <a:tr h="25542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Nonhematologic,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Pyrexia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Insomnia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Back pain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Peripheral edema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Headache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Dyspnea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006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882898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a:xfrm>
            <a:off x="609758" y="238127"/>
            <a:ext cx="11034373" cy="1103313"/>
          </a:xfrm>
        </p:spPr>
        <p:txBody>
          <a:bodyPr/>
          <a:lstStyle/>
          <a:p>
            <a:r>
              <a:rPr lang="en-US" dirty="0"/>
              <a:t>GRIFFIN </a:t>
            </a:r>
            <a:r>
              <a:rPr lang="en-US" altLang="en-US" dirty="0"/>
              <a:t>Maintenance Phase </a:t>
            </a:r>
            <a:r>
              <a:rPr lang="en-US" dirty="0"/>
              <a:t>Update: Most Common Infections With First Onset During Maintenance Therapy</a:t>
            </a:r>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r>
              <a:rPr lang="en-US" altLang="en-US" sz="1200" b="0" dirty="0">
                <a:solidFill>
                  <a:schemeClr val="bg2"/>
                </a:solidFill>
                <a:latin typeface="Calibri" panose="020F0502020204030204" pitchFamily="34" charset="0"/>
              </a:rPr>
              <a:t>Kaufman. ASH 2020. Abstr 549.</a:t>
            </a:r>
          </a:p>
        </p:txBody>
      </p:sp>
      <p:grpSp>
        <p:nvGrpSpPr>
          <p:cNvPr id="5" name="Group 7">
            <a:extLst>
              <a:ext uri="{FF2B5EF4-FFF2-40B4-BE49-F238E27FC236}">
                <a16:creationId xmlns:a16="http://schemas.microsoft.com/office/drawing/2014/main" id="{CC60A02E-AFF8-4CF7-BDFD-664F4021DAA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3615FC9-F56D-432A-8BCD-8D5A94CE40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EC06227-7FB4-4CF0-8F08-5691B216CE1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336" name="Group 3">
            <a:extLst>
              <a:ext uri="{FF2B5EF4-FFF2-40B4-BE49-F238E27FC236}">
                <a16:creationId xmlns:a16="http://schemas.microsoft.com/office/drawing/2014/main" id="{34B04B62-02FA-1047-BB86-BB594DFA772E}"/>
              </a:ext>
            </a:extLst>
          </p:cNvPr>
          <p:cNvGraphicFramePr>
            <a:graphicFrameLocks/>
          </p:cNvGraphicFramePr>
          <p:nvPr>
            <p:extLst>
              <p:ext uri="{D42A27DB-BD31-4B8C-83A1-F6EECF244321}">
                <p14:modId xmlns:p14="http://schemas.microsoft.com/office/powerpoint/2010/main" val="2580008722"/>
              </p:ext>
            </p:extLst>
          </p:nvPr>
        </p:nvGraphicFramePr>
        <p:xfrm>
          <a:off x="723900" y="1602498"/>
          <a:ext cx="10753561" cy="3932080"/>
        </p:xfrm>
        <a:graphic>
          <a:graphicData uri="http://schemas.openxmlformats.org/drawingml/2006/table">
            <a:tbl>
              <a:tblPr/>
              <a:tblGrid>
                <a:gridCol w="4431669">
                  <a:extLst>
                    <a:ext uri="{9D8B030D-6E8A-4147-A177-3AD203B41FA5}">
                      <a16:colId xmlns:a16="http://schemas.microsoft.com/office/drawing/2014/main" val="20000"/>
                    </a:ext>
                  </a:extLst>
                </a:gridCol>
                <a:gridCol w="1580473">
                  <a:extLst>
                    <a:ext uri="{9D8B030D-6E8A-4147-A177-3AD203B41FA5}">
                      <a16:colId xmlns:a16="http://schemas.microsoft.com/office/drawing/2014/main" val="20001"/>
                    </a:ext>
                  </a:extLst>
                </a:gridCol>
                <a:gridCol w="1580473">
                  <a:extLst>
                    <a:ext uri="{9D8B030D-6E8A-4147-A177-3AD203B41FA5}">
                      <a16:colId xmlns:a16="http://schemas.microsoft.com/office/drawing/2014/main" val="3357603103"/>
                    </a:ext>
                  </a:extLst>
                </a:gridCol>
                <a:gridCol w="1580473">
                  <a:extLst>
                    <a:ext uri="{9D8B030D-6E8A-4147-A177-3AD203B41FA5}">
                      <a16:colId xmlns:a16="http://schemas.microsoft.com/office/drawing/2014/main" val="20002"/>
                    </a:ext>
                  </a:extLst>
                </a:gridCol>
                <a:gridCol w="1580473">
                  <a:extLst>
                    <a:ext uri="{9D8B030D-6E8A-4147-A177-3AD203B41FA5}">
                      <a16:colId xmlns:a16="http://schemas.microsoft.com/office/drawing/2014/main" val="3540966163"/>
                    </a:ext>
                  </a:extLst>
                </a:gridCol>
              </a:tblGrid>
              <a:tr h="41469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Infections Occurring in &gt; 5% Patients in Either Arm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D-VRd, D-R Maintenance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VRd, R Maintenance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10001"/>
                  </a:ext>
                </a:extLst>
              </a:tr>
              <a:tr h="23697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291028839"/>
                  </a:ext>
                </a:extLst>
              </a:tr>
              <a:tr h="352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Upper respiratory tract infections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2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22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Sinusitis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8744694"/>
                  </a:ext>
                </a:extLst>
              </a:tr>
              <a:tr h="322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Influenza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33608087"/>
                  </a:ext>
                </a:extLst>
              </a:tr>
              <a:tr h="322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Nasopharyngitis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93373882"/>
                  </a:ext>
                </a:extLst>
              </a:tr>
              <a:tr h="322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Urinary tract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91242470"/>
                  </a:ext>
                </a:extLst>
              </a:tr>
              <a:tr h="322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Bronchitis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2183784"/>
                  </a:ext>
                </a:extLst>
              </a:tr>
              <a:tr h="322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Cellulitis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10665916"/>
                  </a:ext>
                </a:extLst>
              </a:tr>
            </a:tbl>
          </a:graphicData>
        </a:graphic>
      </p:graphicFrame>
      <p:sp>
        <p:nvSpPr>
          <p:cNvPr id="16" name="Content Placeholder 35">
            <a:extLst>
              <a:ext uri="{FF2B5EF4-FFF2-40B4-BE49-F238E27FC236}">
                <a16:creationId xmlns:a16="http://schemas.microsoft.com/office/drawing/2014/main" id="{14786D84-61BB-44C4-929D-74B6B44BCD85}"/>
              </a:ext>
            </a:extLst>
          </p:cNvPr>
          <p:cNvSpPr>
            <a:spLocks noGrp="1"/>
          </p:cNvSpPr>
          <p:nvPr>
            <p:ph idx="1"/>
          </p:nvPr>
        </p:nvSpPr>
        <p:spPr>
          <a:xfrm>
            <a:off x="604675" y="5736753"/>
            <a:ext cx="10877529" cy="426980"/>
          </a:xfrm>
        </p:spPr>
        <p:txBody>
          <a:bodyPr/>
          <a:lstStyle/>
          <a:p>
            <a:r>
              <a:rPr lang="en-US" sz="2400" dirty="0"/>
              <a:t>Rates of any grade and grade 3/4 infections similar between treatment arms</a:t>
            </a:r>
          </a:p>
        </p:txBody>
      </p:sp>
    </p:spTree>
    <p:extLst>
      <p:ext uri="{BB962C8B-B14F-4D97-AF65-F5344CB8AC3E}">
        <p14:creationId xmlns:p14="http://schemas.microsoft.com/office/powerpoint/2010/main" val="3864893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GRIFFIN </a:t>
            </a:r>
            <a:r>
              <a:rPr lang="en-US" altLang="en-US" dirty="0"/>
              <a:t>Maintenance Phase </a:t>
            </a:r>
            <a:r>
              <a:rPr lang="en-US" dirty="0"/>
              <a:t>Update: </a:t>
            </a:r>
            <a:br>
              <a:rPr lang="en-US" dirty="0"/>
            </a:br>
            <a:r>
              <a:rPr lang="en-US" dirty="0"/>
              <a:t>Investigator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a:xfrm>
            <a:off x="604674" y="1513047"/>
            <a:ext cx="11409525" cy="4650686"/>
          </a:xfrm>
        </p:spPr>
        <p:txBody>
          <a:bodyPr/>
          <a:lstStyle/>
          <a:p>
            <a:pPr>
              <a:spcAft>
                <a:spcPts val="500"/>
              </a:spcAft>
            </a:pPr>
            <a:r>
              <a:rPr lang="en-US" sz="2400" dirty="0"/>
              <a:t>In the phase II GRIFFIN trial of ASCT-eligible patients with ND MM, D-VRd followed by D-R maintenance led to significant improvement in sCR and depth of response vs VRd followed by R maintenance</a:t>
            </a:r>
            <a:r>
              <a:rPr lang="en-US" sz="2400" baseline="30000" dirty="0"/>
              <a:t>[1]</a:t>
            </a:r>
          </a:p>
          <a:p>
            <a:pPr lvl="1">
              <a:spcAft>
                <a:spcPts val="500"/>
              </a:spcAft>
            </a:pPr>
            <a:r>
              <a:rPr lang="en-US" sz="2400" dirty="0"/>
              <a:t>Patients with sCR at 12 mos of maintenance cutoff: 63.6% vs 47.4% (</a:t>
            </a:r>
            <a:r>
              <a:rPr lang="en-US" sz="2400" i="1" dirty="0"/>
              <a:t>P</a:t>
            </a:r>
            <a:r>
              <a:rPr lang="en-US" sz="2400" dirty="0"/>
              <a:t> = .0253)</a:t>
            </a:r>
          </a:p>
          <a:p>
            <a:pPr lvl="1">
              <a:spcAft>
                <a:spcPts val="500"/>
              </a:spcAft>
            </a:pPr>
            <a:r>
              <a:rPr lang="en-US" sz="2400" dirty="0"/>
              <a:t>Responses deepened over time; at 12 mos of maintenance cutoff, more patients in D-VRd group had achieved ≥ CR (</a:t>
            </a:r>
            <a:r>
              <a:rPr lang="en-US" sz="2400" i="1" dirty="0"/>
              <a:t>P</a:t>
            </a:r>
            <a:r>
              <a:rPr lang="en-US" sz="2400" dirty="0"/>
              <a:t> = .0014)</a:t>
            </a:r>
          </a:p>
          <a:p>
            <a:pPr>
              <a:spcAft>
                <a:spcPts val="500"/>
              </a:spcAft>
            </a:pPr>
            <a:r>
              <a:rPr lang="en-US" sz="2400" dirty="0"/>
              <a:t>Safety at 12 mos of maintenance cutoff was in keeping with primary analysis</a:t>
            </a:r>
            <a:r>
              <a:rPr lang="en-US" sz="2400" baseline="30000" dirty="0"/>
              <a:t>[1,2]</a:t>
            </a:r>
          </a:p>
          <a:p>
            <a:pPr>
              <a:spcAft>
                <a:spcPts val="500"/>
              </a:spcAft>
            </a:pPr>
            <a:r>
              <a:rPr lang="en-US" sz="2400" kern="1200" dirty="0">
                <a:solidFill>
                  <a:srgbClr val="455560">
                    <a:lumMod val="10000"/>
                  </a:srgbClr>
                </a:solidFill>
              </a:rPr>
              <a:t>After 27.4 mos’ follow-up, survival data with D-VRd + D-R maintenance are encouraging</a:t>
            </a:r>
          </a:p>
          <a:p>
            <a:pPr lvl="1">
              <a:spcAft>
                <a:spcPts val="500"/>
              </a:spcAft>
            </a:pPr>
            <a:r>
              <a:rPr lang="en-US" sz="2200" kern="1200" dirty="0">
                <a:solidFill>
                  <a:srgbClr val="455560">
                    <a:lumMod val="10000"/>
                  </a:srgbClr>
                </a:solidFill>
              </a:rPr>
              <a:t>24-mo PFS: 94.5%; 24-mo OS: 94.7%</a:t>
            </a:r>
            <a:endParaRPr lang="en-US" sz="2400" dirty="0"/>
          </a:p>
          <a:p>
            <a:pPr>
              <a:spcAft>
                <a:spcPts val="500"/>
              </a:spcAft>
            </a:pPr>
            <a:r>
              <a:rPr lang="en-US" sz="2400" dirty="0"/>
              <a:t>SC D + VRd is under ongoing investigation in ASCT-eligible patients with ND MM in phase III PERSEUS study</a:t>
            </a:r>
            <a:r>
              <a:rPr lang="en-US" sz="2400" baseline="30000" dirty="0"/>
              <a:t>[3]</a:t>
            </a:r>
          </a:p>
          <a:p>
            <a:pPr lvl="1">
              <a:spcAft>
                <a:spcPts val="500"/>
              </a:spcAft>
            </a:pPr>
            <a:endParaRPr lang="en-US" sz="2000" dirty="0"/>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50614" y="639979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r>
              <a:rPr lang="en-US" altLang="en-US" sz="1200" b="0" dirty="0">
                <a:solidFill>
                  <a:schemeClr val="bg2"/>
                </a:solidFill>
                <a:latin typeface="Calibri" panose="020F0502020204030204" pitchFamily="34" charset="0"/>
              </a:rPr>
              <a:t>1. Kaufman. ASH 2020. Abstr 549. 2. Voorhees. Blood. 2020;136:936. 3. NCT03710603.</a:t>
            </a:r>
          </a:p>
        </p:txBody>
      </p:sp>
      <p:grpSp>
        <p:nvGrpSpPr>
          <p:cNvPr id="5" name="Group 7">
            <a:extLst>
              <a:ext uri="{FF2B5EF4-FFF2-40B4-BE49-F238E27FC236}">
                <a16:creationId xmlns:a16="http://schemas.microsoft.com/office/drawing/2014/main" id="{CC60A02E-AFF8-4CF7-BDFD-664F4021DAA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3615FC9-F56D-432A-8BCD-8D5A94CE40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EC06227-7FB4-4CF0-8F08-5691B216CE1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01155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2020!</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Autofit/>
          </a:bodyPr>
          <a:lstStyle/>
          <a:p>
            <a:pPr>
              <a:spcBef>
                <a:spcPts val="600"/>
              </a:spcBef>
              <a:buClr>
                <a:schemeClr val="accent6"/>
              </a:buClr>
              <a:defRPr/>
            </a:pPr>
            <a:r>
              <a:rPr lang="en-US" sz="2400" dirty="0">
                <a:solidFill>
                  <a:srgbClr val="E1471D"/>
                </a:solidFill>
              </a:rPr>
              <a:t>Short slideset summaries </a:t>
            </a:r>
            <a:r>
              <a:rPr lang="en-US" sz="2400" b="0" dirty="0">
                <a:solidFill>
                  <a:schemeClr val="bg1"/>
                </a:solidFill>
              </a:rPr>
              <a:t>and </a:t>
            </a:r>
            <a:r>
              <a:rPr lang="en-US" sz="2400" dirty="0">
                <a:solidFill>
                  <a:schemeClr val="accent3"/>
                </a:solidFill>
              </a:rPr>
              <a:t>additional </a:t>
            </a:r>
            <a:r>
              <a:rPr lang="en-US" sz="2400" dirty="0">
                <a:solidFill>
                  <a:srgbClr val="E1471D"/>
                </a:solidFill>
              </a:rPr>
              <a:t>CME-certified analyses </a:t>
            </a:r>
            <a:r>
              <a:rPr lang="en-US" sz="2400" b="0" dirty="0">
                <a:solidFill>
                  <a:schemeClr val="bg1"/>
                </a:solidFill>
              </a:rPr>
              <a:t>with expert commentary on key studies in:</a:t>
            </a:r>
          </a:p>
          <a:p>
            <a:pPr marL="342900" indent="-342900">
              <a:spcBef>
                <a:spcPts val="600"/>
              </a:spcBef>
              <a:spcAft>
                <a:spcPts val="0"/>
              </a:spcAft>
              <a:buFont typeface="Wingdings" pitchFamily="2" charset="2"/>
              <a:buChar char="§"/>
              <a:defRPr/>
            </a:pPr>
            <a:r>
              <a:rPr lang="en-US" sz="22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2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2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200" b="0" dirty="0">
                <a:solidFill>
                  <a:schemeClr val="bg1"/>
                </a:solidFill>
              </a:rPr>
              <a:t>Myeloma</a:t>
            </a:r>
          </a:p>
          <a:p>
            <a:pPr marL="342900" indent="-342900">
              <a:spcBef>
                <a:spcPts val="600"/>
              </a:spcBef>
              <a:spcAft>
                <a:spcPts val="0"/>
              </a:spcAft>
              <a:buFont typeface="Wingdings" pitchFamily="2" charset="2"/>
              <a:buChar char="§"/>
              <a:defRPr/>
            </a:pPr>
            <a:r>
              <a:rPr lang="en-US" sz="2200" b="0" dirty="0">
                <a:solidFill>
                  <a:schemeClr val="bg1"/>
                </a:solidFill>
              </a:rPr>
              <a:t>Nonmalignant hematology</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277D4DBF4085349AA7DB26EA3A8064C" ma:contentTypeVersion="1" ma:contentTypeDescription="Create a new document." ma:contentTypeScope="" ma:versionID="dffeffbe9a422cdfb098fb1d300a4ea0">
  <xsd:schema xmlns:xsd="http://www.w3.org/2001/XMLSchema" xmlns:xs="http://www.w3.org/2001/XMLSchema" xmlns:p="http://schemas.microsoft.com/office/2006/metadata/properties" xmlns:ns2="d54cbe69-32bd-412a-b004-9152f949605e" xmlns:ns3="bab59a7a-eb0f-4545-a26e-742e107a8a5d" targetNamespace="http://schemas.microsoft.com/office/2006/metadata/properties" ma:root="true" ma:fieldsID="0b5ac8c44a1ec57eacea67307e0074ec" ns2:_="" ns3:_="">
    <xsd:import namespace="d54cbe69-32bd-412a-b004-9152f949605e"/>
    <xsd:import namespace="bab59a7a-eb0f-4545-a26e-742e107a8a5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ab59a7a-eb0f-4545-a26e-742e107a8a5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LongProperties xmlns="http://schemas.microsoft.com/office/2006/metadata/longProperti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56M7VY3CDVN5-1795248856-2</_dlc_DocId>
    <_dlc_DocIdUrl xmlns="d54cbe69-32bd-412a-b004-9152f949605e">
      <Url>https://intranet.clinicaloptions.com/mews/oncology/ONC_2020_ASH_CF_(PRP3815)/MM_Kaufman_549/_layouts/15/DocIdRedir.aspx?ID=56M7VY3CDVN5-1795248856-2</Url>
      <Description>56M7VY3CDVN5-1795248856-2</Description>
    </_dlc_DocIdUrl>
    <Document_x0020_Category xmlns="bab59a7a-eb0f-4545-a26e-742e107a8a5d">Conference Capsule Slides</Document_x0020_Category>
  </documentManagement>
</p: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D23F9097-BF1D-4391-82BD-D60FD43B4B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ab59a7a-eb0f-4545-a26e-742e107a8a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5BA55BC3-5A03-47C2-8EC3-D964C3B5E779}">
  <ds:schemaRefs>
    <ds:schemaRef ds:uri="http://schemas.microsoft.com/office/infopath/2007/PartnerControls"/>
    <ds:schemaRef ds:uri="http://schemas.microsoft.com/office/2006/metadata/properties"/>
    <ds:schemaRef ds:uri="http://schemas.microsoft.com/office/2006/documentManagement/types"/>
    <ds:schemaRef ds:uri="http://purl.org/dc/elements/1.1/"/>
    <ds:schemaRef ds:uri="http://purl.org/dc/terms/"/>
    <ds:schemaRef ds:uri="http://schemas.openxmlformats.org/package/2006/metadata/core-properties"/>
    <ds:schemaRef ds:uri="bab59a7a-eb0f-4545-a26e-742e107a8a5d"/>
    <ds:schemaRef ds:uri="http://purl.org/dc/dcmitype/"/>
    <ds:schemaRef ds:uri="d54cbe69-32bd-412a-b004-9152f949605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9763</TotalTime>
  <Words>2809</Words>
  <Application>Microsoft Office PowerPoint</Application>
  <PresentationFormat>Widescreen</PresentationFormat>
  <Paragraphs>506</Paragraphs>
  <Slides>12</Slides>
  <Notes>12</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12</vt:i4>
      </vt:variant>
    </vt:vector>
  </HeadingPairs>
  <TitlesOfParts>
    <vt:vector size="19" baseType="lpstr">
      <vt:lpstr>Arial</vt:lpstr>
      <vt:lpstr>Calibri</vt:lpstr>
      <vt:lpstr>Times</vt:lpstr>
      <vt:lpstr>Wingdings</vt:lpstr>
      <vt:lpstr>2017_HTAA_Diabetes</vt:lpstr>
      <vt:lpstr>1_2017_HTAA_Diabetes</vt:lpstr>
      <vt:lpstr>2_2017_HTAA_Diabetes</vt:lpstr>
      <vt:lpstr>GRIFFIN Maintenance Phase Update: Daratumumab + VRd → Dara-R vs VRd →  R Alone for ASCT-Eligible Patients With  Newly Diagnosed MM</vt:lpstr>
      <vt:lpstr>About These Slides</vt:lpstr>
      <vt:lpstr>GRIFFIN Maintenance Phase Update: Background</vt:lpstr>
      <vt:lpstr>GRIFFIN Maintenance Phase Update: Study Design</vt:lpstr>
      <vt:lpstr>GRIFFIN Maintenance Phase Update:  Baseline Characteristics</vt:lpstr>
      <vt:lpstr>GRIFFIN Maintenance Phase Update:  Depth of Response Over Time</vt:lpstr>
      <vt:lpstr>GRIFFIN Maintenance Phase Update: MRD Status</vt:lpstr>
      <vt:lpstr>GRIFFIN Maintenance Phase Update: Survival</vt:lpstr>
      <vt:lpstr>GRIFFIN Maintenance Phase Update: Most Common TEAEs</vt:lpstr>
      <vt:lpstr>GRIFFIN Maintenance Phase Update: Most Common Infections With First Onset During Maintenance Therapy</vt:lpstr>
      <vt:lpstr>GRIFFIN Maintenance Phase Update:  Investigator Conclusions</vt:lpstr>
      <vt:lpstr>Go Online for More CCO  Coverage of ASH 2020!</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GRIFFIN Maintenance Phase Update: Daratumumab + VRd → Dara-R vs VRd → R Alone for ASCT-Eligible Patients With Newly Diagnosed MM</dc:title>
  <dc:creator>Preferred User</dc:creator>
  <cp:lastModifiedBy>Jessica Buckley</cp:lastModifiedBy>
  <cp:revision>715</cp:revision>
  <cp:lastPrinted>2019-12-20T18:18:25Z</cp:lastPrinted>
  <dcterms:created xsi:type="dcterms:W3CDTF">2005-05-27T15:08:01Z</dcterms:created>
  <dcterms:modified xsi:type="dcterms:W3CDTF">2020-12-09T23:17:56Z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2834aee3-4dd2-41d6-8d82-b9c0d90854c6</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0x0101001277D4DBF4085349AA7DB26EA3A8064C</vt:lpwstr>
  </property>
</Properties>
</file>