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563" r:id="rId5"/>
    <p:sldId id="558" r:id="rId6"/>
    <p:sldId id="559" r:id="rId7"/>
    <p:sldId id="561" r:id="rId8"/>
    <p:sldId id="566" r:id="rId9"/>
    <p:sldId id="567" r:id="rId10"/>
    <p:sldId id="550" r:id="rId11"/>
    <p:sldId id="551" r:id="rId12"/>
    <p:sldId id="569" r:id="rId13"/>
    <p:sldId id="565" r:id="rId14"/>
    <p:sldId id="552" r:id="rId15"/>
    <p:sldId id="5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Megan Cartwright" initials="MC" lastIdx="6" clrIdx="7">
    <p:extLst>
      <p:ext uri="{19B8F6BF-5375-455C-9EA6-DF929625EA0E}">
        <p15:presenceInfo xmlns:p15="http://schemas.microsoft.com/office/powerpoint/2012/main" userId="S::mcartwright@clinicaloptions.com::aaeaf566-570c-41b1-9c90-11c8d9ac162b" providerId="AD"/>
      </p:ext>
    </p:extLst>
  </p:cmAuthor>
  <p:cmAuthor id="2" name="Megan Capel" initials="MC" lastIdx="6" clrIdx="1"/>
  <p:cmAuthor id="9" name="Maddelynne Parker" initials="MP" lastIdx="14" clrIdx="8">
    <p:extLst>
      <p:ext uri="{19B8F6BF-5375-455C-9EA6-DF929625EA0E}">
        <p15:presenceInfo xmlns:p15="http://schemas.microsoft.com/office/powerpoint/2012/main" userId="Maddelynne Parker" providerId="None"/>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Marie Becker" initials="MB" lastIdx="2" clrIdx="9">
    <p:extLst>
      <p:ext uri="{19B8F6BF-5375-455C-9EA6-DF929625EA0E}">
        <p15:presenceInfo xmlns:p15="http://schemas.microsoft.com/office/powerpoint/2012/main" userId="S::mbecker@clinicaloptions.com::a16991b8-7bb5-4da5-98af-c360d036dd20"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11" name="Christy Seals" initials="CS" lastIdx="1" clrIdx="10">
    <p:extLst>
      <p:ext uri="{19B8F6BF-5375-455C-9EA6-DF929625EA0E}">
        <p15:presenceInfo xmlns:p15="http://schemas.microsoft.com/office/powerpoint/2012/main" userId="S::cseals@clinicaloptions.com::0852e532-1f9e-4bbf-9b56-be19a9543a31" providerId="AD"/>
      </p:ext>
    </p:extLst>
  </p:cmAuthor>
  <p:cmAuthor id="5" name=" " initials="MAC" lastIdx="10" clrIdx="4"/>
  <p:cmAuthor id="12" name="Dussadee Royal" initials="DR" lastIdx="2" clrIdx="11">
    <p:extLst>
      <p:ext uri="{19B8F6BF-5375-455C-9EA6-DF929625EA0E}">
        <p15:presenceInfo xmlns:p15="http://schemas.microsoft.com/office/powerpoint/2012/main" userId="S::droyal@clinicaloptions.com::51beead8-6fa0-4b98-aeba-37044af35e17" providerId="AD"/>
      </p:ext>
    </p:extLst>
  </p:cmAuthor>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141F16-F297-47D6-8F93-C7765E343594}" v="23" dt="2024-06-03T21:55:54.399"/>
    <p1510:client id="{8C5EC92A-3084-49FE-8476-AC556379764C}" v="1" dt="2024-06-04T12:47:34.136"/>
    <p1510:client id="{DD256005-7115-40DF-BDC5-9EEBCFD7A55B}" v="4" dt="2024-06-04T21:25:33.7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741" autoAdjust="0"/>
  </p:normalViewPr>
  <p:slideViewPr>
    <p:cSldViewPr snapToGrid="0">
      <p:cViewPr varScale="1">
        <p:scale>
          <a:sx n="57" d="100"/>
          <a:sy n="57" d="100"/>
        </p:scale>
        <p:origin x="99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Ami SC</c:v>
                </c:pt>
              </c:strCache>
            </c:strRef>
          </c:tx>
          <c:spPr>
            <a:solidFill>
              <a:srgbClr val="01587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9FBA-462A-A426-977F0048B8E0}"/>
                </c:ext>
              </c:extLst>
            </c:dLbl>
            <c:dLbl>
              <c:idx val="1"/>
              <c:delete val="1"/>
              <c:extLst>
                <c:ext xmlns:c15="http://schemas.microsoft.com/office/drawing/2012/chart" uri="{CE6537A1-D6FC-4f65-9D91-7224C49458BB}"/>
                <c:ext xmlns:c16="http://schemas.microsoft.com/office/drawing/2014/chart" uri="{C3380CC4-5D6E-409C-BE32-E72D297353CC}">
                  <c16:uniqueId val="{00000001-9FBA-462A-A426-977F0048B8E0}"/>
                </c:ext>
              </c:extLst>
            </c:dLbl>
            <c:dLbl>
              <c:idx val="2"/>
              <c:delete val="1"/>
              <c:extLst>
                <c:ext xmlns:c15="http://schemas.microsoft.com/office/drawing/2012/chart" uri="{CE6537A1-D6FC-4f65-9D91-7224C49458BB}"/>
                <c:ext xmlns:c16="http://schemas.microsoft.com/office/drawing/2014/chart" uri="{C3380CC4-5D6E-409C-BE32-E72D297353CC}">
                  <c16:uniqueId val="{00000002-9FBA-462A-A426-977F0048B8E0}"/>
                </c:ext>
              </c:extLst>
            </c:dLbl>
            <c:dLbl>
              <c:idx val="3"/>
              <c:delete val="1"/>
              <c:extLst>
                <c:ext xmlns:c15="http://schemas.microsoft.com/office/drawing/2012/chart" uri="{CE6537A1-D6FC-4f65-9D91-7224C49458BB}"/>
                <c:ext xmlns:c16="http://schemas.microsoft.com/office/drawing/2014/chart" uri="{C3380CC4-5D6E-409C-BE32-E72D297353CC}">
                  <c16:uniqueId val="{00000003-9FBA-462A-A426-977F0048B8E0}"/>
                </c:ext>
              </c:extLst>
            </c:dLbl>
            <c:dLbl>
              <c:idx val="4"/>
              <c:delete val="1"/>
              <c:extLst>
                <c:ext xmlns:c15="http://schemas.microsoft.com/office/drawing/2012/chart" uri="{CE6537A1-D6FC-4f65-9D91-7224C49458BB}"/>
                <c:ext xmlns:c16="http://schemas.microsoft.com/office/drawing/2014/chart" uri="{C3380CC4-5D6E-409C-BE32-E72D297353CC}">
                  <c16:uniqueId val="{00000004-9FBA-462A-A426-977F0048B8E0}"/>
                </c:ext>
              </c:extLst>
            </c:dLbl>
            <c:dLbl>
              <c:idx val="5"/>
              <c:tx>
                <c:rich>
                  <a:bodyPr/>
                  <a:lstStyle/>
                  <a:p>
                    <a:fld id="{0A7D8145-9AF4-447C-88C2-F28AAED8D68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9FBA-462A-A426-977F0048B8E0}"/>
                </c:ext>
              </c:extLst>
            </c:dLbl>
            <c:dLbl>
              <c:idx val="6"/>
              <c:tx>
                <c:rich>
                  <a:bodyPr/>
                  <a:lstStyle/>
                  <a:p>
                    <a:fld id="{C8B8D890-9D14-429A-9413-77C28F07FB6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FBA-462A-A426-977F0048B8E0}"/>
                </c:ext>
              </c:extLst>
            </c:dLbl>
            <c:dLbl>
              <c:idx val="7"/>
              <c:tx>
                <c:rich>
                  <a:bodyPr/>
                  <a:lstStyle/>
                  <a:p>
                    <a:fld id="{7DE83CB8-14D7-40CE-B4D6-9FD6018DC2A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9FBA-462A-A426-977F0048B8E0}"/>
                </c:ext>
              </c:extLst>
            </c:dLbl>
            <c:dLbl>
              <c:idx val="8"/>
              <c:tx>
                <c:rich>
                  <a:bodyPr/>
                  <a:lstStyle/>
                  <a:p>
                    <a:fld id="{EF59ED42-1078-4058-93C7-7AA947C4189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9FBA-462A-A426-977F0048B8E0}"/>
                </c:ext>
              </c:extLst>
            </c:dLbl>
            <c:dLbl>
              <c:idx val="9"/>
              <c:tx>
                <c:rich>
                  <a:bodyPr/>
                  <a:lstStyle/>
                  <a:p>
                    <a:fld id="{20998447-2C15-4EF5-B398-CF98A385FB4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FBA-462A-A426-977F0048B8E0}"/>
                </c:ext>
              </c:extLst>
            </c:dLbl>
            <c:dLbl>
              <c:idx val="10"/>
              <c:tx>
                <c:rich>
                  <a:bodyPr/>
                  <a:lstStyle/>
                  <a:p>
                    <a:fld id="{4734FE72-4C4D-4E13-9763-752277A7911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FBA-462A-A426-977F0048B8E0}"/>
                </c:ext>
              </c:extLst>
            </c:dLbl>
            <c:dLbl>
              <c:idx val="11"/>
              <c:tx>
                <c:rich>
                  <a:bodyPr rot="0" spcFirstLastPara="1" vertOverflow="ellipsis" vert="horz" wrap="square" lIns="0" tIns="19050" rIns="38100" bIns="19050" anchor="ctr" anchorCtr="1">
                    <a:noAutofit/>
                  </a:bodyPr>
                  <a:lstStyle/>
                  <a:p>
                    <a:pPr>
                      <a:defRPr sz="1200" b="1" i="0" u="none" strike="noStrike" kern="1200" baseline="0">
                        <a:solidFill>
                          <a:schemeClr val="tx1"/>
                        </a:solidFill>
                        <a:latin typeface="+mn-lt"/>
                        <a:ea typeface="+mn-ea"/>
                        <a:cs typeface="Arial" panose="020B0604020202020204" pitchFamily="34" charset="0"/>
                      </a:defRPr>
                    </a:pPr>
                    <a:fld id="{3E128554-82DD-4546-AB24-4405F029AD6E}" type="CELLRANGE">
                      <a:rPr lang="en-US" sz="1200" b="1" dirty="0">
                        <a:latin typeface="+mn-lt"/>
                      </a:rPr>
                      <a:pPr>
                        <a:defRPr sz="1200" b="1" i="0" u="none" strike="noStrike" kern="1200" baseline="0">
                          <a:solidFill>
                            <a:schemeClr val="tx1"/>
                          </a:solidFill>
                          <a:latin typeface="+mn-lt"/>
                          <a:ea typeface="+mn-ea"/>
                          <a:cs typeface="Arial" panose="020B0604020202020204" pitchFamily="34" charset="0"/>
                        </a:defRPr>
                      </a:pPr>
                      <a:t>[CELLRANGE]</a:t>
                    </a:fld>
                    <a:endParaRPr lang="en-US"/>
                  </a:p>
                </c:rich>
              </c:tx>
              <c:numFmt formatCode="0.0%" sourceLinked="0"/>
              <c:spPr>
                <a:noFill/>
                <a:ln>
                  <a:noFill/>
                </a:ln>
                <a:effectLst/>
              </c:spPr>
              <c:dLblPos val="out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5.2645059141287136E-2"/>
                      <c:h val="5.6538979613457843E-2"/>
                    </c:manualLayout>
                  </c15:layout>
                  <c15:dlblFieldTable/>
                  <c15:showDataLabelsRange val="1"/>
                </c:ext>
                <c:ext xmlns:c16="http://schemas.microsoft.com/office/drawing/2014/chart" uri="{C3380CC4-5D6E-409C-BE32-E72D297353CC}">
                  <c16:uniqueId val="{0000000B-9FBA-462A-A426-977F0048B8E0}"/>
                </c:ext>
              </c:extLst>
            </c:dLbl>
            <c:dLbl>
              <c:idx val="12"/>
              <c:tx>
                <c:rich>
                  <a:bodyPr/>
                  <a:lstStyle/>
                  <a:p>
                    <a:fld id="{45B9908A-E822-418B-8684-B09FDB2D245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FBA-462A-A426-977F0048B8E0}"/>
                </c:ext>
              </c:extLst>
            </c:dLbl>
            <c:dLbl>
              <c:idx val="13"/>
              <c:tx>
                <c:rich>
                  <a:bodyPr/>
                  <a:lstStyle/>
                  <a:p>
                    <a:fld id="{0CC3B371-8BD0-468D-BDFA-6D5BEA88B7D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9FBA-462A-A426-977F0048B8E0}"/>
                </c:ext>
              </c:extLst>
            </c:dLbl>
            <c:dLbl>
              <c:idx val="14"/>
              <c:tx>
                <c:rich>
                  <a:bodyPr/>
                  <a:lstStyle/>
                  <a:p>
                    <a:fld id="{82810D5B-5D7E-49B9-8952-523823E6486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9FBA-462A-A426-977F0048B8E0}"/>
                </c:ext>
              </c:extLst>
            </c:dLbl>
            <c:dLbl>
              <c:idx val="15"/>
              <c:tx>
                <c:rich>
                  <a:bodyPr/>
                  <a:lstStyle/>
                  <a:p>
                    <a:r>
                      <a:rPr lang="en-US"/>
                      <a:t>3%</a:t>
                    </a:r>
                  </a:p>
                </c:rich>
              </c:tx>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F-9FBA-462A-A426-977F0048B8E0}"/>
                </c:ext>
              </c:extLst>
            </c:dLbl>
            <c:dLbl>
              <c:idx val="16"/>
              <c:tx>
                <c:rich>
                  <a:bodyPr/>
                  <a:lstStyle/>
                  <a:p>
                    <a:r>
                      <a:rPr lang="en-US"/>
                      <a:t>6%</a:t>
                    </a:r>
                  </a:p>
                </c:rich>
              </c:tx>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0-9FBA-462A-A426-977F0048B8E0}"/>
                </c:ext>
              </c:extLst>
            </c:dLbl>
            <c:dLbl>
              <c:idx val="17"/>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1-9FBA-462A-A426-977F0048B8E0}"/>
                </c:ext>
              </c:extLst>
            </c:dLbl>
            <c:dLbl>
              <c:idx val="18"/>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2-9FBA-462A-A426-977F0048B8E0}"/>
                </c:ext>
              </c:extLst>
            </c:dLbl>
            <c:dLbl>
              <c:idx val="19"/>
              <c:tx>
                <c:rich>
                  <a:bodyPr/>
                  <a:lstStyle/>
                  <a:p>
                    <a:fld id="{E785EBB3-5D5F-4616-8920-FB008A38930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9FBA-462A-A426-977F0048B8E0}"/>
                </c:ext>
              </c:extLst>
            </c:dLbl>
            <c:dLbl>
              <c:idx val="20"/>
              <c:tx>
                <c:rich>
                  <a:bodyPr/>
                  <a:lstStyle/>
                  <a:p>
                    <a:r>
                      <a:rPr lang="en-US"/>
                      <a:t>13%</a:t>
                    </a:r>
                  </a:p>
                </c:rich>
              </c:tx>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4-9FBA-462A-A426-977F0048B8E0}"/>
                </c:ext>
              </c:extLst>
            </c:dLbl>
            <c:numFmt formatCode="0.0%" sourceLinked="0"/>
            <c:spPr>
              <a:noFill/>
              <a:ln>
                <a:noFill/>
              </a:ln>
              <a:effectLst/>
            </c:spPr>
            <c:txPr>
              <a:bodyPr rot="0" spcFirstLastPara="1" vertOverflow="ellipsis" vert="horz" wrap="square" lIns="0" tIns="19050" rIns="38100" bIns="19050" anchor="ctr" anchorCtr="1">
                <a:spAutoFit/>
              </a:bodyPr>
              <a:lstStyle/>
              <a:p>
                <a:pPr>
                  <a:defRPr sz="1200" b="1" i="0" u="none" strike="noStrike" kern="1200" baseline="0">
                    <a:solidFill>
                      <a:schemeClr val="tx1"/>
                    </a:solidFill>
                    <a:latin typeface="+mn-lt"/>
                    <a:ea typeface="+mn-ea"/>
                    <a:cs typeface="Arial"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Sheet1!$A$2:$A$22</c:f>
              <c:strCache>
                <c:ptCount val="17"/>
                <c:pt idx="0">
                  <c:v>Increased heart rate</c:v>
                </c:pt>
                <c:pt idx="1">
                  <c:v>Hyperhidrosis</c:v>
                </c:pt>
                <c:pt idx="2">
                  <c:v>Rash</c:v>
                </c:pt>
                <c:pt idx="3">
                  <c:v>Dizziness</c:v>
                </c:pt>
                <c:pt idx="4">
                  <c:v>Flushing</c:v>
                </c:pt>
                <c:pt idx="5">
                  <c:v>Hypertension</c:v>
                </c:pt>
                <c:pt idx="6">
                  <c:v>Chest discomfort</c:v>
                </c:pt>
                <c:pt idx="7">
                  <c:v>Erythema</c:v>
                </c:pt>
                <c:pt idx="8">
                  <c:v>Sinus tachycardia</c:v>
                </c:pt>
                <c:pt idx="9">
                  <c:v>Hypotension</c:v>
                </c:pt>
                <c:pt idx="10">
                  <c:v>Hypoxia</c:v>
                </c:pt>
                <c:pt idx="11">
                  <c:v>Cough</c:v>
                </c:pt>
                <c:pt idx="12">
                  <c:v>Vomiting</c:v>
                </c:pt>
                <c:pt idx="13">
                  <c:v>Nausea</c:v>
                </c:pt>
                <c:pt idx="14">
                  <c:v>Dyspnea</c:v>
                </c:pt>
                <c:pt idx="15">
                  <c:v>Pyrexia</c:v>
                </c:pt>
                <c:pt idx="16">
                  <c:v>Chills</c:v>
                </c:pt>
              </c:strCache>
            </c:strRef>
          </c:cat>
          <c:val>
            <c:numRef>
              <c:f>Sheet1!$B$2:$B$22</c:f>
              <c:numCache>
                <c:formatCode>0.0%</c:formatCode>
                <c:ptCount val="21"/>
                <c:pt idx="0">
                  <c:v>0</c:v>
                </c:pt>
                <c:pt idx="1">
                  <c:v>0</c:v>
                </c:pt>
                <c:pt idx="2">
                  <c:v>0</c:v>
                </c:pt>
                <c:pt idx="3">
                  <c:v>0</c:v>
                </c:pt>
                <c:pt idx="4">
                  <c:v>0</c:v>
                </c:pt>
                <c:pt idx="5">
                  <c:v>-5.0000000000000001E-3</c:v>
                </c:pt>
                <c:pt idx="6">
                  <c:v>-5.0000000000000001E-3</c:v>
                </c:pt>
                <c:pt idx="7">
                  <c:v>-0.01</c:v>
                </c:pt>
                <c:pt idx="8">
                  <c:v>-1.4999999999999999E-2</c:v>
                </c:pt>
                <c:pt idx="9">
                  <c:v>-0.01</c:v>
                </c:pt>
                <c:pt idx="10">
                  <c:v>-1.4999999999999999E-2</c:v>
                </c:pt>
                <c:pt idx="11">
                  <c:v>-1.9E-2</c:v>
                </c:pt>
                <c:pt idx="12">
                  <c:v>-2.4E-2</c:v>
                </c:pt>
                <c:pt idx="13">
                  <c:v>-2.9000000000000001E-2</c:v>
                </c:pt>
                <c:pt idx="14">
                  <c:v>-2.9000000000000001E-2</c:v>
                </c:pt>
                <c:pt idx="15">
                  <c:v>-3.4000000000000002E-2</c:v>
                </c:pt>
                <c:pt idx="16">
                  <c:v>-6.3E-2</c:v>
                </c:pt>
                <c:pt idx="19">
                  <c:v>-5.0000000000000001E-3</c:v>
                </c:pt>
                <c:pt idx="20">
                  <c:v>-0.13100000000000001</c:v>
                </c:pt>
              </c:numCache>
            </c:numRef>
          </c:val>
          <c:extLst>
            <c:ext xmlns:c15="http://schemas.microsoft.com/office/drawing/2012/chart" uri="{02D57815-91ED-43cb-92C2-25804820EDAC}">
              <c15:datalabelsRange>
                <c15:f>Sheet1!$H$2:$H$22</c15:f>
                <c15:dlblRangeCache>
                  <c:ptCount val="21"/>
                  <c:pt idx="0">
                    <c:v>0%</c:v>
                  </c:pt>
                  <c:pt idx="1">
                    <c:v>0%</c:v>
                  </c:pt>
                  <c:pt idx="2">
                    <c:v>0%</c:v>
                  </c:pt>
                  <c:pt idx="3">
                    <c:v>0%</c:v>
                  </c:pt>
                  <c:pt idx="4">
                    <c:v>0%</c:v>
                  </c:pt>
                  <c:pt idx="5">
                    <c:v>0.5%</c:v>
                  </c:pt>
                  <c:pt idx="6">
                    <c:v>0.5%</c:v>
                  </c:pt>
                  <c:pt idx="7">
                    <c:v>1%</c:v>
                  </c:pt>
                  <c:pt idx="8">
                    <c:v>2%</c:v>
                  </c:pt>
                  <c:pt idx="9">
                    <c:v>1%</c:v>
                  </c:pt>
                  <c:pt idx="10">
                    <c:v>2%</c:v>
                  </c:pt>
                  <c:pt idx="11">
                    <c:v>2%</c:v>
                  </c:pt>
                  <c:pt idx="12">
                    <c:v>2%</c:v>
                  </c:pt>
                  <c:pt idx="13">
                    <c:v>3%</c:v>
                  </c:pt>
                  <c:pt idx="14">
                    <c:v>3%</c:v>
                  </c:pt>
                  <c:pt idx="15">
                    <c:v>3%</c:v>
                  </c:pt>
                  <c:pt idx="16">
                    <c:v>6%</c:v>
                  </c:pt>
                  <c:pt idx="18">
                    <c:v>0%</c:v>
                  </c:pt>
                  <c:pt idx="19">
                    <c:v>0.5%</c:v>
                  </c:pt>
                  <c:pt idx="20">
                    <c:v>13%</c:v>
                  </c:pt>
                </c15:dlblRangeCache>
              </c15:datalabelsRange>
            </c:ext>
            <c:ext xmlns:c16="http://schemas.microsoft.com/office/drawing/2014/chart" uri="{C3380CC4-5D6E-409C-BE32-E72D297353CC}">
              <c16:uniqueId val="{00000015-9FBA-462A-A426-977F0048B8E0}"/>
            </c:ext>
          </c:extLst>
        </c:ser>
        <c:ser>
          <c:idx val="1"/>
          <c:order val="1"/>
          <c:tx>
            <c:strRef>
              <c:f>Sheet1!$C$1</c:f>
              <c:strCache>
                <c:ptCount val="1"/>
                <c:pt idx="0">
                  <c:v>Ami IV</c:v>
                </c:pt>
              </c:strCache>
            </c:strRef>
          </c:tx>
          <c:spPr>
            <a:solidFill>
              <a:srgbClr val="E1471D"/>
            </a:solidFill>
            <a:ln>
              <a:noFill/>
            </a:ln>
            <a:effectLst/>
          </c:spPr>
          <c:invertIfNegative val="0"/>
          <c:dLbls>
            <c:dLbl>
              <c:idx val="0"/>
              <c:layout>
                <c:manualLayout>
                  <c:x val="-5.2042362209650406E-3"/>
                  <c:y val="-5.4917612770290867E-3"/>
                </c:manualLayout>
              </c:layout>
              <c:tx>
                <c:rich>
                  <a:bodyPr/>
                  <a:lstStyle/>
                  <a:p>
                    <a:fld id="{7078E50F-ADCF-48AD-A5D2-1434F5920A9C}" type="CELLRANGE">
                      <a:rPr lang="en-US" dirty="0"/>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9FBA-462A-A426-977F0048B8E0}"/>
                </c:ext>
              </c:extLst>
            </c:dLbl>
            <c:dLbl>
              <c:idx val="1"/>
              <c:tx>
                <c:rich>
                  <a:bodyPr/>
                  <a:lstStyle/>
                  <a:p>
                    <a:fld id="{FFEBF65C-1C56-4D7F-B685-39241D2F5E2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9FBA-462A-A426-977F0048B8E0}"/>
                </c:ext>
              </c:extLst>
            </c:dLbl>
            <c:dLbl>
              <c:idx val="2"/>
              <c:tx>
                <c:rich>
                  <a:bodyPr/>
                  <a:lstStyle/>
                  <a:p>
                    <a:fld id="{F938B7CB-C49C-4028-80FC-523DAB3DF6C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9FBA-462A-A426-977F0048B8E0}"/>
                </c:ext>
              </c:extLst>
            </c:dLbl>
            <c:dLbl>
              <c:idx val="3"/>
              <c:tx>
                <c:rich>
                  <a:bodyPr/>
                  <a:lstStyle/>
                  <a:p>
                    <a:fld id="{C272998F-07BC-4D90-8703-5467FB517BB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9FBA-462A-A426-977F0048B8E0}"/>
                </c:ext>
              </c:extLst>
            </c:dLbl>
            <c:dLbl>
              <c:idx val="4"/>
              <c:tx>
                <c:rich>
                  <a:bodyPr/>
                  <a:lstStyle/>
                  <a:p>
                    <a:fld id="{431E5422-36EF-44A5-A572-E71D347D17D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9FBA-462A-A426-977F0048B8E0}"/>
                </c:ext>
              </c:extLst>
            </c:dLbl>
            <c:dLbl>
              <c:idx val="5"/>
              <c:tx>
                <c:rich>
                  <a:bodyPr/>
                  <a:lstStyle/>
                  <a:p>
                    <a:fld id="{7E070315-FDFE-425C-A574-262F2E29744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9FBA-462A-A426-977F0048B8E0}"/>
                </c:ext>
              </c:extLst>
            </c:dLbl>
            <c:dLbl>
              <c:idx val="6"/>
              <c:tx>
                <c:rich>
                  <a:bodyPr/>
                  <a:lstStyle/>
                  <a:p>
                    <a:fld id="{42134344-445D-4CA5-B5B0-2CB337B78D9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9FBA-462A-A426-977F0048B8E0}"/>
                </c:ext>
              </c:extLst>
            </c:dLbl>
            <c:dLbl>
              <c:idx val="7"/>
              <c:tx>
                <c:rich>
                  <a:bodyPr/>
                  <a:lstStyle/>
                  <a:p>
                    <a:fld id="{7598BE7C-CBE3-40C9-8650-4180C3065A1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9FBA-462A-A426-977F0048B8E0}"/>
                </c:ext>
              </c:extLst>
            </c:dLbl>
            <c:dLbl>
              <c:idx val="8"/>
              <c:tx>
                <c:rich>
                  <a:bodyPr/>
                  <a:lstStyle/>
                  <a:p>
                    <a:fld id="{39663C53-531F-4E9C-9FE4-A6ACB0EF4CA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9FBA-462A-A426-977F0048B8E0}"/>
                </c:ext>
              </c:extLst>
            </c:dLbl>
            <c:dLbl>
              <c:idx val="9"/>
              <c:tx>
                <c:rich>
                  <a:bodyPr/>
                  <a:lstStyle/>
                  <a:p>
                    <a:fld id="{4228F192-6A14-4438-8B1F-A08AAC31039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9FBA-462A-A426-977F0048B8E0}"/>
                </c:ext>
              </c:extLst>
            </c:dLbl>
            <c:dLbl>
              <c:idx val="10"/>
              <c:tx>
                <c:rich>
                  <a:bodyPr/>
                  <a:lstStyle/>
                  <a:p>
                    <a:fld id="{E3307085-7FC8-44B1-B6EF-C3B8748DAC7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9FBA-462A-A426-977F0048B8E0}"/>
                </c:ext>
              </c:extLst>
            </c:dLbl>
            <c:dLbl>
              <c:idx val="11"/>
              <c:tx>
                <c:rich>
                  <a:bodyPr/>
                  <a:lstStyle/>
                  <a:p>
                    <a:fld id="{916FB4F7-20A0-4C14-AF4F-5F46DA9466C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9FBA-462A-A426-977F0048B8E0}"/>
                </c:ext>
              </c:extLst>
            </c:dLbl>
            <c:dLbl>
              <c:idx val="12"/>
              <c:tx>
                <c:rich>
                  <a:bodyPr/>
                  <a:lstStyle/>
                  <a:p>
                    <a:fld id="{E7CF3FAC-4207-47B9-B3EB-AC557B14EAD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9FBA-462A-A426-977F0048B8E0}"/>
                </c:ext>
              </c:extLst>
            </c:dLbl>
            <c:dLbl>
              <c:idx val="13"/>
              <c:tx>
                <c:rich>
                  <a:bodyPr/>
                  <a:lstStyle/>
                  <a:p>
                    <a:fld id="{EB1FEBF4-1AC1-4B9F-B2CD-CDB565D724D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9FBA-462A-A426-977F0048B8E0}"/>
                </c:ext>
              </c:extLst>
            </c:dLbl>
            <c:dLbl>
              <c:idx val="14"/>
              <c:tx>
                <c:rich>
                  <a:bodyPr/>
                  <a:lstStyle/>
                  <a:p>
                    <a:fld id="{C2D400D2-D166-4A29-B410-A091474CD20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9FBA-462A-A426-977F0048B8E0}"/>
                </c:ext>
              </c:extLst>
            </c:dLbl>
            <c:dLbl>
              <c:idx val="15"/>
              <c:tx>
                <c:rich>
                  <a:bodyPr/>
                  <a:lstStyle/>
                  <a:p>
                    <a:fld id="{583081B0-348C-4D24-AD44-E0E1D00DC99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9FBA-462A-A426-977F0048B8E0}"/>
                </c:ext>
              </c:extLst>
            </c:dLbl>
            <c:dLbl>
              <c:idx val="16"/>
              <c:tx>
                <c:rich>
                  <a:bodyPr/>
                  <a:lstStyle/>
                  <a:p>
                    <a:fld id="{31D14F25-E357-4E94-91A8-BDFF80F1D41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9FBA-462A-A426-977F0048B8E0}"/>
                </c:ext>
              </c:extLst>
            </c:dLbl>
            <c:dLbl>
              <c:idx val="17"/>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layout>
                    <c:manualLayout>
                      <c:w val="9.6174285363433948E-2"/>
                      <c:h val="5.0606580167823038E-2"/>
                    </c:manualLayout>
                  </c15:layout>
                  <c15:showDataLabelsRange val="1"/>
                </c:ext>
                <c:ext xmlns:c16="http://schemas.microsoft.com/office/drawing/2014/chart" uri="{C3380CC4-5D6E-409C-BE32-E72D297353CC}">
                  <c16:uniqueId val="{00000027-9FBA-462A-A426-977F0048B8E0}"/>
                </c:ext>
              </c:extLst>
            </c:dLbl>
            <c:dLbl>
              <c:idx val="18"/>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8-9FBA-462A-A426-977F0048B8E0}"/>
                </c:ext>
              </c:extLst>
            </c:dLbl>
            <c:dLbl>
              <c:idx val="19"/>
              <c:tx>
                <c:rich>
                  <a:bodyPr/>
                  <a:lstStyle/>
                  <a:p>
                    <a:fld id="{4A7DEB78-5008-4C23-9C0E-ABB4305F943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9FBA-462A-A426-977F0048B8E0}"/>
                </c:ext>
              </c:extLst>
            </c:dLbl>
            <c:dLbl>
              <c:idx val="20"/>
              <c:tx>
                <c:rich>
                  <a:bodyPr/>
                  <a:lstStyle/>
                  <a:p>
                    <a:fld id="{0564EAB5-1839-42F4-9C1C-158888AFEAA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A-9FBA-462A-A426-977F0048B8E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Arial"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Sheet1!$A$2:$A$22</c:f>
              <c:strCache>
                <c:ptCount val="17"/>
                <c:pt idx="0">
                  <c:v>Increased heart rate</c:v>
                </c:pt>
                <c:pt idx="1">
                  <c:v>Hyperhidrosis</c:v>
                </c:pt>
                <c:pt idx="2">
                  <c:v>Rash</c:v>
                </c:pt>
                <c:pt idx="3">
                  <c:v>Dizziness</c:v>
                </c:pt>
                <c:pt idx="4">
                  <c:v>Flushing</c:v>
                </c:pt>
                <c:pt idx="5">
                  <c:v>Hypertension</c:v>
                </c:pt>
                <c:pt idx="6">
                  <c:v>Chest discomfort</c:v>
                </c:pt>
                <c:pt idx="7">
                  <c:v>Erythema</c:v>
                </c:pt>
                <c:pt idx="8">
                  <c:v>Sinus tachycardia</c:v>
                </c:pt>
                <c:pt idx="9">
                  <c:v>Hypotension</c:v>
                </c:pt>
                <c:pt idx="10">
                  <c:v>Hypoxia</c:v>
                </c:pt>
                <c:pt idx="11">
                  <c:v>Cough</c:v>
                </c:pt>
                <c:pt idx="12">
                  <c:v>Vomiting</c:v>
                </c:pt>
                <c:pt idx="13">
                  <c:v>Nausea</c:v>
                </c:pt>
                <c:pt idx="14">
                  <c:v>Dyspnea</c:v>
                </c:pt>
                <c:pt idx="15">
                  <c:v>Pyrexia</c:v>
                </c:pt>
                <c:pt idx="16">
                  <c:v>Chills</c:v>
                </c:pt>
              </c:strCache>
            </c:strRef>
          </c:cat>
          <c:val>
            <c:numRef>
              <c:f>Sheet1!$C$2:$C$22</c:f>
              <c:numCache>
                <c:formatCode>0.0%</c:formatCode>
                <c:ptCount val="21"/>
                <c:pt idx="0">
                  <c:v>2.4E-2</c:v>
                </c:pt>
                <c:pt idx="1">
                  <c:v>2.4E-2</c:v>
                </c:pt>
                <c:pt idx="2">
                  <c:v>2.9000000000000001E-2</c:v>
                </c:pt>
                <c:pt idx="3">
                  <c:v>3.7999999999999999E-2</c:v>
                </c:pt>
                <c:pt idx="4">
                  <c:v>0.124</c:v>
                </c:pt>
                <c:pt idx="5">
                  <c:v>5.7000000000000002E-2</c:v>
                </c:pt>
                <c:pt idx="6">
                  <c:v>6.2E-2</c:v>
                </c:pt>
                <c:pt idx="7">
                  <c:v>2.9000000000000001E-2</c:v>
                </c:pt>
                <c:pt idx="8">
                  <c:v>5.1999999999999998E-2</c:v>
                </c:pt>
                <c:pt idx="9">
                  <c:v>8.1000000000000003E-2</c:v>
                </c:pt>
                <c:pt idx="10">
                  <c:v>8.5999999999999993E-2</c:v>
                </c:pt>
                <c:pt idx="11">
                  <c:v>8.1000000000000003E-2</c:v>
                </c:pt>
                <c:pt idx="12">
                  <c:v>0.14799999999999999</c:v>
                </c:pt>
                <c:pt idx="13">
                  <c:v>0.19500000000000001</c:v>
                </c:pt>
                <c:pt idx="14">
                  <c:v>0.19500000000000001</c:v>
                </c:pt>
                <c:pt idx="15">
                  <c:v>3.3000000000000002E-2</c:v>
                </c:pt>
                <c:pt idx="16">
                  <c:v>0.14299999999999999</c:v>
                </c:pt>
                <c:pt idx="19">
                  <c:v>3.7999999999999999E-2</c:v>
                </c:pt>
                <c:pt idx="20">
                  <c:v>0.65700000000000003</c:v>
                </c:pt>
              </c:numCache>
            </c:numRef>
          </c:val>
          <c:extLst>
            <c:ext xmlns:c15="http://schemas.microsoft.com/office/drawing/2012/chart" uri="{02D57815-91ED-43cb-92C2-25804820EDAC}">
              <c15:datalabelsRange>
                <c15:f>Sheet1!$I$2:$I$22</c15:f>
                <c15:dlblRangeCache>
                  <c:ptCount val="21"/>
                  <c:pt idx="0">
                    <c:v>2%</c:v>
                  </c:pt>
                  <c:pt idx="1">
                    <c:v>2%</c:v>
                  </c:pt>
                  <c:pt idx="2">
                    <c:v>3%</c:v>
                  </c:pt>
                  <c:pt idx="3">
                    <c:v>4%</c:v>
                  </c:pt>
                  <c:pt idx="4">
                    <c:v>12%</c:v>
                  </c:pt>
                  <c:pt idx="5">
                    <c:v>6%</c:v>
                  </c:pt>
                  <c:pt idx="6">
                    <c:v>6%</c:v>
                  </c:pt>
                  <c:pt idx="7">
                    <c:v>3%</c:v>
                  </c:pt>
                  <c:pt idx="8">
                    <c:v>5%</c:v>
                  </c:pt>
                  <c:pt idx="9">
                    <c:v>8%</c:v>
                  </c:pt>
                  <c:pt idx="10">
                    <c:v>9%</c:v>
                  </c:pt>
                  <c:pt idx="11">
                    <c:v>8%</c:v>
                  </c:pt>
                  <c:pt idx="12">
                    <c:v>15%</c:v>
                  </c:pt>
                  <c:pt idx="13">
                    <c:v>20%</c:v>
                  </c:pt>
                  <c:pt idx="14">
                    <c:v>20%</c:v>
                  </c:pt>
                  <c:pt idx="15">
                    <c:v>3%</c:v>
                  </c:pt>
                  <c:pt idx="16">
                    <c:v>14%</c:v>
                  </c:pt>
                  <c:pt idx="18">
                    <c:v>0%</c:v>
                  </c:pt>
                  <c:pt idx="19">
                    <c:v>4%</c:v>
                  </c:pt>
                  <c:pt idx="20">
                    <c:v>66%</c:v>
                  </c:pt>
                </c15:dlblRangeCache>
              </c15:datalabelsRange>
            </c:ext>
            <c:ext xmlns:c16="http://schemas.microsoft.com/office/drawing/2014/chart" uri="{C3380CC4-5D6E-409C-BE32-E72D297353CC}">
              <c16:uniqueId val="{0000002B-9FBA-462A-A426-977F0048B8E0}"/>
            </c:ext>
          </c:extLst>
        </c:ser>
        <c:dLbls>
          <c:showLegendKey val="0"/>
          <c:showVal val="0"/>
          <c:showCatName val="0"/>
          <c:showSerName val="0"/>
          <c:showPercent val="0"/>
          <c:showBubbleSize val="0"/>
        </c:dLbls>
        <c:gapWidth val="20"/>
        <c:overlap val="100"/>
        <c:axId val="1467339871"/>
        <c:axId val="1467341951"/>
      </c:barChart>
      <c:catAx>
        <c:axId val="1467339871"/>
        <c:scaling>
          <c:orientation val="minMax"/>
        </c:scaling>
        <c:delete val="0"/>
        <c:axPos val="l"/>
        <c:numFmt formatCode="General" sourceLinked="1"/>
        <c:majorTickMark val="none"/>
        <c:minorTickMark val="none"/>
        <c:tickLblPos val="low"/>
        <c:spPr>
          <a:noFill/>
          <a:ln w="28575" cap="flat" cmpd="sng" algn="ctr">
            <a:solidFill>
              <a:srgbClr val="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Arial" panose="020B0604020202020204" pitchFamily="34" charset="0"/>
              </a:defRPr>
            </a:pPr>
            <a:endParaRPr lang="en-US"/>
          </a:p>
        </c:txPr>
        <c:crossAx val="1467341951"/>
        <c:crosses val="autoZero"/>
        <c:auto val="1"/>
        <c:lblAlgn val="ctr"/>
        <c:lblOffset val="100"/>
        <c:noMultiLvlLbl val="0"/>
      </c:catAx>
      <c:valAx>
        <c:axId val="1467341951"/>
        <c:scaling>
          <c:orientation val="minMax"/>
          <c:max val="1"/>
          <c:min val="-1"/>
        </c:scaling>
        <c:delete val="0"/>
        <c:axPos val="b"/>
        <c:numFmt formatCode="##0%;##0%" sourceLinked="0"/>
        <c:majorTickMark val="none"/>
        <c:minorTickMark val="none"/>
        <c:tickLblPos val="nextTo"/>
        <c:spPr>
          <a:noFill/>
          <a:ln w="28575">
            <a:solidFill>
              <a:srgbClr val="000000"/>
            </a:solid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Arial" panose="020B0604020202020204" pitchFamily="34" charset="0"/>
              </a:defRPr>
            </a:pPr>
            <a:endParaRPr lang="en-US"/>
          </a:p>
        </c:txPr>
        <c:crossAx val="1467339871"/>
        <c:crosses val="autoZero"/>
        <c:crossBetween val="between"/>
        <c:majorUnit val="0.2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a:p>
        </p:txBody>
      </p:sp>
    </p:spTree>
    <p:extLst>
      <p:ext uri="{BB962C8B-B14F-4D97-AF65-F5344CB8AC3E}">
        <p14:creationId xmlns:p14="http://schemas.microsoft.com/office/powerpoint/2010/main" val="2386292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Ab, antibody; CT, chemotherapy; HCP, healthcare professional; IRR, infusion-related reaction; NSCLC, non-small-cell lung cancer; PD, progressive disease; PK, pharmacokinetics.</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3468320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srgbClr val="000000"/>
                </a:solidFill>
                <a:effectLst/>
                <a:uLnTx/>
                <a:uFillTx/>
                <a:latin typeface="Arial Narrow"/>
                <a:cs typeface="Arial"/>
              </a:rPr>
              <a:t>AUC, area under the </a:t>
            </a:r>
            <a:r>
              <a:rPr kumimoji="0" lang="en-US" sz="1200" b="0" i="1" u="none" strike="noStrike" kern="1200" cap="none" spc="0" normalizeH="0" baseline="0" noProof="0">
                <a:ln>
                  <a:noFill/>
                </a:ln>
                <a:solidFill>
                  <a:srgbClr val="000000"/>
                </a:solidFill>
                <a:effectLst/>
                <a:uLnTx/>
                <a:uFillTx/>
                <a:latin typeface="Arial Narrow"/>
                <a:cs typeface="Arial"/>
              </a:rPr>
              <a:t>concentration-time curve</a:t>
            </a:r>
            <a:r>
              <a:rPr kumimoji="0" lang="en-GB" sz="1200" b="0" i="1" u="none" strike="noStrike" kern="1200" cap="none" spc="0" normalizeH="0" baseline="0" noProof="0">
                <a:ln>
                  <a:noFill/>
                </a:ln>
                <a:solidFill>
                  <a:srgbClr val="000000"/>
                </a:solidFill>
                <a:effectLst/>
                <a:uLnTx/>
                <a:uFillTx/>
                <a:latin typeface="Arial Narrow"/>
                <a:cs typeface="Arial"/>
              </a:rPr>
              <a:t>; C</a:t>
            </a:r>
            <a:r>
              <a:rPr kumimoji="0" lang="en-GB" sz="1200" b="0" i="1" u="none" strike="noStrike" kern="1200" cap="none" spc="0" normalizeH="0" baseline="-25000" noProof="0">
                <a:ln>
                  <a:noFill/>
                </a:ln>
                <a:solidFill>
                  <a:srgbClr val="000000"/>
                </a:solidFill>
                <a:effectLst/>
                <a:uLnTx/>
                <a:uFillTx/>
                <a:latin typeface="Arial Narrow"/>
                <a:cs typeface="Arial"/>
              </a:rPr>
              <a:t>trough</a:t>
            </a:r>
            <a:r>
              <a:rPr kumimoji="0" lang="en-GB" sz="1200" b="0" i="1" u="none" strike="noStrike" kern="1200" cap="none" spc="0" normalizeH="0" baseline="0" noProof="0">
                <a:ln>
                  <a:noFill/>
                </a:ln>
                <a:solidFill>
                  <a:srgbClr val="000000"/>
                </a:solidFill>
                <a:effectLst/>
                <a:uLnTx/>
                <a:uFillTx/>
                <a:latin typeface="Arial Narrow"/>
                <a:cs typeface="Arial"/>
              </a:rPr>
              <a:t>, observed serum concentration of amivantamab at steady state; CT, chemotherapy; DoR, duration of response; ECOG, Eastern Cooperative Oncology Group; f/u, follow-up; NSCLC, non-small-cell lung cancer; ORR, objective response rate; OS, overall survival; PD, progressive disease; PFS, progression-free survival; PS, performance status; rHuPH20, hyaluronidase; TASQ, Therapy Administration Satisfaction Questionnaire.</a:t>
            </a:r>
            <a:r>
              <a:rPr lang="en-GB" sz="1200" b="0" i="1">
                <a:solidFill>
                  <a:srgbClr val="000000"/>
                </a:solidFill>
                <a:latin typeface="Arial Narrow"/>
                <a:cs typeface="Arial"/>
              </a:rPr>
              <a:t> </a:t>
            </a:r>
            <a:endParaRPr lang="en-GB" sz="1200" b="0" i="1" u="none" strike="noStrike" kern="1200" cap="none" spc="0" normalizeH="0" baseline="0" noProof="0">
              <a:ln>
                <a:noFill/>
              </a:ln>
              <a:solidFill>
                <a:srgbClr val="000000"/>
              </a:solidFill>
              <a:effectLst/>
              <a:uLnTx/>
              <a:uFillTx/>
              <a:latin typeface="Arial Narrow" panose="020B0606020202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4001737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Narrow" panose="020B0606020202030204" pitchFamily="34" charset="0"/>
                <a:ea typeface="+mn-ea"/>
                <a:cs typeface="Arial" panose="020B0604020202020204" pitchFamily="34" charset="0"/>
              </a:rPr>
              <a:t>CT, chemotherapy; ECOG, Eastern Cooperative Oncology Group; PS, performance status.</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1407854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Narrow"/>
              </a:rPr>
              <a:t>AUC, area under the concentration-time curve; C</a:t>
            </a:r>
            <a:r>
              <a:rPr kumimoji="0" lang="en-US" sz="1200" b="0" i="1" u="none" strike="noStrike" kern="1200" cap="none" spc="0" normalizeH="0" baseline="-25000" noProof="0">
                <a:ln>
                  <a:noFill/>
                </a:ln>
                <a:solidFill>
                  <a:srgbClr val="000000"/>
                </a:solidFill>
                <a:effectLst/>
                <a:uLnTx/>
                <a:uFillTx/>
                <a:latin typeface="Arial Narrow"/>
              </a:rPr>
              <a:t>trough</a:t>
            </a:r>
            <a:r>
              <a:rPr kumimoji="0" lang="en-US" sz="1200" b="0" i="1" u="none" strike="noStrike" kern="1200" cap="none" spc="0" normalizeH="0" baseline="0" noProof="0">
                <a:ln>
                  <a:noFill/>
                </a:ln>
                <a:solidFill>
                  <a:srgbClr val="000000"/>
                </a:solidFill>
                <a:effectLst/>
                <a:uLnTx/>
                <a:uFillTx/>
                <a:latin typeface="Arial Narrow"/>
              </a:rPr>
              <a:t>, observed serum concentration of amivantamab at </a:t>
            </a:r>
            <a:r>
              <a:rPr lang="en-US" sz="1200" i="1">
                <a:solidFill>
                  <a:srgbClr val="000000"/>
                </a:solidFill>
                <a:latin typeface="Arial Narrow"/>
              </a:rPr>
              <a:t>steady state; </a:t>
            </a:r>
            <a:r>
              <a:rPr lang="en-US" altLang="en-US" sz="1200" b="0" i="1">
                <a:solidFill>
                  <a:schemeClr val="bg1"/>
                </a:solidFill>
                <a:latin typeface="Calibri" panose="020F0502020204030204" pitchFamily="34" charset="0"/>
              </a:rPr>
              <a:t>GMR, geometric mean ratio; </a:t>
            </a:r>
            <a:r>
              <a:rPr kumimoji="0" lang="en-US" sz="1200" b="0" i="1" u="none" strike="noStrike" kern="1200" cap="none" spc="0" normalizeH="0" baseline="0" noProof="0">
                <a:ln>
                  <a:noFill/>
                </a:ln>
                <a:solidFill>
                  <a:srgbClr val="000000"/>
                </a:solidFill>
                <a:effectLst/>
                <a:uLnTx/>
                <a:uFillTx/>
                <a:latin typeface="Arial Narrow"/>
              </a:rPr>
              <a:t>PK, pharmacokinetic.</a:t>
            </a:r>
            <a:endParaRPr lang="en-US" sz="1200" b="0" i="1" u="none" strike="noStrike" kern="1200" cap="none" spc="0" normalizeH="0" baseline="0" noProof="0">
              <a:ln>
                <a:noFill/>
              </a:ln>
              <a:solidFill>
                <a:srgbClr val="000000"/>
              </a:solidFill>
              <a:effectLst/>
              <a:uLnTx/>
              <a:uFillTx/>
              <a:latin typeface="Arial Narrow"/>
            </a:endParaRPr>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543763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Narrow" panose="020B0606020202030204" pitchFamily="34" charset="0"/>
                <a:ea typeface="+mn-ea"/>
                <a:cs typeface="Arial" panose="020B0604020202020204" pitchFamily="34" charset="0"/>
              </a:rPr>
              <a:t>CR, complete response; DCR, disease control rate; DoR, duration of response;</a:t>
            </a:r>
            <a:r>
              <a:rPr lang="en-US" sz="1200" b="0" i="1">
                <a:solidFill>
                  <a:srgbClr val="000000"/>
                </a:solidFill>
                <a:latin typeface="Arial Narrow" panose="020B0606020202030204" pitchFamily="34" charset="0"/>
                <a:cs typeface="Arial" panose="020B0604020202020204" pitchFamily="34" charset="0"/>
              </a:rPr>
              <a:t> </a:t>
            </a:r>
            <a:r>
              <a:rPr kumimoji="0" lang="en-US" sz="1200" b="0" i="1" u="none" strike="noStrike" kern="1200" cap="none" spc="0" normalizeH="0" baseline="0" noProof="0">
                <a:ln>
                  <a:noFill/>
                </a:ln>
                <a:solidFill>
                  <a:srgbClr val="000000"/>
                </a:solidFill>
                <a:effectLst/>
                <a:uLnTx/>
                <a:uFillTx/>
                <a:latin typeface="Arial Narrow" panose="020B0606020202030204" pitchFamily="34" charset="0"/>
                <a:ea typeface="+mn-ea"/>
                <a:cs typeface="Arial" panose="020B0604020202020204" pitchFamily="34" charset="0"/>
              </a:rPr>
              <a:t>NE, not estimable; ORR, objective response rate; OS, overall survival; PD, progressive disease; PFS, progression-free survival; PR, partial response; RR, relative risk; SD, stable disease; TTR, time to response</a:t>
            </a:r>
            <a:r>
              <a:rPr kumimoji="0" lang="en-US" sz="1200" b="0" i="0" u="none" strike="noStrike" kern="1200" cap="none" spc="0" normalizeH="0" baseline="0" noProof="0">
                <a:ln>
                  <a:noFill/>
                </a:ln>
                <a:solidFill>
                  <a:srgbClr val="000000"/>
                </a:solidFill>
                <a:effectLst/>
                <a:uLnTx/>
                <a:uFillTx/>
                <a:latin typeface="Arial Narrow" panose="020B0606020202030204" pitchFamily="34" charset="0"/>
                <a:ea typeface="+mn-ea"/>
                <a:cs typeface="Arial" panose="020B0604020202020204" pitchFamily="34" charset="0"/>
              </a:rPr>
              <a:t>.</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328658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Narrow" panose="020B0606020202030204" pitchFamily="34" charset="0"/>
                <a:cs typeface="Arial" panose="020B0604020202020204" pitchFamily="34" charset="0"/>
              </a:rPr>
              <a:t>EoT, end of treatment; TEAE, treatment-emergent adverse event.</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a:p>
        </p:txBody>
      </p:sp>
    </p:spTree>
    <p:extLst>
      <p:ext uri="{BB962C8B-B14F-4D97-AF65-F5344CB8AC3E}">
        <p14:creationId xmlns:p14="http://schemas.microsoft.com/office/powerpoint/2010/main" val="3966956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30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Narrow" panose="020B0606020202030204" pitchFamily="34" charset="0"/>
                <a:ea typeface="+mn-ea"/>
                <a:cs typeface="Arial" panose="020B0604020202020204" pitchFamily="34" charset="0"/>
              </a:rPr>
              <a:t>AE, adverse event; ALT, alanine aminotransferase; AST, aspartate aminotransferase; Gr, grade; IRR, infusion-related reaction.</a:t>
            </a:r>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a:p>
        </p:txBody>
      </p:sp>
    </p:spTree>
    <p:extLst>
      <p:ext uri="{BB962C8B-B14F-4D97-AF65-F5344CB8AC3E}">
        <p14:creationId xmlns:p14="http://schemas.microsoft.com/office/powerpoint/2010/main" val="4161522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Narrow" panose="020B0606020202030204" pitchFamily="34" charset="0"/>
              </a:rPr>
              <a:t>AE, adverse event; d/c, discontinuations; IRR, infusion-related reaction; VTE, venous thromboembolism.</a:t>
            </a:r>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a:p>
        </p:txBody>
      </p:sp>
    </p:spTree>
    <p:extLst>
      <p:ext uri="{BB962C8B-B14F-4D97-AF65-F5344CB8AC3E}">
        <p14:creationId xmlns:p14="http://schemas.microsoft.com/office/powerpoint/2010/main" val="2858049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1" u="none" strike="noStrike" kern="1200" cap="none" spc="0" normalizeH="0" baseline="0" noProof="0">
                <a:ln>
                  <a:noFill/>
                </a:ln>
                <a:solidFill>
                  <a:srgbClr val="000000"/>
                </a:solidFill>
                <a:effectLst/>
                <a:uLnTx/>
                <a:uFillTx/>
                <a:latin typeface="Arial Narrow"/>
                <a:cs typeface="Arial"/>
              </a:rPr>
              <a:t>CT, chemotherapy; DoR, duration of response; EoT, end of treatment; IRR, infusion-related reaction; NSCLC, non-small-cell lung cancer; ORR, objective response rate; OS, overall survival; PD, progressive disease; PFS, progression-free survival; PK, pharmacokinetics; VTE, venous thromboembolism.</a:t>
            </a:r>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11</a:t>
            </a:fld>
            <a:endParaRPr lang="en-US"/>
          </a:p>
        </p:txBody>
      </p:sp>
    </p:spTree>
    <p:extLst>
      <p:ext uri="{BB962C8B-B14F-4D97-AF65-F5344CB8AC3E}">
        <p14:creationId xmlns:p14="http://schemas.microsoft.com/office/powerpoint/2010/main" val="1821227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PALOMA-3: Phase III Noninferiority Trial of </a:t>
            </a:r>
            <a:br>
              <a:rPr lang="en-US" altLang="en-US" sz="4000" dirty="0"/>
            </a:br>
            <a:r>
              <a:rPr lang="en-US" altLang="en-US" sz="4000" dirty="0"/>
              <a:t>SC </a:t>
            </a:r>
            <a:r>
              <a:rPr lang="en-US" altLang="en-US" sz="4000" dirty="0" err="1"/>
              <a:t>Amivantamab</a:t>
            </a:r>
            <a:r>
              <a:rPr lang="en-US" altLang="en-US" sz="4000" dirty="0"/>
              <a:t> vs IV </a:t>
            </a:r>
            <a:r>
              <a:rPr lang="en-US" altLang="en-US" sz="4000" dirty="0" err="1"/>
              <a:t>Amivantamab</a:t>
            </a:r>
            <a:r>
              <a:rPr lang="en-US" altLang="en-US" sz="4000" dirty="0"/>
              <a:t> </a:t>
            </a:r>
            <a:br>
              <a:rPr lang="en-US" altLang="en-US" sz="4000" dirty="0"/>
            </a:br>
            <a:r>
              <a:rPr lang="en-US" altLang="en-US" sz="4000" dirty="0"/>
              <a:t>Each With Lazertinib in Progressive </a:t>
            </a:r>
            <a:br>
              <a:rPr lang="en-US" altLang="en-US" sz="4000" dirty="0"/>
            </a:br>
            <a:r>
              <a:rPr lang="en-US" altLang="en-US" sz="4000" dirty="0"/>
              <a:t>Advanced </a:t>
            </a:r>
            <a:r>
              <a:rPr lang="en-US" altLang="en-US" sz="4000" i="1" dirty="0"/>
              <a:t>EGFR</a:t>
            </a:r>
            <a:r>
              <a:rPr lang="en-US" altLang="en-US" sz="4000" dirty="0"/>
              <a:t>-Mutated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and </a:t>
            </a:r>
            <a:r>
              <a:rPr lang="en-US" sz="1200">
                <a:solidFill>
                  <a:srgbClr val="000000"/>
                </a:solidFill>
                <a:latin typeface="Calibri" panose="020F0502020204030204" pitchFamily="34" charset="0"/>
                <a:cs typeface="Arial" panose="020B0604020202020204" pitchFamily="34" charset="0"/>
              </a:rPr>
              <a:t>Gilead Sciences, Inc</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a:ln>
                  <a:noFill/>
                </a:ln>
                <a:solidFill>
                  <a:srgbClr val="455560"/>
                </a:solidFill>
                <a:effectLst/>
                <a:uLnTx/>
                <a:uFillTx/>
                <a:latin typeface="Calibri"/>
                <a:ea typeface="+mn-ea"/>
                <a:cs typeface="Calibri"/>
              </a:rPr>
              <a:t>of the </a:t>
            </a:r>
            <a:r>
              <a:rPr kumimoji="0" lang="en-US" sz="1600" b="0" i="1" u="none" strike="noStrike" kern="0" cap="none" spc="0" normalizeH="0" baseline="0" noProof="0">
                <a:ln>
                  <a:noFill/>
                </a:ln>
                <a:solidFill>
                  <a:srgbClr val="455560"/>
                </a:solidFill>
                <a:effectLst/>
                <a:uLnTx/>
                <a:uFillTx/>
                <a:latin typeface="Calibri"/>
                <a:ea typeface="+mn-ea"/>
                <a:cs typeface="Calibri"/>
              </a:rPr>
              <a:t>2024</a:t>
            </a:r>
            <a:r>
              <a:rPr kumimoji="0" lang="en-US" sz="1600" b="0" i="0" u="none" strike="noStrike" kern="0" cap="none" spc="0" normalizeH="0" baseline="0" noProof="0">
                <a:ln>
                  <a:noFill/>
                </a:ln>
                <a:solidFill>
                  <a:srgbClr val="455560"/>
                </a:solidFill>
                <a:effectLst/>
                <a:uLnTx/>
                <a:uFillTx/>
                <a:latin typeface="Calibri"/>
                <a:ea typeface="+mn-ea"/>
                <a:cs typeface="Calibri"/>
              </a:rPr>
              <a:t> </a:t>
            </a:r>
            <a:r>
              <a:rPr kumimoji="0" lang="en-US" sz="1600" b="0" i="1" u="none" strike="noStrike" kern="0" cap="none" spc="0" normalizeH="0" baseline="0" noProof="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91473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PALOMA-3: Background</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90469"/>
            <a:ext cx="10877529" cy="4650686"/>
          </a:xfrm>
        </p:spPr>
        <p:txBody>
          <a:bodyPr/>
          <a:lstStyle/>
          <a:p>
            <a:r>
              <a:rPr lang="en-US" sz="2000"/>
              <a:t>Amivantamab: EGFR-MET–targeted bispecific Ab that directs immune cells against cancer cells</a:t>
            </a:r>
            <a:r>
              <a:rPr lang="en-US" sz="2000" baseline="30000"/>
              <a:t>1,2</a:t>
            </a:r>
            <a:endParaRPr lang="en-US" sz="2000"/>
          </a:p>
          <a:p>
            <a:pPr lvl="1"/>
            <a:r>
              <a:rPr lang="en-US" sz="1800"/>
              <a:t>Approved by FDA in combination with carboplatin/pemetrexed for first-line therapy and as monotherapy for second-line therapy following PD on/after platinum-based CT, both for adults with locally advanced/metastatic NSCLC and </a:t>
            </a:r>
            <a:r>
              <a:rPr lang="en-US" sz="1800" i="1"/>
              <a:t>EGFR </a:t>
            </a:r>
            <a:r>
              <a:rPr lang="en-US" sz="1800"/>
              <a:t>ex20ins mutations</a:t>
            </a:r>
            <a:r>
              <a:rPr lang="en-US" sz="1800" baseline="30000"/>
              <a:t>2</a:t>
            </a:r>
            <a:endParaRPr lang="en-US" sz="1800"/>
          </a:p>
          <a:p>
            <a:r>
              <a:rPr lang="en-US" sz="2000"/>
              <a:t>Amivantamab is administered via IV and associated with IRRs in 67% of clinical trial participants</a:t>
            </a:r>
            <a:r>
              <a:rPr lang="en-US" sz="2000" baseline="30000"/>
              <a:t>2,3</a:t>
            </a:r>
            <a:endParaRPr lang="en-US" sz="2000"/>
          </a:p>
          <a:p>
            <a:pPr lvl="1"/>
            <a:r>
              <a:rPr lang="en-US" sz="1800"/>
              <a:t>To reduce IRR risk, first dose is split over 2 days (infusion time: ≥4 hr)</a:t>
            </a:r>
          </a:p>
          <a:p>
            <a:r>
              <a:rPr lang="en-US" sz="2000"/>
              <a:t>SC formulation under investigation to determine if it can shorten administration time and improve treatment experience for patients and HCPs vs FDA-approved IV formulation</a:t>
            </a:r>
            <a:r>
              <a:rPr lang="en-US" sz="2000" baseline="30000"/>
              <a:t>4-6</a:t>
            </a:r>
            <a:endParaRPr lang="en-US" sz="2000"/>
          </a:p>
          <a:p>
            <a:pPr lvl="1"/>
            <a:r>
              <a:rPr lang="en-US" sz="1800"/>
              <a:t>Phase Ib PALOMA trial identified Q2W, Q3W, and Q4W recommended phase II doses with low IRR rate</a:t>
            </a:r>
          </a:p>
          <a:p>
            <a:r>
              <a:rPr lang="en-US" sz="2000"/>
              <a:t>Current primary analysis of phase III PALOMA-3 reports PK, efficacy, and safety data of amivantamab SC vs IV, both in combination with lazertinib, in patients with advanced </a:t>
            </a:r>
            <a:br>
              <a:rPr lang="en-US" sz="2000"/>
            </a:br>
            <a:r>
              <a:rPr lang="en-US" sz="2000" i="1"/>
              <a:t>EGFR</a:t>
            </a:r>
            <a:r>
              <a:rPr lang="en-US" sz="2000"/>
              <a:t>-mutated NSCLC and PD on/after osimertinib and platinum-based CT</a:t>
            </a:r>
            <a:r>
              <a:rPr lang="en-US" sz="2000" baseline="30000"/>
              <a:t>6</a:t>
            </a:r>
            <a:endParaRPr lang="en-US" sz="2000"/>
          </a:p>
          <a:p>
            <a:pPr lvl="1"/>
            <a:endParaRPr lang="en-US" sz="180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Yun. Cancer Discov. 2020;10:1194. 2. Amivantamab-vmjw PI. 3. Park. Lung Cancer. 2023;178:166. </a:t>
            </a:r>
            <a:b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4. Minchom. ASCO 2023. Abstr 9126. </a:t>
            </a:r>
            <a:r>
              <a:rPr lang="en-US" altLang="en-US" sz="1200">
                <a:solidFill>
                  <a:srgbClr val="455560"/>
                </a:solidFill>
                <a:latin typeface="Calibri" panose="020F0502020204030204" pitchFamily="34" charset="0"/>
                <a:cs typeface="Arial" panose="020B0604020202020204" pitchFamily="34" charset="0"/>
              </a:rPr>
              <a:t>5</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Leighl. ELCC 2024. Abstr 6MO. 6. Leighl. ASCO 2024. Abstr LBA8505.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425499"/>
            <a:ext cx="10877529" cy="34197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000" kern="0">
                <a:solidFill>
                  <a:srgbClr val="000000"/>
                </a:solidFill>
              </a:rPr>
              <a:t>International, open-label, randomized phase III trial (data cutoff: Jan 3, 2024; median f/up: 7 mo)</a:t>
            </a:r>
            <a:endParaRPr kumimoji="0" lang="en-US" alt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t>PALOMA-3: </a:t>
            </a:r>
            <a:r>
              <a:rPr lang="en-US" altLang="en-US"/>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876025" y="2462136"/>
            <a:ext cx="268076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Adults with locally advanced/metastatic NSCLC; documented </a:t>
            </a:r>
            <a:r>
              <a:rPr kumimoji="0" lang="en-GB" altLang="en-US" sz="160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GB" altLang="en-US" sz="160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ex19del or L858R mutation; PD on/after osimertinib and platinum-based CT regardless of order; ECOG PS </a:t>
            </a:r>
            <a:r>
              <a:rPr lang="en-GB" altLang="en-US" sz="1600">
                <a:solidFill>
                  <a:srgbClr val="000000"/>
                </a:solidFill>
                <a:latin typeface="Calibri" panose="020F0502020204030204" pitchFamily="34" charset="0"/>
                <a:cs typeface="Arial" panose="020B0604020202020204" pitchFamily="34" charset="0"/>
              </a:rPr>
              <a:t>≤</a:t>
            </a:r>
            <a:r>
              <a:rPr kumimoji="0" lang="en-GB" altLang="en-US" sz="160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i="0">
                <a:solidFill>
                  <a:srgbClr val="000000"/>
                </a:solidFill>
                <a:latin typeface="Calibri" panose="020F0502020204030204" pitchFamily="34" charset="0"/>
                <a:cs typeface="Arial" panose="020B0604020202020204" pitchFamily="34" charset="0"/>
              </a:rPr>
              <a:t>(N = 418)</a:t>
            </a:r>
            <a:endParaRPr kumimoji="0" lang="en-US" altLang="en-US" sz="16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1068378" y="1848020"/>
            <a:ext cx="55356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Stratified by brain mets (yes vs no), EGFR mutation (ex19del vs L858R), race (Asian vs non-Asian), last therapy (osimertinib vs CT)</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293386" y="2353574"/>
            <a:ext cx="5103533" cy="961296"/>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600">
                <a:solidFill>
                  <a:srgbClr val="FFFFFF"/>
                </a:solidFill>
                <a:latin typeface="Calibri" panose="020F0502020204030204" pitchFamily="34" charset="0"/>
                <a:cs typeface="Arial" panose="020B0604020202020204" pitchFamily="34" charset="0"/>
              </a:rPr>
              <a:t>SC </a:t>
            </a:r>
            <a:r>
              <a:rPr lang="en-US" altLang="en-US" sz="1600" b="1">
                <a:solidFill>
                  <a:srgbClr val="FFFFFF"/>
                </a:solidFill>
                <a:latin typeface="Calibri" panose="020F0502020204030204" pitchFamily="34" charset="0"/>
                <a:cs typeface="Arial" panose="020B0604020202020204" pitchFamily="34" charset="0"/>
              </a:rPr>
              <a:t>A</a:t>
            </a: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mivantamab* </a:t>
            </a: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1600 mg (≥80 kg: 2240 mg) QW x 4, </a:t>
            </a:r>
            <a:b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then Q2W thereafter + </a:t>
            </a:r>
            <a:r>
              <a:rPr lang="en-US" altLang="en-US" sz="1600" b="1">
                <a:solidFill>
                  <a:srgbClr val="FFFFFF"/>
                </a:solidFill>
                <a:latin typeface="Calibri" panose="020F0502020204030204" pitchFamily="34" charset="0"/>
                <a:cs typeface="Arial" panose="020B0604020202020204" pitchFamily="34" charset="0"/>
              </a:rPr>
              <a:t>L</a:t>
            </a: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azertinib</a:t>
            </a: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240 mg </a:t>
            </a:r>
            <a:r>
              <a:rPr lang="en-US" altLang="en-US" sz="1600">
                <a:solidFill>
                  <a:srgbClr val="FFFFFF"/>
                </a:solidFill>
                <a:latin typeface="Calibri" panose="020F0502020204030204" pitchFamily="34" charset="0"/>
                <a:cs typeface="Arial" panose="020B0604020202020204" pitchFamily="34" charset="0"/>
              </a:rPr>
              <a:t>PO </a:t>
            </a: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QD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a:solidFill>
                  <a:srgbClr val="FFFFFF"/>
                </a:solidFill>
                <a:latin typeface="Calibri" panose="020F0502020204030204" pitchFamily="34" charset="0"/>
                <a:cs typeface="Arial" panose="020B0604020202020204" pitchFamily="34" charset="0"/>
              </a:rPr>
              <a:t>(n = 206)</a:t>
            </a:r>
            <a:endPar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293385" y="3514697"/>
            <a:ext cx="5103533" cy="1087439"/>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600">
                <a:solidFill>
                  <a:srgbClr val="FFFFFF"/>
                </a:solidFill>
                <a:latin typeface="Calibri" panose="020F0502020204030204" pitchFamily="34" charset="0"/>
                <a:cs typeface="Arial" panose="020B0604020202020204" pitchFamily="34" charset="0"/>
              </a:rPr>
              <a:t>IV </a:t>
            </a:r>
            <a:r>
              <a:rPr lang="en-US" altLang="en-US" sz="1600" b="1">
                <a:solidFill>
                  <a:srgbClr val="FFFFFF"/>
                </a:solidFill>
                <a:latin typeface="Calibri" panose="020F0502020204030204" pitchFamily="34" charset="0"/>
                <a:cs typeface="Arial" panose="020B0604020202020204" pitchFamily="34" charset="0"/>
              </a:rPr>
              <a:t>A</a:t>
            </a: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mivantamab</a:t>
            </a:r>
            <a:r>
              <a:rPr kumimoji="0" lang="en-US" altLang="en-US" sz="1600"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1050 mg (≥80 kg: 1400 mg) QW x </a:t>
            </a:r>
            <a:r>
              <a:rPr lang="en-US" altLang="en-US" sz="1600">
                <a:solidFill>
                  <a:srgbClr val="FFFFFF"/>
                </a:solidFill>
                <a:latin typeface="Calibri" panose="020F0502020204030204" pitchFamily="34" charset="0"/>
                <a:cs typeface="Arial" panose="020B0604020202020204" pitchFamily="34" charset="0"/>
              </a:rPr>
              <a:t>4</a:t>
            </a: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then Q2W thereafter + </a:t>
            </a:r>
            <a:r>
              <a:rPr lang="en-US" altLang="en-US" sz="1600" b="1">
                <a:solidFill>
                  <a:srgbClr val="FFFFFF"/>
                </a:solidFill>
                <a:latin typeface="Calibri" panose="020F0502020204030204" pitchFamily="34" charset="0"/>
                <a:cs typeface="Arial" panose="020B0604020202020204" pitchFamily="34" charset="0"/>
              </a:rPr>
              <a:t>Lazertinib</a:t>
            </a:r>
            <a:r>
              <a:rPr lang="en-US" altLang="en-US" sz="1600">
                <a:solidFill>
                  <a:srgbClr val="FFFFFF"/>
                </a:solidFill>
                <a:latin typeface="Calibri" panose="020F0502020204030204" pitchFamily="34" charset="0"/>
                <a:cs typeface="Arial" panose="020B0604020202020204" pitchFamily="34" charset="0"/>
              </a:rPr>
              <a:t> 240 mg PO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212)</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rot="5400000">
            <a:off x="3382206" y="2692418"/>
            <a:ext cx="577758"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556786" y="361442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556786" y="287782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NCT05388669. Leighl. ASCO 2024. Abstr LBA8505.</a:t>
            </a:r>
          </a:p>
        </p:txBody>
      </p:sp>
      <p:sp>
        <p:nvSpPr>
          <p:cNvPr id="4" name="Text Box 30">
            <a:extLst>
              <a:ext uri="{FF2B5EF4-FFF2-40B4-BE49-F238E27FC236}">
                <a16:creationId xmlns:a16="http://schemas.microsoft.com/office/drawing/2014/main" id="{C1FBE340-8455-943D-2FB4-2C169A4940CD}"/>
              </a:ext>
            </a:extLst>
          </p:cNvPr>
          <p:cNvSpPr txBox="1">
            <a:spLocks noChangeArrowheads="1"/>
          </p:cNvSpPr>
          <p:nvPr/>
        </p:nvSpPr>
        <p:spPr bwMode="auto">
          <a:xfrm>
            <a:off x="9396917" y="3397813"/>
            <a:ext cx="2519465" cy="119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a:solidFill>
                  <a:schemeClr val="bg1"/>
                </a:solidFill>
                <a:latin typeface="Calibri" panose="020F0502020204030204" pitchFamily="34" charset="0"/>
              </a:rPr>
              <a:t>Prophylactic anticoagulation was recommended for initial 4 mo.</a:t>
            </a:r>
            <a:br>
              <a:rPr lang="en-US" altLang="en-US" sz="1200" b="0">
                <a:solidFill>
                  <a:schemeClr val="bg1"/>
                </a:solidFill>
                <a:latin typeface="Calibri" panose="020F0502020204030204" pitchFamily="34" charset="0"/>
              </a:rPr>
            </a:br>
            <a:r>
              <a:rPr lang="en-US" altLang="en-US" sz="1200" b="0">
                <a:solidFill>
                  <a:schemeClr val="bg1"/>
                </a:solidFill>
                <a:latin typeface="Calibri" panose="020F0502020204030204" pitchFamily="34" charset="0"/>
              </a:rPr>
              <a:t>*Coformulated with rHuPH20 at </a:t>
            </a:r>
            <a:br>
              <a:rPr lang="en-US" altLang="en-US" sz="1200" b="0">
                <a:solidFill>
                  <a:schemeClr val="bg1"/>
                </a:solidFill>
                <a:latin typeface="Calibri" panose="020F0502020204030204" pitchFamily="34" charset="0"/>
              </a:rPr>
            </a:br>
            <a:r>
              <a:rPr lang="en-US" altLang="en-US" sz="1200" b="0">
                <a:solidFill>
                  <a:schemeClr val="bg1"/>
                </a:solidFill>
                <a:latin typeface="Calibri" panose="020F0502020204030204" pitchFamily="34" charset="0"/>
              </a:rPr>
              <a:t>160 mg/mL.</a:t>
            </a:r>
            <a:br>
              <a:rPr lang="en-US" altLang="en-US" sz="1200" b="0">
                <a:solidFill>
                  <a:schemeClr val="bg1"/>
                </a:solidFill>
                <a:latin typeface="Calibri" panose="020F0502020204030204" pitchFamily="34" charset="0"/>
              </a:rPr>
            </a:br>
            <a:r>
              <a:rPr lang="en-US" altLang="en-US" sz="1200" b="0" baseline="30000">
                <a:solidFill>
                  <a:schemeClr val="bg1"/>
                </a:solidFill>
                <a:latin typeface="Calibri" panose="020F0502020204030204" pitchFamily="34" charset="0"/>
              </a:rPr>
              <a:t>†</a:t>
            </a:r>
            <a:r>
              <a:rPr lang="en-US" altLang="en-US" sz="1200" b="0">
                <a:solidFill>
                  <a:schemeClr val="bg1"/>
                </a:solidFill>
                <a:latin typeface="Calibri" panose="020F0502020204030204" pitchFamily="34" charset="0"/>
              </a:rPr>
              <a:t>Split dosing in C1: D1, 350 mg; </a:t>
            </a:r>
            <a:br>
              <a:rPr lang="en-US" altLang="en-US" sz="1200" b="0">
                <a:solidFill>
                  <a:schemeClr val="bg1"/>
                </a:solidFill>
                <a:latin typeface="Calibri" panose="020F0502020204030204" pitchFamily="34" charset="0"/>
              </a:rPr>
            </a:br>
            <a:r>
              <a:rPr lang="en-US" altLang="en-US" sz="1200" b="0">
                <a:solidFill>
                  <a:schemeClr val="bg1"/>
                </a:solidFill>
                <a:latin typeface="Calibri" panose="020F0502020204030204" pitchFamily="34" charset="0"/>
              </a:rPr>
              <a:t>D2, remainder of dose. </a:t>
            </a:r>
          </a:p>
        </p:txBody>
      </p:sp>
      <p:sp>
        <p:nvSpPr>
          <p:cNvPr id="8" name="Content Placeholder 2">
            <a:extLst>
              <a:ext uri="{FF2B5EF4-FFF2-40B4-BE49-F238E27FC236}">
                <a16:creationId xmlns:a16="http://schemas.microsoft.com/office/drawing/2014/main" id="{040D905A-72B7-B5AC-F583-19F93668BFF2}"/>
              </a:ext>
            </a:extLst>
          </p:cNvPr>
          <p:cNvSpPr txBox="1">
            <a:spLocks/>
          </p:cNvSpPr>
          <p:nvPr/>
        </p:nvSpPr>
        <p:spPr>
          <a:xfrm>
            <a:off x="604675" y="4678884"/>
            <a:ext cx="4871997" cy="161746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a:t>Coprimary noninferiority endpoints:</a:t>
            </a:r>
            <a:r>
              <a:rPr lang="en-US" sz="2000" kern="0"/>
              <a:t> C</a:t>
            </a:r>
            <a:r>
              <a:rPr lang="en-US" sz="2000" kern="0" baseline="-25000"/>
              <a:t>trough</a:t>
            </a:r>
            <a:r>
              <a:rPr lang="en-US" sz="2000" kern="0"/>
              <a:t>, C2 AUC</a:t>
            </a:r>
            <a:r>
              <a:rPr lang="en-US" sz="2000" kern="0" baseline="-25000"/>
              <a:t>D1-15</a:t>
            </a:r>
            <a:r>
              <a:rPr lang="en-US" sz="2000" kern="0" baseline="30000"/>
              <a:t> </a:t>
            </a:r>
          </a:p>
          <a:p>
            <a:pPr lvl="1"/>
            <a:r>
              <a:rPr lang="en-US" sz="1800" kern="0"/>
              <a:t>With N = 400, study had &gt;95% power for 1-sided </a:t>
            </a:r>
            <a:r>
              <a:rPr lang="el-GR" sz="1800" kern="0"/>
              <a:t>α</a:t>
            </a:r>
            <a:r>
              <a:rPr lang="en-US" sz="1800" kern="0"/>
              <a:t> = 0.05 allocated to each coprimary endpoint</a:t>
            </a:r>
          </a:p>
        </p:txBody>
      </p:sp>
      <p:sp>
        <p:nvSpPr>
          <p:cNvPr id="9" name="Content Placeholder 3">
            <a:extLst>
              <a:ext uri="{FF2B5EF4-FFF2-40B4-BE49-F238E27FC236}">
                <a16:creationId xmlns:a16="http://schemas.microsoft.com/office/drawing/2014/main" id="{C6F3AE4D-3455-654A-7C48-2A1FD767CEDB}"/>
              </a:ext>
            </a:extLst>
          </p:cNvPr>
          <p:cNvSpPr txBox="1">
            <a:spLocks/>
          </p:cNvSpPr>
          <p:nvPr/>
        </p:nvSpPr>
        <p:spPr>
          <a:xfrm>
            <a:off x="5476672" y="4685079"/>
            <a:ext cx="6005532" cy="161771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a:t>Key secondary endpoints: </a:t>
            </a:r>
            <a:r>
              <a:rPr lang="en-US" sz="2000" kern="0"/>
              <a:t>ORR (noninferiority), PFS (superiority), DoR, patient satisfaction per modified TASQ, safety</a:t>
            </a:r>
          </a:p>
          <a:p>
            <a:r>
              <a:rPr lang="en-US" sz="2000" b="1" kern="0"/>
              <a:t>Exploratory endpoint: </a:t>
            </a:r>
            <a:r>
              <a:rPr lang="en-US" sz="2000" kern="0"/>
              <a:t>OS</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PALOMA-3: Baseline Characteristics</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Leighl. ASCO 2024. Abstr LBA8505.</a:t>
            </a:r>
          </a:p>
        </p:txBody>
      </p:sp>
      <p:graphicFrame>
        <p:nvGraphicFramePr>
          <p:cNvPr id="2" name="Table 5">
            <a:extLst>
              <a:ext uri="{FF2B5EF4-FFF2-40B4-BE49-F238E27FC236}">
                <a16:creationId xmlns:a16="http://schemas.microsoft.com/office/drawing/2014/main" id="{AC363280-7707-E547-A8D2-5F15FABEE82B}"/>
              </a:ext>
            </a:extLst>
          </p:cNvPr>
          <p:cNvGraphicFramePr>
            <a:graphicFrameLocks/>
          </p:cNvGraphicFramePr>
          <p:nvPr>
            <p:extLst>
              <p:ext uri="{D42A27DB-BD31-4B8C-83A1-F6EECF244321}">
                <p14:modId xmlns:p14="http://schemas.microsoft.com/office/powerpoint/2010/main" val="1081838447"/>
              </p:ext>
            </p:extLst>
          </p:nvPr>
        </p:nvGraphicFramePr>
        <p:xfrm>
          <a:off x="433387" y="1503934"/>
          <a:ext cx="5508861" cy="3850132"/>
        </p:xfrm>
        <a:graphic>
          <a:graphicData uri="http://schemas.openxmlformats.org/drawingml/2006/table">
            <a:tbl>
              <a:tblPr firstRow="1" bandRow="1">
                <a:tableStyleId>{F2DE63D5-997A-4646-A377-4702673A728D}</a:tableStyleId>
              </a:tblPr>
              <a:tblGrid>
                <a:gridCol w="2134715">
                  <a:extLst>
                    <a:ext uri="{9D8B030D-6E8A-4147-A177-3AD203B41FA5}">
                      <a16:colId xmlns:a16="http://schemas.microsoft.com/office/drawing/2014/main" val="591989355"/>
                    </a:ext>
                  </a:extLst>
                </a:gridCol>
                <a:gridCol w="1673158">
                  <a:extLst>
                    <a:ext uri="{9D8B030D-6E8A-4147-A177-3AD203B41FA5}">
                      <a16:colId xmlns:a16="http://schemas.microsoft.com/office/drawing/2014/main" val="2685196913"/>
                    </a:ext>
                  </a:extLst>
                </a:gridCol>
                <a:gridCol w="1700988">
                  <a:extLst>
                    <a:ext uri="{9D8B030D-6E8A-4147-A177-3AD203B41FA5}">
                      <a16:colId xmlns:a16="http://schemas.microsoft.com/office/drawing/2014/main" val="3053893389"/>
                    </a:ext>
                  </a:extLst>
                </a:gridCol>
              </a:tblGrid>
              <a:tr h="262949">
                <a:tc>
                  <a:txBody>
                    <a:bodyPr/>
                    <a:lstStyle>
                      <a:lvl1pPr marL="0" algn="l" defTabSz="914396" rtl="0" eaLnBrk="1" latinLnBrk="0" hangingPunct="1">
                        <a:defRPr sz="1800" b="1" kern="1200">
                          <a:solidFill>
                            <a:schemeClr val="lt1"/>
                          </a:solidFill>
                          <a:latin typeface="Arial"/>
                        </a:defRPr>
                      </a:lvl1pPr>
                      <a:lvl2pPr marL="457198" algn="l" defTabSz="914396" rtl="0" eaLnBrk="1" latinLnBrk="0" hangingPunct="1">
                        <a:defRPr sz="1800" b="1" kern="1200">
                          <a:solidFill>
                            <a:schemeClr val="lt1"/>
                          </a:solidFill>
                          <a:latin typeface="Arial"/>
                        </a:defRPr>
                      </a:lvl2pPr>
                      <a:lvl3pPr marL="914396" algn="l" defTabSz="914396" rtl="0" eaLnBrk="1" latinLnBrk="0" hangingPunct="1">
                        <a:defRPr sz="1800" b="1" kern="1200">
                          <a:solidFill>
                            <a:schemeClr val="lt1"/>
                          </a:solidFill>
                          <a:latin typeface="Arial"/>
                        </a:defRPr>
                      </a:lvl3pPr>
                      <a:lvl4pPr marL="1371595" algn="l" defTabSz="914396" rtl="0" eaLnBrk="1" latinLnBrk="0" hangingPunct="1">
                        <a:defRPr sz="1800" b="1" kern="1200">
                          <a:solidFill>
                            <a:schemeClr val="lt1"/>
                          </a:solidFill>
                          <a:latin typeface="Arial"/>
                        </a:defRPr>
                      </a:lvl4pPr>
                      <a:lvl5pPr marL="1828793" algn="l" defTabSz="914396" rtl="0" eaLnBrk="1" latinLnBrk="0" hangingPunct="1">
                        <a:defRPr sz="1800" b="1" kern="1200">
                          <a:solidFill>
                            <a:schemeClr val="lt1"/>
                          </a:solidFill>
                          <a:latin typeface="Arial"/>
                        </a:defRPr>
                      </a:lvl5pPr>
                      <a:lvl6pPr marL="2285991" algn="l" defTabSz="914396" rtl="0" eaLnBrk="1" latinLnBrk="0" hangingPunct="1">
                        <a:defRPr sz="1800" b="1" kern="1200">
                          <a:solidFill>
                            <a:schemeClr val="lt1"/>
                          </a:solidFill>
                          <a:latin typeface="Arial"/>
                        </a:defRPr>
                      </a:lvl6pPr>
                      <a:lvl7pPr marL="2743189" algn="l" defTabSz="914396" rtl="0" eaLnBrk="1" latinLnBrk="0" hangingPunct="1">
                        <a:defRPr sz="1800" b="1" kern="1200">
                          <a:solidFill>
                            <a:schemeClr val="lt1"/>
                          </a:solidFill>
                          <a:latin typeface="Arial"/>
                        </a:defRPr>
                      </a:lvl7pPr>
                      <a:lvl8pPr marL="3200388" algn="l" defTabSz="914396" rtl="0" eaLnBrk="1" latinLnBrk="0" hangingPunct="1">
                        <a:defRPr sz="1800" b="1" kern="1200">
                          <a:solidFill>
                            <a:schemeClr val="lt1"/>
                          </a:solidFill>
                          <a:latin typeface="Arial"/>
                        </a:defRPr>
                      </a:lvl8pPr>
                      <a:lvl9pPr marL="3657586" algn="l" defTabSz="914396" rtl="0" eaLnBrk="1" latinLnBrk="0" hangingPunct="1">
                        <a:defRPr sz="1800" b="1" kern="1200">
                          <a:solidFill>
                            <a:schemeClr val="lt1"/>
                          </a:solidFill>
                          <a:latin typeface="Arial"/>
                        </a:defRPr>
                      </a:lvl9pPr>
                    </a:lstStyle>
                    <a:p>
                      <a:r>
                        <a:rPr lang="en-US" sz="1600" b="1" dirty="0">
                          <a:solidFill>
                            <a:schemeClr val="tx1"/>
                          </a:solidFill>
                          <a:latin typeface="+mn-lt"/>
                          <a:cs typeface="Arial" panose="020B0604020202020204" pitchFamily="34" charset="0"/>
                        </a:rPr>
                        <a:t>Characteristic, n (%)</a:t>
                      </a:r>
                    </a:p>
                  </a:txBody>
                  <a:tcPr marL="118872" marR="118872" anchor="ctr">
                    <a:lnL w="6350" cap="flat" cmpd="sng" algn="ctr">
                      <a:noFill/>
                      <a:prstDash val="solid"/>
                      <a:miter lim="800000"/>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914396" rtl="0" eaLnBrk="1" latinLnBrk="0" hangingPunct="1">
                        <a:defRPr sz="1800" b="1" kern="1200">
                          <a:solidFill>
                            <a:schemeClr val="lt1"/>
                          </a:solidFill>
                          <a:latin typeface="Arial"/>
                        </a:defRPr>
                      </a:lvl1pPr>
                      <a:lvl2pPr marL="457198" algn="l" defTabSz="914396" rtl="0" eaLnBrk="1" latinLnBrk="0" hangingPunct="1">
                        <a:defRPr sz="1800" b="1" kern="1200">
                          <a:solidFill>
                            <a:schemeClr val="lt1"/>
                          </a:solidFill>
                          <a:latin typeface="Arial"/>
                        </a:defRPr>
                      </a:lvl2pPr>
                      <a:lvl3pPr marL="914396" algn="l" defTabSz="914396" rtl="0" eaLnBrk="1" latinLnBrk="0" hangingPunct="1">
                        <a:defRPr sz="1800" b="1" kern="1200">
                          <a:solidFill>
                            <a:schemeClr val="lt1"/>
                          </a:solidFill>
                          <a:latin typeface="Arial"/>
                        </a:defRPr>
                      </a:lvl3pPr>
                      <a:lvl4pPr marL="1371595" algn="l" defTabSz="914396" rtl="0" eaLnBrk="1" latinLnBrk="0" hangingPunct="1">
                        <a:defRPr sz="1800" b="1" kern="1200">
                          <a:solidFill>
                            <a:schemeClr val="lt1"/>
                          </a:solidFill>
                          <a:latin typeface="Arial"/>
                        </a:defRPr>
                      </a:lvl4pPr>
                      <a:lvl5pPr marL="1828793" algn="l" defTabSz="914396" rtl="0" eaLnBrk="1" latinLnBrk="0" hangingPunct="1">
                        <a:defRPr sz="1800" b="1" kern="1200">
                          <a:solidFill>
                            <a:schemeClr val="lt1"/>
                          </a:solidFill>
                          <a:latin typeface="Arial"/>
                        </a:defRPr>
                      </a:lvl5pPr>
                      <a:lvl6pPr marL="2285991" algn="l" defTabSz="914396" rtl="0" eaLnBrk="1" latinLnBrk="0" hangingPunct="1">
                        <a:defRPr sz="1800" b="1" kern="1200">
                          <a:solidFill>
                            <a:schemeClr val="lt1"/>
                          </a:solidFill>
                          <a:latin typeface="Arial"/>
                        </a:defRPr>
                      </a:lvl6pPr>
                      <a:lvl7pPr marL="2743189" algn="l" defTabSz="914396" rtl="0" eaLnBrk="1" latinLnBrk="0" hangingPunct="1">
                        <a:defRPr sz="1800" b="1" kern="1200">
                          <a:solidFill>
                            <a:schemeClr val="lt1"/>
                          </a:solidFill>
                          <a:latin typeface="Arial"/>
                        </a:defRPr>
                      </a:lvl7pPr>
                      <a:lvl8pPr marL="3200388" algn="l" defTabSz="914396" rtl="0" eaLnBrk="1" latinLnBrk="0" hangingPunct="1">
                        <a:defRPr sz="1800" b="1" kern="1200">
                          <a:solidFill>
                            <a:schemeClr val="lt1"/>
                          </a:solidFill>
                          <a:latin typeface="Arial"/>
                        </a:defRPr>
                      </a:lvl8pPr>
                      <a:lvl9pPr marL="3657586" algn="l" defTabSz="914396" rtl="0" eaLnBrk="1" latinLnBrk="0" hangingPunct="1">
                        <a:defRPr sz="1800" b="1" kern="1200">
                          <a:solidFill>
                            <a:schemeClr val="lt1"/>
                          </a:solidFill>
                          <a:latin typeface="Arial"/>
                        </a:defRPr>
                      </a:lvl9pPr>
                    </a:lstStyle>
                    <a:p>
                      <a:pPr algn="ctr"/>
                      <a:r>
                        <a:rPr lang="en-US" sz="1600" b="1">
                          <a:solidFill>
                            <a:schemeClr val="tx1"/>
                          </a:solidFill>
                          <a:latin typeface="+mn-lt"/>
                          <a:cs typeface="Arial" panose="020B0604020202020204" pitchFamily="34" charset="0"/>
                        </a:rPr>
                        <a:t>SC Amivantamab + Lazertinib</a:t>
                      </a:r>
                    </a:p>
                    <a:p>
                      <a:pPr algn="ctr"/>
                      <a:r>
                        <a:rPr lang="en-US" sz="1600" b="1">
                          <a:solidFill>
                            <a:schemeClr val="tx1"/>
                          </a:solidFill>
                          <a:latin typeface="+mn-lt"/>
                          <a:cs typeface="Arial" panose="020B0604020202020204" pitchFamily="34" charset="0"/>
                        </a:rPr>
                        <a:t>(n = 206)</a:t>
                      </a:r>
                    </a:p>
                  </a:txBody>
                  <a:tcPr marL="118872" marR="118872" anchor="ct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a:solidFill>
                            <a:schemeClr val="tx1"/>
                          </a:solidFill>
                          <a:latin typeface="+mn-lt"/>
                          <a:cs typeface="Arial" panose="020B0604020202020204" pitchFamily="34" charset="0"/>
                        </a:rPr>
                        <a:t>IV Amivantamab + Lazertinib</a:t>
                      </a:r>
                    </a:p>
                    <a:p>
                      <a:pPr marL="0" marR="0" lvl="0" indent="0" algn="ctr" defTabSz="914396" rtl="0" eaLnBrk="1" fontAlgn="auto" latinLnBrk="0" hangingPunct="1">
                        <a:lnSpc>
                          <a:spcPct val="100000"/>
                        </a:lnSpc>
                        <a:spcBef>
                          <a:spcPts val="0"/>
                        </a:spcBef>
                        <a:spcAft>
                          <a:spcPts val="0"/>
                        </a:spcAft>
                        <a:buClrTx/>
                        <a:buSzTx/>
                        <a:buFontTx/>
                        <a:buNone/>
                        <a:tabLst/>
                        <a:defRPr/>
                      </a:pPr>
                      <a:r>
                        <a:rPr lang="en-US" sz="1600" b="1">
                          <a:solidFill>
                            <a:schemeClr val="tx1"/>
                          </a:solidFill>
                          <a:latin typeface="+mn-lt"/>
                          <a:cs typeface="Arial" panose="020B0604020202020204" pitchFamily="34" charset="0"/>
                        </a:rPr>
                        <a:t> (n = 212)</a:t>
                      </a:r>
                    </a:p>
                  </a:txBody>
                  <a:tcPr marL="118872" marR="118872" anchor="ctr">
                    <a:lnL>
                      <a:noFill/>
                    </a:lnL>
                    <a:lnR w="6350" cap="flat" cmpd="sng" algn="ctr">
                      <a:noFill/>
                      <a:prstDash val="solid"/>
                      <a:miter lim="800000"/>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70399413"/>
                  </a:ext>
                </a:extLst>
              </a:tr>
              <a:tr h="197212">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r>
                        <a:rPr lang="en-US" sz="1600" b="0">
                          <a:solidFill>
                            <a:schemeClr val="bg1"/>
                          </a:solidFill>
                          <a:latin typeface="+mn-lt"/>
                          <a:cs typeface="Arial" panose="020B0604020202020204" pitchFamily="34" charset="0"/>
                        </a:rPr>
                        <a:t>Median age, yr (range)</a:t>
                      </a:r>
                    </a:p>
                  </a:txBody>
                  <a:tcPr marL="118872" marR="118872" anchor="ctr">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panose="020B0604020202020204" pitchFamily="34" charset="0"/>
                        </a:rPr>
                        <a:t>61 (35-82)</a:t>
                      </a:r>
                      <a:endParaRPr lang="en-US" sz="1600" b="0">
                        <a:solidFill>
                          <a:schemeClr val="bg1"/>
                        </a:solidFill>
                        <a:effectLst/>
                        <a:latin typeface="+mn-lt"/>
                        <a:ea typeface="+mn-ea"/>
                        <a:cs typeface="Arial" panose="020B060402020202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panose="020B0604020202020204" pitchFamily="34" charset="0"/>
                        </a:rPr>
                        <a:t>62 (29-81)</a:t>
                      </a:r>
                      <a:endParaRPr lang="en-US" sz="1600" b="0">
                        <a:solidFill>
                          <a:schemeClr val="bg1"/>
                        </a:solidFill>
                        <a:effectLst/>
                        <a:latin typeface="+mn-lt"/>
                        <a:ea typeface="+mn-ea"/>
                        <a:cs typeface="Arial" panose="020B0604020202020204" pitchFamily="34" charset="0"/>
                      </a:endParaRPr>
                    </a:p>
                  </a:txBody>
                  <a:tcPr marL="118872" marR="118872" anchor="ctr">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643404223"/>
                  </a:ext>
                </a:extLst>
              </a:tr>
              <a:tr h="197212">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r>
                        <a:rPr lang="en-US" sz="1600" b="0">
                          <a:solidFill>
                            <a:schemeClr val="bg1"/>
                          </a:solidFill>
                          <a:latin typeface="+mn-lt"/>
                          <a:cs typeface="Arial" panose="020B0604020202020204" pitchFamily="34" charset="0"/>
                        </a:rPr>
                        <a:t>Female</a:t>
                      </a:r>
                    </a:p>
                  </a:txBody>
                  <a:tcPr marL="118872" marR="118872" anchor="ctr">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algn="ctr"/>
                      <a:r>
                        <a:rPr lang="en-US" sz="1600" b="0">
                          <a:solidFill>
                            <a:schemeClr val="bg1"/>
                          </a:solidFill>
                          <a:latin typeface="+mn-lt"/>
                          <a:cs typeface="Arial"/>
                        </a:rPr>
                        <a:t>138 (67)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b="0">
                          <a:solidFill>
                            <a:schemeClr val="bg1"/>
                          </a:solidFill>
                          <a:latin typeface="+mn-lt"/>
                          <a:cs typeface="Arial"/>
                        </a:rPr>
                        <a:t>141 (67)</a:t>
                      </a:r>
                    </a:p>
                  </a:txBody>
                  <a:tcPr marL="118872" marR="118872" anchor="ctr">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37458256"/>
                  </a:ext>
                </a:extLst>
              </a:tr>
              <a:tr h="197212">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r>
                        <a:rPr lang="en-US" sz="1600" b="0">
                          <a:solidFill>
                            <a:schemeClr val="bg1"/>
                          </a:solidFill>
                          <a:latin typeface="+mn-lt"/>
                          <a:cs typeface="Arial" panose="020B0604020202020204" pitchFamily="34" charset="0"/>
                        </a:rPr>
                        <a:t>Body weight &lt;80 kg</a:t>
                      </a:r>
                    </a:p>
                  </a:txBody>
                  <a:tcPr marL="118872" marR="118872" anchor="ctr">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algn="ctr"/>
                      <a:r>
                        <a:rPr lang="en-US" sz="1600" b="0">
                          <a:solidFill>
                            <a:schemeClr val="bg1"/>
                          </a:solidFill>
                          <a:latin typeface="+mn-lt"/>
                          <a:cs typeface="Arial"/>
                        </a:rPr>
                        <a:t>184 (89)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b="0">
                          <a:solidFill>
                            <a:schemeClr val="bg1"/>
                          </a:solidFill>
                          <a:latin typeface="+mn-lt"/>
                          <a:cs typeface="Arial"/>
                        </a:rPr>
                        <a:t>184 (87)</a:t>
                      </a:r>
                    </a:p>
                  </a:txBody>
                  <a:tcPr marL="118872" marR="118872" anchor="ctr">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924183045"/>
                  </a:ext>
                </a:extLst>
              </a:tr>
              <a:tr h="7954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mn-lt"/>
                          <a:ea typeface="+mn-ea"/>
                          <a:cs typeface="+mn-cs"/>
                        </a:rPr>
                        <a:t>Race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mn-lt"/>
                          <a:ea typeface="+mn-ea"/>
                          <a:cs typeface="+mn-cs"/>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mn-lt"/>
                          <a:ea typeface="+mn-ea"/>
                          <a:cs typeface="+mn-cs"/>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mn-lt"/>
                          <a:ea typeface="+mn-ea"/>
                          <a:cs typeface="+mn-cs"/>
                        </a:rPr>
                        <a:t>Other*</a:t>
                      </a:r>
                    </a:p>
                  </a:txBody>
                  <a:tcPr marL="118872" marR="118872" anchor="ctr">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a:rPr>
                        <a:t>126 (61)</a:t>
                      </a:r>
                    </a:p>
                    <a:p>
                      <a:pPr marL="0" marR="0" algn="ctr">
                        <a:lnSpc>
                          <a:spcPct val="115000"/>
                        </a:lnSpc>
                        <a:spcBef>
                          <a:spcPts val="0"/>
                        </a:spcBef>
                        <a:spcAft>
                          <a:spcPts val="0"/>
                        </a:spcAft>
                      </a:pPr>
                      <a:r>
                        <a:rPr lang="en-US" sz="1600" b="0">
                          <a:solidFill>
                            <a:schemeClr val="bg1"/>
                          </a:solidFill>
                          <a:effectLst/>
                          <a:latin typeface="+mn-lt"/>
                          <a:cs typeface="Arial"/>
                        </a:rPr>
                        <a:t>78 (38)</a:t>
                      </a:r>
                    </a:p>
                    <a:p>
                      <a:pPr marL="0" marR="0" algn="ctr">
                        <a:lnSpc>
                          <a:spcPct val="115000"/>
                        </a:lnSpc>
                        <a:spcBef>
                          <a:spcPts val="0"/>
                        </a:spcBef>
                        <a:spcAft>
                          <a:spcPts val="0"/>
                        </a:spcAft>
                      </a:pPr>
                      <a:r>
                        <a:rPr lang="en-US" sz="1600" b="0">
                          <a:solidFill>
                            <a:schemeClr val="bg1"/>
                          </a:solidFill>
                          <a:effectLst/>
                          <a:latin typeface="+mn-lt"/>
                          <a:cs typeface="Arial"/>
                        </a:rPr>
                        <a:t>2 (1)</a:t>
                      </a:r>
                      <a:endParaRPr lang="en-US" sz="1600" b="0">
                        <a:solidFill>
                          <a:schemeClr val="bg1"/>
                        </a:solidFill>
                        <a:effectLst/>
                        <a:latin typeface="+mn-lt"/>
                        <a:ea typeface="+mn-ea"/>
                        <a:cs typeface="Arial"/>
                      </a:endParaRP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a:rPr>
                        <a:t>129 (61)</a:t>
                      </a:r>
                    </a:p>
                    <a:p>
                      <a:pPr marL="0" marR="0" algn="ctr">
                        <a:lnSpc>
                          <a:spcPct val="115000"/>
                        </a:lnSpc>
                        <a:spcBef>
                          <a:spcPts val="0"/>
                        </a:spcBef>
                        <a:spcAft>
                          <a:spcPts val="0"/>
                        </a:spcAft>
                      </a:pPr>
                      <a:r>
                        <a:rPr lang="en-US" sz="1600" b="0">
                          <a:solidFill>
                            <a:schemeClr val="bg1"/>
                          </a:solidFill>
                          <a:effectLst/>
                          <a:latin typeface="+mn-lt"/>
                          <a:cs typeface="Arial"/>
                        </a:rPr>
                        <a:t>77 (36)</a:t>
                      </a:r>
                    </a:p>
                    <a:p>
                      <a:pPr marL="0" marR="0" algn="ctr">
                        <a:lnSpc>
                          <a:spcPct val="115000"/>
                        </a:lnSpc>
                        <a:spcBef>
                          <a:spcPts val="0"/>
                        </a:spcBef>
                        <a:spcAft>
                          <a:spcPts val="0"/>
                        </a:spcAft>
                      </a:pPr>
                      <a:r>
                        <a:rPr lang="en-US" sz="1600" b="0">
                          <a:solidFill>
                            <a:schemeClr val="bg1"/>
                          </a:solidFill>
                          <a:effectLst/>
                          <a:latin typeface="+mn-lt"/>
                          <a:cs typeface="Arial"/>
                        </a:rPr>
                        <a:t>6 (3)</a:t>
                      </a:r>
                      <a:endParaRPr lang="en-US" sz="1600" b="0">
                        <a:solidFill>
                          <a:schemeClr val="bg1"/>
                        </a:solidFill>
                        <a:effectLst/>
                        <a:latin typeface="+mn-lt"/>
                        <a:ea typeface="+mn-ea"/>
                        <a:cs typeface="Arial"/>
                      </a:endParaRPr>
                    </a:p>
                  </a:txBody>
                  <a:tcPr marL="118872" marR="118872" anchor="b">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92494108"/>
                  </a:ext>
                </a:extLst>
              </a:tr>
              <a:tr h="197212">
                <a:tc>
                  <a:txBody>
                    <a:bodyPr/>
                    <a:lstStyle/>
                    <a:p>
                      <a:pPr marL="0" indent="0"/>
                      <a:r>
                        <a:rPr lang="en-US" sz="1600" b="0">
                          <a:solidFill>
                            <a:schemeClr val="bg1"/>
                          </a:solidFill>
                          <a:latin typeface="+mn-lt"/>
                          <a:cs typeface="Arial" panose="020B0604020202020204" pitchFamily="34" charset="0"/>
                        </a:rPr>
                        <a:t>Median no. prior lines of therapy (range)</a:t>
                      </a:r>
                    </a:p>
                  </a:txBody>
                  <a:tcPr marL="118872" marR="118872" anchor="ctr">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2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(1</a:t>
                      </a:r>
                      <a:r>
                        <a:rPr lang="en-US" sz="1600" b="0">
                          <a:solidFill>
                            <a:schemeClr val="bg1"/>
                          </a:solidFill>
                          <a:effectLst/>
                          <a:latin typeface="+mn-lt"/>
                          <a:cs typeface="Arial" panose="020B0604020202020204" pitchFamily="34" charset="0"/>
                        </a:rPr>
                        <a:t>-</a:t>
                      </a:r>
                      <a:r>
                        <a:rPr lang="en-US" sz="1600" b="0">
                          <a:solidFill>
                            <a:schemeClr val="bg1"/>
                          </a:solidFill>
                          <a:latin typeface="+mn-lt"/>
                          <a:cs typeface="Arial" panose="020B0604020202020204" pitchFamily="34" charset="0"/>
                        </a:rPr>
                        <a:t>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a:rPr>
                        <a:t>2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a:rPr>
                        <a:t>(1</a:t>
                      </a:r>
                      <a:r>
                        <a:rPr lang="en-US" sz="1600" b="0">
                          <a:solidFill>
                            <a:schemeClr val="bg1"/>
                          </a:solidFill>
                          <a:effectLst/>
                          <a:latin typeface="+mn-lt"/>
                          <a:cs typeface="Arial"/>
                        </a:rPr>
                        <a:t>-</a:t>
                      </a:r>
                      <a:r>
                        <a:rPr lang="en-US" sz="1600" b="0">
                          <a:solidFill>
                            <a:schemeClr val="bg1"/>
                          </a:solidFill>
                          <a:latin typeface="+mn-lt"/>
                          <a:cs typeface="Arial"/>
                        </a:rPr>
                        <a:t>4)</a:t>
                      </a:r>
                    </a:p>
                  </a:txBody>
                  <a:tcPr marL="118872" marR="118872" anchor="ctr">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561308114"/>
                  </a:ext>
                </a:extLst>
              </a:tr>
              <a:tr h="197212">
                <a:tc>
                  <a:txBody>
                    <a:bodyPr/>
                    <a:lstStyle/>
                    <a:p>
                      <a:pPr marL="0" marR="0" indent="0" algn="l" defTabSz="914400" rtl="0" eaLnBrk="1" latinLnBrk="0" hangingPunct="1">
                        <a:lnSpc>
                          <a:spcPct val="115000"/>
                        </a:lnSpc>
                        <a:spcBef>
                          <a:spcPts val="0"/>
                        </a:spcBef>
                        <a:spcAft>
                          <a:spcPts val="0"/>
                        </a:spcAft>
                      </a:pPr>
                      <a:r>
                        <a:rPr lang="en-US" sz="1600" b="0" kern="1200">
                          <a:solidFill>
                            <a:schemeClr val="bg1"/>
                          </a:solidFill>
                          <a:latin typeface="+mn-lt"/>
                          <a:ea typeface="+mn-ea"/>
                          <a:cs typeface="Arial" panose="020B0604020202020204" pitchFamily="34" charset="0"/>
                        </a:rPr>
                        <a:t>ECOG PS 1</a:t>
                      </a:r>
                    </a:p>
                  </a:txBody>
                  <a:tcPr marL="118872" marR="118872">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pPr>
                      <a:r>
                        <a:rPr lang="en-US" sz="1600" b="0">
                          <a:solidFill>
                            <a:schemeClr val="bg1"/>
                          </a:solidFill>
                          <a:effectLst/>
                          <a:latin typeface="+mn-lt"/>
                          <a:ea typeface="+mn-ea"/>
                          <a:cs typeface="Arial" panose="020B0604020202020204" pitchFamily="34" charset="0"/>
                        </a:rPr>
                        <a:t>148 (72)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pPr>
                      <a:r>
                        <a:rPr lang="en-US" sz="1600" b="0" dirty="0">
                          <a:solidFill>
                            <a:schemeClr val="bg1"/>
                          </a:solidFill>
                          <a:effectLst/>
                          <a:latin typeface="+mn-lt"/>
                          <a:ea typeface="+mn-ea"/>
                          <a:cs typeface="Arial" panose="020B0604020202020204" pitchFamily="34" charset="0"/>
                        </a:rPr>
                        <a:t>151 (71)</a:t>
                      </a:r>
                    </a:p>
                  </a:txBody>
                  <a:tcPr marL="118872" marR="118872" anchor="ctr">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914224397"/>
                  </a:ext>
                </a:extLst>
              </a:tr>
            </a:tbl>
          </a:graphicData>
        </a:graphic>
      </p:graphicFrame>
      <p:graphicFrame>
        <p:nvGraphicFramePr>
          <p:cNvPr id="6" name="Table 5">
            <a:extLst>
              <a:ext uri="{FF2B5EF4-FFF2-40B4-BE49-F238E27FC236}">
                <a16:creationId xmlns:a16="http://schemas.microsoft.com/office/drawing/2014/main" id="{7B247A30-EE2C-232E-7563-8FAF39AB6F98}"/>
              </a:ext>
            </a:extLst>
          </p:cNvPr>
          <p:cNvGraphicFramePr>
            <a:graphicFrameLocks/>
          </p:cNvGraphicFramePr>
          <p:nvPr>
            <p:extLst>
              <p:ext uri="{D42A27DB-BD31-4B8C-83A1-F6EECF244321}">
                <p14:modId xmlns:p14="http://schemas.microsoft.com/office/powerpoint/2010/main" val="2679629072"/>
              </p:ext>
            </p:extLst>
          </p:nvPr>
        </p:nvGraphicFramePr>
        <p:xfrm>
          <a:off x="6249754" y="1480625"/>
          <a:ext cx="5485804" cy="3815334"/>
        </p:xfrm>
        <a:graphic>
          <a:graphicData uri="http://schemas.openxmlformats.org/drawingml/2006/table">
            <a:tbl>
              <a:tblPr firstRow="1" bandRow="1">
                <a:tableStyleId>{F2DE63D5-997A-4646-A377-4702673A728D}</a:tableStyleId>
              </a:tblPr>
              <a:tblGrid>
                <a:gridCol w="2116033">
                  <a:extLst>
                    <a:ext uri="{9D8B030D-6E8A-4147-A177-3AD203B41FA5}">
                      <a16:colId xmlns:a16="http://schemas.microsoft.com/office/drawing/2014/main" val="591989355"/>
                    </a:ext>
                  </a:extLst>
                </a:gridCol>
                <a:gridCol w="1682885">
                  <a:extLst>
                    <a:ext uri="{9D8B030D-6E8A-4147-A177-3AD203B41FA5}">
                      <a16:colId xmlns:a16="http://schemas.microsoft.com/office/drawing/2014/main" val="2685196913"/>
                    </a:ext>
                  </a:extLst>
                </a:gridCol>
                <a:gridCol w="1686886">
                  <a:extLst>
                    <a:ext uri="{9D8B030D-6E8A-4147-A177-3AD203B41FA5}">
                      <a16:colId xmlns:a16="http://schemas.microsoft.com/office/drawing/2014/main" val="3053893389"/>
                    </a:ext>
                  </a:extLst>
                </a:gridCol>
              </a:tblGrid>
              <a:tr h="262949">
                <a:tc>
                  <a:txBody>
                    <a:bodyPr/>
                    <a:lstStyle>
                      <a:lvl1pPr marL="0" algn="l" defTabSz="914396" rtl="0" eaLnBrk="1" latinLnBrk="0" hangingPunct="1">
                        <a:defRPr sz="1800" b="1" kern="1200">
                          <a:solidFill>
                            <a:schemeClr val="lt1"/>
                          </a:solidFill>
                          <a:latin typeface="Arial"/>
                        </a:defRPr>
                      </a:lvl1pPr>
                      <a:lvl2pPr marL="457198" algn="l" defTabSz="914396" rtl="0" eaLnBrk="1" latinLnBrk="0" hangingPunct="1">
                        <a:defRPr sz="1800" b="1" kern="1200">
                          <a:solidFill>
                            <a:schemeClr val="lt1"/>
                          </a:solidFill>
                          <a:latin typeface="Arial"/>
                        </a:defRPr>
                      </a:lvl2pPr>
                      <a:lvl3pPr marL="914396" algn="l" defTabSz="914396" rtl="0" eaLnBrk="1" latinLnBrk="0" hangingPunct="1">
                        <a:defRPr sz="1800" b="1" kern="1200">
                          <a:solidFill>
                            <a:schemeClr val="lt1"/>
                          </a:solidFill>
                          <a:latin typeface="Arial"/>
                        </a:defRPr>
                      </a:lvl3pPr>
                      <a:lvl4pPr marL="1371595" algn="l" defTabSz="914396" rtl="0" eaLnBrk="1" latinLnBrk="0" hangingPunct="1">
                        <a:defRPr sz="1800" b="1" kern="1200">
                          <a:solidFill>
                            <a:schemeClr val="lt1"/>
                          </a:solidFill>
                          <a:latin typeface="Arial"/>
                        </a:defRPr>
                      </a:lvl4pPr>
                      <a:lvl5pPr marL="1828793" algn="l" defTabSz="914396" rtl="0" eaLnBrk="1" latinLnBrk="0" hangingPunct="1">
                        <a:defRPr sz="1800" b="1" kern="1200">
                          <a:solidFill>
                            <a:schemeClr val="lt1"/>
                          </a:solidFill>
                          <a:latin typeface="Arial"/>
                        </a:defRPr>
                      </a:lvl5pPr>
                      <a:lvl6pPr marL="2285991" algn="l" defTabSz="914396" rtl="0" eaLnBrk="1" latinLnBrk="0" hangingPunct="1">
                        <a:defRPr sz="1800" b="1" kern="1200">
                          <a:solidFill>
                            <a:schemeClr val="lt1"/>
                          </a:solidFill>
                          <a:latin typeface="Arial"/>
                        </a:defRPr>
                      </a:lvl6pPr>
                      <a:lvl7pPr marL="2743189" algn="l" defTabSz="914396" rtl="0" eaLnBrk="1" latinLnBrk="0" hangingPunct="1">
                        <a:defRPr sz="1800" b="1" kern="1200">
                          <a:solidFill>
                            <a:schemeClr val="lt1"/>
                          </a:solidFill>
                          <a:latin typeface="Arial"/>
                        </a:defRPr>
                      </a:lvl7pPr>
                      <a:lvl8pPr marL="3200388" algn="l" defTabSz="914396" rtl="0" eaLnBrk="1" latinLnBrk="0" hangingPunct="1">
                        <a:defRPr sz="1800" b="1" kern="1200">
                          <a:solidFill>
                            <a:schemeClr val="lt1"/>
                          </a:solidFill>
                          <a:latin typeface="Arial"/>
                        </a:defRPr>
                      </a:lvl8pPr>
                      <a:lvl9pPr marL="3657586" algn="l" defTabSz="914396" rtl="0" eaLnBrk="1" latinLnBrk="0" hangingPunct="1">
                        <a:defRPr sz="1800" b="1" kern="1200">
                          <a:solidFill>
                            <a:schemeClr val="lt1"/>
                          </a:solidFill>
                          <a:latin typeface="Arial"/>
                        </a:defRPr>
                      </a:lvl9pPr>
                    </a:lstStyle>
                    <a:p>
                      <a:r>
                        <a:rPr lang="en-US" sz="1600" b="1" dirty="0">
                          <a:solidFill>
                            <a:schemeClr val="tx1"/>
                          </a:solidFill>
                          <a:latin typeface="+mn-lt"/>
                          <a:cs typeface="Arial" panose="020B0604020202020204" pitchFamily="34" charset="0"/>
                        </a:rPr>
                        <a:t>Characteristic, n (%)</a:t>
                      </a:r>
                    </a:p>
                  </a:txBody>
                  <a:tcPr marL="118872" marR="118872" anchor="ctr">
                    <a:lnL w="6350" cap="flat" cmpd="sng" algn="ctr">
                      <a:noFill/>
                      <a:prstDash val="solid"/>
                      <a:miter lim="800000"/>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914396" rtl="0" eaLnBrk="1" latinLnBrk="0" hangingPunct="1">
                        <a:defRPr sz="1800" b="1" kern="1200">
                          <a:solidFill>
                            <a:schemeClr val="lt1"/>
                          </a:solidFill>
                          <a:latin typeface="Arial"/>
                        </a:defRPr>
                      </a:lvl1pPr>
                      <a:lvl2pPr marL="457198" algn="l" defTabSz="914396" rtl="0" eaLnBrk="1" latinLnBrk="0" hangingPunct="1">
                        <a:defRPr sz="1800" b="1" kern="1200">
                          <a:solidFill>
                            <a:schemeClr val="lt1"/>
                          </a:solidFill>
                          <a:latin typeface="Arial"/>
                        </a:defRPr>
                      </a:lvl2pPr>
                      <a:lvl3pPr marL="914396" algn="l" defTabSz="914396" rtl="0" eaLnBrk="1" latinLnBrk="0" hangingPunct="1">
                        <a:defRPr sz="1800" b="1" kern="1200">
                          <a:solidFill>
                            <a:schemeClr val="lt1"/>
                          </a:solidFill>
                          <a:latin typeface="Arial"/>
                        </a:defRPr>
                      </a:lvl3pPr>
                      <a:lvl4pPr marL="1371595" algn="l" defTabSz="914396" rtl="0" eaLnBrk="1" latinLnBrk="0" hangingPunct="1">
                        <a:defRPr sz="1800" b="1" kern="1200">
                          <a:solidFill>
                            <a:schemeClr val="lt1"/>
                          </a:solidFill>
                          <a:latin typeface="Arial"/>
                        </a:defRPr>
                      </a:lvl4pPr>
                      <a:lvl5pPr marL="1828793" algn="l" defTabSz="914396" rtl="0" eaLnBrk="1" latinLnBrk="0" hangingPunct="1">
                        <a:defRPr sz="1800" b="1" kern="1200">
                          <a:solidFill>
                            <a:schemeClr val="lt1"/>
                          </a:solidFill>
                          <a:latin typeface="Arial"/>
                        </a:defRPr>
                      </a:lvl5pPr>
                      <a:lvl6pPr marL="2285991" algn="l" defTabSz="914396" rtl="0" eaLnBrk="1" latinLnBrk="0" hangingPunct="1">
                        <a:defRPr sz="1800" b="1" kern="1200">
                          <a:solidFill>
                            <a:schemeClr val="lt1"/>
                          </a:solidFill>
                          <a:latin typeface="Arial"/>
                        </a:defRPr>
                      </a:lvl6pPr>
                      <a:lvl7pPr marL="2743189" algn="l" defTabSz="914396" rtl="0" eaLnBrk="1" latinLnBrk="0" hangingPunct="1">
                        <a:defRPr sz="1800" b="1" kern="1200">
                          <a:solidFill>
                            <a:schemeClr val="lt1"/>
                          </a:solidFill>
                          <a:latin typeface="Arial"/>
                        </a:defRPr>
                      </a:lvl7pPr>
                      <a:lvl8pPr marL="3200388" algn="l" defTabSz="914396" rtl="0" eaLnBrk="1" latinLnBrk="0" hangingPunct="1">
                        <a:defRPr sz="1800" b="1" kern="1200">
                          <a:solidFill>
                            <a:schemeClr val="lt1"/>
                          </a:solidFill>
                          <a:latin typeface="Arial"/>
                        </a:defRPr>
                      </a:lvl8pPr>
                      <a:lvl9pPr marL="3657586" algn="l" defTabSz="914396" rtl="0" eaLnBrk="1" latinLnBrk="0" hangingPunct="1">
                        <a:defRPr sz="1800" b="1" kern="1200">
                          <a:solidFill>
                            <a:schemeClr val="lt1"/>
                          </a:solidFill>
                          <a:latin typeface="Arial"/>
                        </a:defRPr>
                      </a:lvl9pPr>
                    </a:lstStyle>
                    <a:p>
                      <a:pPr algn="ctr"/>
                      <a:r>
                        <a:rPr lang="en-US" sz="1600" b="1" kern="1200">
                          <a:solidFill>
                            <a:schemeClr val="tx1"/>
                          </a:solidFill>
                          <a:latin typeface="+mn-lt"/>
                          <a:ea typeface="+mn-ea"/>
                          <a:cs typeface="Arial" panose="020B0604020202020204" pitchFamily="34" charset="0"/>
                        </a:rPr>
                        <a:t>SC Amivantamab </a:t>
                      </a:r>
                      <a:br>
                        <a:rPr lang="en-US" sz="1600" b="1" kern="1200">
                          <a:solidFill>
                            <a:schemeClr val="tx1"/>
                          </a:solidFill>
                          <a:latin typeface="+mn-lt"/>
                          <a:ea typeface="+mn-ea"/>
                          <a:cs typeface="Arial" panose="020B0604020202020204" pitchFamily="34" charset="0"/>
                        </a:rPr>
                      </a:br>
                      <a:r>
                        <a:rPr lang="en-US" sz="1600" b="1" kern="1200">
                          <a:solidFill>
                            <a:schemeClr val="tx1"/>
                          </a:solidFill>
                          <a:latin typeface="+mn-lt"/>
                          <a:ea typeface="+mn-ea"/>
                          <a:cs typeface="Arial" panose="020B0604020202020204" pitchFamily="34" charset="0"/>
                        </a:rPr>
                        <a:t>+ Lazertinib</a:t>
                      </a:r>
                    </a:p>
                    <a:p>
                      <a:pPr algn="ctr"/>
                      <a:r>
                        <a:rPr lang="en-US" sz="1600" b="1">
                          <a:solidFill>
                            <a:schemeClr val="tx1"/>
                          </a:solidFill>
                          <a:latin typeface="+mn-lt"/>
                          <a:cs typeface="Arial" panose="020B0604020202020204" pitchFamily="34" charset="0"/>
                        </a:rPr>
                        <a:t>(n = 206)</a:t>
                      </a:r>
                    </a:p>
                  </a:txBody>
                  <a:tcPr marL="118872" marR="118872" anchor="ct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a:solidFill>
                            <a:schemeClr val="tx1"/>
                          </a:solidFill>
                          <a:latin typeface="+mn-lt"/>
                          <a:cs typeface="Arial" panose="020B0604020202020204" pitchFamily="34" charset="0"/>
                        </a:rPr>
                        <a:t>IV Amivantamab + Lazertinib</a:t>
                      </a:r>
                    </a:p>
                    <a:p>
                      <a:pPr marL="0" marR="0" lvl="0" indent="0" algn="ctr" defTabSz="914396" rtl="0" eaLnBrk="1" fontAlgn="auto" latinLnBrk="0" hangingPunct="1">
                        <a:lnSpc>
                          <a:spcPct val="100000"/>
                        </a:lnSpc>
                        <a:spcBef>
                          <a:spcPts val="0"/>
                        </a:spcBef>
                        <a:spcAft>
                          <a:spcPts val="0"/>
                        </a:spcAft>
                        <a:buClrTx/>
                        <a:buSzTx/>
                        <a:buFontTx/>
                        <a:buNone/>
                        <a:tabLst/>
                        <a:defRPr/>
                      </a:pPr>
                      <a:r>
                        <a:rPr lang="en-US" sz="1600" b="1">
                          <a:solidFill>
                            <a:schemeClr val="tx1"/>
                          </a:solidFill>
                          <a:latin typeface="+mn-lt"/>
                          <a:cs typeface="Arial" panose="020B0604020202020204" pitchFamily="34" charset="0"/>
                        </a:rPr>
                        <a:t> (n = 212)</a:t>
                      </a:r>
                    </a:p>
                  </a:txBody>
                  <a:tcPr marL="118872" marR="118872" anchor="ctr">
                    <a:lnL>
                      <a:noFill/>
                    </a:lnL>
                    <a:lnR w="6350" cap="flat" cmpd="sng" algn="ctr">
                      <a:noFill/>
                      <a:prstDash val="solid"/>
                      <a:miter lim="800000"/>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70399413"/>
                  </a:ext>
                </a:extLst>
              </a:tr>
              <a:tr h="5916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1" u="none" strike="noStrike" kern="1200" cap="none" normalizeH="0" baseline="0">
                          <a:ln>
                            <a:noFill/>
                          </a:ln>
                          <a:solidFill>
                            <a:schemeClr val="bg2">
                              <a:lumMod val="10000"/>
                            </a:schemeClr>
                          </a:solidFill>
                          <a:effectLst/>
                          <a:latin typeface="+mn-lt"/>
                          <a:ea typeface="+mn-ea"/>
                          <a:cs typeface="+mn-cs"/>
                        </a:rPr>
                        <a:t>EGFR </a:t>
                      </a:r>
                      <a:r>
                        <a:rPr kumimoji="0" lang="en-US" sz="1600" b="0" i="0" u="none" strike="noStrike" kern="1200" cap="none" normalizeH="0" baseline="0">
                          <a:ln>
                            <a:noFill/>
                          </a:ln>
                          <a:solidFill>
                            <a:schemeClr val="bg2">
                              <a:lumMod val="10000"/>
                            </a:schemeClr>
                          </a:solidFill>
                          <a:effectLst/>
                          <a:latin typeface="+mn-lt"/>
                          <a:ea typeface="+mn-ea"/>
                          <a:cs typeface="+mn-cs"/>
                        </a:rPr>
                        <a:t>mutation type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mn-lt"/>
                          <a:ea typeface="+mn-ea"/>
                          <a:cs typeface="+mn-cs"/>
                        </a:rPr>
                        <a:t>Ex19del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mn-lt"/>
                          <a:ea typeface="+mn-ea"/>
                          <a:cs typeface="+mn-cs"/>
                        </a:rPr>
                        <a:t>L858R</a:t>
                      </a:r>
                    </a:p>
                  </a:txBody>
                  <a:tcPr marL="118872" marR="118872">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a:rPr>
                        <a:t>135 (66)</a:t>
                      </a:r>
                    </a:p>
                    <a:p>
                      <a:pPr marL="0" marR="0" algn="ctr">
                        <a:lnSpc>
                          <a:spcPct val="115000"/>
                        </a:lnSpc>
                        <a:spcBef>
                          <a:spcPts val="0"/>
                        </a:spcBef>
                        <a:spcAft>
                          <a:spcPts val="0"/>
                        </a:spcAft>
                      </a:pPr>
                      <a:r>
                        <a:rPr lang="en-US" sz="1600" b="0">
                          <a:solidFill>
                            <a:schemeClr val="bg1"/>
                          </a:solidFill>
                          <a:effectLst/>
                          <a:latin typeface="+mn-lt"/>
                          <a:cs typeface="Arial"/>
                        </a:rPr>
                        <a:t>71 (34)</a:t>
                      </a:r>
                      <a:endParaRPr lang="en-US" sz="1600" b="0">
                        <a:solidFill>
                          <a:schemeClr val="bg1"/>
                        </a:solidFill>
                        <a:effectLst/>
                        <a:latin typeface="+mn-lt"/>
                        <a:ea typeface="+mn-ea"/>
                        <a:cs typeface="Arial"/>
                      </a:endParaRP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panose="020B0604020202020204" pitchFamily="34" charset="0"/>
                        </a:rPr>
                        <a:t>138 (65)</a:t>
                      </a:r>
                    </a:p>
                    <a:p>
                      <a:pPr marL="0" marR="0" algn="ctr">
                        <a:lnSpc>
                          <a:spcPct val="115000"/>
                        </a:lnSpc>
                        <a:spcBef>
                          <a:spcPts val="0"/>
                        </a:spcBef>
                        <a:spcAft>
                          <a:spcPts val="0"/>
                        </a:spcAft>
                      </a:pPr>
                      <a:r>
                        <a:rPr lang="en-US" sz="1600" b="0">
                          <a:solidFill>
                            <a:schemeClr val="bg1"/>
                          </a:solidFill>
                          <a:effectLst/>
                          <a:latin typeface="+mn-lt"/>
                          <a:cs typeface="Arial" panose="020B0604020202020204" pitchFamily="34" charset="0"/>
                        </a:rPr>
                        <a:t>74 (35)</a:t>
                      </a:r>
                      <a:endParaRPr lang="en-US" sz="1600" b="0">
                        <a:solidFill>
                          <a:schemeClr val="bg1"/>
                        </a:solidFill>
                        <a:effectLst/>
                        <a:latin typeface="+mn-lt"/>
                        <a:ea typeface="+mn-ea"/>
                        <a:cs typeface="Arial" panose="020B0604020202020204" pitchFamily="34" charset="0"/>
                      </a:endParaRPr>
                    </a:p>
                  </a:txBody>
                  <a:tcPr marL="118872" marR="118872" anchor="b">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606859347"/>
                  </a:ext>
                </a:extLst>
              </a:tr>
              <a:tr h="197212">
                <a:tc>
                  <a:txBody>
                    <a:bodyPr/>
                    <a:lstStyle/>
                    <a:p>
                      <a:pPr marL="0" marR="0">
                        <a:lnSpc>
                          <a:spcPct val="115000"/>
                        </a:lnSpc>
                        <a:spcBef>
                          <a:spcPts val="0"/>
                        </a:spcBef>
                        <a:spcAft>
                          <a:spcPts val="0"/>
                        </a:spcAft>
                      </a:pPr>
                      <a:r>
                        <a:rPr lang="en-US" sz="1600" b="0">
                          <a:solidFill>
                            <a:schemeClr val="bg1"/>
                          </a:solidFill>
                          <a:effectLst/>
                          <a:latin typeface="+mn-lt"/>
                          <a:cs typeface="Arial" panose="020B0604020202020204" pitchFamily="34" charset="0"/>
                        </a:rPr>
                        <a:t>History of brain mets</a:t>
                      </a:r>
                      <a:endParaRPr lang="en-US" sz="1600" b="0">
                        <a:solidFill>
                          <a:schemeClr val="bg1"/>
                        </a:solidFill>
                        <a:effectLst/>
                        <a:latin typeface="+mn-lt"/>
                        <a:ea typeface="+mn-ea"/>
                        <a:cs typeface="Arial" panose="020B0604020202020204" pitchFamily="34" charset="0"/>
                      </a:endParaRPr>
                    </a:p>
                  </a:txBody>
                  <a:tcPr marL="118872" marR="118872">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a:rPr>
                        <a:t>70 (34)</a:t>
                      </a:r>
                      <a:endParaRPr lang="en-US" sz="1600" b="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panose="020B0604020202020204" pitchFamily="34" charset="0"/>
                        </a:rPr>
                        <a:t>72 (34)</a:t>
                      </a:r>
                      <a:endParaRPr lang="en-US" sz="1600" b="0">
                        <a:solidFill>
                          <a:schemeClr val="bg1"/>
                        </a:solidFill>
                        <a:effectLst/>
                        <a:latin typeface="+mn-lt"/>
                        <a:ea typeface="+mn-ea"/>
                        <a:cs typeface="Arial" panose="020B0604020202020204" pitchFamily="34" charset="0"/>
                      </a:endParaRPr>
                    </a:p>
                  </a:txBody>
                  <a:tcPr marL="118872" marR="118872" anchor="ctr">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89343578"/>
                  </a:ext>
                </a:extLst>
              </a:tr>
              <a:tr h="197212">
                <a:tc>
                  <a:txBody>
                    <a:bodyPr/>
                    <a:lstStyle/>
                    <a:p>
                      <a:pPr marL="0" marR="0" lvl="0" indent="0" algn="l" defTabSz="914396" rtl="0" eaLnBrk="1" fontAlgn="auto" latinLnBrk="0" hangingPunct="1">
                        <a:lnSpc>
                          <a:spcPct val="115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bg1"/>
                          </a:solidFill>
                          <a:effectLst/>
                          <a:uLnTx/>
                          <a:uFillTx/>
                          <a:latin typeface="+mn-lt"/>
                          <a:ea typeface="+mn-ea"/>
                          <a:cs typeface="Arial" panose="020B0604020202020204" pitchFamily="34" charset="0"/>
                        </a:rPr>
                        <a:t>History of smoking</a:t>
                      </a:r>
                    </a:p>
                  </a:txBody>
                  <a:tcPr marL="118872" marR="118872">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pPr>
                      <a:r>
                        <a:rPr lang="en-US" sz="1600" b="0">
                          <a:solidFill>
                            <a:schemeClr val="bg1"/>
                          </a:solidFill>
                          <a:effectLst/>
                          <a:latin typeface="+mn-lt"/>
                          <a:ea typeface="+mn-ea"/>
                          <a:cs typeface="Arial"/>
                        </a:rPr>
                        <a:t>65 (32)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pPr>
                      <a:r>
                        <a:rPr lang="en-US" sz="1600" b="0">
                          <a:solidFill>
                            <a:schemeClr val="bg1"/>
                          </a:solidFill>
                          <a:effectLst/>
                          <a:latin typeface="+mn-lt"/>
                          <a:ea typeface="+mn-ea"/>
                          <a:cs typeface="Arial" panose="020B0604020202020204" pitchFamily="34" charset="0"/>
                        </a:rPr>
                        <a:t>67 (32)</a:t>
                      </a:r>
                    </a:p>
                  </a:txBody>
                  <a:tcPr marL="118872" marR="118872" anchor="ctr">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98703341"/>
                  </a:ext>
                </a:extLst>
              </a:tr>
              <a:tr h="5916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a:ln>
                            <a:noFill/>
                          </a:ln>
                          <a:solidFill>
                            <a:schemeClr val="bg2">
                              <a:lumMod val="10000"/>
                            </a:schemeClr>
                          </a:solidFill>
                          <a:effectLst/>
                          <a:latin typeface="+mn-lt"/>
                          <a:ea typeface="+mn-ea"/>
                          <a:cs typeface="+mn-cs"/>
                        </a:rPr>
                        <a:t>Last tx before study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mn-lt"/>
                          <a:ea typeface="+mn-ea"/>
                          <a:cs typeface="+mn-cs"/>
                        </a:rPr>
                        <a:t>Osimertinib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mn-lt"/>
                          <a:ea typeface="+mn-ea"/>
                          <a:cs typeface="+mn-cs"/>
                        </a:rPr>
                        <a:t>Platinum-based CT</a:t>
                      </a:r>
                    </a:p>
                  </a:txBody>
                  <a:tcPr marL="118872" marR="118872">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a:rPr>
                        <a:t>91 (44)</a:t>
                      </a:r>
                    </a:p>
                    <a:p>
                      <a:pPr marL="0" marR="0" algn="ctr">
                        <a:lnSpc>
                          <a:spcPct val="115000"/>
                        </a:lnSpc>
                        <a:spcBef>
                          <a:spcPts val="0"/>
                        </a:spcBef>
                        <a:spcAft>
                          <a:spcPts val="0"/>
                        </a:spcAft>
                      </a:pPr>
                      <a:r>
                        <a:rPr lang="en-US" sz="1600" b="0">
                          <a:solidFill>
                            <a:schemeClr val="bg1"/>
                          </a:solidFill>
                          <a:effectLst/>
                          <a:latin typeface="+mn-lt"/>
                          <a:cs typeface="Arial"/>
                        </a:rPr>
                        <a:t>115 (56)</a:t>
                      </a:r>
                      <a:endParaRPr lang="en-US" sz="1600" b="0">
                        <a:solidFill>
                          <a:schemeClr val="bg1"/>
                        </a:solidFill>
                        <a:effectLst/>
                        <a:latin typeface="+mn-lt"/>
                        <a:ea typeface="+mn-ea"/>
                        <a:cs typeface="Arial"/>
                      </a:endParaRP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panose="020B0604020202020204" pitchFamily="34" charset="0"/>
                        </a:rPr>
                        <a:t>96 (45)</a:t>
                      </a:r>
                    </a:p>
                    <a:p>
                      <a:pPr marL="0" marR="0" algn="ctr">
                        <a:lnSpc>
                          <a:spcPct val="115000"/>
                        </a:lnSpc>
                        <a:spcBef>
                          <a:spcPts val="0"/>
                        </a:spcBef>
                        <a:spcAft>
                          <a:spcPts val="0"/>
                        </a:spcAft>
                      </a:pPr>
                      <a:r>
                        <a:rPr lang="en-US" sz="1600" b="0">
                          <a:solidFill>
                            <a:schemeClr val="bg1"/>
                          </a:solidFill>
                          <a:effectLst/>
                          <a:latin typeface="+mn-lt"/>
                          <a:cs typeface="Arial" panose="020B0604020202020204" pitchFamily="34" charset="0"/>
                        </a:rPr>
                        <a:t>116 (55)</a:t>
                      </a:r>
                      <a:endParaRPr lang="en-US" sz="1600" b="0">
                        <a:solidFill>
                          <a:schemeClr val="bg1"/>
                        </a:solidFill>
                        <a:effectLst/>
                        <a:latin typeface="+mn-lt"/>
                        <a:ea typeface="+mn-ea"/>
                        <a:cs typeface="Arial" panose="020B0604020202020204" pitchFamily="34" charset="0"/>
                      </a:endParaRPr>
                    </a:p>
                  </a:txBody>
                  <a:tcPr marL="118872" marR="118872" anchor="b">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919290349"/>
                  </a:ext>
                </a:extLst>
              </a:tr>
              <a:tr h="223507">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marL="0" marR="0" indent="0" algn="l" defTabSz="914396" rtl="0" eaLnBrk="1" latinLnBrk="0" hangingPunct="1">
                        <a:lnSpc>
                          <a:spcPct val="115000"/>
                        </a:lnSpc>
                        <a:spcBef>
                          <a:spcPts val="0"/>
                        </a:spcBef>
                        <a:spcAft>
                          <a:spcPts val="0"/>
                        </a:spcAft>
                      </a:pPr>
                      <a:r>
                        <a:rPr lang="en-US" sz="1600" b="0" kern="1200">
                          <a:solidFill>
                            <a:schemeClr val="bg1"/>
                          </a:solidFill>
                          <a:effectLst/>
                          <a:latin typeface="+mn-lt"/>
                          <a:ea typeface="+mn-ea"/>
                          <a:cs typeface="Arial" panose="020B0604020202020204" pitchFamily="34" charset="0"/>
                        </a:rPr>
                        <a:t>Adenocarcinoma histology</a:t>
                      </a:r>
                    </a:p>
                  </a:txBody>
                  <a:tcPr marL="118872" marR="118872" anchor="ctr">
                    <a:lnL w="6350" cap="flat" cmpd="sng" algn="ctr">
                      <a:noFill/>
                      <a:prstDash val="solid"/>
                      <a:miter lim="800000"/>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pPr>
                      <a:r>
                        <a:rPr lang="en-US" sz="1600" b="0">
                          <a:solidFill>
                            <a:schemeClr val="bg1"/>
                          </a:solidFill>
                          <a:effectLst/>
                          <a:latin typeface="+mn-lt"/>
                          <a:cs typeface="Arial"/>
                        </a:rPr>
                        <a:t>204 (99)</a:t>
                      </a:r>
                      <a:endParaRPr lang="en-US" sz="1600" b="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pPr>
                      <a:r>
                        <a:rPr lang="en-US" sz="1600" b="0" dirty="0">
                          <a:solidFill>
                            <a:schemeClr val="bg1"/>
                          </a:solidFill>
                          <a:effectLst/>
                          <a:latin typeface="+mn-lt"/>
                          <a:cs typeface="Arial" panose="020B0604020202020204" pitchFamily="34" charset="0"/>
                        </a:rPr>
                        <a:t>207 (98)</a:t>
                      </a:r>
                      <a:endParaRPr lang="en-US" sz="1600" b="0" dirty="0">
                        <a:solidFill>
                          <a:schemeClr val="bg1"/>
                        </a:solidFill>
                        <a:effectLst/>
                        <a:latin typeface="+mn-lt"/>
                        <a:ea typeface="+mn-ea"/>
                        <a:cs typeface="Arial" panose="020B0604020202020204" pitchFamily="34" charset="0"/>
                      </a:endParaRPr>
                    </a:p>
                  </a:txBody>
                  <a:tcPr marL="118872" marR="118872" anchor="ctr">
                    <a:lnL w="12700" cap="flat" cmpd="sng" algn="ctr">
                      <a:noFill/>
                      <a:prstDash val="solid"/>
                      <a:round/>
                      <a:headEnd type="none" w="med" len="med"/>
                      <a:tailEnd type="none" w="med" len="med"/>
                    </a:lnL>
                    <a:lnR w="6350" cap="flat" cmpd="sng" algn="ctr">
                      <a:noFill/>
                      <a:prstDash val="solid"/>
                      <a:miter lim="800000"/>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50122325"/>
                  </a:ext>
                </a:extLst>
              </a:tr>
            </a:tbl>
          </a:graphicData>
        </a:graphic>
      </p:graphicFrame>
      <p:sp>
        <p:nvSpPr>
          <p:cNvPr id="3" name="TextBox 2">
            <a:extLst>
              <a:ext uri="{FF2B5EF4-FFF2-40B4-BE49-F238E27FC236}">
                <a16:creationId xmlns:a16="http://schemas.microsoft.com/office/drawing/2014/main" id="{36C4F7FF-6795-0C29-D735-B3810F640489}"/>
              </a:ext>
            </a:extLst>
          </p:cNvPr>
          <p:cNvSpPr txBox="1"/>
          <p:nvPr/>
        </p:nvSpPr>
        <p:spPr bwMode="auto">
          <a:xfrm>
            <a:off x="433387" y="5354066"/>
            <a:ext cx="4205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*Includes Black, multiple, or unknown race.</a:t>
            </a:r>
          </a:p>
        </p:txBody>
      </p:sp>
    </p:spTree>
    <p:extLst>
      <p:ext uri="{BB962C8B-B14F-4D97-AF65-F5344CB8AC3E}">
        <p14:creationId xmlns:p14="http://schemas.microsoft.com/office/powerpoint/2010/main" val="2524414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433D86E6-2625-F061-2BC8-3B1ED8921875}"/>
              </a:ext>
            </a:extLst>
          </p:cNvPr>
          <p:cNvGrpSpPr/>
          <p:nvPr/>
        </p:nvGrpSpPr>
        <p:grpSpPr>
          <a:xfrm>
            <a:off x="2190750" y="2228850"/>
            <a:ext cx="319088" cy="2238375"/>
            <a:chOff x="2190750" y="2228850"/>
            <a:chExt cx="319088" cy="2170659"/>
          </a:xfrm>
        </p:grpSpPr>
        <p:cxnSp>
          <p:nvCxnSpPr>
            <p:cNvPr id="30" name="Straight Connector 29">
              <a:extLst>
                <a:ext uri="{FF2B5EF4-FFF2-40B4-BE49-F238E27FC236}">
                  <a16:creationId xmlns:a16="http://schemas.microsoft.com/office/drawing/2014/main" id="{09014CB4-7E53-8560-815B-D243261484C5}"/>
                </a:ext>
              </a:extLst>
            </p:cNvPr>
            <p:cNvCxnSpPr>
              <a:cxnSpLocks/>
            </p:cNvCxnSpPr>
            <p:nvPr/>
          </p:nvCxnSpPr>
          <p:spPr bwMode="auto">
            <a:xfrm>
              <a:off x="2190750" y="2228850"/>
              <a:ext cx="31908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8407C4A-F3D4-609C-4AD6-11F5DA06FD70}"/>
                </a:ext>
              </a:extLst>
            </p:cNvPr>
            <p:cNvCxnSpPr>
              <a:cxnSpLocks/>
            </p:cNvCxnSpPr>
            <p:nvPr/>
          </p:nvCxnSpPr>
          <p:spPr bwMode="auto">
            <a:xfrm>
              <a:off x="2350294" y="2228850"/>
              <a:ext cx="0" cy="216396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C58E49C-AC6F-908E-A5E0-882B90BA5835}"/>
                </a:ext>
              </a:extLst>
            </p:cNvPr>
            <p:cNvCxnSpPr>
              <a:cxnSpLocks/>
            </p:cNvCxnSpPr>
            <p:nvPr/>
          </p:nvCxnSpPr>
          <p:spPr bwMode="auto">
            <a:xfrm>
              <a:off x="2190750" y="4399509"/>
              <a:ext cx="31908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A757DADA-9007-ABBC-7692-EFBD16E66BCA}"/>
              </a:ext>
            </a:extLst>
          </p:cNvPr>
          <p:cNvGrpSpPr/>
          <p:nvPr/>
        </p:nvGrpSpPr>
        <p:grpSpPr>
          <a:xfrm>
            <a:off x="4374865" y="2304750"/>
            <a:ext cx="319088" cy="2138663"/>
            <a:chOff x="2190750" y="2228850"/>
            <a:chExt cx="319088" cy="2170659"/>
          </a:xfrm>
        </p:grpSpPr>
        <p:cxnSp>
          <p:nvCxnSpPr>
            <p:cNvPr id="60" name="Straight Connector 59">
              <a:extLst>
                <a:ext uri="{FF2B5EF4-FFF2-40B4-BE49-F238E27FC236}">
                  <a16:creationId xmlns:a16="http://schemas.microsoft.com/office/drawing/2014/main" id="{241DEA96-3B13-4F59-B3F6-DAC82DF9FE62}"/>
                </a:ext>
              </a:extLst>
            </p:cNvPr>
            <p:cNvCxnSpPr>
              <a:cxnSpLocks/>
            </p:cNvCxnSpPr>
            <p:nvPr/>
          </p:nvCxnSpPr>
          <p:spPr bwMode="auto">
            <a:xfrm>
              <a:off x="2190750" y="2228850"/>
              <a:ext cx="31908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E6116BA-F99D-1EF2-2C4B-931B1D5E186E}"/>
                </a:ext>
              </a:extLst>
            </p:cNvPr>
            <p:cNvCxnSpPr>
              <a:cxnSpLocks/>
            </p:cNvCxnSpPr>
            <p:nvPr/>
          </p:nvCxnSpPr>
          <p:spPr bwMode="auto">
            <a:xfrm>
              <a:off x="2350294" y="2228850"/>
              <a:ext cx="0" cy="216396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B498E27-3BEB-7742-24EB-F3BA9514BD43}"/>
                </a:ext>
              </a:extLst>
            </p:cNvPr>
            <p:cNvCxnSpPr>
              <a:cxnSpLocks/>
            </p:cNvCxnSpPr>
            <p:nvPr/>
          </p:nvCxnSpPr>
          <p:spPr bwMode="auto">
            <a:xfrm>
              <a:off x="2190750" y="4399509"/>
              <a:ext cx="31908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8A1467A5-95C6-31CF-719F-6B9B26053DAF}"/>
              </a:ext>
            </a:extLst>
          </p:cNvPr>
          <p:cNvGrpSpPr/>
          <p:nvPr/>
        </p:nvGrpSpPr>
        <p:grpSpPr>
          <a:xfrm>
            <a:off x="1712041" y="3214378"/>
            <a:ext cx="1286363" cy="437927"/>
            <a:chOff x="1708969" y="3661880"/>
            <a:chExt cx="1286363" cy="437927"/>
          </a:xfrm>
          <a:solidFill>
            <a:srgbClr val="008764"/>
          </a:solidFill>
        </p:grpSpPr>
        <p:sp>
          <p:nvSpPr>
            <p:cNvPr id="56" name="Rectangle 55">
              <a:extLst>
                <a:ext uri="{FF2B5EF4-FFF2-40B4-BE49-F238E27FC236}">
                  <a16:creationId xmlns:a16="http://schemas.microsoft.com/office/drawing/2014/main" id="{42920EB8-2F60-F88C-E6F8-02947349633C}"/>
                </a:ext>
              </a:extLst>
            </p:cNvPr>
            <p:cNvSpPr/>
            <p:nvPr/>
          </p:nvSpPr>
          <p:spPr>
            <a:xfrm>
              <a:off x="1708969" y="3661880"/>
              <a:ext cx="1286363" cy="437927"/>
            </a:xfrm>
            <a:prstGeom prst="rect">
              <a:avLst/>
            </a:prstGeom>
            <a:solidFill>
              <a:schemeClr val="accent1"/>
            </a:solidFill>
            <a:ln w="6350" cap="flat" cmpd="sng" algn="ctr">
              <a:solidFill>
                <a:sysClr val="windowText" lastClr="000000"/>
              </a:solidFill>
              <a:prstDash val="solid"/>
              <a:miter lim="800000"/>
            </a:ln>
            <a:effectLst/>
          </p:spPr>
          <p:txBody>
            <a:bodyPr lIns="76200" tIns="38100" rIns="76200" bIns="38100" rtlCol="0" anchor="ctr"/>
            <a:lstStyle/>
            <a:p>
              <a:pPr marL="0" marR="0" lvl="0" indent="0" algn="ctr" defTabSz="914254" eaLnBrk="1" fontAlgn="auto" latinLnBrk="0" hangingPunct="1">
                <a:lnSpc>
                  <a:spcPct val="100000"/>
                </a:lnSpc>
                <a:spcBef>
                  <a:spcPct val="0"/>
                </a:spcBef>
                <a:spcAft>
                  <a:spcPts val="0"/>
                </a:spcAft>
                <a:buClrTx/>
                <a:buSzTx/>
                <a:buFontTx/>
                <a:buNone/>
                <a:tabLst/>
                <a:defRPr/>
              </a:pPr>
              <a:endParaRPr kumimoji="0" lang="en-US" sz="1400" b="1" i="0" u="none" strike="noStrike" kern="0" cap="none" spc="0"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endParaRPr>
            </a:p>
          </p:txBody>
        </p:sp>
        <p:cxnSp>
          <p:nvCxnSpPr>
            <p:cNvPr id="57" name="Straight Connector 56">
              <a:extLst>
                <a:ext uri="{FF2B5EF4-FFF2-40B4-BE49-F238E27FC236}">
                  <a16:creationId xmlns:a16="http://schemas.microsoft.com/office/drawing/2014/main" id="{F64C07A4-6FD7-1034-450E-8DED8074C242}"/>
                </a:ext>
              </a:extLst>
            </p:cNvPr>
            <p:cNvCxnSpPr/>
            <p:nvPr/>
          </p:nvCxnSpPr>
          <p:spPr>
            <a:xfrm>
              <a:off x="1708969" y="3873515"/>
              <a:ext cx="1286363" cy="0"/>
            </a:xfrm>
            <a:prstGeom prst="line">
              <a:avLst/>
            </a:prstGeom>
            <a:grpFill/>
            <a:ln w="28575" cap="flat" cmpd="sng" algn="ctr">
              <a:solidFill>
                <a:sysClr val="windowText" lastClr="000000"/>
              </a:solidFill>
              <a:prstDash val="solid"/>
              <a:miter lim="800000"/>
            </a:ln>
            <a:effectLst/>
          </p:spPr>
        </p:cxnSp>
        <p:sp>
          <p:nvSpPr>
            <p:cNvPr id="58" name="Isosceles Triangle 57">
              <a:extLst>
                <a:ext uri="{FF2B5EF4-FFF2-40B4-BE49-F238E27FC236}">
                  <a16:creationId xmlns:a16="http://schemas.microsoft.com/office/drawing/2014/main" id="{280EE5C7-A12D-3453-BF0D-475EF64FBC69}"/>
                </a:ext>
              </a:extLst>
            </p:cNvPr>
            <p:cNvSpPr/>
            <p:nvPr/>
          </p:nvSpPr>
          <p:spPr>
            <a:xfrm>
              <a:off x="2312819" y="3834674"/>
              <a:ext cx="71136" cy="75857"/>
            </a:xfrm>
            <a:prstGeom prst="triangle">
              <a:avLst/>
            </a:prstGeom>
            <a:solidFill>
              <a:srgbClr val="000000"/>
            </a:solidFill>
            <a:ln w="12700" cap="flat" cmpd="sng" algn="ctr">
              <a:solidFill>
                <a:sysClr val="windowText" lastClr="000000">
                  <a:shade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grpSp>
        <p:nvGrpSpPr>
          <p:cNvPr id="63" name="Group 62">
            <a:extLst>
              <a:ext uri="{FF2B5EF4-FFF2-40B4-BE49-F238E27FC236}">
                <a16:creationId xmlns:a16="http://schemas.microsoft.com/office/drawing/2014/main" id="{BDA543B9-CB6E-47B0-76B8-5B616438B19E}"/>
              </a:ext>
            </a:extLst>
          </p:cNvPr>
          <p:cNvGrpSpPr/>
          <p:nvPr/>
        </p:nvGrpSpPr>
        <p:grpSpPr>
          <a:xfrm>
            <a:off x="3891227" y="3401548"/>
            <a:ext cx="1286363" cy="349114"/>
            <a:chOff x="3891759" y="3852095"/>
            <a:chExt cx="1286363" cy="349114"/>
          </a:xfrm>
        </p:grpSpPr>
        <p:sp>
          <p:nvSpPr>
            <p:cNvPr id="9216" name="Rectangle 9215">
              <a:extLst>
                <a:ext uri="{FF2B5EF4-FFF2-40B4-BE49-F238E27FC236}">
                  <a16:creationId xmlns:a16="http://schemas.microsoft.com/office/drawing/2014/main" id="{14E1D5EC-9DDB-D289-3978-1512EED1260B}"/>
                </a:ext>
              </a:extLst>
            </p:cNvPr>
            <p:cNvSpPr/>
            <p:nvPr/>
          </p:nvSpPr>
          <p:spPr>
            <a:xfrm>
              <a:off x="3897903" y="3852095"/>
              <a:ext cx="1274075" cy="349114"/>
            </a:xfrm>
            <a:prstGeom prst="rect">
              <a:avLst/>
            </a:prstGeom>
            <a:solidFill>
              <a:schemeClr val="accent3"/>
            </a:solidFill>
            <a:ln w="6350" cap="flat" cmpd="sng" algn="ctr">
              <a:solidFill>
                <a:sysClr val="windowText" lastClr="000000"/>
              </a:solidFill>
              <a:prstDash val="solid"/>
              <a:miter lim="800000"/>
            </a:ln>
            <a:effectLst/>
          </p:spPr>
          <p:txBody>
            <a:bodyPr rtlCol="0" anchor="ctr"/>
            <a:lstStyle/>
            <a:p>
              <a:pPr marL="0" marR="0" lvl="0" indent="0" algn="ctr" defTabSz="914290" eaLnBrk="0" fontAlgn="auto" latinLnBrk="0" hangingPunct="0">
                <a:lnSpc>
                  <a:spcPct val="100000"/>
                </a:lnSpc>
                <a:spcBef>
                  <a:spcPct val="0"/>
                </a:spcBef>
                <a:spcAft>
                  <a:spcPts val="0"/>
                </a:spcAft>
                <a:buClrTx/>
                <a:buSzTx/>
                <a:buFontTx/>
                <a:buNone/>
                <a:tabLst/>
                <a:defRPr/>
              </a:pPr>
              <a:endParaRPr kumimoji="0" lang="en-US" sz="1400" b="1" i="0" u="none" strike="noStrike" kern="0" cap="none" spc="0"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endParaRPr>
            </a:p>
          </p:txBody>
        </p:sp>
        <p:cxnSp>
          <p:nvCxnSpPr>
            <p:cNvPr id="9217" name="Straight Connector 9216">
              <a:extLst>
                <a:ext uri="{FF2B5EF4-FFF2-40B4-BE49-F238E27FC236}">
                  <a16:creationId xmlns:a16="http://schemas.microsoft.com/office/drawing/2014/main" id="{89BBB7C3-5D74-CCF7-3A3F-697B8398D94E}"/>
                </a:ext>
              </a:extLst>
            </p:cNvPr>
            <p:cNvCxnSpPr>
              <a:cxnSpLocks/>
            </p:cNvCxnSpPr>
            <p:nvPr/>
          </p:nvCxnSpPr>
          <p:spPr>
            <a:xfrm>
              <a:off x="3891759" y="4030334"/>
              <a:ext cx="1286363" cy="0"/>
            </a:xfrm>
            <a:prstGeom prst="line">
              <a:avLst/>
            </a:prstGeom>
            <a:noFill/>
            <a:ln w="28575" cap="flat" cmpd="sng" algn="ctr">
              <a:solidFill>
                <a:sysClr val="windowText" lastClr="000000"/>
              </a:solidFill>
              <a:prstDash val="solid"/>
              <a:miter lim="800000"/>
            </a:ln>
            <a:effectLst/>
          </p:spPr>
        </p:cxnSp>
        <p:sp>
          <p:nvSpPr>
            <p:cNvPr id="9219" name="Isosceles Triangle 9218">
              <a:extLst>
                <a:ext uri="{FF2B5EF4-FFF2-40B4-BE49-F238E27FC236}">
                  <a16:creationId xmlns:a16="http://schemas.microsoft.com/office/drawing/2014/main" id="{6C52442D-F3C6-2301-C45A-3FFD06431888}"/>
                </a:ext>
              </a:extLst>
            </p:cNvPr>
            <p:cNvSpPr/>
            <p:nvPr/>
          </p:nvSpPr>
          <p:spPr>
            <a:xfrm>
              <a:off x="4499372" y="3986183"/>
              <a:ext cx="71136" cy="75857"/>
            </a:xfrm>
            <a:prstGeom prst="triangle">
              <a:avLst/>
            </a:prstGeom>
            <a:solidFill>
              <a:sysClr val="windowText" lastClr="000000"/>
            </a:solidFill>
            <a:ln w="12700" cap="flat" cmpd="sng" algn="ctr">
              <a:solidFill>
                <a:sysClr val="windowText" lastClr="000000">
                  <a:shade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PALOMA-3: C2D1 C</a:t>
            </a:r>
            <a:r>
              <a:rPr lang="en-US" baseline="-25000"/>
              <a:t>trough</a:t>
            </a:r>
            <a:r>
              <a:rPr lang="en-US"/>
              <a:t> and C2 AUC</a:t>
            </a:r>
            <a:r>
              <a:rPr lang="en-US" baseline="-25000"/>
              <a:t>D1-D15</a:t>
            </a:r>
            <a:endParaRPr lang="en-US" altLang="en-US"/>
          </a:p>
        </p:txBody>
      </p:sp>
      <p:sp>
        <p:nvSpPr>
          <p:cNvPr id="2" name="Content Placeholder 1">
            <a:extLst>
              <a:ext uri="{FF2B5EF4-FFF2-40B4-BE49-F238E27FC236}">
                <a16:creationId xmlns:a16="http://schemas.microsoft.com/office/drawing/2014/main" id="{FC5B1597-4AC7-213E-2BB0-E90D34D0797E}"/>
              </a:ext>
            </a:extLst>
          </p:cNvPr>
          <p:cNvSpPr>
            <a:spLocks noGrp="1"/>
          </p:cNvSpPr>
          <p:nvPr>
            <p:ph sz="half" idx="2"/>
          </p:nvPr>
        </p:nvSpPr>
        <p:spPr>
          <a:xfrm>
            <a:off x="6387238" y="5201575"/>
            <a:ext cx="5513053" cy="1157377"/>
          </a:xfrm>
        </p:spPr>
        <p:txBody>
          <a:bodyPr/>
          <a:lstStyle/>
          <a:p>
            <a:r>
              <a:rPr lang="en-US" sz="1800" dirty="0"/>
              <a:t>Both coprimary endpoints met noninferiority criteria</a:t>
            </a:r>
          </a:p>
          <a:p>
            <a:r>
              <a:rPr lang="en-US" sz="1800" dirty="0"/>
              <a:t>GMR for </a:t>
            </a:r>
            <a:r>
              <a:rPr lang="en-US" sz="1800" dirty="0" err="1"/>
              <a:t>C</a:t>
            </a:r>
            <a:r>
              <a:rPr lang="en-US" sz="1800" baseline="-25000" dirty="0" err="1"/>
              <a:t>trough</a:t>
            </a:r>
            <a:r>
              <a:rPr lang="en-US" sz="1800" dirty="0"/>
              <a:t> at steady state on C4D1: </a:t>
            </a:r>
            <a:br>
              <a:rPr lang="en-US" sz="1800" dirty="0"/>
            </a:br>
            <a:r>
              <a:rPr lang="en-US" sz="1800" dirty="0"/>
              <a:t>1.41 (90% CI: 1.27-1.61)</a:t>
            </a:r>
          </a:p>
          <a:p>
            <a:endParaRPr lang="en-US" sz="18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Leighl. ASCO 2024. Abstr LBA8505. Reproduced with permission.</a:t>
            </a:r>
          </a:p>
        </p:txBody>
      </p:sp>
      <p:sp>
        <p:nvSpPr>
          <p:cNvPr id="28" name="TextBox 27">
            <a:extLst>
              <a:ext uri="{FF2B5EF4-FFF2-40B4-BE49-F238E27FC236}">
                <a16:creationId xmlns:a16="http://schemas.microsoft.com/office/drawing/2014/main" id="{0F242719-432D-127C-A70E-D43BD8B95712}"/>
              </a:ext>
            </a:extLst>
          </p:cNvPr>
          <p:cNvSpPr txBox="1"/>
          <p:nvPr/>
        </p:nvSpPr>
        <p:spPr>
          <a:xfrm>
            <a:off x="1608953" y="4454138"/>
            <a:ext cx="14882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400" dirty="0"/>
              <a:t>SC </a:t>
            </a:r>
            <a:r>
              <a:rPr lang="en-US" sz="1400" dirty="0" err="1"/>
              <a:t>Amivantamab</a:t>
            </a:r>
            <a:r>
              <a:rPr lang="en-US" sz="1400" dirty="0"/>
              <a:t> </a:t>
            </a:r>
            <a:br>
              <a:rPr lang="en-US" sz="1400" dirty="0"/>
            </a:br>
            <a:r>
              <a:rPr lang="en-US" sz="1400" dirty="0"/>
              <a:t>+ Lazertinib</a:t>
            </a:r>
            <a:br>
              <a:rPr lang="en-US" sz="1400" dirty="0"/>
            </a:br>
            <a:r>
              <a:rPr lang="en-US" sz="1400" dirty="0"/>
              <a:t>(n = 160) </a:t>
            </a:r>
          </a:p>
        </p:txBody>
      </p:sp>
      <p:sp>
        <p:nvSpPr>
          <p:cNvPr id="29" name="TextBox 28">
            <a:extLst>
              <a:ext uri="{FF2B5EF4-FFF2-40B4-BE49-F238E27FC236}">
                <a16:creationId xmlns:a16="http://schemas.microsoft.com/office/drawing/2014/main" id="{2C8DDD79-C834-5AD1-E46B-E3E70821CE12}"/>
              </a:ext>
            </a:extLst>
          </p:cNvPr>
          <p:cNvSpPr txBox="1"/>
          <p:nvPr/>
        </p:nvSpPr>
        <p:spPr>
          <a:xfrm>
            <a:off x="3796610" y="4454138"/>
            <a:ext cx="14626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400" dirty="0"/>
              <a:t>IV </a:t>
            </a:r>
            <a:r>
              <a:rPr lang="en-US" sz="1400" dirty="0" err="1"/>
              <a:t>Amivantamab</a:t>
            </a:r>
            <a:r>
              <a:rPr lang="en-US" sz="1400" dirty="0"/>
              <a:t> </a:t>
            </a:r>
            <a:br>
              <a:rPr lang="en-US" sz="1400" dirty="0"/>
            </a:br>
            <a:r>
              <a:rPr lang="en-US" sz="1400" dirty="0"/>
              <a:t>+ Lazertinib</a:t>
            </a:r>
            <a:br>
              <a:rPr lang="en-US" sz="1400" dirty="0"/>
            </a:br>
            <a:r>
              <a:rPr lang="en-US" sz="1400" dirty="0"/>
              <a:t>(n = 142) </a:t>
            </a:r>
          </a:p>
        </p:txBody>
      </p:sp>
      <p:sp>
        <p:nvSpPr>
          <p:cNvPr id="48" name="TextBox 47">
            <a:extLst>
              <a:ext uri="{FF2B5EF4-FFF2-40B4-BE49-F238E27FC236}">
                <a16:creationId xmlns:a16="http://schemas.microsoft.com/office/drawing/2014/main" id="{E6660CF6-38A5-15FD-B512-AE501224C5C2}"/>
              </a:ext>
            </a:extLst>
          </p:cNvPr>
          <p:cNvSpPr txBox="1"/>
          <p:nvPr/>
        </p:nvSpPr>
        <p:spPr bwMode="auto">
          <a:xfrm>
            <a:off x="1736652" y="1510730"/>
            <a:ext cx="30396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C</a:t>
            </a:r>
            <a:r>
              <a:rPr lang="en-US" b="1" baseline="-25000">
                <a:solidFill>
                  <a:schemeClr val="bg1"/>
                </a:solidFill>
                <a:latin typeface="Calibri" panose="020F0502020204030204" pitchFamily="34" charset="0"/>
              </a:rPr>
              <a:t>trough</a:t>
            </a:r>
            <a:r>
              <a:rPr lang="en-US" b="1">
                <a:solidFill>
                  <a:schemeClr val="bg1"/>
                </a:solidFill>
                <a:latin typeface="Calibri" panose="020F0502020204030204" pitchFamily="34" charset="0"/>
              </a:rPr>
              <a:t> at C2D1*</a:t>
            </a:r>
            <a:br>
              <a:rPr lang="en-US" b="1">
                <a:solidFill>
                  <a:schemeClr val="bg1"/>
                </a:solidFill>
                <a:latin typeface="Calibri" panose="020F0502020204030204" pitchFamily="34" charset="0"/>
              </a:rPr>
            </a:br>
            <a:r>
              <a:rPr lang="en-US">
                <a:solidFill>
                  <a:schemeClr val="bg1"/>
                </a:solidFill>
                <a:latin typeface="Calibri" panose="020F0502020204030204" pitchFamily="34" charset="0"/>
              </a:rPr>
              <a:t>GMR: 1.15 (90% CI: 1.04-1.26)</a:t>
            </a:r>
          </a:p>
        </p:txBody>
      </p:sp>
      <p:sp>
        <p:nvSpPr>
          <p:cNvPr id="49" name="TextBox 48">
            <a:extLst>
              <a:ext uri="{FF2B5EF4-FFF2-40B4-BE49-F238E27FC236}">
                <a16:creationId xmlns:a16="http://schemas.microsoft.com/office/drawing/2014/main" id="{8C441A87-557C-BE89-290E-767715A4200E}"/>
              </a:ext>
            </a:extLst>
          </p:cNvPr>
          <p:cNvSpPr txBox="1"/>
          <p:nvPr/>
        </p:nvSpPr>
        <p:spPr bwMode="auto">
          <a:xfrm rot="16200000">
            <a:off x="-535691" y="3003424"/>
            <a:ext cx="2493738" cy="52322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a:solidFill>
                  <a:schemeClr val="bg1"/>
                </a:solidFill>
                <a:latin typeface="Calibri" panose="020F0502020204030204" pitchFamily="34" charset="0"/>
              </a:rPr>
              <a:t>Observed Amivantamab C</a:t>
            </a:r>
            <a:r>
              <a:rPr lang="en-US" sz="1400" b="1" baseline="-25000">
                <a:solidFill>
                  <a:schemeClr val="bg1"/>
                </a:solidFill>
                <a:latin typeface="Calibri" panose="020F0502020204030204" pitchFamily="34" charset="0"/>
              </a:rPr>
              <a:t>trough</a:t>
            </a:r>
            <a:r>
              <a:rPr lang="en-US" sz="1400" b="1">
                <a:solidFill>
                  <a:schemeClr val="bg1"/>
                </a:solidFill>
                <a:latin typeface="Calibri" panose="020F0502020204030204" pitchFamily="34" charset="0"/>
              </a:rPr>
              <a:t> (µg/mL)</a:t>
            </a:r>
            <a:endParaRPr lang="en-US" sz="140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F13056E6-440E-18A0-53FD-7EF1AAA7DE8B}"/>
              </a:ext>
            </a:extLst>
          </p:cNvPr>
          <p:cNvSpPr txBox="1"/>
          <p:nvPr/>
        </p:nvSpPr>
        <p:spPr bwMode="auto">
          <a:xfrm rot="16200000">
            <a:off x="4710164" y="2913480"/>
            <a:ext cx="2595281" cy="52322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err="1">
                <a:solidFill>
                  <a:schemeClr val="bg1"/>
                </a:solidFill>
                <a:latin typeface="Calibri" panose="020F0502020204030204" pitchFamily="34" charset="0"/>
              </a:rPr>
              <a:t>Amivantamab</a:t>
            </a:r>
            <a:r>
              <a:rPr lang="en-US" sz="1400" b="1" dirty="0">
                <a:solidFill>
                  <a:schemeClr val="bg1"/>
                </a:solidFill>
                <a:latin typeface="Calibri" panose="020F0502020204030204" pitchFamily="34" charset="0"/>
              </a:rPr>
              <a:t> AUC</a:t>
            </a:r>
            <a:r>
              <a:rPr lang="en-US" sz="1400" b="1" baseline="-25000" dirty="0">
                <a:solidFill>
                  <a:schemeClr val="bg1"/>
                </a:solidFill>
                <a:latin typeface="Calibri" panose="020F0502020204030204" pitchFamily="34" charset="0"/>
              </a:rPr>
              <a:t>D1-D15 </a:t>
            </a:r>
            <a:r>
              <a:rPr lang="en-US" sz="1400" b="1" dirty="0">
                <a:solidFill>
                  <a:schemeClr val="bg1"/>
                </a:solidFill>
                <a:latin typeface="Calibri" panose="020F0502020204030204" pitchFamily="34" charset="0"/>
              </a:rPr>
              <a:t>(µ</a:t>
            </a:r>
            <a:r>
              <a:rPr lang="en-US" sz="1400" b="1" dirty="0" err="1">
                <a:solidFill>
                  <a:schemeClr val="bg1"/>
                </a:solidFill>
                <a:latin typeface="Calibri" panose="020F0502020204030204" pitchFamily="34" charset="0"/>
              </a:rPr>
              <a:t>g•h</a:t>
            </a:r>
            <a:r>
              <a:rPr lang="en-US" sz="1400" b="1" dirty="0">
                <a:solidFill>
                  <a:schemeClr val="bg1"/>
                </a:solidFill>
                <a:latin typeface="Calibri" panose="020F0502020204030204" pitchFamily="34" charset="0"/>
              </a:rPr>
              <a:t>/mL)</a:t>
            </a:r>
            <a:endParaRPr lang="en-US" sz="140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1FFC8441-862C-2FD8-7CD5-04D8AA443229}"/>
              </a:ext>
            </a:extLst>
          </p:cNvPr>
          <p:cNvSpPr txBox="1"/>
          <p:nvPr/>
        </p:nvSpPr>
        <p:spPr bwMode="auto">
          <a:xfrm>
            <a:off x="7363644" y="1510730"/>
            <a:ext cx="30075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C2 AUC</a:t>
            </a:r>
            <a:r>
              <a:rPr lang="en-US" b="1" baseline="-25000">
                <a:solidFill>
                  <a:schemeClr val="bg1"/>
                </a:solidFill>
                <a:latin typeface="Calibri" panose="020F0502020204030204" pitchFamily="34" charset="0"/>
              </a:rPr>
              <a:t>D1-D15</a:t>
            </a:r>
            <a:r>
              <a:rPr lang="en-US" b="1">
                <a:solidFill>
                  <a:schemeClr val="bg1"/>
                </a:solidFill>
                <a:latin typeface="Calibri" panose="020F0502020204030204" pitchFamily="34" charset="0"/>
              </a:rPr>
              <a:t>*</a:t>
            </a:r>
            <a:br>
              <a:rPr lang="en-US" b="1">
                <a:solidFill>
                  <a:schemeClr val="bg1"/>
                </a:solidFill>
                <a:latin typeface="Calibri" panose="020F0502020204030204" pitchFamily="34" charset="0"/>
              </a:rPr>
            </a:br>
            <a:r>
              <a:rPr lang="en-US">
                <a:solidFill>
                  <a:schemeClr val="bg1"/>
                </a:solidFill>
                <a:latin typeface="Calibri" panose="020F0502020204030204" pitchFamily="34" charset="0"/>
              </a:rPr>
              <a:t>GMR: 1.03 (90% CI: 0.98-1.09)</a:t>
            </a:r>
          </a:p>
        </p:txBody>
      </p:sp>
      <p:sp>
        <p:nvSpPr>
          <p:cNvPr id="4" name="Text Box 30">
            <a:extLst>
              <a:ext uri="{FF2B5EF4-FFF2-40B4-BE49-F238E27FC236}">
                <a16:creationId xmlns:a16="http://schemas.microsoft.com/office/drawing/2014/main" id="{C8284605-2140-4103-BC1E-2DD906D2CE11}"/>
              </a:ext>
            </a:extLst>
          </p:cNvPr>
          <p:cNvSpPr txBox="1">
            <a:spLocks noChangeArrowheads="1"/>
          </p:cNvSpPr>
          <p:nvPr/>
        </p:nvSpPr>
        <p:spPr bwMode="auto">
          <a:xfrm>
            <a:off x="414339" y="5614536"/>
            <a:ext cx="5681661"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*Comprised all patients treated with all doses without any dose modifications and who provided all PK samples needed for endpoints. Horizontal line in box, median; upper and lower ends of box, 25th and 75th quartiles; triangle, mean; error bar, 95% CI.</a:t>
            </a:r>
          </a:p>
        </p:txBody>
      </p:sp>
      <p:sp>
        <p:nvSpPr>
          <p:cNvPr id="3" name="TextBox 2">
            <a:extLst>
              <a:ext uri="{FF2B5EF4-FFF2-40B4-BE49-F238E27FC236}">
                <a16:creationId xmlns:a16="http://schemas.microsoft.com/office/drawing/2014/main" id="{D8A713FE-36FD-FA21-BA89-781B1CA40CE0}"/>
              </a:ext>
            </a:extLst>
          </p:cNvPr>
          <p:cNvSpPr txBox="1"/>
          <p:nvPr/>
        </p:nvSpPr>
        <p:spPr>
          <a:xfrm>
            <a:off x="7221970" y="4454138"/>
            <a:ext cx="14882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400"/>
              <a:t>SC Amivantamab </a:t>
            </a:r>
            <a:br>
              <a:rPr lang="en-US" sz="1400"/>
            </a:br>
            <a:r>
              <a:rPr lang="en-US" sz="1400"/>
              <a:t>+ Lazertinib</a:t>
            </a:r>
            <a:br>
              <a:rPr lang="en-US" sz="1400"/>
            </a:br>
            <a:r>
              <a:rPr lang="en-US" sz="1400"/>
              <a:t>(n = 140) </a:t>
            </a:r>
          </a:p>
        </p:txBody>
      </p:sp>
      <p:sp>
        <p:nvSpPr>
          <p:cNvPr id="5" name="TextBox 4">
            <a:extLst>
              <a:ext uri="{FF2B5EF4-FFF2-40B4-BE49-F238E27FC236}">
                <a16:creationId xmlns:a16="http://schemas.microsoft.com/office/drawing/2014/main" id="{3936AAAE-DEE7-0558-B18A-B77DA55CFB6D}"/>
              </a:ext>
            </a:extLst>
          </p:cNvPr>
          <p:cNvSpPr txBox="1"/>
          <p:nvPr/>
        </p:nvSpPr>
        <p:spPr>
          <a:xfrm>
            <a:off x="9409627" y="4454138"/>
            <a:ext cx="14626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400"/>
              <a:t>IV Amivantamab </a:t>
            </a:r>
            <a:br>
              <a:rPr lang="en-US" sz="1400"/>
            </a:br>
            <a:r>
              <a:rPr lang="en-US" sz="1400"/>
              <a:t>+ Lazertinib</a:t>
            </a:r>
            <a:br>
              <a:rPr lang="en-US" sz="1400"/>
            </a:br>
            <a:r>
              <a:rPr lang="en-US" sz="1400"/>
              <a:t>(n = 132) </a:t>
            </a:r>
          </a:p>
        </p:txBody>
      </p:sp>
      <p:grpSp>
        <p:nvGrpSpPr>
          <p:cNvPr id="11" name="Group 10">
            <a:extLst>
              <a:ext uri="{FF2B5EF4-FFF2-40B4-BE49-F238E27FC236}">
                <a16:creationId xmlns:a16="http://schemas.microsoft.com/office/drawing/2014/main" id="{19AA4583-B910-DBAE-B3B2-BE5576959C59}"/>
              </a:ext>
            </a:extLst>
          </p:cNvPr>
          <p:cNvGrpSpPr/>
          <p:nvPr/>
        </p:nvGrpSpPr>
        <p:grpSpPr>
          <a:xfrm>
            <a:off x="873335" y="2022927"/>
            <a:ext cx="458780" cy="2594216"/>
            <a:chOff x="873335" y="2022927"/>
            <a:chExt cx="458780" cy="2594216"/>
          </a:xfrm>
        </p:grpSpPr>
        <p:sp>
          <p:nvSpPr>
            <p:cNvPr id="6" name="TextBox 5">
              <a:extLst>
                <a:ext uri="{FF2B5EF4-FFF2-40B4-BE49-F238E27FC236}">
                  <a16:creationId xmlns:a16="http://schemas.microsoft.com/office/drawing/2014/main" id="{41A64D38-7E91-F0FA-9539-78221D1E68D7}"/>
                </a:ext>
              </a:extLst>
            </p:cNvPr>
            <p:cNvSpPr txBox="1"/>
            <p:nvPr/>
          </p:nvSpPr>
          <p:spPr bwMode="auto">
            <a:xfrm>
              <a:off x="873335" y="202292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800</a:t>
              </a:r>
            </a:p>
          </p:txBody>
        </p:sp>
        <p:sp>
          <p:nvSpPr>
            <p:cNvPr id="7" name="TextBox 6">
              <a:extLst>
                <a:ext uri="{FF2B5EF4-FFF2-40B4-BE49-F238E27FC236}">
                  <a16:creationId xmlns:a16="http://schemas.microsoft.com/office/drawing/2014/main" id="{B8742B5F-A187-FA19-BEE6-9072198968B1}"/>
                </a:ext>
              </a:extLst>
            </p:cNvPr>
            <p:cNvSpPr txBox="1"/>
            <p:nvPr/>
          </p:nvSpPr>
          <p:spPr bwMode="auto">
            <a:xfrm>
              <a:off x="873335" y="259854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600</a:t>
              </a:r>
            </a:p>
          </p:txBody>
        </p:sp>
        <p:sp>
          <p:nvSpPr>
            <p:cNvPr id="8" name="TextBox 7">
              <a:extLst>
                <a:ext uri="{FF2B5EF4-FFF2-40B4-BE49-F238E27FC236}">
                  <a16:creationId xmlns:a16="http://schemas.microsoft.com/office/drawing/2014/main" id="{81551DA3-7B1D-B8FF-EF5C-3E0DAA3AA59E}"/>
                </a:ext>
              </a:extLst>
            </p:cNvPr>
            <p:cNvSpPr txBox="1"/>
            <p:nvPr/>
          </p:nvSpPr>
          <p:spPr bwMode="auto">
            <a:xfrm>
              <a:off x="873335" y="317425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400</a:t>
              </a:r>
            </a:p>
          </p:txBody>
        </p:sp>
        <p:sp>
          <p:nvSpPr>
            <p:cNvPr id="9" name="TextBox 8">
              <a:extLst>
                <a:ext uri="{FF2B5EF4-FFF2-40B4-BE49-F238E27FC236}">
                  <a16:creationId xmlns:a16="http://schemas.microsoft.com/office/drawing/2014/main" id="{CD56C4BD-86D8-734F-7697-9DCE58276770}"/>
                </a:ext>
              </a:extLst>
            </p:cNvPr>
            <p:cNvSpPr txBox="1"/>
            <p:nvPr/>
          </p:nvSpPr>
          <p:spPr bwMode="auto">
            <a:xfrm>
              <a:off x="873335" y="374511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a:t>
              </a:r>
            </a:p>
          </p:txBody>
        </p:sp>
        <p:sp>
          <p:nvSpPr>
            <p:cNvPr id="10" name="TextBox 9">
              <a:extLst>
                <a:ext uri="{FF2B5EF4-FFF2-40B4-BE49-F238E27FC236}">
                  <a16:creationId xmlns:a16="http://schemas.microsoft.com/office/drawing/2014/main" id="{A13E76F4-C267-46BF-06C9-1AA042635F64}"/>
                </a:ext>
              </a:extLst>
            </p:cNvPr>
            <p:cNvSpPr txBox="1"/>
            <p:nvPr/>
          </p:nvSpPr>
          <p:spPr bwMode="auto">
            <a:xfrm>
              <a:off x="1056078" y="43093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2" name="Freeform: Shape 11">
            <a:extLst>
              <a:ext uri="{FF2B5EF4-FFF2-40B4-BE49-F238E27FC236}">
                <a16:creationId xmlns:a16="http://schemas.microsoft.com/office/drawing/2014/main" id="{D0EEA744-DA67-E889-FE0C-F82562B90746}"/>
              </a:ext>
            </a:extLst>
          </p:cNvPr>
          <p:cNvSpPr/>
          <p:nvPr/>
        </p:nvSpPr>
        <p:spPr bwMode="auto">
          <a:xfrm>
            <a:off x="1338263" y="2185988"/>
            <a:ext cx="4270578" cy="2295525"/>
          </a:xfrm>
          <a:custGeom>
            <a:avLst/>
            <a:gdLst>
              <a:gd name="connsiteX0" fmla="*/ 0 w 4548188"/>
              <a:gd name="connsiteY0" fmla="*/ 0 h 2295525"/>
              <a:gd name="connsiteX1" fmla="*/ 0 w 4548188"/>
              <a:gd name="connsiteY1" fmla="*/ 2295525 h 2295525"/>
              <a:gd name="connsiteX2" fmla="*/ 4548188 w 4548188"/>
              <a:gd name="connsiteY2" fmla="*/ 2295525 h 2295525"/>
            </a:gdLst>
            <a:ahLst/>
            <a:cxnLst>
              <a:cxn ang="0">
                <a:pos x="connsiteX0" y="connsiteY0"/>
              </a:cxn>
              <a:cxn ang="0">
                <a:pos x="connsiteX1" y="connsiteY1"/>
              </a:cxn>
              <a:cxn ang="0">
                <a:pos x="connsiteX2" y="connsiteY2"/>
              </a:cxn>
            </a:cxnLst>
            <a:rect l="l" t="t" r="r" b="b"/>
            <a:pathLst>
              <a:path w="4548188" h="2295525">
                <a:moveTo>
                  <a:pt x="0" y="0"/>
                </a:moveTo>
                <a:lnTo>
                  <a:pt x="0" y="2295525"/>
                </a:lnTo>
                <a:lnTo>
                  <a:pt x="4548188" y="2295525"/>
                </a:lnTo>
              </a:path>
            </a:pathLst>
          </a:custGeom>
          <a:noFill/>
          <a:ln w="28575">
            <a:solidFill>
              <a:schemeClr val="bg1"/>
            </a:solidFill>
            <a:miter lim="800000"/>
            <a:headEnd/>
            <a:tailEnd/>
          </a:ln>
        </p:spPr>
        <p:txBody>
          <a:bodyPr rtlCol="0" anchor="ctr"/>
          <a:lstStyle/>
          <a:p>
            <a:pPr algn="ctr"/>
            <a:endParaRPr lang="en-US"/>
          </a:p>
        </p:txBody>
      </p:sp>
      <p:grpSp>
        <p:nvGrpSpPr>
          <p:cNvPr id="19" name="Group 18">
            <a:extLst>
              <a:ext uri="{FF2B5EF4-FFF2-40B4-BE49-F238E27FC236}">
                <a16:creationId xmlns:a16="http://schemas.microsoft.com/office/drawing/2014/main" id="{9A358977-B56E-3BD8-C338-9486CC6AB90C}"/>
              </a:ext>
            </a:extLst>
          </p:cNvPr>
          <p:cNvGrpSpPr/>
          <p:nvPr/>
        </p:nvGrpSpPr>
        <p:grpSpPr>
          <a:xfrm>
            <a:off x="1262063" y="2184203"/>
            <a:ext cx="95250" cy="2297310"/>
            <a:chOff x="1174666" y="2184203"/>
            <a:chExt cx="314897" cy="2297310"/>
          </a:xfrm>
        </p:grpSpPr>
        <p:cxnSp>
          <p:nvCxnSpPr>
            <p:cNvPr id="14" name="Straight Connector 13">
              <a:extLst>
                <a:ext uri="{FF2B5EF4-FFF2-40B4-BE49-F238E27FC236}">
                  <a16:creationId xmlns:a16="http://schemas.microsoft.com/office/drawing/2014/main" id="{79DBB43C-C28B-CD7A-0D40-74040F1D4205}"/>
                </a:ext>
              </a:extLst>
            </p:cNvPr>
            <p:cNvCxnSpPr>
              <a:cxnSpLocks/>
            </p:cNvCxnSpPr>
            <p:nvPr/>
          </p:nvCxnSpPr>
          <p:spPr bwMode="auto">
            <a:xfrm>
              <a:off x="1174666" y="2184203"/>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BDB5871-E2E1-3704-1BEB-B43ABE8B82C1}"/>
                </a:ext>
              </a:extLst>
            </p:cNvPr>
            <p:cNvCxnSpPr>
              <a:cxnSpLocks/>
            </p:cNvCxnSpPr>
            <p:nvPr/>
          </p:nvCxnSpPr>
          <p:spPr bwMode="auto">
            <a:xfrm>
              <a:off x="1174666" y="2758531"/>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CD90577-E9B9-217B-9650-D4736AB3E59B}"/>
                </a:ext>
              </a:extLst>
            </p:cNvPr>
            <p:cNvCxnSpPr>
              <a:cxnSpLocks/>
            </p:cNvCxnSpPr>
            <p:nvPr/>
          </p:nvCxnSpPr>
          <p:spPr bwMode="auto">
            <a:xfrm>
              <a:off x="1174666" y="3332859"/>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6B80A87-41EA-9E11-6B07-421649AF7332}"/>
                </a:ext>
              </a:extLst>
            </p:cNvPr>
            <p:cNvCxnSpPr>
              <a:cxnSpLocks/>
            </p:cNvCxnSpPr>
            <p:nvPr/>
          </p:nvCxnSpPr>
          <p:spPr bwMode="auto">
            <a:xfrm>
              <a:off x="1174666" y="3907187"/>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5C3EFF6-6F76-3F93-230B-593FDD5BC670}"/>
                </a:ext>
              </a:extLst>
            </p:cNvPr>
            <p:cNvCxnSpPr>
              <a:cxnSpLocks/>
            </p:cNvCxnSpPr>
            <p:nvPr/>
          </p:nvCxnSpPr>
          <p:spPr bwMode="auto">
            <a:xfrm>
              <a:off x="1174666" y="4481513"/>
              <a:ext cx="3148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33FB8E41-C009-3F2F-8319-6E8C1674786D}"/>
              </a:ext>
            </a:extLst>
          </p:cNvPr>
          <p:cNvGrpSpPr/>
          <p:nvPr/>
        </p:nvGrpSpPr>
        <p:grpSpPr>
          <a:xfrm>
            <a:off x="1336878" y="4467968"/>
            <a:ext cx="4271963" cy="104629"/>
            <a:chOff x="1336878" y="4309366"/>
            <a:chExt cx="4271963" cy="395287"/>
          </a:xfrm>
        </p:grpSpPr>
        <p:cxnSp>
          <p:nvCxnSpPr>
            <p:cNvPr id="21" name="Straight Connector 20">
              <a:extLst>
                <a:ext uri="{FF2B5EF4-FFF2-40B4-BE49-F238E27FC236}">
                  <a16:creationId xmlns:a16="http://schemas.microsoft.com/office/drawing/2014/main" id="{1F24E374-48B9-23D5-A558-D4B70F21E65B}"/>
                </a:ext>
              </a:extLst>
            </p:cNvPr>
            <p:cNvCxnSpPr>
              <a:cxnSpLocks/>
            </p:cNvCxnSpPr>
            <p:nvPr/>
          </p:nvCxnSpPr>
          <p:spPr bwMode="auto">
            <a:xfrm>
              <a:off x="1336878" y="4309366"/>
              <a:ext cx="0" cy="39528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950163E-F589-8C9C-2857-DBEBE4C36520}"/>
                </a:ext>
              </a:extLst>
            </p:cNvPr>
            <p:cNvCxnSpPr>
              <a:cxnSpLocks/>
            </p:cNvCxnSpPr>
            <p:nvPr/>
          </p:nvCxnSpPr>
          <p:spPr bwMode="auto">
            <a:xfrm>
              <a:off x="3456191" y="4309366"/>
              <a:ext cx="0" cy="39528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7CFB8C6-30BC-C48B-B6B9-02E53F84E137}"/>
                </a:ext>
              </a:extLst>
            </p:cNvPr>
            <p:cNvCxnSpPr>
              <a:cxnSpLocks/>
            </p:cNvCxnSpPr>
            <p:nvPr/>
          </p:nvCxnSpPr>
          <p:spPr bwMode="auto">
            <a:xfrm>
              <a:off x="5608841" y="4309366"/>
              <a:ext cx="0" cy="395287"/>
            </a:xfrm>
            <a:prstGeom prst="line">
              <a:avLst/>
            </a:prstGeom>
            <a:noFill/>
            <a:ln w="28575" cap="flat" cmpd="sng" algn="ctr">
              <a:solidFill>
                <a:schemeClr val="bg1"/>
              </a:solidFill>
              <a:prstDash val="solid"/>
              <a:round/>
              <a:headEnd type="none" w="med" len="med"/>
              <a:tailEnd type="none" w="med" len="med"/>
            </a:ln>
            <a:effectLst/>
          </p:spPr>
        </p:cxnSp>
      </p:grpSp>
      <p:grpSp>
        <p:nvGrpSpPr>
          <p:cNvPr id="9220" name="Group 9219">
            <a:extLst>
              <a:ext uri="{FF2B5EF4-FFF2-40B4-BE49-F238E27FC236}">
                <a16:creationId xmlns:a16="http://schemas.microsoft.com/office/drawing/2014/main" id="{970A34DD-4AE3-455F-6427-E5ECD89E0CE9}"/>
              </a:ext>
            </a:extLst>
          </p:cNvPr>
          <p:cNvGrpSpPr/>
          <p:nvPr/>
        </p:nvGrpSpPr>
        <p:grpSpPr>
          <a:xfrm>
            <a:off x="6181602" y="2022927"/>
            <a:ext cx="777778" cy="2597010"/>
            <a:chOff x="554337" y="2022927"/>
            <a:chExt cx="777778" cy="4530627"/>
          </a:xfrm>
        </p:grpSpPr>
        <p:sp>
          <p:nvSpPr>
            <p:cNvPr id="9222" name="TextBox 9221">
              <a:extLst>
                <a:ext uri="{FF2B5EF4-FFF2-40B4-BE49-F238E27FC236}">
                  <a16:creationId xmlns:a16="http://schemas.microsoft.com/office/drawing/2014/main" id="{CA30B3AD-0A77-F9D5-410F-04D2D991AF4A}"/>
                </a:ext>
              </a:extLst>
            </p:cNvPr>
            <p:cNvSpPr txBox="1"/>
            <p:nvPr/>
          </p:nvSpPr>
          <p:spPr bwMode="auto">
            <a:xfrm>
              <a:off x="554337" y="2022927"/>
              <a:ext cx="777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350,000</a:t>
              </a:r>
            </a:p>
          </p:txBody>
        </p:sp>
        <p:sp>
          <p:nvSpPr>
            <p:cNvPr id="9223" name="TextBox 9222">
              <a:extLst>
                <a:ext uri="{FF2B5EF4-FFF2-40B4-BE49-F238E27FC236}">
                  <a16:creationId xmlns:a16="http://schemas.microsoft.com/office/drawing/2014/main" id="{9126AC30-BC6C-A5B9-26E8-0ABD5CA18BFF}"/>
                </a:ext>
              </a:extLst>
            </p:cNvPr>
            <p:cNvSpPr txBox="1"/>
            <p:nvPr/>
          </p:nvSpPr>
          <p:spPr bwMode="auto">
            <a:xfrm>
              <a:off x="554337" y="2598549"/>
              <a:ext cx="777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300,000</a:t>
              </a:r>
            </a:p>
          </p:txBody>
        </p:sp>
        <p:sp>
          <p:nvSpPr>
            <p:cNvPr id="9224" name="TextBox 9223">
              <a:extLst>
                <a:ext uri="{FF2B5EF4-FFF2-40B4-BE49-F238E27FC236}">
                  <a16:creationId xmlns:a16="http://schemas.microsoft.com/office/drawing/2014/main" id="{4CB770E6-E0CB-6111-38EF-7A35D5E7F397}"/>
                </a:ext>
              </a:extLst>
            </p:cNvPr>
            <p:cNvSpPr txBox="1"/>
            <p:nvPr/>
          </p:nvSpPr>
          <p:spPr bwMode="auto">
            <a:xfrm>
              <a:off x="554337" y="3174258"/>
              <a:ext cx="777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250,000</a:t>
              </a:r>
            </a:p>
          </p:txBody>
        </p:sp>
        <p:sp>
          <p:nvSpPr>
            <p:cNvPr id="9225" name="TextBox 9224">
              <a:extLst>
                <a:ext uri="{FF2B5EF4-FFF2-40B4-BE49-F238E27FC236}">
                  <a16:creationId xmlns:a16="http://schemas.microsoft.com/office/drawing/2014/main" id="{848F09A0-930E-7513-A08C-2230333B801E}"/>
                </a:ext>
              </a:extLst>
            </p:cNvPr>
            <p:cNvSpPr txBox="1"/>
            <p:nvPr/>
          </p:nvSpPr>
          <p:spPr bwMode="auto">
            <a:xfrm>
              <a:off x="554337" y="3745117"/>
              <a:ext cx="777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200,000</a:t>
              </a:r>
            </a:p>
          </p:txBody>
        </p:sp>
        <p:sp>
          <p:nvSpPr>
            <p:cNvPr id="9226" name="TextBox 9225">
              <a:extLst>
                <a:ext uri="{FF2B5EF4-FFF2-40B4-BE49-F238E27FC236}">
                  <a16:creationId xmlns:a16="http://schemas.microsoft.com/office/drawing/2014/main" id="{014E3F7B-BA34-40DE-807E-3F893B663FA1}"/>
                </a:ext>
              </a:extLst>
            </p:cNvPr>
            <p:cNvSpPr txBox="1"/>
            <p:nvPr/>
          </p:nvSpPr>
          <p:spPr bwMode="auto">
            <a:xfrm>
              <a:off x="554337" y="4309366"/>
              <a:ext cx="777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150,000</a:t>
              </a:r>
            </a:p>
          </p:txBody>
        </p:sp>
        <p:sp>
          <p:nvSpPr>
            <p:cNvPr id="9238" name="TextBox 9237">
              <a:extLst>
                <a:ext uri="{FF2B5EF4-FFF2-40B4-BE49-F238E27FC236}">
                  <a16:creationId xmlns:a16="http://schemas.microsoft.com/office/drawing/2014/main" id="{E9A4FCF1-6ABA-AA66-852D-9BF226FCA09F}"/>
                </a:ext>
              </a:extLst>
            </p:cNvPr>
            <p:cNvSpPr txBox="1"/>
            <p:nvPr/>
          </p:nvSpPr>
          <p:spPr bwMode="auto">
            <a:xfrm>
              <a:off x="554338" y="4875150"/>
              <a:ext cx="777777" cy="53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100,000</a:t>
              </a:r>
            </a:p>
          </p:txBody>
        </p:sp>
        <p:sp>
          <p:nvSpPr>
            <p:cNvPr id="9239" name="TextBox 9238">
              <a:extLst>
                <a:ext uri="{FF2B5EF4-FFF2-40B4-BE49-F238E27FC236}">
                  <a16:creationId xmlns:a16="http://schemas.microsoft.com/office/drawing/2014/main" id="{DD77BE95-1E38-2A98-45EC-E7024FFF7FE3}"/>
                </a:ext>
              </a:extLst>
            </p:cNvPr>
            <p:cNvSpPr txBox="1"/>
            <p:nvPr/>
          </p:nvSpPr>
          <p:spPr bwMode="auto">
            <a:xfrm>
              <a:off x="645710" y="5439917"/>
              <a:ext cx="686405" cy="53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50,000</a:t>
              </a:r>
            </a:p>
          </p:txBody>
        </p:sp>
        <p:sp>
          <p:nvSpPr>
            <p:cNvPr id="9240" name="TextBox 9239">
              <a:extLst>
                <a:ext uri="{FF2B5EF4-FFF2-40B4-BE49-F238E27FC236}">
                  <a16:creationId xmlns:a16="http://schemas.microsoft.com/office/drawing/2014/main" id="{ED41562B-E51C-F2F8-D374-30DB226FD4AE}"/>
                </a:ext>
              </a:extLst>
            </p:cNvPr>
            <p:cNvSpPr txBox="1"/>
            <p:nvPr/>
          </p:nvSpPr>
          <p:spPr bwMode="auto">
            <a:xfrm>
              <a:off x="1056077" y="6016620"/>
              <a:ext cx="276038" cy="53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9227" name="Freeform: Shape 9226">
            <a:extLst>
              <a:ext uri="{FF2B5EF4-FFF2-40B4-BE49-F238E27FC236}">
                <a16:creationId xmlns:a16="http://schemas.microsoft.com/office/drawing/2014/main" id="{966EEACF-9CAB-6352-C439-A915D17577E0}"/>
              </a:ext>
            </a:extLst>
          </p:cNvPr>
          <p:cNvSpPr/>
          <p:nvPr/>
        </p:nvSpPr>
        <p:spPr bwMode="auto">
          <a:xfrm>
            <a:off x="6965528" y="2185988"/>
            <a:ext cx="4270578" cy="2295525"/>
          </a:xfrm>
          <a:custGeom>
            <a:avLst/>
            <a:gdLst>
              <a:gd name="connsiteX0" fmla="*/ 0 w 4548188"/>
              <a:gd name="connsiteY0" fmla="*/ 0 h 2295525"/>
              <a:gd name="connsiteX1" fmla="*/ 0 w 4548188"/>
              <a:gd name="connsiteY1" fmla="*/ 2295525 h 2295525"/>
              <a:gd name="connsiteX2" fmla="*/ 4548188 w 4548188"/>
              <a:gd name="connsiteY2" fmla="*/ 2295525 h 2295525"/>
            </a:gdLst>
            <a:ahLst/>
            <a:cxnLst>
              <a:cxn ang="0">
                <a:pos x="connsiteX0" y="connsiteY0"/>
              </a:cxn>
              <a:cxn ang="0">
                <a:pos x="connsiteX1" y="connsiteY1"/>
              </a:cxn>
              <a:cxn ang="0">
                <a:pos x="connsiteX2" y="connsiteY2"/>
              </a:cxn>
            </a:cxnLst>
            <a:rect l="l" t="t" r="r" b="b"/>
            <a:pathLst>
              <a:path w="4548188" h="2295525">
                <a:moveTo>
                  <a:pt x="0" y="0"/>
                </a:moveTo>
                <a:lnTo>
                  <a:pt x="0" y="2295525"/>
                </a:lnTo>
                <a:lnTo>
                  <a:pt x="4548188" y="2295525"/>
                </a:lnTo>
              </a:path>
            </a:pathLst>
          </a:custGeom>
          <a:noFill/>
          <a:ln w="28575">
            <a:solidFill>
              <a:schemeClr val="bg1"/>
            </a:solidFill>
            <a:miter lim="800000"/>
            <a:headEnd/>
            <a:tailEnd/>
          </a:ln>
        </p:spPr>
        <p:txBody>
          <a:bodyPr rtlCol="0" anchor="ctr"/>
          <a:lstStyle/>
          <a:p>
            <a:pPr algn="ctr"/>
            <a:endParaRPr lang="en-US"/>
          </a:p>
        </p:txBody>
      </p:sp>
      <p:grpSp>
        <p:nvGrpSpPr>
          <p:cNvPr id="9228" name="Group 9227">
            <a:extLst>
              <a:ext uri="{FF2B5EF4-FFF2-40B4-BE49-F238E27FC236}">
                <a16:creationId xmlns:a16="http://schemas.microsoft.com/office/drawing/2014/main" id="{0E47F517-AFE2-0C94-3322-29FDC0CA8057}"/>
              </a:ext>
            </a:extLst>
          </p:cNvPr>
          <p:cNvGrpSpPr/>
          <p:nvPr/>
        </p:nvGrpSpPr>
        <p:grpSpPr>
          <a:xfrm>
            <a:off x="6889328" y="2184203"/>
            <a:ext cx="92374" cy="2297310"/>
            <a:chOff x="1174666" y="2184203"/>
            <a:chExt cx="314897" cy="4038872"/>
          </a:xfrm>
        </p:grpSpPr>
        <p:cxnSp>
          <p:nvCxnSpPr>
            <p:cNvPr id="9229" name="Straight Connector 9228">
              <a:extLst>
                <a:ext uri="{FF2B5EF4-FFF2-40B4-BE49-F238E27FC236}">
                  <a16:creationId xmlns:a16="http://schemas.microsoft.com/office/drawing/2014/main" id="{F5AD000B-A52D-7848-E95F-4BCAAA2E1C91}"/>
                </a:ext>
              </a:extLst>
            </p:cNvPr>
            <p:cNvCxnSpPr>
              <a:cxnSpLocks/>
            </p:cNvCxnSpPr>
            <p:nvPr/>
          </p:nvCxnSpPr>
          <p:spPr bwMode="auto">
            <a:xfrm>
              <a:off x="1174666" y="2184203"/>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D902EEB9-167A-8F2F-B648-F1AF03E24038}"/>
                </a:ext>
              </a:extLst>
            </p:cNvPr>
            <p:cNvCxnSpPr>
              <a:cxnSpLocks/>
            </p:cNvCxnSpPr>
            <p:nvPr/>
          </p:nvCxnSpPr>
          <p:spPr bwMode="auto">
            <a:xfrm>
              <a:off x="1174666" y="2758531"/>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0C8F245B-100A-4925-5DEA-920D97B00394}"/>
                </a:ext>
              </a:extLst>
            </p:cNvPr>
            <p:cNvCxnSpPr>
              <a:cxnSpLocks/>
            </p:cNvCxnSpPr>
            <p:nvPr/>
          </p:nvCxnSpPr>
          <p:spPr bwMode="auto">
            <a:xfrm>
              <a:off x="1174666" y="3332859"/>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9804A133-9B2C-2F21-5E1E-9FF5CA8B4FBF}"/>
                </a:ext>
              </a:extLst>
            </p:cNvPr>
            <p:cNvCxnSpPr>
              <a:cxnSpLocks/>
            </p:cNvCxnSpPr>
            <p:nvPr/>
          </p:nvCxnSpPr>
          <p:spPr bwMode="auto">
            <a:xfrm>
              <a:off x="1174666" y="3907187"/>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24718C7C-82E8-E210-9DB8-ABE8D9507100}"/>
                </a:ext>
              </a:extLst>
            </p:cNvPr>
            <p:cNvCxnSpPr>
              <a:cxnSpLocks/>
            </p:cNvCxnSpPr>
            <p:nvPr/>
          </p:nvCxnSpPr>
          <p:spPr bwMode="auto">
            <a:xfrm>
              <a:off x="1174666" y="4481513"/>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98EE757D-9006-00DD-FA6D-81863B6BA3A4}"/>
                </a:ext>
              </a:extLst>
            </p:cNvPr>
            <p:cNvCxnSpPr>
              <a:cxnSpLocks/>
            </p:cNvCxnSpPr>
            <p:nvPr/>
          </p:nvCxnSpPr>
          <p:spPr bwMode="auto">
            <a:xfrm>
              <a:off x="1174666" y="5074421"/>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EAD8C2A6-F81C-7CEE-6A19-585836EBA55C}"/>
                </a:ext>
              </a:extLst>
            </p:cNvPr>
            <p:cNvCxnSpPr>
              <a:cxnSpLocks/>
            </p:cNvCxnSpPr>
            <p:nvPr/>
          </p:nvCxnSpPr>
          <p:spPr bwMode="auto">
            <a:xfrm>
              <a:off x="1174666" y="5648748"/>
              <a:ext cx="314897" cy="0"/>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75F70CEB-A689-1B9F-35E9-B99C614E7912}"/>
                </a:ext>
              </a:extLst>
            </p:cNvPr>
            <p:cNvCxnSpPr>
              <a:cxnSpLocks/>
            </p:cNvCxnSpPr>
            <p:nvPr/>
          </p:nvCxnSpPr>
          <p:spPr bwMode="auto">
            <a:xfrm>
              <a:off x="1174666" y="6223075"/>
              <a:ext cx="3148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34" name="Group 9233">
            <a:extLst>
              <a:ext uri="{FF2B5EF4-FFF2-40B4-BE49-F238E27FC236}">
                <a16:creationId xmlns:a16="http://schemas.microsoft.com/office/drawing/2014/main" id="{40EBAAFA-B018-1917-21A3-53E5D93E4C84}"/>
              </a:ext>
            </a:extLst>
          </p:cNvPr>
          <p:cNvGrpSpPr/>
          <p:nvPr/>
        </p:nvGrpSpPr>
        <p:grpSpPr>
          <a:xfrm>
            <a:off x="6964143" y="4467968"/>
            <a:ext cx="4271963" cy="104629"/>
            <a:chOff x="1336878" y="4309366"/>
            <a:chExt cx="4271963" cy="395287"/>
          </a:xfrm>
        </p:grpSpPr>
        <p:cxnSp>
          <p:nvCxnSpPr>
            <p:cNvPr id="9235" name="Straight Connector 9234">
              <a:extLst>
                <a:ext uri="{FF2B5EF4-FFF2-40B4-BE49-F238E27FC236}">
                  <a16:creationId xmlns:a16="http://schemas.microsoft.com/office/drawing/2014/main" id="{6AFA7A2B-9EA4-590A-5915-83772C43B209}"/>
                </a:ext>
              </a:extLst>
            </p:cNvPr>
            <p:cNvCxnSpPr>
              <a:cxnSpLocks/>
            </p:cNvCxnSpPr>
            <p:nvPr/>
          </p:nvCxnSpPr>
          <p:spPr bwMode="auto">
            <a:xfrm>
              <a:off x="1336878" y="4309366"/>
              <a:ext cx="0" cy="395287"/>
            </a:xfrm>
            <a:prstGeom prst="line">
              <a:avLst/>
            </a:prstGeom>
            <a:noFill/>
            <a:ln w="28575" cap="flat" cmpd="sng" algn="ctr">
              <a:solidFill>
                <a:schemeClr val="bg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248371EC-421B-6627-0D79-D3B323985626}"/>
                </a:ext>
              </a:extLst>
            </p:cNvPr>
            <p:cNvCxnSpPr>
              <a:cxnSpLocks/>
            </p:cNvCxnSpPr>
            <p:nvPr/>
          </p:nvCxnSpPr>
          <p:spPr bwMode="auto">
            <a:xfrm>
              <a:off x="3456191" y="4309366"/>
              <a:ext cx="0" cy="395287"/>
            </a:xfrm>
            <a:prstGeom prst="line">
              <a:avLst/>
            </a:prstGeom>
            <a:noFill/>
            <a:ln w="28575" cap="flat" cmpd="sng" algn="ctr">
              <a:solidFill>
                <a:schemeClr val="bg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D54F0BE0-EC35-E2EC-8B1C-D2B894872D17}"/>
                </a:ext>
              </a:extLst>
            </p:cNvPr>
            <p:cNvCxnSpPr>
              <a:cxnSpLocks/>
            </p:cNvCxnSpPr>
            <p:nvPr/>
          </p:nvCxnSpPr>
          <p:spPr bwMode="auto">
            <a:xfrm>
              <a:off x="5608841" y="4309366"/>
              <a:ext cx="0" cy="395287"/>
            </a:xfrm>
            <a:prstGeom prst="line">
              <a:avLst/>
            </a:prstGeom>
            <a:noFill/>
            <a:ln w="28575" cap="flat" cmpd="sng" algn="ctr">
              <a:solidFill>
                <a:schemeClr val="bg1"/>
              </a:solidFill>
              <a:prstDash val="solid"/>
              <a:round/>
              <a:headEnd type="none" w="med" len="med"/>
              <a:tailEnd type="none" w="med" len="med"/>
            </a:ln>
            <a:effectLst/>
          </p:spPr>
        </p:cxnSp>
      </p:grpSp>
      <p:grpSp>
        <p:nvGrpSpPr>
          <p:cNvPr id="9241" name="Group 9240">
            <a:extLst>
              <a:ext uri="{FF2B5EF4-FFF2-40B4-BE49-F238E27FC236}">
                <a16:creationId xmlns:a16="http://schemas.microsoft.com/office/drawing/2014/main" id="{0204382D-1B0D-305A-5C4E-D15D6C82DD81}"/>
              </a:ext>
            </a:extLst>
          </p:cNvPr>
          <p:cNvGrpSpPr/>
          <p:nvPr/>
        </p:nvGrpSpPr>
        <p:grpSpPr>
          <a:xfrm>
            <a:off x="7805679" y="2362200"/>
            <a:ext cx="319088" cy="1757363"/>
            <a:chOff x="2190750" y="2228850"/>
            <a:chExt cx="319088" cy="2170659"/>
          </a:xfrm>
        </p:grpSpPr>
        <p:cxnSp>
          <p:nvCxnSpPr>
            <p:cNvPr id="9242" name="Straight Connector 9241">
              <a:extLst>
                <a:ext uri="{FF2B5EF4-FFF2-40B4-BE49-F238E27FC236}">
                  <a16:creationId xmlns:a16="http://schemas.microsoft.com/office/drawing/2014/main" id="{71384D67-FE35-20B2-02AC-D5A1314FC1F7}"/>
                </a:ext>
              </a:extLst>
            </p:cNvPr>
            <p:cNvCxnSpPr>
              <a:cxnSpLocks/>
            </p:cNvCxnSpPr>
            <p:nvPr/>
          </p:nvCxnSpPr>
          <p:spPr bwMode="auto">
            <a:xfrm>
              <a:off x="2190750" y="2228850"/>
              <a:ext cx="319088" cy="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6742C780-77DA-1C62-9D48-1CB8155032E0}"/>
                </a:ext>
              </a:extLst>
            </p:cNvPr>
            <p:cNvCxnSpPr>
              <a:cxnSpLocks/>
            </p:cNvCxnSpPr>
            <p:nvPr/>
          </p:nvCxnSpPr>
          <p:spPr bwMode="auto">
            <a:xfrm>
              <a:off x="2350294" y="2228850"/>
              <a:ext cx="0" cy="2163960"/>
            </a:xfrm>
            <a:prstGeom prst="line">
              <a:avLst/>
            </a:prstGeom>
            <a:noFill/>
            <a:ln w="28575" cap="flat" cmpd="sng" algn="ctr">
              <a:solidFill>
                <a:schemeClr val="bg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5333A8B4-0F48-5492-6016-4FBF835BF122}"/>
                </a:ext>
              </a:extLst>
            </p:cNvPr>
            <p:cNvCxnSpPr>
              <a:cxnSpLocks/>
            </p:cNvCxnSpPr>
            <p:nvPr/>
          </p:nvCxnSpPr>
          <p:spPr bwMode="auto">
            <a:xfrm>
              <a:off x="2190750" y="4399509"/>
              <a:ext cx="31908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5" name="Group 9244">
            <a:extLst>
              <a:ext uri="{FF2B5EF4-FFF2-40B4-BE49-F238E27FC236}">
                <a16:creationId xmlns:a16="http://schemas.microsoft.com/office/drawing/2014/main" id="{963AB2FC-AE08-F384-4804-78360AC3D9C4}"/>
              </a:ext>
            </a:extLst>
          </p:cNvPr>
          <p:cNvGrpSpPr/>
          <p:nvPr/>
        </p:nvGrpSpPr>
        <p:grpSpPr>
          <a:xfrm>
            <a:off x="10022920" y="3038475"/>
            <a:ext cx="319088" cy="971550"/>
            <a:chOff x="2190750" y="2228850"/>
            <a:chExt cx="319088" cy="2170659"/>
          </a:xfrm>
        </p:grpSpPr>
        <p:cxnSp>
          <p:nvCxnSpPr>
            <p:cNvPr id="9246" name="Straight Connector 9245">
              <a:extLst>
                <a:ext uri="{FF2B5EF4-FFF2-40B4-BE49-F238E27FC236}">
                  <a16:creationId xmlns:a16="http://schemas.microsoft.com/office/drawing/2014/main" id="{F1910418-D818-42D9-AA73-133BAAA6159E}"/>
                </a:ext>
              </a:extLst>
            </p:cNvPr>
            <p:cNvCxnSpPr>
              <a:cxnSpLocks/>
            </p:cNvCxnSpPr>
            <p:nvPr/>
          </p:nvCxnSpPr>
          <p:spPr bwMode="auto">
            <a:xfrm>
              <a:off x="2190750" y="2228850"/>
              <a:ext cx="319088" cy="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C2D9FAA3-B731-E2A4-399A-FBF9D089D9BD}"/>
                </a:ext>
              </a:extLst>
            </p:cNvPr>
            <p:cNvCxnSpPr>
              <a:cxnSpLocks/>
            </p:cNvCxnSpPr>
            <p:nvPr/>
          </p:nvCxnSpPr>
          <p:spPr bwMode="auto">
            <a:xfrm>
              <a:off x="2350294" y="2228850"/>
              <a:ext cx="0" cy="2163960"/>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B9E141D7-041F-B4DF-B256-16AE415A8FF1}"/>
                </a:ext>
              </a:extLst>
            </p:cNvPr>
            <p:cNvCxnSpPr>
              <a:cxnSpLocks/>
            </p:cNvCxnSpPr>
            <p:nvPr/>
          </p:nvCxnSpPr>
          <p:spPr bwMode="auto">
            <a:xfrm>
              <a:off x="2190750" y="4399509"/>
              <a:ext cx="31908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4A1ACBC6-645A-3A62-4259-B4998AF113B2}"/>
              </a:ext>
            </a:extLst>
          </p:cNvPr>
          <p:cNvGrpSpPr/>
          <p:nvPr/>
        </p:nvGrpSpPr>
        <p:grpSpPr>
          <a:xfrm>
            <a:off x="7322042" y="3390301"/>
            <a:ext cx="1286363" cy="355075"/>
            <a:chOff x="7258542" y="3834673"/>
            <a:chExt cx="1286363" cy="355075"/>
          </a:xfrm>
        </p:grpSpPr>
        <p:sp>
          <p:nvSpPr>
            <p:cNvPr id="41" name="Rectangle 40">
              <a:extLst>
                <a:ext uri="{FF2B5EF4-FFF2-40B4-BE49-F238E27FC236}">
                  <a16:creationId xmlns:a16="http://schemas.microsoft.com/office/drawing/2014/main" id="{78371393-1DBD-D0C7-8129-C153067B629B}"/>
                </a:ext>
              </a:extLst>
            </p:cNvPr>
            <p:cNvSpPr/>
            <p:nvPr/>
          </p:nvSpPr>
          <p:spPr>
            <a:xfrm>
              <a:off x="7258542" y="3834673"/>
              <a:ext cx="1286363" cy="355075"/>
            </a:xfrm>
            <a:prstGeom prst="rect">
              <a:avLst/>
            </a:prstGeom>
            <a:solidFill>
              <a:schemeClr val="accent1"/>
            </a:solidFill>
            <a:ln w="6350" cap="flat" cmpd="sng" algn="ctr">
              <a:solidFill>
                <a:sysClr val="windowText" lastClr="000000"/>
              </a:solidFill>
              <a:prstDash val="solid"/>
              <a:miter lim="800000"/>
            </a:ln>
            <a:effectLst/>
          </p:spPr>
          <p:txBody>
            <a:bodyPr lIns="76200" tIns="38100" rIns="76200" bIns="38100" rtlCol="0" anchor="ctr"/>
            <a:lstStyle/>
            <a:p>
              <a:pPr marL="0" marR="0" lvl="0" indent="0" algn="ctr" defTabSz="914254" eaLnBrk="1" fontAlgn="auto" latinLnBrk="0" hangingPunct="1">
                <a:lnSpc>
                  <a:spcPct val="100000"/>
                </a:lnSpc>
                <a:spcBef>
                  <a:spcPct val="0"/>
                </a:spcBef>
                <a:spcAft>
                  <a:spcPts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endParaRPr>
            </a:p>
          </p:txBody>
        </p:sp>
        <p:cxnSp>
          <p:nvCxnSpPr>
            <p:cNvPr id="42" name="Straight Connector 41">
              <a:extLst>
                <a:ext uri="{FF2B5EF4-FFF2-40B4-BE49-F238E27FC236}">
                  <a16:creationId xmlns:a16="http://schemas.microsoft.com/office/drawing/2014/main" id="{1748764F-4252-F81D-C784-D9054C0DEF09}"/>
                </a:ext>
              </a:extLst>
            </p:cNvPr>
            <p:cNvCxnSpPr>
              <a:cxnSpLocks/>
            </p:cNvCxnSpPr>
            <p:nvPr/>
          </p:nvCxnSpPr>
          <p:spPr>
            <a:xfrm>
              <a:off x="7258542" y="4027997"/>
              <a:ext cx="1286363" cy="0"/>
            </a:xfrm>
            <a:prstGeom prst="line">
              <a:avLst/>
            </a:prstGeom>
            <a:noFill/>
            <a:ln w="28575" cap="flat" cmpd="sng" algn="ctr">
              <a:solidFill>
                <a:sysClr val="windowText" lastClr="000000"/>
              </a:solidFill>
              <a:prstDash val="solid"/>
              <a:miter lim="800000"/>
            </a:ln>
            <a:effectLst/>
          </p:spPr>
        </p:cxnSp>
        <p:sp>
          <p:nvSpPr>
            <p:cNvPr id="43" name="Isosceles Triangle 42">
              <a:extLst>
                <a:ext uri="{FF2B5EF4-FFF2-40B4-BE49-F238E27FC236}">
                  <a16:creationId xmlns:a16="http://schemas.microsoft.com/office/drawing/2014/main" id="{7222112D-4109-CDC0-6E29-26B727A9CF2E}"/>
                </a:ext>
              </a:extLst>
            </p:cNvPr>
            <p:cNvSpPr/>
            <p:nvPr/>
          </p:nvSpPr>
          <p:spPr>
            <a:xfrm>
              <a:off x="7866155" y="3944620"/>
              <a:ext cx="71136" cy="75857"/>
            </a:xfrm>
            <a:prstGeom prst="triangle">
              <a:avLst/>
            </a:prstGeom>
            <a:solidFill>
              <a:sysClr val="windowText" lastClr="000000"/>
            </a:solidFill>
            <a:ln w="12700" cap="flat" cmpd="sng" algn="ctr">
              <a:solidFill>
                <a:sysClr val="windowText" lastClr="000000">
                  <a:shade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grpSp>
        <p:nvGrpSpPr>
          <p:cNvPr id="44" name="Group 43">
            <a:extLst>
              <a:ext uri="{FF2B5EF4-FFF2-40B4-BE49-F238E27FC236}">
                <a16:creationId xmlns:a16="http://schemas.microsoft.com/office/drawing/2014/main" id="{68119D6E-E870-A988-34FB-0282C6D2B3C5}"/>
              </a:ext>
            </a:extLst>
          </p:cNvPr>
          <p:cNvGrpSpPr/>
          <p:nvPr/>
        </p:nvGrpSpPr>
        <p:grpSpPr>
          <a:xfrm>
            <a:off x="9535831" y="3475554"/>
            <a:ext cx="1289692" cy="277317"/>
            <a:chOff x="9472331" y="3919926"/>
            <a:chExt cx="1289692" cy="277317"/>
          </a:xfrm>
        </p:grpSpPr>
        <p:sp>
          <p:nvSpPr>
            <p:cNvPr id="45" name="Rectangle 44">
              <a:extLst>
                <a:ext uri="{FF2B5EF4-FFF2-40B4-BE49-F238E27FC236}">
                  <a16:creationId xmlns:a16="http://schemas.microsoft.com/office/drawing/2014/main" id="{4FBFD78E-1693-F497-C944-71A7DA93AD9C}"/>
                </a:ext>
              </a:extLst>
            </p:cNvPr>
            <p:cNvSpPr/>
            <p:nvPr/>
          </p:nvSpPr>
          <p:spPr>
            <a:xfrm>
              <a:off x="9472331" y="3919926"/>
              <a:ext cx="1289692" cy="277317"/>
            </a:xfrm>
            <a:prstGeom prst="rect">
              <a:avLst/>
            </a:prstGeom>
            <a:solidFill>
              <a:schemeClr val="accent3"/>
            </a:solidFill>
            <a:ln w="6350" cap="flat" cmpd="sng" algn="ctr">
              <a:solidFill>
                <a:sysClr val="windowText" lastClr="000000"/>
              </a:solidFill>
              <a:prstDash val="solid"/>
              <a:miter lim="800000"/>
            </a:ln>
            <a:effectLst/>
          </p:spPr>
          <p:txBody>
            <a:bodyPr rtlCol="0" anchor="ctr"/>
            <a:lstStyle/>
            <a:p>
              <a:pPr marL="0" marR="0" lvl="0" indent="0" algn="ctr" defTabSz="914290" eaLnBrk="0" fontAlgn="auto" latinLnBrk="0" hangingPunct="0">
                <a:lnSpc>
                  <a:spcPct val="100000"/>
                </a:lnSpc>
                <a:spcBef>
                  <a:spcPct val="0"/>
                </a:spcBef>
                <a:spcAft>
                  <a:spcPts val="0"/>
                </a:spcAft>
                <a:buClrTx/>
                <a:buSzTx/>
                <a:buFontTx/>
                <a:buNone/>
                <a:tabLst/>
                <a:defRPr/>
              </a:pPr>
              <a:endParaRPr kumimoji="0" lang="en-US" sz="1400" b="1" i="0" u="none" strike="noStrike" kern="0" cap="none" spc="0"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endParaRPr>
            </a:p>
          </p:txBody>
        </p:sp>
        <p:cxnSp>
          <p:nvCxnSpPr>
            <p:cNvPr id="46" name="Straight Connector 45">
              <a:extLst>
                <a:ext uri="{FF2B5EF4-FFF2-40B4-BE49-F238E27FC236}">
                  <a16:creationId xmlns:a16="http://schemas.microsoft.com/office/drawing/2014/main" id="{1241A564-BD80-C29D-99B3-5D96C78CD10A}"/>
                </a:ext>
              </a:extLst>
            </p:cNvPr>
            <p:cNvCxnSpPr>
              <a:cxnSpLocks/>
            </p:cNvCxnSpPr>
            <p:nvPr/>
          </p:nvCxnSpPr>
          <p:spPr>
            <a:xfrm>
              <a:off x="9473996" y="4028662"/>
              <a:ext cx="1286363" cy="0"/>
            </a:xfrm>
            <a:prstGeom prst="line">
              <a:avLst/>
            </a:prstGeom>
            <a:noFill/>
            <a:ln w="28575" cap="flat" cmpd="sng" algn="ctr">
              <a:solidFill>
                <a:sysClr val="windowText" lastClr="000000"/>
              </a:solidFill>
              <a:prstDash val="solid"/>
              <a:miter lim="800000"/>
            </a:ln>
            <a:effectLst/>
          </p:spPr>
        </p:cxnSp>
        <p:sp>
          <p:nvSpPr>
            <p:cNvPr id="47" name="Isosceles Triangle 46">
              <a:extLst>
                <a:ext uri="{FF2B5EF4-FFF2-40B4-BE49-F238E27FC236}">
                  <a16:creationId xmlns:a16="http://schemas.microsoft.com/office/drawing/2014/main" id="{6B1E6286-FDFA-9BBD-20D8-9BA6FA467CEB}"/>
                </a:ext>
              </a:extLst>
            </p:cNvPr>
            <p:cNvSpPr/>
            <p:nvPr/>
          </p:nvSpPr>
          <p:spPr>
            <a:xfrm>
              <a:off x="10081609" y="3984542"/>
              <a:ext cx="71136" cy="75857"/>
            </a:xfrm>
            <a:prstGeom prst="triangle">
              <a:avLst/>
            </a:prstGeom>
            <a:solidFill>
              <a:sysClr val="windowText" lastClr="000000"/>
            </a:solidFill>
            <a:ln w="12700" cap="flat" cmpd="sng" algn="ctr">
              <a:solidFill>
                <a:sysClr val="windowText" lastClr="000000">
                  <a:shade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1407100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PALOMA-3: Efficacy</a:t>
            </a:r>
            <a:endParaRPr lang="en-US" altLang="en-US"/>
          </a:p>
        </p:txBody>
      </p:sp>
      <p:sp>
        <p:nvSpPr>
          <p:cNvPr id="14" name="Content Placeholder 13">
            <a:extLst>
              <a:ext uri="{FF2B5EF4-FFF2-40B4-BE49-F238E27FC236}">
                <a16:creationId xmlns:a16="http://schemas.microsoft.com/office/drawing/2014/main" id="{9D6076C2-1431-92E3-38A8-15259D8A55DB}"/>
              </a:ext>
            </a:extLst>
          </p:cNvPr>
          <p:cNvSpPr>
            <a:spLocks noGrp="1"/>
          </p:cNvSpPr>
          <p:nvPr>
            <p:ph sz="half" idx="2"/>
          </p:nvPr>
        </p:nvSpPr>
        <p:spPr>
          <a:xfrm>
            <a:off x="6292248" y="4432300"/>
            <a:ext cx="5377465" cy="1739900"/>
          </a:xfrm>
        </p:spPr>
        <p:txBody>
          <a:bodyPr/>
          <a:lstStyle/>
          <a:p>
            <a:pPr>
              <a:spcBef>
                <a:spcPts val="0"/>
              </a:spcBef>
            </a:pPr>
            <a:r>
              <a:rPr lang="en-US" sz="1600" dirty="0"/>
              <a:t>ORR met noninferiority criteria</a:t>
            </a:r>
          </a:p>
          <a:p>
            <a:pPr>
              <a:spcBef>
                <a:spcPts val="0"/>
              </a:spcBef>
            </a:pPr>
            <a:r>
              <a:rPr lang="en-US" sz="1600" dirty="0"/>
              <a:t>PFS did not meet superiority criteria, but </a:t>
            </a:r>
            <a:r>
              <a:rPr lang="en-US" sz="1600" dirty="0" err="1"/>
              <a:t>mPFS</a:t>
            </a:r>
            <a:r>
              <a:rPr lang="en-US" sz="1600" dirty="0"/>
              <a:t> was improved with </a:t>
            </a:r>
            <a:r>
              <a:rPr lang="en-US" sz="1600" dirty="0" err="1"/>
              <a:t>amivantamab</a:t>
            </a:r>
            <a:r>
              <a:rPr lang="en-US" sz="1600" dirty="0"/>
              <a:t> SC vs IV</a:t>
            </a:r>
          </a:p>
          <a:p>
            <a:pPr>
              <a:spcBef>
                <a:spcPts val="0"/>
              </a:spcBef>
            </a:pPr>
            <a:r>
              <a:rPr lang="en-US" sz="1600" dirty="0"/>
              <a:t>Exploratory OS analysis observed improvement with </a:t>
            </a:r>
            <a:r>
              <a:rPr lang="en-US" sz="1600" dirty="0" err="1"/>
              <a:t>amivantamab</a:t>
            </a:r>
            <a:r>
              <a:rPr lang="en-US" sz="1600" dirty="0"/>
              <a:t> SC vs IV</a:t>
            </a:r>
          </a:p>
          <a:p>
            <a:pPr lvl="1">
              <a:spcBef>
                <a:spcPts val="0"/>
              </a:spcBef>
            </a:pPr>
            <a:r>
              <a:rPr lang="en-US" sz="1600" dirty="0"/>
              <a:t>HR: 0.62 (95% CI: 0.42-0.92); nominal </a:t>
            </a:r>
            <a:r>
              <a:rPr lang="en-US" sz="1600" i="1" dirty="0"/>
              <a:t>P </a:t>
            </a:r>
            <a:r>
              <a:rPr lang="en-US" sz="1600" dirty="0"/>
              <a:t>= .02</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Leighl. ASCO 2024. Abstr LBA8505.</a:t>
            </a:r>
          </a:p>
        </p:txBody>
      </p:sp>
      <p:graphicFrame>
        <p:nvGraphicFramePr>
          <p:cNvPr id="4" name="Table 5">
            <a:extLst>
              <a:ext uri="{FF2B5EF4-FFF2-40B4-BE49-F238E27FC236}">
                <a16:creationId xmlns:a16="http://schemas.microsoft.com/office/drawing/2014/main" id="{637656AE-75CC-D91D-193E-04012742911C}"/>
              </a:ext>
            </a:extLst>
          </p:cNvPr>
          <p:cNvGraphicFramePr>
            <a:graphicFrameLocks noGrp="1"/>
          </p:cNvGraphicFramePr>
          <p:nvPr>
            <p:extLst>
              <p:ext uri="{D42A27DB-BD31-4B8C-83A1-F6EECF244321}">
                <p14:modId xmlns:p14="http://schemas.microsoft.com/office/powerpoint/2010/main" val="2994633950"/>
              </p:ext>
            </p:extLst>
          </p:nvPr>
        </p:nvGraphicFramePr>
        <p:xfrm>
          <a:off x="723900" y="1407280"/>
          <a:ext cx="5411883" cy="4682240"/>
        </p:xfrm>
        <a:graphic>
          <a:graphicData uri="http://schemas.openxmlformats.org/drawingml/2006/table">
            <a:tbl>
              <a:tblPr firstRow="1" bandRow="1">
                <a:tableStyleId>{F2DE63D5-997A-4646-A377-4702673A728D}</a:tableStyleId>
              </a:tblPr>
              <a:tblGrid>
                <a:gridCol w="2329561">
                  <a:extLst>
                    <a:ext uri="{9D8B030D-6E8A-4147-A177-3AD203B41FA5}">
                      <a16:colId xmlns:a16="http://schemas.microsoft.com/office/drawing/2014/main" val="591989355"/>
                    </a:ext>
                  </a:extLst>
                </a:gridCol>
                <a:gridCol w="1546130">
                  <a:extLst>
                    <a:ext uri="{9D8B030D-6E8A-4147-A177-3AD203B41FA5}">
                      <a16:colId xmlns:a16="http://schemas.microsoft.com/office/drawing/2014/main" val="2685196913"/>
                    </a:ext>
                  </a:extLst>
                </a:gridCol>
                <a:gridCol w="1536192">
                  <a:extLst>
                    <a:ext uri="{9D8B030D-6E8A-4147-A177-3AD203B41FA5}">
                      <a16:colId xmlns:a16="http://schemas.microsoft.com/office/drawing/2014/main" val="3053893389"/>
                    </a:ext>
                  </a:extLst>
                </a:gridCol>
              </a:tblGrid>
              <a:tr h="0">
                <a:tc>
                  <a:txBody>
                    <a:bodyPr/>
                    <a:lstStyle>
                      <a:lvl1pPr marL="0" algn="l" defTabSz="914396" rtl="0" eaLnBrk="1" latinLnBrk="0" hangingPunct="1">
                        <a:defRPr sz="1800" b="1" kern="1200">
                          <a:solidFill>
                            <a:schemeClr val="lt1"/>
                          </a:solidFill>
                          <a:latin typeface="Arial"/>
                        </a:defRPr>
                      </a:lvl1pPr>
                      <a:lvl2pPr marL="457198" algn="l" defTabSz="914396" rtl="0" eaLnBrk="1" latinLnBrk="0" hangingPunct="1">
                        <a:defRPr sz="1800" b="1" kern="1200">
                          <a:solidFill>
                            <a:schemeClr val="lt1"/>
                          </a:solidFill>
                          <a:latin typeface="Arial"/>
                        </a:defRPr>
                      </a:lvl2pPr>
                      <a:lvl3pPr marL="914396" algn="l" defTabSz="914396" rtl="0" eaLnBrk="1" latinLnBrk="0" hangingPunct="1">
                        <a:defRPr sz="1800" b="1" kern="1200">
                          <a:solidFill>
                            <a:schemeClr val="lt1"/>
                          </a:solidFill>
                          <a:latin typeface="Arial"/>
                        </a:defRPr>
                      </a:lvl3pPr>
                      <a:lvl4pPr marL="1371595" algn="l" defTabSz="914396" rtl="0" eaLnBrk="1" latinLnBrk="0" hangingPunct="1">
                        <a:defRPr sz="1800" b="1" kern="1200">
                          <a:solidFill>
                            <a:schemeClr val="lt1"/>
                          </a:solidFill>
                          <a:latin typeface="Arial"/>
                        </a:defRPr>
                      </a:lvl4pPr>
                      <a:lvl5pPr marL="1828793" algn="l" defTabSz="914396" rtl="0" eaLnBrk="1" latinLnBrk="0" hangingPunct="1">
                        <a:defRPr sz="1800" b="1" kern="1200">
                          <a:solidFill>
                            <a:schemeClr val="lt1"/>
                          </a:solidFill>
                          <a:latin typeface="Arial"/>
                        </a:defRPr>
                      </a:lvl5pPr>
                      <a:lvl6pPr marL="2285991" algn="l" defTabSz="914396" rtl="0" eaLnBrk="1" latinLnBrk="0" hangingPunct="1">
                        <a:defRPr sz="1800" b="1" kern="1200">
                          <a:solidFill>
                            <a:schemeClr val="lt1"/>
                          </a:solidFill>
                          <a:latin typeface="Arial"/>
                        </a:defRPr>
                      </a:lvl6pPr>
                      <a:lvl7pPr marL="2743189" algn="l" defTabSz="914396" rtl="0" eaLnBrk="1" latinLnBrk="0" hangingPunct="1">
                        <a:defRPr sz="1800" b="1" kern="1200">
                          <a:solidFill>
                            <a:schemeClr val="lt1"/>
                          </a:solidFill>
                          <a:latin typeface="Arial"/>
                        </a:defRPr>
                      </a:lvl7pPr>
                      <a:lvl8pPr marL="3200388" algn="l" defTabSz="914396" rtl="0" eaLnBrk="1" latinLnBrk="0" hangingPunct="1">
                        <a:defRPr sz="1800" b="1" kern="1200">
                          <a:solidFill>
                            <a:schemeClr val="lt1"/>
                          </a:solidFill>
                          <a:latin typeface="Arial"/>
                        </a:defRPr>
                      </a:lvl8pPr>
                      <a:lvl9pPr marL="3657586" algn="l" defTabSz="914396" rtl="0" eaLnBrk="1" latinLnBrk="0" hangingPunct="1">
                        <a:defRPr sz="1800" b="1" kern="1200">
                          <a:solidFill>
                            <a:schemeClr val="lt1"/>
                          </a:solidFill>
                          <a:latin typeface="Arial"/>
                        </a:defRPr>
                      </a:lvl9pPr>
                    </a:lstStyle>
                    <a:p>
                      <a:r>
                        <a:rPr lang="en-US" sz="1400" dirty="0">
                          <a:solidFill>
                            <a:schemeClr val="tx1"/>
                          </a:solidFill>
                          <a:latin typeface="+mn-lt"/>
                          <a:cs typeface="Arial" panose="020B0604020202020204" pitchFamily="34" charset="0"/>
                        </a:rPr>
                        <a:t>Response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914396" rtl="0" eaLnBrk="1" latinLnBrk="0" hangingPunct="1">
                        <a:defRPr sz="1800" b="1" kern="1200">
                          <a:solidFill>
                            <a:schemeClr val="lt1"/>
                          </a:solidFill>
                          <a:latin typeface="Arial"/>
                        </a:defRPr>
                      </a:lvl1pPr>
                      <a:lvl2pPr marL="457198" algn="l" defTabSz="914396" rtl="0" eaLnBrk="1" latinLnBrk="0" hangingPunct="1">
                        <a:defRPr sz="1800" b="1" kern="1200">
                          <a:solidFill>
                            <a:schemeClr val="lt1"/>
                          </a:solidFill>
                          <a:latin typeface="Arial"/>
                        </a:defRPr>
                      </a:lvl2pPr>
                      <a:lvl3pPr marL="914396" algn="l" defTabSz="914396" rtl="0" eaLnBrk="1" latinLnBrk="0" hangingPunct="1">
                        <a:defRPr sz="1800" b="1" kern="1200">
                          <a:solidFill>
                            <a:schemeClr val="lt1"/>
                          </a:solidFill>
                          <a:latin typeface="Arial"/>
                        </a:defRPr>
                      </a:lvl3pPr>
                      <a:lvl4pPr marL="1371595" algn="l" defTabSz="914396" rtl="0" eaLnBrk="1" latinLnBrk="0" hangingPunct="1">
                        <a:defRPr sz="1800" b="1" kern="1200">
                          <a:solidFill>
                            <a:schemeClr val="lt1"/>
                          </a:solidFill>
                          <a:latin typeface="Arial"/>
                        </a:defRPr>
                      </a:lvl4pPr>
                      <a:lvl5pPr marL="1828793" algn="l" defTabSz="914396" rtl="0" eaLnBrk="1" latinLnBrk="0" hangingPunct="1">
                        <a:defRPr sz="1800" b="1" kern="1200">
                          <a:solidFill>
                            <a:schemeClr val="lt1"/>
                          </a:solidFill>
                          <a:latin typeface="Arial"/>
                        </a:defRPr>
                      </a:lvl5pPr>
                      <a:lvl6pPr marL="2285991" algn="l" defTabSz="914396" rtl="0" eaLnBrk="1" latinLnBrk="0" hangingPunct="1">
                        <a:defRPr sz="1800" b="1" kern="1200">
                          <a:solidFill>
                            <a:schemeClr val="lt1"/>
                          </a:solidFill>
                          <a:latin typeface="Arial"/>
                        </a:defRPr>
                      </a:lvl6pPr>
                      <a:lvl7pPr marL="2743189" algn="l" defTabSz="914396" rtl="0" eaLnBrk="1" latinLnBrk="0" hangingPunct="1">
                        <a:defRPr sz="1800" b="1" kern="1200">
                          <a:solidFill>
                            <a:schemeClr val="lt1"/>
                          </a:solidFill>
                          <a:latin typeface="Arial"/>
                        </a:defRPr>
                      </a:lvl7pPr>
                      <a:lvl8pPr marL="3200388" algn="l" defTabSz="914396" rtl="0" eaLnBrk="1" latinLnBrk="0" hangingPunct="1">
                        <a:defRPr sz="1800" b="1" kern="1200">
                          <a:solidFill>
                            <a:schemeClr val="lt1"/>
                          </a:solidFill>
                          <a:latin typeface="Arial"/>
                        </a:defRPr>
                      </a:lvl8pPr>
                      <a:lvl9pPr marL="3657586" algn="l" defTabSz="914396" rtl="0" eaLnBrk="1" latinLnBrk="0" hangingPunct="1">
                        <a:defRPr sz="1800" b="1" kern="1200">
                          <a:solidFill>
                            <a:schemeClr val="lt1"/>
                          </a:solidFill>
                          <a:latin typeface="Arial"/>
                        </a:defRPr>
                      </a:lvl9pPr>
                    </a:lstStyle>
                    <a:p>
                      <a:pPr algn="ctr"/>
                      <a:r>
                        <a:rPr lang="en-US" sz="1400">
                          <a:solidFill>
                            <a:schemeClr val="tx1"/>
                          </a:solidFill>
                          <a:latin typeface="+mn-lt"/>
                          <a:cs typeface="Arial" panose="020B0604020202020204" pitchFamily="34" charset="0"/>
                        </a:rPr>
                        <a:t>SC Amivantamab </a:t>
                      </a:r>
                      <a:br>
                        <a:rPr lang="en-US" sz="1400">
                          <a:solidFill>
                            <a:schemeClr val="tx1"/>
                          </a:solidFill>
                          <a:latin typeface="+mn-lt"/>
                          <a:cs typeface="Arial" panose="020B0604020202020204" pitchFamily="34" charset="0"/>
                        </a:rPr>
                      </a:br>
                      <a:r>
                        <a:rPr lang="en-US" sz="1400">
                          <a:solidFill>
                            <a:schemeClr val="tx1"/>
                          </a:solidFill>
                          <a:latin typeface="+mn-lt"/>
                          <a:cs typeface="Arial" panose="020B0604020202020204" pitchFamily="34" charset="0"/>
                        </a:rPr>
                        <a:t>+ Lazertinib</a:t>
                      </a:r>
                      <a:br>
                        <a:rPr lang="en-US" sz="1400">
                          <a:solidFill>
                            <a:schemeClr val="tx1"/>
                          </a:solidFill>
                          <a:latin typeface="+mn-lt"/>
                          <a:cs typeface="Arial" panose="020B0604020202020204" pitchFamily="34" charset="0"/>
                        </a:rPr>
                      </a:br>
                      <a:r>
                        <a:rPr lang="en-US" sz="1400">
                          <a:solidFill>
                            <a:schemeClr val="tx1"/>
                          </a:solidFill>
                          <a:latin typeface="+mn-lt"/>
                          <a:cs typeface="Arial" panose="020B0604020202020204" pitchFamily="34" charset="0"/>
                        </a:rPr>
                        <a:t>(n = 206)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tx1"/>
                          </a:solidFill>
                          <a:latin typeface="+mn-lt"/>
                          <a:cs typeface="Arial" panose="020B0604020202020204" pitchFamily="34" charset="0"/>
                        </a:rPr>
                        <a:t>IV </a:t>
                      </a:r>
                      <a:r>
                        <a:rPr lang="en-US" sz="1400" b="1" dirty="0" err="1">
                          <a:solidFill>
                            <a:schemeClr val="tx1"/>
                          </a:solidFill>
                          <a:latin typeface="+mn-lt"/>
                          <a:cs typeface="Arial" panose="020B0604020202020204" pitchFamily="34" charset="0"/>
                        </a:rPr>
                        <a:t>Amivantamab</a:t>
                      </a:r>
                      <a:r>
                        <a:rPr lang="en-US" sz="1400" b="1" dirty="0">
                          <a:solidFill>
                            <a:schemeClr val="tx1"/>
                          </a:solidFill>
                          <a:latin typeface="+mn-lt"/>
                          <a:cs typeface="Arial" panose="020B0604020202020204" pitchFamily="34" charset="0"/>
                        </a:rPr>
                        <a:t> </a:t>
                      </a:r>
                      <a:br>
                        <a:rPr lang="en-US" sz="1400" b="1" dirty="0">
                          <a:solidFill>
                            <a:schemeClr val="tx1"/>
                          </a:solidFill>
                          <a:latin typeface="+mn-lt"/>
                          <a:cs typeface="Arial" panose="020B0604020202020204" pitchFamily="34" charset="0"/>
                        </a:rPr>
                      </a:br>
                      <a:r>
                        <a:rPr lang="en-US" sz="1400" b="1" dirty="0">
                          <a:solidFill>
                            <a:schemeClr val="tx1"/>
                          </a:solidFill>
                          <a:latin typeface="+mn-lt"/>
                          <a:cs typeface="Arial" panose="020B0604020202020204" pitchFamily="34" charset="0"/>
                        </a:rPr>
                        <a:t>+ Lazertinib</a:t>
                      </a:r>
                      <a:br>
                        <a:rPr lang="en-US" sz="1400" b="1" dirty="0">
                          <a:solidFill>
                            <a:schemeClr val="tx1"/>
                          </a:solidFill>
                          <a:latin typeface="+mn-lt"/>
                          <a:cs typeface="Arial" panose="020B0604020202020204" pitchFamily="34" charset="0"/>
                        </a:rPr>
                      </a:br>
                      <a:r>
                        <a:rPr lang="en-US" sz="1400" b="1" dirty="0">
                          <a:solidFill>
                            <a:schemeClr val="tx1"/>
                          </a:solidFill>
                          <a:latin typeface="+mn-lt"/>
                          <a:cs typeface="Arial" panose="020B0604020202020204" pitchFamily="34" charset="0"/>
                        </a:rPr>
                        <a:t>(n = 212)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70399413"/>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ORR, % (95% CI)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cs typeface="Arial" panose="020B0604020202020204" pitchFamily="34" charset="0"/>
                        </a:rPr>
                        <a:t>30 (24-37)</a:t>
                      </a:r>
                      <a:endParaRPr lang="en-US" sz="1400" b="0">
                        <a:solidFill>
                          <a:sysClr val="windowText" lastClr="000000"/>
                        </a:solidFill>
                        <a:effectLst/>
                        <a:latin typeface="+mn-lt"/>
                        <a:ea typeface="Calibri" panose="020F0502020204030204" pitchFamily="34" charset="0"/>
                        <a:cs typeface="Arial" panose="020B060402020202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cs typeface="Arial" panose="020B0604020202020204" pitchFamily="34" charset="0"/>
                        </a:rPr>
                        <a:t>33 (26-39)</a:t>
                      </a:r>
                      <a:endParaRPr lang="en-US" sz="1400" b="0">
                        <a:solidFill>
                          <a:sysClr val="windowText" lastClr="000000"/>
                        </a:solidFill>
                        <a:effectLst/>
                        <a:latin typeface="+mn-lt"/>
                        <a:ea typeface="Calibri" panose="020F0502020204030204" pitchFamily="34" charset="0"/>
                        <a:cs typeface="Arial" panose="020B060402020202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637458256"/>
                  </a:ext>
                </a:extLst>
              </a:tr>
              <a:tr h="0">
                <a:tc vMerge="1">
                  <a:txBody>
                    <a:bodyPr/>
                    <a:lstStyle/>
                    <a:p>
                      <a:pPr marL="112713" marR="0" indent="0">
                        <a:lnSpc>
                          <a:spcPct val="115000"/>
                        </a:lnSpc>
                        <a:spcBef>
                          <a:spcPts val="300"/>
                        </a:spcBef>
                        <a:spcAft>
                          <a:spcPts val="0"/>
                        </a:spcAft>
                      </a:pPr>
                      <a:endPar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F2F2"/>
                    </a:solidFill>
                  </a:tcPr>
                </a:tc>
                <a:tc gridSpan="2">
                  <a:txBody>
                    <a:bodyPr/>
                    <a:lstStyle/>
                    <a:p>
                      <a:pPr marL="0" marR="0" algn="ctr">
                        <a:lnSpc>
                          <a:spcPct val="115000"/>
                        </a:lnSpc>
                        <a:spcBef>
                          <a:spcPts val="300"/>
                        </a:spcBef>
                        <a:spcAft>
                          <a:spcPts val="0"/>
                        </a:spcAft>
                      </a:pPr>
                      <a:r>
                        <a:rPr lang="en-US" sz="1400" b="0">
                          <a:solidFill>
                            <a:sysClr val="windowText" lastClr="000000"/>
                          </a:solidFill>
                          <a:effectLst/>
                          <a:latin typeface="+mn-lt"/>
                          <a:ea typeface="Calibri" panose="020F0502020204030204" pitchFamily="34" charset="0"/>
                          <a:cs typeface="Arial" panose="020B0604020202020204" pitchFamily="34" charset="0"/>
                        </a:rPr>
                        <a:t>RR: 0.92 (95% CI: 0.70-1.23; </a:t>
                      </a:r>
                      <a:r>
                        <a:rPr lang="en-US" sz="1400" b="0" i="1">
                          <a:solidFill>
                            <a:sysClr val="windowText" lastClr="000000"/>
                          </a:solidFill>
                          <a:effectLst/>
                          <a:latin typeface="+mn-lt"/>
                          <a:ea typeface="Calibri" panose="020F0502020204030204" pitchFamily="34" charset="0"/>
                          <a:cs typeface="Arial" panose="020B0604020202020204" pitchFamily="34" charset="0"/>
                        </a:rPr>
                        <a:t>P </a:t>
                      </a:r>
                      <a:r>
                        <a:rPr lang="en-US" sz="1400" b="0">
                          <a:solidFill>
                            <a:sysClr val="windowText" lastClr="000000"/>
                          </a:solidFill>
                          <a:effectLst/>
                          <a:latin typeface="+mn-lt"/>
                          <a:ea typeface="Calibri" panose="020F0502020204030204" pitchFamily="34" charset="0"/>
                          <a:cs typeface="Arial" panose="020B0604020202020204" pitchFamily="34" charset="0"/>
                        </a:rPr>
                        <a:t>= .001)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hMerge="1">
                  <a:txBody>
                    <a:bodyPr/>
                    <a:lstStyle/>
                    <a:p>
                      <a:pPr marL="0" marR="0" algn="ctr">
                        <a:lnSpc>
                          <a:spcPct val="115000"/>
                        </a:lnSpc>
                        <a:spcBef>
                          <a:spcPts val="300"/>
                        </a:spcBef>
                        <a:spcAft>
                          <a:spcPts val="0"/>
                        </a:spcAft>
                      </a:pPr>
                      <a:endParaRPr lang="en-US" sz="105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2009054650"/>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Confirmed ORR, % (95% CI)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ea typeface="Calibri" panose="020F0502020204030204" pitchFamily="34" charset="0"/>
                          <a:cs typeface="Arial" panose="020B0604020202020204" pitchFamily="34" charset="0"/>
                        </a:rPr>
                        <a:t>27 (21-33)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ea typeface="Calibri" panose="020F0502020204030204" pitchFamily="34" charset="0"/>
                          <a:cs typeface="Arial" panose="020B0604020202020204" pitchFamily="34" charset="0"/>
                        </a:rPr>
                        <a:t>27 (21-33)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01208948"/>
                  </a:ext>
                </a:extLst>
              </a:tr>
              <a:tr h="0">
                <a:tc vMerge="1">
                  <a:txBody>
                    <a:bodyPr/>
                    <a:lstStyle/>
                    <a:p>
                      <a:pPr marL="112713" marR="0" indent="0">
                        <a:lnSpc>
                          <a:spcPct val="115000"/>
                        </a:lnSpc>
                        <a:spcBef>
                          <a:spcPts val="300"/>
                        </a:spcBef>
                        <a:spcAft>
                          <a:spcPts val="0"/>
                        </a:spcAft>
                      </a:pPr>
                      <a:endPar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F2F2"/>
                    </a:solidFill>
                  </a:tcPr>
                </a:tc>
                <a:tc gridSpan="2">
                  <a:txBody>
                    <a:bodyPr/>
                    <a:lstStyle/>
                    <a:p>
                      <a:pPr marL="0" marR="0" lvl="0" indent="0" algn="ctr" defTabSz="914396" rtl="0" eaLnBrk="1" fontAlgn="auto" latinLnBrk="0" hangingPunct="1">
                        <a:lnSpc>
                          <a:spcPct val="115000"/>
                        </a:lnSpc>
                        <a:spcBef>
                          <a:spcPts val="300"/>
                        </a:spcBef>
                        <a:spcAft>
                          <a:spcPts val="0"/>
                        </a:spcAft>
                        <a:buClrTx/>
                        <a:buSzTx/>
                        <a:buFontTx/>
                        <a:buNone/>
                        <a:tabLst/>
                        <a:defRPr/>
                      </a:pPr>
                      <a:r>
                        <a:rPr lang="en-US" sz="1400" b="0">
                          <a:solidFill>
                            <a:sysClr val="windowText" lastClr="000000"/>
                          </a:solidFill>
                          <a:effectLst/>
                          <a:latin typeface="+mn-lt"/>
                          <a:ea typeface="Calibri" panose="020F0502020204030204" pitchFamily="34" charset="0"/>
                          <a:cs typeface="Arial" panose="020B0604020202020204" pitchFamily="34" charset="0"/>
                        </a:rPr>
                        <a:t>RR: 0.99 (95% CI: 0.72-1.36; </a:t>
                      </a:r>
                      <a:r>
                        <a:rPr lang="en-US" sz="1400" b="0" i="1">
                          <a:solidFill>
                            <a:sysClr val="windowText" lastClr="000000"/>
                          </a:solidFill>
                          <a:effectLst/>
                          <a:latin typeface="+mn-lt"/>
                          <a:ea typeface="Calibri" panose="020F0502020204030204" pitchFamily="34" charset="0"/>
                          <a:cs typeface="Arial" panose="020B0604020202020204" pitchFamily="34" charset="0"/>
                        </a:rPr>
                        <a:t>P </a:t>
                      </a:r>
                      <a:r>
                        <a:rPr lang="en-US" sz="1400" b="0">
                          <a:solidFill>
                            <a:sysClr val="windowText" lastClr="000000"/>
                          </a:solidFill>
                          <a:effectLst/>
                          <a:latin typeface="+mn-lt"/>
                          <a:ea typeface="Calibri" panose="020F0502020204030204" pitchFamily="34" charset="0"/>
                          <a:cs typeface="Arial" panose="020B0604020202020204" pitchFamily="34" charset="0"/>
                        </a:rPr>
                        <a:t>&lt;.001)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extLst>
                  <a:ext uri="{0D108BD9-81ED-4DB2-BD59-A6C34878D82A}">
                    <a16:rowId xmlns:a16="http://schemas.microsoft.com/office/drawing/2014/main" val="16968752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mn-lt"/>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mn-lt"/>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mn-lt"/>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mn-lt"/>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mn-lt"/>
                          <a:ea typeface="+mn-ea"/>
                          <a:cs typeface="+mn-cs"/>
                        </a:rPr>
                        <a:t>Not evaluable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1 (0.5)</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61 (30)</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93 (45)</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37 (18)</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14 (7)</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1 (&lt;0.5)</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68 (32)</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81 (38)</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42 (20)</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20 (9)</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0316176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DCR, % (95% CI)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396" rtl="0" eaLnBrk="1" fontAlgn="auto" latinLnBrk="0" hangingPunct="1">
                        <a:lnSpc>
                          <a:spcPct val="115000"/>
                        </a:lnSpc>
                        <a:spcBef>
                          <a:spcPts val="300"/>
                        </a:spcBef>
                        <a:spcAft>
                          <a:spcPts val="0"/>
                        </a:spcAft>
                        <a:buClrTx/>
                        <a:buSzTx/>
                        <a:buFontTx/>
                        <a:buNone/>
                        <a:tabLst/>
                        <a:defRPr/>
                      </a:pPr>
                      <a:r>
                        <a:rPr lang="en-US" sz="1400" b="0">
                          <a:solidFill>
                            <a:sysClr val="windowText" lastClr="000000"/>
                          </a:solidFill>
                          <a:effectLst/>
                          <a:latin typeface="+mn-lt"/>
                          <a:ea typeface="Calibri" panose="020F0502020204030204" pitchFamily="34" charset="0"/>
                          <a:cs typeface="Arial" panose="020B0604020202020204" pitchFamily="34" charset="0"/>
                        </a:rPr>
                        <a:t> 75 (69-81)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396" rtl="0" eaLnBrk="1" fontAlgn="auto" latinLnBrk="0" hangingPunct="1">
                        <a:lnSpc>
                          <a:spcPct val="115000"/>
                        </a:lnSpc>
                        <a:spcBef>
                          <a:spcPts val="300"/>
                        </a:spcBef>
                        <a:spcAft>
                          <a:spcPts val="0"/>
                        </a:spcAft>
                        <a:buClrTx/>
                        <a:buSzTx/>
                        <a:buFontTx/>
                        <a:buNone/>
                        <a:tabLst/>
                        <a:defRPr/>
                      </a:pPr>
                      <a:r>
                        <a:rPr lang="en-US" sz="1400" b="0">
                          <a:solidFill>
                            <a:sysClr val="windowText" lastClr="000000"/>
                          </a:solidFill>
                          <a:effectLst/>
                          <a:latin typeface="+mn-lt"/>
                          <a:ea typeface="Calibri" panose="020F0502020204030204" pitchFamily="34" charset="0"/>
                          <a:cs typeface="Arial" panose="020B0604020202020204" pitchFamily="34" charset="0"/>
                        </a:rPr>
                        <a:t>71 (64-77)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506993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Median TTR, mo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cs typeface="Arial" panose="020B0604020202020204" pitchFamily="34" charset="0"/>
                        </a:rPr>
                        <a:t>1.5 (1.2-6.9)</a:t>
                      </a:r>
                      <a:endParaRPr lang="en-US" sz="1400" b="0">
                        <a:solidFill>
                          <a:sysClr val="windowText" lastClr="000000"/>
                        </a:solidFill>
                        <a:effectLst/>
                        <a:latin typeface="+mn-lt"/>
                        <a:ea typeface="Calibri" panose="020F0502020204030204" pitchFamily="34" charset="0"/>
                        <a:cs typeface="Arial" panose="020B060402020202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cs typeface="Arial" panose="020B0604020202020204" pitchFamily="34" charset="0"/>
                        </a:rPr>
                        <a:t>1.5 (1.2-9.9)</a:t>
                      </a:r>
                      <a:endParaRPr lang="en-US" sz="1400" b="0">
                        <a:solidFill>
                          <a:sysClr val="windowText" lastClr="000000"/>
                        </a:solidFill>
                        <a:effectLst/>
                        <a:latin typeface="+mn-lt"/>
                        <a:ea typeface="Calibri" panose="020F0502020204030204" pitchFamily="34" charset="0"/>
                        <a:cs typeface="Arial" panose="020B060402020202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6295513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Median DoR, mo (95% CI)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ea typeface="Calibri" panose="020F0502020204030204" pitchFamily="34" charset="0"/>
                          <a:cs typeface="Arial" panose="020B0604020202020204" pitchFamily="34" charset="0"/>
                        </a:rPr>
                        <a:t>11.2 (6.1-NE)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ea typeface="Calibri" panose="020F0502020204030204" pitchFamily="34" charset="0"/>
                          <a:cs typeface="Arial" panose="020B0604020202020204" pitchFamily="34" charset="0"/>
                        </a:rPr>
                        <a:t>8.3 (5.4-NE)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72637635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Response duration ≥6 mo,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ea typeface="Calibri" panose="020F0502020204030204" pitchFamily="34" charset="0"/>
                          <a:cs typeface="Arial" panose="020B0604020202020204" pitchFamily="34" charset="0"/>
                        </a:rPr>
                        <a:t>29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300"/>
                        </a:spcBef>
                        <a:spcAft>
                          <a:spcPts val="0"/>
                        </a:spcAft>
                      </a:pPr>
                      <a:r>
                        <a:rPr lang="en-US" sz="1400" b="0" dirty="0">
                          <a:solidFill>
                            <a:sysClr val="windowText" lastClr="000000"/>
                          </a:solidFill>
                          <a:effectLst/>
                          <a:latin typeface="+mn-lt"/>
                          <a:ea typeface="Calibri" panose="020F0502020204030204" pitchFamily="34" charset="0"/>
                          <a:cs typeface="Arial" panose="020B0604020202020204" pitchFamily="34" charset="0"/>
                        </a:rPr>
                        <a:t>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539875809"/>
                  </a:ext>
                </a:extLst>
              </a:tr>
            </a:tbl>
          </a:graphicData>
        </a:graphic>
      </p:graphicFrame>
      <p:graphicFrame>
        <p:nvGraphicFramePr>
          <p:cNvPr id="12" name="Table 5">
            <a:extLst>
              <a:ext uri="{FF2B5EF4-FFF2-40B4-BE49-F238E27FC236}">
                <a16:creationId xmlns:a16="http://schemas.microsoft.com/office/drawing/2014/main" id="{2139E6F7-6B67-B6DA-D3D0-5594902ACEE8}"/>
              </a:ext>
            </a:extLst>
          </p:cNvPr>
          <p:cNvGraphicFramePr>
            <a:graphicFrameLocks noGrp="1"/>
          </p:cNvGraphicFramePr>
          <p:nvPr>
            <p:extLst>
              <p:ext uri="{D42A27DB-BD31-4B8C-83A1-F6EECF244321}">
                <p14:modId xmlns:p14="http://schemas.microsoft.com/office/powerpoint/2010/main" val="1466441698"/>
              </p:ext>
            </p:extLst>
          </p:nvPr>
        </p:nvGraphicFramePr>
        <p:xfrm>
          <a:off x="6292247" y="1407280"/>
          <a:ext cx="5377466" cy="2839340"/>
        </p:xfrm>
        <a:graphic>
          <a:graphicData uri="http://schemas.openxmlformats.org/drawingml/2006/table">
            <a:tbl>
              <a:tblPr firstRow="1" bandRow="1">
                <a:tableStyleId>{F2DE63D5-997A-4646-A377-4702673A728D}</a:tableStyleId>
              </a:tblPr>
              <a:tblGrid>
                <a:gridCol w="2295144">
                  <a:extLst>
                    <a:ext uri="{9D8B030D-6E8A-4147-A177-3AD203B41FA5}">
                      <a16:colId xmlns:a16="http://schemas.microsoft.com/office/drawing/2014/main" val="591989355"/>
                    </a:ext>
                  </a:extLst>
                </a:gridCol>
                <a:gridCol w="1546130">
                  <a:extLst>
                    <a:ext uri="{9D8B030D-6E8A-4147-A177-3AD203B41FA5}">
                      <a16:colId xmlns:a16="http://schemas.microsoft.com/office/drawing/2014/main" val="2685196913"/>
                    </a:ext>
                  </a:extLst>
                </a:gridCol>
                <a:gridCol w="1536192">
                  <a:extLst>
                    <a:ext uri="{9D8B030D-6E8A-4147-A177-3AD203B41FA5}">
                      <a16:colId xmlns:a16="http://schemas.microsoft.com/office/drawing/2014/main" val="3053893389"/>
                    </a:ext>
                  </a:extLst>
                </a:gridCol>
              </a:tblGrid>
              <a:tr h="0">
                <a:tc>
                  <a:txBody>
                    <a:bodyPr/>
                    <a:lstStyle>
                      <a:lvl1pPr marL="0" algn="l" defTabSz="914396" rtl="0" eaLnBrk="1" latinLnBrk="0" hangingPunct="1">
                        <a:defRPr sz="1800" b="1" kern="1200">
                          <a:solidFill>
                            <a:schemeClr val="lt1"/>
                          </a:solidFill>
                          <a:latin typeface="Arial"/>
                        </a:defRPr>
                      </a:lvl1pPr>
                      <a:lvl2pPr marL="457198" algn="l" defTabSz="914396" rtl="0" eaLnBrk="1" latinLnBrk="0" hangingPunct="1">
                        <a:defRPr sz="1800" b="1" kern="1200">
                          <a:solidFill>
                            <a:schemeClr val="lt1"/>
                          </a:solidFill>
                          <a:latin typeface="Arial"/>
                        </a:defRPr>
                      </a:lvl2pPr>
                      <a:lvl3pPr marL="914396" algn="l" defTabSz="914396" rtl="0" eaLnBrk="1" latinLnBrk="0" hangingPunct="1">
                        <a:defRPr sz="1800" b="1" kern="1200">
                          <a:solidFill>
                            <a:schemeClr val="lt1"/>
                          </a:solidFill>
                          <a:latin typeface="Arial"/>
                        </a:defRPr>
                      </a:lvl3pPr>
                      <a:lvl4pPr marL="1371595" algn="l" defTabSz="914396" rtl="0" eaLnBrk="1" latinLnBrk="0" hangingPunct="1">
                        <a:defRPr sz="1800" b="1" kern="1200">
                          <a:solidFill>
                            <a:schemeClr val="lt1"/>
                          </a:solidFill>
                          <a:latin typeface="Arial"/>
                        </a:defRPr>
                      </a:lvl4pPr>
                      <a:lvl5pPr marL="1828793" algn="l" defTabSz="914396" rtl="0" eaLnBrk="1" latinLnBrk="0" hangingPunct="1">
                        <a:defRPr sz="1800" b="1" kern="1200">
                          <a:solidFill>
                            <a:schemeClr val="lt1"/>
                          </a:solidFill>
                          <a:latin typeface="Arial"/>
                        </a:defRPr>
                      </a:lvl5pPr>
                      <a:lvl6pPr marL="2285991" algn="l" defTabSz="914396" rtl="0" eaLnBrk="1" latinLnBrk="0" hangingPunct="1">
                        <a:defRPr sz="1800" b="1" kern="1200">
                          <a:solidFill>
                            <a:schemeClr val="lt1"/>
                          </a:solidFill>
                          <a:latin typeface="Arial"/>
                        </a:defRPr>
                      </a:lvl6pPr>
                      <a:lvl7pPr marL="2743189" algn="l" defTabSz="914396" rtl="0" eaLnBrk="1" latinLnBrk="0" hangingPunct="1">
                        <a:defRPr sz="1800" b="1" kern="1200">
                          <a:solidFill>
                            <a:schemeClr val="lt1"/>
                          </a:solidFill>
                          <a:latin typeface="Arial"/>
                        </a:defRPr>
                      </a:lvl7pPr>
                      <a:lvl8pPr marL="3200388" algn="l" defTabSz="914396" rtl="0" eaLnBrk="1" latinLnBrk="0" hangingPunct="1">
                        <a:defRPr sz="1800" b="1" kern="1200">
                          <a:solidFill>
                            <a:schemeClr val="lt1"/>
                          </a:solidFill>
                          <a:latin typeface="Arial"/>
                        </a:defRPr>
                      </a:lvl8pPr>
                      <a:lvl9pPr marL="3657586" algn="l" defTabSz="914396" rtl="0" eaLnBrk="1" latinLnBrk="0" hangingPunct="1">
                        <a:defRPr sz="1800" b="1" kern="1200">
                          <a:solidFill>
                            <a:schemeClr val="lt1"/>
                          </a:solidFill>
                          <a:latin typeface="Arial"/>
                        </a:defRPr>
                      </a:lvl9pPr>
                    </a:lstStyle>
                    <a:p>
                      <a:r>
                        <a:rPr lang="en-US" sz="1400" dirty="0">
                          <a:solidFill>
                            <a:schemeClr val="tx1"/>
                          </a:solidFill>
                          <a:latin typeface="+mn-lt"/>
                          <a:cs typeface="Arial" panose="020B0604020202020204" pitchFamily="34" charset="0"/>
                        </a:rPr>
                        <a:t>Outcome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914396" rtl="0" eaLnBrk="1" latinLnBrk="0" hangingPunct="1">
                        <a:defRPr sz="1800" b="1" kern="1200">
                          <a:solidFill>
                            <a:schemeClr val="lt1"/>
                          </a:solidFill>
                          <a:latin typeface="Arial"/>
                        </a:defRPr>
                      </a:lvl1pPr>
                      <a:lvl2pPr marL="457198" algn="l" defTabSz="914396" rtl="0" eaLnBrk="1" latinLnBrk="0" hangingPunct="1">
                        <a:defRPr sz="1800" b="1" kern="1200">
                          <a:solidFill>
                            <a:schemeClr val="lt1"/>
                          </a:solidFill>
                          <a:latin typeface="Arial"/>
                        </a:defRPr>
                      </a:lvl2pPr>
                      <a:lvl3pPr marL="914396" algn="l" defTabSz="914396" rtl="0" eaLnBrk="1" latinLnBrk="0" hangingPunct="1">
                        <a:defRPr sz="1800" b="1" kern="1200">
                          <a:solidFill>
                            <a:schemeClr val="lt1"/>
                          </a:solidFill>
                          <a:latin typeface="Arial"/>
                        </a:defRPr>
                      </a:lvl3pPr>
                      <a:lvl4pPr marL="1371595" algn="l" defTabSz="914396" rtl="0" eaLnBrk="1" latinLnBrk="0" hangingPunct="1">
                        <a:defRPr sz="1800" b="1" kern="1200">
                          <a:solidFill>
                            <a:schemeClr val="lt1"/>
                          </a:solidFill>
                          <a:latin typeface="Arial"/>
                        </a:defRPr>
                      </a:lvl4pPr>
                      <a:lvl5pPr marL="1828793" algn="l" defTabSz="914396" rtl="0" eaLnBrk="1" latinLnBrk="0" hangingPunct="1">
                        <a:defRPr sz="1800" b="1" kern="1200">
                          <a:solidFill>
                            <a:schemeClr val="lt1"/>
                          </a:solidFill>
                          <a:latin typeface="Arial"/>
                        </a:defRPr>
                      </a:lvl5pPr>
                      <a:lvl6pPr marL="2285991" algn="l" defTabSz="914396" rtl="0" eaLnBrk="1" latinLnBrk="0" hangingPunct="1">
                        <a:defRPr sz="1800" b="1" kern="1200">
                          <a:solidFill>
                            <a:schemeClr val="lt1"/>
                          </a:solidFill>
                          <a:latin typeface="Arial"/>
                        </a:defRPr>
                      </a:lvl6pPr>
                      <a:lvl7pPr marL="2743189" algn="l" defTabSz="914396" rtl="0" eaLnBrk="1" latinLnBrk="0" hangingPunct="1">
                        <a:defRPr sz="1800" b="1" kern="1200">
                          <a:solidFill>
                            <a:schemeClr val="lt1"/>
                          </a:solidFill>
                          <a:latin typeface="Arial"/>
                        </a:defRPr>
                      </a:lvl7pPr>
                      <a:lvl8pPr marL="3200388" algn="l" defTabSz="914396" rtl="0" eaLnBrk="1" latinLnBrk="0" hangingPunct="1">
                        <a:defRPr sz="1800" b="1" kern="1200">
                          <a:solidFill>
                            <a:schemeClr val="lt1"/>
                          </a:solidFill>
                          <a:latin typeface="Arial"/>
                        </a:defRPr>
                      </a:lvl8pPr>
                      <a:lvl9pPr marL="3657586" algn="l" defTabSz="914396" rtl="0" eaLnBrk="1" latinLnBrk="0" hangingPunct="1">
                        <a:defRPr sz="1800" b="1" kern="1200">
                          <a:solidFill>
                            <a:schemeClr val="lt1"/>
                          </a:solidFill>
                          <a:latin typeface="Arial"/>
                        </a:defRPr>
                      </a:lvl9pPr>
                    </a:lstStyle>
                    <a:p>
                      <a:pPr algn="ctr"/>
                      <a:r>
                        <a:rPr lang="en-US" sz="1400">
                          <a:solidFill>
                            <a:schemeClr val="tx1"/>
                          </a:solidFill>
                          <a:latin typeface="+mn-lt"/>
                          <a:cs typeface="Arial" panose="020B0604020202020204" pitchFamily="34" charset="0"/>
                        </a:rPr>
                        <a:t>SC Amivantamab </a:t>
                      </a:r>
                      <a:br>
                        <a:rPr lang="en-US" sz="1400">
                          <a:solidFill>
                            <a:schemeClr val="tx1"/>
                          </a:solidFill>
                          <a:latin typeface="+mn-lt"/>
                          <a:cs typeface="Arial" panose="020B0604020202020204" pitchFamily="34" charset="0"/>
                        </a:rPr>
                      </a:br>
                      <a:r>
                        <a:rPr lang="en-US" sz="1400">
                          <a:solidFill>
                            <a:schemeClr val="tx1"/>
                          </a:solidFill>
                          <a:latin typeface="+mn-lt"/>
                          <a:cs typeface="Arial" panose="020B0604020202020204" pitchFamily="34" charset="0"/>
                        </a:rPr>
                        <a:t>+ Lazertinib</a:t>
                      </a:r>
                      <a:br>
                        <a:rPr lang="en-US" sz="1400">
                          <a:solidFill>
                            <a:schemeClr val="tx1"/>
                          </a:solidFill>
                          <a:latin typeface="+mn-lt"/>
                          <a:cs typeface="Arial" panose="020B0604020202020204" pitchFamily="34" charset="0"/>
                        </a:rPr>
                      </a:br>
                      <a:r>
                        <a:rPr lang="en-US" sz="1400">
                          <a:solidFill>
                            <a:schemeClr val="tx1"/>
                          </a:solidFill>
                          <a:latin typeface="+mn-lt"/>
                          <a:cs typeface="Arial" panose="020B0604020202020204" pitchFamily="34" charset="0"/>
                        </a:rPr>
                        <a:t>(n = 206)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a:solidFill>
                            <a:schemeClr val="tx1"/>
                          </a:solidFill>
                          <a:latin typeface="+mn-lt"/>
                          <a:cs typeface="Arial" panose="020B0604020202020204" pitchFamily="34" charset="0"/>
                        </a:rPr>
                        <a:t>IV Amivantamab </a:t>
                      </a:r>
                      <a:br>
                        <a:rPr lang="en-US" sz="1400" b="1">
                          <a:solidFill>
                            <a:schemeClr val="tx1"/>
                          </a:solidFill>
                          <a:latin typeface="+mn-lt"/>
                          <a:cs typeface="Arial" panose="020B0604020202020204" pitchFamily="34" charset="0"/>
                        </a:rPr>
                      </a:br>
                      <a:r>
                        <a:rPr lang="en-US" sz="1400" b="1">
                          <a:solidFill>
                            <a:schemeClr val="tx1"/>
                          </a:solidFill>
                          <a:latin typeface="+mn-lt"/>
                          <a:cs typeface="Arial" panose="020B0604020202020204" pitchFamily="34" charset="0"/>
                        </a:rPr>
                        <a:t>+ Lazertinib</a:t>
                      </a:r>
                      <a:br>
                        <a:rPr lang="en-US" sz="1400" b="1">
                          <a:solidFill>
                            <a:schemeClr val="tx1"/>
                          </a:solidFill>
                          <a:latin typeface="+mn-lt"/>
                          <a:cs typeface="Arial" panose="020B0604020202020204" pitchFamily="34" charset="0"/>
                        </a:rPr>
                      </a:br>
                      <a:r>
                        <a:rPr lang="en-US" sz="1400" b="1">
                          <a:solidFill>
                            <a:schemeClr val="tx1"/>
                          </a:solidFill>
                          <a:latin typeface="+mn-lt"/>
                          <a:cs typeface="Arial" panose="020B0604020202020204" pitchFamily="34" charset="0"/>
                        </a:rPr>
                        <a:t>(n = 212)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70399413"/>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Median PFS, mo</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cs typeface="Arial" panose="020B0604020202020204" pitchFamily="34" charset="0"/>
                        </a:rPr>
                        <a:t>6.1</a:t>
                      </a:r>
                      <a:endParaRPr lang="en-US" sz="1400" b="0">
                        <a:solidFill>
                          <a:sysClr val="windowText" lastClr="000000"/>
                        </a:solidFill>
                        <a:effectLst/>
                        <a:latin typeface="+mn-lt"/>
                        <a:ea typeface="Calibri" panose="020F0502020204030204" pitchFamily="34" charset="0"/>
                        <a:cs typeface="Arial" panose="020B060402020202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300"/>
                        </a:spcBef>
                        <a:spcAft>
                          <a:spcPts val="0"/>
                        </a:spcAft>
                      </a:pPr>
                      <a:r>
                        <a:rPr lang="en-US" sz="1400" b="0">
                          <a:solidFill>
                            <a:sysClr val="windowText" lastClr="000000"/>
                          </a:solidFill>
                          <a:effectLst/>
                          <a:latin typeface="+mn-lt"/>
                          <a:cs typeface="Arial" panose="020B0604020202020204" pitchFamily="34" charset="0"/>
                        </a:rPr>
                        <a:t>4.3</a:t>
                      </a:r>
                      <a:endParaRPr lang="en-US" sz="1400" b="0">
                        <a:solidFill>
                          <a:sysClr val="windowText" lastClr="000000"/>
                        </a:solidFill>
                        <a:effectLst/>
                        <a:latin typeface="+mn-lt"/>
                        <a:ea typeface="Calibri" panose="020F0502020204030204" pitchFamily="34" charset="0"/>
                        <a:cs typeface="Arial" panose="020B060402020202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637458256"/>
                  </a:ext>
                </a:extLst>
              </a:tr>
              <a:tr h="0">
                <a:tc vMerge="1">
                  <a:txBody>
                    <a:bodyPr/>
                    <a:lstStyle/>
                    <a:p>
                      <a:pPr marL="112713" marR="0" indent="0">
                        <a:lnSpc>
                          <a:spcPct val="115000"/>
                        </a:lnSpc>
                        <a:spcBef>
                          <a:spcPts val="300"/>
                        </a:spcBef>
                        <a:spcAft>
                          <a:spcPts val="0"/>
                        </a:spcAft>
                      </a:pPr>
                      <a:endParaRPr lang="en-US" sz="11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F2F2"/>
                    </a:solidFill>
                  </a:tcPr>
                </a:tc>
                <a:tc gridSpan="2">
                  <a:txBody>
                    <a:bodyPr/>
                    <a:lstStyle/>
                    <a:p>
                      <a:pPr marL="0" marR="0" algn="ctr">
                        <a:lnSpc>
                          <a:spcPct val="115000"/>
                        </a:lnSpc>
                        <a:spcBef>
                          <a:spcPts val="300"/>
                        </a:spcBef>
                        <a:spcAft>
                          <a:spcPts val="0"/>
                        </a:spcAft>
                      </a:pPr>
                      <a:r>
                        <a:rPr lang="it-IT" sz="1400" b="0">
                          <a:solidFill>
                            <a:sysClr val="windowText" lastClr="000000"/>
                          </a:solidFill>
                          <a:effectLst/>
                          <a:latin typeface="+mn-lt"/>
                          <a:ea typeface="Calibri" panose="020F0502020204030204" pitchFamily="34" charset="0"/>
                          <a:cs typeface="Arial" panose="020B0604020202020204" pitchFamily="34" charset="0"/>
                        </a:rPr>
                        <a:t>HR: 0.84 (95% CI: 0.64-1.10; </a:t>
                      </a:r>
                      <a:r>
                        <a:rPr lang="it-IT" sz="1400" b="0" i="1">
                          <a:solidFill>
                            <a:sysClr val="windowText" lastClr="000000"/>
                          </a:solidFill>
                          <a:effectLst/>
                          <a:latin typeface="+mn-lt"/>
                          <a:ea typeface="Calibri" panose="020F0502020204030204" pitchFamily="34" charset="0"/>
                          <a:cs typeface="Arial" panose="020B0604020202020204" pitchFamily="34" charset="0"/>
                        </a:rPr>
                        <a:t>P</a:t>
                      </a:r>
                      <a:r>
                        <a:rPr lang="it-IT" sz="1400" b="0">
                          <a:solidFill>
                            <a:sysClr val="windowText" lastClr="000000"/>
                          </a:solidFill>
                          <a:effectLst/>
                          <a:latin typeface="+mn-lt"/>
                          <a:ea typeface="Calibri" panose="020F0502020204030204" pitchFamily="34" charset="0"/>
                          <a:cs typeface="Arial" panose="020B0604020202020204" pitchFamily="34" charset="0"/>
                        </a:rPr>
                        <a:t> = .20)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hMerge="1">
                  <a:txBody>
                    <a:bodyPr/>
                    <a:lstStyle/>
                    <a:p>
                      <a:pPr marL="0" marR="0" algn="ctr">
                        <a:lnSpc>
                          <a:spcPct val="115000"/>
                        </a:lnSpc>
                        <a:spcBef>
                          <a:spcPts val="300"/>
                        </a:spcBef>
                        <a:spcAft>
                          <a:spcPts val="0"/>
                        </a:spcAft>
                      </a:pPr>
                      <a:endParaRPr lang="en-US" sz="105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200905465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PFS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mn-lt"/>
                          <a:ea typeface="+mn-ea"/>
                          <a:cs typeface="+mn-cs"/>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mn-lt"/>
                          <a:ea typeface="+mn-ea"/>
                          <a:cs typeface="+mn-cs"/>
                        </a:rPr>
                        <a:t>12 mo</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50</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37</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42</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20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0316176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mn-lt"/>
                          <a:ea typeface="+mn-ea"/>
                          <a:cs typeface="+mn-cs"/>
                        </a:rPr>
                        <a:t>OS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mn-lt"/>
                          <a:ea typeface="+mn-ea"/>
                          <a:cs typeface="+mn-cs"/>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mn-lt"/>
                          <a:ea typeface="+mn-ea"/>
                          <a:cs typeface="+mn-cs"/>
                        </a:rPr>
                        <a:t>12 mo</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85</a:t>
                      </a:r>
                    </a:p>
                    <a:p>
                      <a:pPr marL="0" marR="0" algn="ctr">
                        <a:lnSpc>
                          <a:spcPct val="100000"/>
                        </a:lnSpc>
                        <a:spcBef>
                          <a:spcPts val="0"/>
                        </a:spcBef>
                        <a:spcAft>
                          <a:spcPts val="0"/>
                        </a:spcAft>
                      </a:pPr>
                      <a:r>
                        <a:rPr lang="en-US" sz="1400" b="0">
                          <a:solidFill>
                            <a:sysClr val="windowText" lastClr="000000"/>
                          </a:solidFill>
                          <a:effectLst/>
                          <a:latin typeface="+mn-lt"/>
                          <a:cs typeface="Arial" panose="020B0604020202020204" pitchFamily="34" charset="0"/>
                        </a:rPr>
                        <a:t>65</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a:lnSpc>
                          <a:spcPct val="100000"/>
                        </a:lnSpc>
                        <a:spcBef>
                          <a:spcPts val="0"/>
                        </a:spcBef>
                        <a:spcAft>
                          <a:spcPts val="0"/>
                        </a:spcAft>
                      </a:pPr>
                      <a:r>
                        <a:rPr lang="en-US" sz="1400" b="0" dirty="0">
                          <a:solidFill>
                            <a:sysClr val="windowText" lastClr="000000"/>
                          </a:solidFill>
                          <a:effectLst/>
                          <a:latin typeface="+mn-lt"/>
                          <a:cs typeface="Arial" panose="020B0604020202020204" pitchFamily="34" charset="0"/>
                        </a:rPr>
                        <a:t>75</a:t>
                      </a:r>
                    </a:p>
                    <a:p>
                      <a:pPr marL="0" marR="0" algn="ctr">
                        <a:lnSpc>
                          <a:spcPct val="100000"/>
                        </a:lnSpc>
                        <a:spcBef>
                          <a:spcPts val="0"/>
                        </a:spcBef>
                        <a:spcAft>
                          <a:spcPts val="0"/>
                        </a:spcAft>
                      </a:pPr>
                      <a:r>
                        <a:rPr lang="en-US" sz="1400" b="0" dirty="0">
                          <a:solidFill>
                            <a:sysClr val="windowText" lastClr="000000"/>
                          </a:solidFill>
                          <a:effectLst/>
                          <a:latin typeface="+mn-lt"/>
                          <a:cs typeface="Arial" panose="020B0604020202020204" pitchFamily="34" charset="0"/>
                        </a:rPr>
                        <a:t>51</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750699306"/>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PALOMA-3: Safety</a:t>
            </a:r>
            <a:endParaRPr lang="en-US" altLang="en-US"/>
          </a:p>
        </p:txBody>
      </p:sp>
      <p:sp>
        <p:nvSpPr>
          <p:cNvPr id="3" name="Content Placeholder 2">
            <a:extLst>
              <a:ext uri="{FF2B5EF4-FFF2-40B4-BE49-F238E27FC236}">
                <a16:creationId xmlns:a16="http://schemas.microsoft.com/office/drawing/2014/main" id="{DC6D9D08-9231-E12C-2211-F4AEA0103148}"/>
              </a:ext>
            </a:extLst>
          </p:cNvPr>
          <p:cNvSpPr>
            <a:spLocks noGrp="1"/>
          </p:cNvSpPr>
          <p:nvPr>
            <p:ph sz="half" idx="2"/>
          </p:nvPr>
        </p:nvSpPr>
        <p:spPr>
          <a:xfrm>
            <a:off x="6438121" y="1603234"/>
            <a:ext cx="5547770" cy="4679462"/>
          </a:xfrm>
        </p:spPr>
        <p:txBody>
          <a:bodyPr/>
          <a:lstStyle/>
          <a:p>
            <a:r>
              <a:rPr lang="en-US" sz="2200" dirty="0"/>
              <a:t>Treatment-related discontinuations occurred in 9% with SC vs 12% with IV </a:t>
            </a:r>
          </a:p>
          <a:p>
            <a:r>
              <a:rPr lang="en-US" sz="2200" dirty="0" err="1"/>
              <a:t>Amivantamab</a:t>
            </a:r>
            <a:r>
              <a:rPr lang="en-US" sz="2200" dirty="0"/>
              <a:t> treatment administration: </a:t>
            </a:r>
          </a:p>
          <a:p>
            <a:pPr lvl="1"/>
            <a:r>
              <a:rPr lang="en-US" sz="2000" dirty="0"/>
              <a:t>SC: &lt;5 min</a:t>
            </a:r>
          </a:p>
          <a:p>
            <a:pPr lvl="1"/>
            <a:r>
              <a:rPr lang="en-US" sz="2000" dirty="0"/>
              <a:t>IV: 5 </a:t>
            </a:r>
            <a:r>
              <a:rPr lang="en-US" sz="2000" dirty="0" err="1"/>
              <a:t>hr</a:t>
            </a:r>
            <a:r>
              <a:rPr lang="en-US" sz="2000" dirty="0"/>
              <a:t> for first infusion, then 2 </a:t>
            </a:r>
            <a:r>
              <a:rPr lang="en-US" sz="2000" dirty="0" err="1"/>
              <a:t>hr</a:t>
            </a:r>
            <a:r>
              <a:rPr lang="en-US" sz="2000" dirty="0"/>
              <a:t> for subsequent infusions</a:t>
            </a:r>
          </a:p>
          <a:p>
            <a:r>
              <a:rPr lang="en-US" sz="2200" dirty="0"/>
              <a:t>Higher rates of patient-reported “convenient” or “very convenient” administration with SC vs IV</a:t>
            </a:r>
          </a:p>
          <a:p>
            <a:pPr lvl="1"/>
            <a:r>
              <a:rPr lang="en-US" sz="2000" dirty="0"/>
              <a:t>C1D1: 85% vs 52% (nominal </a:t>
            </a:r>
            <a:r>
              <a:rPr lang="en-US" sz="2000" i="1" dirty="0"/>
              <a:t>P</a:t>
            </a:r>
            <a:r>
              <a:rPr lang="en-US" sz="2000" dirty="0"/>
              <a:t> &lt;.001)</a:t>
            </a:r>
          </a:p>
          <a:p>
            <a:pPr lvl="1"/>
            <a:r>
              <a:rPr lang="en-US" sz="2000" dirty="0" err="1"/>
              <a:t>EoT</a:t>
            </a:r>
            <a:r>
              <a:rPr lang="en-US" sz="2000" dirty="0"/>
              <a:t>: 85% vs 35% (nominal </a:t>
            </a:r>
            <a:r>
              <a:rPr lang="en-US" sz="2000" i="1" dirty="0"/>
              <a:t>P</a:t>
            </a:r>
            <a:r>
              <a:rPr lang="en-US" sz="2000" dirty="0"/>
              <a:t> &lt;.001)</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Leighl. ASCO 2024. Abstr LBA8505.</a:t>
            </a:r>
          </a:p>
        </p:txBody>
      </p:sp>
      <p:graphicFrame>
        <p:nvGraphicFramePr>
          <p:cNvPr id="4" name="Table 6">
            <a:extLst>
              <a:ext uri="{FF2B5EF4-FFF2-40B4-BE49-F238E27FC236}">
                <a16:creationId xmlns:a16="http://schemas.microsoft.com/office/drawing/2014/main" id="{10C100DD-739E-AEE1-4729-4C6227608446}"/>
              </a:ext>
            </a:extLst>
          </p:cNvPr>
          <p:cNvGraphicFramePr>
            <a:graphicFrameLocks/>
          </p:cNvGraphicFramePr>
          <p:nvPr>
            <p:extLst>
              <p:ext uri="{D42A27DB-BD31-4B8C-83A1-F6EECF244321}">
                <p14:modId xmlns:p14="http://schemas.microsoft.com/office/powerpoint/2010/main" val="3901421444"/>
              </p:ext>
            </p:extLst>
          </p:nvPr>
        </p:nvGraphicFramePr>
        <p:xfrm>
          <a:off x="723900" y="1603375"/>
          <a:ext cx="5547772" cy="4114800"/>
        </p:xfrm>
        <a:graphic>
          <a:graphicData uri="http://schemas.openxmlformats.org/drawingml/2006/table">
            <a:tbl>
              <a:tblPr firstRow="1">
                <a:tableStyleId>{5C22544A-7EE6-4342-B048-85BDC9FD1C3A}</a:tableStyleId>
              </a:tblPr>
              <a:tblGrid>
                <a:gridCol w="2099076">
                  <a:extLst>
                    <a:ext uri="{9D8B030D-6E8A-4147-A177-3AD203B41FA5}">
                      <a16:colId xmlns:a16="http://schemas.microsoft.com/office/drawing/2014/main" val="2869990233"/>
                    </a:ext>
                  </a:extLst>
                </a:gridCol>
                <a:gridCol w="1741251">
                  <a:extLst>
                    <a:ext uri="{9D8B030D-6E8A-4147-A177-3AD203B41FA5}">
                      <a16:colId xmlns:a16="http://schemas.microsoft.com/office/drawing/2014/main" val="1696741555"/>
                    </a:ext>
                  </a:extLst>
                </a:gridCol>
                <a:gridCol w="1707445">
                  <a:extLst>
                    <a:ext uri="{9D8B030D-6E8A-4147-A177-3AD203B41FA5}">
                      <a16:colId xmlns:a16="http://schemas.microsoft.com/office/drawing/2014/main" val="2642536365"/>
                    </a:ext>
                  </a:extLst>
                </a:gridCol>
              </a:tblGrid>
              <a:tr h="510907">
                <a:tc>
                  <a:txBody>
                    <a:bodyPr/>
                    <a:lstStyle/>
                    <a:p>
                      <a:pPr algn="l">
                        <a:lnSpc>
                          <a:spcPct val="100000"/>
                        </a:lnSpc>
                      </a:pPr>
                      <a:r>
                        <a:rPr lang="en-US" sz="1600" dirty="0">
                          <a:solidFill>
                            <a:schemeClr val="tx1"/>
                          </a:solidFill>
                          <a:latin typeface="+mn-lt"/>
                          <a:cs typeface="Arial" panose="020B0604020202020204" pitchFamily="34" charset="0"/>
                        </a:rPr>
                        <a:t>Outcome,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914396" rtl="0" eaLnBrk="1" latinLnBrk="0" hangingPunct="1">
                        <a:defRPr sz="1800" b="1" kern="1200">
                          <a:solidFill>
                            <a:schemeClr val="lt1"/>
                          </a:solidFill>
                          <a:latin typeface="Arial"/>
                        </a:defRPr>
                      </a:lvl1pPr>
                      <a:lvl2pPr marL="457198" algn="l" defTabSz="914396" rtl="0" eaLnBrk="1" latinLnBrk="0" hangingPunct="1">
                        <a:defRPr sz="1800" b="1" kern="1200">
                          <a:solidFill>
                            <a:schemeClr val="lt1"/>
                          </a:solidFill>
                          <a:latin typeface="Arial"/>
                        </a:defRPr>
                      </a:lvl2pPr>
                      <a:lvl3pPr marL="914396" algn="l" defTabSz="914396" rtl="0" eaLnBrk="1" latinLnBrk="0" hangingPunct="1">
                        <a:defRPr sz="1800" b="1" kern="1200">
                          <a:solidFill>
                            <a:schemeClr val="lt1"/>
                          </a:solidFill>
                          <a:latin typeface="Arial"/>
                        </a:defRPr>
                      </a:lvl3pPr>
                      <a:lvl4pPr marL="1371595" algn="l" defTabSz="914396" rtl="0" eaLnBrk="1" latinLnBrk="0" hangingPunct="1">
                        <a:defRPr sz="1800" b="1" kern="1200">
                          <a:solidFill>
                            <a:schemeClr val="lt1"/>
                          </a:solidFill>
                          <a:latin typeface="Arial"/>
                        </a:defRPr>
                      </a:lvl4pPr>
                      <a:lvl5pPr marL="1828793" algn="l" defTabSz="914396" rtl="0" eaLnBrk="1" latinLnBrk="0" hangingPunct="1">
                        <a:defRPr sz="1800" b="1" kern="1200">
                          <a:solidFill>
                            <a:schemeClr val="lt1"/>
                          </a:solidFill>
                          <a:latin typeface="Arial"/>
                        </a:defRPr>
                      </a:lvl5pPr>
                      <a:lvl6pPr marL="2285991" algn="l" defTabSz="914396" rtl="0" eaLnBrk="1" latinLnBrk="0" hangingPunct="1">
                        <a:defRPr sz="1800" b="1" kern="1200">
                          <a:solidFill>
                            <a:schemeClr val="lt1"/>
                          </a:solidFill>
                          <a:latin typeface="Arial"/>
                        </a:defRPr>
                      </a:lvl6pPr>
                      <a:lvl7pPr marL="2743189" algn="l" defTabSz="914396" rtl="0" eaLnBrk="1" latinLnBrk="0" hangingPunct="1">
                        <a:defRPr sz="1800" b="1" kern="1200">
                          <a:solidFill>
                            <a:schemeClr val="lt1"/>
                          </a:solidFill>
                          <a:latin typeface="Arial"/>
                        </a:defRPr>
                      </a:lvl7pPr>
                      <a:lvl8pPr marL="3200388" algn="l" defTabSz="914396" rtl="0" eaLnBrk="1" latinLnBrk="0" hangingPunct="1">
                        <a:defRPr sz="1800" b="1" kern="1200">
                          <a:solidFill>
                            <a:schemeClr val="lt1"/>
                          </a:solidFill>
                          <a:latin typeface="Arial"/>
                        </a:defRPr>
                      </a:lvl8pPr>
                      <a:lvl9pPr marL="3657586" algn="l" defTabSz="914396" rtl="0" eaLnBrk="1" latinLnBrk="0" hangingPunct="1">
                        <a:defRPr sz="1800" b="1" kern="1200">
                          <a:solidFill>
                            <a:schemeClr val="lt1"/>
                          </a:solidFill>
                          <a:latin typeface="Arial"/>
                        </a:defRPr>
                      </a:lvl9pPr>
                    </a:lstStyle>
                    <a:p>
                      <a:pPr algn="ctr">
                        <a:lnSpc>
                          <a:spcPct val="100000"/>
                        </a:lnSpc>
                      </a:pPr>
                      <a:r>
                        <a:rPr lang="en-US" sz="1600" spc="-20" baseline="0">
                          <a:solidFill>
                            <a:schemeClr val="tx1"/>
                          </a:solidFill>
                          <a:latin typeface="+mn-lt"/>
                          <a:cs typeface="Arial" panose="020B0604020202020204" pitchFamily="34" charset="0"/>
                        </a:rPr>
                        <a:t>SC Amivantamab </a:t>
                      </a:r>
                      <a:br>
                        <a:rPr lang="en-US" sz="1600" spc="-20" baseline="0">
                          <a:solidFill>
                            <a:schemeClr val="tx1"/>
                          </a:solidFill>
                          <a:latin typeface="+mn-lt"/>
                          <a:cs typeface="Arial" panose="020B0604020202020204" pitchFamily="34" charset="0"/>
                        </a:rPr>
                      </a:br>
                      <a:r>
                        <a:rPr lang="en-US" sz="1600" spc="-20" baseline="0">
                          <a:solidFill>
                            <a:schemeClr val="tx1"/>
                          </a:solidFill>
                          <a:latin typeface="+mn-lt"/>
                          <a:cs typeface="Arial" panose="020B0604020202020204" pitchFamily="34" charset="0"/>
                        </a:rPr>
                        <a:t>+ Lazertinib</a:t>
                      </a:r>
                      <a:br>
                        <a:rPr lang="en-US" sz="1600" spc="-20" baseline="0">
                          <a:solidFill>
                            <a:schemeClr val="tx1"/>
                          </a:solidFill>
                          <a:latin typeface="+mn-lt"/>
                          <a:cs typeface="Arial" panose="020B0604020202020204" pitchFamily="34" charset="0"/>
                        </a:rPr>
                      </a:br>
                      <a:r>
                        <a:rPr lang="en-US" sz="1600">
                          <a:solidFill>
                            <a:schemeClr val="tx1"/>
                          </a:solidFill>
                          <a:latin typeface="+mn-lt"/>
                          <a:cs typeface="Arial" panose="020B0604020202020204" pitchFamily="34" charset="0"/>
                        </a:rPr>
                        <a:t>(n = 206)</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ct val="100000"/>
                        </a:lnSpc>
                      </a:pPr>
                      <a:r>
                        <a:rPr lang="en-US" sz="1600" b="1">
                          <a:solidFill>
                            <a:schemeClr val="tx1"/>
                          </a:solidFill>
                          <a:latin typeface="+mn-lt"/>
                          <a:cs typeface="Arial" panose="020B0604020202020204" pitchFamily="34" charset="0"/>
                        </a:rPr>
                        <a:t>IV Amivantamab </a:t>
                      </a:r>
                      <a:br>
                        <a:rPr lang="en-US" sz="1600" b="1">
                          <a:solidFill>
                            <a:schemeClr val="tx1"/>
                          </a:solidFill>
                          <a:latin typeface="+mn-lt"/>
                          <a:cs typeface="Arial" panose="020B0604020202020204" pitchFamily="34" charset="0"/>
                        </a:rPr>
                      </a:br>
                      <a:r>
                        <a:rPr lang="en-US" sz="1600" b="1">
                          <a:solidFill>
                            <a:schemeClr val="tx1"/>
                          </a:solidFill>
                          <a:latin typeface="+mn-lt"/>
                          <a:cs typeface="Arial" panose="020B0604020202020204" pitchFamily="34" charset="0"/>
                        </a:rPr>
                        <a:t>+ Lazertinib</a:t>
                      </a:r>
                      <a:br>
                        <a:rPr lang="en-US" sz="1600" b="1">
                          <a:solidFill>
                            <a:schemeClr val="tx1"/>
                          </a:solidFill>
                          <a:latin typeface="+mn-lt"/>
                          <a:cs typeface="Arial" panose="020B0604020202020204" pitchFamily="34" charset="0"/>
                        </a:rPr>
                      </a:br>
                      <a:r>
                        <a:rPr lang="en-US" sz="1600" b="1">
                          <a:solidFill>
                            <a:schemeClr val="tx1"/>
                          </a:solidFill>
                          <a:latin typeface="+mn-lt"/>
                          <a:cs typeface="Arial" panose="020B0604020202020204" pitchFamily="34" charset="0"/>
                        </a:rPr>
                        <a:t>(n = 210)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689260"/>
                  </a:ext>
                </a:extLst>
              </a:tr>
              <a:tr h="5116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Median treatment duration, mo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4.7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(0.1-13.2)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4.1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(0-13.2)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413348941"/>
                  </a:ext>
                </a:extLst>
              </a:tr>
              <a:tr h="7315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Any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1"/>
                          </a:solidFill>
                          <a:effectLst/>
                          <a:latin typeface="+mn-lt"/>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noProof="0">
                          <a:ln>
                            <a:noFill/>
                          </a:ln>
                          <a:solidFill>
                            <a:schemeClr val="bg1"/>
                          </a:solidFill>
                          <a:effectLst/>
                          <a:latin typeface="+mn-lt"/>
                          <a:ea typeface="+mn-ea"/>
                          <a:cs typeface="+mn-cs"/>
                        </a:rPr>
                        <a:t>Serious</a:t>
                      </a:r>
                      <a:endParaRPr kumimoji="0" lang="en-US" sz="1600" b="0" i="0" u="none" strike="noStrike" kern="1200" cap="none" normalizeH="0" baseline="0">
                        <a:ln>
                          <a:noFill/>
                        </a:ln>
                        <a:solidFill>
                          <a:schemeClr val="bg1"/>
                        </a:solidFill>
                        <a:effectLst/>
                        <a:latin typeface="+mn-lt"/>
                        <a:ea typeface="+mn-ea"/>
                        <a:cs typeface="+mn-cs"/>
                      </a:endParaRP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204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107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59 (29)</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209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118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64 (30)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6173178"/>
                  </a:ext>
                </a:extLst>
              </a:tr>
              <a:tr h="3305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TEAE led to death</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7 (3)</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10 (5)</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82902715"/>
                  </a:ext>
                </a:extLst>
              </a:tr>
              <a:tr h="13015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TEAE led to treatment</a:t>
                      </a:r>
                    </a:p>
                    <a:p>
                      <a:pPr marL="287338"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a:ln>
                            <a:noFill/>
                          </a:ln>
                          <a:solidFill>
                            <a:schemeClr val="bg1"/>
                          </a:solidFill>
                          <a:effectLst/>
                          <a:latin typeface="+mn-lt"/>
                          <a:ea typeface="+mn-ea"/>
                          <a:cs typeface="+mn-cs"/>
                        </a:rPr>
                        <a:t>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1"/>
                          </a:solidFill>
                          <a:effectLst/>
                          <a:latin typeface="+mn-lt"/>
                          <a:ea typeface="+mn-ea"/>
                          <a:cs typeface="+mn-cs"/>
                        </a:rPr>
                        <a:t>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a:ln>
                            <a:noFill/>
                          </a:ln>
                          <a:solidFill>
                            <a:schemeClr val="bg1"/>
                          </a:solidFill>
                          <a:effectLst/>
                          <a:latin typeface="+mn-lt"/>
                          <a:ea typeface="+mn-ea"/>
                          <a:cs typeface="+mn-cs"/>
                        </a:rPr>
                        <a:t>Discontinuation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kern="1200" cap="none" normalizeH="0" baseline="0">
                          <a:ln>
                            <a:noFill/>
                          </a:ln>
                          <a:solidFill>
                            <a:schemeClr val="bg1"/>
                          </a:solidFill>
                          <a:effectLst/>
                          <a:latin typeface="+mn-lt"/>
                          <a:ea typeface="+mn-ea"/>
                          <a:cs typeface="+mn-cs"/>
                        </a:rPr>
                      </a:br>
                      <a:endParaRPr kumimoji="0" lang="en-US" sz="1600" b="0" i="0" u="none" strike="noStrike" kern="1200" cap="none" normalizeH="0" baseline="0">
                        <a:ln>
                          <a:noFill/>
                        </a:ln>
                        <a:solidFill>
                          <a:schemeClr val="bg1"/>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127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63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26 (13)</a:t>
                      </a:r>
                      <a:br>
                        <a:rPr kumimoji="0" lang="en-US" sz="1600" b="0" i="0" u="none" strike="noStrike" kern="1200" cap="none" normalizeH="0" baseline="0">
                          <a:ln>
                            <a:noFill/>
                          </a:ln>
                          <a:solidFill>
                            <a:schemeClr val="bg1"/>
                          </a:solidFill>
                          <a:effectLst/>
                          <a:latin typeface="+mn-lt"/>
                          <a:ea typeface="+mn-ea"/>
                          <a:cs typeface="+mn-cs"/>
                        </a:rPr>
                      </a:br>
                      <a:endParaRPr kumimoji="0" lang="en-US" sz="1600" b="0" i="0" u="none" strike="noStrike" kern="1200" cap="none" normalizeH="0" baseline="0">
                        <a:ln>
                          <a:noFill/>
                        </a:ln>
                        <a:solidFill>
                          <a:schemeClr val="bg1"/>
                        </a:solidFill>
                        <a:effectLst/>
                        <a:latin typeface="+mn-lt"/>
                        <a:ea typeface="+mn-ea"/>
                        <a:cs typeface="+mn-cs"/>
                      </a:endParaRP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kern="1200" cap="none" normalizeH="0" baseline="0" dirty="0">
                          <a:ln>
                            <a:noFill/>
                          </a:ln>
                          <a:solidFill>
                            <a:schemeClr val="bg1"/>
                          </a:solidFill>
                          <a:effectLst/>
                          <a:latin typeface="+mn-lt"/>
                          <a:ea typeface="+mn-ea"/>
                          <a:cs typeface="+mn-cs"/>
                        </a:rPr>
                      </a:br>
                      <a:endParaRPr kumimoji="0" lang="en-US" sz="1600" b="0" i="0" u="none" strike="noStrike" kern="1200" cap="none" normalizeH="0" baseline="0" dirty="0">
                        <a:ln>
                          <a:noFill/>
                        </a:ln>
                        <a:solidFill>
                          <a:schemeClr val="bg1"/>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1"/>
                          </a:solidFill>
                          <a:effectLst/>
                          <a:latin typeface="+mn-lt"/>
                          <a:ea typeface="+mn-ea"/>
                          <a:cs typeface="+mn-cs"/>
                        </a:rPr>
                        <a:t>127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1"/>
                          </a:solidFill>
                          <a:effectLst/>
                          <a:latin typeface="+mn-lt"/>
                          <a:ea typeface="+mn-ea"/>
                          <a:cs typeface="+mn-cs"/>
                        </a:rPr>
                        <a:t>52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1"/>
                          </a:solidFill>
                          <a:effectLst/>
                          <a:latin typeface="+mn-lt"/>
                          <a:ea typeface="+mn-ea"/>
                          <a:cs typeface="+mn-cs"/>
                        </a:rPr>
                        <a:t>29 (14)</a:t>
                      </a:r>
                      <a:br>
                        <a:rPr kumimoji="0" lang="en-US" sz="1600" b="0" i="0" u="none" strike="noStrike" kern="1200" cap="none" normalizeH="0" baseline="0" dirty="0">
                          <a:ln>
                            <a:noFill/>
                          </a:ln>
                          <a:solidFill>
                            <a:schemeClr val="bg1"/>
                          </a:solidFill>
                          <a:effectLst/>
                          <a:latin typeface="+mn-lt"/>
                          <a:ea typeface="+mn-ea"/>
                          <a:cs typeface="+mn-cs"/>
                        </a:rPr>
                      </a:br>
                      <a:endParaRPr kumimoji="0" lang="en-US" sz="1600" b="0" i="0" u="none" strike="noStrike" kern="1200" cap="none" normalizeH="0" baseline="0" dirty="0">
                        <a:ln>
                          <a:noFill/>
                        </a:ln>
                        <a:solidFill>
                          <a:schemeClr val="bg1"/>
                        </a:solidFill>
                        <a:effectLst/>
                        <a:latin typeface="+mn-lt"/>
                        <a:ea typeface="+mn-ea"/>
                        <a:cs typeface="+mn-cs"/>
                      </a:endParaRP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1228638"/>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PALOMA-3: Safety </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Leighl. ASCO 2024. Abstr LBA8505.</a:t>
            </a:r>
          </a:p>
        </p:txBody>
      </p:sp>
      <p:graphicFrame>
        <p:nvGraphicFramePr>
          <p:cNvPr id="2" name="Table 6">
            <a:extLst>
              <a:ext uri="{FF2B5EF4-FFF2-40B4-BE49-F238E27FC236}">
                <a16:creationId xmlns:a16="http://schemas.microsoft.com/office/drawing/2014/main" id="{C0C72521-805F-FDB3-FF6E-70149458FBC0}"/>
              </a:ext>
            </a:extLst>
          </p:cNvPr>
          <p:cNvGraphicFramePr>
            <a:graphicFrameLocks/>
          </p:cNvGraphicFramePr>
          <p:nvPr>
            <p:extLst>
              <p:ext uri="{D42A27DB-BD31-4B8C-83A1-F6EECF244321}">
                <p14:modId xmlns:p14="http://schemas.microsoft.com/office/powerpoint/2010/main" val="1507723412"/>
              </p:ext>
            </p:extLst>
          </p:nvPr>
        </p:nvGraphicFramePr>
        <p:xfrm>
          <a:off x="338139" y="1598230"/>
          <a:ext cx="5939889" cy="3810000"/>
        </p:xfrm>
        <a:graphic>
          <a:graphicData uri="http://schemas.openxmlformats.org/drawingml/2006/table">
            <a:tbl>
              <a:tblPr>
                <a:tableStyleId>{8799B23B-EC83-4686-B30A-512413B5E67A}</a:tableStyleId>
              </a:tblPr>
              <a:tblGrid>
                <a:gridCol w="2310932">
                  <a:extLst>
                    <a:ext uri="{9D8B030D-6E8A-4147-A177-3AD203B41FA5}">
                      <a16:colId xmlns:a16="http://schemas.microsoft.com/office/drawing/2014/main" val="2869990233"/>
                    </a:ext>
                  </a:extLst>
                </a:gridCol>
                <a:gridCol w="953311">
                  <a:extLst>
                    <a:ext uri="{9D8B030D-6E8A-4147-A177-3AD203B41FA5}">
                      <a16:colId xmlns:a16="http://schemas.microsoft.com/office/drawing/2014/main" val="3095384643"/>
                    </a:ext>
                  </a:extLst>
                </a:gridCol>
                <a:gridCol w="866302">
                  <a:extLst>
                    <a:ext uri="{9D8B030D-6E8A-4147-A177-3AD203B41FA5}">
                      <a16:colId xmlns:a16="http://schemas.microsoft.com/office/drawing/2014/main" val="2482272442"/>
                    </a:ext>
                  </a:extLst>
                </a:gridCol>
                <a:gridCol w="933855">
                  <a:extLst>
                    <a:ext uri="{9D8B030D-6E8A-4147-A177-3AD203B41FA5}">
                      <a16:colId xmlns:a16="http://schemas.microsoft.com/office/drawing/2014/main" val="2805522045"/>
                    </a:ext>
                  </a:extLst>
                </a:gridCol>
                <a:gridCol w="875489">
                  <a:extLst>
                    <a:ext uri="{9D8B030D-6E8A-4147-A177-3AD203B41FA5}">
                      <a16:colId xmlns:a16="http://schemas.microsoft.com/office/drawing/2014/main" val="3269685829"/>
                    </a:ext>
                  </a:extLst>
                </a:gridCol>
              </a:tblGrid>
              <a:tr h="171723">
                <a:tc rowSpan="2">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marL="0" algn="l" defTabSz="914396" rtl="0" eaLnBrk="1" latinLnBrk="0" hangingPunct="1">
                        <a:lnSpc>
                          <a:spcPct val="100000"/>
                        </a:lnSpc>
                      </a:pPr>
                      <a:r>
                        <a:rPr lang="en-US" sz="1600" b="1" kern="1200" dirty="0">
                          <a:solidFill>
                            <a:schemeClr val="tx1"/>
                          </a:solidFill>
                          <a:latin typeface="+mn-lt"/>
                          <a:cs typeface="Arial" panose="020B0604020202020204" pitchFamily="34" charset="0"/>
                        </a:rPr>
                        <a:t>AE in </a:t>
                      </a:r>
                      <a:r>
                        <a:rPr lang="en-US" sz="1600" b="1" kern="1200" dirty="0">
                          <a:solidFill>
                            <a:schemeClr val="tx1"/>
                          </a:solidFill>
                          <a:latin typeface="+mn-lt"/>
                          <a:cs typeface="Arial" panose="020B0604020202020204" pitchFamily="34" charset="0"/>
                          <a:sym typeface="Arial"/>
                        </a:rPr>
                        <a:t>≥20% of </a:t>
                      </a:r>
                      <a:br>
                        <a:rPr lang="en-US" sz="1600" b="1" kern="1200" dirty="0">
                          <a:solidFill>
                            <a:schemeClr val="tx1"/>
                          </a:solidFill>
                          <a:latin typeface="+mn-lt"/>
                          <a:cs typeface="Arial" panose="020B0604020202020204" pitchFamily="34" charset="0"/>
                          <a:sym typeface="Arial"/>
                        </a:rPr>
                      </a:br>
                      <a:r>
                        <a:rPr lang="en-US" sz="1600" b="1" kern="1200" dirty="0">
                          <a:solidFill>
                            <a:schemeClr val="tx1"/>
                          </a:solidFill>
                          <a:latin typeface="+mn-lt"/>
                          <a:cs typeface="Arial" panose="020B0604020202020204" pitchFamily="34" charset="0"/>
                          <a:sym typeface="Arial"/>
                        </a:rPr>
                        <a:t>Patients</a:t>
                      </a:r>
                      <a:r>
                        <a:rPr lang="en-US" sz="1600" b="1" kern="1200" dirty="0">
                          <a:solidFill>
                            <a:schemeClr val="tx1"/>
                          </a:solidFill>
                          <a:latin typeface="+mn-lt"/>
                          <a:cs typeface="Arial" panose="020B0604020202020204" pitchFamily="34" charset="0"/>
                        </a:rPr>
                        <a:t>, n (%)</a:t>
                      </a:r>
                      <a:endParaRPr lang="en-US" sz="1600" b="1" kern="1200" dirty="0">
                        <a:solidFill>
                          <a:schemeClr val="tx1"/>
                        </a:solidFill>
                        <a:latin typeface="+mn-lt"/>
                        <a:ea typeface="+mn-ea"/>
                        <a:cs typeface="Arial" panose="020B0604020202020204" pitchFamily="34" charset="0"/>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gridSpan="2">
                  <a:txBody>
                    <a:bodyPr/>
                    <a:lstStyle/>
                    <a:p>
                      <a:pPr algn="ctr"/>
                      <a:r>
                        <a:rPr lang="en-US" sz="1600" b="1">
                          <a:solidFill>
                            <a:schemeClr val="tx1"/>
                          </a:solidFill>
                          <a:latin typeface="+mn-lt"/>
                          <a:cs typeface="Arial" panose="020B0604020202020204" pitchFamily="34" charset="0"/>
                        </a:rPr>
                        <a:t>SC Amivantamab </a:t>
                      </a:r>
                      <a:br>
                        <a:rPr lang="en-US" sz="1600" b="1">
                          <a:solidFill>
                            <a:schemeClr val="tx1"/>
                          </a:solidFill>
                          <a:latin typeface="+mn-lt"/>
                          <a:cs typeface="Arial" panose="020B0604020202020204" pitchFamily="34" charset="0"/>
                        </a:rPr>
                      </a:br>
                      <a:r>
                        <a:rPr lang="en-US" sz="1600" b="1">
                          <a:solidFill>
                            <a:schemeClr val="tx1"/>
                          </a:solidFill>
                          <a:latin typeface="+mn-lt"/>
                          <a:cs typeface="Arial" panose="020B0604020202020204" pitchFamily="34" charset="0"/>
                        </a:rPr>
                        <a:t>+ Lazertinib</a:t>
                      </a:r>
                      <a:br>
                        <a:rPr lang="en-US" sz="1600" b="1">
                          <a:solidFill>
                            <a:schemeClr val="tx1"/>
                          </a:solidFill>
                          <a:latin typeface="+mn-lt"/>
                          <a:cs typeface="Arial" panose="020B0604020202020204" pitchFamily="34" charset="0"/>
                        </a:rPr>
                      </a:br>
                      <a:r>
                        <a:rPr lang="en-US" sz="1600" b="1">
                          <a:solidFill>
                            <a:schemeClr val="tx1"/>
                          </a:solidFill>
                          <a:latin typeface="+mn-lt"/>
                          <a:cs typeface="Arial" panose="020B0604020202020204" pitchFamily="34" charset="0"/>
                        </a:rPr>
                        <a:t>(n = 206)</a:t>
                      </a:r>
                      <a:endParaRPr lang="en-US"/>
                    </a:p>
                  </a:txBody>
                  <a:tcPr marL="118872" marR="118872"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a:p>
                  </a:txBody>
                  <a:tcPr marL="118872" marR="118872"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600" b="1" kern="1200">
                          <a:solidFill>
                            <a:schemeClr val="tx1"/>
                          </a:solidFill>
                          <a:latin typeface="+mn-lt"/>
                          <a:ea typeface="+mn-ea"/>
                          <a:cs typeface="Arial" panose="020B0604020202020204" pitchFamily="34" charset="0"/>
                        </a:rPr>
                        <a:t>IV Amivantamab </a:t>
                      </a:r>
                      <a:br>
                        <a:rPr lang="en-US" sz="1600" b="1" kern="1200">
                          <a:solidFill>
                            <a:schemeClr val="tx1"/>
                          </a:solidFill>
                          <a:latin typeface="+mn-lt"/>
                          <a:ea typeface="+mn-ea"/>
                          <a:cs typeface="Arial" panose="020B0604020202020204" pitchFamily="34" charset="0"/>
                        </a:rPr>
                      </a:br>
                      <a:r>
                        <a:rPr lang="en-US" sz="1600" b="1" kern="1200">
                          <a:solidFill>
                            <a:schemeClr val="tx1"/>
                          </a:solidFill>
                          <a:latin typeface="+mn-lt"/>
                          <a:ea typeface="+mn-ea"/>
                          <a:cs typeface="Arial" panose="020B0604020202020204" pitchFamily="34" charset="0"/>
                        </a:rPr>
                        <a:t>+ Lazertinib</a:t>
                      </a:r>
                      <a:br>
                        <a:rPr lang="en-US" sz="1600" b="1" kern="1200">
                          <a:solidFill>
                            <a:schemeClr val="tx1"/>
                          </a:solidFill>
                          <a:latin typeface="+mn-lt"/>
                          <a:ea typeface="+mn-ea"/>
                          <a:cs typeface="Arial" panose="020B0604020202020204" pitchFamily="34" charset="0"/>
                        </a:rPr>
                      </a:br>
                      <a:r>
                        <a:rPr lang="en-US" sz="1600" b="1">
                          <a:solidFill>
                            <a:schemeClr val="tx1"/>
                          </a:solidFill>
                          <a:latin typeface="+mn-lt"/>
                          <a:cs typeface="Arial" panose="020B0604020202020204" pitchFamily="34" charset="0"/>
                        </a:rPr>
                        <a:t>(n = 210)</a:t>
                      </a:r>
                      <a:endParaRPr lang="en-US"/>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689260"/>
                  </a:ext>
                </a:extLst>
              </a:tr>
              <a:tr h="171723">
                <a:tc vMerge="1">
                  <a:txBody>
                    <a:bodyPr/>
                    <a:lstStyle/>
                    <a:p>
                      <a:pPr marL="0" marR="0">
                        <a:lnSpc>
                          <a:spcPct val="100000"/>
                        </a:lnSpc>
                        <a:spcBef>
                          <a:spcPts val="0"/>
                        </a:spcBef>
                        <a:spcAft>
                          <a:spcPts val="0"/>
                        </a:spcAft>
                      </a:pPr>
                      <a:endParaRPr lang="en-US" sz="800" b="1">
                        <a:solidFill>
                          <a:schemeClr val="bg1"/>
                        </a:solidFill>
                        <a:effectLst/>
                        <a:latin typeface="+mj-lt"/>
                        <a:ea typeface="Calibri" panose="020F0502020204030204" pitchFamily="34" charset="0"/>
                        <a:cs typeface="Arial" panose="020B0604020202020204" pitchFamily="34" charset="0"/>
                      </a:endParaRPr>
                    </a:p>
                  </a:txBody>
                  <a:tcPr marL="45720" marR="45720" marT="9144" marB="9144" anchor="ctr">
                    <a:solidFill>
                      <a:srgbClr val="1E325F"/>
                    </a:solidFill>
                  </a:tcPr>
                </a:tc>
                <a:tc>
                  <a:txBody>
                    <a:bodyPr/>
                    <a:lstStyle/>
                    <a:p>
                      <a:pPr algn="ctr">
                        <a:lnSpc>
                          <a:spcPct val="100000"/>
                        </a:lnSpc>
                      </a:pPr>
                      <a:r>
                        <a:rPr lang="en-US" sz="1600" b="1">
                          <a:solidFill>
                            <a:schemeClr val="tx1"/>
                          </a:solidFill>
                          <a:latin typeface="+mn-lt"/>
                          <a:cs typeface="Arial" panose="020B0604020202020204" pitchFamily="34" charset="0"/>
                        </a:rPr>
                        <a:t>Any Gr</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600" b="1">
                          <a:solidFill>
                            <a:schemeClr val="tx1"/>
                          </a:solidFill>
                          <a:latin typeface="+mn-lt"/>
                          <a:cs typeface="Arial"/>
                        </a:rPr>
                        <a:t>Gr ≥3</a:t>
                      </a:r>
                      <a:endParaRPr lang="en-US"/>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600" b="1">
                          <a:solidFill>
                            <a:schemeClr val="tx1"/>
                          </a:solidFill>
                          <a:latin typeface="+mn-lt"/>
                          <a:cs typeface="Arial" panose="020B0604020202020204" pitchFamily="34" charset="0"/>
                        </a:rPr>
                        <a:t>Any Gr</a:t>
                      </a:r>
                      <a:endParaRPr lang="en-US"/>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US" sz="1600" b="1">
                          <a:solidFill>
                            <a:schemeClr val="tx1"/>
                          </a:solidFill>
                          <a:latin typeface="+mn-lt"/>
                          <a:cs typeface="Arial"/>
                        </a:rPr>
                        <a:t>Gr ≥3</a:t>
                      </a:r>
                      <a:endParaRPr lang="en-US"/>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36373171"/>
                  </a:ext>
                </a:extLst>
              </a:tr>
              <a:tr h="171723">
                <a:tc gridSpan="5">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Associated with EGFR inhibition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hMerge="1">
                  <a:txBody>
                    <a:bodyPr/>
                    <a:lstStyle/>
                    <a:p>
                      <a:endParaRPr lang="en-US"/>
                    </a:p>
                  </a:txBody>
                  <a:tcPr>
                    <a:lnL w="12700" cmpd="sng">
                      <a:noFill/>
                    </a:lnL>
                    <a:lnT w="12700" cmpd="sng">
                      <a:noFill/>
                    </a:lnT>
                  </a:tcPr>
                </a:tc>
                <a:tc hMerge="1">
                  <a:txBody>
                    <a:bodyPr/>
                    <a:lstStyle/>
                    <a:p>
                      <a:endParaRPr lang="en-US"/>
                    </a:p>
                  </a:txBody>
                  <a:tcPr>
                    <a:lnL w="12700" cmpd="sng">
                      <a:noFill/>
                    </a:lnL>
                    <a:lnT w="12700" cmpd="sng">
                      <a:noFill/>
                    </a:lnT>
                  </a:tcPr>
                </a:tc>
                <a:tc hMerge="1">
                  <a:txBody>
                    <a:bodyPr/>
                    <a:lstStyle/>
                    <a:p>
                      <a:endParaRPr lang="en-US"/>
                    </a:p>
                  </a:txBody>
                  <a:tcPr>
                    <a:lnL w="12700" cmpd="sng">
                      <a:noFill/>
                    </a:lnL>
                    <a:lnT w="12700" cmpd="sng">
                      <a:noFill/>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201098085"/>
                  </a:ext>
                </a:extLst>
              </a:tr>
              <a:tr h="858615">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Paronychia</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Rash</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Dermatitis acneiform</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Stomatitis</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Diarrhea </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panose="020B0604020202020204" pitchFamily="34" charset="0"/>
                        </a:rPr>
                        <a:t>111 (54)</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95 (46)</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64 (31)</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57 (28)</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43 (21)</a:t>
                      </a:r>
                      <a:endParaRPr lang="en-US" sz="1600" kern="1200">
                        <a:solidFill>
                          <a:schemeClr val="bg1"/>
                        </a:solidFill>
                        <a:latin typeface="+mn-lt"/>
                        <a:ea typeface="+mn-ea"/>
                        <a:cs typeface="Arial"/>
                      </a:endParaRPr>
                    </a:p>
                  </a:txBody>
                  <a:tcPr marL="118872" marR="118872" anchor="b">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8 (4)</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8 (4)</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18 (9)</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1 (0.5)</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3 (1)</a:t>
                      </a:r>
                      <a:endParaRPr lang="en-US"/>
                    </a:p>
                  </a:txBody>
                  <a:tcPr marL="118872" marR="118872" anchor="b">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108 (51)</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91 (43)</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69 (33)</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69 (33)</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39 (19)</a:t>
                      </a:r>
                      <a:endParaRPr lang="en-US" sz="1600" kern="1200">
                        <a:solidFill>
                          <a:schemeClr val="bg1"/>
                        </a:solidFill>
                        <a:latin typeface="+mn-lt"/>
                        <a:ea typeface="+mn-ea"/>
                        <a:cs typeface="Arial"/>
                      </a:endParaRPr>
                    </a:p>
                  </a:txBody>
                  <a:tcPr marL="118872" marR="118872" anchor="b">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3 (1)</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8 (4)</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12 (6)</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5 (2)</a:t>
                      </a:r>
                    </a:p>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2 (1)</a:t>
                      </a:r>
                      <a:endParaRPr lang="en-US"/>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60557243"/>
                  </a:ext>
                </a:extLst>
              </a:tr>
              <a:tr h="171723">
                <a:tc gridSpan="5">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Associated with MET inhibition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lnL w="12700" cmpd="sng">
                      <a:noFill/>
                    </a:lnL>
                    <a:lnT w="12700" cmpd="sng">
                      <a:noFill/>
                    </a:lnT>
                  </a:tcPr>
                </a:tc>
                <a:tc hMerge="1">
                  <a:txBody>
                    <a:bodyPr/>
                    <a:lstStyle/>
                    <a:p>
                      <a:endParaRPr lang="en-US"/>
                    </a:p>
                  </a:txBody>
                  <a:tcPr>
                    <a:lnL w="12700" cmpd="sng">
                      <a:noFill/>
                    </a:lnL>
                    <a:lnT w="12700" cmpd="sng">
                      <a:noFill/>
                    </a:lnT>
                  </a:tcPr>
                </a:tc>
                <a:tc hMerge="1">
                  <a:txBody>
                    <a:bodyPr/>
                    <a:lstStyle/>
                    <a:p>
                      <a:endParaRPr lang="en-US"/>
                    </a:p>
                  </a:txBody>
                  <a:tcPr>
                    <a:lnL w="12700" cmpd="sng">
                      <a:noFill/>
                    </a:lnL>
                    <a:lnT w="12700" cmpd="sng">
                      <a:noFill/>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76359539"/>
                  </a:ext>
                </a:extLst>
              </a:tr>
              <a:tr h="171723">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Hypoalbuminemia </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panose="020B0604020202020204" pitchFamily="34" charset="0"/>
                        </a:rPr>
                        <a:t>96 (47)</a:t>
                      </a:r>
                      <a:endParaRPr lang="en-US" sz="1600" kern="1200">
                        <a:solidFill>
                          <a:schemeClr val="bg1"/>
                        </a:solidFill>
                        <a:latin typeface="+mn-lt"/>
                        <a:ea typeface="+mn-ea"/>
                        <a:cs typeface="Arial" panose="020B0604020202020204" pitchFamily="34" charset="0"/>
                      </a:endParaRPr>
                    </a:p>
                  </a:txBody>
                  <a:tcPr marL="118872" marR="118872" anchor="b">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9 (4)</a:t>
                      </a:r>
                      <a:endParaRPr lang="en-US" sz="1600" kern="1200">
                        <a:solidFill>
                          <a:schemeClr val="bg1"/>
                        </a:solidFill>
                        <a:latin typeface="+mn-lt"/>
                        <a:ea typeface="+mn-ea"/>
                        <a:cs typeface="Arial"/>
                      </a:endParaRPr>
                    </a:p>
                  </a:txBody>
                  <a:tcPr marL="118872" marR="118872" anchor="b">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77 (37)</a:t>
                      </a:r>
                      <a:endParaRPr lang="en-US" sz="1600" kern="1200">
                        <a:solidFill>
                          <a:schemeClr val="bg1"/>
                        </a:solidFill>
                        <a:latin typeface="+mn-lt"/>
                        <a:ea typeface="+mn-ea"/>
                        <a:cs typeface="Arial"/>
                      </a:endParaRPr>
                    </a:p>
                  </a:txBody>
                  <a:tcPr marL="118872" marR="118872" anchor="b">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8 (4)</a:t>
                      </a:r>
                      <a:endParaRPr lang="en-US" sz="1600" kern="1200">
                        <a:solidFill>
                          <a:schemeClr val="bg1"/>
                        </a:solidFill>
                        <a:latin typeface="+mn-lt"/>
                        <a:ea typeface="+mn-ea"/>
                        <a:cs typeface="Arial"/>
                      </a:endParaRP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18775428"/>
                  </a:ext>
                </a:extLst>
              </a:tr>
              <a:tr h="171723">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Peripheral edema </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52 (25)</a:t>
                      </a:r>
                      <a:endParaRPr lang="en-US" sz="1600" kern="1200">
                        <a:solidFill>
                          <a:schemeClr val="bg1"/>
                        </a:solidFill>
                        <a:latin typeface="+mn-lt"/>
                        <a:ea typeface="+mn-ea"/>
                        <a:cs typeface="Arial"/>
                      </a:endParaRPr>
                    </a:p>
                  </a:txBody>
                  <a:tcPr marL="118872" marR="118872" anchor="b">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6 (3)</a:t>
                      </a:r>
                      <a:endParaRPr lang="en-US" sz="1600" kern="1200">
                        <a:solidFill>
                          <a:schemeClr val="bg1"/>
                        </a:solidFill>
                        <a:latin typeface="+mn-lt"/>
                        <a:ea typeface="+mn-ea"/>
                        <a:cs typeface="Arial"/>
                      </a:endParaRPr>
                    </a:p>
                  </a:txBody>
                  <a:tcPr marL="118872" marR="118872" anchor="b">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latin typeface="+mn-lt"/>
                          <a:cs typeface="Arial"/>
                        </a:rPr>
                        <a:t>58 (28)</a:t>
                      </a:r>
                      <a:endParaRPr lang="en-US" sz="1600" kern="1200">
                        <a:solidFill>
                          <a:schemeClr val="bg1"/>
                        </a:solidFill>
                        <a:latin typeface="+mn-lt"/>
                        <a:ea typeface="+mn-ea"/>
                        <a:cs typeface="Arial"/>
                      </a:endParaRPr>
                    </a:p>
                  </a:txBody>
                  <a:tcPr marL="118872" marR="118872" anchor="b">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defTabSz="914396" rtl="0" eaLnBrk="1" latinLnBrk="0" hangingPunct="1">
                        <a:lnSpc>
                          <a:spcPct val="100000"/>
                        </a:lnSpc>
                        <a:spcBef>
                          <a:spcPts val="0"/>
                        </a:spcBef>
                        <a:spcAft>
                          <a:spcPts val="0"/>
                        </a:spcAft>
                      </a:pPr>
                      <a:r>
                        <a:rPr lang="en-US" sz="1600" kern="1200" dirty="0">
                          <a:solidFill>
                            <a:schemeClr val="bg1"/>
                          </a:solidFill>
                          <a:latin typeface="+mn-lt"/>
                          <a:cs typeface="Arial"/>
                        </a:rPr>
                        <a:t>1 (&lt;0.5)</a:t>
                      </a:r>
                      <a:endParaRPr lang="en-US" sz="1600" kern="1200" dirty="0">
                        <a:solidFill>
                          <a:schemeClr val="bg1"/>
                        </a:solidFill>
                        <a:latin typeface="+mn-lt"/>
                        <a:ea typeface="+mn-ea"/>
                        <a:cs typeface="Arial"/>
                      </a:endParaRP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57948611"/>
                  </a:ext>
                </a:extLst>
              </a:tr>
            </a:tbl>
          </a:graphicData>
        </a:graphic>
      </p:graphicFrame>
      <p:graphicFrame>
        <p:nvGraphicFramePr>
          <p:cNvPr id="9" name="Table 6">
            <a:extLst>
              <a:ext uri="{FF2B5EF4-FFF2-40B4-BE49-F238E27FC236}">
                <a16:creationId xmlns:a16="http://schemas.microsoft.com/office/drawing/2014/main" id="{86C2F6AE-1AB7-19D7-6628-D2DF13229776}"/>
              </a:ext>
            </a:extLst>
          </p:cNvPr>
          <p:cNvGraphicFramePr>
            <a:graphicFrameLocks/>
          </p:cNvGraphicFramePr>
          <p:nvPr>
            <p:extLst>
              <p:ext uri="{D42A27DB-BD31-4B8C-83A1-F6EECF244321}">
                <p14:modId xmlns:p14="http://schemas.microsoft.com/office/powerpoint/2010/main" val="1216452819"/>
              </p:ext>
            </p:extLst>
          </p:nvPr>
        </p:nvGraphicFramePr>
        <p:xfrm>
          <a:off x="6414414" y="1598230"/>
          <a:ext cx="5487940" cy="4419600"/>
        </p:xfrm>
        <a:graphic>
          <a:graphicData uri="http://schemas.openxmlformats.org/drawingml/2006/table">
            <a:tbl>
              <a:tblPr>
                <a:tableStyleId>{8799B23B-EC83-4686-B30A-512413B5E67A}</a:tableStyleId>
              </a:tblPr>
              <a:tblGrid>
                <a:gridCol w="1538381">
                  <a:extLst>
                    <a:ext uri="{9D8B030D-6E8A-4147-A177-3AD203B41FA5}">
                      <a16:colId xmlns:a16="http://schemas.microsoft.com/office/drawing/2014/main" val="2869990233"/>
                    </a:ext>
                  </a:extLst>
                </a:gridCol>
                <a:gridCol w="1072328">
                  <a:extLst>
                    <a:ext uri="{9D8B030D-6E8A-4147-A177-3AD203B41FA5}">
                      <a16:colId xmlns:a16="http://schemas.microsoft.com/office/drawing/2014/main" val="2846274958"/>
                    </a:ext>
                  </a:extLst>
                </a:gridCol>
                <a:gridCol w="933323">
                  <a:extLst>
                    <a:ext uri="{9D8B030D-6E8A-4147-A177-3AD203B41FA5}">
                      <a16:colId xmlns:a16="http://schemas.microsoft.com/office/drawing/2014/main" val="2035553320"/>
                    </a:ext>
                  </a:extLst>
                </a:gridCol>
                <a:gridCol w="1073777">
                  <a:extLst>
                    <a:ext uri="{9D8B030D-6E8A-4147-A177-3AD203B41FA5}">
                      <a16:colId xmlns:a16="http://schemas.microsoft.com/office/drawing/2014/main" val="3858678567"/>
                    </a:ext>
                  </a:extLst>
                </a:gridCol>
                <a:gridCol w="870131">
                  <a:extLst>
                    <a:ext uri="{9D8B030D-6E8A-4147-A177-3AD203B41FA5}">
                      <a16:colId xmlns:a16="http://schemas.microsoft.com/office/drawing/2014/main" val="3860840762"/>
                    </a:ext>
                  </a:extLst>
                </a:gridCol>
              </a:tblGrid>
              <a:tr h="171723">
                <a:tc rowSpan="2">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marL="0" algn="l" defTabSz="914396" rtl="0" eaLnBrk="1" latinLnBrk="0" hangingPunct="1">
                        <a:lnSpc>
                          <a:spcPct val="100000"/>
                        </a:lnSpc>
                      </a:pPr>
                      <a:r>
                        <a:rPr lang="en-US" sz="1600" b="1" kern="1200" dirty="0">
                          <a:solidFill>
                            <a:schemeClr val="tx1"/>
                          </a:solidFill>
                          <a:latin typeface="+mn-lt"/>
                          <a:cs typeface="Arial" panose="020B0604020202020204" pitchFamily="34" charset="0"/>
                        </a:rPr>
                        <a:t>AE in </a:t>
                      </a:r>
                      <a:r>
                        <a:rPr lang="en-US" sz="1600" b="1" kern="1200" dirty="0">
                          <a:solidFill>
                            <a:schemeClr val="tx1"/>
                          </a:solidFill>
                          <a:latin typeface="+mn-lt"/>
                          <a:cs typeface="Arial" panose="020B0604020202020204" pitchFamily="34" charset="0"/>
                          <a:sym typeface="Arial"/>
                        </a:rPr>
                        <a:t>≥20% of Patients</a:t>
                      </a:r>
                      <a:r>
                        <a:rPr lang="en-US" sz="1600" b="1" kern="1200" dirty="0">
                          <a:solidFill>
                            <a:schemeClr val="tx1"/>
                          </a:solidFill>
                          <a:latin typeface="+mn-lt"/>
                          <a:cs typeface="Arial" panose="020B0604020202020204" pitchFamily="34" charset="0"/>
                        </a:rPr>
                        <a:t>, n (%)</a:t>
                      </a:r>
                      <a:endParaRPr lang="en-US" sz="1600" b="1" kern="1200" dirty="0">
                        <a:solidFill>
                          <a:schemeClr val="tx1"/>
                        </a:solidFill>
                        <a:latin typeface="+mn-lt"/>
                        <a:ea typeface="+mn-ea"/>
                        <a:cs typeface="Arial" panose="020B0604020202020204" pitchFamily="34" charset="0"/>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gridSpan="2">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algn="ctr">
                        <a:lnSpc>
                          <a:spcPct val="100000"/>
                        </a:lnSpc>
                      </a:pPr>
                      <a:r>
                        <a:rPr lang="en-US" sz="1600" b="1">
                          <a:solidFill>
                            <a:schemeClr val="tx1"/>
                          </a:solidFill>
                          <a:latin typeface="+mn-lt"/>
                          <a:cs typeface="Arial" panose="020B0604020202020204" pitchFamily="34" charset="0"/>
                        </a:rPr>
                        <a:t>SC Amivantamab </a:t>
                      </a:r>
                      <a:br>
                        <a:rPr lang="en-US" sz="1600" b="1">
                          <a:solidFill>
                            <a:schemeClr val="tx1"/>
                          </a:solidFill>
                          <a:latin typeface="+mn-lt"/>
                          <a:cs typeface="Arial" panose="020B0604020202020204" pitchFamily="34" charset="0"/>
                        </a:rPr>
                      </a:br>
                      <a:r>
                        <a:rPr lang="en-US" sz="1600" b="1">
                          <a:solidFill>
                            <a:schemeClr val="tx1"/>
                          </a:solidFill>
                          <a:latin typeface="+mn-lt"/>
                          <a:cs typeface="Arial" panose="020B0604020202020204" pitchFamily="34" charset="0"/>
                        </a:rPr>
                        <a:t>+ Lazertinib</a:t>
                      </a:r>
                      <a:br>
                        <a:rPr lang="en-US" sz="1600" b="1">
                          <a:solidFill>
                            <a:schemeClr val="tx1"/>
                          </a:solidFill>
                          <a:latin typeface="+mn-lt"/>
                          <a:cs typeface="Arial" panose="020B0604020202020204" pitchFamily="34" charset="0"/>
                        </a:rPr>
                      </a:br>
                      <a:r>
                        <a:rPr lang="en-US" sz="1600" b="1">
                          <a:solidFill>
                            <a:schemeClr val="tx1"/>
                          </a:solidFill>
                          <a:latin typeface="+mn-lt"/>
                          <a:cs typeface="Arial" panose="020B0604020202020204" pitchFamily="34" charset="0"/>
                        </a:rPr>
                        <a:t>(n = 206)</a:t>
                      </a:r>
                    </a:p>
                  </a:txBody>
                  <a:tcPr marL="118872" marR="118872"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sz="1200">
                        <a:latin typeface="Arial" panose="020B0604020202020204" pitchFamily="34" charset="0"/>
                        <a:cs typeface="Arial" panose="020B0604020202020204" pitchFamily="34" charset="0"/>
                      </a:endParaRPr>
                    </a:p>
                  </a:txBody>
                  <a:tcPr marL="45720" marR="45720" marT="9144" marB="9144" anchor="b"/>
                </a:tc>
                <a:tc gridSpan="2">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algn="ctr">
                        <a:lnSpc>
                          <a:spcPct val="100000"/>
                        </a:lnSpc>
                      </a:pPr>
                      <a:r>
                        <a:rPr lang="en-US" sz="1600" b="1" kern="1200">
                          <a:solidFill>
                            <a:schemeClr val="tx1"/>
                          </a:solidFill>
                          <a:latin typeface="+mn-lt"/>
                          <a:ea typeface="+mn-ea"/>
                          <a:cs typeface="Arial" panose="020B0604020202020204" pitchFamily="34" charset="0"/>
                        </a:rPr>
                        <a:t>IV Amivantamab </a:t>
                      </a:r>
                      <a:br>
                        <a:rPr lang="en-US" sz="1600" b="1" kern="1200">
                          <a:solidFill>
                            <a:schemeClr val="tx1"/>
                          </a:solidFill>
                          <a:latin typeface="+mn-lt"/>
                          <a:ea typeface="+mn-ea"/>
                          <a:cs typeface="Arial" panose="020B0604020202020204" pitchFamily="34" charset="0"/>
                        </a:rPr>
                      </a:br>
                      <a:r>
                        <a:rPr lang="en-US" sz="1600" b="1" kern="1200">
                          <a:solidFill>
                            <a:schemeClr val="tx1"/>
                          </a:solidFill>
                          <a:latin typeface="+mn-lt"/>
                          <a:ea typeface="+mn-ea"/>
                          <a:cs typeface="Arial" panose="020B0604020202020204" pitchFamily="34" charset="0"/>
                        </a:rPr>
                        <a:t>+ Lazertinib</a:t>
                      </a:r>
                      <a:br>
                        <a:rPr lang="en-US" sz="1600" b="1" kern="1200">
                          <a:solidFill>
                            <a:schemeClr val="tx1"/>
                          </a:solidFill>
                          <a:latin typeface="+mn-lt"/>
                          <a:ea typeface="+mn-ea"/>
                          <a:cs typeface="Arial" panose="020B0604020202020204" pitchFamily="34" charset="0"/>
                        </a:rPr>
                      </a:br>
                      <a:r>
                        <a:rPr lang="en-US" sz="1600" b="1">
                          <a:solidFill>
                            <a:schemeClr val="tx1"/>
                          </a:solidFill>
                          <a:latin typeface="+mn-lt"/>
                          <a:cs typeface="Arial" panose="020B0604020202020204" pitchFamily="34" charset="0"/>
                        </a:rPr>
                        <a:t>(n = 210)</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200">
                        <a:latin typeface="Arial" panose="020B0604020202020204" pitchFamily="34" charset="0"/>
                        <a:cs typeface="Arial" panose="020B0604020202020204" pitchFamily="34" charset="0"/>
                      </a:endParaRPr>
                    </a:p>
                  </a:txBody>
                  <a:tcPr marL="45720" marR="45720" marT="9144" marB="9144" anchor="b"/>
                </a:tc>
                <a:extLst>
                  <a:ext uri="{0D108BD9-81ED-4DB2-BD59-A6C34878D82A}">
                    <a16:rowId xmlns:a16="http://schemas.microsoft.com/office/drawing/2014/main" val="39689260"/>
                  </a:ext>
                </a:extLst>
              </a:tr>
              <a:tr h="171723">
                <a:tc vMerge="1">
                  <a:txBody>
                    <a:bodyPr/>
                    <a:lstStyle/>
                    <a:p>
                      <a:pPr marL="0" marR="0">
                        <a:lnSpc>
                          <a:spcPct val="100000"/>
                        </a:lnSpc>
                        <a:spcBef>
                          <a:spcPts val="0"/>
                        </a:spcBef>
                        <a:spcAft>
                          <a:spcPts val="0"/>
                        </a:spcAft>
                      </a:pPr>
                      <a:endParaRPr lang="en-US" sz="800" b="1">
                        <a:solidFill>
                          <a:schemeClr val="bg1"/>
                        </a:solidFill>
                        <a:effectLst/>
                        <a:latin typeface="+mj-lt"/>
                        <a:ea typeface="Calibri" panose="020F0502020204030204" pitchFamily="34" charset="0"/>
                        <a:cs typeface="Arial" panose="020B0604020202020204" pitchFamily="34" charset="0"/>
                      </a:endParaRPr>
                    </a:p>
                  </a:txBody>
                  <a:tcPr marL="45720" marR="45720" marT="9144" marB="9144" anchor="ctr">
                    <a:solidFill>
                      <a:srgbClr val="1E325F"/>
                    </a:solidFill>
                  </a:tcPr>
                </a:tc>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algn="ctr">
                        <a:lnSpc>
                          <a:spcPct val="100000"/>
                        </a:lnSpc>
                      </a:pPr>
                      <a:r>
                        <a:rPr lang="en-US" sz="1600" b="1">
                          <a:solidFill>
                            <a:schemeClr val="tx1"/>
                          </a:solidFill>
                          <a:latin typeface="+mn-lt"/>
                          <a:cs typeface="Arial" panose="020B0604020202020204" pitchFamily="34" charset="0"/>
                        </a:rPr>
                        <a:t>Any Gr</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algn="ctr">
                        <a:lnSpc>
                          <a:spcPct val="100000"/>
                        </a:lnSpc>
                      </a:pPr>
                      <a:r>
                        <a:rPr lang="en-US" sz="1600" b="1">
                          <a:solidFill>
                            <a:schemeClr val="tx1"/>
                          </a:solidFill>
                          <a:latin typeface="+mn-lt"/>
                          <a:cs typeface="Arial"/>
                        </a:rPr>
                        <a:t>Gr ≥3</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algn="ctr">
                        <a:lnSpc>
                          <a:spcPct val="100000"/>
                        </a:lnSpc>
                      </a:pPr>
                      <a:r>
                        <a:rPr lang="en-US" sz="1600" b="1">
                          <a:solidFill>
                            <a:schemeClr val="tx1"/>
                          </a:solidFill>
                          <a:latin typeface="+mn-lt"/>
                          <a:cs typeface="Arial" panose="020B0604020202020204" pitchFamily="34" charset="0"/>
                        </a:rPr>
                        <a:t>Any Gr</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396" rtl="0" eaLnBrk="1" latinLnBrk="0" hangingPunct="1">
                        <a:defRPr sz="1800" kern="1200">
                          <a:solidFill>
                            <a:schemeClr val="dk1"/>
                          </a:solidFill>
                          <a:latin typeface="Arial"/>
                        </a:defRPr>
                      </a:lvl1pPr>
                      <a:lvl2pPr marL="457198" algn="l" defTabSz="914396" rtl="0" eaLnBrk="1" latinLnBrk="0" hangingPunct="1">
                        <a:defRPr sz="1800" kern="1200">
                          <a:solidFill>
                            <a:schemeClr val="dk1"/>
                          </a:solidFill>
                          <a:latin typeface="Arial"/>
                        </a:defRPr>
                      </a:lvl2pPr>
                      <a:lvl3pPr marL="914396" algn="l" defTabSz="914396" rtl="0" eaLnBrk="1" latinLnBrk="0" hangingPunct="1">
                        <a:defRPr sz="1800" kern="1200">
                          <a:solidFill>
                            <a:schemeClr val="dk1"/>
                          </a:solidFill>
                          <a:latin typeface="Arial"/>
                        </a:defRPr>
                      </a:lvl3pPr>
                      <a:lvl4pPr marL="1371595" algn="l" defTabSz="914396" rtl="0" eaLnBrk="1" latinLnBrk="0" hangingPunct="1">
                        <a:defRPr sz="1800" kern="1200">
                          <a:solidFill>
                            <a:schemeClr val="dk1"/>
                          </a:solidFill>
                          <a:latin typeface="Arial"/>
                        </a:defRPr>
                      </a:lvl4pPr>
                      <a:lvl5pPr marL="1828793" algn="l" defTabSz="914396" rtl="0" eaLnBrk="1" latinLnBrk="0" hangingPunct="1">
                        <a:defRPr sz="1800" kern="1200">
                          <a:solidFill>
                            <a:schemeClr val="dk1"/>
                          </a:solidFill>
                          <a:latin typeface="Arial"/>
                        </a:defRPr>
                      </a:lvl5pPr>
                      <a:lvl6pPr marL="2285991" algn="l" defTabSz="914396" rtl="0" eaLnBrk="1" latinLnBrk="0" hangingPunct="1">
                        <a:defRPr sz="1800" kern="1200">
                          <a:solidFill>
                            <a:schemeClr val="dk1"/>
                          </a:solidFill>
                          <a:latin typeface="Arial"/>
                        </a:defRPr>
                      </a:lvl6pPr>
                      <a:lvl7pPr marL="2743189" algn="l" defTabSz="914396" rtl="0" eaLnBrk="1" latinLnBrk="0" hangingPunct="1">
                        <a:defRPr sz="1800" kern="1200">
                          <a:solidFill>
                            <a:schemeClr val="dk1"/>
                          </a:solidFill>
                          <a:latin typeface="Arial"/>
                        </a:defRPr>
                      </a:lvl7pPr>
                      <a:lvl8pPr marL="3200388" algn="l" defTabSz="914396" rtl="0" eaLnBrk="1" latinLnBrk="0" hangingPunct="1">
                        <a:defRPr sz="1800" kern="1200">
                          <a:solidFill>
                            <a:schemeClr val="dk1"/>
                          </a:solidFill>
                          <a:latin typeface="Arial"/>
                        </a:defRPr>
                      </a:lvl8pPr>
                      <a:lvl9pPr marL="3657586" algn="l" defTabSz="914396" rtl="0" eaLnBrk="1" latinLnBrk="0" hangingPunct="1">
                        <a:defRPr sz="1800" kern="1200">
                          <a:solidFill>
                            <a:schemeClr val="dk1"/>
                          </a:solidFill>
                          <a:latin typeface="Arial"/>
                        </a:defRPr>
                      </a:lvl9pPr>
                    </a:lstStyle>
                    <a:p>
                      <a:pPr algn="ctr">
                        <a:lnSpc>
                          <a:spcPct val="100000"/>
                        </a:lnSpc>
                      </a:pPr>
                      <a:r>
                        <a:rPr lang="en-US" sz="1600" b="1">
                          <a:solidFill>
                            <a:schemeClr val="tx1"/>
                          </a:solidFill>
                          <a:latin typeface="+mn-lt"/>
                          <a:cs typeface="Arial"/>
                        </a:rPr>
                        <a:t>Gr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36373171"/>
                  </a:ext>
                </a:extLst>
              </a:tr>
              <a:tr h="17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Nausea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panose="020B0604020202020204" pitchFamily="34" charset="0"/>
                        </a:rPr>
                        <a:t>60 (29)</a:t>
                      </a:r>
                      <a:endParaRPr lang="en-US" sz="1600" kern="1200">
                        <a:solidFill>
                          <a:schemeClr val="bg1"/>
                        </a:solidFill>
                        <a:effectLst/>
                        <a:latin typeface="+mn-lt"/>
                        <a:ea typeface="+mn-ea"/>
                        <a:cs typeface="Arial" panose="020B0604020202020204" pitchFamily="34" charset="0"/>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1 (0.5)</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52 (25)</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3 (1)</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78067923"/>
                  </a:ext>
                </a:extLst>
              </a:tr>
              <a:tr h="17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Increased ALT</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panose="020B0604020202020204" pitchFamily="34" charset="0"/>
                        </a:rPr>
                        <a:t>46 (22)</a:t>
                      </a:r>
                      <a:endParaRPr lang="en-US" sz="1600" kern="1200">
                        <a:solidFill>
                          <a:schemeClr val="bg1"/>
                        </a:solidFill>
                        <a:effectLst/>
                        <a:latin typeface="+mn-lt"/>
                        <a:ea typeface="+mn-ea"/>
                        <a:cs typeface="Arial" panose="020B0604020202020204" pitchFamily="34" charset="0"/>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6 (3)</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56 (27)</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8 (4)</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11460573"/>
                  </a:ext>
                </a:extLst>
              </a:tr>
              <a:tr h="17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panose="020B0604020202020204" pitchFamily="34" charset="0"/>
                        </a:rPr>
                        <a:t>45 (22)</a:t>
                      </a:r>
                      <a:endParaRPr lang="en-US" sz="1600" kern="1200">
                        <a:solidFill>
                          <a:schemeClr val="bg1"/>
                        </a:solidFill>
                        <a:effectLst/>
                        <a:latin typeface="+mn-lt"/>
                        <a:ea typeface="+mn-ea"/>
                        <a:cs typeface="Arial" panose="020B0604020202020204" pitchFamily="34" charset="0"/>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1 (0.5)</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52 (25)</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3 (1)</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69922338"/>
                  </a:ext>
                </a:extLst>
              </a:tr>
              <a:tr h="17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panose="020B0604020202020204" pitchFamily="34" charset="0"/>
                        </a:rPr>
                        <a:t>44 (21)</a:t>
                      </a:r>
                      <a:endParaRPr lang="en-US" sz="1600" kern="1200">
                        <a:solidFill>
                          <a:schemeClr val="bg1"/>
                        </a:solidFill>
                        <a:effectLst/>
                        <a:latin typeface="+mn-lt"/>
                        <a:ea typeface="+mn-ea"/>
                        <a:cs typeface="Arial" panose="020B0604020202020204" pitchFamily="34" charset="0"/>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3 (2)</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43 (20)</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5 (2)</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344284066"/>
                  </a:ext>
                </a:extLst>
              </a:tr>
              <a:tr h="17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Vomiting</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panose="020B0604020202020204" pitchFamily="34" charset="0"/>
                        </a:rPr>
                        <a:t>44 (21)</a:t>
                      </a:r>
                      <a:endParaRPr lang="en-US" sz="1600" kern="1200">
                        <a:solidFill>
                          <a:schemeClr val="bg1"/>
                        </a:solidFill>
                        <a:effectLst/>
                        <a:latin typeface="+mn-lt"/>
                        <a:ea typeface="+mn-ea"/>
                        <a:cs typeface="Arial" panose="020B0604020202020204" pitchFamily="34" charset="0"/>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2 (1)</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41 (20)</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1 (</a:t>
                      </a:r>
                      <a:r>
                        <a:rPr lang="en-US" sz="1600" kern="1200">
                          <a:solidFill>
                            <a:schemeClr val="bg1"/>
                          </a:solidFill>
                          <a:latin typeface="+mn-lt"/>
                          <a:cs typeface="Arial"/>
                        </a:rPr>
                        <a:t>0.5</a:t>
                      </a:r>
                      <a:r>
                        <a:rPr lang="en-US" sz="1600" kern="1200">
                          <a:solidFill>
                            <a:schemeClr val="bg1"/>
                          </a:solidFill>
                          <a:effectLst/>
                          <a:latin typeface="+mn-lt"/>
                          <a:cs typeface="Arial"/>
                        </a:rPr>
                        <a:t>)</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138371530"/>
                  </a:ext>
                </a:extLst>
              </a:tr>
              <a:tr h="17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Constipation</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panose="020B0604020202020204" pitchFamily="34" charset="0"/>
                        </a:rPr>
                        <a:t>42 (20)</a:t>
                      </a:r>
                      <a:endParaRPr lang="en-US" sz="1600" kern="1200">
                        <a:solidFill>
                          <a:schemeClr val="bg1"/>
                        </a:solidFill>
                        <a:effectLst/>
                        <a:latin typeface="+mn-lt"/>
                        <a:ea typeface="+mn-ea"/>
                        <a:cs typeface="Arial" panose="020B0604020202020204" pitchFamily="34" charset="0"/>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0 (0)</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42 (20)</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1 (0.5)</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10207228"/>
                  </a:ext>
                </a:extLst>
              </a:tr>
              <a:tr h="17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Headache</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panose="020B0604020202020204" pitchFamily="34" charset="0"/>
                        </a:rPr>
                        <a:t>42 (20)</a:t>
                      </a:r>
                      <a:endParaRPr lang="en-US" sz="1600" kern="1200">
                        <a:solidFill>
                          <a:schemeClr val="bg1"/>
                        </a:solidFill>
                        <a:effectLst/>
                        <a:latin typeface="+mn-lt"/>
                        <a:ea typeface="+mn-ea"/>
                        <a:cs typeface="Arial" panose="020B0604020202020204" pitchFamily="34" charset="0"/>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1 (0.5)</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36 (17)</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1 (0.5)</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58863459"/>
                  </a:ext>
                </a:extLst>
              </a:tr>
              <a:tr h="17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Increased AST</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42 (20)</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panose="020B0604020202020204" pitchFamily="34" charset="0"/>
                        </a:rPr>
                        <a:t>2 (1)</a:t>
                      </a:r>
                      <a:endParaRPr lang="en-US" sz="1600" kern="1200">
                        <a:solidFill>
                          <a:schemeClr val="bg1"/>
                        </a:solidFill>
                        <a:effectLst/>
                        <a:latin typeface="+mn-lt"/>
                        <a:ea typeface="+mn-ea"/>
                        <a:cs typeface="Arial" panose="020B0604020202020204" pitchFamily="34" charset="0"/>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panose="020B0604020202020204" pitchFamily="34" charset="0"/>
                        </a:rPr>
                        <a:t>45 (21)</a:t>
                      </a:r>
                      <a:endParaRPr lang="en-US" sz="1600" kern="1200">
                        <a:solidFill>
                          <a:schemeClr val="bg1"/>
                        </a:solidFill>
                        <a:effectLst/>
                        <a:latin typeface="+mn-lt"/>
                        <a:ea typeface="+mn-ea"/>
                        <a:cs typeface="Arial" panose="020B0604020202020204" pitchFamily="34" charset="0"/>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3 (1)</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81349107"/>
                  </a:ext>
                </a:extLst>
              </a:tr>
              <a:tr h="17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IRRs</a:t>
                      </a:r>
                    </a:p>
                  </a:txBody>
                  <a:tcPr marL="118872" marR="118872">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27 (13)</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1 (0.5)</a:t>
                      </a:r>
                      <a:endParaRPr lang="en-US" sz="1600" kern="1200">
                        <a:solidFill>
                          <a:schemeClr val="bg1"/>
                        </a:solidFill>
                        <a:effectLst/>
                        <a:latin typeface="+mn-lt"/>
                        <a:ea typeface="+mn-ea"/>
                        <a:cs typeface="Arial"/>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a:solidFill>
                            <a:schemeClr val="bg1"/>
                          </a:solidFill>
                          <a:effectLst/>
                          <a:latin typeface="+mn-lt"/>
                          <a:cs typeface="Arial"/>
                        </a:rPr>
                        <a:t>138 (66)</a:t>
                      </a:r>
                      <a:endParaRPr lang="en-US" sz="1600" kern="1200">
                        <a:solidFill>
                          <a:schemeClr val="bg1"/>
                        </a:solidFill>
                        <a:effectLst/>
                        <a:latin typeface="+mn-lt"/>
                        <a:ea typeface="+mn-ea"/>
                        <a:cs typeface="Arial"/>
                      </a:endParaRP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algn="ctr" defTabSz="914396" rtl="0" eaLnBrk="1" latinLnBrk="0" hangingPunct="1">
                        <a:lnSpc>
                          <a:spcPct val="100000"/>
                        </a:lnSpc>
                        <a:spcBef>
                          <a:spcPts val="0"/>
                        </a:spcBef>
                        <a:spcAft>
                          <a:spcPts val="0"/>
                        </a:spcAft>
                      </a:pPr>
                      <a:r>
                        <a:rPr lang="en-US" sz="1600" kern="1200" dirty="0">
                          <a:solidFill>
                            <a:schemeClr val="bg1"/>
                          </a:solidFill>
                          <a:effectLst/>
                          <a:latin typeface="+mn-lt"/>
                          <a:cs typeface="Arial" panose="020B0604020202020204" pitchFamily="34" charset="0"/>
                        </a:rPr>
                        <a:t>8 (4)</a:t>
                      </a:r>
                      <a:endParaRPr lang="en-US" sz="1600" kern="1200" dirty="0">
                        <a:solidFill>
                          <a:schemeClr val="bg1"/>
                        </a:solidFill>
                        <a:effectLst/>
                        <a:latin typeface="+mn-lt"/>
                        <a:ea typeface="+mn-ea"/>
                        <a:cs typeface="Arial" panose="020B060402020202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18127410"/>
                  </a:ext>
                </a:extLst>
              </a:tr>
            </a:tbl>
          </a:graphicData>
        </a:graphic>
      </p:graphicFrame>
    </p:spTree>
    <p:extLst>
      <p:ext uri="{BB962C8B-B14F-4D97-AF65-F5344CB8AC3E}">
        <p14:creationId xmlns:p14="http://schemas.microsoft.com/office/powerpoint/2010/main" val="3609931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PALOMA-3: IRRs and VTE</a:t>
            </a:r>
            <a:endParaRPr lang="en-US" altLang="en-US"/>
          </a:p>
        </p:txBody>
      </p:sp>
      <p:sp>
        <p:nvSpPr>
          <p:cNvPr id="8" name="Content Placeholder 7">
            <a:extLst>
              <a:ext uri="{FF2B5EF4-FFF2-40B4-BE49-F238E27FC236}">
                <a16:creationId xmlns:a16="http://schemas.microsoft.com/office/drawing/2014/main" id="{7421DB97-D5E2-0C60-C34E-7EF36389DCCE}"/>
              </a:ext>
            </a:extLst>
          </p:cNvPr>
          <p:cNvSpPr>
            <a:spLocks noGrp="1"/>
          </p:cNvSpPr>
          <p:nvPr>
            <p:ph sz="half" idx="2"/>
          </p:nvPr>
        </p:nvSpPr>
        <p:spPr>
          <a:xfrm>
            <a:off x="7708899" y="1510730"/>
            <a:ext cx="4074784" cy="4679462"/>
          </a:xfrm>
        </p:spPr>
        <p:txBody>
          <a:bodyPr/>
          <a:lstStyle/>
          <a:p>
            <a:r>
              <a:rPr lang="en-US" sz="2000"/>
              <a:t>IRRs mostly occurred during C1</a:t>
            </a:r>
          </a:p>
          <a:p>
            <a:r>
              <a:rPr lang="en-US" sz="2000"/>
              <a:t>In SC arm, no IRRs led to hospitalization or d/c vs 2 hospitalizations and 4 d/c with IV</a:t>
            </a:r>
          </a:p>
          <a:p>
            <a:r>
              <a:rPr lang="en-US" sz="2000"/>
              <a:t>Prophylactic anticoagulation given to 80% of SC arm and 81% of IV arm</a:t>
            </a:r>
          </a:p>
          <a:p>
            <a:r>
              <a:rPr lang="en-US" sz="2000"/>
              <a:t>Less VTE in patients treated with prophylactic anticoagulation (32/335; 10%) vs not treated (17/81; 21%)</a:t>
            </a:r>
          </a:p>
          <a:p>
            <a:pPr lvl="1"/>
            <a:r>
              <a:rPr lang="en-US" sz="1800"/>
              <a:t>Less VTE with SC vs IV regardless of prophylactic anticoagulant treatment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Leighl. ASCO 2024. Abstr LBA8505. Reproduced with permission.</a:t>
            </a:r>
          </a:p>
        </p:txBody>
      </p:sp>
      <p:graphicFrame>
        <p:nvGraphicFramePr>
          <p:cNvPr id="2" name="Content Placeholder 9">
            <a:extLst>
              <a:ext uri="{FF2B5EF4-FFF2-40B4-BE49-F238E27FC236}">
                <a16:creationId xmlns:a16="http://schemas.microsoft.com/office/drawing/2014/main" id="{EA6DE2DB-BA32-6E13-158F-61601F4E839A}"/>
              </a:ext>
            </a:extLst>
          </p:cNvPr>
          <p:cNvGraphicFramePr>
            <a:graphicFrameLocks/>
          </p:cNvGraphicFramePr>
          <p:nvPr>
            <p:extLst>
              <p:ext uri="{D42A27DB-BD31-4B8C-83A1-F6EECF244321}">
                <p14:modId xmlns:p14="http://schemas.microsoft.com/office/powerpoint/2010/main" val="3342133836"/>
              </p:ext>
            </p:extLst>
          </p:nvPr>
        </p:nvGraphicFramePr>
        <p:xfrm>
          <a:off x="445916" y="1789901"/>
          <a:ext cx="7542836"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7693952F-E7E4-4894-667D-DCF7357371E6}"/>
              </a:ext>
            </a:extLst>
          </p:cNvPr>
          <p:cNvSpPr txBox="1"/>
          <p:nvPr/>
        </p:nvSpPr>
        <p:spPr>
          <a:xfrm>
            <a:off x="2341359" y="1374836"/>
            <a:ext cx="2447299" cy="523220"/>
          </a:xfrm>
          <a:prstGeom prst="rect">
            <a:avLst/>
          </a:prstGeom>
          <a:noFill/>
        </p:spPr>
        <p:txBody>
          <a:bodyPr wrap="square" rtlCol="0">
            <a:spAutoFit/>
          </a:bodyPr>
          <a:lstStyle/>
          <a:p>
            <a:pPr algn="r">
              <a:defRPr/>
            </a:pPr>
            <a:r>
              <a:rPr lang="en-US" sz="1400" b="1" dirty="0">
                <a:solidFill>
                  <a:schemeClr val="accent1"/>
                </a:solidFill>
                <a:cs typeface="Arial" panose="020B0604020202020204" pitchFamily="34" charset="0"/>
              </a:rPr>
              <a:t>SC </a:t>
            </a:r>
            <a:r>
              <a:rPr lang="en-US" sz="1400" b="1" dirty="0" err="1">
                <a:solidFill>
                  <a:schemeClr val="accent1"/>
                </a:solidFill>
                <a:cs typeface="Arial" panose="020B0604020202020204" pitchFamily="34" charset="0"/>
              </a:rPr>
              <a:t>Amivantamab</a:t>
            </a:r>
            <a:r>
              <a:rPr lang="en-US" sz="1400" b="1" dirty="0">
                <a:solidFill>
                  <a:schemeClr val="accent1"/>
                </a:solidFill>
                <a:cs typeface="Arial" panose="020B0604020202020204" pitchFamily="34" charset="0"/>
              </a:rPr>
              <a:t> + Lazertinib (n = 206)</a:t>
            </a:r>
          </a:p>
        </p:txBody>
      </p:sp>
      <p:sp>
        <p:nvSpPr>
          <p:cNvPr id="4" name="TextBox 3">
            <a:extLst>
              <a:ext uri="{FF2B5EF4-FFF2-40B4-BE49-F238E27FC236}">
                <a16:creationId xmlns:a16="http://schemas.microsoft.com/office/drawing/2014/main" id="{AA1371A7-77C6-099D-2D1A-D7F95323D92D}"/>
              </a:ext>
            </a:extLst>
          </p:cNvPr>
          <p:cNvSpPr txBox="1"/>
          <p:nvPr/>
        </p:nvSpPr>
        <p:spPr>
          <a:xfrm>
            <a:off x="4788659" y="1370177"/>
            <a:ext cx="2307449" cy="523220"/>
          </a:xfrm>
          <a:prstGeom prst="rect">
            <a:avLst/>
          </a:prstGeom>
          <a:noFill/>
        </p:spPr>
        <p:txBody>
          <a:bodyPr wrap="square" rtlCol="0">
            <a:spAutoFit/>
          </a:bodyPr>
          <a:lstStyle/>
          <a:p>
            <a:pPr>
              <a:defRPr/>
            </a:pPr>
            <a:r>
              <a:rPr lang="en-US" sz="1400" b="1" dirty="0">
                <a:solidFill>
                  <a:schemeClr val="accent3"/>
                </a:solidFill>
                <a:cs typeface="Arial" panose="020B0604020202020204" pitchFamily="34" charset="0"/>
              </a:rPr>
              <a:t>IV </a:t>
            </a:r>
            <a:r>
              <a:rPr lang="en-US" sz="1400" b="1" dirty="0" err="1">
                <a:solidFill>
                  <a:schemeClr val="accent3"/>
                </a:solidFill>
                <a:cs typeface="Arial" panose="020B0604020202020204" pitchFamily="34" charset="0"/>
              </a:rPr>
              <a:t>Amivantamab</a:t>
            </a:r>
            <a:r>
              <a:rPr lang="en-US" sz="1400" b="1" dirty="0">
                <a:solidFill>
                  <a:schemeClr val="accent3"/>
                </a:solidFill>
                <a:cs typeface="Arial" panose="020B0604020202020204" pitchFamily="34" charset="0"/>
              </a:rPr>
              <a:t> + Lazertinib (n = 210)</a:t>
            </a:r>
            <a:endParaRPr lang="en-US" sz="1400" b="1" u="sng" baseline="30000" dirty="0">
              <a:solidFill>
                <a:schemeClr val="accent3"/>
              </a:solidFill>
              <a:cs typeface="Arial" panose="020B0604020202020204" pitchFamily="34" charset="0"/>
            </a:endParaRPr>
          </a:p>
        </p:txBody>
      </p:sp>
      <p:sp>
        <p:nvSpPr>
          <p:cNvPr id="5" name="TextBox 4">
            <a:extLst>
              <a:ext uri="{FF2B5EF4-FFF2-40B4-BE49-F238E27FC236}">
                <a16:creationId xmlns:a16="http://schemas.microsoft.com/office/drawing/2014/main" id="{05408864-CD04-00D6-C25E-526FA9884DF6}"/>
              </a:ext>
            </a:extLst>
          </p:cNvPr>
          <p:cNvSpPr txBox="1"/>
          <p:nvPr/>
        </p:nvSpPr>
        <p:spPr>
          <a:xfrm>
            <a:off x="113495" y="2196439"/>
            <a:ext cx="1877926" cy="523220"/>
          </a:xfrm>
          <a:prstGeom prst="rect">
            <a:avLst/>
          </a:prstGeom>
          <a:noFill/>
        </p:spPr>
        <p:txBody>
          <a:bodyPr wrap="square">
            <a:spAutoFit/>
          </a:bodyPr>
          <a:lstStyle/>
          <a:p>
            <a:pPr algn="r">
              <a:defRPr/>
            </a:pPr>
            <a:r>
              <a:rPr lang="en-US" sz="1400" b="1" dirty="0">
                <a:solidFill>
                  <a:srgbClr val="000000"/>
                </a:solidFill>
                <a:cs typeface="Arial" panose="020B0604020202020204" pitchFamily="34" charset="0"/>
              </a:rPr>
              <a:t>Infusion-related </a:t>
            </a:r>
            <a:br>
              <a:rPr lang="en-US" sz="1400" b="1" dirty="0">
                <a:solidFill>
                  <a:srgbClr val="000000"/>
                </a:solidFill>
                <a:cs typeface="Arial" panose="020B0604020202020204" pitchFamily="34" charset="0"/>
              </a:rPr>
            </a:br>
            <a:r>
              <a:rPr lang="en-US" sz="1400" b="1" dirty="0">
                <a:solidFill>
                  <a:srgbClr val="000000"/>
                </a:solidFill>
                <a:cs typeface="Arial" panose="020B0604020202020204" pitchFamily="34" charset="0"/>
              </a:rPr>
              <a:t>AE (≥2%)</a:t>
            </a:r>
          </a:p>
        </p:txBody>
      </p:sp>
      <p:sp>
        <p:nvSpPr>
          <p:cNvPr id="6" name="TextBox 5">
            <a:extLst>
              <a:ext uri="{FF2B5EF4-FFF2-40B4-BE49-F238E27FC236}">
                <a16:creationId xmlns:a16="http://schemas.microsoft.com/office/drawing/2014/main" id="{CE2FB4B4-1716-5935-14AD-10547D8E1134}"/>
              </a:ext>
            </a:extLst>
          </p:cNvPr>
          <p:cNvSpPr txBox="1"/>
          <p:nvPr/>
        </p:nvSpPr>
        <p:spPr>
          <a:xfrm>
            <a:off x="480495" y="1802713"/>
            <a:ext cx="1521811" cy="523220"/>
          </a:xfrm>
          <a:prstGeom prst="rect">
            <a:avLst/>
          </a:prstGeom>
          <a:noFill/>
        </p:spPr>
        <p:txBody>
          <a:bodyPr wrap="square">
            <a:spAutoFit/>
          </a:bodyPr>
          <a:lstStyle/>
          <a:p>
            <a:pPr algn="r">
              <a:defRPr/>
            </a:pPr>
            <a:r>
              <a:rPr lang="en-US" sz="1400" b="1" dirty="0">
                <a:solidFill>
                  <a:srgbClr val="000000"/>
                </a:solidFill>
                <a:cs typeface="Arial" panose="020B0604020202020204" pitchFamily="34" charset="0"/>
              </a:rPr>
              <a:t>IRRs, any grade</a:t>
            </a:r>
          </a:p>
          <a:p>
            <a:pPr algn="r">
              <a:defRPr/>
            </a:pPr>
            <a:r>
              <a:rPr lang="en-US" sz="1400" b="1" dirty="0">
                <a:solidFill>
                  <a:srgbClr val="000000"/>
                </a:solidFill>
                <a:cs typeface="Arial" panose="020B0604020202020204" pitchFamily="34" charset="0"/>
              </a:rPr>
              <a:t>IRRs, grade 3 </a:t>
            </a:r>
          </a:p>
        </p:txBody>
      </p:sp>
      <p:grpSp>
        <p:nvGrpSpPr>
          <p:cNvPr id="19" name="Group 18">
            <a:extLst>
              <a:ext uri="{FF2B5EF4-FFF2-40B4-BE49-F238E27FC236}">
                <a16:creationId xmlns:a16="http://schemas.microsoft.com/office/drawing/2014/main" id="{6A6C3CFA-3EB0-D81A-7E85-EC77457AB51D}"/>
              </a:ext>
            </a:extLst>
          </p:cNvPr>
          <p:cNvGrpSpPr/>
          <p:nvPr/>
        </p:nvGrpSpPr>
        <p:grpSpPr>
          <a:xfrm>
            <a:off x="2019300" y="5816600"/>
            <a:ext cx="5621806" cy="96520"/>
            <a:chOff x="2002306" y="5223337"/>
            <a:chExt cx="5638800" cy="705023"/>
          </a:xfrm>
        </p:grpSpPr>
        <p:cxnSp>
          <p:nvCxnSpPr>
            <p:cNvPr id="10" name="Straight Connector 9">
              <a:extLst>
                <a:ext uri="{FF2B5EF4-FFF2-40B4-BE49-F238E27FC236}">
                  <a16:creationId xmlns:a16="http://schemas.microsoft.com/office/drawing/2014/main" id="{81ED447D-DFAC-1FCC-64CB-279C54C9BDDA}"/>
                </a:ext>
              </a:extLst>
            </p:cNvPr>
            <p:cNvCxnSpPr/>
            <p:nvPr/>
          </p:nvCxnSpPr>
          <p:spPr bwMode="auto">
            <a:xfrm>
              <a:off x="2002306" y="5223337"/>
              <a:ext cx="0" cy="705023"/>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C82289D3-5F84-C31E-C710-74D6194ABA08}"/>
                </a:ext>
              </a:extLst>
            </p:cNvPr>
            <p:cNvCxnSpPr/>
            <p:nvPr/>
          </p:nvCxnSpPr>
          <p:spPr bwMode="auto">
            <a:xfrm>
              <a:off x="2650006" y="5223337"/>
              <a:ext cx="0" cy="705023"/>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236F2C6-22BB-05A7-BF5A-886B1D463B49}"/>
                </a:ext>
              </a:extLst>
            </p:cNvPr>
            <p:cNvCxnSpPr/>
            <p:nvPr/>
          </p:nvCxnSpPr>
          <p:spPr bwMode="auto">
            <a:xfrm>
              <a:off x="3366286" y="5223337"/>
              <a:ext cx="0" cy="705023"/>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E29BD927-BEB7-B341-AEA6-75C32BB96106}"/>
                </a:ext>
              </a:extLst>
            </p:cNvPr>
            <p:cNvCxnSpPr/>
            <p:nvPr/>
          </p:nvCxnSpPr>
          <p:spPr bwMode="auto">
            <a:xfrm>
              <a:off x="4090186" y="5223337"/>
              <a:ext cx="0" cy="705023"/>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3C577E3-29EA-CB2E-D155-035D04C3A3DE}"/>
                </a:ext>
              </a:extLst>
            </p:cNvPr>
            <p:cNvCxnSpPr/>
            <p:nvPr/>
          </p:nvCxnSpPr>
          <p:spPr bwMode="auto">
            <a:xfrm>
              <a:off x="4836946" y="5223337"/>
              <a:ext cx="0" cy="705023"/>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1BADDFE-C6CC-2963-E658-878836F99A3D}"/>
                </a:ext>
              </a:extLst>
            </p:cNvPr>
            <p:cNvCxnSpPr/>
            <p:nvPr/>
          </p:nvCxnSpPr>
          <p:spPr bwMode="auto">
            <a:xfrm>
              <a:off x="5492266" y="5223337"/>
              <a:ext cx="0" cy="705023"/>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CBC47FE-B387-618C-AE4B-D7CA72F32AD2}"/>
                </a:ext>
              </a:extLst>
            </p:cNvPr>
            <p:cNvCxnSpPr/>
            <p:nvPr/>
          </p:nvCxnSpPr>
          <p:spPr bwMode="auto">
            <a:xfrm>
              <a:off x="6178066" y="5223337"/>
              <a:ext cx="0" cy="705023"/>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8C9F167-2122-8C0C-63E6-B03CD5D77582}"/>
                </a:ext>
              </a:extLst>
            </p:cNvPr>
            <p:cNvCxnSpPr/>
            <p:nvPr/>
          </p:nvCxnSpPr>
          <p:spPr bwMode="auto">
            <a:xfrm>
              <a:off x="6901966" y="5223337"/>
              <a:ext cx="0" cy="705023"/>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8C735D7-7691-A8F3-F169-A79E49D5FE52}"/>
                </a:ext>
              </a:extLst>
            </p:cNvPr>
            <p:cNvCxnSpPr/>
            <p:nvPr/>
          </p:nvCxnSpPr>
          <p:spPr bwMode="auto">
            <a:xfrm>
              <a:off x="7641106" y="5223337"/>
              <a:ext cx="0" cy="705023"/>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4196210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PALOMA-3: Investigators’ 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6"/>
            <a:ext cx="10877529" cy="4780749"/>
          </a:xfrm>
        </p:spPr>
        <p:txBody>
          <a:bodyPr/>
          <a:lstStyle/>
          <a:p>
            <a:r>
              <a:rPr lang="en-US" sz="2000"/>
              <a:t>This phase III PALOMA-3 primary analysis demonstrated PK and ORR noninferiority with SC vs IV amivantamab, both in combination with lazertinib in progressive/advanced </a:t>
            </a:r>
            <a:r>
              <a:rPr lang="en-US" sz="2000" i="1"/>
              <a:t>EGFR</a:t>
            </a:r>
            <a:r>
              <a:rPr lang="en-US" sz="2000"/>
              <a:t>-mutated NSCLC </a:t>
            </a:r>
          </a:p>
          <a:p>
            <a:pPr lvl="1"/>
            <a:r>
              <a:rPr lang="en-US" sz="1800"/>
              <a:t>Median DoR and PFS was numerically prolonged with SC vs IV</a:t>
            </a:r>
          </a:p>
          <a:p>
            <a:pPr lvl="1"/>
            <a:r>
              <a:rPr lang="en-US" sz="1800"/>
              <a:t>Exploratory OS analysis observed significant improvement with SC vs IV (HR: 0.62; nominal </a:t>
            </a:r>
            <a:r>
              <a:rPr lang="en-US" sz="1800" i="1"/>
              <a:t>P </a:t>
            </a:r>
            <a:r>
              <a:rPr lang="en-US" sz="1800"/>
              <a:t>= .02)</a:t>
            </a:r>
          </a:p>
          <a:p>
            <a:r>
              <a:rPr lang="en-US" sz="2000"/>
              <a:t>Safety profiles were consistent for amivantamab SC vs IV formulations, yet a much lower IRR rate (13% vs 66%) and fewer observed cases of VTE (9% vs 14%) were seen with SC administration</a:t>
            </a:r>
          </a:p>
          <a:p>
            <a:r>
              <a:rPr lang="en-US" sz="2000"/>
              <a:t>SC administration time was markedly shorter (median: &lt;5 min) vs IV formulation (2-5 hr)</a:t>
            </a:r>
          </a:p>
          <a:p>
            <a:r>
              <a:rPr lang="en-US" sz="2000"/>
              <a:t>At EoT, patients receiving SC reported higher rate of convenience vs IV (85% vs 35%)</a:t>
            </a:r>
          </a:p>
          <a:p>
            <a:r>
              <a:rPr lang="en-US" sz="2000"/>
              <a:t>Investigators concluded that amivantamab SC + lazertinib showed noninferior efficacy, a lower IRR rate, less VTE, and increased convenience vs amivantamab IV + lazertinib in patients with advanced </a:t>
            </a:r>
            <a:r>
              <a:rPr lang="en-US" sz="2000" i="1"/>
              <a:t>EGFR</a:t>
            </a:r>
            <a:r>
              <a:rPr lang="en-US" sz="2000"/>
              <a:t>-mutated NSCLC and PD on/after prior osimertinib and platinum-based CT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Leighl. ASCO 2024. Abstr LBA8505.</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a:t>Go Online for More CCO </a:t>
            </a:r>
            <a:br>
              <a:rPr lang="en-US" altLang="en-US" sz="4000"/>
            </a:br>
            <a:r>
              <a:rPr lang="en-US" altLang="en-US" sz="400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analyses </a:t>
            </a:r>
            <a:r>
              <a:rPr lang="en-US" sz="2200" b="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40808C44-EB50-4B37-A393-A140D668112D}">
  <ds:schemaRefs>
    <ds:schemaRef ds:uri="22fd6914-46d4-4c7e-bbad-46e82841b69d"/>
    <ds:schemaRef ds:uri="cdad014e-fb2c-4b7c-bee6-5fc1d99330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110B4E9-9584-4748-8301-79339B469B1A}">
  <ds:schemaRefs>
    <ds:schemaRef ds:uri="http://schemas.microsoft.com/sharepoint/v3/contenttype/forms"/>
  </ds:schemaRefs>
</ds:datastoreItem>
</file>

<file path=customXml/itemProps3.xml><?xml version="1.0" encoding="utf-8"?>
<ds:datastoreItem xmlns:ds="http://schemas.openxmlformats.org/officeDocument/2006/customXml" ds:itemID="{26488C0E-8A64-4B7E-870C-F285D96352BF}">
  <ds:schemaRefs>
    <ds:schemaRef ds:uri="http://purl.org/dc/elements/1.1/"/>
    <ds:schemaRef ds:uri="http://schemas.microsoft.com/office/2006/metadata/properties"/>
    <ds:schemaRef ds:uri="cdad014e-fb2c-4b7c-bee6-5fc1d993301d"/>
    <ds:schemaRef ds:uri="http://www.w3.org/XML/1998/namespace"/>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22fd6914-46d4-4c7e-bbad-46e82841b69d"/>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25</TotalTime>
  <Words>2834</Words>
  <Application>Microsoft Office PowerPoint</Application>
  <PresentationFormat>Widescreen</PresentationFormat>
  <Paragraphs>386</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Arial Narrow</vt:lpstr>
      <vt:lpstr>Calibri</vt:lpstr>
      <vt:lpstr>Times</vt:lpstr>
      <vt:lpstr>Wingdings</vt:lpstr>
      <vt:lpstr>2022_CCO_Template</vt:lpstr>
      <vt:lpstr>PALOMA-3: Phase III Noninferiority Trial of  SC Amivantamab vs IV Amivantamab  Each With Lazertinib in Progressive  Advanced EGFR-Mutated NSCLC</vt:lpstr>
      <vt:lpstr>About These Slides</vt:lpstr>
      <vt:lpstr>PALOMA-3: Background</vt:lpstr>
      <vt:lpstr>PALOMA-3: Study Design</vt:lpstr>
      <vt:lpstr>PALOMA-3: Baseline Characteristics</vt:lpstr>
      <vt:lpstr>PALOMA-3: C2D1 Ctrough and C2 AUCD1-D15</vt:lpstr>
      <vt:lpstr>PALOMA-3: Efficacy</vt:lpstr>
      <vt:lpstr>PALOMA-3: Safety</vt:lpstr>
      <vt:lpstr>PALOMA-3: Safety </vt:lpstr>
      <vt:lpstr>PALOMA-3: IRRs and VTE</vt:lpstr>
      <vt:lpstr>PALOMA-3: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PALOMA-3: Phase III Noninferiority Trial of SC Amivantamab vs IV Amivantamab Each With Lazertinib in Progressive Advanced EGFR-Mutated NSCLC</dc:title>
  <dc:creator>Timothy Quill</dc:creator>
  <cp:lastModifiedBy>Jessica Buckley</cp:lastModifiedBy>
  <cp:revision>6</cp:revision>
  <dcterms:created xsi:type="dcterms:W3CDTF">2024-05-30T12:33:52Z</dcterms:created>
  <dcterms:modified xsi:type="dcterms:W3CDTF">2024-06-04T21:25:33Z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